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
  </p:sldMasterIdLst>
  <p:notesMasterIdLst>
    <p:notesMasterId r:id="rId145"/>
  </p:notesMasterIdLst>
  <p:sldIdLst>
    <p:sldId id="396" r:id="rId2"/>
    <p:sldId id="257" r:id="rId3"/>
    <p:sldId id="39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8" r:id="rId139"/>
    <p:sldId id="392" r:id="rId140"/>
    <p:sldId id="393" r:id="rId141"/>
    <p:sldId id="394" r:id="rId142"/>
    <p:sldId id="395" r:id="rId143"/>
    <p:sldId id="397" r:id="rId144"/>
  </p:sldIdLst>
  <p:sldSz cx="5716588" cy="9144000"/>
  <p:notesSz cx="6858000" cy="9144000"/>
  <p:embeddedFontLst>
    <p:embeddedFont>
      <p:font typeface="M PLUS 1p" panose="020B0502020203020207" pitchFamily="34" charset="-128"/>
      <p:regular r:id="rId146"/>
      <p:bold r:id="rId147"/>
      <p:italic r:id="rId148"/>
      <p:boldItalic r:id="rId1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4F64CB3E-9632-1C45-ADFB-B63B4FB372CF}">
          <p14:sldIdLst>
            <p14:sldId id="396"/>
            <p14:sldId id="257"/>
            <p14:sldId id="399"/>
            <p14:sldId id="258"/>
            <p14:sldId id="259"/>
          </p14:sldIdLst>
        </p14:section>
        <p14:section name="01" id="{548A80B2-8294-194B-9536-EA844D07090E}">
          <p14:sldIdLst>
            <p14:sldId id="260"/>
            <p14:sldId id="261"/>
            <p14:sldId id="262"/>
            <p14:sldId id="263"/>
            <p14:sldId id="264"/>
            <p14:sldId id="265"/>
            <p14:sldId id="266"/>
            <p14:sldId id="267"/>
            <p14:sldId id="268"/>
            <p14:sldId id="269"/>
            <p14:sldId id="270"/>
            <p14:sldId id="271"/>
            <p14:sldId id="272"/>
            <p14:sldId id="273"/>
            <p14:sldId id="274"/>
            <p14:sldId id="275"/>
          </p14:sldIdLst>
        </p14:section>
        <p14:section name="02" id="{13880865-477E-B74A-AD29-151B2134E849}">
          <p14:sldIdLst>
            <p14:sldId id="276"/>
            <p14:sldId id="277"/>
            <p14:sldId id="278"/>
            <p14:sldId id="279"/>
            <p14:sldId id="280"/>
            <p14:sldId id="281"/>
            <p14:sldId id="282"/>
            <p14:sldId id="283"/>
            <p14:sldId id="284"/>
          </p14:sldIdLst>
        </p14:section>
        <p14:section name="03" id="{CBE1D633-9A1C-334E-AB9B-3B316A80EC13}">
          <p14:sldIdLst>
            <p14:sldId id="285"/>
            <p14:sldId id="286"/>
            <p14:sldId id="287"/>
            <p14:sldId id="288"/>
            <p14:sldId id="289"/>
            <p14:sldId id="290"/>
            <p14:sldId id="291"/>
            <p14:sldId id="292"/>
            <p14:sldId id="293"/>
            <p14:sldId id="294"/>
            <p14:sldId id="295"/>
            <p14:sldId id="296"/>
            <p14:sldId id="297"/>
            <p14:sldId id="298"/>
            <p14:sldId id="299"/>
            <p14:sldId id="300"/>
            <p14:sldId id="301"/>
          </p14:sldIdLst>
        </p14:section>
        <p14:section name="05" id="{8B2BA90A-2F79-DF47-AE8E-28F27A8B83F3}">
          <p14:sldIdLst>
            <p14:sldId id="302"/>
            <p14:sldId id="303"/>
            <p14:sldId id="304"/>
            <p14:sldId id="305"/>
            <p14:sldId id="306"/>
            <p14:sldId id="307"/>
            <p14:sldId id="308"/>
            <p14:sldId id="309"/>
            <p14:sldId id="310"/>
            <p14:sldId id="311"/>
            <p14:sldId id="312"/>
          </p14:sldIdLst>
        </p14:section>
        <p14:section name="05" id="{EEE7756E-DF9B-264E-A167-EF87125FFE51}">
          <p14:sldIdLst>
            <p14:sldId id="313"/>
            <p14:sldId id="314"/>
            <p14:sldId id="315"/>
            <p14:sldId id="316"/>
            <p14:sldId id="317"/>
            <p14:sldId id="318"/>
            <p14:sldId id="319"/>
            <p14:sldId id="320"/>
            <p14:sldId id="321"/>
            <p14:sldId id="322"/>
            <p14:sldId id="323"/>
            <p14:sldId id="324"/>
          </p14:sldIdLst>
        </p14:section>
        <p14:section name="06" id="{BF47A20B-00BB-5D46-9B3C-A39BAA2FB32C}">
          <p14:sldIdLst>
            <p14:sldId id="325"/>
            <p14:sldId id="326"/>
            <p14:sldId id="327"/>
            <p14:sldId id="328"/>
            <p14:sldId id="329"/>
            <p14:sldId id="330"/>
          </p14:sldIdLst>
        </p14:section>
        <p14:section name="07" id="{838EB8D1-C794-2F43-AE67-6BB4420AB1ED}">
          <p14:sldIdLst>
            <p14:sldId id="331"/>
            <p14:sldId id="332"/>
            <p14:sldId id="333"/>
            <p14:sldId id="334"/>
            <p14:sldId id="335"/>
            <p14:sldId id="336"/>
            <p14:sldId id="337"/>
          </p14:sldIdLst>
        </p14:section>
        <p14:section name="08" id="{9518F2D3-88D8-2B42-8DE7-3953319A7682}">
          <p14:sldIdLst>
            <p14:sldId id="338"/>
            <p14:sldId id="339"/>
            <p14:sldId id="340"/>
            <p14:sldId id="341"/>
            <p14:sldId id="342"/>
            <p14:sldId id="343"/>
            <p14:sldId id="344"/>
            <p14:sldId id="345"/>
            <p14:sldId id="346"/>
            <p14:sldId id="347"/>
            <p14:sldId id="348"/>
          </p14:sldIdLst>
        </p14:section>
        <p14:section name="09" id="{61854A01-3E1B-C945-8DA7-04D3D9DE5818}">
          <p14:sldIdLst>
            <p14:sldId id="349"/>
            <p14:sldId id="350"/>
            <p14:sldId id="351"/>
            <p14:sldId id="352"/>
            <p14:sldId id="353"/>
            <p14:sldId id="354"/>
            <p14:sldId id="355"/>
            <p14:sldId id="356"/>
            <p14:sldId id="357"/>
            <p14:sldId id="358"/>
            <p14:sldId id="359"/>
            <p14:sldId id="360"/>
            <p14:sldId id="361"/>
            <p14:sldId id="362"/>
          </p14:sldIdLst>
        </p14:section>
        <p14:section name="12" id="{CE334740-9D41-4A42-9662-0001937C0A6D}">
          <p14:sldIdLst>
            <p14:sldId id="363"/>
            <p14:sldId id="364"/>
            <p14:sldId id="365"/>
            <p14:sldId id="366"/>
            <p14:sldId id="367"/>
            <p14:sldId id="368"/>
            <p14:sldId id="369"/>
            <p14:sldId id="370"/>
          </p14:sldIdLst>
        </p14:section>
        <p14:section name="17" id="{6BBBA800-3827-B748-BE27-31EA8008BC4C}">
          <p14:sldIdLst>
            <p14:sldId id="371"/>
            <p14:sldId id="372"/>
            <p14:sldId id="373"/>
            <p14:sldId id="374"/>
            <p14:sldId id="375"/>
            <p14:sldId id="376"/>
            <p14:sldId id="377"/>
            <p14:sldId id="378"/>
            <p14:sldId id="379"/>
            <p14:sldId id="380"/>
            <p14:sldId id="381"/>
          </p14:sldIdLst>
        </p14:section>
        <p14:section name="18" id="{95D3E1D5-28A1-BC47-BA49-807978DF3D15}">
          <p14:sldIdLst>
            <p14:sldId id="382"/>
            <p14:sldId id="383"/>
            <p14:sldId id="384"/>
            <p14:sldId id="385"/>
            <p14:sldId id="386"/>
            <p14:sldId id="387"/>
            <p14:sldId id="388"/>
            <p14:sldId id="389"/>
            <p14:sldId id="390"/>
            <p14:sldId id="391"/>
          </p14:sldIdLst>
        </p14:section>
        <p14:section name="あとがき" id="{F7C10CA0-03D4-3C41-BBD3-A8080AC9F4D2}">
          <p14:sldIdLst>
            <p14:sldId id="398"/>
            <p14:sldId id="392"/>
            <p14:sldId id="393"/>
            <p14:sldId id="394"/>
            <p14:sldId id="395"/>
            <p14:sldId id="397"/>
          </p14:sldIdLst>
        </p14:section>
      </p14:sectionLst>
    </p:ext>
    <p:ext uri="{EFAFB233-063F-42B5-8137-9DF3F51BA10A}">
      <p15:sldGuideLst xmlns:p15="http://schemas.microsoft.com/office/powerpoint/2012/main">
        <p15:guide id="1" orient="horz" pos="2880" userDrawn="1">
          <p15:clr>
            <a:srgbClr val="A4A3A4"/>
          </p15:clr>
        </p15:guide>
        <p15:guide id="3" orient="horz" pos="74" userDrawn="1">
          <p15:clr>
            <a:srgbClr val="A4A3A4"/>
          </p15:clr>
        </p15:guide>
        <p15:guide id="4" pos="3388" userDrawn="1">
          <p15:clr>
            <a:srgbClr val="A4A3A4"/>
          </p15:clr>
        </p15:guide>
        <p15:guide id="5" pos="1801" userDrawn="1">
          <p15:clr>
            <a:srgbClr val="A4A3A4"/>
          </p15:clr>
        </p15:guide>
        <p15:guide id="7" pos="213" userDrawn="1">
          <p15:clr>
            <a:srgbClr val="A4A3A4"/>
          </p15:clr>
        </p15:guide>
        <p15:guide id="8" orient="horz" pos="793" userDrawn="1">
          <p15:clr>
            <a:srgbClr val="A4A3A4"/>
          </p15:clr>
        </p15:guide>
        <p15:guide id="9" orient="horz" pos="5488" userDrawn="1">
          <p15:clr>
            <a:srgbClr val="A4A3A4"/>
          </p15:clr>
        </p15:guide>
        <p15:guide id="10" pos="31" userDrawn="1">
          <p15:clr>
            <a:srgbClr val="A4A3A4"/>
          </p15:clr>
        </p15:guide>
        <p15:guide id="11" pos="3570" userDrawn="1">
          <p15:clr>
            <a:srgbClr val="A4A3A4"/>
          </p15:clr>
        </p15:guide>
        <p15:guide id="12" orient="horz" pos="317" userDrawn="1">
          <p15:clr>
            <a:srgbClr val="A4A3A4"/>
          </p15:clr>
        </p15:guide>
        <p15:guide id="13" pos="3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zumikawa takahiro" initials="it" lastIdx="45" clrIdx="0"/>
  <p:cmAuthor id="1" name="Hakuchu Dodo" initials="HD" lastIdx="15" clrIdx="0"/>
  <p:cmAuthor id="2" name="裕矢 小原" initials="裕小" lastIdx="1" clrIdx="1">
    <p:extLst>
      <p:ext uri="{19B8F6BF-5375-455C-9EA6-DF929625EA0E}">
        <p15:presenceInfo xmlns:p15="http://schemas.microsoft.com/office/powerpoint/2012/main" userId="3282a4518d5c2c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F0A"/>
    <a:srgbClr val="120C09"/>
    <a:srgbClr val="56B785"/>
    <a:srgbClr val="120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949"/>
  </p:normalViewPr>
  <p:slideViewPr>
    <p:cSldViewPr snapToGrid="0">
      <p:cViewPr varScale="1">
        <p:scale>
          <a:sx n="117" d="100"/>
          <a:sy n="117" d="100"/>
        </p:scale>
        <p:origin x="656" y="176"/>
      </p:cViewPr>
      <p:guideLst>
        <p:guide orient="horz" pos="2880"/>
        <p:guide orient="horz" pos="74"/>
        <p:guide pos="3388"/>
        <p:guide pos="1801"/>
        <p:guide pos="213"/>
        <p:guide orient="horz" pos="793"/>
        <p:guide orient="horz" pos="5488"/>
        <p:guide pos="31"/>
        <p:guide pos="3570"/>
        <p:guide orient="horz" pos="317"/>
        <p:guide pos="30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4.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2357438" y="685800"/>
            <a:ext cx="2143125" cy="3429000"/>
          </a:xfrm>
          <a:prstGeom prst="rect">
            <a:avLst/>
          </a:prstGeom>
        </p:spPr>
        <p:txBody>
          <a:bodyPr/>
          <a:lstStyle/>
          <a:p>
            <a:endParaRPr dirty="0"/>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525" b="0" i="0">
        <a:latin typeface="M PLUS 1p" panose="020B0502020203020207" pitchFamily="34" charset="-128"/>
        <a:ea typeface="M PLUS 1p" panose="020B0502020203020207" pitchFamily="34" charset="-128"/>
        <a:cs typeface="M PLUS 1p" panose="020B0502020203020207" pitchFamily="34" charset="-128"/>
        <a:sym typeface="Arial" panose="020B0604020202020204"/>
      </a:defRPr>
    </a:lvl1pPr>
    <a:lvl2pPr indent="85713" latinLnBrk="0">
      <a:defRPr sz="525">
        <a:latin typeface="+mj-lt"/>
        <a:ea typeface="+mj-ea"/>
        <a:cs typeface="+mj-cs"/>
        <a:sym typeface="Arial" panose="020B0604020202020204"/>
      </a:defRPr>
    </a:lvl2pPr>
    <a:lvl3pPr indent="171426" latinLnBrk="0">
      <a:defRPr sz="525">
        <a:latin typeface="+mj-lt"/>
        <a:ea typeface="+mj-ea"/>
        <a:cs typeface="+mj-cs"/>
        <a:sym typeface="Arial" panose="020B0604020202020204"/>
      </a:defRPr>
    </a:lvl3pPr>
    <a:lvl4pPr indent="257140" latinLnBrk="0">
      <a:defRPr sz="525">
        <a:latin typeface="+mj-lt"/>
        <a:ea typeface="+mj-ea"/>
        <a:cs typeface="+mj-cs"/>
        <a:sym typeface="Arial" panose="020B0604020202020204"/>
      </a:defRPr>
    </a:lvl4pPr>
    <a:lvl5pPr indent="342853" latinLnBrk="0">
      <a:defRPr sz="525">
        <a:latin typeface="+mj-lt"/>
        <a:ea typeface="+mj-ea"/>
        <a:cs typeface="+mj-cs"/>
        <a:sym typeface="Arial" panose="020B0604020202020204"/>
      </a:defRPr>
    </a:lvl5pPr>
    <a:lvl6pPr indent="428566" latinLnBrk="0">
      <a:defRPr sz="525">
        <a:latin typeface="+mj-lt"/>
        <a:ea typeface="+mj-ea"/>
        <a:cs typeface="+mj-cs"/>
        <a:sym typeface="Arial" panose="020B0604020202020204"/>
      </a:defRPr>
    </a:lvl6pPr>
    <a:lvl7pPr indent="514279" latinLnBrk="0">
      <a:defRPr sz="525">
        <a:latin typeface="+mj-lt"/>
        <a:ea typeface="+mj-ea"/>
        <a:cs typeface="+mj-cs"/>
        <a:sym typeface="Arial" panose="020B0604020202020204"/>
      </a:defRPr>
    </a:lvl7pPr>
    <a:lvl8pPr indent="599993" latinLnBrk="0">
      <a:defRPr sz="525">
        <a:latin typeface="+mj-lt"/>
        <a:ea typeface="+mj-ea"/>
        <a:cs typeface="+mj-cs"/>
        <a:sym typeface="Arial" panose="020B0604020202020204"/>
      </a:defRPr>
    </a:lvl8pPr>
    <a:lvl9pPr indent="685706" latinLnBrk="0">
      <a:defRPr sz="525">
        <a:latin typeface="+mj-lt"/>
        <a:ea typeface="+mj-ea"/>
        <a:cs typeface="+mj-cs"/>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1698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7705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3120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81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7379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5875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43332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5251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2046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57438" y="685800"/>
            <a:ext cx="2143125"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89100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28744" y="1496484"/>
            <a:ext cx="4859100" cy="3183467"/>
          </a:xfrm>
        </p:spPr>
        <p:txBody>
          <a:bodyPr anchor="b"/>
          <a:lstStyle>
            <a:lvl1pPr algn="ctr">
              <a:defRPr sz="3751"/>
            </a:lvl1pPr>
          </a:lstStyle>
          <a:p>
            <a:r>
              <a:rPr lang="ja-JP" altLang="en-US"/>
              <a:t>マスター タイトルの書式設定</a:t>
            </a:r>
            <a:endParaRPr lang="en-US" dirty="0"/>
          </a:p>
        </p:txBody>
      </p:sp>
      <p:sp>
        <p:nvSpPr>
          <p:cNvPr id="3" name="Subtitle 2"/>
          <p:cNvSpPr>
            <a:spLocks noGrp="1"/>
          </p:cNvSpPr>
          <p:nvPr>
            <p:ph type="subTitle" idx="1"/>
          </p:nvPr>
        </p:nvSpPr>
        <p:spPr>
          <a:xfrm>
            <a:off x="714574" y="4802717"/>
            <a:ext cx="4287441" cy="2207683"/>
          </a:xfrm>
        </p:spPr>
        <p:txBody>
          <a:bodyPr/>
          <a:lstStyle>
            <a:lvl1pPr marL="0" indent="0" algn="ctr">
              <a:buNone/>
              <a:defRPr sz="1500"/>
            </a:lvl1pPr>
            <a:lvl2pPr marL="285841" indent="0" algn="ctr">
              <a:buNone/>
              <a:defRPr sz="1250"/>
            </a:lvl2pPr>
            <a:lvl3pPr marL="571683" indent="0" algn="ctr">
              <a:buNone/>
              <a:defRPr sz="1125"/>
            </a:lvl3pPr>
            <a:lvl4pPr marL="857524" indent="0" algn="ctr">
              <a:buNone/>
              <a:defRPr sz="1000"/>
            </a:lvl4pPr>
            <a:lvl5pPr marL="1143366" indent="0" algn="ctr">
              <a:buNone/>
              <a:defRPr sz="1000"/>
            </a:lvl5pPr>
            <a:lvl6pPr marL="1429207" indent="0" algn="ctr">
              <a:buNone/>
              <a:defRPr sz="1000"/>
            </a:lvl6pPr>
            <a:lvl7pPr marL="1715049" indent="0" algn="ctr">
              <a:buNone/>
              <a:defRPr sz="1000"/>
            </a:lvl7pPr>
            <a:lvl8pPr marL="2000890" indent="0" algn="ctr">
              <a:buNone/>
              <a:defRPr sz="1000"/>
            </a:lvl8pPr>
            <a:lvl9pPr marL="2286732" indent="0" algn="ctr">
              <a:buNone/>
              <a:defRPr sz="1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2611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4093081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90934" y="486833"/>
            <a:ext cx="1232639"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93015" y="486833"/>
            <a:ext cx="3626461"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3932589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227578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416208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390038" y="2279653"/>
            <a:ext cx="4930557" cy="3803649"/>
          </a:xfrm>
        </p:spPr>
        <p:txBody>
          <a:bodyPr anchor="b"/>
          <a:lstStyle>
            <a:lvl1pPr>
              <a:defRPr sz="3751"/>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90038" y="6119286"/>
            <a:ext cx="4930557" cy="2000249"/>
          </a:xfrm>
        </p:spPr>
        <p:txBody>
          <a:bodyPr/>
          <a:lstStyle>
            <a:lvl1pPr marL="0" indent="0">
              <a:buNone/>
              <a:defRPr sz="1500">
                <a:solidFill>
                  <a:schemeClr val="tx1"/>
                </a:solidFill>
              </a:defRPr>
            </a:lvl1pPr>
            <a:lvl2pPr marL="285841" indent="0">
              <a:buNone/>
              <a:defRPr sz="1250">
                <a:solidFill>
                  <a:schemeClr val="tx1">
                    <a:tint val="75000"/>
                  </a:schemeClr>
                </a:solidFill>
              </a:defRPr>
            </a:lvl2pPr>
            <a:lvl3pPr marL="571683" indent="0">
              <a:buNone/>
              <a:defRPr sz="1125">
                <a:solidFill>
                  <a:schemeClr val="tx1">
                    <a:tint val="75000"/>
                  </a:schemeClr>
                </a:solidFill>
              </a:defRPr>
            </a:lvl3pPr>
            <a:lvl4pPr marL="857524" indent="0">
              <a:buNone/>
              <a:defRPr sz="1000">
                <a:solidFill>
                  <a:schemeClr val="tx1">
                    <a:tint val="75000"/>
                  </a:schemeClr>
                </a:solidFill>
              </a:defRPr>
            </a:lvl4pPr>
            <a:lvl5pPr marL="1143366" indent="0">
              <a:buNone/>
              <a:defRPr sz="1000">
                <a:solidFill>
                  <a:schemeClr val="tx1">
                    <a:tint val="75000"/>
                  </a:schemeClr>
                </a:solidFill>
              </a:defRPr>
            </a:lvl5pPr>
            <a:lvl6pPr marL="1429207" indent="0">
              <a:buNone/>
              <a:defRPr sz="1000">
                <a:solidFill>
                  <a:schemeClr val="tx1">
                    <a:tint val="75000"/>
                  </a:schemeClr>
                </a:solidFill>
              </a:defRPr>
            </a:lvl6pPr>
            <a:lvl7pPr marL="1715049" indent="0">
              <a:buNone/>
              <a:defRPr sz="1000">
                <a:solidFill>
                  <a:schemeClr val="tx1">
                    <a:tint val="75000"/>
                  </a:schemeClr>
                </a:solidFill>
              </a:defRPr>
            </a:lvl7pPr>
            <a:lvl8pPr marL="2000890" indent="0">
              <a:buNone/>
              <a:defRPr sz="1000">
                <a:solidFill>
                  <a:schemeClr val="tx1">
                    <a:tint val="75000"/>
                  </a:schemeClr>
                </a:solidFill>
              </a:defRPr>
            </a:lvl8pPr>
            <a:lvl9pPr marL="2286732" indent="0">
              <a:buNone/>
              <a:defRPr sz="10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7/10/24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2089568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393015" y="2434167"/>
            <a:ext cx="24295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2894023" y="2434167"/>
            <a:ext cx="24295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1776504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393760" y="486835"/>
            <a:ext cx="4930557"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393761" y="2241551"/>
            <a:ext cx="2418384" cy="1098549"/>
          </a:xfrm>
        </p:spPr>
        <p:txBody>
          <a:bodyPr anchor="b"/>
          <a:lstStyle>
            <a:lvl1pPr marL="0" indent="0">
              <a:buNone/>
              <a:defRPr sz="1500" b="1"/>
            </a:lvl1pPr>
            <a:lvl2pPr marL="285841" indent="0">
              <a:buNone/>
              <a:defRPr sz="1250" b="1"/>
            </a:lvl2pPr>
            <a:lvl3pPr marL="571683" indent="0">
              <a:buNone/>
              <a:defRPr sz="1125" b="1"/>
            </a:lvl3pPr>
            <a:lvl4pPr marL="857524" indent="0">
              <a:buNone/>
              <a:defRPr sz="1000" b="1"/>
            </a:lvl4pPr>
            <a:lvl5pPr marL="1143366" indent="0">
              <a:buNone/>
              <a:defRPr sz="1000" b="1"/>
            </a:lvl5pPr>
            <a:lvl6pPr marL="1429207" indent="0">
              <a:buNone/>
              <a:defRPr sz="1000" b="1"/>
            </a:lvl6pPr>
            <a:lvl7pPr marL="1715049" indent="0">
              <a:buNone/>
              <a:defRPr sz="1000" b="1"/>
            </a:lvl7pPr>
            <a:lvl8pPr marL="2000890" indent="0">
              <a:buNone/>
              <a:defRPr sz="1000" b="1"/>
            </a:lvl8pPr>
            <a:lvl9pPr marL="2286732" indent="0">
              <a:buNone/>
              <a:defRPr sz="1000" b="1"/>
            </a:lvl9pPr>
          </a:lstStyle>
          <a:p>
            <a:pPr lvl="0"/>
            <a:r>
              <a:rPr lang="ja-JP" altLang="en-US"/>
              <a:t>マスター テキストの書式設定</a:t>
            </a:r>
          </a:p>
        </p:txBody>
      </p:sp>
      <p:sp>
        <p:nvSpPr>
          <p:cNvPr id="4" name="Content Placeholder 3"/>
          <p:cNvSpPr>
            <a:spLocks noGrp="1"/>
          </p:cNvSpPr>
          <p:nvPr>
            <p:ph sz="half" idx="2"/>
          </p:nvPr>
        </p:nvSpPr>
        <p:spPr>
          <a:xfrm>
            <a:off x="393761" y="3340100"/>
            <a:ext cx="2418384"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2894023" y="2241551"/>
            <a:ext cx="2430294" cy="1098549"/>
          </a:xfrm>
        </p:spPr>
        <p:txBody>
          <a:bodyPr anchor="b"/>
          <a:lstStyle>
            <a:lvl1pPr marL="0" indent="0">
              <a:buNone/>
              <a:defRPr sz="1500" b="1"/>
            </a:lvl1pPr>
            <a:lvl2pPr marL="285841" indent="0">
              <a:buNone/>
              <a:defRPr sz="1250" b="1"/>
            </a:lvl2pPr>
            <a:lvl3pPr marL="571683" indent="0">
              <a:buNone/>
              <a:defRPr sz="1125" b="1"/>
            </a:lvl3pPr>
            <a:lvl4pPr marL="857524" indent="0">
              <a:buNone/>
              <a:defRPr sz="1000" b="1"/>
            </a:lvl4pPr>
            <a:lvl5pPr marL="1143366" indent="0">
              <a:buNone/>
              <a:defRPr sz="1000" b="1"/>
            </a:lvl5pPr>
            <a:lvl6pPr marL="1429207" indent="0">
              <a:buNone/>
              <a:defRPr sz="1000" b="1"/>
            </a:lvl6pPr>
            <a:lvl7pPr marL="1715049" indent="0">
              <a:buNone/>
              <a:defRPr sz="1000" b="1"/>
            </a:lvl7pPr>
            <a:lvl8pPr marL="2000890" indent="0">
              <a:buNone/>
              <a:defRPr sz="1000" b="1"/>
            </a:lvl8pPr>
            <a:lvl9pPr marL="2286732" indent="0">
              <a:buNone/>
              <a:defRPr sz="1000" b="1"/>
            </a:lvl9pPr>
          </a:lstStyle>
          <a:p>
            <a:pPr lvl="0"/>
            <a:r>
              <a:rPr lang="ja-JP" altLang="en-US"/>
              <a:t>マスター テキストの書式設定</a:t>
            </a:r>
          </a:p>
        </p:txBody>
      </p:sp>
      <p:sp>
        <p:nvSpPr>
          <p:cNvPr id="6" name="Content Placeholder 5"/>
          <p:cNvSpPr>
            <a:spLocks noGrp="1"/>
          </p:cNvSpPr>
          <p:nvPr>
            <p:ph sz="quarter" idx="4"/>
          </p:nvPr>
        </p:nvSpPr>
        <p:spPr>
          <a:xfrm>
            <a:off x="2894023" y="3340100"/>
            <a:ext cx="2430294"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332236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326447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276022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93760" y="609600"/>
            <a:ext cx="1843748" cy="2133600"/>
          </a:xfrm>
        </p:spPr>
        <p:txBody>
          <a:bodyPr anchor="b"/>
          <a:lstStyle>
            <a:lvl1pPr>
              <a:defRPr sz="2001"/>
            </a:lvl1pPr>
          </a:lstStyle>
          <a:p>
            <a:r>
              <a:rPr lang="ja-JP" altLang="en-US"/>
              <a:t>マスター タイトルの書式設定</a:t>
            </a:r>
            <a:endParaRPr lang="en-US" dirty="0"/>
          </a:p>
        </p:txBody>
      </p:sp>
      <p:sp>
        <p:nvSpPr>
          <p:cNvPr id="3" name="Content Placeholder 2"/>
          <p:cNvSpPr>
            <a:spLocks noGrp="1"/>
          </p:cNvSpPr>
          <p:nvPr>
            <p:ph idx="1"/>
          </p:nvPr>
        </p:nvSpPr>
        <p:spPr>
          <a:xfrm>
            <a:off x="2430294" y="1316568"/>
            <a:ext cx="2894023" cy="6498167"/>
          </a:xfrm>
        </p:spPr>
        <p:txBody>
          <a:bodyPr/>
          <a:lstStyle>
            <a:lvl1pPr>
              <a:defRPr sz="2001"/>
            </a:lvl1pPr>
            <a:lvl2pPr>
              <a:defRPr sz="1751"/>
            </a:lvl2pPr>
            <a:lvl3pPr>
              <a:defRPr sz="1500"/>
            </a:lvl3pPr>
            <a:lvl4pPr>
              <a:defRPr sz="1250"/>
            </a:lvl4pPr>
            <a:lvl5pPr>
              <a:defRPr sz="1250"/>
            </a:lvl5pPr>
            <a:lvl6pPr>
              <a:defRPr sz="1250"/>
            </a:lvl6pPr>
            <a:lvl7pPr>
              <a:defRPr sz="1250"/>
            </a:lvl7pPr>
            <a:lvl8pPr>
              <a:defRPr sz="1250"/>
            </a:lvl8pPr>
            <a:lvl9pPr>
              <a:defRPr sz="12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93760" y="2743200"/>
            <a:ext cx="1843748" cy="5082117"/>
          </a:xfrm>
        </p:spPr>
        <p:txBody>
          <a:bodyPr/>
          <a:lstStyle>
            <a:lvl1pPr marL="0" indent="0">
              <a:buNone/>
              <a:defRPr sz="1000"/>
            </a:lvl1pPr>
            <a:lvl2pPr marL="285841" indent="0">
              <a:buNone/>
              <a:defRPr sz="875"/>
            </a:lvl2pPr>
            <a:lvl3pPr marL="571683" indent="0">
              <a:buNone/>
              <a:defRPr sz="750"/>
            </a:lvl3pPr>
            <a:lvl4pPr marL="857524" indent="0">
              <a:buNone/>
              <a:defRPr sz="625"/>
            </a:lvl4pPr>
            <a:lvl5pPr marL="1143366" indent="0">
              <a:buNone/>
              <a:defRPr sz="625"/>
            </a:lvl5pPr>
            <a:lvl6pPr marL="1429207" indent="0">
              <a:buNone/>
              <a:defRPr sz="625"/>
            </a:lvl6pPr>
            <a:lvl7pPr marL="1715049" indent="0">
              <a:buNone/>
              <a:defRPr sz="625"/>
            </a:lvl7pPr>
            <a:lvl8pPr marL="2000890" indent="0">
              <a:buNone/>
              <a:defRPr sz="625"/>
            </a:lvl8pPr>
            <a:lvl9pPr marL="2286732" indent="0">
              <a:buNone/>
              <a:defRPr sz="62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7/10/24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7249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93760" y="609600"/>
            <a:ext cx="1843748" cy="2133600"/>
          </a:xfrm>
        </p:spPr>
        <p:txBody>
          <a:bodyPr anchor="b"/>
          <a:lstStyle>
            <a:lvl1pPr>
              <a:defRPr sz="200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430294" y="1316568"/>
            <a:ext cx="2894023" cy="6498167"/>
          </a:xfrm>
        </p:spPr>
        <p:txBody>
          <a:bodyPr anchor="t"/>
          <a:lstStyle>
            <a:lvl1pPr marL="0" indent="0">
              <a:buNone/>
              <a:defRPr sz="2001"/>
            </a:lvl1pPr>
            <a:lvl2pPr marL="285841" indent="0">
              <a:buNone/>
              <a:defRPr sz="1751"/>
            </a:lvl2pPr>
            <a:lvl3pPr marL="571683" indent="0">
              <a:buNone/>
              <a:defRPr sz="1500"/>
            </a:lvl3pPr>
            <a:lvl4pPr marL="857524" indent="0">
              <a:buNone/>
              <a:defRPr sz="1250"/>
            </a:lvl4pPr>
            <a:lvl5pPr marL="1143366" indent="0">
              <a:buNone/>
              <a:defRPr sz="1250"/>
            </a:lvl5pPr>
            <a:lvl6pPr marL="1429207" indent="0">
              <a:buNone/>
              <a:defRPr sz="1250"/>
            </a:lvl6pPr>
            <a:lvl7pPr marL="1715049" indent="0">
              <a:buNone/>
              <a:defRPr sz="1250"/>
            </a:lvl7pPr>
            <a:lvl8pPr marL="2000890" indent="0">
              <a:buNone/>
              <a:defRPr sz="1250"/>
            </a:lvl8pPr>
            <a:lvl9pPr marL="2286732" indent="0">
              <a:buNone/>
              <a:defRPr sz="125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393760" y="2743200"/>
            <a:ext cx="1843748" cy="5082117"/>
          </a:xfrm>
        </p:spPr>
        <p:txBody>
          <a:bodyPr/>
          <a:lstStyle>
            <a:lvl1pPr marL="0" indent="0">
              <a:buNone/>
              <a:defRPr sz="1000"/>
            </a:lvl1pPr>
            <a:lvl2pPr marL="285841" indent="0">
              <a:buNone/>
              <a:defRPr sz="875"/>
            </a:lvl2pPr>
            <a:lvl3pPr marL="571683" indent="0">
              <a:buNone/>
              <a:defRPr sz="750"/>
            </a:lvl3pPr>
            <a:lvl4pPr marL="857524" indent="0">
              <a:buNone/>
              <a:defRPr sz="625"/>
            </a:lvl4pPr>
            <a:lvl5pPr marL="1143366" indent="0">
              <a:buNone/>
              <a:defRPr sz="625"/>
            </a:lvl5pPr>
            <a:lvl6pPr marL="1429207" indent="0">
              <a:buNone/>
              <a:defRPr sz="625"/>
            </a:lvl6pPr>
            <a:lvl7pPr marL="1715049" indent="0">
              <a:buNone/>
              <a:defRPr sz="625"/>
            </a:lvl7pPr>
            <a:lvl8pPr marL="2000890" indent="0">
              <a:buNone/>
              <a:defRPr sz="625"/>
            </a:lvl8pPr>
            <a:lvl9pPr marL="2286732" indent="0">
              <a:buNone/>
              <a:defRPr sz="62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7/10/24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3329978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016" y="486835"/>
            <a:ext cx="4930557"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393016" y="2434167"/>
            <a:ext cx="4930557"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393016" y="8475136"/>
            <a:ext cx="1286232" cy="486833"/>
          </a:xfrm>
          <a:prstGeom prst="rect">
            <a:avLst/>
          </a:prstGeom>
        </p:spPr>
        <p:txBody>
          <a:bodyPr vert="horz" lIns="91440" tIns="45720" rIns="91440" bIns="45720" rtlCol="0" anchor="ctr"/>
          <a:lstStyle>
            <a:lvl1pPr algn="l">
              <a:defRPr sz="750">
                <a:solidFill>
                  <a:schemeClr val="tx1">
                    <a:tint val="75000"/>
                  </a:schemeClr>
                </a:solidFill>
              </a:defRPr>
            </a:lvl1pPr>
          </a:lstStyle>
          <a:p>
            <a:fld id="{C764DE79-268F-4C1A-8933-263129D2AF90}" type="datetimeFigureOut">
              <a:rPr lang="en-US" dirty="0"/>
              <a:t>7/10/24</a:t>
            </a:fld>
            <a:endParaRPr lang="en-US" dirty="0"/>
          </a:p>
        </p:txBody>
      </p:sp>
      <p:sp>
        <p:nvSpPr>
          <p:cNvPr id="5" name="Footer Placeholder 4"/>
          <p:cNvSpPr>
            <a:spLocks noGrp="1"/>
          </p:cNvSpPr>
          <p:nvPr>
            <p:ph type="ftr" sz="quarter" idx="3"/>
          </p:nvPr>
        </p:nvSpPr>
        <p:spPr>
          <a:xfrm>
            <a:off x="1893620" y="8475136"/>
            <a:ext cx="1929348" cy="486833"/>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037340" y="8475136"/>
            <a:ext cx="1286232" cy="486833"/>
          </a:xfrm>
          <a:prstGeom prst="rect">
            <a:avLst/>
          </a:prstGeom>
        </p:spPr>
        <p:txBody>
          <a:bodyPr vert="horz" lIns="91440" tIns="45720" rIns="91440" bIns="45720" rtlCol="0" anchor="ctr"/>
          <a:lstStyle>
            <a:lvl1pPr algn="r">
              <a:defRPr sz="750">
                <a:solidFill>
                  <a:schemeClr val="tx1">
                    <a:tint val="75000"/>
                  </a:schemeClr>
                </a:solidFill>
              </a:defRPr>
            </a:lvl1pPr>
          </a:lstStyle>
          <a:p>
            <a:fld id="{86CB4B4D-7CA3-9044-876B-883B54F8677D}" type="slidenum">
              <a:rPr lang="en-US" altLang="ja-JP" smtClean="0"/>
              <a:pPr/>
              <a:t>‹#›</a:t>
            </a:fld>
            <a:endParaRPr lang="en-US" altLang="ja-JP" dirty="0"/>
          </a:p>
        </p:txBody>
      </p:sp>
    </p:spTree>
    <p:extLst>
      <p:ext uri="{BB962C8B-B14F-4D97-AF65-F5344CB8AC3E}">
        <p14:creationId xmlns:p14="http://schemas.microsoft.com/office/powerpoint/2010/main" val="3389275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571683" rtl="0" eaLnBrk="1" latinLnBrk="0" hangingPunct="1">
        <a:lnSpc>
          <a:spcPct val="90000"/>
        </a:lnSpc>
        <a:spcBef>
          <a:spcPct val="0"/>
        </a:spcBef>
        <a:buNone/>
        <a:defRPr kumimoji="1" sz="2751" kern="1200">
          <a:solidFill>
            <a:schemeClr val="tx1"/>
          </a:solidFill>
          <a:latin typeface="+mj-lt"/>
          <a:ea typeface="+mj-ea"/>
          <a:cs typeface="+mj-cs"/>
        </a:defRPr>
      </a:lvl1pPr>
    </p:titleStyle>
    <p:bodyStyle>
      <a:lvl1pPr marL="142921" indent="-142921" algn="l" defTabSz="571683" rtl="0" eaLnBrk="1" latinLnBrk="0" hangingPunct="1">
        <a:lnSpc>
          <a:spcPct val="90000"/>
        </a:lnSpc>
        <a:spcBef>
          <a:spcPts val="625"/>
        </a:spcBef>
        <a:buFont typeface="Arial" panose="020B0604020202020204" pitchFamily="34" charset="0"/>
        <a:buChar char="•"/>
        <a:defRPr kumimoji="1" sz="1751" kern="1200">
          <a:solidFill>
            <a:schemeClr val="tx1"/>
          </a:solidFill>
          <a:latin typeface="+mn-lt"/>
          <a:ea typeface="+mn-ea"/>
          <a:cs typeface="+mn-cs"/>
        </a:defRPr>
      </a:lvl1pPr>
      <a:lvl2pPr marL="428762" indent="-142921" algn="l" defTabSz="571683" rtl="0" eaLnBrk="1" latinLnBrk="0" hangingPunct="1">
        <a:lnSpc>
          <a:spcPct val="90000"/>
        </a:lnSpc>
        <a:spcBef>
          <a:spcPts val="313"/>
        </a:spcBef>
        <a:buFont typeface="Arial" panose="020B0604020202020204" pitchFamily="34" charset="0"/>
        <a:buChar char="•"/>
        <a:defRPr kumimoji="1" sz="1500" kern="1200">
          <a:solidFill>
            <a:schemeClr val="tx1"/>
          </a:solidFill>
          <a:latin typeface="+mn-lt"/>
          <a:ea typeface="+mn-ea"/>
          <a:cs typeface="+mn-cs"/>
        </a:defRPr>
      </a:lvl2pPr>
      <a:lvl3pPr marL="714604" indent="-142921" algn="l" defTabSz="571683" rtl="0" eaLnBrk="1" latinLnBrk="0" hangingPunct="1">
        <a:lnSpc>
          <a:spcPct val="90000"/>
        </a:lnSpc>
        <a:spcBef>
          <a:spcPts val="313"/>
        </a:spcBef>
        <a:buFont typeface="Arial" panose="020B0604020202020204" pitchFamily="34" charset="0"/>
        <a:buChar char="•"/>
        <a:defRPr kumimoji="1" sz="1250" kern="1200">
          <a:solidFill>
            <a:schemeClr val="tx1"/>
          </a:solidFill>
          <a:latin typeface="+mn-lt"/>
          <a:ea typeface="+mn-ea"/>
          <a:cs typeface="+mn-cs"/>
        </a:defRPr>
      </a:lvl3pPr>
      <a:lvl4pPr marL="1000445" indent="-142921" algn="l" defTabSz="571683"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4pPr>
      <a:lvl5pPr marL="1286286" indent="-142921" algn="l" defTabSz="571683"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5pPr>
      <a:lvl6pPr marL="1572128" indent="-142921" algn="l" defTabSz="571683"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6pPr>
      <a:lvl7pPr marL="1857969" indent="-142921" algn="l" defTabSz="571683"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7pPr>
      <a:lvl8pPr marL="2143811" indent="-142921" algn="l" defTabSz="571683"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8pPr>
      <a:lvl9pPr marL="2429652" indent="-142921" algn="l" defTabSz="571683" rtl="0" eaLnBrk="1" latinLnBrk="0" hangingPunct="1">
        <a:lnSpc>
          <a:spcPct val="90000"/>
        </a:lnSpc>
        <a:spcBef>
          <a:spcPts val="313"/>
        </a:spcBef>
        <a:buFont typeface="Arial" panose="020B0604020202020204" pitchFamily="34" charset="0"/>
        <a:buChar char="•"/>
        <a:defRPr kumimoji="1" sz="1125" kern="1200">
          <a:solidFill>
            <a:schemeClr val="tx1"/>
          </a:solidFill>
          <a:latin typeface="+mn-lt"/>
          <a:ea typeface="+mn-ea"/>
          <a:cs typeface="+mn-cs"/>
        </a:defRPr>
      </a:lvl9pPr>
    </p:bodyStyle>
    <p:otherStyle>
      <a:defPPr>
        <a:defRPr lang="en-US"/>
      </a:defPPr>
      <a:lvl1pPr marL="0" algn="l" defTabSz="571683" rtl="0" eaLnBrk="1" latinLnBrk="0" hangingPunct="1">
        <a:defRPr kumimoji="1" sz="1125" kern="1200">
          <a:solidFill>
            <a:schemeClr val="tx1"/>
          </a:solidFill>
          <a:latin typeface="+mn-lt"/>
          <a:ea typeface="+mn-ea"/>
          <a:cs typeface="+mn-cs"/>
        </a:defRPr>
      </a:lvl1pPr>
      <a:lvl2pPr marL="285841" algn="l" defTabSz="571683" rtl="0" eaLnBrk="1" latinLnBrk="0" hangingPunct="1">
        <a:defRPr kumimoji="1" sz="1125" kern="1200">
          <a:solidFill>
            <a:schemeClr val="tx1"/>
          </a:solidFill>
          <a:latin typeface="+mn-lt"/>
          <a:ea typeface="+mn-ea"/>
          <a:cs typeface="+mn-cs"/>
        </a:defRPr>
      </a:lvl2pPr>
      <a:lvl3pPr marL="571683" algn="l" defTabSz="571683" rtl="0" eaLnBrk="1" latinLnBrk="0" hangingPunct="1">
        <a:defRPr kumimoji="1" sz="1125" kern="1200">
          <a:solidFill>
            <a:schemeClr val="tx1"/>
          </a:solidFill>
          <a:latin typeface="+mn-lt"/>
          <a:ea typeface="+mn-ea"/>
          <a:cs typeface="+mn-cs"/>
        </a:defRPr>
      </a:lvl3pPr>
      <a:lvl4pPr marL="857524" algn="l" defTabSz="571683" rtl="0" eaLnBrk="1" latinLnBrk="0" hangingPunct="1">
        <a:defRPr kumimoji="1" sz="1125" kern="1200">
          <a:solidFill>
            <a:schemeClr val="tx1"/>
          </a:solidFill>
          <a:latin typeface="+mn-lt"/>
          <a:ea typeface="+mn-ea"/>
          <a:cs typeface="+mn-cs"/>
        </a:defRPr>
      </a:lvl4pPr>
      <a:lvl5pPr marL="1143366" algn="l" defTabSz="571683" rtl="0" eaLnBrk="1" latinLnBrk="0" hangingPunct="1">
        <a:defRPr kumimoji="1" sz="1125" kern="1200">
          <a:solidFill>
            <a:schemeClr val="tx1"/>
          </a:solidFill>
          <a:latin typeface="+mn-lt"/>
          <a:ea typeface="+mn-ea"/>
          <a:cs typeface="+mn-cs"/>
        </a:defRPr>
      </a:lvl5pPr>
      <a:lvl6pPr marL="1429207" algn="l" defTabSz="571683" rtl="0" eaLnBrk="1" latinLnBrk="0" hangingPunct="1">
        <a:defRPr kumimoji="1" sz="1125" kern="1200">
          <a:solidFill>
            <a:schemeClr val="tx1"/>
          </a:solidFill>
          <a:latin typeface="+mn-lt"/>
          <a:ea typeface="+mn-ea"/>
          <a:cs typeface="+mn-cs"/>
        </a:defRPr>
      </a:lvl6pPr>
      <a:lvl7pPr marL="1715049" algn="l" defTabSz="571683" rtl="0" eaLnBrk="1" latinLnBrk="0" hangingPunct="1">
        <a:defRPr kumimoji="1" sz="1125" kern="1200">
          <a:solidFill>
            <a:schemeClr val="tx1"/>
          </a:solidFill>
          <a:latin typeface="+mn-lt"/>
          <a:ea typeface="+mn-ea"/>
          <a:cs typeface="+mn-cs"/>
        </a:defRPr>
      </a:lvl7pPr>
      <a:lvl8pPr marL="2000890" algn="l" defTabSz="571683" rtl="0" eaLnBrk="1" latinLnBrk="0" hangingPunct="1">
        <a:defRPr kumimoji="1" sz="1125" kern="1200">
          <a:solidFill>
            <a:schemeClr val="tx1"/>
          </a:solidFill>
          <a:latin typeface="+mn-lt"/>
          <a:ea typeface="+mn-ea"/>
          <a:cs typeface="+mn-cs"/>
        </a:defRPr>
      </a:lvl8pPr>
      <a:lvl9pPr marL="2286732" algn="l" defTabSz="571683" rtl="0" eaLnBrk="1" latinLnBrk="0" hangingPunct="1">
        <a:defRPr kumimoji="1"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1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ubo.taka808.com/articles/Y32TBBcAACwA4x9D/" TargetMode="Externa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ubo.taka808.com/articles/Y4WJTBEAACAAOnbE/" TargetMode="Externa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4.jpeg"/><Relationship Id="rId4" Type="http://schemas.openxmlformats.org/officeDocument/2006/relationships/image" Target="../media/image17.jpe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34.jpe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9.jpeg"/></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9.jpeg"/></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7.jpeg"/></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39.jpeg"/><Relationship Id="rId4" Type="http://schemas.openxmlformats.org/officeDocument/2006/relationships/image" Target="../media/image34.jpeg"/></Relationships>
</file>

<file path=ppt/slides/_rels/slide8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jpeg"/></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8CEA6E-FF14-796F-C816-F3D9607F2179}"/>
              </a:ext>
            </a:extLst>
          </p:cNvPr>
          <p:cNvPicPr>
            <a:picLocks noChangeAspect="1"/>
          </p:cNvPicPr>
          <p:nvPr/>
        </p:nvPicPr>
        <p:blipFill>
          <a:blip r:embed="rId3"/>
          <a:stretch>
            <a:fillRect/>
          </a:stretch>
        </p:blipFill>
        <p:spPr>
          <a:xfrm>
            <a:off x="-44206" y="-12700"/>
            <a:ext cx="5805000" cy="9027965"/>
          </a:xfrm>
          <a:prstGeom prst="rect">
            <a:avLst/>
          </a:prstGeom>
        </p:spPr>
      </p:pic>
      <p:sp>
        <p:nvSpPr>
          <p:cNvPr id="4" name="Google Shape;95;p14">
            <a:extLst>
              <a:ext uri="{FF2B5EF4-FFF2-40B4-BE49-F238E27FC236}">
                <a16:creationId xmlns:a16="http://schemas.microsoft.com/office/drawing/2014/main" id="{5B4F8209-14C4-1A04-2982-B73EC5B5C052}"/>
              </a:ext>
            </a:extLst>
          </p:cNvPr>
          <p:cNvSpPr txBox="1"/>
          <p:nvPr/>
        </p:nvSpPr>
        <p:spPr>
          <a:xfrm rot="16200000">
            <a:off x="4807362" y="6545638"/>
            <a:ext cx="1203311" cy="510749"/>
          </a:xfrm>
          <a:prstGeom prst="rect">
            <a:avLst/>
          </a:prstGeom>
          <a:ln w="12700">
            <a:miter lim="400000"/>
          </a:ln>
        </p:spPr>
        <p:txBody>
          <a:bodyPr vert="eaVert" wrap="square" lIns="39450" tIns="39450" rIns="39450" bIns="39450" anchor="b">
            <a:spAutoFit/>
          </a:bodyPr>
          <a:lstStyle/>
          <a:p>
            <a:pPr>
              <a:lnSpc>
                <a:spcPct val="90000"/>
              </a:lnSpc>
              <a:defRPr sz="10600" b="1">
                <a:solidFill>
                  <a:srgbClr val="FFFFFF"/>
                </a:solidFill>
              </a:defRPr>
            </a:pPr>
            <a:r>
              <a:rPr lang="ja-JP" altLang="en-US" sz="2700">
                <a:solidFill>
                  <a:srgbClr val="56B785"/>
                </a:solidFill>
                <a:latin typeface="M PLUS 1p"/>
                <a:ea typeface="M PLUS 1p"/>
                <a:cs typeface="M PLUS 1p"/>
                <a:sym typeface="M PLUS 1p"/>
              </a:rPr>
              <a:t>入門</a:t>
            </a:r>
            <a:r>
              <a:rPr sz="2700" dirty="0" err="1">
                <a:solidFill>
                  <a:srgbClr val="56B785"/>
                </a:solidFill>
                <a:latin typeface="M PLUS 1p"/>
                <a:ea typeface="M PLUS 1p"/>
                <a:cs typeface="M PLUS 1p"/>
                <a:sym typeface="M PLUS 1p"/>
              </a:rPr>
              <a:t>編</a:t>
            </a:r>
            <a:endParaRPr sz="2700" dirty="0">
              <a:solidFill>
                <a:srgbClr val="56B785"/>
              </a:solidFill>
              <a:latin typeface="M PLUS 1p"/>
              <a:ea typeface="M PLUS 1p"/>
              <a:cs typeface="M PLUS 1p"/>
              <a:sym typeface="M PLUS 1p"/>
            </a:endParaRPr>
          </a:p>
        </p:txBody>
      </p:sp>
    </p:spTree>
    <p:extLst>
      <p:ext uri="{BB962C8B-B14F-4D97-AF65-F5344CB8AC3E}">
        <p14:creationId xmlns:p14="http://schemas.microsoft.com/office/powerpoint/2010/main" val="1925391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Google Shape;346;p22"/>
          <p:cNvSpPr txBox="1"/>
          <p:nvPr/>
        </p:nvSpPr>
        <p:spPr>
          <a:xfrm>
            <a:off x="4925533" y="2200506"/>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449" name="Google Shape;348;p22"/>
          <p:cNvSpPr txBox="1"/>
          <p:nvPr/>
        </p:nvSpPr>
        <p:spPr>
          <a:xfrm>
            <a:off x="352894" y="467917"/>
            <a:ext cx="4971512" cy="1301294"/>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そう、理論的にはCのキーで素敵なフレーズや曲を作れるなら、他のキーでも同じことができるということなのです。たくさんのキーを覚えなきゃいけないと思うと、ちょっと敬遠されるかもしれないけど、実は意外にシンプル。</a:t>
            </a:r>
          </a:p>
        </p:txBody>
      </p:sp>
      <p:sp>
        <p:nvSpPr>
          <p:cNvPr id="455" name="Google Shape;352;p22"/>
          <p:cNvSpPr txBox="1"/>
          <p:nvPr/>
        </p:nvSpPr>
        <p:spPr>
          <a:xfrm>
            <a:off x="352894" y="2986090"/>
            <a:ext cx="5140819" cy="1301294"/>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では、さっそく明るい３和音について説明します。さっき説明した８個のかたまりですが、これを同時に全て弾いてみると何か濁って聴こえますね。では、</a:t>
            </a:r>
            <a:r>
              <a:rPr sz="1388" u="sng" dirty="0">
                <a:latin typeface="M PLUS 1p" panose="020B0502020203020207" pitchFamily="34" charset="-128"/>
                <a:ea typeface="M PLUS 1p" panose="020B0502020203020207" pitchFamily="34" charset="-128"/>
                <a:cs typeface="M PLUS 1p" panose="020B0502020203020207" pitchFamily="34" charset="-128"/>
              </a:rPr>
              <a:t>１個飛ばしで音を取り出してみよう</a:t>
            </a:r>
            <a:r>
              <a:rPr sz="1388" dirty="0">
                <a:latin typeface="M PLUS 1p" panose="020B0502020203020207" pitchFamily="34" charset="-128"/>
                <a:ea typeface="M PLUS 1p" panose="020B0502020203020207" pitchFamily="34" charset="-128"/>
                <a:cs typeface="M PLUS 1p" panose="020B0502020203020207" pitchFamily="34" charset="-128"/>
              </a:rPr>
              <a:t>というコンセプトでできたのが明るい３和音です。</a:t>
            </a:r>
          </a:p>
        </p:txBody>
      </p:sp>
      <p:pic>
        <p:nvPicPr>
          <p:cNvPr id="456" name="Google Shape;353;p22" descr="Google Shape;353;p22"/>
          <p:cNvPicPr>
            <a:picLocks noChangeAspect="1"/>
          </p:cNvPicPr>
          <p:nvPr/>
        </p:nvPicPr>
        <p:blipFill>
          <a:blip r:embed="rId3"/>
          <a:stretch>
            <a:fillRect/>
          </a:stretch>
        </p:blipFill>
        <p:spPr>
          <a:xfrm>
            <a:off x="576506" y="5300539"/>
            <a:ext cx="4582618" cy="1667569"/>
          </a:xfrm>
          <a:prstGeom prst="rect">
            <a:avLst/>
          </a:prstGeom>
          <a:ln w="12700">
            <a:miter lim="400000"/>
            <a:headEnd/>
            <a:tailEnd/>
          </a:ln>
        </p:spPr>
      </p:pic>
      <p:grpSp>
        <p:nvGrpSpPr>
          <p:cNvPr id="459" name="Google Shape;354;p22"/>
          <p:cNvGrpSpPr/>
          <p:nvPr/>
        </p:nvGrpSpPr>
        <p:grpSpPr>
          <a:xfrm>
            <a:off x="585236" y="6499245"/>
            <a:ext cx="296664" cy="333451"/>
            <a:chOff x="-1" y="0"/>
            <a:chExt cx="791102" cy="889200"/>
          </a:xfrm>
        </p:grpSpPr>
        <p:sp>
          <p:nvSpPr>
            <p:cNvPr id="457"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8"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462" name="Google Shape;355;p22"/>
          <p:cNvGrpSpPr/>
          <p:nvPr/>
        </p:nvGrpSpPr>
        <p:grpSpPr>
          <a:xfrm>
            <a:off x="1250329" y="6499247"/>
            <a:ext cx="296663" cy="333450"/>
            <a:chOff x="0" y="547432"/>
            <a:chExt cx="791101" cy="889201"/>
          </a:xfrm>
        </p:grpSpPr>
        <p:sp>
          <p:nvSpPr>
            <p:cNvPr id="46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1"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65" name="Google Shape;356;p22"/>
          <p:cNvGrpSpPr/>
          <p:nvPr/>
        </p:nvGrpSpPr>
        <p:grpSpPr>
          <a:xfrm>
            <a:off x="1898767" y="6509839"/>
            <a:ext cx="296664" cy="333451"/>
            <a:chOff x="0" y="547432"/>
            <a:chExt cx="791101" cy="889201"/>
          </a:xfrm>
        </p:grpSpPr>
        <p:sp>
          <p:nvSpPr>
            <p:cNvPr id="46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4" name="G"/>
            <p:cNvSpPr txBox="1"/>
            <p:nvPr/>
          </p:nvSpPr>
          <p:spPr>
            <a:xfrm>
              <a:off x="227479" y="570251"/>
              <a:ext cx="33614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466" name="Google Shape;357;p22"/>
          <p:cNvSpPr txBox="1"/>
          <p:nvPr/>
        </p:nvSpPr>
        <p:spPr>
          <a:xfrm>
            <a:off x="352918" y="4640949"/>
            <a:ext cx="807986" cy="340069"/>
          </a:xfrm>
          <a:prstGeom prst="rect">
            <a:avLst/>
          </a:prstGeom>
          <a:ln w="12700">
            <a:miter lim="400000"/>
          </a:ln>
        </p:spPr>
        <p:txBody>
          <a:bodyPr wrap="square" lIns="25134" tIns="25134" rIns="25134" bIns="25134" anchor="ctr">
            <a:spAutoFit/>
          </a:bodyPr>
          <a:lstStyle/>
          <a:p>
            <a:pPr>
              <a:lnSpc>
                <a:spcPct val="150000"/>
              </a:lnSpc>
              <a:defRPr sz="3700">
                <a:latin typeface="A-OTF 太ゴB101 Pr6N Bold"/>
                <a:ea typeface="A-OTF 太ゴB101 Pr6N Bold"/>
                <a:cs typeface="A-OTF 太ゴB101 Pr6N Bold"/>
                <a:sym typeface="A-OTF 太ゴB101 Pr6N Bold"/>
              </a:defRPr>
            </a:pPr>
            <a:r>
              <a:rPr sz="1388" u="sng" dirty="0">
                <a:latin typeface="M PLUS 1p" panose="020B0502020203020207" pitchFamily="34" charset="-128"/>
                <a:ea typeface="M PLUS 1p" panose="020B0502020203020207" pitchFamily="34" charset="-128"/>
                <a:cs typeface="M PLUS 1p" panose="020B0502020203020207" pitchFamily="34" charset="-128"/>
              </a:rPr>
              <a:t>C Major </a:t>
            </a:r>
          </a:p>
        </p:txBody>
      </p:sp>
      <p:sp>
        <p:nvSpPr>
          <p:cNvPr id="467" name="Google Shape;358;p22"/>
          <p:cNvSpPr txBox="1"/>
          <p:nvPr/>
        </p:nvSpPr>
        <p:spPr>
          <a:xfrm>
            <a:off x="691686" y="7037049"/>
            <a:ext cx="13081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68" name="Google Shape;359;p22"/>
          <p:cNvSpPr txBox="1"/>
          <p:nvPr/>
        </p:nvSpPr>
        <p:spPr>
          <a:xfrm>
            <a:off x="1344604" y="7037046"/>
            <a:ext cx="13081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69" name="Google Shape;360;p22"/>
          <p:cNvSpPr txBox="1"/>
          <p:nvPr/>
        </p:nvSpPr>
        <p:spPr>
          <a:xfrm>
            <a:off x="1976775" y="7039387"/>
            <a:ext cx="130817"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70" name="Google Shape;361;p22"/>
          <p:cNvSpPr txBox="1"/>
          <p:nvPr/>
        </p:nvSpPr>
        <p:spPr>
          <a:xfrm>
            <a:off x="1030088" y="7039386"/>
            <a:ext cx="130816"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２</a:t>
            </a:r>
          </a:p>
        </p:txBody>
      </p:sp>
      <p:sp>
        <p:nvSpPr>
          <p:cNvPr id="471" name="Google Shape;362;p22"/>
          <p:cNvSpPr txBox="1"/>
          <p:nvPr/>
        </p:nvSpPr>
        <p:spPr>
          <a:xfrm>
            <a:off x="1658138" y="7037048"/>
            <a:ext cx="130816"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４</a:t>
            </a:r>
          </a:p>
        </p:txBody>
      </p:sp>
      <p:sp>
        <p:nvSpPr>
          <p:cNvPr id="472" name="Google Shape;363;p22"/>
          <p:cNvSpPr txBox="1"/>
          <p:nvPr/>
        </p:nvSpPr>
        <p:spPr>
          <a:xfrm>
            <a:off x="2311125" y="7037047"/>
            <a:ext cx="130816"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６</a:t>
            </a:r>
          </a:p>
        </p:txBody>
      </p:sp>
      <p:sp>
        <p:nvSpPr>
          <p:cNvPr id="473" name="Google Shape;364;p22"/>
          <p:cNvSpPr txBox="1"/>
          <p:nvPr/>
        </p:nvSpPr>
        <p:spPr>
          <a:xfrm>
            <a:off x="2493923" y="6860210"/>
            <a:ext cx="130816"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sp>
        <p:nvSpPr>
          <p:cNvPr id="474" name="Google Shape;365;p22"/>
          <p:cNvSpPr txBox="1"/>
          <p:nvPr/>
        </p:nvSpPr>
        <p:spPr>
          <a:xfrm>
            <a:off x="405282" y="7610715"/>
            <a:ext cx="4971275" cy="980885"/>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上に書いてある数字は、度数といって、始まりの音（ルート音）を１とした時のハモるかたまりの順番を示しています。</a:t>
            </a:r>
          </a:p>
        </p:txBody>
      </p:sp>
      <p:sp>
        <p:nvSpPr>
          <p:cNvPr id="475"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10</a:t>
            </a:fld>
            <a:endParaRPr/>
          </a:p>
        </p:txBody>
      </p:sp>
      <p:grpSp>
        <p:nvGrpSpPr>
          <p:cNvPr id="2" name="グループ化 1">
            <a:extLst>
              <a:ext uri="{FF2B5EF4-FFF2-40B4-BE49-F238E27FC236}">
                <a16:creationId xmlns:a16="http://schemas.microsoft.com/office/drawing/2014/main" id="{85171453-D7DA-3F2F-4F6E-88E7A5632494}"/>
              </a:ext>
            </a:extLst>
          </p:cNvPr>
          <p:cNvGrpSpPr/>
          <p:nvPr/>
        </p:nvGrpSpPr>
        <p:grpSpPr>
          <a:xfrm>
            <a:off x="795" y="2186133"/>
            <a:ext cx="5665336" cy="520927"/>
            <a:chOff x="0" y="2132710"/>
            <a:chExt cx="15107562" cy="1389139"/>
          </a:xfrm>
        </p:grpSpPr>
        <p:sp>
          <p:nvSpPr>
            <p:cNvPr id="3" name="Rectangle">
              <a:extLst>
                <a:ext uri="{FF2B5EF4-FFF2-40B4-BE49-F238E27FC236}">
                  <a16:creationId xmlns:a16="http://schemas.microsoft.com/office/drawing/2014/main" id="{648684D6-B789-F4A3-1A47-BAA3C60C5DD6}"/>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１</a:t>
              </a:r>
              <a:r>
                <a:rPr lang="en-US" altLang="ja-JP" sz="2025" dirty="0">
                  <a:latin typeface="M PLUS 1p" panose="020B0502020203020207" pitchFamily="34" charset="-128"/>
                  <a:ea typeface="M PLUS 1p" panose="020B0502020203020207" pitchFamily="34" charset="-128"/>
                  <a:cs typeface="M PLUS 1p" panose="020B0502020203020207" pitchFamily="34" charset="-128"/>
                </a:rPr>
                <a:t>.</a:t>
              </a:r>
              <a:r>
                <a:rPr lang="ja-JP" altLang="en-US" sz="2025">
                  <a:latin typeface="M PLUS 1p" panose="020B0502020203020207" pitchFamily="34" charset="-128"/>
                  <a:ea typeface="M PLUS 1p" panose="020B0502020203020207" pitchFamily="34" charset="-128"/>
                  <a:cs typeface="M PLUS 1p" panose="020B0502020203020207" pitchFamily="34" charset="-128"/>
                </a:rPr>
                <a:t>明るい３和音について</a:t>
              </a:r>
            </a:p>
          </p:txBody>
        </p:sp>
        <p:pic>
          <p:nvPicPr>
            <p:cNvPr id="4" name="Google Shape;231;p19" descr="Google Shape;231;p19">
              <a:extLst>
                <a:ext uri="{FF2B5EF4-FFF2-40B4-BE49-F238E27FC236}">
                  <a16:creationId xmlns:a16="http://schemas.microsoft.com/office/drawing/2014/main" id="{AEB42B30-82D7-258A-27FD-096C05D014D5}"/>
                </a:ext>
              </a:extLst>
            </p:cNvPr>
            <p:cNvPicPr>
              <a:picLocks noChangeAspect="1"/>
            </p:cNvPicPr>
            <p:nvPr/>
          </p:nvPicPr>
          <p:blipFill>
            <a:blip r:embed="rId4"/>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2" name="Google Shape;2752;p112" descr="Google Shape;2752;p112"/>
          <p:cNvPicPr>
            <a:picLocks noChangeAspect="1"/>
          </p:cNvPicPr>
          <p:nvPr/>
        </p:nvPicPr>
        <p:blipFill>
          <a:blip r:embed="rId2"/>
          <a:srcRect l="49384" r="27853"/>
          <a:stretch>
            <a:fillRect/>
          </a:stretch>
        </p:blipFill>
        <p:spPr>
          <a:xfrm>
            <a:off x="4022413" y="2508194"/>
            <a:ext cx="1042989" cy="1667569"/>
          </a:xfrm>
          <a:prstGeom prst="rect">
            <a:avLst/>
          </a:prstGeom>
          <a:ln w="12700">
            <a:miter lim="400000"/>
            <a:headEnd/>
            <a:tailEnd/>
          </a:ln>
        </p:spPr>
      </p:pic>
      <p:pic>
        <p:nvPicPr>
          <p:cNvPr id="3423" name="Google Shape;2753;p112" descr="Google Shape;2753;p112"/>
          <p:cNvPicPr>
            <a:picLocks noChangeAspect="1"/>
          </p:cNvPicPr>
          <p:nvPr/>
        </p:nvPicPr>
        <p:blipFill>
          <a:blip r:embed="rId2"/>
          <a:srcRect l="49384" r="27853"/>
          <a:stretch>
            <a:fillRect/>
          </a:stretch>
        </p:blipFill>
        <p:spPr>
          <a:xfrm>
            <a:off x="4047928" y="6922659"/>
            <a:ext cx="1042989" cy="1675899"/>
          </a:xfrm>
          <a:prstGeom prst="rect">
            <a:avLst/>
          </a:prstGeom>
          <a:ln w="12700">
            <a:miter lim="400000"/>
            <a:headEnd/>
            <a:tailEnd/>
          </a:ln>
        </p:spPr>
      </p:pic>
      <p:sp>
        <p:nvSpPr>
          <p:cNvPr id="3424" name="Google Shape;2754;p112"/>
          <p:cNvSpPr txBox="1"/>
          <p:nvPr/>
        </p:nvSpPr>
        <p:spPr>
          <a:xfrm>
            <a:off x="1317301" y="3621630"/>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427" name="Google Shape;2755;p112"/>
          <p:cNvGrpSpPr/>
          <p:nvPr/>
        </p:nvGrpSpPr>
        <p:grpSpPr>
          <a:xfrm>
            <a:off x="1148" y="168392"/>
            <a:ext cx="5715000" cy="474189"/>
            <a:chOff x="0" y="-1"/>
            <a:chExt cx="15240000" cy="1264502"/>
          </a:xfrm>
        </p:grpSpPr>
        <p:sp>
          <p:nvSpPr>
            <p:cNvPr id="3425"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26" name="2.7thコードの5度の音は使えない"/>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2.7thコードの5度の音は使えない</a:t>
              </a:r>
            </a:p>
          </p:txBody>
        </p:sp>
      </p:grpSp>
      <p:pic>
        <p:nvPicPr>
          <p:cNvPr id="3428" name="Google Shape;2756;p112" descr="Google Shape;2756;p112"/>
          <p:cNvPicPr>
            <a:picLocks noChangeAspect="1"/>
          </p:cNvPicPr>
          <p:nvPr/>
        </p:nvPicPr>
        <p:blipFill>
          <a:blip r:embed="rId3"/>
          <a:srcRect r="9066" b="28515"/>
          <a:stretch>
            <a:fillRect/>
          </a:stretch>
        </p:blipFill>
        <p:spPr>
          <a:xfrm>
            <a:off x="795" y="122711"/>
            <a:ext cx="559091" cy="520927"/>
          </a:xfrm>
          <a:prstGeom prst="rect">
            <a:avLst/>
          </a:prstGeom>
          <a:ln w="12700">
            <a:miter lim="400000"/>
            <a:headEnd/>
            <a:tailEnd/>
          </a:ln>
        </p:spPr>
      </p:pic>
      <p:pic>
        <p:nvPicPr>
          <p:cNvPr id="3429" name="Google Shape;2759;p112" descr="Google Shape;2759;p112"/>
          <p:cNvPicPr>
            <a:picLocks noChangeAspect="1"/>
          </p:cNvPicPr>
          <p:nvPr/>
        </p:nvPicPr>
        <p:blipFill>
          <a:blip r:embed="rId4"/>
          <a:stretch>
            <a:fillRect/>
          </a:stretch>
        </p:blipFill>
        <p:spPr>
          <a:xfrm>
            <a:off x="4241036" y="4599939"/>
            <a:ext cx="893334" cy="670009"/>
          </a:xfrm>
          <a:prstGeom prst="rect">
            <a:avLst/>
          </a:prstGeom>
          <a:ln w="12700">
            <a:miter lim="400000"/>
            <a:headEnd/>
            <a:tailEnd/>
          </a:ln>
        </p:spPr>
      </p:pic>
      <p:pic>
        <p:nvPicPr>
          <p:cNvPr id="3430" name="Google Shape;2760;p112" descr="Google Shape;2760;p112"/>
          <p:cNvPicPr>
            <a:picLocks noChangeAspect="1"/>
          </p:cNvPicPr>
          <p:nvPr/>
        </p:nvPicPr>
        <p:blipFill>
          <a:blip r:embed="rId2"/>
          <a:srcRect l="21826"/>
          <a:stretch>
            <a:fillRect/>
          </a:stretch>
        </p:blipFill>
        <p:spPr>
          <a:xfrm>
            <a:off x="479123" y="2511003"/>
            <a:ext cx="3582271" cy="1667569"/>
          </a:xfrm>
          <a:prstGeom prst="rect">
            <a:avLst/>
          </a:prstGeom>
          <a:ln w="12700">
            <a:miter lim="400000"/>
            <a:headEnd/>
            <a:tailEnd/>
          </a:ln>
        </p:spPr>
      </p:pic>
      <p:grpSp>
        <p:nvGrpSpPr>
          <p:cNvPr id="3433" name="Google Shape;2761;p112"/>
          <p:cNvGrpSpPr/>
          <p:nvPr/>
        </p:nvGrpSpPr>
        <p:grpSpPr>
          <a:xfrm>
            <a:off x="807243" y="3702848"/>
            <a:ext cx="296664" cy="333451"/>
            <a:chOff x="-1" y="0"/>
            <a:chExt cx="791102" cy="889200"/>
          </a:xfrm>
        </p:grpSpPr>
        <p:sp>
          <p:nvSpPr>
            <p:cNvPr id="343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32"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436" name="Google Shape;2762;p112"/>
          <p:cNvGrpSpPr/>
          <p:nvPr/>
        </p:nvGrpSpPr>
        <p:grpSpPr>
          <a:xfrm>
            <a:off x="2111591" y="3702849"/>
            <a:ext cx="296663" cy="333451"/>
            <a:chOff x="0" y="547432"/>
            <a:chExt cx="791101" cy="889201"/>
          </a:xfrm>
        </p:grpSpPr>
        <p:sp>
          <p:nvSpPr>
            <p:cNvPr id="3434"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35" name="D"/>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3437" name="Google Shape;2763;p112"/>
          <p:cNvSpPr txBox="1"/>
          <p:nvPr/>
        </p:nvSpPr>
        <p:spPr>
          <a:xfrm>
            <a:off x="120559" y="2109082"/>
            <a:ext cx="1131395"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3438" name="Google Shape;2764;p112"/>
          <p:cNvSpPr txBox="1"/>
          <p:nvPr/>
        </p:nvSpPr>
        <p:spPr>
          <a:xfrm>
            <a:off x="869366" y="419432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439" name="Google Shape;2765;p112"/>
          <p:cNvSpPr txBox="1"/>
          <p:nvPr/>
        </p:nvSpPr>
        <p:spPr>
          <a:xfrm>
            <a:off x="1386808" y="4207632"/>
            <a:ext cx="4817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440" name="Google Shape;2766;p112"/>
          <p:cNvSpPr txBox="1"/>
          <p:nvPr/>
        </p:nvSpPr>
        <p:spPr>
          <a:xfrm>
            <a:off x="2207741" y="419432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3441" name="Google Shape;2767;p112"/>
          <p:cNvSpPr txBox="1"/>
          <p:nvPr/>
        </p:nvSpPr>
        <p:spPr>
          <a:xfrm>
            <a:off x="2863915" y="4193701"/>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444" name="Google Shape;2768;p112"/>
          <p:cNvGrpSpPr/>
          <p:nvPr/>
        </p:nvGrpSpPr>
        <p:grpSpPr>
          <a:xfrm>
            <a:off x="1455850" y="3702849"/>
            <a:ext cx="296663" cy="333451"/>
            <a:chOff x="0" y="547432"/>
            <a:chExt cx="791101" cy="889201"/>
          </a:xfrm>
        </p:grpSpPr>
        <p:sp>
          <p:nvSpPr>
            <p:cNvPr id="344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43" name="B"/>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447" name="Google Shape;2769;p112"/>
          <p:cNvGrpSpPr/>
          <p:nvPr/>
        </p:nvGrpSpPr>
        <p:grpSpPr>
          <a:xfrm>
            <a:off x="2751884" y="3702848"/>
            <a:ext cx="296664" cy="333451"/>
            <a:chOff x="-1" y="0"/>
            <a:chExt cx="791102" cy="889200"/>
          </a:xfrm>
        </p:grpSpPr>
        <p:sp>
          <p:nvSpPr>
            <p:cNvPr id="344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46"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3448" name="Google Shape;2770;p112"/>
          <p:cNvSpPr/>
          <p:nvPr/>
        </p:nvSpPr>
        <p:spPr>
          <a:xfrm rot="5400000">
            <a:off x="3511483" y="3328787"/>
            <a:ext cx="191982" cy="26265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28575">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49" name="Google Shape;2771;p112"/>
          <p:cNvSpPr txBox="1"/>
          <p:nvPr/>
        </p:nvSpPr>
        <p:spPr>
          <a:xfrm>
            <a:off x="2979871" y="4891104"/>
            <a:ext cx="176424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短９度（不協和音）</a:t>
            </a:r>
          </a:p>
        </p:txBody>
      </p:sp>
      <p:sp>
        <p:nvSpPr>
          <p:cNvPr id="3450" name="Google Shape;2772;p112"/>
          <p:cNvSpPr txBox="1"/>
          <p:nvPr/>
        </p:nvSpPr>
        <p:spPr>
          <a:xfrm>
            <a:off x="353437" y="623415"/>
            <a:ext cx="5009719" cy="1301294"/>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7thコードでオルタードテンションを使う時は、V7の5度の音を使うことはできません。その理由は、5度であるDの音とオルタードテンションの♭13の距離が、短9度になってしまうためです。</a:t>
            </a:r>
          </a:p>
        </p:txBody>
      </p:sp>
      <p:grpSp>
        <p:nvGrpSpPr>
          <p:cNvPr id="3453" name="Google Shape;2773;p112"/>
          <p:cNvGrpSpPr/>
          <p:nvPr/>
        </p:nvGrpSpPr>
        <p:grpSpPr>
          <a:xfrm>
            <a:off x="3200557" y="2860252"/>
            <a:ext cx="352239" cy="467664"/>
            <a:chOff x="-1" y="-1"/>
            <a:chExt cx="939302" cy="1247102"/>
          </a:xfrm>
        </p:grpSpPr>
        <p:sp>
          <p:nvSpPr>
            <p:cNvPr id="3451"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52"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454" name="Google Shape;2774;p112"/>
          <p:cNvSpPr txBox="1"/>
          <p:nvPr/>
        </p:nvSpPr>
        <p:spPr>
          <a:xfrm>
            <a:off x="3107208" y="2212562"/>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457" name="Google Shape;2775;p112"/>
          <p:cNvGrpSpPr/>
          <p:nvPr/>
        </p:nvGrpSpPr>
        <p:grpSpPr>
          <a:xfrm>
            <a:off x="3580057" y="2859084"/>
            <a:ext cx="352239" cy="467664"/>
            <a:chOff x="-1" y="-1"/>
            <a:chExt cx="939302" cy="1247102"/>
          </a:xfrm>
        </p:grpSpPr>
        <p:sp>
          <p:nvSpPr>
            <p:cNvPr id="3455"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56"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458" name="Google Shape;2776;p112"/>
          <p:cNvSpPr txBox="1"/>
          <p:nvPr/>
        </p:nvSpPr>
        <p:spPr>
          <a:xfrm>
            <a:off x="3486708" y="2211395"/>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461" name="Google Shape;2777;p112"/>
          <p:cNvGrpSpPr/>
          <p:nvPr/>
        </p:nvGrpSpPr>
        <p:grpSpPr>
          <a:xfrm>
            <a:off x="4172105" y="2860252"/>
            <a:ext cx="352239" cy="467664"/>
            <a:chOff x="0" y="179852"/>
            <a:chExt cx="939301" cy="1247101"/>
          </a:xfrm>
        </p:grpSpPr>
        <p:sp>
          <p:nvSpPr>
            <p:cNvPr id="3459"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60"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3462" name="Google Shape;2778;p112"/>
          <p:cNvSpPr txBox="1"/>
          <p:nvPr/>
        </p:nvSpPr>
        <p:spPr>
          <a:xfrm>
            <a:off x="4078758" y="2212562"/>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3465" name="Google Shape;2779;p112"/>
          <p:cNvGrpSpPr/>
          <p:nvPr/>
        </p:nvGrpSpPr>
        <p:grpSpPr>
          <a:xfrm>
            <a:off x="4551607" y="2859085"/>
            <a:ext cx="352238" cy="467664"/>
            <a:chOff x="0" y="179852"/>
            <a:chExt cx="939301" cy="1247101"/>
          </a:xfrm>
        </p:grpSpPr>
        <p:sp>
          <p:nvSpPr>
            <p:cNvPr id="3463"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64"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3466" name="Google Shape;2780;p112"/>
          <p:cNvSpPr txBox="1"/>
          <p:nvPr/>
        </p:nvSpPr>
        <p:spPr>
          <a:xfrm>
            <a:off x="4486833" y="2211395"/>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sp>
        <p:nvSpPr>
          <p:cNvPr id="3467" name="Google Shape;2781;p112"/>
          <p:cNvSpPr/>
          <p:nvPr/>
        </p:nvSpPr>
        <p:spPr>
          <a:xfrm>
            <a:off x="4920073" y="3904468"/>
            <a:ext cx="0" cy="722138"/>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68" name="Google Shape;2782;p112"/>
          <p:cNvSpPr txBox="1"/>
          <p:nvPr/>
        </p:nvSpPr>
        <p:spPr>
          <a:xfrm>
            <a:off x="325855" y="5021219"/>
            <a:ext cx="500971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覚えている方もいるかもしれませんが、メジャーのコードに11thを入れると不協和音になってしまう理由と同じです。ここでも、和音＝スケール、つまり同じものとして考えます。</a:t>
            </a:r>
          </a:p>
        </p:txBody>
      </p:sp>
      <p:sp>
        <p:nvSpPr>
          <p:cNvPr id="3469" name="Google Shape;2783;p112"/>
          <p:cNvSpPr/>
          <p:nvPr/>
        </p:nvSpPr>
        <p:spPr>
          <a:xfrm>
            <a:off x="2088095" y="3692919"/>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70" name="Google Shape;2784;p112"/>
          <p:cNvSpPr/>
          <p:nvPr/>
        </p:nvSpPr>
        <p:spPr>
          <a:xfrm flipH="1">
            <a:off x="2079072" y="3692919"/>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71" name="Google Shape;2785;p112"/>
          <p:cNvSpPr txBox="1"/>
          <p:nvPr/>
        </p:nvSpPr>
        <p:spPr>
          <a:xfrm>
            <a:off x="1345876" y="8034428"/>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472" name="Google Shape;2786;p112" descr="Google Shape;2786;p112"/>
          <p:cNvPicPr>
            <a:picLocks noChangeAspect="1"/>
          </p:cNvPicPr>
          <p:nvPr/>
        </p:nvPicPr>
        <p:blipFill>
          <a:blip r:embed="rId2"/>
          <a:srcRect l="21826"/>
          <a:stretch>
            <a:fillRect/>
          </a:stretch>
        </p:blipFill>
        <p:spPr>
          <a:xfrm>
            <a:off x="507698" y="6923799"/>
            <a:ext cx="3582271" cy="1667569"/>
          </a:xfrm>
          <a:prstGeom prst="rect">
            <a:avLst/>
          </a:prstGeom>
          <a:ln w="12700">
            <a:miter lim="400000"/>
            <a:headEnd/>
            <a:tailEnd/>
          </a:ln>
        </p:spPr>
      </p:pic>
      <p:grpSp>
        <p:nvGrpSpPr>
          <p:cNvPr id="3475" name="Google Shape;2787;p112"/>
          <p:cNvGrpSpPr/>
          <p:nvPr/>
        </p:nvGrpSpPr>
        <p:grpSpPr>
          <a:xfrm>
            <a:off x="828674" y="8129361"/>
            <a:ext cx="296664" cy="333451"/>
            <a:chOff x="-1" y="0"/>
            <a:chExt cx="791102" cy="889200"/>
          </a:xfrm>
        </p:grpSpPr>
        <p:sp>
          <p:nvSpPr>
            <p:cNvPr id="347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74"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3476" name="Google Shape;2788;p112"/>
          <p:cNvSpPr txBox="1"/>
          <p:nvPr/>
        </p:nvSpPr>
        <p:spPr>
          <a:xfrm>
            <a:off x="128723" y="6276950"/>
            <a:ext cx="20884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G7（alt）スケール</a:t>
            </a:r>
          </a:p>
        </p:txBody>
      </p:sp>
      <p:sp>
        <p:nvSpPr>
          <p:cNvPr id="3477" name="Google Shape;2789;p112"/>
          <p:cNvSpPr txBox="1"/>
          <p:nvPr/>
        </p:nvSpPr>
        <p:spPr>
          <a:xfrm>
            <a:off x="897941" y="863160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478" name="Google Shape;2790;p112"/>
          <p:cNvSpPr txBox="1"/>
          <p:nvPr/>
        </p:nvSpPr>
        <p:spPr>
          <a:xfrm>
            <a:off x="1366396" y="8571585"/>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479" name="Google Shape;2791;p112"/>
          <p:cNvSpPr txBox="1"/>
          <p:nvPr/>
        </p:nvSpPr>
        <p:spPr>
          <a:xfrm>
            <a:off x="2792693" y="8616126"/>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482" name="Google Shape;2792;p112"/>
          <p:cNvGrpSpPr/>
          <p:nvPr/>
        </p:nvGrpSpPr>
        <p:grpSpPr>
          <a:xfrm>
            <a:off x="1484425" y="8129361"/>
            <a:ext cx="296663" cy="333450"/>
            <a:chOff x="0" y="547432"/>
            <a:chExt cx="791101" cy="889201"/>
          </a:xfrm>
        </p:grpSpPr>
        <p:sp>
          <p:nvSpPr>
            <p:cNvPr id="348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81"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485" name="Google Shape;2793;p112"/>
          <p:cNvGrpSpPr/>
          <p:nvPr/>
        </p:nvGrpSpPr>
        <p:grpSpPr>
          <a:xfrm>
            <a:off x="2787602" y="8129361"/>
            <a:ext cx="296664" cy="333451"/>
            <a:chOff x="-1" y="0"/>
            <a:chExt cx="791102" cy="889200"/>
          </a:xfrm>
        </p:grpSpPr>
        <p:sp>
          <p:nvSpPr>
            <p:cNvPr id="348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84"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488" name="Google Shape;2794;p112"/>
          <p:cNvGrpSpPr/>
          <p:nvPr/>
        </p:nvGrpSpPr>
        <p:grpSpPr>
          <a:xfrm>
            <a:off x="950273" y="7280192"/>
            <a:ext cx="352239" cy="467664"/>
            <a:chOff x="-1" y="-1"/>
            <a:chExt cx="939302" cy="1247102"/>
          </a:xfrm>
        </p:grpSpPr>
        <p:sp>
          <p:nvSpPr>
            <p:cNvPr id="3486"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87"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489" name="Google Shape;2795;p112"/>
          <p:cNvSpPr txBox="1"/>
          <p:nvPr/>
        </p:nvSpPr>
        <p:spPr>
          <a:xfrm>
            <a:off x="906934" y="6625358"/>
            <a:ext cx="481789"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492" name="Google Shape;2796;p112"/>
          <p:cNvGrpSpPr/>
          <p:nvPr/>
        </p:nvGrpSpPr>
        <p:grpSpPr>
          <a:xfrm>
            <a:off x="1301200" y="7279024"/>
            <a:ext cx="352239" cy="467664"/>
            <a:chOff x="-1" y="-1"/>
            <a:chExt cx="939302" cy="1247102"/>
          </a:xfrm>
        </p:grpSpPr>
        <p:sp>
          <p:nvSpPr>
            <p:cNvPr id="3490"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91"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493" name="Google Shape;2797;p112"/>
          <p:cNvSpPr txBox="1"/>
          <p:nvPr/>
        </p:nvSpPr>
        <p:spPr>
          <a:xfrm>
            <a:off x="1257858" y="6624191"/>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3494" name="Google Shape;2798;p112"/>
          <p:cNvSpPr txBox="1"/>
          <p:nvPr/>
        </p:nvSpPr>
        <p:spPr>
          <a:xfrm>
            <a:off x="1849908" y="6625358"/>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3497" name="Google Shape;2799;p112"/>
          <p:cNvGrpSpPr/>
          <p:nvPr/>
        </p:nvGrpSpPr>
        <p:grpSpPr>
          <a:xfrm>
            <a:off x="2272749" y="7279025"/>
            <a:ext cx="352238" cy="467664"/>
            <a:chOff x="0" y="179852"/>
            <a:chExt cx="939301" cy="1247101"/>
          </a:xfrm>
        </p:grpSpPr>
        <p:sp>
          <p:nvSpPr>
            <p:cNvPr id="3495"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96"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3498" name="Google Shape;2800;p112"/>
          <p:cNvSpPr txBox="1"/>
          <p:nvPr/>
        </p:nvSpPr>
        <p:spPr>
          <a:xfrm>
            <a:off x="2200833" y="6624191"/>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grpSp>
        <p:nvGrpSpPr>
          <p:cNvPr id="3501" name="Google Shape;2801;p112"/>
          <p:cNvGrpSpPr/>
          <p:nvPr/>
        </p:nvGrpSpPr>
        <p:grpSpPr>
          <a:xfrm>
            <a:off x="1943257" y="7280192"/>
            <a:ext cx="352239" cy="467664"/>
            <a:chOff x="0" y="179852"/>
            <a:chExt cx="939301" cy="1247101"/>
          </a:xfrm>
        </p:grpSpPr>
        <p:sp>
          <p:nvSpPr>
            <p:cNvPr id="3499"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00"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350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100</a:t>
            </a:fld>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4" name="Google Shape;2807;p113"/>
          <p:cNvSpPr txBox="1"/>
          <p:nvPr/>
        </p:nvSpPr>
        <p:spPr>
          <a:xfrm>
            <a:off x="1317301" y="6324009"/>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507" name="Google Shape;2808;p113"/>
          <p:cNvGrpSpPr/>
          <p:nvPr/>
        </p:nvGrpSpPr>
        <p:grpSpPr>
          <a:xfrm>
            <a:off x="50132" y="168393"/>
            <a:ext cx="7567942" cy="474189"/>
            <a:chOff x="-1" y="-1"/>
            <a:chExt cx="20181176" cy="1264502"/>
          </a:xfrm>
        </p:grpSpPr>
        <p:sp>
          <p:nvSpPr>
            <p:cNvPr id="3505" name="Rectangle"/>
            <p:cNvSpPr/>
            <p:nvPr/>
          </p:nvSpPr>
          <p:spPr>
            <a:xfrm>
              <a:off x="-1" y="-1"/>
              <a:ext cx="20181176" cy="1264502"/>
            </a:xfrm>
            <a:prstGeom prst="rect">
              <a:avLst/>
            </a:prstGeom>
            <a:solidFill>
              <a:schemeClr val="accent3"/>
            </a:solidFill>
            <a:ln w="12700" cap="flat">
              <a:noFill/>
              <a:miter lim="400000"/>
            </a:ln>
            <a:effectLst/>
          </p:spPr>
          <p:txBody>
            <a:bodyPr wrap="square" lIns="0" tIns="0" rIns="0" bIns="0" numCol="1" anchor="ctr">
              <a:noAutofit/>
            </a:bodyPr>
            <a:lstStyle/>
            <a:p>
              <a:pPr>
                <a:defRPr sz="4000">
                  <a:solidFill>
                    <a:srgbClr val="FFFFFF"/>
                  </a:solidFill>
                  <a:latin typeface="A-OTF 太ゴB101 Pr6N Bold"/>
                  <a:ea typeface="A-OTF 太ゴB101 Pr6N Bold"/>
                  <a:cs typeface="A-OTF 太ゴB101 Pr6N Bold"/>
                  <a:sym typeface="A-OTF 太ゴB101 Pr6N Bold"/>
                </a:defRPr>
              </a:pPr>
              <a:endParaRPr sz="15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06" name="3.４度進行している7thコードのみ２つの選択肢がある"/>
            <p:cNvSpPr txBox="1"/>
            <p:nvPr/>
          </p:nvSpPr>
          <p:spPr>
            <a:xfrm>
              <a:off x="105274" y="218244"/>
              <a:ext cx="19970627" cy="828007"/>
            </a:xfrm>
            <a:prstGeom prst="rect">
              <a:avLst/>
            </a:prstGeom>
            <a:noFill/>
            <a:ln w="12700" cap="flat">
              <a:noFill/>
              <a:miter lim="400000"/>
            </a:ln>
            <a:effectLst/>
          </p:spPr>
          <p:txBody>
            <a:bodyPr wrap="square" lIns="39450" tIns="39450" rIns="39450" bIns="39450" numCol="1" anchor="ctr">
              <a:spAutoFit/>
            </a:bodyPr>
            <a:lstStyle>
              <a:lvl1pPr>
                <a:defRPr sz="4000">
                  <a:solidFill>
                    <a:srgbClr val="FFFFFF"/>
                  </a:solidFill>
                  <a:latin typeface="A-OTF 太ゴB101 Pr6N Bold"/>
                  <a:ea typeface="A-OTF 太ゴB101 Pr6N Bold"/>
                  <a:cs typeface="A-OTF 太ゴB101 Pr6N Bold"/>
                  <a:sym typeface="A-OTF 太ゴB101 Pr6N Bold"/>
                </a:defRPr>
              </a:lvl1pPr>
            </a:lstStyle>
            <a:p>
              <a:r>
                <a:rPr sz="1500" dirty="0">
                  <a:latin typeface="M PLUS 1p" panose="020B0502020203020207" pitchFamily="34" charset="-128"/>
                  <a:ea typeface="M PLUS 1p" panose="020B0502020203020207" pitchFamily="34" charset="-128"/>
                  <a:cs typeface="M PLUS 1p" panose="020B0502020203020207" pitchFamily="34" charset="-128"/>
                </a:rPr>
                <a:t>　　 3.４度進行している7thコードのみ２つの選択肢がある</a:t>
              </a:r>
            </a:p>
          </p:txBody>
        </p:sp>
      </p:grpSp>
      <p:pic>
        <p:nvPicPr>
          <p:cNvPr id="3508" name="Google Shape;2809;p113" descr="Google Shape;2809;p113"/>
          <p:cNvPicPr>
            <a:picLocks noChangeAspect="1"/>
          </p:cNvPicPr>
          <p:nvPr/>
        </p:nvPicPr>
        <p:blipFill>
          <a:blip r:embed="rId2"/>
          <a:srcRect r="9066" b="28515"/>
          <a:stretch>
            <a:fillRect/>
          </a:stretch>
        </p:blipFill>
        <p:spPr>
          <a:xfrm>
            <a:off x="795" y="122711"/>
            <a:ext cx="559091" cy="520927"/>
          </a:xfrm>
          <a:prstGeom prst="rect">
            <a:avLst/>
          </a:prstGeom>
          <a:ln w="12700">
            <a:miter lim="400000"/>
            <a:headEnd/>
            <a:tailEnd/>
          </a:ln>
        </p:spPr>
      </p:pic>
      <p:pic>
        <p:nvPicPr>
          <p:cNvPr id="3509" name="Google Shape;2812;p113" descr="Google Shape;2812;p113"/>
          <p:cNvPicPr>
            <a:picLocks noChangeAspect="1"/>
          </p:cNvPicPr>
          <p:nvPr/>
        </p:nvPicPr>
        <p:blipFill>
          <a:blip r:embed="rId3"/>
          <a:srcRect l="21826"/>
          <a:stretch>
            <a:fillRect/>
          </a:stretch>
        </p:blipFill>
        <p:spPr>
          <a:xfrm>
            <a:off x="479123" y="5213381"/>
            <a:ext cx="3582271" cy="1667569"/>
          </a:xfrm>
          <a:prstGeom prst="rect">
            <a:avLst/>
          </a:prstGeom>
          <a:ln w="12700">
            <a:miter lim="400000"/>
            <a:headEnd/>
            <a:tailEnd/>
          </a:ln>
        </p:spPr>
      </p:pic>
      <p:grpSp>
        <p:nvGrpSpPr>
          <p:cNvPr id="3512" name="Google Shape;2813;p113"/>
          <p:cNvGrpSpPr/>
          <p:nvPr/>
        </p:nvGrpSpPr>
        <p:grpSpPr>
          <a:xfrm>
            <a:off x="807243" y="6418942"/>
            <a:ext cx="296664" cy="333451"/>
            <a:chOff x="-1" y="0"/>
            <a:chExt cx="791102" cy="889200"/>
          </a:xfrm>
        </p:grpSpPr>
        <p:sp>
          <p:nvSpPr>
            <p:cNvPr id="3510"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11"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515" name="Google Shape;2814;p113"/>
          <p:cNvGrpSpPr/>
          <p:nvPr/>
        </p:nvGrpSpPr>
        <p:grpSpPr>
          <a:xfrm>
            <a:off x="2111591" y="6418942"/>
            <a:ext cx="296663" cy="333451"/>
            <a:chOff x="0" y="547432"/>
            <a:chExt cx="791101" cy="889201"/>
          </a:xfrm>
        </p:grpSpPr>
        <p:sp>
          <p:nvSpPr>
            <p:cNvPr id="351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14" name="D"/>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3516" name="Google Shape;2815;p113"/>
          <p:cNvSpPr txBox="1"/>
          <p:nvPr/>
        </p:nvSpPr>
        <p:spPr>
          <a:xfrm>
            <a:off x="123522" y="4774466"/>
            <a:ext cx="34600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G7（9,#11,13）ナチュラルテンション</a:t>
            </a:r>
          </a:p>
        </p:txBody>
      </p:sp>
      <p:sp>
        <p:nvSpPr>
          <p:cNvPr id="3517" name="Google Shape;2816;p113"/>
          <p:cNvSpPr txBox="1"/>
          <p:nvPr/>
        </p:nvSpPr>
        <p:spPr>
          <a:xfrm>
            <a:off x="869366" y="68966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518" name="Google Shape;2817;p113"/>
          <p:cNvSpPr txBox="1"/>
          <p:nvPr/>
        </p:nvSpPr>
        <p:spPr>
          <a:xfrm>
            <a:off x="1337821" y="6863964"/>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519" name="Google Shape;2818;p113"/>
          <p:cNvSpPr txBox="1"/>
          <p:nvPr/>
        </p:nvSpPr>
        <p:spPr>
          <a:xfrm>
            <a:off x="2187656" y="68966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3520" name="Google Shape;2819;p113"/>
          <p:cNvSpPr txBox="1"/>
          <p:nvPr/>
        </p:nvSpPr>
        <p:spPr>
          <a:xfrm>
            <a:off x="2832697" y="6909788"/>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523" name="Google Shape;2820;p113"/>
          <p:cNvGrpSpPr/>
          <p:nvPr/>
        </p:nvGrpSpPr>
        <p:grpSpPr>
          <a:xfrm>
            <a:off x="1462993" y="6418942"/>
            <a:ext cx="296663" cy="333451"/>
            <a:chOff x="0" y="547432"/>
            <a:chExt cx="791101" cy="889201"/>
          </a:xfrm>
        </p:grpSpPr>
        <p:sp>
          <p:nvSpPr>
            <p:cNvPr id="352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22" name="B"/>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526" name="Google Shape;2821;p113"/>
          <p:cNvGrpSpPr/>
          <p:nvPr/>
        </p:nvGrpSpPr>
        <p:grpSpPr>
          <a:xfrm>
            <a:off x="2753764" y="6418942"/>
            <a:ext cx="296664" cy="333451"/>
            <a:chOff x="-1" y="0"/>
            <a:chExt cx="791102" cy="889200"/>
          </a:xfrm>
        </p:grpSpPr>
        <p:sp>
          <p:nvSpPr>
            <p:cNvPr id="352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25"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3527" name="Google Shape;2822;p113"/>
          <p:cNvSpPr txBox="1"/>
          <p:nvPr/>
        </p:nvSpPr>
        <p:spPr>
          <a:xfrm>
            <a:off x="353437" y="733632"/>
            <a:ext cx="5009719" cy="1301294"/>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4度進行しているV7コードのみ2つの選択肢があります。それは、「</a:t>
            </a:r>
            <a:r>
              <a:rPr sz="1388" dirty="0" err="1">
                <a:latin typeface="M PLUS 1p" panose="020B0502020203020207" pitchFamily="34" charset="-128"/>
                <a:ea typeface="M PLUS 1p" panose="020B0502020203020207" pitchFamily="34" charset="-128"/>
                <a:cs typeface="M PLUS 1p" panose="020B0502020203020207" pitchFamily="34" charset="-128"/>
              </a:rPr>
              <a:t>ナチュラルテンション」か「オルタードテンション」のどちらかです。同時に使うことはできないので、どちらか選ぶ必要があります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3528" name="Google Shape;2823;p113" descr="Google Shape;2823;p113"/>
          <p:cNvPicPr>
            <a:picLocks noChangeAspect="1"/>
          </p:cNvPicPr>
          <p:nvPr/>
        </p:nvPicPr>
        <p:blipFill>
          <a:blip r:embed="rId3"/>
          <a:srcRect l="21826" r="50208"/>
          <a:stretch>
            <a:fillRect/>
          </a:stretch>
        </p:blipFill>
        <p:spPr>
          <a:xfrm>
            <a:off x="4060327" y="5213381"/>
            <a:ext cx="1281450" cy="1667569"/>
          </a:xfrm>
          <a:prstGeom prst="rect">
            <a:avLst/>
          </a:prstGeom>
          <a:ln w="12700">
            <a:miter lim="400000"/>
            <a:headEnd/>
            <a:tailEnd/>
          </a:ln>
        </p:spPr>
      </p:pic>
      <p:grpSp>
        <p:nvGrpSpPr>
          <p:cNvPr id="3531" name="Google Shape;2824;p113"/>
          <p:cNvGrpSpPr/>
          <p:nvPr/>
        </p:nvGrpSpPr>
        <p:grpSpPr>
          <a:xfrm>
            <a:off x="4195416" y="5543079"/>
            <a:ext cx="352238" cy="467664"/>
            <a:chOff x="0" y="179852"/>
            <a:chExt cx="939301" cy="1247101"/>
          </a:xfrm>
        </p:grpSpPr>
        <p:sp>
          <p:nvSpPr>
            <p:cNvPr id="3529" name="Oval"/>
            <p:cNvSpPr/>
            <p:nvPr/>
          </p:nvSpPr>
          <p:spPr>
            <a:xfrm>
              <a:off x="0" y="179852"/>
              <a:ext cx="939301" cy="1247101"/>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30" name="C…"/>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3532" name="Google Shape;2825;p113"/>
          <p:cNvSpPr txBox="1"/>
          <p:nvPr/>
        </p:nvSpPr>
        <p:spPr>
          <a:xfrm>
            <a:off x="4135908" y="4923964"/>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3533" name="Google Shape;2826;p113"/>
          <p:cNvSpPr txBox="1"/>
          <p:nvPr/>
        </p:nvSpPr>
        <p:spPr>
          <a:xfrm>
            <a:off x="1345876" y="3797160"/>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534" name="Google Shape;2827;p113" descr="Google Shape;2827;p113"/>
          <p:cNvPicPr>
            <a:picLocks noChangeAspect="1"/>
          </p:cNvPicPr>
          <p:nvPr/>
        </p:nvPicPr>
        <p:blipFill>
          <a:blip r:embed="rId3"/>
          <a:srcRect l="21826"/>
          <a:stretch>
            <a:fillRect/>
          </a:stretch>
        </p:blipFill>
        <p:spPr>
          <a:xfrm>
            <a:off x="507698" y="2686534"/>
            <a:ext cx="3582271" cy="1667569"/>
          </a:xfrm>
          <a:prstGeom prst="rect">
            <a:avLst/>
          </a:prstGeom>
          <a:ln w="12700">
            <a:miter lim="400000"/>
            <a:headEnd/>
            <a:tailEnd/>
          </a:ln>
        </p:spPr>
      </p:pic>
      <p:grpSp>
        <p:nvGrpSpPr>
          <p:cNvPr id="3537" name="Google Shape;2828;p113"/>
          <p:cNvGrpSpPr/>
          <p:nvPr/>
        </p:nvGrpSpPr>
        <p:grpSpPr>
          <a:xfrm>
            <a:off x="835819" y="3892095"/>
            <a:ext cx="296664" cy="333451"/>
            <a:chOff x="-1" y="0"/>
            <a:chExt cx="791102" cy="889200"/>
          </a:xfrm>
        </p:grpSpPr>
        <p:sp>
          <p:nvSpPr>
            <p:cNvPr id="353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36"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540" name="Google Shape;2829;p113"/>
          <p:cNvGrpSpPr/>
          <p:nvPr/>
        </p:nvGrpSpPr>
        <p:grpSpPr>
          <a:xfrm>
            <a:off x="2140166" y="3901119"/>
            <a:ext cx="296663" cy="333451"/>
            <a:chOff x="0" y="547432"/>
            <a:chExt cx="791101" cy="889201"/>
          </a:xfrm>
        </p:grpSpPr>
        <p:sp>
          <p:nvSpPr>
            <p:cNvPr id="353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39" name="D"/>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3541" name="Google Shape;2830;p113"/>
          <p:cNvSpPr txBox="1"/>
          <p:nvPr/>
        </p:nvSpPr>
        <p:spPr>
          <a:xfrm>
            <a:off x="112395" y="2247873"/>
            <a:ext cx="1131395"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3542" name="Google Shape;2831;p113"/>
          <p:cNvSpPr txBox="1"/>
          <p:nvPr/>
        </p:nvSpPr>
        <p:spPr>
          <a:xfrm>
            <a:off x="897941" y="436985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543" name="Google Shape;2832;p113"/>
          <p:cNvSpPr txBox="1"/>
          <p:nvPr/>
        </p:nvSpPr>
        <p:spPr>
          <a:xfrm>
            <a:off x="1366396" y="436161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544" name="Google Shape;2833;p113"/>
          <p:cNvSpPr txBox="1"/>
          <p:nvPr/>
        </p:nvSpPr>
        <p:spPr>
          <a:xfrm>
            <a:off x="2236316" y="436985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3545" name="Google Shape;2834;p113"/>
          <p:cNvSpPr txBox="1"/>
          <p:nvPr/>
        </p:nvSpPr>
        <p:spPr>
          <a:xfrm>
            <a:off x="2866171" y="4369226"/>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548" name="Google Shape;2835;p113"/>
          <p:cNvGrpSpPr/>
          <p:nvPr/>
        </p:nvGrpSpPr>
        <p:grpSpPr>
          <a:xfrm>
            <a:off x="1498713" y="3892097"/>
            <a:ext cx="296663" cy="333450"/>
            <a:chOff x="0" y="547432"/>
            <a:chExt cx="791101" cy="889201"/>
          </a:xfrm>
        </p:grpSpPr>
        <p:sp>
          <p:nvSpPr>
            <p:cNvPr id="3546"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47"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551" name="Google Shape;2836;p113"/>
          <p:cNvGrpSpPr/>
          <p:nvPr/>
        </p:nvGrpSpPr>
        <p:grpSpPr>
          <a:xfrm>
            <a:off x="2787602" y="3892095"/>
            <a:ext cx="296664" cy="333451"/>
            <a:chOff x="-1" y="0"/>
            <a:chExt cx="791102" cy="889200"/>
          </a:xfrm>
        </p:grpSpPr>
        <p:sp>
          <p:nvSpPr>
            <p:cNvPr id="354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50"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pic>
        <p:nvPicPr>
          <p:cNvPr id="3552" name="Google Shape;2837;p113" descr="Google Shape;2837;p113"/>
          <p:cNvPicPr>
            <a:picLocks noChangeAspect="1"/>
          </p:cNvPicPr>
          <p:nvPr/>
        </p:nvPicPr>
        <p:blipFill>
          <a:blip r:embed="rId3"/>
          <a:srcRect l="21826" r="50208"/>
          <a:stretch>
            <a:fillRect/>
          </a:stretch>
        </p:blipFill>
        <p:spPr>
          <a:xfrm>
            <a:off x="4103190" y="2686534"/>
            <a:ext cx="1281450" cy="1667569"/>
          </a:xfrm>
          <a:prstGeom prst="rect">
            <a:avLst/>
          </a:prstGeom>
          <a:ln w="12700">
            <a:miter lim="400000"/>
            <a:headEnd/>
            <a:tailEnd/>
          </a:ln>
        </p:spPr>
      </p:pic>
      <p:grpSp>
        <p:nvGrpSpPr>
          <p:cNvPr id="3555" name="Google Shape;2838;p113"/>
          <p:cNvGrpSpPr/>
          <p:nvPr/>
        </p:nvGrpSpPr>
        <p:grpSpPr>
          <a:xfrm>
            <a:off x="3229132" y="3035783"/>
            <a:ext cx="352239" cy="467664"/>
            <a:chOff x="-1" y="-1"/>
            <a:chExt cx="939302" cy="1247102"/>
          </a:xfrm>
        </p:grpSpPr>
        <p:sp>
          <p:nvSpPr>
            <p:cNvPr id="3553"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54"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556" name="Google Shape;2839;p113"/>
          <p:cNvSpPr txBox="1"/>
          <p:nvPr/>
        </p:nvSpPr>
        <p:spPr>
          <a:xfrm>
            <a:off x="3135783" y="2393893"/>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559" name="Google Shape;2840;p113"/>
          <p:cNvGrpSpPr/>
          <p:nvPr/>
        </p:nvGrpSpPr>
        <p:grpSpPr>
          <a:xfrm>
            <a:off x="3594344" y="3034616"/>
            <a:ext cx="352239" cy="467664"/>
            <a:chOff x="-1" y="-1"/>
            <a:chExt cx="939302" cy="1247102"/>
          </a:xfrm>
        </p:grpSpPr>
        <p:sp>
          <p:nvSpPr>
            <p:cNvPr id="3557"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58"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560" name="Google Shape;2841;p113"/>
          <p:cNvSpPr txBox="1"/>
          <p:nvPr/>
        </p:nvSpPr>
        <p:spPr>
          <a:xfrm>
            <a:off x="3515283" y="2392726"/>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563" name="Google Shape;2842;p113"/>
          <p:cNvGrpSpPr/>
          <p:nvPr/>
        </p:nvGrpSpPr>
        <p:grpSpPr>
          <a:xfrm>
            <a:off x="4243544" y="3035783"/>
            <a:ext cx="352239" cy="467664"/>
            <a:chOff x="0" y="179852"/>
            <a:chExt cx="939301" cy="1247101"/>
          </a:xfrm>
        </p:grpSpPr>
        <p:sp>
          <p:nvSpPr>
            <p:cNvPr id="3561"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62"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3564" name="Google Shape;2843;p113"/>
          <p:cNvSpPr txBox="1"/>
          <p:nvPr/>
        </p:nvSpPr>
        <p:spPr>
          <a:xfrm>
            <a:off x="4164483" y="2393893"/>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3567" name="Google Shape;2844;p113"/>
          <p:cNvGrpSpPr/>
          <p:nvPr/>
        </p:nvGrpSpPr>
        <p:grpSpPr>
          <a:xfrm>
            <a:off x="4894506" y="3034616"/>
            <a:ext cx="352238" cy="467664"/>
            <a:chOff x="0" y="179852"/>
            <a:chExt cx="939301" cy="1247101"/>
          </a:xfrm>
        </p:grpSpPr>
        <p:sp>
          <p:nvSpPr>
            <p:cNvPr id="3565"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66"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3568" name="Google Shape;2845;p113"/>
          <p:cNvSpPr txBox="1"/>
          <p:nvPr/>
        </p:nvSpPr>
        <p:spPr>
          <a:xfrm>
            <a:off x="4801158" y="2392726"/>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grpSp>
        <p:nvGrpSpPr>
          <p:cNvPr id="3571" name="Google Shape;2846;p113"/>
          <p:cNvGrpSpPr/>
          <p:nvPr/>
        </p:nvGrpSpPr>
        <p:grpSpPr>
          <a:xfrm>
            <a:off x="3409676" y="6418942"/>
            <a:ext cx="296664" cy="333451"/>
            <a:chOff x="-1" y="0"/>
            <a:chExt cx="791102" cy="889200"/>
          </a:xfrm>
        </p:grpSpPr>
        <p:sp>
          <p:nvSpPr>
            <p:cNvPr id="3569" name="Oval"/>
            <p:cNvSpPr/>
            <p:nvPr/>
          </p:nvSpPr>
          <p:spPr>
            <a:xfrm>
              <a:off x="-1" y="0"/>
              <a:ext cx="791102" cy="8892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70"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572" name="Google Shape;2847;p113"/>
          <p:cNvSpPr txBox="1"/>
          <p:nvPr/>
        </p:nvSpPr>
        <p:spPr>
          <a:xfrm>
            <a:off x="3503984" y="6901849"/>
            <a:ext cx="133203"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3575" name="Google Shape;2848;p113"/>
          <p:cNvGrpSpPr/>
          <p:nvPr/>
        </p:nvGrpSpPr>
        <p:grpSpPr>
          <a:xfrm>
            <a:off x="5031306" y="6418942"/>
            <a:ext cx="296664" cy="333451"/>
            <a:chOff x="-1" y="0"/>
            <a:chExt cx="791102" cy="889200"/>
          </a:xfrm>
        </p:grpSpPr>
        <p:sp>
          <p:nvSpPr>
            <p:cNvPr id="3573" name="Oval"/>
            <p:cNvSpPr/>
            <p:nvPr/>
          </p:nvSpPr>
          <p:spPr>
            <a:xfrm>
              <a:off x="-1" y="0"/>
              <a:ext cx="791102" cy="8892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74"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3576" name="Google Shape;2849;p113"/>
          <p:cNvSpPr txBox="1"/>
          <p:nvPr/>
        </p:nvSpPr>
        <p:spPr>
          <a:xfrm>
            <a:off x="5013040" y="6783514"/>
            <a:ext cx="305745" cy="553005"/>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3577" name="Google Shape;2850;p113"/>
          <p:cNvSpPr txBox="1"/>
          <p:nvPr/>
        </p:nvSpPr>
        <p:spPr>
          <a:xfrm>
            <a:off x="325855" y="7203896"/>
            <a:ext cx="5009719" cy="145518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普通のコードにはナチュラルテンションしか選択肢がありません</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しかし、</a:t>
            </a:r>
            <a:r>
              <a:rPr sz="1388" u="sng" dirty="0">
                <a:latin typeface="M PLUS 1p" panose="020B0502020203020207" pitchFamily="34" charset="-128"/>
                <a:ea typeface="M PLUS 1p" panose="020B0502020203020207" pitchFamily="34" charset="-128"/>
                <a:cs typeface="M PLUS 1p" panose="020B0502020203020207" pitchFamily="34" charset="-128"/>
              </a:rPr>
              <a:t>４度進行しているV7では多くの選択肢があるので、そこに個性が出ます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578" name="Google Shape;2851;p113"/>
          <p:cNvSpPr/>
          <p:nvPr/>
        </p:nvSpPr>
        <p:spPr>
          <a:xfrm>
            <a:off x="2108229" y="3863046"/>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79" name="Google Shape;2852;p113"/>
          <p:cNvSpPr/>
          <p:nvPr/>
        </p:nvSpPr>
        <p:spPr>
          <a:xfrm flipH="1">
            <a:off x="2108229" y="3872069"/>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8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101</a:t>
            </a:fld>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2" name="Google Shape;2860;p114"/>
          <p:cNvSpPr txBox="1"/>
          <p:nvPr/>
        </p:nvSpPr>
        <p:spPr>
          <a:xfrm>
            <a:off x="1345876" y="3111362"/>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583" name="Google Shape;2861;p114" descr="Google Shape;2861;p114"/>
          <p:cNvPicPr>
            <a:picLocks noChangeAspect="1"/>
          </p:cNvPicPr>
          <p:nvPr/>
        </p:nvPicPr>
        <p:blipFill>
          <a:blip r:embed="rId2"/>
          <a:srcRect l="21826"/>
          <a:stretch>
            <a:fillRect/>
          </a:stretch>
        </p:blipFill>
        <p:spPr>
          <a:xfrm>
            <a:off x="507698" y="2000735"/>
            <a:ext cx="3582271" cy="1667569"/>
          </a:xfrm>
          <a:prstGeom prst="rect">
            <a:avLst/>
          </a:prstGeom>
          <a:ln w="12700">
            <a:miter lim="400000"/>
            <a:headEnd/>
            <a:tailEnd/>
          </a:ln>
        </p:spPr>
      </p:pic>
      <p:grpSp>
        <p:nvGrpSpPr>
          <p:cNvPr id="3586" name="Google Shape;2862;p114"/>
          <p:cNvGrpSpPr/>
          <p:nvPr/>
        </p:nvGrpSpPr>
        <p:grpSpPr>
          <a:xfrm>
            <a:off x="835819" y="3206296"/>
            <a:ext cx="296664" cy="333451"/>
            <a:chOff x="-1" y="0"/>
            <a:chExt cx="791102" cy="889200"/>
          </a:xfrm>
        </p:grpSpPr>
        <p:sp>
          <p:nvSpPr>
            <p:cNvPr id="358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85"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589" name="Google Shape;2863;p114"/>
          <p:cNvGrpSpPr/>
          <p:nvPr/>
        </p:nvGrpSpPr>
        <p:grpSpPr>
          <a:xfrm>
            <a:off x="2138287" y="3206298"/>
            <a:ext cx="296663" cy="333450"/>
            <a:chOff x="0" y="547432"/>
            <a:chExt cx="791101" cy="889201"/>
          </a:xfrm>
        </p:grpSpPr>
        <p:sp>
          <p:nvSpPr>
            <p:cNvPr id="3587"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88"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3590" name="Google Shape;2864;p114"/>
          <p:cNvSpPr txBox="1"/>
          <p:nvPr/>
        </p:nvSpPr>
        <p:spPr>
          <a:xfrm>
            <a:off x="113793" y="1468848"/>
            <a:ext cx="1131395"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3591" name="Google Shape;2865;p114"/>
          <p:cNvSpPr txBox="1"/>
          <p:nvPr/>
        </p:nvSpPr>
        <p:spPr>
          <a:xfrm>
            <a:off x="897941" y="36962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592" name="Google Shape;2866;p114"/>
          <p:cNvSpPr txBox="1"/>
          <p:nvPr/>
        </p:nvSpPr>
        <p:spPr>
          <a:xfrm>
            <a:off x="1366396" y="367287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593" name="Google Shape;2867;p114"/>
          <p:cNvSpPr txBox="1"/>
          <p:nvPr/>
        </p:nvSpPr>
        <p:spPr>
          <a:xfrm>
            <a:off x="2175083" y="36962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3594" name="Google Shape;2868;p114"/>
          <p:cNvSpPr txBox="1"/>
          <p:nvPr/>
        </p:nvSpPr>
        <p:spPr>
          <a:xfrm>
            <a:off x="2792693" y="3709390"/>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597" name="Google Shape;2869;p114"/>
          <p:cNvGrpSpPr/>
          <p:nvPr/>
        </p:nvGrpSpPr>
        <p:grpSpPr>
          <a:xfrm>
            <a:off x="1482544" y="3206298"/>
            <a:ext cx="296663" cy="333450"/>
            <a:chOff x="0" y="547432"/>
            <a:chExt cx="791101" cy="889201"/>
          </a:xfrm>
        </p:grpSpPr>
        <p:sp>
          <p:nvSpPr>
            <p:cNvPr id="359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96"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600" name="Google Shape;2870;p114"/>
          <p:cNvGrpSpPr/>
          <p:nvPr/>
        </p:nvGrpSpPr>
        <p:grpSpPr>
          <a:xfrm>
            <a:off x="2789482" y="3206296"/>
            <a:ext cx="296664" cy="333451"/>
            <a:chOff x="-1" y="0"/>
            <a:chExt cx="791102" cy="889200"/>
          </a:xfrm>
        </p:grpSpPr>
        <p:sp>
          <p:nvSpPr>
            <p:cNvPr id="359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99"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pic>
        <p:nvPicPr>
          <p:cNvPr id="3601" name="Google Shape;2871;p114" descr="Google Shape;2871;p114"/>
          <p:cNvPicPr>
            <a:picLocks noChangeAspect="1"/>
          </p:cNvPicPr>
          <p:nvPr/>
        </p:nvPicPr>
        <p:blipFill>
          <a:blip r:embed="rId2"/>
          <a:srcRect l="21826" r="50208"/>
          <a:stretch>
            <a:fillRect/>
          </a:stretch>
        </p:blipFill>
        <p:spPr>
          <a:xfrm>
            <a:off x="4085143" y="2000735"/>
            <a:ext cx="1281450" cy="1667569"/>
          </a:xfrm>
          <a:prstGeom prst="rect">
            <a:avLst/>
          </a:prstGeom>
          <a:ln w="12700">
            <a:miter lim="400000"/>
            <a:headEnd/>
            <a:tailEnd/>
          </a:ln>
        </p:spPr>
      </p:pic>
      <p:grpSp>
        <p:nvGrpSpPr>
          <p:cNvPr id="3604" name="Google Shape;2872;p114"/>
          <p:cNvGrpSpPr/>
          <p:nvPr/>
        </p:nvGrpSpPr>
        <p:grpSpPr>
          <a:xfrm>
            <a:off x="3245297" y="2357127"/>
            <a:ext cx="352239" cy="467664"/>
            <a:chOff x="-1" y="-1"/>
            <a:chExt cx="939302" cy="1247102"/>
          </a:xfrm>
        </p:grpSpPr>
        <p:sp>
          <p:nvSpPr>
            <p:cNvPr id="3602"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03"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605" name="Google Shape;2873;p114"/>
          <p:cNvSpPr txBox="1"/>
          <p:nvPr/>
        </p:nvSpPr>
        <p:spPr>
          <a:xfrm>
            <a:off x="3135783" y="1690048"/>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608" name="Google Shape;2874;p114"/>
          <p:cNvGrpSpPr/>
          <p:nvPr/>
        </p:nvGrpSpPr>
        <p:grpSpPr>
          <a:xfrm>
            <a:off x="3594344" y="2355960"/>
            <a:ext cx="352239" cy="467664"/>
            <a:chOff x="-1" y="-1"/>
            <a:chExt cx="939302" cy="1247102"/>
          </a:xfrm>
        </p:grpSpPr>
        <p:sp>
          <p:nvSpPr>
            <p:cNvPr id="3606"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07"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609" name="Google Shape;2875;p114"/>
          <p:cNvSpPr txBox="1"/>
          <p:nvPr/>
        </p:nvSpPr>
        <p:spPr>
          <a:xfrm>
            <a:off x="3515283" y="1688880"/>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612" name="Google Shape;2876;p114"/>
          <p:cNvGrpSpPr/>
          <p:nvPr/>
        </p:nvGrpSpPr>
        <p:grpSpPr>
          <a:xfrm>
            <a:off x="4257832" y="2357128"/>
            <a:ext cx="352239" cy="467664"/>
            <a:chOff x="0" y="179852"/>
            <a:chExt cx="939301" cy="1247101"/>
          </a:xfrm>
        </p:grpSpPr>
        <p:sp>
          <p:nvSpPr>
            <p:cNvPr id="3610"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11"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3613" name="Google Shape;2877;p114"/>
          <p:cNvSpPr txBox="1"/>
          <p:nvPr/>
        </p:nvSpPr>
        <p:spPr>
          <a:xfrm>
            <a:off x="4164483" y="1690048"/>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3616" name="Google Shape;2878;p114"/>
          <p:cNvGrpSpPr/>
          <p:nvPr/>
        </p:nvGrpSpPr>
        <p:grpSpPr>
          <a:xfrm>
            <a:off x="4894506" y="2355960"/>
            <a:ext cx="352238" cy="467664"/>
            <a:chOff x="0" y="179852"/>
            <a:chExt cx="939301" cy="1247101"/>
          </a:xfrm>
        </p:grpSpPr>
        <p:sp>
          <p:nvSpPr>
            <p:cNvPr id="3614"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15"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3617" name="Google Shape;2879;p114"/>
          <p:cNvSpPr txBox="1"/>
          <p:nvPr/>
        </p:nvSpPr>
        <p:spPr>
          <a:xfrm>
            <a:off x="4801158" y="1688879"/>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pic>
        <p:nvPicPr>
          <p:cNvPr id="3618" name="Google Shape;2880;p114" descr="Google Shape;2880;p114"/>
          <p:cNvPicPr>
            <a:picLocks noChangeAspect="1"/>
          </p:cNvPicPr>
          <p:nvPr/>
        </p:nvPicPr>
        <p:blipFill>
          <a:blip r:embed="rId3"/>
          <a:stretch>
            <a:fillRect/>
          </a:stretch>
        </p:blipFill>
        <p:spPr>
          <a:xfrm>
            <a:off x="301904" y="568169"/>
            <a:ext cx="630363" cy="560882"/>
          </a:xfrm>
          <a:prstGeom prst="rect">
            <a:avLst/>
          </a:prstGeom>
          <a:ln w="12700">
            <a:miter lim="400000"/>
            <a:headEnd/>
            <a:tailEnd/>
          </a:ln>
        </p:spPr>
      </p:pic>
      <p:pic>
        <p:nvPicPr>
          <p:cNvPr id="3619" name="Google Shape;2881;p114" descr="Google Shape;2881;p114"/>
          <p:cNvPicPr>
            <a:picLocks noChangeAspect="1"/>
          </p:cNvPicPr>
          <p:nvPr/>
        </p:nvPicPr>
        <p:blipFill>
          <a:blip r:embed="rId4"/>
          <a:stretch>
            <a:fillRect/>
          </a:stretch>
        </p:blipFill>
        <p:spPr>
          <a:xfrm>
            <a:off x="244415" y="171450"/>
            <a:ext cx="870151" cy="399704"/>
          </a:xfrm>
          <a:prstGeom prst="rect">
            <a:avLst/>
          </a:prstGeom>
          <a:ln w="12700">
            <a:miter lim="400000"/>
            <a:headEnd/>
            <a:tailEnd/>
          </a:ln>
        </p:spPr>
      </p:pic>
      <p:grpSp>
        <p:nvGrpSpPr>
          <p:cNvPr id="3622" name="Google Shape;2882;p114"/>
          <p:cNvGrpSpPr/>
          <p:nvPr/>
        </p:nvGrpSpPr>
        <p:grpSpPr>
          <a:xfrm>
            <a:off x="1114562" y="673054"/>
            <a:ext cx="4185676" cy="351114"/>
            <a:chOff x="-1" y="-1"/>
            <a:chExt cx="11161802" cy="936302"/>
          </a:xfrm>
        </p:grpSpPr>
        <p:sp>
          <p:nvSpPr>
            <p:cNvPr id="3620" name="Rectangle"/>
            <p:cNvSpPr/>
            <p:nvPr/>
          </p:nvSpPr>
          <p:spPr>
            <a:xfrm>
              <a:off x="-1" y="-1"/>
              <a:ext cx="11161802" cy="936302"/>
            </a:xfrm>
            <a:prstGeom prst="rect">
              <a:avLst/>
            </a:prstGeom>
            <a:noFill/>
            <a:ln w="9525" cap="flat">
              <a:solidFill>
                <a:srgbClr val="000000"/>
              </a:solidFill>
              <a:prstDash val="solid"/>
              <a:round/>
            </a:ln>
            <a:effectLst/>
          </p:spPr>
          <p:txBody>
            <a:bodyPr wrap="square" lIns="0" tIns="0" rIns="0" bIns="0" numCol="1" anchor="t">
              <a:noAutofit/>
            </a:bodyPr>
            <a:lstStyle/>
            <a:p>
              <a:pPr algn="ct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21" name="オルタードテンションの探し方"/>
            <p:cNvSpPr txBox="1"/>
            <p:nvPr/>
          </p:nvSpPr>
          <p:spPr>
            <a:xfrm>
              <a:off x="71836" y="4762"/>
              <a:ext cx="11018125" cy="812465"/>
            </a:xfrm>
            <a:prstGeom prst="rect">
              <a:avLst/>
            </a:prstGeom>
            <a:noFill/>
            <a:ln w="12700" cap="flat">
              <a:noFill/>
              <a:miter lim="400000"/>
            </a:ln>
            <a:effectLst/>
          </p:spPr>
          <p:txBody>
            <a:bodyPr wrap="square" lIns="25134" tIns="25134" rIns="25134" bIns="25134" numCol="1" anchor="t">
              <a:spAutoFit/>
            </a:bodyPr>
            <a:lstStyle>
              <a:lvl1pPr algn="ctr">
                <a:defRPr sz="4400"/>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オルタードテンションの探し方</a:t>
              </a: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3623" name="Google Shape;2883;p114"/>
          <p:cNvSpPr txBox="1"/>
          <p:nvPr/>
        </p:nvSpPr>
        <p:spPr>
          <a:xfrm>
            <a:off x="269568" y="4504219"/>
            <a:ext cx="5009719" cy="1998921"/>
          </a:xfrm>
          <a:prstGeom prst="rect">
            <a:avLst/>
          </a:prstGeom>
          <a:ln w="12700">
            <a:miter lim="400000"/>
          </a:ln>
        </p:spPr>
        <p:txBody>
          <a:bodyPr lIns="25134" tIns="25134" rIns="25134" bIns="25134">
            <a:spAutoFit/>
          </a:bodyPr>
          <a:lstStyle/>
          <a:p>
            <a:pPr>
              <a:lnSpc>
                <a:spcPct val="150000"/>
              </a:lnSpc>
              <a:spcBef>
                <a:spcPts val="1200"/>
              </a:spcBef>
              <a:defRPr sz="4400"/>
            </a:pPr>
            <a:r>
              <a:rPr sz="1650" dirty="0">
                <a:latin typeface="M PLUS 1p" panose="020B0502020203020207" pitchFamily="34" charset="-128"/>
                <a:ea typeface="M PLUS 1p" panose="020B0502020203020207" pitchFamily="34" charset="-128"/>
                <a:cs typeface="M PLUS 1p" panose="020B0502020203020207" pitchFamily="34" charset="-128"/>
              </a:rPr>
              <a:t>♭9th：ルートの半音上の音</a:t>
            </a:r>
          </a:p>
          <a:p>
            <a:pPr>
              <a:lnSpc>
                <a:spcPct val="150000"/>
              </a:lnSpc>
              <a:spcBef>
                <a:spcPts val="1200"/>
              </a:spcBef>
              <a:defRPr sz="4400"/>
            </a:pPr>
            <a:r>
              <a:rPr sz="1650" dirty="0">
                <a:latin typeface="M PLUS 1p" panose="020B0502020203020207" pitchFamily="34" charset="-128"/>
                <a:ea typeface="M PLUS 1p" panose="020B0502020203020207" pitchFamily="34" charset="-128"/>
                <a:cs typeface="M PLUS 1p" panose="020B0502020203020207" pitchFamily="34" charset="-128"/>
              </a:rPr>
              <a:t># 9th：m3と同じ音</a:t>
            </a:r>
          </a:p>
          <a:p>
            <a:pPr>
              <a:lnSpc>
                <a:spcPct val="150000"/>
              </a:lnSpc>
              <a:spcBef>
                <a:spcPts val="1200"/>
              </a:spcBef>
              <a:defRPr sz="4400"/>
            </a:pPr>
            <a:r>
              <a:rPr sz="1650" dirty="0">
                <a:latin typeface="M PLUS 1p" panose="020B0502020203020207" pitchFamily="34" charset="-128"/>
                <a:ea typeface="M PLUS 1p" panose="020B0502020203020207" pitchFamily="34" charset="-128"/>
                <a:cs typeface="M PLUS 1p" panose="020B0502020203020207" pitchFamily="34" charset="-128"/>
              </a:rPr>
              <a:t># 11th：5度の半音下の音</a:t>
            </a:r>
          </a:p>
          <a:p>
            <a:pPr>
              <a:lnSpc>
                <a:spcPct val="150000"/>
              </a:lnSpc>
              <a:spcBef>
                <a:spcPts val="1200"/>
              </a:spcBef>
              <a:defRPr sz="4400"/>
            </a:pPr>
            <a:r>
              <a:rPr sz="1650" dirty="0">
                <a:latin typeface="M PLUS 1p" panose="020B0502020203020207" pitchFamily="34" charset="-128"/>
                <a:ea typeface="M PLUS 1p" panose="020B0502020203020207" pitchFamily="34" charset="-128"/>
                <a:cs typeface="M PLUS 1p" panose="020B0502020203020207" pitchFamily="34" charset="-128"/>
              </a:rPr>
              <a:t>♭13th：5度の半音上の音</a:t>
            </a:r>
          </a:p>
        </p:txBody>
      </p:sp>
      <p:sp>
        <p:nvSpPr>
          <p:cNvPr id="3624" name="Google Shape;2884;p114"/>
          <p:cNvSpPr txBox="1"/>
          <p:nvPr/>
        </p:nvSpPr>
        <p:spPr>
          <a:xfrm>
            <a:off x="25948" y="6889251"/>
            <a:ext cx="5817043" cy="929397"/>
          </a:xfrm>
          <a:prstGeom prst="rect">
            <a:avLst/>
          </a:prstGeom>
          <a:ln w="12700">
            <a:miter lim="400000"/>
          </a:ln>
        </p:spPr>
        <p:txBody>
          <a:bodyPr lIns="25134" tIns="25134" rIns="25134" bIns="25134">
            <a:spAutoFit/>
          </a:bodyPr>
          <a:lstStyle/>
          <a:p>
            <a:pPr>
              <a:lnSpc>
                <a:spcPct val="150000"/>
              </a:lnSpc>
              <a:spcBef>
                <a:spcPts val="1200"/>
              </a:spcBef>
              <a:defRPr sz="4400"/>
            </a:pPr>
            <a:r>
              <a:rPr sz="1650" dirty="0">
                <a:latin typeface="M PLUS 1p" panose="020B0502020203020207" pitchFamily="34" charset="-128"/>
                <a:ea typeface="M PLUS 1p" panose="020B0502020203020207" pitchFamily="34" charset="-128"/>
                <a:cs typeface="M PLUS 1p" panose="020B0502020203020207" pitchFamily="34" charset="-128"/>
              </a:rPr>
              <a:t>この中で♭9thと # 9thは、調味料でいうと両方とも塩形で</a:t>
            </a:r>
          </a:p>
          <a:p>
            <a:pPr>
              <a:lnSpc>
                <a:spcPct val="150000"/>
              </a:lnSpc>
              <a:spcBef>
                <a:spcPts val="1200"/>
              </a:spcBef>
              <a:defRPr sz="4400"/>
            </a:pPr>
            <a:r>
              <a:rPr sz="1650" dirty="0" err="1">
                <a:latin typeface="M PLUS 1p" panose="020B0502020203020207" pitchFamily="34" charset="-128"/>
                <a:ea typeface="M PLUS 1p" panose="020B0502020203020207" pitchFamily="34" charset="-128"/>
                <a:cs typeface="M PLUS 1p" panose="020B0502020203020207" pitchFamily="34" charset="-128"/>
              </a:rPr>
              <a:t>比較的なじみやすいので、ぜひドンドン使ってくださいね</a:t>
            </a:r>
            <a:r>
              <a:rPr sz="1650"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625" name="Google Shape;2885;p114"/>
          <p:cNvSpPr/>
          <p:nvPr/>
        </p:nvSpPr>
        <p:spPr>
          <a:xfrm>
            <a:off x="2108229" y="3146035"/>
            <a:ext cx="352238" cy="399826"/>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26" name="Google Shape;2886;p114"/>
          <p:cNvSpPr/>
          <p:nvPr/>
        </p:nvSpPr>
        <p:spPr>
          <a:xfrm flipH="1">
            <a:off x="2108229" y="3155061"/>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27"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102</a:t>
            </a:fld>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 name="Google Shape;2892;p115"/>
          <p:cNvSpPr txBox="1"/>
          <p:nvPr/>
        </p:nvSpPr>
        <p:spPr>
          <a:xfrm>
            <a:off x="4916870" y="1369107"/>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3630" name="Google Shape;2893;p115"/>
          <p:cNvSpPr txBox="1"/>
          <p:nvPr/>
        </p:nvSpPr>
        <p:spPr>
          <a:xfrm>
            <a:off x="353437" y="1219407"/>
            <a:ext cx="500971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3633" name="Google Shape;2895;p115"/>
          <p:cNvGrpSpPr/>
          <p:nvPr/>
        </p:nvGrpSpPr>
        <p:grpSpPr>
          <a:xfrm>
            <a:off x="358937" y="385771"/>
            <a:ext cx="5199752" cy="351114"/>
            <a:chOff x="-1" y="-1"/>
            <a:chExt cx="13866002" cy="936302"/>
          </a:xfrm>
        </p:grpSpPr>
        <p:sp>
          <p:nvSpPr>
            <p:cNvPr id="3631" name="Rectangle"/>
            <p:cNvSpPr/>
            <p:nvPr/>
          </p:nvSpPr>
          <p:spPr>
            <a:xfrm>
              <a:off x="-1" y="-1"/>
              <a:ext cx="13866002" cy="936302"/>
            </a:xfrm>
            <a:prstGeom prst="rect">
              <a:avLst/>
            </a:prstGeom>
            <a:noFill/>
            <a:ln w="9525" cap="flat">
              <a:solidFill>
                <a:srgbClr val="000000"/>
              </a:solidFill>
              <a:prstDash val="solid"/>
              <a:round/>
            </a:ln>
            <a:effectLst/>
          </p:spPr>
          <p:txBody>
            <a:bodyPr wrap="square" lIns="0" tIns="0" rIns="0" bIns="0" numCol="1" anchor="t">
              <a:noAutofit/>
            </a:bodyPr>
            <a:lstStyle/>
            <a:p>
              <a:pPr algn="ct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32" name="２ー５ー１でオルタードテンションのスケール練習"/>
            <p:cNvSpPr txBox="1"/>
            <p:nvPr/>
          </p:nvSpPr>
          <p:spPr>
            <a:xfrm>
              <a:off x="71836" y="4762"/>
              <a:ext cx="13722325" cy="812465"/>
            </a:xfrm>
            <a:prstGeom prst="rect">
              <a:avLst/>
            </a:prstGeom>
            <a:noFill/>
            <a:ln w="12700" cap="flat">
              <a:noFill/>
              <a:miter lim="400000"/>
            </a:ln>
            <a:effectLst/>
          </p:spPr>
          <p:txBody>
            <a:bodyPr wrap="square" lIns="25134" tIns="25134" rIns="25134" bIns="25134" numCol="1" anchor="t">
              <a:spAutoFit/>
            </a:bodyPr>
            <a:lstStyle>
              <a:lvl1pPr algn="ctr">
                <a:defRPr sz="4400"/>
              </a:lvl1pPr>
            </a:lstStyle>
            <a:p>
              <a:r>
                <a:rPr sz="1650" dirty="0">
                  <a:latin typeface="M PLUS 1p" panose="020B0502020203020207" pitchFamily="34" charset="-128"/>
                  <a:ea typeface="M PLUS 1p" panose="020B0502020203020207" pitchFamily="34" charset="-128"/>
                  <a:cs typeface="M PLUS 1p" panose="020B0502020203020207" pitchFamily="34" charset="-128"/>
                </a:rPr>
                <a:t>２ー５ー１でオルタードテンションのスケール練習</a:t>
              </a:r>
            </a:p>
          </p:txBody>
        </p:sp>
      </p:grpSp>
      <p:pic>
        <p:nvPicPr>
          <p:cNvPr id="3634" name="Google Shape;2896;p115" descr="Google Shape;2896;p115"/>
          <p:cNvPicPr>
            <a:picLocks noChangeAspect="1"/>
          </p:cNvPicPr>
          <p:nvPr/>
        </p:nvPicPr>
        <p:blipFill>
          <a:blip r:embed="rId2"/>
          <a:stretch>
            <a:fillRect/>
          </a:stretch>
        </p:blipFill>
        <p:spPr>
          <a:xfrm>
            <a:off x="794" y="-28575"/>
            <a:ext cx="771188" cy="578390"/>
          </a:xfrm>
          <a:prstGeom prst="rect">
            <a:avLst/>
          </a:prstGeom>
          <a:ln w="12700">
            <a:miter lim="400000"/>
            <a:headEnd/>
            <a:tailEnd/>
          </a:ln>
        </p:spPr>
      </p:pic>
      <p:sp>
        <p:nvSpPr>
          <p:cNvPr id="3635" name="Google Shape;2897;p115"/>
          <p:cNvSpPr txBox="1"/>
          <p:nvPr/>
        </p:nvSpPr>
        <p:spPr>
          <a:xfrm>
            <a:off x="353437" y="790781"/>
            <a:ext cx="500971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スケールのセクションで説明した内容ですが、V7の部分をオルタードテンションに変えて練習してみましょう！実践では9thまで行くことが多いので上の9thまで表記しています。</a:t>
            </a:r>
          </a:p>
        </p:txBody>
      </p:sp>
      <p:sp>
        <p:nvSpPr>
          <p:cNvPr id="3636" name="Google Shape;2898;p115"/>
          <p:cNvSpPr txBox="1"/>
          <p:nvPr/>
        </p:nvSpPr>
        <p:spPr>
          <a:xfrm>
            <a:off x="5002594" y="147589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637" name="Google Shape;2899;p115" descr="Google Shape;2899;p115"/>
          <p:cNvPicPr>
            <a:picLocks noChangeAspect="1"/>
          </p:cNvPicPr>
          <p:nvPr/>
        </p:nvPicPr>
        <p:blipFill>
          <a:blip r:embed="rId3"/>
          <a:stretch>
            <a:fillRect/>
          </a:stretch>
        </p:blipFill>
        <p:spPr>
          <a:xfrm>
            <a:off x="1070446" y="2290815"/>
            <a:ext cx="4158955" cy="1484821"/>
          </a:xfrm>
          <a:prstGeom prst="rect">
            <a:avLst/>
          </a:prstGeom>
          <a:ln w="12700">
            <a:miter lim="400000"/>
            <a:headEnd/>
            <a:tailEnd/>
          </a:ln>
        </p:spPr>
      </p:pic>
      <p:grpSp>
        <p:nvGrpSpPr>
          <p:cNvPr id="3640" name="Google Shape;2900;p115"/>
          <p:cNvGrpSpPr/>
          <p:nvPr/>
        </p:nvGrpSpPr>
        <p:grpSpPr>
          <a:xfrm>
            <a:off x="2565326" y="3303493"/>
            <a:ext cx="269214" cy="316338"/>
            <a:chOff x="-1" y="-25932"/>
            <a:chExt cx="717902" cy="843566"/>
          </a:xfrm>
        </p:grpSpPr>
        <p:sp>
          <p:nvSpPr>
            <p:cNvPr id="3638"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39" name="A"/>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3643" name="Google Shape;2901;p115"/>
          <p:cNvGrpSpPr/>
          <p:nvPr/>
        </p:nvGrpSpPr>
        <p:grpSpPr>
          <a:xfrm>
            <a:off x="1976907" y="3303493"/>
            <a:ext cx="269214" cy="316338"/>
            <a:chOff x="-1" y="-25932"/>
            <a:chExt cx="717902" cy="843566"/>
          </a:xfrm>
        </p:grpSpPr>
        <p:sp>
          <p:nvSpPr>
            <p:cNvPr id="3641"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42" name="F"/>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646" name="Google Shape;2902;p115"/>
          <p:cNvGrpSpPr/>
          <p:nvPr/>
        </p:nvGrpSpPr>
        <p:grpSpPr>
          <a:xfrm>
            <a:off x="1386445" y="3303493"/>
            <a:ext cx="269214" cy="316338"/>
            <a:chOff x="-1" y="-25932"/>
            <a:chExt cx="717902" cy="843566"/>
          </a:xfrm>
        </p:grpSpPr>
        <p:sp>
          <p:nvSpPr>
            <p:cNvPr id="3644"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45"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sp>
        <p:nvSpPr>
          <p:cNvPr id="3647" name="Google Shape;2903;p115"/>
          <p:cNvSpPr txBox="1"/>
          <p:nvPr/>
        </p:nvSpPr>
        <p:spPr>
          <a:xfrm>
            <a:off x="970272" y="4069599"/>
            <a:ext cx="4210632"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G7（alt）</a:t>
            </a:r>
          </a:p>
        </p:txBody>
      </p:sp>
      <p:pic>
        <p:nvPicPr>
          <p:cNvPr id="3648" name="Google Shape;2904;p115" descr="Google Shape;2904;p115"/>
          <p:cNvPicPr>
            <a:picLocks noChangeAspect="1"/>
          </p:cNvPicPr>
          <p:nvPr/>
        </p:nvPicPr>
        <p:blipFill>
          <a:blip r:embed="rId3"/>
          <a:stretch>
            <a:fillRect/>
          </a:stretch>
        </p:blipFill>
        <p:spPr>
          <a:xfrm>
            <a:off x="1070446" y="6453894"/>
            <a:ext cx="4158955" cy="1484821"/>
          </a:xfrm>
          <a:prstGeom prst="rect">
            <a:avLst/>
          </a:prstGeom>
          <a:ln w="12700">
            <a:miter lim="400000"/>
            <a:headEnd/>
            <a:tailEnd/>
          </a:ln>
        </p:spPr>
      </p:pic>
      <p:sp>
        <p:nvSpPr>
          <p:cNvPr id="3649" name="Google Shape;2905;p115"/>
          <p:cNvSpPr txBox="1"/>
          <p:nvPr/>
        </p:nvSpPr>
        <p:spPr>
          <a:xfrm>
            <a:off x="970274" y="6140654"/>
            <a:ext cx="4503469"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3650" name="Google Shape;2906;p115"/>
          <p:cNvSpPr txBox="1"/>
          <p:nvPr/>
        </p:nvSpPr>
        <p:spPr>
          <a:xfrm>
            <a:off x="957354" y="1948739"/>
            <a:ext cx="4210632"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Dm7</a:t>
            </a:r>
          </a:p>
        </p:txBody>
      </p:sp>
      <p:grpSp>
        <p:nvGrpSpPr>
          <p:cNvPr id="3653" name="Google Shape;2907;p115"/>
          <p:cNvGrpSpPr/>
          <p:nvPr/>
        </p:nvGrpSpPr>
        <p:grpSpPr>
          <a:xfrm>
            <a:off x="3158257" y="3303493"/>
            <a:ext cx="269214" cy="316338"/>
            <a:chOff x="-1" y="-25932"/>
            <a:chExt cx="717902" cy="843566"/>
          </a:xfrm>
        </p:grpSpPr>
        <p:sp>
          <p:nvSpPr>
            <p:cNvPr id="3651"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52" name="C"/>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656" name="Google Shape;2908;p115"/>
          <p:cNvGrpSpPr/>
          <p:nvPr/>
        </p:nvGrpSpPr>
        <p:grpSpPr>
          <a:xfrm>
            <a:off x="1086407" y="7501079"/>
            <a:ext cx="269214" cy="316338"/>
            <a:chOff x="-1" y="-25932"/>
            <a:chExt cx="717902" cy="843566"/>
          </a:xfrm>
        </p:grpSpPr>
        <p:sp>
          <p:nvSpPr>
            <p:cNvPr id="3654"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55" name="C"/>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sp>
        <p:nvSpPr>
          <p:cNvPr id="3657" name="Google Shape;2909;p115"/>
          <p:cNvSpPr txBox="1"/>
          <p:nvPr/>
        </p:nvSpPr>
        <p:spPr>
          <a:xfrm>
            <a:off x="285201" y="2550432"/>
            <a:ext cx="920933" cy="362505"/>
          </a:xfrm>
          <a:prstGeom prst="rect">
            <a:avLst/>
          </a:prstGeom>
          <a:ln w="12700">
            <a:miter lim="400000"/>
          </a:ln>
        </p:spPr>
        <p:txBody>
          <a:bodyPr lIns="39450" tIns="39450" rIns="39450" bIns="39450">
            <a:spAutoFit/>
          </a:bodyPr>
          <a:lstStyle>
            <a:lvl1pPr>
              <a:defRPr sz="4900"/>
            </a:lvl1pPr>
          </a:lstStyle>
          <a:p>
            <a:r>
              <a:rPr sz="1838" dirty="0">
                <a:latin typeface="M PLUS 1p" panose="020B0502020203020207" pitchFamily="34" charset="-128"/>
                <a:ea typeface="M PLUS 1p" panose="020B0502020203020207" pitchFamily="34" charset="-128"/>
                <a:cs typeface="M PLUS 1p" panose="020B0502020203020207" pitchFamily="34" charset="-128"/>
              </a:rPr>
              <a:t>Ⅱm7</a:t>
            </a:r>
          </a:p>
        </p:txBody>
      </p:sp>
      <p:sp>
        <p:nvSpPr>
          <p:cNvPr id="3658" name="Google Shape;2910;p115"/>
          <p:cNvSpPr txBox="1"/>
          <p:nvPr/>
        </p:nvSpPr>
        <p:spPr>
          <a:xfrm>
            <a:off x="285201" y="4534326"/>
            <a:ext cx="920933" cy="645338"/>
          </a:xfrm>
          <a:prstGeom prst="rect">
            <a:avLst/>
          </a:prstGeom>
          <a:ln w="12700">
            <a:miter lim="400000"/>
          </a:ln>
        </p:spPr>
        <p:txBody>
          <a:bodyPr lIns="39450" tIns="39450" rIns="39450" bIns="39450">
            <a:spAutoFit/>
          </a:bodyPr>
          <a:lstStyle/>
          <a:p>
            <a:pPr>
              <a:defRPr sz="4900"/>
            </a:pPr>
            <a:r>
              <a:rPr sz="1838" dirty="0">
                <a:latin typeface="M PLUS 1p" panose="020B0502020203020207" pitchFamily="34" charset="-128"/>
                <a:ea typeface="M PLUS 1p" panose="020B0502020203020207" pitchFamily="34" charset="-128"/>
                <a:cs typeface="M PLUS 1p" panose="020B0502020203020207" pitchFamily="34" charset="-128"/>
              </a:rPr>
              <a:t>V7</a:t>
            </a:r>
          </a:p>
          <a:p>
            <a:pPr>
              <a:defRPr sz="4900"/>
            </a:pPr>
            <a:r>
              <a:rPr sz="1838" dirty="0">
                <a:latin typeface="M PLUS 1p" panose="020B0502020203020207" pitchFamily="34" charset="-128"/>
                <a:ea typeface="M PLUS 1p" panose="020B0502020203020207" pitchFamily="34" charset="-128"/>
                <a:cs typeface="M PLUS 1p" panose="020B0502020203020207" pitchFamily="34" charset="-128"/>
              </a:rPr>
              <a:t>（alt）</a:t>
            </a:r>
          </a:p>
        </p:txBody>
      </p:sp>
      <p:sp>
        <p:nvSpPr>
          <p:cNvPr id="3659" name="Google Shape;2911;p115"/>
          <p:cNvSpPr txBox="1"/>
          <p:nvPr/>
        </p:nvSpPr>
        <p:spPr>
          <a:xfrm>
            <a:off x="285200" y="7181368"/>
            <a:ext cx="692232" cy="362505"/>
          </a:xfrm>
          <a:prstGeom prst="rect">
            <a:avLst/>
          </a:prstGeom>
          <a:ln w="12700">
            <a:miter lim="400000"/>
          </a:ln>
        </p:spPr>
        <p:txBody>
          <a:bodyPr lIns="39450" tIns="39450" rIns="39450" bIns="39450">
            <a:spAutoFit/>
          </a:bodyPr>
          <a:lstStyle>
            <a:lvl1pPr>
              <a:defRPr sz="4900"/>
            </a:lvl1pPr>
          </a:lstStyle>
          <a:p>
            <a:r>
              <a:rPr sz="1838" dirty="0">
                <a:latin typeface="M PLUS 1p" panose="020B0502020203020207" pitchFamily="34" charset="-128"/>
                <a:ea typeface="M PLUS 1p" panose="020B0502020203020207" pitchFamily="34" charset="-128"/>
                <a:cs typeface="M PLUS 1p" panose="020B0502020203020207" pitchFamily="34" charset="-128"/>
              </a:rPr>
              <a:t>ⅠM7</a:t>
            </a:r>
          </a:p>
        </p:txBody>
      </p:sp>
      <p:sp>
        <p:nvSpPr>
          <p:cNvPr id="3660" name="Google Shape;2912;p115"/>
          <p:cNvSpPr/>
          <p:nvPr/>
        </p:nvSpPr>
        <p:spPr>
          <a:xfrm rot="5460042">
            <a:off x="-50406" y="5853014"/>
            <a:ext cx="1107957" cy="437694"/>
          </a:xfrm>
          <a:prstGeom prst="rightArrow">
            <a:avLst>
              <a:gd name="adj1" fmla="val 50000"/>
              <a:gd name="adj2" fmla="val 50000"/>
            </a:avLst>
          </a:prstGeom>
          <a:solidFill>
            <a:srgbClr val="FF0000"/>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61" name="Google Shape;2913;p115"/>
          <p:cNvSpPr/>
          <p:nvPr/>
        </p:nvSpPr>
        <p:spPr>
          <a:xfrm rot="5460042">
            <a:off x="-21831" y="3583116"/>
            <a:ext cx="1107957" cy="437694"/>
          </a:xfrm>
          <a:prstGeom prst="rightArrow">
            <a:avLst>
              <a:gd name="adj1" fmla="val 50000"/>
              <a:gd name="adj2" fmla="val 50000"/>
            </a:avLst>
          </a:prstGeom>
          <a:solidFill>
            <a:srgbClr val="E7E6E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664" name="Google Shape;2914;p115"/>
          <p:cNvGrpSpPr/>
          <p:nvPr/>
        </p:nvGrpSpPr>
        <p:grpSpPr>
          <a:xfrm>
            <a:off x="1679339" y="3303493"/>
            <a:ext cx="269214" cy="316338"/>
            <a:chOff x="-1" y="-25932"/>
            <a:chExt cx="717902" cy="843566"/>
          </a:xfrm>
        </p:grpSpPr>
        <p:sp>
          <p:nvSpPr>
            <p:cNvPr id="3662"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63" name="E"/>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pic>
        <p:nvPicPr>
          <p:cNvPr id="3665" name="Google Shape;2915;p115" descr="Google Shape;2915;p115"/>
          <p:cNvPicPr>
            <a:picLocks noChangeAspect="1"/>
          </p:cNvPicPr>
          <p:nvPr/>
        </p:nvPicPr>
        <p:blipFill>
          <a:blip r:embed="rId3"/>
          <a:stretch>
            <a:fillRect/>
          </a:stretch>
        </p:blipFill>
        <p:spPr>
          <a:xfrm>
            <a:off x="1070446" y="4454252"/>
            <a:ext cx="4158955" cy="1484821"/>
          </a:xfrm>
          <a:prstGeom prst="rect">
            <a:avLst/>
          </a:prstGeom>
          <a:ln w="12700">
            <a:miter lim="400000"/>
            <a:headEnd/>
            <a:tailEnd/>
          </a:ln>
        </p:spPr>
      </p:pic>
      <p:grpSp>
        <p:nvGrpSpPr>
          <p:cNvPr id="3668" name="Google Shape;2916;p115"/>
          <p:cNvGrpSpPr/>
          <p:nvPr/>
        </p:nvGrpSpPr>
        <p:grpSpPr>
          <a:xfrm>
            <a:off x="2272270" y="3303493"/>
            <a:ext cx="269214" cy="316338"/>
            <a:chOff x="-1" y="-25932"/>
            <a:chExt cx="717902" cy="843566"/>
          </a:xfrm>
        </p:grpSpPr>
        <p:sp>
          <p:nvSpPr>
            <p:cNvPr id="3666"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67" name="G"/>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671" name="Google Shape;2917;p115"/>
          <p:cNvGrpSpPr/>
          <p:nvPr/>
        </p:nvGrpSpPr>
        <p:grpSpPr>
          <a:xfrm>
            <a:off x="2867243" y="3303493"/>
            <a:ext cx="269214" cy="316338"/>
            <a:chOff x="-1" y="-25932"/>
            <a:chExt cx="717902" cy="843566"/>
          </a:xfrm>
        </p:grpSpPr>
        <p:sp>
          <p:nvSpPr>
            <p:cNvPr id="3669"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70" name="B"/>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674" name="Google Shape;2918;p115"/>
          <p:cNvGrpSpPr/>
          <p:nvPr/>
        </p:nvGrpSpPr>
        <p:grpSpPr>
          <a:xfrm>
            <a:off x="3458292" y="3303493"/>
            <a:ext cx="269214" cy="316338"/>
            <a:chOff x="-1" y="-25932"/>
            <a:chExt cx="717902" cy="843566"/>
          </a:xfrm>
        </p:grpSpPr>
        <p:sp>
          <p:nvSpPr>
            <p:cNvPr id="3672"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73"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sp>
        <p:nvSpPr>
          <p:cNvPr id="3675" name="Google Shape;2919;p115"/>
          <p:cNvSpPr txBox="1"/>
          <p:nvPr/>
        </p:nvSpPr>
        <p:spPr>
          <a:xfrm>
            <a:off x="1774502" y="5287143"/>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678" name="Google Shape;2920;p115"/>
          <p:cNvGrpSpPr/>
          <p:nvPr/>
        </p:nvGrpSpPr>
        <p:grpSpPr>
          <a:xfrm>
            <a:off x="2278853" y="5472351"/>
            <a:ext cx="260664" cy="316338"/>
            <a:chOff x="-1" y="-12131"/>
            <a:chExt cx="695102" cy="843567"/>
          </a:xfrm>
        </p:grpSpPr>
        <p:sp>
          <p:nvSpPr>
            <p:cNvPr id="3676" name="Oval"/>
            <p:cNvSpPr/>
            <p:nvPr/>
          </p:nvSpPr>
          <p:spPr>
            <a:xfrm>
              <a:off x="-1" y="0"/>
              <a:ext cx="695102" cy="81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77" name="G"/>
            <p:cNvSpPr txBox="1"/>
            <p:nvPr/>
          </p:nvSpPr>
          <p:spPr>
            <a:xfrm>
              <a:off x="213420" y="-12131"/>
              <a:ext cx="26826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681" name="Google Shape;2921;p115"/>
          <p:cNvGrpSpPr/>
          <p:nvPr/>
        </p:nvGrpSpPr>
        <p:grpSpPr>
          <a:xfrm>
            <a:off x="2868480" y="5472351"/>
            <a:ext cx="260663" cy="316338"/>
            <a:chOff x="0" y="570251"/>
            <a:chExt cx="695101" cy="843568"/>
          </a:xfrm>
        </p:grpSpPr>
        <p:sp>
          <p:nvSpPr>
            <p:cNvPr id="3679" name="Oval"/>
            <p:cNvSpPr/>
            <p:nvPr/>
          </p:nvSpPr>
          <p:spPr>
            <a:xfrm>
              <a:off x="0" y="582382"/>
              <a:ext cx="695101" cy="8193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80" name="B"/>
            <p:cNvSpPr txBox="1"/>
            <p:nvPr/>
          </p:nvSpPr>
          <p:spPr>
            <a:xfrm>
              <a:off x="213419" y="570251"/>
              <a:ext cx="268261"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684" name="Google Shape;2922;p115"/>
          <p:cNvGrpSpPr/>
          <p:nvPr/>
        </p:nvGrpSpPr>
        <p:grpSpPr>
          <a:xfrm>
            <a:off x="4052761" y="5472351"/>
            <a:ext cx="260664" cy="316338"/>
            <a:chOff x="-1" y="-12131"/>
            <a:chExt cx="695102" cy="843567"/>
          </a:xfrm>
        </p:grpSpPr>
        <p:sp>
          <p:nvSpPr>
            <p:cNvPr id="3682" name="Oval"/>
            <p:cNvSpPr/>
            <p:nvPr/>
          </p:nvSpPr>
          <p:spPr>
            <a:xfrm>
              <a:off x="-1" y="0"/>
              <a:ext cx="695102" cy="81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83" name="F"/>
            <p:cNvSpPr txBox="1"/>
            <p:nvPr/>
          </p:nvSpPr>
          <p:spPr>
            <a:xfrm>
              <a:off x="213420" y="-12131"/>
              <a:ext cx="26826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687" name="Google Shape;2923;p115"/>
          <p:cNvGrpSpPr/>
          <p:nvPr/>
        </p:nvGrpSpPr>
        <p:grpSpPr>
          <a:xfrm>
            <a:off x="4476866" y="4703961"/>
            <a:ext cx="309489" cy="449002"/>
            <a:chOff x="-1" y="-24169"/>
            <a:chExt cx="825302" cy="1197338"/>
          </a:xfrm>
        </p:grpSpPr>
        <p:sp>
          <p:nvSpPr>
            <p:cNvPr id="3685" name="Oval"/>
            <p:cNvSpPr/>
            <p:nvPr/>
          </p:nvSpPr>
          <p:spPr>
            <a:xfrm>
              <a:off x="-1" y="-1"/>
              <a:ext cx="825302" cy="11490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86" name="Ab"/>
            <p:cNvSpPr txBox="1"/>
            <p:nvPr/>
          </p:nvSpPr>
          <p:spPr>
            <a:xfrm>
              <a:off x="232486" y="-24169"/>
              <a:ext cx="360327"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grpSp>
        <p:nvGrpSpPr>
          <p:cNvPr id="3690" name="Google Shape;2924;p115"/>
          <p:cNvGrpSpPr/>
          <p:nvPr/>
        </p:nvGrpSpPr>
        <p:grpSpPr>
          <a:xfrm>
            <a:off x="2703146" y="4694818"/>
            <a:ext cx="309489" cy="449002"/>
            <a:chOff x="-1" y="-24169"/>
            <a:chExt cx="825302" cy="1197338"/>
          </a:xfrm>
        </p:grpSpPr>
        <p:sp>
          <p:nvSpPr>
            <p:cNvPr id="3688" name="Oval"/>
            <p:cNvSpPr/>
            <p:nvPr/>
          </p:nvSpPr>
          <p:spPr>
            <a:xfrm>
              <a:off x="-1" y="-1"/>
              <a:ext cx="825302" cy="11490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89" name="A#"/>
            <p:cNvSpPr txBox="1"/>
            <p:nvPr/>
          </p:nvSpPr>
          <p:spPr>
            <a:xfrm>
              <a:off x="232486" y="-24169"/>
              <a:ext cx="360327"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3693" name="Google Shape;2925;p115"/>
          <p:cNvGrpSpPr/>
          <p:nvPr/>
        </p:nvGrpSpPr>
        <p:grpSpPr>
          <a:xfrm>
            <a:off x="3588885" y="4694817"/>
            <a:ext cx="309488" cy="449002"/>
            <a:chOff x="0" y="204731"/>
            <a:chExt cx="825301" cy="1197337"/>
          </a:xfrm>
        </p:grpSpPr>
        <p:sp>
          <p:nvSpPr>
            <p:cNvPr id="3691" name="Oval"/>
            <p:cNvSpPr/>
            <p:nvPr/>
          </p:nvSpPr>
          <p:spPr>
            <a:xfrm>
              <a:off x="0" y="228902"/>
              <a:ext cx="825301" cy="11490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92" name="E…"/>
            <p:cNvSpPr txBox="1"/>
            <p:nvPr/>
          </p:nvSpPr>
          <p:spPr>
            <a:xfrm>
              <a:off x="232485" y="204731"/>
              <a:ext cx="360328" cy="1197337"/>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696" name="Google Shape;2926;p115"/>
          <p:cNvGrpSpPr/>
          <p:nvPr/>
        </p:nvGrpSpPr>
        <p:grpSpPr>
          <a:xfrm>
            <a:off x="3291139" y="4695893"/>
            <a:ext cx="309488" cy="449002"/>
            <a:chOff x="0" y="204731"/>
            <a:chExt cx="825301" cy="1197337"/>
          </a:xfrm>
        </p:grpSpPr>
        <p:sp>
          <p:nvSpPr>
            <p:cNvPr id="3694" name="Oval"/>
            <p:cNvSpPr/>
            <p:nvPr/>
          </p:nvSpPr>
          <p:spPr>
            <a:xfrm>
              <a:off x="0" y="228902"/>
              <a:ext cx="825301" cy="11490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95" name="C…"/>
            <p:cNvSpPr txBox="1"/>
            <p:nvPr/>
          </p:nvSpPr>
          <p:spPr>
            <a:xfrm>
              <a:off x="232485" y="204731"/>
              <a:ext cx="360328" cy="1197337"/>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3699" name="Google Shape;2927;p115"/>
          <p:cNvGrpSpPr/>
          <p:nvPr/>
        </p:nvGrpSpPr>
        <p:grpSpPr>
          <a:xfrm>
            <a:off x="4350542" y="5472351"/>
            <a:ext cx="260664" cy="316338"/>
            <a:chOff x="-1" y="-12131"/>
            <a:chExt cx="695102" cy="843567"/>
          </a:xfrm>
        </p:grpSpPr>
        <p:sp>
          <p:nvSpPr>
            <p:cNvPr id="3697" name="Oval"/>
            <p:cNvSpPr/>
            <p:nvPr/>
          </p:nvSpPr>
          <p:spPr>
            <a:xfrm>
              <a:off x="-1" y="0"/>
              <a:ext cx="695102" cy="81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98" name="G"/>
            <p:cNvSpPr txBox="1"/>
            <p:nvPr/>
          </p:nvSpPr>
          <p:spPr>
            <a:xfrm>
              <a:off x="213420" y="-12131"/>
              <a:ext cx="26826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702" name="Google Shape;2928;p115"/>
          <p:cNvGrpSpPr/>
          <p:nvPr/>
        </p:nvGrpSpPr>
        <p:grpSpPr>
          <a:xfrm>
            <a:off x="2558182" y="7501079"/>
            <a:ext cx="269214" cy="316338"/>
            <a:chOff x="-1" y="-25932"/>
            <a:chExt cx="717902" cy="843566"/>
          </a:xfrm>
        </p:grpSpPr>
        <p:sp>
          <p:nvSpPr>
            <p:cNvPr id="3700"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01" name="A"/>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3705" name="Google Shape;2929;p115"/>
          <p:cNvGrpSpPr/>
          <p:nvPr/>
        </p:nvGrpSpPr>
        <p:grpSpPr>
          <a:xfrm>
            <a:off x="1976907" y="7501079"/>
            <a:ext cx="269214" cy="316338"/>
            <a:chOff x="-1" y="-25932"/>
            <a:chExt cx="717902" cy="843566"/>
          </a:xfrm>
        </p:grpSpPr>
        <p:sp>
          <p:nvSpPr>
            <p:cNvPr id="3703"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04" name="F"/>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708" name="Google Shape;2930;p115"/>
          <p:cNvGrpSpPr/>
          <p:nvPr/>
        </p:nvGrpSpPr>
        <p:grpSpPr>
          <a:xfrm>
            <a:off x="1386445" y="7501079"/>
            <a:ext cx="269214" cy="316338"/>
            <a:chOff x="-1" y="-25932"/>
            <a:chExt cx="717902" cy="843566"/>
          </a:xfrm>
        </p:grpSpPr>
        <p:sp>
          <p:nvSpPr>
            <p:cNvPr id="3706"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07"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711" name="Google Shape;2931;p115"/>
          <p:cNvGrpSpPr/>
          <p:nvPr/>
        </p:nvGrpSpPr>
        <p:grpSpPr>
          <a:xfrm>
            <a:off x="3158257" y="7501079"/>
            <a:ext cx="269214" cy="316338"/>
            <a:chOff x="-1" y="-25932"/>
            <a:chExt cx="717902" cy="843566"/>
          </a:xfrm>
        </p:grpSpPr>
        <p:sp>
          <p:nvSpPr>
            <p:cNvPr id="3709"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10" name="C"/>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714" name="Google Shape;2932;p115"/>
          <p:cNvGrpSpPr/>
          <p:nvPr/>
        </p:nvGrpSpPr>
        <p:grpSpPr>
          <a:xfrm>
            <a:off x="1679339" y="7501079"/>
            <a:ext cx="269214" cy="316338"/>
            <a:chOff x="-1" y="-25932"/>
            <a:chExt cx="717902" cy="843566"/>
          </a:xfrm>
        </p:grpSpPr>
        <p:sp>
          <p:nvSpPr>
            <p:cNvPr id="3712"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13" name="E"/>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3717" name="Google Shape;2933;p115"/>
          <p:cNvGrpSpPr/>
          <p:nvPr/>
        </p:nvGrpSpPr>
        <p:grpSpPr>
          <a:xfrm>
            <a:off x="2265126" y="7501079"/>
            <a:ext cx="269214" cy="316338"/>
            <a:chOff x="-1" y="-25932"/>
            <a:chExt cx="717902" cy="843566"/>
          </a:xfrm>
        </p:grpSpPr>
        <p:sp>
          <p:nvSpPr>
            <p:cNvPr id="3715"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16" name="G"/>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720" name="Google Shape;2934;p115"/>
          <p:cNvGrpSpPr/>
          <p:nvPr/>
        </p:nvGrpSpPr>
        <p:grpSpPr>
          <a:xfrm>
            <a:off x="2865363" y="7501079"/>
            <a:ext cx="269214" cy="316338"/>
            <a:chOff x="-1" y="-25932"/>
            <a:chExt cx="717902" cy="843566"/>
          </a:xfrm>
        </p:grpSpPr>
        <p:sp>
          <p:nvSpPr>
            <p:cNvPr id="3718"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19" name="B"/>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3721" name="Google Shape;2935;p115"/>
          <p:cNvSpPr txBox="1"/>
          <p:nvPr/>
        </p:nvSpPr>
        <p:spPr>
          <a:xfrm>
            <a:off x="273205" y="8238442"/>
            <a:ext cx="500971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3722" name="Google Shape;2936;p115"/>
          <p:cNvSpPr txBox="1"/>
          <p:nvPr/>
        </p:nvSpPr>
        <p:spPr>
          <a:xfrm>
            <a:off x="338265" y="7861059"/>
            <a:ext cx="500971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これが全キーでできるようになったら、以前説明したスケール・アルペジオ・ターゲットノート等のコンセプトで、フレーズをたくさん作ってみましょう！</a:t>
            </a:r>
          </a:p>
        </p:txBody>
      </p:sp>
      <p:grpSp>
        <p:nvGrpSpPr>
          <p:cNvPr id="3725" name="Google Shape;2937;p115"/>
          <p:cNvGrpSpPr/>
          <p:nvPr/>
        </p:nvGrpSpPr>
        <p:grpSpPr>
          <a:xfrm>
            <a:off x="3751186" y="3303493"/>
            <a:ext cx="269214" cy="316338"/>
            <a:chOff x="-1" y="-25932"/>
            <a:chExt cx="717902" cy="843566"/>
          </a:xfrm>
        </p:grpSpPr>
        <p:sp>
          <p:nvSpPr>
            <p:cNvPr id="3723"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24" name="E"/>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3728" name="Google Shape;2938;p115"/>
          <p:cNvGrpSpPr/>
          <p:nvPr/>
        </p:nvGrpSpPr>
        <p:grpSpPr>
          <a:xfrm>
            <a:off x="3451148" y="7501079"/>
            <a:ext cx="269214" cy="316338"/>
            <a:chOff x="-1" y="-25932"/>
            <a:chExt cx="717902" cy="843566"/>
          </a:xfrm>
        </p:grpSpPr>
        <p:sp>
          <p:nvSpPr>
            <p:cNvPr id="3726"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27"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731" name="Google Shape;2939;p115"/>
          <p:cNvGrpSpPr/>
          <p:nvPr/>
        </p:nvGrpSpPr>
        <p:grpSpPr>
          <a:xfrm>
            <a:off x="2398034" y="4703961"/>
            <a:ext cx="309489" cy="449002"/>
            <a:chOff x="-1" y="-24169"/>
            <a:chExt cx="825302" cy="1197338"/>
          </a:xfrm>
        </p:grpSpPr>
        <p:sp>
          <p:nvSpPr>
            <p:cNvPr id="3729" name="Oval"/>
            <p:cNvSpPr/>
            <p:nvPr/>
          </p:nvSpPr>
          <p:spPr>
            <a:xfrm>
              <a:off x="-1" y="-1"/>
              <a:ext cx="825302" cy="11490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30" name="Ab"/>
            <p:cNvSpPr txBox="1"/>
            <p:nvPr/>
          </p:nvSpPr>
          <p:spPr>
            <a:xfrm>
              <a:off x="232486" y="-24169"/>
              <a:ext cx="360327"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732"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103</a:t>
            </a:fld>
            <a:endParaRP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6" name="Google Shape;2945;p116"/>
          <p:cNvGrpSpPr/>
          <p:nvPr/>
        </p:nvGrpSpPr>
        <p:grpSpPr>
          <a:xfrm>
            <a:off x="968" y="173681"/>
            <a:ext cx="5927099" cy="474189"/>
            <a:chOff x="-1" y="-1"/>
            <a:chExt cx="15805595" cy="1264502"/>
          </a:xfrm>
        </p:grpSpPr>
        <p:sp>
          <p:nvSpPr>
            <p:cNvPr id="3734" name="Rectangle"/>
            <p:cNvSpPr/>
            <p:nvPr/>
          </p:nvSpPr>
          <p:spPr>
            <a:xfrm>
              <a:off x="-1" y="-1"/>
              <a:ext cx="15805595"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35" name="４.メロディに合っているかをチェックする"/>
            <p:cNvSpPr txBox="1"/>
            <p:nvPr/>
          </p:nvSpPr>
          <p:spPr>
            <a:xfrm>
              <a:off x="105274" y="110524"/>
              <a:ext cx="15595046"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４.メロディに合っているかをチェックする</a:t>
              </a:r>
            </a:p>
          </p:txBody>
        </p:sp>
      </p:grpSp>
      <p:pic>
        <p:nvPicPr>
          <p:cNvPr id="3737" name="Google Shape;2946;p116" descr="Google Shape;2946;p116"/>
          <p:cNvPicPr>
            <a:picLocks noChangeAspect="1"/>
          </p:cNvPicPr>
          <p:nvPr/>
        </p:nvPicPr>
        <p:blipFill>
          <a:blip r:embed="rId2"/>
          <a:srcRect r="9066" b="28515"/>
          <a:stretch>
            <a:fillRect/>
          </a:stretch>
        </p:blipFill>
        <p:spPr>
          <a:xfrm>
            <a:off x="617" y="140246"/>
            <a:ext cx="559091" cy="520927"/>
          </a:xfrm>
          <a:prstGeom prst="rect">
            <a:avLst/>
          </a:prstGeom>
          <a:ln w="12700">
            <a:miter lim="400000"/>
            <a:headEnd/>
            <a:tailEnd/>
          </a:ln>
        </p:spPr>
      </p:pic>
      <p:sp>
        <p:nvSpPr>
          <p:cNvPr id="3738" name="Google Shape;2949;p116"/>
          <p:cNvSpPr txBox="1"/>
          <p:nvPr/>
        </p:nvSpPr>
        <p:spPr>
          <a:xfrm>
            <a:off x="353258" y="979766"/>
            <a:ext cx="5009719" cy="1301294"/>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最後に重要なポイント。メロディーがコードやスケールと合っているかチェックしましょう。ジャズスタンダード曲の「Someday</a:t>
            </a:r>
            <a:r>
              <a:rPr sz="1388" dirty="0">
                <a:latin typeface="M PLUS 1p" panose="020B0502020203020207" pitchFamily="34" charset="-128"/>
                <a:ea typeface="M PLUS 1p" panose="020B0502020203020207" pitchFamily="34" charset="-128"/>
                <a:cs typeface="M PLUS 1p" panose="020B0502020203020207" pitchFamily="34" charset="-128"/>
              </a:rPr>
              <a:t> My Prince Will Come」の最初の５小説で説明します。</a:t>
            </a:r>
          </a:p>
        </p:txBody>
      </p:sp>
      <p:sp>
        <p:nvSpPr>
          <p:cNvPr id="3739" name="Google Shape;2950;p116"/>
          <p:cNvSpPr txBox="1"/>
          <p:nvPr/>
        </p:nvSpPr>
        <p:spPr>
          <a:xfrm>
            <a:off x="353258" y="7103476"/>
            <a:ext cx="500971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４度進行のV7におけるメロディーを把握して、ナチュラルテンション、オルタードテンションの２つの選択肢のうちどちらを選べるか、常に意識しておきましょう！</a:t>
            </a:r>
          </a:p>
        </p:txBody>
      </p:sp>
      <p:sp>
        <p:nvSpPr>
          <p:cNvPr id="3740" name="Google Shape;2951;p116"/>
          <p:cNvSpPr txBox="1"/>
          <p:nvPr/>
        </p:nvSpPr>
        <p:spPr>
          <a:xfrm>
            <a:off x="290117" y="2653428"/>
            <a:ext cx="3512307" cy="621300"/>
          </a:xfrm>
          <a:prstGeom prst="rect">
            <a:avLst/>
          </a:prstGeom>
          <a:ln w="12700">
            <a:miter lim="400000"/>
          </a:ln>
        </p:spPr>
        <p:txBody>
          <a:bodyPr lIns="25134" tIns="25134" rIns="25134" bIns="25134">
            <a:spAutoFit/>
          </a:bodyPr>
          <a:lstStyle/>
          <a:p>
            <a:pPr>
              <a:lnSpc>
                <a:spcPct val="150000"/>
              </a:lnSpc>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　</a:t>
            </a:r>
            <a:r>
              <a:rPr sz="1200" dirty="0">
                <a:latin typeface="M PLUS 1p" panose="020B0502020203020207" pitchFamily="34" charset="-128"/>
                <a:ea typeface="M PLUS 1p" panose="020B0502020203020207" pitchFamily="34" charset="-128"/>
                <a:cs typeface="M PLUS 1p" panose="020B0502020203020207" pitchFamily="34" charset="-128"/>
              </a:rPr>
              <a:t>SOMEDAY MY PRINCE WILL COME </a:t>
            </a:r>
          </a:p>
          <a:p>
            <a:pPr>
              <a:lnSpc>
                <a:spcPct val="150000"/>
              </a:lnSpc>
              <a:defRPr sz="3200" u="sng"/>
            </a:pPr>
            <a:r>
              <a:rPr sz="1200" dirty="0">
                <a:latin typeface="M PLUS 1p" panose="020B0502020203020207" pitchFamily="34" charset="-128"/>
                <a:ea typeface="M PLUS 1p" panose="020B0502020203020207" pitchFamily="34" charset="-128"/>
                <a:cs typeface="M PLUS 1p" panose="020B0502020203020207" pitchFamily="34" charset="-128"/>
              </a:rPr>
              <a:t>最初の５小節  </a:t>
            </a:r>
          </a:p>
        </p:txBody>
      </p:sp>
      <p:sp>
        <p:nvSpPr>
          <p:cNvPr id="3741" name="Google Shape;2952;p116"/>
          <p:cNvSpPr txBox="1"/>
          <p:nvPr/>
        </p:nvSpPr>
        <p:spPr>
          <a:xfrm>
            <a:off x="3732344" y="2987505"/>
            <a:ext cx="465094" cy="362505"/>
          </a:xfrm>
          <a:prstGeom prst="rect">
            <a:avLst/>
          </a:prstGeom>
          <a:ln w="12700">
            <a:miter lim="400000"/>
          </a:ln>
        </p:spPr>
        <p:txBody>
          <a:bodyPr lIns="39450" tIns="39450" rIns="39450" bIns="39450">
            <a:spAutoFit/>
          </a:bodyPr>
          <a:lstStyle>
            <a:lvl1pPr>
              <a:defRPr sz="4900"/>
            </a:lvl1pPr>
          </a:lstStyle>
          <a:p>
            <a:r>
              <a:rPr sz="1838" dirty="0">
                <a:latin typeface="M PLUS 1p" panose="020B0502020203020207" pitchFamily="34" charset="-128"/>
                <a:ea typeface="M PLUS 1p" panose="020B0502020203020207" pitchFamily="34" charset="-128"/>
                <a:cs typeface="M PLUS 1p" panose="020B0502020203020207" pitchFamily="34" charset="-128"/>
              </a:rPr>
              <a:t>V7</a:t>
            </a:r>
          </a:p>
        </p:txBody>
      </p:sp>
      <p:pic>
        <p:nvPicPr>
          <p:cNvPr id="3742" name="Google Shape;2953;p116" descr="Google Shape;2953;p116"/>
          <p:cNvPicPr>
            <a:picLocks noChangeAspect="1"/>
          </p:cNvPicPr>
          <p:nvPr/>
        </p:nvPicPr>
        <p:blipFill>
          <a:blip r:embed="rId3"/>
          <a:stretch>
            <a:fillRect/>
          </a:stretch>
        </p:blipFill>
        <p:spPr>
          <a:xfrm>
            <a:off x="223601" y="3467890"/>
            <a:ext cx="5416970" cy="724510"/>
          </a:xfrm>
          <a:prstGeom prst="rect">
            <a:avLst/>
          </a:prstGeom>
          <a:ln w="12700">
            <a:miter lim="400000"/>
            <a:headEnd/>
            <a:tailEnd/>
          </a:ln>
        </p:spPr>
      </p:pic>
      <p:sp>
        <p:nvSpPr>
          <p:cNvPr id="3743" name="Google Shape;2954;p116"/>
          <p:cNvSpPr txBox="1"/>
          <p:nvPr/>
        </p:nvSpPr>
        <p:spPr>
          <a:xfrm>
            <a:off x="4740232" y="2987508"/>
            <a:ext cx="608419" cy="362505"/>
          </a:xfrm>
          <a:prstGeom prst="rect">
            <a:avLst/>
          </a:prstGeom>
          <a:ln w="12700">
            <a:miter lim="400000"/>
          </a:ln>
        </p:spPr>
        <p:txBody>
          <a:bodyPr lIns="39450" tIns="39450" rIns="39450" bIns="39450">
            <a:spAutoFit/>
          </a:bodyPr>
          <a:lstStyle>
            <a:lvl1pPr>
              <a:defRPr sz="4900"/>
            </a:lvl1pPr>
          </a:lstStyle>
          <a:p>
            <a:r>
              <a:rPr sz="1838" dirty="0">
                <a:latin typeface="M PLUS 1p" panose="020B0502020203020207" pitchFamily="34" charset="-128"/>
                <a:ea typeface="M PLUS 1p" panose="020B0502020203020207" pitchFamily="34" charset="-128"/>
                <a:cs typeface="M PLUS 1p" panose="020B0502020203020207" pitchFamily="34" charset="-128"/>
              </a:rPr>
              <a:t>Im7</a:t>
            </a:r>
          </a:p>
        </p:txBody>
      </p:sp>
      <p:sp>
        <p:nvSpPr>
          <p:cNvPr id="3744" name="Google Shape;2955;p116"/>
          <p:cNvSpPr/>
          <p:nvPr/>
        </p:nvSpPr>
        <p:spPr>
          <a:xfrm>
            <a:off x="4227218" y="3127931"/>
            <a:ext cx="415575" cy="81675"/>
          </a:xfrm>
          <a:prstGeom prst="rightArrow">
            <a:avLst>
              <a:gd name="adj1" fmla="val 50000"/>
              <a:gd name="adj2" fmla="val 50000"/>
            </a:avLst>
          </a:prstGeom>
          <a:solidFill>
            <a:srgbClr val="FF0000"/>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45" name="Google Shape;2956;p116"/>
          <p:cNvSpPr txBox="1"/>
          <p:nvPr/>
        </p:nvSpPr>
        <p:spPr>
          <a:xfrm>
            <a:off x="3911587" y="2727046"/>
            <a:ext cx="1046832" cy="368980"/>
          </a:xfrm>
          <a:prstGeom prst="rect">
            <a:avLst/>
          </a:prstGeom>
          <a:ln w="12700">
            <a:miter lim="400000"/>
          </a:ln>
        </p:spPr>
        <p:txBody>
          <a:bodyPr lIns="39450" tIns="39450" rIns="39450" bIns="39450">
            <a:spAutoFit/>
          </a:bodyPr>
          <a:lstStyle>
            <a:lvl1pPr algn="ct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4度進行</a:t>
            </a:r>
          </a:p>
        </p:txBody>
      </p:sp>
      <p:sp>
        <p:nvSpPr>
          <p:cNvPr id="3746" name="Google Shape;2957;p116"/>
          <p:cNvSpPr txBox="1"/>
          <p:nvPr/>
        </p:nvSpPr>
        <p:spPr>
          <a:xfrm>
            <a:off x="353258" y="4667524"/>
            <a:ext cx="5009719" cy="257029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V7（G7）の部分のメロディはGです。ここでは、メロディーがGで、オルタードスケールの中に入っているので、オルタードテンションを使うことができます。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では、ここのメロディーがAならどうでしょうか。これは、オルタードテンションに含まれていないので、ナチュラルテンションを使わなければいけません。</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47" name="Google Shape;2958;p116"/>
          <p:cNvSpPr/>
          <p:nvPr/>
        </p:nvSpPr>
        <p:spPr>
          <a:xfrm>
            <a:off x="3625582" y="3339650"/>
            <a:ext cx="1693350" cy="852750"/>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48"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104</a:t>
            </a:fld>
            <a:endParaRP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0" name="Google Shape;2969;p117"/>
          <p:cNvSpPr txBox="1"/>
          <p:nvPr/>
        </p:nvSpPr>
        <p:spPr>
          <a:xfrm>
            <a:off x="397704" y="173469"/>
            <a:ext cx="4921182" cy="446508"/>
          </a:xfrm>
          <a:prstGeom prst="rect">
            <a:avLst/>
          </a:prstGeom>
          <a:ln w="12700">
            <a:miter lim="400000"/>
          </a:ln>
        </p:spPr>
        <p:txBody>
          <a:bodyPr lIns="25134" tIns="25134" rIns="25134" bIns="25134">
            <a:spAutoFit/>
          </a:bodyPr>
          <a:lstStyle>
            <a:lvl1pPr>
              <a:lnSpc>
                <a:spcPct val="90000"/>
              </a:lnSpc>
              <a:defRPr sz="3800">
                <a:latin typeface="A-OTF 太ゴB101 Pr6N Bold"/>
                <a:ea typeface="A-OTF 太ゴB101 Pr6N Bold"/>
                <a:cs typeface="A-OTF 太ゴB101 Pr6N Bold"/>
                <a:sym typeface="A-OTF 太ゴB101 Pr6N Bold"/>
              </a:defRPr>
            </a:lvl1pPr>
          </a:lstStyle>
          <a:p>
            <a:pPr algn="ctr"/>
            <a:r>
              <a:rPr sz="1425" dirty="0" err="1">
                <a:latin typeface="M PLUS 1p" panose="020B0502020203020207" pitchFamily="34" charset="-128"/>
                <a:ea typeface="M PLUS 1p" panose="020B0502020203020207" pitchFamily="34" charset="-128"/>
                <a:cs typeface="M PLUS 1p" panose="020B0502020203020207" pitchFamily="34" charset="-128"/>
              </a:rPr>
              <a:t>王道ジャズサウンドの作り方</a:t>
            </a:r>
            <a:endParaRPr lang="en-US" sz="1425" dirty="0">
              <a:latin typeface="M PLUS 1p" panose="020B0502020203020207" pitchFamily="34" charset="-128"/>
              <a:ea typeface="M PLUS 1p" panose="020B0502020203020207" pitchFamily="34" charset="-128"/>
              <a:cs typeface="M PLUS 1p" panose="020B0502020203020207" pitchFamily="34" charset="-128"/>
            </a:endParaRPr>
          </a:p>
          <a:p>
            <a:pPr algn="ctr"/>
            <a:r>
              <a:rPr sz="1425" dirty="0">
                <a:latin typeface="M PLUS 1p" panose="020B0502020203020207" pitchFamily="34" charset="-128"/>
                <a:ea typeface="M PLUS 1p" panose="020B0502020203020207" pitchFamily="34" charset="-128"/>
                <a:cs typeface="M PLUS 1p" panose="020B0502020203020207" pitchFamily="34" charset="-128"/>
              </a:rPr>
              <a:t>（</a:t>
            </a:r>
            <a:r>
              <a:rPr sz="1425" dirty="0" err="1">
                <a:latin typeface="M PLUS 1p" panose="020B0502020203020207" pitchFamily="34" charset="-128"/>
                <a:ea typeface="M PLUS 1p" panose="020B0502020203020207" pitchFamily="34" charset="-128"/>
                <a:cs typeface="M PLUS 1p" panose="020B0502020203020207" pitchFamily="34" charset="-128"/>
              </a:rPr>
              <a:t>オルタードテンション</a:t>
            </a:r>
            <a:r>
              <a:rPr sz="1425"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3793" name="Group 1"/>
          <p:cNvGrpSpPr/>
          <p:nvPr/>
        </p:nvGrpSpPr>
        <p:grpSpPr>
          <a:xfrm>
            <a:off x="451835" y="1133365"/>
            <a:ext cx="4835978" cy="7110819"/>
            <a:chOff x="0" y="-5204"/>
            <a:chExt cx="12895940" cy="18962181"/>
          </a:xfrm>
        </p:grpSpPr>
        <p:grpSp>
          <p:nvGrpSpPr>
            <p:cNvPr id="3754" name="Google Shape;2964;p117"/>
            <p:cNvGrpSpPr/>
            <p:nvPr/>
          </p:nvGrpSpPr>
          <p:grpSpPr>
            <a:xfrm>
              <a:off x="310610" y="638662"/>
              <a:ext cx="12438498" cy="5242600"/>
              <a:chOff x="0" y="0"/>
              <a:chExt cx="12438497" cy="5242598"/>
            </a:xfrm>
          </p:grpSpPr>
          <p:sp>
            <p:nvSpPr>
              <p:cNvPr id="3752" name="Rectangle"/>
              <p:cNvSpPr/>
              <p:nvPr/>
            </p:nvSpPr>
            <p:spPr>
              <a:xfrm>
                <a:off x="0" y="0"/>
                <a:ext cx="12438497" cy="5242598"/>
              </a:xfrm>
              <a:prstGeom prst="rect">
                <a:avLst/>
              </a:prstGeom>
              <a:noFill/>
              <a:ln w="12700" cap="flat">
                <a:solidFill>
                  <a:srgbClr val="31538F"/>
                </a:solidFill>
                <a:prstDash val="solid"/>
                <a:miter lim="800000"/>
              </a:ln>
              <a:effectLst/>
            </p:spPr>
            <p:txBody>
              <a:bodyPr wrap="square" lIns="0" tIns="0" rIns="0" bIns="0" numCol="1" anchor="t">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53" name="王道ジャズサウンドを作るにはオルタードテンションが効果的。この方法には以下４つのポイントがある。"/>
              <p:cNvSpPr txBox="1"/>
              <p:nvPr/>
            </p:nvSpPr>
            <p:spPr>
              <a:xfrm>
                <a:off x="111624" y="6349"/>
                <a:ext cx="12215246" cy="1874447"/>
              </a:xfrm>
              <a:prstGeom prst="rect">
                <a:avLst/>
              </a:prstGeom>
              <a:noFill/>
              <a:ln w="12700" cap="flat">
                <a:noFill/>
                <a:miter lim="400000"/>
              </a:ln>
              <a:effectLst/>
            </p:spPr>
            <p:txBody>
              <a:bodyPr wrap="square" lIns="39450" tIns="39450" rIns="39450" bIns="39450" numCol="1" anchor="t">
                <a:spAutoFit/>
              </a:bodyPr>
              <a:lstStyle/>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a:t>
                </a:r>
              </a:p>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王道ジャズサウンドを作るにはオルタードテンションが効果的。この方法には以下４つのポイントがある。</a:t>
                </a:r>
              </a:p>
            </p:txBody>
          </p:sp>
        </p:grpSp>
        <p:grpSp>
          <p:nvGrpSpPr>
            <p:cNvPr id="3757" name="Google Shape;2971;p117"/>
            <p:cNvGrpSpPr/>
            <p:nvPr/>
          </p:nvGrpSpPr>
          <p:grpSpPr>
            <a:xfrm>
              <a:off x="7906" y="-5204"/>
              <a:ext cx="1086570" cy="1059012"/>
              <a:chOff x="0" y="-5204"/>
              <a:chExt cx="1086568" cy="1059011"/>
            </a:xfrm>
          </p:grpSpPr>
          <p:sp>
            <p:nvSpPr>
              <p:cNvPr id="3755" name="Rectangle"/>
              <p:cNvSpPr/>
              <p:nvPr/>
            </p:nvSpPr>
            <p:spPr>
              <a:xfrm>
                <a:off x="0" y="161446"/>
                <a:ext cx="1086568" cy="72570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756" name="1."/>
              <p:cNvSpPr txBox="1"/>
              <p:nvPr/>
            </p:nvSpPr>
            <p:spPr>
              <a:xfrm>
                <a:off x="105274" y="-5204"/>
                <a:ext cx="876019"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nvGrpSpPr>
            <p:cNvPr id="3760" name="Google Shape;2972;p117"/>
            <p:cNvGrpSpPr/>
            <p:nvPr/>
          </p:nvGrpSpPr>
          <p:grpSpPr>
            <a:xfrm>
              <a:off x="310610" y="6549926"/>
              <a:ext cx="12438498" cy="2495644"/>
              <a:chOff x="0" y="-1"/>
              <a:chExt cx="12438497" cy="2495643"/>
            </a:xfrm>
          </p:grpSpPr>
          <p:sp>
            <p:nvSpPr>
              <p:cNvPr id="3758" name="Rectangle"/>
              <p:cNvSpPr/>
              <p:nvPr/>
            </p:nvSpPr>
            <p:spPr>
              <a:xfrm>
                <a:off x="0" y="-1"/>
                <a:ext cx="12438497" cy="2495643"/>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59" name="オルタードテンションは、ナチュラルテンションを変化（オルタード）させてできた音のこと。種類として、b9th、#9th、#11th、b13thがある。"/>
              <p:cNvSpPr txBox="1"/>
              <p:nvPr/>
            </p:nvSpPr>
            <p:spPr>
              <a:xfrm>
                <a:off x="111624" y="287257"/>
                <a:ext cx="12215246" cy="1921126"/>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オルタードテンションは、ナチュラルテンションを変化（オルタード）させてできた音のこと。種類として、b9th、#9th、#11th、b13thがある。</a:t>
                </a:r>
              </a:p>
            </p:txBody>
          </p:sp>
        </p:grpSp>
        <p:grpSp>
          <p:nvGrpSpPr>
            <p:cNvPr id="3763" name="Google Shape;2973;p117"/>
            <p:cNvGrpSpPr/>
            <p:nvPr/>
          </p:nvGrpSpPr>
          <p:grpSpPr>
            <a:xfrm>
              <a:off x="7906" y="5997550"/>
              <a:ext cx="1086570" cy="1059012"/>
              <a:chOff x="0" y="-5204"/>
              <a:chExt cx="1086568" cy="1059011"/>
            </a:xfrm>
          </p:grpSpPr>
          <p:sp>
            <p:nvSpPr>
              <p:cNvPr id="3761" name="Rectangle"/>
              <p:cNvSpPr/>
              <p:nvPr/>
            </p:nvSpPr>
            <p:spPr>
              <a:xfrm>
                <a:off x="0" y="161446"/>
                <a:ext cx="1086568" cy="72570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762" name="2."/>
              <p:cNvSpPr txBox="1"/>
              <p:nvPr/>
            </p:nvSpPr>
            <p:spPr>
              <a:xfrm>
                <a:off x="105274" y="-5204"/>
                <a:ext cx="876019"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nvGrpSpPr>
            <p:cNvPr id="3770" name="Google Shape;2974;p117"/>
            <p:cNvGrpSpPr/>
            <p:nvPr/>
          </p:nvGrpSpPr>
          <p:grpSpPr>
            <a:xfrm>
              <a:off x="0" y="9189949"/>
              <a:ext cx="12749108" cy="2123668"/>
              <a:chOff x="0" y="-5203"/>
              <a:chExt cx="12749107" cy="2123666"/>
            </a:xfrm>
          </p:grpSpPr>
          <p:grpSp>
            <p:nvGrpSpPr>
              <p:cNvPr id="3766" name="Google Shape;2975;p117"/>
              <p:cNvGrpSpPr/>
              <p:nvPr/>
            </p:nvGrpSpPr>
            <p:grpSpPr>
              <a:xfrm>
                <a:off x="310397" y="539071"/>
                <a:ext cx="12438710" cy="1579392"/>
                <a:chOff x="-1" y="-1"/>
                <a:chExt cx="12438709" cy="1579391"/>
              </a:xfrm>
            </p:grpSpPr>
            <p:sp>
              <p:nvSpPr>
                <p:cNvPr id="3764" name="Rectangle"/>
                <p:cNvSpPr/>
                <p:nvPr/>
              </p:nvSpPr>
              <p:spPr>
                <a:xfrm>
                  <a:off x="-1" y="-1"/>
                  <a:ext cx="12438709" cy="1579391"/>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65" name="V7の５度の音はb13thとぶつかるので（短9度）、5度の音は使えない。"/>
                <p:cNvSpPr txBox="1"/>
                <p:nvPr/>
              </p:nvSpPr>
              <p:spPr>
                <a:xfrm>
                  <a:off x="111623" y="113911"/>
                  <a:ext cx="12215458" cy="1351568"/>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V7の５度の音はb13thとぶつかるので（短9度）、5度の音は使えない。</a:t>
                  </a:r>
                </a:p>
              </p:txBody>
            </p:sp>
          </p:grpSp>
          <p:grpSp>
            <p:nvGrpSpPr>
              <p:cNvPr id="3769" name="Google Shape;2976;p117"/>
              <p:cNvGrpSpPr/>
              <p:nvPr/>
            </p:nvGrpSpPr>
            <p:grpSpPr>
              <a:xfrm>
                <a:off x="0" y="-5203"/>
                <a:ext cx="1086862" cy="1059012"/>
                <a:chOff x="0" y="-5203"/>
                <a:chExt cx="1086861" cy="1059011"/>
              </a:xfrm>
            </p:grpSpPr>
            <p:sp>
              <p:nvSpPr>
                <p:cNvPr id="3767" name="Rectangle"/>
                <p:cNvSpPr/>
                <p:nvPr/>
              </p:nvSpPr>
              <p:spPr>
                <a:xfrm>
                  <a:off x="0" y="161594"/>
                  <a:ext cx="1086861" cy="72541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768" name="3."/>
                <p:cNvSpPr txBox="1"/>
                <p:nvPr/>
              </p:nvSpPr>
              <p:spPr>
                <a:xfrm>
                  <a:off x="105275" y="-5203"/>
                  <a:ext cx="87631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sp>
          <p:nvSpPr>
            <p:cNvPr id="3771" name="Google Shape;2978;p117"/>
            <p:cNvSpPr txBox="1"/>
            <p:nvPr/>
          </p:nvSpPr>
          <p:spPr>
            <a:xfrm>
              <a:off x="415885" y="1661582"/>
              <a:ext cx="12303623" cy="4286733"/>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600"/>
                <a:buAutoNum type="arabicPeriod"/>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４度進行している7thに使える</a:t>
              </a:r>
            </a:p>
            <a:p>
              <a:pPr marL="395284" indent="-288127">
                <a:lnSpc>
                  <a:spcPct val="150000"/>
                </a:lnSpc>
                <a:buClr>
                  <a:srgbClr val="000000"/>
                </a:buClr>
                <a:buSzPts val="3600"/>
                <a:buAutoNum type="arabicPeriod"/>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7thコードの5度の音は使えない</a:t>
              </a:r>
            </a:p>
            <a:p>
              <a:pPr marL="395284" indent="-288127">
                <a:lnSpc>
                  <a:spcPct val="150000"/>
                </a:lnSpc>
                <a:buClr>
                  <a:srgbClr val="000000"/>
                </a:buClr>
                <a:buSzPts val="3600"/>
                <a:buAutoNum type="arabicPeriod"/>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４度進行している7thコードのみ２つの選択肢がある</a:t>
              </a:r>
            </a:p>
            <a:p>
              <a:pPr marL="395284" indent="-288127">
                <a:lnSpc>
                  <a:spcPct val="150000"/>
                </a:lnSpc>
                <a:buClr>
                  <a:srgbClr val="000000"/>
                </a:buClr>
                <a:buSzPts val="3600"/>
                <a:buAutoNum type="arabicPeriod"/>
                <a:defRPr sz="3600" u="sng"/>
              </a:pPr>
              <a:r>
                <a:rPr sz="1350" dirty="0" err="1">
                  <a:latin typeface="M PLUS 1p" panose="020B0502020203020207" pitchFamily="34" charset="-128"/>
                  <a:ea typeface="M PLUS 1p" panose="020B0502020203020207" pitchFamily="34" charset="-128"/>
                  <a:cs typeface="M PLUS 1p" panose="020B0502020203020207" pitchFamily="34" charset="-128"/>
                </a:rPr>
                <a:t>メロディに合っているかをチェックする</a:t>
              </a: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774" name="Google Shape;2979;p117"/>
            <p:cNvGrpSpPr/>
            <p:nvPr/>
          </p:nvGrpSpPr>
          <p:grpSpPr>
            <a:xfrm>
              <a:off x="310610" y="11980022"/>
              <a:ext cx="12438497" cy="1943881"/>
              <a:chOff x="0" y="131547"/>
              <a:chExt cx="12438496" cy="1943879"/>
            </a:xfrm>
          </p:grpSpPr>
          <p:sp>
            <p:nvSpPr>
              <p:cNvPr id="3772" name="Rectangle"/>
              <p:cNvSpPr/>
              <p:nvPr/>
            </p:nvSpPr>
            <p:spPr>
              <a:xfrm>
                <a:off x="0" y="131547"/>
                <a:ext cx="12438496" cy="194387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73" name="４度進行しているV7コードのみ2つの選択肢がある。「ナチュラルテンション」か「オルタードテンション」のどちらかを選ぶ。"/>
              <p:cNvSpPr txBox="1"/>
              <p:nvPr/>
            </p:nvSpPr>
            <p:spPr>
              <a:xfrm>
                <a:off x="111624" y="142926"/>
                <a:ext cx="12215248" cy="1921127"/>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４度進行しているV7コードのみ2つの選択肢がある。「</a:t>
                </a:r>
                <a:r>
                  <a:rPr sz="1388" dirty="0" err="1">
                    <a:latin typeface="M PLUS 1p" panose="020B0502020203020207" pitchFamily="34" charset="-128"/>
                    <a:ea typeface="M PLUS 1p" panose="020B0502020203020207" pitchFamily="34" charset="-128"/>
                    <a:cs typeface="M PLUS 1p" panose="020B0502020203020207" pitchFamily="34" charset="-128"/>
                  </a:rPr>
                  <a:t>ナチュラルテンション」か「オルタードテンション」のどちらかを選ぶ</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3777" name="Google Shape;2980;p117"/>
            <p:cNvGrpSpPr/>
            <p:nvPr/>
          </p:nvGrpSpPr>
          <p:grpSpPr>
            <a:xfrm>
              <a:off x="7906" y="11432164"/>
              <a:ext cx="1086570" cy="1059012"/>
              <a:chOff x="0" y="-5204"/>
              <a:chExt cx="1086568" cy="1059011"/>
            </a:xfrm>
          </p:grpSpPr>
          <p:sp>
            <p:nvSpPr>
              <p:cNvPr id="3775" name="Rectangle"/>
              <p:cNvSpPr/>
              <p:nvPr/>
            </p:nvSpPr>
            <p:spPr>
              <a:xfrm>
                <a:off x="0" y="161446"/>
                <a:ext cx="1086568" cy="72570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776" name="4."/>
              <p:cNvSpPr txBox="1"/>
              <p:nvPr/>
            </p:nvSpPr>
            <p:spPr>
              <a:xfrm>
                <a:off x="105274" y="-5204"/>
                <a:ext cx="876019"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nvGrpSpPr>
            <p:cNvPr id="3780" name="Google Shape;2981;p117"/>
            <p:cNvGrpSpPr/>
            <p:nvPr/>
          </p:nvGrpSpPr>
          <p:grpSpPr>
            <a:xfrm>
              <a:off x="310610" y="14469108"/>
              <a:ext cx="12438497" cy="2490684"/>
              <a:chOff x="0" y="180659"/>
              <a:chExt cx="12438496" cy="2490682"/>
            </a:xfrm>
          </p:grpSpPr>
          <p:sp>
            <p:nvSpPr>
              <p:cNvPr id="3778" name="Rectangle"/>
              <p:cNvSpPr/>
              <p:nvPr/>
            </p:nvSpPr>
            <p:spPr>
              <a:xfrm>
                <a:off x="0" y="271363"/>
                <a:ext cx="12438496" cy="230927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79" name="メロディに合っているかを確認する。メロディにテンションをつける時は、メロディの音が「ナチュラルテンション」と「オルタードテンション」のどちらかに含まれているかで選択する。"/>
              <p:cNvSpPr txBox="1"/>
              <p:nvPr/>
            </p:nvSpPr>
            <p:spPr>
              <a:xfrm>
                <a:off x="111624" y="180659"/>
                <a:ext cx="12215248" cy="2490682"/>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メロディに合っているかを確認する。メロディにテンションをつける時は、メロディの音が「ナチュラルテンション」と「オルタードテンション」のどちらかに含まれているかで選択する。</a:t>
                </a:r>
              </a:p>
            </p:txBody>
          </p:sp>
        </p:grpSp>
        <p:grpSp>
          <p:nvGrpSpPr>
            <p:cNvPr id="3783" name="Google Shape;2982;p117"/>
            <p:cNvGrpSpPr/>
            <p:nvPr/>
          </p:nvGrpSpPr>
          <p:grpSpPr>
            <a:xfrm>
              <a:off x="0" y="14008001"/>
              <a:ext cx="1086569" cy="1059012"/>
              <a:chOff x="0" y="-5204"/>
              <a:chExt cx="1086568" cy="1059011"/>
            </a:xfrm>
          </p:grpSpPr>
          <p:sp>
            <p:nvSpPr>
              <p:cNvPr id="3781" name="Rectangle"/>
              <p:cNvSpPr/>
              <p:nvPr/>
            </p:nvSpPr>
            <p:spPr>
              <a:xfrm>
                <a:off x="0" y="161446"/>
                <a:ext cx="1086568" cy="72570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782" name="5."/>
              <p:cNvSpPr txBox="1"/>
              <p:nvPr/>
            </p:nvSpPr>
            <p:spPr>
              <a:xfrm>
                <a:off x="105275" y="-5204"/>
                <a:ext cx="876019"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5.</a:t>
                </a:r>
              </a:p>
            </p:txBody>
          </p:sp>
        </p:grpSp>
        <p:grpSp>
          <p:nvGrpSpPr>
            <p:cNvPr id="3786" name="Google Shape;2983;p117"/>
            <p:cNvGrpSpPr/>
            <p:nvPr/>
          </p:nvGrpSpPr>
          <p:grpSpPr>
            <a:xfrm>
              <a:off x="310609" y="17641102"/>
              <a:ext cx="11157094" cy="1315875"/>
              <a:chOff x="0" y="0"/>
              <a:chExt cx="11157092" cy="1315873"/>
            </a:xfrm>
          </p:grpSpPr>
          <p:sp>
            <p:nvSpPr>
              <p:cNvPr id="3784" name="Rectangle"/>
              <p:cNvSpPr/>
              <p:nvPr/>
            </p:nvSpPr>
            <p:spPr>
              <a:xfrm>
                <a:off x="0" y="0"/>
                <a:ext cx="11157092" cy="1315873"/>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defRPr sz="3200" u="sng">
                    <a:solidFill>
                      <a:srgbClr val="0563C1"/>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85" name="https://mubo.taka808.com/articles/Y4w4NxEAACQAWGpA/"/>
              <p:cNvSpPr txBox="1"/>
              <p:nvPr/>
            </p:nvSpPr>
            <p:spPr>
              <a:xfrm>
                <a:off x="111624" y="336266"/>
                <a:ext cx="10933841" cy="643341"/>
              </a:xfrm>
              <a:prstGeom prst="rect">
                <a:avLst/>
              </a:prstGeom>
              <a:noFill/>
              <a:ln w="12700" cap="flat">
                <a:noFill/>
                <a:miter lim="400000"/>
              </a:ln>
              <a:effectLst/>
            </p:spPr>
            <p:txBody>
              <a:bodyPr wrap="square" lIns="39450" tIns="39450" rIns="39450" bIns="39450" numCol="1" anchor="ctr">
                <a:spAutoFit/>
              </a:bodyPr>
              <a:lstStyle/>
              <a:p>
                <a:pPr algn="ctr">
                  <a:defRPr sz="3200" u="sng">
                    <a:solidFill>
                      <a:srgbClr val="0563C1"/>
                    </a:solidFill>
                  </a:defRPr>
                </a:pPr>
                <a:r>
                  <a:rPr sz="1050" dirty="0">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rPr>
                  <a:t>https://mubo.taka808.com/articles/Y4w4NxEAACQAWGpA/</a:t>
                </a:r>
              </a:p>
            </p:txBody>
          </p:sp>
        </p:grpSp>
        <p:grpSp>
          <p:nvGrpSpPr>
            <p:cNvPr id="3789" name="Google Shape;2984;p117"/>
            <p:cNvGrpSpPr/>
            <p:nvPr/>
          </p:nvGrpSpPr>
          <p:grpSpPr>
            <a:xfrm>
              <a:off x="51391" y="17181199"/>
              <a:ext cx="4396537" cy="843568"/>
              <a:chOff x="0" y="-5432"/>
              <a:chExt cx="4396536" cy="843566"/>
            </a:xfrm>
          </p:grpSpPr>
          <p:sp>
            <p:nvSpPr>
              <p:cNvPr id="3787" name="Rectangle"/>
              <p:cNvSpPr/>
              <p:nvPr/>
            </p:nvSpPr>
            <p:spPr>
              <a:xfrm>
                <a:off x="0" y="53496"/>
                <a:ext cx="4396536" cy="725708"/>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3788" name="Part09 link"/>
              <p:cNvSpPr txBox="1"/>
              <p:nvPr/>
            </p:nvSpPr>
            <p:spPr>
              <a:xfrm>
                <a:off x="105275" y="-5432"/>
                <a:ext cx="4185987"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Part09 link</a:t>
                </a:r>
              </a:p>
            </p:txBody>
          </p:sp>
        </p:grpSp>
        <p:grpSp>
          <p:nvGrpSpPr>
            <p:cNvPr id="3792" name="Google Shape;2985;p117"/>
            <p:cNvGrpSpPr/>
            <p:nvPr/>
          </p:nvGrpSpPr>
          <p:grpSpPr>
            <a:xfrm>
              <a:off x="11615099" y="17623030"/>
              <a:ext cx="1280841" cy="1333947"/>
              <a:chOff x="0" y="0"/>
              <a:chExt cx="1280840" cy="1333945"/>
            </a:xfrm>
          </p:grpSpPr>
          <p:sp>
            <p:nvSpPr>
              <p:cNvPr id="3790" name="Rectangle"/>
              <p:cNvSpPr/>
              <p:nvPr/>
            </p:nvSpPr>
            <p:spPr>
              <a:xfrm>
                <a:off x="0" y="0"/>
                <a:ext cx="1280841" cy="1333946"/>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3791" name="image13.png" descr="image13.png"/>
              <p:cNvPicPr>
                <a:picLocks noChangeAspect="1"/>
              </p:cNvPicPr>
              <p:nvPr/>
            </p:nvPicPr>
            <p:blipFill>
              <a:blip r:embed="rId2"/>
              <a:stretch>
                <a:fillRect/>
              </a:stretch>
            </p:blipFill>
            <p:spPr>
              <a:xfrm>
                <a:off x="0" y="0"/>
                <a:ext cx="1280841" cy="1333946"/>
              </a:xfrm>
              <a:prstGeom prst="rect">
                <a:avLst/>
              </a:prstGeom>
              <a:ln w="12700" cap="flat">
                <a:solidFill>
                  <a:srgbClr val="FFFFFF"/>
                </a:solidFill>
                <a:prstDash val="solid"/>
                <a:miter lim="8000"/>
                <a:headEnd/>
                <a:tailEnd/>
              </a:ln>
              <a:effectLst/>
            </p:spPr>
          </p:pic>
        </p:grpSp>
      </p:grpSp>
      <p:sp>
        <p:nvSpPr>
          <p:cNvPr id="3794"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105</a:t>
            </a:fld>
            <a:endParaRPr/>
          </a:p>
        </p:txBody>
      </p:sp>
      <p:grpSp>
        <p:nvGrpSpPr>
          <p:cNvPr id="2" name="Google Shape;1356;p59">
            <a:extLst>
              <a:ext uri="{FF2B5EF4-FFF2-40B4-BE49-F238E27FC236}">
                <a16:creationId xmlns:a16="http://schemas.microsoft.com/office/drawing/2014/main" id="{22438118-4E94-7DFA-625B-5624470BBD95}"/>
              </a:ext>
            </a:extLst>
          </p:cNvPr>
          <p:cNvGrpSpPr/>
          <p:nvPr/>
        </p:nvGrpSpPr>
        <p:grpSpPr>
          <a:xfrm>
            <a:off x="2383" y="686621"/>
            <a:ext cx="5629261" cy="88635"/>
            <a:chOff x="3598" y="-1"/>
            <a:chExt cx="15011360" cy="236360"/>
          </a:xfrm>
        </p:grpSpPr>
        <p:sp>
          <p:nvSpPr>
            <p:cNvPr id="3" name="Google Shape;1357;p59">
              <a:extLst>
                <a:ext uri="{FF2B5EF4-FFF2-40B4-BE49-F238E27FC236}">
                  <a16:creationId xmlns:a16="http://schemas.microsoft.com/office/drawing/2014/main" id="{90870F68-1353-CD31-5860-8577CC74B4B0}"/>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9E2AA220-9A7B-0F64-3EBD-A3A7B5A3C964}"/>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4C4E02CF-463A-B24E-7A58-6D73B2230400}"/>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1"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106</a:t>
            </a:fld>
            <a:endParaRPr/>
          </a:p>
        </p:txBody>
      </p:sp>
      <p:sp>
        <p:nvSpPr>
          <p:cNvPr id="4" name="テキスト ボックス 2">
            <a:extLst>
              <a:ext uri="{FF2B5EF4-FFF2-40B4-BE49-F238E27FC236}">
                <a16:creationId xmlns:a16="http://schemas.microsoft.com/office/drawing/2014/main" id="{8925FC0A-E34E-D8A1-AF93-85CB28A720B7}"/>
              </a:ext>
            </a:extLst>
          </p:cNvPr>
          <p:cNvSpPr txBox="1"/>
          <p:nvPr/>
        </p:nvSpPr>
        <p:spPr>
          <a:xfrm>
            <a:off x="240896" y="512365"/>
            <a:ext cx="5234797" cy="400110"/>
          </a:xfrm>
          <a:prstGeom prst="rect">
            <a:avLst/>
          </a:prstGeom>
          <a:ln w="12700">
            <a:miter lim="400000"/>
          </a:ln>
        </p:spPr>
        <p:txBody>
          <a:bodyPr wrap="square" lIns="17145" rIns="17145">
            <a:spAutoFit/>
          </a:bodyPr>
          <a:lstStyle>
            <a:lvl1pPr algn="ctr">
              <a:defRPr sz="4800"/>
            </a:lvl1pPr>
          </a:lstStyle>
          <a:p>
            <a:r>
              <a:rPr lang="en-US" sz="2000" dirty="0" err="1">
                <a:latin typeface="M PLUS 1p" panose="020B0502020203020207" pitchFamily="34" charset="-128"/>
                <a:ea typeface="M PLUS 1p" panose="020B0502020203020207" pitchFamily="34" charset="-128"/>
                <a:cs typeface="M PLUS 1p" panose="020B0502020203020207" pitchFamily="34" charset="-128"/>
              </a:rPr>
              <a:t>音楽で文学作品をつくる</a:t>
            </a:r>
            <a:endParaRPr sz="20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5" name="グループ化 4">
            <a:extLst>
              <a:ext uri="{FF2B5EF4-FFF2-40B4-BE49-F238E27FC236}">
                <a16:creationId xmlns:a16="http://schemas.microsoft.com/office/drawing/2014/main" id="{FB320825-50F8-689A-7869-1671117B20F6}"/>
              </a:ext>
            </a:extLst>
          </p:cNvPr>
          <p:cNvGrpSpPr/>
          <p:nvPr/>
        </p:nvGrpSpPr>
        <p:grpSpPr>
          <a:xfrm>
            <a:off x="43664" y="851719"/>
            <a:ext cx="5629260" cy="88634"/>
            <a:chOff x="43664" y="851719"/>
            <a:chExt cx="5629260" cy="88634"/>
          </a:xfrm>
        </p:grpSpPr>
        <p:cxnSp>
          <p:nvCxnSpPr>
            <p:cNvPr id="6" name="Google Shape;224;p19">
              <a:extLst>
                <a:ext uri="{FF2B5EF4-FFF2-40B4-BE49-F238E27FC236}">
                  <a16:creationId xmlns:a16="http://schemas.microsoft.com/office/drawing/2014/main" id="{9B2D3F18-3FF4-AD3D-C7BB-91E6A41C56CA}"/>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7" name="Google Shape;225;p19">
              <a:extLst>
                <a:ext uri="{FF2B5EF4-FFF2-40B4-BE49-F238E27FC236}">
                  <a16:creationId xmlns:a16="http://schemas.microsoft.com/office/drawing/2014/main" id="{EF62FA71-7CF4-C706-A918-80405480AAEA}"/>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grpSp>
      <p:sp>
        <p:nvSpPr>
          <p:cNvPr id="8" name="Column-01">
            <a:extLst>
              <a:ext uri="{FF2B5EF4-FFF2-40B4-BE49-F238E27FC236}">
                <a16:creationId xmlns:a16="http://schemas.microsoft.com/office/drawing/2014/main" id="{C3779BF4-8BB2-DD86-4CAE-9D8842DEA518}"/>
              </a:ext>
            </a:extLst>
          </p:cNvPr>
          <p:cNvSpPr txBox="1"/>
          <p:nvPr/>
        </p:nvSpPr>
        <p:spPr>
          <a:xfrm>
            <a:off x="432578" y="105000"/>
            <a:ext cx="4851432" cy="420091"/>
          </a:xfrm>
          <a:prstGeom prst="rect">
            <a:avLst/>
          </a:prstGeom>
          <a:noFill/>
          <a:ln w="12700" cap="flat">
            <a:noFill/>
            <a:miter lim="400000"/>
          </a:ln>
          <a:effectLst/>
        </p:spPr>
        <p:txBody>
          <a:bodyPr wrap="square" lIns="25134" tIns="25134" rIns="25134" bIns="25134" numCol="1" anchor="t">
            <a:spAutoFit/>
          </a:bodyPr>
          <a:lstStyle>
            <a:lvl1pPr algn="ctr">
              <a:defRPr sz="7900">
                <a:latin typeface="Garamond"/>
                <a:ea typeface="Garamond"/>
                <a:cs typeface="Garamond"/>
                <a:sym typeface="Garamond"/>
              </a:defRPr>
            </a:lvl1pPr>
          </a:lstStyle>
          <a:p>
            <a:r>
              <a:rPr sz="2400" dirty="0"/>
              <a:t>Column-0</a:t>
            </a:r>
            <a:r>
              <a:rPr lang="en-US" altLang="ja-JP" sz="2400" dirty="0"/>
              <a:t>4</a:t>
            </a:r>
            <a:endParaRPr sz="2000" dirty="0">
              <a:solidFill>
                <a:srgbClr val="4A5568"/>
              </a:solidFill>
            </a:endParaRPr>
          </a:p>
        </p:txBody>
      </p:sp>
      <p:pic>
        <p:nvPicPr>
          <p:cNvPr id="9" name="Google Shape;916;p41">
            <a:extLst>
              <a:ext uri="{FF2B5EF4-FFF2-40B4-BE49-F238E27FC236}">
                <a16:creationId xmlns:a16="http://schemas.microsoft.com/office/drawing/2014/main" id="{7CB3C258-EE25-5F61-D93F-F2FF36956C01}"/>
              </a:ext>
            </a:extLst>
          </p:cNvPr>
          <p:cNvPicPr preferRelativeResize="0"/>
          <p:nvPr/>
        </p:nvPicPr>
        <p:blipFill>
          <a:blip r:embed="rId2"/>
          <a:stretch>
            <a:fillRect/>
          </a:stretch>
        </p:blipFill>
        <p:spPr>
          <a:xfrm rot="-5400000">
            <a:off x="-1256606" y="2183901"/>
            <a:ext cx="8216743" cy="5729645"/>
          </a:xfrm>
          <a:prstGeom prst="rect">
            <a:avLst/>
          </a:prstGeom>
          <a:noFill/>
          <a:ln>
            <a:noFill/>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表紙-03"/>
          <p:cNvPicPr>
            <a:picLocks noChangeAspect="1"/>
          </p:cNvPicPr>
          <p:nvPr/>
        </p:nvPicPr>
        <p:blipFill>
          <a:blip r:embed="rId2">
            <a:alphaModFix amt="54000"/>
          </a:blip>
          <a:stretch>
            <a:fillRect/>
          </a:stretch>
        </p:blipFill>
        <p:spPr>
          <a:xfrm>
            <a:off x="-138985" y="62627"/>
            <a:ext cx="5968127" cy="9275445"/>
          </a:xfrm>
          <a:prstGeom prst="rect">
            <a:avLst/>
          </a:prstGeom>
        </p:spPr>
      </p:pic>
      <p:sp>
        <p:nvSpPr>
          <p:cNvPr id="3804" name="Rectangle"/>
          <p:cNvSpPr/>
          <p:nvPr/>
        </p:nvSpPr>
        <p:spPr>
          <a:xfrm>
            <a:off x="460539" y="281346"/>
            <a:ext cx="4901738" cy="351114"/>
          </a:xfrm>
          <a:prstGeom prst="rect">
            <a:avLst/>
          </a:prstGeom>
          <a:solidFill>
            <a:srgbClr val="FFFFFF"/>
          </a:solidFill>
          <a:ln w="12700" cap="flat">
            <a:noFill/>
            <a:miter lim="400000"/>
          </a:ln>
          <a:effectLst/>
        </p:spPr>
        <p:txBody>
          <a:bodyPr wrap="square" lIns="0" tIns="0" rIns="0" bIns="0" numCol="1" anchor="t">
            <a:noAutofit/>
          </a:bodyPr>
          <a:lstStyle/>
          <a:p>
            <a:pPr algn="ctr">
              <a:defRPr sz="5500">
                <a:latin typeface="Garamond"/>
                <a:ea typeface="Garamond"/>
                <a:cs typeface="Garamond"/>
                <a:sym typeface="Garamond"/>
              </a:defRPr>
            </a:pPr>
            <a:endParaRPr sz="2063"/>
          </a:p>
        </p:txBody>
      </p:sp>
      <p:sp>
        <p:nvSpPr>
          <p:cNvPr id="3807" name="Google Shape;3004;p119"/>
          <p:cNvSpPr txBox="1"/>
          <p:nvPr/>
        </p:nvSpPr>
        <p:spPr>
          <a:xfrm>
            <a:off x="313776" y="1235648"/>
            <a:ext cx="5064544" cy="7986900"/>
          </a:xfrm>
          <a:prstGeom prst="rect">
            <a:avLst/>
          </a:prstGeom>
          <a:ln w="12700">
            <a:miter lim="400000"/>
          </a:ln>
        </p:spPr>
        <p:txBody>
          <a:bodyPr lIns="39450" tIns="39450" rIns="39450" bIns="39450">
            <a:spAutoFit/>
          </a:bodyPr>
          <a:lstStyle/>
          <a:p>
            <a:pPr>
              <a:lnSpc>
                <a:spcPct val="90000"/>
              </a:lnSpc>
              <a:defRPr sz="5300" b="1">
                <a:solidFill>
                  <a:srgbClr val="4A5568"/>
                </a:solidFill>
              </a:defRPr>
            </a:pPr>
            <a:r>
              <a:rPr sz="1988" dirty="0" err="1">
                <a:latin typeface="M PLUS 1p" panose="020B0502020203020207" pitchFamily="34" charset="-128"/>
                <a:ea typeface="M PLUS 1p" panose="020B0502020203020207" pitchFamily="34" charset="-128"/>
                <a:cs typeface="M PLUS 1p" panose="020B0502020203020207" pitchFamily="34" charset="-128"/>
              </a:rPr>
              <a:t>音楽で文学作品を作る</a:t>
            </a:r>
            <a:endParaRPr sz="19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5300" b="1">
                <a:solidFill>
                  <a:srgbClr val="4A5568"/>
                </a:solidFill>
              </a:defRPr>
            </a:pPr>
            <a:r>
              <a:rPr sz="1988" dirty="0">
                <a:latin typeface="M PLUS 1p" panose="020B0502020203020207" pitchFamily="34" charset="-128"/>
                <a:ea typeface="M PLUS 1p" panose="020B0502020203020207" pitchFamily="34" charset="-128"/>
                <a:cs typeface="M PLUS 1p" panose="020B0502020203020207" pitchFamily="34" charset="-128"/>
              </a:rPr>
              <a:t>アルバムコンセプト2024</a:t>
            </a:r>
          </a:p>
          <a:p>
            <a:pPr>
              <a:lnSpc>
                <a:spcPct val="115000"/>
              </a:lnSpc>
              <a:spcBef>
                <a:spcPts val="1538"/>
              </a:spcBef>
              <a:defRPr sz="5300" b="1">
                <a:solidFill>
                  <a:srgbClr val="4A5568"/>
                </a:solidFill>
              </a:defRPr>
            </a:pPr>
            <a:r>
              <a:rPr sz="19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今年は「選択によって変わる平行世界」をテーマにしたミニアルバム「流</a:t>
            </a:r>
            <a:r>
              <a:rPr sz="1388" dirty="0">
                <a:latin typeface="M PLUS 1p" panose="020B0502020203020207" pitchFamily="34" charset="-128"/>
                <a:ea typeface="M PLUS 1p" panose="020B0502020203020207" pitchFamily="34" charset="-128"/>
                <a:cs typeface="M PLUS 1p" panose="020B0502020203020207" pitchFamily="34" charset="-128"/>
              </a:rPr>
              <a:t>(Ru)」をリリースしましたが、来年は8月を目標にフルアルバムをリリースする計画です。すでにその準備に取り掛かっています。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流</a:t>
            </a:r>
            <a:r>
              <a:rPr sz="1388" dirty="0">
                <a:latin typeface="M PLUS 1p" panose="020B0502020203020207" pitchFamily="34" charset="-128"/>
                <a:ea typeface="M PLUS 1p" panose="020B0502020203020207" pitchFamily="34" charset="-128"/>
                <a:cs typeface="M PLUS 1p" panose="020B0502020203020207" pitchFamily="34" charset="-128"/>
              </a:rPr>
              <a:t>(Ru)」での経験も踏まえ、新しいアルバムのコンセプトを練り直しています。私の音楽コンセプトは、ヒップホップ、ジャズ、そして日本のスピリットの融合ですが、この次は少しUK（イギリス）の音楽も取り入れてみたいと思っています。</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最近のヨーロッパツアーでイギリスに立ち寄った際、現地の音楽シーンに触れる機会がありました。その影響で、UK音楽の新しいアプローチに挑戦してみたいと思っています。具体的には、ビートルズ、レディオヘッド、ピンクフロイドなど、UKの音楽を深く研究し、それを自分のスタイルにどう取り入れるか試してみます。</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一方で、アルバムのもう一つの大きなテーマは</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日本性」です。日本で生まれ育った私としては、日本の生活、精神、価値観を表現することにも力を入れたいです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次のアルバムのコンセプトをどうするか、さまざまな本や芸術作品を見ている中で、ふと「純文学」の作品を作りたいと思いました。音楽をただの手段としてではなく、「何かを表現するための手段」として使うことが、私には自然に感じられます。音楽でクールなものを作ることも楽しいですが、それ以上の意味を持たせたいと思っています。</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3808" name="Google Shape;3009;p119" descr="Google Shape;3009;p119"/>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3809"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107</a:t>
            </a:fld>
            <a:endParaRPr/>
          </a:p>
        </p:txBody>
      </p:sp>
      <p:sp>
        <p:nvSpPr>
          <p:cNvPr id="2" name="Column-02">
            <a:extLst>
              <a:ext uri="{FF2B5EF4-FFF2-40B4-BE49-F238E27FC236}">
                <a16:creationId xmlns:a16="http://schemas.microsoft.com/office/drawing/2014/main" id="{E27B189D-28EC-D24B-8EC2-45782EFBEAED}"/>
              </a:ext>
            </a:extLst>
          </p:cNvPr>
          <p:cNvSpPr txBox="1"/>
          <p:nvPr/>
        </p:nvSpPr>
        <p:spPr>
          <a:xfrm>
            <a:off x="432578" y="302932"/>
            <a:ext cx="4851432" cy="420091"/>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a:t>
            </a:r>
            <a:r>
              <a:rPr lang="en-US" sz="2400" dirty="0"/>
              <a:t>4</a:t>
            </a:r>
            <a:endParaRPr sz="2400" dirty="0"/>
          </a:p>
        </p:txBody>
      </p:sp>
      <p:cxnSp>
        <p:nvCxnSpPr>
          <p:cNvPr id="5" name="Google Shape;224;p19">
            <a:extLst>
              <a:ext uri="{FF2B5EF4-FFF2-40B4-BE49-F238E27FC236}">
                <a16:creationId xmlns:a16="http://schemas.microsoft.com/office/drawing/2014/main" id="{94273AD6-FE09-D488-499A-93EBACF024C0}"/>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EB84F658-7BE6-1DAB-8299-411C5D4BB9AB}"/>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表紙-03"/>
          <p:cNvPicPr>
            <a:picLocks noChangeAspect="1"/>
          </p:cNvPicPr>
          <p:nvPr/>
        </p:nvPicPr>
        <p:blipFill>
          <a:blip r:embed="rId2">
            <a:alphaModFix amt="54000"/>
          </a:blip>
          <a:stretch>
            <a:fillRect/>
          </a:stretch>
        </p:blipFill>
        <p:spPr>
          <a:xfrm>
            <a:off x="-166132" y="-126444"/>
            <a:ext cx="5968127" cy="9275445"/>
          </a:xfrm>
          <a:prstGeom prst="rect">
            <a:avLst/>
          </a:prstGeom>
        </p:spPr>
      </p:pic>
      <p:sp>
        <p:nvSpPr>
          <p:cNvPr id="3812" name="Rectangle"/>
          <p:cNvSpPr/>
          <p:nvPr/>
        </p:nvSpPr>
        <p:spPr>
          <a:xfrm>
            <a:off x="460539" y="281346"/>
            <a:ext cx="4901738" cy="351114"/>
          </a:xfrm>
          <a:prstGeom prst="rect">
            <a:avLst/>
          </a:prstGeom>
          <a:solidFill>
            <a:srgbClr val="FFFFFF"/>
          </a:solidFill>
          <a:ln w="12700" cap="flat">
            <a:noFill/>
            <a:miter lim="400000"/>
          </a:ln>
          <a:effectLst/>
        </p:spPr>
        <p:txBody>
          <a:bodyPr wrap="square" lIns="0" tIns="0" rIns="0" bIns="0" numCol="1" anchor="t">
            <a:noAutofit/>
          </a:bodyPr>
          <a:lstStyle/>
          <a:p>
            <a:pPr algn="ctr">
              <a:defRPr sz="5500">
                <a:latin typeface="Garamond"/>
                <a:ea typeface="Garamond"/>
                <a:cs typeface="Garamond"/>
                <a:sym typeface="Garamond"/>
              </a:defRPr>
            </a:pPr>
            <a:endParaRPr sz="2063"/>
          </a:p>
        </p:txBody>
      </p:sp>
      <p:sp>
        <p:nvSpPr>
          <p:cNvPr id="3815" name="Google Shape;3017;p120"/>
          <p:cNvSpPr txBox="1"/>
          <p:nvPr/>
        </p:nvSpPr>
        <p:spPr>
          <a:xfrm>
            <a:off x="326024" y="1235647"/>
            <a:ext cx="5064545" cy="6693917"/>
          </a:xfrm>
          <a:prstGeom prst="rect">
            <a:avLst/>
          </a:prstGeom>
          <a:ln w="12700">
            <a:miter lim="400000"/>
          </a:ln>
        </p:spPr>
        <p:txBody>
          <a:bodyPr lIns="39450" tIns="39450" rIns="39450" bIns="39450">
            <a:spAutoFit/>
          </a:bodyPr>
          <a:lstStyle/>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純文学は、娯楽性よりも芸術性を重視する文学です。通常、小説が主な形態で、社会問題や特定のテーマを深く掘り下げていきます。純文学と大衆文学の区別はしばしばあいまいですが、どちらの要素も持つ作品を目指しています。</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純文学の大御所には、夏目漱石や太宰治、芥川龍之介がいます。現代では川上未映子や村上春樹などが知られています。これらの作家たちの作品から学び、自分なりの解釈で新しいものを創造したいと思います。</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文学は、言葉を使って人間の経験や感情を表現し共有する芸術の一形態です。文学作品は、詩や小説、戯曲、エッセイなど様々な形式があり、それぞれが異なるスタイルで人々の感情や思考を刺激します。</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これからは、この文学的アプローチを音楽にも活かして、より深い芸術作品を創り上げていく予定です。次回作にご期待ください</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15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いくぜ2024！</a:t>
            </a: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gn="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2023/12/10-泉川</a:t>
            </a:r>
          </a:p>
          <a:p>
            <a:pPr>
              <a:lnSpc>
                <a:spcPct val="115000"/>
              </a:lnSpc>
              <a:spcBef>
                <a:spcPts val="1538"/>
              </a:spcBef>
              <a:defRPr sz="5300" b="1">
                <a:solidFill>
                  <a:srgbClr val="4A5568"/>
                </a:solidFill>
              </a:defRPr>
            </a:pPr>
            <a:r>
              <a:rPr sz="19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3816" name="Google Shape;3022;p120" descr="Google Shape;3022;p120"/>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3817"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108</a:t>
            </a:fld>
            <a:endParaRPr/>
          </a:p>
        </p:txBody>
      </p:sp>
      <p:sp>
        <p:nvSpPr>
          <p:cNvPr id="2" name="Column-02">
            <a:extLst>
              <a:ext uri="{FF2B5EF4-FFF2-40B4-BE49-F238E27FC236}">
                <a16:creationId xmlns:a16="http://schemas.microsoft.com/office/drawing/2014/main" id="{852885F5-7A43-F9C2-3612-A6E4A9DC500D}"/>
              </a:ext>
            </a:extLst>
          </p:cNvPr>
          <p:cNvSpPr txBox="1"/>
          <p:nvPr/>
        </p:nvSpPr>
        <p:spPr>
          <a:xfrm>
            <a:off x="432578" y="302932"/>
            <a:ext cx="4851432" cy="420091"/>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a:t>
            </a:r>
            <a:r>
              <a:rPr lang="en-US" sz="2400" dirty="0"/>
              <a:t>4</a:t>
            </a:r>
            <a:endParaRPr sz="2400" dirty="0"/>
          </a:p>
        </p:txBody>
      </p:sp>
      <p:cxnSp>
        <p:nvCxnSpPr>
          <p:cNvPr id="3" name="Google Shape;224;p19">
            <a:extLst>
              <a:ext uri="{FF2B5EF4-FFF2-40B4-BE49-F238E27FC236}">
                <a16:creationId xmlns:a16="http://schemas.microsoft.com/office/drawing/2014/main" id="{DA9F0ACC-FE3B-CE32-6C9A-BC9FA6B9830B}"/>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5" name="Google Shape;225;p19">
            <a:extLst>
              <a:ext uri="{FF2B5EF4-FFF2-40B4-BE49-F238E27FC236}">
                <a16:creationId xmlns:a16="http://schemas.microsoft.com/office/drawing/2014/main" id="{507CE66B-3A69-E693-79AE-CA49AAC50822}"/>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 name="Picture 1" descr="Picture 1"/>
          <p:cNvPicPr>
            <a:picLocks noChangeAspect="1"/>
          </p:cNvPicPr>
          <p:nvPr/>
        </p:nvPicPr>
        <p:blipFill>
          <a:blip r:embed="rId2"/>
          <a:stretch>
            <a:fillRect/>
          </a:stretch>
        </p:blipFill>
        <p:spPr>
          <a:xfrm>
            <a:off x="-44212" y="-127874"/>
            <a:ext cx="5753576" cy="9271874"/>
          </a:xfrm>
          <a:prstGeom prst="rect">
            <a:avLst/>
          </a:prstGeom>
          <a:ln w="12700">
            <a:miter lim="400000"/>
            <a:headEnd/>
            <a:tailEnd/>
          </a:ln>
        </p:spPr>
      </p:pic>
      <p:sp>
        <p:nvSpPr>
          <p:cNvPr id="3820" name="Google Shape;3032;p121"/>
          <p:cNvSpPr txBox="1"/>
          <p:nvPr/>
        </p:nvSpPr>
        <p:spPr>
          <a:xfrm>
            <a:off x="-20958" y="3669518"/>
            <a:ext cx="5963977" cy="1619579"/>
          </a:xfrm>
          <a:prstGeom prst="rect">
            <a:avLst/>
          </a:prstGeom>
          <a:ln w="12700">
            <a:miter lim="400000"/>
          </a:ln>
        </p:spPr>
        <p:txBody>
          <a:bodyPr lIns="39450" tIns="39450" rIns="39450" bIns="39450">
            <a:spAutoFit/>
          </a:bodyPr>
          <a:lstStyle/>
          <a:p>
            <a:pPr>
              <a:lnSpc>
                <a:spcPct val="115000"/>
              </a:lnSpc>
              <a:defRPr sz="6500">
                <a:solidFill>
                  <a:srgbClr val="FFFFFF"/>
                </a:solidFill>
                <a:latin typeface="A-OTF 太ゴB101 Pr6N Bold"/>
                <a:ea typeface="A-OTF 太ゴB101 Pr6N Bold"/>
                <a:cs typeface="A-OTF 太ゴB101 Pr6N Bold"/>
                <a:sym typeface="A-OTF 太ゴB101 Pr6N Bold"/>
              </a:defRPr>
            </a:pPr>
            <a:r>
              <a:rPr sz="2438" dirty="0">
                <a:latin typeface="M PLUS 1p" panose="020B0502020203020207" pitchFamily="34" charset="-128"/>
                <a:ea typeface="M PLUS 1p" panose="020B0502020203020207" pitchFamily="34" charset="-128"/>
                <a:cs typeface="M PLUS 1p" panose="020B0502020203020207" pitchFamily="34" charset="-128"/>
              </a:rPr>
              <a:t>１秒でジャズサウンドの和音を足す方法</a:t>
            </a:r>
          </a:p>
          <a:p>
            <a:pPr>
              <a:lnSpc>
                <a:spcPct val="115000"/>
              </a:lnSpc>
              <a:defRPr sz="6500">
                <a:solidFill>
                  <a:srgbClr val="FFFFFF"/>
                </a:solidFill>
                <a:latin typeface="A-OTF 太ゴB101 Pr6N Bold"/>
                <a:ea typeface="A-OTF 太ゴB101 Pr6N Bold"/>
                <a:cs typeface="A-OTF 太ゴB101 Pr6N Bold"/>
                <a:sym typeface="A-OTF 太ゴB101 Pr6N Bold"/>
              </a:defRPr>
            </a:pPr>
            <a:r>
              <a:rPr sz="2438" dirty="0">
                <a:latin typeface="M PLUS 1p" panose="020B0502020203020207" pitchFamily="34" charset="-128"/>
                <a:ea typeface="M PLUS 1p" panose="020B0502020203020207" pitchFamily="34" charset="-128"/>
                <a:cs typeface="M PLUS 1p" panose="020B0502020203020207" pitchFamily="34" charset="-128"/>
              </a:rPr>
              <a:t>（</a:t>
            </a:r>
            <a:r>
              <a:rPr sz="2438" dirty="0" err="1">
                <a:latin typeface="M PLUS 1p" panose="020B0502020203020207" pitchFamily="34" charset="-128"/>
                <a:ea typeface="M PLUS 1p" panose="020B0502020203020207" pitchFamily="34" charset="-128"/>
                <a:cs typeface="M PLUS 1p" panose="020B0502020203020207" pitchFamily="34" charset="-128"/>
              </a:rPr>
              <a:t>裏コード</a:t>
            </a:r>
            <a:r>
              <a:rPr sz="243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6500"/>
            </a:pPr>
            <a:endParaRPr sz="243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6500"/>
            </a:pPr>
            <a:endParaRPr sz="24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21" name="Google Shape;3033;p121"/>
          <p:cNvSpPr txBox="1"/>
          <p:nvPr/>
        </p:nvSpPr>
        <p:spPr>
          <a:xfrm>
            <a:off x="3425091" y="8164193"/>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a:t>　Part </a:t>
            </a:r>
            <a:r>
              <a:rPr sz="4163"/>
              <a:t>12</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Google Shape;372;p23"/>
          <p:cNvSpPr txBox="1"/>
          <p:nvPr/>
        </p:nvSpPr>
        <p:spPr>
          <a:xfrm>
            <a:off x="4940641" y="169887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82" name="Google Shape;374;p23"/>
          <p:cNvGrpSpPr/>
          <p:nvPr/>
        </p:nvGrpSpPr>
        <p:grpSpPr>
          <a:xfrm>
            <a:off x="5408" y="296770"/>
            <a:ext cx="5715554" cy="520941"/>
            <a:chOff x="-1" y="0"/>
            <a:chExt cx="15241475" cy="1389173"/>
          </a:xfrm>
        </p:grpSpPr>
        <p:grpSp>
          <p:nvGrpSpPr>
            <p:cNvPr id="480" name="Google Shape;375;p23"/>
            <p:cNvGrpSpPr/>
            <p:nvPr/>
          </p:nvGrpSpPr>
          <p:grpSpPr>
            <a:xfrm>
              <a:off x="938" y="72883"/>
              <a:ext cx="15240536" cy="1264613"/>
              <a:chOff x="-1" y="0"/>
              <a:chExt cx="15240535" cy="1264611"/>
            </a:xfrm>
          </p:grpSpPr>
          <p:sp>
            <p:nvSpPr>
              <p:cNvPr id="478" name="Rectangle"/>
              <p:cNvSpPr/>
              <p:nvPr/>
            </p:nvSpPr>
            <p:spPr>
              <a:xfrm>
                <a:off x="-1" y="0"/>
                <a:ext cx="15240535" cy="1264611"/>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S PMincho" panose="02020600040205080304" pitchFamily="18" charset="-128"/>
                  <a:ea typeface="MS PMincho" panose="02020600040205080304" pitchFamily="18" charset="-128"/>
                </a:endParaRPr>
              </a:p>
            </p:txBody>
          </p:sp>
          <p:sp>
            <p:nvSpPr>
              <p:cNvPr id="479" name="２. 暗い３和音について"/>
              <p:cNvSpPr txBox="1"/>
              <p:nvPr/>
            </p:nvSpPr>
            <p:spPr>
              <a:xfrm>
                <a:off x="105274" y="110584"/>
                <a:ext cx="15029986" cy="1043447"/>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a:latin typeface="M PLUS 1p" panose="020B0502020203020207" pitchFamily="34" charset="-128"/>
                    <a:ea typeface="M PLUS 1p" panose="020B0502020203020207" pitchFamily="34" charset="-128"/>
                    <a:cs typeface="M PLUS 1p" panose="020B0502020203020207" pitchFamily="34" charset="-128"/>
                  </a:rPr>
                  <a:t>　</a:t>
                </a:r>
                <a:r>
                  <a:rPr sz="2025" dirty="0">
                    <a:latin typeface="M PLUS 1p" panose="020B0502020203020207" pitchFamily="34" charset="-128"/>
                    <a:ea typeface="M PLUS 1p" panose="020B0502020203020207" pitchFamily="34" charset="-128"/>
                    <a:cs typeface="M PLUS 1p" panose="020B0502020203020207" pitchFamily="34" charset="-128"/>
                    <a:sym typeface="A-OTF 太ゴB101 Pr6N Bold"/>
                  </a:rPr>
                  <a:t>　</a:t>
                </a:r>
                <a:r>
                  <a:rPr lang="ja-JP" altLang="en-US" sz="2025">
                    <a:latin typeface="M PLUS 1p" panose="020B0502020203020207" pitchFamily="34" charset="-128"/>
                    <a:ea typeface="M PLUS 1p" panose="020B0502020203020207" pitchFamily="34" charset="-128"/>
                    <a:cs typeface="M PLUS 1p" panose="020B0502020203020207" pitchFamily="34" charset="-128"/>
                    <a:sym typeface="A-OTF 太ゴB101 Pr6N Bold"/>
                  </a:rPr>
                  <a:t>　</a:t>
                </a:r>
                <a:r>
                  <a:rPr sz="2025" dirty="0">
                    <a:latin typeface="M PLUS 1p" panose="020B0502020203020207" pitchFamily="34" charset="-128"/>
                    <a:ea typeface="M PLUS 1p" panose="020B0502020203020207" pitchFamily="34" charset="-128"/>
                    <a:cs typeface="M PLUS 1p" panose="020B0502020203020207" pitchFamily="34" charset="-128"/>
                    <a:sym typeface="A-OTF 太ゴB101 Pr6N Bold"/>
                  </a:rPr>
                  <a:t>２. 暗い３和音について</a:t>
                </a:r>
              </a:p>
            </p:txBody>
          </p:sp>
        </p:grpSp>
        <p:pic>
          <p:nvPicPr>
            <p:cNvPr id="481" name="Google Shape;376;p23" descr="Google Shape;376;p23"/>
            <p:cNvPicPr>
              <a:picLocks noChangeAspect="1"/>
            </p:cNvPicPr>
            <p:nvPr/>
          </p:nvPicPr>
          <p:blipFill>
            <a:blip r:embed="rId3"/>
            <a:srcRect r="9065" b="28516"/>
            <a:stretch>
              <a:fillRect/>
            </a:stretch>
          </p:blipFill>
          <p:spPr>
            <a:xfrm>
              <a:off x="-1" y="0"/>
              <a:ext cx="1490962" cy="1389173"/>
            </a:xfrm>
            <a:prstGeom prst="rect">
              <a:avLst/>
            </a:prstGeom>
            <a:ln w="12700" cap="flat">
              <a:noFill/>
              <a:miter lim="400000"/>
              <a:headEnd/>
              <a:tailEnd/>
            </a:ln>
            <a:effectLst/>
          </p:spPr>
        </p:pic>
      </p:grpSp>
      <p:sp>
        <p:nvSpPr>
          <p:cNvPr id="483" name="Google Shape;377;p23"/>
          <p:cNvSpPr txBox="1"/>
          <p:nvPr/>
        </p:nvSpPr>
        <p:spPr>
          <a:xfrm>
            <a:off x="352893" y="902732"/>
            <a:ext cx="5069144" cy="1301294"/>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次は暗い３和音について。明るい３和音だけだとつまらない、そこで、１個飛ばしで作った明るいコードの真ん中の音を半音下げると暗いニュアンスになりました。これが暗い３和音です。シンプルですね。</a:t>
            </a:r>
          </a:p>
        </p:txBody>
      </p:sp>
      <p:pic>
        <p:nvPicPr>
          <p:cNvPr id="484" name="Google Shape;379;p23" descr="Google Shape;379;p23"/>
          <p:cNvPicPr>
            <a:picLocks noChangeAspect="1"/>
          </p:cNvPicPr>
          <p:nvPr/>
        </p:nvPicPr>
        <p:blipFill>
          <a:blip r:embed="rId4"/>
          <a:stretch>
            <a:fillRect/>
          </a:stretch>
        </p:blipFill>
        <p:spPr>
          <a:xfrm>
            <a:off x="1373110" y="2456974"/>
            <a:ext cx="3746183" cy="1408510"/>
          </a:xfrm>
          <a:prstGeom prst="rect">
            <a:avLst/>
          </a:prstGeom>
          <a:ln w="12700" cap="flat">
            <a:noFill/>
            <a:miter lim="400000"/>
            <a:headEnd/>
            <a:tailEnd/>
          </a:ln>
          <a:effectLst/>
        </p:spPr>
      </p:pic>
      <p:sp>
        <p:nvSpPr>
          <p:cNvPr id="485" name="Oval"/>
          <p:cNvSpPr/>
          <p:nvPr/>
        </p:nvSpPr>
        <p:spPr>
          <a:xfrm>
            <a:off x="1380494" y="3477254"/>
            <a:ext cx="256500" cy="297000"/>
          </a:xfrm>
          <a:prstGeom prst="ellipse">
            <a:avLst/>
          </a:prstGeom>
          <a:solidFill>
            <a:schemeClr val="accent1"/>
          </a:solidFill>
          <a:ln w="12700" cap="flat">
            <a:solidFill>
              <a:srgbClr val="31538F"/>
            </a:solidFill>
            <a:prstDash val="solid"/>
            <a:miter lim="800000"/>
          </a:ln>
          <a:effectLst/>
        </p:spPr>
        <p:txBody>
          <a:bodyPr vert="wordArtVertRtl" wrap="none" lIns="0" tIns="0" rIns="0" bIns="0" numCol="1" anchor="ctr">
            <a:noAutofit/>
          </a:bodyPr>
          <a:lstStyle/>
          <a:p>
            <a:pPr algn="ctr">
              <a:defRPr sz="4100">
                <a:solidFill>
                  <a:srgbClr val="FFFFFF"/>
                </a:solidFill>
              </a:defRPr>
            </a:pPr>
            <a:r>
              <a:rPr lang="en-US" sz="1200" dirty="0">
                <a:latin typeface="M PLUS 1p" panose="020B0502020203020207" pitchFamily="34" charset="-128"/>
                <a:ea typeface="M PLUS 1p" panose="020B0502020203020207" pitchFamily="34" charset="-128"/>
                <a:cs typeface="M PLUS 1p" panose="020B0502020203020207" pitchFamily="34" charset="-128"/>
              </a:rPr>
              <a:t>C</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8" name="Oval"/>
          <p:cNvSpPr/>
          <p:nvPr/>
        </p:nvSpPr>
        <p:spPr>
          <a:xfrm>
            <a:off x="1780952" y="2805533"/>
            <a:ext cx="270229" cy="4590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r>
              <a:rPr lang="en-US" sz="1200" dirty="0">
                <a:solidFill>
                  <a:schemeClr val="bg1"/>
                </a:solidFill>
                <a:latin typeface="M PLUS 1p" panose="020B0502020203020207" pitchFamily="34" charset="-128"/>
                <a:ea typeface="M PLUS 1p" panose="020B0502020203020207" pitchFamily="34" charset="-128"/>
                <a:cs typeface="M PLUS 1p" panose="020B0502020203020207" pitchFamily="34" charset="-128"/>
              </a:rPr>
              <a:t>E</a:t>
            </a:r>
          </a:p>
          <a:p>
            <a:pPr algn="ctr">
              <a:defRPr sz="3200"/>
            </a:pPr>
            <a:r>
              <a:rPr lang="en-US" sz="1200" dirty="0">
                <a:solidFill>
                  <a:schemeClr val="bg1"/>
                </a:solidFill>
                <a:latin typeface="M PLUS 1p" panose="020B0502020203020207" pitchFamily="34" charset="-128"/>
                <a:ea typeface="M PLUS 1p" panose="020B0502020203020207" pitchFamily="34" charset="-128"/>
                <a:cs typeface="M PLUS 1p" panose="020B0502020203020207" pitchFamily="34" charset="-128"/>
              </a:rPr>
              <a:t>♭</a:t>
            </a:r>
            <a:endParaRPr sz="1200" dirty="0">
              <a:solidFill>
                <a:schemeClr val="bg1"/>
              </a:solidFill>
              <a:latin typeface="M PLUS 1p" panose="020B0502020203020207" pitchFamily="34" charset="-128"/>
              <a:ea typeface="M PLUS 1p" panose="020B0502020203020207" pitchFamily="34" charset="-128"/>
              <a:cs typeface="M PLUS 1p" panose="020B0502020203020207" pitchFamily="34" charset="-128"/>
            </a:endParaRPr>
          </a:p>
        </p:txBody>
      </p:sp>
      <p:sp>
        <p:nvSpPr>
          <p:cNvPr id="495" name="Google Shape;383;p23"/>
          <p:cNvSpPr txBox="1"/>
          <p:nvPr/>
        </p:nvSpPr>
        <p:spPr>
          <a:xfrm>
            <a:off x="421234" y="2346484"/>
            <a:ext cx="851474" cy="355714"/>
          </a:xfrm>
          <a:prstGeom prst="rect">
            <a:avLst/>
          </a:prstGeom>
          <a:ln w="12700">
            <a:miter lim="400000"/>
          </a:ln>
        </p:spPr>
        <p:txBody>
          <a:bodyPr lIns="25134" tIns="25134" rIns="25134" bIns="25134">
            <a:spAutoFit/>
          </a:bodyPr>
          <a:lstStyle>
            <a:lvl1pPr>
              <a:lnSpc>
                <a:spcPct val="150000"/>
              </a:lnSpc>
              <a:defRPr sz="3900">
                <a:latin typeface="A-OTF 太ゴB101 Pr6N Bold"/>
                <a:ea typeface="A-OTF 太ゴB101 Pr6N Bold"/>
                <a:cs typeface="A-OTF 太ゴB101 Pr6N Bold"/>
                <a:sym typeface="A-OTF 太ゴB101 Pr6N Bold"/>
              </a:defRPr>
            </a:lvl1pPr>
          </a:lstStyle>
          <a:p>
            <a:r>
              <a:rPr sz="1463" u="sng" dirty="0">
                <a:latin typeface="M PLUS 1p" panose="020B0502020203020207" pitchFamily="34" charset="-128"/>
                <a:ea typeface="M PLUS 1p" panose="020B0502020203020207" pitchFamily="34" charset="-128"/>
                <a:cs typeface="M PLUS 1p" panose="020B0502020203020207" pitchFamily="34" charset="-128"/>
              </a:rPr>
              <a:t>C Minor </a:t>
            </a:r>
          </a:p>
        </p:txBody>
      </p:sp>
      <p:sp>
        <p:nvSpPr>
          <p:cNvPr id="501" name="Google Shape;387;p23"/>
          <p:cNvSpPr txBox="1"/>
          <p:nvPr/>
        </p:nvSpPr>
        <p:spPr>
          <a:xfrm>
            <a:off x="352892" y="5228510"/>
            <a:ext cx="5068906" cy="3377632"/>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和音には機能があります。Tトニック、SDサブドミナント、Dドミナントの３つです。（</a:t>
            </a:r>
            <a:r>
              <a:rPr sz="1388" dirty="0" err="1">
                <a:latin typeface="M PLUS 1p" panose="020B0502020203020207" pitchFamily="34" charset="-128"/>
                <a:ea typeface="M PLUS 1p" panose="020B0502020203020207" pitchFamily="34" charset="-128"/>
                <a:cs typeface="M PLUS 1p" panose="020B0502020203020207" pitchFamily="34" charset="-128"/>
              </a:rPr>
              <a:t>覚えなくて大丈夫です</a:t>
            </a:r>
            <a:r>
              <a:rPr sz="1388" dirty="0">
                <a:latin typeface="M PLUS 1p" panose="020B0502020203020207" pitchFamily="34" charset="-128"/>
                <a:ea typeface="M PLUS 1p" panose="020B0502020203020207" pitchFamily="34" charset="-128"/>
                <a:cs typeface="M PLUS 1p" panose="020B0502020203020207" pitchFamily="34" charset="-128"/>
              </a:rPr>
              <a:t>）</a:t>
            </a:r>
            <a:br>
              <a:rPr sz="1388" dirty="0">
                <a:latin typeface="M PLUS 1p" panose="020B0502020203020207" pitchFamily="34" charset="-128"/>
                <a:ea typeface="M PLUS 1p" panose="020B0502020203020207" pitchFamily="34" charset="-128"/>
                <a:cs typeface="M PLUS 1p" panose="020B0502020203020207" pitchFamily="34" charset="-128"/>
              </a:rPr>
            </a:br>
            <a:r>
              <a:rPr sz="1388" dirty="0">
                <a:latin typeface="M PLUS 1p" panose="020B0502020203020207" pitchFamily="34" charset="-128"/>
                <a:ea typeface="M PLUS 1p" panose="020B0502020203020207" pitchFamily="34" charset="-128"/>
                <a:cs typeface="M PLUS 1p" panose="020B0502020203020207" pitchFamily="34" charset="-128"/>
              </a:rPr>
              <a:t>　ハモる８つのかたまりを使って</a:t>
            </a:r>
            <a:r>
              <a:rPr sz="1388" u="sng" dirty="0">
                <a:latin typeface="M PLUS 1p" panose="020B0502020203020207" pitchFamily="34" charset="-128"/>
                <a:ea typeface="M PLUS 1p" panose="020B0502020203020207" pitchFamily="34" charset="-128"/>
                <a:cs typeface="M PLUS 1p" panose="020B0502020203020207" pitchFamily="34" charset="-128"/>
              </a:rPr>
              <a:t>１度と３度から始めた和音は安定、４度と２度から始めるとフワッとした感じ、５度と７度から始めると不安定な感じになります。</a:t>
            </a:r>
            <a:r>
              <a:rPr sz="1388" dirty="0">
                <a:latin typeface="M PLUS 1p" panose="020B0502020203020207" pitchFamily="34" charset="-128"/>
                <a:ea typeface="M PLUS 1p" panose="020B0502020203020207" pitchFamily="34" charset="-128"/>
                <a:cs typeface="M PLUS 1p" panose="020B0502020203020207" pitchFamily="34" charset="-128"/>
              </a:rPr>
              <a:t>これは他のキーでも同じことです。Fのキーであれば、Fから始まる和音は安定、B♭から始まる和音はフワッと、Ｃから始まる和音は不安定になります。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さあ、ここで３和音を使って曲を作ったり、好きな曲を練習したりしてみてください！楽しんで音楽を奏でてみましょう！</a:t>
            </a:r>
          </a:p>
        </p:txBody>
      </p:sp>
      <p:sp>
        <p:nvSpPr>
          <p:cNvPr id="502" name="Google Shape;388;p23"/>
          <p:cNvSpPr txBox="1"/>
          <p:nvPr/>
        </p:nvSpPr>
        <p:spPr>
          <a:xfrm>
            <a:off x="1412402" y="3882934"/>
            <a:ext cx="92624"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503" name="Google Shape;389;p23"/>
          <p:cNvSpPr txBox="1"/>
          <p:nvPr/>
        </p:nvSpPr>
        <p:spPr>
          <a:xfrm>
            <a:off x="1920488" y="3892460"/>
            <a:ext cx="4463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m３</a:t>
            </a:r>
          </a:p>
        </p:txBody>
      </p:sp>
      <p:sp>
        <p:nvSpPr>
          <p:cNvPr id="504" name="Google Shape;390;p23"/>
          <p:cNvSpPr txBox="1"/>
          <p:nvPr/>
        </p:nvSpPr>
        <p:spPr>
          <a:xfrm>
            <a:off x="2727330" y="3882458"/>
            <a:ext cx="92624"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505" name="Google Shape;391;p23"/>
          <p:cNvSpPr txBox="1"/>
          <p:nvPr/>
        </p:nvSpPr>
        <p:spPr>
          <a:xfrm>
            <a:off x="1741491" y="3878171"/>
            <a:ext cx="92624"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２</a:t>
            </a:r>
          </a:p>
        </p:txBody>
      </p:sp>
      <p:sp>
        <p:nvSpPr>
          <p:cNvPr id="506" name="Google Shape;392;p23"/>
          <p:cNvSpPr txBox="1"/>
          <p:nvPr/>
        </p:nvSpPr>
        <p:spPr>
          <a:xfrm>
            <a:off x="2439436" y="3878171"/>
            <a:ext cx="92624"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４</a:t>
            </a:r>
          </a:p>
        </p:txBody>
      </p:sp>
      <p:sp>
        <p:nvSpPr>
          <p:cNvPr id="507" name="Google Shape;393;p23"/>
          <p:cNvSpPr txBox="1"/>
          <p:nvPr/>
        </p:nvSpPr>
        <p:spPr>
          <a:xfrm>
            <a:off x="3013794" y="3882934"/>
            <a:ext cx="92624"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６</a:t>
            </a:r>
          </a:p>
        </p:txBody>
      </p:sp>
      <p:sp>
        <p:nvSpPr>
          <p:cNvPr id="508" name="Google Shape;394;p23"/>
          <p:cNvSpPr txBox="1"/>
          <p:nvPr/>
        </p:nvSpPr>
        <p:spPr>
          <a:xfrm>
            <a:off x="3298830" y="3882458"/>
            <a:ext cx="92624"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sp>
        <p:nvSpPr>
          <p:cNvPr id="509" name="Google Shape;395;p23"/>
          <p:cNvSpPr txBox="1"/>
          <p:nvPr/>
        </p:nvSpPr>
        <p:spPr>
          <a:xfrm>
            <a:off x="2405092" y="4169332"/>
            <a:ext cx="1300740" cy="293255"/>
          </a:xfrm>
          <a:prstGeom prst="rect">
            <a:avLst/>
          </a:prstGeom>
          <a:ln w="12700">
            <a:miter lim="400000"/>
          </a:ln>
        </p:spPr>
        <p:txBody>
          <a:bodyPr lIns="39450" tIns="39450" rIns="39450" bIns="39450">
            <a:spAutoFit/>
          </a:bodyPr>
          <a:lstStyle/>
          <a:p>
            <a:pPr>
              <a:defRPr sz="3200">
                <a:latin typeface="A-OTF 太ゴB101 Pr6N Bold"/>
                <a:ea typeface="A-OTF 太ゴB101 Pr6N Bold"/>
                <a:cs typeface="A-OTF 太ゴB101 Pr6N Bold"/>
                <a:sym typeface="A-OTF 太ゴB101 Pr6N Bold"/>
              </a:defRPr>
            </a:pPr>
            <a:r>
              <a:rPr sz="1200" dirty="0" err="1">
                <a:latin typeface="MS PMincho" panose="02020600040205080304" pitchFamily="18" charset="-128"/>
                <a:ea typeface="MS PMincho" panose="02020600040205080304" pitchFamily="18" charset="-128"/>
              </a:rPr>
              <a:t>マイナ</a:t>
            </a:r>
            <a:r>
              <a:rPr sz="1200" dirty="0">
                <a:latin typeface="MS PMincho" panose="02020600040205080304" pitchFamily="18" charset="-128"/>
                <a:ea typeface="MS PMincho" panose="02020600040205080304" pitchFamily="18" charset="-128"/>
              </a:rPr>
              <a:t>ー（</a:t>
            </a:r>
            <a:r>
              <a:rPr sz="1200" dirty="0" err="1">
                <a:latin typeface="MS PMincho" panose="02020600040205080304" pitchFamily="18" charset="-128"/>
                <a:ea typeface="MS PMincho" panose="02020600040205080304" pitchFamily="18" charset="-128"/>
              </a:rPr>
              <a:t>暗い</a:t>
            </a:r>
            <a:r>
              <a:rPr sz="1388" dirty="0">
                <a:latin typeface="MS PMincho" panose="02020600040205080304" pitchFamily="18" charset="-128"/>
                <a:ea typeface="MS PMincho" panose="02020600040205080304" pitchFamily="18" charset="-128"/>
              </a:rPr>
              <a:t>）</a:t>
            </a:r>
          </a:p>
        </p:txBody>
      </p:sp>
      <p:sp>
        <p:nvSpPr>
          <p:cNvPr id="510" name="Google Shape;396;p23"/>
          <p:cNvSpPr/>
          <p:nvPr/>
        </p:nvSpPr>
        <p:spPr>
          <a:xfrm>
            <a:off x="2248934" y="4171713"/>
            <a:ext cx="160497" cy="115015"/>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1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11</a:t>
            </a:fld>
            <a:endParaRPr/>
          </a:p>
        </p:txBody>
      </p:sp>
      <p:sp>
        <p:nvSpPr>
          <p:cNvPr id="2" name="Oval">
            <a:extLst>
              <a:ext uri="{FF2B5EF4-FFF2-40B4-BE49-F238E27FC236}">
                <a16:creationId xmlns:a16="http://schemas.microsoft.com/office/drawing/2014/main" id="{1D3FC017-7EFB-3FFB-444E-FC5DB18A01A3}"/>
              </a:ext>
            </a:extLst>
          </p:cNvPr>
          <p:cNvSpPr/>
          <p:nvPr/>
        </p:nvSpPr>
        <p:spPr>
          <a:xfrm>
            <a:off x="2713128" y="3477254"/>
            <a:ext cx="256500" cy="297000"/>
          </a:xfrm>
          <a:prstGeom prst="ellipse">
            <a:avLst/>
          </a:prstGeom>
          <a:solidFill>
            <a:schemeClr val="accent1"/>
          </a:solidFill>
          <a:ln w="12700" cap="flat">
            <a:solidFill>
              <a:srgbClr val="31538F"/>
            </a:solidFill>
            <a:prstDash val="solid"/>
            <a:miter lim="800000"/>
          </a:ln>
          <a:effectLst/>
        </p:spPr>
        <p:txBody>
          <a:bodyPr vert="wordArtVertRtl" wrap="none" lIns="0" tIns="0" rIns="0" bIns="0" numCol="1" anchor="ctr">
            <a:noAutofit/>
          </a:bodyPr>
          <a:lstStyle/>
          <a:p>
            <a:pPr algn="ctr">
              <a:defRPr sz="4100">
                <a:solidFill>
                  <a:srgbClr val="FFFFFF"/>
                </a:solidFill>
              </a:defRPr>
            </a:pPr>
            <a:r>
              <a:rPr lang="en-US" sz="1200" dirty="0">
                <a:latin typeface="M PLUS 1p" panose="020B0502020203020207" pitchFamily="34" charset="-128"/>
                <a:ea typeface="M PLUS 1p" panose="020B0502020203020207" pitchFamily="34" charset="-128"/>
                <a:cs typeface="M PLUS 1p" panose="020B0502020203020207" pitchFamily="34" charset="-128"/>
              </a:rPr>
              <a:t>G</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7" name="グループ化 6">
            <a:extLst>
              <a:ext uri="{FF2B5EF4-FFF2-40B4-BE49-F238E27FC236}">
                <a16:creationId xmlns:a16="http://schemas.microsoft.com/office/drawing/2014/main" id="{64925964-4963-73DC-8345-78CA9FD211FE}"/>
              </a:ext>
            </a:extLst>
          </p:cNvPr>
          <p:cNvGrpSpPr/>
          <p:nvPr/>
        </p:nvGrpSpPr>
        <p:grpSpPr>
          <a:xfrm>
            <a:off x="795" y="4539134"/>
            <a:ext cx="5665336" cy="520927"/>
            <a:chOff x="0" y="2132710"/>
            <a:chExt cx="15107562" cy="1389139"/>
          </a:xfrm>
        </p:grpSpPr>
        <p:sp>
          <p:nvSpPr>
            <p:cNvPr id="8" name="Rectangle">
              <a:extLst>
                <a:ext uri="{FF2B5EF4-FFF2-40B4-BE49-F238E27FC236}">
                  <a16:creationId xmlns:a16="http://schemas.microsoft.com/office/drawing/2014/main" id="{A7B0C89E-ECF0-7F5E-9279-D34DF3DADF70}"/>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和音の機能について</a:t>
              </a:r>
            </a:p>
          </p:txBody>
        </p:sp>
        <p:pic>
          <p:nvPicPr>
            <p:cNvPr id="9" name="Google Shape;231;p19" descr="Google Shape;231;p19">
              <a:extLst>
                <a:ext uri="{FF2B5EF4-FFF2-40B4-BE49-F238E27FC236}">
                  <a16:creationId xmlns:a16="http://schemas.microsoft.com/office/drawing/2014/main" id="{DB7732AB-5B6D-80CB-807F-9B0D38FC3ECC}"/>
                </a:ext>
              </a:extLst>
            </p:cNvPr>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3" name="Google Shape;3043;p122"/>
          <p:cNvSpPr txBox="1"/>
          <p:nvPr/>
        </p:nvSpPr>
        <p:spPr>
          <a:xfrm>
            <a:off x="108122" y="108256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826" name="Google Shape;3044;p122"/>
          <p:cNvGrpSpPr/>
          <p:nvPr/>
        </p:nvGrpSpPr>
        <p:grpSpPr>
          <a:xfrm>
            <a:off x="1148" y="952165"/>
            <a:ext cx="5715000" cy="474189"/>
            <a:chOff x="0" y="-1"/>
            <a:chExt cx="15240000" cy="1264502"/>
          </a:xfrm>
        </p:grpSpPr>
        <p:sp>
          <p:nvSpPr>
            <p:cNvPr id="3824"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25" name="１秒でジャズサウンドの和音を足す方法"/>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１秒でジャズサウンドの和音を足す方法</a:t>
              </a:r>
            </a:p>
          </p:txBody>
        </p:sp>
      </p:grpSp>
      <p:pic>
        <p:nvPicPr>
          <p:cNvPr id="3827" name="Google Shape;3046;p122" descr="Google Shape;3046;p122"/>
          <p:cNvPicPr>
            <a:picLocks noChangeAspect="1"/>
          </p:cNvPicPr>
          <p:nvPr/>
        </p:nvPicPr>
        <p:blipFill>
          <a:blip r:embed="rId2"/>
          <a:srcRect r="9066" b="28515"/>
          <a:stretch>
            <a:fillRect/>
          </a:stretch>
        </p:blipFill>
        <p:spPr>
          <a:xfrm>
            <a:off x="795" y="906483"/>
            <a:ext cx="559091" cy="520927"/>
          </a:xfrm>
          <a:prstGeom prst="rect">
            <a:avLst/>
          </a:prstGeom>
          <a:ln w="12700">
            <a:miter lim="400000"/>
            <a:headEnd/>
            <a:tailEnd/>
          </a:ln>
        </p:spPr>
      </p:pic>
      <p:sp>
        <p:nvSpPr>
          <p:cNvPr id="3828" name="Google Shape;3048;p122"/>
          <p:cNvSpPr txBox="1"/>
          <p:nvPr/>
        </p:nvSpPr>
        <p:spPr>
          <a:xfrm>
            <a:off x="155708" y="202500"/>
            <a:ext cx="5424176" cy="270050"/>
          </a:xfrm>
          <a:prstGeom prst="rect">
            <a:avLst/>
          </a:prstGeom>
          <a:ln w="12700">
            <a:miter lim="400000"/>
          </a:ln>
        </p:spPr>
        <p:txBody>
          <a:bodyPr wrap="square" lIns="25134" tIns="25134" rIns="25134" bIns="25134">
            <a:spAutoFit/>
          </a:bodyPr>
          <a:lstStyle/>
          <a:p>
            <a:pPr>
              <a:defRPr sz="3800">
                <a:latin typeface="A-OTF 太ゴB101 Pr6N Bold"/>
                <a:ea typeface="A-OTF 太ゴB101 Pr6N Bold"/>
                <a:cs typeface="A-OTF 太ゴB101 Pr6N Bold"/>
                <a:sym typeface="A-OTF 太ゴB101 Pr6N Bold"/>
              </a:defRPr>
            </a:pPr>
            <a:r>
              <a:rPr sz="1425" dirty="0">
                <a:latin typeface="M PLUS 1p" panose="020B0502020203020207" pitchFamily="34" charset="-128"/>
                <a:ea typeface="M PLUS 1p" panose="020B0502020203020207" pitchFamily="34" charset="-128"/>
                <a:cs typeface="M PLUS 1p" panose="020B0502020203020207" pitchFamily="34" charset="-128"/>
              </a:rPr>
              <a:t>Part 12     １秒でジャズサウンドの和音を足す方法（裏コード）</a:t>
            </a:r>
          </a:p>
        </p:txBody>
      </p:sp>
      <p:sp>
        <p:nvSpPr>
          <p:cNvPr id="3829" name="Google Shape;3049;p122"/>
          <p:cNvSpPr txBox="1"/>
          <p:nvPr/>
        </p:nvSpPr>
        <p:spPr>
          <a:xfrm>
            <a:off x="407493" y="1619410"/>
            <a:ext cx="4962469" cy="257029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コードを付け足したい時、V7を付け足すことができると以前の章で説明しました。今回は違うコンセプトを説明します。</a:t>
            </a:r>
          </a:p>
          <a:p>
            <a:pPr>
              <a:lnSpc>
                <a:spcPct val="150000"/>
              </a:lnSpc>
              <a:spcBef>
                <a:spcPts val="1200"/>
              </a:spcBef>
              <a:defRPr sz="3700">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err="1">
                <a:latin typeface="M PLUS 1p" panose="020B0502020203020207" pitchFamily="34" charset="-128"/>
                <a:ea typeface="M PLUS 1p" panose="020B0502020203020207" pitchFamily="34" charset="-128"/>
                <a:cs typeface="M PLUS 1p" panose="020B0502020203020207" pitchFamily="34" charset="-128"/>
              </a:rPr>
              <a:t>今あるコードの前に半音上のセブンスコードをつけ足せる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これだけです。この半音上のセブンスコードを裏コードといいます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830" name="Google Shape;3051;p122"/>
          <p:cNvSpPr txBox="1"/>
          <p:nvPr/>
        </p:nvSpPr>
        <p:spPr>
          <a:xfrm>
            <a:off x="377417" y="3566153"/>
            <a:ext cx="496246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3831" name="Google Shape;3052;p122"/>
          <p:cNvSpPr txBox="1"/>
          <p:nvPr/>
        </p:nvSpPr>
        <p:spPr>
          <a:xfrm>
            <a:off x="108122" y="139584"/>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834" name="Google Shape;3053;p122"/>
          <p:cNvGrpSpPr/>
          <p:nvPr/>
        </p:nvGrpSpPr>
        <p:grpSpPr>
          <a:xfrm>
            <a:off x="1148" y="4230125"/>
            <a:ext cx="5715000" cy="474189"/>
            <a:chOff x="0" y="-1"/>
            <a:chExt cx="15240000" cy="1264502"/>
          </a:xfrm>
        </p:grpSpPr>
        <p:sp>
          <p:nvSpPr>
            <p:cNvPr id="383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33" name="裏コードはどんな風に使えるの？"/>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S PMincho" panose="02020600040205080304" pitchFamily="18" charset="-128"/>
                  <a:ea typeface="MS PMincho" panose="02020600040205080304" pitchFamily="18" charset="-128"/>
                </a:rPr>
                <a:t>　　 </a:t>
              </a:r>
              <a:r>
                <a:rPr sz="2025" dirty="0" err="1">
                  <a:latin typeface="MS PMincho" panose="02020600040205080304" pitchFamily="18" charset="-128"/>
                  <a:ea typeface="MS PMincho" panose="02020600040205080304" pitchFamily="18" charset="-128"/>
                </a:rPr>
                <a:t>裏コー</a:t>
              </a:r>
              <a:r>
                <a:rPr sz="2025" dirty="0" err="1">
                  <a:latin typeface="M PLUS 1p" panose="020B0502020203020207" pitchFamily="34" charset="-128"/>
                  <a:ea typeface="M PLUS 1p" panose="020B0502020203020207" pitchFamily="34" charset="-128"/>
                  <a:cs typeface="M PLUS 1p" panose="020B0502020203020207" pitchFamily="34" charset="-128"/>
                </a:rPr>
                <a:t>ドはどんな風に使えるの</a:t>
              </a:r>
              <a:r>
                <a:rPr sz="2025"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3835" name="Google Shape;3054;p122" descr="Google Shape;3054;p122"/>
          <p:cNvPicPr>
            <a:picLocks noChangeAspect="1"/>
          </p:cNvPicPr>
          <p:nvPr/>
        </p:nvPicPr>
        <p:blipFill>
          <a:blip r:embed="rId2"/>
          <a:srcRect r="9066" b="28515"/>
          <a:stretch>
            <a:fillRect/>
          </a:stretch>
        </p:blipFill>
        <p:spPr>
          <a:xfrm>
            <a:off x="795" y="4200772"/>
            <a:ext cx="559091" cy="520927"/>
          </a:xfrm>
          <a:prstGeom prst="rect">
            <a:avLst/>
          </a:prstGeom>
          <a:ln w="12700">
            <a:miter lim="400000"/>
            <a:headEnd/>
            <a:tailEnd/>
          </a:ln>
        </p:spPr>
      </p:pic>
      <p:sp>
        <p:nvSpPr>
          <p:cNvPr id="3836" name="Google Shape;3055;p122"/>
          <p:cNvSpPr txBox="1"/>
          <p:nvPr/>
        </p:nvSpPr>
        <p:spPr>
          <a:xfrm>
            <a:off x="150317" y="4879172"/>
            <a:ext cx="5351157" cy="113477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定番のコード進行に付け足せる裏コードを考えてみましょう。元のコードの前に半音上のコードを弾くだけです。簡単ですね</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37" name="Google Shape;3056;p122"/>
          <p:cNvSpPr txBox="1"/>
          <p:nvPr/>
        </p:nvSpPr>
        <p:spPr>
          <a:xfrm>
            <a:off x="1811971" y="7159333"/>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3838" name="Google Shape;3057;p122"/>
          <p:cNvSpPr txBox="1"/>
          <p:nvPr/>
        </p:nvSpPr>
        <p:spPr>
          <a:xfrm>
            <a:off x="4582095" y="7159333"/>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G7</a:t>
            </a:r>
          </a:p>
        </p:txBody>
      </p:sp>
      <p:sp>
        <p:nvSpPr>
          <p:cNvPr id="3839" name="Google Shape;3058;p122"/>
          <p:cNvSpPr txBox="1"/>
          <p:nvPr/>
        </p:nvSpPr>
        <p:spPr>
          <a:xfrm>
            <a:off x="3225606" y="7159333"/>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Dm7</a:t>
            </a:r>
          </a:p>
        </p:txBody>
      </p:sp>
      <p:sp>
        <p:nvSpPr>
          <p:cNvPr id="3840" name="Google Shape;3059;p122"/>
          <p:cNvSpPr/>
          <p:nvPr/>
        </p:nvSpPr>
        <p:spPr>
          <a:xfrm>
            <a:off x="1896756" y="6721781"/>
            <a:ext cx="181351" cy="398250"/>
          </a:xfrm>
          <a:prstGeom prst="line">
            <a:avLst/>
          </a:prstGeom>
          <a:ln w="28575">
            <a:solidFill>
              <a:srgbClr val="0000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41" name="Google Shape;3060;p122"/>
          <p:cNvSpPr/>
          <p:nvPr/>
        </p:nvSpPr>
        <p:spPr>
          <a:xfrm>
            <a:off x="3344117" y="6721781"/>
            <a:ext cx="181351" cy="398250"/>
          </a:xfrm>
          <a:prstGeom prst="line">
            <a:avLst/>
          </a:prstGeom>
          <a:ln w="28575">
            <a:solidFill>
              <a:srgbClr val="0000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42" name="Google Shape;3061;p122"/>
          <p:cNvSpPr/>
          <p:nvPr/>
        </p:nvSpPr>
        <p:spPr>
          <a:xfrm>
            <a:off x="4772868" y="6721781"/>
            <a:ext cx="181351" cy="398250"/>
          </a:xfrm>
          <a:prstGeom prst="line">
            <a:avLst/>
          </a:prstGeom>
          <a:ln w="28575">
            <a:solidFill>
              <a:srgbClr val="0000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43" name="Google Shape;3062;p122"/>
          <p:cNvSpPr txBox="1"/>
          <p:nvPr/>
        </p:nvSpPr>
        <p:spPr>
          <a:xfrm>
            <a:off x="512633" y="7187908"/>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3844" name="Google Shape;3063;p122"/>
          <p:cNvSpPr/>
          <p:nvPr/>
        </p:nvSpPr>
        <p:spPr>
          <a:xfrm>
            <a:off x="658067" y="6750356"/>
            <a:ext cx="181351" cy="398250"/>
          </a:xfrm>
          <a:prstGeom prst="line">
            <a:avLst/>
          </a:prstGeom>
          <a:ln w="28575">
            <a:solidFill>
              <a:srgbClr val="0000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45" name="Google Shape;3064;p122"/>
          <p:cNvSpPr txBox="1"/>
          <p:nvPr/>
        </p:nvSpPr>
        <p:spPr>
          <a:xfrm>
            <a:off x="1172023" y="6298126"/>
            <a:ext cx="1220869"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B♭7</a:t>
            </a:r>
          </a:p>
        </p:txBody>
      </p:sp>
      <p:sp>
        <p:nvSpPr>
          <p:cNvPr id="3846" name="Google Shape;3065;p122"/>
          <p:cNvSpPr txBox="1"/>
          <p:nvPr/>
        </p:nvSpPr>
        <p:spPr>
          <a:xfrm>
            <a:off x="2584127" y="6298126"/>
            <a:ext cx="1220869"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E♭7</a:t>
            </a:r>
          </a:p>
        </p:txBody>
      </p:sp>
      <p:sp>
        <p:nvSpPr>
          <p:cNvPr id="3847" name="Google Shape;3066;p122"/>
          <p:cNvSpPr txBox="1"/>
          <p:nvPr/>
        </p:nvSpPr>
        <p:spPr>
          <a:xfrm>
            <a:off x="4446218" y="6298126"/>
            <a:ext cx="582431" cy="333586"/>
          </a:xfrm>
          <a:prstGeom prst="rect">
            <a:avLst/>
          </a:prstGeom>
          <a:ln w="12700">
            <a:miter lim="400000"/>
          </a:ln>
        </p:spPr>
        <p:txBody>
          <a:bodyPr lIns="39450" tIns="39450" rIns="39450" bIns="39450">
            <a:spAutoFit/>
          </a:bodyPr>
          <a:lstStyle>
            <a:lvl1pP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3848" name="Google Shape;3067;p122"/>
          <p:cNvSpPr txBox="1"/>
          <p:nvPr/>
        </p:nvSpPr>
        <p:spPr>
          <a:xfrm>
            <a:off x="172112" y="6298126"/>
            <a:ext cx="694820"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D♭7</a:t>
            </a:r>
          </a:p>
        </p:txBody>
      </p:sp>
      <p:pic>
        <p:nvPicPr>
          <p:cNvPr id="3849" name="Google Shape;3068;p122" descr="Google Shape;3068;p122"/>
          <p:cNvPicPr>
            <a:picLocks noChangeAspect="1"/>
          </p:cNvPicPr>
          <p:nvPr/>
        </p:nvPicPr>
        <p:blipFill>
          <a:blip r:embed="rId3"/>
          <a:stretch>
            <a:fillRect/>
          </a:stretch>
        </p:blipFill>
        <p:spPr>
          <a:xfrm>
            <a:off x="310208" y="8339782"/>
            <a:ext cx="630363" cy="560882"/>
          </a:xfrm>
          <a:prstGeom prst="rect">
            <a:avLst/>
          </a:prstGeom>
          <a:ln w="12700">
            <a:miter lim="400000"/>
            <a:headEnd/>
            <a:tailEnd/>
          </a:ln>
        </p:spPr>
      </p:pic>
      <p:pic>
        <p:nvPicPr>
          <p:cNvPr id="3850" name="Google Shape;3069;p122" descr="Google Shape;3069;p122"/>
          <p:cNvPicPr>
            <a:picLocks noChangeAspect="1"/>
          </p:cNvPicPr>
          <p:nvPr/>
        </p:nvPicPr>
        <p:blipFill>
          <a:blip r:embed="rId4"/>
          <a:stretch>
            <a:fillRect/>
          </a:stretch>
        </p:blipFill>
        <p:spPr>
          <a:xfrm>
            <a:off x="252718" y="7943063"/>
            <a:ext cx="870150" cy="399704"/>
          </a:xfrm>
          <a:prstGeom prst="rect">
            <a:avLst/>
          </a:prstGeom>
          <a:ln w="12700">
            <a:miter lim="400000"/>
            <a:headEnd/>
            <a:tailEnd/>
          </a:ln>
        </p:spPr>
      </p:pic>
      <p:sp>
        <p:nvSpPr>
          <p:cNvPr id="3851" name="Google Shape;3070;p122"/>
          <p:cNvSpPr txBox="1"/>
          <p:nvPr/>
        </p:nvSpPr>
        <p:spPr>
          <a:xfrm>
            <a:off x="1049967" y="8199117"/>
            <a:ext cx="4529917" cy="518252"/>
          </a:xfrm>
          <a:prstGeom prst="rect">
            <a:avLst/>
          </a:prstGeom>
          <a:ln w="12700">
            <a:miter lim="400000"/>
          </a:ln>
        </p:spPr>
        <p:txBody>
          <a:bodyPr lIns="39450" tIns="39450" rIns="39450" bIns="39450">
            <a:spAutoFit/>
          </a:bodyPr>
          <a:lstStyle>
            <a:lvl1pPr>
              <a:defRPr sz="3800" u="sng"/>
            </a:lvl1pPr>
          </a:lstStyle>
          <a:p>
            <a:r>
              <a:rPr sz="1425" dirty="0">
                <a:latin typeface="M PLUS 1p" panose="020B0502020203020207" pitchFamily="34" charset="-128"/>
                <a:ea typeface="M PLUS 1p" panose="020B0502020203020207" pitchFamily="34" charset="-128"/>
                <a:cs typeface="M PLUS 1p" panose="020B0502020203020207" pitchFamily="34" charset="-128"/>
              </a:rPr>
              <a:t> </a:t>
            </a:r>
            <a:r>
              <a:rPr sz="1425" dirty="0" err="1">
                <a:latin typeface="M PLUS 1p" panose="020B0502020203020207" pitchFamily="34" charset="-128"/>
                <a:ea typeface="M PLUS 1p" panose="020B0502020203020207" pitchFamily="34" charset="-128"/>
                <a:cs typeface="M PLUS 1p" panose="020B0502020203020207" pitchFamily="34" charset="-128"/>
              </a:rPr>
              <a:t>テンションと一緒で、付け足すほど響きが濃くなる。付け足すかどうかは自分の好みで調整すると良い</a:t>
            </a:r>
            <a:r>
              <a:rPr sz="1425"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852" name="Google Shape;3071;p122"/>
          <p:cNvSpPr txBox="1"/>
          <p:nvPr/>
        </p:nvSpPr>
        <p:spPr>
          <a:xfrm>
            <a:off x="512633" y="7565486"/>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IM7</a:t>
            </a:r>
          </a:p>
        </p:txBody>
      </p:sp>
      <p:sp>
        <p:nvSpPr>
          <p:cNvPr id="3853" name="Google Shape;3072;p122"/>
          <p:cNvSpPr txBox="1"/>
          <p:nvPr/>
        </p:nvSpPr>
        <p:spPr>
          <a:xfrm>
            <a:off x="1811971" y="7565486"/>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Ⅵ7</a:t>
            </a:r>
          </a:p>
        </p:txBody>
      </p:sp>
      <p:sp>
        <p:nvSpPr>
          <p:cNvPr id="3854" name="Google Shape;3073;p122"/>
          <p:cNvSpPr txBox="1"/>
          <p:nvPr/>
        </p:nvSpPr>
        <p:spPr>
          <a:xfrm>
            <a:off x="3222045" y="7565486"/>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Ⅱm7</a:t>
            </a:r>
          </a:p>
        </p:txBody>
      </p:sp>
      <p:sp>
        <p:nvSpPr>
          <p:cNvPr id="3855" name="Google Shape;3074;p122"/>
          <p:cNvSpPr txBox="1"/>
          <p:nvPr/>
        </p:nvSpPr>
        <p:spPr>
          <a:xfrm>
            <a:off x="4582095" y="7565486"/>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Ⅴ7</a:t>
            </a:r>
          </a:p>
        </p:txBody>
      </p:sp>
      <p:sp>
        <p:nvSpPr>
          <p:cNvPr id="3856" name="Google Shape;3075;p122"/>
          <p:cNvSpPr txBox="1"/>
          <p:nvPr/>
        </p:nvSpPr>
        <p:spPr>
          <a:xfrm>
            <a:off x="116364" y="5975631"/>
            <a:ext cx="773120"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Ⅱ♭7</a:t>
            </a:r>
          </a:p>
        </p:txBody>
      </p:sp>
      <p:sp>
        <p:nvSpPr>
          <p:cNvPr id="3857" name="Google Shape;3076;p122"/>
          <p:cNvSpPr txBox="1"/>
          <p:nvPr/>
        </p:nvSpPr>
        <p:spPr>
          <a:xfrm>
            <a:off x="1395895" y="5975631"/>
            <a:ext cx="773119"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Ⅶ♭7</a:t>
            </a:r>
          </a:p>
        </p:txBody>
      </p:sp>
      <p:sp>
        <p:nvSpPr>
          <p:cNvPr id="3858" name="Google Shape;3077;p122"/>
          <p:cNvSpPr txBox="1"/>
          <p:nvPr/>
        </p:nvSpPr>
        <p:spPr>
          <a:xfrm>
            <a:off x="2555553" y="5975632"/>
            <a:ext cx="1220869"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Ⅲ♭7</a:t>
            </a:r>
          </a:p>
        </p:txBody>
      </p:sp>
      <p:sp>
        <p:nvSpPr>
          <p:cNvPr id="3859" name="Google Shape;3078;p122"/>
          <p:cNvSpPr txBox="1"/>
          <p:nvPr/>
        </p:nvSpPr>
        <p:spPr>
          <a:xfrm>
            <a:off x="4110235" y="5975631"/>
            <a:ext cx="1220870" cy="333586"/>
          </a:xfrm>
          <a:prstGeom prst="rect">
            <a:avLst/>
          </a:prstGeom>
          <a:ln w="12700">
            <a:miter lim="400000"/>
          </a:ln>
        </p:spPr>
        <p:txBody>
          <a:bodyPr lIns="39450" tIns="39450" rIns="39450" bIns="39450">
            <a:spAutoFit/>
          </a:bodyPr>
          <a:lstStyle>
            <a:lvl1pPr algn="ctr">
              <a:defRPr sz="4400">
                <a:solidFill>
                  <a:srgbClr val="FF0000"/>
                </a:solidFill>
              </a:defRPr>
            </a:lvl1pPr>
          </a:lstStyle>
          <a:p>
            <a:r>
              <a:rPr sz="1650" dirty="0">
                <a:latin typeface="M PLUS 1p" panose="020B0502020203020207" pitchFamily="34" charset="-128"/>
                <a:ea typeface="M PLUS 1p" panose="020B0502020203020207" pitchFamily="34" charset="-128"/>
                <a:cs typeface="M PLUS 1p" panose="020B0502020203020207" pitchFamily="34" charset="-128"/>
              </a:rPr>
              <a:t>Ⅵ♭7</a:t>
            </a:r>
          </a:p>
        </p:txBody>
      </p:sp>
      <p:sp>
        <p:nvSpPr>
          <p:cNvPr id="3860" name="Google Shape;3079;p122"/>
          <p:cNvSpPr txBox="1"/>
          <p:nvPr/>
        </p:nvSpPr>
        <p:spPr>
          <a:xfrm>
            <a:off x="2070" y="5681851"/>
            <a:ext cx="1102745"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１の半音上</a:t>
            </a:r>
          </a:p>
        </p:txBody>
      </p:sp>
      <p:sp>
        <p:nvSpPr>
          <p:cNvPr id="3861" name="Google Shape;3080;p122"/>
          <p:cNvSpPr txBox="1"/>
          <p:nvPr/>
        </p:nvSpPr>
        <p:spPr>
          <a:xfrm>
            <a:off x="1326644" y="5681448"/>
            <a:ext cx="1102744"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６の半音上</a:t>
            </a:r>
          </a:p>
        </p:txBody>
      </p:sp>
      <p:sp>
        <p:nvSpPr>
          <p:cNvPr id="3862" name="Google Shape;3081;p122"/>
          <p:cNvSpPr txBox="1"/>
          <p:nvPr/>
        </p:nvSpPr>
        <p:spPr>
          <a:xfrm>
            <a:off x="2702249" y="5681583"/>
            <a:ext cx="1102745"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２の半音上</a:t>
            </a:r>
          </a:p>
        </p:txBody>
      </p:sp>
      <p:sp>
        <p:nvSpPr>
          <p:cNvPr id="3863" name="Google Shape;3082;p122"/>
          <p:cNvSpPr txBox="1"/>
          <p:nvPr/>
        </p:nvSpPr>
        <p:spPr>
          <a:xfrm>
            <a:off x="4105797" y="5681718"/>
            <a:ext cx="1102744"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５の半音上</a:t>
            </a:r>
          </a:p>
        </p:txBody>
      </p:sp>
      <p:sp>
        <p:nvSpPr>
          <p:cNvPr id="3864" name="Google Shape;3083;p122"/>
          <p:cNvSpPr/>
          <p:nvPr/>
        </p:nvSpPr>
        <p:spPr>
          <a:xfrm>
            <a:off x="1382379" y="7723659"/>
            <a:ext cx="447300" cy="0"/>
          </a:xfrm>
          <a:prstGeom prst="line">
            <a:avLst/>
          </a:prstGeom>
          <a:ln w="28575">
            <a:solidFill>
              <a:srgbClr val="44546A"/>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65" name="Google Shape;3084;p122"/>
          <p:cNvSpPr/>
          <p:nvPr/>
        </p:nvSpPr>
        <p:spPr>
          <a:xfrm>
            <a:off x="2679916" y="7723659"/>
            <a:ext cx="447300" cy="0"/>
          </a:xfrm>
          <a:prstGeom prst="line">
            <a:avLst/>
          </a:prstGeom>
          <a:ln w="28575">
            <a:solidFill>
              <a:srgbClr val="44546A"/>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66" name="Google Shape;3085;p122"/>
          <p:cNvSpPr/>
          <p:nvPr/>
        </p:nvSpPr>
        <p:spPr>
          <a:xfrm>
            <a:off x="4150704" y="7723659"/>
            <a:ext cx="447300" cy="0"/>
          </a:xfrm>
          <a:prstGeom prst="line">
            <a:avLst/>
          </a:prstGeom>
          <a:ln w="28575">
            <a:solidFill>
              <a:srgbClr val="44546A"/>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67"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110</a:t>
            </a:fld>
            <a:endParaRPr/>
          </a:p>
        </p:txBody>
      </p:sp>
      <p:grpSp>
        <p:nvGrpSpPr>
          <p:cNvPr id="2" name="Google Shape;223;p19">
            <a:extLst>
              <a:ext uri="{FF2B5EF4-FFF2-40B4-BE49-F238E27FC236}">
                <a16:creationId xmlns:a16="http://schemas.microsoft.com/office/drawing/2014/main" id="{809C4CE2-0CDE-EB86-B774-8F1D00EF7B47}"/>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A545B2C3-FF66-789C-1F76-123AEF607D9F}"/>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89E4CC4D-13B5-A4FC-53B0-27AE35970A83}"/>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9" name="Google Shape;3092;p123"/>
          <p:cNvSpPr txBox="1"/>
          <p:nvPr/>
        </p:nvSpPr>
        <p:spPr>
          <a:xfrm>
            <a:off x="377416" y="-34298"/>
            <a:ext cx="496246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3872" name="Google Shape;3093;p123"/>
          <p:cNvGrpSpPr/>
          <p:nvPr/>
        </p:nvGrpSpPr>
        <p:grpSpPr>
          <a:xfrm>
            <a:off x="9312" y="147981"/>
            <a:ext cx="5715000" cy="474189"/>
            <a:chOff x="0" y="-1"/>
            <a:chExt cx="15240000" cy="1264502"/>
          </a:xfrm>
        </p:grpSpPr>
        <p:sp>
          <p:nvSpPr>
            <p:cNvPr id="3870"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71" name="裏コードとは？"/>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a:t>
              </a:r>
              <a:r>
                <a:rPr sz="2025" dirty="0" err="1">
                  <a:latin typeface="M PLUS 1p" panose="020B0502020203020207" pitchFamily="34" charset="-128"/>
                  <a:ea typeface="M PLUS 1p" panose="020B0502020203020207" pitchFamily="34" charset="-128"/>
                  <a:cs typeface="M PLUS 1p" panose="020B0502020203020207" pitchFamily="34" charset="-128"/>
                </a:rPr>
                <a:t>裏コードとは</a:t>
              </a:r>
              <a:r>
                <a:rPr sz="2025"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3873" name="Google Shape;3094;p123" descr="Google Shape;3094;p123"/>
          <p:cNvPicPr>
            <a:picLocks noChangeAspect="1"/>
          </p:cNvPicPr>
          <p:nvPr/>
        </p:nvPicPr>
        <p:blipFill>
          <a:blip r:embed="rId2"/>
          <a:srcRect r="9066" b="28515"/>
          <a:stretch>
            <a:fillRect/>
          </a:stretch>
        </p:blipFill>
        <p:spPr>
          <a:xfrm>
            <a:off x="795" y="126793"/>
            <a:ext cx="559091" cy="520927"/>
          </a:xfrm>
          <a:prstGeom prst="rect">
            <a:avLst/>
          </a:prstGeom>
          <a:ln w="12700">
            <a:miter lim="400000"/>
            <a:headEnd/>
            <a:tailEnd/>
          </a:ln>
        </p:spPr>
      </p:pic>
      <p:sp>
        <p:nvSpPr>
          <p:cNvPr id="3874" name="Google Shape;3095;p123"/>
          <p:cNvSpPr/>
          <p:nvPr/>
        </p:nvSpPr>
        <p:spPr>
          <a:xfrm>
            <a:off x="1508572" y="1230478"/>
            <a:ext cx="675113" cy="437513"/>
          </a:xfrm>
          <a:prstGeom prst="rightArrow">
            <a:avLst>
              <a:gd name="adj1" fmla="val 50000"/>
              <a:gd name="adj2" fmla="val 50000"/>
            </a:avLst>
          </a:prstGeom>
          <a:solidFill>
            <a:srgbClr val="E7E6E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75" name="Google Shape;3096;p123"/>
          <p:cNvSpPr txBox="1"/>
          <p:nvPr/>
        </p:nvSpPr>
        <p:spPr>
          <a:xfrm>
            <a:off x="472846" y="1288155"/>
            <a:ext cx="773120"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Dm7</a:t>
            </a:r>
          </a:p>
        </p:txBody>
      </p:sp>
      <p:sp>
        <p:nvSpPr>
          <p:cNvPr id="3876" name="Google Shape;3097;p123"/>
          <p:cNvSpPr txBox="1"/>
          <p:nvPr/>
        </p:nvSpPr>
        <p:spPr>
          <a:xfrm>
            <a:off x="2379677" y="1091036"/>
            <a:ext cx="773120" cy="553005"/>
          </a:xfrm>
          <a:prstGeom prst="rect">
            <a:avLst/>
          </a:prstGeom>
          <a:ln w="12700">
            <a:miter lim="400000"/>
          </a:ln>
        </p:spPr>
        <p:txBody>
          <a:bodyPr lIns="39450" tIns="39450" rIns="39450" bIns="39450">
            <a:spAutoFit/>
          </a:bodyPr>
          <a:lstStyle/>
          <a:p>
            <a:pPr algn="ctr">
              <a:defRPr sz="4100">
                <a:solidFill>
                  <a:srgbClr val="0C0C0C"/>
                </a:solidFill>
              </a:defRPr>
            </a:pPr>
            <a:r>
              <a:rPr sz="1538" dirty="0">
                <a:latin typeface="M PLUS 1p" panose="020B0502020203020207" pitchFamily="34" charset="-128"/>
                <a:ea typeface="M PLUS 1p" panose="020B0502020203020207" pitchFamily="34" charset="-128"/>
                <a:cs typeface="M PLUS 1p" panose="020B0502020203020207" pitchFamily="34" charset="-128"/>
              </a:rPr>
              <a:t>G7</a:t>
            </a:r>
          </a:p>
          <a:p>
            <a:pPr algn="ctr">
              <a:defRPr sz="4100">
                <a:solidFill>
                  <a:srgbClr val="0C0C0C"/>
                </a:solidFill>
              </a:defRPr>
            </a:pPr>
            <a:r>
              <a:rPr sz="1538" dirty="0">
                <a:latin typeface="M PLUS 1p" panose="020B0502020203020207" pitchFamily="34" charset="-128"/>
                <a:ea typeface="M PLUS 1p" panose="020B0502020203020207" pitchFamily="34" charset="-128"/>
                <a:cs typeface="M PLUS 1p" panose="020B0502020203020207" pitchFamily="34" charset="-128"/>
              </a:rPr>
              <a:t>(alt)</a:t>
            </a:r>
          </a:p>
        </p:txBody>
      </p:sp>
      <p:sp>
        <p:nvSpPr>
          <p:cNvPr id="3877" name="Google Shape;3098;p123"/>
          <p:cNvSpPr/>
          <p:nvPr/>
        </p:nvSpPr>
        <p:spPr>
          <a:xfrm>
            <a:off x="3491680" y="1246815"/>
            <a:ext cx="675113" cy="437513"/>
          </a:xfrm>
          <a:prstGeom prst="rightArrow">
            <a:avLst>
              <a:gd name="adj1" fmla="val 50000"/>
              <a:gd name="adj2" fmla="val 50000"/>
            </a:avLst>
          </a:prstGeom>
          <a:solidFill>
            <a:srgbClr val="E7E6E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78" name="Google Shape;3099;p123"/>
          <p:cNvSpPr txBox="1"/>
          <p:nvPr/>
        </p:nvSpPr>
        <p:spPr>
          <a:xfrm>
            <a:off x="4248496" y="1325579"/>
            <a:ext cx="773119"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3879" name="Google Shape;3100;p123"/>
          <p:cNvSpPr/>
          <p:nvPr/>
        </p:nvSpPr>
        <p:spPr>
          <a:xfrm>
            <a:off x="180946" y="2078981"/>
            <a:ext cx="5262751" cy="0"/>
          </a:xfrm>
          <a:prstGeom prst="line">
            <a:avLst/>
          </a:prstGeom>
          <a:ln w="28575">
            <a:solidFill>
              <a:srgbClr val="44546A"/>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80" name="Google Shape;3101;p123"/>
          <p:cNvSpPr/>
          <p:nvPr/>
        </p:nvSpPr>
        <p:spPr>
          <a:xfrm>
            <a:off x="2631524" y="1731935"/>
            <a:ext cx="260325" cy="803025"/>
          </a:xfrm>
          <a:custGeom>
            <a:avLst/>
            <a:gdLst/>
            <a:ahLst/>
            <a:cxnLst>
              <a:cxn ang="0">
                <a:pos x="wd2" y="hd2"/>
              </a:cxn>
              <a:cxn ang="5400000">
                <a:pos x="wd2" y="hd2"/>
              </a:cxn>
              <a:cxn ang="10800000">
                <a:pos x="wd2" y="hd2"/>
              </a:cxn>
              <a:cxn ang="16200000">
                <a:pos x="wd2" y="hd2"/>
              </a:cxn>
            </a:cxnLst>
            <a:rect l="0" t="0" r="r" b="b"/>
            <a:pathLst>
              <a:path w="21600" h="21600" extrusionOk="0">
                <a:moveTo>
                  <a:pt x="0" y="3501"/>
                </a:moveTo>
                <a:lnTo>
                  <a:pt x="10800" y="0"/>
                </a:lnTo>
                <a:lnTo>
                  <a:pt x="21600" y="3501"/>
                </a:lnTo>
                <a:lnTo>
                  <a:pt x="16200" y="3501"/>
                </a:lnTo>
                <a:lnTo>
                  <a:pt x="16200" y="18099"/>
                </a:lnTo>
                <a:lnTo>
                  <a:pt x="21600" y="18099"/>
                </a:lnTo>
                <a:lnTo>
                  <a:pt x="10800" y="21600"/>
                </a:lnTo>
                <a:lnTo>
                  <a:pt x="0" y="18099"/>
                </a:lnTo>
                <a:lnTo>
                  <a:pt x="5400" y="18099"/>
                </a:lnTo>
                <a:lnTo>
                  <a:pt x="5400" y="3501"/>
                </a:lnTo>
                <a:close/>
              </a:path>
            </a:pathLst>
          </a:custGeom>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81" name="Google Shape;3102;p123"/>
          <p:cNvSpPr txBox="1"/>
          <p:nvPr/>
        </p:nvSpPr>
        <p:spPr>
          <a:xfrm>
            <a:off x="3497404" y="973190"/>
            <a:ext cx="692232" cy="258630"/>
          </a:xfrm>
          <a:prstGeom prst="rect">
            <a:avLst/>
          </a:prstGeom>
          <a:ln w="12700">
            <a:miter lim="400000"/>
          </a:ln>
        </p:spPr>
        <p:txBody>
          <a:bodyPr lIns="39450" tIns="39450" rIns="39450" bIns="39450">
            <a:spAutoFit/>
          </a:bodyPr>
          <a:lstStyle>
            <a:lvl1pPr>
              <a:defRPr sz="3100" u="sng"/>
            </a:lvl1pPr>
          </a:lstStyle>
          <a:p>
            <a:r>
              <a:rPr sz="1163" dirty="0">
                <a:latin typeface="M PLUS 1p" panose="020B0502020203020207" pitchFamily="34" charset="-128"/>
                <a:ea typeface="M PLUS 1p" panose="020B0502020203020207" pitchFamily="34" charset="-128"/>
                <a:cs typeface="M PLUS 1p" panose="020B0502020203020207" pitchFamily="34" charset="-128"/>
              </a:rPr>
              <a:t>4度進行</a:t>
            </a:r>
          </a:p>
        </p:txBody>
      </p:sp>
      <p:sp>
        <p:nvSpPr>
          <p:cNvPr id="3882" name="Google Shape;3103;p123"/>
          <p:cNvSpPr/>
          <p:nvPr/>
        </p:nvSpPr>
        <p:spPr>
          <a:xfrm>
            <a:off x="1508572" y="2630654"/>
            <a:ext cx="675113" cy="437513"/>
          </a:xfrm>
          <a:prstGeom prst="rightArrow">
            <a:avLst>
              <a:gd name="adj1" fmla="val 50000"/>
              <a:gd name="adj2" fmla="val 50000"/>
            </a:avLst>
          </a:prstGeom>
          <a:solidFill>
            <a:schemeClr val="accent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83" name="Google Shape;3104;p123"/>
          <p:cNvSpPr txBox="1"/>
          <p:nvPr/>
        </p:nvSpPr>
        <p:spPr>
          <a:xfrm>
            <a:off x="472846" y="2688330"/>
            <a:ext cx="773120"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Dm7</a:t>
            </a:r>
          </a:p>
        </p:txBody>
      </p:sp>
      <p:sp>
        <p:nvSpPr>
          <p:cNvPr id="3884" name="Google Shape;3105;p123"/>
          <p:cNvSpPr txBox="1"/>
          <p:nvPr/>
        </p:nvSpPr>
        <p:spPr>
          <a:xfrm>
            <a:off x="2270782" y="2605511"/>
            <a:ext cx="990919" cy="518380"/>
          </a:xfrm>
          <a:prstGeom prst="rect">
            <a:avLst/>
          </a:prstGeom>
          <a:ln w="12700">
            <a:miter lim="400000"/>
          </a:ln>
        </p:spPr>
        <p:txBody>
          <a:bodyPr lIns="39450" tIns="39450" rIns="39450" bIns="39450">
            <a:spAutoFit/>
          </a:bodyPr>
          <a:lstStyle/>
          <a:p>
            <a:pPr algn="ctr">
              <a:defRPr sz="4100">
                <a:solidFill>
                  <a:srgbClr val="FF000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D♭7</a:t>
            </a:r>
          </a:p>
          <a:p>
            <a:pPr algn="ctr">
              <a:defRPr sz="3500">
                <a:solidFill>
                  <a:srgbClr val="FF0000"/>
                </a:solidFill>
              </a:defRPr>
            </a:pPr>
            <a:r>
              <a:rPr sz="1313" dirty="0">
                <a:latin typeface="M PLUS 1p" panose="020B0502020203020207" pitchFamily="34" charset="-128"/>
                <a:ea typeface="M PLUS 1p" panose="020B0502020203020207" pitchFamily="34" charset="-128"/>
                <a:cs typeface="M PLUS 1p" panose="020B0502020203020207" pitchFamily="34" charset="-128"/>
              </a:rPr>
              <a:t>(9,#11,13)</a:t>
            </a:r>
          </a:p>
        </p:txBody>
      </p:sp>
      <p:sp>
        <p:nvSpPr>
          <p:cNvPr id="3885" name="Google Shape;3106;p123"/>
          <p:cNvSpPr/>
          <p:nvPr/>
        </p:nvSpPr>
        <p:spPr>
          <a:xfrm>
            <a:off x="3491680" y="2646989"/>
            <a:ext cx="675113" cy="437513"/>
          </a:xfrm>
          <a:prstGeom prst="rightArrow">
            <a:avLst>
              <a:gd name="adj1" fmla="val 50000"/>
              <a:gd name="adj2" fmla="val 50000"/>
            </a:avLst>
          </a:prstGeom>
          <a:solidFill>
            <a:schemeClr val="accent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86" name="Google Shape;3107;p123"/>
          <p:cNvSpPr txBox="1"/>
          <p:nvPr/>
        </p:nvSpPr>
        <p:spPr>
          <a:xfrm>
            <a:off x="4248496" y="2423051"/>
            <a:ext cx="77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ⅠM7</a:t>
            </a:r>
          </a:p>
        </p:txBody>
      </p:sp>
      <p:sp>
        <p:nvSpPr>
          <p:cNvPr id="3887" name="Google Shape;3108;p123"/>
          <p:cNvSpPr txBox="1"/>
          <p:nvPr/>
        </p:nvSpPr>
        <p:spPr>
          <a:xfrm>
            <a:off x="4248496" y="2725755"/>
            <a:ext cx="773119"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3888" name="Google Shape;3109;p123"/>
          <p:cNvSpPr txBox="1"/>
          <p:nvPr/>
        </p:nvSpPr>
        <p:spPr>
          <a:xfrm>
            <a:off x="3497404" y="2344790"/>
            <a:ext cx="6922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半音進行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89" name="Google Shape;3110;p123"/>
          <p:cNvSpPr txBox="1"/>
          <p:nvPr/>
        </p:nvSpPr>
        <p:spPr>
          <a:xfrm>
            <a:off x="2420123" y="3120825"/>
            <a:ext cx="6922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裏コード</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893" name="Google Shape;3111;p123"/>
          <p:cNvGrpSpPr/>
          <p:nvPr/>
        </p:nvGrpSpPr>
        <p:grpSpPr>
          <a:xfrm>
            <a:off x="2790146" y="3520422"/>
            <a:ext cx="1949402" cy="474171"/>
            <a:chOff x="0" y="0"/>
            <a:chExt cx="5198402" cy="1264456"/>
          </a:xfrm>
        </p:grpSpPr>
        <p:sp>
          <p:nvSpPr>
            <p:cNvPr id="3890" name="Google Shape;3112;p123"/>
            <p:cNvSpPr/>
            <p:nvPr/>
          </p:nvSpPr>
          <p:spPr>
            <a:xfrm flipV="1">
              <a:off x="1269" y="0"/>
              <a:ext cx="1" cy="1264458"/>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91" name="Google Shape;3113;p123"/>
            <p:cNvSpPr/>
            <p:nvPr/>
          </p:nvSpPr>
          <p:spPr>
            <a:xfrm>
              <a:off x="-1" y="1251418"/>
              <a:ext cx="5182948"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92" name="Google Shape;3114;p123"/>
            <p:cNvSpPr/>
            <p:nvPr/>
          </p:nvSpPr>
          <p:spPr>
            <a:xfrm flipV="1">
              <a:off x="5183437" y="191389"/>
              <a:ext cx="14966" cy="1072567"/>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3894" name="Google Shape;3115;p123"/>
          <p:cNvSpPr txBox="1"/>
          <p:nvPr/>
        </p:nvSpPr>
        <p:spPr>
          <a:xfrm>
            <a:off x="3475879" y="3652500"/>
            <a:ext cx="6922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半音上</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95" name="Google Shape;3116;p123"/>
          <p:cNvSpPr txBox="1"/>
          <p:nvPr/>
        </p:nvSpPr>
        <p:spPr>
          <a:xfrm>
            <a:off x="2340039" y="786190"/>
            <a:ext cx="773119"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不安定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96" name="Google Shape;3117;p123"/>
          <p:cNvSpPr txBox="1"/>
          <p:nvPr/>
        </p:nvSpPr>
        <p:spPr>
          <a:xfrm>
            <a:off x="4284105" y="805390"/>
            <a:ext cx="773119"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899" name="Google Shape;3118;p123"/>
          <p:cNvGrpSpPr/>
          <p:nvPr/>
        </p:nvGrpSpPr>
        <p:grpSpPr>
          <a:xfrm>
            <a:off x="2231303" y="1102538"/>
            <a:ext cx="1069876" cy="2344839"/>
            <a:chOff x="-1" y="-1"/>
            <a:chExt cx="2853002" cy="6252902"/>
          </a:xfrm>
        </p:grpSpPr>
        <p:sp>
          <p:nvSpPr>
            <p:cNvPr id="3897" name="Rectangle"/>
            <p:cNvSpPr/>
            <p:nvPr/>
          </p:nvSpPr>
          <p:spPr>
            <a:xfrm>
              <a:off x="-1" y="-1"/>
              <a:ext cx="2853002" cy="6252902"/>
            </a:xfrm>
            <a:prstGeom prst="rect">
              <a:avLst/>
            </a:prstGeom>
            <a:noFill/>
            <a:ln w="28575" cap="flat">
              <a:solidFill>
                <a:srgbClr val="44546A"/>
              </a:solidFill>
              <a:prstDash val="dash"/>
              <a:round/>
            </a:ln>
            <a:effectLst/>
          </p:spPr>
          <p:txBody>
            <a:bodyPr wrap="square" lIns="0" tIns="0" rIns="0" bIns="0" numCol="1" anchor="ctr">
              <a:noAutofit/>
            </a:bodyP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98" name="Text"/>
            <p:cNvSpPr txBox="1"/>
            <p:nvPr/>
          </p:nvSpPr>
          <p:spPr>
            <a:xfrm>
              <a:off x="14287" y="2912817"/>
              <a:ext cx="2824426" cy="427267"/>
            </a:xfrm>
            <a:prstGeom prst="rect">
              <a:avLst/>
            </a:prstGeom>
            <a:noFill/>
            <a:ln w="12700" cap="flat">
              <a:noFill/>
              <a:miter lim="400000"/>
            </a:ln>
            <a:effectLst/>
          </p:spPr>
          <p:txBody>
            <a:bodyPr wrap="square" lIns="34284" tIns="34284" rIns="34284" bIns="34284" numCol="1" anchor="ctr">
              <a:spAutoFit/>
            </a:bodyPr>
            <a:lstStyle>
              <a:lvl1pPr algn="ctr"/>
            </a:lstStyle>
            <a:p>
              <a:r>
                <a:rPr sz="197" dirty="0">
                  <a:latin typeface="M PLUS 1p" panose="020B0502020203020207" pitchFamily="34" charset="-128"/>
                  <a:ea typeface="M PLUS 1p" panose="020B0502020203020207" pitchFamily="34" charset="-128"/>
                  <a:cs typeface="M PLUS 1p" panose="020B0502020203020207" pitchFamily="34" charset="-128"/>
                </a:rPr>
                <a:t>					</a:t>
              </a:r>
            </a:p>
          </p:txBody>
        </p:sp>
      </p:grpSp>
      <p:sp>
        <p:nvSpPr>
          <p:cNvPr id="3900" name="Google Shape;3119;p123"/>
          <p:cNvSpPr txBox="1"/>
          <p:nvPr/>
        </p:nvSpPr>
        <p:spPr>
          <a:xfrm>
            <a:off x="385577" y="4176948"/>
            <a:ext cx="4962469" cy="4467481"/>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では裏コードとはいったい何なのでしょうか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簡単に言うと</a:t>
            </a:r>
            <a:endParaRPr sz="1388"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gn="ctr">
              <a:lnSpc>
                <a:spcPct val="150000"/>
              </a:lnSpc>
              <a:spcBef>
                <a:spcPts val="1200"/>
              </a:spcBef>
              <a:defRPr sz="3700">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V7(alt)</a:t>
            </a:r>
            <a:r>
              <a:rPr sz="1388" u="sng" dirty="0" err="1">
                <a:latin typeface="M PLUS 1p" panose="020B0502020203020207" pitchFamily="34" charset="-128"/>
                <a:ea typeface="M PLUS 1p" panose="020B0502020203020207" pitchFamily="34" charset="-128"/>
                <a:cs typeface="M PLUS 1p" panose="020B0502020203020207" pitchFamily="34" charset="-128"/>
              </a:rPr>
              <a:t>の代わりに使えるコード</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G7（alt）の構成音とD♭7(9,#11,13)の構成音は同じです。そして「不安定」という機能も同じです。なので、V7(alt)の代わりに裏コードを使えるということです。</a:t>
            </a:r>
            <a:r>
              <a:rPr sz="1388" u="sng" dirty="0">
                <a:latin typeface="M PLUS 1p" panose="020B0502020203020207" pitchFamily="34" charset="-128"/>
                <a:ea typeface="M PLUS 1p" panose="020B0502020203020207" pitchFamily="34" charset="-128"/>
                <a:cs typeface="M PLUS 1p" panose="020B0502020203020207" pitchFamily="34" charset="-128"/>
              </a:rPr>
              <a:t>半音上の７thの正体は、V7を元のコードに付け足して、それをひっくり返したものということですね。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次のページで詳しく見てみましょう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3901"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111</a:t>
            </a:fld>
            <a:endParaRP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3" name="Google Shape;3125;p124" descr="Google Shape;3125;p124"/>
          <p:cNvPicPr>
            <a:picLocks noChangeAspect="1"/>
          </p:cNvPicPr>
          <p:nvPr/>
        </p:nvPicPr>
        <p:blipFill>
          <a:blip r:embed="rId2"/>
          <a:srcRect r="78050"/>
          <a:stretch>
            <a:fillRect/>
          </a:stretch>
        </p:blipFill>
        <p:spPr>
          <a:xfrm>
            <a:off x="4095683" y="2229414"/>
            <a:ext cx="1001012" cy="1665789"/>
          </a:xfrm>
          <a:prstGeom prst="rect">
            <a:avLst/>
          </a:prstGeom>
          <a:ln w="12700">
            <a:miter lim="400000"/>
            <a:headEnd/>
            <a:tailEnd/>
          </a:ln>
        </p:spPr>
      </p:pic>
      <p:sp>
        <p:nvSpPr>
          <p:cNvPr id="3904" name="Google Shape;3127;p124"/>
          <p:cNvSpPr txBox="1"/>
          <p:nvPr/>
        </p:nvSpPr>
        <p:spPr>
          <a:xfrm>
            <a:off x="4925533" y="-85494"/>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909" name="Google Shape;3128;p124"/>
          <p:cNvGrpSpPr/>
          <p:nvPr/>
        </p:nvGrpSpPr>
        <p:grpSpPr>
          <a:xfrm>
            <a:off x="-14313" y="352840"/>
            <a:ext cx="6713904" cy="520941"/>
            <a:chOff x="0" y="-1"/>
            <a:chExt cx="17903743" cy="1389174"/>
          </a:xfrm>
        </p:grpSpPr>
        <p:grpSp>
          <p:nvGrpSpPr>
            <p:cNvPr id="3907" name="Google Shape;3129;p124"/>
            <p:cNvGrpSpPr/>
            <p:nvPr/>
          </p:nvGrpSpPr>
          <p:grpSpPr>
            <a:xfrm>
              <a:off x="0" y="40234"/>
              <a:ext cx="17903743" cy="1264279"/>
              <a:chOff x="0" y="0"/>
              <a:chExt cx="17903742" cy="1264277"/>
            </a:xfrm>
          </p:grpSpPr>
          <p:sp>
            <p:nvSpPr>
              <p:cNvPr id="3905" name="Rectangle"/>
              <p:cNvSpPr/>
              <p:nvPr/>
            </p:nvSpPr>
            <p:spPr>
              <a:xfrm>
                <a:off x="0" y="0"/>
                <a:ext cx="17903742" cy="1264277"/>
              </a:xfrm>
              <a:prstGeom prst="rect">
                <a:avLst/>
              </a:prstGeom>
              <a:solidFill>
                <a:schemeClr val="accent3"/>
              </a:solidFill>
              <a:ln w="12700" cap="flat">
                <a:noFill/>
                <a:miter lim="400000"/>
              </a:ln>
              <a:effectLst/>
            </p:spPr>
            <p:txBody>
              <a:bodyPr wrap="square" lIns="0" tIns="0" rIns="0" bIns="0" numCol="1" anchor="ctr">
                <a:noAutofit/>
              </a:bodyPr>
              <a:lstStyle/>
              <a:p>
                <a:pPr>
                  <a:defRPr sz="5300">
                    <a:solidFill>
                      <a:srgbClr val="FFFFFF"/>
                    </a:solidFill>
                    <a:latin typeface="A-OTF 太ゴB101 Pr6N Bold"/>
                    <a:ea typeface="A-OTF 太ゴB101 Pr6N Bold"/>
                    <a:cs typeface="A-OTF 太ゴB101 Pr6N Bold"/>
                    <a:sym typeface="A-OTF 太ゴB101 Pr6N Bold"/>
                  </a:defRPr>
                </a:pPr>
                <a:endParaRPr sz="19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06" name="裏コードとV7は同じ（素材も調味料も一緒）"/>
              <p:cNvSpPr txBox="1"/>
              <p:nvPr/>
            </p:nvSpPr>
            <p:spPr>
              <a:xfrm>
                <a:off x="105275" y="118021"/>
                <a:ext cx="17693193" cy="1028232"/>
              </a:xfrm>
              <a:prstGeom prst="rect">
                <a:avLst/>
              </a:prstGeom>
              <a:noFill/>
              <a:ln w="12700" cap="flat">
                <a:noFill/>
                <a:miter lim="400000"/>
              </a:ln>
              <a:effectLst/>
            </p:spPr>
            <p:txBody>
              <a:bodyPr wrap="square" lIns="39450" tIns="39450" rIns="39450" bIns="39450" numCol="1" anchor="ctr">
                <a:spAutoFit/>
              </a:bodyPr>
              <a:lstStyle>
                <a:lvl1pPr>
                  <a:defRPr sz="5300">
                    <a:solidFill>
                      <a:srgbClr val="FFFFFF"/>
                    </a:solidFill>
                    <a:latin typeface="A-OTF 太ゴB101 Pr6N Bold"/>
                    <a:ea typeface="A-OTF 太ゴB101 Pr6N Bold"/>
                    <a:cs typeface="A-OTF 太ゴB101 Pr6N Bold"/>
                    <a:sym typeface="A-OTF 太ゴB101 Pr6N Bold"/>
                  </a:defRPr>
                </a:lvl1pPr>
              </a:lstStyle>
              <a:p>
                <a:r>
                  <a:rPr sz="1988" dirty="0">
                    <a:latin typeface="M PLUS 1p" panose="020B0502020203020207" pitchFamily="34" charset="-128"/>
                    <a:ea typeface="M PLUS 1p" panose="020B0502020203020207" pitchFamily="34" charset="-128"/>
                    <a:cs typeface="M PLUS 1p" panose="020B0502020203020207" pitchFamily="34" charset="-128"/>
                  </a:rPr>
                  <a:t>　　裏コードとV7は同じ（素材も調味料も一緒）</a:t>
                </a:r>
              </a:p>
            </p:txBody>
          </p:sp>
        </p:grpSp>
        <p:pic>
          <p:nvPicPr>
            <p:cNvPr id="3908" name="Google Shape;3130;p124" descr="Google Shape;3130;p124"/>
            <p:cNvPicPr>
              <a:picLocks noChangeAspect="1"/>
            </p:cNvPicPr>
            <p:nvPr/>
          </p:nvPicPr>
          <p:blipFill>
            <a:blip r:embed="rId3"/>
            <a:srcRect r="9066" b="28515"/>
            <a:stretch>
              <a:fillRect/>
            </a:stretch>
          </p:blipFill>
          <p:spPr>
            <a:xfrm>
              <a:off x="31716" y="-1"/>
              <a:ext cx="1490962" cy="1389174"/>
            </a:xfrm>
            <a:prstGeom prst="rect">
              <a:avLst/>
            </a:prstGeom>
            <a:ln w="12700" cap="flat">
              <a:noFill/>
              <a:miter lim="400000"/>
              <a:headEnd/>
              <a:tailEnd/>
            </a:ln>
            <a:effectLst/>
          </p:spPr>
        </p:pic>
      </p:grpSp>
      <p:sp>
        <p:nvSpPr>
          <p:cNvPr id="3910" name="Google Shape;3131;p124"/>
          <p:cNvSpPr txBox="1"/>
          <p:nvPr/>
        </p:nvSpPr>
        <p:spPr>
          <a:xfrm>
            <a:off x="406633" y="990238"/>
            <a:ext cx="4962469" cy="113477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裏コード（9,#11,13）とV7（alt）は同じ構成音です。以下の図をみてみましょう。</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3911" name="Google Shape;3132;p124"/>
          <p:cNvSpPr txBox="1"/>
          <p:nvPr/>
        </p:nvSpPr>
        <p:spPr>
          <a:xfrm>
            <a:off x="1374451" y="3339963"/>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912" name="Google Shape;3133;p124" descr="Google Shape;3133;p124"/>
          <p:cNvPicPr>
            <a:picLocks noChangeAspect="1"/>
          </p:cNvPicPr>
          <p:nvPr/>
        </p:nvPicPr>
        <p:blipFill>
          <a:blip r:embed="rId2"/>
          <a:srcRect l="21826"/>
          <a:stretch>
            <a:fillRect/>
          </a:stretch>
        </p:blipFill>
        <p:spPr>
          <a:xfrm>
            <a:off x="536273" y="2229335"/>
            <a:ext cx="3582271" cy="1667569"/>
          </a:xfrm>
          <a:prstGeom prst="rect">
            <a:avLst/>
          </a:prstGeom>
          <a:ln w="12700">
            <a:miter lim="400000"/>
            <a:headEnd/>
            <a:tailEnd/>
          </a:ln>
        </p:spPr>
      </p:pic>
      <p:grpSp>
        <p:nvGrpSpPr>
          <p:cNvPr id="3915" name="Google Shape;3134;p124"/>
          <p:cNvGrpSpPr/>
          <p:nvPr/>
        </p:nvGrpSpPr>
        <p:grpSpPr>
          <a:xfrm>
            <a:off x="864394" y="3434897"/>
            <a:ext cx="296664" cy="333451"/>
            <a:chOff x="-1" y="0"/>
            <a:chExt cx="791102" cy="889200"/>
          </a:xfrm>
        </p:grpSpPr>
        <p:sp>
          <p:nvSpPr>
            <p:cNvPr id="391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14"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3916" name="Google Shape;3135;p124"/>
          <p:cNvSpPr txBox="1"/>
          <p:nvPr/>
        </p:nvSpPr>
        <p:spPr>
          <a:xfrm>
            <a:off x="119273" y="1777917"/>
            <a:ext cx="1131395"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3917" name="Google Shape;3136;p124"/>
          <p:cNvSpPr txBox="1"/>
          <p:nvPr/>
        </p:nvSpPr>
        <p:spPr>
          <a:xfrm>
            <a:off x="926516" y="391265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918" name="Google Shape;3137;p124"/>
          <p:cNvSpPr txBox="1"/>
          <p:nvPr/>
        </p:nvSpPr>
        <p:spPr>
          <a:xfrm>
            <a:off x="1423546" y="391780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919" name="Google Shape;3138;p124"/>
          <p:cNvSpPr txBox="1"/>
          <p:nvPr/>
        </p:nvSpPr>
        <p:spPr>
          <a:xfrm>
            <a:off x="2894746" y="3913496"/>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922" name="Google Shape;3139;p124"/>
          <p:cNvGrpSpPr/>
          <p:nvPr/>
        </p:nvGrpSpPr>
        <p:grpSpPr>
          <a:xfrm>
            <a:off x="1512999" y="3434897"/>
            <a:ext cx="296663" cy="333450"/>
            <a:chOff x="0" y="547432"/>
            <a:chExt cx="791101" cy="889201"/>
          </a:xfrm>
        </p:grpSpPr>
        <p:sp>
          <p:nvSpPr>
            <p:cNvPr id="392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21"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925" name="Google Shape;3140;p124"/>
          <p:cNvGrpSpPr/>
          <p:nvPr/>
        </p:nvGrpSpPr>
        <p:grpSpPr>
          <a:xfrm>
            <a:off x="2816178" y="3434897"/>
            <a:ext cx="296664" cy="333451"/>
            <a:chOff x="-1" y="0"/>
            <a:chExt cx="791102" cy="889200"/>
          </a:xfrm>
        </p:grpSpPr>
        <p:sp>
          <p:nvSpPr>
            <p:cNvPr id="392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24"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928" name="Google Shape;3141;p124"/>
          <p:cNvGrpSpPr/>
          <p:nvPr/>
        </p:nvGrpSpPr>
        <p:grpSpPr>
          <a:xfrm>
            <a:off x="3271994" y="2585728"/>
            <a:ext cx="352239" cy="467664"/>
            <a:chOff x="-1" y="-1"/>
            <a:chExt cx="939302" cy="1247102"/>
          </a:xfrm>
        </p:grpSpPr>
        <p:sp>
          <p:nvSpPr>
            <p:cNvPr id="3926"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27"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929" name="Google Shape;3142;p124"/>
          <p:cNvSpPr txBox="1"/>
          <p:nvPr/>
        </p:nvSpPr>
        <p:spPr>
          <a:xfrm>
            <a:off x="3225590" y="1881908"/>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932" name="Google Shape;3143;p124"/>
          <p:cNvGrpSpPr/>
          <p:nvPr/>
        </p:nvGrpSpPr>
        <p:grpSpPr>
          <a:xfrm>
            <a:off x="3615775" y="2584560"/>
            <a:ext cx="352239" cy="467664"/>
            <a:chOff x="-1" y="-1"/>
            <a:chExt cx="939302" cy="1247102"/>
          </a:xfrm>
        </p:grpSpPr>
        <p:sp>
          <p:nvSpPr>
            <p:cNvPr id="3930"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31"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933" name="Google Shape;3144;p124"/>
          <p:cNvSpPr txBox="1"/>
          <p:nvPr/>
        </p:nvSpPr>
        <p:spPr>
          <a:xfrm>
            <a:off x="3543858" y="1880740"/>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936" name="Google Shape;3145;p124"/>
          <p:cNvGrpSpPr/>
          <p:nvPr/>
        </p:nvGrpSpPr>
        <p:grpSpPr>
          <a:xfrm>
            <a:off x="4257832" y="2585728"/>
            <a:ext cx="352239" cy="467664"/>
            <a:chOff x="0" y="179852"/>
            <a:chExt cx="939301" cy="1247101"/>
          </a:xfrm>
        </p:grpSpPr>
        <p:sp>
          <p:nvSpPr>
            <p:cNvPr id="3934"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35"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3937" name="Google Shape;3146;p124"/>
          <p:cNvSpPr txBox="1"/>
          <p:nvPr/>
        </p:nvSpPr>
        <p:spPr>
          <a:xfrm>
            <a:off x="4134404" y="1881908"/>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3940" name="Google Shape;3147;p124"/>
          <p:cNvGrpSpPr/>
          <p:nvPr/>
        </p:nvGrpSpPr>
        <p:grpSpPr>
          <a:xfrm>
            <a:off x="4580181" y="2584560"/>
            <a:ext cx="352238" cy="467664"/>
            <a:chOff x="0" y="179852"/>
            <a:chExt cx="939301" cy="1247101"/>
          </a:xfrm>
        </p:grpSpPr>
        <p:sp>
          <p:nvSpPr>
            <p:cNvPr id="3938"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39"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3941" name="Google Shape;3148;p124"/>
          <p:cNvSpPr txBox="1"/>
          <p:nvPr/>
        </p:nvSpPr>
        <p:spPr>
          <a:xfrm>
            <a:off x="4562030" y="1880740"/>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pic>
        <p:nvPicPr>
          <p:cNvPr id="3942" name="Google Shape;3149;p124" descr="Google Shape;3149;p124"/>
          <p:cNvPicPr>
            <a:picLocks noChangeAspect="1"/>
          </p:cNvPicPr>
          <p:nvPr/>
        </p:nvPicPr>
        <p:blipFill>
          <a:blip r:embed="rId2"/>
          <a:srcRect r="78519"/>
          <a:stretch>
            <a:fillRect/>
          </a:stretch>
        </p:blipFill>
        <p:spPr>
          <a:xfrm>
            <a:off x="639448" y="5143990"/>
            <a:ext cx="984338" cy="1667569"/>
          </a:xfrm>
          <a:prstGeom prst="rect">
            <a:avLst/>
          </a:prstGeom>
          <a:ln w="12700">
            <a:miter lim="400000"/>
            <a:headEnd/>
            <a:tailEnd/>
          </a:ln>
        </p:spPr>
      </p:pic>
      <p:sp>
        <p:nvSpPr>
          <p:cNvPr id="3943" name="Google Shape;3150;p124"/>
          <p:cNvSpPr txBox="1"/>
          <p:nvPr/>
        </p:nvSpPr>
        <p:spPr>
          <a:xfrm>
            <a:off x="1260152" y="5997437"/>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944" name="Google Shape;3151;p124" descr="Google Shape;3151;p124"/>
          <p:cNvPicPr>
            <a:picLocks noChangeAspect="1"/>
          </p:cNvPicPr>
          <p:nvPr/>
        </p:nvPicPr>
        <p:blipFill>
          <a:blip r:embed="rId2"/>
          <a:srcRect l="21826"/>
          <a:stretch>
            <a:fillRect/>
          </a:stretch>
        </p:blipFill>
        <p:spPr>
          <a:xfrm>
            <a:off x="1622123" y="5143985"/>
            <a:ext cx="3582271" cy="1667569"/>
          </a:xfrm>
          <a:prstGeom prst="rect">
            <a:avLst/>
          </a:prstGeom>
          <a:ln w="12700">
            <a:miter lim="400000"/>
            <a:headEnd/>
            <a:tailEnd/>
          </a:ln>
        </p:spPr>
      </p:pic>
      <p:grpSp>
        <p:nvGrpSpPr>
          <p:cNvPr id="3947" name="Google Shape;3152;p124"/>
          <p:cNvGrpSpPr/>
          <p:nvPr/>
        </p:nvGrpSpPr>
        <p:grpSpPr>
          <a:xfrm>
            <a:off x="835816" y="5419106"/>
            <a:ext cx="296664" cy="520988"/>
            <a:chOff x="-1" y="0"/>
            <a:chExt cx="791102" cy="1389300"/>
          </a:xfrm>
        </p:grpSpPr>
        <p:sp>
          <p:nvSpPr>
            <p:cNvPr id="3945" name="Oval"/>
            <p:cNvSpPr/>
            <p:nvPr/>
          </p:nvSpPr>
          <p:spPr>
            <a:xfrm>
              <a:off x="-1" y="0"/>
              <a:ext cx="791102" cy="138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46" name="D♭"/>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D♭</a:t>
              </a:r>
            </a:p>
          </p:txBody>
        </p:sp>
      </p:grpSp>
      <p:sp>
        <p:nvSpPr>
          <p:cNvPr id="3948" name="Google Shape;3153;p124"/>
          <p:cNvSpPr txBox="1"/>
          <p:nvPr/>
        </p:nvSpPr>
        <p:spPr>
          <a:xfrm>
            <a:off x="128492" y="4705076"/>
            <a:ext cx="4714857"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D♭7（9,#11,13）</a:t>
            </a:r>
          </a:p>
        </p:txBody>
      </p:sp>
      <p:sp>
        <p:nvSpPr>
          <p:cNvPr id="3949" name="Google Shape;3154;p124"/>
          <p:cNvSpPr txBox="1"/>
          <p:nvPr/>
        </p:nvSpPr>
        <p:spPr>
          <a:xfrm>
            <a:off x="812216" y="684771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950" name="Google Shape;3155;p124"/>
          <p:cNvSpPr txBox="1"/>
          <p:nvPr/>
        </p:nvSpPr>
        <p:spPr>
          <a:xfrm>
            <a:off x="1509271" y="685286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3951" name="Google Shape;3156;p124"/>
          <p:cNvSpPr txBox="1"/>
          <p:nvPr/>
        </p:nvSpPr>
        <p:spPr>
          <a:xfrm>
            <a:off x="2711048" y="6889378"/>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3954" name="Google Shape;3157;p124"/>
          <p:cNvGrpSpPr/>
          <p:nvPr/>
        </p:nvGrpSpPr>
        <p:grpSpPr>
          <a:xfrm>
            <a:off x="1627300" y="6349548"/>
            <a:ext cx="296663" cy="333450"/>
            <a:chOff x="0" y="547432"/>
            <a:chExt cx="791101" cy="889201"/>
          </a:xfrm>
        </p:grpSpPr>
        <p:sp>
          <p:nvSpPr>
            <p:cNvPr id="395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53" name="F"/>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3957" name="Google Shape;3158;p124"/>
          <p:cNvGrpSpPr/>
          <p:nvPr/>
        </p:nvGrpSpPr>
        <p:grpSpPr>
          <a:xfrm>
            <a:off x="2601866" y="6349546"/>
            <a:ext cx="296664" cy="333451"/>
            <a:chOff x="-1" y="0"/>
            <a:chExt cx="791102" cy="889200"/>
          </a:xfrm>
        </p:grpSpPr>
        <p:sp>
          <p:nvSpPr>
            <p:cNvPr id="395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56"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960" name="Google Shape;3159;p124"/>
          <p:cNvGrpSpPr/>
          <p:nvPr/>
        </p:nvGrpSpPr>
        <p:grpSpPr>
          <a:xfrm>
            <a:off x="4229257" y="6330573"/>
            <a:ext cx="300038" cy="332213"/>
            <a:chOff x="0" y="0"/>
            <a:chExt cx="800100" cy="885900"/>
          </a:xfrm>
        </p:grpSpPr>
        <p:sp>
          <p:nvSpPr>
            <p:cNvPr id="3958" name="Oval"/>
            <p:cNvSpPr/>
            <p:nvPr/>
          </p:nvSpPr>
          <p:spPr>
            <a:xfrm>
              <a:off x="0" y="0"/>
              <a:ext cx="800100" cy="8859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59" name="G"/>
            <p:cNvSpPr txBox="1"/>
            <p:nvPr/>
          </p:nvSpPr>
          <p:spPr>
            <a:xfrm>
              <a:off x="228797" y="21171"/>
              <a:ext cx="342509"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3961" name="Google Shape;3160;p124"/>
          <p:cNvSpPr txBox="1"/>
          <p:nvPr/>
        </p:nvSpPr>
        <p:spPr>
          <a:xfrm>
            <a:off x="4135908" y="6813299"/>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3962" name="Google Shape;3161;p124"/>
          <p:cNvSpPr txBox="1"/>
          <p:nvPr/>
        </p:nvSpPr>
        <p:spPr>
          <a:xfrm>
            <a:off x="3491411" y="4819956"/>
            <a:ext cx="133203"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sp>
        <p:nvSpPr>
          <p:cNvPr id="3963" name="Google Shape;3162;p124"/>
          <p:cNvSpPr txBox="1"/>
          <p:nvPr/>
        </p:nvSpPr>
        <p:spPr>
          <a:xfrm>
            <a:off x="4698715" y="4701622"/>
            <a:ext cx="305745" cy="553005"/>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3966" name="Google Shape;3163;p124"/>
          <p:cNvGrpSpPr/>
          <p:nvPr/>
        </p:nvGrpSpPr>
        <p:grpSpPr>
          <a:xfrm>
            <a:off x="2114547" y="5419106"/>
            <a:ext cx="296664" cy="520988"/>
            <a:chOff x="-1" y="0"/>
            <a:chExt cx="791102" cy="1389300"/>
          </a:xfrm>
        </p:grpSpPr>
        <p:sp>
          <p:nvSpPr>
            <p:cNvPr id="3964" name="Oval"/>
            <p:cNvSpPr/>
            <p:nvPr/>
          </p:nvSpPr>
          <p:spPr>
            <a:xfrm>
              <a:off x="-1" y="0"/>
              <a:ext cx="791102" cy="138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65" name="A♭"/>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3969" name="Google Shape;3164;p124"/>
          <p:cNvGrpSpPr/>
          <p:nvPr/>
        </p:nvGrpSpPr>
        <p:grpSpPr>
          <a:xfrm>
            <a:off x="3386294" y="5443228"/>
            <a:ext cx="352239" cy="467664"/>
            <a:chOff x="0" y="179852"/>
            <a:chExt cx="939301" cy="1247101"/>
          </a:xfrm>
        </p:grpSpPr>
        <p:sp>
          <p:nvSpPr>
            <p:cNvPr id="3967" name="Oval"/>
            <p:cNvSpPr/>
            <p:nvPr/>
          </p:nvSpPr>
          <p:spPr>
            <a:xfrm>
              <a:off x="0" y="179852"/>
              <a:ext cx="939301" cy="1247101"/>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68" name="E…"/>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972" name="Google Shape;3165;p124"/>
          <p:cNvGrpSpPr/>
          <p:nvPr/>
        </p:nvGrpSpPr>
        <p:grpSpPr>
          <a:xfrm>
            <a:off x="4693601" y="5439712"/>
            <a:ext cx="352239" cy="495901"/>
            <a:chOff x="-1" y="0"/>
            <a:chExt cx="939302" cy="1322400"/>
          </a:xfrm>
        </p:grpSpPr>
        <p:sp>
          <p:nvSpPr>
            <p:cNvPr id="3970" name="Oval"/>
            <p:cNvSpPr/>
            <p:nvPr/>
          </p:nvSpPr>
          <p:spPr>
            <a:xfrm>
              <a:off x="-1" y="0"/>
              <a:ext cx="939302" cy="13224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71" name="Bb"/>
            <p:cNvSpPr txBox="1"/>
            <p:nvPr/>
          </p:nvSpPr>
          <p:spPr>
            <a:xfrm>
              <a:off x="249180" y="62531"/>
              <a:ext cx="440938"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Bb</a:t>
              </a:r>
            </a:p>
          </p:txBody>
        </p:sp>
      </p:grpSp>
      <p:sp>
        <p:nvSpPr>
          <p:cNvPr id="3973" name="Google Shape;3166;p124"/>
          <p:cNvSpPr txBox="1"/>
          <p:nvPr/>
        </p:nvSpPr>
        <p:spPr>
          <a:xfrm>
            <a:off x="377062" y="7182154"/>
            <a:ext cx="4962469" cy="130129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裏コード（9,#11,13）は、V7（alt）と同じ構成音なのでV7(alt)と同じように使うことができます。なので、</a:t>
            </a:r>
            <a:r>
              <a:rPr sz="1388" u="sng" dirty="0">
                <a:latin typeface="M PLUS 1p" panose="020B0502020203020207" pitchFamily="34" charset="-128"/>
                <a:ea typeface="M PLUS 1p" panose="020B0502020203020207" pitchFamily="34" charset="-128"/>
                <a:cs typeface="M PLUS 1p" panose="020B0502020203020207" pitchFamily="34" charset="-128"/>
              </a:rPr>
              <a:t>裏コードのテンションは（9,#11,13）にする必要があることに注意しましょう。</a:t>
            </a:r>
          </a:p>
        </p:txBody>
      </p:sp>
      <p:sp>
        <p:nvSpPr>
          <p:cNvPr id="3974"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112</a:t>
            </a:fld>
            <a:endParaRP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6" name="Google Shape;3172;p125" descr="Google Shape;3172;p125"/>
          <p:cNvPicPr>
            <a:picLocks noChangeAspect="1"/>
          </p:cNvPicPr>
          <p:nvPr/>
        </p:nvPicPr>
        <p:blipFill>
          <a:blip r:embed="rId2"/>
          <a:srcRect r="78050"/>
          <a:stretch>
            <a:fillRect/>
          </a:stretch>
        </p:blipFill>
        <p:spPr>
          <a:xfrm>
            <a:off x="4088697" y="6548246"/>
            <a:ext cx="1005842" cy="1667569"/>
          </a:xfrm>
          <a:prstGeom prst="rect">
            <a:avLst/>
          </a:prstGeom>
          <a:ln w="12700">
            <a:miter lim="400000"/>
            <a:headEnd/>
            <a:tailEnd/>
          </a:ln>
        </p:spPr>
      </p:pic>
      <p:pic>
        <p:nvPicPr>
          <p:cNvPr id="3977" name="Google Shape;3173;p125" descr="Google Shape;3173;p125"/>
          <p:cNvPicPr>
            <a:picLocks noChangeAspect="1"/>
          </p:cNvPicPr>
          <p:nvPr/>
        </p:nvPicPr>
        <p:blipFill>
          <a:blip r:embed="rId2"/>
          <a:srcRect l="21826"/>
          <a:stretch>
            <a:fillRect/>
          </a:stretch>
        </p:blipFill>
        <p:spPr>
          <a:xfrm>
            <a:off x="523044" y="6549224"/>
            <a:ext cx="3582271" cy="1667569"/>
          </a:xfrm>
          <a:prstGeom prst="rect">
            <a:avLst/>
          </a:prstGeom>
          <a:ln w="12700">
            <a:miter lim="400000"/>
            <a:headEnd/>
            <a:tailEnd/>
          </a:ln>
        </p:spPr>
      </p:pic>
      <p:pic>
        <p:nvPicPr>
          <p:cNvPr id="3978" name="Google Shape;3174;p125" descr="Google Shape;3174;p125"/>
          <p:cNvPicPr>
            <a:picLocks noChangeAspect="1"/>
          </p:cNvPicPr>
          <p:nvPr/>
        </p:nvPicPr>
        <p:blipFill>
          <a:blip r:embed="rId2"/>
          <a:srcRect r="78050"/>
          <a:stretch>
            <a:fillRect/>
          </a:stretch>
        </p:blipFill>
        <p:spPr>
          <a:xfrm>
            <a:off x="4049539" y="2354847"/>
            <a:ext cx="1008260" cy="1672004"/>
          </a:xfrm>
          <a:prstGeom prst="rect">
            <a:avLst/>
          </a:prstGeom>
          <a:ln w="12700">
            <a:miter lim="400000"/>
            <a:headEnd/>
            <a:tailEnd/>
          </a:ln>
        </p:spPr>
      </p:pic>
      <p:sp>
        <p:nvSpPr>
          <p:cNvPr id="3979" name="Google Shape;3176;p125"/>
          <p:cNvSpPr txBox="1"/>
          <p:nvPr/>
        </p:nvSpPr>
        <p:spPr>
          <a:xfrm>
            <a:off x="1345876" y="3466508"/>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980" name="Google Shape;3177;p125" descr="Google Shape;3177;p125"/>
          <p:cNvPicPr>
            <a:picLocks noChangeAspect="1"/>
          </p:cNvPicPr>
          <p:nvPr/>
        </p:nvPicPr>
        <p:blipFill>
          <a:blip r:embed="rId2"/>
          <a:srcRect l="21826"/>
          <a:stretch>
            <a:fillRect/>
          </a:stretch>
        </p:blipFill>
        <p:spPr>
          <a:xfrm>
            <a:off x="479123" y="2355881"/>
            <a:ext cx="3582271" cy="1667569"/>
          </a:xfrm>
          <a:prstGeom prst="rect">
            <a:avLst/>
          </a:prstGeom>
          <a:ln w="12700">
            <a:miter lim="400000"/>
            <a:headEnd/>
            <a:tailEnd/>
          </a:ln>
        </p:spPr>
      </p:pic>
      <p:grpSp>
        <p:nvGrpSpPr>
          <p:cNvPr id="3983" name="Google Shape;3178;p125"/>
          <p:cNvGrpSpPr/>
          <p:nvPr/>
        </p:nvGrpSpPr>
        <p:grpSpPr>
          <a:xfrm>
            <a:off x="807243" y="3561443"/>
            <a:ext cx="296664" cy="333451"/>
            <a:chOff x="-1" y="0"/>
            <a:chExt cx="791102" cy="889200"/>
          </a:xfrm>
        </p:grpSpPr>
        <p:sp>
          <p:nvSpPr>
            <p:cNvPr id="398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82"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3984" name="Google Shape;3179;p125"/>
          <p:cNvSpPr txBox="1"/>
          <p:nvPr/>
        </p:nvSpPr>
        <p:spPr>
          <a:xfrm>
            <a:off x="132596" y="1951943"/>
            <a:ext cx="20884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G7（alt）スケール</a:t>
            </a:r>
          </a:p>
        </p:txBody>
      </p:sp>
      <p:grpSp>
        <p:nvGrpSpPr>
          <p:cNvPr id="3987" name="Google Shape;3180;p125"/>
          <p:cNvGrpSpPr/>
          <p:nvPr/>
        </p:nvGrpSpPr>
        <p:grpSpPr>
          <a:xfrm>
            <a:off x="1455850" y="3561443"/>
            <a:ext cx="296663" cy="333450"/>
            <a:chOff x="0" y="547432"/>
            <a:chExt cx="791101" cy="889201"/>
          </a:xfrm>
        </p:grpSpPr>
        <p:sp>
          <p:nvSpPr>
            <p:cNvPr id="398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86"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990" name="Google Shape;3181;p125"/>
          <p:cNvGrpSpPr/>
          <p:nvPr/>
        </p:nvGrpSpPr>
        <p:grpSpPr>
          <a:xfrm>
            <a:off x="2766172" y="3561443"/>
            <a:ext cx="296664" cy="333451"/>
            <a:chOff x="-1" y="0"/>
            <a:chExt cx="791102" cy="889200"/>
          </a:xfrm>
        </p:grpSpPr>
        <p:sp>
          <p:nvSpPr>
            <p:cNvPr id="398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89"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993" name="Google Shape;3182;p125"/>
          <p:cNvGrpSpPr/>
          <p:nvPr/>
        </p:nvGrpSpPr>
        <p:grpSpPr>
          <a:xfrm>
            <a:off x="928843" y="2684842"/>
            <a:ext cx="352239" cy="467664"/>
            <a:chOff x="-1" y="-1"/>
            <a:chExt cx="939302" cy="1247102"/>
          </a:xfrm>
        </p:grpSpPr>
        <p:sp>
          <p:nvSpPr>
            <p:cNvPr id="3991"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92"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grpSp>
        <p:nvGrpSpPr>
          <p:cNvPr id="3996" name="Google Shape;3183;p125"/>
          <p:cNvGrpSpPr/>
          <p:nvPr/>
        </p:nvGrpSpPr>
        <p:grpSpPr>
          <a:xfrm>
            <a:off x="1279768" y="2683674"/>
            <a:ext cx="352239" cy="467664"/>
            <a:chOff x="-1" y="-1"/>
            <a:chExt cx="939302" cy="1247102"/>
          </a:xfrm>
        </p:grpSpPr>
        <p:sp>
          <p:nvSpPr>
            <p:cNvPr id="3994"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95"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3999" name="Google Shape;3184;p125"/>
          <p:cNvGrpSpPr/>
          <p:nvPr/>
        </p:nvGrpSpPr>
        <p:grpSpPr>
          <a:xfrm>
            <a:off x="1914680" y="2684842"/>
            <a:ext cx="352239" cy="467664"/>
            <a:chOff x="0" y="179852"/>
            <a:chExt cx="939301" cy="1247101"/>
          </a:xfrm>
        </p:grpSpPr>
        <p:sp>
          <p:nvSpPr>
            <p:cNvPr id="3997"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98"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002" name="Google Shape;3185;p125"/>
          <p:cNvGrpSpPr/>
          <p:nvPr/>
        </p:nvGrpSpPr>
        <p:grpSpPr>
          <a:xfrm>
            <a:off x="2258461" y="2683674"/>
            <a:ext cx="352238" cy="467664"/>
            <a:chOff x="0" y="179852"/>
            <a:chExt cx="939301" cy="1247101"/>
          </a:xfrm>
        </p:grpSpPr>
        <p:sp>
          <p:nvSpPr>
            <p:cNvPr id="4000"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01"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003" name="Google Shape;3186;p125"/>
          <p:cNvSpPr txBox="1"/>
          <p:nvPr/>
        </p:nvSpPr>
        <p:spPr>
          <a:xfrm>
            <a:off x="1231577" y="7332299"/>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006" name="Google Shape;3187;p125"/>
          <p:cNvGrpSpPr/>
          <p:nvPr/>
        </p:nvGrpSpPr>
        <p:grpSpPr>
          <a:xfrm>
            <a:off x="1985960" y="6818261"/>
            <a:ext cx="296664" cy="520988"/>
            <a:chOff x="-1" y="0"/>
            <a:chExt cx="791102" cy="1389300"/>
          </a:xfrm>
        </p:grpSpPr>
        <p:sp>
          <p:nvSpPr>
            <p:cNvPr id="4004" name="Oval"/>
            <p:cNvSpPr/>
            <p:nvPr/>
          </p:nvSpPr>
          <p:spPr>
            <a:xfrm>
              <a:off x="-1" y="0"/>
              <a:ext cx="791102" cy="138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05" name="D♭"/>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D♭</a:t>
              </a:r>
            </a:p>
          </p:txBody>
        </p:sp>
      </p:grpSp>
      <p:sp>
        <p:nvSpPr>
          <p:cNvPr id="4007" name="Google Shape;3188;p125"/>
          <p:cNvSpPr txBox="1"/>
          <p:nvPr/>
        </p:nvSpPr>
        <p:spPr>
          <a:xfrm>
            <a:off x="120350" y="6112198"/>
            <a:ext cx="2832956"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D♭7（9,#11,13）スケール	</a:t>
            </a:r>
          </a:p>
        </p:txBody>
      </p:sp>
      <p:grpSp>
        <p:nvGrpSpPr>
          <p:cNvPr id="4010" name="Google Shape;3189;p125"/>
          <p:cNvGrpSpPr/>
          <p:nvPr/>
        </p:nvGrpSpPr>
        <p:grpSpPr>
          <a:xfrm>
            <a:off x="2798503" y="7721841"/>
            <a:ext cx="296663" cy="333451"/>
            <a:chOff x="0" y="547432"/>
            <a:chExt cx="791101" cy="889201"/>
          </a:xfrm>
        </p:grpSpPr>
        <p:sp>
          <p:nvSpPr>
            <p:cNvPr id="400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09" name="F"/>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4013" name="Google Shape;3190;p125"/>
          <p:cNvGrpSpPr/>
          <p:nvPr/>
        </p:nvGrpSpPr>
        <p:grpSpPr>
          <a:xfrm>
            <a:off x="3787727" y="7735555"/>
            <a:ext cx="296664" cy="333451"/>
            <a:chOff x="-1" y="0"/>
            <a:chExt cx="791102" cy="889200"/>
          </a:xfrm>
        </p:grpSpPr>
        <p:sp>
          <p:nvSpPr>
            <p:cNvPr id="401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12"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4016" name="Google Shape;3191;p125"/>
          <p:cNvGrpSpPr/>
          <p:nvPr/>
        </p:nvGrpSpPr>
        <p:grpSpPr>
          <a:xfrm>
            <a:off x="3124017" y="7728830"/>
            <a:ext cx="300038" cy="332213"/>
            <a:chOff x="0" y="0"/>
            <a:chExt cx="800100" cy="885900"/>
          </a:xfrm>
        </p:grpSpPr>
        <p:sp>
          <p:nvSpPr>
            <p:cNvPr id="4014" name="Oval"/>
            <p:cNvSpPr/>
            <p:nvPr/>
          </p:nvSpPr>
          <p:spPr>
            <a:xfrm>
              <a:off x="0" y="0"/>
              <a:ext cx="800100" cy="8859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15" name="G"/>
            <p:cNvSpPr txBox="1"/>
            <p:nvPr/>
          </p:nvSpPr>
          <p:spPr>
            <a:xfrm>
              <a:off x="228797" y="21171"/>
              <a:ext cx="342509"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019" name="Google Shape;3193;p125"/>
          <p:cNvGrpSpPr/>
          <p:nvPr/>
        </p:nvGrpSpPr>
        <p:grpSpPr>
          <a:xfrm>
            <a:off x="3300645" y="6815411"/>
            <a:ext cx="296664" cy="520988"/>
            <a:chOff x="-1" y="0"/>
            <a:chExt cx="791102" cy="1389300"/>
          </a:xfrm>
        </p:grpSpPr>
        <p:sp>
          <p:nvSpPr>
            <p:cNvPr id="4017" name="Oval"/>
            <p:cNvSpPr/>
            <p:nvPr/>
          </p:nvSpPr>
          <p:spPr>
            <a:xfrm>
              <a:off x="-1" y="0"/>
              <a:ext cx="791102" cy="138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18" name="A♭"/>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4022" name="Google Shape;3194;p125"/>
          <p:cNvGrpSpPr/>
          <p:nvPr/>
        </p:nvGrpSpPr>
        <p:grpSpPr>
          <a:xfrm>
            <a:off x="2286157" y="6842382"/>
            <a:ext cx="352239" cy="467664"/>
            <a:chOff x="0" y="179852"/>
            <a:chExt cx="939301" cy="1247101"/>
          </a:xfrm>
        </p:grpSpPr>
        <p:sp>
          <p:nvSpPr>
            <p:cNvPr id="4020" name="Oval"/>
            <p:cNvSpPr/>
            <p:nvPr/>
          </p:nvSpPr>
          <p:spPr>
            <a:xfrm>
              <a:off x="0" y="179852"/>
              <a:ext cx="939301" cy="1247101"/>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21" name="E…"/>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4025" name="Google Shape;3195;p125"/>
          <p:cNvGrpSpPr/>
          <p:nvPr/>
        </p:nvGrpSpPr>
        <p:grpSpPr>
          <a:xfrm>
            <a:off x="3614896" y="6838867"/>
            <a:ext cx="352239" cy="495901"/>
            <a:chOff x="-1" y="0"/>
            <a:chExt cx="939302" cy="1322400"/>
          </a:xfrm>
        </p:grpSpPr>
        <p:sp>
          <p:nvSpPr>
            <p:cNvPr id="4023" name="Oval"/>
            <p:cNvSpPr/>
            <p:nvPr/>
          </p:nvSpPr>
          <p:spPr>
            <a:xfrm>
              <a:off x="-1" y="0"/>
              <a:ext cx="939302" cy="13224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24" name="Bb"/>
            <p:cNvSpPr txBox="1"/>
            <p:nvPr/>
          </p:nvSpPr>
          <p:spPr>
            <a:xfrm>
              <a:off x="249180" y="62531"/>
              <a:ext cx="440938"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Bb</a:t>
              </a:r>
            </a:p>
          </p:txBody>
        </p:sp>
      </p:grpSp>
      <p:sp>
        <p:nvSpPr>
          <p:cNvPr id="4026" name="Google Shape;3196;p125"/>
          <p:cNvSpPr/>
          <p:nvPr/>
        </p:nvSpPr>
        <p:spPr>
          <a:xfrm flipH="1">
            <a:off x="794548" y="4158800"/>
            <a:ext cx="0" cy="925988"/>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27" name="Google Shape;3197;p125"/>
          <p:cNvSpPr/>
          <p:nvPr/>
        </p:nvSpPr>
        <p:spPr>
          <a:xfrm>
            <a:off x="3080547" y="4187375"/>
            <a:ext cx="0" cy="925988"/>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28" name="Google Shape;3198;p125"/>
          <p:cNvSpPr/>
          <p:nvPr/>
        </p:nvSpPr>
        <p:spPr>
          <a:xfrm>
            <a:off x="821003" y="4603821"/>
            <a:ext cx="2248988" cy="0"/>
          </a:xfrm>
          <a:prstGeom prst="line">
            <a:avLst/>
          </a:prstGeom>
          <a:ln w="28575">
            <a:solidFill>
              <a:srgbClr val="44546A"/>
            </a:solidFill>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29" name="Google Shape;3199;p125"/>
          <p:cNvSpPr/>
          <p:nvPr/>
        </p:nvSpPr>
        <p:spPr>
          <a:xfrm flipH="1">
            <a:off x="2051848" y="4664525"/>
            <a:ext cx="0" cy="1306125"/>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30" name="Google Shape;3200;p125"/>
          <p:cNvSpPr/>
          <p:nvPr/>
        </p:nvSpPr>
        <p:spPr>
          <a:xfrm>
            <a:off x="4337847" y="4604338"/>
            <a:ext cx="0" cy="1394888"/>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31" name="Google Shape;3201;p125"/>
          <p:cNvSpPr/>
          <p:nvPr/>
        </p:nvSpPr>
        <p:spPr>
          <a:xfrm>
            <a:off x="2078303" y="5546796"/>
            <a:ext cx="2248988" cy="0"/>
          </a:xfrm>
          <a:prstGeom prst="line">
            <a:avLst/>
          </a:prstGeom>
          <a:ln w="28575">
            <a:solidFill>
              <a:srgbClr val="44546A"/>
            </a:solidFill>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32" name="Google Shape;3202;p125"/>
          <p:cNvSpPr txBox="1"/>
          <p:nvPr/>
        </p:nvSpPr>
        <p:spPr>
          <a:xfrm>
            <a:off x="1514727" y="4232215"/>
            <a:ext cx="1131394"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半音12個</a:t>
            </a:r>
          </a:p>
        </p:txBody>
      </p:sp>
      <p:sp>
        <p:nvSpPr>
          <p:cNvPr id="4033" name="Google Shape;3203;p125"/>
          <p:cNvSpPr txBox="1"/>
          <p:nvPr/>
        </p:nvSpPr>
        <p:spPr>
          <a:xfrm>
            <a:off x="2142692" y="5215617"/>
            <a:ext cx="2088432" cy="316537"/>
          </a:xfrm>
          <a:prstGeom prst="rect">
            <a:avLst/>
          </a:prstGeom>
          <a:ln w="12700">
            <a:miter lim="400000"/>
          </a:ln>
        </p:spPr>
        <p:txBody>
          <a:bodyPr lIns="25134" tIns="25134" rIns="25134" bIns="25134">
            <a:spAutoFit/>
          </a:bodyPr>
          <a:lstStyle>
            <a:lvl1pPr>
              <a:lnSpc>
                <a:spcPct val="150000"/>
              </a:lnSpc>
              <a:defRPr sz="3400" u="sng"/>
            </a:lvl1pPr>
          </a:lstStyle>
          <a:p>
            <a:r>
              <a:rPr sz="1275" dirty="0" err="1">
                <a:latin typeface="M PLUS 1p" panose="020B0502020203020207" pitchFamily="34" charset="-128"/>
                <a:ea typeface="M PLUS 1p" panose="020B0502020203020207" pitchFamily="34" charset="-128"/>
                <a:cs typeface="M PLUS 1p" panose="020B0502020203020207" pitchFamily="34" charset="-128"/>
              </a:rPr>
              <a:t>半分のところからスタート</a:t>
            </a:r>
            <a:endParaRPr sz="127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34" name="Google Shape;3204;p125"/>
          <p:cNvSpPr txBox="1"/>
          <p:nvPr/>
        </p:nvSpPr>
        <p:spPr>
          <a:xfrm>
            <a:off x="1018141" y="4798705"/>
            <a:ext cx="1131394"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半音6個</a:t>
            </a:r>
          </a:p>
        </p:txBody>
      </p:sp>
      <p:sp>
        <p:nvSpPr>
          <p:cNvPr id="4035" name="Google Shape;3205;p125"/>
          <p:cNvSpPr txBox="1"/>
          <p:nvPr/>
        </p:nvSpPr>
        <p:spPr>
          <a:xfrm>
            <a:off x="2218292" y="4770129"/>
            <a:ext cx="1131394"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半音6個</a:t>
            </a:r>
          </a:p>
        </p:txBody>
      </p:sp>
      <p:sp>
        <p:nvSpPr>
          <p:cNvPr id="4036" name="Google Shape;3206;p125"/>
          <p:cNvSpPr txBox="1"/>
          <p:nvPr/>
        </p:nvSpPr>
        <p:spPr>
          <a:xfrm>
            <a:off x="290249" y="311556"/>
            <a:ext cx="5183775" cy="1319773"/>
          </a:xfrm>
          <a:prstGeom prst="rect">
            <a:avLst/>
          </a:prstGeom>
          <a:ln w="12700">
            <a:miter lim="400000"/>
          </a:ln>
        </p:spPr>
        <p:txBody>
          <a:bodyPr lIns="34284" tIns="34284" rIns="34284" bIns="3428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何となく覚えておいてくれればよいのですが、なぜ裏コードと呼ぶのか、簡単に説明しますね。それはV7を12鍵の真ん中でひっくり返したコードだからなのです。スタート地点が違うイメージです。</a:t>
            </a:r>
          </a:p>
        </p:txBody>
      </p:sp>
      <p:sp>
        <p:nvSpPr>
          <p:cNvPr id="4037"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113</a:t>
            </a:fld>
            <a:endParaRP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9" name="Google Shape;3213;p126"/>
          <p:cNvSpPr txBox="1"/>
          <p:nvPr/>
        </p:nvSpPr>
        <p:spPr>
          <a:xfrm>
            <a:off x="4925533" y="-85494"/>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044" name="Google Shape;3214;p126"/>
          <p:cNvGrpSpPr/>
          <p:nvPr/>
        </p:nvGrpSpPr>
        <p:grpSpPr>
          <a:xfrm>
            <a:off x="-2417" y="144107"/>
            <a:ext cx="7286539" cy="520941"/>
            <a:chOff x="0" y="-1"/>
            <a:chExt cx="19430770" cy="1389174"/>
          </a:xfrm>
        </p:grpSpPr>
        <p:grpSp>
          <p:nvGrpSpPr>
            <p:cNvPr id="4042" name="Google Shape;3215;p126"/>
            <p:cNvGrpSpPr/>
            <p:nvPr/>
          </p:nvGrpSpPr>
          <p:grpSpPr>
            <a:xfrm>
              <a:off x="481998" y="80513"/>
              <a:ext cx="18948772" cy="1264279"/>
              <a:chOff x="-1" y="0"/>
              <a:chExt cx="18948770" cy="1264277"/>
            </a:xfrm>
          </p:grpSpPr>
          <p:sp>
            <p:nvSpPr>
              <p:cNvPr id="4040" name="Rectangle"/>
              <p:cNvSpPr/>
              <p:nvPr/>
            </p:nvSpPr>
            <p:spPr>
              <a:xfrm>
                <a:off x="-1" y="0"/>
                <a:ext cx="18948770" cy="1264277"/>
              </a:xfrm>
              <a:prstGeom prst="rect">
                <a:avLst/>
              </a:prstGeom>
              <a:solidFill>
                <a:schemeClr val="accent3"/>
              </a:solidFill>
              <a:ln w="12700" cap="flat">
                <a:noFill/>
                <a:miter lim="400000"/>
              </a:ln>
              <a:effectLst/>
            </p:spPr>
            <p:txBody>
              <a:bodyPr wrap="square" lIns="0" tIns="0" rIns="0" bIns="0" numCol="1" anchor="ctr">
                <a:noAutofit/>
              </a:bodyPr>
              <a:lstStyle/>
              <a:p>
                <a:pPr>
                  <a:defRPr sz="4800">
                    <a:solidFill>
                      <a:srgbClr val="FFFFFF"/>
                    </a:solidFill>
                    <a:latin typeface="A-OTF 太ゴB101 Pr6N Bold"/>
                    <a:ea typeface="A-OTF 太ゴB101 Pr6N Bold"/>
                    <a:cs typeface="A-OTF 太ゴB101 Pr6N Bold"/>
                    <a:sym typeface="A-OTF 太ゴB101 Pr6N Bold"/>
                  </a:defRPr>
                </a:pPr>
                <a:endParaRPr sz="48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41" name="裏コードは半音で連結していくことができる"/>
              <p:cNvSpPr txBox="1"/>
              <p:nvPr/>
            </p:nvSpPr>
            <p:spPr>
              <a:xfrm>
                <a:off x="105274" y="156584"/>
                <a:ext cx="18738221" cy="951115"/>
              </a:xfrm>
              <a:prstGeom prst="rect">
                <a:avLst/>
              </a:prstGeom>
              <a:noFill/>
              <a:ln w="12700" cap="flat">
                <a:noFill/>
                <a:miter lim="400000"/>
              </a:ln>
              <a:effectLst/>
            </p:spPr>
            <p:txBody>
              <a:bodyPr wrap="square" lIns="39450" tIns="39450" rIns="39450" bIns="39450" numCol="1" anchor="ctr">
                <a:spAutoFit/>
              </a:bodyPr>
              <a:lstStyle>
                <a:lvl1pPr>
                  <a:defRPr sz="4800">
                    <a:solidFill>
                      <a:srgbClr val="FFFFFF"/>
                    </a:solidFill>
                    <a:latin typeface="A-OTF 太ゴB101 Pr6N Bold"/>
                    <a:ea typeface="A-OTF 太ゴB101 Pr6N Bold"/>
                    <a:cs typeface="A-OTF 太ゴB101 Pr6N Bold"/>
                    <a:sym typeface="A-OTF 太ゴB101 Pr6N Bold"/>
                  </a:defRPr>
                </a:lvl1pPr>
              </a:lstStyle>
              <a:p>
                <a:r>
                  <a:rPr sz="1800" dirty="0">
                    <a:latin typeface="M PLUS 1p" panose="020B0502020203020207" pitchFamily="34" charset="-128"/>
                    <a:ea typeface="M PLUS 1p" panose="020B0502020203020207" pitchFamily="34" charset="-128"/>
                    <a:cs typeface="M PLUS 1p" panose="020B0502020203020207" pitchFamily="34" charset="-128"/>
                  </a:rPr>
                  <a:t>　　</a:t>
                </a:r>
                <a:r>
                  <a:rPr sz="1800" dirty="0" err="1">
                    <a:latin typeface="M PLUS 1p" panose="020B0502020203020207" pitchFamily="34" charset="-128"/>
                    <a:ea typeface="M PLUS 1p" panose="020B0502020203020207" pitchFamily="34" charset="-128"/>
                    <a:cs typeface="M PLUS 1p" panose="020B0502020203020207" pitchFamily="34" charset="-128"/>
                  </a:rPr>
                  <a:t>裏コードは半音で連結していくことができる</a:t>
                </a:r>
                <a:endParaRPr sz="1800"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4043" name="Google Shape;3216;p126" descr="Google Shape;3216;p126"/>
            <p:cNvPicPr>
              <a:picLocks noChangeAspect="1"/>
            </p:cNvPicPr>
            <p:nvPr/>
          </p:nvPicPr>
          <p:blipFill>
            <a:blip r:embed="rId2"/>
            <a:srcRect r="9066" b="28515"/>
            <a:stretch>
              <a:fillRect/>
            </a:stretch>
          </p:blipFill>
          <p:spPr>
            <a:xfrm>
              <a:off x="0" y="-1"/>
              <a:ext cx="1490962" cy="1389174"/>
            </a:xfrm>
            <a:prstGeom prst="rect">
              <a:avLst/>
            </a:prstGeom>
            <a:ln w="12700" cap="flat">
              <a:noFill/>
              <a:miter lim="400000"/>
              <a:headEnd/>
              <a:tailEnd/>
            </a:ln>
            <a:effectLst/>
          </p:spPr>
        </p:pic>
      </p:grpSp>
      <p:sp>
        <p:nvSpPr>
          <p:cNvPr id="4045" name="Google Shape;3217;p126"/>
          <p:cNvSpPr txBox="1"/>
          <p:nvPr/>
        </p:nvSpPr>
        <p:spPr>
          <a:xfrm>
            <a:off x="444524" y="669357"/>
            <a:ext cx="4962469" cy="336500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今度は裏コードを使ってどんどん和音を足していくという手法を説明します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裏コードはターゲットから逆算して、何個でも半音で連結していくことができます。コードを２−５−１に分けた時と同じコンセプトです。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G7（alt）→CM7という進行に裏コードを連結した例を見てみましょう。今回のターゲットはG7（alt）で、そこに着地する前にコードを４つ足してみましょう。</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4046" name="Google Shape;3218;p126"/>
          <p:cNvSpPr txBox="1"/>
          <p:nvPr/>
        </p:nvSpPr>
        <p:spPr>
          <a:xfrm>
            <a:off x="4013069" y="6463692"/>
            <a:ext cx="692232"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Ab7</a:t>
            </a:r>
          </a:p>
        </p:txBody>
      </p:sp>
      <p:sp>
        <p:nvSpPr>
          <p:cNvPr id="4047" name="Google Shape;3219;p126"/>
          <p:cNvSpPr txBox="1"/>
          <p:nvPr/>
        </p:nvSpPr>
        <p:spPr>
          <a:xfrm>
            <a:off x="4525553" y="6211531"/>
            <a:ext cx="8587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半音進行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48" name="Google Shape;3220;p126"/>
          <p:cNvSpPr txBox="1"/>
          <p:nvPr/>
        </p:nvSpPr>
        <p:spPr>
          <a:xfrm>
            <a:off x="2644509" y="6452762"/>
            <a:ext cx="113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4049" name="Google Shape;3221;p126"/>
          <p:cNvSpPr txBox="1"/>
          <p:nvPr/>
        </p:nvSpPr>
        <p:spPr>
          <a:xfrm>
            <a:off x="3383135" y="6211531"/>
            <a:ext cx="8587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半音進行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0" name="Google Shape;3223;p126"/>
          <p:cNvSpPr txBox="1"/>
          <p:nvPr/>
        </p:nvSpPr>
        <p:spPr>
          <a:xfrm>
            <a:off x="1503890" y="6452762"/>
            <a:ext cx="113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Bb7</a:t>
            </a:r>
          </a:p>
        </p:txBody>
      </p:sp>
      <p:sp>
        <p:nvSpPr>
          <p:cNvPr id="4051" name="Google Shape;3224;p126"/>
          <p:cNvSpPr txBox="1"/>
          <p:nvPr/>
        </p:nvSpPr>
        <p:spPr>
          <a:xfrm>
            <a:off x="2268709" y="6211531"/>
            <a:ext cx="8587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半音進行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2" name="Google Shape;3225;p126"/>
          <p:cNvSpPr txBox="1"/>
          <p:nvPr/>
        </p:nvSpPr>
        <p:spPr>
          <a:xfrm>
            <a:off x="322790" y="6608229"/>
            <a:ext cx="11331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B7</a:t>
            </a:r>
          </a:p>
        </p:txBody>
      </p:sp>
      <p:sp>
        <p:nvSpPr>
          <p:cNvPr id="4053" name="Google Shape;3226;p126"/>
          <p:cNvSpPr txBox="1"/>
          <p:nvPr/>
        </p:nvSpPr>
        <p:spPr>
          <a:xfrm>
            <a:off x="1011409" y="6211531"/>
            <a:ext cx="858732" cy="258630"/>
          </a:xfrm>
          <a:prstGeom prst="rect">
            <a:avLst/>
          </a:prstGeom>
          <a:ln w="12700">
            <a:miter lim="400000"/>
          </a:ln>
        </p:spPr>
        <p:txBody>
          <a:bodyPr lIns="39450" tIns="39450" rIns="39450" bIns="39450">
            <a:spAutoFit/>
          </a:bodyPr>
          <a:lstStyle>
            <a:lvl1pPr>
              <a:defRPr sz="3100" u="sng"/>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半音進行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4" name="Google Shape;3227;p126"/>
          <p:cNvSpPr txBox="1"/>
          <p:nvPr/>
        </p:nvSpPr>
        <p:spPr>
          <a:xfrm>
            <a:off x="426616" y="5191730"/>
            <a:ext cx="4966106" cy="293255"/>
          </a:xfrm>
          <a:prstGeom prst="rect">
            <a:avLst/>
          </a:prstGeom>
          <a:ln w="12700">
            <a:miter lim="400000"/>
          </a:ln>
        </p:spPr>
        <p:txBody>
          <a:bodyPr lIns="39450" tIns="39450" rIns="39450" bIns="39450">
            <a:spAutoFit/>
          </a:bodyPr>
          <a:lstStyle>
            <a:lvl1pPr>
              <a:defRPr sz="3700" u="sng"/>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ターゲットのコードから逆算して和音をどんどん付け足せる</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5" name="Google Shape;3228;p126"/>
          <p:cNvSpPr/>
          <p:nvPr/>
        </p:nvSpPr>
        <p:spPr>
          <a:xfrm flipH="1">
            <a:off x="1001791" y="6621867"/>
            <a:ext cx="3832296" cy="471375"/>
          </a:xfrm>
          <a:custGeom>
            <a:avLst/>
            <a:gdLst/>
            <a:ahLst/>
            <a:cxnLst>
              <a:cxn ang="0">
                <a:pos x="wd2" y="hd2"/>
              </a:cxn>
              <a:cxn ang="5400000">
                <a:pos x="wd2" y="hd2"/>
              </a:cxn>
              <a:cxn ang="10800000">
                <a:pos x="wd2" y="hd2"/>
              </a:cxn>
              <a:cxn ang="16200000">
                <a:pos x="wd2" y="hd2"/>
              </a:cxn>
            </a:cxnLst>
            <a:rect l="0" t="0" r="r" b="b"/>
            <a:pathLst>
              <a:path w="21600" h="21600" extrusionOk="0">
                <a:moveTo>
                  <a:pt x="503" y="0"/>
                </a:moveTo>
                <a:lnTo>
                  <a:pt x="0" y="0"/>
                </a:lnTo>
                <a:lnTo>
                  <a:pt x="0" y="21600"/>
                </a:lnTo>
                <a:lnTo>
                  <a:pt x="21600" y="21600"/>
                </a:lnTo>
              </a:path>
            </a:pathLst>
          </a:custGeom>
          <a:ln w="38100">
            <a:solidFill>
              <a:srgbClr val="00FF00"/>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6" name="Google Shape;3231;p126"/>
          <p:cNvSpPr/>
          <p:nvPr/>
        </p:nvSpPr>
        <p:spPr>
          <a:xfrm>
            <a:off x="647455" y="7093208"/>
            <a:ext cx="103585" cy="1026000"/>
          </a:xfrm>
          <a:custGeom>
            <a:avLst/>
            <a:gdLst/>
            <a:ahLst/>
            <a:cxnLst>
              <a:cxn ang="0">
                <a:pos x="wd2" y="hd2"/>
              </a:cxn>
              <a:cxn ang="5400000">
                <a:pos x="wd2" y="hd2"/>
              </a:cxn>
              <a:cxn ang="10800000">
                <a:pos x="wd2" y="hd2"/>
              </a:cxn>
              <a:cxn ang="16200000">
                <a:pos x="wd2" y="hd2"/>
              </a:cxn>
            </a:cxnLst>
            <a:rect l="0" t="0" r="r" b="b"/>
            <a:pathLst>
              <a:path w="21600" h="21600" extrusionOk="0">
                <a:moveTo>
                  <a:pt x="18621" y="0"/>
                </a:moveTo>
                <a:lnTo>
                  <a:pt x="0" y="0"/>
                </a:lnTo>
                <a:lnTo>
                  <a:pt x="0" y="21600"/>
                </a:lnTo>
                <a:lnTo>
                  <a:pt x="21600" y="21600"/>
                </a:lnTo>
              </a:path>
            </a:pathLst>
          </a:custGeom>
          <a:ln w="38100">
            <a:solidFill>
              <a:srgbClr val="00FF00"/>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7" name="Google Shape;3232;p126"/>
          <p:cNvSpPr/>
          <p:nvPr/>
        </p:nvSpPr>
        <p:spPr>
          <a:xfrm>
            <a:off x="736751" y="7093207"/>
            <a:ext cx="265050" cy="0"/>
          </a:xfrm>
          <a:prstGeom prst="line">
            <a:avLst/>
          </a:prstGeom>
          <a:ln w="38100">
            <a:solidFill>
              <a:srgbClr val="00FF00"/>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8" name="Google Shape;3233;p126"/>
          <p:cNvSpPr/>
          <p:nvPr/>
        </p:nvSpPr>
        <p:spPr>
          <a:xfrm>
            <a:off x="751000" y="8119260"/>
            <a:ext cx="645638" cy="0"/>
          </a:xfrm>
          <a:prstGeom prst="line">
            <a:avLst/>
          </a:prstGeom>
          <a:ln w="38100">
            <a:solidFill>
              <a:srgbClr val="00FF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9" name="Google Shape;3235;p126"/>
          <p:cNvSpPr/>
          <p:nvPr/>
        </p:nvSpPr>
        <p:spPr>
          <a:xfrm>
            <a:off x="2381126" y="6631953"/>
            <a:ext cx="573750" cy="0"/>
          </a:xfrm>
          <a:prstGeom prst="line">
            <a:avLst/>
          </a:prstGeom>
          <a:ln w="38100">
            <a:solidFill>
              <a:srgbClr val="00FF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60" name="Google Shape;3236;p126"/>
          <p:cNvSpPr/>
          <p:nvPr/>
        </p:nvSpPr>
        <p:spPr>
          <a:xfrm>
            <a:off x="1182307" y="6633897"/>
            <a:ext cx="573750" cy="0"/>
          </a:xfrm>
          <a:prstGeom prst="line">
            <a:avLst/>
          </a:prstGeom>
          <a:ln w="38100">
            <a:solidFill>
              <a:srgbClr val="00FF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61" name="Google Shape;3237;p126"/>
          <p:cNvSpPr/>
          <p:nvPr/>
        </p:nvSpPr>
        <p:spPr>
          <a:xfrm>
            <a:off x="3509839" y="6638762"/>
            <a:ext cx="573750" cy="0"/>
          </a:xfrm>
          <a:prstGeom prst="line">
            <a:avLst/>
          </a:prstGeom>
          <a:ln w="38100">
            <a:solidFill>
              <a:srgbClr val="00FF00"/>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4064" name="Google Shape;3238;p126"/>
          <p:cNvGrpSpPr/>
          <p:nvPr/>
        </p:nvGrpSpPr>
        <p:grpSpPr>
          <a:xfrm>
            <a:off x="818295" y="5599502"/>
            <a:ext cx="4033013" cy="486901"/>
            <a:chOff x="0" y="0"/>
            <a:chExt cx="10754701" cy="1298401"/>
          </a:xfrm>
        </p:grpSpPr>
        <p:sp>
          <p:nvSpPr>
            <p:cNvPr id="4062" name="Arrow"/>
            <p:cNvSpPr/>
            <p:nvPr/>
          </p:nvSpPr>
          <p:spPr>
            <a:xfrm flipH="1">
              <a:off x="0" y="0"/>
              <a:ext cx="10754701" cy="1298401"/>
            </a:xfrm>
            <a:prstGeom prst="rightArrow">
              <a:avLst>
                <a:gd name="adj1" fmla="val 50000"/>
                <a:gd name="adj2" fmla="val 50000"/>
              </a:avLst>
            </a:prstGeom>
            <a:solidFill>
              <a:schemeClr val="accent6"/>
            </a:solidFill>
            <a:ln w="9525" cap="flat">
              <a:solidFill>
                <a:srgbClr val="44546A"/>
              </a:solidFill>
              <a:prstDash val="solid"/>
              <a:round/>
            </a:ln>
            <a:effectLst/>
          </p:spPr>
          <p:txBody>
            <a:bodyPr wrap="square" lIns="0" tIns="0" rIns="0" bIns="0" numCol="1" anchor="ctr">
              <a:noAutofit/>
            </a:bodyPr>
            <a:lstStyle/>
            <a:p>
              <a:pPr algn="ctr">
                <a:defRPr sz="3900">
                  <a:solidFill>
                    <a:srgbClr val="FFFFFF"/>
                  </a:solidFill>
                </a:defRPr>
              </a:pPr>
              <a:endParaRPr sz="14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63" name="裏コードを付け足せる"/>
            <p:cNvSpPr txBox="1"/>
            <p:nvPr/>
          </p:nvSpPr>
          <p:spPr>
            <a:xfrm>
              <a:off x="329363" y="256714"/>
              <a:ext cx="10420576" cy="784970"/>
            </a:xfrm>
            <a:prstGeom prst="rect">
              <a:avLst/>
            </a:prstGeom>
            <a:noFill/>
            <a:ln w="12700" cap="flat">
              <a:noFill/>
              <a:miter lim="400000"/>
            </a:ln>
            <a:effectLst/>
          </p:spPr>
          <p:txBody>
            <a:bodyPr wrap="square" lIns="34284" tIns="34284" rIns="34284" bIns="34284" numCol="1" anchor="ctr">
              <a:spAutoFit/>
            </a:bodyPr>
            <a:lstStyle>
              <a:lvl1pPr algn="ctr">
                <a:defRPr sz="3900">
                  <a:solidFill>
                    <a:srgbClr val="FFFFFF"/>
                  </a:solidFill>
                </a:defRPr>
              </a:lvl1pPr>
            </a:lstStyle>
            <a:p>
              <a:r>
                <a:rPr sz="1463" dirty="0" err="1">
                  <a:latin typeface="M PLUS 1p" panose="020B0502020203020207" pitchFamily="34" charset="-128"/>
                  <a:ea typeface="M PLUS 1p" panose="020B0502020203020207" pitchFamily="34" charset="-128"/>
                  <a:cs typeface="M PLUS 1p" panose="020B0502020203020207" pitchFamily="34" charset="-128"/>
                </a:rPr>
                <a:t>裏コードを付け足せる</a:t>
              </a:r>
              <a:endParaRPr sz="1463"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065" name="Google Shape;3239;p126"/>
          <p:cNvSpPr txBox="1"/>
          <p:nvPr/>
        </p:nvSpPr>
        <p:spPr>
          <a:xfrm>
            <a:off x="1708985" y="4301602"/>
            <a:ext cx="774132"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4066" name="Google Shape;3240;p126"/>
          <p:cNvSpPr txBox="1"/>
          <p:nvPr/>
        </p:nvSpPr>
        <p:spPr>
          <a:xfrm>
            <a:off x="3456503" y="4301602"/>
            <a:ext cx="774132"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4067" name="Google Shape;3241;p126"/>
          <p:cNvSpPr/>
          <p:nvPr/>
        </p:nvSpPr>
        <p:spPr>
          <a:xfrm>
            <a:off x="1710457" y="4239013"/>
            <a:ext cx="771188" cy="408150"/>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68" name="Google Shape;3242;p126"/>
          <p:cNvSpPr txBox="1"/>
          <p:nvPr/>
        </p:nvSpPr>
        <p:spPr>
          <a:xfrm>
            <a:off x="1700380" y="3967092"/>
            <a:ext cx="848494" cy="258630"/>
          </a:xfrm>
          <a:prstGeom prst="rect">
            <a:avLst/>
          </a:prstGeom>
          <a:ln w="12700">
            <a:miter lim="400000"/>
          </a:ln>
        </p:spPr>
        <p:txBody>
          <a:bodyPr lIns="39450" tIns="39450" rIns="39450" bIns="39450">
            <a:spAutoFit/>
          </a:bodyPr>
          <a:lstStyle>
            <a:lvl1pPr>
              <a:defRPr sz="3100"/>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ターゲット</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69" name="Google Shape;3243;p126"/>
          <p:cNvSpPr txBox="1"/>
          <p:nvPr/>
        </p:nvSpPr>
        <p:spPr>
          <a:xfrm>
            <a:off x="2268710" y="4704845"/>
            <a:ext cx="1492107" cy="350963"/>
          </a:xfrm>
          <a:prstGeom prst="rect">
            <a:avLst/>
          </a:prstGeom>
          <a:ln w="12700">
            <a:miter lim="400000"/>
          </a:ln>
        </p:spPr>
        <p:txBody>
          <a:bodyPr lIns="39450" tIns="39450" rIns="39450" bIns="39450">
            <a:spAutoFit/>
          </a:bodyPr>
          <a:lstStyle>
            <a:lvl1pPr>
              <a:defRPr sz="4700" u="sng"/>
            </a:lvl1pPr>
          </a:lstStyle>
          <a:p>
            <a:r>
              <a:rPr sz="1763" dirty="0" err="1">
                <a:latin typeface="M PLUS 1p" panose="020B0502020203020207" pitchFamily="34" charset="-128"/>
                <a:ea typeface="M PLUS 1p" panose="020B0502020203020207" pitchFamily="34" charset="-128"/>
                <a:cs typeface="M PLUS 1p" panose="020B0502020203020207" pitchFamily="34" charset="-128"/>
              </a:rPr>
              <a:t>元々の進行</a:t>
            </a: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0" name="Google Shape;3244;p126"/>
          <p:cNvSpPr/>
          <p:nvPr/>
        </p:nvSpPr>
        <p:spPr>
          <a:xfrm flipV="1">
            <a:off x="2811665" y="4459778"/>
            <a:ext cx="662513" cy="6525"/>
          </a:xfrm>
          <a:prstGeom prst="line">
            <a:avLst/>
          </a:prstGeom>
          <a:ln w="38100">
            <a:solidFill>
              <a:srgbClr val="44546A"/>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1" name="Google Shape;3245;p126"/>
          <p:cNvSpPr/>
          <p:nvPr/>
        </p:nvSpPr>
        <p:spPr>
          <a:xfrm>
            <a:off x="1426339" y="3967091"/>
            <a:ext cx="2921063" cy="1108310"/>
          </a:xfrm>
          <a:prstGeom prst="rect">
            <a:avLst/>
          </a:prstGeom>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2" name="Google Shape;3239;p126"/>
          <p:cNvSpPr txBox="1"/>
          <p:nvPr/>
        </p:nvSpPr>
        <p:spPr>
          <a:xfrm>
            <a:off x="1704903" y="7922460"/>
            <a:ext cx="774132"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4073" name="Google Shape;3240;p126"/>
          <p:cNvSpPr txBox="1"/>
          <p:nvPr/>
        </p:nvSpPr>
        <p:spPr>
          <a:xfrm>
            <a:off x="3452422" y="7922460"/>
            <a:ext cx="774132" cy="316338"/>
          </a:xfrm>
          <a:prstGeom prst="rect">
            <a:avLst/>
          </a:prstGeom>
          <a:ln w="12700">
            <a:miter lim="400000"/>
          </a:ln>
        </p:spPr>
        <p:txBody>
          <a:bodyPr lIns="39450" tIns="39450" rIns="39450" bIns="39450">
            <a:spAutoFit/>
          </a:bodyPr>
          <a:lstStyle>
            <a:lvl1pPr algn="ctr">
              <a:defRPr sz="4100">
                <a:solidFill>
                  <a:srgbClr val="0C0C0C"/>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4074" name="Google Shape;3241;p126"/>
          <p:cNvSpPr/>
          <p:nvPr/>
        </p:nvSpPr>
        <p:spPr>
          <a:xfrm>
            <a:off x="1706374" y="7859872"/>
            <a:ext cx="771188" cy="408150"/>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5" name="Google Shape;3242;p126"/>
          <p:cNvSpPr txBox="1"/>
          <p:nvPr/>
        </p:nvSpPr>
        <p:spPr>
          <a:xfrm>
            <a:off x="1696297" y="7587950"/>
            <a:ext cx="848494" cy="258630"/>
          </a:xfrm>
          <a:prstGeom prst="rect">
            <a:avLst/>
          </a:prstGeom>
          <a:ln w="12700">
            <a:miter lim="400000"/>
          </a:ln>
        </p:spPr>
        <p:txBody>
          <a:bodyPr lIns="39450" tIns="39450" rIns="39450" bIns="39450">
            <a:spAutoFit/>
          </a:bodyPr>
          <a:lstStyle>
            <a:lvl1pPr>
              <a:defRPr sz="3100"/>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ターゲット</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6" name="Google Shape;3243;p126"/>
          <p:cNvSpPr txBox="1"/>
          <p:nvPr/>
        </p:nvSpPr>
        <p:spPr>
          <a:xfrm>
            <a:off x="2264629" y="8325703"/>
            <a:ext cx="1492107" cy="350963"/>
          </a:xfrm>
          <a:prstGeom prst="rect">
            <a:avLst/>
          </a:prstGeom>
          <a:ln w="12700">
            <a:miter lim="400000"/>
          </a:ln>
        </p:spPr>
        <p:txBody>
          <a:bodyPr lIns="39450" tIns="39450" rIns="39450" bIns="39450">
            <a:spAutoFit/>
          </a:bodyPr>
          <a:lstStyle>
            <a:lvl1pPr>
              <a:defRPr sz="4700" u="sng"/>
            </a:lvl1pPr>
          </a:lstStyle>
          <a:p>
            <a:r>
              <a:rPr sz="1763" dirty="0" err="1">
                <a:latin typeface="M PLUS 1p" panose="020B0502020203020207" pitchFamily="34" charset="-128"/>
                <a:ea typeface="M PLUS 1p" panose="020B0502020203020207" pitchFamily="34" charset="-128"/>
                <a:cs typeface="M PLUS 1p" panose="020B0502020203020207" pitchFamily="34" charset="-128"/>
              </a:rPr>
              <a:t>元々の進行</a:t>
            </a: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7" name="Google Shape;3244;p126"/>
          <p:cNvSpPr/>
          <p:nvPr/>
        </p:nvSpPr>
        <p:spPr>
          <a:xfrm flipV="1">
            <a:off x="2807583" y="8080635"/>
            <a:ext cx="662513" cy="6525"/>
          </a:xfrm>
          <a:prstGeom prst="line">
            <a:avLst/>
          </a:prstGeom>
          <a:ln w="38100">
            <a:solidFill>
              <a:srgbClr val="44546A"/>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8" name="Google Shape;3245;p126"/>
          <p:cNvSpPr/>
          <p:nvPr/>
        </p:nvSpPr>
        <p:spPr>
          <a:xfrm>
            <a:off x="1422258" y="7587949"/>
            <a:ext cx="2921063" cy="1108310"/>
          </a:xfrm>
          <a:prstGeom prst="rect">
            <a:avLst/>
          </a:prstGeom>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79"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114</a:t>
            </a:fld>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1" name="Google Shape;3258;p127"/>
          <p:cNvSpPr txBox="1"/>
          <p:nvPr/>
        </p:nvSpPr>
        <p:spPr>
          <a:xfrm>
            <a:off x="4925533" y="73710"/>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086" name="Google Shape;3259;p127"/>
          <p:cNvGrpSpPr/>
          <p:nvPr/>
        </p:nvGrpSpPr>
        <p:grpSpPr>
          <a:xfrm>
            <a:off x="-14313" y="144107"/>
            <a:ext cx="6995572" cy="520941"/>
            <a:chOff x="0" y="-1"/>
            <a:chExt cx="18654857" cy="1389174"/>
          </a:xfrm>
        </p:grpSpPr>
        <p:grpSp>
          <p:nvGrpSpPr>
            <p:cNvPr id="4084" name="Google Shape;3260;p127"/>
            <p:cNvGrpSpPr/>
            <p:nvPr/>
          </p:nvGrpSpPr>
          <p:grpSpPr>
            <a:xfrm>
              <a:off x="0" y="72892"/>
              <a:ext cx="18654857" cy="1264279"/>
              <a:chOff x="0" y="0"/>
              <a:chExt cx="18654856" cy="1264277"/>
            </a:xfrm>
          </p:grpSpPr>
          <p:sp>
            <p:nvSpPr>
              <p:cNvPr id="4082" name="Rectangle"/>
              <p:cNvSpPr/>
              <p:nvPr/>
            </p:nvSpPr>
            <p:spPr>
              <a:xfrm>
                <a:off x="0" y="0"/>
                <a:ext cx="18654856" cy="1264277"/>
              </a:xfrm>
              <a:prstGeom prst="rect">
                <a:avLst/>
              </a:prstGeom>
              <a:solidFill>
                <a:schemeClr val="accent3"/>
              </a:solidFill>
              <a:ln w="12700" cap="flat">
                <a:noFill/>
                <a:miter lim="400000"/>
              </a:ln>
              <a:effectLst/>
            </p:spPr>
            <p:txBody>
              <a:bodyPr wrap="square" lIns="0" tIns="0" rIns="0" bIns="0" numCol="1" anchor="ctr">
                <a:noAutofit/>
              </a:bodyPr>
              <a:lstStyle/>
              <a:p>
                <a:pPr>
                  <a:defRPr sz="4800">
                    <a:solidFill>
                      <a:srgbClr val="FFFFFF"/>
                    </a:solidFill>
                    <a:latin typeface="A-OTF 太ゴB101 Pr6N Bold"/>
                    <a:ea typeface="A-OTF 太ゴB101 Pr6N Bold"/>
                    <a:cs typeface="A-OTF 太ゴB101 Pr6N Bold"/>
                    <a:sym typeface="A-OTF 太ゴB101 Pr6N Bold"/>
                  </a:defRPr>
                </a:pPr>
                <a:endParaRPr sz="48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83" name="裏コードはメロディに当てることができる"/>
              <p:cNvSpPr txBox="1"/>
              <p:nvPr/>
            </p:nvSpPr>
            <p:spPr>
              <a:xfrm>
                <a:off x="105275" y="156584"/>
                <a:ext cx="18444307" cy="951115"/>
              </a:xfrm>
              <a:prstGeom prst="rect">
                <a:avLst/>
              </a:prstGeom>
              <a:noFill/>
              <a:ln w="12700" cap="flat">
                <a:noFill/>
                <a:miter lim="400000"/>
              </a:ln>
              <a:effectLst/>
            </p:spPr>
            <p:txBody>
              <a:bodyPr wrap="square" lIns="39450" tIns="39450" rIns="39450" bIns="39450" numCol="1" anchor="ctr">
                <a:spAutoFit/>
              </a:bodyPr>
              <a:lstStyle>
                <a:lvl1pPr>
                  <a:defRPr sz="4800">
                    <a:solidFill>
                      <a:srgbClr val="FFFFFF"/>
                    </a:solidFill>
                    <a:latin typeface="A-OTF 太ゴB101 Pr6N Bold"/>
                    <a:ea typeface="A-OTF 太ゴB101 Pr6N Bold"/>
                    <a:cs typeface="A-OTF 太ゴB101 Pr6N Bold"/>
                    <a:sym typeface="A-OTF 太ゴB101 Pr6N Bold"/>
                  </a:defRPr>
                </a:lvl1pPr>
              </a:lstStyle>
              <a:p>
                <a:r>
                  <a:rPr sz="1800" dirty="0">
                    <a:latin typeface="M PLUS 1p" panose="020B0502020203020207" pitchFamily="34" charset="-128"/>
                    <a:ea typeface="M PLUS 1p" panose="020B0502020203020207" pitchFamily="34" charset="-128"/>
                    <a:cs typeface="M PLUS 1p" panose="020B0502020203020207" pitchFamily="34" charset="-128"/>
                  </a:rPr>
                  <a:t>　　 </a:t>
                </a:r>
                <a:r>
                  <a:rPr sz="1800" dirty="0" err="1">
                    <a:latin typeface="M PLUS 1p" panose="020B0502020203020207" pitchFamily="34" charset="-128"/>
                    <a:ea typeface="M PLUS 1p" panose="020B0502020203020207" pitchFamily="34" charset="-128"/>
                    <a:cs typeface="M PLUS 1p" panose="020B0502020203020207" pitchFamily="34" charset="-128"/>
                  </a:rPr>
                  <a:t>裏コードはメロディに当てることができる</a:t>
                </a:r>
                <a:endParaRPr sz="1800"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4085" name="Google Shape;3261;p127" descr="Google Shape;3261;p127"/>
            <p:cNvPicPr>
              <a:picLocks noChangeAspect="1"/>
            </p:cNvPicPr>
            <p:nvPr/>
          </p:nvPicPr>
          <p:blipFill>
            <a:blip r:embed="rId2"/>
            <a:srcRect r="9066" b="28515"/>
            <a:stretch>
              <a:fillRect/>
            </a:stretch>
          </p:blipFill>
          <p:spPr>
            <a:xfrm>
              <a:off x="31716" y="-1"/>
              <a:ext cx="1490962" cy="1389174"/>
            </a:xfrm>
            <a:prstGeom prst="rect">
              <a:avLst/>
            </a:prstGeom>
            <a:ln w="12700" cap="flat">
              <a:noFill/>
              <a:miter lim="400000"/>
              <a:headEnd/>
              <a:tailEnd/>
            </a:ln>
            <a:effectLst/>
          </p:spPr>
        </p:pic>
      </p:grpSp>
      <p:sp>
        <p:nvSpPr>
          <p:cNvPr id="4087" name="Google Shape;3262;p127"/>
          <p:cNvSpPr txBox="1"/>
          <p:nvPr/>
        </p:nvSpPr>
        <p:spPr>
          <a:xfrm>
            <a:off x="383067" y="848128"/>
            <a:ext cx="4962469" cy="2762399"/>
          </a:xfrm>
          <a:prstGeom prst="rect">
            <a:avLst/>
          </a:prstGeom>
          <a:ln w="12700">
            <a:miter lim="400000"/>
          </a:ln>
        </p:spPr>
        <p:txBody>
          <a:bodyPr lIns="25134" tIns="25134" rIns="25134" bIns="25134">
            <a:spAutoFit/>
          </a:bodyPr>
          <a:lstStyle/>
          <a:p>
            <a:pPr>
              <a:lnSpc>
                <a:spcPct val="13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裏コードはメロディに対して当てていくこともできます。その際に重要なことは、コードがメロディに合っているかを確認することです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つまり、裏コードのスケール（1,9th,3,#11th,5,13th,7)</a:t>
            </a:r>
            <a:r>
              <a:rPr sz="1388" dirty="0" err="1">
                <a:latin typeface="M PLUS 1p" panose="020B0502020203020207" pitchFamily="34" charset="-128"/>
                <a:ea typeface="M PLUS 1p" panose="020B0502020203020207" pitchFamily="34" charset="-128"/>
                <a:cs typeface="M PLUS 1p" panose="020B0502020203020207" pitchFamily="34" charset="-128"/>
              </a:rPr>
              <a:t>の中にメロディが入っているかどうかを確認するということです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あるメロディに裏コードを当てていく例を紹介します。ターゲットのコードはG7(alt)</a:t>
            </a:r>
            <a:r>
              <a:rPr sz="1388" dirty="0" err="1">
                <a:latin typeface="M PLUS 1p" panose="020B0502020203020207" pitchFamily="34" charset="-128"/>
                <a:ea typeface="M PLUS 1p" panose="020B0502020203020207" pitchFamily="34" charset="-128"/>
                <a:cs typeface="M PLUS 1p" panose="020B0502020203020207" pitchFamily="34" charset="-128"/>
              </a:rPr>
              <a:t>です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4088" name="Google Shape;3263;p127" descr="Google Shape;3263;p127"/>
          <p:cNvPicPr>
            <a:picLocks noChangeAspect="1"/>
          </p:cNvPicPr>
          <p:nvPr/>
        </p:nvPicPr>
        <p:blipFill>
          <a:blip r:embed="rId3"/>
          <a:srcRect r="9255"/>
          <a:stretch>
            <a:fillRect/>
          </a:stretch>
        </p:blipFill>
        <p:spPr>
          <a:xfrm>
            <a:off x="459843" y="5645133"/>
            <a:ext cx="5117963" cy="1045707"/>
          </a:xfrm>
          <a:prstGeom prst="rect">
            <a:avLst/>
          </a:prstGeom>
          <a:ln w="12700">
            <a:miter lim="400000"/>
            <a:headEnd/>
            <a:tailEnd/>
          </a:ln>
        </p:spPr>
      </p:pic>
      <p:sp>
        <p:nvSpPr>
          <p:cNvPr id="4089" name="Google Shape;3264;p127"/>
          <p:cNvSpPr txBox="1"/>
          <p:nvPr/>
        </p:nvSpPr>
        <p:spPr>
          <a:xfrm>
            <a:off x="854557" y="6690842"/>
            <a:ext cx="539456"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4090" name="Google Shape;3265;p127"/>
          <p:cNvSpPr txBox="1"/>
          <p:nvPr/>
        </p:nvSpPr>
        <p:spPr>
          <a:xfrm>
            <a:off x="1386545" y="6690842"/>
            <a:ext cx="659595"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※B7</a:t>
            </a:r>
          </a:p>
        </p:txBody>
      </p:sp>
      <p:sp>
        <p:nvSpPr>
          <p:cNvPr id="4091" name="Google Shape;3266;p127"/>
          <p:cNvSpPr txBox="1"/>
          <p:nvPr/>
        </p:nvSpPr>
        <p:spPr>
          <a:xfrm>
            <a:off x="2188469" y="6690842"/>
            <a:ext cx="465094"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Bb7</a:t>
            </a:r>
          </a:p>
        </p:txBody>
      </p:sp>
      <p:sp>
        <p:nvSpPr>
          <p:cNvPr id="4092" name="Google Shape;3267;p127"/>
          <p:cNvSpPr txBox="1"/>
          <p:nvPr/>
        </p:nvSpPr>
        <p:spPr>
          <a:xfrm>
            <a:off x="2818239" y="6690842"/>
            <a:ext cx="465094"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4093" name="Google Shape;3268;p127"/>
          <p:cNvSpPr txBox="1"/>
          <p:nvPr/>
        </p:nvSpPr>
        <p:spPr>
          <a:xfrm>
            <a:off x="3528720" y="6690842"/>
            <a:ext cx="578944"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4094" name="Google Shape;3269;p127"/>
          <p:cNvSpPr txBox="1"/>
          <p:nvPr/>
        </p:nvSpPr>
        <p:spPr>
          <a:xfrm>
            <a:off x="4186567" y="6690841"/>
            <a:ext cx="786057" cy="553005"/>
          </a:xfrm>
          <a:prstGeom prst="rect">
            <a:avLst/>
          </a:prstGeom>
          <a:ln w="12700">
            <a:miter lim="400000"/>
          </a:ln>
        </p:spPr>
        <p:txBody>
          <a:bodyPr lIns="39450" tIns="39450" rIns="39450" bIns="39450">
            <a:spAutoFit/>
          </a:bodyPr>
          <a:lstStyle/>
          <a:p>
            <a:pPr algn="ctr">
              <a:defRPr sz="4100"/>
            </a:pPr>
            <a:r>
              <a:rPr sz="1538" dirty="0">
                <a:latin typeface="M PLUS 1p" panose="020B0502020203020207" pitchFamily="34" charset="-128"/>
                <a:ea typeface="M PLUS 1p" panose="020B0502020203020207" pitchFamily="34" charset="-128"/>
                <a:cs typeface="M PLUS 1p" panose="020B0502020203020207" pitchFamily="34" charset="-128"/>
              </a:rPr>
              <a:t>G7</a:t>
            </a:r>
          </a:p>
          <a:p>
            <a:pPr algn="ctr">
              <a:defRPr sz="4100"/>
            </a:pPr>
            <a:r>
              <a:rPr sz="1538" dirty="0">
                <a:latin typeface="M PLUS 1p" panose="020B0502020203020207" pitchFamily="34" charset="-128"/>
                <a:ea typeface="M PLUS 1p" panose="020B0502020203020207" pitchFamily="34" charset="-128"/>
                <a:cs typeface="M PLUS 1p" panose="020B0502020203020207" pitchFamily="34" charset="-128"/>
              </a:rPr>
              <a:t>（alt）</a:t>
            </a:r>
          </a:p>
        </p:txBody>
      </p:sp>
      <p:sp>
        <p:nvSpPr>
          <p:cNvPr id="4095" name="Google Shape;3270;p127"/>
          <p:cNvSpPr txBox="1"/>
          <p:nvPr/>
        </p:nvSpPr>
        <p:spPr>
          <a:xfrm>
            <a:off x="4855563" y="3737364"/>
            <a:ext cx="692232"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4096" name="Google Shape;3271;p127"/>
          <p:cNvSpPr txBox="1"/>
          <p:nvPr/>
        </p:nvSpPr>
        <p:spPr>
          <a:xfrm>
            <a:off x="940284" y="5328785"/>
            <a:ext cx="295781"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sp>
        <p:nvSpPr>
          <p:cNvPr id="4097" name="Google Shape;3272;p127"/>
          <p:cNvSpPr txBox="1"/>
          <p:nvPr/>
        </p:nvSpPr>
        <p:spPr>
          <a:xfrm>
            <a:off x="1654658" y="5328785"/>
            <a:ext cx="295781"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sp>
        <p:nvSpPr>
          <p:cNvPr id="4098" name="Google Shape;3273;p127"/>
          <p:cNvSpPr txBox="1"/>
          <p:nvPr/>
        </p:nvSpPr>
        <p:spPr>
          <a:xfrm>
            <a:off x="2283308" y="5328785"/>
            <a:ext cx="295781"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sp>
        <p:nvSpPr>
          <p:cNvPr id="4099" name="Google Shape;3274;p127"/>
          <p:cNvSpPr txBox="1"/>
          <p:nvPr/>
        </p:nvSpPr>
        <p:spPr>
          <a:xfrm>
            <a:off x="2911958" y="5328785"/>
            <a:ext cx="295781"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sp>
        <p:nvSpPr>
          <p:cNvPr id="4100" name="Google Shape;3275;p127"/>
          <p:cNvSpPr txBox="1"/>
          <p:nvPr/>
        </p:nvSpPr>
        <p:spPr>
          <a:xfrm>
            <a:off x="3626332" y="532878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Bb</a:t>
            </a:r>
          </a:p>
        </p:txBody>
      </p:sp>
      <p:sp>
        <p:nvSpPr>
          <p:cNvPr id="4101" name="Google Shape;3276;p127"/>
          <p:cNvSpPr txBox="1"/>
          <p:nvPr/>
        </p:nvSpPr>
        <p:spPr>
          <a:xfrm>
            <a:off x="4254982" y="532878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sp>
        <p:nvSpPr>
          <p:cNvPr id="4102" name="Google Shape;3277;p127"/>
          <p:cNvSpPr txBox="1"/>
          <p:nvPr/>
        </p:nvSpPr>
        <p:spPr>
          <a:xfrm>
            <a:off x="4912206" y="5328785"/>
            <a:ext cx="57894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sp>
        <p:nvSpPr>
          <p:cNvPr id="4103" name="Google Shape;3278;p127"/>
          <p:cNvSpPr txBox="1"/>
          <p:nvPr/>
        </p:nvSpPr>
        <p:spPr>
          <a:xfrm>
            <a:off x="940282" y="501243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4104" name="Google Shape;3279;p127"/>
          <p:cNvSpPr txBox="1"/>
          <p:nvPr/>
        </p:nvSpPr>
        <p:spPr>
          <a:xfrm>
            <a:off x="1654657" y="501243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b9</a:t>
            </a:r>
          </a:p>
        </p:txBody>
      </p:sp>
      <p:sp>
        <p:nvSpPr>
          <p:cNvPr id="4105" name="Google Shape;3280;p127"/>
          <p:cNvSpPr txBox="1"/>
          <p:nvPr/>
        </p:nvSpPr>
        <p:spPr>
          <a:xfrm>
            <a:off x="2283306" y="501243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4106" name="Google Shape;3281;p127"/>
          <p:cNvSpPr txBox="1"/>
          <p:nvPr/>
        </p:nvSpPr>
        <p:spPr>
          <a:xfrm>
            <a:off x="2911958" y="5012435"/>
            <a:ext cx="295781"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7</a:t>
            </a:r>
          </a:p>
        </p:txBody>
      </p:sp>
      <p:sp>
        <p:nvSpPr>
          <p:cNvPr id="4107" name="Google Shape;3282;p127"/>
          <p:cNvSpPr txBox="1"/>
          <p:nvPr/>
        </p:nvSpPr>
        <p:spPr>
          <a:xfrm>
            <a:off x="3626332" y="501243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4108" name="Google Shape;3283;p127"/>
          <p:cNvSpPr txBox="1"/>
          <p:nvPr/>
        </p:nvSpPr>
        <p:spPr>
          <a:xfrm>
            <a:off x="4254982" y="5012435"/>
            <a:ext cx="46509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b9</a:t>
            </a:r>
          </a:p>
        </p:txBody>
      </p:sp>
      <p:sp>
        <p:nvSpPr>
          <p:cNvPr id="4109" name="Google Shape;3284;p127"/>
          <p:cNvSpPr txBox="1"/>
          <p:nvPr/>
        </p:nvSpPr>
        <p:spPr>
          <a:xfrm>
            <a:off x="4912206" y="5012435"/>
            <a:ext cx="57894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4110" name="Google Shape;3285;p127"/>
          <p:cNvSpPr txBox="1"/>
          <p:nvPr/>
        </p:nvSpPr>
        <p:spPr>
          <a:xfrm>
            <a:off x="339133" y="6717442"/>
            <a:ext cx="692232" cy="258630"/>
          </a:xfrm>
          <a:prstGeom prst="rect">
            <a:avLst/>
          </a:prstGeom>
          <a:ln w="12700">
            <a:miter lim="400000"/>
          </a:ln>
        </p:spPr>
        <p:txBody>
          <a:bodyPr lIns="39450" tIns="39450" rIns="39450" bIns="39450">
            <a:spAutoFit/>
          </a:bodyPr>
          <a:lstStyle>
            <a:lvl1pPr>
              <a:defRPr sz="3100"/>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コード</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1" name="Google Shape;3286;p127"/>
          <p:cNvSpPr txBox="1"/>
          <p:nvPr/>
        </p:nvSpPr>
        <p:spPr>
          <a:xfrm>
            <a:off x="339133" y="5357645"/>
            <a:ext cx="692232" cy="258630"/>
          </a:xfrm>
          <a:prstGeom prst="rect">
            <a:avLst/>
          </a:prstGeom>
          <a:ln w="12700">
            <a:miter lim="400000"/>
          </a:ln>
        </p:spPr>
        <p:txBody>
          <a:bodyPr lIns="39450" tIns="39450" rIns="39450" bIns="39450">
            <a:spAutoFit/>
          </a:bodyPr>
          <a:lstStyle>
            <a:lvl1pPr>
              <a:defRPr sz="3100"/>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メロディ</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2" name="Google Shape;3287;p127"/>
          <p:cNvSpPr txBox="1"/>
          <p:nvPr/>
        </p:nvSpPr>
        <p:spPr>
          <a:xfrm>
            <a:off x="81964" y="5041571"/>
            <a:ext cx="848495" cy="258630"/>
          </a:xfrm>
          <a:prstGeom prst="rect">
            <a:avLst/>
          </a:prstGeom>
          <a:ln w="12700">
            <a:miter lim="400000"/>
          </a:ln>
        </p:spPr>
        <p:txBody>
          <a:bodyPr lIns="39450" tIns="39450" rIns="39450" bIns="39450">
            <a:spAutoFit/>
          </a:bodyPr>
          <a:lstStyle>
            <a:lvl1pPr>
              <a:defRPr sz="3100"/>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テンション</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3" name="Google Shape;3288;p127"/>
          <p:cNvSpPr/>
          <p:nvPr/>
        </p:nvSpPr>
        <p:spPr>
          <a:xfrm>
            <a:off x="1104093" y="7472692"/>
            <a:ext cx="2939963" cy="157613"/>
          </a:xfrm>
          <a:prstGeom prst="rightArrow">
            <a:avLst>
              <a:gd name="adj1" fmla="val 50000"/>
              <a:gd name="adj2" fmla="val 50000"/>
            </a:avLst>
          </a:prstGeom>
          <a:solidFill>
            <a:schemeClr val="accent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4" name="Google Shape;3289;p127"/>
          <p:cNvSpPr txBox="1"/>
          <p:nvPr/>
        </p:nvSpPr>
        <p:spPr>
          <a:xfrm>
            <a:off x="1083156" y="7219893"/>
            <a:ext cx="3154520" cy="258630"/>
          </a:xfrm>
          <a:prstGeom prst="rect">
            <a:avLst/>
          </a:prstGeom>
          <a:ln w="12700">
            <a:miter lim="400000"/>
          </a:ln>
        </p:spPr>
        <p:txBody>
          <a:bodyPr lIns="39450" tIns="39450" rIns="39450" bIns="39450">
            <a:spAutoFit/>
          </a:bodyPr>
          <a:lstStyle>
            <a:lvl1pPr>
              <a:defRPr sz="3100" u="sng"/>
            </a:lvl1pPr>
          </a:lstStyle>
          <a:p>
            <a:r>
              <a:rPr sz="1163" dirty="0">
                <a:latin typeface="M PLUS 1p" panose="020B0502020203020207" pitchFamily="34" charset="-128"/>
                <a:ea typeface="M PLUS 1p" panose="020B0502020203020207" pitchFamily="34" charset="-128"/>
                <a:cs typeface="M PLUS 1p" panose="020B0502020203020207" pitchFamily="34" charset="-128"/>
              </a:rPr>
              <a:t>裏コード進行（ターゲットのコードはG7）</a:t>
            </a:r>
          </a:p>
        </p:txBody>
      </p:sp>
      <p:grpSp>
        <p:nvGrpSpPr>
          <p:cNvPr id="4117" name="Google Shape;3290;p127"/>
          <p:cNvGrpSpPr/>
          <p:nvPr/>
        </p:nvGrpSpPr>
        <p:grpSpPr>
          <a:xfrm>
            <a:off x="357981" y="7827106"/>
            <a:ext cx="5000626" cy="1045688"/>
            <a:chOff x="0" y="135450"/>
            <a:chExt cx="13335001" cy="2788501"/>
          </a:xfrm>
        </p:grpSpPr>
        <p:sp>
          <p:nvSpPr>
            <p:cNvPr id="4115" name="Shape"/>
            <p:cNvSpPr/>
            <p:nvPr/>
          </p:nvSpPr>
          <p:spPr>
            <a:xfrm>
              <a:off x="0" y="135450"/>
              <a:ext cx="13335001" cy="2788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00" y="0"/>
                  </a:lnTo>
                  <a:lnTo>
                    <a:pt x="6022" y="15"/>
                  </a:lnTo>
                  <a:lnTo>
                    <a:pt x="9000" y="0"/>
                  </a:lnTo>
                  <a:lnTo>
                    <a:pt x="21600" y="0"/>
                  </a:lnTo>
                  <a:lnTo>
                    <a:pt x="21600" y="21600"/>
                  </a:lnTo>
                  <a:lnTo>
                    <a:pt x="0" y="21600"/>
                  </a:lnTo>
                  <a:lnTo>
                    <a:pt x="0" y="3600"/>
                  </a:lnTo>
                  <a:close/>
                </a:path>
              </a:pathLst>
            </a:custGeom>
            <a:noFill/>
            <a:ln w="9525" cap="flat">
              <a:solidFill>
                <a:srgbClr val="44546A"/>
              </a:solidFill>
              <a:prstDash val="solid"/>
              <a:round/>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6" name="※B7の部分は、メロディが♭9で、オルタードテンションになっているので本来は使えません。でも、後の章で説明する「コンビネーションディミニッシュ」というコンセプトを使うと、使えるようになります！"/>
            <p:cNvSpPr txBox="1"/>
            <p:nvPr/>
          </p:nvSpPr>
          <p:spPr>
            <a:xfrm>
              <a:off x="4763" y="298269"/>
              <a:ext cx="13325476" cy="2462864"/>
            </a:xfrm>
            <a:prstGeom prst="rect">
              <a:avLst/>
            </a:prstGeom>
            <a:noFill/>
            <a:ln w="12700" cap="flat">
              <a:noFill/>
              <a:miter lim="400000"/>
            </a:ln>
            <a:effectLst/>
          </p:spPr>
          <p:txBody>
            <a:bodyPr wrap="square" lIns="34284" tIns="34284" rIns="34284" bIns="34284"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B7の部分は、メロディが♭9で、オルタードテンションになっているので本来は使えません。でも、後の章で説明する「コンビネーションディミニッシュ」というコンセプトを使うと、使えるようになります！</a:t>
              </a:r>
            </a:p>
          </p:txBody>
        </p:sp>
      </p:grpSp>
      <p:sp>
        <p:nvSpPr>
          <p:cNvPr id="4118" name="Google Shape;3291;p127"/>
          <p:cNvSpPr/>
          <p:nvPr/>
        </p:nvSpPr>
        <p:spPr>
          <a:xfrm>
            <a:off x="4341449" y="6654391"/>
            <a:ext cx="484875" cy="625950"/>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9" name="Google Shape;3292;p127"/>
          <p:cNvSpPr txBox="1"/>
          <p:nvPr/>
        </p:nvSpPr>
        <p:spPr>
          <a:xfrm>
            <a:off x="4241071" y="7301939"/>
            <a:ext cx="848494" cy="258630"/>
          </a:xfrm>
          <a:prstGeom prst="rect">
            <a:avLst/>
          </a:prstGeom>
          <a:ln w="12700">
            <a:miter lim="400000"/>
          </a:ln>
        </p:spPr>
        <p:txBody>
          <a:bodyPr lIns="39450" tIns="39450" rIns="39450" bIns="39450">
            <a:spAutoFit/>
          </a:bodyPr>
          <a:lstStyle>
            <a:lvl1pPr>
              <a:defRPr sz="3100"/>
            </a:lvl1pPr>
          </a:lstStyle>
          <a:p>
            <a:r>
              <a:rPr sz="1163" dirty="0" err="1">
                <a:latin typeface="M PLUS 1p" panose="020B0502020203020207" pitchFamily="34" charset="-128"/>
                <a:ea typeface="M PLUS 1p" panose="020B0502020203020207" pitchFamily="34" charset="-128"/>
                <a:cs typeface="M PLUS 1p" panose="020B0502020203020207" pitchFamily="34" charset="-128"/>
              </a:rPr>
              <a:t>ターゲット</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4120" name="Google Shape;3293;p127" descr="Google Shape;3293;p127"/>
          <p:cNvPicPr>
            <a:picLocks noChangeAspect="1"/>
          </p:cNvPicPr>
          <p:nvPr/>
        </p:nvPicPr>
        <p:blipFill>
          <a:blip r:embed="rId4"/>
          <a:srcRect l="2501" t="11019" r="8475" b="43200"/>
          <a:stretch>
            <a:fillRect/>
          </a:stretch>
        </p:blipFill>
        <p:spPr>
          <a:xfrm>
            <a:off x="552496" y="4030987"/>
            <a:ext cx="4978135" cy="436444"/>
          </a:xfrm>
          <a:prstGeom prst="rect">
            <a:avLst/>
          </a:prstGeom>
          <a:ln w="12700">
            <a:miter lim="400000"/>
            <a:headEnd/>
            <a:tailEnd/>
          </a:ln>
        </p:spPr>
      </p:pic>
      <p:sp>
        <p:nvSpPr>
          <p:cNvPr id="4121" name="Google Shape;3294;p127"/>
          <p:cNvSpPr txBox="1"/>
          <p:nvPr/>
        </p:nvSpPr>
        <p:spPr>
          <a:xfrm>
            <a:off x="693345" y="3737362"/>
            <a:ext cx="539456"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4122" name="Google Shape;3295;p127"/>
          <p:cNvSpPr txBox="1"/>
          <p:nvPr/>
        </p:nvSpPr>
        <p:spPr>
          <a:xfrm>
            <a:off x="3196359" y="3737364"/>
            <a:ext cx="1041319" cy="316338"/>
          </a:xfrm>
          <a:prstGeom prst="rect">
            <a:avLst/>
          </a:prstGeom>
          <a:ln w="12700">
            <a:miter lim="400000"/>
          </a:ln>
        </p:spPr>
        <p:txBody>
          <a:bodyPr lIns="39450" tIns="39450" rIns="39450" bIns="39450">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4123" name="Google Shape;3296;p127"/>
          <p:cNvSpPr txBox="1"/>
          <p:nvPr/>
        </p:nvSpPr>
        <p:spPr>
          <a:xfrm>
            <a:off x="310563" y="3502593"/>
            <a:ext cx="1471294"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元のメロディ</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24" name="Google Shape;3297;p127"/>
          <p:cNvSpPr txBox="1"/>
          <p:nvPr/>
        </p:nvSpPr>
        <p:spPr>
          <a:xfrm>
            <a:off x="310562" y="4717146"/>
            <a:ext cx="3797120"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元のメロディに裏コードを付け足す</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25"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115</a:t>
            </a:fld>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7" name="Google Shape;3307;p128"/>
          <p:cNvSpPr txBox="1"/>
          <p:nvPr/>
        </p:nvSpPr>
        <p:spPr>
          <a:xfrm>
            <a:off x="397704" y="161452"/>
            <a:ext cx="4921182" cy="446508"/>
          </a:xfrm>
          <a:prstGeom prst="rect">
            <a:avLst/>
          </a:prstGeom>
          <a:ln w="12700">
            <a:miter lim="400000"/>
          </a:ln>
        </p:spPr>
        <p:txBody>
          <a:bodyPr lIns="25134" tIns="25134" rIns="25134" bIns="25134">
            <a:spAutoFit/>
          </a:bodyPr>
          <a:lstStyle>
            <a:lvl1pPr>
              <a:lnSpc>
                <a:spcPct val="90000"/>
              </a:lnSpc>
              <a:defRPr sz="3800">
                <a:latin typeface="A-OTF 太ゴB101 Pr6N Bold"/>
                <a:ea typeface="A-OTF 太ゴB101 Pr6N Bold"/>
                <a:cs typeface="A-OTF 太ゴB101 Pr6N Bold"/>
                <a:sym typeface="A-OTF 太ゴB101 Pr6N Bold"/>
              </a:defRPr>
            </a:lvl1pPr>
          </a:lstStyle>
          <a:p>
            <a:pPr algn="ctr"/>
            <a:r>
              <a:rPr sz="1425" dirty="0">
                <a:latin typeface="M PLUS 1p" panose="020B0502020203020207" pitchFamily="34" charset="-128"/>
                <a:ea typeface="M PLUS 1p" panose="020B0502020203020207" pitchFamily="34" charset="-128"/>
                <a:cs typeface="M PLUS 1p" panose="020B0502020203020207" pitchFamily="34" charset="-128"/>
              </a:rPr>
              <a:t>１秒でジャズサウンドの和音を足す方法</a:t>
            </a:r>
            <a:endParaRPr lang="en-US" sz="1425" dirty="0">
              <a:latin typeface="M PLUS 1p" panose="020B0502020203020207" pitchFamily="34" charset="-128"/>
              <a:ea typeface="M PLUS 1p" panose="020B0502020203020207" pitchFamily="34" charset="-128"/>
              <a:cs typeface="M PLUS 1p" panose="020B0502020203020207" pitchFamily="34" charset="-128"/>
            </a:endParaRPr>
          </a:p>
          <a:p>
            <a:pPr algn="ctr"/>
            <a:r>
              <a:rPr sz="1425" dirty="0">
                <a:latin typeface="M PLUS 1p" panose="020B0502020203020207" pitchFamily="34" charset="-128"/>
                <a:ea typeface="M PLUS 1p" panose="020B0502020203020207" pitchFamily="34" charset="-128"/>
                <a:cs typeface="M PLUS 1p" panose="020B0502020203020207" pitchFamily="34" charset="-128"/>
              </a:rPr>
              <a:t>（裏コード）</a:t>
            </a:r>
          </a:p>
        </p:txBody>
      </p:sp>
      <p:grpSp>
        <p:nvGrpSpPr>
          <p:cNvPr id="4135" name="Google Shape;3309;p128"/>
          <p:cNvGrpSpPr/>
          <p:nvPr/>
        </p:nvGrpSpPr>
        <p:grpSpPr>
          <a:xfrm>
            <a:off x="107796" y="1184611"/>
            <a:ext cx="5372819" cy="1127006"/>
            <a:chOff x="0" y="-5201"/>
            <a:chExt cx="14327515" cy="3005347"/>
          </a:xfrm>
        </p:grpSpPr>
        <p:grpSp>
          <p:nvGrpSpPr>
            <p:cNvPr id="4131" name="Google Shape;3310;p128"/>
            <p:cNvGrpSpPr/>
            <p:nvPr/>
          </p:nvGrpSpPr>
          <p:grpSpPr>
            <a:xfrm>
              <a:off x="341813" y="529022"/>
              <a:ext cx="13985702" cy="2471124"/>
              <a:chOff x="0" y="0"/>
              <a:chExt cx="13985700" cy="2471123"/>
            </a:xfrm>
          </p:grpSpPr>
          <p:sp>
            <p:nvSpPr>
              <p:cNvPr id="4129" name="Rectangle"/>
              <p:cNvSpPr/>
              <p:nvPr/>
            </p:nvSpPr>
            <p:spPr>
              <a:xfrm>
                <a:off x="0" y="0"/>
                <a:ext cx="13985700" cy="2471123"/>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30" name="１秒でコードを足す方法として「裏コード」がある。…"/>
              <p:cNvSpPr txBox="1"/>
              <p:nvPr/>
            </p:nvSpPr>
            <p:spPr>
              <a:xfrm>
                <a:off x="111624" y="275000"/>
                <a:ext cx="13762449" cy="1921126"/>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１秒でコードを足す方法として「裏コード」がある。</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その方法は</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rPr>
                  <a:t>「</a:t>
                </a:r>
                <a:r>
                  <a:rPr sz="1388" u="sng" dirty="0" err="1">
                    <a:solidFill>
                      <a:srgbClr val="0C0C0C"/>
                    </a:solidFill>
                    <a:latin typeface="M PLUS 1p" panose="020B0502020203020207" pitchFamily="34" charset="-128"/>
                    <a:ea typeface="M PLUS 1p" panose="020B0502020203020207" pitchFamily="34" charset="-128"/>
                    <a:cs typeface="M PLUS 1p" panose="020B0502020203020207" pitchFamily="34" charset="-128"/>
                  </a:rPr>
                  <a:t>いまあるコードの前に半音上のセブンスコードをつける</a:t>
                </a:r>
                <a:r>
                  <a:rPr sz="1388" dirty="0" err="1">
                    <a:solidFill>
                      <a:srgbClr val="0C0C0C"/>
                    </a:solidFill>
                    <a:latin typeface="M PLUS 1p" panose="020B0502020203020207" pitchFamily="34" charset="-128"/>
                    <a:ea typeface="M PLUS 1p" panose="020B0502020203020207" pitchFamily="34" charset="-128"/>
                    <a:cs typeface="M PLUS 1p" panose="020B0502020203020207" pitchFamily="34" charset="-128"/>
                  </a:rPr>
                  <a:t>」だけ</a:t>
                </a:r>
                <a:r>
                  <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134" name="Google Shape;3311;p128"/>
            <p:cNvGrpSpPr/>
            <p:nvPr/>
          </p:nvGrpSpPr>
          <p:grpSpPr>
            <a:xfrm>
              <a:off x="0" y="-5201"/>
              <a:ext cx="1221902" cy="1059010"/>
              <a:chOff x="0" y="-5201"/>
              <a:chExt cx="1221901" cy="1059009"/>
            </a:xfrm>
          </p:grpSpPr>
          <p:sp>
            <p:nvSpPr>
              <p:cNvPr id="4132" name="Rectangle"/>
              <p:cNvSpPr/>
              <p:nvPr/>
            </p:nvSpPr>
            <p:spPr>
              <a:xfrm>
                <a:off x="0" y="160044"/>
                <a:ext cx="1221901" cy="72851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133" name="1."/>
              <p:cNvSpPr txBox="1"/>
              <p:nvPr/>
            </p:nvSpPr>
            <p:spPr>
              <a:xfrm>
                <a:off x="105275" y="-5201"/>
                <a:ext cx="1011352" cy="1059009"/>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grpSp>
        <p:nvGrpSpPr>
          <p:cNvPr id="4142" name="Google Shape;3312;p128"/>
          <p:cNvGrpSpPr/>
          <p:nvPr/>
        </p:nvGrpSpPr>
        <p:grpSpPr>
          <a:xfrm>
            <a:off x="107796" y="2595119"/>
            <a:ext cx="5372819" cy="1150205"/>
            <a:chOff x="0" y="-5204"/>
            <a:chExt cx="14327515" cy="3067212"/>
          </a:xfrm>
        </p:grpSpPr>
        <p:grpSp>
          <p:nvGrpSpPr>
            <p:cNvPr id="4138" name="Google Shape;3313;p128"/>
            <p:cNvGrpSpPr/>
            <p:nvPr/>
          </p:nvGrpSpPr>
          <p:grpSpPr>
            <a:xfrm>
              <a:off x="341813" y="528411"/>
              <a:ext cx="13985702" cy="2533597"/>
              <a:chOff x="0" y="0"/>
              <a:chExt cx="13985700" cy="2533595"/>
            </a:xfrm>
          </p:grpSpPr>
          <p:sp>
            <p:nvSpPr>
              <p:cNvPr id="4136" name="Rectangle"/>
              <p:cNvSpPr/>
              <p:nvPr/>
            </p:nvSpPr>
            <p:spPr>
              <a:xfrm>
                <a:off x="0" y="0"/>
                <a:ext cx="13985700" cy="2533595"/>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37" name="裏コード（9,#11,13）とV7（alt）は一緒（素材も調味料も一緒）。同じ構成音であり、同じ「不安定」という機能を持っている。"/>
              <p:cNvSpPr txBox="1"/>
              <p:nvPr/>
            </p:nvSpPr>
            <p:spPr>
              <a:xfrm>
                <a:off x="111624" y="306234"/>
                <a:ext cx="13762449" cy="1921126"/>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裏コード（9,#11,13）とV7（alt）は一緒（素材も調味料も一緒）。</a:t>
                </a:r>
                <a:r>
                  <a:rPr sz="1388" dirty="0" err="1">
                    <a:latin typeface="M PLUS 1p" panose="020B0502020203020207" pitchFamily="34" charset="-128"/>
                    <a:ea typeface="M PLUS 1p" panose="020B0502020203020207" pitchFamily="34" charset="-128"/>
                    <a:cs typeface="M PLUS 1p" panose="020B0502020203020207" pitchFamily="34" charset="-128"/>
                  </a:rPr>
                  <a:t>同じ構成音であり、同じ「不安定」という機能を持っている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141" name="Google Shape;3314;p128"/>
            <p:cNvGrpSpPr/>
            <p:nvPr/>
          </p:nvGrpSpPr>
          <p:grpSpPr>
            <a:xfrm>
              <a:off x="0" y="-5204"/>
              <a:ext cx="1221902" cy="1059012"/>
              <a:chOff x="0" y="-5204"/>
              <a:chExt cx="1221901" cy="1059011"/>
            </a:xfrm>
          </p:grpSpPr>
          <p:sp>
            <p:nvSpPr>
              <p:cNvPr id="4139"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140" name="2."/>
              <p:cNvSpPr txBox="1"/>
              <p:nvPr/>
            </p:nvSpPr>
            <p:spPr>
              <a:xfrm>
                <a:off x="105275"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grpSp>
        <p:nvGrpSpPr>
          <p:cNvPr id="4149" name="Google Shape;3315;p128"/>
          <p:cNvGrpSpPr/>
          <p:nvPr/>
        </p:nvGrpSpPr>
        <p:grpSpPr>
          <a:xfrm>
            <a:off x="94177" y="5328110"/>
            <a:ext cx="5383495" cy="794238"/>
            <a:chOff x="0" y="-5205"/>
            <a:chExt cx="14355986" cy="2117965"/>
          </a:xfrm>
        </p:grpSpPr>
        <p:grpSp>
          <p:nvGrpSpPr>
            <p:cNvPr id="4145" name="Google Shape;3316;p128"/>
            <p:cNvGrpSpPr/>
            <p:nvPr/>
          </p:nvGrpSpPr>
          <p:grpSpPr>
            <a:xfrm>
              <a:off x="385492" y="553643"/>
              <a:ext cx="13970494" cy="1559117"/>
              <a:chOff x="-1" y="-1"/>
              <a:chExt cx="13970493" cy="1559116"/>
            </a:xfrm>
          </p:grpSpPr>
          <p:sp>
            <p:nvSpPr>
              <p:cNvPr id="4143" name="Rectangle"/>
              <p:cNvSpPr/>
              <p:nvPr/>
            </p:nvSpPr>
            <p:spPr>
              <a:xfrm>
                <a:off x="-1" y="-1"/>
                <a:ext cx="13970493" cy="1559116"/>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44" name="裏コードは好きなだけ半音下に連結していくことができる。"/>
              <p:cNvSpPr txBox="1"/>
              <p:nvPr/>
            </p:nvSpPr>
            <p:spPr>
              <a:xfrm>
                <a:off x="111623" y="388550"/>
                <a:ext cx="13747242" cy="782011"/>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裏コードは好きなだけ半音下に連結していくことができる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148" name="Google Shape;3317;p128"/>
            <p:cNvGrpSpPr/>
            <p:nvPr/>
          </p:nvGrpSpPr>
          <p:grpSpPr>
            <a:xfrm>
              <a:off x="0" y="-5205"/>
              <a:ext cx="1220572" cy="1059012"/>
              <a:chOff x="0" y="-5205"/>
              <a:chExt cx="1220571" cy="1059011"/>
            </a:xfrm>
          </p:grpSpPr>
          <p:sp>
            <p:nvSpPr>
              <p:cNvPr id="4146" name="Rectangle"/>
              <p:cNvSpPr/>
              <p:nvPr/>
            </p:nvSpPr>
            <p:spPr>
              <a:xfrm>
                <a:off x="0" y="116299"/>
                <a:ext cx="1220571" cy="816001"/>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147" name="4."/>
              <p:cNvSpPr txBox="1"/>
              <p:nvPr/>
            </p:nvSpPr>
            <p:spPr>
              <a:xfrm>
                <a:off x="105274" y="-5205"/>
                <a:ext cx="101002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grpSp>
        <p:nvGrpSpPr>
          <p:cNvPr id="4156" name="Google Shape;3319;p128"/>
          <p:cNvGrpSpPr/>
          <p:nvPr/>
        </p:nvGrpSpPr>
        <p:grpSpPr>
          <a:xfrm>
            <a:off x="105238" y="6470721"/>
            <a:ext cx="5375376" cy="959813"/>
            <a:chOff x="0" y="-5204"/>
            <a:chExt cx="14334333" cy="2559499"/>
          </a:xfrm>
        </p:grpSpPr>
        <p:grpSp>
          <p:nvGrpSpPr>
            <p:cNvPr id="4152" name="Google Shape;3320;p128"/>
            <p:cNvGrpSpPr/>
            <p:nvPr/>
          </p:nvGrpSpPr>
          <p:grpSpPr>
            <a:xfrm>
              <a:off x="348631" y="559014"/>
              <a:ext cx="13985702" cy="1995281"/>
              <a:chOff x="0" y="-1"/>
              <a:chExt cx="13985700" cy="1995279"/>
            </a:xfrm>
          </p:grpSpPr>
          <p:sp>
            <p:nvSpPr>
              <p:cNvPr id="4150" name="Rectangle"/>
              <p:cNvSpPr/>
              <p:nvPr/>
            </p:nvSpPr>
            <p:spPr>
              <a:xfrm>
                <a:off x="0" y="-1"/>
                <a:ext cx="13985700" cy="199527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51" name="メロディに裏コードで和音を足していく時は、メロディとコードが合っているかを確認する。"/>
              <p:cNvSpPr txBox="1"/>
              <p:nvPr/>
            </p:nvSpPr>
            <p:spPr>
              <a:xfrm>
                <a:off x="111624" y="321854"/>
                <a:ext cx="13762449" cy="1351568"/>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メロディに裏コードで和音を足していく時は、メロディとコードが合っているかを確認する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155" name="Google Shape;3321;p128"/>
            <p:cNvGrpSpPr/>
            <p:nvPr/>
          </p:nvGrpSpPr>
          <p:grpSpPr>
            <a:xfrm>
              <a:off x="0" y="-5204"/>
              <a:ext cx="1221902" cy="1059012"/>
              <a:chOff x="0" y="-5204"/>
              <a:chExt cx="1221901" cy="1059011"/>
            </a:xfrm>
          </p:grpSpPr>
          <p:sp>
            <p:nvSpPr>
              <p:cNvPr id="4153"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154" name="5."/>
              <p:cNvSpPr txBox="1"/>
              <p:nvPr/>
            </p:nvSpPr>
            <p:spPr>
              <a:xfrm>
                <a:off x="105275"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5.</a:t>
                </a:r>
              </a:p>
            </p:txBody>
          </p:sp>
        </p:grpSp>
      </p:grpSp>
      <p:grpSp>
        <p:nvGrpSpPr>
          <p:cNvPr id="4159" name="Google Shape;3322;p128"/>
          <p:cNvGrpSpPr/>
          <p:nvPr/>
        </p:nvGrpSpPr>
        <p:grpSpPr>
          <a:xfrm>
            <a:off x="284708" y="7850803"/>
            <a:ext cx="4545227" cy="554739"/>
            <a:chOff x="-1" y="-1"/>
            <a:chExt cx="12120602" cy="1479302"/>
          </a:xfrm>
        </p:grpSpPr>
        <p:sp>
          <p:nvSpPr>
            <p:cNvPr id="4157" name="Rectangle"/>
            <p:cNvSpPr/>
            <p:nvPr/>
          </p:nvSpPr>
          <p:spPr>
            <a:xfrm>
              <a:off x="-1" y="-1"/>
              <a:ext cx="12120602" cy="1479302"/>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58" name="https://mubo.taka808.com/articles/Y4w6EhEAACMAWHKJ/"/>
            <p:cNvSpPr txBox="1"/>
            <p:nvPr/>
          </p:nvSpPr>
          <p:spPr>
            <a:xfrm>
              <a:off x="111623" y="417982"/>
              <a:ext cx="11897351" cy="643340"/>
            </a:xfrm>
            <a:prstGeom prst="rect">
              <a:avLst/>
            </a:prstGeom>
            <a:noFill/>
            <a:ln w="12700" cap="flat">
              <a:noFill/>
              <a:miter lim="400000"/>
            </a:ln>
            <a:effectLst/>
          </p:spPr>
          <p:txBody>
            <a:bodyPr wrap="square" lIns="39450" tIns="39450" rIns="39450" bIns="39450" numCol="1" anchor="ctr">
              <a:spAutoFit/>
            </a:bodyPr>
            <a:lstStyle>
              <a:lvl1pPr algn="ctr">
                <a:defRPr sz="3200" u="sng">
                  <a:solidFill>
                    <a:srgbClr val="0563C1"/>
                  </a:solidFill>
                  <a:uFill>
                    <a:solidFill>
                      <a:srgbClr val="0563C1"/>
                    </a:solidFill>
                  </a:uFill>
                </a:defRPr>
              </a:lvl1pPr>
            </a:lstStyle>
            <a:p>
              <a:pPr>
                <a:defRPr>
                  <a:uFillTx/>
                </a:defRPr>
              </a:pPr>
              <a:r>
                <a:rPr sz="1050" dirty="0">
                  <a:latin typeface="M PLUS 1p" panose="020B0502020203020207" pitchFamily="34" charset="-128"/>
                  <a:ea typeface="M PLUS 1p" panose="020B0502020203020207" pitchFamily="34" charset="-128"/>
                  <a:cs typeface="M PLUS 1p" panose="020B0502020203020207" pitchFamily="34" charset="-128"/>
                </a:rPr>
                <a:t>https://mubo.taka808.com/articles/Y4w6EhEAACMAWHKJ/</a:t>
              </a:r>
            </a:p>
          </p:txBody>
        </p:sp>
      </p:grpSp>
      <p:grpSp>
        <p:nvGrpSpPr>
          <p:cNvPr id="4162" name="Google Shape;3323;p128"/>
          <p:cNvGrpSpPr/>
          <p:nvPr/>
        </p:nvGrpSpPr>
        <p:grpSpPr>
          <a:xfrm>
            <a:off x="113798" y="7680148"/>
            <a:ext cx="1024989" cy="316338"/>
            <a:chOff x="0" y="305717"/>
            <a:chExt cx="2733301" cy="843568"/>
          </a:xfrm>
        </p:grpSpPr>
        <p:sp>
          <p:nvSpPr>
            <p:cNvPr id="4160" name="Rectangle"/>
            <p:cNvSpPr/>
            <p:nvPr/>
          </p:nvSpPr>
          <p:spPr>
            <a:xfrm>
              <a:off x="0" y="319349"/>
              <a:ext cx="2733301" cy="816301"/>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4161" name="Part12 link"/>
            <p:cNvSpPr txBox="1"/>
            <p:nvPr/>
          </p:nvSpPr>
          <p:spPr>
            <a:xfrm>
              <a:off x="105275" y="305717"/>
              <a:ext cx="2522752" cy="843568"/>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Part12 link</a:t>
              </a:r>
            </a:p>
          </p:txBody>
        </p:sp>
      </p:grpSp>
      <p:grpSp>
        <p:nvGrpSpPr>
          <p:cNvPr id="4165" name="Google Shape;3324;p128"/>
          <p:cNvGrpSpPr/>
          <p:nvPr/>
        </p:nvGrpSpPr>
        <p:grpSpPr>
          <a:xfrm>
            <a:off x="4978283" y="7858525"/>
            <a:ext cx="540000" cy="562486"/>
            <a:chOff x="0" y="0"/>
            <a:chExt cx="1439999" cy="1499960"/>
          </a:xfrm>
        </p:grpSpPr>
        <p:sp>
          <p:nvSpPr>
            <p:cNvPr id="4163" name="Rectangle"/>
            <p:cNvSpPr/>
            <p:nvPr/>
          </p:nvSpPr>
          <p:spPr>
            <a:xfrm>
              <a:off x="0" y="0"/>
              <a:ext cx="1440000" cy="1499961"/>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4164" name="image14.png" descr="image14.png"/>
            <p:cNvPicPr>
              <a:picLocks noChangeAspect="1"/>
            </p:cNvPicPr>
            <p:nvPr/>
          </p:nvPicPr>
          <p:blipFill>
            <a:blip r:embed="rId2"/>
            <a:stretch>
              <a:fillRect/>
            </a:stretch>
          </p:blipFill>
          <p:spPr>
            <a:xfrm>
              <a:off x="0" y="0"/>
              <a:ext cx="1440000" cy="1499961"/>
            </a:xfrm>
            <a:prstGeom prst="rect">
              <a:avLst/>
            </a:prstGeom>
            <a:ln w="12700" cap="flat">
              <a:solidFill>
                <a:srgbClr val="FFFFFF"/>
              </a:solidFill>
              <a:prstDash val="solid"/>
              <a:miter lim="8000"/>
              <a:headEnd/>
              <a:tailEnd/>
            </a:ln>
            <a:effectLst/>
          </p:spPr>
        </p:pic>
      </p:grpSp>
      <p:grpSp>
        <p:nvGrpSpPr>
          <p:cNvPr id="4172" name="Google Shape;3325;p128"/>
          <p:cNvGrpSpPr/>
          <p:nvPr/>
        </p:nvGrpSpPr>
        <p:grpSpPr>
          <a:xfrm>
            <a:off x="105238" y="4005541"/>
            <a:ext cx="5375376" cy="969050"/>
            <a:chOff x="0" y="-5204"/>
            <a:chExt cx="14334333" cy="2584132"/>
          </a:xfrm>
        </p:grpSpPr>
        <p:grpSp>
          <p:nvGrpSpPr>
            <p:cNvPr id="4168" name="Google Shape;3326;p128"/>
            <p:cNvGrpSpPr/>
            <p:nvPr/>
          </p:nvGrpSpPr>
          <p:grpSpPr>
            <a:xfrm>
              <a:off x="348631" y="583647"/>
              <a:ext cx="13985702" cy="1995281"/>
              <a:chOff x="0" y="-1"/>
              <a:chExt cx="13985700" cy="1995279"/>
            </a:xfrm>
          </p:grpSpPr>
          <p:sp>
            <p:nvSpPr>
              <p:cNvPr id="4166" name="Rectangle"/>
              <p:cNvSpPr/>
              <p:nvPr/>
            </p:nvSpPr>
            <p:spPr>
              <a:xfrm>
                <a:off x="0" y="-1"/>
                <a:ext cx="13985700" cy="199527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67" name="裏コードのテンションは（9,#11,13）である必要がある。そうしないと、V7（alt）と構成音が変わってしまうため。"/>
              <p:cNvSpPr txBox="1"/>
              <p:nvPr/>
            </p:nvSpPr>
            <p:spPr>
              <a:xfrm>
                <a:off x="111624" y="321857"/>
                <a:ext cx="13762449" cy="1351568"/>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裏コードのテンションは（9,#11,13）である必要がある。そうしないと、V7（alt）と構成音が変わってしまうため。</a:t>
                </a:r>
              </a:p>
            </p:txBody>
          </p:sp>
        </p:grpSp>
        <p:grpSp>
          <p:nvGrpSpPr>
            <p:cNvPr id="4171" name="Google Shape;3327;p128"/>
            <p:cNvGrpSpPr/>
            <p:nvPr/>
          </p:nvGrpSpPr>
          <p:grpSpPr>
            <a:xfrm>
              <a:off x="0" y="-5204"/>
              <a:ext cx="1221902" cy="1059012"/>
              <a:chOff x="0" y="-5204"/>
              <a:chExt cx="1221901" cy="1059011"/>
            </a:xfrm>
          </p:grpSpPr>
          <p:sp>
            <p:nvSpPr>
              <p:cNvPr id="4169"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170" name="3."/>
              <p:cNvSpPr txBox="1"/>
              <p:nvPr/>
            </p:nvSpPr>
            <p:spPr>
              <a:xfrm>
                <a:off x="105275"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sp>
        <p:nvSpPr>
          <p:cNvPr id="4173"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116</a:t>
            </a:fld>
            <a:endParaRPr/>
          </a:p>
        </p:txBody>
      </p:sp>
      <p:grpSp>
        <p:nvGrpSpPr>
          <p:cNvPr id="8" name="Google Shape;1356;p59">
            <a:extLst>
              <a:ext uri="{FF2B5EF4-FFF2-40B4-BE49-F238E27FC236}">
                <a16:creationId xmlns:a16="http://schemas.microsoft.com/office/drawing/2014/main" id="{A978F6BA-8B54-5315-AC9D-2FFBBE93E492}"/>
              </a:ext>
            </a:extLst>
          </p:cNvPr>
          <p:cNvGrpSpPr/>
          <p:nvPr/>
        </p:nvGrpSpPr>
        <p:grpSpPr>
          <a:xfrm>
            <a:off x="43666" y="686621"/>
            <a:ext cx="5629261" cy="88635"/>
            <a:chOff x="3598" y="-1"/>
            <a:chExt cx="15011360" cy="236360"/>
          </a:xfrm>
        </p:grpSpPr>
        <p:sp>
          <p:nvSpPr>
            <p:cNvPr id="9" name="Google Shape;1357;p59">
              <a:extLst>
                <a:ext uri="{FF2B5EF4-FFF2-40B4-BE49-F238E27FC236}">
                  <a16:creationId xmlns:a16="http://schemas.microsoft.com/office/drawing/2014/main" id="{96AC2660-1D25-AA68-DD50-A68540AF71F0}"/>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 name="Google Shape;1358;p59">
              <a:extLst>
                <a:ext uri="{FF2B5EF4-FFF2-40B4-BE49-F238E27FC236}">
                  <a16:creationId xmlns:a16="http://schemas.microsoft.com/office/drawing/2014/main" id="{D05BF811-7FF6-4FC3-A373-C3D4DF1CB5C7}"/>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1" name="Google Shape;672;p33" descr="Google Shape;672;p33">
            <a:extLst>
              <a:ext uri="{FF2B5EF4-FFF2-40B4-BE49-F238E27FC236}">
                <a16:creationId xmlns:a16="http://schemas.microsoft.com/office/drawing/2014/main" id="{A9EB7BE0-1FD8-9322-A2CE-D4FB7039C17E}"/>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5" name="Picture 1" descr="Picture 1"/>
          <p:cNvPicPr>
            <a:picLocks noChangeAspect="1"/>
          </p:cNvPicPr>
          <p:nvPr/>
        </p:nvPicPr>
        <p:blipFill>
          <a:blip r:embed="rId2"/>
          <a:stretch>
            <a:fillRect/>
          </a:stretch>
        </p:blipFill>
        <p:spPr>
          <a:xfrm>
            <a:off x="-20637" y="-248365"/>
            <a:ext cx="6012895" cy="9572150"/>
          </a:xfrm>
          <a:prstGeom prst="rect">
            <a:avLst/>
          </a:prstGeom>
          <a:ln w="12700">
            <a:miter lim="400000"/>
            <a:headEnd/>
            <a:tailEnd/>
          </a:ln>
        </p:spPr>
      </p:pic>
      <p:sp>
        <p:nvSpPr>
          <p:cNvPr id="4176" name="Google Shape;3336;p129"/>
          <p:cNvSpPr txBox="1"/>
          <p:nvPr/>
        </p:nvSpPr>
        <p:spPr>
          <a:xfrm>
            <a:off x="117038" y="3640621"/>
            <a:ext cx="5445582" cy="1013388"/>
          </a:xfrm>
          <a:prstGeom prst="rect">
            <a:avLst/>
          </a:prstGeom>
          <a:ln w="12700">
            <a:miter lim="400000"/>
          </a:ln>
        </p:spPr>
        <p:txBody>
          <a:bodyPr lIns="39450" tIns="39450" rIns="39450" bIns="39450">
            <a:spAutoFit/>
          </a:bodyPr>
          <a:lstStyle/>
          <a:p>
            <a:pPr>
              <a:lnSpc>
                <a:spcPct val="115000"/>
              </a:lnSpc>
              <a:defRPr sz="6700">
                <a:solidFill>
                  <a:srgbClr val="FFFFFF"/>
                </a:solidFill>
                <a:latin typeface="A-OTF 太ゴB101 Pr6N Bold"/>
                <a:ea typeface="A-OTF 太ゴB101 Pr6N Bold"/>
                <a:cs typeface="A-OTF 太ゴB101 Pr6N Bold"/>
                <a:sym typeface="A-OTF 太ゴB101 Pr6N Bold"/>
              </a:defRPr>
            </a:pPr>
            <a:r>
              <a:rPr sz="3300" dirty="0" err="1">
                <a:latin typeface="M PLUS 1p" panose="020B0502020203020207" pitchFamily="34" charset="-128"/>
                <a:ea typeface="M PLUS 1p" panose="020B0502020203020207" pitchFamily="34" charset="-128"/>
                <a:cs typeface="M PLUS 1p" panose="020B0502020203020207" pitchFamily="34" charset="-128"/>
              </a:rPr>
              <a:t>もう迷わない和音の積み方</a:t>
            </a:r>
            <a:endParaRPr sz="3300"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6700"/>
            </a:pPr>
            <a:endParaRPr sz="25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77" name="Google Shape;3337;p129"/>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a:t>　Part </a:t>
            </a:r>
            <a:r>
              <a:rPr sz="4163"/>
              <a:t>17</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9" name="Google Shape;3347;p130"/>
          <p:cNvSpPr txBox="1"/>
          <p:nvPr/>
        </p:nvSpPr>
        <p:spPr>
          <a:xfrm>
            <a:off x="108122" y="113971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182" name="Google Shape;3348;p130"/>
          <p:cNvGrpSpPr/>
          <p:nvPr/>
        </p:nvGrpSpPr>
        <p:grpSpPr>
          <a:xfrm>
            <a:off x="1148" y="1009314"/>
            <a:ext cx="5715000" cy="474189"/>
            <a:chOff x="0" y="-1"/>
            <a:chExt cx="15240000" cy="1264502"/>
          </a:xfrm>
        </p:grpSpPr>
        <p:sp>
          <p:nvSpPr>
            <p:cNvPr id="4180"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81" name="和音を積む４つのスタイル"/>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和音を積む４つのスタイル</a:t>
              </a:r>
            </a:p>
          </p:txBody>
        </p:sp>
      </p:grpSp>
      <p:pic>
        <p:nvPicPr>
          <p:cNvPr id="4183" name="Google Shape;3350;p130" descr="Google Shape;3350;p130"/>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4184" name="Google Shape;3352;p130"/>
          <p:cNvSpPr txBox="1"/>
          <p:nvPr/>
        </p:nvSpPr>
        <p:spPr>
          <a:xfrm>
            <a:off x="429807" y="202502"/>
            <a:ext cx="4856975" cy="333593"/>
          </a:xfrm>
          <a:prstGeom prst="rect">
            <a:avLst/>
          </a:prstGeom>
          <a:ln w="12700">
            <a:miter lim="400000"/>
          </a:ln>
        </p:spPr>
        <p:txBody>
          <a:bodyPr lIns="25134" tIns="25134" rIns="25134" bIns="25134">
            <a:spAutoFit/>
          </a:bodyPr>
          <a:lstStyle/>
          <a:p>
            <a:pPr algn="ctr">
              <a:defRPr sz="4900">
                <a:latin typeface="A-OTF 太ゴB101 Pr6N Bold"/>
                <a:ea typeface="A-OTF 太ゴB101 Pr6N Bold"/>
                <a:cs typeface="A-OTF 太ゴB101 Pr6N Bold"/>
                <a:sym typeface="A-OTF 太ゴB101 Pr6N Bold"/>
              </a:defRPr>
            </a:pPr>
            <a:r>
              <a:rPr sz="1838" dirty="0">
                <a:latin typeface="M PLUS 1p" panose="020B0502020203020207" pitchFamily="34" charset="-128"/>
                <a:ea typeface="M PLUS 1p" panose="020B0502020203020207" pitchFamily="34" charset="-128"/>
                <a:cs typeface="M PLUS 1p" panose="020B0502020203020207" pitchFamily="34" charset="-128"/>
              </a:rPr>
              <a:t>Part 17     </a:t>
            </a:r>
            <a:r>
              <a:rPr sz="1838" dirty="0" err="1">
                <a:latin typeface="M PLUS 1p" panose="020B0502020203020207" pitchFamily="34" charset="-128"/>
                <a:ea typeface="M PLUS 1p" panose="020B0502020203020207" pitchFamily="34" charset="-128"/>
                <a:cs typeface="M PLUS 1p" panose="020B0502020203020207" pitchFamily="34" charset="-128"/>
              </a:rPr>
              <a:t>もう迷わない和音の積みかた</a:t>
            </a:r>
            <a:endParaRPr sz="18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85" name="Google Shape;3355;p130"/>
          <p:cNvSpPr/>
          <p:nvPr/>
        </p:nvSpPr>
        <p:spPr>
          <a:xfrm>
            <a:off x="243865" y="2199262"/>
            <a:ext cx="5110988" cy="1924872"/>
          </a:xfrm>
          <a:prstGeom prst="rect">
            <a:avLst/>
          </a:prstGeom>
          <a:ln w="12700">
            <a:solidFill>
              <a:srgbClr val="000000"/>
            </a:solidFill>
            <a:miter lim="8000"/>
          </a:ln>
        </p:spPr>
        <p:txBody>
          <a:bodyPr lIns="0" tIns="0" rIns="0" bIns="0" anchor="ctr"/>
          <a:lstStyle/>
          <a:p>
            <a:pPr>
              <a:lnSpc>
                <a:spcPct val="150000"/>
              </a:lnSpc>
              <a:spcBef>
                <a:spcPts val="1200"/>
              </a:spcBef>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86" name="Google Shape;3356;p130"/>
          <p:cNvSpPr txBox="1"/>
          <p:nvPr/>
        </p:nvSpPr>
        <p:spPr>
          <a:xfrm>
            <a:off x="188429" y="4232470"/>
            <a:ext cx="5339732"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これらの悩みは、今回のコンテンツで全て解消すると思います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今回は４つのスタイルを紹介します！</a:t>
            </a:r>
          </a:p>
        </p:txBody>
      </p:sp>
      <p:grpSp>
        <p:nvGrpSpPr>
          <p:cNvPr id="4189" name="Google Shape;3357;p130"/>
          <p:cNvGrpSpPr/>
          <p:nvPr/>
        </p:nvGrpSpPr>
        <p:grpSpPr>
          <a:xfrm>
            <a:off x="241569" y="5344965"/>
            <a:ext cx="5110988" cy="3411528"/>
            <a:chOff x="0" y="663228"/>
            <a:chExt cx="13629300" cy="9097406"/>
          </a:xfrm>
        </p:grpSpPr>
        <p:sp>
          <p:nvSpPr>
            <p:cNvPr id="4187" name="Rectangle"/>
            <p:cNvSpPr/>
            <p:nvPr/>
          </p:nvSpPr>
          <p:spPr>
            <a:xfrm>
              <a:off x="0" y="663228"/>
              <a:ext cx="13629300" cy="9097406"/>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600" u="sng"/>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88" name="クローズドボイシング →和音の一番下と一番上の音が1オクターブ以内に入っている音の積み方…"/>
            <p:cNvSpPr txBox="1"/>
            <p:nvPr/>
          </p:nvSpPr>
          <p:spPr>
            <a:xfrm>
              <a:off x="111624" y="991071"/>
              <a:ext cx="13406052" cy="8441715"/>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600"/>
                <a:buAutoNum type="arabicPeriod"/>
                <a:defRPr sz="3600" u="sng"/>
              </a:pPr>
              <a:r>
                <a:rPr sz="1350" dirty="0" err="1">
                  <a:latin typeface="M PLUS 1p" panose="020B0502020203020207" pitchFamily="34" charset="-128"/>
                  <a:ea typeface="M PLUS 1p" panose="020B0502020203020207" pitchFamily="34" charset="-128"/>
                  <a:cs typeface="M PLUS 1p" panose="020B0502020203020207" pitchFamily="34" charset="-128"/>
                </a:rPr>
                <a:t>クローズドボイシング</a:t>
              </a:r>
              <a:br>
                <a:rPr sz="1350" dirty="0">
                  <a:latin typeface="M PLUS 1p" panose="020B0502020203020207" pitchFamily="34" charset="-128"/>
                  <a:ea typeface="M PLUS 1p" panose="020B0502020203020207" pitchFamily="34" charset="-128"/>
                  <a:cs typeface="M PLUS 1p" panose="020B0502020203020207" pitchFamily="34" charset="-128"/>
                </a:rPr>
              </a:br>
              <a:r>
                <a:rPr sz="1350" dirty="0">
                  <a:latin typeface="M PLUS 1p" panose="020B0502020203020207" pitchFamily="34" charset="-128"/>
                  <a:ea typeface="M PLUS 1p" panose="020B0502020203020207" pitchFamily="34" charset="-128"/>
                  <a:cs typeface="M PLUS 1p" panose="020B0502020203020207" pitchFamily="34" charset="-128"/>
                </a:rPr>
                <a:t>→和音の一番下と一番上の音が1オクターブ以内に入っている音の積み方</a:t>
              </a:r>
            </a:p>
            <a:p>
              <a:pPr marL="395284" indent="-288127">
                <a:lnSpc>
                  <a:spcPct val="150000"/>
                </a:lnSpc>
                <a:buClr>
                  <a:srgbClr val="000000"/>
                </a:buClr>
                <a:buSzPts val="3600"/>
                <a:buAutoNum type="arabicPeriod"/>
                <a:defRPr sz="3600" u="sng"/>
              </a:pPr>
              <a:r>
                <a:rPr sz="1350" dirty="0" err="1">
                  <a:latin typeface="M PLUS 1p" panose="020B0502020203020207" pitchFamily="34" charset="-128"/>
                  <a:ea typeface="M PLUS 1p" panose="020B0502020203020207" pitchFamily="34" charset="-128"/>
                  <a:cs typeface="M PLUS 1p" panose="020B0502020203020207" pitchFamily="34" charset="-128"/>
                </a:rPr>
                <a:t>オープンボイシング</a:t>
              </a:r>
              <a:br>
                <a:rPr sz="1350" dirty="0">
                  <a:latin typeface="M PLUS 1p" panose="020B0502020203020207" pitchFamily="34" charset="-128"/>
                  <a:ea typeface="M PLUS 1p" panose="020B0502020203020207" pitchFamily="34" charset="-128"/>
                  <a:cs typeface="M PLUS 1p" panose="020B0502020203020207" pitchFamily="34" charset="-128"/>
                </a:rPr>
              </a:br>
              <a:r>
                <a:rPr sz="1350" dirty="0">
                  <a:latin typeface="M PLUS 1p" panose="020B0502020203020207" pitchFamily="34" charset="-128"/>
                  <a:ea typeface="M PLUS 1p" panose="020B0502020203020207" pitchFamily="34" charset="-128"/>
                  <a:cs typeface="M PLUS 1p" panose="020B0502020203020207" pitchFamily="34" charset="-128"/>
                </a:rPr>
                <a:t>→和音の一番下と一番上の音が1オクターブを超えている音の積み方</a:t>
              </a:r>
            </a:p>
            <a:p>
              <a:pPr marL="395284" indent="-288127">
                <a:lnSpc>
                  <a:spcPct val="150000"/>
                </a:lnSpc>
                <a:buClr>
                  <a:srgbClr val="000000"/>
                </a:buClr>
                <a:buSzPts val="3600"/>
                <a:buAutoNum type="arabicPeriod"/>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4thコード</a:t>
              </a:r>
              <a:br>
                <a:rPr sz="1350" dirty="0">
                  <a:latin typeface="M PLUS 1p" panose="020B0502020203020207" pitchFamily="34" charset="-128"/>
                  <a:ea typeface="M PLUS 1p" panose="020B0502020203020207" pitchFamily="34" charset="-128"/>
                  <a:cs typeface="M PLUS 1p" panose="020B0502020203020207" pitchFamily="34" charset="-128"/>
                </a:rPr>
              </a:br>
              <a:r>
                <a:rPr sz="1350" dirty="0">
                  <a:latin typeface="M PLUS 1p" panose="020B0502020203020207" pitchFamily="34" charset="-128"/>
                  <a:ea typeface="M PLUS 1p" panose="020B0502020203020207" pitchFamily="34" charset="-128"/>
                  <a:cs typeface="M PLUS 1p" panose="020B0502020203020207" pitchFamily="34" charset="-128"/>
                </a:rPr>
                <a:t>→４度のインターバルで音を積む方法</a:t>
              </a:r>
            </a:p>
            <a:p>
              <a:pPr marL="395284" indent="-288127">
                <a:lnSpc>
                  <a:spcPct val="150000"/>
                </a:lnSpc>
                <a:buClr>
                  <a:srgbClr val="000000"/>
                </a:buClr>
                <a:buSzPts val="3600"/>
                <a:buAutoNum type="arabicPeriod"/>
                <a:defRPr sz="3600" u="sng"/>
              </a:pPr>
              <a:r>
                <a:rPr sz="1350" dirty="0" err="1">
                  <a:latin typeface="M PLUS 1p" panose="020B0502020203020207" pitchFamily="34" charset="-128"/>
                  <a:ea typeface="M PLUS 1p" panose="020B0502020203020207" pitchFamily="34" charset="-128"/>
                  <a:cs typeface="M PLUS 1p" panose="020B0502020203020207" pitchFamily="34" charset="-128"/>
                </a:rPr>
                <a:t>ブロックコード</a:t>
              </a:r>
              <a:br>
                <a:rPr sz="1350" dirty="0">
                  <a:latin typeface="M PLUS 1p" panose="020B0502020203020207" pitchFamily="34" charset="-128"/>
                  <a:ea typeface="M PLUS 1p" panose="020B0502020203020207" pitchFamily="34" charset="-128"/>
                  <a:cs typeface="M PLUS 1p" panose="020B0502020203020207" pitchFamily="34" charset="-128"/>
                </a:rPr>
              </a:b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一番上のメロディをオクターブ下に足す方法</a:t>
              </a: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190" name="テキスト ボックス 1"/>
          <p:cNvSpPr txBox="1"/>
          <p:nvPr/>
        </p:nvSpPr>
        <p:spPr>
          <a:xfrm>
            <a:off x="283448" y="2326204"/>
            <a:ext cx="5502117" cy="1770228"/>
          </a:xfrm>
          <a:prstGeom prst="rect">
            <a:avLst/>
          </a:prstGeom>
          <a:ln w="12700">
            <a:miter lim="400000"/>
          </a:ln>
        </p:spPr>
        <p:txBody>
          <a:bodyPr lIns="17145" rIns="17145">
            <a:spAutoFit/>
          </a:bodyPr>
          <a:lstStyle/>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使える音は分かったけどどう押さえたらいいかわからない</a:t>
            </a:r>
            <a:endParaRPr sz="135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音はあってるんだけどなんかダサい</a:t>
            </a:r>
            <a:endParaRPr sz="135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ストリングスや管楽器のアレンジもしてみたい</a:t>
            </a:r>
            <a:endParaRPr sz="135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歌のハモリをつくりたいけどやり方がわからない</a:t>
            </a: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91" name="テキスト ボックス 2"/>
          <p:cNvSpPr txBox="1"/>
          <p:nvPr/>
        </p:nvSpPr>
        <p:spPr>
          <a:xfrm>
            <a:off x="17940" y="1840550"/>
            <a:ext cx="5897868" cy="305918"/>
          </a:xfrm>
          <a:prstGeom prst="rect">
            <a:avLst/>
          </a:prstGeom>
          <a:ln w="12700">
            <a:miter lim="400000"/>
          </a:ln>
        </p:spPr>
        <p:txBody>
          <a:bodyPr lIns="17145" rIns="17145">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私のサイト「Mubo」の生徒さんからこんな質問がメールが来ました</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4192"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118</a:t>
            </a:fld>
            <a:endParaRPr/>
          </a:p>
        </p:txBody>
      </p:sp>
      <p:grpSp>
        <p:nvGrpSpPr>
          <p:cNvPr id="2" name="Google Shape;223;p19">
            <a:extLst>
              <a:ext uri="{FF2B5EF4-FFF2-40B4-BE49-F238E27FC236}">
                <a16:creationId xmlns:a16="http://schemas.microsoft.com/office/drawing/2014/main" id="{07E1AF58-0A6B-42AA-F712-FE0363316649}"/>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CDEC64A9-470B-4D76-D142-860F04705564}"/>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10EE75F2-6B40-BB35-3748-DEBE747235D1}"/>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4" name="Google Shape;3363;p131"/>
          <p:cNvSpPr txBox="1"/>
          <p:nvPr/>
        </p:nvSpPr>
        <p:spPr>
          <a:xfrm>
            <a:off x="108122" y="30287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197" name="Google Shape;3364;p131"/>
          <p:cNvGrpSpPr/>
          <p:nvPr/>
        </p:nvGrpSpPr>
        <p:grpSpPr>
          <a:xfrm>
            <a:off x="1148" y="172474"/>
            <a:ext cx="5715000" cy="474189"/>
            <a:chOff x="0" y="-1"/>
            <a:chExt cx="15240000" cy="1264502"/>
          </a:xfrm>
        </p:grpSpPr>
        <p:sp>
          <p:nvSpPr>
            <p:cNvPr id="4195"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96" name="１.クローズドボイシング"/>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１.クローズドボイシング</a:t>
              </a:r>
            </a:p>
          </p:txBody>
        </p:sp>
      </p:grpSp>
      <p:pic>
        <p:nvPicPr>
          <p:cNvPr id="4198" name="Google Shape;3365;p131" descr="Google Shape;3365;p131"/>
          <p:cNvPicPr>
            <a:picLocks noChangeAspect="1"/>
          </p:cNvPicPr>
          <p:nvPr/>
        </p:nvPicPr>
        <p:blipFill>
          <a:blip r:embed="rId2"/>
          <a:srcRect r="9066" b="28515"/>
          <a:stretch>
            <a:fillRect/>
          </a:stretch>
        </p:blipFill>
        <p:spPr>
          <a:xfrm>
            <a:off x="795" y="151286"/>
            <a:ext cx="559091" cy="520927"/>
          </a:xfrm>
          <a:prstGeom prst="rect">
            <a:avLst/>
          </a:prstGeom>
          <a:ln w="12700">
            <a:miter lim="400000"/>
            <a:headEnd/>
            <a:tailEnd/>
          </a:ln>
        </p:spPr>
      </p:pic>
      <p:sp>
        <p:nvSpPr>
          <p:cNvPr id="4199" name="Google Shape;3366;p131"/>
          <p:cNvSpPr txBox="1"/>
          <p:nvPr/>
        </p:nvSpPr>
        <p:spPr>
          <a:xfrm>
            <a:off x="407493" y="737667"/>
            <a:ext cx="4962469" cy="224988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クローズドボイシングは、</a:t>
            </a:r>
            <a:r>
              <a:rPr sz="1313" dirty="0">
                <a:latin typeface="M PLUS 1p" panose="020B0502020203020207" pitchFamily="34" charset="-128"/>
                <a:ea typeface="M PLUS 1p" panose="020B0502020203020207" pitchFamily="34" charset="-128"/>
                <a:cs typeface="M PLUS 1p" panose="020B0502020203020207" pitchFamily="34" charset="-128"/>
              </a:rPr>
              <a:t>和音の一番下と一番上の音</a:t>
            </a:r>
            <a:r>
              <a:rPr sz="1388" dirty="0">
                <a:latin typeface="M PLUS 1p" panose="020B0502020203020207" pitchFamily="34" charset="-128"/>
                <a:ea typeface="M PLUS 1p" panose="020B0502020203020207" pitchFamily="34" charset="-128"/>
                <a:cs typeface="M PLUS 1p" panose="020B0502020203020207" pitchFamily="34" charset="-128"/>
              </a:rPr>
              <a:t>が１オクターブ以内に入っている音の積み方です。リズムを重視したホーンセクションや左手だけでピアノを抑える時、歌のハモリも大体クローズドボイシングです。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クローズドボイシングには２種類あります。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4202" name="Google Shape;3368;p131"/>
          <p:cNvGrpSpPr/>
          <p:nvPr/>
        </p:nvGrpSpPr>
        <p:grpSpPr>
          <a:xfrm>
            <a:off x="148073" y="2841213"/>
            <a:ext cx="5420445" cy="2026523"/>
            <a:chOff x="0" y="483974"/>
            <a:chExt cx="14454518" cy="5404061"/>
          </a:xfrm>
        </p:grpSpPr>
        <p:sp>
          <p:nvSpPr>
            <p:cNvPr id="4200" name="Rectangle"/>
            <p:cNvSpPr/>
            <p:nvPr/>
          </p:nvSpPr>
          <p:spPr>
            <a:xfrm>
              <a:off x="0" y="483974"/>
              <a:ext cx="14454518" cy="5404061"/>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01" name="基本系 →３和音でいうとコードの1度、3度、5度を転回させていく方法。Cであれば、ドミソ、ミソド、ソドミの３種類です。…"/>
            <p:cNvSpPr txBox="1"/>
            <p:nvPr/>
          </p:nvSpPr>
          <p:spPr>
            <a:xfrm>
              <a:off x="111624" y="627142"/>
              <a:ext cx="14231270" cy="5117728"/>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600"/>
                <a:buAutoNum type="arabicPeriod"/>
                <a:defRPr sz="3600" u="sng"/>
              </a:pPr>
              <a:r>
                <a:rPr sz="1350" dirty="0" err="1">
                  <a:latin typeface="M PLUS 1p" panose="020B0502020203020207" pitchFamily="34" charset="-128"/>
                  <a:ea typeface="M PLUS 1p" panose="020B0502020203020207" pitchFamily="34" charset="-128"/>
                  <a:cs typeface="M PLUS 1p" panose="020B0502020203020207" pitchFamily="34" charset="-128"/>
                </a:rPr>
                <a:t>基本系</a:t>
              </a:r>
              <a:br>
                <a:rPr sz="1350" dirty="0">
                  <a:latin typeface="M PLUS 1p" panose="020B0502020203020207" pitchFamily="34" charset="-128"/>
                  <a:ea typeface="M PLUS 1p" panose="020B0502020203020207" pitchFamily="34" charset="-128"/>
                  <a:cs typeface="M PLUS 1p" panose="020B0502020203020207" pitchFamily="34" charset="-128"/>
                </a:rPr>
              </a:br>
              <a:r>
                <a:rPr sz="1350" dirty="0">
                  <a:latin typeface="M PLUS 1p" panose="020B0502020203020207" pitchFamily="34" charset="-128"/>
                  <a:ea typeface="M PLUS 1p" panose="020B0502020203020207" pitchFamily="34" charset="-128"/>
                  <a:cs typeface="M PLUS 1p" panose="020B0502020203020207" pitchFamily="34" charset="-128"/>
                </a:rPr>
                <a:t>→３和音でいうとコードの1度、3度、5度を転回させていく方法。Cであれば、ドミソ、ミソド、ソドミの３種類です。</a:t>
              </a:r>
              <a:br>
                <a:rPr sz="1350" dirty="0">
                  <a:latin typeface="M PLUS 1p" panose="020B0502020203020207" pitchFamily="34" charset="-128"/>
                  <a:ea typeface="M PLUS 1p" panose="020B0502020203020207" pitchFamily="34" charset="-128"/>
                  <a:cs typeface="M PLUS 1p" panose="020B0502020203020207" pitchFamily="34" charset="-128"/>
                </a:rPr>
              </a:br>
              <a:endParaRPr sz="1350"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600"/>
                <a:buAutoNum type="arabicPeriod"/>
                <a:defRPr sz="3600" u="sng">
                  <a:solidFill>
                    <a:srgbClr val="FF0000"/>
                  </a:solidFill>
                </a:defRPr>
              </a:pPr>
              <a:r>
                <a:rPr sz="1350" dirty="0">
                  <a:latin typeface="M PLUS 1p" panose="020B0502020203020207" pitchFamily="34" charset="-128"/>
                  <a:ea typeface="M PLUS 1p" panose="020B0502020203020207" pitchFamily="34" charset="-128"/>
                  <a:cs typeface="M PLUS 1p" panose="020B0502020203020207" pitchFamily="34" charset="-128"/>
                </a:rPr>
                <a:t>３度と７度を弾いて、空いている指でテンションを弾く</a:t>
              </a:r>
              <a:br>
                <a:rPr sz="1350" dirty="0">
                  <a:latin typeface="M PLUS 1p" panose="020B0502020203020207" pitchFamily="34" charset="-128"/>
                  <a:ea typeface="M PLUS 1p" panose="020B0502020203020207" pitchFamily="34" charset="-128"/>
                  <a:cs typeface="M PLUS 1p" panose="020B0502020203020207" pitchFamily="34" charset="-128"/>
                </a:rPr>
              </a:b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これは目から鱗の方法だと思うので、ぜひ覚えてください</a:t>
              </a:r>
              <a:r>
                <a:rPr sz="135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203" name="Google Shape;3369;p131"/>
          <p:cNvSpPr txBox="1"/>
          <p:nvPr/>
        </p:nvSpPr>
        <p:spPr>
          <a:xfrm>
            <a:off x="377062" y="4848065"/>
            <a:ext cx="4962469" cy="660478"/>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２番目の方法について説明していきますね！コンセプトはめちゃくちゃシンプルです。</a:t>
            </a:r>
          </a:p>
        </p:txBody>
      </p:sp>
      <p:sp>
        <p:nvSpPr>
          <p:cNvPr id="4204" name="Google Shape;3370;p131"/>
          <p:cNvSpPr txBox="1"/>
          <p:nvPr/>
        </p:nvSpPr>
        <p:spPr>
          <a:xfrm>
            <a:off x="117294" y="5779977"/>
            <a:ext cx="34600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C Major7</a:t>
            </a:r>
          </a:p>
        </p:txBody>
      </p:sp>
      <p:pic>
        <p:nvPicPr>
          <p:cNvPr id="4205" name="Google Shape;3371;p131" descr="Google Shape;3371;p131"/>
          <p:cNvPicPr>
            <a:picLocks noChangeAspect="1"/>
          </p:cNvPicPr>
          <p:nvPr/>
        </p:nvPicPr>
        <p:blipFill>
          <a:blip r:embed="rId3"/>
          <a:stretch>
            <a:fillRect/>
          </a:stretch>
        </p:blipFill>
        <p:spPr>
          <a:xfrm>
            <a:off x="588483" y="6252521"/>
            <a:ext cx="4582778" cy="1667611"/>
          </a:xfrm>
          <a:prstGeom prst="rect">
            <a:avLst/>
          </a:prstGeom>
          <a:ln w="12700">
            <a:miter lim="400000"/>
            <a:headEnd/>
            <a:tailEnd/>
          </a:ln>
        </p:spPr>
      </p:pic>
      <p:grpSp>
        <p:nvGrpSpPr>
          <p:cNvPr id="4208" name="Google Shape;3372;p131"/>
          <p:cNvGrpSpPr/>
          <p:nvPr/>
        </p:nvGrpSpPr>
        <p:grpSpPr>
          <a:xfrm>
            <a:off x="1260080" y="7443596"/>
            <a:ext cx="296663" cy="333451"/>
            <a:chOff x="0" y="248982"/>
            <a:chExt cx="791101" cy="889201"/>
          </a:xfrm>
        </p:grpSpPr>
        <p:sp>
          <p:nvSpPr>
            <p:cNvPr id="4206"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07"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211" name="Google Shape;3373;p131"/>
          <p:cNvGrpSpPr/>
          <p:nvPr/>
        </p:nvGrpSpPr>
        <p:grpSpPr>
          <a:xfrm>
            <a:off x="2568711" y="7459223"/>
            <a:ext cx="296663" cy="333450"/>
            <a:chOff x="0" y="547432"/>
            <a:chExt cx="791101" cy="889201"/>
          </a:xfrm>
        </p:grpSpPr>
        <p:sp>
          <p:nvSpPr>
            <p:cNvPr id="4209"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10"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214" name="Google Shape;3374;p131"/>
          <p:cNvGrpSpPr/>
          <p:nvPr/>
        </p:nvGrpSpPr>
        <p:grpSpPr>
          <a:xfrm>
            <a:off x="3219640" y="7448624"/>
            <a:ext cx="296663" cy="333450"/>
            <a:chOff x="0" y="547432"/>
            <a:chExt cx="791101" cy="889201"/>
          </a:xfrm>
        </p:grpSpPr>
        <p:sp>
          <p:nvSpPr>
            <p:cNvPr id="4212"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13"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4217" name="Google Shape;3375;p131"/>
          <p:cNvGrpSpPr/>
          <p:nvPr/>
        </p:nvGrpSpPr>
        <p:grpSpPr>
          <a:xfrm>
            <a:off x="1747798" y="6539020"/>
            <a:ext cx="296663" cy="520876"/>
            <a:chOff x="0" y="108902"/>
            <a:chExt cx="791101" cy="1389001"/>
          </a:xfrm>
        </p:grpSpPr>
        <p:sp>
          <p:nvSpPr>
            <p:cNvPr id="4215" name="Oval"/>
            <p:cNvSpPr/>
            <p:nvPr/>
          </p:nvSpPr>
          <p:spPr>
            <a:xfrm>
              <a:off x="0" y="108902"/>
              <a:ext cx="791101" cy="13890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16" name="F #"/>
            <p:cNvSpPr txBox="1"/>
            <p:nvPr/>
          </p:nvSpPr>
          <p:spPr>
            <a:xfrm>
              <a:off x="227477" y="204734"/>
              <a:ext cx="336144"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4220" name="Google Shape;3376;p131"/>
          <p:cNvGrpSpPr/>
          <p:nvPr/>
        </p:nvGrpSpPr>
        <p:grpSpPr>
          <a:xfrm>
            <a:off x="2238996" y="7459236"/>
            <a:ext cx="296663" cy="333451"/>
            <a:chOff x="0" y="547432"/>
            <a:chExt cx="791101" cy="889201"/>
          </a:xfrm>
        </p:grpSpPr>
        <p:sp>
          <p:nvSpPr>
            <p:cNvPr id="4218"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19" name="A"/>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4221" name="Google Shape;3377;p131"/>
          <p:cNvSpPr txBox="1"/>
          <p:nvPr/>
        </p:nvSpPr>
        <p:spPr>
          <a:xfrm>
            <a:off x="2479960" y="7920765"/>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4222" name="Google Shape;3378;p131"/>
          <p:cNvSpPr txBox="1"/>
          <p:nvPr/>
        </p:nvSpPr>
        <p:spPr>
          <a:xfrm>
            <a:off x="1157916" y="7920765"/>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4223" name="Google Shape;3379;p131"/>
          <p:cNvSpPr txBox="1"/>
          <p:nvPr/>
        </p:nvSpPr>
        <p:spPr>
          <a:xfrm>
            <a:off x="3118195" y="7920765"/>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4224" name="Google Shape;3380;p131"/>
          <p:cNvSpPr txBox="1"/>
          <p:nvPr/>
        </p:nvSpPr>
        <p:spPr>
          <a:xfrm>
            <a:off x="1631927" y="7929661"/>
            <a:ext cx="528405"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4225" name="Google Shape;3381;p131"/>
          <p:cNvSpPr txBox="1"/>
          <p:nvPr/>
        </p:nvSpPr>
        <p:spPr>
          <a:xfrm>
            <a:off x="2114344" y="7920765"/>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4226" name="Google Shape;3382;p131"/>
          <p:cNvSpPr/>
          <p:nvPr/>
        </p:nvSpPr>
        <p:spPr>
          <a:xfrm>
            <a:off x="1418858" y="8516428"/>
            <a:ext cx="2336739" cy="0"/>
          </a:xfrm>
          <a:prstGeom prst="line">
            <a:avLst/>
          </a:prstGeom>
          <a:ln w="28575">
            <a:solidFill>
              <a:srgbClr val="44546A"/>
            </a:solidFill>
            <a:headEnd type="stealth"/>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27" name="Google Shape;3383;p131"/>
          <p:cNvSpPr txBox="1"/>
          <p:nvPr/>
        </p:nvSpPr>
        <p:spPr>
          <a:xfrm>
            <a:off x="1263266" y="8177822"/>
            <a:ext cx="2676018" cy="316537"/>
          </a:xfrm>
          <a:prstGeom prst="rect">
            <a:avLst/>
          </a:prstGeom>
          <a:ln w="12700">
            <a:miter lim="400000"/>
          </a:ln>
        </p:spPr>
        <p:txBody>
          <a:bodyPr lIns="25134" tIns="25134" rIns="25134" bIns="25134">
            <a:spAutoFit/>
          </a:bodyPr>
          <a:lstStyle>
            <a:lvl1pPr algn="ctr">
              <a:lnSpc>
                <a:spcPct val="150000"/>
              </a:lnSpc>
              <a:defRPr sz="3400" u="sng"/>
            </a:lvl1pPr>
          </a:lstStyle>
          <a:p>
            <a:r>
              <a:rPr sz="1275" dirty="0">
                <a:latin typeface="M PLUS 1p" panose="020B0502020203020207" pitchFamily="34" charset="-128"/>
                <a:ea typeface="M PLUS 1p" panose="020B0502020203020207" pitchFamily="34" charset="-128"/>
                <a:cs typeface="M PLUS 1p" panose="020B0502020203020207" pitchFamily="34" charset="-128"/>
              </a:rPr>
              <a:t>１オクターブ内に納める！</a:t>
            </a:r>
          </a:p>
        </p:txBody>
      </p:sp>
      <p:sp>
        <p:nvSpPr>
          <p:cNvPr id="4228" name="Google Shape;3384;p131"/>
          <p:cNvSpPr txBox="1"/>
          <p:nvPr/>
        </p:nvSpPr>
        <p:spPr>
          <a:xfrm>
            <a:off x="364300" y="8602832"/>
            <a:ext cx="4933819" cy="281714"/>
          </a:xfrm>
          <a:prstGeom prst="rect">
            <a:avLst/>
          </a:prstGeom>
          <a:ln w="12700">
            <a:miter lim="400000"/>
          </a:ln>
        </p:spPr>
        <p:txBody>
          <a:bodyPr lIns="39450" tIns="39450" rIns="39450" bIns="39450">
            <a:spAutoFit/>
          </a:bodyPr>
          <a:lstStyle/>
          <a:p>
            <a:pPr>
              <a:defRPr sz="3500"/>
            </a:pPr>
            <a:r>
              <a:rPr sz="1313" dirty="0">
                <a:latin typeface="M PLUS 1p" panose="020B0502020203020207" pitchFamily="34" charset="-128"/>
                <a:ea typeface="M PLUS 1p" panose="020B0502020203020207" pitchFamily="34" charset="-128"/>
                <a:cs typeface="M PLUS 1p" panose="020B0502020203020207" pitchFamily="34" charset="-128"/>
              </a:rPr>
              <a:t>※</a:t>
            </a:r>
            <a:r>
              <a:rPr sz="1313" u="sng" dirty="0">
                <a:latin typeface="M PLUS 1p" panose="020B0502020203020207" pitchFamily="34" charset="-128"/>
                <a:ea typeface="M PLUS 1p" panose="020B0502020203020207" pitchFamily="34" charset="-128"/>
                <a:cs typeface="M PLUS 1p" panose="020B0502020203020207" pitchFamily="34" charset="-128"/>
              </a:rPr>
              <a:t>３度と７度を弾いて、空いている指でテンションを押さえる！</a:t>
            </a:r>
          </a:p>
        </p:txBody>
      </p:sp>
      <p:sp>
        <p:nvSpPr>
          <p:cNvPr id="4229"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119</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Google Shape;404;p24"/>
          <p:cNvSpPr txBox="1"/>
          <p:nvPr/>
        </p:nvSpPr>
        <p:spPr>
          <a:xfrm>
            <a:off x="4940641" y="169887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519" name="Google Shape;412;p24"/>
          <p:cNvSpPr txBox="1"/>
          <p:nvPr/>
        </p:nvSpPr>
        <p:spPr>
          <a:xfrm>
            <a:off x="325270" y="890350"/>
            <a:ext cx="5066286" cy="2582927"/>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ここでダイアトニックコードについて説明しておきます。もしかしたら、この言葉を聴いたことのある人も多いかもしれません</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ざっくり言うと</a:t>
            </a:r>
            <a:r>
              <a:rPr sz="1388" dirty="0">
                <a:latin typeface="M PLUS 1p" panose="020B0502020203020207" pitchFamily="34" charset="-128"/>
                <a:ea typeface="M PLUS 1p" panose="020B0502020203020207" pitchFamily="34" charset="-128"/>
                <a:cs typeface="M PLUS 1p" panose="020B0502020203020207" pitchFamily="34" charset="-128"/>
              </a:rPr>
              <a:t>、「ハモる８個のかたまり」から音を取り出して、１個飛ばしで音を詰んだものをダイアトニックコードといいます。</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520" name="Google Shape;413;p24"/>
          <p:cNvSpPr txBox="1"/>
          <p:nvPr/>
        </p:nvSpPr>
        <p:spPr>
          <a:xfrm>
            <a:off x="213103" y="3328523"/>
            <a:ext cx="5201065" cy="340069"/>
          </a:xfrm>
          <a:prstGeom prst="rect">
            <a:avLst/>
          </a:prstGeom>
          <a:ln w="12700">
            <a:miter lim="400000"/>
          </a:ln>
        </p:spPr>
        <p:txBody>
          <a:bodyPr lIns="25134" tIns="25134" rIns="25134" bIns="25134">
            <a:spAutoFit/>
          </a:bodyPr>
          <a:lstStyle>
            <a:lvl1pPr>
              <a:lnSpc>
                <a:spcPct val="150000"/>
              </a:lnSpc>
              <a:defRPr sz="3700" b="1"/>
            </a:lvl1pPr>
          </a:lstStyle>
          <a:p>
            <a:r>
              <a:rPr lang="en-US" altLang="ja-JP" sz="1388" b="0" u="sng" dirty="0">
                <a:latin typeface="M PLUS 1p" panose="020B0502020203020207" pitchFamily="34" charset="-128"/>
                <a:ea typeface="M PLUS 1p" panose="020B0502020203020207" pitchFamily="34" charset="-128"/>
                <a:cs typeface="M PLUS 1p" panose="020B0502020203020207" pitchFamily="34" charset="-128"/>
              </a:rPr>
              <a:t>■</a:t>
            </a:r>
            <a:r>
              <a:rPr sz="1350" b="0" u="sng" dirty="0">
                <a:latin typeface="M PLUS 1p" panose="020B0502020203020207" pitchFamily="34" charset="-128"/>
                <a:ea typeface="M PLUS 1p" panose="020B0502020203020207" pitchFamily="34" charset="-128"/>
                <a:cs typeface="M PLUS 1p" panose="020B0502020203020207" pitchFamily="34" charset="-128"/>
              </a:rPr>
              <a:t>C Major key（ハモる８個のかたまり）のダイアトニックコード</a:t>
            </a:r>
            <a:endParaRPr sz="1388" b="0" u="sng"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554" name="Group 2"/>
          <p:cNvGrpSpPr/>
          <p:nvPr/>
        </p:nvGrpSpPr>
        <p:grpSpPr>
          <a:xfrm>
            <a:off x="278600" y="3700701"/>
            <a:ext cx="5166537" cy="5396551"/>
            <a:chOff x="0" y="0"/>
            <a:chExt cx="13777430" cy="14390801"/>
          </a:xfrm>
        </p:grpSpPr>
        <p:sp>
          <p:nvSpPr>
            <p:cNvPr id="521" name="Google Shape;409;p24"/>
            <p:cNvSpPr txBox="1"/>
            <p:nvPr/>
          </p:nvSpPr>
          <p:spPr>
            <a:xfrm>
              <a:off x="2494584" y="4025714"/>
              <a:ext cx="598181" cy="1474680"/>
            </a:xfrm>
            <a:prstGeom prst="rect">
              <a:avLst/>
            </a:prstGeom>
            <a:noFill/>
            <a:ln w="12700" cap="flat">
              <a:noFill/>
              <a:miter lim="400000"/>
            </a:ln>
            <a:effectLst/>
          </p:spPr>
          <p:txBody>
            <a:bodyPr wrap="square" lIns="39450" tIns="39450" rIns="39450" bIns="39450" numCol="1" anchor="t">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22" name="Google Shape;410;p24"/>
            <p:cNvSpPr txBox="1"/>
            <p:nvPr/>
          </p:nvSpPr>
          <p:spPr>
            <a:xfrm>
              <a:off x="7498503" y="4025714"/>
              <a:ext cx="598181" cy="2736906"/>
            </a:xfrm>
            <a:prstGeom prst="rect">
              <a:avLst/>
            </a:prstGeom>
            <a:noFill/>
            <a:ln w="12700" cap="flat">
              <a:noFill/>
              <a:miter lim="400000"/>
            </a:ln>
            <a:effectLst/>
          </p:spPr>
          <p:txBody>
            <a:bodyPr wrap="square" lIns="39450" tIns="39450" rIns="39450" bIns="39450" numCol="1" anchor="t">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フワッと</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23" name="Google Shape;411;p24"/>
            <p:cNvSpPr txBox="1"/>
            <p:nvPr/>
          </p:nvSpPr>
          <p:spPr>
            <a:xfrm>
              <a:off x="9160089" y="4025714"/>
              <a:ext cx="598181" cy="2105795"/>
            </a:xfrm>
            <a:prstGeom prst="rect">
              <a:avLst/>
            </a:prstGeom>
            <a:noFill/>
            <a:ln w="12700" cap="flat">
              <a:noFill/>
              <a:miter lim="400000"/>
            </a:ln>
            <a:effectLst/>
          </p:spPr>
          <p:txBody>
            <a:bodyPr wrap="square" lIns="39450" tIns="39450" rIns="39450" bIns="39450" numCol="1" anchor="t">
              <a:spAutoFit/>
            </a:bodyPr>
            <a:lstStyle/>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不安</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24" name="Google Shape;414;p24"/>
            <p:cNvSpPr txBox="1"/>
            <p:nvPr/>
          </p:nvSpPr>
          <p:spPr>
            <a:xfrm>
              <a:off x="1828672" y="6933821"/>
              <a:ext cx="4550111" cy="4768914"/>
            </a:xfrm>
            <a:prstGeom prst="rect">
              <a:avLst/>
            </a:prstGeom>
            <a:noFill/>
            <a:ln w="12700" cap="flat">
              <a:noFill/>
              <a:miter lim="400000"/>
            </a:ln>
            <a:effectLst/>
          </p:spPr>
          <p:txBody>
            <a:bodyPr wrap="square" lIns="39450" tIns="39450" rIns="39450" bIns="39450" numCol="1" anchor="t">
              <a:sp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レとファを飛ばして</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ド・ミ・ソを重ねる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他のコードも同じく</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１個飛ばしで重ねる。</a:t>
              </a:r>
            </a:p>
          </p:txBody>
        </p:sp>
        <p:sp>
          <p:nvSpPr>
            <p:cNvPr id="525" name="Google Shape;415;p24"/>
            <p:cNvSpPr/>
            <p:nvPr/>
          </p:nvSpPr>
          <p:spPr>
            <a:xfrm flipH="1">
              <a:off x="1220045" y="4067516"/>
              <a:ext cx="1112370" cy="6140174"/>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526" name="Google Shape;417;p24" descr="Google Shape;417;p24"/>
            <p:cNvPicPr>
              <a:picLocks noChangeAspect="1"/>
            </p:cNvPicPr>
            <p:nvPr/>
          </p:nvPicPr>
          <p:blipFill>
            <a:blip r:embed="rId2"/>
            <a:stretch>
              <a:fillRect/>
            </a:stretch>
          </p:blipFill>
          <p:spPr>
            <a:xfrm>
              <a:off x="1386668" y="0"/>
              <a:ext cx="12375397" cy="3250066"/>
            </a:xfrm>
            <a:prstGeom prst="rect">
              <a:avLst/>
            </a:prstGeom>
            <a:ln w="12700" cap="flat">
              <a:noFill/>
              <a:miter lim="400000"/>
              <a:headEnd/>
              <a:tailEnd/>
            </a:ln>
            <a:effectLst/>
          </p:spPr>
        </p:pic>
        <p:sp>
          <p:nvSpPr>
            <p:cNvPr id="527" name="Google Shape;418;p24"/>
            <p:cNvSpPr/>
            <p:nvPr/>
          </p:nvSpPr>
          <p:spPr>
            <a:xfrm>
              <a:off x="1220045" y="10173435"/>
              <a:ext cx="4971408"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28" name="Google Shape;420;p24"/>
            <p:cNvSpPr/>
            <p:nvPr/>
          </p:nvSpPr>
          <p:spPr>
            <a:xfrm flipH="1">
              <a:off x="6663455" y="6871118"/>
              <a:ext cx="1105983" cy="6602313"/>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531" name="Google Shape;421;p24"/>
            <p:cNvGrpSpPr/>
            <p:nvPr/>
          </p:nvGrpSpPr>
          <p:grpSpPr>
            <a:xfrm>
              <a:off x="1862734" y="501616"/>
              <a:ext cx="11853467" cy="6056573"/>
              <a:chOff x="0" y="-1"/>
              <a:chExt cx="11853465" cy="6056572"/>
            </a:xfrm>
          </p:grpSpPr>
          <p:sp>
            <p:nvSpPr>
              <p:cNvPr id="529" name="Rectangle"/>
              <p:cNvSpPr/>
              <p:nvPr/>
            </p:nvSpPr>
            <p:spPr>
              <a:xfrm>
                <a:off x="0" y="-1"/>
                <a:ext cx="11853465" cy="6056572"/>
              </a:xfrm>
              <a:prstGeom prst="rect">
                <a:avLst/>
              </a:prstGeom>
              <a:noFill/>
              <a:ln w="28575" cap="flat">
                <a:solidFill>
                  <a:srgbClr val="6D9EEB"/>
                </a:solidFill>
                <a:prstDash val="dashDot"/>
                <a:round/>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0" name="√"/>
              <p:cNvSpPr txBox="1"/>
              <p:nvPr/>
            </p:nvSpPr>
            <p:spPr>
              <a:xfrm>
                <a:off x="14288" y="2569537"/>
                <a:ext cx="11824892" cy="917504"/>
              </a:xfrm>
              <a:prstGeom prst="rect">
                <a:avLst/>
              </a:prstGeom>
              <a:noFill/>
              <a:ln w="12700" cap="flat">
                <a:noFill/>
                <a:miter lim="400000"/>
              </a:ln>
              <a:effectLst/>
            </p:spPr>
            <p:txBody>
              <a:bodyPr wrap="square" lIns="78928" tIns="78928" rIns="78928" bIns="78928"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532" name="Google Shape;422;p24"/>
            <p:cNvSpPr/>
            <p:nvPr/>
          </p:nvSpPr>
          <p:spPr>
            <a:xfrm>
              <a:off x="6663454" y="13473430"/>
              <a:ext cx="4716538"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3" name="Google Shape;423;p24"/>
            <p:cNvSpPr txBox="1"/>
            <p:nvPr/>
          </p:nvSpPr>
          <p:spPr>
            <a:xfrm>
              <a:off x="7490956" y="9621887"/>
              <a:ext cx="4334722" cy="4768914"/>
            </a:xfrm>
            <a:prstGeom prst="rect">
              <a:avLst/>
            </a:prstGeom>
            <a:noFill/>
            <a:ln w="12700" cap="flat">
              <a:noFill/>
              <a:miter lim="400000"/>
            </a:ln>
            <a:effectLst/>
          </p:spPr>
          <p:txBody>
            <a:bodyPr wrap="square" lIns="39450" tIns="39450" rIns="39450" bIns="39450" numCol="1" anchor="t">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コードによって</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印象が変わる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１度（安定）、</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４度（フワッと）、</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５度（不安定）の</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コードが特に重要</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534" name="Google Shape;424;p24"/>
            <p:cNvSpPr txBox="1"/>
            <p:nvPr/>
          </p:nvSpPr>
          <p:spPr>
            <a:xfrm>
              <a:off x="176493" y="2349592"/>
              <a:ext cx="2224701" cy="573427"/>
            </a:xfrm>
            <a:prstGeom prst="rect">
              <a:avLst/>
            </a:prstGeom>
            <a:noFill/>
            <a:ln w="12700" cap="flat">
              <a:noFill/>
              <a:miter lim="400000"/>
            </a:ln>
            <a:effectLst/>
          </p:spPr>
          <p:txBody>
            <a:bodyPr wrap="square" lIns="25134" tIns="25134" rIns="25134" bIns="25134" numCol="1" anchor="t">
              <a:spAutoFit/>
            </a:bodyPr>
            <a:lstStyle>
              <a:lvl1pPr>
                <a:lnSpc>
                  <a:spcPct val="150000"/>
                </a:lnSpc>
                <a:defRPr sz="2100"/>
              </a:lvl1pPr>
            </a:lstStyle>
            <a:p>
              <a:r>
                <a:rPr sz="788" dirty="0" err="1">
                  <a:latin typeface="M PLUS 1p" panose="020B0502020203020207" pitchFamily="34" charset="-128"/>
                  <a:ea typeface="M PLUS 1p" panose="020B0502020203020207" pitchFamily="34" charset="-128"/>
                  <a:cs typeface="M PLUS 1p" panose="020B0502020203020207" pitchFamily="34" charset="-128"/>
                </a:rPr>
                <a:t>コード・ネーム</a:t>
              </a:r>
              <a:endParaRPr sz="7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5" name="Google Shape;416;p24"/>
            <p:cNvSpPr txBox="1"/>
            <p:nvPr/>
          </p:nvSpPr>
          <p:spPr>
            <a:xfrm>
              <a:off x="0" y="2968485"/>
              <a:ext cx="2369261" cy="1058517"/>
            </a:xfrm>
            <a:prstGeom prst="rect">
              <a:avLst/>
            </a:prstGeom>
            <a:noFill/>
            <a:ln w="12700" cap="flat">
              <a:noFill/>
              <a:miter lim="400000"/>
            </a:ln>
            <a:effectLst/>
          </p:spPr>
          <p:txBody>
            <a:bodyPr wrap="square" lIns="25134" tIns="25134" rIns="25134" bIns="25134" numCol="1" anchor="t">
              <a:spAutoFit/>
            </a:bodyPr>
            <a:lstStyle>
              <a:lvl1pPr>
                <a:lnSpc>
                  <a:spcPct val="150000"/>
                </a:lnSpc>
                <a:defRPr sz="2100"/>
              </a:lvl1pPr>
            </a:lstStyle>
            <a:p>
              <a:r>
                <a:rPr sz="788" dirty="0" err="1">
                  <a:latin typeface="M PLUS 1p" panose="020B0502020203020207" pitchFamily="34" charset="-128"/>
                  <a:ea typeface="M PLUS 1p" panose="020B0502020203020207" pitchFamily="34" charset="-128"/>
                  <a:cs typeface="M PLUS 1p" panose="020B0502020203020207" pitchFamily="34" charset="-128"/>
                </a:rPr>
                <a:t>ディグリ</a:t>
              </a:r>
              <a:r>
                <a:rPr sz="788" dirty="0">
                  <a:latin typeface="M PLUS 1p" panose="020B0502020203020207" pitchFamily="34" charset="-128"/>
                  <a:ea typeface="M PLUS 1p" panose="020B0502020203020207" pitchFamily="34" charset="-128"/>
                  <a:cs typeface="M PLUS 1p" panose="020B0502020203020207" pitchFamily="34" charset="-128"/>
                </a:rPr>
                <a:t>ー・</a:t>
              </a:r>
              <a:r>
                <a:rPr sz="788" dirty="0" err="1">
                  <a:latin typeface="M PLUS 1p" panose="020B0502020203020207" pitchFamily="34" charset="-128"/>
                  <a:ea typeface="M PLUS 1p" panose="020B0502020203020207" pitchFamily="34" charset="-128"/>
                  <a:cs typeface="M PLUS 1p" panose="020B0502020203020207" pitchFamily="34" charset="-128"/>
                </a:rPr>
                <a:t>ネーム</a:t>
              </a:r>
              <a:endParaRPr sz="7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6" name="Google Shape;426;p24"/>
            <p:cNvSpPr/>
            <p:nvPr/>
          </p:nvSpPr>
          <p:spPr>
            <a:xfrm>
              <a:off x="2395115" y="919052"/>
              <a:ext cx="820344" cy="2666587"/>
            </a:xfrm>
            <a:prstGeom prst="rect">
              <a:avLst/>
            </a:prstGeom>
            <a:noFill/>
            <a:ln w="76200" cap="flat">
              <a:solidFill>
                <a:srgbClr val="FF0000"/>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7" name="Google Shape;427;p24"/>
            <p:cNvSpPr/>
            <p:nvPr/>
          </p:nvSpPr>
          <p:spPr>
            <a:xfrm>
              <a:off x="7365942" y="919052"/>
              <a:ext cx="820344" cy="2666587"/>
            </a:xfrm>
            <a:prstGeom prst="rect">
              <a:avLst/>
            </a:prstGeom>
            <a:noFill/>
            <a:ln w="114300" cap="flat">
              <a:solidFill>
                <a:srgbClr val="C9DAF8"/>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8" name="Google Shape;428;p24"/>
            <p:cNvSpPr/>
            <p:nvPr/>
          </p:nvSpPr>
          <p:spPr>
            <a:xfrm>
              <a:off x="9036237" y="919052"/>
              <a:ext cx="820344" cy="2666587"/>
            </a:xfrm>
            <a:prstGeom prst="rect">
              <a:avLst/>
            </a:prstGeom>
            <a:noFill/>
            <a:ln w="114300" cap="flat">
              <a:solidFill>
                <a:srgbClr val="4A86E8"/>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39" name="Google Shape;429;p24"/>
            <p:cNvSpPr txBox="1"/>
            <p:nvPr/>
          </p:nvSpPr>
          <p:spPr>
            <a:xfrm>
              <a:off x="2628813" y="2231733"/>
              <a:ext cx="352368" cy="2079650"/>
            </a:xfrm>
            <a:prstGeom prst="rect">
              <a:avLst/>
            </a:prstGeom>
            <a:noFill/>
            <a:ln w="12700" cap="flat">
              <a:noFill/>
              <a:miter lim="400000"/>
            </a:ln>
            <a:effectLst/>
          </p:spPr>
          <p:txBody>
            <a:bodyPr wrap="square" lIns="25134" tIns="25134" rIns="25134" bIns="25134" numCol="1" anchor="t">
              <a:spAutoFit/>
            </a:bodyPr>
            <a:lstStyle/>
            <a:p>
              <a:pP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C</a:t>
              </a:r>
            </a:p>
            <a:p>
              <a:pP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 I</a:t>
              </a:r>
            </a:p>
          </p:txBody>
        </p:sp>
        <p:sp>
          <p:nvSpPr>
            <p:cNvPr id="540" name="Google Shape;430;p24"/>
            <p:cNvSpPr txBox="1"/>
            <p:nvPr/>
          </p:nvSpPr>
          <p:spPr>
            <a:xfrm>
              <a:off x="5623967" y="2231733"/>
              <a:ext cx="849915" cy="1409893"/>
            </a:xfrm>
            <a:prstGeom prst="rect">
              <a:avLst/>
            </a:prstGeom>
            <a:noFill/>
            <a:ln w="12700" cap="flat">
              <a:noFill/>
              <a:miter lim="400000"/>
            </a:ln>
            <a:effectLst/>
          </p:spPr>
          <p:txBody>
            <a:bodyPr wrap="square" lIns="25134" tIns="25134" rIns="25134" bIns="25134" numCol="1" anchor="t">
              <a:spAutoFit/>
            </a:bodyPr>
            <a:lstStyle>
              <a:lvl1pPr algn="ct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Em </a:t>
              </a:r>
              <a:r>
                <a:rPr sz="1088" dirty="0" err="1">
                  <a:latin typeface="M PLUS 1p" panose="020B0502020203020207" pitchFamily="34" charset="-128"/>
                  <a:ea typeface="M PLUS 1p" panose="020B0502020203020207" pitchFamily="34" charset="-128"/>
                  <a:cs typeface="M PLUS 1p" panose="020B0502020203020207" pitchFamily="34" charset="-128"/>
                </a:rPr>
                <a:t>Ⅲm</a:t>
              </a:r>
              <a:endParaRPr sz="10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41" name="Google Shape;431;p24"/>
            <p:cNvSpPr txBox="1"/>
            <p:nvPr/>
          </p:nvSpPr>
          <p:spPr>
            <a:xfrm>
              <a:off x="7484108" y="2231733"/>
              <a:ext cx="651941" cy="1409893"/>
            </a:xfrm>
            <a:prstGeom prst="rect">
              <a:avLst/>
            </a:prstGeom>
            <a:noFill/>
            <a:ln w="12700" cap="flat">
              <a:noFill/>
              <a:miter lim="400000"/>
            </a:ln>
            <a:effectLst/>
          </p:spPr>
          <p:txBody>
            <a:bodyPr wrap="square" lIns="25134" tIns="25134" rIns="25134" bIns="25134" numCol="1" anchor="t">
              <a:spAutoFit/>
            </a:bodyPr>
            <a:lstStyle>
              <a:lvl1pPr algn="ct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F Ⅳ</a:t>
              </a:r>
            </a:p>
          </p:txBody>
        </p:sp>
        <p:sp>
          <p:nvSpPr>
            <p:cNvPr id="542" name="Google Shape;432;p24"/>
            <p:cNvSpPr txBox="1"/>
            <p:nvPr/>
          </p:nvSpPr>
          <p:spPr>
            <a:xfrm>
              <a:off x="9146855" y="2231733"/>
              <a:ext cx="651941" cy="1409893"/>
            </a:xfrm>
            <a:prstGeom prst="rect">
              <a:avLst/>
            </a:prstGeom>
            <a:noFill/>
            <a:ln w="12700" cap="flat">
              <a:noFill/>
              <a:miter lim="400000"/>
            </a:ln>
            <a:effectLst/>
          </p:spPr>
          <p:txBody>
            <a:bodyPr wrap="square" lIns="25134" tIns="25134" rIns="25134" bIns="25134" numCol="1" anchor="t">
              <a:spAutoFit/>
            </a:bodyPr>
            <a:lstStyle/>
            <a:p>
              <a:pPr algn="ct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G </a:t>
              </a:r>
            </a:p>
            <a:p>
              <a:pPr algn="ct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Ⅴ</a:t>
              </a:r>
            </a:p>
          </p:txBody>
        </p:sp>
        <p:sp>
          <p:nvSpPr>
            <p:cNvPr id="543" name="Google Shape;433;p24"/>
            <p:cNvSpPr txBox="1"/>
            <p:nvPr/>
          </p:nvSpPr>
          <p:spPr>
            <a:xfrm>
              <a:off x="10843857" y="2231733"/>
              <a:ext cx="849915" cy="1409893"/>
            </a:xfrm>
            <a:prstGeom prst="rect">
              <a:avLst/>
            </a:prstGeom>
            <a:noFill/>
            <a:ln w="12700" cap="flat">
              <a:noFill/>
              <a:miter lim="400000"/>
            </a:ln>
            <a:effectLst/>
          </p:spPr>
          <p:txBody>
            <a:bodyPr wrap="square" lIns="25134" tIns="25134" rIns="25134" bIns="25134" numCol="1" anchor="t">
              <a:spAutoFit/>
            </a:bodyPr>
            <a:lstStyle/>
            <a:p>
              <a:pPr algn="ct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Am </a:t>
              </a:r>
            </a:p>
            <a:p>
              <a:pPr algn="ctr">
                <a:lnSpc>
                  <a:spcPct val="150000"/>
                </a:lnSpc>
                <a:defRPr sz="2900"/>
              </a:pPr>
              <a:r>
                <a:rPr sz="1088" dirty="0" err="1">
                  <a:latin typeface="M PLUS 1p" panose="020B0502020203020207" pitchFamily="34" charset="-128"/>
                  <a:ea typeface="M PLUS 1p" panose="020B0502020203020207" pitchFamily="34" charset="-128"/>
                  <a:cs typeface="M PLUS 1p" panose="020B0502020203020207" pitchFamily="34" charset="-128"/>
                </a:rPr>
                <a:t>Ⅵm</a:t>
              </a:r>
              <a:endParaRPr sz="10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44" name="Google Shape;434;p24"/>
            <p:cNvSpPr txBox="1"/>
            <p:nvPr/>
          </p:nvSpPr>
          <p:spPr>
            <a:xfrm>
              <a:off x="12014862" y="2231733"/>
              <a:ext cx="1762568" cy="1409893"/>
            </a:xfrm>
            <a:prstGeom prst="rect">
              <a:avLst/>
            </a:prstGeom>
            <a:noFill/>
            <a:ln w="12700" cap="flat">
              <a:noFill/>
              <a:miter lim="400000"/>
            </a:ln>
            <a:effectLst/>
          </p:spPr>
          <p:txBody>
            <a:bodyPr wrap="square" lIns="25134" tIns="25134" rIns="25134" bIns="25134" numCol="1" anchor="t">
              <a:spAutoFit/>
            </a:bodyPr>
            <a:lstStyle/>
            <a:p>
              <a:pPr algn="ct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Bm7b5 </a:t>
              </a:r>
            </a:p>
            <a:p>
              <a:pPr algn="ct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Ⅶm7b5</a:t>
              </a:r>
            </a:p>
          </p:txBody>
        </p:sp>
        <p:sp>
          <p:nvSpPr>
            <p:cNvPr id="545" name="Google Shape;435;p24"/>
            <p:cNvSpPr txBox="1"/>
            <p:nvPr/>
          </p:nvSpPr>
          <p:spPr>
            <a:xfrm>
              <a:off x="3918837" y="2211413"/>
              <a:ext cx="958480" cy="1409893"/>
            </a:xfrm>
            <a:prstGeom prst="rect">
              <a:avLst/>
            </a:prstGeom>
            <a:noFill/>
            <a:ln w="12700" cap="flat">
              <a:noFill/>
              <a:miter lim="400000"/>
            </a:ln>
            <a:effectLst/>
          </p:spPr>
          <p:txBody>
            <a:bodyPr wrap="square" lIns="25134" tIns="25134" rIns="25134" bIns="25134" numCol="1" anchor="t">
              <a:spAutoFit/>
            </a:bodyPr>
            <a:lstStyle/>
            <a:p>
              <a:pPr algn="ctr">
                <a:lnSpc>
                  <a:spcPct val="150000"/>
                </a:lnSpc>
                <a:defRPr sz="2900"/>
              </a:pPr>
              <a:r>
                <a:rPr sz="1088" dirty="0">
                  <a:latin typeface="M PLUS 1p" panose="020B0502020203020207" pitchFamily="34" charset="-128"/>
                  <a:ea typeface="M PLUS 1p" panose="020B0502020203020207" pitchFamily="34" charset="-128"/>
                  <a:cs typeface="M PLUS 1p" panose="020B0502020203020207" pitchFamily="34" charset="-128"/>
                </a:rPr>
                <a:t>Dm</a:t>
              </a:r>
            </a:p>
            <a:p>
              <a:pPr algn="ctr">
                <a:lnSpc>
                  <a:spcPct val="150000"/>
                </a:lnSpc>
                <a:defRPr sz="2900"/>
              </a:pPr>
              <a:r>
                <a:rPr sz="1088" dirty="0" err="1">
                  <a:latin typeface="M PLUS 1p" panose="020B0502020203020207" pitchFamily="34" charset="-128"/>
                  <a:ea typeface="M PLUS 1p" panose="020B0502020203020207" pitchFamily="34" charset="-128"/>
                  <a:cs typeface="M PLUS 1p" panose="020B0502020203020207" pitchFamily="34" charset="-128"/>
                </a:rPr>
                <a:t>Ⅱm</a:t>
              </a:r>
              <a:endParaRPr sz="10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46" name="Google Shape;436;p24"/>
            <p:cNvSpPr/>
            <p:nvPr/>
          </p:nvSpPr>
          <p:spPr>
            <a:xfrm>
              <a:off x="5692163" y="919052"/>
              <a:ext cx="820344" cy="2666587"/>
            </a:xfrm>
            <a:prstGeom prst="rect">
              <a:avLst/>
            </a:prstGeom>
            <a:noFill/>
            <a:ln w="76200" cap="flat">
              <a:solidFill>
                <a:srgbClr val="FF0000"/>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47" name="Google Shape;437;p24"/>
            <p:cNvSpPr/>
            <p:nvPr/>
          </p:nvSpPr>
          <p:spPr>
            <a:xfrm>
              <a:off x="3976003" y="919052"/>
              <a:ext cx="820344" cy="2666587"/>
            </a:xfrm>
            <a:prstGeom prst="rect">
              <a:avLst/>
            </a:prstGeom>
            <a:noFill/>
            <a:ln w="114300" cap="flat">
              <a:solidFill>
                <a:srgbClr val="C9DAF8"/>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48" name="Google Shape;438;p24"/>
            <p:cNvSpPr/>
            <p:nvPr/>
          </p:nvSpPr>
          <p:spPr>
            <a:xfrm>
              <a:off x="10812196" y="919052"/>
              <a:ext cx="820344" cy="2666587"/>
            </a:xfrm>
            <a:prstGeom prst="rect">
              <a:avLst/>
            </a:prstGeom>
            <a:noFill/>
            <a:ln w="76200" cap="flat">
              <a:solidFill>
                <a:srgbClr val="FF0000"/>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49" name="Google Shape;439;p24"/>
            <p:cNvSpPr/>
            <p:nvPr/>
          </p:nvSpPr>
          <p:spPr>
            <a:xfrm>
              <a:off x="12230524" y="919052"/>
              <a:ext cx="1326599" cy="2666587"/>
            </a:xfrm>
            <a:prstGeom prst="rect">
              <a:avLst/>
            </a:prstGeom>
            <a:noFill/>
            <a:ln w="114300" cap="flat">
              <a:solidFill>
                <a:srgbClr val="4A86E8"/>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50" name="Google Shape;440;p24"/>
            <p:cNvSpPr txBox="1"/>
            <p:nvPr/>
          </p:nvSpPr>
          <p:spPr>
            <a:xfrm>
              <a:off x="4078375" y="4025714"/>
              <a:ext cx="598181" cy="2736906"/>
            </a:xfrm>
            <a:prstGeom prst="rect">
              <a:avLst/>
            </a:prstGeom>
            <a:noFill/>
            <a:ln w="12700" cap="flat">
              <a:noFill/>
              <a:miter lim="400000"/>
            </a:ln>
            <a:effectLst/>
          </p:spPr>
          <p:txBody>
            <a:bodyPr wrap="square" lIns="39450" tIns="39450" rIns="39450" bIns="39450" numCol="1" anchor="t">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フワッと</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51" name="Google Shape;441;p24"/>
            <p:cNvSpPr txBox="1"/>
            <p:nvPr/>
          </p:nvSpPr>
          <p:spPr>
            <a:xfrm>
              <a:off x="5788148" y="4025714"/>
              <a:ext cx="598181" cy="1474680"/>
            </a:xfrm>
            <a:prstGeom prst="rect">
              <a:avLst/>
            </a:prstGeom>
            <a:noFill/>
            <a:ln w="12700" cap="flat">
              <a:noFill/>
              <a:miter lim="400000"/>
            </a:ln>
            <a:effectLst/>
          </p:spPr>
          <p:txBody>
            <a:bodyPr wrap="square" lIns="39450" tIns="39450" rIns="39450" bIns="39450" numCol="1" anchor="t">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52" name="Google Shape;442;p24"/>
            <p:cNvSpPr txBox="1"/>
            <p:nvPr/>
          </p:nvSpPr>
          <p:spPr>
            <a:xfrm>
              <a:off x="10918633" y="4025714"/>
              <a:ext cx="598181" cy="1474680"/>
            </a:xfrm>
            <a:prstGeom prst="rect">
              <a:avLst/>
            </a:prstGeom>
            <a:noFill/>
            <a:ln w="12700" cap="flat">
              <a:noFill/>
              <a:miter lim="400000"/>
            </a:ln>
            <a:effectLst/>
          </p:spPr>
          <p:txBody>
            <a:bodyPr wrap="square" lIns="39450" tIns="39450" rIns="39450" bIns="39450" numCol="1" anchor="t">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53" name="Google Shape;443;p24"/>
            <p:cNvSpPr txBox="1"/>
            <p:nvPr/>
          </p:nvSpPr>
          <p:spPr>
            <a:xfrm>
              <a:off x="12532612" y="4025714"/>
              <a:ext cx="598181" cy="2105794"/>
            </a:xfrm>
            <a:prstGeom prst="rect">
              <a:avLst/>
            </a:prstGeom>
            <a:noFill/>
            <a:ln w="12700" cap="flat">
              <a:noFill/>
              <a:miter lim="400000"/>
            </a:ln>
            <a:effectLst/>
          </p:spPr>
          <p:txBody>
            <a:bodyPr wrap="square" lIns="39450" tIns="39450" rIns="39450" bIns="39450" numCol="1" anchor="t">
              <a:spAutoFit/>
            </a:bodyPr>
            <a:lstStyle/>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不安</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555" name="Google Shape;120;p15"/>
          <p:cNvSpPr txBox="1">
            <a:spLocks noGrp="1"/>
          </p:cNvSpPr>
          <p:nvPr>
            <p:ph type="sldNum" sz="quarter" idx="2"/>
          </p:nvPr>
        </p:nvSpPr>
        <p:spPr>
          <a:xfrm>
            <a:off x="5229307" y="8593805"/>
            <a:ext cx="456109" cy="449121"/>
          </a:xfrm>
          <a:prstGeom prst="rect">
            <a:avLst/>
          </a:prstGeom>
        </p:spPr>
        <p:txBody>
          <a:bodyPr/>
          <a:lstStyle>
            <a:lvl1pPr algn="l"/>
          </a:lstStyle>
          <a:p>
            <a:fld id="{86CB4B4D-7CA3-9044-876B-883B54F8677D}" type="slidenum">
              <a:rPr/>
              <a:t>12</a:t>
            </a:fld>
            <a:endParaRPr/>
          </a:p>
        </p:txBody>
      </p:sp>
      <p:grpSp>
        <p:nvGrpSpPr>
          <p:cNvPr id="2" name="グループ化 1">
            <a:extLst>
              <a:ext uri="{FF2B5EF4-FFF2-40B4-BE49-F238E27FC236}">
                <a16:creationId xmlns:a16="http://schemas.microsoft.com/office/drawing/2014/main" id="{D1BFC15D-2E6C-9409-E233-AEF09BAB3C95}"/>
              </a:ext>
            </a:extLst>
          </p:cNvPr>
          <p:cNvGrpSpPr/>
          <p:nvPr/>
        </p:nvGrpSpPr>
        <p:grpSpPr>
          <a:xfrm>
            <a:off x="795" y="82074"/>
            <a:ext cx="5665336" cy="520927"/>
            <a:chOff x="0" y="2132710"/>
            <a:chExt cx="15107562" cy="1389139"/>
          </a:xfrm>
        </p:grpSpPr>
        <p:sp>
          <p:nvSpPr>
            <p:cNvPr id="3" name="Rectangle">
              <a:extLst>
                <a:ext uri="{FF2B5EF4-FFF2-40B4-BE49-F238E27FC236}">
                  <a16:creationId xmlns:a16="http://schemas.microsoft.com/office/drawing/2014/main" id="{DB3205E7-6A31-DDB5-5BFC-C16399816658}"/>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ダイアトニックコードについて</a:t>
              </a:r>
            </a:p>
          </p:txBody>
        </p:sp>
        <p:pic>
          <p:nvPicPr>
            <p:cNvPr id="4" name="Google Shape;231;p19" descr="Google Shape;231;p19">
              <a:extLst>
                <a:ext uri="{FF2B5EF4-FFF2-40B4-BE49-F238E27FC236}">
                  <a16:creationId xmlns:a16="http://schemas.microsoft.com/office/drawing/2014/main" id="{00F327FD-2B2F-321A-071C-ECF3AC60D262}"/>
                </a:ext>
              </a:extLst>
            </p:cNvPr>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1" name="Google Shape;3390;p132"/>
          <p:cNvSpPr txBox="1"/>
          <p:nvPr/>
        </p:nvSpPr>
        <p:spPr>
          <a:xfrm>
            <a:off x="377062" y="156150"/>
            <a:ext cx="4962469" cy="4159704"/>
          </a:xfrm>
          <a:prstGeom prst="rect">
            <a:avLst/>
          </a:prstGeom>
          <a:ln w="12700">
            <a:miter lim="400000"/>
          </a:ln>
        </p:spPr>
        <p:txBody>
          <a:bodyPr lIns="25134" tIns="25134" rIns="25134" bIns="25134">
            <a:spAutoFit/>
          </a:bodyPr>
          <a:lstStyle/>
          <a:p>
            <a:pPr>
              <a:lnSpc>
                <a:spcPct val="150000"/>
              </a:lnSpc>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なぜ３度と７度なのか？</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それは、コード感を決める音だから。３度がマイナーなのかメジャーなのか、７度がセブンスなのかメイジャーセブンスなのかでコードは変わりますよね。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１度はだいたいベースが演奏するので、和音やコードのアレンジをする際には省くことが多いです。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５度は色がついていない音。５度はどのコードにもだいたい共通で含まれているので、弾いても弾いていなくてもコード感に変わりはありません。雰囲気を変えずに少し厚みを出したい、そういう時に使い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4234" name="Google Shape;3392;p132"/>
          <p:cNvGrpSpPr/>
          <p:nvPr/>
        </p:nvGrpSpPr>
        <p:grpSpPr>
          <a:xfrm>
            <a:off x="1148" y="4266864"/>
            <a:ext cx="5715000" cy="474189"/>
            <a:chOff x="0" y="-1"/>
            <a:chExt cx="15240000" cy="1264502"/>
          </a:xfrm>
        </p:grpSpPr>
        <p:sp>
          <p:nvSpPr>
            <p:cNvPr id="423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33" name="２.オープンボイシング"/>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２.オープンボイシング</a:t>
              </a:r>
            </a:p>
          </p:txBody>
        </p:sp>
      </p:grpSp>
      <p:pic>
        <p:nvPicPr>
          <p:cNvPr id="4235" name="Google Shape;3393;p132" descr="Google Shape;3393;p132"/>
          <p:cNvPicPr>
            <a:picLocks noChangeAspect="1"/>
          </p:cNvPicPr>
          <p:nvPr/>
        </p:nvPicPr>
        <p:blipFill>
          <a:blip r:embed="rId2"/>
          <a:srcRect r="9066" b="28515"/>
          <a:stretch>
            <a:fillRect/>
          </a:stretch>
        </p:blipFill>
        <p:spPr>
          <a:xfrm>
            <a:off x="795" y="4217100"/>
            <a:ext cx="559091" cy="520927"/>
          </a:xfrm>
          <a:prstGeom prst="rect">
            <a:avLst/>
          </a:prstGeom>
          <a:ln w="12700">
            <a:miter lim="400000"/>
            <a:headEnd/>
            <a:tailEnd/>
          </a:ln>
        </p:spPr>
      </p:pic>
      <p:sp>
        <p:nvSpPr>
          <p:cNvPr id="4236" name="Google Shape;3394;p132"/>
          <p:cNvSpPr txBox="1"/>
          <p:nvPr/>
        </p:nvSpPr>
        <p:spPr>
          <a:xfrm>
            <a:off x="407493" y="4886734"/>
            <a:ext cx="4962469" cy="304459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これは、クローズドボイシングとは逆で、１オクターブを超えて音を重ねるボイシングです。ストリングスやギターなど、広がりがあって柔らかい、あまりリズムを出したくない時によく使う手法です。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この方法は３種類あります。これを知った時には、僕は目から鱗でした…！</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4239" name="Google Shape;3395;p132"/>
          <p:cNvGrpSpPr/>
          <p:nvPr/>
        </p:nvGrpSpPr>
        <p:grpSpPr>
          <a:xfrm>
            <a:off x="219946" y="7044814"/>
            <a:ext cx="5276701" cy="1757566"/>
            <a:chOff x="0" y="696537"/>
            <a:chExt cx="14071201" cy="4686843"/>
          </a:xfrm>
        </p:grpSpPr>
        <p:sp>
          <p:nvSpPr>
            <p:cNvPr id="4237" name="Rectangle"/>
            <p:cNvSpPr/>
            <p:nvPr/>
          </p:nvSpPr>
          <p:spPr>
            <a:xfrm>
              <a:off x="0" y="982182"/>
              <a:ext cx="14071201" cy="4115544"/>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spcBef>
                  <a:spcPts val="1200"/>
                </a:spcBef>
                <a:defRPr sz="3600" u="sng"/>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38" name="１.左手は１度と７度、右手は３度とメロディ…"/>
            <p:cNvSpPr txBox="1"/>
            <p:nvPr/>
          </p:nvSpPr>
          <p:spPr>
            <a:xfrm>
              <a:off x="111624" y="696537"/>
              <a:ext cx="13847953" cy="4686843"/>
            </a:xfrm>
            <a:prstGeom prst="rect">
              <a:avLst/>
            </a:prstGeom>
            <a:noFill/>
            <a:ln w="12700" cap="flat">
              <a:noFill/>
              <a:miter lim="400000"/>
            </a:ln>
            <a:effectLst/>
          </p:spPr>
          <p:txBody>
            <a:bodyPr wrap="square" lIns="39450" tIns="39450" rIns="39450" bIns="39450" numCol="1" anchor="ctr">
              <a:spAutoFit/>
            </a:bodyPr>
            <a:lstStyle/>
            <a:p>
              <a:pPr>
                <a:lnSpc>
                  <a:spcPct val="150000"/>
                </a:lnSpc>
                <a:spcBef>
                  <a:spcPts val="1200"/>
                </a:spcBef>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１.左手は１度と７度、右手は３度とメロディ</a:t>
              </a:r>
            </a:p>
            <a:p>
              <a:pPr>
                <a:lnSpc>
                  <a:spcPct val="150000"/>
                </a:lnSpc>
                <a:spcBef>
                  <a:spcPts val="1200"/>
                </a:spcBef>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２.左手はクローズドボイシング、右手はオクターブ</a:t>
              </a:r>
            </a:p>
            <a:p>
              <a:pPr>
                <a:lnSpc>
                  <a:spcPct val="150000"/>
                </a:lnSpc>
                <a:spcBef>
                  <a:spcPts val="1200"/>
                </a:spcBef>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３.左手はクローズドボイシング、右手はアッパーストラクチャー</a:t>
              </a:r>
            </a:p>
          </p:txBody>
        </p:sp>
      </p:grpSp>
      <p:sp>
        <p:nvSpPr>
          <p:cNvPr id="424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120</a:t>
            </a:fld>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4" name="Google Shape;3401;p133"/>
          <p:cNvGrpSpPr/>
          <p:nvPr/>
        </p:nvGrpSpPr>
        <p:grpSpPr>
          <a:xfrm>
            <a:off x="305613" y="2167394"/>
            <a:ext cx="5276815" cy="1506819"/>
            <a:chOff x="0" y="0"/>
            <a:chExt cx="14071505" cy="4018182"/>
          </a:xfrm>
        </p:grpSpPr>
        <p:pic>
          <p:nvPicPr>
            <p:cNvPr id="4242" name="Google Shape;3402;p133" descr="Google Shape;3402;p133"/>
            <p:cNvPicPr>
              <a:picLocks noChangeAspect="1"/>
            </p:cNvPicPr>
            <p:nvPr/>
          </p:nvPicPr>
          <p:blipFill>
            <a:blip r:embed="rId2"/>
            <a:stretch>
              <a:fillRect/>
            </a:stretch>
          </p:blipFill>
          <p:spPr>
            <a:xfrm>
              <a:off x="0" y="9"/>
              <a:ext cx="11556750" cy="4018174"/>
            </a:xfrm>
            <a:prstGeom prst="rect">
              <a:avLst/>
            </a:prstGeom>
            <a:ln w="12700" cap="flat">
              <a:noFill/>
              <a:miter lim="400000"/>
              <a:headEnd/>
              <a:tailEnd/>
            </a:ln>
            <a:effectLst/>
          </p:spPr>
        </p:pic>
        <p:pic>
          <p:nvPicPr>
            <p:cNvPr id="4243" name="Google Shape;3403;p133" descr="Google Shape;3403;p133"/>
            <p:cNvPicPr>
              <a:picLocks noChangeAspect="1"/>
            </p:cNvPicPr>
            <p:nvPr/>
          </p:nvPicPr>
          <p:blipFill>
            <a:blip r:embed="rId2"/>
            <a:srcRect l="49993" r="28246"/>
            <a:stretch>
              <a:fillRect/>
            </a:stretch>
          </p:blipFill>
          <p:spPr>
            <a:xfrm>
              <a:off x="11556749" y="0"/>
              <a:ext cx="2514758" cy="4018174"/>
            </a:xfrm>
            <a:prstGeom prst="rect">
              <a:avLst/>
            </a:prstGeom>
            <a:ln w="12700" cap="flat">
              <a:noFill/>
              <a:miter lim="400000"/>
              <a:headEnd/>
              <a:tailEnd/>
            </a:ln>
            <a:effectLst/>
          </p:spPr>
        </p:pic>
      </p:grpSp>
      <p:grpSp>
        <p:nvGrpSpPr>
          <p:cNvPr id="4247" name="Google Shape;3405;p133"/>
          <p:cNvGrpSpPr/>
          <p:nvPr/>
        </p:nvGrpSpPr>
        <p:grpSpPr>
          <a:xfrm>
            <a:off x="309140" y="3236541"/>
            <a:ext cx="296664" cy="333451"/>
            <a:chOff x="-1" y="0"/>
            <a:chExt cx="791102" cy="889200"/>
          </a:xfrm>
        </p:grpSpPr>
        <p:sp>
          <p:nvSpPr>
            <p:cNvPr id="424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46"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4250" name="Google Shape;3406;p133"/>
          <p:cNvGrpSpPr/>
          <p:nvPr/>
        </p:nvGrpSpPr>
        <p:grpSpPr>
          <a:xfrm>
            <a:off x="1551159" y="3236543"/>
            <a:ext cx="296663" cy="333450"/>
            <a:chOff x="0" y="547432"/>
            <a:chExt cx="791101" cy="889201"/>
          </a:xfrm>
        </p:grpSpPr>
        <p:sp>
          <p:nvSpPr>
            <p:cNvPr id="4248" name="Oval"/>
            <p:cNvSpPr/>
            <p:nvPr/>
          </p:nvSpPr>
          <p:spPr>
            <a:xfrm>
              <a:off x="0" y="547432"/>
              <a:ext cx="791101" cy="889201"/>
            </a:xfrm>
            <a:prstGeom prst="ellipse">
              <a:avLst/>
            </a:prstGeom>
            <a:solidFill>
              <a:srgbClr val="FF99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49"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4251" name="Google Shape;3407;p133"/>
          <p:cNvSpPr txBox="1"/>
          <p:nvPr/>
        </p:nvSpPr>
        <p:spPr>
          <a:xfrm>
            <a:off x="134703" y="1649081"/>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Major 7 </a:t>
            </a:r>
          </a:p>
        </p:txBody>
      </p:sp>
      <p:sp>
        <p:nvSpPr>
          <p:cNvPr id="4252" name="Google Shape;3408;p133"/>
          <p:cNvSpPr txBox="1"/>
          <p:nvPr/>
        </p:nvSpPr>
        <p:spPr>
          <a:xfrm>
            <a:off x="387593" y="381782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253" name="Google Shape;3409;p133"/>
          <p:cNvSpPr txBox="1"/>
          <p:nvPr/>
        </p:nvSpPr>
        <p:spPr>
          <a:xfrm>
            <a:off x="3029690" y="3822968"/>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254" name="Google Shape;3410;p133"/>
          <p:cNvSpPr txBox="1"/>
          <p:nvPr/>
        </p:nvSpPr>
        <p:spPr>
          <a:xfrm>
            <a:off x="1670438" y="3829125"/>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255" name="Google Shape;3411;p133"/>
          <p:cNvSpPr txBox="1"/>
          <p:nvPr/>
        </p:nvSpPr>
        <p:spPr>
          <a:xfrm>
            <a:off x="2142598" y="3830912"/>
            <a:ext cx="464129"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grpSp>
        <p:nvGrpSpPr>
          <p:cNvPr id="4258" name="Google Shape;3412;p133"/>
          <p:cNvGrpSpPr/>
          <p:nvPr/>
        </p:nvGrpSpPr>
        <p:grpSpPr>
          <a:xfrm>
            <a:off x="3092824" y="3236543"/>
            <a:ext cx="296663" cy="333450"/>
            <a:chOff x="0" y="547432"/>
            <a:chExt cx="791101" cy="889201"/>
          </a:xfrm>
        </p:grpSpPr>
        <p:sp>
          <p:nvSpPr>
            <p:cNvPr id="4256"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57"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261" name="Google Shape;3413;p133"/>
          <p:cNvGrpSpPr/>
          <p:nvPr/>
        </p:nvGrpSpPr>
        <p:grpSpPr>
          <a:xfrm>
            <a:off x="4018434" y="3231355"/>
            <a:ext cx="296664" cy="333451"/>
            <a:chOff x="-1" y="0"/>
            <a:chExt cx="791102" cy="889200"/>
          </a:xfrm>
        </p:grpSpPr>
        <p:sp>
          <p:nvSpPr>
            <p:cNvPr id="4259"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60"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4264" name="Google Shape;3414;p133"/>
          <p:cNvGrpSpPr/>
          <p:nvPr/>
        </p:nvGrpSpPr>
        <p:grpSpPr>
          <a:xfrm>
            <a:off x="2163712" y="3236543"/>
            <a:ext cx="296663" cy="333450"/>
            <a:chOff x="0" y="547432"/>
            <a:chExt cx="791101" cy="889201"/>
          </a:xfrm>
        </p:grpSpPr>
        <p:sp>
          <p:nvSpPr>
            <p:cNvPr id="426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63"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4265" name="Google Shape;3415;p133"/>
          <p:cNvSpPr txBox="1"/>
          <p:nvPr/>
        </p:nvSpPr>
        <p:spPr>
          <a:xfrm>
            <a:off x="4962757" y="3578012"/>
            <a:ext cx="270172" cy="1065480"/>
          </a:xfrm>
          <a:prstGeom prst="rect">
            <a:avLst/>
          </a:prstGeom>
          <a:ln w="12700">
            <a:miter lim="400000"/>
          </a:ln>
        </p:spPr>
        <p:txBody>
          <a:bodyPr vert="eaVert" lIns="39450" tIns="39450" rIns="39450" bIns="39450" anchor="ctr">
            <a:spAutoFit/>
          </a:bodyPr>
          <a:lstStyle>
            <a:lvl1pPr algn="ctr">
              <a:defRPr sz="3300">
                <a:solidFill>
                  <a:schemeClr val="accent1"/>
                </a:solidFill>
              </a:defRPr>
            </a:lvl1pPr>
          </a:lstStyle>
          <a:p>
            <a:r>
              <a:rPr sz="1238" dirty="0" err="1">
                <a:latin typeface="M PLUS 1p" panose="020B0502020203020207" pitchFamily="34" charset="-128"/>
                <a:ea typeface="M PLUS 1p" panose="020B0502020203020207" pitchFamily="34" charset="-128"/>
                <a:cs typeface="M PLUS 1p" panose="020B0502020203020207" pitchFamily="34" charset="-128"/>
              </a:rPr>
              <a:t>メロディ</a:t>
            </a:r>
            <a:endParaRPr sz="12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66" name="Google Shape;3416;p133"/>
          <p:cNvSpPr txBox="1"/>
          <p:nvPr/>
        </p:nvSpPr>
        <p:spPr>
          <a:xfrm>
            <a:off x="4008603" y="3699444"/>
            <a:ext cx="316326"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4269" name="Google Shape;3417;p133"/>
          <p:cNvGrpSpPr/>
          <p:nvPr/>
        </p:nvGrpSpPr>
        <p:grpSpPr>
          <a:xfrm>
            <a:off x="219946" y="378828"/>
            <a:ext cx="5276701" cy="990995"/>
            <a:chOff x="-1" y="0"/>
            <a:chExt cx="14071202" cy="2642651"/>
          </a:xfrm>
        </p:grpSpPr>
        <p:sp>
          <p:nvSpPr>
            <p:cNvPr id="4267" name="Rectangle"/>
            <p:cNvSpPr/>
            <p:nvPr/>
          </p:nvSpPr>
          <p:spPr>
            <a:xfrm>
              <a:off x="-1" y="0"/>
              <a:ext cx="14071202" cy="2642651"/>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spcBef>
                  <a:spcPts val="1200"/>
                </a:spcBef>
                <a:defRPr sz="3600" u="sng"/>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68" name="オープンボイシング１：…"/>
            <p:cNvSpPr txBox="1"/>
            <p:nvPr/>
          </p:nvSpPr>
          <p:spPr>
            <a:xfrm>
              <a:off x="111623" y="219272"/>
              <a:ext cx="13847951" cy="2204110"/>
            </a:xfrm>
            <a:prstGeom prst="rect">
              <a:avLst/>
            </a:prstGeom>
            <a:noFill/>
            <a:ln w="12700" cap="flat">
              <a:noFill/>
              <a:miter lim="400000"/>
            </a:ln>
            <a:effectLst/>
          </p:spPr>
          <p:txBody>
            <a:bodyPr wrap="square" lIns="39450" tIns="39450" rIns="39450" bIns="39450" numCol="1" anchor="ctr">
              <a:spAutoFit/>
            </a:bodyPr>
            <a:lstStyle/>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オープンボイシング１：</a:t>
              </a:r>
            </a:p>
            <a:p>
              <a:pPr>
                <a:lnSpc>
                  <a:spcPct val="150000"/>
                </a:lnSpc>
                <a:spcBef>
                  <a:spcPts val="1200"/>
                </a:spcBef>
                <a:defRPr sz="3600" u="sng"/>
              </a:pPr>
              <a:r>
                <a:rPr sz="1350" dirty="0">
                  <a:latin typeface="M PLUS 1p" panose="020B0502020203020207" pitchFamily="34" charset="-128"/>
                  <a:ea typeface="M PLUS 1p" panose="020B0502020203020207" pitchFamily="34" charset="-128"/>
                  <a:cs typeface="M PLUS 1p" panose="020B0502020203020207" pitchFamily="34" charset="-128"/>
                </a:rPr>
                <a:t>左手は１度と７度、右手は３度とメロディ</a:t>
              </a:r>
            </a:p>
          </p:txBody>
        </p:sp>
      </p:grpSp>
      <p:grpSp>
        <p:nvGrpSpPr>
          <p:cNvPr id="4272" name="Google Shape;3418;p133"/>
          <p:cNvGrpSpPr/>
          <p:nvPr/>
        </p:nvGrpSpPr>
        <p:grpSpPr>
          <a:xfrm>
            <a:off x="4957718" y="3236539"/>
            <a:ext cx="296663" cy="333451"/>
            <a:chOff x="0" y="248982"/>
            <a:chExt cx="791101" cy="889201"/>
          </a:xfrm>
        </p:grpSpPr>
        <p:sp>
          <p:nvSpPr>
            <p:cNvPr id="4270" name="Oval"/>
            <p:cNvSpPr/>
            <p:nvPr/>
          </p:nvSpPr>
          <p:spPr>
            <a:xfrm>
              <a:off x="0" y="248982"/>
              <a:ext cx="791101" cy="889201"/>
            </a:xfrm>
            <a:prstGeom prst="ellipse">
              <a:avLst/>
            </a:prstGeom>
            <a:solidFill>
              <a:srgbClr val="00FF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71"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273" name="Google Shape;3419;p133"/>
          <p:cNvSpPr txBox="1"/>
          <p:nvPr/>
        </p:nvSpPr>
        <p:spPr>
          <a:xfrm>
            <a:off x="493670" y="5148003"/>
            <a:ext cx="1411755"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左手で弾く部分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74" name="Google Shape;3420;p133"/>
          <p:cNvSpPr/>
          <p:nvPr/>
        </p:nvSpPr>
        <p:spPr>
          <a:xfrm>
            <a:off x="175507" y="2024494"/>
            <a:ext cx="2628451" cy="3146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488"/>
                </a:lnTo>
                <a:lnTo>
                  <a:pt x="9000" y="17488"/>
                </a:lnTo>
                <a:lnTo>
                  <a:pt x="6556" y="21600"/>
                </a:lnTo>
                <a:lnTo>
                  <a:pt x="3600" y="17488"/>
                </a:lnTo>
                <a:lnTo>
                  <a:pt x="0" y="17488"/>
                </a:lnTo>
                <a:lnTo>
                  <a:pt x="0" y="10201"/>
                </a:lnTo>
                <a:close/>
              </a:path>
            </a:pathLst>
          </a:custGeom>
          <a:ln w="28575">
            <a:solidFill>
              <a:srgbClr val="4A86E8"/>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75" name="Google Shape;3421;p133"/>
          <p:cNvSpPr/>
          <p:nvPr/>
        </p:nvSpPr>
        <p:spPr>
          <a:xfrm>
            <a:off x="2932625" y="2038040"/>
            <a:ext cx="2708121" cy="31120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681"/>
                </a:lnTo>
                <a:lnTo>
                  <a:pt x="9000" y="17681"/>
                </a:lnTo>
                <a:lnTo>
                  <a:pt x="6518" y="21600"/>
                </a:lnTo>
                <a:lnTo>
                  <a:pt x="3600" y="17681"/>
                </a:lnTo>
                <a:lnTo>
                  <a:pt x="0" y="17681"/>
                </a:lnTo>
                <a:lnTo>
                  <a:pt x="0" y="10314"/>
                </a:lnTo>
                <a:close/>
              </a:path>
            </a:pathLst>
          </a:cu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76" name="Google Shape;3422;p133"/>
          <p:cNvSpPr txBox="1"/>
          <p:nvPr/>
        </p:nvSpPr>
        <p:spPr>
          <a:xfrm>
            <a:off x="3263977" y="5148004"/>
            <a:ext cx="1540040"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右手で弾く部分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77" name="Google Shape;3423;p133"/>
          <p:cNvSpPr txBox="1"/>
          <p:nvPr/>
        </p:nvSpPr>
        <p:spPr>
          <a:xfrm>
            <a:off x="377062" y="6003779"/>
            <a:ext cx="4962469" cy="177559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左手は１度と７度、右手は３度とメロディ（メロディは小指で）を押さえ、</a:t>
            </a:r>
            <a:r>
              <a:rPr sz="1388" u="sng" dirty="0">
                <a:latin typeface="M PLUS 1p" panose="020B0502020203020207" pitchFamily="34" charset="-128"/>
                <a:ea typeface="M PLUS 1p" panose="020B0502020203020207" pitchFamily="34" charset="-128"/>
                <a:cs typeface="M PLUS 1p" panose="020B0502020203020207" pitchFamily="34" charset="-128"/>
              </a:rPr>
              <a:t>余った指でテンションや５度を押さえる。</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これはピアノソロや歌の伴奏など、一人でハーモニーを全てカバーしなくてはいけない時によく使います。一番下にルートが来るのでとても安定したガッチリした音になります。</a:t>
            </a:r>
          </a:p>
        </p:txBody>
      </p:sp>
      <p:sp>
        <p:nvSpPr>
          <p:cNvPr id="4278"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121</a:t>
            </a:fld>
            <a:endParaRP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 name="Google Shape;3429;p134" descr="Google Shape;3429;p134"/>
          <p:cNvPicPr>
            <a:picLocks noChangeAspect="1"/>
          </p:cNvPicPr>
          <p:nvPr/>
        </p:nvPicPr>
        <p:blipFill>
          <a:blip r:embed="rId2"/>
          <a:srcRect l="64830" r="28246"/>
          <a:stretch>
            <a:fillRect/>
          </a:stretch>
        </p:blipFill>
        <p:spPr>
          <a:xfrm>
            <a:off x="228857" y="2168357"/>
            <a:ext cx="300037" cy="1506816"/>
          </a:xfrm>
          <a:prstGeom prst="rect">
            <a:avLst/>
          </a:prstGeom>
          <a:ln w="12700">
            <a:miter lim="400000"/>
            <a:headEnd/>
            <a:tailEnd/>
          </a:ln>
        </p:spPr>
      </p:pic>
      <p:pic>
        <p:nvPicPr>
          <p:cNvPr id="4281" name="Google Shape;3430;p134" descr="Google Shape;3430;p134"/>
          <p:cNvPicPr>
            <a:picLocks noChangeAspect="1"/>
          </p:cNvPicPr>
          <p:nvPr/>
        </p:nvPicPr>
        <p:blipFill>
          <a:blip r:embed="rId2"/>
          <a:srcRect l="21648"/>
          <a:stretch>
            <a:fillRect/>
          </a:stretch>
        </p:blipFill>
        <p:spPr>
          <a:xfrm>
            <a:off x="516494" y="2168357"/>
            <a:ext cx="3395589" cy="1506816"/>
          </a:xfrm>
          <a:prstGeom prst="rect">
            <a:avLst/>
          </a:prstGeom>
          <a:ln w="12700">
            <a:miter lim="400000"/>
            <a:headEnd/>
            <a:tailEnd/>
          </a:ln>
        </p:spPr>
      </p:pic>
      <p:pic>
        <p:nvPicPr>
          <p:cNvPr id="4282" name="Google Shape;3431;p134" descr="Google Shape;3431;p134"/>
          <p:cNvPicPr>
            <a:picLocks noChangeAspect="1"/>
          </p:cNvPicPr>
          <p:nvPr/>
        </p:nvPicPr>
        <p:blipFill>
          <a:blip r:embed="rId2"/>
          <a:srcRect l="49993" r="28246"/>
          <a:stretch>
            <a:fillRect/>
          </a:stretch>
        </p:blipFill>
        <p:spPr>
          <a:xfrm>
            <a:off x="3895017" y="2168359"/>
            <a:ext cx="943034" cy="1506815"/>
          </a:xfrm>
          <a:prstGeom prst="rect">
            <a:avLst/>
          </a:prstGeom>
          <a:ln w="12700">
            <a:miter lim="400000"/>
            <a:headEnd/>
            <a:tailEnd/>
          </a:ln>
        </p:spPr>
      </p:pic>
      <p:grpSp>
        <p:nvGrpSpPr>
          <p:cNvPr id="4285" name="Google Shape;3433;p134"/>
          <p:cNvGrpSpPr/>
          <p:nvPr/>
        </p:nvGrpSpPr>
        <p:grpSpPr>
          <a:xfrm>
            <a:off x="819949" y="3222825"/>
            <a:ext cx="296663" cy="333450"/>
            <a:chOff x="0" y="547432"/>
            <a:chExt cx="791101" cy="889201"/>
          </a:xfrm>
        </p:grpSpPr>
        <p:sp>
          <p:nvSpPr>
            <p:cNvPr id="4283" name="Oval"/>
            <p:cNvSpPr/>
            <p:nvPr/>
          </p:nvSpPr>
          <p:spPr>
            <a:xfrm>
              <a:off x="0" y="547432"/>
              <a:ext cx="791101" cy="889201"/>
            </a:xfrm>
            <a:prstGeom prst="ellipse">
              <a:avLst/>
            </a:prstGeom>
            <a:solidFill>
              <a:srgbClr val="FF99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84"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4286" name="Google Shape;3434;p134"/>
          <p:cNvSpPr txBox="1"/>
          <p:nvPr/>
        </p:nvSpPr>
        <p:spPr>
          <a:xfrm>
            <a:off x="131210" y="1661549"/>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Major 7 </a:t>
            </a:r>
          </a:p>
        </p:txBody>
      </p:sp>
      <p:sp>
        <p:nvSpPr>
          <p:cNvPr id="4287" name="Google Shape;3435;p134"/>
          <p:cNvSpPr txBox="1"/>
          <p:nvPr/>
        </p:nvSpPr>
        <p:spPr>
          <a:xfrm>
            <a:off x="199814" y="366784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288" name="Google Shape;3436;p134"/>
          <p:cNvSpPr txBox="1"/>
          <p:nvPr/>
        </p:nvSpPr>
        <p:spPr>
          <a:xfrm>
            <a:off x="1343765" y="3667847"/>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4289" name="Google Shape;3437;p134"/>
          <p:cNvSpPr txBox="1"/>
          <p:nvPr/>
        </p:nvSpPr>
        <p:spPr>
          <a:xfrm>
            <a:off x="870338" y="366784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290" name="Google Shape;3438;p134"/>
          <p:cNvSpPr txBox="1"/>
          <p:nvPr/>
        </p:nvSpPr>
        <p:spPr>
          <a:xfrm>
            <a:off x="1979313" y="3667847"/>
            <a:ext cx="464129"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4293" name="Google Shape;3439;p134"/>
          <p:cNvGrpSpPr/>
          <p:nvPr/>
        </p:nvGrpSpPr>
        <p:grpSpPr>
          <a:xfrm>
            <a:off x="173878" y="3222825"/>
            <a:ext cx="296663" cy="333450"/>
            <a:chOff x="0" y="547432"/>
            <a:chExt cx="791101" cy="889201"/>
          </a:xfrm>
        </p:grpSpPr>
        <p:sp>
          <p:nvSpPr>
            <p:cNvPr id="429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92"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296" name="Google Shape;3440;p134"/>
          <p:cNvGrpSpPr/>
          <p:nvPr/>
        </p:nvGrpSpPr>
        <p:grpSpPr>
          <a:xfrm>
            <a:off x="1440312" y="3222825"/>
            <a:ext cx="296663" cy="333450"/>
            <a:chOff x="0" y="547432"/>
            <a:chExt cx="791101" cy="889201"/>
          </a:xfrm>
        </p:grpSpPr>
        <p:sp>
          <p:nvSpPr>
            <p:cNvPr id="4294"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95"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4297" name="Google Shape;3441;p134"/>
          <p:cNvSpPr txBox="1"/>
          <p:nvPr/>
        </p:nvSpPr>
        <p:spPr>
          <a:xfrm>
            <a:off x="3427153" y="4038789"/>
            <a:ext cx="1696430" cy="270172"/>
          </a:xfrm>
          <a:prstGeom prst="rect">
            <a:avLst/>
          </a:prstGeom>
          <a:ln w="12700">
            <a:miter lim="400000"/>
          </a:ln>
        </p:spPr>
        <p:txBody>
          <a:bodyPr lIns="39450" tIns="39450" rIns="39450" bIns="39450" anchor="ctr">
            <a:spAutoFit/>
          </a:bodyPr>
          <a:lstStyle>
            <a:lvl1pPr algn="ctr">
              <a:defRPr sz="3300">
                <a:solidFill>
                  <a:schemeClr val="accent1"/>
                </a:solidFill>
              </a:defRPr>
            </a:lvl1pPr>
          </a:lstStyle>
          <a:p>
            <a:r>
              <a:rPr sz="1238" dirty="0" err="1">
                <a:latin typeface="M PLUS 1p" panose="020B0502020203020207" pitchFamily="34" charset="-128"/>
                <a:ea typeface="M PLUS 1p" panose="020B0502020203020207" pitchFamily="34" charset="-128"/>
                <a:cs typeface="M PLUS 1p" panose="020B0502020203020207" pitchFamily="34" charset="-128"/>
              </a:rPr>
              <a:t>オクターブでメロディ</a:t>
            </a:r>
            <a:endParaRPr sz="12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4300" name="Google Shape;3442;p134"/>
          <p:cNvGrpSpPr/>
          <p:nvPr/>
        </p:nvGrpSpPr>
        <p:grpSpPr>
          <a:xfrm>
            <a:off x="219832" y="381238"/>
            <a:ext cx="5276814" cy="973113"/>
            <a:chOff x="-1" y="-1"/>
            <a:chExt cx="14071501" cy="2594967"/>
          </a:xfrm>
        </p:grpSpPr>
        <p:sp>
          <p:nvSpPr>
            <p:cNvPr id="4298" name="Rectangle"/>
            <p:cNvSpPr/>
            <p:nvPr/>
          </p:nvSpPr>
          <p:spPr>
            <a:xfrm>
              <a:off x="-1" y="-1"/>
              <a:ext cx="14071501" cy="2594967"/>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spcBef>
                  <a:spcPts val="1200"/>
                </a:spcBef>
                <a:defRPr sz="3600" u="sng"/>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99" name="オープンボイシング２：…"/>
            <p:cNvSpPr txBox="1"/>
            <p:nvPr/>
          </p:nvSpPr>
          <p:spPr>
            <a:xfrm>
              <a:off x="111623" y="195426"/>
              <a:ext cx="13848250" cy="2204111"/>
            </a:xfrm>
            <a:prstGeom prst="rect">
              <a:avLst/>
            </a:prstGeom>
            <a:noFill/>
            <a:ln w="12700" cap="flat">
              <a:noFill/>
              <a:miter lim="400000"/>
            </a:ln>
            <a:effectLst/>
          </p:spPr>
          <p:txBody>
            <a:bodyPr wrap="square" lIns="39450" tIns="39450" rIns="39450" bIns="39450" numCol="1" anchor="ctr">
              <a:spAutoFit/>
            </a:bodyPr>
            <a:lstStyle/>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オープンボイシング２：</a:t>
              </a:r>
            </a:p>
            <a:p>
              <a:pPr>
                <a:lnSpc>
                  <a:spcPct val="150000"/>
                </a:lnSpc>
                <a:spcBef>
                  <a:spcPts val="1200"/>
                </a:spcBef>
                <a:defRPr sz="3600" u="sng"/>
              </a:pPr>
              <a:r>
                <a:rPr sz="1350" dirty="0" err="1">
                  <a:latin typeface="M PLUS 1p" panose="020B0502020203020207" pitchFamily="34" charset="-128"/>
                  <a:ea typeface="M PLUS 1p" panose="020B0502020203020207" pitchFamily="34" charset="-128"/>
                  <a:cs typeface="M PLUS 1p" panose="020B0502020203020207" pitchFamily="34" charset="-128"/>
                </a:rPr>
                <a:t>左手はクローズドボイシング、右手はオクターブ</a:t>
              </a: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301" name="Google Shape;3443;p134"/>
          <p:cNvSpPr txBox="1"/>
          <p:nvPr/>
        </p:nvSpPr>
        <p:spPr>
          <a:xfrm>
            <a:off x="375268" y="5753858"/>
            <a:ext cx="4962469" cy="209599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左手はクローズドボイシング。右手はオクターブで押さえるという手法です。バンドと一緒にハーモニーを弾く時もよくつかいます。</a:t>
            </a:r>
            <a:r>
              <a:rPr sz="1388" u="sng" dirty="0">
                <a:latin typeface="M PLUS 1p" panose="020B0502020203020207" pitchFamily="34" charset="-128"/>
                <a:ea typeface="M PLUS 1p" panose="020B0502020203020207" pitchFamily="34" charset="-128"/>
                <a:cs typeface="M PLUS 1p" panose="020B0502020203020207" pitchFamily="34" charset="-128"/>
              </a:rPr>
              <a:t>余った指でテンションや５度を押さえます。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ルートが空いているのでベーシストの自由度が増しそうですね。右手のオクターブでメロディや色々なトップノートを弾いて雰囲気をかえていくことができます。</a:t>
            </a:r>
          </a:p>
        </p:txBody>
      </p:sp>
      <p:grpSp>
        <p:nvGrpSpPr>
          <p:cNvPr id="4304" name="Google Shape;3444;p134"/>
          <p:cNvGrpSpPr/>
          <p:nvPr/>
        </p:nvGrpSpPr>
        <p:grpSpPr>
          <a:xfrm>
            <a:off x="2053705" y="3228260"/>
            <a:ext cx="296663" cy="333450"/>
            <a:chOff x="0" y="547432"/>
            <a:chExt cx="791101" cy="889201"/>
          </a:xfrm>
        </p:grpSpPr>
        <p:sp>
          <p:nvSpPr>
            <p:cNvPr id="4302"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03"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pic>
        <p:nvPicPr>
          <p:cNvPr id="4305" name="Google Shape;3445;p134" descr="Google Shape;3445;p134"/>
          <p:cNvPicPr>
            <a:picLocks noChangeAspect="1"/>
          </p:cNvPicPr>
          <p:nvPr/>
        </p:nvPicPr>
        <p:blipFill>
          <a:blip r:embed="rId2"/>
          <a:srcRect l="71290" r="14210"/>
          <a:stretch>
            <a:fillRect/>
          </a:stretch>
        </p:blipFill>
        <p:spPr>
          <a:xfrm>
            <a:off x="4815012" y="2168357"/>
            <a:ext cx="628346" cy="1506816"/>
          </a:xfrm>
          <a:prstGeom prst="rect">
            <a:avLst/>
          </a:prstGeom>
          <a:ln w="12700">
            <a:miter lim="400000"/>
            <a:headEnd/>
            <a:tailEnd/>
          </a:ln>
        </p:spPr>
      </p:pic>
      <p:grpSp>
        <p:nvGrpSpPr>
          <p:cNvPr id="4308" name="Google Shape;3446;p134"/>
          <p:cNvGrpSpPr/>
          <p:nvPr/>
        </p:nvGrpSpPr>
        <p:grpSpPr>
          <a:xfrm>
            <a:off x="3287439" y="3222823"/>
            <a:ext cx="296664" cy="333451"/>
            <a:chOff x="-1" y="0"/>
            <a:chExt cx="791102" cy="889200"/>
          </a:xfrm>
        </p:grpSpPr>
        <p:sp>
          <p:nvSpPr>
            <p:cNvPr id="4306" name="Oval"/>
            <p:cNvSpPr/>
            <p:nvPr/>
          </p:nvSpPr>
          <p:spPr>
            <a:xfrm>
              <a:off x="-1" y="0"/>
              <a:ext cx="791102" cy="889200"/>
            </a:xfrm>
            <a:prstGeom prst="ellipse">
              <a:avLst/>
            </a:prstGeom>
            <a:solidFill>
              <a:srgbClr val="00FF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07"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311" name="Google Shape;3447;p134"/>
          <p:cNvGrpSpPr/>
          <p:nvPr/>
        </p:nvGrpSpPr>
        <p:grpSpPr>
          <a:xfrm>
            <a:off x="5132352" y="3237109"/>
            <a:ext cx="296664" cy="333451"/>
            <a:chOff x="-1" y="0"/>
            <a:chExt cx="791102" cy="889200"/>
          </a:xfrm>
        </p:grpSpPr>
        <p:sp>
          <p:nvSpPr>
            <p:cNvPr id="4309" name="Oval"/>
            <p:cNvSpPr/>
            <p:nvPr/>
          </p:nvSpPr>
          <p:spPr>
            <a:xfrm>
              <a:off x="-1" y="0"/>
              <a:ext cx="791102" cy="889200"/>
            </a:xfrm>
            <a:prstGeom prst="ellipse">
              <a:avLst/>
            </a:prstGeom>
            <a:solidFill>
              <a:srgbClr val="00FF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0"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4312" name="Google Shape;3448;p134"/>
          <p:cNvSpPr txBox="1"/>
          <p:nvPr/>
        </p:nvSpPr>
        <p:spPr>
          <a:xfrm>
            <a:off x="418351" y="5137380"/>
            <a:ext cx="1418862"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左手で弾く部分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3" name="Google Shape;3449;p134"/>
          <p:cNvSpPr/>
          <p:nvPr/>
        </p:nvSpPr>
        <p:spPr>
          <a:xfrm>
            <a:off x="116396" y="2042460"/>
            <a:ext cx="2645559" cy="3092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000"/>
                </a:lnTo>
                <a:lnTo>
                  <a:pt x="9000" y="16000"/>
                </a:lnTo>
                <a:lnTo>
                  <a:pt x="6356" y="21600"/>
                </a:lnTo>
                <a:lnTo>
                  <a:pt x="3600" y="16000"/>
                </a:lnTo>
                <a:lnTo>
                  <a:pt x="0" y="16000"/>
                </a:lnTo>
                <a:lnTo>
                  <a:pt x="0" y="9333"/>
                </a:lnTo>
                <a:close/>
              </a:path>
            </a:pathLst>
          </a:custGeom>
          <a:ln w="28575">
            <a:solidFill>
              <a:srgbClr val="4A86E8"/>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4" name="Google Shape;3450;p134"/>
          <p:cNvSpPr/>
          <p:nvPr/>
        </p:nvSpPr>
        <p:spPr>
          <a:xfrm>
            <a:off x="3106666" y="2042456"/>
            <a:ext cx="2486823" cy="30959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5983"/>
                </a:lnTo>
                <a:lnTo>
                  <a:pt x="9000" y="15983"/>
                </a:lnTo>
                <a:lnTo>
                  <a:pt x="5366" y="21600"/>
                </a:lnTo>
                <a:lnTo>
                  <a:pt x="3600" y="15983"/>
                </a:lnTo>
                <a:lnTo>
                  <a:pt x="0" y="15983"/>
                </a:lnTo>
                <a:lnTo>
                  <a:pt x="0" y="9323"/>
                </a:lnTo>
                <a:close/>
              </a:path>
            </a:pathLst>
          </a:cu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5" name="Google Shape;3451;p134"/>
          <p:cNvSpPr txBox="1"/>
          <p:nvPr/>
        </p:nvSpPr>
        <p:spPr>
          <a:xfrm>
            <a:off x="3230621" y="5135702"/>
            <a:ext cx="1544913"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右手で弾く部分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6" name="Google Shape;3452;p134"/>
          <p:cNvSpPr/>
          <p:nvPr/>
        </p:nvSpPr>
        <p:spPr>
          <a:xfrm>
            <a:off x="3347483" y="3783300"/>
            <a:ext cx="1990575" cy="0"/>
          </a:xfrm>
          <a:prstGeom prst="line">
            <a:avLst/>
          </a:prstGeom>
          <a:ln w="28575">
            <a:solidFill>
              <a:srgbClr val="44546A"/>
            </a:solidFill>
            <a:headEnd type="stealth"/>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7" name="Google Shape;3453;p134"/>
          <p:cNvSpPr txBox="1"/>
          <p:nvPr/>
        </p:nvSpPr>
        <p:spPr>
          <a:xfrm>
            <a:off x="429498" y="4031483"/>
            <a:ext cx="1957830" cy="270172"/>
          </a:xfrm>
          <a:prstGeom prst="rect">
            <a:avLst/>
          </a:prstGeom>
          <a:ln w="12700">
            <a:miter lim="400000"/>
          </a:ln>
        </p:spPr>
        <p:txBody>
          <a:bodyPr lIns="39450" tIns="39450" rIns="39450" bIns="39450" anchor="ctr">
            <a:spAutoFit/>
          </a:bodyPr>
          <a:lstStyle>
            <a:lvl1pPr algn="ctr">
              <a:defRPr sz="3300">
                <a:solidFill>
                  <a:schemeClr val="accent1"/>
                </a:solidFill>
              </a:defRPr>
            </a:lvl1pPr>
          </a:lstStyle>
          <a:p>
            <a:r>
              <a:rPr sz="1238" dirty="0" err="1">
                <a:latin typeface="M PLUS 1p" panose="020B0502020203020207" pitchFamily="34" charset="-128"/>
                <a:ea typeface="M PLUS 1p" panose="020B0502020203020207" pitchFamily="34" charset="-128"/>
                <a:cs typeface="M PLUS 1p" panose="020B0502020203020207" pitchFamily="34" charset="-128"/>
              </a:rPr>
              <a:t>クローズドボイシング</a:t>
            </a:r>
            <a:endParaRPr sz="12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18"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122</a:t>
            </a:fld>
            <a:endParaRP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0" name="Google Shape;3459;p135" descr="Google Shape;3459;p135"/>
          <p:cNvPicPr>
            <a:picLocks noChangeAspect="1"/>
          </p:cNvPicPr>
          <p:nvPr/>
        </p:nvPicPr>
        <p:blipFill>
          <a:blip r:embed="rId2"/>
          <a:srcRect l="64830" r="28246"/>
          <a:stretch>
            <a:fillRect/>
          </a:stretch>
        </p:blipFill>
        <p:spPr>
          <a:xfrm>
            <a:off x="227972" y="1739730"/>
            <a:ext cx="300037" cy="1506817"/>
          </a:xfrm>
          <a:prstGeom prst="rect">
            <a:avLst/>
          </a:prstGeom>
          <a:ln w="12700">
            <a:miter lim="400000"/>
            <a:headEnd/>
            <a:tailEnd/>
          </a:ln>
        </p:spPr>
      </p:pic>
      <p:pic>
        <p:nvPicPr>
          <p:cNvPr id="4321" name="Google Shape;3460;p135" descr="Google Shape;3460;p135"/>
          <p:cNvPicPr>
            <a:picLocks noChangeAspect="1"/>
          </p:cNvPicPr>
          <p:nvPr/>
        </p:nvPicPr>
        <p:blipFill>
          <a:blip r:embed="rId2"/>
          <a:srcRect l="21648"/>
          <a:stretch>
            <a:fillRect/>
          </a:stretch>
        </p:blipFill>
        <p:spPr>
          <a:xfrm>
            <a:off x="517478" y="1739738"/>
            <a:ext cx="3395589" cy="1506816"/>
          </a:xfrm>
          <a:prstGeom prst="rect">
            <a:avLst/>
          </a:prstGeom>
          <a:ln w="12700">
            <a:miter lim="400000"/>
            <a:headEnd/>
            <a:tailEnd/>
          </a:ln>
        </p:spPr>
      </p:pic>
      <p:pic>
        <p:nvPicPr>
          <p:cNvPr id="4322" name="Google Shape;3461;p135" descr="Google Shape;3461;p135"/>
          <p:cNvPicPr>
            <a:picLocks noChangeAspect="1"/>
          </p:cNvPicPr>
          <p:nvPr/>
        </p:nvPicPr>
        <p:blipFill>
          <a:blip r:embed="rId2"/>
          <a:srcRect l="49993" r="28246"/>
          <a:stretch>
            <a:fillRect/>
          </a:stretch>
        </p:blipFill>
        <p:spPr>
          <a:xfrm>
            <a:off x="3900005" y="1739731"/>
            <a:ext cx="943035" cy="1506815"/>
          </a:xfrm>
          <a:prstGeom prst="rect">
            <a:avLst/>
          </a:prstGeom>
          <a:ln w="12700">
            <a:miter lim="400000"/>
            <a:headEnd/>
            <a:tailEnd/>
          </a:ln>
        </p:spPr>
      </p:pic>
      <p:grpSp>
        <p:nvGrpSpPr>
          <p:cNvPr id="4325" name="Google Shape;3463;p135"/>
          <p:cNvGrpSpPr/>
          <p:nvPr/>
        </p:nvGrpSpPr>
        <p:grpSpPr>
          <a:xfrm>
            <a:off x="830046" y="2792042"/>
            <a:ext cx="296663" cy="333450"/>
            <a:chOff x="0" y="547432"/>
            <a:chExt cx="791101" cy="889201"/>
          </a:xfrm>
        </p:grpSpPr>
        <p:sp>
          <p:nvSpPr>
            <p:cNvPr id="4323" name="Oval"/>
            <p:cNvSpPr/>
            <p:nvPr/>
          </p:nvSpPr>
          <p:spPr>
            <a:xfrm>
              <a:off x="0" y="547432"/>
              <a:ext cx="791101" cy="889201"/>
            </a:xfrm>
            <a:prstGeom prst="ellipse">
              <a:avLst/>
            </a:prstGeom>
            <a:solidFill>
              <a:srgbClr val="FF99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24"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4326" name="Google Shape;3464;p135"/>
          <p:cNvSpPr txBox="1"/>
          <p:nvPr/>
        </p:nvSpPr>
        <p:spPr>
          <a:xfrm>
            <a:off x="143456" y="1257417"/>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C7 </a:t>
            </a:r>
          </a:p>
        </p:txBody>
      </p:sp>
      <p:sp>
        <p:nvSpPr>
          <p:cNvPr id="4327" name="Google Shape;3465;p135"/>
          <p:cNvSpPr txBox="1"/>
          <p:nvPr/>
        </p:nvSpPr>
        <p:spPr>
          <a:xfrm>
            <a:off x="285539" y="331979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328" name="Google Shape;3466;p135"/>
          <p:cNvSpPr txBox="1"/>
          <p:nvPr/>
        </p:nvSpPr>
        <p:spPr>
          <a:xfrm>
            <a:off x="1343765" y="3324947"/>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4329" name="Google Shape;3467;p135"/>
          <p:cNvSpPr txBox="1"/>
          <p:nvPr/>
        </p:nvSpPr>
        <p:spPr>
          <a:xfrm>
            <a:off x="931570" y="3331105"/>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grpSp>
        <p:nvGrpSpPr>
          <p:cNvPr id="4332" name="Google Shape;3468;p135"/>
          <p:cNvGrpSpPr/>
          <p:nvPr/>
        </p:nvGrpSpPr>
        <p:grpSpPr>
          <a:xfrm>
            <a:off x="210878" y="2800622"/>
            <a:ext cx="296663" cy="333450"/>
            <a:chOff x="0" y="547432"/>
            <a:chExt cx="791101" cy="889201"/>
          </a:xfrm>
        </p:grpSpPr>
        <p:sp>
          <p:nvSpPr>
            <p:cNvPr id="433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31"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335" name="Google Shape;3469;p135"/>
          <p:cNvGrpSpPr/>
          <p:nvPr/>
        </p:nvGrpSpPr>
        <p:grpSpPr>
          <a:xfrm>
            <a:off x="1441989" y="2792042"/>
            <a:ext cx="296663" cy="333450"/>
            <a:chOff x="0" y="547432"/>
            <a:chExt cx="791101" cy="889201"/>
          </a:xfrm>
        </p:grpSpPr>
        <p:sp>
          <p:nvSpPr>
            <p:cNvPr id="433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34"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4336" name="Google Shape;3470;p135"/>
          <p:cNvSpPr txBox="1"/>
          <p:nvPr/>
        </p:nvSpPr>
        <p:spPr>
          <a:xfrm>
            <a:off x="2224204" y="3484115"/>
            <a:ext cx="1696430" cy="270172"/>
          </a:xfrm>
          <a:prstGeom prst="rect">
            <a:avLst/>
          </a:prstGeom>
          <a:ln w="12700">
            <a:miter lim="400000"/>
          </a:ln>
        </p:spPr>
        <p:txBody>
          <a:bodyPr lIns="39450" tIns="39450" rIns="39450" bIns="39450" anchor="ctr">
            <a:spAutoFit/>
          </a:bodyPr>
          <a:lstStyle>
            <a:lvl1pPr algn="ctr">
              <a:defRPr sz="3300">
                <a:solidFill>
                  <a:schemeClr val="accent1"/>
                </a:solidFill>
              </a:defRPr>
            </a:lvl1pPr>
          </a:lstStyle>
          <a:p>
            <a:r>
              <a:rPr sz="1238" dirty="0" err="1">
                <a:latin typeface="M PLUS 1p" panose="020B0502020203020207" pitchFamily="34" charset="-128"/>
                <a:ea typeface="M PLUS 1p" panose="020B0502020203020207" pitchFamily="34" charset="-128"/>
                <a:cs typeface="M PLUS 1p" panose="020B0502020203020207" pitchFamily="34" charset="-128"/>
              </a:rPr>
              <a:t>違う三和音</a:t>
            </a:r>
            <a:endParaRPr sz="12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4339" name="Google Shape;3471;p135"/>
          <p:cNvGrpSpPr/>
          <p:nvPr/>
        </p:nvGrpSpPr>
        <p:grpSpPr>
          <a:xfrm>
            <a:off x="219888" y="253026"/>
            <a:ext cx="5276814" cy="859975"/>
            <a:chOff x="-1" y="-1"/>
            <a:chExt cx="14071501" cy="2293265"/>
          </a:xfrm>
        </p:grpSpPr>
        <p:sp>
          <p:nvSpPr>
            <p:cNvPr id="4337" name="Rectangle"/>
            <p:cNvSpPr/>
            <p:nvPr/>
          </p:nvSpPr>
          <p:spPr>
            <a:xfrm>
              <a:off x="-1" y="-1"/>
              <a:ext cx="14071501" cy="2293265"/>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spcBef>
                  <a:spcPts val="1200"/>
                </a:spcBef>
                <a:defRPr sz="3600" u="sng"/>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38" name="オープンボイシング３： 左手はクローズドボイシング、右手はアッパーストラクチャー"/>
            <p:cNvSpPr txBox="1"/>
            <p:nvPr/>
          </p:nvSpPr>
          <p:spPr>
            <a:xfrm>
              <a:off x="111623" y="249761"/>
              <a:ext cx="13848250" cy="1793740"/>
            </a:xfrm>
            <a:prstGeom prst="rect">
              <a:avLst/>
            </a:prstGeom>
            <a:noFill/>
            <a:ln w="12700" cap="flat">
              <a:noFill/>
              <a:miter lim="400000"/>
            </a:ln>
            <a:effectLst/>
          </p:spPr>
          <p:txBody>
            <a:bodyPr wrap="square" lIns="39450" tIns="39450" rIns="39450" bIns="39450" numCol="1" anchor="ctr">
              <a:spAutoFit/>
            </a:bodyPr>
            <a:lstStyle/>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オープンボイシング３：</a:t>
              </a:r>
              <a:br>
                <a:rPr sz="1350" dirty="0">
                  <a:latin typeface="M PLUS 1p" panose="020B0502020203020207" pitchFamily="34" charset="-128"/>
                  <a:ea typeface="M PLUS 1p" panose="020B0502020203020207" pitchFamily="34" charset="-128"/>
                  <a:cs typeface="M PLUS 1p" panose="020B0502020203020207" pitchFamily="34" charset="-128"/>
                </a:rPr>
              </a:br>
              <a:r>
                <a:rPr sz="1350" u="sng" dirty="0" err="1">
                  <a:latin typeface="M PLUS 1p" panose="020B0502020203020207" pitchFamily="34" charset="-128"/>
                  <a:ea typeface="M PLUS 1p" panose="020B0502020203020207" pitchFamily="34" charset="-128"/>
                  <a:cs typeface="M PLUS 1p" panose="020B0502020203020207" pitchFamily="34" charset="-128"/>
                </a:rPr>
                <a:t>左手はクローズドボイシング、右手はアッパーストラクチャ</a:t>
              </a:r>
              <a:r>
                <a:rPr sz="1350" u="sng" dirty="0">
                  <a:latin typeface="M PLUS 1p" panose="020B0502020203020207" pitchFamily="34" charset="-128"/>
                  <a:ea typeface="M PLUS 1p" panose="020B0502020203020207" pitchFamily="34" charset="-128"/>
                  <a:cs typeface="M PLUS 1p" panose="020B0502020203020207" pitchFamily="34" charset="-128"/>
                </a:rPr>
                <a:t>ー</a:t>
              </a:r>
            </a:p>
          </p:txBody>
        </p:sp>
      </p:grpSp>
      <p:sp>
        <p:nvSpPr>
          <p:cNvPr id="4340" name="Google Shape;3472;p135"/>
          <p:cNvSpPr txBox="1"/>
          <p:nvPr/>
        </p:nvSpPr>
        <p:spPr>
          <a:xfrm>
            <a:off x="377059" y="5139014"/>
            <a:ext cx="5020236" cy="353152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左手はクローズドボイシング。右手はアッパーストラクチャ</a:t>
            </a:r>
            <a:r>
              <a:rPr sz="1388" dirty="0">
                <a:latin typeface="M PLUS 1p" panose="020B0502020203020207" pitchFamily="34" charset="-128"/>
                <a:ea typeface="M PLUS 1p" panose="020B0502020203020207" pitchFamily="34" charset="-128"/>
                <a:cs typeface="M PLUS 1p" panose="020B0502020203020207" pitchFamily="34" charset="-128"/>
              </a:rPr>
              <a:t>ー（違う３和音）を押さえるという手法です。Major７でもよいですが７thやMinor 7のほうが選択肢が多いのでC7の例を見てみましょう。ここでは右手がDの例ですが（9,#11,13）、A(13,b9,3), Ab(b13,R,#9) 、Eb（#9,5,7）なんかもかっこいいですね。</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響きの違う和音が組み合わさって聴こえるのでガッツのあるサウンドになります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メロディがナチュラルテンションかオルタードかを確認して、スケールにあった音で色々な三和音を探してみてください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4343" name="Google Shape;3473;p135"/>
          <p:cNvGrpSpPr/>
          <p:nvPr/>
        </p:nvGrpSpPr>
        <p:grpSpPr>
          <a:xfrm>
            <a:off x="2067978" y="2801022"/>
            <a:ext cx="296663" cy="333450"/>
            <a:chOff x="0" y="547432"/>
            <a:chExt cx="791101" cy="889201"/>
          </a:xfrm>
        </p:grpSpPr>
        <p:sp>
          <p:nvSpPr>
            <p:cNvPr id="4341" name="Oval"/>
            <p:cNvSpPr/>
            <p:nvPr/>
          </p:nvSpPr>
          <p:spPr>
            <a:xfrm>
              <a:off x="0" y="547432"/>
              <a:ext cx="791101" cy="889201"/>
            </a:xfrm>
            <a:prstGeom prst="ellipse">
              <a:avLst/>
            </a:prstGeom>
            <a:solidFill>
              <a:srgbClr val="00FF00"/>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42"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pic>
        <p:nvPicPr>
          <p:cNvPr id="4344" name="Google Shape;3474;p135" descr="Google Shape;3474;p135"/>
          <p:cNvPicPr>
            <a:picLocks noChangeAspect="1"/>
          </p:cNvPicPr>
          <p:nvPr/>
        </p:nvPicPr>
        <p:blipFill>
          <a:blip r:embed="rId2"/>
          <a:srcRect l="72216" r="14210"/>
          <a:stretch>
            <a:fillRect/>
          </a:stretch>
        </p:blipFill>
        <p:spPr>
          <a:xfrm>
            <a:off x="4834234" y="1739730"/>
            <a:ext cx="588217" cy="1506817"/>
          </a:xfrm>
          <a:prstGeom prst="rect">
            <a:avLst/>
          </a:prstGeom>
          <a:ln w="12700">
            <a:miter lim="400000"/>
            <a:headEnd/>
            <a:tailEnd/>
          </a:ln>
        </p:spPr>
      </p:pic>
      <p:grpSp>
        <p:nvGrpSpPr>
          <p:cNvPr id="4347" name="Google Shape;3475;p135"/>
          <p:cNvGrpSpPr/>
          <p:nvPr/>
        </p:nvGrpSpPr>
        <p:grpSpPr>
          <a:xfrm>
            <a:off x="2820286" y="1845463"/>
            <a:ext cx="300038" cy="624489"/>
            <a:chOff x="0" y="-1"/>
            <a:chExt cx="800100" cy="1665302"/>
          </a:xfrm>
        </p:grpSpPr>
        <p:sp>
          <p:nvSpPr>
            <p:cNvPr id="4345" name="Oval"/>
            <p:cNvSpPr/>
            <p:nvPr/>
          </p:nvSpPr>
          <p:spPr>
            <a:xfrm>
              <a:off x="0" y="-1"/>
              <a:ext cx="800100" cy="1665302"/>
            </a:xfrm>
            <a:prstGeom prst="ellipse">
              <a:avLst/>
            </a:prstGeom>
            <a:solidFill>
              <a:srgbClr val="00FF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46" name="F#"/>
            <p:cNvSpPr txBox="1"/>
            <p:nvPr/>
          </p:nvSpPr>
          <p:spPr>
            <a:xfrm>
              <a:off x="228797" y="233980"/>
              <a:ext cx="342509"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350" name="Google Shape;3476;p135"/>
          <p:cNvGrpSpPr/>
          <p:nvPr/>
        </p:nvGrpSpPr>
        <p:grpSpPr>
          <a:xfrm>
            <a:off x="3296608" y="2793625"/>
            <a:ext cx="296664" cy="333451"/>
            <a:chOff x="-1" y="0"/>
            <a:chExt cx="791102" cy="889200"/>
          </a:xfrm>
        </p:grpSpPr>
        <p:sp>
          <p:nvSpPr>
            <p:cNvPr id="4348" name="Oval"/>
            <p:cNvSpPr/>
            <p:nvPr/>
          </p:nvSpPr>
          <p:spPr>
            <a:xfrm>
              <a:off x="-1" y="0"/>
              <a:ext cx="791102" cy="889200"/>
            </a:xfrm>
            <a:prstGeom prst="ellipse">
              <a:avLst/>
            </a:prstGeom>
            <a:solidFill>
              <a:srgbClr val="00FF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49"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351" name="Google Shape;3477;p135"/>
          <p:cNvSpPr txBox="1"/>
          <p:nvPr/>
        </p:nvSpPr>
        <p:spPr>
          <a:xfrm>
            <a:off x="207017" y="4581382"/>
            <a:ext cx="1572670"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左手で弾く部分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2" name="Google Shape;3478;p135"/>
          <p:cNvSpPr/>
          <p:nvPr/>
        </p:nvSpPr>
        <p:spPr>
          <a:xfrm>
            <a:off x="167537" y="1613832"/>
            <a:ext cx="1659826" cy="29701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660"/>
                </a:lnTo>
                <a:lnTo>
                  <a:pt x="9000" y="16660"/>
                </a:lnTo>
                <a:lnTo>
                  <a:pt x="6556" y="21600"/>
                </a:lnTo>
                <a:lnTo>
                  <a:pt x="3600" y="16660"/>
                </a:lnTo>
                <a:lnTo>
                  <a:pt x="0" y="16660"/>
                </a:lnTo>
                <a:lnTo>
                  <a:pt x="0" y="9718"/>
                </a:lnTo>
                <a:close/>
              </a:path>
            </a:pathLst>
          </a:custGeom>
          <a:ln w="28575">
            <a:solidFill>
              <a:srgbClr val="4A86E8"/>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3" name="Google Shape;3479;p135"/>
          <p:cNvSpPr txBox="1"/>
          <p:nvPr/>
        </p:nvSpPr>
        <p:spPr>
          <a:xfrm>
            <a:off x="2181343" y="4581413"/>
            <a:ext cx="1541727"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右手で弾く部分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4" name="Google Shape;3480;p135"/>
          <p:cNvSpPr txBox="1"/>
          <p:nvPr/>
        </p:nvSpPr>
        <p:spPr>
          <a:xfrm>
            <a:off x="873" y="3622940"/>
            <a:ext cx="1957830" cy="270172"/>
          </a:xfrm>
          <a:prstGeom prst="rect">
            <a:avLst/>
          </a:prstGeom>
          <a:ln w="12700">
            <a:miter lim="400000"/>
          </a:ln>
        </p:spPr>
        <p:txBody>
          <a:bodyPr lIns="39450" tIns="39450" rIns="39450" bIns="39450" anchor="ctr">
            <a:spAutoFit/>
          </a:bodyPr>
          <a:lstStyle>
            <a:lvl1pPr algn="ctr">
              <a:defRPr sz="3300">
                <a:solidFill>
                  <a:schemeClr val="accent1"/>
                </a:solidFill>
              </a:defRPr>
            </a:lvl1pPr>
          </a:lstStyle>
          <a:p>
            <a:r>
              <a:rPr sz="1238" dirty="0" err="1">
                <a:latin typeface="M PLUS 1p" panose="020B0502020203020207" pitchFamily="34" charset="-128"/>
                <a:ea typeface="M PLUS 1p" panose="020B0502020203020207" pitchFamily="34" charset="-128"/>
                <a:cs typeface="M PLUS 1p" panose="020B0502020203020207" pitchFamily="34" charset="-128"/>
              </a:rPr>
              <a:t>クローズドボイシング</a:t>
            </a:r>
            <a:endParaRPr sz="12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5" name="Google Shape;3481;p135"/>
          <p:cNvSpPr/>
          <p:nvPr/>
        </p:nvSpPr>
        <p:spPr>
          <a:xfrm>
            <a:off x="2115345" y="3404429"/>
            <a:ext cx="2185538" cy="0"/>
          </a:xfrm>
          <a:prstGeom prst="line">
            <a:avLst/>
          </a:prstGeom>
          <a:ln w="28575">
            <a:solidFill>
              <a:srgbClr val="44546A"/>
            </a:solidFill>
            <a:headEnd type="stealth"/>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6" name="Google Shape;3482;p135"/>
          <p:cNvSpPr/>
          <p:nvPr/>
        </p:nvSpPr>
        <p:spPr>
          <a:xfrm>
            <a:off x="1898427" y="1613832"/>
            <a:ext cx="2478182" cy="29708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656"/>
                </a:lnTo>
                <a:lnTo>
                  <a:pt x="9000" y="16656"/>
                </a:lnTo>
                <a:lnTo>
                  <a:pt x="6781" y="21600"/>
                </a:lnTo>
                <a:lnTo>
                  <a:pt x="3600" y="16656"/>
                </a:lnTo>
                <a:lnTo>
                  <a:pt x="0" y="16656"/>
                </a:lnTo>
                <a:lnTo>
                  <a:pt x="0" y="9716"/>
                </a:lnTo>
                <a:close/>
              </a:path>
            </a:pathLst>
          </a:cu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7"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123</a:t>
            </a:fld>
            <a:endParaRP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9" name="Google Shape;3488;p136"/>
          <p:cNvSpPr txBox="1"/>
          <p:nvPr/>
        </p:nvSpPr>
        <p:spPr>
          <a:xfrm>
            <a:off x="108122" y="52732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362" name="Google Shape;3489;p136"/>
          <p:cNvGrpSpPr/>
          <p:nvPr/>
        </p:nvGrpSpPr>
        <p:grpSpPr>
          <a:xfrm>
            <a:off x="1148" y="396925"/>
            <a:ext cx="5715000" cy="474189"/>
            <a:chOff x="0" y="-1"/>
            <a:chExt cx="15240000" cy="1264502"/>
          </a:xfrm>
        </p:grpSpPr>
        <p:sp>
          <p:nvSpPr>
            <p:cNvPr id="4360"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61" name="３.4thコード"/>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３.4thコード</a:t>
              </a:r>
            </a:p>
          </p:txBody>
        </p:sp>
      </p:grpSp>
      <p:pic>
        <p:nvPicPr>
          <p:cNvPr id="4363" name="Google Shape;3490;p136" descr="Google Shape;3490;p136"/>
          <p:cNvPicPr>
            <a:picLocks noChangeAspect="1"/>
          </p:cNvPicPr>
          <p:nvPr/>
        </p:nvPicPr>
        <p:blipFill>
          <a:blip r:embed="rId2"/>
          <a:srcRect r="9066" b="28515"/>
          <a:stretch>
            <a:fillRect/>
          </a:stretch>
        </p:blipFill>
        <p:spPr>
          <a:xfrm>
            <a:off x="795" y="375735"/>
            <a:ext cx="559091" cy="520927"/>
          </a:xfrm>
          <a:prstGeom prst="rect">
            <a:avLst/>
          </a:prstGeom>
          <a:ln w="12700">
            <a:miter lim="400000"/>
            <a:headEnd/>
            <a:tailEnd/>
          </a:ln>
        </p:spPr>
      </p:pic>
      <p:sp>
        <p:nvSpPr>
          <p:cNvPr id="4364" name="Google Shape;3491;p136"/>
          <p:cNvSpPr txBox="1"/>
          <p:nvPr/>
        </p:nvSpPr>
        <p:spPr>
          <a:xfrm>
            <a:off x="407493" y="1207045"/>
            <a:ext cx="4962469" cy="3211111"/>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4thコードは４度堆積和音とも呼ばれます。２ー５ー１進行のインターバルと同じ距離で音を積む方法です。どんどん積んでいくとキーが分からなくなってしまうので、３つ程度で重ねることが多いですね。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4thコードの特徴は3度と7度がなくなることです。ガチッとした響きではなくちょっと抽象的な響きになります。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4thコードについてはここで説明すると長くなるので詳細は省略します。Muboで詳しく解説していますので、興味がある方はそちらをチェックしてください。(第51回, 第63回)</a:t>
            </a:r>
          </a:p>
        </p:txBody>
      </p:sp>
      <p:sp>
        <p:nvSpPr>
          <p:cNvPr id="4365" name="Google Shape;3493;p136"/>
          <p:cNvSpPr txBox="1"/>
          <p:nvPr/>
        </p:nvSpPr>
        <p:spPr>
          <a:xfrm>
            <a:off x="144731" y="4867593"/>
            <a:ext cx="34600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err="1">
                <a:latin typeface="M PLUS 1p" panose="020B0502020203020207" pitchFamily="34" charset="-128"/>
                <a:ea typeface="M PLUS 1p" panose="020B0502020203020207" pitchFamily="34" charset="-128"/>
                <a:cs typeface="M PLUS 1p" panose="020B0502020203020207" pitchFamily="34" charset="-128"/>
              </a:rPr>
              <a:t>Key：C</a:t>
            </a:r>
            <a:r>
              <a:rPr sz="1500" dirty="0">
                <a:latin typeface="M PLUS 1p" panose="020B0502020203020207" pitchFamily="34" charset="-128"/>
                <a:ea typeface="M PLUS 1p" panose="020B0502020203020207" pitchFamily="34" charset="-128"/>
                <a:cs typeface="M PLUS 1p" panose="020B0502020203020207" pitchFamily="34" charset="-128"/>
              </a:rPr>
              <a:t> Major</a:t>
            </a:r>
          </a:p>
        </p:txBody>
      </p:sp>
      <p:pic>
        <p:nvPicPr>
          <p:cNvPr id="4366" name="Google Shape;3494;p136" descr="Google Shape;3494;p136"/>
          <p:cNvPicPr>
            <a:picLocks noChangeAspect="1"/>
          </p:cNvPicPr>
          <p:nvPr/>
        </p:nvPicPr>
        <p:blipFill>
          <a:blip r:embed="rId3"/>
          <a:stretch>
            <a:fillRect/>
          </a:stretch>
        </p:blipFill>
        <p:spPr>
          <a:xfrm>
            <a:off x="588483" y="5378874"/>
            <a:ext cx="4582778" cy="1667611"/>
          </a:xfrm>
          <a:prstGeom prst="rect">
            <a:avLst/>
          </a:prstGeom>
          <a:ln w="12700">
            <a:miter lim="400000"/>
            <a:headEnd/>
            <a:tailEnd/>
          </a:ln>
        </p:spPr>
      </p:pic>
      <p:grpSp>
        <p:nvGrpSpPr>
          <p:cNvPr id="4369" name="Google Shape;3495;p136"/>
          <p:cNvGrpSpPr/>
          <p:nvPr/>
        </p:nvGrpSpPr>
        <p:grpSpPr>
          <a:xfrm>
            <a:off x="931467" y="6577540"/>
            <a:ext cx="296664" cy="333451"/>
            <a:chOff x="-1" y="0"/>
            <a:chExt cx="791102" cy="889200"/>
          </a:xfrm>
        </p:grpSpPr>
        <p:sp>
          <p:nvSpPr>
            <p:cNvPr id="4367"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68"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4372" name="Google Shape;3496;p136"/>
          <p:cNvGrpSpPr/>
          <p:nvPr/>
        </p:nvGrpSpPr>
        <p:grpSpPr>
          <a:xfrm>
            <a:off x="1911486" y="6593169"/>
            <a:ext cx="296663" cy="333451"/>
            <a:chOff x="0" y="547432"/>
            <a:chExt cx="791101" cy="889201"/>
          </a:xfrm>
        </p:grpSpPr>
        <p:sp>
          <p:nvSpPr>
            <p:cNvPr id="437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71" name="G"/>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4373" name="Google Shape;3497;p136"/>
          <p:cNvSpPr/>
          <p:nvPr/>
        </p:nvSpPr>
        <p:spPr>
          <a:xfrm>
            <a:off x="2065788" y="7165452"/>
            <a:ext cx="1021050" cy="0"/>
          </a:xfrm>
          <a:prstGeom prst="line">
            <a:avLst/>
          </a:prstGeom>
          <a:ln w="28575">
            <a:solidFill>
              <a:srgbClr val="44546A"/>
            </a:solidFill>
            <a:headEnd type="stealth"/>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74" name="Google Shape;3498;p136"/>
          <p:cNvSpPr txBox="1"/>
          <p:nvPr/>
        </p:nvSpPr>
        <p:spPr>
          <a:xfrm>
            <a:off x="2108970" y="7228611"/>
            <a:ext cx="1311170" cy="277552"/>
          </a:xfrm>
          <a:prstGeom prst="rect">
            <a:avLst/>
          </a:prstGeom>
          <a:ln w="12700">
            <a:miter lim="400000"/>
          </a:ln>
        </p:spPr>
        <p:txBody>
          <a:bodyPr lIns="25134" tIns="25134" rIns="25134" bIns="25134">
            <a:spAutoFit/>
          </a:bodyPr>
          <a:lstStyle>
            <a:lvl1pPr>
              <a:lnSpc>
                <a:spcPct val="150000"/>
              </a:lnSpc>
              <a:defRPr sz="2900" u="sng"/>
            </a:lvl1pPr>
          </a:lstStyle>
          <a:p>
            <a:r>
              <a:rPr sz="1088" dirty="0">
                <a:latin typeface="M PLUS 1p" panose="020B0502020203020207" pitchFamily="34" charset="-128"/>
                <a:ea typeface="M PLUS 1p" panose="020B0502020203020207" pitchFamily="34" charset="-128"/>
                <a:cs typeface="M PLUS 1p" panose="020B0502020203020207" pitchFamily="34" charset="-128"/>
              </a:rPr>
              <a:t>４度インターバル</a:t>
            </a:r>
          </a:p>
        </p:txBody>
      </p:sp>
      <p:grpSp>
        <p:nvGrpSpPr>
          <p:cNvPr id="4377" name="Google Shape;3499;p136"/>
          <p:cNvGrpSpPr/>
          <p:nvPr/>
        </p:nvGrpSpPr>
        <p:grpSpPr>
          <a:xfrm>
            <a:off x="2897323" y="6593169"/>
            <a:ext cx="296663" cy="333451"/>
            <a:chOff x="0" y="547432"/>
            <a:chExt cx="791101" cy="889201"/>
          </a:xfrm>
        </p:grpSpPr>
        <p:sp>
          <p:nvSpPr>
            <p:cNvPr id="437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76" name="C"/>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4378" name="Google Shape;3500;p136"/>
          <p:cNvSpPr/>
          <p:nvPr/>
        </p:nvSpPr>
        <p:spPr>
          <a:xfrm>
            <a:off x="1050035" y="7169052"/>
            <a:ext cx="995288" cy="0"/>
          </a:xfrm>
          <a:prstGeom prst="line">
            <a:avLst/>
          </a:prstGeom>
          <a:ln w="28575">
            <a:solidFill>
              <a:srgbClr val="44546A"/>
            </a:solidFill>
            <a:headEnd type="stealth"/>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79" name="Google Shape;3501;p136"/>
          <p:cNvSpPr txBox="1"/>
          <p:nvPr/>
        </p:nvSpPr>
        <p:spPr>
          <a:xfrm>
            <a:off x="894588" y="7232453"/>
            <a:ext cx="1311170" cy="277552"/>
          </a:xfrm>
          <a:prstGeom prst="rect">
            <a:avLst/>
          </a:prstGeom>
          <a:ln w="12700">
            <a:miter lim="400000"/>
          </a:ln>
        </p:spPr>
        <p:txBody>
          <a:bodyPr lIns="25134" tIns="25134" rIns="25134" bIns="25134">
            <a:spAutoFit/>
          </a:bodyPr>
          <a:lstStyle>
            <a:lvl1pPr>
              <a:lnSpc>
                <a:spcPct val="150000"/>
              </a:lnSpc>
              <a:defRPr sz="2900" u="sng"/>
            </a:lvl1pPr>
          </a:lstStyle>
          <a:p>
            <a:r>
              <a:rPr sz="1088" dirty="0">
                <a:latin typeface="M PLUS 1p" panose="020B0502020203020207" pitchFamily="34" charset="-128"/>
                <a:ea typeface="M PLUS 1p" panose="020B0502020203020207" pitchFamily="34" charset="-128"/>
                <a:cs typeface="M PLUS 1p" panose="020B0502020203020207" pitchFamily="34" charset="-128"/>
              </a:rPr>
              <a:t>４度インターバル</a:t>
            </a:r>
          </a:p>
        </p:txBody>
      </p:sp>
      <p:sp>
        <p:nvSpPr>
          <p:cNvPr id="438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124</a:t>
            </a:fld>
            <a:endParaRP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 name="Google Shape;3507;p137"/>
          <p:cNvSpPr txBox="1"/>
          <p:nvPr/>
        </p:nvSpPr>
        <p:spPr>
          <a:xfrm>
            <a:off x="108122" y="16816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385" name="Google Shape;3508;p137"/>
          <p:cNvGrpSpPr/>
          <p:nvPr/>
        </p:nvGrpSpPr>
        <p:grpSpPr>
          <a:xfrm>
            <a:off x="1148" y="177067"/>
            <a:ext cx="5715000" cy="474189"/>
            <a:chOff x="0" y="-1"/>
            <a:chExt cx="15240000" cy="1264502"/>
          </a:xfrm>
        </p:grpSpPr>
        <p:sp>
          <p:nvSpPr>
            <p:cNvPr id="4383"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84" name="４.ブロックコード"/>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 PLUS 1p" panose="020B0502020203020207" pitchFamily="34" charset="-128"/>
                  <a:ea typeface="M PLUS 1p" panose="020B0502020203020207" pitchFamily="34" charset="-128"/>
                  <a:cs typeface="M PLUS 1p" panose="020B0502020203020207" pitchFamily="34" charset="-128"/>
                </a:rPr>
                <a:t>　　 ４.ブロックコード</a:t>
              </a:r>
            </a:p>
          </p:txBody>
        </p:sp>
      </p:grpSp>
      <p:pic>
        <p:nvPicPr>
          <p:cNvPr id="4386" name="Google Shape;3509;p137" descr="Google Shape;3509;p137"/>
          <p:cNvPicPr>
            <a:picLocks noChangeAspect="1"/>
          </p:cNvPicPr>
          <p:nvPr/>
        </p:nvPicPr>
        <p:blipFill>
          <a:blip r:embed="rId2"/>
          <a:srcRect r="9066" b="28515"/>
          <a:stretch>
            <a:fillRect/>
          </a:stretch>
        </p:blipFill>
        <p:spPr>
          <a:xfrm>
            <a:off x="795" y="155879"/>
            <a:ext cx="559091" cy="520927"/>
          </a:xfrm>
          <a:prstGeom prst="rect">
            <a:avLst/>
          </a:prstGeom>
          <a:ln w="12700">
            <a:miter lim="400000"/>
            <a:headEnd/>
            <a:tailEnd/>
          </a:ln>
        </p:spPr>
      </p:pic>
      <p:sp>
        <p:nvSpPr>
          <p:cNvPr id="4387" name="Google Shape;3510;p137"/>
          <p:cNvSpPr txBox="1"/>
          <p:nvPr/>
        </p:nvSpPr>
        <p:spPr>
          <a:xfrm>
            <a:off x="423299" y="712892"/>
            <a:ext cx="4962469" cy="113477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これはめちゃくちゃよく使います！特にホーンセクションや歌のハモリに多い手法です。この方法も２種類あります。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4390" name="Google Shape;3512;p137"/>
          <p:cNvGrpSpPr/>
          <p:nvPr/>
        </p:nvGrpSpPr>
        <p:grpSpPr>
          <a:xfrm>
            <a:off x="220302" y="1523251"/>
            <a:ext cx="5276701" cy="1366426"/>
            <a:chOff x="0" y="9591"/>
            <a:chExt cx="14071201" cy="3643801"/>
          </a:xfrm>
        </p:grpSpPr>
        <p:sp>
          <p:nvSpPr>
            <p:cNvPr id="4388" name="Rectangle"/>
            <p:cNvSpPr/>
            <p:nvPr/>
          </p:nvSpPr>
          <p:spPr>
            <a:xfrm>
              <a:off x="0" y="9591"/>
              <a:ext cx="14071201" cy="3643801"/>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89" name="コードの一番上（メロディ）の音を一番下にも重ねる…"/>
            <p:cNvSpPr txBox="1"/>
            <p:nvPr/>
          </p:nvSpPr>
          <p:spPr>
            <a:xfrm>
              <a:off x="111624" y="80972"/>
              <a:ext cx="13847953" cy="3501046"/>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コードの一番上（メロディ）の音を一番下にも重ねる</a:t>
              </a:r>
              <a:br>
                <a:rPr sz="1388" dirty="0">
                  <a:latin typeface="M PLUS 1p" panose="020B0502020203020207" pitchFamily="34" charset="-128"/>
                  <a:ea typeface="M PLUS 1p" panose="020B0502020203020207" pitchFamily="34" charset="-128"/>
                  <a:cs typeface="M PLUS 1p" panose="020B0502020203020207" pitchFamily="34" charset="-128"/>
                </a:rPr>
              </a:br>
              <a:endParaRPr sz="1313"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メロディをオクターブで重ねて、内の音はハモる８個のかたまりから自由に選ぶ</a:t>
              </a:r>
            </a:p>
          </p:txBody>
        </p:sp>
      </p:grpSp>
      <p:sp>
        <p:nvSpPr>
          <p:cNvPr id="4391" name="Google Shape;3513;p137"/>
          <p:cNvSpPr txBox="1"/>
          <p:nvPr/>
        </p:nvSpPr>
        <p:spPr>
          <a:xfrm>
            <a:off x="128800" y="3793311"/>
            <a:ext cx="34600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C Major7</a:t>
            </a:r>
          </a:p>
        </p:txBody>
      </p:sp>
      <p:pic>
        <p:nvPicPr>
          <p:cNvPr id="4392" name="Google Shape;3514;p137" descr="Google Shape;3514;p137"/>
          <p:cNvPicPr>
            <a:picLocks noChangeAspect="1"/>
          </p:cNvPicPr>
          <p:nvPr/>
        </p:nvPicPr>
        <p:blipFill>
          <a:blip r:embed="rId3"/>
          <a:srcRect r="29036"/>
          <a:stretch>
            <a:fillRect/>
          </a:stretch>
        </p:blipFill>
        <p:spPr>
          <a:xfrm>
            <a:off x="1891774" y="4448208"/>
            <a:ext cx="3252075" cy="1667616"/>
          </a:xfrm>
          <a:prstGeom prst="rect">
            <a:avLst/>
          </a:prstGeom>
          <a:ln w="12700">
            <a:miter lim="400000"/>
            <a:headEnd/>
            <a:tailEnd/>
          </a:ln>
        </p:spPr>
      </p:pic>
      <p:grpSp>
        <p:nvGrpSpPr>
          <p:cNvPr id="4395" name="Google Shape;3515;p137"/>
          <p:cNvGrpSpPr/>
          <p:nvPr/>
        </p:nvGrpSpPr>
        <p:grpSpPr>
          <a:xfrm>
            <a:off x="1920047" y="5661168"/>
            <a:ext cx="296663" cy="333451"/>
            <a:chOff x="0" y="248982"/>
            <a:chExt cx="791101" cy="889201"/>
          </a:xfrm>
        </p:grpSpPr>
        <p:sp>
          <p:nvSpPr>
            <p:cNvPr id="4393"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94" name="C"/>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4398" name="Google Shape;3516;p137"/>
          <p:cNvGrpSpPr/>
          <p:nvPr/>
        </p:nvGrpSpPr>
        <p:grpSpPr>
          <a:xfrm>
            <a:off x="3871999" y="5662509"/>
            <a:ext cx="296663" cy="333450"/>
            <a:chOff x="0" y="547432"/>
            <a:chExt cx="791101" cy="889201"/>
          </a:xfrm>
        </p:grpSpPr>
        <p:sp>
          <p:nvSpPr>
            <p:cNvPr id="4396"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97"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4399" name="Google Shape;3517;p137"/>
          <p:cNvSpPr txBox="1"/>
          <p:nvPr/>
        </p:nvSpPr>
        <p:spPr>
          <a:xfrm>
            <a:off x="3783248" y="6214429"/>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4400" name="Google Shape;3518;p137"/>
          <p:cNvSpPr txBox="1"/>
          <p:nvPr/>
        </p:nvSpPr>
        <p:spPr>
          <a:xfrm>
            <a:off x="1832555" y="6214429"/>
            <a:ext cx="4817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grpSp>
        <p:nvGrpSpPr>
          <p:cNvPr id="4403" name="Google Shape;3519;p137"/>
          <p:cNvGrpSpPr/>
          <p:nvPr/>
        </p:nvGrpSpPr>
        <p:grpSpPr>
          <a:xfrm>
            <a:off x="2564700" y="5661168"/>
            <a:ext cx="296663" cy="333451"/>
            <a:chOff x="0" y="248982"/>
            <a:chExt cx="791101" cy="889201"/>
          </a:xfrm>
        </p:grpSpPr>
        <p:sp>
          <p:nvSpPr>
            <p:cNvPr id="4401"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02"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406" name="Google Shape;3520;p137"/>
          <p:cNvGrpSpPr/>
          <p:nvPr/>
        </p:nvGrpSpPr>
        <p:grpSpPr>
          <a:xfrm>
            <a:off x="3216126" y="5646881"/>
            <a:ext cx="296664" cy="333451"/>
            <a:chOff x="-1" y="0"/>
            <a:chExt cx="791102" cy="889200"/>
          </a:xfrm>
        </p:grpSpPr>
        <p:sp>
          <p:nvSpPr>
            <p:cNvPr id="440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05"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4407" name="Google Shape;3521;p137"/>
          <p:cNvSpPr txBox="1"/>
          <p:nvPr/>
        </p:nvSpPr>
        <p:spPr>
          <a:xfrm>
            <a:off x="2452045" y="6223327"/>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4408" name="Google Shape;3522;p137"/>
          <p:cNvSpPr txBox="1"/>
          <p:nvPr/>
        </p:nvSpPr>
        <p:spPr>
          <a:xfrm>
            <a:off x="3126682" y="6207669"/>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pic>
        <p:nvPicPr>
          <p:cNvPr id="4409" name="Google Shape;3523;p137" descr="Google Shape;3523;p137"/>
          <p:cNvPicPr>
            <a:picLocks noChangeAspect="1"/>
          </p:cNvPicPr>
          <p:nvPr/>
        </p:nvPicPr>
        <p:blipFill>
          <a:blip r:embed="rId3"/>
          <a:srcRect l="20796" r="51169"/>
          <a:stretch>
            <a:fillRect/>
          </a:stretch>
        </p:blipFill>
        <p:spPr>
          <a:xfrm>
            <a:off x="603937" y="4443151"/>
            <a:ext cx="1284710" cy="1667616"/>
          </a:xfrm>
          <a:prstGeom prst="rect">
            <a:avLst/>
          </a:prstGeom>
          <a:ln w="12700">
            <a:miter lim="400000"/>
            <a:headEnd/>
            <a:tailEnd/>
          </a:ln>
        </p:spPr>
      </p:pic>
      <p:grpSp>
        <p:nvGrpSpPr>
          <p:cNvPr id="4412" name="Google Shape;3524;p137"/>
          <p:cNvGrpSpPr/>
          <p:nvPr/>
        </p:nvGrpSpPr>
        <p:grpSpPr>
          <a:xfrm>
            <a:off x="1575968" y="5650408"/>
            <a:ext cx="296664" cy="333451"/>
            <a:chOff x="-1" y="0"/>
            <a:chExt cx="791102" cy="889200"/>
          </a:xfrm>
        </p:grpSpPr>
        <p:sp>
          <p:nvSpPr>
            <p:cNvPr id="4410"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1"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413" name="Google Shape;3525;p137"/>
          <p:cNvSpPr/>
          <p:nvPr/>
        </p:nvSpPr>
        <p:spPr>
          <a:xfrm>
            <a:off x="1888649" y="4296375"/>
            <a:ext cx="2342597" cy="2290705"/>
          </a:xfrm>
          <a:prstGeom prst="rect">
            <a:avLst/>
          </a:prstGeom>
          <a:ln w="28575">
            <a:solidFill>
              <a:srgbClr val="20124D"/>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4" name="Google Shape;3526;p137"/>
          <p:cNvSpPr/>
          <p:nvPr/>
        </p:nvSpPr>
        <p:spPr>
          <a:xfrm flipH="1">
            <a:off x="1775144" y="4124689"/>
            <a:ext cx="0" cy="1536481"/>
          </a:xfrm>
          <a:prstGeom prst="line">
            <a:avLst/>
          </a:prstGeom>
          <a:ln w="28575">
            <a:solidFill>
              <a:srgbClr val="181717"/>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5" name="Google Shape;3527;p137"/>
          <p:cNvSpPr/>
          <p:nvPr/>
        </p:nvSpPr>
        <p:spPr>
          <a:xfrm flipH="1">
            <a:off x="4073182" y="4124689"/>
            <a:ext cx="0" cy="1536481"/>
          </a:xfrm>
          <a:prstGeom prst="line">
            <a:avLst/>
          </a:prstGeom>
          <a:ln w="28575">
            <a:solidFill>
              <a:srgbClr val="44546A"/>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6" name="Google Shape;3528;p137"/>
          <p:cNvSpPr/>
          <p:nvPr/>
        </p:nvSpPr>
        <p:spPr>
          <a:xfrm>
            <a:off x="1775144" y="4124687"/>
            <a:ext cx="2298038" cy="0"/>
          </a:xfrm>
          <a:prstGeom prst="line">
            <a:avLst/>
          </a:prstGeom>
          <a:ln w="28575">
            <a:solidFill>
              <a:srgbClr val="181717"/>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7" name="Google Shape;3529;p137"/>
          <p:cNvSpPr txBox="1"/>
          <p:nvPr/>
        </p:nvSpPr>
        <p:spPr>
          <a:xfrm>
            <a:off x="310966" y="6780741"/>
            <a:ext cx="5226394" cy="177559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コンセプトはシンプル。一番上の音と同じ音をオクターブ下でも押さえるだけです。メロディーと一緒に和音も動きたい時によく使います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ホーンセクションなどで４人しかいない時とかは、５度を抜いたりしても大丈夫です。</a:t>
            </a:r>
          </a:p>
        </p:txBody>
      </p:sp>
      <p:sp>
        <p:nvSpPr>
          <p:cNvPr id="4418" name="Google Shape;3530;p137"/>
          <p:cNvSpPr txBox="1"/>
          <p:nvPr/>
        </p:nvSpPr>
        <p:spPr>
          <a:xfrm>
            <a:off x="184962" y="3110453"/>
            <a:ext cx="5572219" cy="686318"/>
          </a:xfrm>
          <a:prstGeom prst="rect">
            <a:avLst/>
          </a:prstGeom>
          <a:ln w="12700">
            <a:miter lim="400000"/>
          </a:ln>
        </p:spPr>
        <p:txBody>
          <a:bodyPr lIns="25134" tIns="25134" rIns="25134" bIns="25134">
            <a:spAutoFit/>
          </a:bodyPr>
          <a:lstStyle/>
          <a:p>
            <a:pPr>
              <a:lnSpc>
                <a:spcPct val="150000"/>
              </a:lnSpc>
              <a:defRPr sz="4000" u="sng"/>
            </a:pPr>
            <a:r>
              <a:rPr sz="1500" dirty="0">
                <a:latin typeface="M PLUS 1p" panose="020B0502020203020207" pitchFamily="34" charset="-128"/>
                <a:ea typeface="M PLUS 1p" panose="020B0502020203020207" pitchFamily="34" charset="-128"/>
                <a:cs typeface="M PLUS 1p" panose="020B0502020203020207" pitchFamily="34" charset="-128"/>
              </a:rPr>
              <a:t>パターン１：</a:t>
            </a:r>
            <a:r>
              <a:rPr sz="1388" dirty="0">
                <a:latin typeface="M PLUS 1p" panose="020B0502020203020207" pitchFamily="34" charset="-128"/>
                <a:ea typeface="M PLUS 1p" panose="020B0502020203020207" pitchFamily="34" charset="-128"/>
                <a:cs typeface="M PLUS 1p" panose="020B0502020203020207" pitchFamily="34" charset="-128"/>
              </a:rPr>
              <a:t>コードの一番上（メロディ）の音を一番下にも重ねる</a:t>
            </a:r>
            <a:br>
              <a:rPr sz="1388" dirty="0">
                <a:latin typeface="M PLUS 1p" panose="020B0502020203020207" pitchFamily="34" charset="-128"/>
                <a:ea typeface="M PLUS 1p" panose="020B0502020203020207" pitchFamily="34" charset="-128"/>
                <a:cs typeface="M PLUS 1p" panose="020B0502020203020207" pitchFamily="34" charset="-128"/>
              </a:rPr>
            </a:b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9"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125</a:t>
            </a:fld>
            <a:endParaRP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1" name="Google Shape;3537;p138"/>
          <p:cNvSpPr txBox="1"/>
          <p:nvPr/>
        </p:nvSpPr>
        <p:spPr>
          <a:xfrm>
            <a:off x="377062" y="1261691"/>
            <a:ext cx="49624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コンセプトはめちゃくちゃシンプル。ほとんどパターン１と同じですが、オクターブの中をハモる８個のかたまりから選ぶ方法です。</a:t>
            </a:r>
          </a:p>
        </p:txBody>
      </p:sp>
      <p:pic>
        <p:nvPicPr>
          <p:cNvPr id="4422" name="Google Shape;3539;p138" descr="Google Shape;3539;p138"/>
          <p:cNvPicPr>
            <a:picLocks noChangeAspect="1"/>
          </p:cNvPicPr>
          <p:nvPr/>
        </p:nvPicPr>
        <p:blipFill>
          <a:blip r:embed="rId2"/>
          <a:srcRect r="29036"/>
          <a:stretch>
            <a:fillRect/>
          </a:stretch>
        </p:blipFill>
        <p:spPr>
          <a:xfrm>
            <a:off x="2046968" y="3938418"/>
            <a:ext cx="3252075" cy="1667616"/>
          </a:xfrm>
          <a:prstGeom prst="rect">
            <a:avLst/>
          </a:prstGeom>
          <a:ln w="12700">
            <a:miter lim="400000"/>
            <a:headEnd/>
            <a:tailEnd/>
          </a:ln>
        </p:spPr>
      </p:pic>
      <p:grpSp>
        <p:nvGrpSpPr>
          <p:cNvPr id="4425" name="Google Shape;3540;p138"/>
          <p:cNvGrpSpPr/>
          <p:nvPr/>
        </p:nvGrpSpPr>
        <p:grpSpPr>
          <a:xfrm>
            <a:off x="2393050" y="5137091"/>
            <a:ext cx="296663" cy="333451"/>
            <a:chOff x="0" y="248982"/>
            <a:chExt cx="791101" cy="889201"/>
          </a:xfrm>
        </p:grpSpPr>
        <p:sp>
          <p:nvSpPr>
            <p:cNvPr id="4423" name="Oval"/>
            <p:cNvSpPr/>
            <p:nvPr/>
          </p:nvSpPr>
          <p:spPr>
            <a:xfrm>
              <a:off x="0" y="248982"/>
              <a:ext cx="791101" cy="889201"/>
            </a:xfrm>
            <a:prstGeom prst="ellipse">
              <a:avLst/>
            </a:prstGeom>
            <a:solidFill>
              <a:srgbClr val="93C47D"/>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24"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4428" name="Google Shape;3541;p138"/>
          <p:cNvGrpSpPr/>
          <p:nvPr/>
        </p:nvGrpSpPr>
        <p:grpSpPr>
          <a:xfrm>
            <a:off x="4028679" y="5137092"/>
            <a:ext cx="296664" cy="333451"/>
            <a:chOff x="0" y="547432"/>
            <a:chExt cx="791101" cy="889201"/>
          </a:xfrm>
        </p:grpSpPr>
        <p:sp>
          <p:nvSpPr>
            <p:cNvPr id="4426"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27" name="B"/>
            <p:cNvSpPr txBox="1"/>
            <p:nvPr/>
          </p:nvSpPr>
          <p:spPr>
            <a:xfrm>
              <a:off x="227479" y="570251"/>
              <a:ext cx="33614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4429" name="Google Shape;3542;p138"/>
          <p:cNvSpPr txBox="1"/>
          <p:nvPr/>
        </p:nvSpPr>
        <p:spPr>
          <a:xfrm>
            <a:off x="183394" y="383723"/>
            <a:ext cx="5272857" cy="1327134"/>
          </a:xfrm>
          <a:prstGeom prst="rect">
            <a:avLst/>
          </a:prstGeom>
          <a:ln w="12700">
            <a:miter lim="400000"/>
          </a:ln>
        </p:spPr>
        <p:txBody>
          <a:bodyPr lIns="25134" tIns="25134" rIns="25134" bIns="25134">
            <a:spAutoFit/>
          </a:bodyPr>
          <a:lstStyle/>
          <a:p>
            <a:pPr>
              <a:lnSpc>
                <a:spcPct val="150000"/>
              </a:lnSpc>
              <a:defRPr sz="4000" u="sng"/>
            </a:pPr>
            <a:r>
              <a:rPr sz="1500" dirty="0">
                <a:latin typeface="M PLUS 1p" panose="020B0502020203020207" pitchFamily="34" charset="-128"/>
                <a:ea typeface="M PLUS 1p" panose="020B0502020203020207" pitchFamily="34" charset="-128"/>
                <a:cs typeface="M PLUS 1p" panose="020B0502020203020207" pitchFamily="34" charset="-128"/>
              </a:rPr>
              <a:t>パターン２：</a:t>
            </a:r>
            <a:r>
              <a:rPr sz="1388" dirty="0">
                <a:latin typeface="M PLUS 1p" panose="020B0502020203020207" pitchFamily="34" charset="-128"/>
                <a:ea typeface="M PLUS 1p" panose="020B0502020203020207" pitchFamily="34" charset="-128"/>
                <a:cs typeface="M PLUS 1p" panose="020B0502020203020207" pitchFamily="34" charset="-128"/>
              </a:rPr>
              <a:t>メロディをオクターブで重ねて、内の音はハモる８個のかたまりから自由に選ぶ</a:t>
            </a:r>
          </a:p>
          <a:p>
            <a:pPr>
              <a:lnSpc>
                <a:spcPct val="150000"/>
              </a:lnSpc>
              <a:defRPr sz="3500"/>
            </a:pPr>
            <a:br>
              <a:rPr sz="1388" dirty="0">
                <a:latin typeface="M PLUS 1p" panose="020B0502020203020207" pitchFamily="34" charset="-128"/>
                <a:ea typeface="M PLUS 1p" panose="020B0502020203020207" pitchFamily="34" charset="-128"/>
                <a:cs typeface="M PLUS 1p" panose="020B0502020203020207" pitchFamily="34" charset="-128"/>
              </a:rPr>
            </a:b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4432" name="Google Shape;3543;p138"/>
          <p:cNvGrpSpPr/>
          <p:nvPr/>
        </p:nvGrpSpPr>
        <p:grpSpPr>
          <a:xfrm>
            <a:off x="3217162" y="4138210"/>
            <a:ext cx="296663" cy="606939"/>
            <a:chOff x="0" y="229102"/>
            <a:chExt cx="791101" cy="1618501"/>
          </a:xfrm>
        </p:grpSpPr>
        <p:sp>
          <p:nvSpPr>
            <p:cNvPr id="4430" name="Oval"/>
            <p:cNvSpPr/>
            <p:nvPr/>
          </p:nvSpPr>
          <p:spPr>
            <a:xfrm>
              <a:off x="0" y="229102"/>
              <a:ext cx="791101" cy="1618501"/>
            </a:xfrm>
            <a:prstGeom prst="ellipse">
              <a:avLst/>
            </a:prstGeom>
            <a:solidFill>
              <a:srgbClr val="93C47D"/>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31" name="F #"/>
            <p:cNvSpPr txBox="1"/>
            <p:nvPr/>
          </p:nvSpPr>
          <p:spPr>
            <a:xfrm>
              <a:off x="227477" y="439683"/>
              <a:ext cx="336144"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 # </a:t>
              </a:r>
            </a:p>
          </p:txBody>
        </p:sp>
      </p:grpSp>
      <p:grpSp>
        <p:nvGrpSpPr>
          <p:cNvPr id="4435" name="Google Shape;3544;p138"/>
          <p:cNvGrpSpPr/>
          <p:nvPr/>
        </p:nvGrpSpPr>
        <p:grpSpPr>
          <a:xfrm>
            <a:off x="3699932" y="5137091"/>
            <a:ext cx="296664" cy="333451"/>
            <a:chOff x="-1" y="0"/>
            <a:chExt cx="791102" cy="889200"/>
          </a:xfrm>
        </p:grpSpPr>
        <p:sp>
          <p:nvSpPr>
            <p:cNvPr id="4433" name="Oval"/>
            <p:cNvSpPr/>
            <p:nvPr/>
          </p:nvSpPr>
          <p:spPr>
            <a:xfrm>
              <a:off x="-1" y="0"/>
              <a:ext cx="791102" cy="889200"/>
            </a:xfrm>
            <a:prstGeom prst="ellipse">
              <a:avLst/>
            </a:prstGeom>
            <a:solidFill>
              <a:srgbClr val="93C47D"/>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34"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pic>
        <p:nvPicPr>
          <p:cNvPr id="4436" name="Google Shape;3545;p138" descr="Google Shape;3545;p138"/>
          <p:cNvPicPr>
            <a:picLocks noChangeAspect="1"/>
          </p:cNvPicPr>
          <p:nvPr/>
        </p:nvPicPr>
        <p:blipFill>
          <a:blip r:embed="rId2"/>
          <a:srcRect l="20796" r="50840"/>
          <a:stretch>
            <a:fillRect/>
          </a:stretch>
        </p:blipFill>
        <p:spPr>
          <a:xfrm>
            <a:off x="747159" y="3938376"/>
            <a:ext cx="1299808" cy="1667616"/>
          </a:xfrm>
          <a:prstGeom prst="rect">
            <a:avLst/>
          </a:prstGeom>
          <a:ln w="12700">
            <a:miter lim="400000"/>
            <a:headEnd/>
            <a:tailEnd/>
          </a:ln>
        </p:spPr>
      </p:pic>
      <p:grpSp>
        <p:nvGrpSpPr>
          <p:cNvPr id="4439" name="Google Shape;3546;p138"/>
          <p:cNvGrpSpPr/>
          <p:nvPr/>
        </p:nvGrpSpPr>
        <p:grpSpPr>
          <a:xfrm>
            <a:off x="1750303" y="5135539"/>
            <a:ext cx="296664" cy="333451"/>
            <a:chOff x="-1" y="0"/>
            <a:chExt cx="791102" cy="889200"/>
          </a:xfrm>
        </p:grpSpPr>
        <p:sp>
          <p:nvSpPr>
            <p:cNvPr id="4437"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38"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440" name="Google Shape;3547;p138"/>
          <p:cNvSpPr/>
          <p:nvPr/>
        </p:nvSpPr>
        <p:spPr>
          <a:xfrm>
            <a:off x="1934949" y="3545263"/>
            <a:ext cx="14063" cy="1590277"/>
          </a:xfrm>
          <a:prstGeom prst="line">
            <a:avLst/>
          </a:prstGeom>
          <a:ln w="28575">
            <a:solidFill>
              <a:srgbClr val="44546A"/>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41" name="Google Shape;3548;p138"/>
          <p:cNvSpPr/>
          <p:nvPr/>
        </p:nvSpPr>
        <p:spPr>
          <a:xfrm flipH="1">
            <a:off x="4198202" y="3545263"/>
            <a:ext cx="0" cy="1590277"/>
          </a:xfrm>
          <a:prstGeom prst="line">
            <a:avLst/>
          </a:prstGeom>
          <a:ln w="28575">
            <a:solidFill>
              <a:srgbClr val="44546A"/>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42" name="Google Shape;3549;p138"/>
          <p:cNvSpPr/>
          <p:nvPr/>
        </p:nvSpPr>
        <p:spPr>
          <a:xfrm>
            <a:off x="1949011" y="3545261"/>
            <a:ext cx="2249193" cy="0"/>
          </a:xfrm>
          <a:prstGeom prst="line">
            <a:avLst/>
          </a:prstGeom>
          <a:ln w="28575">
            <a:solidFill>
              <a:srgbClr val="44546A"/>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43" name="Google Shape;3550;p138"/>
          <p:cNvSpPr txBox="1"/>
          <p:nvPr/>
        </p:nvSpPr>
        <p:spPr>
          <a:xfrm>
            <a:off x="1422217" y="3029560"/>
            <a:ext cx="3259669" cy="332118"/>
          </a:xfrm>
          <a:prstGeom prst="rect">
            <a:avLst/>
          </a:prstGeom>
          <a:ln w="12700">
            <a:miter lim="400000"/>
          </a:ln>
        </p:spPr>
        <p:txBody>
          <a:bodyPr lIns="25134" tIns="25134" rIns="25134" bIns="25134">
            <a:spAutoFit/>
          </a:bodyPr>
          <a:lstStyle>
            <a:lvl1pPr>
              <a:lnSpc>
                <a:spcPct val="150000"/>
              </a:lnSpc>
              <a:defRPr sz="3600" u="sng"/>
            </a:lvl1pPr>
          </a:lstStyle>
          <a:p>
            <a:r>
              <a:rPr sz="1350" dirty="0">
                <a:latin typeface="M PLUS 1p" panose="020B0502020203020207" pitchFamily="34" charset="-128"/>
                <a:ea typeface="M PLUS 1p" panose="020B0502020203020207" pitchFamily="34" charset="-128"/>
                <a:cs typeface="M PLUS 1p" panose="020B0502020203020207" pitchFamily="34" charset="-128"/>
              </a:rPr>
              <a:t>メロディの１オクターブ下に音を足す</a:t>
            </a:r>
          </a:p>
        </p:txBody>
      </p:sp>
      <p:sp>
        <p:nvSpPr>
          <p:cNvPr id="4444" name="Google Shape;3551;p138"/>
          <p:cNvSpPr/>
          <p:nvPr/>
        </p:nvSpPr>
        <p:spPr>
          <a:xfrm>
            <a:off x="2300547" y="3717984"/>
            <a:ext cx="1747238" cy="28939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5790"/>
                </a:lnTo>
                <a:lnTo>
                  <a:pt x="18000" y="15790"/>
                </a:lnTo>
                <a:lnTo>
                  <a:pt x="14466" y="21600"/>
                </a:lnTo>
                <a:lnTo>
                  <a:pt x="12600" y="15790"/>
                </a:lnTo>
                <a:lnTo>
                  <a:pt x="0" y="15790"/>
                </a:lnTo>
                <a:lnTo>
                  <a:pt x="0" y="9211"/>
                </a:lnTo>
                <a:close/>
              </a:path>
            </a:pathLst>
          </a:custGeom>
          <a:ln w="28575">
            <a:solidFill>
              <a:srgbClr val="0C0C0C"/>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45" name="Google Shape;3552;p138"/>
          <p:cNvSpPr txBox="1"/>
          <p:nvPr/>
        </p:nvSpPr>
        <p:spPr>
          <a:xfrm>
            <a:off x="1885924" y="6510822"/>
            <a:ext cx="3628023" cy="1402154"/>
          </a:xfrm>
          <a:prstGeom prst="rect">
            <a:avLst/>
          </a:prstGeom>
          <a:ln w="12700">
            <a:miter lim="400000"/>
          </a:ln>
        </p:spPr>
        <p:txBody>
          <a:bodyPr lIns="25134" tIns="25134" rIns="25134" bIns="25134">
            <a:spAutoFit/>
          </a:bodyPr>
          <a:lstStyle/>
          <a:p>
            <a:pPr>
              <a:lnSpc>
                <a:spcPct val="150000"/>
              </a:lnSpc>
              <a:defRPr sz="4000" u="sng"/>
            </a:pPr>
            <a:r>
              <a:rPr sz="1500" dirty="0">
                <a:latin typeface="M PLUS 1p" panose="020B0502020203020207" pitchFamily="34" charset="-128"/>
                <a:ea typeface="M PLUS 1p" panose="020B0502020203020207" pitchFamily="34" charset="-128"/>
                <a:cs typeface="M PLUS 1p" panose="020B0502020203020207" pitchFamily="34" charset="-128"/>
              </a:rPr>
              <a:t>１オクターブ内で、ハモるかたまりから</a:t>
            </a:r>
          </a:p>
          <a:p>
            <a:pPr>
              <a:lnSpc>
                <a:spcPct val="150000"/>
              </a:lnSpc>
              <a:defRPr sz="4000" u="sng"/>
            </a:pPr>
            <a:r>
              <a:rPr sz="1500" dirty="0" err="1">
                <a:latin typeface="M PLUS 1p" panose="020B0502020203020207" pitchFamily="34" charset="-128"/>
                <a:ea typeface="M PLUS 1p" panose="020B0502020203020207" pitchFamily="34" charset="-128"/>
                <a:cs typeface="M PLUS 1p" panose="020B0502020203020207" pitchFamily="34" charset="-128"/>
              </a:rPr>
              <a:t>音を自由に選んで押さえる</a:t>
            </a:r>
            <a:r>
              <a:rPr sz="1500"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4000"/>
            </a:pPr>
            <a:r>
              <a:rPr sz="1500" dirty="0">
                <a:latin typeface="M PLUS 1p" panose="020B0502020203020207" pitchFamily="34" charset="-128"/>
                <a:ea typeface="M PLUS 1p" panose="020B0502020203020207" pitchFamily="34" charset="-128"/>
                <a:cs typeface="M PLUS 1p" panose="020B0502020203020207" pitchFamily="34" charset="-128"/>
              </a:rPr>
              <a:t>( </a:t>
            </a:r>
            <a:r>
              <a:rPr sz="1500" dirty="0" err="1">
                <a:latin typeface="M PLUS 1p" panose="020B0502020203020207" pitchFamily="34" charset="-128"/>
                <a:ea typeface="M PLUS 1p" panose="020B0502020203020207" pitchFamily="34" charset="-128"/>
                <a:cs typeface="M PLUS 1p" panose="020B0502020203020207" pitchFamily="34" charset="-128"/>
              </a:rPr>
              <a:t>ゴスペルでよく使われますね</a:t>
            </a:r>
            <a:r>
              <a:rPr sz="1500" dirty="0">
                <a:latin typeface="M PLUS 1p" panose="020B0502020203020207" pitchFamily="34" charset="-128"/>
                <a:ea typeface="M PLUS 1p" panose="020B0502020203020207" pitchFamily="34" charset="-128"/>
                <a:cs typeface="M PLUS 1p" panose="020B0502020203020207" pitchFamily="34" charset="-128"/>
              </a:rPr>
              <a:t>。)</a:t>
            </a:r>
            <a:br>
              <a:rPr sz="1500" dirty="0">
                <a:latin typeface="M PLUS 1p" panose="020B0502020203020207" pitchFamily="34" charset="-128"/>
                <a:ea typeface="M PLUS 1p" panose="020B0502020203020207" pitchFamily="34" charset="-128"/>
                <a:cs typeface="M PLUS 1p" panose="020B0502020203020207" pitchFamily="34" charset="-128"/>
              </a:rPr>
            </a:br>
            <a:endParaRPr sz="15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46" name="Google Shape;3553;p138"/>
          <p:cNvSpPr txBox="1"/>
          <p:nvPr/>
        </p:nvSpPr>
        <p:spPr>
          <a:xfrm>
            <a:off x="109916" y="2848293"/>
            <a:ext cx="34600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C Major7</a:t>
            </a:r>
          </a:p>
        </p:txBody>
      </p:sp>
      <p:sp>
        <p:nvSpPr>
          <p:cNvPr id="4447"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126</a:t>
            </a:fld>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9" name="Google Shape;3563;p139"/>
          <p:cNvSpPr txBox="1"/>
          <p:nvPr/>
        </p:nvSpPr>
        <p:spPr>
          <a:xfrm>
            <a:off x="1215764" y="296720"/>
            <a:ext cx="3285062" cy="301277"/>
          </a:xfrm>
          <a:prstGeom prst="rect">
            <a:avLst/>
          </a:prstGeom>
          <a:ln w="12700">
            <a:miter lim="400000"/>
          </a:ln>
        </p:spPr>
        <p:txBody>
          <a:bodyPr wrap="square" lIns="25134" tIns="25134" rIns="25134" bIns="25134">
            <a:spAutoFit/>
          </a:bodyPr>
          <a:lstStyle>
            <a:lvl1pPr>
              <a:lnSpc>
                <a:spcPct val="90000"/>
              </a:lnSpc>
              <a:defRPr sz="3800"/>
            </a:lvl1pPr>
          </a:lstStyle>
          <a:p>
            <a:r>
              <a:rPr sz="1800" dirty="0" err="1">
                <a:latin typeface="M PLUS 1p" panose="020B0502020203020207" pitchFamily="34" charset="-128"/>
                <a:ea typeface="M PLUS 1p" panose="020B0502020203020207" pitchFamily="34" charset="-128"/>
                <a:cs typeface="M PLUS 1p" panose="020B0502020203020207" pitchFamily="34" charset="-128"/>
              </a:rPr>
              <a:t>もう迷わない和音の積みかた</a:t>
            </a:r>
            <a:endParaRPr sz="18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4493" name="Group 1"/>
          <p:cNvGrpSpPr/>
          <p:nvPr/>
        </p:nvGrpSpPr>
        <p:grpSpPr>
          <a:xfrm>
            <a:off x="291751" y="906838"/>
            <a:ext cx="5133086" cy="7585838"/>
            <a:chOff x="0" y="-5204"/>
            <a:chExt cx="13688226" cy="20228898"/>
          </a:xfrm>
        </p:grpSpPr>
        <p:grpSp>
          <p:nvGrpSpPr>
            <p:cNvPr id="4457" name="Google Shape;3565;p139"/>
            <p:cNvGrpSpPr/>
            <p:nvPr/>
          </p:nvGrpSpPr>
          <p:grpSpPr>
            <a:xfrm>
              <a:off x="0" y="5381499"/>
              <a:ext cx="13672607" cy="3003566"/>
              <a:chOff x="0" y="-5205"/>
              <a:chExt cx="13672605" cy="3003565"/>
            </a:xfrm>
          </p:grpSpPr>
          <p:grpSp>
            <p:nvGrpSpPr>
              <p:cNvPr id="4453" name="Google Shape;3566;p139"/>
              <p:cNvGrpSpPr/>
              <p:nvPr/>
            </p:nvGrpSpPr>
            <p:grpSpPr>
              <a:xfrm>
                <a:off x="440016" y="560346"/>
                <a:ext cx="13232589" cy="2438014"/>
                <a:chOff x="-1" y="-1"/>
                <a:chExt cx="13232588" cy="2438013"/>
              </a:xfrm>
            </p:grpSpPr>
            <p:sp>
              <p:nvSpPr>
                <p:cNvPr id="4451" name="Rectangle"/>
                <p:cNvSpPr/>
                <p:nvPr/>
              </p:nvSpPr>
              <p:spPr>
                <a:xfrm>
                  <a:off x="-1" y="-1"/>
                  <a:ext cx="13232588" cy="2438013"/>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52" name="クローズドボイシングは２種類。…"/>
                <p:cNvSpPr txBox="1"/>
                <p:nvPr/>
              </p:nvSpPr>
              <p:spPr>
                <a:xfrm>
                  <a:off x="111623" y="258439"/>
                  <a:ext cx="13009337" cy="1921126"/>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クローズドボイシングは２種類。</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基本系</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「３度と７度を弾いて、空いている指でテンション」</a:t>
                  </a:r>
                </a:p>
              </p:txBody>
            </p:sp>
          </p:grpSp>
          <p:grpSp>
            <p:nvGrpSpPr>
              <p:cNvPr id="4456" name="Google Shape;3567;p139"/>
              <p:cNvGrpSpPr/>
              <p:nvPr/>
            </p:nvGrpSpPr>
            <p:grpSpPr>
              <a:xfrm>
                <a:off x="0" y="-5205"/>
                <a:ext cx="1156229" cy="1059011"/>
                <a:chOff x="0" y="-5205"/>
                <a:chExt cx="1156228" cy="1059009"/>
              </a:xfrm>
            </p:grpSpPr>
            <p:sp>
              <p:nvSpPr>
                <p:cNvPr id="4454" name="Rectangle"/>
                <p:cNvSpPr/>
                <p:nvPr/>
              </p:nvSpPr>
              <p:spPr>
                <a:xfrm>
                  <a:off x="0" y="181240"/>
                  <a:ext cx="1156228" cy="686120"/>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455" name="2."/>
                <p:cNvSpPr txBox="1"/>
                <p:nvPr/>
              </p:nvSpPr>
              <p:spPr>
                <a:xfrm>
                  <a:off x="105275" y="-5205"/>
                  <a:ext cx="945679" cy="1059009"/>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grpSp>
          <p:nvGrpSpPr>
            <p:cNvPr id="4464" name="Google Shape;3568;p139"/>
            <p:cNvGrpSpPr/>
            <p:nvPr/>
          </p:nvGrpSpPr>
          <p:grpSpPr>
            <a:xfrm>
              <a:off x="0" y="8307391"/>
              <a:ext cx="13682820" cy="3698054"/>
              <a:chOff x="0" y="-5204"/>
              <a:chExt cx="13682819" cy="3698053"/>
            </a:xfrm>
          </p:grpSpPr>
          <p:grpSp>
            <p:nvGrpSpPr>
              <p:cNvPr id="4460" name="Google Shape;3569;p139"/>
              <p:cNvGrpSpPr/>
              <p:nvPr/>
            </p:nvGrpSpPr>
            <p:grpSpPr>
              <a:xfrm>
                <a:off x="450140" y="542785"/>
                <a:ext cx="13232679" cy="3150064"/>
                <a:chOff x="0" y="0"/>
                <a:chExt cx="13232678" cy="3150062"/>
              </a:xfrm>
            </p:grpSpPr>
            <p:sp>
              <p:nvSpPr>
                <p:cNvPr id="4458" name="Rectangle"/>
                <p:cNvSpPr/>
                <p:nvPr/>
              </p:nvSpPr>
              <p:spPr>
                <a:xfrm>
                  <a:off x="0" y="0"/>
                  <a:ext cx="13232678" cy="3150062"/>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59" name="オープンボイシングは３種類。…"/>
                <p:cNvSpPr txBox="1"/>
                <p:nvPr/>
              </p:nvSpPr>
              <p:spPr>
                <a:xfrm>
                  <a:off x="111624" y="360808"/>
                  <a:ext cx="13009427" cy="2428444"/>
                </a:xfrm>
                <a:prstGeom prst="rect">
                  <a:avLst/>
                </a:prstGeom>
                <a:noFill/>
                <a:ln w="12700" cap="flat">
                  <a:noFill/>
                  <a:miter lim="400000"/>
                </a:ln>
                <a:effectLst/>
              </p:spPr>
              <p:txBody>
                <a:bodyPr wrap="square" lIns="39450" tIns="39450" rIns="39450" bIns="39450" numCol="1" anchor="ctr">
                  <a:spAutoFit/>
                </a:bodyPr>
                <a:lstStyle/>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オープンボイシングは３種類。</a:t>
                  </a:r>
                </a:p>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「左手は１度と７度で右手は３度とメロディ」</a:t>
                  </a:r>
                </a:p>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a:t>
                  </a:r>
                  <a:r>
                    <a:rPr sz="1350" dirty="0" err="1">
                      <a:latin typeface="M PLUS 1p" panose="020B0502020203020207" pitchFamily="34" charset="-128"/>
                      <a:ea typeface="M PLUS 1p" panose="020B0502020203020207" pitchFamily="34" charset="-128"/>
                      <a:cs typeface="M PLUS 1p" panose="020B0502020203020207" pitchFamily="34" charset="-128"/>
                    </a:rPr>
                    <a:t>左手はクローズドで右手はオクターブ</a:t>
                  </a:r>
                  <a:r>
                    <a:rPr sz="1350" dirty="0">
                      <a:latin typeface="M PLUS 1p" panose="020B0502020203020207" pitchFamily="34" charset="-128"/>
                      <a:ea typeface="M PLUS 1p" panose="020B0502020203020207" pitchFamily="34" charset="-128"/>
                      <a:cs typeface="M PLUS 1p" panose="020B0502020203020207" pitchFamily="34" charset="-128"/>
                    </a:rPr>
                    <a:t>」</a:t>
                  </a:r>
                </a:p>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a:t>
                  </a:r>
                  <a:r>
                    <a:rPr sz="1350" dirty="0" err="1">
                      <a:latin typeface="M PLUS 1p" panose="020B0502020203020207" pitchFamily="34" charset="-128"/>
                      <a:ea typeface="M PLUS 1p" panose="020B0502020203020207" pitchFamily="34" charset="-128"/>
                      <a:cs typeface="M PLUS 1p" panose="020B0502020203020207" pitchFamily="34" charset="-128"/>
                    </a:rPr>
                    <a:t>左手はクローズドで右手はアッパーストラクチャ</a:t>
                  </a:r>
                  <a:r>
                    <a:rPr sz="1350" dirty="0">
                      <a:latin typeface="M PLUS 1p" panose="020B0502020203020207" pitchFamily="34" charset="-128"/>
                      <a:ea typeface="M PLUS 1p" panose="020B0502020203020207" pitchFamily="34" charset="-128"/>
                      <a:cs typeface="M PLUS 1p" panose="020B0502020203020207" pitchFamily="34" charset="-128"/>
                    </a:rPr>
                    <a:t>ー」</a:t>
                  </a:r>
                </a:p>
              </p:txBody>
            </p:sp>
          </p:grpSp>
          <p:grpSp>
            <p:nvGrpSpPr>
              <p:cNvPr id="4463" name="Google Shape;3570;p139"/>
              <p:cNvGrpSpPr/>
              <p:nvPr/>
            </p:nvGrpSpPr>
            <p:grpSpPr>
              <a:xfrm>
                <a:off x="0" y="-5204"/>
                <a:ext cx="1156101" cy="1059013"/>
                <a:chOff x="0" y="-5204"/>
                <a:chExt cx="1156100" cy="1059011"/>
              </a:xfrm>
            </p:grpSpPr>
            <p:sp>
              <p:nvSpPr>
                <p:cNvPr id="4461" name="Rectangle"/>
                <p:cNvSpPr/>
                <p:nvPr/>
              </p:nvSpPr>
              <p:spPr>
                <a:xfrm>
                  <a:off x="0" y="181212"/>
                  <a:ext cx="1156100" cy="686177"/>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462" name="3."/>
                <p:cNvSpPr txBox="1"/>
                <p:nvPr/>
              </p:nvSpPr>
              <p:spPr>
                <a:xfrm>
                  <a:off x="105275" y="-5204"/>
                  <a:ext cx="945551"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grpSp>
          <p:nvGrpSpPr>
            <p:cNvPr id="4467" name="Google Shape;3571;p139"/>
            <p:cNvGrpSpPr/>
            <p:nvPr/>
          </p:nvGrpSpPr>
          <p:grpSpPr>
            <a:xfrm>
              <a:off x="448203" y="12468053"/>
              <a:ext cx="13232814" cy="2089560"/>
              <a:chOff x="0" y="66393"/>
              <a:chExt cx="13232813" cy="2089559"/>
            </a:xfrm>
          </p:grpSpPr>
          <p:sp>
            <p:nvSpPr>
              <p:cNvPr id="4465" name="Rectangle"/>
              <p:cNvSpPr/>
              <p:nvPr/>
            </p:nvSpPr>
            <p:spPr>
              <a:xfrm>
                <a:off x="0" y="66393"/>
                <a:ext cx="13232813" cy="208955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66" name="4thコードは4度のインターバルでコードを重ねる方法。3度、7度がないのでコード感の薄いフワッとした雰囲気になる。"/>
              <p:cNvSpPr txBox="1"/>
              <p:nvPr/>
            </p:nvSpPr>
            <p:spPr>
              <a:xfrm>
                <a:off x="111624" y="150614"/>
                <a:ext cx="13009565" cy="1921127"/>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4thコードは4度のインターバルでコードを重ねる方法。3度、7度がないのでコード感の薄いフワッとした雰囲気になる。</a:t>
                </a:r>
              </a:p>
            </p:txBody>
          </p:sp>
        </p:grpSp>
        <p:grpSp>
          <p:nvGrpSpPr>
            <p:cNvPr id="4470" name="Google Shape;3572;p139"/>
            <p:cNvGrpSpPr/>
            <p:nvPr/>
          </p:nvGrpSpPr>
          <p:grpSpPr>
            <a:xfrm>
              <a:off x="0" y="11909112"/>
              <a:ext cx="1155957" cy="1059012"/>
              <a:chOff x="0" y="-5202"/>
              <a:chExt cx="1155956" cy="1059010"/>
            </a:xfrm>
          </p:grpSpPr>
          <p:sp>
            <p:nvSpPr>
              <p:cNvPr id="4468" name="Rectangle"/>
              <p:cNvSpPr/>
              <p:nvPr/>
            </p:nvSpPr>
            <p:spPr>
              <a:xfrm>
                <a:off x="0" y="180045"/>
                <a:ext cx="1155956" cy="688510"/>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469" name="4."/>
              <p:cNvSpPr txBox="1"/>
              <p:nvPr/>
            </p:nvSpPr>
            <p:spPr>
              <a:xfrm>
                <a:off x="105275" y="-5202"/>
                <a:ext cx="945407" cy="1059010"/>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nvGrpSpPr>
            <p:cNvPr id="4477" name="Google Shape;3574;p139"/>
            <p:cNvGrpSpPr/>
            <p:nvPr/>
          </p:nvGrpSpPr>
          <p:grpSpPr>
            <a:xfrm>
              <a:off x="3605" y="-5204"/>
              <a:ext cx="13679216" cy="5466210"/>
              <a:chOff x="0" y="-5204"/>
              <a:chExt cx="13679214" cy="5466209"/>
            </a:xfrm>
          </p:grpSpPr>
          <p:grpSp>
            <p:nvGrpSpPr>
              <p:cNvPr id="4473" name="Google Shape;3575;p139"/>
              <p:cNvGrpSpPr/>
              <p:nvPr/>
            </p:nvGrpSpPr>
            <p:grpSpPr>
              <a:xfrm>
                <a:off x="446378" y="547523"/>
                <a:ext cx="13232836" cy="4913482"/>
                <a:chOff x="0" y="33773"/>
                <a:chExt cx="13232835" cy="4913481"/>
              </a:xfrm>
            </p:grpSpPr>
            <p:sp>
              <p:nvSpPr>
                <p:cNvPr id="4471" name="Rectangle"/>
                <p:cNvSpPr/>
                <p:nvPr/>
              </p:nvSpPr>
              <p:spPr>
                <a:xfrm>
                  <a:off x="0" y="33773"/>
                  <a:ext cx="13232835" cy="4913481"/>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15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72" name="音の積み方には４種類ある。…"/>
                <p:cNvSpPr txBox="1"/>
                <p:nvPr/>
              </p:nvSpPr>
              <p:spPr>
                <a:xfrm>
                  <a:off x="111624" y="226941"/>
                  <a:ext cx="13009587" cy="4527140"/>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音の積み方には４種類ある。</a:t>
                  </a:r>
                </a:p>
                <a:p>
                  <a:pPr marL="395284" indent="-283365">
                    <a:lnSpc>
                      <a:spcPct val="150000"/>
                    </a:lnSpc>
                    <a:spcBef>
                      <a:spcPts val="1200"/>
                    </a:spcBef>
                    <a:buClr>
                      <a:srgbClr val="000000"/>
                    </a:buClr>
                    <a:buSzPts val="3700"/>
                    <a:buAutoNum type="arabicPeriod"/>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err="1">
                      <a:latin typeface="M PLUS 1p" panose="020B0502020203020207" pitchFamily="34" charset="-128"/>
                      <a:ea typeface="M PLUS 1p" panose="020B0502020203020207" pitchFamily="34" charset="-128"/>
                      <a:cs typeface="M PLUS 1p" panose="020B0502020203020207" pitchFamily="34" charset="-128"/>
                    </a:rPr>
                    <a:t>クローズドボイシング</a:t>
                  </a:r>
                  <a:endParaRPr sz="1388" u="sng" dirty="0">
                    <a:latin typeface="M PLUS 1p" panose="020B0502020203020207" pitchFamily="34" charset="-128"/>
                    <a:ea typeface="M PLUS 1p" panose="020B0502020203020207" pitchFamily="34" charset="-128"/>
                    <a:cs typeface="M PLUS 1p" panose="020B0502020203020207" pitchFamily="34" charset="-128"/>
                  </a:endParaRPr>
                </a:p>
                <a:p>
                  <a:pPr marL="395284" indent="-283365">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オープンボイシング</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3365">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4thコード</a:t>
                  </a:r>
                </a:p>
                <a:p>
                  <a:pPr marL="395284" indent="-283365">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ブロックコード</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476" name="Google Shape;3576;p139"/>
              <p:cNvGrpSpPr/>
              <p:nvPr/>
            </p:nvGrpSpPr>
            <p:grpSpPr>
              <a:xfrm>
                <a:off x="0" y="-5204"/>
                <a:ext cx="1156125" cy="1059012"/>
                <a:chOff x="0" y="-5204"/>
                <a:chExt cx="1156124" cy="1059010"/>
              </a:xfrm>
            </p:grpSpPr>
            <p:sp>
              <p:nvSpPr>
                <p:cNvPr id="4474" name="Rectangle"/>
                <p:cNvSpPr/>
                <p:nvPr/>
              </p:nvSpPr>
              <p:spPr>
                <a:xfrm>
                  <a:off x="0" y="181233"/>
                  <a:ext cx="1156124" cy="686134"/>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475" name="1."/>
                <p:cNvSpPr txBox="1"/>
                <p:nvPr/>
              </p:nvSpPr>
              <p:spPr>
                <a:xfrm>
                  <a:off x="105275" y="-5204"/>
                  <a:ext cx="945575" cy="1059010"/>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grpSp>
          <p:nvGrpSpPr>
            <p:cNvPr id="4480" name="Google Shape;3578;p139"/>
            <p:cNvGrpSpPr/>
            <p:nvPr/>
          </p:nvGrpSpPr>
          <p:grpSpPr>
            <a:xfrm>
              <a:off x="450606" y="15078499"/>
              <a:ext cx="13237620" cy="3161376"/>
              <a:chOff x="0" y="190886"/>
              <a:chExt cx="13237619" cy="3161374"/>
            </a:xfrm>
          </p:grpSpPr>
          <p:sp>
            <p:nvSpPr>
              <p:cNvPr id="4478" name="Rectangle"/>
              <p:cNvSpPr/>
              <p:nvPr/>
            </p:nvSpPr>
            <p:spPr>
              <a:xfrm>
                <a:off x="0" y="190886"/>
                <a:ext cx="13237619" cy="316137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79" name="ブロックコードは、コードの一番上の音を一番下にも重ねる方法。そのオクターブ内の音をどうするかで２種類に別れる。  「コードトーンをそのまま押さえる」  「ハモる８個のかたまりから自由に押さえる」"/>
              <p:cNvSpPr txBox="1"/>
              <p:nvPr/>
            </p:nvSpPr>
            <p:spPr>
              <a:xfrm>
                <a:off x="111624" y="241451"/>
                <a:ext cx="13014371" cy="3060243"/>
              </a:xfrm>
              <a:prstGeom prst="rect">
                <a:avLst/>
              </a:prstGeom>
              <a:noFill/>
              <a:ln w="12700" cap="flat">
                <a:noFill/>
                <a:miter lim="400000"/>
              </a:ln>
              <a:effectLst/>
            </p:spPr>
            <p:txBody>
              <a:bodyPr wrap="square" lIns="39450" tIns="39450" rIns="39450" bIns="39450" numCol="1" anchor="ctr">
                <a:spAutoFit/>
              </a:bodyPr>
              <a:lstStyle/>
              <a:p>
                <a:pPr>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ブロックコードは、コードの一番上の音を一番下にも重ねる方法。そのオクターブ内の音をどうするかで２種類に別れる。</a:t>
                </a:r>
                <a:br>
                  <a:rPr sz="1388" dirty="0">
                    <a:latin typeface="M PLUS 1p" panose="020B0502020203020207" pitchFamily="34" charset="-128"/>
                    <a:ea typeface="M PLUS 1p" panose="020B0502020203020207" pitchFamily="34" charset="-128"/>
                    <a:cs typeface="M PLUS 1p" panose="020B0502020203020207" pitchFamily="34" charset="-128"/>
                  </a:rPr>
                </a:b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コードトーンをそのまま押さえる</a:t>
                </a:r>
                <a:r>
                  <a:rPr sz="1388" dirty="0">
                    <a:latin typeface="M PLUS 1p" panose="020B0502020203020207" pitchFamily="34" charset="-128"/>
                    <a:ea typeface="M PLUS 1p" panose="020B0502020203020207" pitchFamily="34" charset="-128"/>
                    <a:cs typeface="M PLUS 1p" panose="020B0502020203020207" pitchFamily="34" charset="-128"/>
                  </a:rPr>
                  <a:t>」</a:t>
                </a:r>
                <a:br>
                  <a:rPr sz="1388" dirty="0">
                    <a:latin typeface="M PLUS 1p" panose="020B0502020203020207" pitchFamily="34" charset="-128"/>
                    <a:ea typeface="M PLUS 1p" panose="020B0502020203020207" pitchFamily="34" charset="-128"/>
                    <a:cs typeface="M PLUS 1p" panose="020B0502020203020207" pitchFamily="34" charset="-128"/>
                  </a:rPr>
                </a:br>
                <a:r>
                  <a:rPr sz="1388" dirty="0">
                    <a:latin typeface="M PLUS 1p" panose="020B0502020203020207" pitchFamily="34" charset="-128"/>
                    <a:ea typeface="M PLUS 1p" panose="020B0502020203020207" pitchFamily="34" charset="-128"/>
                    <a:cs typeface="M PLUS 1p" panose="020B0502020203020207" pitchFamily="34" charset="-128"/>
                  </a:rPr>
                  <a:t>　「ハモる８個のかたまりから自由に押さえる」</a:t>
                </a:r>
              </a:p>
            </p:txBody>
          </p:sp>
        </p:grpSp>
        <p:grpSp>
          <p:nvGrpSpPr>
            <p:cNvPr id="4483" name="Google Shape;3579;p139"/>
            <p:cNvGrpSpPr/>
            <p:nvPr/>
          </p:nvGrpSpPr>
          <p:grpSpPr>
            <a:xfrm>
              <a:off x="0" y="14539982"/>
              <a:ext cx="1155957" cy="1059014"/>
              <a:chOff x="0" y="-5205"/>
              <a:chExt cx="1155956" cy="1059013"/>
            </a:xfrm>
          </p:grpSpPr>
          <p:sp>
            <p:nvSpPr>
              <p:cNvPr id="4481" name="Rectangle"/>
              <p:cNvSpPr/>
              <p:nvPr/>
            </p:nvSpPr>
            <p:spPr>
              <a:xfrm>
                <a:off x="0" y="151808"/>
                <a:ext cx="1155956" cy="744984"/>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482" name="5."/>
              <p:cNvSpPr txBox="1"/>
              <p:nvPr/>
            </p:nvSpPr>
            <p:spPr>
              <a:xfrm>
                <a:off x="105275" y="-5205"/>
                <a:ext cx="945407"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5.</a:t>
                </a:r>
              </a:p>
            </p:txBody>
          </p:sp>
        </p:grpSp>
        <p:grpSp>
          <p:nvGrpSpPr>
            <p:cNvPr id="4486" name="Google Shape;3580;p139"/>
            <p:cNvGrpSpPr/>
            <p:nvPr/>
          </p:nvGrpSpPr>
          <p:grpSpPr>
            <a:xfrm>
              <a:off x="448203" y="18823844"/>
              <a:ext cx="11394340" cy="1399850"/>
              <a:chOff x="0" y="0"/>
              <a:chExt cx="11394338" cy="1399848"/>
            </a:xfrm>
          </p:grpSpPr>
          <p:sp>
            <p:nvSpPr>
              <p:cNvPr id="4484" name="Rectangle"/>
              <p:cNvSpPr/>
              <p:nvPr/>
            </p:nvSpPr>
            <p:spPr>
              <a:xfrm>
                <a:off x="0" y="0"/>
                <a:ext cx="11394338" cy="1399848"/>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85" name="https://mubo.taka808.com/articles/Y4w-dhEAACgAWIXh/"/>
              <p:cNvSpPr txBox="1"/>
              <p:nvPr/>
            </p:nvSpPr>
            <p:spPr>
              <a:xfrm>
                <a:off x="111624" y="378255"/>
                <a:ext cx="11171087" cy="643340"/>
              </a:xfrm>
              <a:prstGeom prst="rect">
                <a:avLst/>
              </a:prstGeom>
              <a:noFill/>
              <a:ln w="12700" cap="flat">
                <a:noFill/>
                <a:miter lim="400000"/>
              </a:ln>
              <a:effectLst/>
            </p:spPr>
            <p:txBody>
              <a:bodyPr wrap="square" lIns="39450" tIns="39450" rIns="39450" bIns="39450" numCol="1" anchor="ctr">
                <a:spAutoFit/>
              </a:bodyPr>
              <a:lstStyle>
                <a:lvl1pPr algn="ctr">
                  <a:defRPr sz="3200" u="sng">
                    <a:solidFill>
                      <a:srgbClr val="0563C1"/>
                    </a:solidFill>
                    <a:uFill>
                      <a:solidFill>
                        <a:srgbClr val="0563C1"/>
                      </a:solidFill>
                    </a:uFill>
                  </a:defRPr>
                </a:lvl1pPr>
              </a:lstStyle>
              <a:p>
                <a:pPr>
                  <a:defRPr>
                    <a:uFillTx/>
                  </a:defRPr>
                </a:pPr>
                <a:r>
                  <a:rPr sz="1050" dirty="0">
                    <a:latin typeface="M PLUS 1p" panose="020B0502020203020207" pitchFamily="34" charset="-128"/>
                    <a:ea typeface="M PLUS 1p" panose="020B0502020203020207" pitchFamily="34" charset="-128"/>
                    <a:cs typeface="M PLUS 1p" panose="020B0502020203020207" pitchFamily="34" charset="-128"/>
                  </a:rPr>
                  <a:t>https://mubo.taka808.com/articles/Y4w-dhEAACgAWIXh/</a:t>
                </a:r>
              </a:p>
            </p:txBody>
          </p:sp>
        </p:grpSp>
        <p:grpSp>
          <p:nvGrpSpPr>
            <p:cNvPr id="4489" name="Google Shape;3581;p139"/>
            <p:cNvGrpSpPr/>
            <p:nvPr/>
          </p:nvGrpSpPr>
          <p:grpSpPr>
            <a:xfrm>
              <a:off x="0" y="18401765"/>
              <a:ext cx="4107130" cy="843569"/>
              <a:chOff x="0" y="-5428"/>
              <a:chExt cx="4107128" cy="843567"/>
            </a:xfrm>
          </p:grpSpPr>
          <p:sp>
            <p:nvSpPr>
              <p:cNvPr id="4487" name="Rectangle"/>
              <p:cNvSpPr/>
              <p:nvPr/>
            </p:nvSpPr>
            <p:spPr>
              <a:xfrm>
                <a:off x="0" y="30340"/>
                <a:ext cx="4107128" cy="772020"/>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4488" name="Part17 link"/>
              <p:cNvSpPr txBox="1"/>
              <p:nvPr/>
            </p:nvSpPr>
            <p:spPr>
              <a:xfrm>
                <a:off x="105275" y="-5428"/>
                <a:ext cx="3896579"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Part17 link</a:t>
                </a:r>
              </a:p>
            </p:txBody>
          </p:sp>
        </p:grpSp>
        <p:grpSp>
          <p:nvGrpSpPr>
            <p:cNvPr id="4492" name="Google Shape;3582;p139"/>
            <p:cNvGrpSpPr/>
            <p:nvPr/>
          </p:nvGrpSpPr>
          <p:grpSpPr>
            <a:xfrm>
              <a:off x="12194014" y="18730120"/>
              <a:ext cx="1362635" cy="1419074"/>
              <a:chOff x="0" y="0"/>
              <a:chExt cx="1362634" cy="1419073"/>
            </a:xfrm>
          </p:grpSpPr>
          <p:sp>
            <p:nvSpPr>
              <p:cNvPr id="4490" name="Rectangle"/>
              <p:cNvSpPr/>
              <p:nvPr/>
            </p:nvSpPr>
            <p:spPr>
              <a:xfrm>
                <a:off x="0" y="0"/>
                <a:ext cx="1362635" cy="1419074"/>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4491" name="image15.png" descr="image15.png"/>
              <p:cNvPicPr>
                <a:picLocks noChangeAspect="1"/>
              </p:cNvPicPr>
              <p:nvPr/>
            </p:nvPicPr>
            <p:blipFill>
              <a:blip r:embed="rId2"/>
              <a:stretch>
                <a:fillRect/>
              </a:stretch>
            </p:blipFill>
            <p:spPr>
              <a:xfrm>
                <a:off x="0" y="0"/>
                <a:ext cx="1362635" cy="1419074"/>
              </a:xfrm>
              <a:prstGeom prst="rect">
                <a:avLst/>
              </a:prstGeom>
              <a:ln w="12700" cap="flat">
                <a:solidFill>
                  <a:srgbClr val="FFFFFF"/>
                </a:solidFill>
                <a:prstDash val="solid"/>
                <a:miter lim="8000"/>
                <a:headEnd/>
                <a:tailEnd/>
              </a:ln>
              <a:effectLst/>
            </p:spPr>
          </p:pic>
        </p:grpSp>
      </p:grpSp>
      <p:sp>
        <p:nvSpPr>
          <p:cNvPr id="4494"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127</a:t>
            </a:fld>
            <a:endParaRPr/>
          </a:p>
        </p:txBody>
      </p:sp>
      <p:grpSp>
        <p:nvGrpSpPr>
          <p:cNvPr id="2" name="Google Shape;1356;p59">
            <a:extLst>
              <a:ext uri="{FF2B5EF4-FFF2-40B4-BE49-F238E27FC236}">
                <a16:creationId xmlns:a16="http://schemas.microsoft.com/office/drawing/2014/main" id="{82C10AD7-96F2-3F98-FB04-7CCE3C0EA48F}"/>
              </a:ext>
            </a:extLst>
          </p:cNvPr>
          <p:cNvGrpSpPr/>
          <p:nvPr/>
        </p:nvGrpSpPr>
        <p:grpSpPr>
          <a:xfrm>
            <a:off x="43666" y="686621"/>
            <a:ext cx="5629261" cy="88635"/>
            <a:chOff x="3598" y="-1"/>
            <a:chExt cx="15011360" cy="236360"/>
          </a:xfrm>
        </p:grpSpPr>
        <p:sp>
          <p:nvSpPr>
            <p:cNvPr id="3" name="Google Shape;1357;p59">
              <a:extLst>
                <a:ext uri="{FF2B5EF4-FFF2-40B4-BE49-F238E27FC236}">
                  <a16:creationId xmlns:a16="http://schemas.microsoft.com/office/drawing/2014/main" id="{D456C84F-605E-BC9D-A206-3D8DD567B782}"/>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E0ED36AD-4556-9524-5513-42BCD23FEFA0}"/>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7CBC5DA3-549C-EFB9-3201-DA9CE2494CD1}"/>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6" name="Picture 1" descr="Picture 1"/>
          <p:cNvPicPr>
            <a:picLocks noChangeAspect="1"/>
          </p:cNvPicPr>
          <p:nvPr/>
        </p:nvPicPr>
        <p:blipFill>
          <a:blip r:embed="rId2"/>
          <a:stretch>
            <a:fillRect/>
          </a:stretch>
        </p:blipFill>
        <p:spPr>
          <a:xfrm>
            <a:off x="-18255" y="-11586"/>
            <a:ext cx="5806202" cy="9243774"/>
          </a:xfrm>
          <a:prstGeom prst="rect">
            <a:avLst/>
          </a:prstGeom>
          <a:ln w="12700">
            <a:miter lim="400000"/>
            <a:headEnd/>
            <a:tailEnd/>
          </a:ln>
        </p:spPr>
      </p:pic>
      <p:sp>
        <p:nvSpPr>
          <p:cNvPr id="4497" name="Google Shape;3591;p140"/>
          <p:cNvSpPr txBox="1"/>
          <p:nvPr/>
        </p:nvSpPr>
        <p:spPr>
          <a:xfrm>
            <a:off x="135503" y="3544532"/>
            <a:ext cx="5445582" cy="1300195"/>
          </a:xfrm>
          <a:prstGeom prst="rect">
            <a:avLst/>
          </a:prstGeom>
          <a:ln w="12700">
            <a:miter lim="400000"/>
          </a:ln>
        </p:spPr>
        <p:txBody>
          <a:bodyPr lIns="39449" tIns="39449" rIns="39449" bIns="39449">
            <a:spAutoFit/>
          </a:bodyPr>
          <a:lstStyle/>
          <a:p>
            <a:pPr algn="ctr">
              <a:lnSpc>
                <a:spcPct val="115000"/>
              </a:lnSpc>
              <a:defRPr sz="6600">
                <a:solidFill>
                  <a:srgbClr val="FFFFFF"/>
                </a:solidFill>
                <a:latin typeface="A-OTF 太ゴB101 Pr6N Bold"/>
                <a:ea typeface="A-OTF 太ゴB101 Pr6N Bold"/>
                <a:cs typeface="A-OTF 太ゴB101 Pr6N Bold"/>
                <a:sym typeface="A-OTF 太ゴB101 Pr6N Bold"/>
              </a:defRPr>
            </a:pPr>
            <a:r>
              <a:rPr sz="2475" dirty="0" err="1">
                <a:latin typeface="M PLUS 1p" panose="020B0502020203020207" pitchFamily="34" charset="-128"/>
                <a:ea typeface="M PLUS 1p" panose="020B0502020203020207" pitchFamily="34" charset="-128"/>
                <a:cs typeface="M PLUS 1p" panose="020B0502020203020207" pitchFamily="34" charset="-128"/>
              </a:rPr>
              <a:t>もっと簡単にジャズのサウンドを作る</a:t>
            </a:r>
            <a:endParaRPr sz="2475"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115000"/>
              </a:lnSpc>
              <a:defRPr sz="6600">
                <a:solidFill>
                  <a:srgbClr val="FFFFFF"/>
                </a:solidFill>
                <a:latin typeface="A-OTF 太ゴB101 Pr6N Bold"/>
                <a:ea typeface="A-OTF 太ゴB101 Pr6N Bold"/>
                <a:cs typeface="A-OTF 太ゴB101 Pr6N Bold"/>
                <a:sym typeface="A-OTF 太ゴB101 Pr6N Bold"/>
              </a:defRPr>
            </a:pPr>
            <a:r>
              <a:rPr sz="2475" dirty="0">
                <a:latin typeface="M PLUS 1p" panose="020B0502020203020207" pitchFamily="34" charset="-128"/>
                <a:ea typeface="M PLUS 1p" panose="020B0502020203020207" pitchFamily="34" charset="-128"/>
                <a:cs typeface="M PLUS 1p" panose="020B0502020203020207" pitchFamily="34" charset="-128"/>
              </a:rPr>
              <a:t>（</a:t>
            </a:r>
            <a:r>
              <a:rPr sz="2475" dirty="0" err="1">
                <a:latin typeface="M PLUS 1p" panose="020B0502020203020207" pitchFamily="34" charset="-128"/>
                <a:ea typeface="M PLUS 1p" panose="020B0502020203020207" pitchFamily="34" charset="-128"/>
                <a:cs typeface="M PLUS 1p" panose="020B0502020203020207" pitchFamily="34" charset="-128"/>
              </a:rPr>
              <a:t>コンビネーションディミニッシュ</a:t>
            </a:r>
            <a:r>
              <a:rPr lang="ja-JP" altLang="en-US" sz="2475">
                <a:latin typeface="M PLUS 1p" panose="020B0502020203020207" pitchFamily="34" charset="-128"/>
                <a:ea typeface="M PLUS 1p" panose="020B0502020203020207" pitchFamily="34" charset="-128"/>
                <a:cs typeface="M PLUS 1p" panose="020B0502020203020207" pitchFamily="34" charset="-128"/>
              </a:rPr>
              <a:t>）</a:t>
            </a:r>
            <a:endParaRPr sz="2475" dirty="0">
              <a:solidFill>
                <a:srgbClr val="4A5568"/>
              </a:solidFill>
              <a:latin typeface="M PLUS 1p" panose="020B0502020203020207" pitchFamily="34" charset="-128"/>
              <a:ea typeface="M PLUS 1p" panose="020B0502020203020207" pitchFamily="34" charset="-128"/>
              <a:cs typeface="M PLUS 1p" panose="020B0502020203020207" pitchFamily="34" charset="-128"/>
            </a:endParaRPr>
          </a:p>
          <a:p>
            <a:pPr algn="ctr">
              <a:lnSpc>
                <a:spcPct val="90000"/>
              </a:lnSpc>
              <a:defRPr sz="6600"/>
            </a:pPr>
            <a:endParaRPr sz="2475" dirty="0">
              <a:solidFill>
                <a:srgbClr val="4A5568"/>
              </a:solidFill>
              <a:latin typeface="M PLUS 1p" panose="020B0502020203020207" pitchFamily="34" charset="-128"/>
              <a:ea typeface="M PLUS 1p" panose="020B0502020203020207" pitchFamily="34" charset="-128"/>
              <a:cs typeface="M PLUS 1p" panose="020B0502020203020207" pitchFamily="34" charset="-128"/>
            </a:endParaRPr>
          </a:p>
        </p:txBody>
      </p:sp>
      <p:sp>
        <p:nvSpPr>
          <p:cNvPr id="4498" name="Google Shape;3592;p140"/>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a:t>　Part </a:t>
            </a:r>
            <a:r>
              <a:rPr sz="4163"/>
              <a:t>18</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0" name="Google Shape;3602;p141"/>
          <p:cNvSpPr txBox="1"/>
          <p:nvPr/>
        </p:nvSpPr>
        <p:spPr>
          <a:xfrm>
            <a:off x="108122" y="113971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503" name="Google Shape;3603;p141"/>
          <p:cNvGrpSpPr/>
          <p:nvPr/>
        </p:nvGrpSpPr>
        <p:grpSpPr>
          <a:xfrm>
            <a:off x="13393" y="1009315"/>
            <a:ext cx="8510917" cy="474189"/>
            <a:chOff x="-1" y="-1"/>
            <a:chExt cx="22695776" cy="1264502"/>
          </a:xfrm>
        </p:grpSpPr>
        <p:sp>
          <p:nvSpPr>
            <p:cNvPr id="4501" name="Rectangle"/>
            <p:cNvSpPr/>
            <p:nvPr/>
          </p:nvSpPr>
          <p:spPr>
            <a:xfrm>
              <a:off x="-1" y="-1"/>
              <a:ext cx="22695776" cy="1264502"/>
            </a:xfrm>
            <a:prstGeom prst="rect">
              <a:avLst/>
            </a:prstGeom>
            <a:solidFill>
              <a:schemeClr val="accent3"/>
            </a:solidFill>
            <a:ln w="12700" cap="flat">
              <a:noFill/>
              <a:miter lim="400000"/>
            </a:ln>
            <a:effectLst/>
          </p:spPr>
          <p:txBody>
            <a:bodyPr wrap="square" lIns="0" tIns="0" rIns="0" bIns="0" numCol="1" anchor="ctr">
              <a:noAutofit/>
            </a:bodyPr>
            <a:lstStyle/>
            <a:p>
              <a:pPr>
                <a:defRPr sz="4000">
                  <a:solidFill>
                    <a:srgbClr val="FFFFFF"/>
                  </a:solidFill>
                  <a:latin typeface="A-OTF 太ゴB101 Pr6N Bold"/>
                  <a:ea typeface="A-OTF 太ゴB101 Pr6N Bold"/>
                  <a:cs typeface="A-OTF 太ゴB101 Pr6N Bold"/>
                  <a:sym typeface="A-OTF 太ゴB101 Pr6N Bold"/>
                </a:defRPr>
              </a:pPr>
              <a:endParaRPr sz="1500" dirty="0">
                <a:latin typeface="MS PMincho" panose="02020600040205080304" pitchFamily="18" charset="-128"/>
                <a:ea typeface="MS PMincho" panose="02020600040205080304" pitchFamily="18" charset="-128"/>
              </a:endParaRPr>
            </a:p>
          </p:txBody>
        </p:sp>
        <p:sp>
          <p:nvSpPr>
            <p:cNvPr id="4502" name="4度進行をしていないところでもオルタード的サウンド"/>
            <p:cNvSpPr txBox="1"/>
            <p:nvPr/>
          </p:nvSpPr>
          <p:spPr>
            <a:xfrm>
              <a:off x="105274" y="218249"/>
              <a:ext cx="22485227" cy="828007"/>
            </a:xfrm>
            <a:prstGeom prst="rect">
              <a:avLst/>
            </a:prstGeom>
            <a:noFill/>
            <a:ln w="12700" cap="flat">
              <a:noFill/>
              <a:miter lim="400000"/>
            </a:ln>
            <a:effectLst/>
          </p:spPr>
          <p:txBody>
            <a:bodyPr wrap="square" lIns="39450" tIns="39450" rIns="39450" bIns="39450" numCol="1" anchor="ctr">
              <a:spAutoFit/>
            </a:bodyPr>
            <a:lstStyle/>
            <a:p>
              <a:pPr>
                <a:defRPr sz="4000">
                  <a:solidFill>
                    <a:srgbClr val="FFFFFF"/>
                  </a:solidFill>
                  <a:latin typeface="A-OTF 太ゴB101 Pr6N Bold"/>
                  <a:ea typeface="A-OTF 太ゴB101 Pr6N Bold"/>
                  <a:cs typeface="A-OTF 太ゴB101 Pr6N Bold"/>
                  <a:sym typeface="A-OTF 太ゴB101 Pr6N Bold"/>
                </a:defRPr>
              </a:pPr>
              <a:r>
                <a:rPr sz="1500" dirty="0">
                  <a:latin typeface="M PLUS 1p" panose="020B0502020203020207" pitchFamily="34" charset="-128"/>
                  <a:ea typeface="M PLUS 1p" panose="020B0502020203020207" pitchFamily="34" charset="-128"/>
                  <a:cs typeface="M PLUS 1p" panose="020B0502020203020207" pitchFamily="34" charset="-128"/>
                </a:rPr>
                <a:t>　　 4度進行をしていないところでもオルタード的サウンド</a:t>
              </a:r>
            </a:p>
          </p:txBody>
        </p:sp>
      </p:grpSp>
      <p:pic>
        <p:nvPicPr>
          <p:cNvPr id="4504" name="Google Shape;3605;p141" descr="Google Shape;3605;p141"/>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4506" name="Google Shape;3608;p141"/>
          <p:cNvSpPr txBox="1"/>
          <p:nvPr/>
        </p:nvSpPr>
        <p:spPr>
          <a:xfrm>
            <a:off x="335761" y="1767975"/>
            <a:ext cx="4962469" cy="3211111"/>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オルタードテンションを学ぶことで、みなさんもだんだんと王道ジャズサウンドの作り方が分かってきたと思います。同時に、色々な制約があってめんどくさい、と感じた人もいると思います。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たとえば</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「4度進行をしているところでしか使えない」</a:t>
            </a:r>
            <a:r>
              <a:rPr sz="1388" dirty="0">
                <a:latin typeface="M PLUS 1p" panose="020B0502020203020207" pitchFamily="34" charset="-128"/>
                <a:ea typeface="M PLUS 1p" panose="020B0502020203020207" pitchFamily="34" charset="-128"/>
                <a:cs typeface="M PLUS 1p" panose="020B0502020203020207" pitchFamily="34" charset="-128"/>
              </a:rPr>
              <a:t>というようなルールですね。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実は「</a:t>
            </a:r>
            <a:r>
              <a:rPr sz="1388" u="sng" dirty="0">
                <a:latin typeface="M PLUS 1p" panose="020B0502020203020207" pitchFamily="34" charset="-128"/>
                <a:ea typeface="M PLUS 1p" panose="020B0502020203020207" pitchFamily="34" charset="-128"/>
                <a:cs typeface="M PLUS 1p" panose="020B0502020203020207" pitchFamily="34" charset="-128"/>
              </a:rPr>
              <a:t>コンビネーションディミニッシュ</a:t>
            </a:r>
            <a:r>
              <a:rPr sz="1388" dirty="0">
                <a:latin typeface="M PLUS 1p" panose="020B0502020203020207" pitchFamily="34" charset="-128"/>
                <a:ea typeface="M PLUS 1p" panose="020B0502020203020207" pitchFamily="34" charset="-128"/>
                <a:cs typeface="M PLUS 1p" panose="020B0502020203020207" pitchFamily="34" charset="-128"/>
              </a:rPr>
              <a:t>」を使うと4度進行をしていないV7でもオルタードのようなテンションが使えるのです。それをどう作るのかを説明しますね。</a:t>
            </a:r>
          </a:p>
        </p:txBody>
      </p:sp>
      <p:pic>
        <p:nvPicPr>
          <p:cNvPr id="4507" name="Google Shape;3610;p141" descr="Google Shape;3610;p141"/>
          <p:cNvPicPr>
            <a:picLocks noChangeAspect="1"/>
          </p:cNvPicPr>
          <p:nvPr/>
        </p:nvPicPr>
        <p:blipFill>
          <a:blip r:embed="rId3"/>
          <a:stretch>
            <a:fillRect/>
          </a:stretch>
        </p:blipFill>
        <p:spPr>
          <a:xfrm>
            <a:off x="310208" y="5825182"/>
            <a:ext cx="630363" cy="560882"/>
          </a:xfrm>
          <a:prstGeom prst="rect">
            <a:avLst/>
          </a:prstGeom>
          <a:ln w="12700">
            <a:miter lim="400000"/>
            <a:headEnd/>
            <a:tailEnd/>
          </a:ln>
        </p:spPr>
      </p:pic>
      <p:pic>
        <p:nvPicPr>
          <p:cNvPr id="4508" name="Google Shape;3611;p141" descr="Google Shape;3611;p141"/>
          <p:cNvPicPr>
            <a:picLocks noChangeAspect="1"/>
          </p:cNvPicPr>
          <p:nvPr/>
        </p:nvPicPr>
        <p:blipFill>
          <a:blip r:embed="rId4"/>
          <a:stretch>
            <a:fillRect/>
          </a:stretch>
        </p:blipFill>
        <p:spPr>
          <a:xfrm>
            <a:off x="252718" y="5428463"/>
            <a:ext cx="870150" cy="399704"/>
          </a:xfrm>
          <a:prstGeom prst="rect">
            <a:avLst/>
          </a:prstGeom>
          <a:ln w="12700">
            <a:miter lim="400000"/>
            <a:headEnd/>
            <a:tailEnd/>
          </a:ln>
        </p:spPr>
      </p:pic>
      <p:sp>
        <p:nvSpPr>
          <p:cNvPr id="4509" name="Google Shape;3612;p141"/>
          <p:cNvSpPr txBox="1"/>
          <p:nvPr/>
        </p:nvSpPr>
        <p:spPr>
          <a:xfrm>
            <a:off x="1022736" y="5843720"/>
            <a:ext cx="4228763" cy="385588"/>
          </a:xfrm>
          <a:prstGeom prst="rect">
            <a:avLst/>
          </a:prstGeom>
          <a:ln>
            <a:solidFill>
              <a:srgbClr val="000000"/>
            </a:solidFill>
          </a:ln>
        </p:spPr>
        <p:txBody>
          <a:bodyPr lIns="39450" tIns="39450" rIns="39450" bIns="39450">
            <a:spAutoFit/>
          </a:bodyPr>
          <a:lstStyle>
            <a:lvl1pPr algn="ctr">
              <a:defRPr sz="5300" u="sng"/>
            </a:lvl1pPr>
          </a:lstStyle>
          <a:p>
            <a:r>
              <a:rPr sz="1988" dirty="0">
                <a:latin typeface="M PLUS 1p" panose="020B0502020203020207" pitchFamily="34" charset="-128"/>
                <a:ea typeface="M PLUS 1p" panose="020B0502020203020207" pitchFamily="34" charset="-128"/>
                <a:cs typeface="M PLUS 1p" panose="020B0502020203020207" pitchFamily="34" charset="-128"/>
              </a:rPr>
              <a:t>b13thを13thにするだけ！</a:t>
            </a:r>
          </a:p>
        </p:txBody>
      </p:sp>
      <p:sp>
        <p:nvSpPr>
          <p:cNvPr id="4510" name="Google Shape;3613;p141"/>
          <p:cNvSpPr txBox="1"/>
          <p:nvPr/>
        </p:nvSpPr>
        <p:spPr>
          <a:xfrm>
            <a:off x="341440" y="6817511"/>
            <a:ext cx="4962469" cy="113477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これだけで、セブンスならどこでも7、9、♭9、#9、#11、13といったテンションが使えるようになります！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まず次のページでポイント5つを説明いたします。</a:t>
            </a:r>
          </a:p>
        </p:txBody>
      </p:sp>
      <p:sp>
        <p:nvSpPr>
          <p:cNvPr id="4511"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129</a:t>
            </a:fld>
            <a:endParaRPr/>
          </a:p>
        </p:txBody>
      </p:sp>
      <p:grpSp>
        <p:nvGrpSpPr>
          <p:cNvPr id="2" name="Google Shape;223;p19">
            <a:extLst>
              <a:ext uri="{FF2B5EF4-FFF2-40B4-BE49-F238E27FC236}">
                <a16:creationId xmlns:a16="http://schemas.microsoft.com/office/drawing/2014/main" id="{871D7DC5-246A-5EFA-C6F1-37ED7BAA9B22}"/>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85F9B99E-FCA0-938F-8145-7B31EEB6AE7A}"/>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C468989A-395C-A24A-64A5-82F7A58C8C3A}"/>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
        <p:nvSpPr>
          <p:cNvPr id="6" name="Google Shape;3352;p130">
            <a:extLst>
              <a:ext uri="{FF2B5EF4-FFF2-40B4-BE49-F238E27FC236}">
                <a16:creationId xmlns:a16="http://schemas.microsoft.com/office/drawing/2014/main" id="{8A4428FF-BD48-3F0D-2ADC-9995CD7FDF4A}"/>
              </a:ext>
            </a:extLst>
          </p:cNvPr>
          <p:cNvSpPr txBox="1"/>
          <p:nvPr/>
        </p:nvSpPr>
        <p:spPr>
          <a:xfrm>
            <a:off x="429807" y="202501"/>
            <a:ext cx="4856975" cy="587509"/>
          </a:xfrm>
          <a:prstGeom prst="rect">
            <a:avLst/>
          </a:prstGeom>
          <a:ln w="12700">
            <a:miter lim="400000"/>
          </a:ln>
        </p:spPr>
        <p:txBody>
          <a:bodyPr lIns="25134" tIns="25134" rIns="25134" bIns="25134">
            <a:spAutoFit/>
          </a:bodyPr>
          <a:lstStyle/>
          <a:p>
            <a:pPr algn="ctr">
              <a:defRPr sz="4900">
                <a:latin typeface="A-OTF 太ゴB101 Pr6N Bold"/>
                <a:ea typeface="A-OTF 太ゴB101 Pr6N Bold"/>
                <a:cs typeface="A-OTF 太ゴB101 Pr6N Bold"/>
                <a:sym typeface="A-OTF 太ゴB101 Pr6N Bold"/>
              </a:defRPr>
            </a:pPr>
            <a:r>
              <a:rPr lang="en-US" sz="1650" dirty="0">
                <a:latin typeface="M PLUS 1p" panose="020B0502020203020207" pitchFamily="34" charset="-128"/>
                <a:ea typeface="M PLUS 1p" panose="020B0502020203020207" pitchFamily="34" charset="-128"/>
                <a:cs typeface="M PLUS 1p" panose="020B0502020203020207" pitchFamily="34" charset="-128"/>
              </a:rPr>
              <a:t>Part 18     </a:t>
            </a:r>
            <a:r>
              <a:rPr lang="ja-JP" altLang="en-US" sz="1650">
                <a:latin typeface="M PLUS 1p" panose="020B0502020203020207" pitchFamily="34" charset="-128"/>
                <a:ea typeface="M PLUS 1p" panose="020B0502020203020207" pitchFamily="34" charset="-128"/>
                <a:cs typeface="M PLUS 1p" panose="020B0502020203020207" pitchFamily="34" charset="-128"/>
              </a:rPr>
              <a:t>もっと簡単にジャズのサウンドを作る</a:t>
            </a:r>
          </a:p>
          <a:p>
            <a:pPr algn="ctr">
              <a:defRPr sz="4900">
                <a:latin typeface="A-OTF 太ゴB101 Pr6N Bold"/>
                <a:ea typeface="A-OTF 太ゴB101 Pr6N Bold"/>
                <a:cs typeface="A-OTF 太ゴB101 Pr6N Bold"/>
                <a:sym typeface="A-OTF 太ゴB101 Pr6N Bold"/>
              </a:defRPr>
            </a:pPr>
            <a:endParaRPr lang="ja-JP" altLang="en-US" sz="1838" dirty="0">
              <a:latin typeface="M PLUS 1p" panose="020B0502020203020207" pitchFamily="34" charset="-128"/>
              <a:ea typeface="M PLUS 1p" panose="020B0502020203020207" pitchFamily="34" charset="-128"/>
              <a:cs typeface="M PLUS 1p" panose="020B0502020203020207" pitchFamily="34" charset="-128"/>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oogle Shape;449;p25"/>
          <p:cNvGrpSpPr/>
          <p:nvPr/>
        </p:nvGrpSpPr>
        <p:grpSpPr>
          <a:xfrm>
            <a:off x="360127" y="7003258"/>
            <a:ext cx="4884183" cy="1802131"/>
            <a:chOff x="0" y="286809"/>
            <a:chExt cx="13024486" cy="4805681"/>
          </a:xfrm>
        </p:grpSpPr>
        <p:sp>
          <p:nvSpPr>
            <p:cNvPr id="557" name="Rectangle"/>
            <p:cNvSpPr/>
            <p:nvPr/>
          </p:nvSpPr>
          <p:spPr>
            <a:xfrm>
              <a:off x="0" y="286809"/>
              <a:ext cx="13024486" cy="4805681"/>
            </a:xfrm>
            <a:prstGeom prst="rect">
              <a:avLst/>
            </a:prstGeom>
            <a:noFill/>
            <a:ln w="12700" cap="flat">
              <a:solidFill>
                <a:srgbClr val="000000">
                  <a:alpha val="0"/>
                </a:srgbClr>
              </a:solidFill>
              <a:prstDash val="solid"/>
              <a:miter lim="800000"/>
            </a:ln>
            <a:effectLst/>
          </p:spPr>
          <p:txBody>
            <a:bodyPr wrap="square" lIns="0" tIns="0" rIns="0" bIns="0" numCol="1" anchor="ctr">
              <a:noAutofit/>
            </a:bodyPr>
            <a:lstStyle/>
            <a:p>
              <a:pPr>
                <a:defRPr sz="5100">
                  <a:latin typeface="A-OTF 太ゴB101 Pr6N Bold"/>
                  <a:ea typeface="A-OTF 太ゴB101 Pr6N Bold"/>
                  <a:cs typeface="A-OTF 太ゴB101 Pr6N Bold"/>
                  <a:sym typeface="A-OTF 太ゴB101 Pr6N Bold"/>
                </a:defRPr>
              </a:pPr>
              <a:endParaRPr sz="1913" dirty="0">
                <a:latin typeface="MS PMincho" panose="02020600040205080304" pitchFamily="18" charset="-128"/>
                <a:ea typeface="MS PMincho" panose="02020600040205080304" pitchFamily="18" charset="-128"/>
              </a:endParaRPr>
            </a:p>
          </p:txBody>
        </p:sp>
        <p:sp>
          <p:nvSpPr>
            <p:cNvPr id="558" name="「ハモる８つのかたまり」から音を取り出し、一つ飛ばしで重ねた和音をダイアトニックコードと呼ぶ。…"/>
            <p:cNvSpPr txBox="1"/>
            <p:nvPr/>
          </p:nvSpPr>
          <p:spPr>
            <a:xfrm>
              <a:off x="111624" y="874753"/>
              <a:ext cx="12801238" cy="3629799"/>
            </a:xfrm>
            <a:prstGeom prst="rect">
              <a:avLst/>
            </a:prstGeom>
            <a:noFill/>
            <a:ln w="12700" cap="flat">
              <a:noFill/>
              <a:miter lim="400000"/>
            </a:ln>
            <a:effectLst/>
          </p:spPr>
          <p:txBody>
            <a:bodyPr wrap="square" lIns="39450" tIns="39450" rIns="39450" bIns="39450" numCol="1" anchor="ctr">
              <a:spAutoFit/>
            </a:bodyPr>
            <a:lstStyle/>
            <a:p>
              <a:pPr marL="395284" indent="-288127">
                <a:spcBef>
                  <a:spcPts val="1200"/>
                </a:spcBef>
                <a:buClr>
                  <a:srgbClr val="000000"/>
                </a:buClr>
                <a:buSzPts val="3700"/>
                <a:buAutoNum type="arabicPeriod"/>
                <a:defRPr sz="3700">
                  <a:latin typeface="A-OTF 太ゴB101 Pr6N Bold"/>
                  <a:ea typeface="A-OTF 太ゴB101 Pr6N Bold"/>
                  <a:cs typeface="A-OTF 太ゴB101 Pr6N Bold"/>
                  <a:sym typeface="A-OTF 太ゴB101 Pr6N Bold"/>
                </a:defRPr>
              </a:pPr>
              <a:r>
                <a:rPr sz="1388" dirty="0">
                  <a:latin typeface="M PLUS 1p" panose="020B0502020203020207" pitchFamily="34" charset="-128"/>
                  <a:ea typeface="M PLUS 1p" panose="020B0502020203020207" pitchFamily="34" charset="-128"/>
                  <a:cs typeface="M PLUS 1p" panose="020B0502020203020207" pitchFamily="34" charset="-128"/>
                </a:rPr>
                <a:t>「ハモる８つのかたまり」から音を取り出し、一つ飛ばしで重ねた和音をダイアトニックコードと呼ぶ。</a:t>
              </a:r>
            </a:p>
            <a:p>
              <a:pPr marL="395284" indent="-288127">
                <a:buClr>
                  <a:srgbClr val="000000"/>
                </a:buClr>
                <a:buSzPts val="3700"/>
                <a:buAutoNum type="arabicPeriod"/>
                <a:defRPr sz="3700">
                  <a:latin typeface="A-OTF 太ゴB101 Pr6N Bold"/>
                  <a:ea typeface="A-OTF 太ゴB101 Pr6N Bold"/>
                  <a:cs typeface="A-OTF 太ゴB101 Pr6N Bold"/>
                  <a:sym typeface="A-OTF 太ゴB101 Pr6N Bold"/>
                </a:defRPr>
              </a:pPr>
              <a:r>
                <a:rPr sz="1388" dirty="0">
                  <a:latin typeface="M PLUS 1p" panose="020B0502020203020207" pitchFamily="34" charset="-128"/>
                  <a:ea typeface="M PLUS 1p" panose="020B0502020203020207" pitchFamily="34" charset="-128"/>
                  <a:cs typeface="M PLUS 1p" panose="020B0502020203020207" pitchFamily="34" charset="-128"/>
                </a:rPr>
                <a:t>コードによって印象が変わる。１度（安定）、４度（フワッと）、５度（不安定）のコードが特に重要。</a:t>
              </a:r>
            </a:p>
            <a:p>
              <a:pPr marL="395284" indent="-288127">
                <a:buClr>
                  <a:srgbClr val="000000"/>
                </a:buClr>
                <a:buSzPts val="3700"/>
                <a:buAutoNum type="arabicPeriod"/>
                <a:defRPr sz="3700">
                  <a:solidFill>
                    <a:srgbClr val="222222"/>
                  </a:solidFill>
                  <a:latin typeface="A-OTF 太ゴB101 Pr6N Bold"/>
                  <a:ea typeface="A-OTF 太ゴB101 Pr6N Bold"/>
                  <a:cs typeface="A-OTF 太ゴB101 Pr6N Bold"/>
                  <a:sym typeface="A-OTF 太ゴB101 Pr6N Bold"/>
                </a:defRPr>
              </a:pPr>
              <a:r>
                <a:rPr sz="1388" dirty="0">
                  <a:latin typeface="M PLUS 1p" panose="020B0502020203020207" pitchFamily="34" charset="-128"/>
                  <a:ea typeface="M PLUS 1p" panose="020B0502020203020207" pitchFamily="34" charset="-128"/>
                  <a:cs typeface="M PLUS 1p" panose="020B0502020203020207" pitchFamily="34" charset="-128"/>
                </a:rPr>
                <a:t>「ハモる８つのかたまり」という一組の素材で、メロディ+コード＝ハーモニーも作ることができる。</a:t>
              </a:r>
            </a:p>
          </p:txBody>
        </p:sp>
      </p:grpSp>
      <p:pic>
        <p:nvPicPr>
          <p:cNvPr id="560" name="Google Shape;450;p25" descr="Google Shape;450;p25"/>
          <p:cNvPicPr>
            <a:picLocks noChangeAspect="1"/>
          </p:cNvPicPr>
          <p:nvPr/>
        </p:nvPicPr>
        <p:blipFill>
          <a:blip r:embed="rId2"/>
          <a:stretch>
            <a:fillRect/>
          </a:stretch>
        </p:blipFill>
        <p:spPr>
          <a:xfrm>
            <a:off x="672545" y="6392942"/>
            <a:ext cx="597456" cy="597456"/>
          </a:xfrm>
          <a:prstGeom prst="rect">
            <a:avLst/>
          </a:prstGeom>
          <a:ln w="12700">
            <a:miter lim="400000"/>
            <a:headEnd/>
            <a:tailEnd/>
          </a:ln>
        </p:spPr>
      </p:pic>
      <p:sp>
        <p:nvSpPr>
          <p:cNvPr id="561" name="Google Shape;452;p25"/>
          <p:cNvSpPr txBox="1"/>
          <p:nvPr/>
        </p:nvSpPr>
        <p:spPr>
          <a:xfrm>
            <a:off x="385040" y="313612"/>
            <a:ext cx="4905790" cy="2903335"/>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大事なポイントは</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a:solidFill>
                  <a:srgbClr val="222222"/>
                </a:solidFill>
                <a:latin typeface="M PLUS 1p" panose="020B0502020203020207" pitchFamily="34" charset="-128"/>
                <a:ea typeface="M PLUS 1p" panose="020B0502020203020207" pitchFamily="34" charset="-128"/>
                <a:cs typeface="M PLUS 1p" panose="020B0502020203020207" pitchFamily="34" charset="-128"/>
              </a:rPr>
              <a:t>「ハモる８つのかたまり」という一組の素材で、メロディと和音（コード）どちらも作られているということです。ついついメロディと和音は別々に考えてしまいがちですが、メロディと和音は同じもので、２つで一つのハーモニーを</a:t>
            </a:r>
            <a:r>
              <a:rPr sz="1388" dirty="0">
                <a:latin typeface="M PLUS 1p" panose="020B0502020203020207" pitchFamily="34" charset="-128"/>
                <a:ea typeface="M PLUS 1p" panose="020B0502020203020207" pitchFamily="34" charset="-128"/>
                <a:cs typeface="M PLUS 1p" panose="020B0502020203020207" pitchFamily="34" charset="-128"/>
              </a:rPr>
              <a:t>作っていると考えるとよいかもしれません。</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料理に例えると、バスケットに入っているひとまとまりの素材で、メインディッシュも前菜も作れる、とも言えるかもしれませんね</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562" name="Google Shape;466;p25"/>
          <p:cNvSpPr txBox="1"/>
          <p:nvPr/>
        </p:nvSpPr>
        <p:spPr>
          <a:xfrm>
            <a:off x="1082208" y="6598362"/>
            <a:ext cx="3721032" cy="304675"/>
          </a:xfrm>
          <a:prstGeom prst="rect">
            <a:avLst/>
          </a:prstGeom>
          <a:ln w="12700">
            <a:miter lim="400000"/>
          </a:ln>
        </p:spPr>
        <p:txBody>
          <a:bodyPr lIns="25134" tIns="25134" rIns="25134" bIns="25134">
            <a:spAutoFit/>
          </a:bodyPr>
          <a:lstStyle>
            <a:lvl1pPr algn="ctr">
              <a:defRPr sz="4400">
                <a:latin typeface="A-OTF 太ゴB101 Pr6N Bold"/>
                <a:ea typeface="A-OTF 太ゴB101 Pr6N Bold"/>
                <a:cs typeface="A-OTF 太ゴB101 Pr6N Bold"/>
                <a:sym typeface="A-OTF 太ゴB101 Pr6N Bold"/>
              </a:defRPr>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ダイアトニックコードのポイント</a:t>
            </a: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598" name="Group 2"/>
          <p:cNvGrpSpPr/>
          <p:nvPr/>
        </p:nvGrpSpPr>
        <p:grpSpPr>
          <a:xfrm>
            <a:off x="385040" y="2916795"/>
            <a:ext cx="4995777" cy="3412562"/>
            <a:chOff x="-1" y="0"/>
            <a:chExt cx="13322071" cy="9100164"/>
          </a:xfrm>
        </p:grpSpPr>
        <p:pic>
          <p:nvPicPr>
            <p:cNvPr id="563" name="Google Shape;455;p25" descr="Google Shape;455;p25"/>
            <p:cNvPicPr>
              <a:picLocks noChangeAspect="1"/>
            </p:cNvPicPr>
            <p:nvPr/>
          </p:nvPicPr>
          <p:blipFill>
            <a:blip r:embed="rId3"/>
            <a:stretch>
              <a:fillRect/>
            </a:stretch>
          </p:blipFill>
          <p:spPr>
            <a:xfrm>
              <a:off x="8357653" y="0"/>
              <a:ext cx="3804938" cy="2854043"/>
            </a:xfrm>
            <a:prstGeom prst="rect">
              <a:avLst/>
            </a:prstGeom>
            <a:ln w="12700" cap="flat">
              <a:noFill/>
              <a:miter lim="400000"/>
              <a:headEnd/>
              <a:tailEnd/>
            </a:ln>
            <a:effectLst/>
          </p:spPr>
        </p:pic>
        <p:grpSp>
          <p:nvGrpSpPr>
            <p:cNvPr id="597" name="Group 1"/>
            <p:cNvGrpSpPr/>
            <p:nvPr/>
          </p:nvGrpSpPr>
          <p:grpSpPr>
            <a:xfrm>
              <a:off x="-1" y="511357"/>
              <a:ext cx="13322071" cy="8588807"/>
              <a:chOff x="0" y="56971"/>
              <a:chExt cx="13322069" cy="8588805"/>
            </a:xfrm>
          </p:grpSpPr>
          <p:sp>
            <p:nvSpPr>
              <p:cNvPr id="564" name="Google Shape;451;p25"/>
              <p:cNvSpPr txBox="1"/>
              <p:nvPr/>
            </p:nvSpPr>
            <p:spPr>
              <a:xfrm>
                <a:off x="44416" y="7156203"/>
                <a:ext cx="5908081" cy="1489573"/>
              </a:xfrm>
              <a:prstGeom prst="rect">
                <a:avLst/>
              </a:prstGeom>
              <a:noFill/>
              <a:ln w="12700" cap="flat">
                <a:noFill/>
                <a:miter lim="400000"/>
              </a:ln>
              <a:effectLst/>
            </p:spPr>
            <p:txBody>
              <a:bodyPr wrap="square" lIns="25134" tIns="25134" rIns="25134" bIns="25134" numCol="1" anchor="t">
                <a:spAutoFit/>
              </a:bodyPr>
              <a:lstStyle>
                <a:lvl1pPr algn="ctr">
                  <a:defRPr sz="4400"/>
                </a:lvl1pPr>
              </a:lstStyle>
              <a:p>
                <a:r>
                  <a:rPr sz="1650" dirty="0">
                    <a:latin typeface="M PLUS 1p" panose="020B0502020203020207" pitchFamily="34" charset="-128"/>
                    <a:ea typeface="M PLUS 1p" panose="020B0502020203020207" pitchFamily="34" charset="-128"/>
                    <a:cs typeface="M PLUS 1p" panose="020B0502020203020207" pitchFamily="34" charset="-128"/>
                  </a:rPr>
                  <a:t>”ハモる８つのかたまり”</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565" name="Google Shape;453;p25" descr="Google Shape;453;p25"/>
              <p:cNvPicPr>
                <a:picLocks noChangeAspect="1"/>
              </p:cNvPicPr>
              <p:nvPr/>
            </p:nvPicPr>
            <p:blipFill>
              <a:blip r:embed="rId4"/>
              <a:stretch>
                <a:fillRect/>
              </a:stretch>
            </p:blipFill>
            <p:spPr>
              <a:xfrm>
                <a:off x="996052" y="82596"/>
                <a:ext cx="3627844" cy="2487323"/>
              </a:xfrm>
              <a:prstGeom prst="rect">
                <a:avLst/>
              </a:prstGeom>
              <a:ln w="12700" cap="flat">
                <a:noFill/>
                <a:miter lim="400000"/>
                <a:headEnd/>
                <a:tailEnd/>
              </a:ln>
              <a:effectLst/>
            </p:spPr>
          </p:pic>
          <p:pic>
            <p:nvPicPr>
              <p:cNvPr id="566" name="Google Shape;454;p25" descr="Google Shape;454;p25"/>
              <p:cNvPicPr>
                <a:picLocks noChangeAspect="1"/>
              </p:cNvPicPr>
              <p:nvPr/>
            </p:nvPicPr>
            <p:blipFill>
              <a:blip r:embed="rId5"/>
              <a:stretch>
                <a:fillRect/>
              </a:stretch>
            </p:blipFill>
            <p:spPr>
              <a:xfrm rot="21353095">
                <a:off x="818389" y="56971"/>
                <a:ext cx="1641670" cy="1498203"/>
              </a:xfrm>
              <a:prstGeom prst="rect">
                <a:avLst/>
              </a:prstGeom>
              <a:ln w="12700" cap="flat">
                <a:noFill/>
                <a:miter lim="400000"/>
                <a:headEnd/>
                <a:tailEnd/>
              </a:ln>
              <a:effectLst/>
            </p:spPr>
          </p:pic>
          <p:sp>
            <p:nvSpPr>
              <p:cNvPr id="567" name="Google Shape;456;p25"/>
              <p:cNvSpPr/>
              <p:nvPr/>
            </p:nvSpPr>
            <p:spPr>
              <a:xfrm>
                <a:off x="5273616" y="1227744"/>
                <a:ext cx="2433748" cy="1"/>
              </a:xfrm>
              <a:prstGeom prst="line">
                <a:avLst/>
              </a:prstGeom>
              <a:noFill/>
              <a:ln w="76200" cap="flat">
                <a:solidFill>
                  <a:srgbClr val="44546A"/>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68" name="Google Shape;457;p25"/>
              <p:cNvSpPr/>
              <p:nvPr/>
            </p:nvSpPr>
            <p:spPr>
              <a:xfrm>
                <a:off x="5273616" y="5788973"/>
                <a:ext cx="2433748" cy="1"/>
              </a:xfrm>
              <a:prstGeom prst="line">
                <a:avLst/>
              </a:prstGeom>
              <a:noFill/>
              <a:ln w="76200" cap="flat">
                <a:solidFill>
                  <a:srgbClr val="44546A"/>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571" name="Google Shape;458;p25"/>
              <p:cNvGrpSpPr/>
              <p:nvPr/>
            </p:nvGrpSpPr>
            <p:grpSpPr>
              <a:xfrm>
                <a:off x="586062" y="4561431"/>
                <a:ext cx="709512" cy="843568"/>
                <a:chOff x="0" y="-23172"/>
                <a:chExt cx="709510" cy="843567"/>
              </a:xfrm>
            </p:grpSpPr>
            <p:sp>
              <p:nvSpPr>
                <p:cNvPr id="569"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70" name="C"/>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574" name="Google Shape;459;p25"/>
              <p:cNvGrpSpPr/>
              <p:nvPr/>
            </p:nvGrpSpPr>
            <p:grpSpPr>
              <a:xfrm>
                <a:off x="4204794" y="4522140"/>
                <a:ext cx="709512" cy="843568"/>
                <a:chOff x="0" y="-23172"/>
                <a:chExt cx="709510" cy="843567"/>
              </a:xfrm>
            </p:grpSpPr>
            <p:sp>
              <p:nvSpPr>
                <p:cNvPr id="572"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73" name="F"/>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577" name="Google Shape;460;p25"/>
              <p:cNvGrpSpPr/>
              <p:nvPr/>
            </p:nvGrpSpPr>
            <p:grpSpPr>
              <a:xfrm>
                <a:off x="2998740" y="4522140"/>
                <a:ext cx="709512" cy="843568"/>
                <a:chOff x="0" y="-23172"/>
                <a:chExt cx="709510" cy="843567"/>
              </a:xfrm>
            </p:grpSpPr>
            <p:sp>
              <p:nvSpPr>
                <p:cNvPr id="575"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76" name="E"/>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580" name="Google Shape;461;p25"/>
              <p:cNvGrpSpPr/>
              <p:nvPr/>
            </p:nvGrpSpPr>
            <p:grpSpPr>
              <a:xfrm>
                <a:off x="1792116" y="4522140"/>
                <a:ext cx="709512" cy="843568"/>
                <a:chOff x="0" y="-23172"/>
                <a:chExt cx="709510" cy="843567"/>
              </a:xfrm>
            </p:grpSpPr>
            <p:sp>
              <p:nvSpPr>
                <p:cNvPr id="578"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79" name="D"/>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583" name="Google Shape;462;p25"/>
              <p:cNvGrpSpPr/>
              <p:nvPr/>
            </p:nvGrpSpPr>
            <p:grpSpPr>
              <a:xfrm>
                <a:off x="586062" y="5899050"/>
                <a:ext cx="709512" cy="843568"/>
                <a:chOff x="0" y="-23172"/>
                <a:chExt cx="709510" cy="843567"/>
              </a:xfrm>
            </p:grpSpPr>
            <p:sp>
              <p:nvSpPr>
                <p:cNvPr id="581"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82" name="G"/>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586" name="Google Shape;463;p25"/>
              <p:cNvGrpSpPr/>
              <p:nvPr/>
            </p:nvGrpSpPr>
            <p:grpSpPr>
              <a:xfrm>
                <a:off x="4204794" y="5860328"/>
                <a:ext cx="709512" cy="843568"/>
                <a:chOff x="0" y="-23172"/>
                <a:chExt cx="709510" cy="843567"/>
              </a:xfrm>
            </p:grpSpPr>
            <p:sp>
              <p:nvSpPr>
                <p:cNvPr id="584"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85" name="C"/>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589" name="Google Shape;464;p25"/>
              <p:cNvGrpSpPr/>
              <p:nvPr/>
            </p:nvGrpSpPr>
            <p:grpSpPr>
              <a:xfrm>
                <a:off x="2998740" y="5860328"/>
                <a:ext cx="709512" cy="843568"/>
                <a:chOff x="0" y="-23172"/>
                <a:chExt cx="709510" cy="843567"/>
              </a:xfrm>
            </p:grpSpPr>
            <p:sp>
              <p:nvSpPr>
                <p:cNvPr id="587"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88" name="B"/>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592" name="Google Shape;465;p25"/>
              <p:cNvGrpSpPr/>
              <p:nvPr/>
            </p:nvGrpSpPr>
            <p:grpSpPr>
              <a:xfrm>
                <a:off x="1792116" y="5859759"/>
                <a:ext cx="709512" cy="843568"/>
                <a:chOff x="0" y="-23172"/>
                <a:chExt cx="709510" cy="843567"/>
              </a:xfrm>
            </p:grpSpPr>
            <p:sp>
              <p:nvSpPr>
                <p:cNvPr id="590" name="Oval"/>
                <p:cNvSpPr/>
                <p:nvPr/>
              </p:nvSpPr>
              <p:spPr>
                <a:xfrm>
                  <a:off x="0" y="-1"/>
                  <a:ext cx="709510" cy="79722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91" name="A"/>
                <p:cNvSpPr txBox="1"/>
                <p:nvPr/>
              </p:nvSpPr>
              <p:spPr>
                <a:xfrm>
                  <a:off x="215530" y="-23172"/>
                  <a:ext cx="27845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pic>
            <p:nvPicPr>
              <p:cNvPr id="593" name="Google Shape;467;p25" descr="Google Shape;467;p25"/>
              <p:cNvPicPr>
                <a:picLocks noChangeAspect="1"/>
              </p:cNvPicPr>
              <p:nvPr/>
            </p:nvPicPr>
            <p:blipFill>
              <a:blip r:embed="rId6"/>
              <a:stretch>
                <a:fillRect/>
              </a:stretch>
            </p:blipFill>
            <p:spPr>
              <a:xfrm>
                <a:off x="8761949" y="4262299"/>
                <a:ext cx="2996915" cy="2934905"/>
              </a:xfrm>
              <a:prstGeom prst="rect">
                <a:avLst/>
              </a:prstGeom>
              <a:ln w="12700" cap="flat">
                <a:noFill/>
                <a:miter lim="400000"/>
                <a:headEnd/>
                <a:tailEnd/>
              </a:ln>
              <a:effectLst/>
            </p:spPr>
          </p:pic>
          <p:sp>
            <p:nvSpPr>
              <p:cNvPr id="594" name="Google Shape;468;p25"/>
              <p:cNvSpPr txBox="1"/>
              <p:nvPr/>
            </p:nvSpPr>
            <p:spPr>
              <a:xfrm>
                <a:off x="0" y="2986749"/>
                <a:ext cx="5908081" cy="812466"/>
              </a:xfrm>
              <a:prstGeom prst="rect">
                <a:avLst/>
              </a:prstGeom>
              <a:noFill/>
              <a:ln w="12700" cap="flat">
                <a:noFill/>
                <a:miter lim="400000"/>
              </a:ln>
              <a:effectLst/>
            </p:spPr>
            <p:txBody>
              <a:bodyPr wrap="square" lIns="25134" tIns="25134" rIns="25134" bIns="25134" numCol="1" anchor="t">
                <a:spAutoFit/>
              </a:bodyPr>
              <a:lstStyle>
                <a:lvl1pPr algn="ctr">
                  <a:defRPr sz="4400"/>
                </a:lvl1pPr>
              </a:lstStyle>
              <a:p>
                <a:r>
                  <a:rPr sz="1650" dirty="0">
                    <a:latin typeface="M PLUS 1p" panose="020B0502020203020207" pitchFamily="34" charset="-128"/>
                    <a:ea typeface="M PLUS 1p" panose="020B0502020203020207" pitchFamily="34" charset="-128"/>
                    <a:cs typeface="M PLUS 1p" panose="020B0502020203020207" pitchFamily="34" charset="-128"/>
                  </a:rPr>
                  <a:t>“</a:t>
                </a:r>
                <a:r>
                  <a:rPr sz="1650" dirty="0" err="1">
                    <a:latin typeface="M PLUS 1p" panose="020B0502020203020207" pitchFamily="34" charset="-128"/>
                    <a:ea typeface="M PLUS 1p" panose="020B0502020203020207" pitchFamily="34" charset="-128"/>
                    <a:cs typeface="M PLUS 1p" panose="020B0502020203020207" pitchFamily="34" charset="-128"/>
                  </a:rPr>
                  <a:t>ひとまとまりの素材</a:t>
                </a:r>
                <a:r>
                  <a:rPr sz="1650" dirty="0">
                    <a:latin typeface="M PLUS 1p" panose="020B0502020203020207" pitchFamily="34" charset="-128"/>
                    <a:ea typeface="M PLUS 1p" panose="020B0502020203020207" pitchFamily="34" charset="-128"/>
                    <a:cs typeface="M PLUS 1p" panose="020B0502020203020207" pitchFamily="34" charset="-128"/>
                  </a:rPr>
                  <a:t>”</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95" name="Google Shape;469;p25"/>
              <p:cNvSpPr txBox="1"/>
              <p:nvPr/>
            </p:nvSpPr>
            <p:spPr>
              <a:xfrm>
                <a:off x="6995457" y="2646223"/>
                <a:ext cx="5908081" cy="2166682"/>
              </a:xfrm>
              <a:prstGeom prst="rect">
                <a:avLst/>
              </a:prstGeom>
              <a:noFill/>
              <a:ln w="12700" cap="flat">
                <a:noFill/>
                <a:miter lim="400000"/>
              </a:ln>
              <a:effectLst/>
            </p:spPr>
            <p:txBody>
              <a:bodyPr wrap="square" lIns="25134" tIns="25134" rIns="25134" bIns="25134" numCol="1" anchor="t">
                <a:spAutoFit/>
              </a:bodyPr>
              <a:lstStyle/>
              <a:p>
                <a:pPr algn="ctr">
                  <a:defRPr sz="4400"/>
                </a:pPr>
                <a:r>
                  <a:rPr sz="1650" dirty="0">
                    <a:latin typeface="M PLUS 1p" panose="020B0502020203020207" pitchFamily="34" charset="-128"/>
                    <a:ea typeface="M PLUS 1p" panose="020B0502020203020207" pitchFamily="34" charset="-128"/>
                    <a:cs typeface="M PLUS 1p" panose="020B0502020203020207" pitchFamily="34" charset="-128"/>
                  </a:rPr>
                  <a:t>“</a:t>
                </a:r>
                <a:r>
                  <a:rPr sz="1650" dirty="0" err="1">
                    <a:latin typeface="M PLUS 1p" panose="020B0502020203020207" pitchFamily="34" charset="-128"/>
                    <a:ea typeface="M PLUS 1p" panose="020B0502020203020207" pitchFamily="34" charset="-128"/>
                    <a:cs typeface="M PLUS 1p" panose="020B0502020203020207" pitchFamily="34" charset="-128"/>
                  </a:rPr>
                  <a:t>メインディッシュと</a:t>
                </a:r>
                <a:endParaRPr sz="1650" dirty="0">
                  <a:latin typeface="M PLUS 1p" panose="020B0502020203020207" pitchFamily="34" charset="-128"/>
                  <a:ea typeface="M PLUS 1p" panose="020B0502020203020207" pitchFamily="34" charset="-128"/>
                  <a:cs typeface="M PLUS 1p" panose="020B0502020203020207" pitchFamily="34" charset="-128"/>
                </a:endParaRPr>
              </a:p>
              <a:p>
                <a:pPr algn="ctr">
                  <a:defRPr sz="4400"/>
                </a:pPr>
                <a:r>
                  <a:rPr sz="1650" dirty="0">
                    <a:latin typeface="M PLUS 1p" panose="020B0502020203020207" pitchFamily="34" charset="-128"/>
                    <a:ea typeface="M PLUS 1p" panose="020B0502020203020207" pitchFamily="34" charset="-128"/>
                    <a:cs typeface="M PLUS 1p" panose="020B0502020203020207" pitchFamily="34" charset="-128"/>
                  </a:rPr>
                  <a:t>　　　</a:t>
                </a:r>
                <a:r>
                  <a:rPr sz="1650" dirty="0" err="1">
                    <a:latin typeface="M PLUS 1p" panose="020B0502020203020207" pitchFamily="34" charset="-128"/>
                    <a:ea typeface="M PLUS 1p" panose="020B0502020203020207" pitchFamily="34" charset="-128"/>
                    <a:cs typeface="M PLUS 1p" panose="020B0502020203020207" pitchFamily="34" charset="-128"/>
                  </a:rPr>
                  <a:t>サイドディッシュ</a:t>
                </a:r>
                <a:r>
                  <a:rPr sz="1650" dirty="0">
                    <a:latin typeface="M PLUS 1p" panose="020B0502020203020207" pitchFamily="34" charset="-128"/>
                    <a:ea typeface="M PLUS 1p" panose="020B0502020203020207" pitchFamily="34" charset="-128"/>
                    <a:cs typeface="M PLUS 1p" panose="020B0502020203020207" pitchFamily="34" charset="-128"/>
                  </a:rPr>
                  <a:t>”</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596" name="Google Shape;470;p25"/>
              <p:cNvSpPr txBox="1"/>
              <p:nvPr/>
            </p:nvSpPr>
            <p:spPr>
              <a:xfrm>
                <a:off x="7198174" y="7094134"/>
                <a:ext cx="6123895" cy="1489573"/>
              </a:xfrm>
              <a:prstGeom prst="rect">
                <a:avLst/>
              </a:prstGeom>
              <a:noFill/>
              <a:ln w="12700" cap="flat">
                <a:noFill/>
                <a:miter lim="400000"/>
              </a:ln>
              <a:effectLst/>
            </p:spPr>
            <p:txBody>
              <a:bodyPr wrap="square" lIns="25134" tIns="25134" rIns="25134" bIns="25134" numCol="1" anchor="t">
                <a:spAutoFit/>
              </a:bodyPr>
              <a:lstStyle/>
              <a:p>
                <a:pPr algn="ctr">
                  <a:defRPr sz="4400"/>
                </a:pPr>
                <a:r>
                  <a:rPr sz="1650" dirty="0" err="1">
                    <a:latin typeface="M PLUS 1p" panose="020B0502020203020207" pitchFamily="34" charset="-128"/>
                    <a:ea typeface="M PLUS 1p" panose="020B0502020203020207" pitchFamily="34" charset="-128"/>
                    <a:cs typeface="M PLUS 1p" panose="020B0502020203020207" pitchFamily="34" charset="-128"/>
                  </a:rPr>
                  <a:t>メロディ+コード</a:t>
                </a:r>
                <a:endParaRPr sz="1650" dirty="0">
                  <a:latin typeface="M PLUS 1p" panose="020B0502020203020207" pitchFamily="34" charset="-128"/>
                  <a:ea typeface="M PLUS 1p" panose="020B0502020203020207" pitchFamily="34" charset="-128"/>
                  <a:cs typeface="M PLUS 1p" panose="020B0502020203020207" pitchFamily="34" charset="-128"/>
                </a:endParaRPr>
              </a:p>
              <a:p>
                <a:pPr algn="ctr">
                  <a:defRPr sz="4400"/>
                </a:pPr>
                <a:r>
                  <a:rPr sz="1650" dirty="0">
                    <a:latin typeface="M PLUS 1p" panose="020B0502020203020207" pitchFamily="34" charset="-128"/>
                    <a:ea typeface="M PLUS 1p" panose="020B0502020203020207" pitchFamily="34" charset="-128"/>
                    <a:cs typeface="M PLUS 1p" panose="020B0502020203020207" pitchFamily="34" charset="-128"/>
                  </a:rPr>
                  <a:t>=</a:t>
                </a:r>
                <a:r>
                  <a:rPr sz="1650" dirty="0" err="1">
                    <a:latin typeface="M PLUS 1p" panose="020B0502020203020207" pitchFamily="34" charset="-128"/>
                    <a:ea typeface="M PLUS 1p" panose="020B0502020203020207" pitchFamily="34" charset="-128"/>
                    <a:cs typeface="M PLUS 1p" panose="020B0502020203020207" pitchFamily="34" charset="-128"/>
                  </a:rPr>
                  <a:t>ハーモニ</a:t>
                </a:r>
                <a:r>
                  <a:rPr sz="1650" dirty="0">
                    <a:latin typeface="M PLUS 1p" panose="020B0502020203020207" pitchFamily="34" charset="-128"/>
                    <a:ea typeface="M PLUS 1p" panose="020B0502020203020207" pitchFamily="34" charset="-128"/>
                    <a:cs typeface="M PLUS 1p" panose="020B0502020203020207" pitchFamily="34" charset="-128"/>
                  </a:rPr>
                  <a:t>ー</a:t>
                </a:r>
              </a:p>
            </p:txBody>
          </p:sp>
        </p:grpSp>
      </p:grpSp>
      <p:sp>
        <p:nvSpPr>
          <p:cNvPr id="599"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13</a:t>
            </a:fld>
            <a:endParaRP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5" name="Google Shape;3619;p142"/>
          <p:cNvGrpSpPr/>
          <p:nvPr/>
        </p:nvGrpSpPr>
        <p:grpSpPr>
          <a:xfrm>
            <a:off x="263096" y="1144670"/>
            <a:ext cx="5276702" cy="2256526"/>
            <a:chOff x="-1" y="-1"/>
            <a:chExt cx="14071202" cy="6017402"/>
          </a:xfrm>
        </p:grpSpPr>
        <p:sp>
          <p:nvSpPr>
            <p:cNvPr id="4513" name="Rectangle"/>
            <p:cNvSpPr/>
            <p:nvPr/>
          </p:nvSpPr>
          <p:spPr>
            <a:xfrm>
              <a:off x="-1" y="-1"/>
              <a:ext cx="14071202" cy="6017402"/>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14" name="セブンスであればどこでも使える…"/>
            <p:cNvSpPr txBox="1"/>
            <p:nvPr/>
          </p:nvSpPr>
          <p:spPr>
            <a:xfrm>
              <a:off x="111623" y="807887"/>
              <a:ext cx="13847951" cy="4401634"/>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セブンスであればどこでも使える</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５度が使える</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４度進行していても使える</a:t>
              </a:r>
            </a:p>
            <a:p>
              <a:pPr marL="395284" indent="-288127">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要するに半音違いのディミニッシュが重なっている</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短３度で平行移動できる</a:t>
              </a:r>
            </a:p>
          </p:txBody>
        </p:sp>
      </p:grpSp>
      <p:pic>
        <p:nvPicPr>
          <p:cNvPr id="4516" name="Google Shape;3620;p142" descr="Google Shape;3620;p142"/>
          <p:cNvPicPr>
            <a:picLocks noChangeAspect="1"/>
          </p:cNvPicPr>
          <p:nvPr/>
        </p:nvPicPr>
        <p:blipFill>
          <a:blip r:embed="rId2"/>
          <a:stretch>
            <a:fillRect/>
          </a:stretch>
        </p:blipFill>
        <p:spPr>
          <a:xfrm>
            <a:off x="18099" y="457393"/>
            <a:ext cx="632970" cy="632970"/>
          </a:xfrm>
          <a:prstGeom prst="rect">
            <a:avLst/>
          </a:prstGeom>
          <a:ln w="12700">
            <a:miter lim="400000"/>
            <a:headEnd/>
            <a:tailEnd/>
          </a:ln>
        </p:spPr>
      </p:pic>
      <p:sp>
        <p:nvSpPr>
          <p:cNvPr id="4517" name="Google Shape;3621;p142"/>
          <p:cNvSpPr txBox="1"/>
          <p:nvPr/>
        </p:nvSpPr>
        <p:spPr>
          <a:xfrm>
            <a:off x="676226" y="731559"/>
            <a:ext cx="4939407" cy="304675"/>
          </a:xfrm>
          <a:prstGeom prst="rect">
            <a:avLst/>
          </a:prstGeom>
          <a:ln w="12700">
            <a:miter lim="400000"/>
          </a:ln>
        </p:spPr>
        <p:txBody>
          <a:bodyPr lIns="25134" tIns="25134" rIns="25134" bIns="25134">
            <a:spAutoFit/>
          </a:bodyPr>
          <a:lstStyle>
            <a:lvl1pPr>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コンビネーションディミニッシュの5つのポイント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18" name="Google Shape;3622;p142"/>
          <p:cNvSpPr txBox="1"/>
          <p:nvPr/>
        </p:nvSpPr>
        <p:spPr>
          <a:xfrm>
            <a:off x="107944" y="452191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521" name="Google Shape;3623;p142"/>
          <p:cNvGrpSpPr/>
          <p:nvPr/>
        </p:nvGrpSpPr>
        <p:grpSpPr>
          <a:xfrm>
            <a:off x="4303" y="4393658"/>
            <a:ext cx="5715000" cy="474189"/>
            <a:chOff x="0" y="-1"/>
            <a:chExt cx="15240000" cy="1264502"/>
          </a:xfrm>
        </p:grpSpPr>
        <p:sp>
          <p:nvSpPr>
            <p:cNvPr id="4519"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S PMincho" panose="02020600040205080304" pitchFamily="18" charset="-128"/>
                <a:ea typeface="MS PMincho" panose="02020600040205080304" pitchFamily="18" charset="-128"/>
              </a:endParaRPr>
            </a:p>
          </p:txBody>
        </p:sp>
        <p:sp>
          <p:nvSpPr>
            <p:cNvPr id="4520" name="1.セブンスであればどこでも使える"/>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S PMincho" panose="02020600040205080304" pitchFamily="18" charset="-128"/>
                  <a:ea typeface="MS PMincho" panose="02020600040205080304" pitchFamily="18" charset="-128"/>
                </a:rPr>
                <a:t>　　 1.セブンスであればどこでも使える</a:t>
              </a:r>
            </a:p>
          </p:txBody>
        </p:sp>
      </p:grpSp>
      <p:pic>
        <p:nvPicPr>
          <p:cNvPr id="4522" name="Google Shape;3624;p142" descr="Google Shape;3624;p142"/>
          <p:cNvPicPr>
            <a:picLocks noChangeAspect="1"/>
          </p:cNvPicPr>
          <p:nvPr/>
        </p:nvPicPr>
        <p:blipFill>
          <a:blip r:embed="rId3"/>
          <a:srcRect r="9066" b="28515"/>
          <a:stretch>
            <a:fillRect/>
          </a:stretch>
        </p:blipFill>
        <p:spPr>
          <a:xfrm>
            <a:off x="617" y="4370325"/>
            <a:ext cx="559091" cy="520927"/>
          </a:xfrm>
          <a:prstGeom prst="rect">
            <a:avLst/>
          </a:prstGeom>
          <a:ln w="12700">
            <a:miter lim="400000"/>
            <a:headEnd/>
            <a:tailEnd/>
          </a:ln>
        </p:spPr>
      </p:pic>
      <p:sp>
        <p:nvSpPr>
          <p:cNvPr id="4523" name="Google Shape;3625;p142"/>
          <p:cNvSpPr txBox="1"/>
          <p:nvPr/>
        </p:nvSpPr>
        <p:spPr>
          <a:xfrm>
            <a:off x="377062" y="5197191"/>
            <a:ext cx="4962469" cy="3211111"/>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♭13を13に戻すと、オルタードよりも緊張感がすこし緩和されます。(</a:t>
            </a:r>
            <a:r>
              <a:rPr sz="1388" dirty="0" err="1">
                <a:latin typeface="M PLUS 1p" panose="020B0502020203020207" pitchFamily="34" charset="-128"/>
                <a:ea typeface="M PLUS 1p" panose="020B0502020203020207" pitchFamily="34" charset="-128"/>
                <a:cs typeface="M PLUS 1p" panose="020B0502020203020207" pitchFamily="34" charset="-128"/>
              </a:rPr>
              <a:t>ハモるかたまりの音が増える</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結果として、次のコードが安定のコードじゃなくなっても大丈夫なんじゃないか、という感覚になります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なので、不安定→安定の５→１進行（４度進行）以外でも使えるようになったと考えてOKです。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よって、コンビネーションディミニッシュは、セブンスならどこでも使えるオルタードの仲間、と捉えて問題ないでしょう</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4524"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130</a:t>
            </a:fld>
            <a:endParaRP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 name="Google Shape;3632;p143" descr="Google Shape;3632;p143"/>
          <p:cNvPicPr>
            <a:picLocks noChangeAspect="1"/>
          </p:cNvPicPr>
          <p:nvPr/>
        </p:nvPicPr>
        <p:blipFill>
          <a:blip r:embed="rId2"/>
          <a:srcRect l="49384" r="27853"/>
          <a:stretch>
            <a:fillRect/>
          </a:stretch>
        </p:blipFill>
        <p:spPr>
          <a:xfrm>
            <a:off x="4022413" y="3332786"/>
            <a:ext cx="1042989" cy="1670379"/>
          </a:xfrm>
          <a:prstGeom prst="rect">
            <a:avLst/>
          </a:prstGeom>
          <a:ln w="12700">
            <a:miter lim="400000"/>
            <a:headEnd/>
            <a:tailEnd/>
          </a:ln>
        </p:spPr>
      </p:pic>
      <p:sp>
        <p:nvSpPr>
          <p:cNvPr id="4527" name="Google Shape;3633;p143"/>
          <p:cNvSpPr txBox="1"/>
          <p:nvPr/>
        </p:nvSpPr>
        <p:spPr>
          <a:xfrm>
            <a:off x="1317301" y="4446224"/>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528" name="Google Shape;3634;p143" descr="Google Shape;3634;p143"/>
          <p:cNvPicPr>
            <a:picLocks noChangeAspect="1"/>
          </p:cNvPicPr>
          <p:nvPr/>
        </p:nvPicPr>
        <p:blipFill>
          <a:blip r:embed="rId3"/>
          <a:stretch>
            <a:fillRect/>
          </a:stretch>
        </p:blipFill>
        <p:spPr>
          <a:xfrm rot="20729343">
            <a:off x="4030559" y="5490227"/>
            <a:ext cx="893334" cy="670009"/>
          </a:xfrm>
          <a:prstGeom prst="rect">
            <a:avLst/>
          </a:prstGeom>
          <a:ln w="12700">
            <a:miter lim="400000"/>
            <a:headEnd/>
            <a:tailEnd/>
          </a:ln>
        </p:spPr>
      </p:pic>
      <p:pic>
        <p:nvPicPr>
          <p:cNvPr id="4529" name="Google Shape;3635;p143" descr="Google Shape;3635;p143"/>
          <p:cNvPicPr>
            <a:picLocks noChangeAspect="1"/>
          </p:cNvPicPr>
          <p:nvPr/>
        </p:nvPicPr>
        <p:blipFill>
          <a:blip r:embed="rId2"/>
          <a:srcRect l="21826"/>
          <a:stretch>
            <a:fillRect/>
          </a:stretch>
        </p:blipFill>
        <p:spPr>
          <a:xfrm>
            <a:off x="479123" y="3335596"/>
            <a:ext cx="3582271" cy="1667569"/>
          </a:xfrm>
          <a:prstGeom prst="rect">
            <a:avLst/>
          </a:prstGeom>
          <a:ln w="12700">
            <a:miter lim="400000"/>
            <a:headEnd/>
            <a:tailEnd/>
          </a:ln>
        </p:spPr>
      </p:pic>
      <p:grpSp>
        <p:nvGrpSpPr>
          <p:cNvPr id="4532" name="Google Shape;3636;p143"/>
          <p:cNvGrpSpPr/>
          <p:nvPr/>
        </p:nvGrpSpPr>
        <p:grpSpPr>
          <a:xfrm>
            <a:off x="807243" y="4541158"/>
            <a:ext cx="296664" cy="333451"/>
            <a:chOff x="-1" y="0"/>
            <a:chExt cx="791102" cy="889200"/>
          </a:xfrm>
        </p:grpSpPr>
        <p:sp>
          <p:nvSpPr>
            <p:cNvPr id="4530"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31"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535" name="Google Shape;3637;p143"/>
          <p:cNvGrpSpPr/>
          <p:nvPr/>
        </p:nvGrpSpPr>
        <p:grpSpPr>
          <a:xfrm>
            <a:off x="2102567" y="4541157"/>
            <a:ext cx="296663" cy="333450"/>
            <a:chOff x="0" y="547432"/>
            <a:chExt cx="791101" cy="889201"/>
          </a:xfrm>
        </p:grpSpPr>
        <p:sp>
          <p:nvSpPr>
            <p:cNvPr id="453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34"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536" name="Google Shape;3638;p143"/>
          <p:cNvSpPr txBox="1"/>
          <p:nvPr/>
        </p:nvSpPr>
        <p:spPr>
          <a:xfrm>
            <a:off x="475705" y="2933673"/>
            <a:ext cx="1131395"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4537" name="Google Shape;3639;p143"/>
          <p:cNvSpPr txBox="1"/>
          <p:nvPr/>
        </p:nvSpPr>
        <p:spPr>
          <a:xfrm>
            <a:off x="869366" y="50678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538" name="Google Shape;3640;p143"/>
          <p:cNvSpPr txBox="1"/>
          <p:nvPr/>
        </p:nvSpPr>
        <p:spPr>
          <a:xfrm>
            <a:off x="1337821" y="504447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539" name="Google Shape;3641;p143"/>
          <p:cNvSpPr txBox="1"/>
          <p:nvPr/>
        </p:nvSpPr>
        <p:spPr>
          <a:xfrm>
            <a:off x="2146508" y="50678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540" name="Google Shape;3642;p143"/>
          <p:cNvSpPr txBox="1"/>
          <p:nvPr/>
        </p:nvSpPr>
        <p:spPr>
          <a:xfrm>
            <a:off x="2764118" y="5080990"/>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4543" name="Google Shape;3643;p143"/>
          <p:cNvGrpSpPr/>
          <p:nvPr/>
        </p:nvGrpSpPr>
        <p:grpSpPr>
          <a:xfrm>
            <a:off x="1455850" y="4541157"/>
            <a:ext cx="296663" cy="333450"/>
            <a:chOff x="0" y="547432"/>
            <a:chExt cx="791101" cy="889201"/>
          </a:xfrm>
        </p:grpSpPr>
        <p:sp>
          <p:nvSpPr>
            <p:cNvPr id="454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42"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546" name="Google Shape;3644;p143"/>
          <p:cNvGrpSpPr/>
          <p:nvPr/>
        </p:nvGrpSpPr>
        <p:grpSpPr>
          <a:xfrm>
            <a:off x="2764130" y="4541158"/>
            <a:ext cx="296664" cy="333451"/>
            <a:chOff x="-1" y="0"/>
            <a:chExt cx="791102" cy="889200"/>
          </a:xfrm>
        </p:grpSpPr>
        <p:sp>
          <p:nvSpPr>
            <p:cNvPr id="454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45"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4547" name="Google Shape;3645;p143"/>
          <p:cNvSpPr/>
          <p:nvPr/>
        </p:nvSpPr>
        <p:spPr>
          <a:xfrm rot="5400000">
            <a:off x="3545931" y="4249061"/>
            <a:ext cx="191982" cy="25576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28575">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48" name="Google Shape;3646;p143"/>
          <p:cNvSpPr txBox="1"/>
          <p:nvPr/>
        </p:nvSpPr>
        <p:spPr>
          <a:xfrm>
            <a:off x="2784222" y="5855572"/>
            <a:ext cx="1764244" cy="293255"/>
          </a:xfrm>
          <a:prstGeom prst="rect">
            <a:avLst/>
          </a:prstGeom>
          <a:ln w="12700">
            <a:miter lim="400000"/>
          </a:ln>
        </p:spPr>
        <p:txBody>
          <a:bodyPr lIns="39450" tIns="39450" rIns="39450" bIns="39450">
            <a:spAutoFit/>
          </a:bodyPr>
          <a:lstStyle>
            <a:lvl1pPr algn="ct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短９度（不協和音）</a:t>
            </a:r>
          </a:p>
        </p:txBody>
      </p:sp>
      <p:grpSp>
        <p:nvGrpSpPr>
          <p:cNvPr id="4551" name="Google Shape;3647;p143"/>
          <p:cNvGrpSpPr/>
          <p:nvPr/>
        </p:nvGrpSpPr>
        <p:grpSpPr>
          <a:xfrm>
            <a:off x="3214843" y="3699132"/>
            <a:ext cx="352239" cy="467664"/>
            <a:chOff x="-1" y="-1"/>
            <a:chExt cx="939302" cy="1247102"/>
          </a:xfrm>
        </p:grpSpPr>
        <p:sp>
          <p:nvSpPr>
            <p:cNvPr id="4549"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50"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4552" name="Google Shape;3648;p143"/>
          <p:cNvSpPr txBox="1"/>
          <p:nvPr/>
        </p:nvSpPr>
        <p:spPr>
          <a:xfrm>
            <a:off x="3168440" y="4237304"/>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555" name="Google Shape;3649;p143"/>
          <p:cNvGrpSpPr/>
          <p:nvPr/>
        </p:nvGrpSpPr>
        <p:grpSpPr>
          <a:xfrm>
            <a:off x="3551482" y="3697965"/>
            <a:ext cx="352239" cy="467664"/>
            <a:chOff x="-1" y="-1"/>
            <a:chExt cx="939302" cy="1247102"/>
          </a:xfrm>
        </p:grpSpPr>
        <p:sp>
          <p:nvSpPr>
            <p:cNvPr id="4553"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54"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556" name="Google Shape;3650;p143"/>
          <p:cNvSpPr txBox="1"/>
          <p:nvPr/>
        </p:nvSpPr>
        <p:spPr>
          <a:xfrm>
            <a:off x="3486708" y="303598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559" name="Google Shape;3651;p143"/>
          <p:cNvGrpSpPr/>
          <p:nvPr/>
        </p:nvGrpSpPr>
        <p:grpSpPr>
          <a:xfrm>
            <a:off x="4200682" y="3699132"/>
            <a:ext cx="352239" cy="467664"/>
            <a:chOff x="0" y="179852"/>
            <a:chExt cx="939301" cy="1247101"/>
          </a:xfrm>
        </p:grpSpPr>
        <p:sp>
          <p:nvSpPr>
            <p:cNvPr id="4557"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58"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560" name="Google Shape;3652;p143"/>
          <p:cNvSpPr txBox="1"/>
          <p:nvPr/>
        </p:nvSpPr>
        <p:spPr>
          <a:xfrm>
            <a:off x="4078758" y="3037154"/>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4563" name="Google Shape;3653;p143"/>
          <p:cNvGrpSpPr/>
          <p:nvPr/>
        </p:nvGrpSpPr>
        <p:grpSpPr>
          <a:xfrm>
            <a:off x="4537318" y="3697965"/>
            <a:ext cx="352238" cy="467664"/>
            <a:chOff x="0" y="179852"/>
            <a:chExt cx="939301" cy="1247101"/>
          </a:xfrm>
        </p:grpSpPr>
        <p:sp>
          <p:nvSpPr>
            <p:cNvPr id="4561"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62"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564" name="Google Shape;3654;p143"/>
          <p:cNvSpPr txBox="1"/>
          <p:nvPr/>
        </p:nvSpPr>
        <p:spPr>
          <a:xfrm>
            <a:off x="4486833" y="303598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sp>
        <p:nvSpPr>
          <p:cNvPr id="4565" name="Google Shape;3655;p143"/>
          <p:cNvSpPr/>
          <p:nvPr/>
        </p:nvSpPr>
        <p:spPr>
          <a:xfrm>
            <a:off x="4920073" y="4729061"/>
            <a:ext cx="0" cy="722138"/>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66" name="Google Shape;3656;p143"/>
          <p:cNvSpPr/>
          <p:nvPr/>
        </p:nvSpPr>
        <p:spPr>
          <a:xfrm>
            <a:off x="2084336" y="4540251"/>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67" name="Google Shape;3657;p143"/>
          <p:cNvSpPr/>
          <p:nvPr/>
        </p:nvSpPr>
        <p:spPr>
          <a:xfrm flipH="1">
            <a:off x="2084336" y="4540251"/>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68" name="Google Shape;3658;p143"/>
          <p:cNvSpPr txBox="1"/>
          <p:nvPr/>
        </p:nvSpPr>
        <p:spPr>
          <a:xfrm>
            <a:off x="349484" y="576426"/>
            <a:ext cx="4962469" cy="224988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どういうことか説明しますね。オルタードだと５度が使えなくなるということは既に説明しましたね。♭13とぶつかるからです。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コンディミでは♭13をナチュラル13にするので、５度とぶつかることによる不協和音もなくなります。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なので、５度が使えるということになるのです。</a:t>
            </a:r>
          </a:p>
        </p:txBody>
      </p:sp>
      <p:pic>
        <p:nvPicPr>
          <p:cNvPr id="4569" name="Google Shape;3660;p143" descr="Google Shape;3660;p143"/>
          <p:cNvPicPr>
            <a:picLocks noChangeAspect="1"/>
          </p:cNvPicPr>
          <p:nvPr/>
        </p:nvPicPr>
        <p:blipFill>
          <a:blip r:embed="rId2"/>
          <a:srcRect l="49384" r="27853"/>
          <a:stretch>
            <a:fillRect/>
          </a:stretch>
        </p:blipFill>
        <p:spPr>
          <a:xfrm>
            <a:off x="4053030" y="6808053"/>
            <a:ext cx="1042988" cy="1669014"/>
          </a:xfrm>
          <a:prstGeom prst="rect">
            <a:avLst/>
          </a:prstGeom>
          <a:ln w="12700">
            <a:miter lim="400000"/>
            <a:headEnd/>
            <a:tailEnd/>
          </a:ln>
        </p:spPr>
      </p:pic>
      <p:sp>
        <p:nvSpPr>
          <p:cNvPr id="4570" name="Google Shape;3661;p143"/>
          <p:cNvSpPr txBox="1"/>
          <p:nvPr/>
        </p:nvSpPr>
        <p:spPr>
          <a:xfrm>
            <a:off x="1345876" y="7920126"/>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571" name="Google Shape;3662;p143" descr="Google Shape;3662;p143"/>
          <p:cNvPicPr>
            <a:picLocks noChangeAspect="1"/>
          </p:cNvPicPr>
          <p:nvPr/>
        </p:nvPicPr>
        <p:blipFill>
          <a:blip r:embed="rId2"/>
          <a:srcRect l="21826"/>
          <a:stretch>
            <a:fillRect/>
          </a:stretch>
        </p:blipFill>
        <p:spPr>
          <a:xfrm>
            <a:off x="507698" y="6809499"/>
            <a:ext cx="3582271" cy="1667569"/>
          </a:xfrm>
          <a:prstGeom prst="rect">
            <a:avLst/>
          </a:prstGeom>
          <a:ln w="12700">
            <a:miter lim="400000"/>
            <a:headEnd/>
            <a:tailEnd/>
          </a:ln>
        </p:spPr>
      </p:pic>
      <p:grpSp>
        <p:nvGrpSpPr>
          <p:cNvPr id="4574" name="Google Shape;3663;p143"/>
          <p:cNvGrpSpPr/>
          <p:nvPr/>
        </p:nvGrpSpPr>
        <p:grpSpPr>
          <a:xfrm>
            <a:off x="835819" y="8015060"/>
            <a:ext cx="296664" cy="333451"/>
            <a:chOff x="-1" y="0"/>
            <a:chExt cx="791102" cy="889200"/>
          </a:xfrm>
        </p:grpSpPr>
        <p:sp>
          <p:nvSpPr>
            <p:cNvPr id="4572"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73"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577" name="Google Shape;3664;p143"/>
          <p:cNvGrpSpPr/>
          <p:nvPr/>
        </p:nvGrpSpPr>
        <p:grpSpPr>
          <a:xfrm>
            <a:off x="2140166" y="8015061"/>
            <a:ext cx="296663" cy="333450"/>
            <a:chOff x="0" y="547432"/>
            <a:chExt cx="791101" cy="889201"/>
          </a:xfrm>
        </p:grpSpPr>
        <p:sp>
          <p:nvSpPr>
            <p:cNvPr id="457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76"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578" name="Google Shape;3665;p143"/>
          <p:cNvSpPr txBox="1"/>
          <p:nvPr/>
        </p:nvSpPr>
        <p:spPr>
          <a:xfrm>
            <a:off x="504280" y="6150404"/>
            <a:ext cx="3671306"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G7（コンビネーションディミニッシュ）</a:t>
            </a:r>
          </a:p>
        </p:txBody>
      </p:sp>
      <p:sp>
        <p:nvSpPr>
          <p:cNvPr id="4579" name="Google Shape;3666;p143"/>
          <p:cNvSpPr txBox="1"/>
          <p:nvPr/>
        </p:nvSpPr>
        <p:spPr>
          <a:xfrm>
            <a:off x="897941" y="854180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580" name="Google Shape;3667;p143"/>
          <p:cNvSpPr txBox="1"/>
          <p:nvPr/>
        </p:nvSpPr>
        <p:spPr>
          <a:xfrm>
            <a:off x="1366396" y="8481636"/>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581" name="Google Shape;3668;p143"/>
          <p:cNvSpPr txBox="1"/>
          <p:nvPr/>
        </p:nvSpPr>
        <p:spPr>
          <a:xfrm>
            <a:off x="2175083" y="854180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582" name="Google Shape;3669;p143"/>
          <p:cNvSpPr txBox="1"/>
          <p:nvPr/>
        </p:nvSpPr>
        <p:spPr>
          <a:xfrm>
            <a:off x="2792693" y="8554893"/>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4585" name="Google Shape;3670;p143"/>
          <p:cNvGrpSpPr/>
          <p:nvPr/>
        </p:nvGrpSpPr>
        <p:grpSpPr>
          <a:xfrm>
            <a:off x="1484425" y="8015061"/>
            <a:ext cx="296663" cy="333450"/>
            <a:chOff x="0" y="547432"/>
            <a:chExt cx="791101" cy="889201"/>
          </a:xfrm>
        </p:grpSpPr>
        <p:sp>
          <p:nvSpPr>
            <p:cNvPr id="458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84"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588" name="Google Shape;3671;p143"/>
          <p:cNvGrpSpPr/>
          <p:nvPr/>
        </p:nvGrpSpPr>
        <p:grpSpPr>
          <a:xfrm>
            <a:off x="2794747" y="8022204"/>
            <a:ext cx="296664" cy="333451"/>
            <a:chOff x="-1" y="0"/>
            <a:chExt cx="791102" cy="889200"/>
          </a:xfrm>
        </p:grpSpPr>
        <p:sp>
          <p:nvSpPr>
            <p:cNvPr id="4586"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87"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591" name="Google Shape;3672;p143"/>
          <p:cNvGrpSpPr/>
          <p:nvPr/>
        </p:nvGrpSpPr>
        <p:grpSpPr>
          <a:xfrm>
            <a:off x="3229132" y="7165892"/>
            <a:ext cx="352239" cy="467664"/>
            <a:chOff x="-1" y="-1"/>
            <a:chExt cx="939302" cy="1247102"/>
          </a:xfrm>
        </p:grpSpPr>
        <p:sp>
          <p:nvSpPr>
            <p:cNvPr id="4589"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90"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4592" name="Google Shape;3673;p143"/>
          <p:cNvSpPr txBox="1"/>
          <p:nvPr/>
        </p:nvSpPr>
        <p:spPr>
          <a:xfrm>
            <a:off x="3197015" y="6498811"/>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595" name="Google Shape;3674;p143"/>
          <p:cNvGrpSpPr/>
          <p:nvPr/>
        </p:nvGrpSpPr>
        <p:grpSpPr>
          <a:xfrm>
            <a:off x="3608630" y="7164724"/>
            <a:ext cx="352239" cy="467664"/>
            <a:chOff x="-1" y="-1"/>
            <a:chExt cx="939302" cy="1247102"/>
          </a:xfrm>
        </p:grpSpPr>
        <p:sp>
          <p:nvSpPr>
            <p:cNvPr id="4593"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94"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596" name="Google Shape;3675;p143"/>
          <p:cNvSpPr txBox="1"/>
          <p:nvPr/>
        </p:nvSpPr>
        <p:spPr>
          <a:xfrm>
            <a:off x="3515283" y="6497643"/>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599" name="Google Shape;3676;p143"/>
          <p:cNvGrpSpPr/>
          <p:nvPr/>
        </p:nvGrpSpPr>
        <p:grpSpPr>
          <a:xfrm>
            <a:off x="4200682" y="7165892"/>
            <a:ext cx="352239" cy="467664"/>
            <a:chOff x="0" y="179852"/>
            <a:chExt cx="939301" cy="1247101"/>
          </a:xfrm>
        </p:grpSpPr>
        <p:sp>
          <p:nvSpPr>
            <p:cNvPr id="4597"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598"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600" name="Google Shape;3677;p143"/>
          <p:cNvSpPr txBox="1"/>
          <p:nvPr/>
        </p:nvSpPr>
        <p:spPr>
          <a:xfrm>
            <a:off x="4082840" y="6498811"/>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4603" name="Google Shape;3678;p143"/>
          <p:cNvGrpSpPr/>
          <p:nvPr/>
        </p:nvGrpSpPr>
        <p:grpSpPr>
          <a:xfrm>
            <a:off x="4567934" y="7164725"/>
            <a:ext cx="352238" cy="467664"/>
            <a:chOff x="0" y="179852"/>
            <a:chExt cx="939301" cy="1247101"/>
          </a:xfrm>
        </p:grpSpPr>
        <p:sp>
          <p:nvSpPr>
            <p:cNvPr id="4601"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02"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604" name="Google Shape;3679;p143"/>
          <p:cNvSpPr txBox="1"/>
          <p:nvPr/>
        </p:nvSpPr>
        <p:spPr>
          <a:xfrm>
            <a:off x="4490915" y="6497642"/>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grpSp>
        <p:nvGrpSpPr>
          <p:cNvPr id="4607" name="Google Shape;3680;p143"/>
          <p:cNvGrpSpPr/>
          <p:nvPr/>
        </p:nvGrpSpPr>
        <p:grpSpPr>
          <a:xfrm>
            <a:off x="4759278" y="8043635"/>
            <a:ext cx="296664" cy="333451"/>
            <a:chOff x="-1" y="0"/>
            <a:chExt cx="791102" cy="889200"/>
          </a:xfrm>
        </p:grpSpPr>
        <p:sp>
          <p:nvSpPr>
            <p:cNvPr id="460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06"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4608" name="Google Shape;3681;p143"/>
          <p:cNvSpPr txBox="1"/>
          <p:nvPr/>
        </p:nvSpPr>
        <p:spPr>
          <a:xfrm>
            <a:off x="4757573" y="8397119"/>
            <a:ext cx="305745"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4609" name="Google Shape;3682;p143"/>
          <p:cNvSpPr/>
          <p:nvPr/>
        </p:nvSpPr>
        <p:spPr>
          <a:xfrm>
            <a:off x="4565795" y="7194504"/>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10" name="Google Shape;3683;p143"/>
          <p:cNvSpPr/>
          <p:nvPr/>
        </p:nvSpPr>
        <p:spPr>
          <a:xfrm flipH="1">
            <a:off x="4565795" y="7194504"/>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11" name="Google Shape;3684;p143"/>
          <p:cNvSpPr txBox="1"/>
          <p:nvPr/>
        </p:nvSpPr>
        <p:spPr>
          <a:xfrm>
            <a:off x="107944" y="292809"/>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614" name="Google Shape;3685;p143"/>
          <p:cNvGrpSpPr/>
          <p:nvPr/>
        </p:nvGrpSpPr>
        <p:grpSpPr>
          <a:xfrm>
            <a:off x="969" y="162413"/>
            <a:ext cx="5715000" cy="474189"/>
            <a:chOff x="0" y="-1"/>
            <a:chExt cx="15240000" cy="1264502"/>
          </a:xfrm>
        </p:grpSpPr>
        <p:sp>
          <p:nvSpPr>
            <p:cNvPr id="461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S PMincho" panose="02020600040205080304" pitchFamily="18" charset="-128"/>
                <a:ea typeface="MS PMincho" panose="02020600040205080304" pitchFamily="18" charset="-128"/>
              </a:endParaRPr>
            </a:p>
          </p:txBody>
        </p:sp>
        <p:sp>
          <p:nvSpPr>
            <p:cNvPr id="4613" name="2.５度が使える"/>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 PLUS 1p" panose="020B0502020203020207" pitchFamily="34" charset="-128"/>
                  <a:ea typeface="M PLUS 1p" panose="020B0502020203020207" pitchFamily="34" charset="-128"/>
                  <a:cs typeface="M PLUS 1p" panose="020B0502020203020207" pitchFamily="34" charset="-128"/>
                </a:rPr>
                <a:t>　　 2.５度が使える</a:t>
              </a:r>
            </a:p>
          </p:txBody>
        </p:sp>
      </p:grpSp>
      <p:pic>
        <p:nvPicPr>
          <p:cNvPr id="4615" name="Google Shape;3686;p143" descr="Google Shape;3686;p143"/>
          <p:cNvPicPr>
            <a:picLocks noChangeAspect="1"/>
          </p:cNvPicPr>
          <p:nvPr/>
        </p:nvPicPr>
        <p:blipFill>
          <a:blip r:embed="rId4"/>
          <a:srcRect r="9066" b="28515"/>
          <a:stretch>
            <a:fillRect/>
          </a:stretch>
        </p:blipFill>
        <p:spPr>
          <a:xfrm>
            <a:off x="617" y="128978"/>
            <a:ext cx="559091" cy="520927"/>
          </a:xfrm>
          <a:prstGeom prst="rect">
            <a:avLst/>
          </a:prstGeom>
          <a:ln w="12700">
            <a:miter lim="400000"/>
            <a:headEnd/>
            <a:tailEnd/>
          </a:ln>
        </p:spPr>
      </p:pic>
      <p:grpSp>
        <p:nvGrpSpPr>
          <p:cNvPr id="4619" name="Google Shape;3659;p143"/>
          <p:cNvGrpSpPr/>
          <p:nvPr/>
        </p:nvGrpSpPr>
        <p:grpSpPr>
          <a:xfrm>
            <a:off x="4842308" y="7464288"/>
            <a:ext cx="456015" cy="736077"/>
            <a:chOff x="0" y="0"/>
            <a:chExt cx="1216037" cy="1962869"/>
          </a:xfrm>
        </p:grpSpPr>
        <p:sp>
          <p:nvSpPr>
            <p:cNvPr id="4616" name="Shape"/>
            <p:cNvSpPr/>
            <p:nvPr/>
          </p:nvSpPr>
          <p:spPr>
            <a:xfrm rot="20937548">
              <a:off x="166847" y="67573"/>
              <a:ext cx="882345" cy="1827724"/>
            </a:xfrm>
            <a:custGeom>
              <a:avLst/>
              <a:gdLst/>
              <a:ahLst/>
              <a:cxnLst>
                <a:cxn ang="0">
                  <a:pos x="wd2" y="hd2"/>
                </a:cxn>
                <a:cxn ang="5400000">
                  <a:pos x="wd2" y="hd2"/>
                </a:cxn>
                <a:cxn ang="10800000">
                  <a:pos x="wd2" y="hd2"/>
                </a:cxn>
                <a:cxn ang="16200000">
                  <a:pos x="wd2" y="hd2"/>
                </a:cxn>
              </a:cxnLst>
              <a:rect l="0" t="0" r="r" b="b"/>
              <a:pathLst>
                <a:path w="21600" h="21600" extrusionOk="0">
                  <a:moveTo>
                    <a:pt x="0" y="19300"/>
                  </a:moveTo>
                  <a:lnTo>
                    <a:pt x="5400" y="16386"/>
                  </a:lnTo>
                  <a:lnTo>
                    <a:pt x="5400" y="18993"/>
                  </a:lnTo>
                  <a:lnTo>
                    <a:pt x="5400" y="18993"/>
                  </a:lnTo>
                  <a:cubicBezTo>
                    <a:pt x="14937" y="17893"/>
                    <a:pt x="21600" y="14050"/>
                    <a:pt x="21600" y="9650"/>
                  </a:cubicBezTo>
                  <a:cubicBezTo>
                    <a:pt x="21600" y="14050"/>
                    <a:pt x="14937" y="17893"/>
                    <a:pt x="5400" y="18993"/>
                  </a:cubicBezTo>
                  <a:lnTo>
                    <a:pt x="5400" y="21600"/>
                  </a:lnTo>
                  <a:close/>
                  <a:moveTo>
                    <a:pt x="21600" y="9650"/>
                  </a:moveTo>
                  <a:cubicBezTo>
                    <a:pt x="21600" y="4320"/>
                    <a:pt x="11929" y="0"/>
                    <a:pt x="0" y="0"/>
                  </a:cubicBezTo>
                  <a:cubicBezTo>
                    <a:pt x="11929" y="0"/>
                    <a:pt x="21600" y="4320"/>
                    <a:pt x="21600" y="9650"/>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17" name="Shape"/>
            <p:cNvSpPr/>
            <p:nvPr/>
          </p:nvSpPr>
          <p:spPr>
            <a:xfrm rot="20937548">
              <a:off x="70021" y="76931"/>
              <a:ext cx="882345" cy="8165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9671"/>
                    <a:pt x="11929" y="0"/>
                    <a:pt x="0" y="0"/>
                  </a:cubicBezTo>
                  <a:cubicBezTo>
                    <a:pt x="11929" y="0"/>
                    <a:pt x="21600" y="9671"/>
                    <a:pt x="21600" y="2160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18" name="Shape"/>
            <p:cNvSpPr/>
            <p:nvPr/>
          </p:nvSpPr>
          <p:spPr>
            <a:xfrm rot="20937548">
              <a:off x="166847" y="67573"/>
              <a:ext cx="882345" cy="1827724"/>
            </a:xfrm>
            <a:custGeom>
              <a:avLst/>
              <a:gdLst/>
              <a:ahLst/>
              <a:cxnLst>
                <a:cxn ang="0">
                  <a:pos x="wd2" y="hd2"/>
                </a:cxn>
                <a:cxn ang="5400000">
                  <a:pos x="wd2" y="hd2"/>
                </a:cxn>
                <a:cxn ang="10800000">
                  <a:pos x="wd2" y="hd2"/>
                </a:cxn>
                <a:cxn ang="16200000">
                  <a:pos x="wd2" y="hd2"/>
                </a:cxn>
              </a:cxnLst>
              <a:rect l="0" t="0" r="r" b="b"/>
              <a:pathLst>
                <a:path w="21600" h="21600" extrusionOk="0">
                  <a:moveTo>
                    <a:pt x="21600" y="9650"/>
                  </a:moveTo>
                  <a:cubicBezTo>
                    <a:pt x="21600" y="4320"/>
                    <a:pt x="11929" y="0"/>
                    <a:pt x="0" y="0"/>
                  </a:cubicBezTo>
                  <a:cubicBezTo>
                    <a:pt x="11929" y="0"/>
                    <a:pt x="21600" y="4320"/>
                    <a:pt x="21600" y="9650"/>
                  </a:cubicBezTo>
                  <a:cubicBezTo>
                    <a:pt x="21600" y="14050"/>
                    <a:pt x="14937" y="17893"/>
                    <a:pt x="5400" y="18993"/>
                  </a:cubicBezTo>
                  <a:lnTo>
                    <a:pt x="5400" y="21600"/>
                  </a:lnTo>
                  <a:lnTo>
                    <a:pt x="0" y="19300"/>
                  </a:lnTo>
                  <a:lnTo>
                    <a:pt x="5400" y="16386"/>
                  </a:lnTo>
                  <a:lnTo>
                    <a:pt x="5400" y="18993"/>
                  </a:lnTo>
                  <a:lnTo>
                    <a:pt x="5400" y="18993"/>
                  </a:lnTo>
                  <a:cubicBezTo>
                    <a:pt x="14937" y="17893"/>
                    <a:pt x="21600" y="14050"/>
                    <a:pt x="21600" y="9650"/>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62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131</a:t>
            </a:fld>
            <a:endParaRP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2" name="Google Shape;3693;p144" descr="Google Shape;3693;p144"/>
          <p:cNvPicPr>
            <a:picLocks noChangeAspect="1"/>
          </p:cNvPicPr>
          <p:nvPr/>
        </p:nvPicPr>
        <p:blipFill>
          <a:blip r:embed="rId2"/>
          <a:srcRect l="50395" r="27854"/>
          <a:stretch>
            <a:fillRect/>
          </a:stretch>
        </p:blipFill>
        <p:spPr>
          <a:xfrm>
            <a:off x="4033001" y="4590087"/>
            <a:ext cx="996683" cy="1667569"/>
          </a:xfrm>
          <a:prstGeom prst="rect">
            <a:avLst/>
          </a:prstGeom>
          <a:ln w="12700">
            <a:miter lim="400000"/>
            <a:headEnd/>
            <a:tailEnd/>
          </a:ln>
        </p:spPr>
      </p:pic>
      <p:sp>
        <p:nvSpPr>
          <p:cNvPr id="4623" name="Google Shape;3694;p144"/>
          <p:cNvSpPr txBox="1"/>
          <p:nvPr/>
        </p:nvSpPr>
        <p:spPr>
          <a:xfrm>
            <a:off x="1288727" y="5703524"/>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624" name="Google Shape;3695;p144" descr="Google Shape;3695;p144"/>
          <p:cNvPicPr>
            <a:picLocks noChangeAspect="1"/>
          </p:cNvPicPr>
          <p:nvPr/>
        </p:nvPicPr>
        <p:blipFill>
          <a:blip r:embed="rId2"/>
          <a:srcRect l="21826"/>
          <a:stretch>
            <a:fillRect/>
          </a:stretch>
        </p:blipFill>
        <p:spPr>
          <a:xfrm>
            <a:off x="450548" y="4592897"/>
            <a:ext cx="3582271" cy="1667569"/>
          </a:xfrm>
          <a:prstGeom prst="rect">
            <a:avLst/>
          </a:prstGeom>
          <a:ln w="12700">
            <a:miter lim="400000"/>
            <a:headEnd/>
            <a:tailEnd/>
          </a:ln>
        </p:spPr>
      </p:pic>
      <p:grpSp>
        <p:nvGrpSpPr>
          <p:cNvPr id="4627" name="Google Shape;3696;p144"/>
          <p:cNvGrpSpPr/>
          <p:nvPr/>
        </p:nvGrpSpPr>
        <p:grpSpPr>
          <a:xfrm>
            <a:off x="778668" y="5798457"/>
            <a:ext cx="296664" cy="333451"/>
            <a:chOff x="-1" y="0"/>
            <a:chExt cx="791102" cy="889200"/>
          </a:xfrm>
        </p:grpSpPr>
        <p:sp>
          <p:nvSpPr>
            <p:cNvPr id="462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26"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630" name="Google Shape;3697;p144"/>
          <p:cNvGrpSpPr/>
          <p:nvPr/>
        </p:nvGrpSpPr>
        <p:grpSpPr>
          <a:xfrm>
            <a:off x="2083177" y="5810703"/>
            <a:ext cx="296663" cy="333450"/>
            <a:chOff x="0" y="547432"/>
            <a:chExt cx="791101" cy="889201"/>
          </a:xfrm>
        </p:grpSpPr>
        <p:sp>
          <p:nvSpPr>
            <p:cNvPr id="462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29"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631" name="Google Shape;3698;p144"/>
          <p:cNvSpPr txBox="1"/>
          <p:nvPr/>
        </p:nvSpPr>
        <p:spPr>
          <a:xfrm>
            <a:off x="128722" y="4190974"/>
            <a:ext cx="1131395"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G7（alt）</a:t>
            </a:r>
          </a:p>
        </p:txBody>
      </p:sp>
      <p:sp>
        <p:nvSpPr>
          <p:cNvPr id="4632" name="Google Shape;3699;p144"/>
          <p:cNvSpPr txBox="1"/>
          <p:nvPr/>
        </p:nvSpPr>
        <p:spPr>
          <a:xfrm>
            <a:off x="840791" y="627621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633" name="Google Shape;3700;p144"/>
          <p:cNvSpPr txBox="1"/>
          <p:nvPr/>
        </p:nvSpPr>
        <p:spPr>
          <a:xfrm>
            <a:off x="1333738" y="627728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634" name="Google Shape;3701;p144"/>
          <p:cNvSpPr txBox="1"/>
          <p:nvPr/>
        </p:nvSpPr>
        <p:spPr>
          <a:xfrm>
            <a:off x="2166920" y="6263965"/>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635" name="Google Shape;3702;p144"/>
          <p:cNvSpPr txBox="1"/>
          <p:nvPr/>
        </p:nvSpPr>
        <p:spPr>
          <a:xfrm>
            <a:off x="2821267" y="6277058"/>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4638" name="Google Shape;3703;p144"/>
          <p:cNvGrpSpPr/>
          <p:nvPr/>
        </p:nvGrpSpPr>
        <p:grpSpPr>
          <a:xfrm>
            <a:off x="1417070" y="5798459"/>
            <a:ext cx="296663" cy="333450"/>
            <a:chOff x="0" y="547432"/>
            <a:chExt cx="791101" cy="889201"/>
          </a:xfrm>
        </p:grpSpPr>
        <p:sp>
          <p:nvSpPr>
            <p:cNvPr id="4636"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37"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641" name="Google Shape;3704;p144"/>
          <p:cNvGrpSpPr/>
          <p:nvPr/>
        </p:nvGrpSpPr>
        <p:grpSpPr>
          <a:xfrm>
            <a:off x="2728411" y="5798457"/>
            <a:ext cx="296664" cy="333451"/>
            <a:chOff x="-1" y="0"/>
            <a:chExt cx="791102" cy="889200"/>
          </a:xfrm>
        </p:grpSpPr>
        <p:sp>
          <p:nvSpPr>
            <p:cNvPr id="463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40"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644" name="Google Shape;3705;p144"/>
          <p:cNvGrpSpPr/>
          <p:nvPr/>
        </p:nvGrpSpPr>
        <p:grpSpPr>
          <a:xfrm>
            <a:off x="3184226" y="4912550"/>
            <a:ext cx="352239" cy="467664"/>
            <a:chOff x="-1" y="-1"/>
            <a:chExt cx="939302" cy="1247102"/>
          </a:xfrm>
        </p:grpSpPr>
        <p:sp>
          <p:nvSpPr>
            <p:cNvPr id="4642"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43"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4645" name="Google Shape;3706;p144"/>
          <p:cNvSpPr txBox="1"/>
          <p:nvPr/>
        </p:nvSpPr>
        <p:spPr>
          <a:xfrm>
            <a:off x="3139865" y="4294454"/>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648" name="Google Shape;3707;p144"/>
          <p:cNvGrpSpPr/>
          <p:nvPr/>
        </p:nvGrpSpPr>
        <p:grpSpPr>
          <a:xfrm>
            <a:off x="3514742" y="4911383"/>
            <a:ext cx="352239" cy="467664"/>
            <a:chOff x="-1" y="-1"/>
            <a:chExt cx="939302" cy="1247102"/>
          </a:xfrm>
        </p:grpSpPr>
        <p:sp>
          <p:nvSpPr>
            <p:cNvPr id="4646"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47"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649" name="Google Shape;3708;p144"/>
          <p:cNvSpPr txBox="1"/>
          <p:nvPr/>
        </p:nvSpPr>
        <p:spPr>
          <a:xfrm>
            <a:off x="3458134" y="429328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652" name="Google Shape;3709;p144"/>
          <p:cNvGrpSpPr/>
          <p:nvPr/>
        </p:nvGrpSpPr>
        <p:grpSpPr>
          <a:xfrm>
            <a:off x="4164962" y="4912550"/>
            <a:ext cx="352239" cy="467664"/>
            <a:chOff x="0" y="179852"/>
            <a:chExt cx="939301" cy="1247101"/>
          </a:xfrm>
        </p:grpSpPr>
        <p:sp>
          <p:nvSpPr>
            <p:cNvPr id="4650"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51"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653" name="Google Shape;3710;p144"/>
          <p:cNvSpPr txBox="1"/>
          <p:nvPr/>
        </p:nvSpPr>
        <p:spPr>
          <a:xfrm>
            <a:off x="4050183" y="4294454"/>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4656" name="Google Shape;3711;p144"/>
          <p:cNvGrpSpPr/>
          <p:nvPr/>
        </p:nvGrpSpPr>
        <p:grpSpPr>
          <a:xfrm>
            <a:off x="4491395" y="4911383"/>
            <a:ext cx="352238" cy="467664"/>
            <a:chOff x="0" y="179852"/>
            <a:chExt cx="939301" cy="1247101"/>
          </a:xfrm>
        </p:grpSpPr>
        <p:sp>
          <p:nvSpPr>
            <p:cNvPr id="4654"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55"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657" name="Google Shape;3712;p144"/>
          <p:cNvSpPr txBox="1"/>
          <p:nvPr/>
        </p:nvSpPr>
        <p:spPr>
          <a:xfrm>
            <a:off x="4458258" y="429328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sp>
        <p:nvSpPr>
          <p:cNvPr id="4658" name="Google Shape;3713;p144"/>
          <p:cNvSpPr/>
          <p:nvPr/>
        </p:nvSpPr>
        <p:spPr>
          <a:xfrm>
            <a:off x="2055761" y="5806575"/>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59" name="Google Shape;3714;p144"/>
          <p:cNvSpPr/>
          <p:nvPr/>
        </p:nvSpPr>
        <p:spPr>
          <a:xfrm flipH="1">
            <a:off x="2046738" y="5806575"/>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60" name="Google Shape;3715;p144"/>
          <p:cNvSpPr txBox="1"/>
          <p:nvPr/>
        </p:nvSpPr>
        <p:spPr>
          <a:xfrm>
            <a:off x="325523" y="761063"/>
            <a:ext cx="4962469" cy="1604518"/>
          </a:xfrm>
          <a:prstGeom prst="rect">
            <a:avLst/>
          </a:prstGeom>
          <a:ln w="12700">
            <a:miter lim="400000"/>
          </a:ln>
        </p:spPr>
        <p:txBody>
          <a:bodyPr lIns="25134" tIns="25134" rIns="25134" bIns="25134">
            <a:spAutoFit/>
          </a:bodyPr>
          <a:lstStyle/>
          <a:p>
            <a:pPr>
              <a:lnSpc>
                <a:spcPct val="13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セブンスならどこでも使えると言いましたね。ということは、当たり前なんですが、４度進行しているV7でも使えるということです。なので、そこでは３種類の選択肢があるということになります。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4661" name="Google Shape;3717;p144" descr="Google Shape;3717;p144"/>
          <p:cNvPicPr>
            <a:picLocks noChangeAspect="1"/>
          </p:cNvPicPr>
          <p:nvPr/>
        </p:nvPicPr>
        <p:blipFill>
          <a:blip r:embed="rId2"/>
          <a:srcRect l="51448" r="27854"/>
          <a:stretch>
            <a:fillRect/>
          </a:stretch>
        </p:blipFill>
        <p:spPr>
          <a:xfrm>
            <a:off x="4059390" y="7160563"/>
            <a:ext cx="948437" cy="1667569"/>
          </a:xfrm>
          <a:prstGeom prst="rect">
            <a:avLst/>
          </a:prstGeom>
          <a:ln w="12700">
            <a:miter lim="400000"/>
            <a:headEnd/>
            <a:tailEnd/>
          </a:ln>
        </p:spPr>
      </p:pic>
      <p:sp>
        <p:nvSpPr>
          <p:cNvPr id="4662" name="Google Shape;3718;p144"/>
          <p:cNvSpPr txBox="1"/>
          <p:nvPr/>
        </p:nvSpPr>
        <p:spPr>
          <a:xfrm>
            <a:off x="1317301" y="827119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663" name="Google Shape;3719;p144" descr="Google Shape;3719;p144"/>
          <p:cNvPicPr>
            <a:picLocks noChangeAspect="1"/>
          </p:cNvPicPr>
          <p:nvPr/>
        </p:nvPicPr>
        <p:blipFill>
          <a:blip r:embed="rId2"/>
          <a:srcRect l="21826"/>
          <a:stretch>
            <a:fillRect/>
          </a:stretch>
        </p:blipFill>
        <p:spPr>
          <a:xfrm>
            <a:off x="479123" y="7160563"/>
            <a:ext cx="3582271" cy="1667569"/>
          </a:xfrm>
          <a:prstGeom prst="rect">
            <a:avLst/>
          </a:prstGeom>
          <a:ln w="12700">
            <a:miter lim="400000"/>
            <a:headEnd/>
            <a:tailEnd/>
          </a:ln>
        </p:spPr>
      </p:pic>
      <p:grpSp>
        <p:nvGrpSpPr>
          <p:cNvPr id="4666" name="Google Shape;3720;p144"/>
          <p:cNvGrpSpPr/>
          <p:nvPr/>
        </p:nvGrpSpPr>
        <p:grpSpPr>
          <a:xfrm>
            <a:off x="800099" y="8366124"/>
            <a:ext cx="296664" cy="333451"/>
            <a:chOff x="-1" y="0"/>
            <a:chExt cx="791102" cy="889200"/>
          </a:xfrm>
        </p:grpSpPr>
        <p:sp>
          <p:nvSpPr>
            <p:cNvPr id="466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65"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669" name="Google Shape;3721;p144"/>
          <p:cNvGrpSpPr/>
          <p:nvPr/>
        </p:nvGrpSpPr>
        <p:grpSpPr>
          <a:xfrm>
            <a:off x="2111591" y="8366124"/>
            <a:ext cx="296663" cy="333451"/>
            <a:chOff x="0" y="547432"/>
            <a:chExt cx="791101" cy="889201"/>
          </a:xfrm>
        </p:grpSpPr>
        <p:sp>
          <p:nvSpPr>
            <p:cNvPr id="4667"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68" name="D"/>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670" name="Google Shape;3722;p144"/>
          <p:cNvSpPr txBox="1"/>
          <p:nvPr/>
        </p:nvSpPr>
        <p:spPr>
          <a:xfrm>
            <a:off x="120559" y="6599438"/>
            <a:ext cx="3671306"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G7（コンビネーションディミニッシュ）</a:t>
            </a:r>
          </a:p>
        </p:txBody>
      </p:sp>
      <p:sp>
        <p:nvSpPr>
          <p:cNvPr id="4671" name="Google Shape;3723;p144"/>
          <p:cNvSpPr txBox="1"/>
          <p:nvPr/>
        </p:nvSpPr>
        <p:spPr>
          <a:xfrm>
            <a:off x="869366" y="878264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672" name="Google Shape;3724;p144"/>
          <p:cNvSpPr txBox="1"/>
          <p:nvPr/>
        </p:nvSpPr>
        <p:spPr>
          <a:xfrm>
            <a:off x="1337821" y="879596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673" name="Google Shape;3725;p144"/>
          <p:cNvSpPr txBox="1"/>
          <p:nvPr/>
        </p:nvSpPr>
        <p:spPr>
          <a:xfrm>
            <a:off x="2183248" y="8794894"/>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674" name="Google Shape;3726;p144"/>
          <p:cNvSpPr txBox="1"/>
          <p:nvPr/>
        </p:nvSpPr>
        <p:spPr>
          <a:xfrm>
            <a:off x="2862089" y="8795739"/>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4677" name="Google Shape;3727;p144"/>
          <p:cNvGrpSpPr/>
          <p:nvPr/>
        </p:nvGrpSpPr>
        <p:grpSpPr>
          <a:xfrm>
            <a:off x="1448706" y="8366124"/>
            <a:ext cx="296663" cy="333451"/>
            <a:chOff x="0" y="547432"/>
            <a:chExt cx="791101" cy="889201"/>
          </a:xfrm>
        </p:grpSpPr>
        <p:sp>
          <p:nvSpPr>
            <p:cNvPr id="467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76" name="B"/>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680" name="Google Shape;3728;p144"/>
          <p:cNvGrpSpPr/>
          <p:nvPr/>
        </p:nvGrpSpPr>
        <p:grpSpPr>
          <a:xfrm>
            <a:off x="2771273" y="8366124"/>
            <a:ext cx="296664" cy="333451"/>
            <a:chOff x="-1" y="0"/>
            <a:chExt cx="791102" cy="889200"/>
          </a:xfrm>
        </p:grpSpPr>
        <p:sp>
          <p:nvSpPr>
            <p:cNvPr id="467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79"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683" name="Google Shape;3729;p144"/>
          <p:cNvGrpSpPr/>
          <p:nvPr/>
        </p:nvGrpSpPr>
        <p:grpSpPr>
          <a:xfrm>
            <a:off x="3214843" y="7524099"/>
            <a:ext cx="352239" cy="467664"/>
            <a:chOff x="-1" y="-1"/>
            <a:chExt cx="939302" cy="1247102"/>
          </a:xfrm>
        </p:grpSpPr>
        <p:sp>
          <p:nvSpPr>
            <p:cNvPr id="4681"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82"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4684" name="Google Shape;3730;p144"/>
          <p:cNvSpPr txBox="1"/>
          <p:nvPr/>
        </p:nvSpPr>
        <p:spPr>
          <a:xfrm>
            <a:off x="3180686" y="6898861"/>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687" name="Google Shape;3731;p144"/>
          <p:cNvGrpSpPr/>
          <p:nvPr/>
        </p:nvGrpSpPr>
        <p:grpSpPr>
          <a:xfrm>
            <a:off x="3565769" y="7522932"/>
            <a:ext cx="352239" cy="467664"/>
            <a:chOff x="-1" y="-1"/>
            <a:chExt cx="939302" cy="1247102"/>
          </a:xfrm>
        </p:grpSpPr>
        <p:sp>
          <p:nvSpPr>
            <p:cNvPr id="4685"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86"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688" name="Google Shape;3732;p144"/>
          <p:cNvSpPr txBox="1"/>
          <p:nvPr/>
        </p:nvSpPr>
        <p:spPr>
          <a:xfrm>
            <a:off x="3486708" y="6897694"/>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691" name="Google Shape;3733;p144"/>
          <p:cNvGrpSpPr/>
          <p:nvPr/>
        </p:nvGrpSpPr>
        <p:grpSpPr>
          <a:xfrm>
            <a:off x="4172105" y="7524100"/>
            <a:ext cx="352239" cy="467664"/>
            <a:chOff x="0" y="179852"/>
            <a:chExt cx="939301" cy="1247101"/>
          </a:xfrm>
        </p:grpSpPr>
        <p:sp>
          <p:nvSpPr>
            <p:cNvPr id="4689"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90"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692" name="Google Shape;3734;p144"/>
          <p:cNvSpPr txBox="1"/>
          <p:nvPr/>
        </p:nvSpPr>
        <p:spPr>
          <a:xfrm>
            <a:off x="4017526" y="6898861"/>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4695" name="Google Shape;3735;p144"/>
          <p:cNvGrpSpPr/>
          <p:nvPr/>
        </p:nvGrpSpPr>
        <p:grpSpPr>
          <a:xfrm>
            <a:off x="4463250" y="7522932"/>
            <a:ext cx="352238" cy="467664"/>
            <a:chOff x="0" y="179852"/>
            <a:chExt cx="939301" cy="1247101"/>
          </a:xfrm>
        </p:grpSpPr>
        <p:sp>
          <p:nvSpPr>
            <p:cNvPr id="4693"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94" name="E…"/>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4696" name="Google Shape;3736;p144"/>
          <p:cNvSpPr txBox="1"/>
          <p:nvPr/>
        </p:nvSpPr>
        <p:spPr>
          <a:xfrm>
            <a:off x="4437847" y="6897694"/>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grpSp>
        <p:nvGrpSpPr>
          <p:cNvPr id="4699" name="Google Shape;3737;p144"/>
          <p:cNvGrpSpPr/>
          <p:nvPr/>
        </p:nvGrpSpPr>
        <p:grpSpPr>
          <a:xfrm>
            <a:off x="4659266" y="8394699"/>
            <a:ext cx="296664" cy="333451"/>
            <a:chOff x="-1" y="0"/>
            <a:chExt cx="791102" cy="889200"/>
          </a:xfrm>
        </p:grpSpPr>
        <p:sp>
          <p:nvSpPr>
            <p:cNvPr id="4697"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698"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4700" name="Google Shape;3738;p144"/>
          <p:cNvSpPr txBox="1"/>
          <p:nvPr/>
        </p:nvSpPr>
        <p:spPr>
          <a:xfrm>
            <a:off x="4728998" y="8711444"/>
            <a:ext cx="305745"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4701" name="Google Shape;3739;p144"/>
          <p:cNvSpPr/>
          <p:nvPr/>
        </p:nvSpPr>
        <p:spPr>
          <a:xfrm>
            <a:off x="4466214" y="7552710"/>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02" name="Google Shape;3740;p144"/>
          <p:cNvSpPr/>
          <p:nvPr/>
        </p:nvSpPr>
        <p:spPr>
          <a:xfrm flipH="1">
            <a:off x="4466214" y="7552710"/>
            <a:ext cx="352238" cy="399825"/>
          </a:xfrm>
          <a:prstGeom prst="line">
            <a:avLst/>
          </a:prstGeom>
          <a:ln w="28575">
            <a:solidFill>
              <a:srgbClr val="FF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03" name="Google Shape;3741;p144"/>
          <p:cNvSpPr txBox="1"/>
          <p:nvPr/>
        </p:nvSpPr>
        <p:spPr>
          <a:xfrm>
            <a:off x="107944" y="292809"/>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706" name="Google Shape;3742;p144"/>
          <p:cNvGrpSpPr/>
          <p:nvPr/>
        </p:nvGrpSpPr>
        <p:grpSpPr>
          <a:xfrm>
            <a:off x="969" y="162413"/>
            <a:ext cx="5715000" cy="474189"/>
            <a:chOff x="0" y="-1"/>
            <a:chExt cx="15240000" cy="1264502"/>
          </a:xfrm>
        </p:grpSpPr>
        <p:sp>
          <p:nvSpPr>
            <p:cNvPr id="4704"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05" name="3.４度進行していても使える"/>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 PLUS 1p" panose="020B0502020203020207" pitchFamily="34" charset="-128"/>
                  <a:ea typeface="M PLUS 1p" panose="020B0502020203020207" pitchFamily="34" charset="-128"/>
                  <a:cs typeface="M PLUS 1p" panose="020B0502020203020207" pitchFamily="34" charset="-128"/>
                </a:rPr>
                <a:t>　　 3.４度進行していても使える</a:t>
              </a:r>
            </a:p>
          </p:txBody>
        </p:sp>
      </p:grpSp>
      <p:pic>
        <p:nvPicPr>
          <p:cNvPr id="4707" name="Google Shape;3743;p144" descr="Google Shape;3743;p144"/>
          <p:cNvPicPr>
            <a:picLocks noChangeAspect="1"/>
          </p:cNvPicPr>
          <p:nvPr/>
        </p:nvPicPr>
        <p:blipFill>
          <a:blip r:embed="rId3"/>
          <a:srcRect r="9066" b="28515"/>
          <a:stretch>
            <a:fillRect/>
          </a:stretch>
        </p:blipFill>
        <p:spPr>
          <a:xfrm>
            <a:off x="617" y="128978"/>
            <a:ext cx="559091" cy="520927"/>
          </a:xfrm>
          <a:prstGeom prst="rect">
            <a:avLst/>
          </a:prstGeom>
          <a:ln w="12700">
            <a:miter lim="400000"/>
            <a:headEnd/>
            <a:tailEnd/>
          </a:ln>
        </p:spPr>
      </p:pic>
      <p:sp>
        <p:nvSpPr>
          <p:cNvPr id="4708" name="Google Shape;3744;p144"/>
          <p:cNvSpPr txBox="1"/>
          <p:nvPr/>
        </p:nvSpPr>
        <p:spPr>
          <a:xfrm>
            <a:off x="1288727" y="3397112"/>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709" name="Google Shape;3745;p144" descr="Google Shape;3745;p144"/>
          <p:cNvPicPr>
            <a:picLocks noChangeAspect="1"/>
          </p:cNvPicPr>
          <p:nvPr/>
        </p:nvPicPr>
        <p:blipFill>
          <a:blip r:embed="rId2"/>
          <a:srcRect l="21826"/>
          <a:stretch>
            <a:fillRect/>
          </a:stretch>
        </p:blipFill>
        <p:spPr>
          <a:xfrm>
            <a:off x="450548" y="2286485"/>
            <a:ext cx="3582271" cy="1667569"/>
          </a:xfrm>
          <a:prstGeom prst="rect">
            <a:avLst/>
          </a:prstGeom>
          <a:ln w="12700">
            <a:miter lim="400000"/>
            <a:headEnd/>
            <a:tailEnd/>
          </a:ln>
        </p:spPr>
      </p:pic>
      <p:grpSp>
        <p:nvGrpSpPr>
          <p:cNvPr id="4712" name="Google Shape;3746;p144"/>
          <p:cNvGrpSpPr/>
          <p:nvPr/>
        </p:nvGrpSpPr>
        <p:grpSpPr>
          <a:xfrm>
            <a:off x="766422" y="3492047"/>
            <a:ext cx="296664" cy="333451"/>
            <a:chOff x="-1" y="0"/>
            <a:chExt cx="791102" cy="889200"/>
          </a:xfrm>
        </p:grpSpPr>
        <p:sp>
          <p:nvSpPr>
            <p:cNvPr id="4710"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11"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715" name="Google Shape;3747;p144"/>
          <p:cNvGrpSpPr/>
          <p:nvPr/>
        </p:nvGrpSpPr>
        <p:grpSpPr>
          <a:xfrm>
            <a:off x="2079955" y="3492047"/>
            <a:ext cx="296663" cy="333450"/>
            <a:chOff x="0" y="547432"/>
            <a:chExt cx="791101" cy="889201"/>
          </a:xfrm>
        </p:grpSpPr>
        <p:sp>
          <p:nvSpPr>
            <p:cNvPr id="471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14"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716" name="Google Shape;3748;p144"/>
          <p:cNvSpPr txBox="1"/>
          <p:nvPr/>
        </p:nvSpPr>
        <p:spPr>
          <a:xfrm>
            <a:off x="104232" y="1884563"/>
            <a:ext cx="3460031"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G7（9,#11,13）ナチュラルテンション</a:t>
            </a:r>
          </a:p>
        </p:txBody>
      </p:sp>
      <p:sp>
        <p:nvSpPr>
          <p:cNvPr id="4717" name="Google Shape;3749;p144"/>
          <p:cNvSpPr txBox="1"/>
          <p:nvPr/>
        </p:nvSpPr>
        <p:spPr>
          <a:xfrm>
            <a:off x="865285" y="398204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718" name="Google Shape;3750;p144"/>
          <p:cNvSpPr txBox="1"/>
          <p:nvPr/>
        </p:nvSpPr>
        <p:spPr>
          <a:xfrm>
            <a:off x="1333738" y="399536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719" name="Google Shape;3751;p144"/>
          <p:cNvSpPr txBox="1"/>
          <p:nvPr/>
        </p:nvSpPr>
        <p:spPr>
          <a:xfrm>
            <a:off x="2154673" y="3994295"/>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720" name="Google Shape;3752;p144"/>
          <p:cNvSpPr txBox="1"/>
          <p:nvPr/>
        </p:nvSpPr>
        <p:spPr>
          <a:xfrm>
            <a:off x="2833514" y="3982893"/>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4723" name="Google Shape;3753;p144"/>
          <p:cNvGrpSpPr/>
          <p:nvPr/>
        </p:nvGrpSpPr>
        <p:grpSpPr>
          <a:xfrm>
            <a:off x="1417070" y="3492047"/>
            <a:ext cx="296663" cy="333450"/>
            <a:chOff x="0" y="547432"/>
            <a:chExt cx="791101" cy="889201"/>
          </a:xfrm>
        </p:grpSpPr>
        <p:sp>
          <p:nvSpPr>
            <p:cNvPr id="472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22"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726" name="Google Shape;3754;p144"/>
          <p:cNvGrpSpPr/>
          <p:nvPr/>
        </p:nvGrpSpPr>
        <p:grpSpPr>
          <a:xfrm>
            <a:off x="2728411" y="3492047"/>
            <a:ext cx="296664" cy="333451"/>
            <a:chOff x="-1" y="0"/>
            <a:chExt cx="791102" cy="889200"/>
          </a:xfrm>
        </p:grpSpPr>
        <p:sp>
          <p:nvSpPr>
            <p:cNvPr id="472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25"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pic>
        <p:nvPicPr>
          <p:cNvPr id="4727" name="Google Shape;3755;p144" descr="Google Shape;3755;p144"/>
          <p:cNvPicPr>
            <a:picLocks noChangeAspect="1"/>
          </p:cNvPicPr>
          <p:nvPr/>
        </p:nvPicPr>
        <p:blipFill>
          <a:blip r:embed="rId2"/>
          <a:srcRect l="21826" r="50208"/>
          <a:stretch>
            <a:fillRect/>
          </a:stretch>
        </p:blipFill>
        <p:spPr>
          <a:xfrm>
            <a:off x="4031752" y="2286485"/>
            <a:ext cx="1281450" cy="1667569"/>
          </a:xfrm>
          <a:prstGeom prst="rect">
            <a:avLst/>
          </a:prstGeom>
          <a:ln w="12700">
            <a:miter lim="400000"/>
            <a:headEnd/>
            <a:tailEnd/>
          </a:ln>
        </p:spPr>
      </p:pic>
      <p:grpSp>
        <p:nvGrpSpPr>
          <p:cNvPr id="4730" name="Google Shape;3756;p144"/>
          <p:cNvGrpSpPr/>
          <p:nvPr/>
        </p:nvGrpSpPr>
        <p:grpSpPr>
          <a:xfrm>
            <a:off x="4179251" y="2630632"/>
            <a:ext cx="352239" cy="467664"/>
            <a:chOff x="0" y="179852"/>
            <a:chExt cx="939301" cy="1247101"/>
          </a:xfrm>
        </p:grpSpPr>
        <p:sp>
          <p:nvSpPr>
            <p:cNvPr id="4728" name="Oval"/>
            <p:cNvSpPr/>
            <p:nvPr/>
          </p:nvSpPr>
          <p:spPr>
            <a:xfrm>
              <a:off x="0" y="179852"/>
              <a:ext cx="939301" cy="1247101"/>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29"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731" name="Google Shape;3757;p144"/>
          <p:cNvSpPr txBox="1"/>
          <p:nvPr/>
        </p:nvSpPr>
        <p:spPr>
          <a:xfrm>
            <a:off x="4070594" y="1963550"/>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4734" name="Google Shape;3758;p144"/>
          <p:cNvGrpSpPr/>
          <p:nvPr/>
        </p:nvGrpSpPr>
        <p:grpSpPr>
          <a:xfrm>
            <a:off x="3381101" y="3492047"/>
            <a:ext cx="296664" cy="333451"/>
            <a:chOff x="-1" y="0"/>
            <a:chExt cx="791102" cy="889200"/>
          </a:xfrm>
        </p:grpSpPr>
        <p:sp>
          <p:nvSpPr>
            <p:cNvPr id="4732" name="Oval"/>
            <p:cNvSpPr/>
            <p:nvPr/>
          </p:nvSpPr>
          <p:spPr>
            <a:xfrm>
              <a:off x="-1" y="0"/>
              <a:ext cx="791102" cy="8892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33"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735" name="Google Shape;3759;p144"/>
          <p:cNvSpPr txBox="1"/>
          <p:nvPr/>
        </p:nvSpPr>
        <p:spPr>
          <a:xfrm>
            <a:off x="3470999" y="3987198"/>
            <a:ext cx="133203"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4738" name="Google Shape;3760;p144"/>
          <p:cNvGrpSpPr/>
          <p:nvPr/>
        </p:nvGrpSpPr>
        <p:grpSpPr>
          <a:xfrm>
            <a:off x="5010895" y="3492047"/>
            <a:ext cx="296664" cy="333451"/>
            <a:chOff x="-1" y="0"/>
            <a:chExt cx="791102" cy="889200"/>
          </a:xfrm>
        </p:grpSpPr>
        <p:sp>
          <p:nvSpPr>
            <p:cNvPr id="4736" name="Oval"/>
            <p:cNvSpPr/>
            <p:nvPr/>
          </p:nvSpPr>
          <p:spPr>
            <a:xfrm>
              <a:off x="-1" y="0"/>
              <a:ext cx="791102" cy="8892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37"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4739" name="Google Shape;3761;p144"/>
          <p:cNvSpPr txBox="1"/>
          <p:nvPr/>
        </p:nvSpPr>
        <p:spPr>
          <a:xfrm>
            <a:off x="5008957" y="3856618"/>
            <a:ext cx="305745" cy="553005"/>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4743" name="Google Shape;3716;p144"/>
          <p:cNvGrpSpPr/>
          <p:nvPr/>
        </p:nvGrpSpPr>
        <p:grpSpPr>
          <a:xfrm>
            <a:off x="4787583" y="7832322"/>
            <a:ext cx="387762" cy="710967"/>
            <a:chOff x="0" y="0"/>
            <a:chExt cx="1034031" cy="1895910"/>
          </a:xfrm>
        </p:grpSpPr>
        <p:sp>
          <p:nvSpPr>
            <p:cNvPr id="4740" name="Shape"/>
            <p:cNvSpPr/>
            <p:nvPr/>
          </p:nvSpPr>
          <p:spPr>
            <a:xfrm rot="21308375">
              <a:off x="75843" y="34093"/>
              <a:ext cx="882345" cy="1827724"/>
            </a:xfrm>
            <a:custGeom>
              <a:avLst/>
              <a:gdLst/>
              <a:ahLst/>
              <a:cxnLst>
                <a:cxn ang="0">
                  <a:pos x="wd2" y="hd2"/>
                </a:cxn>
                <a:cxn ang="5400000">
                  <a:pos x="wd2" y="hd2"/>
                </a:cxn>
                <a:cxn ang="10800000">
                  <a:pos x="wd2" y="hd2"/>
                </a:cxn>
                <a:cxn ang="16200000">
                  <a:pos x="wd2" y="hd2"/>
                </a:cxn>
              </a:cxnLst>
              <a:rect l="0" t="0" r="r" b="b"/>
              <a:pathLst>
                <a:path w="21600" h="21600" extrusionOk="0">
                  <a:moveTo>
                    <a:pt x="0" y="19300"/>
                  </a:moveTo>
                  <a:lnTo>
                    <a:pt x="5400" y="16386"/>
                  </a:lnTo>
                  <a:lnTo>
                    <a:pt x="5400" y="18993"/>
                  </a:lnTo>
                  <a:lnTo>
                    <a:pt x="5400" y="18993"/>
                  </a:lnTo>
                  <a:cubicBezTo>
                    <a:pt x="14937" y="17893"/>
                    <a:pt x="21600" y="14050"/>
                    <a:pt x="21600" y="9650"/>
                  </a:cubicBezTo>
                  <a:cubicBezTo>
                    <a:pt x="21600" y="14050"/>
                    <a:pt x="14937" y="17893"/>
                    <a:pt x="5400" y="18993"/>
                  </a:cubicBezTo>
                  <a:lnTo>
                    <a:pt x="5400" y="21600"/>
                  </a:lnTo>
                  <a:close/>
                  <a:moveTo>
                    <a:pt x="21600" y="9650"/>
                  </a:moveTo>
                  <a:cubicBezTo>
                    <a:pt x="21600" y="4320"/>
                    <a:pt x="11929" y="0"/>
                    <a:pt x="0" y="0"/>
                  </a:cubicBezTo>
                  <a:cubicBezTo>
                    <a:pt x="11929" y="0"/>
                    <a:pt x="21600" y="4320"/>
                    <a:pt x="21600" y="9650"/>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41" name="Shape"/>
            <p:cNvSpPr/>
            <p:nvPr/>
          </p:nvSpPr>
          <p:spPr>
            <a:xfrm rot="21308375">
              <a:off x="33005" y="35911"/>
              <a:ext cx="882345" cy="8165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9671"/>
                    <a:pt x="11929" y="0"/>
                    <a:pt x="0" y="0"/>
                  </a:cubicBezTo>
                  <a:cubicBezTo>
                    <a:pt x="11929" y="0"/>
                    <a:pt x="21600" y="9671"/>
                    <a:pt x="21600" y="2160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42" name="Shape"/>
            <p:cNvSpPr/>
            <p:nvPr/>
          </p:nvSpPr>
          <p:spPr>
            <a:xfrm rot="21308375">
              <a:off x="75843" y="34093"/>
              <a:ext cx="882345" cy="1827724"/>
            </a:xfrm>
            <a:custGeom>
              <a:avLst/>
              <a:gdLst/>
              <a:ahLst/>
              <a:cxnLst>
                <a:cxn ang="0">
                  <a:pos x="wd2" y="hd2"/>
                </a:cxn>
                <a:cxn ang="5400000">
                  <a:pos x="wd2" y="hd2"/>
                </a:cxn>
                <a:cxn ang="10800000">
                  <a:pos x="wd2" y="hd2"/>
                </a:cxn>
                <a:cxn ang="16200000">
                  <a:pos x="wd2" y="hd2"/>
                </a:cxn>
              </a:cxnLst>
              <a:rect l="0" t="0" r="r" b="b"/>
              <a:pathLst>
                <a:path w="21600" h="21600" extrusionOk="0">
                  <a:moveTo>
                    <a:pt x="21600" y="9650"/>
                  </a:moveTo>
                  <a:cubicBezTo>
                    <a:pt x="21600" y="4320"/>
                    <a:pt x="11929" y="0"/>
                    <a:pt x="0" y="0"/>
                  </a:cubicBezTo>
                  <a:cubicBezTo>
                    <a:pt x="11929" y="0"/>
                    <a:pt x="21600" y="4320"/>
                    <a:pt x="21600" y="9650"/>
                  </a:cubicBezTo>
                  <a:cubicBezTo>
                    <a:pt x="21600" y="14050"/>
                    <a:pt x="14937" y="17893"/>
                    <a:pt x="5400" y="18993"/>
                  </a:cubicBezTo>
                  <a:lnTo>
                    <a:pt x="5400" y="21600"/>
                  </a:lnTo>
                  <a:lnTo>
                    <a:pt x="0" y="19300"/>
                  </a:lnTo>
                  <a:lnTo>
                    <a:pt x="5400" y="16386"/>
                  </a:lnTo>
                  <a:lnTo>
                    <a:pt x="5400" y="18993"/>
                  </a:lnTo>
                  <a:lnTo>
                    <a:pt x="5400" y="18993"/>
                  </a:lnTo>
                  <a:cubicBezTo>
                    <a:pt x="14937" y="17893"/>
                    <a:pt x="21600" y="14050"/>
                    <a:pt x="21600" y="9650"/>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744"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132</a:t>
            </a:fld>
            <a:endParaRP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6" name="Google Shape;3768;p145" descr="Google Shape;3768;p145"/>
          <p:cNvPicPr>
            <a:picLocks noChangeAspect="1"/>
          </p:cNvPicPr>
          <p:nvPr/>
        </p:nvPicPr>
        <p:blipFill>
          <a:blip r:embed="rId2"/>
          <a:srcRect l="50531" r="27853"/>
          <a:stretch>
            <a:fillRect/>
          </a:stretch>
        </p:blipFill>
        <p:spPr>
          <a:xfrm>
            <a:off x="4093330" y="1335344"/>
            <a:ext cx="990441" cy="1667569"/>
          </a:xfrm>
          <a:prstGeom prst="rect">
            <a:avLst/>
          </a:prstGeom>
          <a:ln w="12700">
            <a:miter lim="400000"/>
            <a:headEnd/>
            <a:tailEnd/>
          </a:ln>
        </p:spPr>
      </p:pic>
      <p:sp>
        <p:nvSpPr>
          <p:cNvPr id="4747" name="Google Shape;3769;p145"/>
          <p:cNvSpPr txBox="1"/>
          <p:nvPr/>
        </p:nvSpPr>
        <p:spPr>
          <a:xfrm>
            <a:off x="1345876" y="244597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748" name="Google Shape;3770;p145" descr="Google Shape;3770;p145"/>
          <p:cNvPicPr>
            <a:picLocks noChangeAspect="1"/>
          </p:cNvPicPr>
          <p:nvPr/>
        </p:nvPicPr>
        <p:blipFill>
          <a:blip r:embed="rId2"/>
          <a:srcRect l="21826"/>
          <a:stretch>
            <a:fillRect/>
          </a:stretch>
        </p:blipFill>
        <p:spPr>
          <a:xfrm>
            <a:off x="507698" y="1335344"/>
            <a:ext cx="3582271" cy="1667569"/>
          </a:xfrm>
          <a:prstGeom prst="rect">
            <a:avLst/>
          </a:prstGeom>
          <a:ln w="12700">
            <a:miter lim="400000"/>
            <a:headEnd/>
            <a:tailEnd/>
          </a:ln>
        </p:spPr>
      </p:pic>
      <p:grpSp>
        <p:nvGrpSpPr>
          <p:cNvPr id="4751" name="Google Shape;3771;p145"/>
          <p:cNvGrpSpPr/>
          <p:nvPr/>
        </p:nvGrpSpPr>
        <p:grpSpPr>
          <a:xfrm>
            <a:off x="830715" y="2540905"/>
            <a:ext cx="296664" cy="333451"/>
            <a:chOff x="-1" y="0"/>
            <a:chExt cx="791102" cy="889200"/>
          </a:xfrm>
        </p:grpSpPr>
        <p:sp>
          <p:nvSpPr>
            <p:cNvPr id="474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50"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754" name="Google Shape;3772;p145"/>
          <p:cNvGrpSpPr/>
          <p:nvPr/>
        </p:nvGrpSpPr>
        <p:grpSpPr>
          <a:xfrm>
            <a:off x="2132002" y="2540905"/>
            <a:ext cx="296663" cy="333451"/>
            <a:chOff x="0" y="547432"/>
            <a:chExt cx="791101" cy="889201"/>
          </a:xfrm>
        </p:grpSpPr>
        <p:sp>
          <p:nvSpPr>
            <p:cNvPr id="475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53" name="D"/>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4755" name="Google Shape;3773;p145"/>
          <p:cNvSpPr txBox="1"/>
          <p:nvPr/>
        </p:nvSpPr>
        <p:spPr>
          <a:xfrm>
            <a:off x="504279" y="643591"/>
            <a:ext cx="4676720"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 </a:t>
            </a:r>
            <a:r>
              <a:rPr sz="1500" dirty="0" err="1">
                <a:latin typeface="M PLUS 1p" panose="020B0502020203020207" pitchFamily="34" charset="-128"/>
                <a:ea typeface="M PLUS 1p" panose="020B0502020203020207" pitchFamily="34" charset="-128"/>
                <a:cs typeface="M PLUS 1p" panose="020B0502020203020207" pitchFamily="34" charset="-128"/>
              </a:rPr>
              <a:t>コンビネーションディミニッシュスケール</a:t>
            </a:r>
            <a:endParaRPr sz="15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56" name="Google Shape;3774;p145"/>
          <p:cNvSpPr txBox="1"/>
          <p:nvPr/>
        </p:nvSpPr>
        <p:spPr>
          <a:xfrm>
            <a:off x="897941" y="3031901"/>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4757" name="Google Shape;3775;p145"/>
          <p:cNvSpPr txBox="1"/>
          <p:nvPr/>
        </p:nvSpPr>
        <p:spPr>
          <a:xfrm>
            <a:off x="1431026" y="3031901"/>
            <a:ext cx="481788"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4758" name="Google Shape;3776;p145"/>
          <p:cNvSpPr txBox="1"/>
          <p:nvPr/>
        </p:nvSpPr>
        <p:spPr>
          <a:xfrm>
            <a:off x="2222891" y="3019655"/>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4759" name="Google Shape;3777;p145"/>
          <p:cNvSpPr txBox="1"/>
          <p:nvPr/>
        </p:nvSpPr>
        <p:spPr>
          <a:xfrm>
            <a:off x="2890664" y="3031901"/>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4762" name="Google Shape;3778;p145"/>
          <p:cNvGrpSpPr/>
          <p:nvPr/>
        </p:nvGrpSpPr>
        <p:grpSpPr>
          <a:xfrm>
            <a:off x="1488507" y="2540905"/>
            <a:ext cx="296663" cy="333451"/>
            <a:chOff x="0" y="547432"/>
            <a:chExt cx="791101" cy="889201"/>
          </a:xfrm>
        </p:grpSpPr>
        <p:sp>
          <p:nvSpPr>
            <p:cNvPr id="476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61" name="B"/>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765" name="Google Shape;3779;p145"/>
          <p:cNvGrpSpPr/>
          <p:nvPr/>
        </p:nvGrpSpPr>
        <p:grpSpPr>
          <a:xfrm>
            <a:off x="2792705" y="2540905"/>
            <a:ext cx="296664" cy="333451"/>
            <a:chOff x="-1" y="0"/>
            <a:chExt cx="791102" cy="889200"/>
          </a:xfrm>
        </p:grpSpPr>
        <p:sp>
          <p:nvSpPr>
            <p:cNvPr id="476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64"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768" name="Google Shape;3780;p145"/>
          <p:cNvGrpSpPr/>
          <p:nvPr/>
        </p:nvGrpSpPr>
        <p:grpSpPr>
          <a:xfrm>
            <a:off x="914557" y="1667245"/>
            <a:ext cx="352239" cy="467664"/>
            <a:chOff x="-1" y="-1"/>
            <a:chExt cx="939302" cy="1247102"/>
          </a:xfrm>
        </p:grpSpPr>
        <p:sp>
          <p:nvSpPr>
            <p:cNvPr id="4766"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67"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4769" name="Google Shape;3781;p145"/>
          <p:cNvSpPr txBox="1"/>
          <p:nvPr/>
        </p:nvSpPr>
        <p:spPr>
          <a:xfrm>
            <a:off x="821209" y="1024656"/>
            <a:ext cx="481789"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772" name="Google Shape;3782;p145"/>
          <p:cNvGrpSpPr/>
          <p:nvPr/>
        </p:nvGrpSpPr>
        <p:grpSpPr>
          <a:xfrm>
            <a:off x="1302221" y="1666077"/>
            <a:ext cx="352239" cy="467664"/>
            <a:chOff x="-1" y="-1"/>
            <a:chExt cx="939302" cy="1247102"/>
          </a:xfrm>
        </p:grpSpPr>
        <p:sp>
          <p:nvSpPr>
            <p:cNvPr id="4770"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71"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4773" name="Google Shape;3783;p145"/>
          <p:cNvSpPr txBox="1"/>
          <p:nvPr/>
        </p:nvSpPr>
        <p:spPr>
          <a:xfrm>
            <a:off x="1257858" y="1023489"/>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4776" name="Google Shape;3784;p145"/>
          <p:cNvGrpSpPr/>
          <p:nvPr/>
        </p:nvGrpSpPr>
        <p:grpSpPr>
          <a:xfrm>
            <a:off x="1943257" y="1667245"/>
            <a:ext cx="352239" cy="467664"/>
            <a:chOff x="0" y="179852"/>
            <a:chExt cx="939301" cy="1247101"/>
          </a:xfrm>
        </p:grpSpPr>
        <p:sp>
          <p:nvSpPr>
            <p:cNvPr id="4774" name="Oval"/>
            <p:cNvSpPr/>
            <p:nvPr/>
          </p:nvSpPr>
          <p:spPr>
            <a:xfrm>
              <a:off x="0" y="179852"/>
              <a:ext cx="939301" cy="12471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75"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777" name="Google Shape;3785;p145"/>
          <p:cNvSpPr txBox="1"/>
          <p:nvPr/>
        </p:nvSpPr>
        <p:spPr>
          <a:xfrm>
            <a:off x="1849908" y="1024655"/>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4780" name="Google Shape;3786;p145"/>
          <p:cNvGrpSpPr/>
          <p:nvPr/>
        </p:nvGrpSpPr>
        <p:grpSpPr>
          <a:xfrm>
            <a:off x="2473278" y="2540905"/>
            <a:ext cx="296664" cy="333451"/>
            <a:chOff x="-1" y="0"/>
            <a:chExt cx="791102" cy="889200"/>
          </a:xfrm>
        </p:grpSpPr>
        <p:sp>
          <p:nvSpPr>
            <p:cNvPr id="477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79"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4781" name="Google Shape;3787;p145"/>
          <p:cNvSpPr txBox="1"/>
          <p:nvPr/>
        </p:nvSpPr>
        <p:spPr>
          <a:xfrm>
            <a:off x="2494999" y="2913568"/>
            <a:ext cx="305745"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4782" name="Google Shape;3788;p145"/>
          <p:cNvSpPr txBox="1"/>
          <p:nvPr/>
        </p:nvSpPr>
        <p:spPr>
          <a:xfrm>
            <a:off x="332825" y="3384516"/>
            <a:ext cx="496246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4783" name="Google Shape;3789;p145"/>
          <p:cNvSpPr txBox="1"/>
          <p:nvPr/>
        </p:nvSpPr>
        <p:spPr>
          <a:xfrm>
            <a:off x="107944" y="305055"/>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786" name="Google Shape;3790;p145"/>
          <p:cNvGrpSpPr/>
          <p:nvPr/>
        </p:nvGrpSpPr>
        <p:grpSpPr>
          <a:xfrm>
            <a:off x="-27607" y="174660"/>
            <a:ext cx="7927349" cy="474189"/>
            <a:chOff x="-1" y="-1"/>
            <a:chExt cx="21139596" cy="1264502"/>
          </a:xfrm>
        </p:grpSpPr>
        <p:sp>
          <p:nvSpPr>
            <p:cNvPr id="4784" name="Rectangle"/>
            <p:cNvSpPr/>
            <p:nvPr/>
          </p:nvSpPr>
          <p:spPr>
            <a:xfrm>
              <a:off x="-1" y="-1"/>
              <a:ext cx="21139596" cy="1264502"/>
            </a:xfrm>
            <a:prstGeom prst="rect">
              <a:avLst/>
            </a:prstGeom>
            <a:solidFill>
              <a:schemeClr val="accent3"/>
            </a:solidFill>
            <a:ln w="12700" cap="flat">
              <a:noFill/>
              <a:miter lim="400000"/>
            </a:ln>
            <a:effectLst/>
          </p:spPr>
          <p:txBody>
            <a:bodyPr wrap="square" lIns="0" tIns="0" rIns="0" bIns="0" numCol="1" anchor="ctr">
              <a:noAutofit/>
            </a:bodyPr>
            <a:lstStyle/>
            <a:p>
              <a:pPr>
                <a:defRPr sz="4500">
                  <a:solidFill>
                    <a:srgbClr val="FFFFFF"/>
                  </a:solidFill>
                  <a:latin typeface="A-OTF 太ゴB101 Pr6N Bold"/>
                  <a:ea typeface="A-OTF 太ゴB101 Pr6N Bold"/>
                  <a:cs typeface="A-OTF 太ゴB101 Pr6N Bold"/>
                  <a:sym typeface="A-OTF 太ゴB101 Pr6N Bold"/>
                </a:defRPr>
              </a:pPr>
              <a:endParaRPr sz="16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85" name="4.要するに半音違いのディミニッシュが重なっている"/>
            <p:cNvSpPr txBox="1"/>
            <p:nvPr/>
          </p:nvSpPr>
          <p:spPr>
            <a:xfrm>
              <a:off x="105274" y="179684"/>
              <a:ext cx="20929047" cy="905124"/>
            </a:xfrm>
            <a:prstGeom prst="rect">
              <a:avLst/>
            </a:prstGeom>
            <a:noFill/>
            <a:ln w="12700" cap="flat">
              <a:noFill/>
              <a:miter lim="400000"/>
            </a:ln>
            <a:effectLst/>
          </p:spPr>
          <p:txBody>
            <a:bodyPr wrap="square" lIns="39450" tIns="39450" rIns="39450" bIns="39450" numCol="1" anchor="ctr">
              <a:spAutoFit/>
            </a:bodyPr>
            <a:lstStyle>
              <a:lvl1pPr>
                <a:defRPr sz="4500">
                  <a:solidFill>
                    <a:srgbClr val="FFFFFF"/>
                  </a:solidFill>
                  <a:latin typeface="A-OTF 太ゴB101 Pr6N Bold"/>
                  <a:ea typeface="A-OTF 太ゴB101 Pr6N Bold"/>
                  <a:cs typeface="A-OTF 太ゴB101 Pr6N Bold"/>
                  <a:sym typeface="A-OTF 太ゴB101 Pr6N Bold"/>
                </a:defRPr>
              </a:lvl1pPr>
            </a:lstStyle>
            <a:p>
              <a:r>
                <a:rPr sz="1688" dirty="0">
                  <a:latin typeface="M PLUS 1p" panose="020B0502020203020207" pitchFamily="34" charset="-128"/>
                  <a:ea typeface="M PLUS 1p" panose="020B0502020203020207" pitchFamily="34" charset="-128"/>
                  <a:cs typeface="M PLUS 1p" panose="020B0502020203020207" pitchFamily="34" charset="-128"/>
                </a:rPr>
                <a:t>　　  4.要するに半音違いのディミニッシュが重なっている</a:t>
              </a:r>
            </a:p>
          </p:txBody>
        </p:sp>
      </p:grpSp>
      <p:pic>
        <p:nvPicPr>
          <p:cNvPr id="4787" name="Google Shape;3791;p145" descr="Google Shape;3791;p145"/>
          <p:cNvPicPr>
            <a:picLocks noChangeAspect="1"/>
          </p:cNvPicPr>
          <p:nvPr/>
        </p:nvPicPr>
        <p:blipFill>
          <a:blip r:embed="rId3"/>
          <a:srcRect r="9066" b="28515"/>
          <a:stretch>
            <a:fillRect/>
          </a:stretch>
        </p:blipFill>
        <p:spPr>
          <a:xfrm>
            <a:off x="617" y="141225"/>
            <a:ext cx="559091" cy="520927"/>
          </a:xfrm>
          <a:prstGeom prst="rect">
            <a:avLst/>
          </a:prstGeom>
          <a:ln w="12700">
            <a:miter lim="400000"/>
            <a:headEnd/>
            <a:tailEnd/>
          </a:ln>
        </p:spPr>
      </p:pic>
      <p:sp>
        <p:nvSpPr>
          <p:cNvPr id="4788" name="Google Shape;3792;p145"/>
          <p:cNvSpPr txBox="1"/>
          <p:nvPr/>
        </p:nvSpPr>
        <p:spPr>
          <a:xfrm>
            <a:off x="335406" y="3156145"/>
            <a:ext cx="49624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スケールに並べかえると上のような形になります。このスケールからどんなコードに分解できるかアナライズ。そうすると</a:t>
            </a:r>
            <a:r>
              <a:rPr sz="1388" dirty="0">
                <a:latin typeface="M PLUS 1p" panose="020B0502020203020207" pitchFamily="34" charset="-128"/>
                <a:ea typeface="M PLUS 1p" panose="020B0502020203020207" pitchFamily="34" charset="-128"/>
                <a:cs typeface="M PLUS 1p" panose="020B0502020203020207" pitchFamily="34" charset="-128"/>
              </a:rPr>
              <a:t>、「Gdim7」と「A♭dim7」ができそうな気がしますね。</a:t>
            </a:r>
          </a:p>
        </p:txBody>
      </p:sp>
      <p:sp>
        <p:nvSpPr>
          <p:cNvPr id="4789" name="Google Shape;3793;p145"/>
          <p:cNvSpPr/>
          <p:nvPr/>
        </p:nvSpPr>
        <p:spPr>
          <a:xfrm rot="5400000">
            <a:off x="1212359" y="6950410"/>
            <a:ext cx="238109" cy="6877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38100">
            <a:solidFill>
              <a:schemeClr val="accent1"/>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4790" name="Google Shape;3794;p145" descr="Google Shape;3794;p145"/>
          <p:cNvPicPr>
            <a:picLocks noChangeAspect="1"/>
          </p:cNvPicPr>
          <p:nvPr/>
        </p:nvPicPr>
        <p:blipFill>
          <a:blip r:embed="rId2"/>
          <a:srcRect l="49384" r="27853"/>
          <a:stretch>
            <a:fillRect/>
          </a:stretch>
        </p:blipFill>
        <p:spPr>
          <a:xfrm>
            <a:off x="4093850" y="5442233"/>
            <a:ext cx="1042989" cy="1667569"/>
          </a:xfrm>
          <a:prstGeom prst="rect">
            <a:avLst/>
          </a:prstGeom>
          <a:ln w="12700">
            <a:miter lim="400000"/>
            <a:headEnd/>
            <a:tailEnd/>
          </a:ln>
        </p:spPr>
      </p:pic>
      <p:sp>
        <p:nvSpPr>
          <p:cNvPr id="4791" name="Google Shape;3795;p145"/>
          <p:cNvSpPr txBox="1"/>
          <p:nvPr/>
        </p:nvSpPr>
        <p:spPr>
          <a:xfrm>
            <a:off x="1374451" y="6548526"/>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4792" name="Google Shape;3796;p145" descr="Google Shape;3796;p145"/>
          <p:cNvPicPr>
            <a:picLocks noChangeAspect="1"/>
          </p:cNvPicPr>
          <p:nvPr/>
        </p:nvPicPr>
        <p:blipFill>
          <a:blip r:embed="rId2"/>
          <a:srcRect l="21826"/>
          <a:stretch>
            <a:fillRect/>
          </a:stretch>
        </p:blipFill>
        <p:spPr>
          <a:xfrm>
            <a:off x="536273" y="5437899"/>
            <a:ext cx="3582271" cy="1667569"/>
          </a:xfrm>
          <a:prstGeom prst="rect">
            <a:avLst/>
          </a:prstGeom>
          <a:ln w="12700">
            <a:miter lim="400000"/>
            <a:headEnd/>
            <a:tailEnd/>
          </a:ln>
        </p:spPr>
      </p:pic>
      <p:grpSp>
        <p:nvGrpSpPr>
          <p:cNvPr id="4795" name="Google Shape;3797;p145"/>
          <p:cNvGrpSpPr/>
          <p:nvPr/>
        </p:nvGrpSpPr>
        <p:grpSpPr>
          <a:xfrm>
            <a:off x="857249" y="6643459"/>
            <a:ext cx="296664" cy="333451"/>
            <a:chOff x="-1" y="0"/>
            <a:chExt cx="791102" cy="889200"/>
          </a:xfrm>
        </p:grpSpPr>
        <p:sp>
          <p:nvSpPr>
            <p:cNvPr id="479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94"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798" name="Google Shape;3798;p145"/>
          <p:cNvGrpSpPr/>
          <p:nvPr/>
        </p:nvGrpSpPr>
        <p:grpSpPr>
          <a:xfrm>
            <a:off x="2165681" y="6643461"/>
            <a:ext cx="296663" cy="333450"/>
            <a:chOff x="0" y="547432"/>
            <a:chExt cx="791101" cy="889201"/>
          </a:xfrm>
        </p:grpSpPr>
        <p:sp>
          <p:nvSpPr>
            <p:cNvPr id="4796" name="Oval"/>
            <p:cNvSpPr/>
            <p:nvPr/>
          </p:nvSpPr>
          <p:spPr>
            <a:xfrm>
              <a:off x="0" y="547432"/>
              <a:ext cx="791101" cy="8892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797"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4801" name="Google Shape;3799;p145"/>
          <p:cNvGrpSpPr/>
          <p:nvPr/>
        </p:nvGrpSpPr>
        <p:grpSpPr>
          <a:xfrm>
            <a:off x="1515041" y="6643461"/>
            <a:ext cx="296663" cy="333450"/>
            <a:chOff x="0" y="547432"/>
            <a:chExt cx="791101" cy="889201"/>
          </a:xfrm>
        </p:grpSpPr>
        <p:sp>
          <p:nvSpPr>
            <p:cNvPr id="4799" name="Oval"/>
            <p:cNvSpPr/>
            <p:nvPr/>
          </p:nvSpPr>
          <p:spPr>
            <a:xfrm>
              <a:off x="0" y="547432"/>
              <a:ext cx="791101" cy="8892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00"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804" name="Google Shape;3800;p145"/>
          <p:cNvGrpSpPr/>
          <p:nvPr/>
        </p:nvGrpSpPr>
        <p:grpSpPr>
          <a:xfrm>
            <a:off x="2816178" y="6643459"/>
            <a:ext cx="296664" cy="333451"/>
            <a:chOff x="-1" y="0"/>
            <a:chExt cx="791102" cy="889200"/>
          </a:xfrm>
        </p:grpSpPr>
        <p:sp>
          <p:nvSpPr>
            <p:cNvPr id="4802" name="Oval"/>
            <p:cNvSpPr/>
            <p:nvPr/>
          </p:nvSpPr>
          <p:spPr>
            <a:xfrm>
              <a:off x="-1" y="0"/>
              <a:ext cx="791102" cy="889200"/>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03"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807" name="Google Shape;3801;p145"/>
          <p:cNvGrpSpPr/>
          <p:nvPr/>
        </p:nvGrpSpPr>
        <p:grpSpPr>
          <a:xfrm>
            <a:off x="943132" y="5782046"/>
            <a:ext cx="352239" cy="467664"/>
            <a:chOff x="-1" y="-1"/>
            <a:chExt cx="939302" cy="1247102"/>
          </a:xfrm>
        </p:grpSpPr>
        <p:sp>
          <p:nvSpPr>
            <p:cNvPr id="4805"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06"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grpSp>
        <p:nvGrpSpPr>
          <p:cNvPr id="4810" name="Google Shape;3802;p145"/>
          <p:cNvGrpSpPr/>
          <p:nvPr/>
        </p:nvGrpSpPr>
        <p:grpSpPr>
          <a:xfrm>
            <a:off x="1379780" y="5780878"/>
            <a:ext cx="352239" cy="467664"/>
            <a:chOff x="-1" y="-1"/>
            <a:chExt cx="939302" cy="1247102"/>
          </a:xfrm>
        </p:grpSpPr>
        <p:sp>
          <p:nvSpPr>
            <p:cNvPr id="4808" name="Oval"/>
            <p:cNvSpPr/>
            <p:nvPr/>
          </p:nvSpPr>
          <p:spPr>
            <a:xfrm>
              <a:off x="-1" y="-1"/>
              <a:ext cx="939302" cy="12471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09"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4813" name="Google Shape;3803;p145"/>
          <p:cNvGrpSpPr/>
          <p:nvPr/>
        </p:nvGrpSpPr>
        <p:grpSpPr>
          <a:xfrm>
            <a:off x="1971832" y="5753471"/>
            <a:ext cx="352239" cy="467664"/>
            <a:chOff x="0" y="179852"/>
            <a:chExt cx="939301" cy="1247101"/>
          </a:xfrm>
        </p:grpSpPr>
        <p:sp>
          <p:nvSpPr>
            <p:cNvPr id="4811" name="Oval"/>
            <p:cNvSpPr/>
            <p:nvPr/>
          </p:nvSpPr>
          <p:spPr>
            <a:xfrm>
              <a:off x="0" y="17985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12"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816" name="Google Shape;3804;p145"/>
          <p:cNvGrpSpPr/>
          <p:nvPr/>
        </p:nvGrpSpPr>
        <p:grpSpPr>
          <a:xfrm>
            <a:off x="2487565" y="6643459"/>
            <a:ext cx="296664" cy="333451"/>
            <a:chOff x="-1" y="0"/>
            <a:chExt cx="791102" cy="889200"/>
          </a:xfrm>
        </p:grpSpPr>
        <p:sp>
          <p:nvSpPr>
            <p:cNvPr id="481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15"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4817" name="Google Shape;3807;p145"/>
          <p:cNvSpPr/>
          <p:nvPr/>
        </p:nvSpPr>
        <p:spPr>
          <a:xfrm rot="5400000" flipH="1">
            <a:off x="1332300" y="4950825"/>
            <a:ext cx="231842" cy="591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38100">
            <a:solidFill>
              <a:schemeClr val="accent6"/>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18" name="Google Shape;3808;p145"/>
          <p:cNvSpPr/>
          <p:nvPr/>
        </p:nvSpPr>
        <p:spPr>
          <a:xfrm rot="5400000" flipH="1">
            <a:off x="1918936" y="4956571"/>
            <a:ext cx="236925" cy="5860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38100">
            <a:solidFill>
              <a:schemeClr val="accent6"/>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19" name="Google Shape;3809;p145"/>
          <p:cNvSpPr/>
          <p:nvPr/>
        </p:nvSpPr>
        <p:spPr>
          <a:xfrm rot="5400000" flipH="1">
            <a:off x="2548832" y="4908818"/>
            <a:ext cx="236925" cy="6817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38100">
            <a:solidFill>
              <a:schemeClr val="accent6"/>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20" name="Google Shape;3810;p145"/>
          <p:cNvSpPr txBox="1"/>
          <p:nvPr/>
        </p:nvSpPr>
        <p:spPr>
          <a:xfrm>
            <a:off x="1327835" y="4308325"/>
            <a:ext cx="252807" cy="616549"/>
          </a:xfrm>
          <a:prstGeom prst="rect">
            <a:avLst/>
          </a:prstGeom>
          <a:ln w="12700">
            <a:miter lim="400000"/>
          </a:ln>
        </p:spPr>
        <p:txBody>
          <a:bodyPr lIns="39450" tIns="39450" rIns="39450" bIns="39450">
            <a:spAutoFit/>
          </a:bodyPr>
          <a:lstStyle>
            <a:lvl1pPr algn="ctr">
              <a:defRPr sz="3100"/>
            </a:lvl1pPr>
          </a:lstStyle>
          <a:p>
            <a:r>
              <a:rPr sz="1163"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821" name="Google Shape;3811;p145"/>
          <p:cNvSpPr txBox="1"/>
          <p:nvPr/>
        </p:nvSpPr>
        <p:spPr>
          <a:xfrm>
            <a:off x="1915877" y="4302309"/>
            <a:ext cx="252807" cy="616549"/>
          </a:xfrm>
          <a:prstGeom prst="rect">
            <a:avLst/>
          </a:prstGeom>
          <a:ln w="12700">
            <a:miter lim="400000"/>
          </a:ln>
        </p:spPr>
        <p:txBody>
          <a:bodyPr lIns="39450" tIns="39450" rIns="39450" bIns="39450">
            <a:spAutoFit/>
          </a:bodyPr>
          <a:lstStyle>
            <a:lvl1pPr algn="ctr">
              <a:defRPr sz="3100"/>
            </a:lvl1pPr>
          </a:lstStyle>
          <a:p>
            <a:r>
              <a:rPr sz="1163"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822" name="Google Shape;3812;p145"/>
          <p:cNvSpPr txBox="1"/>
          <p:nvPr/>
        </p:nvSpPr>
        <p:spPr>
          <a:xfrm>
            <a:off x="2549039" y="4302309"/>
            <a:ext cx="252807" cy="616549"/>
          </a:xfrm>
          <a:prstGeom prst="rect">
            <a:avLst/>
          </a:prstGeom>
          <a:ln w="12700">
            <a:miter lim="400000"/>
          </a:ln>
        </p:spPr>
        <p:txBody>
          <a:bodyPr lIns="39450" tIns="39450" rIns="39450" bIns="39450">
            <a:spAutoFit/>
          </a:bodyPr>
          <a:lstStyle>
            <a:lvl1pPr algn="ctr">
              <a:defRPr sz="3100"/>
            </a:lvl1pPr>
          </a:lstStyle>
          <a:p>
            <a:r>
              <a:rPr sz="1163"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823" name="Google Shape;3813;p145"/>
          <p:cNvSpPr txBox="1"/>
          <p:nvPr/>
        </p:nvSpPr>
        <p:spPr>
          <a:xfrm>
            <a:off x="250815" y="7361766"/>
            <a:ext cx="659456" cy="340069"/>
          </a:xfrm>
          <a:prstGeom prst="rect">
            <a:avLst/>
          </a:prstGeom>
          <a:ln w="12700">
            <a:miter lim="400000"/>
          </a:ln>
        </p:spPr>
        <p:txBody>
          <a:bodyPr lIns="25134" tIns="25134" rIns="25134" bIns="25134">
            <a:spAutoFit/>
          </a:bodyPr>
          <a:lstStyle/>
          <a:p>
            <a:pPr>
              <a:lnSpc>
                <a:spcPct val="150000"/>
              </a:lnSpc>
              <a:defRPr sz="3700" u="sng">
                <a:solidFill>
                  <a:schemeClr val="accent1"/>
                </a:solidFill>
              </a:defRPr>
            </a:pPr>
            <a:r>
              <a:rPr sz="1388" dirty="0">
                <a:latin typeface="M PLUS 1p" panose="020B0502020203020207" pitchFamily="34" charset="-128"/>
                <a:ea typeface="M PLUS 1p" panose="020B0502020203020207" pitchFamily="34" charset="-128"/>
                <a:cs typeface="M PLUS 1p" panose="020B0502020203020207" pitchFamily="34" charset="-128"/>
              </a:rPr>
              <a:t>Gdim7 </a:t>
            </a:r>
          </a:p>
        </p:txBody>
      </p:sp>
      <p:sp>
        <p:nvSpPr>
          <p:cNvPr id="4824" name="Google Shape;3814;p145"/>
          <p:cNvSpPr txBox="1"/>
          <p:nvPr/>
        </p:nvSpPr>
        <p:spPr>
          <a:xfrm>
            <a:off x="279391" y="5041782"/>
            <a:ext cx="895482" cy="340069"/>
          </a:xfrm>
          <a:prstGeom prst="rect">
            <a:avLst/>
          </a:prstGeom>
          <a:ln w="12700">
            <a:miter lim="400000"/>
          </a:ln>
        </p:spPr>
        <p:txBody>
          <a:bodyPr lIns="25134" tIns="25134" rIns="25134" bIns="25134">
            <a:spAutoFit/>
          </a:bodyPr>
          <a:lstStyle>
            <a:lvl1pPr>
              <a:lnSpc>
                <a:spcPct val="150000"/>
              </a:lnSpc>
              <a:defRPr sz="3700" u="sng">
                <a:solidFill>
                  <a:schemeClr val="accent6"/>
                </a:solidFill>
              </a:defRPr>
            </a:lvl1pPr>
          </a:lstStyle>
          <a:p>
            <a:r>
              <a:rPr sz="1388" dirty="0">
                <a:latin typeface="M PLUS 1p" panose="020B0502020203020207" pitchFamily="34" charset="-128"/>
                <a:ea typeface="M PLUS 1p" panose="020B0502020203020207" pitchFamily="34" charset="-128"/>
                <a:cs typeface="M PLUS 1p" panose="020B0502020203020207" pitchFamily="34" charset="-128"/>
              </a:rPr>
              <a:t>A♭dim7 </a:t>
            </a:r>
          </a:p>
        </p:txBody>
      </p:sp>
      <p:sp>
        <p:nvSpPr>
          <p:cNvPr id="4825" name="Google Shape;3815;p145"/>
          <p:cNvSpPr txBox="1"/>
          <p:nvPr/>
        </p:nvSpPr>
        <p:spPr>
          <a:xfrm>
            <a:off x="447557" y="8253366"/>
            <a:ext cx="4962469" cy="709657"/>
          </a:xfrm>
          <a:prstGeom prst="rect">
            <a:avLst/>
          </a:prstGeom>
          <a:ln w="12700">
            <a:miter lim="400000"/>
          </a:ln>
        </p:spPr>
        <p:txBody>
          <a:bodyPr lIns="25134" tIns="25134" rIns="25134" bIns="25134">
            <a:spAutoFit/>
          </a:bodyPr>
          <a:lstStyle/>
          <a:p>
            <a:pPr>
              <a:lnSpc>
                <a:spcPct val="150000"/>
              </a:lnSpc>
              <a:defRPr sz="4000" u="sng"/>
            </a:pPr>
            <a:r>
              <a:rPr sz="1500" dirty="0">
                <a:latin typeface="M PLUS 1p" panose="020B0502020203020207" pitchFamily="34" charset="-128"/>
                <a:ea typeface="M PLUS 1p" panose="020B0502020203020207" pitchFamily="34" charset="-128"/>
                <a:cs typeface="M PLUS 1p" panose="020B0502020203020207" pitchFamily="34" charset="-128"/>
              </a:rPr>
              <a:t>G7（コンビネーションディミニッシュ）スケールから、</a:t>
            </a:r>
          </a:p>
          <a:p>
            <a:pPr>
              <a:lnSpc>
                <a:spcPct val="150000"/>
              </a:lnSpc>
              <a:defRPr sz="4000" u="sng"/>
            </a:pPr>
            <a:r>
              <a:rPr sz="1500" dirty="0">
                <a:latin typeface="M PLUS 1p" panose="020B0502020203020207" pitchFamily="34" charset="-128"/>
                <a:ea typeface="M PLUS 1p" panose="020B0502020203020207" pitchFamily="34" charset="-128"/>
                <a:cs typeface="M PLUS 1p" panose="020B0502020203020207" pitchFamily="34" charset="-128"/>
              </a:rPr>
              <a:t>GdimとA♭dim7がつくれることがわかります！</a:t>
            </a:r>
          </a:p>
        </p:txBody>
      </p:sp>
      <p:sp>
        <p:nvSpPr>
          <p:cNvPr id="4826" name="Google Shape;3816;p145"/>
          <p:cNvSpPr txBox="1"/>
          <p:nvPr/>
        </p:nvSpPr>
        <p:spPr>
          <a:xfrm>
            <a:off x="1229944" y="7634586"/>
            <a:ext cx="252807" cy="616549"/>
          </a:xfrm>
          <a:prstGeom prst="rect">
            <a:avLst/>
          </a:prstGeom>
          <a:ln w="12700">
            <a:miter lim="400000"/>
          </a:ln>
        </p:spPr>
        <p:txBody>
          <a:bodyPr lIns="39450" tIns="39450" rIns="39450" bIns="39450">
            <a:spAutoFit/>
          </a:bodyPr>
          <a:lstStyle>
            <a:lvl1pPr algn="ctr">
              <a:defRPr sz="3100"/>
            </a:lvl1pPr>
          </a:lstStyle>
          <a:p>
            <a:r>
              <a:rPr sz="1163"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827" name="Google Shape;3817;p145"/>
          <p:cNvSpPr txBox="1"/>
          <p:nvPr/>
        </p:nvSpPr>
        <p:spPr>
          <a:xfrm>
            <a:off x="1899178" y="7633928"/>
            <a:ext cx="252807" cy="616549"/>
          </a:xfrm>
          <a:prstGeom prst="rect">
            <a:avLst/>
          </a:prstGeom>
          <a:ln w="12700">
            <a:miter lim="400000"/>
          </a:ln>
        </p:spPr>
        <p:txBody>
          <a:bodyPr lIns="39450" tIns="39450" rIns="39450" bIns="39450">
            <a:spAutoFit/>
          </a:bodyPr>
          <a:lstStyle>
            <a:lvl1pPr algn="ctr">
              <a:defRPr sz="3100"/>
            </a:lvl1pPr>
          </a:lstStyle>
          <a:p>
            <a:r>
              <a:rPr sz="1163"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828" name="Google Shape;3818;p145"/>
          <p:cNvSpPr txBox="1"/>
          <p:nvPr/>
        </p:nvSpPr>
        <p:spPr>
          <a:xfrm>
            <a:off x="2541104" y="7621896"/>
            <a:ext cx="252807" cy="616549"/>
          </a:xfrm>
          <a:prstGeom prst="rect">
            <a:avLst/>
          </a:prstGeom>
          <a:ln w="12700">
            <a:miter lim="400000"/>
          </a:ln>
        </p:spPr>
        <p:txBody>
          <a:bodyPr lIns="39450" tIns="39450" rIns="39450" bIns="39450">
            <a:spAutoFit/>
          </a:bodyPr>
          <a:lstStyle>
            <a:lvl1pPr algn="ctr">
              <a:defRPr sz="3100"/>
            </a:lvl1pPr>
          </a:lstStyle>
          <a:p>
            <a:r>
              <a:rPr sz="1163"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829" name="Google Shape;3793;p145"/>
          <p:cNvSpPr/>
          <p:nvPr/>
        </p:nvSpPr>
        <p:spPr>
          <a:xfrm rot="5400000">
            <a:off x="1884596" y="6973842"/>
            <a:ext cx="238109" cy="6408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38100">
            <a:solidFill>
              <a:schemeClr val="accent1"/>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30" name="Google Shape;3793;p145"/>
          <p:cNvSpPr/>
          <p:nvPr/>
        </p:nvSpPr>
        <p:spPr>
          <a:xfrm rot="5400000">
            <a:off x="2525435" y="6970896"/>
            <a:ext cx="238109" cy="6408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w="38100">
            <a:solidFill>
              <a:schemeClr val="accent1"/>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31"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133</a:t>
            </a:fld>
            <a:endParaRP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 name="Google Shape;3826;p146"/>
          <p:cNvSpPr txBox="1"/>
          <p:nvPr/>
        </p:nvSpPr>
        <p:spPr>
          <a:xfrm>
            <a:off x="377062" y="997144"/>
            <a:ext cx="4962469" cy="241640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Gコンビネーションディミニッシュスケールは、G7の上で使えると言いましたね。ということは、このスケールから作ることのできる「Gdim7」と「A♭dim7」も、G7上で弾けるということです。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そういえば、ディミニッシュには互換性があるという話をしましたね。Part03でやった内容をもう一度見てみましょう。</a:t>
            </a:r>
          </a:p>
        </p:txBody>
      </p:sp>
      <p:grpSp>
        <p:nvGrpSpPr>
          <p:cNvPr id="4836" name="Google Shape;3827;p146"/>
          <p:cNvGrpSpPr/>
          <p:nvPr/>
        </p:nvGrpSpPr>
        <p:grpSpPr>
          <a:xfrm>
            <a:off x="221163" y="4443420"/>
            <a:ext cx="5242951" cy="2661302"/>
            <a:chOff x="-1" y="-1"/>
            <a:chExt cx="13981201" cy="7096802"/>
          </a:xfrm>
        </p:grpSpPr>
        <p:sp>
          <p:nvSpPr>
            <p:cNvPr id="4834" name="Rectangle"/>
            <p:cNvSpPr/>
            <p:nvPr/>
          </p:nvSpPr>
          <p:spPr>
            <a:xfrm>
              <a:off x="-1" y="-1"/>
              <a:ext cx="13981201" cy="7096802"/>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150000"/>
                </a:lnSpc>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35" name="構成音が同じ距離で離れているので、どの音からコードを作っても、同じパターンができる。…"/>
            <p:cNvSpPr txBox="1"/>
            <p:nvPr/>
          </p:nvSpPr>
          <p:spPr>
            <a:xfrm>
              <a:off x="111623" y="920372"/>
              <a:ext cx="13757950" cy="5256056"/>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構成音が同じ距離で離れているので、どの音からコードを作っても、同じパターンができる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00000"/>
                </a:buClr>
                <a:buSzPts val="3700"/>
                <a:buAutoNum type="arabicPeriod"/>
                <a:defRPr sz="3700"/>
              </a:pPr>
              <a:r>
                <a:rPr sz="1388" dirty="0">
                  <a:latin typeface="M PLUS 1p" panose="020B0502020203020207" pitchFamily="34" charset="-128"/>
                  <a:ea typeface="M PLUS 1p" panose="020B0502020203020207" pitchFamily="34" charset="-128"/>
                  <a:cs typeface="M PLUS 1p" panose="020B0502020203020207" pitchFamily="34" charset="-128"/>
                </a:rPr>
                <a:t>C, E♭, G♭, </a:t>
              </a:r>
              <a:r>
                <a:rPr sz="1388" dirty="0" err="1">
                  <a:latin typeface="M PLUS 1p" panose="020B0502020203020207" pitchFamily="34" charset="-128"/>
                  <a:ea typeface="M PLUS 1p" panose="020B0502020203020207" pitchFamily="34" charset="-128"/>
                  <a:cs typeface="M PLUS 1p" panose="020B0502020203020207" pitchFamily="34" charset="-128"/>
                </a:rPr>
                <a:t>Aディミニッシュの構成音は同じ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00000"/>
                </a:buClr>
                <a:buSzPts val="3700"/>
                <a:buAutoNum type="arabicPeriod"/>
                <a:defRPr sz="3700"/>
              </a:pPr>
              <a:r>
                <a:rPr sz="1388" dirty="0">
                  <a:latin typeface="M PLUS 1p" panose="020B0502020203020207" pitchFamily="34" charset="-128"/>
                  <a:ea typeface="M PLUS 1p" panose="020B0502020203020207" pitchFamily="34" charset="-128"/>
                  <a:cs typeface="M PLUS 1p" panose="020B0502020203020207" pitchFamily="34" charset="-128"/>
                </a:rPr>
                <a:t>D♭、</a:t>
              </a:r>
              <a:r>
                <a:rPr sz="1388" dirty="0" err="1">
                  <a:latin typeface="M PLUS 1p" panose="020B0502020203020207" pitchFamily="34" charset="-128"/>
                  <a:ea typeface="M PLUS 1p" panose="020B0502020203020207" pitchFamily="34" charset="-128"/>
                  <a:cs typeface="M PLUS 1p" panose="020B0502020203020207" pitchFamily="34" charset="-128"/>
                </a:rPr>
                <a:t>E、G、B♭ディミニッシュの構成音は同じ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C0C0C"/>
                </a:buClr>
                <a:buSzPts val="3700"/>
                <a:buAutoNum type="arabicPeriod"/>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D、F、 A♭、 </a:t>
              </a:r>
              <a:r>
                <a:rPr sz="1388" dirty="0" err="1">
                  <a:latin typeface="M PLUS 1p" panose="020B0502020203020207" pitchFamily="34" charset="-128"/>
                  <a:ea typeface="M PLUS 1p" panose="020B0502020203020207" pitchFamily="34" charset="-128"/>
                  <a:cs typeface="M PLUS 1p" panose="020B0502020203020207" pitchFamily="34" charset="-128"/>
                </a:rPr>
                <a:t>Bディミニッシュの構成音は同じ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C0C0C"/>
                </a:buClr>
                <a:buSzPts val="3700"/>
                <a:buAutoNum type="arabicPeriod"/>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なので、覚えるディミニッシュコードは3パターンだけ。   </a:t>
              </a:r>
            </a:p>
          </p:txBody>
        </p:sp>
      </p:grpSp>
      <p:sp>
        <p:nvSpPr>
          <p:cNvPr id="4837" name="Google Shape;3828;p146"/>
          <p:cNvSpPr txBox="1"/>
          <p:nvPr/>
        </p:nvSpPr>
        <p:spPr>
          <a:xfrm>
            <a:off x="361140" y="4014006"/>
            <a:ext cx="4676720" cy="342890"/>
          </a:xfrm>
          <a:prstGeom prst="rect">
            <a:avLst/>
          </a:prstGeom>
          <a:ln w="12700">
            <a:miter lim="400000"/>
          </a:ln>
        </p:spPr>
        <p:txBody>
          <a:bodyPr lIns="25134" tIns="25134" rIns="25134" bIns="25134">
            <a:spAutoFit/>
          </a:bodyPr>
          <a:lstStyle>
            <a:lvl1pPr>
              <a:lnSpc>
                <a:spcPct val="150000"/>
              </a:lnSpc>
              <a:defRPr sz="4000" u="sng">
                <a:latin typeface="A-OTF 太ゴB101 Pr6N Bold"/>
                <a:ea typeface="A-OTF 太ゴB101 Pr6N Bold"/>
                <a:cs typeface="A-OTF 太ゴB101 Pr6N Bold"/>
                <a:sym typeface="A-OTF 太ゴB101 Pr6N Bold"/>
              </a:defRPr>
            </a:lvl1pPr>
          </a:lstStyle>
          <a:p>
            <a:r>
              <a:rPr sz="1500" dirty="0">
                <a:latin typeface="MS PMincho" panose="02020600040205080304" pitchFamily="18" charset="-128"/>
                <a:ea typeface="MS PMincho" panose="02020600040205080304" pitchFamily="18" charset="-128"/>
              </a:rPr>
              <a:t>■　</a:t>
            </a:r>
            <a:r>
              <a:rPr sz="1500" dirty="0" err="1">
                <a:latin typeface="MS PMincho" panose="02020600040205080304" pitchFamily="18" charset="-128"/>
                <a:ea typeface="MS PMincho" panose="02020600040205080304" pitchFamily="18" charset="-128"/>
              </a:rPr>
              <a:t>ディミニッシュの特徴</a:t>
            </a:r>
            <a:endParaRPr sz="1500" dirty="0">
              <a:latin typeface="MS PMincho" panose="02020600040205080304" pitchFamily="18" charset="-128"/>
              <a:ea typeface="MS PMincho" panose="02020600040205080304" pitchFamily="18" charset="-128"/>
            </a:endParaRPr>
          </a:p>
        </p:txBody>
      </p:sp>
      <p:sp>
        <p:nvSpPr>
          <p:cNvPr id="4838"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134</a:t>
            </a:fld>
            <a:endParaRP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0" name="Google Shape;3835;p147"/>
          <p:cNvSpPr txBox="1"/>
          <p:nvPr/>
        </p:nvSpPr>
        <p:spPr>
          <a:xfrm>
            <a:off x="153467" y="568179"/>
            <a:ext cx="5409657" cy="3352368"/>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これを踏まえてもういちどコンビネーションディミニッシュについて考えてみます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G7上では「Gdim7」と「A♭dim7」が使えます。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「Gdim7」は、C♯（D♭）、</a:t>
            </a:r>
            <a:r>
              <a:rPr sz="1388" dirty="0" err="1">
                <a:latin typeface="M PLUS 1p" panose="020B0502020203020207" pitchFamily="34" charset="-128"/>
                <a:ea typeface="M PLUS 1p" panose="020B0502020203020207" pitchFamily="34" charset="-128"/>
                <a:cs typeface="M PLUS 1p" panose="020B0502020203020207" pitchFamily="34" charset="-128"/>
              </a:rPr>
              <a:t>E、G、B♭ディミニッシュと同じ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「A♭dim7」は、</a:t>
            </a:r>
            <a:r>
              <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rPr>
              <a:t>D、 F、 A♭、 C♭（</a:t>
            </a:r>
            <a:r>
              <a:rPr sz="1388" dirty="0" err="1">
                <a:solidFill>
                  <a:srgbClr val="0C0C0C"/>
                </a:solidFill>
                <a:latin typeface="M PLUS 1p" panose="020B0502020203020207" pitchFamily="34" charset="-128"/>
                <a:ea typeface="M PLUS 1p" panose="020B0502020203020207" pitchFamily="34" charset="-128"/>
                <a:cs typeface="M PLUS 1p" panose="020B0502020203020207" pitchFamily="34" charset="-128"/>
              </a:rPr>
              <a:t>B）ディミニッシュと同じ</a:t>
            </a:r>
            <a:r>
              <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endPar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a:latin typeface="M PLUS 1p" panose="020B0502020203020207" pitchFamily="34" charset="-128"/>
                <a:ea typeface="M PLUS 1p" panose="020B0502020203020207" pitchFamily="34" charset="-128"/>
                <a:cs typeface="M PLUS 1p" panose="020B0502020203020207" pitchFamily="34" charset="-128"/>
              </a:rPr>
              <a:t>つまり、ディミニッシュが同じV7コード上で、８個つかえるということです！</a:t>
            </a:r>
          </a:p>
        </p:txBody>
      </p:sp>
      <p:sp>
        <p:nvSpPr>
          <p:cNvPr id="4841" name="Google Shape;3836;p147"/>
          <p:cNvSpPr txBox="1"/>
          <p:nvPr/>
        </p:nvSpPr>
        <p:spPr>
          <a:xfrm>
            <a:off x="153467" y="4271024"/>
            <a:ext cx="5409657" cy="304459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これでかなり可能性が広がったんじゃないでしょうか</a:t>
            </a:r>
            <a:r>
              <a:rPr sz="1388" dirty="0">
                <a:latin typeface="M PLUS 1p" panose="020B0502020203020207" pitchFamily="34" charset="-128"/>
                <a:ea typeface="M PLUS 1p" panose="020B0502020203020207" pitchFamily="34" charset="-128"/>
                <a:cs typeface="M PLUS 1p" panose="020B0502020203020207" pitchFamily="34" charset="-128"/>
              </a:rPr>
              <a:t>！</a:t>
            </a:r>
            <a:br>
              <a:rPr sz="1388" dirty="0">
                <a:latin typeface="M PLUS 1p" panose="020B0502020203020207" pitchFamily="34" charset="-128"/>
                <a:ea typeface="M PLUS 1p" panose="020B0502020203020207" pitchFamily="34" charset="-128"/>
                <a:cs typeface="M PLUS 1p" panose="020B0502020203020207" pitchFamily="34" charset="-128"/>
              </a:rPr>
            </a:b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広がりすぎてワケがわからなくなる可能性もありますが</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笑</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オルタードと比べて制約が少ないので、あんまり考えすぎずセブンスにジャズ要素を入れたいときにはぴったりですね</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ジャズだとハービーハンコックが一番使いこなしたと言われてますが、日本のポップスでも良く使われています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本当に色々なパターンがあるので、自分の気持ちと相談しながら試してみてください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4842"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135</a:t>
            </a:fld>
            <a:endParaRP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4" name="Google Shape;3843;p148"/>
          <p:cNvSpPr txBox="1"/>
          <p:nvPr/>
        </p:nvSpPr>
        <p:spPr>
          <a:xfrm>
            <a:off x="107944" y="292809"/>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4847" name="Google Shape;3844;p148"/>
          <p:cNvGrpSpPr/>
          <p:nvPr/>
        </p:nvGrpSpPr>
        <p:grpSpPr>
          <a:xfrm>
            <a:off x="9134" y="174660"/>
            <a:ext cx="5715000" cy="474189"/>
            <a:chOff x="0" y="-1"/>
            <a:chExt cx="15240000" cy="1264502"/>
          </a:xfrm>
        </p:grpSpPr>
        <p:sp>
          <p:nvSpPr>
            <p:cNvPr id="4845"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46" name="5.短３度で並行移動できる"/>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5.短３度で並行移動できる</a:t>
              </a:r>
            </a:p>
          </p:txBody>
        </p:sp>
      </p:grpSp>
      <p:pic>
        <p:nvPicPr>
          <p:cNvPr id="4848" name="Google Shape;3845;p148" descr="Google Shape;3845;p148"/>
          <p:cNvPicPr>
            <a:picLocks noChangeAspect="1"/>
          </p:cNvPicPr>
          <p:nvPr/>
        </p:nvPicPr>
        <p:blipFill>
          <a:blip r:embed="rId2"/>
          <a:srcRect r="9066" b="28515"/>
          <a:stretch>
            <a:fillRect/>
          </a:stretch>
        </p:blipFill>
        <p:spPr>
          <a:xfrm>
            <a:off x="617" y="141225"/>
            <a:ext cx="559091" cy="520927"/>
          </a:xfrm>
          <a:prstGeom prst="rect">
            <a:avLst/>
          </a:prstGeom>
          <a:ln w="12700">
            <a:miter lim="400000"/>
            <a:headEnd/>
            <a:tailEnd/>
          </a:ln>
        </p:spPr>
      </p:pic>
      <p:pic>
        <p:nvPicPr>
          <p:cNvPr id="4849" name="Google Shape;3846;p148" descr="Google Shape;3846;p148"/>
          <p:cNvPicPr>
            <a:picLocks noChangeAspect="1"/>
          </p:cNvPicPr>
          <p:nvPr/>
        </p:nvPicPr>
        <p:blipFill>
          <a:blip r:embed="rId3"/>
          <a:srcRect l="49384" r="27853"/>
          <a:stretch>
            <a:fillRect/>
          </a:stretch>
        </p:blipFill>
        <p:spPr>
          <a:xfrm>
            <a:off x="4093850" y="2633719"/>
            <a:ext cx="1042989" cy="1667569"/>
          </a:xfrm>
          <a:prstGeom prst="rect">
            <a:avLst/>
          </a:prstGeom>
          <a:ln w="12700">
            <a:miter lim="400000"/>
            <a:headEnd/>
            <a:tailEnd/>
          </a:ln>
        </p:spPr>
      </p:pic>
      <p:sp>
        <p:nvSpPr>
          <p:cNvPr id="4850" name="Google Shape;3847;p148"/>
          <p:cNvSpPr txBox="1"/>
          <p:nvPr/>
        </p:nvSpPr>
        <p:spPr>
          <a:xfrm>
            <a:off x="1374451" y="3740013"/>
            <a:ext cx="1131395" cy="235425"/>
          </a:xfrm>
          <a:prstGeom prst="rect">
            <a:avLst/>
          </a:prstGeom>
          <a:ln w="12700">
            <a:miter lim="400000"/>
          </a:ln>
        </p:spPr>
        <p:txBody>
          <a:bodyPr lIns="25134" tIns="25134" rIns="25134" bIns="25134">
            <a:spAutoFit/>
          </a:bodyPr>
          <a:lstStyle>
            <a:lvl1pPr algn="ctr">
              <a:defRPr sz="3200">
                <a:latin typeface="Garamond"/>
                <a:ea typeface="Garamond"/>
                <a:cs typeface="Garamond"/>
                <a:sym typeface="Garamond"/>
              </a:defRPr>
            </a:lvl1pPr>
          </a:lstStyle>
          <a:p>
            <a:pPr>
              <a:defRPr>
                <a:latin typeface="+mj-lt"/>
                <a:ea typeface="+mj-ea"/>
                <a:cs typeface="+mj-cs"/>
                <a:sym typeface="Arial" panose="020B0604020202020204"/>
              </a:defRPr>
            </a:pPr>
            <a:r>
              <a:rPr sz="1200"/>
              <a:t>　</a:t>
            </a:r>
          </a:p>
        </p:txBody>
      </p:sp>
      <p:pic>
        <p:nvPicPr>
          <p:cNvPr id="4851" name="Google Shape;3848;p148" descr="Google Shape;3848;p148"/>
          <p:cNvPicPr>
            <a:picLocks noChangeAspect="1"/>
          </p:cNvPicPr>
          <p:nvPr/>
        </p:nvPicPr>
        <p:blipFill>
          <a:blip r:embed="rId3"/>
          <a:srcRect l="21826"/>
          <a:stretch>
            <a:fillRect/>
          </a:stretch>
        </p:blipFill>
        <p:spPr>
          <a:xfrm>
            <a:off x="536273" y="2629385"/>
            <a:ext cx="3582271" cy="1667569"/>
          </a:xfrm>
          <a:prstGeom prst="rect">
            <a:avLst/>
          </a:prstGeom>
          <a:ln w="12700">
            <a:miter lim="400000"/>
            <a:headEnd/>
            <a:tailEnd/>
          </a:ln>
        </p:spPr>
      </p:pic>
      <p:grpSp>
        <p:nvGrpSpPr>
          <p:cNvPr id="4854" name="Google Shape;3849;p148"/>
          <p:cNvGrpSpPr/>
          <p:nvPr/>
        </p:nvGrpSpPr>
        <p:grpSpPr>
          <a:xfrm>
            <a:off x="864394" y="3834948"/>
            <a:ext cx="296664" cy="333451"/>
            <a:chOff x="-1" y="0"/>
            <a:chExt cx="791102" cy="889200"/>
          </a:xfrm>
        </p:grpSpPr>
        <p:sp>
          <p:nvSpPr>
            <p:cNvPr id="4852"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53" name="G"/>
            <p:cNvSpPr txBox="1"/>
            <p:nvPr/>
          </p:nvSpPr>
          <p:spPr>
            <a:xfrm>
              <a:off x="227478" y="92154"/>
              <a:ext cx="336143" cy="704894"/>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857" name="Google Shape;3850;p148"/>
          <p:cNvGrpSpPr/>
          <p:nvPr/>
        </p:nvGrpSpPr>
        <p:grpSpPr>
          <a:xfrm>
            <a:off x="2165681" y="3834948"/>
            <a:ext cx="296663" cy="333451"/>
            <a:chOff x="0" y="358802"/>
            <a:chExt cx="791101" cy="889201"/>
          </a:xfrm>
        </p:grpSpPr>
        <p:sp>
          <p:nvSpPr>
            <p:cNvPr id="4855" name="Oval"/>
            <p:cNvSpPr/>
            <p:nvPr/>
          </p:nvSpPr>
          <p:spPr>
            <a:xfrm>
              <a:off x="0" y="358802"/>
              <a:ext cx="791101" cy="8892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56" name="D"/>
            <p:cNvSpPr txBox="1"/>
            <p:nvPr/>
          </p:nvSpPr>
          <p:spPr>
            <a:xfrm>
              <a:off x="227477" y="450956"/>
              <a:ext cx="336144" cy="704895"/>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4860" name="Google Shape;3851;p148"/>
          <p:cNvGrpSpPr/>
          <p:nvPr/>
        </p:nvGrpSpPr>
        <p:grpSpPr>
          <a:xfrm>
            <a:off x="1515041" y="3834948"/>
            <a:ext cx="296663" cy="333451"/>
            <a:chOff x="0" y="358802"/>
            <a:chExt cx="791101" cy="889201"/>
          </a:xfrm>
        </p:grpSpPr>
        <p:sp>
          <p:nvSpPr>
            <p:cNvPr id="4858" name="Oval"/>
            <p:cNvSpPr/>
            <p:nvPr/>
          </p:nvSpPr>
          <p:spPr>
            <a:xfrm>
              <a:off x="0" y="358802"/>
              <a:ext cx="791101" cy="8892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59" name="B"/>
            <p:cNvSpPr txBox="1"/>
            <p:nvPr/>
          </p:nvSpPr>
          <p:spPr>
            <a:xfrm>
              <a:off x="227477" y="450956"/>
              <a:ext cx="336144" cy="704895"/>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863" name="Google Shape;3852;p148"/>
          <p:cNvGrpSpPr/>
          <p:nvPr/>
        </p:nvGrpSpPr>
        <p:grpSpPr>
          <a:xfrm>
            <a:off x="2814137" y="3834948"/>
            <a:ext cx="296664" cy="333451"/>
            <a:chOff x="-1" y="0"/>
            <a:chExt cx="791102" cy="889200"/>
          </a:xfrm>
        </p:grpSpPr>
        <p:sp>
          <p:nvSpPr>
            <p:cNvPr id="4861" name="Oval"/>
            <p:cNvSpPr/>
            <p:nvPr/>
          </p:nvSpPr>
          <p:spPr>
            <a:xfrm>
              <a:off x="-1" y="0"/>
              <a:ext cx="791102" cy="889200"/>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62" name="F"/>
            <p:cNvSpPr txBox="1"/>
            <p:nvPr/>
          </p:nvSpPr>
          <p:spPr>
            <a:xfrm>
              <a:off x="227478" y="92154"/>
              <a:ext cx="336143" cy="704894"/>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4866" name="Google Shape;3853;p148"/>
          <p:cNvGrpSpPr/>
          <p:nvPr/>
        </p:nvGrpSpPr>
        <p:grpSpPr>
          <a:xfrm>
            <a:off x="1004363" y="2961285"/>
            <a:ext cx="352239" cy="467664"/>
            <a:chOff x="-1" y="-1"/>
            <a:chExt cx="939302" cy="1247102"/>
          </a:xfrm>
        </p:grpSpPr>
        <p:sp>
          <p:nvSpPr>
            <p:cNvPr id="4864"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65"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grpSp>
        <p:nvGrpSpPr>
          <p:cNvPr id="4869" name="Google Shape;3854;p148"/>
          <p:cNvGrpSpPr/>
          <p:nvPr/>
        </p:nvGrpSpPr>
        <p:grpSpPr>
          <a:xfrm>
            <a:off x="1318549" y="2960118"/>
            <a:ext cx="352239" cy="467664"/>
            <a:chOff x="-1" y="-1"/>
            <a:chExt cx="939302" cy="1247102"/>
          </a:xfrm>
        </p:grpSpPr>
        <p:sp>
          <p:nvSpPr>
            <p:cNvPr id="4867" name="Oval"/>
            <p:cNvSpPr/>
            <p:nvPr/>
          </p:nvSpPr>
          <p:spPr>
            <a:xfrm>
              <a:off x="-1" y="-1"/>
              <a:ext cx="939302" cy="12471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68"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4872" name="Google Shape;3855;p148"/>
          <p:cNvGrpSpPr/>
          <p:nvPr/>
        </p:nvGrpSpPr>
        <p:grpSpPr>
          <a:xfrm>
            <a:off x="1971832" y="2932710"/>
            <a:ext cx="352239" cy="467664"/>
            <a:chOff x="0" y="179852"/>
            <a:chExt cx="939301" cy="1247101"/>
          </a:xfrm>
        </p:grpSpPr>
        <p:sp>
          <p:nvSpPr>
            <p:cNvPr id="4870" name="Oval"/>
            <p:cNvSpPr/>
            <p:nvPr/>
          </p:nvSpPr>
          <p:spPr>
            <a:xfrm>
              <a:off x="0" y="17985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71" name="C…"/>
            <p:cNvSpPr txBox="1"/>
            <p:nvPr/>
          </p:nvSpPr>
          <p:spPr>
            <a:xfrm>
              <a:off x="249183" y="204735"/>
              <a:ext cx="440937"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4875" name="Google Shape;3856;p148"/>
          <p:cNvGrpSpPr/>
          <p:nvPr/>
        </p:nvGrpSpPr>
        <p:grpSpPr>
          <a:xfrm>
            <a:off x="2499812" y="3834948"/>
            <a:ext cx="296664" cy="333451"/>
            <a:chOff x="-1" y="0"/>
            <a:chExt cx="791102" cy="889200"/>
          </a:xfrm>
        </p:grpSpPr>
        <p:sp>
          <p:nvSpPr>
            <p:cNvPr id="4873"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74" name="E"/>
            <p:cNvSpPr txBox="1"/>
            <p:nvPr/>
          </p:nvSpPr>
          <p:spPr>
            <a:xfrm>
              <a:off x="227478" y="92154"/>
              <a:ext cx="336143" cy="704894"/>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4876" name="Google Shape;3857;p148"/>
          <p:cNvSpPr txBox="1"/>
          <p:nvPr/>
        </p:nvSpPr>
        <p:spPr>
          <a:xfrm>
            <a:off x="250815" y="4296077"/>
            <a:ext cx="659456" cy="340069"/>
          </a:xfrm>
          <a:prstGeom prst="rect">
            <a:avLst/>
          </a:prstGeom>
          <a:ln w="12700">
            <a:miter lim="400000"/>
          </a:ln>
        </p:spPr>
        <p:txBody>
          <a:bodyPr lIns="25134" tIns="25134" rIns="25134" bIns="25134">
            <a:spAutoFit/>
          </a:bodyPr>
          <a:lstStyle/>
          <a:p>
            <a:pPr>
              <a:lnSpc>
                <a:spcPct val="150000"/>
              </a:lnSpc>
              <a:defRPr sz="3700" u="sng">
                <a:solidFill>
                  <a:schemeClr val="accent1"/>
                </a:solidFill>
              </a:defRPr>
            </a:pPr>
            <a:r>
              <a:rPr sz="1388" dirty="0">
                <a:latin typeface="M PLUS 1p" panose="020B0502020203020207" pitchFamily="34" charset="-128"/>
                <a:ea typeface="M PLUS 1p" panose="020B0502020203020207" pitchFamily="34" charset="-128"/>
                <a:cs typeface="M PLUS 1p" panose="020B0502020203020207" pitchFamily="34" charset="-128"/>
              </a:rPr>
              <a:t>Gdim7 </a:t>
            </a:r>
          </a:p>
        </p:txBody>
      </p:sp>
      <p:sp>
        <p:nvSpPr>
          <p:cNvPr id="4877" name="Google Shape;3858;p148"/>
          <p:cNvSpPr txBox="1"/>
          <p:nvPr/>
        </p:nvSpPr>
        <p:spPr>
          <a:xfrm>
            <a:off x="279391" y="2339404"/>
            <a:ext cx="895482" cy="340069"/>
          </a:xfrm>
          <a:prstGeom prst="rect">
            <a:avLst/>
          </a:prstGeom>
          <a:ln w="12700">
            <a:miter lim="400000"/>
          </a:ln>
        </p:spPr>
        <p:txBody>
          <a:bodyPr lIns="25134" tIns="25134" rIns="25134" bIns="25134">
            <a:spAutoFit/>
          </a:bodyPr>
          <a:lstStyle>
            <a:lvl1pPr>
              <a:lnSpc>
                <a:spcPct val="150000"/>
              </a:lnSpc>
              <a:defRPr sz="3700" u="sng">
                <a:solidFill>
                  <a:schemeClr val="accent6"/>
                </a:solidFill>
              </a:defRPr>
            </a:lvl1pPr>
          </a:lstStyle>
          <a:p>
            <a:r>
              <a:rPr sz="1388" dirty="0">
                <a:latin typeface="M PLUS 1p" panose="020B0502020203020207" pitchFamily="34" charset="-128"/>
                <a:ea typeface="M PLUS 1p" panose="020B0502020203020207" pitchFamily="34" charset="-128"/>
                <a:cs typeface="M PLUS 1p" panose="020B0502020203020207" pitchFamily="34" charset="-128"/>
              </a:rPr>
              <a:t>A♭dim7 </a:t>
            </a:r>
          </a:p>
        </p:txBody>
      </p:sp>
      <p:sp>
        <p:nvSpPr>
          <p:cNvPr id="4878" name="Google Shape;3859;p148"/>
          <p:cNvSpPr txBox="1"/>
          <p:nvPr/>
        </p:nvSpPr>
        <p:spPr>
          <a:xfrm>
            <a:off x="364175" y="7210371"/>
            <a:ext cx="4676720" cy="1402154"/>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　　　対称な形でできているスケールなので、短３度の間隔でずっとコードを並行移動していくことができる。スケールで考えると、短３度の間隔でスタート地点を変えても同じ形になるとも言える。</a:t>
            </a:r>
          </a:p>
        </p:txBody>
      </p:sp>
      <p:grpSp>
        <p:nvGrpSpPr>
          <p:cNvPr id="4881" name="Google Shape;3860;p148"/>
          <p:cNvGrpSpPr/>
          <p:nvPr/>
        </p:nvGrpSpPr>
        <p:grpSpPr>
          <a:xfrm>
            <a:off x="3287749" y="2932710"/>
            <a:ext cx="352239" cy="467664"/>
            <a:chOff x="-1" y="-1"/>
            <a:chExt cx="939302" cy="1247102"/>
          </a:xfrm>
        </p:grpSpPr>
        <p:sp>
          <p:nvSpPr>
            <p:cNvPr id="4879"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80"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grpSp>
        <p:nvGrpSpPr>
          <p:cNvPr id="4884" name="Google Shape;3861;p148"/>
          <p:cNvGrpSpPr/>
          <p:nvPr/>
        </p:nvGrpSpPr>
        <p:grpSpPr>
          <a:xfrm>
            <a:off x="3797190" y="3806373"/>
            <a:ext cx="296663" cy="333451"/>
            <a:chOff x="0" y="358802"/>
            <a:chExt cx="791101" cy="889201"/>
          </a:xfrm>
        </p:grpSpPr>
        <p:sp>
          <p:nvSpPr>
            <p:cNvPr id="4882" name="Oval"/>
            <p:cNvSpPr/>
            <p:nvPr/>
          </p:nvSpPr>
          <p:spPr>
            <a:xfrm>
              <a:off x="0" y="358802"/>
              <a:ext cx="791101" cy="8892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83" name="B"/>
            <p:cNvSpPr txBox="1"/>
            <p:nvPr/>
          </p:nvSpPr>
          <p:spPr>
            <a:xfrm>
              <a:off x="227477" y="450956"/>
              <a:ext cx="336144" cy="704895"/>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887" name="Google Shape;3862;p148"/>
          <p:cNvGrpSpPr/>
          <p:nvPr/>
        </p:nvGrpSpPr>
        <p:grpSpPr>
          <a:xfrm>
            <a:off x="4454767" y="3821241"/>
            <a:ext cx="296663" cy="333451"/>
            <a:chOff x="0" y="358802"/>
            <a:chExt cx="791101" cy="889201"/>
          </a:xfrm>
        </p:grpSpPr>
        <p:sp>
          <p:nvSpPr>
            <p:cNvPr id="4885" name="Oval"/>
            <p:cNvSpPr/>
            <p:nvPr/>
          </p:nvSpPr>
          <p:spPr>
            <a:xfrm>
              <a:off x="0" y="358802"/>
              <a:ext cx="791101" cy="889201"/>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86" name="D"/>
            <p:cNvSpPr txBox="1"/>
            <p:nvPr/>
          </p:nvSpPr>
          <p:spPr>
            <a:xfrm>
              <a:off x="227477" y="450956"/>
              <a:ext cx="336144" cy="704895"/>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4890" name="Google Shape;3863;p148"/>
          <p:cNvGrpSpPr/>
          <p:nvPr/>
        </p:nvGrpSpPr>
        <p:grpSpPr>
          <a:xfrm>
            <a:off x="3150394" y="3834948"/>
            <a:ext cx="296664" cy="333451"/>
            <a:chOff x="-1" y="0"/>
            <a:chExt cx="791102" cy="889200"/>
          </a:xfrm>
        </p:grpSpPr>
        <p:sp>
          <p:nvSpPr>
            <p:cNvPr id="488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89" name="G"/>
            <p:cNvSpPr txBox="1"/>
            <p:nvPr/>
          </p:nvSpPr>
          <p:spPr>
            <a:xfrm>
              <a:off x="227478" y="92154"/>
              <a:ext cx="336143" cy="704894"/>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4893" name="Google Shape;3864;p148"/>
          <p:cNvGrpSpPr/>
          <p:nvPr/>
        </p:nvGrpSpPr>
        <p:grpSpPr>
          <a:xfrm>
            <a:off x="3609293" y="2932715"/>
            <a:ext cx="352239" cy="467664"/>
            <a:chOff x="-1" y="-1"/>
            <a:chExt cx="939302" cy="1247102"/>
          </a:xfrm>
        </p:grpSpPr>
        <p:sp>
          <p:nvSpPr>
            <p:cNvPr id="4891" name="Oval"/>
            <p:cNvSpPr/>
            <p:nvPr/>
          </p:nvSpPr>
          <p:spPr>
            <a:xfrm>
              <a:off x="-1" y="-1"/>
              <a:ext cx="939302" cy="12471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92" name="A#"/>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4896" name="Google Shape;3865;p148"/>
          <p:cNvGrpSpPr/>
          <p:nvPr/>
        </p:nvGrpSpPr>
        <p:grpSpPr>
          <a:xfrm>
            <a:off x="4274619" y="2932710"/>
            <a:ext cx="352238" cy="467664"/>
            <a:chOff x="0" y="179852"/>
            <a:chExt cx="939301" cy="1247101"/>
          </a:xfrm>
        </p:grpSpPr>
        <p:sp>
          <p:nvSpPr>
            <p:cNvPr id="4894" name="Oval"/>
            <p:cNvSpPr/>
            <p:nvPr/>
          </p:nvSpPr>
          <p:spPr>
            <a:xfrm>
              <a:off x="0" y="17985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95" name="C…"/>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C</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4897" name="Google Shape;3866;p148"/>
          <p:cNvSpPr/>
          <p:nvPr/>
        </p:nvSpPr>
        <p:spPr>
          <a:xfrm>
            <a:off x="4099947" y="2320013"/>
            <a:ext cx="1236938" cy="0"/>
          </a:xfrm>
          <a:prstGeom prst="line">
            <a:avLst/>
          </a:prstGeom>
          <a:ln w="28575">
            <a:solidFill>
              <a:srgbClr val="44546A"/>
            </a:solidFill>
            <a:prstDash val="dot"/>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98" name="Google Shape;3867;p148"/>
          <p:cNvSpPr/>
          <p:nvPr/>
        </p:nvSpPr>
        <p:spPr>
          <a:xfrm>
            <a:off x="4108451" y="4608600"/>
            <a:ext cx="1177426" cy="0"/>
          </a:xfrm>
          <a:prstGeom prst="line">
            <a:avLst/>
          </a:prstGeom>
          <a:ln w="28575">
            <a:solidFill>
              <a:srgbClr val="44546A"/>
            </a:solidFill>
            <a:prstDash val="dot"/>
            <a:tailEnd type="stealt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899" name="Google Shape;3868;p148"/>
          <p:cNvSpPr/>
          <p:nvPr/>
        </p:nvSpPr>
        <p:spPr>
          <a:xfrm flipH="1">
            <a:off x="381796" y="5186026"/>
            <a:ext cx="3743663" cy="2338763"/>
          </a:xfrm>
          <a:prstGeom prst="line">
            <a:avLst/>
          </a:prstGeom>
          <a:ln w="38100">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4902" name="Google Shape;3869;p148"/>
          <p:cNvGrpSpPr/>
          <p:nvPr/>
        </p:nvGrpSpPr>
        <p:grpSpPr>
          <a:xfrm>
            <a:off x="3516392" y="1791048"/>
            <a:ext cx="1827551" cy="3555813"/>
            <a:chOff x="0" y="0"/>
            <a:chExt cx="4873467" cy="9482166"/>
          </a:xfrm>
        </p:grpSpPr>
        <p:sp>
          <p:nvSpPr>
            <p:cNvPr id="4900" name="Shape"/>
            <p:cNvSpPr/>
            <p:nvPr/>
          </p:nvSpPr>
          <p:spPr>
            <a:xfrm>
              <a:off x="0" y="0"/>
              <a:ext cx="4873468" cy="9482167"/>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9525" cap="flat">
              <a:solidFill>
                <a:srgbClr val="44546A"/>
              </a:solidFill>
              <a:prstDash val="solid"/>
              <a:round/>
            </a:ln>
            <a:effectLst/>
          </p:spPr>
          <p:txBody>
            <a:bodyPr wrap="square" lIns="0" tIns="0" rIns="0" bIns="0" numCol="1" anchor="ctr">
              <a:noAutofit/>
            </a:bodyP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1" name="Shape"/>
            <p:cNvSpPr/>
            <p:nvPr/>
          </p:nvSpPr>
          <p:spPr>
            <a:xfrm>
              <a:off x="247464" y="482159"/>
              <a:ext cx="4465724" cy="8050682"/>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903" name="Google Shape;3870;p148"/>
          <p:cNvSpPr txBox="1"/>
          <p:nvPr/>
        </p:nvSpPr>
        <p:spPr>
          <a:xfrm>
            <a:off x="491537" y="871375"/>
            <a:ext cx="4676720" cy="363409"/>
          </a:xfrm>
          <a:prstGeom prst="rect">
            <a:avLst/>
          </a:prstGeom>
          <a:ln w="12700">
            <a:miter lim="400000"/>
          </a:ln>
        </p:spPr>
        <p:txBody>
          <a:bodyPr lIns="25134" tIns="25134" rIns="25134" bIns="25134">
            <a:spAutoFit/>
          </a:bodyPr>
          <a:lstStyle>
            <a:lvl1pPr>
              <a:lnSpc>
                <a:spcPct val="150000"/>
              </a:lnSpc>
              <a:defRPr sz="4000" u="sng"/>
            </a:lvl1pPr>
          </a:lstStyle>
          <a:p>
            <a:r>
              <a:rPr sz="1500" dirty="0">
                <a:latin typeface="M PLUS 1p" panose="020B0502020203020207" pitchFamily="34" charset="-128"/>
                <a:ea typeface="M PLUS 1p" panose="020B0502020203020207" pitchFamily="34" charset="-128"/>
                <a:cs typeface="M PLUS 1p" panose="020B0502020203020207" pitchFamily="34" charset="-128"/>
              </a:rPr>
              <a:t>G </a:t>
            </a:r>
            <a:r>
              <a:rPr sz="1500" dirty="0" err="1">
                <a:latin typeface="M PLUS 1p" panose="020B0502020203020207" pitchFamily="34" charset="-128"/>
                <a:ea typeface="M PLUS 1p" panose="020B0502020203020207" pitchFamily="34" charset="-128"/>
                <a:cs typeface="M PLUS 1p" panose="020B0502020203020207" pitchFamily="34" charset="-128"/>
              </a:rPr>
              <a:t>コンビネーションディミニッシュスケール</a:t>
            </a:r>
            <a:endParaRPr sz="15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4" name="Google Shape;3871;p148"/>
          <p:cNvSpPr/>
          <p:nvPr/>
        </p:nvSpPr>
        <p:spPr>
          <a:xfrm flipH="1">
            <a:off x="1121444" y="1328738"/>
            <a:ext cx="0" cy="907988"/>
          </a:xfrm>
          <a:prstGeom prst="line">
            <a:avLst/>
          </a:prstGeom>
          <a:ln w="28575">
            <a:solidFill>
              <a:schemeClr val="accent6"/>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5" name="Google Shape;3872;p148"/>
          <p:cNvSpPr/>
          <p:nvPr/>
        </p:nvSpPr>
        <p:spPr>
          <a:xfrm>
            <a:off x="1114883" y="1491685"/>
            <a:ext cx="969525" cy="0"/>
          </a:xfrm>
          <a:prstGeom prst="line">
            <a:avLst/>
          </a:prstGeom>
          <a:ln w="28575">
            <a:solidFill>
              <a:schemeClr val="accent6"/>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6" name="Google Shape;3873;p148"/>
          <p:cNvSpPr/>
          <p:nvPr/>
        </p:nvSpPr>
        <p:spPr>
          <a:xfrm flipH="1">
            <a:off x="1657226" y="1643063"/>
            <a:ext cx="0" cy="907988"/>
          </a:xfrm>
          <a:prstGeom prst="line">
            <a:avLst/>
          </a:prstGeom>
          <a:ln w="28575">
            <a:solidFill>
              <a:schemeClr val="accent6"/>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7" name="Google Shape;3874;p148"/>
          <p:cNvSpPr/>
          <p:nvPr/>
        </p:nvSpPr>
        <p:spPr>
          <a:xfrm>
            <a:off x="1657808" y="1806010"/>
            <a:ext cx="969525" cy="0"/>
          </a:xfrm>
          <a:prstGeom prst="line">
            <a:avLst/>
          </a:prstGeom>
          <a:ln w="28575">
            <a:solidFill>
              <a:schemeClr val="accent6"/>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8" name="Google Shape;3875;p148"/>
          <p:cNvSpPr/>
          <p:nvPr/>
        </p:nvSpPr>
        <p:spPr>
          <a:xfrm flipH="1">
            <a:off x="2257301" y="1985963"/>
            <a:ext cx="0" cy="907988"/>
          </a:xfrm>
          <a:prstGeom prst="line">
            <a:avLst/>
          </a:prstGeom>
          <a:ln w="28575">
            <a:solidFill>
              <a:schemeClr val="accent6"/>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09" name="Google Shape;3876;p148"/>
          <p:cNvSpPr/>
          <p:nvPr/>
        </p:nvSpPr>
        <p:spPr>
          <a:xfrm>
            <a:off x="2257883" y="2148910"/>
            <a:ext cx="969525" cy="0"/>
          </a:xfrm>
          <a:prstGeom prst="line">
            <a:avLst/>
          </a:prstGeom>
          <a:ln w="28575">
            <a:solidFill>
              <a:schemeClr val="accent6"/>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0" name="Google Shape;3877;p148"/>
          <p:cNvSpPr/>
          <p:nvPr/>
        </p:nvSpPr>
        <p:spPr>
          <a:xfrm>
            <a:off x="2943100" y="2328863"/>
            <a:ext cx="0" cy="907988"/>
          </a:xfrm>
          <a:prstGeom prst="line">
            <a:avLst/>
          </a:prstGeom>
          <a:ln w="28575">
            <a:solidFill>
              <a:schemeClr val="accent6"/>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1" name="Google Shape;3878;p148"/>
          <p:cNvSpPr/>
          <p:nvPr/>
        </p:nvSpPr>
        <p:spPr>
          <a:xfrm>
            <a:off x="2943683" y="2491809"/>
            <a:ext cx="969525" cy="0"/>
          </a:xfrm>
          <a:prstGeom prst="line">
            <a:avLst/>
          </a:prstGeom>
          <a:ln w="28575">
            <a:solidFill>
              <a:schemeClr val="accent6"/>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2" name="Google Shape;3879;p148"/>
          <p:cNvSpPr/>
          <p:nvPr/>
        </p:nvSpPr>
        <p:spPr>
          <a:xfrm>
            <a:off x="914558" y="5474053"/>
            <a:ext cx="10013" cy="721350"/>
          </a:xfrm>
          <a:prstGeom prst="line">
            <a:avLst/>
          </a:prstGeom>
          <a:ln w="28575">
            <a:solidFill>
              <a:srgbClr val="0070C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3" name="Google Shape;3880;p148"/>
          <p:cNvSpPr/>
          <p:nvPr/>
        </p:nvSpPr>
        <p:spPr>
          <a:xfrm>
            <a:off x="915140" y="6008475"/>
            <a:ext cx="969525" cy="0"/>
          </a:xfrm>
          <a:prstGeom prst="line">
            <a:avLst/>
          </a:prstGeom>
          <a:ln w="28575">
            <a:solidFill>
              <a:srgbClr val="0070C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4" name="Google Shape;3881;p148"/>
          <p:cNvSpPr/>
          <p:nvPr/>
        </p:nvSpPr>
        <p:spPr>
          <a:xfrm flipH="1">
            <a:off x="1514632" y="4816828"/>
            <a:ext cx="0" cy="907988"/>
          </a:xfrm>
          <a:prstGeom prst="line">
            <a:avLst/>
          </a:prstGeom>
          <a:ln w="28575">
            <a:solidFill>
              <a:srgbClr val="0070C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5" name="Google Shape;3882;p148"/>
          <p:cNvSpPr/>
          <p:nvPr/>
        </p:nvSpPr>
        <p:spPr>
          <a:xfrm>
            <a:off x="1515215" y="5551275"/>
            <a:ext cx="969525" cy="0"/>
          </a:xfrm>
          <a:prstGeom prst="line">
            <a:avLst/>
          </a:prstGeom>
          <a:ln w="28575">
            <a:solidFill>
              <a:srgbClr val="0070C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6" name="Google Shape;3883;p148"/>
          <p:cNvSpPr/>
          <p:nvPr/>
        </p:nvSpPr>
        <p:spPr>
          <a:xfrm>
            <a:off x="2086132" y="4687323"/>
            <a:ext cx="0" cy="580275"/>
          </a:xfrm>
          <a:prstGeom prst="line">
            <a:avLst/>
          </a:prstGeom>
          <a:ln w="28575">
            <a:solidFill>
              <a:srgbClr val="0070C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7" name="Google Shape;3884;p148"/>
          <p:cNvSpPr/>
          <p:nvPr/>
        </p:nvSpPr>
        <p:spPr>
          <a:xfrm>
            <a:off x="2086715" y="5065500"/>
            <a:ext cx="969525" cy="0"/>
          </a:xfrm>
          <a:prstGeom prst="line">
            <a:avLst/>
          </a:prstGeom>
          <a:ln w="28575">
            <a:solidFill>
              <a:srgbClr val="0070C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8" name="Google Shape;3885;p148"/>
          <p:cNvSpPr/>
          <p:nvPr/>
        </p:nvSpPr>
        <p:spPr>
          <a:xfrm flipH="1">
            <a:off x="2629035" y="4339846"/>
            <a:ext cx="6863" cy="470588"/>
          </a:xfrm>
          <a:prstGeom prst="line">
            <a:avLst/>
          </a:prstGeom>
          <a:ln w="28575">
            <a:solidFill>
              <a:srgbClr val="0070C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19" name="Google Shape;3886;p148"/>
          <p:cNvSpPr/>
          <p:nvPr/>
        </p:nvSpPr>
        <p:spPr>
          <a:xfrm>
            <a:off x="2629640" y="4694025"/>
            <a:ext cx="969525" cy="0"/>
          </a:xfrm>
          <a:prstGeom prst="line">
            <a:avLst/>
          </a:prstGeom>
          <a:ln w="28575">
            <a:solidFill>
              <a:srgbClr val="0070C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20" name="Google Shape;3887;p148"/>
          <p:cNvSpPr/>
          <p:nvPr/>
        </p:nvSpPr>
        <p:spPr>
          <a:xfrm>
            <a:off x="1106501" y="1793081"/>
            <a:ext cx="552713"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21" name="Google Shape;3888;p148"/>
          <p:cNvSpPr txBox="1"/>
          <p:nvPr/>
        </p:nvSpPr>
        <p:spPr>
          <a:xfrm>
            <a:off x="1156330" y="1598335"/>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922" name="Google Shape;3889;p148"/>
          <p:cNvSpPr/>
          <p:nvPr/>
        </p:nvSpPr>
        <p:spPr>
          <a:xfrm>
            <a:off x="1678001" y="2135981"/>
            <a:ext cx="552713"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23" name="Google Shape;3890;p148"/>
          <p:cNvSpPr txBox="1"/>
          <p:nvPr/>
        </p:nvSpPr>
        <p:spPr>
          <a:xfrm>
            <a:off x="1727830" y="1912660"/>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924" name="Google Shape;3891;p148"/>
          <p:cNvSpPr/>
          <p:nvPr/>
        </p:nvSpPr>
        <p:spPr>
          <a:xfrm>
            <a:off x="2249502" y="2495139"/>
            <a:ext cx="668363"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25" name="Google Shape;3892;p148"/>
          <p:cNvSpPr txBox="1"/>
          <p:nvPr/>
        </p:nvSpPr>
        <p:spPr>
          <a:xfrm>
            <a:off x="2385055" y="2284135"/>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926" name="Google Shape;3893;p148"/>
          <p:cNvSpPr/>
          <p:nvPr/>
        </p:nvSpPr>
        <p:spPr>
          <a:xfrm>
            <a:off x="963626" y="5564981"/>
            <a:ext cx="552713"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27" name="Google Shape;3894;p148"/>
          <p:cNvSpPr txBox="1"/>
          <p:nvPr/>
        </p:nvSpPr>
        <p:spPr>
          <a:xfrm>
            <a:off x="1013455" y="5341660"/>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928" name="Google Shape;3895;p148"/>
          <p:cNvSpPr/>
          <p:nvPr/>
        </p:nvSpPr>
        <p:spPr>
          <a:xfrm>
            <a:off x="1506551" y="5136356"/>
            <a:ext cx="552713"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29" name="Google Shape;3896;p148"/>
          <p:cNvSpPr txBox="1"/>
          <p:nvPr/>
        </p:nvSpPr>
        <p:spPr>
          <a:xfrm>
            <a:off x="1556380" y="4884460"/>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930" name="Google Shape;3897;p148"/>
          <p:cNvSpPr/>
          <p:nvPr/>
        </p:nvSpPr>
        <p:spPr>
          <a:xfrm>
            <a:off x="2078052" y="4764881"/>
            <a:ext cx="552713"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1" name="Google Shape;3898;p148"/>
          <p:cNvSpPr txBox="1"/>
          <p:nvPr/>
        </p:nvSpPr>
        <p:spPr>
          <a:xfrm>
            <a:off x="2127880" y="4512985"/>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4932" name="Google Shape;3899;p148"/>
          <p:cNvSpPr txBox="1"/>
          <p:nvPr/>
        </p:nvSpPr>
        <p:spPr>
          <a:xfrm>
            <a:off x="1184905" y="1241832"/>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3" name="Google Shape;3900;p148"/>
          <p:cNvSpPr txBox="1"/>
          <p:nvPr/>
        </p:nvSpPr>
        <p:spPr>
          <a:xfrm>
            <a:off x="1727830" y="1585323"/>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4" name="Google Shape;3901;p148"/>
          <p:cNvSpPr txBox="1"/>
          <p:nvPr/>
        </p:nvSpPr>
        <p:spPr>
          <a:xfrm>
            <a:off x="2351135" y="1924980"/>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5" name="Google Shape;3902;p148"/>
          <p:cNvSpPr txBox="1"/>
          <p:nvPr/>
        </p:nvSpPr>
        <p:spPr>
          <a:xfrm>
            <a:off x="2994074" y="2283344"/>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6" name="Google Shape;3903;p148"/>
          <p:cNvSpPr txBox="1"/>
          <p:nvPr/>
        </p:nvSpPr>
        <p:spPr>
          <a:xfrm>
            <a:off x="984880" y="5760836"/>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7" name="Google Shape;3904;p148"/>
          <p:cNvSpPr txBox="1"/>
          <p:nvPr/>
        </p:nvSpPr>
        <p:spPr>
          <a:xfrm>
            <a:off x="1561985" y="5328503"/>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8" name="Google Shape;3905;p148"/>
          <p:cNvSpPr txBox="1"/>
          <p:nvPr/>
        </p:nvSpPr>
        <p:spPr>
          <a:xfrm>
            <a:off x="2215330" y="4832157"/>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39" name="Google Shape;3906;p148"/>
          <p:cNvSpPr txBox="1"/>
          <p:nvPr/>
        </p:nvSpPr>
        <p:spPr>
          <a:xfrm>
            <a:off x="2729680" y="4460682"/>
            <a:ext cx="659457" cy="269601"/>
          </a:xfrm>
          <a:prstGeom prst="rect">
            <a:avLst/>
          </a:prstGeom>
          <a:ln w="12700">
            <a:miter lim="400000"/>
          </a:ln>
        </p:spPr>
        <p:txBody>
          <a:bodyPr lIns="25134" tIns="25134" rIns="25134" bIns="25134">
            <a:spAutoFit/>
          </a:bodyPr>
          <a:lstStyle>
            <a:lvl1pPr>
              <a:lnSpc>
                <a:spcPct val="150000"/>
              </a:lnSpc>
              <a:defRPr sz="2800"/>
            </a:lvl1pPr>
          </a:lstStyle>
          <a:p>
            <a:r>
              <a:rPr sz="1050" dirty="0" err="1">
                <a:latin typeface="M PLUS 1p" panose="020B0502020203020207" pitchFamily="34" charset="-128"/>
                <a:ea typeface="M PLUS 1p" panose="020B0502020203020207" pitchFamily="34" charset="-128"/>
                <a:cs typeface="M PLUS 1p" panose="020B0502020203020207" pitchFamily="34" charset="-128"/>
              </a:rPr>
              <a:t>スタート</a:t>
            </a: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4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136</a:t>
            </a:fld>
            <a:endParaRP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2" name="Google Shape;3916;p149"/>
          <p:cNvSpPr txBox="1"/>
          <p:nvPr/>
        </p:nvSpPr>
        <p:spPr>
          <a:xfrm>
            <a:off x="911942" y="182418"/>
            <a:ext cx="3892707" cy="446508"/>
          </a:xfrm>
          <a:prstGeom prst="rect">
            <a:avLst/>
          </a:prstGeom>
          <a:ln w="12700">
            <a:miter lim="400000"/>
          </a:ln>
        </p:spPr>
        <p:txBody>
          <a:bodyPr lIns="25134" tIns="25134" rIns="25134" bIns="25134">
            <a:spAutoFit/>
          </a:bodyPr>
          <a:lstStyle/>
          <a:p>
            <a:pPr algn="ctr">
              <a:lnSpc>
                <a:spcPct val="90000"/>
              </a:lnSpc>
              <a:defRPr sz="3800"/>
            </a:pPr>
            <a:r>
              <a:rPr sz="1425" dirty="0" err="1">
                <a:latin typeface="M PLUS 1p" panose="020B0502020203020207" pitchFamily="34" charset="-128"/>
                <a:ea typeface="M PLUS 1p" panose="020B0502020203020207" pitchFamily="34" charset="-128"/>
                <a:cs typeface="M PLUS 1p" panose="020B0502020203020207" pitchFamily="34" charset="-128"/>
              </a:rPr>
              <a:t>もっと簡単にジャズのサウンドを作る</a:t>
            </a:r>
            <a:r>
              <a:rPr sz="1425" dirty="0">
                <a:latin typeface="M PLUS 1p" panose="020B0502020203020207" pitchFamily="34" charset="-128"/>
                <a:ea typeface="M PLUS 1p" panose="020B0502020203020207" pitchFamily="34" charset="-128"/>
                <a:cs typeface="M PLUS 1p" panose="020B0502020203020207" pitchFamily="34" charset="-128"/>
              </a:rPr>
              <a:t>。</a:t>
            </a:r>
          </a:p>
          <a:p>
            <a:pPr algn="ctr">
              <a:lnSpc>
                <a:spcPct val="90000"/>
              </a:lnSpc>
              <a:defRPr sz="3800"/>
            </a:pPr>
            <a:r>
              <a:rPr sz="1425" dirty="0">
                <a:latin typeface="M PLUS 1p" panose="020B0502020203020207" pitchFamily="34" charset="-128"/>
                <a:ea typeface="M PLUS 1p" panose="020B0502020203020207" pitchFamily="34" charset="-128"/>
                <a:cs typeface="M PLUS 1p" panose="020B0502020203020207" pitchFamily="34" charset="-128"/>
              </a:rPr>
              <a:t>（</a:t>
            </a:r>
            <a:r>
              <a:rPr sz="1425" dirty="0" err="1">
                <a:latin typeface="M PLUS 1p" panose="020B0502020203020207" pitchFamily="34" charset="-128"/>
                <a:ea typeface="M PLUS 1p" panose="020B0502020203020207" pitchFamily="34" charset="-128"/>
                <a:cs typeface="M PLUS 1p" panose="020B0502020203020207" pitchFamily="34" charset="-128"/>
              </a:rPr>
              <a:t>コンビネーションディミニッシュ</a:t>
            </a:r>
            <a:r>
              <a:rPr sz="1425"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4946" name="Google Shape;3918;p149"/>
          <p:cNvGrpSpPr/>
          <p:nvPr/>
        </p:nvGrpSpPr>
        <p:grpSpPr>
          <a:xfrm>
            <a:off x="212132" y="1089389"/>
            <a:ext cx="5283473" cy="1197620"/>
            <a:chOff x="0" y="64125"/>
            <a:chExt cx="14089260" cy="3193651"/>
          </a:xfrm>
        </p:grpSpPr>
        <p:sp>
          <p:nvSpPr>
            <p:cNvPr id="4944" name="Rectangle"/>
            <p:cNvSpPr/>
            <p:nvPr/>
          </p:nvSpPr>
          <p:spPr>
            <a:xfrm>
              <a:off x="0" y="64125"/>
              <a:ext cx="14089260" cy="3193651"/>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45" name="コンビネーションディミニッシュは、オルタードテンションの♭13をナチュラル13に変更するだけ。そうすると、セブンスならどこでも（４度進行していなくても）7、9、♭9、#9、#11、13といったテンションが使えるようになる。"/>
            <p:cNvSpPr txBox="1"/>
            <p:nvPr/>
          </p:nvSpPr>
          <p:spPr>
            <a:xfrm>
              <a:off x="111624" y="415610"/>
              <a:ext cx="13866012" cy="2490684"/>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コンビネーションディミニッシュは、オルタードテンションの♭13をナチュラル13に変更するだけ。そうすると、セブンスならどこでも（４度進行していなくても）7、9、♭9、#9、#11、13といったテンションが使えるようになる。</a:t>
              </a:r>
            </a:p>
          </p:txBody>
        </p:sp>
      </p:grpSp>
      <p:grpSp>
        <p:nvGrpSpPr>
          <p:cNvPr id="4949" name="Google Shape;3919;p149"/>
          <p:cNvGrpSpPr/>
          <p:nvPr/>
        </p:nvGrpSpPr>
        <p:grpSpPr>
          <a:xfrm>
            <a:off x="107795" y="967357"/>
            <a:ext cx="458214" cy="397130"/>
            <a:chOff x="0" y="-5204"/>
            <a:chExt cx="1221901" cy="1059011"/>
          </a:xfrm>
        </p:grpSpPr>
        <p:sp>
          <p:nvSpPr>
            <p:cNvPr id="4947"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948" name="1."/>
            <p:cNvSpPr txBox="1"/>
            <p:nvPr/>
          </p:nvSpPr>
          <p:spPr>
            <a:xfrm>
              <a:off x="105274"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nvGrpSpPr>
          <p:cNvPr id="4952" name="Google Shape;3920;p149"/>
          <p:cNvGrpSpPr/>
          <p:nvPr/>
        </p:nvGrpSpPr>
        <p:grpSpPr>
          <a:xfrm>
            <a:off x="212132" y="2590820"/>
            <a:ext cx="5280729" cy="561636"/>
            <a:chOff x="0" y="-1"/>
            <a:chExt cx="14081944" cy="1497694"/>
          </a:xfrm>
        </p:grpSpPr>
        <p:sp>
          <p:nvSpPr>
            <p:cNvPr id="4950" name="Rectangle"/>
            <p:cNvSpPr/>
            <p:nvPr/>
          </p:nvSpPr>
          <p:spPr>
            <a:xfrm>
              <a:off x="0" y="-1"/>
              <a:ext cx="14081944" cy="149769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51" name="♭13をナチュラル13にすることで、5度が使えるようになる。"/>
            <p:cNvSpPr txBox="1"/>
            <p:nvPr/>
          </p:nvSpPr>
          <p:spPr>
            <a:xfrm>
              <a:off x="111624" y="357839"/>
              <a:ext cx="13858693" cy="782012"/>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♭13をナチュラル13にすることで、5度が使えるようになる。</a:t>
              </a:r>
            </a:p>
          </p:txBody>
        </p:sp>
      </p:grpSp>
      <p:grpSp>
        <p:nvGrpSpPr>
          <p:cNvPr id="4955" name="Google Shape;3921;p149"/>
          <p:cNvGrpSpPr/>
          <p:nvPr/>
        </p:nvGrpSpPr>
        <p:grpSpPr>
          <a:xfrm>
            <a:off x="107510" y="2382547"/>
            <a:ext cx="458214" cy="397130"/>
            <a:chOff x="0" y="-5204"/>
            <a:chExt cx="1221901" cy="1059011"/>
          </a:xfrm>
        </p:grpSpPr>
        <p:sp>
          <p:nvSpPr>
            <p:cNvPr id="4953"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954" name="2."/>
            <p:cNvSpPr txBox="1"/>
            <p:nvPr/>
          </p:nvSpPr>
          <p:spPr>
            <a:xfrm>
              <a:off x="105274"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nvGrpSpPr>
          <p:cNvPr id="4962" name="Google Shape;3922;p149"/>
          <p:cNvGrpSpPr/>
          <p:nvPr/>
        </p:nvGrpSpPr>
        <p:grpSpPr>
          <a:xfrm>
            <a:off x="106421" y="3245585"/>
            <a:ext cx="5386439" cy="1226165"/>
            <a:chOff x="0" y="-5205"/>
            <a:chExt cx="14363834" cy="3269772"/>
          </a:xfrm>
        </p:grpSpPr>
        <p:grpSp>
          <p:nvGrpSpPr>
            <p:cNvPr id="4958" name="Google Shape;3923;p149"/>
            <p:cNvGrpSpPr/>
            <p:nvPr/>
          </p:nvGrpSpPr>
          <p:grpSpPr>
            <a:xfrm>
              <a:off x="274571" y="542838"/>
              <a:ext cx="14089263" cy="2721729"/>
              <a:chOff x="0" y="72823"/>
              <a:chExt cx="14089261" cy="2721727"/>
            </a:xfrm>
          </p:grpSpPr>
          <p:sp>
            <p:nvSpPr>
              <p:cNvPr id="4956" name="Rectangle"/>
              <p:cNvSpPr/>
              <p:nvPr/>
            </p:nvSpPr>
            <p:spPr>
              <a:xfrm>
                <a:off x="0" y="72823"/>
                <a:ext cx="14089261" cy="2721727"/>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57" name="４度進行しているV7では、３つの選択肢ができることになる。…"/>
              <p:cNvSpPr txBox="1"/>
              <p:nvPr/>
            </p:nvSpPr>
            <p:spPr>
              <a:xfrm>
                <a:off x="111624" y="188348"/>
                <a:ext cx="13866013" cy="2490682"/>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４度進行しているV7では、３つの選択肢ができることになる。</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オルタードテンション、ナチュラルテンション、コンビネーションディミニッシュの３通り。</a:t>
                </a:r>
              </a:p>
            </p:txBody>
          </p:sp>
        </p:grpSp>
        <p:grpSp>
          <p:nvGrpSpPr>
            <p:cNvPr id="4961" name="Google Shape;3924;p149"/>
            <p:cNvGrpSpPr/>
            <p:nvPr/>
          </p:nvGrpSpPr>
          <p:grpSpPr>
            <a:xfrm>
              <a:off x="0" y="-5205"/>
              <a:ext cx="1222043" cy="1059012"/>
              <a:chOff x="0" y="-5205"/>
              <a:chExt cx="1222042" cy="1059011"/>
            </a:xfrm>
          </p:grpSpPr>
          <p:sp>
            <p:nvSpPr>
              <p:cNvPr id="4959" name="Rectangle"/>
              <p:cNvSpPr/>
              <p:nvPr/>
            </p:nvSpPr>
            <p:spPr>
              <a:xfrm>
                <a:off x="0" y="116501"/>
                <a:ext cx="1222042" cy="81559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960" name="3."/>
              <p:cNvSpPr txBox="1"/>
              <p:nvPr/>
            </p:nvSpPr>
            <p:spPr>
              <a:xfrm>
                <a:off x="105275" y="-5205"/>
                <a:ext cx="1011493"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grpSp>
        <p:nvGrpSpPr>
          <p:cNvPr id="4969" name="Google Shape;3925;p149"/>
          <p:cNvGrpSpPr/>
          <p:nvPr/>
        </p:nvGrpSpPr>
        <p:grpSpPr>
          <a:xfrm>
            <a:off x="116031" y="4568573"/>
            <a:ext cx="5376829" cy="1417349"/>
            <a:chOff x="0" y="-5205"/>
            <a:chExt cx="14338209" cy="3779596"/>
          </a:xfrm>
        </p:grpSpPr>
        <p:grpSp>
          <p:nvGrpSpPr>
            <p:cNvPr id="4965" name="Google Shape;3926;p149"/>
            <p:cNvGrpSpPr/>
            <p:nvPr/>
          </p:nvGrpSpPr>
          <p:grpSpPr>
            <a:xfrm>
              <a:off x="256266" y="561090"/>
              <a:ext cx="14081943" cy="3213301"/>
              <a:chOff x="-1" y="0"/>
              <a:chExt cx="14081942" cy="3213300"/>
            </a:xfrm>
          </p:grpSpPr>
          <p:sp>
            <p:nvSpPr>
              <p:cNvPr id="4963" name="Rectangle"/>
              <p:cNvSpPr/>
              <p:nvPr/>
            </p:nvSpPr>
            <p:spPr>
              <a:xfrm>
                <a:off x="-1" y="0"/>
                <a:ext cx="14081942" cy="321330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64" name="コンビネーションディミニッシュは、隣り合った２種類のディミニッシュセブンスが合体したもの。逆にコンビネーションディミニッシュスケールから２つのディミニッシュコードが分解できるとも言える。"/>
              <p:cNvSpPr txBox="1"/>
              <p:nvPr/>
            </p:nvSpPr>
            <p:spPr>
              <a:xfrm>
                <a:off x="111623" y="361309"/>
                <a:ext cx="13858691" cy="2490684"/>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コンビネーションディミニッシュは、隣り合った２種類のディミニッシュセブンスが合体したもの。逆にコンビネーションディミニッシュスケールから２つのディミニッシュコードが分解できるとも言える。</a:t>
                </a:r>
              </a:p>
            </p:txBody>
          </p:sp>
        </p:grpSp>
        <p:grpSp>
          <p:nvGrpSpPr>
            <p:cNvPr id="4968" name="Google Shape;3927;p149"/>
            <p:cNvGrpSpPr/>
            <p:nvPr/>
          </p:nvGrpSpPr>
          <p:grpSpPr>
            <a:xfrm>
              <a:off x="0" y="-5205"/>
              <a:ext cx="1221901" cy="1059012"/>
              <a:chOff x="0" y="-5205"/>
              <a:chExt cx="1221900" cy="1059011"/>
            </a:xfrm>
          </p:grpSpPr>
          <p:sp>
            <p:nvSpPr>
              <p:cNvPr id="4966" name="Rectangle"/>
              <p:cNvSpPr/>
              <p:nvPr/>
            </p:nvSpPr>
            <p:spPr>
              <a:xfrm>
                <a:off x="0" y="116299"/>
                <a:ext cx="1221900" cy="816001"/>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967" name="4."/>
              <p:cNvSpPr txBox="1"/>
              <p:nvPr/>
            </p:nvSpPr>
            <p:spPr>
              <a:xfrm>
                <a:off x="105275" y="-5205"/>
                <a:ext cx="1011351"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grpSp>
        <p:nvGrpSpPr>
          <p:cNvPr id="4976" name="Google Shape;3929;p149"/>
          <p:cNvGrpSpPr/>
          <p:nvPr/>
        </p:nvGrpSpPr>
        <p:grpSpPr>
          <a:xfrm>
            <a:off x="109859" y="6129263"/>
            <a:ext cx="5384009" cy="1407450"/>
            <a:chOff x="0" y="-5204"/>
            <a:chExt cx="14357354" cy="3753197"/>
          </a:xfrm>
        </p:grpSpPr>
        <p:grpSp>
          <p:nvGrpSpPr>
            <p:cNvPr id="4972" name="Google Shape;3930;p149"/>
            <p:cNvGrpSpPr/>
            <p:nvPr/>
          </p:nvGrpSpPr>
          <p:grpSpPr>
            <a:xfrm>
              <a:off x="265404" y="537168"/>
              <a:ext cx="14091950" cy="3210825"/>
              <a:chOff x="0" y="-1"/>
              <a:chExt cx="14091948" cy="3210824"/>
            </a:xfrm>
          </p:grpSpPr>
          <p:sp>
            <p:nvSpPr>
              <p:cNvPr id="4970" name="Rectangle"/>
              <p:cNvSpPr/>
              <p:nvPr/>
            </p:nvSpPr>
            <p:spPr>
              <a:xfrm>
                <a:off x="0" y="-1"/>
                <a:ext cx="14091948" cy="321082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71" name="コンビネーションディミニッシュは、対称的な形を持った音のかたまりで、短３度で平行移動していくことができる。また、同じV7コードの上で８個のディミニッシュコードを弾くことができる。"/>
              <p:cNvSpPr txBox="1"/>
              <p:nvPr/>
            </p:nvSpPr>
            <p:spPr>
              <a:xfrm>
                <a:off x="111624" y="360071"/>
                <a:ext cx="13868697" cy="2490683"/>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コンビネーションディミニッシュは、対称的な形を持った音のかたまりで、短３度で平行移動していくことができる。また、同じV7コードの上で８個のディミニッシュコードを弾くことができる。</a:t>
                </a:r>
              </a:p>
            </p:txBody>
          </p:sp>
        </p:grpSp>
        <p:grpSp>
          <p:nvGrpSpPr>
            <p:cNvPr id="4975" name="Google Shape;3931;p149"/>
            <p:cNvGrpSpPr/>
            <p:nvPr/>
          </p:nvGrpSpPr>
          <p:grpSpPr>
            <a:xfrm>
              <a:off x="0" y="-5204"/>
              <a:ext cx="1208420" cy="1059011"/>
              <a:chOff x="0" y="-5204"/>
              <a:chExt cx="1208419" cy="1059010"/>
            </a:xfrm>
          </p:grpSpPr>
          <p:sp>
            <p:nvSpPr>
              <p:cNvPr id="4973" name="Rectangle"/>
              <p:cNvSpPr/>
              <p:nvPr/>
            </p:nvSpPr>
            <p:spPr>
              <a:xfrm>
                <a:off x="0" y="37764"/>
                <a:ext cx="1208419" cy="97307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4974" name="5."/>
              <p:cNvSpPr txBox="1"/>
              <p:nvPr/>
            </p:nvSpPr>
            <p:spPr>
              <a:xfrm>
                <a:off x="105274" y="-5204"/>
                <a:ext cx="997870" cy="1059010"/>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5.</a:t>
                </a:r>
              </a:p>
            </p:txBody>
          </p:sp>
        </p:grpSp>
      </p:grpSp>
      <p:grpSp>
        <p:nvGrpSpPr>
          <p:cNvPr id="4979" name="Google Shape;3932;p149"/>
          <p:cNvGrpSpPr/>
          <p:nvPr/>
        </p:nvGrpSpPr>
        <p:grpSpPr>
          <a:xfrm>
            <a:off x="260215" y="7891285"/>
            <a:ext cx="4545227" cy="554739"/>
            <a:chOff x="-1" y="-1"/>
            <a:chExt cx="12120602" cy="1479302"/>
          </a:xfrm>
        </p:grpSpPr>
        <p:sp>
          <p:nvSpPr>
            <p:cNvPr id="4977" name="Rectangle"/>
            <p:cNvSpPr/>
            <p:nvPr/>
          </p:nvSpPr>
          <p:spPr>
            <a:xfrm>
              <a:off x="-1" y="-1"/>
              <a:ext cx="12120602" cy="1479302"/>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defRPr sz="3200"/>
              </a:pPr>
              <a:endParaRPr sz="9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978" name="https://mubo.taka808.com/articles/Y4w_lREAACMAWIr2/"/>
            <p:cNvSpPr txBox="1"/>
            <p:nvPr/>
          </p:nvSpPr>
          <p:spPr>
            <a:xfrm>
              <a:off x="111623" y="417982"/>
              <a:ext cx="11897351" cy="643340"/>
            </a:xfrm>
            <a:prstGeom prst="rect">
              <a:avLst/>
            </a:prstGeom>
            <a:noFill/>
            <a:ln w="12700" cap="flat">
              <a:noFill/>
              <a:miter lim="400000"/>
            </a:ln>
            <a:effectLst/>
          </p:spPr>
          <p:txBody>
            <a:bodyPr wrap="square" lIns="39450" tIns="39450" rIns="39450" bIns="39450" numCol="1" anchor="ctr">
              <a:spAutoFit/>
            </a:bodyPr>
            <a:lstStyle>
              <a:lvl1pPr algn="ctr">
                <a:defRPr sz="3200" u="sng">
                  <a:solidFill>
                    <a:srgbClr val="0563C1"/>
                  </a:solidFill>
                  <a:uFill>
                    <a:solidFill>
                      <a:srgbClr val="0563C1"/>
                    </a:solidFill>
                  </a:uFill>
                </a:defRPr>
              </a:lvl1pPr>
            </a:lstStyle>
            <a:p>
              <a:pPr>
                <a:defRPr>
                  <a:uFillTx/>
                </a:defRPr>
              </a:pPr>
              <a:r>
                <a:rPr sz="1050" dirty="0">
                  <a:latin typeface="M PLUS 1p" panose="020B0502020203020207" pitchFamily="34" charset="-128"/>
                  <a:ea typeface="M PLUS 1p" panose="020B0502020203020207" pitchFamily="34" charset="-128"/>
                  <a:cs typeface="M PLUS 1p" panose="020B0502020203020207" pitchFamily="34" charset="-128"/>
                </a:rPr>
                <a:t>https://mubo.taka808.com/articles/Y4w_lREAACMAWIr2/</a:t>
              </a:r>
            </a:p>
          </p:txBody>
        </p:sp>
      </p:grpSp>
      <p:grpSp>
        <p:nvGrpSpPr>
          <p:cNvPr id="4982" name="Google Shape;3933;p149"/>
          <p:cNvGrpSpPr/>
          <p:nvPr/>
        </p:nvGrpSpPr>
        <p:grpSpPr>
          <a:xfrm>
            <a:off x="113798" y="7720629"/>
            <a:ext cx="1024989" cy="316338"/>
            <a:chOff x="0" y="305717"/>
            <a:chExt cx="2733301" cy="843568"/>
          </a:xfrm>
        </p:grpSpPr>
        <p:sp>
          <p:nvSpPr>
            <p:cNvPr id="4980" name="Rectangle"/>
            <p:cNvSpPr/>
            <p:nvPr/>
          </p:nvSpPr>
          <p:spPr>
            <a:xfrm>
              <a:off x="0" y="319349"/>
              <a:ext cx="2733301" cy="816301"/>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4981" name="Part18 link"/>
            <p:cNvSpPr txBox="1"/>
            <p:nvPr/>
          </p:nvSpPr>
          <p:spPr>
            <a:xfrm>
              <a:off x="105275" y="305717"/>
              <a:ext cx="2522752" cy="843568"/>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Part18 link</a:t>
              </a:r>
            </a:p>
          </p:txBody>
        </p:sp>
      </p:grpSp>
      <p:grpSp>
        <p:nvGrpSpPr>
          <p:cNvPr id="4985" name="Google Shape;3934;p149"/>
          <p:cNvGrpSpPr/>
          <p:nvPr/>
        </p:nvGrpSpPr>
        <p:grpSpPr>
          <a:xfrm>
            <a:off x="4911354" y="7867566"/>
            <a:ext cx="540000" cy="562486"/>
            <a:chOff x="0" y="0"/>
            <a:chExt cx="1439999" cy="1499960"/>
          </a:xfrm>
        </p:grpSpPr>
        <p:sp>
          <p:nvSpPr>
            <p:cNvPr id="4983" name="Rectangle"/>
            <p:cNvSpPr/>
            <p:nvPr/>
          </p:nvSpPr>
          <p:spPr>
            <a:xfrm>
              <a:off x="0" y="0"/>
              <a:ext cx="1440000" cy="1499961"/>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4984" name="image16.png" descr="image16.png"/>
            <p:cNvPicPr>
              <a:picLocks noChangeAspect="1"/>
            </p:cNvPicPr>
            <p:nvPr/>
          </p:nvPicPr>
          <p:blipFill>
            <a:blip r:embed="rId2"/>
            <a:stretch>
              <a:fillRect/>
            </a:stretch>
          </p:blipFill>
          <p:spPr>
            <a:xfrm>
              <a:off x="0" y="0"/>
              <a:ext cx="1440000" cy="1499961"/>
            </a:xfrm>
            <a:prstGeom prst="rect">
              <a:avLst/>
            </a:prstGeom>
            <a:ln w="12700" cap="flat">
              <a:solidFill>
                <a:srgbClr val="FFFFFF"/>
              </a:solidFill>
              <a:prstDash val="solid"/>
              <a:miter lim="8000"/>
              <a:headEnd/>
              <a:tailEnd/>
            </a:ln>
            <a:effectLst/>
          </p:spPr>
        </p:pic>
      </p:grpSp>
      <p:sp>
        <p:nvSpPr>
          <p:cNvPr id="4986"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137</a:t>
            </a:fld>
            <a:endParaRPr/>
          </a:p>
        </p:txBody>
      </p:sp>
      <p:pic>
        <p:nvPicPr>
          <p:cNvPr id="2" name="Google Shape;672;p33" descr="Google Shape;672;p33">
            <a:extLst>
              <a:ext uri="{FF2B5EF4-FFF2-40B4-BE49-F238E27FC236}">
                <a16:creationId xmlns:a16="http://schemas.microsoft.com/office/drawing/2014/main" id="{190D63FA-9A06-72CF-A5BF-652CDE4734C0}"/>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grpSp>
        <p:nvGrpSpPr>
          <p:cNvPr id="5" name="Google Shape;1356;p59">
            <a:extLst>
              <a:ext uri="{FF2B5EF4-FFF2-40B4-BE49-F238E27FC236}">
                <a16:creationId xmlns:a16="http://schemas.microsoft.com/office/drawing/2014/main" id="{C1E85AB7-1DD0-9433-0484-0702B8CCFFC8}"/>
              </a:ext>
            </a:extLst>
          </p:cNvPr>
          <p:cNvGrpSpPr/>
          <p:nvPr/>
        </p:nvGrpSpPr>
        <p:grpSpPr>
          <a:xfrm>
            <a:off x="43666" y="686621"/>
            <a:ext cx="5629261" cy="88635"/>
            <a:chOff x="3598" y="-1"/>
            <a:chExt cx="15011360" cy="236360"/>
          </a:xfrm>
        </p:grpSpPr>
        <p:sp>
          <p:nvSpPr>
            <p:cNvPr id="6" name="Google Shape;1357;p59">
              <a:extLst>
                <a:ext uri="{FF2B5EF4-FFF2-40B4-BE49-F238E27FC236}">
                  <a16:creationId xmlns:a16="http://schemas.microsoft.com/office/drawing/2014/main" id="{4BE61870-A1FE-9D05-8B68-7B4F89A75CD2}"/>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 name="Google Shape;1358;p59">
              <a:extLst>
                <a:ext uri="{FF2B5EF4-FFF2-40B4-BE49-F238E27FC236}">
                  <a16:creationId xmlns:a16="http://schemas.microsoft.com/office/drawing/2014/main" id="{5511A106-7808-F459-9567-4AC61EABDBF5}"/>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170F0A"/>
        </a:solidFill>
        <a:effectLst/>
      </p:bgPr>
    </p:bg>
    <p:spTree>
      <p:nvGrpSpPr>
        <p:cNvPr id="1" name=""/>
        <p:cNvGrpSpPr/>
        <p:nvPr/>
      </p:nvGrpSpPr>
      <p:grpSpPr>
        <a:xfrm>
          <a:off x="0" y="0"/>
          <a:ext cx="0" cy="0"/>
          <a:chOff x="0" y="0"/>
          <a:chExt cx="0" cy="0"/>
        </a:xfrm>
      </p:grpSpPr>
      <p:pic>
        <p:nvPicPr>
          <p:cNvPr id="2" name="Picture 1" descr="Picture 1">
            <a:extLst>
              <a:ext uri="{FF2B5EF4-FFF2-40B4-BE49-F238E27FC236}">
                <a16:creationId xmlns:a16="http://schemas.microsoft.com/office/drawing/2014/main" id="{52B9B417-A8A1-A527-24F8-6B3CD9E9FB51}"/>
              </a:ext>
            </a:extLst>
          </p:cNvPr>
          <p:cNvPicPr>
            <a:picLocks noChangeAspect="1"/>
          </p:cNvPicPr>
          <p:nvPr/>
        </p:nvPicPr>
        <p:blipFill>
          <a:blip r:embed="rId2"/>
          <a:stretch>
            <a:fillRect/>
          </a:stretch>
        </p:blipFill>
        <p:spPr>
          <a:xfrm>
            <a:off x="-62024" y="2921982"/>
            <a:ext cx="4203192" cy="6304788"/>
          </a:xfrm>
          <a:prstGeom prst="rect">
            <a:avLst/>
          </a:prstGeom>
          <a:ln w="12700">
            <a:miter lim="400000"/>
            <a:headEnd/>
            <a:tailEnd/>
          </a:ln>
        </p:spPr>
      </p:pic>
      <p:pic>
        <p:nvPicPr>
          <p:cNvPr id="3" name="Picture 3" descr="Picture 3">
            <a:extLst>
              <a:ext uri="{FF2B5EF4-FFF2-40B4-BE49-F238E27FC236}">
                <a16:creationId xmlns:a16="http://schemas.microsoft.com/office/drawing/2014/main" id="{06D88DF0-F5C7-E7B1-318A-B3E94B81A504}"/>
              </a:ext>
            </a:extLst>
          </p:cNvPr>
          <p:cNvPicPr>
            <a:picLocks noChangeAspect="1"/>
          </p:cNvPicPr>
          <p:nvPr/>
        </p:nvPicPr>
        <p:blipFill>
          <a:blip r:embed="rId3"/>
          <a:stretch>
            <a:fillRect/>
          </a:stretch>
        </p:blipFill>
        <p:spPr>
          <a:xfrm>
            <a:off x="58852" y="125525"/>
            <a:ext cx="1042750" cy="1015365"/>
          </a:xfrm>
          <a:prstGeom prst="rect">
            <a:avLst/>
          </a:prstGeom>
          <a:ln w="12700">
            <a:miter lim="400000"/>
            <a:headEnd/>
            <a:tailEnd/>
          </a:ln>
        </p:spPr>
      </p:pic>
      <p:sp>
        <p:nvSpPr>
          <p:cNvPr id="4" name="Mubo – 自分だけの音楽スタイルを作る。">
            <a:extLst>
              <a:ext uri="{FF2B5EF4-FFF2-40B4-BE49-F238E27FC236}">
                <a16:creationId xmlns:a16="http://schemas.microsoft.com/office/drawing/2014/main" id="{C42654D8-DE3A-4636-B41B-0D72900CB60F}"/>
              </a:ext>
            </a:extLst>
          </p:cNvPr>
          <p:cNvSpPr txBox="1"/>
          <p:nvPr/>
        </p:nvSpPr>
        <p:spPr>
          <a:xfrm>
            <a:off x="1256033" y="15991"/>
            <a:ext cx="4851432" cy="1268336"/>
          </a:xfrm>
          <a:prstGeom prst="rect">
            <a:avLst/>
          </a:prstGeom>
          <a:noFill/>
          <a:ln w="12700" cap="flat">
            <a:noFill/>
            <a:miter lim="400000"/>
          </a:ln>
          <a:effectLst/>
        </p:spPr>
        <p:txBody>
          <a:bodyPr wrap="square" lIns="25134" tIns="25134" rIns="25134" bIns="25134" numCol="1" anchor="t">
            <a:spAutoFit/>
          </a:bodyPr>
          <a:lstStyle/>
          <a:p>
            <a:pPr>
              <a:defRPr sz="5900" b="1">
                <a:latin typeface="Garamond"/>
                <a:ea typeface="Garamond"/>
                <a:cs typeface="Garamond"/>
                <a:sym typeface="Garamond"/>
              </a:defRPr>
            </a:pPr>
            <a:r>
              <a:rPr lang="ja-JP" altLang="en-US" sz="3600">
                <a:solidFill>
                  <a:schemeClr val="bg1"/>
                </a:solidFill>
                <a:latin typeface="M PLUS 1p"/>
                <a:ea typeface="M PLUS 1p"/>
                <a:cs typeface="M PLUS 1p"/>
                <a:sym typeface="M PLUS 1p"/>
              </a:rPr>
              <a:t>超実践音楽力</a:t>
            </a:r>
            <a:r>
              <a:rPr lang="en-US" altLang="ja-JP" sz="4312" dirty="0">
                <a:solidFill>
                  <a:schemeClr val="bg1"/>
                </a:solidFill>
                <a:latin typeface="M PLUS 1p"/>
                <a:ea typeface="M PLUS 1p"/>
                <a:cs typeface="M PLUS 1p"/>
                <a:sym typeface="M PLUS 1p"/>
              </a:rPr>
              <a:t>-</a:t>
            </a:r>
            <a:r>
              <a:rPr lang="ja-JP" altLang="en-US" sz="3000">
                <a:solidFill>
                  <a:schemeClr val="bg1"/>
                </a:solidFill>
                <a:latin typeface="M PLUS 1p"/>
                <a:ea typeface="M PLUS 1p"/>
                <a:cs typeface="M PLUS 1p"/>
                <a:sym typeface="M PLUS 1p"/>
              </a:rPr>
              <a:t>入門編</a:t>
            </a:r>
            <a:endParaRPr lang="en-US" altLang="ja-JP" sz="3000" dirty="0">
              <a:solidFill>
                <a:schemeClr val="bg1"/>
              </a:solidFill>
              <a:latin typeface="M PLUS 1p"/>
              <a:ea typeface="M PLUS 1p"/>
              <a:cs typeface="M PLUS 1p"/>
              <a:sym typeface="M PLUS 1p"/>
            </a:endParaRPr>
          </a:p>
          <a:p>
            <a:pPr>
              <a:defRPr sz="5900" b="1">
                <a:latin typeface="Garamond"/>
                <a:ea typeface="Garamond"/>
                <a:cs typeface="Garamond"/>
                <a:sym typeface="Garamond"/>
              </a:defRPr>
            </a:pPr>
            <a:r>
              <a:rPr lang="en-US" sz="3600" dirty="0" err="1">
                <a:solidFill>
                  <a:schemeClr val="bg1"/>
                </a:solidFill>
                <a:latin typeface="M PLUS 1p"/>
                <a:ea typeface="M PLUS 1p"/>
                <a:cs typeface="M PLUS 1p"/>
                <a:sym typeface="M PLUS 1p"/>
              </a:rPr>
              <a:t>あとがき</a:t>
            </a:r>
            <a:endParaRPr sz="3600" dirty="0">
              <a:solidFill>
                <a:schemeClr val="bg1"/>
              </a:solidFill>
              <a:latin typeface="M PLUS 1p"/>
              <a:ea typeface="M PLUS 1p"/>
              <a:cs typeface="M PLUS 1p"/>
              <a:sym typeface="M PLUS 1p"/>
            </a:endParaRPr>
          </a:p>
        </p:txBody>
      </p:sp>
    </p:spTree>
    <p:extLst>
      <p:ext uri="{BB962C8B-B14F-4D97-AF65-F5344CB8AC3E}">
        <p14:creationId xmlns:p14="http://schemas.microsoft.com/office/powerpoint/2010/main" val="518908063"/>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表紙-03"/>
          <p:cNvPicPr>
            <a:picLocks noChangeAspect="1"/>
          </p:cNvPicPr>
          <p:nvPr/>
        </p:nvPicPr>
        <p:blipFill>
          <a:blip r:embed="rId2">
            <a:alphaModFix amt="54000"/>
          </a:blip>
          <a:stretch>
            <a:fillRect/>
          </a:stretch>
        </p:blipFill>
        <p:spPr>
          <a:xfrm>
            <a:off x="-100118" y="177462"/>
            <a:ext cx="5968127" cy="9275445"/>
          </a:xfrm>
          <a:prstGeom prst="rect">
            <a:avLst/>
          </a:prstGeom>
        </p:spPr>
      </p:pic>
      <p:sp>
        <p:nvSpPr>
          <p:cNvPr id="4989" name="Google Shape;3940;p150"/>
          <p:cNvSpPr txBox="1"/>
          <p:nvPr/>
        </p:nvSpPr>
        <p:spPr>
          <a:xfrm>
            <a:off x="326022" y="1255437"/>
            <a:ext cx="5115844" cy="4501971"/>
          </a:xfrm>
          <a:prstGeom prst="rect">
            <a:avLst/>
          </a:prstGeom>
          <a:ln w="12700">
            <a:miter lim="400000"/>
          </a:ln>
        </p:spPr>
        <p:txBody>
          <a:bodyPr lIns="39450" tIns="39450" rIns="39450" bIns="39450">
            <a:spAutoFit/>
          </a:bodyPr>
          <a:lstStyle/>
          <a:p>
            <a:pPr algn="just">
              <a:lnSpc>
                <a:spcPct val="90000"/>
              </a:lnSpc>
              <a:defRPr sz="3700">
                <a:latin typeface="M PLUS 1p"/>
                <a:ea typeface="M PLUS 1p"/>
                <a:cs typeface="M PLUS 1p"/>
                <a:sym typeface="M PLUS 1p"/>
              </a:defRPr>
            </a:pPr>
            <a:r>
              <a:rPr sz="1388" dirty="0"/>
              <a:t>■</a:t>
            </a:r>
            <a:r>
              <a:rPr sz="1388" dirty="0" err="1"/>
              <a:t>著者あとがき</a:t>
            </a: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最後まで読んでいただきありがとうございます。NYでミュージシャンとして生活して10年が経ちました。僕が実際に使っている方法をなるべくわかりやすく、多くの人に取り入れやすくなるようにまとめてみました。</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僕自身、日本で活動していたときは先輩、後輩に『才能ない</a:t>
            </a:r>
            <a:r>
              <a:rPr sz="1388" dirty="0"/>
              <a:t>』『</a:t>
            </a:r>
            <a:r>
              <a:rPr sz="1388" dirty="0" err="1"/>
              <a:t>お前は本当にダメだな』と言われ続けてきました</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そんな僕でも世界のトップミュージシャン達に仕事に呼ばれるようになり、ようやく、自分のやってきたことは間違っていなかったのかも、と思えるようになりました。僕は人一倍ダメなプレイヤーだったので、多くの人がどこでつまづいてしまうのか、他の人よりもよくわかるつもりです。</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しかしそれも忙しい日々と共に少しずつ記憶が薄れてきます。昔の、壁が破れず悶々としていたことをすっかり忘れてしまう前に、僕の経験を活かして同じ気持ちで苦しんでいる次の世代のミュージシャンの助けに少しでもなりたいと思っていました。</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p>
        </p:txBody>
      </p:sp>
      <p:sp>
        <p:nvSpPr>
          <p:cNvPr id="4990" name="Rectangle"/>
          <p:cNvSpPr/>
          <p:nvPr/>
        </p:nvSpPr>
        <p:spPr>
          <a:xfrm>
            <a:off x="778039" y="281346"/>
            <a:ext cx="4901738" cy="351113"/>
          </a:xfrm>
          <a:prstGeom prst="rect">
            <a:avLst/>
          </a:prstGeom>
          <a:solidFill>
            <a:srgbClr val="FFFFFF"/>
          </a:solidFill>
          <a:ln w="12700" cap="flat">
            <a:noFill/>
            <a:miter lim="400000"/>
          </a:ln>
          <a:effectLst/>
        </p:spPr>
        <p:txBody>
          <a:bodyPr wrap="square" lIns="0" tIns="0" rIns="0" bIns="0" numCol="1" anchor="t">
            <a:noAutofit/>
          </a:bodyPr>
          <a:lstStyle/>
          <a:p>
            <a:pPr algn="ctr">
              <a:defRPr sz="5300">
                <a:latin typeface="M PLUS 1p"/>
                <a:ea typeface="M PLUS 1p"/>
                <a:cs typeface="M PLUS 1p"/>
                <a:sym typeface="M PLUS 1p"/>
              </a:defRPr>
            </a:pPr>
            <a:endParaRPr sz="1988"/>
          </a:p>
        </p:txBody>
      </p:sp>
      <p:pic>
        <p:nvPicPr>
          <p:cNvPr id="4993" name="Google Shape;3946;p150" descr="Google Shape;3946;p150"/>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4994"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139</a:t>
            </a:fld>
            <a:endParaRPr/>
          </a:p>
        </p:txBody>
      </p:sp>
      <p:sp>
        <p:nvSpPr>
          <p:cNvPr id="4" name="Mubo – 自分だけの音楽スタイルを作る。">
            <a:extLst>
              <a:ext uri="{FF2B5EF4-FFF2-40B4-BE49-F238E27FC236}">
                <a16:creationId xmlns:a16="http://schemas.microsoft.com/office/drawing/2014/main" id="{8F2DE434-D0A8-2D54-B080-A31BB4E3E1FB}"/>
              </a:ext>
            </a:extLst>
          </p:cNvPr>
          <p:cNvSpPr txBox="1"/>
          <p:nvPr/>
        </p:nvSpPr>
        <p:spPr>
          <a:xfrm>
            <a:off x="733031" y="255998"/>
            <a:ext cx="4851432" cy="391301"/>
          </a:xfrm>
          <a:prstGeom prst="rect">
            <a:avLst/>
          </a:prstGeom>
          <a:noFill/>
          <a:ln w="12700" cap="flat">
            <a:noFill/>
            <a:miter lim="400000"/>
          </a:ln>
          <a:effectLst/>
        </p:spPr>
        <p:txBody>
          <a:bodyPr wrap="square" lIns="25134" tIns="25134" rIns="25134" bIns="25134" numCol="1" anchor="t">
            <a:spAutoFit/>
          </a:bodyPr>
          <a:lstStyle/>
          <a:p>
            <a:pPr algn="ctr">
              <a:defRPr sz="5900" b="1">
                <a:latin typeface="Garamond"/>
                <a:ea typeface="Garamond"/>
                <a:cs typeface="Garamond"/>
                <a:sym typeface="Garamond"/>
              </a:defRPr>
            </a:pPr>
            <a:r>
              <a:rPr sz="2213" dirty="0" err="1"/>
              <a:t>Mubo</a:t>
            </a:r>
            <a:r>
              <a:rPr sz="2213" dirty="0"/>
              <a:t> </a:t>
            </a:r>
            <a:r>
              <a:rPr sz="1988" dirty="0">
                <a:latin typeface="M PLUS 1p"/>
                <a:ea typeface="M PLUS 1p"/>
                <a:cs typeface="M PLUS 1p"/>
                <a:sym typeface="M PLUS 1p"/>
              </a:rPr>
              <a:t>– </a:t>
            </a:r>
            <a:r>
              <a:rPr sz="1988" dirty="0" err="1">
                <a:latin typeface="M PLUS 1p"/>
                <a:ea typeface="M PLUS 1p"/>
                <a:cs typeface="M PLUS 1p"/>
                <a:sym typeface="M PLUS 1p"/>
              </a:rPr>
              <a:t>自分だけの音楽スタイルを作る</a:t>
            </a:r>
            <a:endParaRPr sz="1988" dirty="0">
              <a:latin typeface="M PLUS 1p"/>
              <a:ea typeface="M PLUS 1p"/>
              <a:cs typeface="M PLUS 1p"/>
              <a:sym typeface="M PLUS 1p"/>
            </a:endParaRPr>
          </a:p>
        </p:txBody>
      </p:sp>
      <p:grpSp>
        <p:nvGrpSpPr>
          <p:cNvPr id="3" name="Google Shape;1356;p59">
            <a:extLst>
              <a:ext uri="{FF2B5EF4-FFF2-40B4-BE49-F238E27FC236}">
                <a16:creationId xmlns:a16="http://schemas.microsoft.com/office/drawing/2014/main" id="{4EAE07EF-2E86-F047-654C-1A484D447551}"/>
              </a:ext>
            </a:extLst>
          </p:cNvPr>
          <p:cNvGrpSpPr/>
          <p:nvPr/>
        </p:nvGrpSpPr>
        <p:grpSpPr>
          <a:xfrm>
            <a:off x="2383" y="858069"/>
            <a:ext cx="5629261" cy="88635"/>
            <a:chOff x="3598" y="-1"/>
            <a:chExt cx="15011360" cy="236360"/>
          </a:xfrm>
        </p:grpSpPr>
        <p:sp>
          <p:nvSpPr>
            <p:cNvPr id="5" name="Google Shape;1357;p59">
              <a:extLst>
                <a:ext uri="{FF2B5EF4-FFF2-40B4-BE49-F238E27FC236}">
                  <a16:creationId xmlns:a16="http://schemas.microsoft.com/office/drawing/2014/main" id="{00CAA5C3-403C-85F9-3D13-249CA670849E}"/>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 name="Google Shape;1358;p59">
              <a:extLst>
                <a:ext uri="{FF2B5EF4-FFF2-40B4-BE49-F238E27FC236}">
                  <a16:creationId xmlns:a16="http://schemas.microsoft.com/office/drawing/2014/main" id="{B3B060EF-AFBD-6D33-CB10-D427B26179F1}"/>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Google Shape;477;p26"/>
          <p:cNvSpPr txBox="1"/>
          <p:nvPr/>
        </p:nvSpPr>
        <p:spPr>
          <a:xfrm>
            <a:off x="4947920" y="1824704"/>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607" name="Google Shape;482;p26"/>
          <p:cNvSpPr txBox="1"/>
          <p:nvPr/>
        </p:nvSpPr>
        <p:spPr>
          <a:xfrm>
            <a:off x="368037" y="480212"/>
            <a:ext cx="4980694" cy="1621702"/>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ハモる８つのかたまりから、明るい和音と暗い和音を作って、曲をたくさん弾いてみたけど飽きてきた。そこで、もっと違うサウンドがないかと考えた時、同じ発想で</a:t>
            </a:r>
            <a:r>
              <a:rPr sz="1388" u="sng" dirty="0">
                <a:latin typeface="M PLUS 1p" panose="020B0502020203020207" pitchFamily="34" charset="-128"/>
                <a:ea typeface="M PLUS 1p" panose="020B0502020203020207" pitchFamily="34" charset="-128"/>
                <a:cs typeface="M PLUS 1p" panose="020B0502020203020207" pitchFamily="34" charset="-128"/>
              </a:rPr>
              <a:t>１個飛ばしで上に音を付け足しました</a:t>
            </a:r>
            <a:r>
              <a:rPr sz="1388" dirty="0">
                <a:latin typeface="M PLUS 1p" panose="020B0502020203020207" pitchFamily="34" charset="-128"/>
                <a:ea typeface="M PLUS 1p" panose="020B0502020203020207" pitchFamily="34" charset="-128"/>
                <a:cs typeface="M PLUS 1p" panose="020B0502020203020207" pitchFamily="34" charset="-128"/>
              </a:rPr>
              <a:t>。これがメイジャー・</a:t>
            </a:r>
            <a:r>
              <a:rPr sz="1388" dirty="0" err="1">
                <a:latin typeface="M PLUS 1p" panose="020B0502020203020207" pitchFamily="34" charset="-128"/>
                <a:ea typeface="M PLUS 1p" panose="020B0502020203020207" pitchFamily="34" charset="-128"/>
                <a:cs typeface="M PLUS 1p" panose="020B0502020203020207" pitchFamily="34" charset="-128"/>
              </a:rPr>
              <a:t>セブンスとセブンスです</a:t>
            </a:r>
            <a:r>
              <a:rPr sz="1388" dirty="0">
                <a:latin typeface="M PLUS 1p" panose="020B0502020203020207" pitchFamily="34" charset="-128"/>
                <a:ea typeface="M PLUS 1p" panose="020B0502020203020207" pitchFamily="34" charset="-128"/>
                <a:cs typeface="M PLUS 1p" panose="020B0502020203020207" pitchFamily="34" charset="-128"/>
              </a:rPr>
              <a:t>。（４和音目）</a:t>
            </a:r>
          </a:p>
        </p:txBody>
      </p:sp>
      <p:grpSp>
        <p:nvGrpSpPr>
          <p:cNvPr id="615" name="Google Shape;483;p26"/>
          <p:cNvGrpSpPr/>
          <p:nvPr/>
        </p:nvGrpSpPr>
        <p:grpSpPr>
          <a:xfrm>
            <a:off x="559555" y="4263019"/>
            <a:ext cx="4582775" cy="1667612"/>
            <a:chOff x="0" y="0"/>
            <a:chExt cx="12220732" cy="4446964"/>
          </a:xfrm>
        </p:grpSpPr>
        <p:pic>
          <p:nvPicPr>
            <p:cNvPr id="608" name="Google Shape;484;p26" descr="Google Shape;484;p26"/>
            <p:cNvPicPr>
              <a:picLocks noChangeAspect="1"/>
            </p:cNvPicPr>
            <p:nvPr/>
          </p:nvPicPr>
          <p:blipFill>
            <a:blip r:embed="rId2"/>
            <a:stretch>
              <a:fillRect/>
            </a:stretch>
          </p:blipFill>
          <p:spPr>
            <a:xfrm>
              <a:off x="0" y="0"/>
              <a:ext cx="12220732" cy="4446964"/>
            </a:xfrm>
            <a:prstGeom prst="rect">
              <a:avLst/>
            </a:prstGeom>
            <a:ln w="12700" cap="flat">
              <a:noFill/>
              <a:miter lim="400000"/>
              <a:headEnd/>
              <a:tailEnd/>
            </a:ln>
            <a:effectLst/>
          </p:spPr>
        </p:pic>
        <p:grpSp>
          <p:nvGrpSpPr>
            <p:cNvPr id="611" name="Google Shape;485;p26"/>
            <p:cNvGrpSpPr/>
            <p:nvPr/>
          </p:nvGrpSpPr>
          <p:grpSpPr>
            <a:xfrm>
              <a:off x="23281" y="3196635"/>
              <a:ext cx="791415" cy="889077"/>
              <a:chOff x="-1" y="-1"/>
              <a:chExt cx="791414" cy="889076"/>
            </a:xfrm>
          </p:grpSpPr>
          <p:sp>
            <p:nvSpPr>
              <p:cNvPr id="609" name="Oval"/>
              <p:cNvSpPr/>
              <p:nvPr/>
            </p:nvSpPr>
            <p:spPr>
              <a:xfrm>
                <a:off x="-1" y="-1"/>
                <a:ext cx="791414" cy="889076"/>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10" name="C"/>
              <p:cNvSpPr txBox="1"/>
              <p:nvPr/>
            </p:nvSpPr>
            <p:spPr>
              <a:xfrm>
                <a:off x="227524" y="22754"/>
                <a:ext cx="33636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614" name="Google Shape;486;p26"/>
            <p:cNvGrpSpPr/>
            <p:nvPr/>
          </p:nvGrpSpPr>
          <p:grpSpPr>
            <a:xfrm>
              <a:off x="3526156" y="3224888"/>
              <a:ext cx="791414" cy="889076"/>
              <a:chOff x="0" y="547496"/>
              <a:chExt cx="791413" cy="889075"/>
            </a:xfrm>
          </p:grpSpPr>
          <p:sp>
            <p:nvSpPr>
              <p:cNvPr id="612" name="Oval"/>
              <p:cNvSpPr/>
              <p:nvPr/>
            </p:nvSpPr>
            <p:spPr>
              <a:xfrm>
                <a:off x="0" y="547496"/>
                <a:ext cx="791413" cy="88907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13" name="G"/>
              <p:cNvSpPr txBox="1"/>
              <p:nvPr/>
            </p:nvSpPr>
            <p:spPr>
              <a:xfrm>
                <a:off x="227525" y="570248"/>
                <a:ext cx="336365"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sp>
        <p:nvSpPr>
          <p:cNvPr id="616" name="Google Shape;487;p26"/>
          <p:cNvSpPr txBox="1"/>
          <p:nvPr/>
        </p:nvSpPr>
        <p:spPr>
          <a:xfrm>
            <a:off x="537175" y="3614706"/>
            <a:ext cx="4305695" cy="355714"/>
          </a:xfrm>
          <a:prstGeom prst="rect">
            <a:avLst/>
          </a:prstGeom>
          <a:ln w="12700">
            <a:miter lim="400000"/>
          </a:ln>
        </p:spPr>
        <p:txBody>
          <a:bodyPr lIns="25134" tIns="25134" rIns="25134" bIns="25134">
            <a:spAutoFit/>
          </a:bodyPr>
          <a:lstStyle>
            <a:lvl1pPr>
              <a:lnSpc>
                <a:spcPct val="150000"/>
              </a:lnSpc>
              <a:defRPr sz="3900" b="1"/>
            </a:lvl1pPr>
          </a:lstStyle>
          <a:p>
            <a:r>
              <a:rPr sz="1463" b="0" u="sng" dirty="0">
                <a:latin typeface="M PLUS 1p" panose="020B0502020203020207" pitchFamily="34" charset="-128"/>
                <a:ea typeface="M PLUS 1p" panose="020B0502020203020207" pitchFamily="34" charset="-128"/>
                <a:cs typeface="M PLUS 1p" panose="020B0502020203020207" pitchFamily="34" charset="-128"/>
              </a:rPr>
              <a:t>C Major 7</a:t>
            </a:r>
          </a:p>
        </p:txBody>
      </p:sp>
      <p:grpSp>
        <p:nvGrpSpPr>
          <p:cNvPr id="619" name="Google Shape;488;p26"/>
          <p:cNvGrpSpPr/>
          <p:nvPr/>
        </p:nvGrpSpPr>
        <p:grpSpPr>
          <a:xfrm>
            <a:off x="1231150" y="5254042"/>
            <a:ext cx="296663" cy="333451"/>
            <a:chOff x="0" y="248982"/>
            <a:chExt cx="791101" cy="889201"/>
          </a:xfrm>
        </p:grpSpPr>
        <p:sp>
          <p:nvSpPr>
            <p:cNvPr id="617"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18"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622" name="Google Shape;489;p26"/>
          <p:cNvGrpSpPr/>
          <p:nvPr/>
        </p:nvGrpSpPr>
        <p:grpSpPr>
          <a:xfrm>
            <a:off x="2541822" y="5269671"/>
            <a:ext cx="296663" cy="333450"/>
            <a:chOff x="0" y="547432"/>
            <a:chExt cx="791101" cy="889201"/>
          </a:xfrm>
        </p:grpSpPr>
        <p:sp>
          <p:nvSpPr>
            <p:cNvPr id="62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21"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623" name="Google Shape;490;p26"/>
          <p:cNvSpPr txBox="1"/>
          <p:nvPr/>
        </p:nvSpPr>
        <p:spPr>
          <a:xfrm>
            <a:off x="658463" y="5723684"/>
            <a:ext cx="13081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624" name="Google Shape;491;p26"/>
          <p:cNvSpPr txBox="1"/>
          <p:nvPr/>
        </p:nvSpPr>
        <p:spPr>
          <a:xfrm>
            <a:off x="1170060" y="5729547"/>
            <a:ext cx="40096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625" name="Google Shape;492;p26"/>
          <p:cNvSpPr txBox="1"/>
          <p:nvPr/>
        </p:nvSpPr>
        <p:spPr>
          <a:xfrm>
            <a:off x="1983116" y="5726023"/>
            <a:ext cx="13081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626" name="Google Shape;493;p26"/>
          <p:cNvSpPr txBox="1"/>
          <p:nvPr/>
        </p:nvSpPr>
        <p:spPr>
          <a:xfrm>
            <a:off x="2538773" y="5739818"/>
            <a:ext cx="462537"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sp>
        <p:nvSpPr>
          <p:cNvPr id="627" name="Google Shape;494;p26"/>
          <p:cNvSpPr txBox="1"/>
          <p:nvPr/>
        </p:nvSpPr>
        <p:spPr>
          <a:xfrm>
            <a:off x="556188" y="6153141"/>
            <a:ext cx="5523038" cy="340069"/>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安定していてリッチな響きになります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62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14</a:t>
            </a:fld>
            <a:endParaRPr/>
          </a:p>
        </p:txBody>
      </p:sp>
      <p:grpSp>
        <p:nvGrpSpPr>
          <p:cNvPr id="2" name="グループ化 1">
            <a:extLst>
              <a:ext uri="{FF2B5EF4-FFF2-40B4-BE49-F238E27FC236}">
                <a16:creationId xmlns:a16="http://schemas.microsoft.com/office/drawing/2014/main" id="{9AE07A55-17EE-7B0D-00BC-22AE7DD3496B}"/>
              </a:ext>
            </a:extLst>
          </p:cNvPr>
          <p:cNvGrpSpPr/>
          <p:nvPr/>
        </p:nvGrpSpPr>
        <p:grpSpPr>
          <a:xfrm>
            <a:off x="795" y="2978071"/>
            <a:ext cx="5665336" cy="520927"/>
            <a:chOff x="0" y="2132710"/>
            <a:chExt cx="15107562" cy="1389139"/>
          </a:xfrm>
        </p:grpSpPr>
        <p:sp>
          <p:nvSpPr>
            <p:cNvPr id="3" name="Rectangle">
              <a:extLst>
                <a:ext uri="{FF2B5EF4-FFF2-40B4-BE49-F238E27FC236}">
                  <a16:creationId xmlns:a16="http://schemas.microsoft.com/office/drawing/2014/main" id="{0C447DB8-1F65-01C8-79B2-1B5E5195E450}"/>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３</a:t>
              </a:r>
              <a:r>
                <a:rPr lang="en-US" altLang="ja-JP" sz="2025" dirty="0">
                  <a:latin typeface="M PLUS 1p" panose="020B0502020203020207" pitchFamily="34" charset="-128"/>
                  <a:ea typeface="M PLUS 1p" panose="020B0502020203020207" pitchFamily="34" charset="-128"/>
                  <a:cs typeface="M PLUS 1p" panose="020B0502020203020207" pitchFamily="34" charset="-128"/>
                </a:rPr>
                <a:t>.</a:t>
              </a:r>
              <a:r>
                <a:rPr lang="ja-JP" altLang="en-US" sz="2025">
                  <a:latin typeface="M PLUS 1p" panose="020B0502020203020207" pitchFamily="34" charset="-128"/>
                  <a:ea typeface="M PLUS 1p" panose="020B0502020203020207" pitchFamily="34" charset="-128"/>
                  <a:cs typeface="M PLUS 1p" panose="020B0502020203020207" pitchFamily="34" charset="-128"/>
                </a:rPr>
                <a:t>メイジャー・セブンス</a:t>
              </a:r>
            </a:p>
          </p:txBody>
        </p:sp>
        <p:pic>
          <p:nvPicPr>
            <p:cNvPr id="4" name="Google Shape;231;p19" descr="Google Shape;231;p19">
              <a:extLst>
                <a:ext uri="{FF2B5EF4-FFF2-40B4-BE49-F238E27FC236}">
                  <a16:creationId xmlns:a16="http://schemas.microsoft.com/office/drawing/2014/main" id="{F85C7C0B-F81C-7EC1-7463-9F22B4FD973B}"/>
                </a:ext>
              </a:extLst>
            </p:cNvPr>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表紙-03"/>
          <p:cNvPicPr>
            <a:picLocks noChangeAspect="1"/>
          </p:cNvPicPr>
          <p:nvPr/>
        </p:nvPicPr>
        <p:blipFill>
          <a:blip r:embed="rId2">
            <a:alphaModFix amt="54000"/>
          </a:blip>
          <a:stretch>
            <a:fillRect/>
          </a:stretch>
        </p:blipFill>
        <p:spPr>
          <a:xfrm>
            <a:off x="-140652" y="214074"/>
            <a:ext cx="5968127" cy="9275445"/>
          </a:xfrm>
          <a:prstGeom prst="rect">
            <a:avLst/>
          </a:prstGeom>
        </p:spPr>
      </p:pic>
      <p:sp>
        <p:nvSpPr>
          <p:cNvPr id="4997" name="Google Shape;3940;p150"/>
          <p:cNvSpPr txBox="1"/>
          <p:nvPr/>
        </p:nvSpPr>
        <p:spPr>
          <a:xfrm>
            <a:off x="266363" y="1386730"/>
            <a:ext cx="5183862" cy="12767952"/>
          </a:xfrm>
          <a:prstGeom prst="rect">
            <a:avLst/>
          </a:prstGeom>
          <a:ln w="12700">
            <a:miter lim="400000"/>
          </a:ln>
        </p:spPr>
        <p:txBody>
          <a:bodyPr lIns="39450" tIns="39450" rIns="39450" bIns="39450">
            <a:spAutoFit/>
          </a:bodyPr>
          <a:lstStyle/>
          <a:p>
            <a:pPr algn="just">
              <a:lnSpc>
                <a:spcPct val="90000"/>
              </a:lnSpc>
              <a:defRPr sz="3700">
                <a:latin typeface="M PLUS 1p"/>
                <a:ea typeface="M PLUS 1p"/>
                <a:cs typeface="M PLUS 1p"/>
                <a:sym typeface="M PLUS 1p"/>
              </a:defRPr>
            </a:pPr>
            <a:r>
              <a:rPr sz="1388" dirty="0"/>
              <a:t>　周りに色々言われて全く自信も希望も持てなかった僕にとって、NYの自由な環境は衝撃的でした。なにをしても自由。チャレンジすることにリスクは全くありません。だからか、町中のライブハウスは毎日聞いたこともないアイディアで溢れていました。この本を読んでくれた方達が、読む前よりも少しでも自由に、気軽に新しい音楽に取り組めるようになれば幸いです。</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最後に、本当にたくさんの方々の協力でこの本を出版できました。チームaccess</a:t>
            </a:r>
            <a:r>
              <a:rPr sz="1388" dirty="0"/>
              <a:t>　</a:t>
            </a:r>
            <a:r>
              <a:rPr sz="1388" dirty="0" err="1"/>
              <a:t>art、チームライブ配信、編集・校正スタッフさん、生活さん、木暮さん（the</a:t>
            </a:r>
            <a:r>
              <a:rPr sz="1388" dirty="0"/>
              <a:t> band apart）、</a:t>
            </a:r>
            <a:r>
              <a:rPr sz="1388" dirty="0" err="1"/>
              <a:t>本当にありがとうございます</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そして特に、全ての文字起こし、編集、企画、さらにスタッフ・技術者さん集めまで、すべてを無限のモチベーションでこなしてくれた編集者の白</a:t>
            </a:r>
            <a:r>
              <a:rPr lang="ja-JP" altLang="en-US" sz="1388"/>
              <a:t>晝</a:t>
            </a:r>
            <a:r>
              <a:rPr sz="1388" dirty="0" err="1"/>
              <a:t>堂々さん。彼との出会いがなければこの本は完成しなかったでしょう</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僕の音楽のポイントを理解しつつ、音楽と正反対と言っても過言ではない事務作業、マネジメント等を両立しながら自分を殺し、徹底的に全員を立てて難しい立ち位置をこなす姿はまるで素晴らしい作品に出会った時のような感銘を受けました。</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err="1"/>
              <a:t>みなさんにとっても、この本が少しでも勇気とモチベーションを与えるものになりますように。感動とよい経験をありがとうございました</a:t>
            </a:r>
            <a:r>
              <a:rPr sz="1388" dirty="0"/>
              <a:t>。　</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泉川</a:t>
            </a: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p>
          <a:p>
            <a:pPr marR="38100" algn="just">
              <a:lnSpc>
                <a:spcPct val="90000"/>
              </a:lnSpc>
              <a:defRPr sz="3700">
                <a:latin typeface="M PLUS 1p"/>
                <a:ea typeface="M PLUS 1p"/>
                <a:cs typeface="M PLUS 1p"/>
                <a:sym typeface="M PLUS 1p"/>
              </a:defRPr>
            </a:pPr>
            <a:r>
              <a:rPr sz="1388" dirty="0"/>
              <a:t>　</a:t>
            </a:r>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a:t>
            </a:r>
            <a:r>
              <a:rPr sz="1388" dirty="0" err="1"/>
              <a:t>泉川</a:t>
            </a:r>
            <a:endParaRPr sz="1388" dirty="0"/>
          </a:p>
        </p:txBody>
      </p:sp>
      <p:pic>
        <p:nvPicPr>
          <p:cNvPr id="5001" name="Google Shape;3946;p150" descr="Google Shape;3946;p150"/>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5002"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140</a:t>
            </a:fld>
            <a:endParaRPr/>
          </a:p>
        </p:txBody>
      </p:sp>
      <p:sp>
        <p:nvSpPr>
          <p:cNvPr id="3" name="Mubo – 自分だけの音楽スタイルを作る。">
            <a:extLst>
              <a:ext uri="{FF2B5EF4-FFF2-40B4-BE49-F238E27FC236}">
                <a16:creationId xmlns:a16="http://schemas.microsoft.com/office/drawing/2014/main" id="{60D7321B-9628-11BE-967D-04D991DB63C3}"/>
              </a:ext>
            </a:extLst>
          </p:cNvPr>
          <p:cNvSpPr txBox="1"/>
          <p:nvPr/>
        </p:nvSpPr>
        <p:spPr>
          <a:xfrm>
            <a:off x="733031" y="255998"/>
            <a:ext cx="4851432" cy="391301"/>
          </a:xfrm>
          <a:prstGeom prst="rect">
            <a:avLst/>
          </a:prstGeom>
          <a:noFill/>
          <a:ln w="12700" cap="flat">
            <a:noFill/>
            <a:miter lim="400000"/>
          </a:ln>
          <a:effectLst/>
        </p:spPr>
        <p:txBody>
          <a:bodyPr wrap="square" lIns="25134" tIns="25134" rIns="25134" bIns="25134" numCol="1" anchor="t">
            <a:spAutoFit/>
          </a:bodyPr>
          <a:lstStyle/>
          <a:p>
            <a:pPr algn="ctr">
              <a:defRPr sz="5900" b="1">
                <a:latin typeface="Garamond"/>
                <a:ea typeface="Garamond"/>
                <a:cs typeface="Garamond"/>
                <a:sym typeface="Garamond"/>
              </a:defRPr>
            </a:pPr>
            <a:r>
              <a:rPr sz="2213" dirty="0" err="1"/>
              <a:t>Mubo</a:t>
            </a:r>
            <a:r>
              <a:rPr sz="2213" dirty="0"/>
              <a:t> </a:t>
            </a:r>
            <a:r>
              <a:rPr sz="1988" dirty="0">
                <a:latin typeface="M PLUS 1p"/>
                <a:ea typeface="M PLUS 1p"/>
                <a:cs typeface="M PLUS 1p"/>
                <a:sym typeface="M PLUS 1p"/>
              </a:rPr>
              <a:t>– </a:t>
            </a:r>
            <a:r>
              <a:rPr sz="1988" dirty="0" err="1">
                <a:latin typeface="M PLUS 1p"/>
                <a:ea typeface="M PLUS 1p"/>
                <a:cs typeface="M PLUS 1p"/>
                <a:sym typeface="M PLUS 1p"/>
              </a:rPr>
              <a:t>自分だけの音楽スタイルを作る</a:t>
            </a:r>
            <a:endParaRPr sz="1988" dirty="0">
              <a:latin typeface="M PLUS 1p"/>
              <a:ea typeface="M PLUS 1p"/>
              <a:cs typeface="M PLUS 1p"/>
              <a:sym typeface="M PLUS 1p"/>
            </a:endParaRPr>
          </a:p>
        </p:txBody>
      </p:sp>
      <p:grpSp>
        <p:nvGrpSpPr>
          <p:cNvPr id="4" name="Google Shape;1356;p59">
            <a:extLst>
              <a:ext uri="{FF2B5EF4-FFF2-40B4-BE49-F238E27FC236}">
                <a16:creationId xmlns:a16="http://schemas.microsoft.com/office/drawing/2014/main" id="{E47A5CF2-165C-7FD0-0E08-60E9C117CFAB}"/>
              </a:ext>
            </a:extLst>
          </p:cNvPr>
          <p:cNvGrpSpPr/>
          <p:nvPr/>
        </p:nvGrpSpPr>
        <p:grpSpPr>
          <a:xfrm>
            <a:off x="2383" y="858069"/>
            <a:ext cx="5629261" cy="88635"/>
            <a:chOff x="3598" y="-1"/>
            <a:chExt cx="15011360" cy="236360"/>
          </a:xfrm>
        </p:grpSpPr>
        <p:sp>
          <p:nvSpPr>
            <p:cNvPr id="5" name="Google Shape;1357;p59">
              <a:extLst>
                <a:ext uri="{FF2B5EF4-FFF2-40B4-BE49-F238E27FC236}">
                  <a16:creationId xmlns:a16="http://schemas.microsoft.com/office/drawing/2014/main" id="{A8B2B80D-8A78-8B5D-FA6B-6A0F7B1BC19C}"/>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 name="Google Shape;1358;p59">
              <a:extLst>
                <a:ext uri="{FF2B5EF4-FFF2-40B4-BE49-F238E27FC236}">
                  <a16:creationId xmlns:a16="http://schemas.microsoft.com/office/drawing/2014/main" id="{A27BF2E4-FB21-DB24-DBEF-31C319EB5B1B}"/>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表紙-03"/>
          <p:cNvPicPr>
            <a:picLocks noChangeAspect="1"/>
          </p:cNvPicPr>
          <p:nvPr/>
        </p:nvPicPr>
        <p:blipFill>
          <a:blip r:embed="rId2">
            <a:alphaModFix amt="54000"/>
          </a:blip>
          <a:stretch>
            <a:fillRect/>
          </a:stretch>
        </p:blipFill>
        <p:spPr>
          <a:xfrm>
            <a:off x="-140652" y="671513"/>
            <a:ext cx="5968127" cy="9275445"/>
          </a:xfrm>
          <a:prstGeom prst="rect">
            <a:avLst/>
          </a:prstGeom>
        </p:spPr>
      </p:pic>
      <p:sp>
        <p:nvSpPr>
          <p:cNvPr id="5005" name="Google Shape;3953;p151"/>
          <p:cNvSpPr txBox="1"/>
          <p:nvPr/>
        </p:nvSpPr>
        <p:spPr>
          <a:xfrm>
            <a:off x="212080" y="1277783"/>
            <a:ext cx="5183862" cy="9307774"/>
          </a:xfrm>
          <a:prstGeom prst="rect">
            <a:avLst/>
          </a:prstGeom>
          <a:ln w="12700">
            <a:miter lim="400000"/>
          </a:ln>
        </p:spPr>
        <p:txBody>
          <a:bodyPr wrap="square" lIns="39450" tIns="39450" rIns="39450" bIns="39450">
            <a:spAutoFit/>
          </a:bodyPr>
          <a:lstStyle/>
          <a:p>
            <a:pPr algn="just">
              <a:lnSpc>
                <a:spcPct val="90000"/>
              </a:lnSpc>
              <a:defRPr sz="3700">
                <a:latin typeface="M PLUS 1p"/>
                <a:ea typeface="M PLUS 1p"/>
                <a:cs typeface="M PLUS 1p"/>
                <a:sym typeface="M PLUS 1p"/>
              </a:defRPr>
            </a:pPr>
            <a:r>
              <a:rPr sz="1388" dirty="0"/>
              <a:t>■</a:t>
            </a:r>
            <a:r>
              <a:rPr sz="1388" dirty="0" err="1"/>
              <a:t>著者プロフィール</a:t>
            </a: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NY在住のピアニスト</a:t>
            </a:r>
            <a:r>
              <a:rPr sz="1388" dirty="0"/>
              <a:t>、</a:t>
            </a:r>
          </a:p>
          <a:p>
            <a:pPr algn="just">
              <a:lnSpc>
                <a:spcPct val="90000"/>
              </a:lnSpc>
              <a:defRPr sz="3700">
                <a:latin typeface="M PLUS 1p"/>
                <a:ea typeface="M PLUS 1p"/>
                <a:cs typeface="M PLUS 1p"/>
                <a:sym typeface="M PLUS 1p"/>
              </a:defRPr>
            </a:pPr>
            <a:r>
              <a:rPr sz="1388" dirty="0"/>
              <a:t>　</a:t>
            </a:r>
            <a:r>
              <a:rPr sz="1388" dirty="0" err="1"/>
              <a:t>キーボーディスト</a:t>
            </a:r>
            <a:r>
              <a:rPr sz="1388" dirty="0"/>
              <a:t>。</a:t>
            </a:r>
          </a:p>
          <a:p>
            <a:pPr algn="just">
              <a:lnSpc>
                <a:spcPct val="90000"/>
              </a:lnSpc>
              <a:defRPr sz="3700">
                <a:latin typeface="M PLUS 1p"/>
                <a:ea typeface="M PLUS 1p"/>
                <a:cs typeface="M PLUS 1p"/>
                <a:sym typeface="M PLUS 1p"/>
              </a:defRPr>
            </a:pPr>
            <a:r>
              <a:rPr sz="1388" dirty="0"/>
              <a:t>　</a:t>
            </a:r>
          </a:p>
          <a:p>
            <a:pPr algn="just">
              <a:lnSpc>
                <a:spcPct val="90000"/>
              </a:lnSpc>
              <a:defRPr sz="3700">
                <a:latin typeface="M PLUS 1p"/>
                <a:ea typeface="M PLUS 1p"/>
                <a:cs typeface="M PLUS 1p"/>
                <a:sym typeface="M PLUS 1p"/>
              </a:defRPr>
            </a:pPr>
            <a:r>
              <a:rPr sz="1388" dirty="0"/>
              <a:t>　</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グラミー賞受賞アーティストMaurice</a:t>
            </a:r>
            <a:r>
              <a:rPr sz="1388" dirty="0"/>
              <a:t> Brown (</a:t>
            </a:r>
            <a:r>
              <a:rPr sz="1388" dirty="0" err="1"/>
              <a:t>Tp</a:t>
            </a:r>
            <a:r>
              <a:rPr sz="1388" dirty="0"/>
              <a:t> </a:t>
            </a:r>
            <a:r>
              <a:rPr sz="1388" dirty="0" err="1"/>
              <a:t>アンダーソンパーク</a:t>
            </a:r>
            <a:r>
              <a:rPr sz="1388" dirty="0"/>
              <a:t>), Marcus Gilmore(Dr), Jermaine Holmes(</a:t>
            </a:r>
            <a:r>
              <a:rPr sz="1388" dirty="0" err="1"/>
              <a:t>Voティアンジェロ、エリカバドゥ</a:t>
            </a:r>
            <a:r>
              <a:rPr sz="1388" dirty="0"/>
              <a:t>), Timothy Bloom(Vo), Marcus Machado(Gt), </a:t>
            </a:r>
            <a:r>
              <a:rPr sz="1388" dirty="0" err="1"/>
              <a:t>エリカバドゥの他、Keyon</a:t>
            </a:r>
            <a:r>
              <a:rPr sz="1388" dirty="0"/>
              <a:t> Harrold (</a:t>
            </a:r>
            <a:r>
              <a:rPr sz="1388" dirty="0" err="1"/>
              <a:t>Tpティアンジェロ、エリカバドゥ、コモン</a:t>
            </a:r>
            <a:r>
              <a:rPr sz="1388" dirty="0"/>
              <a:t>), YEBBA (vocalist), Daru Jones (Dr), </a:t>
            </a:r>
            <a:r>
              <a:rPr sz="1388" dirty="0" err="1"/>
              <a:t>MonoNeon</a:t>
            </a:r>
            <a:r>
              <a:rPr sz="1388" dirty="0"/>
              <a:t> (</a:t>
            </a:r>
            <a:r>
              <a:rPr sz="1388" dirty="0" err="1"/>
              <a:t>Bsプリンス</a:t>
            </a:r>
            <a:r>
              <a:rPr sz="1388" dirty="0"/>
              <a:t>),</a:t>
            </a:r>
            <a:r>
              <a:rPr sz="1388" dirty="0" err="1"/>
              <a:t>などの著名ミュージシャンとライブ、レコーディングを重ねる</a:t>
            </a:r>
            <a:r>
              <a:rPr sz="1388" dirty="0"/>
              <a:t>。</a:t>
            </a:r>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r>
              <a:rPr sz="1388" dirty="0"/>
              <a:t>　</a:t>
            </a:r>
            <a:r>
              <a:rPr sz="1388" dirty="0" err="1"/>
              <a:t>Smif&amp;Wessun</a:t>
            </a:r>
            <a:r>
              <a:rPr sz="1388" dirty="0"/>
              <a:t>, Kool Keith, Black Moon, Smoke DZAなどの９０年代有名ヒップホップアーティストのライブにもキーボーディストとして参加。</a:t>
            </a:r>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r>
              <a:rPr sz="1388" dirty="0"/>
              <a:t>　2017年Vincent Herring(As)</a:t>
            </a:r>
            <a:r>
              <a:rPr sz="1388" dirty="0" err="1"/>
              <a:t>のアルバム”Hard</a:t>
            </a:r>
            <a:r>
              <a:rPr sz="1388" dirty="0"/>
              <a:t> </a:t>
            </a:r>
            <a:r>
              <a:rPr sz="1388" dirty="0" err="1"/>
              <a:t>Times”の全曲アレンジ、ボーカルアレンジ作成を担当、アレンジャーとしても活動の幅を広げる</a:t>
            </a:r>
            <a:r>
              <a:rPr sz="1388" dirty="0"/>
              <a:t>。</a:t>
            </a:r>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r>
              <a:rPr sz="1388" dirty="0"/>
              <a:t>　2019年アメリカのメジャーレーベルRopeadopeと契約、自身のアルバム「Life Is Your </a:t>
            </a:r>
            <a:r>
              <a:rPr sz="1388" dirty="0" err="1"/>
              <a:t>Thoughts」を発売</a:t>
            </a:r>
            <a:r>
              <a:rPr sz="1388" dirty="0"/>
              <a:t>。</a:t>
            </a:r>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r>
              <a:rPr sz="1388" dirty="0"/>
              <a:t>　MISIA, </a:t>
            </a:r>
            <a:r>
              <a:rPr sz="1388" dirty="0" err="1"/>
              <a:t>柴田淳をはじめ、J-popのレコーディングも多数行なっている</a:t>
            </a:r>
            <a:r>
              <a:rPr sz="1388" dirty="0"/>
              <a:t>。</a:t>
            </a:r>
          </a:p>
          <a:p>
            <a:pPr marR="38100" algn="just">
              <a:lnSpc>
                <a:spcPct val="90000"/>
              </a:lnSpc>
              <a:defRPr sz="3700">
                <a:latin typeface="M PLUS 1p"/>
                <a:ea typeface="M PLUS 1p"/>
                <a:cs typeface="M PLUS 1p"/>
                <a:sym typeface="M PLUS 1p"/>
              </a:defRPr>
            </a:pPr>
            <a:r>
              <a:rPr lang="en-US" sz="1388" dirty="0"/>
              <a:t>		</a:t>
            </a: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p:txBody>
      </p:sp>
      <p:pic>
        <p:nvPicPr>
          <p:cNvPr id="5009" name="Google Shape;3959;p151" descr="Google Shape;3959;p151"/>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5011"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141</a:t>
            </a:fld>
            <a:endParaRPr/>
          </a:p>
        </p:txBody>
      </p:sp>
      <p:pic>
        <p:nvPicPr>
          <p:cNvPr id="2" name="Picture 1" descr="ms03"/>
          <p:cNvPicPr>
            <a:picLocks noChangeAspect="1"/>
          </p:cNvPicPr>
          <p:nvPr/>
        </p:nvPicPr>
        <p:blipFill>
          <a:blip r:embed="rId4"/>
          <a:stretch>
            <a:fillRect/>
          </a:stretch>
        </p:blipFill>
        <p:spPr>
          <a:xfrm>
            <a:off x="3209291" y="1196580"/>
            <a:ext cx="1914287" cy="1267539"/>
          </a:xfrm>
          <a:prstGeom prst="rect">
            <a:avLst/>
          </a:prstGeom>
        </p:spPr>
      </p:pic>
      <p:grpSp>
        <p:nvGrpSpPr>
          <p:cNvPr id="4" name="Google Shape;3968;p152">
            <a:extLst>
              <a:ext uri="{FF2B5EF4-FFF2-40B4-BE49-F238E27FC236}">
                <a16:creationId xmlns:a16="http://schemas.microsoft.com/office/drawing/2014/main" id="{022EADED-B859-DD39-894C-C10A91930FBA}"/>
              </a:ext>
            </a:extLst>
          </p:cNvPr>
          <p:cNvGrpSpPr/>
          <p:nvPr/>
        </p:nvGrpSpPr>
        <p:grpSpPr>
          <a:xfrm>
            <a:off x="707878" y="255998"/>
            <a:ext cx="4901738" cy="391301"/>
            <a:chOff x="0" y="0"/>
            <a:chExt cx="13071300" cy="1043469"/>
          </a:xfrm>
        </p:grpSpPr>
        <p:sp>
          <p:nvSpPr>
            <p:cNvPr id="5" name="Rectangle">
              <a:extLst>
                <a:ext uri="{FF2B5EF4-FFF2-40B4-BE49-F238E27FC236}">
                  <a16:creationId xmlns:a16="http://schemas.microsoft.com/office/drawing/2014/main" id="{D688617C-054F-94C2-35A4-CF4368E49ABD}"/>
                </a:ext>
              </a:extLst>
            </p:cNvPr>
            <p:cNvSpPr/>
            <p:nvPr/>
          </p:nvSpPr>
          <p:spPr>
            <a:xfrm>
              <a:off x="0" y="0"/>
              <a:ext cx="13071300" cy="936301"/>
            </a:xfrm>
            <a:prstGeom prst="rect">
              <a:avLst/>
            </a:prstGeom>
            <a:solidFill>
              <a:srgbClr val="FFFFFF"/>
            </a:solidFill>
            <a:ln w="12700" cap="flat">
              <a:noFill/>
              <a:miter lim="400000"/>
            </a:ln>
            <a:effectLst/>
          </p:spPr>
          <p:txBody>
            <a:bodyPr wrap="square" lIns="0" tIns="0" rIns="0" bIns="0" numCol="1" anchor="t">
              <a:noAutofit/>
            </a:bodyPr>
            <a:lstStyle/>
            <a:p>
              <a:pPr algn="ctr">
                <a:defRPr sz="5300">
                  <a:latin typeface="M PLUS 1p"/>
                  <a:ea typeface="M PLUS 1p"/>
                  <a:cs typeface="M PLUS 1p"/>
                  <a:sym typeface="M PLUS 1p"/>
                </a:defRPr>
              </a:pPr>
              <a:endParaRPr sz="1988"/>
            </a:p>
          </p:txBody>
        </p:sp>
        <p:sp>
          <p:nvSpPr>
            <p:cNvPr id="6" name="Mubo – 自分だけの音楽スタイルを作る。">
              <a:extLst>
                <a:ext uri="{FF2B5EF4-FFF2-40B4-BE49-F238E27FC236}">
                  <a16:creationId xmlns:a16="http://schemas.microsoft.com/office/drawing/2014/main" id="{6B4B829A-1DA6-0D45-F5E0-6719224CE29E}"/>
                </a:ext>
              </a:extLst>
            </p:cNvPr>
            <p:cNvSpPr txBox="1"/>
            <p:nvPr/>
          </p:nvSpPr>
          <p:spPr>
            <a:xfrm>
              <a:off x="67075" y="0"/>
              <a:ext cx="12937151" cy="1043469"/>
            </a:xfrm>
            <a:prstGeom prst="rect">
              <a:avLst/>
            </a:prstGeom>
            <a:noFill/>
            <a:ln w="12700" cap="flat">
              <a:noFill/>
              <a:miter lim="400000"/>
            </a:ln>
            <a:effectLst/>
          </p:spPr>
          <p:txBody>
            <a:bodyPr wrap="square" lIns="25134" tIns="25134" rIns="25134" bIns="25134" numCol="1" anchor="t">
              <a:spAutoFit/>
            </a:bodyPr>
            <a:lstStyle/>
            <a:p>
              <a:pPr algn="ctr">
                <a:defRPr sz="5900" b="1">
                  <a:latin typeface="Garamond"/>
                  <a:ea typeface="Garamond"/>
                  <a:cs typeface="Garamond"/>
                  <a:sym typeface="Garamond"/>
                </a:defRPr>
              </a:pPr>
              <a:r>
                <a:rPr sz="2213" dirty="0" err="1"/>
                <a:t>Mubo</a:t>
              </a:r>
              <a:r>
                <a:rPr sz="2213" dirty="0"/>
                <a:t> </a:t>
              </a:r>
              <a:r>
                <a:rPr sz="1988" dirty="0">
                  <a:latin typeface="M PLUS 1p"/>
                  <a:ea typeface="M PLUS 1p"/>
                  <a:cs typeface="M PLUS 1p"/>
                  <a:sym typeface="M PLUS 1p"/>
                </a:rPr>
                <a:t>– </a:t>
              </a:r>
              <a:r>
                <a:rPr sz="1988" dirty="0" err="1">
                  <a:latin typeface="M PLUS 1p"/>
                  <a:ea typeface="M PLUS 1p"/>
                  <a:cs typeface="M PLUS 1p"/>
                  <a:sym typeface="M PLUS 1p"/>
                </a:rPr>
                <a:t>自分だけの音楽スタイルを作る</a:t>
              </a:r>
              <a:endParaRPr sz="1988" dirty="0">
                <a:latin typeface="M PLUS 1p"/>
                <a:ea typeface="M PLUS 1p"/>
                <a:cs typeface="M PLUS 1p"/>
                <a:sym typeface="M PLUS 1p"/>
              </a:endParaRPr>
            </a:p>
          </p:txBody>
        </p:sp>
      </p:grpSp>
      <p:grpSp>
        <p:nvGrpSpPr>
          <p:cNvPr id="7" name="Google Shape;1356;p59">
            <a:extLst>
              <a:ext uri="{FF2B5EF4-FFF2-40B4-BE49-F238E27FC236}">
                <a16:creationId xmlns:a16="http://schemas.microsoft.com/office/drawing/2014/main" id="{8AEE0143-2CC6-0CB4-983F-B5894C507D2B}"/>
              </a:ext>
            </a:extLst>
          </p:cNvPr>
          <p:cNvGrpSpPr/>
          <p:nvPr/>
        </p:nvGrpSpPr>
        <p:grpSpPr>
          <a:xfrm>
            <a:off x="2383" y="844881"/>
            <a:ext cx="5629261" cy="88635"/>
            <a:chOff x="3598" y="-1"/>
            <a:chExt cx="15011360" cy="236360"/>
          </a:xfrm>
        </p:grpSpPr>
        <p:sp>
          <p:nvSpPr>
            <p:cNvPr id="8" name="Google Shape;1357;p59">
              <a:extLst>
                <a:ext uri="{FF2B5EF4-FFF2-40B4-BE49-F238E27FC236}">
                  <a16:creationId xmlns:a16="http://schemas.microsoft.com/office/drawing/2014/main" id="{9578890B-0F16-E788-9427-57E8591812EA}"/>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 name="Google Shape;1358;p59">
              <a:extLst>
                <a:ext uri="{FF2B5EF4-FFF2-40B4-BE49-F238E27FC236}">
                  <a16:creationId xmlns:a16="http://schemas.microsoft.com/office/drawing/2014/main" id="{1ED64D3C-8550-C1FF-1510-ED367B024A3C}"/>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4" name="Google Shape;3967;p152"/>
          <p:cNvSpPr txBox="1"/>
          <p:nvPr/>
        </p:nvSpPr>
        <p:spPr>
          <a:xfrm>
            <a:off x="201243" y="866940"/>
            <a:ext cx="5314105" cy="14690273"/>
          </a:xfrm>
          <a:prstGeom prst="rect">
            <a:avLst/>
          </a:prstGeom>
          <a:ln w="12700">
            <a:miter lim="400000"/>
          </a:ln>
        </p:spPr>
        <p:txBody>
          <a:bodyPr lIns="39450" tIns="39450" rIns="39450" bIns="39450">
            <a:spAutoFit/>
          </a:bodyPr>
          <a:lstStyle/>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a:t>
            </a:r>
            <a:r>
              <a:rPr sz="1388" dirty="0" err="1"/>
              <a:t>編集者プロフィール</a:t>
            </a: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err="1"/>
              <a:t>白</a:t>
            </a:r>
            <a:r>
              <a:rPr lang="ja-JP" altLang="en-US" sz="1388"/>
              <a:t>晝</a:t>
            </a:r>
            <a:r>
              <a:rPr sz="1388" dirty="0" err="1"/>
              <a:t>堂</a:t>
            </a:r>
            <a:r>
              <a:rPr sz="1388" dirty="0"/>
              <a:t>々（</a:t>
            </a:r>
            <a:r>
              <a:rPr sz="1388" dirty="0" err="1"/>
              <a:t>はくちゅうどうどう</a:t>
            </a:r>
            <a:r>
              <a:rPr sz="1388" dirty="0"/>
              <a:t>）</a:t>
            </a:r>
          </a:p>
          <a:p>
            <a:pPr>
              <a:lnSpc>
                <a:spcPct val="90000"/>
              </a:lnSpc>
              <a:defRPr sz="3700">
                <a:latin typeface="M PLUS 1p"/>
                <a:ea typeface="M PLUS 1p"/>
                <a:cs typeface="M PLUS 1p"/>
                <a:sym typeface="M PLUS 1p"/>
              </a:defRPr>
            </a:pPr>
            <a:r>
              <a:rPr sz="1388" dirty="0" err="1"/>
              <a:t>湘南在住の作詞・作曲・編曲家</a:t>
            </a:r>
            <a:r>
              <a:rPr sz="1388" dirty="0"/>
              <a:t>。</a:t>
            </a:r>
          </a:p>
          <a:p>
            <a:pPr>
              <a:lnSpc>
                <a:spcPct val="90000"/>
              </a:lnSpc>
              <a:defRPr sz="3700">
                <a:latin typeface="M PLUS 1p"/>
                <a:ea typeface="M PLUS 1p"/>
                <a:cs typeface="M PLUS 1p"/>
                <a:sym typeface="M PLUS 1p"/>
              </a:defRPr>
            </a:pPr>
            <a:r>
              <a:rPr sz="1388" dirty="0"/>
              <a:t>　</a:t>
            </a:r>
          </a:p>
          <a:p>
            <a:pPr>
              <a:lnSpc>
                <a:spcPct val="90000"/>
              </a:lnSpc>
              <a:defRPr sz="3700">
                <a:latin typeface="M PLUS 1p"/>
                <a:ea typeface="M PLUS 1p"/>
                <a:cs typeface="M PLUS 1p"/>
                <a:sym typeface="M PLUS 1p"/>
              </a:defRPr>
            </a:pPr>
            <a:r>
              <a:rPr sz="1388" dirty="0"/>
              <a:t>   X:@maikiman198</a:t>
            </a:r>
          </a:p>
          <a:p>
            <a:pPr>
              <a:lnSpc>
                <a:spcPct val="90000"/>
              </a:lnSpc>
              <a:defRPr sz="3700">
                <a:latin typeface="M PLUS 1p"/>
                <a:ea typeface="M PLUS 1p"/>
                <a:cs typeface="M PLUS 1p"/>
                <a:sym typeface="M PLUS 1p"/>
              </a:defRPr>
            </a:pPr>
            <a:r>
              <a:rPr sz="1388" dirty="0"/>
              <a:t>   </a:t>
            </a:r>
            <a:r>
              <a:rPr sz="1388" dirty="0" err="1"/>
              <a:t>youtube</a:t>
            </a:r>
            <a:r>
              <a:rPr sz="1388" dirty="0"/>
              <a:t>:@</a:t>
            </a:r>
            <a:r>
              <a:rPr sz="1388" dirty="0" err="1"/>
              <a:t>hakuchu_dodo</a:t>
            </a:r>
            <a:endParaRPr sz="1388" dirty="0"/>
          </a:p>
          <a:p>
            <a:pPr>
              <a:lnSpc>
                <a:spcPct val="90000"/>
              </a:lnSpc>
              <a:defRPr sz="3700">
                <a:latin typeface="M PLUS 1p"/>
                <a:ea typeface="M PLUS 1p"/>
                <a:cs typeface="M PLUS 1p"/>
                <a:sym typeface="M PLUS 1p"/>
              </a:defRPr>
            </a:pPr>
            <a:endParaRPr sz="1388" dirty="0"/>
          </a:p>
          <a:p>
            <a:pPr>
              <a:lnSpc>
                <a:spcPct val="90000"/>
              </a:lnSpc>
              <a:defRPr sz="3700">
                <a:latin typeface="M PLUS 1p"/>
                <a:ea typeface="M PLUS 1p"/>
                <a:cs typeface="M PLUS 1p"/>
                <a:sym typeface="M PLUS 1p"/>
              </a:defRPr>
            </a:pPr>
            <a:endParaRPr sz="1388" dirty="0"/>
          </a:p>
          <a:p>
            <a:pPr>
              <a:lnSpc>
                <a:spcPct val="90000"/>
              </a:lnSpc>
              <a:defRPr sz="3700">
                <a:latin typeface="M PLUS 1p"/>
                <a:ea typeface="M PLUS 1p"/>
                <a:cs typeface="M PLUS 1p"/>
                <a:sym typeface="M PLUS 1p"/>
              </a:defRPr>
            </a:pPr>
            <a:r>
              <a:rPr sz="1388" dirty="0" err="1"/>
              <a:t>ShepherdやThe</a:t>
            </a:r>
            <a:r>
              <a:rPr sz="1388" dirty="0"/>
              <a:t> Roam Town </a:t>
            </a:r>
            <a:r>
              <a:rPr sz="1388" dirty="0" err="1"/>
              <a:t>Bandなどのバンドやセッション・ギタリストとして活動していたが、ジストニアを機に転向</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a:t>
            </a:r>
            <a:r>
              <a:rPr sz="1388" dirty="0" err="1"/>
              <a:t>編集者あとがき</a:t>
            </a: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私はもともとバンドマンで、ギタリストとして活動してきました。しかし、ある時ジストニアと診断され、その活動が難しくなりました</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そんな中、偶然にも泉川さんの「Mubo（ミューボ</a:t>
            </a:r>
            <a:r>
              <a:rPr sz="1388" dirty="0"/>
              <a:t>）」</a:t>
            </a:r>
            <a:r>
              <a:rPr sz="1388" dirty="0" err="1"/>
              <a:t>と出会い、音楽の楽しさと自由さを再発見し、作詞・作曲・編曲家としてリスタートすることができました</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偉大な先人たちが書かれた理論本は世にあまたあると思います。どれも素晴らしいものです。しかし、本書は、NYで活躍する泉川氏が現場で培ったコンセプトを基にした、少し視点の異なるオリジナリティのある内容となっています。</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私自身が、より自由に音楽を表現できるようになったように、皆さんにも、それを実感していただけると良いなと感じています</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最後に、編集のご縁をいただいた泉川さん、サポートスタッフの方</a:t>
            </a:r>
            <a:r>
              <a:rPr sz="1388" dirty="0"/>
              <a:t>々、</a:t>
            </a:r>
            <a:r>
              <a:rPr sz="1388" dirty="0" err="1"/>
              <a:t>表紙デザインを担当してくださった生活さん、中表紙デザインを引き受けていただいた木暮さん（the</a:t>
            </a:r>
            <a:r>
              <a:rPr sz="1388" dirty="0"/>
              <a:t> band apart）、</a:t>
            </a:r>
            <a:r>
              <a:rPr sz="1388" dirty="0" err="1"/>
              <a:t>そして本書を手に取っていただいたすべての方々に深い感謝の意を表します</a:t>
            </a:r>
            <a:r>
              <a:rPr sz="1388" dirty="0"/>
              <a:t>。</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r>
              <a:rPr sz="1388" dirty="0" err="1"/>
              <a:t>皆様のおかげで、この本が世に出ることができました。ありがとうございます</a:t>
            </a:r>
            <a:r>
              <a:rPr sz="1388" dirty="0"/>
              <a:t>。</a:t>
            </a:r>
          </a:p>
          <a:p>
            <a:pPr algn="r">
              <a:lnSpc>
                <a:spcPct val="90000"/>
              </a:lnSpc>
              <a:defRPr sz="3700">
                <a:latin typeface="M PLUS 1p"/>
                <a:ea typeface="M PLUS 1p"/>
                <a:cs typeface="M PLUS 1p"/>
                <a:sym typeface="M PLUS 1p"/>
              </a:defRPr>
            </a:pPr>
            <a:r>
              <a:rPr sz="1388" dirty="0"/>
              <a:t>-</a:t>
            </a:r>
            <a:r>
              <a:rPr sz="1388" dirty="0" err="1"/>
              <a:t>白晝堂</a:t>
            </a:r>
            <a:r>
              <a:rPr sz="1388" dirty="0"/>
              <a:t>々</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p>
          <a:p>
            <a:pPr marR="38100" algn="just">
              <a:lnSpc>
                <a:spcPct val="90000"/>
              </a:lnSpc>
              <a:defRPr sz="3700">
                <a:latin typeface="M PLUS 1p"/>
                <a:ea typeface="M PLUS 1p"/>
                <a:cs typeface="M PLUS 1p"/>
                <a:sym typeface="M PLUS 1p"/>
              </a:defRPr>
            </a:pPr>
            <a:r>
              <a:rPr sz="1388" dirty="0"/>
              <a:t>　</a:t>
            </a:r>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marR="38100"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　　　　　　　　　　　　　　　　　　　　　　　　　　</a:t>
            </a:r>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endParaRPr sz="1388" dirty="0"/>
          </a:p>
          <a:p>
            <a:pPr algn="just">
              <a:lnSpc>
                <a:spcPct val="90000"/>
              </a:lnSpc>
              <a:defRPr sz="3700">
                <a:latin typeface="M PLUS 1p"/>
                <a:ea typeface="M PLUS 1p"/>
                <a:cs typeface="M PLUS 1p"/>
                <a:sym typeface="M PLUS 1p"/>
              </a:defRPr>
            </a:pPr>
            <a:r>
              <a:rPr sz="1388" dirty="0"/>
              <a:t>-泉川</a:t>
            </a:r>
            <a:r>
              <a:rPr lang="en-US" altLang="ja-JP" sz="1388" dirty="0"/>
              <a:t>1</a:t>
            </a:r>
            <a:endParaRPr sz="1388" dirty="0"/>
          </a:p>
        </p:txBody>
      </p:sp>
      <p:grpSp>
        <p:nvGrpSpPr>
          <p:cNvPr id="5017" name="Google Shape;3968;p152"/>
          <p:cNvGrpSpPr/>
          <p:nvPr/>
        </p:nvGrpSpPr>
        <p:grpSpPr>
          <a:xfrm>
            <a:off x="707878" y="255998"/>
            <a:ext cx="4901738" cy="391301"/>
            <a:chOff x="0" y="0"/>
            <a:chExt cx="13071300" cy="1043469"/>
          </a:xfrm>
        </p:grpSpPr>
        <p:sp>
          <p:nvSpPr>
            <p:cNvPr id="5015" name="Rectangle"/>
            <p:cNvSpPr/>
            <p:nvPr/>
          </p:nvSpPr>
          <p:spPr>
            <a:xfrm>
              <a:off x="0" y="0"/>
              <a:ext cx="13071300" cy="936301"/>
            </a:xfrm>
            <a:prstGeom prst="rect">
              <a:avLst/>
            </a:prstGeom>
            <a:solidFill>
              <a:srgbClr val="FFFFFF"/>
            </a:solidFill>
            <a:ln w="12700" cap="flat">
              <a:noFill/>
              <a:miter lim="400000"/>
            </a:ln>
            <a:effectLst/>
          </p:spPr>
          <p:txBody>
            <a:bodyPr wrap="square" lIns="0" tIns="0" rIns="0" bIns="0" numCol="1" anchor="t">
              <a:noAutofit/>
            </a:bodyPr>
            <a:lstStyle/>
            <a:p>
              <a:pPr algn="ctr">
                <a:defRPr sz="5300">
                  <a:latin typeface="M PLUS 1p"/>
                  <a:ea typeface="M PLUS 1p"/>
                  <a:cs typeface="M PLUS 1p"/>
                  <a:sym typeface="M PLUS 1p"/>
                </a:defRPr>
              </a:pPr>
              <a:endParaRPr sz="1988"/>
            </a:p>
          </p:txBody>
        </p:sp>
        <p:sp>
          <p:nvSpPr>
            <p:cNvPr id="5016" name="Mubo – 自分だけの音楽スタイルを作る。"/>
            <p:cNvSpPr txBox="1"/>
            <p:nvPr/>
          </p:nvSpPr>
          <p:spPr>
            <a:xfrm>
              <a:off x="67075" y="0"/>
              <a:ext cx="12937151" cy="1043469"/>
            </a:xfrm>
            <a:prstGeom prst="rect">
              <a:avLst/>
            </a:prstGeom>
            <a:noFill/>
            <a:ln w="12700" cap="flat">
              <a:noFill/>
              <a:miter lim="400000"/>
            </a:ln>
            <a:effectLst/>
          </p:spPr>
          <p:txBody>
            <a:bodyPr wrap="square" lIns="25134" tIns="25134" rIns="25134" bIns="25134" numCol="1" anchor="t">
              <a:spAutoFit/>
            </a:bodyPr>
            <a:lstStyle/>
            <a:p>
              <a:pPr algn="ctr">
                <a:defRPr sz="5900" b="1">
                  <a:latin typeface="Garamond"/>
                  <a:ea typeface="Garamond"/>
                  <a:cs typeface="Garamond"/>
                  <a:sym typeface="Garamond"/>
                </a:defRPr>
              </a:pPr>
              <a:r>
                <a:rPr sz="2213" dirty="0" err="1"/>
                <a:t>Mubo</a:t>
              </a:r>
              <a:r>
                <a:rPr sz="2213" dirty="0"/>
                <a:t> </a:t>
              </a:r>
              <a:r>
                <a:rPr sz="1988" dirty="0">
                  <a:latin typeface="M PLUS 1p"/>
                  <a:ea typeface="M PLUS 1p"/>
                  <a:cs typeface="M PLUS 1p"/>
                  <a:sym typeface="M PLUS 1p"/>
                </a:rPr>
                <a:t>– </a:t>
              </a:r>
              <a:r>
                <a:rPr sz="1988" dirty="0" err="1">
                  <a:latin typeface="M PLUS 1p"/>
                  <a:ea typeface="M PLUS 1p"/>
                  <a:cs typeface="M PLUS 1p"/>
                  <a:sym typeface="M PLUS 1p"/>
                </a:rPr>
                <a:t>自分だけの音楽スタイルを作る</a:t>
              </a:r>
              <a:endParaRPr sz="1988" dirty="0">
                <a:latin typeface="M PLUS 1p"/>
                <a:ea typeface="M PLUS 1p"/>
                <a:cs typeface="M PLUS 1p"/>
                <a:sym typeface="M PLUS 1p"/>
              </a:endParaRPr>
            </a:p>
          </p:txBody>
        </p:sp>
      </p:grpSp>
      <p:pic>
        <p:nvPicPr>
          <p:cNvPr id="5018" name="Google Shape;3973;p152" descr="Google Shape;3973;p152"/>
          <p:cNvPicPr>
            <a:picLocks noChangeAspect="1"/>
          </p:cNvPicPr>
          <p:nvPr/>
        </p:nvPicPr>
        <p:blipFill>
          <a:blip r:embed="rId2"/>
          <a:srcRect r="9066"/>
          <a:stretch>
            <a:fillRect/>
          </a:stretch>
        </p:blipFill>
        <p:spPr>
          <a:xfrm>
            <a:off x="148788" y="87249"/>
            <a:ext cx="559091" cy="728733"/>
          </a:xfrm>
          <a:prstGeom prst="rect">
            <a:avLst/>
          </a:prstGeom>
          <a:ln w="12700">
            <a:miter lim="400000"/>
            <a:headEnd/>
            <a:tailEnd/>
          </a:ln>
        </p:spPr>
      </p:pic>
      <p:pic>
        <p:nvPicPr>
          <p:cNvPr id="5019" name="Google Shape;3975;p152" descr="Google Shape;3975;p152"/>
          <p:cNvPicPr>
            <a:picLocks noChangeAspect="1"/>
          </p:cNvPicPr>
          <p:nvPr/>
        </p:nvPicPr>
        <p:blipFill>
          <a:blip r:embed="rId3"/>
          <a:stretch>
            <a:fillRect/>
          </a:stretch>
        </p:blipFill>
        <p:spPr>
          <a:xfrm>
            <a:off x="3870822" y="1260468"/>
            <a:ext cx="1409204" cy="1409204"/>
          </a:xfrm>
          <a:prstGeom prst="rect">
            <a:avLst/>
          </a:prstGeom>
          <a:ln w="12700">
            <a:miter lim="400000"/>
            <a:headEnd/>
            <a:tailEnd/>
          </a:ln>
        </p:spPr>
      </p:pic>
      <p:sp>
        <p:nvSpPr>
          <p:cNvPr id="502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142</a:t>
            </a:fld>
            <a:endParaRPr/>
          </a:p>
        </p:txBody>
      </p:sp>
      <p:pic>
        <p:nvPicPr>
          <p:cNvPr id="5" name="Picture 2" descr="表紙-03">
            <a:extLst>
              <a:ext uri="{FF2B5EF4-FFF2-40B4-BE49-F238E27FC236}">
                <a16:creationId xmlns:a16="http://schemas.microsoft.com/office/drawing/2014/main" id="{C4374BD6-10CB-CAE9-4486-83A018DA19F8}"/>
              </a:ext>
            </a:extLst>
          </p:cNvPr>
          <p:cNvPicPr>
            <a:picLocks noChangeAspect="1"/>
          </p:cNvPicPr>
          <p:nvPr/>
        </p:nvPicPr>
        <p:blipFill rotWithShape="1">
          <a:blip r:embed="rId4">
            <a:alphaModFix amt="54000"/>
          </a:blip>
          <a:srcRect t="28964"/>
          <a:stretch/>
        </p:blipFill>
        <p:spPr>
          <a:xfrm>
            <a:off x="-167068" y="3369778"/>
            <a:ext cx="5968127" cy="6588902"/>
          </a:xfrm>
          <a:prstGeom prst="rect">
            <a:avLst/>
          </a:prstGeom>
        </p:spPr>
      </p:pic>
      <p:grpSp>
        <p:nvGrpSpPr>
          <p:cNvPr id="2" name="Google Shape;1356;p59">
            <a:extLst>
              <a:ext uri="{FF2B5EF4-FFF2-40B4-BE49-F238E27FC236}">
                <a16:creationId xmlns:a16="http://schemas.microsoft.com/office/drawing/2014/main" id="{3019A64C-DE55-84B2-8F1A-5C857761581F}"/>
              </a:ext>
            </a:extLst>
          </p:cNvPr>
          <p:cNvGrpSpPr/>
          <p:nvPr/>
        </p:nvGrpSpPr>
        <p:grpSpPr>
          <a:xfrm>
            <a:off x="2383" y="871257"/>
            <a:ext cx="5629261" cy="88635"/>
            <a:chOff x="3598" y="-1"/>
            <a:chExt cx="15011360" cy="236360"/>
          </a:xfrm>
        </p:grpSpPr>
        <p:sp>
          <p:nvSpPr>
            <p:cNvPr id="3" name="Google Shape;1357;p59">
              <a:extLst>
                <a:ext uri="{FF2B5EF4-FFF2-40B4-BE49-F238E27FC236}">
                  <a16:creationId xmlns:a16="http://schemas.microsoft.com/office/drawing/2014/main" id="{9199D2C9-B245-B040-98F3-8917F9E94DB1}"/>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C5348FD5-58B7-1365-4E64-0D21045C93B2}"/>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 name="Google Shape;3968;p152"/>
          <p:cNvGrpSpPr/>
          <p:nvPr/>
        </p:nvGrpSpPr>
        <p:grpSpPr>
          <a:xfrm>
            <a:off x="707878" y="255998"/>
            <a:ext cx="4901738" cy="391301"/>
            <a:chOff x="0" y="0"/>
            <a:chExt cx="13071300" cy="1043469"/>
          </a:xfrm>
        </p:grpSpPr>
        <p:sp>
          <p:nvSpPr>
            <p:cNvPr id="5015" name="Rectangle"/>
            <p:cNvSpPr/>
            <p:nvPr/>
          </p:nvSpPr>
          <p:spPr>
            <a:xfrm>
              <a:off x="0" y="0"/>
              <a:ext cx="13071300" cy="936301"/>
            </a:xfrm>
            <a:prstGeom prst="rect">
              <a:avLst/>
            </a:prstGeom>
            <a:solidFill>
              <a:srgbClr val="FFFFFF"/>
            </a:solidFill>
            <a:ln w="12700" cap="flat">
              <a:noFill/>
              <a:miter lim="400000"/>
            </a:ln>
            <a:effectLst/>
          </p:spPr>
          <p:txBody>
            <a:bodyPr wrap="square" lIns="0" tIns="0" rIns="0" bIns="0" numCol="1" anchor="t">
              <a:noAutofit/>
            </a:bodyPr>
            <a:lstStyle/>
            <a:p>
              <a:pPr algn="ctr">
                <a:defRPr sz="5300">
                  <a:latin typeface="M PLUS 1p"/>
                  <a:ea typeface="M PLUS 1p"/>
                  <a:cs typeface="M PLUS 1p"/>
                  <a:sym typeface="M PLUS 1p"/>
                </a:defRPr>
              </a:pPr>
              <a:endParaRPr sz="1988"/>
            </a:p>
          </p:txBody>
        </p:sp>
        <p:sp>
          <p:nvSpPr>
            <p:cNvPr id="5016" name="Mubo – 自分だけの音楽スタイルを作る。"/>
            <p:cNvSpPr txBox="1"/>
            <p:nvPr/>
          </p:nvSpPr>
          <p:spPr>
            <a:xfrm>
              <a:off x="67075" y="0"/>
              <a:ext cx="12937151" cy="1043469"/>
            </a:xfrm>
            <a:prstGeom prst="rect">
              <a:avLst/>
            </a:prstGeom>
            <a:noFill/>
            <a:ln w="12700" cap="flat">
              <a:noFill/>
              <a:miter lim="400000"/>
            </a:ln>
            <a:effectLst/>
          </p:spPr>
          <p:txBody>
            <a:bodyPr wrap="square" lIns="25134" tIns="25134" rIns="25134" bIns="25134" numCol="1" anchor="t">
              <a:spAutoFit/>
            </a:bodyPr>
            <a:lstStyle/>
            <a:p>
              <a:pPr algn="ctr">
                <a:defRPr sz="5900" b="1">
                  <a:latin typeface="Garamond"/>
                  <a:ea typeface="Garamond"/>
                  <a:cs typeface="Garamond"/>
                  <a:sym typeface="Garamond"/>
                </a:defRPr>
              </a:pPr>
              <a:r>
                <a:rPr sz="2213" dirty="0" err="1"/>
                <a:t>Mubo</a:t>
              </a:r>
              <a:r>
                <a:rPr sz="2213" dirty="0"/>
                <a:t> </a:t>
              </a:r>
              <a:r>
                <a:rPr sz="1988" dirty="0">
                  <a:latin typeface="M PLUS 1p"/>
                  <a:ea typeface="M PLUS 1p"/>
                  <a:cs typeface="M PLUS 1p"/>
                  <a:sym typeface="M PLUS 1p"/>
                </a:rPr>
                <a:t>– </a:t>
              </a:r>
              <a:r>
                <a:rPr sz="1988" dirty="0" err="1">
                  <a:latin typeface="M PLUS 1p"/>
                  <a:ea typeface="M PLUS 1p"/>
                  <a:cs typeface="M PLUS 1p"/>
                  <a:sym typeface="M PLUS 1p"/>
                </a:rPr>
                <a:t>自分だけの音楽スタイルを作る</a:t>
              </a:r>
              <a:endParaRPr sz="1988" dirty="0">
                <a:latin typeface="M PLUS 1p"/>
                <a:ea typeface="M PLUS 1p"/>
                <a:cs typeface="M PLUS 1p"/>
                <a:sym typeface="M PLUS 1p"/>
              </a:endParaRPr>
            </a:p>
          </p:txBody>
        </p:sp>
      </p:grpSp>
      <p:pic>
        <p:nvPicPr>
          <p:cNvPr id="5018" name="Google Shape;3973;p152" descr="Google Shape;3973;p152"/>
          <p:cNvPicPr>
            <a:picLocks noChangeAspect="1"/>
          </p:cNvPicPr>
          <p:nvPr/>
        </p:nvPicPr>
        <p:blipFill>
          <a:blip r:embed="rId2"/>
          <a:srcRect r="9066"/>
          <a:stretch>
            <a:fillRect/>
          </a:stretch>
        </p:blipFill>
        <p:spPr>
          <a:xfrm>
            <a:off x="148788" y="87249"/>
            <a:ext cx="559091" cy="728733"/>
          </a:xfrm>
          <a:prstGeom prst="rect">
            <a:avLst/>
          </a:prstGeom>
          <a:ln w="12700">
            <a:miter lim="400000"/>
            <a:headEnd/>
            <a:tailEnd/>
          </a:ln>
        </p:spPr>
      </p:pic>
      <p:pic>
        <p:nvPicPr>
          <p:cNvPr id="5019" name="Google Shape;3975;p152" descr="Google Shape;3975;p152"/>
          <p:cNvPicPr>
            <a:picLocks noChangeAspect="1"/>
          </p:cNvPicPr>
          <p:nvPr/>
        </p:nvPicPr>
        <p:blipFill>
          <a:blip r:embed="rId3"/>
          <a:stretch>
            <a:fillRect/>
          </a:stretch>
        </p:blipFill>
        <p:spPr>
          <a:xfrm>
            <a:off x="3870822" y="1260468"/>
            <a:ext cx="1409204" cy="1409204"/>
          </a:xfrm>
          <a:prstGeom prst="rect">
            <a:avLst/>
          </a:prstGeom>
          <a:ln w="12700">
            <a:miter lim="400000"/>
            <a:headEnd/>
            <a:tailEnd/>
          </a:ln>
        </p:spPr>
      </p:pic>
      <p:sp>
        <p:nvSpPr>
          <p:cNvPr id="5020" name="Google Shape;120;p15"/>
          <p:cNvSpPr txBox="1">
            <a:spLocks noGrp="1"/>
          </p:cNvSpPr>
          <p:nvPr>
            <p:ph type="sldNum" sz="quarter" idx="2"/>
          </p:nvPr>
        </p:nvSpPr>
        <p:spPr>
          <a:xfrm>
            <a:off x="5135723" y="8593805"/>
            <a:ext cx="577937" cy="449121"/>
          </a:xfrm>
          <a:prstGeom prst="rect">
            <a:avLst/>
          </a:prstGeom>
        </p:spPr>
        <p:txBody>
          <a:bodyPr/>
          <a:lstStyle>
            <a:lvl1pPr algn="l"/>
          </a:lstStyle>
          <a:p>
            <a:fld id="{86CB4B4D-7CA3-9044-876B-883B54F8677D}" type="slidenum">
              <a:rPr/>
              <a:t>143</a:t>
            </a:fld>
            <a:endParaRPr/>
          </a:p>
        </p:txBody>
      </p:sp>
      <p:grpSp>
        <p:nvGrpSpPr>
          <p:cNvPr id="2" name="Google Shape;1356;p59">
            <a:extLst>
              <a:ext uri="{FF2B5EF4-FFF2-40B4-BE49-F238E27FC236}">
                <a16:creationId xmlns:a16="http://schemas.microsoft.com/office/drawing/2014/main" id="{3019A64C-DE55-84B2-8F1A-5C857761581F}"/>
              </a:ext>
            </a:extLst>
          </p:cNvPr>
          <p:cNvGrpSpPr/>
          <p:nvPr/>
        </p:nvGrpSpPr>
        <p:grpSpPr>
          <a:xfrm>
            <a:off x="2383" y="871257"/>
            <a:ext cx="5629261" cy="88635"/>
            <a:chOff x="3598" y="-1"/>
            <a:chExt cx="15011360" cy="236360"/>
          </a:xfrm>
        </p:grpSpPr>
        <p:sp>
          <p:nvSpPr>
            <p:cNvPr id="3" name="Google Shape;1357;p59">
              <a:extLst>
                <a:ext uri="{FF2B5EF4-FFF2-40B4-BE49-F238E27FC236}">
                  <a16:creationId xmlns:a16="http://schemas.microsoft.com/office/drawing/2014/main" id="{9199D2C9-B245-B040-98F3-8917F9E94DB1}"/>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C5348FD5-58B7-1365-4E64-0D21045C93B2}"/>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Tree>
    <p:extLst>
      <p:ext uri="{BB962C8B-B14F-4D97-AF65-F5344CB8AC3E}">
        <p14:creationId xmlns:p14="http://schemas.microsoft.com/office/powerpoint/2010/main" val="21524577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2" name="Google Shape;505;p27"/>
          <p:cNvGrpSpPr/>
          <p:nvPr/>
        </p:nvGrpSpPr>
        <p:grpSpPr>
          <a:xfrm>
            <a:off x="567015" y="1980295"/>
            <a:ext cx="4582778" cy="1834333"/>
            <a:chOff x="0" y="0"/>
            <a:chExt cx="12220740" cy="4891550"/>
          </a:xfrm>
        </p:grpSpPr>
        <p:pic>
          <p:nvPicPr>
            <p:cNvPr id="635" name="Google Shape;506;p27" descr="Google Shape;506;p27"/>
            <p:cNvPicPr>
              <a:picLocks noChangeAspect="1"/>
            </p:cNvPicPr>
            <p:nvPr/>
          </p:nvPicPr>
          <p:blipFill>
            <a:blip r:embed="rId2"/>
            <a:stretch>
              <a:fillRect/>
            </a:stretch>
          </p:blipFill>
          <p:spPr>
            <a:xfrm>
              <a:off x="0" y="0"/>
              <a:ext cx="12220740" cy="4891550"/>
            </a:xfrm>
            <a:prstGeom prst="rect">
              <a:avLst/>
            </a:prstGeom>
            <a:ln w="12700" cap="flat">
              <a:noFill/>
              <a:miter lim="400000"/>
              <a:headEnd/>
              <a:tailEnd/>
            </a:ln>
            <a:effectLst/>
          </p:spPr>
        </p:pic>
        <p:grpSp>
          <p:nvGrpSpPr>
            <p:cNvPr id="638" name="Google Shape;507;p27"/>
            <p:cNvGrpSpPr/>
            <p:nvPr/>
          </p:nvGrpSpPr>
          <p:grpSpPr>
            <a:xfrm>
              <a:off x="38785" y="3547297"/>
              <a:ext cx="791364" cy="978024"/>
              <a:chOff x="0" y="0"/>
              <a:chExt cx="791362" cy="978022"/>
            </a:xfrm>
          </p:grpSpPr>
          <p:sp>
            <p:nvSpPr>
              <p:cNvPr id="636" name="Oval"/>
              <p:cNvSpPr/>
              <p:nvPr/>
            </p:nvSpPr>
            <p:spPr>
              <a:xfrm>
                <a:off x="0" y="0"/>
                <a:ext cx="791362" cy="97802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37" name="C"/>
              <p:cNvSpPr txBox="1"/>
              <p:nvPr/>
            </p:nvSpPr>
            <p:spPr>
              <a:xfrm>
                <a:off x="227516" y="67229"/>
                <a:ext cx="336327"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641" name="Google Shape;508;p27"/>
            <p:cNvGrpSpPr/>
            <p:nvPr/>
          </p:nvGrpSpPr>
          <p:grpSpPr>
            <a:xfrm>
              <a:off x="3521481" y="3547298"/>
              <a:ext cx="791364" cy="978024"/>
              <a:chOff x="0" y="503022"/>
              <a:chExt cx="791362" cy="978023"/>
            </a:xfrm>
          </p:grpSpPr>
          <p:sp>
            <p:nvSpPr>
              <p:cNvPr id="639" name="Oval"/>
              <p:cNvSpPr/>
              <p:nvPr/>
            </p:nvSpPr>
            <p:spPr>
              <a:xfrm>
                <a:off x="0" y="503022"/>
                <a:ext cx="791362" cy="97802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40" name="G"/>
              <p:cNvSpPr txBox="1"/>
              <p:nvPr/>
            </p:nvSpPr>
            <p:spPr>
              <a:xfrm>
                <a:off x="227516" y="570254"/>
                <a:ext cx="336329"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sp>
        <p:nvSpPr>
          <p:cNvPr id="643" name="Google Shape;509;p27"/>
          <p:cNvSpPr txBox="1"/>
          <p:nvPr/>
        </p:nvSpPr>
        <p:spPr>
          <a:xfrm>
            <a:off x="538630" y="1221105"/>
            <a:ext cx="513098" cy="355714"/>
          </a:xfrm>
          <a:prstGeom prst="rect">
            <a:avLst/>
          </a:prstGeom>
          <a:ln w="12700">
            <a:miter lim="400000"/>
          </a:ln>
        </p:spPr>
        <p:txBody>
          <a:bodyPr lIns="25134" tIns="25134" rIns="25134" bIns="25134">
            <a:spAutoFit/>
          </a:bodyPr>
          <a:lstStyle>
            <a:lvl1pPr>
              <a:lnSpc>
                <a:spcPct val="150000"/>
              </a:lnSpc>
              <a:defRPr sz="3900" b="1"/>
            </a:lvl1pPr>
          </a:lstStyle>
          <a:p>
            <a:r>
              <a:rPr sz="1463" b="0" u="sng" dirty="0">
                <a:latin typeface="M PLUS 1p" panose="020B0502020203020207" pitchFamily="34" charset="-128"/>
                <a:ea typeface="M PLUS 1p" panose="020B0502020203020207" pitchFamily="34" charset="-128"/>
                <a:cs typeface="M PLUS 1p" panose="020B0502020203020207" pitchFamily="34" charset="-128"/>
              </a:rPr>
              <a:t>C7 </a:t>
            </a:r>
          </a:p>
        </p:txBody>
      </p:sp>
      <p:grpSp>
        <p:nvGrpSpPr>
          <p:cNvPr id="646" name="Google Shape;510;p27"/>
          <p:cNvGrpSpPr/>
          <p:nvPr/>
        </p:nvGrpSpPr>
        <p:grpSpPr>
          <a:xfrm>
            <a:off x="1240108" y="3310532"/>
            <a:ext cx="296663" cy="366638"/>
            <a:chOff x="0" y="204732"/>
            <a:chExt cx="791101" cy="977701"/>
          </a:xfrm>
        </p:grpSpPr>
        <p:sp>
          <p:nvSpPr>
            <p:cNvPr id="644" name="Oval"/>
            <p:cNvSpPr/>
            <p:nvPr/>
          </p:nvSpPr>
          <p:spPr>
            <a:xfrm>
              <a:off x="0" y="204732"/>
              <a:ext cx="791101" cy="9777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45" name="E"/>
            <p:cNvSpPr txBox="1"/>
            <p:nvPr/>
          </p:nvSpPr>
          <p:spPr>
            <a:xfrm>
              <a:off x="227477" y="271801"/>
              <a:ext cx="33614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649" name="Google Shape;511;p27"/>
          <p:cNvGrpSpPr/>
          <p:nvPr/>
        </p:nvGrpSpPr>
        <p:grpSpPr>
          <a:xfrm>
            <a:off x="2361547" y="2390648"/>
            <a:ext cx="352238" cy="514464"/>
            <a:chOff x="0" y="187302"/>
            <a:chExt cx="939301" cy="1371901"/>
          </a:xfrm>
        </p:grpSpPr>
        <p:sp>
          <p:nvSpPr>
            <p:cNvPr id="647"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48" name="B♭"/>
            <p:cNvSpPr txBox="1"/>
            <p:nvPr/>
          </p:nvSpPr>
          <p:spPr>
            <a:xfrm>
              <a:off x="249181" y="274584"/>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650" name="Google Shape;512;p27"/>
          <p:cNvSpPr txBox="1"/>
          <p:nvPr/>
        </p:nvSpPr>
        <p:spPr>
          <a:xfrm>
            <a:off x="405995" y="4495801"/>
            <a:ext cx="4849354" cy="980885"/>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メイジャ</a:t>
            </a:r>
            <a:r>
              <a:rPr sz="1388" dirty="0">
                <a:latin typeface="M PLUS 1p" panose="020B0502020203020207" pitchFamily="34" charset="-128"/>
                <a:ea typeface="M PLUS 1p" panose="020B0502020203020207" pitchFamily="34" charset="-128"/>
                <a:cs typeface="M PLUS 1p" panose="020B0502020203020207" pitchFamily="34" charset="-128"/>
              </a:rPr>
              <a:t>ー・セブンスを半音下げるとセブンスになります。すると少し刺激的な感じがしますね。８個のハモるかたまりに入っていない音が入ると刺激的な響きになります。</a:t>
            </a:r>
          </a:p>
        </p:txBody>
      </p:sp>
      <p:sp>
        <p:nvSpPr>
          <p:cNvPr id="651" name="Google Shape;513;p27"/>
          <p:cNvSpPr txBox="1"/>
          <p:nvPr/>
        </p:nvSpPr>
        <p:spPr>
          <a:xfrm>
            <a:off x="596505" y="3805911"/>
            <a:ext cx="13081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652" name="Google Shape;514;p27"/>
          <p:cNvSpPr txBox="1"/>
          <p:nvPr/>
        </p:nvSpPr>
        <p:spPr>
          <a:xfrm>
            <a:off x="1273958" y="380584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653" name="Google Shape;515;p27"/>
          <p:cNvSpPr txBox="1"/>
          <p:nvPr/>
        </p:nvSpPr>
        <p:spPr>
          <a:xfrm>
            <a:off x="1932092" y="380591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654" name="Google Shape;516;p27"/>
          <p:cNvSpPr txBox="1"/>
          <p:nvPr/>
        </p:nvSpPr>
        <p:spPr>
          <a:xfrm>
            <a:off x="2391578" y="3805848"/>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sp>
        <p:nvSpPr>
          <p:cNvPr id="65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15</a:t>
            </a:fld>
            <a:endParaRPr/>
          </a:p>
        </p:txBody>
      </p:sp>
      <p:grpSp>
        <p:nvGrpSpPr>
          <p:cNvPr id="5" name="グループ化 4">
            <a:extLst>
              <a:ext uri="{FF2B5EF4-FFF2-40B4-BE49-F238E27FC236}">
                <a16:creationId xmlns:a16="http://schemas.microsoft.com/office/drawing/2014/main" id="{079080D1-44C2-CB8E-9539-74C778040AE9}"/>
              </a:ext>
            </a:extLst>
          </p:cNvPr>
          <p:cNvGrpSpPr/>
          <p:nvPr/>
        </p:nvGrpSpPr>
        <p:grpSpPr>
          <a:xfrm>
            <a:off x="795" y="57512"/>
            <a:ext cx="5665336" cy="520927"/>
            <a:chOff x="0" y="2132710"/>
            <a:chExt cx="15107562" cy="1389139"/>
          </a:xfrm>
        </p:grpSpPr>
        <p:sp>
          <p:nvSpPr>
            <p:cNvPr id="6" name="Rectangle">
              <a:extLst>
                <a:ext uri="{FF2B5EF4-FFF2-40B4-BE49-F238E27FC236}">
                  <a16:creationId xmlns:a16="http://schemas.microsoft.com/office/drawing/2014/main" id="{E307E0E7-BF2D-ECD6-CB3B-4FD80D71A622}"/>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４</a:t>
              </a:r>
              <a:r>
                <a:rPr lang="en-US" altLang="ja-JP" sz="2025" dirty="0">
                  <a:latin typeface="M PLUS 1p" panose="020B0502020203020207" pitchFamily="34" charset="-128"/>
                  <a:ea typeface="M PLUS 1p" panose="020B0502020203020207" pitchFamily="34" charset="-128"/>
                  <a:cs typeface="M PLUS 1p" panose="020B0502020203020207" pitchFamily="34" charset="-128"/>
                </a:rPr>
                <a:t>.</a:t>
              </a:r>
              <a:r>
                <a:rPr lang="ja-JP" altLang="en-US" sz="2025">
                  <a:latin typeface="M PLUS 1p" panose="020B0502020203020207" pitchFamily="34" charset="-128"/>
                  <a:ea typeface="M PLUS 1p" panose="020B0502020203020207" pitchFamily="34" charset="-128"/>
                  <a:cs typeface="M PLUS 1p" panose="020B0502020203020207" pitchFamily="34" charset="-128"/>
                </a:rPr>
                <a:t>セブンス</a:t>
              </a:r>
            </a:p>
          </p:txBody>
        </p:sp>
        <p:pic>
          <p:nvPicPr>
            <p:cNvPr id="7" name="Google Shape;231;p19" descr="Google Shape;231;p19">
              <a:extLst>
                <a:ext uri="{FF2B5EF4-FFF2-40B4-BE49-F238E27FC236}">
                  <a16:creationId xmlns:a16="http://schemas.microsoft.com/office/drawing/2014/main" id="{78CD796B-FC9F-654E-6822-7EF1E590815A}"/>
                </a:ext>
              </a:extLst>
            </p:cNvPr>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Google Shape;523;p28"/>
          <p:cNvSpPr txBox="1"/>
          <p:nvPr/>
        </p:nvSpPr>
        <p:spPr>
          <a:xfrm>
            <a:off x="4940641" y="2007141"/>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658" name="Google Shape;525;p28"/>
          <p:cNvSpPr txBox="1"/>
          <p:nvPr/>
        </p:nvSpPr>
        <p:spPr>
          <a:xfrm>
            <a:off x="352797" y="464193"/>
            <a:ext cx="5023556" cy="1621702"/>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セブンスは基本は不安定なサウンドなので、不安定にしたいコード（ドミナント）の時に使うとより効果が上がりそうですよね。５度の和音が不安定（Cの場合はG）という説明をしました。なので、５度の時はセブンスをつけてG</a:t>
            </a:r>
            <a:r>
              <a:rPr sz="1200" dirty="0">
                <a:latin typeface="M PLUS 1p" panose="020B0502020203020207" pitchFamily="34" charset="-128"/>
                <a:ea typeface="M PLUS 1p" panose="020B0502020203020207" pitchFamily="34" charset="-128"/>
                <a:cs typeface="M PLUS 1p" panose="020B0502020203020207" pitchFamily="34" charset="-128"/>
              </a:rPr>
              <a:t>7</a:t>
            </a:r>
            <a:r>
              <a:rPr sz="1388" dirty="0">
                <a:latin typeface="M PLUS 1p" panose="020B0502020203020207" pitchFamily="34" charset="-128"/>
                <a:ea typeface="M PLUS 1p" panose="020B0502020203020207" pitchFamily="34" charset="-128"/>
                <a:cs typeface="M PLUS 1p" panose="020B0502020203020207" pitchFamily="34" charset="-128"/>
              </a:rPr>
              <a:t>にすることが多いです。</a:t>
            </a:r>
          </a:p>
        </p:txBody>
      </p:sp>
      <p:grpSp>
        <p:nvGrpSpPr>
          <p:cNvPr id="671" name="Google Shape;529;p28"/>
          <p:cNvGrpSpPr/>
          <p:nvPr/>
        </p:nvGrpSpPr>
        <p:grpSpPr>
          <a:xfrm>
            <a:off x="559445" y="3421220"/>
            <a:ext cx="4582775" cy="1667612"/>
            <a:chOff x="0" y="0"/>
            <a:chExt cx="12220732" cy="4446964"/>
          </a:xfrm>
        </p:grpSpPr>
        <p:pic>
          <p:nvPicPr>
            <p:cNvPr id="664" name="Google Shape;530;p28" descr="Google Shape;530;p28"/>
            <p:cNvPicPr>
              <a:picLocks noChangeAspect="1"/>
            </p:cNvPicPr>
            <p:nvPr/>
          </p:nvPicPr>
          <p:blipFill>
            <a:blip r:embed="rId2"/>
            <a:stretch>
              <a:fillRect/>
            </a:stretch>
          </p:blipFill>
          <p:spPr>
            <a:xfrm>
              <a:off x="0" y="0"/>
              <a:ext cx="12220732" cy="4446964"/>
            </a:xfrm>
            <a:prstGeom prst="rect">
              <a:avLst/>
            </a:prstGeom>
            <a:ln w="12700" cap="flat">
              <a:noFill/>
              <a:miter lim="400000"/>
              <a:headEnd/>
              <a:tailEnd/>
            </a:ln>
            <a:effectLst/>
          </p:spPr>
        </p:pic>
        <p:grpSp>
          <p:nvGrpSpPr>
            <p:cNvPr id="667" name="Google Shape;531;p28"/>
            <p:cNvGrpSpPr/>
            <p:nvPr/>
          </p:nvGrpSpPr>
          <p:grpSpPr>
            <a:xfrm>
              <a:off x="59858" y="3196635"/>
              <a:ext cx="791415" cy="889077"/>
              <a:chOff x="-1" y="-1"/>
              <a:chExt cx="791414" cy="889076"/>
            </a:xfrm>
          </p:grpSpPr>
          <p:sp>
            <p:nvSpPr>
              <p:cNvPr id="665" name="Oval"/>
              <p:cNvSpPr/>
              <p:nvPr/>
            </p:nvSpPr>
            <p:spPr>
              <a:xfrm>
                <a:off x="-1" y="-1"/>
                <a:ext cx="791414" cy="889076"/>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66" name="C"/>
              <p:cNvSpPr txBox="1"/>
              <p:nvPr/>
            </p:nvSpPr>
            <p:spPr>
              <a:xfrm>
                <a:off x="227524" y="22754"/>
                <a:ext cx="33636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670" name="Google Shape;532;p28"/>
            <p:cNvGrpSpPr/>
            <p:nvPr/>
          </p:nvGrpSpPr>
          <p:grpSpPr>
            <a:xfrm>
              <a:off x="6121882" y="3171171"/>
              <a:ext cx="791414" cy="889076"/>
              <a:chOff x="0" y="547496"/>
              <a:chExt cx="791413" cy="889075"/>
            </a:xfrm>
          </p:grpSpPr>
          <p:sp>
            <p:nvSpPr>
              <p:cNvPr id="668" name="Oval"/>
              <p:cNvSpPr/>
              <p:nvPr/>
            </p:nvSpPr>
            <p:spPr>
              <a:xfrm>
                <a:off x="0" y="547496"/>
                <a:ext cx="791413" cy="88907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69" name="C"/>
              <p:cNvSpPr txBox="1"/>
              <p:nvPr/>
            </p:nvSpPr>
            <p:spPr>
              <a:xfrm>
                <a:off x="227525" y="570248"/>
                <a:ext cx="336365"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grpSp>
        <p:nvGrpSpPr>
          <p:cNvPr id="674" name="Google Shape;533;p28"/>
          <p:cNvGrpSpPr/>
          <p:nvPr/>
        </p:nvGrpSpPr>
        <p:grpSpPr>
          <a:xfrm>
            <a:off x="1218795" y="4619887"/>
            <a:ext cx="296663" cy="333451"/>
            <a:chOff x="0" y="248982"/>
            <a:chExt cx="791101" cy="889201"/>
          </a:xfrm>
        </p:grpSpPr>
        <p:sp>
          <p:nvSpPr>
            <p:cNvPr id="672"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73"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677" name="Google Shape;534;p28"/>
          <p:cNvGrpSpPr/>
          <p:nvPr/>
        </p:nvGrpSpPr>
        <p:grpSpPr>
          <a:xfrm>
            <a:off x="2353975" y="3783791"/>
            <a:ext cx="352238" cy="467663"/>
            <a:chOff x="0" y="249702"/>
            <a:chExt cx="939301" cy="1247101"/>
          </a:xfrm>
        </p:grpSpPr>
        <p:sp>
          <p:nvSpPr>
            <p:cNvPr id="675" name="Oval"/>
            <p:cNvSpPr/>
            <p:nvPr/>
          </p:nvSpPr>
          <p:spPr>
            <a:xfrm>
              <a:off x="0" y="24970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76" name="B♭"/>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678" name="Google Shape;535;p28"/>
          <p:cNvSpPr txBox="1"/>
          <p:nvPr/>
        </p:nvSpPr>
        <p:spPr>
          <a:xfrm>
            <a:off x="352892" y="5505452"/>
            <a:ext cx="5023662" cy="3003747"/>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オクターブ上のルート（Ｃ）の半音下がメイジャ</a:t>
            </a:r>
            <a:r>
              <a:rPr sz="1388" dirty="0">
                <a:latin typeface="M PLUS 1p" panose="020B0502020203020207" pitchFamily="34" charset="-128"/>
                <a:ea typeface="M PLUS 1p" panose="020B0502020203020207" pitchFamily="34" charset="-128"/>
                <a:cs typeface="M PLUS 1p" panose="020B0502020203020207" pitchFamily="34" charset="-128"/>
              </a:rPr>
              <a:t>ー・</a:t>
            </a:r>
            <a:r>
              <a:rPr sz="1388" dirty="0" err="1">
                <a:latin typeface="M PLUS 1p" panose="020B0502020203020207" pitchFamily="34" charset="-128"/>
                <a:ea typeface="M PLUS 1p" panose="020B0502020203020207" pitchFamily="34" charset="-128"/>
                <a:cs typeface="M PLUS 1p" panose="020B0502020203020207" pitchFamily="34" charset="-128"/>
              </a:rPr>
              <a:t>セブンス（B</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さらにその下がセブンス（B</a:t>
            </a:r>
            <a:r>
              <a:rPr sz="1388" dirty="0">
                <a:latin typeface="M PLUS 1p" panose="020B0502020203020207" pitchFamily="34" charset="-128"/>
                <a:ea typeface="M PLUS 1p" panose="020B0502020203020207" pitchFamily="34" charset="-128"/>
                <a:cs typeface="M PLUS 1p" panose="020B0502020203020207" pitchFamily="34" charset="-128"/>
              </a:rPr>
              <a:t>♭）。また、一番下の音から数えて３番目の音が明るい３和音を作るメイジャー３rdの音（Ｅ）、そこから半音下がると暗い３和音を作るマイナー３rd（Ｅ♭）の音になります。この組み合わせで４つの和音ができあがります。</a:t>
            </a:r>
          </a:p>
          <a:p>
            <a:pPr>
              <a:lnSpc>
                <a:spcPct val="8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8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CMaj7、C7、Cm7、CmMaj7　</a:t>
            </a:r>
            <a:r>
              <a:rPr sz="1388" dirty="0" err="1">
                <a:latin typeface="M PLUS 1p" panose="020B0502020203020207" pitchFamily="34" charset="-128"/>
                <a:ea typeface="M PLUS 1p" panose="020B0502020203020207" pitchFamily="34" charset="-128"/>
                <a:cs typeface="M PLUS 1p" panose="020B0502020203020207" pitchFamily="34" charset="-128"/>
              </a:rPr>
              <a:t>です</a:t>
            </a:r>
            <a:r>
              <a:rPr sz="1388" dirty="0">
                <a:latin typeface="M PLUS 1p" panose="020B0502020203020207" pitchFamily="34" charset="-128"/>
                <a:ea typeface="M PLUS 1p" panose="020B0502020203020207" pitchFamily="34" charset="-128"/>
                <a:cs typeface="M PLUS 1p" panose="020B0502020203020207" pitchFamily="34" charset="-128"/>
              </a:rPr>
              <a:t>！</a:t>
            </a:r>
            <a:endParaRPr sz="1388" u="sng" dirty="0">
              <a:latin typeface="M PLUS 1p" panose="020B0502020203020207" pitchFamily="34" charset="-128"/>
              <a:ea typeface="M PLUS 1p" panose="020B0502020203020207" pitchFamily="34" charset="-128"/>
              <a:cs typeface="M PLUS 1p" panose="020B0502020203020207" pitchFamily="34" charset="-128"/>
            </a:endParaRPr>
          </a:p>
          <a:p>
            <a:pPr>
              <a:lnSpc>
                <a:spcPct val="13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３和音だけでなく４和音目も足して演奏しながら、響きを確かめてみましょう！</a:t>
            </a:r>
          </a:p>
        </p:txBody>
      </p:sp>
      <p:grpSp>
        <p:nvGrpSpPr>
          <p:cNvPr id="681" name="Google Shape;536;p28"/>
          <p:cNvGrpSpPr/>
          <p:nvPr/>
        </p:nvGrpSpPr>
        <p:grpSpPr>
          <a:xfrm>
            <a:off x="2530094" y="4610340"/>
            <a:ext cx="296663" cy="333450"/>
            <a:chOff x="0" y="547432"/>
            <a:chExt cx="791101" cy="889201"/>
          </a:xfrm>
        </p:grpSpPr>
        <p:sp>
          <p:nvSpPr>
            <p:cNvPr id="679"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80"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684" name="Google Shape;537;p28"/>
          <p:cNvGrpSpPr/>
          <p:nvPr/>
        </p:nvGrpSpPr>
        <p:grpSpPr>
          <a:xfrm>
            <a:off x="1054922" y="3773570"/>
            <a:ext cx="352238" cy="467663"/>
            <a:chOff x="0" y="249702"/>
            <a:chExt cx="939301" cy="1247101"/>
          </a:xfrm>
        </p:grpSpPr>
        <p:sp>
          <p:nvSpPr>
            <p:cNvPr id="682" name="Oval"/>
            <p:cNvSpPr/>
            <p:nvPr/>
          </p:nvSpPr>
          <p:spPr>
            <a:xfrm>
              <a:off x="0" y="24970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83" name="E♭"/>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687" name="Google Shape;538;p28"/>
          <p:cNvGrpSpPr/>
          <p:nvPr/>
        </p:nvGrpSpPr>
        <p:grpSpPr>
          <a:xfrm>
            <a:off x="1881683" y="4619888"/>
            <a:ext cx="296663" cy="333450"/>
            <a:chOff x="0" y="610932"/>
            <a:chExt cx="791101" cy="889201"/>
          </a:xfrm>
        </p:grpSpPr>
        <p:sp>
          <p:nvSpPr>
            <p:cNvPr id="685" name="Oval"/>
            <p:cNvSpPr/>
            <p:nvPr/>
          </p:nvSpPr>
          <p:spPr>
            <a:xfrm>
              <a:off x="0" y="6109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86" name="Ｇ"/>
            <p:cNvSpPr txBox="1"/>
            <p:nvPr/>
          </p:nvSpPr>
          <p:spPr>
            <a:xfrm>
              <a:off x="227477" y="6337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Ｇ</a:t>
              </a:r>
              <a:r>
                <a:rPr sz="1538" dirty="0">
                  <a:latin typeface="M PLUS 1p" panose="020B0502020203020207" pitchFamily="34" charset="-128"/>
                  <a:ea typeface="M PLUS 1p" panose="020B0502020203020207" pitchFamily="34" charset="-128"/>
                  <a:cs typeface="M PLUS 1p" panose="020B0502020203020207" pitchFamily="34" charset="-128"/>
                </a:rPr>
                <a:t>  </a:t>
              </a:r>
            </a:p>
          </p:txBody>
        </p:sp>
      </p:grpSp>
      <p:grpSp>
        <p:nvGrpSpPr>
          <p:cNvPr id="691" name="Google Shape;539;p28"/>
          <p:cNvGrpSpPr/>
          <p:nvPr/>
        </p:nvGrpSpPr>
        <p:grpSpPr>
          <a:xfrm>
            <a:off x="2688539" y="4996534"/>
            <a:ext cx="292655" cy="229559"/>
            <a:chOff x="0" y="0"/>
            <a:chExt cx="780412" cy="612157"/>
          </a:xfrm>
        </p:grpSpPr>
        <p:sp>
          <p:nvSpPr>
            <p:cNvPr id="688" name="Shape"/>
            <p:cNvSpPr/>
            <p:nvPr/>
          </p:nvSpPr>
          <p:spPr>
            <a:xfrm rot="5400000">
              <a:off x="84127" y="-84128"/>
              <a:ext cx="612158" cy="780413"/>
            </a:xfrm>
            <a:custGeom>
              <a:avLst/>
              <a:gdLst/>
              <a:ahLst/>
              <a:cxnLst>
                <a:cxn ang="0">
                  <a:pos x="wd2" y="hd2"/>
                </a:cxn>
                <a:cxn ang="5400000">
                  <a:pos x="wd2" y="hd2"/>
                </a:cxn>
                <a:cxn ang="10800000">
                  <a:pos x="wd2" y="hd2"/>
                </a:cxn>
                <a:cxn ang="16200000">
                  <a:pos x="wd2" y="hd2"/>
                </a:cxn>
              </a:cxnLst>
              <a:rect l="0" t="0" r="r" b="b"/>
              <a:pathLst>
                <a:path w="19414" h="21600" extrusionOk="0">
                  <a:moveTo>
                    <a:pt x="0" y="17611"/>
                  </a:moveTo>
                  <a:lnTo>
                    <a:pt x="4852" y="13131"/>
                  </a:lnTo>
                  <a:lnTo>
                    <a:pt x="4852" y="15248"/>
                  </a:lnTo>
                  <a:cubicBezTo>
                    <a:pt x="11527" y="14560"/>
                    <a:pt x="16786" y="12511"/>
                    <a:pt x="18670" y="9864"/>
                  </a:cubicBezTo>
                  <a:cubicBezTo>
                    <a:pt x="21600" y="13980"/>
                    <a:pt x="15616" y="18264"/>
                    <a:pt x="5305" y="19434"/>
                  </a:cubicBezTo>
                  <a:cubicBezTo>
                    <a:pt x="5154" y="19451"/>
                    <a:pt x="5004" y="19467"/>
                    <a:pt x="4852" y="19483"/>
                  </a:cubicBezTo>
                  <a:lnTo>
                    <a:pt x="4852" y="21600"/>
                  </a:lnTo>
                  <a:close/>
                  <a:moveTo>
                    <a:pt x="19409" y="11982"/>
                  </a:moveTo>
                  <a:cubicBezTo>
                    <a:pt x="19409" y="7703"/>
                    <a:pt x="10719" y="4235"/>
                    <a:pt x="0" y="4235"/>
                  </a:cubicBezTo>
                  <a:lnTo>
                    <a:pt x="0" y="0"/>
                  </a:lnTo>
                  <a:cubicBezTo>
                    <a:pt x="10719" y="0"/>
                    <a:pt x="19409" y="3468"/>
                    <a:pt x="19409" y="7747"/>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89" name="Shape"/>
            <p:cNvSpPr/>
            <p:nvPr/>
          </p:nvSpPr>
          <p:spPr>
            <a:xfrm rot="5400000">
              <a:off x="257961" y="89549"/>
              <a:ext cx="612002" cy="4329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887"/>
                    <a:pt x="11929" y="7634"/>
                    <a:pt x="0" y="7634"/>
                  </a:cubicBezTo>
                  <a:lnTo>
                    <a:pt x="0" y="0"/>
                  </a:lnTo>
                  <a:cubicBezTo>
                    <a:pt x="11929" y="0"/>
                    <a:pt x="21600" y="6253"/>
                    <a:pt x="21600" y="13966"/>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90" name="Line"/>
            <p:cNvSpPr/>
            <p:nvPr/>
          </p:nvSpPr>
          <p:spPr>
            <a:xfrm rot="5400000">
              <a:off x="84206" y="-84207"/>
              <a:ext cx="612001" cy="780414"/>
            </a:xfrm>
            <a:custGeom>
              <a:avLst/>
              <a:gdLst/>
              <a:ahLst/>
              <a:cxnLst>
                <a:cxn ang="0">
                  <a:pos x="wd2" y="hd2"/>
                </a:cxn>
                <a:cxn ang="5400000">
                  <a:pos x="wd2" y="hd2"/>
                </a:cxn>
                <a:cxn ang="10800000">
                  <a:pos x="wd2" y="hd2"/>
                </a:cxn>
                <a:cxn ang="16200000">
                  <a:pos x="wd2" y="hd2"/>
                </a:cxn>
              </a:cxnLst>
              <a:rect l="0" t="0" r="r" b="b"/>
              <a:pathLst>
                <a:path w="21600" h="21600" extrusionOk="0">
                  <a:moveTo>
                    <a:pt x="21600" y="11982"/>
                  </a:moveTo>
                  <a:cubicBezTo>
                    <a:pt x="21600" y="7703"/>
                    <a:pt x="11929" y="4235"/>
                    <a:pt x="0" y="4235"/>
                  </a:cubicBezTo>
                  <a:lnTo>
                    <a:pt x="0" y="0"/>
                  </a:lnTo>
                  <a:cubicBezTo>
                    <a:pt x="11929" y="0"/>
                    <a:pt x="21600" y="3468"/>
                    <a:pt x="21600" y="7747"/>
                  </a:cubicBezTo>
                  <a:lnTo>
                    <a:pt x="21600" y="11982"/>
                  </a:lnTo>
                  <a:cubicBezTo>
                    <a:pt x="21600" y="15514"/>
                    <a:pt x="14937" y="18600"/>
                    <a:pt x="5400" y="19483"/>
                  </a:cubicBezTo>
                  <a:lnTo>
                    <a:pt x="5400" y="21600"/>
                  </a:lnTo>
                  <a:lnTo>
                    <a:pt x="0" y="17611"/>
                  </a:lnTo>
                  <a:lnTo>
                    <a:pt x="5400" y="13131"/>
                  </a:lnTo>
                  <a:lnTo>
                    <a:pt x="5400" y="15248"/>
                  </a:lnTo>
                  <a:cubicBezTo>
                    <a:pt x="12828" y="14560"/>
                    <a:pt x="18681" y="12511"/>
                    <a:pt x="20778" y="9864"/>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692" name="Google Shape;540;p28"/>
          <p:cNvSpPr/>
          <p:nvPr/>
        </p:nvSpPr>
        <p:spPr>
          <a:xfrm rot="19998541">
            <a:off x="2546585" y="4319576"/>
            <a:ext cx="114459" cy="245227"/>
          </a:xfrm>
          <a:custGeom>
            <a:avLst/>
            <a:gdLst/>
            <a:ahLst/>
            <a:cxnLst>
              <a:cxn ang="0">
                <a:pos x="wd2" y="hd2"/>
              </a:cxn>
              <a:cxn ang="5400000">
                <a:pos x="wd2" y="hd2"/>
              </a:cxn>
              <a:cxn ang="10800000">
                <a:pos x="wd2" y="hd2"/>
              </a:cxn>
              <a:cxn ang="16200000">
                <a:pos x="wd2" y="hd2"/>
              </a:cxn>
            </a:cxnLst>
            <a:rect l="0" t="0" r="r" b="b"/>
            <a:pathLst>
              <a:path w="21600" h="21600" extrusionOk="0">
                <a:moveTo>
                  <a:pt x="0" y="5041"/>
                </a:moveTo>
                <a:lnTo>
                  <a:pt x="10800" y="0"/>
                </a:lnTo>
                <a:lnTo>
                  <a:pt x="21600" y="5041"/>
                </a:lnTo>
                <a:lnTo>
                  <a:pt x="16200" y="5041"/>
                </a:lnTo>
                <a:lnTo>
                  <a:pt x="16200" y="21600"/>
                </a:lnTo>
                <a:lnTo>
                  <a:pt x="5400" y="21600"/>
                </a:lnTo>
                <a:lnTo>
                  <a:pt x="5400" y="5041"/>
                </a:lnTo>
                <a:close/>
              </a:path>
            </a:pathLst>
          </a:custGeom>
          <a:solidFill>
            <a:srgbClr val="BF6426"/>
          </a:solidFill>
          <a:ln w="12700">
            <a:solidFill>
              <a:srgbClr val="31538F"/>
            </a:solidFill>
            <a:miter/>
          </a:ln>
        </p:spPr>
        <p:txBody>
          <a:bodyPr lIns="0" tIns="0" rIns="0" bIns="0" anchor="ctr"/>
          <a:lstStyle/>
          <a:p>
            <a:pPr algn="ctr">
              <a:defRPr sz="4100" b="1">
                <a:solidFill>
                  <a:srgbClr val="F7CAAC"/>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93" name="Google Shape;541;p28"/>
          <p:cNvSpPr/>
          <p:nvPr/>
        </p:nvSpPr>
        <p:spPr>
          <a:xfrm rot="19998541">
            <a:off x="1271573" y="4314807"/>
            <a:ext cx="114459" cy="245227"/>
          </a:xfrm>
          <a:custGeom>
            <a:avLst/>
            <a:gdLst/>
            <a:ahLst/>
            <a:cxnLst>
              <a:cxn ang="0">
                <a:pos x="wd2" y="hd2"/>
              </a:cxn>
              <a:cxn ang="5400000">
                <a:pos x="wd2" y="hd2"/>
              </a:cxn>
              <a:cxn ang="10800000">
                <a:pos x="wd2" y="hd2"/>
              </a:cxn>
              <a:cxn ang="16200000">
                <a:pos x="wd2" y="hd2"/>
              </a:cxn>
            </a:cxnLst>
            <a:rect l="0" t="0" r="r" b="b"/>
            <a:pathLst>
              <a:path w="21600" h="21600" extrusionOk="0">
                <a:moveTo>
                  <a:pt x="0" y="5041"/>
                </a:moveTo>
                <a:lnTo>
                  <a:pt x="10800" y="0"/>
                </a:lnTo>
                <a:lnTo>
                  <a:pt x="21600" y="5041"/>
                </a:lnTo>
                <a:lnTo>
                  <a:pt x="16200" y="5041"/>
                </a:lnTo>
                <a:lnTo>
                  <a:pt x="16200" y="21600"/>
                </a:lnTo>
                <a:lnTo>
                  <a:pt x="5400" y="21600"/>
                </a:lnTo>
                <a:lnTo>
                  <a:pt x="5400" y="5041"/>
                </a:lnTo>
                <a:close/>
              </a:path>
            </a:pathLst>
          </a:custGeom>
          <a:solidFill>
            <a:srgbClr val="BF6426"/>
          </a:solidFill>
          <a:ln w="12700">
            <a:solidFill>
              <a:srgbClr val="31538F"/>
            </a:solidFill>
            <a:miter/>
          </a:ln>
        </p:spPr>
        <p:txBody>
          <a:bodyPr lIns="0" tIns="0" rIns="0" bIns="0" anchor="ctr"/>
          <a:lstStyle/>
          <a:p>
            <a:pPr algn="ctr">
              <a:defRPr sz="4100" b="1">
                <a:solidFill>
                  <a:srgbClr val="F7CAAC"/>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69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16</a:t>
            </a:fld>
            <a:endParaRPr/>
          </a:p>
        </p:txBody>
      </p:sp>
      <p:grpSp>
        <p:nvGrpSpPr>
          <p:cNvPr id="2" name="グループ化 1">
            <a:extLst>
              <a:ext uri="{FF2B5EF4-FFF2-40B4-BE49-F238E27FC236}">
                <a16:creationId xmlns:a16="http://schemas.microsoft.com/office/drawing/2014/main" id="{A9FDB8BC-CABF-592F-21E9-6B355AA4D214}"/>
              </a:ext>
            </a:extLst>
          </p:cNvPr>
          <p:cNvGrpSpPr/>
          <p:nvPr/>
        </p:nvGrpSpPr>
        <p:grpSpPr>
          <a:xfrm>
            <a:off x="12619" y="2469634"/>
            <a:ext cx="5665336" cy="520927"/>
            <a:chOff x="0" y="2132710"/>
            <a:chExt cx="15107562" cy="1389139"/>
          </a:xfrm>
        </p:grpSpPr>
        <p:sp>
          <p:nvSpPr>
            <p:cNvPr id="3" name="Rectangle">
              <a:extLst>
                <a:ext uri="{FF2B5EF4-FFF2-40B4-BE49-F238E27FC236}">
                  <a16:creationId xmlns:a16="http://schemas.microsoft.com/office/drawing/2014/main" id="{2AB735D3-7926-AFFC-1D71-78828242B0D2}"/>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４つのコードの覚え方</a:t>
              </a:r>
            </a:p>
          </p:txBody>
        </p:sp>
        <p:pic>
          <p:nvPicPr>
            <p:cNvPr id="4" name="Google Shape;231;p19" descr="Google Shape;231;p19">
              <a:extLst>
                <a:ext uri="{FF2B5EF4-FFF2-40B4-BE49-F238E27FC236}">
                  <a16:creationId xmlns:a16="http://schemas.microsoft.com/office/drawing/2014/main" id="{BDED5343-070A-142B-5F78-9DA1A03DCD68}"/>
                </a:ext>
              </a:extLst>
            </p:cNvPr>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Google Shape;551;p29"/>
          <p:cNvSpPr txBox="1"/>
          <p:nvPr/>
        </p:nvSpPr>
        <p:spPr>
          <a:xfrm>
            <a:off x="357179" y="350095"/>
            <a:ext cx="5009944" cy="1621702"/>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ここまでが料理で言うとお肉やお魚などの「素材」の話でした。まだハモる８つの音の中で使ってない音が３つありますよね。</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ここからは、料理で言う塩などの「調味料」にあたるテンションについて説明します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702" name="Google Shape;552;p29"/>
          <p:cNvSpPr txBox="1"/>
          <p:nvPr/>
        </p:nvSpPr>
        <p:spPr>
          <a:xfrm>
            <a:off x="340273" y="6366719"/>
            <a:ext cx="5009944" cy="2262518"/>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以降のページではテンションの位置を探すコツについて「オクターブ上のルートの１音上の音」というように解説します。</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ただ、それはあくまでも実践的な方法であり、テンションとは、ハモる８個のかたまりを基準に、</a:t>
            </a:r>
            <a:r>
              <a:rPr sz="1388" u="sng" dirty="0">
                <a:latin typeface="M PLUS 1p" panose="020B0502020203020207" pitchFamily="34" charset="-128"/>
                <a:ea typeface="M PLUS 1p" panose="020B0502020203020207" pitchFamily="34" charset="-128"/>
                <a:cs typeface="M PLUS 1p" panose="020B0502020203020207" pitchFamily="34" charset="-128"/>
              </a:rPr>
              <a:t>基本和音の上に１個飛ばしで音を重ねていった先に出てくるものである、</a:t>
            </a:r>
            <a:r>
              <a:rPr sz="1388" dirty="0">
                <a:latin typeface="M PLUS 1p" panose="020B0502020203020207" pitchFamily="34" charset="-128"/>
                <a:ea typeface="M PLUS 1p" panose="020B0502020203020207" pitchFamily="34" charset="-128"/>
                <a:cs typeface="M PLUS 1p" panose="020B0502020203020207" pitchFamily="34" charset="-128"/>
              </a:rPr>
              <a:t>ということが基本理論であることを覚えておいてください。</a:t>
            </a:r>
          </a:p>
        </p:txBody>
      </p:sp>
      <p:grpSp>
        <p:nvGrpSpPr>
          <p:cNvPr id="738" name="Group 1"/>
          <p:cNvGrpSpPr/>
          <p:nvPr/>
        </p:nvGrpSpPr>
        <p:grpSpPr>
          <a:xfrm>
            <a:off x="616231" y="2933646"/>
            <a:ext cx="4869597" cy="3375485"/>
            <a:chOff x="0" y="0"/>
            <a:chExt cx="12985589" cy="9001289"/>
          </a:xfrm>
        </p:grpSpPr>
        <p:grpSp>
          <p:nvGrpSpPr>
            <p:cNvPr id="710" name="Google Shape;553;p29"/>
            <p:cNvGrpSpPr/>
            <p:nvPr/>
          </p:nvGrpSpPr>
          <p:grpSpPr>
            <a:xfrm>
              <a:off x="912105" y="704680"/>
              <a:ext cx="10431272" cy="3796058"/>
              <a:chOff x="0" y="0"/>
              <a:chExt cx="10431270" cy="3796057"/>
            </a:xfrm>
          </p:grpSpPr>
          <p:pic>
            <p:nvPicPr>
              <p:cNvPr id="703" name="Google Shape;554;p29" descr="Google Shape;554;p29"/>
              <p:cNvPicPr>
                <a:picLocks noChangeAspect="1"/>
              </p:cNvPicPr>
              <p:nvPr/>
            </p:nvPicPr>
            <p:blipFill>
              <a:blip r:embed="rId2"/>
              <a:stretch>
                <a:fillRect/>
              </a:stretch>
            </p:blipFill>
            <p:spPr>
              <a:xfrm>
                <a:off x="0" y="0"/>
                <a:ext cx="10431270" cy="3796057"/>
              </a:xfrm>
              <a:prstGeom prst="rect">
                <a:avLst/>
              </a:prstGeom>
              <a:ln w="12700" cap="flat">
                <a:noFill/>
                <a:miter lim="400000"/>
                <a:headEnd/>
                <a:tailEnd/>
              </a:ln>
              <a:effectLst/>
            </p:spPr>
          </p:pic>
          <p:grpSp>
            <p:nvGrpSpPr>
              <p:cNvPr id="706" name="Google Shape;555;p29"/>
              <p:cNvGrpSpPr/>
              <p:nvPr/>
            </p:nvGrpSpPr>
            <p:grpSpPr>
              <a:xfrm>
                <a:off x="51094" y="2686432"/>
                <a:ext cx="675528" cy="843567"/>
                <a:chOff x="0" y="-26644"/>
                <a:chExt cx="675527" cy="843565"/>
              </a:xfrm>
            </p:grpSpPr>
            <p:sp>
              <p:nvSpPr>
                <p:cNvPr id="704" name="Oval"/>
                <p:cNvSpPr/>
                <p:nvPr/>
              </p:nvSpPr>
              <p:spPr>
                <a:xfrm>
                  <a:off x="0" y="15663"/>
                  <a:ext cx="675527" cy="758939"/>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05" name="C"/>
                <p:cNvSpPr txBox="1"/>
                <p:nvPr/>
              </p:nvSpPr>
              <p:spPr>
                <a:xfrm>
                  <a:off x="210552" y="-26644"/>
                  <a:ext cx="254421"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709" name="Google Shape;556;p29"/>
              <p:cNvGrpSpPr/>
              <p:nvPr/>
            </p:nvGrpSpPr>
            <p:grpSpPr>
              <a:xfrm>
                <a:off x="3037701" y="2710541"/>
                <a:ext cx="675528" cy="843568"/>
                <a:chOff x="0" y="570248"/>
                <a:chExt cx="675527" cy="843568"/>
              </a:xfrm>
            </p:grpSpPr>
            <p:sp>
              <p:nvSpPr>
                <p:cNvPr id="707" name="Oval"/>
                <p:cNvSpPr/>
                <p:nvPr/>
              </p:nvSpPr>
              <p:spPr>
                <a:xfrm>
                  <a:off x="0" y="612563"/>
                  <a:ext cx="675527" cy="758939"/>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08" name="G"/>
                <p:cNvSpPr txBox="1"/>
                <p:nvPr/>
              </p:nvSpPr>
              <p:spPr>
                <a:xfrm>
                  <a:off x="210552" y="570248"/>
                  <a:ext cx="254421"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grpSp>
          <p:nvGrpSpPr>
            <p:cNvPr id="713" name="Google Shape;557;p29"/>
            <p:cNvGrpSpPr/>
            <p:nvPr/>
          </p:nvGrpSpPr>
          <p:grpSpPr>
            <a:xfrm>
              <a:off x="2440616" y="3391080"/>
              <a:ext cx="675366" cy="843568"/>
              <a:chOff x="0" y="271803"/>
              <a:chExt cx="675364" cy="843567"/>
            </a:xfrm>
          </p:grpSpPr>
          <p:sp>
            <p:nvSpPr>
              <p:cNvPr id="711" name="Oval"/>
              <p:cNvSpPr/>
              <p:nvPr/>
            </p:nvSpPr>
            <p:spPr>
              <a:xfrm>
                <a:off x="0" y="314139"/>
                <a:ext cx="675364" cy="758887"/>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12" name="E"/>
              <p:cNvSpPr txBox="1"/>
              <p:nvPr/>
            </p:nvSpPr>
            <p:spPr>
              <a:xfrm>
                <a:off x="210530" y="271803"/>
                <a:ext cx="25430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716" name="Google Shape;558;p29"/>
            <p:cNvGrpSpPr/>
            <p:nvPr/>
          </p:nvGrpSpPr>
          <p:grpSpPr>
            <a:xfrm>
              <a:off x="5420669" y="3395420"/>
              <a:ext cx="675366" cy="843567"/>
              <a:chOff x="0" y="570256"/>
              <a:chExt cx="675364" cy="843567"/>
            </a:xfrm>
          </p:grpSpPr>
          <p:sp>
            <p:nvSpPr>
              <p:cNvPr id="714" name="Oval"/>
              <p:cNvSpPr/>
              <p:nvPr/>
            </p:nvSpPr>
            <p:spPr>
              <a:xfrm>
                <a:off x="0" y="612589"/>
                <a:ext cx="675364" cy="758887"/>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15" name="B"/>
              <p:cNvSpPr txBox="1"/>
              <p:nvPr/>
            </p:nvSpPr>
            <p:spPr>
              <a:xfrm>
                <a:off x="210530" y="570256"/>
                <a:ext cx="25430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719" name="Google Shape;559;p29"/>
            <p:cNvGrpSpPr/>
            <p:nvPr/>
          </p:nvGrpSpPr>
          <p:grpSpPr>
            <a:xfrm>
              <a:off x="6886304" y="3402467"/>
              <a:ext cx="675366" cy="843567"/>
              <a:chOff x="0" y="570256"/>
              <a:chExt cx="675364" cy="843567"/>
            </a:xfrm>
          </p:grpSpPr>
          <p:sp>
            <p:nvSpPr>
              <p:cNvPr id="717" name="Oval"/>
              <p:cNvSpPr/>
              <p:nvPr/>
            </p:nvSpPr>
            <p:spPr>
              <a:xfrm>
                <a:off x="0" y="612589"/>
                <a:ext cx="675364" cy="758887"/>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18" name="D"/>
              <p:cNvSpPr txBox="1"/>
              <p:nvPr/>
            </p:nvSpPr>
            <p:spPr>
              <a:xfrm>
                <a:off x="210530" y="570256"/>
                <a:ext cx="25430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720" name="Google Shape;560;p29"/>
            <p:cNvSpPr txBox="1"/>
            <p:nvPr/>
          </p:nvSpPr>
          <p:spPr>
            <a:xfrm>
              <a:off x="0" y="5882992"/>
              <a:ext cx="5034626" cy="1351570"/>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素材から基本和音を作る</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723" name="Google Shape;561;p29"/>
            <p:cNvGrpSpPr/>
            <p:nvPr/>
          </p:nvGrpSpPr>
          <p:grpSpPr>
            <a:xfrm>
              <a:off x="4988133" y="1472005"/>
              <a:ext cx="801656" cy="1197338"/>
              <a:chOff x="0" y="509533"/>
              <a:chExt cx="801654" cy="1197337"/>
            </a:xfrm>
          </p:grpSpPr>
          <p:sp>
            <p:nvSpPr>
              <p:cNvPr id="721" name="Oval"/>
              <p:cNvSpPr/>
              <p:nvPr/>
            </p:nvSpPr>
            <p:spPr>
              <a:xfrm>
                <a:off x="0" y="575898"/>
                <a:ext cx="801654" cy="1064609"/>
              </a:xfrm>
              <a:prstGeom prst="ellipse">
                <a:avLst/>
              </a:prstGeom>
              <a:solidFill>
                <a:srgbClr val="A4C2F4"/>
              </a:solidFill>
              <a:ln w="12700" cap="flat">
                <a:solidFill>
                  <a:srgbClr val="31538F"/>
                </a:solidFill>
                <a:prstDash val="dash"/>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22" name="B♭"/>
              <p:cNvSpPr txBox="1"/>
              <p:nvPr/>
            </p:nvSpPr>
            <p:spPr>
              <a:xfrm>
                <a:off x="229023" y="509533"/>
                <a:ext cx="343604"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726" name="Google Shape;562;p29"/>
            <p:cNvGrpSpPr/>
            <p:nvPr/>
          </p:nvGrpSpPr>
          <p:grpSpPr>
            <a:xfrm>
              <a:off x="2030303" y="1531089"/>
              <a:ext cx="801656" cy="1197338"/>
              <a:chOff x="0" y="509533"/>
              <a:chExt cx="801654" cy="1197337"/>
            </a:xfrm>
          </p:grpSpPr>
          <p:sp>
            <p:nvSpPr>
              <p:cNvPr id="724" name="Oval"/>
              <p:cNvSpPr/>
              <p:nvPr/>
            </p:nvSpPr>
            <p:spPr>
              <a:xfrm>
                <a:off x="0" y="575898"/>
                <a:ext cx="801654" cy="1064609"/>
              </a:xfrm>
              <a:prstGeom prst="ellipse">
                <a:avLst/>
              </a:prstGeom>
              <a:solidFill>
                <a:srgbClr val="A4C2F4"/>
              </a:solidFill>
              <a:ln w="12700" cap="flat">
                <a:solidFill>
                  <a:srgbClr val="31538F"/>
                </a:solidFill>
                <a:prstDash val="dash"/>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25" name="E♭"/>
              <p:cNvSpPr txBox="1"/>
              <p:nvPr/>
            </p:nvSpPr>
            <p:spPr>
              <a:xfrm>
                <a:off x="229023" y="509533"/>
                <a:ext cx="343604"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729" name="Google Shape;563;p29"/>
            <p:cNvGrpSpPr/>
            <p:nvPr/>
          </p:nvGrpSpPr>
          <p:grpSpPr>
            <a:xfrm>
              <a:off x="8382835" y="3426856"/>
              <a:ext cx="675366" cy="843568"/>
              <a:chOff x="0" y="271803"/>
              <a:chExt cx="675364" cy="843567"/>
            </a:xfrm>
          </p:grpSpPr>
          <p:sp>
            <p:nvSpPr>
              <p:cNvPr id="727" name="Oval"/>
              <p:cNvSpPr/>
              <p:nvPr/>
            </p:nvSpPr>
            <p:spPr>
              <a:xfrm>
                <a:off x="0" y="314139"/>
                <a:ext cx="675364" cy="758887"/>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28" name="F"/>
              <p:cNvSpPr txBox="1"/>
              <p:nvPr/>
            </p:nvSpPr>
            <p:spPr>
              <a:xfrm>
                <a:off x="210530" y="271803"/>
                <a:ext cx="25430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732" name="Google Shape;564;p29"/>
            <p:cNvGrpSpPr/>
            <p:nvPr/>
          </p:nvGrpSpPr>
          <p:grpSpPr>
            <a:xfrm>
              <a:off x="9871235" y="3426854"/>
              <a:ext cx="675366" cy="843568"/>
              <a:chOff x="0" y="570250"/>
              <a:chExt cx="675364" cy="843567"/>
            </a:xfrm>
          </p:grpSpPr>
          <p:sp>
            <p:nvSpPr>
              <p:cNvPr id="730" name="Oval"/>
              <p:cNvSpPr/>
              <p:nvPr/>
            </p:nvSpPr>
            <p:spPr>
              <a:xfrm>
                <a:off x="0" y="612589"/>
                <a:ext cx="675364" cy="758887"/>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31" name="A"/>
              <p:cNvSpPr txBox="1"/>
              <p:nvPr/>
            </p:nvSpPr>
            <p:spPr>
              <a:xfrm>
                <a:off x="210530" y="570250"/>
                <a:ext cx="25430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733" name="Google Shape;565;p29"/>
            <p:cNvSpPr/>
            <p:nvPr/>
          </p:nvSpPr>
          <p:spPr>
            <a:xfrm>
              <a:off x="504503" y="0"/>
              <a:ext cx="5982872" cy="57585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399"/>
                  </a:lnTo>
                  <a:lnTo>
                    <a:pt x="9000" y="18399"/>
                  </a:lnTo>
                  <a:lnTo>
                    <a:pt x="7209" y="21600"/>
                  </a:lnTo>
                  <a:lnTo>
                    <a:pt x="3600" y="18399"/>
                  </a:lnTo>
                  <a:lnTo>
                    <a:pt x="0" y="18399"/>
                  </a:lnTo>
                  <a:lnTo>
                    <a:pt x="0" y="10733"/>
                  </a:lnTo>
                  <a:close/>
                </a:path>
              </a:pathLst>
            </a:custGeom>
            <a:noFill/>
            <a:ln w="28575" cap="flat">
              <a:solidFill>
                <a:srgbClr val="4A86E8"/>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34" name="Google Shape;566;p29"/>
            <p:cNvSpPr/>
            <p:nvPr/>
          </p:nvSpPr>
          <p:spPr>
            <a:xfrm>
              <a:off x="6664616" y="0"/>
              <a:ext cx="5000723" cy="5725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503"/>
                  </a:lnTo>
                  <a:lnTo>
                    <a:pt x="9000" y="18503"/>
                  </a:lnTo>
                  <a:lnTo>
                    <a:pt x="7670" y="21600"/>
                  </a:lnTo>
                  <a:lnTo>
                    <a:pt x="3600" y="18503"/>
                  </a:lnTo>
                  <a:lnTo>
                    <a:pt x="0" y="18503"/>
                  </a:lnTo>
                  <a:lnTo>
                    <a:pt x="0" y="10794"/>
                  </a:lnTo>
                  <a:close/>
                </a:path>
              </a:pathLst>
            </a:custGeom>
            <a:noFill/>
            <a:ln w="28575" cap="flat">
              <a:solidFill>
                <a:srgbClr val="FF0000"/>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35" name="Google Shape;567;p29"/>
            <p:cNvSpPr txBox="1"/>
            <p:nvPr/>
          </p:nvSpPr>
          <p:spPr>
            <a:xfrm>
              <a:off x="7617076" y="5749101"/>
              <a:ext cx="5368513" cy="1351570"/>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テンション（調味料）が出現</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36" name="Google Shape;568;p29"/>
            <p:cNvSpPr/>
            <p:nvPr/>
          </p:nvSpPr>
          <p:spPr>
            <a:xfrm>
              <a:off x="4743137" y="6683075"/>
              <a:ext cx="2768665" cy="1064610"/>
            </a:xfrm>
            <a:prstGeom prst="rightArrow">
              <a:avLst>
                <a:gd name="adj1" fmla="val 50000"/>
                <a:gd name="adj2" fmla="val 50000"/>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37" name="Google Shape;569;p29"/>
            <p:cNvSpPr txBox="1"/>
            <p:nvPr/>
          </p:nvSpPr>
          <p:spPr>
            <a:xfrm>
              <a:off x="2743730" y="8219276"/>
              <a:ext cx="7220070" cy="782013"/>
            </a:xfrm>
            <a:prstGeom prst="rect">
              <a:avLst/>
            </a:prstGeom>
            <a:noFill/>
            <a:ln w="12700" cap="flat">
              <a:noFill/>
              <a:miter lim="400000"/>
            </a:ln>
            <a:effectLst/>
          </p:spPr>
          <p:txBody>
            <a:bodyPr wrap="square" lIns="39450" tIns="39450" rIns="39450" bIns="39450" numCol="1" anchor="t">
              <a:spAutoFit/>
            </a:bodyPr>
            <a:lstStyle>
              <a:lvl1pPr>
                <a:defRPr sz="3700" b="1"/>
              </a:lvl1pPr>
            </a:lstStyle>
            <a:p>
              <a:r>
                <a:rPr sz="1388" b="0" dirty="0">
                  <a:latin typeface="M PLUS 1p" panose="020B0502020203020207" pitchFamily="34" charset="-128"/>
                  <a:ea typeface="M PLUS 1p" panose="020B0502020203020207" pitchFamily="34" charset="-128"/>
                  <a:cs typeface="M PLUS 1p" panose="020B0502020203020207" pitchFamily="34" charset="-128"/>
                </a:rPr>
                <a:t>１個飛ばしで音を重ねていく</a:t>
              </a:r>
            </a:p>
          </p:txBody>
        </p:sp>
      </p:grpSp>
      <p:sp>
        <p:nvSpPr>
          <p:cNvPr id="739"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17</a:t>
            </a:fld>
            <a:endParaRPr/>
          </a:p>
        </p:txBody>
      </p:sp>
      <p:grpSp>
        <p:nvGrpSpPr>
          <p:cNvPr id="2" name="グループ化 1">
            <a:extLst>
              <a:ext uri="{FF2B5EF4-FFF2-40B4-BE49-F238E27FC236}">
                <a16:creationId xmlns:a16="http://schemas.microsoft.com/office/drawing/2014/main" id="{E6C9290A-C0CA-E34F-C1A8-5A0F803C9AE6}"/>
              </a:ext>
            </a:extLst>
          </p:cNvPr>
          <p:cNvGrpSpPr/>
          <p:nvPr/>
        </p:nvGrpSpPr>
        <p:grpSpPr>
          <a:xfrm>
            <a:off x="795" y="2221327"/>
            <a:ext cx="5665336" cy="520927"/>
            <a:chOff x="0" y="2132710"/>
            <a:chExt cx="15107562" cy="1389139"/>
          </a:xfrm>
        </p:grpSpPr>
        <p:sp>
          <p:nvSpPr>
            <p:cNvPr id="3" name="Rectangle">
              <a:extLst>
                <a:ext uri="{FF2B5EF4-FFF2-40B4-BE49-F238E27FC236}">
                  <a16:creationId xmlns:a16="http://schemas.microsoft.com/office/drawing/2014/main" id="{80F3650F-67FD-D2B5-34BC-C36FE7C0239E}"/>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３つのテンション</a:t>
              </a:r>
              <a:r>
                <a:rPr lang="en-US" altLang="ja-JP" sz="2025" dirty="0">
                  <a:latin typeface="M PLUS 1p" panose="020B0502020203020207" pitchFamily="34" charset="-128"/>
                  <a:ea typeface="M PLUS 1p" panose="020B0502020203020207" pitchFamily="34" charset="-128"/>
                  <a:cs typeface="M PLUS 1p" panose="020B0502020203020207" pitchFamily="34" charset="-128"/>
                </a:rPr>
                <a:t>  </a:t>
              </a:r>
              <a:r>
                <a:rPr lang="en-US" altLang="ja-JP" sz="1650" dirty="0">
                  <a:latin typeface="M PLUS 1p" panose="020B0502020203020207" pitchFamily="34" charset="-128"/>
                  <a:ea typeface="M PLUS 1p" panose="020B0502020203020207" pitchFamily="34" charset="-128"/>
                  <a:cs typeface="M PLUS 1p" panose="020B0502020203020207" pitchFamily="34" charset="-128"/>
                </a:rPr>
                <a:t>-</a:t>
              </a:r>
              <a:r>
                <a:rPr lang="ja-JP" altLang="en-US" sz="1650">
                  <a:latin typeface="M PLUS 1p" panose="020B0502020203020207" pitchFamily="34" charset="-128"/>
                  <a:ea typeface="M PLUS 1p" panose="020B0502020203020207" pitchFamily="34" charset="-128"/>
                  <a:cs typeface="M PLUS 1p" panose="020B0502020203020207" pitchFamily="34" charset="-128"/>
                </a:rPr>
                <a:t>基本和音の先にあるもの</a:t>
              </a:r>
              <a:endParaRPr lang="ja-JP" altLang="en-US" sz="2025">
                <a:latin typeface="M PLUS 1p" panose="020B0502020203020207" pitchFamily="34" charset="-128"/>
                <a:ea typeface="M PLUS 1p" panose="020B0502020203020207" pitchFamily="34" charset="-128"/>
                <a:cs typeface="M PLUS 1p" panose="020B0502020203020207" pitchFamily="34" charset="-128"/>
              </a:endParaRPr>
            </a:p>
          </p:txBody>
        </p:sp>
        <p:pic>
          <p:nvPicPr>
            <p:cNvPr id="4" name="Google Shape;231;p19" descr="Google Shape;231;p19">
              <a:extLst>
                <a:ext uri="{FF2B5EF4-FFF2-40B4-BE49-F238E27FC236}">
                  <a16:creationId xmlns:a16="http://schemas.microsoft.com/office/drawing/2014/main" id="{7AAA03FC-293E-4E1C-7A85-05A285C88F5D}"/>
                </a:ext>
              </a:extLst>
            </p:cNvPr>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oogle Shape;576;p30"/>
          <p:cNvGrpSpPr/>
          <p:nvPr/>
        </p:nvGrpSpPr>
        <p:grpSpPr>
          <a:xfrm>
            <a:off x="504530" y="1579901"/>
            <a:ext cx="4638039" cy="498489"/>
            <a:chOff x="-1" y="-1"/>
            <a:chExt cx="12368102" cy="1329302"/>
          </a:xfrm>
        </p:grpSpPr>
        <p:sp>
          <p:nvSpPr>
            <p:cNvPr id="741" name="Rectangle"/>
            <p:cNvSpPr/>
            <p:nvPr/>
          </p:nvSpPr>
          <p:spPr>
            <a:xfrm>
              <a:off x="-1" y="-1"/>
              <a:ext cx="12368102"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700"/>
              </a:pP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42" name="オクターブ上のルートの１音上の音"/>
            <p:cNvSpPr txBox="1"/>
            <p:nvPr/>
          </p:nvSpPr>
          <p:spPr>
            <a:xfrm>
              <a:off x="111623" y="242871"/>
              <a:ext cx="12144851" cy="843567"/>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　オクターブ上のルートの１音上の音</a:t>
              </a:r>
            </a:p>
          </p:txBody>
        </p:sp>
      </p:grpSp>
      <p:grpSp>
        <p:nvGrpSpPr>
          <p:cNvPr id="751" name="Google Shape;580;p30"/>
          <p:cNvGrpSpPr/>
          <p:nvPr/>
        </p:nvGrpSpPr>
        <p:grpSpPr>
          <a:xfrm>
            <a:off x="15865" y="1260177"/>
            <a:ext cx="1359788" cy="450001"/>
            <a:chOff x="0" y="-1"/>
            <a:chExt cx="3626100" cy="1200002"/>
          </a:xfrm>
        </p:grpSpPr>
        <p:sp>
          <p:nvSpPr>
            <p:cNvPr id="749" name="Rectangle"/>
            <p:cNvSpPr/>
            <p:nvPr/>
          </p:nvSpPr>
          <p:spPr>
            <a:xfrm>
              <a:off x="0" y="-1"/>
              <a:ext cx="3626100" cy="1200002"/>
            </a:xfrm>
            <a:prstGeom prst="rect">
              <a:avLst/>
            </a:prstGeom>
            <a:solidFill>
              <a:srgbClr val="B3C6E7"/>
            </a:solidFill>
            <a:ln w="12700" cap="flat">
              <a:noFill/>
              <a:miter lim="400000"/>
            </a:ln>
            <a:effectLst/>
          </p:spPr>
          <p:txBody>
            <a:bodyPr wrap="square" lIns="0" tIns="0" rIns="0" bIns="0" numCol="1" anchor="ctr">
              <a:noAutofit/>
            </a:bodyPr>
            <a:lstStyle/>
            <a:p>
              <a:pPr>
                <a:defRPr sz="4800"/>
              </a:pPr>
              <a:endParaRPr sz="48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50" name="9th"/>
            <p:cNvSpPr txBox="1"/>
            <p:nvPr/>
          </p:nvSpPr>
          <p:spPr>
            <a:xfrm>
              <a:off x="105275" y="124447"/>
              <a:ext cx="3415551" cy="951117"/>
            </a:xfrm>
            <a:prstGeom prst="rect">
              <a:avLst/>
            </a:prstGeom>
            <a:noFill/>
            <a:ln w="12700" cap="flat">
              <a:noFill/>
              <a:miter lim="400000"/>
            </a:ln>
            <a:effectLst/>
          </p:spPr>
          <p:txBody>
            <a:bodyPr wrap="square" lIns="39450" tIns="39450" rIns="39450" bIns="39450" numCol="1" anchor="ctr">
              <a:spAutoFit/>
            </a:bodyPr>
            <a:lstStyle>
              <a:lvl1pPr>
                <a:defRPr sz="4800"/>
              </a:lvl1pPr>
            </a:lstStyle>
            <a:p>
              <a:r>
                <a:rPr sz="1800" dirty="0">
                  <a:latin typeface="M PLUS 1p" panose="020B0502020203020207" pitchFamily="34" charset="-128"/>
                  <a:ea typeface="M PLUS 1p" panose="020B0502020203020207" pitchFamily="34" charset="-128"/>
                  <a:cs typeface="M PLUS 1p" panose="020B0502020203020207" pitchFamily="34" charset="-128"/>
                </a:rPr>
                <a:t>9th</a:t>
              </a:r>
            </a:p>
          </p:txBody>
        </p:sp>
      </p:grpSp>
      <p:sp>
        <p:nvSpPr>
          <p:cNvPr id="752" name="Google Shape;581;p30"/>
          <p:cNvSpPr txBox="1"/>
          <p:nvPr/>
        </p:nvSpPr>
        <p:spPr>
          <a:xfrm>
            <a:off x="405989" y="6401958"/>
            <a:ext cx="4890356" cy="1942111"/>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ルートから数えて９番目の音なので９thと呼びます。（１個飛ばしたので２と一緒の音）</a:t>
            </a:r>
          </a:p>
          <a:p>
            <a:pPr>
              <a:lnSpc>
                <a:spcPct val="15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料理に塩を振ったら塩味になるように、他の9thコードのサウンドも同じ雰囲気の響きになります。次はマイナー・</a:t>
            </a:r>
            <a:r>
              <a:rPr sz="1388" dirty="0" err="1">
                <a:latin typeface="M PLUS 1p" panose="020B0502020203020207" pitchFamily="34" charset="-128"/>
                <a:ea typeface="M PLUS 1p" panose="020B0502020203020207" pitchFamily="34" charset="-128"/>
                <a:cs typeface="M PLUS 1p" panose="020B0502020203020207" pitchFamily="34" charset="-128"/>
              </a:rPr>
              <a:t>セブンスを見てみましょう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760" name="Google Shape;582;p30"/>
          <p:cNvGrpSpPr/>
          <p:nvPr/>
        </p:nvGrpSpPr>
        <p:grpSpPr>
          <a:xfrm>
            <a:off x="559908" y="3019103"/>
            <a:ext cx="4582778" cy="1667612"/>
            <a:chOff x="0" y="0"/>
            <a:chExt cx="12220740" cy="4446962"/>
          </a:xfrm>
        </p:grpSpPr>
        <p:pic>
          <p:nvPicPr>
            <p:cNvPr id="753" name="Google Shape;583;p30" descr="Google Shape;583;p30"/>
            <p:cNvPicPr>
              <a:picLocks noChangeAspect="1"/>
            </p:cNvPicPr>
            <p:nvPr/>
          </p:nvPicPr>
          <p:blipFill>
            <a:blip r:embed="rId2"/>
            <a:stretch>
              <a:fillRect/>
            </a:stretch>
          </p:blipFill>
          <p:spPr>
            <a:xfrm>
              <a:off x="0" y="0"/>
              <a:ext cx="12220740" cy="4446962"/>
            </a:xfrm>
            <a:prstGeom prst="rect">
              <a:avLst/>
            </a:prstGeom>
            <a:ln w="12700" cap="flat">
              <a:noFill/>
              <a:miter lim="400000"/>
              <a:headEnd/>
              <a:tailEnd/>
            </a:ln>
            <a:effectLst/>
          </p:spPr>
        </p:pic>
        <p:grpSp>
          <p:nvGrpSpPr>
            <p:cNvPr id="756" name="Google Shape;584;p30"/>
            <p:cNvGrpSpPr/>
            <p:nvPr/>
          </p:nvGrpSpPr>
          <p:grpSpPr>
            <a:xfrm>
              <a:off x="59859" y="3196634"/>
              <a:ext cx="791364" cy="889133"/>
              <a:chOff x="0" y="-1"/>
              <a:chExt cx="791362" cy="889132"/>
            </a:xfrm>
          </p:grpSpPr>
          <p:sp>
            <p:nvSpPr>
              <p:cNvPr id="754" name="Oval"/>
              <p:cNvSpPr/>
              <p:nvPr/>
            </p:nvSpPr>
            <p:spPr>
              <a:xfrm>
                <a:off x="0" y="-1"/>
                <a:ext cx="791362" cy="88913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55" name="C"/>
              <p:cNvSpPr txBox="1"/>
              <p:nvPr/>
            </p:nvSpPr>
            <p:spPr>
              <a:xfrm>
                <a:off x="227516" y="22783"/>
                <a:ext cx="336327"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759" name="Google Shape;585;p30"/>
            <p:cNvGrpSpPr/>
            <p:nvPr/>
          </p:nvGrpSpPr>
          <p:grpSpPr>
            <a:xfrm>
              <a:off x="3522236" y="3224887"/>
              <a:ext cx="791364" cy="889131"/>
              <a:chOff x="0" y="547468"/>
              <a:chExt cx="791362" cy="889131"/>
            </a:xfrm>
          </p:grpSpPr>
          <p:sp>
            <p:nvSpPr>
              <p:cNvPr id="757"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58" name="G"/>
              <p:cNvSpPr txBox="1"/>
              <p:nvPr/>
            </p:nvSpPr>
            <p:spPr>
              <a:xfrm>
                <a:off x="227516" y="570252"/>
                <a:ext cx="33632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sp>
        <p:nvSpPr>
          <p:cNvPr id="761" name="Google Shape;586;p30"/>
          <p:cNvSpPr txBox="1"/>
          <p:nvPr/>
        </p:nvSpPr>
        <p:spPr>
          <a:xfrm>
            <a:off x="405878" y="2510541"/>
            <a:ext cx="4305695" cy="321089"/>
          </a:xfrm>
          <a:prstGeom prst="rect">
            <a:avLst/>
          </a:prstGeom>
          <a:ln w="12700">
            <a:miter lim="400000"/>
          </a:ln>
        </p:spPr>
        <p:txBody>
          <a:bodyPr lIns="25134" tIns="25134" rIns="25134" bIns="25134">
            <a:spAutoFit/>
          </a:bodyPr>
          <a:lstStyle/>
          <a:p>
            <a:pPr>
              <a:lnSpc>
                <a:spcPct val="150000"/>
              </a:lnSpc>
              <a:defRPr sz="3700">
                <a:latin typeface="A-OTF 太ゴB101 Pr6N Bold"/>
                <a:ea typeface="A-OTF 太ゴB101 Pr6N Bold"/>
                <a:cs typeface="A-OTF 太ゴB101 Pr6N Bold"/>
                <a:sym typeface="A-OTF 太ゴB101 Pr6N Bold"/>
              </a:defRPr>
            </a:pPr>
            <a:r>
              <a:rPr sz="1388" dirty="0">
                <a:latin typeface="MS PMincho" panose="02020600040205080304" pitchFamily="18" charset="-128"/>
                <a:ea typeface="MS PMincho" panose="02020600040205080304" pitchFamily="18" charset="-128"/>
              </a:rPr>
              <a:t>C Major 7（9）</a:t>
            </a:r>
            <a:r>
              <a:rPr sz="1388" baseline="30000" dirty="0">
                <a:latin typeface="MS PMincho" panose="02020600040205080304" pitchFamily="18" charset="-128"/>
                <a:ea typeface="MS PMincho" panose="02020600040205080304" pitchFamily="18" charset="-128"/>
              </a:rPr>
              <a:t>  </a:t>
            </a:r>
            <a:r>
              <a:rPr sz="1388" dirty="0" err="1">
                <a:latin typeface="MS PMincho" panose="02020600040205080304" pitchFamily="18" charset="-128"/>
                <a:ea typeface="MS PMincho" panose="02020600040205080304" pitchFamily="18" charset="-128"/>
              </a:rPr>
              <a:t>コード</a:t>
            </a:r>
            <a:r>
              <a:rPr sz="1388" dirty="0">
                <a:latin typeface="MS PMincho" panose="02020600040205080304" pitchFamily="18" charset="-128"/>
                <a:ea typeface="MS PMincho" panose="02020600040205080304" pitchFamily="18" charset="-128"/>
              </a:rPr>
              <a:t>　</a:t>
            </a:r>
          </a:p>
        </p:txBody>
      </p:sp>
      <p:grpSp>
        <p:nvGrpSpPr>
          <p:cNvPr id="764" name="Google Shape;587;p30"/>
          <p:cNvGrpSpPr/>
          <p:nvPr/>
        </p:nvGrpSpPr>
        <p:grpSpPr>
          <a:xfrm>
            <a:off x="1231505" y="4217768"/>
            <a:ext cx="296663" cy="333451"/>
            <a:chOff x="0" y="248982"/>
            <a:chExt cx="791101" cy="889201"/>
          </a:xfrm>
        </p:grpSpPr>
        <p:sp>
          <p:nvSpPr>
            <p:cNvPr id="762"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63"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767" name="Google Shape;588;p30"/>
          <p:cNvGrpSpPr/>
          <p:nvPr/>
        </p:nvGrpSpPr>
        <p:grpSpPr>
          <a:xfrm>
            <a:off x="2554423" y="4233398"/>
            <a:ext cx="296663" cy="333450"/>
            <a:chOff x="0" y="547432"/>
            <a:chExt cx="791101" cy="889201"/>
          </a:xfrm>
        </p:grpSpPr>
        <p:sp>
          <p:nvSpPr>
            <p:cNvPr id="76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66"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771" name="Google Shape;589;p30"/>
          <p:cNvGrpSpPr/>
          <p:nvPr/>
        </p:nvGrpSpPr>
        <p:grpSpPr>
          <a:xfrm>
            <a:off x="2931899" y="3826026"/>
            <a:ext cx="465945" cy="363693"/>
            <a:chOff x="0" y="0"/>
            <a:chExt cx="1242520" cy="969847"/>
          </a:xfrm>
        </p:grpSpPr>
        <p:sp>
          <p:nvSpPr>
            <p:cNvPr id="768" name="Shape"/>
            <p:cNvSpPr/>
            <p:nvPr/>
          </p:nvSpPr>
          <p:spPr>
            <a:xfrm rot="16200000">
              <a:off x="136336" y="-136337"/>
              <a:ext cx="969848" cy="1242521"/>
            </a:xfrm>
            <a:custGeom>
              <a:avLst/>
              <a:gdLst/>
              <a:ahLst/>
              <a:cxnLst>
                <a:cxn ang="0">
                  <a:pos x="wd2" y="hd2"/>
                </a:cxn>
                <a:cxn ang="5400000">
                  <a:pos x="wd2" y="hd2"/>
                </a:cxn>
                <a:cxn ang="10800000">
                  <a:pos x="wd2" y="hd2"/>
                </a:cxn>
                <a:cxn ang="16200000">
                  <a:pos x="wd2" y="hd2"/>
                </a:cxn>
              </a:cxnLst>
              <a:rect l="0" t="0" r="r" b="b"/>
              <a:pathLst>
                <a:path w="19423" h="21600" extrusionOk="0">
                  <a:moveTo>
                    <a:pt x="0" y="17633"/>
                  </a:moveTo>
                  <a:lnTo>
                    <a:pt x="4855" y="13172"/>
                  </a:lnTo>
                  <a:lnTo>
                    <a:pt x="4855" y="15279"/>
                  </a:lnTo>
                  <a:lnTo>
                    <a:pt x="4855" y="15279"/>
                  </a:lnTo>
                  <a:cubicBezTo>
                    <a:pt x="11545" y="14589"/>
                    <a:pt x="16814" y="12529"/>
                    <a:pt x="18689" y="9870"/>
                  </a:cubicBezTo>
                  <a:cubicBezTo>
                    <a:pt x="21600" y="13996"/>
                    <a:pt x="15592" y="18285"/>
                    <a:pt x="5270" y="19448"/>
                  </a:cubicBezTo>
                  <a:cubicBezTo>
                    <a:pt x="5132" y="19464"/>
                    <a:pt x="4994" y="19479"/>
                    <a:pt x="4855" y="19493"/>
                  </a:cubicBezTo>
                  <a:lnTo>
                    <a:pt x="4855" y="21600"/>
                  </a:lnTo>
                  <a:close/>
                  <a:moveTo>
                    <a:pt x="19418" y="11977"/>
                  </a:moveTo>
                  <a:cubicBezTo>
                    <a:pt x="19418" y="7689"/>
                    <a:pt x="10724" y="4214"/>
                    <a:pt x="0" y="4214"/>
                  </a:cubicBezTo>
                  <a:lnTo>
                    <a:pt x="0" y="0"/>
                  </a:lnTo>
                  <a:cubicBezTo>
                    <a:pt x="10724" y="0"/>
                    <a:pt x="19418" y="3476"/>
                    <a:pt x="19418" y="7763"/>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69" name="Shape"/>
            <p:cNvSpPr/>
            <p:nvPr/>
          </p:nvSpPr>
          <p:spPr>
            <a:xfrm rot="16200000">
              <a:off x="-140326" y="140572"/>
              <a:ext cx="969602" cy="6889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868"/>
                    <a:pt x="11929" y="7600"/>
                    <a:pt x="0" y="7600"/>
                  </a:cubicBezTo>
                  <a:lnTo>
                    <a:pt x="0" y="0"/>
                  </a:lnTo>
                  <a:cubicBezTo>
                    <a:pt x="11929" y="0"/>
                    <a:pt x="21600" y="6268"/>
                    <a:pt x="21600" y="1400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70" name="Line"/>
            <p:cNvSpPr/>
            <p:nvPr/>
          </p:nvSpPr>
          <p:spPr>
            <a:xfrm rot="16200000">
              <a:off x="136460" y="-136213"/>
              <a:ext cx="969601" cy="1242521"/>
            </a:xfrm>
            <a:custGeom>
              <a:avLst/>
              <a:gdLst/>
              <a:ahLst/>
              <a:cxnLst>
                <a:cxn ang="0">
                  <a:pos x="wd2" y="hd2"/>
                </a:cxn>
                <a:cxn ang="5400000">
                  <a:pos x="wd2" y="hd2"/>
                </a:cxn>
                <a:cxn ang="10800000">
                  <a:pos x="wd2" y="hd2"/>
                </a:cxn>
                <a:cxn ang="16200000">
                  <a:pos x="wd2" y="hd2"/>
                </a:cxn>
              </a:cxnLst>
              <a:rect l="0" t="0" r="r" b="b"/>
              <a:pathLst>
                <a:path w="21600" h="21600" extrusionOk="0">
                  <a:moveTo>
                    <a:pt x="21600" y="11977"/>
                  </a:moveTo>
                  <a:cubicBezTo>
                    <a:pt x="21600" y="7689"/>
                    <a:pt x="11929" y="4214"/>
                    <a:pt x="0" y="4214"/>
                  </a:cubicBezTo>
                  <a:lnTo>
                    <a:pt x="0" y="0"/>
                  </a:lnTo>
                  <a:cubicBezTo>
                    <a:pt x="11929" y="0"/>
                    <a:pt x="21600" y="3476"/>
                    <a:pt x="21600" y="7763"/>
                  </a:cubicBezTo>
                  <a:lnTo>
                    <a:pt x="21600" y="11977"/>
                  </a:lnTo>
                  <a:cubicBezTo>
                    <a:pt x="21600" y="15517"/>
                    <a:pt x="14937" y="18608"/>
                    <a:pt x="5400" y="19493"/>
                  </a:cubicBezTo>
                  <a:lnTo>
                    <a:pt x="5400" y="21600"/>
                  </a:lnTo>
                  <a:lnTo>
                    <a:pt x="0" y="17633"/>
                  </a:lnTo>
                  <a:lnTo>
                    <a:pt x="5400" y="13172"/>
                  </a:lnTo>
                  <a:lnTo>
                    <a:pt x="5400" y="15279"/>
                  </a:lnTo>
                  <a:lnTo>
                    <a:pt x="5400" y="15279"/>
                  </a:lnTo>
                  <a:cubicBezTo>
                    <a:pt x="12842" y="14589"/>
                    <a:pt x="18703" y="12529"/>
                    <a:pt x="20789" y="9870"/>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772" name="Google Shape;590;p30"/>
          <p:cNvSpPr txBox="1"/>
          <p:nvPr/>
        </p:nvSpPr>
        <p:spPr>
          <a:xfrm>
            <a:off x="658818" y="4687411"/>
            <a:ext cx="13081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773" name="Google Shape;591;p30"/>
          <p:cNvSpPr txBox="1"/>
          <p:nvPr/>
        </p:nvSpPr>
        <p:spPr>
          <a:xfrm>
            <a:off x="1170415" y="4693272"/>
            <a:ext cx="40096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774" name="Google Shape;592;p30"/>
          <p:cNvSpPr txBox="1"/>
          <p:nvPr/>
        </p:nvSpPr>
        <p:spPr>
          <a:xfrm>
            <a:off x="1983472" y="4689748"/>
            <a:ext cx="130817"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775" name="Google Shape;593;p30"/>
          <p:cNvSpPr txBox="1"/>
          <p:nvPr/>
        </p:nvSpPr>
        <p:spPr>
          <a:xfrm>
            <a:off x="2539126" y="4691132"/>
            <a:ext cx="462538"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grpSp>
        <p:nvGrpSpPr>
          <p:cNvPr id="778" name="Google Shape;594;p30"/>
          <p:cNvGrpSpPr/>
          <p:nvPr/>
        </p:nvGrpSpPr>
        <p:grpSpPr>
          <a:xfrm>
            <a:off x="3198209" y="4222797"/>
            <a:ext cx="296663" cy="333450"/>
            <a:chOff x="0" y="547432"/>
            <a:chExt cx="791101" cy="889201"/>
          </a:xfrm>
        </p:grpSpPr>
        <p:sp>
          <p:nvSpPr>
            <p:cNvPr id="776"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77"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779" name="Google Shape;595;p30"/>
          <p:cNvSpPr txBox="1"/>
          <p:nvPr/>
        </p:nvSpPr>
        <p:spPr>
          <a:xfrm>
            <a:off x="3146588" y="4691132"/>
            <a:ext cx="462537"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782" name="Google Shape;596;p30"/>
          <p:cNvGrpSpPr/>
          <p:nvPr/>
        </p:nvGrpSpPr>
        <p:grpSpPr>
          <a:xfrm>
            <a:off x="2870712" y="4222394"/>
            <a:ext cx="296664" cy="333451"/>
            <a:chOff x="-1" y="0"/>
            <a:chExt cx="791102" cy="889200"/>
          </a:xfrm>
        </p:grpSpPr>
        <p:sp>
          <p:nvSpPr>
            <p:cNvPr id="780" name="Oval"/>
            <p:cNvSpPr/>
            <p:nvPr/>
          </p:nvSpPr>
          <p:spPr>
            <a:xfrm>
              <a:off x="-1" y="0"/>
              <a:ext cx="791102" cy="889200"/>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81"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sp>
        <p:nvSpPr>
          <p:cNvPr id="783" name="Google Shape;597;p30"/>
          <p:cNvSpPr txBox="1"/>
          <p:nvPr/>
        </p:nvSpPr>
        <p:spPr>
          <a:xfrm>
            <a:off x="3694783" y="5111474"/>
            <a:ext cx="1607523" cy="506839"/>
          </a:xfrm>
          <a:prstGeom prst="rect">
            <a:avLst/>
          </a:prstGeom>
          <a:ln w="12700">
            <a:miter lim="400000"/>
          </a:ln>
        </p:spPr>
        <p:txBody>
          <a:bodyPr lIns="39450" tIns="39450" rIns="39450" bIns="39450">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オクターブ上の</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ルートの１音上</a:t>
            </a:r>
          </a:p>
        </p:txBody>
      </p:sp>
      <p:sp>
        <p:nvSpPr>
          <p:cNvPr id="784" name="Google Shape;598;p30"/>
          <p:cNvSpPr/>
          <p:nvPr/>
        </p:nvSpPr>
        <p:spPr>
          <a:xfrm>
            <a:off x="3403067" y="4994059"/>
            <a:ext cx="224213" cy="597038"/>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85" name="Google Shape;599;p30"/>
          <p:cNvSpPr/>
          <p:nvPr/>
        </p:nvSpPr>
        <p:spPr>
          <a:xfrm>
            <a:off x="3621000" y="5591057"/>
            <a:ext cx="1521450"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86" name="Google Shape;601;p30"/>
          <p:cNvSpPr txBox="1"/>
          <p:nvPr/>
        </p:nvSpPr>
        <p:spPr>
          <a:xfrm>
            <a:off x="1293894" y="5384614"/>
            <a:ext cx="1280832"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pic>
        <p:nvPicPr>
          <p:cNvPr id="787" name="Google Shape;602;p30" descr="Google Shape;602;p30"/>
          <p:cNvPicPr>
            <a:picLocks noChangeAspect="1"/>
          </p:cNvPicPr>
          <p:nvPr/>
        </p:nvPicPr>
        <p:blipFill>
          <a:blip r:embed="rId3"/>
          <a:stretch>
            <a:fillRect/>
          </a:stretch>
        </p:blipFill>
        <p:spPr>
          <a:xfrm>
            <a:off x="4990012" y="1295729"/>
            <a:ext cx="849488" cy="849488"/>
          </a:xfrm>
          <a:prstGeom prst="rect">
            <a:avLst/>
          </a:prstGeom>
          <a:ln w="12700">
            <a:miter lim="400000"/>
            <a:headEnd/>
            <a:tailEnd/>
          </a:ln>
        </p:spPr>
      </p:pic>
      <p:sp>
        <p:nvSpPr>
          <p:cNvPr id="788" name="テキスト ボックス 1"/>
          <p:cNvSpPr txBox="1"/>
          <p:nvPr/>
        </p:nvSpPr>
        <p:spPr>
          <a:xfrm>
            <a:off x="481513" y="1332241"/>
            <a:ext cx="1134268" cy="346249"/>
          </a:xfrm>
          <a:prstGeom prst="rect">
            <a:avLst/>
          </a:prstGeom>
          <a:ln w="12700">
            <a:miter lim="400000"/>
          </a:ln>
        </p:spPr>
        <p:txBody>
          <a:bodyPr lIns="17145" rIns="17145">
            <a:spAutoFit/>
          </a:bodyPr>
          <a:lstStyle>
            <a:lvl1pPr>
              <a:defRPr sz="4400"/>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探すコツ</a:t>
            </a: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89" name="Google Shape;626;p31"/>
          <p:cNvSpPr/>
          <p:nvPr/>
        </p:nvSpPr>
        <p:spPr>
          <a:xfrm rot="5400000">
            <a:off x="1751093" y="3938960"/>
            <a:ext cx="221569" cy="2289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9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18</a:t>
            </a:fld>
            <a:endParaRPr/>
          </a:p>
        </p:txBody>
      </p:sp>
      <p:grpSp>
        <p:nvGrpSpPr>
          <p:cNvPr id="5" name="グループ化 4">
            <a:extLst>
              <a:ext uri="{FF2B5EF4-FFF2-40B4-BE49-F238E27FC236}">
                <a16:creationId xmlns:a16="http://schemas.microsoft.com/office/drawing/2014/main" id="{EBDA31A8-8403-7C40-3C3A-706DD066556E}"/>
              </a:ext>
            </a:extLst>
          </p:cNvPr>
          <p:cNvGrpSpPr/>
          <p:nvPr/>
        </p:nvGrpSpPr>
        <p:grpSpPr>
          <a:xfrm>
            <a:off x="795" y="81161"/>
            <a:ext cx="5665336" cy="520927"/>
            <a:chOff x="0" y="2132710"/>
            <a:chExt cx="15107562" cy="1389139"/>
          </a:xfrm>
        </p:grpSpPr>
        <p:sp>
          <p:nvSpPr>
            <p:cNvPr id="6" name="Rectangle">
              <a:extLst>
                <a:ext uri="{FF2B5EF4-FFF2-40B4-BE49-F238E27FC236}">
                  <a16:creationId xmlns:a16="http://schemas.microsoft.com/office/drawing/2014/main" id="{6EFCE23D-FFC4-808E-FFD0-8E38A377F2D3}"/>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３つのテンション</a:t>
              </a:r>
              <a:r>
                <a:rPr lang="en-US" altLang="ja-JP" sz="2025" dirty="0">
                  <a:latin typeface="M PLUS 1p" panose="020B0502020203020207" pitchFamily="34" charset="-128"/>
                  <a:ea typeface="M PLUS 1p" panose="020B0502020203020207" pitchFamily="34" charset="-128"/>
                  <a:cs typeface="M PLUS 1p" panose="020B0502020203020207" pitchFamily="34" charset="-128"/>
                </a:rPr>
                <a:t> -9th </a:t>
              </a:r>
              <a:r>
                <a:rPr lang="ja-JP" altLang="en-US" sz="2025">
                  <a:latin typeface="M PLUS 1p" panose="020B0502020203020207" pitchFamily="34" charset="-128"/>
                  <a:ea typeface="M PLUS 1p" panose="020B0502020203020207" pitchFamily="34" charset="-128"/>
                  <a:cs typeface="M PLUS 1p" panose="020B0502020203020207" pitchFamily="34" charset="-128"/>
                </a:rPr>
                <a:t>ナインス編</a:t>
              </a:r>
            </a:p>
          </p:txBody>
        </p:sp>
        <p:pic>
          <p:nvPicPr>
            <p:cNvPr id="7" name="Google Shape;231;p19" descr="Google Shape;231;p19">
              <a:extLst>
                <a:ext uri="{FF2B5EF4-FFF2-40B4-BE49-F238E27FC236}">
                  <a16:creationId xmlns:a16="http://schemas.microsoft.com/office/drawing/2014/main" id="{680E08E0-5EB5-D0BE-FE72-6DDE10CBD917}"/>
                </a:ext>
              </a:extLst>
            </p:cNvPr>
            <p:cNvPicPr>
              <a:picLocks noChangeAspect="1"/>
            </p:cNvPicPr>
            <p:nvPr/>
          </p:nvPicPr>
          <p:blipFill>
            <a:blip r:embed="rId4"/>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Google Shape;609;p31"/>
          <p:cNvSpPr txBox="1"/>
          <p:nvPr/>
        </p:nvSpPr>
        <p:spPr>
          <a:xfrm>
            <a:off x="353609" y="3837147"/>
            <a:ext cx="5009375" cy="1621702"/>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A♭のメイジャ</a:t>
            </a:r>
            <a:r>
              <a:rPr sz="1388" dirty="0">
                <a:latin typeface="M PLUS 1p" panose="020B0502020203020207" pitchFamily="34" charset="-128"/>
                <a:ea typeface="M PLUS 1p" panose="020B0502020203020207" pitchFamily="34" charset="-128"/>
                <a:cs typeface="M PLUS 1p" panose="020B0502020203020207" pitchFamily="34" charset="-128"/>
              </a:rPr>
              <a:t>ー・ナインスも見てみましょう。なんでも一緒ですね。まず、明るい３和音を作る。（A♭、C、E♭）</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そして、ルートの半音下に４和音目を足す。（G）</a:t>
            </a:r>
            <a:br>
              <a:rPr sz="1388" dirty="0">
                <a:latin typeface="M PLUS 1p" panose="020B0502020203020207" pitchFamily="34" charset="-128"/>
                <a:ea typeface="M PLUS 1p" panose="020B0502020203020207" pitchFamily="34" charset="-128"/>
                <a:cs typeface="M PLUS 1p" panose="020B0502020203020207" pitchFamily="34" charset="-128"/>
              </a:rPr>
            </a:br>
            <a:r>
              <a:rPr sz="1388" dirty="0">
                <a:latin typeface="M PLUS 1p" panose="020B0502020203020207" pitchFamily="34" charset="-128"/>
                <a:ea typeface="M PLUS 1p" panose="020B0502020203020207" pitchFamily="34" charset="-128"/>
                <a:cs typeface="M PLUS 1p" panose="020B0502020203020207" pitchFamily="34" charset="-128"/>
              </a:rPr>
              <a:t>最後に、オクターブ上のルートの１音上に９thを足す。（B♭）</a:t>
            </a:r>
          </a:p>
        </p:txBody>
      </p:sp>
      <p:grpSp>
        <p:nvGrpSpPr>
          <p:cNvPr id="800" name="Google Shape;610;p31"/>
          <p:cNvGrpSpPr/>
          <p:nvPr/>
        </p:nvGrpSpPr>
        <p:grpSpPr>
          <a:xfrm>
            <a:off x="481469" y="976682"/>
            <a:ext cx="4582775" cy="1667612"/>
            <a:chOff x="0" y="0"/>
            <a:chExt cx="12220732" cy="4446964"/>
          </a:xfrm>
        </p:grpSpPr>
        <p:pic>
          <p:nvPicPr>
            <p:cNvPr id="793" name="Google Shape;611;p31" descr="Google Shape;611;p31"/>
            <p:cNvPicPr>
              <a:picLocks noChangeAspect="1"/>
            </p:cNvPicPr>
            <p:nvPr/>
          </p:nvPicPr>
          <p:blipFill>
            <a:blip r:embed="rId2"/>
            <a:stretch>
              <a:fillRect/>
            </a:stretch>
          </p:blipFill>
          <p:spPr>
            <a:xfrm>
              <a:off x="0" y="0"/>
              <a:ext cx="12220732" cy="4446964"/>
            </a:xfrm>
            <a:prstGeom prst="rect">
              <a:avLst/>
            </a:prstGeom>
            <a:ln w="12700" cap="flat">
              <a:noFill/>
              <a:miter lim="400000"/>
              <a:headEnd/>
              <a:tailEnd/>
            </a:ln>
            <a:effectLst/>
          </p:spPr>
        </p:pic>
        <p:grpSp>
          <p:nvGrpSpPr>
            <p:cNvPr id="796" name="Google Shape;612;p31"/>
            <p:cNvGrpSpPr/>
            <p:nvPr/>
          </p:nvGrpSpPr>
          <p:grpSpPr>
            <a:xfrm>
              <a:off x="23281" y="3196635"/>
              <a:ext cx="791415" cy="889077"/>
              <a:chOff x="-1" y="-1"/>
              <a:chExt cx="791414" cy="889076"/>
            </a:xfrm>
          </p:grpSpPr>
          <p:sp>
            <p:nvSpPr>
              <p:cNvPr id="794" name="Oval"/>
              <p:cNvSpPr/>
              <p:nvPr/>
            </p:nvSpPr>
            <p:spPr>
              <a:xfrm>
                <a:off x="-1" y="-1"/>
                <a:ext cx="791414" cy="889076"/>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95" name="C"/>
              <p:cNvSpPr txBox="1"/>
              <p:nvPr/>
            </p:nvSpPr>
            <p:spPr>
              <a:xfrm>
                <a:off x="227524" y="22754"/>
                <a:ext cx="33636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799" name="Google Shape;613;p31"/>
            <p:cNvGrpSpPr/>
            <p:nvPr/>
          </p:nvGrpSpPr>
          <p:grpSpPr>
            <a:xfrm>
              <a:off x="3558813" y="3224888"/>
              <a:ext cx="791414" cy="889076"/>
              <a:chOff x="0" y="547496"/>
              <a:chExt cx="791413" cy="889075"/>
            </a:xfrm>
          </p:grpSpPr>
          <p:sp>
            <p:nvSpPr>
              <p:cNvPr id="797" name="Oval"/>
              <p:cNvSpPr/>
              <p:nvPr/>
            </p:nvSpPr>
            <p:spPr>
              <a:xfrm>
                <a:off x="0" y="547496"/>
                <a:ext cx="791413" cy="88907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798" name="G"/>
              <p:cNvSpPr txBox="1"/>
              <p:nvPr/>
            </p:nvSpPr>
            <p:spPr>
              <a:xfrm>
                <a:off x="227525" y="570248"/>
                <a:ext cx="336365"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sp>
        <p:nvSpPr>
          <p:cNvPr id="801" name="Google Shape;614;p31"/>
          <p:cNvSpPr txBox="1"/>
          <p:nvPr/>
        </p:nvSpPr>
        <p:spPr>
          <a:xfrm>
            <a:off x="400005" y="466527"/>
            <a:ext cx="4305695" cy="321089"/>
          </a:xfrm>
          <a:prstGeom prst="rect">
            <a:avLst/>
          </a:prstGeom>
          <a:ln w="12700">
            <a:miter lim="400000"/>
          </a:ln>
        </p:spPr>
        <p:txBody>
          <a:bodyPr lIns="25134" tIns="25134" rIns="25134" bIns="25134">
            <a:spAutoFit/>
          </a:bodyPr>
          <a:lstStyle>
            <a:lvl1pPr>
              <a:lnSpc>
                <a:spcPct val="150000"/>
              </a:lnSpc>
              <a:defRPr sz="3700">
                <a:latin typeface="A-OTF 太ゴB101 Pr6N Bold"/>
                <a:ea typeface="A-OTF 太ゴB101 Pr6N Bold"/>
                <a:cs typeface="A-OTF 太ゴB101 Pr6N Bold"/>
                <a:sym typeface="A-OTF 太ゴB101 Pr6N Bold"/>
              </a:defRPr>
            </a:lvl1pPr>
          </a:lstStyle>
          <a:p>
            <a:r>
              <a:rPr sz="1388" dirty="0">
                <a:latin typeface="MS PMincho" panose="02020600040205080304" pitchFamily="18" charset="-128"/>
                <a:ea typeface="MS PMincho" panose="02020600040205080304" pitchFamily="18" charset="-128"/>
              </a:rPr>
              <a:t>C Minor 7（9）</a:t>
            </a:r>
          </a:p>
        </p:txBody>
      </p:sp>
      <p:sp>
        <p:nvSpPr>
          <p:cNvPr id="802" name="Google Shape;615;p31"/>
          <p:cNvSpPr txBox="1"/>
          <p:nvPr/>
        </p:nvSpPr>
        <p:spPr>
          <a:xfrm>
            <a:off x="580379" y="2644969"/>
            <a:ext cx="130817"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803" name="Google Shape;616;p31"/>
          <p:cNvSpPr txBox="1"/>
          <p:nvPr/>
        </p:nvSpPr>
        <p:spPr>
          <a:xfrm>
            <a:off x="1117311" y="2650807"/>
            <a:ext cx="40096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b３</a:t>
            </a:r>
          </a:p>
        </p:txBody>
      </p:sp>
      <p:sp>
        <p:nvSpPr>
          <p:cNvPr id="804" name="Google Shape;617;p31"/>
          <p:cNvSpPr txBox="1"/>
          <p:nvPr/>
        </p:nvSpPr>
        <p:spPr>
          <a:xfrm>
            <a:off x="1905031" y="2647308"/>
            <a:ext cx="130817"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805" name="Google Shape;618;p31"/>
          <p:cNvSpPr txBox="1"/>
          <p:nvPr/>
        </p:nvSpPr>
        <p:spPr>
          <a:xfrm>
            <a:off x="2475019" y="2657492"/>
            <a:ext cx="229140"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808" name="Google Shape;619;p31"/>
          <p:cNvGrpSpPr/>
          <p:nvPr/>
        </p:nvGrpSpPr>
        <p:grpSpPr>
          <a:xfrm>
            <a:off x="3110745" y="2180355"/>
            <a:ext cx="296663" cy="333450"/>
            <a:chOff x="0" y="547432"/>
            <a:chExt cx="791101" cy="889201"/>
          </a:xfrm>
        </p:grpSpPr>
        <p:sp>
          <p:nvSpPr>
            <p:cNvPr id="806"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07"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809" name="Google Shape;620;p31"/>
          <p:cNvSpPr txBox="1"/>
          <p:nvPr/>
        </p:nvSpPr>
        <p:spPr>
          <a:xfrm>
            <a:off x="3068147" y="2648691"/>
            <a:ext cx="462537"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812" name="Google Shape;621;p31"/>
          <p:cNvGrpSpPr/>
          <p:nvPr/>
        </p:nvGrpSpPr>
        <p:grpSpPr>
          <a:xfrm>
            <a:off x="2783246" y="2179954"/>
            <a:ext cx="296664" cy="333451"/>
            <a:chOff x="-1" y="0"/>
            <a:chExt cx="791102" cy="889200"/>
          </a:xfrm>
        </p:grpSpPr>
        <p:sp>
          <p:nvSpPr>
            <p:cNvPr id="810" name="Oval"/>
            <p:cNvSpPr/>
            <p:nvPr/>
          </p:nvSpPr>
          <p:spPr>
            <a:xfrm>
              <a:off x="-1" y="0"/>
              <a:ext cx="791102" cy="889200"/>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11"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816" name="Google Shape;622;p31"/>
          <p:cNvGrpSpPr/>
          <p:nvPr/>
        </p:nvGrpSpPr>
        <p:grpSpPr>
          <a:xfrm>
            <a:off x="2865704" y="1832571"/>
            <a:ext cx="465945" cy="363693"/>
            <a:chOff x="0" y="0"/>
            <a:chExt cx="1242520" cy="969847"/>
          </a:xfrm>
        </p:grpSpPr>
        <p:sp>
          <p:nvSpPr>
            <p:cNvPr id="813" name="Shape"/>
            <p:cNvSpPr/>
            <p:nvPr/>
          </p:nvSpPr>
          <p:spPr>
            <a:xfrm rot="16200000">
              <a:off x="136336" y="-136337"/>
              <a:ext cx="969848" cy="1242521"/>
            </a:xfrm>
            <a:custGeom>
              <a:avLst/>
              <a:gdLst/>
              <a:ahLst/>
              <a:cxnLst>
                <a:cxn ang="0">
                  <a:pos x="wd2" y="hd2"/>
                </a:cxn>
                <a:cxn ang="5400000">
                  <a:pos x="wd2" y="hd2"/>
                </a:cxn>
                <a:cxn ang="10800000">
                  <a:pos x="wd2" y="hd2"/>
                </a:cxn>
                <a:cxn ang="16200000">
                  <a:pos x="wd2" y="hd2"/>
                </a:cxn>
              </a:cxnLst>
              <a:rect l="0" t="0" r="r" b="b"/>
              <a:pathLst>
                <a:path w="19423" h="21600" extrusionOk="0">
                  <a:moveTo>
                    <a:pt x="0" y="17633"/>
                  </a:moveTo>
                  <a:lnTo>
                    <a:pt x="4855" y="13172"/>
                  </a:lnTo>
                  <a:lnTo>
                    <a:pt x="4855" y="15279"/>
                  </a:lnTo>
                  <a:lnTo>
                    <a:pt x="4855" y="15279"/>
                  </a:lnTo>
                  <a:cubicBezTo>
                    <a:pt x="11545" y="14589"/>
                    <a:pt x="16814" y="12529"/>
                    <a:pt x="18689" y="9870"/>
                  </a:cubicBezTo>
                  <a:cubicBezTo>
                    <a:pt x="21600" y="13996"/>
                    <a:pt x="15592" y="18285"/>
                    <a:pt x="5270" y="19448"/>
                  </a:cubicBezTo>
                  <a:cubicBezTo>
                    <a:pt x="5132" y="19464"/>
                    <a:pt x="4994" y="19479"/>
                    <a:pt x="4855" y="19493"/>
                  </a:cubicBezTo>
                  <a:lnTo>
                    <a:pt x="4855" y="21600"/>
                  </a:lnTo>
                  <a:close/>
                  <a:moveTo>
                    <a:pt x="19418" y="11977"/>
                  </a:moveTo>
                  <a:cubicBezTo>
                    <a:pt x="19418" y="7689"/>
                    <a:pt x="10724" y="4214"/>
                    <a:pt x="0" y="4214"/>
                  </a:cubicBezTo>
                  <a:lnTo>
                    <a:pt x="0" y="0"/>
                  </a:lnTo>
                  <a:cubicBezTo>
                    <a:pt x="10724" y="0"/>
                    <a:pt x="19418" y="3476"/>
                    <a:pt x="19418" y="7763"/>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14" name="Shape"/>
            <p:cNvSpPr/>
            <p:nvPr/>
          </p:nvSpPr>
          <p:spPr>
            <a:xfrm rot="16200000">
              <a:off x="-140326" y="140572"/>
              <a:ext cx="969602" cy="6889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868"/>
                    <a:pt x="11929" y="7600"/>
                    <a:pt x="0" y="7600"/>
                  </a:cubicBezTo>
                  <a:lnTo>
                    <a:pt x="0" y="0"/>
                  </a:lnTo>
                  <a:cubicBezTo>
                    <a:pt x="11929" y="0"/>
                    <a:pt x="21600" y="6268"/>
                    <a:pt x="21600" y="1400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15" name="Line"/>
            <p:cNvSpPr/>
            <p:nvPr/>
          </p:nvSpPr>
          <p:spPr>
            <a:xfrm rot="16200000">
              <a:off x="136460" y="-136213"/>
              <a:ext cx="969601" cy="1242521"/>
            </a:xfrm>
            <a:custGeom>
              <a:avLst/>
              <a:gdLst/>
              <a:ahLst/>
              <a:cxnLst>
                <a:cxn ang="0">
                  <a:pos x="wd2" y="hd2"/>
                </a:cxn>
                <a:cxn ang="5400000">
                  <a:pos x="wd2" y="hd2"/>
                </a:cxn>
                <a:cxn ang="10800000">
                  <a:pos x="wd2" y="hd2"/>
                </a:cxn>
                <a:cxn ang="16200000">
                  <a:pos x="wd2" y="hd2"/>
                </a:cxn>
              </a:cxnLst>
              <a:rect l="0" t="0" r="r" b="b"/>
              <a:pathLst>
                <a:path w="21600" h="21600" extrusionOk="0">
                  <a:moveTo>
                    <a:pt x="21600" y="11977"/>
                  </a:moveTo>
                  <a:cubicBezTo>
                    <a:pt x="21600" y="7689"/>
                    <a:pt x="11929" y="4214"/>
                    <a:pt x="0" y="4214"/>
                  </a:cubicBezTo>
                  <a:lnTo>
                    <a:pt x="0" y="0"/>
                  </a:lnTo>
                  <a:cubicBezTo>
                    <a:pt x="11929" y="0"/>
                    <a:pt x="21600" y="3476"/>
                    <a:pt x="21600" y="7763"/>
                  </a:cubicBezTo>
                  <a:lnTo>
                    <a:pt x="21600" y="11977"/>
                  </a:lnTo>
                  <a:cubicBezTo>
                    <a:pt x="21600" y="15517"/>
                    <a:pt x="14937" y="18608"/>
                    <a:pt x="5400" y="19493"/>
                  </a:cubicBezTo>
                  <a:lnTo>
                    <a:pt x="5400" y="21600"/>
                  </a:lnTo>
                  <a:lnTo>
                    <a:pt x="0" y="17633"/>
                  </a:lnTo>
                  <a:lnTo>
                    <a:pt x="5400" y="13172"/>
                  </a:lnTo>
                  <a:lnTo>
                    <a:pt x="5400" y="15279"/>
                  </a:lnTo>
                  <a:lnTo>
                    <a:pt x="5400" y="15279"/>
                  </a:lnTo>
                  <a:cubicBezTo>
                    <a:pt x="12842" y="14589"/>
                    <a:pt x="18703" y="12529"/>
                    <a:pt x="20789" y="9870"/>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817" name="Google Shape;623;p31"/>
          <p:cNvSpPr txBox="1"/>
          <p:nvPr/>
        </p:nvSpPr>
        <p:spPr>
          <a:xfrm>
            <a:off x="3831243" y="3059542"/>
            <a:ext cx="1456058" cy="506839"/>
          </a:xfrm>
          <a:prstGeom prst="rect">
            <a:avLst/>
          </a:prstGeom>
          <a:ln w="12700">
            <a:miter lim="400000"/>
          </a:ln>
        </p:spPr>
        <p:txBody>
          <a:bodyPr lIns="39450" tIns="39450" rIns="39450" bIns="39450">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オクターブ上の</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ルートの１音上</a:t>
            </a:r>
          </a:p>
        </p:txBody>
      </p:sp>
      <p:sp>
        <p:nvSpPr>
          <p:cNvPr id="818" name="Google Shape;624;p31"/>
          <p:cNvSpPr/>
          <p:nvPr/>
        </p:nvSpPr>
        <p:spPr>
          <a:xfrm>
            <a:off x="3324625" y="2951620"/>
            <a:ext cx="297113" cy="620887"/>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19" name="Google Shape;625;p31"/>
          <p:cNvSpPr/>
          <p:nvPr/>
        </p:nvSpPr>
        <p:spPr>
          <a:xfrm>
            <a:off x="3618761" y="3568929"/>
            <a:ext cx="1521450"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20" name="Google Shape;626;p31"/>
          <p:cNvSpPr/>
          <p:nvPr/>
        </p:nvSpPr>
        <p:spPr>
          <a:xfrm rot="5400000">
            <a:off x="1684964" y="1873019"/>
            <a:ext cx="221569" cy="2289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21" name="Google Shape;627;p31"/>
          <p:cNvSpPr txBox="1"/>
          <p:nvPr/>
        </p:nvSpPr>
        <p:spPr>
          <a:xfrm>
            <a:off x="1205587" y="3308471"/>
            <a:ext cx="1280832"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grpSp>
        <p:nvGrpSpPr>
          <p:cNvPr id="824" name="Google Shape;628;p31"/>
          <p:cNvGrpSpPr/>
          <p:nvPr/>
        </p:nvGrpSpPr>
        <p:grpSpPr>
          <a:xfrm>
            <a:off x="2283733" y="1315294"/>
            <a:ext cx="352238" cy="467663"/>
            <a:chOff x="0" y="249702"/>
            <a:chExt cx="939301" cy="1247101"/>
          </a:xfrm>
        </p:grpSpPr>
        <p:sp>
          <p:nvSpPr>
            <p:cNvPr id="822" name="Oval"/>
            <p:cNvSpPr/>
            <p:nvPr/>
          </p:nvSpPr>
          <p:spPr>
            <a:xfrm>
              <a:off x="0" y="24970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23" name="B♭"/>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825" name="Google Shape;630;p31"/>
          <p:cNvSpPr txBox="1"/>
          <p:nvPr/>
        </p:nvSpPr>
        <p:spPr>
          <a:xfrm>
            <a:off x="436745" y="5298015"/>
            <a:ext cx="4305695" cy="321089"/>
          </a:xfrm>
          <a:prstGeom prst="rect">
            <a:avLst/>
          </a:prstGeom>
          <a:ln w="12700">
            <a:miter lim="400000"/>
          </a:ln>
        </p:spPr>
        <p:txBody>
          <a:bodyPr lIns="25134" tIns="25134" rIns="25134" bIns="25134">
            <a:spAutoFit/>
          </a:bodyPr>
          <a:lstStyle>
            <a:lvl1pPr>
              <a:lnSpc>
                <a:spcPct val="150000"/>
              </a:lnSpc>
              <a:defRPr sz="3700">
                <a:latin typeface="A-OTF 太ゴB101 Pr6N Bold"/>
                <a:ea typeface="A-OTF 太ゴB101 Pr6N Bold"/>
                <a:cs typeface="A-OTF 太ゴB101 Pr6N Bold"/>
                <a:sym typeface="A-OTF 太ゴB101 Pr6N Bold"/>
              </a:defRPr>
            </a:lvl1pPr>
          </a:lstStyle>
          <a:p>
            <a:r>
              <a:rPr sz="1388" dirty="0">
                <a:latin typeface="MS PMincho" panose="02020600040205080304" pitchFamily="18" charset="-128"/>
                <a:ea typeface="MS PMincho" panose="02020600040205080304" pitchFamily="18" charset="-128"/>
              </a:rPr>
              <a:t>A♭ Major 7（9）</a:t>
            </a:r>
          </a:p>
        </p:txBody>
      </p:sp>
      <p:grpSp>
        <p:nvGrpSpPr>
          <p:cNvPr id="860" name="Group 2"/>
          <p:cNvGrpSpPr/>
          <p:nvPr/>
        </p:nvGrpSpPr>
        <p:grpSpPr>
          <a:xfrm>
            <a:off x="456544" y="5857715"/>
            <a:ext cx="4908038" cy="2616581"/>
            <a:chOff x="0" y="-1"/>
            <a:chExt cx="13088099" cy="6977548"/>
          </a:xfrm>
        </p:grpSpPr>
        <p:sp>
          <p:nvSpPr>
            <p:cNvPr id="826" name="Google Shape;638;p31"/>
            <p:cNvSpPr txBox="1"/>
            <p:nvPr/>
          </p:nvSpPr>
          <p:spPr>
            <a:xfrm>
              <a:off x="9170961" y="5585926"/>
              <a:ext cx="3917138" cy="1351570"/>
            </a:xfrm>
            <a:prstGeom prst="rect">
              <a:avLst/>
            </a:prstGeom>
            <a:noFill/>
            <a:ln w="12700" cap="flat">
              <a:noFill/>
              <a:miter lim="400000"/>
            </a:ln>
            <a:effectLst/>
          </p:spPr>
          <p:txBody>
            <a:bodyPr wrap="square" lIns="39450" tIns="39450" rIns="39450" bIns="39450" numCol="1" anchor="t">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オクターブ上の</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ルートの１音上</a:t>
              </a:r>
            </a:p>
          </p:txBody>
        </p:sp>
        <p:grpSp>
          <p:nvGrpSpPr>
            <p:cNvPr id="859" name="Group 1"/>
            <p:cNvGrpSpPr/>
            <p:nvPr/>
          </p:nvGrpSpPr>
          <p:grpSpPr>
            <a:xfrm>
              <a:off x="0" y="-1"/>
              <a:ext cx="11900659" cy="6977548"/>
              <a:chOff x="0" y="0"/>
              <a:chExt cx="11900658" cy="6977546"/>
            </a:xfrm>
          </p:grpSpPr>
          <p:pic>
            <p:nvPicPr>
              <p:cNvPr id="827" name="Google Shape;629;p31" descr="Google Shape;629;p31"/>
              <p:cNvPicPr>
                <a:picLocks noChangeAspect="1"/>
              </p:cNvPicPr>
              <p:nvPr/>
            </p:nvPicPr>
            <p:blipFill>
              <a:blip r:embed="rId2"/>
              <a:stretch>
                <a:fillRect/>
              </a:stretch>
            </p:blipFill>
            <p:spPr>
              <a:xfrm>
                <a:off x="0" y="0"/>
                <a:ext cx="10695753" cy="3891976"/>
              </a:xfrm>
              <a:prstGeom prst="rect">
                <a:avLst/>
              </a:prstGeom>
              <a:ln w="12700" cap="flat">
                <a:noFill/>
                <a:miter lim="400000"/>
                <a:headEnd/>
                <a:tailEnd/>
              </a:ln>
              <a:effectLst/>
            </p:spPr>
          </p:pic>
          <p:sp>
            <p:nvSpPr>
              <p:cNvPr id="828" name="Google Shape;631;p31"/>
              <p:cNvSpPr txBox="1"/>
              <p:nvPr/>
            </p:nvSpPr>
            <p:spPr>
              <a:xfrm>
                <a:off x="4069274" y="3849219"/>
                <a:ext cx="27911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829" name="Google Shape;632;p31"/>
              <p:cNvSpPr txBox="1"/>
              <p:nvPr/>
            </p:nvSpPr>
            <p:spPr>
              <a:xfrm>
                <a:off x="5256895" y="3870339"/>
                <a:ext cx="90946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830" name="Google Shape;633;p31"/>
              <p:cNvSpPr txBox="1"/>
              <p:nvPr/>
            </p:nvSpPr>
            <p:spPr>
              <a:xfrm>
                <a:off x="6892574" y="3875897"/>
                <a:ext cx="27911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831" name="Google Shape;634;p31"/>
              <p:cNvSpPr txBox="1"/>
              <p:nvPr/>
            </p:nvSpPr>
            <p:spPr>
              <a:xfrm>
                <a:off x="8352323" y="3628977"/>
                <a:ext cx="1042685" cy="1474679"/>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sp>
            <p:nvSpPr>
              <p:cNvPr id="832" name="Google Shape;635;p31"/>
              <p:cNvSpPr txBox="1"/>
              <p:nvPr/>
            </p:nvSpPr>
            <p:spPr>
              <a:xfrm>
                <a:off x="9433267" y="3939531"/>
                <a:ext cx="1053298"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835" name="Google Shape;636;p31"/>
              <p:cNvGrpSpPr/>
              <p:nvPr/>
            </p:nvGrpSpPr>
            <p:grpSpPr>
              <a:xfrm>
                <a:off x="8773350" y="705138"/>
                <a:ext cx="726391" cy="1197337"/>
                <a:chOff x="-1" y="-52916"/>
                <a:chExt cx="726390" cy="1197336"/>
              </a:xfrm>
            </p:grpSpPr>
            <p:sp>
              <p:nvSpPr>
                <p:cNvPr id="833" name="Oval"/>
                <p:cNvSpPr/>
                <p:nvPr/>
              </p:nvSpPr>
              <p:spPr>
                <a:xfrm>
                  <a:off x="-1" y="-1"/>
                  <a:ext cx="726390" cy="1091512"/>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34" name="A♭"/>
                <p:cNvSpPr txBox="1"/>
                <p:nvPr/>
              </p:nvSpPr>
              <p:spPr>
                <a:xfrm>
                  <a:off x="218001" y="-52916"/>
                  <a:ext cx="29038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839" name="Google Shape;637;p31"/>
              <p:cNvGrpSpPr/>
              <p:nvPr/>
            </p:nvGrpSpPr>
            <p:grpSpPr>
              <a:xfrm>
                <a:off x="9003995" y="1797322"/>
                <a:ext cx="1089790" cy="781575"/>
                <a:chOff x="0" y="0"/>
                <a:chExt cx="1089788" cy="781574"/>
              </a:xfrm>
            </p:grpSpPr>
            <p:sp>
              <p:nvSpPr>
                <p:cNvPr id="836" name="Shape"/>
                <p:cNvSpPr/>
                <p:nvPr/>
              </p:nvSpPr>
              <p:spPr>
                <a:xfrm rot="16200000" flipH="1">
                  <a:off x="154107" y="-154108"/>
                  <a:ext cx="781575" cy="1089790"/>
                </a:xfrm>
                <a:custGeom>
                  <a:avLst/>
                  <a:gdLst/>
                  <a:ahLst/>
                  <a:cxnLst>
                    <a:cxn ang="0">
                      <a:pos x="wd2" y="hd2"/>
                    </a:cxn>
                    <a:cxn ang="5400000">
                      <a:pos x="wd2" y="hd2"/>
                    </a:cxn>
                    <a:cxn ang="10800000">
                      <a:pos x="wd2" y="hd2"/>
                    </a:cxn>
                    <a:cxn ang="16200000">
                      <a:pos x="wd2" y="hd2"/>
                    </a:cxn>
                  </a:cxnLst>
                  <a:rect l="0" t="0" r="r" b="b"/>
                  <a:pathLst>
                    <a:path w="19590" h="21600" extrusionOk="0">
                      <a:moveTo>
                        <a:pt x="0" y="17983"/>
                      </a:moveTo>
                      <a:lnTo>
                        <a:pt x="4896" y="13856"/>
                      </a:lnTo>
                      <a:lnTo>
                        <a:pt x="4896" y="15792"/>
                      </a:lnTo>
                      <a:lnTo>
                        <a:pt x="4896" y="15792"/>
                      </a:lnTo>
                      <a:cubicBezTo>
                        <a:pt x="11856" y="15056"/>
                        <a:pt x="17272" y="12817"/>
                        <a:pt x="19007" y="9959"/>
                      </a:cubicBezTo>
                      <a:cubicBezTo>
                        <a:pt x="21600" y="14232"/>
                        <a:pt x="15303" y="18563"/>
                        <a:pt x="4896" y="19664"/>
                      </a:cubicBezTo>
                      <a:lnTo>
                        <a:pt x="4896" y="21600"/>
                      </a:lnTo>
                      <a:close/>
                      <a:moveTo>
                        <a:pt x="19585" y="11895"/>
                      </a:moveTo>
                      <a:cubicBezTo>
                        <a:pt x="19585" y="7464"/>
                        <a:pt x="10817" y="3872"/>
                        <a:pt x="0" y="3872"/>
                      </a:cubicBezTo>
                      <a:lnTo>
                        <a:pt x="0" y="0"/>
                      </a:lnTo>
                      <a:cubicBezTo>
                        <a:pt x="10817" y="0"/>
                        <a:pt x="19585" y="3592"/>
                        <a:pt x="19585" y="8023"/>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37" name="Shape"/>
                <p:cNvSpPr/>
                <p:nvPr/>
              </p:nvSpPr>
              <p:spPr>
                <a:xfrm rot="16200000" flipH="1">
                  <a:off x="-90619" y="90618"/>
                  <a:ext cx="781397" cy="6001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554"/>
                        <a:pt x="11929" y="7031"/>
                        <a:pt x="0" y="7031"/>
                      </a:cubicBezTo>
                      <a:lnTo>
                        <a:pt x="0" y="0"/>
                      </a:lnTo>
                      <a:cubicBezTo>
                        <a:pt x="11929" y="0"/>
                        <a:pt x="21600" y="6523"/>
                        <a:pt x="21600" y="14569"/>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38" name="Line"/>
                <p:cNvSpPr/>
                <p:nvPr/>
              </p:nvSpPr>
              <p:spPr>
                <a:xfrm rot="16200000" flipH="1">
                  <a:off x="154196" y="-154197"/>
                  <a:ext cx="781397" cy="1089790"/>
                </a:xfrm>
                <a:custGeom>
                  <a:avLst/>
                  <a:gdLst/>
                  <a:ahLst/>
                  <a:cxnLst>
                    <a:cxn ang="0">
                      <a:pos x="wd2" y="hd2"/>
                    </a:cxn>
                    <a:cxn ang="5400000">
                      <a:pos x="wd2" y="hd2"/>
                    </a:cxn>
                    <a:cxn ang="10800000">
                      <a:pos x="wd2" y="hd2"/>
                    </a:cxn>
                    <a:cxn ang="16200000">
                      <a:pos x="wd2" y="hd2"/>
                    </a:cxn>
                  </a:cxnLst>
                  <a:rect l="0" t="0" r="r" b="b"/>
                  <a:pathLst>
                    <a:path w="21600" h="21600" extrusionOk="0">
                      <a:moveTo>
                        <a:pt x="21600" y="11895"/>
                      </a:moveTo>
                      <a:cubicBezTo>
                        <a:pt x="21600" y="7464"/>
                        <a:pt x="11929" y="3872"/>
                        <a:pt x="0" y="3872"/>
                      </a:cubicBezTo>
                      <a:lnTo>
                        <a:pt x="0" y="0"/>
                      </a:lnTo>
                      <a:cubicBezTo>
                        <a:pt x="11929" y="0"/>
                        <a:pt x="21600" y="3592"/>
                        <a:pt x="21600" y="8023"/>
                      </a:cubicBezTo>
                      <a:lnTo>
                        <a:pt x="21600" y="11895"/>
                      </a:lnTo>
                      <a:cubicBezTo>
                        <a:pt x="21600" y="15554"/>
                        <a:pt x="14937" y="18749"/>
                        <a:pt x="5400" y="19664"/>
                      </a:cubicBezTo>
                      <a:lnTo>
                        <a:pt x="5400" y="21600"/>
                      </a:lnTo>
                      <a:lnTo>
                        <a:pt x="0" y="17983"/>
                      </a:lnTo>
                      <a:lnTo>
                        <a:pt x="5400" y="13856"/>
                      </a:lnTo>
                      <a:lnTo>
                        <a:pt x="5400" y="15792"/>
                      </a:lnTo>
                      <a:lnTo>
                        <a:pt x="5400" y="15792"/>
                      </a:lnTo>
                      <a:cubicBezTo>
                        <a:pt x="13076" y="15056"/>
                        <a:pt x="19049" y="12817"/>
                        <a:pt x="20962" y="9959"/>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840" name="Google Shape;639;p31"/>
              <p:cNvSpPr/>
              <p:nvPr/>
            </p:nvSpPr>
            <p:spPr>
              <a:xfrm flipH="1">
                <a:off x="8140887" y="4662812"/>
                <a:ext cx="1771233" cy="2314734"/>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41" name="Google Shape;640;p31"/>
              <p:cNvSpPr/>
              <p:nvPr/>
            </p:nvSpPr>
            <p:spPr>
              <a:xfrm>
                <a:off x="8129772" y="6961984"/>
                <a:ext cx="3770886"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42" name="Google Shape;641;p31"/>
              <p:cNvSpPr/>
              <p:nvPr/>
            </p:nvSpPr>
            <p:spPr>
              <a:xfrm rot="5400000">
                <a:off x="6682973" y="2089189"/>
                <a:ext cx="404315" cy="52442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43" name="Google Shape;642;p31"/>
              <p:cNvSpPr txBox="1"/>
              <p:nvPr/>
            </p:nvSpPr>
            <p:spPr>
              <a:xfrm>
                <a:off x="5575697" y="5311939"/>
                <a:ext cx="2962885" cy="1351570"/>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grpSp>
            <p:nvGrpSpPr>
              <p:cNvPr id="846" name="Google Shape;643;p31"/>
              <p:cNvGrpSpPr/>
              <p:nvPr/>
            </p:nvGrpSpPr>
            <p:grpSpPr>
              <a:xfrm>
                <a:off x="3373510" y="705138"/>
                <a:ext cx="821982" cy="1197339"/>
                <a:chOff x="0" y="509532"/>
                <a:chExt cx="821981" cy="1197338"/>
              </a:xfrm>
            </p:grpSpPr>
            <p:sp>
              <p:nvSpPr>
                <p:cNvPr id="844" name="Oval"/>
                <p:cNvSpPr/>
                <p:nvPr/>
              </p:nvSpPr>
              <p:spPr>
                <a:xfrm>
                  <a:off x="0" y="562447"/>
                  <a:ext cx="821981" cy="109151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45" name="A♭"/>
                <p:cNvSpPr txBox="1"/>
                <p:nvPr/>
              </p:nvSpPr>
              <p:spPr>
                <a:xfrm>
                  <a:off x="232000" y="509532"/>
                  <a:ext cx="357979"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849" name="Google Shape;644;p31"/>
              <p:cNvGrpSpPr/>
              <p:nvPr/>
            </p:nvGrpSpPr>
            <p:grpSpPr>
              <a:xfrm>
                <a:off x="5359269" y="2773830"/>
                <a:ext cx="692488" cy="843568"/>
                <a:chOff x="0" y="271803"/>
                <a:chExt cx="692487" cy="843567"/>
              </a:xfrm>
            </p:grpSpPr>
            <p:sp>
              <p:nvSpPr>
                <p:cNvPr id="847" name="Oval"/>
                <p:cNvSpPr/>
                <p:nvPr/>
              </p:nvSpPr>
              <p:spPr>
                <a:xfrm>
                  <a:off x="0" y="304552"/>
                  <a:ext cx="692487" cy="77806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48" name="C"/>
                <p:cNvSpPr txBox="1"/>
                <p:nvPr/>
              </p:nvSpPr>
              <p:spPr>
                <a:xfrm>
                  <a:off x="213037" y="271803"/>
                  <a:ext cx="26641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852" name="Google Shape;645;p31"/>
              <p:cNvGrpSpPr/>
              <p:nvPr/>
            </p:nvGrpSpPr>
            <p:grpSpPr>
              <a:xfrm>
                <a:off x="9507520" y="697913"/>
                <a:ext cx="821982" cy="1197339"/>
                <a:chOff x="0" y="509532"/>
                <a:chExt cx="821981" cy="1197338"/>
              </a:xfrm>
            </p:grpSpPr>
            <p:sp>
              <p:nvSpPr>
                <p:cNvPr id="850" name="Oval"/>
                <p:cNvSpPr/>
                <p:nvPr/>
              </p:nvSpPr>
              <p:spPr>
                <a:xfrm>
                  <a:off x="0" y="562447"/>
                  <a:ext cx="821981" cy="109151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51" name="B♭"/>
                <p:cNvSpPr txBox="1"/>
                <p:nvPr/>
              </p:nvSpPr>
              <p:spPr>
                <a:xfrm>
                  <a:off x="232000" y="509532"/>
                  <a:ext cx="357979"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855" name="Google Shape;646;p31"/>
              <p:cNvGrpSpPr/>
              <p:nvPr/>
            </p:nvGrpSpPr>
            <p:grpSpPr>
              <a:xfrm>
                <a:off x="6439126" y="707361"/>
                <a:ext cx="821982" cy="1197339"/>
                <a:chOff x="0" y="509532"/>
                <a:chExt cx="821981" cy="1197338"/>
              </a:xfrm>
            </p:grpSpPr>
            <p:sp>
              <p:nvSpPr>
                <p:cNvPr id="853" name="Oval"/>
                <p:cNvSpPr/>
                <p:nvPr/>
              </p:nvSpPr>
              <p:spPr>
                <a:xfrm>
                  <a:off x="0" y="562447"/>
                  <a:ext cx="821981" cy="109151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54" name="E♭"/>
                <p:cNvSpPr txBox="1"/>
                <p:nvPr/>
              </p:nvSpPr>
              <p:spPr>
                <a:xfrm>
                  <a:off x="232000" y="509532"/>
                  <a:ext cx="357979"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858" name="Google Shape;647;p31"/>
              <p:cNvGrpSpPr/>
              <p:nvPr/>
            </p:nvGrpSpPr>
            <p:grpSpPr>
              <a:xfrm>
                <a:off x="8403210" y="2786057"/>
                <a:ext cx="692488" cy="843568"/>
                <a:chOff x="0" y="271803"/>
                <a:chExt cx="692487" cy="843567"/>
              </a:xfrm>
            </p:grpSpPr>
            <p:sp>
              <p:nvSpPr>
                <p:cNvPr id="856" name="Oval"/>
                <p:cNvSpPr/>
                <p:nvPr/>
              </p:nvSpPr>
              <p:spPr>
                <a:xfrm>
                  <a:off x="0" y="304552"/>
                  <a:ext cx="692487" cy="77806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57" name="G"/>
                <p:cNvSpPr txBox="1"/>
                <p:nvPr/>
              </p:nvSpPr>
              <p:spPr>
                <a:xfrm>
                  <a:off x="213037" y="271803"/>
                  <a:ext cx="26641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grpSp>
      <p:grpSp>
        <p:nvGrpSpPr>
          <p:cNvPr id="863" name="Google Shape;648;p31"/>
          <p:cNvGrpSpPr/>
          <p:nvPr/>
        </p:nvGrpSpPr>
        <p:grpSpPr>
          <a:xfrm>
            <a:off x="965557" y="1284772"/>
            <a:ext cx="352238" cy="501004"/>
            <a:chOff x="0" y="197031"/>
            <a:chExt cx="939298" cy="1336010"/>
          </a:xfrm>
        </p:grpSpPr>
        <p:sp>
          <p:nvSpPr>
            <p:cNvPr id="861" name="Oval"/>
            <p:cNvSpPr/>
            <p:nvPr/>
          </p:nvSpPr>
          <p:spPr>
            <a:xfrm>
              <a:off x="0" y="241482"/>
              <a:ext cx="939298"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62" name="Eb"/>
            <p:cNvSpPr txBox="1"/>
            <p:nvPr/>
          </p:nvSpPr>
          <p:spPr>
            <a:xfrm>
              <a:off x="249180" y="197031"/>
              <a:ext cx="440937" cy="1336010"/>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Eb</a:t>
              </a:r>
              <a:r>
                <a:rPr sz="1538" dirty="0">
                  <a:latin typeface="M PLUS 1p" panose="020B0502020203020207" pitchFamily="34" charset="-128"/>
                  <a:ea typeface="M PLUS 1p" panose="020B0502020203020207" pitchFamily="34" charset="-128"/>
                  <a:cs typeface="M PLUS 1p" panose="020B0502020203020207" pitchFamily="34" charset="-128"/>
                </a:rPr>
                <a:t> </a:t>
              </a:r>
            </a:p>
          </p:txBody>
        </p:sp>
      </p:grpSp>
      <p:sp>
        <p:nvSpPr>
          <p:cNvPr id="86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556" y="8212349"/>
            <a:ext cx="5715238" cy="973217"/>
          </a:xfrm>
          <a:prstGeom prst="rect">
            <a:avLst/>
          </a:prstGeom>
          <a:gradFill>
            <a:gsLst>
              <a:gs pos="49000">
                <a:srgbClr val="FFFFFF"/>
              </a:gs>
              <a:gs pos="75000">
                <a:srgbClr val="6DF3B2"/>
              </a:gs>
              <a:gs pos="91000">
                <a:srgbClr val="6DE6A8"/>
              </a:gs>
              <a:gs pos="100000">
                <a:srgbClr val="6ADA9C"/>
              </a:gs>
            </a:gsLst>
            <a:lin ang="5400000"/>
          </a:gradFill>
          <a:ln w="12700">
            <a:miter lim="400000"/>
          </a:ln>
        </p:spPr>
        <p:txBody>
          <a:bodyPr lIns="0" tIns="0" rIns="0" bIns="0" anchor="ctr"/>
          <a:lstStyle/>
          <a:p>
            <a:pPr algn="ctr">
              <a:defRPr>
                <a:solidFill>
                  <a:srgbClr val="FFFFFF"/>
                </a:solidFill>
              </a:defRPr>
            </a:pP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5" name="Google Shape;113;p15"/>
          <p:cNvSpPr txBox="1"/>
          <p:nvPr/>
        </p:nvSpPr>
        <p:spPr>
          <a:xfrm>
            <a:off x="346075" y="845599"/>
            <a:ext cx="5032375" cy="7804286"/>
          </a:xfrm>
          <a:prstGeom prst="rect">
            <a:avLst/>
          </a:prstGeom>
          <a:ln w="12700">
            <a:miter lim="400000"/>
          </a:ln>
        </p:spPr>
        <p:txBody>
          <a:bodyPr wrap="square" lIns="39450" tIns="39450" rIns="39450" bIns="39450">
            <a:spAutoFit/>
          </a:bodyPr>
          <a:lstStyle/>
          <a:p>
            <a:pPr>
              <a:lnSpc>
                <a:spcPct val="150000"/>
              </a:lnSpc>
              <a:defRPr sz="3700">
                <a:latin typeface="M PLUS 1p"/>
                <a:ea typeface="M PLUS 1p"/>
                <a:cs typeface="M PLUS 1p"/>
                <a:sym typeface="M PLUS 1p"/>
              </a:defRPr>
            </a:pPr>
            <a:r>
              <a:rPr lang="ja-JP" altLang="en-US" sz="1400"/>
              <a:t>■はじめに</a:t>
            </a:r>
            <a:endParaRPr lang="en-US" altLang="ja-JP" sz="1400" dirty="0"/>
          </a:p>
          <a:p>
            <a:pPr>
              <a:lnSpc>
                <a:spcPct val="150000"/>
              </a:lnSpc>
              <a:defRPr sz="3700">
                <a:latin typeface="M PLUS 1p"/>
                <a:ea typeface="M PLUS 1p"/>
                <a:cs typeface="M PLUS 1p"/>
                <a:sym typeface="M PLUS 1p"/>
              </a:defRPr>
            </a:pPr>
            <a:endParaRPr lang="ja-JP" altLang="en-US" sz="1400"/>
          </a:p>
          <a:p>
            <a:pPr marR="38100">
              <a:lnSpc>
                <a:spcPct val="150000"/>
              </a:lnSpc>
              <a:defRPr sz="3700">
                <a:latin typeface="M PLUS 1p"/>
                <a:ea typeface="M PLUS 1p"/>
                <a:cs typeface="M PLUS 1p"/>
                <a:sym typeface="M PLUS 1p"/>
              </a:defRPr>
            </a:pPr>
            <a:r>
              <a:rPr sz="1400" dirty="0"/>
              <a:t>　</a:t>
            </a:r>
            <a:r>
              <a:rPr sz="1400" dirty="0" err="1"/>
              <a:t>本書「超実践音楽力」を手にとっていただき、ありがとうございます</a:t>
            </a:r>
            <a:r>
              <a:rPr sz="1400" dirty="0"/>
              <a:t>。</a:t>
            </a:r>
            <a:endParaRPr lang="en-US" sz="1400" dirty="0"/>
          </a:p>
          <a:p>
            <a:pPr marR="38100">
              <a:lnSpc>
                <a:spcPct val="150000"/>
              </a:lnSpc>
              <a:defRPr sz="3700">
                <a:latin typeface="M PLUS 1p"/>
                <a:ea typeface="M PLUS 1p"/>
                <a:cs typeface="M PLUS 1p"/>
                <a:sym typeface="M PLUS 1p"/>
              </a:defRPr>
            </a:pPr>
            <a:endParaRPr sz="1400" dirty="0"/>
          </a:p>
          <a:p>
            <a:pPr marR="38100">
              <a:lnSpc>
                <a:spcPct val="150000"/>
              </a:lnSpc>
              <a:defRPr sz="3700">
                <a:latin typeface="M PLUS 1p"/>
                <a:ea typeface="M PLUS 1p"/>
                <a:cs typeface="M PLUS 1p"/>
                <a:sym typeface="M PLUS 1p"/>
              </a:defRPr>
            </a:pPr>
            <a:r>
              <a:rPr lang="ja-JP" altLang="en-US" sz="1400" dirty="0"/>
              <a:t>　</a:t>
            </a:r>
            <a:r>
              <a:rPr sz="1400" dirty="0" err="1"/>
              <a:t>この本は</a:t>
            </a:r>
            <a:r>
              <a:rPr sz="1400" dirty="0"/>
              <a:t>、</a:t>
            </a:r>
            <a:r>
              <a:rPr lang="ja-JP" altLang="en-US" sz="1400"/>
              <a:t>主に音楽を本気で追求するプロ志望の方</a:t>
            </a:r>
            <a:r>
              <a:rPr sz="1400" dirty="0" err="1"/>
              <a:t>に向けたものです。</a:t>
            </a:r>
            <a:r>
              <a:rPr lang="en-US" sz="1400" dirty="0" err="1"/>
              <a:t>NY</a:t>
            </a:r>
            <a:r>
              <a:rPr sz="1400" dirty="0" err="1"/>
              <a:t>の音楽現場で使われているアイディアを</a:t>
            </a:r>
            <a:r>
              <a:rPr lang="ja-JP" altLang="en-US" sz="1400"/>
              <a:t>多く</a:t>
            </a:r>
            <a:r>
              <a:rPr sz="1400" dirty="0" err="1"/>
              <a:t>紹介しますが</a:t>
            </a:r>
            <a:r>
              <a:rPr sz="1400" dirty="0"/>
              <a:t>、</a:t>
            </a:r>
            <a:r>
              <a:rPr lang="ja-JP" altLang="en-US" sz="1400"/>
              <a:t>音楽を趣味として楽しむ方や</a:t>
            </a:r>
            <a:r>
              <a:rPr sz="1400" dirty="0"/>
              <a:t>、</a:t>
            </a:r>
            <a:r>
              <a:rPr lang="ja-JP" altLang="en-US" sz="1400"/>
              <a:t>これから音楽にチャレンジする方にも役立つように、</a:t>
            </a:r>
            <a:r>
              <a:rPr sz="1400" dirty="0" err="1"/>
              <a:t>間口を広く、シンプルにまとめました</a:t>
            </a:r>
            <a:r>
              <a:rPr sz="1400" dirty="0"/>
              <a:t>。</a:t>
            </a:r>
          </a:p>
          <a:p>
            <a:pPr>
              <a:lnSpc>
                <a:spcPct val="150000"/>
              </a:lnSpc>
              <a:defRPr sz="3700">
                <a:latin typeface="M PLUS 1p"/>
                <a:ea typeface="M PLUS 1p"/>
                <a:cs typeface="M PLUS 1p"/>
                <a:sym typeface="M PLUS 1p"/>
              </a:defRPr>
            </a:pPr>
            <a:endParaRPr sz="1400" dirty="0"/>
          </a:p>
          <a:p>
            <a:pPr>
              <a:lnSpc>
                <a:spcPct val="150000"/>
              </a:lnSpc>
              <a:defRPr sz="3700">
                <a:latin typeface="M PLUS 1p"/>
                <a:ea typeface="M PLUS 1p"/>
                <a:cs typeface="M PLUS 1p"/>
                <a:sym typeface="M PLUS 1p"/>
              </a:defRPr>
            </a:pPr>
            <a:r>
              <a:rPr sz="1400" dirty="0"/>
              <a:t>　</a:t>
            </a:r>
            <a:r>
              <a:rPr sz="1400" dirty="0" err="1"/>
              <a:t>コンセプトは</a:t>
            </a:r>
            <a:r>
              <a:rPr sz="1400" dirty="0"/>
              <a:t>、「</a:t>
            </a:r>
            <a:r>
              <a:rPr sz="1400" dirty="0" err="1"/>
              <a:t>実践で使えること」と「問題を解決すること」です</a:t>
            </a:r>
            <a:r>
              <a:rPr sz="1400" dirty="0"/>
              <a:t>。</a:t>
            </a:r>
            <a:endParaRPr lang="en-US" sz="1400" dirty="0"/>
          </a:p>
          <a:p>
            <a:pPr>
              <a:lnSpc>
                <a:spcPct val="150000"/>
              </a:lnSpc>
              <a:defRPr sz="3700">
                <a:latin typeface="M PLUS 1p"/>
                <a:ea typeface="M PLUS 1p"/>
                <a:cs typeface="M PLUS 1p"/>
                <a:sym typeface="M PLUS 1p"/>
              </a:defRPr>
            </a:pPr>
            <a:endParaRPr sz="1400" dirty="0"/>
          </a:p>
          <a:p>
            <a:pPr marR="38100">
              <a:lnSpc>
                <a:spcPct val="150000"/>
              </a:lnSpc>
              <a:defRPr sz="3700">
                <a:latin typeface="M PLUS 1p"/>
                <a:ea typeface="M PLUS 1p"/>
                <a:cs typeface="M PLUS 1p"/>
                <a:sym typeface="M PLUS 1p"/>
              </a:defRPr>
            </a:pPr>
            <a:r>
              <a:rPr sz="1400" dirty="0"/>
              <a:t>　</a:t>
            </a:r>
            <a:r>
              <a:rPr sz="1400" dirty="0" err="1"/>
              <a:t>理論の完璧な解説や</a:t>
            </a:r>
            <a:r>
              <a:rPr lang="ja-JP" altLang="en-US" sz="1400"/>
              <a:t>、</a:t>
            </a:r>
            <a:r>
              <a:rPr sz="1400" dirty="0"/>
              <a:t>難解な用語は他の教則本に譲り、実際に使える情報にフォーカスして内容をまとめました。もしかしたら厳密さに欠ける部分もあるかもしれません。でも、わかればいいのです！演奏できるようになればいいのです！</a:t>
            </a:r>
            <a:endParaRPr lang="en-US" sz="1400" dirty="0"/>
          </a:p>
          <a:p>
            <a:pPr marR="38100">
              <a:lnSpc>
                <a:spcPct val="150000"/>
              </a:lnSpc>
              <a:defRPr sz="3700">
                <a:latin typeface="M PLUS 1p"/>
                <a:ea typeface="M PLUS 1p"/>
                <a:cs typeface="M PLUS 1p"/>
                <a:sym typeface="M PLUS 1p"/>
              </a:defRPr>
            </a:pPr>
            <a:endParaRPr lang="en-US" sz="1400" dirty="0"/>
          </a:p>
          <a:p>
            <a:pPr marR="38100">
              <a:lnSpc>
                <a:spcPct val="150000"/>
              </a:lnSpc>
              <a:defRPr sz="3700">
                <a:latin typeface="M PLUS 1p"/>
                <a:ea typeface="M PLUS 1p"/>
                <a:cs typeface="M PLUS 1p"/>
                <a:sym typeface="M PLUS 1p"/>
              </a:defRPr>
            </a:pPr>
            <a:r>
              <a:rPr lang="ja-JP" altLang="en-US" sz="1400"/>
              <a:t>　</a:t>
            </a:r>
            <a:r>
              <a:rPr sz="1400" dirty="0"/>
              <a:t>どれだけ正確でカッコいい理論を知っていても、それを活かせなければ意味がありません。また、ヤル気がなくなってしまっては意味がありません。</a:t>
            </a:r>
          </a:p>
          <a:p>
            <a:pPr>
              <a:lnSpc>
                <a:spcPct val="150000"/>
              </a:lnSpc>
              <a:defRPr sz="3700">
                <a:latin typeface="M PLUS 1p"/>
                <a:ea typeface="M PLUS 1p"/>
                <a:cs typeface="M PLUS 1p"/>
                <a:sym typeface="M PLUS 1p"/>
              </a:defRPr>
            </a:pPr>
            <a:endParaRPr sz="1400" dirty="0"/>
          </a:p>
          <a:p>
            <a:pPr>
              <a:lnSpc>
                <a:spcPct val="150000"/>
              </a:lnSpc>
              <a:defRPr sz="3700">
                <a:latin typeface="M PLUS 1p"/>
                <a:ea typeface="M PLUS 1p"/>
                <a:cs typeface="M PLUS 1p"/>
                <a:sym typeface="M PLUS 1p"/>
              </a:defRPr>
            </a:pPr>
            <a:r>
              <a:rPr sz="1400" dirty="0"/>
              <a:t>　</a:t>
            </a:r>
          </a:p>
        </p:txBody>
      </p:sp>
      <p:grpSp>
        <p:nvGrpSpPr>
          <p:cNvPr id="138" name="Google Shape;114;p15"/>
          <p:cNvGrpSpPr/>
          <p:nvPr/>
        </p:nvGrpSpPr>
        <p:grpSpPr>
          <a:xfrm>
            <a:off x="604681" y="175720"/>
            <a:ext cx="4718447" cy="517464"/>
            <a:chOff x="0" y="-281352"/>
            <a:chExt cx="12582525" cy="1379902"/>
          </a:xfrm>
        </p:grpSpPr>
        <p:sp>
          <p:nvSpPr>
            <p:cNvPr id="136" name="Rectangle"/>
            <p:cNvSpPr/>
            <p:nvPr/>
          </p:nvSpPr>
          <p:spPr>
            <a:xfrm>
              <a:off x="0" y="0"/>
              <a:ext cx="12582525" cy="1098550"/>
            </a:xfrm>
            <a:prstGeom prst="rect">
              <a:avLst/>
            </a:prstGeom>
            <a:solidFill>
              <a:srgbClr val="FFFFFF"/>
            </a:solidFill>
            <a:ln w="12700" cap="flat">
              <a:noFill/>
              <a:miter lim="400000"/>
            </a:ln>
            <a:effectLst/>
          </p:spPr>
          <p:txBody>
            <a:bodyPr wrap="square" lIns="0" tIns="0" rIns="0" bIns="0" numCol="1" anchor="t">
              <a:noAutofit/>
            </a:bodyPr>
            <a:lstStyle/>
            <a:p>
              <a:pPr algn="ctr">
                <a:defRPr sz="5300">
                  <a:latin typeface="Gen Jyuu GothicL Medium" panose="020B0302020203020207" charset="-122"/>
                  <a:ea typeface="Gen Jyuu GothicL Medium" panose="020B0302020203020207" charset="-122"/>
                  <a:cs typeface="Gen Jyuu GothicL Medium" panose="020B0302020203020207" charset="-122"/>
                  <a:sym typeface="Gen Jyuu GothicL Medium" panose="020B0302020203020207" charset="-122"/>
                </a:defRPr>
              </a:pPr>
              <a:endParaRPr sz="1988"/>
            </a:p>
          </p:txBody>
        </p:sp>
        <p:sp>
          <p:nvSpPr>
            <p:cNvPr id="137" name="Mubo – 自分だけの音楽スタイルを作る。"/>
            <p:cNvSpPr txBox="1"/>
            <p:nvPr/>
          </p:nvSpPr>
          <p:spPr>
            <a:xfrm>
              <a:off x="67075" y="-281352"/>
              <a:ext cx="12448376" cy="1043468"/>
            </a:xfrm>
            <a:prstGeom prst="rect">
              <a:avLst/>
            </a:prstGeom>
            <a:noFill/>
            <a:ln w="12700" cap="flat">
              <a:noFill/>
              <a:miter lim="400000"/>
            </a:ln>
            <a:effectLst/>
          </p:spPr>
          <p:txBody>
            <a:bodyPr wrap="square" lIns="25134" tIns="25134" rIns="25134" bIns="25134" numCol="1" anchor="t">
              <a:spAutoFit/>
            </a:bodyPr>
            <a:lstStyle/>
            <a:p>
              <a:pPr algn="ctr">
                <a:defRPr sz="5900">
                  <a:latin typeface="Gen Jyuu GothicL Medium" panose="020B0302020203020207" charset="-122"/>
                  <a:ea typeface="Gen Jyuu GothicL Medium" panose="020B0302020203020207" charset="-122"/>
                  <a:cs typeface="Gen Jyuu GothicL Medium" panose="020B0302020203020207" charset="-122"/>
                  <a:sym typeface="Gen Jyuu GothicL Medium" panose="020B0302020203020207" charset="-122"/>
                </a:defRPr>
              </a:pPr>
              <a:r>
                <a:rPr sz="2213" dirty="0" err="1">
                  <a:latin typeface="M PLUS 1p" panose="020B0502020203020207" pitchFamily="34" charset="-128"/>
                  <a:ea typeface="M PLUS 1p" panose="020B0502020203020207" pitchFamily="34" charset="-128"/>
                  <a:cs typeface="M PLUS 1p" panose="020B0502020203020207" pitchFamily="34" charset="-128"/>
                </a:rPr>
                <a:t>Mubo</a:t>
              </a:r>
              <a:r>
                <a:rPr sz="2213" dirty="0">
                  <a:latin typeface="M PLUS 1p" panose="020B0502020203020207" pitchFamily="34" charset="-128"/>
                  <a:ea typeface="M PLUS 1p" panose="020B0502020203020207" pitchFamily="34" charset="-128"/>
                  <a:cs typeface="M PLUS 1p" panose="020B0502020203020207" pitchFamily="34" charset="-128"/>
                </a:rPr>
                <a:t> </a:t>
              </a:r>
              <a:r>
                <a:rPr sz="1988" dirty="0">
                  <a:latin typeface="M PLUS 1p" panose="020B0502020203020207" pitchFamily="34" charset="-128"/>
                  <a:ea typeface="M PLUS 1p" panose="020B0502020203020207" pitchFamily="34" charset="-128"/>
                  <a:cs typeface="M PLUS 1p" panose="020B0502020203020207" pitchFamily="34" charset="-128"/>
                </a:rPr>
                <a:t>– </a:t>
              </a:r>
              <a:r>
                <a:rPr sz="1988" dirty="0" err="1">
                  <a:latin typeface="M PLUS 1p" panose="020B0502020203020207" pitchFamily="34" charset="-128"/>
                  <a:ea typeface="M PLUS 1p" panose="020B0502020203020207" pitchFamily="34" charset="-128"/>
                  <a:cs typeface="M PLUS 1p" panose="020B0502020203020207" pitchFamily="34" charset="-128"/>
                </a:rPr>
                <a:t>自分だけの音楽スタイルを作る</a:t>
              </a:r>
              <a:endParaRPr sz="1988" dirty="0"/>
            </a:p>
          </p:txBody>
        </p:sp>
      </p:grpSp>
      <p:sp>
        <p:nvSpPr>
          <p:cNvPr id="139"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2</a:t>
            </a:fld>
            <a:endParaRPr/>
          </a:p>
        </p:txBody>
      </p:sp>
      <p:grpSp>
        <p:nvGrpSpPr>
          <p:cNvPr id="4" name="Google Shape;223;p19">
            <a:extLst>
              <a:ext uri="{FF2B5EF4-FFF2-40B4-BE49-F238E27FC236}">
                <a16:creationId xmlns:a16="http://schemas.microsoft.com/office/drawing/2014/main" id="{CD0530CB-457F-F8BD-D6A3-0D118FC6DD73}"/>
              </a:ext>
            </a:extLst>
          </p:cNvPr>
          <p:cNvGrpSpPr/>
          <p:nvPr/>
        </p:nvGrpSpPr>
        <p:grpSpPr>
          <a:xfrm>
            <a:off x="43664" y="675001"/>
            <a:ext cx="5629260" cy="88634"/>
            <a:chOff x="5028466" y="595493"/>
            <a:chExt cx="5043631" cy="123386"/>
          </a:xfrm>
        </p:grpSpPr>
        <p:cxnSp>
          <p:nvCxnSpPr>
            <p:cNvPr id="5" name="Google Shape;224;p19">
              <a:extLst>
                <a:ext uri="{FF2B5EF4-FFF2-40B4-BE49-F238E27FC236}">
                  <a16:creationId xmlns:a16="http://schemas.microsoft.com/office/drawing/2014/main" id="{5F9111F9-6BB8-414F-71F7-B4A324E15F27}"/>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75974259-50B6-6C34-F4DA-9112343922C4}"/>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Google Shape;655;p32"/>
          <p:cNvSpPr txBox="1"/>
          <p:nvPr/>
        </p:nvSpPr>
        <p:spPr>
          <a:xfrm>
            <a:off x="419461" y="1182670"/>
            <a:ext cx="4890356" cy="3531520"/>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さぁ、ここまできたらどんどんいきましょう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自分の好きな曲や作った曲にナインスを入れるのはすごく良いエクササイズになると思います。ここに塩味を入れたらかっこいいかもなとか、色々と考えながら演奏してみると新たな発見があるはずです。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テンションはジャズの曲がハマりますね</a:t>
            </a:r>
            <a:r>
              <a:rPr sz="1388" dirty="0">
                <a:latin typeface="M PLUS 1p" panose="020B0502020203020207" pitchFamily="34" charset="-128"/>
                <a:ea typeface="M PLUS 1p" panose="020B0502020203020207" pitchFamily="34" charset="-128"/>
                <a:cs typeface="M PLUS 1p" panose="020B0502020203020207" pitchFamily="34" charset="-128"/>
              </a:rPr>
              <a:t>。「Ａ列車で行こう」など、知っている曲で試してみましょう。ナインスを全部の和音に入れる必要がないかもな、とか、今は塩を振るタイミングだ、とか。最初は全てにナインスを入れて練習するのも一つの手ですね！</a:t>
            </a:r>
          </a:p>
        </p:txBody>
      </p:sp>
      <p:sp>
        <p:nvSpPr>
          <p:cNvPr id="875" name="Google Shape;660;p32"/>
          <p:cNvSpPr txBox="1"/>
          <p:nvPr/>
        </p:nvSpPr>
        <p:spPr>
          <a:xfrm>
            <a:off x="451875" y="6033179"/>
            <a:ext cx="4890356" cy="1134774"/>
          </a:xfrm>
          <a:prstGeom prst="rect">
            <a:avLst/>
          </a:prstGeom>
          <a:ln w="12700">
            <a:miter lim="400000"/>
          </a:ln>
        </p:spPr>
        <p:txBody>
          <a:bodyPr lIns="25134" tIns="25134" rIns="25134" bIns="25134">
            <a:spAutoFit/>
          </a:bodyPr>
          <a:lstStyle/>
          <a:p>
            <a:pPr>
              <a:lnSpc>
                <a:spcPct val="15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次はまだ紹介していないテンション</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11thや13thについて解説しながら、注意点や実践的な使い方についても紹介していきたいと思います。</a:t>
            </a:r>
          </a:p>
        </p:txBody>
      </p:sp>
      <p:sp>
        <p:nvSpPr>
          <p:cNvPr id="876"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20</a:t>
            </a:fld>
            <a:endParaRPr/>
          </a:p>
        </p:txBody>
      </p:sp>
      <p:grpSp>
        <p:nvGrpSpPr>
          <p:cNvPr id="2" name="グループ化 1">
            <a:extLst>
              <a:ext uri="{FF2B5EF4-FFF2-40B4-BE49-F238E27FC236}">
                <a16:creationId xmlns:a16="http://schemas.microsoft.com/office/drawing/2014/main" id="{F22CC1C6-42B5-F5ED-E70E-B03EBC6EE68C}"/>
              </a:ext>
            </a:extLst>
          </p:cNvPr>
          <p:cNvGrpSpPr/>
          <p:nvPr/>
        </p:nvGrpSpPr>
        <p:grpSpPr>
          <a:xfrm>
            <a:off x="795" y="175754"/>
            <a:ext cx="5665336" cy="520927"/>
            <a:chOff x="0" y="2132710"/>
            <a:chExt cx="15107562" cy="1389139"/>
          </a:xfrm>
        </p:grpSpPr>
        <p:sp>
          <p:nvSpPr>
            <p:cNvPr id="3" name="Rectangle">
              <a:extLst>
                <a:ext uri="{FF2B5EF4-FFF2-40B4-BE49-F238E27FC236}">
                  <a16:creationId xmlns:a16="http://schemas.microsoft.com/office/drawing/2014/main" id="{AFD86BA0-D383-59DC-4DDC-A2DD62A25EF7}"/>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ナインスを入れる練習</a:t>
              </a:r>
            </a:p>
          </p:txBody>
        </p:sp>
        <p:pic>
          <p:nvPicPr>
            <p:cNvPr id="4" name="Google Shape;231;p19" descr="Google Shape;231;p19">
              <a:extLst>
                <a:ext uri="{FF2B5EF4-FFF2-40B4-BE49-F238E27FC236}">
                  <a16:creationId xmlns:a16="http://schemas.microsoft.com/office/drawing/2014/main" id="{AC642544-FFEC-A1CF-529E-BC4118787FD3}"/>
                </a:ext>
              </a:extLst>
            </p:cNvPr>
            <p:cNvPicPr>
              <a:picLocks noChangeAspect="1"/>
            </p:cNvPicPr>
            <p:nvPr/>
          </p:nvPicPr>
          <p:blipFill>
            <a:blip r:embed="rId2"/>
            <a:srcRect r="9066" b="28515"/>
            <a:stretch>
              <a:fillRect/>
            </a:stretch>
          </p:blipFill>
          <p:spPr>
            <a:xfrm>
              <a:off x="0" y="2132710"/>
              <a:ext cx="1490910" cy="1389139"/>
            </a:xfrm>
            <a:prstGeom prst="rect">
              <a:avLst/>
            </a:prstGeom>
            <a:ln w="12700">
              <a:miter lim="400000"/>
              <a:headEnd/>
              <a:tailEnd/>
            </a:ln>
          </p:spPr>
        </p:pic>
      </p:grpSp>
      <p:grpSp>
        <p:nvGrpSpPr>
          <p:cNvPr id="5" name="グループ化 4">
            <a:extLst>
              <a:ext uri="{FF2B5EF4-FFF2-40B4-BE49-F238E27FC236}">
                <a16:creationId xmlns:a16="http://schemas.microsoft.com/office/drawing/2014/main" id="{127A8A1B-BAA6-0E33-0453-34F5CAF5B25A}"/>
              </a:ext>
            </a:extLst>
          </p:cNvPr>
          <p:cNvGrpSpPr/>
          <p:nvPr/>
        </p:nvGrpSpPr>
        <p:grpSpPr>
          <a:xfrm>
            <a:off x="795" y="4952700"/>
            <a:ext cx="5665336" cy="520927"/>
            <a:chOff x="0" y="2132710"/>
            <a:chExt cx="15107562" cy="1389139"/>
          </a:xfrm>
        </p:grpSpPr>
        <p:sp>
          <p:nvSpPr>
            <p:cNvPr id="6" name="Rectangle">
              <a:extLst>
                <a:ext uri="{FF2B5EF4-FFF2-40B4-BE49-F238E27FC236}">
                  <a16:creationId xmlns:a16="http://schemas.microsoft.com/office/drawing/2014/main" id="{87368880-DB29-4688-23CF-67E27A1C437D}"/>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次章</a:t>
              </a:r>
            </a:p>
          </p:txBody>
        </p:sp>
        <p:pic>
          <p:nvPicPr>
            <p:cNvPr id="7" name="Google Shape;231;p19" descr="Google Shape;231;p19">
              <a:extLst>
                <a:ext uri="{FF2B5EF4-FFF2-40B4-BE49-F238E27FC236}">
                  <a16:creationId xmlns:a16="http://schemas.microsoft.com/office/drawing/2014/main" id="{4707132E-C627-586D-7EE3-4188EFEA5C21}"/>
                </a:ext>
              </a:extLst>
            </p:cNvPr>
            <p:cNvPicPr>
              <a:picLocks noChangeAspect="1"/>
            </p:cNvPicPr>
            <p:nvPr/>
          </p:nvPicPr>
          <p:blipFill>
            <a:blip r:embed="rId2"/>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 name="Google Shape;672;p33" descr="Google Shape;672;p33"/>
          <p:cNvPicPr>
            <a:picLocks noChangeAspect="1"/>
          </p:cNvPicPr>
          <p:nvPr/>
        </p:nvPicPr>
        <p:blipFill>
          <a:blip r:embed="rId2"/>
          <a:stretch>
            <a:fillRect/>
          </a:stretch>
        </p:blipFill>
        <p:spPr>
          <a:xfrm>
            <a:off x="69321" y="-65851"/>
            <a:ext cx="901096" cy="719573"/>
          </a:xfrm>
          <a:prstGeom prst="rect">
            <a:avLst/>
          </a:prstGeom>
          <a:ln w="12700">
            <a:miter lim="400000"/>
            <a:headEnd/>
            <a:tailEnd/>
          </a:ln>
        </p:spPr>
      </p:pic>
      <p:sp>
        <p:nvSpPr>
          <p:cNvPr id="879" name="Rectangle"/>
          <p:cNvSpPr/>
          <p:nvPr/>
        </p:nvSpPr>
        <p:spPr>
          <a:xfrm>
            <a:off x="478013" y="8211923"/>
            <a:ext cx="4191829" cy="511684"/>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r>
              <a:rPr lang="en-US" altLang="ja-JP" sz="1100" u="sng">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rPr>
              <a:t>https://mubo.taka808.com/articles/Y30IiRcAACoA4KMK/ </a:t>
            </a:r>
            <a:endPar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884" name="Google Shape;674;p33"/>
          <p:cNvGrpSpPr/>
          <p:nvPr/>
        </p:nvGrpSpPr>
        <p:grpSpPr>
          <a:xfrm>
            <a:off x="355202" y="8042557"/>
            <a:ext cx="1111424" cy="316338"/>
            <a:chOff x="0" y="-5429"/>
            <a:chExt cx="2963795" cy="843565"/>
          </a:xfrm>
        </p:grpSpPr>
        <p:sp>
          <p:nvSpPr>
            <p:cNvPr id="882" name="Rectangle"/>
            <p:cNvSpPr/>
            <p:nvPr/>
          </p:nvSpPr>
          <p:spPr>
            <a:xfrm>
              <a:off x="0" y="39798"/>
              <a:ext cx="2963795" cy="753104"/>
            </a:xfrm>
            <a:prstGeom prst="rect">
              <a:avLst/>
            </a:prstGeom>
            <a:solidFill>
              <a:srgbClr val="B3C6E7"/>
            </a:solidFill>
            <a:ln w="12700" cap="flat">
              <a:noFill/>
              <a:miter lim="400000"/>
            </a:ln>
            <a:effectLst/>
          </p:spPr>
          <p:txBody>
            <a:bodyPr wrap="square" lIns="0" tIns="0" rIns="0" bIns="0" numCol="1" anchor="ctr">
              <a:noAutofit/>
            </a:bodyPr>
            <a:lstStyle/>
            <a:p>
              <a:pPr>
                <a:defRPr sz="4100">
                  <a:latin typeface="Garamond"/>
                  <a:ea typeface="Garamond"/>
                  <a:cs typeface="Garamond"/>
                  <a:sym typeface="Garamond"/>
                </a:defRPr>
              </a:pPr>
              <a:endParaRPr sz="1538"/>
            </a:p>
          </p:txBody>
        </p:sp>
        <p:sp>
          <p:nvSpPr>
            <p:cNvPr id="883" name="Part01 link"/>
            <p:cNvSpPr txBox="1"/>
            <p:nvPr/>
          </p:nvSpPr>
          <p:spPr>
            <a:xfrm>
              <a:off x="105275" y="-5429"/>
              <a:ext cx="2753246" cy="843565"/>
            </a:xfrm>
            <a:prstGeom prst="rect">
              <a:avLst/>
            </a:prstGeom>
            <a:noFill/>
            <a:ln w="12700" cap="flat">
              <a:noFill/>
              <a:miter lim="400000"/>
            </a:ln>
            <a:effectLst/>
          </p:spPr>
          <p:txBody>
            <a:bodyPr wrap="square" lIns="39450" tIns="39450" rIns="39450" bIns="39450" numCol="1" anchor="ctr">
              <a:spAutoFit/>
            </a:bodyPr>
            <a:lstStyle>
              <a:lvl1pPr>
                <a:defRPr sz="4100">
                  <a:latin typeface="Garamond"/>
                  <a:ea typeface="Garamond"/>
                  <a:cs typeface="Garamond"/>
                  <a:sym typeface="Garamond"/>
                </a:defRPr>
              </a:lvl1pPr>
            </a:lstStyle>
            <a:p>
              <a:r>
                <a:rPr sz="1538" dirty="0"/>
                <a:t>Part01 link</a:t>
              </a:r>
            </a:p>
          </p:txBody>
        </p:sp>
      </p:grpSp>
      <p:grpSp>
        <p:nvGrpSpPr>
          <p:cNvPr id="887" name="Google Shape;675;p33"/>
          <p:cNvGrpSpPr/>
          <p:nvPr/>
        </p:nvGrpSpPr>
        <p:grpSpPr>
          <a:xfrm>
            <a:off x="478013" y="1358173"/>
            <a:ext cx="4795525" cy="798050"/>
            <a:chOff x="-1" y="0"/>
            <a:chExt cx="12788064" cy="2128131"/>
          </a:xfrm>
        </p:grpSpPr>
        <p:sp>
          <p:nvSpPr>
            <p:cNvPr id="885" name="Rectangle"/>
            <p:cNvSpPr/>
            <p:nvPr/>
          </p:nvSpPr>
          <p:spPr>
            <a:xfrm>
              <a:off x="-1" y="0"/>
              <a:ext cx="12788064" cy="2128131"/>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86" name="基本和音とは、料理でいうお肉やお野菜などの「素材」のようなもの。明るい３和音、暗い３和音、そして４和音目のメイジャー・セブンス、セブンスがある。"/>
            <p:cNvSpPr txBox="1"/>
            <p:nvPr/>
          </p:nvSpPr>
          <p:spPr>
            <a:xfrm>
              <a:off x="111623" y="126827"/>
              <a:ext cx="12564813" cy="1874446"/>
            </a:xfrm>
            <a:prstGeom prst="rect">
              <a:avLst/>
            </a:prstGeom>
            <a:noFill/>
            <a:ln w="12700" cap="flat">
              <a:solidFill>
                <a:schemeClr val="tx1"/>
              </a:solidFill>
              <a:miter lim="400000"/>
            </a:ln>
            <a:effectLst/>
          </p:spPr>
          <p:txBody>
            <a:bodyPr wrap="square" lIns="39450" tIns="39450" rIns="39450" bIns="39450" numCol="1" anchor="ctr">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基本和音とは、料理でいうお肉やお野菜などの「素材」のようなもの。明るい３和音、暗い３和音、そして４和音目のメイジャー・</a:t>
              </a:r>
              <a:r>
                <a:rPr sz="1350" dirty="0" err="1">
                  <a:latin typeface="M PLUS 1p" panose="020B0502020203020207" pitchFamily="34" charset="-128"/>
                  <a:ea typeface="M PLUS 1p" panose="020B0502020203020207" pitchFamily="34" charset="-128"/>
                  <a:cs typeface="M PLUS 1p" panose="020B0502020203020207" pitchFamily="34" charset="-128"/>
                </a:rPr>
                <a:t>セブンス、セブンスがある</a:t>
              </a:r>
              <a:r>
                <a:rPr sz="135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890" name="Google Shape;676;p33"/>
          <p:cNvGrpSpPr/>
          <p:nvPr/>
        </p:nvGrpSpPr>
        <p:grpSpPr>
          <a:xfrm>
            <a:off x="356939" y="1102465"/>
            <a:ext cx="415055" cy="391293"/>
            <a:chOff x="0" y="2577"/>
            <a:chExt cx="1106812" cy="1043448"/>
          </a:xfrm>
        </p:grpSpPr>
        <p:sp>
          <p:nvSpPr>
            <p:cNvPr id="888" name="Rectangle"/>
            <p:cNvSpPr/>
            <p:nvPr/>
          </p:nvSpPr>
          <p:spPr>
            <a:xfrm>
              <a:off x="0" y="148041"/>
              <a:ext cx="1106812" cy="752518"/>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889" name="1."/>
            <p:cNvSpPr txBox="1"/>
            <p:nvPr/>
          </p:nvSpPr>
          <p:spPr>
            <a:xfrm>
              <a:off x="105275" y="2577"/>
              <a:ext cx="896263" cy="1043448"/>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25" dirty="0"/>
                <a:t>1.</a:t>
              </a:r>
            </a:p>
          </p:txBody>
        </p:sp>
      </p:grpSp>
      <p:grpSp>
        <p:nvGrpSpPr>
          <p:cNvPr id="893" name="Google Shape;677;p33"/>
          <p:cNvGrpSpPr/>
          <p:nvPr/>
        </p:nvGrpSpPr>
        <p:grpSpPr>
          <a:xfrm>
            <a:off x="479550" y="2435122"/>
            <a:ext cx="4795525" cy="639275"/>
            <a:chOff x="-1" y="-1"/>
            <a:chExt cx="12788064" cy="1704732"/>
          </a:xfrm>
        </p:grpSpPr>
        <p:sp>
          <p:nvSpPr>
            <p:cNvPr id="891" name="Rectangle"/>
            <p:cNvSpPr/>
            <p:nvPr/>
          </p:nvSpPr>
          <p:spPr>
            <a:xfrm>
              <a:off x="-1" y="-1"/>
              <a:ext cx="12788064" cy="1704732"/>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92" name="綺麗に調和する音のかたまりを「ハモる８個のかたまり」と呼ぶ。そのかたまりを１個飛ばしで弾くと和音ができる。"/>
            <p:cNvSpPr txBox="1"/>
            <p:nvPr/>
          </p:nvSpPr>
          <p:spPr>
            <a:xfrm>
              <a:off x="111623" y="192143"/>
              <a:ext cx="12564811" cy="1320450"/>
            </a:xfrm>
            <a:prstGeom prst="rect">
              <a:avLst/>
            </a:prstGeom>
            <a:noFill/>
            <a:ln w="12700" cap="flat">
              <a:noFill/>
              <a:miter lim="400000"/>
            </a:ln>
            <a:effectLst/>
          </p:spPr>
          <p:txBody>
            <a:bodyPr wrap="square" lIns="39450" tIns="39450" rIns="39450" bIns="39450" numCol="1" anchor="ctr">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綺麗に調和する音のかたまりを「ハモる８個のかたまり」と呼ぶ。そのかたまりを１個飛ばしで弾くと和音ができる。</a:t>
              </a:r>
            </a:p>
          </p:txBody>
        </p:sp>
      </p:grpSp>
      <p:grpSp>
        <p:nvGrpSpPr>
          <p:cNvPr id="896" name="Google Shape;678;p33"/>
          <p:cNvGrpSpPr/>
          <p:nvPr/>
        </p:nvGrpSpPr>
        <p:grpSpPr>
          <a:xfrm>
            <a:off x="356939" y="2231178"/>
            <a:ext cx="415055" cy="397129"/>
            <a:chOff x="0" y="-5204"/>
            <a:chExt cx="1106812" cy="1059011"/>
          </a:xfrm>
        </p:grpSpPr>
        <p:sp>
          <p:nvSpPr>
            <p:cNvPr id="894" name="Rectangle"/>
            <p:cNvSpPr/>
            <p:nvPr/>
          </p:nvSpPr>
          <p:spPr>
            <a:xfrm>
              <a:off x="0" y="148041"/>
              <a:ext cx="1106812" cy="752518"/>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895" name="2."/>
            <p:cNvSpPr txBox="1"/>
            <p:nvPr/>
          </p:nvSpPr>
          <p:spPr>
            <a:xfrm>
              <a:off x="105275" y="-5204"/>
              <a:ext cx="896263" cy="1059011"/>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63"/>
                <a:t>2.</a:t>
              </a:r>
            </a:p>
          </p:txBody>
        </p:sp>
      </p:grpSp>
      <p:grpSp>
        <p:nvGrpSpPr>
          <p:cNvPr id="899" name="Google Shape;679;p33"/>
          <p:cNvGrpSpPr/>
          <p:nvPr/>
        </p:nvGrpSpPr>
        <p:grpSpPr>
          <a:xfrm>
            <a:off x="491628" y="3340779"/>
            <a:ext cx="4795745" cy="987131"/>
            <a:chOff x="-1" y="-1"/>
            <a:chExt cx="12788649" cy="2632349"/>
          </a:xfrm>
        </p:grpSpPr>
        <p:sp>
          <p:nvSpPr>
            <p:cNvPr id="897" name="Rectangle"/>
            <p:cNvSpPr/>
            <p:nvPr/>
          </p:nvSpPr>
          <p:spPr>
            <a:xfrm>
              <a:off x="-1" y="-1"/>
              <a:ext cx="12788649" cy="2632349"/>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90000"/>
                </a:lnSpc>
                <a:defRPr sz="3500"/>
              </a:pPr>
              <a:endParaRPr sz="13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898" name="１度と３度から始めた和音は安定、４度と２度から始めるとフワッと、５度と７度から始めると不安定な感じになる。これはどのキーでも同じ。"/>
            <p:cNvSpPr txBox="1"/>
            <p:nvPr/>
          </p:nvSpPr>
          <p:spPr>
            <a:xfrm>
              <a:off x="111623" y="481372"/>
              <a:ext cx="12565398" cy="1669605"/>
            </a:xfrm>
            <a:prstGeom prst="rect">
              <a:avLst/>
            </a:prstGeom>
            <a:noFill/>
            <a:ln w="12700" cap="flat">
              <a:noFill/>
              <a:miter lim="400000"/>
            </a:ln>
            <a:effectLst/>
          </p:spPr>
          <p:txBody>
            <a:bodyPr wrap="square" lIns="39450" tIns="39450" rIns="39450" bIns="39450" numCol="1" anchor="ctr">
              <a:spAutoFit/>
            </a:bodyPr>
            <a:lstStyle>
              <a:lvl1pPr>
                <a:lnSpc>
                  <a:spcPct val="90000"/>
                </a:lnSpc>
                <a:defRPr sz="3500"/>
              </a:lvl1pPr>
            </a:lstStyle>
            <a:p>
              <a:r>
                <a:rPr sz="1313" dirty="0">
                  <a:latin typeface="M PLUS 1p" panose="020B0502020203020207" pitchFamily="34" charset="-128"/>
                  <a:ea typeface="M PLUS 1p" panose="020B0502020203020207" pitchFamily="34" charset="-128"/>
                  <a:cs typeface="M PLUS 1p" panose="020B0502020203020207" pitchFamily="34" charset="-128"/>
                </a:rPr>
                <a:t>   １度と３度から始めた和音は安定、４度と２度から始めるとフワッと、５度と７度から始めると不安定な感じになる。これはどのキーでも同じ。</a:t>
              </a:r>
            </a:p>
          </p:txBody>
        </p:sp>
      </p:grpSp>
      <p:grpSp>
        <p:nvGrpSpPr>
          <p:cNvPr id="902" name="Google Shape;680;p33"/>
          <p:cNvGrpSpPr/>
          <p:nvPr/>
        </p:nvGrpSpPr>
        <p:grpSpPr>
          <a:xfrm>
            <a:off x="368662" y="3142105"/>
            <a:ext cx="415055" cy="397129"/>
            <a:chOff x="0" y="-5204"/>
            <a:chExt cx="1106812" cy="1059011"/>
          </a:xfrm>
        </p:grpSpPr>
        <p:sp>
          <p:nvSpPr>
            <p:cNvPr id="900" name="Rectangle"/>
            <p:cNvSpPr/>
            <p:nvPr/>
          </p:nvSpPr>
          <p:spPr>
            <a:xfrm>
              <a:off x="0" y="148041"/>
              <a:ext cx="1106812" cy="752518"/>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901" name="3."/>
            <p:cNvSpPr txBox="1"/>
            <p:nvPr/>
          </p:nvSpPr>
          <p:spPr>
            <a:xfrm>
              <a:off x="105275" y="-5204"/>
              <a:ext cx="896263" cy="1059011"/>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63" dirty="0"/>
                <a:t>3.</a:t>
              </a:r>
            </a:p>
          </p:txBody>
        </p:sp>
      </p:grpSp>
      <p:grpSp>
        <p:nvGrpSpPr>
          <p:cNvPr id="905" name="Google Shape;681;p33"/>
          <p:cNvGrpSpPr/>
          <p:nvPr/>
        </p:nvGrpSpPr>
        <p:grpSpPr>
          <a:xfrm>
            <a:off x="496240" y="4612958"/>
            <a:ext cx="4795525" cy="811666"/>
            <a:chOff x="-1" y="0"/>
            <a:chExt cx="12788064" cy="2164440"/>
          </a:xfrm>
        </p:grpSpPr>
        <p:sp>
          <p:nvSpPr>
            <p:cNvPr id="903" name="Rectangle"/>
            <p:cNvSpPr/>
            <p:nvPr/>
          </p:nvSpPr>
          <p:spPr>
            <a:xfrm>
              <a:off x="-1" y="0"/>
              <a:ext cx="12788064" cy="216444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04" name="４和音目のセブンスは８個のハモるかたまりの中に入っていないので、不安定なサウンドになる。なので、Ｃのキーで考えると５度の和音であるG7の時に使うと効果的！"/>
            <p:cNvSpPr txBox="1"/>
            <p:nvPr/>
          </p:nvSpPr>
          <p:spPr>
            <a:xfrm>
              <a:off x="111623" y="144997"/>
              <a:ext cx="12564813" cy="1874446"/>
            </a:xfrm>
            <a:prstGeom prst="rect">
              <a:avLst/>
            </a:prstGeom>
            <a:noFill/>
            <a:ln w="12700" cap="flat">
              <a:noFill/>
              <a:miter lim="400000"/>
            </a:ln>
            <a:effectLst/>
          </p:spPr>
          <p:txBody>
            <a:bodyPr wrap="square" lIns="39450" tIns="39450" rIns="39450" bIns="39450" numCol="1" anchor="ctr">
              <a:spAutoFit/>
            </a:bodyPr>
            <a:lstStyle/>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４和音目のセブンスは８個のハモるかたまりの中に入っていないので、不安定なサウンドになる。なので、Ｃのキーで考えると５度の和音であるG</a:t>
              </a:r>
              <a:r>
                <a:rPr sz="1013" dirty="0">
                  <a:latin typeface="M PLUS 1p" panose="020B0502020203020207" pitchFamily="34" charset="-128"/>
                  <a:ea typeface="M PLUS 1p" panose="020B0502020203020207" pitchFamily="34" charset="-128"/>
                  <a:cs typeface="M PLUS 1p" panose="020B0502020203020207" pitchFamily="34" charset="-128"/>
                </a:rPr>
                <a:t>7</a:t>
              </a:r>
              <a:r>
                <a:rPr sz="1350" dirty="0">
                  <a:latin typeface="M PLUS 1p" panose="020B0502020203020207" pitchFamily="34" charset="-128"/>
                  <a:ea typeface="M PLUS 1p" panose="020B0502020203020207" pitchFamily="34" charset="-128"/>
                  <a:cs typeface="M PLUS 1p" panose="020B0502020203020207" pitchFamily="34" charset="-128"/>
                </a:rPr>
                <a:t>の時に使うと効果的！</a:t>
              </a:r>
            </a:p>
          </p:txBody>
        </p:sp>
      </p:grpSp>
      <p:grpSp>
        <p:nvGrpSpPr>
          <p:cNvPr id="908" name="Google Shape;682;p33"/>
          <p:cNvGrpSpPr/>
          <p:nvPr/>
        </p:nvGrpSpPr>
        <p:grpSpPr>
          <a:xfrm>
            <a:off x="356939" y="4402645"/>
            <a:ext cx="422522" cy="397129"/>
            <a:chOff x="0" y="-5204"/>
            <a:chExt cx="1126723" cy="1059011"/>
          </a:xfrm>
        </p:grpSpPr>
        <p:sp>
          <p:nvSpPr>
            <p:cNvPr id="906" name="Rectangle"/>
            <p:cNvSpPr/>
            <p:nvPr/>
          </p:nvSpPr>
          <p:spPr>
            <a:xfrm>
              <a:off x="0" y="148041"/>
              <a:ext cx="1126723" cy="752518"/>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907" name="4."/>
            <p:cNvSpPr txBox="1"/>
            <p:nvPr/>
          </p:nvSpPr>
          <p:spPr>
            <a:xfrm>
              <a:off x="167797" y="-5204"/>
              <a:ext cx="916174" cy="1059011"/>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63"/>
                <a:t>4.</a:t>
              </a:r>
            </a:p>
          </p:txBody>
        </p:sp>
      </p:grpSp>
      <p:grpSp>
        <p:nvGrpSpPr>
          <p:cNvPr id="911" name="Google Shape;683;p33"/>
          <p:cNvGrpSpPr/>
          <p:nvPr/>
        </p:nvGrpSpPr>
        <p:grpSpPr>
          <a:xfrm>
            <a:off x="496240" y="5733170"/>
            <a:ext cx="4795525" cy="811666"/>
            <a:chOff x="-1" y="0"/>
            <a:chExt cx="12788064" cy="2164440"/>
          </a:xfrm>
        </p:grpSpPr>
        <p:sp>
          <p:nvSpPr>
            <p:cNvPr id="909" name="Rectangle"/>
            <p:cNvSpPr/>
            <p:nvPr/>
          </p:nvSpPr>
          <p:spPr>
            <a:xfrm>
              <a:off x="-1" y="0"/>
              <a:ext cx="12788064" cy="216444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10" name="テンションとは、ハモる８個のかたまりを基準に、基本和音の  上に１個飛ばしで音を重ねていった先に出てくる音。料理でいう「調味料」 のようなもの。"/>
            <p:cNvSpPr txBox="1"/>
            <p:nvPr/>
          </p:nvSpPr>
          <p:spPr>
            <a:xfrm>
              <a:off x="111623" y="144997"/>
              <a:ext cx="12564813" cy="1874446"/>
            </a:xfrm>
            <a:prstGeom prst="rect">
              <a:avLst/>
            </a:prstGeom>
            <a:noFill/>
            <a:ln w="12700" cap="flat">
              <a:noFill/>
              <a:miter lim="400000"/>
            </a:ln>
            <a:effectLst/>
          </p:spPr>
          <p:txBody>
            <a:bodyPr wrap="square" lIns="39450" tIns="39450" rIns="39450" bIns="39450" numCol="1" anchor="ctr">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テンションとは、ハモる８個のかたまりを基準に、基本和音の　　上に１個飛ばしで音を重ねていった先に出てくる音。料理でいう「調味料」 </a:t>
              </a:r>
              <a:r>
                <a:rPr sz="1350" dirty="0" err="1">
                  <a:latin typeface="M PLUS 1p" panose="020B0502020203020207" pitchFamily="34" charset="-128"/>
                  <a:ea typeface="M PLUS 1p" panose="020B0502020203020207" pitchFamily="34" charset="-128"/>
                  <a:cs typeface="M PLUS 1p" panose="020B0502020203020207" pitchFamily="34" charset="-128"/>
                </a:rPr>
                <a:t>のようなもの</a:t>
              </a:r>
              <a:r>
                <a:rPr sz="135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914" name="Google Shape;684;p33"/>
          <p:cNvGrpSpPr/>
          <p:nvPr/>
        </p:nvGrpSpPr>
        <p:grpSpPr>
          <a:xfrm>
            <a:off x="356939" y="5525492"/>
            <a:ext cx="422522" cy="397129"/>
            <a:chOff x="0" y="-5204"/>
            <a:chExt cx="1126723" cy="1059011"/>
          </a:xfrm>
        </p:grpSpPr>
        <p:sp>
          <p:nvSpPr>
            <p:cNvPr id="912" name="Rectangle"/>
            <p:cNvSpPr/>
            <p:nvPr/>
          </p:nvSpPr>
          <p:spPr>
            <a:xfrm>
              <a:off x="0" y="148041"/>
              <a:ext cx="1126723" cy="752518"/>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913" name="5."/>
            <p:cNvSpPr txBox="1"/>
            <p:nvPr/>
          </p:nvSpPr>
          <p:spPr>
            <a:xfrm>
              <a:off x="105274" y="-5204"/>
              <a:ext cx="916174" cy="1059011"/>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63"/>
                <a:t>5.</a:t>
              </a:r>
            </a:p>
          </p:txBody>
        </p:sp>
      </p:grpSp>
      <p:grpSp>
        <p:nvGrpSpPr>
          <p:cNvPr id="917" name="Google Shape;685;p33"/>
          <p:cNvGrpSpPr/>
          <p:nvPr/>
        </p:nvGrpSpPr>
        <p:grpSpPr>
          <a:xfrm>
            <a:off x="485479" y="6864362"/>
            <a:ext cx="4806286" cy="626757"/>
            <a:chOff x="-1" y="-1"/>
            <a:chExt cx="12816759" cy="1671352"/>
          </a:xfrm>
        </p:grpSpPr>
        <p:sp>
          <p:nvSpPr>
            <p:cNvPr id="915" name="Rectangle"/>
            <p:cNvSpPr/>
            <p:nvPr/>
          </p:nvSpPr>
          <p:spPr>
            <a:xfrm>
              <a:off x="-1" y="-1"/>
              <a:ext cx="12816759" cy="1671352"/>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16" name="料理に塩を振ったら塩味になるように、他の9thコードのサウンドも同じ雰囲気の響きになる。"/>
            <p:cNvSpPr txBox="1"/>
            <p:nvPr/>
          </p:nvSpPr>
          <p:spPr>
            <a:xfrm>
              <a:off x="111623" y="175452"/>
              <a:ext cx="12593508" cy="1320451"/>
            </a:xfrm>
            <a:prstGeom prst="rect">
              <a:avLst/>
            </a:prstGeom>
            <a:noFill/>
            <a:ln w="12700" cap="flat">
              <a:noFill/>
              <a:miter lim="400000"/>
            </a:ln>
            <a:effectLst/>
          </p:spPr>
          <p:txBody>
            <a:bodyPr wrap="square" lIns="39450" tIns="39450" rIns="39450" bIns="39450" numCol="1" anchor="ctr">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料理に塩を振ったら塩味になるように、他の9thコードのサウンドも同じ雰囲気の響きになる。</a:t>
              </a:r>
            </a:p>
          </p:txBody>
        </p:sp>
      </p:grpSp>
      <p:grpSp>
        <p:nvGrpSpPr>
          <p:cNvPr id="920" name="Google Shape;686;p33"/>
          <p:cNvGrpSpPr/>
          <p:nvPr/>
        </p:nvGrpSpPr>
        <p:grpSpPr>
          <a:xfrm>
            <a:off x="347819" y="6656685"/>
            <a:ext cx="422522" cy="397129"/>
            <a:chOff x="0" y="-5204"/>
            <a:chExt cx="1126723" cy="1059011"/>
          </a:xfrm>
        </p:grpSpPr>
        <p:sp>
          <p:nvSpPr>
            <p:cNvPr id="918" name="Rectangle"/>
            <p:cNvSpPr/>
            <p:nvPr/>
          </p:nvSpPr>
          <p:spPr>
            <a:xfrm>
              <a:off x="0" y="148041"/>
              <a:ext cx="1126723" cy="752518"/>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919" name="6."/>
            <p:cNvSpPr txBox="1"/>
            <p:nvPr/>
          </p:nvSpPr>
          <p:spPr>
            <a:xfrm>
              <a:off x="105274" y="-5204"/>
              <a:ext cx="916174" cy="1059011"/>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63"/>
                <a:t>6.</a:t>
              </a:r>
            </a:p>
          </p:txBody>
        </p:sp>
      </p:grpSp>
      <p:pic>
        <p:nvPicPr>
          <p:cNvPr id="921" name="Google Shape;688;p33" descr="Google Shape;688;p33"/>
          <p:cNvPicPr>
            <a:picLocks noChangeAspect="1"/>
          </p:cNvPicPr>
          <p:nvPr/>
        </p:nvPicPr>
        <p:blipFill>
          <a:blip r:embed="rId3"/>
          <a:stretch>
            <a:fillRect/>
          </a:stretch>
        </p:blipFill>
        <p:spPr>
          <a:xfrm>
            <a:off x="4793699" y="8205995"/>
            <a:ext cx="498066" cy="518710"/>
          </a:xfrm>
          <a:prstGeom prst="rect">
            <a:avLst/>
          </a:prstGeom>
          <a:ln w="12700" cap="flat">
            <a:noFill/>
            <a:miter lim="400000"/>
            <a:headEnd/>
            <a:tailEnd/>
          </a:ln>
          <a:effectLst/>
        </p:spPr>
      </p:pic>
      <p:sp>
        <p:nvSpPr>
          <p:cNvPr id="923" name="テキスト ボックス 1"/>
          <p:cNvSpPr txBox="1"/>
          <p:nvPr/>
        </p:nvSpPr>
        <p:spPr>
          <a:xfrm>
            <a:off x="516920" y="206153"/>
            <a:ext cx="4682751" cy="409792"/>
          </a:xfrm>
          <a:prstGeom prst="rect">
            <a:avLst/>
          </a:prstGeom>
          <a:ln w="12700">
            <a:miter lim="400000"/>
          </a:ln>
        </p:spPr>
        <p:txBody>
          <a:bodyPr lIns="17145" rIns="17145">
            <a:spAutoFit/>
          </a:bodyPr>
          <a:lstStyle/>
          <a:p>
            <a:pPr algn="ctr">
              <a:defRPr sz="5500"/>
            </a:pPr>
            <a:r>
              <a:rPr sz="2063" dirty="0">
                <a:latin typeface="M PLUS 1p" panose="020B0502020203020207" pitchFamily="34" charset="-128"/>
                <a:ea typeface="M PLUS 1p" panose="020B0502020203020207" pitchFamily="34" charset="-128"/>
                <a:cs typeface="M PLUS 1p" panose="020B0502020203020207" pitchFamily="34" charset="-128"/>
              </a:rPr>
              <a:t>基本和音と3つの</a:t>
            </a:r>
            <a:r>
              <a:rPr lang="ja-JP" altLang="en-US" sz="2063">
                <a:latin typeface="M PLUS 1p" panose="020B0502020203020207" pitchFamily="34" charset="-128"/>
                <a:ea typeface="M PLUS 1p" panose="020B0502020203020207" pitchFamily="34" charset="-128"/>
                <a:cs typeface="M PLUS 1p" panose="020B0502020203020207" pitchFamily="34" charset="-128"/>
              </a:rPr>
              <a:t>テンション</a:t>
            </a:r>
            <a:r>
              <a:rPr sz="2063"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92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21</a:t>
            </a:fld>
            <a:endParaRPr/>
          </a:p>
        </p:txBody>
      </p:sp>
      <p:grpSp>
        <p:nvGrpSpPr>
          <p:cNvPr id="2" name="Google Shape;223;p19">
            <a:extLst>
              <a:ext uri="{FF2B5EF4-FFF2-40B4-BE49-F238E27FC236}">
                <a16:creationId xmlns:a16="http://schemas.microsoft.com/office/drawing/2014/main" id="{97E807E6-0BE7-CABD-8FEC-0380C522F7AC}"/>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5AF2807A-C0F3-27DD-412F-F6119D4E453C}"/>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F077DB0D-0C33-8435-F398-B66A82C2CF1C}"/>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Picture 1" descr="Picture 1"/>
          <p:cNvPicPr>
            <a:picLocks noChangeAspect="1"/>
          </p:cNvPicPr>
          <p:nvPr/>
        </p:nvPicPr>
        <p:blipFill>
          <a:blip r:embed="rId2"/>
          <a:stretch>
            <a:fillRect/>
          </a:stretch>
        </p:blipFill>
        <p:spPr>
          <a:xfrm>
            <a:off x="-226616" y="-111918"/>
            <a:ext cx="6169819" cy="9821943"/>
          </a:xfrm>
          <a:prstGeom prst="rect">
            <a:avLst/>
          </a:prstGeom>
          <a:ln w="12700">
            <a:miter lim="400000"/>
            <a:headEnd/>
            <a:tailEnd/>
          </a:ln>
        </p:spPr>
      </p:pic>
      <p:sp>
        <p:nvSpPr>
          <p:cNvPr id="927" name="Google Shape;697;p34"/>
          <p:cNvSpPr txBox="1"/>
          <p:nvPr/>
        </p:nvSpPr>
        <p:spPr>
          <a:xfrm>
            <a:off x="135548" y="3368499"/>
            <a:ext cx="5445582" cy="1141500"/>
          </a:xfrm>
          <a:prstGeom prst="rect">
            <a:avLst/>
          </a:prstGeom>
          <a:ln w="12700">
            <a:miter lim="400000"/>
          </a:ln>
        </p:spPr>
        <p:txBody>
          <a:bodyPr lIns="39450" tIns="39450" rIns="39450" bIns="39450">
            <a:spAutoFit/>
          </a:bodyPr>
          <a:lstStyle/>
          <a:p>
            <a:pPr>
              <a:defRPr sz="9200">
                <a:latin typeface="A-OTF 太ゴB101 Pr6N Bold"/>
                <a:ea typeface="A-OTF 太ゴB101 Pr6N Bold"/>
                <a:cs typeface="A-OTF 太ゴB101 Pr6N Bold"/>
                <a:sym typeface="A-OTF 太ゴB101 Pr6N Bold"/>
              </a:defRPr>
            </a:pPr>
            <a:r>
              <a:rPr sz="3450" dirty="0" err="1">
                <a:latin typeface="M PLUS 1p" panose="020B0502020203020207" pitchFamily="34" charset="-128"/>
                <a:ea typeface="M PLUS 1p" panose="020B0502020203020207" pitchFamily="34" charset="-128"/>
                <a:cs typeface="M PLUS 1p" panose="020B0502020203020207" pitchFamily="34" charset="-128"/>
              </a:rPr>
              <a:t>オシャレな響き</a:t>
            </a:r>
            <a:r>
              <a:rPr sz="3450" dirty="0">
                <a:latin typeface="M PLUS 1p" panose="020B0502020203020207" pitchFamily="34" charset="-128"/>
                <a:ea typeface="M PLUS 1p" panose="020B0502020203020207" pitchFamily="34" charset="-128"/>
                <a:cs typeface="M PLUS 1p" panose="020B0502020203020207" pitchFamily="34" charset="-128"/>
              </a:rPr>
              <a:t>！</a:t>
            </a:r>
          </a:p>
          <a:p>
            <a:pPr>
              <a:defRPr sz="9200">
                <a:latin typeface="A-OTF 太ゴB101 Pr6N Bold"/>
                <a:ea typeface="A-OTF 太ゴB101 Pr6N Bold"/>
                <a:cs typeface="A-OTF 太ゴB101 Pr6N Bold"/>
                <a:sym typeface="A-OTF 太ゴB101 Pr6N Bold"/>
              </a:defRPr>
            </a:pPr>
            <a:r>
              <a:rPr sz="3450" dirty="0">
                <a:latin typeface="M PLUS 1p" panose="020B0502020203020207" pitchFamily="34" charset="-128"/>
                <a:ea typeface="M PLUS 1p" panose="020B0502020203020207" pitchFamily="34" charset="-128"/>
                <a:cs typeface="M PLUS 1p" panose="020B0502020203020207" pitchFamily="34" charset="-128"/>
              </a:rPr>
              <a:t>３つのテンションと使い方</a:t>
            </a:r>
          </a:p>
        </p:txBody>
      </p:sp>
      <p:sp>
        <p:nvSpPr>
          <p:cNvPr id="928" name="Google Shape;698;p34"/>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latin typeface="Garamond"/>
                <a:ea typeface="Garamond"/>
                <a:cs typeface="Garamond"/>
                <a:sym typeface="Garamond"/>
              </a:defRPr>
            </a:pPr>
            <a:r>
              <a:rPr sz="2738"/>
              <a:t>　Part </a:t>
            </a:r>
            <a:r>
              <a:rPr sz="4163"/>
              <a:t>02</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Google Shape;708;p35"/>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933" name="Google Shape;709;p35"/>
          <p:cNvGrpSpPr/>
          <p:nvPr/>
        </p:nvGrpSpPr>
        <p:grpSpPr>
          <a:xfrm>
            <a:off x="1148" y="831435"/>
            <a:ext cx="5715000" cy="474189"/>
            <a:chOff x="0" y="-1"/>
            <a:chExt cx="15240000" cy="1264502"/>
          </a:xfrm>
        </p:grpSpPr>
        <p:sp>
          <p:nvSpPr>
            <p:cNvPr id="931"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932" name="３つのテンション-11th イレブンス編"/>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1538" dirty="0">
                  <a:latin typeface="M PLUS 1p" panose="020B0502020203020207" pitchFamily="34" charset="-128"/>
                  <a:ea typeface="M PLUS 1p" panose="020B0502020203020207" pitchFamily="34" charset="-128"/>
                  <a:cs typeface="M PLUS 1p" panose="020B0502020203020207" pitchFamily="34" charset="-128"/>
                  <a:sym typeface="A-OTF 太ゴB101 Pr6N Bold"/>
                </a:rPr>
                <a:t>　</a:t>
              </a:r>
              <a:r>
                <a:rPr sz="2063" dirty="0">
                  <a:latin typeface="M PLUS 1p" panose="020B0502020203020207" pitchFamily="34" charset="-128"/>
                  <a:ea typeface="M PLUS 1p" panose="020B0502020203020207" pitchFamily="34" charset="-128"/>
                  <a:cs typeface="M PLUS 1p" panose="020B0502020203020207" pitchFamily="34" charset="-128"/>
                  <a:sym typeface="A-OTF 太ゴB101 Pr6N Bold"/>
                </a:rPr>
                <a:t>３つのテンション-11th </a:t>
              </a:r>
              <a:r>
                <a:rPr sz="2063" dirty="0" err="1">
                  <a:latin typeface="M PLUS 1p" panose="020B0502020203020207" pitchFamily="34" charset="-128"/>
                  <a:ea typeface="M PLUS 1p" panose="020B0502020203020207" pitchFamily="34" charset="-128"/>
                  <a:cs typeface="M PLUS 1p" panose="020B0502020203020207" pitchFamily="34" charset="-128"/>
                  <a:sym typeface="A-OTF 太ゴB101 Pr6N Bold"/>
                </a:rPr>
                <a:t>イレブンス編</a:t>
              </a:r>
              <a:endParaRPr sz="2063" dirty="0">
                <a:latin typeface="M PLUS 1p" panose="020B0502020203020207" pitchFamily="34" charset="-128"/>
                <a:ea typeface="M PLUS 1p" panose="020B0502020203020207" pitchFamily="34" charset="-128"/>
                <a:cs typeface="M PLUS 1p" panose="020B0502020203020207" pitchFamily="34" charset="-128"/>
                <a:sym typeface="A-OTF 太ゴB101 Pr6N Bold"/>
              </a:endParaRPr>
            </a:p>
          </p:txBody>
        </p:sp>
      </p:grpSp>
      <p:pic>
        <p:nvPicPr>
          <p:cNvPr id="934" name="Google Shape;711;p35" descr="Google Shape;711;p35"/>
          <p:cNvPicPr>
            <a:picLocks noChangeAspect="1"/>
          </p:cNvPicPr>
          <p:nvPr/>
        </p:nvPicPr>
        <p:blipFill>
          <a:blip r:embed="rId2"/>
          <a:srcRect r="9066" b="28515"/>
          <a:stretch>
            <a:fillRect/>
          </a:stretch>
        </p:blipFill>
        <p:spPr>
          <a:xfrm>
            <a:off x="795" y="798000"/>
            <a:ext cx="559091" cy="520927"/>
          </a:xfrm>
          <a:prstGeom prst="rect">
            <a:avLst/>
          </a:prstGeom>
          <a:ln w="12700">
            <a:miter lim="400000"/>
            <a:headEnd/>
            <a:tailEnd/>
          </a:ln>
        </p:spPr>
      </p:pic>
      <p:sp>
        <p:nvSpPr>
          <p:cNvPr id="935" name="Google Shape;713;p35"/>
          <p:cNvSpPr txBox="1"/>
          <p:nvPr/>
        </p:nvSpPr>
        <p:spPr>
          <a:xfrm>
            <a:off x="203294" y="202500"/>
            <a:ext cx="5328938" cy="298968"/>
          </a:xfrm>
          <a:prstGeom prst="rect">
            <a:avLst/>
          </a:prstGeom>
          <a:ln w="12700">
            <a:miter lim="400000"/>
          </a:ln>
        </p:spPr>
        <p:txBody>
          <a:bodyPr lIns="25134" tIns="25134" rIns="25134" bIns="25134">
            <a:spAutoFit/>
          </a:bodyPr>
          <a:lstStyle/>
          <a:p>
            <a:pPr>
              <a:defRPr sz="4300">
                <a:latin typeface="A-OTF 太ゴB101 Pr6N Bold"/>
                <a:ea typeface="A-OTF 太ゴB101 Pr6N Bold"/>
                <a:cs typeface="A-OTF 太ゴB101 Pr6N Bold"/>
                <a:sym typeface="A-OTF 太ゴB101 Pr6N Bold"/>
              </a:defRPr>
            </a:pPr>
            <a:r>
              <a:rPr sz="1613" dirty="0">
                <a:latin typeface="M PLUS 1p" panose="020B0502020203020207" pitchFamily="34" charset="-128"/>
                <a:ea typeface="M PLUS 1p" panose="020B0502020203020207" pitchFamily="34" charset="-128"/>
                <a:cs typeface="M PLUS 1p" panose="020B0502020203020207" pitchFamily="34" charset="-128"/>
              </a:rPr>
              <a:t>Part 02     オシャレな響き！３つのテンションと使い方</a:t>
            </a:r>
          </a:p>
        </p:txBody>
      </p:sp>
      <p:grpSp>
        <p:nvGrpSpPr>
          <p:cNvPr id="938" name="Google Shape;714;p35"/>
          <p:cNvGrpSpPr/>
          <p:nvPr/>
        </p:nvGrpSpPr>
        <p:grpSpPr>
          <a:xfrm>
            <a:off x="646794" y="1750848"/>
            <a:ext cx="4573802" cy="498489"/>
            <a:chOff x="-1" y="-1"/>
            <a:chExt cx="12196802" cy="1329302"/>
          </a:xfrm>
        </p:grpSpPr>
        <p:sp>
          <p:nvSpPr>
            <p:cNvPr id="936" name="Rectangle"/>
            <p:cNvSpPr/>
            <p:nvPr/>
          </p:nvSpPr>
          <p:spPr>
            <a:xfrm>
              <a:off x="-1" y="-1"/>
              <a:ext cx="12196802"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700"/>
              </a:pP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37" name="オクターブ上の５度の１音下の音"/>
            <p:cNvSpPr txBox="1"/>
            <p:nvPr/>
          </p:nvSpPr>
          <p:spPr>
            <a:xfrm>
              <a:off x="111623" y="242871"/>
              <a:ext cx="11973551" cy="843567"/>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オクターブ上の５度の１音下の音</a:t>
              </a:r>
            </a:p>
          </p:txBody>
        </p:sp>
      </p:grpSp>
      <p:pic>
        <p:nvPicPr>
          <p:cNvPr id="939" name="Google Shape;715;p35" descr="Google Shape;715;p35"/>
          <p:cNvPicPr>
            <a:picLocks noChangeAspect="1"/>
          </p:cNvPicPr>
          <p:nvPr/>
        </p:nvPicPr>
        <p:blipFill>
          <a:blip r:embed="rId3"/>
          <a:stretch>
            <a:fillRect/>
          </a:stretch>
        </p:blipFill>
        <p:spPr>
          <a:xfrm>
            <a:off x="5173013" y="1610708"/>
            <a:ext cx="619125" cy="619125"/>
          </a:xfrm>
          <a:prstGeom prst="rect">
            <a:avLst/>
          </a:prstGeom>
          <a:ln w="12700">
            <a:miter lim="400000"/>
            <a:headEnd/>
            <a:tailEnd/>
          </a:ln>
        </p:spPr>
      </p:pic>
      <p:sp>
        <p:nvSpPr>
          <p:cNvPr id="940" name="Google Shape;719;p35"/>
          <p:cNvSpPr txBox="1"/>
          <p:nvPr/>
        </p:nvSpPr>
        <p:spPr>
          <a:xfrm>
            <a:off x="472082" y="6011972"/>
            <a:ext cx="4305695" cy="321089"/>
          </a:xfrm>
          <a:prstGeom prst="rect">
            <a:avLst/>
          </a:prstGeom>
          <a:ln w="12700">
            <a:miter lim="400000"/>
          </a:ln>
        </p:spPr>
        <p:txBody>
          <a:bodyPr lIns="25134" tIns="25134" rIns="25134" bIns="25134">
            <a:spAutoFit/>
          </a:bodyPr>
          <a:lstStyle>
            <a:lvl1pPr>
              <a:lnSpc>
                <a:spcPct val="150000"/>
              </a:lnSpc>
              <a:defRPr sz="3700">
                <a:latin typeface="A-OTF 太ゴB101 Pr6N Bold"/>
                <a:ea typeface="A-OTF 太ゴB101 Pr6N Bold"/>
                <a:cs typeface="A-OTF 太ゴB101 Pr6N Bold"/>
                <a:sym typeface="A-OTF 太ゴB101 Pr6N Bold"/>
              </a:defRPr>
            </a:lvl1pPr>
          </a:lstStyle>
          <a:p>
            <a:r>
              <a:rPr sz="1388" dirty="0">
                <a:latin typeface="MS PMincho" panose="02020600040205080304" pitchFamily="18" charset="-128"/>
                <a:ea typeface="MS PMincho" panose="02020600040205080304" pitchFamily="18" charset="-128"/>
              </a:rPr>
              <a:t>C Minor 7（11）</a:t>
            </a:r>
          </a:p>
        </p:txBody>
      </p:sp>
      <p:sp>
        <p:nvSpPr>
          <p:cNvPr id="941" name="Google Shape;731;p35"/>
          <p:cNvSpPr txBox="1"/>
          <p:nvPr/>
        </p:nvSpPr>
        <p:spPr>
          <a:xfrm>
            <a:off x="377219" y="2339035"/>
            <a:ext cx="4962359" cy="353152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前回は9thについて解説しました。ちょっとリッチなサウンドにしたい時に入れてみようという内容でしたね。今回はさらに違う味付けにしてみましょう。</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まだ８個のハモるかたまりで使っていない音がありますね。9thの音にひとつ飛ばしで音を積むと11thが出てきます。当たり前ですけど４番目の音と同じですね。9thが塩だとしたらこれは唐辛子みたいなもの。</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注意点として、</a:t>
            </a:r>
            <a:r>
              <a:rPr sz="1388" dirty="0">
                <a:latin typeface="M PLUS 1p" panose="020B0502020203020207" pitchFamily="34" charset="-128"/>
                <a:ea typeface="M PLUS 1p" panose="020B0502020203020207" pitchFamily="34" charset="-128"/>
                <a:cs typeface="M PLUS 1p" panose="020B0502020203020207" pitchFamily="34" charset="-128"/>
                <a:sym typeface="A-OTF 太ゴB101 Pr6N Bold"/>
              </a:rPr>
              <a:t>11thはマイナーにしか使えないのです</a:t>
            </a:r>
            <a:r>
              <a:rPr sz="1388" dirty="0">
                <a:latin typeface="M PLUS 1p" panose="020B0502020203020207" pitchFamily="34" charset="-128"/>
                <a:ea typeface="M PLUS 1p" panose="020B0502020203020207" pitchFamily="34" charset="-128"/>
                <a:cs typeface="M PLUS 1p" panose="020B0502020203020207" pitchFamily="34" charset="-128"/>
              </a:rPr>
              <a:t>。理由はあとで説明しますね！まずは鍵盤で位置を確認してみましょう。</a:t>
            </a:r>
          </a:p>
        </p:txBody>
      </p:sp>
      <p:grpSp>
        <p:nvGrpSpPr>
          <p:cNvPr id="975" name="Group 2"/>
          <p:cNvGrpSpPr/>
          <p:nvPr/>
        </p:nvGrpSpPr>
        <p:grpSpPr>
          <a:xfrm>
            <a:off x="427132" y="6500119"/>
            <a:ext cx="4973413" cy="2416105"/>
            <a:chOff x="0" y="0"/>
            <a:chExt cx="13262433" cy="6442945"/>
          </a:xfrm>
        </p:grpSpPr>
        <p:pic>
          <p:nvPicPr>
            <p:cNvPr id="942" name="Google Shape;716;p35" descr="Google Shape;716;p35"/>
            <p:cNvPicPr>
              <a:picLocks noChangeAspect="1"/>
            </p:cNvPicPr>
            <p:nvPr/>
          </p:nvPicPr>
          <p:blipFill>
            <a:blip r:embed="rId4"/>
            <a:stretch>
              <a:fillRect/>
            </a:stretch>
          </p:blipFill>
          <p:spPr>
            <a:xfrm>
              <a:off x="0" y="0"/>
              <a:ext cx="10922203" cy="3974288"/>
            </a:xfrm>
            <a:prstGeom prst="rect">
              <a:avLst/>
            </a:prstGeom>
            <a:ln w="12700" cap="flat">
              <a:noFill/>
              <a:miter lim="400000"/>
              <a:headEnd/>
              <a:tailEnd/>
            </a:ln>
            <a:effectLst/>
          </p:spPr>
        </p:pic>
        <p:grpSp>
          <p:nvGrpSpPr>
            <p:cNvPr id="945" name="Google Shape;717;p35"/>
            <p:cNvGrpSpPr/>
            <p:nvPr/>
          </p:nvGrpSpPr>
          <p:grpSpPr>
            <a:xfrm>
              <a:off x="53347" y="2712020"/>
              <a:ext cx="707151" cy="843569"/>
              <a:chOff x="-1" y="-24523"/>
              <a:chExt cx="707150" cy="843567"/>
            </a:xfrm>
          </p:grpSpPr>
          <p:sp>
            <p:nvSpPr>
              <p:cNvPr id="943" name="Oval"/>
              <p:cNvSpPr/>
              <p:nvPr/>
            </p:nvSpPr>
            <p:spPr>
              <a:xfrm>
                <a:off x="-1" y="0"/>
                <a:ext cx="707150" cy="794516"/>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44" name="C"/>
              <p:cNvSpPr txBox="1"/>
              <p:nvPr/>
            </p:nvSpPr>
            <p:spPr>
              <a:xfrm>
                <a:off x="215182" y="-24523"/>
                <a:ext cx="27678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948" name="Google Shape;718;p35"/>
            <p:cNvGrpSpPr/>
            <p:nvPr/>
          </p:nvGrpSpPr>
          <p:grpSpPr>
            <a:xfrm>
              <a:off x="3149816" y="2710317"/>
              <a:ext cx="707150" cy="843568"/>
              <a:chOff x="0" y="570251"/>
              <a:chExt cx="707149" cy="843568"/>
            </a:xfrm>
          </p:grpSpPr>
          <p:sp>
            <p:nvSpPr>
              <p:cNvPr id="946" name="Oval"/>
              <p:cNvSpPr/>
              <p:nvPr/>
            </p:nvSpPr>
            <p:spPr>
              <a:xfrm>
                <a:off x="0" y="594774"/>
                <a:ext cx="707149" cy="794517"/>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47" name="G"/>
              <p:cNvSpPr txBox="1"/>
              <p:nvPr/>
            </p:nvSpPr>
            <p:spPr>
              <a:xfrm>
                <a:off x="215184" y="570251"/>
                <a:ext cx="276781"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949" name="Google Shape;720;p35"/>
            <p:cNvSpPr txBox="1"/>
            <p:nvPr/>
          </p:nvSpPr>
          <p:spPr>
            <a:xfrm>
              <a:off x="284912" y="3990623"/>
              <a:ext cx="29509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950" name="Google Shape;721;p35"/>
            <p:cNvSpPr txBox="1"/>
            <p:nvPr/>
          </p:nvSpPr>
          <p:spPr>
            <a:xfrm>
              <a:off x="1544920" y="3674783"/>
              <a:ext cx="1125805" cy="1474680"/>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m３</a:t>
              </a:r>
            </a:p>
          </p:txBody>
        </p:sp>
        <p:sp>
          <p:nvSpPr>
            <p:cNvPr id="951" name="Google Shape;722;p35"/>
            <p:cNvSpPr txBox="1"/>
            <p:nvPr/>
          </p:nvSpPr>
          <p:spPr>
            <a:xfrm>
              <a:off x="3328600" y="3990623"/>
              <a:ext cx="29509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952" name="Google Shape;723;p35"/>
            <p:cNvSpPr txBox="1"/>
            <p:nvPr/>
          </p:nvSpPr>
          <p:spPr>
            <a:xfrm>
              <a:off x="4637983" y="3681026"/>
              <a:ext cx="1125805" cy="1474680"/>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grpSp>
          <p:nvGrpSpPr>
            <p:cNvPr id="955" name="Google Shape;724;p35"/>
            <p:cNvGrpSpPr/>
            <p:nvPr/>
          </p:nvGrpSpPr>
          <p:grpSpPr>
            <a:xfrm>
              <a:off x="7791113" y="2712020"/>
              <a:ext cx="707151" cy="843569"/>
              <a:chOff x="-1" y="-24523"/>
              <a:chExt cx="707150" cy="843567"/>
            </a:xfrm>
          </p:grpSpPr>
          <p:sp>
            <p:nvSpPr>
              <p:cNvPr id="953" name="Oval"/>
              <p:cNvSpPr/>
              <p:nvPr/>
            </p:nvSpPr>
            <p:spPr>
              <a:xfrm>
                <a:off x="-1" y="0"/>
                <a:ext cx="707150" cy="794516"/>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54" name="F"/>
              <p:cNvSpPr txBox="1"/>
              <p:nvPr/>
            </p:nvSpPr>
            <p:spPr>
              <a:xfrm>
                <a:off x="215182" y="-24523"/>
                <a:ext cx="27678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956" name="Google Shape;725;p35"/>
            <p:cNvSpPr txBox="1"/>
            <p:nvPr/>
          </p:nvSpPr>
          <p:spPr>
            <a:xfrm>
              <a:off x="7723210" y="3675066"/>
              <a:ext cx="731720" cy="1474680"/>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959" name="Google Shape;726;p35"/>
            <p:cNvGrpSpPr/>
            <p:nvPr/>
          </p:nvGrpSpPr>
          <p:grpSpPr>
            <a:xfrm>
              <a:off x="8554447" y="2712020"/>
              <a:ext cx="707151" cy="843569"/>
              <a:chOff x="-1" y="-24523"/>
              <a:chExt cx="707150" cy="843567"/>
            </a:xfrm>
          </p:grpSpPr>
          <p:sp>
            <p:nvSpPr>
              <p:cNvPr id="957" name="Oval"/>
              <p:cNvSpPr/>
              <p:nvPr/>
            </p:nvSpPr>
            <p:spPr>
              <a:xfrm>
                <a:off x="-1" y="0"/>
                <a:ext cx="707150" cy="794516"/>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58" name="G"/>
              <p:cNvSpPr txBox="1"/>
              <p:nvPr/>
            </p:nvSpPr>
            <p:spPr>
              <a:xfrm>
                <a:off x="215182" y="-24523"/>
                <a:ext cx="276783"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963" name="Google Shape;727;p35"/>
            <p:cNvGrpSpPr/>
            <p:nvPr/>
          </p:nvGrpSpPr>
          <p:grpSpPr>
            <a:xfrm>
              <a:off x="7914521" y="1962297"/>
              <a:ext cx="1055765" cy="867803"/>
              <a:chOff x="0" y="0"/>
              <a:chExt cx="1055764" cy="867802"/>
            </a:xfrm>
          </p:grpSpPr>
          <p:sp>
            <p:nvSpPr>
              <p:cNvPr id="960" name="Shape"/>
              <p:cNvSpPr/>
              <p:nvPr/>
            </p:nvSpPr>
            <p:spPr>
              <a:xfrm rot="5396808" flipH="1">
                <a:off x="94470" y="-93579"/>
                <a:ext cx="866824" cy="1054961"/>
              </a:xfrm>
              <a:custGeom>
                <a:avLst/>
                <a:gdLst/>
                <a:ahLst/>
                <a:cxnLst>
                  <a:cxn ang="0">
                    <a:pos x="wd2" y="hd2"/>
                  </a:cxn>
                  <a:cxn ang="5400000">
                    <a:pos x="wd2" y="hd2"/>
                  </a:cxn>
                  <a:cxn ang="10800000">
                    <a:pos x="wd2" y="hd2"/>
                  </a:cxn>
                  <a:cxn ang="16200000">
                    <a:pos x="wd2" y="hd2"/>
                  </a:cxn>
                </a:cxnLst>
                <a:rect l="0" t="0" r="r" b="b"/>
                <a:pathLst>
                  <a:path w="19294" h="21600" extrusionOk="0">
                    <a:moveTo>
                      <a:pt x="0" y="16967"/>
                    </a:moveTo>
                    <a:lnTo>
                      <a:pt x="4822" y="11866"/>
                    </a:lnTo>
                    <a:lnTo>
                      <a:pt x="4822" y="14515"/>
                    </a:lnTo>
                    <a:lnTo>
                      <a:pt x="4822" y="14515"/>
                    </a:lnTo>
                    <a:cubicBezTo>
                      <a:pt x="11265" y="13879"/>
                      <a:pt x="16395" y="12019"/>
                      <a:pt x="18396" y="9593"/>
                    </a:cubicBezTo>
                    <a:cubicBezTo>
                      <a:pt x="21600" y="13477"/>
                      <a:pt x="15961" y="17619"/>
                      <a:pt x="5801" y="18844"/>
                    </a:cubicBezTo>
                    <a:cubicBezTo>
                      <a:pt x="5477" y="18883"/>
                      <a:pt x="5151" y="18919"/>
                      <a:pt x="4822" y="18951"/>
                    </a:cubicBezTo>
                    <a:lnTo>
                      <a:pt x="4822" y="21600"/>
                    </a:lnTo>
                    <a:close/>
                    <a:moveTo>
                      <a:pt x="19289" y="11811"/>
                    </a:moveTo>
                    <a:cubicBezTo>
                      <a:pt x="19289" y="7738"/>
                      <a:pt x="10653" y="4436"/>
                      <a:pt x="0" y="4436"/>
                    </a:cubicBezTo>
                    <a:lnTo>
                      <a:pt x="0" y="0"/>
                    </a:lnTo>
                    <a:cubicBezTo>
                      <a:pt x="10653" y="0"/>
                      <a:pt x="19289" y="3302"/>
                      <a:pt x="19289" y="7375"/>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61" name="Shape"/>
              <p:cNvSpPr/>
              <p:nvPr/>
            </p:nvSpPr>
            <p:spPr>
              <a:xfrm rot="5396808" flipH="1">
                <a:off x="333648" y="145377"/>
                <a:ext cx="866592" cy="5768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151"/>
                      <a:pt x="11929" y="8113"/>
                      <a:pt x="0" y="8113"/>
                    </a:cubicBezTo>
                    <a:lnTo>
                      <a:pt x="0" y="0"/>
                    </a:lnTo>
                    <a:cubicBezTo>
                      <a:pt x="11929" y="0"/>
                      <a:pt x="21600" y="6039"/>
                      <a:pt x="21600" y="13487"/>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62" name="Line"/>
              <p:cNvSpPr/>
              <p:nvPr/>
            </p:nvSpPr>
            <p:spPr>
              <a:xfrm rot="5396808" flipH="1">
                <a:off x="94586" y="-93463"/>
                <a:ext cx="866592" cy="1054961"/>
              </a:xfrm>
              <a:custGeom>
                <a:avLst/>
                <a:gdLst/>
                <a:ahLst/>
                <a:cxnLst>
                  <a:cxn ang="0">
                    <a:pos x="wd2" y="hd2"/>
                  </a:cxn>
                  <a:cxn ang="5400000">
                    <a:pos x="wd2" y="hd2"/>
                  </a:cxn>
                  <a:cxn ang="10800000">
                    <a:pos x="wd2" y="hd2"/>
                  </a:cxn>
                  <a:cxn ang="16200000">
                    <a:pos x="wd2" y="hd2"/>
                  </a:cxn>
                </a:cxnLst>
                <a:rect l="0" t="0" r="r" b="b"/>
                <a:pathLst>
                  <a:path w="21600" h="21600" extrusionOk="0">
                    <a:moveTo>
                      <a:pt x="21600" y="11811"/>
                    </a:moveTo>
                    <a:cubicBezTo>
                      <a:pt x="21600" y="7738"/>
                      <a:pt x="11929" y="4436"/>
                      <a:pt x="0" y="4436"/>
                    </a:cubicBezTo>
                    <a:lnTo>
                      <a:pt x="0" y="0"/>
                    </a:lnTo>
                    <a:cubicBezTo>
                      <a:pt x="11929" y="0"/>
                      <a:pt x="21600" y="3302"/>
                      <a:pt x="21600" y="7375"/>
                    </a:cubicBezTo>
                    <a:lnTo>
                      <a:pt x="21600" y="11811"/>
                    </a:lnTo>
                    <a:cubicBezTo>
                      <a:pt x="21600" y="15173"/>
                      <a:pt x="14937" y="18110"/>
                      <a:pt x="5400" y="18951"/>
                    </a:cubicBezTo>
                    <a:lnTo>
                      <a:pt x="5400" y="21600"/>
                    </a:lnTo>
                    <a:lnTo>
                      <a:pt x="0" y="16967"/>
                    </a:lnTo>
                    <a:lnTo>
                      <a:pt x="5400" y="11866"/>
                    </a:lnTo>
                    <a:lnTo>
                      <a:pt x="5400" y="14515"/>
                    </a:lnTo>
                    <a:lnTo>
                      <a:pt x="5400" y="14515"/>
                    </a:lnTo>
                    <a:cubicBezTo>
                      <a:pt x="12614" y="13879"/>
                      <a:pt x="18359" y="12019"/>
                      <a:pt x="20600" y="9593"/>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964" name="Google Shape;728;p35"/>
            <p:cNvSpPr txBox="1"/>
            <p:nvPr/>
          </p:nvSpPr>
          <p:spPr>
            <a:xfrm>
              <a:off x="9592748" y="3788709"/>
              <a:ext cx="3669685" cy="1351570"/>
            </a:xfrm>
            <a:prstGeom prst="rect">
              <a:avLst/>
            </a:prstGeom>
            <a:noFill/>
            <a:ln w="12700" cap="flat">
              <a:noFill/>
              <a:miter lim="400000"/>
            </a:ln>
            <a:effectLst/>
          </p:spPr>
          <p:txBody>
            <a:bodyPr wrap="square" lIns="39450" tIns="39450" rIns="39450" bIns="39450" numCol="1" anchor="t">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オクターブ上の</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5度の1音下</a:t>
              </a:r>
            </a:p>
          </p:txBody>
        </p:sp>
        <p:sp>
          <p:nvSpPr>
            <p:cNvPr id="965" name="Google Shape;729;p35"/>
            <p:cNvSpPr/>
            <p:nvPr/>
          </p:nvSpPr>
          <p:spPr>
            <a:xfrm>
              <a:off x="8419374" y="3661588"/>
              <a:ext cx="1162879" cy="1317764"/>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66" name="Google Shape;730;p35"/>
            <p:cNvSpPr/>
            <p:nvPr/>
          </p:nvSpPr>
          <p:spPr>
            <a:xfrm>
              <a:off x="9581685" y="4973676"/>
              <a:ext cx="2802486"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969" name="Google Shape;732;p35"/>
            <p:cNvGrpSpPr/>
            <p:nvPr/>
          </p:nvGrpSpPr>
          <p:grpSpPr>
            <a:xfrm>
              <a:off x="1157202" y="733285"/>
              <a:ext cx="839387" cy="1197337"/>
              <a:chOff x="0" y="509537"/>
              <a:chExt cx="839385" cy="1197336"/>
            </a:xfrm>
          </p:grpSpPr>
          <p:sp>
            <p:nvSpPr>
              <p:cNvPr id="967" name="Oval"/>
              <p:cNvSpPr/>
              <p:nvPr/>
            </p:nvSpPr>
            <p:spPr>
              <a:xfrm>
                <a:off x="0" y="550905"/>
                <a:ext cx="839385" cy="111459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68" name="E♭"/>
              <p:cNvSpPr txBox="1"/>
              <p:nvPr/>
            </p:nvSpPr>
            <p:spPr>
              <a:xfrm>
                <a:off x="234549" y="509537"/>
                <a:ext cx="370285"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972" name="Google Shape;733;p35"/>
            <p:cNvGrpSpPr/>
            <p:nvPr/>
          </p:nvGrpSpPr>
          <p:grpSpPr>
            <a:xfrm>
              <a:off x="4265589" y="760525"/>
              <a:ext cx="839386" cy="1197337"/>
              <a:chOff x="0" y="509537"/>
              <a:chExt cx="839385" cy="1197336"/>
            </a:xfrm>
          </p:grpSpPr>
          <p:sp>
            <p:nvSpPr>
              <p:cNvPr id="970" name="Oval"/>
              <p:cNvSpPr/>
              <p:nvPr/>
            </p:nvSpPr>
            <p:spPr>
              <a:xfrm>
                <a:off x="0" y="550905"/>
                <a:ext cx="839385" cy="111459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71" name="B♭"/>
              <p:cNvSpPr txBox="1"/>
              <p:nvPr/>
            </p:nvSpPr>
            <p:spPr>
              <a:xfrm>
                <a:off x="234549" y="509537"/>
                <a:ext cx="370285" cy="1197336"/>
              </a:xfrm>
              <a:prstGeom prst="rect">
                <a:avLst/>
              </a:prstGeom>
              <a:noFill/>
              <a:ln w="12700" cap="flat">
                <a:noFill/>
                <a:miter lim="400000"/>
              </a:ln>
              <a:effectLst/>
            </p:spPr>
            <p:txBody>
              <a:bodyPr wrap="square" lIns="39450" tIns="39450" rIns="39450" bIns="39450" numCol="1" anchor="ctr">
                <a:spAutoFit/>
              </a:bodyPr>
              <a:lstStyle/>
              <a:p>
                <a:pPr algn="ctr">
                  <a:defRPr sz="3200" b="1">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973" name="Google Shape;734;p35"/>
            <p:cNvSpPr/>
            <p:nvPr/>
          </p:nvSpPr>
          <p:spPr>
            <a:xfrm rot="5400000">
              <a:off x="6013747" y="2195451"/>
              <a:ext cx="467915" cy="56146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74" name="Google Shape;735;p35"/>
            <p:cNvSpPr txBox="1"/>
            <p:nvPr/>
          </p:nvSpPr>
          <p:spPr>
            <a:xfrm>
              <a:off x="5034879" y="5660932"/>
              <a:ext cx="3337109" cy="782013"/>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grpSp>
      <p:grpSp>
        <p:nvGrpSpPr>
          <p:cNvPr id="978" name="Google Shape;736;p35"/>
          <p:cNvGrpSpPr/>
          <p:nvPr/>
        </p:nvGrpSpPr>
        <p:grpSpPr>
          <a:xfrm>
            <a:off x="83733" y="1561546"/>
            <a:ext cx="1359788" cy="450001"/>
            <a:chOff x="0" y="-1"/>
            <a:chExt cx="3626100" cy="1200002"/>
          </a:xfrm>
        </p:grpSpPr>
        <p:sp>
          <p:nvSpPr>
            <p:cNvPr id="976" name="Rectangle"/>
            <p:cNvSpPr/>
            <p:nvPr/>
          </p:nvSpPr>
          <p:spPr>
            <a:xfrm>
              <a:off x="0" y="-1"/>
              <a:ext cx="3626100" cy="1200002"/>
            </a:xfrm>
            <a:prstGeom prst="rect">
              <a:avLst/>
            </a:prstGeom>
            <a:solidFill>
              <a:srgbClr val="B3C6E7"/>
            </a:solidFill>
            <a:ln w="12700" cap="flat">
              <a:noFill/>
              <a:miter lim="400000"/>
            </a:ln>
            <a:effectLst/>
          </p:spPr>
          <p:txBody>
            <a:bodyPr wrap="square" lIns="0" tIns="0" rIns="0" bIns="0" numCol="1" anchor="ctr">
              <a:noAutofit/>
            </a:bodyPr>
            <a:lstStyle/>
            <a:p>
              <a:pPr>
                <a:defRPr sz="3500">
                  <a:latin typeface="Garamond"/>
                  <a:ea typeface="Garamond"/>
                  <a:cs typeface="Garamond"/>
                  <a:sym typeface="Garamond"/>
                </a:defRPr>
              </a:pPr>
              <a:endParaRPr sz="1313"/>
            </a:p>
          </p:txBody>
        </p:sp>
        <p:sp>
          <p:nvSpPr>
            <p:cNvPr id="977" name="11th"/>
            <p:cNvSpPr txBox="1"/>
            <p:nvPr/>
          </p:nvSpPr>
          <p:spPr>
            <a:xfrm>
              <a:off x="105275" y="124447"/>
              <a:ext cx="3415551" cy="951117"/>
            </a:xfrm>
            <a:prstGeom prst="rect">
              <a:avLst/>
            </a:prstGeom>
            <a:noFill/>
            <a:ln w="12700" cap="flat">
              <a:noFill/>
              <a:miter lim="400000"/>
            </a:ln>
            <a:effectLst/>
          </p:spPr>
          <p:txBody>
            <a:bodyPr wrap="square" lIns="39450" tIns="39450" rIns="39450" bIns="39450" numCol="1" anchor="ctr">
              <a:spAutoFit/>
            </a:bodyPr>
            <a:lstStyle>
              <a:lvl1pPr>
                <a:defRPr sz="4800">
                  <a:latin typeface="Garamond"/>
                  <a:ea typeface="Garamond"/>
                  <a:cs typeface="Garamond"/>
                  <a:sym typeface="Garamond"/>
                </a:defRPr>
              </a:lvl1pPr>
            </a:lstStyle>
            <a:p>
              <a:r>
                <a:rPr sz="1800" dirty="0"/>
                <a:t>11th </a:t>
              </a:r>
            </a:p>
          </p:txBody>
        </p:sp>
      </p:grpSp>
      <p:sp>
        <p:nvSpPr>
          <p:cNvPr id="979" name="テキスト ボックス 1"/>
          <p:cNvSpPr txBox="1"/>
          <p:nvPr/>
        </p:nvSpPr>
        <p:spPr>
          <a:xfrm>
            <a:off x="597363" y="1635889"/>
            <a:ext cx="1134268" cy="346249"/>
          </a:xfrm>
          <a:prstGeom prst="rect">
            <a:avLst/>
          </a:prstGeom>
          <a:ln w="12700">
            <a:miter lim="400000"/>
          </a:ln>
        </p:spPr>
        <p:txBody>
          <a:bodyPr lIns="17145" rIns="17145">
            <a:spAutoFit/>
          </a:bodyPr>
          <a:lstStyle>
            <a:lvl1pPr>
              <a:defRPr sz="4400"/>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探すコツ</a:t>
            </a: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8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23</a:t>
            </a:fld>
            <a:endParaRPr/>
          </a:p>
        </p:txBody>
      </p:sp>
      <p:grpSp>
        <p:nvGrpSpPr>
          <p:cNvPr id="2" name="Google Shape;223;p19">
            <a:extLst>
              <a:ext uri="{FF2B5EF4-FFF2-40B4-BE49-F238E27FC236}">
                <a16:creationId xmlns:a16="http://schemas.microsoft.com/office/drawing/2014/main" id="{75D6D369-7881-33ED-AD46-467FCA0C0581}"/>
              </a:ext>
            </a:extLst>
          </p:cNvPr>
          <p:cNvGrpSpPr/>
          <p:nvPr/>
        </p:nvGrpSpPr>
        <p:grpSpPr>
          <a:xfrm>
            <a:off x="43664" y="633866"/>
            <a:ext cx="5629260" cy="88634"/>
            <a:chOff x="5028466" y="595493"/>
            <a:chExt cx="5043631" cy="123386"/>
          </a:xfrm>
        </p:grpSpPr>
        <p:cxnSp>
          <p:nvCxnSpPr>
            <p:cNvPr id="3" name="Google Shape;224;p19">
              <a:extLst>
                <a:ext uri="{FF2B5EF4-FFF2-40B4-BE49-F238E27FC236}">
                  <a16:creationId xmlns:a16="http://schemas.microsoft.com/office/drawing/2014/main" id="{013E38CE-A0F3-279B-1082-DB3A482ED9D0}"/>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6307A9DF-BDA0-B045-A256-09F6FF19F211}"/>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Google Shape;743;p36"/>
          <p:cNvSpPr txBox="1"/>
          <p:nvPr/>
        </p:nvSpPr>
        <p:spPr>
          <a:xfrm>
            <a:off x="377221" y="555508"/>
            <a:ext cx="5017369" cy="660478"/>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では続けて違うコード。F#に唐辛子を入れて、F#m7（11）にしてみます。</a:t>
            </a:r>
          </a:p>
        </p:txBody>
      </p:sp>
      <p:sp>
        <p:nvSpPr>
          <p:cNvPr id="983" name="Google Shape;744;p36"/>
          <p:cNvSpPr txBox="1"/>
          <p:nvPr/>
        </p:nvSpPr>
        <p:spPr>
          <a:xfrm>
            <a:off x="504239" y="5884713"/>
            <a:ext cx="4890356" cy="177559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もし、押さえ方がわからなくなった場合は、Cのキーに戻って考えてみると理解しやすいです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また、唐辛子（11th）だけでなく塩（9th）も入れて、F#m7（9,11）にしてもOKです。自分の好きな味付けを試してみましょう！</a:t>
            </a:r>
          </a:p>
        </p:txBody>
      </p:sp>
      <p:pic>
        <p:nvPicPr>
          <p:cNvPr id="984" name="Google Shape;745;p36" descr="Google Shape;745;p36"/>
          <p:cNvPicPr>
            <a:picLocks noChangeAspect="1"/>
          </p:cNvPicPr>
          <p:nvPr/>
        </p:nvPicPr>
        <p:blipFill>
          <a:blip r:embed="rId2"/>
          <a:srcRect l="21623"/>
          <a:stretch>
            <a:fillRect/>
          </a:stretch>
        </p:blipFill>
        <p:spPr>
          <a:xfrm>
            <a:off x="401513" y="2255573"/>
            <a:ext cx="3591711" cy="1667583"/>
          </a:xfrm>
          <a:prstGeom prst="rect">
            <a:avLst/>
          </a:prstGeom>
          <a:ln w="12700">
            <a:miter lim="400000"/>
            <a:headEnd/>
            <a:tailEnd/>
          </a:ln>
        </p:spPr>
      </p:pic>
      <p:grpSp>
        <p:nvGrpSpPr>
          <p:cNvPr id="987" name="Google Shape;746;p36"/>
          <p:cNvGrpSpPr/>
          <p:nvPr/>
        </p:nvGrpSpPr>
        <p:grpSpPr>
          <a:xfrm>
            <a:off x="1054146" y="3458684"/>
            <a:ext cx="296664" cy="333451"/>
            <a:chOff x="-1" y="0"/>
            <a:chExt cx="791102" cy="889200"/>
          </a:xfrm>
        </p:grpSpPr>
        <p:sp>
          <p:nvSpPr>
            <p:cNvPr id="98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86"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988" name="Google Shape;747;p36"/>
          <p:cNvSpPr txBox="1"/>
          <p:nvPr/>
        </p:nvSpPr>
        <p:spPr>
          <a:xfrm>
            <a:off x="192523" y="1769267"/>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F# Minor 7（9,11）</a:t>
            </a:r>
          </a:p>
        </p:txBody>
      </p:sp>
      <p:sp>
        <p:nvSpPr>
          <p:cNvPr id="989" name="Google Shape;748;p36"/>
          <p:cNvSpPr txBox="1"/>
          <p:nvPr/>
        </p:nvSpPr>
        <p:spPr>
          <a:xfrm>
            <a:off x="618838" y="395209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990" name="Google Shape;749;p36"/>
          <p:cNvSpPr txBox="1"/>
          <p:nvPr/>
        </p:nvSpPr>
        <p:spPr>
          <a:xfrm>
            <a:off x="1040919" y="395211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m３</a:t>
            </a:r>
          </a:p>
        </p:txBody>
      </p:sp>
      <p:sp>
        <p:nvSpPr>
          <p:cNvPr id="991" name="Google Shape;750;p36"/>
          <p:cNvSpPr txBox="1"/>
          <p:nvPr/>
        </p:nvSpPr>
        <p:spPr>
          <a:xfrm>
            <a:off x="1823294" y="3943946"/>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992" name="Google Shape;751;p36"/>
          <p:cNvSpPr txBox="1"/>
          <p:nvPr/>
        </p:nvSpPr>
        <p:spPr>
          <a:xfrm>
            <a:off x="2446522" y="3952035"/>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995" name="Google Shape;752;p36"/>
          <p:cNvGrpSpPr/>
          <p:nvPr/>
        </p:nvGrpSpPr>
        <p:grpSpPr>
          <a:xfrm>
            <a:off x="3677716" y="3458684"/>
            <a:ext cx="296664" cy="333451"/>
            <a:chOff x="-1" y="0"/>
            <a:chExt cx="791102" cy="889200"/>
          </a:xfrm>
        </p:grpSpPr>
        <p:sp>
          <p:nvSpPr>
            <p:cNvPr id="993"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94"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996" name="Google Shape;753;p36"/>
          <p:cNvSpPr txBox="1"/>
          <p:nvPr/>
        </p:nvSpPr>
        <p:spPr>
          <a:xfrm>
            <a:off x="3667885" y="3833701"/>
            <a:ext cx="316326" cy="553005"/>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1000" name="Google Shape;754;p36"/>
          <p:cNvGrpSpPr/>
          <p:nvPr/>
        </p:nvGrpSpPr>
        <p:grpSpPr>
          <a:xfrm>
            <a:off x="3921812" y="3873185"/>
            <a:ext cx="1720995" cy="1440163"/>
            <a:chOff x="0" y="-1"/>
            <a:chExt cx="4589319" cy="3840433"/>
          </a:xfrm>
        </p:grpSpPr>
        <p:sp>
          <p:nvSpPr>
            <p:cNvPr id="997" name="Google Shape;755;p36"/>
            <p:cNvSpPr txBox="1"/>
            <p:nvPr/>
          </p:nvSpPr>
          <p:spPr>
            <a:xfrm>
              <a:off x="1173741" y="2488862"/>
              <a:ext cx="3415578" cy="1351570"/>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オクターブ上の5度の1音下</a:t>
              </a:r>
            </a:p>
          </p:txBody>
        </p:sp>
        <p:sp>
          <p:nvSpPr>
            <p:cNvPr id="998" name="Google Shape;756;p36"/>
            <p:cNvSpPr/>
            <p:nvPr/>
          </p:nvSpPr>
          <p:spPr>
            <a:xfrm>
              <a:off x="0" y="-1"/>
              <a:ext cx="1312231" cy="3773793"/>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999" name="Google Shape;757;p36"/>
            <p:cNvSpPr/>
            <p:nvPr/>
          </p:nvSpPr>
          <p:spPr>
            <a:xfrm>
              <a:off x="1311808" y="3773077"/>
              <a:ext cx="3139444"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003" name="Google Shape;758;p36"/>
          <p:cNvGrpSpPr/>
          <p:nvPr/>
        </p:nvGrpSpPr>
        <p:grpSpPr>
          <a:xfrm>
            <a:off x="533069" y="2497716"/>
            <a:ext cx="352238" cy="550501"/>
            <a:chOff x="0" y="69402"/>
            <a:chExt cx="939301" cy="1468001"/>
          </a:xfrm>
        </p:grpSpPr>
        <p:sp>
          <p:nvSpPr>
            <p:cNvPr id="1001" name="Oval"/>
            <p:cNvSpPr/>
            <p:nvPr/>
          </p:nvSpPr>
          <p:spPr>
            <a:xfrm>
              <a:off x="0" y="69402"/>
              <a:ext cx="939301" cy="14680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02" name="F#"/>
            <p:cNvSpPr txBox="1"/>
            <p:nvPr/>
          </p:nvSpPr>
          <p:spPr>
            <a:xfrm>
              <a:off x="249181" y="204735"/>
              <a:ext cx="440936"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  </a:t>
              </a:r>
            </a:p>
          </p:txBody>
        </p:sp>
      </p:grpSp>
      <p:sp>
        <p:nvSpPr>
          <p:cNvPr id="1004" name="Google Shape;759;p36"/>
          <p:cNvSpPr/>
          <p:nvPr/>
        </p:nvSpPr>
        <p:spPr>
          <a:xfrm rot="5400000">
            <a:off x="3057514" y="3022475"/>
            <a:ext cx="222703" cy="2576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05" name="Google Shape;760;p36"/>
          <p:cNvSpPr txBox="1"/>
          <p:nvPr/>
        </p:nvSpPr>
        <p:spPr>
          <a:xfrm>
            <a:off x="2590879" y="4629090"/>
            <a:ext cx="129145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grpSp>
        <p:nvGrpSpPr>
          <p:cNvPr id="1008" name="Google Shape;761;p36"/>
          <p:cNvGrpSpPr/>
          <p:nvPr/>
        </p:nvGrpSpPr>
        <p:grpSpPr>
          <a:xfrm>
            <a:off x="1842845" y="2497715"/>
            <a:ext cx="352238" cy="565745"/>
            <a:chOff x="0" y="49077"/>
            <a:chExt cx="939301" cy="1508651"/>
          </a:xfrm>
        </p:grpSpPr>
        <p:sp>
          <p:nvSpPr>
            <p:cNvPr id="1006" name="Oval"/>
            <p:cNvSpPr/>
            <p:nvPr/>
          </p:nvSpPr>
          <p:spPr>
            <a:xfrm>
              <a:off x="0" y="49077"/>
              <a:ext cx="939301" cy="150865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07" name="C#"/>
            <p:cNvSpPr txBox="1"/>
            <p:nvPr/>
          </p:nvSpPr>
          <p:spPr>
            <a:xfrm>
              <a:off x="249181" y="204735"/>
              <a:ext cx="440936"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1011" name="Google Shape;762;p36"/>
          <p:cNvGrpSpPr/>
          <p:nvPr/>
        </p:nvGrpSpPr>
        <p:grpSpPr>
          <a:xfrm>
            <a:off x="2364715" y="3458684"/>
            <a:ext cx="296664" cy="333451"/>
            <a:chOff x="-1" y="0"/>
            <a:chExt cx="791102" cy="889200"/>
          </a:xfrm>
        </p:grpSpPr>
        <p:sp>
          <p:nvSpPr>
            <p:cNvPr id="100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10"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1014" name="Google Shape;763;p36"/>
          <p:cNvGrpSpPr/>
          <p:nvPr/>
        </p:nvGrpSpPr>
        <p:grpSpPr>
          <a:xfrm>
            <a:off x="4163076" y="2894828"/>
            <a:ext cx="352238" cy="467664"/>
            <a:chOff x="0" y="179852"/>
            <a:chExt cx="939301" cy="1247101"/>
          </a:xfrm>
        </p:grpSpPr>
        <p:sp>
          <p:nvSpPr>
            <p:cNvPr id="1012" name="Oval"/>
            <p:cNvSpPr/>
            <p:nvPr/>
          </p:nvSpPr>
          <p:spPr>
            <a:xfrm>
              <a:off x="0" y="179852"/>
              <a:ext cx="939301" cy="12471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13" name="C#"/>
            <p:cNvSpPr txBox="1"/>
            <p:nvPr/>
          </p:nvSpPr>
          <p:spPr>
            <a:xfrm>
              <a:off x="249181" y="204735"/>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  </a:t>
              </a:r>
            </a:p>
          </p:txBody>
        </p:sp>
      </p:grpSp>
      <p:pic>
        <p:nvPicPr>
          <p:cNvPr id="1015" name="Google Shape;764;p36" descr="Google Shape;764;p36"/>
          <p:cNvPicPr>
            <a:picLocks noChangeAspect="1"/>
          </p:cNvPicPr>
          <p:nvPr/>
        </p:nvPicPr>
        <p:blipFill>
          <a:blip r:embed="rId2"/>
          <a:srcRect l="51450" r="28543"/>
          <a:stretch>
            <a:fillRect/>
          </a:stretch>
        </p:blipFill>
        <p:spPr>
          <a:xfrm>
            <a:off x="3990403" y="2257803"/>
            <a:ext cx="906273" cy="1663841"/>
          </a:xfrm>
          <a:prstGeom prst="rect">
            <a:avLst/>
          </a:prstGeom>
          <a:ln w="12700">
            <a:miter lim="400000"/>
            <a:headEnd/>
            <a:tailEnd/>
          </a:ln>
        </p:spPr>
      </p:pic>
      <p:grpSp>
        <p:nvGrpSpPr>
          <p:cNvPr id="1018" name="Google Shape;766;p36"/>
          <p:cNvGrpSpPr/>
          <p:nvPr/>
        </p:nvGrpSpPr>
        <p:grpSpPr>
          <a:xfrm>
            <a:off x="4066875" y="2497716"/>
            <a:ext cx="352238" cy="550501"/>
            <a:chOff x="0" y="69402"/>
            <a:chExt cx="939301" cy="1468001"/>
          </a:xfrm>
        </p:grpSpPr>
        <p:sp>
          <p:nvSpPr>
            <p:cNvPr id="1016" name="Oval"/>
            <p:cNvSpPr/>
            <p:nvPr/>
          </p:nvSpPr>
          <p:spPr>
            <a:xfrm>
              <a:off x="0" y="69402"/>
              <a:ext cx="939301" cy="14680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17" name="C#"/>
            <p:cNvSpPr txBox="1"/>
            <p:nvPr/>
          </p:nvSpPr>
          <p:spPr>
            <a:xfrm>
              <a:off x="249181" y="204735"/>
              <a:ext cx="440936"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1021" name="Google Shape;767;p36"/>
          <p:cNvGrpSpPr/>
          <p:nvPr/>
        </p:nvGrpSpPr>
        <p:grpSpPr>
          <a:xfrm>
            <a:off x="3152620" y="2497715"/>
            <a:ext cx="352238" cy="565745"/>
            <a:chOff x="0" y="49077"/>
            <a:chExt cx="939301" cy="1508651"/>
          </a:xfrm>
        </p:grpSpPr>
        <p:sp>
          <p:nvSpPr>
            <p:cNvPr id="1019" name="Oval"/>
            <p:cNvSpPr/>
            <p:nvPr/>
          </p:nvSpPr>
          <p:spPr>
            <a:xfrm>
              <a:off x="0" y="49077"/>
              <a:ext cx="939301" cy="1508651"/>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20" name="G#"/>
            <p:cNvSpPr txBox="1"/>
            <p:nvPr/>
          </p:nvSpPr>
          <p:spPr>
            <a:xfrm>
              <a:off x="242832" y="204735"/>
              <a:ext cx="453637"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025" name="Google Shape;768;p36"/>
          <p:cNvGrpSpPr/>
          <p:nvPr/>
        </p:nvGrpSpPr>
        <p:grpSpPr>
          <a:xfrm>
            <a:off x="539869" y="3667698"/>
            <a:ext cx="2612750" cy="1742357"/>
            <a:chOff x="0" y="0"/>
            <a:chExt cx="6967333" cy="4646283"/>
          </a:xfrm>
        </p:grpSpPr>
        <p:sp>
          <p:nvSpPr>
            <p:cNvPr id="1022" name="Google Shape;769;p36"/>
            <p:cNvSpPr txBox="1"/>
            <p:nvPr/>
          </p:nvSpPr>
          <p:spPr>
            <a:xfrm>
              <a:off x="252741" y="3832358"/>
              <a:ext cx="4093282" cy="782013"/>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9thを入れてもOK</a:t>
              </a:r>
            </a:p>
          </p:txBody>
        </p:sp>
        <p:sp>
          <p:nvSpPr>
            <p:cNvPr id="1023" name="Google Shape;770;p36"/>
            <p:cNvSpPr/>
            <p:nvPr/>
          </p:nvSpPr>
          <p:spPr>
            <a:xfrm flipH="1">
              <a:off x="4615297" y="0"/>
              <a:ext cx="2352036" cy="4646283"/>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24" name="Google Shape;771;p36"/>
            <p:cNvSpPr/>
            <p:nvPr/>
          </p:nvSpPr>
          <p:spPr>
            <a:xfrm>
              <a:off x="0" y="4633099"/>
              <a:ext cx="4598763"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029" name="Google Shape;765;p36"/>
          <p:cNvGrpSpPr/>
          <p:nvPr/>
        </p:nvGrpSpPr>
        <p:grpSpPr>
          <a:xfrm>
            <a:off x="3883811" y="2958366"/>
            <a:ext cx="785172" cy="914036"/>
            <a:chOff x="0" y="0"/>
            <a:chExt cx="2093791" cy="2437429"/>
          </a:xfrm>
        </p:grpSpPr>
        <p:sp>
          <p:nvSpPr>
            <p:cNvPr id="1026" name="Shape"/>
            <p:cNvSpPr/>
            <p:nvPr/>
          </p:nvSpPr>
          <p:spPr>
            <a:xfrm rot="1821253">
              <a:off x="459237" y="150542"/>
              <a:ext cx="1175317" cy="2136346"/>
            </a:xfrm>
            <a:custGeom>
              <a:avLst/>
              <a:gdLst/>
              <a:ahLst/>
              <a:cxnLst>
                <a:cxn ang="0">
                  <a:pos x="wd2" y="hd2"/>
                </a:cxn>
                <a:cxn ang="5400000">
                  <a:pos x="wd2" y="hd2"/>
                </a:cxn>
                <a:cxn ang="10800000">
                  <a:pos x="wd2" y="hd2"/>
                </a:cxn>
                <a:cxn ang="16200000">
                  <a:pos x="wd2" y="hd2"/>
                </a:cxn>
              </a:cxnLst>
              <a:rect l="0" t="0" r="r" b="b"/>
              <a:pathLst>
                <a:path w="20089" h="21600" extrusionOk="0">
                  <a:moveTo>
                    <a:pt x="0" y="18613"/>
                  </a:moveTo>
                  <a:lnTo>
                    <a:pt x="5022" y="15082"/>
                  </a:lnTo>
                  <a:lnTo>
                    <a:pt x="5022" y="16856"/>
                  </a:lnTo>
                  <a:lnTo>
                    <a:pt x="5022" y="16856"/>
                  </a:lnTo>
                  <a:cubicBezTo>
                    <a:pt x="12646" y="16016"/>
                    <a:pt x="18416" y="13355"/>
                    <a:pt x="19782" y="10049"/>
                  </a:cubicBezTo>
                  <a:cubicBezTo>
                    <a:pt x="21600" y="14451"/>
                    <a:pt x="15172" y="18709"/>
                    <a:pt x="5022" y="19826"/>
                  </a:cubicBezTo>
                  <a:lnTo>
                    <a:pt x="5022" y="21600"/>
                  </a:lnTo>
                  <a:close/>
                  <a:moveTo>
                    <a:pt x="20086" y="11534"/>
                  </a:moveTo>
                  <a:cubicBezTo>
                    <a:pt x="20086" y="6805"/>
                    <a:pt x="11093" y="2970"/>
                    <a:pt x="0" y="2970"/>
                  </a:cubicBezTo>
                  <a:lnTo>
                    <a:pt x="0" y="0"/>
                  </a:lnTo>
                  <a:cubicBezTo>
                    <a:pt x="11093" y="0"/>
                    <a:pt x="20086" y="3834"/>
                    <a:pt x="20086" y="8564"/>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27" name="Shape"/>
            <p:cNvSpPr/>
            <p:nvPr/>
          </p:nvSpPr>
          <p:spPr>
            <a:xfrm rot="1821253">
              <a:off x="710795" y="218739"/>
              <a:ext cx="1175163" cy="11407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2743"/>
                    <a:pt x="11929" y="5563"/>
                    <a:pt x="0" y="5563"/>
                  </a:cubicBezTo>
                  <a:lnTo>
                    <a:pt x="0" y="0"/>
                  </a:lnTo>
                  <a:cubicBezTo>
                    <a:pt x="11929" y="0"/>
                    <a:pt x="21600" y="7180"/>
                    <a:pt x="21600" y="16037"/>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28" name="Line"/>
            <p:cNvSpPr/>
            <p:nvPr/>
          </p:nvSpPr>
          <p:spPr>
            <a:xfrm rot="1821253">
              <a:off x="459248" y="150503"/>
              <a:ext cx="1175163" cy="2136346"/>
            </a:xfrm>
            <a:custGeom>
              <a:avLst/>
              <a:gdLst/>
              <a:ahLst/>
              <a:cxnLst>
                <a:cxn ang="0">
                  <a:pos x="wd2" y="hd2"/>
                </a:cxn>
                <a:cxn ang="5400000">
                  <a:pos x="wd2" y="hd2"/>
                </a:cxn>
                <a:cxn ang="10800000">
                  <a:pos x="wd2" y="hd2"/>
                </a:cxn>
                <a:cxn ang="16200000">
                  <a:pos x="wd2" y="hd2"/>
                </a:cxn>
              </a:cxnLst>
              <a:rect l="0" t="0" r="r" b="b"/>
              <a:pathLst>
                <a:path w="21600" h="21600" extrusionOk="0">
                  <a:moveTo>
                    <a:pt x="21600" y="11534"/>
                  </a:moveTo>
                  <a:cubicBezTo>
                    <a:pt x="21600" y="6805"/>
                    <a:pt x="11929" y="2970"/>
                    <a:pt x="0" y="2970"/>
                  </a:cubicBezTo>
                  <a:lnTo>
                    <a:pt x="0" y="0"/>
                  </a:lnTo>
                  <a:cubicBezTo>
                    <a:pt x="11929" y="0"/>
                    <a:pt x="21600" y="3834"/>
                    <a:pt x="21600" y="8564"/>
                  </a:cubicBezTo>
                  <a:lnTo>
                    <a:pt x="21600" y="11534"/>
                  </a:lnTo>
                  <a:cubicBezTo>
                    <a:pt x="21600" y="15439"/>
                    <a:pt x="14937" y="18850"/>
                    <a:pt x="5400" y="19826"/>
                  </a:cubicBezTo>
                  <a:lnTo>
                    <a:pt x="5400" y="21600"/>
                  </a:lnTo>
                  <a:lnTo>
                    <a:pt x="0" y="18613"/>
                  </a:lnTo>
                  <a:lnTo>
                    <a:pt x="5400" y="15082"/>
                  </a:lnTo>
                  <a:lnTo>
                    <a:pt x="5400" y="16856"/>
                  </a:lnTo>
                  <a:lnTo>
                    <a:pt x="5400" y="16856"/>
                  </a:lnTo>
                  <a:cubicBezTo>
                    <a:pt x="13599" y="16016"/>
                    <a:pt x="19804" y="13355"/>
                    <a:pt x="21273" y="10049"/>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103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Google Shape;778;p37"/>
          <p:cNvSpPr txBox="1"/>
          <p:nvPr/>
        </p:nvSpPr>
        <p:spPr>
          <a:xfrm>
            <a:off x="343764" y="7654318"/>
            <a:ext cx="4890356" cy="660478"/>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でも、メジャーのコードにも11thっぽい音を入れてみたい。その方法を次のページで解説しますね。</a:t>
            </a:r>
          </a:p>
        </p:txBody>
      </p:sp>
      <p:grpSp>
        <p:nvGrpSpPr>
          <p:cNvPr id="1035" name="Google Shape;779;p37"/>
          <p:cNvGrpSpPr/>
          <p:nvPr/>
        </p:nvGrpSpPr>
        <p:grpSpPr>
          <a:xfrm>
            <a:off x="457359" y="442868"/>
            <a:ext cx="4801952" cy="498489"/>
            <a:chOff x="-1" y="-1"/>
            <a:chExt cx="12805202" cy="1329302"/>
          </a:xfrm>
        </p:grpSpPr>
        <p:sp>
          <p:nvSpPr>
            <p:cNvPr id="1033" name="Rectangle"/>
            <p:cNvSpPr/>
            <p:nvPr/>
          </p:nvSpPr>
          <p:spPr>
            <a:xfrm>
              <a:off x="-1" y="-1"/>
              <a:ext cx="12805202"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700"/>
              </a:pP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34" name="どうしてメジャーのコードで11thが使えないの？"/>
            <p:cNvSpPr txBox="1"/>
            <p:nvPr/>
          </p:nvSpPr>
          <p:spPr>
            <a:xfrm>
              <a:off x="111623" y="242871"/>
              <a:ext cx="12581951" cy="843567"/>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どうしてメジャーのコードで11thが使えないの？</a:t>
              </a:r>
            </a:p>
          </p:txBody>
        </p:sp>
      </p:grpSp>
      <p:pic>
        <p:nvPicPr>
          <p:cNvPr id="1036" name="Google Shape;780;p37" descr="Google Shape;780;p37"/>
          <p:cNvPicPr>
            <a:picLocks noChangeAspect="1"/>
          </p:cNvPicPr>
          <p:nvPr/>
        </p:nvPicPr>
        <p:blipFill>
          <a:blip r:embed="rId2"/>
          <a:stretch>
            <a:fillRect/>
          </a:stretch>
        </p:blipFill>
        <p:spPr>
          <a:xfrm>
            <a:off x="58074" y="170055"/>
            <a:ext cx="775001" cy="581253"/>
          </a:xfrm>
          <a:prstGeom prst="rect">
            <a:avLst/>
          </a:prstGeom>
          <a:ln w="12700">
            <a:miter lim="400000"/>
            <a:headEnd/>
            <a:tailEnd/>
          </a:ln>
        </p:spPr>
      </p:pic>
      <p:sp>
        <p:nvSpPr>
          <p:cNvPr id="1037" name="Google Shape;781;p37"/>
          <p:cNvSpPr txBox="1"/>
          <p:nvPr/>
        </p:nvSpPr>
        <p:spPr>
          <a:xfrm>
            <a:off x="459336" y="1403271"/>
            <a:ext cx="4768630" cy="209599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Cメジャーセブンスのコードで考えてみましょう。弾いてみると音が綺麗にハモらないことがわかります。これも、昔の音楽家や学者が発見したことなのですが、１オクターブと半音はなれた音があると不協和音となってしまうの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1038" name="Google Shape;785;p37"/>
          <p:cNvSpPr txBox="1"/>
          <p:nvPr/>
        </p:nvSpPr>
        <p:spPr>
          <a:xfrm>
            <a:off x="382377" y="3155817"/>
            <a:ext cx="4305695" cy="340069"/>
          </a:xfrm>
          <a:prstGeom prst="rect">
            <a:avLst/>
          </a:prstGeom>
          <a:ln w="12700">
            <a:miter lim="400000"/>
          </a:ln>
        </p:spPr>
        <p:txBody>
          <a:bodyPr lIns="25134" tIns="25134" rIns="25134" bIns="25134">
            <a:spAutoFit/>
          </a:bodyPr>
          <a:lstStyle/>
          <a:p>
            <a:pPr>
              <a:lnSpc>
                <a:spcPct val="150000"/>
              </a:lnSpc>
              <a:defRPr sz="3700">
                <a:latin typeface="A-OTF 太ゴB101 Pr6N Bold"/>
                <a:ea typeface="A-OTF 太ゴB101 Pr6N Bold"/>
                <a:cs typeface="A-OTF 太ゴB101 Pr6N Bold"/>
                <a:sym typeface="A-OTF 太ゴB101 Pr6N Bold"/>
              </a:defRPr>
            </a:pPr>
            <a:r>
              <a:rPr sz="1388" dirty="0">
                <a:latin typeface="M PLUS 1p" panose="020B0502020203020207" pitchFamily="34" charset="-128"/>
                <a:ea typeface="M PLUS 1p" panose="020B0502020203020207" pitchFamily="34" charset="-128"/>
                <a:cs typeface="M PLUS 1p" panose="020B0502020203020207" pitchFamily="34" charset="-128"/>
              </a:rPr>
              <a:t>C Major 7 に11thを加えようとした場合</a:t>
            </a:r>
            <a:r>
              <a:rPr sz="1388" u="sng"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1071" name="Group 1"/>
          <p:cNvGrpSpPr/>
          <p:nvPr/>
        </p:nvGrpSpPr>
        <p:grpSpPr>
          <a:xfrm>
            <a:off x="457370" y="4084308"/>
            <a:ext cx="4907243" cy="3048928"/>
            <a:chOff x="0" y="0"/>
            <a:chExt cx="13085979" cy="8130471"/>
          </a:xfrm>
        </p:grpSpPr>
        <p:pic>
          <p:nvPicPr>
            <p:cNvPr id="1039" name="Google Shape;782;p37" descr="Google Shape;782;p37"/>
            <p:cNvPicPr>
              <a:picLocks noChangeAspect="1"/>
            </p:cNvPicPr>
            <p:nvPr/>
          </p:nvPicPr>
          <p:blipFill>
            <a:blip r:embed="rId3"/>
            <a:stretch>
              <a:fillRect/>
            </a:stretch>
          </p:blipFill>
          <p:spPr>
            <a:xfrm>
              <a:off x="0" y="0"/>
              <a:ext cx="10580823" cy="3850162"/>
            </a:xfrm>
            <a:prstGeom prst="rect">
              <a:avLst/>
            </a:prstGeom>
            <a:ln w="12700" cap="flat">
              <a:noFill/>
              <a:miter lim="400000"/>
              <a:headEnd/>
              <a:tailEnd/>
            </a:ln>
            <a:effectLst/>
          </p:spPr>
        </p:pic>
        <p:grpSp>
          <p:nvGrpSpPr>
            <p:cNvPr id="1042" name="Google Shape;783;p37"/>
            <p:cNvGrpSpPr/>
            <p:nvPr/>
          </p:nvGrpSpPr>
          <p:grpSpPr>
            <a:xfrm>
              <a:off x="13195" y="2537176"/>
              <a:ext cx="685048" cy="843568"/>
              <a:chOff x="0" y="-26647"/>
              <a:chExt cx="685047" cy="843567"/>
            </a:xfrm>
          </p:grpSpPr>
          <p:sp>
            <p:nvSpPr>
              <p:cNvPr id="1040" name="Oval"/>
              <p:cNvSpPr/>
              <p:nvPr/>
            </p:nvSpPr>
            <p:spPr>
              <a:xfrm>
                <a:off x="0" y="10281"/>
                <a:ext cx="685047" cy="76970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41" name="C"/>
              <p:cNvSpPr txBox="1"/>
              <p:nvPr/>
            </p:nvSpPr>
            <p:spPr>
              <a:xfrm>
                <a:off x="211946" y="-26647"/>
                <a:ext cx="261152"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045" name="Google Shape;784;p37"/>
            <p:cNvGrpSpPr/>
            <p:nvPr/>
          </p:nvGrpSpPr>
          <p:grpSpPr>
            <a:xfrm>
              <a:off x="3030475" y="2538823"/>
              <a:ext cx="685048" cy="843568"/>
              <a:chOff x="0" y="570250"/>
              <a:chExt cx="685047" cy="843567"/>
            </a:xfrm>
          </p:grpSpPr>
          <p:sp>
            <p:nvSpPr>
              <p:cNvPr id="1043" name="Oval"/>
              <p:cNvSpPr/>
              <p:nvPr/>
            </p:nvSpPr>
            <p:spPr>
              <a:xfrm>
                <a:off x="0" y="607181"/>
                <a:ext cx="685047" cy="76970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44" name="G"/>
              <p:cNvSpPr txBox="1"/>
              <p:nvPr/>
            </p:nvSpPr>
            <p:spPr>
              <a:xfrm>
                <a:off x="211946" y="570250"/>
                <a:ext cx="261152"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046" name="Google Shape;786;p37"/>
            <p:cNvSpPr txBox="1"/>
            <p:nvPr/>
          </p:nvSpPr>
          <p:spPr>
            <a:xfrm>
              <a:off x="310085" y="3876457"/>
              <a:ext cx="279293"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047" name="Google Shape;787;p37"/>
            <p:cNvSpPr txBox="1"/>
            <p:nvPr/>
          </p:nvSpPr>
          <p:spPr>
            <a:xfrm>
              <a:off x="1391613" y="3888276"/>
              <a:ext cx="1084037"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048" name="Google Shape;788;p37"/>
            <p:cNvSpPr txBox="1"/>
            <p:nvPr/>
          </p:nvSpPr>
          <p:spPr>
            <a:xfrm>
              <a:off x="3259191" y="3876457"/>
              <a:ext cx="279293"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049" name="Google Shape;789;p37"/>
            <p:cNvSpPr txBox="1"/>
            <p:nvPr/>
          </p:nvSpPr>
          <p:spPr>
            <a:xfrm>
              <a:off x="4684812" y="3906969"/>
              <a:ext cx="279293"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1052" name="Google Shape;790;p37"/>
            <p:cNvGrpSpPr/>
            <p:nvPr/>
          </p:nvGrpSpPr>
          <p:grpSpPr>
            <a:xfrm>
              <a:off x="7564641" y="2528929"/>
              <a:ext cx="685049" cy="843568"/>
              <a:chOff x="0" y="-26647"/>
              <a:chExt cx="685047" cy="843567"/>
            </a:xfrm>
          </p:grpSpPr>
          <p:sp>
            <p:nvSpPr>
              <p:cNvPr id="1050" name="Oval"/>
              <p:cNvSpPr/>
              <p:nvPr/>
            </p:nvSpPr>
            <p:spPr>
              <a:xfrm>
                <a:off x="0" y="10281"/>
                <a:ext cx="685047" cy="769703"/>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51" name="F"/>
              <p:cNvSpPr txBox="1"/>
              <p:nvPr/>
            </p:nvSpPr>
            <p:spPr>
              <a:xfrm>
                <a:off x="211946" y="-26647"/>
                <a:ext cx="261152"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1053" name="Google Shape;791;p37"/>
            <p:cNvSpPr txBox="1"/>
            <p:nvPr/>
          </p:nvSpPr>
          <p:spPr>
            <a:xfrm>
              <a:off x="7527991" y="3544406"/>
              <a:ext cx="702269" cy="147467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1056" name="Google Shape;792;p37"/>
            <p:cNvGrpSpPr/>
            <p:nvPr/>
          </p:nvGrpSpPr>
          <p:grpSpPr>
            <a:xfrm>
              <a:off x="6804824" y="2528929"/>
              <a:ext cx="685048" cy="843568"/>
              <a:chOff x="0" y="-26647"/>
              <a:chExt cx="685047" cy="843567"/>
            </a:xfrm>
          </p:grpSpPr>
          <p:sp>
            <p:nvSpPr>
              <p:cNvPr id="1054" name="Oval"/>
              <p:cNvSpPr/>
              <p:nvPr/>
            </p:nvSpPr>
            <p:spPr>
              <a:xfrm>
                <a:off x="0" y="10281"/>
                <a:ext cx="685047" cy="769703"/>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55" name="E"/>
              <p:cNvSpPr txBox="1"/>
              <p:nvPr/>
            </p:nvSpPr>
            <p:spPr>
              <a:xfrm>
                <a:off x="211946" y="-26647"/>
                <a:ext cx="261152"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1057" name="Google Shape;793;p37"/>
            <p:cNvSpPr/>
            <p:nvPr/>
          </p:nvSpPr>
          <p:spPr>
            <a:xfrm rot="5400000">
              <a:off x="4263121" y="2266182"/>
              <a:ext cx="510204" cy="54297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58" name="Google Shape;794;p37"/>
            <p:cNvSpPr txBox="1"/>
            <p:nvPr/>
          </p:nvSpPr>
          <p:spPr>
            <a:xfrm>
              <a:off x="3081319" y="5716688"/>
              <a:ext cx="3580842" cy="782013"/>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grpSp>
          <p:nvGrpSpPr>
            <p:cNvPr id="1061" name="Google Shape;795;p37"/>
            <p:cNvGrpSpPr/>
            <p:nvPr/>
          </p:nvGrpSpPr>
          <p:grpSpPr>
            <a:xfrm>
              <a:off x="1546575" y="2517931"/>
              <a:ext cx="685048" cy="843568"/>
              <a:chOff x="0" y="570250"/>
              <a:chExt cx="685047" cy="843567"/>
            </a:xfrm>
          </p:grpSpPr>
          <p:sp>
            <p:nvSpPr>
              <p:cNvPr id="1059" name="Oval"/>
              <p:cNvSpPr/>
              <p:nvPr/>
            </p:nvSpPr>
            <p:spPr>
              <a:xfrm>
                <a:off x="0" y="607181"/>
                <a:ext cx="685047" cy="76970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60" name="E"/>
              <p:cNvSpPr txBox="1"/>
              <p:nvPr/>
            </p:nvSpPr>
            <p:spPr>
              <a:xfrm>
                <a:off x="211946" y="570250"/>
                <a:ext cx="261152"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064" name="Google Shape;796;p37"/>
            <p:cNvGrpSpPr/>
            <p:nvPr/>
          </p:nvGrpSpPr>
          <p:grpSpPr>
            <a:xfrm>
              <a:off x="4529218" y="2534427"/>
              <a:ext cx="685048" cy="843568"/>
              <a:chOff x="0" y="271803"/>
              <a:chExt cx="685047" cy="843567"/>
            </a:xfrm>
          </p:grpSpPr>
          <p:sp>
            <p:nvSpPr>
              <p:cNvPr id="1062" name="Oval"/>
              <p:cNvSpPr/>
              <p:nvPr/>
            </p:nvSpPr>
            <p:spPr>
              <a:xfrm>
                <a:off x="0" y="308731"/>
                <a:ext cx="685047" cy="769703"/>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63" name="B"/>
              <p:cNvSpPr txBox="1"/>
              <p:nvPr/>
            </p:nvSpPr>
            <p:spPr>
              <a:xfrm>
                <a:off x="211946" y="271803"/>
                <a:ext cx="261152"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065" name="Google Shape;797;p37"/>
            <p:cNvSpPr/>
            <p:nvPr/>
          </p:nvSpPr>
          <p:spPr>
            <a:xfrm rot="5400000">
              <a:off x="7359572" y="4611062"/>
              <a:ext cx="501407" cy="7405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582"/>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66" name="Google Shape;798;p37"/>
            <p:cNvSpPr txBox="1"/>
            <p:nvPr/>
          </p:nvSpPr>
          <p:spPr>
            <a:xfrm>
              <a:off x="7139364" y="5754075"/>
              <a:ext cx="1120506" cy="1351570"/>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半音</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67" name="Google Shape;799;p37"/>
            <p:cNvSpPr/>
            <p:nvPr/>
          </p:nvSpPr>
          <p:spPr>
            <a:xfrm rot="5400000">
              <a:off x="4534995" y="3816304"/>
              <a:ext cx="410692" cy="5872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366"/>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68" name="Google Shape;800;p37"/>
            <p:cNvSpPr txBox="1"/>
            <p:nvPr/>
          </p:nvSpPr>
          <p:spPr>
            <a:xfrm>
              <a:off x="3897218" y="7348458"/>
              <a:ext cx="8086420" cy="782013"/>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短９度（覚えなくて大丈夫）</a:t>
              </a:r>
            </a:p>
          </p:txBody>
        </p:sp>
        <p:pic>
          <p:nvPicPr>
            <p:cNvPr id="1069" name="Google Shape;801;p37" descr="Google Shape;801;p37"/>
            <p:cNvPicPr>
              <a:picLocks noChangeAspect="1"/>
            </p:cNvPicPr>
            <p:nvPr/>
          </p:nvPicPr>
          <p:blipFill>
            <a:blip r:embed="rId4"/>
            <a:stretch>
              <a:fillRect/>
            </a:stretch>
          </p:blipFill>
          <p:spPr>
            <a:xfrm>
              <a:off x="7208924" y="4820536"/>
              <a:ext cx="2630774" cy="1973189"/>
            </a:xfrm>
            <a:prstGeom prst="rect">
              <a:avLst/>
            </a:prstGeom>
            <a:ln w="12700" cap="flat">
              <a:noFill/>
              <a:miter lim="400000"/>
              <a:headEnd/>
              <a:tailEnd/>
            </a:ln>
            <a:effectLst/>
          </p:spPr>
        </p:pic>
        <p:sp>
          <p:nvSpPr>
            <p:cNvPr id="1070" name="Google Shape;802;p37"/>
            <p:cNvSpPr txBox="1"/>
            <p:nvPr/>
          </p:nvSpPr>
          <p:spPr>
            <a:xfrm>
              <a:off x="8798097" y="5130067"/>
              <a:ext cx="4287882" cy="1921127"/>
            </a:xfrm>
            <a:prstGeom prst="rect">
              <a:avLst/>
            </a:prstGeom>
            <a:noFill/>
            <a:ln w="12700" cap="flat">
              <a:noFill/>
              <a:miter lim="400000"/>
            </a:ln>
            <a:effectLst/>
          </p:spPr>
          <p:txBody>
            <a:bodyPr wrap="square" lIns="39450" tIns="39450" rIns="39450" bIns="39450" numCol="1" anchor="t">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不協和音</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綺麗にハモらない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107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6" name="Google Shape;810;p38"/>
          <p:cNvGrpSpPr/>
          <p:nvPr/>
        </p:nvGrpSpPr>
        <p:grpSpPr>
          <a:xfrm>
            <a:off x="451168" y="265131"/>
            <a:ext cx="4801952" cy="498489"/>
            <a:chOff x="-1" y="-1"/>
            <a:chExt cx="12805202" cy="1329302"/>
          </a:xfrm>
        </p:grpSpPr>
        <p:sp>
          <p:nvSpPr>
            <p:cNvPr id="1074" name="Rectangle"/>
            <p:cNvSpPr/>
            <p:nvPr/>
          </p:nvSpPr>
          <p:spPr>
            <a:xfrm>
              <a:off x="-1" y="-1"/>
              <a:ext cx="12805202"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700"/>
              </a:pP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75" name="メジャーのコードで11thを入れる時は半音上げる"/>
            <p:cNvSpPr txBox="1"/>
            <p:nvPr/>
          </p:nvSpPr>
          <p:spPr>
            <a:xfrm>
              <a:off x="111623" y="242868"/>
              <a:ext cx="12581951" cy="843567"/>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メジャーのコードで11thを入れる時は半音上げる</a:t>
              </a:r>
            </a:p>
          </p:txBody>
        </p:sp>
      </p:grpSp>
      <p:pic>
        <p:nvPicPr>
          <p:cNvPr id="1077" name="Google Shape;811;p38" descr="Google Shape;811;p38"/>
          <p:cNvPicPr>
            <a:picLocks noChangeAspect="1"/>
          </p:cNvPicPr>
          <p:nvPr/>
        </p:nvPicPr>
        <p:blipFill>
          <a:blip r:embed="rId2"/>
          <a:stretch>
            <a:fillRect/>
          </a:stretch>
        </p:blipFill>
        <p:spPr>
          <a:xfrm>
            <a:off x="-25491" y="149076"/>
            <a:ext cx="712209" cy="712209"/>
          </a:xfrm>
          <a:prstGeom prst="rect">
            <a:avLst/>
          </a:prstGeom>
          <a:ln w="12700">
            <a:miter lim="400000"/>
            <a:headEnd/>
            <a:tailEnd/>
          </a:ln>
        </p:spPr>
      </p:pic>
      <p:sp>
        <p:nvSpPr>
          <p:cNvPr id="1078" name="Google Shape;815;p38"/>
          <p:cNvSpPr txBox="1"/>
          <p:nvPr/>
        </p:nvSpPr>
        <p:spPr>
          <a:xfrm>
            <a:off x="382513" y="2918998"/>
            <a:ext cx="4305695" cy="340069"/>
          </a:xfrm>
          <a:prstGeom prst="rect">
            <a:avLst/>
          </a:prstGeom>
          <a:ln w="12700">
            <a:miter lim="400000"/>
          </a:ln>
        </p:spPr>
        <p:txBody>
          <a:bodyPr lIns="25134" tIns="25134" rIns="25134" bIns="25134">
            <a:spAutoFit/>
          </a:bodyPr>
          <a:lstStyle>
            <a:lvl1pPr>
              <a:lnSpc>
                <a:spcPct val="150000"/>
              </a:lnSpc>
              <a:defRPr sz="3700">
                <a:latin typeface="A-OTF 太ゴB101 Pr6N Bold"/>
                <a:ea typeface="A-OTF 太ゴB101 Pr6N Bold"/>
                <a:cs typeface="A-OTF 太ゴB101 Pr6N Bold"/>
                <a:sym typeface="A-OTF 太ゴB101 Pr6N Bold"/>
              </a:defRPr>
            </a:lvl1pPr>
          </a:lstStyle>
          <a:p>
            <a:r>
              <a:rPr sz="1388" u="sng" dirty="0">
                <a:latin typeface="M PLUS 1p" panose="020B0502020203020207" pitchFamily="34" charset="-128"/>
                <a:ea typeface="M PLUS 1p" panose="020B0502020203020207" pitchFamily="34" charset="-128"/>
                <a:cs typeface="M PLUS 1p" panose="020B0502020203020207" pitchFamily="34" charset="-128"/>
              </a:rPr>
              <a:t>C Major 7 （#11）</a:t>
            </a:r>
          </a:p>
        </p:txBody>
      </p:sp>
      <p:sp>
        <p:nvSpPr>
          <p:cNvPr id="1079" name="Google Shape;827;p38"/>
          <p:cNvSpPr txBox="1"/>
          <p:nvPr/>
        </p:nvSpPr>
        <p:spPr>
          <a:xfrm>
            <a:off x="330615" y="800208"/>
            <a:ext cx="4890356" cy="1942111"/>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メジャーのコードにも11thっぽい音を入れてみたい。ここで、シンプルに、半音上げるか下げるかしてみようというアイディア。半音下げるとメジャーサードと同じ音になります。半音上げて#11thにすると、おっ！なんかいけそうな気がしますね！！この音はハモる８個のかたまりから飛び出ているので、ちょっと特徴的な音がします。</a:t>
            </a:r>
          </a:p>
        </p:txBody>
      </p:sp>
      <p:grpSp>
        <p:nvGrpSpPr>
          <p:cNvPr id="1117" name="Group 3"/>
          <p:cNvGrpSpPr/>
          <p:nvPr/>
        </p:nvGrpSpPr>
        <p:grpSpPr>
          <a:xfrm>
            <a:off x="639208" y="3331608"/>
            <a:ext cx="4272916" cy="3406794"/>
            <a:chOff x="0" y="0"/>
            <a:chExt cx="11394441" cy="9084779"/>
          </a:xfrm>
        </p:grpSpPr>
        <p:pic>
          <p:nvPicPr>
            <p:cNvPr id="1080" name="Google Shape;812;p38" descr="Google Shape;812;p38"/>
            <p:cNvPicPr>
              <a:picLocks noChangeAspect="1"/>
            </p:cNvPicPr>
            <p:nvPr/>
          </p:nvPicPr>
          <p:blipFill>
            <a:blip r:embed="rId3"/>
            <a:stretch>
              <a:fillRect/>
            </a:stretch>
          </p:blipFill>
          <p:spPr>
            <a:xfrm>
              <a:off x="0" y="0"/>
              <a:ext cx="11394441" cy="4146397"/>
            </a:xfrm>
            <a:prstGeom prst="rect">
              <a:avLst/>
            </a:prstGeom>
            <a:ln w="12700" cap="flat">
              <a:noFill/>
              <a:miter lim="400000"/>
              <a:headEnd/>
              <a:tailEnd/>
            </a:ln>
            <a:effectLst/>
          </p:spPr>
        </p:pic>
        <p:grpSp>
          <p:nvGrpSpPr>
            <p:cNvPr id="1115" name="Group 2"/>
            <p:cNvGrpSpPr/>
            <p:nvPr/>
          </p:nvGrpSpPr>
          <p:grpSpPr>
            <a:xfrm>
              <a:off x="44996" y="417421"/>
              <a:ext cx="10211004" cy="7399039"/>
              <a:chOff x="-1" y="305642"/>
              <a:chExt cx="10211002" cy="7399038"/>
            </a:xfrm>
          </p:grpSpPr>
          <p:pic>
            <p:nvPicPr>
              <p:cNvPr id="1081" name="Google Shape;809;p38" descr="Google Shape;809;p38"/>
              <p:cNvPicPr>
                <a:picLocks noChangeAspect="1"/>
              </p:cNvPicPr>
              <p:nvPr/>
            </p:nvPicPr>
            <p:blipFill>
              <a:blip r:embed="rId4"/>
              <a:stretch>
                <a:fillRect/>
              </a:stretch>
            </p:blipFill>
            <p:spPr>
              <a:xfrm rot="20445256">
                <a:off x="6788114" y="5171427"/>
                <a:ext cx="2221458" cy="1666139"/>
              </a:xfrm>
              <a:prstGeom prst="rect">
                <a:avLst/>
              </a:prstGeom>
              <a:ln w="12700" cap="flat">
                <a:noFill/>
                <a:miter lim="400000"/>
                <a:headEnd/>
                <a:tailEnd/>
              </a:ln>
              <a:effectLst/>
            </p:spPr>
          </p:pic>
          <p:grpSp>
            <p:nvGrpSpPr>
              <p:cNvPr id="1084" name="Google Shape;813;p38"/>
              <p:cNvGrpSpPr/>
              <p:nvPr/>
            </p:nvGrpSpPr>
            <p:grpSpPr>
              <a:xfrm>
                <a:off x="-1" y="2875094"/>
                <a:ext cx="737725" cy="843567"/>
                <a:chOff x="-1" y="-7318"/>
                <a:chExt cx="737724" cy="843566"/>
              </a:xfrm>
            </p:grpSpPr>
            <p:sp>
              <p:nvSpPr>
                <p:cNvPr id="1082" name="Oval"/>
                <p:cNvSpPr/>
                <p:nvPr/>
              </p:nvSpPr>
              <p:spPr>
                <a:xfrm>
                  <a:off x="-1" y="-1"/>
                  <a:ext cx="737724" cy="828926"/>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83" name="C"/>
                <p:cNvSpPr txBox="1"/>
                <p:nvPr/>
              </p:nvSpPr>
              <p:spPr>
                <a:xfrm>
                  <a:off x="219660" y="-7318"/>
                  <a:ext cx="29839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087" name="Google Shape;814;p38"/>
              <p:cNvGrpSpPr/>
              <p:nvPr/>
            </p:nvGrpSpPr>
            <p:grpSpPr>
              <a:xfrm>
                <a:off x="3273570" y="2850224"/>
                <a:ext cx="737724" cy="843568"/>
                <a:chOff x="0" y="570250"/>
                <a:chExt cx="737723" cy="843568"/>
              </a:xfrm>
            </p:grpSpPr>
            <p:sp>
              <p:nvSpPr>
                <p:cNvPr id="1085" name="Oval"/>
                <p:cNvSpPr/>
                <p:nvPr/>
              </p:nvSpPr>
              <p:spPr>
                <a:xfrm>
                  <a:off x="0" y="577570"/>
                  <a:ext cx="737723" cy="82892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86" name="G"/>
                <p:cNvSpPr txBox="1"/>
                <p:nvPr/>
              </p:nvSpPr>
              <p:spPr>
                <a:xfrm>
                  <a:off x="219663" y="570250"/>
                  <a:ext cx="29839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088" name="Google Shape;816;p38"/>
              <p:cNvSpPr txBox="1"/>
              <p:nvPr/>
            </p:nvSpPr>
            <p:spPr>
              <a:xfrm>
                <a:off x="298599" y="4095389"/>
                <a:ext cx="316960"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089" name="Google Shape;817;p38"/>
              <p:cNvSpPr txBox="1"/>
              <p:nvPr/>
            </p:nvSpPr>
            <p:spPr>
              <a:xfrm>
                <a:off x="1463292" y="4108117"/>
                <a:ext cx="1183586"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090" name="Google Shape;818;p38"/>
              <p:cNvSpPr txBox="1"/>
              <p:nvPr/>
            </p:nvSpPr>
            <p:spPr>
              <a:xfrm>
                <a:off x="3474478" y="4095389"/>
                <a:ext cx="316960"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091" name="Google Shape;819;p38"/>
              <p:cNvSpPr txBox="1"/>
              <p:nvPr/>
            </p:nvSpPr>
            <p:spPr>
              <a:xfrm>
                <a:off x="5009723" y="4127656"/>
                <a:ext cx="316960"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sp>
            <p:nvSpPr>
              <p:cNvPr id="1092" name="Google Shape;820;p38"/>
              <p:cNvSpPr txBox="1"/>
              <p:nvPr/>
            </p:nvSpPr>
            <p:spPr>
              <a:xfrm>
                <a:off x="8071530" y="3762069"/>
                <a:ext cx="772461" cy="1474679"/>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1095" name="Google Shape;821;p38"/>
              <p:cNvGrpSpPr/>
              <p:nvPr/>
            </p:nvGrpSpPr>
            <p:grpSpPr>
              <a:xfrm>
                <a:off x="8111988" y="2824767"/>
                <a:ext cx="737725" cy="843567"/>
                <a:chOff x="-1" y="-7318"/>
                <a:chExt cx="737724" cy="843566"/>
              </a:xfrm>
            </p:grpSpPr>
            <p:sp>
              <p:nvSpPr>
                <p:cNvPr id="1093" name="Oval"/>
                <p:cNvSpPr/>
                <p:nvPr/>
              </p:nvSpPr>
              <p:spPr>
                <a:xfrm>
                  <a:off x="-1" y="-1"/>
                  <a:ext cx="737724" cy="828926"/>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94" name="F"/>
                <p:cNvSpPr txBox="1"/>
                <p:nvPr/>
              </p:nvSpPr>
              <p:spPr>
                <a:xfrm>
                  <a:off x="219660" y="-7318"/>
                  <a:ext cx="29839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098" name="Google Shape;822;p38"/>
              <p:cNvGrpSpPr/>
              <p:nvPr/>
            </p:nvGrpSpPr>
            <p:grpSpPr>
              <a:xfrm>
                <a:off x="1624055" y="2850224"/>
                <a:ext cx="737724" cy="843568"/>
                <a:chOff x="0" y="570250"/>
                <a:chExt cx="737723" cy="843568"/>
              </a:xfrm>
            </p:grpSpPr>
            <p:sp>
              <p:nvSpPr>
                <p:cNvPr id="1096" name="Oval"/>
                <p:cNvSpPr/>
                <p:nvPr/>
              </p:nvSpPr>
              <p:spPr>
                <a:xfrm>
                  <a:off x="0" y="577570"/>
                  <a:ext cx="737723" cy="82892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097" name="E"/>
                <p:cNvSpPr txBox="1"/>
                <p:nvPr/>
              </p:nvSpPr>
              <p:spPr>
                <a:xfrm>
                  <a:off x="219663" y="570250"/>
                  <a:ext cx="29839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101" name="Google Shape;823;p38"/>
              <p:cNvGrpSpPr/>
              <p:nvPr/>
            </p:nvGrpSpPr>
            <p:grpSpPr>
              <a:xfrm>
                <a:off x="4879271" y="2850224"/>
                <a:ext cx="737724" cy="843569"/>
                <a:chOff x="0" y="271800"/>
                <a:chExt cx="737723" cy="843568"/>
              </a:xfrm>
            </p:grpSpPr>
            <p:sp>
              <p:nvSpPr>
                <p:cNvPr id="1099" name="Oval"/>
                <p:cNvSpPr/>
                <p:nvPr/>
              </p:nvSpPr>
              <p:spPr>
                <a:xfrm>
                  <a:off x="0" y="279120"/>
                  <a:ext cx="737723" cy="828925"/>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00" name="B"/>
                <p:cNvSpPr txBox="1"/>
                <p:nvPr/>
              </p:nvSpPr>
              <p:spPr>
                <a:xfrm>
                  <a:off x="219663" y="271800"/>
                  <a:ext cx="29839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102" name="Google Shape;824;p38"/>
              <p:cNvSpPr txBox="1"/>
              <p:nvPr/>
            </p:nvSpPr>
            <p:spPr>
              <a:xfrm>
                <a:off x="8232066" y="6193372"/>
                <a:ext cx="1978935" cy="782013"/>
              </a:xfrm>
              <a:prstGeom prst="rect">
                <a:avLst/>
              </a:prstGeom>
              <a:noFill/>
              <a:ln w="12700" cap="flat">
                <a:noFill/>
                <a:miter lim="400000"/>
              </a:ln>
              <a:effectLst/>
            </p:spPr>
            <p:txBody>
              <a:bodyPr wrap="square" lIns="39450" tIns="39450" rIns="39450" bIns="39450" numCol="1" anchor="t">
                <a:spAutoFit/>
              </a:bodyPr>
              <a:lstStyle>
                <a:lvl1pPr algn="ct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半音</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03" name="Google Shape;825;p38"/>
              <p:cNvSpPr/>
              <p:nvPr/>
            </p:nvSpPr>
            <p:spPr>
              <a:xfrm rot="5400000">
                <a:off x="5005228" y="2049581"/>
                <a:ext cx="494691" cy="66738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04" name="Google Shape;826;p38"/>
              <p:cNvSpPr txBox="1"/>
              <p:nvPr/>
            </p:nvSpPr>
            <p:spPr>
              <a:xfrm>
                <a:off x="3859608" y="6095084"/>
                <a:ext cx="4372095" cy="1351570"/>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短９度（不協和音）</a:t>
                </a:r>
              </a:p>
            </p:txBody>
          </p:sp>
          <p:grpSp>
            <p:nvGrpSpPr>
              <p:cNvPr id="1107" name="Google Shape;828;p38"/>
              <p:cNvGrpSpPr/>
              <p:nvPr/>
            </p:nvGrpSpPr>
            <p:grpSpPr>
              <a:xfrm>
                <a:off x="8434668" y="305642"/>
                <a:ext cx="875678" cy="1465422"/>
                <a:chOff x="0" y="305642"/>
                <a:chExt cx="875677" cy="1465421"/>
              </a:xfrm>
            </p:grpSpPr>
            <p:sp>
              <p:nvSpPr>
                <p:cNvPr id="1105" name="Oval"/>
                <p:cNvSpPr/>
                <p:nvPr/>
              </p:nvSpPr>
              <p:spPr>
                <a:xfrm>
                  <a:off x="0" y="305642"/>
                  <a:ext cx="875677" cy="146542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06" name="F#"/>
                <p:cNvSpPr txBox="1"/>
                <p:nvPr/>
              </p:nvSpPr>
              <p:spPr>
                <a:xfrm>
                  <a:off x="239864" y="439682"/>
                  <a:ext cx="395947" cy="1197336"/>
                </a:xfrm>
                <a:prstGeom prst="rect">
                  <a:avLst/>
                </a:prstGeom>
                <a:noFill/>
                <a:ln w="12700" cap="flat">
                  <a:noFill/>
                  <a:miter lim="400000"/>
                </a:ln>
                <a:effectLst/>
              </p:spPr>
              <p:txBody>
                <a:bodyPr wrap="square" lIns="39450" tIns="39450" rIns="39450" bIns="39450" numCol="1" anchor="ctr">
                  <a:spAutoFit/>
                </a:bodyPr>
                <a:lstStyle>
                  <a:lvl1pPr algn="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1111" name="Google Shape;829;p38"/>
              <p:cNvGrpSpPr/>
              <p:nvPr/>
            </p:nvGrpSpPr>
            <p:grpSpPr>
              <a:xfrm>
                <a:off x="8740478" y="1349056"/>
                <a:ext cx="1133990" cy="2045918"/>
                <a:chOff x="0" y="0"/>
                <a:chExt cx="1133989" cy="2045916"/>
              </a:xfrm>
            </p:grpSpPr>
            <p:sp>
              <p:nvSpPr>
                <p:cNvPr id="1108" name="Shape"/>
                <p:cNvSpPr/>
                <p:nvPr/>
              </p:nvSpPr>
              <p:spPr>
                <a:xfrm rot="11625416" flipH="1">
                  <a:off x="220318" y="54663"/>
                  <a:ext cx="693353" cy="1936590"/>
                </a:xfrm>
                <a:custGeom>
                  <a:avLst/>
                  <a:gdLst/>
                  <a:ahLst/>
                  <a:cxnLst>
                    <a:cxn ang="0">
                      <a:pos x="wd2" y="hd2"/>
                    </a:cxn>
                    <a:cxn ang="5400000">
                      <a:pos x="wd2" y="hd2"/>
                    </a:cxn>
                    <a:cxn ang="10800000">
                      <a:pos x="wd2" y="hd2"/>
                    </a:cxn>
                    <a:cxn ang="16200000">
                      <a:pos x="wd2" y="hd2"/>
                    </a:cxn>
                  </a:cxnLst>
                  <a:rect l="0" t="0" r="r" b="b"/>
                  <a:pathLst>
                    <a:path w="20660" h="21600" extrusionOk="0">
                      <a:moveTo>
                        <a:pt x="0" y="19778"/>
                      </a:moveTo>
                      <a:lnTo>
                        <a:pt x="5165" y="17358"/>
                      </a:lnTo>
                      <a:lnTo>
                        <a:pt x="5165" y="18512"/>
                      </a:lnTo>
                      <a:lnTo>
                        <a:pt x="5165" y="18512"/>
                      </a:lnTo>
                      <a:cubicBezTo>
                        <a:pt x="13526" y="17529"/>
                        <a:pt x="19662" y="14283"/>
                        <a:pt x="20550" y="10372"/>
                      </a:cubicBezTo>
                      <a:cubicBezTo>
                        <a:pt x="21600" y="15000"/>
                        <a:pt x="15060" y="19282"/>
                        <a:pt x="5165" y="20446"/>
                      </a:cubicBezTo>
                      <a:lnTo>
                        <a:pt x="5165" y="21600"/>
                      </a:lnTo>
                      <a:close/>
                      <a:moveTo>
                        <a:pt x="20659" y="11339"/>
                      </a:moveTo>
                      <a:cubicBezTo>
                        <a:pt x="20659" y="6144"/>
                        <a:pt x="11410" y="1933"/>
                        <a:pt x="0" y="1933"/>
                      </a:cubicBezTo>
                      <a:lnTo>
                        <a:pt x="0" y="0"/>
                      </a:lnTo>
                      <a:cubicBezTo>
                        <a:pt x="11410" y="0"/>
                        <a:pt x="20659" y="4211"/>
                        <a:pt x="20659" y="9405"/>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09" name="Shape"/>
                <p:cNvSpPr/>
                <p:nvPr/>
              </p:nvSpPr>
              <p:spPr>
                <a:xfrm rot="11625416" flipH="1">
                  <a:off x="110930" y="961457"/>
                  <a:ext cx="693318" cy="10165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1705"/>
                        <a:pt x="11929" y="3683"/>
                        <a:pt x="0" y="3683"/>
                      </a:cubicBezTo>
                      <a:lnTo>
                        <a:pt x="0" y="0"/>
                      </a:lnTo>
                      <a:cubicBezTo>
                        <a:pt x="11929" y="0"/>
                        <a:pt x="21600" y="8022"/>
                        <a:pt x="21600" y="17917"/>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10" name="Line"/>
                <p:cNvSpPr/>
                <p:nvPr/>
              </p:nvSpPr>
              <p:spPr>
                <a:xfrm rot="11625416" flipH="1">
                  <a:off x="220319" y="54659"/>
                  <a:ext cx="693318" cy="1936590"/>
                </a:xfrm>
                <a:custGeom>
                  <a:avLst/>
                  <a:gdLst/>
                  <a:ahLst/>
                  <a:cxnLst>
                    <a:cxn ang="0">
                      <a:pos x="wd2" y="hd2"/>
                    </a:cxn>
                    <a:cxn ang="5400000">
                      <a:pos x="wd2" y="hd2"/>
                    </a:cxn>
                    <a:cxn ang="10800000">
                      <a:pos x="wd2" y="hd2"/>
                    </a:cxn>
                    <a:cxn ang="16200000">
                      <a:pos x="wd2" y="hd2"/>
                    </a:cxn>
                  </a:cxnLst>
                  <a:rect l="0" t="0" r="r" b="b"/>
                  <a:pathLst>
                    <a:path w="21600" h="21600" extrusionOk="0">
                      <a:moveTo>
                        <a:pt x="21600" y="11339"/>
                      </a:moveTo>
                      <a:cubicBezTo>
                        <a:pt x="21600" y="6144"/>
                        <a:pt x="11929" y="1933"/>
                        <a:pt x="0" y="1933"/>
                      </a:cubicBezTo>
                      <a:lnTo>
                        <a:pt x="0" y="0"/>
                      </a:lnTo>
                      <a:cubicBezTo>
                        <a:pt x="11929" y="0"/>
                        <a:pt x="21600" y="4211"/>
                        <a:pt x="21600" y="9405"/>
                      </a:cubicBezTo>
                      <a:lnTo>
                        <a:pt x="21600" y="11339"/>
                      </a:lnTo>
                      <a:cubicBezTo>
                        <a:pt x="21600" y="15628"/>
                        <a:pt x="14937" y="19373"/>
                        <a:pt x="5400" y="20446"/>
                      </a:cubicBezTo>
                      <a:lnTo>
                        <a:pt x="5400" y="21600"/>
                      </a:lnTo>
                      <a:lnTo>
                        <a:pt x="0" y="19778"/>
                      </a:lnTo>
                      <a:lnTo>
                        <a:pt x="5400" y="17358"/>
                      </a:lnTo>
                      <a:lnTo>
                        <a:pt x="5400" y="18512"/>
                      </a:lnTo>
                      <a:lnTo>
                        <a:pt x="5400" y="18512"/>
                      </a:lnTo>
                      <a:cubicBezTo>
                        <a:pt x="14142" y="17529"/>
                        <a:pt x="20558" y="14283"/>
                        <a:pt x="21486" y="10372"/>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1112" name="Google Shape;830;p38"/>
              <p:cNvSpPr txBox="1"/>
              <p:nvPr/>
            </p:nvSpPr>
            <p:spPr>
              <a:xfrm>
                <a:off x="8695460" y="3756146"/>
                <a:ext cx="1183586" cy="147467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1113" name="Google Shape;831;p38"/>
              <p:cNvSpPr/>
              <p:nvPr/>
            </p:nvSpPr>
            <p:spPr>
              <a:xfrm rot="5400000">
                <a:off x="8925343" y="4858376"/>
                <a:ext cx="449692" cy="11219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14" name="Google Shape;832;p38"/>
              <p:cNvSpPr/>
              <p:nvPr/>
            </p:nvSpPr>
            <p:spPr>
              <a:xfrm rot="5400000">
                <a:off x="5615804" y="3609010"/>
                <a:ext cx="395516" cy="7795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1116" name="Google Shape;833;p38"/>
            <p:cNvSpPr txBox="1"/>
            <p:nvPr/>
          </p:nvSpPr>
          <p:spPr>
            <a:xfrm>
              <a:off x="4405783" y="8177929"/>
              <a:ext cx="3369738" cy="906850"/>
            </a:xfrm>
            <a:prstGeom prst="rect">
              <a:avLst/>
            </a:prstGeom>
            <a:noFill/>
            <a:ln w="12700" cap="flat">
              <a:noFill/>
              <a:miter lim="400000"/>
            </a:ln>
            <a:effectLst/>
          </p:spPr>
          <p:txBody>
            <a:bodyPr wrap="square" lIns="25134" tIns="25134" rIns="25134" bIns="25134" numCol="1" anchor="t">
              <a:spAutoFit/>
            </a:bodyPr>
            <a:lstStyle>
              <a:lvl1pPr algn="ctr">
                <a:lnSpc>
                  <a:spcPct val="150000"/>
                </a:lnSpc>
                <a:spcBef>
                  <a:spcPts val="3200"/>
                </a:spcBef>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ハモる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1118" name="Google Shape;834;p38"/>
          <p:cNvSpPr txBox="1"/>
          <p:nvPr/>
        </p:nvSpPr>
        <p:spPr>
          <a:xfrm>
            <a:off x="413117" y="6785344"/>
            <a:ext cx="4890356" cy="209599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見つけ方に迷った時は、オクターブ上の５度の半音下が#11、さらにその半音下が11thとなることを思い出してみましょう！</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また、9thの時にも述べましたが、11thをどのコードに入れても同じような響きがプラスされます。塩なら塩、唐辛子なら唐辛子の味がするってことですね！</a:t>
            </a:r>
          </a:p>
        </p:txBody>
      </p:sp>
      <p:sp>
        <p:nvSpPr>
          <p:cNvPr id="1119"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Google Shape;841;p39"/>
          <p:cNvSpPr txBox="1"/>
          <p:nvPr/>
        </p:nvSpPr>
        <p:spPr>
          <a:xfrm>
            <a:off x="4916870" y="805493"/>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1124" name="Google Shape;842;p39"/>
          <p:cNvGrpSpPr/>
          <p:nvPr/>
        </p:nvGrpSpPr>
        <p:grpSpPr>
          <a:xfrm>
            <a:off x="1148" y="347726"/>
            <a:ext cx="5715000" cy="474189"/>
            <a:chOff x="0" y="-1"/>
            <a:chExt cx="15240000" cy="1264502"/>
          </a:xfrm>
        </p:grpSpPr>
        <p:sp>
          <p:nvSpPr>
            <p:cNvPr id="112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000">
                  <a:solidFill>
                    <a:srgbClr val="FFFFFF"/>
                  </a:solidFill>
                  <a:latin typeface="A-OTF 太ゴB101 Pr6N Bold"/>
                  <a:ea typeface="A-OTF 太ゴB101 Pr6N Bold"/>
                  <a:cs typeface="A-OTF 太ゴB101 Pr6N Bold"/>
                  <a:sym typeface="A-OTF 太ゴB101 Pr6N Bold"/>
                </a:defRPr>
              </a:pPr>
              <a:endParaRPr sz="1500" dirty="0">
                <a:latin typeface="MS PMincho" panose="02020600040205080304" pitchFamily="18" charset="-128"/>
                <a:ea typeface="MS PMincho" panose="02020600040205080304" pitchFamily="18" charset="-128"/>
              </a:endParaRPr>
            </a:p>
          </p:txBody>
        </p:sp>
        <p:sp>
          <p:nvSpPr>
            <p:cNvPr id="1123" name="３つのテンション-13th サーティーンス編"/>
            <p:cNvSpPr txBox="1"/>
            <p:nvPr/>
          </p:nvSpPr>
          <p:spPr>
            <a:xfrm>
              <a:off x="105275" y="118135"/>
              <a:ext cx="15029453" cy="1028233"/>
            </a:xfrm>
            <a:prstGeom prst="rect">
              <a:avLst/>
            </a:prstGeom>
            <a:noFill/>
            <a:ln w="12700" cap="flat">
              <a:noFill/>
              <a:miter lim="400000"/>
            </a:ln>
            <a:effectLst/>
          </p:spPr>
          <p:txBody>
            <a:bodyPr wrap="square" lIns="39450" tIns="39450" rIns="39450" bIns="39450" numCol="1" anchor="ctr">
              <a:spAutoFit/>
            </a:bodyPr>
            <a:lstStyle/>
            <a:p>
              <a:pPr>
                <a:defRPr sz="4000">
                  <a:solidFill>
                    <a:srgbClr val="FFFFFF"/>
                  </a:solidFill>
                  <a:latin typeface="A-OTF 太ゴB101 Pr6N Bold"/>
                  <a:ea typeface="A-OTF 太ゴB101 Pr6N Bold"/>
                  <a:cs typeface="A-OTF 太ゴB101 Pr6N Bold"/>
                  <a:sym typeface="A-OTF 太ゴB101 Pr6N Bold"/>
                </a:defRPr>
              </a:pPr>
              <a:r>
                <a:rPr sz="1500" dirty="0">
                  <a:latin typeface="M PLUS 1p" panose="020B0502020203020207" pitchFamily="34" charset="-128"/>
                  <a:ea typeface="M PLUS 1p" panose="020B0502020203020207" pitchFamily="34" charset="-128"/>
                  <a:cs typeface="M PLUS 1p" panose="020B0502020203020207" pitchFamily="34" charset="-128"/>
                </a:rPr>
                <a:t>　　　</a:t>
              </a:r>
              <a:r>
                <a:rPr sz="1988" dirty="0">
                  <a:latin typeface="M PLUS 1p" panose="020B0502020203020207" pitchFamily="34" charset="-128"/>
                  <a:ea typeface="M PLUS 1p" panose="020B0502020203020207" pitchFamily="34" charset="-128"/>
                  <a:cs typeface="M PLUS 1p" panose="020B0502020203020207" pitchFamily="34" charset="-128"/>
                </a:rPr>
                <a:t>３つのテンション-13th </a:t>
              </a:r>
              <a:r>
                <a:rPr sz="1988" dirty="0" err="1">
                  <a:latin typeface="M PLUS 1p" panose="020B0502020203020207" pitchFamily="34" charset="-128"/>
                  <a:ea typeface="M PLUS 1p" panose="020B0502020203020207" pitchFamily="34" charset="-128"/>
                  <a:cs typeface="M PLUS 1p" panose="020B0502020203020207" pitchFamily="34" charset="-128"/>
                </a:rPr>
                <a:t>サーティーンス編</a:t>
              </a:r>
              <a:endParaRPr sz="19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125" name="Google Shape;843;p39" descr="Google Shape;843;p39"/>
          <p:cNvPicPr>
            <a:picLocks noChangeAspect="1"/>
          </p:cNvPicPr>
          <p:nvPr/>
        </p:nvPicPr>
        <p:blipFill>
          <a:blip r:embed="rId2"/>
          <a:srcRect r="9066" b="28515"/>
          <a:stretch>
            <a:fillRect/>
          </a:stretch>
        </p:blipFill>
        <p:spPr>
          <a:xfrm>
            <a:off x="795" y="314291"/>
            <a:ext cx="559091" cy="520927"/>
          </a:xfrm>
          <a:prstGeom prst="rect">
            <a:avLst/>
          </a:prstGeom>
          <a:ln w="12700">
            <a:miter lim="400000"/>
            <a:headEnd/>
            <a:tailEnd/>
          </a:ln>
        </p:spPr>
      </p:pic>
      <p:grpSp>
        <p:nvGrpSpPr>
          <p:cNvPr id="1128" name="Google Shape;844;p39"/>
          <p:cNvGrpSpPr/>
          <p:nvPr/>
        </p:nvGrpSpPr>
        <p:grpSpPr>
          <a:xfrm>
            <a:off x="429275" y="1337245"/>
            <a:ext cx="4334963" cy="498489"/>
            <a:chOff x="0" y="-1"/>
            <a:chExt cx="11559900" cy="1329302"/>
          </a:xfrm>
        </p:grpSpPr>
        <p:sp>
          <p:nvSpPr>
            <p:cNvPr id="1126" name="Rectangle"/>
            <p:cNvSpPr/>
            <p:nvPr/>
          </p:nvSpPr>
          <p:spPr>
            <a:xfrm>
              <a:off x="0" y="-1"/>
              <a:ext cx="11559900"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27" name="オクターブ上の５度の１音上の音"/>
            <p:cNvSpPr txBox="1"/>
            <p:nvPr/>
          </p:nvSpPr>
          <p:spPr>
            <a:xfrm>
              <a:off x="111624" y="242871"/>
              <a:ext cx="11336649" cy="843567"/>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オクターブ上の５度の１音上の音</a:t>
              </a:r>
            </a:p>
          </p:txBody>
        </p:sp>
      </p:grpSp>
      <p:pic>
        <p:nvPicPr>
          <p:cNvPr id="1129" name="Google Shape;845;p39" descr="Google Shape;845;p39"/>
          <p:cNvPicPr>
            <a:picLocks noChangeAspect="1"/>
          </p:cNvPicPr>
          <p:nvPr/>
        </p:nvPicPr>
        <p:blipFill>
          <a:blip r:embed="rId3"/>
          <a:stretch>
            <a:fillRect/>
          </a:stretch>
        </p:blipFill>
        <p:spPr>
          <a:xfrm>
            <a:off x="4891709" y="978596"/>
            <a:ext cx="652305" cy="800250"/>
          </a:xfrm>
          <a:prstGeom prst="rect">
            <a:avLst/>
          </a:prstGeom>
          <a:ln w="12700">
            <a:miter lim="400000"/>
            <a:headEnd/>
            <a:tailEnd/>
          </a:ln>
        </p:spPr>
      </p:pic>
      <p:sp>
        <p:nvSpPr>
          <p:cNvPr id="1130" name="Google Shape;849;p39"/>
          <p:cNvSpPr txBox="1"/>
          <p:nvPr/>
        </p:nvSpPr>
        <p:spPr>
          <a:xfrm>
            <a:off x="500487" y="6441790"/>
            <a:ext cx="4305695" cy="340069"/>
          </a:xfrm>
          <a:prstGeom prst="rect">
            <a:avLst/>
          </a:prstGeom>
          <a:ln w="12700">
            <a:miter lim="400000"/>
          </a:ln>
        </p:spPr>
        <p:txBody>
          <a:bodyPr lIns="25134" tIns="25134" rIns="25134" bIns="25134">
            <a:spAutoFit/>
          </a:bodyPr>
          <a:lstStyle>
            <a:lvl1pPr>
              <a:lnSpc>
                <a:spcPct val="150000"/>
              </a:lnSpc>
              <a:defRPr sz="3700">
                <a:latin typeface="A-OTF 太ゴB101 Pr6N Bold"/>
                <a:ea typeface="A-OTF 太ゴB101 Pr6N Bold"/>
                <a:cs typeface="A-OTF 太ゴB101 Pr6N Bold"/>
                <a:sym typeface="A-OTF 太ゴB101 Pr6N Bold"/>
              </a:defRPr>
            </a:lvl1pPr>
          </a:lstStyle>
          <a:p>
            <a:r>
              <a:rPr sz="1388" u="sng" dirty="0">
                <a:latin typeface="M PLUS 1p" panose="020B0502020203020207" pitchFamily="34" charset="-128"/>
                <a:ea typeface="M PLUS 1p" panose="020B0502020203020207" pitchFamily="34" charset="-128"/>
                <a:cs typeface="M PLUS 1p" panose="020B0502020203020207" pitchFamily="34" charset="-128"/>
              </a:rPr>
              <a:t>C Minor 7（13）</a:t>
            </a:r>
          </a:p>
        </p:txBody>
      </p:sp>
      <p:sp>
        <p:nvSpPr>
          <p:cNvPr id="1131" name="Google Shape;858;p39"/>
          <p:cNvSpPr/>
          <p:nvPr/>
        </p:nvSpPr>
        <p:spPr>
          <a:xfrm>
            <a:off x="3981991" y="9338733"/>
            <a:ext cx="1177200" cy="0"/>
          </a:xfrm>
          <a:prstGeom prst="line">
            <a:avLst/>
          </a:prstGeom>
          <a:ln>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32" name="Google Shape;861;p39"/>
          <p:cNvSpPr txBox="1"/>
          <p:nvPr/>
        </p:nvSpPr>
        <p:spPr>
          <a:xfrm>
            <a:off x="330615" y="1792540"/>
            <a:ext cx="4890356" cy="2044125"/>
          </a:xfrm>
          <a:prstGeom prst="rect">
            <a:avLst/>
          </a:prstGeom>
          <a:ln w="12700">
            <a:miter lim="400000"/>
          </a:ln>
        </p:spPr>
        <p:txBody>
          <a:bodyPr lIns="25134" tIns="25134" rIns="25134" bIns="25134">
            <a:spAutoFit/>
          </a:bodyPr>
          <a:lstStyle/>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　11th、#11thも使ってみたらすっごく楽しい！さらに新しい音も使ってみたい！まだ８個のハモるかたまりで使っていない音が一つありますね。お気づきかもしれませんが、13thです。</a:t>
            </a:r>
          </a:p>
          <a:p>
            <a:pPr>
              <a:lnSpc>
                <a:spcPct val="150000"/>
              </a:lnSpc>
              <a:spcBef>
                <a:spcPts val="1200"/>
              </a:spcBef>
              <a:defRPr sz="3600"/>
            </a:pPr>
            <a:r>
              <a:rPr sz="1350" dirty="0">
                <a:latin typeface="M PLUS 1p" panose="020B0502020203020207" pitchFamily="34" charset="-128"/>
                <a:ea typeface="M PLUS 1p" panose="020B0502020203020207" pitchFamily="34" charset="-128"/>
                <a:cs typeface="M PLUS 1p" panose="020B0502020203020207" pitchFamily="34" charset="-128"/>
              </a:rPr>
              <a:t>　13thは基本和音と短９度でぶつかっていないので、メジャーでもマイナーでも使うことができます。</a:t>
            </a:r>
          </a:p>
        </p:txBody>
      </p:sp>
      <p:sp>
        <p:nvSpPr>
          <p:cNvPr id="1133" name="Google Shape;865;p39"/>
          <p:cNvSpPr txBox="1"/>
          <p:nvPr/>
        </p:nvSpPr>
        <p:spPr>
          <a:xfrm>
            <a:off x="433335" y="3646322"/>
            <a:ext cx="4305695" cy="340069"/>
          </a:xfrm>
          <a:prstGeom prst="rect">
            <a:avLst/>
          </a:prstGeom>
          <a:ln w="12700">
            <a:miter lim="400000"/>
          </a:ln>
        </p:spPr>
        <p:txBody>
          <a:bodyPr lIns="25134" tIns="25134" rIns="25134" bIns="25134">
            <a:spAutoFit/>
          </a:bodyPr>
          <a:lstStyle>
            <a:lvl1pPr>
              <a:lnSpc>
                <a:spcPct val="150000"/>
              </a:lnSpc>
              <a:defRPr sz="3700">
                <a:latin typeface="A-OTF 太ゴB101 Pr6N Bold"/>
                <a:ea typeface="A-OTF 太ゴB101 Pr6N Bold"/>
                <a:cs typeface="A-OTF 太ゴB101 Pr6N Bold"/>
                <a:sym typeface="A-OTF 太ゴB101 Pr6N Bold"/>
              </a:defRPr>
            </a:lvl1pPr>
          </a:lstStyle>
          <a:p>
            <a:r>
              <a:rPr sz="1388" u="sng" dirty="0">
                <a:latin typeface="M PLUS 1p" panose="020B0502020203020207" pitchFamily="34" charset="-128"/>
                <a:ea typeface="M PLUS 1p" panose="020B0502020203020207" pitchFamily="34" charset="-128"/>
                <a:cs typeface="M PLUS 1p" panose="020B0502020203020207" pitchFamily="34" charset="-128"/>
              </a:rPr>
              <a:t>C Major 7 （13）</a:t>
            </a:r>
          </a:p>
        </p:txBody>
      </p:sp>
      <p:grpSp>
        <p:nvGrpSpPr>
          <p:cNvPr id="1195" name="Group 2"/>
          <p:cNvGrpSpPr/>
          <p:nvPr/>
        </p:nvGrpSpPr>
        <p:grpSpPr>
          <a:xfrm>
            <a:off x="552629" y="4072069"/>
            <a:ext cx="4902297" cy="4830657"/>
            <a:chOff x="0" y="0"/>
            <a:chExt cx="13072791" cy="12881751"/>
          </a:xfrm>
        </p:grpSpPr>
        <p:pic>
          <p:nvPicPr>
            <p:cNvPr id="1134" name="Google Shape;846;p39" descr="Google Shape;846;p39"/>
            <p:cNvPicPr>
              <a:picLocks noChangeAspect="1"/>
            </p:cNvPicPr>
            <p:nvPr/>
          </p:nvPicPr>
          <p:blipFill>
            <a:blip r:embed="rId4"/>
            <a:stretch>
              <a:fillRect/>
            </a:stretch>
          </p:blipFill>
          <p:spPr>
            <a:xfrm>
              <a:off x="0" y="7758464"/>
              <a:ext cx="11571423" cy="4210846"/>
            </a:xfrm>
            <a:prstGeom prst="rect">
              <a:avLst/>
            </a:prstGeom>
            <a:ln w="12700" cap="flat">
              <a:noFill/>
              <a:miter lim="400000"/>
              <a:headEnd/>
              <a:tailEnd/>
            </a:ln>
            <a:effectLst/>
          </p:spPr>
        </p:pic>
        <p:grpSp>
          <p:nvGrpSpPr>
            <p:cNvPr id="1137" name="Google Shape;847;p39"/>
            <p:cNvGrpSpPr/>
            <p:nvPr/>
          </p:nvGrpSpPr>
          <p:grpSpPr>
            <a:xfrm>
              <a:off x="22847" y="10744803"/>
              <a:ext cx="749185" cy="843568"/>
              <a:chOff x="-1" y="-878"/>
              <a:chExt cx="749184" cy="843567"/>
            </a:xfrm>
          </p:grpSpPr>
          <p:sp>
            <p:nvSpPr>
              <p:cNvPr id="1135" name="Oval"/>
              <p:cNvSpPr/>
              <p:nvPr/>
            </p:nvSpPr>
            <p:spPr>
              <a:xfrm>
                <a:off x="-1" y="-1"/>
                <a:ext cx="749184" cy="84181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36" name="C"/>
              <p:cNvSpPr txBox="1"/>
              <p:nvPr/>
            </p:nvSpPr>
            <p:spPr>
              <a:xfrm>
                <a:off x="221340" y="-878"/>
                <a:ext cx="30650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140" name="Google Shape;848;p39"/>
            <p:cNvGrpSpPr/>
            <p:nvPr/>
          </p:nvGrpSpPr>
          <p:grpSpPr>
            <a:xfrm>
              <a:off x="3329827" y="10744803"/>
              <a:ext cx="749184" cy="843569"/>
              <a:chOff x="0" y="570251"/>
              <a:chExt cx="749183" cy="843569"/>
            </a:xfrm>
          </p:grpSpPr>
          <p:sp>
            <p:nvSpPr>
              <p:cNvPr id="1138" name="Oval"/>
              <p:cNvSpPr/>
              <p:nvPr/>
            </p:nvSpPr>
            <p:spPr>
              <a:xfrm>
                <a:off x="0" y="571128"/>
                <a:ext cx="749183" cy="841809"/>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39" name="G"/>
              <p:cNvSpPr txBox="1"/>
              <p:nvPr/>
            </p:nvSpPr>
            <p:spPr>
              <a:xfrm>
                <a:off x="221341" y="570251"/>
                <a:ext cx="306501"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141" name="Google Shape;850;p39"/>
            <p:cNvSpPr txBox="1"/>
            <p:nvPr/>
          </p:nvSpPr>
          <p:spPr>
            <a:xfrm>
              <a:off x="347299" y="12037580"/>
              <a:ext cx="32515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142" name="Google Shape;851;p39"/>
            <p:cNvSpPr txBox="1"/>
            <p:nvPr/>
          </p:nvSpPr>
          <p:spPr>
            <a:xfrm>
              <a:off x="1540904" y="12009020"/>
              <a:ext cx="1205237"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m３</a:t>
              </a:r>
            </a:p>
          </p:txBody>
        </p:sp>
        <p:sp>
          <p:nvSpPr>
            <p:cNvPr id="1143" name="Google Shape;852;p39"/>
            <p:cNvSpPr txBox="1"/>
            <p:nvPr/>
          </p:nvSpPr>
          <p:spPr>
            <a:xfrm>
              <a:off x="3572506" y="12037577"/>
              <a:ext cx="32515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144" name="Google Shape;853;p39"/>
            <p:cNvSpPr txBox="1"/>
            <p:nvPr/>
          </p:nvSpPr>
          <p:spPr>
            <a:xfrm>
              <a:off x="5131597" y="11977751"/>
              <a:ext cx="32515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1147" name="Google Shape;854;p39"/>
            <p:cNvGrpSpPr/>
            <p:nvPr/>
          </p:nvGrpSpPr>
          <p:grpSpPr>
            <a:xfrm>
              <a:off x="9938975" y="10682870"/>
              <a:ext cx="749185" cy="843568"/>
              <a:chOff x="-1" y="-878"/>
              <a:chExt cx="749184" cy="843567"/>
            </a:xfrm>
          </p:grpSpPr>
          <p:sp>
            <p:nvSpPr>
              <p:cNvPr id="1145" name="Oval"/>
              <p:cNvSpPr/>
              <p:nvPr/>
            </p:nvSpPr>
            <p:spPr>
              <a:xfrm>
                <a:off x="-1" y="-1"/>
                <a:ext cx="749184" cy="84181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46" name="A"/>
              <p:cNvSpPr txBox="1"/>
              <p:nvPr/>
            </p:nvSpPr>
            <p:spPr>
              <a:xfrm>
                <a:off x="221340" y="-878"/>
                <a:ext cx="30650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1148" name="Google Shape;855;p39"/>
            <p:cNvSpPr txBox="1"/>
            <p:nvPr/>
          </p:nvSpPr>
          <p:spPr>
            <a:xfrm>
              <a:off x="9739967" y="12038183"/>
              <a:ext cx="1287296"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1151" name="Google Shape;856;p39"/>
            <p:cNvGrpSpPr/>
            <p:nvPr/>
          </p:nvGrpSpPr>
          <p:grpSpPr>
            <a:xfrm>
              <a:off x="9107420" y="10682870"/>
              <a:ext cx="749185" cy="843568"/>
              <a:chOff x="-1" y="-878"/>
              <a:chExt cx="749184" cy="843567"/>
            </a:xfrm>
          </p:grpSpPr>
          <p:sp>
            <p:nvSpPr>
              <p:cNvPr id="1149" name="Oval"/>
              <p:cNvSpPr/>
              <p:nvPr/>
            </p:nvSpPr>
            <p:spPr>
              <a:xfrm>
                <a:off x="-1" y="-1"/>
                <a:ext cx="749184" cy="841810"/>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50" name="G"/>
              <p:cNvSpPr txBox="1"/>
              <p:nvPr/>
            </p:nvSpPr>
            <p:spPr>
              <a:xfrm>
                <a:off x="221340" y="-878"/>
                <a:ext cx="30650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1155" name="Google Shape;857;p39"/>
            <p:cNvGrpSpPr/>
            <p:nvPr/>
          </p:nvGrpSpPr>
          <p:grpSpPr>
            <a:xfrm>
              <a:off x="9502931" y="9898028"/>
              <a:ext cx="1054023" cy="919400"/>
              <a:chOff x="0" y="0"/>
              <a:chExt cx="1054022" cy="919399"/>
            </a:xfrm>
          </p:grpSpPr>
          <p:sp>
            <p:nvSpPr>
              <p:cNvPr id="1152" name="Shape"/>
              <p:cNvSpPr/>
              <p:nvPr/>
            </p:nvSpPr>
            <p:spPr>
              <a:xfrm rot="16196808">
                <a:off x="67800" y="-66886"/>
                <a:ext cx="918422" cy="1053171"/>
              </a:xfrm>
              <a:custGeom>
                <a:avLst/>
                <a:gdLst/>
                <a:ahLst/>
                <a:cxnLst>
                  <a:cxn ang="0">
                    <a:pos x="wd2" y="hd2"/>
                  </a:cxn>
                  <a:cxn ang="5400000">
                    <a:pos x="wd2" y="hd2"/>
                  </a:cxn>
                  <a:cxn ang="10800000">
                    <a:pos x="wd2" y="hd2"/>
                  </a:cxn>
                  <a:cxn ang="16200000">
                    <a:pos x="wd2" y="hd2"/>
                  </a:cxn>
                </a:cxnLst>
                <a:rect l="0" t="0" r="r" b="b"/>
                <a:pathLst>
                  <a:path w="19188" h="21600" extrusionOk="0">
                    <a:moveTo>
                      <a:pt x="0" y="16662"/>
                    </a:moveTo>
                    <a:lnTo>
                      <a:pt x="4796" y="11270"/>
                    </a:lnTo>
                    <a:lnTo>
                      <a:pt x="4796" y="14081"/>
                    </a:lnTo>
                    <a:lnTo>
                      <a:pt x="4796" y="14081"/>
                    </a:lnTo>
                    <a:cubicBezTo>
                      <a:pt x="11006" y="13483"/>
                      <a:pt x="16004" y="11767"/>
                      <a:pt x="18114" y="9508"/>
                    </a:cubicBezTo>
                    <a:cubicBezTo>
                      <a:pt x="21600" y="13239"/>
                      <a:pt x="16316" y="17317"/>
                      <a:pt x="6312" y="18618"/>
                    </a:cubicBezTo>
                    <a:cubicBezTo>
                      <a:pt x="5813" y="18682"/>
                      <a:pt x="5307" y="18739"/>
                      <a:pt x="4796" y="18789"/>
                    </a:cubicBezTo>
                    <a:lnTo>
                      <a:pt x="4796" y="21600"/>
                    </a:lnTo>
                    <a:close/>
                    <a:moveTo>
                      <a:pt x="19182" y="11862"/>
                    </a:moveTo>
                    <a:cubicBezTo>
                      <a:pt x="19182" y="7911"/>
                      <a:pt x="10594" y="4708"/>
                      <a:pt x="0" y="4708"/>
                    </a:cubicBezTo>
                    <a:lnTo>
                      <a:pt x="0" y="0"/>
                    </a:lnTo>
                    <a:cubicBezTo>
                      <a:pt x="10594" y="0"/>
                      <a:pt x="19182" y="3203"/>
                      <a:pt x="19182" y="7154"/>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53" name="Shape"/>
              <p:cNvSpPr/>
              <p:nvPr/>
            </p:nvSpPr>
            <p:spPr>
              <a:xfrm rot="16196808">
                <a:off x="-169481" y="170865"/>
                <a:ext cx="918173" cy="5783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5"/>
                      <a:pt x="11929" y="8573"/>
                      <a:pt x="0" y="8573"/>
                    </a:cubicBezTo>
                    <a:lnTo>
                      <a:pt x="0" y="0"/>
                    </a:lnTo>
                    <a:cubicBezTo>
                      <a:pt x="11929" y="0"/>
                      <a:pt x="21600" y="5832"/>
                      <a:pt x="21600" y="13027"/>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54" name="Line"/>
              <p:cNvSpPr/>
              <p:nvPr/>
            </p:nvSpPr>
            <p:spPr>
              <a:xfrm rot="16196808">
                <a:off x="67925" y="-66761"/>
                <a:ext cx="918173" cy="1053171"/>
              </a:xfrm>
              <a:custGeom>
                <a:avLst/>
                <a:gdLst/>
                <a:ahLst/>
                <a:cxnLst>
                  <a:cxn ang="0">
                    <a:pos x="wd2" y="hd2"/>
                  </a:cxn>
                  <a:cxn ang="5400000">
                    <a:pos x="wd2" y="hd2"/>
                  </a:cxn>
                  <a:cxn ang="10800000">
                    <a:pos x="wd2" y="hd2"/>
                  </a:cxn>
                  <a:cxn ang="16200000">
                    <a:pos x="wd2" y="hd2"/>
                  </a:cxn>
                </a:cxnLst>
                <a:rect l="0" t="0" r="r" b="b"/>
                <a:pathLst>
                  <a:path w="21600" h="21600" extrusionOk="0">
                    <a:moveTo>
                      <a:pt x="21600" y="11862"/>
                    </a:moveTo>
                    <a:cubicBezTo>
                      <a:pt x="21600" y="7911"/>
                      <a:pt x="11929" y="4708"/>
                      <a:pt x="0" y="4708"/>
                    </a:cubicBezTo>
                    <a:lnTo>
                      <a:pt x="0" y="0"/>
                    </a:lnTo>
                    <a:cubicBezTo>
                      <a:pt x="11929" y="0"/>
                      <a:pt x="21600" y="3203"/>
                      <a:pt x="21600" y="7154"/>
                    </a:cubicBezTo>
                    <a:lnTo>
                      <a:pt x="21600" y="11862"/>
                    </a:lnTo>
                    <a:cubicBezTo>
                      <a:pt x="21600" y="15124"/>
                      <a:pt x="14937" y="17973"/>
                      <a:pt x="5400" y="18789"/>
                    </a:cubicBezTo>
                    <a:lnTo>
                      <a:pt x="5400" y="21600"/>
                    </a:lnTo>
                    <a:lnTo>
                      <a:pt x="0" y="16662"/>
                    </a:lnTo>
                    <a:lnTo>
                      <a:pt x="5400" y="11270"/>
                    </a:lnTo>
                    <a:lnTo>
                      <a:pt x="5400" y="14081"/>
                    </a:lnTo>
                    <a:lnTo>
                      <a:pt x="5400" y="14081"/>
                    </a:lnTo>
                    <a:cubicBezTo>
                      <a:pt x="12393" y="13483"/>
                      <a:pt x="18021" y="11767"/>
                      <a:pt x="20397" y="9508"/>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158" name="Google Shape;859;p39"/>
            <p:cNvGrpSpPr/>
            <p:nvPr/>
          </p:nvGrpSpPr>
          <p:grpSpPr>
            <a:xfrm>
              <a:off x="1243424" y="8626947"/>
              <a:ext cx="889278" cy="1197338"/>
              <a:chOff x="0" y="509534"/>
              <a:chExt cx="889277" cy="1197337"/>
            </a:xfrm>
          </p:grpSpPr>
          <p:sp>
            <p:nvSpPr>
              <p:cNvPr id="1156" name="Oval"/>
              <p:cNvSpPr/>
              <p:nvPr/>
            </p:nvSpPr>
            <p:spPr>
              <a:xfrm>
                <a:off x="0" y="517734"/>
                <a:ext cx="889277" cy="1180937"/>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57" name="E♭"/>
              <p:cNvSpPr txBox="1"/>
              <p:nvPr/>
            </p:nvSpPr>
            <p:spPr>
              <a:xfrm>
                <a:off x="241856" y="509534"/>
                <a:ext cx="405565"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161" name="Google Shape;860;p39"/>
            <p:cNvGrpSpPr/>
            <p:nvPr/>
          </p:nvGrpSpPr>
          <p:grpSpPr>
            <a:xfrm>
              <a:off x="4526353" y="8626944"/>
              <a:ext cx="889278" cy="1197338"/>
              <a:chOff x="0" y="509531"/>
              <a:chExt cx="889277" cy="1197337"/>
            </a:xfrm>
          </p:grpSpPr>
          <p:sp>
            <p:nvSpPr>
              <p:cNvPr id="1159" name="Oval"/>
              <p:cNvSpPr/>
              <p:nvPr/>
            </p:nvSpPr>
            <p:spPr>
              <a:xfrm>
                <a:off x="0" y="517734"/>
                <a:ext cx="889277" cy="1180937"/>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60" name="B♭"/>
              <p:cNvSpPr txBox="1"/>
              <p:nvPr/>
            </p:nvSpPr>
            <p:spPr>
              <a:xfrm>
                <a:off x="241856" y="509531"/>
                <a:ext cx="405565" cy="1197337"/>
              </a:xfrm>
              <a:prstGeom prst="rect">
                <a:avLst/>
              </a:prstGeom>
              <a:noFill/>
              <a:ln w="12700" cap="flat">
                <a:noFill/>
                <a:miter lim="400000"/>
              </a:ln>
              <a:effectLst/>
            </p:spPr>
            <p:txBody>
              <a:bodyPr wrap="square" lIns="39450" tIns="39450" rIns="39450" bIns="39450" numCol="1" anchor="ctr">
                <a:spAutoFit/>
              </a:bodyPr>
              <a:lstStyle/>
              <a:p>
                <a:pPr algn="ctr">
                  <a:defRPr sz="3200" b="1">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pic>
          <p:nvPicPr>
            <p:cNvPr id="1162" name="Google Shape;862;p39" descr="Google Shape;862;p39"/>
            <p:cNvPicPr>
              <a:picLocks noChangeAspect="1"/>
            </p:cNvPicPr>
            <p:nvPr/>
          </p:nvPicPr>
          <p:blipFill>
            <a:blip r:embed="rId4"/>
            <a:stretch>
              <a:fillRect/>
            </a:stretch>
          </p:blipFill>
          <p:spPr>
            <a:xfrm>
              <a:off x="0" y="0"/>
              <a:ext cx="11571423" cy="4210845"/>
            </a:xfrm>
            <a:prstGeom prst="rect">
              <a:avLst/>
            </a:prstGeom>
            <a:ln w="12700" cap="flat">
              <a:noFill/>
              <a:miter lim="400000"/>
              <a:headEnd/>
              <a:tailEnd/>
            </a:ln>
            <a:effectLst/>
          </p:spPr>
        </p:pic>
        <p:grpSp>
          <p:nvGrpSpPr>
            <p:cNvPr id="1165" name="Google Shape;863;p39"/>
            <p:cNvGrpSpPr/>
            <p:nvPr/>
          </p:nvGrpSpPr>
          <p:grpSpPr>
            <a:xfrm>
              <a:off x="45695" y="2990547"/>
              <a:ext cx="749185" cy="843568"/>
              <a:chOff x="-1" y="-878"/>
              <a:chExt cx="749184" cy="843567"/>
            </a:xfrm>
          </p:grpSpPr>
          <p:sp>
            <p:nvSpPr>
              <p:cNvPr id="1163" name="Oval"/>
              <p:cNvSpPr/>
              <p:nvPr/>
            </p:nvSpPr>
            <p:spPr>
              <a:xfrm>
                <a:off x="-1" y="-1"/>
                <a:ext cx="749184" cy="84181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64" name="C"/>
              <p:cNvSpPr txBox="1"/>
              <p:nvPr/>
            </p:nvSpPr>
            <p:spPr>
              <a:xfrm>
                <a:off x="221340" y="-878"/>
                <a:ext cx="30650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168" name="Google Shape;864;p39"/>
            <p:cNvGrpSpPr/>
            <p:nvPr/>
          </p:nvGrpSpPr>
          <p:grpSpPr>
            <a:xfrm>
              <a:off x="3329827" y="2990547"/>
              <a:ext cx="749184" cy="843569"/>
              <a:chOff x="0" y="570251"/>
              <a:chExt cx="749183" cy="843569"/>
            </a:xfrm>
          </p:grpSpPr>
          <p:sp>
            <p:nvSpPr>
              <p:cNvPr id="1166" name="Oval"/>
              <p:cNvSpPr/>
              <p:nvPr/>
            </p:nvSpPr>
            <p:spPr>
              <a:xfrm>
                <a:off x="0" y="571128"/>
                <a:ext cx="749183" cy="841809"/>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67" name="G"/>
              <p:cNvSpPr txBox="1"/>
              <p:nvPr/>
            </p:nvSpPr>
            <p:spPr>
              <a:xfrm>
                <a:off x="221341" y="570251"/>
                <a:ext cx="306501"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169" name="Google Shape;866;p39"/>
            <p:cNvSpPr txBox="1"/>
            <p:nvPr/>
          </p:nvSpPr>
          <p:spPr>
            <a:xfrm>
              <a:off x="347299" y="4247848"/>
              <a:ext cx="32515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170" name="Google Shape;867;p39"/>
            <p:cNvSpPr txBox="1"/>
            <p:nvPr/>
          </p:nvSpPr>
          <p:spPr>
            <a:xfrm>
              <a:off x="1530083" y="4292042"/>
              <a:ext cx="1205237"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171" name="Google Shape;868;p39"/>
            <p:cNvSpPr txBox="1"/>
            <p:nvPr/>
          </p:nvSpPr>
          <p:spPr>
            <a:xfrm>
              <a:off x="3572506" y="4279117"/>
              <a:ext cx="32515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172" name="Google Shape;869;p39"/>
            <p:cNvSpPr txBox="1"/>
            <p:nvPr/>
          </p:nvSpPr>
          <p:spPr>
            <a:xfrm>
              <a:off x="5131597" y="4281221"/>
              <a:ext cx="325152"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grpSp>
          <p:nvGrpSpPr>
            <p:cNvPr id="1175" name="Google Shape;870;p39"/>
            <p:cNvGrpSpPr/>
            <p:nvPr/>
          </p:nvGrpSpPr>
          <p:grpSpPr>
            <a:xfrm>
              <a:off x="1702793" y="2983332"/>
              <a:ext cx="749184" cy="843569"/>
              <a:chOff x="0" y="570251"/>
              <a:chExt cx="749183" cy="843569"/>
            </a:xfrm>
          </p:grpSpPr>
          <p:sp>
            <p:nvSpPr>
              <p:cNvPr id="1173" name="Oval"/>
              <p:cNvSpPr/>
              <p:nvPr/>
            </p:nvSpPr>
            <p:spPr>
              <a:xfrm>
                <a:off x="0" y="571128"/>
                <a:ext cx="749183" cy="841809"/>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74" name="E"/>
              <p:cNvSpPr txBox="1"/>
              <p:nvPr/>
            </p:nvSpPr>
            <p:spPr>
              <a:xfrm>
                <a:off x="221341" y="570251"/>
                <a:ext cx="306501"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178" name="Google Shape;871;p39"/>
            <p:cNvGrpSpPr/>
            <p:nvPr/>
          </p:nvGrpSpPr>
          <p:grpSpPr>
            <a:xfrm>
              <a:off x="4986324" y="2990549"/>
              <a:ext cx="749184" cy="843567"/>
              <a:chOff x="0" y="271803"/>
              <a:chExt cx="749183" cy="843566"/>
            </a:xfrm>
          </p:grpSpPr>
          <p:sp>
            <p:nvSpPr>
              <p:cNvPr id="1176" name="Oval"/>
              <p:cNvSpPr/>
              <p:nvPr/>
            </p:nvSpPr>
            <p:spPr>
              <a:xfrm>
                <a:off x="0" y="272678"/>
                <a:ext cx="749183" cy="841809"/>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77" name="B"/>
              <p:cNvSpPr txBox="1"/>
              <p:nvPr/>
            </p:nvSpPr>
            <p:spPr>
              <a:xfrm>
                <a:off x="221341" y="271803"/>
                <a:ext cx="306501"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1181" name="Google Shape;872;p39"/>
            <p:cNvGrpSpPr/>
            <p:nvPr/>
          </p:nvGrpSpPr>
          <p:grpSpPr>
            <a:xfrm>
              <a:off x="9938975" y="2896745"/>
              <a:ext cx="749185" cy="843568"/>
              <a:chOff x="-1" y="-878"/>
              <a:chExt cx="749184" cy="843567"/>
            </a:xfrm>
          </p:grpSpPr>
          <p:sp>
            <p:nvSpPr>
              <p:cNvPr id="1179" name="Oval"/>
              <p:cNvSpPr/>
              <p:nvPr/>
            </p:nvSpPr>
            <p:spPr>
              <a:xfrm>
                <a:off x="-1" y="-1"/>
                <a:ext cx="749184" cy="84181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80" name="A"/>
              <p:cNvSpPr txBox="1"/>
              <p:nvPr/>
            </p:nvSpPr>
            <p:spPr>
              <a:xfrm>
                <a:off x="221340" y="-878"/>
                <a:ext cx="30650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1182" name="Google Shape;873;p39"/>
            <p:cNvSpPr txBox="1"/>
            <p:nvPr/>
          </p:nvSpPr>
          <p:spPr>
            <a:xfrm>
              <a:off x="9549943" y="4295952"/>
              <a:ext cx="141781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1185" name="Google Shape;874;p39"/>
            <p:cNvGrpSpPr/>
            <p:nvPr/>
          </p:nvGrpSpPr>
          <p:grpSpPr>
            <a:xfrm>
              <a:off x="9088180" y="2887726"/>
              <a:ext cx="749185" cy="843568"/>
              <a:chOff x="-1" y="-878"/>
              <a:chExt cx="749184" cy="843567"/>
            </a:xfrm>
          </p:grpSpPr>
          <p:sp>
            <p:nvSpPr>
              <p:cNvPr id="1183" name="Oval"/>
              <p:cNvSpPr/>
              <p:nvPr/>
            </p:nvSpPr>
            <p:spPr>
              <a:xfrm>
                <a:off x="-1" y="-1"/>
                <a:ext cx="749184" cy="841810"/>
              </a:xfrm>
              <a:prstGeom prst="ellipse">
                <a:avLst/>
              </a:prstGeom>
              <a:solidFill>
                <a:schemeClr val="accent3">
                  <a:alpha val="38820"/>
                </a:schemeClr>
              </a:solidFill>
              <a:ln w="12700" cap="flat">
                <a:solidFill>
                  <a:srgbClr val="BFBFB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84" name="G"/>
              <p:cNvSpPr txBox="1"/>
              <p:nvPr/>
            </p:nvSpPr>
            <p:spPr>
              <a:xfrm>
                <a:off x="221340" y="-878"/>
                <a:ext cx="306504"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1189" name="Google Shape;875;p39"/>
            <p:cNvGrpSpPr/>
            <p:nvPr/>
          </p:nvGrpSpPr>
          <p:grpSpPr>
            <a:xfrm>
              <a:off x="9482488" y="2077029"/>
              <a:ext cx="1054023" cy="919400"/>
              <a:chOff x="0" y="0"/>
              <a:chExt cx="1054022" cy="919399"/>
            </a:xfrm>
          </p:grpSpPr>
          <p:sp>
            <p:nvSpPr>
              <p:cNvPr id="1186" name="Shape"/>
              <p:cNvSpPr/>
              <p:nvPr/>
            </p:nvSpPr>
            <p:spPr>
              <a:xfrm rot="16196808">
                <a:off x="67800" y="-66886"/>
                <a:ext cx="918422" cy="1053171"/>
              </a:xfrm>
              <a:custGeom>
                <a:avLst/>
                <a:gdLst/>
                <a:ahLst/>
                <a:cxnLst>
                  <a:cxn ang="0">
                    <a:pos x="wd2" y="hd2"/>
                  </a:cxn>
                  <a:cxn ang="5400000">
                    <a:pos x="wd2" y="hd2"/>
                  </a:cxn>
                  <a:cxn ang="10800000">
                    <a:pos x="wd2" y="hd2"/>
                  </a:cxn>
                  <a:cxn ang="16200000">
                    <a:pos x="wd2" y="hd2"/>
                  </a:cxn>
                </a:cxnLst>
                <a:rect l="0" t="0" r="r" b="b"/>
                <a:pathLst>
                  <a:path w="19188" h="21600" extrusionOk="0">
                    <a:moveTo>
                      <a:pt x="0" y="16662"/>
                    </a:moveTo>
                    <a:lnTo>
                      <a:pt x="4796" y="11270"/>
                    </a:lnTo>
                    <a:lnTo>
                      <a:pt x="4796" y="14081"/>
                    </a:lnTo>
                    <a:lnTo>
                      <a:pt x="4796" y="14081"/>
                    </a:lnTo>
                    <a:cubicBezTo>
                      <a:pt x="11006" y="13483"/>
                      <a:pt x="16004" y="11767"/>
                      <a:pt x="18114" y="9508"/>
                    </a:cubicBezTo>
                    <a:cubicBezTo>
                      <a:pt x="21600" y="13239"/>
                      <a:pt x="16316" y="17317"/>
                      <a:pt x="6312" y="18618"/>
                    </a:cubicBezTo>
                    <a:cubicBezTo>
                      <a:pt x="5813" y="18682"/>
                      <a:pt x="5307" y="18739"/>
                      <a:pt x="4796" y="18789"/>
                    </a:cubicBezTo>
                    <a:lnTo>
                      <a:pt x="4796" y="21600"/>
                    </a:lnTo>
                    <a:close/>
                    <a:moveTo>
                      <a:pt x="19182" y="11862"/>
                    </a:moveTo>
                    <a:cubicBezTo>
                      <a:pt x="19182" y="7911"/>
                      <a:pt x="10594" y="4708"/>
                      <a:pt x="0" y="4708"/>
                    </a:cubicBezTo>
                    <a:lnTo>
                      <a:pt x="0" y="0"/>
                    </a:lnTo>
                    <a:cubicBezTo>
                      <a:pt x="10594" y="0"/>
                      <a:pt x="19182" y="3203"/>
                      <a:pt x="19182" y="7154"/>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87" name="Shape"/>
              <p:cNvSpPr/>
              <p:nvPr/>
            </p:nvSpPr>
            <p:spPr>
              <a:xfrm rot="16196808">
                <a:off x="-169481" y="170865"/>
                <a:ext cx="918173" cy="5783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405"/>
                      <a:pt x="11929" y="8573"/>
                      <a:pt x="0" y="8573"/>
                    </a:cubicBezTo>
                    <a:lnTo>
                      <a:pt x="0" y="0"/>
                    </a:lnTo>
                    <a:cubicBezTo>
                      <a:pt x="11929" y="0"/>
                      <a:pt x="21600" y="5832"/>
                      <a:pt x="21600" y="13027"/>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88" name="Line"/>
              <p:cNvSpPr/>
              <p:nvPr/>
            </p:nvSpPr>
            <p:spPr>
              <a:xfrm rot="16196808">
                <a:off x="67925" y="-66761"/>
                <a:ext cx="918173" cy="1053171"/>
              </a:xfrm>
              <a:custGeom>
                <a:avLst/>
                <a:gdLst/>
                <a:ahLst/>
                <a:cxnLst>
                  <a:cxn ang="0">
                    <a:pos x="wd2" y="hd2"/>
                  </a:cxn>
                  <a:cxn ang="5400000">
                    <a:pos x="wd2" y="hd2"/>
                  </a:cxn>
                  <a:cxn ang="10800000">
                    <a:pos x="wd2" y="hd2"/>
                  </a:cxn>
                  <a:cxn ang="16200000">
                    <a:pos x="wd2" y="hd2"/>
                  </a:cxn>
                </a:cxnLst>
                <a:rect l="0" t="0" r="r" b="b"/>
                <a:pathLst>
                  <a:path w="21600" h="21600" extrusionOk="0">
                    <a:moveTo>
                      <a:pt x="21600" y="11862"/>
                    </a:moveTo>
                    <a:cubicBezTo>
                      <a:pt x="21600" y="7911"/>
                      <a:pt x="11929" y="4708"/>
                      <a:pt x="0" y="4708"/>
                    </a:cubicBezTo>
                    <a:lnTo>
                      <a:pt x="0" y="0"/>
                    </a:lnTo>
                    <a:cubicBezTo>
                      <a:pt x="11929" y="0"/>
                      <a:pt x="21600" y="3203"/>
                      <a:pt x="21600" y="7154"/>
                    </a:cubicBezTo>
                    <a:lnTo>
                      <a:pt x="21600" y="11862"/>
                    </a:lnTo>
                    <a:cubicBezTo>
                      <a:pt x="21600" y="15124"/>
                      <a:pt x="14937" y="17973"/>
                      <a:pt x="5400" y="18789"/>
                    </a:cubicBezTo>
                    <a:lnTo>
                      <a:pt x="5400" y="21600"/>
                    </a:lnTo>
                    <a:lnTo>
                      <a:pt x="0" y="16662"/>
                    </a:lnTo>
                    <a:lnTo>
                      <a:pt x="5400" y="11270"/>
                    </a:lnTo>
                    <a:lnTo>
                      <a:pt x="5400" y="14081"/>
                    </a:lnTo>
                    <a:lnTo>
                      <a:pt x="5400" y="14081"/>
                    </a:lnTo>
                    <a:cubicBezTo>
                      <a:pt x="12393" y="13483"/>
                      <a:pt x="18021" y="11767"/>
                      <a:pt x="20397" y="9508"/>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1190" name="Google Shape;876;p39"/>
            <p:cNvSpPr txBox="1"/>
            <p:nvPr/>
          </p:nvSpPr>
          <p:spPr>
            <a:xfrm>
              <a:off x="9685895" y="5538496"/>
              <a:ext cx="3222696" cy="1351571"/>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オクターブ上の5度の1音上</a:t>
              </a:r>
            </a:p>
          </p:txBody>
        </p:sp>
        <p:sp>
          <p:nvSpPr>
            <p:cNvPr id="1191" name="Google Shape;877;p39"/>
            <p:cNvSpPr/>
            <p:nvPr/>
          </p:nvSpPr>
          <p:spPr>
            <a:xfrm flipH="1">
              <a:off x="9195808" y="3961909"/>
              <a:ext cx="1081684" cy="2839299"/>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92" name="Google Shape;878;p39"/>
            <p:cNvSpPr/>
            <p:nvPr/>
          </p:nvSpPr>
          <p:spPr>
            <a:xfrm>
              <a:off x="9204827" y="6789784"/>
              <a:ext cx="3867964" cy="1"/>
            </a:xfrm>
            <a:prstGeom prst="line">
              <a:avLst/>
            </a:prstGeom>
            <a:noFill/>
            <a:ln w="38100"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93" name="Google Shape;879;p39"/>
            <p:cNvSpPr/>
            <p:nvPr/>
          </p:nvSpPr>
          <p:spPr>
            <a:xfrm rot="5400000">
              <a:off x="6367127" y="2612414"/>
              <a:ext cx="598286" cy="55479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194" name="Google Shape;880;p39"/>
            <p:cNvSpPr txBox="1"/>
            <p:nvPr/>
          </p:nvSpPr>
          <p:spPr>
            <a:xfrm>
              <a:off x="5304448" y="6151213"/>
              <a:ext cx="3341749" cy="782013"/>
            </a:xfrm>
            <a:prstGeom prst="rect">
              <a:avLst/>
            </a:prstGeom>
            <a:noFill/>
            <a:ln w="12700" cap="flat">
              <a:noFill/>
              <a:miter lim="400000"/>
            </a:ln>
            <a:effectLst/>
          </p:spPr>
          <p:txBody>
            <a:bodyPr wrap="square" lIns="39450" tIns="39450" rIns="39450" bIns="39450" numCol="1" anchor="t">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１オクターブ</a:t>
              </a:r>
            </a:p>
          </p:txBody>
        </p:sp>
      </p:grpSp>
      <p:grpSp>
        <p:nvGrpSpPr>
          <p:cNvPr id="1198" name="Google Shape;881;p39"/>
          <p:cNvGrpSpPr/>
          <p:nvPr/>
        </p:nvGrpSpPr>
        <p:grpSpPr>
          <a:xfrm>
            <a:off x="77440" y="978739"/>
            <a:ext cx="1359788" cy="450001"/>
            <a:chOff x="0" y="-1"/>
            <a:chExt cx="3626100" cy="1200002"/>
          </a:xfrm>
        </p:grpSpPr>
        <p:sp>
          <p:nvSpPr>
            <p:cNvPr id="1196" name="Rectangle"/>
            <p:cNvSpPr/>
            <p:nvPr/>
          </p:nvSpPr>
          <p:spPr>
            <a:xfrm>
              <a:off x="0" y="-1"/>
              <a:ext cx="3626100" cy="1200002"/>
            </a:xfrm>
            <a:prstGeom prst="rect">
              <a:avLst/>
            </a:prstGeom>
            <a:solidFill>
              <a:srgbClr val="B3C6E7"/>
            </a:solidFill>
            <a:ln w="12700" cap="flat">
              <a:noFill/>
              <a:miter lim="400000"/>
            </a:ln>
            <a:effectLst/>
          </p:spPr>
          <p:txBody>
            <a:bodyPr wrap="square" lIns="0" tIns="0" rIns="0" bIns="0" numCol="1" anchor="ctr">
              <a:noAutofit/>
            </a:bodyPr>
            <a:lstStyle/>
            <a:p>
              <a:pPr>
                <a:defRPr sz="3300">
                  <a:latin typeface="Garamond"/>
                  <a:ea typeface="Garamond"/>
                  <a:cs typeface="Garamond"/>
                  <a:sym typeface="Garamond"/>
                </a:defRPr>
              </a:pPr>
              <a:endParaRPr sz="1238"/>
            </a:p>
          </p:txBody>
        </p:sp>
        <p:sp>
          <p:nvSpPr>
            <p:cNvPr id="1197" name="13th"/>
            <p:cNvSpPr txBox="1"/>
            <p:nvPr/>
          </p:nvSpPr>
          <p:spPr>
            <a:xfrm>
              <a:off x="105275" y="124447"/>
              <a:ext cx="3415551" cy="951117"/>
            </a:xfrm>
            <a:prstGeom prst="rect">
              <a:avLst/>
            </a:prstGeom>
            <a:noFill/>
            <a:ln w="12700" cap="flat">
              <a:noFill/>
              <a:miter lim="400000"/>
            </a:ln>
            <a:effectLst/>
          </p:spPr>
          <p:txBody>
            <a:bodyPr wrap="square" lIns="39450" tIns="39450" rIns="39450" bIns="39450" numCol="1" anchor="ctr">
              <a:spAutoFit/>
            </a:bodyPr>
            <a:lstStyle>
              <a:lvl1pPr>
                <a:defRPr sz="4800">
                  <a:latin typeface="Garamond"/>
                  <a:ea typeface="Garamond"/>
                  <a:cs typeface="Garamond"/>
                  <a:sym typeface="Garamond"/>
                </a:defRPr>
              </a:lvl1pPr>
            </a:lstStyle>
            <a:p>
              <a:r>
                <a:rPr sz="1800"/>
                <a:t>13th </a:t>
              </a:r>
            </a:p>
          </p:txBody>
        </p:sp>
      </p:grpSp>
      <p:sp>
        <p:nvSpPr>
          <p:cNvPr id="1199" name="テキスト ボックス 1"/>
          <p:cNvSpPr txBox="1"/>
          <p:nvPr/>
        </p:nvSpPr>
        <p:spPr>
          <a:xfrm>
            <a:off x="615317" y="1027347"/>
            <a:ext cx="1134268" cy="346249"/>
          </a:xfrm>
          <a:prstGeom prst="rect">
            <a:avLst/>
          </a:prstGeom>
          <a:ln w="12700">
            <a:miter lim="400000"/>
          </a:ln>
        </p:spPr>
        <p:txBody>
          <a:bodyPr lIns="17145" rIns="17145">
            <a:spAutoFit/>
          </a:bodyPr>
          <a:lstStyle>
            <a:lvl1pPr>
              <a:defRPr sz="4400"/>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探すコツ</a:t>
            </a: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0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302A2564-D059-90F1-677D-A2AD0384984F}"/>
              </a:ext>
            </a:extLst>
          </p:cNvPr>
          <p:cNvSpPr/>
          <p:nvPr/>
        </p:nvSpPr>
        <p:spPr>
          <a:xfrm>
            <a:off x="478012" y="7856323"/>
            <a:ext cx="4191829" cy="511684"/>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r>
              <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hlinkClick r:id="rId2"/>
              </a:rPr>
              <a:t>https://mubo.taka808.com/</a:t>
            </a:r>
            <a:r>
              <a:rPr lang="en-US" altLang="ja-JP" sz="1100" u="sng">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hlinkClick r:id="rId2"/>
              </a:rPr>
              <a:t>articles/Y32TBBcAACwA4x9D/</a:t>
            </a:r>
            <a:endPar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endParaRPr>
          </a:p>
        </p:txBody>
      </p:sp>
      <p:sp>
        <p:nvSpPr>
          <p:cNvPr id="1202" name="Google Shape;892;p40"/>
          <p:cNvSpPr txBox="1"/>
          <p:nvPr/>
        </p:nvSpPr>
        <p:spPr>
          <a:xfrm>
            <a:off x="432581" y="268808"/>
            <a:ext cx="4851431" cy="287427"/>
          </a:xfrm>
          <a:prstGeom prst="rect">
            <a:avLst/>
          </a:prstGeom>
          <a:ln w="12700">
            <a:miter lim="400000"/>
          </a:ln>
        </p:spPr>
        <p:txBody>
          <a:bodyPr lIns="25134" tIns="25134" rIns="25134" bIns="25134">
            <a:spAutoFit/>
          </a:bodyPr>
          <a:lstStyle>
            <a:lvl1pPr>
              <a:defRPr sz="4100">
                <a:latin typeface="A-OTF 太ゴB101 Pr6N Bold"/>
                <a:ea typeface="A-OTF 太ゴB101 Pr6N Bold"/>
                <a:cs typeface="A-OTF 太ゴB101 Pr6N Bold"/>
                <a:sym typeface="A-OTF 太ゴB101 Pr6N Bold"/>
              </a:defRPr>
            </a:lvl1pPr>
          </a:lstStyle>
          <a:p>
            <a:pPr algn="ctr"/>
            <a:r>
              <a:rPr lang="ja-JP" altLang="en-US" sz="1538">
                <a:latin typeface="M PLUS 1p" panose="020B0502020203020207" pitchFamily="34" charset="-128"/>
                <a:ea typeface="M PLUS 1p" panose="020B0502020203020207" pitchFamily="34" charset="-128"/>
                <a:cs typeface="M PLUS 1p" panose="020B0502020203020207" pitchFamily="34" charset="-128"/>
              </a:rPr>
              <a:t>オシャレな響き！３つのテンションと使い方　</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244" name="Group 1"/>
          <p:cNvGrpSpPr/>
          <p:nvPr/>
        </p:nvGrpSpPr>
        <p:grpSpPr>
          <a:xfrm>
            <a:off x="247995" y="1303836"/>
            <a:ext cx="5071434" cy="7117508"/>
            <a:chOff x="0" y="-5206"/>
            <a:chExt cx="13523824" cy="18980021"/>
          </a:xfrm>
        </p:grpSpPr>
        <p:grpSp>
          <p:nvGrpSpPr>
            <p:cNvPr id="1206" name="Google Shape;894;p40"/>
            <p:cNvGrpSpPr/>
            <p:nvPr/>
          </p:nvGrpSpPr>
          <p:grpSpPr>
            <a:xfrm>
              <a:off x="399773" y="510717"/>
              <a:ext cx="13124049" cy="1770354"/>
              <a:chOff x="0" y="-1"/>
              <a:chExt cx="13124047" cy="1770353"/>
            </a:xfrm>
          </p:grpSpPr>
          <p:sp>
            <p:nvSpPr>
              <p:cNvPr id="1204" name="Rectangle"/>
              <p:cNvSpPr/>
              <p:nvPr/>
            </p:nvSpPr>
            <p:spPr>
              <a:xfrm>
                <a:off x="0" y="-1"/>
                <a:ext cx="13124047" cy="1770353"/>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05" name="３つのテンションには、9th、11th、13thがある。"/>
              <p:cNvSpPr txBox="1"/>
              <p:nvPr/>
            </p:nvSpPr>
            <p:spPr>
              <a:xfrm>
                <a:off x="111624" y="494169"/>
                <a:ext cx="12900796" cy="782013"/>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３つのテンションには、9th、11th、13thがある。    </a:t>
                </a:r>
              </a:p>
            </p:txBody>
          </p:sp>
        </p:grpSp>
        <p:grpSp>
          <p:nvGrpSpPr>
            <p:cNvPr id="1209" name="Google Shape;895;p40"/>
            <p:cNvGrpSpPr/>
            <p:nvPr/>
          </p:nvGrpSpPr>
          <p:grpSpPr>
            <a:xfrm>
              <a:off x="209039" y="-5206"/>
              <a:ext cx="1152083" cy="1059013"/>
              <a:chOff x="0" y="-5206"/>
              <a:chExt cx="1152081" cy="1059012"/>
            </a:xfrm>
          </p:grpSpPr>
          <p:sp>
            <p:nvSpPr>
              <p:cNvPr id="1207" name="Rectangle"/>
              <p:cNvSpPr/>
              <p:nvPr/>
            </p:nvSpPr>
            <p:spPr>
              <a:xfrm>
                <a:off x="0" y="39490"/>
                <a:ext cx="1152081" cy="969620"/>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1208" name="1."/>
              <p:cNvSpPr txBox="1"/>
              <p:nvPr/>
            </p:nvSpPr>
            <p:spPr>
              <a:xfrm>
                <a:off x="105275" y="-5206"/>
                <a:ext cx="941532"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nvGrpSpPr>
            <p:cNvPr id="1216" name="Google Shape;896;p40"/>
            <p:cNvGrpSpPr/>
            <p:nvPr/>
          </p:nvGrpSpPr>
          <p:grpSpPr>
            <a:xfrm>
              <a:off x="153531" y="2454263"/>
              <a:ext cx="13370293" cy="2848455"/>
              <a:chOff x="0" y="-5204"/>
              <a:chExt cx="13370291" cy="2848454"/>
            </a:xfrm>
          </p:grpSpPr>
          <p:grpSp>
            <p:nvGrpSpPr>
              <p:cNvPr id="1212" name="Google Shape;897;p40"/>
              <p:cNvGrpSpPr/>
              <p:nvPr/>
            </p:nvGrpSpPr>
            <p:grpSpPr>
              <a:xfrm>
                <a:off x="246017" y="538059"/>
                <a:ext cx="13124274" cy="2305191"/>
                <a:chOff x="0" y="0"/>
                <a:chExt cx="13124272" cy="2305190"/>
              </a:xfrm>
            </p:grpSpPr>
            <p:sp>
              <p:nvSpPr>
                <p:cNvPr id="1210" name="Rectangle"/>
                <p:cNvSpPr/>
                <p:nvPr/>
              </p:nvSpPr>
              <p:spPr>
                <a:xfrm>
                  <a:off x="0" y="0"/>
                  <a:ext cx="13124272" cy="230519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11" name="11thは調味料に例えると唐辛子。見つけ方は、オクターブ上 の５度の１音下の音。ただし、11thはマイナーコードにしか使えない。"/>
                <p:cNvSpPr txBox="1"/>
                <p:nvPr/>
              </p:nvSpPr>
              <p:spPr>
                <a:xfrm>
                  <a:off x="111624" y="192032"/>
                  <a:ext cx="12901021" cy="1921126"/>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11thは調味料に例えると唐辛子。見つけ方は、オクターブ上 の５度の１音下の音。ただし、11thはマイナーコードにしか使えない。</a:t>
                  </a:r>
                </a:p>
              </p:txBody>
            </p:sp>
          </p:grpSp>
          <p:grpSp>
            <p:nvGrpSpPr>
              <p:cNvPr id="1215" name="Google Shape;898;p40"/>
              <p:cNvGrpSpPr/>
              <p:nvPr/>
            </p:nvGrpSpPr>
            <p:grpSpPr>
              <a:xfrm>
                <a:off x="0" y="-5204"/>
                <a:ext cx="1140779" cy="1059012"/>
                <a:chOff x="0" y="-5204"/>
                <a:chExt cx="1140778" cy="1059011"/>
              </a:xfrm>
            </p:grpSpPr>
            <p:sp>
              <p:nvSpPr>
                <p:cNvPr id="1213" name="Rectangle"/>
                <p:cNvSpPr/>
                <p:nvPr/>
              </p:nvSpPr>
              <p:spPr>
                <a:xfrm>
                  <a:off x="0" y="39503"/>
                  <a:ext cx="1140778" cy="969595"/>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1214" name="2."/>
                <p:cNvSpPr txBox="1"/>
                <p:nvPr/>
              </p:nvSpPr>
              <p:spPr>
                <a:xfrm>
                  <a:off x="105275" y="-5204"/>
                  <a:ext cx="930229"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grpSp>
          <p:nvGrpSpPr>
            <p:cNvPr id="1223" name="Google Shape;899;p40"/>
            <p:cNvGrpSpPr/>
            <p:nvPr/>
          </p:nvGrpSpPr>
          <p:grpSpPr>
            <a:xfrm>
              <a:off x="102157" y="5476520"/>
              <a:ext cx="13421075" cy="3809194"/>
              <a:chOff x="0" y="-5204"/>
              <a:chExt cx="13421073" cy="3809192"/>
            </a:xfrm>
          </p:grpSpPr>
          <p:grpSp>
            <p:nvGrpSpPr>
              <p:cNvPr id="1219" name="Google Shape;900;p40"/>
              <p:cNvGrpSpPr/>
              <p:nvPr/>
            </p:nvGrpSpPr>
            <p:grpSpPr>
              <a:xfrm>
                <a:off x="297141" y="525608"/>
                <a:ext cx="13123932" cy="3278380"/>
                <a:chOff x="-1" y="-1"/>
                <a:chExt cx="13123931" cy="3278379"/>
              </a:xfrm>
            </p:grpSpPr>
            <p:sp>
              <p:nvSpPr>
                <p:cNvPr id="1217" name="Rectangle"/>
                <p:cNvSpPr/>
                <p:nvPr/>
              </p:nvSpPr>
              <p:spPr>
                <a:xfrm>
                  <a:off x="-1" y="-1"/>
                  <a:ext cx="13123931" cy="327837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18" name="11thをメジャーコードに使う時は、半音上げて#11thにする。そうするとハモるようになる。ただ、ハモる８個のかたまりから飛び出すので、少し特徴的な音がする。見つけ方は、オクターブ上の５度の半音下。"/>
                <p:cNvSpPr txBox="1"/>
                <p:nvPr/>
              </p:nvSpPr>
              <p:spPr>
                <a:xfrm>
                  <a:off x="111623" y="393847"/>
                  <a:ext cx="12900680" cy="2490684"/>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11thをメジャーコードに使う時は、半音上げて#11thにする。そうするとハモるようになる。ただ、ハモる８個のかたまりから飛び出すので、少し特徴的な音がする。見つけ方は、オクターブ上の５度の半音下。</a:t>
                  </a:r>
                </a:p>
              </p:txBody>
            </p:sp>
          </p:grpSp>
          <p:grpSp>
            <p:nvGrpSpPr>
              <p:cNvPr id="1222" name="Google Shape;901;p40"/>
              <p:cNvGrpSpPr/>
              <p:nvPr/>
            </p:nvGrpSpPr>
            <p:grpSpPr>
              <a:xfrm>
                <a:off x="0" y="-5204"/>
                <a:ext cx="1136410" cy="1059014"/>
                <a:chOff x="0" y="-5204"/>
                <a:chExt cx="1136409" cy="1059013"/>
              </a:xfrm>
            </p:grpSpPr>
            <p:sp>
              <p:nvSpPr>
                <p:cNvPr id="1220" name="Rectangle"/>
                <p:cNvSpPr/>
                <p:nvPr/>
              </p:nvSpPr>
              <p:spPr>
                <a:xfrm>
                  <a:off x="0" y="39479"/>
                  <a:ext cx="1136409" cy="96964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1221" name="3."/>
                <p:cNvSpPr txBox="1"/>
                <p:nvPr/>
              </p:nvSpPr>
              <p:spPr>
                <a:xfrm>
                  <a:off x="105275" y="-5204"/>
                  <a:ext cx="925860"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grpSp>
          <p:nvGrpSpPr>
            <p:cNvPr id="1230" name="Google Shape;902;p40"/>
            <p:cNvGrpSpPr/>
            <p:nvPr/>
          </p:nvGrpSpPr>
          <p:grpSpPr>
            <a:xfrm>
              <a:off x="0" y="9429422"/>
              <a:ext cx="13515556" cy="3272398"/>
              <a:chOff x="0" y="-5205"/>
              <a:chExt cx="13515555" cy="3272396"/>
            </a:xfrm>
          </p:grpSpPr>
          <p:grpSp>
            <p:nvGrpSpPr>
              <p:cNvPr id="1226" name="Google Shape;903;p40"/>
              <p:cNvGrpSpPr/>
              <p:nvPr/>
            </p:nvGrpSpPr>
            <p:grpSpPr>
              <a:xfrm>
                <a:off x="391386" y="557969"/>
                <a:ext cx="13124169" cy="2709222"/>
                <a:chOff x="-1" y="0"/>
                <a:chExt cx="13124168" cy="2709220"/>
              </a:xfrm>
            </p:grpSpPr>
            <p:sp>
              <p:nvSpPr>
                <p:cNvPr id="1224" name="Rectangle"/>
                <p:cNvSpPr/>
                <p:nvPr/>
              </p:nvSpPr>
              <p:spPr>
                <a:xfrm>
                  <a:off x="-1" y="0"/>
                  <a:ext cx="13124168" cy="270922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25" name="13thは調味料に例えると砂糖。見つけ方は、オクターブ上の５度の１音上。13thは基本和音と短９度でぶつかっていないので、メジャーでもマイナーでも使うことができる。"/>
                <p:cNvSpPr txBox="1"/>
                <p:nvPr/>
              </p:nvSpPr>
              <p:spPr>
                <a:xfrm>
                  <a:off x="111623" y="394047"/>
                  <a:ext cx="12900915" cy="1921125"/>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13thは調味料に例えると砂糖。見つけ方は、オクターブ上の５度の１音上。13thは基本和音と短９度でぶつかっていないので、メジャーでもマイナーでも使うことができる。</a:t>
                  </a:r>
                </a:p>
              </p:txBody>
            </p:sp>
          </p:grpSp>
          <p:grpSp>
            <p:nvGrpSpPr>
              <p:cNvPr id="1229" name="Google Shape;904;p40"/>
              <p:cNvGrpSpPr/>
              <p:nvPr/>
            </p:nvGrpSpPr>
            <p:grpSpPr>
              <a:xfrm>
                <a:off x="0" y="-5205"/>
                <a:ext cx="1136431" cy="1059014"/>
                <a:chOff x="0" y="-5205"/>
                <a:chExt cx="1136430" cy="1059013"/>
              </a:xfrm>
            </p:grpSpPr>
            <p:sp>
              <p:nvSpPr>
                <p:cNvPr id="1227" name="Rectangle"/>
                <p:cNvSpPr/>
                <p:nvPr/>
              </p:nvSpPr>
              <p:spPr>
                <a:xfrm>
                  <a:off x="0" y="39456"/>
                  <a:ext cx="1136430" cy="96968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1228" name="4."/>
                <p:cNvSpPr txBox="1"/>
                <p:nvPr/>
              </p:nvSpPr>
              <p:spPr>
                <a:xfrm>
                  <a:off x="105274" y="-5205"/>
                  <a:ext cx="925881"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grpSp>
          <p:nvGrpSpPr>
            <p:cNvPr id="1233" name="Google Shape;905;p40"/>
            <p:cNvGrpSpPr/>
            <p:nvPr/>
          </p:nvGrpSpPr>
          <p:grpSpPr>
            <a:xfrm>
              <a:off x="391506" y="13398618"/>
              <a:ext cx="13132316" cy="3278520"/>
              <a:chOff x="-1" y="-1"/>
              <a:chExt cx="13132315" cy="3278518"/>
            </a:xfrm>
          </p:grpSpPr>
          <p:sp>
            <p:nvSpPr>
              <p:cNvPr id="1231" name="Rectangle"/>
              <p:cNvSpPr/>
              <p:nvPr/>
            </p:nvSpPr>
            <p:spPr>
              <a:xfrm>
                <a:off x="-1" y="-1"/>
                <a:ext cx="13132315" cy="3278518"/>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32" name="３つのテンションを自分の曲に取り入れたり、好きな曲を弾いてみたりして、サウンドを確かめてみましょう！以下のリンク先に「A列車で行こう」などの演奏動画もあるので、ぜひ参考にしてみくださいね！"/>
              <p:cNvSpPr txBox="1"/>
              <p:nvPr/>
            </p:nvSpPr>
            <p:spPr>
              <a:xfrm>
                <a:off x="111623" y="393916"/>
                <a:ext cx="12909064" cy="2490684"/>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３つのテンションを自分の曲に取り入れたり、好きな曲を弾いてみたりして、サウンドを確かめてみましょう！以下のリンク先に「A列車で行こう」などの演奏動画もあるので、ぜひ参考にしてみくださいね！　</a:t>
                </a:r>
              </a:p>
            </p:txBody>
          </p:sp>
        </p:grpSp>
        <p:grpSp>
          <p:nvGrpSpPr>
            <p:cNvPr id="1236" name="Google Shape;906;p40"/>
            <p:cNvGrpSpPr/>
            <p:nvPr/>
          </p:nvGrpSpPr>
          <p:grpSpPr>
            <a:xfrm>
              <a:off x="51374" y="12844316"/>
              <a:ext cx="1136139" cy="1059014"/>
              <a:chOff x="0" y="-5201"/>
              <a:chExt cx="1136138" cy="1059012"/>
            </a:xfrm>
          </p:grpSpPr>
          <p:sp>
            <p:nvSpPr>
              <p:cNvPr id="1234" name="Rectangle"/>
              <p:cNvSpPr/>
              <p:nvPr/>
            </p:nvSpPr>
            <p:spPr>
              <a:xfrm>
                <a:off x="0" y="39490"/>
                <a:ext cx="1136138" cy="969620"/>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1235" name="5."/>
              <p:cNvSpPr txBox="1"/>
              <p:nvPr/>
            </p:nvSpPr>
            <p:spPr>
              <a:xfrm>
                <a:off x="105275" y="-5201"/>
                <a:ext cx="925589"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5.</a:t>
                </a:r>
              </a:p>
            </p:txBody>
          </p:sp>
        </p:grpSp>
        <p:grpSp>
          <p:nvGrpSpPr>
            <p:cNvPr id="1242" name="Google Shape;909;p40"/>
            <p:cNvGrpSpPr/>
            <p:nvPr/>
          </p:nvGrpSpPr>
          <p:grpSpPr>
            <a:xfrm>
              <a:off x="186009" y="17136691"/>
              <a:ext cx="3994790" cy="843569"/>
              <a:chOff x="0" y="-5432"/>
              <a:chExt cx="3994788" cy="843567"/>
            </a:xfrm>
          </p:grpSpPr>
          <p:sp>
            <p:nvSpPr>
              <p:cNvPr id="1240" name="Rectangle"/>
              <p:cNvSpPr/>
              <p:nvPr/>
            </p:nvSpPr>
            <p:spPr>
              <a:xfrm>
                <a:off x="0" y="36947"/>
                <a:ext cx="3994788" cy="758807"/>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1241" name="Part02 link"/>
              <p:cNvSpPr txBox="1"/>
              <p:nvPr/>
            </p:nvSpPr>
            <p:spPr>
              <a:xfrm>
                <a:off x="105275" y="-5432"/>
                <a:ext cx="3784239"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Part02 link</a:t>
                </a:r>
              </a:p>
            </p:txBody>
          </p:sp>
        </p:grpSp>
        <p:pic>
          <p:nvPicPr>
            <p:cNvPr id="1243" name="Google Shape;910;p40" descr="Google Shape;910;p40"/>
            <p:cNvPicPr>
              <a:picLocks noChangeAspect="1"/>
            </p:cNvPicPr>
            <p:nvPr/>
          </p:nvPicPr>
          <p:blipFill>
            <a:blip r:embed="rId3"/>
            <a:stretch>
              <a:fillRect/>
            </a:stretch>
          </p:blipFill>
          <p:spPr>
            <a:xfrm>
              <a:off x="12123725" y="17580027"/>
              <a:ext cx="1339274" cy="1394788"/>
            </a:xfrm>
            <a:prstGeom prst="rect">
              <a:avLst/>
            </a:prstGeom>
            <a:ln w="12700" cap="flat">
              <a:noFill/>
              <a:miter lim="400000"/>
              <a:headEnd/>
              <a:tailEnd/>
            </a:ln>
            <a:effectLst/>
          </p:spPr>
        </p:pic>
      </p:grpSp>
      <p:sp>
        <p:nvSpPr>
          <p:cNvPr id="124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28</a:t>
            </a:fld>
            <a:endParaRPr/>
          </a:p>
        </p:txBody>
      </p:sp>
      <p:grpSp>
        <p:nvGrpSpPr>
          <p:cNvPr id="2" name="Google Shape;223;p19">
            <a:extLst>
              <a:ext uri="{FF2B5EF4-FFF2-40B4-BE49-F238E27FC236}">
                <a16:creationId xmlns:a16="http://schemas.microsoft.com/office/drawing/2014/main" id="{30041A2B-6598-6F73-FD86-8CDBBF8D6E61}"/>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EA7D51EE-D9C8-AC36-19D0-E71BB1B8B853}"/>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E5C87D52-F12C-ABA4-DF90-1B6D4BF4365F}"/>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pic>
        <p:nvPicPr>
          <p:cNvPr id="5" name="Google Shape;672;p33" descr="Google Shape;672;p33">
            <a:extLst>
              <a:ext uri="{FF2B5EF4-FFF2-40B4-BE49-F238E27FC236}">
                <a16:creationId xmlns:a16="http://schemas.microsoft.com/office/drawing/2014/main" id="{10121F8C-4997-980E-9ADE-C072C023B133}"/>
              </a:ext>
            </a:extLst>
          </p:cNvPr>
          <p:cNvPicPr>
            <a:picLocks noChangeAspect="1"/>
          </p:cNvPicPr>
          <p:nvPr/>
        </p:nvPicPr>
        <p:blipFill>
          <a:blip r:embed="rId4"/>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Google Shape;916;p41"/>
          <p:cNvPicPr preferRelativeResize="0"/>
          <p:nvPr/>
        </p:nvPicPr>
        <p:blipFill>
          <a:blip r:embed="rId3"/>
          <a:stretch>
            <a:fillRect/>
          </a:stretch>
        </p:blipFill>
        <p:spPr>
          <a:xfrm rot="-5400000">
            <a:off x="-1256606" y="2183901"/>
            <a:ext cx="8216743" cy="5729645"/>
          </a:xfrm>
          <a:prstGeom prst="rect">
            <a:avLst/>
          </a:prstGeom>
          <a:noFill/>
          <a:ln>
            <a:noFill/>
          </a:ln>
        </p:spPr>
      </p:pic>
      <p:sp>
        <p:nvSpPr>
          <p:cNvPr id="1248" name="Rectangle"/>
          <p:cNvSpPr/>
          <p:nvPr/>
        </p:nvSpPr>
        <p:spPr>
          <a:xfrm>
            <a:off x="407425" y="105000"/>
            <a:ext cx="4901738" cy="558450"/>
          </a:xfrm>
          <a:prstGeom prst="rect">
            <a:avLst/>
          </a:prstGeom>
          <a:solidFill>
            <a:srgbClr val="FFFFFF"/>
          </a:solidFill>
          <a:ln w="12700" cap="flat">
            <a:noFill/>
            <a:miter lim="400000"/>
          </a:ln>
          <a:effectLst/>
        </p:spPr>
        <p:txBody>
          <a:bodyPr wrap="square" lIns="0" tIns="0" rIns="0" bIns="0" numCol="1" anchor="t">
            <a:noAutofit/>
          </a:bodyPr>
          <a:lstStyle/>
          <a:p>
            <a:pPr algn="ctr">
              <a:defRPr sz="7900">
                <a:latin typeface="Garamond"/>
                <a:ea typeface="Garamond"/>
                <a:cs typeface="Garamond"/>
                <a:sym typeface="Garamond"/>
              </a:defRPr>
            </a:pPr>
            <a:endParaRPr sz="2800"/>
          </a:p>
        </p:txBody>
      </p:sp>
      <p:sp>
        <p:nvSpPr>
          <p:cNvPr id="1249" name="Column-01"/>
          <p:cNvSpPr txBox="1"/>
          <p:nvPr/>
        </p:nvSpPr>
        <p:spPr>
          <a:xfrm>
            <a:off x="432578" y="105000"/>
            <a:ext cx="4851432" cy="420091"/>
          </a:xfrm>
          <a:prstGeom prst="rect">
            <a:avLst/>
          </a:prstGeom>
          <a:noFill/>
          <a:ln w="12700" cap="flat">
            <a:noFill/>
            <a:miter lim="400000"/>
          </a:ln>
          <a:effectLst/>
        </p:spPr>
        <p:txBody>
          <a:bodyPr wrap="square" lIns="25134" tIns="25134" rIns="25134" bIns="25134" numCol="1" anchor="t">
            <a:spAutoFit/>
          </a:bodyPr>
          <a:lstStyle>
            <a:lvl1pPr algn="ctr">
              <a:defRPr sz="7900">
                <a:latin typeface="Garamond"/>
                <a:ea typeface="Garamond"/>
                <a:cs typeface="Garamond"/>
                <a:sym typeface="Garamond"/>
              </a:defRPr>
            </a:lvl1pPr>
          </a:lstStyle>
          <a:p>
            <a:r>
              <a:rPr sz="2400" dirty="0"/>
              <a:t>Column-01</a:t>
            </a:r>
            <a:endParaRPr sz="2000" dirty="0">
              <a:solidFill>
                <a:srgbClr val="4A5568"/>
              </a:solidFill>
            </a:endParaRPr>
          </a:p>
        </p:txBody>
      </p:sp>
      <p:sp>
        <p:nvSpPr>
          <p:cNvPr id="1251" name="テキスト ボックス 3"/>
          <p:cNvSpPr txBox="1"/>
          <p:nvPr/>
        </p:nvSpPr>
        <p:spPr>
          <a:xfrm>
            <a:off x="2126844" y="446844"/>
            <a:ext cx="1462901" cy="400110"/>
          </a:xfrm>
          <a:prstGeom prst="rect">
            <a:avLst/>
          </a:prstGeom>
          <a:ln w="12700">
            <a:miter lim="400000"/>
          </a:ln>
        </p:spPr>
        <p:txBody>
          <a:bodyPr wrap="none" lIns="17145" rIns="17145">
            <a:spAutoFit/>
          </a:bodyPr>
          <a:lstStyle/>
          <a:p>
            <a:pPr>
              <a:defRPr sz="4800"/>
            </a:pPr>
            <a:r>
              <a:rPr sz="2000" dirty="0" err="1">
                <a:latin typeface="M PLUS 1p" panose="020B0502020203020207" pitchFamily="34" charset="-128"/>
                <a:ea typeface="M PLUS 1p" panose="020B0502020203020207" pitchFamily="34" charset="-128"/>
                <a:cs typeface="M PLUS 1p" panose="020B0502020203020207" pitchFamily="34" charset="-128"/>
              </a:rPr>
              <a:t>Muboとは</a:t>
            </a:r>
            <a:r>
              <a:rPr sz="2000"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25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29</a:t>
            </a:fld>
            <a:endParaRPr/>
          </a:p>
        </p:txBody>
      </p:sp>
      <p:grpSp>
        <p:nvGrpSpPr>
          <p:cNvPr id="4" name="グループ化 3">
            <a:extLst>
              <a:ext uri="{FF2B5EF4-FFF2-40B4-BE49-F238E27FC236}">
                <a16:creationId xmlns:a16="http://schemas.microsoft.com/office/drawing/2014/main" id="{5A604F23-77D7-7A36-5BFA-0C1D3856C97C}"/>
              </a:ext>
            </a:extLst>
          </p:cNvPr>
          <p:cNvGrpSpPr/>
          <p:nvPr/>
        </p:nvGrpSpPr>
        <p:grpSpPr>
          <a:xfrm>
            <a:off x="43664" y="851719"/>
            <a:ext cx="5629260" cy="88634"/>
            <a:chOff x="43664" y="851719"/>
            <a:chExt cx="5629260" cy="88634"/>
          </a:xfrm>
        </p:grpSpPr>
        <p:cxnSp>
          <p:nvCxnSpPr>
            <p:cNvPr id="5" name="Google Shape;224;p19">
              <a:extLst>
                <a:ext uri="{FF2B5EF4-FFF2-40B4-BE49-F238E27FC236}">
                  <a16:creationId xmlns:a16="http://schemas.microsoft.com/office/drawing/2014/main" id="{3AF87B10-7A2E-C69B-3B34-5B06E1848FAB}"/>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44B221D5-253A-9952-6189-7D68C7C3C6B6}"/>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556" y="8212349"/>
            <a:ext cx="5715238" cy="973217"/>
          </a:xfrm>
          <a:prstGeom prst="rect">
            <a:avLst/>
          </a:prstGeom>
          <a:gradFill>
            <a:gsLst>
              <a:gs pos="49000">
                <a:srgbClr val="FFFFFF"/>
              </a:gs>
              <a:gs pos="75000">
                <a:srgbClr val="6DF3B2"/>
              </a:gs>
              <a:gs pos="91000">
                <a:srgbClr val="6DE6A8"/>
              </a:gs>
              <a:gs pos="100000">
                <a:srgbClr val="6ADA9C"/>
              </a:gs>
            </a:gsLst>
            <a:lin ang="5400000"/>
          </a:gradFill>
          <a:ln w="12700">
            <a:miter lim="400000"/>
          </a:ln>
        </p:spPr>
        <p:txBody>
          <a:bodyPr lIns="0" tIns="0" rIns="0" bIns="0" anchor="ctr"/>
          <a:lstStyle/>
          <a:p>
            <a:pPr algn="ctr">
              <a:defRPr>
                <a:solidFill>
                  <a:srgbClr val="FFFFFF"/>
                </a:solidFill>
              </a:defRPr>
            </a:pP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5" name="Google Shape;113;p15"/>
          <p:cNvSpPr txBox="1"/>
          <p:nvPr/>
        </p:nvSpPr>
        <p:spPr>
          <a:xfrm>
            <a:off x="338139" y="1490364"/>
            <a:ext cx="5040311" cy="6188459"/>
          </a:xfrm>
          <a:prstGeom prst="rect">
            <a:avLst/>
          </a:prstGeom>
          <a:ln w="12700">
            <a:miter lim="400000"/>
          </a:ln>
        </p:spPr>
        <p:txBody>
          <a:bodyPr wrap="square" lIns="39450" tIns="39450" rIns="39450" bIns="39450">
            <a:spAutoFit/>
          </a:bodyPr>
          <a:lstStyle/>
          <a:p>
            <a:pPr>
              <a:lnSpc>
                <a:spcPct val="150000"/>
              </a:lnSpc>
              <a:defRPr sz="3700">
                <a:latin typeface="M PLUS 1p"/>
                <a:ea typeface="M PLUS 1p"/>
                <a:cs typeface="M PLUS 1p"/>
                <a:sym typeface="M PLUS 1p"/>
              </a:defRPr>
            </a:pPr>
            <a:r>
              <a:rPr lang="ja-JP" altLang="en-US" sz="1400" dirty="0"/>
              <a:t>　</a:t>
            </a:r>
            <a:r>
              <a:rPr sz="1400" dirty="0"/>
              <a:t>ここで紹介している知識は、2024年現在、全て私自身が世界中のアーティストとの仕事で活用しているもので、世界で通用することは実証済みです。</a:t>
            </a:r>
            <a:endParaRPr lang="en-US" sz="1400" dirty="0"/>
          </a:p>
          <a:p>
            <a:pPr>
              <a:lnSpc>
                <a:spcPct val="150000"/>
              </a:lnSpc>
              <a:defRPr sz="3700">
                <a:latin typeface="M PLUS 1p"/>
                <a:ea typeface="M PLUS 1p"/>
                <a:cs typeface="M PLUS 1p"/>
                <a:sym typeface="M PLUS 1p"/>
              </a:defRPr>
            </a:pPr>
            <a:endParaRPr lang="en-US" sz="1400" dirty="0"/>
          </a:p>
          <a:p>
            <a:pPr>
              <a:lnSpc>
                <a:spcPct val="150000"/>
              </a:lnSpc>
              <a:defRPr sz="3700">
                <a:latin typeface="M PLUS 1p"/>
                <a:ea typeface="M PLUS 1p"/>
                <a:cs typeface="M PLUS 1p"/>
                <a:sym typeface="M PLUS 1p"/>
              </a:defRPr>
            </a:pPr>
            <a:r>
              <a:rPr lang="ja-JP" altLang="en-US" sz="1400"/>
              <a:t>　</a:t>
            </a:r>
            <a:r>
              <a:rPr sz="1400" dirty="0"/>
              <a:t>ジャズ理論をベースに、主にゴスペルやヒップホップのスタイルを解説していきます。日本にはあまり情報がないかもしれませんが、きっとみなさんの演奏、曲づくり、アレンジに新たな刺激をもたらすと思います。少しでもみなさんの音楽活動をサポートできることを願っています。</a:t>
            </a:r>
          </a:p>
          <a:p>
            <a:pPr>
              <a:lnSpc>
                <a:spcPct val="150000"/>
              </a:lnSpc>
              <a:defRPr sz="3700">
                <a:latin typeface="M PLUS 1p"/>
                <a:ea typeface="M PLUS 1p"/>
                <a:cs typeface="M PLUS 1p"/>
                <a:sym typeface="M PLUS 1p"/>
              </a:defRPr>
            </a:pPr>
            <a:endParaRPr sz="1400" dirty="0"/>
          </a:p>
          <a:p>
            <a:pPr eaLnBrk="0">
              <a:lnSpc>
                <a:spcPct val="150000"/>
              </a:lnSpc>
              <a:defRPr sz="3700">
                <a:latin typeface="M PLUS 1p"/>
                <a:ea typeface="M PLUS 1p"/>
                <a:cs typeface="M PLUS 1p"/>
                <a:sym typeface="M PLUS 1p"/>
              </a:defRPr>
            </a:pPr>
            <a:r>
              <a:rPr sz="1400" dirty="0"/>
              <a:t>　また、私のサイトである”Mubo”（ミューボ）の動画視聴によりさらに理解が深まると思います。目次と各章のまとめページにコンテンツ内容と紐づけてリンクを貼り付けますので、併せてご活用ください。</a:t>
            </a:r>
          </a:p>
          <a:p>
            <a:pPr>
              <a:lnSpc>
                <a:spcPct val="150000"/>
              </a:lnSpc>
              <a:defRPr sz="3700">
                <a:latin typeface="M PLUS 1p"/>
                <a:ea typeface="M PLUS 1p"/>
                <a:cs typeface="M PLUS 1p"/>
                <a:sym typeface="M PLUS 1p"/>
              </a:defRPr>
            </a:pPr>
            <a:endParaRPr sz="1400" dirty="0"/>
          </a:p>
          <a:p>
            <a:pPr>
              <a:lnSpc>
                <a:spcPct val="150000"/>
              </a:lnSpc>
              <a:defRPr sz="3700">
                <a:latin typeface="M PLUS 1p"/>
                <a:ea typeface="M PLUS 1p"/>
                <a:cs typeface="M PLUS 1p"/>
                <a:sym typeface="M PLUS 1p"/>
              </a:defRPr>
            </a:pPr>
            <a:r>
              <a:rPr sz="1400" dirty="0"/>
              <a:t>　</a:t>
            </a:r>
            <a:r>
              <a:rPr sz="1400" dirty="0" err="1"/>
              <a:t>それでは、一緒に音楽の素晴らしさを追求していきましょう</a:t>
            </a:r>
            <a:r>
              <a:rPr sz="1400" dirty="0"/>
              <a:t>！</a:t>
            </a:r>
          </a:p>
          <a:p>
            <a:pPr marR="38100">
              <a:lnSpc>
                <a:spcPct val="150000"/>
              </a:lnSpc>
              <a:defRPr sz="3700">
                <a:latin typeface="M PLUS 1p"/>
                <a:ea typeface="M PLUS 1p"/>
                <a:cs typeface="M PLUS 1p"/>
                <a:sym typeface="M PLUS 1p"/>
              </a:defRPr>
            </a:pPr>
            <a:endParaRPr sz="1400" dirty="0"/>
          </a:p>
          <a:p>
            <a:pPr algn="r">
              <a:lnSpc>
                <a:spcPct val="150000"/>
              </a:lnSpc>
              <a:defRPr sz="3700">
                <a:latin typeface="M PLUS 1p"/>
                <a:ea typeface="M PLUS 1p"/>
                <a:cs typeface="M PLUS 1p"/>
                <a:sym typeface="M PLUS 1p"/>
              </a:defRPr>
            </a:pPr>
            <a:r>
              <a:rPr sz="1400" dirty="0"/>
              <a:t>-</a:t>
            </a:r>
            <a:r>
              <a:rPr sz="1400" dirty="0" err="1"/>
              <a:t>泉川</a:t>
            </a:r>
            <a:endParaRPr sz="1400" dirty="0"/>
          </a:p>
        </p:txBody>
      </p:sp>
      <p:grpSp>
        <p:nvGrpSpPr>
          <p:cNvPr id="138" name="Google Shape;114;p15"/>
          <p:cNvGrpSpPr/>
          <p:nvPr/>
        </p:nvGrpSpPr>
        <p:grpSpPr>
          <a:xfrm>
            <a:off x="604681" y="175720"/>
            <a:ext cx="4718447" cy="517464"/>
            <a:chOff x="0" y="-281352"/>
            <a:chExt cx="12582525" cy="1379902"/>
          </a:xfrm>
        </p:grpSpPr>
        <p:sp>
          <p:nvSpPr>
            <p:cNvPr id="136" name="Rectangle"/>
            <p:cNvSpPr/>
            <p:nvPr/>
          </p:nvSpPr>
          <p:spPr>
            <a:xfrm>
              <a:off x="0" y="0"/>
              <a:ext cx="12582525" cy="1098550"/>
            </a:xfrm>
            <a:prstGeom prst="rect">
              <a:avLst/>
            </a:prstGeom>
            <a:solidFill>
              <a:srgbClr val="FFFFFF"/>
            </a:solidFill>
            <a:ln w="12700" cap="flat">
              <a:noFill/>
              <a:miter lim="400000"/>
            </a:ln>
            <a:effectLst/>
          </p:spPr>
          <p:txBody>
            <a:bodyPr wrap="square" lIns="0" tIns="0" rIns="0" bIns="0" numCol="1" anchor="t">
              <a:noAutofit/>
            </a:bodyPr>
            <a:lstStyle/>
            <a:p>
              <a:pPr algn="ctr">
                <a:defRPr sz="5300">
                  <a:latin typeface="Gen Jyuu GothicL Medium" panose="020B0302020203020207" charset="-122"/>
                  <a:ea typeface="Gen Jyuu GothicL Medium" panose="020B0302020203020207" charset="-122"/>
                  <a:cs typeface="Gen Jyuu GothicL Medium" panose="020B0302020203020207" charset="-122"/>
                  <a:sym typeface="Gen Jyuu GothicL Medium" panose="020B0302020203020207" charset="-122"/>
                </a:defRPr>
              </a:pPr>
              <a:endParaRPr sz="1988"/>
            </a:p>
          </p:txBody>
        </p:sp>
        <p:sp>
          <p:nvSpPr>
            <p:cNvPr id="137" name="Mubo – 自分だけの音楽スタイルを作る。"/>
            <p:cNvSpPr txBox="1"/>
            <p:nvPr/>
          </p:nvSpPr>
          <p:spPr>
            <a:xfrm>
              <a:off x="67075" y="-281352"/>
              <a:ext cx="12448376" cy="1043468"/>
            </a:xfrm>
            <a:prstGeom prst="rect">
              <a:avLst/>
            </a:prstGeom>
            <a:noFill/>
            <a:ln w="12700" cap="flat">
              <a:noFill/>
              <a:miter lim="400000"/>
            </a:ln>
            <a:effectLst/>
          </p:spPr>
          <p:txBody>
            <a:bodyPr wrap="square" lIns="25134" tIns="25134" rIns="25134" bIns="25134" numCol="1" anchor="t">
              <a:spAutoFit/>
            </a:bodyPr>
            <a:lstStyle/>
            <a:p>
              <a:pPr algn="ctr">
                <a:defRPr sz="5900">
                  <a:latin typeface="Gen Jyuu GothicL Medium" panose="020B0302020203020207" charset="-122"/>
                  <a:ea typeface="Gen Jyuu GothicL Medium" panose="020B0302020203020207" charset="-122"/>
                  <a:cs typeface="Gen Jyuu GothicL Medium" panose="020B0302020203020207" charset="-122"/>
                  <a:sym typeface="Gen Jyuu GothicL Medium" panose="020B0302020203020207" charset="-122"/>
                </a:defRPr>
              </a:pPr>
              <a:r>
                <a:rPr sz="2213" dirty="0" err="1">
                  <a:latin typeface="M PLUS 1p" panose="020B0502020203020207" pitchFamily="34" charset="-128"/>
                  <a:ea typeface="M PLUS 1p" panose="020B0502020203020207" pitchFamily="34" charset="-128"/>
                  <a:cs typeface="M PLUS 1p" panose="020B0502020203020207" pitchFamily="34" charset="-128"/>
                </a:rPr>
                <a:t>Mubo</a:t>
              </a:r>
              <a:r>
                <a:rPr sz="2213" dirty="0">
                  <a:latin typeface="M PLUS 1p" panose="020B0502020203020207" pitchFamily="34" charset="-128"/>
                  <a:ea typeface="M PLUS 1p" panose="020B0502020203020207" pitchFamily="34" charset="-128"/>
                  <a:cs typeface="M PLUS 1p" panose="020B0502020203020207" pitchFamily="34" charset="-128"/>
                </a:rPr>
                <a:t> </a:t>
              </a:r>
              <a:r>
                <a:rPr sz="1988" dirty="0">
                  <a:latin typeface="M PLUS 1p" panose="020B0502020203020207" pitchFamily="34" charset="-128"/>
                  <a:ea typeface="M PLUS 1p" panose="020B0502020203020207" pitchFamily="34" charset="-128"/>
                  <a:cs typeface="M PLUS 1p" panose="020B0502020203020207" pitchFamily="34" charset="-128"/>
                </a:rPr>
                <a:t>– </a:t>
              </a:r>
              <a:r>
                <a:rPr sz="1988" dirty="0" err="1">
                  <a:latin typeface="M PLUS 1p" panose="020B0502020203020207" pitchFamily="34" charset="-128"/>
                  <a:ea typeface="M PLUS 1p" panose="020B0502020203020207" pitchFamily="34" charset="-128"/>
                  <a:cs typeface="M PLUS 1p" panose="020B0502020203020207" pitchFamily="34" charset="-128"/>
                </a:rPr>
                <a:t>自分だけの音楽スタイルを作る</a:t>
              </a:r>
              <a:endParaRPr sz="1988" dirty="0"/>
            </a:p>
          </p:txBody>
        </p:sp>
      </p:grpSp>
      <p:sp>
        <p:nvSpPr>
          <p:cNvPr id="139"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3</a:t>
            </a:fld>
            <a:endParaRPr/>
          </a:p>
        </p:txBody>
      </p:sp>
      <p:sp>
        <p:nvSpPr>
          <p:cNvPr id="140" name="Google Shape;936;p42"/>
          <p:cNvSpPr txBox="1"/>
          <p:nvPr/>
        </p:nvSpPr>
        <p:spPr>
          <a:xfrm>
            <a:off x="1240661" y="8201778"/>
            <a:ext cx="3446247" cy="529922"/>
          </a:xfrm>
          <a:prstGeom prst="rect">
            <a:avLst/>
          </a:prstGeom>
          <a:ln w="12700">
            <a:miter lim="400000"/>
          </a:ln>
        </p:spPr>
        <p:txBody>
          <a:bodyPr lIns="39450" tIns="39450" rIns="39450" bIns="39450" anchor="ctr">
            <a:spAutoFit/>
          </a:bodyPr>
          <a:lstStyle/>
          <a:p>
            <a:pPr>
              <a:defRPr sz="3900">
                <a:latin typeface="M PLUS 1p"/>
                <a:ea typeface="M PLUS 1p"/>
                <a:cs typeface="M PLUS 1p"/>
                <a:sym typeface="M PLUS 1p"/>
              </a:defRPr>
            </a:pPr>
            <a:r>
              <a:rPr sz="1463" dirty="0" err="1"/>
              <a:t>音楽の総合体験</a:t>
            </a:r>
            <a:r>
              <a:rPr sz="1463" dirty="0"/>
              <a:t> ”</a:t>
            </a:r>
            <a:r>
              <a:rPr sz="1463" dirty="0" err="1"/>
              <a:t>Mubo</a:t>
            </a:r>
            <a:r>
              <a:rPr sz="1463" dirty="0"/>
              <a:t>”</a:t>
            </a:r>
          </a:p>
          <a:p>
            <a:pPr>
              <a:defRPr sz="3900">
                <a:latin typeface="M PLUS 1p"/>
                <a:ea typeface="M PLUS 1p"/>
                <a:cs typeface="M PLUS 1p"/>
                <a:sym typeface="M PLUS 1p"/>
              </a:defRPr>
            </a:pPr>
            <a:r>
              <a:rPr sz="1463" dirty="0"/>
              <a:t>https://mubo.taka808.com</a:t>
            </a:r>
          </a:p>
        </p:txBody>
      </p:sp>
      <p:pic>
        <p:nvPicPr>
          <p:cNvPr id="141" name="Google Shape;937;p42" descr="Google Shape;937;p42"/>
          <p:cNvPicPr>
            <a:picLocks noChangeAspect="1"/>
          </p:cNvPicPr>
          <p:nvPr/>
        </p:nvPicPr>
        <p:blipFill>
          <a:blip r:embed="rId3"/>
          <a:stretch>
            <a:fillRect/>
          </a:stretch>
        </p:blipFill>
        <p:spPr>
          <a:xfrm>
            <a:off x="4130510" y="8223484"/>
            <a:ext cx="486900" cy="486900"/>
          </a:xfrm>
          <a:prstGeom prst="rect">
            <a:avLst/>
          </a:prstGeom>
          <a:ln w="12700">
            <a:miter lim="400000"/>
            <a:headEnd/>
            <a:tailEnd/>
          </a:ln>
        </p:spPr>
      </p:pic>
      <p:grpSp>
        <p:nvGrpSpPr>
          <p:cNvPr id="4" name="Google Shape;223;p19">
            <a:extLst>
              <a:ext uri="{FF2B5EF4-FFF2-40B4-BE49-F238E27FC236}">
                <a16:creationId xmlns:a16="http://schemas.microsoft.com/office/drawing/2014/main" id="{CD0530CB-457F-F8BD-D6A3-0D118FC6DD73}"/>
              </a:ext>
            </a:extLst>
          </p:cNvPr>
          <p:cNvGrpSpPr/>
          <p:nvPr/>
        </p:nvGrpSpPr>
        <p:grpSpPr>
          <a:xfrm>
            <a:off x="43664" y="675001"/>
            <a:ext cx="5629260" cy="88634"/>
            <a:chOff x="5028466" y="595493"/>
            <a:chExt cx="5043631" cy="123386"/>
          </a:xfrm>
        </p:grpSpPr>
        <p:cxnSp>
          <p:nvCxnSpPr>
            <p:cNvPr id="5" name="Google Shape;224;p19">
              <a:extLst>
                <a:ext uri="{FF2B5EF4-FFF2-40B4-BE49-F238E27FC236}">
                  <a16:creationId xmlns:a16="http://schemas.microsoft.com/office/drawing/2014/main" id="{5F9111F9-6BB8-414F-71F7-B4A324E15F27}"/>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75974259-50B6-6C34-F4DA-9112343922C4}"/>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extLst>
      <p:ext uri="{BB962C8B-B14F-4D97-AF65-F5344CB8AC3E}">
        <p14:creationId xmlns:p14="http://schemas.microsoft.com/office/powerpoint/2010/main" val="128883189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表紙-03"/>
          <p:cNvPicPr>
            <a:picLocks noChangeAspect="1"/>
          </p:cNvPicPr>
          <p:nvPr/>
        </p:nvPicPr>
        <p:blipFill>
          <a:blip r:embed="rId2">
            <a:alphaModFix amt="50000"/>
          </a:blip>
          <a:stretch>
            <a:fillRect/>
          </a:stretch>
        </p:blipFill>
        <p:spPr>
          <a:xfrm>
            <a:off x="-138985" y="-45482"/>
            <a:ext cx="5968127" cy="9275445"/>
          </a:xfrm>
          <a:prstGeom prst="rect">
            <a:avLst/>
          </a:prstGeom>
        </p:spPr>
      </p:pic>
      <p:grpSp>
        <p:nvGrpSpPr>
          <p:cNvPr id="1257" name="Google Shape;936;p42"/>
          <p:cNvGrpSpPr/>
          <p:nvPr/>
        </p:nvGrpSpPr>
        <p:grpSpPr>
          <a:xfrm>
            <a:off x="286552" y="8249713"/>
            <a:ext cx="4492013" cy="651488"/>
            <a:chOff x="0" y="0"/>
            <a:chExt cx="11978700" cy="1737300"/>
          </a:xfrm>
        </p:grpSpPr>
        <p:sp>
          <p:nvSpPr>
            <p:cNvPr id="1255" name="Rectangle"/>
            <p:cNvSpPr/>
            <p:nvPr/>
          </p:nvSpPr>
          <p:spPr>
            <a:xfrm>
              <a:off x="0" y="0"/>
              <a:ext cx="11978700" cy="1737300"/>
            </a:xfrm>
            <a:prstGeom prst="rect">
              <a:avLst/>
            </a:prstGeom>
            <a:noFill/>
            <a:ln w="12700" cap="flat">
              <a:solidFill>
                <a:srgbClr val="000000">
                  <a:alpha val="0"/>
                </a:srgbClr>
              </a:solidFill>
              <a:prstDash val="solid"/>
              <a:miter lim="800000"/>
            </a:ln>
            <a:effectLst/>
          </p:spPr>
          <p:txBody>
            <a:bodyPr wrap="square" lIns="0" tIns="0" rIns="0" bIns="0" numCol="1" anchor="ctr">
              <a:noAutofit/>
            </a:bodyPr>
            <a:lstStyle/>
            <a:p>
              <a:pPr algn="ctr">
                <a:defRPr sz="3900">
                  <a:latin typeface="M PLUS 1p"/>
                  <a:ea typeface="M PLUS 1p"/>
                  <a:cs typeface="M PLUS 1p"/>
                  <a:sym typeface="M PLUS 1p"/>
                </a:defRPr>
              </a:pPr>
              <a:endParaRPr sz="1463"/>
            </a:p>
          </p:txBody>
        </p:sp>
        <p:sp>
          <p:nvSpPr>
            <p:cNvPr id="1256" name="音楽の総合体験 ”Mubo”…"/>
            <p:cNvSpPr txBox="1"/>
            <p:nvPr/>
          </p:nvSpPr>
          <p:spPr>
            <a:xfrm>
              <a:off x="111624" y="162091"/>
              <a:ext cx="11755449" cy="1413124"/>
            </a:xfrm>
            <a:prstGeom prst="rect">
              <a:avLst/>
            </a:prstGeom>
            <a:noFill/>
            <a:ln w="12700" cap="flat">
              <a:noFill/>
              <a:miter lim="400000"/>
            </a:ln>
            <a:effectLst/>
          </p:spPr>
          <p:txBody>
            <a:bodyPr wrap="square" lIns="39450" tIns="39450" rIns="39450" bIns="39450" numCol="1" anchor="ctr">
              <a:spAutoFit/>
            </a:bodyPr>
            <a:lstStyle/>
            <a:p>
              <a:pPr algn="ctr">
                <a:defRPr sz="3900">
                  <a:latin typeface="M PLUS 1p"/>
                  <a:ea typeface="M PLUS 1p"/>
                  <a:cs typeface="M PLUS 1p"/>
                  <a:sym typeface="M PLUS 1p"/>
                </a:defRPr>
              </a:pPr>
              <a:r>
                <a:rPr sz="1463" dirty="0" err="1"/>
                <a:t>音楽の総合体験</a:t>
              </a:r>
              <a:r>
                <a:rPr sz="1463" dirty="0"/>
                <a:t> ”</a:t>
              </a:r>
              <a:r>
                <a:rPr sz="1463" dirty="0" err="1"/>
                <a:t>Mubo</a:t>
              </a:r>
              <a:r>
                <a:rPr sz="1463" dirty="0"/>
                <a:t>”</a:t>
              </a:r>
            </a:p>
            <a:p>
              <a:pPr algn="ctr">
                <a:defRPr sz="3900">
                  <a:latin typeface="M PLUS 1p"/>
                  <a:ea typeface="M PLUS 1p"/>
                  <a:cs typeface="M PLUS 1p"/>
                  <a:sym typeface="M PLUS 1p"/>
                </a:defRPr>
              </a:pPr>
              <a:r>
                <a:rPr sz="1463" dirty="0"/>
                <a:t>https://mubo.taka808.com</a:t>
              </a:r>
            </a:p>
          </p:txBody>
        </p:sp>
      </p:grpSp>
      <p:sp>
        <p:nvSpPr>
          <p:cNvPr id="1258" name="Rectangle"/>
          <p:cNvSpPr/>
          <p:nvPr/>
        </p:nvSpPr>
        <p:spPr>
          <a:xfrm>
            <a:off x="460539" y="281346"/>
            <a:ext cx="4901738" cy="351114"/>
          </a:xfrm>
          <a:prstGeom prst="rect">
            <a:avLst/>
          </a:prstGeom>
          <a:solidFill>
            <a:srgbClr val="FFFFFF"/>
          </a:solidFill>
          <a:ln w="12700" cap="flat">
            <a:noFill/>
            <a:miter lim="400000"/>
          </a:ln>
          <a:effectLst/>
        </p:spPr>
        <p:txBody>
          <a:bodyPr wrap="square" lIns="0" tIns="0" rIns="0" bIns="0" numCol="1" anchor="t">
            <a:noAutofit/>
          </a:bodyPr>
          <a:lstStyle/>
          <a:p>
            <a:pPr algn="ctr">
              <a:defRPr sz="5500">
                <a:latin typeface="Garamond"/>
                <a:ea typeface="Garamond"/>
                <a:cs typeface="Garamond"/>
                <a:sym typeface="Garamond"/>
              </a:defRPr>
            </a:pPr>
            <a:endParaRPr sz="2063"/>
          </a:p>
        </p:txBody>
      </p:sp>
      <p:sp>
        <p:nvSpPr>
          <p:cNvPr id="1261" name="Google Shape;929;p42"/>
          <p:cNvSpPr txBox="1"/>
          <p:nvPr/>
        </p:nvSpPr>
        <p:spPr>
          <a:xfrm>
            <a:off x="326024" y="1034670"/>
            <a:ext cx="5064545" cy="7359420"/>
          </a:xfrm>
          <a:prstGeom prst="rect">
            <a:avLst/>
          </a:prstGeom>
          <a:ln w="12700">
            <a:miter lim="400000"/>
          </a:ln>
        </p:spPr>
        <p:txBody>
          <a:bodyPr lIns="39450" tIns="39450" rIns="39450" bIns="39450">
            <a:spAutoFit/>
          </a:bodyPr>
          <a:lstStyle/>
          <a:p>
            <a:pPr>
              <a:lnSpc>
                <a:spcPct val="90000"/>
              </a:lnSpc>
              <a:defRPr sz="5300" b="1">
                <a:solidFill>
                  <a:srgbClr val="4A5568"/>
                </a:solidFill>
              </a:defRPr>
            </a:pPr>
            <a:r>
              <a:rPr sz="1988" dirty="0" err="1">
                <a:latin typeface="M PLUS 1p" panose="020B0502020203020207" pitchFamily="34" charset="-128"/>
                <a:ea typeface="M PLUS 1p" panose="020B0502020203020207" pitchFamily="34" charset="-128"/>
                <a:cs typeface="M PLUS 1p" panose="020B0502020203020207" pitchFamily="34" charset="-128"/>
              </a:rPr>
              <a:t>Muboとは</a:t>
            </a:r>
            <a:r>
              <a:rPr sz="19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5300" b="1">
                <a:solidFill>
                  <a:srgbClr val="4A5568"/>
                </a:solidFill>
              </a:defRPr>
            </a:pPr>
            <a:endParaRPr sz="19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芸術を身近にするためのクリエイティブな音楽の実験の場</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NY在住のピアニスト、泉川貴広</a:t>
            </a:r>
            <a:r>
              <a:rPr sz="1388" dirty="0">
                <a:latin typeface="M PLUS 1p" panose="020B0502020203020207" pitchFamily="34" charset="-128"/>
                <a:ea typeface="M PLUS 1p" panose="020B0502020203020207" pitchFamily="34" charset="-128"/>
                <a:cs typeface="M PLUS 1p" panose="020B0502020203020207" pitchFamily="34" charset="-128"/>
              </a:rPr>
              <a:t>(Takahiro </a:t>
            </a:r>
            <a:r>
              <a:rPr sz="1388" dirty="0" err="1">
                <a:latin typeface="M PLUS 1p" panose="020B0502020203020207" pitchFamily="34" charset="-128"/>
                <a:ea typeface="M PLUS 1p" panose="020B0502020203020207" pitchFamily="34" charset="-128"/>
                <a:cs typeface="M PLUS 1p" panose="020B0502020203020207" pitchFamily="34" charset="-128"/>
              </a:rPr>
              <a:t>Izumikawa</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の月額制サービス。自分だけの音楽スタイルを作る”アイディア”を提供する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Mubo</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がおすすめな理由</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特徴</a:t>
            </a:r>
            <a:r>
              <a:rPr sz="1388" dirty="0">
                <a:latin typeface="M PLUS 1p" panose="020B0502020203020207" pitchFamily="34" charset="-128"/>
                <a:ea typeface="M PLUS 1p" panose="020B0502020203020207" pitchFamily="34" charset="-128"/>
                <a:cs typeface="M PLUS 1p" panose="020B0502020203020207" pitchFamily="34" charset="-128"/>
              </a:rPr>
              <a:t> 1：レッスン動画　(</a:t>
            </a:r>
            <a:r>
              <a:rPr sz="1388" dirty="0" err="1">
                <a:latin typeface="M PLUS 1p" panose="020B0502020203020207" pitchFamily="34" charset="-128"/>
                <a:ea typeface="M PLUS 1p" panose="020B0502020203020207" pitchFamily="34" charset="-128"/>
                <a:cs typeface="M PLUS 1p" panose="020B0502020203020207" pitchFamily="34" charset="-128"/>
              </a:rPr>
              <a:t>練習合宿部</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アメリカ音楽の第一線で実際に使われているアイディアを全てシェア。泉川が実際に世界の舞台で使っている内容。ここにしかない情報がたくさん。基礎や理論をしっかりと学びつつ『自分のスタイルをどう作るか』というところまでサポート。</a:t>
            </a:r>
          </a:p>
          <a:p>
            <a:pPr>
              <a:lnSpc>
                <a:spcPct val="9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特徴</a:t>
            </a:r>
            <a:r>
              <a:rPr sz="1388" dirty="0">
                <a:latin typeface="M PLUS 1p" panose="020B0502020203020207" pitchFamily="34" charset="-128"/>
                <a:ea typeface="M PLUS 1p" panose="020B0502020203020207" pitchFamily="34" charset="-128"/>
                <a:cs typeface="M PLUS 1p" panose="020B0502020203020207" pitchFamily="34" charset="-128"/>
              </a:rPr>
              <a:t> 2：ブログ (</a:t>
            </a:r>
            <a:r>
              <a:rPr sz="1388" dirty="0" err="1">
                <a:latin typeface="M PLUS 1p" panose="020B0502020203020207" pitchFamily="34" charset="-128"/>
                <a:ea typeface="M PLUS 1p" panose="020B0502020203020207" pitchFamily="34" charset="-128"/>
                <a:cs typeface="M PLUS 1p" panose="020B0502020203020207" pitchFamily="34" charset="-128"/>
              </a:rPr>
              <a:t>スポットライトの裏側</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最新の音楽業界の動きや流れ、活動の試行錯誤などの裏側をリアルタイムで共有。あなたの音楽活動へのアイディアやモチベーションが手に入る。</a:t>
            </a:r>
          </a:p>
          <a:p>
            <a:pPr>
              <a:lnSpc>
                <a:spcPct val="9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特徴</a:t>
            </a:r>
            <a:r>
              <a:rPr sz="1388" dirty="0">
                <a:latin typeface="M PLUS 1p" panose="020B0502020203020207" pitchFamily="34" charset="-128"/>
                <a:ea typeface="M PLUS 1p" panose="020B0502020203020207" pitchFamily="34" charset="-128"/>
                <a:cs typeface="M PLUS 1p" panose="020B0502020203020207" pitchFamily="34" charset="-128"/>
              </a:rPr>
              <a:t> 3：仲間がいる。</a:t>
            </a:r>
          </a:p>
          <a:p>
            <a:pPr>
              <a:lnSpc>
                <a:spcPct val="9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泉川を含めメンバー全員が何かを目指している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高い目標も仲間と一緒なら頑張れるかも</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🟢特徴４：レコーティングスタジオ </a:t>
            </a:r>
          </a:p>
          <a:p>
            <a:pPr>
              <a:lnSpc>
                <a:spcPct val="9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自社レーベルaccess</a:t>
            </a:r>
            <a:r>
              <a:rPr sz="1388" dirty="0">
                <a:latin typeface="M PLUS 1p" panose="020B0502020203020207" pitchFamily="34" charset="-128"/>
                <a:ea typeface="M PLUS 1p" panose="020B0502020203020207" pitchFamily="34" charset="-128"/>
                <a:cs typeface="M PLUS 1p" panose="020B0502020203020207" pitchFamily="34" charset="-128"/>
              </a:rPr>
              <a:t> art </a:t>
            </a:r>
            <a:r>
              <a:rPr sz="1388" dirty="0" err="1">
                <a:latin typeface="M PLUS 1p" panose="020B0502020203020207" pitchFamily="34" charset="-128"/>
                <a:ea typeface="M PLUS 1p" panose="020B0502020203020207" pitchFamily="34" charset="-128"/>
                <a:cs typeface="M PLUS 1p" panose="020B0502020203020207" pitchFamily="34" charset="-128"/>
              </a:rPr>
              <a:t>studioでの制作模様を動画で全てシェア。さらにスタジオで制作したオリジナルを世界各地のツアーで演奏するライブ映像も</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音楽を作るプロセス、ミュージシャンとのコミュニケーションの取り方、録音方法、曲作り</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アレンジの大事なポイントなど、実際の現場を覗きながら学ぶことができる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✍️作品作りの裏側やリアルな録音現場を気軽に体験し、トータルなサービスでより芸術を身近にするMubo。世界中の人が集まり交流し、芸術の体験とアイディアを共有する場所作りを目指す。</a:t>
            </a:r>
          </a:p>
          <a:p>
            <a:pPr>
              <a:lnSpc>
                <a:spcPct val="9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1262" name="Google Shape;934;p42" descr="Google Shape;934;p42"/>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pic>
        <p:nvPicPr>
          <p:cNvPr id="1263" name="Google Shape;937;p42" descr="Google Shape;937;p42"/>
          <p:cNvPicPr>
            <a:picLocks noChangeAspect="1"/>
          </p:cNvPicPr>
          <p:nvPr/>
        </p:nvPicPr>
        <p:blipFill>
          <a:blip r:embed="rId4"/>
          <a:stretch>
            <a:fillRect/>
          </a:stretch>
        </p:blipFill>
        <p:spPr>
          <a:xfrm>
            <a:off x="4162419" y="8332104"/>
            <a:ext cx="486900" cy="486900"/>
          </a:xfrm>
          <a:prstGeom prst="rect">
            <a:avLst/>
          </a:prstGeom>
          <a:ln w="12700">
            <a:miter lim="400000"/>
            <a:headEnd/>
            <a:tailEnd/>
          </a:ln>
        </p:spPr>
      </p:pic>
      <p:sp>
        <p:nvSpPr>
          <p:cNvPr id="126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30</a:t>
            </a:fld>
            <a:endParaRPr/>
          </a:p>
        </p:txBody>
      </p:sp>
      <p:grpSp>
        <p:nvGrpSpPr>
          <p:cNvPr id="9" name="グループ化 8">
            <a:extLst>
              <a:ext uri="{FF2B5EF4-FFF2-40B4-BE49-F238E27FC236}">
                <a16:creationId xmlns:a16="http://schemas.microsoft.com/office/drawing/2014/main" id="{0E0D6994-F755-E20A-3C55-658CBFB3C568}"/>
              </a:ext>
            </a:extLst>
          </p:cNvPr>
          <p:cNvGrpSpPr/>
          <p:nvPr/>
        </p:nvGrpSpPr>
        <p:grpSpPr>
          <a:xfrm>
            <a:off x="43664" y="851719"/>
            <a:ext cx="5629260" cy="88634"/>
            <a:chOff x="43664" y="851719"/>
            <a:chExt cx="5629260" cy="88634"/>
          </a:xfrm>
        </p:grpSpPr>
        <p:cxnSp>
          <p:nvCxnSpPr>
            <p:cNvPr id="5" name="Google Shape;224;p19">
              <a:extLst>
                <a:ext uri="{FF2B5EF4-FFF2-40B4-BE49-F238E27FC236}">
                  <a16:creationId xmlns:a16="http://schemas.microsoft.com/office/drawing/2014/main" id="{513D0BBF-CC25-3009-C629-6A6C3E2800D7}"/>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F53B9B83-B201-C655-4B43-3F43F78EFE70}"/>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grpSp>
      <p:sp>
        <p:nvSpPr>
          <p:cNvPr id="8" name="Column-02">
            <a:extLst>
              <a:ext uri="{FF2B5EF4-FFF2-40B4-BE49-F238E27FC236}">
                <a16:creationId xmlns:a16="http://schemas.microsoft.com/office/drawing/2014/main" id="{F5F6CF63-45C5-F0DA-5EC0-9459BF8935BA}"/>
              </a:ext>
            </a:extLst>
          </p:cNvPr>
          <p:cNvSpPr txBox="1"/>
          <p:nvPr/>
        </p:nvSpPr>
        <p:spPr>
          <a:xfrm>
            <a:off x="432578" y="277532"/>
            <a:ext cx="4851432" cy="420091"/>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a:t>
            </a:r>
            <a:r>
              <a:rPr lang="en-US" sz="2400" dirty="0"/>
              <a:t>1</a:t>
            </a:r>
            <a:endParaRPr sz="2400"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6" name="Picture 1" descr="Picture 1"/>
          <p:cNvPicPr>
            <a:picLocks noChangeAspect="1"/>
          </p:cNvPicPr>
          <p:nvPr/>
        </p:nvPicPr>
        <p:blipFill>
          <a:blip r:embed="rId2"/>
          <a:stretch>
            <a:fillRect/>
          </a:stretch>
        </p:blipFill>
        <p:spPr>
          <a:xfrm>
            <a:off x="1033" y="-75962"/>
            <a:ext cx="5791200" cy="9220200"/>
          </a:xfrm>
          <a:prstGeom prst="rect">
            <a:avLst/>
          </a:prstGeom>
          <a:ln w="12700">
            <a:miter lim="400000"/>
            <a:headEnd/>
            <a:tailEnd/>
          </a:ln>
        </p:spPr>
      </p:pic>
      <p:sp>
        <p:nvSpPr>
          <p:cNvPr id="1267" name="Google Shape;946;p43"/>
          <p:cNvSpPr txBox="1"/>
          <p:nvPr/>
        </p:nvSpPr>
        <p:spPr>
          <a:xfrm>
            <a:off x="233417" y="3209193"/>
            <a:ext cx="5445582" cy="1141500"/>
          </a:xfrm>
          <a:prstGeom prst="rect">
            <a:avLst/>
          </a:prstGeom>
          <a:ln w="12700">
            <a:miter lim="400000"/>
          </a:ln>
        </p:spPr>
        <p:txBody>
          <a:bodyPr lIns="39450" tIns="39450" rIns="39450" bIns="39450">
            <a:spAutoFit/>
          </a:bodyPr>
          <a:lstStyle/>
          <a:p>
            <a:pPr>
              <a:defRPr sz="9200">
                <a:latin typeface="A-OTF 太ゴB101 Pr6N Bold"/>
                <a:ea typeface="A-OTF 太ゴB101 Pr6N Bold"/>
                <a:cs typeface="A-OTF 太ゴB101 Pr6N Bold"/>
                <a:sym typeface="A-OTF 太ゴB101 Pr6N Bold"/>
              </a:defRPr>
            </a:pPr>
            <a:r>
              <a:rPr sz="3450" dirty="0">
                <a:latin typeface="M PLUS 1p" panose="020B0502020203020207" pitchFamily="34" charset="-128"/>
                <a:ea typeface="M PLUS 1p" panose="020B0502020203020207" pitchFamily="34" charset="-128"/>
                <a:cs typeface="M PLUS 1p" panose="020B0502020203020207" pitchFamily="34" charset="-128"/>
              </a:rPr>
              <a:t>３和音だけでできる！</a:t>
            </a:r>
          </a:p>
          <a:p>
            <a:pPr>
              <a:defRPr sz="9200">
                <a:latin typeface="A-OTF 太ゴB101 Pr6N Bold"/>
                <a:ea typeface="A-OTF 太ゴB101 Pr6N Bold"/>
                <a:cs typeface="A-OTF 太ゴB101 Pr6N Bold"/>
                <a:sym typeface="A-OTF 太ゴB101 Pr6N Bold"/>
              </a:defRPr>
            </a:pPr>
            <a:r>
              <a:rPr sz="3450" dirty="0" err="1">
                <a:latin typeface="M PLUS 1p" panose="020B0502020203020207" pitchFamily="34" charset="-128"/>
                <a:ea typeface="M PLUS 1p" panose="020B0502020203020207" pitchFamily="34" charset="-128"/>
                <a:cs typeface="M PLUS 1p" panose="020B0502020203020207" pitchFamily="34" charset="-128"/>
              </a:rPr>
              <a:t>簡単ゴスペルコード</a:t>
            </a:r>
            <a:endParaRPr sz="34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68" name="Google Shape;947;p43"/>
          <p:cNvSpPr txBox="1"/>
          <p:nvPr/>
        </p:nvSpPr>
        <p:spPr>
          <a:xfrm>
            <a:off x="3603447" y="8331119"/>
            <a:ext cx="2265394" cy="691383"/>
          </a:xfrm>
          <a:prstGeom prst="rect">
            <a:avLst/>
          </a:prstGeom>
          <a:ln w="12700">
            <a:miter lim="400000"/>
          </a:ln>
        </p:spPr>
        <p:txBody>
          <a:bodyPr lIns="25134" tIns="25134" rIns="25134" bIns="25134">
            <a:spAutoFit/>
          </a:bodyPr>
          <a:lstStyle/>
          <a:p>
            <a:pPr algn="ctr">
              <a:defRPr sz="7300" b="1">
                <a:latin typeface="Garamond"/>
                <a:ea typeface="Garamond"/>
                <a:cs typeface="Garamond"/>
                <a:sym typeface="Garamond"/>
              </a:defRPr>
            </a:pPr>
            <a:r>
              <a:rPr sz="2738" dirty="0"/>
              <a:t>　Part </a:t>
            </a:r>
            <a:r>
              <a:rPr sz="4163" dirty="0"/>
              <a:t>03</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Google Shape;957;p44"/>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1273" name="Google Shape;958;p44"/>
          <p:cNvGrpSpPr/>
          <p:nvPr/>
        </p:nvGrpSpPr>
        <p:grpSpPr>
          <a:xfrm>
            <a:off x="1148" y="1009315"/>
            <a:ext cx="5715000" cy="474189"/>
            <a:chOff x="0" y="-1"/>
            <a:chExt cx="15240000" cy="1264502"/>
          </a:xfrm>
        </p:grpSpPr>
        <p:sp>
          <p:nvSpPr>
            <p:cNvPr id="1271"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72" name="ゴスペル音楽の４つのポイント"/>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a:latin typeface="M PLUS 1p" panose="020B0502020203020207" pitchFamily="34" charset="-128"/>
                  <a:ea typeface="M PLUS 1p" panose="020B0502020203020207" pitchFamily="34" charset="-128"/>
                  <a:cs typeface="M PLUS 1p" panose="020B0502020203020207" pitchFamily="34" charset="-128"/>
                </a:rPr>
                <a:t>　　 ゴスペル音楽の４つのポイント</a:t>
              </a:r>
            </a:p>
          </p:txBody>
        </p:sp>
      </p:grpSp>
      <p:pic>
        <p:nvPicPr>
          <p:cNvPr id="1274" name="Google Shape;960;p44" descr="Google Shape;960;p44"/>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1275" name="Google Shape;962;p44"/>
          <p:cNvSpPr txBox="1"/>
          <p:nvPr/>
        </p:nvSpPr>
        <p:spPr>
          <a:xfrm>
            <a:off x="358396" y="190779"/>
            <a:ext cx="4999797" cy="304675"/>
          </a:xfrm>
          <a:prstGeom prst="rect">
            <a:avLst/>
          </a:prstGeom>
          <a:ln w="12700">
            <a:miter lim="400000"/>
          </a:ln>
        </p:spPr>
        <p:txBody>
          <a:bodyPr wrap="square" lIns="25134" tIns="25134" rIns="25134" bIns="25134">
            <a:spAutoFit/>
          </a:bodyPr>
          <a:lstStyle/>
          <a:p>
            <a:pPr>
              <a:defRPr sz="4400">
                <a:latin typeface="A-OTF 太ゴB101 Pr6N Bold"/>
                <a:ea typeface="A-OTF 太ゴB101 Pr6N Bold"/>
                <a:cs typeface="A-OTF 太ゴB101 Pr6N Bold"/>
                <a:sym typeface="A-OTF 太ゴB101 Pr6N Bold"/>
              </a:defRPr>
            </a:pPr>
            <a:r>
              <a:rPr sz="1650" dirty="0">
                <a:latin typeface="M PLUS 1p" panose="020B0502020203020207" pitchFamily="34" charset="-128"/>
                <a:ea typeface="M PLUS 1p" panose="020B0502020203020207" pitchFamily="34" charset="-128"/>
                <a:cs typeface="M PLUS 1p" panose="020B0502020203020207" pitchFamily="34" charset="-128"/>
              </a:rPr>
              <a:t>Part 03   ３和音だけでできる！簡単ゴスペルコード</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76" name="Google Shape;963;p44"/>
          <p:cNvSpPr txBox="1"/>
          <p:nvPr/>
        </p:nvSpPr>
        <p:spPr>
          <a:xfrm>
            <a:off x="413073" y="1885608"/>
            <a:ext cx="4890356" cy="462136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前回はテンションの探し方について解説しました。料理の味付けをするように9th、11th、13thを加えてみようという内容でしたね。今回はいったん理論を離れて音楽的なこと。３和音だけで、ゴスペルコードを演奏してみましょう！</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1277" name="Google Shape;965;p44"/>
          <p:cNvSpPr txBox="1"/>
          <p:nvPr/>
        </p:nvSpPr>
        <p:spPr>
          <a:xfrm>
            <a:off x="413472" y="3523341"/>
            <a:ext cx="4890356" cy="462136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ジャズの理論書はたくさんありますが、ゴスペルを解説したものはとても少ないです。僕のMuboのレッスンでももっとも人気のトピックの一つなので是非これを機にゴスペルスタイルを体験してください。</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1280" name="Google Shape;966;p44"/>
          <p:cNvGrpSpPr/>
          <p:nvPr/>
        </p:nvGrpSpPr>
        <p:grpSpPr>
          <a:xfrm>
            <a:off x="987919" y="5996846"/>
            <a:ext cx="3740738" cy="1509301"/>
            <a:chOff x="0" y="-1"/>
            <a:chExt cx="9975300" cy="4024802"/>
          </a:xfrm>
        </p:grpSpPr>
        <p:sp>
          <p:nvSpPr>
            <p:cNvPr id="1278" name="Rectangle"/>
            <p:cNvSpPr/>
            <p:nvPr/>
          </p:nvSpPr>
          <p:spPr>
            <a:xfrm>
              <a:off x="0" y="-1"/>
              <a:ext cx="9975300" cy="4024802"/>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150000"/>
                </a:lnSpc>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79" name="ハモる８つのかたまり（Part01）…"/>
            <p:cNvSpPr txBox="1"/>
            <p:nvPr/>
          </p:nvSpPr>
          <p:spPr>
            <a:xfrm>
              <a:off x="111624" y="238794"/>
              <a:ext cx="9752049" cy="3547215"/>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ハモる８つのかたまり（Part01）</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３和音（Part01）</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ディミニッシュコード（Part03）</a:t>
              </a:r>
            </a:p>
            <a:p>
              <a:pPr marL="395284" indent="-288127">
                <a:lnSpc>
                  <a:spcPct val="150000"/>
                </a:lnSpc>
                <a:buClr>
                  <a:srgbClr val="0C0C0C"/>
                </a:buClr>
                <a:buSzPts val="3700"/>
                <a:buAutoNum type="arabicPeriod"/>
                <a:defRPr sz="3700" u="sng">
                  <a:solidFill>
                    <a:srgbClr val="0C0C0C"/>
                  </a:solidFill>
                </a:defRPr>
              </a:pPr>
              <a:r>
                <a:rPr sz="1388" dirty="0" err="1">
                  <a:latin typeface="M PLUS 1p" panose="020B0502020203020207" pitchFamily="34" charset="-128"/>
                  <a:ea typeface="M PLUS 1p" panose="020B0502020203020207" pitchFamily="34" charset="-128"/>
                  <a:cs typeface="M PLUS 1p" panose="020B0502020203020207" pitchFamily="34" charset="-128"/>
                </a:rPr>
                <a:t>転調</a:t>
              </a: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pic>
        <p:nvPicPr>
          <p:cNvPr id="1281" name="Google Shape;967;p44" descr="Google Shape;967;p44"/>
          <p:cNvPicPr>
            <a:picLocks noChangeAspect="1"/>
          </p:cNvPicPr>
          <p:nvPr/>
        </p:nvPicPr>
        <p:blipFill>
          <a:blip r:embed="rId3"/>
          <a:stretch>
            <a:fillRect/>
          </a:stretch>
        </p:blipFill>
        <p:spPr>
          <a:xfrm>
            <a:off x="845131" y="5236514"/>
            <a:ext cx="712209" cy="712209"/>
          </a:xfrm>
          <a:prstGeom prst="rect">
            <a:avLst/>
          </a:prstGeom>
          <a:ln w="12700">
            <a:miter lim="400000"/>
            <a:headEnd/>
            <a:tailEnd/>
          </a:ln>
        </p:spPr>
      </p:pic>
      <p:sp>
        <p:nvSpPr>
          <p:cNvPr id="1282" name="Google Shape;968;p44"/>
          <p:cNvSpPr txBox="1"/>
          <p:nvPr/>
        </p:nvSpPr>
        <p:spPr>
          <a:xfrm>
            <a:off x="997822" y="5611676"/>
            <a:ext cx="3721032" cy="304675"/>
          </a:xfrm>
          <a:prstGeom prst="rect">
            <a:avLst/>
          </a:prstGeom>
          <a:ln w="12700">
            <a:miter lim="400000"/>
          </a:ln>
        </p:spPr>
        <p:txBody>
          <a:bodyPr lIns="25134" tIns="25134" rIns="25134" bIns="25134">
            <a:spAutoFit/>
          </a:bodyPr>
          <a:lstStyle>
            <a:lvl1pPr algn="ctr">
              <a:defRPr sz="4400"/>
            </a:lvl1pPr>
          </a:lstStyle>
          <a:p>
            <a:r>
              <a:rPr sz="1650" dirty="0">
                <a:latin typeface="M PLUS 1p" panose="020B0502020203020207" pitchFamily="34" charset="-128"/>
                <a:ea typeface="M PLUS 1p" panose="020B0502020203020207" pitchFamily="34" charset="-128"/>
                <a:cs typeface="M PLUS 1p" panose="020B0502020203020207" pitchFamily="34" charset="-128"/>
              </a:rPr>
              <a:t>ゴスペル音楽の４つのポイント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8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32</a:t>
            </a:fld>
            <a:endParaRPr/>
          </a:p>
        </p:txBody>
      </p:sp>
      <p:grpSp>
        <p:nvGrpSpPr>
          <p:cNvPr id="2" name="Google Shape;223;p19">
            <a:extLst>
              <a:ext uri="{FF2B5EF4-FFF2-40B4-BE49-F238E27FC236}">
                <a16:creationId xmlns:a16="http://schemas.microsoft.com/office/drawing/2014/main" id="{1B7E2507-735E-3635-DC7F-EA1C636D3BF1}"/>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CB37AECB-86A0-1520-D327-2B55E411F36A}"/>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4AC929A5-B324-4BB7-97DE-C465AB8E1AC3}"/>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Google Shape;975;p45"/>
          <p:cNvSpPr txBox="1"/>
          <p:nvPr/>
        </p:nvSpPr>
        <p:spPr>
          <a:xfrm>
            <a:off x="413117" y="2249015"/>
            <a:ext cx="4890356" cy="4634001"/>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１と２については以前に解説しましたね。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今回は、その知識を生かして「</a:t>
            </a:r>
            <a:r>
              <a:rPr sz="1388" u="sng" dirty="0">
                <a:latin typeface="M PLUS 1p" panose="020B0502020203020207" pitchFamily="34" charset="-128"/>
                <a:ea typeface="M PLUS 1p" panose="020B0502020203020207" pitchFamily="34" charset="-128"/>
                <a:cs typeface="M PLUS 1p" panose="020B0502020203020207" pitchFamily="34" charset="-128"/>
              </a:rPr>
              <a:t>メロディに３和音を足す方法</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err="1">
                <a:latin typeface="M PLUS 1p" panose="020B0502020203020207" pitchFamily="34" charset="-128"/>
                <a:ea typeface="M PLUS 1p" panose="020B0502020203020207" pitchFamily="34" charset="-128"/>
                <a:cs typeface="M PLUS 1p" panose="020B0502020203020207" pitchFamily="34" charset="-128"/>
              </a:rPr>
              <a:t>ベースを動かしてコードを変化させる方法</a:t>
            </a:r>
            <a:r>
              <a:rPr sz="1388" dirty="0" err="1">
                <a:latin typeface="M PLUS 1p" panose="020B0502020203020207" pitchFamily="34" charset="-128"/>
                <a:ea typeface="M PLUS 1p" panose="020B0502020203020207" pitchFamily="34" charset="-128"/>
                <a:cs typeface="M PLUS 1p" panose="020B0502020203020207" pitchFamily="34" charset="-128"/>
              </a:rPr>
              <a:t>」を学びます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それに加えて新たにディミニッシュコードを知り</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err="1">
                <a:latin typeface="M PLUS 1p" panose="020B0502020203020207" pitchFamily="34" charset="-128"/>
                <a:ea typeface="M PLUS 1p" panose="020B0502020203020207" pitchFamily="34" charset="-128"/>
                <a:cs typeface="M PLUS 1p" panose="020B0502020203020207" pitchFamily="34" charset="-128"/>
              </a:rPr>
              <a:t>ディミニッシュコードを使って変化させる方法</a:t>
            </a:r>
            <a:r>
              <a:rPr sz="1388" dirty="0" err="1">
                <a:latin typeface="M PLUS 1p" panose="020B0502020203020207" pitchFamily="34" charset="-128"/>
                <a:ea typeface="M PLUS 1p" panose="020B0502020203020207" pitchFamily="34" charset="-128"/>
                <a:cs typeface="M PLUS 1p" panose="020B0502020203020207" pitchFamily="34" charset="-128"/>
              </a:rPr>
              <a:t>」を身につけます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ここで一気にゴスペルコードが使えるようになるので、楽しみにしてください</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転調についてはまた別の章で解説します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1286"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 name="Google Shape;983;p46"/>
          <p:cNvGrpSpPr/>
          <p:nvPr/>
        </p:nvGrpSpPr>
        <p:grpSpPr>
          <a:xfrm>
            <a:off x="795" y="165574"/>
            <a:ext cx="5715000" cy="474189"/>
            <a:chOff x="0" y="-1"/>
            <a:chExt cx="15240000" cy="1264502"/>
          </a:xfrm>
        </p:grpSpPr>
        <p:sp>
          <p:nvSpPr>
            <p:cNvPr id="1288"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89" name="メロディに３和音を足す方法"/>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a:latin typeface="M PLUS 1p" panose="020B0502020203020207" pitchFamily="34" charset="-128"/>
                  <a:ea typeface="M PLUS 1p" panose="020B0502020203020207" pitchFamily="34" charset="-128"/>
                  <a:cs typeface="M PLUS 1p" panose="020B0502020203020207" pitchFamily="34" charset="-128"/>
                </a:rPr>
                <a:t>　　 メロディに３和音を足す方法</a:t>
              </a:r>
            </a:p>
          </p:txBody>
        </p:sp>
      </p:grpSp>
      <p:pic>
        <p:nvPicPr>
          <p:cNvPr id="1291" name="Google Shape;985;p46" descr="Google Shape;985;p46"/>
          <p:cNvPicPr>
            <a:picLocks noChangeAspect="1"/>
          </p:cNvPicPr>
          <p:nvPr/>
        </p:nvPicPr>
        <p:blipFill>
          <a:blip r:embed="rId2"/>
          <a:srcRect r="9066" b="28515"/>
          <a:stretch>
            <a:fillRect/>
          </a:stretch>
        </p:blipFill>
        <p:spPr>
          <a:xfrm>
            <a:off x="795" y="129913"/>
            <a:ext cx="559091" cy="520927"/>
          </a:xfrm>
          <a:prstGeom prst="rect">
            <a:avLst/>
          </a:prstGeom>
          <a:ln w="12700">
            <a:miter lim="400000"/>
            <a:headEnd/>
            <a:tailEnd/>
          </a:ln>
        </p:spPr>
      </p:pic>
      <p:sp>
        <p:nvSpPr>
          <p:cNvPr id="1292" name="Google Shape;986;p46"/>
          <p:cNvSpPr txBox="1"/>
          <p:nvPr/>
        </p:nvSpPr>
        <p:spPr>
          <a:xfrm>
            <a:off x="413073" y="818677"/>
            <a:ext cx="4890356" cy="319848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ゴスペルはよくメロディを和音と一緒に演奏します。今回はメロディに３和音を足す方法です。ドレミファソラシドというメロディがあったとして、そのメロディに３和音を足していく例を見てみましょう。</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p:txBody>
      </p:sp>
      <p:pic>
        <p:nvPicPr>
          <p:cNvPr id="1293" name="Google Shape;987;p46" descr="Google Shape;987;p46"/>
          <p:cNvPicPr>
            <a:picLocks noChangeAspect="1"/>
          </p:cNvPicPr>
          <p:nvPr/>
        </p:nvPicPr>
        <p:blipFill>
          <a:blip r:embed="rId3"/>
          <a:stretch>
            <a:fillRect/>
          </a:stretch>
        </p:blipFill>
        <p:spPr>
          <a:xfrm>
            <a:off x="367598" y="2985027"/>
            <a:ext cx="4582618" cy="1667569"/>
          </a:xfrm>
          <a:prstGeom prst="rect">
            <a:avLst/>
          </a:prstGeom>
          <a:ln w="12700">
            <a:miter lim="400000"/>
            <a:headEnd/>
            <a:tailEnd/>
          </a:ln>
        </p:spPr>
      </p:pic>
      <p:grpSp>
        <p:nvGrpSpPr>
          <p:cNvPr id="1296" name="Google Shape;988;p46"/>
          <p:cNvGrpSpPr/>
          <p:nvPr/>
        </p:nvGrpSpPr>
        <p:grpSpPr>
          <a:xfrm>
            <a:off x="2667714" y="4158345"/>
            <a:ext cx="296664" cy="333451"/>
            <a:chOff x="-1" y="0"/>
            <a:chExt cx="791102" cy="889200"/>
          </a:xfrm>
        </p:grpSpPr>
        <p:sp>
          <p:nvSpPr>
            <p:cNvPr id="129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95"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299" name="Google Shape;989;p46"/>
          <p:cNvGrpSpPr/>
          <p:nvPr/>
        </p:nvGrpSpPr>
        <p:grpSpPr>
          <a:xfrm>
            <a:off x="1685366" y="4158347"/>
            <a:ext cx="296663" cy="333450"/>
            <a:chOff x="0" y="547432"/>
            <a:chExt cx="791101" cy="889201"/>
          </a:xfrm>
        </p:grpSpPr>
        <p:sp>
          <p:nvSpPr>
            <p:cNvPr id="1297"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298"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300" name="Google Shape;990;p46"/>
          <p:cNvSpPr txBox="1"/>
          <p:nvPr/>
        </p:nvSpPr>
        <p:spPr>
          <a:xfrm>
            <a:off x="254663" y="2569049"/>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“ド”のメロディに３和音（１度のコード）を足す</a:t>
            </a:r>
          </a:p>
        </p:txBody>
      </p:sp>
      <p:sp>
        <p:nvSpPr>
          <p:cNvPr id="1301" name="Google Shape;991;p46"/>
          <p:cNvSpPr txBox="1"/>
          <p:nvPr/>
        </p:nvSpPr>
        <p:spPr>
          <a:xfrm>
            <a:off x="2779964" y="469369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302" name="Google Shape;992;p46"/>
          <p:cNvSpPr txBox="1"/>
          <p:nvPr/>
        </p:nvSpPr>
        <p:spPr>
          <a:xfrm>
            <a:off x="971335" y="4693727"/>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303" name="Google Shape;993;p46"/>
          <p:cNvSpPr txBox="1"/>
          <p:nvPr/>
        </p:nvSpPr>
        <p:spPr>
          <a:xfrm>
            <a:off x="1780024" y="469369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grpSp>
        <p:nvGrpSpPr>
          <p:cNvPr id="1306" name="Google Shape;994;p46"/>
          <p:cNvGrpSpPr/>
          <p:nvPr/>
        </p:nvGrpSpPr>
        <p:grpSpPr>
          <a:xfrm>
            <a:off x="1038217" y="4165095"/>
            <a:ext cx="296663" cy="333450"/>
            <a:chOff x="0" y="547432"/>
            <a:chExt cx="791101" cy="889201"/>
          </a:xfrm>
        </p:grpSpPr>
        <p:sp>
          <p:nvSpPr>
            <p:cNvPr id="1304"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05"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sp>
        <p:nvSpPr>
          <p:cNvPr id="1307" name="Google Shape;995;p46"/>
          <p:cNvSpPr/>
          <p:nvPr/>
        </p:nvSpPr>
        <p:spPr>
          <a:xfrm>
            <a:off x="2952646" y="4969758"/>
            <a:ext cx="334385" cy="359591"/>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08" name="Google Shape;996;p46"/>
          <p:cNvSpPr/>
          <p:nvPr/>
        </p:nvSpPr>
        <p:spPr>
          <a:xfrm>
            <a:off x="3287028" y="5329348"/>
            <a:ext cx="1631250"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09" name="Google Shape;997;p46"/>
          <p:cNvSpPr txBox="1"/>
          <p:nvPr/>
        </p:nvSpPr>
        <p:spPr>
          <a:xfrm>
            <a:off x="3304996" y="5042704"/>
            <a:ext cx="18114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1番上がメロディ</a:t>
            </a:r>
          </a:p>
        </p:txBody>
      </p:sp>
      <p:sp>
        <p:nvSpPr>
          <p:cNvPr id="1310" name="Google Shape;998;p46"/>
          <p:cNvSpPr/>
          <p:nvPr/>
        </p:nvSpPr>
        <p:spPr>
          <a:xfrm rot="5400000">
            <a:off x="1428134" y="4790685"/>
            <a:ext cx="236925" cy="6926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11" name="Google Shape;999;p46"/>
          <p:cNvSpPr txBox="1"/>
          <p:nvPr/>
        </p:nvSpPr>
        <p:spPr>
          <a:xfrm>
            <a:off x="626694" y="5492367"/>
            <a:ext cx="3449423" cy="506839"/>
          </a:xfrm>
          <a:prstGeom prst="rect">
            <a:avLst/>
          </a:prstGeom>
          <a:ln w="12700">
            <a:miter lim="400000"/>
          </a:ln>
        </p:spPr>
        <p:txBody>
          <a:bodyPr lIns="39450" tIns="39450" rIns="39450" bIns="39450">
            <a:spAutoFit/>
          </a:bodyPr>
          <a:lstStyle/>
          <a:p>
            <a:pPr>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ド（C）が入っているのは１度のコード。</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その構成音の３和音を足す。</a:t>
            </a:r>
          </a:p>
        </p:txBody>
      </p:sp>
      <p:sp>
        <p:nvSpPr>
          <p:cNvPr id="1312" name="Google Shape;1000;p46"/>
          <p:cNvSpPr txBox="1"/>
          <p:nvPr/>
        </p:nvSpPr>
        <p:spPr>
          <a:xfrm>
            <a:off x="4916870" y="516501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1313" name="Google Shape;1001;p46" descr="Google Shape;1001;p46"/>
          <p:cNvPicPr>
            <a:picLocks noChangeAspect="1"/>
          </p:cNvPicPr>
          <p:nvPr/>
        </p:nvPicPr>
        <p:blipFill>
          <a:blip r:embed="rId3"/>
          <a:stretch>
            <a:fillRect/>
          </a:stretch>
        </p:blipFill>
        <p:spPr>
          <a:xfrm>
            <a:off x="392001" y="6695539"/>
            <a:ext cx="4582618" cy="1667569"/>
          </a:xfrm>
          <a:prstGeom prst="rect">
            <a:avLst/>
          </a:prstGeom>
          <a:ln w="12700">
            <a:miter lim="400000"/>
            <a:headEnd/>
            <a:tailEnd/>
          </a:ln>
        </p:spPr>
      </p:pic>
      <p:grpSp>
        <p:nvGrpSpPr>
          <p:cNvPr id="1316" name="Google Shape;1002;p46"/>
          <p:cNvGrpSpPr/>
          <p:nvPr/>
        </p:nvGrpSpPr>
        <p:grpSpPr>
          <a:xfrm>
            <a:off x="2989439" y="7899398"/>
            <a:ext cx="296664" cy="333451"/>
            <a:chOff x="-1" y="0"/>
            <a:chExt cx="791102" cy="889200"/>
          </a:xfrm>
        </p:grpSpPr>
        <p:sp>
          <p:nvSpPr>
            <p:cNvPr id="131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15"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1319" name="Google Shape;1003;p46"/>
          <p:cNvGrpSpPr/>
          <p:nvPr/>
        </p:nvGrpSpPr>
        <p:grpSpPr>
          <a:xfrm>
            <a:off x="2342707" y="7899398"/>
            <a:ext cx="296663" cy="333451"/>
            <a:chOff x="0" y="248982"/>
            <a:chExt cx="791101" cy="889201"/>
          </a:xfrm>
        </p:grpSpPr>
        <p:sp>
          <p:nvSpPr>
            <p:cNvPr id="1317"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18" name="B"/>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320" name="Google Shape;1004;p46"/>
          <p:cNvSpPr txBox="1"/>
          <p:nvPr/>
        </p:nvSpPr>
        <p:spPr>
          <a:xfrm>
            <a:off x="254663" y="6277591"/>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“レ”のメロディに３和音（５度のコード）を足す</a:t>
            </a:r>
          </a:p>
        </p:txBody>
      </p:sp>
      <p:sp>
        <p:nvSpPr>
          <p:cNvPr id="1321" name="Google Shape;1005;p46"/>
          <p:cNvSpPr txBox="1"/>
          <p:nvPr/>
        </p:nvSpPr>
        <p:spPr>
          <a:xfrm>
            <a:off x="3070409" y="840224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1322" name="Google Shape;1006;p46"/>
          <p:cNvSpPr txBox="1"/>
          <p:nvPr/>
        </p:nvSpPr>
        <p:spPr>
          <a:xfrm>
            <a:off x="1589889" y="840227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1323" name="Google Shape;1007;p46"/>
          <p:cNvSpPr txBox="1"/>
          <p:nvPr/>
        </p:nvSpPr>
        <p:spPr>
          <a:xfrm>
            <a:off x="2398577" y="840224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grpSp>
        <p:nvGrpSpPr>
          <p:cNvPr id="1326" name="Google Shape;1008;p46"/>
          <p:cNvGrpSpPr/>
          <p:nvPr/>
        </p:nvGrpSpPr>
        <p:grpSpPr>
          <a:xfrm>
            <a:off x="1688115" y="7904938"/>
            <a:ext cx="296663" cy="333451"/>
            <a:chOff x="0" y="248982"/>
            <a:chExt cx="791101" cy="889201"/>
          </a:xfrm>
        </p:grpSpPr>
        <p:sp>
          <p:nvSpPr>
            <p:cNvPr id="1324"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25" name="G"/>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32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Google Shape;1015;p47"/>
          <p:cNvSpPr txBox="1"/>
          <p:nvPr/>
        </p:nvSpPr>
        <p:spPr>
          <a:xfrm>
            <a:off x="4916870" y="247170"/>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1330" name="Google Shape;1016;p47" descr="Google Shape;1016;p47"/>
          <p:cNvPicPr>
            <a:picLocks noChangeAspect="1"/>
          </p:cNvPicPr>
          <p:nvPr/>
        </p:nvPicPr>
        <p:blipFill>
          <a:blip r:embed="rId2"/>
          <a:stretch>
            <a:fillRect/>
          </a:stretch>
        </p:blipFill>
        <p:spPr>
          <a:xfrm>
            <a:off x="483136" y="772260"/>
            <a:ext cx="4582618" cy="1667569"/>
          </a:xfrm>
          <a:prstGeom prst="rect">
            <a:avLst/>
          </a:prstGeom>
          <a:ln w="12700">
            <a:miter lim="400000"/>
            <a:headEnd/>
            <a:tailEnd/>
          </a:ln>
        </p:spPr>
      </p:pic>
      <p:grpSp>
        <p:nvGrpSpPr>
          <p:cNvPr id="1333" name="Google Shape;1017;p47"/>
          <p:cNvGrpSpPr/>
          <p:nvPr/>
        </p:nvGrpSpPr>
        <p:grpSpPr>
          <a:xfrm>
            <a:off x="3438112" y="1961645"/>
            <a:ext cx="296664" cy="333451"/>
            <a:chOff x="-1" y="0"/>
            <a:chExt cx="791102" cy="889200"/>
          </a:xfrm>
        </p:grpSpPr>
        <p:sp>
          <p:nvSpPr>
            <p:cNvPr id="133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32"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1336" name="Google Shape;1018;p47"/>
          <p:cNvGrpSpPr/>
          <p:nvPr/>
        </p:nvGrpSpPr>
        <p:grpSpPr>
          <a:xfrm>
            <a:off x="2788603" y="1961646"/>
            <a:ext cx="296663" cy="333451"/>
            <a:chOff x="0" y="248982"/>
            <a:chExt cx="791101" cy="889201"/>
          </a:xfrm>
        </p:grpSpPr>
        <p:sp>
          <p:nvSpPr>
            <p:cNvPr id="1334"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35" name="C"/>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337" name="Google Shape;1019;p47"/>
          <p:cNvSpPr txBox="1"/>
          <p:nvPr/>
        </p:nvSpPr>
        <p:spPr>
          <a:xfrm>
            <a:off x="370200" y="356282"/>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“ミ”のメロディに３和音（１度のコード）を足す</a:t>
            </a:r>
          </a:p>
        </p:txBody>
      </p:sp>
      <p:grpSp>
        <p:nvGrpSpPr>
          <p:cNvPr id="1340" name="Google Shape;1020;p47"/>
          <p:cNvGrpSpPr/>
          <p:nvPr/>
        </p:nvGrpSpPr>
        <p:grpSpPr>
          <a:xfrm>
            <a:off x="1799519" y="1961646"/>
            <a:ext cx="296663" cy="333450"/>
            <a:chOff x="0" y="547432"/>
            <a:chExt cx="791101" cy="889201"/>
          </a:xfrm>
        </p:grpSpPr>
        <p:sp>
          <p:nvSpPr>
            <p:cNvPr id="133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39"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pic>
        <p:nvPicPr>
          <p:cNvPr id="1341" name="Google Shape;1021;p47" descr="Google Shape;1021;p47"/>
          <p:cNvPicPr>
            <a:picLocks noChangeAspect="1"/>
          </p:cNvPicPr>
          <p:nvPr/>
        </p:nvPicPr>
        <p:blipFill>
          <a:blip r:embed="rId2"/>
          <a:stretch>
            <a:fillRect/>
          </a:stretch>
        </p:blipFill>
        <p:spPr>
          <a:xfrm>
            <a:off x="483136" y="3318961"/>
            <a:ext cx="4582618" cy="1667569"/>
          </a:xfrm>
          <a:prstGeom prst="rect">
            <a:avLst/>
          </a:prstGeom>
          <a:ln w="12700">
            <a:miter lim="400000"/>
            <a:headEnd/>
            <a:tailEnd/>
          </a:ln>
        </p:spPr>
      </p:pic>
      <p:grpSp>
        <p:nvGrpSpPr>
          <p:cNvPr id="1344" name="Google Shape;1022;p47"/>
          <p:cNvGrpSpPr/>
          <p:nvPr/>
        </p:nvGrpSpPr>
        <p:grpSpPr>
          <a:xfrm>
            <a:off x="3769874" y="4509787"/>
            <a:ext cx="296664" cy="333451"/>
            <a:chOff x="-1" y="0"/>
            <a:chExt cx="791102" cy="889200"/>
          </a:xfrm>
        </p:grpSpPr>
        <p:sp>
          <p:nvSpPr>
            <p:cNvPr id="1342"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43"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347" name="Google Shape;1023;p47"/>
          <p:cNvGrpSpPr/>
          <p:nvPr/>
        </p:nvGrpSpPr>
        <p:grpSpPr>
          <a:xfrm>
            <a:off x="2775566" y="4509788"/>
            <a:ext cx="296663" cy="333451"/>
            <a:chOff x="0" y="248982"/>
            <a:chExt cx="791101" cy="889201"/>
          </a:xfrm>
        </p:grpSpPr>
        <p:sp>
          <p:nvSpPr>
            <p:cNvPr id="1345"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46" name="C"/>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348" name="Google Shape;1024;p47"/>
          <p:cNvSpPr txBox="1"/>
          <p:nvPr/>
        </p:nvSpPr>
        <p:spPr>
          <a:xfrm>
            <a:off x="370200" y="2902983"/>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“ファ”のメロディに３和音（４度のコード）を足す</a:t>
            </a:r>
          </a:p>
        </p:txBody>
      </p:sp>
      <p:sp>
        <p:nvSpPr>
          <p:cNvPr id="1349" name="Google Shape;1025;p47"/>
          <p:cNvSpPr txBox="1"/>
          <p:nvPr/>
        </p:nvSpPr>
        <p:spPr>
          <a:xfrm>
            <a:off x="3840151" y="5048790"/>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350" name="Google Shape;1026;p47"/>
          <p:cNvSpPr txBox="1"/>
          <p:nvPr/>
        </p:nvSpPr>
        <p:spPr>
          <a:xfrm>
            <a:off x="2056956" y="5039909"/>
            <a:ext cx="4817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351" name="Google Shape;1027;p47"/>
          <p:cNvSpPr txBox="1"/>
          <p:nvPr/>
        </p:nvSpPr>
        <p:spPr>
          <a:xfrm>
            <a:off x="2849249" y="503987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grpSp>
        <p:nvGrpSpPr>
          <p:cNvPr id="1354" name="Google Shape;1028;p47"/>
          <p:cNvGrpSpPr/>
          <p:nvPr/>
        </p:nvGrpSpPr>
        <p:grpSpPr>
          <a:xfrm>
            <a:off x="2134835" y="4509788"/>
            <a:ext cx="296663" cy="333451"/>
            <a:chOff x="0" y="248982"/>
            <a:chExt cx="791101" cy="889201"/>
          </a:xfrm>
        </p:grpSpPr>
        <p:sp>
          <p:nvSpPr>
            <p:cNvPr id="1352"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53"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1355" name="Google Shape;1029;p47"/>
          <p:cNvSpPr txBox="1"/>
          <p:nvPr/>
        </p:nvSpPr>
        <p:spPr>
          <a:xfrm>
            <a:off x="3467003" y="2480061"/>
            <a:ext cx="133203"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356" name="Google Shape;1030;p47"/>
          <p:cNvSpPr txBox="1"/>
          <p:nvPr/>
        </p:nvSpPr>
        <p:spPr>
          <a:xfrm>
            <a:off x="1723305" y="248006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357" name="Google Shape;1031;p47"/>
          <p:cNvSpPr txBox="1"/>
          <p:nvPr/>
        </p:nvSpPr>
        <p:spPr>
          <a:xfrm>
            <a:off x="2856242" y="248006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pic>
        <p:nvPicPr>
          <p:cNvPr id="1358" name="Google Shape;1032;p47" descr="Google Shape;1032;p47"/>
          <p:cNvPicPr>
            <a:picLocks noChangeAspect="1"/>
          </p:cNvPicPr>
          <p:nvPr/>
        </p:nvPicPr>
        <p:blipFill>
          <a:blip r:embed="rId2"/>
          <a:stretch>
            <a:fillRect/>
          </a:stretch>
        </p:blipFill>
        <p:spPr>
          <a:xfrm>
            <a:off x="483136" y="5901591"/>
            <a:ext cx="4582618" cy="1667569"/>
          </a:xfrm>
          <a:prstGeom prst="rect">
            <a:avLst/>
          </a:prstGeom>
          <a:ln w="12700">
            <a:miter lim="400000"/>
            <a:headEnd/>
            <a:tailEnd/>
          </a:ln>
        </p:spPr>
      </p:pic>
      <p:grpSp>
        <p:nvGrpSpPr>
          <p:cNvPr id="1361" name="Google Shape;1033;p47"/>
          <p:cNvGrpSpPr/>
          <p:nvPr/>
        </p:nvGrpSpPr>
        <p:grpSpPr>
          <a:xfrm>
            <a:off x="4084346" y="6838813"/>
            <a:ext cx="296664" cy="333451"/>
            <a:chOff x="-1" y="0"/>
            <a:chExt cx="791102" cy="889200"/>
          </a:xfrm>
        </p:grpSpPr>
        <p:sp>
          <p:nvSpPr>
            <p:cNvPr id="135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60"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1364" name="Google Shape;1034;p47"/>
          <p:cNvGrpSpPr/>
          <p:nvPr/>
        </p:nvGrpSpPr>
        <p:grpSpPr>
          <a:xfrm>
            <a:off x="3102943" y="6838814"/>
            <a:ext cx="296663" cy="333451"/>
            <a:chOff x="0" y="248982"/>
            <a:chExt cx="791101" cy="889201"/>
          </a:xfrm>
        </p:grpSpPr>
        <p:sp>
          <p:nvSpPr>
            <p:cNvPr id="1362"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63"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1365" name="Google Shape;1035;p47"/>
          <p:cNvSpPr txBox="1"/>
          <p:nvPr/>
        </p:nvSpPr>
        <p:spPr>
          <a:xfrm>
            <a:off x="370201" y="5485613"/>
            <a:ext cx="4838101"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“ソ”のメロディに３和音（１度か５度のコード）を足す</a:t>
            </a:r>
          </a:p>
        </p:txBody>
      </p:sp>
      <p:sp>
        <p:nvSpPr>
          <p:cNvPr id="1366" name="Google Shape;1036;p47"/>
          <p:cNvSpPr txBox="1"/>
          <p:nvPr/>
        </p:nvSpPr>
        <p:spPr>
          <a:xfrm>
            <a:off x="4173250" y="715839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367" name="Google Shape;1037;p47"/>
          <p:cNvSpPr txBox="1"/>
          <p:nvPr/>
        </p:nvSpPr>
        <p:spPr>
          <a:xfrm>
            <a:off x="2374455" y="715839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368" name="Google Shape;1038;p47"/>
          <p:cNvSpPr txBox="1"/>
          <p:nvPr/>
        </p:nvSpPr>
        <p:spPr>
          <a:xfrm>
            <a:off x="3203822" y="716768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grpSp>
        <p:nvGrpSpPr>
          <p:cNvPr id="1371" name="Google Shape;1039;p47"/>
          <p:cNvGrpSpPr/>
          <p:nvPr/>
        </p:nvGrpSpPr>
        <p:grpSpPr>
          <a:xfrm>
            <a:off x="2449926" y="6838814"/>
            <a:ext cx="296663" cy="333451"/>
            <a:chOff x="0" y="248982"/>
            <a:chExt cx="791101" cy="889201"/>
          </a:xfrm>
        </p:grpSpPr>
        <p:sp>
          <p:nvSpPr>
            <p:cNvPr id="1369"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70" name="B"/>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1374" name="Google Shape;1040;p47"/>
          <p:cNvGrpSpPr/>
          <p:nvPr/>
        </p:nvGrpSpPr>
        <p:grpSpPr>
          <a:xfrm>
            <a:off x="4093205" y="7582792"/>
            <a:ext cx="296664" cy="333451"/>
            <a:chOff x="-1" y="0"/>
            <a:chExt cx="791102" cy="889200"/>
          </a:xfrm>
        </p:grpSpPr>
        <p:sp>
          <p:nvSpPr>
            <p:cNvPr id="1372"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73"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1377" name="Google Shape;1041;p47"/>
          <p:cNvGrpSpPr/>
          <p:nvPr/>
        </p:nvGrpSpPr>
        <p:grpSpPr>
          <a:xfrm>
            <a:off x="3429519" y="7582380"/>
            <a:ext cx="296663" cy="333451"/>
            <a:chOff x="0" y="248982"/>
            <a:chExt cx="791101" cy="889201"/>
          </a:xfrm>
        </p:grpSpPr>
        <p:sp>
          <p:nvSpPr>
            <p:cNvPr id="1375"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76" name="C"/>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378" name="Google Shape;1042;p47"/>
          <p:cNvSpPr txBox="1"/>
          <p:nvPr/>
        </p:nvSpPr>
        <p:spPr>
          <a:xfrm>
            <a:off x="2673268" y="7974036"/>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grpSp>
        <p:nvGrpSpPr>
          <p:cNvPr id="1381" name="Google Shape;1043;p47"/>
          <p:cNvGrpSpPr/>
          <p:nvPr/>
        </p:nvGrpSpPr>
        <p:grpSpPr>
          <a:xfrm>
            <a:off x="2765833" y="7582793"/>
            <a:ext cx="296663" cy="333451"/>
            <a:chOff x="0" y="248982"/>
            <a:chExt cx="791101" cy="889201"/>
          </a:xfrm>
        </p:grpSpPr>
        <p:sp>
          <p:nvSpPr>
            <p:cNvPr id="1379"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80"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sp>
        <p:nvSpPr>
          <p:cNvPr id="1382" name="Google Shape;1044;p47"/>
          <p:cNvSpPr txBox="1"/>
          <p:nvPr/>
        </p:nvSpPr>
        <p:spPr>
          <a:xfrm>
            <a:off x="3521531" y="7963986"/>
            <a:ext cx="133203"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1383" name="Google Shape;1045;p47"/>
          <p:cNvSpPr txBox="1"/>
          <p:nvPr/>
        </p:nvSpPr>
        <p:spPr>
          <a:xfrm>
            <a:off x="4176625" y="7971726"/>
            <a:ext cx="133203"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1384" name="Google Shape;1046;p47"/>
          <p:cNvSpPr/>
          <p:nvPr/>
        </p:nvSpPr>
        <p:spPr>
          <a:xfrm flipH="1">
            <a:off x="1999158" y="7463317"/>
            <a:ext cx="509288" cy="374963"/>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85" name="Google Shape;1047;p47"/>
          <p:cNvSpPr/>
          <p:nvPr/>
        </p:nvSpPr>
        <p:spPr>
          <a:xfrm flipH="1">
            <a:off x="490982" y="7838628"/>
            <a:ext cx="1512000"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86" name="Google Shape;1048;p47"/>
          <p:cNvSpPr txBox="1"/>
          <p:nvPr/>
        </p:nvSpPr>
        <p:spPr>
          <a:xfrm>
            <a:off x="418687" y="7575363"/>
            <a:ext cx="1842207"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５度のコードを足す</a:t>
            </a:r>
          </a:p>
        </p:txBody>
      </p:sp>
      <p:sp>
        <p:nvSpPr>
          <p:cNvPr id="1387" name="Google Shape;1049;p47"/>
          <p:cNvSpPr/>
          <p:nvPr/>
        </p:nvSpPr>
        <p:spPr>
          <a:xfrm flipH="1">
            <a:off x="718172" y="8698685"/>
            <a:ext cx="1512000"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88" name="Google Shape;1050;p47"/>
          <p:cNvSpPr txBox="1"/>
          <p:nvPr/>
        </p:nvSpPr>
        <p:spPr>
          <a:xfrm>
            <a:off x="638228" y="8426455"/>
            <a:ext cx="1673457"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１度のコードを足す</a:t>
            </a:r>
          </a:p>
        </p:txBody>
      </p:sp>
      <p:sp>
        <p:nvSpPr>
          <p:cNvPr id="1389" name="Google Shape;1051;p47"/>
          <p:cNvSpPr/>
          <p:nvPr/>
        </p:nvSpPr>
        <p:spPr>
          <a:xfrm flipH="1">
            <a:off x="2226349" y="8253848"/>
            <a:ext cx="546413" cy="448088"/>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90" name="Google Shape;1052;p47"/>
          <p:cNvSpPr txBox="1"/>
          <p:nvPr/>
        </p:nvSpPr>
        <p:spPr>
          <a:xfrm>
            <a:off x="2828081" y="8390019"/>
            <a:ext cx="2625207" cy="720423"/>
          </a:xfrm>
          <a:prstGeom prst="rect">
            <a:avLst/>
          </a:prstGeom>
          <a:ln w="12700">
            <a:miter lim="400000"/>
          </a:ln>
        </p:spPr>
        <p:txBody>
          <a:bodyPr lIns="39450" tIns="39450" rIns="39450" bIns="39450">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該当するコードが複数ある時は</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どれを選んでもOK</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39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 name="Google Shape;1059;p48"/>
          <p:cNvSpPr txBox="1"/>
          <p:nvPr/>
        </p:nvSpPr>
        <p:spPr>
          <a:xfrm>
            <a:off x="5031169" y="3615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1394" name="Google Shape;1060;p48" descr="Google Shape;1060;p48"/>
          <p:cNvPicPr>
            <a:picLocks noChangeAspect="1"/>
          </p:cNvPicPr>
          <p:nvPr/>
        </p:nvPicPr>
        <p:blipFill>
          <a:blip r:embed="rId2"/>
          <a:stretch>
            <a:fillRect/>
          </a:stretch>
        </p:blipFill>
        <p:spPr>
          <a:xfrm>
            <a:off x="454560" y="561245"/>
            <a:ext cx="4582618" cy="1667569"/>
          </a:xfrm>
          <a:prstGeom prst="rect">
            <a:avLst/>
          </a:prstGeom>
          <a:ln w="12700">
            <a:miter lim="400000"/>
            <a:headEnd/>
            <a:tailEnd/>
          </a:ln>
        </p:spPr>
      </p:pic>
      <p:grpSp>
        <p:nvGrpSpPr>
          <p:cNvPr id="1397" name="Google Shape;1061;p48"/>
          <p:cNvGrpSpPr/>
          <p:nvPr/>
        </p:nvGrpSpPr>
        <p:grpSpPr>
          <a:xfrm>
            <a:off x="4394875" y="1764346"/>
            <a:ext cx="296664" cy="333451"/>
            <a:chOff x="-1" y="0"/>
            <a:chExt cx="791102" cy="889200"/>
          </a:xfrm>
        </p:grpSpPr>
        <p:sp>
          <p:nvSpPr>
            <p:cNvPr id="139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96"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1400" name="Google Shape;1062;p48"/>
          <p:cNvGrpSpPr/>
          <p:nvPr/>
        </p:nvGrpSpPr>
        <p:grpSpPr>
          <a:xfrm>
            <a:off x="3732727" y="1764347"/>
            <a:ext cx="296663" cy="333451"/>
            <a:chOff x="0" y="248982"/>
            <a:chExt cx="791101" cy="889201"/>
          </a:xfrm>
        </p:grpSpPr>
        <p:sp>
          <p:nvSpPr>
            <p:cNvPr id="1398"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399" name="F"/>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sp>
        <p:nvSpPr>
          <p:cNvPr id="1401" name="Google Shape;1063;p48"/>
          <p:cNvSpPr txBox="1"/>
          <p:nvPr/>
        </p:nvSpPr>
        <p:spPr>
          <a:xfrm>
            <a:off x="341625" y="145267"/>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“ラ”のメロディに３和音（４度のコード）を足す</a:t>
            </a:r>
          </a:p>
        </p:txBody>
      </p:sp>
      <p:grpSp>
        <p:nvGrpSpPr>
          <p:cNvPr id="1404" name="Google Shape;1064;p48"/>
          <p:cNvGrpSpPr/>
          <p:nvPr/>
        </p:nvGrpSpPr>
        <p:grpSpPr>
          <a:xfrm>
            <a:off x="2754485" y="1764345"/>
            <a:ext cx="296663" cy="333450"/>
            <a:chOff x="0" y="547432"/>
            <a:chExt cx="791101" cy="889201"/>
          </a:xfrm>
        </p:grpSpPr>
        <p:sp>
          <p:nvSpPr>
            <p:cNvPr id="140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03" name="C"/>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pic>
        <p:nvPicPr>
          <p:cNvPr id="1405" name="Google Shape;1065;p48" descr="Google Shape;1065;p48"/>
          <p:cNvPicPr>
            <a:picLocks noChangeAspect="1"/>
          </p:cNvPicPr>
          <p:nvPr/>
        </p:nvPicPr>
        <p:blipFill>
          <a:blip r:embed="rId2"/>
          <a:stretch>
            <a:fillRect/>
          </a:stretch>
        </p:blipFill>
        <p:spPr>
          <a:xfrm>
            <a:off x="466438" y="2913324"/>
            <a:ext cx="4582618" cy="1667569"/>
          </a:xfrm>
          <a:prstGeom prst="rect">
            <a:avLst/>
          </a:prstGeom>
          <a:ln w="12700">
            <a:miter lim="400000"/>
            <a:headEnd/>
            <a:tailEnd/>
          </a:ln>
        </p:spPr>
      </p:pic>
      <p:grpSp>
        <p:nvGrpSpPr>
          <p:cNvPr id="1408" name="Google Shape;1066;p48"/>
          <p:cNvGrpSpPr/>
          <p:nvPr/>
        </p:nvGrpSpPr>
        <p:grpSpPr>
          <a:xfrm>
            <a:off x="4721818" y="4102708"/>
            <a:ext cx="296664" cy="333451"/>
            <a:chOff x="-1" y="0"/>
            <a:chExt cx="791102" cy="889200"/>
          </a:xfrm>
        </p:grpSpPr>
        <p:sp>
          <p:nvSpPr>
            <p:cNvPr id="1406"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07"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1411" name="Google Shape;1067;p48"/>
          <p:cNvGrpSpPr/>
          <p:nvPr/>
        </p:nvGrpSpPr>
        <p:grpSpPr>
          <a:xfrm>
            <a:off x="4075946" y="4102709"/>
            <a:ext cx="296663" cy="333451"/>
            <a:chOff x="0" y="248982"/>
            <a:chExt cx="791101" cy="889201"/>
          </a:xfrm>
        </p:grpSpPr>
        <p:sp>
          <p:nvSpPr>
            <p:cNvPr id="1409"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10" name="G"/>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412" name="Google Shape;1068;p48"/>
          <p:cNvSpPr txBox="1"/>
          <p:nvPr/>
        </p:nvSpPr>
        <p:spPr>
          <a:xfrm>
            <a:off x="4795622" y="4571196"/>
            <a:ext cx="133203"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1413" name="Google Shape;1069;p48"/>
          <p:cNvSpPr txBox="1"/>
          <p:nvPr/>
        </p:nvSpPr>
        <p:spPr>
          <a:xfrm>
            <a:off x="3022885" y="4571226"/>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1414" name="Google Shape;1070;p48"/>
          <p:cNvSpPr txBox="1"/>
          <p:nvPr/>
        </p:nvSpPr>
        <p:spPr>
          <a:xfrm>
            <a:off x="4139753" y="4571196"/>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grpSp>
        <p:nvGrpSpPr>
          <p:cNvPr id="1417" name="Google Shape;1071;p48"/>
          <p:cNvGrpSpPr/>
          <p:nvPr/>
        </p:nvGrpSpPr>
        <p:grpSpPr>
          <a:xfrm>
            <a:off x="3098356" y="4102709"/>
            <a:ext cx="296663" cy="333451"/>
            <a:chOff x="0" y="248982"/>
            <a:chExt cx="791101" cy="889201"/>
          </a:xfrm>
        </p:grpSpPr>
        <p:sp>
          <p:nvSpPr>
            <p:cNvPr id="1415"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16"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1418" name="Google Shape;1072;p48"/>
          <p:cNvSpPr txBox="1"/>
          <p:nvPr/>
        </p:nvSpPr>
        <p:spPr>
          <a:xfrm>
            <a:off x="4432789" y="2254531"/>
            <a:ext cx="133203"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419" name="Google Shape;1073;p48"/>
          <p:cNvSpPr txBox="1"/>
          <p:nvPr/>
        </p:nvSpPr>
        <p:spPr>
          <a:xfrm>
            <a:off x="2707906" y="225456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420" name="Google Shape;1074;p48"/>
          <p:cNvSpPr txBox="1"/>
          <p:nvPr/>
        </p:nvSpPr>
        <p:spPr>
          <a:xfrm>
            <a:off x="3796120" y="225453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1421" name="Google Shape;1075;p48"/>
          <p:cNvSpPr txBox="1"/>
          <p:nvPr/>
        </p:nvSpPr>
        <p:spPr>
          <a:xfrm>
            <a:off x="353503" y="2584579"/>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“シ”のメロディに３和音（５度のコード）を足す</a:t>
            </a:r>
          </a:p>
        </p:txBody>
      </p:sp>
      <p:sp>
        <p:nvSpPr>
          <p:cNvPr id="1422" name="Google Shape;1076;p48"/>
          <p:cNvSpPr txBox="1"/>
          <p:nvPr/>
        </p:nvSpPr>
        <p:spPr>
          <a:xfrm>
            <a:off x="606347" y="5402689"/>
            <a:ext cx="4503845" cy="3406543"/>
          </a:xfrm>
          <a:prstGeom prst="rect">
            <a:avLst/>
          </a:prstGeom>
          <a:ln w="12700">
            <a:miter lim="400000"/>
          </a:ln>
        </p:spPr>
        <p:txBody>
          <a:bodyPr lIns="39450" tIns="39450" rIns="39450" bIns="39450" anchor="ctr">
            <a:spAutoFit/>
          </a:bodyPr>
          <a:lstStyle/>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メロディに対して足す３和音はどれでも問題ありませんが、最初は１度、４度、５度を使ってみましょう。その理由は、その３つだけでドレミファソラシド全てをカバーしてくれるからです。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これを使って好きな曲を弾いてみましょう！だいぶゴスペルっぽくなるはずです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ちなみに、これは他のキーでも考え方は一緒。実際にどんな風に演奏しているかは、冒頭で紹介したリンク先の動画で見てみてくださいね</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1425" name="Google Shape;1077;p48"/>
          <p:cNvGrpSpPr/>
          <p:nvPr/>
        </p:nvGrpSpPr>
        <p:grpSpPr>
          <a:xfrm>
            <a:off x="601520" y="5013321"/>
            <a:ext cx="4513501" cy="351113"/>
            <a:chOff x="0" y="0"/>
            <a:chExt cx="12036001" cy="936301"/>
          </a:xfrm>
        </p:grpSpPr>
        <p:sp>
          <p:nvSpPr>
            <p:cNvPr id="1423" name="Rectangle"/>
            <p:cNvSpPr/>
            <p:nvPr/>
          </p:nvSpPr>
          <p:spPr>
            <a:xfrm>
              <a:off x="0" y="0"/>
              <a:ext cx="12036001" cy="936301"/>
            </a:xfrm>
            <a:prstGeom prst="rect">
              <a:avLst/>
            </a:prstGeom>
            <a:noFill/>
            <a:ln w="9525" cap="flat">
              <a:solidFill>
                <a:srgbClr val="000000"/>
              </a:solidFill>
              <a:prstDash val="solid"/>
              <a:round/>
            </a:ln>
            <a:effectLst/>
          </p:spPr>
          <p:txBody>
            <a:bodyPr wrap="square" lIns="0" tIns="0" rIns="0" bIns="0" numCol="1" anchor="t">
              <a:noAutofit/>
            </a:bodyPr>
            <a:lstStyle/>
            <a:p>
              <a:pPr algn="ctr">
                <a:defRPr sz="5500">
                  <a:latin typeface="Garamond"/>
                  <a:ea typeface="Garamond"/>
                  <a:cs typeface="Garamond"/>
                  <a:sym typeface="Garamond"/>
                </a:defRPr>
              </a:pPr>
              <a:endParaRPr sz="2063"/>
            </a:p>
          </p:txBody>
        </p:sp>
        <p:sp>
          <p:nvSpPr>
            <p:cNvPr id="1424" name="メロディに足すコードを考える時のポイント"/>
            <p:cNvSpPr txBox="1"/>
            <p:nvPr/>
          </p:nvSpPr>
          <p:spPr>
            <a:xfrm>
              <a:off x="71837" y="4763"/>
              <a:ext cx="11892326" cy="812466"/>
            </a:xfrm>
            <a:prstGeom prst="rect">
              <a:avLst/>
            </a:prstGeom>
            <a:noFill/>
            <a:ln w="12700" cap="flat">
              <a:noFill/>
              <a:miter lim="400000"/>
            </a:ln>
            <a:effectLst/>
          </p:spPr>
          <p:txBody>
            <a:bodyPr wrap="square" lIns="25134" tIns="25134" rIns="25134" bIns="25134" numCol="1" anchor="t">
              <a:spAutoFit/>
            </a:bodyPr>
            <a:lstStyle>
              <a:lvl1pPr algn="ctr">
                <a:defRPr sz="4400"/>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メロディに足すコードを考える時のポイント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426" name="Google Shape;1078;p48" descr="Google Shape;1078;p48"/>
          <p:cNvPicPr>
            <a:picLocks noChangeAspect="1"/>
          </p:cNvPicPr>
          <p:nvPr/>
        </p:nvPicPr>
        <p:blipFill>
          <a:blip r:embed="rId3"/>
          <a:stretch>
            <a:fillRect/>
          </a:stretch>
        </p:blipFill>
        <p:spPr>
          <a:xfrm>
            <a:off x="32607" y="4845967"/>
            <a:ext cx="600751" cy="600751"/>
          </a:xfrm>
          <a:prstGeom prst="rect">
            <a:avLst/>
          </a:prstGeom>
          <a:ln w="12700">
            <a:miter lim="400000"/>
            <a:headEnd/>
            <a:tailEnd/>
          </a:ln>
        </p:spPr>
      </p:pic>
      <p:sp>
        <p:nvSpPr>
          <p:cNvPr id="142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1" name="Google Shape;1085;p49"/>
          <p:cNvGrpSpPr/>
          <p:nvPr/>
        </p:nvGrpSpPr>
        <p:grpSpPr>
          <a:xfrm>
            <a:off x="301712" y="4063953"/>
            <a:ext cx="5113208" cy="1534755"/>
            <a:chOff x="0" y="0"/>
            <a:chExt cx="13635219" cy="4092678"/>
          </a:xfrm>
        </p:grpSpPr>
        <p:pic>
          <p:nvPicPr>
            <p:cNvPr id="1429" name="Google Shape;1086;p49" descr="Google Shape;1086;p49"/>
            <p:cNvPicPr>
              <a:picLocks noChangeAspect="1"/>
            </p:cNvPicPr>
            <p:nvPr/>
          </p:nvPicPr>
          <p:blipFill>
            <a:blip r:embed="rId2"/>
            <a:srcRect r="27834"/>
            <a:stretch>
              <a:fillRect/>
            </a:stretch>
          </p:blipFill>
          <p:spPr>
            <a:xfrm>
              <a:off x="5553977" y="17698"/>
              <a:ext cx="8081244" cy="4074981"/>
            </a:xfrm>
            <a:prstGeom prst="rect">
              <a:avLst/>
            </a:prstGeom>
            <a:ln w="12700" cap="flat">
              <a:noFill/>
              <a:miter lim="400000"/>
              <a:headEnd/>
              <a:tailEnd/>
            </a:ln>
            <a:effectLst/>
          </p:spPr>
        </p:pic>
        <p:pic>
          <p:nvPicPr>
            <p:cNvPr id="1430" name="Google Shape;1087;p49" descr="Google Shape;1087;p49"/>
            <p:cNvPicPr>
              <a:picLocks noChangeAspect="1"/>
            </p:cNvPicPr>
            <p:nvPr/>
          </p:nvPicPr>
          <p:blipFill>
            <a:blip r:embed="rId2"/>
            <a:srcRect r="50405"/>
            <a:stretch>
              <a:fillRect/>
            </a:stretch>
          </p:blipFill>
          <p:spPr>
            <a:xfrm>
              <a:off x="0" y="0"/>
              <a:ext cx="5553572" cy="4074926"/>
            </a:xfrm>
            <a:prstGeom prst="rect">
              <a:avLst/>
            </a:prstGeom>
            <a:ln w="12700" cap="flat">
              <a:noFill/>
              <a:miter lim="400000"/>
              <a:headEnd/>
              <a:tailEnd/>
            </a:ln>
            <a:effectLst/>
          </p:spPr>
        </p:pic>
      </p:grpSp>
      <p:grpSp>
        <p:nvGrpSpPr>
          <p:cNvPr id="1434" name="Google Shape;1089;p49"/>
          <p:cNvGrpSpPr/>
          <p:nvPr/>
        </p:nvGrpSpPr>
        <p:grpSpPr>
          <a:xfrm>
            <a:off x="795" y="165575"/>
            <a:ext cx="5715000" cy="474189"/>
            <a:chOff x="0" y="-1"/>
            <a:chExt cx="15240000" cy="1264502"/>
          </a:xfrm>
        </p:grpSpPr>
        <p:sp>
          <p:nvSpPr>
            <p:cNvPr id="143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33" name="ベースを動かしてコードを変化させる"/>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2063" dirty="0" err="1">
                  <a:latin typeface="M PLUS 1p" panose="020B0502020203020207" pitchFamily="34" charset="-128"/>
                  <a:ea typeface="M PLUS 1p" panose="020B0502020203020207" pitchFamily="34" charset="-128"/>
                  <a:cs typeface="M PLUS 1p" panose="020B0502020203020207" pitchFamily="34" charset="-128"/>
                </a:rPr>
                <a:t>ベースを動かしてコードを変化させる</a:t>
              </a:r>
              <a:endParaRPr sz="2063"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435" name="Google Shape;1091;p49" descr="Google Shape;1091;p49"/>
          <p:cNvPicPr>
            <a:picLocks noChangeAspect="1"/>
          </p:cNvPicPr>
          <p:nvPr/>
        </p:nvPicPr>
        <p:blipFill>
          <a:blip r:embed="rId3"/>
          <a:srcRect r="9066" b="28515"/>
          <a:stretch>
            <a:fillRect/>
          </a:stretch>
        </p:blipFill>
        <p:spPr>
          <a:xfrm>
            <a:off x="795" y="136751"/>
            <a:ext cx="559091" cy="520927"/>
          </a:xfrm>
          <a:prstGeom prst="rect">
            <a:avLst/>
          </a:prstGeom>
          <a:ln w="12700">
            <a:miter lim="400000"/>
            <a:headEnd/>
            <a:tailEnd/>
          </a:ln>
        </p:spPr>
      </p:pic>
      <p:sp>
        <p:nvSpPr>
          <p:cNvPr id="1436" name="Google Shape;1092;p49"/>
          <p:cNvSpPr txBox="1"/>
          <p:nvPr/>
        </p:nvSpPr>
        <p:spPr>
          <a:xfrm>
            <a:off x="413117" y="731989"/>
            <a:ext cx="4890356" cy="526218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これまでの内容でメロディに３和音を足す方法を紹介しました。では、そこにさらにベース音を足してコード進行を変える方法を解説します！さらにゴスペルっぽくなります！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“ドレミ”というメロディに３和音を足して、さらにベース音を足します。ベース音はハモる８つのかたまりから選べばなんでもOK。</a:t>
            </a:r>
            <a:r>
              <a:rPr sz="1388" u="sng" dirty="0">
                <a:latin typeface="M PLUS 1p" panose="020B0502020203020207" pitchFamily="34" charset="-128"/>
                <a:ea typeface="M PLUS 1p" panose="020B0502020203020207" pitchFamily="34" charset="-128"/>
                <a:cs typeface="M PLUS 1p" panose="020B0502020203020207" pitchFamily="34" charset="-128"/>
              </a:rPr>
              <a:t>まずはメロディの３度上の音をベース音にしてみましょう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439" name="Google Shape;1093;p49"/>
          <p:cNvGrpSpPr/>
          <p:nvPr/>
        </p:nvGrpSpPr>
        <p:grpSpPr>
          <a:xfrm>
            <a:off x="4472705" y="5095748"/>
            <a:ext cx="296664" cy="333451"/>
            <a:chOff x="-1" y="0"/>
            <a:chExt cx="791102" cy="889200"/>
          </a:xfrm>
        </p:grpSpPr>
        <p:sp>
          <p:nvSpPr>
            <p:cNvPr id="1437"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38"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442" name="Google Shape;1094;p49"/>
          <p:cNvGrpSpPr/>
          <p:nvPr/>
        </p:nvGrpSpPr>
        <p:grpSpPr>
          <a:xfrm>
            <a:off x="3578477" y="5095749"/>
            <a:ext cx="296663" cy="333451"/>
            <a:chOff x="0" y="547432"/>
            <a:chExt cx="791101" cy="889201"/>
          </a:xfrm>
        </p:grpSpPr>
        <p:sp>
          <p:nvSpPr>
            <p:cNvPr id="144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41" name="G"/>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443" name="Google Shape;1095;p49"/>
          <p:cNvSpPr txBox="1"/>
          <p:nvPr/>
        </p:nvSpPr>
        <p:spPr>
          <a:xfrm>
            <a:off x="227325" y="3573882"/>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“ド”のメロディに３和音とベース音を足す</a:t>
            </a:r>
          </a:p>
        </p:txBody>
      </p:sp>
      <p:sp>
        <p:nvSpPr>
          <p:cNvPr id="1444" name="Google Shape;1096;p49"/>
          <p:cNvSpPr txBox="1"/>
          <p:nvPr/>
        </p:nvSpPr>
        <p:spPr>
          <a:xfrm>
            <a:off x="4531132" y="562875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445" name="Google Shape;1097;p49"/>
          <p:cNvSpPr txBox="1"/>
          <p:nvPr/>
        </p:nvSpPr>
        <p:spPr>
          <a:xfrm>
            <a:off x="2922577" y="562878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446" name="Google Shape;1098;p49"/>
          <p:cNvSpPr txBox="1"/>
          <p:nvPr/>
        </p:nvSpPr>
        <p:spPr>
          <a:xfrm>
            <a:off x="3643070" y="562875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grpSp>
        <p:nvGrpSpPr>
          <p:cNvPr id="1449" name="Google Shape;1099;p49"/>
          <p:cNvGrpSpPr/>
          <p:nvPr/>
        </p:nvGrpSpPr>
        <p:grpSpPr>
          <a:xfrm>
            <a:off x="2981466" y="5095749"/>
            <a:ext cx="296663" cy="333451"/>
            <a:chOff x="0" y="547432"/>
            <a:chExt cx="791101" cy="889201"/>
          </a:xfrm>
        </p:grpSpPr>
        <p:sp>
          <p:nvSpPr>
            <p:cNvPr id="1447"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48" name="E"/>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sp>
        <p:nvSpPr>
          <p:cNvPr id="1450" name="Google Shape;1100;p49"/>
          <p:cNvSpPr/>
          <p:nvPr/>
        </p:nvSpPr>
        <p:spPr>
          <a:xfrm rot="5400000">
            <a:off x="3685980" y="5230590"/>
            <a:ext cx="228319" cy="16743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51" name="Google Shape;1101;p49"/>
          <p:cNvSpPr txBox="1"/>
          <p:nvPr/>
        </p:nvSpPr>
        <p:spPr>
          <a:xfrm>
            <a:off x="2806081" y="6318346"/>
            <a:ext cx="2300840" cy="934007"/>
          </a:xfrm>
          <a:prstGeom prst="rect">
            <a:avLst/>
          </a:prstGeom>
          <a:ln w="12700">
            <a:miter lim="400000"/>
          </a:ln>
        </p:spPr>
        <p:txBody>
          <a:bodyPr lIns="39450" tIns="39450" rIns="39450" bIns="39450">
            <a:spAutoFit/>
          </a:bodyPr>
          <a:lstStyle/>
          <a:p>
            <a:pPr>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ド（C）が入っているのは</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１度のコード。</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その構成音の３和音を足す。</a:t>
            </a:r>
          </a:p>
        </p:txBody>
      </p:sp>
      <p:grpSp>
        <p:nvGrpSpPr>
          <p:cNvPr id="1454" name="Google Shape;1102;p49"/>
          <p:cNvGrpSpPr/>
          <p:nvPr/>
        </p:nvGrpSpPr>
        <p:grpSpPr>
          <a:xfrm>
            <a:off x="905462" y="5102421"/>
            <a:ext cx="296664" cy="333451"/>
            <a:chOff x="-1" y="0"/>
            <a:chExt cx="791102" cy="889200"/>
          </a:xfrm>
        </p:grpSpPr>
        <p:sp>
          <p:nvSpPr>
            <p:cNvPr id="1452" name="Oval"/>
            <p:cNvSpPr/>
            <p:nvPr/>
          </p:nvSpPr>
          <p:spPr>
            <a:xfrm>
              <a:off x="-1" y="0"/>
              <a:ext cx="791102" cy="889200"/>
            </a:xfrm>
            <a:prstGeom prst="ellipse">
              <a:avLst/>
            </a:prstGeom>
            <a:solidFill>
              <a:srgbClr val="FF0000"/>
            </a:solidFill>
            <a:ln w="12700" cap="flat">
              <a:noFill/>
              <a:miter lim="4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53" name="E"/>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1455" name="Google Shape;1104;p49"/>
          <p:cNvSpPr/>
          <p:nvPr/>
        </p:nvSpPr>
        <p:spPr>
          <a:xfrm>
            <a:off x="1046650" y="7239030"/>
            <a:ext cx="1337652" cy="0"/>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56" name="Google Shape;1105;p49"/>
          <p:cNvSpPr/>
          <p:nvPr/>
        </p:nvSpPr>
        <p:spPr>
          <a:xfrm flipH="1">
            <a:off x="1048062" y="5720012"/>
            <a:ext cx="0" cy="1519019"/>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57" name="Google Shape;1106;p49"/>
          <p:cNvSpPr txBox="1"/>
          <p:nvPr/>
        </p:nvSpPr>
        <p:spPr>
          <a:xfrm>
            <a:off x="2306388" y="7065235"/>
            <a:ext cx="1646814"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メロディの３度上</a:t>
            </a:r>
          </a:p>
        </p:txBody>
      </p:sp>
      <p:sp>
        <p:nvSpPr>
          <p:cNvPr id="1458" name="Google Shape;1107;p49"/>
          <p:cNvSpPr/>
          <p:nvPr/>
        </p:nvSpPr>
        <p:spPr>
          <a:xfrm flipH="1">
            <a:off x="378980" y="5488442"/>
            <a:ext cx="589861" cy="2443027"/>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59" name="Google Shape;1108;p49"/>
          <p:cNvSpPr/>
          <p:nvPr/>
        </p:nvSpPr>
        <p:spPr>
          <a:xfrm>
            <a:off x="387919" y="7931530"/>
            <a:ext cx="4828951"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60" name="Google Shape;1109;p49"/>
          <p:cNvSpPr txBox="1"/>
          <p:nvPr/>
        </p:nvSpPr>
        <p:spPr>
          <a:xfrm>
            <a:off x="502980" y="7617031"/>
            <a:ext cx="452724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メロディ”C”に対して３度上の“E”をベース音にする！</a:t>
            </a:r>
          </a:p>
        </p:txBody>
      </p:sp>
      <p:sp>
        <p:nvSpPr>
          <p:cNvPr id="1461" name="Google Shape;1110;p49"/>
          <p:cNvSpPr txBox="1"/>
          <p:nvPr/>
        </p:nvSpPr>
        <p:spPr>
          <a:xfrm>
            <a:off x="249748" y="8168090"/>
            <a:ext cx="5463432"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残りのメロディである“レ”と“ミ”も同じ考え方で作ります</a:t>
            </a:r>
            <a:r>
              <a:rPr sz="1388" dirty="0">
                <a:latin typeface="M PLUS 1p" panose="020B0502020203020207" pitchFamily="34" charset="-128"/>
                <a:ea typeface="M PLUS 1p" panose="020B0502020203020207" pitchFamily="34" charset="-128"/>
                <a:cs typeface="M PLUS 1p" panose="020B0502020203020207" pitchFamily="34" charset="-128"/>
              </a:rPr>
              <a:t>！</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464" name="Google Shape;1111;p49"/>
          <p:cNvGrpSpPr/>
          <p:nvPr/>
        </p:nvGrpSpPr>
        <p:grpSpPr>
          <a:xfrm>
            <a:off x="5069702" y="5102421"/>
            <a:ext cx="296664" cy="333451"/>
            <a:chOff x="-1" y="0"/>
            <a:chExt cx="791102" cy="889200"/>
          </a:xfrm>
        </p:grpSpPr>
        <p:sp>
          <p:nvSpPr>
            <p:cNvPr id="1462" name="Oval"/>
            <p:cNvSpPr/>
            <p:nvPr/>
          </p:nvSpPr>
          <p:spPr>
            <a:xfrm>
              <a:off x="-1" y="0"/>
              <a:ext cx="791102" cy="889200"/>
            </a:xfrm>
            <a:prstGeom prst="ellipse">
              <a:avLst/>
            </a:prstGeom>
            <a:solidFill>
              <a:srgbClr val="FF0000">
                <a:alpha val="49550"/>
              </a:srgbClr>
            </a:solidFill>
            <a:ln w="12700" cap="flat">
              <a:noFill/>
              <a:miter lim="4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63" name="E"/>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1465" name="Google Shape;1105;p49"/>
          <p:cNvSpPr/>
          <p:nvPr/>
        </p:nvSpPr>
        <p:spPr>
          <a:xfrm>
            <a:off x="5220007" y="5740423"/>
            <a:ext cx="5324" cy="1498609"/>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66" name="Google Shape;1104;p49"/>
          <p:cNvSpPr/>
          <p:nvPr/>
        </p:nvSpPr>
        <p:spPr>
          <a:xfrm>
            <a:off x="3899688" y="7239030"/>
            <a:ext cx="1331969" cy="0"/>
          </a:xfrm>
          <a:prstGeom prst="line">
            <a:avLst/>
          </a:prstGeom>
          <a:ln w="28575">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6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1" name="Google Shape;1118;p50"/>
          <p:cNvGrpSpPr/>
          <p:nvPr/>
        </p:nvGrpSpPr>
        <p:grpSpPr>
          <a:xfrm>
            <a:off x="327646" y="914290"/>
            <a:ext cx="5087126" cy="1528289"/>
            <a:chOff x="0" y="0"/>
            <a:chExt cx="13565666" cy="4075435"/>
          </a:xfrm>
        </p:grpSpPr>
        <p:pic>
          <p:nvPicPr>
            <p:cNvPr id="1469" name="Google Shape;1119;p50" descr="Google Shape;1119;p50"/>
            <p:cNvPicPr>
              <a:picLocks noChangeAspect="1"/>
            </p:cNvPicPr>
            <p:nvPr/>
          </p:nvPicPr>
          <p:blipFill>
            <a:blip r:embed="rId2"/>
            <a:srcRect r="27834"/>
            <a:stretch>
              <a:fillRect/>
            </a:stretch>
          </p:blipFill>
          <p:spPr>
            <a:xfrm>
              <a:off x="5484422" y="455"/>
              <a:ext cx="8081245" cy="4074981"/>
            </a:xfrm>
            <a:prstGeom prst="rect">
              <a:avLst/>
            </a:prstGeom>
            <a:ln w="12700" cap="flat">
              <a:noFill/>
              <a:miter lim="400000"/>
              <a:headEnd/>
              <a:tailEnd/>
            </a:ln>
            <a:effectLst/>
          </p:spPr>
        </p:pic>
        <p:pic>
          <p:nvPicPr>
            <p:cNvPr id="1470" name="Google Shape;1120;p50" descr="Google Shape;1120;p50"/>
            <p:cNvPicPr>
              <a:picLocks noChangeAspect="1"/>
            </p:cNvPicPr>
            <p:nvPr/>
          </p:nvPicPr>
          <p:blipFill>
            <a:blip r:embed="rId2"/>
            <a:srcRect r="50405"/>
            <a:stretch>
              <a:fillRect/>
            </a:stretch>
          </p:blipFill>
          <p:spPr>
            <a:xfrm>
              <a:off x="0" y="-1"/>
              <a:ext cx="5484417" cy="4074981"/>
            </a:xfrm>
            <a:prstGeom prst="rect">
              <a:avLst/>
            </a:prstGeom>
            <a:ln w="12700" cap="flat">
              <a:noFill/>
              <a:miter lim="400000"/>
              <a:headEnd/>
              <a:tailEnd/>
            </a:ln>
            <a:effectLst/>
          </p:spPr>
        </p:pic>
      </p:grpSp>
      <p:grpSp>
        <p:nvGrpSpPr>
          <p:cNvPr id="1474" name="Google Shape;1122;p50"/>
          <p:cNvGrpSpPr/>
          <p:nvPr/>
        </p:nvGrpSpPr>
        <p:grpSpPr>
          <a:xfrm>
            <a:off x="4776223" y="1951208"/>
            <a:ext cx="296664" cy="333451"/>
            <a:chOff x="-1" y="0"/>
            <a:chExt cx="791102" cy="889200"/>
          </a:xfrm>
        </p:grpSpPr>
        <p:sp>
          <p:nvSpPr>
            <p:cNvPr id="1472"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73"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1477" name="Google Shape;1123;p50"/>
          <p:cNvGrpSpPr/>
          <p:nvPr/>
        </p:nvGrpSpPr>
        <p:grpSpPr>
          <a:xfrm>
            <a:off x="4182589" y="1951208"/>
            <a:ext cx="296663" cy="333450"/>
            <a:chOff x="0" y="547432"/>
            <a:chExt cx="791101" cy="889201"/>
          </a:xfrm>
        </p:grpSpPr>
        <p:sp>
          <p:nvSpPr>
            <p:cNvPr id="147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76"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478" name="Google Shape;1124;p50"/>
          <p:cNvSpPr txBox="1"/>
          <p:nvPr/>
        </p:nvSpPr>
        <p:spPr>
          <a:xfrm>
            <a:off x="227325" y="429342"/>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“D”のメロディに３和音とベース音を足す</a:t>
            </a:r>
          </a:p>
        </p:txBody>
      </p:sp>
      <p:sp>
        <p:nvSpPr>
          <p:cNvPr id="1479" name="Google Shape;1125;p50"/>
          <p:cNvSpPr txBox="1"/>
          <p:nvPr/>
        </p:nvSpPr>
        <p:spPr>
          <a:xfrm>
            <a:off x="4783115" y="248421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480" name="Google Shape;1126;p50"/>
          <p:cNvSpPr txBox="1"/>
          <p:nvPr/>
        </p:nvSpPr>
        <p:spPr>
          <a:xfrm>
            <a:off x="3502141" y="248424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481" name="Google Shape;1127;p50"/>
          <p:cNvSpPr txBox="1"/>
          <p:nvPr/>
        </p:nvSpPr>
        <p:spPr>
          <a:xfrm>
            <a:off x="4222634" y="248421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grpSp>
        <p:nvGrpSpPr>
          <p:cNvPr id="1484" name="Google Shape;1128;p50"/>
          <p:cNvGrpSpPr/>
          <p:nvPr/>
        </p:nvGrpSpPr>
        <p:grpSpPr>
          <a:xfrm>
            <a:off x="3573629" y="1951208"/>
            <a:ext cx="296663" cy="333450"/>
            <a:chOff x="0" y="547432"/>
            <a:chExt cx="791101" cy="889201"/>
          </a:xfrm>
        </p:grpSpPr>
        <p:sp>
          <p:nvSpPr>
            <p:cNvPr id="148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83"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487" name="Google Shape;1129;p50"/>
          <p:cNvGrpSpPr/>
          <p:nvPr/>
        </p:nvGrpSpPr>
        <p:grpSpPr>
          <a:xfrm>
            <a:off x="1216692" y="1957882"/>
            <a:ext cx="296664" cy="333451"/>
            <a:chOff x="-1" y="0"/>
            <a:chExt cx="791102" cy="889200"/>
          </a:xfrm>
        </p:grpSpPr>
        <p:sp>
          <p:nvSpPr>
            <p:cNvPr id="1485" name="Oval"/>
            <p:cNvSpPr/>
            <p:nvPr/>
          </p:nvSpPr>
          <p:spPr>
            <a:xfrm>
              <a:off x="-1" y="0"/>
              <a:ext cx="791102" cy="889200"/>
            </a:xfrm>
            <a:prstGeom prst="ellipse">
              <a:avLst/>
            </a:prstGeom>
            <a:solidFill>
              <a:srgbClr val="FF0000"/>
            </a:solidFill>
            <a:ln w="12700" cap="flat">
              <a:noFill/>
              <a:miter lim="4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86" name="F"/>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1488" name="Google Shape;1130;p50"/>
          <p:cNvSpPr txBox="1"/>
          <p:nvPr/>
        </p:nvSpPr>
        <p:spPr>
          <a:xfrm>
            <a:off x="987570" y="2421648"/>
            <a:ext cx="2166090" cy="553005"/>
          </a:xfrm>
          <a:prstGeom prst="rect">
            <a:avLst/>
          </a:prstGeom>
          <a:ln w="12700">
            <a:miter lim="400000"/>
          </a:ln>
        </p:spPr>
        <p:txBody>
          <a:bodyPr lIns="39450" tIns="39450" rIns="39450" bIns="39450" anchor="ctr">
            <a:spAutoFit/>
          </a:bodyPr>
          <a:lstStyle/>
          <a:p>
            <a:pPr>
              <a:defRPr sz="4100">
                <a:solidFill>
                  <a:srgbClr val="0070C0"/>
                </a:solidFill>
              </a:defRPr>
            </a:pPr>
            <a:r>
              <a:rPr sz="1538" dirty="0" err="1">
                <a:latin typeface="M PLUS 1p" panose="020B0502020203020207" pitchFamily="34" charset="-128"/>
                <a:ea typeface="M PLUS 1p" panose="020B0502020203020207" pitchFamily="34" charset="-128"/>
                <a:cs typeface="M PLUS 1p" panose="020B0502020203020207" pitchFamily="34" charset="-128"/>
              </a:rPr>
              <a:t>メロディ”D”の</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３度上をベースにする</a:t>
            </a:r>
          </a:p>
        </p:txBody>
      </p:sp>
      <p:grpSp>
        <p:nvGrpSpPr>
          <p:cNvPr id="1491" name="Google Shape;1131;p50"/>
          <p:cNvGrpSpPr/>
          <p:nvPr/>
        </p:nvGrpSpPr>
        <p:grpSpPr>
          <a:xfrm>
            <a:off x="301714" y="3795303"/>
            <a:ext cx="5113059" cy="1533049"/>
            <a:chOff x="0" y="0"/>
            <a:chExt cx="13634822" cy="4088130"/>
          </a:xfrm>
        </p:grpSpPr>
        <p:pic>
          <p:nvPicPr>
            <p:cNvPr id="1489" name="Google Shape;1132;p50" descr="Google Shape;1132;p50"/>
            <p:cNvPicPr>
              <a:picLocks noChangeAspect="1"/>
            </p:cNvPicPr>
            <p:nvPr/>
          </p:nvPicPr>
          <p:blipFill>
            <a:blip r:embed="rId2"/>
            <a:srcRect r="27834"/>
            <a:stretch>
              <a:fillRect/>
            </a:stretch>
          </p:blipFill>
          <p:spPr>
            <a:xfrm>
              <a:off x="5553578" y="-1"/>
              <a:ext cx="8081245" cy="4074981"/>
            </a:xfrm>
            <a:prstGeom prst="rect">
              <a:avLst/>
            </a:prstGeom>
            <a:ln w="12700" cap="flat">
              <a:noFill/>
              <a:miter lim="400000"/>
              <a:headEnd/>
              <a:tailEnd/>
            </a:ln>
            <a:effectLst/>
          </p:spPr>
        </p:pic>
        <p:pic>
          <p:nvPicPr>
            <p:cNvPr id="1490" name="Google Shape;1133;p50" descr="Google Shape;1133;p50"/>
            <p:cNvPicPr>
              <a:picLocks noChangeAspect="1"/>
            </p:cNvPicPr>
            <p:nvPr/>
          </p:nvPicPr>
          <p:blipFill>
            <a:blip r:embed="rId2"/>
            <a:srcRect r="50405"/>
            <a:stretch>
              <a:fillRect/>
            </a:stretch>
          </p:blipFill>
          <p:spPr>
            <a:xfrm>
              <a:off x="-1" y="13204"/>
              <a:ext cx="5553574" cy="4074927"/>
            </a:xfrm>
            <a:prstGeom prst="rect">
              <a:avLst/>
            </a:prstGeom>
            <a:ln w="12700" cap="flat">
              <a:noFill/>
              <a:miter lim="400000"/>
              <a:headEnd/>
              <a:tailEnd/>
            </a:ln>
            <a:effectLst/>
          </p:spPr>
        </p:pic>
      </p:grpSp>
      <p:grpSp>
        <p:nvGrpSpPr>
          <p:cNvPr id="1494" name="Google Shape;1135;p50"/>
          <p:cNvGrpSpPr/>
          <p:nvPr/>
        </p:nvGrpSpPr>
        <p:grpSpPr>
          <a:xfrm>
            <a:off x="5072428" y="4845765"/>
            <a:ext cx="296664" cy="333451"/>
            <a:chOff x="-1" y="0"/>
            <a:chExt cx="791102" cy="889200"/>
          </a:xfrm>
        </p:grpSpPr>
        <p:sp>
          <p:nvSpPr>
            <p:cNvPr id="1492"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93"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1497" name="Google Shape;1136;p50"/>
          <p:cNvGrpSpPr/>
          <p:nvPr/>
        </p:nvGrpSpPr>
        <p:grpSpPr>
          <a:xfrm>
            <a:off x="4467654" y="4845767"/>
            <a:ext cx="296663" cy="333450"/>
            <a:chOff x="0" y="547432"/>
            <a:chExt cx="791101" cy="889201"/>
          </a:xfrm>
        </p:grpSpPr>
        <p:sp>
          <p:nvSpPr>
            <p:cNvPr id="149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496" name="C"/>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498" name="Google Shape;1137;p50"/>
          <p:cNvSpPr txBox="1"/>
          <p:nvPr/>
        </p:nvSpPr>
        <p:spPr>
          <a:xfrm>
            <a:off x="227325" y="3310184"/>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“E”のメロディに３和音とベース音を足す</a:t>
            </a:r>
          </a:p>
        </p:txBody>
      </p:sp>
      <p:sp>
        <p:nvSpPr>
          <p:cNvPr id="1499" name="Google Shape;1138;p50"/>
          <p:cNvSpPr txBox="1"/>
          <p:nvPr/>
        </p:nvSpPr>
        <p:spPr>
          <a:xfrm>
            <a:off x="5153713" y="5365053"/>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1500" name="Google Shape;1139;p50"/>
          <p:cNvSpPr txBox="1"/>
          <p:nvPr/>
        </p:nvSpPr>
        <p:spPr>
          <a:xfrm>
            <a:off x="3502141" y="5365083"/>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1501" name="Google Shape;1140;p50"/>
          <p:cNvSpPr txBox="1"/>
          <p:nvPr/>
        </p:nvSpPr>
        <p:spPr>
          <a:xfrm>
            <a:off x="4556684" y="535371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grpSp>
        <p:nvGrpSpPr>
          <p:cNvPr id="1504" name="Google Shape;1141;p50"/>
          <p:cNvGrpSpPr/>
          <p:nvPr/>
        </p:nvGrpSpPr>
        <p:grpSpPr>
          <a:xfrm>
            <a:off x="3585875" y="4845767"/>
            <a:ext cx="296663" cy="333450"/>
            <a:chOff x="0" y="547432"/>
            <a:chExt cx="791101" cy="889201"/>
          </a:xfrm>
        </p:grpSpPr>
        <p:sp>
          <p:nvSpPr>
            <p:cNvPr id="150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03"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507" name="Google Shape;1142;p50"/>
          <p:cNvGrpSpPr/>
          <p:nvPr/>
        </p:nvGrpSpPr>
        <p:grpSpPr>
          <a:xfrm>
            <a:off x="1498979" y="4852440"/>
            <a:ext cx="296664" cy="333451"/>
            <a:chOff x="-1" y="0"/>
            <a:chExt cx="791102" cy="889200"/>
          </a:xfrm>
        </p:grpSpPr>
        <p:sp>
          <p:nvSpPr>
            <p:cNvPr id="1505" name="Oval"/>
            <p:cNvSpPr/>
            <p:nvPr/>
          </p:nvSpPr>
          <p:spPr>
            <a:xfrm>
              <a:off x="-1" y="0"/>
              <a:ext cx="791102" cy="889200"/>
            </a:xfrm>
            <a:prstGeom prst="ellipse">
              <a:avLst/>
            </a:prstGeom>
            <a:solidFill>
              <a:srgbClr val="FF0000"/>
            </a:solidFill>
            <a:ln w="12700" cap="flat">
              <a:noFill/>
              <a:miter lim="4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06" name="G"/>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1508" name="Google Shape;1143;p50"/>
          <p:cNvSpPr txBox="1"/>
          <p:nvPr/>
        </p:nvSpPr>
        <p:spPr>
          <a:xfrm>
            <a:off x="1225835" y="5312132"/>
            <a:ext cx="2106349" cy="553005"/>
          </a:xfrm>
          <a:prstGeom prst="rect">
            <a:avLst/>
          </a:prstGeom>
          <a:ln w="12700">
            <a:miter lim="400000"/>
          </a:ln>
        </p:spPr>
        <p:txBody>
          <a:bodyPr lIns="39450" tIns="39450" rIns="39450" bIns="39450" anchor="ctr">
            <a:spAutoFit/>
          </a:bodyPr>
          <a:lstStyle/>
          <a:p>
            <a:pPr>
              <a:defRPr sz="4100">
                <a:solidFill>
                  <a:srgbClr val="0070C0"/>
                </a:solidFill>
              </a:defRPr>
            </a:pPr>
            <a:r>
              <a:rPr sz="1538" dirty="0" err="1">
                <a:latin typeface="M PLUS 1p" panose="020B0502020203020207" pitchFamily="34" charset="-128"/>
                <a:ea typeface="M PLUS 1p" panose="020B0502020203020207" pitchFamily="34" charset="-128"/>
                <a:cs typeface="M PLUS 1p" panose="020B0502020203020207" pitchFamily="34" charset="-128"/>
              </a:rPr>
              <a:t>メロディ”E”の</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３度上をベースにする</a:t>
            </a:r>
          </a:p>
        </p:txBody>
      </p:sp>
      <p:grpSp>
        <p:nvGrpSpPr>
          <p:cNvPr id="1511" name="Google Shape;1144;p50"/>
          <p:cNvGrpSpPr/>
          <p:nvPr/>
        </p:nvGrpSpPr>
        <p:grpSpPr>
          <a:xfrm>
            <a:off x="566894" y="6183771"/>
            <a:ext cx="4736757" cy="351114"/>
            <a:chOff x="0" y="-1"/>
            <a:chExt cx="12631350" cy="936302"/>
          </a:xfrm>
        </p:grpSpPr>
        <p:sp>
          <p:nvSpPr>
            <p:cNvPr id="1509" name="Rectangle"/>
            <p:cNvSpPr/>
            <p:nvPr/>
          </p:nvSpPr>
          <p:spPr>
            <a:xfrm>
              <a:off x="0" y="-1"/>
              <a:ext cx="12631350" cy="936302"/>
            </a:xfrm>
            <a:prstGeom prst="rect">
              <a:avLst/>
            </a:prstGeom>
            <a:noFill/>
            <a:ln w="9525" cap="flat">
              <a:solidFill>
                <a:srgbClr val="000000"/>
              </a:solidFill>
              <a:prstDash val="solid"/>
              <a:round/>
            </a:ln>
            <a:effectLst/>
          </p:spPr>
          <p:txBody>
            <a:bodyPr wrap="square" lIns="0" tIns="0" rIns="0" bIns="0" numCol="1" anchor="ctr">
              <a:noAutofit/>
            </a:bodyPr>
            <a:lstStyle/>
            <a:p>
              <a:pPr algn="ctr">
                <a:defRPr sz="5300">
                  <a:latin typeface="Garamond"/>
                  <a:ea typeface="Garamond"/>
                  <a:cs typeface="Garamond"/>
                  <a:sym typeface="Garamond"/>
                </a:defRPr>
              </a:pPr>
              <a:endParaRPr sz="1988"/>
            </a:p>
          </p:txBody>
        </p:sp>
        <p:sp>
          <p:nvSpPr>
            <p:cNvPr id="1510" name="ベースを動かしてコード進行を変える時のポイント"/>
            <p:cNvSpPr txBox="1"/>
            <p:nvPr/>
          </p:nvSpPr>
          <p:spPr>
            <a:xfrm>
              <a:off x="71837" y="77306"/>
              <a:ext cx="12487675" cy="781686"/>
            </a:xfrm>
            <a:prstGeom prst="rect">
              <a:avLst/>
            </a:prstGeom>
            <a:noFill/>
            <a:ln w="12700" cap="flat">
              <a:noFill/>
              <a:miter lim="400000"/>
            </a:ln>
            <a:effectLst/>
          </p:spPr>
          <p:txBody>
            <a:bodyPr wrap="square" lIns="25134" tIns="25134" rIns="25134" bIns="25134" numCol="1" anchor="ctr">
              <a:spAutoFit/>
            </a:bodyPr>
            <a:lstStyle>
              <a:lvl1pPr algn="ctr">
                <a:defRPr sz="4200"/>
              </a:lvl1pPr>
            </a:lstStyle>
            <a:p>
              <a:r>
                <a:rPr sz="1575" dirty="0" err="1">
                  <a:latin typeface="M PLUS 1p" panose="020B0502020203020207" pitchFamily="34" charset="-128"/>
                  <a:ea typeface="M PLUS 1p" panose="020B0502020203020207" pitchFamily="34" charset="-128"/>
                  <a:cs typeface="M PLUS 1p" panose="020B0502020203020207" pitchFamily="34" charset="-128"/>
                </a:rPr>
                <a:t>ベースを動かしてコード進行を変える時のポイント</a:t>
              </a:r>
              <a:endParaRPr sz="1575"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512" name="Google Shape;1145;p50" descr="Google Shape;1145;p50"/>
          <p:cNvPicPr>
            <a:picLocks noChangeAspect="1"/>
          </p:cNvPicPr>
          <p:nvPr/>
        </p:nvPicPr>
        <p:blipFill>
          <a:blip r:embed="rId3"/>
          <a:stretch>
            <a:fillRect/>
          </a:stretch>
        </p:blipFill>
        <p:spPr>
          <a:xfrm>
            <a:off x="794" y="6007329"/>
            <a:ext cx="574630" cy="665463"/>
          </a:xfrm>
          <a:prstGeom prst="rect">
            <a:avLst/>
          </a:prstGeom>
          <a:ln w="12700">
            <a:miter lim="400000"/>
            <a:headEnd/>
            <a:tailEnd/>
          </a:ln>
        </p:spPr>
      </p:pic>
      <p:sp>
        <p:nvSpPr>
          <p:cNvPr id="1513" name="Google Shape;1146;p50"/>
          <p:cNvSpPr txBox="1"/>
          <p:nvPr/>
        </p:nvSpPr>
        <p:spPr>
          <a:xfrm>
            <a:off x="606374" y="6528736"/>
            <a:ext cx="4503845" cy="2124910"/>
          </a:xfrm>
          <a:prstGeom prst="rect">
            <a:avLst/>
          </a:prstGeom>
          <a:ln w="12700">
            <a:miter lim="400000"/>
          </a:ln>
        </p:spPr>
        <p:txBody>
          <a:bodyPr lIns="39450" tIns="39450" rIns="39450" bIns="39450" anchor="ctr">
            <a:spAutoFit/>
          </a:bodyPr>
          <a:lstStyle/>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メロディ+３和音に加えるベース音はどれでも問題ありませんが、最初はメロディの３度上の音をベースにしてみましょう！</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それができたら、オリジナルのメロディに色々なベース音を足してゴスペルっぽくしてみましょう。かなり楽しくなるはずです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51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6" name="Google Shape;1153;p51" descr="Google Shape;1153;p51"/>
          <p:cNvPicPr>
            <a:picLocks noChangeAspect="1"/>
          </p:cNvPicPr>
          <p:nvPr/>
        </p:nvPicPr>
        <p:blipFill>
          <a:blip r:embed="rId2"/>
          <a:srcRect r="78247"/>
          <a:stretch>
            <a:fillRect/>
          </a:stretch>
        </p:blipFill>
        <p:spPr>
          <a:xfrm>
            <a:off x="2384343" y="3785930"/>
            <a:ext cx="913500" cy="1528152"/>
          </a:xfrm>
          <a:prstGeom prst="rect">
            <a:avLst/>
          </a:prstGeom>
          <a:ln w="12700">
            <a:miter lim="400000"/>
            <a:headEnd/>
            <a:tailEnd/>
          </a:ln>
        </p:spPr>
      </p:pic>
      <p:pic>
        <p:nvPicPr>
          <p:cNvPr id="1517" name="Google Shape;1154;p51" descr="Google Shape;1154;p51"/>
          <p:cNvPicPr>
            <a:picLocks noChangeAspect="1"/>
          </p:cNvPicPr>
          <p:nvPr/>
        </p:nvPicPr>
        <p:blipFill>
          <a:blip r:embed="rId2"/>
          <a:srcRect r="50405"/>
          <a:stretch>
            <a:fillRect/>
          </a:stretch>
        </p:blipFill>
        <p:spPr>
          <a:xfrm>
            <a:off x="301709" y="3790887"/>
            <a:ext cx="2082634" cy="1528134"/>
          </a:xfrm>
          <a:prstGeom prst="rect">
            <a:avLst/>
          </a:prstGeom>
          <a:ln w="12700">
            <a:miter lim="400000"/>
            <a:headEnd/>
            <a:tailEnd/>
          </a:ln>
        </p:spPr>
      </p:pic>
      <p:grpSp>
        <p:nvGrpSpPr>
          <p:cNvPr id="1522" name="Google Shape;1155;p51"/>
          <p:cNvGrpSpPr/>
          <p:nvPr/>
        </p:nvGrpSpPr>
        <p:grpSpPr>
          <a:xfrm>
            <a:off x="794" y="129912"/>
            <a:ext cx="5715202" cy="520940"/>
            <a:chOff x="-1" y="0"/>
            <a:chExt cx="15240536" cy="1389171"/>
          </a:xfrm>
        </p:grpSpPr>
        <p:grpSp>
          <p:nvGrpSpPr>
            <p:cNvPr id="1520" name="Google Shape;1156;p51"/>
            <p:cNvGrpSpPr/>
            <p:nvPr/>
          </p:nvGrpSpPr>
          <p:grpSpPr>
            <a:xfrm>
              <a:off x="-1" y="62448"/>
              <a:ext cx="15240536" cy="1264278"/>
              <a:chOff x="-1" y="0"/>
              <a:chExt cx="15240535" cy="1264276"/>
            </a:xfrm>
          </p:grpSpPr>
          <p:sp>
            <p:nvSpPr>
              <p:cNvPr id="1518" name="Rectangle"/>
              <p:cNvSpPr/>
              <p:nvPr/>
            </p:nvSpPr>
            <p:spPr>
              <a:xfrm>
                <a:off x="-1" y="0"/>
                <a:ext cx="15240535" cy="1264276"/>
              </a:xfrm>
              <a:prstGeom prst="rect">
                <a:avLst/>
              </a:prstGeom>
              <a:solidFill>
                <a:schemeClr val="accent3"/>
              </a:solidFill>
              <a:ln w="12700" cap="flat">
                <a:noFill/>
                <a:miter lim="400000"/>
              </a:ln>
              <a:effectLst/>
            </p:spPr>
            <p:txBody>
              <a:bodyPr wrap="square" lIns="0" tIns="0" rIns="0" bIns="0" numCol="1" anchor="ctr">
                <a:noAutofit/>
              </a:bodyPr>
              <a:lstStyle/>
              <a:p>
                <a:pPr>
                  <a:defRPr sz="3700">
                    <a:solidFill>
                      <a:srgbClr val="FFFFFF"/>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19" name="ディミニッシュコードを使って変化させる"/>
              <p:cNvSpPr txBox="1"/>
              <p:nvPr/>
            </p:nvSpPr>
            <p:spPr>
              <a:xfrm>
                <a:off x="105274" y="125802"/>
                <a:ext cx="15029986" cy="1012671"/>
              </a:xfrm>
              <a:prstGeom prst="rect">
                <a:avLst/>
              </a:prstGeom>
              <a:noFill/>
              <a:ln w="12700" cap="flat">
                <a:noFill/>
                <a:miter lim="400000"/>
              </a:ln>
              <a:effectLst/>
            </p:spPr>
            <p:txBody>
              <a:bodyPr wrap="square" lIns="39450" tIns="39450" rIns="39450" bIns="39450" numCol="1" anchor="ctr">
                <a:spAutoFit/>
              </a:bodyPr>
              <a:lstStyle/>
              <a:p>
                <a:pPr>
                  <a:defRPr sz="4000">
                    <a:solidFill>
                      <a:srgbClr val="FFFFFF"/>
                    </a:solidFill>
                  </a:defRPr>
                </a:pPr>
                <a:r>
                  <a:rPr sz="1500" dirty="0">
                    <a:latin typeface="M PLUS 1p" panose="020B0502020203020207" pitchFamily="34" charset="-128"/>
                    <a:ea typeface="M PLUS 1p" panose="020B0502020203020207" pitchFamily="34" charset="-128"/>
                    <a:cs typeface="M PLUS 1p" panose="020B0502020203020207" pitchFamily="34" charset="-128"/>
                  </a:rPr>
                  <a:t>　　　</a:t>
                </a:r>
                <a:r>
                  <a:rPr sz="1950" dirty="0" err="1">
                    <a:latin typeface="M PLUS 1p" panose="020B0502020203020207" pitchFamily="34" charset="-128"/>
                    <a:ea typeface="M PLUS 1p" panose="020B0502020203020207" pitchFamily="34" charset="-128"/>
                    <a:cs typeface="M PLUS 1p" panose="020B0502020203020207" pitchFamily="34" charset="-128"/>
                  </a:rPr>
                  <a:t>ディミニッシュコードを使って変化させる</a:t>
                </a:r>
                <a:endParaRPr sz="1950"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521" name="Google Shape;1158;p51" descr="Google Shape;1158;p51"/>
            <p:cNvPicPr>
              <a:picLocks noChangeAspect="1"/>
            </p:cNvPicPr>
            <p:nvPr/>
          </p:nvPicPr>
          <p:blipFill>
            <a:blip r:embed="rId3"/>
            <a:srcRect r="9066" b="28515"/>
            <a:stretch>
              <a:fillRect/>
            </a:stretch>
          </p:blipFill>
          <p:spPr>
            <a:xfrm>
              <a:off x="0" y="0"/>
              <a:ext cx="1490962" cy="1389171"/>
            </a:xfrm>
            <a:prstGeom prst="rect">
              <a:avLst/>
            </a:prstGeom>
            <a:ln w="12700" cap="flat">
              <a:noFill/>
              <a:miter lim="400000"/>
              <a:headEnd/>
              <a:tailEnd/>
            </a:ln>
            <a:effectLst/>
          </p:spPr>
        </p:pic>
      </p:grpSp>
      <p:sp>
        <p:nvSpPr>
          <p:cNvPr id="1523" name="Google Shape;1159;p51"/>
          <p:cNvSpPr txBox="1"/>
          <p:nvPr/>
        </p:nvSpPr>
        <p:spPr>
          <a:xfrm>
            <a:off x="413073" y="823536"/>
            <a:ext cx="4890356" cy="4147073"/>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これまでの内容でだいぶゴスペルっぽい響きを出せるようになったと思います。でも、まだ物足りない、そんな人もいるのではないでしょうか。そこで登場するのが</a:t>
            </a:r>
            <a:r>
              <a:rPr sz="1388" u="sng" dirty="0">
                <a:latin typeface="M PLUS 1p" panose="020B0502020203020207" pitchFamily="34" charset="-128"/>
                <a:ea typeface="M PLUS 1p" panose="020B0502020203020207" pitchFamily="34" charset="-128"/>
                <a:cs typeface="M PLUS 1p" panose="020B0502020203020207" pitchFamily="34" charset="-128"/>
              </a:rPr>
              <a:t>「ディミニッシュコード」</a:t>
            </a:r>
            <a:r>
              <a:rPr sz="1388" dirty="0">
                <a:latin typeface="M PLUS 1p" panose="020B0502020203020207" pitchFamily="34" charset="-128"/>
                <a:ea typeface="M PLUS 1p" panose="020B0502020203020207" pitchFamily="34" charset="-128"/>
                <a:cs typeface="M PLUS 1p" panose="020B0502020203020207" pitchFamily="34" charset="-128"/>
              </a:rPr>
              <a:t>です！</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526" name="Google Shape;1160;p51"/>
          <p:cNvGrpSpPr/>
          <p:nvPr/>
        </p:nvGrpSpPr>
        <p:grpSpPr>
          <a:xfrm>
            <a:off x="504530" y="2618885"/>
            <a:ext cx="4638039" cy="498489"/>
            <a:chOff x="-1" y="-1"/>
            <a:chExt cx="12368102" cy="1329302"/>
          </a:xfrm>
        </p:grpSpPr>
        <p:sp>
          <p:nvSpPr>
            <p:cNvPr id="1524" name="Rectangle"/>
            <p:cNvSpPr/>
            <p:nvPr/>
          </p:nvSpPr>
          <p:spPr>
            <a:xfrm>
              <a:off x="-1" y="-1"/>
              <a:ext cx="12368102"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700"/>
              </a:pP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25" name="半音３つ分の距離で音を重ねたコード"/>
            <p:cNvSpPr txBox="1"/>
            <p:nvPr/>
          </p:nvSpPr>
          <p:spPr>
            <a:xfrm>
              <a:off x="111623" y="242871"/>
              <a:ext cx="12144851" cy="843567"/>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半音３つ分の距離で音を重ねたコード</a:t>
              </a:r>
            </a:p>
          </p:txBody>
        </p:sp>
      </p:grpSp>
      <p:grpSp>
        <p:nvGrpSpPr>
          <p:cNvPr id="1529" name="Google Shape;1161;p51"/>
          <p:cNvGrpSpPr/>
          <p:nvPr/>
        </p:nvGrpSpPr>
        <p:grpSpPr>
          <a:xfrm>
            <a:off x="102233" y="2368177"/>
            <a:ext cx="2082489" cy="333451"/>
            <a:chOff x="0" y="22549"/>
            <a:chExt cx="5553301" cy="889201"/>
          </a:xfrm>
        </p:grpSpPr>
        <p:sp>
          <p:nvSpPr>
            <p:cNvPr id="1527" name="Rectangle"/>
            <p:cNvSpPr/>
            <p:nvPr/>
          </p:nvSpPr>
          <p:spPr>
            <a:xfrm>
              <a:off x="0" y="22549"/>
              <a:ext cx="5553301" cy="889201"/>
            </a:xfrm>
            <a:prstGeom prst="rect">
              <a:avLst/>
            </a:prstGeom>
            <a:solidFill>
              <a:srgbClr val="B3C6E7"/>
            </a:solidFill>
            <a:ln w="12700" cap="flat">
              <a:noFill/>
              <a:miter lim="400000"/>
            </a:ln>
            <a:effectLst/>
          </p:spPr>
          <p:txBody>
            <a:bodyPr wrap="square" lIns="0" tIns="0" rIns="0" bIns="0" numCol="1" anchor="ctr">
              <a:noAutofit/>
            </a:bodyPr>
            <a:lstStyle/>
            <a:p>
              <a:pP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28" name="ディミニッシュ(dim)"/>
            <p:cNvSpPr txBox="1"/>
            <p:nvPr/>
          </p:nvSpPr>
          <p:spPr>
            <a:xfrm>
              <a:off x="105275" y="45370"/>
              <a:ext cx="5342752" cy="843566"/>
            </a:xfrm>
            <a:prstGeom prst="rect">
              <a:avLst/>
            </a:prstGeom>
            <a:noFill/>
            <a:ln w="12700" cap="flat">
              <a:noFill/>
              <a:miter lim="400000"/>
            </a:ln>
            <a:effectLst/>
          </p:spPr>
          <p:txBody>
            <a:bodyPr wrap="square" lIns="39450" tIns="39450" rIns="39450" bIns="39450" numCol="1" anchor="ctr">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ディミニッシュ</a:t>
              </a:r>
              <a:r>
                <a:rPr sz="1538" dirty="0">
                  <a:latin typeface="M PLUS 1p" panose="020B0502020203020207" pitchFamily="34" charset="-128"/>
                  <a:ea typeface="M PLUS 1p" panose="020B0502020203020207" pitchFamily="34" charset="-128"/>
                  <a:cs typeface="M PLUS 1p" panose="020B0502020203020207" pitchFamily="34" charset="-128"/>
                </a:rPr>
                <a:t>(dim)</a:t>
              </a:r>
            </a:p>
          </p:txBody>
        </p:sp>
      </p:grpSp>
      <p:sp>
        <p:nvSpPr>
          <p:cNvPr id="1530" name="Google Shape;1162;p51"/>
          <p:cNvSpPr txBox="1"/>
          <p:nvPr/>
        </p:nvSpPr>
        <p:spPr>
          <a:xfrm>
            <a:off x="215450" y="3324051"/>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dim7 </a:t>
            </a:r>
            <a:r>
              <a:rPr sz="1388" dirty="0" err="1">
                <a:latin typeface="M PLUS 1p" panose="020B0502020203020207" pitchFamily="34" charset="-128"/>
                <a:ea typeface="M PLUS 1p" panose="020B0502020203020207" pitchFamily="34" charset="-128"/>
                <a:cs typeface="M PLUS 1p" panose="020B0502020203020207" pitchFamily="34" charset="-128"/>
              </a:rPr>
              <a:t>コード</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533" name="Google Shape;1163;p51"/>
          <p:cNvGrpSpPr/>
          <p:nvPr/>
        </p:nvGrpSpPr>
        <p:grpSpPr>
          <a:xfrm>
            <a:off x="301714" y="4836348"/>
            <a:ext cx="296664" cy="333450"/>
            <a:chOff x="0" y="547432"/>
            <a:chExt cx="791101" cy="889201"/>
          </a:xfrm>
        </p:grpSpPr>
        <p:sp>
          <p:nvSpPr>
            <p:cNvPr id="153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32" name="C"/>
            <p:cNvSpPr txBox="1"/>
            <p:nvPr/>
          </p:nvSpPr>
          <p:spPr>
            <a:xfrm>
              <a:off x="227479" y="570251"/>
              <a:ext cx="336143"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534" name="Google Shape;1164;p51"/>
          <p:cNvSpPr txBox="1"/>
          <p:nvPr/>
        </p:nvSpPr>
        <p:spPr>
          <a:xfrm>
            <a:off x="840829" y="5313203"/>
            <a:ext cx="50235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m3</a:t>
            </a:r>
          </a:p>
        </p:txBody>
      </p:sp>
      <p:sp>
        <p:nvSpPr>
          <p:cNvPr id="1535" name="Google Shape;1165;p51"/>
          <p:cNvSpPr txBox="1"/>
          <p:nvPr/>
        </p:nvSpPr>
        <p:spPr>
          <a:xfrm>
            <a:off x="1219571" y="5236925"/>
            <a:ext cx="566986" cy="553005"/>
          </a:xfrm>
          <a:prstGeom prst="rect">
            <a:avLst/>
          </a:prstGeom>
          <a:ln w="12700">
            <a:miter lim="400000"/>
          </a:ln>
        </p:spPr>
        <p:txBody>
          <a:bodyPr lIns="39450" tIns="39450" rIns="39450" bIns="39450" anchor="ctr">
            <a:spAutoFit/>
          </a:bodyPr>
          <a:lstStyle/>
          <a:p>
            <a:pPr algn="ct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dim</a:t>
            </a:r>
          </a:p>
          <a:p>
            <a:pPr algn="ct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1536" name="Google Shape;1166;p51"/>
          <p:cNvSpPr txBox="1"/>
          <p:nvPr/>
        </p:nvSpPr>
        <p:spPr>
          <a:xfrm>
            <a:off x="383512" y="5368789"/>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grpSp>
        <p:nvGrpSpPr>
          <p:cNvPr id="1539" name="Google Shape;1167;p51"/>
          <p:cNvGrpSpPr/>
          <p:nvPr/>
        </p:nvGrpSpPr>
        <p:grpSpPr>
          <a:xfrm>
            <a:off x="1794653" y="4836347"/>
            <a:ext cx="296663" cy="333451"/>
            <a:chOff x="0" y="248982"/>
            <a:chExt cx="791101" cy="889201"/>
          </a:xfrm>
        </p:grpSpPr>
        <p:sp>
          <p:nvSpPr>
            <p:cNvPr id="1537"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38"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1540" name="Google Shape;1168;p51"/>
          <p:cNvSpPr txBox="1"/>
          <p:nvPr/>
        </p:nvSpPr>
        <p:spPr>
          <a:xfrm>
            <a:off x="1659531" y="5237337"/>
            <a:ext cx="566987" cy="553005"/>
          </a:xfrm>
          <a:prstGeom prst="rect">
            <a:avLst/>
          </a:prstGeom>
          <a:ln w="12700">
            <a:miter lim="400000"/>
          </a:ln>
        </p:spPr>
        <p:txBody>
          <a:bodyPr lIns="39450" tIns="39450" rIns="39450" bIns="39450" anchor="ctr">
            <a:spAutoFit/>
          </a:bodyPr>
          <a:lstStyle/>
          <a:p>
            <a:pPr algn="ct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dim</a:t>
            </a:r>
          </a:p>
          <a:p>
            <a:pPr algn="ct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7</a:t>
            </a:r>
          </a:p>
        </p:txBody>
      </p:sp>
      <p:grpSp>
        <p:nvGrpSpPr>
          <p:cNvPr id="1543" name="Google Shape;1169;p51"/>
          <p:cNvGrpSpPr/>
          <p:nvPr/>
        </p:nvGrpSpPr>
        <p:grpSpPr>
          <a:xfrm>
            <a:off x="744505" y="3987918"/>
            <a:ext cx="352238" cy="514464"/>
            <a:chOff x="0" y="187302"/>
            <a:chExt cx="939301" cy="1371901"/>
          </a:xfrm>
        </p:grpSpPr>
        <p:sp>
          <p:nvSpPr>
            <p:cNvPr id="1541"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42" name="E♭"/>
            <p:cNvSpPr txBox="1"/>
            <p:nvPr/>
          </p:nvSpPr>
          <p:spPr>
            <a:xfrm>
              <a:off x="249181" y="274584"/>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546" name="Google Shape;1170;p51"/>
          <p:cNvGrpSpPr/>
          <p:nvPr/>
        </p:nvGrpSpPr>
        <p:grpSpPr>
          <a:xfrm>
            <a:off x="1343027" y="3987918"/>
            <a:ext cx="352239" cy="514464"/>
            <a:chOff x="0" y="187302"/>
            <a:chExt cx="939301" cy="1371901"/>
          </a:xfrm>
        </p:grpSpPr>
        <p:sp>
          <p:nvSpPr>
            <p:cNvPr id="1544"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45" name="G♭"/>
            <p:cNvSpPr txBox="1"/>
            <p:nvPr/>
          </p:nvSpPr>
          <p:spPr>
            <a:xfrm>
              <a:off x="249183" y="274584"/>
              <a:ext cx="440937"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547" name="Google Shape;1171;p51"/>
          <p:cNvSpPr/>
          <p:nvPr/>
        </p:nvSpPr>
        <p:spPr>
          <a:xfrm rot="5400000">
            <a:off x="626045" y="5613313"/>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48" name="Google Shape;1172;p51"/>
          <p:cNvSpPr txBox="1"/>
          <p:nvPr/>
        </p:nvSpPr>
        <p:spPr>
          <a:xfrm>
            <a:off x="2497520" y="6557616"/>
            <a:ext cx="2961321" cy="1998921"/>
          </a:xfrm>
          <a:prstGeom prst="rect">
            <a:avLst/>
          </a:prstGeom>
          <a:ln w="12700">
            <a:miter lim="400000"/>
          </a:ln>
        </p:spPr>
        <p:txBody>
          <a:bodyPr lIns="25134" tIns="25134" rIns="25134" bIns="25134">
            <a:spAutoFit/>
          </a:bodyPr>
          <a:lstStyle/>
          <a:p>
            <a:pPr>
              <a:lnSpc>
                <a:spcPct val="150000"/>
              </a:lnSpc>
              <a:spcBef>
                <a:spcPts val="1200"/>
              </a:spcBef>
              <a:defRPr sz="4400" u="sng"/>
            </a:pPr>
            <a:r>
              <a:rPr sz="1650" dirty="0">
                <a:latin typeface="M PLUS 1p" panose="020B0502020203020207" pitchFamily="34" charset="-128"/>
                <a:ea typeface="M PLUS 1p" panose="020B0502020203020207" pitchFamily="34" charset="-128"/>
                <a:cs typeface="M PLUS 1p" panose="020B0502020203020207" pitchFamily="34" charset="-128"/>
              </a:rPr>
              <a:t>「半音３つ分の距離で</a:t>
            </a:r>
          </a:p>
          <a:p>
            <a:pPr>
              <a:lnSpc>
                <a:spcPct val="150000"/>
              </a:lnSpc>
              <a:spcBef>
                <a:spcPts val="1200"/>
              </a:spcBef>
              <a:defRPr sz="4400" u="sng"/>
            </a:pPr>
            <a:r>
              <a:rPr sz="1650" dirty="0" err="1">
                <a:latin typeface="M PLUS 1p" panose="020B0502020203020207" pitchFamily="34" charset="-128"/>
                <a:ea typeface="M PLUS 1p" panose="020B0502020203020207" pitchFamily="34" charset="-128"/>
                <a:cs typeface="M PLUS 1p" panose="020B0502020203020207" pitchFamily="34" charset="-128"/>
              </a:rPr>
              <a:t>音を重ねたコード</a:t>
            </a:r>
            <a:r>
              <a:rPr sz="1650"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4400" u="sng"/>
            </a:pPr>
            <a:r>
              <a:rPr sz="1650" dirty="0" err="1">
                <a:latin typeface="M PLUS 1p" panose="020B0502020203020207" pitchFamily="34" charset="-128"/>
                <a:ea typeface="M PLUS 1p" panose="020B0502020203020207" pitchFamily="34" charset="-128"/>
                <a:cs typeface="M PLUS 1p" panose="020B0502020203020207" pitchFamily="34" charset="-128"/>
              </a:rPr>
              <a:t>ということだけ</a:t>
            </a:r>
            <a:endParaRPr sz="165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4400" u="sng"/>
            </a:pPr>
            <a:r>
              <a:rPr sz="1650" dirty="0" err="1">
                <a:latin typeface="M PLUS 1p" panose="020B0502020203020207" pitchFamily="34" charset="-128"/>
                <a:ea typeface="M PLUS 1p" panose="020B0502020203020207" pitchFamily="34" charset="-128"/>
                <a:cs typeface="M PLUS 1p" panose="020B0502020203020207" pitchFamily="34" charset="-128"/>
              </a:rPr>
              <a:t>覚えておいてください</a:t>
            </a:r>
            <a:r>
              <a:rPr sz="1650"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549" name="Google Shape;1173;p51"/>
          <p:cNvSpPr/>
          <p:nvPr/>
        </p:nvSpPr>
        <p:spPr>
          <a:xfrm rot="5400000">
            <a:off x="1106045" y="5613313"/>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50" name="Google Shape;1174;p51"/>
          <p:cNvSpPr/>
          <p:nvPr/>
        </p:nvSpPr>
        <p:spPr>
          <a:xfrm rot="5400000">
            <a:off x="1586045" y="5613313"/>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51" name="Google Shape;1175;p51"/>
          <p:cNvSpPr txBox="1"/>
          <p:nvPr/>
        </p:nvSpPr>
        <p:spPr>
          <a:xfrm>
            <a:off x="618128" y="6249895"/>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552" name="Google Shape;1176;p51"/>
          <p:cNvSpPr txBox="1"/>
          <p:nvPr/>
        </p:nvSpPr>
        <p:spPr>
          <a:xfrm>
            <a:off x="1098128" y="6249895"/>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553" name="Google Shape;1177;p51"/>
          <p:cNvSpPr txBox="1"/>
          <p:nvPr/>
        </p:nvSpPr>
        <p:spPr>
          <a:xfrm>
            <a:off x="1578128" y="6249895"/>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554" name="Google Shape;1178;p51"/>
          <p:cNvSpPr/>
          <p:nvPr/>
        </p:nvSpPr>
        <p:spPr>
          <a:xfrm>
            <a:off x="1971311" y="7236790"/>
            <a:ext cx="433559" cy="1519705"/>
          </a:xfrm>
          <a:prstGeom prst="line">
            <a:avLst/>
          </a:prstGeom>
          <a:ln w="38100">
            <a:solidFill>
              <a:srgbClr val="44546A"/>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55" name="Google Shape;1179;p51"/>
          <p:cNvSpPr/>
          <p:nvPr/>
        </p:nvSpPr>
        <p:spPr>
          <a:xfrm>
            <a:off x="2404869" y="8754121"/>
            <a:ext cx="2567976" cy="0"/>
          </a:xfrm>
          <a:prstGeom prst="line">
            <a:avLst/>
          </a:prstGeom>
          <a:ln w="38100">
            <a:solidFill>
              <a:srgbClr val="00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56" name="Google Shape;1180;p51"/>
          <p:cNvSpPr/>
          <p:nvPr/>
        </p:nvSpPr>
        <p:spPr>
          <a:xfrm rot="5400000">
            <a:off x="1038813" y="7176161"/>
            <a:ext cx="371700" cy="13293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60"/>
                  <a:pt x="10800" y="582"/>
                </a:cubicBezTo>
                <a:lnTo>
                  <a:pt x="10800" y="10331"/>
                </a:lnTo>
                <a:cubicBezTo>
                  <a:pt x="10800" y="10653"/>
                  <a:pt x="15635" y="10913"/>
                  <a:pt x="21600" y="10913"/>
                </a:cubicBezTo>
                <a:cubicBezTo>
                  <a:pt x="15635" y="10913"/>
                  <a:pt x="10800" y="11174"/>
                  <a:pt x="10800" y="11495"/>
                </a:cubicBezTo>
                <a:lnTo>
                  <a:pt x="10800" y="21018"/>
                </a:lnTo>
                <a:cubicBezTo>
                  <a:pt x="10800" y="21340"/>
                  <a:pt x="5965" y="21600"/>
                  <a:pt x="0" y="21600"/>
                </a:cubicBez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57" name="Google Shape;1181;p51"/>
          <p:cNvSpPr txBox="1"/>
          <p:nvPr/>
        </p:nvSpPr>
        <p:spPr>
          <a:xfrm>
            <a:off x="325245" y="8026660"/>
            <a:ext cx="2100244" cy="2303491"/>
          </a:xfrm>
          <a:prstGeom prst="rect">
            <a:avLst/>
          </a:prstGeom>
          <a:ln w="12700">
            <a:miter lim="400000"/>
          </a:ln>
        </p:spPr>
        <p:txBody>
          <a:bodyPr lIns="25134" tIns="25134" rIns="25134" bIns="25134">
            <a:spAutoFit/>
          </a:bodyPr>
          <a:lstStyle/>
          <a:p>
            <a:pPr algn="ctr">
              <a:lnSpc>
                <a:spcPct val="150000"/>
              </a:lnSpc>
              <a:spcBef>
                <a:spcPts val="1200"/>
              </a:spcBef>
              <a:defRPr sz="5300">
                <a:solidFill>
                  <a:srgbClr val="FF0000"/>
                </a:solidFill>
              </a:defRPr>
            </a:pPr>
            <a:r>
              <a:rPr sz="1988" dirty="0" err="1">
                <a:latin typeface="M PLUS 1p" panose="020B0502020203020207" pitchFamily="34" charset="-128"/>
                <a:ea typeface="M PLUS 1p" panose="020B0502020203020207" pitchFamily="34" charset="-128"/>
                <a:cs typeface="M PLUS 1p" panose="020B0502020203020207" pitchFamily="34" charset="-128"/>
              </a:rPr>
              <a:t>全部同じ距離</a:t>
            </a:r>
            <a:r>
              <a:rPr sz="1988" dirty="0">
                <a:latin typeface="M PLUS 1p" panose="020B0502020203020207" pitchFamily="34" charset="-128"/>
                <a:ea typeface="M PLUS 1p" panose="020B0502020203020207" pitchFamily="34" charset="-128"/>
                <a:cs typeface="M PLUS 1p" panose="020B0502020203020207" pitchFamily="34" charset="-128"/>
              </a:rPr>
              <a:t>！</a:t>
            </a:r>
            <a:endParaRPr sz="1988" u="sng"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150000"/>
              </a:lnSpc>
              <a:spcBef>
                <a:spcPts val="1200"/>
              </a:spcBef>
              <a:defRPr sz="5300" u="sng">
                <a:solidFill>
                  <a:srgbClr val="FF0000"/>
                </a:solidFill>
              </a:defRPr>
            </a:pPr>
            <a:endParaRPr sz="1988" u="sng"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150000"/>
              </a:lnSpc>
              <a:spcBef>
                <a:spcPts val="1200"/>
              </a:spcBef>
              <a:defRPr sz="5300" u="sng">
                <a:solidFill>
                  <a:srgbClr val="FF0000"/>
                </a:solidFill>
              </a:defRPr>
            </a:pPr>
            <a:endParaRPr sz="1988" u="sng"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150000"/>
              </a:lnSpc>
              <a:spcBef>
                <a:spcPts val="1200"/>
              </a:spcBef>
              <a:defRPr sz="5300"/>
            </a:pPr>
            <a:endParaRPr sz="1988" u="sng"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1558" name="Google Shape;1182;p51" descr="Google Shape;1182;p51"/>
          <p:cNvPicPr>
            <a:picLocks noChangeAspect="1"/>
          </p:cNvPicPr>
          <p:nvPr/>
        </p:nvPicPr>
        <p:blipFill>
          <a:blip r:embed="rId4"/>
          <a:stretch>
            <a:fillRect/>
          </a:stretch>
        </p:blipFill>
        <p:spPr>
          <a:xfrm>
            <a:off x="4509342" y="5665424"/>
            <a:ext cx="984426" cy="915251"/>
          </a:xfrm>
          <a:prstGeom prst="rect">
            <a:avLst/>
          </a:prstGeom>
          <a:ln w="12700">
            <a:miter lim="400000"/>
            <a:headEnd/>
            <a:tailEnd/>
          </a:ln>
        </p:spPr>
      </p:pic>
      <p:grpSp>
        <p:nvGrpSpPr>
          <p:cNvPr id="1561" name="Google Shape;1183;p51"/>
          <p:cNvGrpSpPr/>
          <p:nvPr/>
        </p:nvGrpSpPr>
        <p:grpSpPr>
          <a:xfrm>
            <a:off x="3392369" y="5155108"/>
            <a:ext cx="1346901" cy="854291"/>
            <a:chOff x="0" y="0"/>
            <a:chExt cx="3591733" cy="2278106"/>
          </a:xfrm>
        </p:grpSpPr>
        <p:sp>
          <p:nvSpPr>
            <p:cNvPr id="1559" name="Shape"/>
            <p:cNvSpPr/>
            <p:nvPr/>
          </p:nvSpPr>
          <p:spPr>
            <a:xfrm>
              <a:off x="0" y="0"/>
              <a:ext cx="3591733" cy="2278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16" y="0"/>
                  </a:lnTo>
                  <a:lnTo>
                    <a:pt x="20416" y="18392"/>
                  </a:lnTo>
                  <a:lnTo>
                    <a:pt x="17013" y="18392"/>
                  </a:lnTo>
                  <a:lnTo>
                    <a:pt x="21600" y="21600"/>
                  </a:lnTo>
                  <a:lnTo>
                    <a:pt x="11909" y="18392"/>
                  </a:lnTo>
                  <a:lnTo>
                    <a:pt x="0" y="18392"/>
                  </a:lnTo>
                  <a:lnTo>
                    <a:pt x="0" y="10728"/>
                  </a:ln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60" name="半音３つ分！"/>
            <p:cNvSpPr txBox="1"/>
            <p:nvPr/>
          </p:nvSpPr>
          <p:spPr>
            <a:xfrm>
              <a:off x="4763" y="511111"/>
              <a:ext cx="3385277" cy="917503"/>
            </a:xfrm>
            <a:prstGeom prst="rect">
              <a:avLst/>
            </a:prstGeom>
            <a:noFill/>
            <a:ln w="12700" cap="flat">
              <a:noFill/>
              <a:miter lim="400000"/>
            </a:ln>
            <a:effectLst/>
          </p:spPr>
          <p:txBody>
            <a:bodyPr wrap="square" lIns="78928" tIns="78928" rIns="78928" bIns="78928" numCol="1" anchor="ctr">
              <a:spAutoFit/>
            </a:bodyPr>
            <a:lstStyle>
              <a:lvl1pPr algn="ctr">
                <a:defRPr sz="3200"/>
              </a:lvl1pPr>
            </a:lstStyle>
            <a:p>
              <a:r>
                <a:rPr sz="1200" dirty="0">
                  <a:latin typeface="M PLUS 1p" panose="020B0502020203020207" pitchFamily="34" charset="-128"/>
                  <a:ea typeface="M PLUS 1p" panose="020B0502020203020207" pitchFamily="34" charset="-128"/>
                  <a:cs typeface="M PLUS 1p" panose="020B0502020203020207" pitchFamily="34" charset="-128"/>
                </a:rPr>
                <a:t>半音３つ分！</a:t>
              </a:r>
            </a:p>
          </p:txBody>
        </p:sp>
      </p:grpSp>
      <p:pic>
        <p:nvPicPr>
          <p:cNvPr id="1562" name="Google Shape;1227;p52" descr="Google Shape;1227;p52"/>
          <p:cNvPicPr>
            <a:picLocks noChangeAspect="1"/>
          </p:cNvPicPr>
          <p:nvPr/>
        </p:nvPicPr>
        <p:blipFill>
          <a:blip r:embed="rId5"/>
          <a:stretch>
            <a:fillRect/>
          </a:stretch>
        </p:blipFill>
        <p:spPr>
          <a:xfrm>
            <a:off x="64295" y="7863702"/>
            <a:ext cx="488001" cy="488001"/>
          </a:xfrm>
          <a:prstGeom prst="rect">
            <a:avLst/>
          </a:prstGeom>
          <a:ln w="12700">
            <a:miter lim="400000"/>
            <a:headEnd/>
            <a:tailEnd/>
          </a:ln>
        </p:spPr>
      </p:pic>
      <p:sp>
        <p:nvSpPr>
          <p:cNvPr id="156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33;p16"/>
          <p:cNvSpPr txBox="1"/>
          <p:nvPr/>
        </p:nvSpPr>
        <p:spPr>
          <a:xfrm>
            <a:off x="520310" y="327189"/>
            <a:ext cx="4851431" cy="362383"/>
          </a:xfrm>
          <a:prstGeom prst="rect">
            <a:avLst/>
          </a:prstGeom>
          <a:ln w="12700">
            <a:miter lim="400000"/>
          </a:ln>
        </p:spPr>
        <p:txBody>
          <a:bodyPr lIns="25134" tIns="25134" rIns="25134" bIns="25134">
            <a:spAutoFit/>
          </a:bodyPr>
          <a:lstStyle>
            <a:lvl1pPr algn="ctr">
              <a:defRPr sz="5400" b="1"/>
            </a:lvl1pPr>
          </a:lstStyle>
          <a:p>
            <a:r>
              <a:rPr sz="2025" b="0" dirty="0">
                <a:latin typeface="M PLUS 1p" panose="020B0502020203020207" pitchFamily="34" charset="-128"/>
                <a:ea typeface="M PLUS 1p" panose="020B0502020203020207" pitchFamily="34" charset="-128"/>
                <a:cs typeface="M PLUS 1p" panose="020B0502020203020207" pitchFamily="34" charset="-128"/>
              </a:rPr>
              <a:t>C    O    N    T    E    N    T    S</a:t>
            </a:r>
          </a:p>
        </p:txBody>
      </p:sp>
      <p:grpSp>
        <p:nvGrpSpPr>
          <p:cNvPr id="217" name="グループ化 4"/>
          <p:cNvGrpSpPr/>
          <p:nvPr/>
        </p:nvGrpSpPr>
        <p:grpSpPr>
          <a:xfrm>
            <a:off x="331075" y="1034178"/>
            <a:ext cx="5095401" cy="6971601"/>
            <a:chOff x="-1" y="-1"/>
            <a:chExt cx="13587733" cy="18590935"/>
          </a:xfrm>
        </p:grpSpPr>
        <p:grpSp>
          <p:nvGrpSpPr>
            <p:cNvPr id="147" name="Google Shape;134;p16"/>
            <p:cNvGrpSpPr/>
            <p:nvPr/>
          </p:nvGrpSpPr>
          <p:grpSpPr>
            <a:xfrm>
              <a:off x="3526789" y="3141947"/>
              <a:ext cx="10060943" cy="1207313"/>
              <a:chOff x="-1" y="-1"/>
              <a:chExt cx="10060942" cy="1207312"/>
            </a:xfrm>
          </p:grpSpPr>
          <p:sp>
            <p:nvSpPr>
              <p:cNvPr id="145" name="Rectangle"/>
              <p:cNvSpPr/>
              <p:nvPr/>
            </p:nvSpPr>
            <p:spPr>
              <a:xfrm>
                <a:off x="-1" y="-1"/>
                <a:ext cx="10060942" cy="1207312"/>
              </a:xfrm>
              <a:prstGeom prst="rect">
                <a:avLst/>
              </a:prstGeom>
              <a:solidFill>
                <a:srgbClr val="D9D9D9"/>
              </a:solidFill>
              <a:ln w="12700" cap="flat">
                <a:noFill/>
                <a:miter lim="400000"/>
              </a:ln>
              <a:effectLst/>
            </p:spPr>
            <p:txBody>
              <a:bodyPr wrap="square" lIns="0" tIns="0" rIns="0" bIns="0" numCol="1" anchor="ctr">
                <a:noAutofit/>
              </a:bodyPr>
              <a:lstStyle/>
              <a:p>
                <a:pPr>
                  <a:defRPr sz="3900">
                    <a:latin typeface="M PLUS 1p"/>
                    <a:ea typeface="M PLUS 1p"/>
                    <a:cs typeface="M PLUS 1p"/>
                    <a:sym typeface="M PLUS 1p"/>
                  </a:defRPr>
                </a:pPr>
                <a:endParaRPr sz="1463"/>
              </a:p>
            </p:txBody>
          </p:sp>
          <p:sp>
            <p:nvSpPr>
              <p:cNvPr id="146" name="３和音だけでできる！簡単ゴスペルコード"/>
              <p:cNvSpPr txBox="1"/>
              <p:nvPr/>
            </p:nvSpPr>
            <p:spPr>
              <a:xfrm>
                <a:off x="105274" y="197263"/>
                <a:ext cx="9850393" cy="812792"/>
              </a:xfrm>
              <a:prstGeom prst="rect">
                <a:avLst/>
              </a:prstGeom>
              <a:noFill/>
              <a:ln w="12700" cap="flat">
                <a:noFill/>
                <a:miter lim="400000"/>
              </a:ln>
              <a:effectLst/>
            </p:spPr>
            <p:txBody>
              <a:bodyPr wrap="square" lIns="39450" tIns="39450" rIns="39450" bIns="39450" numCol="1" anchor="ctr">
                <a:spAutoFit/>
              </a:bodyPr>
              <a:lstStyle>
                <a:lvl1pPr>
                  <a:defRPr sz="3900">
                    <a:latin typeface="M PLUS 1p"/>
                    <a:ea typeface="M PLUS 1p"/>
                    <a:cs typeface="M PLUS 1p"/>
                    <a:sym typeface="M PLUS 1p"/>
                  </a:defRPr>
                </a:lvl1pPr>
              </a:lstStyle>
              <a:p>
                <a:r>
                  <a:rPr sz="1463"/>
                  <a:t>３和音だけでできる！簡単ゴスペルコード</a:t>
                </a:r>
              </a:p>
            </p:txBody>
          </p:sp>
        </p:grpSp>
        <p:grpSp>
          <p:nvGrpSpPr>
            <p:cNvPr id="150" name="Google Shape;135;p16"/>
            <p:cNvGrpSpPr/>
            <p:nvPr/>
          </p:nvGrpSpPr>
          <p:grpSpPr>
            <a:xfrm>
              <a:off x="3526790" y="7810696"/>
              <a:ext cx="10060942" cy="1295659"/>
              <a:chOff x="0" y="108881"/>
              <a:chExt cx="10060941" cy="1295658"/>
            </a:xfrm>
          </p:grpSpPr>
          <p:sp>
            <p:nvSpPr>
              <p:cNvPr id="148" name="Rectangle"/>
              <p:cNvSpPr/>
              <p:nvPr/>
            </p:nvSpPr>
            <p:spPr>
              <a:xfrm>
                <a:off x="0" y="153054"/>
                <a:ext cx="10060941" cy="1207311"/>
              </a:xfrm>
              <a:prstGeom prst="rect">
                <a:avLst/>
              </a:prstGeom>
              <a:solidFill>
                <a:srgbClr val="F2F2F2"/>
              </a:solidFill>
              <a:ln w="12700" cap="flat">
                <a:noFill/>
                <a:miter lim="400000"/>
              </a:ln>
              <a:effectLst/>
            </p:spPr>
            <p:txBody>
              <a:bodyPr wrap="square" lIns="0" tIns="0" rIns="0" bIns="0" numCol="1" anchor="ctr">
                <a:noAutofit/>
              </a:bodyPr>
              <a:lstStyle/>
              <a:p>
                <a:pPr>
                  <a:lnSpc>
                    <a:spcPct val="90000"/>
                  </a:lnSpc>
                  <a:defRPr sz="3900">
                    <a:solidFill>
                      <a:srgbClr val="FFFFFF"/>
                    </a:solidFill>
                    <a:latin typeface="M PLUS 1p"/>
                    <a:ea typeface="M PLUS 1p"/>
                    <a:cs typeface="M PLUS 1p"/>
                    <a:sym typeface="M PLUS 1p"/>
                  </a:defRPr>
                </a:pPr>
                <a:endParaRPr sz="1463"/>
              </a:p>
            </p:txBody>
          </p:sp>
          <p:sp>
            <p:nvSpPr>
              <p:cNvPr id="149" name="かっこいいソロ、メロディを作りたい…"/>
              <p:cNvSpPr txBox="1"/>
              <p:nvPr/>
            </p:nvSpPr>
            <p:spPr>
              <a:xfrm>
                <a:off x="105275" y="108881"/>
                <a:ext cx="9850392" cy="1295658"/>
              </a:xfrm>
              <a:prstGeom prst="rect">
                <a:avLst/>
              </a:prstGeom>
              <a:noFill/>
              <a:ln w="12700" cap="flat">
                <a:noFill/>
                <a:miter lim="400000"/>
              </a:ln>
              <a:effectLst/>
            </p:spPr>
            <p:txBody>
              <a:bodyPr wrap="square" lIns="39450" tIns="39450" rIns="39450" bIns="39450" numCol="1" anchor="ctr">
                <a:spAutoFit/>
              </a:bodyPr>
              <a:lstStyle/>
              <a:p>
                <a:pPr>
                  <a:lnSpc>
                    <a:spcPct val="90000"/>
                  </a:lnSpc>
                  <a:defRPr sz="3900">
                    <a:latin typeface="M PLUS 1p"/>
                    <a:ea typeface="M PLUS 1p"/>
                    <a:cs typeface="M PLUS 1p"/>
                    <a:sym typeface="M PLUS 1p"/>
                  </a:defRPr>
                </a:pPr>
                <a:r>
                  <a:rPr sz="1463"/>
                  <a:t>かっこいいソロ、メロディを作りたい</a:t>
                </a:r>
              </a:p>
              <a:p>
                <a:pPr>
                  <a:lnSpc>
                    <a:spcPct val="90000"/>
                  </a:lnSpc>
                  <a:defRPr sz="3900">
                    <a:latin typeface="M PLUS 1p"/>
                    <a:ea typeface="M PLUS 1p"/>
                    <a:cs typeface="M PLUS 1p"/>
                    <a:sym typeface="M PLUS 1p"/>
                  </a:defRPr>
                </a:pPr>
                <a:r>
                  <a:rPr sz="1463"/>
                  <a:t>（フレーズと休符の長さ）</a:t>
                </a:r>
              </a:p>
            </p:txBody>
          </p:sp>
        </p:grpSp>
        <p:grpSp>
          <p:nvGrpSpPr>
            <p:cNvPr id="153" name="Google Shape;136;p16"/>
            <p:cNvGrpSpPr/>
            <p:nvPr/>
          </p:nvGrpSpPr>
          <p:grpSpPr>
            <a:xfrm>
              <a:off x="3526790" y="1468067"/>
              <a:ext cx="10060942" cy="1413126"/>
              <a:chOff x="0" y="84438"/>
              <a:chExt cx="10060941" cy="1413124"/>
            </a:xfrm>
          </p:grpSpPr>
          <p:sp>
            <p:nvSpPr>
              <p:cNvPr id="151" name="Rectangle"/>
              <p:cNvSpPr/>
              <p:nvPr/>
            </p:nvSpPr>
            <p:spPr>
              <a:xfrm>
                <a:off x="0" y="187345"/>
                <a:ext cx="10060941" cy="1207311"/>
              </a:xfrm>
              <a:prstGeom prst="rect">
                <a:avLst/>
              </a:prstGeom>
              <a:solidFill>
                <a:srgbClr val="F2F2F2"/>
              </a:solidFill>
              <a:ln w="12700" cap="flat">
                <a:noFill/>
                <a:miter lim="400000"/>
              </a:ln>
              <a:effectLst/>
            </p:spPr>
            <p:txBody>
              <a:bodyPr wrap="square" lIns="0" tIns="0" rIns="0" bIns="0" numCol="1" anchor="ctr">
                <a:noAutofit/>
              </a:bodyPr>
              <a:lstStyle/>
              <a:p>
                <a:pPr>
                  <a:defRPr sz="3900">
                    <a:latin typeface="M PLUS 1p"/>
                    <a:ea typeface="M PLUS 1p"/>
                    <a:cs typeface="M PLUS 1p"/>
                    <a:sym typeface="M PLUS 1p"/>
                  </a:defRPr>
                </a:pPr>
                <a:endParaRPr sz="1463"/>
              </a:p>
            </p:txBody>
          </p:sp>
          <p:sp>
            <p:nvSpPr>
              <p:cNvPr id="152" name="オシャレな響き！…"/>
              <p:cNvSpPr txBox="1"/>
              <p:nvPr/>
            </p:nvSpPr>
            <p:spPr>
              <a:xfrm>
                <a:off x="105275" y="84438"/>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オシャレな響き！</a:t>
                </a:r>
              </a:p>
              <a:p>
                <a:pPr>
                  <a:defRPr sz="3900">
                    <a:latin typeface="M PLUS 1p"/>
                    <a:ea typeface="M PLUS 1p"/>
                    <a:cs typeface="M PLUS 1p"/>
                    <a:sym typeface="M PLUS 1p"/>
                  </a:defRPr>
                </a:pPr>
                <a:r>
                  <a:rPr sz="1463"/>
                  <a:t>３つのテンションと使い方</a:t>
                </a:r>
              </a:p>
            </p:txBody>
          </p:sp>
        </p:grpSp>
        <p:grpSp>
          <p:nvGrpSpPr>
            <p:cNvPr id="156" name="Google Shape;137;p16"/>
            <p:cNvGrpSpPr/>
            <p:nvPr/>
          </p:nvGrpSpPr>
          <p:grpSpPr>
            <a:xfrm>
              <a:off x="3526790" y="6180992"/>
              <a:ext cx="10060942" cy="1413126"/>
              <a:chOff x="0" y="84441"/>
              <a:chExt cx="10060941" cy="1413124"/>
            </a:xfrm>
          </p:grpSpPr>
          <p:sp>
            <p:nvSpPr>
              <p:cNvPr id="154" name="Rectangle"/>
              <p:cNvSpPr/>
              <p:nvPr/>
            </p:nvSpPr>
            <p:spPr>
              <a:xfrm>
                <a:off x="0" y="187345"/>
                <a:ext cx="10060941" cy="1207311"/>
              </a:xfrm>
              <a:prstGeom prst="rect">
                <a:avLst/>
              </a:prstGeom>
              <a:solidFill>
                <a:srgbClr val="D9D9D9"/>
              </a:solidFill>
              <a:ln w="12700" cap="flat">
                <a:noFill/>
                <a:miter lim="400000"/>
              </a:ln>
              <a:effectLst/>
            </p:spPr>
            <p:txBody>
              <a:bodyPr wrap="square" lIns="0" tIns="0" rIns="0" bIns="0" numCol="1" anchor="ctr">
                <a:noAutofit/>
              </a:bodyPr>
              <a:lstStyle/>
              <a:p>
                <a:pPr>
                  <a:defRPr sz="3900">
                    <a:solidFill>
                      <a:srgbClr val="FFFFFF"/>
                    </a:solidFill>
                  </a:defRPr>
                </a:pPr>
                <a:endParaRPr sz="14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5" name="かっこいいソロやメロディを作ろう！…"/>
              <p:cNvSpPr txBox="1"/>
              <p:nvPr/>
            </p:nvSpPr>
            <p:spPr>
              <a:xfrm>
                <a:off x="105275" y="84441"/>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かっこいいソロやメロディを作ろう！</a:t>
                </a:r>
              </a:p>
              <a:p>
                <a:pPr>
                  <a:defRPr sz="3900">
                    <a:latin typeface="M PLUS 1p"/>
                    <a:ea typeface="M PLUS 1p"/>
                    <a:cs typeface="M PLUS 1p"/>
                    <a:sym typeface="M PLUS 1p"/>
                  </a:defRPr>
                </a:pPr>
                <a:r>
                  <a:rPr sz="1463"/>
                  <a:t>（ターゲットノート）</a:t>
                </a:r>
              </a:p>
            </p:txBody>
          </p:sp>
        </p:grpSp>
        <p:grpSp>
          <p:nvGrpSpPr>
            <p:cNvPr id="159" name="Google Shape;138;p16"/>
            <p:cNvGrpSpPr/>
            <p:nvPr/>
          </p:nvGrpSpPr>
          <p:grpSpPr>
            <a:xfrm>
              <a:off x="3526790" y="9322937"/>
              <a:ext cx="10060942" cy="1413126"/>
              <a:chOff x="0" y="84438"/>
              <a:chExt cx="10060941" cy="1413124"/>
            </a:xfrm>
          </p:grpSpPr>
          <p:sp>
            <p:nvSpPr>
              <p:cNvPr id="157" name="Rectangle"/>
              <p:cNvSpPr/>
              <p:nvPr/>
            </p:nvSpPr>
            <p:spPr>
              <a:xfrm>
                <a:off x="0" y="187345"/>
                <a:ext cx="10060941" cy="1207311"/>
              </a:xfrm>
              <a:prstGeom prst="rect">
                <a:avLst/>
              </a:prstGeom>
              <a:solidFill>
                <a:srgbClr val="D9D9D9"/>
              </a:solidFill>
              <a:ln w="12700" cap="flat">
                <a:noFill/>
                <a:miter lim="400000"/>
              </a:ln>
              <a:effectLst/>
            </p:spPr>
            <p:txBody>
              <a:bodyPr wrap="square" lIns="0" tIns="0" rIns="0" bIns="0" numCol="1" anchor="ctr">
                <a:noAutofit/>
              </a:bodyPr>
              <a:lstStyle/>
              <a:p>
                <a:pPr>
                  <a:defRPr sz="3900">
                    <a:solidFill>
                      <a:srgbClr val="FFFFFF"/>
                    </a:solidFill>
                    <a:latin typeface="M PLUS 1p"/>
                    <a:ea typeface="M PLUS 1p"/>
                    <a:cs typeface="M PLUS 1p"/>
                    <a:sym typeface="M PLUS 1p"/>
                  </a:defRPr>
                </a:pPr>
                <a:endParaRPr sz="1463"/>
              </a:p>
            </p:txBody>
          </p:sp>
          <p:sp>
            <p:nvSpPr>
              <p:cNvPr id="158" name="簡単にオシャレなコードを付け足す方法…"/>
              <p:cNvSpPr txBox="1"/>
              <p:nvPr/>
            </p:nvSpPr>
            <p:spPr>
              <a:xfrm>
                <a:off x="105275" y="84438"/>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簡単にオシャレなコードを付け足す方法</a:t>
                </a:r>
              </a:p>
              <a:p>
                <a:pPr>
                  <a:defRPr sz="3900">
                    <a:latin typeface="M PLUS 1p"/>
                    <a:ea typeface="M PLUS 1p"/>
                    <a:cs typeface="M PLUS 1p"/>
                    <a:sym typeface="M PLUS 1p"/>
                  </a:defRPr>
                </a:pPr>
                <a:r>
                  <a:rPr sz="1463"/>
                  <a:t>（２−５−１）</a:t>
                </a:r>
              </a:p>
            </p:txBody>
          </p:sp>
        </p:grpSp>
        <p:grpSp>
          <p:nvGrpSpPr>
            <p:cNvPr id="162" name="Google Shape;139;p16"/>
            <p:cNvGrpSpPr/>
            <p:nvPr/>
          </p:nvGrpSpPr>
          <p:grpSpPr>
            <a:xfrm>
              <a:off x="3526790" y="10893912"/>
              <a:ext cx="10060942" cy="1413126"/>
              <a:chOff x="0" y="84438"/>
              <a:chExt cx="10060941" cy="1413124"/>
            </a:xfrm>
          </p:grpSpPr>
          <p:sp>
            <p:nvSpPr>
              <p:cNvPr id="160" name="Rectangle"/>
              <p:cNvSpPr/>
              <p:nvPr/>
            </p:nvSpPr>
            <p:spPr>
              <a:xfrm>
                <a:off x="0" y="187345"/>
                <a:ext cx="10060941" cy="1207311"/>
              </a:xfrm>
              <a:prstGeom prst="rect">
                <a:avLst/>
              </a:prstGeom>
              <a:solidFill>
                <a:srgbClr val="F2F2F2"/>
              </a:solidFill>
              <a:ln w="12700" cap="flat">
                <a:noFill/>
                <a:miter lim="400000"/>
              </a:ln>
              <a:effectLst/>
            </p:spPr>
            <p:txBody>
              <a:bodyPr wrap="square" lIns="0" tIns="0" rIns="0" bIns="0" numCol="1" anchor="ctr">
                <a:noAutofit/>
              </a:bodyPr>
              <a:lstStyle/>
              <a:p>
                <a:pPr>
                  <a:defRPr sz="4100">
                    <a:solidFill>
                      <a:srgbClr val="FFFFFF"/>
                    </a:solidFill>
                    <a:latin typeface="M PLUS 1p"/>
                    <a:ea typeface="M PLUS 1p"/>
                    <a:cs typeface="M PLUS 1p"/>
                    <a:sym typeface="M PLUS 1p"/>
                  </a:defRPr>
                </a:pPr>
                <a:endParaRPr sz="1538"/>
              </a:p>
            </p:txBody>
          </p:sp>
          <p:sp>
            <p:nvSpPr>
              <p:cNvPr id="161" name="泣けるゴスペルコード…"/>
              <p:cNvSpPr txBox="1"/>
              <p:nvPr/>
            </p:nvSpPr>
            <p:spPr>
              <a:xfrm>
                <a:off x="105275" y="84438"/>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泣けるゴスペルコード</a:t>
                </a:r>
              </a:p>
              <a:p>
                <a:pPr>
                  <a:defRPr sz="3900">
                    <a:latin typeface="M PLUS 1p"/>
                    <a:ea typeface="M PLUS 1p"/>
                    <a:cs typeface="M PLUS 1p"/>
                    <a:sym typeface="M PLUS 1p"/>
                  </a:defRPr>
                </a:pPr>
                <a:r>
                  <a:rPr sz="1463"/>
                  <a:t>（パッシングコード）</a:t>
                </a:r>
              </a:p>
            </p:txBody>
          </p:sp>
        </p:grpSp>
        <p:grpSp>
          <p:nvGrpSpPr>
            <p:cNvPr id="165" name="Google Shape;140;p16"/>
            <p:cNvGrpSpPr/>
            <p:nvPr/>
          </p:nvGrpSpPr>
          <p:grpSpPr>
            <a:xfrm>
              <a:off x="3526790" y="12464886"/>
              <a:ext cx="10060942" cy="1413126"/>
              <a:chOff x="0" y="84438"/>
              <a:chExt cx="10060941" cy="1413124"/>
            </a:xfrm>
          </p:grpSpPr>
          <p:sp>
            <p:nvSpPr>
              <p:cNvPr id="163" name="Rectangle"/>
              <p:cNvSpPr/>
              <p:nvPr/>
            </p:nvSpPr>
            <p:spPr>
              <a:xfrm>
                <a:off x="0" y="187345"/>
                <a:ext cx="10060941" cy="1207311"/>
              </a:xfrm>
              <a:prstGeom prst="rect">
                <a:avLst/>
              </a:prstGeom>
              <a:solidFill>
                <a:srgbClr val="D9D9D9"/>
              </a:solidFill>
              <a:ln w="12700" cap="flat">
                <a:noFill/>
                <a:miter lim="400000"/>
              </a:ln>
              <a:effectLst/>
            </p:spPr>
            <p:txBody>
              <a:bodyPr wrap="square" lIns="0" tIns="0" rIns="0" bIns="0" numCol="1" anchor="ctr">
                <a:noAutofit/>
              </a:bodyPr>
              <a:lstStyle/>
              <a:p>
                <a:pPr>
                  <a:defRPr sz="4100">
                    <a:solidFill>
                      <a:srgbClr val="FFFFFF"/>
                    </a:solidFill>
                    <a:latin typeface="M PLUS 1p"/>
                    <a:ea typeface="M PLUS 1p"/>
                    <a:cs typeface="M PLUS 1p"/>
                    <a:sym typeface="M PLUS 1p"/>
                  </a:defRPr>
                </a:pPr>
                <a:endParaRPr sz="1538"/>
              </a:p>
            </p:txBody>
          </p:sp>
          <p:sp>
            <p:nvSpPr>
              <p:cNvPr id="164" name="王道ジャズサウンドの作り方…"/>
              <p:cNvSpPr txBox="1"/>
              <p:nvPr/>
            </p:nvSpPr>
            <p:spPr>
              <a:xfrm>
                <a:off x="105275" y="84438"/>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王道ジャズサウンドの作り方</a:t>
                </a:r>
              </a:p>
              <a:p>
                <a:pPr>
                  <a:defRPr sz="3900">
                    <a:latin typeface="M PLUS 1p"/>
                    <a:ea typeface="M PLUS 1p"/>
                    <a:cs typeface="M PLUS 1p"/>
                    <a:sym typeface="M PLUS 1p"/>
                  </a:defRPr>
                </a:pPr>
                <a:r>
                  <a:rPr sz="1463"/>
                  <a:t>（オルタードテンション）</a:t>
                </a:r>
              </a:p>
            </p:txBody>
          </p:sp>
        </p:grpSp>
        <p:grpSp>
          <p:nvGrpSpPr>
            <p:cNvPr id="168" name="Google Shape;141;p16"/>
            <p:cNvGrpSpPr/>
            <p:nvPr/>
          </p:nvGrpSpPr>
          <p:grpSpPr>
            <a:xfrm>
              <a:off x="3526790" y="14035860"/>
              <a:ext cx="10060942" cy="1413126"/>
              <a:chOff x="0" y="84438"/>
              <a:chExt cx="10060941" cy="1413124"/>
            </a:xfrm>
          </p:grpSpPr>
          <p:sp>
            <p:nvSpPr>
              <p:cNvPr id="166" name="Rectangle"/>
              <p:cNvSpPr/>
              <p:nvPr/>
            </p:nvSpPr>
            <p:spPr>
              <a:xfrm>
                <a:off x="0" y="187345"/>
                <a:ext cx="10060941" cy="1207311"/>
              </a:xfrm>
              <a:prstGeom prst="rect">
                <a:avLst/>
              </a:prstGeom>
              <a:solidFill>
                <a:srgbClr val="F2F2F2"/>
              </a:solidFill>
              <a:ln w="12700" cap="flat">
                <a:noFill/>
                <a:miter lim="400000"/>
              </a:ln>
              <a:effectLst/>
            </p:spPr>
            <p:txBody>
              <a:bodyPr wrap="square" lIns="0" tIns="0" rIns="0" bIns="0" numCol="1" anchor="ctr">
                <a:noAutofit/>
              </a:bodyPr>
              <a:lstStyle/>
              <a:p>
                <a:pPr>
                  <a:defRPr sz="3900">
                    <a:latin typeface="M PLUS 1p"/>
                    <a:ea typeface="M PLUS 1p"/>
                    <a:cs typeface="M PLUS 1p"/>
                    <a:sym typeface="M PLUS 1p"/>
                  </a:defRPr>
                </a:pPr>
                <a:endParaRPr sz="1463"/>
              </a:p>
            </p:txBody>
          </p:sp>
          <p:sp>
            <p:nvSpPr>
              <p:cNvPr id="167" name="１秒でジャズサウンドの和音を足す方法…"/>
              <p:cNvSpPr txBox="1"/>
              <p:nvPr/>
            </p:nvSpPr>
            <p:spPr>
              <a:xfrm>
                <a:off x="105275" y="84438"/>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１秒でジャズサウンドの和音を足す方法</a:t>
                </a:r>
              </a:p>
              <a:p>
                <a:pPr>
                  <a:defRPr sz="3900">
                    <a:latin typeface="M PLUS 1p"/>
                    <a:ea typeface="M PLUS 1p"/>
                    <a:cs typeface="M PLUS 1p"/>
                    <a:sym typeface="M PLUS 1p"/>
                  </a:defRPr>
                </a:pPr>
                <a:r>
                  <a:rPr sz="1463"/>
                  <a:t>（裏コード）</a:t>
                </a:r>
              </a:p>
            </p:txBody>
          </p:sp>
        </p:grpSp>
        <p:grpSp>
          <p:nvGrpSpPr>
            <p:cNvPr id="171" name="Google Shape;142;p16"/>
            <p:cNvGrpSpPr/>
            <p:nvPr/>
          </p:nvGrpSpPr>
          <p:grpSpPr>
            <a:xfrm>
              <a:off x="3526789" y="-1"/>
              <a:ext cx="10060943" cy="1207313"/>
              <a:chOff x="-1" y="-1"/>
              <a:chExt cx="10060942" cy="1207312"/>
            </a:xfrm>
          </p:grpSpPr>
          <p:sp>
            <p:nvSpPr>
              <p:cNvPr id="169" name="Rectangle"/>
              <p:cNvSpPr/>
              <p:nvPr/>
            </p:nvSpPr>
            <p:spPr>
              <a:xfrm>
                <a:off x="-1" y="-1"/>
                <a:ext cx="10060942" cy="1207312"/>
              </a:xfrm>
              <a:prstGeom prst="rect">
                <a:avLst/>
              </a:prstGeom>
              <a:solidFill>
                <a:srgbClr val="D9D9D9"/>
              </a:solidFill>
              <a:ln w="12700" cap="flat">
                <a:noFill/>
                <a:miter lim="400000"/>
              </a:ln>
              <a:effectLst/>
            </p:spPr>
            <p:txBody>
              <a:bodyPr wrap="square" lIns="0" tIns="0" rIns="0" bIns="0" numCol="1" anchor="ctr">
                <a:noAutofit/>
              </a:bodyPr>
              <a:lstStyle/>
              <a:p>
                <a:pPr>
                  <a:defRPr sz="3900">
                    <a:latin typeface="M PLUS 1p"/>
                    <a:ea typeface="M PLUS 1p"/>
                    <a:cs typeface="M PLUS 1p"/>
                    <a:sym typeface="M PLUS 1p"/>
                  </a:defRPr>
                </a:pPr>
                <a:endParaRPr sz="1463"/>
              </a:p>
            </p:txBody>
          </p:sp>
          <p:sp>
            <p:nvSpPr>
              <p:cNvPr id="170" name="基本和音と３つのテンション"/>
              <p:cNvSpPr txBox="1"/>
              <p:nvPr/>
            </p:nvSpPr>
            <p:spPr>
              <a:xfrm>
                <a:off x="105274" y="197263"/>
                <a:ext cx="9850393" cy="812792"/>
              </a:xfrm>
              <a:prstGeom prst="rect">
                <a:avLst/>
              </a:prstGeom>
              <a:noFill/>
              <a:ln w="12700" cap="flat">
                <a:noFill/>
                <a:miter lim="400000"/>
              </a:ln>
              <a:effectLst/>
            </p:spPr>
            <p:txBody>
              <a:bodyPr wrap="square" lIns="39450" tIns="39450" rIns="39450" bIns="39450" numCol="1" anchor="ctr">
                <a:spAutoFit/>
              </a:bodyPr>
              <a:lstStyle>
                <a:lvl1pPr>
                  <a:defRPr sz="3900">
                    <a:latin typeface="M PLUS 1p"/>
                    <a:ea typeface="M PLUS 1p"/>
                    <a:cs typeface="M PLUS 1p"/>
                    <a:sym typeface="M PLUS 1p"/>
                  </a:defRPr>
                </a:lvl1pPr>
              </a:lstStyle>
              <a:p>
                <a:r>
                  <a:rPr sz="1463"/>
                  <a:t>基本和音と３つのテンション</a:t>
                </a:r>
              </a:p>
            </p:txBody>
          </p:sp>
        </p:grpSp>
        <p:grpSp>
          <p:nvGrpSpPr>
            <p:cNvPr id="174" name="Google Shape;143;p16"/>
            <p:cNvGrpSpPr/>
            <p:nvPr/>
          </p:nvGrpSpPr>
          <p:grpSpPr>
            <a:xfrm>
              <a:off x="3526790" y="4610018"/>
              <a:ext cx="10060942" cy="1413126"/>
              <a:chOff x="0" y="84441"/>
              <a:chExt cx="10060941" cy="1413124"/>
            </a:xfrm>
          </p:grpSpPr>
          <p:sp>
            <p:nvSpPr>
              <p:cNvPr id="172" name="Rectangle"/>
              <p:cNvSpPr/>
              <p:nvPr/>
            </p:nvSpPr>
            <p:spPr>
              <a:xfrm>
                <a:off x="0" y="187345"/>
                <a:ext cx="10060941" cy="1207311"/>
              </a:xfrm>
              <a:prstGeom prst="rect">
                <a:avLst/>
              </a:prstGeom>
              <a:solidFill>
                <a:srgbClr val="F2F2F2"/>
              </a:solidFill>
              <a:ln w="12700" cap="flat">
                <a:noFill/>
                <a:miter lim="400000"/>
              </a:ln>
              <a:effectLst/>
            </p:spPr>
            <p:txBody>
              <a:bodyPr wrap="square" lIns="0" tIns="0" rIns="0" bIns="0" numCol="1" anchor="ctr">
                <a:noAutofit/>
              </a:bodyPr>
              <a:lstStyle/>
              <a:p>
                <a:pPr>
                  <a:defRPr sz="3900">
                    <a:latin typeface="M PLUS 1p"/>
                    <a:ea typeface="M PLUS 1p"/>
                    <a:cs typeface="M PLUS 1p"/>
                    <a:sym typeface="M PLUS 1p"/>
                  </a:defRPr>
                </a:pPr>
                <a:endParaRPr sz="1463"/>
              </a:p>
            </p:txBody>
          </p:sp>
          <p:sp>
            <p:nvSpPr>
              <p:cNvPr id="173" name="かっこいいソロやメロディを作ろう！…"/>
              <p:cNvSpPr txBox="1"/>
              <p:nvPr/>
            </p:nvSpPr>
            <p:spPr>
              <a:xfrm>
                <a:off x="105275" y="84441"/>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かっこいいソロやメロディを作ろう！</a:t>
                </a:r>
              </a:p>
              <a:p>
                <a:pPr>
                  <a:defRPr sz="3900">
                    <a:latin typeface="M PLUS 1p"/>
                    <a:ea typeface="M PLUS 1p"/>
                    <a:cs typeface="M PLUS 1p"/>
                    <a:sym typeface="M PLUS 1p"/>
                  </a:defRPr>
                </a:pPr>
                <a:r>
                  <a:rPr sz="1463"/>
                  <a:t>（アルペジオ、スケール）</a:t>
                </a:r>
              </a:p>
            </p:txBody>
          </p:sp>
        </p:grpSp>
        <p:grpSp>
          <p:nvGrpSpPr>
            <p:cNvPr id="177" name="Google Shape;144;p16"/>
            <p:cNvGrpSpPr/>
            <p:nvPr/>
          </p:nvGrpSpPr>
          <p:grpSpPr>
            <a:xfrm>
              <a:off x="3526789" y="15709740"/>
              <a:ext cx="10060943" cy="1207313"/>
              <a:chOff x="-1" y="-1"/>
              <a:chExt cx="10060942" cy="1207312"/>
            </a:xfrm>
          </p:grpSpPr>
          <p:sp>
            <p:nvSpPr>
              <p:cNvPr id="175" name="Rectangle"/>
              <p:cNvSpPr/>
              <p:nvPr/>
            </p:nvSpPr>
            <p:spPr>
              <a:xfrm>
                <a:off x="-1" y="-1"/>
                <a:ext cx="10060942" cy="1207312"/>
              </a:xfrm>
              <a:prstGeom prst="rect">
                <a:avLst/>
              </a:prstGeom>
              <a:solidFill>
                <a:srgbClr val="D9D9D9"/>
              </a:solidFill>
              <a:ln w="12700" cap="flat">
                <a:noFill/>
                <a:miter lim="400000"/>
              </a:ln>
              <a:effectLst/>
            </p:spPr>
            <p:txBody>
              <a:bodyPr wrap="square" lIns="0" tIns="0" rIns="0" bIns="0" numCol="1" anchor="ctr">
                <a:noAutofit/>
              </a:bodyPr>
              <a:lstStyle/>
              <a:p>
                <a:pPr>
                  <a:defRPr sz="4100">
                    <a:solidFill>
                      <a:srgbClr val="FFFFFF"/>
                    </a:solidFill>
                    <a:latin typeface="M PLUS 1p"/>
                    <a:ea typeface="M PLUS 1p"/>
                    <a:cs typeface="M PLUS 1p"/>
                    <a:sym typeface="M PLUS 1p"/>
                  </a:defRPr>
                </a:pPr>
                <a:endParaRPr sz="1538"/>
              </a:p>
            </p:txBody>
          </p:sp>
          <p:sp>
            <p:nvSpPr>
              <p:cNvPr id="176" name="もう迷わない和音の積み方"/>
              <p:cNvSpPr txBox="1"/>
              <p:nvPr/>
            </p:nvSpPr>
            <p:spPr>
              <a:xfrm>
                <a:off x="105274" y="197263"/>
                <a:ext cx="9850393" cy="812792"/>
              </a:xfrm>
              <a:prstGeom prst="rect">
                <a:avLst/>
              </a:prstGeom>
              <a:noFill/>
              <a:ln w="12700" cap="flat">
                <a:noFill/>
                <a:miter lim="400000"/>
              </a:ln>
              <a:effectLst/>
            </p:spPr>
            <p:txBody>
              <a:bodyPr wrap="square" lIns="39450" tIns="39450" rIns="39450" bIns="39450" numCol="1" anchor="ctr">
                <a:spAutoFit/>
              </a:bodyPr>
              <a:lstStyle>
                <a:lvl1pPr>
                  <a:defRPr sz="3900">
                    <a:latin typeface="M PLUS 1p"/>
                    <a:ea typeface="M PLUS 1p"/>
                    <a:cs typeface="M PLUS 1p"/>
                    <a:sym typeface="M PLUS 1p"/>
                  </a:defRPr>
                </a:lvl1pPr>
              </a:lstStyle>
              <a:p>
                <a:r>
                  <a:rPr sz="1463"/>
                  <a:t>もう迷わない和音の積み方</a:t>
                </a:r>
              </a:p>
            </p:txBody>
          </p:sp>
        </p:grpSp>
        <p:grpSp>
          <p:nvGrpSpPr>
            <p:cNvPr id="180" name="Google Shape;145;p16"/>
            <p:cNvGrpSpPr/>
            <p:nvPr/>
          </p:nvGrpSpPr>
          <p:grpSpPr>
            <a:xfrm>
              <a:off x="-1" y="157863"/>
              <a:ext cx="3626488" cy="877524"/>
              <a:chOff x="-1" y="-1"/>
              <a:chExt cx="3626487" cy="877523"/>
            </a:xfrm>
          </p:grpSpPr>
          <p:sp>
            <p:nvSpPr>
              <p:cNvPr id="178" name="Rectangle"/>
              <p:cNvSpPr/>
              <p:nvPr/>
            </p:nvSpPr>
            <p:spPr>
              <a:xfrm>
                <a:off x="-1" y="-1"/>
                <a:ext cx="3626487" cy="877523"/>
              </a:xfrm>
              <a:prstGeom prst="rect">
                <a:avLst/>
              </a:prstGeom>
              <a:solidFill>
                <a:srgbClr val="D9D9D9"/>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179" name="Part01"/>
              <p:cNvSpPr txBox="1"/>
              <p:nvPr/>
            </p:nvSpPr>
            <p:spPr>
              <a:xfrm>
                <a:off x="105274" y="16980"/>
                <a:ext cx="341593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Part01</a:t>
                </a:r>
              </a:p>
            </p:txBody>
          </p:sp>
        </p:grpSp>
        <p:grpSp>
          <p:nvGrpSpPr>
            <p:cNvPr id="183" name="Google Shape;146;p16"/>
            <p:cNvGrpSpPr/>
            <p:nvPr/>
          </p:nvGrpSpPr>
          <p:grpSpPr>
            <a:xfrm>
              <a:off x="-1" y="3299812"/>
              <a:ext cx="3627123" cy="878801"/>
              <a:chOff x="-1" y="0"/>
              <a:chExt cx="3627122" cy="878799"/>
            </a:xfrm>
          </p:grpSpPr>
          <p:sp>
            <p:nvSpPr>
              <p:cNvPr id="181" name="Rectangle"/>
              <p:cNvSpPr/>
              <p:nvPr/>
            </p:nvSpPr>
            <p:spPr>
              <a:xfrm>
                <a:off x="-1" y="0"/>
                <a:ext cx="3627122" cy="878799"/>
              </a:xfrm>
              <a:prstGeom prst="rect">
                <a:avLst/>
              </a:prstGeom>
              <a:solidFill>
                <a:srgbClr val="D9D9D9"/>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182" name="Part03"/>
              <p:cNvSpPr txBox="1"/>
              <p:nvPr/>
            </p:nvSpPr>
            <p:spPr>
              <a:xfrm>
                <a:off x="105274" y="17619"/>
                <a:ext cx="3416573"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Part03</a:t>
                </a:r>
              </a:p>
            </p:txBody>
          </p:sp>
        </p:grpSp>
        <p:grpSp>
          <p:nvGrpSpPr>
            <p:cNvPr id="186" name="Google Shape;147;p16"/>
            <p:cNvGrpSpPr/>
            <p:nvPr/>
          </p:nvGrpSpPr>
          <p:grpSpPr>
            <a:xfrm>
              <a:off x="-1" y="6444317"/>
              <a:ext cx="3696338" cy="878801"/>
              <a:chOff x="-1" y="0"/>
              <a:chExt cx="3696337" cy="878799"/>
            </a:xfrm>
          </p:grpSpPr>
          <p:sp>
            <p:nvSpPr>
              <p:cNvPr id="184" name="Rectangle"/>
              <p:cNvSpPr/>
              <p:nvPr/>
            </p:nvSpPr>
            <p:spPr>
              <a:xfrm>
                <a:off x="-1" y="0"/>
                <a:ext cx="3696337" cy="878799"/>
              </a:xfrm>
              <a:prstGeom prst="rect">
                <a:avLst/>
              </a:prstGeom>
              <a:solidFill>
                <a:srgbClr val="D9D9D9"/>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5" name="Part05"/>
              <p:cNvSpPr txBox="1"/>
              <p:nvPr/>
            </p:nvSpPr>
            <p:spPr>
              <a:xfrm>
                <a:off x="105274" y="17619"/>
                <a:ext cx="3485788"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Part05</a:t>
                </a:r>
              </a:p>
            </p:txBody>
          </p:sp>
        </p:grpSp>
        <p:grpSp>
          <p:nvGrpSpPr>
            <p:cNvPr id="189" name="Google Shape;148;p16"/>
            <p:cNvGrpSpPr/>
            <p:nvPr/>
          </p:nvGrpSpPr>
          <p:grpSpPr>
            <a:xfrm>
              <a:off x="-1" y="8016569"/>
              <a:ext cx="3642998" cy="878801"/>
              <a:chOff x="-1" y="0"/>
              <a:chExt cx="3642997" cy="878799"/>
            </a:xfrm>
          </p:grpSpPr>
          <p:sp>
            <p:nvSpPr>
              <p:cNvPr id="187" name="Rectangle"/>
              <p:cNvSpPr/>
              <p:nvPr/>
            </p:nvSpPr>
            <p:spPr>
              <a:xfrm>
                <a:off x="-1" y="0"/>
                <a:ext cx="3642997" cy="878799"/>
              </a:xfrm>
              <a:prstGeom prst="rect">
                <a:avLst/>
              </a:prstGeom>
              <a:solidFill>
                <a:srgbClr val="F2F2F2"/>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8" name="Part06"/>
              <p:cNvSpPr txBox="1"/>
              <p:nvPr/>
            </p:nvSpPr>
            <p:spPr>
              <a:xfrm>
                <a:off x="105274" y="17619"/>
                <a:ext cx="3432448"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Part06</a:t>
                </a:r>
              </a:p>
            </p:txBody>
          </p:sp>
        </p:grpSp>
        <p:grpSp>
          <p:nvGrpSpPr>
            <p:cNvPr id="192" name="Google Shape;149;p16"/>
            <p:cNvGrpSpPr/>
            <p:nvPr/>
          </p:nvGrpSpPr>
          <p:grpSpPr>
            <a:xfrm>
              <a:off x="-1" y="9588821"/>
              <a:ext cx="3696338" cy="877524"/>
              <a:chOff x="-1" y="-1"/>
              <a:chExt cx="3696337" cy="877523"/>
            </a:xfrm>
          </p:grpSpPr>
          <p:sp>
            <p:nvSpPr>
              <p:cNvPr id="190" name="Rectangle"/>
              <p:cNvSpPr/>
              <p:nvPr/>
            </p:nvSpPr>
            <p:spPr>
              <a:xfrm>
                <a:off x="-1" y="-1"/>
                <a:ext cx="3696337" cy="877523"/>
              </a:xfrm>
              <a:prstGeom prst="rect">
                <a:avLst/>
              </a:prstGeom>
              <a:solidFill>
                <a:srgbClr val="D9D9D9"/>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1" name="Part07"/>
              <p:cNvSpPr txBox="1"/>
              <p:nvPr/>
            </p:nvSpPr>
            <p:spPr>
              <a:xfrm>
                <a:off x="105274" y="16978"/>
                <a:ext cx="348578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Part07</a:t>
                </a:r>
              </a:p>
            </p:txBody>
          </p:sp>
        </p:grpSp>
        <p:grpSp>
          <p:nvGrpSpPr>
            <p:cNvPr id="195" name="Google Shape;150;p16"/>
            <p:cNvGrpSpPr/>
            <p:nvPr/>
          </p:nvGrpSpPr>
          <p:grpSpPr>
            <a:xfrm>
              <a:off x="-1" y="11159795"/>
              <a:ext cx="3642998" cy="877524"/>
              <a:chOff x="-1" y="-1"/>
              <a:chExt cx="3642997" cy="877523"/>
            </a:xfrm>
          </p:grpSpPr>
          <p:sp>
            <p:nvSpPr>
              <p:cNvPr id="193" name="Rectangle"/>
              <p:cNvSpPr/>
              <p:nvPr/>
            </p:nvSpPr>
            <p:spPr>
              <a:xfrm>
                <a:off x="-1" y="-1"/>
                <a:ext cx="3642997" cy="877523"/>
              </a:xfrm>
              <a:prstGeom prst="rect">
                <a:avLst/>
              </a:prstGeom>
              <a:solidFill>
                <a:srgbClr val="F2F2F2"/>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4" name="Part08"/>
              <p:cNvSpPr txBox="1"/>
              <p:nvPr/>
            </p:nvSpPr>
            <p:spPr>
              <a:xfrm>
                <a:off x="105274" y="16978"/>
                <a:ext cx="343244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Part08</a:t>
                </a:r>
              </a:p>
            </p:txBody>
          </p:sp>
        </p:grpSp>
        <p:grpSp>
          <p:nvGrpSpPr>
            <p:cNvPr id="198" name="Google Shape;151;p16"/>
            <p:cNvGrpSpPr/>
            <p:nvPr/>
          </p:nvGrpSpPr>
          <p:grpSpPr>
            <a:xfrm>
              <a:off x="-1" y="12730769"/>
              <a:ext cx="3696338" cy="877524"/>
              <a:chOff x="-1" y="-1"/>
              <a:chExt cx="3696337" cy="877523"/>
            </a:xfrm>
          </p:grpSpPr>
          <p:sp>
            <p:nvSpPr>
              <p:cNvPr id="196" name="Rectangle"/>
              <p:cNvSpPr/>
              <p:nvPr/>
            </p:nvSpPr>
            <p:spPr>
              <a:xfrm>
                <a:off x="-1" y="-1"/>
                <a:ext cx="3696337" cy="877523"/>
              </a:xfrm>
              <a:prstGeom prst="rect">
                <a:avLst/>
              </a:prstGeom>
              <a:solidFill>
                <a:srgbClr val="D9D9D9"/>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197" name="Part09"/>
              <p:cNvSpPr txBox="1"/>
              <p:nvPr/>
            </p:nvSpPr>
            <p:spPr>
              <a:xfrm>
                <a:off x="105274" y="16978"/>
                <a:ext cx="348578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Part09</a:t>
                </a:r>
              </a:p>
            </p:txBody>
          </p:sp>
        </p:grpSp>
        <p:grpSp>
          <p:nvGrpSpPr>
            <p:cNvPr id="201" name="Google Shape;152;p16"/>
            <p:cNvGrpSpPr/>
            <p:nvPr/>
          </p:nvGrpSpPr>
          <p:grpSpPr>
            <a:xfrm>
              <a:off x="-1" y="14301743"/>
              <a:ext cx="3642998" cy="877524"/>
              <a:chOff x="-1" y="-1"/>
              <a:chExt cx="3642997" cy="877523"/>
            </a:xfrm>
          </p:grpSpPr>
          <p:sp>
            <p:nvSpPr>
              <p:cNvPr id="199" name="Rectangle"/>
              <p:cNvSpPr/>
              <p:nvPr/>
            </p:nvSpPr>
            <p:spPr>
              <a:xfrm>
                <a:off x="-1" y="-1"/>
                <a:ext cx="3642997" cy="877523"/>
              </a:xfrm>
              <a:prstGeom prst="rect">
                <a:avLst/>
              </a:prstGeom>
              <a:solidFill>
                <a:srgbClr val="F2F2F2"/>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00" name="Part12"/>
              <p:cNvSpPr txBox="1"/>
              <p:nvPr/>
            </p:nvSpPr>
            <p:spPr>
              <a:xfrm>
                <a:off x="105274" y="16978"/>
                <a:ext cx="343244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Part12</a:t>
                </a:r>
              </a:p>
            </p:txBody>
          </p:sp>
        </p:grpSp>
        <p:grpSp>
          <p:nvGrpSpPr>
            <p:cNvPr id="204" name="Google Shape;153;p16"/>
            <p:cNvGrpSpPr/>
            <p:nvPr/>
          </p:nvGrpSpPr>
          <p:grpSpPr>
            <a:xfrm>
              <a:off x="-1" y="1728837"/>
              <a:ext cx="3642998" cy="877524"/>
              <a:chOff x="-1" y="-1"/>
              <a:chExt cx="3642997" cy="877523"/>
            </a:xfrm>
          </p:grpSpPr>
          <p:sp>
            <p:nvSpPr>
              <p:cNvPr id="202" name="Rectangle"/>
              <p:cNvSpPr/>
              <p:nvPr/>
            </p:nvSpPr>
            <p:spPr>
              <a:xfrm>
                <a:off x="-1" y="-1"/>
                <a:ext cx="3642997" cy="877523"/>
              </a:xfrm>
              <a:prstGeom prst="rect">
                <a:avLst/>
              </a:prstGeom>
              <a:solidFill>
                <a:srgbClr val="F2F2F2"/>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03" name="Part02"/>
              <p:cNvSpPr txBox="1"/>
              <p:nvPr/>
            </p:nvSpPr>
            <p:spPr>
              <a:xfrm>
                <a:off x="105274" y="16978"/>
                <a:ext cx="343244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Part02</a:t>
                </a:r>
              </a:p>
            </p:txBody>
          </p:sp>
        </p:grpSp>
        <p:grpSp>
          <p:nvGrpSpPr>
            <p:cNvPr id="207" name="Google Shape;154;p16"/>
            <p:cNvGrpSpPr/>
            <p:nvPr/>
          </p:nvGrpSpPr>
          <p:grpSpPr>
            <a:xfrm>
              <a:off x="-1" y="4872065"/>
              <a:ext cx="3644268" cy="878801"/>
              <a:chOff x="-1" y="0"/>
              <a:chExt cx="3644267" cy="878799"/>
            </a:xfrm>
          </p:grpSpPr>
          <p:sp>
            <p:nvSpPr>
              <p:cNvPr id="205" name="Rectangle"/>
              <p:cNvSpPr/>
              <p:nvPr/>
            </p:nvSpPr>
            <p:spPr>
              <a:xfrm>
                <a:off x="-1" y="0"/>
                <a:ext cx="3644267" cy="878799"/>
              </a:xfrm>
              <a:prstGeom prst="rect">
                <a:avLst/>
              </a:prstGeom>
              <a:solidFill>
                <a:srgbClr val="F2F2F2"/>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6" name="Part04"/>
              <p:cNvSpPr txBox="1"/>
              <p:nvPr/>
            </p:nvSpPr>
            <p:spPr>
              <a:xfrm>
                <a:off x="105274" y="17619"/>
                <a:ext cx="3433718"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Part04</a:t>
                </a:r>
              </a:p>
            </p:txBody>
          </p:sp>
        </p:grpSp>
        <p:grpSp>
          <p:nvGrpSpPr>
            <p:cNvPr id="210" name="Google Shape;155;p16"/>
            <p:cNvGrpSpPr/>
            <p:nvPr/>
          </p:nvGrpSpPr>
          <p:grpSpPr>
            <a:xfrm>
              <a:off x="-1" y="15872717"/>
              <a:ext cx="3696338" cy="877524"/>
              <a:chOff x="-1" y="-1"/>
              <a:chExt cx="3696337" cy="877523"/>
            </a:xfrm>
          </p:grpSpPr>
          <p:sp>
            <p:nvSpPr>
              <p:cNvPr id="208" name="Rectangle"/>
              <p:cNvSpPr/>
              <p:nvPr/>
            </p:nvSpPr>
            <p:spPr>
              <a:xfrm>
                <a:off x="-1" y="-1"/>
                <a:ext cx="3696337" cy="877523"/>
              </a:xfrm>
              <a:prstGeom prst="rect">
                <a:avLst/>
              </a:prstGeom>
              <a:solidFill>
                <a:srgbClr val="D9D9D9"/>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09" name="Part17"/>
              <p:cNvSpPr txBox="1"/>
              <p:nvPr/>
            </p:nvSpPr>
            <p:spPr>
              <a:xfrm>
                <a:off x="105274" y="16978"/>
                <a:ext cx="348578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dirty="0"/>
                  <a:t>Part17</a:t>
                </a:r>
              </a:p>
            </p:txBody>
          </p:sp>
        </p:grpSp>
        <p:grpSp>
          <p:nvGrpSpPr>
            <p:cNvPr id="213" name="Google Shape;158;p16"/>
            <p:cNvGrpSpPr/>
            <p:nvPr/>
          </p:nvGrpSpPr>
          <p:grpSpPr>
            <a:xfrm>
              <a:off x="3526790" y="17177808"/>
              <a:ext cx="10060942" cy="1413126"/>
              <a:chOff x="0" y="84438"/>
              <a:chExt cx="10060941" cy="1413124"/>
            </a:xfrm>
          </p:grpSpPr>
          <p:sp>
            <p:nvSpPr>
              <p:cNvPr id="211" name="Rectangle"/>
              <p:cNvSpPr/>
              <p:nvPr/>
            </p:nvSpPr>
            <p:spPr>
              <a:xfrm>
                <a:off x="0" y="187345"/>
                <a:ext cx="10060941" cy="1207311"/>
              </a:xfrm>
              <a:prstGeom prst="rect">
                <a:avLst/>
              </a:prstGeom>
              <a:solidFill>
                <a:srgbClr val="F2F2F2"/>
              </a:solidFill>
              <a:ln w="12700" cap="flat">
                <a:noFill/>
                <a:miter lim="400000"/>
              </a:ln>
              <a:effectLst/>
            </p:spPr>
            <p:txBody>
              <a:bodyPr wrap="square" lIns="0" tIns="0" rIns="0" bIns="0" numCol="1" anchor="ctr">
                <a:noAutofit/>
              </a:bodyPr>
              <a:lstStyle/>
              <a:p>
                <a:pPr>
                  <a:defRPr sz="4100">
                    <a:solidFill>
                      <a:srgbClr val="FFFFFF"/>
                    </a:solidFill>
                    <a:latin typeface="M PLUS 1p"/>
                    <a:ea typeface="M PLUS 1p"/>
                    <a:cs typeface="M PLUS 1p"/>
                    <a:sym typeface="M PLUS 1p"/>
                  </a:defRPr>
                </a:pPr>
                <a:endParaRPr sz="1538"/>
              </a:p>
            </p:txBody>
          </p:sp>
          <p:sp>
            <p:nvSpPr>
              <p:cNvPr id="212" name="もっと簡単にジャズサウンドを作る…"/>
              <p:cNvSpPr txBox="1"/>
              <p:nvPr/>
            </p:nvSpPr>
            <p:spPr>
              <a:xfrm>
                <a:off x="105275" y="84438"/>
                <a:ext cx="9850392" cy="1413124"/>
              </a:xfrm>
              <a:prstGeom prst="rect">
                <a:avLst/>
              </a:prstGeom>
              <a:noFill/>
              <a:ln w="12700" cap="flat">
                <a:noFill/>
                <a:miter lim="400000"/>
              </a:ln>
              <a:effectLst/>
            </p:spPr>
            <p:txBody>
              <a:bodyPr wrap="square" lIns="39450" tIns="39450" rIns="39450" bIns="39450" numCol="1" anchor="ctr">
                <a:spAutoFit/>
              </a:bodyPr>
              <a:lstStyle/>
              <a:p>
                <a:pPr>
                  <a:defRPr sz="3900">
                    <a:latin typeface="M PLUS 1p"/>
                    <a:ea typeface="M PLUS 1p"/>
                    <a:cs typeface="M PLUS 1p"/>
                    <a:sym typeface="M PLUS 1p"/>
                  </a:defRPr>
                </a:pPr>
                <a:r>
                  <a:rPr sz="1463"/>
                  <a:t>もっと簡単にジャズサウンドを作る</a:t>
                </a:r>
              </a:p>
              <a:p>
                <a:pPr>
                  <a:defRPr sz="3900">
                    <a:latin typeface="M PLUS 1p"/>
                    <a:ea typeface="M PLUS 1p"/>
                    <a:cs typeface="M PLUS 1p"/>
                    <a:sym typeface="M PLUS 1p"/>
                  </a:defRPr>
                </a:pPr>
                <a:r>
                  <a:rPr sz="1463"/>
                  <a:t>（コンビネーションディミニッシュ）</a:t>
                </a:r>
              </a:p>
            </p:txBody>
          </p:sp>
        </p:grpSp>
        <p:grpSp>
          <p:nvGrpSpPr>
            <p:cNvPr id="216" name="Google Shape;159;p16"/>
            <p:cNvGrpSpPr/>
            <p:nvPr/>
          </p:nvGrpSpPr>
          <p:grpSpPr>
            <a:xfrm>
              <a:off x="-1" y="17443692"/>
              <a:ext cx="3642998" cy="877524"/>
              <a:chOff x="-1" y="-1"/>
              <a:chExt cx="3642997" cy="877523"/>
            </a:xfrm>
          </p:grpSpPr>
          <p:sp>
            <p:nvSpPr>
              <p:cNvPr id="214" name="Rectangle"/>
              <p:cNvSpPr/>
              <p:nvPr/>
            </p:nvSpPr>
            <p:spPr>
              <a:xfrm>
                <a:off x="-1" y="-1"/>
                <a:ext cx="3642997" cy="877523"/>
              </a:xfrm>
              <a:prstGeom prst="rect">
                <a:avLst/>
              </a:prstGeom>
              <a:solidFill>
                <a:srgbClr val="F2F2F2"/>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15" name="Part18"/>
              <p:cNvSpPr txBox="1"/>
              <p:nvPr/>
            </p:nvSpPr>
            <p:spPr>
              <a:xfrm>
                <a:off x="105274" y="16978"/>
                <a:ext cx="3432448"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Part18</a:t>
                </a:r>
              </a:p>
            </p:txBody>
          </p:sp>
        </p:grpSp>
      </p:grpSp>
      <p:sp>
        <p:nvSpPr>
          <p:cNvPr id="218" name="Google Shape;192;p17"/>
          <p:cNvSpPr txBox="1"/>
          <p:nvPr/>
        </p:nvSpPr>
        <p:spPr>
          <a:xfrm>
            <a:off x="676394" y="8069838"/>
            <a:ext cx="4363803" cy="626102"/>
          </a:xfrm>
          <a:prstGeom prst="rect">
            <a:avLst/>
          </a:prstGeom>
          <a:ln w="12700">
            <a:miter lim="400000"/>
          </a:ln>
        </p:spPr>
        <p:txBody>
          <a:bodyPr lIns="39450" tIns="39450" rIns="39450" bIns="39450" anchor="ctr">
            <a:spAutoFit/>
          </a:bodyPr>
          <a:lstStyle/>
          <a:p>
            <a:pPr algn="ctr">
              <a:lnSpc>
                <a:spcPct val="90000"/>
              </a:lnSpc>
              <a:defRPr sz="3500">
                <a:latin typeface="M PLUS 1p"/>
                <a:ea typeface="M PLUS 1p"/>
                <a:cs typeface="M PLUS 1p"/>
                <a:sym typeface="M PLUS 1p"/>
              </a:defRPr>
            </a:pPr>
            <a:endParaRPr sz="1313" dirty="0"/>
          </a:p>
          <a:p>
            <a:pPr algn="ctr">
              <a:lnSpc>
                <a:spcPct val="90000"/>
              </a:lnSpc>
              <a:defRPr sz="3500">
                <a:latin typeface="M PLUS 1p"/>
                <a:ea typeface="M PLUS 1p"/>
                <a:cs typeface="M PLUS 1p"/>
                <a:sym typeface="M PLUS 1p"/>
              </a:defRPr>
            </a:pPr>
            <a:r>
              <a:rPr sz="1313" dirty="0"/>
              <a:t>※</a:t>
            </a:r>
            <a:r>
              <a:rPr sz="1313" dirty="0" err="1"/>
              <a:t>各Partは”Mubo”のセクションと連動しているため</a:t>
            </a:r>
            <a:r>
              <a:rPr sz="1313" dirty="0"/>
              <a:t>、</a:t>
            </a:r>
          </a:p>
          <a:p>
            <a:pPr algn="ctr">
              <a:lnSpc>
                <a:spcPct val="90000"/>
              </a:lnSpc>
              <a:defRPr sz="3500">
                <a:latin typeface="M PLUS 1p"/>
                <a:ea typeface="M PLUS 1p"/>
                <a:cs typeface="M PLUS 1p"/>
                <a:sym typeface="M PLUS 1p"/>
              </a:defRPr>
            </a:pPr>
            <a:r>
              <a:rPr sz="1313" dirty="0" err="1"/>
              <a:t>数値が飛んだ表記となっております</a:t>
            </a:r>
            <a:r>
              <a:rPr sz="1313" dirty="0"/>
              <a:t>。</a:t>
            </a:r>
          </a:p>
        </p:txBody>
      </p:sp>
      <p:sp>
        <p:nvSpPr>
          <p:cNvPr id="219"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 name="Google Shape;1191;p52"/>
          <p:cNvSpPr txBox="1"/>
          <p:nvPr/>
        </p:nvSpPr>
        <p:spPr>
          <a:xfrm>
            <a:off x="413073" y="230749"/>
            <a:ext cx="4890356" cy="257029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ディミニッシュコードで重要なのは、半音３つ分の距離（全部同じ距離）で音を重ねたコードということです。そうすると、こんな面白いことがわかります。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４つ構成音のどこから始めても同じパターンの構成音が続いていくのです。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そうすると、１パターンの構成音で、４つのディミニッシュコードができることがわかります。</a:t>
            </a:r>
          </a:p>
        </p:txBody>
      </p:sp>
      <p:pic>
        <p:nvPicPr>
          <p:cNvPr id="1566" name="Google Shape;1192;p52" descr="Google Shape;1192;p52"/>
          <p:cNvPicPr>
            <a:picLocks noChangeAspect="1"/>
          </p:cNvPicPr>
          <p:nvPr/>
        </p:nvPicPr>
        <p:blipFill>
          <a:blip r:embed="rId2"/>
          <a:srcRect r="28166"/>
          <a:stretch>
            <a:fillRect/>
          </a:stretch>
        </p:blipFill>
        <p:spPr>
          <a:xfrm>
            <a:off x="2410647" y="4325736"/>
            <a:ext cx="3016520" cy="1528152"/>
          </a:xfrm>
          <a:prstGeom prst="rect">
            <a:avLst/>
          </a:prstGeom>
          <a:ln w="12700">
            <a:miter lim="400000"/>
            <a:headEnd/>
            <a:tailEnd/>
          </a:ln>
        </p:spPr>
      </p:pic>
      <p:pic>
        <p:nvPicPr>
          <p:cNvPr id="1567" name="Google Shape;1193;p52" descr="Google Shape;1193;p52"/>
          <p:cNvPicPr>
            <a:picLocks noChangeAspect="1"/>
          </p:cNvPicPr>
          <p:nvPr/>
        </p:nvPicPr>
        <p:blipFill>
          <a:blip r:embed="rId2"/>
          <a:srcRect r="50405"/>
          <a:stretch>
            <a:fillRect/>
          </a:stretch>
        </p:blipFill>
        <p:spPr>
          <a:xfrm>
            <a:off x="327872" y="4328559"/>
            <a:ext cx="2082634" cy="1525328"/>
          </a:xfrm>
          <a:prstGeom prst="rect">
            <a:avLst/>
          </a:prstGeom>
          <a:ln w="12700">
            <a:miter lim="400000"/>
            <a:headEnd/>
            <a:tailEnd/>
          </a:ln>
        </p:spPr>
      </p:pic>
      <p:sp>
        <p:nvSpPr>
          <p:cNvPr id="1568" name="Google Shape;1194;p52"/>
          <p:cNvSpPr txBox="1"/>
          <p:nvPr/>
        </p:nvSpPr>
        <p:spPr>
          <a:xfrm>
            <a:off x="142816" y="3251265"/>
            <a:ext cx="5321682"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dim7 </a:t>
            </a:r>
            <a:r>
              <a:rPr sz="1388" dirty="0" err="1">
                <a:latin typeface="M PLUS 1p" panose="020B0502020203020207" pitchFamily="34" charset="-128"/>
                <a:ea typeface="M PLUS 1p" panose="020B0502020203020207" pitchFamily="34" charset="-128"/>
                <a:cs typeface="M PLUS 1p" panose="020B0502020203020207" pitchFamily="34" charset="-128"/>
              </a:rPr>
              <a:t>コードに、さらに同じ距離で音を積む</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571" name="Google Shape;1195;p52"/>
          <p:cNvGrpSpPr/>
          <p:nvPr/>
        </p:nvGrpSpPr>
        <p:grpSpPr>
          <a:xfrm>
            <a:off x="313592" y="5318585"/>
            <a:ext cx="296663" cy="333450"/>
            <a:chOff x="0" y="547432"/>
            <a:chExt cx="791101" cy="889201"/>
          </a:xfrm>
        </p:grpSpPr>
        <p:sp>
          <p:nvSpPr>
            <p:cNvPr id="1569"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70" name="C"/>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1574" name="Google Shape;1196;p52"/>
          <p:cNvGrpSpPr/>
          <p:nvPr/>
        </p:nvGrpSpPr>
        <p:grpSpPr>
          <a:xfrm>
            <a:off x="1806530" y="5318586"/>
            <a:ext cx="296663" cy="333451"/>
            <a:chOff x="0" y="248982"/>
            <a:chExt cx="791101" cy="889201"/>
          </a:xfrm>
        </p:grpSpPr>
        <p:sp>
          <p:nvSpPr>
            <p:cNvPr id="1572"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73"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1577" name="Google Shape;1197;p52"/>
          <p:cNvGrpSpPr/>
          <p:nvPr/>
        </p:nvGrpSpPr>
        <p:grpSpPr>
          <a:xfrm>
            <a:off x="742753" y="4553137"/>
            <a:ext cx="352238" cy="514464"/>
            <a:chOff x="0" y="187302"/>
            <a:chExt cx="939301" cy="1371901"/>
          </a:xfrm>
        </p:grpSpPr>
        <p:sp>
          <p:nvSpPr>
            <p:cNvPr id="1575"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76" name="E♭"/>
            <p:cNvSpPr txBox="1"/>
            <p:nvPr/>
          </p:nvSpPr>
          <p:spPr>
            <a:xfrm>
              <a:off x="249181" y="274584"/>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580" name="Google Shape;1198;p52"/>
          <p:cNvGrpSpPr/>
          <p:nvPr/>
        </p:nvGrpSpPr>
        <p:grpSpPr>
          <a:xfrm>
            <a:off x="1338815" y="4553137"/>
            <a:ext cx="352238" cy="514464"/>
            <a:chOff x="0" y="187302"/>
            <a:chExt cx="939301" cy="1371901"/>
          </a:xfrm>
        </p:grpSpPr>
        <p:sp>
          <p:nvSpPr>
            <p:cNvPr id="1578"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79" name="G♭"/>
            <p:cNvSpPr txBox="1"/>
            <p:nvPr/>
          </p:nvSpPr>
          <p:spPr>
            <a:xfrm>
              <a:off x="249181" y="274584"/>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581" name="Google Shape;1199;p52"/>
          <p:cNvSpPr/>
          <p:nvPr/>
        </p:nvSpPr>
        <p:spPr>
          <a:xfrm rot="5400000">
            <a:off x="637919" y="5785007"/>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82" name="Google Shape;1200;p52"/>
          <p:cNvSpPr/>
          <p:nvPr/>
        </p:nvSpPr>
        <p:spPr>
          <a:xfrm rot="5400000">
            <a:off x="1117919" y="5785007"/>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83" name="Google Shape;1201;p52"/>
          <p:cNvSpPr/>
          <p:nvPr/>
        </p:nvSpPr>
        <p:spPr>
          <a:xfrm rot="5400000">
            <a:off x="1597919" y="5785784"/>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84" name="Google Shape;1202;p52"/>
          <p:cNvSpPr txBox="1"/>
          <p:nvPr/>
        </p:nvSpPr>
        <p:spPr>
          <a:xfrm>
            <a:off x="630002" y="642158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585" name="Google Shape;1203;p52"/>
          <p:cNvSpPr txBox="1"/>
          <p:nvPr/>
        </p:nvSpPr>
        <p:spPr>
          <a:xfrm>
            <a:off x="1110002" y="642158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586" name="Google Shape;1204;p52"/>
          <p:cNvSpPr txBox="1"/>
          <p:nvPr/>
        </p:nvSpPr>
        <p:spPr>
          <a:xfrm>
            <a:off x="1590002" y="642158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587" name="Google Shape;1205;p52"/>
          <p:cNvSpPr/>
          <p:nvPr/>
        </p:nvSpPr>
        <p:spPr>
          <a:xfrm rot="5400000">
            <a:off x="2077919" y="5785007"/>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88" name="Google Shape;1206;p52"/>
          <p:cNvSpPr txBox="1"/>
          <p:nvPr/>
        </p:nvSpPr>
        <p:spPr>
          <a:xfrm>
            <a:off x="2070002" y="642158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grpSp>
        <p:nvGrpSpPr>
          <p:cNvPr id="1591" name="Google Shape;1207;p52"/>
          <p:cNvGrpSpPr/>
          <p:nvPr/>
        </p:nvGrpSpPr>
        <p:grpSpPr>
          <a:xfrm>
            <a:off x="2396216" y="5318585"/>
            <a:ext cx="296663" cy="333450"/>
            <a:chOff x="0" y="547432"/>
            <a:chExt cx="791101" cy="889201"/>
          </a:xfrm>
        </p:grpSpPr>
        <p:sp>
          <p:nvSpPr>
            <p:cNvPr id="1589"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90" name="C"/>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1594" name="Google Shape;1208;p52"/>
          <p:cNvGrpSpPr/>
          <p:nvPr/>
        </p:nvGrpSpPr>
        <p:grpSpPr>
          <a:xfrm>
            <a:off x="2844711" y="4553137"/>
            <a:ext cx="352238" cy="514464"/>
            <a:chOff x="0" y="187302"/>
            <a:chExt cx="939301" cy="1371901"/>
          </a:xfrm>
        </p:grpSpPr>
        <p:sp>
          <p:nvSpPr>
            <p:cNvPr id="1592"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93" name="E♭"/>
            <p:cNvSpPr txBox="1"/>
            <p:nvPr/>
          </p:nvSpPr>
          <p:spPr>
            <a:xfrm>
              <a:off x="249181" y="274584"/>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597" name="Google Shape;1209;p52"/>
          <p:cNvGrpSpPr/>
          <p:nvPr/>
        </p:nvGrpSpPr>
        <p:grpSpPr>
          <a:xfrm>
            <a:off x="3414916" y="4553137"/>
            <a:ext cx="352238" cy="514464"/>
            <a:chOff x="0" y="187302"/>
            <a:chExt cx="939301" cy="1371901"/>
          </a:xfrm>
        </p:grpSpPr>
        <p:sp>
          <p:nvSpPr>
            <p:cNvPr id="1595"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96" name="G♭"/>
            <p:cNvSpPr txBox="1"/>
            <p:nvPr/>
          </p:nvSpPr>
          <p:spPr>
            <a:xfrm>
              <a:off x="249181" y="274584"/>
              <a:ext cx="440936"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600" name="Google Shape;1210;p52"/>
          <p:cNvGrpSpPr/>
          <p:nvPr/>
        </p:nvGrpSpPr>
        <p:grpSpPr>
          <a:xfrm>
            <a:off x="3913592" y="5318586"/>
            <a:ext cx="296663" cy="333451"/>
            <a:chOff x="0" y="248982"/>
            <a:chExt cx="791101" cy="889201"/>
          </a:xfrm>
        </p:grpSpPr>
        <p:sp>
          <p:nvSpPr>
            <p:cNvPr id="1598"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599"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1601" name="Google Shape;1211;p52"/>
          <p:cNvSpPr/>
          <p:nvPr/>
        </p:nvSpPr>
        <p:spPr>
          <a:xfrm rot="5400000">
            <a:off x="2557919" y="5785007"/>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02" name="Google Shape;1212;p52"/>
          <p:cNvSpPr txBox="1"/>
          <p:nvPr/>
        </p:nvSpPr>
        <p:spPr>
          <a:xfrm>
            <a:off x="2550002" y="642158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603" name="Google Shape;1213;p52"/>
          <p:cNvSpPr/>
          <p:nvPr/>
        </p:nvSpPr>
        <p:spPr>
          <a:xfrm rot="5400000">
            <a:off x="3100838" y="5722176"/>
            <a:ext cx="236925" cy="605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04" name="Google Shape;1214;p52"/>
          <p:cNvSpPr txBox="1"/>
          <p:nvPr/>
        </p:nvSpPr>
        <p:spPr>
          <a:xfrm>
            <a:off x="3092878" y="643305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605" name="Google Shape;1215;p52"/>
          <p:cNvSpPr/>
          <p:nvPr/>
        </p:nvSpPr>
        <p:spPr>
          <a:xfrm rot="5400000">
            <a:off x="3650419" y="5781071"/>
            <a:ext cx="236925" cy="4879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06" name="Google Shape;1216;p52"/>
          <p:cNvSpPr txBox="1"/>
          <p:nvPr/>
        </p:nvSpPr>
        <p:spPr>
          <a:xfrm>
            <a:off x="3635753" y="6433057"/>
            <a:ext cx="252807" cy="126300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半音３つ分</a:t>
            </a:r>
          </a:p>
        </p:txBody>
      </p:sp>
      <p:sp>
        <p:nvSpPr>
          <p:cNvPr id="1607" name="Google Shape;1217;p52"/>
          <p:cNvSpPr txBox="1"/>
          <p:nvPr/>
        </p:nvSpPr>
        <p:spPr>
          <a:xfrm>
            <a:off x="4023739" y="6644809"/>
            <a:ext cx="1828110" cy="553005"/>
          </a:xfrm>
          <a:prstGeom prst="rect">
            <a:avLst/>
          </a:prstGeom>
          <a:ln w="12700">
            <a:miter lim="400000"/>
          </a:ln>
        </p:spPr>
        <p:txBody>
          <a:bodyPr lIns="39450" tIns="39450" rIns="39450" bIns="39450">
            <a:spAutoFit/>
          </a:bodyPr>
          <a:lstStyle/>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同じパターンが</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a:pPr>
            <a:r>
              <a:rPr sz="1538" dirty="0">
                <a:latin typeface="M PLUS 1p" panose="020B0502020203020207" pitchFamily="34" charset="-128"/>
                <a:ea typeface="M PLUS 1p" panose="020B0502020203020207" pitchFamily="34" charset="-128"/>
                <a:cs typeface="M PLUS 1p" panose="020B0502020203020207" pitchFamily="34" charset="-128"/>
              </a:rPr>
              <a:t>　　</a:t>
            </a:r>
            <a:r>
              <a:rPr sz="1538" dirty="0" err="1">
                <a:latin typeface="M PLUS 1p" panose="020B0502020203020207" pitchFamily="34" charset="-128"/>
                <a:ea typeface="M PLUS 1p" panose="020B0502020203020207" pitchFamily="34" charset="-128"/>
                <a:cs typeface="M PLUS 1p" panose="020B0502020203020207" pitchFamily="34" charset="-128"/>
              </a:rPr>
              <a:t>つづく</a:t>
            </a:r>
            <a:r>
              <a:rPr sz="153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608" name="Google Shape;1218;p52"/>
          <p:cNvSpPr/>
          <p:nvPr/>
        </p:nvSpPr>
        <p:spPr>
          <a:xfrm>
            <a:off x="166649" y="4202821"/>
            <a:ext cx="1945463" cy="1773900"/>
          </a:xfrm>
          <a:prstGeom prst="rect">
            <a:avLst/>
          </a:prstGeom>
          <a:ln w="28575">
            <a:solidFill>
              <a:srgbClr val="4A86E8"/>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09" name="Google Shape;1219;p52"/>
          <p:cNvSpPr/>
          <p:nvPr/>
        </p:nvSpPr>
        <p:spPr>
          <a:xfrm>
            <a:off x="747525" y="4091382"/>
            <a:ext cx="1945463" cy="1773900"/>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10" name="Google Shape;1220;p52"/>
          <p:cNvSpPr/>
          <p:nvPr/>
        </p:nvSpPr>
        <p:spPr>
          <a:xfrm>
            <a:off x="1316578" y="3948375"/>
            <a:ext cx="1911096" cy="1773900"/>
          </a:xfrm>
          <a:prstGeom prst="rect">
            <a:avLst/>
          </a:prstGeom>
          <a:ln w="28575">
            <a:solidFill>
              <a:srgbClr val="FF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11" name="Google Shape;1221;p52"/>
          <p:cNvSpPr/>
          <p:nvPr/>
        </p:nvSpPr>
        <p:spPr>
          <a:xfrm>
            <a:off x="2333699" y="3878061"/>
            <a:ext cx="1930609" cy="1773900"/>
          </a:xfrm>
          <a:prstGeom prst="rect">
            <a:avLst/>
          </a:prstGeom>
          <a:ln w="28575">
            <a:solidFill>
              <a:srgbClr val="20124D"/>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12" name="Google Shape;1222;p52"/>
          <p:cNvSpPr txBox="1"/>
          <p:nvPr/>
        </p:nvSpPr>
        <p:spPr>
          <a:xfrm>
            <a:off x="184233" y="3878057"/>
            <a:ext cx="659794"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Cdim7 </a:t>
            </a:r>
          </a:p>
        </p:txBody>
      </p:sp>
      <p:sp>
        <p:nvSpPr>
          <p:cNvPr id="1613" name="Google Shape;1223;p52"/>
          <p:cNvSpPr txBox="1"/>
          <p:nvPr/>
        </p:nvSpPr>
        <p:spPr>
          <a:xfrm>
            <a:off x="729699" y="3770262"/>
            <a:ext cx="897956"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E♭dim7 </a:t>
            </a:r>
          </a:p>
        </p:txBody>
      </p:sp>
      <p:sp>
        <p:nvSpPr>
          <p:cNvPr id="1614" name="Google Shape;1224;p52"/>
          <p:cNvSpPr txBox="1"/>
          <p:nvPr/>
        </p:nvSpPr>
        <p:spPr>
          <a:xfrm>
            <a:off x="1427429" y="3627655"/>
            <a:ext cx="897956"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G♭dim7 </a:t>
            </a:r>
          </a:p>
        </p:txBody>
      </p:sp>
      <p:sp>
        <p:nvSpPr>
          <p:cNvPr id="1615" name="Google Shape;1225;p52"/>
          <p:cNvSpPr txBox="1"/>
          <p:nvPr/>
        </p:nvSpPr>
        <p:spPr>
          <a:xfrm>
            <a:off x="2375676" y="3560325"/>
            <a:ext cx="1296432" cy="340069"/>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a:latin typeface="M PLUS 1p" panose="020B0502020203020207" pitchFamily="34" charset="-128"/>
                <a:ea typeface="M PLUS 1p" panose="020B0502020203020207" pitchFamily="34" charset="-128"/>
                <a:cs typeface="M PLUS 1p" panose="020B0502020203020207" pitchFamily="34" charset="-128"/>
              </a:rPr>
              <a:t>Adim7 </a:t>
            </a:r>
          </a:p>
        </p:txBody>
      </p:sp>
      <p:sp>
        <p:nvSpPr>
          <p:cNvPr id="1616" name="Google Shape;1226;p52"/>
          <p:cNvSpPr txBox="1"/>
          <p:nvPr/>
        </p:nvSpPr>
        <p:spPr>
          <a:xfrm>
            <a:off x="483810" y="7709003"/>
            <a:ext cx="5217732" cy="814366"/>
          </a:xfrm>
          <a:prstGeom prst="rect">
            <a:avLst/>
          </a:prstGeom>
          <a:ln w="12700">
            <a:miter lim="400000"/>
          </a:ln>
        </p:spPr>
        <p:txBody>
          <a:bodyPr lIns="25134" tIns="25134" rIns="25134" bIns="25134">
            <a:spAutoFit/>
          </a:bodyPr>
          <a:lstStyle/>
          <a:p>
            <a:pPr>
              <a:lnSpc>
                <a:spcPct val="150000"/>
              </a:lnSpc>
              <a:spcBef>
                <a:spcPts val="1200"/>
              </a:spcBef>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C, E♭, G♭, </a:t>
            </a:r>
            <a:r>
              <a:rPr sz="1388" dirty="0" err="1">
                <a:latin typeface="M PLUS 1p" panose="020B0502020203020207" pitchFamily="34" charset="-128"/>
                <a:ea typeface="M PLUS 1p" panose="020B0502020203020207" pitchFamily="34" charset="-128"/>
                <a:cs typeface="M PLUS 1p" panose="020B0502020203020207" pitchFamily="34" charset="-128"/>
              </a:rPr>
              <a:t>Aディミニッシュコードの構成音は同じ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u="sng">
                <a:solidFill>
                  <a:srgbClr val="FF0000"/>
                </a:solidFill>
              </a:defRPr>
            </a:pPr>
            <a:r>
              <a:rPr sz="1388" dirty="0" err="1">
                <a:latin typeface="M PLUS 1p" panose="020B0502020203020207" pitchFamily="34" charset="-128"/>
                <a:ea typeface="M PLUS 1p" panose="020B0502020203020207" pitchFamily="34" charset="-128"/>
                <a:cs typeface="M PLUS 1p" panose="020B0502020203020207" pitchFamily="34" charset="-128"/>
              </a:rPr>
              <a:t>料理に例えると、アジはひっくりかえしてもアジ</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かな</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笑</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1617" name="Google Shape;1227;p52" descr="Google Shape;1227;p52"/>
          <p:cNvPicPr>
            <a:picLocks noChangeAspect="1"/>
          </p:cNvPicPr>
          <p:nvPr/>
        </p:nvPicPr>
        <p:blipFill>
          <a:blip r:embed="rId3"/>
          <a:stretch>
            <a:fillRect/>
          </a:stretch>
        </p:blipFill>
        <p:spPr>
          <a:xfrm>
            <a:off x="51107" y="7564236"/>
            <a:ext cx="488001" cy="488001"/>
          </a:xfrm>
          <a:prstGeom prst="rect">
            <a:avLst/>
          </a:prstGeom>
          <a:ln w="12700">
            <a:miter lim="400000"/>
            <a:headEnd/>
            <a:tailEnd/>
          </a:ln>
        </p:spPr>
      </p:pic>
      <p:sp>
        <p:nvSpPr>
          <p:cNvPr id="161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 name="Google Shape;1234;p53"/>
          <p:cNvSpPr txBox="1"/>
          <p:nvPr/>
        </p:nvSpPr>
        <p:spPr>
          <a:xfrm>
            <a:off x="4916870" y="418096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1621" name="Google Shape;1235;p53"/>
          <p:cNvSpPr txBox="1"/>
          <p:nvPr/>
        </p:nvSpPr>
        <p:spPr>
          <a:xfrm>
            <a:off x="413073" y="516745"/>
            <a:ext cx="4890356" cy="3211111"/>
          </a:xfrm>
          <a:prstGeom prst="rect">
            <a:avLst/>
          </a:prstGeom>
          <a:ln w="12700">
            <a:miter lim="400000"/>
          </a:ln>
        </p:spPr>
        <p:txBody>
          <a:bodyPr lIns="25134" tIns="25134" rIns="25134" bIns="25134">
            <a:spAutoFit/>
          </a:bodyPr>
          <a:lstStyle/>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C, E♭, G♭, </a:t>
            </a:r>
            <a:r>
              <a:rPr sz="1388" dirty="0" err="1">
                <a:latin typeface="M PLUS 1p" panose="020B0502020203020207" pitchFamily="34" charset="-128"/>
                <a:ea typeface="M PLUS 1p" panose="020B0502020203020207" pitchFamily="34" charset="-128"/>
                <a:cs typeface="M PLUS 1p" panose="020B0502020203020207" pitchFamily="34" charset="-128"/>
              </a:rPr>
              <a:t>Aディミニッシュコードの構成音は同じということがわかりましたね。これは、他のディミニッシュコードについても同じことが言えます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12個のコードを覚えなくても良いのです。</a:t>
            </a:r>
            <a:r>
              <a:rPr sz="1388" u="sng" dirty="0">
                <a:latin typeface="M PLUS 1p" panose="020B0502020203020207" pitchFamily="34" charset="-128"/>
                <a:ea typeface="M PLUS 1p" panose="020B0502020203020207" pitchFamily="34" charset="-128"/>
                <a:cs typeface="M PLUS 1p" panose="020B0502020203020207" pitchFamily="34" charset="-128"/>
              </a:rPr>
              <a:t>３パターン</a:t>
            </a:r>
            <a:r>
              <a:rPr sz="1388" dirty="0">
                <a:latin typeface="M PLUS 1p" panose="020B0502020203020207" pitchFamily="34" charset="-128"/>
                <a:ea typeface="M PLUS 1p" panose="020B0502020203020207" pitchFamily="34" charset="-128"/>
                <a:cs typeface="M PLUS 1p" panose="020B0502020203020207" pitchFamily="34" charset="-128"/>
              </a:rPr>
              <a:t>だけ覚えれば、理論的には全てのディミニッシュコードが弾けることになります！（４つのコードx３種類）アジとイワシとマグロをコロコロひっくり返す感じでしょうか。（</a:t>
            </a:r>
            <a:r>
              <a:rPr sz="1388" dirty="0" err="1">
                <a:latin typeface="M PLUS 1p" panose="020B0502020203020207" pitchFamily="34" charset="-128"/>
                <a:ea typeface="M PLUS 1p" panose="020B0502020203020207" pitchFamily="34" charset="-128"/>
                <a:cs typeface="M PLUS 1p" panose="020B0502020203020207" pitchFamily="34" charset="-128"/>
              </a:rPr>
              <a:t>くどいですね</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笑</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では、以下に特徴をまとめます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1624" name="Google Shape;1236;p53"/>
          <p:cNvGrpSpPr/>
          <p:nvPr/>
        </p:nvGrpSpPr>
        <p:grpSpPr>
          <a:xfrm>
            <a:off x="202170" y="4785713"/>
            <a:ext cx="5242951" cy="2352038"/>
            <a:chOff x="0" y="128275"/>
            <a:chExt cx="13981200" cy="6272101"/>
          </a:xfrm>
        </p:grpSpPr>
        <p:sp>
          <p:nvSpPr>
            <p:cNvPr id="1622" name="Rectangle"/>
            <p:cNvSpPr/>
            <p:nvPr/>
          </p:nvSpPr>
          <p:spPr>
            <a:xfrm>
              <a:off x="0" y="128275"/>
              <a:ext cx="13981200" cy="6272101"/>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150000"/>
                </a:lnSpc>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23" name="構成音が同じ距離で離れているので、どの音からコードを作っても、同じパターンができる。…"/>
            <p:cNvSpPr txBox="1"/>
            <p:nvPr/>
          </p:nvSpPr>
          <p:spPr>
            <a:xfrm>
              <a:off x="111624" y="636296"/>
              <a:ext cx="13757952" cy="5256058"/>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構成音が同じ距離で離れているので、どの音からコードを作っても、同じパターンができる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00000"/>
                </a:buClr>
                <a:buSzPts val="3700"/>
                <a:buAutoNum type="arabicPeriod"/>
                <a:defRPr sz="3700"/>
              </a:pPr>
              <a:r>
                <a:rPr sz="1388" dirty="0">
                  <a:latin typeface="M PLUS 1p" panose="020B0502020203020207" pitchFamily="34" charset="-128"/>
                  <a:ea typeface="M PLUS 1p" panose="020B0502020203020207" pitchFamily="34" charset="-128"/>
                  <a:cs typeface="M PLUS 1p" panose="020B0502020203020207" pitchFamily="34" charset="-128"/>
                </a:rPr>
                <a:t>C, E♭, G♭, </a:t>
              </a:r>
              <a:r>
                <a:rPr sz="1388" dirty="0" err="1">
                  <a:latin typeface="M PLUS 1p" panose="020B0502020203020207" pitchFamily="34" charset="-128"/>
                  <a:ea typeface="M PLUS 1p" panose="020B0502020203020207" pitchFamily="34" charset="-128"/>
                  <a:cs typeface="M PLUS 1p" panose="020B0502020203020207" pitchFamily="34" charset="-128"/>
                </a:rPr>
                <a:t>Aディミニッシュの構成音は同じ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00000"/>
                </a:buClr>
                <a:buSzPts val="3700"/>
                <a:buAutoNum type="arabicPeriod"/>
                <a:defRPr sz="3700"/>
              </a:pPr>
              <a:r>
                <a:rPr sz="1388" dirty="0">
                  <a:latin typeface="M PLUS 1p" panose="020B0502020203020207" pitchFamily="34" charset="-128"/>
                  <a:ea typeface="M PLUS 1p" panose="020B0502020203020207" pitchFamily="34" charset="-128"/>
                  <a:cs typeface="M PLUS 1p" panose="020B0502020203020207" pitchFamily="34" charset="-128"/>
                </a:rPr>
                <a:t>D♭、</a:t>
              </a:r>
              <a:r>
                <a:rPr sz="1388" dirty="0" err="1">
                  <a:latin typeface="M PLUS 1p" panose="020B0502020203020207" pitchFamily="34" charset="-128"/>
                  <a:ea typeface="M PLUS 1p" panose="020B0502020203020207" pitchFamily="34" charset="-128"/>
                  <a:cs typeface="M PLUS 1p" panose="020B0502020203020207" pitchFamily="34" charset="-128"/>
                </a:rPr>
                <a:t>E、G、B♭ディミニッシュの構成音は同じ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C0C0C"/>
                </a:buClr>
                <a:buSzPts val="3700"/>
                <a:buAutoNum type="arabicPeriod"/>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D、F、 A♭、 </a:t>
              </a:r>
              <a:r>
                <a:rPr sz="1388" dirty="0" err="1">
                  <a:latin typeface="M PLUS 1p" panose="020B0502020203020207" pitchFamily="34" charset="-128"/>
                  <a:ea typeface="M PLUS 1p" panose="020B0502020203020207" pitchFamily="34" charset="-128"/>
                  <a:cs typeface="M PLUS 1p" panose="020B0502020203020207" pitchFamily="34" charset="-128"/>
                </a:rPr>
                <a:t>Bディミニッシュの構成音は同じ</a:t>
              </a:r>
              <a:r>
                <a:rPr sz="1388" dirty="0">
                  <a:latin typeface="M PLUS 1p" panose="020B0502020203020207" pitchFamily="34" charset="-128"/>
                  <a:ea typeface="M PLUS 1p" panose="020B0502020203020207" pitchFamily="34" charset="-128"/>
                  <a:cs typeface="M PLUS 1p" panose="020B0502020203020207" pitchFamily="34" charset="-128"/>
                </a:rPr>
                <a:t>。</a:t>
              </a:r>
            </a:p>
            <a:p>
              <a:pPr marL="395284" indent="-288127">
                <a:lnSpc>
                  <a:spcPct val="150000"/>
                </a:lnSpc>
                <a:buClr>
                  <a:srgbClr val="0C0C0C"/>
                </a:buClr>
                <a:buSzPts val="3700"/>
                <a:buAutoNum type="arabicPeriod"/>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なので、覚えるディミニッシュコードは3パターンだけ。   </a:t>
              </a:r>
            </a:p>
          </p:txBody>
        </p:sp>
      </p:grpSp>
      <p:pic>
        <p:nvPicPr>
          <p:cNvPr id="1625" name="Google Shape;1237;p53" descr="Google Shape;1237;p53"/>
          <p:cNvPicPr>
            <a:picLocks noChangeAspect="1"/>
          </p:cNvPicPr>
          <p:nvPr/>
        </p:nvPicPr>
        <p:blipFill>
          <a:blip r:embed="rId2"/>
          <a:stretch>
            <a:fillRect/>
          </a:stretch>
        </p:blipFill>
        <p:spPr>
          <a:xfrm>
            <a:off x="845131" y="3911073"/>
            <a:ext cx="712209" cy="712209"/>
          </a:xfrm>
          <a:prstGeom prst="rect">
            <a:avLst/>
          </a:prstGeom>
          <a:ln w="12700">
            <a:miter lim="400000"/>
            <a:headEnd/>
            <a:tailEnd/>
          </a:ln>
        </p:spPr>
      </p:pic>
      <p:sp>
        <p:nvSpPr>
          <p:cNvPr id="1626" name="Google Shape;1238;p53"/>
          <p:cNvSpPr txBox="1"/>
          <p:nvPr/>
        </p:nvSpPr>
        <p:spPr>
          <a:xfrm>
            <a:off x="997822" y="4286234"/>
            <a:ext cx="3721032" cy="287427"/>
          </a:xfrm>
          <a:prstGeom prst="rect">
            <a:avLst/>
          </a:prstGeom>
          <a:ln w="12700">
            <a:miter lim="400000"/>
          </a:ln>
        </p:spPr>
        <p:txBody>
          <a:bodyPr lIns="25134" tIns="25134" rIns="25134" bIns="25134">
            <a:spAutoFit/>
          </a:bodyPr>
          <a:lstStyle>
            <a:lvl1pPr algn="ctr">
              <a:defRPr sz="4100" u="sng"/>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ディミニッシュコードの特徴</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27" name="Google Shape;1239;p53"/>
          <p:cNvSpPr txBox="1"/>
          <p:nvPr/>
        </p:nvSpPr>
        <p:spPr>
          <a:xfrm>
            <a:off x="413073" y="7457709"/>
            <a:ext cx="4890356" cy="2878071"/>
          </a:xfrm>
          <a:prstGeom prst="rect">
            <a:avLst/>
          </a:prstGeom>
          <a:ln w="12700">
            <a:miter lim="400000"/>
          </a:ln>
        </p:spPr>
        <p:txBody>
          <a:bodyPr lIns="25134" tIns="25134" rIns="25134" bIns="25134">
            <a:spAutoFit/>
          </a:bodyPr>
          <a:lstStyle/>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ディミニッシュコードについて解説したところで、実際にどのように使ってゴスペルっぽくしていくかを以降で説明していきます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2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2" name="Google Shape;1246;p54"/>
          <p:cNvGrpSpPr/>
          <p:nvPr/>
        </p:nvGrpSpPr>
        <p:grpSpPr>
          <a:xfrm>
            <a:off x="170162" y="822169"/>
            <a:ext cx="5376264" cy="351114"/>
            <a:chOff x="-1" y="-1"/>
            <a:chExt cx="14336702" cy="936302"/>
          </a:xfrm>
        </p:grpSpPr>
        <p:sp>
          <p:nvSpPr>
            <p:cNvPr id="1630" name="Rectangle"/>
            <p:cNvSpPr/>
            <p:nvPr/>
          </p:nvSpPr>
          <p:spPr>
            <a:xfrm>
              <a:off x="-1" y="-1"/>
              <a:ext cx="14336702" cy="936302"/>
            </a:xfrm>
            <a:prstGeom prst="rect">
              <a:avLst/>
            </a:prstGeom>
            <a:noFill/>
            <a:ln w="9525" cap="flat">
              <a:solidFill>
                <a:srgbClr val="000000"/>
              </a:solidFill>
              <a:prstDash val="solid"/>
              <a:round/>
            </a:ln>
            <a:effectLst/>
          </p:spPr>
          <p:txBody>
            <a:bodyPr wrap="square" lIns="0" tIns="0" rIns="0" bIns="0" numCol="1" anchor="ctr">
              <a:noAutofit/>
            </a:bodyPr>
            <a:lstStyle/>
            <a:p>
              <a:pPr algn="ct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31" name="メロディ+３和音のスキマをディミニッシュで埋める"/>
            <p:cNvSpPr txBox="1"/>
            <p:nvPr/>
          </p:nvSpPr>
          <p:spPr>
            <a:xfrm>
              <a:off x="71836" y="61919"/>
              <a:ext cx="14193025" cy="812465"/>
            </a:xfrm>
            <a:prstGeom prst="rect">
              <a:avLst/>
            </a:prstGeom>
            <a:noFill/>
            <a:ln w="12700" cap="flat">
              <a:noFill/>
              <a:miter lim="400000"/>
            </a:ln>
            <a:effectLst/>
          </p:spPr>
          <p:txBody>
            <a:bodyPr wrap="square" lIns="25134" tIns="25134" rIns="25134" bIns="25134" numCol="1" anchor="ctr">
              <a:spAutoFit/>
            </a:bodyPr>
            <a:lstStyle>
              <a:lvl1pPr algn="ctr">
                <a:defRPr sz="4400"/>
              </a:lvl1pPr>
            </a:lstStyle>
            <a:p>
              <a:r>
                <a:rPr sz="1650" dirty="0">
                  <a:latin typeface="M PLUS 1p" panose="020B0502020203020207" pitchFamily="34" charset="-128"/>
                  <a:ea typeface="M PLUS 1p" panose="020B0502020203020207" pitchFamily="34" charset="-128"/>
                  <a:cs typeface="M PLUS 1p" panose="020B0502020203020207" pitchFamily="34" charset="-128"/>
                </a:rPr>
                <a:t>メロディ+３和音のスキマをディミニッシュで埋める</a:t>
              </a:r>
            </a:p>
          </p:txBody>
        </p:sp>
      </p:grpSp>
      <p:pic>
        <p:nvPicPr>
          <p:cNvPr id="1633" name="Google Shape;1247;p54" descr="Google Shape;1247;p54"/>
          <p:cNvPicPr>
            <a:picLocks noChangeAspect="1"/>
          </p:cNvPicPr>
          <p:nvPr/>
        </p:nvPicPr>
        <p:blipFill>
          <a:blip r:embed="rId2"/>
          <a:stretch>
            <a:fillRect/>
          </a:stretch>
        </p:blipFill>
        <p:spPr>
          <a:xfrm>
            <a:off x="794" y="0"/>
            <a:ext cx="1096224" cy="822168"/>
          </a:xfrm>
          <a:prstGeom prst="rect">
            <a:avLst/>
          </a:prstGeom>
          <a:ln w="12700">
            <a:miter lim="400000"/>
            <a:headEnd/>
            <a:tailEnd/>
          </a:ln>
        </p:spPr>
      </p:pic>
      <p:sp>
        <p:nvSpPr>
          <p:cNvPr id="1634" name="Google Shape;1248;p54"/>
          <p:cNvSpPr txBox="1"/>
          <p:nvPr/>
        </p:nvSpPr>
        <p:spPr>
          <a:xfrm>
            <a:off x="358939" y="1421749"/>
            <a:ext cx="4998713" cy="6115772"/>
          </a:xfrm>
          <a:prstGeom prst="rect">
            <a:avLst/>
          </a:prstGeom>
          <a:ln w="12700">
            <a:miter lim="400000"/>
          </a:ln>
        </p:spPr>
        <p:txBody>
          <a:bodyPr lIns="78928" tIns="78928" rIns="78928" bIns="78928">
            <a:spAutoFit/>
          </a:bodyPr>
          <a:lstStyle/>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　</a:t>
            </a:r>
            <a:r>
              <a:rPr sz="1463" dirty="0" err="1">
                <a:latin typeface="M PLUS 1p" panose="020B0502020203020207" pitchFamily="34" charset="-128"/>
                <a:ea typeface="M PLUS 1p" panose="020B0502020203020207" pitchFamily="34" charset="-128"/>
                <a:cs typeface="M PLUS 1p" panose="020B0502020203020207" pitchFamily="34" charset="-128"/>
              </a:rPr>
              <a:t>さっそくやってみましょう</a:t>
            </a:r>
            <a:r>
              <a:rPr sz="1463"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メロディに３和音を足す方法を説明した時に、“ドレミファソラシド”の例でやりましたが、今回もそれでやりましょう。</a:t>
            </a:r>
          </a:p>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　</a:t>
            </a:r>
            <a:r>
              <a:rPr sz="1463" dirty="0" err="1">
                <a:latin typeface="M PLUS 1p" panose="020B0502020203020207" pitchFamily="34" charset="-128"/>
                <a:ea typeface="M PLUS 1p" panose="020B0502020203020207" pitchFamily="34" charset="-128"/>
                <a:cs typeface="M PLUS 1p" panose="020B0502020203020207" pitchFamily="34" charset="-128"/>
              </a:rPr>
              <a:t>その時は白鍵だけでしたが、今回は黒鍵も登場します</a:t>
            </a:r>
            <a:r>
              <a:rPr sz="1463"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つまり、メロディ+３和音でできた音のスキマをディミニッシュコードで埋めていくのです…！</a:t>
            </a:r>
          </a:p>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　メロディを弾く時は、メロディがハモる８つのかたまりに入っている時は３和音を、入っていない時はディミニッシュを使うということですね。</a:t>
            </a:r>
          </a:p>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　</a:t>
            </a:r>
            <a:r>
              <a:rPr sz="1463" dirty="0" err="1">
                <a:latin typeface="M PLUS 1p" panose="020B0502020203020207" pitchFamily="34" charset="-128"/>
                <a:ea typeface="M PLUS 1p" panose="020B0502020203020207" pitchFamily="34" charset="-128"/>
                <a:cs typeface="M PLUS 1p" panose="020B0502020203020207" pitchFamily="34" charset="-128"/>
              </a:rPr>
              <a:t>伴奏をする時は、コードの間を繋ぐようにディミニッシュを弾いて新しい響きを足すことができます</a:t>
            </a:r>
            <a:r>
              <a:rPr sz="1463"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900"/>
            </a:pPr>
            <a:r>
              <a:rPr sz="1463" dirty="0">
                <a:latin typeface="M PLUS 1p" panose="020B0502020203020207" pitchFamily="34" charset="-128"/>
                <a:ea typeface="M PLUS 1p" panose="020B0502020203020207" pitchFamily="34" charset="-128"/>
                <a:cs typeface="M PLUS 1p" panose="020B0502020203020207" pitchFamily="34" charset="-128"/>
              </a:rPr>
              <a:t>　“</a:t>
            </a:r>
            <a:r>
              <a:rPr sz="1463" dirty="0" err="1">
                <a:latin typeface="M PLUS 1p" panose="020B0502020203020207" pitchFamily="34" charset="-128"/>
                <a:ea typeface="M PLUS 1p" panose="020B0502020203020207" pitchFamily="34" charset="-128"/>
                <a:cs typeface="M PLUS 1p" panose="020B0502020203020207" pitchFamily="34" charset="-128"/>
              </a:rPr>
              <a:t>ドレミ”の例だけを記載しますので、あとは考えながらやってみましょう</a:t>
            </a:r>
            <a:r>
              <a:rPr sz="1463" dirty="0">
                <a:latin typeface="M PLUS 1p" panose="020B0502020203020207" pitchFamily="34" charset="-128"/>
                <a:ea typeface="M PLUS 1p" panose="020B0502020203020207" pitchFamily="34" charset="-128"/>
                <a:cs typeface="M PLUS 1p" panose="020B0502020203020207" pitchFamily="34" charset="-128"/>
              </a:rPr>
              <a:t>！（</a:t>
            </a:r>
            <a:r>
              <a:rPr sz="1463" dirty="0" err="1">
                <a:latin typeface="M PLUS 1p" panose="020B0502020203020207" pitchFamily="34" charset="-128"/>
                <a:ea typeface="M PLUS 1p" panose="020B0502020203020207" pitchFamily="34" charset="-128"/>
                <a:cs typeface="M PLUS 1p" panose="020B0502020203020207" pitchFamily="34" charset="-128"/>
              </a:rPr>
              <a:t>わからない方は冒頭リンク先の動画をチェックしてみてくださいね</a:t>
            </a:r>
            <a:r>
              <a:rPr sz="1463"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63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7" name="Google Shape;1255;p55" descr="Google Shape;1255;p55"/>
          <p:cNvPicPr>
            <a:picLocks noChangeAspect="1"/>
          </p:cNvPicPr>
          <p:nvPr/>
        </p:nvPicPr>
        <p:blipFill>
          <a:blip r:embed="rId2"/>
          <a:stretch>
            <a:fillRect/>
          </a:stretch>
        </p:blipFill>
        <p:spPr>
          <a:xfrm>
            <a:off x="540286" y="701922"/>
            <a:ext cx="4582618" cy="1667569"/>
          </a:xfrm>
          <a:prstGeom prst="rect">
            <a:avLst/>
          </a:prstGeom>
          <a:ln w="12700">
            <a:miter lim="400000"/>
            <a:headEnd/>
            <a:tailEnd/>
          </a:ln>
        </p:spPr>
      </p:pic>
      <p:grpSp>
        <p:nvGrpSpPr>
          <p:cNvPr id="1640" name="Google Shape;1256;p55"/>
          <p:cNvGrpSpPr/>
          <p:nvPr/>
        </p:nvGrpSpPr>
        <p:grpSpPr>
          <a:xfrm>
            <a:off x="2838928" y="1891306"/>
            <a:ext cx="296664" cy="333451"/>
            <a:chOff x="-1" y="0"/>
            <a:chExt cx="791102" cy="889200"/>
          </a:xfrm>
        </p:grpSpPr>
        <p:sp>
          <p:nvSpPr>
            <p:cNvPr id="163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39"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643" name="Google Shape;1257;p55"/>
          <p:cNvGrpSpPr/>
          <p:nvPr/>
        </p:nvGrpSpPr>
        <p:grpSpPr>
          <a:xfrm>
            <a:off x="1857582" y="1891308"/>
            <a:ext cx="296663" cy="333450"/>
            <a:chOff x="0" y="547432"/>
            <a:chExt cx="791101" cy="889201"/>
          </a:xfrm>
        </p:grpSpPr>
        <p:sp>
          <p:nvSpPr>
            <p:cNvPr id="164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42"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644" name="Google Shape;1258;p55"/>
          <p:cNvSpPr txBox="1"/>
          <p:nvPr/>
        </p:nvSpPr>
        <p:spPr>
          <a:xfrm>
            <a:off x="427350" y="285944"/>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“ド”のメロディに３和音を足したもの</a:t>
            </a:r>
          </a:p>
        </p:txBody>
      </p:sp>
      <p:grpSp>
        <p:nvGrpSpPr>
          <p:cNvPr id="1647" name="Google Shape;1259;p55"/>
          <p:cNvGrpSpPr/>
          <p:nvPr/>
        </p:nvGrpSpPr>
        <p:grpSpPr>
          <a:xfrm>
            <a:off x="1218514" y="1891308"/>
            <a:ext cx="296663" cy="333450"/>
            <a:chOff x="0" y="547432"/>
            <a:chExt cx="791101" cy="889201"/>
          </a:xfrm>
        </p:grpSpPr>
        <p:sp>
          <p:nvSpPr>
            <p:cNvPr id="164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46"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pic>
        <p:nvPicPr>
          <p:cNvPr id="1648" name="Google Shape;1260;p55" descr="Google Shape;1260;p55"/>
          <p:cNvPicPr>
            <a:picLocks noChangeAspect="1"/>
          </p:cNvPicPr>
          <p:nvPr/>
        </p:nvPicPr>
        <p:blipFill>
          <a:blip r:embed="rId2"/>
          <a:stretch>
            <a:fillRect/>
          </a:stretch>
        </p:blipFill>
        <p:spPr>
          <a:xfrm>
            <a:off x="540286" y="3173368"/>
            <a:ext cx="4582618" cy="1667569"/>
          </a:xfrm>
          <a:prstGeom prst="rect">
            <a:avLst/>
          </a:prstGeom>
          <a:ln w="12700">
            <a:miter lim="400000"/>
            <a:headEnd/>
            <a:tailEnd/>
          </a:ln>
        </p:spPr>
      </p:pic>
      <p:grpSp>
        <p:nvGrpSpPr>
          <p:cNvPr id="1651" name="Google Shape;1261;p55"/>
          <p:cNvGrpSpPr/>
          <p:nvPr/>
        </p:nvGrpSpPr>
        <p:grpSpPr>
          <a:xfrm>
            <a:off x="1873910" y="4362753"/>
            <a:ext cx="296663" cy="333450"/>
            <a:chOff x="0" y="547432"/>
            <a:chExt cx="791101" cy="889201"/>
          </a:xfrm>
        </p:grpSpPr>
        <p:sp>
          <p:nvSpPr>
            <p:cNvPr id="1649" name="Oval"/>
            <p:cNvSpPr/>
            <p:nvPr/>
          </p:nvSpPr>
          <p:spPr>
            <a:xfrm>
              <a:off x="0" y="547432"/>
              <a:ext cx="791101" cy="889201"/>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50" name="G"/>
            <p:cNvSpPr txBox="1"/>
            <p:nvPr/>
          </p:nvSpPr>
          <p:spPr>
            <a:xfrm>
              <a:off x="221128" y="570251"/>
              <a:ext cx="348845"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652" name="Google Shape;1262;p55"/>
          <p:cNvSpPr txBox="1"/>
          <p:nvPr/>
        </p:nvSpPr>
        <p:spPr>
          <a:xfrm>
            <a:off x="427350" y="2757390"/>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ド”と”レ”の間に入れたディミニッシュコード</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655" name="Google Shape;1263;p55"/>
          <p:cNvGrpSpPr/>
          <p:nvPr/>
        </p:nvGrpSpPr>
        <p:grpSpPr>
          <a:xfrm>
            <a:off x="1211786" y="4362753"/>
            <a:ext cx="296663" cy="333450"/>
            <a:chOff x="0" y="547432"/>
            <a:chExt cx="791101" cy="889201"/>
          </a:xfrm>
        </p:grpSpPr>
        <p:sp>
          <p:nvSpPr>
            <p:cNvPr id="1653" name="Oval"/>
            <p:cNvSpPr/>
            <p:nvPr/>
          </p:nvSpPr>
          <p:spPr>
            <a:xfrm>
              <a:off x="0" y="547432"/>
              <a:ext cx="791101" cy="889201"/>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54" name="E"/>
            <p:cNvSpPr txBox="1"/>
            <p:nvPr/>
          </p:nvSpPr>
          <p:spPr>
            <a:xfrm>
              <a:off x="221128" y="570251"/>
              <a:ext cx="348845"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658" name="Google Shape;1264;p55"/>
          <p:cNvGrpSpPr/>
          <p:nvPr/>
        </p:nvGrpSpPr>
        <p:grpSpPr>
          <a:xfrm>
            <a:off x="2986672" y="3504732"/>
            <a:ext cx="352239" cy="467664"/>
            <a:chOff x="-1" y="-1"/>
            <a:chExt cx="939302" cy="1247102"/>
          </a:xfrm>
        </p:grpSpPr>
        <p:sp>
          <p:nvSpPr>
            <p:cNvPr id="1656" name="Oval"/>
            <p:cNvSpPr/>
            <p:nvPr/>
          </p:nvSpPr>
          <p:spPr>
            <a:xfrm>
              <a:off x="-1" y="-1"/>
              <a:ext cx="939302"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57" name="C#"/>
            <p:cNvSpPr txBox="1"/>
            <p:nvPr/>
          </p:nvSpPr>
          <p:spPr>
            <a:xfrm>
              <a:off x="242830" y="24882"/>
              <a:ext cx="453639"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661" name="Google Shape;1265;p55"/>
          <p:cNvGrpSpPr/>
          <p:nvPr/>
        </p:nvGrpSpPr>
        <p:grpSpPr>
          <a:xfrm>
            <a:off x="2337233" y="3504732"/>
            <a:ext cx="352239" cy="467664"/>
            <a:chOff x="-1" y="-1"/>
            <a:chExt cx="939302" cy="1247102"/>
          </a:xfrm>
        </p:grpSpPr>
        <p:sp>
          <p:nvSpPr>
            <p:cNvPr id="1659" name="Oval"/>
            <p:cNvSpPr/>
            <p:nvPr/>
          </p:nvSpPr>
          <p:spPr>
            <a:xfrm>
              <a:off x="-1" y="-1"/>
              <a:ext cx="939302"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60" name="B♭"/>
            <p:cNvSpPr txBox="1"/>
            <p:nvPr/>
          </p:nvSpPr>
          <p:spPr>
            <a:xfrm>
              <a:off x="242830" y="24882"/>
              <a:ext cx="453639"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1662" name="Google Shape;1266;p55"/>
          <p:cNvSpPr txBox="1"/>
          <p:nvPr/>
        </p:nvSpPr>
        <p:spPr>
          <a:xfrm>
            <a:off x="565433" y="4905920"/>
            <a:ext cx="4305695" cy="660478"/>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E（G、B♭、C＃）</a:t>
            </a:r>
          </a:p>
          <a:p>
            <a:pPr>
              <a:lnSpc>
                <a:spcPct val="150000"/>
              </a:lnSpc>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ディミニッシュコード</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63" name="Google Shape;1267;p55"/>
          <p:cNvSpPr/>
          <p:nvPr/>
        </p:nvSpPr>
        <p:spPr>
          <a:xfrm flipH="1">
            <a:off x="2279009" y="4156911"/>
            <a:ext cx="765777" cy="1612667"/>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64" name="Google Shape;1268;p55"/>
          <p:cNvSpPr/>
          <p:nvPr/>
        </p:nvSpPr>
        <p:spPr>
          <a:xfrm>
            <a:off x="2279006" y="5769577"/>
            <a:ext cx="3089714"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65" name="Google Shape;1269;p55"/>
          <p:cNvSpPr txBox="1"/>
          <p:nvPr/>
        </p:nvSpPr>
        <p:spPr>
          <a:xfrm>
            <a:off x="2538506" y="5171675"/>
            <a:ext cx="3240207" cy="610849"/>
          </a:xfrm>
          <a:prstGeom prst="rect">
            <a:avLst/>
          </a:prstGeom>
          <a:ln w="12700">
            <a:miter lim="400000"/>
          </a:ln>
        </p:spPr>
        <p:txBody>
          <a:bodyPr lIns="25134" tIns="25134" rIns="25134" bIns="25134">
            <a:spAutoFit/>
          </a:bodyPr>
          <a:lstStyle/>
          <a:p>
            <a:pPr>
              <a:lnSpc>
                <a:spcPct val="150000"/>
              </a:lnSpc>
              <a:defRPr sz="3400"/>
            </a:pPr>
            <a:r>
              <a:rPr sz="1275" dirty="0" err="1">
                <a:latin typeface="M PLUS 1p" panose="020B0502020203020207" pitchFamily="34" charset="-128"/>
                <a:ea typeface="M PLUS 1p" panose="020B0502020203020207" pitchFamily="34" charset="-128"/>
                <a:cs typeface="M PLUS 1p" panose="020B0502020203020207" pitchFamily="34" charset="-128"/>
              </a:rPr>
              <a:t>トップノートがCとDの間になるように</a:t>
            </a:r>
            <a:r>
              <a:rPr sz="1275"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400"/>
            </a:pPr>
            <a:r>
              <a:rPr sz="1275" dirty="0">
                <a:latin typeface="M PLUS 1p" panose="020B0502020203020207" pitchFamily="34" charset="-128"/>
                <a:ea typeface="M PLUS 1p" panose="020B0502020203020207" pitchFamily="34" charset="-128"/>
                <a:cs typeface="M PLUS 1p" panose="020B0502020203020207" pitchFamily="34" charset="-128"/>
              </a:rPr>
              <a:t>２つの音をつなぐ経過音のイメージ。</a:t>
            </a:r>
          </a:p>
        </p:txBody>
      </p:sp>
      <p:pic>
        <p:nvPicPr>
          <p:cNvPr id="1666" name="Google Shape;1270;p55" descr="Google Shape;1270;p55"/>
          <p:cNvPicPr>
            <a:picLocks noChangeAspect="1"/>
          </p:cNvPicPr>
          <p:nvPr/>
        </p:nvPicPr>
        <p:blipFill>
          <a:blip r:embed="rId2"/>
          <a:stretch>
            <a:fillRect/>
          </a:stretch>
        </p:blipFill>
        <p:spPr>
          <a:xfrm>
            <a:off x="540286" y="6517791"/>
            <a:ext cx="4582618" cy="1667569"/>
          </a:xfrm>
          <a:prstGeom prst="rect">
            <a:avLst/>
          </a:prstGeom>
          <a:ln w="12700">
            <a:miter lim="400000"/>
            <a:headEnd/>
            <a:tailEnd/>
          </a:ln>
        </p:spPr>
      </p:pic>
      <p:grpSp>
        <p:nvGrpSpPr>
          <p:cNvPr id="1669" name="Google Shape;1271;p55"/>
          <p:cNvGrpSpPr/>
          <p:nvPr/>
        </p:nvGrpSpPr>
        <p:grpSpPr>
          <a:xfrm>
            <a:off x="3176123" y="7707175"/>
            <a:ext cx="296664" cy="333451"/>
            <a:chOff x="-1" y="0"/>
            <a:chExt cx="791102" cy="889200"/>
          </a:xfrm>
        </p:grpSpPr>
        <p:sp>
          <p:nvSpPr>
            <p:cNvPr id="1667"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68"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1672" name="Google Shape;1272;p55"/>
          <p:cNvGrpSpPr/>
          <p:nvPr/>
        </p:nvGrpSpPr>
        <p:grpSpPr>
          <a:xfrm>
            <a:off x="2525092" y="7707175"/>
            <a:ext cx="296663" cy="333451"/>
            <a:chOff x="0" y="248982"/>
            <a:chExt cx="791101" cy="889201"/>
          </a:xfrm>
        </p:grpSpPr>
        <p:sp>
          <p:nvSpPr>
            <p:cNvPr id="1670"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71" name="B"/>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673" name="Google Shape;1273;p55"/>
          <p:cNvSpPr txBox="1"/>
          <p:nvPr/>
        </p:nvSpPr>
        <p:spPr>
          <a:xfrm>
            <a:off x="427350" y="6101813"/>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“レ”のメロディに３和音を足したもの</a:t>
            </a:r>
          </a:p>
        </p:txBody>
      </p:sp>
      <p:grpSp>
        <p:nvGrpSpPr>
          <p:cNvPr id="1676" name="Google Shape;1274;p55"/>
          <p:cNvGrpSpPr/>
          <p:nvPr/>
        </p:nvGrpSpPr>
        <p:grpSpPr>
          <a:xfrm>
            <a:off x="1862576" y="7707175"/>
            <a:ext cx="296663" cy="333451"/>
            <a:chOff x="0" y="248982"/>
            <a:chExt cx="791101" cy="889201"/>
          </a:xfrm>
        </p:grpSpPr>
        <p:sp>
          <p:nvSpPr>
            <p:cNvPr id="1674"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75" name="G"/>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67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 name="Google Shape;1281;p56" descr="Google Shape;1281;p56"/>
          <p:cNvPicPr>
            <a:picLocks noChangeAspect="1"/>
          </p:cNvPicPr>
          <p:nvPr/>
        </p:nvPicPr>
        <p:blipFill>
          <a:blip r:embed="rId2"/>
          <a:stretch>
            <a:fillRect/>
          </a:stretch>
        </p:blipFill>
        <p:spPr>
          <a:xfrm>
            <a:off x="454560" y="641183"/>
            <a:ext cx="4582618" cy="1667569"/>
          </a:xfrm>
          <a:prstGeom prst="rect">
            <a:avLst/>
          </a:prstGeom>
          <a:ln w="12700">
            <a:miter lim="400000"/>
            <a:headEnd/>
            <a:tailEnd/>
          </a:ln>
        </p:spPr>
      </p:pic>
      <p:grpSp>
        <p:nvGrpSpPr>
          <p:cNvPr id="1682" name="Google Shape;1282;p56"/>
          <p:cNvGrpSpPr/>
          <p:nvPr/>
        </p:nvGrpSpPr>
        <p:grpSpPr>
          <a:xfrm>
            <a:off x="2760028" y="1841754"/>
            <a:ext cx="296663" cy="333450"/>
            <a:chOff x="0" y="547432"/>
            <a:chExt cx="791101" cy="889201"/>
          </a:xfrm>
        </p:grpSpPr>
        <p:sp>
          <p:nvSpPr>
            <p:cNvPr id="1680" name="Oval"/>
            <p:cNvSpPr/>
            <p:nvPr/>
          </p:nvSpPr>
          <p:spPr>
            <a:xfrm>
              <a:off x="0" y="547432"/>
              <a:ext cx="791101" cy="889201"/>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81" name="C"/>
            <p:cNvSpPr txBox="1"/>
            <p:nvPr/>
          </p:nvSpPr>
          <p:spPr>
            <a:xfrm>
              <a:off x="221128" y="570251"/>
              <a:ext cx="348845"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683" name="Google Shape;1283;p56"/>
          <p:cNvSpPr txBox="1"/>
          <p:nvPr/>
        </p:nvSpPr>
        <p:spPr>
          <a:xfrm>
            <a:off x="341625" y="225205"/>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レ”と”ミ”の間に入れたディミニッシュコード</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686" name="Google Shape;1284;p56"/>
          <p:cNvGrpSpPr/>
          <p:nvPr/>
        </p:nvGrpSpPr>
        <p:grpSpPr>
          <a:xfrm>
            <a:off x="2100752" y="1841752"/>
            <a:ext cx="296664" cy="333451"/>
            <a:chOff x="-1" y="0"/>
            <a:chExt cx="791102" cy="889200"/>
          </a:xfrm>
        </p:grpSpPr>
        <p:sp>
          <p:nvSpPr>
            <p:cNvPr id="1684" name="Oval"/>
            <p:cNvSpPr/>
            <p:nvPr/>
          </p:nvSpPr>
          <p:spPr>
            <a:xfrm>
              <a:off x="-1" y="0"/>
              <a:ext cx="791102" cy="889200"/>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85" name="A"/>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1689" name="Google Shape;1285;p56"/>
          <p:cNvGrpSpPr/>
          <p:nvPr/>
        </p:nvGrpSpPr>
        <p:grpSpPr>
          <a:xfrm>
            <a:off x="3215989" y="963720"/>
            <a:ext cx="352239" cy="467664"/>
            <a:chOff x="-1" y="-1"/>
            <a:chExt cx="939302" cy="1247102"/>
          </a:xfrm>
        </p:grpSpPr>
        <p:sp>
          <p:nvSpPr>
            <p:cNvPr id="1687" name="Oval"/>
            <p:cNvSpPr/>
            <p:nvPr/>
          </p:nvSpPr>
          <p:spPr>
            <a:xfrm>
              <a:off x="-1" y="-1"/>
              <a:ext cx="939302"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88" name="E♭"/>
            <p:cNvSpPr txBox="1"/>
            <p:nvPr/>
          </p:nvSpPr>
          <p:spPr>
            <a:xfrm>
              <a:off x="242830" y="24882"/>
              <a:ext cx="453639"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1692" name="Google Shape;1286;p56"/>
          <p:cNvGrpSpPr/>
          <p:nvPr/>
        </p:nvGrpSpPr>
        <p:grpSpPr>
          <a:xfrm>
            <a:off x="1594823" y="963720"/>
            <a:ext cx="352239" cy="467664"/>
            <a:chOff x="-1" y="-1"/>
            <a:chExt cx="939302" cy="1247102"/>
          </a:xfrm>
        </p:grpSpPr>
        <p:sp>
          <p:nvSpPr>
            <p:cNvPr id="1690" name="Oval"/>
            <p:cNvSpPr/>
            <p:nvPr/>
          </p:nvSpPr>
          <p:spPr>
            <a:xfrm>
              <a:off x="-1" y="-1"/>
              <a:ext cx="939302"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91" name="G♭"/>
            <p:cNvSpPr txBox="1"/>
            <p:nvPr/>
          </p:nvSpPr>
          <p:spPr>
            <a:xfrm>
              <a:off x="242830" y="24882"/>
              <a:ext cx="453639"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G♭</a:t>
              </a:r>
            </a:p>
          </p:txBody>
        </p:sp>
      </p:grpSp>
      <p:sp>
        <p:nvSpPr>
          <p:cNvPr id="1693" name="Google Shape;1287;p56"/>
          <p:cNvSpPr txBox="1"/>
          <p:nvPr/>
        </p:nvSpPr>
        <p:spPr>
          <a:xfrm>
            <a:off x="479708" y="2373734"/>
            <a:ext cx="4305695"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G♭,（B𝄫（A）C, E♭）</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ディミニッシュコード</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94" name="Google Shape;1288;p56"/>
          <p:cNvSpPr/>
          <p:nvPr/>
        </p:nvSpPr>
        <p:spPr>
          <a:xfrm flipH="1">
            <a:off x="2249083" y="1604282"/>
            <a:ext cx="1070092" cy="1760684"/>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95" name="Google Shape;1289;p56"/>
          <p:cNvSpPr/>
          <p:nvPr/>
        </p:nvSpPr>
        <p:spPr>
          <a:xfrm>
            <a:off x="2272334" y="3354857"/>
            <a:ext cx="3368412" cy="0"/>
          </a:xfrm>
          <a:prstGeom prst="line">
            <a:avLst/>
          </a:prstGeom>
          <a:ln w="38100">
            <a:solidFill>
              <a:srgbClr val="000000"/>
            </a:solidFill>
            <a:miter/>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96" name="Google Shape;1290;p56"/>
          <p:cNvSpPr txBox="1"/>
          <p:nvPr/>
        </p:nvSpPr>
        <p:spPr>
          <a:xfrm>
            <a:off x="2598002" y="2729490"/>
            <a:ext cx="3377591" cy="643742"/>
          </a:xfrm>
          <a:prstGeom prst="rect">
            <a:avLst/>
          </a:prstGeom>
          <a:ln w="12700">
            <a:miter lim="400000"/>
          </a:ln>
        </p:spPr>
        <p:txBody>
          <a:bodyPr lIns="25134" tIns="25134" rIns="25134" bIns="25134">
            <a:spAutoFit/>
          </a:bodyPr>
          <a:lstStyle/>
          <a:p>
            <a:pPr>
              <a:lnSpc>
                <a:spcPct val="150000"/>
              </a:lnSpc>
              <a:defRPr sz="3600"/>
            </a:pPr>
            <a:r>
              <a:rPr sz="1350" dirty="0" err="1">
                <a:latin typeface="M PLUS 1p" panose="020B0502020203020207" pitchFamily="34" charset="-128"/>
                <a:ea typeface="M PLUS 1p" panose="020B0502020203020207" pitchFamily="34" charset="-128"/>
                <a:cs typeface="M PLUS 1p" panose="020B0502020203020207" pitchFamily="34" charset="-128"/>
              </a:rPr>
              <a:t>トップノートがDとEの間になるように</a:t>
            </a:r>
            <a:r>
              <a:rPr sz="1350"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600"/>
            </a:pPr>
            <a:r>
              <a:rPr sz="1350" dirty="0">
                <a:latin typeface="M PLUS 1p" panose="020B0502020203020207" pitchFamily="34" charset="-128"/>
                <a:ea typeface="M PLUS 1p" panose="020B0502020203020207" pitchFamily="34" charset="-128"/>
                <a:cs typeface="M PLUS 1p" panose="020B0502020203020207" pitchFamily="34" charset="-128"/>
              </a:rPr>
              <a:t>２つの音をつなぐ経過音のイメージ。</a:t>
            </a:r>
          </a:p>
        </p:txBody>
      </p:sp>
      <p:pic>
        <p:nvPicPr>
          <p:cNvPr id="1697" name="Google Shape;1291;p56" descr="Google Shape;1291;p56"/>
          <p:cNvPicPr>
            <a:picLocks noChangeAspect="1"/>
          </p:cNvPicPr>
          <p:nvPr/>
        </p:nvPicPr>
        <p:blipFill>
          <a:blip r:embed="rId2"/>
          <a:stretch>
            <a:fillRect/>
          </a:stretch>
        </p:blipFill>
        <p:spPr>
          <a:xfrm>
            <a:off x="454560" y="4078168"/>
            <a:ext cx="4582618" cy="1667569"/>
          </a:xfrm>
          <a:prstGeom prst="rect">
            <a:avLst/>
          </a:prstGeom>
          <a:ln w="12700">
            <a:miter lim="400000"/>
            <a:headEnd/>
            <a:tailEnd/>
          </a:ln>
        </p:spPr>
      </p:pic>
      <p:grpSp>
        <p:nvGrpSpPr>
          <p:cNvPr id="1700" name="Google Shape;1292;p56"/>
          <p:cNvGrpSpPr/>
          <p:nvPr/>
        </p:nvGrpSpPr>
        <p:grpSpPr>
          <a:xfrm>
            <a:off x="3415021" y="5294262"/>
            <a:ext cx="296664" cy="333451"/>
            <a:chOff x="-1" y="0"/>
            <a:chExt cx="791102" cy="889200"/>
          </a:xfrm>
        </p:grpSpPr>
        <p:sp>
          <p:nvSpPr>
            <p:cNvPr id="169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699"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1703" name="Google Shape;1293;p56"/>
          <p:cNvGrpSpPr/>
          <p:nvPr/>
        </p:nvGrpSpPr>
        <p:grpSpPr>
          <a:xfrm>
            <a:off x="2760028" y="5294262"/>
            <a:ext cx="296663" cy="333451"/>
            <a:chOff x="0" y="248982"/>
            <a:chExt cx="791101" cy="889201"/>
          </a:xfrm>
        </p:grpSpPr>
        <p:sp>
          <p:nvSpPr>
            <p:cNvPr id="1701"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02" name="C"/>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704" name="Google Shape;1294;p56"/>
          <p:cNvSpPr txBox="1"/>
          <p:nvPr/>
        </p:nvSpPr>
        <p:spPr>
          <a:xfrm>
            <a:off x="341625" y="3662190"/>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“ミ”のメロディに３和音を足したもの</a:t>
            </a:r>
          </a:p>
        </p:txBody>
      </p:sp>
      <p:grpSp>
        <p:nvGrpSpPr>
          <p:cNvPr id="1707" name="Google Shape;1295;p56"/>
          <p:cNvGrpSpPr/>
          <p:nvPr/>
        </p:nvGrpSpPr>
        <p:grpSpPr>
          <a:xfrm>
            <a:off x="1770944" y="5294264"/>
            <a:ext cx="296663" cy="333450"/>
            <a:chOff x="0" y="547432"/>
            <a:chExt cx="791101" cy="889201"/>
          </a:xfrm>
        </p:grpSpPr>
        <p:sp>
          <p:nvSpPr>
            <p:cNvPr id="170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06"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710" name="Google Shape;1296;p56"/>
          <p:cNvGrpSpPr/>
          <p:nvPr/>
        </p:nvGrpSpPr>
        <p:grpSpPr>
          <a:xfrm>
            <a:off x="547659" y="6654986"/>
            <a:ext cx="4721401" cy="2233869"/>
            <a:chOff x="0" y="261770"/>
            <a:chExt cx="12590401" cy="5956984"/>
          </a:xfrm>
        </p:grpSpPr>
        <p:sp>
          <p:nvSpPr>
            <p:cNvPr id="1708" name="Rectangle"/>
            <p:cNvSpPr/>
            <p:nvPr/>
          </p:nvSpPr>
          <p:spPr>
            <a:xfrm>
              <a:off x="0" y="261770"/>
              <a:ext cx="12590401" cy="5956984"/>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150000"/>
                </a:lnSpc>
                <a:spcBef>
                  <a:spcPts val="1200"/>
                </a:spcBef>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09" name="上の例では、メロディのラインはC→C♯→D→E♭→Eとなります。シンプルに“ドレミ”と弾くよりも厚みも増してだいぶゴスペルっぽくなったと思います！…"/>
            <p:cNvSpPr txBox="1"/>
            <p:nvPr/>
          </p:nvSpPr>
          <p:spPr>
            <a:xfrm>
              <a:off x="111624" y="407053"/>
              <a:ext cx="12367153" cy="5666427"/>
            </a:xfrm>
            <a:prstGeom prst="rect">
              <a:avLst/>
            </a:prstGeom>
            <a:noFill/>
            <a:ln w="12700" cap="flat">
              <a:noFill/>
              <a:miter lim="400000"/>
            </a:ln>
            <a:effectLst/>
          </p:spPr>
          <p:txBody>
            <a:bodyPr wrap="square" lIns="39450" tIns="39450" rIns="39450" bIns="39450" numCol="1" anchor="ctr">
              <a:spAutoFit/>
            </a:bodyPr>
            <a:lstStyle/>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上の例では、メロディのラインはC→C</a:t>
              </a:r>
              <a:r>
                <a:rPr sz="1388" dirty="0">
                  <a:latin typeface="M PLUS 1p" panose="020B0502020203020207" pitchFamily="34" charset="-128"/>
                  <a:ea typeface="M PLUS 1p" panose="020B0502020203020207" pitchFamily="34" charset="-128"/>
                  <a:cs typeface="M PLUS 1p" panose="020B0502020203020207" pitchFamily="34" charset="-128"/>
                </a:rPr>
                <a:t>♯→D→E♭→</a:t>
              </a:r>
              <a:r>
                <a:rPr sz="1388" dirty="0" err="1">
                  <a:latin typeface="M PLUS 1p" panose="020B0502020203020207" pitchFamily="34" charset="-128"/>
                  <a:ea typeface="M PLUS 1p" panose="020B0502020203020207" pitchFamily="34" charset="-128"/>
                  <a:cs typeface="M PLUS 1p" panose="020B0502020203020207" pitchFamily="34" charset="-128"/>
                </a:rPr>
                <a:t>Eとなります。シンプルに“ドレミ”と弾くよりも厚みも増してだいぶゴスペルっぽくなったと思います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すごいのは、この考え方はコード（ベース音を入れたパターン）にも適用できるところです。次のページで解説します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1711" name="Google Shape;1297;p56" descr="Google Shape;1297;p56"/>
          <p:cNvPicPr>
            <a:picLocks noChangeAspect="1"/>
          </p:cNvPicPr>
          <p:nvPr/>
        </p:nvPicPr>
        <p:blipFill>
          <a:blip r:embed="rId3"/>
          <a:stretch>
            <a:fillRect/>
          </a:stretch>
        </p:blipFill>
        <p:spPr>
          <a:xfrm>
            <a:off x="55192" y="5892593"/>
            <a:ext cx="783542" cy="728489"/>
          </a:xfrm>
          <a:prstGeom prst="rect">
            <a:avLst/>
          </a:prstGeom>
          <a:ln w="12700">
            <a:miter lim="400000"/>
            <a:headEnd/>
            <a:tailEnd/>
          </a:ln>
        </p:spPr>
      </p:pic>
      <p:sp>
        <p:nvSpPr>
          <p:cNvPr id="1712" name="Google Shape;1298;p56"/>
          <p:cNvSpPr txBox="1"/>
          <p:nvPr/>
        </p:nvSpPr>
        <p:spPr>
          <a:xfrm>
            <a:off x="669415" y="6261174"/>
            <a:ext cx="4799232" cy="264344"/>
          </a:xfrm>
          <a:prstGeom prst="rect">
            <a:avLst/>
          </a:prstGeom>
          <a:ln w="12700">
            <a:miter lim="400000"/>
          </a:ln>
        </p:spPr>
        <p:txBody>
          <a:bodyPr lIns="25134" tIns="25134" rIns="25134" bIns="25134">
            <a:spAutoFit/>
          </a:bodyPr>
          <a:lstStyle>
            <a:lvl1pPr algn="ctr">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メロディ+３和音のスキマをディミニッシュで埋めると？</a:t>
            </a:r>
          </a:p>
        </p:txBody>
      </p:sp>
      <p:sp>
        <p:nvSpPr>
          <p:cNvPr id="171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7" name="Google Shape;1305;p57"/>
          <p:cNvGrpSpPr/>
          <p:nvPr/>
        </p:nvGrpSpPr>
        <p:grpSpPr>
          <a:xfrm>
            <a:off x="470521" y="4008688"/>
            <a:ext cx="5087126" cy="1528118"/>
            <a:chOff x="0" y="0"/>
            <a:chExt cx="13565666" cy="4074980"/>
          </a:xfrm>
        </p:grpSpPr>
        <p:pic>
          <p:nvPicPr>
            <p:cNvPr id="1715" name="Google Shape;1306;p57" descr="Google Shape;1306;p57"/>
            <p:cNvPicPr>
              <a:picLocks noChangeAspect="1"/>
            </p:cNvPicPr>
            <p:nvPr/>
          </p:nvPicPr>
          <p:blipFill>
            <a:blip r:embed="rId2"/>
            <a:srcRect r="27834"/>
            <a:stretch>
              <a:fillRect/>
            </a:stretch>
          </p:blipFill>
          <p:spPr>
            <a:xfrm>
              <a:off x="5484422" y="0"/>
              <a:ext cx="8081245" cy="4074980"/>
            </a:xfrm>
            <a:prstGeom prst="rect">
              <a:avLst/>
            </a:prstGeom>
            <a:ln w="12700" cap="flat">
              <a:noFill/>
              <a:miter lim="400000"/>
              <a:headEnd/>
              <a:tailEnd/>
            </a:ln>
            <a:effectLst/>
          </p:spPr>
        </p:pic>
        <p:pic>
          <p:nvPicPr>
            <p:cNvPr id="1716" name="Google Shape;1307;p57" descr="Google Shape;1307;p57"/>
            <p:cNvPicPr>
              <a:picLocks noChangeAspect="1"/>
            </p:cNvPicPr>
            <p:nvPr/>
          </p:nvPicPr>
          <p:blipFill>
            <a:blip r:embed="rId2"/>
            <a:srcRect r="50405"/>
            <a:stretch>
              <a:fillRect/>
            </a:stretch>
          </p:blipFill>
          <p:spPr>
            <a:xfrm>
              <a:off x="0" y="2165"/>
              <a:ext cx="5484417" cy="4072816"/>
            </a:xfrm>
            <a:prstGeom prst="rect">
              <a:avLst/>
            </a:prstGeom>
            <a:ln w="12700" cap="flat">
              <a:noFill/>
              <a:miter lim="400000"/>
              <a:headEnd/>
              <a:tailEnd/>
            </a:ln>
            <a:effectLst/>
          </p:spPr>
        </p:pic>
      </p:grpSp>
      <p:grpSp>
        <p:nvGrpSpPr>
          <p:cNvPr id="1720" name="Google Shape;1308;p57"/>
          <p:cNvGrpSpPr/>
          <p:nvPr/>
        </p:nvGrpSpPr>
        <p:grpSpPr>
          <a:xfrm>
            <a:off x="75408" y="734865"/>
            <a:ext cx="5510588" cy="351114"/>
            <a:chOff x="0" y="-1"/>
            <a:chExt cx="14694900" cy="936302"/>
          </a:xfrm>
        </p:grpSpPr>
        <p:sp>
          <p:nvSpPr>
            <p:cNvPr id="1718" name="Rectangle"/>
            <p:cNvSpPr/>
            <p:nvPr/>
          </p:nvSpPr>
          <p:spPr>
            <a:xfrm>
              <a:off x="0" y="-1"/>
              <a:ext cx="14694900" cy="936302"/>
            </a:xfrm>
            <a:prstGeom prst="rect">
              <a:avLst/>
            </a:prstGeom>
            <a:noFill/>
            <a:ln w="9525" cap="flat">
              <a:solidFill>
                <a:srgbClr val="000000"/>
              </a:solidFill>
              <a:prstDash val="solid"/>
              <a:round/>
            </a:ln>
            <a:effectLst/>
          </p:spPr>
          <p:txBody>
            <a:bodyPr wrap="square" lIns="0" tIns="0" rIns="0" bIns="0" numCol="1" anchor="ctr">
              <a:noAutofit/>
            </a:bodyPr>
            <a:lstStyle/>
            <a:p>
              <a:pPr algn="ctr">
                <a:defRPr sz="4300"/>
              </a:pPr>
              <a:endParaRPr sz="16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19" name="コード（ベース音あり）の隙間もディミニッシュで埋める"/>
            <p:cNvSpPr txBox="1"/>
            <p:nvPr/>
          </p:nvSpPr>
          <p:spPr>
            <a:xfrm>
              <a:off x="71837" y="69530"/>
              <a:ext cx="14551225" cy="797246"/>
            </a:xfrm>
            <a:prstGeom prst="rect">
              <a:avLst/>
            </a:prstGeom>
            <a:noFill/>
            <a:ln w="12700" cap="flat">
              <a:noFill/>
              <a:miter lim="400000"/>
            </a:ln>
            <a:effectLst/>
          </p:spPr>
          <p:txBody>
            <a:bodyPr wrap="square" lIns="25134" tIns="25134" rIns="25134" bIns="25134" numCol="1" anchor="ctr">
              <a:spAutoFit/>
            </a:bodyPr>
            <a:lstStyle>
              <a:lvl1pPr algn="ctr">
                <a:defRPr sz="4300"/>
              </a:lvl1pPr>
            </a:lstStyle>
            <a:p>
              <a:r>
                <a:rPr sz="1613" dirty="0" err="1">
                  <a:latin typeface="M PLUS 1p" panose="020B0502020203020207" pitchFamily="34" charset="-128"/>
                  <a:ea typeface="M PLUS 1p" panose="020B0502020203020207" pitchFamily="34" charset="-128"/>
                  <a:cs typeface="M PLUS 1p" panose="020B0502020203020207" pitchFamily="34" charset="-128"/>
                </a:rPr>
                <a:t>コード（ベース音あり）の隙間もディミニッシュで埋める</a:t>
              </a:r>
              <a:endParaRPr sz="1613"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721" name="Google Shape;1309;p57" descr="Google Shape;1309;p57"/>
          <p:cNvPicPr>
            <a:picLocks noChangeAspect="1"/>
          </p:cNvPicPr>
          <p:nvPr/>
        </p:nvPicPr>
        <p:blipFill>
          <a:blip r:embed="rId3"/>
          <a:stretch>
            <a:fillRect/>
          </a:stretch>
        </p:blipFill>
        <p:spPr>
          <a:xfrm>
            <a:off x="794" y="0"/>
            <a:ext cx="1096224" cy="822168"/>
          </a:xfrm>
          <a:prstGeom prst="rect">
            <a:avLst/>
          </a:prstGeom>
          <a:ln w="12700">
            <a:miter lim="400000"/>
            <a:headEnd/>
            <a:tailEnd/>
          </a:ln>
        </p:spPr>
      </p:pic>
      <p:grpSp>
        <p:nvGrpSpPr>
          <p:cNvPr id="1724" name="Google Shape;1310;p57"/>
          <p:cNvGrpSpPr/>
          <p:nvPr/>
        </p:nvGrpSpPr>
        <p:grpSpPr>
          <a:xfrm>
            <a:off x="444589" y="1729942"/>
            <a:ext cx="5113059" cy="1528192"/>
            <a:chOff x="0" y="0"/>
            <a:chExt cx="13634822" cy="4075176"/>
          </a:xfrm>
        </p:grpSpPr>
        <p:pic>
          <p:nvPicPr>
            <p:cNvPr id="1722" name="Google Shape;1311;p57" descr="Google Shape;1311;p57"/>
            <p:cNvPicPr>
              <a:picLocks noChangeAspect="1"/>
            </p:cNvPicPr>
            <p:nvPr/>
          </p:nvPicPr>
          <p:blipFill>
            <a:blip r:embed="rId2"/>
            <a:srcRect r="27834"/>
            <a:stretch>
              <a:fillRect/>
            </a:stretch>
          </p:blipFill>
          <p:spPr>
            <a:xfrm>
              <a:off x="5553572" y="-1"/>
              <a:ext cx="8081251" cy="4063020"/>
            </a:xfrm>
            <a:prstGeom prst="rect">
              <a:avLst/>
            </a:prstGeom>
            <a:ln w="12700" cap="flat">
              <a:noFill/>
              <a:miter lim="400000"/>
              <a:headEnd/>
              <a:tailEnd/>
            </a:ln>
            <a:effectLst/>
          </p:spPr>
        </p:pic>
        <p:pic>
          <p:nvPicPr>
            <p:cNvPr id="1723" name="Google Shape;1312;p57" descr="Google Shape;1312;p57"/>
            <p:cNvPicPr>
              <a:picLocks noChangeAspect="1"/>
            </p:cNvPicPr>
            <p:nvPr/>
          </p:nvPicPr>
          <p:blipFill>
            <a:blip r:embed="rId2"/>
            <a:srcRect r="50405"/>
            <a:stretch>
              <a:fillRect/>
            </a:stretch>
          </p:blipFill>
          <p:spPr>
            <a:xfrm>
              <a:off x="-1" y="12158"/>
              <a:ext cx="5553574" cy="4063019"/>
            </a:xfrm>
            <a:prstGeom prst="rect">
              <a:avLst/>
            </a:prstGeom>
            <a:ln w="12700" cap="flat">
              <a:noFill/>
              <a:miter lim="400000"/>
              <a:headEnd/>
              <a:tailEnd/>
            </a:ln>
            <a:effectLst/>
          </p:spPr>
        </p:pic>
      </p:grpSp>
      <p:grpSp>
        <p:nvGrpSpPr>
          <p:cNvPr id="1727" name="Google Shape;1314;p57"/>
          <p:cNvGrpSpPr/>
          <p:nvPr/>
        </p:nvGrpSpPr>
        <p:grpSpPr>
          <a:xfrm>
            <a:off x="4920247" y="2821603"/>
            <a:ext cx="296664" cy="333451"/>
            <a:chOff x="-1" y="0"/>
            <a:chExt cx="791102" cy="889200"/>
          </a:xfrm>
        </p:grpSpPr>
        <p:sp>
          <p:nvSpPr>
            <p:cNvPr id="1725"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26"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1730" name="Google Shape;1315;p57"/>
          <p:cNvGrpSpPr/>
          <p:nvPr/>
        </p:nvGrpSpPr>
        <p:grpSpPr>
          <a:xfrm>
            <a:off x="4322480" y="2803866"/>
            <a:ext cx="296663" cy="333450"/>
            <a:chOff x="0" y="547432"/>
            <a:chExt cx="791101" cy="889201"/>
          </a:xfrm>
        </p:grpSpPr>
        <p:sp>
          <p:nvSpPr>
            <p:cNvPr id="172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29"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731" name="Google Shape;1316;p57"/>
          <p:cNvSpPr txBox="1"/>
          <p:nvPr/>
        </p:nvSpPr>
        <p:spPr>
          <a:xfrm>
            <a:off x="370200" y="1296640"/>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“D”のメロディに３和音とベース音を足す（コード）</a:t>
            </a:r>
          </a:p>
        </p:txBody>
      </p:sp>
      <p:grpSp>
        <p:nvGrpSpPr>
          <p:cNvPr id="1734" name="Google Shape;1317;p57"/>
          <p:cNvGrpSpPr/>
          <p:nvPr/>
        </p:nvGrpSpPr>
        <p:grpSpPr>
          <a:xfrm>
            <a:off x="3738105" y="2803266"/>
            <a:ext cx="296664" cy="333450"/>
            <a:chOff x="0" y="547432"/>
            <a:chExt cx="791101" cy="889201"/>
          </a:xfrm>
        </p:grpSpPr>
        <p:sp>
          <p:nvSpPr>
            <p:cNvPr id="173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33" name="G"/>
            <p:cNvSpPr txBox="1"/>
            <p:nvPr/>
          </p:nvSpPr>
          <p:spPr>
            <a:xfrm>
              <a:off x="227479" y="570251"/>
              <a:ext cx="336143"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737" name="Google Shape;1318;p57"/>
          <p:cNvGrpSpPr/>
          <p:nvPr/>
        </p:nvGrpSpPr>
        <p:grpSpPr>
          <a:xfrm>
            <a:off x="1342057" y="2803266"/>
            <a:ext cx="296664" cy="333451"/>
            <a:chOff x="-1" y="0"/>
            <a:chExt cx="791102" cy="889200"/>
          </a:xfrm>
        </p:grpSpPr>
        <p:sp>
          <p:nvSpPr>
            <p:cNvPr id="1735" name="Oval"/>
            <p:cNvSpPr/>
            <p:nvPr/>
          </p:nvSpPr>
          <p:spPr>
            <a:xfrm>
              <a:off x="-1" y="0"/>
              <a:ext cx="791102" cy="889200"/>
            </a:xfrm>
            <a:prstGeom prst="ellipse">
              <a:avLst/>
            </a:prstGeom>
            <a:solidFill>
              <a:srgbClr val="3C78D8"/>
            </a:solidFill>
            <a:ln w="12700" cap="flat">
              <a:noFill/>
              <a:miter lim="4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36" name="F"/>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740" name="Google Shape;1319;p57"/>
          <p:cNvGrpSpPr/>
          <p:nvPr/>
        </p:nvGrpSpPr>
        <p:grpSpPr>
          <a:xfrm>
            <a:off x="470521" y="6219154"/>
            <a:ext cx="5087126" cy="1528118"/>
            <a:chOff x="0" y="0"/>
            <a:chExt cx="13565666" cy="4074979"/>
          </a:xfrm>
        </p:grpSpPr>
        <p:pic>
          <p:nvPicPr>
            <p:cNvPr id="1738" name="Google Shape;1320;p57" descr="Google Shape;1320;p57"/>
            <p:cNvPicPr>
              <a:picLocks noChangeAspect="1"/>
            </p:cNvPicPr>
            <p:nvPr/>
          </p:nvPicPr>
          <p:blipFill>
            <a:blip r:embed="rId2"/>
            <a:srcRect r="27834"/>
            <a:stretch>
              <a:fillRect/>
            </a:stretch>
          </p:blipFill>
          <p:spPr>
            <a:xfrm>
              <a:off x="5484422" y="0"/>
              <a:ext cx="8081245" cy="4074980"/>
            </a:xfrm>
            <a:prstGeom prst="rect">
              <a:avLst/>
            </a:prstGeom>
            <a:ln w="12700" cap="flat">
              <a:noFill/>
              <a:miter lim="400000"/>
              <a:headEnd/>
              <a:tailEnd/>
            </a:ln>
            <a:effectLst/>
          </p:spPr>
        </p:pic>
        <p:pic>
          <p:nvPicPr>
            <p:cNvPr id="1739" name="Google Shape;1321;p57" descr="Google Shape;1321;p57"/>
            <p:cNvPicPr>
              <a:picLocks noChangeAspect="1"/>
            </p:cNvPicPr>
            <p:nvPr/>
          </p:nvPicPr>
          <p:blipFill>
            <a:blip r:embed="rId2"/>
            <a:srcRect r="50405"/>
            <a:stretch>
              <a:fillRect/>
            </a:stretch>
          </p:blipFill>
          <p:spPr>
            <a:xfrm>
              <a:off x="0" y="0"/>
              <a:ext cx="5484417" cy="4074980"/>
            </a:xfrm>
            <a:prstGeom prst="rect">
              <a:avLst/>
            </a:prstGeom>
            <a:ln w="12700" cap="flat">
              <a:noFill/>
              <a:miter lim="400000"/>
              <a:headEnd/>
              <a:tailEnd/>
            </a:ln>
            <a:effectLst/>
          </p:spPr>
        </p:pic>
      </p:grpSp>
      <p:grpSp>
        <p:nvGrpSpPr>
          <p:cNvPr id="1743" name="Google Shape;1323;p57"/>
          <p:cNvGrpSpPr/>
          <p:nvPr/>
        </p:nvGrpSpPr>
        <p:grpSpPr>
          <a:xfrm>
            <a:off x="5215303" y="7282973"/>
            <a:ext cx="296664" cy="333451"/>
            <a:chOff x="-1" y="0"/>
            <a:chExt cx="791102" cy="889200"/>
          </a:xfrm>
        </p:grpSpPr>
        <p:sp>
          <p:nvSpPr>
            <p:cNvPr id="174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42" name="E"/>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1746" name="Google Shape;1324;p57"/>
          <p:cNvGrpSpPr/>
          <p:nvPr/>
        </p:nvGrpSpPr>
        <p:grpSpPr>
          <a:xfrm>
            <a:off x="4619143" y="7294599"/>
            <a:ext cx="296663" cy="333450"/>
            <a:chOff x="0" y="547432"/>
            <a:chExt cx="791101" cy="889201"/>
          </a:xfrm>
        </p:grpSpPr>
        <p:sp>
          <p:nvSpPr>
            <p:cNvPr id="1744"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45" name="C"/>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1747" name="Google Shape;1325;p57"/>
          <p:cNvSpPr txBox="1"/>
          <p:nvPr/>
        </p:nvSpPr>
        <p:spPr>
          <a:xfrm>
            <a:off x="370200" y="5783021"/>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“E”のメロディに３和音とベース音を足す(</a:t>
            </a:r>
            <a:r>
              <a:rPr sz="1388" dirty="0" err="1">
                <a:latin typeface="M PLUS 1p" panose="020B0502020203020207" pitchFamily="34" charset="-128"/>
                <a:ea typeface="M PLUS 1p" panose="020B0502020203020207" pitchFamily="34" charset="-128"/>
                <a:cs typeface="M PLUS 1p" panose="020B0502020203020207" pitchFamily="34" charset="-128"/>
              </a:rPr>
              <a:t>コード</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1750" name="Google Shape;1326;p57"/>
          <p:cNvGrpSpPr/>
          <p:nvPr/>
        </p:nvGrpSpPr>
        <p:grpSpPr>
          <a:xfrm>
            <a:off x="3734755" y="7294599"/>
            <a:ext cx="296663" cy="333450"/>
            <a:chOff x="0" y="547432"/>
            <a:chExt cx="791101" cy="889201"/>
          </a:xfrm>
        </p:grpSpPr>
        <p:sp>
          <p:nvSpPr>
            <p:cNvPr id="174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49"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1753" name="Google Shape;1327;p57"/>
          <p:cNvGrpSpPr/>
          <p:nvPr/>
        </p:nvGrpSpPr>
        <p:grpSpPr>
          <a:xfrm>
            <a:off x="1650876" y="7307694"/>
            <a:ext cx="296664" cy="333451"/>
            <a:chOff x="-1" y="0"/>
            <a:chExt cx="791102" cy="889200"/>
          </a:xfrm>
        </p:grpSpPr>
        <p:sp>
          <p:nvSpPr>
            <p:cNvPr id="1751" name="Oval"/>
            <p:cNvSpPr/>
            <p:nvPr/>
          </p:nvSpPr>
          <p:spPr>
            <a:xfrm>
              <a:off x="-1" y="0"/>
              <a:ext cx="791102" cy="889200"/>
            </a:xfrm>
            <a:prstGeom prst="ellipse">
              <a:avLst/>
            </a:prstGeom>
            <a:solidFill>
              <a:srgbClr val="3C78D8"/>
            </a:solidFill>
            <a:ln w="12700" cap="flat">
              <a:noFill/>
              <a:miter lim="4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52" name="G"/>
            <p:cNvSpPr txBox="1"/>
            <p:nvPr/>
          </p:nvSpPr>
          <p:spPr>
            <a:xfrm>
              <a:off x="221129" y="22824"/>
              <a:ext cx="348844"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1756" name="Google Shape;1329;p57"/>
          <p:cNvGrpSpPr/>
          <p:nvPr/>
        </p:nvGrpSpPr>
        <p:grpSpPr>
          <a:xfrm>
            <a:off x="4628359" y="5090464"/>
            <a:ext cx="296664" cy="333451"/>
            <a:chOff x="-1" y="0"/>
            <a:chExt cx="791102" cy="889200"/>
          </a:xfrm>
        </p:grpSpPr>
        <p:sp>
          <p:nvSpPr>
            <p:cNvPr id="1754"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55"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759" name="Google Shape;1330;p57"/>
          <p:cNvGrpSpPr/>
          <p:nvPr/>
        </p:nvGrpSpPr>
        <p:grpSpPr>
          <a:xfrm>
            <a:off x="4020211" y="5090465"/>
            <a:ext cx="296663" cy="333451"/>
            <a:chOff x="0" y="248982"/>
            <a:chExt cx="791101" cy="889201"/>
          </a:xfrm>
        </p:grpSpPr>
        <p:sp>
          <p:nvSpPr>
            <p:cNvPr id="1757"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58"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1760" name="Google Shape;1331;p57"/>
          <p:cNvSpPr txBox="1"/>
          <p:nvPr/>
        </p:nvSpPr>
        <p:spPr>
          <a:xfrm>
            <a:off x="370196" y="3569243"/>
            <a:ext cx="5062932"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D”と”E”をメロディとしたコードをディミニッシュで埋める</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763" name="Google Shape;1332;p57"/>
          <p:cNvGrpSpPr/>
          <p:nvPr/>
        </p:nvGrpSpPr>
        <p:grpSpPr>
          <a:xfrm>
            <a:off x="1462601" y="4285883"/>
            <a:ext cx="352238" cy="467664"/>
            <a:chOff x="0" y="2349"/>
            <a:chExt cx="939301" cy="1247102"/>
          </a:xfrm>
        </p:grpSpPr>
        <p:sp>
          <p:nvSpPr>
            <p:cNvPr id="1761" name="Oval"/>
            <p:cNvSpPr/>
            <p:nvPr/>
          </p:nvSpPr>
          <p:spPr>
            <a:xfrm>
              <a:off x="0" y="2349"/>
              <a:ext cx="939301"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62" name="F＃"/>
            <p:cNvSpPr txBox="1"/>
            <p:nvPr/>
          </p:nvSpPr>
          <p:spPr>
            <a:xfrm>
              <a:off x="242832" y="27232"/>
              <a:ext cx="453637"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766" name="Google Shape;1333;p57"/>
          <p:cNvGrpSpPr/>
          <p:nvPr/>
        </p:nvGrpSpPr>
        <p:grpSpPr>
          <a:xfrm>
            <a:off x="3571011" y="4263853"/>
            <a:ext cx="352238" cy="467664"/>
            <a:chOff x="0" y="2349"/>
            <a:chExt cx="939301" cy="1247102"/>
          </a:xfrm>
        </p:grpSpPr>
        <p:sp>
          <p:nvSpPr>
            <p:cNvPr id="1764" name="Oval"/>
            <p:cNvSpPr/>
            <p:nvPr/>
          </p:nvSpPr>
          <p:spPr>
            <a:xfrm>
              <a:off x="0" y="2349"/>
              <a:ext cx="939301"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65" name="F＃"/>
            <p:cNvSpPr txBox="1"/>
            <p:nvPr/>
          </p:nvSpPr>
          <p:spPr>
            <a:xfrm>
              <a:off x="242832" y="27232"/>
              <a:ext cx="453637"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769" name="Google Shape;1334;p57"/>
          <p:cNvGrpSpPr/>
          <p:nvPr/>
        </p:nvGrpSpPr>
        <p:grpSpPr>
          <a:xfrm>
            <a:off x="5048207" y="4263853"/>
            <a:ext cx="352239" cy="467664"/>
            <a:chOff x="-1" y="-1"/>
            <a:chExt cx="939302" cy="1247102"/>
          </a:xfrm>
        </p:grpSpPr>
        <p:sp>
          <p:nvSpPr>
            <p:cNvPr id="1767" name="Oval"/>
            <p:cNvSpPr/>
            <p:nvPr/>
          </p:nvSpPr>
          <p:spPr>
            <a:xfrm>
              <a:off x="-1" y="-1"/>
              <a:ext cx="939302" cy="1247102"/>
            </a:xfrm>
            <a:prstGeom prst="ellipse">
              <a:avLst/>
            </a:prstGeom>
            <a:solidFill>
              <a:srgbClr val="FF0000"/>
            </a:solidFill>
            <a:ln w="12700" cap="flat">
              <a:noFill/>
              <a:miter lim="4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68" name="E♭"/>
            <p:cNvSpPr txBox="1"/>
            <p:nvPr/>
          </p:nvSpPr>
          <p:spPr>
            <a:xfrm>
              <a:off x="242830" y="24882"/>
              <a:ext cx="453639"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1770" name="Google Shape;1335;p57"/>
          <p:cNvSpPr txBox="1"/>
          <p:nvPr/>
        </p:nvSpPr>
        <p:spPr>
          <a:xfrm>
            <a:off x="288171" y="7811834"/>
            <a:ext cx="5381663" cy="1169611"/>
          </a:xfrm>
          <a:prstGeom prst="rect">
            <a:avLst/>
          </a:prstGeom>
          <a:ln w="12700">
            <a:miter lim="400000"/>
          </a:ln>
        </p:spPr>
        <p:txBody>
          <a:bodyPr lIns="78928" tIns="78928" rIns="78928" bIns="78928">
            <a:spAutoFit/>
          </a:bodyPr>
          <a:lstStyle/>
          <a:p>
            <a:pPr>
              <a:defRPr sz="3500"/>
            </a:pPr>
            <a:r>
              <a:rPr sz="1313" dirty="0" err="1">
                <a:latin typeface="M PLUS 1p" panose="020B0502020203020207" pitchFamily="34" charset="-128"/>
                <a:ea typeface="M PLUS 1p" panose="020B0502020203020207" pitchFamily="34" charset="-128"/>
                <a:cs typeface="M PLUS 1p" panose="020B0502020203020207" pitchFamily="34" charset="-128"/>
              </a:rPr>
              <a:t>音の厚みが増してめちゃくちゃかっこよくなりますね</a:t>
            </a:r>
            <a:r>
              <a:rPr sz="1313" dirty="0">
                <a:latin typeface="M PLUS 1p" panose="020B0502020203020207" pitchFamily="34" charset="-128"/>
                <a:ea typeface="M PLUS 1p" panose="020B0502020203020207" pitchFamily="34" charset="-128"/>
                <a:cs typeface="M PLUS 1p" panose="020B0502020203020207" pitchFamily="34" charset="-128"/>
              </a:rPr>
              <a:t>！</a:t>
            </a:r>
          </a:p>
          <a:p>
            <a:pPr>
              <a:defRPr sz="3500"/>
            </a:pPr>
            <a:r>
              <a:rPr sz="1313" dirty="0" err="1">
                <a:latin typeface="M PLUS 1p" panose="020B0502020203020207" pitchFamily="34" charset="-128"/>
                <a:ea typeface="M PLUS 1p" panose="020B0502020203020207" pitchFamily="34" charset="-128"/>
                <a:cs typeface="M PLUS 1p" panose="020B0502020203020207" pitchFamily="34" charset="-128"/>
              </a:rPr>
              <a:t>いろいろと試して自分のモノにしてくださいね</a:t>
            </a:r>
            <a:r>
              <a:rPr sz="1313" dirty="0">
                <a:latin typeface="M PLUS 1p" panose="020B0502020203020207" pitchFamily="34" charset="-128"/>
                <a:ea typeface="M PLUS 1p" panose="020B0502020203020207" pitchFamily="34" charset="-128"/>
                <a:cs typeface="M PLUS 1p" panose="020B0502020203020207" pitchFamily="34" charset="-128"/>
              </a:rPr>
              <a:t>！</a:t>
            </a:r>
          </a:p>
          <a:p>
            <a:pPr>
              <a:defRPr sz="3500"/>
            </a:pPr>
            <a:endParaRPr sz="1313" dirty="0">
              <a:latin typeface="M PLUS 1p" panose="020B0502020203020207" pitchFamily="34" charset="-128"/>
              <a:ea typeface="M PLUS 1p" panose="020B0502020203020207" pitchFamily="34" charset="-128"/>
              <a:cs typeface="M PLUS 1p" panose="020B0502020203020207" pitchFamily="34" charset="-128"/>
            </a:endParaRPr>
          </a:p>
          <a:p>
            <a:pPr>
              <a:defRPr sz="3500"/>
            </a:pPr>
            <a:r>
              <a:rPr sz="1313" dirty="0" err="1">
                <a:latin typeface="M PLUS 1p" panose="020B0502020203020207" pitchFamily="34" charset="-128"/>
                <a:ea typeface="M PLUS 1p" panose="020B0502020203020207" pitchFamily="34" charset="-128"/>
                <a:cs typeface="M PLUS 1p" panose="020B0502020203020207" pitchFamily="34" charset="-128"/>
              </a:rPr>
              <a:t>次は、実際にどんな場面で、これらのアイディアを活かせるか説明しますね</a:t>
            </a:r>
            <a:r>
              <a:rPr sz="1313"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77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 name="Google Shape;1342;p58"/>
          <p:cNvSpPr txBox="1"/>
          <p:nvPr/>
        </p:nvSpPr>
        <p:spPr>
          <a:xfrm>
            <a:off x="261953" y="238730"/>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1774" name="Google Shape;1344;p58"/>
          <p:cNvSpPr txBox="1"/>
          <p:nvPr/>
        </p:nvSpPr>
        <p:spPr>
          <a:xfrm>
            <a:off x="4637349" y="479727"/>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1775" name="Google Shape;1345;p58"/>
          <p:cNvSpPr txBox="1"/>
          <p:nvPr/>
        </p:nvSpPr>
        <p:spPr>
          <a:xfrm>
            <a:off x="329898" y="1423344"/>
            <a:ext cx="5163994" cy="368980"/>
          </a:xfrm>
          <a:prstGeom prst="rect">
            <a:avLst/>
          </a:prstGeom>
          <a:ln w="12700">
            <a:miter lim="400000"/>
          </a:ln>
        </p:spPr>
        <p:txBody>
          <a:bodyPr lIns="39450" tIns="39450" rIns="39450" bIns="39450">
            <a:spAutoFit/>
          </a:bodyPr>
          <a:lstStyle>
            <a:lvl1pPr>
              <a:lnSpc>
                <a:spcPct val="150000"/>
              </a:lnSpc>
              <a:spcBef>
                <a:spcPts val="3200"/>
              </a:spcBef>
              <a:defRPr sz="3700">
                <a:solidFill>
                  <a:srgbClr val="0C0C0C"/>
                </a:solidFill>
              </a:defRPr>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みなさんは以下のような譜面をみたことがありますか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1776" name="Google Shape;1346;p58" descr="Google Shape;1346;p58"/>
          <p:cNvPicPr>
            <a:picLocks noChangeAspect="1"/>
          </p:cNvPicPr>
          <p:nvPr/>
        </p:nvPicPr>
        <p:blipFill>
          <a:blip r:embed="rId2"/>
          <a:stretch>
            <a:fillRect/>
          </a:stretch>
        </p:blipFill>
        <p:spPr>
          <a:xfrm>
            <a:off x="86716" y="238731"/>
            <a:ext cx="712209" cy="712209"/>
          </a:xfrm>
          <a:prstGeom prst="rect">
            <a:avLst/>
          </a:prstGeom>
          <a:ln w="12700">
            <a:miter lim="400000"/>
            <a:headEnd/>
            <a:tailEnd/>
          </a:ln>
        </p:spPr>
      </p:pic>
      <p:sp>
        <p:nvSpPr>
          <p:cNvPr id="1777" name="Google Shape;1347;p58"/>
          <p:cNvSpPr txBox="1"/>
          <p:nvPr/>
        </p:nvSpPr>
        <p:spPr>
          <a:xfrm>
            <a:off x="759049" y="613899"/>
            <a:ext cx="4305695" cy="287427"/>
          </a:xfrm>
          <a:prstGeom prst="rect">
            <a:avLst/>
          </a:prstGeom>
          <a:ln w="12700">
            <a:miter lim="400000"/>
          </a:ln>
        </p:spPr>
        <p:txBody>
          <a:bodyPr lIns="25134" tIns="25134" rIns="25134" bIns="25134">
            <a:spAutoFit/>
          </a:bodyPr>
          <a:lstStyle>
            <a:lvl1pPr>
              <a:defRPr sz="4100" u="sng"/>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ゴスペルコードのコンセプトの活用方法</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1778" name="Google Shape;1348;p58" descr="Google Shape;1348;p58"/>
          <p:cNvPicPr>
            <a:picLocks noChangeAspect="1"/>
          </p:cNvPicPr>
          <p:nvPr/>
        </p:nvPicPr>
        <p:blipFill>
          <a:blip r:embed="rId3"/>
          <a:stretch>
            <a:fillRect/>
          </a:stretch>
        </p:blipFill>
        <p:spPr>
          <a:xfrm>
            <a:off x="798920" y="1970229"/>
            <a:ext cx="3865563" cy="714375"/>
          </a:xfrm>
          <a:prstGeom prst="rect">
            <a:avLst/>
          </a:prstGeom>
          <a:ln w="12700">
            <a:miter lim="400000"/>
            <a:headEnd/>
            <a:tailEnd/>
          </a:ln>
        </p:spPr>
      </p:pic>
      <p:sp>
        <p:nvSpPr>
          <p:cNvPr id="1779" name="Google Shape;1349;p58"/>
          <p:cNvSpPr txBox="1"/>
          <p:nvPr/>
        </p:nvSpPr>
        <p:spPr>
          <a:xfrm>
            <a:off x="237152" y="2904223"/>
            <a:ext cx="5242284" cy="4509025"/>
          </a:xfrm>
          <a:prstGeom prst="rect">
            <a:avLst/>
          </a:prstGeom>
          <a:ln w="12700">
            <a:miter lim="400000"/>
          </a:ln>
        </p:spPr>
        <p:txBody>
          <a:bodyPr lIns="39450" tIns="39450" rIns="39450" bIns="39450">
            <a:spAutoFit/>
          </a:bodyPr>
          <a:lstStyle/>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セッションなどで「一発もの」などと呼ばれるようなものです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これを、Part01やPart02で解説したようなセブンスとテンションだけでメロディを作ったり、アドリブしたりするのはなかなか大変。</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そこで、今回のゴスペルコードのコンセプトが役立ちます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a:latin typeface="M PLUS 1p" panose="020B0502020203020207" pitchFamily="34" charset="-128"/>
                <a:ea typeface="M PLUS 1p" panose="020B0502020203020207" pitchFamily="34" charset="-128"/>
                <a:cs typeface="M PLUS 1p" panose="020B0502020203020207" pitchFamily="34" charset="-128"/>
              </a:rPr>
              <a:t>譜面上では“C7”とだけ表記されていても、自分の中ではCやCdim、FやGだと感じながら演奏することができるのです。ものすごく自由度が広がります。</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ベーシストはルート（C）をキープ、他のハーモニー楽器は休む必要があります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solidFill>
                  <a:srgbClr val="0C0C0C"/>
                </a:solidFill>
              </a:defRPr>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冒頭のリンク先の動画では、演奏例がありますのでぜひぜひチェックしてみてください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178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A9BB551-F284-7729-757F-BFB128A777C3}"/>
              </a:ext>
            </a:extLst>
          </p:cNvPr>
          <p:cNvSpPr/>
          <p:nvPr/>
        </p:nvSpPr>
        <p:spPr>
          <a:xfrm>
            <a:off x="404690" y="8217780"/>
            <a:ext cx="4327525" cy="511684"/>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r>
              <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hlinkClick r:id="rId2"/>
              </a:rPr>
              <a:t>https://mubo.taka808.com/</a:t>
            </a:r>
            <a:r>
              <a:rPr lang="en-US" altLang="ja-JP" sz="1100" u="sng">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hlinkClick r:id="rId2"/>
              </a:rPr>
              <a:t>articles/Y4WJTBEAACAAOnbE/</a:t>
            </a:r>
            <a:endPar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785" name="Google Shape;1356;p59"/>
          <p:cNvGrpSpPr/>
          <p:nvPr/>
        </p:nvGrpSpPr>
        <p:grpSpPr>
          <a:xfrm>
            <a:off x="43666" y="686621"/>
            <a:ext cx="5629261" cy="88635"/>
            <a:chOff x="3598" y="-1"/>
            <a:chExt cx="15011360" cy="236360"/>
          </a:xfrm>
        </p:grpSpPr>
        <p:sp>
          <p:nvSpPr>
            <p:cNvPr id="1782" name="Google Shape;1357;p59"/>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83" name="Google Shape;1358;p59"/>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1786" name="Google Shape;1360;p59"/>
          <p:cNvSpPr txBox="1"/>
          <p:nvPr/>
        </p:nvSpPr>
        <p:spPr>
          <a:xfrm>
            <a:off x="432578" y="275544"/>
            <a:ext cx="4851432" cy="298968"/>
          </a:xfrm>
          <a:prstGeom prst="rect">
            <a:avLst/>
          </a:prstGeom>
          <a:ln w="12700">
            <a:miter lim="400000"/>
          </a:ln>
        </p:spPr>
        <p:txBody>
          <a:bodyPr lIns="25134" tIns="25134" rIns="25134" bIns="25134">
            <a:spAutoFit/>
          </a:bodyPr>
          <a:lstStyle>
            <a:lvl1pPr>
              <a:defRPr sz="4300"/>
            </a:lvl1pPr>
          </a:lstStyle>
          <a:p>
            <a:pPr algn="ctr"/>
            <a:r>
              <a:rPr sz="1613" dirty="0">
                <a:latin typeface="M PLUS 1p" panose="020B0502020203020207" pitchFamily="34" charset="-128"/>
                <a:ea typeface="M PLUS 1p" panose="020B0502020203020207" pitchFamily="34" charset="-128"/>
                <a:cs typeface="M PLUS 1p" panose="020B0502020203020207" pitchFamily="34" charset="-128"/>
              </a:rPr>
              <a:t>３和音だけでできる！簡単ゴスペルコード　</a:t>
            </a:r>
            <a:endParaRPr sz="9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790" name="Google Shape;1362;p59"/>
          <p:cNvGrpSpPr/>
          <p:nvPr/>
        </p:nvGrpSpPr>
        <p:grpSpPr>
          <a:xfrm>
            <a:off x="251620" y="1236722"/>
            <a:ext cx="5091905" cy="965356"/>
            <a:chOff x="0" y="-1"/>
            <a:chExt cx="13985700" cy="2574282"/>
          </a:xfrm>
        </p:grpSpPr>
        <p:sp>
          <p:nvSpPr>
            <p:cNvPr id="1788" name="Rectangle"/>
            <p:cNvSpPr/>
            <p:nvPr/>
          </p:nvSpPr>
          <p:spPr>
            <a:xfrm>
              <a:off x="0" y="-1"/>
              <a:ext cx="13985700" cy="2574282"/>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89" name="ゴスペル音楽のポイントは４つ。ハモる８つのかたまり、３和音、ディミニッシュコード、転調。（転調については別の章で解説します。）"/>
            <p:cNvSpPr txBox="1"/>
            <p:nvPr/>
          </p:nvSpPr>
          <p:spPr>
            <a:xfrm>
              <a:off x="111624" y="326578"/>
              <a:ext cx="13762449" cy="1921128"/>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ゴスペル音楽のポイントは４つ。ハモる８つのかたまり、３和音、ディミニッシュコード、</a:t>
              </a:r>
              <a:r>
                <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rPr>
                <a:t>転調。（</a:t>
              </a:r>
              <a:r>
                <a:rPr sz="1388" dirty="0" err="1">
                  <a:solidFill>
                    <a:srgbClr val="0C0C0C"/>
                  </a:solidFill>
                  <a:latin typeface="M PLUS 1p" panose="020B0502020203020207" pitchFamily="34" charset="-128"/>
                  <a:ea typeface="M PLUS 1p" panose="020B0502020203020207" pitchFamily="34" charset="-128"/>
                  <a:cs typeface="M PLUS 1p" panose="020B0502020203020207" pitchFamily="34" charset="-128"/>
                </a:rPr>
                <a:t>転調については別の章で解説します</a:t>
              </a:r>
              <a:r>
                <a:rPr sz="1388" dirty="0">
                  <a:solidFill>
                    <a:srgbClr val="0C0C0C"/>
                  </a:solidFill>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1793" name="Google Shape;1363;p59"/>
          <p:cNvGrpSpPr/>
          <p:nvPr/>
        </p:nvGrpSpPr>
        <p:grpSpPr>
          <a:xfrm>
            <a:off x="138290" y="1014844"/>
            <a:ext cx="458214" cy="397130"/>
            <a:chOff x="0" y="-5205"/>
            <a:chExt cx="1221901" cy="1059011"/>
          </a:xfrm>
        </p:grpSpPr>
        <p:sp>
          <p:nvSpPr>
            <p:cNvPr id="1791" name="Rectangle"/>
            <p:cNvSpPr/>
            <p:nvPr/>
          </p:nvSpPr>
          <p:spPr>
            <a:xfrm>
              <a:off x="0" y="116299"/>
              <a:ext cx="1221901" cy="816001"/>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1792" name="1."/>
            <p:cNvSpPr txBox="1"/>
            <p:nvPr/>
          </p:nvSpPr>
          <p:spPr>
            <a:xfrm>
              <a:off x="105274" y="-5205"/>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00" dirty="0">
                  <a:latin typeface="M PLUS 1p" panose="020B0502020203020207" pitchFamily="34" charset="-128"/>
                  <a:ea typeface="M PLUS 1p" panose="020B0502020203020207" pitchFamily="34" charset="-128"/>
                  <a:cs typeface="M PLUS 1p" panose="020B0502020203020207" pitchFamily="34" charset="-128"/>
                </a:rPr>
                <a:t>1.</a:t>
              </a:r>
            </a:p>
          </p:txBody>
        </p:sp>
      </p:grpSp>
      <p:grpSp>
        <p:nvGrpSpPr>
          <p:cNvPr id="1800" name="Google Shape;1364;p59"/>
          <p:cNvGrpSpPr/>
          <p:nvPr/>
        </p:nvGrpSpPr>
        <p:grpSpPr>
          <a:xfrm>
            <a:off x="137380" y="2280383"/>
            <a:ext cx="5206145" cy="1256749"/>
            <a:chOff x="0" y="-5204"/>
            <a:chExt cx="14290195" cy="3351328"/>
          </a:xfrm>
        </p:grpSpPr>
        <p:grpSp>
          <p:nvGrpSpPr>
            <p:cNvPr id="1796" name="Google Shape;1365;p59"/>
            <p:cNvGrpSpPr/>
            <p:nvPr/>
          </p:nvGrpSpPr>
          <p:grpSpPr>
            <a:xfrm>
              <a:off x="259159" y="544890"/>
              <a:ext cx="14031036" cy="2801234"/>
              <a:chOff x="-1" y="0"/>
              <a:chExt cx="14031035" cy="2801233"/>
            </a:xfrm>
          </p:grpSpPr>
          <p:sp>
            <p:nvSpPr>
              <p:cNvPr id="1794" name="Rectangle"/>
              <p:cNvSpPr/>
              <p:nvPr/>
            </p:nvSpPr>
            <p:spPr>
              <a:xfrm>
                <a:off x="-1" y="0"/>
                <a:ext cx="14031035" cy="2801233"/>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795" name="３和音を発展することで「メロディに３和音を足す方法」「ベースを動かしてコードを変化させる方法」が使える。これにより、ゴスペルっぽさを演出することができる。"/>
              <p:cNvSpPr txBox="1"/>
              <p:nvPr/>
            </p:nvSpPr>
            <p:spPr>
              <a:xfrm>
                <a:off x="111623" y="440058"/>
                <a:ext cx="13807784" cy="1921125"/>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３和音を発展することで「メロディに３和音を足す方法」「</a:t>
                </a:r>
                <a:r>
                  <a:rPr sz="1388" dirty="0" err="1">
                    <a:latin typeface="M PLUS 1p" panose="020B0502020203020207" pitchFamily="34" charset="-128"/>
                    <a:ea typeface="M PLUS 1p" panose="020B0502020203020207" pitchFamily="34" charset="-128"/>
                    <a:cs typeface="M PLUS 1p" panose="020B0502020203020207" pitchFamily="34" charset="-128"/>
                  </a:rPr>
                  <a:t>ベースを動かしてコードを変化させる方法」が使える。これにより、ゴスペルっぽさを演出することができる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1799" name="Google Shape;1366;p59"/>
            <p:cNvGrpSpPr/>
            <p:nvPr/>
          </p:nvGrpSpPr>
          <p:grpSpPr>
            <a:xfrm>
              <a:off x="0" y="-5204"/>
              <a:ext cx="1222043" cy="1059013"/>
              <a:chOff x="0" y="-5204"/>
              <a:chExt cx="1222042" cy="1059012"/>
            </a:xfrm>
          </p:grpSpPr>
          <p:sp>
            <p:nvSpPr>
              <p:cNvPr id="1797" name="Rectangle"/>
              <p:cNvSpPr/>
              <p:nvPr/>
            </p:nvSpPr>
            <p:spPr>
              <a:xfrm>
                <a:off x="0" y="116457"/>
                <a:ext cx="1222042" cy="815687"/>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1798" name="2."/>
              <p:cNvSpPr txBox="1"/>
              <p:nvPr/>
            </p:nvSpPr>
            <p:spPr>
              <a:xfrm>
                <a:off x="105275" y="-5204"/>
                <a:ext cx="1011493"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00" dirty="0">
                    <a:latin typeface="M PLUS 1p" panose="020B0502020203020207" pitchFamily="34" charset="-128"/>
                    <a:ea typeface="M PLUS 1p" panose="020B0502020203020207" pitchFamily="34" charset="-128"/>
                    <a:cs typeface="M PLUS 1p" panose="020B0502020203020207" pitchFamily="34" charset="-128"/>
                  </a:rPr>
                  <a:t>2.</a:t>
                </a:r>
              </a:p>
            </p:txBody>
          </p:sp>
        </p:grpSp>
      </p:grpSp>
      <p:grpSp>
        <p:nvGrpSpPr>
          <p:cNvPr id="1807" name="Google Shape;1367;p59"/>
          <p:cNvGrpSpPr/>
          <p:nvPr/>
        </p:nvGrpSpPr>
        <p:grpSpPr>
          <a:xfrm>
            <a:off x="132300" y="3629129"/>
            <a:ext cx="5211225" cy="1239991"/>
            <a:chOff x="0" y="-5204"/>
            <a:chExt cx="14303745" cy="3306642"/>
          </a:xfrm>
        </p:grpSpPr>
        <p:grpSp>
          <p:nvGrpSpPr>
            <p:cNvPr id="1803" name="Google Shape;1368;p59"/>
            <p:cNvGrpSpPr/>
            <p:nvPr/>
          </p:nvGrpSpPr>
          <p:grpSpPr>
            <a:xfrm>
              <a:off x="586769" y="536401"/>
              <a:ext cx="13716976" cy="2765037"/>
              <a:chOff x="314056" y="-1"/>
              <a:chExt cx="13716975" cy="2765036"/>
            </a:xfrm>
          </p:grpSpPr>
          <p:sp>
            <p:nvSpPr>
              <p:cNvPr id="1801" name="Rectangle"/>
              <p:cNvSpPr/>
              <p:nvPr/>
            </p:nvSpPr>
            <p:spPr>
              <a:xfrm>
                <a:off x="314056" y="-1"/>
                <a:ext cx="13716975" cy="2765036"/>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02" name="ディミニッシュコードは、半音３つ分の距離で音を重ねたコードのこと。どの構成音から音を重ねても同じディミニッシュコードになる。よって、全部で３パターンしかない。"/>
              <p:cNvSpPr txBox="1"/>
              <p:nvPr/>
            </p:nvSpPr>
            <p:spPr>
              <a:xfrm>
                <a:off x="314056" y="421953"/>
                <a:ext cx="13605350" cy="1921127"/>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ディミニッシュコードは、半音３つ分の距離で音を重ねたコードのこと。どの構成音から音を重ねても同じディミニッシュコードになる。よって、全部で３パターンしかない。</a:t>
                </a:r>
              </a:p>
            </p:txBody>
          </p:sp>
        </p:grpSp>
        <p:grpSp>
          <p:nvGrpSpPr>
            <p:cNvPr id="1806" name="Google Shape;1369;p59"/>
            <p:cNvGrpSpPr/>
            <p:nvPr/>
          </p:nvGrpSpPr>
          <p:grpSpPr>
            <a:xfrm>
              <a:off x="0" y="-5204"/>
              <a:ext cx="1222043" cy="1059013"/>
              <a:chOff x="0" y="-5204"/>
              <a:chExt cx="1222042" cy="1059012"/>
            </a:xfrm>
          </p:grpSpPr>
          <p:sp>
            <p:nvSpPr>
              <p:cNvPr id="1804" name="Rectangle"/>
              <p:cNvSpPr/>
              <p:nvPr/>
            </p:nvSpPr>
            <p:spPr>
              <a:xfrm>
                <a:off x="0" y="116457"/>
                <a:ext cx="1222042" cy="815687"/>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1805" name="3."/>
              <p:cNvSpPr txBox="1"/>
              <p:nvPr/>
            </p:nvSpPr>
            <p:spPr>
              <a:xfrm>
                <a:off x="105275" y="-5204"/>
                <a:ext cx="1011493"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00" dirty="0">
                    <a:latin typeface="M PLUS 1p" panose="020B0502020203020207" pitchFamily="34" charset="-128"/>
                    <a:ea typeface="M PLUS 1p" panose="020B0502020203020207" pitchFamily="34" charset="-128"/>
                    <a:cs typeface="M PLUS 1p" panose="020B0502020203020207" pitchFamily="34" charset="-128"/>
                  </a:rPr>
                  <a:t>3.</a:t>
                </a:r>
              </a:p>
            </p:txBody>
          </p:sp>
        </p:grpSp>
      </p:grpSp>
      <p:grpSp>
        <p:nvGrpSpPr>
          <p:cNvPr id="1814" name="Google Shape;1370;p59"/>
          <p:cNvGrpSpPr/>
          <p:nvPr/>
        </p:nvGrpSpPr>
        <p:grpSpPr>
          <a:xfrm>
            <a:off x="132354" y="4958114"/>
            <a:ext cx="5211171" cy="1253566"/>
            <a:chOff x="0" y="-5204"/>
            <a:chExt cx="14303742" cy="3342841"/>
          </a:xfrm>
        </p:grpSpPr>
        <p:grpSp>
          <p:nvGrpSpPr>
            <p:cNvPr id="1810" name="Google Shape;1371;p59"/>
            <p:cNvGrpSpPr/>
            <p:nvPr/>
          </p:nvGrpSpPr>
          <p:grpSpPr>
            <a:xfrm>
              <a:off x="429664" y="536401"/>
              <a:ext cx="13874078" cy="2801236"/>
              <a:chOff x="111624" y="-1"/>
              <a:chExt cx="13874076" cy="2801235"/>
            </a:xfrm>
          </p:grpSpPr>
          <p:sp>
            <p:nvSpPr>
              <p:cNvPr id="1808" name="Rectangle"/>
              <p:cNvSpPr/>
              <p:nvPr/>
            </p:nvSpPr>
            <p:spPr>
              <a:xfrm>
                <a:off x="268586" y="-1"/>
                <a:ext cx="13717114" cy="2801235"/>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09" name="ディミニッシュコードを使うことによって、「ハモる８つのかたまり」で作ったメロディのスキマを埋めることができます。また、それによりさらにゴスペルっぽくなる。"/>
              <p:cNvSpPr txBox="1"/>
              <p:nvPr/>
            </p:nvSpPr>
            <p:spPr>
              <a:xfrm>
                <a:off x="111624" y="440055"/>
                <a:ext cx="13762449" cy="1921126"/>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ディミニッシュコードを使うことによって</a:t>
                </a:r>
                <a:r>
                  <a:rPr sz="1388" dirty="0">
                    <a:latin typeface="M PLUS 1p" panose="020B0502020203020207" pitchFamily="34" charset="-128"/>
                    <a:ea typeface="M PLUS 1p" panose="020B0502020203020207" pitchFamily="34" charset="-128"/>
                    <a:cs typeface="M PLUS 1p" panose="020B0502020203020207" pitchFamily="34" charset="-128"/>
                  </a:rPr>
                  <a:t>、「ハモる８つのかたまり」で作ったメロディのスキマを埋めることができます。また、それによりさらにゴスペルっぽくなる。</a:t>
                </a:r>
              </a:p>
            </p:txBody>
          </p:sp>
        </p:grpSp>
        <p:grpSp>
          <p:nvGrpSpPr>
            <p:cNvPr id="1813" name="Google Shape;1372;p59"/>
            <p:cNvGrpSpPr/>
            <p:nvPr/>
          </p:nvGrpSpPr>
          <p:grpSpPr>
            <a:xfrm>
              <a:off x="0" y="-5204"/>
              <a:ext cx="1222043" cy="1059013"/>
              <a:chOff x="0" y="-5204"/>
              <a:chExt cx="1222042" cy="1059012"/>
            </a:xfrm>
          </p:grpSpPr>
          <p:sp>
            <p:nvSpPr>
              <p:cNvPr id="1811" name="Rectangle"/>
              <p:cNvSpPr/>
              <p:nvPr/>
            </p:nvSpPr>
            <p:spPr>
              <a:xfrm>
                <a:off x="0" y="116457"/>
                <a:ext cx="1222042" cy="815687"/>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1812" name="4."/>
              <p:cNvSpPr txBox="1"/>
              <p:nvPr/>
            </p:nvSpPr>
            <p:spPr>
              <a:xfrm>
                <a:off x="105275" y="-5204"/>
                <a:ext cx="1011493"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00" dirty="0">
                    <a:latin typeface="M PLUS 1p" panose="020B0502020203020207" pitchFamily="34" charset="-128"/>
                    <a:ea typeface="M PLUS 1p" panose="020B0502020203020207" pitchFamily="34" charset="-128"/>
                    <a:cs typeface="M PLUS 1p" panose="020B0502020203020207" pitchFamily="34" charset="-128"/>
                  </a:rPr>
                  <a:t>4.</a:t>
                </a:r>
              </a:p>
            </p:txBody>
          </p:sp>
        </p:grpSp>
      </p:grpSp>
      <p:grpSp>
        <p:nvGrpSpPr>
          <p:cNvPr id="1817" name="Google Shape;1373;p59"/>
          <p:cNvGrpSpPr/>
          <p:nvPr/>
        </p:nvGrpSpPr>
        <p:grpSpPr>
          <a:xfrm>
            <a:off x="346075" y="6518240"/>
            <a:ext cx="4997450" cy="1009403"/>
            <a:chOff x="-1" y="0"/>
            <a:chExt cx="13985703" cy="2691740"/>
          </a:xfrm>
        </p:grpSpPr>
        <p:sp>
          <p:nvSpPr>
            <p:cNvPr id="1815" name="Rectangle"/>
            <p:cNvSpPr/>
            <p:nvPr/>
          </p:nvSpPr>
          <p:spPr>
            <a:xfrm>
              <a:off x="-1" y="0"/>
              <a:ext cx="13985703" cy="269174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16" name="この章で解説したコンセプトは、C7だけのジャムセッションなど、いわゆる一発ものの楽曲の中でより自由に演奏することに非常に役立つ。"/>
            <p:cNvSpPr txBox="1"/>
            <p:nvPr/>
          </p:nvSpPr>
          <p:spPr>
            <a:xfrm>
              <a:off x="111623" y="385306"/>
              <a:ext cx="13762452" cy="1921127"/>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この章で解説したコンセプトは、C7だけのジャムセッションなど、いわゆる一発ものの楽曲の中でより自由に演奏することに非常に役立つ。</a:t>
              </a:r>
            </a:p>
          </p:txBody>
        </p:sp>
      </p:grpSp>
      <p:grpSp>
        <p:nvGrpSpPr>
          <p:cNvPr id="1820" name="Google Shape;1374;p59"/>
          <p:cNvGrpSpPr/>
          <p:nvPr/>
        </p:nvGrpSpPr>
        <p:grpSpPr>
          <a:xfrm>
            <a:off x="132355" y="6307911"/>
            <a:ext cx="458214" cy="397130"/>
            <a:chOff x="0" y="-5205"/>
            <a:chExt cx="1221901" cy="1059011"/>
          </a:xfrm>
        </p:grpSpPr>
        <p:sp>
          <p:nvSpPr>
            <p:cNvPr id="1818" name="Rectangle"/>
            <p:cNvSpPr/>
            <p:nvPr/>
          </p:nvSpPr>
          <p:spPr>
            <a:xfrm>
              <a:off x="0" y="116299"/>
              <a:ext cx="1221901" cy="816001"/>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00">
                <a:latin typeface="M PLUS 1p" panose="020B0502020203020207" pitchFamily="34" charset="-128"/>
                <a:ea typeface="M PLUS 1p" panose="020B0502020203020207" pitchFamily="34" charset="-128"/>
                <a:cs typeface="M PLUS 1p" panose="020B0502020203020207" pitchFamily="34" charset="-128"/>
              </a:endParaRPr>
            </a:p>
          </p:txBody>
        </p:sp>
        <p:sp>
          <p:nvSpPr>
            <p:cNvPr id="1819" name="5."/>
            <p:cNvSpPr txBox="1"/>
            <p:nvPr/>
          </p:nvSpPr>
          <p:spPr>
            <a:xfrm>
              <a:off x="105274" y="-5205"/>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00">
                  <a:latin typeface="M PLUS 1p" panose="020B0502020203020207" pitchFamily="34" charset="-128"/>
                  <a:ea typeface="M PLUS 1p" panose="020B0502020203020207" pitchFamily="34" charset="-128"/>
                  <a:cs typeface="M PLUS 1p" panose="020B0502020203020207" pitchFamily="34" charset="-128"/>
                </a:rPr>
                <a:t>5.</a:t>
              </a:r>
            </a:p>
          </p:txBody>
        </p:sp>
      </p:grpSp>
      <p:grpSp>
        <p:nvGrpSpPr>
          <p:cNvPr id="1829" name="Google Shape;1378;p59"/>
          <p:cNvGrpSpPr/>
          <p:nvPr/>
        </p:nvGrpSpPr>
        <p:grpSpPr>
          <a:xfrm>
            <a:off x="4827858" y="8181415"/>
            <a:ext cx="540000" cy="562486"/>
            <a:chOff x="0" y="0"/>
            <a:chExt cx="1439999" cy="1499960"/>
          </a:xfrm>
        </p:grpSpPr>
        <p:sp>
          <p:nvSpPr>
            <p:cNvPr id="1827" name="Rectangle"/>
            <p:cNvSpPr/>
            <p:nvPr/>
          </p:nvSpPr>
          <p:spPr>
            <a:xfrm>
              <a:off x="0" y="0"/>
              <a:ext cx="1440000" cy="1499961"/>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1828" name="image7.png" descr="image7.png"/>
            <p:cNvPicPr>
              <a:picLocks noChangeAspect="1"/>
            </p:cNvPicPr>
            <p:nvPr/>
          </p:nvPicPr>
          <p:blipFill>
            <a:blip r:embed="rId3"/>
            <a:stretch>
              <a:fillRect/>
            </a:stretch>
          </p:blipFill>
          <p:spPr>
            <a:xfrm>
              <a:off x="0" y="0"/>
              <a:ext cx="1440000" cy="1499961"/>
            </a:xfrm>
            <a:prstGeom prst="rect">
              <a:avLst/>
            </a:prstGeom>
            <a:ln w="12700" cap="flat">
              <a:solidFill>
                <a:srgbClr val="FFFFFF"/>
              </a:solidFill>
              <a:prstDash val="solid"/>
              <a:miter lim="8000"/>
              <a:headEnd/>
              <a:tailEnd/>
            </a:ln>
            <a:effectLst/>
          </p:spPr>
        </p:pic>
      </p:grpSp>
      <p:sp>
        <p:nvSpPr>
          <p:cNvPr id="183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47</a:t>
            </a:fld>
            <a:endParaRPr/>
          </a:p>
        </p:txBody>
      </p:sp>
      <p:pic>
        <p:nvPicPr>
          <p:cNvPr id="2" name="Google Shape;672;p33" descr="Google Shape;672;p33">
            <a:extLst>
              <a:ext uri="{FF2B5EF4-FFF2-40B4-BE49-F238E27FC236}">
                <a16:creationId xmlns:a16="http://schemas.microsoft.com/office/drawing/2014/main" id="{CF731934-23D2-D8C7-D325-A47429876142}"/>
              </a:ext>
            </a:extLst>
          </p:cNvPr>
          <p:cNvPicPr>
            <a:picLocks noChangeAspect="1"/>
          </p:cNvPicPr>
          <p:nvPr/>
        </p:nvPicPr>
        <p:blipFill>
          <a:blip r:embed="rId4"/>
          <a:stretch>
            <a:fillRect/>
          </a:stretch>
        </p:blipFill>
        <p:spPr>
          <a:xfrm>
            <a:off x="69321" y="-65851"/>
            <a:ext cx="901096" cy="719573"/>
          </a:xfrm>
          <a:prstGeom prst="rect">
            <a:avLst/>
          </a:prstGeom>
          <a:ln w="12700">
            <a:miter lim="400000"/>
            <a:headEnd/>
            <a:tailEnd/>
          </a:ln>
        </p:spPr>
      </p:pic>
      <p:grpSp>
        <p:nvGrpSpPr>
          <p:cNvPr id="5" name="Google Shape;674;p33">
            <a:extLst>
              <a:ext uri="{FF2B5EF4-FFF2-40B4-BE49-F238E27FC236}">
                <a16:creationId xmlns:a16="http://schemas.microsoft.com/office/drawing/2014/main" id="{666A0570-31D4-CFB0-459F-63AAEC2683B8}"/>
              </a:ext>
            </a:extLst>
          </p:cNvPr>
          <p:cNvGrpSpPr/>
          <p:nvPr/>
        </p:nvGrpSpPr>
        <p:grpSpPr>
          <a:xfrm>
            <a:off x="355202" y="8042557"/>
            <a:ext cx="1111424" cy="316338"/>
            <a:chOff x="0" y="-5429"/>
            <a:chExt cx="2963795" cy="843565"/>
          </a:xfrm>
        </p:grpSpPr>
        <p:sp>
          <p:nvSpPr>
            <p:cNvPr id="6" name="Rectangle">
              <a:extLst>
                <a:ext uri="{FF2B5EF4-FFF2-40B4-BE49-F238E27FC236}">
                  <a16:creationId xmlns:a16="http://schemas.microsoft.com/office/drawing/2014/main" id="{59F949BB-428D-6B3A-317D-989DCE76E9BF}"/>
                </a:ext>
              </a:extLst>
            </p:cNvPr>
            <p:cNvSpPr/>
            <p:nvPr/>
          </p:nvSpPr>
          <p:spPr>
            <a:xfrm>
              <a:off x="0" y="39798"/>
              <a:ext cx="2963795" cy="753104"/>
            </a:xfrm>
            <a:prstGeom prst="rect">
              <a:avLst/>
            </a:prstGeom>
            <a:solidFill>
              <a:srgbClr val="B3C6E7"/>
            </a:solidFill>
            <a:ln w="12700" cap="flat">
              <a:noFill/>
              <a:miter lim="400000"/>
            </a:ln>
            <a:effectLst/>
          </p:spPr>
          <p:txBody>
            <a:bodyPr wrap="square" lIns="0" tIns="0" rIns="0" bIns="0" numCol="1" anchor="ctr">
              <a:noAutofit/>
            </a:bodyPr>
            <a:lstStyle/>
            <a:p>
              <a:pPr>
                <a:defRPr sz="4100">
                  <a:latin typeface="Garamond"/>
                  <a:ea typeface="Garamond"/>
                  <a:cs typeface="Garamond"/>
                  <a:sym typeface="Garamond"/>
                </a:defRPr>
              </a:pPr>
              <a:endParaRPr sz="1538"/>
            </a:p>
          </p:txBody>
        </p:sp>
        <p:sp>
          <p:nvSpPr>
            <p:cNvPr id="7" name="Part01 link">
              <a:extLst>
                <a:ext uri="{FF2B5EF4-FFF2-40B4-BE49-F238E27FC236}">
                  <a16:creationId xmlns:a16="http://schemas.microsoft.com/office/drawing/2014/main" id="{19283438-CF33-99E6-B31A-C764A067D93E}"/>
                </a:ext>
              </a:extLst>
            </p:cNvPr>
            <p:cNvSpPr txBox="1"/>
            <p:nvPr/>
          </p:nvSpPr>
          <p:spPr>
            <a:xfrm>
              <a:off x="105275" y="-5429"/>
              <a:ext cx="2753246" cy="843565"/>
            </a:xfrm>
            <a:prstGeom prst="rect">
              <a:avLst/>
            </a:prstGeom>
            <a:noFill/>
            <a:ln w="12700" cap="flat">
              <a:noFill/>
              <a:miter lim="400000"/>
            </a:ln>
            <a:effectLst/>
          </p:spPr>
          <p:txBody>
            <a:bodyPr wrap="square" lIns="39450" tIns="39450" rIns="39450" bIns="39450" numCol="1" anchor="ctr">
              <a:spAutoFit/>
            </a:bodyPr>
            <a:lstStyle>
              <a:lvl1pPr>
                <a:defRPr sz="4100">
                  <a:latin typeface="Garamond"/>
                  <a:ea typeface="Garamond"/>
                  <a:cs typeface="Garamond"/>
                  <a:sym typeface="Garamond"/>
                </a:defRPr>
              </a:lvl1pPr>
            </a:lstStyle>
            <a:p>
              <a:r>
                <a:rPr sz="1538" dirty="0"/>
                <a:t>Part0</a:t>
              </a:r>
              <a:r>
                <a:rPr lang="en-US" sz="1538" dirty="0"/>
                <a:t>2</a:t>
              </a:r>
              <a:r>
                <a:rPr sz="1538" dirty="0"/>
                <a:t> link</a:t>
              </a:r>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 name="Picture 1" descr="Picture 1"/>
          <p:cNvPicPr>
            <a:picLocks noChangeAspect="1"/>
          </p:cNvPicPr>
          <p:nvPr/>
        </p:nvPicPr>
        <p:blipFill>
          <a:blip r:embed="rId2"/>
          <a:stretch>
            <a:fillRect/>
          </a:stretch>
        </p:blipFill>
        <p:spPr>
          <a:xfrm>
            <a:off x="796" y="0"/>
            <a:ext cx="5743575" cy="9143762"/>
          </a:xfrm>
          <a:prstGeom prst="rect">
            <a:avLst/>
          </a:prstGeom>
          <a:ln w="12700">
            <a:miter lim="400000"/>
            <a:headEnd/>
            <a:tailEnd/>
          </a:ln>
        </p:spPr>
      </p:pic>
      <p:sp>
        <p:nvSpPr>
          <p:cNvPr id="1833" name="Google Shape;1387;p60"/>
          <p:cNvSpPr txBox="1"/>
          <p:nvPr/>
        </p:nvSpPr>
        <p:spPr>
          <a:xfrm>
            <a:off x="230771" y="3502273"/>
            <a:ext cx="5988470" cy="1723197"/>
          </a:xfrm>
          <a:prstGeom prst="rect">
            <a:avLst/>
          </a:prstGeom>
          <a:ln w="12700">
            <a:miter lim="400000"/>
          </a:ln>
        </p:spPr>
        <p:txBody>
          <a:bodyPr lIns="39450" tIns="39450" rIns="39450" bIns="39450">
            <a:spAutoFit/>
          </a:bodyPr>
          <a:lstStyle/>
          <a:p>
            <a:pPr>
              <a:lnSpc>
                <a:spcPct val="90000"/>
              </a:lnSpc>
              <a:defRPr sz="9200"/>
            </a:pPr>
            <a:r>
              <a:rPr lang="ja-JP" altLang="en-US" sz="2475">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かっこいいソロやメロディを作ろう！（アルペジオ、スケール）</a:t>
            </a:r>
          </a:p>
          <a:p>
            <a:pPr>
              <a:lnSpc>
                <a:spcPct val="90000"/>
              </a:lnSpc>
              <a:defRPr sz="9200"/>
            </a:pPr>
            <a:endParaRPr lang="ja-JP" altLang="en-US" sz="345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9200"/>
            </a:pPr>
            <a:endParaRPr sz="34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34" name="Google Shape;1388;p60"/>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latin typeface="Garamond"/>
                <a:ea typeface="Garamond"/>
                <a:cs typeface="Garamond"/>
                <a:sym typeface="Garamond"/>
              </a:defRPr>
            </a:pPr>
            <a:r>
              <a:rPr sz="2738" dirty="0"/>
              <a:t>　Part </a:t>
            </a:r>
            <a:r>
              <a:rPr sz="4163" dirty="0"/>
              <a:t>04</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 name="Google Shape;1398;p61"/>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1839" name="Google Shape;1399;p61"/>
          <p:cNvGrpSpPr/>
          <p:nvPr/>
        </p:nvGrpSpPr>
        <p:grpSpPr>
          <a:xfrm>
            <a:off x="794" y="1009314"/>
            <a:ext cx="5715354" cy="474189"/>
            <a:chOff x="-1" y="-1"/>
            <a:chExt cx="15240941" cy="1264502"/>
          </a:xfrm>
        </p:grpSpPr>
        <p:sp>
          <p:nvSpPr>
            <p:cNvPr id="1837" name="Rectangle"/>
            <p:cNvSpPr/>
            <p:nvPr/>
          </p:nvSpPr>
          <p:spPr>
            <a:xfrm>
              <a:off x="-1" y="-1"/>
              <a:ext cx="15240941"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1838" name="フレーズづくりの６つのポイント"/>
            <p:cNvSpPr txBox="1"/>
            <p:nvPr/>
          </p:nvSpPr>
          <p:spPr>
            <a:xfrm>
              <a:off x="105274" y="102746"/>
              <a:ext cx="15030392"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latin typeface="A-OTF 太ゴB101 Pr6N Bold"/>
                  <a:ea typeface="A-OTF 太ゴB101 Pr6N Bold"/>
                  <a:cs typeface="A-OTF 太ゴB101 Pr6N Bold"/>
                  <a:sym typeface="A-OTF 太ゴB101 Pr6N Bold"/>
                </a:defRPr>
              </a:pPr>
              <a:r>
                <a:rPr sz="1538" dirty="0">
                  <a:latin typeface="MS PMincho" panose="02020600040205080304" pitchFamily="18" charset="-128"/>
                  <a:ea typeface="MS PMincho" panose="02020600040205080304" pitchFamily="18" charset="-128"/>
                </a:rPr>
                <a:t>　　　</a:t>
              </a:r>
              <a:r>
                <a:rPr sz="2063" dirty="0">
                  <a:latin typeface="MS PMincho" panose="02020600040205080304" pitchFamily="18" charset="-128"/>
                  <a:ea typeface="MS PMincho" panose="02020600040205080304" pitchFamily="18" charset="-128"/>
                </a:rPr>
                <a:t>フレーズづくりの６つのポイント</a:t>
              </a:r>
            </a:p>
          </p:txBody>
        </p:sp>
      </p:grpSp>
      <p:pic>
        <p:nvPicPr>
          <p:cNvPr id="1840" name="Google Shape;1401;p61" descr="Google Shape;1401;p61"/>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1841" name="Google Shape;1403;p61"/>
          <p:cNvSpPr txBox="1"/>
          <p:nvPr/>
        </p:nvSpPr>
        <p:spPr>
          <a:xfrm>
            <a:off x="395160" y="202500"/>
            <a:ext cx="4926269" cy="558590"/>
          </a:xfrm>
          <a:prstGeom prst="rect">
            <a:avLst/>
          </a:prstGeom>
          <a:ln w="12700">
            <a:miter lim="400000"/>
          </a:ln>
        </p:spPr>
        <p:txBody>
          <a:bodyPr lIns="25134" tIns="25134" rIns="25134" bIns="25134">
            <a:spAutoFit/>
          </a:bodyPr>
          <a:lstStyle/>
          <a:p>
            <a:pPr>
              <a:defRPr sz="4400">
                <a:latin typeface="A-OTF 太ゴB101 Pr6N Bold"/>
                <a:ea typeface="A-OTF 太ゴB101 Pr6N Bold"/>
                <a:cs typeface="A-OTF 太ゴB101 Pr6N Bold"/>
                <a:sym typeface="A-OTF 太ゴB101 Pr6N Bold"/>
              </a:defRPr>
            </a:pPr>
            <a:r>
              <a:rPr sz="1650" dirty="0">
                <a:latin typeface="M PLUS 1p" panose="020B0502020203020207" pitchFamily="34" charset="-128"/>
                <a:ea typeface="M PLUS 1p" panose="020B0502020203020207" pitchFamily="34" charset="-128"/>
                <a:cs typeface="M PLUS 1p" panose="020B0502020203020207" pitchFamily="34" charset="-128"/>
              </a:rPr>
              <a:t>Part 04     </a:t>
            </a:r>
            <a:r>
              <a:rPr sz="1650" dirty="0" err="1">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a:t>
            </a:r>
            <a:r>
              <a:rPr sz="1650" dirty="0">
                <a:latin typeface="M PLUS 1p" panose="020B0502020203020207" pitchFamily="34" charset="-128"/>
                <a:ea typeface="M PLUS 1p" panose="020B0502020203020207" pitchFamily="34" charset="-128"/>
                <a:cs typeface="M PLUS 1p" panose="020B0502020203020207" pitchFamily="34" charset="-128"/>
              </a:rPr>
              <a:t>！</a:t>
            </a:r>
          </a:p>
          <a:p>
            <a:pP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42" name="Google Shape;1404;p61"/>
          <p:cNvSpPr txBox="1"/>
          <p:nvPr/>
        </p:nvSpPr>
        <p:spPr>
          <a:xfrm>
            <a:off x="377316" y="1605916"/>
            <a:ext cx="4890356" cy="1301294"/>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Part02ではテンションをどのように入れるかという内容でした。今回は、テンションを使ってどのようにオリジナルのメロディやソロといったフレーズを作っていくかを説明していきますね！</a:t>
            </a:r>
          </a:p>
        </p:txBody>
      </p:sp>
      <p:grpSp>
        <p:nvGrpSpPr>
          <p:cNvPr id="1845" name="Google Shape;1405;p61"/>
          <p:cNvGrpSpPr/>
          <p:nvPr/>
        </p:nvGrpSpPr>
        <p:grpSpPr>
          <a:xfrm>
            <a:off x="988273" y="3859293"/>
            <a:ext cx="3740738" cy="2078551"/>
            <a:chOff x="0" y="209158"/>
            <a:chExt cx="9975299" cy="5542801"/>
          </a:xfrm>
        </p:grpSpPr>
        <p:sp>
          <p:nvSpPr>
            <p:cNvPr id="1843" name="Rectangle"/>
            <p:cNvSpPr/>
            <p:nvPr/>
          </p:nvSpPr>
          <p:spPr>
            <a:xfrm>
              <a:off x="0" y="209158"/>
              <a:ext cx="9975299" cy="5542801"/>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44" name="アルペジオ（Part04）…"/>
            <p:cNvSpPr txBox="1"/>
            <p:nvPr/>
          </p:nvSpPr>
          <p:spPr>
            <a:xfrm>
              <a:off x="111624" y="352534"/>
              <a:ext cx="9752051" cy="5256057"/>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FF0000"/>
                </a:buClr>
                <a:buSzPts val="3700"/>
                <a:buAutoNum type="arabicPeriod"/>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アルペジオ（Part04）</a:t>
              </a:r>
            </a:p>
            <a:p>
              <a:pPr marL="395284" indent="-288127">
                <a:lnSpc>
                  <a:spcPct val="150000"/>
                </a:lnSpc>
                <a:buClr>
                  <a:srgbClr val="FF0000"/>
                </a:buClr>
                <a:buSzPts val="3700"/>
                <a:buAutoNum type="arabicPeriod"/>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スケール（Part04）</a:t>
              </a:r>
            </a:p>
            <a:p>
              <a:pPr marL="395284" indent="-288127">
                <a:lnSpc>
                  <a:spcPct val="150000"/>
                </a:lnSpc>
                <a:buClr>
                  <a:srgbClr val="FF0000"/>
                </a:buClr>
                <a:buSzPts val="3700"/>
                <a:buAutoNum type="arabicPeriod"/>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2ー5ー1（Part04）</a:t>
              </a:r>
            </a:p>
            <a:p>
              <a:pPr marL="395284" indent="-288127">
                <a:lnSpc>
                  <a:spcPct val="150000"/>
                </a:lnSpc>
                <a:buClr>
                  <a:srgbClr val="0C0C0C"/>
                </a:buClr>
                <a:buSzPts val="3700"/>
                <a:buAutoNum type="arabicPeriod"/>
                <a:defRPr sz="3700" u="sng">
                  <a:solidFill>
                    <a:srgbClr val="0C0C0C"/>
                  </a:solidFill>
                </a:defRPr>
              </a:pPr>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FF0000"/>
                </a:buClr>
                <a:buSzPts val="3700"/>
                <a:buAutoNum type="arabicPeriod"/>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アナライズ（Part04）</a:t>
              </a:r>
            </a:p>
            <a:p>
              <a:pPr marL="395284" indent="-288127">
                <a:lnSpc>
                  <a:spcPct val="150000"/>
                </a:lnSpc>
                <a:buClr>
                  <a:srgbClr val="000000"/>
                </a:buClr>
                <a:buSzPts val="3700"/>
                <a:buAutoNum type="arabicPeriod"/>
                <a:defRPr sz="3700" u="sng">
                  <a:solidFill>
                    <a:srgbClr val="0C0C0C"/>
                  </a:solidFill>
                </a:defRPr>
              </a:pPr>
              <a:r>
                <a:rPr sz="1388" dirty="0" err="1">
                  <a:latin typeface="M PLUS 1p" panose="020B0502020203020207" pitchFamily="34" charset="-128"/>
                  <a:ea typeface="M PLUS 1p" panose="020B0502020203020207" pitchFamily="34" charset="-128"/>
                  <a:cs typeface="M PLUS 1p" panose="020B0502020203020207" pitchFamily="34" charset="-128"/>
                </a:rPr>
                <a:t>休符の長さ</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846" name="Google Shape;1406;p61" descr="Google Shape;1406;p61"/>
          <p:cNvPicPr>
            <a:picLocks noChangeAspect="1"/>
          </p:cNvPicPr>
          <p:nvPr/>
        </p:nvPicPr>
        <p:blipFill>
          <a:blip r:embed="rId3"/>
          <a:stretch>
            <a:fillRect/>
          </a:stretch>
        </p:blipFill>
        <p:spPr>
          <a:xfrm>
            <a:off x="826346" y="3107734"/>
            <a:ext cx="632970" cy="632970"/>
          </a:xfrm>
          <a:prstGeom prst="rect">
            <a:avLst/>
          </a:prstGeom>
          <a:ln w="12700">
            <a:miter lim="400000"/>
            <a:headEnd/>
            <a:tailEnd/>
          </a:ln>
        </p:spPr>
      </p:pic>
      <p:sp>
        <p:nvSpPr>
          <p:cNvPr id="1847" name="Google Shape;1407;p61"/>
          <p:cNvSpPr txBox="1"/>
          <p:nvPr/>
        </p:nvSpPr>
        <p:spPr>
          <a:xfrm>
            <a:off x="961978" y="3446189"/>
            <a:ext cx="3721032" cy="304675"/>
          </a:xfrm>
          <a:prstGeom prst="rect">
            <a:avLst/>
          </a:prstGeom>
          <a:ln w="12700">
            <a:miter lim="400000"/>
          </a:ln>
        </p:spPr>
        <p:txBody>
          <a:bodyPr lIns="25134" tIns="25134" rIns="25134" bIns="25134">
            <a:spAutoFit/>
          </a:bodyPr>
          <a:lstStyle>
            <a:lvl1pPr algn="ctr">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フレーズづくりの６つのポイント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48" name="Google Shape;1408;p61"/>
          <p:cNvSpPr txBox="1"/>
          <p:nvPr/>
        </p:nvSpPr>
        <p:spPr>
          <a:xfrm>
            <a:off x="413073" y="6181308"/>
            <a:ext cx="4890356" cy="3352368"/>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フレーズづくりには６つのポイントがあります。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今回は、赤字部分のアルペジオ、スケール、2-5-1、アナライズについて解説をしていきます。</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だんだん難しくなってきましたが、なるべく簡単に説明しますね</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1849"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49</a:t>
            </a:fld>
            <a:endParaRPr/>
          </a:p>
        </p:txBody>
      </p:sp>
      <p:grpSp>
        <p:nvGrpSpPr>
          <p:cNvPr id="2" name="Google Shape;223;p19">
            <a:extLst>
              <a:ext uri="{FF2B5EF4-FFF2-40B4-BE49-F238E27FC236}">
                <a16:creationId xmlns:a16="http://schemas.microsoft.com/office/drawing/2014/main" id="{09773001-C496-7F70-FB32-E785F465E13C}"/>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8B7B62E4-F24D-F7E3-55BB-BEDD04117A33}"/>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3A7DE88E-A144-E9CB-A974-1DBB135733FD}"/>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Rectangles 7"/>
          <p:cNvSpPr/>
          <p:nvPr/>
        </p:nvSpPr>
        <p:spPr>
          <a:xfrm>
            <a:off x="556" y="8225077"/>
            <a:ext cx="5715238" cy="918924"/>
          </a:xfrm>
          <a:prstGeom prst="rect">
            <a:avLst/>
          </a:prstGeom>
          <a:gradFill>
            <a:gsLst>
              <a:gs pos="49000">
                <a:srgbClr val="FFFFFF"/>
              </a:gs>
              <a:gs pos="75000">
                <a:srgbClr val="6DF3B2"/>
              </a:gs>
              <a:gs pos="91000">
                <a:srgbClr val="6DE6A8"/>
              </a:gs>
              <a:gs pos="100000">
                <a:srgbClr val="6ADA9C"/>
              </a:gs>
            </a:gsLst>
            <a:lin ang="5400000"/>
          </a:gradFill>
          <a:ln w="12700">
            <a:miter lim="400000"/>
          </a:ln>
        </p:spPr>
        <p:txBody>
          <a:bodyPr lIns="0" tIns="0" rIns="0" bIns="0" anchor="ctr"/>
          <a:lstStyle/>
          <a:p>
            <a:pPr algn="ctr">
              <a:defRPr>
                <a:solidFill>
                  <a:srgbClr val="FFFFFF"/>
                </a:solidFill>
              </a:defRPr>
            </a:pP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2" name="Google Shape;133;p16"/>
          <p:cNvSpPr txBox="1"/>
          <p:nvPr/>
        </p:nvSpPr>
        <p:spPr>
          <a:xfrm>
            <a:off x="520310" y="327190"/>
            <a:ext cx="4851431" cy="362383"/>
          </a:xfrm>
          <a:prstGeom prst="rect">
            <a:avLst/>
          </a:prstGeom>
          <a:ln w="12700">
            <a:miter lim="400000"/>
          </a:ln>
        </p:spPr>
        <p:txBody>
          <a:bodyPr lIns="25134" tIns="25134" rIns="25134" bIns="25134">
            <a:spAutoFit/>
          </a:bodyPr>
          <a:lstStyle/>
          <a:p>
            <a:pPr algn="ctr">
              <a:defRPr sz="5400" b="1"/>
            </a:pPr>
            <a:r>
              <a:rPr sz="2025" dirty="0">
                <a:latin typeface="M PLUS 1p" panose="020B0502020203020207" pitchFamily="34" charset="-128"/>
                <a:ea typeface="M PLUS 1p" panose="020B0502020203020207" pitchFamily="34" charset="-128"/>
                <a:cs typeface="M PLUS 1p" panose="020B0502020203020207" pitchFamily="34" charset="-128"/>
              </a:rPr>
              <a:t>M    </a:t>
            </a:r>
            <a:r>
              <a:rPr lang="en-US" sz="2025" dirty="0">
                <a:latin typeface="M PLUS 1p" panose="020B0502020203020207" pitchFamily="34" charset="-128"/>
                <a:ea typeface="M PLUS 1p" panose="020B0502020203020207" pitchFamily="34" charset="-128"/>
                <a:cs typeface="M PLUS 1p" panose="020B0502020203020207" pitchFamily="34" charset="-128"/>
              </a:rPr>
              <a:t>u</a:t>
            </a:r>
            <a:r>
              <a:rPr sz="2025" dirty="0">
                <a:latin typeface="M PLUS 1p" panose="020B0502020203020207" pitchFamily="34" charset="-128"/>
                <a:ea typeface="M PLUS 1p" panose="020B0502020203020207" pitchFamily="34" charset="-128"/>
                <a:cs typeface="M PLUS 1p" panose="020B0502020203020207" pitchFamily="34" charset="-128"/>
              </a:rPr>
              <a:t>    b    </a:t>
            </a:r>
            <a:r>
              <a:rPr lang="en-US" sz="2025" dirty="0">
                <a:latin typeface="M PLUS 1p" panose="020B0502020203020207" pitchFamily="34" charset="-128"/>
                <a:ea typeface="M PLUS 1p" panose="020B0502020203020207" pitchFamily="34" charset="-128"/>
                <a:cs typeface="M PLUS 1p" panose="020B0502020203020207" pitchFamily="34" charset="-128"/>
              </a:rPr>
              <a:t>o</a:t>
            </a:r>
            <a:r>
              <a:rPr sz="2025" dirty="0">
                <a:latin typeface="M PLUS 1p" panose="020B0502020203020207" pitchFamily="34" charset="-128"/>
                <a:ea typeface="M PLUS 1p" panose="020B0502020203020207" pitchFamily="34" charset="-128"/>
                <a:cs typeface="M PLUS 1p" panose="020B0502020203020207" pitchFamily="34" charset="-128"/>
              </a:rPr>
              <a:t>         L    </a:t>
            </a:r>
            <a:r>
              <a:rPr sz="2025" dirty="0" err="1">
                <a:latin typeface="M PLUS 1p" panose="020B0502020203020207" pitchFamily="34" charset="-128"/>
                <a:ea typeface="M PLUS 1p" panose="020B0502020203020207" pitchFamily="34" charset="-128"/>
                <a:cs typeface="M PLUS 1p" panose="020B0502020203020207" pitchFamily="34" charset="-128"/>
              </a:rPr>
              <a:t>i</a:t>
            </a:r>
            <a:r>
              <a:rPr sz="2025" dirty="0">
                <a:latin typeface="M PLUS 1p" panose="020B0502020203020207" pitchFamily="34" charset="-128"/>
                <a:ea typeface="M PLUS 1p" panose="020B0502020203020207" pitchFamily="34" charset="-128"/>
                <a:cs typeface="M PLUS 1p" panose="020B0502020203020207" pitchFamily="34" charset="-128"/>
              </a:rPr>
              <a:t>    n    k    s</a:t>
            </a:r>
          </a:p>
        </p:txBody>
      </p:sp>
      <p:sp>
        <p:nvSpPr>
          <p:cNvPr id="223" name="Google Shape;192;p17"/>
          <p:cNvSpPr txBox="1"/>
          <p:nvPr/>
        </p:nvSpPr>
        <p:spPr>
          <a:xfrm>
            <a:off x="764110" y="8221377"/>
            <a:ext cx="4363803" cy="626102"/>
          </a:xfrm>
          <a:prstGeom prst="rect">
            <a:avLst/>
          </a:prstGeom>
          <a:ln w="12700">
            <a:miter lim="400000"/>
          </a:ln>
        </p:spPr>
        <p:txBody>
          <a:bodyPr lIns="39450" tIns="39450" rIns="39450" bIns="39450" anchor="ctr">
            <a:spAutoFit/>
          </a:bodyPr>
          <a:lstStyle/>
          <a:p>
            <a:pPr algn="ctr">
              <a:lnSpc>
                <a:spcPct val="90000"/>
              </a:lnSpc>
              <a:defRPr sz="3500">
                <a:latin typeface="M PLUS 1p"/>
                <a:ea typeface="M PLUS 1p"/>
                <a:cs typeface="M PLUS 1p"/>
                <a:sym typeface="M PLUS 1p"/>
              </a:defRPr>
            </a:pPr>
            <a:endParaRPr sz="1313"/>
          </a:p>
          <a:p>
            <a:pPr algn="ctr">
              <a:lnSpc>
                <a:spcPct val="90000"/>
              </a:lnSpc>
              <a:defRPr sz="3500">
                <a:latin typeface="M PLUS 1p"/>
                <a:ea typeface="M PLUS 1p"/>
                <a:cs typeface="M PLUS 1p"/>
                <a:sym typeface="M PLUS 1p"/>
              </a:defRPr>
            </a:pPr>
            <a:r>
              <a:rPr sz="1313"/>
              <a:t>※各Partは”Mubo”のセクションと連動しているため、</a:t>
            </a:r>
          </a:p>
          <a:p>
            <a:pPr algn="ctr">
              <a:lnSpc>
                <a:spcPct val="90000"/>
              </a:lnSpc>
              <a:defRPr sz="3500">
                <a:latin typeface="M PLUS 1p"/>
                <a:ea typeface="M PLUS 1p"/>
                <a:cs typeface="M PLUS 1p"/>
                <a:sym typeface="M PLUS 1p"/>
              </a:defRPr>
            </a:pPr>
            <a:r>
              <a:rPr sz="1313"/>
              <a:t>数値が飛んだ表記となっております。</a:t>
            </a:r>
          </a:p>
        </p:txBody>
      </p:sp>
      <p:grpSp>
        <p:nvGrpSpPr>
          <p:cNvPr id="302" name="Group 5"/>
          <p:cNvGrpSpPr/>
          <p:nvPr/>
        </p:nvGrpSpPr>
        <p:grpSpPr>
          <a:xfrm>
            <a:off x="603914" y="985124"/>
            <a:ext cx="4548333" cy="7064456"/>
            <a:chOff x="0" y="0"/>
            <a:chExt cx="12128886" cy="18838546"/>
          </a:xfrm>
        </p:grpSpPr>
        <p:grpSp>
          <p:nvGrpSpPr>
            <p:cNvPr id="226" name="Google Shape;165;p17"/>
            <p:cNvGrpSpPr/>
            <p:nvPr/>
          </p:nvGrpSpPr>
          <p:grpSpPr>
            <a:xfrm>
              <a:off x="1111669" y="6523985"/>
              <a:ext cx="9941807" cy="1015117"/>
              <a:chOff x="0" y="0"/>
              <a:chExt cx="9941806" cy="1015115"/>
            </a:xfrm>
          </p:grpSpPr>
          <p:sp>
            <p:nvSpPr>
              <p:cNvPr id="224"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5" name="https://mubo.taka808.com/articles/ZCZl4hAAAB8AxoEr/"/>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https://mubo.taka808.com/articles/ZCZl4hAAAB8AxoEr/</a:t>
                </a:r>
              </a:p>
            </p:txBody>
          </p:sp>
        </p:grpSp>
        <p:grpSp>
          <p:nvGrpSpPr>
            <p:cNvPr id="229" name="Google Shape;166;p17"/>
            <p:cNvGrpSpPr/>
            <p:nvPr/>
          </p:nvGrpSpPr>
          <p:grpSpPr>
            <a:xfrm>
              <a:off x="1111669" y="4913549"/>
              <a:ext cx="10028905" cy="1015117"/>
              <a:chOff x="0" y="0"/>
              <a:chExt cx="10028903" cy="1015115"/>
            </a:xfrm>
          </p:grpSpPr>
          <p:sp>
            <p:nvSpPr>
              <p:cNvPr id="227" name="Rectangle"/>
              <p:cNvSpPr/>
              <p:nvPr/>
            </p:nvSpPr>
            <p:spPr>
              <a:xfrm>
                <a:off x="0" y="0"/>
                <a:ext cx="10028903"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8" name="https://mubo.taka808.com/articles/ZCZlQhAAAB8AxoA5/"/>
              <p:cNvSpPr txBox="1"/>
              <p:nvPr/>
            </p:nvSpPr>
            <p:spPr>
              <a:xfrm>
                <a:off x="111624" y="216666"/>
                <a:ext cx="9805652"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https://mubo.taka808.com/articles/ZCZlQhAAAB8AxoA5/</a:t>
                </a:r>
              </a:p>
            </p:txBody>
          </p:sp>
        </p:grpSp>
        <p:grpSp>
          <p:nvGrpSpPr>
            <p:cNvPr id="232" name="Google Shape;172;p17"/>
            <p:cNvGrpSpPr/>
            <p:nvPr/>
          </p:nvGrpSpPr>
          <p:grpSpPr>
            <a:xfrm>
              <a:off x="1111669" y="1692676"/>
              <a:ext cx="10028905" cy="1015117"/>
              <a:chOff x="0" y="0"/>
              <a:chExt cx="10028903" cy="1015115"/>
            </a:xfrm>
          </p:grpSpPr>
          <p:sp>
            <p:nvSpPr>
              <p:cNvPr id="230" name="Rectangle"/>
              <p:cNvSpPr/>
              <p:nvPr/>
            </p:nvSpPr>
            <p:spPr>
              <a:xfrm>
                <a:off x="0" y="0"/>
                <a:ext cx="10028903"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1" name="https://mubo.taka808.com/articles/Y32TBBcAACwA4x9D/"/>
              <p:cNvSpPr txBox="1"/>
              <p:nvPr/>
            </p:nvSpPr>
            <p:spPr>
              <a:xfrm>
                <a:off x="111624" y="216666"/>
                <a:ext cx="9805652"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https://mubo.taka808.com/articles/Y32TBBcAACwA4x9D/</a:t>
                </a:r>
              </a:p>
            </p:txBody>
          </p:sp>
        </p:grpSp>
        <p:grpSp>
          <p:nvGrpSpPr>
            <p:cNvPr id="235" name="Google Shape;173;p17"/>
            <p:cNvGrpSpPr/>
            <p:nvPr/>
          </p:nvGrpSpPr>
          <p:grpSpPr>
            <a:xfrm>
              <a:off x="1111669" y="3303112"/>
              <a:ext cx="10028905" cy="1015117"/>
              <a:chOff x="0" y="0"/>
              <a:chExt cx="10028903" cy="1015115"/>
            </a:xfrm>
          </p:grpSpPr>
          <p:sp>
            <p:nvSpPr>
              <p:cNvPr id="233" name="Rectangle"/>
              <p:cNvSpPr/>
              <p:nvPr/>
            </p:nvSpPr>
            <p:spPr>
              <a:xfrm>
                <a:off x="0" y="0"/>
                <a:ext cx="10028903"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4" name="https://mubo.taka808.com/articles/Y4WJTBEAACAAOnbE/"/>
              <p:cNvSpPr txBox="1"/>
              <p:nvPr/>
            </p:nvSpPr>
            <p:spPr>
              <a:xfrm>
                <a:off x="111624" y="216666"/>
                <a:ext cx="9805652"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https://mubo.taka808.com/articles/Y4WJTBEAACAAOnbE/</a:t>
                </a:r>
              </a:p>
            </p:txBody>
          </p:sp>
        </p:grpSp>
        <p:grpSp>
          <p:nvGrpSpPr>
            <p:cNvPr id="238" name="Google Shape;174;p17"/>
            <p:cNvGrpSpPr/>
            <p:nvPr/>
          </p:nvGrpSpPr>
          <p:grpSpPr>
            <a:xfrm>
              <a:off x="1111669" y="8134421"/>
              <a:ext cx="9941807" cy="1015117"/>
              <a:chOff x="0" y="0"/>
              <a:chExt cx="9941806" cy="1015115"/>
            </a:xfrm>
          </p:grpSpPr>
          <p:sp>
            <p:nvSpPr>
              <p:cNvPr id="236"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7" name="https://mubo.taka808.com/articles/Y4WM5REAACgAOocX/"/>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https://mubo.taka808.com/articles/Y4WM5REAACgAOocX/</a:t>
                </a:r>
              </a:p>
            </p:txBody>
          </p:sp>
        </p:grpSp>
        <p:grpSp>
          <p:nvGrpSpPr>
            <p:cNvPr id="241" name="Google Shape;175;p17"/>
            <p:cNvGrpSpPr/>
            <p:nvPr/>
          </p:nvGrpSpPr>
          <p:grpSpPr>
            <a:xfrm>
              <a:off x="1111669" y="9744858"/>
              <a:ext cx="9941807" cy="1015117"/>
              <a:chOff x="0" y="0"/>
              <a:chExt cx="9941806" cy="1015115"/>
            </a:xfrm>
          </p:grpSpPr>
          <p:sp>
            <p:nvSpPr>
              <p:cNvPr id="239"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0" name="https://mubo.taka808.com/articles/Y4w2mxEAACgAWGMh/"/>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https://mubo.taka808.com/articles/Y4w2mxEAACgAWGMh/</a:t>
                </a:r>
              </a:p>
            </p:txBody>
          </p:sp>
        </p:grpSp>
        <p:grpSp>
          <p:nvGrpSpPr>
            <p:cNvPr id="244" name="Google Shape;176;p17"/>
            <p:cNvGrpSpPr/>
            <p:nvPr/>
          </p:nvGrpSpPr>
          <p:grpSpPr>
            <a:xfrm>
              <a:off x="1111669" y="11355294"/>
              <a:ext cx="9941807" cy="1015117"/>
              <a:chOff x="0" y="0"/>
              <a:chExt cx="9941806" cy="1015115"/>
            </a:xfrm>
          </p:grpSpPr>
          <p:sp>
            <p:nvSpPr>
              <p:cNvPr id="242"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3" name="https://mubo.taka808.com/articles/Y4w3uxEAACMAWGgY/"/>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https://mubo.taka808.com/articles/Y4w3uxEAACMAWGgY/</a:t>
                </a:r>
              </a:p>
            </p:txBody>
          </p:sp>
        </p:grpSp>
        <p:grpSp>
          <p:nvGrpSpPr>
            <p:cNvPr id="247" name="Google Shape;177;p17"/>
            <p:cNvGrpSpPr/>
            <p:nvPr/>
          </p:nvGrpSpPr>
          <p:grpSpPr>
            <a:xfrm>
              <a:off x="1111669" y="12965730"/>
              <a:ext cx="9941807" cy="1015117"/>
              <a:chOff x="0" y="0"/>
              <a:chExt cx="9941806" cy="1015115"/>
            </a:xfrm>
          </p:grpSpPr>
          <p:sp>
            <p:nvSpPr>
              <p:cNvPr id="245"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6" name="https://mubo.taka808.com/articles/Y4w4NxEAACQAWGpA/"/>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https://mubo.taka808.com/articles/Y4w4NxEAACQAWGpA/</a:t>
                </a:r>
              </a:p>
            </p:txBody>
          </p:sp>
        </p:grpSp>
        <p:grpSp>
          <p:nvGrpSpPr>
            <p:cNvPr id="250" name="Google Shape;178;p17"/>
            <p:cNvGrpSpPr/>
            <p:nvPr/>
          </p:nvGrpSpPr>
          <p:grpSpPr>
            <a:xfrm>
              <a:off x="1111669" y="14576166"/>
              <a:ext cx="9941807" cy="1015117"/>
              <a:chOff x="0" y="0"/>
              <a:chExt cx="9941806" cy="1015115"/>
            </a:xfrm>
          </p:grpSpPr>
          <p:sp>
            <p:nvSpPr>
              <p:cNvPr id="248"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9" name="https://mubo.taka808.com/articles/Y4w6EhEAACMAWHKJ/"/>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https://mubo.taka808.com/articles/Y4w6EhEAACMAWHKJ/</a:t>
                </a:r>
              </a:p>
            </p:txBody>
          </p:sp>
        </p:grpSp>
        <p:grpSp>
          <p:nvGrpSpPr>
            <p:cNvPr id="253" name="Google Shape;179;p17"/>
            <p:cNvGrpSpPr/>
            <p:nvPr/>
          </p:nvGrpSpPr>
          <p:grpSpPr>
            <a:xfrm>
              <a:off x="1111669" y="81626"/>
              <a:ext cx="10028905" cy="1015117"/>
              <a:chOff x="0" y="0"/>
              <a:chExt cx="10028903" cy="1015115"/>
            </a:xfrm>
          </p:grpSpPr>
          <p:sp>
            <p:nvSpPr>
              <p:cNvPr id="251" name="Rectangle"/>
              <p:cNvSpPr/>
              <p:nvPr/>
            </p:nvSpPr>
            <p:spPr>
              <a:xfrm>
                <a:off x="0" y="0"/>
                <a:ext cx="10028903"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2" name="https://mubo.taka808.com/articles/Y30IiRcAACoA4KMK/"/>
              <p:cNvSpPr txBox="1"/>
              <p:nvPr/>
            </p:nvSpPr>
            <p:spPr>
              <a:xfrm>
                <a:off x="111624" y="216666"/>
                <a:ext cx="9805652"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https://mubo.taka808.com/articles/Y30IiRcAACoA4KMK/</a:t>
                </a:r>
              </a:p>
            </p:txBody>
          </p:sp>
        </p:grpSp>
        <p:sp>
          <p:nvSpPr>
            <p:cNvPr id="254" name="Google Shape;180;p17"/>
            <p:cNvSpPr txBox="1"/>
            <p:nvPr/>
          </p:nvSpPr>
          <p:spPr>
            <a:xfrm>
              <a:off x="0" y="143773"/>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01</a:t>
              </a:r>
            </a:p>
          </p:txBody>
        </p:sp>
        <p:sp>
          <p:nvSpPr>
            <p:cNvPr id="255" name="Google Shape;181;p17"/>
            <p:cNvSpPr txBox="1"/>
            <p:nvPr/>
          </p:nvSpPr>
          <p:spPr>
            <a:xfrm>
              <a:off x="0" y="1753290"/>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02</a:t>
              </a:r>
            </a:p>
          </p:txBody>
        </p:sp>
        <p:sp>
          <p:nvSpPr>
            <p:cNvPr id="256" name="Google Shape;182;p17"/>
            <p:cNvSpPr txBox="1"/>
            <p:nvPr/>
          </p:nvSpPr>
          <p:spPr>
            <a:xfrm>
              <a:off x="0" y="3363111"/>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03</a:t>
              </a:r>
            </a:p>
          </p:txBody>
        </p:sp>
        <p:sp>
          <p:nvSpPr>
            <p:cNvPr id="257" name="Google Shape;183;p17"/>
            <p:cNvSpPr txBox="1"/>
            <p:nvPr/>
          </p:nvSpPr>
          <p:spPr>
            <a:xfrm>
              <a:off x="0" y="4972935"/>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04</a:t>
              </a:r>
            </a:p>
          </p:txBody>
        </p:sp>
        <p:sp>
          <p:nvSpPr>
            <p:cNvPr id="258" name="Google Shape;184;p17"/>
            <p:cNvSpPr txBox="1"/>
            <p:nvPr/>
          </p:nvSpPr>
          <p:spPr>
            <a:xfrm>
              <a:off x="0" y="6582756"/>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05</a:t>
              </a:r>
            </a:p>
          </p:txBody>
        </p:sp>
        <p:sp>
          <p:nvSpPr>
            <p:cNvPr id="259" name="Google Shape;185;p17"/>
            <p:cNvSpPr txBox="1"/>
            <p:nvPr/>
          </p:nvSpPr>
          <p:spPr>
            <a:xfrm>
              <a:off x="0" y="8192577"/>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06</a:t>
              </a:r>
            </a:p>
          </p:txBody>
        </p:sp>
        <p:sp>
          <p:nvSpPr>
            <p:cNvPr id="260" name="Google Shape;186;p17"/>
            <p:cNvSpPr txBox="1"/>
            <p:nvPr/>
          </p:nvSpPr>
          <p:spPr>
            <a:xfrm>
              <a:off x="0" y="9802401"/>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07</a:t>
              </a:r>
            </a:p>
          </p:txBody>
        </p:sp>
        <p:sp>
          <p:nvSpPr>
            <p:cNvPr id="261" name="Google Shape;187;p17"/>
            <p:cNvSpPr txBox="1"/>
            <p:nvPr/>
          </p:nvSpPr>
          <p:spPr>
            <a:xfrm>
              <a:off x="0" y="11412222"/>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08</a:t>
              </a:r>
            </a:p>
          </p:txBody>
        </p:sp>
        <p:sp>
          <p:nvSpPr>
            <p:cNvPr id="262" name="Google Shape;188;p17"/>
            <p:cNvSpPr txBox="1"/>
            <p:nvPr/>
          </p:nvSpPr>
          <p:spPr>
            <a:xfrm>
              <a:off x="0" y="13022046"/>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09</a:t>
              </a:r>
            </a:p>
          </p:txBody>
        </p:sp>
        <p:sp>
          <p:nvSpPr>
            <p:cNvPr id="263" name="Google Shape;189;p17"/>
            <p:cNvSpPr txBox="1"/>
            <p:nvPr/>
          </p:nvSpPr>
          <p:spPr>
            <a:xfrm>
              <a:off x="0" y="14631867"/>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12</a:t>
              </a:r>
            </a:p>
          </p:txBody>
        </p:sp>
        <p:grpSp>
          <p:nvGrpSpPr>
            <p:cNvPr id="266" name="Google Shape;190;p17"/>
            <p:cNvGrpSpPr/>
            <p:nvPr/>
          </p:nvGrpSpPr>
          <p:grpSpPr>
            <a:xfrm>
              <a:off x="1111669" y="16186603"/>
              <a:ext cx="9941807" cy="1015117"/>
              <a:chOff x="0" y="0"/>
              <a:chExt cx="9941806" cy="1015115"/>
            </a:xfrm>
          </p:grpSpPr>
          <p:sp>
            <p:nvSpPr>
              <p:cNvPr id="264"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5" name="https://mubo.taka808.com/articles/Y4w-dhEAACgAWIXh/"/>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https://mubo.taka808.com/articles/Y4w-dhEAACgAWIXh/</a:t>
                </a:r>
              </a:p>
            </p:txBody>
          </p:sp>
        </p:grpSp>
        <p:sp>
          <p:nvSpPr>
            <p:cNvPr id="267" name="Google Shape;191;p17"/>
            <p:cNvSpPr txBox="1"/>
            <p:nvPr/>
          </p:nvSpPr>
          <p:spPr>
            <a:xfrm>
              <a:off x="0" y="16241690"/>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17</a:t>
              </a:r>
            </a:p>
          </p:txBody>
        </p:sp>
        <p:grpSp>
          <p:nvGrpSpPr>
            <p:cNvPr id="270" name="Google Shape;194;p17"/>
            <p:cNvGrpSpPr/>
            <p:nvPr/>
          </p:nvGrpSpPr>
          <p:grpSpPr>
            <a:xfrm>
              <a:off x="1111669" y="17797039"/>
              <a:ext cx="9941807" cy="1015117"/>
              <a:chOff x="0" y="0"/>
              <a:chExt cx="9941806" cy="1015115"/>
            </a:xfrm>
          </p:grpSpPr>
          <p:sp>
            <p:nvSpPr>
              <p:cNvPr id="268" name="Rectangle"/>
              <p:cNvSpPr/>
              <p:nvPr/>
            </p:nvSpPr>
            <p:spPr>
              <a:xfrm>
                <a:off x="0" y="0"/>
                <a:ext cx="9941806" cy="1015115"/>
              </a:xfrm>
              <a:prstGeom prst="rect">
                <a:avLst/>
              </a:prstGeom>
              <a:noFill/>
              <a:ln w="12700" cap="flat">
                <a:solidFill>
                  <a:srgbClr val="FFFFFF"/>
                </a:solidFill>
                <a:prstDash val="solid"/>
                <a:miter lim="800000"/>
              </a:ln>
              <a:effectLst/>
            </p:spPr>
            <p:txBody>
              <a:bodyPr wrap="square" lIns="0" tIns="0" rIns="0" bIns="0" numCol="1" anchor="ctr">
                <a:noAutofit/>
              </a:bodyPr>
              <a:lstStyle/>
              <a:p>
                <a:pPr>
                  <a:defRPr sz="2800" u="sng">
                    <a:solidFill>
                      <a:srgbClr val="0563C1"/>
                    </a:solidFill>
                  </a:defRPr>
                </a:pPr>
                <a:endParaRPr sz="10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9" name="https://mubo.taka808.com/articles/Y4w_lREAACMAWIr2/"/>
              <p:cNvSpPr txBox="1"/>
              <p:nvPr/>
            </p:nvSpPr>
            <p:spPr>
              <a:xfrm>
                <a:off x="111624" y="216666"/>
                <a:ext cx="9718555" cy="581785"/>
              </a:xfrm>
              <a:prstGeom prst="rect">
                <a:avLst/>
              </a:prstGeom>
              <a:noFill/>
              <a:ln w="12700" cap="flat">
                <a:noFill/>
                <a:miter lim="400000"/>
              </a:ln>
              <a:effectLst/>
            </p:spPr>
            <p:txBody>
              <a:bodyPr wrap="square" lIns="39450" tIns="39450" rIns="39450" bIns="39450" numCol="1" anchor="ctr">
                <a:spAutoFit/>
              </a:bodyPr>
              <a:lstStyle>
                <a:lvl1pPr>
                  <a:defRPr sz="2800" u="sng">
                    <a:solidFill>
                      <a:srgbClr val="0563C1"/>
                    </a:solidFill>
                    <a:uFill>
                      <a:solidFill>
                        <a:srgbClr val="0563C1"/>
                      </a:solidFill>
                    </a:uFill>
                  </a:defRPr>
                </a:lvl1pPr>
              </a:lstStyle>
              <a:p>
                <a:pPr>
                  <a:defRPr>
                    <a:uFillTx/>
                  </a:defRPr>
                </a:pPr>
                <a:r>
                  <a:rPr sz="900" dirty="0">
                    <a:latin typeface="M PLUS 1p" panose="020B0502020203020207" pitchFamily="34" charset="-128"/>
                    <a:ea typeface="M PLUS 1p" panose="020B0502020203020207" pitchFamily="34" charset="-128"/>
                    <a:cs typeface="M PLUS 1p" panose="020B0502020203020207" pitchFamily="34" charset="-128"/>
                  </a:rPr>
                  <a:t>https://mubo.taka808.com/articles/Y4w_lREAACMAWIr2/</a:t>
                </a:r>
              </a:p>
            </p:txBody>
          </p:sp>
        </p:grpSp>
        <p:sp>
          <p:nvSpPr>
            <p:cNvPr id="271" name="Google Shape;195;p17"/>
            <p:cNvSpPr txBox="1"/>
            <p:nvPr/>
          </p:nvSpPr>
          <p:spPr>
            <a:xfrm>
              <a:off x="0" y="17851512"/>
              <a:ext cx="927160" cy="843568"/>
            </a:xfrm>
            <a:prstGeom prst="rect">
              <a:avLst/>
            </a:prstGeom>
            <a:noFill/>
            <a:ln w="12700" cap="flat">
              <a:noFill/>
              <a:miter lim="400000"/>
            </a:ln>
            <a:effectLst/>
          </p:spPr>
          <p:txBody>
            <a:bodyPr wrap="square" lIns="39450" tIns="39450" rIns="39450" bIns="39450" numCol="1" anchor="ctr">
              <a:spAutoFit/>
            </a:bodyPr>
            <a:lstStyle>
              <a:lvl1pPr algn="ct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18</a:t>
              </a:r>
            </a:p>
          </p:txBody>
        </p:sp>
        <p:pic>
          <p:nvPicPr>
            <p:cNvPr id="272" name="Google Shape;196;p17" descr="Google Shape;196;p17"/>
            <p:cNvPicPr>
              <a:picLocks noChangeAspect="1"/>
            </p:cNvPicPr>
            <p:nvPr/>
          </p:nvPicPr>
          <p:blipFill>
            <a:blip r:embed="rId3"/>
            <a:stretch>
              <a:fillRect/>
            </a:stretch>
          </p:blipFill>
          <p:spPr>
            <a:xfrm>
              <a:off x="11058918" y="0"/>
              <a:ext cx="1069968" cy="1130497"/>
            </a:xfrm>
            <a:prstGeom prst="rect">
              <a:avLst/>
            </a:prstGeom>
            <a:ln w="12700" cap="flat">
              <a:noFill/>
              <a:miter lim="400000"/>
              <a:headEnd/>
              <a:tailEnd/>
            </a:ln>
            <a:effectLst/>
          </p:spPr>
        </p:pic>
        <p:pic>
          <p:nvPicPr>
            <p:cNvPr id="273" name="Google Shape;197;p17" descr="Google Shape;197;p17"/>
            <p:cNvPicPr>
              <a:picLocks noChangeAspect="1"/>
            </p:cNvPicPr>
            <p:nvPr/>
          </p:nvPicPr>
          <p:blipFill>
            <a:blip r:embed="rId4"/>
            <a:stretch>
              <a:fillRect/>
            </a:stretch>
          </p:blipFill>
          <p:spPr>
            <a:xfrm>
              <a:off x="11058918" y="1609822"/>
              <a:ext cx="1069968" cy="1130498"/>
            </a:xfrm>
            <a:prstGeom prst="rect">
              <a:avLst/>
            </a:prstGeom>
            <a:ln w="12700" cap="flat">
              <a:noFill/>
              <a:miter lim="400000"/>
              <a:headEnd/>
              <a:tailEnd/>
            </a:ln>
            <a:effectLst/>
          </p:spPr>
        </p:pic>
        <p:grpSp>
          <p:nvGrpSpPr>
            <p:cNvPr id="276" name="Google Shape;198;p17"/>
            <p:cNvGrpSpPr/>
            <p:nvPr/>
          </p:nvGrpSpPr>
          <p:grpSpPr>
            <a:xfrm>
              <a:off x="11058918" y="3219645"/>
              <a:ext cx="1069968" cy="1130497"/>
              <a:chOff x="0" y="0"/>
              <a:chExt cx="1069967" cy="1130496"/>
            </a:xfrm>
          </p:grpSpPr>
          <p:sp>
            <p:nvSpPr>
              <p:cNvPr id="274"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75" name="image7.png" descr="image7.png"/>
              <p:cNvPicPr>
                <a:picLocks noChangeAspect="1"/>
              </p:cNvPicPr>
              <p:nvPr/>
            </p:nvPicPr>
            <p:blipFill>
              <a:blip r:embed="rId5"/>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279" name="Google Shape;199;p17"/>
            <p:cNvGrpSpPr/>
            <p:nvPr/>
          </p:nvGrpSpPr>
          <p:grpSpPr>
            <a:xfrm>
              <a:off x="11058918" y="4829467"/>
              <a:ext cx="1069968" cy="1130498"/>
              <a:chOff x="0" y="0"/>
              <a:chExt cx="1069967" cy="1130496"/>
            </a:xfrm>
          </p:grpSpPr>
          <p:sp>
            <p:nvSpPr>
              <p:cNvPr id="277"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78" name="image8.png" descr="image8.png"/>
              <p:cNvPicPr>
                <a:picLocks noChangeAspect="1"/>
              </p:cNvPicPr>
              <p:nvPr/>
            </p:nvPicPr>
            <p:blipFill>
              <a:blip r:embed="rId6"/>
              <a:stretch>
                <a:fillRect/>
              </a:stretch>
            </p:blipFill>
            <p:spPr>
              <a:xfrm>
                <a:off x="0" y="0"/>
                <a:ext cx="1069968" cy="1130497"/>
              </a:xfrm>
              <a:prstGeom prst="rect">
                <a:avLst/>
              </a:prstGeom>
              <a:ln w="12700" cap="flat">
                <a:solidFill>
                  <a:srgbClr val="FFFFFF"/>
                </a:solidFill>
                <a:prstDash val="solid"/>
                <a:miter lim="8000"/>
                <a:headEnd/>
                <a:tailEnd/>
              </a:ln>
              <a:effectLst/>
            </p:spPr>
          </p:pic>
        </p:grpSp>
        <p:pic>
          <p:nvPicPr>
            <p:cNvPr id="280" name="Google Shape;200;p17" descr="Google Shape;200;p17"/>
            <p:cNvPicPr>
              <a:picLocks noChangeAspect="1"/>
            </p:cNvPicPr>
            <p:nvPr/>
          </p:nvPicPr>
          <p:blipFill>
            <a:blip r:embed="rId7"/>
            <a:stretch>
              <a:fillRect/>
            </a:stretch>
          </p:blipFill>
          <p:spPr>
            <a:xfrm>
              <a:off x="11058918" y="6439290"/>
              <a:ext cx="1069968" cy="1130498"/>
            </a:xfrm>
            <a:prstGeom prst="rect">
              <a:avLst/>
            </a:prstGeom>
            <a:ln w="12700" cap="flat">
              <a:noFill/>
              <a:miter lim="400000"/>
              <a:headEnd/>
              <a:tailEnd/>
            </a:ln>
            <a:effectLst/>
          </p:spPr>
        </p:pic>
        <p:grpSp>
          <p:nvGrpSpPr>
            <p:cNvPr id="283" name="Google Shape;201;p17"/>
            <p:cNvGrpSpPr/>
            <p:nvPr/>
          </p:nvGrpSpPr>
          <p:grpSpPr>
            <a:xfrm>
              <a:off x="11058918" y="8049112"/>
              <a:ext cx="1069968" cy="1130498"/>
              <a:chOff x="0" y="0"/>
              <a:chExt cx="1069967" cy="1130496"/>
            </a:xfrm>
          </p:grpSpPr>
          <p:sp>
            <p:nvSpPr>
              <p:cNvPr id="281"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82" name="image10.png" descr="image10.png"/>
              <p:cNvPicPr>
                <a:picLocks noChangeAspect="1"/>
              </p:cNvPicPr>
              <p:nvPr/>
            </p:nvPicPr>
            <p:blipFill>
              <a:blip r:embed="rId8"/>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286" name="Google Shape;202;p17"/>
            <p:cNvGrpSpPr/>
            <p:nvPr/>
          </p:nvGrpSpPr>
          <p:grpSpPr>
            <a:xfrm>
              <a:off x="11058918" y="9658935"/>
              <a:ext cx="1069968" cy="1130498"/>
              <a:chOff x="0" y="0"/>
              <a:chExt cx="1069967" cy="1130496"/>
            </a:xfrm>
          </p:grpSpPr>
          <p:sp>
            <p:nvSpPr>
              <p:cNvPr id="284"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85" name="image11.png" descr="image11.png"/>
              <p:cNvPicPr>
                <a:picLocks noChangeAspect="1"/>
              </p:cNvPicPr>
              <p:nvPr/>
            </p:nvPicPr>
            <p:blipFill>
              <a:blip r:embed="rId9"/>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289" name="Google Shape;203;p17"/>
            <p:cNvGrpSpPr/>
            <p:nvPr/>
          </p:nvGrpSpPr>
          <p:grpSpPr>
            <a:xfrm>
              <a:off x="11058918" y="11268757"/>
              <a:ext cx="1069968" cy="1130498"/>
              <a:chOff x="0" y="0"/>
              <a:chExt cx="1069967" cy="1130496"/>
            </a:xfrm>
          </p:grpSpPr>
          <p:sp>
            <p:nvSpPr>
              <p:cNvPr id="287"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88" name="image12.png" descr="image12.png"/>
              <p:cNvPicPr>
                <a:picLocks noChangeAspect="1"/>
              </p:cNvPicPr>
              <p:nvPr/>
            </p:nvPicPr>
            <p:blipFill>
              <a:blip r:embed="rId10"/>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292" name="Google Shape;204;p17"/>
            <p:cNvGrpSpPr/>
            <p:nvPr/>
          </p:nvGrpSpPr>
          <p:grpSpPr>
            <a:xfrm>
              <a:off x="11058918" y="12878580"/>
              <a:ext cx="1069968" cy="1130498"/>
              <a:chOff x="0" y="0"/>
              <a:chExt cx="1069967" cy="1130496"/>
            </a:xfrm>
          </p:grpSpPr>
          <p:sp>
            <p:nvSpPr>
              <p:cNvPr id="290"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91" name="image13.png" descr="image13.png"/>
              <p:cNvPicPr>
                <a:picLocks noChangeAspect="1"/>
              </p:cNvPicPr>
              <p:nvPr/>
            </p:nvPicPr>
            <p:blipFill>
              <a:blip r:embed="rId11"/>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295" name="Google Shape;205;p17"/>
            <p:cNvGrpSpPr/>
            <p:nvPr/>
          </p:nvGrpSpPr>
          <p:grpSpPr>
            <a:xfrm>
              <a:off x="11058918" y="14488403"/>
              <a:ext cx="1069968" cy="1130497"/>
              <a:chOff x="0" y="0"/>
              <a:chExt cx="1069967" cy="1130496"/>
            </a:xfrm>
          </p:grpSpPr>
          <p:sp>
            <p:nvSpPr>
              <p:cNvPr id="293"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94" name="image14.png" descr="image14.png"/>
              <p:cNvPicPr>
                <a:picLocks noChangeAspect="1"/>
              </p:cNvPicPr>
              <p:nvPr/>
            </p:nvPicPr>
            <p:blipFill>
              <a:blip r:embed="rId12"/>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298" name="Google Shape;206;p17"/>
            <p:cNvGrpSpPr/>
            <p:nvPr/>
          </p:nvGrpSpPr>
          <p:grpSpPr>
            <a:xfrm>
              <a:off x="11058918" y="16098225"/>
              <a:ext cx="1069968" cy="1130498"/>
              <a:chOff x="0" y="0"/>
              <a:chExt cx="1069967" cy="1130496"/>
            </a:xfrm>
          </p:grpSpPr>
          <p:sp>
            <p:nvSpPr>
              <p:cNvPr id="296"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97" name="image15.png" descr="image15.png"/>
              <p:cNvPicPr>
                <a:picLocks noChangeAspect="1"/>
              </p:cNvPicPr>
              <p:nvPr/>
            </p:nvPicPr>
            <p:blipFill>
              <a:blip r:embed="rId13"/>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nvGrpSpPr>
            <p:cNvPr id="301" name="Google Shape;207;p17"/>
            <p:cNvGrpSpPr/>
            <p:nvPr/>
          </p:nvGrpSpPr>
          <p:grpSpPr>
            <a:xfrm>
              <a:off x="11058918" y="17708048"/>
              <a:ext cx="1069968" cy="1130498"/>
              <a:chOff x="0" y="0"/>
              <a:chExt cx="1069967" cy="1130496"/>
            </a:xfrm>
          </p:grpSpPr>
          <p:sp>
            <p:nvSpPr>
              <p:cNvPr id="299" name="Rectangle"/>
              <p:cNvSpPr/>
              <p:nvPr/>
            </p:nvSpPr>
            <p:spPr>
              <a:xfrm>
                <a:off x="0" y="0"/>
                <a:ext cx="1069968" cy="1130497"/>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300" name="image16.png" descr="image16.png"/>
              <p:cNvPicPr>
                <a:picLocks noChangeAspect="1"/>
              </p:cNvPicPr>
              <p:nvPr/>
            </p:nvPicPr>
            <p:blipFill>
              <a:blip r:embed="rId14"/>
              <a:stretch>
                <a:fillRect/>
              </a:stretch>
            </p:blipFill>
            <p:spPr>
              <a:xfrm>
                <a:off x="0" y="0"/>
                <a:ext cx="1069968" cy="1130497"/>
              </a:xfrm>
              <a:prstGeom prst="rect">
                <a:avLst/>
              </a:prstGeom>
              <a:ln w="12700" cap="flat">
                <a:solidFill>
                  <a:srgbClr val="FFFFFF"/>
                </a:solidFill>
                <a:prstDash val="solid"/>
                <a:miter lim="8000"/>
                <a:headEnd/>
                <a:tailEnd/>
              </a:ln>
              <a:effectLst/>
            </p:spPr>
          </p:pic>
        </p:grpSp>
      </p:grpSp>
      <p:sp>
        <p:nvSpPr>
          <p:cNvPr id="303"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 name="Google Shape;1415;p62"/>
          <p:cNvSpPr txBox="1"/>
          <p:nvPr/>
        </p:nvSpPr>
        <p:spPr>
          <a:xfrm>
            <a:off x="4916870" y="76936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1852" name="Google Shape;1416;p62"/>
          <p:cNvSpPr txBox="1"/>
          <p:nvPr/>
        </p:nvSpPr>
        <p:spPr>
          <a:xfrm>
            <a:off x="413073" y="1413119"/>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1853" name="Google Shape;1417;p62"/>
          <p:cNvSpPr txBox="1"/>
          <p:nvPr/>
        </p:nvSpPr>
        <p:spPr>
          <a:xfrm>
            <a:off x="413063" y="856407"/>
            <a:ext cx="4890356"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まず、大事な点をお話しします。この本ではソロとコードを分けて考えることはしません</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かっこいいコード＝かっこいいメロディ」と考えます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1856" name="Google Shape;1418;p62"/>
          <p:cNvGrpSpPr/>
          <p:nvPr/>
        </p:nvGrpSpPr>
        <p:grpSpPr>
          <a:xfrm>
            <a:off x="1148" y="306572"/>
            <a:ext cx="5715000" cy="474189"/>
            <a:chOff x="0" y="-1"/>
            <a:chExt cx="15240000" cy="1264502"/>
          </a:xfrm>
        </p:grpSpPr>
        <p:sp>
          <p:nvSpPr>
            <p:cNvPr id="1854"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S PMincho" panose="02020600040205080304" pitchFamily="18" charset="-128"/>
                <a:ea typeface="MS PMincho" panose="02020600040205080304" pitchFamily="18" charset="-128"/>
              </a:endParaRPr>
            </a:p>
          </p:txBody>
        </p:sp>
        <p:sp>
          <p:nvSpPr>
            <p:cNvPr id="1855" name="かっこいいコード＝かっこいいメロディ"/>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S PMincho" panose="02020600040205080304" pitchFamily="18" charset="-128"/>
                  <a:ea typeface="MS PMincho" panose="02020600040205080304" pitchFamily="18" charset="-128"/>
                </a:rPr>
                <a:t>　　 </a:t>
              </a:r>
              <a:r>
                <a:rPr sz="2025" dirty="0" err="1">
                  <a:latin typeface="MS PMincho" panose="02020600040205080304" pitchFamily="18" charset="-128"/>
                  <a:ea typeface="MS PMincho" panose="02020600040205080304" pitchFamily="18" charset="-128"/>
                </a:rPr>
                <a:t>かっこいいコード＝かっこいいメロディ</a:t>
              </a:r>
              <a:endParaRPr sz="2025" dirty="0">
                <a:latin typeface="MS PMincho" panose="02020600040205080304" pitchFamily="18" charset="-128"/>
                <a:ea typeface="MS PMincho" panose="02020600040205080304" pitchFamily="18" charset="-128"/>
              </a:endParaRPr>
            </a:p>
          </p:txBody>
        </p:sp>
      </p:grpSp>
      <p:pic>
        <p:nvPicPr>
          <p:cNvPr id="1857" name="Google Shape;1420;p62" descr="Google Shape;1420;p62"/>
          <p:cNvPicPr>
            <a:picLocks noChangeAspect="1"/>
          </p:cNvPicPr>
          <p:nvPr/>
        </p:nvPicPr>
        <p:blipFill>
          <a:blip r:embed="rId2"/>
          <a:stretch>
            <a:fillRect/>
          </a:stretch>
        </p:blipFill>
        <p:spPr>
          <a:xfrm>
            <a:off x="636030" y="2554527"/>
            <a:ext cx="4582618" cy="1667569"/>
          </a:xfrm>
          <a:prstGeom prst="rect">
            <a:avLst/>
          </a:prstGeom>
          <a:ln w="12700">
            <a:miter lim="400000"/>
            <a:headEnd/>
            <a:tailEnd/>
          </a:ln>
        </p:spPr>
      </p:pic>
      <p:grpSp>
        <p:nvGrpSpPr>
          <p:cNvPr id="1860" name="Google Shape;1421;p62"/>
          <p:cNvGrpSpPr/>
          <p:nvPr/>
        </p:nvGrpSpPr>
        <p:grpSpPr>
          <a:xfrm>
            <a:off x="643876" y="3743911"/>
            <a:ext cx="296664" cy="333451"/>
            <a:chOff x="-1" y="0"/>
            <a:chExt cx="791102" cy="889200"/>
          </a:xfrm>
        </p:grpSpPr>
        <p:sp>
          <p:nvSpPr>
            <p:cNvPr id="185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59"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863" name="Google Shape;1422;p62"/>
          <p:cNvGrpSpPr/>
          <p:nvPr/>
        </p:nvGrpSpPr>
        <p:grpSpPr>
          <a:xfrm>
            <a:off x="1957410" y="3743912"/>
            <a:ext cx="296663" cy="333450"/>
            <a:chOff x="0" y="547432"/>
            <a:chExt cx="791101" cy="889201"/>
          </a:xfrm>
        </p:grpSpPr>
        <p:sp>
          <p:nvSpPr>
            <p:cNvPr id="186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62"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864" name="Google Shape;1423;p62"/>
          <p:cNvSpPr txBox="1"/>
          <p:nvPr/>
        </p:nvSpPr>
        <p:spPr>
          <a:xfrm>
            <a:off x="142167" y="2113606"/>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Major 7 （9,#11,13）</a:t>
            </a:r>
          </a:p>
        </p:txBody>
      </p:sp>
      <p:sp>
        <p:nvSpPr>
          <p:cNvPr id="1865" name="Google Shape;1424;p62"/>
          <p:cNvSpPr txBox="1"/>
          <p:nvPr/>
        </p:nvSpPr>
        <p:spPr>
          <a:xfrm>
            <a:off x="771314" y="4233585"/>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866" name="Google Shape;1425;p62"/>
          <p:cNvSpPr txBox="1"/>
          <p:nvPr/>
        </p:nvSpPr>
        <p:spPr>
          <a:xfrm>
            <a:off x="1239768" y="4238735"/>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867" name="Google Shape;1426;p62"/>
          <p:cNvSpPr txBox="1"/>
          <p:nvPr/>
        </p:nvSpPr>
        <p:spPr>
          <a:xfrm>
            <a:off x="2048456" y="424583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868" name="Google Shape;1427;p62"/>
          <p:cNvSpPr txBox="1"/>
          <p:nvPr/>
        </p:nvSpPr>
        <p:spPr>
          <a:xfrm>
            <a:off x="2702804" y="4234431"/>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sp>
        <p:nvSpPr>
          <p:cNvPr id="1869" name="Google Shape;1428;p62"/>
          <p:cNvSpPr txBox="1"/>
          <p:nvPr/>
        </p:nvSpPr>
        <p:spPr>
          <a:xfrm>
            <a:off x="3275541" y="4245790"/>
            <a:ext cx="316326"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1872" name="Google Shape;1429;p62"/>
          <p:cNvGrpSpPr/>
          <p:nvPr/>
        </p:nvGrpSpPr>
        <p:grpSpPr>
          <a:xfrm>
            <a:off x="1306770" y="3743912"/>
            <a:ext cx="296663" cy="333450"/>
            <a:chOff x="0" y="547432"/>
            <a:chExt cx="791101" cy="889201"/>
          </a:xfrm>
        </p:grpSpPr>
        <p:sp>
          <p:nvSpPr>
            <p:cNvPr id="187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71"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875" name="Google Shape;1430;p62"/>
          <p:cNvGrpSpPr/>
          <p:nvPr/>
        </p:nvGrpSpPr>
        <p:grpSpPr>
          <a:xfrm>
            <a:off x="4564265" y="3738989"/>
            <a:ext cx="296664" cy="333451"/>
            <a:chOff x="-1" y="0"/>
            <a:chExt cx="791102" cy="889200"/>
          </a:xfrm>
        </p:grpSpPr>
        <p:sp>
          <p:nvSpPr>
            <p:cNvPr id="1873"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74"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1878" name="Google Shape;1431;p62"/>
          <p:cNvGrpSpPr/>
          <p:nvPr/>
        </p:nvGrpSpPr>
        <p:grpSpPr>
          <a:xfrm>
            <a:off x="3273075" y="3738990"/>
            <a:ext cx="296663" cy="333451"/>
            <a:chOff x="0" y="248982"/>
            <a:chExt cx="791101" cy="889201"/>
          </a:xfrm>
        </p:grpSpPr>
        <p:sp>
          <p:nvSpPr>
            <p:cNvPr id="1876"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77"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1881" name="Google Shape;1432;p62"/>
          <p:cNvGrpSpPr/>
          <p:nvPr/>
        </p:nvGrpSpPr>
        <p:grpSpPr>
          <a:xfrm>
            <a:off x="4074768" y="2817043"/>
            <a:ext cx="296664" cy="520988"/>
            <a:chOff x="-1" y="0"/>
            <a:chExt cx="791102" cy="1389300"/>
          </a:xfrm>
        </p:grpSpPr>
        <p:sp>
          <p:nvSpPr>
            <p:cNvPr id="1879" name="Oval"/>
            <p:cNvSpPr/>
            <p:nvPr/>
          </p:nvSpPr>
          <p:spPr>
            <a:xfrm>
              <a:off x="-1" y="0"/>
              <a:ext cx="791102" cy="13893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80" name="F#"/>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884" name="Google Shape;1433;p62"/>
          <p:cNvGrpSpPr/>
          <p:nvPr/>
        </p:nvGrpSpPr>
        <p:grpSpPr>
          <a:xfrm>
            <a:off x="2610170" y="3743912"/>
            <a:ext cx="296663" cy="333450"/>
            <a:chOff x="0" y="547432"/>
            <a:chExt cx="791101" cy="889201"/>
          </a:xfrm>
        </p:grpSpPr>
        <p:sp>
          <p:nvSpPr>
            <p:cNvPr id="188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83"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885" name="Google Shape;1434;p62"/>
          <p:cNvSpPr txBox="1"/>
          <p:nvPr/>
        </p:nvSpPr>
        <p:spPr>
          <a:xfrm>
            <a:off x="3997923" y="4110915"/>
            <a:ext cx="422922"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1886" name="Google Shape;1435;p62"/>
          <p:cNvSpPr txBox="1"/>
          <p:nvPr/>
        </p:nvSpPr>
        <p:spPr>
          <a:xfrm>
            <a:off x="4562011" y="4115211"/>
            <a:ext cx="316326"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1887" name="Google Shape;1436;p62"/>
          <p:cNvSpPr txBox="1"/>
          <p:nvPr/>
        </p:nvSpPr>
        <p:spPr>
          <a:xfrm>
            <a:off x="540073" y="4630609"/>
            <a:ext cx="4890356" cy="3057223"/>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例えば、上のように押さえるシチュエーションの際</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a:t>
            </a:r>
            <a:r>
              <a:rPr sz="1388" u="sng" dirty="0" err="1">
                <a:latin typeface="M PLUS 1p" panose="020B0502020203020207" pitchFamily="34" charset="-128"/>
                <a:ea typeface="M PLUS 1p" panose="020B0502020203020207" pitchFamily="34" charset="-128"/>
                <a:cs typeface="M PLUS 1p" panose="020B0502020203020207" pitchFamily="34" charset="-128"/>
              </a:rPr>
              <a:t>同時に弾いた時は和音</a:t>
            </a:r>
            <a:r>
              <a:rPr sz="1388" u="sng" dirty="0">
                <a:latin typeface="M PLUS 1p" panose="020B0502020203020207" pitchFamily="34" charset="-128"/>
                <a:ea typeface="M PLUS 1p" panose="020B0502020203020207" pitchFamily="34" charset="-128"/>
                <a:cs typeface="M PLUS 1p" panose="020B0502020203020207" pitchFamily="34" charset="-128"/>
              </a:rPr>
              <a:t>」「</a:t>
            </a:r>
            <a:r>
              <a:rPr sz="1388" u="sng" dirty="0" err="1">
                <a:latin typeface="M PLUS 1p" panose="020B0502020203020207" pitchFamily="34" charset="-128"/>
                <a:ea typeface="M PLUS 1p" panose="020B0502020203020207" pitchFamily="34" charset="-128"/>
                <a:cs typeface="M PLUS 1p" panose="020B0502020203020207" pitchFamily="34" charset="-128"/>
              </a:rPr>
              <a:t>別々に弾けばメロディ」</a:t>
            </a:r>
            <a:r>
              <a:rPr sz="1388" dirty="0" err="1">
                <a:latin typeface="M PLUS 1p" panose="020B0502020203020207" pitchFamily="34" charset="-128"/>
                <a:ea typeface="M PLUS 1p" panose="020B0502020203020207" pitchFamily="34" charset="-128"/>
                <a:cs typeface="M PLUS 1p" panose="020B0502020203020207" pitchFamily="34" charset="-128"/>
              </a:rPr>
              <a:t>と考えます。そして、これらは両方とも</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かっこいいフレーズ」なのです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そうやって分けずにシンプルにすることで、演奏中や作曲中に考えることを減らすことができます。その方が、クオリティが上がっていくと僕は考えています。「</a:t>
            </a:r>
            <a:r>
              <a:rPr sz="1388" dirty="0" err="1">
                <a:latin typeface="M PLUS 1p" panose="020B0502020203020207" pitchFamily="34" charset="-128"/>
                <a:ea typeface="M PLUS 1p" panose="020B0502020203020207" pitchFamily="34" charset="-128"/>
                <a:cs typeface="M PLUS 1p" panose="020B0502020203020207" pitchFamily="34" charset="-128"/>
              </a:rPr>
              <a:t>フレーズを弾く」というよりは「ハーモニーを弾く」という感覚でしょうか</a:t>
            </a: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1888" name="Google Shape;1437;p62" descr="Google Shape;1437;p62"/>
          <p:cNvPicPr>
            <a:picLocks noChangeAspect="1"/>
          </p:cNvPicPr>
          <p:nvPr/>
        </p:nvPicPr>
        <p:blipFill>
          <a:blip r:embed="rId3"/>
          <a:stretch>
            <a:fillRect/>
          </a:stretch>
        </p:blipFill>
        <p:spPr>
          <a:xfrm>
            <a:off x="226921" y="8142078"/>
            <a:ext cx="709751" cy="659904"/>
          </a:xfrm>
          <a:prstGeom prst="rect">
            <a:avLst/>
          </a:prstGeom>
          <a:ln w="12700">
            <a:miter lim="400000"/>
            <a:headEnd/>
            <a:tailEnd/>
          </a:ln>
        </p:spPr>
      </p:pic>
      <p:sp>
        <p:nvSpPr>
          <p:cNvPr id="1889" name="Google Shape;1438;p62"/>
          <p:cNvSpPr txBox="1"/>
          <p:nvPr/>
        </p:nvSpPr>
        <p:spPr>
          <a:xfrm>
            <a:off x="961829" y="8327987"/>
            <a:ext cx="4468707" cy="345135"/>
          </a:xfrm>
          <a:prstGeom prst="rect">
            <a:avLst/>
          </a:prstGeom>
          <a:ln w="12700">
            <a:miter lim="400000"/>
          </a:ln>
        </p:spPr>
        <p:txBody>
          <a:bodyPr lIns="25134" tIns="25134" rIns="25134" bIns="25134">
            <a:spAutoFit/>
          </a:bodyPr>
          <a:lstStyle>
            <a:lvl1pPr algn="ctr">
              <a:defRPr sz="5100" u="sng"/>
            </a:lvl1pPr>
          </a:lstStyle>
          <a:p>
            <a:r>
              <a:rPr sz="1913" dirty="0" err="1">
                <a:latin typeface="M PLUS 1p" panose="020B0502020203020207" pitchFamily="34" charset="-128"/>
                <a:ea typeface="M PLUS 1p" panose="020B0502020203020207" pitchFamily="34" charset="-128"/>
                <a:cs typeface="M PLUS 1p" panose="020B0502020203020207" pitchFamily="34" charset="-128"/>
              </a:rPr>
              <a:t>かっこいいコード＝かっこいいメロディ</a:t>
            </a:r>
            <a:endParaRPr sz="1913"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1890" name="Google Shape;1439;p62" descr="Google Shape;1439;p62"/>
          <p:cNvPicPr>
            <a:picLocks noChangeAspect="1"/>
          </p:cNvPicPr>
          <p:nvPr/>
        </p:nvPicPr>
        <p:blipFill>
          <a:blip r:embed="rId4"/>
          <a:stretch>
            <a:fillRect/>
          </a:stretch>
        </p:blipFill>
        <p:spPr>
          <a:xfrm>
            <a:off x="91928" y="7671813"/>
            <a:ext cx="979736" cy="470271"/>
          </a:xfrm>
          <a:prstGeom prst="rect">
            <a:avLst/>
          </a:prstGeom>
          <a:ln w="12700">
            <a:miter lim="400000"/>
            <a:headEnd/>
            <a:tailEnd/>
          </a:ln>
        </p:spPr>
      </p:pic>
      <p:pic>
        <p:nvPicPr>
          <p:cNvPr id="1891" name="Google Shape;1449;p63" descr="Google Shape;1449;p63"/>
          <p:cNvPicPr>
            <a:picLocks noChangeAspect="1"/>
          </p:cNvPicPr>
          <p:nvPr/>
        </p:nvPicPr>
        <p:blipFill>
          <a:blip r:embed="rId5"/>
          <a:srcRect r="9066" b="28515"/>
          <a:stretch>
            <a:fillRect/>
          </a:stretch>
        </p:blipFill>
        <p:spPr>
          <a:xfrm>
            <a:off x="795" y="277147"/>
            <a:ext cx="559091" cy="520927"/>
          </a:xfrm>
          <a:prstGeom prst="rect">
            <a:avLst/>
          </a:prstGeom>
          <a:ln w="12700">
            <a:miter lim="400000"/>
            <a:headEnd/>
            <a:tailEnd/>
          </a:ln>
        </p:spPr>
      </p:pic>
      <p:sp>
        <p:nvSpPr>
          <p:cNvPr id="189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 name="Google Shape;1446;p63"/>
          <p:cNvSpPr txBox="1"/>
          <p:nvPr/>
        </p:nvSpPr>
        <p:spPr>
          <a:xfrm>
            <a:off x="4916870" y="35799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1895" name="Google Shape;1447;p63"/>
          <p:cNvSpPr txBox="1"/>
          <p:nvPr/>
        </p:nvSpPr>
        <p:spPr>
          <a:xfrm>
            <a:off x="413073" y="5132249"/>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1898" name="Google Shape;1448;p63"/>
          <p:cNvGrpSpPr/>
          <p:nvPr/>
        </p:nvGrpSpPr>
        <p:grpSpPr>
          <a:xfrm>
            <a:off x="1148" y="168392"/>
            <a:ext cx="5715000" cy="475245"/>
            <a:chOff x="0" y="-1"/>
            <a:chExt cx="15240000" cy="1267319"/>
          </a:xfrm>
        </p:grpSpPr>
        <p:sp>
          <p:nvSpPr>
            <p:cNvPr id="1896" name="Rectangle"/>
            <p:cNvSpPr/>
            <p:nvPr/>
          </p:nvSpPr>
          <p:spPr>
            <a:xfrm>
              <a:off x="0" y="-1"/>
              <a:ext cx="15240000" cy="1267319"/>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897" name="アルペジオとスケール"/>
            <p:cNvSpPr txBox="1"/>
            <p:nvPr/>
          </p:nvSpPr>
          <p:spPr>
            <a:xfrm>
              <a:off x="105275" y="111932"/>
              <a:ext cx="15029453" cy="1043450"/>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a:latin typeface="M PLUS 1p" panose="020B0502020203020207" pitchFamily="34" charset="-128"/>
                  <a:ea typeface="M PLUS 1p" panose="020B0502020203020207" pitchFamily="34" charset="-128"/>
                  <a:cs typeface="M PLUS 1p" panose="020B0502020203020207" pitchFamily="34" charset="-128"/>
                </a:rPr>
                <a:t>　　 </a:t>
              </a:r>
              <a:r>
                <a:rPr sz="2025" dirty="0" err="1">
                  <a:latin typeface="M PLUS 1p" panose="020B0502020203020207" pitchFamily="34" charset="-128"/>
                  <a:ea typeface="M PLUS 1p" panose="020B0502020203020207" pitchFamily="34" charset="-128"/>
                  <a:cs typeface="M PLUS 1p" panose="020B0502020203020207" pitchFamily="34" charset="-128"/>
                </a:rPr>
                <a:t>アルペジオとスケール</a:t>
              </a: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899" name="Google Shape;1450;p63" descr="Google Shape;1450;p63"/>
          <p:cNvPicPr>
            <a:picLocks noChangeAspect="1"/>
          </p:cNvPicPr>
          <p:nvPr/>
        </p:nvPicPr>
        <p:blipFill>
          <a:blip r:embed="rId2"/>
          <a:stretch>
            <a:fillRect/>
          </a:stretch>
        </p:blipFill>
        <p:spPr>
          <a:xfrm>
            <a:off x="636030" y="6334889"/>
            <a:ext cx="4582618" cy="1667569"/>
          </a:xfrm>
          <a:prstGeom prst="rect">
            <a:avLst/>
          </a:prstGeom>
          <a:ln w="12700">
            <a:miter lim="400000"/>
            <a:headEnd/>
            <a:tailEnd/>
          </a:ln>
        </p:spPr>
      </p:pic>
      <p:grpSp>
        <p:nvGrpSpPr>
          <p:cNvPr id="1902" name="Google Shape;1451;p63"/>
          <p:cNvGrpSpPr/>
          <p:nvPr/>
        </p:nvGrpSpPr>
        <p:grpSpPr>
          <a:xfrm>
            <a:off x="644525" y="7510558"/>
            <a:ext cx="296664" cy="333451"/>
            <a:chOff x="-1" y="0"/>
            <a:chExt cx="791102" cy="889200"/>
          </a:xfrm>
        </p:grpSpPr>
        <p:sp>
          <p:nvSpPr>
            <p:cNvPr id="1900"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01"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905" name="Google Shape;1452;p63"/>
          <p:cNvGrpSpPr/>
          <p:nvPr/>
        </p:nvGrpSpPr>
        <p:grpSpPr>
          <a:xfrm>
            <a:off x="1958856" y="7510557"/>
            <a:ext cx="296663" cy="333450"/>
            <a:chOff x="0" y="547432"/>
            <a:chExt cx="791101" cy="889201"/>
          </a:xfrm>
        </p:grpSpPr>
        <p:sp>
          <p:nvSpPr>
            <p:cNvPr id="190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04"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906" name="Google Shape;1453;p63"/>
          <p:cNvSpPr txBox="1"/>
          <p:nvPr/>
        </p:nvSpPr>
        <p:spPr>
          <a:xfrm>
            <a:off x="473900" y="598463"/>
            <a:ext cx="4890356" cy="1301294"/>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C（ド）からメロディを作りたいと考えた時、選択肢は４つあります。上と下どちらに移動していくのか、音を飛ばして移動するのか隣の音に移動していくのか、その組み合わせです。</a:t>
            </a:r>
          </a:p>
        </p:txBody>
      </p:sp>
      <p:sp>
        <p:nvSpPr>
          <p:cNvPr id="1907" name="Google Shape;1454;p63"/>
          <p:cNvSpPr txBox="1"/>
          <p:nvPr/>
        </p:nvSpPr>
        <p:spPr>
          <a:xfrm>
            <a:off x="255526" y="5919024"/>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Major 7 （9,#11,13）</a:t>
            </a:r>
          </a:p>
        </p:txBody>
      </p:sp>
      <p:sp>
        <p:nvSpPr>
          <p:cNvPr id="1908" name="Google Shape;1455;p63"/>
          <p:cNvSpPr txBox="1"/>
          <p:nvPr/>
        </p:nvSpPr>
        <p:spPr>
          <a:xfrm>
            <a:off x="759719" y="795271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909" name="Google Shape;1456;p63"/>
          <p:cNvSpPr txBox="1"/>
          <p:nvPr/>
        </p:nvSpPr>
        <p:spPr>
          <a:xfrm>
            <a:off x="1214869" y="7958925"/>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910" name="Google Shape;1457;p63"/>
          <p:cNvSpPr txBox="1"/>
          <p:nvPr/>
        </p:nvSpPr>
        <p:spPr>
          <a:xfrm>
            <a:off x="2047799" y="795271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911" name="Google Shape;1458;p63"/>
          <p:cNvSpPr txBox="1"/>
          <p:nvPr/>
        </p:nvSpPr>
        <p:spPr>
          <a:xfrm>
            <a:off x="2517175" y="7953336"/>
            <a:ext cx="552035"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sp>
        <p:nvSpPr>
          <p:cNvPr id="1912" name="Google Shape;1459;p63"/>
          <p:cNvSpPr txBox="1"/>
          <p:nvPr/>
        </p:nvSpPr>
        <p:spPr>
          <a:xfrm>
            <a:off x="3251714" y="7965810"/>
            <a:ext cx="316326"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1915" name="Google Shape;1460;p63"/>
          <p:cNvGrpSpPr/>
          <p:nvPr/>
        </p:nvGrpSpPr>
        <p:grpSpPr>
          <a:xfrm>
            <a:off x="1307431" y="7510557"/>
            <a:ext cx="296664" cy="333450"/>
            <a:chOff x="0" y="547432"/>
            <a:chExt cx="791101" cy="889201"/>
          </a:xfrm>
        </p:grpSpPr>
        <p:sp>
          <p:nvSpPr>
            <p:cNvPr id="191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14" name="E"/>
            <p:cNvSpPr txBox="1"/>
            <p:nvPr/>
          </p:nvSpPr>
          <p:spPr>
            <a:xfrm>
              <a:off x="227479" y="570251"/>
              <a:ext cx="336143"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918" name="Google Shape;1461;p63"/>
          <p:cNvGrpSpPr/>
          <p:nvPr/>
        </p:nvGrpSpPr>
        <p:grpSpPr>
          <a:xfrm>
            <a:off x="4564238" y="7493389"/>
            <a:ext cx="296664" cy="333451"/>
            <a:chOff x="-1" y="0"/>
            <a:chExt cx="791102" cy="889200"/>
          </a:xfrm>
        </p:grpSpPr>
        <p:sp>
          <p:nvSpPr>
            <p:cNvPr id="1916"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17"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1921" name="Google Shape;1462;p63"/>
          <p:cNvGrpSpPr/>
          <p:nvPr/>
        </p:nvGrpSpPr>
        <p:grpSpPr>
          <a:xfrm>
            <a:off x="3261548" y="7505321"/>
            <a:ext cx="296663" cy="333451"/>
            <a:chOff x="0" y="248982"/>
            <a:chExt cx="791101" cy="889201"/>
          </a:xfrm>
        </p:grpSpPr>
        <p:sp>
          <p:nvSpPr>
            <p:cNvPr id="1919"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20"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1924" name="Google Shape;1463;p63"/>
          <p:cNvGrpSpPr/>
          <p:nvPr/>
        </p:nvGrpSpPr>
        <p:grpSpPr>
          <a:xfrm>
            <a:off x="2622416" y="7510557"/>
            <a:ext cx="296663" cy="333450"/>
            <a:chOff x="0" y="547432"/>
            <a:chExt cx="791101" cy="889201"/>
          </a:xfrm>
        </p:grpSpPr>
        <p:sp>
          <p:nvSpPr>
            <p:cNvPr id="192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23"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925" name="Google Shape;1464;p63"/>
          <p:cNvSpPr txBox="1"/>
          <p:nvPr/>
        </p:nvSpPr>
        <p:spPr>
          <a:xfrm>
            <a:off x="3870923" y="7842293"/>
            <a:ext cx="422922"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1926" name="Google Shape;1465;p63"/>
          <p:cNvSpPr txBox="1"/>
          <p:nvPr/>
        </p:nvSpPr>
        <p:spPr>
          <a:xfrm>
            <a:off x="4570849" y="7834383"/>
            <a:ext cx="316326"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1929" name="Google Shape;1467;p63"/>
          <p:cNvGrpSpPr/>
          <p:nvPr/>
        </p:nvGrpSpPr>
        <p:grpSpPr>
          <a:xfrm>
            <a:off x="988273" y="2627112"/>
            <a:ext cx="3740738" cy="1618989"/>
            <a:chOff x="0" y="-1"/>
            <a:chExt cx="9975300" cy="4317302"/>
          </a:xfrm>
        </p:grpSpPr>
        <p:sp>
          <p:nvSpPr>
            <p:cNvPr id="1927" name="Rectangle"/>
            <p:cNvSpPr/>
            <p:nvPr/>
          </p:nvSpPr>
          <p:spPr>
            <a:xfrm>
              <a:off x="0" y="-1"/>
              <a:ext cx="9975300" cy="4317302"/>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28" name="上に移動していく+音を飛ばして移動…"/>
            <p:cNvSpPr txBox="1"/>
            <p:nvPr/>
          </p:nvSpPr>
          <p:spPr>
            <a:xfrm>
              <a:off x="111624" y="385044"/>
              <a:ext cx="9752049" cy="3547214"/>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上に移動していく+音を飛ばして移動</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上に移動していく+隣へ移動</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下に移動していく+音を飛ばして移動</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marL="395284" indent="-288127">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下に移動していく+隣へ移動</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930" name="Google Shape;1468;p63" descr="Google Shape;1468;p63"/>
          <p:cNvPicPr>
            <a:picLocks noChangeAspect="1"/>
          </p:cNvPicPr>
          <p:nvPr/>
        </p:nvPicPr>
        <p:blipFill>
          <a:blip r:embed="rId3"/>
          <a:stretch>
            <a:fillRect/>
          </a:stretch>
        </p:blipFill>
        <p:spPr>
          <a:xfrm>
            <a:off x="838592" y="1961278"/>
            <a:ext cx="632970" cy="632970"/>
          </a:xfrm>
          <a:prstGeom prst="rect">
            <a:avLst/>
          </a:prstGeom>
          <a:ln w="12700">
            <a:miter lim="400000"/>
            <a:headEnd/>
            <a:tailEnd/>
          </a:ln>
        </p:spPr>
      </p:pic>
      <p:sp>
        <p:nvSpPr>
          <p:cNvPr id="1931" name="Google Shape;1469;p63"/>
          <p:cNvSpPr txBox="1"/>
          <p:nvPr/>
        </p:nvSpPr>
        <p:spPr>
          <a:xfrm>
            <a:off x="961978" y="2214008"/>
            <a:ext cx="3721032" cy="304675"/>
          </a:xfrm>
          <a:prstGeom prst="rect">
            <a:avLst/>
          </a:prstGeom>
          <a:ln w="12700">
            <a:miter lim="400000"/>
          </a:ln>
        </p:spPr>
        <p:txBody>
          <a:bodyPr lIns="25134" tIns="25134" rIns="25134" bIns="25134">
            <a:spAutoFit/>
          </a:bodyPr>
          <a:lstStyle>
            <a:lvl1pPr algn="ctr">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メロディづくりの４つの選択肢</a:t>
            </a:r>
          </a:p>
        </p:txBody>
      </p:sp>
      <p:sp>
        <p:nvSpPr>
          <p:cNvPr id="1932" name="Google Shape;1470;p63"/>
          <p:cNvSpPr txBox="1"/>
          <p:nvPr/>
        </p:nvSpPr>
        <p:spPr>
          <a:xfrm>
            <a:off x="413073" y="4215495"/>
            <a:ext cx="4890356" cy="1609071"/>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上で書いた4つの方法を、今回はアルペジオとスケールを使用して演奏していきます。さっそく説明していきますね。</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1935" name="Google Shape;1471;p63"/>
          <p:cNvGrpSpPr/>
          <p:nvPr/>
        </p:nvGrpSpPr>
        <p:grpSpPr>
          <a:xfrm>
            <a:off x="646795" y="5249619"/>
            <a:ext cx="4573801" cy="553005"/>
            <a:chOff x="0" y="318194"/>
            <a:chExt cx="12196801" cy="1474680"/>
          </a:xfrm>
        </p:grpSpPr>
        <p:sp>
          <p:nvSpPr>
            <p:cNvPr id="1933" name="Rectangle"/>
            <p:cNvSpPr/>
            <p:nvPr/>
          </p:nvSpPr>
          <p:spPr>
            <a:xfrm>
              <a:off x="0" y="390882"/>
              <a:ext cx="12196801" cy="1329301"/>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34" name="和音を１音ずつ弾く方法"/>
            <p:cNvSpPr txBox="1"/>
            <p:nvPr/>
          </p:nvSpPr>
          <p:spPr>
            <a:xfrm>
              <a:off x="111624" y="318194"/>
              <a:ext cx="11973553" cy="1474680"/>
            </a:xfrm>
            <a:prstGeom prst="rect">
              <a:avLst/>
            </a:prstGeom>
            <a:noFill/>
            <a:ln w="12700" cap="flat">
              <a:noFill/>
              <a:miter lim="400000"/>
            </a:ln>
            <a:effectLst/>
          </p:spPr>
          <p:txBody>
            <a:bodyPr wrap="square" lIns="39450" tIns="39450" rIns="39450" bIns="39450" numCol="1" anchor="ctr">
              <a:sp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a:p>
              <a:pPr algn="ctr">
                <a:defRPr sz="4100"/>
              </a:pPr>
              <a:r>
                <a:rPr sz="1538" dirty="0">
                  <a:latin typeface="M PLUS 1p" panose="020B0502020203020207" pitchFamily="34" charset="-128"/>
                  <a:ea typeface="M PLUS 1p" panose="020B0502020203020207" pitchFamily="34" charset="-128"/>
                  <a:cs typeface="M PLUS 1p" panose="020B0502020203020207" pitchFamily="34" charset="-128"/>
                </a:rPr>
                <a:t>和音を１音ずつ弾く方法</a:t>
              </a:r>
            </a:p>
          </p:txBody>
        </p:sp>
      </p:grpSp>
      <p:sp>
        <p:nvSpPr>
          <p:cNvPr id="1936" name="Google Shape;1472;p63"/>
          <p:cNvSpPr/>
          <p:nvPr/>
        </p:nvSpPr>
        <p:spPr>
          <a:xfrm>
            <a:off x="83732" y="5048010"/>
            <a:ext cx="1359788" cy="450000"/>
          </a:xfrm>
          <a:prstGeom prst="rect">
            <a:avLst/>
          </a:prstGeom>
          <a:solidFill>
            <a:srgbClr val="B3C6E7"/>
          </a:solidFill>
          <a:ln w="12700">
            <a:miter lim="400000"/>
          </a:ln>
        </p:spPr>
        <p:txBody>
          <a:bodyPr lIns="0" tIns="0" rIns="0" bIns="0" anchor="ctr"/>
          <a:lstStyle/>
          <a:p>
            <a:pPr algn="ctr">
              <a:defRPr sz="3700">
                <a:latin typeface="Garamond"/>
                <a:ea typeface="Garamond"/>
                <a:cs typeface="Garamond"/>
                <a:sym typeface="Garamond"/>
              </a:defRPr>
            </a:pPr>
            <a:endParaRPr sz="1388"/>
          </a:p>
        </p:txBody>
      </p:sp>
      <p:sp>
        <p:nvSpPr>
          <p:cNvPr id="1937" name="Google Shape;1473;p63"/>
          <p:cNvSpPr txBox="1"/>
          <p:nvPr/>
        </p:nvSpPr>
        <p:spPr>
          <a:xfrm>
            <a:off x="225612" y="8454457"/>
            <a:ext cx="5386932" cy="264344"/>
          </a:xfrm>
          <a:prstGeom prst="rect">
            <a:avLst/>
          </a:prstGeom>
          <a:ln w="12700">
            <a:miter lim="400000"/>
          </a:ln>
        </p:spPr>
        <p:txBody>
          <a:bodyPr lIns="25134" tIns="25134" rIns="25134" bIns="25134">
            <a:spAutoFit/>
          </a:bodyPr>
          <a:lstStyle>
            <a:lvl1pPr>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８つのかたまりで作った和音を、１音ずつ弾いて上下に移動する！</a:t>
            </a:r>
          </a:p>
        </p:txBody>
      </p:sp>
      <p:sp>
        <p:nvSpPr>
          <p:cNvPr id="1938" name="テキスト ボックス 1"/>
          <p:cNvSpPr txBox="1"/>
          <p:nvPr/>
        </p:nvSpPr>
        <p:spPr>
          <a:xfrm>
            <a:off x="313616" y="5143858"/>
            <a:ext cx="924292" cy="305918"/>
          </a:xfrm>
          <a:prstGeom prst="rect">
            <a:avLst/>
          </a:prstGeom>
          <a:ln w="12700">
            <a:miter lim="400000"/>
          </a:ln>
        </p:spPr>
        <p:txBody>
          <a:bodyPr wrap="none" lIns="17145" rIns="17145">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アルペジオ</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1941" name="Google Shape;1432;p62"/>
          <p:cNvGrpSpPr/>
          <p:nvPr/>
        </p:nvGrpSpPr>
        <p:grpSpPr>
          <a:xfrm>
            <a:off x="4080915" y="6568798"/>
            <a:ext cx="296664" cy="520988"/>
            <a:chOff x="-1" y="0"/>
            <a:chExt cx="791102" cy="1389300"/>
          </a:xfrm>
        </p:grpSpPr>
        <p:sp>
          <p:nvSpPr>
            <p:cNvPr id="1939" name="Oval"/>
            <p:cNvSpPr/>
            <p:nvPr/>
          </p:nvSpPr>
          <p:spPr>
            <a:xfrm>
              <a:off x="-1" y="0"/>
              <a:ext cx="791102" cy="13893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40" name="F#"/>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1945" name="Google Shape;1478;p63"/>
          <p:cNvGrpSpPr/>
          <p:nvPr/>
        </p:nvGrpSpPr>
        <p:grpSpPr>
          <a:xfrm>
            <a:off x="2111207" y="8255939"/>
            <a:ext cx="694690" cy="264050"/>
            <a:chOff x="0" y="0"/>
            <a:chExt cx="1852505" cy="704131"/>
          </a:xfrm>
        </p:grpSpPr>
        <p:sp>
          <p:nvSpPr>
            <p:cNvPr id="1942" name="Google Shape;1479;p63"/>
            <p:cNvSpPr/>
            <p:nvPr/>
          </p:nvSpPr>
          <p:spPr>
            <a:xfrm flipV="1">
              <a:off x="1852505" y="0"/>
              <a:ext cx="1" cy="70413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43" name="Google Shape;1480;p63"/>
            <p:cNvSpPr/>
            <p:nvPr/>
          </p:nvSpPr>
          <p:spPr>
            <a:xfrm flipH="1" flipV="1">
              <a:off x="0" y="698140"/>
              <a:ext cx="1851237"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44" name="Google Shape;1481;p63"/>
            <p:cNvSpPr/>
            <p:nvPr/>
          </p:nvSpPr>
          <p:spPr>
            <a:xfrm flipV="1">
              <a:off x="1445" y="1970"/>
              <a:ext cx="1" cy="70188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949" name="Google Shape;1478;p63"/>
          <p:cNvGrpSpPr/>
          <p:nvPr/>
        </p:nvGrpSpPr>
        <p:grpSpPr>
          <a:xfrm>
            <a:off x="2808863" y="8256857"/>
            <a:ext cx="643991" cy="264050"/>
            <a:chOff x="0" y="0"/>
            <a:chExt cx="1717308" cy="704131"/>
          </a:xfrm>
        </p:grpSpPr>
        <p:sp>
          <p:nvSpPr>
            <p:cNvPr id="1946" name="Google Shape;1479;p63"/>
            <p:cNvSpPr/>
            <p:nvPr/>
          </p:nvSpPr>
          <p:spPr>
            <a:xfrm flipV="1">
              <a:off x="1717307" y="0"/>
              <a:ext cx="1" cy="70413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47" name="Google Shape;1480;p63"/>
            <p:cNvSpPr/>
            <p:nvPr/>
          </p:nvSpPr>
          <p:spPr>
            <a:xfrm flipH="1" flipV="1">
              <a:off x="0" y="698140"/>
              <a:ext cx="1716039"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48" name="Google Shape;1481;p63"/>
            <p:cNvSpPr/>
            <p:nvPr/>
          </p:nvSpPr>
          <p:spPr>
            <a:xfrm flipV="1">
              <a:off x="1432" y="1970"/>
              <a:ext cx="1" cy="70188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953" name="Google Shape;1478;p63"/>
          <p:cNvGrpSpPr/>
          <p:nvPr/>
        </p:nvGrpSpPr>
        <p:grpSpPr>
          <a:xfrm>
            <a:off x="826347" y="8256994"/>
            <a:ext cx="630800" cy="264050"/>
            <a:chOff x="0" y="0"/>
            <a:chExt cx="1682130" cy="704131"/>
          </a:xfrm>
        </p:grpSpPr>
        <p:sp>
          <p:nvSpPr>
            <p:cNvPr id="1950" name="Google Shape;1479;p63"/>
            <p:cNvSpPr/>
            <p:nvPr/>
          </p:nvSpPr>
          <p:spPr>
            <a:xfrm flipV="1">
              <a:off x="1682131" y="0"/>
              <a:ext cx="1" cy="70413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51" name="Google Shape;1480;p63"/>
            <p:cNvSpPr/>
            <p:nvPr/>
          </p:nvSpPr>
          <p:spPr>
            <a:xfrm flipH="1" flipV="1">
              <a:off x="0" y="698140"/>
              <a:ext cx="1680862"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52" name="Google Shape;1481;p63"/>
            <p:cNvSpPr/>
            <p:nvPr/>
          </p:nvSpPr>
          <p:spPr>
            <a:xfrm flipV="1">
              <a:off x="1428" y="1970"/>
              <a:ext cx="1" cy="70188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957" name="Google Shape;1478;p63"/>
          <p:cNvGrpSpPr/>
          <p:nvPr/>
        </p:nvGrpSpPr>
        <p:grpSpPr>
          <a:xfrm>
            <a:off x="1461589" y="8253301"/>
            <a:ext cx="644507" cy="264050"/>
            <a:chOff x="0" y="0"/>
            <a:chExt cx="1718683" cy="704131"/>
          </a:xfrm>
        </p:grpSpPr>
        <p:sp>
          <p:nvSpPr>
            <p:cNvPr id="1954" name="Google Shape;1479;p63"/>
            <p:cNvSpPr/>
            <p:nvPr/>
          </p:nvSpPr>
          <p:spPr>
            <a:xfrm flipV="1">
              <a:off x="1718684" y="0"/>
              <a:ext cx="1" cy="70413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55" name="Google Shape;1480;p63"/>
            <p:cNvSpPr/>
            <p:nvPr/>
          </p:nvSpPr>
          <p:spPr>
            <a:xfrm flipH="1" flipV="1">
              <a:off x="0" y="698140"/>
              <a:ext cx="1717415"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56" name="Google Shape;1481;p63"/>
            <p:cNvSpPr/>
            <p:nvPr/>
          </p:nvSpPr>
          <p:spPr>
            <a:xfrm flipV="1">
              <a:off x="1433" y="1970"/>
              <a:ext cx="1" cy="70188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961" name="Google Shape;1478;p63"/>
          <p:cNvGrpSpPr/>
          <p:nvPr/>
        </p:nvGrpSpPr>
        <p:grpSpPr>
          <a:xfrm>
            <a:off x="3453191" y="8256857"/>
            <a:ext cx="643991" cy="264050"/>
            <a:chOff x="0" y="0"/>
            <a:chExt cx="1717308" cy="704131"/>
          </a:xfrm>
        </p:grpSpPr>
        <p:sp>
          <p:nvSpPr>
            <p:cNvPr id="1958" name="Google Shape;1479;p63"/>
            <p:cNvSpPr/>
            <p:nvPr/>
          </p:nvSpPr>
          <p:spPr>
            <a:xfrm flipV="1">
              <a:off x="1717307" y="0"/>
              <a:ext cx="1" cy="70413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59" name="Google Shape;1480;p63"/>
            <p:cNvSpPr/>
            <p:nvPr/>
          </p:nvSpPr>
          <p:spPr>
            <a:xfrm flipH="1" flipV="1">
              <a:off x="0" y="698138"/>
              <a:ext cx="1716039"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60" name="Google Shape;1481;p63"/>
            <p:cNvSpPr/>
            <p:nvPr/>
          </p:nvSpPr>
          <p:spPr>
            <a:xfrm flipV="1">
              <a:off x="1432" y="1968"/>
              <a:ext cx="1" cy="70188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1965" name="Google Shape;1478;p63"/>
          <p:cNvGrpSpPr/>
          <p:nvPr/>
        </p:nvGrpSpPr>
        <p:grpSpPr>
          <a:xfrm>
            <a:off x="4094937" y="8255757"/>
            <a:ext cx="643991" cy="264050"/>
            <a:chOff x="0" y="0"/>
            <a:chExt cx="1717308" cy="704131"/>
          </a:xfrm>
        </p:grpSpPr>
        <p:sp>
          <p:nvSpPr>
            <p:cNvPr id="1962" name="Google Shape;1479;p63"/>
            <p:cNvSpPr/>
            <p:nvPr/>
          </p:nvSpPr>
          <p:spPr>
            <a:xfrm flipV="1">
              <a:off x="1717307" y="0"/>
              <a:ext cx="1" cy="70413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63" name="Google Shape;1480;p63"/>
            <p:cNvSpPr/>
            <p:nvPr/>
          </p:nvSpPr>
          <p:spPr>
            <a:xfrm flipH="1" flipV="1">
              <a:off x="0" y="698140"/>
              <a:ext cx="1716039"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64" name="Google Shape;1481;p63"/>
            <p:cNvSpPr/>
            <p:nvPr/>
          </p:nvSpPr>
          <p:spPr>
            <a:xfrm flipV="1">
              <a:off x="1432" y="1970"/>
              <a:ext cx="1" cy="701882"/>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1966" name="Google Shape;1449;p63" descr="Google Shape;1449;p63"/>
          <p:cNvPicPr>
            <a:picLocks noChangeAspect="1"/>
          </p:cNvPicPr>
          <p:nvPr/>
        </p:nvPicPr>
        <p:blipFill>
          <a:blip r:embed="rId4"/>
          <a:srcRect r="9066" b="28515"/>
          <a:stretch>
            <a:fillRect/>
          </a:stretch>
        </p:blipFill>
        <p:spPr>
          <a:xfrm>
            <a:off x="795" y="147131"/>
            <a:ext cx="559091" cy="520927"/>
          </a:xfrm>
          <a:prstGeom prst="rect">
            <a:avLst/>
          </a:prstGeom>
          <a:ln w="12700">
            <a:miter lim="400000"/>
            <a:headEnd/>
            <a:tailEnd/>
          </a:ln>
        </p:spPr>
      </p:pic>
      <p:sp>
        <p:nvSpPr>
          <p:cNvPr id="196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51</a:t>
            </a:fl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9" name="Google Shape;1504;p64"/>
          <p:cNvSpPr txBox="1"/>
          <p:nvPr/>
        </p:nvSpPr>
        <p:spPr>
          <a:xfrm>
            <a:off x="413073" y="491795"/>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1970" name="Google Shape;1505;p64" descr="Google Shape;1505;p64"/>
          <p:cNvPicPr>
            <a:picLocks noChangeAspect="1"/>
          </p:cNvPicPr>
          <p:nvPr/>
        </p:nvPicPr>
        <p:blipFill>
          <a:blip r:embed="rId2"/>
          <a:stretch>
            <a:fillRect/>
          </a:stretch>
        </p:blipFill>
        <p:spPr>
          <a:xfrm>
            <a:off x="636030" y="1510739"/>
            <a:ext cx="4582618" cy="1667569"/>
          </a:xfrm>
          <a:prstGeom prst="rect">
            <a:avLst/>
          </a:prstGeom>
          <a:ln w="12700">
            <a:miter lim="400000"/>
            <a:headEnd/>
            <a:tailEnd/>
          </a:ln>
        </p:spPr>
      </p:pic>
      <p:grpSp>
        <p:nvGrpSpPr>
          <p:cNvPr id="1973" name="Google Shape;1506;p64"/>
          <p:cNvGrpSpPr/>
          <p:nvPr/>
        </p:nvGrpSpPr>
        <p:grpSpPr>
          <a:xfrm>
            <a:off x="645848" y="2686057"/>
            <a:ext cx="296664" cy="333451"/>
            <a:chOff x="-1" y="0"/>
            <a:chExt cx="791102" cy="889200"/>
          </a:xfrm>
        </p:grpSpPr>
        <p:sp>
          <p:nvSpPr>
            <p:cNvPr id="197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72"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1976" name="Google Shape;1507;p64"/>
          <p:cNvGrpSpPr/>
          <p:nvPr/>
        </p:nvGrpSpPr>
        <p:grpSpPr>
          <a:xfrm>
            <a:off x="1957410" y="2693256"/>
            <a:ext cx="296663" cy="333450"/>
            <a:chOff x="0" y="547432"/>
            <a:chExt cx="791101" cy="889201"/>
          </a:xfrm>
        </p:grpSpPr>
        <p:sp>
          <p:nvSpPr>
            <p:cNvPr id="1974"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75"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1977" name="Google Shape;1508;p64"/>
          <p:cNvSpPr txBox="1"/>
          <p:nvPr/>
        </p:nvSpPr>
        <p:spPr>
          <a:xfrm>
            <a:off x="523095" y="1094761"/>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Major 7 （9,#11,13）</a:t>
            </a:r>
          </a:p>
        </p:txBody>
      </p:sp>
      <p:sp>
        <p:nvSpPr>
          <p:cNvPr id="1978" name="Google Shape;1509;p64"/>
          <p:cNvSpPr txBox="1"/>
          <p:nvPr/>
        </p:nvSpPr>
        <p:spPr>
          <a:xfrm>
            <a:off x="807856" y="322220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1979" name="Google Shape;1510;p64"/>
          <p:cNvSpPr txBox="1"/>
          <p:nvPr/>
        </p:nvSpPr>
        <p:spPr>
          <a:xfrm>
            <a:off x="1239768" y="3219441"/>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1980" name="Google Shape;1511;p64"/>
          <p:cNvSpPr txBox="1"/>
          <p:nvPr/>
        </p:nvSpPr>
        <p:spPr>
          <a:xfrm>
            <a:off x="2036209" y="3214292"/>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1981" name="Google Shape;1512;p64"/>
          <p:cNvSpPr txBox="1"/>
          <p:nvPr/>
        </p:nvSpPr>
        <p:spPr>
          <a:xfrm>
            <a:off x="2417716" y="3213818"/>
            <a:ext cx="481788"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sp>
        <p:nvSpPr>
          <p:cNvPr id="1982" name="Google Shape;1513;p64"/>
          <p:cNvSpPr txBox="1"/>
          <p:nvPr/>
        </p:nvSpPr>
        <p:spPr>
          <a:xfrm>
            <a:off x="3275541" y="3214250"/>
            <a:ext cx="316326"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1985" name="Google Shape;1514;p64"/>
          <p:cNvGrpSpPr/>
          <p:nvPr/>
        </p:nvGrpSpPr>
        <p:grpSpPr>
          <a:xfrm>
            <a:off x="1306770" y="2696691"/>
            <a:ext cx="296663" cy="333450"/>
            <a:chOff x="0" y="547432"/>
            <a:chExt cx="791101" cy="889201"/>
          </a:xfrm>
        </p:grpSpPr>
        <p:sp>
          <p:nvSpPr>
            <p:cNvPr id="198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84"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1988" name="Google Shape;1515;p64"/>
          <p:cNvGrpSpPr/>
          <p:nvPr/>
        </p:nvGrpSpPr>
        <p:grpSpPr>
          <a:xfrm>
            <a:off x="4564238" y="2682954"/>
            <a:ext cx="296664" cy="333451"/>
            <a:chOff x="-1" y="0"/>
            <a:chExt cx="791102" cy="889200"/>
          </a:xfrm>
        </p:grpSpPr>
        <p:sp>
          <p:nvSpPr>
            <p:cNvPr id="1986"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87"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1991" name="Google Shape;1516;p64"/>
          <p:cNvGrpSpPr/>
          <p:nvPr/>
        </p:nvGrpSpPr>
        <p:grpSpPr>
          <a:xfrm>
            <a:off x="3273075" y="2682955"/>
            <a:ext cx="296663" cy="333451"/>
            <a:chOff x="0" y="248982"/>
            <a:chExt cx="791101" cy="889201"/>
          </a:xfrm>
        </p:grpSpPr>
        <p:sp>
          <p:nvSpPr>
            <p:cNvPr id="1989"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90"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1994" name="Google Shape;1517;p64"/>
          <p:cNvGrpSpPr/>
          <p:nvPr/>
        </p:nvGrpSpPr>
        <p:grpSpPr>
          <a:xfrm>
            <a:off x="2610170" y="2687877"/>
            <a:ext cx="296663" cy="333450"/>
            <a:chOff x="0" y="547432"/>
            <a:chExt cx="791101" cy="889201"/>
          </a:xfrm>
        </p:grpSpPr>
        <p:sp>
          <p:nvSpPr>
            <p:cNvPr id="199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93"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1995" name="Google Shape;1518;p64"/>
          <p:cNvSpPr txBox="1"/>
          <p:nvPr/>
        </p:nvSpPr>
        <p:spPr>
          <a:xfrm>
            <a:off x="3870923" y="3103868"/>
            <a:ext cx="422922"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1996" name="Google Shape;1519;p64"/>
          <p:cNvSpPr txBox="1"/>
          <p:nvPr/>
        </p:nvSpPr>
        <p:spPr>
          <a:xfrm>
            <a:off x="4576761" y="3095916"/>
            <a:ext cx="316326"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1999" name="Google Shape;1520;p64"/>
          <p:cNvGrpSpPr/>
          <p:nvPr/>
        </p:nvGrpSpPr>
        <p:grpSpPr>
          <a:xfrm>
            <a:off x="977364" y="2682955"/>
            <a:ext cx="296663" cy="333451"/>
            <a:chOff x="0" y="248982"/>
            <a:chExt cx="791101" cy="889201"/>
          </a:xfrm>
        </p:grpSpPr>
        <p:sp>
          <p:nvSpPr>
            <p:cNvPr id="1997"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1998"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2002" name="Google Shape;1521;p64"/>
          <p:cNvGrpSpPr/>
          <p:nvPr/>
        </p:nvGrpSpPr>
        <p:grpSpPr>
          <a:xfrm>
            <a:off x="2278203" y="2686387"/>
            <a:ext cx="296664" cy="333451"/>
            <a:chOff x="-1" y="0"/>
            <a:chExt cx="791102" cy="889200"/>
          </a:xfrm>
        </p:grpSpPr>
        <p:sp>
          <p:nvSpPr>
            <p:cNvPr id="2000" name="Oval"/>
            <p:cNvSpPr/>
            <p:nvPr/>
          </p:nvSpPr>
          <p:spPr>
            <a:xfrm>
              <a:off x="-1" y="0"/>
              <a:ext cx="791102" cy="889200"/>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01"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2005" name="Google Shape;1522;p64"/>
          <p:cNvGrpSpPr/>
          <p:nvPr/>
        </p:nvGrpSpPr>
        <p:grpSpPr>
          <a:xfrm>
            <a:off x="1791274" y="1764241"/>
            <a:ext cx="296663" cy="553005"/>
            <a:chOff x="0" y="254694"/>
            <a:chExt cx="791101" cy="1474680"/>
          </a:xfrm>
        </p:grpSpPr>
        <p:sp>
          <p:nvSpPr>
            <p:cNvPr id="2003" name="Oval"/>
            <p:cNvSpPr/>
            <p:nvPr/>
          </p:nvSpPr>
          <p:spPr>
            <a:xfrm>
              <a:off x="0" y="297382"/>
              <a:ext cx="791101" cy="13893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04" name="F #"/>
            <p:cNvSpPr txBox="1"/>
            <p:nvPr/>
          </p:nvSpPr>
          <p:spPr>
            <a:xfrm>
              <a:off x="227477" y="254694"/>
              <a:ext cx="336144" cy="1474680"/>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2008" name="Google Shape;1523;p64"/>
          <p:cNvGrpSpPr/>
          <p:nvPr/>
        </p:nvGrpSpPr>
        <p:grpSpPr>
          <a:xfrm>
            <a:off x="4084454" y="1776743"/>
            <a:ext cx="296663" cy="553005"/>
            <a:chOff x="0" y="254694"/>
            <a:chExt cx="791101" cy="1474680"/>
          </a:xfrm>
        </p:grpSpPr>
        <p:sp>
          <p:nvSpPr>
            <p:cNvPr id="2006" name="Oval"/>
            <p:cNvSpPr/>
            <p:nvPr/>
          </p:nvSpPr>
          <p:spPr>
            <a:xfrm>
              <a:off x="0" y="297382"/>
              <a:ext cx="791101" cy="13893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07" name="F #"/>
            <p:cNvSpPr txBox="1"/>
            <p:nvPr/>
          </p:nvSpPr>
          <p:spPr>
            <a:xfrm>
              <a:off x="227477" y="254694"/>
              <a:ext cx="336144" cy="1474680"/>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sp>
        <p:nvSpPr>
          <p:cNvPr id="2009" name="Google Shape;1524;p64"/>
          <p:cNvSpPr/>
          <p:nvPr/>
        </p:nvSpPr>
        <p:spPr>
          <a:xfrm>
            <a:off x="3183878" y="1601846"/>
            <a:ext cx="1876950" cy="1617413"/>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10" name="Google Shape;1525;p64"/>
          <p:cNvSpPr/>
          <p:nvPr/>
        </p:nvSpPr>
        <p:spPr>
          <a:xfrm flipV="1">
            <a:off x="1125694" y="3016403"/>
            <a:ext cx="0" cy="571388"/>
          </a:xfrm>
          <a:prstGeom prst="line">
            <a:avLst/>
          </a:prstGeom>
          <a:ln w="28575">
            <a:solidFill>
              <a:srgbClr val="44546A"/>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11" name="Google Shape;1526;p64"/>
          <p:cNvSpPr/>
          <p:nvPr/>
        </p:nvSpPr>
        <p:spPr>
          <a:xfrm flipV="1">
            <a:off x="1926541" y="2529054"/>
            <a:ext cx="0" cy="1058738"/>
          </a:xfrm>
          <a:prstGeom prst="line">
            <a:avLst/>
          </a:prstGeom>
          <a:ln w="28575">
            <a:solidFill>
              <a:srgbClr val="44546A"/>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12" name="Google Shape;1527;p64"/>
          <p:cNvSpPr/>
          <p:nvPr/>
        </p:nvSpPr>
        <p:spPr>
          <a:xfrm flipV="1">
            <a:off x="2458042" y="3056737"/>
            <a:ext cx="0" cy="531113"/>
          </a:xfrm>
          <a:prstGeom prst="line">
            <a:avLst/>
          </a:prstGeom>
          <a:ln w="28575">
            <a:solidFill>
              <a:srgbClr val="44546A"/>
            </a:solidFill>
            <a:prstDash val="dash"/>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13" name="Google Shape;1528;p64"/>
          <p:cNvSpPr/>
          <p:nvPr/>
        </p:nvSpPr>
        <p:spPr>
          <a:xfrm>
            <a:off x="3764878" y="3258723"/>
            <a:ext cx="0" cy="330863"/>
          </a:xfrm>
          <a:prstGeom prst="line">
            <a:avLst/>
          </a:prstGeom>
          <a:ln w="28575">
            <a:solidFill>
              <a:srgbClr val="44546A"/>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016" name="Google Shape;1529;p64"/>
          <p:cNvGrpSpPr/>
          <p:nvPr/>
        </p:nvGrpSpPr>
        <p:grpSpPr>
          <a:xfrm>
            <a:off x="1640030" y="2682955"/>
            <a:ext cx="296663" cy="333451"/>
            <a:chOff x="0" y="248982"/>
            <a:chExt cx="791101" cy="889201"/>
          </a:xfrm>
        </p:grpSpPr>
        <p:sp>
          <p:nvSpPr>
            <p:cNvPr id="2014" name="Oval"/>
            <p:cNvSpPr/>
            <p:nvPr/>
          </p:nvSpPr>
          <p:spPr>
            <a:xfrm>
              <a:off x="0" y="248982"/>
              <a:ext cx="791101" cy="889201"/>
            </a:xfrm>
            <a:prstGeom prst="ellipse">
              <a:avLst/>
            </a:prstGeom>
            <a:solidFill>
              <a:srgbClr val="00FF00"/>
            </a:solidFill>
            <a:ln w="12700" cap="flat">
              <a:solidFill>
                <a:srgbClr val="00FF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15" name="F"/>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2019" name="Google Shape;1530;p64"/>
          <p:cNvGrpSpPr/>
          <p:nvPr/>
        </p:nvGrpSpPr>
        <p:grpSpPr>
          <a:xfrm>
            <a:off x="646794" y="484754"/>
            <a:ext cx="4573802" cy="498489"/>
            <a:chOff x="-1" y="-1"/>
            <a:chExt cx="12196802" cy="1329302"/>
          </a:xfrm>
        </p:grpSpPr>
        <p:sp>
          <p:nvSpPr>
            <p:cNvPr id="2017" name="Rectangle"/>
            <p:cNvSpPr/>
            <p:nvPr/>
          </p:nvSpPr>
          <p:spPr>
            <a:xfrm>
              <a:off x="-1" y="-1"/>
              <a:ext cx="12196802" cy="1329302"/>
            </a:xfrm>
            <a:prstGeom prst="rect">
              <a:avLst/>
            </a:prstGeom>
            <a:noFill/>
            <a:ln w="12700" cap="flat">
              <a:solidFill>
                <a:srgbClr val="31538F"/>
              </a:solidFill>
              <a:prstDash val="solid"/>
              <a:miter lim="800000"/>
            </a:ln>
            <a:effectLst/>
          </p:spPr>
          <p:txBody>
            <a:bodyPr wrap="square" lIns="0" tIns="0" rIns="0" bIns="0" numCol="1" anchor="ctr">
              <a:noAutofit/>
            </a:bodyPr>
            <a:lstStyle/>
            <a:p>
              <a:pPr algn="ctr">
                <a:defRPr sz="4500"/>
              </a:pPr>
              <a:endParaRPr sz="16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18" name="テンションを和音のスキマに戻して順番に弾く方法"/>
            <p:cNvSpPr txBox="1"/>
            <p:nvPr/>
          </p:nvSpPr>
          <p:spPr>
            <a:xfrm>
              <a:off x="111623" y="250647"/>
              <a:ext cx="11973551" cy="828007"/>
            </a:xfrm>
            <a:prstGeom prst="rect">
              <a:avLst/>
            </a:prstGeom>
            <a:noFill/>
            <a:ln w="12700" cap="flat">
              <a:noFill/>
              <a:miter lim="400000"/>
            </a:ln>
            <a:effectLst/>
          </p:spPr>
          <p:txBody>
            <a:bodyPr wrap="square" lIns="39450" tIns="39450" rIns="39450" bIns="39450" numCol="1" anchor="ctr">
              <a:spAutoFit/>
            </a:bodyPr>
            <a:lstStyle>
              <a:lvl1pPr algn="ctr">
                <a:defRPr sz="4000"/>
              </a:lvl1pPr>
            </a:lstStyle>
            <a:p>
              <a:r>
                <a:rPr sz="1500" dirty="0" err="1">
                  <a:latin typeface="M PLUS 1p" panose="020B0502020203020207" pitchFamily="34" charset="-128"/>
                  <a:ea typeface="M PLUS 1p" panose="020B0502020203020207" pitchFamily="34" charset="-128"/>
                  <a:cs typeface="M PLUS 1p" panose="020B0502020203020207" pitchFamily="34" charset="-128"/>
                </a:rPr>
                <a:t>テンションを和音のスキマに戻して順番に弾く方法</a:t>
              </a:r>
              <a:endParaRPr sz="15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020" name="Google Shape;1531;p64"/>
          <p:cNvSpPr/>
          <p:nvPr/>
        </p:nvSpPr>
        <p:spPr>
          <a:xfrm>
            <a:off x="120874" y="169922"/>
            <a:ext cx="1359788" cy="450000"/>
          </a:xfrm>
          <a:prstGeom prst="rect">
            <a:avLst/>
          </a:prstGeom>
          <a:solidFill>
            <a:srgbClr val="B3C6E7"/>
          </a:solidFill>
          <a:ln w="12700">
            <a:miter lim="400000"/>
          </a:ln>
        </p:spPr>
        <p:txBody>
          <a:bodyPr lIns="0" tIns="0" rIns="0" bIns="0" anchor="ctr"/>
          <a:lstStyle/>
          <a:p>
            <a:pPr algn="ctr">
              <a:defRPr sz="3700">
                <a:latin typeface="Garamond"/>
                <a:ea typeface="Garamond"/>
                <a:cs typeface="Garamond"/>
                <a:sym typeface="Garamond"/>
              </a:defRPr>
            </a:pPr>
            <a:endParaRPr sz="1388"/>
          </a:p>
        </p:txBody>
      </p:sp>
      <p:sp>
        <p:nvSpPr>
          <p:cNvPr id="2021" name="Google Shape;1532;p64"/>
          <p:cNvSpPr txBox="1"/>
          <p:nvPr/>
        </p:nvSpPr>
        <p:spPr>
          <a:xfrm>
            <a:off x="488517" y="4129781"/>
            <a:ext cx="4890356" cy="4646632"/>
          </a:xfrm>
          <a:prstGeom prst="rect">
            <a:avLst/>
          </a:prstGeom>
          <a:ln w="12700">
            <a:miter lim="400000"/>
          </a:ln>
        </p:spPr>
        <p:txBody>
          <a:bodyPr lIns="25134" tIns="25134" rIns="25134" bIns="25134">
            <a:spAutoFit/>
          </a:bodyPr>
          <a:lstStyle/>
          <a:p>
            <a:pPr>
              <a:lnSpc>
                <a:spcPct val="150000"/>
              </a:lnSpc>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１個飛ばしで重ねたテンションを、和音のスキマに戻す！</a:t>
            </a:r>
          </a:p>
          <a:p>
            <a:pPr>
              <a:lnSpc>
                <a:spcPct val="150000"/>
              </a:lnSpc>
              <a:spcBef>
                <a:spcPts val="1200"/>
              </a:spcBef>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そしてそれを順番に弾く</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うすると、素材（基本和音）と調味料（素材）の音が交互に出てくることがわかりますね。そして、それを上下どちらの方向にでも良いので順番に弾いてあげるとスケールのできあがり！これをリディアンスケールと呼ぶことがあるのですが、覚えなくても大丈夫です。独学で勉強をしてたくさんのスケールがあって嫌気がさした人も多いと思いますが、</a:t>
            </a:r>
            <a:r>
              <a:rPr sz="1388" u="sng" dirty="0">
                <a:latin typeface="M PLUS 1p" panose="020B0502020203020207" pitchFamily="34" charset="-128"/>
                <a:ea typeface="M PLUS 1p" panose="020B0502020203020207" pitchFamily="34" charset="-128"/>
                <a:cs typeface="M PLUS 1p" panose="020B0502020203020207" pitchFamily="34" charset="-128"/>
              </a:rPr>
              <a:t>スケールは実は覚えなくてもよいのです。和音＝スケールと考えれば考えることは一つだけでよいですね。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ちなみに、緑色のFの音は不協和音になるので、CM7の時は使えないとPart02で説明しましたが、メロディの時に鳴るのは少しの時間なので、使ってもOKです。</a:t>
            </a:r>
          </a:p>
        </p:txBody>
      </p:sp>
      <p:sp>
        <p:nvSpPr>
          <p:cNvPr id="2022" name="Google Shape;1533;p64"/>
          <p:cNvSpPr/>
          <p:nvPr/>
        </p:nvSpPr>
        <p:spPr>
          <a:xfrm flipV="1">
            <a:off x="1121444" y="3587816"/>
            <a:ext cx="2641951" cy="1688"/>
          </a:xfrm>
          <a:prstGeom prst="line">
            <a:avLst/>
          </a:prstGeom>
          <a:ln w="28575">
            <a:solidFill>
              <a:srgbClr val="44546A"/>
            </a:solidFill>
            <a:prstDash val="dash"/>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23" name="Google Shape;1534;p64"/>
          <p:cNvSpPr/>
          <p:nvPr/>
        </p:nvSpPr>
        <p:spPr>
          <a:xfrm>
            <a:off x="781648" y="3773060"/>
            <a:ext cx="2316038" cy="0"/>
          </a:xfrm>
          <a:prstGeom prst="line">
            <a:avLst/>
          </a:prstGeom>
          <a:ln w="28575">
            <a:solidFill>
              <a:srgbClr val="44546A"/>
            </a:solidFill>
            <a:headEnd type="triangle"/>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24" name="Google Shape;1535;p64"/>
          <p:cNvSpPr txBox="1"/>
          <p:nvPr/>
        </p:nvSpPr>
        <p:spPr>
          <a:xfrm>
            <a:off x="3752656" y="3559212"/>
            <a:ext cx="2023508" cy="340069"/>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①</a:t>
            </a:r>
            <a:r>
              <a:rPr sz="1388" dirty="0" err="1">
                <a:latin typeface="M PLUS 1p" panose="020B0502020203020207" pitchFamily="34" charset="-128"/>
                <a:ea typeface="M PLUS 1p" panose="020B0502020203020207" pitchFamily="34" charset="-128"/>
                <a:cs typeface="M PLUS 1p" panose="020B0502020203020207" pitchFamily="34" charset="-128"/>
              </a:rPr>
              <a:t>テンションを戻す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025" name="Google Shape;1536;p64"/>
          <p:cNvSpPr txBox="1"/>
          <p:nvPr/>
        </p:nvSpPr>
        <p:spPr>
          <a:xfrm>
            <a:off x="1367594" y="3806743"/>
            <a:ext cx="1514085" cy="340069"/>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②</a:t>
            </a:r>
            <a:r>
              <a:rPr sz="1388" dirty="0" err="1">
                <a:latin typeface="M PLUS 1p" panose="020B0502020203020207" pitchFamily="34" charset="-128"/>
                <a:ea typeface="M PLUS 1p" panose="020B0502020203020207" pitchFamily="34" charset="-128"/>
                <a:cs typeface="M PLUS 1p" panose="020B0502020203020207" pitchFamily="34" charset="-128"/>
              </a:rPr>
              <a:t>順番に弾く</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26" name="テキスト ボックス 1"/>
          <p:cNvSpPr txBox="1"/>
          <p:nvPr/>
        </p:nvSpPr>
        <p:spPr>
          <a:xfrm>
            <a:off x="172739" y="294234"/>
            <a:ext cx="1217820" cy="305918"/>
          </a:xfrm>
          <a:prstGeom prst="rect">
            <a:avLst/>
          </a:prstGeom>
          <a:ln w="12700">
            <a:miter lim="400000"/>
          </a:ln>
        </p:spPr>
        <p:txBody>
          <a:bodyPr lIns="17145" rIns="17145">
            <a:spAutoFit/>
          </a:bodyPr>
          <a:lstStyle>
            <a:lvl1pPr algn="ct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スケール</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2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9" name="Google Shape;1544;p65" descr="Google Shape;1544;p65"/>
          <p:cNvPicPr>
            <a:picLocks noChangeAspect="1"/>
          </p:cNvPicPr>
          <p:nvPr/>
        </p:nvPicPr>
        <p:blipFill>
          <a:blip r:embed="rId2"/>
          <a:stretch>
            <a:fillRect/>
          </a:stretch>
        </p:blipFill>
        <p:spPr>
          <a:xfrm>
            <a:off x="636030" y="1143660"/>
            <a:ext cx="4582618" cy="1667569"/>
          </a:xfrm>
          <a:prstGeom prst="rect">
            <a:avLst/>
          </a:prstGeom>
          <a:ln w="12700">
            <a:miter lim="400000"/>
            <a:headEnd/>
            <a:tailEnd/>
          </a:ln>
        </p:spPr>
      </p:pic>
      <p:grpSp>
        <p:nvGrpSpPr>
          <p:cNvPr id="2032" name="Google Shape;1545;p65"/>
          <p:cNvGrpSpPr/>
          <p:nvPr/>
        </p:nvGrpSpPr>
        <p:grpSpPr>
          <a:xfrm>
            <a:off x="643876" y="2299888"/>
            <a:ext cx="296664" cy="333451"/>
            <a:chOff x="-1" y="0"/>
            <a:chExt cx="791102" cy="889200"/>
          </a:xfrm>
        </p:grpSpPr>
        <p:sp>
          <p:nvSpPr>
            <p:cNvPr id="2030"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31"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2035" name="Google Shape;1546;p65"/>
          <p:cNvGrpSpPr/>
          <p:nvPr/>
        </p:nvGrpSpPr>
        <p:grpSpPr>
          <a:xfrm>
            <a:off x="1969656" y="2301798"/>
            <a:ext cx="296663" cy="333450"/>
            <a:chOff x="0" y="547432"/>
            <a:chExt cx="791101" cy="889201"/>
          </a:xfrm>
        </p:grpSpPr>
        <p:sp>
          <p:nvSpPr>
            <p:cNvPr id="203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34"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2036" name="Google Shape;1547;p65"/>
          <p:cNvSpPr txBox="1"/>
          <p:nvPr/>
        </p:nvSpPr>
        <p:spPr>
          <a:xfrm>
            <a:off x="273688" y="739766"/>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Minor 7（9,11,13）</a:t>
            </a:r>
          </a:p>
        </p:txBody>
      </p:sp>
      <p:sp>
        <p:nvSpPr>
          <p:cNvPr id="2037" name="Google Shape;1548;p65"/>
          <p:cNvSpPr txBox="1"/>
          <p:nvPr/>
        </p:nvSpPr>
        <p:spPr>
          <a:xfrm>
            <a:off x="771314" y="284721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2038" name="Google Shape;1549;p65"/>
          <p:cNvSpPr txBox="1"/>
          <p:nvPr/>
        </p:nvSpPr>
        <p:spPr>
          <a:xfrm>
            <a:off x="2048456" y="284721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2039" name="Google Shape;1550;p65"/>
          <p:cNvSpPr txBox="1"/>
          <p:nvPr/>
        </p:nvSpPr>
        <p:spPr>
          <a:xfrm>
            <a:off x="2420375" y="2835862"/>
            <a:ext cx="422922" cy="316338"/>
          </a:xfrm>
          <a:prstGeom prst="rect">
            <a:avLst/>
          </a:prstGeom>
          <a:ln w="12700">
            <a:miter lim="400000"/>
          </a:ln>
        </p:spPr>
        <p:txBody>
          <a:bodyPr lIns="39450" tIns="39450" rIns="39450" bIns="39450" anchor="ctr">
            <a:spAutoFit/>
          </a:bodyPr>
          <a:lstStyle/>
          <a:p>
            <a:pPr algn="ctr">
              <a:defRPr sz="4100">
                <a:solidFill>
                  <a:srgbClr val="0070C0"/>
                </a:solidFill>
              </a:defRPr>
            </a:pPr>
            <a:r>
              <a:rPr sz="1538" dirty="0">
                <a:latin typeface="M PLUS 1p" panose="020B0502020203020207" pitchFamily="34" charset="-128"/>
                <a:ea typeface="M PLUS 1p" panose="020B0502020203020207" pitchFamily="34" charset="-128"/>
                <a:cs typeface="M PLUS 1p" panose="020B0502020203020207" pitchFamily="34" charset="-128"/>
              </a:rPr>
              <a:t>m</a:t>
            </a:r>
            <a:r>
              <a:rPr sz="1538" dirty="0">
                <a:solidFill>
                  <a:schemeClr val="accent1"/>
                </a:solidFill>
                <a:latin typeface="M PLUS 1p" panose="020B0502020203020207" pitchFamily="34" charset="-128"/>
                <a:ea typeface="M PLUS 1p" panose="020B0502020203020207" pitchFamily="34" charset="-128"/>
                <a:cs typeface="M PLUS 1p" panose="020B0502020203020207" pitchFamily="34" charset="-128"/>
              </a:rPr>
              <a:t>7</a:t>
            </a:r>
          </a:p>
        </p:txBody>
      </p:sp>
      <p:sp>
        <p:nvSpPr>
          <p:cNvPr id="2040" name="Google Shape;1551;p65"/>
          <p:cNvSpPr txBox="1"/>
          <p:nvPr/>
        </p:nvSpPr>
        <p:spPr>
          <a:xfrm>
            <a:off x="3275541" y="2847170"/>
            <a:ext cx="31632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2043" name="Google Shape;1552;p65"/>
          <p:cNvGrpSpPr/>
          <p:nvPr/>
        </p:nvGrpSpPr>
        <p:grpSpPr>
          <a:xfrm>
            <a:off x="1135380" y="1399092"/>
            <a:ext cx="296663" cy="520988"/>
            <a:chOff x="0" y="648502"/>
            <a:chExt cx="791101" cy="1389301"/>
          </a:xfrm>
        </p:grpSpPr>
        <p:sp>
          <p:nvSpPr>
            <p:cNvPr id="2041" name="Oval"/>
            <p:cNvSpPr/>
            <p:nvPr/>
          </p:nvSpPr>
          <p:spPr>
            <a:xfrm>
              <a:off x="0" y="648502"/>
              <a:ext cx="791101" cy="13893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42" name="E…"/>
            <p:cNvSpPr txBox="1"/>
            <p:nvPr/>
          </p:nvSpPr>
          <p:spPr>
            <a:xfrm>
              <a:off x="227477" y="744483"/>
              <a:ext cx="336144" cy="1197338"/>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  </a:t>
              </a:r>
            </a:p>
          </p:txBody>
        </p:sp>
      </p:grpSp>
      <p:grpSp>
        <p:nvGrpSpPr>
          <p:cNvPr id="2046" name="Google Shape;1553;p65"/>
          <p:cNvGrpSpPr/>
          <p:nvPr/>
        </p:nvGrpSpPr>
        <p:grpSpPr>
          <a:xfrm>
            <a:off x="4564238" y="2297982"/>
            <a:ext cx="296664" cy="333451"/>
            <a:chOff x="-1" y="0"/>
            <a:chExt cx="791102" cy="889200"/>
          </a:xfrm>
        </p:grpSpPr>
        <p:sp>
          <p:nvSpPr>
            <p:cNvPr id="2044"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45"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2049" name="Google Shape;1554;p65"/>
          <p:cNvGrpSpPr/>
          <p:nvPr/>
        </p:nvGrpSpPr>
        <p:grpSpPr>
          <a:xfrm>
            <a:off x="3273075" y="2288443"/>
            <a:ext cx="296663" cy="333451"/>
            <a:chOff x="0" y="248982"/>
            <a:chExt cx="791101" cy="889201"/>
          </a:xfrm>
        </p:grpSpPr>
        <p:sp>
          <p:nvSpPr>
            <p:cNvPr id="2047"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48"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2050" name="Google Shape;1555;p65"/>
          <p:cNvSpPr txBox="1"/>
          <p:nvPr/>
        </p:nvSpPr>
        <p:spPr>
          <a:xfrm>
            <a:off x="3870923" y="2855123"/>
            <a:ext cx="422922"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2051" name="Google Shape;1556;p65"/>
          <p:cNvSpPr txBox="1"/>
          <p:nvPr/>
        </p:nvSpPr>
        <p:spPr>
          <a:xfrm>
            <a:off x="4613499" y="2728836"/>
            <a:ext cx="316326" cy="553005"/>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2052" name="Google Shape;1557;p65"/>
          <p:cNvSpPr txBox="1"/>
          <p:nvPr/>
        </p:nvSpPr>
        <p:spPr>
          <a:xfrm>
            <a:off x="439906" y="3197082"/>
            <a:ext cx="4890356" cy="4480113"/>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基本的な考え方は同じ。使えるテンションを素材（和音）の中に戻してあげる。そうすると使える音が見えてきます。これもドリアンスケールという名前がついていますが覚えなくても大丈夫。簡単ですね！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メロディを作るときに大切なのは、</a:t>
            </a:r>
            <a:r>
              <a:rPr sz="1388" u="sng" dirty="0">
                <a:latin typeface="M PLUS 1p" panose="020B0502020203020207" pitchFamily="34" charset="-128"/>
                <a:ea typeface="M PLUS 1p" panose="020B0502020203020207" pitchFamily="34" charset="-128"/>
                <a:cs typeface="M PLUS 1p" panose="020B0502020203020207" pitchFamily="34" charset="-128"/>
              </a:rPr>
              <a:t>今自分が弾いている音がルートなのか、3度なのか、9thなのか</a:t>
            </a:r>
            <a:r>
              <a:rPr sz="1388" dirty="0">
                <a:latin typeface="M PLUS 1p" panose="020B0502020203020207" pitchFamily="34" charset="-128"/>
                <a:ea typeface="M PLUS 1p" panose="020B0502020203020207" pitchFamily="34" charset="-128"/>
                <a:cs typeface="M PLUS 1p" panose="020B0502020203020207" pitchFamily="34" charset="-128"/>
              </a:rPr>
              <a:t>...ということ。自分が今お肉をいれたのか塩を入れたのかを知らないと美味しい料理はできませんよね。音の</a:t>
            </a:r>
            <a:r>
              <a:rPr sz="1388" u="sng" dirty="0">
                <a:latin typeface="M PLUS 1p" panose="020B0502020203020207" pitchFamily="34" charset="-128"/>
                <a:ea typeface="M PLUS 1p" panose="020B0502020203020207" pitchFamily="34" charset="-128"/>
                <a:cs typeface="M PLUS 1p" panose="020B0502020203020207" pitchFamily="34" charset="-128"/>
              </a:rPr>
              <a:t>機能</a:t>
            </a:r>
            <a:r>
              <a:rPr sz="1388" dirty="0">
                <a:latin typeface="M PLUS 1p" panose="020B0502020203020207" pitchFamily="34" charset="-128"/>
                <a:ea typeface="M PLUS 1p" panose="020B0502020203020207" pitchFamily="34" charset="-128"/>
                <a:cs typeface="M PLUS 1p" panose="020B0502020203020207" pitchFamily="34" charset="-128"/>
              </a:rPr>
              <a:t>を意識して素敵なメロディを作ってください。</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055" name="Google Shape;1558;p65"/>
          <p:cNvGrpSpPr/>
          <p:nvPr/>
        </p:nvGrpSpPr>
        <p:grpSpPr>
          <a:xfrm>
            <a:off x="977364" y="2290352"/>
            <a:ext cx="296663" cy="333451"/>
            <a:chOff x="0" y="248982"/>
            <a:chExt cx="791101" cy="889201"/>
          </a:xfrm>
        </p:grpSpPr>
        <p:sp>
          <p:nvSpPr>
            <p:cNvPr id="2053"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54"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2058" name="Google Shape;1559;p65"/>
          <p:cNvGrpSpPr/>
          <p:nvPr/>
        </p:nvGrpSpPr>
        <p:grpSpPr>
          <a:xfrm>
            <a:off x="2278203" y="2304505"/>
            <a:ext cx="296664" cy="333451"/>
            <a:chOff x="-1" y="0"/>
            <a:chExt cx="791102" cy="889200"/>
          </a:xfrm>
        </p:grpSpPr>
        <p:sp>
          <p:nvSpPr>
            <p:cNvPr id="2056" name="Oval"/>
            <p:cNvSpPr/>
            <p:nvPr/>
          </p:nvSpPr>
          <p:spPr>
            <a:xfrm>
              <a:off x="-1" y="0"/>
              <a:ext cx="791102" cy="889200"/>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57"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pic>
        <p:nvPicPr>
          <p:cNvPr id="2059" name="Google Shape;1561;p65" descr="Google Shape;1561;p65"/>
          <p:cNvPicPr>
            <a:picLocks noChangeAspect="1"/>
          </p:cNvPicPr>
          <p:nvPr/>
        </p:nvPicPr>
        <p:blipFill>
          <a:blip r:embed="rId3"/>
          <a:stretch>
            <a:fillRect/>
          </a:stretch>
        </p:blipFill>
        <p:spPr>
          <a:xfrm>
            <a:off x="198517" y="6368270"/>
            <a:ext cx="694694" cy="333450"/>
          </a:xfrm>
          <a:prstGeom prst="rect">
            <a:avLst/>
          </a:prstGeom>
          <a:ln w="12700">
            <a:miter lim="400000"/>
            <a:headEnd/>
            <a:tailEnd/>
          </a:ln>
        </p:spPr>
      </p:pic>
      <p:grpSp>
        <p:nvGrpSpPr>
          <p:cNvPr id="2062" name="Google Shape;1562;p65"/>
          <p:cNvGrpSpPr/>
          <p:nvPr/>
        </p:nvGrpSpPr>
        <p:grpSpPr>
          <a:xfrm>
            <a:off x="231149" y="7043419"/>
            <a:ext cx="5254201" cy="1805813"/>
            <a:chOff x="0" y="104162"/>
            <a:chExt cx="14011201" cy="4815500"/>
          </a:xfrm>
        </p:grpSpPr>
        <p:sp>
          <p:nvSpPr>
            <p:cNvPr id="2060" name="Rectangle"/>
            <p:cNvSpPr/>
            <p:nvPr/>
          </p:nvSpPr>
          <p:spPr>
            <a:xfrm>
              <a:off x="0" y="104162"/>
              <a:ext cx="14011201" cy="4815500"/>
            </a:xfrm>
            <a:prstGeom prst="rect">
              <a:avLst/>
            </a:prstGeom>
            <a:noFill/>
            <a:ln w="9525" cap="flat">
              <a:solidFill>
                <a:srgbClr val="000000"/>
              </a:solidFill>
              <a:prstDash val="solid"/>
              <a:round/>
            </a:ln>
            <a:effectLst/>
          </p:spPr>
          <p:txBody>
            <a:bodyPr wrap="square" lIns="0" tIns="0" rIns="0" bIns="0" numCol="1" anchor="ctr">
              <a:noAutofit/>
            </a:bodyPr>
            <a:lstStyle/>
            <a:p>
              <a:pPr>
                <a:lnSpc>
                  <a:spcPct val="150000"/>
                </a:lnSpc>
                <a:spcBef>
                  <a:spcPts val="1200"/>
                </a:spcBef>
                <a:defRPr sz="3700">
                  <a:solidFill>
                    <a:srgbClr val="0C0C0C"/>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61" name="アルペジオ（和音を１音ずつ弾く方法）とスケール（テンションを和音のスキマに戻して順番に弾く方法）を使うと、フレーズづくりに４つの選択肢ができる。…"/>
            <p:cNvSpPr txBox="1"/>
            <p:nvPr/>
          </p:nvSpPr>
          <p:spPr>
            <a:xfrm>
              <a:off x="71837" y="201914"/>
              <a:ext cx="13867526" cy="4620001"/>
            </a:xfrm>
            <a:prstGeom prst="rect">
              <a:avLst/>
            </a:prstGeom>
            <a:noFill/>
            <a:ln w="12700" cap="flat">
              <a:noFill/>
              <a:miter lim="400000"/>
            </a:ln>
            <a:effectLst/>
          </p:spPr>
          <p:txBody>
            <a:bodyPr wrap="square" lIns="25134" tIns="25134" rIns="25134" bIns="25134" numCol="1" anchor="ctr">
              <a:spAutoFit/>
            </a:bodyPr>
            <a:lstStyle/>
            <a:p>
              <a:pPr>
                <a:lnSpc>
                  <a:spcPct val="150000"/>
                </a:lnSpc>
                <a:spcBef>
                  <a:spcPts val="1200"/>
                </a:spcBef>
                <a:defRPr sz="3600">
                  <a:solidFill>
                    <a:srgbClr val="0C0C0C"/>
                  </a:solidFill>
                </a:defRPr>
              </a:pPr>
              <a:r>
                <a:rPr sz="1350" dirty="0">
                  <a:latin typeface="M PLUS 1p" panose="020B0502020203020207" pitchFamily="34" charset="-128"/>
                  <a:ea typeface="M PLUS 1p" panose="020B0502020203020207" pitchFamily="34" charset="-128"/>
                  <a:cs typeface="M PLUS 1p" panose="020B0502020203020207" pitchFamily="34" charset="-128"/>
                </a:rPr>
                <a:t>アルペジオ（和音を１音ずつ弾く方法）とスケール（テンションを和音のスキマに戻して順番に弾く方法）を使うと、フレーズづくりに４つの選択肢ができる。</a:t>
              </a:r>
            </a:p>
            <a:p>
              <a:pPr>
                <a:lnSpc>
                  <a:spcPct val="150000"/>
                </a:lnSpc>
                <a:spcBef>
                  <a:spcPts val="1200"/>
                </a:spcBef>
                <a:defRPr sz="3600" u="sng">
                  <a:solidFill>
                    <a:srgbClr val="0C0C0C"/>
                  </a:solidFill>
                </a:defRPr>
              </a:pP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アルペジオ</a:t>
              </a:r>
              <a:r>
                <a:rPr sz="1350" dirty="0">
                  <a:latin typeface="M PLUS 1p" panose="020B0502020203020207" pitchFamily="34" charset="-128"/>
                  <a:ea typeface="M PLUS 1p" panose="020B0502020203020207" pitchFamily="34" charset="-128"/>
                  <a:cs typeface="M PLUS 1p" panose="020B0502020203020207" pitchFamily="34" charset="-128"/>
                </a:rPr>
                <a:t> or </a:t>
              </a:r>
              <a:r>
                <a:rPr sz="1350" dirty="0" err="1">
                  <a:latin typeface="M PLUS 1p" panose="020B0502020203020207" pitchFamily="34" charset="-128"/>
                  <a:ea typeface="M PLUS 1p" panose="020B0502020203020207" pitchFamily="34" charset="-128"/>
                  <a:cs typeface="M PLUS 1p" panose="020B0502020203020207" pitchFamily="34" charset="-128"/>
                </a:rPr>
                <a:t>スケール</a:t>
              </a:r>
              <a:r>
                <a:rPr sz="1350" dirty="0">
                  <a:latin typeface="M PLUS 1p" panose="020B0502020203020207" pitchFamily="34" charset="-128"/>
                  <a:ea typeface="M PLUS 1p" panose="020B0502020203020207" pitchFamily="34" charset="-128"/>
                  <a:cs typeface="M PLUS 1p" panose="020B0502020203020207" pitchFamily="34" charset="-128"/>
                </a:rPr>
                <a:t>）×（</a:t>
              </a:r>
              <a:r>
                <a:rPr sz="1350" dirty="0" err="1">
                  <a:latin typeface="M PLUS 1p" panose="020B0502020203020207" pitchFamily="34" charset="-128"/>
                  <a:ea typeface="M PLUS 1p" panose="020B0502020203020207" pitchFamily="34" charset="-128"/>
                  <a:cs typeface="M PLUS 1p" panose="020B0502020203020207" pitchFamily="34" charset="-128"/>
                </a:rPr>
                <a:t>上への移動</a:t>
              </a:r>
              <a:r>
                <a:rPr sz="1350" dirty="0">
                  <a:latin typeface="M PLUS 1p" panose="020B0502020203020207" pitchFamily="34" charset="-128"/>
                  <a:ea typeface="M PLUS 1p" panose="020B0502020203020207" pitchFamily="34" charset="-128"/>
                  <a:cs typeface="M PLUS 1p" panose="020B0502020203020207" pitchFamily="34" charset="-128"/>
                </a:rPr>
                <a:t> or </a:t>
              </a:r>
              <a:r>
                <a:rPr sz="1350" dirty="0" err="1">
                  <a:latin typeface="M PLUS 1p" panose="020B0502020203020207" pitchFamily="34" charset="-128"/>
                  <a:ea typeface="M PLUS 1p" panose="020B0502020203020207" pitchFamily="34" charset="-128"/>
                  <a:cs typeface="M PLUS 1p" panose="020B0502020203020207" pitchFamily="34" charset="-128"/>
                </a:rPr>
                <a:t>下への移動</a:t>
              </a:r>
              <a:r>
                <a:rPr sz="1350" dirty="0">
                  <a:latin typeface="M PLUS 1p" panose="020B0502020203020207" pitchFamily="34" charset="-128"/>
                  <a:ea typeface="M PLUS 1p" panose="020B0502020203020207" pitchFamily="34" charset="-128"/>
                  <a:cs typeface="M PLUS 1p" panose="020B0502020203020207" pitchFamily="34" charset="-128"/>
                </a:rPr>
                <a:t>）=４通り</a:t>
              </a:r>
            </a:p>
          </p:txBody>
        </p:sp>
      </p:grpSp>
      <p:sp>
        <p:nvSpPr>
          <p:cNvPr id="2063" name="Google Shape;1563;p65"/>
          <p:cNvSpPr txBox="1"/>
          <p:nvPr/>
        </p:nvSpPr>
        <p:spPr>
          <a:xfrm>
            <a:off x="1084147" y="2835677"/>
            <a:ext cx="42292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m3</a:t>
            </a:r>
          </a:p>
        </p:txBody>
      </p:sp>
      <p:grpSp>
        <p:nvGrpSpPr>
          <p:cNvPr id="2066" name="Google Shape;1564;p65"/>
          <p:cNvGrpSpPr/>
          <p:nvPr/>
        </p:nvGrpSpPr>
        <p:grpSpPr>
          <a:xfrm>
            <a:off x="1640029" y="2294167"/>
            <a:ext cx="296664" cy="333451"/>
            <a:chOff x="-1" y="0"/>
            <a:chExt cx="791102" cy="889200"/>
          </a:xfrm>
        </p:grpSpPr>
        <p:sp>
          <p:nvSpPr>
            <p:cNvPr id="2064" name="Oval"/>
            <p:cNvSpPr/>
            <p:nvPr/>
          </p:nvSpPr>
          <p:spPr>
            <a:xfrm>
              <a:off x="-1" y="0"/>
              <a:ext cx="791102" cy="889200"/>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65"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2069" name="Google Shape;1565;p65"/>
          <p:cNvGrpSpPr/>
          <p:nvPr/>
        </p:nvGrpSpPr>
        <p:grpSpPr>
          <a:xfrm>
            <a:off x="3924780" y="2296074"/>
            <a:ext cx="296663" cy="333451"/>
            <a:chOff x="0" y="248982"/>
            <a:chExt cx="791101" cy="889201"/>
          </a:xfrm>
        </p:grpSpPr>
        <p:sp>
          <p:nvSpPr>
            <p:cNvPr id="2067"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68" name="F"/>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sp>
        <p:nvSpPr>
          <p:cNvPr id="2070" name="Google Shape;1566;p65"/>
          <p:cNvSpPr txBox="1"/>
          <p:nvPr/>
        </p:nvSpPr>
        <p:spPr>
          <a:xfrm>
            <a:off x="482161" y="188946"/>
            <a:ext cx="4890356"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次はC</a:t>
            </a:r>
            <a:r>
              <a:rPr sz="1388" dirty="0">
                <a:latin typeface="M PLUS 1p" panose="020B0502020203020207" pitchFamily="34" charset="-128"/>
                <a:ea typeface="M PLUS 1p" panose="020B0502020203020207" pitchFamily="34" charset="-128"/>
                <a:cs typeface="M PLUS 1p" panose="020B0502020203020207" pitchFamily="34" charset="-128"/>
              </a:rPr>
              <a:t> Minor 7の場合を考えてみましょう。</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073" name="Google Shape;1567;p65"/>
          <p:cNvGrpSpPr/>
          <p:nvPr/>
        </p:nvGrpSpPr>
        <p:grpSpPr>
          <a:xfrm>
            <a:off x="2449483" y="1399092"/>
            <a:ext cx="296663" cy="520988"/>
            <a:chOff x="0" y="648502"/>
            <a:chExt cx="791101" cy="1389301"/>
          </a:xfrm>
        </p:grpSpPr>
        <p:sp>
          <p:nvSpPr>
            <p:cNvPr id="2071" name="Oval"/>
            <p:cNvSpPr/>
            <p:nvPr/>
          </p:nvSpPr>
          <p:spPr>
            <a:xfrm>
              <a:off x="0" y="648502"/>
              <a:ext cx="791101" cy="13893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72" name="B…"/>
            <p:cNvSpPr txBox="1"/>
            <p:nvPr/>
          </p:nvSpPr>
          <p:spPr>
            <a:xfrm>
              <a:off x="227477" y="744483"/>
              <a:ext cx="336144" cy="1197338"/>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  </a:t>
              </a:r>
            </a:p>
          </p:txBody>
        </p:sp>
      </p:grpSp>
      <p:sp>
        <p:nvSpPr>
          <p:cNvPr id="2074" name="Google Shape;1568;p65"/>
          <p:cNvSpPr txBox="1"/>
          <p:nvPr/>
        </p:nvSpPr>
        <p:spPr>
          <a:xfrm>
            <a:off x="1096477" y="6503199"/>
            <a:ext cx="3259444" cy="814366"/>
          </a:xfrm>
          <a:prstGeom prst="rect">
            <a:avLst/>
          </a:prstGeom>
          <a:ln w="12700">
            <a:miter lim="400000"/>
          </a:ln>
        </p:spPr>
        <p:txBody>
          <a:bodyPr lIns="25134" tIns="25134" rIns="25134" bIns="25134">
            <a:spAutoFit/>
          </a:bodyPr>
          <a:lstStyle/>
          <a:p>
            <a:pPr algn="ctr">
              <a:lnSpc>
                <a:spcPct val="150000"/>
              </a:lnSpc>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アルペジオ」と「スケール」のまとめ</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075" name="Google Shape;1560;p65" descr="Google Shape;1560;p65"/>
          <p:cNvPicPr>
            <a:picLocks noChangeAspect="1"/>
          </p:cNvPicPr>
          <p:nvPr/>
        </p:nvPicPr>
        <p:blipFill>
          <a:blip r:embed="rId4"/>
          <a:stretch>
            <a:fillRect/>
          </a:stretch>
        </p:blipFill>
        <p:spPr>
          <a:xfrm>
            <a:off x="361575" y="6662352"/>
            <a:ext cx="709751" cy="659904"/>
          </a:xfrm>
          <a:prstGeom prst="rect">
            <a:avLst/>
          </a:prstGeom>
          <a:ln w="12700">
            <a:miter lim="400000"/>
            <a:headEnd/>
            <a:tailEnd/>
          </a:ln>
        </p:spPr>
      </p:pic>
      <p:sp>
        <p:nvSpPr>
          <p:cNvPr id="2076" name="直線コネクタ 2"/>
          <p:cNvSpPr/>
          <p:nvPr/>
        </p:nvSpPr>
        <p:spPr>
          <a:xfrm>
            <a:off x="283280" y="7044586"/>
            <a:ext cx="156589" cy="0"/>
          </a:xfrm>
          <a:prstGeom prst="line">
            <a:avLst/>
          </a:prstGeom>
          <a:ln>
            <a:solidFill>
              <a:srgbClr val="000000"/>
            </a:solidFill>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7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9" name="Google Shape;1575;p66" descr="Google Shape;1575;p66"/>
          <p:cNvPicPr>
            <a:picLocks noChangeAspect="1"/>
          </p:cNvPicPr>
          <p:nvPr/>
        </p:nvPicPr>
        <p:blipFill>
          <a:blip r:embed="rId2"/>
          <a:stretch>
            <a:fillRect/>
          </a:stretch>
        </p:blipFill>
        <p:spPr>
          <a:xfrm>
            <a:off x="304091" y="7287407"/>
            <a:ext cx="3968751" cy="1214438"/>
          </a:xfrm>
          <a:prstGeom prst="rect">
            <a:avLst/>
          </a:prstGeom>
          <a:ln w="12700">
            <a:miter lim="400000"/>
            <a:headEnd/>
            <a:tailEnd/>
          </a:ln>
        </p:spPr>
      </p:pic>
      <p:sp>
        <p:nvSpPr>
          <p:cNvPr id="2080" name="Google Shape;1576;p66"/>
          <p:cNvSpPr txBox="1"/>
          <p:nvPr/>
        </p:nvSpPr>
        <p:spPr>
          <a:xfrm>
            <a:off x="4916870" y="35799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081" name="Google Shape;1577;p66"/>
          <p:cNvSpPr txBox="1"/>
          <p:nvPr/>
        </p:nvSpPr>
        <p:spPr>
          <a:xfrm>
            <a:off x="413073" y="2056826"/>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082" name="Google Shape;1578;p66"/>
          <p:cNvSpPr txBox="1"/>
          <p:nvPr/>
        </p:nvSpPr>
        <p:spPr>
          <a:xfrm>
            <a:off x="413073" y="660867"/>
            <a:ext cx="4890356" cy="257029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2-5-1（ツーファイブワン）については、改めて別の章で説明しますが、今回はこのコード進行に合わせて、アルペジオとスケールを使ってメロディを作ります。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キーがC</a:t>
            </a:r>
            <a:r>
              <a:rPr sz="1388" dirty="0">
                <a:latin typeface="M PLUS 1p" panose="020B0502020203020207" pitchFamily="34" charset="-128"/>
                <a:ea typeface="M PLUS 1p" panose="020B0502020203020207" pitchFamily="34" charset="-128"/>
                <a:cs typeface="M PLUS 1p" panose="020B0502020203020207" pitchFamily="34" charset="-128"/>
              </a:rPr>
              <a:t> Majorの場合のツーファイブワンは、Dm7→G7→CM7 </a:t>
            </a:r>
            <a:r>
              <a:rPr sz="1388" dirty="0" err="1">
                <a:latin typeface="M PLUS 1p" panose="020B0502020203020207" pitchFamily="34" charset="-128"/>
                <a:ea typeface="M PLUS 1p" panose="020B0502020203020207" pitchFamily="34" charset="-128"/>
                <a:cs typeface="M PLUS 1p" panose="020B0502020203020207" pitchFamily="34" charset="-128"/>
              </a:rPr>
              <a:t>となります。下の譜面のような感じですね。それではさっそくいきましょう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085" name="Google Shape;1579;p66"/>
          <p:cNvGrpSpPr/>
          <p:nvPr/>
        </p:nvGrpSpPr>
        <p:grpSpPr>
          <a:xfrm>
            <a:off x="50133" y="168393"/>
            <a:ext cx="5715000" cy="474189"/>
            <a:chOff x="0" y="-1"/>
            <a:chExt cx="15240000" cy="1264502"/>
          </a:xfrm>
        </p:grpSpPr>
        <p:sp>
          <p:nvSpPr>
            <p:cNvPr id="2083"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84" name="2-5-1（ツーファイブワン）"/>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a:latin typeface="M PLUS 1p" panose="020B0502020203020207" pitchFamily="34" charset="-128"/>
                  <a:ea typeface="M PLUS 1p" panose="020B0502020203020207" pitchFamily="34" charset="-128"/>
                  <a:cs typeface="M PLUS 1p" panose="020B0502020203020207" pitchFamily="34" charset="-128"/>
                </a:rPr>
                <a:t>   　 2-5-1（ツーファイブワン）</a:t>
              </a:r>
            </a:p>
          </p:txBody>
        </p:sp>
      </p:grpSp>
      <p:pic>
        <p:nvPicPr>
          <p:cNvPr id="2086" name="Google Shape;1580;p66" descr="Google Shape;1580;p66"/>
          <p:cNvPicPr>
            <a:picLocks noChangeAspect="1"/>
          </p:cNvPicPr>
          <p:nvPr/>
        </p:nvPicPr>
        <p:blipFill>
          <a:blip r:embed="rId3"/>
          <a:srcRect r="9066" b="28515"/>
          <a:stretch>
            <a:fillRect/>
          </a:stretch>
        </p:blipFill>
        <p:spPr>
          <a:xfrm>
            <a:off x="795" y="134957"/>
            <a:ext cx="559091" cy="520927"/>
          </a:xfrm>
          <a:prstGeom prst="rect">
            <a:avLst/>
          </a:prstGeom>
          <a:ln w="12700">
            <a:miter lim="400000"/>
            <a:headEnd/>
            <a:tailEnd/>
          </a:ln>
        </p:spPr>
      </p:pic>
      <p:pic>
        <p:nvPicPr>
          <p:cNvPr id="2087" name="Google Shape;1581;p66" descr="Google Shape;1581;p66"/>
          <p:cNvPicPr>
            <a:picLocks noChangeAspect="1"/>
          </p:cNvPicPr>
          <p:nvPr/>
        </p:nvPicPr>
        <p:blipFill>
          <a:blip r:embed="rId4"/>
          <a:stretch>
            <a:fillRect/>
          </a:stretch>
        </p:blipFill>
        <p:spPr>
          <a:xfrm>
            <a:off x="550307" y="4609085"/>
            <a:ext cx="4582618" cy="1667569"/>
          </a:xfrm>
          <a:prstGeom prst="rect">
            <a:avLst/>
          </a:prstGeom>
          <a:ln w="12700">
            <a:miter lim="400000"/>
            <a:headEnd/>
            <a:tailEnd/>
          </a:ln>
        </p:spPr>
      </p:pic>
      <p:grpSp>
        <p:nvGrpSpPr>
          <p:cNvPr id="2090" name="Google Shape;1582;p66"/>
          <p:cNvGrpSpPr/>
          <p:nvPr/>
        </p:nvGrpSpPr>
        <p:grpSpPr>
          <a:xfrm>
            <a:off x="893492" y="5797327"/>
            <a:ext cx="296664" cy="333451"/>
            <a:chOff x="-1" y="0"/>
            <a:chExt cx="791102" cy="889200"/>
          </a:xfrm>
        </p:grpSpPr>
        <p:sp>
          <p:nvSpPr>
            <p:cNvPr id="208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89"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2093" name="Google Shape;1583;p66"/>
          <p:cNvGrpSpPr/>
          <p:nvPr/>
        </p:nvGrpSpPr>
        <p:grpSpPr>
          <a:xfrm>
            <a:off x="2194700" y="5797327"/>
            <a:ext cx="296664" cy="333451"/>
            <a:chOff x="-1" y="0"/>
            <a:chExt cx="791102" cy="889200"/>
          </a:xfrm>
        </p:grpSpPr>
        <p:sp>
          <p:nvSpPr>
            <p:cNvPr id="2091"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092"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2094" name="Google Shape;1584;p66"/>
          <p:cNvSpPr txBox="1"/>
          <p:nvPr/>
        </p:nvSpPr>
        <p:spPr>
          <a:xfrm>
            <a:off x="143457" y="4103300"/>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D Minor 7 （9,11,13）</a:t>
            </a:r>
          </a:p>
        </p:txBody>
      </p:sp>
      <p:sp>
        <p:nvSpPr>
          <p:cNvPr id="2095" name="Google Shape;1585;p66"/>
          <p:cNvSpPr txBox="1"/>
          <p:nvPr/>
        </p:nvSpPr>
        <p:spPr>
          <a:xfrm>
            <a:off x="949895" y="6307398"/>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2096" name="Google Shape;1586;p66"/>
          <p:cNvSpPr txBox="1"/>
          <p:nvPr/>
        </p:nvSpPr>
        <p:spPr>
          <a:xfrm>
            <a:off x="1510385" y="629903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m３</a:t>
            </a:r>
          </a:p>
        </p:txBody>
      </p:sp>
      <p:sp>
        <p:nvSpPr>
          <p:cNvPr id="2097" name="Google Shape;1587;p66"/>
          <p:cNvSpPr txBox="1"/>
          <p:nvPr/>
        </p:nvSpPr>
        <p:spPr>
          <a:xfrm>
            <a:off x="2281291" y="6309281"/>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2098" name="Google Shape;1588;p66"/>
          <p:cNvSpPr txBox="1"/>
          <p:nvPr/>
        </p:nvSpPr>
        <p:spPr>
          <a:xfrm>
            <a:off x="2931938" y="6308017"/>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７</a:t>
            </a:r>
          </a:p>
        </p:txBody>
      </p:sp>
      <p:sp>
        <p:nvSpPr>
          <p:cNvPr id="2099" name="Google Shape;1589;p66"/>
          <p:cNvSpPr txBox="1"/>
          <p:nvPr/>
        </p:nvSpPr>
        <p:spPr>
          <a:xfrm>
            <a:off x="3518699" y="6296248"/>
            <a:ext cx="316326"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2102" name="Google Shape;1590;p66"/>
          <p:cNvGrpSpPr/>
          <p:nvPr/>
        </p:nvGrpSpPr>
        <p:grpSpPr>
          <a:xfrm>
            <a:off x="1541068" y="5797324"/>
            <a:ext cx="296664" cy="333451"/>
            <a:chOff x="-1" y="0"/>
            <a:chExt cx="791102" cy="889200"/>
          </a:xfrm>
        </p:grpSpPr>
        <p:sp>
          <p:nvSpPr>
            <p:cNvPr id="2100"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01" name="F"/>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2105" name="Google Shape;1591;p66"/>
          <p:cNvGrpSpPr/>
          <p:nvPr/>
        </p:nvGrpSpPr>
        <p:grpSpPr>
          <a:xfrm>
            <a:off x="3499424" y="5804744"/>
            <a:ext cx="296663" cy="333451"/>
            <a:chOff x="0" y="248982"/>
            <a:chExt cx="791101" cy="889201"/>
          </a:xfrm>
        </p:grpSpPr>
        <p:sp>
          <p:nvSpPr>
            <p:cNvPr id="2103"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04"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2108" name="Google Shape;1592;p66"/>
          <p:cNvGrpSpPr/>
          <p:nvPr/>
        </p:nvGrpSpPr>
        <p:grpSpPr>
          <a:xfrm>
            <a:off x="2848520" y="5797326"/>
            <a:ext cx="296663" cy="333450"/>
            <a:chOff x="0" y="547432"/>
            <a:chExt cx="791101" cy="889201"/>
          </a:xfrm>
        </p:grpSpPr>
        <p:sp>
          <p:nvSpPr>
            <p:cNvPr id="2106"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07" name="C"/>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2109" name="Google Shape;1593;p66"/>
          <p:cNvSpPr txBox="1"/>
          <p:nvPr/>
        </p:nvSpPr>
        <p:spPr>
          <a:xfrm>
            <a:off x="4102699" y="6293704"/>
            <a:ext cx="422922"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grpSp>
        <p:nvGrpSpPr>
          <p:cNvPr id="2112" name="Google Shape;1594;p66"/>
          <p:cNvGrpSpPr/>
          <p:nvPr/>
        </p:nvGrpSpPr>
        <p:grpSpPr>
          <a:xfrm>
            <a:off x="4150326" y="5791977"/>
            <a:ext cx="296663" cy="333451"/>
            <a:chOff x="0" y="248982"/>
            <a:chExt cx="791101" cy="889201"/>
          </a:xfrm>
        </p:grpSpPr>
        <p:sp>
          <p:nvSpPr>
            <p:cNvPr id="2110"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11" name="G"/>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2115" name="Google Shape;1595;p66"/>
          <p:cNvGrpSpPr/>
          <p:nvPr/>
        </p:nvGrpSpPr>
        <p:grpSpPr>
          <a:xfrm>
            <a:off x="1217376" y="5792404"/>
            <a:ext cx="296663" cy="333451"/>
            <a:chOff x="0" y="248982"/>
            <a:chExt cx="791101" cy="889201"/>
          </a:xfrm>
        </p:grpSpPr>
        <p:sp>
          <p:nvSpPr>
            <p:cNvPr id="2113"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14"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2118" name="Google Shape;1596;p66"/>
          <p:cNvGrpSpPr/>
          <p:nvPr/>
        </p:nvGrpSpPr>
        <p:grpSpPr>
          <a:xfrm>
            <a:off x="1868850" y="5791893"/>
            <a:ext cx="296663" cy="333451"/>
            <a:chOff x="0" y="248982"/>
            <a:chExt cx="791101" cy="889201"/>
          </a:xfrm>
        </p:grpSpPr>
        <p:sp>
          <p:nvSpPr>
            <p:cNvPr id="2116"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17" name="G"/>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2121" name="Google Shape;1597;p66"/>
          <p:cNvGrpSpPr/>
          <p:nvPr/>
        </p:nvGrpSpPr>
        <p:grpSpPr>
          <a:xfrm>
            <a:off x="4042092" y="6800633"/>
            <a:ext cx="1551560" cy="1139966"/>
            <a:chOff x="0" y="0"/>
            <a:chExt cx="4137491" cy="3039906"/>
          </a:xfrm>
        </p:grpSpPr>
        <p:sp>
          <p:nvSpPr>
            <p:cNvPr id="2119" name="Shape"/>
            <p:cNvSpPr/>
            <p:nvPr/>
          </p:nvSpPr>
          <p:spPr>
            <a:xfrm>
              <a:off x="0" y="0"/>
              <a:ext cx="4137491" cy="3039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5981"/>
                  </a:lnTo>
                  <a:lnTo>
                    <a:pt x="9000" y="15981"/>
                  </a:lnTo>
                  <a:lnTo>
                    <a:pt x="9168" y="21600"/>
                  </a:lnTo>
                  <a:lnTo>
                    <a:pt x="3600" y="15981"/>
                  </a:lnTo>
                  <a:lnTo>
                    <a:pt x="0" y="15981"/>
                  </a:lnTo>
                  <a:lnTo>
                    <a:pt x="0" y="9322"/>
                  </a:ln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20" name="9thから始めて…"/>
            <p:cNvSpPr txBox="1"/>
            <p:nvPr/>
          </p:nvSpPr>
          <p:spPr>
            <a:xfrm>
              <a:off x="4763" y="173357"/>
              <a:ext cx="4127966" cy="1902385"/>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9thから始めて</a:t>
              </a: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アルペジオで</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下に降りてみよう</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2122" name="Google Shape;1598;p66" descr="Google Shape;1598;p66"/>
          <p:cNvPicPr>
            <a:picLocks noChangeAspect="1"/>
          </p:cNvPicPr>
          <p:nvPr/>
        </p:nvPicPr>
        <p:blipFill>
          <a:blip r:embed="rId5"/>
          <a:stretch>
            <a:fillRect/>
          </a:stretch>
        </p:blipFill>
        <p:spPr>
          <a:xfrm>
            <a:off x="4564284" y="7922286"/>
            <a:ext cx="819030" cy="761500"/>
          </a:xfrm>
          <a:prstGeom prst="rect">
            <a:avLst/>
          </a:prstGeom>
          <a:ln w="12700">
            <a:miter lim="400000"/>
            <a:headEnd/>
            <a:tailEnd/>
          </a:ln>
        </p:spPr>
      </p:pic>
      <p:grpSp>
        <p:nvGrpSpPr>
          <p:cNvPr id="2126" name="Google Shape;1599;p66"/>
          <p:cNvGrpSpPr/>
          <p:nvPr/>
        </p:nvGrpSpPr>
        <p:grpSpPr>
          <a:xfrm>
            <a:off x="3077858" y="6609069"/>
            <a:ext cx="622219" cy="346717"/>
            <a:chOff x="0" y="0"/>
            <a:chExt cx="1659249" cy="924576"/>
          </a:xfrm>
        </p:grpSpPr>
        <p:sp>
          <p:nvSpPr>
            <p:cNvPr id="2123" name="Google Shape;1600;p66"/>
            <p:cNvSpPr/>
            <p:nvPr/>
          </p:nvSpPr>
          <p:spPr>
            <a:xfrm flipV="1">
              <a:off x="1270" y="-1"/>
              <a:ext cx="1" cy="924578"/>
            </a:xfrm>
            <a:prstGeom prst="line">
              <a:avLst/>
            </a:prstGeom>
            <a:noFill/>
            <a:ln w="9525" cap="flat">
              <a:solidFill>
                <a:srgbClr val="44546A"/>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24" name="Google Shape;1601;p66"/>
            <p:cNvSpPr/>
            <p:nvPr/>
          </p:nvSpPr>
          <p:spPr>
            <a:xfrm>
              <a:off x="-1" y="915043"/>
              <a:ext cx="1654317" cy="1"/>
            </a:xfrm>
            <a:prstGeom prst="line">
              <a:avLst/>
            </a:prstGeom>
            <a:noFill/>
            <a:ln w="9525" cap="flat">
              <a:solidFill>
                <a:srgbClr val="44546A"/>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25" name="Google Shape;1602;p66"/>
            <p:cNvSpPr/>
            <p:nvPr/>
          </p:nvSpPr>
          <p:spPr>
            <a:xfrm flipV="1">
              <a:off x="1654473" y="139945"/>
              <a:ext cx="4777" cy="784266"/>
            </a:xfrm>
            <a:prstGeom prst="line">
              <a:avLst/>
            </a:prstGeom>
            <a:noFill/>
            <a:ln w="9525" cap="flat">
              <a:solidFill>
                <a:srgbClr val="44546A"/>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130" name="Google Shape;1603;p66"/>
          <p:cNvGrpSpPr/>
          <p:nvPr/>
        </p:nvGrpSpPr>
        <p:grpSpPr>
          <a:xfrm>
            <a:off x="2405087" y="6609069"/>
            <a:ext cx="622219" cy="346717"/>
            <a:chOff x="0" y="0"/>
            <a:chExt cx="1659249" cy="924576"/>
          </a:xfrm>
        </p:grpSpPr>
        <p:sp>
          <p:nvSpPr>
            <p:cNvPr id="2127" name="Google Shape;1604;p66"/>
            <p:cNvSpPr/>
            <p:nvPr/>
          </p:nvSpPr>
          <p:spPr>
            <a:xfrm flipV="1">
              <a:off x="1270" y="-1"/>
              <a:ext cx="1" cy="924578"/>
            </a:xfrm>
            <a:prstGeom prst="line">
              <a:avLst/>
            </a:prstGeom>
            <a:noFill/>
            <a:ln w="9525" cap="flat">
              <a:solidFill>
                <a:srgbClr val="44546A"/>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28" name="Google Shape;1605;p66"/>
            <p:cNvSpPr/>
            <p:nvPr/>
          </p:nvSpPr>
          <p:spPr>
            <a:xfrm>
              <a:off x="-1" y="915043"/>
              <a:ext cx="1654317" cy="1"/>
            </a:xfrm>
            <a:prstGeom prst="line">
              <a:avLst/>
            </a:prstGeom>
            <a:noFill/>
            <a:ln w="9525" cap="flat">
              <a:solidFill>
                <a:srgbClr val="44546A"/>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29" name="Google Shape;1606;p66"/>
            <p:cNvSpPr/>
            <p:nvPr/>
          </p:nvSpPr>
          <p:spPr>
            <a:xfrm flipV="1">
              <a:off x="1654473" y="139945"/>
              <a:ext cx="4777" cy="784266"/>
            </a:xfrm>
            <a:prstGeom prst="line">
              <a:avLst/>
            </a:prstGeom>
            <a:noFill/>
            <a:ln w="9525" cap="flat">
              <a:solidFill>
                <a:srgbClr val="44546A"/>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134" name="Google Shape;1607;p66"/>
          <p:cNvGrpSpPr/>
          <p:nvPr/>
        </p:nvGrpSpPr>
        <p:grpSpPr>
          <a:xfrm>
            <a:off x="1732316" y="6609069"/>
            <a:ext cx="622219" cy="346717"/>
            <a:chOff x="0" y="0"/>
            <a:chExt cx="1659249" cy="924576"/>
          </a:xfrm>
        </p:grpSpPr>
        <p:sp>
          <p:nvSpPr>
            <p:cNvPr id="2131" name="Google Shape;1608;p66"/>
            <p:cNvSpPr/>
            <p:nvPr/>
          </p:nvSpPr>
          <p:spPr>
            <a:xfrm flipV="1">
              <a:off x="1270" y="-1"/>
              <a:ext cx="1" cy="924578"/>
            </a:xfrm>
            <a:prstGeom prst="line">
              <a:avLst/>
            </a:prstGeom>
            <a:noFill/>
            <a:ln w="9525" cap="flat">
              <a:solidFill>
                <a:srgbClr val="44546A"/>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32" name="Google Shape;1609;p66"/>
            <p:cNvSpPr/>
            <p:nvPr/>
          </p:nvSpPr>
          <p:spPr>
            <a:xfrm>
              <a:off x="-1" y="915043"/>
              <a:ext cx="1654317" cy="1"/>
            </a:xfrm>
            <a:prstGeom prst="line">
              <a:avLst/>
            </a:prstGeom>
            <a:noFill/>
            <a:ln w="9525" cap="flat">
              <a:solidFill>
                <a:srgbClr val="44546A"/>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33" name="Google Shape;1610;p66"/>
            <p:cNvSpPr/>
            <p:nvPr/>
          </p:nvSpPr>
          <p:spPr>
            <a:xfrm flipV="1">
              <a:off x="1654473" y="139945"/>
              <a:ext cx="4777" cy="784266"/>
            </a:xfrm>
            <a:prstGeom prst="line">
              <a:avLst/>
            </a:prstGeom>
            <a:noFill/>
            <a:ln w="9525" cap="flat">
              <a:solidFill>
                <a:srgbClr val="44546A"/>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135" name="Google Shape;1611;p66"/>
          <p:cNvSpPr txBox="1"/>
          <p:nvPr/>
        </p:nvSpPr>
        <p:spPr>
          <a:xfrm>
            <a:off x="1378612" y="6823787"/>
            <a:ext cx="2690194" cy="1096751"/>
          </a:xfrm>
          <a:prstGeom prst="rect">
            <a:avLst/>
          </a:prstGeom>
          <a:ln w="12700">
            <a:miter lim="400000"/>
          </a:ln>
        </p:spPr>
        <p:txBody>
          <a:bodyPr lIns="25134" tIns="25134" rIns="25134" bIns="25134">
            <a:spAutoFit/>
          </a:bodyPr>
          <a:lstStyle/>
          <a:p>
            <a:pPr algn="ctr">
              <a:lnSpc>
                <a:spcPct val="150000"/>
              </a:lnSpc>
              <a:spcBef>
                <a:spcPts val="1200"/>
              </a:spcBef>
              <a:defRPr sz="3200"/>
            </a:pPr>
            <a:r>
              <a:rPr sz="1200" dirty="0">
                <a:latin typeface="M PLUS 1p" panose="020B0502020203020207" pitchFamily="34" charset="-128"/>
                <a:ea typeface="M PLUS 1p" panose="020B0502020203020207" pitchFamily="34" charset="-128"/>
                <a:cs typeface="M PLUS 1p" panose="020B0502020203020207" pitchFamily="34" charset="-128"/>
              </a:rPr>
              <a:t>アルペジオで１個飛ばしで下に移動</a:t>
            </a:r>
          </a:p>
          <a:p>
            <a:pPr algn="ctr">
              <a:lnSpc>
                <a:spcPct val="150000"/>
              </a:lnSpc>
              <a:spcBef>
                <a:spcPts val="1200"/>
              </a:spcBef>
              <a:defRPr sz="2800"/>
            </a:pPr>
            <a:endParaRPr sz="1050"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150000"/>
              </a:lnSpc>
              <a:spcBef>
                <a:spcPts val="1200"/>
              </a:spcBef>
              <a:defRPr sz="2800"/>
            </a:pPr>
            <a:r>
              <a:rPr sz="1050"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136" name="Google Shape;1612;p66" descr="Google Shape;1612;p66"/>
          <p:cNvPicPr>
            <a:picLocks noChangeAspect="1"/>
          </p:cNvPicPr>
          <p:nvPr/>
        </p:nvPicPr>
        <p:blipFill>
          <a:blip r:embed="rId6"/>
          <a:stretch>
            <a:fillRect/>
          </a:stretch>
        </p:blipFill>
        <p:spPr>
          <a:xfrm>
            <a:off x="754160" y="2958355"/>
            <a:ext cx="4095750" cy="1087438"/>
          </a:xfrm>
          <a:prstGeom prst="rect">
            <a:avLst/>
          </a:prstGeom>
          <a:ln w="12700">
            <a:miter lim="400000"/>
            <a:headEnd/>
            <a:tailEnd/>
          </a:ln>
        </p:spPr>
      </p:pic>
      <p:sp>
        <p:nvSpPr>
          <p:cNvPr id="2137" name="Google Shape;1614;p66"/>
          <p:cNvSpPr txBox="1"/>
          <p:nvPr/>
        </p:nvSpPr>
        <p:spPr>
          <a:xfrm>
            <a:off x="497941" y="8487929"/>
            <a:ext cx="300038" cy="415486"/>
          </a:xfrm>
          <a:prstGeom prst="rect">
            <a:avLst/>
          </a:prstGeom>
          <a:ln w="12700">
            <a:miter lim="400000"/>
          </a:ln>
        </p:spPr>
        <p:txBody>
          <a:bodyPr lIns="34284" tIns="34284" rIns="34284" bIns="34284">
            <a:spAutoFit/>
          </a:bodyPr>
          <a:lstStyle>
            <a:lvl1pPr>
              <a:defRPr sz="3000"/>
            </a:lvl1pPr>
          </a:lstStyle>
          <a:p>
            <a:r>
              <a:rPr sz="1125" dirty="0">
                <a:latin typeface="M PLUS 1p" panose="020B0502020203020207" pitchFamily="34" charset="-128"/>
                <a:ea typeface="M PLUS 1p" panose="020B0502020203020207" pitchFamily="34" charset="-128"/>
                <a:cs typeface="M PLUS 1p" panose="020B0502020203020207" pitchFamily="34" charset="-128"/>
              </a:rPr>
              <a:t>9th </a:t>
            </a:r>
          </a:p>
        </p:txBody>
      </p:sp>
      <p:sp>
        <p:nvSpPr>
          <p:cNvPr id="2138" name="Google Shape;1615;p66"/>
          <p:cNvSpPr txBox="1"/>
          <p:nvPr/>
        </p:nvSpPr>
        <p:spPr>
          <a:xfrm>
            <a:off x="4733767" y="6295436"/>
            <a:ext cx="422922"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2141" name="Google Shape;1616;p66"/>
          <p:cNvGrpSpPr/>
          <p:nvPr/>
        </p:nvGrpSpPr>
        <p:grpSpPr>
          <a:xfrm>
            <a:off x="4805390" y="5795868"/>
            <a:ext cx="296664" cy="333451"/>
            <a:chOff x="-1" y="0"/>
            <a:chExt cx="791102" cy="889200"/>
          </a:xfrm>
        </p:grpSpPr>
        <p:sp>
          <p:nvSpPr>
            <p:cNvPr id="2139"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40"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2144" name="Google Shape;1617;p66"/>
          <p:cNvGrpSpPr/>
          <p:nvPr/>
        </p:nvGrpSpPr>
        <p:grpSpPr>
          <a:xfrm>
            <a:off x="2520989" y="5797325"/>
            <a:ext cx="296663" cy="333451"/>
            <a:chOff x="0" y="248982"/>
            <a:chExt cx="791101" cy="889201"/>
          </a:xfrm>
        </p:grpSpPr>
        <p:sp>
          <p:nvSpPr>
            <p:cNvPr id="2142"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43" name="B"/>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214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7" name="Google Shape;1623;p67" descr="Google Shape;1623;p67"/>
          <p:cNvPicPr>
            <a:picLocks noChangeAspect="1"/>
          </p:cNvPicPr>
          <p:nvPr/>
        </p:nvPicPr>
        <p:blipFill>
          <a:blip r:embed="rId2"/>
          <a:srcRect l="21623"/>
          <a:stretch>
            <a:fillRect/>
          </a:stretch>
        </p:blipFill>
        <p:spPr>
          <a:xfrm>
            <a:off x="674483" y="532592"/>
            <a:ext cx="3591666" cy="1667562"/>
          </a:xfrm>
          <a:prstGeom prst="rect">
            <a:avLst/>
          </a:prstGeom>
          <a:ln w="12700">
            <a:miter lim="400000"/>
            <a:headEnd/>
            <a:tailEnd/>
          </a:ln>
        </p:spPr>
      </p:pic>
      <p:grpSp>
        <p:nvGrpSpPr>
          <p:cNvPr id="2150" name="Google Shape;1624;p67"/>
          <p:cNvGrpSpPr/>
          <p:nvPr/>
        </p:nvGrpSpPr>
        <p:grpSpPr>
          <a:xfrm>
            <a:off x="1666110" y="1704810"/>
            <a:ext cx="296664" cy="333451"/>
            <a:chOff x="-1" y="0"/>
            <a:chExt cx="791102" cy="889200"/>
          </a:xfrm>
        </p:grpSpPr>
        <p:sp>
          <p:nvSpPr>
            <p:cNvPr id="2148"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49" name="B"/>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sp>
        <p:nvSpPr>
          <p:cNvPr id="2151" name="Google Shape;1625;p67"/>
          <p:cNvSpPr txBox="1"/>
          <p:nvPr/>
        </p:nvSpPr>
        <p:spPr>
          <a:xfrm>
            <a:off x="143457" y="116616"/>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G 7 （9,#11,13）</a:t>
            </a:r>
          </a:p>
        </p:txBody>
      </p:sp>
      <p:sp>
        <p:nvSpPr>
          <p:cNvPr id="2152" name="Google Shape;1626;p67"/>
          <p:cNvSpPr txBox="1"/>
          <p:nvPr/>
        </p:nvSpPr>
        <p:spPr>
          <a:xfrm>
            <a:off x="922268" y="2241295"/>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2153" name="Google Shape;1627;p67"/>
          <p:cNvSpPr txBox="1"/>
          <p:nvPr/>
        </p:nvSpPr>
        <p:spPr>
          <a:xfrm>
            <a:off x="1730956" y="2236147"/>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2154" name="Google Shape;1628;p67"/>
          <p:cNvSpPr txBox="1"/>
          <p:nvPr/>
        </p:nvSpPr>
        <p:spPr>
          <a:xfrm>
            <a:off x="2348564" y="2249238"/>
            <a:ext cx="133203"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2155" name="Google Shape;1629;p67"/>
          <p:cNvSpPr txBox="1"/>
          <p:nvPr/>
        </p:nvSpPr>
        <p:spPr>
          <a:xfrm>
            <a:off x="2830305" y="2250412"/>
            <a:ext cx="540814"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grpSp>
        <p:nvGrpSpPr>
          <p:cNvPr id="2158" name="Google Shape;1630;p67"/>
          <p:cNvGrpSpPr/>
          <p:nvPr/>
        </p:nvGrpSpPr>
        <p:grpSpPr>
          <a:xfrm>
            <a:off x="999588" y="1704810"/>
            <a:ext cx="296664" cy="333451"/>
            <a:chOff x="-1" y="0"/>
            <a:chExt cx="791102" cy="889200"/>
          </a:xfrm>
        </p:grpSpPr>
        <p:sp>
          <p:nvSpPr>
            <p:cNvPr id="2156"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57" name="G"/>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2161" name="Google Shape;1631;p67"/>
          <p:cNvGrpSpPr/>
          <p:nvPr/>
        </p:nvGrpSpPr>
        <p:grpSpPr>
          <a:xfrm>
            <a:off x="2965932" y="1704811"/>
            <a:ext cx="296663" cy="333451"/>
            <a:chOff x="0" y="248982"/>
            <a:chExt cx="791101" cy="889201"/>
          </a:xfrm>
        </p:grpSpPr>
        <p:sp>
          <p:nvSpPr>
            <p:cNvPr id="2159"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60" name="F"/>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2164" name="Google Shape;1632;p67"/>
          <p:cNvGrpSpPr/>
          <p:nvPr/>
        </p:nvGrpSpPr>
        <p:grpSpPr>
          <a:xfrm>
            <a:off x="2315272" y="1709733"/>
            <a:ext cx="296663" cy="333450"/>
            <a:chOff x="0" y="547432"/>
            <a:chExt cx="791101" cy="889201"/>
          </a:xfrm>
        </p:grpSpPr>
        <p:sp>
          <p:nvSpPr>
            <p:cNvPr id="216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63"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2165" name="Google Shape;1633;p67"/>
          <p:cNvSpPr txBox="1"/>
          <p:nvPr/>
        </p:nvSpPr>
        <p:spPr>
          <a:xfrm>
            <a:off x="3553423" y="2244056"/>
            <a:ext cx="422922"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2168" name="Google Shape;1634;p67"/>
          <p:cNvGrpSpPr/>
          <p:nvPr/>
        </p:nvGrpSpPr>
        <p:grpSpPr>
          <a:xfrm>
            <a:off x="3609928" y="1704811"/>
            <a:ext cx="296663" cy="333451"/>
            <a:chOff x="0" y="248982"/>
            <a:chExt cx="791101" cy="889201"/>
          </a:xfrm>
        </p:grpSpPr>
        <p:sp>
          <p:nvSpPr>
            <p:cNvPr id="2166"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67"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pic>
        <p:nvPicPr>
          <p:cNvPr id="2169" name="Google Shape;1635;p67" descr="Google Shape;1635;p67"/>
          <p:cNvPicPr>
            <a:picLocks noChangeAspect="1"/>
          </p:cNvPicPr>
          <p:nvPr/>
        </p:nvPicPr>
        <p:blipFill>
          <a:blip r:embed="rId2"/>
          <a:srcRect l="49927" r="28694"/>
          <a:stretch>
            <a:fillRect/>
          </a:stretch>
        </p:blipFill>
        <p:spPr>
          <a:xfrm>
            <a:off x="4253900" y="532592"/>
            <a:ext cx="979625" cy="1667562"/>
          </a:xfrm>
          <a:prstGeom prst="rect">
            <a:avLst/>
          </a:prstGeom>
          <a:ln w="12700">
            <a:miter lim="400000"/>
            <a:headEnd/>
            <a:tailEnd/>
          </a:ln>
        </p:spPr>
      </p:pic>
      <p:grpSp>
        <p:nvGrpSpPr>
          <p:cNvPr id="2172" name="Google Shape;1636;p67"/>
          <p:cNvGrpSpPr/>
          <p:nvPr/>
        </p:nvGrpSpPr>
        <p:grpSpPr>
          <a:xfrm>
            <a:off x="4916825" y="1704811"/>
            <a:ext cx="296663" cy="333451"/>
            <a:chOff x="0" y="248982"/>
            <a:chExt cx="791101" cy="889201"/>
          </a:xfrm>
        </p:grpSpPr>
        <p:sp>
          <p:nvSpPr>
            <p:cNvPr id="2170"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71"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2175" name="Google Shape;1637;p67"/>
          <p:cNvGrpSpPr/>
          <p:nvPr/>
        </p:nvGrpSpPr>
        <p:grpSpPr>
          <a:xfrm>
            <a:off x="4439109" y="853108"/>
            <a:ext cx="296663" cy="474189"/>
            <a:chOff x="0" y="171152"/>
            <a:chExt cx="791101" cy="1264501"/>
          </a:xfrm>
        </p:grpSpPr>
        <p:sp>
          <p:nvSpPr>
            <p:cNvPr id="2173" name="Oval"/>
            <p:cNvSpPr/>
            <p:nvPr/>
          </p:nvSpPr>
          <p:spPr>
            <a:xfrm>
              <a:off x="0" y="171152"/>
              <a:ext cx="791101" cy="12645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74" name="C#"/>
            <p:cNvSpPr txBox="1"/>
            <p:nvPr/>
          </p:nvSpPr>
          <p:spPr>
            <a:xfrm>
              <a:off x="227477" y="204736"/>
              <a:ext cx="336144"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 </a:t>
              </a:r>
            </a:p>
          </p:txBody>
        </p:sp>
      </p:grpSp>
      <p:sp>
        <p:nvSpPr>
          <p:cNvPr id="2176" name="Google Shape;1638;p67"/>
          <p:cNvSpPr txBox="1"/>
          <p:nvPr/>
        </p:nvSpPr>
        <p:spPr>
          <a:xfrm>
            <a:off x="4376027" y="2125722"/>
            <a:ext cx="422922"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2177" name="Google Shape;1639;p67"/>
          <p:cNvSpPr txBox="1"/>
          <p:nvPr/>
        </p:nvSpPr>
        <p:spPr>
          <a:xfrm>
            <a:off x="4853735" y="2244056"/>
            <a:ext cx="422922"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pic>
        <p:nvPicPr>
          <p:cNvPr id="2178" name="Google Shape;1640;p67" descr="Google Shape;1640;p67"/>
          <p:cNvPicPr>
            <a:picLocks noChangeAspect="1"/>
          </p:cNvPicPr>
          <p:nvPr/>
        </p:nvPicPr>
        <p:blipFill>
          <a:blip r:embed="rId2"/>
          <a:stretch>
            <a:fillRect/>
          </a:stretch>
        </p:blipFill>
        <p:spPr>
          <a:xfrm>
            <a:off x="636030" y="5130971"/>
            <a:ext cx="4582618" cy="1667569"/>
          </a:xfrm>
          <a:prstGeom prst="rect">
            <a:avLst/>
          </a:prstGeom>
          <a:ln w="12700">
            <a:miter lim="400000"/>
            <a:headEnd/>
            <a:tailEnd/>
          </a:ln>
        </p:spPr>
      </p:pic>
      <p:grpSp>
        <p:nvGrpSpPr>
          <p:cNvPr id="2181" name="Google Shape;1641;p67"/>
          <p:cNvGrpSpPr/>
          <p:nvPr/>
        </p:nvGrpSpPr>
        <p:grpSpPr>
          <a:xfrm>
            <a:off x="643876" y="6320355"/>
            <a:ext cx="296664" cy="333451"/>
            <a:chOff x="-1" y="0"/>
            <a:chExt cx="791102" cy="889200"/>
          </a:xfrm>
        </p:grpSpPr>
        <p:sp>
          <p:nvSpPr>
            <p:cNvPr id="217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80"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2184" name="Google Shape;1642;p67"/>
          <p:cNvGrpSpPr/>
          <p:nvPr/>
        </p:nvGrpSpPr>
        <p:grpSpPr>
          <a:xfrm>
            <a:off x="1957410" y="6320357"/>
            <a:ext cx="296663" cy="333450"/>
            <a:chOff x="0" y="547432"/>
            <a:chExt cx="791101" cy="889201"/>
          </a:xfrm>
        </p:grpSpPr>
        <p:sp>
          <p:nvSpPr>
            <p:cNvPr id="2182"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83"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sp>
        <p:nvSpPr>
          <p:cNvPr id="2185" name="Google Shape;1643;p67"/>
          <p:cNvSpPr txBox="1"/>
          <p:nvPr/>
        </p:nvSpPr>
        <p:spPr>
          <a:xfrm>
            <a:off x="131210" y="4714993"/>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 Major 7 （9,#11,13）</a:t>
            </a:r>
          </a:p>
        </p:txBody>
      </p:sp>
      <p:sp>
        <p:nvSpPr>
          <p:cNvPr id="2186" name="Google Shape;1644;p67"/>
          <p:cNvSpPr txBox="1"/>
          <p:nvPr/>
        </p:nvSpPr>
        <p:spPr>
          <a:xfrm>
            <a:off x="771314" y="6834523"/>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2187" name="Google Shape;1645;p67"/>
          <p:cNvSpPr txBox="1"/>
          <p:nvPr/>
        </p:nvSpPr>
        <p:spPr>
          <a:xfrm>
            <a:off x="1239768" y="6839673"/>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３</a:t>
            </a:r>
          </a:p>
        </p:txBody>
      </p:sp>
      <p:sp>
        <p:nvSpPr>
          <p:cNvPr id="2188" name="Google Shape;1646;p67"/>
          <p:cNvSpPr txBox="1"/>
          <p:nvPr/>
        </p:nvSpPr>
        <p:spPr>
          <a:xfrm>
            <a:off x="2048456" y="6834523"/>
            <a:ext cx="133203"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2189" name="Google Shape;1647;p67"/>
          <p:cNvSpPr txBox="1"/>
          <p:nvPr/>
        </p:nvSpPr>
        <p:spPr>
          <a:xfrm>
            <a:off x="2550813" y="6847617"/>
            <a:ext cx="464129"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M７</a:t>
            </a:r>
          </a:p>
        </p:txBody>
      </p:sp>
      <p:sp>
        <p:nvSpPr>
          <p:cNvPr id="2190" name="Google Shape;1648;p67"/>
          <p:cNvSpPr txBox="1"/>
          <p:nvPr/>
        </p:nvSpPr>
        <p:spPr>
          <a:xfrm>
            <a:off x="3275541" y="6834482"/>
            <a:ext cx="316326" cy="316338"/>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９</a:t>
            </a:r>
          </a:p>
        </p:txBody>
      </p:sp>
      <p:grpSp>
        <p:nvGrpSpPr>
          <p:cNvPr id="2193" name="Google Shape;1649;p67"/>
          <p:cNvGrpSpPr/>
          <p:nvPr/>
        </p:nvGrpSpPr>
        <p:grpSpPr>
          <a:xfrm>
            <a:off x="1306770" y="6320357"/>
            <a:ext cx="296663" cy="333450"/>
            <a:chOff x="0" y="547432"/>
            <a:chExt cx="791101" cy="889201"/>
          </a:xfrm>
        </p:grpSpPr>
        <p:sp>
          <p:nvSpPr>
            <p:cNvPr id="219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92"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2196" name="Google Shape;1650;p67"/>
          <p:cNvGrpSpPr/>
          <p:nvPr/>
        </p:nvGrpSpPr>
        <p:grpSpPr>
          <a:xfrm>
            <a:off x="4564238" y="6312211"/>
            <a:ext cx="296664" cy="333451"/>
            <a:chOff x="-1" y="0"/>
            <a:chExt cx="791102" cy="889200"/>
          </a:xfrm>
        </p:grpSpPr>
        <p:sp>
          <p:nvSpPr>
            <p:cNvPr id="2194" name="Oval"/>
            <p:cNvSpPr/>
            <p:nvPr/>
          </p:nvSpPr>
          <p:spPr>
            <a:xfrm>
              <a:off x="-1" y="0"/>
              <a:ext cx="791102" cy="8892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95" name="A"/>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2199" name="Google Shape;1651;p67"/>
          <p:cNvGrpSpPr/>
          <p:nvPr/>
        </p:nvGrpSpPr>
        <p:grpSpPr>
          <a:xfrm>
            <a:off x="3260828" y="6312212"/>
            <a:ext cx="296663" cy="333451"/>
            <a:chOff x="0" y="248982"/>
            <a:chExt cx="791101" cy="889201"/>
          </a:xfrm>
        </p:grpSpPr>
        <p:sp>
          <p:nvSpPr>
            <p:cNvPr id="2197"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198" name="D"/>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2202" name="Google Shape;1652;p67"/>
          <p:cNvGrpSpPr/>
          <p:nvPr/>
        </p:nvGrpSpPr>
        <p:grpSpPr>
          <a:xfrm>
            <a:off x="4088374" y="5400173"/>
            <a:ext cx="296664" cy="520988"/>
            <a:chOff x="-1" y="0"/>
            <a:chExt cx="791102" cy="1389300"/>
          </a:xfrm>
        </p:grpSpPr>
        <p:sp>
          <p:nvSpPr>
            <p:cNvPr id="2200" name="Oval"/>
            <p:cNvSpPr/>
            <p:nvPr/>
          </p:nvSpPr>
          <p:spPr>
            <a:xfrm>
              <a:off x="-1" y="0"/>
              <a:ext cx="791102" cy="1389300"/>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01" name="F#"/>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2205" name="Google Shape;1653;p67"/>
          <p:cNvGrpSpPr/>
          <p:nvPr/>
        </p:nvGrpSpPr>
        <p:grpSpPr>
          <a:xfrm>
            <a:off x="2610170" y="6320357"/>
            <a:ext cx="296663" cy="333450"/>
            <a:chOff x="0" y="547432"/>
            <a:chExt cx="791101" cy="889201"/>
          </a:xfrm>
        </p:grpSpPr>
        <p:sp>
          <p:nvSpPr>
            <p:cNvPr id="2203"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04"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sp>
        <p:nvSpPr>
          <p:cNvPr id="2206" name="Google Shape;1654;p67"/>
          <p:cNvSpPr txBox="1"/>
          <p:nvPr/>
        </p:nvSpPr>
        <p:spPr>
          <a:xfrm>
            <a:off x="3997923" y="6724098"/>
            <a:ext cx="422922"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2207" name="Google Shape;1655;p67"/>
          <p:cNvSpPr txBox="1"/>
          <p:nvPr/>
        </p:nvSpPr>
        <p:spPr>
          <a:xfrm>
            <a:off x="4598749" y="6716148"/>
            <a:ext cx="316326" cy="553005"/>
          </a:xfrm>
          <a:prstGeom prst="rect">
            <a:avLst/>
          </a:prstGeom>
          <a:ln w="12700">
            <a:miter lim="400000"/>
          </a:ln>
        </p:spPr>
        <p:txBody>
          <a:bodyPr lIns="39450" tIns="39450" rIns="39450" bIns="39450" anchor="ctr">
            <a:spAutoFit/>
          </a:bodyPr>
          <a:lstStyle>
            <a:lvl1pPr algn="ctr">
              <a:defRPr sz="4100">
                <a:solidFill>
                  <a:schemeClr val="accent1"/>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2210" name="Google Shape;1656;p67"/>
          <p:cNvGrpSpPr/>
          <p:nvPr/>
        </p:nvGrpSpPr>
        <p:grpSpPr>
          <a:xfrm>
            <a:off x="1320610" y="1704811"/>
            <a:ext cx="296663" cy="333451"/>
            <a:chOff x="0" y="248982"/>
            <a:chExt cx="791101" cy="889201"/>
          </a:xfrm>
        </p:grpSpPr>
        <p:sp>
          <p:nvSpPr>
            <p:cNvPr id="2208"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09"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2213" name="Google Shape;1657;p67"/>
          <p:cNvGrpSpPr/>
          <p:nvPr/>
        </p:nvGrpSpPr>
        <p:grpSpPr>
          <a:xfrm>
            <a:off x="2152885" y="853108"/>
            <a:ext cx="296663" cy="474189"/>
            <a:chOff x="0" y="171152"/>
            <a:chExt cx="791101" cy="1264501"/>
          </a:xfrm>
        </p:grpSpPr>
        <p:sp>
          <p:nvSpPr>
            <p:cNvPr id="2211" name="Oval"/>
            <p:cNvSpPr/>
            <p:nvPr/>
          </p:nvSpPr>
          <p:spPr>
            <a:xfrm>
              <a:off x="0" y="171152"/>
              <a:ext cx="791101" cy="12645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12" name="C#"/>
            <p:cNvSpPr txBox="1"/>
            <p:nvPr/>
          </p:nvSpPr>
          <p:spPr>
            <a:xfrm>
              <a:off x="227477" y="204736"/>
              <a:ext cx="336144" cy="1197336"/>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2216" name="Google Shape;1658;p67"/>
          <p:cNvGrpSpPr/>
          <p:nvPr/>
        </p:nvGrpSpPr>
        <p:grpSpPr>
          <a:xfrm>
            <a:off x="2634491" y="1704811"/>
            <a:ext cx="296663" cy="333451"/>
            <a:chOff x="0" y="248982"/>
            <a:chExt cx="791101" cy="889201"/>
          </a:xfrm>
        </p:grpSpPr>
        <p:sp>
          <p:nvSpPr>
            <p:cNvPr id="2214"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15"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sp>
        <p:nvSpPr>
          <p:cNvPr id="2217" name="Google Shape;1659;p67"/>
          <p:cNvSpPr/>
          <p:nvPr/>
        </p:nvSpPr>
        <p:spPr>
          <a:xfrm>
            <a:off x="1163164" y="2636556"/>
            <a:ext cx="1133663" cy="0"/>
          </a:xfrm>
          <a:prstGeom prst="line">
            <a:avLst/>
          </a:prstGeom>
          <a:ln w="28575">
            <a:solidFill>
              <a:srgbClr val="44546A"/>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220" name="Google Shape;1660;p67"/>
          <p:cNvGrpSpPr/>
          <p:nvPr/>
        </p:nvGrpSpPr>
        <p:grpSpPr>
          <a:xfrm>
            <a:off x="1984565" y="1704811"/>
            <a:ext cx="296663" cy="333451"/>
            <a:chOff x="0" y="248982"/>
            <a:chExt cx="791101" cy="889201"/>
          </a:xfrm>
        </p:grpSpPr>
        <p:sp>
          <p:nvSpPr>
            <p:cNvPr id="2218" name="Oval"/>
            <p:cNvSpPr/>
            <p:nvPr/>
          </p:nvSpPr>
          <p:spPr>
            <a:xfrm>
              <a:off x="0" y="248982"/>
              <a:ext cx="791101" cy="889201"/>
            </a:xfrm>
            <a:prstGeom prst="ellipse">
              <a:avLst/>
            </a:prstGeom>
            <a:solidFill>
              <a:srgbClr val="FF0000">
                <a:alpha val="40450"/>
              </a:srgbClr>
            </a:solidFill>
            <a:ln w="12700" cap="flat">
              <a:solidFill>
                <a:srgbClr val="FF0000"/>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19" name="C"/>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pic>
        <p:nvPicPr>
          <p:cNvPr id="2221" name="Google Shape;1661;p67" descr="Google Shape;1661;p67"/>
          <p:cNvPicPr>
            <a:picLocks noChangeAspect="1"/>
          </p:cNvPicPr>
          <p:nvPr/>
        </p:nvPicPr>
        <p:blipFill>
          <a:blip r:embed="rId3"/>
          <a:stretch>
            <a:fillRect/>
          </a:stretch>
        </p:blipFill>
        <p:spPr>
          <a:xfrm>
            <a:off x="98950" y="3264743"/>
            <a:ext cx="4167188" cy="1055688"/>
          </a:xfrm>
          <a:prstGeom prst="rect">
            <a:avLst/>
          </a:prstGeom>
          <a:ln w="12700">
            <a:miter lim="400000"/>
            <a:headEnd/>
            <a:tailEnd/>
          </a:ln>
        </p:spPr>
      </p:pic>
      <p:grpSp>
        <p:nvGrpSpPr>
          <p:cNvPr id="2224" name="Google Shape;1662;p67"/>
          <p:cNvGrpSpPr/>
          <p:nvPr/>
        </p:nvGrpSpPr>
        <p:grpSpPr>
          <a:xfrm>
            <a:off x="4119764" y="2681125"/>
            <a:ext cx="1489666" cy="1139965"/>
            <a:chOff x="0" y="0"/>
            <a:chExt cx="3972440" cy="3039906"/>
          </a:xfrm>
        </p:grpSpPr>
        <p:sp>
          <p:nvSpPr>
            <p:cNvPr id="2222" name="Shape"/>
            <p:cNvSpPr/>
            <p:nvPr/>
          </p:nvSpPr>
          <p:spPr>
            <a:xfrm>
              <a:off x="0" y="0"/>
              <a:ext cx="3972440" cy="3039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5981"/>
                  </a:lnTo>
                  <a:lnTo>
                    <a:pt x="9000" y="15981"/>
                  </a:lnTo>
                  <a:lnTo>
                    <a:pt x="9168" y="21600"/>
                  </a:lnTo>
                  <a:lnTo>
                    <a:pt x="3600" y="15981"/>
                  </a:lnTo>
                  <a:lnTo>
                    <a:pt x="0" y="15981"/>
                  </a:lnTo>
                  <a:lnTo>
                    <a:pt x="0" y="9322"/>
                  </a:ln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23" name="スケールで…"/>
            <p:cNvSpPr txBox="1"/>
            <p:nvPr/>
          </p:nvSpPr>
          <p:spPr>
            <a:xfrm>
              <a:off x="4763" y="419579"/>
              <a:ext cx="3962915" cy="1409944"/>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スケールで</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上がってみよう</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2225" name="Google Shape;1663;p67" descr="Google Shape;1663;p67"/>
          <p:cNvPicPr>
            <a:picLocks noChangeAspect="1"/>
          </p:cNvPicPr>
          <p:nvPr/>
        </p:nvPicPr>
        <p:blipFill>
          <a:blip r:embed="rId4"/>
          <a:stretch>
            <a:fillRect/>
          </a:stretch>
        </p:blipFill>
        <p:spPr>
          <a:xfrm>
            <a:off x="4564284" y="3912994"/>
            <a:ext cx="819030" cy="761500"/>
          </a:xfrm>
          <a:prstGeom prst="rect">
            <a:avLst/>
          </a:prstGeom>
          <a:ln w="12700">
            <a:miter lim="400000"/>
            <a:headEnd/>
            <a:tailEnd/>
          </a:ln>
        </p:spPr>
      </p:pic>
      <p:pic>
        <p:nvPicPr>
          <p:cNvPr id="2226" name="Google Shape;1664;p67" descr="Google Shape;1664;p67"/>
          <p:cNvPicPr>
            <a:picLocks noChangeAspect="1"/>
          </p:cNvPicPr>
          <p:nvPr/>
        </p:nvPicPr>
        <p:blipFill>
          <a:blip r:embed="rId5"/>
          <a:stretch>
            <a:fillRect/>
          </a:stretch>
        </p:blipFill>
        <p:spPr>
          <a:xfrm>
            <a:off x="79109" y="7507012"/>
            <a:ext cx="4206876" cy="1143000"/>
          </a:xfrm>
          <a:prstGeom prst="rect">
            <a:avLst/>
          </a:prstGeom>
          <a:ln w="12700">
            <a:miter lim="400000"/>
            <a:headEnd/>
            <a:tailEnd/>
          </a:ln>
        </p:spPr>
      </p:pic>
      <p:grpSp>
        <p:nvGrpSpPr>
          <p:cNvPr id="2229" name="Google Shape;1665;p67"/>
          <p:cNvGrpSpPr/>
          <p:nvPr/>
        </p:nvGrpSpPr>
        <p:grpSpPr>
          <a:xfrm>
            <a:off x="4148575" y="7255998"/>
            <a:ext cx="1489666" cy="854998"/>
            <a:chOff x="0" y="83652"/>
            <a:chExt cx="3972440" cy="2279993"/>
          </a:xfrm>
        </p:grpSpPr>
        <p:sp>
          <p:nvSpPr>
            <p:cNvPr id="2227" name="Shape"/>
            <p:cNvSpPr/>
            <p:nvPr/>
          </p:nvSpPr>
          <p:spPr>
            <a:xfrm>
              <a:off x="0" y="93972"/>
              <a:ext cx="3972440" cy="2269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222"/>
                  </a:lnTo>
                  <a:lnTo>
                    <a:pt x="9000" y="13222"/>
                  </a:lnTo>
                  <a:lnTo>
                    <a:pt x="9584" y="21600"/>
                  </a:lnTo>
                  <a:lnTo>
                    <a:pt x="3600" y="13222"/>
                  </a:lnTo>
                  <a:lnTo>
                    <a:pt x="0" y="13222"/>
                  </a:lnTo>
                  <a:lnTo>
                    <a:pt x="0" y="7713"/>
                  </a:ln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28" name="Major 7thに…"/>
            <p:cNvSpPr txBox="1"/>
            <p:nvPr/>
          </p:nvSpPr>
          <p:spPr>
            <a:xfrm>
              <a:off x="4763" y="83652"/>
              <a:ext cx="3962915" cy="1409943"/>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Major 7thに</a:t>
              </a: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着地してみよう</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2230" name="Google Shape;1666;p67" descr="Google Shape;1666;p67"/>
          <p:cNvPicPr>
            <a:picLocks noChangeAspect="1"/>
          </p:cNvPicPr>
          <p:nvPr/>
        </p:nvPicPr>
        <p:blipFill>
          <a:blip r:embed="rId4"/>
          <a:stretch>
            <a:fillRect/>
          </a:stretch>
        </p:blipFill>
        <p:spPr>
          <a:xfrm>
            <a:off x="4655659" y="8100739"/>
            <a:ext cx="819030" cy="761500"/>
          </a:xfrm>
          <a:prstGeom prst="rect">
            <a:avLst/>
          </a:prstGeom>
          <a:ln w="12700">
            <a:miter lim="400000"/>
            <a:headEnd/>
            <a:tailEnd/>
          </a:ln>
        </p:spPr>
      </p:pic>
      <p:sp>
        <p:nvSpPr>
          <p:cNvPr id="2231" name="Google Shape;1667;p67"/>
          <p:cNvSpPr/>
          <p:nvPr/>
        </p:nvSpPr>
        <p:spPr>
          <a:xfrm>
            <a:off x="2553185" y="5989939"/>
            <a:ext cx="412082" cy="1169438"/>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32" name="Google Shape;1668;p67"/>
          <p:cNvSpPr txBox="1"/>
          <p:nvPr/>
        </p:nvSpPr>
        <p:spPr>
          <a:xfrm>
            <a:off x="2447346" y="7013506"/>
            <a:ext cx="596681" cy="300892"/>
          </a:xfrm>
          <a:prstGeom prst="rect">
            <a:avLst/>
          </a:prstGeom>
          <a:ln w="12700">
            <a:miter lim="400000"/>
          </a:ln>
        </p:spPr>
        <p:txBody>
          <a:bodyPr lIns="25134" tIns="25134" rIns="25134" bIns="25134">
            <a:spAutoFit/>
          </a:bodyPr>
          <a:lstStyle>
            <a:lvl1pPr>
              <a:lnSpc>
                <a:spcPct val="150000"/>
              </a:lnSpc>
              <a:spcBef>
                <a:spcPts val="3200"/>
              </a:spcBef>
              <a:defRPr sz="3200"/>
            </a:lvl1pPr>
          </a:lstStyle>
          <a:p>
            <a:r>
              <a:rPr sz="1200" dirty="0">
                <a:latin typeface="M PLUS 1p" panose="020B0502020203020207" pitchFamily="34" charset="-128"/>
                <a:ea typeface="M PLUS 1p" panose="020B0502020203020207" pitchFamily="34" charset="-128"/>
                <a:cs typeface="M PLUS 1p" panose="020B0502020203020207" pitchFamily="34" charset="-128"/>
              </a:rPr>
              <a:t>　</a:t>
            </a:r>
            <a:r>
              <a:rPr sz="1200" dirty="0" err="1">
                <a:latin typeface="M PLUS 1p" panose="020B0502020203020207" pitchFamily="34" charset="-128"/>
                <a:ea typeface="M PLUS 1p" panose="020B0502020203020207" pitchFamily="34" charset="-128"/>
                <a:cs typeface="M PLUS 1p" panose="020B0502020203020207" pitchFamily="34" charset="-128"/>
              </a:rPr>
              <a:t>着地</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33" name="Google Shape;1670;p67"/>
          <p:cNvSpPr txBox="1"/>
          <p:nvPr/>
        </p:nvSpPr>
        <p:spPr>
          <a:xfrm>
            <a:off x="497941" y="8487258"/>
            <a:ext cx="300038" cy="415486"/>
          </a:xfrm>
          <a:prstGeom prst="rect">
            <a:avLst/>
          </a:prstGeom>
          <a:ln w="12700">
            <a:miter lim="400000"/>
          </a:ln>
        </p:spPr>
        <p:txBody>
          <a:bodyPr lIns="34284" tIns="34284" rIns="34284" bIns="34284">
            <a:spAutoFit/>
          </a:bodyPr>
          <a:lstStyle>
            <a:lvl1pPr>
              <a:defRPr sz="3000"/>
            </a:lvl1pPr>
          </a:lstStyle>
          <a:p>
            <a:r>
              <a:rPr sz="1125" dirty="0">
                <a:latin typeface="M PLUS 1p" panose="020B0502020203020207" pitchFamily="34" charset="-128"/>
                <a:ea typeface="M PLUS 1p" panose="020B0502020203020207" pitchFamily="34" charset="-128"/>
                <a:cs typeface="M PLUS 1p" panose="020B0502020203020207" pitchFamily="34" charset="-128"/>
              </a:rPr>
              <a:t>9th</a:t>
            </a:r>
          </a:p>
        </p:txBody>
      </p:sp>
      <p:sp>
        <p:nvSpPr>
          <p:cNvPr id="2234" name="Google Shape;1671;p67"/>
          <p:cNvSpPr txBox="1"/>
          <p:nvPr/>
        </p:nvSpPr>
        <p:spPr>
          <a:xfrm>
            <a:off x="2733439" y="8487259"/>
            <a:ext cx="876488" cy="242362"/>
          </a:xfrm>
          <a:prstGeom prst="rect">
            <a:avLst/>
          </a:prstGeom>
          <a:ln w="12700">
            <a:miter lim="400000"/>
          </a:ln>
        </p:spPr>
        <p:txBody>
          <a:bodyPr lIns="34284" tIns="34284" rIns="34284" bIns="34284">
            <a:spAutoFit/>
          </a:bodyPr>
          <a:lstStyle>
            <a:lvl1pPr>
              <a:defRPr sz="3000"/>
            </a:lvl1pPr>
          </a:lstStyle>
          <a:p>
            <a:r>
              <a:rPr sz="1125" dirty="0">
                <a:latin typeface="M PLUS 1p" panose="020B0502020203020207" pitchFamily="34" charset="-128"/>
                <a:ea typeface="M PLUS 1p" panose="020B0502020203020207" pitchFamily="34" charset="-128"/>
                <a:cs typeface="M PLUS 1p" panose="020B0502020203020207" pitchFamily="34" charset="-128"/>
              </a:rPr>
              <a:t>Major 7th</a:t>
            </a:r>
          </a:p>
        </p:txBody>
      </p:sp>
      <p:sp>
        <p:nvSpPr>
          <p:cNvPr id="2235" name="Google Shape;1672;p67"/>
          <p:cNvSpPr txBox="1"/>
          <p:nvPr/>
        </p:nvSpPr>
        <p:spPr>
          <a:xfrm>
            <a:off x="555091" y="4433670"/>
            <a:ext cx="300038" cy="415486"/>
          </a:xfrm>
          <a:prstGeom prst="rect">
            <a:avLst/>
          </a:prstGeom>
          <a:ln w="12700">
            <a:miter lim="400000"/>
          </a:ln>
        </p:spPr>
        <p:txBody>
          <a:bodyPr lIns="34284" tIns="34284" rIns="34284" bIns="34284">
            <a:spAutoFit/>
          </a:bodyPr>
          <a:lstStyle>
            <a:lvl1pPr>
              <a:defRPr sz="3000"/>
            </a:lvl1pPr>
          </a:lstStyle>
          <a:p>
            <a:r>
              <a:rPr sz="1125" dirty="0">
                <a:latin typeface="M PLUS 1p" panose="020B0502020203020207" pitchFamily="34" charset="-128"/>
                <a:ea typeface="M PLUS 1p" panose="020B0502020203020207" pitchFamily="34" charset="-128"/>
                <a:cs typeface="M PLUS 1p" panose="020B0502020203020207" pitchFamily="34" charset="-128"/>
              </a:rPr>
              <a:t>9th</a:t>
            </a:r>
          </a:p>
        </p:txBody>
      </p:sp>
      <p:sp>
        <p:nvSpPr>
          <p:cNvPr id="2236" name="Google Shape;1673;p67"/>
          <p:cNvSpPr txBox="1"/>
          <p:nvPr/>
        </p:nvSpPr>
        <p:spPr>
          <a:xfrm>
            <a:off x="1694650" y="8487260"/>
            <a:ext cx="876488" cy="242362"/>
          </a:xfrm>
          <a:prstGeom prst="rect">
            <a:avLst/>
          </a:prstGeom>
          <a:ln w="12700">
            <a:miter lim="400000"/>
          </a:ln>
        </p:spPr>
        <p:txBody>
          <a:bodyPr lIns="34284" tIns="34284" rIns="34284" bIns="34284">
            <a:spAutoFit/>
          </a:bodyPr>
          <a:lstStyle>
            <a:lvl1pPr>
              <a:defRPr sz="3000"/>
            </a:lvl1pPr>
          </a:lstStyle>
          <a:p>
            <a:r>
              <a:rPr sz="1125" dirty="0" err="1">
                <a:latin typeface="M PLUS 1p" panose="020B0502020203020207" pitchFamily="34" charset="-128"/>
                <a:ea typeface="M PLUS 1p" panose="020B0502020203020207" pitchFamily="34" charset="-128"/>
                <a:cs typeface="M PLUS 1p" panose="020B0502020203020207" pitchFamily="34" charset="-128"/>
              </a:rPr>
              <a:t>ルート</a:t>
            </a:r>
            <a:endParaRPr sz="11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37" name="Google Shape;1674;p67"/>
          <p:cNvSpPr txBox="1"/>
          <p:nvPr/>
        </p:nvSpPr>
        <p:spPr>
          <a:xfrm>
            <a:off x="1761842" y="4433670"/>
            <a:ext cx="876488" cy="242362"/>
          </a:xfrm>
          <a:prstGeom prst="rect">
            <a:avLst/>
          </a:prstGeom>
          <a:ln w="12700">
            <a:miter lim="400000"/>
          </a:ln>
        </p:spPr>
        <p:txBody>
          <a:bodyPr lIns="34284" tIns="34284" rIns="34284" bIns="34284">
            <a:spAutoFit/>
          </a:bodyPr>
          <a:lstStyle>
            <a:lvl1pPr>
              <a:defRPr sz="3000"/>
            </a:lvl1pPr>
          </a:lstStyle>
          <a:p>
            <a:r>
              <a:rPr sz="1125" dirty="0" err="1">
                <a:latin typeface="M PLUS 1p" panose="020B0502020203020207" pitchFamily="34" charset="-128"/>
                <a:ea typeface="M PLUS 1p" panose="020B0502020203020207" pitchFamily="34" charset="-128"/>
                <a:cs typeface="M PLUS 1p" panose="020B0502020203020207" pitchFamily="34" charset="-128"/>
              </a:rPr>
              <a:t>ルート</a:t>
            </a:r>
            <a:endParaRPr sz="11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3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55</a:t>
            </a:fld>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0" name="Google Shape;1680;p68" descr="Google Shape;1680;p68"/>
          <p:cNvPicPr>
            <a:picLocks noChangeAspect="1"/>
          </p:cNvPicPr>
          <p:nvPr/>
        </p:nvPicPr>
        <p:blipFill>
          <a:blip r:embed="rId2"/>
          <a:stretch>
            <a:fillRect/>
          </a:stretch>
        </p:blipFill>
        <p:spPr>
          <a:xfrm>
            <a:off x="550617" y="1470054"/>
            <a:ext cx="4615354" cy="1253980"/>
          </a:xfrm>
          <a:prstGeom prst="rect">
            <a:avLst/>
          </a:prstGeom>
          <a:ln w="12700">
            <a:miter lim="400000"/>
            <a:headEnd/>
            <a:tailEnd/>
          </a:ln>
        </p:spPr>
      </p:pic>
      <p:sp>
        <p:nvSpPr>
          <p:cNvPr id="2241" name="Google Shape;1681;p68"/>
          <p:cNvSpPr txBox="1"/>
          <p:nvPr/>
        </p:nvSpPr>
        <p:spPr>
          <a:xfrm>
            <a:off x="413073" y="540058"/>
            <a:ext cx="4890356"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それでは、いまやったことをおさらいしてみましょう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242" name="Google Shape;1682;p68"/>
          <p:cNvSpPr txBox="1"/>
          <p:nvPr/>
        </p:nvSpPr>
        <p:spPr>
          <a:xfrm>
            <a:off x="413073" y="1251812"/>
            <a:ext cx="4890356"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２（ツー）→　　５（ファイブ）　　→　　１（ワン）</a:t>
            </a:r>
          </a:p>
        </p:txBody>
      </p:sp>
      <p:sp>
        <p:nvSpPr>
          <p:cNvPr id="2243" name="Google Shape;1683;p68"/>
          <p:cNvSpPr/>
          <p:nvPr/>
        </p:nvSpPr>
        <p:spPr>
          <a:xfrm flipV="1">
            <a:off x="2466607" y="2454789"/>
            <a:ext cx="1162638" cy="148683"/>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247" name="Google Shape;1684;p68"/>
          <p:cNvGrpSpPr/>
          <p:nvPr/>
        </p:nvGrpSpPr>
        <p:grpSpPr>
          <a:xfrm>
            <a:off x="1049308" y="2479004"/>
            <a:ext cx="342963" cy="346717"/>
            <a:chOff x="0" y="0"/>
            <a:chExt cx="914565" cy="924576"/>
          </a:xfrm>
        </p:grpSpPr>
        <p:sp>
          <p:nvSpPr>
            <p:cNvPr id="2244" name="Google Shape;1685;p68"/>
            <p:cNvSpPr/>
            <p:nvPr/>
          </p:nvSpPr>
          <p:spPr>
            <a:xfrm flipV="1">
              <a:off x="914565" y="0"/>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45" name="Google Shape;1686;p68"/>
            <p:cNvSpPr/>
            <p:nvPr/>
          </p:nvSpPr>
          <p:spPr>
            <a:xfrm flipH="1" flipV="1">
              <a:off x="2719" y="915043"/>
              <a:ext cx="911847"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46" name="Google Shape;1687;p68"/>
            <p:cNvSpPr/>
            <p:nvPr/>
          </p:nvSpPr>
          <p:spPr>
            <a:xfrm flipH="1" flipV="1">
              <a:off x="-1" y="139945"/>
              <a:ext cx="2633"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251" name="Google Shape;1688;p68"/>
          <p:cNvGrpSpPr/>
          <p:nvPr/>
        </p:nvGrpSpPr>
        <p:grpSpPr>
          <a:xfrm>
            <a:off x="1460870" y="2559629"/>
            <a:ext cx="342963" cy="346717"/>
            <a:chOff x="0" y="0"/>
            <a:chExt cx="914565" cy="924576"/>
          </a:xfrm>
        </p:grpSpPr>
        <p:sp>
          <p:nvSpPr>
            <p:cNvPr id="2248" name="Google Shape;1689;p68"/>
            <p:cNvSpPr/>
            <p:nvPr/>
          </p:nvSpPr>
          <p:spPr>
            <a:xfrm flipV="1">
              <a:off x="914565" y="0"/>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49" name="Google Shape;1690;p68"/>
            <p:cNvSpPr/>
            <p:nvPr/>
          </p:nvSpPr>
          <p:spPr>
            <a:xfrm flipH="1" flipV="1">
              <a:off x="2719" y="915043"/>
              <a:ext cx="911847"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50" name="Google Shape;1691;p68"/>
            <p:cNvSpPr/>
            <p:nvPr/>
          </p:nvSpPr>
          <p:spPr>
            <a:xfrm flipH="1" flipV="1">
              <a:off x="0" y="139945"/>
              <a:ext cx="2632"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255" name="Google Shape;1692;p68"/>
          <p:cNvGrpSpPr/>
          <p:nvPr/>
        </p:nvGrpSpPr>
        <p:grpSpPr>
          <a:xfrm>
            <a:off x="1906525" y="2624342"/>
            <a:ext cx="342962" cy="346717"/>
            <a:chOff x="0" y="0"/>
            <a:chExt cx="914565" cy="924576"/>
          </a:xfrm>
        </p:grpSpPr>
        <p:sp>
          <p:nvSpPr>
            <p:cNvPr id="2252" name="Google Shape;1693;p68"/>
            <p:cNvSpPr/>
            <p:nvPr/>
          </p:nvSpPr>
          <p:spPr>
            <a:xfrm flipV="1">
              <a:off x="914565" y="0"/>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53" name="Google Shape;1694;p68"/>
            <p:cNvSpPr/>
            <p:nvPr/>
          </p:nvSpPr>
          <p:spPr>
            <a:xfrm flipH="1" flipV="1">
              <a:off x="2719" y="915043"/>
              <a:ext cx="911847"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54" name="Google Shape;1695;p68"/>
            <p:cNvSpPr/>
            <p:nvPr/>
          </p:nvSpPr>
          <p:spPr>
            <a:xfrm flipH="1" flipV="1">
              <a:off x="0" y="139945"/>
              <a:ext cx="2632"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256" name="Google Shape;1696;p68"/>
          <p:cNvSpPr txBox="1"/>
          <p:nvPr/>
        </p:nvSpPr>
        <p:spPr>
          <a:xfrm>
            <a:off x="916114" y="3036028"/>
            <a:ext cx="1314994" cy="300892"/>
          </a:xfrm>
          <a:prstGeom prst="rect">
            <a:avLst/>
          </a:prstGeom>
          <a:ln w="12700">
            <a:miter lim="400000"/>
          </a:ln>
        </p:spPr>
        <p:txBody>
          <a:bodyPr lIns="25134" tIns="25134" rIns="25134" bIns="25134">
            <a:spAutoFit/>
          </a:bodyPr>
          <a:lstStyle/>
          <a:p>
            <a:pPr>
              <a:lnSpc>
                <a:spcPct val="150000"/>
              </a:lnSpc>
              <a:spcBef>
                <a:spcPts val="1200"/>
              </a:spcBef>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アルペジオで下降</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57" name="Google Shape;1697;p68"/>
          <p:cNvSpPr txBox="1"/>
          <p:nvPr/>
        </p:nvSpPr>
        <p:spPr>
          <a:xfrm>
            <a:off x="2428262" y="3036028"/>
            <a:ext cx="1222181" cy="300892"/>
          </a:xfrm>
          <a:prstGeom prst="rect">
            <a:avLst/>
          </a:prstGeom>
          <a:ln w="12700">
            <a:miter lim="400000"/>
          </a:ln>
        </p:spPr>
        <p:txBody>
          <a:bodyPr lIns="25134" tIns="25134" rIns="25134" bIns="25134">
            <a:spAutoFit/>
          </a:bodyPr>
          <a:lstStyle/>
          <a:p>
            <a:pPr>
              <a:lnSpc>
                <a:spcPct val="150000"/>
              </a:lnSpc>
              <a:spcBef>
                <a:spcPts val="1200"/>
              </a:spcBef>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スケールで上昇</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58" name="Google Shape;1698;p68"/>
          <p:cNvSpPr txBox="1"/>
          <p:nvPr/>
        </p:nvSpPr>
        <p:spPr>
          <a:xfrm>
            <a:off x="3847658" y="3036028"/>
            <a:ext cx="1222181" cy="577891"/>
          </a:xfrm>
          <a:prstGeom prst="rect">
            <a:avLst/>
          </a:prstGeom>
          <a:ln w="12700">
            <a:miter lim="400000"/>
          </a:ln>
        </p:spPr>
        <p:txBody>
          <a:bodyPr lIns="25134" tIns="25134" rIns="25134" bIns="25134">
            <a:spAutoFit/>
          </a:bodyPr>
          <a:lstStyle/>
          <a:p>
            <a:pPr>
              <a:lnSpc>
                <a:spcPct val="150000"/>
              </a:lnSpc>
              <a:spcBef>
                <a:spcPts val="1200"/>
              </a:spcBef>
              <a:defRPr sz="3200"/>
            </a:pPr>
            <a:r>
              <a:rPr sz="1200" dirty="0">
                <a:latin typeface="M PLUS 1p" panose="020B0502020203020207" pitchFamily="34" charset="-128"/>
                <a:ea typeface="M PLUS 1p" panose="020B0502020203020207" pitchFamily="34" charset="-128"/>
                <a:cs typeface="M PLUS 1p" panose="020B0502020203020207" pitchFamily="34" charset="-128"/>
              </a:rPr>
              <a:t>Major 7thに着地</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59" name="Google Shape;1699;p68"/>
          <p:cNvSpPr txBox="1"/>
          <p:nvPr/>
        </p:nvSpPr>
        <p:spPr>
          <a:xfrm>
            <a:off x="413073" y="3751757"/>
            <a:ext cx="4890356" cy="177559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こうやってやり方が整理されていると、難しそうなツーファイブワンもできそうな気がしてきませんか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このコンセプトはキーが変わっても同じです。Key:F</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Majorでの例も下に書いておくのでチェックしてみてくださいね</a:t>
            </a: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260" name="Google Shape;1700;p68" descr="Google Shape;1700;p68"/>
          <p:cNvPicPr>
            <a:picLocks noChangeAspect="1"/>
          </p:cNvPicPr>
          <p:nvPr/>
        </p:nvPicPr>
        <p:blipFill>
          <a:blip r:embed="rId3"/>
          <a:stretch>
            <a:fillRect/>
          </a:stretch>
        </p:blipFill>
        <p:spPr>
          <a:xfrm>
            <a:off x="481004" y="5774491"/>
            <a:ext cx="4754563" cy="1119188"/>
          </a:xfrm>
          <a:prstGeom prst="rect">
            <a:avLst/>
          </a:prstGeom>
          <a:ln w="12700">
            <a:miter lim="400000"/>
            <a:headEnd/>
            <a:tailEnd/>
          </a:ln>
        </p:spPr>
      </p:pic>
      <p:grpSp>
        <p:nvGrpSpPr>
          <p:cNvPr id="2264" name="Google Shape;1702;p68"/>
          <p:cNvGrpSpPr/>
          <p:nvPr/>
        </p:nvGrpSpPr>
        <p:grpSpPr>
          <a:xfrm>
            <a:off x="1112807" y="6751436"/>
            <a:ext cx="342963" cy="346717"/>
            <a:chOff x="0" y="0"/>
            <a:chExt cx="914565" cy="924576"/>
          </a:xfrm>
        </p:grpSpPr>
        <p:sp>
          <p:nvSpPr>
            <p:cNvPr id="2261" name="Google Shape;1703;p68"/>
            <p:cNvSpPr/>
            <p:nvPr/>
          </p:nvSpPr>
          <p:spPr>
            <a:xfrm flipV="1">
              <a:off x="914565" y="0"/>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62" name="Google Shape;1704;p68"/>
            <p:cNvSpPr/>
            <p:nvPr/>
          </p:nvSpPr>
          <p:spPr>
            <a:xfrm flipH="1" flipV="1">
              <a:off x="2719" y="915043"/>
              <a:ext cx="911847"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63" name="Google Shape;1705;p68"/>
            <p:cNvSpPr/>
            <p:nvPr/>
          </p:nvSpPr>
          <p:spPr>
            <a:xfrm flipH="1" flipV="1">
              <a:off x="-1" y="139945"/>
              <a:ext cx="2633"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268" name="Google Shape;1706;p68"/>
          <p:cNvGrpSpPr/>
          <p:nvPr/>
        </p:nvGrpSpPr>
        <p:grpSpPr>
          <a:xfrm>
            <a:off x="1524369" y="6832061"/>
            <a:ext cx="342962" cy="346717"/>
            <a:chOff x="0" y="0"/>
            <a:chExt cx="914565" cy="924576"/>
          </a:xfrm>
        </p:grpSpPr>
        <p:sp>
          <p:nvSpPr>
            <p:cNvPr id="2265" name="Google Shape;1707;p68"/>
            <p:cNvSpPr/>
            <p:nvPr/>
          </p:nvSpPr>
          <p:spPr>
            <a:xfrm flipV="1">
              <a:off x="914565" y="0"/>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66" name="Google Shape;1708;p68"/>
            <p:cNvSpPr/>
            <p:nvPr/>
          </p:nvSpPr>
          <p:spPr>
            <a:xfrm flipH="1" flipV="1">
              <a:off x="2719" y="915043"/>
              <a:ext cx="911847"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67" name="Google Shape;1709;p68"/>
            <p:cNvSpPr/>
            <p:nvPr/>
          </p:nvSpPr>
          <p:spPr>
            <a:xfrm flipH="1" flipV="1">
              <a:off x="0" y="139945"/>
              <a:ext cx="2632"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272" name="Google Shape;1710;p68"/>
          <p:cNvGrpSpPr/>
          <p:nvPr/>
        </p:nvGrpSpPr>
        <p:grpSpPr>
          <a:xfrm>
            <a:off x="1970025" y="6896776"/>
            <a:ext cx="342962" cy="346717"/>
            <a:chOff x="0" y="0"/>
            <a:chExt cx="914565" cy="924576"/>
          </a:xfrm>
        </p:grpSpPr>
        <p:sp>
          <p:nvSpPr>
            <p:cNvPr id="2269" name="Google Shape;1711;p68"/>
            <p:cNvSpPr/>
            <p:nvPr/>
          </p:nvSpPr>
          <p:spPr>
            <a:xfrm flipV="1">
              <a:off x="914565" y="0"/>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70" name="Google Shape;1712;p68"/>
            <p:cNvSpPr/>
            <p:nvPr/>
          </p:nvSpPr>
          <p:spPr>
            <a:xfrm flipH="1" flipV="1">
              <a:off x="2719" y="915043"/>
              <a:ext cx="911847"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71" name="Google Shape;1713;p68"/>
            <p:cNvSpPr/>
            <p:nvPr/>
          </p:nvSpPr>
          <p:spPr>
            <a:xfrm flipH="1" flipV="1">
              <a:off x="0" y="139945"/>
              <a:ext cx="2632"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273" name="Google Shape;1714;p68"/>
          <p:cNvSpPr txBox="1"/>
          <p:nvPr/>
        </p:nvSpPr>
        <p:spPr>
          <a:xfrm>
            <a:off x="979615" y="7308461"/>
            <a:ext cx="1314994" cy="300892"/>
          </a:xfrm>
          <a:prstGeom prst="rect">
            <a:avLst/>
          </a:prstGeom>
          <a:ln w="12700">
            <a:miter lim="400000"/>
          </a:ln>
        </p:spPr>
        <p:txBody>
          <a:bodyPr lIns="25134" tIns="25134" rIns="25134" bIns="25134">
            <a:spAutoFit/>
          </a:bodyPr>
          <a:lstStyle/>
          <a:p>
            <a:pPr>
              <a:lnSpc>
                <a:spcPct val="150000"/>
              </a:lnSpc>
              <a:spcBef>
                <a:spcPts val="1200"/>
              </a:spcBef>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アルペジオで下降</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74" name="Google Shape;1715;p68"/>
          <p:cNvSpPr txBox="1"/>
          <p:nvPr/>
        </p:nvSpPr>
        <p:spPr>
          <a:xfrm>
            <a:off x="2491762" y="7308461"/>
            <a:ext cx="1222181" cy="300892"/>
          </a:xfrm>
          <a:prstGeom prst="rect">
            <a:avLst/>
          </a:prstGeom>
          <a:ln w="12700">
            <a:miter lim="400000"/>
          </a:ln>
        </p:spPr>
        <p:txBody>
          <a:bodyPr lIns="25134" tIns="25134" rIns="25134" bIns="25134">
            <a:spAutoFit/>
          </a:bodyPr>
          <a:lstStyle/>
          <a:p>
            <a:pPr>
              <a:lnSpc>
                <a:spcPct val="150000"/>
              </a:lnSpc>
              <a:spcBef>
                <a:spcPts val="1200"/>
              </a:spcBef>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スケールで上昇</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75" name="Google Shape;1716;p68"/>
          <p:cNvSpPr txBox="1"/>
          <p:nvPr/>
        </p:nvSpPr>
        <p:spPr>
          <a:xfrm>
            <a:off x="3911155" y="7308461"/>
            <a:ext cx="1222182" cy="577891"/>
          </a:xfrm>
          <a:prstGeom prst="rect">
            <a:avLst/>
          </a:prstGeom>
          <a:ln w="12700">
            <a:miter lim="400000"/>
          </a:ln>
        </p:spPr>
        <p:txBody>
          <a:bodyPr lIns="25134" tIns="25134" rIns="25134" bIns="25134">
            <a:spAutoFit/>
          </a:bodyPr>
          <a:lstStyle/>
          <a:p>
            <a:pPr>
              <a:lnSpc>
                <a:spcPct val="150000"/>
              </a:lnSpc>
              <a:spcBef>
                <a:spcPts val="1200"/>
              </a:spcBef>
              <a:defRPr sz="3200"/>
            </a:pPr>
            <a:r>
              <a:rPr sz="1200" dirty="0">
                <a:latin typeface="M PLUS 1p" panose="020B0502020203020207" pitchFamily="34" charset="-128"/>
                <a:ea typeface="M PLUS 1p" panose="020B0502020203020207" pitchFamily="34" charset="-128"/>
                <a:cs typeface="M PLUS 1p" panose="020B0502020203020207" pitchFamily="34" charset="-128"/>
              </a:rPr>
              <a:t>Major 7thに着地</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76" name="Google Shape;1683;p68"/>
          <p:cNvSpPr/>
          <p:nvPr/>
        </p:nvSpPr>
        <p:spPr>
          <a:xfrm flipV="1">
            <a:off x="2523757" y="6651227"/>
            <a:ext cx="1162638" cy="148683"/>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7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 name="Google Shape;1723;p69"/>
          <p:cNvSpPr txBox="1"/>
          <p:nvPr/>
        </p:nvSpPr>
        <p:spPr>
          <a:xfrm>
            <a:off x="4916870" y="35799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280" name="Google Shape;1724;p69"/>
          <p:cNvSpPr txBox="1"/>
          <p:nvPr/>
        </p:nvSpPr>
        <p:spPr>
          <a:xfrm>
            <a:off x="413073" y="2056826"/>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281" name="Google Shape;1725;p69"/>
          <p:cNvSpPr txBox="1"/>
          <p:nvPr/>
        </p:nvSpPr>
        <p:spPr>
          <a:xfrm>
            <a:off x="413073" y="735504"/>
            <a:ext cx="4890356" cy="432622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err="1">
                <a:latin typeface="M PLUS 1p" panose="020B0502020203020207" pitchFamily="34" charset="-128"/>
                <a:ea typeface="M PLUS 1p" panose="020B0502020203020207" pitchFamily="34" charset="-128"/>
                <a:cs typeface="M PLUS 1p" panose="020B0502020203020207" pitchFamily="34" charset="-128"/>
              </a:rPr>
              <a:t>アナライズとは、好きなメロディやスケールがどのように成り立っているのかを分析していくことです</a:t>
            </a:r>
            <a:r>
              <a:rPr sz="1388" u="sng"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ベースやコードがどんな演奏をしていて、その上でフレーズがどんな動きをしているのか。音の素材や調味料は何を使っているのか、アルペジオで降りているのか、スケールで上昇しているのか </a:t>
            </a:r>
            <a:r>
              <a:rPr sz="1388" dirty="0" err="1">
                <a:latin typeface="M PLUS 1p" panose="020B0502020203020207" pitchFamily="34" charset="-128"/>
                <a:ea typeface="M PLUS 1p" panose="020B0502020203020207" pitchFamily="34" charset="-128"/>
                <a:cs typeface="M PLUS 1p" panose="020B0502020203020207" pitchFamily="34" charset="-128"/>
              </a:rPr>
              <a:t>etc</a:t>
            </a: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そうすることで、フレーズそのものを覚えるだけでなく、方法論を学ぶことができるので、いろんなところに応用できます</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例えばキーを変えても演奏できるように</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最初は難しいかもしれませんが、必ず役に立ちます。そして、アナライズをする上で、今回学んだことが非常に活きてきますので、ぜひチャレンジしていきましょう！</a:t>
            </a:r>
          </a:p>
        </p:txBody>
      </p:sp>
      <p:grpSp>
        <p:nvGrpSpPr>
          <p:cNvPr id="2284" name="Google Shape;1726;p69"/>
          <p:cNvGrpSpPr/>
          <p:nvPr/>
        </p:nvGrpSpPr>
        <p:grpSpPr>
          <a:xfrm>
            <a:off x="1148" y="168393"/>
            <a:ext cx="5715000" cy="474189"/>
            <a:chOff x="0" y="-1"/>
            <a:chExt cx="15240000" cy="1264502"/>
          </a:xfrm>
        </p:grpSpPr>
        <p:sp>
          <p:nvSpPr>
            <p:cNvPr id="228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83" name="アナライズ（分析）"/>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a:latin typeface="M PLUS 1p" panose="020B0502020203020207" pitchFamily="34" charset="-128"/>
                  <a:ea typeface="M PLUS 1p" panose="020B0502020203020207" pitchFamily="34" charset="-128"/>
                  <a:cs typeface="M PLUS 1p" panose="020B0502020203020207" pitchFamily="34" charset="-128"/>
                </a:rPr>
                <a:t>　　 </a:t>
              </a:r>
              <a:r>
                <a:rPr sz="2025" dirty="0" err="1">
                  <a:latin typeface="M PLUS 1p" panose="020B0502020203020207" pitchFamily="34" charset="-128"/>
                  <a:ea typeface="M PLUS 1p" panose="020B0502020203020207" pitchFamily="34" charset="-128"/>
                  <a:cs typeface="M PLUS 1p" panose="020B0502020203020207" pitchFamily="34" charset="-128"/>
                </a:rPr>
                <a:t>アナライズ（分析</a:t>
              </a:r>
              <a:r>
                <a:rPr sz="2025" dirty="0">
                  <a:latin typeface="M PLUS 1p" panose="020B0502020203020207" pitchFamily="34" charset="-128"/>
                  <a:ea typeface="M PLUS 1p" panose="020B0502020203020207" pitchFamily="34" charset="-128"/>
                  <a:cs typeface="M PLUS 1p" panose="020B0502020203020207" pitchFamily="34" charset="-128"/>
                </a:rPr>
                <a:t>）</a:t>
              </a:r>
            </a:p>
          </p:txBody>
        </p:sp>
      </p:grpSp>
      <p:pic>
        <p:nvPicPr>
          <p:cNvPr id="2285" name="Google Shape;1727;p69" descr="Google Shape;1727;p69"/>
          <p:cNvPicPr>
            <a:picLocks noChangeAspect="1"/>
          </p:cNvPicPr>
          <p:nvPr/>
        </p:nvPicPr>
        <p:blipFill>
          <a:blip r:embed="rId2"/>
          <a:srcRect r="9066" b="28515"/>
          <a:stretch>
            <a:fillRect/>
          </a:stretch>
        </p:blipFill>
        <p:spPr>
          <a:xfrm>
            <a:off x="795" y="134957"/>
            <a:ext cx="559091" cy="520927"/>
          </a:xfrm>
          <a:prstGeom prst="rect">
            <a:avLst/>
          </a:prstGeom>
          <a:ln w="12700">
            <a:miter lim="400000"/>
            <a:headEnd/>
            <a:tailEnd/>
          </a:ln>
        </p:spPr>
      </p:pic>
      <p:pic>
        <p:nvPicPr>
          <p:cNvPr id="2286" name="Google Shape;1728;p69" descr="Google Shape;1728;p69"/>
          <p:cNvPicPr>
            <a:picLocks noChangeAspect="1"/>
          </p:cNvPicPr>
          <p:nvPr/>
        </p:nvPicPr>
        <p:blipFill>
          <a:blip r:embed="rId3"/>
          <a:stretch>
            <a:fillRect/>
          </a:stretch>
        </p:blipFill>
        <p:spPr>
          <a:xfrm>
            <a:off x="2154287" y="7206158"/>
            <a:ext cx="1069890" cy="994751"/>
          </a:xfrm>
          <a:prstGeom prst="rect">
            <a:avLst/>
          </a:prstGeom>
          <a:ln w="12700">
            <a:miter lim="400000"/>
            <a:headEnd/>
            <a:tailEnd/>
          </a:ln>
        </p:spPr>
      </p:pic>
      <p:grpSp>
        <p:nvGrpSpPr>
          <p:cNvPr id="2294" name="Google Shape;1729;p69"/>
          <p:cNvGrpSpPr/>
          <p:nvPr/>
        </p:nvGrpSpPr>
        <p:grpSpPr>
          <a:xfrm>
            <a:off x="2723033" y="5474130"/>
            <a:ext cx="2374796" cy="1631837"/>
            <a:chOff x="-1" y="0"/>
            <a:chExt cx="6332789" cy="4351563"/>
          </a:xfrm>
        </p:grpSpPr>
        <p:grpSp>
          <p:nvGrpSpPr>
            <p:cNvPr id="2292" name="Group"/>
            <p:cNvGrpSpPr/>
            <p:nvPr/>
          </p:nvGrpSpPr>
          <p:grpSpPr>
            <a:xfrm>
              <a:off x="-1" y="0"/>
              <a:ext cx="6332789" cy="4351563"/>
              <a:chOff x="0" y="0"/>
              <a:chExt cx="6332787" cy="4351562"/>
            </a:xfrm>
          </p:grpSpPr>
          <p:sp>
            <p:nvSpPr>
              <p:cNvPr id="2287" name="Shape"/>
              <p:cNvSpPr/>
              <p:nvPr/>
            </p:nvSpPr>
            <p:spPr>
              <a:xfrm>
                <a:off x="0" y="0"/>
                <a:ext cx="6332788" cy="275544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88" name="Circle"/>
              <p:cNvSpPr/>
              <p:nvPr/>
            </p:nvSpPr>
            <p:spPr>
              <a:xfrm>
                <a:off x="1449228" y="2929662"/>
                <a:ext cx="458351" cy="4583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89" name="Circle"/>
              <p:cNvSpPr/>
              <p:nvPr/>
            </p:nvSpPr>
            <p:spPr>
              <a:xfrm>
                <a:off x="1013142" y="3622983"/>
                <a:ext cx="305567" cy="305567"/>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90" name="Circle"/>
              <p:cNvSpPr/>
              <p:nvPr/>
            </p:nvSpPr>
            <p:spPr>
              <a:xfrm>
                <a:off x="674680" y="4198778"/>
                <a:ext cx="152785" cy="152785"/>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91" name="Shape"/>
              <p:cNvSpPr/>
              <p:nvPr/>
            </p:nvSpPr>
            <p:spPr>
              <a:xfrm>
                <a:off x="321565" y="140111"/>
                <a:ext cx="5802947" cy="233946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293" name="そのあと5thから13thまでまた…"/>
            <p:cNvSpPr txBox="1"/>
            <p:nvPr/>
          </p:nvSpPr>
          <p:spPr>
            <a:xfrm>
              <a:off x="881780" y="351256"/>
              <a:ext cx="4121832" cy="1902386"/>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そのあと5thから13thまでまた</a:t>
              </a: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アルペジオで下降</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302" name="Google Shape;1730;p69"/>
          <p:cNvGrpSpPr/>
          <p:nvPr/>
        </p:nvGrpSpPr>
        <p:grpSpPr>
          <a:xfrm>
            <a:off x="136072" y="5328724"/>
            <a:ext cx="2256477" cy="2083527"/>
            <a:chOff x="-1" y="-1"/>
            <a:chExt cx="6017270" cy="5556070"/>
          </a:xfrm>
        </p:grpSpPr>
        <p:grpSp>
          <p:nvGrpSpPr>
            <p:cNvPr id="2300" name="Group"/>
            <p:cNvGrpSpPr/>
            <p:nvPr/>
          </p:nvGrpSpPr>
          <p:grpSpPr>
            <a:xfrm>
              <a:off x="-1" y="-1"/>
              <a:ext cx="6017270" cy="5556070"/>
              <a:chOff x="0" y="0"/>
              <a:chExt cx="6017268" cy="5556068"/>
            </a:xfrm>
          </p:grpSpPr>
          <p:sp>
            <p:nvSpPr>
              <p:cNvPr id="2295" name="Shape"/>
              <p:cNvSpPr/>
              <p:nvPr/>
            </p:nvSpPr>
            <p:spPr>
              <a:xfrm>
                <a:off x="0" y="0"/>
                <a:ext cx="6017269" cy="3930547"/>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96" name="Circle"/>
              <p:cNvSpPr/>
              <p:nvPr/>
            </p:nvSpPr>
            <p:spPr>
              <a:xfrm>
                <a:off x="4294864" y="3917201"/>
                <a:ext cx="653821" cy="65382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97" name="Circle"/>
              <p:cNvSpPr/>
              <p:nvPr/>
            </p:nvSpPr>
            <p:spPr>
              <a:xfrm>
                <a:off x="4888899" y="4716839"/>
                <a:ext cx="435881" cy="43588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98" name="Circle"/>
              <p:cNvSpPr/>
              <p:nvPr/>
            </p:nvSpPr>
            <p:spPr>
              <a:xfrm>
                <a:off x="5357676" y="5338128"/>
                <a:ext cx="217941" cy="21794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299" name="Shape"/>
              <p:cNvSpPr/>
              <p:nvPr/>
            </p:nvSpPr>
            <p:spPr>
              <a:xfrm>
                <a:off x="305543" y="199864"/>
                <a:ext cx="5513828" cy="3337168"/>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301" name="m3度から始まって…"/>
            <p:cNvSpPr txBox="1"/>
            <p:nvPr/>
          </p:nvSpPr>
          <p:spPr>
            <a:xfrm>
              <a:off x="838084" y="660481"/>
              <a:ext cx="3915996" cy="2394828"/>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m3度から始まって</a:t>
              </a:r>
            </a:p>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9thまでアルペジオ</a:t>
              </a: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で上がってる</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310" name="Google Shape;1731;p69"/>
          <p:cNvGrpSpPr/>
          <p:nvPr/>
        </p:nvGrpSpPr>
        <p:grpSpPr>
          <a:xfrm>
            <a:off x="3198215" y="6545082"/>
            <a:ext cx="2518703" cy="1252527"/>
            <a:chOff x="0" y="73733"/>
            <a:chExt cx="6716541" cy="3340070"/>
          </a:xfrm>
        </p:grpSpPr>
        <p:grpSp>
          <p:nvGrpSpPr>
            <p:cNvPr id="2308" name="Group"/>
            <p:cNvGrpSpPr/>
            <p:nvPr/>
          </p:nvGrpSpPr>
          <p:grpSpPr>
            <a:xfrm>
              <a:off x="0" y="73733"/>
              <a:ext cx="6716541" cy="3340070"/>
              <a:chOff x="0" y="0"/>
              <a:chExt cx="6716540" cy="3340069"/>
            </a:xfrm>
          </p:grpSpPr>
          <p:sp>
            <p:nvSpPr>
              <p:cNvPr id="2303" name="Shape"/>
              <p:cNvSpPr/>
              <p:nvPr/>
            </p:nvSpPr>
            <p:spPr>
              <a:xfrm>
                <a:off x="457176" y="0"/>
                <a:ext cx="6259365" cy="3340070"/>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04" name="Circle"/>
              <p:cNvSpPr/>
              <p:nvPr/>
            </p:nvSpPr>
            <p:spPr>
              <a:xfrm>
                <a:off x="538989" y="2493257"/>
                <a:ext cx="555599" cy="555599"/>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05" name="Circle"/>
              <p:cNvSpPr/>
              <p:nvPr/>
            </p:nvSpPr>
            <p:spPr>
              <a:xfrm>
                <a:off x="183586" y="2766113"/>
                <a:ext cx="370402" cy="37040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06" name="Circle"/>
              <p:cNvSpPr/>
              <p:nvPr/>
            </p:nvSpPr>
            <p:spPr>
              <a:xfrm>
                <a:off x="0" y="2969839"/>
                <a:ext cx="185201" cy="18520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07" name="Shape"/>
              <p:cNvSpPr/>
              <p:nvPr/>
            </p:nvSpPr>
            <p:spPr>
              <a:xfrm>
                <a:off x="775013" y="169839"/>
                <a:ext cx="5735668" cy="2835833"/>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309" name="IM7の時、不思議な…"/>
            <p:cNvSpPr txBox="1"/>
            <p:nvPr/>
          </p:nvSpPr>
          <p:spPr>
            <a:xfrm>
              <a:off x="1328787" y="208885"/>
              <a:ext cx="4073933" cy="2887270"/>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IM7の時、不思議な</a:t>
              </a: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音がするからこれは</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a:latin typeface="M PLUS 1p" panose="020B0502020203020207" pitchFamily="34" charset="-128"/>
                  <a:ea typeface="M PLUS 1p" panose="020B0502020203020207" pitchFamily="34" charset="-128"/>
                  <a:cs typeface="M PLUS 1p" panose="020B0502020203020207" pitchFamily="34" charset="-128"/>
                </a:rPr>
                <a:t>#11thかもしれない。</a:t>
              </a:r>
            </a:p>
          </p:txBody>
        </p:sp>
      </p:grpSp>
      <p:grpSp>
        <p:nvGrpSpPr>
          <p:cNvPr id="2313" name="Google Shape;1732;p69"/>
          <p:cNvGrpSpPr/>
          <p:nvPr/>
        </p:nvGrpSpPr>
        <p:grpSpPr>
          <a:xfrm>
            <a:off x="137982" y="7381375"/>
            <a:ext cx="2148714" cy="819534"/>
            <a:chOff x="0" y="0"/>
            <a:chExt cx="5729902" cy="2185423"/>
          </a:xfrm>
        </p:grpSpPr>
        <p:sp>
          <p:nvSpPr>
            <p:cNvPr id="2311" name="Shape"/>
            <p:cNvSpPr/>
            <p:nvPr/>
          </p:nvSpPr>
          <p:spPr>
            <a:xfrm>
              <a:off x="0" y="0"/>
              <a:ext cx="5729902" cy="21854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17" y="0"/>
                  </a:lnTo>
                  <a:lnTo>
                    <a:pt x="17217" y="12600"/>
                  </a:lnTo>
                  <a:lnTo>
                    <a:pt x="21600" y="11289"/>
                  </a:lnTo>
                  <a:lnTo>
                    <a:pt x="17217" y="18000"/>
                  </a:lnTo>
                  <a:lnTo>
                    <a:pt x="17217" y="21600"/>
                  </a:lnTo>
                  <a:lnTo>
                    <a:pt x="0" y="21600"/>
                  </a:lnTo>
                  <a:lnTo>
                    <a:pt x="0" y="12600"/>
                  </a:ln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12" name="今分析したフレーズを…"/>
            <p:cNvSpPr txBox="1"/>
            <p:nvPr/>
          </p:nvSpPr>
          <p:spPr>
            <a:xfrm>
              <a:off x="4763" y="141517"/>
              <a:ext cx="4557590" cy="1902386"/>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今分析したフレーズを</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自分のメロディに</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活かしてみよう</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231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 name="Google Shape;1743;p70"/>
          <p:cNvSpPr txBox="1"/>
          <p:nvPr/>
        </p:nvSpPr>
        <p:spPr>
          <a:xfrm>
            <a:off x="431925" y="265797"/>
            <a:ext cx="4851431" cy="304675"/>
          </a:xfrm>
          <a:prstGeom prst="rect">
            <a:avLst/>
          </a:prstGeom>
          <a:ln w="12700">
            <a:miter lim="400000"/>
          </a:ln>
        </p:spPr>
        <p:txBody>
          <a:bodyPr lIns="25134" tIns="25134" rIns="25134" bIns="25134">
            <a:spAutoFit/>
          </a:bodyPr>
          <a:lstStyle>
            <a:lvl1pPr>
              <a:defRPr sz="4400">
                <a:latin typeface="A-OTF 太ゴB101 Pr6N Bold"/>
                <a:ea typeface="A-OTF 太ゴB101 Pr6N Bold"/>
                <a:cs typeface="A-OTF 太ゴB101 Pr6N Bold"/>
                <a:sym typeface="A-OTF 太ゴB101 Pr6N Bold"/>
              </a:defRPr>
            </a:lvl1pPr>
          </a:lstStyle>
          <a:p>
            <a:pPr algn="ctr"/>
            <a:r>
              <a:rPr sz="1650" dirty="0" err="1">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a:t>
            </a:r>
            <a:r>
              <a:rPr sz="1650" dirty="0">
                <a:latin typeface="M PLUS 1p" panose="020B0502020203020207" pitchFamily="34" charset="-128"/>
                <a:ea typeface="M PLUS 1p" panose="020B0502020203020207" pitchFamily="34" charset="-128"/>
                <a:cs typeface="M PLUS 1p" panose="020B0502020203020207" pitchFamily="34" charset="-128"/>
              </a:rPr>
              <a:t>！　</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320" name="Google Shape;1745;p70"/>
          <p:cNvGrpSpPr/>
          <p:nvPr/>
        </p:nvGrpSpPr>
        <p:grpSpPr>
          <a:xfrm>
            <a:off x="501381" y="1345893"/>
            <a:ext cx="4712547" cy="946737"/>
            <a:chOff x="0" y="-1"/>
            <a:chExt cx="12566788" cy="2524630"/>
          </a:xfrm>
        </p:grpSpPr>
        <p:sp>
          <p:nvSpPr>
            <p:cNvPr id="2318" name="Rectangle"/>
            <p:cNvSpPr/>
            <p:nvPr/>
          </p:nvSpPr>
          <p:spPr>
            <a:xfrm>
              <a:off x="0" y="-1"/>
              <a:ext cx="12566788" cy="2524630"/>
            </a:xfrm>
            <a:prstGeom prst="rect">
              <a:avLst/>
            </a:prstGeom>
            <a:noFill/>
            <a:ln w="12700" cap="flat">
              <a:solidFill>
                <a:srgbClr val="000000"/>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19" name="フレーズづくりのポイントは６つ。アルペジオ、スケール、２ー５ー１、ターゲットノート、アナライズ、休符の長さ。今回は下線部分について解説した。"/>
            <p:cNvSpPr txBox="1"/>
            <p:nvPr/>
          </p:nvSpPr>
          <p:spPr>
            <a:xfrm>
              <a:off x="111624" y="301756"/>
              <a:ext cx="12343537" cy="1921126"/>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フレーズづくりのポイントは６つ。</a:t>
              </a:r>
              <a:r>
                <a:rPr sz="1388" u="sng" dirty="0">
                  <a:latin typeface="M PLUS 1p" panose="020B0502020203020207" pitchFamily="34" charset="-128"/>
                  <a:ea typeface="M PLUS 1p" panose="020B0502020203020207" pitchFamily="34" charset="-128"/>
                  <a:cs typeface="M PLUS 1p" panose="020B0502020203020207" pitchFamily="34" charset="-128"/>
                </a:rPr>
                <a:t>アルペジオ</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スケール</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２ー５ー１</a:t>
              </a:r>
              <a:r>
                <a:rPr sz="1388" dirty="0">
                  <a:latin typeface="M PLUS 1p" panose="020B0502020203020207" pitchFamily="34" charset="-128"/>
                  <a:ea typeface="M PLUS 1p" panose="020B0502020203020207" pitchFamily="34" charset="-128"/>
                  <a:cs typeface="M PLUS 1p" panose="020B0502020203020207" pitchFamily="34" charset="-128"/>
                </a:rPr>
                <a:t>、ターゲットノート、</a:t>
              </a:r>
              <a:r>
                <a:rPr sz="1388" u="sng" dirty="0">
                  <a:latin typeface="M PLUS 1p" panose="020B0502020203020207" pitchFamily="34" charset="-128"/>
                  <a:ea typeface="M PLUS 1p" panose="020B0502020203020207" pitchFamily="34" charset="-128"/>
                  <a:cs typeface="M PLUS 1p" panose="020B0502020203020207" pitchFamily="34" charset="-128"/>
                </a:rPr>
                <a:t>アナライズ</a:t>
              </a:r>
              <a:r>
                <a:rPr sz="1388" dirty="0">
                  <a:latin typeface="M PLUS 1p" panose="020B0502020203020207" pitchFamily="34" charset="-128"/>
                  <a:ea typeface="M PLUS 1p" panose="020B0502020203020207" pitchFamily="34" charset="-128"/>
                  <a:cs typeface="M PLUS 1p" panose="020B0502020203020207" pitchFamily="34" charset="-128"/>
                </a:rPr>
                <a:t>、休符の長さ。今回は下線部分について解説した。</a:t>
              </a:r>
            </a:p>
          </p:txBody>
        </p:sp>
      </p:grpSp>
      <p:grpSp>
        <p:nvGrpSpPr>
          <p:cNvPr id="2323" name="Google Shape;1746;p70"/>
          <p:cNvGrpSpPr/>
          <p:nvPr/>
        </p:nvGrpSpPr>
        <p:grpSpPr>
          <a:xfrm>
            <a:off x="367843" y="1142313"/>
            <a:ext cx="418129" cy="397130"/>
            <a:chOff x="-19771" y="-5204"/>
            <a:chExt cx="1115011" cy="1059013"/>
          </a:xfrm>
        </p:grpSpPr>
        <p:sp>
          <p:nvSpPr>
            <p:cNvPr id="2321" name="Rectangle"/>
            <p:cNvSpPr/>
            <p:nvPr/>
          </p:nvSpPr>
          <p:spPr>
            <a:xfrm>
              <a:off x="0" y="158556"/>
              <a:ext cx="1095240" cy="73148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322" name="1."/>
            <p:cNvSpPr txBox="1"/>
            <p:nvPr/>
          </p:nvSpPr>
          <p:spPr>
            <a:xfrm>
              <a:off x="-19771" y="-5204"/>
              <a:ext cx="884691"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dirty="0"/>
                <a:t>1.</a:t>
              </a:r>
            </a:p>
          </p:txBody>
        </p:sp>
      </p:grpSp>
      <p:grpSp>
        <p:nvGrpSpPr>
          <p:cNvPr id="2330" name="Google Shape;1747;p70"/>
          <p:cNvGrpSpPr/>
          <p:nvPr/>
        </p:nvGrpSpPr>
        <p:grpSpPr>
          <a:xfrm>
            <a:off x="375257" y="2333640"/>
            <a:ext cx="4838672" cy="1184303"/>
            <a:chOff x="-62523" y="-5203"/>
            <a:chExt cx="12903123" cy="3158139"/>
          </a:xfrm>
        </p:grpSpPr>
        <p:grpSp>
          <p:nvGrpSpPr>
            <p:cNvPr id="2326" name="Google Shape;1748;p70"/>
            <p:cNvGrpSpPr/>
            <p:nvPr/>
          </p:nvGrpSpPr>
          <p:grpSpPr>
            <a:xfrm>
              <a:off x="273731" y="541066"/>
              <a:ext cx="12566869" cy="2611870"/>
              <a:chOff x="-1" y="0"/>
              <a:chExt cx="12566867" cy="2611869"/>
            </a:xfrm>
          </p:grpSpPr>
          <p:sp>
            <p:nvSpPr>
              <p:cNvPr id="2324" name="Rectangle"/>
              <p:cNvSpPr/>
              <p:nvPr/>
            </p:nvSpPr>
            <p:spPr>
              <a:xfrm>
                <a:off x="-1" y="0"/>
                <a:ext cx="12566867" cy="261186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25" name="アルペジオとは「和音を１音ずつ弾く方法」のこと。…"/>
              <p:cNvSpPr txBox="1"/>
              <p:nvPr/>
            </p:nvSpPr>
            <p:spPr>
              <a:xfrm>
                <a:off x="111623" y="345373"/>
                <a:ext cx="12343616" cy="1921126"/>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アルペジオとは「和音を１音ずつ弾く方法」のこと。</a:t>
                </a:r>
              </a:p>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スケールとは「テンションを和音のスキマに戻して順番に弾く方法」のこと</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329" name="Google Shape;1749;p70"/>
            <p:cNvGrpSpPr/>
            <p:nvPr/>
          </p:nvGrpSpPr>
          <p:grpSpPr>
            <a:xfrm>
              <a:off x="-62523" y="-5203"/>
              <a:ext cx="1095500" cy="1059012"/>
              <a:chOff x="-62523" y="-5203"/>
              <a:chExt cx="1095499" cy="1059011"/>
            </a:xfrm>
          </p:grpSpPr>
          <p:sp>
            <p:nvSpPr>
              <p:cNvPr id="2327" name="Rectangle"/>
              <p:cNvSpPr/>
              <p:nvPr/>
            </p:nvSpPr>
            <p:spPr>
              <a:xfrm>
                <a:off x="-62523" y="158674"/>
                <a:ext cx="1095499" cy="73125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328" name="2."/>
              <p:cNvSpPr txBox="1"/>
              <p:nvPr/>
            </p:nvSpPr>
            <p:spPr>
              <a:xfrm>
                <a:off x="-51032" y="-5203"/>
                <a:ext cx="884950"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dirty="0"/>
                  <a:t>2.</a:t>
                </a:r>
              </a:p>
            </p:txBody>
          </p:sp>
        </p:grpSp>
      </p:grpSp>
      <p:grpSp>
        <p:nvGrpSpPr>
          <p:cNvPr id="2333" name="Google Shape;1751;p70"/>
          <p:cNvGrpSpPr/>
          <p:nvPr/>
        </p:nvGrpSpPr>
        <p:grpSpPr>
          <a:xfrm>
            <a:off x="501519" y="6224779"/>
            <a:ext cx="4712623" cy="1177236"/>
            <a:chOff x="-1" y="-1"/>
            <a:chExt cx="12566991" cy="3139294"/>
          </a:xfrm>
        </p:grpSpPr>
        <p:sp>
          <p:nvSpPr>
            <p:cNvPr id="2331" name="Rectangle"/>
            <p:cNvSpPr/>
            <p:nvPr/>
          </p:nvSpPr>
          <p:spPr>
            <a:xfrm>
              <a:off x="-1" y="-1"/>
              <a:ext cx="12566991" cy="3139294"/>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endParaRPr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endParaRPr>
            </a:p>
          </p:txBody>
        </p:sp>
        <p:sp>
          <p:nvSpPr>
            <p:cNvPr id="2332" name="アナライズとは、好きなメロディやスケールがどのように成り立っているのかを分析すること。分析することで方法論を学ぶことができ応用がきく。分析にはテンション、アルペジオ、スケールの知識が役立つ。"/>
            <p:cNvSpPr txBox="1"/>
            <p:nvPr/>
          </p:nvSpPr>
          <p:spPr>
            <a:xfrm>
              <a:off x="111623" y="324308"/>
              <a:ext cx="12343740" cy="2490684"/>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アナライズとは、好きなメロディやスケールがどのように成り立っているのかを分析すること。分析することで方法論を学ぶことができ応用がきく。分析にはテンション、アルペジオ、スケールの知識が役立つ。</a:t>
              </a:r>
            </a:p>
          </p:txBody>
        </p:sp>
      </p:grpSp>
      <p:grpSp>
        <p:nvGrpSpPr>
          <p:cNvPr id="2336" name="Google Shape;1752;p70"/>
          <p:cNvGrpSpPr/>
          <p:nvPr/>
        </p:nvGrpSpPr>
        <p:grpSpPr>
          <a:xfrm>
            <a:off x="352024" y="6015188"/>
            <a:ext cx="410820" cy="397130"/>
            <a:chOff x="0" y="-5204"/>
            <a:chExt cx="1095520" cy="1059011"/>
          </a:xfrm>
        </p:grpSpPr>
        <p:sp>
          <p:nvSpPr>
            <p:cNvPr id="2334" name="Rectangle"/>
            <p:cNvSpPr/>
            <p:nvPr/>
          </p:nvSpPr>
          <p:spPr>
            <a:xfrm>
              <a:off x="0" y="158518"/>
              <a:ext cx="1095520" cy="731564"/>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335" name="5."/>
            <p:cNvSpPr txBox="1"/>
            <p:nvPr/>
          </p:nvSpPr>
          <p:spPr>
            <a:xfrm>
              <a:off x="105275" y="-5204"/>
              <a:ext cx="884971"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dirty="0"/>
                <a:t>5.</a:t>
              </a:r>
            </a:p>
          </p:txBody>
        </p:sp>
      </p:grpSp>
      <p:grpSp>
        <p:nvGrpSpPr>
          <p:cNvPr id="2340" name="Google Shape;1753;p70"/>
          <p:cNvGrpSpPr/>
          <p:nvPr/>
        </p:nvGrpSpPr>
        <p:grpSpPr>
          <a:xfrm>
            <a:off x="512481" y="5134117"/>
            <a:ext cx="4701661" cy="851103"/>
            <a:chOff x="-1" y="-1"/>
            <a:chExt cx="12537758" cy="2269606"/>
          </a:xfrm>
        </p:grpSpPr>
        <p:sp>
          <p:nvSpPr>
            <p:cNvPr id="2338" name="Rectangle"/>
            <p:cNvSpPr/>
            <p:nvPr/>
          </p:nvSpPr>
          <p:spPr>
            <a:xfrm>
              <a:off x="-1" y="-1"/>
              <a:ext cx="12537758" cy="2269606"/>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39" name="２ー５ー１の進行の中で、４つの選択肢を使いながら、自由にメロディやソロを作る練習を楽しんでやってみる。"/>
            <p:cNvSpPr txBox="1"/>
            <p:nvPr/>
          </p:nvSpPr>
          <p:spPr>
            <a:xfrm>
              <a:off x="111623" y="174242"/>
              <a:ext cx="12314507" cy="1921126"/>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２ー５ー１の進行の中で、４つの選択肢を使いながら、自由にメロディやソロを作る練習を楽しんでやってみる。</a:t>
              </a:r>
            </a:p>
          </p:txBody>
        </p:sp>
      </p:grpSp>
      <p:grpSp>
        <p:nvGrpSpPr>
          <p:cNvPr id="2343" name="Google Shape;1754;p70"/>
          <p:cNvGrpSpPr/>
          <p:nvPr/>
        </p:nvGrpSpPr>
        <p:grpSpPr>
          <a:xfrm>
            <a:off x="363534" y="4919010"/>
            <a:ext cx="410715" cy="397130"/>
            <a:chOff x="0" y="-5204"/>
            <a:chExt cx="1095240" cy="1059013"/>
          </a:xfrm>
        </p:grpSpPr>
        <p:sp>
          <p:nvSpPr>
            <p:cNvPr id="2341" name="Rectangle"/>
            <p:cNvSpPr/>
            <p:nvPr/>
          </p:nvSpPr>
          <p:spPr>
            <a:xfrm>
              <a:off x="0" y="158556"/>
              <a:ext cx="1095240" cy="731488"/>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342" name="4."/>
            <p:cNvSpPr txBox="1"/>
            <p:nvPr/>
          </p:nvSpPr>
          <p:spPr>
            <a:xfrm>
              <a:off x="105275" y="-5204"/>
              <a:ext cx="884691"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nvGrpSpPr>
          <p:cNvPr id="2350" name="Google Shape;1755;p70"/>
          <p:cNvGrpSpPr/>
          <p:nvPr/>
        </p:nvGrpSpPr>
        <p:grpSpPr>
          <a:xfrm>
            <a:off x="379566" y="3559211"/>
            <a:ext cx="4823476" cy="1241896"/>
            <a:chOff x="-51032" y="-5203"/>
            <a:chExt cx="12862599" cy="3311721"/>
          </a:xfrm>
        </p:grpSpPr>
        <p:grpSp>
          <p:nvGrpSpPr>
            <p:cNvPr id="2346" name="Google Shape;1756;p70"/>
            <p:cNvGrpSpPr/>
            <p:nvPr/>
          </p:nvGrpSpPr>
          <p:grpSpPr>
            <a:xfrm>
              <a:off x="273753" y="575872"/>
              <a:ext cx="12537814" cy="2730646"/>
              <a:chOff x="-1" y="0"/>
              <a:chExt cx="12537813" cy="2730644"/>
            </a:xfrm>
          </p:grpSpPr>
          <p:sp>
            <p:nvSpPr>
              <p:cNvPr id="2344" name="Rectangle"/>
              <p:cNvSpPr/>
              <p:nvPr/>
            </p:nvSpPr>
            <p:spPr>
              <a:xfrm>
                <a:off x="-1" y="0"/>
                <a:ext cx="12537813" cy="273064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500"/>
                </a:pPr>
                <a:endParaRPr sz="13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45" name="メロディづくりには４つの選択肢がある。…"/>
              <p:cNvSpPr txBox="1"/>
              <p:nvPr/>
            </p:nvSpPr>
            <p:spPr>
              <a:xfrm>
                <a:off x="111623" y="150762"/>
                <a:ext cx="12314562" cy="2429127"/>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メロディづくりには４つの選択肢がある。</a:t>
                </a:r>
              </a:p>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500" u="sng">
                    <a:solidFill>
                      <a:srgbClr val="0C0C0C"/>
                    </a:solidFill>
                  </a:defRPr>
                </a:pPr>
                <a:r>
                  <a:rPr sz="1313" dirty="0">
                    <a:latin typeface="M PLUS 1p" panose="020B0502020203020207" pitchFamily="34" charset="-128"/>
                    <a:ea typeface="M PLUS 1p" panose="020B0502020203020207" pitchFamily="34" charset="-128"/>
                    <a:cs typeface="M PLUS 1p" panose="020B0502020203020207" pitchFamily="34" charset="-128"/>
                  </a:rPr>
                  <a:t>（</a:t>
                </a:r>
                <a:r>
                  <a:rPr sz="1313" dirty="0" err="1">
                    <a:latin typeface="M PLUS 1p" panose="020B0502020203020207" pitchFamily="34" charset="-128"/>
                    <a:ea typeface="M PLUS 1p" panose="020B0502020203020207" pitchFamily="34" charset="-128"/>
                    <a:cs typeface="M PLUS 1p" panose="020B0502020203020207" pitchFamily="34" charset="-128"/>
                  </a:rPr>
                  <a:t>アルペジオ</a:t>
                </a:r>
                <a:r>
                  <a:rPr sz="1313" dirty="0">
                    <a:latin typeface="M PLUS 1p" panose="020B0502020203020207" pitchFamily="34" charset="-128"/>
                    <a:ea typeface="M PLUS 1p" panose="020B0502020203020207" pitchFamily="34" charset="-128"/>
                    <a:cs typeface="M PLUS 1p" panose="020B0502020203020207" pitchFamily="34" charset="-128"/>
                  </a:rPr>
                  <a:t> or </a:t>
                </a:r>
                <a:r>
                  <a:rPr sz="1313" dirty="0" err="1">
                    <a:latin typeface="M PLUS 1p" panose="020B0502020203020207" pitchFamily="34" charset="-128"/>
                    <a:ea typeface="M PLUS 1p" panose="020B0502020203020207" pitchFamily="34" charset="-128"/>
                    <a:cs typeface="M PLUS 1p" panose="020B0502020203020207" pitchFamily="34" charset="-128"/>
                  </a:rPr>
                  <a:t>スケール</a:t>
                </a:r>
                <a:r>
                  <a:rPr sz="1313" dirty="0">
                    <a:latin typeface="M PLUS 1p" panose="020B0502020203020207" pitchFamily="34" charset="-128"/>
                    <a:ea typeface="M PLUS 1p" panose="020B0502020203020207" pitchFamily="34" charset="-128"/>
                    <a:cs typeface="M PLUS 1p" panose="020B0502020203020207" pitchFamily="34" charset="-128"/>
                  </a:rPr>
                  <a:t>）×（</a:t>
                </a:r>
                <a:r>
                  <a:rPr sz="1313" dirty="0" err="1">
                    <a:latin typeface="M PLUS 1p" panose="020B0502020203020207" pitchFamily="34" charset="-128"/>
                    <a:ea typeface="M PLUS 1p" panose="020B0502020203020207" pitchFamily="34" charset="-128"/>
                    <a:cs typeface="M PLUS 1p" panose="020B0502020203020207" pitchFamily="34" charset="-128"/>
                  </a:rPr>
                  <a:t>上への移動</a:t>
                </a:r>
                <a:r>
                  <a:rPr sz="1313" dirty="0">
                    <a:latin typeface="M PLUS 1p" panose="020B0502020203020207" pitchFamily="34" charset="-128"/>
                    <a:ea typeface="M PLUS 1p" panose="020B0502020203020207" pitchFamily="34" charset="-128"/>
                    <a:cs typeface="M PLUS 1p" panose="020B0502020203020207" pitchFamily="34" charset="-128"/>
                  </a:rPr>
                  <a:t> or </a:t>
                </a:r>
                <a:r>
                  <a:rPr sz="1313" dirty="0" err="1">
                    <a:latin typeface="M PLUS 1p" panose="020B0502020203020207" pitchFamily="34" charset="-128"/>
                    <a:ea typeface="M PLUS 1p" panose="020B0502020203020207" pitchFamily="34" charset="-128"/>
                    <a:cs typeface="M PLUS 1p" panose="020B0502020203020207" pitchFamily="34" charset="-128"/>
                  </a:rPr>
                  <a:t>下への移動</a:t>
                </a:r>
                <a:r>
                  <a:rPr sz="1313" dirty="0">
                    <a:latin typeface="M PLUS 1p" panose="020B0502020203020207" pitchFamily="34" charset="-128"/>
                    <a:ea typeface="M PLUS 1p" panose="020B0502020203020207" pitchFamily="34" charset="-128"/>
                    <a:cs typeface="M PLUS 1p" panose="020B0502020203020207" pitchFamily="34" charset="-128"/>
                  </a:rPr>
                  <a:t>）=４通り</a:t>
                </a:r>
              </a:p>
            </p:txBody>
          </p:sp>
        </p:grpSp>
        <p:grpSp>
          <p:nvGrpSpPr>
            <p:cNvPr id="2349" name="Google Shape;1757;p70"/>
            <p:cNvGrpSpPr/>
            <p:nvPr/>
          </p:nvGrpSpPr>
          <p:grpSpPr>
            <a:xfrm>
              <a:off x="-51032" y="-5203"/>
              <a:ext cx="1146552" cy="1059011"/>
              <a:chOff x="-51032" y="-5203"/>
              <a:chExt cx="1146551" cy="1059010"/>
            </a:xfrm>
          </p:grpSpPr>
          <p:sp>
            <p:nvSpPr>
              <p:cNvPr id="2347" name="Rectangle"/>
              <p:cNvSpPr/>
              <p:nvPr/>
            </p:nvSpPr>
            <p:spPr>
              <a:xfrm>
                <a:off x="0" y="158557"/>
                <a:ext cx="1095519" cy="731486"/>
              </a:xfrm>
              <a:prstGeom prst="rect">
                <a:avLst/>
              </a:prstGeom>
              <a:solidFill>
                <a:srgbClr val="B3C6E7"/>
              </a:solidFill>
              <a:ln w="12700" cap="flat">
                <a:noFill/>
                <a:miter lim="400000"/>
              </a:ln>
              <a:effectLst/>
            </p:spPr>
            <p:txBody>
              <a:bodyPr wrap="square" lIns="0" tIns="0" rIns="0" bIns="0" numCol="1" anchor="ctr">
                <a:noAutofit/>
              </a:bodyPr>
              <a:lstStyle/>
              <a:p>
                <a:pPr>
                  <a:defRPr sz="5500">
                    <a:latin typeface="Garamond"/>
                    <a:ea typeface="Garamond"/>
                    <a:cs typeface="Garamond"/>
                    <a:sym typeface="Garamond"/>
                  </a:defRPr>
                </a:pPr>
                <a:endParaRPr sz="2063"/>
              </a:p>
            </p:txBody>
          </p:sp>
          <p:sp>
            <p:nvSpPr>
              <p:cNvPr id="2348" name="3."/>
              <p:cNvSpPr txBox="1"/>
              <p:nvPr/>
            </p:nvSpPr>
            <p:spPr>
              <a:xfrm>
                <a:off x="-51032" y="-5203"/>
                <a:ext cx="884970" cy="1059010"/>
              </a:xfrm>
              <a:prstGeom prst="rect">
                <a:avLst/>
              </a:prstGeom>
              <a:noFill/>
              <a:ln w="12700" cap="flat">
                <a:noFill/>
                <a:miter lim="400000"/>
              </a:ln>
              <a:effectLst/>
            </p:spPr>
            <p:txBody>
              <a:bodyPr wrap="square" lIns="39450" tIns="39450" rIns="39450" bIns="39450" numCol="1" anchor="ctr">
                <a:spAutoFit/>
              </a:bodyPr>
              <a:lstStyle>
                <a:lvl1pPr>
                  <a:defRPr sz="5500">
                    <a:latin typeface="Garamond"/>
                    <a:ea typeface="Garamond"/>
                    <a:cs typeface="Garamond"/>
                    <a:sym typeface="Garamond"/>
                  </a:defRPr>
                </a:lvl1pPr>
              </a:lstStyle>
              <a:p>
                <a:r>
                  <a:rPr sz="2063" dirty="0"/>
                  <a:t> 3.</a:t>
                </a:r>
              </a:p>
            </p:txBody>
          </p:sp>
        </p:grpSp>
      </p:grpSp>
      <p:sp>
        <p:nvSpPr>
          <p:cNvPr id="2351" name="Rectangle"/>
          <p:cNvSpPr/>
          <p:nvPr/>
        </p:nvSpPr>
        <p:spPr>
          <a:xfrm>
            <a:off x="512482" y="8219832"/>
            <a:ext cx="4119529" cy="497384"/>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r>
              <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rPr>
              <a:t> https://mubo.taka808.com/articles/ZCZlQhAAAB8AxoA5/</a:t>
            </a:r>
            <a:endParaRPr lang="ja-JP" altLang="en-US"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356" name="Google Shape;1760;p70"/>
          <p:cNvGrpSpPr/>
          <p:nvPr/>
        </p:nvGrpSpPr>
        <p:grpSpPr>
          <a:xfrm>
            <a:off x="356525" y="8050564"/>
            <a:ext cx="1628130" cy="316338"/>
            <a:chOff x="0" y="-5430"/>
            <a:chExt cx="4341679" cy="843566"/>
          </a:xfrm>
        </p:grpSpPr>
        <p:sp>
          <p:nvSpPr>
            <p:cNvPr id="2354" name="Rectangle"/>
            <p:cNvSpPr/>
            <p:nvPr/>
          </p:nvSpPr>
          <p:spPr>
            <a:xfrm>
              <a:off x="0" y="50322"/>
              <a:ext cx="4341679" cy="732057"/>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355" name="Part04 link"/>
            <p:cNvSpPr txBox="1"/>
            <p:nvPr/>
          </p:nvSpPr>
          <p:spPr>
            <a:xfrm>
              <a:off x="105275" y="-5430"/>
              <a:ext cx="4131130"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Part04 link</a:t>
              </a:r>
            </a:p>
          </p:txBody>
        </p:sp>
      </p:grpSp>
      <p:grpSp>
        <p:nvGrpSpPr>
          <p:cNvPr id="2359" name="Google Shape;1761;p70"/>
          <p:cNvGrpSpPr/>
          <p:nvPr/>
        </p:nvGrpSpPr>
        <p:grpSpPr>
          <a:xfrm>
            <a:off x="4730634" y="8216416"/>
            <a:ext cx="484148" cy="504215"/>
            <a:chOff x="0" y="0"/>
            <a:chExt cx="1291061" cy="1344571"/>
          </a:xfrm>
        </p:grpSpPr>
        <p:sp>
          <p:nvSpPr>
            <p:cNvPr id="2357" name="Rectangle"/>
            <p:cNvSpPr/>
            <p:nvPr/>
          </p:nvSpPr>
          <p:spPr>
            <a:xfrm>
              <a:off x="0" y="0"/>
              <a:ext cx="1291062" cy="1344572"/>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358" name="image8.png" descr="image8.png"/>
            <p:cNvPicPr>
              <a:picLocks noChangeAspect="1"/>
            </p:cNvPicPr>
            <p:nvPr/>
          </p:nvPicPr>
          <p:blipFill>
            <a:blip r:embed="rId2"/>
            <a:stretch>
              <a:fillRect/>
            </a:stretch>
          </p:blipFill>
          <p:spPr>
            <a:xfrm>
              <a:off x="0" y="0"/>
              <a:ext cx="1291062" cy="1344572"/>
            </a:xfrm>
            <a:prstGeom prst="rect">
              <a:avLst/>
            </a:prstGeom>
            <a:ln w="12700" cap="flat">
              <a:solidFill>
                <a:srgbClr val="FFFFFF"/>
              </a:solidFill>
              <a:prstDash val="solid"/>
              <a:miter lim="8000"/>
              <a:headEnd/>
              <a:tailEnd/>
            </a:ln>
            <a:effectLst/>
          </p:spPr>
        </p:pic>
      </p:grpSp>
      <p:sp>
        <p:nvSpPr>
          <p:cNvPr id="236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58</a:t>
            </a:fld>
            <a:endParaRPr/>
          </a:p>
        </p:txBody>
      </p:sp>
      <p:grpSp>
        <p:nvGrpSpPr>
          <p:cNvPr id="2" name="Google Shape;1356;p59">
            <a:extLst>
              <a:ext uri="{FF2B5EF4-FFF2-40B4-BE49-F238E27FC236}">
                <a16:creationId xmlns:a16="http://schemas.microsoft.com/office/drawing/2014/main" id="{D99B28BB-343F-C6EC-D92A-EDA36CDEA2AA}"/>
              </a:ext>
            </a:extLst>
          </p:cNvPr>
          <p:cNvGrpSpPr/>
          <p:nvPr/>
        </p:nvGrpSpPr>
        <p:grpSpPr>
          <a:xfrm>
            <a:off x="2383" y="686621"/>
            <a:ext cx="5629261" cy="88635"/>
            <a:chOff x="3598" y="-1"/>
            <a:chExt cx="15011360" cy="236360"/>
          </a:xfrm>
        </p:grpSpPr>
        <p:sp>
          <p:nvSpPr>
            <p:cNvPr id="3" name="Google Shape;1357;p59">
              <a:extLst>
                <a:ext uri="{FF2B5EF4-FFF2-40B4-BE49-F238E27FC236}">
                  <a16:creationId xmlns:a16="http://schemas.microsoft.com/office/drawing/2014/main" id="{52D37F51-F219-0292-0CD1-992482EFB4D4}"/>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0976D961-125B-C490-19DE-B2ABA5D09BFC}"/>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22E74C2C-274A-0C19-8563-68ED7546D61D}"/>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 name="Picture 1" descr="Picture 1"/>
          <p:cNvPicPr>
            <a:picLocks noChangeAspect="1"/>
          </p:cNvPicPr>
          <p:nvPr/>
        </p:nvPicPr>
        <p:blipFill>
          <a:blip r:embed="rId2"/>
          <a:stretch>
            <a:fillRect/>
          </a:stretch>
        </p:blipFill>
        <p:spPr>
          <a:xfrm>
            <a:off x="-14446" y="0"/>
            <a:ext cx="5730003" cy="9280684"/>
          </a:xfrm>
          <a:prstGeom prst="rect">
            <a:avLst/>
          </a:prstGeom>
          <a:ln w="12700">
            <a:miter lim="400000"/>
            <a:headEnd/>
            <a:tailEnd/>
          </a:ln>
        </p:spPr>
      </p:pic>
      <p:sp>
        <p:nvSpPr>
          <p:cNvPr id="2364" name="Google Shape;1770;p71"/>
          <p:cNvSpPr txBox="1"/>
          <p:nvPr/>
        </p:nvSpPr>
        <p:spPr>
          <a:xfrm>
            <a:off x="40571" y="3502272"/>
            <a:ext cx="5635451" cy="1733713"/>
          </a:xfrm>
          <a:prstGeom prst="rect">
            <a:avLst/>
          </a:prstGeom>
          <a:ln w="12700">
            <a:miter lim="400000"/>
          </a:ln>
        </p:spPr>
        <p:txBody>
          <a:bodyPr wrap="square" lIns="39450" tIns="39450" rIns="39450" bIns="39450">
            <a:spAutoFit/>
          </a:bodyPr>
          <a:lstStyle/>
          <a:p>
            <a:pPr>
              <a:lnSpc>
                <a:spcPct val="90000"/>
              </a:lnSpc>
              <a:defRPr sz="9200"/>
            </a:pPr>
            <a:r>
              <a:rPr lang="ja-JP" altLang="en-US" sz="2513">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かっこいいソロやメロディを作ろう！（ターゲットノート）</a:t>
            </a:r>
          </a:p>
          <a:p>
            <a:pPr>
              <a:lnSpc>
                <a:spcPct val="90000"/>
              </a:lnSpc>
              <a:defRPr sz="9200"/>
            </a:pPr>
            <a:endParaRPr lang="ja-JP" altLang="en-US" sz="345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9200"/>
            </a:pPr>
            <a:endParaRPr sz="34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65" name="Google Shape;1771;p71"/>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a:t>　Part </a:t>
            </a:r>
            <a:r>
              <a:rPr sz="4163"/>
              <a:t>05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icture 1" descr="Picture 1"/>
          <p:cNvPicPr>
            <a:picLocks noChangeAspect="1"/>
          </p:cNvPicPr>
          <p:nvPr/>
        </p:nvPicPr>
        <p:blipFill>
          <a:blip r:embed="rId3"/>
          <a:stretch>
            <a:fillRect/>
          </a:stretch>
        </p:blipFill>
        <p:spPr>
          <a:xfrm>
            <a:off x="-30638" y="-15239"/>
            <a:ext cx="5893118" cy="9381411"/>
          </a:xfrm>
          <a:prstGeom prst="rect">
            <a:avLst/>
          </a:prstGeom>
          <a:ln w="12700">
            <a:miter lim="400000"/>
            <a:headEnd/>
            <a:tailEnd/>
          </a:ln>
        </p:spPr>
      </p:pic>
      <p:sp>
        <p:nvSpPr>
          <p:cNvPr id="306" name="Google Shape;216;p18"/>
          <p:cNvSpPr txBox="1"/>
          <p:nvPr/>
        </p:nvSpPr>
        <p:spPr>
          <a:xfrm>
            <a:off x="233417" y="3209195"/>
            <a:ext cx="5445582" cy="1037625"/>
          </a:xfrm>
          <a:prstGeom prst="rect">
            <a:avLst/>
          </a:prstGeom>
          <a:ln w="12700">
            <a:miter lim="400000"/>
          </a:ln>
        </p:spPr>
        <p:txBody>
          <a:bodyPr lIns="39450" tIns="39450" rIns="39450" bIns="39450">
            <a:spAutoFit/>
          </a:bodyPr>
          <a:lstStyle/>
          <a:p>
            <a:pPr>
              <a:lnSpc>
                <a:spcPct val="90000"/>
              </a:lnSpc>
              <a:defRPr sz="9200">
                <a:solidFill>
                  <a:srgbClr val="FFFFFF"/>
                </a:solidFill>
                <a:latin typeface="A-OTF 太ゴB101 Pr6N Bold"/>
                <a:ea typeface="A-OTF 太ゴB101 Pr6N Bold"/>
                <a:cs typeface="A-OTF 太ゴB101 Pr6N Bold"/>
                <a:sym typeface="A-OTF 太ゴB101 Pr6N Bold"/>
              </a:defRPr>
            </a:pPr>
            <a:r>
              <a:rPr sz="3450" dirty="0" err="1">
                <a:latin typeface="M PLUS 1p" panose="020B0502020203020207" pitchFamily="34" charset="-128"/>
                <a:ea typeface="M PLUS 1p" panose="020B0502020203020207" pitchFamily="34" charset="-128"/>
                <a:cs typeface="M PLUS 1p" panose="020B0502020203020207" pitchFamily="34" charset="-128"/>
              </a:rPr>
              <a:t>基本和音と</a:t>
            </a:r>
            <a:endParaRPr sz="3450"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9200">
                <a:solidFill>
                  <a:srgbClr val="FFFFFF"/>
                </a:solidFill>
                <a:latin typeface="A-OTF 太ゴB101 Pr6N Bold"/>
                <a:ea typeface="A-OTF 太ゴB101 Pr6N Bold"/>
                <a:cs typeface="A-OTF 太ゴB101 Pr6N Bold"/>
                <a:sym typeface="A-OTF 太ゴB101 Pr6N Bold"/>
              </a:defRPr>
            </a:pPr>
            <a:r>
              <a:rPr sz="3450" dirty="0">
                <a:latin typeface="M PLUS 1p" panose="020B0502020203020207" pitchFamily="34" charset="-128"/>
                <a:ea typeface="M PLUS 1p" panose="020B0502020203020207" pitchFamily="34" charset="-128"/>
                <a:cs typeface="M PLUS 1p" panose="020B0502020203020207" pitchFamily="34" charset="-128"/>
              </a:rPr>
              <a:t>３つのテンション</a:t>
            </a:r>
          </a:p>
        </p:txBody>
      </p:sp>
      <p:sp>
        <p:nvSpPr>
          <p:cNvPr id="307" name="Google Shape;217;p18"/>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dirty="0"/>
              <a:t>　Part </a:t>
            </a:r>
            <a:r>
              <a:rPr sz="4163" dirty="0"/>
              <a:t>01</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 name="Google Shape;1781;p72"/>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2370" name="Google Shape;1782;p72"/>
          <p:cNvGrpSpPr/>
          <p:nvPr/>
        </p:nvGrpSpPr>
        <p:grpSpPr>
          <a:xfrm>
            <a:off x="1148" y="1009314"/>
            <a:ext cx="5715000" cy="474189"/>
            <a:chOff x="0" y="-1"/>
            <a:chExt cx="15240000" cy="1264502"/>
          </a:xfrm>
        </p:grpSpPr>
        <p:sp>
          <p:nvSpPr>
            <p:cNvPr id="2368"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2369" name="フレーズづくりの６つのポイント"/>
            <p:cNvSpPr txBox="1"/>
            <p:nvPr/>
          </p:nvSpPr>
          <p:spPr>
            <a:xfrm>
              <a:off x="105275" y="102746"/>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2063" dirty="0">
                  <a:latin typeface="MS PMincho" panose="02020600040205080304" pitchFamily="18" charset="-128"/>
                  <a:ea typeface="MS PMincho" panose="02020600040205080304" pitchFamily="18" charset="-128"/>
                  <a:cs typeface="A-OTF 太ゴB101 Pr6N Bold"/>
                  <a:sym typeface="A-OTF 太ゴB101 Pr6N Bold"/>
                </a:rPr>
                <a:t>フレーズづくりの６つのポイント</a:t>
              </a:r>
            </a:p>
          </p:txBody>
        </p:sp>
      </p:grpSp>
      <p:pic>
        <p:nvPicPr>
          <p:cNvPr id="2371" name="Google Shape;1784;p72" descr="Google Shape;1784;p72"/>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2372" name="Google Shape;1786;p72"/>
          <p:cNvSpPr txBox="1"/>
          <p:nvPr/>
        </p:nvSpPr>
        <p:spPr>
          <a:xfrm>
            <a:off x="258357" y="202501"/>
            <a:ext cx="5199875" cy="812506"/>
          </a:xfrm>
          <a:prstGeom prst="rect">
            <a:avLst/>
          </a:prstGeom>
          <a:ln w="12700">
            <a:miter lim="400000"/>
          </a:ln>
        </p:spPr>
        <p:txBody>
          <a:bodyPr lIns="25134" tIns="25134" rIns="25134" bIns="25134">
            <a:spAutoFit/>
          </a:bodyPr>
          <a:lstStyle/>
          <a:p>
            <a:pPr>
              <a:defRPr sz="4400">
                <a:latin typeface="A-OTF 太ゴB101 Pr6N Bold"/>
                <a:ea typeface="A-OTF 太ゴB101 Pr6N Bold"/>
                <a:cs typeface="A-OTF 太ゴB101 Pr6N Bold"/>
                <a:sym typeface="A-OTF 太ゴB101 Pr6N Bold"/>
              </a:defRPr>
            </a:pPr>
            <a:r>
              <a:rPr sz="1650" dirty="0">
                <a:latin typeface="M PLUS 1p" panose="020B0502020203020207" pitchFamily="34" charset="-128"/>
                <a:ea typeface="M PLUS 1p" panose="020B0502020203020207" pitchFamily="34" charset="-128"/>
                <a:cs typeface="M PLUS 1p" panose="020B0502020203020207" pitchFamily="34" charset="-128"/>
              </a:rPr>
              <a:t>Part 05     </a:t>
            </a:r>
            <a:r>
              <a:rPr sz="1650" dirty="0" err="1">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a:t>
            </a:r>
            <a:r>
              <a:rPr sz="1650" dirty="0">
                <a:latin typeface="M PLUS 1p" panose="020B0502020203020207" pitchFamily="34" charset="-128"/>
                <a:ea typeface="M PLUS 1p" panose="020B0502020203020207" pitchFamily="34" charset="-128"/>
                <a:cs typeface="M PLUS 1p" panose="020B0502020203020207" pitchFamily="34" charset="-128"/>
              </a:rPr>
              <a:t>！</a:t>
            </a:r>
          </a:p>
          <a:p>
            <a:pP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a:p>
            <a:pP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73" name="Google Shape;1787;p72"/>
          <p:cNvSpPr txBox="1"/>
          <p:nvPr/>
        </p:nvSpPr>
        <p:spPr>
          <a:xfrm>
            <a:off x="413073" y="1705135"/>
            <a:ext cx="4890356" cy="224988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前回はアルペジオ、スケール、2-5-1、アナライズという観点で、かっこいいソロやメロディを作ろうという内容でした。今回はターゲットノートに着目してさらにかっこよくしちゃいましょう！</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376" name="Google Shape;1788;p72"/>
          <p:cNvGrpSpPr/>
          <p:nvPr/>
        </p:nvGrpSpPr>
        <p:grpSpPr>
          <a:xfrm>
            <a:off x="988273" y="4128713"/>
            <a:ext cx="3740738" cy="2078551"/>
            <a:chOff x="0" y="211844"/>
            <a:chExt cx="9975299" cy="5542801"/>
          </a:xfrm>
        </p:grpSpPr>
        <p:sp>
          <p:nvSpPr>
            <p:cNvPr id="2374" name="Rectangle"/>
            <p:cNvSpPr/>
            <p:nvPr/>
          </p:nvSpPr>
          <p:spPr>
            <a:xfrm>
              <a:off x="0" y="211844"/>
              <a:ext cx="9975299" cy="5542801"/>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75" name="アルペジオ（Part04）…"/>
            <p:cNvSpPr txBox="1"/>
            <p:nvPr/>
          </p:nvSpPr>
          <p:spPr>
            <a:xfrm>
              <a:off x="111624" y="355215"/>
              <a:ext cx="9752051" cy="5256057"/>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アルペジオ（Part04）</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スケール（Part04）</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2ー5ー1（Part04）</a:t>
              </a:r>
            </a:p>
            <a:p>
              <a:pPr marL="395284" indent="-288127">
                <a:lnSpc>
                  <a:spcPct val="150000"/>
                </a:lnSpc>
                <a:buClr>
                  <a:srgbClr val="FF0000"/>
                </a:buClr>
                <a:buSzPts val="3700"/>
                <a:buAutoNum type="arabicPeriod"/>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ターゲットノート（Part05）</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アナライズ（Part04）</a:t>
              </a:r>
            </a:p>
            <a:p>
              <a:pPr marL="395284" indent="-288127">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休符の長さ</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2377" name="Google Shape;1789;p72" descr="Google Shape;1789;p72"/>
          <p:cNvPicPr>
            <a:picLocks noChangeAspect="1"/>
          </p:cNvPicPr>
          <p:nvPr/>
        </p:nvPicPr>
        <p:blipFill>
          <a:blip r:embed="rId3"/>
          <a:stretch>
            <a:fillRect/>
          </a:stretch>
        </p:blipFill>
        <p:spPr>
          <a:xfrm>
            <a:off x="826346" y="3377154"/>
            <a:ext cx="632970" cy="632970"/>
          </a:xfrm>
          <a:prstGeom prst="rect">
            <a:avLst/>
          </a:prstGeom>
          <a:ln w="12700">
            <a:miter lim="400000"/>
            <a:headEnd/>
            <a:tailEnd/>
          </a:ln>
        </p:spPr>
      </p:pic>
      <p:sp>
        <p:nvSpPr>
          <p:cNvPr id="2378" name="Google Shape;1790;p72"/>
          <p:cNvSpPr txBox="1"/>
          <p:nvPr/>
        </p:nvSpPr>
        <p:spPr>
          <a:xfrm>
            <a:off x="961978" y="3715610"/>
            <a:ext cx="3721032" cy="304675"/>
          </a:xfrm>
          <a:prstGeom prst="rect">
            <a:avLst/>
          </a:prstGeom>
          <a:ln w="12700">
            <a:miter lim="400000"/>
          </a:ln>
        </p:spPr>
        <p:txBody>
          <a:bodyPr lIns="25134" tIns="25134" rIns="25134" bIns="25134">
            <a:spAutoFit/>
          </a:bodyPr>
          <a:lstStyle>
            <a:lvl1pPr algn="ctr">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フレーズづくりの６つのポイント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79" name="Google Shape;1791;p72"/>
          <p:cNvSpPr txBox="1"/>
          <p:nvPr/>
        </p:nvSpPr>
        <p:spPr>
          <a:xfrm>
            <a:off x="413063" y="6489846"/>
            <a:ext cx="4890356" cy="2724183"/>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黒字が前回説明した部分。今回は、赤字部分のターゲットノート、休符の長さについて解説をしていきます。また難しそうな横文字がでてきましたが、なるべく簡単に説明しますね！</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38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60</a:t>
            </a:fld>
            <a:endParaRPr/>
          </a:p>
        </p:txBody>
      </p:sp>
      <p:grpSp>
        <p:nvGrpSpPr>
          <p:cNvPr id="2" name="Google Shape;223;p19">
            <a:extLst>
              <a:ext uri="{FF2B5EF4-FFF2-40B4-BE49-F238E27FC236}">
                <a16:creationId xmlns:a16="http://schemas.microsoft.com/office/drawing/2014/main" id="{9717E08B-841D-1B7D-7924-D6B30139DD13}"/>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593FFF84-7B48-39B1-FDFA-5ABB0AA406EA}"/>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5C51A2A1-1A97-BF63-8D89-1D1C143F5DFD}"/>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2" name="Google Shape;1798;p73"/>
          <p:cNvSpPr txBox="1"/>
          <p:nvPr/>
        </p:nvSpPr>
        <p:spPr>
          <a:xfrm>
            <a:off x="4916870" y="63934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383" name="Google Shape;1799;p73"/>
          <p:cNvSpPr txBox="1"/>
          <p:nvPr/>
        </p:nvSpPr>
        <p:spPr>
          <a:xfrm>
            <a:off x="413073" y="1283103"/>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384" name="Google Shape;1800;p73"/>
          <p:cNvSpPr txBox="1"/>
          <p:nvPr/>
        </p:nvSpPr>
        <p:spPr>
          <a:xfrm>
            <a:off x="413063" y="865910"/>
            <a:ext cx="4890356" cy="383929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ターゲットノートとは</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「目標とする音」</a:t>
            </a:r>
            <a:r>
              <a:rPr sz="1388" dirty="0">
                <a:latin typeface="M PLUS 1p" panose="020B0502020203020207" pitchFamily="34" charset="-128"/>
                <a:ea typeface="M PLUS 1p" panose="020B0502020203020207" pitchFamily="34" charset="-128"/>
                <a:cs typeface="M PLUS 1p" panose="020B0502020203020207" pitchFamily="34" charset="-128"/>
              </a:rPr>
              <a:t>のことです。どこに着地するかをあらかじめ決めておくってことですね。アドリブやその場でフレーズ作る時は、１音ずつ考えると全体が見えなくなって大変になってしまうので、あらかじめゴールを決めておくんです。そうするとわかりやすくていいんじゃない？ってアイディアです。</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では、前回同様に2ー5ー1フレーズを作ってみましょう！</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387" name="Google Shape;1801;p73"/>
          <p:cNvGrpSpPr/>
          <p:nvPr/>
        </p:nvGrpSpPr>
        <p:grpSpPr>
          <a:xfrm>
            <a:off x="794" y="168393"/>
            <a:ext cx="5715354" cy="474189"/>
            <a:chOff x="-1" y="-1"/>
            <a:chExt cx="15240941" cy="1264502"/>
          </a:xfrm>
        </p:grpSpPr>
        <p:sp>
          <p:nvSpPr>
            <p:cNvPr id="2385" name="Rectangle"/>
            <p:cNvSpPr/>
            <p:nvPr/>
          </p:nvSpPr>
          <p:spPr>
            <a:xfrm>
              <a:off x="-1" y="-1"/>
              <a:ext cx="15240941" cy="1264502"/>
            </a:xfrm>
            <a:prstGeom prst="rect">
              <a:avLst/>
            </a:prstGeom>
            <a:solidFill>
              <a:schemeClr val="accent3"/>
            </a:solidFill>
            <a:ln w="12700" cap="flat">
              <a:noFill/>
              <a:miter lim="400000"/>
            </a:ln>
            <a:effectLst/>
          </p:spPr>
          <p:txBody>
            <a:bodyPr wrap="square" lIns="0" tIns="0" rIns="0" bIns="0" numCol="1" anchor="ctr">
              <a:noAutofit/>
            </a:bodyPr>
            <a:lstStyle/>
            <a:p>
              <a:pPr>
                <a:defRPr sz="5100">
                  <a:solidFill>
                    <a:srgbClr val="FFFFFF"/>
                  </a:solidFill>
                </a:defRPr>
              </a:pPr>
              <a:endParaRPr sz="19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86" name="フレーズの始まりと終わりを決める"/>
            <p:cNvSpPr txBox="1"/>
            <p:nvPr/>
          </p:nvSpPr>
          <p:spPr>
            <a:xfrm>
              <a:off x="105274" y="118135"/>
              <a:ext cx="15030392" cy="1028233"/>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1988" dirty="0" err="1">
                  <a:latin typeface="M PLUS 1p" panose="020B0502020203020207" pitchFamily="34" charset="-128"/>
                  <a:ea typeface="M PLUS 1p" panose="020B0502020203020207" pitchFamily="34" charset="-128"/>
                  <a:cs typeface="M PLUS 1p" panose="020B0502020203020207" pitchFamily="34" charset="-128"/>
                </a:rPr>
                <a:t>フレーズの始まりと終わりを決める</a:t>
              </a:r>
              <a:endParaRPr sz="19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2388" name="Google Shape;1802;p73" descr="Google Shape;1802;p73"/>
          <p:cNvPicPr>
            <a:picLocks noChangeAspect="1"/>
          </p:cNvPicPr>
          <p:nvPr/>
        </p:nvPicPr>
        <p:blipFill>
          <a:blip r:embed="rId2"/>
          <a:srcRect r="9066" b="28515"/>
          <a:stretch>
            <a:fillRect/>
          </a:stretch>
        </p:blipFill>
        <p:spPr>
          <a:xfrm>
            <a:off x="795" y="134957"/>
            <a:ext cx="559091" cy="520927"/>
          </a:xfrm>
          <a:prstGeom prst="rect">
            <a:avLst/>
          </a:prstGeom>
          <a:ln w="12700">
            <a:miter lim="400000"/>
            <a:headEnd/>
            <a:tailEnd/>
          </a:ln>
        </p:spPr>
      </p:pic>
      <p:sp>
        <p:nvSpPr>
          <p:cNvPr id="2389" name="Google Shape;1803;p73"/>
          <p:cNvSpPr txBox="1"/>
          <p:nvPr/>
        </p:nvSpPr>
        <p:spPr>
          <a:xfrm>
            <a:off x="540073" y="5739362"/>
            <a:ext cx="4890356" cy="145518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どこから始めてどこに着地しようか考える、というコンセプト。なので、最初の音を決めて、色々と寄り道をして、目標となる音に着地するということです。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390" name="Google Shape;1804;p73" descr="Google Shape;1804;p73"/>
          <p:cNvPicPr>
            <a:picLocks noChangeAspect="1"/>
          </p:cNvPicPr>
          <p:nvPr/>
        </p:nvPicPr>
        <p:blipFill>
          <a:blip r:embed="rId3"/>
          <a:stretch>
            <a:fillRect/>
          </a:stretch>
        </p:blipFill>
        <p:spPr>
          <a:xfrm>
            <a:off x="449142" y="7823669"/>
            <a:ext cx="709751" cy="659904"/>
          </a:xfrm>
          <a:prstGeom prst="rect">
            <a:avLst/>
          </a:prstGeom>
          <a:ln w="12700">
            <a:miter lim="400000"/>
            <a:headEnd/>
            <a:tailEnd/>
          </a:ln>
        </p:spPr>
      </p:pic>
      <p:sp>
        <p:nvSpPr>
          <p:cNvPr id="2391" name="Google Shape;1805;p73"/>
          <p:cNvSpPr txBox="1"/>
          <p:nvPr/>
        </p:nvSpPr>
        <p:spPr>
          <a:xfrm>
            <a:off x="872572" y="7654567"/>
            <a:ext cx="4468707" cy="345135"/>
          </a:xfrm>
          <a:prstGeom prst="rect">
            <a:avLst/>
          </a:prstGeom>
          <a:ln w="12700">
            <a:miter lim="400000"/>
          </a:ln>
        </p:spPr>
        <p:txBody>
          <a:bodyPr lIns="25134" tIns="25134" rIns="25134" bIns="25134">
            <a:spAutoFit/>
          </a:bodyPr>
          <a:lstStyle>
            <a:lvl1pPr algn="ctr">
              <a:defRPr sz="5100" u="sng"/>
            </a:lvl1pPr>
          </a:lstStyle>
          <a:p>
            <a:r>
              <a:rPr sz="1913" dirty="0" err="1">
                <a:latin typeface="M PLUS 1p" panose="020B0502020203020207" pitchFamily="34" charset="-128"/>
                <a:ea typeface="M PLUS 1p" panose="020B0502020203020207" pitchFamily="34" charset="-128"/>
                <a:cs typeface="M PLUS 1p" panose="020B0502020203020207" pitchFamily="34" charset="-128"/>
              </a:rPr>
              <a:t>ターゲットノート＝目標とする音</a:t>
            </a:r>
            <a:endParaRPr sz="1913"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392" name="Google Shape;1806;p73" descr="Google Shape;1806;p73"/>
          <p:cNvPicPr>
            <a:picLocks noChangeAspect="1"/>
          </p:cNvPicPr>
          <p:nvPr/>
        </p:nvPicPr>
        <p:blipFill>
          <a:blip r:embed="rId4"/>
          <a:stretch>
            <a:fillRect/>
          </a:stretch>
        </p:blipFill>
        <p:spPr>
          <a:xfrm>
            <a:off x="384411" y="7156887"/>
            <a:ext cx="979736" cy="470271"/>
          </a:xfrm>
          <a:prstGeom prst="rect">
            <a:avLst/>
          </a:prstGeom>
          <a:ln w="12700">
            <a:miter lim="400000"/>
            <a:headEnd/>
            <a:tailEnd/>
          </a:ln>
        </p:spPr>
      </p:pic>
      <p:pic>
        <p:nvPicPr>
          <p:cNvPr id="2393" name="Google Shape;1807;p73" descr="Google Shape;1807;p73"/>
          <p:cNvPicPr>
            <a:picLocks noChangeAspect="1"/>
          </p:cNvPicPr>
          <p:nvPr/>
        </p:nvPicPr>
        <p:blipFill>
          <a:blip r:embed="rId5"/>
          <a:stretch>
            <a:fillRect/>
          </a:stretch>
        </p:blipFill>
        <p:spPr>
          <a:xfrm>
            <a:off x="66358" y="4039186"/>
            <a:ext cx="5359007" cy="1062251"/>
          </a:xfrm>
          <a:prstGeom prst="rect">
            <a:avLst/>
          </a:prstGeom>
          <a:ln w="12700">
            <a:miter lim="400000"/>
            <a:headEnd/>
            <a:tailEnd/>
          </a:ln>
        </p:spPr>
      </p:pic>
      <p:sp>
        <p:nvSpPr>
          <p:cNvPr id="2394" name="Google Shape;1808;p73"/>
          <p:cNvSpPr txBox="1"/>
          <p:nvPr/>
        </p:nvSpPr>
        <p:spPr>
          <a:xfrm>
            <a:off x="3921461" y="4969761"/>
            <a:ext cx="1679807" cy="720423"/>
          </a:xfrm>
          <a:prstGeom prst="rect">
            <a:avLst/>
          </a:prstGeom>
          <a:ln w="12700">
            <a:miter lim="400000"/>
          </a:ln>
        </p:spPr>
        <p:txBody>
          <a:bodyPr lIns="39450" tIns="39450" rIns="39450" bIns="39450">
            <a:spAutoFit/>
          </a:bodyPr>
          <a:lstStyle/>
          <a:p>
            <a:pPr>
              <a:defRPr sz="3700">
                <a:solidFill>
                  <a:srgbClr val="FF0000"/>
                </a:solidFill>
              </a:defRPr>
            </a:pPr>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ターゲットノートを</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solidFill>
                  <a:srgbClr val="FF0000"/>
                </a:solidFill>
              </a:defRPr>
            </a:pPr>
            <a:r>
              <a:rPr sz="1388" dirty="0" err="1">
                <a:latin typeface="M PLUS 1p" panose="020B0502020203020207" pitchFamily="34" charset="-128"/>
                <a:ea typeface="M PLUS 1p" panose="020B0502020203020207" pitchFamily="34" charset="-128"/>
                <a:cs typeface="M PLUS 1p" panose="020B0502020203020207" pitchFamily="34" charset="-128"/>
              </a:rPr>
              <a:t>この場所に作る</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目標とする音</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395" name="Google Shape;1809;p73"/>
          <p:cNvSpPr/>
          <p:nvPr/>
        </p:nvSpPr>
        <p:spPr>
          <a:xfrm>
            <a:off x="4547755" y="4457759"/>
            <a:ext cx="389251" cy="312638"/>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396"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8" name="Google Shape;1816;p74" descr="Google Shape;1816;p74"/>
          <p:cNvPicPr>
            <a:picLocks noChangeAspect="1"/>
          </p:cNvPicPr>
          <p:nvPr/>
        </p:nvPicPr>
        <p:blipFill>
          <a:blip r:embed="rId2"/>
          <a:stretch>
            <a:fillRect/>
          </a:stretch>
        </p:blipFill>
        <p:spPr>
          <a:xfrm>
            <a:off x="232342" y="5427103"/>
            <a:ext cx="5222876" cy="1127126"/>
          </a:xfrm>
          <a:prstGeom prst="rect">
            <a:avLst/>
          </a:prstGeom>
          <a:ln w="12700">
            <a:miter lim="400000"/>
            <a:headEnd/>
            <a:tailEnd/>
          </a:ln>
        </p:spPr>
      </p:pic>
      <p:sp>
        <p:nvSpPr>
          <p:cNvPr id="2399" name="Google Shape;1817;p74"/>
          <p:cNvSpPr txBox="1"/>
          <p:nvPr/>
        </p:nvSpPr>
        <p:spPr>
          <a:xfrm>
            <a:off x="4916870" y="1061376"/>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400" name="Google Shape;1818;p74"/>
          <p:cNvSpPr txBox="1"/>
          <p:nvPr/>
        </p:nvSpPr>
        <p:spPr>
          <a:xfrm>
            <a:off x="413073" y="1705133"/>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401" name="Google Shape;1819;p74"/>
          <p:cNvSpPr txBox="1"/>
          <p:nvPr/>
        </p:nvSpPr>
        <p:spPr>
          <a:xfrm>
            <a:off x="413063" y="921200"/>
            <a:ext cx="4890356" cy="273681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最初の音を前回は9thから始めましたので、今回は雰囲気の違う11th（Gの音）からスタートすることにします。唐辛子的なサウンドですね。じゃあ、終わりの音は何にしましょうか。まずはわかりやすく、同じGの音で終わることにし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始まりと終わりは同じGの音ですが、終わりのコードはC</a:t>
            </a:r>
            <a:r>
              <a:rPr sz="1388" dirty="0">
                <a:latin typeface="M PLUS 1p" panose="020B0502020203020207" pitchFamily="34" charset="-128"/>
                <a:ea typeface="M PLUS 1p" panose="020B0502020203020207" pitchFamily="34" charset="-128"/>
                <a:cs typeface="M PLUS 1p" panose="020B0502020203020207" pitchFamily="34" charset="-128"/>
              </a:rPr>
              <a:t> Major7なので、ナチュラルな５thのサウンドで終わることになります。</a:t>
            </a:r>
          </a:p>
        </p:txBody>
      </p:sp>
      <p:grpSp>
        <p:nvGrpSpPr>
          <p:cNvPr id="2409" name="Google Shape;1820;p74"/>
          <p:cNvGrpSpPr/>
          <p:nvPr/>
        </p:nvGrpSpPr>
        <p:grpSpPr>
          <a:xfrm>
            <a:off x="48164" y="4388671"/>
            <a:ext cx="1908741" cy="1303092"/>
            <a:chOff x="0" y="-1"/>
            <a:chExt cx="5089975" cy="3474911"/>
          </a:xfrm>
        </p:grpSpPr>
        <p:grpSp>
          <p:nvGrpSpPr>
            <p:cNvPr id="2407" name="Group"/>
            <p:cNvGrpSpPr/>
            <p:nvPr/>
          </p:nvGrpSpPr>
          <p:grpSpPr>
            <a:xfrm>
              <a:off x="0" y="-1"/>
              <a:ext cx="5089975" cy="3474911"/>
              <a:chOff x="0" y="0"/>
              <a:chExt cx="5089974" cy="3474909"/>
            </a:xfrm>
          </p:grpSpPr>
          <p:sp>
            <p:nvSpPr>
              <p:cNvPr id="2402" name="Shape"/>
              <p:cNvSpPr/>
              <p:nvPr/>
            </p:nvSpPr>
            <p:spPr>
              <a:xfrm>
                <a:off x="0" y="0"/>
                <a:ext cx="5089975" cy="221920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03" name="Circle"/>
              <p:cNvSpPr/>
              <p:nvPr/>
            </p:nvSpPr>
            <p:spPr>
              <a:xfrm>
                <a:off x="1841609" y="2377702"/>
                <a:ext cx="369151" cy="3691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04" name="Circle"/>
              <p:cNvSpPr/>
              <p:nvPr/>
            </p:nvSpPr>
            <p:spPr>
              <a:xfrm>
                <a:off x="1731238" y="2922751"/>
                <a:ext cx="246101" cy="24610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05" name="Circle"/>
              <p:cNvSpPr/>
              <p:nvPr/>
            </p:nvSpPr>
            <p:spPr>
              <a:xfrm>
                <a:off x="1662086" y="3351859"/>
                <a:ext cx="123051" cy="1230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06" name="Shape"/>
              <p:cNvSpPr/>
              <p:nvPr/>
            </p:nvSpPr>
            <p:spPr>
              <a:xfrm>
                <a:off x="258458" y="112844"/>
                <a:ext cx="4664116" cy="1884181"/>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08" name="おしゃれな感じ…"/>
            <p:cNvSpPr txBox="1"/>
            <p:nvPr/>
          </p:nvSpPr>
          <p:spPr>
            <a:xfrm>
              <a:off x="709664" y="344004"/>
              <a:ext cx="3311050" cy="1409944"/>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おしゃれな感じ</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でスタート</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417" name="Google Shape;1821;p74"/>
          <p:cNvGrpSpPr/>
          <p:nvPr/>
        </p:nvGrpSpPr>
        <p:grpSpPr>
          <a:xfrm>
            <a:off x="3730224" y="4197582"/>
            <a:ext cx="1665314" cy="1356557"/>
            <a:chOff x="-1" y="-1"/>
            <a:chExt cx="4440837" cy="3617484"/>
          </a:xfrm>
        </p:grpSpPr>
        <p:grpSp>
          <p:nvGrpSpPr>
            <p:cNvPr id="2415" name="Group"/>
            <p:cNvGrpSpPr/>
            <p:nvPr/>
          </p:nvGrpSpPr>
          <p:grpSpPr>
            <a:xfrm>
              <a:off x="-1" y="-1"/>
              <a:ext cx="4440837" cy="3617484"/>
              <a:chOff x="0" y="0"/>
              <a:chExt cx="4440835" cy="3617482"/>
            </a:xfrm>
          </p:grpSpPr>
          <p:sp>
            <p:nvSpPr>
              <p:cNvPr id="2410" name="Shape"/>
              <p:cNvSpPr/>
              <p:nvPr/>
            </p:nvSpPr>
            <p:spPr>
              <a:xfrm>
                <a:off x="0" y="0"/>
                <a:ext cx="4440836" cy="221920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11" name="Circle"/>
              <p:cNvSpPr/>
              <p:nvPr/>
            </p:nvSpPr>
            <p:spPr>
              <a:xfrm>
                <a:off x="2479262" y="2425427"/>
                <a:ext cx="369151" cy="3691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12" name="Circle"/>
              <p:cNvSpPr/>
              <p:nvPr/>
            </p:nvSpPr>
            <p:spPr>
              <a:xfrm>
                <a:off x="2696759" y="3018969"/>
                <a:ext cx="246101" cy="24610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13" name="Circle"/>
              <p:cNvSpPr/>
              <p:nvPr/>
            </p:nvSpPr>
            <p:spPr>
              <a:xfrm>
                <a:off x="2879638" y="3494432"/>
                <a:ext cx="123051" cy="1230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14" name="Shape"/>
              <p:cNvSpPr/>
              <p:nvPr/>
            </p:nvSpPr>
            <p:spPr>
              <a:xfrm>
                <a:off x="225496" y="112844"/>
                <a:ext cx="4069288" cy="1884181"/>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16" name="終わりは…"/>
            <p:cNvSpPr txBox="1"/>
            <p:nvPr/>
          </p:nvSpPr>
          <p:spPr>
            <a:xfrm>
              <a:off x="619764" y="344004"/>
              <a:ext cx="2887568" cy="1409943"/>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終わりは</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ナチュラルに</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2425" name="Google Shape;1822;p74"/>
          <p:cNvGrpSpPr/>
          <p:nvPr/>
        </p:nvGrpSpPr>
        <p:grpSpPr>
          <a:xfrm>
            <a:off x="2010859" y="4276321"/>
            <a:ext cx="1665294" cy="1402322"/>
            <a:chOff x="-1" y="-1"/>
            <a:chExt cx="4440782" cy="3739525"/>
          </a:xfrm>
        </p:grpSpPr>
        <p:grpSp>
          <p:nvGrpSpPr>
            <p:cNvPr id="2423" name="Group"/>
            <p:cNvGrpSpPr/>
            <p:nvPr/>
          </p:nvGrpSpPr>
          <p:grpSpPr>
            <a:xfrm>
              <a:off x="-1" y="-1"/>
              <a:ext cx="4440782" cy="3739525"/>
              <a:chOff x="0" y="0"/>
              <a:chExt cx="4440780" cy="3739523"/>
            </a:xfrm>
          </p:grpSpPr>
          <p:sp>
            <p:nvSpPr>
              <p:cNvPr id="2418" name="Shape"/>
              <p:cNvSpPr/>
              <p:nvPr/>
            </p:nvSpPr>
            <p:spPr>
              <a:xfrm>
                <a:off x="0" y="0"/>
                <a:ext cx="4440781" cy="221920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19" name="Circle"/>
              <p:cNvSpPr/>
              <p:nvPr/>
            </p:nvSpPr>
            <p:spPr>
              <a:xfrm>
                <a:off x="1734975" y="2469545"/>
                <a:ext cx="369151" cy="3691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20" name="Circle"/>
              <p:cNvSpPr/>
              <p:nvPr/>
            </p:nvSpPr>
            <p:spPr>
              <a:xfrm>
                <a:off x="1685387" y="3103406"/>
                <a:ext cx="246101" cy="24610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21" name="Circle"/>
              <p:cNvSpPr/>
              <p:nvPr/>
            </p:nvSpPr>
            <p:spPr>
              <a:xfrm>
                <a:off x="1659250" y="3616473"/>
                <a:ext cx="123051" cy="1230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22" name="Shape"/>
              <p:cNvSpPr/>
              <p:nvPr/>
            </p:nvSpPr>
            <p:spPr>
              <a:xfrm>
                <a:off x="225493" y="112844"/>
                <a:ext cx="4069238" cy="1884181"/>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24" name="色々寄り道…"/>
            <p:cNvSpPr txBox="1"/>
            <p:nvPr/>
          </p:nvSpPr>
          <p:spPr>
            <a:xfrm>
              <a:off x="619759" y="344004"/>
              <a:ext cx="2887532" cy="1409944"/>
            </a:xfrm>
            <a:prstGeom prst="rect">
              <a:avLst/>
            </a:prstGeom>
            <a:noFill/>
            <a:ln w="12700" cap="flat">
              <a:noFill/>
              <a:miter lim="400000"/>
            </a:ln>
            <a:effectLst/>
          </p:spPr>
          <p:txBody>
            <a:bodyPr wrap="square" lIns="78928" tIns="78928" rIns="78928" bIns="78928" numCol="1" anchor="ctr">
              <a:spAutoFit/>
            </a:bodyPr>
            <a:lstStyle/>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色々寄り道</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lgn="ct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してみよう</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26" name="Google Shape;1823;p74"/>
          <p:cNvSpPr txBox="1"/>
          <p:nvPr/>
        </p:nvSpPr>
        <p:spPr>
          <a:xfrm>
            <a:off x="3994195" y="6496986"/>
            <a:ext cx="1584132" cy="293255"/>
          </a:xfrm>
          <a:prstGeom prst="rect">
            <a:avLst/>
          </a:prstGeom>
          <a:ln w="12700">
            <a:miter lim="400000"/>
          </a:ln>
        </p:spPr>
        <p:txBody>
          <a:bodyPr lIns="39450" tIns="39450" rIns="39450" bIns="39450">
            <a:spAutoFit/>
          </a:bodyPr>
          <a:lstStyle>
            <a:lvl1pPr>
              <a:defRPr sz="3700">
                <a:solidFill>
                  <a:srgbClr val="FF0000"/>
                </a:solidFill>
              </a:defRPr>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27" name="Google Shape;1824;p74"/>
          <p:cNvSpPr/>
          <p:nvPr/>
        </p:nvSpPr>
        <p:spPr>
          <a:xfrm>
            <a:off x="4513734" y="5862595"/>
            <a:ext cx="451463" cy="38610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2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0" name="Google Shape;1831;p75" descr="Google Shape;1831;p75"/>
          <p:cNvPicPr>
            <a:picLocks noChangeAspect="1"/>
          </p:cNvPicPr>
          <p:nvPr/>
        </p:nvPicPr>
        <p:blipFill>
          <a:blip r:embed="rId2"/>
          <a:stretch>
            <a:fillRect/>
          </a:stretch>
        </p:blipFill>
        <p:spPr>
          <a:xfrm>
            <a:off x="387911" y="2781636"/>
            <a:ext cx="4955176" cy="919823"/>
          </a:xfrm>
          <a:prstGeom prst="rect">
            <a:avLst/>
          </a:prstGeom>
          <a:ln w="12700">
            <a:miter lim="400000"/>
            <a:headEnd/>
            <a:tailEnd/>
          </a:ln>
        </p:spPr>
      </p:pic>
      <p:sp>
        <p:nvSpPr>
          <p:cNvPr id="2431" name="Google Shape;1832;p75"/>
          <p:cNvSpPr txBox="1"/>
          <p:nvPr/>
        </p:nvSpPr>
        <p:spPr>
          <a:xfrm>
            <a:off x="4916870" y="63934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432" name="Google Shape;1833;p75"/>
          <p:cNvSpPr txBox="1"/>
          <p:nvPr/>
        </p:nvSpPr>
        <p:spPr>
          <a:xfrm>
            <a:off x="413073" y="1283103"/>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433" name="Google Shape;1834;p75"/>
          <p:cNvSpPr txBox="1"/>
          <p:nvPr/>
        </p:nvSpPr>
        <p:spPr>
          <a:xfrm>
            <a:off x="413063" y="621632"/>
            <a:ext cx="4890356" cy="145518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最初の音を11thから始めて、前回学んだアルペジオとスケールで移動していきました。途中まではいい感じ！</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でも大変、思っていたよりも早くターゲットノートと同じ音にたどり着いて行きすぎてしまいました</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434" name="Google Shape;1835;p75"/>
          <p:cNvSpPr/>
          <p:nvPr/>
        </p:nvSpPr>
        <p:spPr>
          <a:xfrm rot="5400000">
            <a:off x="1150178" y="3137588"/>
            <a:ext cx="497813" cy="151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7"/>
                  <a:pt x="10800" y="685"/>
                </a:cubicBezTo>
                <a:lnTo>
                  <a:pt x="10800" y="9915"/>
                </a:lnTo>
                <a:cubicBezTo>
                  <a:pt x="10800" y="10294"/>
                  <a:pt x="15635" y="10600"/>
                  <a:pt x="21600" y="10600"/>
                </a:cubicBezTo>
                <a:cubicBezTo>
                  <a:pt x="15635" y="10600"/>
                  <a:pt x="10800" y="10907"/>
                  <a:pt x="10800" y="11285"/>
                </a:cubicBezTo>
                <a:lnTo>
                  <a:pt x="10800" y="20915"/>
                </a:lnTo>
                <a:cubicBezTo>
                  <a:pt x="10800" y="21293"/>
                  <a:pt x="5965" y="21600"/>
                  <a:pt x="0" y="21600"/>
                </a:cubicBezTo>
              </a:path>
            </a:pathLst>
          </a:custGeom>
          <a:ln w="28575">
            <a:solidFill>
              <a:srgbClr val="FF000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35" name="Google Shape;1836;p75"/>
          <p:cNvSpPr txBox="1"/>
          <p:nvPr/>
        </p:nvSpPr>
        <p:spPr>
          <a:xfrm>
            <a:off x="846571" y="4261576"/>
            <a:ext cx="1040419"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アルペジオ</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436" name="Google Shape;1837;p75" descr="Google Shape;1837;p75"/>
          <p:cNvPicPr>
            <a:picLocks noChangeAspect="1"/>
          </p:cNvPicPr>
          <p:nvPr/>
        </p:nvPicPr>
        <p:blipFill>
          <a:blip r:embed="rId3"/>
          <a:srcRect l="37600" t="600" r="37387" b="65060"/>
          <a:stretch>
            <a:fillRect/>
          </a:stretch>
        </p:blipFill>
        <p:spPr>
          <a:xfrm>
            <a:off x="4059175" y="5959593"/>
            <a:ext cx="1069001" cy="1143000"/>
          </a:xfrm>
          <a:prstGeom prst="rect">
            <a:avLst/>
          </a:prstGeom>
          <a:ln w="12700">
            <a:miter lim="400000"/>
            <a:headEnd/>
            <a:tailEnd/>
          </a:ln>
        </p:spPr>
      </p:pic>
      <p:sp>
        <p:nvSpPr>
          <p:cNvPr id="2437" name="Google Shape;1838;p75"/>
          <p:cNvSpPr txBox="1"/>
          <p:nvPr/>
        </p:nvSpPr>
        <p:spPr>
          <a:xfrm>
            <a:off x="4092272" y="2674110"/>
            <a:ext cx="1584132" cy="293255"/>
          </a:xfrm>
          <a:prstGeom prst="rect">
            <a:avLst/>
          </a:prstGeom>
          <a:ln w="12700">
            <a:miter lim="400000"/>
          </a:ln>
        </p:spPr>
        <p:txBody>
          <a:bodyPr lIns="39450" tIns="39450" rIns="39450" bIns="39450">
            <a:spAutoFit/>
          </a:bodyPr>
          <a:lstStyle>
            <a:lvl1pPr>
              <a:defRPr sz="3700">
                <a:solidFill>
                  <a:srgbClr val="FF0000"/>
                </a:solidFill>
              </a:defRPr>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38" name="Google Shape;1839;p75"/>
          <p:cNvSpPr/>
          <p:nvPr/>
        </p:nvSpPr>
        <p:spPr>
          <a:xfrm>
            <a:off x="4481136" y="3133143"/>
            <a:ext cx="341888" cy="364818"/>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439" name="Google Shape;1840;p75" descr="Google Shape;1840;p75"/>
          <p:cNvPicPr>
            <a:picLocks noChangeAspect="1"/>
          </p:cNvPicPr>
          <p:nvPr/>
        </p:nvPicPr>
        <p:blipFill>
          <a:blip r:embed="rId4"/>
          <a:stretch>
            <a:fillRect/>
          </a:stretch>
        </p:blipFill>
        <p:spPr>
          <a:xfrm>
            <a:off x="4481160" y="5590685"/>
            <a:ext cx="775001" cy="581253"/>
          </a:xfrm>
          <a:prstGeom prst="rect">
            <a:avLst/>
          </a:prstGeom>
          <a:ln w="12700">
            <a:miter lim="400000"/>
            <a:headEnd/>
            <a:tailEnd/>
          </a:ln>
        </p:spPr>
      </p:pic>
      <p:sp>
        <p:nvSpPr>
          <p:cNvPr id="2440" name="Google Shape;1841;p75"/>
          <p:cNvSpPr/>
          <p:nvPr/>
        </p:nvSpPr>
        <p:spPr>
          <a:xfrm rot="5400000">
            <a:off x="3970448" y="3735242"/>
            <a:ext cx="544050" cy="3793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931"/>
                  <a:pt x="10800" y="2080"/>
                </a:cubicBezTo>
                <a:lnTo>
                  <a:pt x="10800" y="8717"/>
                </a:lnTo>
                <a:cubicBezTo>
                  <a:pt x="10800" y="9866"/>
                  <a:pt x="15635" y="10798"/>
                  <a:pt x="21600" y="10798"/>
                </a:cubicBezTo>
                <a:cubicBezTo>
                  <a:pt x="15635" y="10798"/>
                  <a:pt x="10800" y="11729"/>
                  <a:pt x="10800" y="12878"/>
                </a:cubicBezTo>
                <a:lnTo>
                  <a:pt x="10800" y="19520"/>
                </a:lnTo>
                <a:cubicBezTo>
                  <a:pt x="10800" y="20669"/>
                  <a:pt x="5965" y="21600"/>
                  <a:pt x="0" y="21600"/>
                </a:cubicBezTo>
              </a:path>
            </a:pathLst>
          </a:custGeom>
          <a:ln w="28575">
            <a:solidFill>
              <a:srgbClr val="0070C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448" name="Google Shape;1842;p75"/>
          <p:cNvGrpSpPr/>
          <p:nvPr/>
        </p:nvGrpSpPr>
        <p:grpSpPr>
          <a:xfrm>
            <a:off x="369662" y="5305106"/>
            <a:ext cx="3707503" cy="1349103"/>
            <a:chOff x="-1" y="0"/>
            <a:chExt cx="9886673" cy="3597607"/>
          </a:xfrm>
        </p:grpSpPr>
        <p:grpSp>
          <p:nvGrpSpPr>
            <p:cNvPr id="2446" name="Group"/>
            <p:cNvGrpSpPr/>
            <p:nvPr/>
          </p:nvGrpSpPr>
          <p:grpSpPr>
            <a:xfrm>
              <a:off x="-1" y="0"/>
              <a:ext cx="9886673" cy="3597607"/>
              <a:chOff x="0" y="0"/>
              <a:chExt cx="9886671" cy="3597606"/>
            </a:xfrm>
          </p:grpSpPr>
          <p:sp>
            <p:nvSpPr>
              <p:cNvPr id="2441" name="Shape"/>
              <p:cNvSpPr/>
              <p:nvPr/>
            </p:nvSpPr>
            <p:spPr>
              <a:xfrm>
                <a:off x="0" y="0"/>
                <a:ext cx="7940764" cy="3520121"/>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42" name="Circle"/>
              <p:cNvSpPr/>
              <p:nvPr/>
            </p:nvSpPr>
            <p:spPr>
              <a:xfrm>
                <a:off x="7740891" y="2677736"/>
                <a:ext cx="585549" cy="585549"/>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43" name="Circle"/>
              <p:cNvSpPr/>
              <p:nvPr/>
            </p:nvSpPr>
            <p:spPr>
              <a:xfrm>
                <a:off x="8809622" y="3068263"/>
                <a:ext cx="390367" cy="390367"/>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44" name="Circle"/>
              <p:cNvSpPr/>
              <p:nvPr/>
            </p:nvSpPr>
            <p:spPr>
              <a:xfrm>
                <a:off x="9691489" y="3402424"/>
                <a:ext cx="195183" cy="195183"/>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45" name="Shape"/>
              <p:cNvSpPr/>
              <p:nvPr/>
            </p:nvSpPr>
            <p:spPr>
              <a:xfrm>
                <a:off x="403214" y="178994"/>
                <a:ext cx="7276391" cy="2988703"/>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lnTo>
                      <a:pt x="17421" y="12116"/>
                    </a:ln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47" name="思ったよりも早めに…"/>
            <p:cNvSpPr txBox="1"/>
            <p:nvPr/>
          </p:nvSpPr>
          <p:spPr>
            <a:xfrm>
              <a:off x="1104463" y="466480"/>
              <a:ext cx="5170836" cy="2394829"/>
            </a:xfrm>
            <a:prstGeom prst="rect">
              <a:avLst/>
            </a:prstGeom>
            <a:noFill/>
            <a:ln w="12700" cap="flat">
              <a:noFill/>
              <a:miter lim="400000"/>
            </a:ln>
            <a:effectLst/>
          </p:spPr>
          <p:txBody>
            <a:bodyPr wrap="square" lIns="78928" tIns="78928" rIns="78928" bIns="78928" numCol="1" anchor="ctr">
              <a:spAutoFit/>
            </a:bodyPr>
            <a:lstStyle/>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思ったよりも早めに</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ターゲットノートに</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たどり着いて</a:t>
              </a:r>
              <a:r>
                <a:rPr sz="1200" dirty="0">
                  <a:latin typeface="M PLUS 1p" panose="020B0502020203020207" pitchFamily="34" charset="-128"/>
                  <a:ea typeface="M PLUS 1p" panose="020B0502020203020207" pitchFamily="34" charset="-128"/>
                  <a:cs typeface="M PLUS 1p" panose="020B0502020203020207" pitchFamily="34" charset="-128"/>
                </a:rPr>
                <a:t>、</a:t>
              </a: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スキマができちゃった</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2449" name="Google Shape;1843;p75"/>
          <p:cNvSpPr txBox="1"/>
          <p:nvPr/>
        </p:nvSpPr>
        <p:spPr>
          <a:xfrm>
            <a:off x="3869168" y="4261576"/>
            <a:ext cx="767494"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スキマ</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50" name="Google Shape;1845;p75"/>
          <p:cNvSpPr/>
          <p:nvPr/>
        </p:nvSpPr>
        <p:spPr>
          <a:xfrm rot="5400000">
            <a:off x="2806713" y="3137588"/>
            <a:ext cx="497813" cy="151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7"/>
                  <a:pt x="10800" y="685"/>
                </a:cubicBezTo>
                <a:lnTo>
                  <a:pt x="10800" y="9915"/>
                </a:lnTo>
                <a:cubicBezTo>
                  <a:pt x="10800" y="10294"/>
                  <a:pt x="15635" y="10600"/>
                  <a:pt x="21600" y="10600"/>
                </a:cubicBezTo>
                <a:cubicBezTo>
                  <a:pt x="15635" y="10600"/>
                  <a:pt x="10800" y="10907"/>
                  <a:pt x="10800" y="11285"/>
                </a:cubicBezTo>
                <a:lnTo>
                  <a:pt x="10800" y="20915"/>
                </a:lnTo>
                <a:cubicBezTo>
                  <a:pt x="10800" y="21293"/>
                  <a:pt x="5965" y="21600"/>
                  <a:pt x="0" y="21600"/>
                </a:cubicBezTo>
              </a:path>
            </a:pathLst>
          </a:custGeom>
          <a:ln w="28575">
            <a:solidFill>
              <a:srgbClr val="FF000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51" name="Google Shape;1846;p75"/>
          <p:cNvSpPr txBox="1"/>
          <p:nvPr/>
        </p:nvSpPr>
        <p:spPr>
          <a:xfrm>
            <a:off x="2535412" y="4261575"/>
            <a:ext cx="1040419"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スケール</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5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4" name="Google Shape;1852;p76"/>
          <p:cNvSpPr txBox="1"/>
          <p:nvPr/>
        </p:nvSpPr>
        <p:spPr>
          <a:xfrm>
            <a:off x="4916870" y="51688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455" name="Google Shape;1853;p76"/>
          <p:cNvSpPr txBox="1"/>
          <p:nvPr/>
        </p:nvSpPr>
        <p:spPr>
          <a:xfrm>
            <a:off x="413063" y="376705"/>
            <a:ext cx="4890356" cy="660478"/>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でも大丈夫！行きすぎてスキマが空いてしまった分は、ターゲットノートに向かって寄り道して音を足せばOKです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2456" name="Google Shape;1854;p76" descr="Google Shape;1854;p76"/>
          <p:cNvPicPr>
            <a:picLocks noChangeAspect="1"/>
          </p:cNvPicPr>
          <p:nvPr/>
        </p:nvPicPr>
        <p:blipFill>
          <a:blip r:embed="rId2"/>
          <a:stretch>
            <a:fillRect/>
          </a:stretch>
        </p:blipFill>
        <p:spPr>
          <a:xfrm>
            <a:off x="213190" y="1259059"/>
            <a:ext cx="5191126" cy="1031876"/>
          </a:xfrm>
          <a:prstGeom prst="rect">
            <a:avLst/>
          </a:prstGeom>
          <a:ln w="12700">
            <a:miter lim="400000"/>
            <a:headEnd/>
            <a:tailEnd/>
          </a:ln>
        </p:spPr>
      </p:pic>
      <p:sp>
        <p:nvSpPr>
          <p:cNvPr id="2457" name="Google Shape;1855;p76"/>
          <p:cNvSpPr/>
          <p:nvPr/>
        </p:nvSpPr>
        <p:spPr>
          <a:xfrm rot="5400000">
            <a:off x="2114154" y="707846"/>
            <a:ext cx="497813" cy="33130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0"/>
                  <a:pt x="10800" y="313"/>
                </a:cubicBezTo>
                <a:lnTo>
                  <a:pt x="10800" y="10288"/>
                </a:lnTo>
                <a:cubicBezTo>
                  <a:pt x="10800" y="10460"/>
                  <a:pt x="15635" y="10600"/>
                  <a:pt x="21600" y="10600"/>
                </a:cubicBezTo>
                <a:cubicBezTo>
                  <a:pt x="15635" y="10600"/>
                  <a:pt x="10800" y="10740"/>
                  <a:pt x="10800" y="10913"/>
                </a:cubicBezTo>
                <a:lnTo>
                  <a:pt x="10800" y="21287"/>
                </a:lnTo>
                <a:cubicBezTo>
                  <a:pt x="10800" y="21460"/>
                  <a:pt x="5965" y="21600"/>
                  <a:pt x="0" y="21600"/>
                </a:cubicBezTo>
              </a:path>
            </a:pathLst>
          </a:custGeom>
          <a:ln w="28575">
            <a:solidFill>
              <a:srgbClr val="FF000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58" name="Google Shape;1856;p76"/>
          <p:cNvSpPr txBox="1"/>
          <p:nvPr/>
        </p:nvSpPr>
        <p:spPr>
          <a:xfrm>
            <a:off x="1138669" y="2696177"/>
            <a:ext cx="2448807"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アルペジオとスケールで移動</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59" name="Google Shape;1857;p76"/>
          <p:cNvSpPr txBox="1"/>
          <p:nvPr/>
        </p:nvSpPr>
        <p:spPr>
          <a:xfrm>
            <a:off x="4155772" y="1206108"/>
            <a:ext cx="1584132" cy="293255"/>
          </a:xfrm>
          <a:prstGeom prst="rect">
            <a:avLst/>
          </a:prstGeom>
          <a:ln w="12700">
            <a:miter lim="400000"/>
          </a:ln>
        </p:spPr>
        <p:txBody>
          <a:bodyPr lIns="39450" tIns="39450" rIns="39450" bIns="39450">
            <a:spAutoFit/>
          </a:bodyPr>
          <a:lstStyle>
            <a:lvl1pPr>
              <a:defRPr sz="3700">
                <a:solidFill>
                  <a:srgbClr val="FF0000"/>
                </a:solidFill>
              </a:defRPr>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60" name="Google Shape;1858;p76"/>
          <p:cNvSpPr/>
          <p:nvPr/>
        </p:nvSpPr>
        <p:spPr>
          <a:xfrm rot="5400000">
            <a:off x="4154542" y="2162697"/>
            <a:ext cx="497813" cy="4197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931"/>
                  <a:pt x="10800" y="2080"/>
                </a:cubicBezTo>
                <a:lnTo>
                  <a:pt x="10800" y="8717"/>
                </a:lnTo>
                <a:cubicBezTo>
                  <a:pt x="10800" y="9866"/>
                  <a:pt x="15635" y="10798"/>
                  <a:pt x="21600" y="10798"/>
                </a:cubicBezTo>
                <a:cubicBezTo>
                  <a:pt x="15635" y="10798"/>
                  <a:pt x="10800" y="11729"/>
                  <a:pt x="10800" y="12878"/>
                </a:cubicBezTo>
                <a:lnTo>
                  <a:pt x="10800" y="19520"/>
                </a:lnTo>
                <a:cubicBezTo>
                  <a:pt x="10800" y="20669"/>
                  <a:pt x="5965" y="21600"/>
                  <a:pt x="0" y="21600"/>
                </a:cubicBezTo>
              </a:path>
            </a:pathLst>
          </a:custGeom>
          <a:ln w="28575">
            <a:solidFill>
              <a:srgbClr val="0070C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61" name="Google Shape;1859;p76"/>
          <p:cNvSpPr txBox="1"/>
          <p:nvPr/>
        </p:nvSpPr>
        <p:spPr>
          <a:xfrm>
            <a:off x="3829029" y="2659777"/>
            <a:ext cx="1698407" cy="720423"/>
          </a:xfrm>
          <a:prstGeom prst="rect">
            <a:avLst/>
          </a:prstGeom>
          <a:ln w="12700">
            <a:miter lim="400000"/>
          </a:ln>
        </p:spPr>
        <p:txBody>
          <a:bodyPr lIns="39450" tIns="39450" rIns="39450" bIns="39450">
            <a:spAutoFit/>
          </a:bodyPr>
          <a:lstStyle/>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行きすぎてスキマが</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空いている分</a:t>
            </a:r>
            <a:r>
              <a:rPr sz="1388" dirty="0">
                <a:latin typeface="M PLUS 1p" panose="020B0502020203020207" pitchFamily="34" charset="-128"/>
                <a:ea typeface="M PLUS 1p" panose="020B0502020203020207" pitchFamily="34" charset="-128"/>
                <a:cs typeface="M PLUS 1p" panose="020B0502020203020207" pitchFamily="34" charset="-128"/>
              </a:rPr>
              <a:t>、</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寄り道して埋める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462" name="Google Shape;1860;p76"/>
          <p:cNvSpPr/>
          <p:nvPr/>
        </p:nvSpPr>
        <p:spPr>
          <a:xfrm>
            <a:off x="4678232" y="1691670"/>
            <a:ext cx="451463" cy="38610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465" name="Google Shape;1861;p76"/>
          <p:cNvGrpSpPr/>
          <p:nvPr/>
        </p:nvGrpSpPr>
        <p:grpSpPr>
          <a:xfrm>
            <a:off x="1148" y="3758168"/>
            <a:ext cx="5715000" cy="474189"/>
            <a:chOff x="0" y="-1"/>
            <a:chExt cx="15240000" cy="1264502"/>
          </a:xfrm>
        </p:grpSpPr>
        <p:sp>
          <p:nvSpPr>
            <p:cNvPr id="2463"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300">
                  <a:solidFill>
                    <a:srgbClr val="FFFFFF"/>
                  </a:solidFill>
                  <a:latin typeface="A-OTF 太ゴB101 Pr6N Bold"/>
                  <a:ea typeface="A-OTF 太ゴB101 Pr6N Bold"/>
                  <a:cs typeface="A-OTF 太ゴB101 Pr6N Bold"/>
                  <a:sym typeface="A-OTF 太ゴB101 Pr6N Bold"/>
                </a:defRPr>
              </a:pPr>
              <a:endParaRPr sz="1988" dirty="0">
                <a:latin typeface="MS PMincho" panose="02020600040205080304" pitchFamily="18" charset="-128"/>
                <a:ea typeface="MS PMincho" panose="02020600040205080304" pitchFamily="18" charset="-128"/>
              </a:endParaRPr>
            </a:p>
          </p:txBody>
        </p:sp>
        <p:sp>
          <p:nvSpPr>
            <p:cNvPr id="2464" name="コードごとに折り返し地点を決める"/>
            <p:cNvSpPr txBox="1"/>
            <p:nvPr/>
          </p:nvSpPr>
          <p:spPr>
            <a:xfrm>
              <a:off x="105275" y="118135"/>
              <a:ext cx="15029453" cy="1028233"/>
            </a:xfrm>
            <a:prstGeom prst="rect">
              <a:avLst/>
            </a:prstGeom>
            <a:noFill/>
            <a:ln w="12700" cap="flat">
              <a:noFill/>
              <a:miter lim="400000"/>
            </a:ln>
            <a:effectLst/>
          </p:spPr>
          <p:txBody>
            <a:bodyPr wrap="square" lIns="39450" tIns="39450" rIns="39450" bIns="39450" numCol="1" anchor="ctr">
              <a:spAutoFit/>
            </a:bodyPr>
            <a:lstStyle/>
            <a:p>
              <a:pPr>
                <a:defRPr sz="5300">
                  <a:solidFill>
                    <a:srgbClr val="FFFFFF"/>
                  </a:solidFill>
                  <a:latin typeface="A-OTF 太ゴB101 Pr6N Bold"/>
                  <a:ea typeface="A-OTF 太ゴB101 Pr6N Bold"/>
                  <a:cs typeface="A-OTF 太ゴB101 Pr6N Bold"/>
                  <a:sym typeface="A-OTF 太ゴB101 Pr6N Bold"/>
                </a:defRPr>
              </a:pPr>
              <a:r>
                <a:rPr sz="1988" dirty="0">
                  <a:latin typeface="M PLUS 1p" panose="020B0502020203020207" pitchFamily="34" charset="-128"/>
                  <a:ea typeface="M PLUS 1p" panose="020B0502020203020207" pitchFamily="34" charset="-128"/>
                  <a:cs typeface="M PLUS 1p" panose="020B0502020203020207" pitchFamily="34" charset="-128"/>
                </a:rPr>
                <a:t>　　 </a:t>
              </a:r>
              <a:r>
                <a:rPr sz="1988" dirty="0" err="1">
                  <a:latin typeface="M PLUS 1p" panose="020B0502020203020207" pitchFamily="34" charset="-128"/>
                  <a:ea typeface="M PLUS 1p" panose="020B0502020203020207" pitchFamily="34" charset="-128"/>
                  <a:cs typeface="M PLUS 1p" panose="020B0502020203020207" pitchFamily="34" charset="-128"/>
                </a:rPr>
                <a:t>コードごとに折り返し地点を決める</a:t>
              </a:r>
              <a:endParaRPr sz="1988"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66" name="Google Shape;1862;p76"/>
          <p:cNvSpPr txBox="1"/>
          <p:nvPr/>
        </p:nvSpPr>
        <p:spPr>
          <a:xfrm>
            <a:off x="413063" y="4477169"/>
            <a:ext cx="4890356" cy="145518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フレーズが長すぎてうまくターゲットノートまで着地できない</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そんな時は、コードごとに折り返し地点を決める、と条件を決めて練習してみましょう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例えば、先ほどのフレーズを見てみましょう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2467" name="Google Shape;1863;p76" descr="Google Shape;1863;p76"/>
          <p:cNvPicPr>
            <a:picLocks noChangeAspect="1"/>
          </p:cNvPicPr>
          <p:nvPr/>
        </p:nvPicPr>
        <p:blipFill>
          <a:blip r:embed="rId2"/>
          <a:stretch>
            <a:fillRect/>
          </a:stretch>
        </p:blipFill>
        <p:spPr>
          <a:xfrm>
            <a:off x="213190" y="6122630"/>
            <a:ext cx="5191126" cy="1031876"/>
          </a:xfrm>
          <a:prstGeom prst="rect">
            <a:avLst/>
          </a:prstGeom>
          <a:ln w="12700">
            <a:miter lim="400000"/>
            <a:headEnd/>
            <a:tailEnd/>
          </a:ln>
        </p:spPr>
      </p:pic>
      <p:sp>
        <p:nvSpPr>
          <p:cNvPr id="2468" name="Google Shape;1864;p76"/>
          <p:cNvSpPr txBox="1"/>
          <p:nvPr/>
        </p:nvSpPr>
        <p:spPr>
          <a:xfrm>
            <a:off x="881502" y="7151101"/>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9th</a:t>
            </a:r>
          </a:p>
        </p:txBody>
      </p:sp>
      <p:sp>
        <p:nvSpPr>
          <p:cNvPr id="2469" name="Google Shape;1865;p76"/>
          <p:cNvSpPr txBox="1"/>
          <p:nvPr/>
        </p:nvSpPr>
        <p:spPr>
          <a:xfrm>
            <a:off x="4155772" y="6008449"/>
            <a:ext cx="1584132" cy="293255"/>
          </a:xfrm>
          <a:prstGeom prst="rect">
            <a:avLst/>
          </a:prstGeom>
          <a:ln w="12700">
            <a:miter lim="400000"/>
          </a:ln>
        </p:spPr>
        <p:txBody>
          <a:bodyPr lIns="39450" tIns="39450" rIns="39450" bIns="39450">
            <a:spAutoFit/>
          </a:bodyPr>
          <a:lstStyle>
            <a:lvl1pPr>
              <a:defRPr sz="3700">
                <a:solidFill>
                  <a:srgbClr val="FF0000"/>
                </a:solidFill>
              </a:defRPr>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ターゲットノート</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70" name="Google Shape;1866;p76"/>
          <p:cNvSpPr/>
          <p:nvPr/>
        </p:nvSpPr>
        <p:spPr>
          <a:xfrm>
            <a:off x="4688224" y="6556418"/>
            <a:ext cx="451463" cy="38610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71" name="Google Shape;1867;p76"/>
          <p:cNvSpPr/>
          <p:nvPr/>
        </p:nvSpPr>
        <p:spPr>
          <a:xfrm>
            <a:off x="906301" y="6518616"/>
            <a:ext cx="277538" cy="474188"/>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72" name="Google Shape;1870;p76"/>
          <p:cNvSpPr txBox="1"/>
          <p:nvPr/>
        </p:nvSpPr>
        <p:spPr>
          <a:xfrm>
            <a:off x="2192669" y="7151102"/>
            <a:ext cx="340782"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R</a:t>
            </a:r>
          </a:p>
        </p:txBody>
      </p:sp>
      <p:sp>
        <p:nvSpPr>
          <p:cNvPr id="2473" name="Google Shape;1871;p76"/>
          <p:cNvSpPr txBox="1"/>
          <p:nvPr/>
        </p:nvSpPr>
        <p:spPr>
          <a:xfrm>
            <a:off x="4114397" y="7151101"/>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7th</a:t>
            </a:r>
          </a:p>
        </p:txBody>
      </p:sp>
      <p:sp>
        <p:nvSpPr>
          <p:cNvPr id="2474" name="Google Shape;1872;p76"/>
          <p:cNvSpPr txBox="1"/>
          <p:nvPr/>
        </p:nvSpPr>
        <p:spPr>
          <a:xfrm>
            <a:off x="427399" y="7595172"/>
            <a:ext cx="4937531" cy="934007"/>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僕は今回、緑で囲った音を「折り返し地点」としてイメージしました。こうやってコードごとに折り返しポイントを決めて置くと、ターゲットノートまでたどり着けそうな気がしますね。なんだか登山みたいです。</a:t>
            </a:r>
          </a:p>
        </p:txBody>
      </p:sp>
      <p:pic>
        <p:nvPicPr>
          <p:cNvPr id="2475" name="Google Shape;1873;p76" descr="Google Shape;1873;p76"/>
          <p:cNvPicPr>
            <a:picLocks noChangeAspect="1"/>
          </p:cNvPicPr>
          <p:nvPr/>
        </p:nvPicPr>
        <p:blipFill>
          <a:blip r:embed="rId3"/>
          <a:srcRect r="9066" b="28515"/>
          <a:stretch>
            <a:fillRect/>
          </a:stretch>
        </p:blipFill>
        <p:spPr>
          <a:xfrm>
            <a:off x="795" y="3736980"/>
            <a:ext cx="559091" cy="520927"/>
          </a:xfrm>
          <a:prstGeom prst="rect">
            <a:avLst/>
          </a:prstGeom>
          <a:ln w="12700">
            <a:miter lim="400000"/>
            <a:headEnd/>
            <a:tailEnd/>
          </a:ln>
        </p:spPr>
      </p:pic>
      <p:sp>
        <p:nvSpPr>
          <p:cNvPr id="2476" name="Google Shape;1867;p76"/>
          <p:cNvSpPr/>
          <p:nvPr/>
        </p:nvSpPr>
        <p:spPr>
          <a:xfrm>
            <a:off x="2088852" y="6447221"/>
            <a:ext cx="277538" cy="474188"/>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77" name="Google Shape;1867;p76"/>
          <p:cNvSpPr/>
          <p:nvPr/>
        </p:nvSpPr>
        <p:spPr>
          <a:xfrm>
            <a:off x="4166661" y="6504371"/>
            <a:ext cx="277538" cy="474188"/>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7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82" name="Google Shape;1880;p77"/>
          <p:cNvGrpSpPr/>
          <p:nvPr/>
        </p:nvGrpSpPr>
        <p:grpSpPr>
          <a:xfrm>
            <a:off x="1148" y="208271"/>
            <a:ext cx="5715000" cy="474189"/>
            <a:chOff x="0" y="-1"/>
            <a:chExt cx="15240000" cy="1264502"/>
          </a:xfrm>
        </p:grpSpPr>
        <p:sp>
          <p:nvSpPr>
            <p:cNvPr id="2480"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81" name="いろいろな寄り道の方法"/>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latin typeface="A-OTF 太ゴB101 Pr6N Bold"/>
                  <a:ea typeface="A-OTF 太ゴB101 Pr6N Bold"/>
                  <a:cs typeface="A-OTF 太ゴB101 Pr6N Bold"/>
                  <a:sym typeface="A-OTF 太ゴB101 Pr6N Bold"/>
                </a:defRPr>
              </a:pPr>
              <a:r>
                <a:rPr sz="2025" dirty="0">
                  <a:latin typeface="M PLUS 1p" panose="020B0502020203020207" pitchFamily="34" charset="-128"/>
                  <a:ea typeface="M PLUS 1p" panose="020B0502020203020207" pitchFamily="34" charset="-128"/>
                  <a:cs typeface="M PLUS 1p" panose="020B0502020203020207" pitchFamily="34" charset="-128"/>
                </a:rPr>
                <a:t>　　 </a:t>
              </a:r>
              <a:r>
                <a:rPr sz="2025" dirty="0" err="1">
                  <a:latin typeface="M PLUS 1p" panose="020B0502020203020207" pitchFamily="34" charset="-128"/>
                  <a:ea typeface="M PLUS 1p" panose="020B0502020203020207" pitchFamily="34" charset="-128"/>
                  <a:cs typeface="M PLUS 1p" panose="020B0502020203020207" pitchFamily="34" charset="-128"/>
                </a:rPr>
                <a:t>いろいろな寄り道の方法</a:t>
              </a: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483" name="Google Shape;1881;p77"/>
          <p:cNvSpPr txBox="1"/>
          <p:nvPr/>
        </p:nvSpPr>
        <p:spPr>
          <a:xfrm>
            <a:off x="427399" y="7460701"/>
            <a:ext cx="4937531" cy="720423"/>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この例は、半音下からコードトーンにアプローチをする方法でしたが、半音上や１音上、挟み込むなど色々な方法がありますので、ぜひ色々と試してみてくださいね！</a:t>
            </a:r>
          </a:p>
        </p:txBody>
      </p:sp>
      <p:pic>
        <p:nvPicPr>
          <p:cNvPr id="2484" name="Google Shape;1882;p77" descr="Google Shape;1882;p77"/>
          <p:cNvPicPr>
            <a:picLocks noChangeAspect="1"/>
          </p:cNvPicPr>
          <p:nvPr/>
        </p:nvPicPr>
        <p:blipFill>
          <a:blip r:embed="rId2"/>
          <a:srcRect r="9066" b="28515"/>
          <a:stretch>
            <a:fillRect/>
          </a:stretch>
        </p:blipFill>
        <p:spPr>
          <a:xfrm>
            <a:off x="795" y="187082"/>
            <a:ext cx="559091" cy="520927"/>
          </a:xfrm>
          <a:prstGeom prst="rect">
            <a:avLst/>
          </a:prstGeom>
          <a:ln w="12700">
            <a:miter lim="400000"/>
            <a:headEnd/>
            <a:tailEnd/>
          </a:ln>
        </p:spPr>
      </p:pic>
      <p:sp>
        <p:nvSpPr>
          <p:cNvPr id="2485" name="Google Shape;1883;p77"/>
          <p:cNvSpPr txBox="1"/>
          <p:nvPr/>
        </p:nvSpPr>
        <p:spPr>
          <a:xfrm>
            <a:off x="413073" y="962850"/>
            <a:ext cx="4890356" cy="209599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さきほどスキマが空いてしまった時に寄り道をする、とお伝えしましたが、その方法にもいろいろあります。よくあるやり方で、コードトーンやテンションの半音上、半音下から弾くというアイディアがあり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そうすると、ただコードトーンを演奏するよりも、長く寄り道をして、長くフレーズが作れることになりますね</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2486" name="Google Shape;1884;p77" descr="Google Shape;1884;p77"/>
          <p:cNvPicPr>
            <a:picLocks noChangeAspect="1"/>
          </p:cNvPicPr>
          <p:nvPr/>
        </p:nvPicPr>
        <p:blipFill>
          <a:blip r:embed="rId3"/>
          <a:stretch>
            <a:fillRect/>
          </a:stretch>
        </p:blipFill>
        <p:spPr>
          <a:xfrm>
            <a:off x="256950" y="3487302"/>
            <a:ext cx="5278438" cy="873125"/>
          </a:xfrm>
          <a:prstGeom prst="rect">
            <a:avLst/>
          </a:prstGeom>
          <a:ln w="12700">
            <a:miter lim="400000"/>
            <a:headEnd/>
            <a:tailEnd/>
          </a:ln>
        </p:spPr>
      </p:pic>
      <p:sp>
        <p:nvSpPr>
          <p:cNvPr id="2487" name="Google Shape;1885;p77"/>
          <p:cNvSpPr txBox="1"/>
          <p:nvPr/>
        </p:nvSpPr>
        <p:spPr>
          <a:xfrm>
            <a:off x="752793"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9th</a:t>
            </a:r>
          </a:p>
        </p:txBody>
      </p:sp>
      <p:sp>
        <p:nvSpPr>
          <p:cNvPr id="2488" name="Google Shape;1886;p77"/>
          <p:cNvSpPr txBox="1"/>
          <p:nvPr/>
        </p:nvSpPr>
        <p:spPr>
          <a:xfrm>
            <a:off x="1288251" y="4252563"/>
            <a:ext cx="198582"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R</a:t>
            </a:r>
          </a:p>
        </p:txBody>
      </p:sp>
      <p:sp>
        <p:nvSpPr>
          <p:cNvPr id="2489" name="Google Shape;1887;p77"/>
          <p:cNvSpPr txBox="1"/>
          <p:nvPr/>
        </p:nvSpPr>
        <p:spPr>
          <a:xfrm>
            <a:off x="1787773"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5th</a:t>
            </a:r>
          </a:p>
        </p:txBody>
      </p:sp>
      <p:sp>
        <p:nvSpPr>
          <p:cNvPr id="2490" name="Google Shape;1888;p77"/>
          <p:cNvSpPr txBox="1"/>
          <p:nvPr/>
        </p:nvSpPr>
        <p:spPr>
          <a:xfrm>
            <a:off x="2192669"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3rd</a:t>
            </a:r>
          </a:p>
        </p:txBody>
      </p:sp>
      <p:sp>
        <p:nvSpPr>
          <p:cNvPr id="2491" name="Google Shape;1889;p77"/>
          <p:cNvSpPr txBox="1"/>
          <p:nvPr/>
        </p:nvSpPr>
        <p:spPr>
          <a:xfrm>
            <a:off x="2774669"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3rd</a:t>
            </a:r>
          </a:p>
        </p:txBody>
      </p:sp>
      <p:sp>
        <p:nvSpPr>
          <p:cNvPr id="2492" name="Google Shape;1890;p77"/>
          <p:cNvSpPr txBox="1"/>
          <p:nvPr/>
        </p:nvSpPr>
        <p:spPr>
          <a:xfrm>
            <a:off x="3356668" y="4252563"/>
            <a:ext cx="198582"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R</a:t>
            </a:r>
          </a:p>
        </p:txBody>
      </p:sp>
      <p:sp>
        <p:nvSpPr>
          <p:cNvPr id="2493" name="Google Shape;1891;p77"/>
          <p:cNvSpPr txBox="1"/>
          <p:nvPr/>
        </p:nvSpPr>
        <p:spPr>
          <a:xfrm>
            <a:off x="3796418"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7th</a:t>
            </a:r>
          </a:p>
        </p:txBody>
      </p:sp>
      <p:sp>
        <p:nvSpPr>
          <p:cNvPr id="2494" name="Google Shape;1892;p77"/>
          <p:cNvSpPr txBox="1"/>
          <p:nvPr/>
        </p:nvSpPr>
        <p:spPr>
          <a:xfrm>
            <a:off x="4278273"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5th</a:t>
            </a:r>
          </a:p>
        </p:txBody>
      </p:sp>
      <p:sp>
        <p:nvSpPr>
          <p:cNvPr id="2495" name="Google Shape;1893;p77"/>
          <p:cNvSpPr txBox="1"/>
          <p:nvPr/>
        </p:nvSpPr>
        <p:spPr>
          <a:xfrm>
            <a:off x="4698023" y="4252564"/>
            <a:ext cx="340782" cy="506839"/>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3rd</a:t>
            </a:r>
          </a:p>
        </p:txBody>
      </p:sp>
      <p:pic>
        <p:nvPicPr>
          <p:cNvPr id="2496" name="Google Shape;1894;p77" descr="Google Shape;1894;p77"/>
          <p:cNvPicPr>
            <a:picLocks noChangeAspect="1"/>
          </p:cNvPicPr>
          <p:nvPr/>
        </p:nvPicPr>
        <p:blipFill>
          <a:blip r:embed="rId4"/>
          <a:srcRect l="37600" t="600" r="37387" b="65060"/>
          <a:stretch>
            <a:fillRect/>
          </a:stretch>
        </p:blipFill>
        <p:spPr>
          <a:xfrm>
            <a:off x="3724456" y="5747805"/>
            <a:ext cx="1069001" cy="1143000"/>
          </a:xfrm>
          <a:prstGeom prst="rect">
            <a:avLst/>
          </a:prstGeom>
          <a:ln w="12700">
            <a:miter lim="400000"/>
            <a:headEnd/>
            <a:tailEnd/>
          </a:ln>
        </p:spPr>
      </p:pic>
      <p:grpSp>
        <p:nvGrpSpPr>
          <p:cNvPr id="2504" name="Google Shape;1895;p77"/>
          <p:cNvGrpSpPr/>
          <p:nvPr/>
        </p:nvGrpSpPr>
        <p:grpSpPr>
          <a:xfrm>
            <a:off x="594010" y="4918051"/>
            <a:ext cx="3203459" cy="1673540"/>
            <a:chOff x="-1" y="-1"/>
            <a:chExt cx="8542554" cy="4462771"/>
          </a:xfrm>
        </p:grpSpPr>
        <p:grpSp>
          <p:nvGrpSpPr>
            <p:cNvPr id="2502" name="Group"/>
            <p:cNvGrpSpPr/>
            <p:nvPr/>
          </p:nvGrpSpPr>
          <p:grpSpPr>
            <a:xfrm>
              <a:off x="-1" y="-1"/>
              <a:ext cx="8542554" cy="4462771"/>
              <a:chOff x="0" y="0"/>
              <a:chExt cx="8542552" cy="4462769"/>
            </a:xfrm>
          </p:grpSpPr>
          <p:sp>
            <p:nvSpPr>
              <p:cNvPr id="2497" name="Shape"/>
              <p:cNvSpPr/>
              <p:nvPr/>
            </p:nvSpPr>
            <p:spPr>
              <a:xfrm>
                <a:off x="0" y="0"/>
                <a:ext cx="7258051" cy="4462770"/>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98" name="Circle"/>
              <p:cNvSpPr/>
              <p:nvPr/>
            </p:nvSpPr>
            <p:spPr>
              <a:xfrm>
                <a:off x="6811539" y="3243582"/>
                <a:ext cx="742353" cy="742353"/>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499" name="Circle"/>
              <p:cNvSpPr/>
              <p:nvPr/>
            </p:nvSpPr>
            <p:spPr>
              <a:xfrm>
                <a:off x="7668405" y="3656672"/>
                <a:ext cx="494903" cy="494903"/>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00" name="Circle"/>
              <p:cNvSpPr/>
              <p:nvPr/>
            </p:nvSpPr>
            <p:spPr>
              <a:xfrm>
                <a:off x="8295102" y="3978917"/>
                <a:ext cx="247451" cy="247451"/>
              </a:xfrm>
              <a:prstGeom prst="ellipse">
                <a:avLst/>
              </a:prstGeom>
              <a:solidFill>
                <a:srgbClr val="E7E6E6"/>
              </a:solid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01" name="Shape"/>
              <p:cNvSpPr/>
              <p:nvPr/>
            </p:nvSpPr>
            <p:spPr>
              <a:xfrm>
                <a:off x="368548" y="226928"/>
                <a:ext cx="6650798" cy="3789043"/>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lnTo>
                      <a:pt x="17421" y="12116"/>
                    </a:ln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lnTo>
                      <a:pt x="10888" y="1399"/>
                    </a:ln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44546A"/>
                </a:solidFill>
                <a:prstDash val="solid"/>
                <a:round/>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503" name="これはコードトーンの…"/>
            <p:cNvSpPr txBox="1"/>
            <p:nvPr/>
          </p:nvSpPr>
          <p:spPr>
            <a:xfrm>
              <a:off x="1009916" y="912052"/>
              <a:ext cx="4725451" cy="2394828"/>
            </a:xfrm>
            <a:prstGeom prst="rect">
              <a:avLst/>
            </a:prstGeom>
            <a:noFill/>
            <a:ln w="12700" cap="flat">
              <a:noFill/>
              <a:miter lim="400000"/>
            </a:ln>
            <a:effectLst/>
          </p:spPr>
          <p:txBody>
            <a:bodyPr wrap="square" lIns="78928" tIns="78928" rIns="78928" bIns="78928" numCol="1" anchor="ctr">
              <a:spAutoFit/>
            </a:bodyPr>
            <a:lstStyle/>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これはコードトーンの</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半音下から</a:t>
              </a:r>
              <a:r>
                <a:rPr sz="1200" dirty="0">
                  <a:latin typeface="M PLUS 1p" panose="020B0502020203020207" pitchFamily="34" charset="-128"/>
                  <a:ea typeface="M PLUS 1p" panose="020B0502020203020207" pitchFamily="34" charset="-128"/>
                  <a:cs typeface="M PLUS 1p" panose="020B0502020203020207" pitchFamily="34" charset="-128"/>
                </a:rPr>
                <a:t>、</a:t>
              </a: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コードトーンに向かう</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アイディアだ</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250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9" name="Google Shape;1902;p78"/>
          <p:cNvGrpSpPr/>
          <p:nvPr/>
        </p:nvGrpSpPr>
        <p:grpSpPr>
          <a:xfrm>
            <a:off x="127714" y="208318"/>
            <a:ext cx="6208940" cy="481525"/>
            <a:chOff x="0" y="-1"/>
            <a:chExt cx="16557171" cy="1284064"/>
          </a:xfrm>
        </p:grpSpPr>
        <p:sp>
          <p:nvSpPr>
            <p:cNvPr id="2507" name="Rectangle"/>
            <p:cNvSpPr/>
            <p:nvPr/>
          </p:nvSpPr>
          <p:spPr>
            <a:xfrm>
              <a:off x="0" y="-1"/>
              <a:ext cx="16557171" cy="1284064"/>
            </a:xfrm>
            <a:prstGeom prst="rect">
              <a:avLst/>
            </a:prstGeom>
            <a:solidFill>
              <a:schemeClr val="accent3"/>
            </a:solidFill>
            <a:ln w="12700" cap="flat">
              <a:noFill/>
              <a:miter lim="400000"/>
            </a:ln>
            <a:effectLst/>
          </p:spPr>
          <p:txBody>
            <a:bodyPr wrap="square" lIns="0" tIns="0" rIns="0" bIns="0" numCol="1" anchor="ctr">
              <a:noAutofit/>
            </a:bodyPr>
            <a:lstStyle/>
            <a:p>
              <a:pPr>
                <a:defRPr sz="4800">
                  <a:solidFill>
                    <a:srgbClr val="FFFFFF"/>
                  </a:solidFill>
                  <a:latin typeface="A-OTF 太ゴB101 Pr6N Bold"/>
                  <a:ea typeface="A-OTF 太ゴB101 Pr6N Bold"/>
                  <a:cs typeface="A-OTF 太ゴB101 Pr6N Bold"/>
                  <a:sym typeface="A-OTF 太ゴB101 Pr6N Bold"/>
                </a:defRPr>
              </a:pPr>
              <a:endParaRPr sz="4800" dirty="0">
                <a:latin typeface="MS PMincho" panose="02020600040205080304" pitchFamily="18" charset="-128"/>
                <a:ea typeface="MS PMincho" panose="02020600040205080304" pitchFamily="18" charset="-128"/>
              </a:endParaRPr>
            </a:p>
          </p:txBody>
        </p:sp>
        <p:sp>
          <p:nvSpPr>
            <p:cNvPr id="2508" name="曲づくりでターゲットノートをどう活かす？"/>
            <p:cNvSpPr txBox="1"/>
            <p:nvPr/>
          </p:nvSpPr>
          <p:spPr>
            <a:xfrm>
              <a:off x="105275" y="166473"/>
              <a:ext cx="16346622" cy="951115"/>
            </a:xfrm>
            <a:prstGeom prst="rect">
              <a:avLst/>
            </a:prstGeom>
            <a:noFill/>
            <a:ln w="12700" cap="flat">
              <a:noFill/>
              <a:miter lim="400000"/>
            </a:ln>
            <a:effectLst/>
          </p:spPr>
          <p:txBody>
            <a:bodyPr wrap="square" lIns="39450" tIns="39450" rIns="39450" bIns="39450" numCol="1" anchor="ctr">
              <a:spAutoFit/>
            </a:bodyPr>
            <a:lstStyle>
              <a:lvl1pPr>
                <a:defRPr sz="4800">
                  <a:solidFill>
                    <a:srgbClr val="FFFFFF"/>
                  </a:solidFill>
                  <a:latin typeface="A-OTF 太ゴB101 Pr6N Bold"/>
                  <a:ea typeface="A-OTF 太ゴB101 Pr6N Bold"/>
                  <a:cs typeface="A-OTF 太ゴB101 Pr6N Bold"/>
                  <a:sym typeface="A-OTF 太ゴB101 Pr6N Bold"/>
                </a:defRPr>
              </a:lvl1pPr>
            </a:lstStyle>
            <a:p>
              <a:r>
                <a:rPr sz="1800" dirty="0">
                  <a:latin typeface="M PLUS 1p" panose="020B0502020203020207" pitchFamily="34" charset="-128"/>
                  <a:ea typeface="M PLUS 1p" panose="020B0502020203020207" pitchFamily="34" charset="-128"/>
                  <a:cs typeface="M PLUS 1p" panose="020B0502020203020207" pitchFamily="34" charset="-128"/>
                </a:rPr>
                <a:t>　　</a:t>
              </a:r>
              <a:r>
                <a:rPr sz="1800" dirty="0" err="1">
                  <a:latin typeface="M PLUS 1p" panose="020B0502020203020207" pitchFamily="34" charset="-128"/>
                  <a:ea typeface="M PLUS 1p" panose="020B0502020203020207" pitchFamily="34" charset="-128"/>
                  <a:cs typeface="M PLUS 1p" panose="020B0502020203020207" pitchFamily="34" charset="-128"/>
                </a:rPr>
                <a:t>曲づくりでターゲットノートをどう活かす</a:t>
              </a:r>
              <a:r>
                <a:rPr sz="1800" dirty="0">
                  <a:latin typeface="M PLUS 1p" panose="020B0502020203020207" pitchFamily="34" charset="-128"/>
                  <a:ea typeface="M PLUS 1p" panose="020B0502020203020207" pitchFamily="34" charset="-128"/>
                  <a:cs typeface="M PLUS 1p" panose="020B0502020203020207" pitchFamily="34" charset="-128"/>
                </a:rPr>
                <a:t>？</a:t>
              </a:r>
            </a:p>
          </p:txBody>
        </p:sp>
      </p:grpSp>
      <p:sp>
        <p:nvSpPr>
          <p:cNvPr id="2510" name="Google Shape;1905;p78"/>
          <p:cNvSpPr txBox="1"/>
          <p:nvPr/>
        </p:nvSpPr>
        <p:spPr>
          <a:xfrm>
            <a:off x="406844" y="636583"/>
            <a:ext cx="4890356"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さぁ、応用編です。好きな曲のフレーズの最初と最後をターゲットノートにしたオリジナル曲を作ってみます。童謡の「さくらさくら」の例を見てみましょう。</a:t>
            </a:r>
          </a:p>
        </p:txBody>
      </p:sp>
      <p:pic>
        <p:nvPicPr>
          <p:cNvPr id="2511" name="Google Shape;1906;p78" descr="Google Shape;1906;p78"/>
          <p:cNvPicPr>
            <a:picLocks noChangeAspect="1"/>
          </p:cNvPicPr>
          <p:nvPr/>
        </p:nvPicPr>
        <p:blipFill>
          <a:blip r:embed="rId2"/>
          <a:stretch>
            <a:fillRect/>
          </a:stretch>
        </p:blipFill>
        <p:spPr>
          <a:xfrm>
            <a:off x="127794" y="1913501"/>
            <a:ext cx="5461002" cy="916132"/>
          </a:xfrm>
          <a:prstGeom prst="rect">
            <a:avLst/>
          </a:prstGeom>
          <a:ln w="12700">
            <a:miter lim="400000"/>
            <a:headEnd/>
            <a:tailEnd/>
          </a:ln>
        </p:spPr>
      </p:pic>
      <p:sp>
        <p:nvSpPr>
          <p:cNvPr id="2512" name="Google Shape;1907;p78"/>
          <p:cNvSpPr/>
          <p:nvPr/>
        </p:nvSpPr>
        <p:spPr>
          <a:xfrm>
            <a:off x="559878" y="2434394"/>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13" name="Google Shape;1908;p78"/>
          <p:cNvSpPr/>
          <p:nvPr/>
        </p:nvSpPr>
        <p:spPr>
          <a:xfrm>
            <a:off x="1198336" y="2434394"/>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14" name="Google Shape;1909;p78"/>
          <p:cNvSpPr/>
          <p:nvPr/>
        </p:nvSpPr>
        <p:spPr>
          <a:xfrm>
            <a:off x="5149815" y="2434394"/>
            <a:ext cx="357300" cy="339750"/>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15" name="Google Shape;1910;p78"/>
          <p:cNvSpPr txBox="1"/>
          <p:nvPr/>
        </p:nvSpPr>
        <p:spPr>
          <a:xfrm>
            <a:off x="747231" y="1906248"/>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Ⅰ</a:t>
            </a:r>
          </a:p>
        </p:txBody>
      </p:sp>
      <p:sp>
        <p:nvSpPr>
          <p:cNvPr id="2516" name="Google Shape;1911;p78"/>
          <p:cNvSpPr txBox="1"/>
          <p:nvPr/>
        </p:nvSpPr>
        <p:spPr>
          <a:xfrm>
            <a:off x="1307732" y="1906248"/>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Ⅴ</a:t>
            </a:r>
          </a:p>
        </p:txBody>
      </p:sp>
      <p:sp>
        <p:nvSpPr>
          <p:cNvPr id="2517" name="Google Shape;1912;p78"/>
          <p:cNvSpPr txBox="1"/>
          <p:nvPr/>
        </p:nvSpPr>
        <p:spPr>
          <a:xfrm>
            <a:off x="1950877" y="1906248"/>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Ⅰ</a:t>
            </a:r>
          </a:p>
        </p:txBody>
      </p:sp>
      <p:sp>
        <p:nvSpPr>
          <p:cNvPr id="2518" name="Google Shape;1913;p78"/>
          <p:cNvSpPr txBox="1"/>
          <p:nvPr/>
        </p:nvSpPr>
        <p:spPr>
          <a:xfrm>
            <a:off x="2523335" y="1906248"/>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Ⅴ</a:t>
            </a:r>
          </a:p>
        </p:txBody>
      </p:sp>
      <p:sp>
        <p:nvSpPr>
          <p:cNvPr id="2519" name="Google Shape;1914;p78"/>
          <p:cNvSpPr txBox="1"/>
          <p:nvPr/>
        </p:nvSpPr>
        <p:spPr>
          <a:xfrm>
            <a:off x="3095794" y="1906248"/>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Ⅰ</a:t>
            </a:r>
          </a:p>
        </p:txBody>
      </p:sp>
      <p:sp>
        <p:nvSpPr>
          <p:cNvPr id="2520" name="Google Shape;1915;p78"/>
          <p:cNvSpPr txBox="1"/>
          <p:nvPr/>
        </p:nvSpPr>
        <p:spPr>
          <a:xfrm>
            <a:off x="4492939" y="1906248"/>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Ⅰ</a:t>
            </a:r>
          </a:p>
        </p:txBody>
      </p:sp>
      <p:sp>
        <p:nvSpPr>
          <p:cNvPr id="2521" name="Google Shape;1916;p78"/>
          <p:cNvSpPr txBox="1"/>
          <p:nvPr/>
        </p:nvSpPr>
        <p:spPr>
          <a:xfrm>
            <a:off x="5234924" y="1906252"/>
            <a:ext cx="441357" cy="293255"/>
          </a:xfrm>
          <a:prstGeom prst="rect">
            <a:avLst/>
          </a:prstGeom>
          <a:ln w="12700">
            <a:miter lim="400000"/>
          </a:ln>
        </p:spPr>
        <p:txBody>
          <a:bodyPr lIns="39450" tIns="39450" rIns="39450" bIns="39450">
            <a:spAutoFit/>
          </a:bodyPr>
          <a:lstStyle>
            <a:lvl1pPr>
              <a:defRPr sz="3700">
                <a:solidFill>
                  <a:srgbClr val="00FF00"/>
                </a:solidFill>
              </a:defRPr>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Ⅳm</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22" name="Google Shape;1917;p78"/>
          <p:cNvSpPr txBox="1"/>
          <p:nvPr/>
        </p:nvSpPr>
        <p:spPr>
          <a:xfrm>
            <a:off x="413117" y="3383394"/>
            <a:ext cx="4890356" cy="162170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赤枠の中の音をターゲットノートとしてその間をアルペジオやスケールで埋めて、フレーズを作ってみましょう。ただ、コード進行もこのままだとパクリ感がでてしまいます。</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そこで、緑枠の音もすごくかっこよかったので、コード進行はⅠ</a:t>
            </a:r>
            <a:r>
              <a:rPr sz="1388" dirty="0">
                <a:latin typeface="M PLUS 1p" panose="020B0502020203020207" pitchFamily="34" charset="-128"/>
                <a:ea typeface="M PLUS 1p" panose="020B0502020203020207" pitchFamily="34" charset="-128"/>
                <a:cs typeface="M PLUS 1p" panose="020B0502020203020207" pitchFamily="34" charset="-128"/>
              </a:rPr>
              <a:t> - </a:t>
            </a:r>
            <a:r>
              <a:rPr sz="1388" dirty="0" err="1">
                <a:solidFill>
                  <a:srgbClr val="00FF00"/>
                </a:solidFill>
                <a:latin typeface="M PLUS 1p" panose="020B0502020203020207" pitchFamily="34" charset="-128"/>
                <a:ea typeface="M PLUS 1p" panose="020B0502020203020207" pitchFamily="34" charset="-128"/>
                <a:cs typeface="M PLUS 1p" panose="020B0502020203020207" pitchFamily="34" charset="-128"/>
              </a:rPr>
              <a:t>Ⅳm</a:t>
            </a:r>
            <a:r>
              <a:rPr sz="1388" dirty="0">
                <a:solidFill>
                  <a:srgbClr val="00FF00"/>
                </a:solidFill>
                <a:latin typeface="M PLUS 1p" panose="020B0502020203020207" pitchFamily="34" charset="-128"/>
                <a:ea typeface="M PLUS 1p" panose="020B0502020203020207" pitchFamily="34" charset="-128"/>
                <a:cs typeface="M PLUS 1p" panose="020B0502020203020207" pitchFamily="34" charset="-128"/>
              </a:rPr>
              <a:t> </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Ⅴにしてみようと思います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2523" name="Google Shape;1918;p78" descr="Google Shape;1918;p78"/>
          <p:cNvPicPr>
            <a:picLocks noChangeAspect="1"/>
          </p:cNvPicPr>
          <p:nvPr/>
        </p:nvPicPr>
        <p:blipFill>
          <a:blip r:embed="rId3"/>
          <a:stretch>
            <a:fillRect/>
          </a:stretch>
        </p:blipFill>
        <p:spPr>
          <a:xfrm>
            <a:off x="387920" y="5421298"/>
            <a:ext cx="2825750" cy="841376"/>
          </a:xfrm>
          <a:prstGeom prst="rect">
            <a:avLst/>
          </a:prstGeom>
          <a:ln w="12700">
            <a:miter lim="400000"/>
            <a:headEnd/>
            <a:tailEnd/>
          </a:ln>
        </p:spPr>
      </p:pic>
      <p:sp>
        <p:nvSpPr>
          <p:cNvPr id="2524" name="Google Shape;1919;p78"/>
          <p:cNvSpPr/>
          <p:nvPr/>
        </p:nvSpPr>
        <p:spPr>
          <a:xfrm>
            <a:off x="841086" y="5910746"/>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25" name="Google Shape;1920;p78"/>
          <p:cNvSpPr/>
          <p:nvPr/>
        </p:nvSpPr>
        <p:spPr>
          <a:xfrm>
            <a:off x="2749857" y="5910746"/>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26" name="Google Shape;1921;p78"/>
          <p:cNvSpPr/>
          <p:nvPr/>
        </p:nvSpPr>
        <p:spPr>
          <a:xfrm>
            <a:off x="1452109" y="6217206"/>
            <a:ext cx="659209" cy="108055"/>
          </a:xfrm>
          <a:prstGeom prst="line">
            <a:avLst/>
          </a:prstGeom>
          <a:ln w="28575">
            <a:solidFill>
              <a:srgbClr val="00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530" name="Google Shape;1922;p78"/>
          <p:cNvGrpSpPr/>
          <p:nvPr/>
        </p:nvGrpSpPr>
        <p:grpSpPr>
          <a:xfrm>
            <a:off x="2294621" y="6250734"/>
            <a:ext cx="342963" cy="248136"/>
            <a:chOff x="0" y="0"/>
            <a:chExt cx="914565" cy="661694"/>
          </a:xfrm>
        </p:grpSpPr>
        <p:sp>
          <p:nvSpPr>
            <p:cNvPr id="2527" name="Google Shape;1923;p78"/>
            <p:cNvSpPr/>
            <p:nvPr/>
          </p:nvSpPr>
          <p:spPr>
            <a:xfrm flipV="1">
              <a:off x="914565" y="0"/>
              <a:ext cx="1" cy="661695"/>
            </a:xfrm>
            <a:prstGeom prst="line">
              <a:avLst/>
            </a:prstGeom>
            <a:noFill/>
            <a:ln w="28575" cap="flat">
              <a:solidFill>
                <a:srgbClr val="00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28" name="Google Shape;1924;p78"/>
            <p:cNvSpPr/>
            <p:nvPr/>
          </p:nvSpPr>
          <p:spPr>
            <a:xfrm flipH="1" flipV="1">
              <a:off x="2719" y="654871"/>
              <a:ext cx="911847" cy="1"/>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29" name="Google Shape;1925;p78"/>
            <p:cNvSpPr/>
            <p:nvPr/>
          </p:nvSpPr>
          <p:spPr>
            <a:xfrm flipH="1" flipV="1">
              <a:off x="0" y="100154"/>
              <a:ext cx="2632" cy="561279"/>
            </a:xfrm>
            <a:prstGeom prst="line">
              <a:avLst/>
            </a:prstGeom>
            <a:noFill/>
            <a:ln w="28575" cap="flat">
              <a:solidFill>
                <a:srgbClr val="00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531" name="Google Shape;1926;p78"/>
          <p:cNvSpPr txBox="1"/>
          <p:nvPr/>
        </p:nvSpPr>
        <p:spPr>
          <a:xfrm>
            <a:off x="483329" y="7052969"/>
            <a:ext cx="4890356" cy="1621702"/>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最初に決めた、始まりと終わりの音の間を、スケールで下降し、アルペジオで上がって、ターゲットノートに着地してます</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これを繰り返しているだけでもHIPHOPっぽくなってきます。僕がどんな風に弾いてるか、ぜひ動画をチェックしてみてください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532" name="Google Shape;1927;p78"/>
          <p:cNvSpPr txBox="1"/>
          <p:nvPr/>
        </p:nvSpPr>
        <p:spPr>
          <a:xfrm>
            <a:off x="1013232" y="5239394"/>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Ⅰ</a:t>
            </a:r>
          </a:p>
        </p:txBody>
      </p:sp>
      <p:sp>
        <p:nvSpPr>
          <p:cNvPr id="2533" name="Google Shape;1928;p78"/>
          <p:cNvSpPr txBox="1"/>
          <p:nvPr/>
        </p:nvSpPr>
        <p:spPr>
          <a:xfrm>
            <a:off x="2164879" y="5239394"/>
            <a:ext cx="480169" cy="293255"/>
          </a:xfrm>
          <a:prstGeom prst="rect">
            <a:avLst/>
          </a:prstGeom>
          <a:ln w="12700">
            <a:miter lim="400000"/>
          </a:ln>
        </p:spPr>
        <p:txBody>
          <a:bodyPr lIns="39450" tIns="39450" rIns="39450" bIns="39450">
            <a:spAutoFit/>
          </a:bodyPr>
          <a:lstStyle>
            <a:lvl1pPr>
              <a:defRPr sz="3700">
                <a:solidFill>
                  <a:srgbClr val="00FF00"/>
                </a:solidFill>
              </a:defRPr>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Ⅳm</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34" name="Google Shape;1929;p78"/>
          <p:cNvSpPr txBox="1"/>
          <p:nvPr/>
        </p:nvSpPr>
        <p:spPr>
          <a:xfrm>
            <a:off x="2764773" y="5239394"/>
            <a:ext cx="1869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Ⅴ</a:t>
            </a:r>
          </a:p>
        </p:txBody>
      </p:sp>
      <p:sp>
        <p:nvSpPr>
          <p:cNvPr id="2535" name="Google Shape;1931;p78"/>
          <p:cNvSpPr/>
          <p:nvPr/>
        </p:nvSpPr>
        <p:spPr>
          <a:xfrm>
            <a:off x="2177349" y="5940039"/>
            <a:ext cx="357300" cy="339750"/>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36" name="Google Shape;1932;p78"/>
          <p:cNvSpPr/>
          <p:nvPr/>
        </p:nvSpPr>
        <p:spPr>
          <a:xfrm>
            <a:off x="1820048" y="2437886"/>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37" name="Google Shape;1933;p78"/>
          <p:cNvSpPr/>
          <p:nvPr/>
        </p:nvSpPr>
        <p:spPr>
          <a:xfrm>
            <a:off x="2441761" y="2439021"/>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38" name="Google Shape;1934;p78"/>
          <p:cNvSpPr/>
          <p:nvPr/>
        </p:nvSpPr>
        <p:spPr>
          <a:xfrm rot="5400000">
            <a:off x="844197" y="2414901"/>
            <a:ext cx="243338" cy="1147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98"/>
                  <a:pt x="10800" y="441"/>
                </a:cubicBezTo>
                <a:lnTo>
                  <a:pt x="10800" y="10159"/>
                </a:lnTo>
                <a:cubicBezTo>
                  <a:pt x="10800" y="10403"/>
                  <a:pt x="15635" y="10600"/>
                  <a:pt x="21600" y="10600"/>
                </a:cubicBezTo>
                <a:cubicBezTo>
                  <a:pt x="15635" y="10600"/>
                  <a:pt x="10800" y="10798"/>
                  <a:pt x="10800" y="11041"/>
                </a:cubicBezTo>
                <a:lnTo>
                  <a:pt x="10800" y="21159"/>
                </a:lnTo>
                <a:cubicBezTo>
                  <a:pt x="10800" y="21402"/>
                  <a:pt x="5965" y="21600"/>
                  <a:pt x="0" y="21600"/>
                </a:cubicBezTo>
              </a:path>
            </a:pathLst>
          </a:custGeom>
          <a:ln w="28575">
            <a:solidFill>
              <a:srgbClr val="FF000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39" name="Google Shape;1935;p78"/>
          <p:cNvSpPr/>
          <p:nvPr/>
        </p:nvSpPr>
        <p:spPr>
          <a:xfrm rot="5400000">
            <a:off x="4161147" y="1853287"/>
            <a:ext cx="243338" cy="22798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99"/>
                  <a:pt x="10800" y="222"/>
                </a:cubicBezTo>
                <a:lnTo>
                  <a:pt x="10800" y="10576"/>
                </a:lnTo>
                <a:cubicBezTo>
                  <a:pt x="10800" y="10698"/>
                  <a:pt x="15635" y="10798"/>
                  <a:pt x="21600" y="10798"/>
                </a:cubicBezTo>
                <a:cubicBezTo>
                  <a:pt x="15635" y="10798"/>
                  <a:pt x="10800" y="10897"/>
                  <a:pt x="10800" y="11020"/>
                </a:cubicBezTo>
                <a:lnTo>
                  <a:pt x="10800" y="21378"/>
                </a:lnTo>
                <a:cubicBezTo>
                  <a:pt x="10800" y="21501"/>
                  <a:pt x="5965" y="21600"/>
                  <a:pt x="0" y="21600"/>
                </a:cubicBezTo>
              </a:path>
            </a:pathLst>
          </a:custGeom>
          <a:ln w="28575">
            <a:solidFill>
              <a:srgbClr val="0070C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0" name="Google Shape;1936;p78"/>
          <p:cNvSpPr/>
          <p:nvPr/>
        </p:nvSpPr>
        <p:spPr>
          <a:xfrm rot="5400000">
            <a:off x="2215797" y="2414901"/>
            <a:ext cx="243338" cy="1147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98"/>
                  <a:pt x="10800" y="441"/>
                </a:cubicBezTo>
                <a:lnTo>
                  <a:pt x="10800" y="10159"/>
                </a:lnTo>
                <a:cubicBezTo>
                  <a:pt x="10800" y="10403"/>
                  <a:pt x="15635" y="10600"/>
                  <a:pt x="21600" y="10600"/>
                </a:cubicBezTo>
                <a:cubicBezTo>
                  <a:pt x="15635" y="10600"/>
                  <a:pt x="10800" y="10798"/>
                  <a:pt x="10800" y="11041"/>
                </a:cubicBezTo>
                <a:lnTo>
                  <a:pt x="10800" y="21159"/>
                </a:lnTo>
                <a:cubicBezTo>
                  <a:pt x="10800" y="21402"/>
                  <a:pt x="5965" y="21600"/>
                  <a:pt x="0" y="21600"/>
                </a:cubicBezTo>
              </a:path>
            </a:pathLst>
          </a:custGeom>
          <a:ln w="28575">
            <a:solidFill>
              <a:srgbClr val="FF0000"/>
            </a:solidFill>
            <a:miter/>
          </a:ln>
        </p:spPr>
        <p:txBody>
          <a:bodyPr lIns="0" tIns="0" rIns="0" bIns="0" anchor="ctr"/>
          <a:lstStyle/>
          <a:p>
            <a:pPr algn="ctr">
              <a:defRPr sz="4100">
                <a:solidFill>
                  <a:srgbClr val="FF0000"/>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1" name="Google Shape;1937;p78"/>
          <p:cNvSpPr txBox="1"/>
          <p:nvPr/>
        </p:nvSpPr>
        <p:spPr>
          <a:xfrm>
            <a:off x="450367" y="3144250"/>
            <a:ext cx="13101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1.短いフレーズ</a:t>
            </a:r>
          </a:p>
        </p:txBody>
      </p:sp>
      <p:sp>
        <p:nvSpPr>
          <p:cNvPr id="2542" name="Google Shape;1938;p78"/>
          <p:cNvSpPr txBox="1"/>
          <p:nvPr/>
        </p:nvSpPr>
        <p:spPr>
          <a:xfrm>
            <a:off x="1850542" y="3144250"/>
            <a:ext cx="13101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2.短いフレーズ</a:t>
            </a:r>
          </a:p>
        </p:txBody>
      </p:sp>
      <p:sp>
        <p:nvSpPr>
          <p:cNvPr id="2543" name="Google Shape;1939;p78"/>
          <p:cNvSpPr txBox="1"/>
          <p:nvPr/>
        </p:nvSpPr>
        <p:spPr>
          <a:xfrm>
            <a:off x="3765067" y="3144250"/>
            <a:ext cx="1310194" cy="293255"/>
          </a:xfrm>
          <a:prstGeom prst="rect">
            <a:avLst/>
          </a:prstGeom>
          <a:ln w="12700">
            <a:miter lim="400000"/>
          </a:ln>
        </p:spPr>
        <p:txBody>
          <a:bodyPr lIns="39450" tIns="39450" rIns="39450" bIns="39450">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3.長いフレーズ</a:t>
            </a:r>
          </a:p>
        </p:txBody>
      </p:sp>
      <p:sp>
        <p:nvSpPr>
          <p:cNvPr id="2544" name="Google Shape;1940;p78"/>
          <p:cNvSpPr/>
          <p:nvPr/>
        </p:nvSpPr>
        <p:spPr>
          <a:xfrm>
            <a:off x="3013261" y="2439021"/>
            <a:ext cx="357300" cy="33975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5" name="Google Shape;1941;p78"/>
          <p:cNvSpPr txBox="1"/>
          <p:nvPr/>
        </p:nvSpPr>
        <p:spPr>
          <a:xfrm>
            <a:off x="254469" y="6275795"/>
            <a:ext cx="1014594" cy="720423"/>
          </a:xfrm>
          <a:prstGeom prst="rect">
            <a:avLst/>
          </a:prstGeom>
          <a:ln w="12700">
            <a:miter lim="400000"/>
          </a:ln>
        </p:spPr>
        <p:txBody>
          <a:bodyPr lIns="39450" tIns="39450" rIns="39450" bIns="39450">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1.2.3の</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フレーズの</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始まりの音</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6" name="Google Shape;1942;p78"/>
          <p:cNvSpPr txBox="1"/>
          <p:nvPr/>
        </p:nvSpPr>
        <p:spPr>
          <a:xfrm>
            <a:off x="2981736" y="6263549"/>
            <a:ext cx="1535532" cy="506839"/>
          </a:xfrm>
          <a:prstGeom prst="rect">
            <a:avLst/>
          </a:prstGeom>
          <a:ln w="12700">
            <a:miter lim="400000"/>
          </a:ln>
        </p:spPr>
        <p:txBody>
          <a:bodyPr lIns="39450" tIns="39450" rIns="39450" bIns="39450">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1.2.のフレーズの</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始まりの音</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7" name="Google Shape;1943;p78"/>
          <p:cNvSpPr txBox="1"/>
          <p:nvPr/>
        </p:nvSpPr>
        <p:spPr>
          <a:xfrm>
            <a:off x="1553828" y="6554966"/>
            <a:ext cx="1310194" cy="506839"/>
          </a:xfrm>
          <a:prstGeom prst="rect">
            <a:avLst/>
          </a:prstGeom>
          <a:ln w="12700">
            <a:miter lim="400000"/>
          </a:ln>
        </p:spPr>
        <p:txBody>
          <a:bodyPr lIns="39450" tIns="39450" rIns="39450" bIns="39450">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3.のフレーズの</a:t>
            </a:r>
          </a:p>
          <a:p>
            <a:pPr>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終わりの音</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8" name="Google Shape;1944;p78"/>
          <p:cNvSpPr/>
          <p:nvPr/>
        </p:nvSpPr>
        <p:spPr>
          <a:xfrm>
            <a:off x="3601246" y="6053278"/>
            <a:ext cx="1721109" cy="0"/>
          </a:xfrm>
          <a:prstGeom prst="line">
            <a:avLst/>
          </a:prstGeom>
          <a:ln w="38100">
            <a:solidFill>
              <a:srgbClr val="44546A"/>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49" name="Google Shape;1945;p78"/>
          <p:cNvSpPr txBox="1"/>
          <p:nvPr/>
        </p:nvSpPr>
        <p:spPr>
          <a:xfrm>
            <a:off x="3405431" y="5571800"/>
            <a:ext cx="2282087" cy="449002"/>
          </a:xfrm>
          <a:prstGeom prst="rect">
            <a:avLst/>
          </a:prstGeom>
          <a:ln w="12700">
            <a:miter lim="400000"/>
          </a:ln>
        </p:spPr>
        <p:txBody>
          <a:bodyPr lIns="39450" tIns="39450" rIns="39450" bIns="39450">
            <a:spAutoFit/>
          </a:bodyPr>
          <a:lstStyle/>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続きは好きなように</a:t>
            </a:r>
            <a:endParaRPr sz="1200" dirty="0">
              <a:latin typeface="M PLUS 1p" panose="020B0502020203020207" pitchFamily="34" charset="-128"/>
              <a:ea typeface="M PLUS 1p" panose="020B0502020203020207" pitchFamily="34" charset="-128"/>
              <a:cs typeface="M PLUS 1p" panose="020B0502020203020207" pitchFamily="34" charset="-128"/>
            </a:endParaRPr>
          </a:p>
          <a:p>
            <a:pPr>
              <a:defRPr sz="3200"/>
            </a:pPr>
            <a:r>
              <a:rPr sz="1200" dirty="0" err="1">
                <a:latin typeface="M PLUS 1p" panose="020B0502020203020207" pitchFamily="34" charset="-128"/>
                <a:ea typeface="M PLUS 1p" panose="020B0502020203020207" pitchFamily="34" charset="-128"/>
                <a:cs typeface="M PLUS 1p" panose="020B0502020203020207" pitchFamily="34" charset="-128"/>
              </a:rPr>
              <a:t>フレーズを作ってみましょう</a:t>
            </a:r>
            <a:r>
              <a:rPr sz="1200"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2550" name="Google Shape;1882;p77" descr="Google Shape;1882;p77"/>
          <p:cNvPicPr>
            <a:picLocks noChangeAspect="1"/>
          </p:cNvPicPr>
          <p:nvPr/>
        </p:nvPicPr>
        <p:blipFill>
          <a:blip r:embed="rId4"/>
          <a:srcRect r="9066" b="28515"/>
          <a:stretch>
            <a:fillRect/>
          </a:stretch>
        </p:blipFill>
        <p:spPr>
          <a:xfrm>
            <a:off x="497" y="188802"/>
            <a:ext cx="559091" cy="520927"/>
          </a:xfrm>
          <a:prstGeom prst="rect">
            <a:avLst/>
          </a:prstGeom>
          <a:ln w="12700">
            <a:miter lim="400000"/>
            <a:headEnd/>
            <a:tailEnd/>
          </a:ln>
        </p:spPr>
      </p:pic>
      <p:sp>
        <p:nvSpPr>
          <p:cNvPr id="255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66</a:t>
            </a:fld>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3" name="Google Shape;1955;p79"/>
          <p:cNvSpPr txBox="1"/>
          <p:nvPr/>
        </p:nvSpPr>
        <p:spPr>
          <a:xfrm>
            <a:off x="328742" y="280737"/>
            <a:ext cx="5059107" cy="254341"/>
          </a:xfrm>
          <a:prstGeom prst="rect">
            <a:avLst/>
          </a:prstGeom>
          <a:ln w="12700">
            <a:miter lim="400000"/>
          </a:ln>
        </p:spPr>
        <p:txBody>
          <a:bodyPr lIns="25134" tIns="25134" rIns="25134" bIns="25134">
            <a:spAutoFit/>
          </a:bodyPr>
          <a:lstStyle>
            <a:lvl1pPr>
              <a:lnSpc>
                <a:spcPct val="90000"/>
              </a:lnSpc>
              <a:defRPr sz="3900">
                <a:latin typeface="A-OTF 太ゴB101 Pr6N Bold"/>
                <a:ea typeface="A-OTF 太ゴB101 Pr6N Bold"/>
                <a:cs typeface="A-OTF 太ゴB101 Pr6N Bold"/>
                <a:sym typeface="A-OTF 太ゴB101 Pr6N Bold"/>
              </a:defRPr>
            </a:lvl1pPr>
          </a:lstStyle>
          <a:p>
            <a:pPr algn="ctr"/>
            <a:r>
              <a:rPr sz="1463" dirty="0" err="1">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a:t>
            </a:r>
            <a:r>
              <a:rPr sz="1463"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2597" name="Group 1"/>
          <p:cNvGrpSpPr/>
          <p:nvPr/>
        </p:nvGrpSpPr>
        <p:grpSpPr>
          <a:xfrm>
            <a:off x="304782" y="1359634"/>
            <a:ext cx="5102999" cy="7355958"/>
            <a:chOff x="0" y="-5204"/>
            <a:chExt cx="13607994" cy="19615893"/>
          </a:xfrm>
        </p:grpSpPr>
        <p:grpSp>
          <p:nvGrpSpPr>
            <p:cNvPr id="2561" name="Google Shape;1957;p79"/>
            <p:cNvGrpSpPr/>
            <p:nvPr/>
          </p:nvGrpSpPr>
          <p:grpSpPr>
            <a:xfrm>
              <a:off x="44277" y="-5204"/>
              <a:ext cx="13563716" cy="2858744"/>
              <a:chOff x="0" y="-5204"/>
              <a:chExt cx="13563715" cy="2858743"/>
            </a:xfrm>
          </p:grpSpPr>
          <p:grpSp>
            <p:nvGrpSpPr>
              <p:cNvPr id="2557" name="Google Shape;1958;p79"/>
              <p:cNvGrpSpPr/>
              <p:nvPr/>
            </p:nvGrpSpPr>
            <p:grpSpPr>
              <a:xfrm>
                <a:off x="265402" y="544658"/>
                <a:ext cx="13298313" cy="2308881"/>
                <a:chOff x="0" y="0"/>
                <a:chExt cx="13298311" cy="2308880"/>
              </a:xfrm>
            </p:grpSpPr>
            <p:sp>
              <p:nvSpPr>
                <p:cNvPr id="2555" name="Rectangle"/>
                <p:cNvSpPr/>
                <p:nvPr/>
              </p:nvSpPr>
              <p:spPr>
                <a:xfrm>
                  <a:off x="0" y="0"/>
                  <a:ext cx="13298311" cy="230888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56" name="フレーズを作る時は、どこから始めてどこで終わるかを考えることが大切。"/>
                <p:cNvSpPr txBox="1"/>
                <p:nvPr/>
              </p:nvSpPr>
              <p:spPr>
                <a:xfrm>
                  <a:off x="111624" y="478655"/>
                  <a:ext cx="13075060" cy="1351569"/>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フレーズを作る時は、どこから始めてどこで終わるかを考えることが大切</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560" name="Google Shape;1959;p79"/>
              <p:cNvGrpSpPr/>
              <p:nvPr/>
            </p:nvGrpSpPr>
            <p:grpSpPr>
              <a:xfrm>
                <a:off x="0" y="-5204"/>
                <a:ext cx="1151510" cy="1059014"/>
                <a:chOff x="0" y="-5204"/>
                <a:chExt cx="1151509" cy="1059013"/>
              </a:xfrm>
            </p:grpSpPr>
            <p:sp>
              <p:nvSpPr>
                <p:cNvPr id="2558" name="Rectangle"/>
                <p:cNvSpPr/>
                <p:nvPr/>
              </p:nvSpPr>
              <p:spPr>
                <a:xfrm>
                  <a:off x="0" y="140028"/>
                  <a:ext cx="1151509" cy="768544"/>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2559" name="1."/>
                <p:cNvSpPr txBox="1"/>
                <p:nvPr/>
              </p:nvSpPr>
              <p:spPr>
                <a:xfrm>
                  <a:off x="105275" y="-5204"/>
                  <a:ext cx="940960"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latin typeface="M PLUS 1p" panose="020B0502020203020207" pitchFamily="34" charset="-128"/>
                      <a:ea typeface="M PLUS 1p" panose="020B0502020203020207" pitchFamily="34" charset="-128"/>
                      <a:cs typeface="M PLUS 1p" panose="020B0502020203020207" pitchFamily="34" charset="-128"/>
                    </a:rPr>
                    <a:t>1.</a:t>
                  </a:r>
                </a:p>
              </p:txBody>
            </p:sp>
          </p:grpSp>
        </p:grpSp>
        <p:grpSp>
          <p:nvGrpSpPr>
            <p:cNvPr id="2568" name="Google Shape;1960;p79"/>
            <p:cNvGrpSpPr/>
            <p:nvPr/>
          </p:nvGrpSpPr>
          <p:grpSpPr>
            <a:xfrm>
              <a:off x="46670" y="3079944"/>
              <a:ext cx="13561323" cy="2705505"/>
              <a:chOff x="0" y="-5202"/>
              <a:chExt cx="13561320" cy="2705503"/>
            </a:xfrm>
          </p:grpSpPr>
          <p:grpSp>
            <p:nvGrpSpPr>
              <p:cNvPr id="2564" name="Google Shape;1961;p79"/>
              <p:cNvGrpSpPr/>
              <p:nvPr/>
            </p:nvGrpSpPr>
            <p:grpSpPr>
              <a:xfrm>
                <a:off x="263112" y="542011"/>
                <a:ext cx="13298208" cy="2158290"/>
                <a:chOff x="-1" y="-1"/>
                <a:chExt cx="13298207" cy="2158289"/>
              </a:xfrm>
            </p:grpSpPr>
            <p:sp>
              <p:nvSpPr>
                <p:cNvPr id="2562" name="Rectangle"/>
                <p:cNvSpPr/>
                <p:nvPr/>
              </p:nvSpPr>
              <p:spPr>
                <a:xfrm>
                  <a:off x="-1" y="-1"/>
                  <a:ext cx="13298207" cy="215828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63" name="フレーズの始まりや終わりの音、目標となる音を「ターゲットノート」と呼ぶ。"/>
                <p:cNvSpPr txBox="1"/>
                <p:nvPr/>
              </p:nvSpPr>
              <p:spPr>
                <a:xfrm>
                  <a:off x="111623" y="403361"/>
                  <a:ext cx="13074956" cy="1351570"/>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フレーズの始まりや終わりの音、目標となる音を「ターゲットノート」と呼ぶ</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567" name="Google Shape;1962;p79"/>
              <p:cNvGrpSpPr/>
              <p:nvPr/>
            </p:nvGrpSpPr>
            <p:grpSpPr>
              <a:xfrm>
                <a:off x="0" y="-5202"/>
                <a:ext cx="1151502" cy="1059011"/>
                <a:chOff x="0" y="-5202"/>
                <a:chExt cx="1151501" cy="1059010"/>
              </a:xfrm>
            </p:grpSpPr>
            <p:sp>
              <p:nvSpPr>
                <p:cNvPr id="2565" name="Rectangle"/>
                <p:cNvSpPr/>
                <p:nvPr/>
              </p:nvSpPr>
              <p:spPr>
                <a:xfrm>
                  <a:off x="0" y="139966"/>
                  <a:ext cx="1151501" cy="768667"/>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2566" name="2."/>
                <p:cNvSpPr txBox="1"/>
                <p:nvPr/>
              </p:nvSpPr>
              <p:spPr>
                <a:xfrm>
                  <a:off x="105275" y="-5202"/>
                  <a:ext cx="940952" cy="1059010"/>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latin typeface="M PLUS 1p" panose="020B0502020203020207" pitchFamily="34" charset="-128"/>
                      <a:ea typeface="M PLUS 1p" panose="020B0502020203020207" pitchFamily="34" charset="-128"/>
                      <a:cs typeface="M PLUS 1p" panose="020B0502020203020207" pitchFamily="34" charset="-128"/>
                    </a:rPr>
                    <a:t>2.</a:t>
                  </a:r>
                </a:p>
              </p:txBody>
            </p:sp>
          </p:grpSp>
        </p:grpSp>
        <p:grpSp>
          <p:nvGrpSpPr>
            <p:cNvPr id="2575" name="Google Shape;1963;p79"/>
            <p:cNvGrpSpPr/>
            <p:nvPr/>
          </p:nvGrpSpPr>
          <p:grpSpPr>
            <a:xfrm>
              <a:off x="0" y="6076460"/>
              <a:ext cx="13607994" cy="3330789"/>
              <a:chOff x="0" y="-5205"/>
              <a:chExt cx="13607993" cy="3330788"/>
            </a:xfrm>
          </p:grpSpPr>
          <p:grpSp>
            <p:nvGrpSpPr>
              <p:cNvPr id="2571" name="Google Shape;1964;p79"/>
              <p:cNvGrpSpPr/>
              <p:nvPr/>
            </p:nvGrpSpPr>
            <p:grpSpPr>
              <a:xfrm>
                <a:off x="309899" y="566382"/>
                <a:ext cx="13298094" cy="2759201"/>
                <a:chOff x="0" y="54086"/>
                <a:chExt cx="13298093" cy="2759200"/>
              </a:xfrm>
            </p:grpSpPr>
            <p:sp>
              <p:nvSpPr>
                <p:cNvPr id="2569" name="Rectangle"/>
                <p:cNvSpPr/>
                <p:nvPr/>
              </p:nvSpPr>
              <p:spPr>
                <a:xfrm>
                  <a:off x="0" y="54086"/>
                  <a:ext cx="13298093" cy="2759200"/>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70" name="ターゲットノートにたどり着くまでには、アルペジオやスケールを使う。それを基準に色々な寄り道の方法がある。例えば半音上から、半音下から、あるいは挟み込むという方法もある。"/>
                <p:cNvSpPr txBox="1"/>
                <p:nvPr/>
              </p:nvSpPr>
              <p:spPr>
                <a:xfrm>
                  <a:off x="111624" y="188347"/>
                  <a:ext cx="13074845" cy="2490683"/>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ターゲットノートにたどり着くまでには、アルペジオやスケールを使う。それを基準に色々な寄り道の方法がある。例えば半音上から、半音下から、あるいは挟み込むという方法もある。</a:t>
                  </a:r>
                </a:p>
              </p:txBody>
            </p:sp>
          </p:grpSp>
          <p:grpSp>
            <p:nvGrpSpPr>
              <p:cNvPr id="2574" name="Google Shape;1965;p79"/>
              <p:cNvGrpSpPr/>
              <p:nvPr/>
            </p:nvGrpSpPr>
            <p:grpSpPr>
              <a:xfrm>
                <a:off x="0" y="-5205"/>
                <a:ext cx="1151491" cy="1059012"/>
                <a:chOff x="0" y="-5205"/>
                <a:chExt cx="1151490" cy="1059011"/>
              </a:xfrm>
            </p:grpSpPr>
            <p:sp>
              <p:nvSpPr>
                <p:cNvPr id="2572" name="Rectangle"/>
                <p:cNvSpPr/>
                <p:nvPr/>
              </p:nvSpPr>
              <p:spPr>
                <a:xfrm>
                  <a:off x="0" y="139976"/>
                  <a:ext cx="1151490" cy="768649"/>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2573" name="3."/>
                <p:cNvSpPr txBox="1"/>
                <p:nvPr/>
              </p:nvSpPr>
              <p:spPr>
                <a:xfrm>
                  <a:off x="105275" y="-5205"/>
                  <a:ext cx="940941"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latin typeface="M PLUS 1p" panose="020B0502020203020207" pitchFamily="34" charset="-128"/>
                      <a:ea typeface="M PLUS 1p" panose="020B0502020203020207" pitchFamily="34" charset="-128"/>
                      <a:cs typeface="M PLUS 1p" panose="020B0502020203020207" pitchFamily="34" charset="-128"/>
                    </a:rPr>
                    <a:t>3.</a:t>
                  </a:r>
                </a:p>
              </p:txBody>
            </p:sp>
          </p:grpSp>
        </p:grpSp>
        <p:grpSp>
          <p:nvGrpSpPr>
            <p:cNvPr id="2582" name="Google Shape;1966;p79"/>
            <p:cNvGrpSpPr/>
            <p:nvPr/>
          </p:nvGrpSpPr>
          <p:grpSpPr>
            <a:xfrm>
              <a:off x="44277" y="9687497"/>
              <a:ext cx="13563716" cy="3168633"/>
              <a:chOff x="0" y="-5206"/>
              <a:chExt cx="13563714" cy="3168632"/>
            </a:xfrm>
          </p:grpSpPr>
          <p:grpSp>
            <p:nvGrpSpPr>
              <p:cNvPr id="2578" name="Google Shape;1967;p79"/>
              <p:cNvGrpSpPr/>
              <p:nvPr/>
            </p:nvGrpSpPr>
            <p:grpSpPr>
              <a:xfrm>
                <a:off x="265402" y="597970"/>
                <a:ext cx="13298312" cy="2565456"/>
                <a:chOff x="0" y="-1"/>
                <a:chExt cx="13298311" cy="2565455"/>
              </a:xfrm>
            </p:grpSpPr>
            <p:sp>
              <p:nvSpPr>
                <p:cNvPr id="2576" name="Rectangle"/>
                <p:cNvSpPr/>
                <p:nvPr/>
              </p:nvSpPr>
              <p:spPr>
                <a:xfrm>
                  <a:off x="0" y="-1"/>
                  <a:ext cx="13298311" cy="2565455"/>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77" name="始まりの音からターゲットノートまでが長い時は、コードごとに折り返し地点を決めておくと、道のりが見えやすい。"/>
                <p:cNvSpPr txBox="1"/>
                <p:nvPr/>
              </p:nvSpPr>
              <p:spPr>
                <a:xfrm>
                  <a:off x="111624" y="606943"/>
                  <a:ext cx="13075060" cy="1351570"/>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始まりの音からターゲットノートまでが長い時は、コードごとに折り返し地点を決めておくと、道のりが見えやすい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581" name="Google Shape;1968;p79"/>
              <p:cNvGrpSpPr/>
              <p:nvPr/>
            </p:nvGrpSpPr>
            <p:grpSpPr>
              <a:xfrm>
                <a:off x="0" y="-5206"/>
                <a:ext cx="1151510" cy="1059014"/>
                <a:chOff x="0" y="-5206"/>
                <a:chExt cx="1151509" cy="1059013"/>
              </a:xfrm>
            </p:grpSpPr>
            <p:sp>
              <p:nvSpPr>
                <p:cNvPr id="2579" name="Rectangle"/>
                <p:cNvSpPr/>
                <p:nvPr/>
              </p:nvSpPr>
              <p:spPr>
                <a:xfrm>
                  <a:off x="0" y="139970"/>
                  <a:ext cx="1151509" cy="768661"/>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2580" name="4."/>
                <p:cNvSpPr txBox="1"/>
                <p:nvPr/>
              </p:nvSpPr>
              <p:spPr>
                <a:xfrm>
                  <a:off x="105275" y="-5206"/>
                  <a:ext cx="940960" cy="1059013"/>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latin typeface="M PLUS 1p" panose="020B0502020203020207" pitchFamily="34" charset="-128"/>
                      <a:ea typeface="M PLUS 1p" panose="020B0502020203020207" pitchFamily="34" charset="-128"/>
                      <a:cs typeface="M PLUS 1p" panose="020B0502020203020207" pitchFamily="34" charset="-128"/>
                    </a:rPr>
                    <a:t>4.</a:t>
                  </a:r>
                </a:p>
              </p:txBody>
            </p:sp>
          </p:grpSp>
        </p:grpSp>
        <p:grpSp>
          <p:nvGrpSpPr>
            <p:cNvPr id="2589" name="Google Shape;1969;p79"/>
            <p:cNvGrpSpPr/>
            <p:nvPr/>
          </p:nvGrpSpPr>
          <p:grpSpPr>
            <a:xfrm>
              <a:off x="62826" y="13141069"/>
              <a:ext cx="13545167" cy="3644415"/>
              <a:chOff x="0" y="-5204"/>
              <a:chExt cx="13545166" cy="3644413"/>
            </a:xfrm>
          </p:grpSpPr>
          <p:grpSp>
            <p:nvGrpSpPr>
              <p:cNvPr id="2585" name="Google Shape;1970;p79"/>
              <p:cNvGrpSpPr/>
              <p:nvPr/>
            </p:nvGrpSpPr>
            <p:grpSpPr>
              <a:xfrm>
                <a:off x="245999" y="538310"/>
                <a:ext cx="13299167" cy="3100899"/>
                <a:chOff x="0" y="0"/>
                <a:chExt cx="13299165" cy="3100897"/>
              </a:xfrm>
            </p:grpSpPr>
            <p:sp>
              <p:nvSpPr>
                <p:cNvPr id="2583" name="Rectangle"/>
                <p:cNvSpPr/>
                <p:nvPr/>
              </p:nvSpPr>
              <p:spPr>
                <a:xfrm>
                  <a:off x="0" y="0"/>
                  <a:ext cx="13299165" cy="3100897"/>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584" name="曲を分析して、好きなフレーズの最初と最後の音を使い、その間をアルペジオやスケールで埋める。そこに、新しいコードを加えたりすることでオリジナルのかっこいいフレーズが作れる。"/>
                <p:cNvSpPr txBox="1"/>
                <p:nvPr/>
              </p:nvSpPr>
              <p:spPr>
                <a:xfrm>
                  <a:off x="111624" y="305109"/>
                  <a:ext cx="13075914" cy="2490682"/>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曲を分析して、好きなフレーズの最初と最後の音を使い、その間をアルペジオやスケールで埋める。そこに、新しいコードを加えたりすることでオリジナルのかっこいいフレーズが作れる。</a:t>
                  </a:r>
                </a:p>
              </p:txBody>
            </p:sp>
          </p:grpSp>
          <p:grpSp>
            <p:nvGrpSpPr>
              <p:cNvPr id="2588" name="Google Shape;1971;p79"/>
              <p:cNvGrpSpPr/>
              <p:nvPr/>
            </p:nvGrpSpPr>
            <p:grpSpPr>
              <a:xfrm>
                <a:off x="0" y="-5204"/>
                <a:ext cx="1129882" cy="1059013"/>
                <a:chOff x="0" y="-5204"/>
                <a:chExt cx="1129881" cy="1059012"/>
              </a:xfrm>
            </p:grpSpPr>
            <p:sp>
              <p:nvSpPr>
                <p:cNvPr id="2586" name="Rectangle"/>
                <p:cNvSpPr/>
                <p:nvPr/>
              </p:nvSpPr>
              <p:spPr>
                <a:xfrm>
                  <a:off x="0" y="113140"/>
                  <a:ext cx="1129881" cy="822319"/>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latin typeface="M PLUS 1p" panose="020B0502020203020207" pitchFamily="34" charset="-128"/>
                    <a:ea typeface="M PLUS 1p" panose="020B0502020203020207" pitchFamily="34" charset="-128"/>
                    <a:cs typeface="M PLUS 1p" panose="020B0502020203020207" pitchFamily="34" charset="-128"/>
                  </a:endParaRPr>
                </a:p>
              </p:txBody>
            </p:sp>
            <p:sp>
              <p:nvSpPr>
                <p:cNvPr id="2587" name="5."/>
                <p:cNvSpPr txBox="1"/>
                <p:nvPr/>
              </p:nvSpPr>
              <p:spPr>
                <a:xfrm>
                  <a:off x="105275" y="-5204"/>
                  <a:ext cx="919332"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latin typeface="M PLUS 1p" panose="020B0502020203020207" pitchFamily="34" charset="-128"/>
                      <a:ea typeface="M PLUS 1p" panose="020B0502020203020207" pitchFamily="34" charset="-128"/>
                      <a:cs typeface="M PLUS 1p" panose="020B0502020203020207" pitchFamily="34" charset="-128"/>
                    </a:rPr>
                    <a:t>5.</a:t>
                  </a:r>
                </a:p>
              </p:txBody>
            </p:sp>
          </p:grpSp>
        </p:grpSp>
        <p:pic>
          <p:nvPicPr>
            <p:cNvPr id="2596" name="Google Shape;1975;p79" descr="Google Shape;1975;p79"/>
            <p:cNvPicPr>
              <a:picLocks noChangeAspect="1"/>
            </p:cNvPicPr>
            <p:nvPr/>
          </p:nvPicPr>
          <p:blipFill>
            <a:blip r:embed="rId2"/>
            <a:stretch>
              <a:fillRect/>
            </a:stretch>
          </p:blipFill>
          <p:spPr>
            <a:xfrm>
              <a:off x="11917258" y="18197390"/>
              <a:ext cx="1357029" cy="1413299"/>
            </a:xfrm>
            <a:prstGeom prst="rect">
              <a:avLst/>
            </a:prstGeom>
            <a:ln w="12700" cap="flat">
              <a:noFill/>
              <a:miter lim="400000"/>
              <a:headEnd/>
              <a:tailEnd/>
            </a:ln>
            <a:effectLst/>
          </p:spPr>
        </p:pic>
      </p:grpSp>
      <p:sp>
        <p:nvSpPr>
          <p:cNvPr id="259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pPr/>
              <a:t>67</a:t>
            </a:fld>
            <a:endParaRPr/>
          </a:p>
        </p:txBody>
      </p:sp>
      <p:grpSp>
        <p:nvGrpSpPr>
          <p:cNvPr id="2" name="Google Shape;1356;p59">
            <a:extLst>
              <a:ext uri="{FF2B5EF4-FFF2-40B4-BE49-F238E27FC236}">
                <a16:creationId xmlns:a16="http://schemas.microsoft.com/office/drawing/2014/main" id="{F4CFD075-6D0E-1E5E-8E80-E638EF14C289}"/>
              </a:ext>
            </a:extLst>
          </p:cNvPr>
          <p:cNvGrpSpPr/>
          <p:nvPr/>
        </p:nvGrpSpPr>
        <p:grpSpPr>
          <a:xfrm>
            <a:off x="2383" y="686621"/>
            <a:ext cx="5629261" cy="88635"/>
            <a:chOff x="3598" y="-1"/>
            <a:chExt cx="15011360" cy="236360"/>
          </a:xfrm>
        </p:grpSpPr>
        <p:sp>
          <p:nvSpPr>
            <p:cNvPr id="3" name="Google Shape;1357;p59">
              <a:extLst>
                <a:ext uri="{FF2B5EF4-FFF2-40B4-BE49-F238E27FC236}">
                  <a16:creationId xmlns:a16="http://schemas.microsoft.com/office/drawing/2014/main" id="{DB74FA64-647A-F1B4-4129-8F7F0357B7C6}"/>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08B3CDC5-04EF-8BD4-74A3-7A3E99AD8213}"/>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F1BBDB45-3AAE-F035-31EB-F507CBD692ED}"/>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
        <p:nvSpPr>
          <p:cNvPr id="6" name="Rectangle">
            <a:extLst>
              <a:ext uri="{FF2B5EF4-FFF2-40B4-BE49-F238E27FC236}">
                <a16:creationId xmlns:a16="http://schemas.microsoft.com/office/drawing/2014/main" id="{F1B8661E-1348-3A40-B690-DFDD69021006}"/>
              </a:ext>
            </a:extLst>
          </p:cNvPr>
          <p:cNvSpPr/>
          <p:nvPr/>
        </p:nvSpPr>
        <p:spPr>
          <a:xfrm>
            <a:off x="433947" y="8211923"/>
            <a:ext cx="4235895" cy="511684"/>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r>
              <a:rPr lang="en-US" altLang="ja-JP" sz="110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rPr>
              <a:t>https://mubo.taka808.com/articles/ZCZl4hAAAB8AxoEr/</a:t>
            </a:r>
          </a:p>
        </p:txBody>
      </p:sp>
      <p:grpSp>
        <p:nvGrpSpPr>
          <p:cNvPr id="10" name="Google Shape;674;p33">
            <a:extLst>
              <a:ext uri="{FF2B5EF4-FFF2-40B4-BE49-F238E27FC236}">
                <a16:creationId xmlns:a16="http://schemas.microsoft.com/office/drawing/2014/main" id="{27D4F76E-5D58-1332-85D3-F25BB440A6E1}"/>
              </a:ext>
            </a:extLst>
          </p:cNvPr>
          <p:cNvGrpSpPr/>
          <p:nvPr/>
        </p:nvGrpSpPr>
        <p:grpSpPr>
          <a:xfrm>
            <a:off x="355202" y="8042557"/>
            <a:ext cx="1111424" cy="316338"/>
            <a:chOff x="0" y="-5429"/>
            <a:chExt cx="2963795" cy="843565"/>
          </a:xfrm>
        </p:grpSpPr>
        <p:sp>
          <p:nvSpPr>
            <p:cNvPr id="11" name="Rectangle">
              <a:extLst>
                <a:ext uri="{FF2B5EF4-FFF2-40B4-BE49-F238E27FC236}">
                  <a16:creationId xmlns:a16="http://schemas.microsoft.com/office/drawing/2014/main" id="{F52624DF-3543-10BC-D1D4-BB50085ADD2A}"/>
                </a:ext>
              </a:extLst>
            </p:cNvPr>
            <p:cNvSpPr/>
            <p:nvPr/>
          </p:nvSpPr>
          <p:spPr>
            <a:xfrm>
              <a:off x="0" y="39798"/>
              <a:ext cx="2963795" cy="753104"/>
            </a:xfrm>
            <a:prstGeom prst="rect">
              <a:avLst/>
            </a:prstGeom>
            <a:solidFill>
              <a:srgbClr val="B3C6E7"/>
            </a:solidFill>
            <a:ln w="12700" cap="flat">
              <a:noFill/>
              <a:miter lim="400000"/>
            </a:ln>
            <a:effectLst/>
          </p:spPr>
          <p:txBody>
            <a:bodyPr wrap="square" lIns="0" tIns="0" rIns="0" bIns="0" numCol="1" anchor="ctr">
              <a:noAutofit/>
            </a:bodyPr>
            <a:lstStyle/>
            <a:p>
              <a:pPr>
                <a:defRPr sz="4100">
                  <a:latin typeface="Garamond"/>
                  <a:ea typeface="Garamond"/>
                  <a:cs typeface="Garamond"/>
                  <a:sym typeface="Garamond"/>
                </a:defRPr>
              </a:pPr>
              <a:endParaRPr sz="1538"/>
            </a:p>
          </p:txBody>
        </p:sp>
        <p:sp>
          <p:nvSpPr>
            <p:cNvPr id="12" name="Part01 link">
              <a:extLst>
                <a:ext uri="{FF2B5EF4-FFF2-40B4-BE49-F238E27FC236}">
                  <a16:creationId xmlns:a16="http://schemas.microsoft.com/office/drawing/2014/main" id="{406D54CB-52D3-BAD1-E7AA-849BDD6FD59C}"/>
                </a:ext>
              </a:extLst>
            </p:cNvPr>
            <p:cNvSpPr txBox="1"/>
            <p:nvPr/>
          </p:nvSpPr>
          <p:spPr>
            <a:xfrm>
              <a:off x="105275" y="-5429"/>
              <a:ext cx="2753246" cy="843565"/>
            </a:xfrm>
            <a:prstGeom prst="rect">
              <a:avLst/>
            </a:prstGeom>
            <a:noFill/>
            <a:ln w="12700" cap="flat">
              <a:noFill/>
              <a:miter lim="400000"/>
            </a:ln>
            <a:effectLst/>
          </p:spPr>
          <p:txBody>
            <a:bodyPr wrap="square" lIns="39450" tIns="39450" rIns="39450" bIns="39450" numCol="1" anchor="ctr">
              <a:spAutoFit/>
            </a:bodyPr>
            <a:lstStyle>
              <a:lvl1pPr>
                <a:defRPr sz="4100">
                  <a:latin typeface="Garamond"/>
                  <a:ea typeface="Garamond"/>
                  <a:cs typeface="Garamond"/>
                  <a:sym typeface="Garamond"/>
                </a:defRPr>
              </a:lvl1pPr>
            </a:lstStyle>
            <a:p>
              <a:r>
                <a:rPr sz="1538" dirty="0"/>
                <a:t>Part0</a:t>
              </a:r>
              <a:r>
                <a:rPr lang="en-US" sz="1538" dirty="0"/>
                <a:t>5</a:t>
              </a:r>
              <a:r>
                <a:rPr sz="1538" dirty="0"/>
                <a:t> link</a:t>
              </a:r>
            </a:p>
          </p:txBody>
        </p:sp>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4" name="テキスト ボックス 2"/>
          <p:cNvSpPr txBox="1"/>
          <p:nvPr/>
        </p:nvSpPr>
        <p:spPr>
          <a:xfrm>
            <a:off x="240896" y="512365"/>
            <a:ext cx="5234797" cy="400110"/>
          </a:xfrm>
          <a:prstGeom prst="rect">
            <a:avLst/>
          </a:prstGeom>
          <a:ln w="12700">
            <a:miter lim="400000"/>
          </a:ln>
        </p:spPr>
        <p:txBody>
          <a:bodyPr wrap="square" lIns="17145" rIns="17145">
            <a:spAutoFit/>
          </a:bodyPr>
          <a:lstStyle>
            <a:lvl1pPr algn="ctr">
              <a:defRPr sz="4800"/>
            </a:lvl1pPr>
          </a:lstStyle>
          <a:p>
            <a:r>
              <a:rPr sz="2000" dirty="0" err="1">
                <a:latin typeface="M PLUS 1p" panose="020B0502020203020207" pitchFamily="34" charset="-128"/>
                <a:ea typeface="M PLUS 1p" panose="020B0502020203020207" pitchFamily="34" charset="-128"/>
                <a:cs typeface="M PLUS 1p" panose="020B0502020203020207" pitchFamily="34" charset="-128"/>
              </a:rPr>
              <a:t>ミュージシャンとして世界中を回る</a:t>
            </a:r>
            <a:endParaRPr sz="20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0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68</a:t>
            </a:fld>
            <a:endParaRPr/>
          </a:p>
        </p:txBody>
      </p:sp>
      <p:grpSp>
        <p:nvGrpSpPr>
          <p:cNvPr id="4" name="グループ化 3">
            <a:extLst>
              <a:ext uri="{FF2B5EF4-FFF2-40B4-BE49-F238E27FC236}">
                <a16:creationId xmlns:a16="http://schemas.microsoft.com/office/drawing/2014/main" id="{2A9B6BD2-4EC6-FA46-05F3-31F42F5B9FE0}"/>
              </a:ext>
            </a:extLst>
          </p:cNvPr>
          <p:cNvGrpSpPr/>
          <p:nvPr/>
        </p:nvGrpSpPr>
        <p:grpSpPr>
          <a:xfrm>
            <a:off x="43664" y="851719"/>
            <a:ext cx="5629260" cy="88634"/>
            <a:chOff x="43664" y="851719"/>
            <a:chExt cx="5629260" cy="88634"/>
          </a:xfrm>
        </p:grpSpPr>
        <p:cxnSp>
          <p:nvCxnSpPr>
            <p:cNvPr id="5" name="Google Shape;224;p19">
              <a:extLst>
                <a:ext uri="{FF2B5EF4-FFF2-40B4-BE49-F238E27FC236}">
                  <a16:creationId xmlns:a16="http://schemas.microsoft.com/office/drawing/2014/main" id="{EA86FE96-F95E-281E-4DFE-0729C098B770}"/>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E8CB433C-A4DD-9944-76EC-AC95DA222603}"/>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grpSp>
      <p:sp>
        <p:nvSpPr>
          <p:cNvPr id="7" name="Column-01">
            <a:extLst>
              <a:ext uri="{FF2B5EF4-FFF2-40B4-BE49-F238E27FC236}">
                <a16:creationId xmlns:a16="http://schemas.microsoft.com/office/drawing/2014/main" id="{615E4CD4-BD20-B3BB-BF25-DB6C67F071BB}"/>
              </a:ext>
            </a:extLst>
          </p:cNvPr>
          <p:cNvSpPr txBox="1"/>
          <p:nvPr/>
        </p:nvSpPr>
        <p:spPr>
          <a:xfrm>
            <a:off x="432578" y="105000"/>
            <a:ext cx="4851432" cy="420091"/>
          </a:xfrm>
          <a:prstGeom prst="rect">
            <a:avLst/>
          </a:prstGeom>
          <a:noFill/>
          <a:ln w="12700" cap="flat">
            <a:noFill/>
            <a:miter lim="400000"/>
          </a:ln>
          <a:effectLst/>
        </p:spPr>
        <p:txBody>
          <a:bodyPr wrap="square" lIns="25134" tIns="25134" rIns="25134" bIns="25134" numCol="1" anchor="t">
            <a:spAutoFit/>
          </a:bodyPr>
          <a:lstStyle>
            <a:lvl1pPr algn="ctr">
              <a:defRPr sz="7900">
                <a:latin typeface="Garamond"/>
                <a:ea typeface="Garamond"/>
                <a:cs typeface="Garamond"/>
                <a:sym typeface="Garamond"/>
              </a:defRPr>
            </a:lvl1pPr>
          </a:lstStyle>
          <a:p>
            <a:r>
              <a:rPr sz="2400" dirty="0"/>
              <a:t>Column-0</a:t>
            </a:r>
            <a:r>
              <a:rPr lang="en-US" sz="2400" dirty="0"/>
              <a:t>2</a:t>
            </a:r>
            <a:endParaRPr sz="2000" dirty="0">
              <a:solidFill>
                <a:srgbClr val="4A5568"/>
              </a:solidFill>
            </a:endParaRPr>
          </a:p>
        </p:txBody>
      </p:sp>
      <p:pic>
        <p:nvPicPr>
          <p:cNvPr id="8" name="Google Shape;916;p41">
            <a:extLst>
              <a:ext uri="{FF2B5EF4-FFF2-40B4-BE49-F238E27FC236}">
                <a16:creationId xmlns:a16="http://schemas.microsoft.com/office/drawing/2014/main" id="{9A689FBF-5F6B-D45D-4C02-B83FB6FD9DCB}"/>
              </a:ext>
            </a:extLst>
          </p:cNvPr>
          <p:cNvPicPr preferRelativeResize="0"/>
          <p:nvPr/>
        </p:nvPicPr>
        <p:blipFill>
          <a:blip r:embed="rId2"/>
          <a:stretch>
            <a:fillRect/>
          </a:stretch>
        </p:blipFill>
        <p:spPr>
          <a:xfrm rot="-5400000">
            <a:off x="-1256606" y="2183901"/>
            <a:ext cx="8216743" cy="5729645"/>
          </a:xfrm>
          <a:prstGeom prst="rect">
            <a:avLst/>
          </a:prstGeom>
          <a:noFill/>
          <a:ln>
            <a:noFill/>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表紙-03"/>
          <p:cNvPicPr>
            <a:picLocks noChangeAspect="1"/>
          </p:cNvPicPr>
          <p:nvPr/>
        </p:nvPicPr>
        <p:blipFill>
          <a:blip r:embed="rId2">
            <a:alphaModFix amt="71000"/>
          </a:blip>
          <a:stretch>
            <a:fillRect/>
          </a:stretch>
        </p:blipFill>
        <p:spPr>
          <a:xfrm>
            <a:off x="-72785" y="-65723"/>
            <a:ext cx="5968127" cy="9275445"/>
          </a:xfrm>
          <a:prstGeom prst="rect">
            <a:avLst/>
          </a:prstGeom>
        </p:spPr>
      </p:pic>
      <p:grpSp>
        <p:nvGrpSpPr>
          <p:cNvPr id="2610" name="Google Shape;1993;p81"/>
          <p:cNvGrpSpPr/>
          <p:nvPr/>
        </p:nvGrpSpPr>
        <p:grpSpPr>
          <a:xfrm>
            <a:off x="421406" y="281346"/>
            <a:ext cx="4901738" cy="440179"/>
            <a:chOff x="0" y="0"/>
            <a:chExt cx="13071300" cy="1173807"/>
          </a:xfrm>
        </p:grpSpPr>
        <p:sp>
          <p:nvSpPr>
            <p:cNvPr id="2608" name="Rectangle"/>
            <p:cNvSpPr/>
            <p:nvPr/>
          </p:nvSpPr>
          <p:spPr>
            <a:xfrm>
              <a:off x="0" y="0"/>
              <a:ext cx="13071300" cy="936301"/>
            </a:xfrm>
            <a:prstGeom prst="rect">
              <a:avLst/>
            </a:prstGeom>
            <a:solidFill>
              <a:srgbClr val="FFFFFF"/>
            </a:solidFill>
            <a:ln w="12700" cap="flat">
              <a:noFill/>
              <a:miter lim="400000"/>
            </a:ln>
            <a:effectLst/>
          </p:spPr>
          <p:txBody>
            <a:bodyPr wrap="square" lIns="0" tIns="0" rIns="0" bIns="0" numCol="1" anchor="t">
              <a:noAutofit/>
            </a:bodyPr>
            <a:lstStyle/>
            <a:p>
              <a:pPr algn="ctr">
                <a:defRPr sz="5500">
                  <a:latin typeface="Garamond"/>
                  <a:ea typeface="Garamond"/>
                  <a:cs typeface="Garamond"/>
                  <a:sym typeface="Garamond"/>
                </a:defRPr>
              </a:pPr>
              <a:endParaRPr sz="2400"/>
            </a:p>
          </p:txBody>
        </p:sp>
        <p:sp>
          <p:nvSpPr>
            <p:cNvPr id="2609" name="Column-02"/>
            <p:cNvSpPr txBox="1"/>
            <p:nvPr/>
          </p:nvSpPr>
          <p:spPr>
            <a:xfrm>
              <a:off x="29744" y="53568"/>
              <a:ext cx="12937151" cy="1120239"/>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Column-02</a:t>
              </a:r>
            </a:p>
          </p:txBody>
        </p:sp>
      </p:grpSp>
      <p:sp>
        <p:nvSpPr>
          <p:cNvPr id="2611" name="Google Shape;1994;p81"/>
          <p:cNvSpPr txBox="1"/>
          <p:nvPr/>
        </p:nvSpPr>
        <p:spPr>
          <a:xfrm>
            <a:off x="326024" y="1235648"/>
            <a:ext cx="5064545" cy="7780497"/>
          </a:xfrm>
          <a:prstGeom prst="rect">
            <a:avLst/>
          </a:prstGeom>
          <a:ln w="12700">
            <a:miter lim="400000"/>
          </a:ln>
        </p:spPr>
        <p:txBody>
          <a:bodyPr lIns="39450" tIns="39450" rIns="39450" bIns="39450">
            <a:spAutoFit/>
          </a:bodyPr>
          <a:lstStyle/>
          <a:p>
            <a:pPr>
              <a:lnSpc>
                <a:spcPct val="115000"/>
              </a:lnSpc>
              <a:spcBef>
                <a:spcPts val="1538"/>
              </a:spcBef>
              <a:defRPr sz="5300" b="1">
                <a:solidFill>
                  <a:srgbClr val="4A5568"/>
                </a:solidFill>
              </a:defRPr>
            </a:pPr>
            <a:r>
              <a:rPr sz="1988" dirty="0" err="1">
                <a:latin typeface="M PLUS 1p" panose="020B0502020203020207" pitchFamily="34" charset="-128"/>
                <a:ea typeface="M PLUS 1p" panose="020B0502020203020207" pitchFamily="34" charset="-128"/>
                <a:cs typeface="M PLUS 1p" panose="020B0502020203020207" pitchFamily="34" charset="-128"/>
              </a:rPr>
              <a:t>ミュージシャンとして世界中を回るということ</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2年ぶりにインドネシアのJavaジャズフェスティバルに戻ることになりました。前回は2020年、Maurice Brownのバンドで参加し、その後東京ブルーノートでの公演を予定していましたが、まさにその頃にコロナが流行し始め、公演はキャンセル。そのままロックダウンが始まり、予想外にも1年間日本に滞在することになりました。2021年の1月にようやくアメリカへ帰国し、それから早くも1年半が経過しました。</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今回のフェスティバルではKeyon</a:t>
            </a:r>
            <a:r>
              <a:rPr sz="1388" dirty="0">
                <a:latin typeface="M PLUS 1p" panose="020B0502020203020207" pitchFamily="34" charset="-128"/>
                <a:ea typeface="M PLUS 1p" panose="020B0502020203020207" pitchFamily="34" charset="-128"/>
                <a:cs typeface="M PLUS 1p" panose="020B0502020203020207" pitchFamily="34" charset="-128"/>
              </a:rPr>
              <a:t> Harroldのグループとして演奏します。世界は再び動き出し、今年に入ってからインドネシア、ブラジル、モントリオール、西海岸と、各地でのイベントが少しずつ決まりつつあります。海外のフェスティバルへの参加が以前以上に増えているようで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ニューヨークに来てからの夢であった世界中のフェスを回る生活は、多くの学びと刺激があり、音楽的にも大きな成長を遂げられるものです。しかし、このツアー生活が全て良いことばかりではないのも事実です。特に移動の大変さは言うまでもありません。ほとんどが早朝の飛行で、乗り継ぎや演奏までのタイト間隔など、予算の関係上、計画が非常にタイトで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特殊な仕事ゆえに</a:t>
            </a:r>
            <a:r>
              <a:rPr sz="1388" dirty="0">
                <a:latin typeface="M PLUS 1p" panose="020B0502020203020207" pitchFamily="34" charset="-128"/>
                <a:ea typeface="M PLUS 1p" panose="020B0502020203020207" pitchFamily="34" charset="-128"/>
                <a:cs typeface="M PLUS 1p" panose="020B0502020203020207" pitchFamily="34" charset="-128"/>
              </a:rPr>
              <a:t>、「乗り継ぎ失敗しました」では済まされない状況も多く、現場に到着するまでは常に気が気ではありません。自分のコントロール外の問題も起こりがちですが、それにも臨機応変に対応しなければなりません。</a:t>
            </a:r>
          </a:p>
          <a:p>
            <a:pPr>
              <a:lnSpc>
                <a:spcPct val="115000"/>
              </a:lnSpc>
              <a:spcBef>
                <a:spcPts val="1538"/>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612" name="Google Shape;1999;p81" descr="Google Shape;1999;p81"/>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261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69</a:t>
            </a:fld>
            <a:endParaRPr/>
          </a:p>
        </p:txBody>
      </p:sp>
      <p:grpSp>
        <p:nvGrpSpPr>
          <p:cNvPr id="5" name="グループ化 4">
            <a:extLst>
              <a:ext uri="{FF2B5EF4-FFF2-40B4-BE49-F238E27FC236}">
                <a16:creationId xmlns:a16="http://schemas.microsoft.com/office/drawing/2014/main" id="{066B05BE-F982-C90B-DC17-C94289140C32}"/>
              </a:ext>
            </a:extLst>
          </p:cNvPr>
          <p:cNvGrpSpPr/>
          <p:nvPr/>
        </p:nvGrpSpPr>
        <p:grpSpPr>
          <a:xfrm>
            <a:off x="43664" y="927919"/>
            <a:ext cx="5629260" cy="88634"/>
            <a:chOff x="43664" y="927919"/>
            <a:chExt cx="5629260" cy="88634"/>
          </a:xfrm>
        </p:grpSpPr>
        <p:cxnSp>
          <p:nvCxnSpPr>
            <p:cNvPr id="2" name="Google Shape;224;p19">
              <a:extLst>
                <a:ext uri="{FF2B5EF4-FFF2-40B4-BE49-F238E27FC236}">
                  <a16:creationId xmlns:a16="http://schemas.microsoft.com/office/drawing/2014/main" id="{00167FAE-2661-CC22-E31E-BAA162A859DB}"/>
                </a:ext>
              </a:extLst>
            </p:cNvPr>
            <p:cNvCxnSpPr/>
            <p:nvPr/>
          </p:nvCxnSpPr>
          <p:spPr>
            <a:xfrm>
              <a:off x="43664" y="9279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D9AECC9B-1338-7543-0DB2-66FF4E00A917}"/>
                </a:ext>
              </a:extLst>
            </p:cNvPr>
            <p:cNvCxnSpPr/>
            <p:nvPr/>
          </p:nvCxnSpPr>
          <p:spPr>
            <a:xfrm>
              <a:off x="46377" y="1016553"/>
              <a:ext cx="5626547"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Google Shape;227;p19"/>
          <p:cNvSpPr txBox="1"/>
          <p:nvPr/>
        </p:nvSpPr>
        <p:spPr>
          <a:xfrm>
            <a:off x="303812" y="2022125"/>
            <a:ext cx="5106244" cy="1621702"/>
          </a:xfrm>
          <a:prstGeom prst="rect">
            <a:avLst/>
          </a:prstGeom>
          <a:ln w="12700">
            <a:miter lim="400000"/>
          </a:ln>
        </p:spPr>
        <p:txBody>
          <a:bodyPr lIns="25134" tIns="25134" rIns="25134" bIns="25134">
            <a:spAutoFit/>
          </a:bodyPr>
          <a:lstStyle>
            <a:lvl1pPr>
              <a:lnSpc>
                <a:spcPct val="150000"/>
              </a:lnSpc>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和音とは、違う高さの音が同時に鳴っている音のことです。また、この本の中で「基本和音」と呼んでいるのは、まるで料理の素材のようなもののこと。例えばお肉や野菜みたいな。コードや和音と聞くと、難しいと思うかもしれないけど、実は基本的な和音はたったの４つだけ。</a:t>
            </a:r>
          </a:p>
        </p:txBody>
      </p:sp>
      <p:grpSp>
        <p:nvGrpSpPr>
          <p:cNvPr id="6" name="グループ化 5">
            <a:extLst>
              <a:ext uri="{FF2B5EF4-FFF2-40B4-BE49-F238E27FC236}">
                <a16:creationId xmlns:a16="http://schemas.microsoft.com/office/drawing/2014/main" id="{DA5870F1-4CD5-DA80-615F-7E3270916ECB}"/>
              </a:ext>
            </a:extLst>
          </p:cNvPr>
          <p:cNvGrpSpPr/>
          <p:nvPr/>
        </p:nvGrpSpPr>
        <p:grpSpPr>
          <a:xfrm>
            <a:off x="795" y="799769"/>
            <a:ext cx="5665336" cy="520927"/>
            <a:chOff x="0" y="2132710"/>
            <a:chExt cx="15107562" cy="1389139"/>
          </a:xfrm>
        </p:grpSpPr>
        <p:sp>
          <p:nvSpPr>
            <p:cNvPr id="310" name="Rectangle"/>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基本和音について</a:t>
              </a:r>
            </a:p>
          </p:txBody>
        </p:sp>
        <p:pic>
          <p:nvPicPr>
            <p:cNvPr id="313" name="Google Shape;231;p19" descr="Google Shape;231;p19"/>
            <p:cNvPicPr>
              <a:picLocks noChangeAspect="1"/>
            </p:cNvPicPr>
            <p:nvPr/>
          </p:nvPicPr>
          <p:blipFill>
            <a:blip r:embed="rId3"/>
            <a:srcRect r="9066" b="28515"/>
            <a:stretch>
              <a:fillRect/>
            </a:stretch>
          </p:blipFill>
          <p:spPr>
            <a:xfrm>
              <a:off x="0" y="2132710"/>
              <a:ext cx="1490910" cy="1389139"/>
            </a:xfrm>
            <a:prstGeom prst="rect">
              <a:avLst/>
            </a:prstGeom>
            <a:ln w="12700">
              <a:miter lim="400000"/>
              <a:headEnd/>
              <a:tailEnd/>
            </a:ln>
          </p:spPr>
        </p:pic>
      </p:grpSp>
      <p:grpSp>
        <p:nvGrpSpPr>
          <p:cNvPr id="316" name="Google Shape;234;p19"/>
          <p:cNvGrpSpPr/>
          <p:nvPr/>
        </p:nvGrpSpPr>
        <p:grpSpPr>
          <a:xfrm>
            <a:off x="2555312" y="4405059"/>
            <a:ext cx="1995995" cy="608139"/>
            <a:chOff x="0" y="0"/>
            <a:chExt cx="5322651" cy="1621703"/>
          </a:xfrm>
        </p:grpSpPr>
        <p:sp>
          <p:nvSpPr>
            <p:cNvPr id="314" name="Google Shape;235;p19"/>
            <p:cNvSpPr/>
            <p:nvPr/>
          </p:nvSpPr>
          <p:spPr>
            <a:xfrm>
              <a:off x="0" y="0"/>
              <a:ext cx="391681" cy="16217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5" name="Google Shape;236;p19"/>
            <p:cNvSpPr txBox="1"/>
            <p:nvPr/>
          </p:nvSpPr>
          <p:spPr>
            <a:xfrm>
              <a:off x="1153317" y="93517"/>
              <a:ext cx="4169334" cy="1282167"/>
            </a:xfrm>
            <a:prstGeom prst="rect">
              <a:avLst/>
            </a:prstGeom>
            <a:noFill/>
            <a:ln w="12700" cap="flat">
              <a:noFill/>
              <a:miter lim="400000"/>
            </a:ln>
            <a:effectLst/>
          </p:spPr>
          <p:txBody>
            <a:bodyPr wrap="square" lIns="25134" tIns="25134" rIns="25134" bIns="25134" numCol="1" anchor="t">
              <a:spAutoFit/>
            </a:bodyPr>
            <a:lstStyle>
              <a:lvl1pPr>
                <a:lnSpc>
                  <a:spcPct val="150000"/>
                </a:lnSpc>
                <a:defRPr sz="5500"/>
              </a:lvl1pPr>
            </a:lstStyle>
            <a:p>
              <a:r>
                <a:rPr sz="2063" dirty="0">
                  <a:latin typeface="M PLUS 1p" panose="020B0502020203020207" pitchFamily="34" charset="-128"/>
                  <a:ea typeface="M PLUS 1p" panose="020B0502020203020207" pitchFamily="34" charset="-128"/>
                  <a:cs typeface="M PLUS 1p" panose="020B0502020203020207" pitchFamily="34" charset="-128"/>
                </a:rPr>
                <a:t>３和音</a:t>
              </a:r>
            </a:p>
          </p:txBody>
        </p:sp>
      </p:grpSp>
      <p:grpSp>
        <p:nvGrpSpPr>
          <p:cNvPr id="319" name="Google Shape;237;p19"/>
          <p:cNvGrpSpPr/>
          <p:nvPr/>
        </p:nvGrpSpPr>
        <p:grpSpPr>
          <a:xfrm>
            <a:off x="2555312" y="5493576"/>
            <a:ext cx="1995995" cy="624713"/>
            <a:chOff x="0" y="0"/>
            <a:chExt cx="5322651" cy="1665898"/>
          </a:xfrm>
        </p:grpSpPr>
        <p:sp>
          <p:nvSpPr>
            <p:cNvPr id="317" name="Google Shape;238;p19"/>
            <p:cNvSpPr/>
            <p:nvPr/>
          </p:nvSpPr>
          <p:spPr>
            <a:xfrm>
              <a:off x="0" y="44195"/>
              <a:ext cx="403348" cy="16217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8" name="Google Shape;239;p19"/>
            <p:cNvSpPr txBox="1"/>
            <p:nvPr/>
          </p:nvSpPr>
          <p:spPr>
            <a:xfrm>
              <a:off x="1153317" y="0"/>
              <a:ext cx="4169334" cy="1282165"/>
            </a:xfrm>
            <a:prstGeom prst="rect">
              <a:avLst/>
            </a:prstGeom>
            <a:noFill/>
            <a:ln w="12700" cap="flat">
              <a:noFill/>
              <a:miter lim="400000"/>
            </a:ln>
            <a:effectLst/>
          </p:spPr>
          <p:txBody>
            <a:bodyPr wrap="square" lIns="25134" tIns="25134" rIns="25134" bIns="25134" numCol="1" anchor="t">
              <a:spAutoFit/>
            </a:bodyPr>
            <a:lstStyle>
              <a:lvl1pPr>
                <a:lnSpc>
                  <a:spcPct val="150000"/>
                </a:lnSpc>
                <a:defRPr sz="5500"/>
              </a:lvl1pPr>
            </a:lstStyle>
            <a:p>
              <a:r>
                <a:rPr sz="2063" dirty="0">
                  <a:latin typeface="M PLUS 1p" panose="020B0502020203020207" pitchFamily="34" charset="-128"/>
                  <a:ea typeface="M PLUS 1p" panose="020B0502020203020207" pitchFamily="34" charset="-128"/>
                  <a:cs typeface="M PLUS 1p" panose="020B0502020203020207" pitchFamily="34" charset="-128"/>
                </a:rPr>
                <a:t>４和音</a:t>
              </a:r>
            </a:p>
          </p:txBody>
        </p:sp>
      </p:grpSp>
      <p:grpSp>
        <p:nvGrpSpPr>
          <p:cNvPr id="322" name="Google Shape;240;p19"/>
          <p:cNvGrpSpPr/>
          <p:nvPr/>
        </p:nvGrpSpPr>
        <p:grpSpPr>
          <a:xfrm>
            <a:off x="3967904" y="4900810"/>
            <a:ext cx="2004459" cy="608139"/>
            <a:chOff x="0" y="0"/>
            <a:chExt cx="5345223" cy="1621703"/>
          </a:xfrm>
        </p:grpSpPr>
        <p:sp>
          <p:nvSpPr>
            <p:cNvPr id="320" name="Google Shape;241;p19"/>
            <p:cNvSpPr/>
            <p:nvPr/>
          </p:nvSpPr>
          <p:spPr>
            <a:xfrm>
              <a:off x="0" y="0"/>
              <a:ext cx="391681" cy="16217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noFill/>
            <a:ln w="9525" cap="flat">
              <a:solidFill>
                <a:srgbClr val="000000"/>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1" name="Google Shape;242;p19"/>
            <p:cNvSpPr txBox="1"/>
            <p:nvPr/>
          </p:nvSpPr>
          <p:spPr>
            <a:xfrm>
              <a:off x="1175888" y="229728"/>
              <a:ext cx="4169335" cy="1282167"/>
            </a:xfrm>
            <a:prstGeom prst="rect">
              <a:avLst/>
            </a:prstGeom>
            <a:noFill/>
            <a:ln w="12700" cap="flat">
              <a:noFill/>
              <a:miter lim="400000"/>
            </a:ln>
            <a:effectLst/>
          </p:spPr>
          <p:txBody>
            <a:bodyPr wrap="square" lIns="25134" tIns="25134" rIns="25134" bIns="25134" numCol="1" anchor="t">
              <a:spAutoFit/>
            </a:bodyPr>
            <a:lstStyle>
              <a:lvl1pPr>
                <a:lnSpc>
                  <a:spcPct val="150000"/>
                </a:lnSpc>
                <a:defRPr sz="5500"/>
              </a:lvl1pPr>
            </a:lstStyle>
            <a:p>
              <a:r>
                <a:rPr sz="2063" dirty="0" err="1">
                  <a:latin typeface="M PLUS 1p" panose="020B0502020203020207" pitchFamily="34" charset="-128"/>
                  <a:ea typeface="M PLUS 1p" panose="020B0502020203020207" pitchFamily="34" charset="-128"/>
                  <a:cs typeface="M PLUS 1p" panose="020B0502020203020207" pitchFamily="34" charset="-128"/>
                </a:rPr>
                <a:t>基本和音</a:t>
              </a:r>
              <a:endParaRPr sz="2063"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323" name="Google Shape;227;p19"/>
          <p:cNvSpPr txBox="1"/>
          <p:nvPr/>
        </p:nvSpPr>
        <p:spPr>
          <a:xfrm>
            <a:off x="434580" y="4237422"/>
            <a:ext cx="3137114" cy="1734233"/>
          </a:xfrm>
          <a:prstGeom prst="rect">
            <a:avLst/>
          </a:prstGeom>
          <a:ln w="12700">
            <a:miter lim="400000"/>
          </a:ln>
        </p:spPr>
        <p:txBody>
          <a:bodyPr lIns="25134" tIns="25134" rIns="25134" bIns="25134">
            <a:spAutoFit/>
          </a:bodyPr>
          <a:lstStyle/>
          <a:p>
            <a:pPr>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１.明るい３和音</a:t>
            </a:r>
          </a:p>
          <a:p>
            <a:pPr>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２.暗い３和音</a:t>
            </a:r>
          </a:p>
          <a:p>
            <a:pPr>
              <a:spcBef>
                <a:spcPts val="1200"/>
              </a:spcBef>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３.メイジャー・</a:t>
            </a:r>
            <a:r>
              <a:rPr sz="1388" dirty="0" err="1">
                <a:latin typeface="M PLUS 1p" panose="020B0502020203020207" pitchFamily="34" charset="-128"/>
                <a:ea typeface="M PLUS 1p" panose="020B0502020203020207" pitchFamily="34" charset="-128"/>
                <a:cs typeface="M PLUS 1p" panose="020B0502020203020207" pitchFamily="34" charset="-128"/>
              </a:rPr>
              <a:t>セブンス</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４.セブンス</a:t>
            </a:r>
          </a:p>
        </p:txBody>
      </p:sp>
      <p:sp>
        <p:nvSpPr>
          <p:cNvPr id="324" name="テキスト ボックス 2"/>
          <p:cNvSpPr txBox="1">
            <a:spLocks noChangeAspect="1"/>
          </p:cNvSpPr>
          <p:nvPr/>
        </p:nvSpPr>
        <p:spPr>
          <a:xfrm>
            <a:off x="442011" y="202502"/>
            <a:ext cx="4832566" cy="403957"/>
          </a:xfrm>
          <a:prstGeom prst="rect">
            <a:avLst/>
          </a:prstGeom>
          <a:ln w="12700">
            <a:miter lim="400000"/>
          </a:ln>
        </p:spPr>
        <p:txBody>
          <a:bodyPr wrap="square" lIns="17145" rIns="17145">
            <a:spAutoFit/>
          </a:bodyPr>
          <a:lstStyle/>
          <a:p>
            <a:pPr>
              <a:defRPr sz="5400">
                <a:latin typeface="A-OTF 太ゴB101 Pr6N Bold"/>
                <a:ea typeface="A-OTF 太ゴB101 Pr6N Bold"/>
                <a:cs typeface="A-OTF 太ゴB101 Pr6N Bold"/>
                <a:sym typeface="A-OTF 太ゴB101 Pr6N Bold"/>
              </a:defRPr>
            </a:pPr>
            <a:r>
              <a:rPr sz="2025" dirty="0">
                <a:latin typeface="M PLUS 1p" panose="020B0502020203020207" pitchFamily="34" charset="-128"/>
                <a:ea typeface="M PLUS 1p" panose="020B0502020203020207" pitchFamily="34" charset="-128"/>
                <a:cs typeface="M PLUS 1p" panose="020B0502020203020207" pitchFamily="34" charset="-128"/>
              </a:rPr>
              <a:t>Part 01</a:t>
            </a:r>
            <a:r>
              <a:rPr sz="2025" dirty="0">
                <a:latin typeface="M PLUS 1p" panose="020B0502020203020207" pitchFamily="34" charset="-128"/>
                <a:ea typeface="M PLUS 1p" panose="020B0502020203020207" pitchFamily="34" charset="-128"/>
                <a:cs typeface="M PLUS 1p" panose="020B0502020203020207" pitchFamily="34" charset="-128"/>
                <a:sym typeface="Garamond"/>
              </a:rPr>
              <a:t>     </a:t>
            </a:r>
            <a:r>
              <a:rPr sz="2025" dirty="0">
                <a:latin typeface="M PLUS 1p" panose="020B0502020203020207" pitchFamily="34" charset="-128"/>
                <a:ea typeface="M PLUS 1p" panose="020B0502020203020207" pitchFamily="34" charset="-128"/>
                <a:cs typeface="M PLUS 1p" panose="020B0502020203020207" pitchFamily="34" charset="-128"/>
              </a:rPr>
              <a:t>基本和音と３つのテンション</a:t>
            </a:r>
          </a:p>
        </p:txBody>
      </p:sp>
      <p:sp>
        <p:nvSpPr>
          <p:cNvPr id="325"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7</a:t>
            </a:fld>
            <a:endParaRPr/>
          </a:p>
        </p:txBody>
      </p:sp>
      <p:grpSp>
        <p:nvGrpSpPr>
          <p:cNvPr id="2" name="Google Shape;223;p19">
            <a:extLst>
              <a:ext uri="{FF2B5EF4-FFF2-40B4-BE49-F238E27FC236}">
                <a16:creationId xmlns:a16="http://schemas.microsoft.com/office/drawing/2014/main" id="{EE1BFB3B-7477-8EEA-613A-37C64C6B3EFB}"/>
              </a:ext>
            </a:extLst>
          </p:cNvPr>
          <p:cNvGrpSpPr/>
          <p:nvPr/>
        </p:nvGrpSpPr>
        <p:grpSpPr>
          <a:xfrm>
            <a:off x="43664" y="675001"/>
            <a:ext cx="5629260" cy="88634"/>
            <a:chOff x="5028466" y="595493"/>
            <a:chExt cx="5043631" cy="123386"/>
          </a:xfrm>
        </p:grpSpPr>
        <p:cxnSp>
          <p:nvCxnSpPr>
            <p:cNvPr id="3" name="Google Shape;224;p19">
              <a:extLst>
                <a:ext uri="{FF2B5EF4-FFF2-40B4-BE49-F238E27FC236}">
                  <a16:creationId xmlns:a16="http://schemas.microsoft.com/office/drawing/2014/main" id="{4D1D5DC7-D8DE-6832-E3A4-BE3D5414E635}"/>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EAE2A1D8-6D4C-42CA-B29B-3D9394EC9F57}"/>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表紙-03"/>
          <p:cNvPicPr>
            <a:picLocks noChangeAspect="1"/>
          </p:cNvPicPr>
          <p:nvPr/>
        </p:nvPicPr>
        <p:blipFill>
          <a:blip r:embed="rId2">
            <a:alphaModFix amt="71000"/>
          </a:blip>
          <a:stretch>
            <a:fillRect/>
          </a:stretch>
        </p:blipFill>
        <p:spPr>
          <a:xfrm>
            <a:off x="-72785" y="-65723"/>
            <a:ext cx="5968127" cy="9275445"/>
          </a:xfrm>
          <a:prstGeom prst="rect">
            <a:avLst/>
          </a:prstGeom>
        </p:spPr>
      </p:pic>
      <p:sp>
        <p:nvSpPr>
          <p:cNvPr id="2616" name="Rectangle"/>
          <p:cNvSpPr/>
          <p:nvPr/>
        </p:nvSpPr>
        <p:spPr>
          <a:xfrm>
            <a:off x="421406" y="281346"/>
            <a:ext cx="4901738" cy="351114"/>
          </a:xfrm>
          <a:prstGeom prst="rect">
            <a:avLst/>
          </a:prstGeom>
          <a:solidFill>
            <a:srgbClr val="FFFFFF"/>
          </a:solidFill>
          <a:ln w="12700" cap="flat">
            <a:noFill/>
            <a:miter lim="400000"/>
          </a:ln>
          <a:effectLst/>
        </p:spPr>
        <p:txBody>
          <a:bodyPr wrap="square" lIns="0" tIns="0" rIns="0" bIns="0" numCol="1" anchor="t">
            <a:noAutofit/>
          </a:bodyPr>
          <a:lstStyle/>
          <a:p>
            <a:pPr algn="ctr">
              <a:defRPr sz="5500">
                <a:latin typeface="Garamond"/>
                <a:ea typeface="Garamond"/>
                <a:cs typeface="Garamond"/>
                <a:sym typeface="Garamond"/>
              </a:defRPr>
            </a:pPr>
            <a:endParaRPr sz="2063"/>
          </a:p>
        </p:txBody>
      </p:sp>
      <p:sp>
        <p:nvSpPr>
          <p:cNvPr id="2619" name="Google Shape;2007;p82"/>
          <p:cNvSpPr txBox="1"/>
          <p:nvPr/>
        </p:nvSpPr>
        <p:spPr>
          <a:xfrm>
            <a:off x="326024" y="1223740"/>
            <a:ext cx="5064545" cy="6871273"/>
          </a:xfrm>
          <a:prstGeom prst="rect">
            <a:avLst/>
          </a:prstGeom>
          <a:ln w="12700">
            <a:miter lim="400000"/>
          </a:ln>
        </p:spPr>
        <p:txBody>
          <a:bodyPr lIns="39450" tIns="39450" rIns="39450" bIns="39450">
            <a:spAutoFit/>
          </a:bodyPr>
          <a:lstStyle/>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今回も早朝のフライトに合わせて、朝5時に出発し、空港には2時間半前に到着。しかし、搭乗手続きでトラブルが続出し、手荷物検査が混んでいたら乗り遅れるところでした。渡航時の条件や必要書類は観光客と異なり、フェスなどの国際イベントでは状況がさらに特殊で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働くビザを持っての入国であるため、通常の観光客とは異なる手続きが必要で、空港のスタッフがよく理解していないことが多く、今回も多くの時間をロスしてしまいました。しかし、自分の状況をしっかりと説明し、必要のない保険への加入やアプリのダウンロードを求められた際には、それが不要であることをはっきりと伝えました。</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のような繰り返しを乗り越えながら、自分の主たる仕事である素晴らしい演奏を提供するために、現場に間に合わせることが最優先です。全ての努力と苦労を乗り越え、ステージ上で最高のパフォーマンスを披露するため、常に最善を尽くしていま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ツアーはただ演奏するだけではなく、移動にも多大な労力が必要ですが、そのすべてが音楽生活の一部であり、この道を選んだからには全てを受け入れ、前向きに取り組んでいきたいと思っています。</a:t>
            </a:r>
          </a:p>
          <a:p>
            <a:pPr>
              <a:lnSpc>
                <a:spcPct val="115000"/>
              </a:lnSpc>
              <a:spcBef>
                <a:spcPts val="1538"/>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gn="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2022/05/25-泉川</a:t>
            </a:r>
          </a:p>
          <a:p>
            <a:pPr algn="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620" name="Google Shape;2012;p82" descr="Google Shape;2012;p82"/>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262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70</a:t>
            </a:fld>
            <a:endParaRPr/>
          </a:p>
        </p:txBody>
      </p:sp>
      <p:grpSp>
        <p:nvGrpSpPr>
          <p:cNvPr id="6" name="グループ化 5">
            <a:extLst>
              <a:ext uri="{FF2B5EF4-FFF2-40B4-BE49-F238E27FC236}">
                <a16:creationId xmlns:a16="http://schemas.microsoft.com/office/drawing/2014/main" id="{8AF2BED8-5766-D4F4-BB4E-371BC084D0E6}"/>
              </a:ext>
            </a:extLst>
          </p:cNvPr>
          <p:cNvGrpSpPr/>
          <p:nvPr/>
        </p:nvGrpSpPr>
        <p:grpSpPr>
          <a:xfrm>
            <a:off x="43664" y="927919"/>
            <a:ext cx="5629260" cy="88634"/>
            <a:chOff x="43664" y="927919"/>
            <a:chExt cx="5629260" cy="88634"/>
          </a:xfrm>
        </p:grpSpPr>
        <p:cxnSp>
          <p:nvCxnSpPr>
            <p:cNvPr id="7" name="Google Shape;224;p19">
              <a:extLst>
                <a:ext uri="{FF2B5EF4-FFF2-40B4-BE49-F238E27FC236}">
                  <a16:creationId xmlns:a16="http://schemas.microsoft.com/office/drawing/2014/main" id="{5B628593-6504-6323-F08F-49626C4CAE43}"/>
                </a:ext>
              </a:extLst>
            </p:cNvPr>
            <p:cNvCxnSpPr/>
            <p:nvPr/>
          </p:nvCxnSpPr>
          <p:spPr>
            <a:xfrm>
              <a:off x="43664" y="9279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8" name="Google Shape;225;p19">
              <a:extLst>
                <a:ext uri="{FF2B5EF4-FFF2-40B4-BE49-F238E27FC236}">
                  <a16:creationId xmlns:a16="http://schemas.microsoft.com/office/drawing/2014/main" id="{B14D8C09-C261-0353-05B2-8583395D2424}"/>
                </a:ext>
              </a:extLst>
            </p:cNvPr>
            <p:cNvCxnSpPr/>
            <p:nvPr/>
          </p:nvCxnSpPr>
          <p:spPr>
            <a:xfrm>
              <a:off x="46377" y="1016553"/>
              <a:ext cx="5626547" cy="0"/>
            </a:xfrm>
            <a:prstGeom prst="straightConnector1">
              <a:avLst/>
            </a:prstGeom>
            <a:noFill/>
            <a:ln w="25400" cap="flat" cmpd="sng">
              <a:solidFill>
                <a:srgbClr val="3F3F3F"/>
              </a:solidFill>
              <a:prstDash val="solid"/>
              <a:miter lim="800000"/>
              <a:headEnd type="none" w="sm" len="sm"/>
              <a:tailEnd type="none" w="sm" len="sm"/>
            </a:ln>
          </p:spPr>
        </p:cxnSp>
      </p:grpSp>
      <p:sp>
        <p:nvSpPr>
          <p:cNvPr id="9" name="Column-02">
            <a:extLst>
              <a:ext uri="{FF2B5EF4-FFF2-40B4-BE49-F238E27FC236}">
                <a16:creationId xmlns:a16="http://schemas.microsoft.com/office/drawing/2014/main" id="{D9E0AFCF-7A45-E471-D2E8-6CFDA0DD1DA7}"/>
              </a:ext>
            </a:extLst>
          </p:cNvPr>
          <p:cNvSpPr txBox="1"/>
          <p:nvPr/>
        </p:nvSpPr>
        <p:spPr>
          <a:xfrm>
            <a:off x="432578" y="302932"/>
            <a:ext cx="4851432" cy="420091"/>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Column-02</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3" name="Picture 1" descr="Picture 1"/>
          <p:cNvPicPr>
            <a:picLocks noChangeAspect="1"/>
          </p:cNvPicPr>
          <p:nvPr/>
        </p:nvPicPr>
        <p:blipFill>
          <a:blip r:embed="rId2"/>
          <a:stretch>
            <a:fillRect/>
          </a:stretch>
        </p:blipFill>
        <p:spPr>
          <a:xfrm>
            <a:off x="-31592" y="-232648"/>
            <a:ext cx="6025754" cy="9592628"/>
          </a:xfrm>
          <a:prstGeom prst="rect">
            <a:avLst/>
          </a:prstGeom>
          <a:ln w="12700">
            <a:miter lim="400000"/>
            <a:headEnd/>
            <a:tailEnd/>
          </a:ln>
        </p:spPr>
      </p:pic>
      <p:sp>
        <p:nvSpPr>
          <p:cNvPr id="2624" name="Google Shape;2022;p83"/>
          <p:cNvSpPr txBox="1"/>
          <p:nvPr/>
        </p:nvSpPr>
        <p:spPr>
          <a:xfrm>
            <a:off x="81775" y="3454807"/>
            <a:ext cx="5743541" cy="1255890"/>
          </a:xfrm>
          <a:prstGeom prst="rect">
            <a:avLst/>
          </a:prstGeom>
          <a:ln w="12700">
            <a:miter lim="400000"/>
          </a:ln>
        </p:spPr>
        <p:txBody>
          <a:bodyPr lIns="39450" tIns="39450" rIns="39450" bIns="39450">
            <a:spAutoFit/>
          </a:bodyPr>
          <a:lstStyle/>
          <a:p>
            <a:pPr>
              <a:lnSpc>
                <a:spcPct val="90000"/>
              </a:lnSpc>
              <a:defRPr sz="6700">
                <a:solidFill>
                  <a:srgbClr val="FFFFFF"/>
                </a:solidFill>
                <a:latin typeface="A-OTF 太ゴB101 Pr6N Bold"/>
                <a:ea typeface="A-OTF 太ゴB101 Pr6N Bold"/>
                <a:cs typeface="A-OTF 太ゴB101 Pr6N Bold"/>
                <a:sym typeface="A-OTF 太ゴB101 Pr6N Bold"/>
              </a:defRPr>
            </a:pPr>
            <a:r>
              <a:rPr sz="2513" dirty="0" err="1">
                <a:latin typeface="M PLUS 1p" panose="020B0502020203020207" pitchFamily="34" charset="-128"/>
                <a:ea typeface="M PLUS 1p" panose="020B0502020203020207" pitchFamily="34" charset="-128"/>
                <a:cs typeface="M PLUS 1p" panose="020B0502020203020207" pitchFamily="34" charset="-128"/>
              </a:rPr>
              <a:t>かっこいいソロ、メロディを作りたい</a:t>
            </a:r>
            <a:endParaRPr sz="2513"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6700">
                <a:solidFill>
                  <a:srgbClr val="FFFFFF"/>
                </a:solidFill>
                <a:latin typeface="A-OTF 太ゴB101 Pr6N Bold"/>
                <a:ea typeface="A-OTF 太ゴB101 Pr6N Bold"/>
                <a:cs typeface="A-OTF 太ゴB101 Pr6N Bold"/>
                <a:sym typeface="A-OTF 太ゴB101 Pr6N Bold"/>
              </a:defRPr>
            </a:pPr>
            <a:r>
              <a:rPr sz="2513" dirty="0">
                <a:latin typeface="M PLUS 1p" panose="020B0502020203020207" pitchFamily="34" charset="-128"/>
                <a:ea typeface="M PLUS 1p" panose="020B0502020203020207" pitchFamily="34" charset="-128"/>
                <a:cs typeface="M PLUS 1p" panose="020B0502020203020207" pitchFamily="34" charset="-128"/>
              </a:rPr>
              <a:t>（</a:t>
            </a:r>
            <a:r>
              <a:rPr sz="2513" dirty="0" err="1">
                <a:latin typeface="M PLUS 1p" panose="020B0502020203020207" pitchFamily="34" charset="-128"/>
                <a:ea typeface="M PLUS 1p" panose="020B0502020203020207" pitchFamily="34" charset="-128"/>
                <a:cs typeface="M PLUS 1p" panose="020B0502020203020207" pitchFamily="34" charset="-128"/>
              </a:rPr>
              <a:t>フレーズと休符の長さ</a:t>
            </a:r>
            <a:r>
              <a:rPr sz="2513"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9200"/>
            </a:pPr>
            <a:endParaRPr sz="34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25" name="Google Shape;2023;p83"/>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a:t>　Part </a:t>
            </a:r>
            <a:r>
              <a:rPr sz="4163"/>
              <a:t>06</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7" name="Google Shape;2033;p84"/>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2630" name="Google Shape;2034;p84"/>
          <p:cNvGrpSpPr/>
          <p:nvPr/>
        </p:nvGrpSpPr>
        <p:grpSpPr>
          <a:xfrm>
            <a:off x="1148" y="1119566"/>
            <a:ext cx="5715000" cy="474189"/>
            <a:chOff x="0" y="-1"/>
            <a:chExt cx="15240000" cy="1264502"/>
          </a:xfrm>
        </p:grpSpPr>
        <p:sp>
          <p:nvSpPr>
            <p:cNvPr id="2628"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29" name="フレーズづくりの６つのポイント"/>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2063" dirty="0">
                  <a:latin typeface="M PLUS 1p" panose="020B0502020203020207" pitchFamily="34" charset="-128"/>
                  <a:ea typeface="M PLUS 1p" panose="020B0502020203020207" pitchFamily="34" charset="-128"/>
                  <a:cs typeface="M PLUS 1p" panose="020B0502020203020207" pitchFamily="34" charset="-128"/>
                </a:rPr>
                <a:t>フレーズづくりの６つのポイント</a:t>
              </a:r>
            </a:p>
          </p:txBody>
        </p:sp>
      </p:grpSp>
      <p:pic>
        <p:nvPicPr>
          <p:cNvPr id="2631" name="Google Shape;2036;p84" descr="Google Shape;2036;p84"/>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2632" name="Google Shape;2038;p84"/>
          <p:cNvSpPr txBox="1"/>
          <p:nvPr/>
        </p:nvSpPr>
        <p:spPr>
          <a:xfrm>
            <a:off x="349202" y="202501"/>
            <a:ext cx="5018185" cy="812506"/>
          </a:xfrm>
          <a:prstGeom prst="rect">
            <a:avLst/>
          </a:prstGeom>
          <a:ln w="12700">
            <a:miter lim="400000"/>
          </a:ln>
        </p:spPr>
        <p:txBody>
          <a:bodyPr lIns="25134" tIns="25134" rIns="25134" bIns="25134">
            <a:spAutoFit/>
          </a:bodyPr>
          <a:lstStyle/>
          <a:p>
            <a:pPr>
              <a:defRPr sz="4400">
                <a:latin typeface="A-OTF 太ゴB101 Pr6N Bold"/>
                <a:ea typeface="A-OTF 太ゴB101 Pr6N Bold"/>
                <a:cs typeface="A-OTF 太ゴB101 Pr6N Bold"/>
                <a:sym typeface="A-OTF 太ゴB101 Pr6N Bold"/>
              </a:defRPr>
            </a:pPr>
            <a:r>
              <a:rPr sz="1650" dirty="0">
                <a:latin typeface="M PLUS 1p" panose="020B0502020203020207" pitchFamily="34" charset="-128"/>
                <a:ea typeface="M PLUS 1p" panose="020B0502020203020207" pitchFamily="34" charset="-128"/>
                <a:cs typeface="M PLUS 1p" panose="020B0502020203020207" pitchFamily="34" charset="-128"/>
              </a:rPr>
              <a:t>Part 06     </a:t>
            </a:r>
            <a:r>
              <a:rPr sz="1650" dirty="0" err="1">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a:t>
            </a:r>
            <a:r>
              <a:rPr sz="1650" dirty="0">
                <a:latin typeface="M PLUS 1p" panose="020B0502020203020207" pitchFamily="34" charset="-128"/>
                <a:ea typeface="M PLUS 1p" panose="020B0502020203020207" pitchFamily="34" charset="-128"/>
                <a:cs typeface="M PLUS 1p" panose="020B0502020203020207" pitchFamily="34" charset="-128"/>
              </a:rPr>
              <a:t>！</a:t>
            </a:r>
          </a:p>
          <a:p>
            <a:pP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a:p>
            <a:pP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33" name="Google Shape;2039;p84"/>
          <p:cNvSpPr txBox="1"/>
          <p:nvPr/>
        </p:nvSpPr>
        <p:spPr>
          <a:xfrm>
            <a:off x="413073" y="1815353"/>
            <a:ext cx="4890356" cy="4147073"/>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前回はアルペジオ、スケール、2ー5ー1、アナライズに続いて、ターゲットノートについて解説してみました。今回は「フレーズと休符の長さ」に着目してさらにかっこよくしちゃいましょう！</a:t>
            </a: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636" name="Google Shape;2040;p84"/>
          <p:cNvGrpSpPr/>
          <p:nvPr/>
        </p:nvGrpSpPr>
        <p:grpSpPr>
          <a:xfrm>
            <a:off x="988273" y="4116466"/>
            <a:ext cx="3740738" cy="2078551"/>
            <a:chOff x="0" y="213635"/>
            <a:chExt cx="9975299" cy="5542801"/>
          </a:xfrm>
        </p:grpSpPr>
        <p:sp>
          <p:nvSpPr>
            <p:cNvPr id="2634" name="Rectangle"/>
            <p:cNvSpPr/>
            <p:nvPr/>
          </p:nvSpPr>
          <p:spPr>
            <a:xfrm>
              <a:off x="0" y="213635"/>
              <a:ext cx="9975299" cy="5542801"/>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solidFill>
                    <a:srgbClr val="FF0000"/>
                  </a:solidFill>
                </a:defRPr>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35" name="アルペジオ（Part04）…"/>
            <p:cNvSpPr txBox="1"/>
            <p:nvPr/>
          </p:nvSpPr>
          <p:spPr>
            <a:xfrm>
              <a:off x="111624" y="357008"/>
              <a:ext cx="9752051" cy="5256057"/>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アルペジオ（Part04）</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スケール（Part04）</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2ー5ー1（Part04）</a:t>
              </a:r>
            </a:p>
            <a:p>
              <a:pPr marL="395284" indent="-288127">
                <a:lnSpc>
                  <a:spcPct val="150000"/>
                </a:lnSpc>
                <a:buClr>
                  <a:srgbClr val="222222"/>
                </a:buClr>
                <a:buSzPts val="3700"/>
                <a:buAutoNum type="arabicPeriod"/>
                <a:defRPr sz="3700" u="sng">
                  <a:solidFill>
                    <a:srgbClr val="222222"/>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ターゲットノート（Part05）</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アナライズ（Part04）</a:t>
              </a:r>
            </a:p>
            <a:p>
              <a:pPr marL="395284" indent="-288127">
                <a:lnSpc>
                  <a:spcPct val="150000"/>
                </a:lnSpc>
                <a:buClr>
                  <a:srgbClr val="FF0000"/>
                </a:buClr>
                <a:buSzPts val="3700"/>
                <a:buAutoNum type="arabicPeriod"/>
                <a:defRPr sz="3700" u="sng">
                  <a:solidFill>
                    <a:srgbClr val="FF0000"/>
                  </a:solidFill>
                </a:defRPr>
              </a:pPr>
              <a:r>
                <a:rPr sz="1388" dirty="0">
                  <a:latin typeface="M PLUS 1p" panose="020B0502020203020207" pitchFamily="34" charset="-128"/>
                  <a:ea typeface="M PLUS 1p" panose="020B0502020203020207" pitchFamily="34" charset="-128"/>
                  <a:cs typeface="M PLUS 1p" panose="020B0502020203020207" pitchFamily="34" charset="-128"/>
                </a:rPr>
                <a:t>フレーズと休符の長さ（Part06）</a:t>
              </a:r>
            </a:p>
          </p:txBody>
        </p:sp>
      </p:grpSp>
      <p:pic>
        <p:nvPicPr>
          <p:cNvPr id="2637" name="Google Shape;2041;p84" descr="Google Shape;2041;p84"/>
          <p:cNvPicPr>
            <a:picLocks noChangeAspect="1"/>
          </p:cNvPicPr>
          <p:nvPr/>
        </p:nvPicPr>
        <p:blipFill>
          <a:blip r:embed="rId3"/>
          <a:stretch>
            <a:fillRect/>
          </a:stretch>
        </p:blipFill>
        <p:spPr>
          <a:xfrm>
            <a:off x="712046" y="3422058"/>
            <a:ext cx="632970" cy="632970"/>
          </a:xfrm>
          <a:prstGeom prst="rect">
            <a:avLst/>
          </a:prstGeom>
          <a:ln w="12700">
            <a:miter lim="400000"/>
            <a:headEnd/>
            <a:tailEnd/>
          </a:ln>
        </p:spPr>
      </p:pic>
      <p:sp>
        <p:nvSpPr>
          <p:cNvPr id="2638" name="Google Shape;2042;p84"/>
          <p:cNvSpPr txBox="1"/>
          <p:nvPr/>
        </p:nvSpPr>
        <p:spPr>
          <a:xfrm>
            <a:off x="961978" y="3703364"/>
            <a:ext cx="3721032" cy="304675"/>
          </a:xfrm>
          <a:prstGeom prst="rect">
            <a:avLst/>
          </a:prstGeom>
          <a:ln w="12700">
            <a:miter lim="400000"/>
          </a:ln>
        </p:spPr>
        <p:txBody>
          <a:bodyPr lIns="25134" tIns="25134" rIns="25134" bIns="25134">
            <a:spAutoFit/>
          </a:bodyPr>
          <a:lstStyle>
            <a:lvl1pPr algn="ctr">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フレーズづくりの６つのポイント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39" name="Google Shape;2043;p84"/>
          <p:cNvSpPr txBox="1"/>
          <p:nvPr/>
        </p:nvSpPr>
        <p:spPr>
          <a:xfrm>
            <a:off x="413063" y="6489847"/>
            <a:ext cx="4890356" cy="208336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黒字が前回説明した部分。今回は、赤字部分のフレーズと休符の長さについて解説をしていきます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64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72</a:t>
            </a:fld>
            <a:endParaRPr/>
          </a:p>
        </p:txBody>
      </p:sp>
      <p:grpSp>
        <p:nvGrpSpPr>
          <p:cNvPr id="2" name="Google Shape;223;p19">
            <a:extLst>
              <a:ext uri="{FF2B5EF4-FFF2-40B4-BE49-F238E27FC236}">
                <a16:creationId xmlns:a16="http://schemas.microsoft.com/office/drawing/2014/main" id="{47A31016-BC8A-4B66-4DC9-EE207566A10B}"/>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9789D9EA-8939-4C94-81D4-63DCEE7FCB18}"/>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92F7DF77-5377-C01A-DAA1-56FC5405001A}"/>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2" name="Google Shape;2050;p85" descr="Google Shape;2050;p85"/>
          <p:cNvPicPr>
            <a:picLocks noChangeAspect="1"/>
          </p:cNvPicPr>
          <p:nvPr/>
        </p:nvPicPr>
        <p:blipFill>
          <a:blip r:embed="rId2"/>
          <a:stretch>
            <a:fillRect/>
          </a:stretch>
        </p:blipFill>
        <p:spPr>
          <a:xfrm>
            <a:off x="333637" y="7227590"/>
            <a:ext cx="979745" cy="470276"/>
          </a:xfrm>
          <a:prstGeom prst="rect">
            <a:avLst/>
          </a:prstGeom>
          <a:ln w="12700">
            <a:miter lim="400000"/>
            <a:headEnd/>
            <a:tailEnd/>
          </a:ln>
        </p:spPr>
      </p:pic>
      <p:sp>
        <p:nvSpPr>
          <p:cNvPr id="2643" name="Google Shape;2051;p85"/>
          <p:cNvSpPr txBox="1"/>
          <p:nvPr/>
        </p:nvSpPr>
        <p:spPr>
          <a:xfrm>
            <a:off x="4916870" y="63934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644" name="Google Shape;2052;p85"/>
          <p:cNvSpPr txBox="1"/>
          <p:nvPr/>
        </p:nvSpPr>
        <p:spPr>
          <a:xfrm>
            <a:off x="413073" y="1283103"/>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645" name="Google Shape;2053;p85"/>
          <p:cNvSpPr txBox="1"/>
          <p:nvPr/>
        </p:nvSpPr>
        <p:spPr>
          <a:xfrm>
            <a:off x="413073" y="902654"/>
            <a:ext cx="4890356" cy="1929478"/>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ジャズでよく使うアイディアなので、ジャズブルースで説明しようと思います。ブルースの進行は12小節でしたね。KeyがF </a:t>
            </a:r>
            <a:r>
              <a:rPr sz="1388" dirty="0" err="1">
                <a:latin typeface="M PLUS 1p" panose="020B0502020203020207" pitchFamily="34" charset="-128"/>
                <a:ea typeface="M PLUS 1p" panose="020B0502020203020207" pitchFamily="34" charset="-128"/>
                <a:cs typeface="M PLUS 1p" panose="020B0502020203020207" pitchFamily="34" charset="-128"/>
              </a:rPr>
              <a:t>だとすると、以下のようになりますね</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646" name="Google Shape;2054;p85"/>
          <p:cNvSpPr txBox="1"/>
          <p:nvPr/>
        </p:nvSpPr>
        <p:spPr>
          <a:xfrm>
            <a:off x="1373240" y="7174467"/>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2649" name="Google Shape;2055;p85"/>
          <p:cNvGrpSpPr/>
          <p:nvPr/>
        </p:nvGrpSpPr>
        <p:grpSpPr>
          <a:xfrm>
            <a:off x="1148" y="168393"/>
            <a:ext cx="5715000" cy="474189"/>
            <a:chOff x="0" y="-1"/>
            <a:chExt cx="15240000" cy="1264502"/>
          </a:xfrm>
        </p:grpSpPr>
        <p:sp>
          <p:nvSpPr>
            <p:cNvPr id="2647"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100">
                  <a:solidFill>
                    <a:srgbClr val="FFFFFF"/>
                  </a:solidFill>
                </a:defRPr>
              </a:pPr>
              <a:endParaRPr sz="19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48" name="12小節のブルースコード進行で考える"/>
            <p:cNvSpPr txBox="1"/>
            <p:nvPr/>
          </p:nvSpPr>
          <p:spPr>
            <a:xfrm>
              <a:off x="105275" y="118135"/>
              <a:ext cx="15029453" cy="1028233"/>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1988" dirty="0">
                  <a:latin typeface="M PLUS 1p" panose="020B0502020203020207" pitchFamily="34" charset="-128"/>
                  <a:ea typeface="M PLUS 1p" panose="020B0502020203020207" pitchFamily="34" charset="-128"/>
                  <a:cs typeface="M PLUS 1p" panose="020B0502020203020207" pitchFamily="34" charset="-128"/>
                </a:rPr>
                <a:t>12小節のブルースコード進行で考える</a:t>
              </a:r>
            </a:p>
          </p:txBody>
        </p:sp>
      </p:grpSp>
      <p:pic>
        <p:nvPicPr>
          <p:cNvPr id="2650" name="Google Shape;2056;p85" descr="Google Shape;2056;p85"/>
          <p:cNvPicPr>
            <a:picLocks noChangeAspect="1"/>
          </p:cNvPicPr>
          <p:nvPr/>
        </p:nvPicPr>
        <p:blipFill>
          <a:blip r:embed="rId3"/>
          <a:srcRect r="9066" b="28515"/>
          <a:stretch>
            <a:fillRect/>
          </a:stretch>
        </p:blipFill>
        <p:spPr>
          <a:xfrm>
            <a:off x="795" y="134957"/>
            <a:ext cx="559091" cy="520927"/>
          </a:xfrm>
          <a:prstGeom prst="rect">
            <a:avLst/>
          </a:prstGeom>
          <a:ln w="12700">
            <a:miter lim="400000"/>
            <a:headEnd/>
            <a:tailEnd/>
          </a:ln>
        </p:spPr>
      </p:pic>
      <p:sp>
        <p:nvSpPr>
          <p:cNvPr id="2651" name="Google Shape;2057;p85"/>
          <p:cNvSpPr txBox="1"/>
          <p:nvPr/>
        </p:nvSpPr>
        <p:spPr>
          <a:xfrm>
            <a:off x="419791" y="5329649"/>
            <a:ext cx="4890356" cy="1621702"/>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今回は、この決まったコード進行の中で、フレーズの長さを変化させてカッコよくしようというアイディアです。例えば、短いフレーズ→短いフレーズ→長いフレーズといった感じです。まずはこれらのフレーズの基となる短いモチーフを考えて、それを発展させます。</a:t>
            </a:r>
          </a:p>
        </p:txBody>
      </p:sp>
      <p:pic>
        <p:nvPicPr>
          <p:cNvPr id="2652" name="Google Shape;2058;p85" descr="Google Shape;2058;p85"/>
          <p:cNvPicPr>
            <a:picLocks noChangeAspect="1"/>
          </p:cNvPicPr>
          <p:nvPr/>
        </p:nvPicPr>
        <p:blipFill>
          <a:blip r:embed="rId4"/>
          <a:stretch>
            <a:fillRect/>
          </a:stretch>
        </p:blipFill>
        <p:spPr>
          <a:xfrm>
            <a:off x="398370" y="7836528"/>
            <a:ext cx="709751" cy="659904"/>
          </a:xfrm>
          <a:prstGeom prst="rect">
            <a:avLst/>
          </a:prstGeom>
          <a:ln w="12700">
            <a:miter lim="400000"/>
            <a:headEnd/>
            <a:tailEnd/>
          </a:ln>
        </p:spPr>
      </p:pic>
      <p:sp>
        <p:nvSpPr>
          <p:cNvPr id="2653" name="Google Shape;2059;p85"/>
          <p:cNvSpPr txBox="1"/>
          <p:nvPr/>
        </p:nvSpPr>
        <p:spPr>
          <a:xfrm>
            <a:off x="101074" y="2318331"/>
            <a:ext cx="1994607"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　12小節のF Blues　</a:t>
            </a:r>
          </a:p>
        </p:txBody>
      </p:sp>
      <p:sp>
        <p:nvSpPr>
          <p:cNvPr id="2654" name="Google Shape;2060;p85"/>
          <p:cNvSpPr txBox="1"/>
          <p:nvPr/>
        </p:nvSpPr>
        <p:spPr>
          <a:xfrm>
            <a:off x="1167086" y="7678984"/>
            <a:ext cx="4202757" cy="394636"/>
          </a:xfrm>
          <a:prstGeom prst="rect">
            <a:avLst/>
          </a:prstGeom>
          <a:ln w="12700">
            <a:miter lim="400000"/>
          </a:ln>
        </p:spPr>
        <p:txBody>
          <a:bodyPr lIns="25134" tIns="25134" rIns="25134" bIns="25134">
            <a:spAutoFit/>
          </a:bodyPr>
          <a:lstStyle>
            <a:lvl1pPr>
              <a:lnSpc>
                <a:spcPct val="150000"/>
              </a:lnSpc>
              <a:spcBef>
                <a:spcPts val="3200"/>
              </a:spcBef>
              <a:defRPr sz="4400" u="sng"/>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フレーズの長さを変化させてカッコよく</a:t>
            </a:r>
            <a:r>
              <a:rPr sz="1650"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655" name="Google Shape;2062;p85"/>
          <p:cNvSpPr/>
          <p:nvPr/>
        </p:nvSpPr>
        <p:spPr>
          <a:xfrm>
            <a:off x="4598154" y="2758701"/>
            <a:ext cx="376988" cy="212963"/>
          </a:xfrm>
          <a:prstGeom prst="rect">
            <a:avLst/>
          </a:prstGeom>
          <a:solidFill>
            <a:srgbClr val="FFFFFF"/>
          </a:solidFill>
          <a:ln>
            <a:solidFill>
              <a:srgbClr val="FFFFFF"/>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656" name="Google Shape;2063;p85" descr="Google Shape;2063;p85"/>
          <p:cNvPicPr>
            <a:picLocks noChangeAspect="1"/>
          </p:cNvPicPr>
          <p:nvPr/>
        </p:nvPicPr>
        <p:blipFill>
          <a:blip r:embed="rId5"/>
          <a:stretch>
            <a:fillRect/>
          </a:stretch>
        </p:blipFill>
        <p:spPr>
          <a:xfrm>
            <a:off x="200821" y="3028811"/>
            <a:ext cx="5270635" cy="1941006"/>
          </a:xfrm>
          <a:prstGeom prst="rect">
            <a:avLst/>
          </a:prstGeom>
          <a:ln w="12700">
            <a:miter lim="400000"/>
            <a:headEnd/>
            <a:tailEnd/>
          </a:ln>
        </p:spPr>
      </p:pic>
      <p:sp>
        <p:nvSpPr>
          <p:cNvPr id="2657"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9" name="Google Shape;2069;p86" descr="Google Shape;2069;p86"/>
          <p:cNvPicPr>
            <a:picLocks noChangeAspect="1"/>
          </p:cNvPicPr>
          <p:nvPr/>
        </p:nvPicPr>
        <p:blipFill>
          <a:blip r:embed="rId2"/>
          <a:stretch>
            <a:fillRect/>
          </a:stretch>
        </p:blipFill>
        <p:spPr>
          <a:xfrm>
            <a:off x="182417" y="2311245"/>
            <a:ext cx="5474269" cy="2256235"/>
          </a:xfrm>
          <a:prstGeom prst="rect">
            <a:avLst/>
          </a:prstGeom>
          <a:ln w="12700">
            <a:miter lim="400000"/>
            <a:headEnd/>
            <a:tailEnd/>
          </a:ln>
        </p:spPr>
      </p:pic>
      <p:pic>
        <p:nvPicPr>
          <p:cNvPr id="2660" name="Google Shape;2070;p86" descr="Google Shape;2070;p86"/>
          <p:cNvPicPr>
            <a:picLocks noChangeAspect="1"/>
          </p:cNvPicPr>
          <p:nvPr/>
        </p:nvPicPr>
        <p:blipFill>
          <a:blip r:embed="rId3"/>
          <a:stretch>
            <a:fillRect/>
          </a:stretch>
        </p:blipFill>
        <p:spPr>
          <a:xfrm>
            <a:off x="1997810" y="928508"/>
            <a:ext cx="1717355" cy="782042"/>
          </a:xfrm>
          <a:prstGeom prst="rect">
            <a:avLst/>
          </a:prstGeom>
          <a:ln w="12700">
            <a:miter lim="400000"/>
            <a:headEnd/>
            <a:tailEnd/>
          </a:ln>
        </p:spPr>
      </p:pic>
      <p:pic>
        <p:nvPicPr>
          <p:cNvPr id="2661" name="Google Shape;2071;p86" descr="Google Shape;2071;p86"/>
          <p:cNvPicPr>
            <a:picLocks noChangeAspect="1"/>
          </p:cNvPicPr>
          <p:nvPr/>
        </p:nvPicPr>
        <p:blipFill>
          <a:blip r:embed="rId4"/>
          <a:stretch>
            <a:fillRect/>
          </a:stretch>
        </p:blipFill>
        <p:spPr>
          <a:xfrm>
            <a:off x="189904" y="7506678"/>
            <a:ext cx="979745" cy="470276"/>
          </a:xfrm>
          <a:prstGeom prst="rect">
            <a:avLst/>
          </a:prstGeom>
          <a:ln w="12700">
            <a:miter lim="400000"/>
            <a:headEnd/>
            <a:tailEnd/>
          </a:ln>
        </p:spPr>
      </p:pic>
      <p:sp>
        <p:nvSpPr>
          <p:cNvPr id="2662" name="Google Shape;2072;p86"/>
          <p:cNvSpPr txBox="1"/>
          <p:nvPr/>
        </p:nvSpPr>
        <p:spPr>
          <a:xfrm>
            <a:off x="4916870" y="492390"/>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2663" name="Google Shape;2073;p86"/>
          <p:cNvSpPr txBox="1"/>
          <p:nvPr/>
        </p:nvSpPr>
        <p:spPr>
          <a:xfrm>
            <a:off x="252072" y="3323890"/>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664" name="Google Shape;2074;p86"/>
          <p:cNvSpPr txBox="1"/>
          <p:nvPr/>
        </p:nvSpPr>
        <p:spPr>
          <a:xfrm>
            <a:off x="413117" y="95025"/>
            <a:ext cx="4890356" cy="660478"/>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では、まずモチーフをつくります。モチーフとはフレーズの基になる最小単位のものだと考えてください</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665" name="Google Shape;2075;p86"/>
          <p:cNvSpPr txBox="1"/>
          <p:nvPr/>
        </p:nvSpPr>
        <p:spPr>
          <a:xfrm>
            <a:off x="1373240" y="7309177"/>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666" name="Google Shape;2076;p86"/>
          <p:cNvSpPr txBox="1"/>
          <p:nvPr/>
        </p:nvSpPr>
        <p:spPr>
          <a:xfrm>
            <a:off x="456490" y="4798272"/>
            <a:ext cx="4890356" cy="289070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今回は、この決まったコード進行の中で、長いフレーズを弾くところと短いフレーズを弾くところを意識的に分けました。また、最初のモチーフを展開するようにして、フレーズをつくっています。（</a:t>
            </a:r>
            <a:r>
              <a:rPr sz="1388" dirty="0" err="1">
                <a:latin typeface="M PLUS 1p" panose="020B0502020203020207" pitchFamily="34" charset="-128"/>
                <a:ea typeface="M PLUS 1p" panose="020B0502020203020207" pitchFamily="34" charset="-128"/>
                <a:cs typeface="M PLUS 1p" panose="020B0502020203020207" pitchFamily="34" charset="-128"/>
              </a:rPr>
              <a:t>モチーフのリズム・音程・長さ・始まる場所を変化させる</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また、６小節目はB♭7からBdim7にアレンジしてます。その場合、次のF7はF7/</a:t>
            </a:r>
            <a:r>
              <a:rPr sz="1388" dirty="0" err="1">
                <a:latin typeface="M PLUS 1p" panose="020B0502020203020207" pitchFamily="34" charset="-128"/>
                <a:ea typeface="M PLUS 1p" panose="020B0502020203020207" pitchFamily="34" charset="-128"/>
                <a:cs typeface="M PLUS 1p" panose="020B0502020203020207" pitchFamily="34" charset="-128"/>
              </a:rPr>
              <a:t>Cになることが多いです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667" name="Google Shape;2077;p86" descr="Google Shape;2077;p86"/>
          <p:cNvPicPr>
            <a:picLocks noChangeAspect="1"/>
          </p:cNvPicPr>
          <p:nvPr/>
        </p:nvPicPr>
        <p:blipFill>
          <a:blip r:embed="rId5"/>
          <a:stretch>
            <a:fillRect/>
          </a:stretch>
        </p:blipFill>
        <p:spPr>
          <a:xfrm>
            <a:off x="254636" y="8115616"/>
            <a:ext cx="709751" cy="659904"/>
          </a:xfrm>
          <a:prstGeom prst="rect">
            <a:avLst/>
          </a:prstGeom>
          <a:ln w="12700">
            <a:miter lim="400000"/>
            <a:headEnd/>
            <a:tailEnd/>
          </a:ln>
        </p:spPr>
      </p:pic>
      <p:sp>
        <p:nvSpPr>
          <p:cNvPr id="2668" name="Google Shape;2078;p86"/>
          <p:cNvSpPr txBox="1"/>
          <p:nvPr/>
        </p:nvSpPr>
        <p:spPr>
          <a:xfrm>
            <a:off x="105116" y="1748447"/>
            <a:ext cx="1994607"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　12小節のF Blues　</a:t>
            </a:r>
          </a:p>
        </p:txBody>
      </p:sp>
      <p:sp>
        <p:nvSpPr>
          <p:cNvPr id="2669" name="Google Shape;2079;p86"/>
          <p:cNvSpPr txBox="1"/>
          <p:nvPr/>
        </p:nvSpPr>
        <p:spPr>
          <a:xfrm>
            <a:off x="1230454" y="7693979"/>
            <a:ext cx="4235607" cy="880281"/>
          </a:xfrm>
          <a:prstGeom prst="rect">
            <a:avLst/>
          </a:prstGeom>
          <a:ln w="12700">
            <a:miter lim="400000"/>
          </a:ln>
        </p:spPr>
        <p:txBody>
          <a:bodyPr lIns="25134" tIns="25134" rIns="25134" bIns="25134">
            <a:spAutoFit/>
          </a:bodyPr>
          <a:lstStyle/>
          <a:p>
            <a:pPr>
              <a:lnSpc>
                <a:spcPct val="150000"/>
              </a:lnSpc>
              <a:spcBef>
                <a:spcPts val="1200"/>
              </a:spcBef>
              <a:defRPr sz="4100" u="sng"/>
            </a:pPr>
            <a:r>
              <a:rPr sz="1538" dirty="0" err="1">
                <a:latin typeface="M PLUS 1p" panose="020B0502020203020207" pitchFamily="34" charset="-128"/>
                <a:ea typeface="M PLUS 1p" panose="020B0502020203020207" pitchFamily="34" charset="-128"/>
                <a:cs typeface="M PLUS 1p" panose="020B0502020203020207" pitchFamily="34" charset="-128"/>
              </a:rPr>
              <a:t>フレーズの長さを意識的に使い分ける</a:t>
            </a:r>
            <a:r>
              <a:rPr sz="153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4100" u="sng"/>
            </a:pPr>
            <a:r>
              <a:rPr sz="1538" dirty="0" err="1">
                <a:latin typeface="M PLUS 1p" panose="020B0502020203020207" pitchFamily="34" charset="-128"/>
                <a:ea typeface="M PLUS 1p" panose="020B0502020203020207" pitchFamily="34" charset="-128"/>
                <a:cs typeface="M PLUS 1p" panose="020B0502020203020207" pitchFamily="34" charset="-128"/>
              </a:rPr>
              <a:t>長いフレーズはドラマティックに弾くと良い</a:t>
            </a:r>
            <a:r>
              <a:rPr sz="153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670" name="Google Shape;2080;p86"/>
          <p:cNvSpPr/>
          <p:nvPr/>
        </p:nvSpPr>
        <p:spPr>
          <a:xfrm>
            <a:off x="2717380" y="1632085"/>
            <a:ext cx="278213" cy="568283"/>
          </a:xfrm>
          <a:custGeom>
            <a:avLst/>
            <a:gdLst/>
            <a:ahLst/>
            <a:cxnLst>
              <a:cxn ang="0">
                <a:pos x="wd2" y="hd2"/>
              </a:cxn>
              <a:cxn ang="5400000">
                <a:pos x="wd2" y="hd2"/>
              </a:cxn>
              <a:cxn ang="10800000">
                <a:pos x="wd2" y="hd2"/>
              </a:cxn>
              <a:cxn ang="16200000">
                <a:pos x="wd2" y="hd2"/>
              </a:cxn>
            </a:cxnLst>
            <a:rect l="0" t="0" r="r" b="b"/>
            <a:pathLst>
              <a:path w="21600" h="21600" extrusionOk="0">
                <a:moveTo>
                  <a:pt x="0" y="16313"/>
                </a:moveTo>
                <a:lnTo>
                  <a:pt x="5400" y="16313"/>
                </a:lnTo>
                <a:lnTo>
                  <a:pt x="5400" y="0"/>
                </a:lnTo>
                <a:lnTo>
                  <a:pt x="16200" y="0"/>
                </a:lnTo>
                <a:lnTo>
                  <a:pt x="16200" y="16313"/>
                </a:lnTo>
                <a:lnTo>
                  <a:pt x="21600" y="16313"/>
                </a:lnTo>
                <a:lnTo>
                  <a:pt x="10800" y="21600"/>
                </a:lnTo>
                <a:close/>
              </a:path>
            </a:pathLst>
          </a:custGeom>
          <a:solidFill>
            <a:srgbClr val="FF0000"/>
          </a:solidFill>
          <a:ln>
            <a:solidFill>
              <a:srgbClr val="44546A"/>
            </a:solidFill>
          </a:ln>
        </p:spPr>
        <p:txBody>
          <a:bodyPr lIns="0" tIns="0" rIns="0" bIns="0" anchor="ctr"/>
          <a:lstStyle/>
          <a:p>
            <a:pPr algn="ctr">
              <a:defRPr sz="3200">
                <a:solidFill>
                  <a:srgbClr val="FF9900"/>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1" name="Google Shape;2081;p86"/>
          <p:cNvSpPr txBox="1"/>
          <p:nvPr/>
        </p:nvSpPr>
        <p:spPr>
          <a:xfrm>
            <a:off x="3037741" y="1532600"/>
            <a:ext cx="1994607"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モチーフを展開</a:t>
            </a: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672" name="Google Shape;2084;p86"/>
          <p:cNvSpPr/>
          <p:nvPr/>
        </p:nvSpPr>
        <p:spPr>
          <a:xfrm>
            <a:off x="968024" y="2543612"/>
            <a:ext cx="1284413" cy="389323"/>
          </a:xfrm>
          <a:prstGeom prst="rect">
            <a:avLst/>
          </a:prstGeom>
          <a:ln w="28575">
            <a:solidFill>
              <a:srgbClr val="00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3" name="Google Shape;2085;p86"/>
          <p:cNvSpPr/>
          <p:nvPr/>
        </p:nvSpPr>
        <p:spPr>
          <a:xfrm>
            <a:off x="3071071" y="2543610"/>
            <a:ext cx="1284413" cy="411322"/>
          </a:xfrm>
          <a:prstGeom prst="rect">
            <a:avLst/>
          </a:prstGeom>
          <a:ln w="28575">
            <a:solidFill>
              <a:srgbClr val="00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4" name="Google Shape;2086;p86"/>
          <p:cNvSpPr/>
          <p:nvPr/>
        </p:nvSpPr>
        <p:spPr>
          <a:xfrm>
            <a:off x="1101598" y="4084522"/>
            <a:ext cx="1128038" cy="449746"/>
          </a:xfrm>
          <a:prstGeom prst="rect">
            <a:avLst/>
          </a:prstGeom>
          <a:ln w="28575">
            <a:solidFill>
              <a:srgbClr val="00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5" name="Google Shape;2087;p86"/>
          <p:cNvSpPr txBox="1"/>
          <p:nvPr/>
        </p:nvSpPr>
        <p:spPr>
          <a:xfrm>
            <a:off x="1274529" y="4363812"/>
            <a:ext cx="841144" cy="246262"/>
          </a:xfrm>
          <a:prstGeom prst="rect">
            <a:avLst/>
          </a:prstGeom>
          <a:ln w="12700">
            <a:miter lim="400000"/>
          </a:ln>
        </p:spPr>
        <p:txBody>
          <a:bodyPr lIns="25134" tIns="25134" rIns="25134" bIns="25134">
            <a:spAutoFit/>
          </a:bodyPr>
          <a:lstStyle>
            <a:lvl1pPr>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短いフレーズ</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6" name="Google Shape;2088;p86"/>
          <p:cNvSpPr/>
          <p:nvPr/>
        </p:nvSpPr>
        <p:spPr>
          <a:xfrm>
            <a:off x="3490390" y="4084523"/>
            <a:ext cx="1181700" cy="438149"/>
          </a:xfrm>
          <a:prstGeom prst="rect">
            <a:avLst/>
          </a:prstGeom>
          <a:ln w="28575">
            <a:solidFill>
              <a:srgbClr val="00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7" name="Google Shape;2089;p86"/>
          <p:cNvSpPr txBox="1"/>
          <p:nvPr/>
        </p:nvSpPr>
        <p:spPr>
          <a:xfrm>
            <a:off x="3687069" y="4342007"/>
            <a:ext cx="841144" cy="246262"/>
          </a:xfrm>
          <a:prstGeom prst="rect">
            <a:avLst/>
          </a:prstGeom>
          <a:ln w="12700">
            <a:miter lim="400000"/>
          </a:ln>
        </p:spPr>
        <p:txBody>
          <a:bodyPr lIns="25134" tIns="25134" rIns="25134" bIns="25134">
            <a:spAutoFit/>
          </a:bodyPr>
          <a:lstStyle>
            <a:lvl1pPr>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短いフレーズ</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680" name="Google Shape;2090;p86"/>
          <p:cNvGrpSpPr/>
          <p:nvPr/>
        </p:nvGrpSpPr>
        <p:grpSpPr>
          <a:xfrm>
            <a:off x="579683" y="3269219"/>
            <a:ext cx="4792275" cy="470251"/>
            <a:chOff x="0" y="-1"/>
            <a:chExt cx="12779400" cy="1254002"/>
          </a:xfrm>
        </p:grpSpPr>
        <p:sp>
          <p:nvSpPr>
            <p:cNvPr id="2678" name="Rectangle"/>
            <p:cNvSpPr/>
            <p:nvPr/>
          </p:nvSpPr>
          <p:spPr>
            <a:xfrm>
              <a:off x="0" y="-1"/>
              <a:ext cx="12779400" cy="1254002"/>
            </a:xfrm>
            <a:prstGeom prst="rect">
              <a:avLst/>
            </a:prstGeom>
            <a:noFill/>
            <a:ln w="28575" cap="flat">
              <a:solidFill>
                <a:srgbClr val="FF0000"/>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79" name="Text"/>
            <p:cNvSpPr txBox="1"/>
            <p:nvPr/>
          </p:nvSpPr>
          <p:spPr>
            <a:xfrm>
              <a:off x="14288" y="168250"/>
              <a:ext cx="12750827" cy="917504"/>
            </a:xfrm>
            <a:prstGeom prst="rect">
              <a:avLst/>
            </a:prstGeom>
            <a:noFill/>
            <a:ln w="12700" cap="flat">
              <a:noFill/>
              <a:miter lim="400000"/>
            </a:ln>
            <a:effectLst/>
          </p:spPr>
          <p:txBody>
            <a:bodyPr wrap="square" lIns="78928" tIns="78928" rIns="78928" bIns="78928" numCol="1" anchor="ctr">
              <a:spAutoFit/>
            </a:bodyPr>
            <a:lstStyle>
              <a:lvl1pPr algn="ctr">
                <a:defRPr sz="3200"/>
              </a:lvl1pPr>
            </a:lstStyle>
            <a:p>
              <a:r>
                <a:rPr sz="1200" dirty="0">
                  <a:latin typeface="M PLUS 1p" panose="020B0502020203020207" pitchFamily="34" charset="-128"/>
                  <a:ea typeface="M PLUS 1p" panose="020B0502020203020207" pitchFamily="34" charset="-128"/>
                  <a:cs typeface="M PLUS 1p" panose="020B0502020203020207" pitchFamily="34" charset="-128"/>
                </a:rPr>
                <a:t> </a:t>
              </a:r>
            </a:p>
          </p:txBody>
        </p:sp>
      </p:grpSp>
      <p:sp>
        <p:nvSpPr>
          <p:cNvPr id="2681" name="Google Shape;2093;p86"/>
          <p:cNvSpPr txBox="1"/>
          <p:nvPr/>
        </p:nvSpPr>
        <p:spPr>
          <a:xfrm>
            <a:off x="1762322" y="3050415"/>
            <a:ext cx="635175" cy="254020"/>
          </a:xfrm>
          <a:prstGeom prst="rect">
            <a:avLst/>
          </a:prstGeom>
          <a:solidFill>
            <a:srgbClr val="FFFFFF"/>
          </a:solidFill>
          <a:ln w="12700">
            <a:miter lim="400000"/>
          </a:ln>
        </p:spPr>
        <p:txBody>
          <a:bodyPr lIns="25134" tIns="25134" rIns="25134" bIns="25134">
            <a:spAutoFit/>
          </a:bodyPr>
          <a:lstStyle>
            <a:lvl1pPr>
              <a:lnSpc>
                <a:spcPct val="150000"/>
              </a:lnSpc>
              <a:spcBef>
                <a:spcPts val="3200"/>
              </a:spcBef>
              <a:defRPr sz="2600"/>
            </a:lvl1pPr>
          </a:lstStyle>
          <a:p>
            <a:r>
              <a:rPr sz="975" dirty="0">
                <a:latin typeface="M PLUS 1p" panose="020B0502020203020207" pitchFamily="34" charset="-128"/>
                <a:ea typeface="M PLUS 1p" panose="020B0502020203020207" pitchFamily="34" charset="-128"/>
                <a:cs typeface="M PLUS 1p" panose="020B0502020203020207" pitchFamily="34" charset="-128"/>
              </a:rPr>
              <a:t>(Bdim7)</a:t>
            </a:r>
          </a:p>
        </p:txBody>
      </p:sp>
      <p:sp>
        <p:nvSpPr>
          <p:cNvPr id="2682" name="Google Shape;2091;p86"/>
          <p:cNvSpPr txBox="1"/>
          <p:nvPr/>
        </p:nvSpPr>
        <p:spPr>
          <a:xfrm>
            <a:off x="765223" y="3535323"/>
            <a:ext cx="4346531" cy="246262"/>
          </a:xfrm>
          <a:prstGeom prst="rect">
            <a:avLst/>
          </a:prstGeom>
          <a:ln w="12700">
            <a:miter lim="400000"/>
          </a:ln>
        </p:spPr>
        <p:txBody>
          <a:bodyPr lIns="25134" tIns="25134" rIns="25134" bIns="25134">
            <a:spAutoFit/>
          </a:bodyPr>
          <a:lstStyle>
            <a:lvl1pPr>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長いフレーズ（長いフレーズはドラマティックに演奏すると最高です</a:t>
            </a:r>
            <a:r>
              <a:rPr sz="93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683" name="Google Shape;2082;p86"/>
          <p:cNvSpPr txBox="1"/>
          <p:nvPr/>
        </p:nvSpPr>
        <p:spPr>
          <a:xfrm>
            <a:off x="907049" y="2739591"/>
            <a:ext cx="1576107" cy="246262"/>
          </a:xfrm>
          <a:prstGeom prst="rect">
            <a:avLst/>
          </a:prstGeom>
          <a:ln w="12700">
            <a:miter lim="400000"/>
          </a:ln>
        </p:spPr>
        <p:txBody>
          <a:bodyPr lIns="25134" tIns="25134" rIns="25134" bIns="25134">
            <a:spAutoFit/>
          </a:bodyPr>
          <a:lstStyle>
            <a:lvl1pPr>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短いフレーズ（モチーフ</a:t>
            </a:r>
            <a:r>
              <a:rPr sz="93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684" name="Google Shape;2083;p86"/>
          <p:cNvSpPr txBox="1"/>
          <p:nvPr/>
        </p:nvSpPr>
        <p:spPr>
          <a:xfrm>
            <a:off x="3388810" y="2757995"/>
            <a:ext cx="1025933" cy="246262"/>
          </a:xfrm>
          <a:prstGeom prst="rect">
            <a:avLst/>
          </a:prstGeom>
          <a:ln w="12700">
            <a:miter lim="400000"/>
          </a:ln>
        </p:spPr>
        <p:txBody>
          <a:bodyPr lIns="25134" tIns="25134" rIns="25134" bIns="25134">
            <a:spAutoFit/>
          </a:bodyPr>
          <a:lstStyle>
            <a:lvl1pPr>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短いフレーズ</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8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74</a:t>
            </a:fld>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7" name="Google Shape;2099;p87" descr="Google Shape;2099;p87"/>
          <p:cNvPicPr>
            <a:picLocks noChangeAspect="1"/>
          </p:cNvPicPr>
          <p:nvPr/>
        </p:nvPicPr>
        <p:blipFill>
          <a:blip r:embed="rId2"/>
          <a:stretch>
            <a:fillRect/>
          </a:stretch>
        </p:blipFill>
        <p:spPr>
          <a:xfrm>
            <a:off x="387917" y="2450274"/>
            <a:ext cx="5035913" cy="1981989"/>
          </a:xfrm>
          <a:prstGeom prst="rect">
            <a:avLst/>
          </a:prstGeom>
          <a:ln w="12700">
            <a:miter lim="400000"/>
            <a:headEnd/>
            <a:tailEnd/>
          </a:ln>
        </p:spPr>
      </p:pic>
      <p:sp>
        <p:nvSpPr>
          <p:cNvPr id="2688" name="Google Shape;2100;p87"/>
          <p:cNvSpPr txBox="1"/>
          <p:nvPr/>
        </p:nvSpPr>
        <p:spPr>
          <a:xfrm>
            <a:off x="117364" y="1903661"/>
            <a:ext cx="1994607"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　12小節のF Blues　</a:t>
            </a:r>
          </a:p>
        </p:txBody>
      </p:sp>
      <p:sp>
        <p:nvSpPr>
          <p:cNvPr id="2689" name="Google Shape;2101;p87"/>
          <p:cNvSpPr/>
          <p:nvPr/>
        </p:nvSpPr>
        <p:spPr>
          <a:xfrm>
            <a:off x="1741919" y="2676280"/>
            <a:ext cx="1197000" cy="278663"/>
          </a:xfrm>
          <a:prstGeom prst="rect">
            <a:avLst/>
          </a:prstGeom>
          <a:ln w="28575">
            <a:solidFill>
              <a:srgbClr val="00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90" name="Google Shape;2103;p87"/>
          <p:cNvSpPr/>
          <p:nvPr/>
        </p:nvSpPr>
        <p:spPr>
          <a:xfrm>
            <a:off x="4154923" y="2676280"/>
            <a:ext cx="1268907" cy="278663"/>
          </a:xfrm>
          <a:prstGeom prst="rect">
            <a:avLst/>
          </a:prstGeom>
          <a:ln w="28575">
            <a:solidFill>
              <a:srgbClr val="0000FF"/>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691" name="Google Shape;2106;p87" descr="Google Shape;2106;p87"/>
          <p:cNvPicPr>
            <a:picLocks noChangeAspect="1"/>
          </p:cNvPicPr>
          <p:nvPr/>
        </p:nvPicPr>
        <p:blipFill>
          <a:blip r:embed="rId3"/>
          <a:stretch>
            <a:fillRect/>
          </a:stretch>
        </p:blipFill>
        <p:spPr>
          <a:xfrm>
            <a:off x="162188" y="7227590"/>
            <a:ext cx="979745" cy="470276"/>
          </a:xfrm>
          <a:prstGeom prst="rect">
            <a:avLst/>
          </a:prstGeom>
          <a:ln w="12700">
            <a:miter lim="400000"/>
            <a:headEnd/>
            <a:tailEnd/>
          </a:ln>
        </p:spPr>
      </p:pic>
      <p:sp>
        <p:nvSpPr>
          <p:cNvPr id="2692" name="Google Shape;2108;p87"/>
          <p:cNvSpPr txBox="1"/>
          <p:nvPr/>
        </p:nvSpPr>
        <p:spPr>
          <a:xfrm>
            <a:off x="437156" y="4771467"/>
            <a:ext cx="4890356" cy="241640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今回は、前回と逆に休符の長さに着目するというコンセプトでフレージングしました。フレーズの長さと休符の長さは表裏一体のような感じですが、どちらを意識するかで出てくるフレーズも変わってくると思います。また、アナライズする時にも、フレーズや休符の長さに着目すると新たな発見があるはず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693" name="Google Shape;2109;p87" descr="Google Shape;2109;p87"/>
          <p:cNvPicPr>
            <a:picLocks noChangeAspect="1"/>
          </p:cNvPicPr>
          <p:nvPr/>
        </p:nvPicPr>
        <p:blipFill>
          <a:blip r:embed="rId4"/>
          <a:stretch>
            <a:fillRect/>
          </a:stretch>
        </p:blipFill>
        <p:spPr>
          <a:xfrm>
            <a:off x="226921" y="7836528"/>
            <a:ext cx="709751" cy="659904"/>
          </a:xfrm>
          <a:prstGeom prst="rect">
            <a:avLst/>
          </a:prstGeom>
          <a:ln w="12700">
            <a:miter lim="400000"/>
            <a:headEnd/>
            <a:tailEnd/>
          </a:ln>
        </p:spPr>
      </p:pic>
      <p:sp>
        <p:nvSpPr>
          <p:cNvPr id="2694" name="Google Shape;2110;p87"/>
          <p:cNvSpPr txBox="1"/>
          <p:nvPr/>
        </p:nvSpPr>
        <p:spPr>
          <a:xfrm>
            <a:off x="1242290" y="7483761"/>
            <a:ext cx="4235607" cy="775509"/>
          </a:xfrm>
          <a:prstGeom prst="rect">
            <a:avLst/>
          </a:prstGeom>
          <a:ln w="12700">
            <a:miter lim="400000"/>
          </a:ln>
        </p:spPr>
        <p:txBody>
          <a:bodyPr lIns="25134" tIns="25134" rIns="25134" bIns="25134">
            <a:spAutoFit/>
          </a:bodyPr>
          <a:lstStyle>
            <a:lvl1pPr>
              <a:lnSpc>
                <a:spcPct val="150000"/>
              </a:lnSpc>
              <a:spcBef>
                <a:spcPts val="3200"/>
              </a:spcBef>
              <a:defRPr sz="4400" u="sng"/>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休符の長さに着目するという逆の発想でフレージング</a:t>
            </a:r>
            <a:r>
              <a:rPr sz="1650"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695" name="Google Shape;2111;p87"/>
          <p:cNvSpPr txBox="1"/>
          <p:nvPr/>
        </p:nvSpPr>
        <p:spPr>
          <a:xfrm>
            <a:off x="413073" y="206293"/>
            <a:ext cx="4890356" cy="130129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前のページでは</a:t>
            </a:r>
            <a:r>
              <a:rPr sz="1388" dirty="0">
                <a:latin typeface="M PLUS 1p" panose="020B0502020203020207" pitchFamily="34" charset="-128"/>
                <a:ea typeface="M PLUS 1p" panose="020B0502020203020207" pitchFamily="34" charset="-128"/>
                <a:cs typeface="M PLUS 1p" panose="020B0502020203020207" pitchFamily="34" charset="-128"/>
              </a:rPr>
              <a:t>、「フレーズの長さ」に着目するというコンセプトでしたが、</a:t>
            </a:r>
            <a:r>
              <a:rPr sz="1388" u="sng" dirty="0">
                <a:latin typeface="M PLUS 1p" panose="020B0502020203020207" pitchFamily="34" charset="-128"/>
                <a:ea typeface="M PLUS 1p" panose="020B0502020203020207" pitchFamily="34" charset="-128"/>
                <a:cs typeface="M PLUS 1p" panose="020B0502020203020207" pitchFamily="34" charset="-128"/>
              </a:rPr>
              <a:t>今度は逆に「休符の長さ」に着目</a:t>
            </a:r>
            <a:r>
              <a:rPr sz="1388" dirty="0">
                <a:latin typeface="M PLUS 1p" panose="020B0502020203020207" pitchFamily="34" charset="-128"/>
                <a:ea typeface="M PLUS 1p" panose="020B0502020203020207" pitchFamily="34" charset="-128"/>
                <a:cs typeface="M PLUS 1p" panose="020B0502020203020207" pitchFamily="34" charset="-128"/>
              </a:rPr>
              <a:t>してみましょう。つまり、どこを短く休んで、どこを長く休むかを考えるということです。</a:t>
            </a:r>
          </a:p>
        </p:txBody>
      </p:sp>
      <p:sp>
        <p:nvSpPr>
          <p:cNvPr id="2696" name="Google Shape;2112;p87"/>
          <p:cNvSpPr/>
          <p:nvPr/>
        </p:nvSpPr>
        <p:spPr>
          <a:xfrm>
            <a:off x="2735125" y="3262811"/>
            <a:ext cx="2688704" cy="415590"/>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97" name="Google Shape;2115;p87"/>
          <p:cNvSpPr/>
          <p:nvPr/>
        </p:nvSpPr>
        <p:spPr>
          <a:xfrm>
            <a:off x="342571" y="3980855"/>
            <a:ext cx="635175" cy="376988"/>
          </a:xfrm>
          <a:prstGeom prst="rect">
            <a:avLst/>
          </a:pr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98" name="Google Shape;2117;p87"/>
          <p:cNvSpPr/>
          <p:nvPr/>
        </p:nvSpPr>
        <p:spPr>
          <a:xfrm>
            <a:off x="297412" y="3980857"/>
            <a:ext cx="167625" cy="408263"/>
          </a:xfrm>
          <a:prstGeom prst="rect">
            <a:avLst/>
          </a:prstGeom>
          <a:solidFill>
            <a:srgbClr val="FFFFFF"/>
          </a:solidFill>
          <a:ln w="28575">
            <a:solidFill>
              <a:srgbClr val="FFFFFF"/>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699" name="Google Shape;2105;p87"/>
          <p:cNvSpPr txBox="1"/>
          <p:nvPr/>
        </p:nvSpPr>
        <p:spPr>
          <a:xfrm>
            <a:off x="3745723" y="3506951"/>
            <a:ext cx="553707" cy="246262"/>
          </a:xfrm>
          <a:prstGeom prst="rect">
            <a:avLst/>
          </a:prstGeom>
          <a:ln w="12700">
            <a:miter lim="400000"/>
          </a:ln>
        </p:spPr>
        <p:txBody>
          <a:bodyPr lIns="25134" tIns="25134" rIns="25134" bIns="25134">
            <a:spAutoFit/>
          </a:bodyPr>
          <a:lstStyle>
            <a:lvl1pPr>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長い休符</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00" name="Google Shape;2104;p87"/>
          <p:cNvSpPr txBox="1"/>
          <p:nvPr/>
        </p:nvSpPr>
        <p:spPr>
          <a:xfrm>
            <a:off x="4517837" y="2771245"/>
            <a:ext cx="553707" cy="246262"/>
          </a:xfrm>
          <a:prstGeom prst="rect">
            <a:avLst/>
          </a:prstGeom>
          <a:ln w="12700">
            <a:miter lim="400000"/>
          </a:ln>
        </p:spPr>
        <p:txBody>
          <a:bodyPr lIns="25134" tIns="25134" rIns="25134" bIns="25134">
            <a:spAutoFit/>
          </a:bodyPr>
          <a:lstStyle>
            <a:lvl1pPr algn="just">
              <a:lnSpc>
                <a:spcPct val="150000"/>
              </a:lnSpc>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短い休符</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01" name="Google Shape;2102;p87"/>
          <p:cNvSpPr txBox="1"/>
          <p:nvPr/>
        </p:nvSpPr>
        <p:spPr>
          <a:xfrm>
            <a:off x="1994567" y="2820230"/>
            <a:ext cx="553707" cy="195094"/>
          </a:xfrm>
          <a:prstGeom prst="rect">
            <a:avLst/>
          </a:prstGeom>
          <a:ln w="12700">
            <a:miter lim="400000"/>
          </a:ln>
        </p:spPr>
        <p:txBody>
          <a:bodyPr lIns="25134" tIns="25134" rIns="25134" bIns="25134">
            <a:spAutoFit/>
          </a:bodyPr>
          <a:lstStyle>
            <a:lvl1pPr algn="just">
              <a:spcBef>
                <a:spcPts val="3200"/>
              </a:spcBef>
              <a:defRPr sz="2500"/>
            </a:lvl1pPr>
          </a:lstStyle>
          <a:p>
            <a:r>
              <a:rPr sz="938" dirty="0" err="1">
                <a:latin typeface="M PLUS 1p" panose="020B0502020203020207" pitchFamily="34" charset="-128"/>
                <a:ea typeface="M PLUS 1p" panose="020B0502020203020207" pitchFamily="34" charset="-128"/>
                <a:cs typeface="M PLUS 1p" panose="020B0502020203020207" pitchFamily="34" charset="-128"/>
              </a:rPr>
              <a:t>短い休符</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0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75</a:t>
            </a:fld>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4" name="Google Shape;2127;p88"/>
          <p:cNvSpPr txBox="1"/>
          <p:nvPr/>
        </p:nvSpPr>
        <p:spPr>
          <a:xfrm>
            <a:off x="328724" y="177552"/>
            <a:ext cx="5059142" cy="415346"/>
          </a:xfrm>
          <a:prstGeom prst="rect">
            <a:avLst/>
          </a:prstGeom>
          <a:ln w="12700">
            <a:miter lim="400000"/>
          </a:ln>
        </p:spPr>
        <p:txBody>
          <a:bodyPr lIns="25134" tIns="25134" rIns="25134" bIns="25134">
            <a:spAutoFit/>
          </a:bodyPr>
          <a:lstStyle/>
          <a:p>
            <a:pPr algn="ctr">
              <a:lnSpc>
                <a:spcPct val="90000"/>
              </a:lnSpc>
              <a:defRPr sz="3500">
                <a:latin typeface="A-OTF 太ゴB101 Pr6N Bold"/>
                <a:ea typeface="A-OTF 太ゴB101 Pr6N Bold"/>
                <a:cs typeface="A-OTF 太ゴB101 Pr6N Bold"/>
                <a:sym typeface="A-OTF 太ゴB101 Pr6N Bold"/>
              </a:defRPr>
            </a:pPr>
            <a:r>
              <a:rPr sz="1313" dirty="0" err="1">
                <a:latin typeface="M PLUS 1p" panose="020B0502020203020207" pitchFamily="34" charset="-128"/>
                <a:ea typeface="M PLUS 1p" panose="020B0502020203020207" pitchFamily="34" charset="-128"/>
                <a:cs typeface="M PLUS 1p" panose="020B0502020203020207" pitchFamily="34" charset="-128"/>
              </a:rPr>
              <a:t>かっこいいソロやメロディを作ろう</a:t>
            </a:r>
            <a:r>
              <a:rPr sz="1313" dirty="0">
                <a:latin typeface="M PLUS 1p" panose="020B0502020203020207" pitchFamily="34" charset="-128"/>
                <a:ea typeface="M PLUS 1p" panose="020B0502020203020207" pitchFamily="34" charset="-128"/>
                <a:cs typeface="M PLUS 1p" panose="020B0502020203020207" pitchFamily="34" charset="-128"/>
              </a:rPr>
              <a:t>！</a:t>
            </a:r>
            <a:endParaRPr lang="en-US" sz="1313"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90000"/>
              </a:lnSpc>
              <a:defRPr sz="3500">
                <a:latin typeface="A-OTF 太ゴB101 Pr6N Bold"/>
                <a:ea typeface="A-OTF 太ゴB101 Pr6N Bold"/>
                <a:cs typeface="A-OTF 太ゴB101 Pr6N Bold"/>
                <a:sym typeface="A-OTF 太ゴB101 Pr6N Bold"/>
              </a:defRPr>
            </a:pPr>
            <a:r>
              <a:rPr sz="1313" dirty="0">
                <a:latin typeface="M PLUS 1p" panose="020B0502020203020207" pitchFamily="34" charset="-128"/>
                <a:ea typeface="M PLUS 1p" panose="020B0502020203020207" pitchFamily="34" charset="-128"/>
                <a:cs typeface="M PLUS 1p" panose="020B0502020203020207" pitchFamily="34" charset="-128"/>
              </a:rPr>
              <a:t>（</a:t>
            </a:r>
            <a:r>
              <a:rPr sz="1313" dirty="0" err="1">
                <a:latin typeface="M PLUS 1p" panose="020B0502020203020207" pitchFamily="34" charset="-128"/>
                <a:ea typeface="M PLUS 1p" panose="020B0502020203020207" pitchFamily="34" charset="-128"/>
                <a:cs typeface="M PLUS 1p" panose="020B0502020203020207" pitchFamily="34" charset="-128"/>
              </a:rPr>
              <a:t>フレーズと休符の長さ</a:t>
            </a:r>
            <a:r>
              <a:rPr sz="1313" dirty="0">
                <a:latin typeface="M PLUS 1p" panose="020B0502020203020207" pitchFamily="34" charset="-128"/>
                <a:ea typeface="M PLUS 1p" panose="020B0502020203020207" pitchFamily="34" charset="-128"/>
                <a:cs typeface="M PLUS 1p" panose="020B0502020203020207" pitchFamily="34" charset="-128"/>
              </a:rPr>
              <a:t>）　</a:t>
            </a:r>
            <a:endParaRPr sz="7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741" name="Group 1"/>
          <p:cNvGrpSpPr/>
          <p:nvPr/>
        </p:nvGrpSpPr>
        <p:grpSpPr>
          <a:xfrm>
            <a:off x="263048" y="1506941"/>
            <a:ext cx="5109718" cy="6613092"/>
            <a:chOff x="-1" y="-5205"/>
            <a:chExt cx="13625915" cy="17634913"/>
          </a:xfrm>
        </p:grpSpPr>
        <p:grpSp>
          <p:nvGrpSpPr>
            <p:cNvPr id="2708" name="Google Shape;2129;p88"/>
            <p:cNvGrpSpPr/>
            <p:nvPr/>
          </p:nvGrpSpPr>
          <p:grpSpPr>
            <a:xfrm>
              <a:off x="322956" y="553959"/>
              <a:ext cx="13196904" cy="2808911"/>
              <a:chOff x="-1" y="0"/>
              <a:chExt cx="13196903" cy="2808909"/>
            </a:xfrm>
          </p:grpSpPr>
          <p:sp>
            <p:nvSpPr>
              <p:cNvPr id="2706" name="Rectangle"/>
              <p:cNvSpPr/>
              <p:nvPr/>
            </p:nvSpPr>
            <p:spPr>
              <a:xfrm>
                <a:off x="-1" y="0"/>
                <a:ext cx="13196903" cy="2808909"/>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07" name="コード進行の中で、フレーズの長い部分、短い部分を決めて演奏してみる。"/>
              <p:cNvSpPr txBox="1"/>
              <p:nvPr/>
            </p:nvSpPr>
            <p:spPr>
              <a:xfrm>
                <a:off x="111623" y="728671"/>
                <a:ext cx="12973652" cy="1351569"/>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コード進行の中で、フレーズの長い部分、短い部分を決めて演奏してみる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711" name="Google Shape;2130;p88"/>
            <p:cNvGrpSpPr/>
            <p:nvPr/>
          </p:nvGrpSpPr>
          <p:grpSpPr>
            <a:xfrm>
              <a:off x="0" y="-5205"/>
              <a:ext cx="1152820" cy="1059012"/>
              <a:chOff x="0" y="-5205"/>
              <a:chExt cx="1152819" cy="1059011"/>
            </a:xfrm>
          </p:grpSpPr>
          <p:sp>
            <p:nvSpPr>
              <p:cNvPr id="2709" name="Rectangle"/>
              <p:cNvSpPr/>
              <p:nvPr/>
            </p:nvSpPr>
            <p:spPr>
              <a:xfrm>
                <a:off x="0" y="139333"/>
                <a:ext cx="1152819" cy="769934"/>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710" name="1."/>
              <p:cNvSpPr txBox="1"/>
              <p:nvPr/>
            </p:nvSpPr>
            <p:spPr>
              <a:xfrm>
                <a:off x="105275" y="-5205"/>
                <a:ext cx="942270"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nvGrpSpPr>
            <p:cNvPr id="2718" name="Google Shape;2131;p88"/>
            <p:cNvGrpSpPr/>
            <p:nvPr/>
          </p:nvGrpSpPr>
          <p:grpSpPr>
            <a:xfrm>
              <a:off x="-1" y="3774796"/>
              <a:ext cx="13519263" cy="3586337"/>
              <a:chOff x="0" y="-5204"/>
              <a:chExt cx="13519261" cy="3586336"/>
            </a:xfrm>
          </p:grpSpPr>
          <p:grpSp>
            <p:nvGrpSpPr>
              <p:cNvPr id="2714" name="Google Shape;2132;p88"/>
              <p:cNvGrpSpPr/>
              <p:nvPr/>
            </p:nvGrpSpPr>
            <p:grpSpPr>
              <a:xfrm>
                <a:off x="322411" y="581013"/>
                <a:ext cx="13196850" cy="3000119"/>
                <a:chOff x="-1" y="-1"/>
                <a:chExt cx="13196849" cy="3000117"/>
              </a:xfrm>
            </p:grpSpPr>
            <p:sp>
              <p:nvSpPr>
                <p:cNvPr id="2712" name="Rectangle"/>
                <p:cNvSpPr/>
                <p:nvPr/>
              </p:nvSpPr>
              <p:spPr>
                <a:xfrm>
                  <a:off x="-1" y="-1"/>
                  <a:ext cx="13196849" cy="3000117"/>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13" name="コード進行の中で、休符の長い部分、短い部分を決めて演奏してみる。"/>
                <p:cNvSpPr txBox="1"/>
                <p:nvPr/>
              </p:nvSpPr>
              <p:spPr>
                <a:xfrm>
                  <a:off x="111623" y="824276"/>
                  <a:ext cx="12973598" cy="1351569"/>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コード進行の中で、休符の長い部分、短い部分を決めて演奏してみる</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717" name="Google Shape;2133;p88"/>
              <p:cNvGrpSpPr/>
              <p:nvPr/>
            </p:nvGrpSpPr>
            <p:grpSpPr>
              <a:xfrm>
                <a:off x="0" y="-5204"/>
                <a:ext cx="1153105" cy="1059012"/>
                <a:chOff x="0" y="-5204"/>
                <a:chExt cx="1153104" cy="1059011"/>
              </a:xfrm>
            </p:grpSpPr>
            <p:sp>
              <p:nvSpPr>
                <p:cNvPr id="2715" name="Rectangle"/>
                <p:cNvSpPr/>
                <p:nvPr/>
              </p:nvSpPr>
              <p:spPr>
                <a:xfrm>
                  <a:off x="0" y="139497"/>
                  <a:ext cx="1153104" cy="769606"/>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716" name="2."/>
                <p:cNvSpPr txBox="1"/>
                <p:nvPr/>
              </p:nvSpPr>
              <p:spPr>
                <a:xfrm>
                  <a:off x="105275" y="-5204"/>
                  <a:ext cx="942555"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grpSp>
          <p:nvGrpSpPr>
            <p:cNvPr id="2725" name="Google Shape;2134;p88"/>
            <p:cNvGrpSpPr/>
            <p:nvPr/>
          </p:nvGrpSpPr>
          <p:grpSpPr>
            <a:xfrm>
              <a:off x="0" y="7813217"/>
              <a:ext cx="13519263" cy="3426344"/>
              <a:chOff x="0" y="-5203"/>
              <a:chExt cx="13519261" cy="3426342"/>
            </a:xfrm>
          </p:grpSpPr>
          <p:grpSp>
            <p:nvGrpSpPr>
              <p:cNvPr id="2721" name="Google Shape;2135;p88"/>
              <p:cNvGrpSpPr/>
              <p:nvPr/>
            </p:nvGrpSpPr>
            <p:grpSpPr>
              <a:xfrm>
                <a:off x="322414" y="541184"/>
                <a:ext cx="13196847" cy="2879955"/>
                <a:chOff x="0" y="-1"/>
                <a:chExt cx="13196846" cy="2879954"/>
              </a:xfrm>
            </p:grpSpPr>
            <p:sp>
              <p:nvSpPr>
                <p:cNvPr id="2719" name="Rectangle"/>
                <p:cNvSpPr/>
                <p:nvPr/>
              </p:nvSpPr>
              <p:spPr>
                <a:xfrm>
                  <a:off x="0" y="-1"/>
                  <a:ext cx="13196846" cy="287995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20" name="ジャズでよく使う理論なので、12小節のジャズブルーズ等で練習してみるとよい。"/>
                <p:cNvSpPr txBox="1"/>
                <p:nvPr/>
              </p:nvSpPr>
              <p:spPr>
                <a:xfrm>
                  <a:off x="111624" y="764195"/>
                  <a:ext cx="12973595" cy="1351569"/>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ジャズでよく使う理論なので、12小節のジャズブルーズ等で練習してみるとよい。</a:t>
                  </a:r>
                </a:p>
              </p:txBody>
            </p:sp>
          </p:grpSp>
          <p:grpSp>
            <p:nvGrpSpPr>
              <p:cNvPr id="2724" name="Google Shape;2136;p88"/>
              <p:cNvGrpSpPr/>
              <p:nvPr/>
            </p:nvGrpSpPr>
            <p:grpSpPr>
              <a:xfrm>
                <a:off x="0" y="-5203"/>
                <a:ext cx="1153106" cy="1059012"/>
                <a:chOff x="0" y="-5203"/>
                <a:chExt cx="1153105" cy="1059011"/>
              </a:xfrm>
            </p:grpSpPr>
            <p:sp>
              <p:nvSpPr>
                <p:cNvPr id="2722" name="Rectangle"/>
                <p:cNvSpPr/>
                <p:nvPr/>
              </p:nvSpPr>
              <p:spPr>
                <a:xfrm>
                  <a:off x="0" y="139482"/>
                  <a:ext cx="1153105" cy="769636"/>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723" name="3."/>
                <p:cNvSpPr txBox="1"/>
                <p:nvPr/>
              </p:nvSpPr>
              <p:spPr>
                <a:xfrm>
                  <a:off x="105275" y="-5203"/>
                  <a:ext cx="942556"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grpSp>
          <p:nvGrpSpPr>
            <p:cNvPr id="2728" name="Google Shape;2137;p88"/>
            <p:cNvGrpSpPr/>
            <p:nvPr/>
          </p:nvGrpSpPr>
          <p:grpSpPr>
            <a:xfrm>
              <a:off x="322357" y="12196431"/>
              <a:ext cx="13189714" cy="3000047"/>
              <a:chOff x="-1" y="-1"/>
              <a:chExt cx="13189713" cy="3000046"/>
            </a:xfrm>
          </p:grpSpPr>
          <p:sp>
            <p:nvSpPr>
              <p:cNvPr id="2726" name="Rectangle"/>
              <p:cNvSpPr/>
              <p:nvPr/>
            </p:nvSpPr>
            <p:spPr>
              <a:xfrm>
                <a:off x="-1" y="-1"/>
                <a:ext cx="13189713" cy="3000046"/>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27" name="曲を分析する時も、フレーズ・休符の長短でアナライズしてみると新たな発見がある。（メロディをどこで区切っているかなど）"/>
              <p:cNvSpPr txBox="1"/>
              <p:nvPr/>
            </p:nvSpPr>
            <p:spPr>
              <a:xfrm>
                <a:off x="111623" y="539463"/>
                <a:ext cx="12966462" cy="1921127"/>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曲を分析する時も、フレーズ・休符の長短でアナライズしてみると新たな発見がある</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メロディをどこで区切っているかなど</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grpSp>
          <p:nvGrpSpPr>
            <p:cNvPr id="2731" name="Google Shape;2138;p88"/>
            <p:cNvGrpSpPr/>
            <p:nvPr/>
          </p:nvGrpSpPr>
          <p:grpSpPr>
            <a:xfrm>
              <a:off x="0" y="11628882"/>
              <a:ext cx="1152820" cy="1059012"/>
              <a:chOff x="0" y="-5203"/>
              <a:chExt cx="1152819" cy="1059011"/>
            </a:xfrm>
          </p:grpSpPr>
          <p:sp>
            <p:nvSpPr>
              <p:cNvPr id="2729" name="Rectangle"/>
              <p:cNvSpPr/>
              <p:nvPr/>
            </p:nvSpPr>
            <p:spPr>
              <a:xfrm>
                <a:off x="0" y="139333"/>
                <a:ext cx="1152819" cy="769934"/>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730" name="4."/>
              <p:cNvSpPr txBox="1"/>
              <p:nvPr/>
            </p:nvSpPr>
            <p:spPr>
              <a:xfrm>
                <a:off x="105275" y="-5203"/>
                <a:ext cx="942270"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nvGrpSpPr>
            <p:cNvPr id="2734" name="Google Shape;2140;p88"/>
            <p:cNvGrpSpPr/>
            <p:nvPr/>
          </p:nvGrpSpPr>
          <p:grpSpPr>
            <a:xfrm>
              <a:off x="445188" y="16233639"/>
              <a:ext cx="11437118" cy="1396069"/>
              <a:chOff x="-1" y="-1"/>
              <a:chExt cx="11437117" cy="1396068"/>
            </a:xfrm>
          </p:grpSpPr>
          <p:sp>
            <p:nvSpPr>
              <p:cNvPr id="2732" name="Rectangle"/>
              <p:cNvSpPr/>
              <p:nvPr/>
            </p:nvSpPr>
            <p:spPr>
              <a:xfrm>
                <a:off x="-1" y="-1"/>
                <a:ext cx="11437117" cy="1396068"/>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33" name="https://mubo.taka808.com/articles/Y4WM5REAACgAOocX/"/>
              <p:cNvSpPr txBox="1"/>
              <p:nvPr/>
            </p:nvSpPr>
            <p:spPr>
              <a:xfrm>
                <a:off x="111623" y="160922"/>
                <a:ext cx="11213866" cy="1074228"/>
              </a:xfrm>
              <a:prstGeom prst="rect">
                <a:avLst/>
              </a:prstGeom>
              <a:noFill/>
              <a:ln w="12700" cap="flat">
                <a:noFill/>
                <a:miter lim="400000"/>
              </a:ln>
              <a:effectLst/>
            </p:spPr>
            <p:txBody>
              <a:bodyPr wrap="square" lIns="39450" tIns="39450" rIns="39450" bIns="39450" numCol="1" anchor="ctr">
                <a:spAutoFit/>
              </a:bodyPr>
              <a:lstStyle/>
              <a:p>
                <a:pPr algn="ctr"/>
                <a:r>
                  <a:rPr sz="1050" dirty="0">
                    <a:latin typeface="M PLUS 1p" panose="020B0502020203020207" pitchFamily="34" charset="-128"/>
                    <a:ea typeface="M PLUS 1p" panose="020B0502020203020207" pitchFamily="34" charset="-128"/>
                    <a:cs typeface="M PLUS 1p" panose="020B0502020203020207" pitchFamily="34" charset="-128"/>
                  </a:rPr>
                  <a:t>          </a:t>
                </a:r>
                <a:r>
                  <a:rPr sz="105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rPr>
                  <a:t>https://mubo.taka808.com/articles/Y4WM5REAACgAOocX/</a:t>
                </a:r>
              </a:p>
            </p:txBody>
          </p:sp>
        </p:grpSp>
        <p:grpSp>
          <p:nvGrpSpPr>
            <p:cNvPr id="2737" name="Google Shape;2141;p88"/>
            <p:cNvGrpSpPr/>
            <p:nvPr/>
          </p:nvGrpSpPr>
          <p:grpSpPr>
            <a:xfrm>
              <a:off x="46136" y="15780702"/>
              <a:ext cx="3357797" cy="843569"/>
              <a:chOff x="0" y="-5431"/>
              <a:chExt cx="3357796" cy="843567"/>
            </a:xfrm>
          </p:grpSpPr>
          <p:sp>
            <p:nvSpPr>
              <p:cNvPr id="2735" name="Rectangle"/>
              <p:cNvSpPr/>
              <p:nvPr/>
            </p:nvSpPr>
            <p:spPr>
              <a:xfrm>
                <a:off x="0" y="31084"/>
                <a:ext cx="3357796" cy="770532"/>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736" name="Part06 link"/>
              <p:cNvSpPr txBox="1"/>
              <p:nvPr/>
            </p:nvSpPr>
            <p:spPr>
              <a:xfrm>
                <a:off x="105275" y="-5431"/>
                <a:ext cx="3147247" cy="843567"/>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Part06 link</a:t>
                </a:r>
              </a:p>
            </p:txBody>
          </p:sp>
        </p:grpSp>
        <p:grpSp>
          <p:nvGrpSpPr>
            <p:cNvPr id="2740" name="Google Shape;2142;p88"/>
            <p:cNvGrpSpPr/>
            <p:nvPr/>
          </p:nvGrpSpPr>
          <p:grpSpPr>
            <a:xfrm>
              <a:off x="12266977" y="16176719"/>
              <a:ext cx="1358937" cy="1415241"/>
              <a:chOff x="0" y="0"/>
              <a:chExt cx="1358936" cy="1415239"/>
            </a:xfrm>
          </p:grpSpPr>
          <p:sp>
            <p:nvSpPr>
              <p:cNvPr id="2738" name="Rectangle"/>
              <p:cNvSpPr/>
              <p:nvPr/>
            </p:nvSpPr>
            <p:spPr>
              <a:xfrm>
                <a:off x="0" y="0"/>
                <a:ext cx="1358937" cy="1415240"/>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739" name="image10.png" descr="image10.png"/>
              <p:cNvPicPr>
                <a:picLocks noChangeAspect="1"/>
              </p:cNvPicPr>
              <p:nvPr/>
            </p:nvPicPr>
            <p:blipFill>
              <a:blip r:embed="rId2"/>
              <a:stretch>
                <a:fillRect/>
              </a:stretch>
            </p:blipFill>
            <p:spPr>
              <a:xfrm>
                <a:off x="0" y="0"/>
                <a:ext cx="1358937" cy="1415240"/>
              </a:xfrm>
              <a:prstGeom prst="rect">
                <a:avLst/>
              </a:prstGeom>
              <a:ln w="12700" cap="flat">
                <a:solidFill>
                  <a:srgbClr val="FFFFFF"/>
                </a:solidFill>
                <a:prstDash val="solid"/>
                <a:miter lim="8000"/>
                <a:headEnd/>
                <a:tailEnd/>
              </a:ln>
              <a:effectLst/>
            </p:spPr>
          </p:pic>
        </p:grpSp>
      </p:grpSp>
      <p:sp>
        <p:nvSpPr>
          <p:cNvPr id="274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76</a:t>
            </a:fld>
            <a:endParaRPr/>
          </a:p>
        </p:txBody>
      </p:sp>
      <p:grpSp>
        <p:nvGrpSpPr>
          <p:cNvPr id="2" name="Google Shape;1356;p59">
            <a:extLst>
              <a:ext uri="{FF2B5EF4-FFF2-40B4-BE49-F238E27FC236}">
                <a16:creationId xmlns:a16="http://schemas.microsoft.com/office/drawing/2014/main" id="{10D59A17-C48A-4B98-16D8-16865973C147}"/>
              </a:ext>
            </a:extLst>
          </p:cNvPr>
          <p:cNvGrpSpPr/>
          <p:nvPr/>
        </p:nvGrpSpPr>
        <p:grpSpPr>
          <a:xfrm>
            <a:off x="2383" y="686621"/>
            <a:ext cx="5629261" cy="88635"/>
            <a:chOff x="3598" y="-1"/>
            <a:chExt cx="15011360" cy="236360"/>
          </a:xfrm>
        </p:grpSpPr>
        <p:sp>
          <p:nvSpPr>
            <p:cNvPr id="3" name="Google Shape;1357;p59">
              <a:extLst>
                <a:ext uri="{FF2B5EF4-FFF2-40B4-BE49-F238E27FC236}">
                  <a16:creationId xmlns:a16="http://schemas.microsoft.com/office/drawing/2014/main" id="{6617BD18-470C-E409-E9E7-5B4AD1DC5035}"/>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4C9DC696-B368-135C-7BF2-81C116B84474}"/>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56C55BF5-D534-9EBC-C8DC-0D606BD8746A}"/>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 name="Picture 1" descr="Picture 1"/>
          <p:cNvPicPr>
            <a:picLocks noChangeAspect="1"/>
          </p:cNvPicPr>
          <p:nvPr/>
        </p:nvPicPr>
        <p:blipFill>
          <a:blip r:embed="rId2"/>
          <a:stretch>
            <a:fillRect/>
          </a:stretch>
        </p:blipFill>
        <p:spPr>
          <a:xfrm>
            <a:off x="796" y="-108152"/>
            <a:ext cx="5909311" cy="9407605"/>
          </a:xfrm>
          <a:prstGeom prst="rect">
            <a:avLst/>
          </a:prstGeom>
          <a:ln w="12700">
            <a:miter lim="400000"/>
            <a:headEnd/>
            <a:tailEnd/>
          </a:ln>
        </p:spPr>
      </p:pic>
      <p:sp>
        <p:nvSpPr>
          <p:cNvPr id="2745" name="Google Shape;2151;p89"/>
          <p:cNvSpPr txBox="1"/>
          <p:nvPr/>
        </p:nvSpPr>
        <p:spPr>
          <a:xfrm>
            <a:off x="255539" y="3682366"/>
            <a:ext cx="5460257" cy="1553023"/>
          </a:xfrm>
          <a:prstGeom prst="rect">
            <a:avLst/>
          </a:prstGeom>
          <a:ln w="12700">
            <a:miter lim="400000"/>
          </a:ln>
        </p:spPr>
        <p:txBody>
          <a:bodyPr wrap="square" lIns="39450" tIns="39450" rIns="39450" bIns="39450">
            <a:spAutoFit/>
          </a:bodyPr>
          <a:lstStyle/>
          <a:p>
            <a:pPr>
              <a:lnSpc>
                <a:spcPct val="115000"/>
              </a:lnSpc>
              <a:defRPr sz="6500">
                <a:solidFill>
                  <a:srgbClr val="FFFFFF"/>
                </a:solidFill>
                <a:latin typeface="A-OTF 太ゴB101 Pr6N Bold"/>
                <a:ea typeface="A-OTF 太ゴB101 Pr6N Bold"/>
                <a:cs typeface="A-OTF 太ゴB101 Pr6N Bold"/>
                <a:sym typeface="A-OTF 太ゴB101 Pr6N Bold"/>
              </a:defRPr>
            </a:pPr>
            <a:r>
              <a:rPr sz="2250" dirty="0" err="1">
                <a:latin typeface="M PLUS 1p" panose="020B0502020203020207" pitchFamily="34" charset="-128"/>
                <a:ea typeface="M PLUS 1p" panose="020B0502020203020207" pitchFamily="34" charset="-128"/>
                <a:cs typeface="M PLUS 1p" panose="020B0502020203020207" pitchFamily="34" charset="-128"/>
              </a:rPr>
              <a:t>簡単にオシャレなコードを付け足す方法</a:t>
            </a:r>
            <a:endParaRPr sz="2250"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6500">
                <a:solidFill>
                  <a:srgbClr val="FFFFFF"/>
                </a:solidFill>
                <a:latin typeface="A-OTF 太ゴB101 Pr6N Bold"/>
                <a:ea typeface="A-OTF 太ゴB101 Pr6N Bold"/>
                <a:cs typeface="A-OTF 太ゴB101 Pr6N Bold"/>
                <a:sym typeface="A-OTF 太ゴB101 Pr6N Bold"/>
              </a:defRPr>
            </a:pPr>
            <a:r>
              <a:rPr sz="2250" dirty="0">
                <a:latin typeface="M PLUS 1p" panose="020B0502020203020207" pitchFamily="34" charset="-128"/>
                <a:ea typeface="M PLUS 1p" panose="020B0502020203020207" pitchFamily="34" charset="-128"/>
                <a:cs typeface="M PLUS 1p" panose="020B0502020203020207" pitchFamily="34" charset="-128"/>
              </a:rPr>
              <a:t>（２ー５ー１）</a:t>
            </a:r>
          </a:p>
          <a:p>
            <a:pPr>
              <a:lnSpc>
                <a:spcPct val="90000"/>
              </a:lnSpc>
              <a:defRPr sz="6500"/>
            </a:pPr>
            <a:endParaRPr sz="243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6500"/>
            </a:pPr>
            <a:endParaRPr sz="24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46" name="Google Shape;2152;p89"/>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solidFill>
                  <a:srgbClr val="FFFFFF"/>
                </a:solidFill>
                <a:latin typeface="Garamond"/>
                <a:ea typeface="Garamond"/>
                <a:cs typeface="Garamond"/>
                <a:sym typeface="Garamond"/>
              </a:defRPr>
            </a:pPr>
            <a:r>
              <a:rPr sz="2738"/>
              <a:t>　Part </a:t>
            </a:r>
            <a:r>
              <a:rPr sz="4163"/>
              <a:t>07</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8" name="Google Shape;2162;p90"/>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2751" name="Google Shape;2163;p90"/>
          <p:cNvGrpSpPr/>
          <p:nvPr/>
        </p:nvGrpSpPr>
        <p:grpSpPr>
          <a:xfrm>
            <a:off x="1148" y="1009314"/>
            <a:ext cx="5715000" cy="474189"/>
            <a:chOff x="0" y="-1"/>
            <a:chExt cx="15240000" cy="1264502"/>
          </a:xfrm>
        </p:grpSpPr>
        <p:sp>
          <p:nvSpPr>
            <p:cNvPr id="2749"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2750" name="簡単にオシャレなコードを付け足す方法"/>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latin typeface="A-OTF 太ゴB101 Pr6N Bold"/>
                  <a:ea typeface="A-OTF 太ゴB101 Pr6N Bold"/>
                  <a:cs typeface="A-OTF 太ゴB101 Pr6N Bold"/>
                  <a:sym typeface="A-OTF 太ゴB101 Pr6N Bold"/>
                </a:defRPr>
              </a:pPr>
              <a:r>
                <a:rPr sz="1538" dirty="0">
                  <a:latin typeface="MS PMincho" panose="02020600040205080304" pitchFamily="18" charset="-128"/>
                  <a:ea typeface="MS PMincho" panose="02020600040205080304" pitchFamily="18" charset="-128"/>
                </a:rPr>
                <a:t>　　　</a:t>
              </a:r>
              <a:r>
                <a:rPr sz="2063" dirty="0" err="1">
                  <a:latin typeface="MS PMincho" panose="02020600040205080304" pitchFamily="18" charset="-128"/>
                  <a:ea typeface="MS PMincho" panose="02020600040205080304" pitchFamily="18" charset="-128"/>
                </a:rPr>
                <a:t>簡単にオシャレなコードを付け足す方法</a:t>
              </a:r>
              <a:endParaRPr sz="2063" dirty="0">
                <a:latin typeface="MS PMincho" panose="02020600040205080304" pitchFamily="18" charset="-128"/>
                <a:ea typeface="MS PMincho" panose="02020600040205080304" pitchFamily="18" charset="-128"/>
              </a:endParaRPr>
            </a:p>
          </p:txBody>
        </p:sp>
      </p:grpSp>
      <p:pic>
        <p:nvPicPr>
          <p:cNvPr id="2752" name="Google Shape;2165;p90" descr="Google Shape;2165;p90"/>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2753" name="Google Shape;2167;p90"/>
          <p:cNvSpPr txBox="1"/>
          <p:nvPr/>
        </p:nvSpPr>
        <p:spPr>
          <a:xfrm>
            <a:off x="203294" y="202502"/>
            <a:ext cx="5467526" cy="304675"/>
          </a:xfrm>
          <a:prstGeom prst="rect">
            <a:avLst/>
          </a:prstGeom>
          <a:ln w="12700">
            <a:miter lim="400000"/>
          </a:ln>
        </p:spPr>
        <p:txBody>
          <a:bodyPr lIns="25134" tIns="25134" rIns="25134" bIns="25134">
            <a:spAutoFit/>
          </a:bodyPr>
          <a:lstStyle/>
          <a:p>
            <a:pPr algn="ctr">
              <a:defRPr sz="4400">
                <a:latin typeface="A-OTF 太ゴB101 Pr6N Bold"/>
                <a:ea typeface="A-OTF 太ゴB101 Pr6N Bold"/>
                <a:cs typeface="A-OTF 太ゴB101 Pr6N Bold"/>
                <a:sym typeface="A-OTF 太ゴB101 Pr6N Bold"/>
              </a:defRPr>
            </a:pPr>
            <a:r>
              <a:rPr sz="1650" dirty="0">
                <a:latin typeface="M PLUS 1p" panose="020B0502020203020207" pitchFamily="34" charset="-128"/>
                <a:ea typeface="M PLUS 1p" panose="020B0502020203020207" pitchFamily="34" charset="-128"/>
                <a:cs typeface="M PLUS 1p" panose="020B0502020203020207" pitchFamily="34" charset="-128"/>
              </a:rPr>
              <a:t>Part 07     </a:t>
            </a:r>
            <a:r>
              <a:rPr sz="1650" dirty="0" err="1">
                <a:latin typeface="M PLUS 1p" panose="020B0502020203020207" pitchFamily="34" charset="-128"/>
                <a:ea typeface="M PLUS 1p" panose="020B0502020203020207" pitchFamily="34" charset="-128"/>
                <a:cs typeface="M PLUS 1p" panose="020B0502020203020207" pitchFamily="34" charset="-128"/>
              </a:rPr>
              <a:t>簡単にオシャレなコードを付け足す方法</a:t>
            </a: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54" name="Google Shape;2168;p90"/>
          <p:cNvSpPr txBox="1"/>
          <p:nvPr/>
        </p:nvSpPr>
        <p:spPr>
          <a:xfrm>
            <a:off x="413073" y="1745956"/>
            <a:ext cx="4890356"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例えば、オリジナル曲や思いついたフレーズを演奏する時に、もう少しオシャレなコードを足して、カッコよくアレンジしたい。そんな時に使える方法です。</a:t>
            </a:r>
          </a:p>
        </p:txBody>
      </p:sp>
      <p:grpSp>
        <p:nvGrpSpPr>
          <p:cNvPr id="2757" name="Google Shape;2169;p90"/>
          <p:cNvGrpSpPr/>
          <p:nvPr/>
        </p:nvGrpSpPr>
        <p:grpSpPr>
          <a:xfrm>
            <a:off x="783473" y="3688111"/>
            <a:ext cx="4149647" cy="854113"/>
            <a:chOff x="0" y="-54766"/>
            <a:chExt cx="11065724" cy="2277633"/>
          </a:xfrm>
        </p:grpSpPr>
        <p:sp>
          <p:nvSpPr>
            <p:cNvPr id="2755" name="Rectangle"/>
            <p:cNvSpPr/>
            <p:nvPr/>
          </p:nvSpPr>
          <p:spPr>
            <a:xfrm>
              <a:off x="0" y="-1"/>
              <a:ext cx="11065724" cy="2168102"/>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spcBef>
                  <a:spcPts val="1200"/>
                </a:spcBef>
                <a:defRPr sz="4700" u="sng"/>
              </a:pPr>
              <a:endParaRPr sz="17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56" name="２−５−１を使ってコードを連結"/>
            <p:cNvSpPr txBox="1"/>
            <p:nvPr/>
          </p:nvSpPr>
          <p:spPr>
            <a:xfrm>
              <a:off x="111624" y="-54766"/>
              <a:ext cx="10842473" cy="2277633"/>
            </a:xfrm>
            <a:prstGeom prst="rect">
              <a:avLst/>
            </a:prstGeom>
            <a:noFill/>
            <a:ln w="12700" cap="flat">
              <a:noFill/>
              <a:miter lim="400000"/>
            </a:ln>
            <a:effectLst/>
          </p:spPr>
          <p:txBody>
            <a:bodyPr wrap="square" lIns="39450" tIns="39450" rIns="39450" bIns="39450" numCol="1" anchor="ctr">
              <a:spAutoFit/>
            </a:bodyPr>
            <a:lstStyle>
              <a:lvl1pPr indent="1054100">
                <a:lnSpc>
                  <a:spcPct val="150000"/>
                </a:lnSpc>
                <a:spcBef>
                  <a:spcPts val="3200"/>
                </a:spcBef>
                <a:defRPr sz="4700" u="sng"/>
              </a:lvl1pPr>
            </a:lstStyle>
            <a:p>
              <a:r>
                <a:rPr sz="1763" dirty="0">
                  <a:latin typeface="M PLUS 1p" panose="020B0502020203020207" pitchFamily="34" charset="-128"/>
                  <a:ea typeface="M PLUS 1p" panose="020B0502020203020207" pitchFamily="34" charset="-128"/>
                  <a:cs typeface="M PLUS 1p" panose="020B0502020203020207" pitchFamily="34" charset="-128"/>
                </a:rPr>
                <a:t>２−５−１を使ってコードを連結</a:t>
              </a:r>
            </a:p>
          </p:txBody>
        </p:sp>
      </p:grpSp>
      <p:pic>
        <p:nvPicPr>
          <p:cNvPr id="2758" name="Google Shape;2170;p90" descr="Google Shape;2170;p90"/>
          <p:cNvPicPr>
            <a:picLocks noChangeAspect="1"/>
          </p:cNvPicPr>
          <p:nvPr/>
        </p:nvPicPr>
        <p:blipFill>
          <a:blip r:embed="rId3"/>
          <a:stretch>
            <a:fillRect/>
          </a:stretch>
        </p:blipFill>
        <p:spPr>
          <a:xfrm>
            <a:off x="383733" y="3026301"/>
            <a:ext cx="632970" cy="632970"/>
          </a:xfrm>
          <a:prstGeom prst="rect">
            <a:avLst/>
          </a:prstGeom>
          <a:ln w="12700">
            <a:miter lim="400000"/>
            <a:headEnd/>
            <a:tailEnd/>
          </a:ln>
        </p:spPr>
      </p:pic>
      <p:sp>
        <p:nvSpPr>
          <p:cNvPr id="2759" name="Google Shape;2171;p90"/>
          <p:cNvSpPr txBox="1"/>
          <p:nvPr/>
        </p:nvSpPr>
        <p:spPr>
          <a:xfrm>
            <a:off x="961976" y="3246161"/>
            <a:ext cx="3997107" cy="304675"/>
          </a:xfrm>
          <a:prstGeom prst="rect">
            <a:avLst/>
          </a:prstGeom>
          <a:ln w="12700">
            <a:miter lim="400000"/>
          </a:ln>
        </p:spPr>
        <p:txBody>
          <a:bodyPr lIns="25134" tIns="25134" rIns="25134" bIns="25134">
            <a:spAutoFit/>
          </a:bodyPr>
          <a:lstStyle>
            <a:lvl1pPr algn="ctr">
              <a:defRPr sz="4400" u="sng"/>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オシャレなコードを付け足すポイント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60" name="Google Shape;2172;p90"/>
          <p:cNvSpPr txBox="1"/>
          <p:nvPr/>
        </p:nvSpPr>
        <p:spPr>
          <a:xfrm>
            <a:off x="413070" y="4577067"/>
            <a:ext cx="4890356" cy="1301294"/>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２−５−１（ツーファイブワン）とは、</a:t>
            </a:r>
            <a:r>
              <a:rPr sz="1388" u="sng" dirty="0">
                <a:latin typeface="M PLUS 1p" panose="020B0502020203020207" pitchFamily="34" charset="-128"/>
                <a:ea typeface="M PLUS 1p" panose="020B0502020203020207" pitchFamily="34" charset="-128"/>
                <a:cs typeface="M PLUS 1p" panose="020B0502020203020207" pitchFamily="34" charset="-128"/>
              </a:rPr>
              <a:t>ハモる８個のかたまり</a:t>
            </a:r>
            <a:r>
              <a:rPr sz="1388" dirty="0">
                <a:latin typeface="M PLUS 1p" panose="020B0502020203020207" pitchFamily="34" charset="-128"/>
                <a:ea typeface="M PLUS 1p" panose="020B0502020203020207" pitchFamily="34" charset="-128"/>
                <a:cs typeface="M PLUS 1p" panose="020B0502020203020207" pitchFamily="34" charset="-128"/>
              </a:rPr>
              <a:t>の２・５・１番目のコードを取り出してきたものです。４度進行しているという特徴があります。下はCM7を１とした場合の進行です。</a:t>
            </a:r>
          </a:p>
        </p:txBody>
      </p:sp>
      <p:sp>
        <p:nvSpPr>
          <p:cNvPr id="2761" name="Google Shape;2174;p90"/>
          <p:cNvSpPr txBox="1"/>
          <p:nvPr/>
        </p:nvSpPr>
        <p:spPr>
          <a:xfrm>
            <a:off x="3724570" y="7754158"/>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62" name="Google Shape;2175;p90"/>
          <p:cNvSpPr txBox="1"/>
          <p:nvPr/>
        </p:nvSpPr>
        <p:spPr>
          <a:xfrm>
            <a:off x="1767098" y="7750311"/>
            <a:ext cx="252807" cy="1026340"/>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フワッと</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63" name="Google Shape;2176;p90"/>
          <p:cNvSpPr txBox="1"/>
          <p:nvPr/>
        </p:nvSpPr>
        <p:spPr>
          <a:xfrm>
            <a:off x="2718632" y="7754159"/>
            <a:ext cx="252807" cy="789673"/>
          </a:xfrm>
          <a:prstGeom prst="rect">
            <a:avLst/>
          </a:prstGeom>
          <a:ln w="12700">
            <a:miter lim="400000"/>
          </a:ln>
        </p:spPr>
        <p:txBody>
          <a:bodyPr lIns="39450" tIns="39450" rIns="39450" bIns="39450">
            <a:spAutoFit/>
          </a:bodyPr>
          <a:lstStyle/>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不安</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64" name="Google Shape;2177;p90"/>
          <p:cNvSpPr txBox="1"/>
          <p:nvPr/>
        </p:nvSpPr>
        <p:spPr>
          <a:xfrm>
            <a:off x="1718504" y="6392890"/>
            <a:ext cx="252807"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２</a:t>
            </a:r>
          </a:p>
        </p:txBody>
      </p:sp>
      <p:sp>
        <p:nvSpPr>
          <p:cNvPr id="2765" name="Google Shape;2178;p90"/>
          <p:cNvSpPr txBox="1"/>
          <p:nvPr/>
        </p:nvSpPr>
        <p:spPr>
          <a:xfrm>
            <a:off x="2672096" y="6392890"/>
            <a:ext cx="252807"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2766" name="Google Shape;2179;p90"/>
          <p:cNvSpPr txBox="1"/>
          <p:nvPr/>
        </p:nvSpPr>
        <p:spPr>
          <a:xfrm>
            <a:off x="3560887" y="6392890"/>
            <a:ext cx="252807"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2767" name="Google Shape;2180;p90"/>
          <p:cNvSpPr txBox="1"/>
          <p:nvPr/>
        </p:nvSpPr>
        <p:spPr>
          <a:xfrm>
            <a:off x="1644670" y="6102650"/>
            <a:ext cx="553969"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Ⅱm7</a:t>
            </a:r>
          </a:p>
        </p:txBody>
      </p:sp>
      <p:sp>
        <p:nvSpPr>
          <p:cNvPr id="2768" name="Google Shape;2181;p90"/>
          <p:cNvSpPr txBox="1"/>
          <p:nvPr/>
        </p:nvSpPr>
        <p:spPr>
          <a:xfrm>
            <a:off x="2641123" y="6102650"/>
            <a:ext cx="403444"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V7</a:t>
            </a:r>
          </a:p>
        </p:txBody>
      </p:sp>
      <p:sp>
        <p:nvSpPr>
          <p:cNvPr id="2769" name="Google Shape;2182;p90"/>
          <p:cNvSpPr txBox="1"/>
          <p:nvPr/>
        </p:nvSpPr>
        <p:spPr>
          <a:xfrm>
            <a:off x="3487052" y="6102650"/>
            <a:ext cx="553969"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ⅠM7</a:t>
            </a:r>
          </a:p>
        </p:txBody>
      </p:sp>
      <p:sp>
        <p:nvSpPr>
          <p:cNvPr id="2770" name="Google Shape;2183;p90"/>
          <p:cNvSpPr/>
          <p:nvPr/>
        </p:nvSpPr>
        <p:spPr>
          <a:xfrm>
            <a:off x="2171682" y="6551064"/>
            <a:ext cx="357188" cy="0"/>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71" name="Google Shape;2184;p90"/>
          <p:cNvSpPr/>
          <p:nvPr/>
        </p:nvSpPr>
        <p:spPr>
          <a:xfrm>
            <a:off x="3064298" y="6551064"/>
            <a:ext cx="357188" cy="0"/>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72" name="Google Shape;2185;p90"/>
          <p:cNvSpPr txBox="1"/>
          <p:nvPr/>
        </p:nvSpPr>
        <p:spPr>
          <a:xfrm>
            <a:off x="2148554" y="6091753"/>
            <a:ext cx="403445" cy="437589"/>
          </a:xfrm>
          <a:prstGeom prst="rect">
            <a:avLst/>
          </a:prstGeom>
          <a:ln w="12700">
            <a:miter lim="400000"/>
          </a:ln>
        </p:spPr>
        <p:txBody>
          <a:bodyPr lIns="39450" tIns="39450" rIns="39450" bIns="39450">
            <a:spAutoFit/>
          </a:bodyPr>
          <a:lstStyle/>
          <a:p>
            <a:pPr algn="ctr">
              <a:defRPr sz="3100"/>
            </a:pPr>
            <a:r>
              <a:rPr sz="1163" dirty="0">
                <a:latin typeface="M PLUS 1p" panose="020B0502020203020207" pitchFamily="34" charset="-128"/>
                <a:ea typeface="M PLUS 1p" panose="020B0502020203020207" pitchFamily="34" charset="-128"/>
                <a:cs typeface="M PLUS 1p" panose="020B0502020203020207" pitchFamily="34" charset="-128"/>
              </a:rPr>
              <a:t>4度</a:t>
            </a:r>
          </a:p>
          <a:p>
            <a:pPr algn="ctr">
              <a:defRPr sz="3100"/>
            </a:pPr>
            <a:r>
              <a:rPr sz="1163" dirty="0" err="1">
                <a:latin typeface="M PLUS 1p" panose="020B0502020203020207" pitchFamily="34" charset="-128"/>
                <a:ea typeface="M PLUS 1p" panose="020B0502020203020207" pitchFamily="34" charset="-128"/>
                <a:cs typeface="M PLUS 1p" panose="020B0502020203020207" pitchFamily="34" charset="-128"/>
              </a:rPr>
              <a:t>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73" name="Google Shape;2186;p90"/>
          <p:cNvSpPr txBox="1"/>
          <p:nvPr/>
        </p:nvSpPr>
        <p:spPr>
          <a:xfrm>
            <a:off x="3041171" y="6091753"/>
            <a:ext cx="403444" cy="437589"/>
          </a:xfrm>
          <a:prstGeom prst="rect">
            <a:avLst/>
          </a:prstGeom>
          <a:ln w="12700">
            <a:miter lim="400000"/>
          </a:ln>
        </p:spPr>
        <p:txBody>
          <a:bodyPr lIns="39450" tIns="39450" rIns="39450" bIns="39450">
            <a:spAutoFit/>
          </a:bodyPr>
          <a:lstStyle/>
          <a:p>
            <a:pPr algn="ctr">
              <a:defRPr sz="3100"/>
            </a:pPr>
            <a:r>
              <a:rPr sz="1163" dirty="0">
                <a:latin typeface="M PLUS 1p" panose="020B0502020203020207" pitchFamily="34" charset="-128"/>
                <a:ea typeface="M PLUS 1p" panose="020B0502020203020207" pitchFamily="34" charset="-128"/>
                <a:cs typeface="M PLUS 1p" panose="020B0502020203020207" pitchFamily="34" charset="-128"/>
              </a:rPr>
              <a:t>4度</a:t>
            </a:r>
          </a:p>
          <a:p>
            <a:pPr algn="ctr">
              <a:defRPr sz="3100"/>
            </a:pPr>
            <a:r>
              <a:rPr sz="1163" dirty="0" err="1">
                <a:latin typeface="M PLUS 1p" panose="020B0502020203020207" pitchFamily="34" charset="-128"/>
                <a:ea typeface="M PLUS 1p" panose="020B0502020203020207" pitchFamily="34" charset="-128"/>
                <a:cs typeface="M PLUS 1p" panose="020B0502020203020207" pitchFamily="34" charset="-128"/>
              </a:rPr>
              <a:t>進行</a:t>
            </a:r>
            <a:endParaRPr sz="1163"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774" name="Google Shape;2187;p90" descr="Google Shape;2187;p90"/>
          <p:cNvPicPr>
            <a:picLocks noChangeAspect="1"/>
          </p:cNvPicPr>
          <p:nvPr/>
        </p:nvPicPr>
        <p:blipFill>
          <a:blip r:embed="rId4"/>
          <a:stretch>
            <a:fillRect/>
          </a:stretch>
        </p:blipFill>
        <p:spPr>
          <a:xfrm>
            <a:off x="1267450" y="6825179"/>
            <a:ext cx="3062089" cy="813038"/>
          </a:xfrm>
          <a:prstGeom prst="rect">
            <a:avLst/>
          </a:prstGeom>
          <a:ln w="12700">
            <a:miter lim="400000"/>
            <a:headEnd/>
            <a:tailEnd/>
          </a:ln>
        </p:spPr>
      </p:pic>
      <p:sp>
        <p:nvSpPr>
          <p:cNvPr id="277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78</a:t>
            </a:fld>
            <a:endParaRPr/>
          </a:p>
        </p:txBody>
      </p:sp>
      <p:grpSp>
        <p:nvGrpSpPr>
          <p:cNvPr id="2" name="Google Shape;223;p19">
            <a:extLst>
              <a:ext uri="{FF2B5EF4-FFF2-40B4-BE49-F238E27FC236}">
                <a16:creationId xmlns:a16="http://schemas.microsoft.com/office/drawing/2014/main" id="{25E021ED-B8E6-EFF2-8654-E569F2A7DEAF}"/>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BCD7477C-9BBC-68D3-C6D3-F8C91B377B8F}"/>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93F3C4B1-2DA6-7F3E-5046-3055B2C69B01}"/>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7" name="Google Shape;2194;p91"/>
          <p:cNvSpPr txBox="1"/>
          <p:nvPr/>
        </p:nvSpPr>
        <p:spPr>
          <a:xfrm>
            <a:off x="353210" y="5379494"/>
            <a:ext cx="5114794" cy="3518888"/>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そう、２−５−１はすべての要素が入っているのでドラマティックなのです。また、3つのコード全てが同じスケール（ハマる8つのかたまり）から出来ています。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なので、コードを付け足したいとき、</a:t>
            </a:r>
            <a:r>
              <a:rPr sz="1388" u="sng" dirty="0">
                <a:latin typeface="M PLUS 1p" panose="020B0502020203020207" pitchFamily="34" charset="-128"/>
                <a:ea typeface="M PLUS 1p" panose="020B0502020203020207" pitchFamily="34" charset="-128"/>
                <a:cs typeface="M PLUS 1p" panose="020B0502020203020207" pitchFamily="34" charset="-128"/>
              </a:rPr>
              <a:t>1は2-5-1に分解でき、逆に2-5-1 </a:t>
            </a:r>
            <a:r>
              <a:rPr sz="1388" u="sng" dirty="0" err="1">
                <a:latin typeface="M PLUS 1p" panose="020B0502020203020207" pitchFamily="34" charset="-128"/>
                <a:ea typeface="M PLUS 1p" panose="020B0502020203020207" pitchFamily="34" charset="-128"/>
                <a:cs typeface="M PLUS 1p" panose="020B0502020203020207" pitchFamily="34" charset="-128"/>
              </a:rPr>
              <a:t>はいずれかのコードにまとめられるのです</a:t>
            </a:r>
            <a:r>
              <a:rPr sz="1388" u="sng"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それでは、さっそく具体例で見てみましょう。題材はみなさんも知っている「キラキラ星」です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778" name="Google Shape;2196;p91"/>
          <p:cNvSpPr txBox="1"/>
          <p:nvPr/>
        </p:nvSpPr>
        <p:spPr>
          <a:xfrm>
            <a:off x="133982" y="182717"/>
            <a:ext cx="2480341" cy="340069"/>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a:latin typeface="M PLUS 1p" panose="020B0502020203020207" pitchFamily="34" charset="-128"/>
                <a:ea typeface="M PLUS 1p" panose="020B0502020203020207" pitchFamily="34" charset="-128"/>
                <a:cs typeface="M PLUS 1p" panose="020B0502020203020207" pitchFamily="34" charset="-128"/>
              </a:rPr>
              <a:t>■　Dm7とFM7について</a:t>
            </a:r>
          </a:p>
        </p:txBody>
      </p:sp>
      <p:pic>
        <p:nvPicPr>
          <p:cNvPr id="2779" name="Google Shape;2197;p91" descr="Google Shape;2197;p91"/>
          <p:cNvPicPr>
            <a:picLocks noChangeAspect="1"/>
          </p:cNvPicPr>
          <p:nvPr/>
        </p:nvPicPr>
        <p:blipFill>
          <a:blip r:embed="rId2"/>
          <a:stretch>
            <a:fillRect/>
          </a:stretch>
        </p:blipFill>
        <p:spPr>
          <a:xfrm>
            <a:off x="1691225" y="785815"/>
            <a:ext cx="2334141" cy="1237097"/>
          </a:xfrm>
          <a:prstGeom prst="rect">
            <a:avLst/>
          </a:prstGeom>
          <a:ln w="12700">
            <a:miter lim="400000"/>
            <a:headEnd/>
            <a:tailEnd/>
          </a:ln>
        </p:spPr>
      </p:pic>
      <p:grpSp>
        <p:nvGrpSpPr>
          <p:cNvPr id="2783" name="Google Shape;2198;p91"/>
          <p:cNvGrpSpPr/>
          <p:nvPr/>
        </p:nvGrpSpPr>
        <p:grpSpPr>
          <a:xfrm>
            <a:off x="1965796" y="1849553"/>
            <a:ext cx="942930" cy="346717"/>
            <a:chOff x="0" y="0"/>
            <a:chExt cx="2514478" cy="924576"/>
          </a:xfrm>
        </p:grpSpPr>
        <p:sp>
          <p:nvSpPr>
            <p:cNvPr id="2780" name="Google Shape;2199;p91"/>
            <p:cNvSpPr/>
            <p:nvPr/>
          </p:nvSpPr>
          <p:spPr>
            <a:xfrm flipV="1">
              <a:off x="1269" y="-1"/>
              <a:ext cx="1" cy="924578"/>
            </a:xfrm>
            <a:prstGeom prst="line">
              <a:avLst/>
            </a:prstGeom>
            <a:noFill/>
            <a:ln w="28575" cap="flat">
              <a:solidFill>
                <a:srgbClr val="FF0000"/>
              </a:solidFill>
              <a:prstDash val="solid"/>
              <a:round/>
              <a:tailEnd type="triangle" w="med" len="me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81" name="Google Shape;2200;p91"/>
            <p:cNvSpPr/>
            <p:nvPr/>
          </p:nvSpPr>
          <p:spPr>
            <a:xfrm>
              <a:off x="-1" y="915043"/>
              <a:ext cx="2507005" cy="1"/>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82" name="Google Shape;2201;p91"/>
            <p:cNvSpPr/>
            <p:nvPr/>
          </p:nvSpPr>
          <p:spPr>
            <a:xfrm flipV="1">
              <a:off x="2507240" y="139945"/>
              <a:ext cx="7239" cy="784266"/>
            </a:xfrm>
            <a:prstGeom prst="line">
              <a:avLst/>
            </a:prstGeom>
            <a:noFill/>
            <a:ln w="28575" cap="flat">
              <a:solidFill>
                <a:srgbClr val="FF0000"/>
              </a:solidFill>
              <a:prstDash val="solid"/>
              <a:round/>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2784" name="Google Shape;2202;p91"/>
          <p:cNvSpPr txBox="1"/>
          <p:nvPr/>
        </p:nvSpPr>
        <p:spPr>
          <a:xfrm>
            <a:off x="400840" y="2420620"/>
            <a:ext cx="50101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メジャーセブンスの短３度下（半音３つ下）は、同じ機能のマイナーセブンス。そして、「</a:t>
            </a:r>
            <a:r>
              <a:rPr sz="1388" dirty="0" err="1">
                <a:latin typeface="M PLUS 1p" panose="020B0502020203020207" pitchFamily="34" charset="-128"/>
                <a:ea typeface="M PLUS 1p" panose="020B0502020203020207" pitchFamily="34" charset="-128"/>
                <a:cs typeface="M PLUS 1p" panose="020B0502020203020207" pitchFamily="34" charset="-128"/>
              </a:rPr>
              <a:t>フワッと」という機能も同じになります。なので、同じものとして捉えて大丈夫です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2787" name="Google Shape;2203;p91"/>
          <p:cNvGrpSpPr/>
          <p:nvPr/>
        </p:nvGrpSpPr>
        <p:grpSpPr>
          <a:xfrm>
            <a:off x="1118079" y="4046006"/>
            <a:ext cx="4375014" cy="914852"/>
            <a:chOff x="-1" y="-1"/>
            <a:chExt cx="11666702" cy="2439602"/>
          </a:xfrm>
        </p:grpSpPr>
        <p:sp>
          <p:nvSpPr>
            <p:cNvPr id="2785" name="Rectangle"/>
            <p:cNvSpPr/>
            <p:nvPr/>
          </p:nvSpPr>
          <p:spPr>
            <a:xfrm>
              <a:off x="-1" y="-1"/>
              <a:ext cx="11666702" cy="2439602"/>
            </a:xfrm>
            <a:prstGeom prst="rect">
              <a:avLst/>
            </a:prstGeom>
            <a:noFill/>
            <a:ln w="12700" cap="flat">
              <a:solidFill>
                <a:srgbClr val="000000"/>
              </a:solidFill>
              <a:prstDash val="solid"/>
              <a:miter lim="8000"/>
            </a:ln>
            <a:effectLst/>
          </p:spPr>
          <p:txBody>
            <a:bodyPr wrap="square" lIns="0" tIns="0" rIns="0" bIns="0" numCol="1" anchor="ctr">
              <a:noAutofit/>
            </a:bodyPr>
            <a:lstStyle/>
            <a:p>
              <a:pPr>
                <a:lnSpc>
                  <a:spcPct val="150000"/>
                </a:lnSpc>
                <a:spcBef>
                  <a:spcPts val="1200"/>
                </a:spcBef>
                <a:defRPr sz="4200" u="sng"/>
              </a:pPr>
              <a:endParaRPr sz="157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86" name="２−５−１は、フワッと・不安定・安定すべての要素が入っているのでドラマティック！"/>
            <p:cNvSpPr txBox="1"/>
            <p:nvPr/>
          </p:nvSpPr>
          <p:spPr>
            <a:xfrm>
              <a:off x="73423" y="229649"/>
              <a:ext cx="11519851" cy="1980304"/>
            </a:xfrm>
            <a:prstGeom prst="rect">
              <a:avLst/>
            </a:prstGeom>
            <a:noFill/>
            <a:ln w="12700" cap="flat">
              <a:noFill/>
              <a:miter lim="400000"/>
            </a:ln>
            <a:effectLst/>
          </p:spPr>
          <p:txBody>
            <a:bodyPr wrap="square" lIns="25134" tIns="25134" rIns="25134" bIns="25134" numCol="1" anchor="ctr">
              <a:spAutoFit/>
            </a:bodyPr>
            <a:lstStyle>
              <a:lvl1pPr>
                <a:lnSpc>
                  <a:spcPct val="150000"/>
                </a:lnSpc>
                <a:spcBef>
                  <a:spcPts val="3200"/>
                </a:spcBef>
                <a:defRPr sz="4200" u="sng"/>
              </a:lvl1pPr>
            </a:lstStyle>
            <a:p>
              <a:r>
                <a:rPr sz="1575" dirty="0">
                  <a:latin typeface="M PLUS 1p" panose="020B0502020203020207" pitchFamily="34" charset="-128"/>
                  <a:ea typeface="M PLUS 1p" panose="020B0502020203020207" pitchFamily="34" charset="-128"/>
                  <a:cs typeface="M PLUS 1p" panose="020B0502020203020207" pitchFamily="34" charset="-128"/>
                </a:rPr>
                <a:t>２−５−１は、フワッと・不安定・安定すべての要素が入っているのでドラマティック！</a:t>
              </a:r>
            </a:p>
          </p:txBody>
        </p:sp>
      </p:grpSp>
      <p:pic>
        <p:nvPicPr>
          <p:cNvPr id="2788" name="Google Shape;2204;p91" descr="Google Shape;2204;p91"/>
          <p:cNvPicPr>
            <a:picLocks noChangeAspect="1"/>
          </p:cNvPicPr>
          <p:nvPr/>
        </p:nvPicPr>
        <p:blipFill>
          <a:blip r:embed="rId3"/>
          <a:stretch>
            <a:fillRect/>
          </a:stretch>
        </p:blipFill>
        <p:spPr>
          <a:xfrm>
            <a:off x="108828" y="3769000"/>
            <a:ext cx="979745" cy="470276"/>
          </a:xfrm>
          <a:prstGeom prst="rect">
            <a:avLst/>
          </a:prstGeom>
          <a:ln w="12700">
            <a:miter lim="400000"/>
            <a:headEnd/>
            <a:tailEnd/>
          </a:ln>
        </p:spPr>
      </p:pic>
      <p:pic>
        <p:nvPicPr>
          <p:cNvPr id="2789" name="Google Shape;2205;p91" descr="Google Shape;2205;p91"/>
          <p:cNvPicPr>
            <a:picLocks noChangeAspect="1"/>
          </p:cNvPicPr>
          <p:nvPr/>
        </p:nvPicPr>
        <p:blipFill>
          <a:blip r:embed="rId4"/>
          <a:stretch>
            <a:fillRect/>
          </a:stretch>
        </p:blipFill>
        <p:spPr>
          <a:xfrm>
            <a:off x="243821" y="4353573"/>
            <a:ext cx="709751" cy="659904"/>
          </a:xfrm>
          <a:prstGeom prst="rect">
            <a:avLst/>
          </a:prstGeom>
          <a:ln w="12700">
            <a:miter lim="400000"/>
            <a:headEnd/>
            <a:tailEnd/>
          </a:ln>
        </p:spPr>
      </p:pic>
      <p:sp>
        <p:nvSpPr>
          <p:cNvPr id="279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79</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スケール（音階）について"/>
          <p:cNvSpPr txBox="1"/>
          <p:nvPr/>
        </p:nvSpPr>
        <p:spPr>
          <a:xfrm>
            <a:off x="559850" y="728180"/>
            <a:ext cx="5044242" cy="391294"/>
          </a:xfrm>
          <a:prstGeom prst="rect">
            <a:avLst/>
          </a:prstGeom>
          <a:noFill/>
          <a:ln w="12700" cap="flat">
            <a:noFill/>
            <a:miter lim="400000"/>
          </a:ln>
          <a:effectLst/>
        </p:spPr>
        <p:txBody>
          <a:bodyPr wrap="square" lIns="39450" tIns="39450" rIns="39450" bIns="39450" numCol="1" anchor="ctr">
            <a:spAutoFit/>
          </a:bodyPr>
          <a:lstStyle/>
          <a:p>
            <a:pPr>
              <a:defRPr sz="5400">
                <a:solidFill>
                  <a:srgbClr val="FFFFFF"/>
                </a:solidFill>
              </a:defRPr>
            </a:pPr>
            <a:r>
              <a:rPr sz="2025" dirty="0" err="1">
                <a:latin typeface="M PLUS 1p" panose="020B0502020203020207" pitchFamily="34" charset="-128"/>
                <a:ea typeface="M PLUS 1p" panose="020B0502020203020207" pitchFamily="34" charset="-128"/>
                <a:cs typeface="M PLUS 1p" panose="020B0502020203020207" pitchFamily="34" charset="-128"/>
                <a:sym typeface="A-OTF 太ゴB101 Pr6N Bold"/>
              </a:rPr>
              <a:t>スケール（音階）について</a:t>
            </a:r>
            <a:endParaRPr sz="2025" dirty="0">
              <a:latin typeface="M PLUS 1p" panose="020B0502020203020207" pitchFamily="34" charset="-128"/>
              <a:ea typeface="M PLUS 1p" panose="020B0502020203020207" pitchFamily="34" charset="-128"/>
              <a:cs typeface="M PLUS 1p" panose="020B0502020203020207" pitchFamily="34" charset="-128"/>
              <a:sym typeface="A-OTF 太ゴB101 Pr6N Bold"/>
            </a:endParaRPr>
          </a:p>
        </p:txBody>
      </p:sp>
      <p:sp>
        <p:nvSpPr>
          <p:cNvPr id="332" name="Google Shape;253;p20"/>
          <p:cNvSpPr txBox="1"/>
          <p:nvPr/>
        </p:nvSpPr>
        <p:spPr>
          <a:xfrm>
            <a:off x="346075" y="1766462"/>
            <a:ext cx="4996459" cy="6026113"/>
          </a:xfrm>
          <a:prstGeom prst="rect">
            <a:avLst/>
          </a:prstGeom>
          <a:ln w="12700">
            <a:miter lim="400000"/>
          </a:ln>
        </p:spPr>
        <p:txBody>
          <a:bodyPr wrap="square"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スケール（音階）とは音を順番にならべたグループのことです。昔の学者や音楽家たちは、音の世界を12等分して、そのルールを作りました。それで、８つの音のグループが特にきれいに調和する（ハモる）ことがわかりました。（</a:t>
            </a:r>
            <a:r>
              <a:rPr sz="1388" dirty="0" err="1">
                <a:latin typeface="M PLUS 1p" panose="020B0502020203020207" pitchFamily="34" charset="-128"/>
                <a:ea typeface="M PLUS 1p" panose="020B0502020203020207" pitchFamily="34" charset="-128"/>
                <a:cs typeface="M PLUS 1p" panose="020B0502020203020207" pitchFamily="34" charset="-128"/>
              </a:rPr>
              <a:t>ダイアトニックスケール）例えば、Ｃの音階は、ドレミファソラシドって感じです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defRPr sz="4800"/>
            </a:pPr>
            <a:r>
              <a:rPr sz="1600" dirty="0">
                <a:latin typeface="M PLUS 1p" panose="020B0502020203020207" pitchFamily="34" charset="-128"/>
                <a:ea typeface="M PLUS 1p" panose="020B0502020203020207" pitchFamily="34" charset="-128"/>
                <a:cs typeface="M PLUS 1p" panose="020B0502020203020207" pitchFamily="34" charset="-128"/>
              </a:rPr>
              <a:t>これをこの本では</a:t>
            </a:r>
            <a:r>
              <a:rPr sz="1600" u="sng" dirty="0">
                <a:latin typeface="M PLUS 1p" panose="020B0502020203020207" pitchFamily="34" charset="-128"/>
                <a:ea typeface="M PLUS 1p" panose="020B0502020203020207" pitchFamily="34" charset="-128"/>
                <a:cs typeface="M PLUS 1p" panose="020B0502020203020207" pitchFamily="34" charset="-128"/>
                <a:sym typeface="A-OTF 太ゴB101 Pr6N Bold"/>
              </a:rPr>
              <a:t>「ハモる８個のかたまり」</a:t>
            </a:r>
            <a:r>
              <a:rPr sz="1600" dirty="0">
                <a:latin typeface="M PLUS 1p" panose="020B0502020203020207" pitchFamily="34" charset="-128"/>
                <a:ea typeface="M PLUS 1p" panose="020B0502020203020207" pitchFamily="34" charset="-128"/>
                <a:cs typeface="M PLUS 1p" panose="020B0502020203020207" pitchFamily="34" charset="-128"/>
              </a:rPr>
              <a:t>と呼びます。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この本では、和音とスケールを同じものとして考えます</a:t>
            </a:r>
            <a:r>
              <a:rPr sz="1388" dirty="0">
                <a:latin typeface="M PLUS 1p" panose="020B0502020203020207" pitchFamily="34" charset="-128"/>
                <a:ea typeface="M PLUS 1p" panose="020B0502020203020207" pitchFamily="34" charset="-128"/>
                <a:cs typeface="M PLUS 1p" panose="020B0502020203020207" pitchFamily="34" charset="-128"/>
              </a:rPr>
              <a:t>。</a:t>
            </a:r>
            <a:br>
              <a:rPr lang="en-US" sz="1388" dirty="0">
                <a:latin typeface="M PLUS 1p" panose="020B0502020203020207" pitchFamily="34" charset="-128"/>
                <a:ea typeface="M PLUS 1p" panose="020B0502020203020207" pitchFamily="34" charset="-128"/>
                <a:cs typeface="M PLUS 1p" panose="020B0502020203020207" pitchFamily="34" charset="-128"/>
              </a:rPr>
            </a:br>
            <a:r>
              <a:rPr sz="1388" dirty="0">
                <a:latin typeface="M PLUS 1p" panose="020B0502020203020207" pitchFamily="34" charset="-128"/>
                <a:ea typeface="M PLUS 1p" panose="020B0502020203020207" pitchFamily="34" charset="-128"/>
                <a:cs typeface="M PLUS 1p" panose="020B0502020203020207" pitchFamily="34" charset="-128"/>
              </a:rPr>
              <a:t>（同時に弾くと和音、別々に弾くとスケール）つまり、音楽の世界で使う「素材」を同じように使うこと。それは、どんな楽曲を作っても、同じ基本のルールを使って作れるってことなのです。</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3"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8</a:t>
            </a:fld>
            <a:endParaRPr/>
          </a:p>
        </p:txBody>
      </p:sp>
      <p:grpSp>
        <p:nvGrpSpPr>
          <p:cNvPr id="2" name="グループ化 1">
            <a:extLst>
              <a:ext uri="{FF2B5EF4-FFF2-40B4-BE49-F238E27FC236}">
                <a16:creationId xmlns:a16="http://schemas.microsoft.com/office/drawing/2014/main" id="{3E877045-32AA-59D7-404C-7A419C057217}"/>
              </a:ext>
            </a:extLst>
          </p:cNvPr>
          <p:cNvGrpSpPr/>
          <p:nvPr/>
        </p:nvGrpSpPr>
        <p:grpSpPr>
          <a:xfrm>
            <a:off x="0" y="81192"/>
            <a:ext cx="5665336" cy="520927"/>
            <a:chOff x="0" y="2132710"/>
            <a:chExt cx="15107562" cy="1389139"/>
          </a:xfrm>
        </p:grpSpPr>
        <p:sp>
          <p:nvSpPr>
            <p:cNvPr id="3" name="Rectangle">
              <a:extLst>
                <a:ext uri="{FF2B5EF4-FFF2-40B4-BE49-F238E27FC236}">
                  <a16:creationId xmlns:a16="http://schemas.microsoft.com/office/drawing/2014/main" id="{0C7E7922-0370-EC0F-BBD2-179B79EC9C09}"/>
                </a:ext>
              </a:extLst>
            </p:cNvPr>
            <p:cNvSpPr/>
            <p:nvPr/>
          </p:nvSpPr>
          <p:spPr>
            <a:xfrm>
              <a:off x="1490911" y="2243191"/>
              <a:ext cx="13616651" cy="1264503"/>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r>
                <a:rPr lang="ja-JP" altLang="en-US" sz="2025">
                  <a:latin typeface="M PLUS 1p" panose="020B0502020203020207" pitchFamily="34" charset="-128"/>
                  <a:ea typeface="M PLUS 1p" panose="020B0502020203020207" pitchFamily="34" charset="-128"/>
                  <a:cs typeface="M PLUS 1p" panose="020B0502020203020207" pitchFamily="34" charset="-128"/>
                </a:rPr>
                <a:t>　スケール（音階）について</a:t>
              </a:r>
            </a:p>
          </p:txBody>
        </p:sp>
        <p:pic>
          <p:nvPicPr>
            <p:cNvPr id="4" name="Google Shape;231;p19" descr="Google Shape;231;p19">
              <a:extLst>
                <a:ext uri="{FF2B5EF4-FFF2-40B4-BE49-F238E27FC236}">
                  <a16:creationId xmlns:a16="http://schemas.microsoft.com/office/drawing/2014/main" id="{4BD83DF4-6938-8702-B27C-DBD5A9D18005}"/>
                </a:ext>
              </a:extLst>
            </p:cNvPr>
            <p:cNvPicPr>
              <a:picLocks noChangeAspect="1"/>
            </p:cNvPicPr>
            <p:nvPr/>
          </p:nvPicPr>
          <p:blipFill>
            <a:blip r:embed="rId2"/>
            <a:srcRect r="9066" b="28515"/>
            <a:stretch>
              <a:fillRect/>
            </a:stretch>
          </p:blipFill>
          <p:spPr>
            <a:xfrm>
              <a:off x="0" y="2132710"/>
              <a:ext cx="1490910" cy="1389139"/>
            </a:xfrm>
            <a:prstGeom prst="rect">
              <a:avLst/>
            </a:prstGeom>
            <a:ln w="12700">
              <a:miter lim="400000"/>
              <a:headEnd/>
              <a:tailEnd/>
            </a:ln>
          </p:spPr>
        </p:pic>
      </p:gr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2" name="Google Shape;2212;p92"/>
          <p:cNvSpPr txBox="1"/>
          <p:nvPr/>
        </p:nvSpPr>
        <p:spPr>
          <a:xfrm>
            <a:off x="352802" y="268465"/>
            <a:ext cx="1994607" cy="340069"/>
          </a:xfrm>
          <a:prstGeom prst="rect">
            <a:avLst/>
          </a:prstGeom>
          <a:ln w="12700">
            <a:miter lim="400000"/>
          </a:ln>
        </p:spPr>
        <p:txBody>
          <a:bodyPr lIns="25134" tIns="25134" rIns="25134" bIns="25134">
            <a:spAutoFit/>
          </a:bodyPr>
          <a:lstStyle>
            <a:lvl1pPr>
              <a:lnSpc>
                <a:spcPct val="150000"/>
              </a:lnSpc>
              <a:spcBef>
                <a:spcPts val="3200"/>
              </a:spcBef>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キラキラ星</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793" name="Google Shape;2213;p92" descr="Google Shape;2213;p92"/>
          <p:cNvPicPr>
            <a:picLocks noChangeAspect="1"/>
          </p:cNvPicPr>
          <p:nvPr/>
        </p:nvPicPr>
        <p:blipFill>
          <a:blip r:embed="rId2"/>
          <a:stretch>
            <a:fillRect/>
          </a:stretch>
        </p:blipFill>
        <p:spPr>
          <a:xfrm>
            <a:off x="368679" y="794043"/>
            <a:ext cx="4979240" cy="1064041"/>
          </a:xfrm>
          <a:prstGeom prst="rect">
            <a:avLst/>
          </a:prstGeom>
          <a:ln w="12700">
            <a:miter lim="400000"/>
            <a:headEnd/>
            <a:tailEnd/>
          </a:ln>
        </p:spPr>
      </p:pic>
      <p:sp>
        <p:nvSpPr>
          <p:cNvPr id="2794" name="Google Shape;2214;p92"/>
          <p:cNvSpPr txBox="1"/>
          <p:nvPr/>
        </p:nvSpPr>
        <p:spPr>
          <a:xfrm>
            <a:off x="352797" y="2090772"/>
            <a:ext cx="2326032" cy="340069"/>
          </a:xfrm>
          <a:prstGeom prst="rect">
            <a:avLst/>
          </a:prstGeom>
          <a:ln w="12700">
            <a:miter lim="400000"/>
          </a:ln>
        </p:spPr>
        <p:txBody>
          <a:bodyPr lIns="25134" tIns="25134" rIns="25134" bIns="25134">
            <a:spAutoFit/>
          </a:bodyPr>
          <a:lstStyle>
            <a:lvl1pPr>
              <a:lnSpc>
                <a:spcPct val="150000"/>
              </a:lnSpc>
              <a:spcBef>
                <a:spcPts val="3200"/>
              </a:spcBef>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キラキラ星</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アレンジ</a:t>
            </a:r>
            <a:r>
              <a:rPr sz="1388" dirty="0">
                <a:latin typeface="M PLUS 1p" panose="020B0502020203020207" pitchFamily="34" charset="-128"/>
                <a:ea typeface="M PLUS 1p" panose="020B0502020203020207" pitchFamily="34" charset="-128"/>
                <a:cs typeface="M PLUS 1p" panose="020B0502020203020207" pitchFamily="34" charset="-128"/>
              </a:rPr>
              <a:t>①</a:t>
            </a:r>
          </a:p>
        </p:txBody>
      </p:sp>
      <p:pic>
        <p:nvPicPr>
          <p:cNvPr id="2795" name="Google Shape;2215;p92" descr="Google Shape;2215;p92"/>
          <p:cNvPicPr>
            <a:picLocks noChangeAspect="1"/>
          </p:cNvPicPr>
          <p:nvPr/>
        </p:nvPicPr>
        <p:blipFill>
          <a:blip r:embed="rId3"/>
          <a:stretch>
            <a:fillRect/>
          </a:stretch>
        </p:blipFill>
        <p:spPr>
          <a:xfrm>
            <a:off x="213308" y="2629525"/>
            <a:ext cx="5289975" cy="1229480"/>
          </a:xfrm>
          <a:prstGeom prst="rect">
            <a:avLst/>
          </a:prstGeom>
          <a:ln w="12700">
            <a:miter lim="400000"/>
            <a:headEnd/>
            <a:tailEnd/>
          </a:ln>
        </p:spPr>
      </p:pic>
      <p:sp>
        <p:nvSpPr>
          <p:cNvPr id="2796" name="Google Shape;2216;p92"/>
          <p:cNvSpPr/>
          <p:nvPr/>
        </p:nvSpPr>
        <p:spPr>
          <a:xfrm>
            <a:off x="1189520" y="2599912"/>
            <a:ext cx="900113" cy="1229513"/>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797" name="Google Shape;2217;p92"/>
          <p:cNvSpPr txBox="1"/>
          <p:nvPr/>
        </p:nvSpPr>
        <p:spPr>
          <a:xfrm>
            <a:off x="128820" y="3966827"/>
            <a:ext cx="5486832"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２小節目のFに狙いを定めて、２ー５ー１進行を入れたパターン。これはFの「ハモる８個のかたまり」の２・５・１番目を取り出して付け足したアレンジです。</a:t>
            </a:r>
          </a:p>
        </p:txBody>
      </p:sp>
      <p:sp>
        <p:nvSpPr>
          <p:cNvPr id="2798" name="Google Shape;2218;p92"/>
          <p:cNvSpPr txBox="1"/>
          <p:nvPr/>
        </p:nvSpPr>
        <p:spPr>
          <a:xfrm>
            <a:off x="352797" y="5204147"/>
            <a:ext cx="2326032" cy="340069"/>
          </a:xfrm>
          <a:prstGeom prst="rect">
            <a:avLst/>
          </a:prstGeom>
          <a:ln w="12700">
            <a:miter lim="400000"/>
          </a:ln>
        </p:spPr>
        <p:txBody>
          <a:bodyPr lIns="25134" tIns="25134" rIns="25134" bIns="25134">
            <a:spAutoFit/>
          </a:bodyPr>
          <a:lstStyle>
            <a:lvl1pPr>
              <a:lnSpc>
                <a:spcPct val="150000"/>
              </a:lnSpc>
              <a:spcBef>
                <a:spcPts val="3200"/>
              </a:spcBef>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キラキラ星</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アレンジ</a:t>
            </a:r>
            <a:r>
              <a:rPr sz="1388" dirty="0">
                <a:latin typeface="M PLUS 1p" panose="020B0502020203020207" pitchFamily="34" charset="-128"/>
                <a:ea typeface="M PLUS 1p" panose="020B0502020203020207" pitchFamily="34" charset="-128"/>
                <a:cs typeface="M PLUS 1p" panose="020B0502020203020207" pitchFamily="34" charset="-128"/>
              </a:rPr>
              <a:t>②</a:t>
            </a:r>
          </a:p>
        </p:txBody>
      </p:sp>
      <p:pic>
        <p:nvPicPr>
          <p:cNvPr id="2799" name="Google Shape;2219;p92" descr="Google Shape;2219;p92"/>
          <p:cNvPicPr>
            <a:picLocks noChangeAspect="1"/>
          </p:cNvPicPr>
          <p:nvPr/>
        </p:nvPicPr>
        <p:blipFill>
          <a:blip r:embed="rId4"/>
          <a:stretch>
            <a:fillRect/>
          </a:stretch>
        </p:blipFill>
        <p:spPr>
          <a:xfrm>
            <a:off x="204941" y="5715055"/>
            <a:ext cx="5334601" cy="1229478"/>
          </a:xfrm>
          <a:prstGeom prst="rect">
            <a:avLst/>
          </a:prstGeom>
          <a:ln w="12700">
            <a:miter lim="400000"/>
            <a:headEnd/>
            <a:tailEnd/>
          </a:ln>
        </p:spPr>
      </p:pic>
      <p:sp>
        <p:nvSpPr>
          <p:cNvPr id="2800" name="Google Shape;2220;p92"/>
          <p:cNvSpPr/>
          <p:nvPr/>
        </p:nvSpPr>
        <p:spPr>
          <a:xfrm>
            <a:off x="1803874" y="5696308"/>
            <a:ext cx="900113" cy="1229513"/>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01" name="Google Shape;2221;p92"/>
          <p:cNvSpPr txBox="1"/>
          <p:nvPr/>
        </p:nvSpPr>
        <p:spPr>
          <a:xfrm>
            <a:off x="128825" y="6963283"/>
            <a:ext cx="5486832"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２小節目のCに狙いを定めて、２ー５ー１進行を入れたパターン。</a:t>
            </a:r>
          </a:p>
        </p:txBody>
      </p:sp>
      <p:sp>
        <p:nvSpPr>
          <p:cNvPr id="2802" name="Google Shape;2222;p92"/>
          <p:cNvSpPr txBox="1"/>
          <p:nvPr/>
        </p:nvSpPr>
        <p:spPr>
          <a:xfrm>
            <a:off x="519428" y="7619037"/>
            <a:ext cx="4677732" cy="980885"/>
          </a:xfrm>
          <a:prstGeom prst="rect">
            <a:avLst/>
          </a:prstGeom>
          <a:ln w="12700">
            <a:miter lim="400000"/>
          </a:ln>
        </p:spPr>
        <p:txBody>
          <a:bodyPr lIns="25134" tIns="25134" rIns="25134" bIns="25134">
            <a:spAutoFit/>
          </a:bodyPr>
          <a:lstStyle>
            <a:lvl1pPr>
              <a:lnSpc>
                <a:spcPct val="150000"/>
              </a:lnSpc>
              <a:spcBef>
                <a:spcPts val="3200"/>
              </a:spcBef>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※コードチェンジが多すぎてスッキリさせたいと感じた時は、２−５−１すべてではなく、２を省略して、５のみ足すことも可能。</a:t>
            </a:r>
          </a:p>
        </p:txBody>
      </p:sp>
      <p:sp>
        <p:nvSpPr>
          <p:cNvPr id="280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80</a:t>
            </a:fld>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7" name="Google Shape;2229;p93"/>
          <p:cNvGrpSpPr/>
          <p:nvPr/>
        </p:nvGrpSpPr>
        <p:grpSpPr>
          <a:xfrm>
            <a:off x="1148" y="192885"/>
            <a:ext cx="5715000" cy="474189"/>
            <a:chOff x="0" y="-1"/>
            <a:chExt cx="15240000" cy="1264502"/>
          </a:xfrm>
        </p:grpSpPr>
        <p:sp>
          <p:nvSpPr>
            <p:cNvPr id="2805"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06" name="永遠に連結できる２ー５ー１"/>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1538" dirty="0">
                  <a:latin typeface="M PLUS 1p" panose="020B0502020203020207" pitchFamily="34" charset="-128"/>
                  <a:ea typeface="M PLUS 1p" panose="020B0502020203020207" pitchFamily="34" charset="-128"/>
                  <a:cs typeface="M PLUS 1p" panose="020B0502020203020207" pitchFamily="34" charset="-128"/>
                  <a:sym typeface="A-OTF 太ゴB101 Pr6N Bold"/>
                </a:rPr>
                <a:t>　　</a:t>
              </a:r>
              <a:r>
                <a:rPr sz="2063" dirty="0">
                  <a:latin typeface="M PLUS 1p" panose="020B0502020203020207" pitchFamily="34" charset="-128"/>
                  <a:ea typeface="M PLUS 1p" panose="020B0502020203020207" pitchFamily="34" charset="-128"/>
                  <a:cs typeface="M PLUS 1p" panose="020B0502020203020207" pitchFamily="34" charset="-128"/>
                  <a:sym typeface="A-OTF 太ゴB101 Pr6N Bold"/>
                </a:rPr>
                <a:t>永遠に連結できる２ー５ー１</a:t>
              </a:r>
            </a:p>
          </p:txBody>
        </p:sp>
      </p:grpSp>
      <p:pic>
        <p:nvPicPr>
          <p:cNvPr id="2808" name="Google Shape;2230;p93" descr="Google Shape;2230;p93"/>
          <p:cNvPicPr>
            <a:picLocks noChangeAspect="1"/>
          </p:cNvPicPr>
          <p:nvPr/>
        </p:nvPicPr>
        <p:blipFill>
          <a:blip r:embed="rId2"/>
          <a:srcRect r="9066" b="28515"/>
          <a:stretch>
            <a:fillRect/>
          </a:stretch>
        </p:blipFill>
        <p:spPr>
          <a:xfrm>
            <a:off x="795" y="159450"/>
            <a:ext cx="559091" cy="520927"/>
          </a:xfrm>
          <a:prstGeom prst="rect">
            <a:avLst/>
          </a:prstGeom>
          <a:ln w="12700">
            <a:miter lim="400000"/>
            <a:headEnd/>
            <a:tailEnd/>
          </a:ln>
        </p:spPr>
      </p:pic>
      <p:sp>
        <p:nvSpPr>
          <p:cNvPr id="2809" name="Google Shape;2231;p93"/>
          <p:cNvSpPr txBox="1"/>
          <p:nvPr/>
        </p:nvSpPr>
        <p:spPr>
          <a:xfrm>
            <a:off x="115235" y="929523"/>
            <a:ext cx="5486832" cy="1775590"/>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もうお気づきの方もいらっしゃるかもしれませんが、この２ー１５ー１は永遠に連結することができます。例えば、こういったアイディアはメロディが始まる前のイントロなどに使うことができます。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810" name="Google Shape;2232;p93" descr="Google Shape;2232;p93"/>
          <p:cNvPicPr>
            <a:picLocks noChangeAspect="1"/>
          </p:cNvPicPr>
          <p:nvPr/>
        </p:nvPicPr>
        <p:blipFill>
          <a:blip r:embed="rId3"/>
          <a:stretch>
            <a:fillRect/>
          </a:stretch>
        </p:blipFill>
        <p:spPr>
          <a:xfrm>
            <a:off x="45440" y="3051834"/>
            <a:ext cx="5626425" cy="1242189"/>
          </a:xfrm>
          <a:prstGeom prst="rect">
            <a:avLst/>
          </a:prstGeom>
          <a:ln w="12700">
            <a:miter lim="400000"/>
            <a:headEnd/>
            <a:tailEnd/>
          </a:ln>
        </p:spPr>
      </p:pic>
      <p:pic>
        <p:nvPicPr>
          <p:cNvPr id="2811" name="Google Shape;2233;p93" descr="Google Shape;2233;p93"/>
          <p:cNvPicPr>
            <a:picLocks noChangeAspect="1"/>
          </p:cNvPicPr>
          <p:nvPr/>
        </p:nvPicPr>
        <p:blipFill>
          <a:blip r:embed="rId4"/>
          <a:stretch>
            <a:fillRect/>
          </a:stretch>
        </p:blipFill>
        <p:spPr>
          <a:xfrm>
            <a:off x="796" y="4838027"/>
            <a:ext cx="2322563" cy="1157325"/>
          </a:xfrm>
          <a:prstGeom prst="rect">
            <a:avLst/>
          </a:prstGeom>
          <a:ln w="12700">
            <a:miter lim="400000"/>
            <a:headEnd/>
            <a:tailEnd/>
          </a:ln>
        </p:spPr>
      </p:pic>
      <p:sp>
        <p:nvSpPr>
          <p:cNvPr id="2812" name="Google Shape;2234;p93"/>
          <p:cNvSpPr txBox="1"/>
          <p:nvPr/>
        </p:nvSpPr>
        <p:spPr>
          <a:xfrm>
            <a:off x="174204" y="2342212"/>
            <a:ext cx="2326032" cy="340069"/>
          </a:xfrm>
          <a:prstGeom prst="rect">
            <a:avLst/>
          </a:prstGeom>
          <a:ln w="12700">
            <a:miter lim="400000"/>
          </a:ln>
        </p:spPr>
        <p:txBody>
          <a:bodyPr lIns="25134" tIns="25134" rIns="25134" bIns="25134">
            <a:spAutoFit/>
          </a:bodyPr>
          <a:lstStyle>
            <a:lvl1pPr>
              <a:lnSpc>
                <a:spcPct val="150000"/>
              </a:lnSpc>
              <a:spcBef>
                <a:spcPts val="3200"/>
              </a:spcBef>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キラキラ星</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アレンジ</a:t>
            </a:r>
            <a:r>
              <a:rPr sz="1388" dirty="0">
                <a:latin typeface="M PLUS 1p" panose="020B0502020203020207" pitchFamily="34" charset="-128"/>
                <a:ea typeface="M PLUS 1p" panose="020B0502020203020207" pitchFamily="34" charset="-128"/>
                <a:cs typeface="M PLUS 1p" panose="020B0502020203020207" pitchFamily="34" charset="-128"/>
              </a:rPr>
              <a:t>③</a:t>
            </a:r>
          </a:p>
        </p:txBody>
      </p:sp>
      <p:sp>
        <p:nvSpPr>
          <p:cNvPr id="2813" name="Google Shape;2235;p93"/>
          <p:cNvSpPr txBox="1"/>
          <p:nvPr/>
        </p:nvSpPr>
        <p:spPr>
          <a:xfrm>
            <a:off x="261332" y="2697024"/>
            <a:ext cx="113701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イントロ</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14" name="Google Shape;2236;p93"/>
          <p:cNvSpPr txBox="1"/>
          <p:nvPr/>
        </p:nvSpPr>
        <p:spPr>
          <a:xfrm>
            <a:off x="274666" y="4294022"/>
            <a:ext cx="1287882" cy="340069"/>
          </a:xfrm>
          <a:prstGeom prst="rect">
            <a:avLst/>
          </a:prstGeom>
          <a:ln w="12700">
            <a:miter lim="400000"/>
          </a:ln>
        </p:spPr>
        <p:txBody>
          <a:bodyPr lIns="25134" tIns="25134" rIns="25134" bIns="25134">
            <a:spAutoFit/>
          </a:bodyPr>
          <a:lstStyle>
            <a:lvl1pPr>
              <a:lnSpc>
                <a:spcPct val="150000"/>
              </a:lnSpc>
              <a:spcBef>
                <a:spcPts val="3200"/>
              </a:spcBef>
              <a:defRPr sz="3700" u="sng"/>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メロディ</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15" name="Google Shape;2237;p93"/>
          <p:cNvSpPr/>
          <p:nvPr/>
        </p:nvSpPr>
        <p:spPr>
          <a:xfrm>
            <a:off x="3198698" y="3058172"/>
            <a:ext cx="2442038" cy="1229513"/>
          </a:xfrm>
          <a:prstGeom prst="rect">
            <a:avLst/>
          </a:prstGeom>
          <a:ln w="28575">
            <a:solidFill>
              <a:srgbClr val="FF0000"/>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16" name="Google Shape;2238;p93"/>
          <p:cNvSpPr txBox="1"/>
          <p:nvPr/>
        </p:nvSpPr>
        <p:spPr>
          <a:xfrm>
            <a:off x="1940239" y="4119563"/>
            <a:ext cx="4101702" cy="814366"/>
          </a:xfrm>
          <a:prstGeom prst="rect">
            <a:avLst/>
          </a:prstGeom>
          <a:ln w="12700">
            <a:miter lim="400000"/>
          </a:ln>
        </p:spPr>
        <p:txBody>
          <a:bodyPr lIns="25134" tIns="25134" rIns="25134" bIns="25134">
            <a:spAutoFit/>
          </a:bodyPr>
          <a:lstStyle/>
          <a:p>
            <a:pPr>
              <a:lnSpc>
                <a:spcPct val="150000"/>
              </a:lnSpc>
              <a:spcBef>
                <a:spcPts val="1200"/>
              </a:spcBef>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このあたりでアルペジオやスケールを使って</a:t>
            </a: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ドラマティックにしても良いかもしれません</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817" name="Google Shape;2239;p93"/>
          <p:cNvSpPr txBox="1"/>
          <p:nvPr/>
        </p:nvSpPr>
        <p:spPr>
          <a:xfrm>
            <a:off x="115235" y="6384958"/>
            <a:ext cx="5486832"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また、このアイディアはイントロだけではなく、最後の大サビなどにも使えるアイディアです！リハモというやつですね</a:t>
            </a: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メロディと変えたコードがぶつらないように注意が必要です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818"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81</a:t>
            </a:fld>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0" name="Google Shape;2246;p94"/>
          <p:cNvSpPr txBox="1"/>
          <p:nvPr/>
        </p:nvSpPr>
        <p:spPr>
          <a:xfrm>
            <a:off x="116513" y="814747"/>
            <a:ext cx="5486832" cy="7941445"/>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マイナーに解決する２ー５ー１（例；Cm7が１のとき）</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この場合、Ⅱm7♭5と※オルタードを使用して、</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Dm7♭5 ー G7（alt）ー Cm7</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とするほうがナチュラルなサウンドになります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（C </a:t>
            </a:r>
            <a:r>
              <a:rPr sz="1388" dirty="0" err="1">
                <a:latin typeface="M PLUS 1p" panose="020B0502020203020207" pitchFamily="34" charset="-128"/>
                <a:ea typeface="M PLUS 1p" panose="020B0502020203020207" pitchFamily="34" charset="-128"/>
                <a:cs typeface="M PLUS 1p" panose="020B0502020203020207" pitchFamily="34" charset="-128"/>
              </a:rPr>
              <a:t>MinorのKey</a:t>
            </a:r>
            <a:r>
              <a:rPr sz="1388" dirty="0">
                <a:latin typeface="M PLUS 1p" panose="020B0502020203020207" pitchFamily="34" charset="-128"/>
                <a:ea typeface="M PLUS 1p" panose="020B0502020203020207" pitchFamily="34" charset="-128"/>
                <a:cs typeface="M PLUS 1p" panose="020B0502020203020207" pitchFamily="34" charset="-128"/>
              </a:rPr>
              <a:t>/Eb </a:t>
            </a:r>
            <a:r>
              <a:rPr sz="1388" dirty="0" err="1">
                <a:latin typeface="M PLUS 1p" panose="020B0502020203020207" pitchFamily="34" charset="-128"/>
                <a:ea typeface="M PLUS 1p" panose="020B0502020203020207" pitchFamily="34" charset="-128"/>
                <a:cs typeface="M PLUS 1p" panose="020B0502020203020207" pitchFamily="34" charset="-128"/>
              </a:rPr>
              <a:t>Majorの音を基準にしているから</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必ずそうしなければいけないわけではないですし、マイナーの１度にふつうのⅡm7やナチュラルテンションの7thの２−５−１を使うことも多いですが、なにか違和感があるな...と感じたらⅡm7♭5と※V7（alt）を使うと解決することも多いです。</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メジャーにむかう２ー５ー１</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Dm7 ー G7（9,#11,13）ー C Major7</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マイナーにむかう２ー５ー１</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Dm7♭5 ー G7（alt）ー C Minor7</a:t>
            </a:r>
          </a:p>
          <a:p>
            <a:pPr>
              <a:lnSpc>
                <a:spcPct val="150000"/>
              </a:lnSpc>
              <a:spcBef>
                <a:spcPts val="1200"/>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が基本ということを頭の片隅にいれておいても損はないでしょう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後のPartで出てきます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grpSp>
        <p:nvGrpSpPr>
          <p:cNvPr id="2823" name="Google Shape;2247;p94"/>
          <p:cNvGrpSpPr/>
          <p:nvPr/>
        </p:nvGrpSpPr>
        <p:grpSpPr>
          <a:xfrm>
            <a:off x="1148" y="192885"/>
            <a:ext cx="5715000" cy="474189"/>
            <a:chOff x="0" y="-1"/>
            <a:chExt cx="15240000" cy="1264502"/>
          </a:xfrm>
        </p:grpSpPr>
        <p:sp>
          <p:nvSpPr>
            <p:cNvPr id="2821"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22" name="マイナーに解決する２ー５ー１"/>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latin typeface="A-OTF 太ゴB101 Pr6N Bold"/>
                  <a:ea typeface="A-OTF 太ゴB101 Pr6N Bold"/>
                  <a:cs typeface="A-OTF 太ゴB101 Pr6N Bold"/>
                  <a:sym typeface="A-OTF 太ゴB101 Pr6N Bold"/>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2063" dirty="0">
                  <a:latin typeface="M PLUS 1p" panose="020B0502020203020207" pitchFamily="34" charset="-128"/>
                  <a:ea typeface="M PLUS 1p" panose="020B0502020203020207" pitchFamily="34" charset="-128"/>
                  <a:cs typeface="M PLUS 1p" panose="020B0502020203020207" pitchFamily="34" charset="-128"/>
                </a:rPr>
                <a:t>マイナーに解決する２ー５ー１</a:t>
              </a:r>
            </a:p>
          </p:txBody>
        </p:sp>
      </p:grpSp>
      <p:pic>
        <p:nvPicPr>
          <p:cNvPr id="2824" name="Google Shape;2248;p94" descr="Google Shape;2248;p94"/>
          <p:cNvPicPr>
            <a:picLocks noChangeAspect="1"/>
          </p:cNvPicPr>
          <p:nvPr/>
        </p:nvPicPr>
        <p:blipFill>
          <a:blip r:embed="rId2"/>
          <a:srcRect r="9066" b="28515"/>
          <a:stretch>
            <a:fillRect/>
          </a:stretch>
        </p:blipFill>
        <p:spPr>
          <a:xfrm>
            <a:off x="795" y="159450"/>
            <a:ext cx="559091" cy="520927"/>
          </a:xfrm>
          <a:prstGeom prst="rect">
            <a:avLst/>
          </a:prstGeom>
          <a:ln w="12700">
            <a:miter lim="400000"/>
            <a:headEnd/>
            <a:tailEnd/>
          </a:ln>
        </p:spPr>
      </p:pic>
      <p:sp>
        <p:nvSpPr>
          <p:cNvPr id="282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82</a:t>
            </a:fld>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 name="Google Shape;2258;p95"/>
          <p:cNvSpPr txBox="1"/>
          <p:nvPr/>
        </p:nvSpPr>
        <p:spPr>
          <a:xfrm>
            <a:off x="328742" y="193288"/>
            <a:ext cx="5059107" cy="600333"/>
          </a:xfrm>
          <a:prstGeom prst="rect">
            <a:avLst/>
          </a:prstGeom>
          <a:ln w="12700">
            <a:miter lim="400000"/>
          </a:ln>
        </p:spPr>
        <p:txBody>
          <a:bodyPr lIns="25134" tIns="25134" rIns="25134" bIns="25134">
            <a:spAutoFit/>
          </a:bodyPr>
          <a:lstStyle/>
          <a:p>
            <a:pPr algn="ctr">
              <a:lnSpc>
                <a:spcPct val="90000"/>
              </a:lnSpc>
              <a:defRPr sz="3900">
                <a:latin typeface="A-OTF 太ゴB101 Pr6N Bold"/>
                <a:ea typeface="A-OTF 太ゴB101 Pr6N Bold"/>
                <a:cs typeface="A-OTF 太ゴB101 Pr6N Bold"/>
                <a:sym typeface="A-OTF 太ゴB101 Pr6N Bold"/>
              </a:defRPr>
            </a:pPr>
            <a:r>
              <a:rPr sz="1463" dirty="0" err="1">
                <a:latin typeface="M PLUS 1p" panose="020B0502020203020207" pitchFamily="34" charset="-128"/>
                <a:ea typeface="M PLUS 1p" panose="020B0502020203020207" pitchFamily="34" charset="-128"/>
                <a:cs typeface="M PLUS 1p" panose="020B0502020203020207" pitchFamily="34" charset="-128"/>
              </a:rPr>
              <a:t>簡単にオシャレなコードを付け足す方法</a:t>
            </a:r>
            <a:endParaRPr lang="en-US" sz="1463"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90000"/>
              </a:lnSpc>
              <a:defRPr sz="3900">
                <a:latin typeface="A-OTF 太ゴB101 Pr6N Bold"/>
                <a:ea typeface="A-OTF 太ゴB101 Pr6N Bold"/>
                <a:cs typeface="A-OTF 太ゴB101 Pr6N Bold"/>
                <a:sym typeface="A-OTF 太ゴB101 Pr6N Bold"/>
              </a:defRPr>
            </a:pPr>
            <a:r>
              <a:rPr sz="1463" dirty="0">
                <a:latin typeface="M PLUS 1p" panose="020B0502020203020207" pitchFamily="34" charset="-128"/>
                <a:ea typeface="M PLUS 1p" panose="020B0502020203020207" pitchFamily="34" charset="-128"/>
                <a:cs typeface="M PLUS 1p" panose="020B0502020203020207" pitchFamily="34" charset="-128"/>
              </a:rPr>
              <a:t>（２−５−１）</a:t>
            </a:r>
          </a:p>
          <a:p>
            <a:pPr algn="ctr">
              <a:defRPr sz="4300"/>
            </a:pP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2861" name="Group 2"/>
          <p:cNvGrpSpPr/>
          <p:nvPr/>
        </p:nvGrpSpPr>
        <p:grpSpPr>
          <a:xfrm>
            <a:off x="369249" y="1369851"/>
            <a:ext cx="4860162" cy="6869088"/>
            <a:chOff x="-2" y="-1"/>
            <a:chExt cx="12960431" cy="18317562"/>
          </a:xfrm>
        </p:grpSpPr>
        <p:grpSp>
          <p:nvGrpSpPr>
            <p:cNvPr id="2831" name="Google Shape;2260;p95"/>
            <p:cNvGrpSpPr/>
            <p:nvPr/>
          </p:nvGrpSpPr>
          <p:grpSpPr>
            <a:xfrm>
              <a:off x="307910" y="-1"/>
              <a:ext cx="12652519" cy="2195054"/>
              <a:chOff x="-1" y="-1"/>
              <a:chExt cx="12652518" cy="2195053"/>
            </a:xfrm>
          </p:grpSpPr>
          <p:sp>
            <p:nvSpPr>
              <p:cNvPr id="2829" name="Rectangle"/>
              <p:cNvSpPr/>
              <p:nvPr/>
            </p:nvSpPr>
            <p:spPr>
              <a:xfrm>
                <a:off x="-1" y="-1"/>
                <a:ext cx="12652518" cy="2195053"/>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80000"/>
                  </a:lnSpc>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30" name="コード進行の中で、コードを付け足したい部分に２−５−１を付け足す。この進行は４度進行で、すべて同じ距離で進む。"/>
              <p:cNvSpPr txBox="1"/>
              <p:nvPr/>
            </p:nvSpPr>
            <p:spPr>
              <a:xfrm>
                <a:off x="111623" y="318383"/>
                <a:ext cx="12429267" cy="1558291"/>
              </a:xfrm>
              <a:prstGeom prst="rect">
                <a:avLst/>
              </a:prstGeom>
              <a:noFill/>
              <a:ln w="12700" cap="flat">
                <a:noFill/>
                <a:miter lim="400000"/>
              </a:ln>
              <a:effectLst/>
            </p:spPr>
            <p:txBody>
              <a:bodyPr wrap="square" lIns="39450" tIns="39450" rIns="39450" bIns="39450" numCol="1" anchor="ctr">
                <a:spAutoFit/>
              </a:bodyPr>
              <a:lstStyle>
                <a:lvl1pPr>
                  <a:lnSpc>
                    <a:spcPct val="80000"/>
                  </a:lnSpc>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コード進行の中で、コードを付け足したい部分に２−５−１を付け足す。この進行は４度進行で、すべて同じ距離で進む。</a:t>
                </a:r>
              </a:p>
            </p:txBody>
          </p:sp>
        </p:grpSp>
        <p:grpSp>
          <p:nvGrpSpPr>
            <p:cNvPr id="2838" name="Google Shape;2262;p95"/>
            <p:cNvGrpSpPr/>
            <p:nvPr/>
          </p:nvGrpSpPr>
          <p:grpSpPr>
            <a:xfrm>
              <a:off x="0" y="3015992"/>
              <a:ext cx="12958133" cy="3196332"/>
              <a:chOff x="0" y="-18802"/>
              <a:chExt cx="12958132" cy="3196331"/>
            </a:xfrm>
          </p:grpSpPr>
          <p:grpSp>
            <p:nvGrpSpPr>
              <p:cNvPr id="2834" name="Google Shape;2263;p95"/>
              <p:cNvGrpSpPr/>
              <p:nvPr/>
            </p:nvGrpSpPr>
            <p:grpSpPr>
              <a:xfrm>
                <a:off x="305798" y="433711"/>
                <a:ext cx="12652334" cy="2743818"/>
                <a:chOff x="0" y="-1"/>
                <a:chExt cx="12652332" cy="2743816"/>
              </a:xfrm>
            </p:grpSpPr>
            <p:sp>
              <p:nvSpPr>
                <p:cNvPr id="2832" name="Rectangle"/>
                <p:cNvSpPr/>
                <p:nvPr/>
              </p:nvSpPr>
              <p:spPr>
                <a:xfrm>
                  <a:off x="0" y="-1"/>
                  <a:ext cx="12652332" cy="2743816"/>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33" name="２−５−１には、フワッと、不安定、安定のすべての要素が入っているので、ドラマティックに聴こえる。Ⅱm7はⅣM7と同じ機能（フワッと）だと考えて良い。"/>
                <p:cNvSpPr txBox="1"/>
                <p:nvPr/>
              </p:nvSpPr>
              <p:spPr>
                <a:xfrm>
                  <a:off x="111624" y="434684"/>
                  <a:ext cx="12429081" cy="1874446"/>
                </a:xfrm>
                <a:prstGeom prst="rect">
                  <a:avLst/>
                </a:prstGeom>
                <a:noFill/>
                <a:ln w="12700" cap="flat">
                  <a:noFill/>
                  <a:miter lim="400000"/>
                </a:ln>
                <a:effectLst/>
              </p:spPr>
              <p:txBody>
                <a:bodyPr wrap="square" lIns="39450" tIns="39450" rIns="39450" bIns="39450" numCol="1" anchor="ctr">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２−５−１には、フワッと、不安定、安定のすべての要素が入っているので、ドラマティックに聴こえる。Ⅱm7はⅣM7と同じ機能（フワッと）だと考えて良い。</a:t>
                  </a:r>
                </a:p>
              </p:txBody>
            </p:sp>
          </p:grpSp>
          <p:grpSp>
            <p:nvGrpSpPr>
              <p:cNvPr id="2837" name="Google Shape;2264;p95"/>
              <p:cNvGrpSpPr/>
              <p:nvPr/>
            </p:nvGrpSpPr>
            <p:grpSpPr>
              <a:xfrm>
                <a:off x="0" y="-18802"/>
                <a:ext cx="1105527" cy="766451"/>
                <a:chOff x="0" y="-18802"/>
                <a:chExt cx="1105526" cy="766450"/>
              </a:xfrm>
            </p:grpSpPr>
            <p:sp>
              <p:nvSpPr>
                <p:cNvPr id="2835" name="Rectangle"/>
                <p:cNvSpPr/>
                <p:nvPr/>
              </p:nvSpPr>
              <p:spPr>
                <a:xfrm>
                  <a:off x="0" y="73664"/>
                  <a:ext cx="1105526" cy="581515"/>
                </a:xfrm>
                <a:prstGeom prst="rect">
                  <a:avLst/>
                </a:prstGeom>
                <a:solidFill>
                  <a:srgbClr val="B3C6E7"/>
                </a:solidFill>
                <a:ln w="12700" cap="flat">
                  <a:noFill/>
                  <a:miter lim="400000"/>
                </a:ln>
                <a:effectLst/>
              </p:spPr>
              <p:txBody>
                <a:bodyPr wrap="square" lIns="0" tIns="0" rIns="0" bIns="0" numCol="1" anchor="ctr">
                  <a:noAutofit/>
                </a:bodyPr>
                <a:lstStyle/>
                <a:p>
                  <a:pPr algn="ct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36" name="2."/>
                <p:cNvSpPr txBox="1"/>
                <p:nvPr/>
              </p:nvSpPr>
              <p:spPr>
                <a:xfrm>
                  <a:off x="105274" y="-18802"/>
                  <a:ext cx="894977" cy="766450"/>
                </a:xfrm>
                <a:prstGeom prst="rect">
                  <a:avLst/>
                </a:prstGeom>
                <a:noFill/>
                <a:ln w="12700" cap="flat">
                  <a:noFill/>
                  <a:miter lim="400000"/>
                </a:ln>
                <a:effectLst/>
              </p:spPr>
              <p:txBody>
                <a:bodyPr wrap="square" lIns="39450" tIns="39450" rIns="39450" bIns="39450" numCol="1" anchor="ctr">
                  <a:spAutoFit/>
                </a:bodyPr>
                <a:lstStyle>
                  <a:lvl1pPr algn="ct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2.</a:t>
                  </a:r>
                </a:p>
              </p:txBody>
            </p:sp>
          </p:grpSp>
        </p:grpSp>
        <p:grpSp>
          <p:nvGrpSpPr>
            <p:cNvPr id="2845" name="Google Shape;2265;p95"/>
            <p:cNvGrpSpPr/>
            <p:nvPr/>
          </p:nvGrpSpPr>
          <p:grpSpPr>
            <a:xfrm>
              <a:off x="-2" y="7106198"/>
              <a:ext cx="12958135" cy="4301637"/>
              <a:chOff x="-2" y="0"/>
              <a:chExt cx="12958134" cy="4301635"/>
            </a:xfrm>
          </p:grpSpPr>
          <p:grpSp>
            <p:nvGrpSpPr>
              <p:cNvPr id="2841" name="Google Shape;2266;p95"/>
              <p:cNvGrpSpPr/>
              <p:nvPr/>
            </p:nvGrpSpPr>
            <p:grpSpPr>
              <a:xfrm>
                <a:off x="305798" y="487889"/>
                <a:ext cx="12652334" cy="3813746"/>
                <a:chOff x="0" y="0"/>
                <a:chExt cx="12652332" cy="3813744"/>
              </a:xfrm>
            </p:grpSpPr>
            <p:sp>
              <p:nvSpPr>
                <p:cNvPr id="2839" name="Rectangle"/>
                <p:cNvSpPr/>
                <p:nvPr/>
              </p:nvSpPr>
              <p:spPr>
                <a:xfrm>
                  <a:off x="0" y="0"/>
                  <a:ext cx="12652332" cy="3813744"/>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40" name="コードチェンジが多すぎてスッキリさせたいと感じた時は、２を省略して５のみ足すことも可能。…"/>
                <p:cNvSpPr txBox="1"/>
                <p:nvPr/>
              </p:nvSpPr>
              <p:spPr>
                <a:xfrm>
                  <a:off x="111624" y="692652"/>
                  <a:ext cx="12429081" cy="2428442"/>
                </a:xfrm>
                <a:prstGeom prst="rect">
                  <a:avLst/>
                </a:prstGeom>
                <a:noFill/>
                <a:ln w="12700" cap="flat">
                  <a:noFill/>
                  <a:miter lim="400000"/>
                </a:ln>
                <a:effectLst/>
              </p:spPr>
              <p:txBody>
                <a:bodyPr wrap="square" lIns="39450" tIns="39450" rIns="39450" bIns="39450" numCol="1" anchor="ctr">
                  <a:spAutoFit/>
                </a:bodyPr>
                <a:lstStyle/>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コードチェンジが多すぎてスッキリさせたいと感じた時は、２を省略して５のみ足すことも可能。</a:t>
                  </a:r>
                </a:p>
                <a:p>
                  <a:pPr>
                    <a:defRPr sz="3600"/>
                  </a:pPr>
                  <a:r>
                    <a:rPr sz="1350" dirty="0">
                      <a:latin typeface="M PLUS 1p" panose="020B0502020203020207" pitchFamily="34" charset="-128"/>
                      <a:ea typeface="M PLUS 1p" panose="020B0502020203020207" pitchFamily="34" charset="-128"/>
                      <a:cs typeface="M PLUS 1p" panose="020B0502020203020207" pitchFamily="34" charset="-128"/>
                    </a:rPr>
                    <a:t>　逆に２−５−１を多く付け足すこともできる。そのアイディアはイントロや大サビで活かすことができる。</a:t>
                  </a:r>
                </a:p>
              </p:txBody>
            </p:sp>
          </p:grpSp>
          <p:grpSp>
            <p:nvGrpSpPr>
              <p:cNvPr id="2844" name="Google Shape;2267;p95"/>
              <p:cNvGrpSpPr/>
              <p:nvPr/>
            </p:nvGrpSpPr>
            <p:grpSpPr>
              <a:xfrm>
                <a:off x="-2" y="0"/>
                <a:ext cx="1105528" cy="874565"/>
                <a:chOff x="-1" y="0"/>
                <a:chExt cx="1105527" cy="874563"/>
              </a:xfrm>
            </p:grpSpPr>
            <p:sp>
              <p:nvSpPr>
                <p:cNvPr id="2842" name="Rectangle"/>
                <p:cNvSpPr/>
                <p:nvPr/>
              </p:nvSpPr>
              <p:spPr>
                <a:xfrm>
                  <a:off x="-1" y="0"/>
                  <a:ext cx="1105527" cy="874563"/>
                </a:xfrm>
                <a:prstGeom prst="rect">
                  <a:avLst/>
                </a:prstGeom>
                <a:solidFill>
                  <a:srgbClr val="B3C6E7"/>
                </a:solidFill>
                <a:ln w="12700" cap="flat">
                  <a:noFill/>
                  <a:miter lim="400000"/>
                </a:ln>
                <a:effectLst/>
              </p:spPr>
              <p:txBody>
                <a:bodyPr wrap="square" lIns="0" tIns="0" rIns="0" bIns="0" numCol="1" anchor="ctr">
                  <a:noAutofit/>
                </a:bodyPr>
                <a:lstStyle/>
                <a:p>
                  <a:pPr algn="ct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43" name="3."/>
                <p:cNvSpPr txBox="1"/>
                <p:nvPr/>
              </p:nvSpPr>
              <p:spPr>
                <a:xfrm>
                  <a:off x="105274" y="54059"/>
                  <a:ext cx="894978" cy="766451"/>
                </a:xfrm>
                <a:prstGeom prst="rect">
                  <a:avLst/>
                </a:prstGeom>
                <a:noFill/>
                <a:ln w="12700" cap="flat">
                  <a:noFill/>
                  <a:miter lim="400000"/>
                </a:ln>
                <a:effectLst/>
              </p:spPr>
              <p:txBody>
                <a:bodyPr wrap="square" lIns="39450" tIns="39450" rIns="39450" bIns="39450" numCol="1" anchor="ctr">
                  <a:spAutoFit/>
                </a:bodyPr>
                <a:lstStyle>
                  <a:lvl1pPr algn="ct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3.</a:t>
                  </a:r>
                </a:p>
              </p:txBody>
            </p:sp>
          </p:grpSp>
        </p:grpSp>
        <p:grpSp>
          <p:nvGrpSpPr>
            <p:cNvPr id="2848" name="Google Shape;2268;p95"/>
            <p:cNvGrpSpPr/>
            <p:nvPr/>
          </p:nvGrpSpPr>
          <p:grpSpPr>
            <a:xfrm>
              <a:off x="306761" y="12728537"/>
              <a:ext cx="12647923" cy="2991844"/>
              <a:chOff x="-1" y="-1"/>
              <a:chExt cx="12647922" cy="2991843"/>
            </a:xfrm>
          </p:grpSpPr>
          <p:sp>
            <p:nvSpPr>
              <p:cNvPr id="2846" name="Rectangle"/>
              <p:cNvSpPr/>
              <p:nvPr/>
            </p:nvSpPr>
            <p:spPr>
              <a:xfrm>
                <a:off x="-1" y="-1"/>
                <a:ext cx="12647922" cy="2991843"/>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600"/>
                </a:pPr>
                <a:endParaRPr sz="13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47" name="さらに、すでに学んだ「テンション」や「３和音のゴスペルコード」でアレンジしていくことで、いろいろな響きにすることができる。"/>
              <p:cNvSpPr txBox="1"/>
              <p:nvPr/>
            </p:nvSpPr>
            <p:spPr>
              <a:xfrm>
                <a:off x="111623" y="558700"/>
                <a:ext cx="12424671" cy="1874447"/>
              </a:xfrm>
              <a:prstGeom prst="rect">
                <a:avLst/>
              </a:prstGeom>
              <a:noFill/>
              <a:ln w="12700" cap="flat">
                <a:noFill/>
                <a:miter lim="400000"/>
              </a:ln>
              <a:effectLst/>
            </p:spPr>
            <p:txBody>
              <a:bodyPr wrap="square" lIns="39450" tIns="39450" rIns="39450" bIns="39450" numCol="1" anchor="ctr">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　さらに、すでに学んだ「テンション」や「３和音のゴスペルコード」でアレンジしていくことで、いろいろな響きにすることができる。</a:t>
                </a:r>
              </a:p>
            </p:txBody>
          </p:sp>
        </p:grpSp>
        <p:grpSp>
          <p:nvGrpSpPr>
            <p:cNvPr id="2851" name="Google Shape;2269;p95"/>
            <p:cNvGrpSpPr/>
            <p:nvPr/>
          </p:nvGrpSpPr>
          <p:grpSpPr>
            <a:xfrm>
              <a:off x="574" y="12166002"/>
              <a:ext cx="1105266" cy="1059011"/>
              <a:chOff x="0" y="-5204"/>
              <a:chExt cx="1105265" cy="1059010"/>
            </a:xfrm>
          </p:grpSpPr>
          <p:sp>
            <p:nvSpPr>
              <p:cNvPr id="2849" name="Rectangle"/>
              <p:cNvSpPr/>
              <p:nvPr/>
            </p:nvSpPr>
            <p:spPr>
              <a:xfrm>
                <a:off x="0" y="155203"/>
                <a:ext cx="1105265" cy="738195"/>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850" name="4."/>
              <p:cNvSpPr txBox="1"/>
              <p:nvPr/>
            </p:nvSpPr>
            <p:spPr>
              <a:xfrm>
                <a:off x="105275" y="-5204"/>
                <a:ext cx="894716" cy="1059010"/>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nvGrpSpPr>
            <p:cNvPr id="2854" name="Google Shape;2271;p95"/>
            <p:cNvGrpSpPr/>
            <p:nvPr/>
          </p:nvGrpSpPr>
          <p:grpSpPr>
            <a:xfrm>
              <a:off x="367654" y="16969852"/>
              <a:ext cx="10965325" cy="1338518"/>
              <a:chOff x="-1" y="-1"/>
              <a:chExt cx="10965324" cy="1338517"/>
            </a:xfrm>
          </p:grpSpPr>
          <p:sp>
            <p:nvSpPr>
              <p:cNvPr id="2852" name="Rectangle"/>
              <p:cNvSpPr/>
              <p:nvPr/>
            </p:nvSpPr>
            <p:spPr>
              <a:xfrm>
                <a:off x="-1" y="-1"/>
                <a:ext cx="10965324" cy="1338517"/>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53" name="https://mubo.taka808.com/articles/Y4w2mxEAACgAWGMh/"/>
              <p:cNvSpPr txBox="1"/>
              <p:nvPr/>
            </p:nvSpPr>
            <p:spPr>
              <a:xfrm>
                <a:off x="111623" y="5988"/>
                <a:ext cx="10742073" cy="1074229"/>
              </a:xfrm>
              <a:prstGeom prst="rect">
                <a:avLst/>
              </a:prstGeom>
              <a:noFill/>
              <a:ln w="12700" cap="flat">
                <a:noFill/>
                <a:miter lim="400000"/>
              </a:ln>
              <a:effectLst/>
            </p:spPr>
            <p:txBody>
              <a:bodyPr wrap="square" lIns="39450" tIns="39450" rIns="39450" bIns="39450" numCol="1" anchor="ctr">
                <a:spAutoFit/>
              </a:bodyPr>
              <a:lstStyle/>
              <a:p>
                <a:r>
                  <a:rPr sz="1050" dirty="0">
                    <a:latin typeface="M PLUS 1p" panose="020B0502020203020207" pitchFamily="34" charset="-128"/>
                    <a:ea typeface="M PLUS 1p" panose="020B0502020203020207" pitchFamily="34" charset="-128"/>
                    <a:cs typeface="M PLUS 1p" panose="020B0502020203020207" pitchFamily="34" charset="-128"/>
                  </a:rPr>
                  <a:t>    </a:t>
                </a:r>
                <a:r>
                  <a:rPr sz="1050" u="sng" dirty="0">
                    <a:solidFill>
                      <a:srgbClr val="0563C1"/>
                    </a:solidFill>
                    <a:uFill>
                      <a:solidFill>
                        <a:srgbClr val="0563C1"/>
                      </a:solidFill>
                    </a:uFill>
                    <a:latin typeface="M PLUS 1p" panose="020B0502020203020207" pitchFamily="34" charset="-128"/>
                    <a:ea typeface="M PLUS 1p" panose="020B0502020203020207" pitchFamily="34" charset="-128"/>
                    <a:cs typeface="M PLUS 1p" panose="020B0502020203020207" pitchFamily="34" charset="-128"/>
                  </a:rPr>
                  <a:t>https://mubo.taka808.com/articles/Y4w2mxEAACgAWGMh/</a:t>
                </a:r>
                <a:r>
                  <a:rPr sz="1050" dirty="0">
                    <a:latin typeface="M PLUS 1p" panose="020B0502020203020207" pitchFamily="34" charset="-128"/>
                    <a:ea typeface="M PLUS 1p" panose="020B0502020203020207" pitchFamily="34" charset="-128"/>
                    <a:cs typeface="M PLUS 1p" panose="020B0502020203020207" pitchFamily="34" charset="-128"/>
                  </a:rPr>
                  <a:t> </a:t>
                </a:r>
              </a:p>
            </p:txBody>
          </p:sp>
        </p:grpSp>
        <p:grpSp>
          <p:nvGrpSpPr>
            <p:cNvPr id="2857" name="Google Shape;2272;p95"/>
            <p:cNvGrpSpPr/>
            <p:nvPr/>
          </p:nvGrpSpPr>
          <p:grpSpPr>
            <a:xfrm>
              <a:off x="14361" y="16517915"/>
              <a:ext cx="3474920" cy="843567"/>
              <a:chOff x="0" y="-5428"/>
              <a:chExt cx="3474918" cy="843565"/>
            </a:xfrm>
          </p:grpSpPr>
          <p:sp>
            <p:nvSpPr>
              <p:cNvPr id="2855" name="Rectangle"/>
              <p:cNvSpPr/>
              <p:nvPr/>
            </p:nvSpPr>
            <p:spPr>
              <a:xfrm>
                <a:off x="0" y="46678"/>
                <a:ext cx="3474918" cy="739344"/>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2856" name="Part07 link"/>
              <p:cNvSpPr txBox="1"/>
              <p:nvPr/>
            </p:nvSpPr>
            <p:spPr>
              <a:xfrm>
                <a:off x="105275" y="-5428"/>
                <a:ext cx="3264369" cy="843565"/>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Part07 link</a:t>
                </a:r>
              </a:p>
            </p:txBody>
          </p:sp>
        </p:grpSp>
        <p:grpSp>
          <p:nvGrpSpPr>
            <p:cNvPr id="2860" name="Google Shape;2273;p95"/>
            <p:cNvGrpSpPr/>
            <p:nvPr/>
          </p:nvGrpSpPr>
          <p:grpSpPr>
            <a:xfrm>
              <a:off x="11657548" y="16960661"/>
              <a:ext cx="1302880" cy="1356900"/>
              <a:chOff x="0" y="0"/>
              <a:chExt cx="1302878" cy="1356898"/>
            </a:xfrm>
          </p:grpSpPr>
          <p:sp>
            <p:nvSpPr>
              <p:cNvPr id="2858" name="Rectangle"/>
              <p:cNvSpPr/>
              <p:nvPr/>
            </p:nvSpPr>
            <p:spPr>
              <a:xfrm>
                <a:off x="0" y="0"/>
                <a:ext cx="1302879" cy="1356899"/>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2859" name="image11.png" descr="image11.png"/>
              <p:cNvPicPr>
                <a:picLocks noChangeAspect="1"/>
              </p:cNvPicPr>
              <p:nvPr/>
            </p:nvPicPr>
            <p:blipFill>
              <a:blip r:embed="rId2"/>
              <a:stretch>
                <a:fillRect/>
              </a:stretch>
            </p:blipFill>
            <p:spPr>
              <a:xfrm>
                <a:off x="0" y="0"/>
                <a:ext cx="1302879" cy="1356899"/>
              </a:xfrm>
              <a:prstGeom prst="rect">
                <a:avLst/>
              </a:prstGeom>
              <a:ln w="12700" cap="flat">
                <a:solidFill>
                  <a:srgbClr val="FFFFFF"/>
                </a:solidFill>
                <a:prstDash val="solid"/>
                <a:miter lim="8000"/>
                <a:headEnd/>
                <a:tailEnd/>
              </a:ln>
              <a:effectLst/>
            </p:spPr>
          </p:pic>
        </p:grpSp>
      </p:grpSp>
      <p:sp>
        <p:nvSpPr>
          <p:cNvPr id="286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83</a:t>
            </a:fld>
            <a:endParaRPr/>
          </a:p>
        </p:txBody>
      </p:sp>
      <p:grpSp>
        <p:nvGrpSpPr>
          <p:cNvPr id="2865" name="Google Shape;2261;p95"/>
          <p:cNvGrpSpPr/>
          <p:nvPr/>
        </p:nvGrpSpPr>
        <p:grpSpPr>
          <a:xfrm>
            <a:off x="325682" y="1147244"/>
            <a:ext cx="458213" cy="397130"/>
            <a:chOff x="0" y="-5204"/>
            <a:chExt cx="1221901" cy="1059011"/>
          </a:xfrm>
        </p:grpSpPr>
        <p:sp>
          <p:nvSpPr>
            <p:cNvPr id="2863"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2864" name="1."/>
            <p:cNvSpPr txBox="1"/>
            <p:nvPr/>
          </p:nvSpPr>
          <p:spPr>
            <a:xfrm>
              <a:off x="105275"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nvGrpSpPr>
          <p:cNvPr id="2" name="Google Shape;1356;p59">
            <a:extLst>
              <a:ext uri="{FF2B5EF4-FFF2-40B4-BE49-F238E27FC236}">
                <a16:creationId xmlns:a16="http://schemas.microsoft.com/office/drawing/2014/main" id="{3B373F8A-2EF6-CAA6-794F-58082B629B95}"/>
              </a:ext>
            </a:extLst>
          </p:cNvPr>
          <p:cNvGrpSpPr/>
          <p:nvPr/>
        </p:nvGrpSpPr>
        <p:grpSpPr>
          <a:xfrm>
            <a:off x="2383" y="686621"/>
            <a:ext cx="5629261" cy="88635"/>
            <a:chOff x="3598" y="-1"/>
            <a:chExt cx="15011360" cy="236360"/>
          </a:xfrm>
        </p:grpSpPr>
        <p:sp>
          <p:nvSpPr>
            <p:cNvPr id="3" name="Google Shape;1357;p59">
              <a:extLst>
                <a:ext uri="{FF2B5EF4-FFF2-40B4-BE49-F238E27FC236}">
                  <a16:creationId xmlns:a16="http://schemas.microsoft.com/office/drawing/2014/main" id="{BAD29603-F662-0223-6F70-BB2D29188158}"/>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34A2E8EC-6BA0-242D-071A-BD0054D032A5}"/>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0D940954-90EE-3CA5-907E-E7E9D4D9EE10}"/>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 name="Picture 1" descr="Picture 1"/>
          <p:cNvPicPr>
            <a:picLocks noChangeAspect="1"/>
          </p:cNvPicPr>
          <p:nvPr/>
        </p:nvPicPr>
        <p:blipFill>
          <a:blip r:embed="rId2"/>
          <a:stretch>
            <a:fillRect/>
          </a:stretch>
        </p:blipFill>
        <p:spPr>
          <a:xfrm>
            <a:off x="-104695" y="-273130"/>
            <a:ext cx="5955507" cy="9480709"/>
          </a:xfrm>
          <a:prstGeom prst="rect">
            <a:avLst/>
          </a:prstGeom>
          <a:ln w="12700">
            <a:miter lim="400000"/>
            <a:headEnd/>
            <a:tailEnd/>
          </a:ln>
        </p:spPr>
      </p:pic>
      <p:sp>
        <p:nvSpPr>
          <p:cNvPr id="2868" name="Google Shape;2282;p96"/>
          <p:cNvSpPr txBox="1"/>
          <p:nvPr/>
        </p:nvSpPr>
        <p:spPr>
          <a:xfrm>
            <a:off x="230771" y="3549569"/>
            <a:ext cx="5445582" cy="1998529"/>
          </a:xfrm>
          <a:prstGeom prst="rect">
            <a:avLst/>
          </a:prstGeom>
          <a:ln w="12700">
            <a:miter lim="400000"/>
          </a:ln>
        </p:spPr>
        <p:txBody>
          <a:bodyPr lIns="39450" tIns="39450" rIns="39450" bIns="39450">
            <a:spAutoFit/>
          </a:bodyPr>
          <a:lstStyle/>
          <a:p>
            <a:pPr>
              <a:lnSpc>
                <a:spcPct val="115000"/>
              </a:lnSpc>
              <a:defRPr sz="6700">
                <a:latin typeface="A-OTF 太ゴB101 Pr6N Bold"/>
                <a:ea typeface="A-OTF 太ゴB101 Pr6N Bold"/>
                <a:cs typeface="A-OTF 太ゴB101 Pr6N Bold"/>
                <a:sym typeface="A-OTF 太ゴB101 Pr6N Bold"/>
              </a:defRPr>
            </a:pPr>
            <a:r>
              <a:rPr sz="3450" dirty="0" err="1">
                <a:latin typeface="M PLUS 1p" panose="020B0502020203020207" pitchFamily="34" charset="-128"/>
                <a:ea typeface="M PLUS 1p" panose="020B0502020203020207" pitchFamily="34" charset="-128"/>
                <a:cs typeface="M PLUS 1p" panose="020B0502020203020207" pitchFamily="34" charset="-128"/>
              </a:rPr>
              <a:t>泣けるゴスペルコード</a:t>
            </a:r>
            <a:endParaRPr sz="3450"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6700">
                <a:latin typeface="A-OTF 太ゴB101 Pr6N Bold"/>
                <a:ea typeface="A-OTF 太ゴB101 Pr6N Bold"/>
                <a:cs typeface="A-OTF 太ゴB101 Pr6N Bold"/>
                <a:sym typeface="A-OTF 太ゴB101 Pr6N Bold"/>
              </a:defRPr>
            </a:pPr>
            <a:r>
              <a:rPr sz="3450" dirty="0">
                <a:latin typeface="M PLUS 1p" panose="020B0502020203020207" pitchFamily="34" charset="-128"/>
                <a:ea typeface="M PLUS 1p" panose="020B0502020203020207" pitchFamily="34" charset="-128"/>
                <a:cs typeface="M PLUS 1p" panose="020B0502020203020207" pitchFamily="34" charset="-128"/>
              </a:rPr>
              <a:t>（</a:t>
            </a:r>
            <a:r>
              <a:rPr sz="3450" dirty="0" err="1">
                <a:latin typeface="M PLUS 1p" panose="020B0502020203020207" pitchFamily="34" charset="-128"/>
                <a:ea typeface="M PLUS 1p" panose="020B0502020203020207" pitchFamily="34" charset="-128"/>
                <a:cs typeface="M PLUS 1p" panose="020B0502020203020207" pitchFamily="34" charset="-128"/>
              </a:rPr>
              <a:t>パッシングコード</a:t>
            </a:r>
            <a:r>
              <a:rPr sz="3450"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6700"/>
            </a:pPr>
            <a:endParaRPr sz="2513"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6700"/>
            </a:pPr>
            <a:endParaRPr sz="25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69" name="Google Shape;2283;p96"/>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latin typeface="Garamond"/>
                <a:ea typeface="Garamond"/>
                <a:cs typeface="Garamond"/>
                <a:sym typeface="Garamond"/>
              </a:defRPr>
            </a:pPr>
            <a:r>
              <a:rPr sz="2738"/>
              <a:t>　Part </a:t>
            </a:r>
            <a:r>
              <a:rPr sz="4163"/>
              <a:t>08</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1" name="Google Shape;2293;p97"/>
          <p:cNvSpPr txBox="1"/>
          <p:nvPr/>
        </p:nvSpPr>
        <p:spPr>
          <a:xfrm>
            <a:off x="4916870" y="1560798"/>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2874" name="Google Shape;2294;p97"/>
          <p:cNvGrpSpPr/>
          <p:nvPr/>
        </p:nvGrpSpPr>
        <p:grpSpPr>
          <a:xfrm>
            <a:off x="1148" y="1086705"/>
            <a:ext cx="5715000" cy="474189"/>
            <a:chOff x="0" y="-1"/>
            <a:chExt cx="15240000" cy="1264502"/>
          </a:xfrm>
        </p:grpSpPr>
        <p:sp>
          <p:nvSpPr>
            <p:cNvPr id="2872"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2873" name="泣けるゴスペルコードの５つのポイント"/>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latin typeface="A-OTF 太ゴB101 Pr6N Bold"/>
                  <a:ea typeface="A-OTF 太ゴB101 Pr6N Bold"/>
                  <a:cs typeface="A-OTF 太ゴB101 Pr6N Bold"/>
                  <a:sym typeface="A-OTF 太ゴB101 Pr6N Bold"/>
                </a:defRPr>
              </a:pPr>
              <a:r>
                <a:rPr sz="1538" dirty="0">
                  <a:latin typeface="MS PMincho" panose="02020600040205080304" pitchFamily="18" charset="-128"/>
                  <a:ea typeface="MS PMincho" panose="02020600040205080304" pitchFamily="18" charset="-128"/>
                </a:rPr>
                <a:t>　　　</a:t>
              </a:r>
              <a:r>
                <a:rPr sz="2063" dirty="0">
                  <a:latin typeface="MS PMincho" panose="02020600040205080304" pitchFamily="18" charset="-128"/>
                  <a:ea typeface="MS PMincho" panose="02020600040205080304" pitchFamily="18" charset="-128"/>
                </a:rPr>
                <a:t>泣けるゴスペルコードの５つのポイント</a:t>
              </a:r>
            </a:p>
          </p:txBody>
        </p:sp>
      </p:grpSp>
      <p:pic>
        <p:nvPicPr>
          <p:cNvPr id="2875" name="Google Shape;2296;p97" descr="Google Shape;2296;p97"/>
          <p:cNvPicPr>
            <a:picLocks noChangeAspect="1"/>
          </p:cNvPicPr>
          <p:nvPr/>
        </p:nvPicPr>
        <p:blipFill>
          <a:blip r:embed="rId2"/>
          <a:srcRect r="9066" b="28515"/>
          <a:stretch>
            <a:fillRect/>
          </a:stretch>
        </p:blipFill>
        <p:spPr>
          <a:xfrm>
            <a:off x="795" y="1065516"/>
            <a:ext cx="559091" cy="520927"/>
          </a:xfrm>
          <a:prstGeom prst="rect">
            <a:avLst/>
          </a:prstGeom>
          <a:ln w="12700">
            <a:miter lim="400000"/>
            <a:headEnd/>
            <a:tailEnd/>
          </a:ln>
        </p:spPr>
      </p:pic>
      <p:sp>
        <p:nvSpPr>
          <p:cNvPr id="2876" name="Google Shape;2298;p97"/>
          <p:cNvSpPr txBox="1"/>
          <p:nvPr/>
        </p:nvSpPr>
        <p:spPr>
          <a:xfrm>
            <a:off x="201683" y="202502"/>
            <a:ext cx="5313222" cy="293133"/>
          </a:xfrm>
          <a:prstGeom prst="rect">
            <a:avLst/>
          </a:prstGeom>
          <a:ln w="12700">
            <a:miter lim="400000"/>
          </a:ln>
        </p:spPr>
        <p:txBody>
          <a:bodyPr lIns="25134" tIns="25134" rIns="25134" bIns="25134">
            <a:spAutoFit/>
          </a:bodyPr>
          <a:lstStyle/>
          <a:p>
            <a:pPr algn="ctr">
              <a:defRPr sz="4200">
                <a:latin typeface="A-OTF 太ゴB101 Pr6N Bold"/>
                <a:ea typeface="A-OTF 太ゴB101 Pr6N Bold"/>
                <a:cs typeface="A-OTF 太ゴB101 Pr6N Bold"/>
                <a:sym typeface="A-OTF 太ゴB101 Pr6N Bold"/>
              </a:defRPr>
            </a:pPr>
            <a:r>
              <a:rPr sz="1575" dirty="0">
                <a:latin typeface="M PLUS 1p" panose="020B0502020203020207" pitchFamily="34" charset="-128"/>
                <a:ea typeface="M PLUS 1p" panose="020B0502020203020207" pitchFamily="34" charset="-128"/>
                <a:cs typeface="M PLUS 1p" panose="020B0502020203020207" pitchFamily="34" charset="-128"/>
              </a:rPr>
              <a:t>Part 08     </a:t>
            </a:r>
            <a:r>
              <a:rPr sz="1575" dirty="0" err="1">
                <a:latin typeface="M PLUS 1p" panose="020B0502020203020207" pitchFamily="34" charset="-128"/>
                <a:ea typeface="M PLUS 1p" panose="020B0502020203020207" pitchFamily="34" charset="-128"/>
                <a:cs typeface="M PLUS 1p" panose="020B0502020203020207" pitchFamily="34" charset="-128"/>
              </a:rPr>
              <a:t>泣けるゴスペルコード（パッシングコード</a:t>
            </a:r>
            <a:r>
              <a:rPr sz="1575"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877" name="Google Shape;2299;p97"/>
          <p:cNvSpPr txBox="1"/>
          <p:nvPr/>
        </p:nvSpPr>
        <p:spPr>
          <a:xfrm>
            <a:off x="413072" y="1860083"/>
            <a:ext cx="4975491" cy="145518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誰しも一度は胸を締めつけるようなドラマチックなコード進行を作りたいと思ったことがあるでしょう</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今回はゴスペルのパッシングコードを使って泣けるコード進行にチャレンジしましょう。ポイントは5つ。</a:t>
            </a:r>
          </a:p>
        </p:txBody>
      </p:sp>
      <p:grpSp>
        <p:nvGrpSpPr>
          <p:cNvPr id="2880" name="Google Shape;2301;p97"/>
          <p:cNvGrpSpPr/>
          <p:nvPr/>
        </p:nvGrpSpPr>
        <p:grpSpPr>
          <a:xfrm>
            <a:off x="569098" y="4793934"/>
            <a:ext cx="4634663" cy="2256526"/>
            <a:chOff x="0" y="-1"/>
            <a:chExt cx="12359100" cy="6017402"/>
          </a:xfrm>
        </p:grpSpPr>
        <p:sp>
          <p:nvSpPr>
            <p:cNvPr id="2878" name="Rectangle"/>
            <p:cNvSpPr/>
            <p:nvPr/>
          </p:nvSpPr>
          <p:spPr>
            <a:xfrm>
              <a:off x="0" y="-1"/>
              <a:ext cx="12359100" cy="6017402"/>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79" name="ハモる８つのかたまりにV7をつける…"/>
            <p:cNvSpPr txBox="1"/>
            <p:nvPr/>
          </p:nvSpPr>
          <p:spPr>
            <a:xfrm>
              <a:off x="111624" y="380674"/>
              <a:ext cx="12135849" cy="5256058"/>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ハモる８つのかたまりにV7をつける</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7thコードと半音上のディミニッシュは機能が同じ</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V7にさらにVを連結する</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短３度転調をしよう</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IIm7(♭5)</a:t>
              </a:r>
              <a:r>
                <a:rPr sz="1388" dirty="0" err="1">
                  <a:latin typeface="M PLUS 1p" panose="020B0502020203020207" pitchFamily="34" charset="-128"/>
                  <a:ea typeface="M PLUS 1p" panose="020B0502020203020207" pitchFamily="34" charset="-128"/>
                  <a:cs typeface="M PLUS 1p" panose="020B0502020203020207" pitchFamily="34" charset="-128"/>
                </a:rPr>
                <a:t>を使う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2881" name="Google Shape;2302;p97" descr="Google Shape;2302;p97"/>
          <p:cNvPicPr>
            <a:picLocks noChangeAspect="1"/>
          </p:cNvPicPr>
          <p:nvPr/>
        </p:nvPicPr>
        <p:blipFill>
          <a:blip r:embed="rId3"/>
          <a:stretch>
            <a:fillRect/>
          </a:stretch>
        </p:blipFill>
        <p:spPr>
          <a:xfrm>
            <a:off x="303849" y="4020933"/>
            <a:ext cx="632970" cy="632970"/>
          </a:xfrm>
          <a:prstGeom prst="rect">
            <a:avLst/>
          </a:prstGeom>
          <a:ln w="12700">
            <a:miter lim="400000"/>
            <a:headEnd/>
            <a:tailEnd/>
          </a:ln>
        </p:spPr>
      </p:pic>
      <p:sp>
        <p:nvSpPr>
          <p:cNvPr id="2882" name="Google Shape;2303;p97"/>
          <p:cNvSpPr txBox="1"/>
          <p:nvPr/>
        </p:nvSpPr>
        <p:spPr>
          <a:xfrm>
            <a:off x="961975" y="4295102"/>
            <a:ext cx="4109606" cy="304675"/>
          </a:xfrm>
          <a:prstGeom prst="rect">
            <a:avLst/>
          </a:prstGeom>
          <a:ln w="12700">
            <a:miter lim="400000"/>
          </a:ln>
        </p:spPr>
        <p:txBody>
          <a:bodyPr lIns="25134" tIns="25134" rIns="25134" bIns="25134">
            <a:spAutoFit/>
          </a:bodyPr>
          <a:lstStyle>
            <a:lvl1pPr>
              <a:defRPr sz="4400">
                <a:latin typeface="A-OTF 太ゴB101 Pr6N Bold"/>
                <a:ea typeface="A-OTF 太ゴB101 Pr6N Bold"/>
                <a:cs typeface="A-OTF 太ゴB101 Pr6N Bold"/>
                <a:sym typeface="A-OTF 太ゴB101 Pr6N Bold"/>
              </a:defRPr>
            </a:lvl1pPr>
          </a:lstStyle>
          <a:p>
            <a:r>
              <a:rPr sz="1650" dirty="0">
                <a:latin typeface="MS PMincho" panose="02020600040205080304" pitchFamily="18" charset="-128"/>
                <a:ea typeface="MS PMincho" panose="02020600040205080304" pitchFamily="18" charset="-128"/>
              </a:rPr>
              <a:t>泣けるゴスペルコードの５つのポイント</a:t>
            </a:r>
            <a:endParaRPr sz="938" dirty="0">
              <a:latin typeface="MS PMincho" panose="02020600040205080304" pitchFamily="18" charset="-128"/>
              <a:ea typeface="MS PMincho" panose="02020600040205080304" pitchFamily="18" charset="-128"/>
            </a:endParaRPr>
          </a:p>
        </p:txBody>
      </p:sp>
      <p:sp>
        <p:nvSpPr>
          <p:cNvPr id="288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85</a:t>
            </a:fld>
            <a:endParaRPr/>
          </a:p>
        </p:txBody>
      </p:sp>
      <p:grpSp>
        <p:nvGrpSpPr>
          <p:cNvPr id="2" name="Google Shape;223;p19">
            <a:extLst>
              <a:ext uri="{FF2B5EF4-FFF2-40B4-BE49-F238E27FC236}">
                <a16:creationId xmlns:a16="http://schemas.microsoft.com/office/drawing/2014/main" id="{453B9605-87EA-2984-4594-BE6758ED45B9}"/>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C1458C81-5EBF-EE62-5352-44E0CC43EC43}"/>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B25E8725-FC6B-3B28-99FB-AA4868922E6F}"/>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5" name="Google Shape;2309;p98"/>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2888" name="Google Shape;2310;p98"/>
          <p:cNvGrpSpPr/>
          <p:nvPr/>
        </p:nvGrpSpPr>
        <p:grpSpPr>
          <a:xfrm>
            <a:off x="1148" y="168392"/>
            <a:ext cx="5715000" cy="474189"/>
            <a:chOff x="0" y="-1"/>
            <a:chExt cx="15240000" cy="1264502"/>
          </a:xfrm>
        </p:grpSpPr>
        <p:sp>
          <p:nvSpPr>
            <p:cNvPr id="2886"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887" name="1.ハモる８つのかたまりにV7をつける"/>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1538" dirty="0">
                  <a:latin typeface="M PLUS 1p" panose="020B0502020203020207" pitchFamily="34" charset="-128"/>
                  <a:ea typeface="M PLUS 1p" panose="020B0502020203020207" pitchFamily="34" charset="-128"/>
                  <a:cs typeface="M PLUS 1p" panose="020B0502020203020207" pitchFamily="34" charset="-128"/>
                  <a:sym typeface="A-OTF 太ゴB101 Pr6N Bold"/>
                </a:rPr>
                <a:t>　　</a:t>
              </a:r>
              <a:r>
                <a:rPr sz="2025" dirty="0">
                  <a:latin typeface="M PLUS 1p" panose="020B0502020203020207" pitchFamily="34" charset="-128"/>
                  <a:ea typeface="M PLUS 1p" panose="020B0502020203020207" pitchFamily="34" charset="-128"/>
                  <a:cs typeface="M PLUS 1p" panose="020B0502020203020207" pitchFamily="34" charset="-128"/>
                  <a:sym typeface="A-OTF 太ゴB101 Pr6N Bold"/>
                </a:rPr>
                <a:t>1.ハモる８つのかたまりにV7をつける</a:t>
              </a:r>
            </a:p>
          </p:txBody>
        </p:sp>
      </p:grpSp>
      <p:pic>
        <p:nvPicPr>
          <p:cNvPr id="2889" name="Google Shape;2311;p98" descr="Google Shape;2311;p98"/>
          <p:cNvPicPr>
            <a:picLocks noChangeAspect="1"/>
          </p:cNvPicPr>
          <p:nvPr/>
        </p:nvPicPr>
        <p:blipFill>
          <a:blip r:embed="rId2"/>
          <a:srcRect r="9066" b="28515"/>
          <a:stretch>
            <a:fillRect/>
          </a:stretch>
        </p:blipFill>
        <p:spPr>
          <a:xfrm>
            <a:off x="795" y="122711"/>
            <a:ext cx="559091" cy="520927"/>
          </a:xfrm>
          <a:prstGeom prst="rect">
            <a:avLst/>
          </a:prstGeom>
          <a:ln w="12700">
            <a:miter lim="400000"/>
            <a:headEnd/>
            <a:tailEnd/>
          </a:ln>
        </p:spPr>
      </p:pic>
      <p:sp>
        <p:nvSpPr>
          <p:cNvPr id="2890" name="Google Shape;2312;p98"/>
          <p:cNvSpPr txBox="1"/>
          <p:nvPr/>
        </p:nvSpPr>
        <p:spPr>
          <a:xfrm>
            <a:off x="230051" y="847885"/>
            <a:ext cx="52972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KeyがC</a:t>
            </a:r>
            <a:r>
              <a:rPr sz="1388" dirty="0">
                <a:latin typeface="M PLUS 1p" panose="020B0502020203020207" pitchFamily="34" charset="-128"/>
                <a:ea typeface="M PLUS 1p" panose="020B0502020203020207" pitchFamily="34" charset="-128"/>
                <a:cs typeface="M PLUS 1p" panose="020B0502020203020207" pitchFamily="34" charset="-128"/>
              </a:rPr>
              <a:t> Majorの場合で考えてみましょう。Part01で学習したダイアトニックコードを演奏すると想定して、そのスキマをどう埋めていくか考えてみましょう。</a:t>
            </a:r>
          </a:p>
        </p:txBody>
      </p:sp>
      <p:pic>
        <p:nvPicPr>
          <p:cNvPr id="2891" name="Google Shape;2314;p98" descr="Google Shape;2314;p98"/>
          <p:cNvPicPr>
            <a:picLocks noChangeAspect="1"/>
          </p:cNvPicPr>
          <p:nvPr/>
        </p:nvPicPr>
        <p:blipFill>
          <a:blip r:embed="rId3"/>
          <a:srcRect t="41051"/>
          <a:stretch>
            <a:fillRect/>
          </a:stretch>
        </p:blipFill>
        <p:spPr>
          <a:xfrm>
            <a:off x="1323241" y="1979307"/>
            <a:ext cx="4331832" cy="1246191"/>
          </a:xfrm>
          <a:prstGeom prst="rect">
            <a:avLst/>
          </a:prstGeom>
          <a:ln w="12700">
            <a:miter lim="400000"/>
            <a:headEnd/>
            <a:tailEnd/>
          </a:ln>
        </p:spPr>
      </p:pic>
      <p:pic>
        <p:nvPicPr>
          <p:cNvPr id="2892" name="Google Shape;2315;p98" descr="Google Shape;2315;p98"/>
          <p:cNvPicPr>
            <a:picLocks noChangeAspect="1"/>
          </p:cNvPicPr>
          <p:nvPr/>
        </p:nvPicPr>
        <p:blipFill>
          <a:blip r:embed="rId3"/>
          <a:srcRect b="53327"/>
          <a:stretch>
            <a:fillRect/>
          </a:stretch>
        </p:blipFill>
        <p:spPr>
          <a:xfrm>
            <a:off x="1510698" y="4228509"/>
            <a:ext cx="4492670" cy="1023309"/>
          </a:xfrm>
          <a:prstGeom prst="rect">
            <a:avLst/>
          </a:prstGeom>
          <a:ln w="12700">
            <a:miter lim="400000"/>
            <a:headEnd/>
            <a:tailEnd/>
          </a:ln>
        </p:spPr>
      </p:pic>
      <p:sp>
        <p:nvSpPr>
          <p:cNvPr id="2893" name="Google Shape;2316;p98"/>
          <p:cNvSpPr txBox="1"/>
          <p:nvPr/>
        </p:nvSpPr>
        <p:spPr>
          <a:xfrm>
            <a:off x="1534292"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2894" name="Google Shape;2317;p98"/>
          <p:cNvSpPr txBox="1"/>
          <p:nvPr/>
        </p:nvSpPr>
        <p:spPr>
          <a:xfrm>
            <a:off x="2054762"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Dm7</a:t>
            </a:r>
          </a:p>
        </p:txBody>
      </p:sp>
      <p:sp>
        <p:nvSpPr>
          <p:cNvPr id="2895" name="Google Shape;2318;p98"/>
          <p:cNvSpPr txBox="1"/>
          <p:nvPr/>
        </p:nvSpPr>
        <p:spPr>
          <a:xfrm>
            <a:off x="2575235"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Em7</a:t>
            </a:r>
          </a:p>
        </p:txBody>
      </p:sp>
      <p:sp>
        <p:nvSpPr>
          <p:cNvPr id="2896" name="Google Shape;2319;p98"/>
          <p:cNvSpPr txBox="1"/>
          <p:nvPr/>
        </p:nvSpPr>
        <p:spPr>
          <a:xfrm>
            <a:off x="3095707"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FM7</a:t>
            </a:r>
          </a:p>
        </p:txBody>
      </p:sp>
      <p:sp>
        <p:nvSpPr>
          <p:cNvPr id="2897" name="Google Shape;2320;p98"/>
          <p:cNvSpPr txBox="1"/>
          <p:nvPr/>
        </p:nvSpPr>
        <p:spPr>
          <a:xfrm>
            <a:off x="3726400"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G7</a:t>
            </a:r>
          </a:p>
        </p:txBody>
      </p:sp>
      <p:sp>
        <p:nvSpPr>
          <p:cNvPr id="2898" name="Google Shape;2321;p98"/>
          <p:cNvSpPr txBox="1"/>
          <p:nvPr/>
        </p:nvSpPr>
        <p:spPr>
          <a:xfrm>
            <a:off x="4173391"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Am7</a:t>
            </a:r>
          </a:p>
        </p:txBody>
      </p:sp>
      <p:sp>
        <p:nvSpPr>
          <p:cNvPr id="2899" name="Google Shape;2322;p98"/>
          <p:cNvSpPr txBox="1"/>
          <p:nvPr/>
        </p:nvSpPr>
        <p:spPr>
          <a:xfrm>
            <a:off x="4638300" y="2949386"/>
            <a:ext cx="508819"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Bm7-5</a:t>
            </a:r>
          </a:p>
        </p:txBody>
      </p:sp>
      <p:sp>
        <p:nvSpPr>
          <p:cNvPr id="2900" name="Google Shape;2323;p98"/>
          <p:cNvSpPr txBox="1"/>
          <p:nvPr/>
        </p:nvSpPr>
        <p:spPr>
          <a:xfrm>
            <a:off x="5259241" y="294938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2901" name="Google Shape;2324;p98"/>
          <p:cNvSpPr txBox="1"/>
          <p:nvPr/>
        </p:nvSpPr>
        <p:spPr>
          <a:xfrm>
            <a:off x="1846259" y="4120033"/>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2902" name="Google Shape;2325;p98"/>
          <p:cNvSpPr txBox="1"/>
          <p:nvPr/>
        </p:nvSpPr>
        <p:spPr>
          <a:xfrm>
            <a:off x="2366730" y="4120033"/>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B7</a:t>
            </a:r>
          </a:p>
        </p:txBody>
      </p:sp>
      <p:sp>
        <p:nvSpPr>
          <p:cNvPr id="2903" name="Google Shape;2326;p98"/>
          <p:cNvSpPr txBox="1"/>
          <p:nvPr/>
        </p:nvSpPr>
        <p:spPr>
          <a:xfrm>
            <a:off x="2887201" y="4120033"/>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C7</a:t>
            </a:r>
          </a:p>
        </p:txBody>
      </p:sp>
      <p:sp>
        <p:nvSpPr>
          <p:cNvPr id="2904" name="Google Shape;2327;p98"/>
          <p:cNvSpPr txBox="1"/>
          <p:nvPr/>
        </p:nvSpPr>
        <p:spPr>
          <a:xfrm>
            <a:off x="3379099" y="4120033"/>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D7</a:t>
            </a:r>
          </a:p>
        </p:txBody>
      </p:sp>
      <p:sp>
        <p:nvSpPr>
          <p:cNvPr id="2905" name="Google Shape;2328;p98"/>
          <p:cNvSpPr txBox="1"/>
          <p:nvPr/>
        </p:nvSpPr>
        <p:spPr>
          <a:xfrm>
            <a:off x="4038367" y="4120033"/>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E7</a:t>
            </a:r>
          </a:p>
        </p:txBody>
      </p:sp>
      <p:sp>
        <p:nvSpPr>
          <p:cNvPr id="2906" name="Google Shape;2329;p98"/>
          <p:cNvSpPr txBox="1"/>
          <p:nvPr/>
        </p:nvSpPr>
        <p:spPr>
          <a:xfrm>
            <a:off x="4571083" y="4120033"/>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F7</a:t>
            </a:r>
          </a:p>
        </p:txBody>
      </p:sp>
      <p:sp>
        <p:nvSpPr>
          <p:cNvPr id="2907" name="Google Shape;2330;p98"/>
          <p:cNvSpPr txBox="1"/>
          <p:nvPr/>
        </p:nvSpPr>
        <p:spPr>
          <a:xfrm>
            <a:off x="5093141" y="4120033"/>
            <a:ext cx="508819"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G7</a:t>
            </a:r>
          </a:p>
        </p:txBody>
      </p:sp>
      <p:sp>
        <p:nvSpPr>
          <p:cNvPr id="2908" name="Google Shape;2331;p98"/>
          <p:cNvSpPr/>
          <p:nvPr/>
        </p:nvSpPr>
        <p:spPr>
          <a:xfrm flipV="1">
            <a:off x="1934838" y="3224673"/>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09" name="Google Shape;2338;p98"/>
          <p:cNvSpPr/>
          <p:nvPr/>
        </p:nvSpPr>
        <p:spPr>
          <a:xfrm>
            <a:off x="1720929" y="3224673"/>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10" name="Google Shape;2345;p98"/>
          <p:cNvSpPr txBox="1"/>
          <p:nvPr/>
        </p:nvSpPr>
        <p:spPr>
          <a:xfrm>
            <a:off x="221908" y="5160035"/>
            <a:ext cx="5281407" cy="1621702"/>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ハモる8つのかたまりで和音をどんどん作っていき、その間にV7を入れた形にしたのが上の図です。赤い部分は４度進行、つまり５−１の部分です。特にV7からマイナーコードに着地する進行はとても泣けます‥‥。一つのコードを5-1に分けたとも言えますね。</a:t>
            </a:r>
          </a:p>
        </p:txBody>
      </p:sp>
      <p:sp>
        <p:nvSpPr>
          <p:cNvPr id="2911" name="Google Shape;2346;p98"/>
          <p:cNvSpPr txBox="1"/>
          <p:nvPr/>
        </p:nvSpPr>
        <p:spPr>
          <a:xfrm>
            <a:off x="88513" y="2453685"/>
            <a:ext cx="1616710" cy="539482"/>
          </a:xfrm>
          <a:prstGeom prst="rect">
            <a:avLst/>
          </a:prstGeom>
          <a:ln w="12700">
            <a:miter lim="400000"/>
          </a:ln>
        </p:spPr>
        <p:txBody>
          <a:bodyPr lIns="25134" tIns="25134" rIns="25134" bIns="25134">
            <a:spAutoFit/>
          </a:bodyPr>
          <a:lstStyle/>
          <a:p>
            <a:pPr>
              <a:spcBef>
                <a:spcPts val="1200"/>
              </a:spcBef>
              <a:defRPr sz="2900"/>
            </a:pPr>
            <a:r>
              <a:rPr sz="1088" dirty="0">
                <a:latin typeface="M PLUS 1p" panose="020B0502020203020207" pitchFamily="34" charset="-128"/>
                <a:ea typeface="M PLUS 1p" panose="020B0502020203020207" pitchFamily="34" charset="-128"/>
                <a:cs typeface="M PLUS 1p" panose="020B0502020203020207" pitchFamily="34" charset="-128"/>
              </a:rPr>
              <a:t>C Major </a:t>
            </a:r>
            <a:r>
              <a:rPr sz="1088" dirty="0" err="1">
                <a:latin typeface="M PLUS 1p" panose="020B0502020203020207" pitchFamily="34" charset="-128"/>
                <a:ea typeface="M PLUS 1p" panose="020B0502020203020207" pitchFamily="34" charset="-128"/>
                <a:cs typeface="M PLUS 1p" panose="020B0502020203020207" pitchFamily="34" charset="-128"/>
              </a:rPr>
              <a:t>Keyの</a:t>
            </a:r>
            <a:endParaRPr sz="1088" dirty="0">
              <a:latin typeface="M PLUS 1p" panose="020B0502020203020207" pitchFamily="34" charset="-128"/>
              <a:ea typeface="M PLUS 1p" panose="020B0502020203020207" pitchFamily="34" charset="-128"/>
              <a:cs typeface="M PLUS 1p" panose="020B0502020203020207" pitchFamily="34" charset="-128"/>
            </a:endParaRPr>
          </a:p>
          <a:p>
            <a:pPr>
              <a:spcBef>
                <a:spcPts val="1200"/>
              </a:spcBef>
              <a:defRPr sz="2900"/>
            </a:pPr>
            <a:r>
              <a:rPr sz="1088" dirty="0" err="1">
                <a:latin typeface="M PLUS 1p" panose="020B0502020203020207" pitchFamily="34" charset="-128"/>
                <a:ea typeface="M PLUS 1p" panose="020B0502020203020207" pitchFamily="34" charset="-128"/>
                <a:cs typeface="M PLUS 1p" panose="020B0502020203020207" pitchFamily="34" charset="-128"/>
              </a:rPr>
              <a:t>ダイアトニックコード</a:t>
            </a:r>
            <a:r>
              <a:rPr sz="10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2912" name="Google Shape;2347;p98"/>
          <p:cNvSpPr txBox="1"/>
          <p:nvPr/>
        </p:nvSpPr>
        <p:spPr>
          <a:xfrm>
            <a:off x="89891" y="4048599"/>
            <a:ext cx="1851477" cy="860789"/>
          </a:xfrm>
          <a:prstGeom prst="rect">
            <a:avLst/>
          </a:prstGeom>
          <a:ln w="12700">
            <a:miter lim="400000"/>
          </a:ln>
        </p:spPr>
        <p:txBody>
          <a:bodyPr lIns="25134" tIns="25134" rIns="25134" bIns="25134">
            <a:spAutoFit/>
          </a:bodyPr>
          <a:lstStyle/>
          <a:p>
            <a:pPr>
              <a:spcBef>
                <a:spcPts val="1200"/>
              </a:spcBef>
              <a:defRPr sz="2900"/>
            </a:pPr>
            <a:r>
              <a:rPr sz="1088" dirty="0">
                <a:latin typeface="M PLUS 1p" panose="020B0502020203020207" pitchFamily="34" charset="-128"/>
                <a:ea typeface="M PLUS 1p" panose="020B0502020203020207" pitchFamily="34" charset="-128"/>
                <a:cs typeface="M PLUS 1p" panose="020B0502020203020207" pitchFamily="34" charset="-128"/>
              </a:rPr>
              <a:t>C Major </a:t>
            </a:r>
            <a:r>
              <a:rPr sz="1088" dirty="0" err="1">
                <a:latin typeface="M PLUS 1p" panose="020B0502020203020207" pitchFamily="34" charset="-128"/>
                <a:ea typeface="M PLUS 1p" panose="020B0502020203020207" pitchFamily="34" charset="-128"/>
                <a:cs typeface="M PLUS 1p" panose="020B0502020203020207" pitchFamily="34" charset="-128"/>
              </a:rPr>
              <a:t>Keyの</a:t>
            </a:r>
            <a:endParaRPr sz="1088" dirty="0">
              <a:latin typeface="M PLUS 1p" panose="020B0502020203020207" pitchFamily="34" charset="-128"/>
              <a:ea typeface="M PLUS 1p" panose="020B0502020203020207" pitchFamily="34" charset="-128"/>
              <a:cs typeface="M PLUS 1p" panose="020B0502020203020207" pitchFamily="34" charset="-128"/>
            </a:endParaRPr>
          </a:p>
          <a:p>
            <a:pPr>
              <a:spcBef>
                <a:spcPts val="1200"/>
              </a:spcBef>
              <a:defRPr sz="2900"/>
            </a:pPr>
            <a:r>
              <a:rPr sz="1088" dirty="0" err="1">
                <a:latin typeface="M PLUS 1p" panose="020B0502020203020207" pitchFamily="34" charset="-128"/>
                <a:ea typeface="M PLUS 1p" panose="020B0502020203020207" pitchFamily="34" charset="-128"/>
                <a:cs typeface="M PLUS 1p" panose="020B0502020203020207" pitchFamily="34" charset="-128"/>
              </a:rPr>
              <a:t>ダイアトニック各コードを</a:t>
            </a:r>
            <a:endParaRPr sz="1088" dirty="0">
              <a:latin typeface="M PLUS 1p" panose="020B0502020203020207" pitchFamily="34" charset="-128"/>
              <a:ea typeface="M PLUS 1p" panose="020B0502020203020207" pitchFamily="34" charset="-128"/>
              <a:cs typeface="M PLUS 1p" panose="020B0502020203020207" pitchFamily="34" charset="-128"/>
            </a:endParaRPr>
          </a:p>
          <a:p>
            <a:pPr>
              <a:spcBef>
                <a:spcPts val="1200"/>
              </a:spcBef>
              <a:defRPr sz="2900"/>
            </a:pPr>
            <a:r>
              <a:rPr sz="1088" dirty="0">
                <a:latin typeface="M PLUS 1p" panose="020B0502020203020207" pitchFamily="34" charset="-128"/>
                <a:ea typeface="M PLUS 1p" panose="020B0502020203020207" pitchFamily="34" charset="-128"/>
                <a:cs typeface="M PLUS 1p" panose="020B0502020203020207" pitchFamily="34" charset="-128"/>
              </a:rPr>
              <a:t> I とした時のV７</a:t>
            </a:r>
          </a:p>
        </p:txBody>
      </p:sp>
      <p:sp>
        <p:nvSpPr>
          <p:cNvPr id="2913" name="Google Shape;2348;p98"/>
          <p:cNvSpPr txBox="1"/>
          <p:nvPr/>
        </p:nvSpPr>
        <p:spPr>
          <a:xfrm>
            <a:off x="221908" y="6443192"/>
            <a:ext cx="52972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さらにこの進行をしながら、Part04で学んだアルペジオやスケールを使ってフレージングすると思ってもいなかったようなメロディができたりするので、是非、試してみてください！</a:t>
            </a:r>
          </a:p>
        </p:txBody>
      </p:sp>
      <p:pic>
        <p:nvPicPr>
          <p:cNvPr id="2914" name="Google Shape;2349;p98" descr="Google Shape;2349;p98"/>
          <p:cNvPicPr>
            <a:picLocks noChangeAspect="1"/>
          </p:cNvPicPr>
          <p:nvPr/>
        </p:nvPicPr>
        <p:blipFill>
          <a:blip r:embed="rId4"/>
          <a:stretch>
            <a:fillRect/>
          </a:stretch>
        </p:blipFill>
        <p:spPr>
          <a:xfrm>
            <a:off x="162188" y="7562326"/>
            <a:ext cx="979745" cy="470276"/>
          </a:xfrm>
          <a:prstGeom prst="rect">
            <a:avLst/>
          </a:prstGeom>
          <a:ln w="12700">
            <a:miter lim="400000"/>
            <a:headEnd/>
            <a:tailEnd/>
          </a:ln>
        </p:spPr>
      </p:pic>
      <p:sp>
        <p:nvSpPr>
          <p:cNvPr id="2915" name="Google Shape;2350;p98"/>
          <p:cNvSpPr txBox="1"/>
          <p:nvPr/>
        </p:nvSpPr>
        <p:spPr>
          <a:xfrm>
            <a:off x="6297047" y="6735442"/>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916" name="Google Shape;2351;p98" descr="Google Shape;2351;p98"/>
          <p:cNvPicPr>
            <a:picLocks noChangeAspect="1"/>
          </p:cNvPicPr>
          <p:nvPr/>
        </p:nvPicPr>
        <p:blipFill>
          <a:blip r:embed="rId5"/>
          <a:stretch>
            <a:fillRect/>
          </a:stretch>
        </p:blipFill>
        <p:spPr>
          <a:xfrm>
            <a:off x="226921" y="8085538"/>
            <a:ext cx="709751" cy="659904"/>
          </a:xfrm>
          <a:prstGeom prst="rect">
            <a:avLst/>
          </a:prstGeom>
          <a:ln w="12700">
            <a:miter lim="400000"/>
            <a:headEnd/>
            <a:tailEnd/>
          </a:ln>
        </p:spPr>
      </p:pic>
      <p:sp>
        <p:nvSpPr>
          <p:cNvPr id="2917" name="Google Shape;2352;p98"/>
          <p:cNvSpPr txBox="1"/>
          <p:nvPr/>
        </p:nvSpPr>
        <p:spPr>
          <a:xfrm>
            <a:off x="1255462" y="7866572"/>
            <a:ext cx="4235607" cy="775509"/>
          </a:xfrm>
          <a:prstGeom prst="rect">
            <a:avLst/>
          </a:prstGeom>
          <a:ln w="12700">
            <a:miter lim="400000"/>
          </a:ln>
        </p:spPr>
        <p:txBody>
          <a:bodyPr lIns="25134" tIns="25134" rIns="25134" bIns="25134">
            <a:spAutoFit/>
          </a:bodyPr>
          <a:lstStyle>
            <a:lvl1pPr>
              <a:lnSpc>
                <a:spcPct val="150000"/>
              </a:lnSpc>
              <a:spcBef>
                <a:spcPts val="3200"/>
              </a:spcBef>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ターゲットとするコードの前にV7を入れることによって、泣けるコードになる。</a:t>
            </a:r>
          </a:p>
        </p:txBody>
      </p:sp>
      <p:sp>
        <p:nvSpPr>
          <p:cNvPr id="2918" name="Google Shape;2353;p98"/>
          <p:cNvSpPr txBox="1"/>
          <p:nvPr/>
        </p:nvSpPr>
        <p:spPr>
          <a:xfrm>
            <a:off x="1918694" y="1909042"/>
            <a:ext cx="2766694" cy="371359"/>
          </a:xfrm>
          <a:prstGeom prst="rect">
            <a:avLst/>
          </a:prstGeom>
          <a:ln w="12700">
            <a:miter lim="400000"/>
          </a:ln>
        </p:spPr>
        <p:txBody>
          <a:bodyPr lIns="25134" tIns="25134" rIns="25134" bIns="25134">
            <a:spAutoFit/>
          </a:bodyPr>
          <a:lstStyle>
            <a:lvl1pPr>
              <a:lnSpc>
                <a:spcPct val="150000"/>
              </a:lnSpc>
              <a:spcBef>
                <a:spcPts val="3200"/>
              </a:spcBef>
              <a:defRPr sz="4100" u="sng"/>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不安定と安定の繰り返し</a:t>
            </a:r>
            <a:r>
              <a:rPr sz="153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2919" name="Google Shape;2331;p98"/>
          <p:cNvSpPr/>
          <p:nvPr/>
        </p:nvSpPr>
        <p:spPr>
          <a:xfrm flipV="1">
            <a:off x="2441632" y="3234906"/>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0" name="Google Shape;2338;p98"/>
          <p:cNvSpPr/>
          <p:nvPr/>
        </p:nvSpPr>
        <p:spPr>
          <a:xfrm>
            <a:off x="2227723" y="323490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1" name="Google Shape;2331;p98"/>
          <p:cNvSpPr/>
          <p:nvPr/>
        </p:nvSpPr>
        <p:spPr>
          <a:xfrm flipV="1">
            <a:off x="2962103" y="3233147"/>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2" name="Google Shape;2338;p98"/>
          <p:cNvSpPr/>
          <p:nvPr/>
        </p:nvSpPr>
        <p:spPr>
          <a:xfrm>
            <a:off x="2748194" y="3233147"/>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3" name="Google Shape;2331;p98"/>
          <p:cNvSpPr/>
          <p:nvPr/>
        </p:nvSpPr>
        <p:spPr>
          <a:xfrm flipV="1">
            <a:off x="3548249" y="3233147"/>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4" name="Google Shape;2338;p98"/>
          <p:cNvSpPr/>
          <p:nvPr/>
        </p:nvSpPr>
        <p:spPr>
          <a:xfrm>
            <a:off x="3334340" y="3233147"/>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5" name="Google Shape;2331;p98"/>
          <p:cNvSpPr/>
          <p:nvPr/>
        </p:nvSpPr>
        <p:spPr>
          <a:xfrm flipV="1">
            <a:off x="4074447" y="3232602"/>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6" name="Google Shape;2338;p98"/>
          <p:cNvSpPr/>
          <p:nvPr/>
        </p:nvSpPr>
        <p:spPr>
          <a:xfrm>
            <a:off x="3860538" y="3232602"/>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7" name="Google Shape;2331;p98"/>
          <p:cNvSpPr/>
          <p:nvPr/>
        </p:nvSpPr>
        <p:spPr>
          <a:xfrm flipV="1">
            <a:off x="4592562" y="3232602"/>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8" name="Google Shape;2338;p98"/>
          <p:cNvSpPr/>
          <p:nvPr/>
        </p:nvSpPr>
        <p:spPr>
          <a:xfrm>
            <a:off x="4378652" y="3232602"/>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29" name="Google Shape;2331;p98"/>
          <p:cNvSpPr/>
          <p:nvPr/>
        </p:nvSpPr>
        <p:spPr>
          <a:xfrm flipV="1">
            <a:off x="5129220" y="3232602"/>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30" name="Google Shape;2338;p98"/>
          <p:cNvSpPr/>
          <p:nvPr/>
        </p:nvSpPr>
        <p:spPr>
          <a:xfrm>
            <a:off x="4915311" y="3232602"/>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31"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86</a:t>
            </a:fld>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5" name="Google Shape;2359;p99"/>
          <p:cNvGrpSpPr/>
          <p:nvPr/>
        </p:nvGrpSpPr>
        <p:grpSpPr>
          <a:xfrm>
            <a:off x="25288" y="171920"/>
            <a:ext cx="7186833" cy="460305"/>
            <a:chOff x="-1" y="-1"/>
            <a:chExt cx="19164886" cy="1227478"/>
          </a:xfrm>
        </p:grpSpPr>
        <p:sp>
          <p:nvSpPr>
            <p:cNvPr id="2933" name="Rectangle"/>
            <p:cNvSpPr/>
            <p:nvPr/>
          </p:nvSpPr>
          <p:spPr>
            <a:xfrm>
              <a:off x="-1" y="-1"/>
              <a:ext cx="19164886" cy="1227478"/>
            </a:xfrm>
            <a:prstGeom prst="rect">
              <a:avLst/>
            </a:prstGeom>
            <a:solidFill>
              <a:schemeClr val="accent3"/>
            </a:solidFill>
            <a:ln w="12700" cap="flat">
              <a:noFill/>
              <a:miter lim="400000"/>
            </a:ln>
            <a:effectLst/>
          </p:spPr>
          <p:txBody>
            <a:bodyPr wrap="square" lIns="0" tIns="0" rIns="0" bIns="0" numCol="1" anchor="ctr">
              <a:noAutofit/>
            </a:bodyPr>
            <a:lstStyle/>
            <a:p>
              <a:pPr>
                <a:defRPr sz="4600">
                  <a:solidFill>
                    <a:srgbClr val="FFFFFF"/>
                  </a:solidFill>
                  <a:latin typeface="A-OTF 太ゴB101 Pr6N Bold"/>
                  <a:ea typeface="A-OTF 太ゴB101 Pr6N Bold"/>
                  <a:cs typeface="A-OTF 太ゴB101 Pr6N Bold"/>
                  <a:sym typeface="A-OTF 太ゴB101 Pr6N Bold"/>
                </a:defRPr>
              </a:pPr>
              <a:endParaRPr sz="17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34" name="2.7thコードと半音上のディミニッシュは機能が同じ"/>
            <p:cNvSpPr txBox="1"/>
            <p:nvPr/>
          </p:nvSpPr>
          <p:spPr>
            <a:xfrm>
              <a:off x="105274" y="153567"/>
              <a:ext cx="18954337" cy="920340"/>
            </a:xfrm>
            <a:prstGeom prst="rect">
              <a:avLst/>
            </a:prstGeom>
            <a:noFill/>
            <a:ln w="12700" cap="flat">
              <a:noFill/>
              <a:miter lim="400000"/>
            </a:ln>
            <a:effectLst/>
          </p:spPr>
          <p:txBody>
            <a:bodyPr wrap="square" lIns="39450" tIns="39450" rIns="39450" bIns="39450" numCol="1" anchor="ctr">
              <a:spAutoFit/>
            </a:bodyPr>
            <a:lstStyle/>
            <a:p>
              <a:pPr>
                <a:defRPr sz="4600">
                  <a:solidFill>
                    <a:srgbClr val="FFFFFF"/>
                  </a:solidFill>
                  <a:latin typeface="A-OTF 太ゴB101 Pr6N Bold"/>
                  <a:ea typeface="A-OTF 太ゴB101 Pr6N Bold"/>
                  <a:cs typeface="A-OTF 太ゴB101 Pr6N Bold"/>
                  <a:sym typeface="A-OTF 太ゴB101 Pr6N Bold"/>
                </a:defRPr>
              </a:pPr>
              <a:r>
                <a:rPr sz="1725" dirty="0">
                  <a:latin typeface="M PLUS 1p" panose="020B0502020203020207" pitchFamily="34" charset="-128"/>
                  <a:ea typeface="M PLUS 1p" panose="020B0502020203020207" pitchFamily="34" charset="-128"/>
                  <a:cs typeface="M PLUS 1p" panose="020B0502020203020207" pitchFamily="34" charset="-128"/>
                </a:rPr>
                <a:t>　　 2.7thコードと半音上</a:t>
              </a:r>
              <a:r>
                <a:rPr sz="1350" dirty="0">
                  <a:latin typeface="M PLUS 1p" panose="020B0502020203020207" pitchFamily="34" charset="-128"/>
                  <a:ea typeface="M PLUS 1p" panose="020B0502020203020207" pitchFamily="34" charset="-128"/>
                  <a:cs typeface="M PLUS 1p" panose="020B0502020203020207" pitchFamily="34" charset="-128"/>
                </a:rPr>
                <a:t>のディミニッシュは</a:t>
              </a:r>
              <a:r>
                <a:rPr sz="1725" dirty="0">
                  <a:latin typeface="M PLUS 1p" panose="020B0502020203020207" pitchFamily="34" charset="-128"/>
                  <a:ea typeface="M PLUS 1p" panose="020B0502020203020207" pitchFamily="34" charset="-128"/>
                  <a:cs typeface="M PLUS 1p" panose="020B0502020203020207" pitchFamily="34" charset="-128"/>
                </a:rPr>
                <a:t>機能が同じ</a:t>
              </a:r>
            </a:p>
          </p:txBody>
        </p:sp>
      </p:grpSp>
      <p:pic>
        <p:nvPicPr>
          <p:cNvPr id="2936" name="Google Shape;2360;p99" descr="Google Shape;2360;p99"/>
          <p:cNvPicPr>
            <a:picLocks noChangeAspect="1"/>
          </p:cNvPicPr>
          <p:nvPr/>
        </p:nvPicPr>
        <p:blipFill>
          <a:blip r:embed="rId2"/>
          <a:srcRect r="9066" b="28515"/>
          <a:stretch>
            <a:fillRect/>
          </a:stretch>
        </p:blipFill>
        <p:spPr>
          <a:xfrm>
            <a:off x="795" y="122711"/>
            <a:ext cx="559091" cy="520927"/>
          </a:xfrm>
          <a:prstGeom prst="rect">
            <a:avLst/>
          </a:prstGeom>
          <a:ln w="12700">
            <a:miter lim="400000"/>
            <a:headEnd/>
            <a:tailEnd/>
          </a:ln>
        </p:spPr>
      </p:pic>
      <p:sp>
        <p:nvSpPr>
          <p:cNvPr id="2937" name="Google Shape;2361;p99"/>
          <p:cNvSpPr txBox="1"/>
          <p:nvPr/>
        </p:nvSpPr>
        <p:spPr>
          <a:xfrm>
            <a:off x="209662" y="578929"/>
            <a:ext cx="5297269" cy="145518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この響きなんか聴いたことあるな、そう感じた方もいらっしゃると思います。Part03「３和音だけでできる！簡単ゴスペルコード」と本質的には同じことなんです。以下で説明しますね。</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２つともCM7→Dm7というコード進行の間にいれるコードです。</a:t>
            </a:r>
          </a:p>
        </p:txBody>
      </p:sp>
      <p:sp>
        <p:nvSpPr>
          <p:cNvPr id="2938" name="Google Shape;2363;p99"/>
          <p:cNvSpPr txBox="1"/>
          <p:nvPr/>
        </p:nvSpPr>
        <p:spPr>
          <a:xfrm>
            <a:off x="1167083" y="7894965"/>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939" name="Google Shape;2364;p99" descr="Google Shape;2364;p99"/>
          <p:cNvPicPr>
            <a:picLocks noChangeAspect="1"/>
          </p:cNvPicPr>
          <p:nvPr/>
        </p:nvPicPr>
        <p:blipFill>
          <a:blip r:embed="rId3"/>
          <a:stretch>
            <a:fillRect/>
          </a:stretch>
        </p:blipFill>
        <p:spPr>
          <a:xfrm>
            <a:off x="226921" y="8305975"/>
            <a:ext cx="709751" cy="659904"/>
          </a:xfrm>
          <a:prstGeom prst="rect">
            <a:avLst/>
          </a:prstGeom>
          <a:ln w="12700">
            <a:miter lim="400000"/>
            <a:headEnd/>
            <a:tailEnd/>
          </a:ln>
        </p:spPr>
      </p:pic>
      <p:sp>
        <p:nvSpPr>
          <p:cNvPr id="2940" name="Google Shape;2365;p99"/>
          <p:cNvSpPr txBox="1"/>
          <p:nvPr/>
        </p:nvSpPr>
        <p:spPr>
          <a:xfrm>
            <a:off x="1228910" y="7946427"/>
            <a:ext cx="4235607" cy="1156383"/>
          </a:xfrm>
          <a:prstGeom prst="rect">
            <a:avLst/>
          </a:prstGeom>
          <a:ln w="12700">
            <a:miter lim="400000"/>
          </a:ln>
        </p:spPr>
        <p:txBody>
          <a:bodyPr lIns="25134" tIns="25134" rIns="25134" bIns="25134">
            <a:spAutoFit/>
          </a:bodyPr>
          <a:lstStyle>
            <a:lvl1pPr>
              <a:lnSpc>
                <a:spcPct val="150000"/>
              </a:lnSpc>
              <a:spcBef>
                <a:spcPts val="3200"/>
              </a:spcBef>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７thコードと半音上のディミニッシュは機能が同じ！両方とも「不安定」を作り出す。</a:t>
            </a:r>
          </a:p>
        </p:txBody>
      </p:sp>
      <p:sp>
        <p:nvSpPr>
          <p:cNvPr id="2941" name="Google Shape;2366;p99"/>
          <p:cNvSpPr txBox="1"/>
          <p:nvPr/>
        </p:nvSpPr>
        <p:spPr>
          <a:xfrm>
            <a:off x="-734222" y="2602726"/>
            <a:ext cx="4890356" cy="271155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u="sng">
                <a:solidFill>
                  <a:srgbClr val="FF0000"/>
                </a:solidFill>
              </a:defRPr>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endParaRPr sz="1388" u="sng"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942" name="Google Shape;2367;p99" descr="Google Shape;2367;p99"/>
          <p:cNvPicPr>
            <a:picLocks noChangeAspect="1"/>
          </p:cNvPicPr>
          <p:nvPr/>
        </p:nvPicPr>
        <p:blipFill>
          <a:blip r:embed="rId4"/>
          <a:stretch>
            <a:fillRect/>
          </a:stretch>
        </p:blipFill>
        <p:spPr>
          <a:xfrm>
            <a:off x="593169" y="2586383"/>
            <a:ext cx="4582618" cy="1667569"/>
          </a:xfrm>
          <a:prstGeom prst="rect">
            <a:avLst/>
          </a:prstGeom>
          <a:ln w="12700">
            <a:miter lim="400000"/>
            <a:headEnd/>
            <a:tailEnd/>
          </a:ln>
        </p:spPr>
      </p:pic>
      <p:sp>
        <p:nvSpPr>
          <p:cNvPr id="2943" name="Google Shape;2368;p99"/>
          <p:cNvSpPr txBox="1"/>
          <p:nvPr/>
        </p:nvSpPr>
        <p:spPr>
          <a:xfrm>
            <a:off x="565958" y="2170405"/>
            <a:ext cx="4305695"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①A7（Dのコードに4度進行するV7） </a:t>
            </a:r>
          </a:p>
        </p:txBody>
      </p:sp>
      <p:grpSp>
        <p:nvGrpSpPr>
          <p:cNvPr id="2946" name="Google Shape;2369;p99"/>
          <p:cNvGrpSpPr/>
          <p:nvPr/>
        </p:nvGrpSpPr>
        <p:grpSpPr>
          <a:xfrm>
            <a:off x="2238185" y="3718192"/>
            <a:ext cx="296663" cy="330863"/>
            <a:chOff x="0" y="550882"/>
            <a:chExt cx="791101" cy="882301"/>
          </a:xfrm>
        </p:grpSpPr>
        <p:sp>
          <p:nvSpPr>
            <p:cNvPr id="2944" name="Oval"/>
            <p:cNvSpPr/>
            <p:nvPr/>
          </p:nvSpPr>
          <p:spPr>
            <a:xfrm>
              <a:off x="0" y="550882"/>
              <a:ext cx="791101" cy="8823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45" name="A"/>
            <p:cNvSpPr txBox="1"/>
            <p:nvPr/>
          </p:nvSpPr>
          <p:spPr>
            <a:xfrm>
              <a:off x="227477" y="570253"/>
              <a:ext cx="33614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2949" name="Google Shape;2371;p99"/>
          <p:cNvGrpSpPr/>
          <p:nvPr/>
        </p:nvGrpSpPr>
        <p:grpSpPr>
          <a:xfrm>
            <a:off x="3548554" y="3718192"/>
            <a:ext cx="296663" cy="330863"/>
            <a:chOff x="0" y="550882"/>
            <a:chExt cx="791101" cy="882301"/>
          </a:xfrm>
        </p:grpSpPr>
        <p:sp>
          <p:nvSpPr>
            <p:cNvPr id="2947" name="Oval"/>
            <p:cNvSpPr/>
            <p:nvPr/>
          </p:nvSpPr>
          <p:spPr>
            <a:xfrm>
              <a:off x="0" y="550882"/>
              <a:ext cx="791101" cy="8823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48" name="E"/>
            <p:cNvSpPr txBox="1"/>
            <p:nvPr/>
          </p:nvSpPr>
          <p:spPr>
            <a:xfrm>
              <a:off x="227477" y="570253"/>
              <a:ext cx="33614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2952" name="Google Shape;2372;p99"/>
          <p:cNvGrpSpPr/>
          <p:nvPr/>
        </p:nvGrpSpPr>
        <p:grpSpPr>
          <a:xfrm>
            <a:off x="4205780" y="3718192"/>
            <a:ext cx="296663" cy="330863"/>
            <a:chOff x="0" y="550882"/>
            <a:chExt cx="791101" cy="882301"/>
          </a:xfrm>
        </p:grpSpPr>
        <p:sp>
          <p:nvSpPr>
            <p:cNvPr id="2950" name="Oval"/>
            <p:cNvSpPr/>
            <p:nvPr/>
          </p:nvSpPr>
          <p:spPr>
            <a:xfrm>
              <a:off x="0" y="550882"/>
              <a:ext cx="791101" cy="8823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51" name="G"/>
            <p:cNvSpPr txBox="1"/>
            <p:nvPr/>
          </p:nvSpPr>
          <p:spPr>
            <a:xfrm>
              <a:off x="227477" y="570253"/>
              <a:ext cx="33614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2955" name="Google Shape;2373;p99"/>
          <p:cNvGrpSpPr/>
          <p:nvPr/>
        </p:nvGrpSpPr>
        <p:grpSpPr>
          <a:xfrm>
            <a:off x="3070270" y="2863741"/>
            <a:ext cx="296664" cy="520988"/>
            <a:chOff x="-1" y="0"/>
            <a:chExt cx="791102" cy="1389300"/>
          </a:xfrm>
        </p:grpSpPr>
        <p:sp>
          <p:nvSpPr>
            <p:cNvPr id="2953" name="Oval"/>
            <p:cNvSpPr/>
            <p:nvPr/>
          </p:nvSpPr>
          <p:spPr>
            <a:xfrm>
              <a:off x="-1" y="0"/>
              <a:ext cx="791102" cy="13893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54" name="C#"/>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a:t>
              </a:r>
            </a:p>
          </p:txBody>
        </p:sp>
      </p:grpSp>
      <p:sp>
        <p:nvSpPr>
          <p:cNvPr id="2956" name="Google Shape;2374;p99"/>
          <p:cNvSpPr txBox="1"/>
          <p:nvPr/>
        </p:nvSpPr>
        <p:spPr>
          <a:xfrm>
            <a:off x="523094" y="4465771"/>
            <a:ext cx="4617994" cy="660478"/>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②</a:t>
            </a:r>
            <a:r>
              <a:rPr sz="1388" dirty="0" err="1">
                <a:latin typeface="M PLUS 1p" panose="020B0502020203020207" pitchFamily="34" charset="-128"/>
                <a:ea typeface="M PLUS 1p" panose="020B0502020203020207" pitchFamily="34" charset="-128"/>
                <a:cs typeface="M PLUS 1p" panose="020B0502020203020207" pitchFamily="34" charset="-128"/>
              </a:rPr>
              <a:t>A#dim</a:t>
            </a:r>
            <a:r>
              <a:rPr sz="1388" dirty="0">
                <a:latin typeface="M PLUS 1p" panose="020B0502020203020207" pitchFamily="34" charset="-128"/>
                <a:ea typeface="M PLUS 1p" panose="020B0502020203020207" pitchFamily="34" charset="-128"/>
                <a:cs typeface="M PLUS 1p" panose="020B0502020203020207" pitchFamily="34" charset="-128"/>
              </a:rPr>
              <a:t> = C# dim 7 </a:t>
            </a:r>
            <a:r>
              <a:rPr sz="1388" dirty="0" err="1">
                <a:latin typeface="M PLUS 1p" panose="020B0502020203020207" pitchFamily="34" charset="-128"/>
                <a:ea typeface="M PLUS 1p" panose="020B0502020203020207" pitchFamily="34" charset="-128"/>
                <a:cs typeface="M PLUS 1p" panose="020B0502020203020207" pitchFamily="34" charset="-128"/>
              </a:rPr>
              <a:t>の転回系（CのコードとDのコードの間のパッシングディミニッシュ</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2957" name="Google Shape;2375;p99" descr="Google Shape;2375;p99"/>
          <p:cNvPicPr>
            <a:picLocks noChangeAspect="1"/>
          </p:cNvPicPr>
          <p:nvPr/>
        </p:nvPicPr>
        <p:blipFill>
          <a:blip r:embed="rId4"/>
          <a:stretch>
            <a:fillRect/>
          </a:stretch>
        </p:blipFill>
        <p:spPr>
          <a:xfrm>
            <a:off x="583662" y="5112091"/>
            <a:ext cx="4582618" cy="1667569"/>
          </a:xfrm>
          <a:prstGeom prst="rect">
            <a:avLst/>
          </a:prstGeom>
          <a:ln w="12700">
            <a:miter lim="400000"/>
            <a:headEnd/>
            <a:tailEnd/>
          </a:ln>
        </p:spPr>
      </p:pic>
      <p:grpSp>
        <p:nvGrpSpPr>
          <p:cNvPr id="2960" name="Google Shape;2376;p99"/>
          <p:cNvGrpSpPr/>
          <p:nvPr/>
        </p:nvGrpSpPr>
        <p:grpSpPr>
          <a:xfrm>
            <a:off x="3539048" y="6243900"/>
            <a:ext cx="296663" cy="330863"/>
            <a:chOff x="0" y="550882"/>
            <a:chExt cx="791101" cy="882301"/>
          </a:xfrm>
        </p:grpSpPr>
        <p:sp>
          <p:nvSpPr>
            <p:cNvPr id="2958" name="Oval"/>
            <p:cNvSpPr/>
            <p:nvPr/>
          </p:nvSpPr>
          <p:spPr>
            <a:xfrm>
              <a:off x="0" y="550882"/>
              <a:ext cx="791101" cy="882301"/>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59" name="E"/>
            <p:cNvSpPr txBox="1"/>
            <p:nvPr/>
          </p:nvSpPr>
          <p:spPr>
            <a:xfrm>
              <a:off x="227477" y="570250"/>
              <a:ext cx="33614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2963" name="Google Shape;2377;p99"/>
          <p:cNvGrpSpPr/>
          <p:nvPr/>
        </p:nvGrpSpPr>
        <p:grpSpPr>
          <a:xfrm>
            <a:off x="4196273" y="6243900"/>
            <a:ext cx="296663" cy="330863"/>
            <a:chOff x="0" y="550882"/>
            <a:chExt cx="791101" cy="882301"/>
          </a:xfrm>
        </p:grpSpPr>
        <p:sp>
          <p:nvSpPr>
            <p:cNvPr id="2961" name="Oval"/>
            <p:cNvSpPr/>
            <p:nvPr/>
          </p:nvSpPr>
          <p:spPr>
            <a:xfrm>
              <a:off x="0" y="550882"/>
              <a:ext cx="791101" cy="882301"/>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62" name="G"/>
            <p:cNvSpPr txBox="1"/>
            <p:nvPr/>
          </p:nvSpPr>
          <p:spPr>
            <a:xfrm>
              <a:off x="227477" y="570250"/>
              <a:ext cx="336144"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2966" name="Google Shape;2378;p99"/>
          <p:cNvGrpSpPr/>
          <p:nvPr/>
        </p:nvGrpSpPr>
        <p:grpSpPr>
          <a:xfrm>
            <a:off x="3060764" y="5389448"/>
            <a:ext cx="296664" cy="520988"/>
            <a:chOff x="-1" y="0"/>
            <a:chExt cx="791102" cy="1389300"/>
          </a:xfrm>
        </p:grpSpPr>
        <p:sp>
          <p:nvSpPr>
            <p:cNvPr id="2964" name="Oval"/>
            <p:cNvSpPr/>
            <p:nvPr/>
          </p:nvSpPr>
          <p:spPr>
            <a:xfrm>
              <a:off x="-1" y="0"/>
              <a:ext cx="791102" cy="13893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65" name="C#"/>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2969" name="Google Shape;2379;p99"/>
          <p:cNvGrpSpPr/>
          <p:nvPr/>
        </p:nvGrpSpPr>
        <p:grpSpPr>
          <a:xfrm>
            <a:off x="2403538" y="5403325"/>
            <a:ext cx="296664" cy="520988"/>
            <a:chOff x="-1" y="0"/>
            <a:chExt cx="791102" cy="1389300"/>
          </a:xfrm>
        </p:grpSpPr>
        <p:sp>
          <p:nvSpPr>
            <p:cNvPr id="2967" name="Oval"/>
            <p:cNvSpPr/>
            <p:nvPr/>
          </p:nvSpPr>
          <p:spPr>
            <a:xfrm>
              <a:off x="-1" y="0"/>
              <a:ext cx="791102" cy="1389300"/>
            </a:xfrm>
            <a:prstGeom prst="ellipse">
              <a:avLst/>
            </a:prstGeom>
            <a:solidFill>
              <a:srgbClr val="FF0000"/>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68" name="A#"/>
            <p:cNvSpPr txBox="1"/>
            <p:nvPr/>
          </p:nvSpPr>
          <p:spPr>
            <a:xfrm>
              <a:off x="227478" y="95981"/>
              <a:ext cx="336143"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2970" name="Google Shape;2380;p99"/>
          <p:cNvSpPr txBox="1"/>
          <p:nvPr/>
        </p:nvSpPr>
        <p:spPr>
          <a:xfrm>
            <a:off x="226852" y="6667998"/>
            <a:ext cx="52972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よくみてみるとコードの構成音はほとんど同じで、機能としても同じです。なので、両方とも不安定→安定を作り出すために、同じように使ってOKなのです。</a:t>
            </a:r>
          </a:p>
        </p:txBody>
      </p:sp>
      <p:pic>
        <p:nvPicPr>
          <p:cNvPr id="2971" name="Google Shape;2381;p99" descr="Google Shape;2381;p99"/>
          <p:cNvPicPr>
            <a:picLocks noChangeAspect="1"/>
          </p:cNvPicPr>
          <p:nvPr/>
        </p:nvPicPr>
        <p:blipFill>
          <a:blip r:embed="rId5"/>
          <a:stretch>
            <a:fillRect/>
          </a:stretch>
        </p:blipFill>
        <p:spPr>
          <a:xfrm>
            <a:off x="162186" y="7821222"/>
            <a:ext cx="979745" cy="470276"/>
          </a:xfrm>
          <a:prstGeom prst="rect">
            <a:avLst/>
          </a:prstGeom>
          <a:ln w="12700">
            <a:miter lim="400000"/>
            <a:headEnd/>
            <a:tailEnd/>
          </a:ln>
        </p:spPr>
      </p:pic>
      <p:sp>
        <p:nvSpPr>
          <p:cNvPr id="297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87</a:t>
            </a:fld>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4" name="Google Shape;2387;p100" descr="Google Shape;2387;p100"/>
          <p:cNvPicPr>
            <a:picLocks noChangeAspect="1"/>
          </p:cNvPicPr>
          <p:nvPr/>
        </p:nvPicPr>
        <p:blipFill>
          <a:blip r:embed="rId2"/>
          <a:stretch>
            <a:fillRect/>
          </a:stretch>
        </p:blipFill>
        <p:spPr>
          <a:xfrm>
            <a:off x="1489577" y="4752648"/>
            <a:ext cx="3805743" cy="1309502"/>
          </a:xfrm>
          <a:prstGeom prst="rect">
            <a:avLst/>
          </a:prstGeom>
          <a:ln w="12700">
            <a:miter lim="400000"/>
            <a:headEnd/>
            <a:tailEnd/>
          </a:ln>
        </p:spPr>
      </p:pic>
      <p:grpSp>
        <p:nvGrpSpPr>
          <p:cNvPr id="2977" name="Google Shape;2388;p100"/>
          <p:cNvGrpSpPr/>
          <p:nvPr/>
        </p:nvGrpSpPr>
        <p:grpSpPr>
          <a:xfrm>
            <a:off x="1148" y="168392"/>
            <a:ext cx="5715000" cy="474189"/>
            <a:chOff x="0" y="-1"/>
            <a:chExt cx="15240000" cy="1264502"/>
          </a:xfrm>
        </p:grpSpPr>
        <p:sp>
          <p:nvSpPr>
            <p:cNvPr id="2975"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2976" name="３.V7にさらにV7を連結する"/>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３.V7にさらにV7を連結する</a:t>
              </a:r>
            </a:p>
          </p:txBody>
        </p:sp>
      </p:grpSp>
      <p:pic>
        <p:nvPicPr>
          <p:cNvPr id="2978" name="Google Shape;2389;p100" descr="Google Shape;2389;p100"/>
          <p:cNvPicPr>
            <a:picLocks noChangeAspect="1"/>
          </p:cNvPicPr>
          <p:nvPr/>
        </p:nvPicPr>
        <p:blipFill>
          <a:blip r:embed="rId3"/>
          <a:srcRect r="9066" b="28515"/>
          <a:stretch>
            <a:fillRect/>
          </a:stretch>
        </p:blipFill>
        <p:spPr>
          <a:xfrm>
            <a:off x="795" y="122711"/>
            <a:ext cx="559091" cy="520927"/>
          </a:xfrm>
          <a:prstGeom prst="rect">
            <a:avLst/>
          </a:prstGeom>
          <a:ln w="12700">
            <a:miter lim="400000"/>
            <a:headEnd/>
            <a:tailEnd/>
          </a:ln>
        </p:spPr>
      </p:pic>
      <p:sp>
        <p:nvSpPr>
          <p:cNvPr id="2979" name="Google Shape;2390;p100"/>
          <p:cNvSpPr txBox="1"/>
          <p:nvPr/>
        </p:nvSpPr>
        <p:spPr>
          <a:xfrm>
            <a:off x="209662" y="713640"/>
            <a:ext cx="52972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本章の「ハモる８つのかたまりにV7をつける」で説明したV7にさらにV7を連結するということです。ではさっそく説明しますね。</a:t>
            </a:r>
          </a:p>
        </p:txBody>
      </p:sp>
      <p:sp>
        <p:nvSpPr>
          <p:cNvPr id="2980" name="Google Shape;2392;p100"/>
          <p:cNvSpPr txBox="1"/>
          <p:nvPr/>
        </p:nvSpPr>
        <p:spPr>
          <a:xfrm>
            <a:off x="1167083" y="7809239"/>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2981" name="Google Shape;2393;p100" descr="Google Shape;2393;p100"/>
          <p:cNvPicPr>
            <a:picLocks noChangeAspect="1"/>
          </p:cNvPicPr>
          <p:nvPr/>
        </p:nvPicPr>
        <p:blipFill>
          <a:blip r:embed="rId4"/>
          <a:stretch>
            <a:fillRect/>
          </a:stretch>
        </p:blipFill>
        <p:spPr>
          <a:xfrm>
            <a:off x="349385" y="8244744"/>
            <a:ext cx="709751" cy="659904"/>
          </a:xfrm>
          <a:prstGeom prst="rect">
            <a:avLst/>
          </a:prstGeom>
          <a:ln w="12700">
            <a:miter lim="400000"/>
            <a:headEnd/>
            <a:tailEnd/>
          </a:ln>
        </p:spPr>
      </p:pic>
      <p:sp>
        <p:nvSpPr>
          <p:cNvPr id="2982" name="Google Shape;2394;p100"/>
          <p:cNvSpPr txBox="1"/>
          <p:nvPr/>
        </p:nvSpPr>
        <p:spPr>
          <a:xfrm>
            <a:off x="1244060" y="8006091"/>
            <a:ext cx="4235607" cy="394636"/>
          </a:xfrm>
          <a:prstGeom prst="rect">
            <a:avLst/>
          </a:prstGeom>
          <a:ln w="12700">
            <a:miter lim="400000"/>
          </a:ln>
        </p:spPr>
        <p:txBody>
          <a:bodyPr lIns="25134" tIns="25134" rIns="25134" bIns="25134">
            <a:spAutoFit/>
          </a:bodyPr>
          <a:lstStyle>
            <a:lvl1pPr>
              <a:lnSpc>
                <a:spcPct val="150000"/>
              </a:lnSpc>
              <a:spcBef>
                <a:spcPts val="3200"/>
              </a:spcBef>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V7にさらにV7を連結することができる。</a:t>
            </a:r>
          </a:p>
        </p:txBody>
      </p:sp>
      <p:sp>
        <p:nvSpPr>
          <p:cNvPr id="2983" name="Google Shape;2395;p100"/>
          <p:cNvSpPr txBox="1"/>
          <p:nvPr/>
        </p:nvSpPr>
        <p:spPr>
          <a:xfrm>
            <a:off x="292496" y="6241268"/>
            <a:ext cx="5297269" cy="1301294"/>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ただこのまま演奏すると、コードも増えてバタバタしてしまうので、ディミニッシュやV7に連結したV7を使いながら、滑らかに演奏していく方法も動画で紹介しているので、ぜひチェックしてみてください。</a:t>
            </a:r>
          </a:p>
        </p:txBody>
      </p:sp>
      <p:pic>
        <p:nvPicPr>
          <p:cNvPr id="2984" name="Google Shape;2396;p100" descr="Google Shape;2396;p100"/>
          <p:cNvPicPr>
            <a:picLocks noChangeAspect="1"/>
          </p:cNvPicPr>
          <p:nvPr/>
        </p:nvPicPr>
        <p:blipFill>
          <a:blip r:embed="rId5"/>
          <a:stretch>
            <a:fillRect/>
          </a:stretch>
        </p:blipFill>
        <p:spPr>
          <a:xfrm>
            <a:off x="304831" y="7804619"/>
            <a:ext cx="979745" cy="470276"/>
          </a:xfrm>
          <a:prstGeom prst="rect">
            <a:avLst/>
          </a:prstGeom>
          <a:ln w="12700">
            <a:miter lim="400000"/>
            <a:headEnd/>
            <a:tailEnd/>
          </a:ln>
        </p:spPr>
      </p:pic>
      <p:pic>
        <p:nvPicPr>
          <p:cNvPr id="2985" name="Google Shape;2397;p100" descr="Google Shape;2397;p100"/>
          <p:cNvPicPr>
            <a:picLocks noChangeAspect="1"/>
          </p:cNvPicPr>
          <p:nvPr/>
        </p:nvPicPr>
        <p:blipFill>
          <a:blip r:embed="rId6"/>
          <a:srcRect t="41051"/>
          <a:stretch>
            <a:fillRect/>
          </a:stretch>
        </p:blipFill>
        <p:spPr>
          <a:xfrm>
            <a:off x="1384473" y="1693557"/>
            <a:ext cx="4331832" cy="1246191"/>
          </a:xfrm>
          <a:prstGeom prst="rect">
            <a:avLst/>
          </a:prstGeom>
          <a:ln w="12700">
            <a:miter lim="400000"/>
            <a:headEnd/>
            <a:tailEnd/>
          </a:ln>
        </p:spPr>
      </p:pic>
      <p:pic>
        <p:nvPicPr>
          <p:cNvPr id="2986" name="Google Shape;2398;p100" descr="Google Shape;2398;p100"/>
          <p:cNvPicPr>
            <a:picLocks noChangeAspect="1"/>
          </p:cNvPicPr>
          <p:nvPr/>
        </p:nvPicPr>
        <p:blipFill>
          <a:blip r:embed="rId6"/>
          <a:srcRect r="8832" b="53327"/>
          <a:stretch>
            <a:fillRect/>
          </a:stretch>
        </p:blipFill>
        <p:spPr>
          <a:xfrm>
            <a:off x="1620422" y="3426215"/>
            <a:ext cx="4095882" cy="1023310"/>
          </a:xfrm>
          <a:prstGeom prst="rect">
            <a:avLst/>
          </a:prstGeom>
          <a:ln w="12700">
            <a:miter lim="400000"/>
            <a:headEnd/>
            <a:tailEnd/>
          </a:ln>
        </p:spPr>
      </p:pic>
      <p:sp>
        <p:nvSpPr>
          <p:cNvPr id="2987" name="Google Shape;2399;p100"/>
          <p:cNvSpPr txBox="1"/>
          <p:nvPr/>
        </p:nvSpPr>
        <p:spPr>
          <a:xfrm>
            <a:off x="1595523"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2988" name="Google Shape;2400;p100"/>
          <p:cNvSpPr txBox="1"/>
          <p:nvPr/>
        </p:nvSpPr>
        <p:spPr>
          <a:xfrm>
            <a:off x="2115994"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Dm7</a:t>
            </a:r>
          </a:p>
        </p:txBody>
      </p:sp>
      <p:sp>
        <p:nvSpPr>
          <p:cNvPr id="2989" name="Google Shape;2401;p100"/>
          <p:cNvSpPr txBox="1"/>
          <p:nvPr/>
        </p:nvSpPr>
        <p:spPr>
          <a:xfrm>
            <a:off x="2636466"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Em7</a:t>
            </a:r>
          </a:p>
        </p:txBody>
      </p:sp>
      <p:sp>
        <p:nvSpPr>
          <p:cNvPr id="2990" name="Google Shape;2402;p100"/>
          <p:cNvSpPr txBox="1"/>
          <p:nvPr/>
        </p:nvSpPr>
        <p:spPr>
          <a:xfrm>
            <a:off x="3156938"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FM7</a:t>
            </a:r>
          </a:p>
        </p:txBody>
      </p:sp>
      <p:sp>
        <p:nvSpPr>
          <p:cNvPr id="2991" name="Google Shape;2403;p100"/>
          <p:cNvSpPr txBox="1"/>
          <p:nvPr/>
        </p:nvSpPr>
        <p:spPr>
          <a:xfrm>
            <a:off x="3787631"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G7</a:t>
            </a:r>
          </a:p>
        </p:txBody>
      </p:sp>
      <p:sp>
        <p:nvSpPr>
          <p:cNvPr id="2992" name="Google Shape;2404;p100"/>
          <p:cNvSpPr txBox="1"/>
          <p:nvPr/>
        </p:nvSpPr>
        <p:spPr>
          <a:xfrm>
            <a:off x="4234622"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Am7</a:t>
            </a:r>
          </a:p>
        </p:txBody>
      </p:sp>
      <p:sp>
        <p:nvSpPr>
          <p:cNvPr id="2993" name="Google Shape;2405;p100"/>
          <p:cNvSpPr txBox="1"/>
          <p:nvPr/>
        </p:nvSpPr>
        <p:spPr>
          <a:xfrm>
            <a:off x="4699531" y="2663636"/>
            <a:ext cx="508819"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Bm7-5</a:t>
            </a:r>
          </a:p>
        </p:txBody>
      </p:sp>
      <p:sp>
        <p:nvSpPr>
          <p:cNvPr id="2994" name="Google Shape;2406;p100"/>
          <p:cNvSpPr txBox="1"/>
          <p:nvPr/>
        </p:nvSpPr>
        <p:spPr>
          <a:xfrm>
            <a:off x="5320472" y="2663635"/>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CM7</a:t>
            </a:r>
          </a:p>
        </p:txBody>
      </p:sp>
      <p:sp>
        <p:nvSpPr>
          <p:cNvPr id="2995" name="Google Shape;2407;p100"/>
          <p:cNvSpPr txBox="1"/>
          <p:nvPr/>
        </p:nvSpPr>
        <p:spPr>
          <a:xfrm>
            <a:off x="1968721" y="4177181"/>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2996" name="Google Shape;2408;p100"/>
          <p:cNvSpPr txBox="1"/>
          <p:nvPr/>
        </p:nvSpPr>
        <p:spPr>
          <a:xfrm>
            <a:off x="2489195" y="4177181"/>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B7</a:t>
            </a:r>
          </a:p>
        </p:txBody>
      </p:sp>
      <p:sp>
        <p:nvSpPr>
          <p:cNvPr id="2997" name="Google Shape;2409;p100"/>
          <p:cNvSpPr txBox="1"/>
          <p:nvPr/>
        </p:nvSpPr>
        <p:spPr>
          <a:xfrm>
            <a:off x="3009665" y="4177181"/>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C7</a:t>
            </a:r>
          </a:p>
        </p:txBody>
      </p:sp>
      <p:sp>
        <p:nvSpPr>
          <p:cNvPr id="2998" name="Google Shape;2410;p100"/>
          <p:cNvSpPr txBox="1"/>
          <p:nvPr/>
        </p:nvSpPr>
        <p:spPr>
          <a:xfrm>
            <a:off x="3501562" y="4177181"/>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D7</a:t>
            </a:r>
          </a:p>
        </p:txBody>
      </p:sp>
      <p:sp>
        <p:nvSpPr>
          <p:cNvPr id="2999" name="Google Shape;2411;p100"/>
          <p:cNvSpPr txBox="1"/>
          <p:nvPr/>
        </p:nvSpPr>
        <p:spPr>
          <a:xfrm>
            <a:off x="4160832" y="4177181"/>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E7</a:t>
            </a:r>
          </a:p>
        </p:txBody>
      </p:sp>
      <p:sp>
        <p:nvSpPr>
          <p:cNvPr id="3000" name="Google Shape;2412;p100"/>
          <p:cNvSpPr txBox="1"/>
          <p:nvPr/>
        </p:nvSpPr>
        <p:spPr>
          <a:xfrm>
            <a:off x="4693546" y="4177181"/>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F7</a:t>
            </a:r>
          </a:p>
        </p:txBody>
      </p:sp>
      <p:sp>
        <p:nvSpPr>
          <p:cNvPr id="3001" name="Google Shape;2413;p100"/>
          <p:cNvSpPr txBox="1"/>
          <p:nvPr/>
        </p:nvSpPr>
        <p:spPr>
          <a:xfrm>
            <a:off x="5215605" y="4177181"/>
            <a:ext cx="508819"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G7</a:t>
            </a:r>
          </a:p>
        </p:txBody>
      </p:sp>
      <p:sp>
        <p:nvSpPr>
          <p:cNvPr id="3002" name="Google Shape;2414;p100"/>
          <p:cNvSpPr/>
          <p:nvPr/>
        </p:nvSpPr>
        <p:spPr>
          <a:xfrm flipV="1">
            <a:off x="2069635" y="2938923"/>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3" name="Google Shape;2415;p100"/>
          <p:cNvSpPr/>
          <p:nvPr/>
        </p:nvSpPr>
        <p:spPr>
          <a:xfrm flipV="1">
            <a:off x="2557135" y="2938923"/>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4" name="Google Shape;2416;p100"/>
          <p:cNvSpPr/>
          <p:nvPr/>
        </p:nvSpPr>
        <p:spPr>
          <a:xfrm flipV="1">
            <a:off x="3077606" y="2938923"/>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5" name="Google Shape;2417;p100"/>
          <p:cNvSpPr/>
          <p:nvPr/>
        </p:nvSpPr>
        <p:spPr>
          <a:xfrm flipV="1">
            <a:off x="3598078" y="2938923"/>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6" name="Google Shape;2418;p100"/>
          <p:cNvSpPr/>
          <p:nvPr/>
        </p:nvSpPr>
        <p:spPr>
          <a:xfrm flipV="1">
            <a:off x="4228772" y="2938923"/>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7" name="Google Shape;2419;p100"/>
          <p:cNvSpPr/>
          <p:nvPr/>
        </p:nvSpPr>
        <p:spPr>
          <a:xfrm flipV="1">
            <a:off x="4702950" y="2939748"/>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8" name="Google Shape;2420;p100"/>
          <p:cNvSpPr/>
          <p:nvPr/>
        </p:nvSpPr>
        <p:spPr>
          <a:xfrm flipV="1">
            <a:off x="5190450" y="2939748"/>
            <a:ext cx="216900" cy="659475"/>
          </a:xfrm>
          <a:prstGeom prst="line">
            <a:avLst/>
          </a:prstGeom>
          <a:ln w="28575">
            <a:solidFill>
              <a:srgbClr val="FF00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09" name="Google Shape;2421;p100"/>
          <p:cNvSpPr/>
          <p:nvPr/>
        </p:nvSpPr>
        <p:spPr>
          <a:xfrm flipV="1">
            <a:off x="1873941"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0" name="Google Shape;2422;p100"/>
          <p:cNvSpPr txBox="1"/>
          <p:nvPr/>
        </p:nvSpPr>
        <p:spPr>
          <a:xfrm>
            <a:off x="25949" y="1937626"/>
            <a:ext cx="1513191" cy="599948"/>
          </a:xfrm>
          <a:prstGeom prst="rect">
            <a:avLst/>
          </a:prstGeom>
          <a:ln w="12700">
            <a:miter lim="400000"/>
          </a:ln>
        </p:spPr>
        <p:txBody>
          <a:bodyPr lIns="25134" tIns="25134" rIns="25134" bIns="25134">
            <a:spAutoFit/>
          </a:bodyPr>
          <a:lstStyle/>
          <a:p>
            <a:pPr>
              <a:lnSpc>
                <a:spcPct val="150000"/>
              </a:lnSpc>
              <a:spcBef>
                <a:spcPts val="1200"/>
              </a:spcBef>
              <a:defRPr sz="2400"/>
            </a:pPr>
            <a:r>
              <a:rPr sz="900" dirty="0">
                <a:latin typeface="M PLUS 1p" panose="020B0502020203020207" pitchFamily="34" charset="-128"/>
                <a:ea typeface="M PLUS 1p" panose="020B0502020203020207" pitchFamily="34" charset="-128"/>
                <a:cs typeface="M PLUS 1p" panose="020B0502020203020207" pitchFamily="34" charset="-128"/>
              </a:rPr>
              <a:t>C Major </a:t>
            </a:r>
            <a:r>
              <a:rPr sz="900" dirty="0" err="1">
                <a:latin typeface="M PLUS 1p" panose="020B0502020203020207" pitchFamily="34" charset="-128"/>
                <a:ea typeface="M PLUS 1p" panose="020B0502020203020207" pitchFamily="34" charset="-128"/>
                <a:cs typeface="M PLUS 1p" panose="020B0502020203020207" pitchFamily="34" charset="-128"/>
              </a:rPr>
              <a:t>Keyの</a:t>
            </a:r>
            <a:endParaRPr sz="90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2400"/>
            </a:pPr>
            <a:r>
              <a:rPr sz="900" dirty="0" err="1">
                <a:latin typeface="M PLUS 1p" panose="020B0502020203020207" pitchFamily="34" charset="-128"/>
                <a:ea typeface="M PLUS 1p" panose="020B0502020203020207" pitchFamily="34" charset="-128"/>
                <a:cs typeface="M PLUS 1p" panose="020B0502020203020207" pitchFamily="34" charset="-128"/>
              </a:rPr>
              <a:t>ダイアトニックコード</a:t>
            </a:r>
            <a:r>
              <a:rPr sz="900"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3011" name="Google Shape;2423;p100"/>
          <p:cNvSpPr txBox="1"/>
          <p:nvPr/>
        </p:nvSpPr>
        <p:spPr>
          <a:xfrm>
            <a:off x="20545" y="3147394"/>
            <a:ext cx="1912734" cy="1323223"/>
          </a:xfrm>
          <a:prstGeom prst="rect">
            <a:avLst/>
          </a:prstGeom>
          <a:ln w="12700">
            <a:miter lim="400000"/>
          </a:ln>
        </p:spPr>
        <p:txBody>
          <a:bodyPr lIns="25134" tIns="25134" rIns="25134" bIns="25134">
            <a:spAutoFit/>
          </a:bodyPr>
          <a:lstStyle/>
          <a:p>
            <a:pPr>
              <a:lnSpc>
                <a:spcPct val="150000"/>
              </a:lnSpc>
              <a:spcBef>
                <a:spcPts val="1200"/>
              </a:spcBef>
              <a:defRPr sz="2400"/>
            </a:pPr>
            <a:r>
              <a:rPr sz="900" dirty="0">
                <a:latin typeface="M PLUS 1p" panose="020B0502020203020207" pitchFamily="34" charset="-128"/>
                <a:ea typeface="M PLUS 1p" panose="020B0502020203020207" pitchFamily="34" charset="-128"/>
                <a:cs typeface="M PLUS 1p" panose="020B0502020203020207" pitchFamily="34" charset="-128"/>
              </a:rPr>
              <a:t>C Major </a:t>
            </a:r>
            <a:r>
              <a:rPr sz="900" dirty="0" err="1">
                <a:latin typeface="M PLUS 1p" panose="020B0502020203020207" pitchFamily="34" charset="-128"/>
                <a:ea typeface="M PLUS 1p" panose="020B0502020203020207" pitchFamily="34" charset="-128"/>
                <a:cs typeface="M PLUS 1p" panose="020B0502020203020207" pitchFamily="34" charset="-128"/>
              </a:rPr>
              <a:t>Keyの</a:t>
            </a:r>
            <a:endParaRPr sz="90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2400"/>
            </a:pPr>
            <a:r>
              <a:rPr sz="900" dirty="0" err="1">
                <a:latin typeface="M PLUS 1p" panose="020B0502020203020207" pitchFamily="34" charset="-128"/>
                <a:ea typeface="M PLUS 1p" panose="020B0502020203020207" pitchFamily="34" charset="-128"/>
                <a:cs typeface="M PLUS 1p" panose="020B0502020203020207" pitchFamily="34" charset="-128"/>
              </a:rPr>
              <a:t>ダイアトニック各コードを</a:t>
            </a:r>
            <a:endParaRPr sz="900" dirty="0">
              <a:latin typeface="M PLUS 1p" panose="020B0502020203020207" pitchFamily="34" charset="-128"/>
              <a:ea typeface="M PLUS 1p" panose="020B0502020203020207" pitchFamily="34" charset="-128"/>
              <a:cs typeface="M PLUS 1p" panose="020B0502020203020207" pitchFamily="34" charset="-128"/>
            </a:endParaRPr>
          </a:p>
          <a:p>
            <a:pPr>
              <a:lnSpc>
                <a:spcPct val="150000"/>
              </a:lnSpc>
              <a:spcBef>
                <a:spcPts val="1200"/>
              </a:spcBef>
              <a:defRPr sz="2400"/>
            </a:pPr>
            <a:r>
              <a:rPr sz="900" dirty="0">
                <a:latin typeface="M PLUS 1p" panose="020B0502020203020207" pitchFamily="34" charset="-128"/>
                <a:ea typeface="M PLUS 1p" panose="020B0502020203020207" pitchFamily="34" charset="-128"/>
                <a:cs typeface="M PLUS 1p" panose="020B0502020203020207" pitchFamily="34" charset="-128"/>
              </a:rPr>
              <a:t> I とした時のV７</a:t>
            </a:r>
          </a:p>
          <a:p>
            <a:pPr>
              <a:lnSpc>
                <a:spcPct val="150000"/>
              </a:lnSpc>
              <a:spcBef>
                <a:spcPts val="1200"/>
              </a:spcBef>
              <a:defRPr sz="2400"/>
            </a:pPr>
            <a:r>
              <a:rPr sz="900" dirty="0">
                <a:latin typeface="M PLUS 1p" panose="020B0502020203020207" pitchFamily="34" charset="-128"/>
                <a:ea typeface="M PLUS 1p" panose="020B0502020203020207" pitchFamily="34" charset="-128"/>
                <a:cs typeface="M PLUS 1p" panose="020B0502020203020207" pitchFamily="34" charset="-128"/>
              </a:rPr>
              <a:t>（</a:t>
            </a:r>
            <a:r>
              <a:rPr sz="900" dirty="0" err="1">
                <a:latin typeface="M PLUS 1p" panose="020B0502020203020207" pitchFamily="34" charset="-128"/>
                <a:ea typeface="M PLUS 1p" panose="020B0502020203020207" pitchFamily="34" charset="-128"/>
                <a:cs typeface="M PLUS 1p" panose="020B0502020203020207" pitchFamily="34" charset="-128"/>
              </a:rPr>
              <a:t>ディミニッシュ</a:t>
            </a:r>
            <a:r>
              <a:rPr sz="900"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012" name="Google Shape;2424;p100"/>
          <p:cNvSpPr/>
          <p:nvPr/>
        </p:nvSpPr>
        <p:spPr>
          <a:xfrm flipV="1">
            <a:off x="2286535"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3" name="Google Shape;2425;p100"/>
          <p:cNvSpPr/>
          <p:nvPr/>
        </p:nvSpPr>
        <p:spPr>
          <a:xfrm flipV="1">
            <a:off x="2774034"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4" name="Google Shape;2426;p100"/>
          <p:cNvSpPr/>
          <p:nvPr/>
        </p:nvSpPr>
        <p:spPr>
          <a:xfrm flipV="1">
            <a:off x="3261535"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5" name="Google Shape;2427;p100"/>
          <p:cNvSpPr/>
          <p:nvPr/>
        </p:nvSpPr>
        <p:spPr>
          <a:xfrm flipV="1">
            <a:off x="3855572"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6" name="Google Shape;2428;p100"/>
          <p:cNvSpPr/>
          <p:nvPr/>
        </p:nvSpPr>
        <p:spPr>
          <a:xfrm flipV="1">
            <a:off x="4538765"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7" name="Google Shape;2429;p100"/>
          <p:cNvSpPr/>
          <p:nvPr/>
        </p:nvSpPr>
        <p:spPr>
          <a:xfrm flipV="1">
            <a:off x="5046853" y="4477736"/>
            <a:ext cx="216900" cy="659475"/>
          </a:xfrm>
          <a:prstGeom prst="line">
            <a:avLst/>
          </a:prstGeom>
          <a:ln w="28575">
            <a:solidFill>
              <a:srgbClr val="00FFFF"/>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18" name="Google Shape;2430;p100"/>
          <p:cNvSpPr txBox="1"/>
          <p:nvPr/>
        </p:nvSpPr>
        <p:spPr>
          <a:xfrm>
            <a:off x="1711547" y="5748806"/>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E7</a:t>
            </a:r>
          </a:p>
        </p:txBody>
      </p:sp>
      <p:sp>
        <p:nvSpPr>
          <p:cNvPr id="3019" name="Google Shape;2431;p100"/>
          <p:cNvSpPr txBox="1"/>
          <p:nvPr/>
        </p:nvSpPr>
        <p:spPr>
          <a:xfrm>
            <a:off x="2232018" y="5748806"/>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F#7</a:t>
            </a:r>
          </a:p>
        </p:txBody>
      </p:sp>
      <p:sp>
        <p:nvSpPr>
          <p:cNvPr id="3020" name="Google Shape;2432;p100"/>
          <p:cNvSpPr txBox="1"/>
          <p:nvPr/>
        </p:nvSpPr>
        <p:spPr>
          <a:xfrm>
            <a:off x="2752491" y="5748806"/>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G7</a:t>
            </a:r>
          </a:p>
        </p:txBody>
      </p:sp>
      <p:sp>
        <p:nvSpPr>
          <p:cNvPr id="3021" name="Google Shape;2433;p100"/>
          <p:cNvSpPr txBox="1"/>
          <p:nvPr/>
        </p:nvSpPr>
        <p:spPr>
          <a:xfrm>
            <a:off x="3244388" y="5748806"/>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A7</a:t>
            </a:r>
          </a:p>
        </p:txBody>
      </p:sp>
      <p:sp>
        <p:nvSpPr>
          <p:cNvPr id="3022" name="Google Shape;2434;p100"/>
          <p:cNvSpPr txBox="1"/>
          <p:nvPr/>
        </p:nvSpPr>
        <p:spPr>
          <a:xfrm>
            <a:off x="3903656" y="5748806"/>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B7</a:t>
            </a:r>
          </a:p>
        </p:txBody>
      </p:sp>
      <p:sp>
        <p:nvSpPr>
          <p:cNvPr id="3023" name="Google Shape;2435;p100"/>
          <p:cNvSpPr txBox="1"/>
          <p:nvPr/>
        </p:nvSpPr>
        <p:spPr>
          <a:xfrm>
            <a:off x="4436372" y="5748806"/>
            <a:ext cx="352782"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C#7</a:t>
            </a:r>
          </a:p>
        </p:txBody>
      </p:sp>
      <p:sp>
        <p:nvSpPr>
          <p:cNvPr id="3024" name="Google Shape;2436;p100"/>
          <p:cNvSpPr txBox="1"/>
          <p:nvPr/>
        </p:nvSpPr>
        <p:spPr>
          <a:xfrm>
            <a:off x="4958431" y="5748806"/>
            <a:ext cx="508819" cy="277552"/>
          </a:xfrm>
          <a:prstGeom prst="rect">
            <a:avLst/>
          </a:prstGeom>
          <a:ln w="12700">
            <a:miter lim="400000"/>
          </a:ln>
        </p:spPr>
        <p:txBody>
          <a:bodyPr lIns="25134" tIns="25134" rIns="25134" bIns="25134">
            <a:spAutoFit/>
          </a:bodyPr>
          <a:lstStyle>
            <a:lvl1pPr>
              <a:lnSpc>
                <a:spcPct val="150000"/>
              </a:lnSpc>
              <a:defRPr sz="2900"/>
            </a:lvl1pPr>
          </a:lstStyle>
          <a:p>
            <a:r>
              <a:rPr sz="1088" dirty="0">
                <a:latin typeface="M PLUS 1p" panose="020B0502020203020207" pitchFamily="34" charset="-128"/>
                <a:ea typeface="M PLUS 1p" panose="020B0502020203020207" pitchFamily="34" charset="-128"/>
                <a:cs typeface="M PLUS 1p" panose="020B0502020203020207" pitchFamily="34" charset="-128"/>
              </a:rPr>
              <a:t>D7</a:t>
            </a:r>
          </a:p>
        </p:txBody>
      </p:sp>
      <p:sp>
        <p:nvSpPr>
          <p:cNvPr id="3025" name="Google Shape;2437;p100"/>
          <p:cNvSpPr txBox="1"/>
          <p:nvPr/>
        </p:nvSpPr>
        <p:spPr>
          <a:xfrm>
            <a:off x="22123" y="4969002"/>
            <a:ext cx="2257060" cy="682599"/>
          </a:xfrm>
          <a:prstGeom prst="rect">
            <a:avLst/>
          </a:prstGeom>
          <a:ln w="12700">
            <a:miter lim="400000"/>
          </a:ln>
        </p:spPr>
        <p:txBody>
          <a:bodyPr lIns="25134" tIns="25134" rIns="25134" bIns="25134">
            <a:spAutoFit/>
          </a:bodyPr>
          <a:lstStyle/>
          <a:p>
            <a:pPr>
              <a:lnSpc>
                <a:spcPct val="150000"/>
              </a:lnSpc>
              <a:spcBef>
                <a:spcPts val="1200"/>
              </a:spcBef>
              <a:defRPr sz="2900"/>
            </a:pPr>
            <a:r>
              <a:rPr sz="1088" dirty="0">
                <a:latin typeface="M PLUS 1p" panose="020B0502020203020207" pitchFamily="34" charset="-128"/>
                <a:ea typeface="M PLUS 1p" panose="020B0502020203020207" pitchFamily="34" charset="-128"/>
                <a:cs typeface="M PLUS 1p" panose="020B0502020203020207" pitchFamily="34" charset="-128"/>
              </a:rPr>
              <a:t>上のV７（</a:t>
            </a:r>
            <a:r>
              <a:rPr sz="900" dirty="0">
                <a:latin typeface="M PLUS 1p" panose="020B0502020203020207" pitchFamily="34" charset="-128"/>
                <a:ea typeface="M PLUS 1p" panose="020B0502020203020207" pitchFamily="34" charset="-128"/>
                <a:cs typeface="M PLUS 1p" panose="020B0502020203020207" pitchFamily="34" charset="-128"/>
              </a:rPr>
              <a:t>ディミニッシュ</a:t>
            </a:r>
            <a:r>
              <a:rPr sz="1088" dirty="0">
                <a:latin typeface="M PLUS 1p" panose="020B0502020203020207" pitchFamily="34" charset="-128"/>
                <a:ea typeface="M PLUS 1p" panose="020B0502020203020207" pitchFamily="34" charset="-128"/>
                <a:cs typeface="M PLUS 1p" panose="020B0502020203020207" pitchFamily="34" charset="-128"/>
              </a:rPr>
              <a:t>）に</a:t>
            </a:r>
          </a:p>
          <a:p>
            <a:pPr>
              <a:lnSpc>
                <a:spcPct val="150000"/>
              </a:lnSpc>
              <a:spcBef>
                <a:spcPts val="1200"/>
              </a:spcBef>
              <a:defRPr sz="2900"/>
            </a:pPr>
            <a:r>
              <a:rPr sz="1088" dirty="0">
                <a:latin typeface="M PLUS 1p" panose="020B0502020203020207" pitchFamily="34" charset="-128"/>
                <a:ea typeface="M PLUS 1p" panose="020B0502020203020207" pitchFamily="34" charset="-128"/>
                <a:cs typeface="M PLUS 1p" panose="020B0502020203020207" pitchFamily="34" charset="-128"/>
              </a:rPr>
              <a:t>V7を連結したパターン</a:t>
            </a:r>
          </a:p>
        </p:txBody>
      </p:sp>
      <p:sp>
        <p:nvSpPr>
          <p:cNvPr id="3026"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88</a:t>
            </a:fld>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0" name="Google Shape;2443;p101"/>
          <p:cNvGrpSpPr/>
          <p:nvPr/>
        </p:nvGrpSpPr>
        <p:grpSpPr>
          <a:xfrm>
            <a:off x="1148" y="168392"/>
            <a:ext cx="5715000" cy="474189"/>
            <a:chOff x="0" y="-1"/>
            <a:chExt cx="15240000" cy="1264502"/>
          </a:xfrm>
        </p:grpSpPr>
        <p:sp>
          <p:nvSpPr>
            <p:cNvPr id="3028"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29" name="４.短３度転調をしよう"/>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４.短３度転調をしよう</a:t>
              </a:r>
            </a:p>
          </p:txBody>
        </p:sp>
      </p:grpSp>
      <p:pic>
        <p:nvPicPr>
          <p:cNvPr id="3031" name="Google Shape;2444;p101" descr="Google Shape;2444;p101"/>
          <p:cNvPicPr>
            <a:picLocks noChangeAspect="1"/>
          </p:cNvPicPr>
          <p:nvPr/>
        </p:nvPicPr>
        <p:blipFill>
          <a:blip r:embed="rId2"/>
          <a:srcRect r="9066" b="28515"/>
          <a:stretch>
            <a:fillRect/>
          </a:stretch>
        </p:blipFill>
        <p:spPr>
          <a:xfrm>
            <a:off x="795" y="122711"/>
            <a:ext cx="559091" cy="520927"/>
          </a:xfrm>
          <a:prstGeom prst="rect">
            <a:avLst/>
          </a:prstGeom>
          <a:ln w="12700">
            <a:miter lim="400000"/>
            <a:headEnd/>
            <a:tailEnd/>
          </a:ln>
        </p:spPr>
      </p:pic>
      <p:sp>
        <p:nvSpPr>
          <p:cNvPr id="3032" name="Google Shape;2445;p101"/>
          <p:cNvSpPr txBox="1"/>
          <p:nvPr/>
        </p:nvSpPr>
        <p:spPr>
          <a:xfrm>
            <a:off x="209662" y="566683"/>
            <a:ext cx="5297269" cy="590300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転調方法も色々あると思います。例えば、J-POPの大サビで半音上げるなどは良く使われる手法ですよね。今回私がおすすめしたいのは「短３度転調」です。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ディミニッシュの章でも説明しましたが、ディミッシュの構成音はすべて短３度の距離でできています。そして、この間では転調がしやすいという特徴があります。(</a:t>
            </a:r>
            <a:r>
              <a:rPr sz="1388" dirty="0" err="1">
                <a:latin typeface="M PLUS 1p" panose="020B0502020203020207" pitchFamily="34" charset="-128"/>
                <a:ea typeface="M PLUS 1p" panose="020B0502020203020207" pitchFamily="34" charset="-128"/>
                <a:cs typeface="M PLUS 1p" panose="020B0502020203020207" pitchFamily="34" charset="-128"/>
              </a:rPr>
              <a:t>短三度上は元の調をマイナーにしたもの。C→Cm＝Eb</a:t>
            </a: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自然で効果的な転調です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他にも</a:t>
            </a:r>
            <a:r>
              <a:rPr sz="1388" u="sng" dirty="0">
                <a:latin typeface="M PLUS 1p" panose="020B0502020203020207" pitchFamily="34" charset="-128"/>
                <a:ea typeface="M PLUS 1p" panose="020B0502020203020207" pitchFamily="34" charset="-128"/>
                <a:cs typeface="M PLUS 1p" panose="020B0502020203020207" pitchFamily="34" charset="-128"/>
              </a:rPr>
              <a:t>転調を利用した２−５−１の変化系</a:t>
            </a:r>
            <a:r>
              <a:rPr sz="1388" dirty="0">
                <a:latin typeface="M PLUS 1p" panose="020B0502020203020207" pitchFamily="34" charset="-128"/>
                <a:ea typeface="M PLUS 1p" panose="020B0502020203020207" pitchFamily="34" charset="-128"/>
                <a:cs typeface="M PLUS 1p" panose="020B0502020203020207" pitchFamily="34" charset="-128"/>
              </a:rPr>
              <a:t>で以下のようなやり方もあります。私のオススメのコード進行です。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[Fm7→Bb7]→CM7（本来はE♭に着地）</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[G#m7-C#7]→CM7（本来はF#に着地）</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CもE♭もF#も短３度の関係にあるディミニッシュの構成音なので、着地点を入れ替えてみた、という考え方です！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3033" name="Google Shape;2447;p101" descr="Google Shape;2447;p101"/>
          <p:cNvPicPr>
            <a:picLocks noChangeAspect="1"/>
          </p:cNvPicPr>
          <p:nvPr/>
        </p:nvPicPr>
        <p:blipFill>
          <a:blip r:embed="rId3"/>
          <a:srcRect r="28166"/>
          <a:stretch>
            <a:fillRect/>
          </a:stretch>
        </p:blipFill>
        <p:spPr>
          <a:xfrm>
            <a:off x="2410647" y="6248425"/>
            <a:ext cx="3016520" cy="1528152"/>
          </a:xfrm>
          <a:prstGeom prst="rect">
            <a:avLst/>
          </a:prstGeom>
          <a:ln w="12700">
            <a:miter lim="400000"/>
            <a:headEnd/>
            <a:tailEnd/>
          </a:ln>
        </p:spPr>
      </p:pic>
      <p:pic>
        <p:nvPicPr>
          <p:cNvPr id="3034" name="Google Shape;2448;p101" descr="Google Shape;2448;p101"/>
          <p:cNvPicPr>
            <a:picLocks noChangeAspect="1"/>
          </p:cNvPicPr>
          <p:nvPr/>
        </p:nvPicPr>
        <p:blipFill>
          <a:blip r:embed="rId3"/>
          <a:srcRect r="50405"/>
          <a:stretch>
            <a:fillRect/>
          </a:stretch>
        </p:blipFill>
        <p:spPr>
          <a:xfrm>
            <a:off x="313584" y="6236961"/>
            <a:ext cx="2082634" cy="1528134"/>
          </a:xfrm>
          <a:prstGeom prst="rect">
            <a:avLst/>
          </a:prstGeom>
          <a:ln w="12700">
            <a:miter lim="400000"/>
            <a:headEnd/>
            <a:tailEnd/>
          </a:ln>
        </p:spPr>
      </p:pic>
      <p:grpSp>
        <p:nvGrpSpPr>
          <p:cNvPr id="3037" name="Google Shape;2449;p101"/>
          <p:cNvGrpSpPr/>
          <p:nvPr/>
        </p:nvGrpSpPr>
        <p:grpSpPr>
          <a:xfrm>
            <a:off x="313592" y="7241274"/>
            <a:ext cx="296663" cy="333451"/>
            <a:chOff x="0" y="547432"/>
            <a:chExt cx="791101" cy="889201"/>
          </a:xfrm>
        </p:grpSpPr>
        <p:sp>
          <p:nvSpPr>
            <p:cNvPr id="303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36" name="C"/>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3040" name="Google Shape;2450;p101"/>
          <p:cNvGrpSpPr/>
          <p:nvPr/>
        </p:nvGrpSpPr>
        <p:grpSpPr>
          <a:xfrm>
            <a:off x="1806530" y="7241274"/>
            <a:ext cx="296663" cy="333451"/>
            <a:chOff x="0" y="248982"/>
            <a:chExt cx="791101" cy="889201"/>
          </a:xfrm>
        </p:grpSpPr>
        <p:sp>
          <p:nvSpPr>
            <p:cNvPr id="3038"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39"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3043" name="Google Shape;2451;p101"/>
          <p:cNvGrpSpPr/>
          <p:nvPr/>
        </p:nvGrpSpPr>
        <p:grpSpPr>
          <a:xfrm>
            <a:off x="742753" y="6571839"/>
            <a:ext cx="352238" cy="514463"/>
            <a:chOff x="0" y="187302"/>
            <a:chExt cx="939301" cy="1371901"/>
          </a:xfrm>
        </p:grpSpPr>
        <p:sp>
          <p:nvSpPr>
            <p:cNvPr id="3041"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42" name="E♭"/>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046" name="Google Shape;2452;p101"/>
          <p:cNvGrpSpPr/>
          <p:nvPr/>
        </p:nvGrpSpPr>
        <p:grpSpPr>
          <a:xfrm>
            <a:off x="1338815" y="6571839"/>
            <a:ext cx="352239" cy="514463"/>
            <a:chOff x="-1" y="0"/>
            <a:chExt cx="939302" cy="1371900"/>
          </a:xfrm>
        </p:grpSpPr>
        <p:sp>
          <p:nvSpPr>
            <p:cNvPr id="3044" name="Oval"/>
            <p:cNvSpPr/>
            <p:nvPr/>
          </p:nvSpPr>
          <p:spPr>
            <a:xfrm>
              <a:off x="-1" y="0"/>
              <a:ext cx="939302" cy="13719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45" name="F#"/>
            <p:cNvSpPr txBox="1"/>
            <p:nvPr/>
          </p:nvSpPr>
          <p:spPr>
            <a:xfrm>
              <a:off x="249180" y="87283"/>
              <a:ext cx="440938"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sp>
        <p:nvSpPr>
          <p:cNvPr id="3047" name="Google Shape;2453;p101"/>
          <p:cNvSpPr/>
          <p:nvPr/>
        </p:nvSpPr>
        <p:spPr>
          <a:xfrm rot="5400000">
            <a:off x="637919" y="7707696"/>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48" name="Google Shape;2454;p101"/>
          <p:cNvSpPr/>
          <p:nvPr/>
        </p:nvSpPr>
        <p:spPr>
          <a:xfrm rot="5400000">
            <a:off x="1117919" y="7707696"/>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49" name="Google Shape;2455;p101"/>
          <p:cNvSpPr/>
          <p:nvPr/>
        </p:nvSpPr>
        <p:spPr>
          <a:xfrm rot="5400000">
            <a:off x="1605028" y="7705171"/>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50" name="Google Shape;2456;p101"/>
          <p:cNvSpPr txBox="1"/>
          <p:nvPr/>
        </p:nvSpPr>
        <p:spPr>
          <a:xfrm>
            <a:off x="630002" y="8344275"/>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3051" name="Google Shape;2457;p101"/>
          <p:cNvSpPr txBox="1"/>
          <p:nvPr/>
        </p:nvSpPr>
        <p:spPr>
          <a:xfrm>
            <a:off x="1110002" y="8344275"/>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3052" name="Google Shape;2458;p101"/>
          <p:cNvSpPr txBox="1"/>
          <p:nvPr/>
        </p:nvSpPr>
        <p:spPr>
          <a:xfrm>
            <a:off x="1590002" y="8344275"/>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3053" name="Google Shape;2459;p101"/>
          <p:cNvSpPr/>
          <p:nvPr/>
        </p:nvSpPr>
        <p:spPr>
          <a:xfrm rot="5400000">
            <a:off x="2086943" y="7707696"/>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54" name="Google Shape;2460;p101"/>
          <p:cNvSpPr txBox="1"/>
          <p:nvPr/>
        </p:nvSpPr>
        <p:spPr>
          <a:xfrm>
            <a:off x="2070002" y="8344275"/>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grpSp>
        <p:nvGrpSpPr>
          <p:cNvPr id="3057" name="Google Shape;2461;p101"/>
          <p:cNvGrpSpPr/>
          <p:nvPr/>
        </p:nvGrpSpPr>
        <p:grpSpPr>
          <a:xfrm>
            <a:off x="2396216" y="7241274"/>
            <a:ext cx="296663" cy="333451"/>
            <a:chOff x="0" y="547432"/>
            <a:chExt cx="791101" cy="889201"/>
          </a:xfrm>
        </p:grpSpPr>
        <p:sp>
          <p:nvSpPr>
            <p:cNvPr id="305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56" name="C"/>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  </a:t>
              </a:r>
            </a:p>
          </p:txBody>
        </p:sp>
      </p:grpSp>
      <p:grpSp>
        <p:nvGrpSpPr>
          <p:cNvPr id="3060" name="Google Shape;2462;p101"/>
          <p:cNvGrpSpPr/>
          <p:nvPr/>
        </p:nvGrpSpPr>
        <p:grpSpPr>
          <a:xfrm>
            <a:off x="2844711" y="6571839"/>
            <a:ext cx="352238" cy="514463"/>
            <a:chOff x="0" y="187302"/>
            <a:chExt cx="939301" cy="1371901"/>
          </a:xfrm>
        </p:grpSpPr>
        <p:sp>
          <p:nvSpPr>
            <p:cNvPr id="3058" name="Oval"/>
            <p:cNvSpPr/>
            <p:nvPr/>
          </p:nvSpPr>
          <p:spPr>
            <a:xfrm>
              <a:off x="0" y="187302"/>
              <a:ext cx="939301" cy="1371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59" name="E♭"/>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063" name="Google Shape;2463;p101"/>
          <p:cNvGrpSpPr/>
          <p:nvPr/>
        </p:nvGrpSpPr>
        <p:grpSpPr>
          <a:xfrm>
            <a:off x="3414916" y="6571839"/>
            <a:ext cx="352239" cy="514463"/>
            <a:chOff x="-1" y="0"/>
            <a:chExt cx="939302" cy="1371900"/>
          </a:xfrm>
        </p:grpSpPr>
        <p:sp>
          <p:nvSpPr>
            <p:cNvPr id="3061" name="Oval"/>
            <p:cNvSpPr/>
            <p:nvPr/>
          </p:nvSpPr>
          <p:spPr>
            <a:xfrm>
              <a:off x="-1" y="0"/>
              <a:ext cx="939302" cy="13719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62" name="F#"/>
            <p:cNvSpPr txBox="1"/>
            <p:nvPr/>
          </p:nvSpPr>
          <p:spPr>
            <a:xfrm>
              <a:off x="249180" y="87283"/>
              <a:ext cx="440938"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066" name="Google Shape;2464;p101"/>
          <p:cNvGrpSpPr/>
          <p:nvPr/>
        </p:nvGrpSpPr>
        <p:grpSpPr>
          <a:xfrm>
            <a:off x="3913592" y="7241274"/>
            <a:ext cx="296663" cy="333451"/>
            <a:chOff x="0" y="248982"/>
            <a:chExt cx="791101" cy="889201"/>
          </a:xfrm>
        </p:grpSpPr>
        <p:sp>
          <p:nvSpPr>
            <p:cNvPr id="3064"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65" name="A"/>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3067" name="Google Shape;2465;p101"/>
          <p:cNvSpPr/>
          <p:nvPr/>
        </p:nvSpPr>
        <p:spPr>
          <a:xfrm rot="5400000">
            <a:off x="2566943" y="7707696"/>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68" name="Google Shape;2466;p101"/>
          <p:cNvSpPr txBox="1"/>
          <p:nvPr/>
        </p:nvSpPr>
        <p:spPr>
          <a:xfrm>
            <a:off x="2550002" y="8344275"/>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3069" name="Google Shape;2468;p101"/>
          <p:cNvSpPr txBox="1"/>
          <p:nvPr/>
        </p:nvSpPr>
        <p:spPr>
          <a:xfrm>
            <a:off x="3064303" y="8355744"/>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3070" name="Google Shape;2469;p101"/>
          <p:cNvSpPr/>
          <p:nvPr/>
        </p:nvSpPr>
        <p:spPr>
          <a:xfrm rot="5400000">
            <a:off x="3648692" y="7703740"/>
            <a:ext cx="236925" cy="4879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71" name="Google Shape;2470;p101"/>
          <p:cNvSpPr txBox="1"/>
          <p:nvPr/>
        </p:nvSpPr>
        <p:spPr>
          <a:xfrm>
            <a:off x="3635753" y="8355744"/>
            <a:ext cx="252807" cy="702918"/>
          </a:xfrm>
          <a:prstGeom prst="rect">
            <a:avLst/>
          </a:prstGeom>
          <a:ln w="12700">
            <a:miter lim="400000"/>
          </a:ln>
        </p:spPr>
        <p:txBody>
          <a:bodyPr lIns="39450" tIns="39450" rIns="39450" bIns="39450">
            <a:spAutoFit/>
          </a:bodyPr>
          <a:lstStyle>
            <a:lvl1pPr>
              <a:defRPr sz="3600"/>
            </a:lvl1pPr>
          </a:lstStyle>
          <a:p>
            <a:r>
              <a:rPr sz="1350" dirty="0">
                <a:latin typeface="M PLUS 1p" panose="020B0502020203020207" pitchFamily="34" charset="-128"/>
                <a:ea typeface="M PLUS 1p" panose="020B0502020203020207" pitchFamily="34" charset="-128"/>
                <a:cs typeface="M PLUS 1p" panose="020B0502020203020207" pitchFamily="34" charset="-128"/>
              </a:rPr>
              <a:t>短３度</a:t>
            </a:r>
          </a:p>
        </p:txBody>
      </p:sp>
      <p:sp>
        <p:nvSpPr>
          <p:cNvPr id="3072" name="Google Shape;2471;p101"/>
          <p:cNvSpPr/>
          <p:nvPr/>
        </p:nvSpPr>
        <p:spPr>
          <a:xfrm>
            <a:off x="166649" y="6125511"/>
            <a:ext cx="1945463" cy="1773900"/>
          </a:xfrm>
          <a:prstGeom prst="rect">
            <a:avLst/>
          </a:prstGeom>
          <a:ln w="28575">
            <a:solidFill>
              <a:srgbClr val="4A86E8"/>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73" name="Google Shape;2472;p101"/>
          <p:cNvSpPr/>
          <p:nvPr/>
        </p:nvSpPr>
        <p:spPr>
          <a:xfrm>
            <a:off x="747525" y="6014073"/>
            <a:ext cx="1945463" cy="1773900"/>
          </a:xfrm>
          <a:prstGeom prst="rect">
            <a:avLst/>
          </a:prstGeom>
          <a:ln w="28575">
            <a:solidFill>
              <a:srgbClr val="00FF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076" name="Google Shape;2473;p101"/>
          <p:cNvGrpSpPr/>
          <p:nvPr/>
        </p:nvGrpSpPr>
        <p:grpSpPr>
          <a:xfrm>
            <a:off x="1282210" y="5956788"/>
            <a:ext cx="1945464" cy="1773901"/>
            <a:chOff x="-1" y="-1"/>
            <a:chExt cx="5187902" cy="4730402"/>
          </a:xfrm>
        </p:grpSpPr>
        <p:sp>
          <p:nvSpPr>
            <p:cNvPr id="3074" name="Rectangle"/>
            <p:cNvSpPr/>
            <p:nvPr/>
          </p:nvSpPr>
          <p:spPr>
            <a:xfrm>
              <a:off x="-1" y="-1"/>
              <a:ext cx="5187902" cy="4730402"/>
            </a:xfrm>
            <a:prstGeom prst="rect">
              <a:avLst/>
            </a:prstGeom>
            <a:noFill/>
            <a:ln w="28575" cap="flat">
              <a:solidFill>
                <a:srgbClr val="FF00FF"/>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75" name="Text"/>
            <p:cNvSpPr txBox="1"/>
            <p:nvPr/>
          </p:nvSpPr>
          <p:spPr>
            <a:xfrm>
              <a:off x="14287" y="1414009"/>
              <a:ext cx="5159326" cy="1902386"/>
            </a:xfrm>
            <a:prstGeom prst="rect">
              <a:avLst/>
            </a:prstGeom>
            <a:noFill/>
            <a:ln w="12700" cap="flat">
              <a:noFill/>
              <a:miter lim="400000"/>
            </a:ln>
            <a:effectLst/>
          </p:spPr>
          <p:txBody>
            <a:bodyPr wrap="square" lIns="78928" tIns="78928" rIns="78928" bIns="78928" numCol="1" anchor="ctr">
              <a:spAutoFit/>
            </a:bodyPr>
            <a:lstStyle>
              <a:lvl1pPr algn="ctr">
                <a:defRPr sz="3200"/>
              </a:lvl1pPr>
            </a:lstStyle>
            <a:p>
              <a:r>
                <a:rPr sz="1200" dirty="0">
                  <a:latin typeface="M PLUS 1p" panose="020B0502020203020207" pitchFamily="34" charset="-128"/>
                  <a:ea typeface="M PLUS 1p" panose="020B0502020203020207" pitchFamily="34" charset="-128"/>
                  <a:cs typeface="M PLUS 1p" panose="020B0502020203020207" pitchFamily="34" charset="-128"/>
                </a:rPr>
                <a:t>													</a:t>
              </a:r>
            </a:p>
          </p:txBody>
        </p:sp>
      </p:grpSp>
      <p:grpSp>
        <p:nvGrpSpPr>
          <p:cNvPr id="3079" name="Google Shape;2474;p101"/>
          <p:cNvGrpSpPr/>
          <p:nvPr/>
        </p:nvGrpSpPr>
        <p:grpSpPr>
          <a:xfrm>
            <a:off x="2362273" y="5886474"/>
            <a:ext cx="1915856" cy="1773901"/>
            <a:chOff x="-1" y="-1"/>
            <a:chExt cx="5108947" cy="4730402"/>
          </a:xfrm>
        </p:grpSpPr>
        <p:sp>
          <p:nvSpPr>
            <p:cNvPr id="3077" name="Rectangle"/>
            <p:cNvSpPr/>
            <p:nvPr/>
          </p:nvSpPr>
          <p:spPr>
            <a:xfrm>
              <a:off x="-1" y="-1"/>
              <a:ext cx="5108947" cy="4730402"/>
            </a:xfrm>
            <a:prstGeom prst="rect">
              <a:avLst/>
            </a:prstGeom>
            <a:noFill/>
            <a:ln w="28575" cap="flat">
              <a:solidFill>
                <a:srgbClr val="20124D"/>
              </a:solidFill>
              <a:prstDash val="solid"/>
              <a:round/>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78" name="Text"/>
            <p:cNvSpPr txBox="1"/>
            <p:nvPr/>
          </p:nvSpPr>
          <p:spPr>
            <a:xfrm>
              <a:off x="14287" y="1906449"/>
              <a:ext cx="5080371" cy="917504"/>
            </a:xfrm>
            <a:prstGeom prst="rect">
              <a:avLst/>
            </a:prstGeom>
            <a:noFill/>
            <a:ln w="12700" cap="flat">
              <a:noFill/>
              <a:miter lim="400000"/>
            </a:ln>
            <a:effectLst/>
          </p:spPr>
          <p:txBody>
            <a:bodyPr wrap="square" lIns="78928" tIns="78928" rIns="78928" bIns="78928" numCol="1" anchor="ctr">
              <a:spAutoFit/>
            </a:bodyPr>
            <a:lstStyle>
              <a:lvl1pPr algn="ctr">
                <a:defRPr sz="3200"/>
              </a:lvl1pPr>
            </a:lstStyle>
            <a:p>
              <a:r>
                <a:rPr sz="1200" dirty="0">
                  <a:latin typeface="M PLUS 1p" panose="020B0502020203020207" pitchFamily="34" charset="-128"/>
                  <a:ea typeface="M PLUS 1p" panose="020B0502020203020207" pitchFamily="34" charset="-128"/>
                  <a:cs typeface="M PLUS 1p" panose="020B0502020203020207" pitchFamily="34" charset="-128"/>
                </a:rPr>
                <a:t>					</a:t>
              </a:r>
            </a:p>
          </p:txBody>
        </p:sp>
      </p:grpSp>
      <p:sp>
        <p:nvSpPr>
          <p:cNvPr id="3080" name="Google Shape;2475;p101"/>
          <p:cNvSpPr txBox="1"/>
          <p:nvPr/>
        </p:nvSpPr>
        <p:spPr>
          <a:xfrm>
            <a:off x="80181" y="5800746"/>
            <a:ext cx="659456"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Cdim7 </a:t>
            </a:r>
          </a:p>
        </p:txBody>
      </p:sp>
      <p:sp>
        <p:nvSpPr>
          <p:cNvPr id="3081" name="Google Shape;2476;p101"/>
          <p:cNvSpPr txBox="1"/>
          <p:nvPr/>
        </p:nvSpPr>
        <p:spPr>
          <a:xfrm>
            <a:off x="729699" y="5692951"/>
            <a:ext cx="897956"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E♭dim7 </a:t>
            </a:r>
          </a:p>
        </p:txBody>
      </p:sp>
      <p:sp>
        <p:nvSpPr>
          <p:cNvPr id="3082" name="Google Shape;2477;p101"/>
          <p:cNvSpPr txBox="1"/>
          <p:nvPr/>
        </p:nvSpPr>
        <p:spPr>
          <a:xfrm>
            <a:off x="1513153" y="5643212"/>
            <a:ext cx="897956"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F# dim7 </a:t>
            </a:r>
          </a:p>
        </p:txBody>
      </p:sp>
      <p:sp>
        <p:nvSpPr>
          <p:cNvPr id="3083" name="Google Shape;2478;p101"/>
          <p:cNvSpPr txBox="1"/>
          <p:nvPr/>
        </p:nvSpPr>
        <p:spPr>
          <a:xfrm>
            <a:off x="2375676" y="5575882"/>
            <a:ext cx="1296432" cy="340069"/>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a:latin typeface="M PLUS 1p" panose="020B0502020203020207" pitchFamily="34" charset="-128"/>
                <a:ea typeface="M PLUS 1p" panose="020B0502020203020207" pitchFamily="34" charset="-128"/>
                <a:cs typeface="M PLUS 1p" panose="020B0502020203020207" pitchFamily="34" charset="-128"/>
              </a:rPr>
              <a:t>Adim7 </a:t>
            </a:r>
          </a:p>
        </p:txBody>
      </p:sp>
      <p:sp>
        <p:nvSpPr>
          <p:cNvPr id="3084" name="Google Shape;2479;p101"/>
          <p:cNvSpPr/>
          <p:nvPr/>
        </p:nvSpPr>
        <p:spPr>
          <a:xfrm rot="5400000">
            <a:off x="3046943" y="7707677"/>
            <a:ext cx="236925" cy="480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85"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89</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Google Shape;260;p21"/>
          <p:cNvSpPr txBox="1"/>
          <p:nvPr/>
        </p:nvSpPr>
        <p:spPr>
          <a:xfrm>
            <a:off x="4940641" y="2021607"/>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336" name="Google Shape;262;p21"/>
          <p:cNvSpPr txBox="1"/>
          <p:nvPr/>
        </p:nvSpPr>
        <p:spPr>
          <a:xfrm>
            <a:off x="438143" y="4020503"/>
            <a:ext cx="4828161" cy="980885"/>
          </a:xfrm>
          <a:prstGeom prst="rect">
            <a:avLst/>
          </a:prstGeom>
          <a:ln w="12700">
            <a:miter lim="400000"/>
          </a:ln>
        </p:spPr>
        <p:txBody>
          <a:bodyPr lIns="25134" tIns="25134" rIns="25134" bIns="25134">
            <a:spAutoFit/>
          </a:bodyPr>
          <a:lstStyle/>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どの音から始めたとしても、音の間隔は同じ。次はもっと音を高くしたい</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じゃあ、ファ（F）の音から始めた例を見てみましょう</a:t>
            </a:r>
            <a:r>
              <a:rPr sz="1388" dirty="0">
                <a:latin typeface="M PLUS 1p" panose="020B0502020203020207" pitchFamily="34" charset="-128"/>
                <a:ea typeface="M PLUS 1p" panose="020B0502020203020207" pitchFamily="34" charset="-128"/>
                <a:cs typeface="M PLUS 1p" panose="020B0502020203020207" pitchFamily="34" charset="-128"/>
              </a:rPr>
              <a:t>。</a:t>
            </a: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7" name="Google Shape;263;p21"/>
          <p:cNvSpPr txBox="1"/>
          <p:nvPr/>
        </p:nvSpPr>
        <p:spPr>
          <a:xfrm>
            <a:off x="637769" y="252089"/>
            <a:ext cx="4628682" cy="660478"/>
          </a:xfrm>
          <a:prstGeom prst="rect">
            <a:avLst/>
          </a:prstGeom>
          <a:ln w="12700">
            <a:miter lim="400000"/>
          </a:ln>
        </p:spPr>
        <p:txBody>
          <a:bodyPr lIns="25134" tIns="25134" rIns="25134" bIns="25134">
            <a:spAutoFit/>
          </a:bodyPr>
          <a:lstStyle/>
          <a:p>
            <a:pPr>
              <a:lnSpc>
                <a:spcPct val="150000"/>
              </a:lnSpc>
              <a:defRPr sz="3700"/>
            </a:pPr>
            <a:r>
              <a:rPr sz="1388" u="sng" dirty="0">
                <a:latin typeface="M PLUS 1p" panose="020B0502020203020207" pitchFamily="34" charset="-128"/>
                <a:ea typeface="M PLUS 1p" panose="020B0502020203020207" pitchFamily="34" charset="-128"/>
                <a:cs typeface="M PLUS 1p" panose="020B0502020203020207" pitchFamily="34" charset="-128"/>
              </a:rPr>
              <a:t>Key in C Major のハモる８個のかたまり</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ダイアトニックスケール</a:t>
            </a:r>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360" name="Google Shape;264;p21"/>
          <p:cNvGrpSpPr/>
          <p:nvPr/>
        </p:nvGrpSpPr>
        <p:grpSpPr>
          <a:xfrm>
            <a:off x="566905" y="1148643"/>
            <a:ext cx="4582778" cy="1667612"/>
            <a:chOff x="0" y="0"/>
            <a:chExt cx="12220740" cy="4446962"/>
          </a:xfrm>
        </p:grpSpPr>
        <p:pic>
          <p:nvPicPr>
            <p:cNvPr id="338" name="Google Shape;265;p21" descr="Google Shape;265;p21"/>
            <p:cNvPicPr>
              <a:picLocks noChangeAspect="1"/>
            </p:cNvPicPr>
            <p:nvPr/>
          </p:nvPicPr>
          <p:blipFill>
            <a:blip r:embed="rId2"/>
            <a:stretch>
              <a:fillRect/>
            </a:stretch>
          </p:blipFill>
          <p:spPr>
            <a:xfrm>
              <a:off x="0" y="0"/>
              <a:ext cx="12220740" cy="4446962"/>
            </a:xfrm>
            <a:prstGeom prst="rect">
              <a:avLst/>
            </a:prstGeom>
            <a:ln w="12700" cap="flat">
              <a:noFill/>
              <a:miter lim="400000"/>
              <a:headEnd/>
              <a:tailEnd/>
            </a:ln>
            <a:effectLst/>
          </p:spPr>
        </p:pic>
        <p:grpSp>
          <p:nvGrpSpPr>
            <p:cNvPr id="341" name="Google Shape;266;p21"/>
            <p:cNvGrpSpPr/>
            <p:nvPr/>
          </p:nvGrpSpPr>
          <p:grpSpPr>
            <a:xfrm>
              <a:off x="906320" y="3215397"/>
              <a:ext cx="791364" cy="889133"/>
              <a:chOff x="0" y="-1"/>
              <a:chExt cx="791362" cy="889132"/>
            </a:xfrm>
          </p:grpSpPr>
          <p:sp>
            <p:nvSpPr>
              <p:cNvPr id="339" name="Oval"/>
              <p:cNvSpPr/>
              <p:nvPr/>
            </p:nvSpPr>
            <p:spPr>
              <a:xfrm>
                <a:off x="0" y="-1"/>
                <a:ext cx="791362" cy="88913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0" name="D"/>
              <p:cNvSpPr txBox="1"/>
              <p:nvPr/>
            </p:nvSpPr>
            <p:spPr>
              <a:xfrm>
                <a:off x="227516" y="22783"/>
                <a:ext cx="336327"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44" name="Google Shape;267;p21"/>
            <p:cNvGrpSpPr/>
            <p:nvPr/>
          </p:nvGrpSpPr>
          <p:grpSpPr>
            <a:xfrm>
              <a:off x="23282" y="3196634"/>
              <a:ext cx="791364" cy="889133"/>
              <a:chOff x="0" y="-1"/>
              <a:chExt cx="791362" cy="889132"/>
            </a:xfrm>
          </p:grpSpPr>
          <p:sp>
            <p:nvSpPr>
              <p:cNvPr id="342" name="Oval"/>
              <p:cNvSpPr/>
              <p:nvPr/>
            </p:nvSpPr>
            <p:spPr>
              <a:xfrm>
                <a:off x="0" y="-1"/>
                <a:ext cx="791362" cy="88913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solidFill>
                    <a:srgbClr val="FF0000"/>
                  </a:solidFill>
                  <a:latin typeface="M PLUS 1p" panose="020B0502020203020207" pitchFamily="34" charset="-128"/>
                  <a:ea typeface="M PLUS 1p" panose="020B0502020203020207" pitchFamily="34" charset="-128"/>
                  <a:cs typeface="M PLUS 1p" panose="020B0502020203020207" pitchFamily="34" charset="-128"/>
                </a:endParaRPr>
              </a:p>
            </p:txBody>
          </p:sp>
          <p:sp>
            <p:nvSpPr>
              <p:cNvPr id="343" name="C"/>
              <p:cNvSpPr txBox="1"/>
              <p:nvPr/>
            </p:nvSpPr>
            <p:spPr>
              <a:xfrm>
                <a:off x="227516" y="22783"/>
                <a:ext cx="336327"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47" name="Google Shape;268;p21"/>
            <p:cNvGrpSpPr/>
            <p:nvPr/>
          </p:nvGrpSpPr>
          <p:grpSpPr>
            <a:xfrm>
              <a:off x="1796925" y="3196633"/>
              <a:ext cx="791364" cy="889131"/>
              <a:chOff x="0" y="547468"/>
              <a:chExt cx="791362" cy="889131"/>
            </a:xfrm>
          </p:grpSpPr>
          <p:sp>
            <p:nvSpPr>
              <p:cNvPr id="345"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6" name="E"/>
              <p:cNvSpPr txBox="1"/>
              <p:nvPr/>
            </p:nvSpPr>
            <p:spPr>
              <a:xfrm>
                <a:off x="227516" y="570249"/>
                <a:ext cx="33632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50" name="Google Shape;269;p21"/>
            <p:cNvGrpSpPr/>
            <p:nvPr/>
          </p:nvGrpSpPr>
          <p:grpSpPr>
            <a:xfrm>
              <a:off x="2670011" y="3210524"/>
              <a:ext cx="791364" cy="889131"/>
              <a:chOff x="0" y="547468"/>
              <a:chExt cx="791362" cy="889131"/>
            </a:xfrm>
          </p:grpSpPr>
          <p:sp>
            <p:nvSpPr>
              <p:cNvPr id="348"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9" name="F"/>
              <p:cNvSpPr txBox="1"/>
              <p:nvPr/>
            </p:nvSpPr>
            <p:spPr>
              <a:xfrm>
                <a:off x="227516" y="570249"/>
                <a:ext cx="336329" cy="843568"/>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353" name="Google Shape;270;p21"/>
            <p:cNvGrpSpPr/>
            <p:nvPr/>
          </p:nvGrpSpPr>
          <p:grpSpPr>
            <a:xfrm>
              <a:off x="3526156" y="3192232"/>
              <a:ext cx="791364" cy="889132"/>
              <a:chOff x="0" y="547468"/>
              <a:chExt cx="791362" cy="889131"/>
            </a:xfrm>
          </p:grpSpPr>
          <p:sp>
            <p:nvSpPr>
              <p:cNvPr id="351"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2" name="G"/>
              <p:cNvSpPr txBox="1"/>
              <p:nvPr/>
            </p:nvSpPr>
            <p:spPr>
              <a:xfrm>
                <a:off x="227516" y="570252"/>
                <a:ext cx="33632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356" name="Google Shape;271;p21"/>
            <p:cNvGrpSpPr/>
            <p:nvPr/>
          </p:nvGrpSpPr>
          <p:grpSpPr>
            <a:xfrm>
              <a:off x="4379760" y="3191752"/>
              <a:ext cx="791364" cy="889132"/>
              <a:chOff x="0" y="547468"/>
              <a:chExt cx="791362" cy="889131"/>
            </a:xfrm>
          </p:grpSpPr>
          <p:sp>
            <p:nvSpPr>
              <p:cNvPr id="354"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5" name="A"/>
              <p:cNvSpPr txBox="1"/>
              <p:nvPr/>
            </p:nvSpPr>
            <p:spPr>
              <a:xfrm>
                <a:off x="227516" y="570252"/>
                <a:ext cx="33632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359" name="Google Shape;272;p21"/>
            <p:cNvGrpSpPr/>
            <p:nvPr/>
          </p:nvGrpSpPr>
          <p:grpSpPr>
            <a:xfrm>
              <a:off x="5233905" y="3224410"/>
              <a:ext cx="791364" cy="889132"/>
              <a:chOff x="0" y="547468"/>
              <a:chExt cx="791362" cy="889131"/>
            </a:xfrm>
          </p:grpSpPr>
          <p:sp>
            <p:nvSpPr>
              <p:cNvPr id="357"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58" name="B"/>
              <p:cNvSpPr txBox="1"/>
              <p:nvPr/>
            </p:nvSpPr>
            <p:spPr>
              <a:xfrm>
                <a:off x="227516" y="570252"/>
                <a:ext cx="33632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grpSp>
        <p:nvGrpSpPr>
          <p:cNvPr id="363" name="Google Shape;273;p21"/>
          <p:cNvGrpSpPr/>
          <p:nvPr/>
        </p:nvGrpSpPr>
        <p:grpSpPr>
          <a:xfrm>
            <a:off x="736409" y="2880780"/>
            <a:ext cx="331755" cy="343947"/>
            <a:chOff x="0" y="0"/>
            <a:chExt cx="884677" cy="917192"/>
          </a:xfrm>
        </p:grpSpPr>
        <p:sp>
          <p:nvSpPr>
            <p:cNvPr id="361" name="Google Shape;274;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2" name="Google Shape;275;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66" name="Google Shape;276;p21"/>
          <p:cNvGrpSpPr/>
          <p:nvPr/>
        </p:nvGrpSpPr>
        <p:grpSpPr>
          <a:xfrm>
            <a:off x="2862830" y="2356813"/>
            <a:ext cx="296664" cy="333451"/>
            <a:chOff x="-1" y="0"/>
            <a:chExt cx="791102" cy="889200"/>
          </a:xfrm>
        </p:grpSpPr>
        <p:sp>
          <p:nvSpPr>
            <p:cNvPr id="364"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5"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69" name="Google Shape;277;p21"/>
          <p:cNvGrpSpPr/>
          <p:nvPr/>
        </p:nvGrpSpPr>
        <p:grpSpPr>
          <a:xfrm>
            <a:off x="1066041" y="2882892"/>
            <a:ext cx="331754" cy="343947"/>
            <a:chOff x="0" y="0"/>
            <a:chExt cx="884677" cy="917192"/>
          </a:xfrm>
        </p:grpSpPr>
        <p:sp>
          <p:nvSpPr>
            <p:cNvPr id="367" name="Google Shape;278;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68" name="Google Shape;279;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72" name="Google Shape;280;p21"/>
          <p:cNvGrpSpPr/>
          <p:nvPr/>
        </p:nvGrpSpPr>
        <p:grpSpPr>
          <a:xfrm>
            <a:off x="1689556" y="2880567"/>
            <a:ext cx="331754" cy="343948"/>
            <a:chOff x="0" y="0"/>
            <a:chExt cx="884677" cy="917192"/>
          </a:xfrm>
        </p:grpSpPr>
        <p:sp>
          <p:nvSpPr>
            <p:cNvPr id="370" name="Google Shape;281;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1" name="Google Shape;282;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75" name="Google Shape;283;p21"/>
          <p:cNvGrpSpPr/>
          <p:nvPr/>
        </p:nvGrpSpPr>
        <p:grpSpPr>
          <a:xfrm>
            <a:off x="2019493" y="2883788"/>
            <a:ext cx="331754" cy="343947"/>
            <a:chOff x="0" y="0"/>
            <a:chExt cx="884677" cy="917192"/>
          </a:xfrm>
        </p:grpSpPr>
        <p:sp>
          <p:nvSpPr>
            <p:cNvPr id="373" name="Google Shape;284;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4" name="Google Shape;285;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78" name="Google Shape;286;p21"/>
          <p:cNvGrpSpPr/>
          <p:nvPr/>
        </p:nvGrpSpPr>
        <p:grpSpPr>
          <a:xfrm>
            <a:off x="2350298" y="2880567"/>
            <a:ext cx="331754" cy="343948"/>
            <a:chOff x="0" y="0"/>
            <a:chExt cx="884677" cy="917192"/>
          </a:xfrm>
        </p:grpSpPr>
        <p:sp>
          <p:nvSpPr>
            <p:cNvPr id="376" name="Google Shape;287;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77" name="Google Shape;288;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379" name="Google Shape;289;p21"/>
          <p:cNvSpPr txBox="1"/>
          <p:nvPr/>
        </p:nvSpPr>
        <p:spPr>
          <a:xfrm>
            <a:off x="771311" y="3206778"/>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82" name="Google Shape;290;p21"/>
          <p:cNvGrpSpPr/>
          <p:nvPr/>
        </p:nvGrpSpPr>
        <p:grpSpPr>
          <a:xfrm>
            <a:off x="1398917" y="2880567"/>
            <a:ext cx="281968" cy="256502"/>
            <a:chOff x="0" y="0"/>
            <a:chExt cx="751914" cy="684004"/>
          </a:xfrm>
        </p:grpSpPr>
        <p:sp>
          <p:nvSpPr>
            <p:cNvPr id="380" name="Google Shape;291;p21"/>
            <p:cNvSpPr/>
            <p:nvPr/>
          </p:nvSpPr>
          <p:spPr>
            <a:xfrm flipH="1">
              <a:off x="379222" y="3651"/>
              <a:ext cx="372693" cy="680354"/>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1" name="Google Shape;292;p21"/>
            <p:cNvSpPr/>
            <p:nvPr/>
          </p:nvSpPr>
          <p:spPr>
            <a:xfrm>
              <a:off x="0" y="0"/>
              <a:ext cx="372693" cy="680354"/>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85" name="Google Shape;293;p21"/>
          <p:cNvGrpSpPr/>
          <p:nvPr/>
        </p:nvGrpSpPr>
        <p:grpSpPr>
          <a:xfrm>
            <a:off x="2684808" y="2878556"/>
            <a:ext cx="281969" cy="244969"/>
            <a:chOff x="0" y="0"/>
            <a:chExt cx="751914" cy="653246"/>
          </a:xfrm>
        </p:grpSpPr>
        <p:sp>
          <p:nvSpPr>
            <p:cNvPr id="383" name="Google Shape;294;p21"/>
            <p:cNvSpPr/>
            <p:nvPr/>
          </p:nvSpPr>
          <p:spPr>
            <a:xfrm flipH="1">
              <a:off x="379222" y="3486"/>
              <a:ext cx="372693" cy="649761"/>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4" name="Google Shape;295;p21"/>
            <p:cNvSpPr/>
            <p:nvPr/>
          </p:nvSpPr>
          <p:spPr>
            <a:xfrm>
              <a:off x="0" y="0"/>
              <a:ext cx="372693" cy="649760"/>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386" name="Google Shape;296;p21"/>
          <p:cNvSpPr txBox="1"/>
          <p:nvPr/>
        </p:nvSpPr>
        <p:spPr>
          <a:xfrm>
            <a:off x="2672861" y="3226534"/>
            <a:ext cx="217707" cy="553005"/>
          </a:xfrm>
          <a:prstGeom prst="rect">
            <a:avLst/>
          </a:prstGeom>
          <a:ln w="12700">
            <a:miter lim="400000"/>
          </a:ln>
        </p:spPr>
        <p:txBody>
          <a:bodyPr lIns="39450" tIns="39450" rIns="39450" bIns="39450">
            <a:spAutoFit/>
          </a:bodyPr>
          <a:lstStyle>
            <a:lvl1pPr>
              <a:defRPr sz="4100">
                <a:solidFill>
                  <a:srgbClr val="FF0000"/>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半音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87" name="Google Shape;297;p21"/>
          <p:cNvSpPr txBox="1"/>
          <p:nvPr/>
        </p:nvSpPr>
        <p:spPr>
          <a:xfrm>
            <a:off x="637770" y="5322544"/>
            <a:ext cx="4305695" cy="660478"/>
          </a:xfrm>
          <a:prstGeom prst="rect">
            <a:avLst/>
          </a:prstGeom>
          <a:ln w="12700">
            <a:miter lim="400000"/>
          </a:ln>
        </p:spPr>
        <p:txBody>
          <a:bodyPr lIns="25134" tIns="25134" rIns="25134" bIns="25134">
            <a:spAutoFit/>
          </a:bodyPr>
          <a:lstStyle/>
          <a:p>
            <a:pPr>
              <a:lnSpc>
                <a:spcPct val="150000"/>
              </a:lnSpc>
              <a:defRPr sz="3700"/>
            </a:pPr>
            <a:r>
              <a:rPr sz="1388" u="sng" dirty="0">
                <a:latin typeface="M PLUS 1p" panose="020B0502020203020207" pitchFamily="34" charset="-128"/>
                <a:ea typeface="M PLUS 1p" panose="020B0502020203020207" pitchFamily="34" charset="-128"/>
                <a:cs typeface="M PLUS 1p" panose="020B0502020203020207" pitchFamily="34" charset="-128"/>
              </a:rPr>
              <a:t>Key in F Major のハモる８個のかたまり</a:t>
            </a:r>
          </a:p>
          <a:p>
            <a:pPr>
              <a:lnSpc>
                <a:spcPct val="150000"/>
              </a:lnSpc>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dirty="0" err="1">
                <a:latin typeface="M PLUS 1p" panose="020B0502020203020207" pitchFamily="34" charset="-128"/>
                <a:ea typeface="M PLUS 1p" panose="020B0502020203020207" pitchFamily="34" charset="-128"/>
                <a:cs typeface="M PLUS 1p" panose="020B0502020203020207" pitchFamily="34" charset="-128"/>
              </a:rPr>
              <a:t>ダイアトニックスケール</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388" name="Google Shape;298;p21" descr="Google Shape;298;p21"/>
          <p:cNvPicPr>
            <a:picLocks noChangeAspect="1"/>
          </p:cNvPicPr>
          <p:nvPr/>
        </p:nvPicPr>
        <p:blipFill>
          <a:blip r:embed="rId2"/>
          <a:stretch>
            <a:fillRect/>
          </a:stretch>
        </p:blipFill>
        <p:spPr>
          <a:xfrm>
            <a:off x="575636" y="6031982"/>
            <a:ext cx="4582618" cy="1667569"/>
          </a:xfrm>
          <a:prstGeom prst="rect">
            <a:avLst/>
          </a:prstGeom>
          <a:ln w="12700">
            <a:miter lim="400000"/>
            <a:headEnd/>
            <a:tailEnd/>
          </a:ln>
        </p:spPr>
      </p:pic>
      <p:grpSp>
        <p:nvGrpSpPr>
          <p:cNvPr id="391" name="Google Shape;299;p21"/>
          <p:cNvGrpSpPr/>
          <p:nvPr/>
        </p:nvGrpSpPr>
        <p:grpSpPr>
          <a:xfrm>
            <a:off x="3207873" y="7248886"/>
            <a:ext cx="296664" cy="333451"/>
            <a:chOff x="-1" y="0"/>
            <a:chExt cx="791102" cy="889200"/>
          </a:xfrm>
        </p:grpSpPr>
        <p:sp>
          <p:nvSpPr>
            <p:cNvPr id="389"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0" name="D"/>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94" name="Google Shape;300;p21"/>
          <p:cNvGrpSpPr/>
          <p:nvPr/>
        </p:nvGrpSpPr>
        <p:grpSpPr>
          <a:xfrm>
            <a:off x="2881495" y="7248886"/>
            <a:ext cx="296664" cy="333451"/>
            <a:chOff x="-1" y="0"/>
            <a:chExt cx="791102" cy="889200"/>
          </a:xfrm>
        </p:grpSpPr>
        <p:sp>
          <p:nvSpPr>
            <p:cNvPr id="392" name="Oval"/>
            <p:cNvSpPr/>
            <p:nvPr/>
          </p:nvSpPr>
          <p:spPr>
            <a:xfrm>
              <a:off x="-1" y="0"/>
              <a:ext cx="791102" cy="889200"/>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3" name="C"/>
            <p:cNvSpPr txBox="1"/>
            <p:nvPr/>
          </p:nvSpPr>
          <p:spPr>
            <a:xfrm>
              <a:off x="227478" y="22824"/>
              <a:ext cx="336143" cy="843565"/>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97" name="Google Shape;301;p21"/>
          <p:cNvGrpSpPr/>
          <p:nvPr/>
        </p:nvGrpSpPr>
        <p:grpSpPr>
          <a:xfrm>
            <a:off x="3528713" y="7248885"/>
            <a:ext cx="296663" cy="333450"/>
            <a:chOff x="0" y="547432"/>
            <a:chExt cx="791101" cy="889201"/>
          </a:xfrm>
        </p:grpSpPr>
        <p:sp>
          <p:nvSpPr>
            <p:cNvPr id="39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6" name="E"/>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400" name="Google Shape;302;p21"/>
          <p:cNvGrpSpPr/>
          <p:nvPr/>
        </p:nvGrpSpPr>
        <p:grpSpPr>
          <a:xfrm>
            <a:off x="1571930" y="7245083"/>
            <a:ext cx="296663" cy="333450"/>
            <a:chOff x="0" y="547432"/>
            <a:chExt cx="791101" cy="889201"/>
          </a:xfrm>
        </p:grpSpPr>
        <p:sp>
          <p:nvSpPr>
            <p:cNvPr id="398"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99" name="F"/>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403" name="Google Shape;303;p21"/>
          <p:cNvGrpSpPr/>
          <p:nvPr/>
        </p:nvGrpSpPr>
        <p:grpSpPr>
          <a:xfrm>
            <a:off x="1901077" y="7245083"/>
            <a:ext cx="296663" cy="333450"/>
            <a:chOff x="0" y="547432"/>
            <a:chExt cx="791101" cy="889201"/>
          </a:xfrm>
        </p:grpSpPr>
        <p:sp>
          <p:nvSpPr>
            <p:cNvPr id="401"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2" name="G"/>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nvGrpSpPr>
          <p:cNvPr id="406" name="Google Shape;304;p21"/>
          <p:cNvGrpSpPr/>
          <p:nvPr/>
        </p:nvGrpSpPr>
        <p:grpSpPr>
          <a:xfrm>
            <a:off x="2229198" y="7248885"/>
            <a:ext cx="296663" cy="333450"/>
            <a:chOff x="0" y="547432"/>
            <a:chExt cx="791101" cy="889201"/>
          </a:xfrm>
        </p:grpSpPr>
        <p:sp>
          <p:nvSpPr>
            <p:cNvPr id="404"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5" name="A"/>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grpSp>
        <p:nvGrpSpPr>
          <p:cNvPr id="409" name="Google Shape;305;p21"/>
          <p:cNvGrpSpPr/>
          <p:nvPr/>
        </p:nvGrpSpPr>
        <p:grpSpPr>
          <a:xfrm>
            <a:off x="2360539" y="6466040"/>
            <a:ext cx="379801" cy="402836"/>
            <a:chOff x="0" y="235369"/>
            <a:chExt cx="1012801" cy="1074229"/>
          </a:xfrm>
        </p:grpSpPr>
        <p:sp>
          <p:nvSpPr>
            <p:cNvPr id="407" name="Oval"/>
            <p:cNvSpPr/>
            <p:nvPr/>
          </p:nvSpPr>
          <p:spPr>
            <a:xfrm>
              <a:off x="0" y="271033"/>
              <a:ext cx="1012801" cy="10029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08" name="B♭"/>
            <p:cNvSpPr txBox="1"/>
            <p:nvPr/>
          </p:nvSpPr>
          <p:spPr>
            <a:xfrm>
              <a:off x="259946" y="235369"/>
              <a:ext cx="492911" cy="1074229"/>
            </a:xfrm>
            <a:prstGeom prst="rect">
              <a:avLst/>
            </a:prstGeom>
            <a:noFill/>
            <a:ln w="12700" cap="flat">
              <a:noFill/>
              <a:miter lim="400000"/>
            </a:ln>
            <a:effectLst/>
          </p:spPr>
          <p:txBody>
            <a:bodyPr wrap="square" lIns="39450" tIns="39450" rIns="39450" bIns="39450" numCol="1" anchor="ctr">
              <a:spAutoFit/>
            </a:bodyPr>
            <a:lstStyle>
              <a:lvl1pPr algn="ctr">
                <a:defRPr sz="2800">
                  <a:solidFill>
                    <a:srgbClr val="FFFFFF"/>
                  </a:solidFill>
                </a:defRPr>
              </a:lvl1pPr>
            </a:lstStyle>
            <a:p>
              <a:r>
                <a:rPr sz="105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412" name="Google Shape;306;p21"/>
          <p:cNvGrpSpPr/>
          <p:nvPr/>
        </p:nvGrpSpPr>
        <p:grpSpPr>
          <a:xfrm>
            <a:off x="3849215" y="7248885"/>
            <a:ext cx="296663" cy="333450"/>
            <a:chOff x="0" y="547432"/>
            <a:chExt cx="791101" cy="889201"/>
          </a:xfrm>
        </p:grpSpPr>
        <p:sp>
          <p:nvSpPr>
            <p:cNvPr id="410"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1" name="F"/>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415" name="Google Shape;307;p21"/>
          <p:cNvGrpSpPr/>
          <p:nvPr/>
        </p:nvGrpSpPr>
        <p:grpSpPr>
          <a:xfrm>
            <a:off x="1720260" y="7793243"/>
            <a:ext cx="331754" cy="343947"/>
            <a:chOff x="0" y="0"/>
            <a:chExt cx="884677" cy="917192"/>
          </a:xfrm>
        </p:grpSpPr>
        <p:sp>
          <p:nvSpPr>
            <p:cNvPr id="413" name="Google Shape;308;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4" name="Google Shape;309;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18" name="Google Shape;310;p21"/>
          <p:cNvGrpSpPr/>
          <p:nvPr/>
        </p:nvGrpSpPr>
        <p:grpSpPr>
          <a:xfrm>
            <a:off x="2051268" y="7795689"/>
            <a:ext cx="331754" cy="343947"/>
            <a:chOff x="0" y="0"/>
            <a:chExt cx="884677" cy="917192"/>
          </a:xfrm>
        </p:grpSpPr>
        <p:sp>
          <p:nvSpPr>
            <p:cNvPr id="416" name="Google Shape;311;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17" name="Google Shape;312;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21" name="Google Shape;313;p21"/>
          <p:cNvGrpSpPr/>
          <p:nvPr/>
        </p:nvGrpSpPr>
        <p:grpSpPr>
          <a:xfrm>
            <a:off x="2669391" y="7793243"/>
            <a:ext cx="331754" cy="343947"/>
            <a:chOff x="0" y="0"/>
            <a:chExt cx="884677" cy="917192"/>
          </a:xfrm>
        </p:grpSpPr>
        <p:sp>
          <p:nvSpPr>
            <p:cNvPr id="419" name="Google Shape;314;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0" name="Google Shape;315;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24" name="Google Shape;316;p21"/>
          <p:cNvGrpSpPr/>
          <p:nvPr/>
        </p:nvGrpSpPr>
        <p:grpSpPr>
          <a:xfrm>
            <a:off x="3003593" y="7796957"/>
            <a:ext cx="331754" cy="343947"/>
            <a:chOff x="0" y="0"/>
            <a:chExt cx="884677" cy="917192"/>
          </a:xfrm>
        </p:grpSpPr>
        <p:sp>
          <p:nvSpPr>
            <p:cNvPr id="422" name="Google Shape;317;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3" name="Google Shape;318;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27" name="Google Shape;319;p21"/>
          <p:cNvGrpSpPr/>
          <p:nvPr/>
        </p:nvGrpSpPr>
        <p:grpSpPr>
          <a:xfrm>
            <a:off x="3347579" y="7793243"/>
            <a:ext cx="331755" cy="343947"/>
            <a:chOff x="0" y="0"/>
            <a:chExt cx="884677" cy="917192"/>
          </a:xfrm>
        </p:grpSpPr>
        <p:sp>
          <p:nvSpPr>
            <p:cNvPr id="425" name="Google Shape;320;p21"/>
            <p:cNvSpPr/>
            <p:nvPr/>
          </p:nvSpPr>
          <p:spPr>
            <a:xfrm rot="16200000" flipH="1">
              <a:off x="-237257"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6" name="Google Shape;321;p21"/>
            <p:cNvSpPr/>
            <p:nvPr/>
          </p:nvSpPr>
          <p:spPr>
            <a:xfrm rot="5400000">
              <a:off x="204741" y="237256"/>
              <a:ext cx="917193" cy="442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30" name="Google Shape;322;p21"/>
          <p:cNvGrpSpPr/>
          <p:nvPr/>
        </p:nvGrpSpPr>
        <p:grpSpPr>
          <a:xfrm>
            <a:off x="3675450" y="7793240"/>
            <a:ext cx="281969" cy="256502"/>
            <a:chOff x="0" y="0"/>
            <a:chExt cx="751914" cy="684004"/>
          </a:xfrm>
        </p:grpSpPr>
        <p:sp>
          <p:nvSpPr>
            <p:cNvPr id="428" name="Google Shape;323;p21"/>
            <p:cNvSpPr/>
            <p:nvPr/>
          </p:nvSpPr>
          <p:spPr>
            <a:xfrm flipH="1">
              <a:off x="379222" y="3651"/>
              <a:ext cx="372693" cy="680354"/>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29" name="Google Shape;324;p21"/>
            <p:cNvSpPr/>
            <p:nvPr/>
          </p:nvSpPr>
          <p:spPr>
            <a:xfrm>
              <a:off x="0" y="0"/>
              <a:ext cx="372693" cy="680354"/>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433" name="Google Shape;325;p21"/>
          <p:cNvGrpSpPr/>
          <p:nvPr/>
        </p:nvGrpSpPr>
        <p:grpSpPr>
          <a:xfrm>
            <a:off x="2386908" y="7799531"/>
            <a:ext cx="281969" cy="256502"/>
            <a:chOff x="0" y="0"/>
            <a:chExt cx="751914" cy="684004"/>
          </a:xfrm>
        </p:grpSpPr>
        <p:sp>
          <p:nvSpPr>
            <p:cNvPr id="431" name="Google Shape;326;p21"/>
            <p:cNvSpPr/>
            <p:nvPr/>
          </p:nvSpPr>
          <p:spPr>
            <a:xfrm flipH="1">
              <a:off x="379222" y="3651"/>
              <a:ext cx="372693" cy="680354"/>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2" name="Google Shape;327;p21"/>
            <p:cNvSpPr/>
            <p:nvPr/>
          </p:nvSpPr>
          <p:spPr>
            <a:xfrm>
              <a:off x="0" y="0"/>
              <a:ext cx="372693" cy="680354"/>
            </a:xfrm>
            <a:prstGeom prst="line">
              <a:avLst/>
            </a:prstGeom>
            <a:noFill/>
            <a:ln w="9525" cap="flat">
              <a:solidFill>
                <a:srgbClr val="000000"/>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sp>
        <p:nvSpPr>
          <p:cNvPr id="434" name="Google Shape;328;p21"/>
          <p:cNvSpPr txBox="1"/>
          <p:nvPr/>
        </p:nvSpPr>
        <p:spPr>
          <a:xfrm>
            <a:off x="1406708" y="3219072"/>
            <a:ext cx="217707" cy="553005"/>
          </a:xfrm>
          <a:prstGeom prst="rect">
            <a:avLst/>
          </a:prstGeom>
          <a:ln w="12700">
            <a:miter lim="400000"/>
          </a:ln>
        </p:spPr>
        <p:txBody>
          <a:bodyPr lIns="39450" tIns="39450" rIns="39450" bIns="39450">
            <a:spAutoFit/>
          </a:bodyPr>
          <a:lstStyle>
            <a:lvl1pPr>
              <a:defRPr sz="4100">
                <a:solidFill>
                  <a:srgbClr val="FF0000"/>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半音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5" name="Google Shape;329;p21"/>
          <p:cNvSpPr txBox="1"/>
          <p:nvPr/>
        </p:nvSpPr>
        <p:spPr>
          <a:xfrm>
            <a:off x="1100492" y="3206778"/>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6" name="Google Shape;330;p21"/>
          <p:cNvSpPr txBox="1"/>
          <p:nvPr/>
        </p:nvSpPr>
        <p:spPr>
          <a:xfrm>
            <a:off x="1720541" y="3221743"/>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7" name="Google Shape;331;p21"/>
          <p:cNvSpPr txBox="1"/>
          <p:nvPr/>
        </p:nvSpPr>
        <p:spPr>
          <a:xfrm>
            <a:off x="2047748" y="3213645"/>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8" name="Google Shape;332;p21"/>
          <p:cNvSpPr txBox="1"/>
          <p:nvPr/>
        </p:nvSpPr>
        <p:spPr>
          <a:xfrm>
            <a:off x="2381959" y="3222936"/>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39" name="Google Shape;333;p21"/>
          <p:cNvSpPr txBox="1"/>
          <p:nvPr/>
        </p:nvSpPr>
        <p:spPr>
          <a:xfrm>
            <a:off x="1762180" y="8122046"/>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0" name="Google Shape;334;p21"/>
          <p:cNvSpPr txBox="1"/>
          <p:nvPr/>
        </p:nvSpPr>
        <p:spPr>
          <a:xfrm>
            <a:off x="3690941" y="8136772"/>
            <a:ext cx="217707" cy="553005"/>
          </a:xfrm>
          <a:prstGeom prst="rect">
            <a:avLst/>
          </a:prstGeom>
          <a:ln w="12700">
            <a:miter lim="400000"/>
          </a:ln>
        </p:spPr>
        <p:txBody>
          <a:bodyPr lIns="39450" tIns="39450" rIns="39450" bIns="39450">
            <a:spAutoFit/>
          </a:bodyPr>
          <a:lstStyle>
            <a:lvl1pPr>
              <a:defRPr sz="4100">
                <a:solidFill>
                  <a:srgbClr val="FF0000"/>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半音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1" name="Google Shape;335;p21"/>
          <p:cNvSpPr txBox="1"/>
          <p:nvPr/>
        </p:nvSpPr>
        <p:spPr>
          <a:xfrm>
            <a:off x="2380786" y="8122046"/>
            <a:ext cx="217707" cy="553005"/>
          </a:xfrm>
          <a:prstGeom prst="rect">
            <a:avLst/>
          </a:prstGeom>
          <a:ln w="12700">
            <a:miter lim="400000"/>
          </a:ln>
        </p:spPr>
        <p:txBody>
          <a:bodyPr lIns="39450" tIns="39450" rIns="39450" bIns="39450">
            <a:spAutoFit/>
          </a:bodyPr>
          <a:lstStyle>
            <a:lvl1pPr>
              <a:defRPr sz="4100">
                <a:solidFill>
                  <a:srgbClr val="FF0000"/>
                </a:solidFill>
              </a:defRPr>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半音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2" name="Google Shape;336;p21"/>
          <p:cNvSpPr txBox="1"/>
          <p:nvPr/>
        </p:nvSpPr>
        <p:spPr>
          <a:xfrm>
            <a:off x="2073965" y="8122046"/>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3" name="Google Shape;337;p21"/>
          <p:cNvSpPr txBox="1"/>
          <p:nvPr/>
        </p:nvSpPr>
        <p:spPr>
          <a:xfrm>
            <a:off x="2718455" y="8136772"/>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4" name="Google Shape;338;p21"/>
          <p:cNvSpPr txBox="1"/>
          <p:nvPr/>
        </p:nvSpPr>
        <p:spPr>
          <a:xfrm>
            <a:off x="3058333" y="8138740"/>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5" name="Google Shape;339;p21"/>
          <p:cNvSpPr txBox="1"/>
          <p:nvPr/>
        </p:nvSpPr>
        <p:spPr>
          <a:xfrm>
            <a:off x="3380975" y="8139467"/>
            <a:ext cx="252807" cy="553005"/>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全音</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46" name="Google Shape;120;p15"/>
          <p:cNvSpPr txBox="1">
            <a:spLocks noGrp="1"/>
          </p:cNvSpPr>
          <p:nvPr>
            <p:ph type="sldNum" sz="quarter" idx="2"/>
          </p:nvPr>
        </p:nvSpPr>
        <p:spPr>
          <a:xfrm>
            <a:off x="5229305" y="8593805"/>
            <a:ext cx="334281" cy="449121"/>
          </a:xfrm>
          <a:prstGeom prst="rect">
            <a:avLst/>
          </a:prstGeom>
        </p:spPr>
        <p:txBody>
          <a:bodyPr/>
          <a:lstStyle>
            <a:lvl1pPr algn="l"/>
          </a:lstStyle>
          <a:p>
            <a:fld id="{86CB4B4D-7CA3-9044-876B-883B54F8677D}" type="slidenum">
              <a:rPr/>
              <a:t>9</a:t>
            </a:fld>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9" name="Google Shape;2485;p102"/>
          <p:cNvGrpSpPr/>
          <p:nvPr/>
        </p:nvGrpSpPr>
        <p:grpSpPr>
          <a:xfrm>
            <a:off x="13394" y="180639"/>
            <a:ext cx="5715000" cy="474189"/>
            <a:chOff x="0" y="-1"/>
            <a:chExt cx="15240000" cy="1264502"/>
          </a:xfrm>
        </p:grpSpPr>
        <p:sp>
          <p:nvSpPr>
            <p:cNvPr id="3087"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latin typeface="A-OTF 太ゴB101 Pr6N Bold"/>
                  <a:ea typeface="A-OTF 太ゴB101 Pr6N Bold"/>
                  <a:cs typeface="A-OTF 太ゴB101 Pr6N Bold"/>
                  <a:sym typeface="A-OTF 太ゴB101 Pr6N Bold"/>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088" name="５.Ⅱm7（♭5）を使う"/>
            <p:cNvSpPr txBox="1"/>
            <p:nvPr/>
          </p:nvSpPr>
          <p:spPr>
            <a:xfrm>
              <a:off x="105275" y="110527"/>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latin typeface="A-OTF 太ゴB101 Pr6N Bold"/>
                  <a:ea typeface="A-OTF 太ゴB101 Pr6N Bold"/>
                  <a:cs typeface="A-OTF 太ゴB101 Pr6N Bold"/>
                  <a:sym typeface="A-OTF 太ゴB101 Pr6N Bold"/>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５.Ⅱm7（♭5）を使う</a:t>
              </a:r>
            </a:p>
          </p:txBody>
        </p:sp>
      </p:grpSp>
      <p:pic>
        <p:nvPicPr>
          <p:cNvPr id="3090" name="Google Shape;2486;p102" descr="Google Shape;2486;p102"/>
          <p:cNvPicPr>
            <a:picLocks noChangeAspect="1"/>
          </p:cNvPicPr>
          <p:nvPr/>
        </p:nvPicPr>
        <p:blipFill>
          <a:blip r:embed="rId2"/>
          <a:srcRect r="9066" b="28515"/>
          <a:stretch>
            <a:fillRect/>
          </a:stretch>
        </p:blipFill>
        <p:spPr>
          <a:xfrm>
            <a:off x="795" y="147203"/>
            <a:ext cx="559091" cy="520927"/>
          </a:xfrm>
          <a:prstGeom prst="rect">
            <a:avLst/>
          </a:prstGeom>
          <a:ln w="12700">
            <a:miter lim="400000"/>
            <a:headEnd/>
            <a:tailEnd/>
          </a:ln>
        </p:spPr>
      </p:pic>
      <p:sp>
        <p:nvSpPr>
          <p:cNvPr id="3091" name="Google Shape;2487;p102"/>
          <p:cNvSpPr txBox="1"/>
          <p:nvPr/>
        </p:nvSpPr>
        <p:spPr>
          <a:xfrm>
            <a:off x="222259" y="990274"/>
            <a:ext cx="529726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ゴスペルでよく使われる手法で、Ⅰ</a:t>
            </a:r>
            <a:r>
              <a:rPr sz="1388" dirty="0">
                <a:latin typeface="M PLUS 1p" panose="020B0502020203020207" pitchFamily="34" charset="-128"/>
                <a:ea typeface="M PLUS 1p" panose="020B0502020203020207" pitchFamily="34" charset="-128"/>
                <a:cs typeface="M PLUS 1p" panose="020B0502020203020207" pitchFamily="34" charset="-128"/>
              </a:rPr>
              <a:t> ⇔ Ⅱm7（b5）で行ったり來たりするというものがあります。Key </a:t>
            </a:r>
            <a:r>
              <a:rPr sz="1388" dirty="0" err="1">
                <a:latin typeface="M PLUS 1p" panose="020B0502020203020207" pitchFamily="34" charset="-128"/>
                <a:ea typeface="M PLUS 1p" panose="020B0502020203020207" pitchFamily="34" charset="-128"/>
                <a:cs typeface="M PLUS 1p" panose="020B0502020203020207" pitchFamily="34" charset="-128"/>
              </a:rPr>
              <a:t>Cで考えると以下のようになります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092" name="Google Shape;2489;p102"/>
          <p:cNvSpPr txBox="1"/>
          <p:nvPr/>
        </p:nvSpPr>
        <p:spPr>
          <a:xfrm>
            <a:off x="1167083" y="8409315"/>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sp>
        <p:nvSpPr>
          <p:cNvPr id="3093" name="Google Shape;2490;p102"/>
          <p:cNvSpPr txBox="1"/>
          <p:nvPr/>
        </p:nvSpPr>
        <p:spPr>
          <a:xfrm>
            <a:off x="222259" y="5110969"/>
            <a:ext cx="5297269" cy="1929478"/>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この２つのコードを気が済むまで行き来した後、終わる時は前のページで紹介した、</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Fm7　→　Bb7   →  CM7という終わり方でも良いと思います。</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どんな風に演奏しているかは、ぜひ私のサイトで確認してみてくださいね</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094" name="Google Shape;2491;p102"/>
          <p:cNvSpPr txBox="1"/>
          <p:nvPr/>
        </p:nvSpPr>
        <p:spPr>
          <a:xfrm>
            <a:off x="209662" y="2138314"/>
            <a:ext cx="5297269" cy="2736815"/>
          </a:xfrm>
          <a:prstGeom prst="rect">
            <a:avLst/>
          </a:prstGeom>
          <a:ln w="12700">
            <a:miter lim="400000"/>
          </a:ln>
        </p:spPr>
        <p:txBody>
          <a:bodyPr lIns="25134" tIns="25134" rIns="25134" bIns="25134">
            <a:spAutoFit/>
          </a:bodyPr>
          <a:lstStyle/>
          <a:p>
            <a:pPr>
              <a:lnSpc>
                <a:spcPct val="150000"/>
              </a:lnSpc>
              <a:spcBef>
                <a:spcPts val="1200"/>
              </a:spcBef>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Dm7（♭5）→  CM7 →  Dm7（♭5）……</a:t>
            </a:r>
          </a:p>
          <a:p>
            <a:pPr>
              <a:lnSpc>
                <a:spcPct val="150000"/>
              </a:lnSpc>
              <a:spcBef>
                <a:spcPts val="1200"/>
              </a:spcBef>
              <a:defRPr sz="3700"/>
            </a:pPr>
            <a:r>
              <a:rPr sz="1388" dirty="0" err="1">
                <a:latin typeface="M PLUS 1p" panose="020B0502020203020207" pitchFamily="34" charset="-128"/>
                <a:ea typeface="M PLUS 1p" panose="020B0502020203020207" pitchFamily="34" charset="-128"/>
                <a:cs typeface="M PLUS 1p" panose="020B0502020203020207" pitchFamily="34" charset="-128"/>
              </a:rPr>
              <a:t>とてもカッコいい響きのする進行ですが、これは何をしているかというと、ご近所さんのKey：C</a:t>
            </a:r>
            <a:r>
              <a:rPr sz="1388" dirty="0">
                <a:latin typeface="M PLUS 1p" panose="020B0502020203020207" pitchFamily="34" charset="-128"/>
                <a:ea typeface="M PLUS 1p" panose="020B0502020203020207" pitchFamily="34" charset="-128"/>
                <a:cs typeface="M PLUS 1p" panose="020B0502020203020207" pitchFamily="34" charset="-128"/>
              </a:rPr>
              <a:t> Minor (</a:t>
            </a:r>
            <a:r>
              <a:rPr sz="1388" dirty="0" err="1">
                <a:latin typeface="M PLUS 1p" panose="020B0502020203020207" pitchFamily="34" charset="-128"/>
                <a:ea typeface="M PLUS 1p" panose="020B0502020203020207" pitchFamily="34" charset="-128"/>
                <a:cs typeface="M PLUS 1p" panose="020B0502020203020207" pitchFamily="34" charset="-128"/>
              </a:rPr>
              <a:t>E♭Major</a:t>
            </a:r>
            <a:r>
              <a:rPr sz="1388" dirty="0">
                <a:latin typeface="M PLUS 1p" panose="020B0502020203020207" pitchFamily="34" charset="-128"/>
                <a:ea typeface="M PLUS 1p" panose="020B0502020203020207" pitchFamily="34" charset="-128"/>
                <a:cs typeface="M PLUS 1p" panose="020B0502020203020207" pitchFamily="34" charset="-128"/>
              </a:rPr>
              <a:t>) の２度のコードであるDm7（♭5）と、Key：C Major の１度のコードであるCM7を行き来しているということなんですね。暗いキーからコードを借りてきているということです。これもさっきの短三度転調の応用ですね。関係の深い調に一瞬転調しているといえるかもしれません。</a:t>
            </a:r>
          </a:p>
        </p:txBody>
      </p:sp>
      <p:sp>
        <p:nvSpPr>
          <p:cNvPr id="3095" name="Google Shape;2492;p102"/>
          <p:cNvSpPr txBox="1"/>
          <p:nvPr/>
        </p:nvSpPr>
        <p:spPr>
          <a:xfrm>
            <a:off x="1192786" y="7247945"/>
            <a:ext cx="3973707" cy="814366"/>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3096" name="Google Shape;2493;p102" descr="Google Shape;2493;p102"/>
          <p:cNvPicPr>
            <a:picLocks noChangeAspect="1"/>
          </p:cNvPicPr>
          <p:nvPr/>
        </p:nvPicPr>
        <p:blipFill>
          <a:blip r:embed="rId3"/>
          <a:stretch>
            <a:fillRect/>
          </a:stretch>
        </p:blipFill>
        <p:spPr>
          <a:xfrm>
            <a:off x="393864" y="7825091"/>
            <a:ext cx="709751" cy="659904"/>
          </a:xfrm>
          <a:prstGeom prst="rect">
            <a:avLst/>
          </a:prstGeom>
          <a:ln w="12700">
            <a:miter lim="400000"/>
            <a:headEnd/>
            <a:tailEnd/>
          </a:ln>
        </p:spPr>
      </p:pic>
      <p:sp>
        <p:nvSpPr>
          <p:cNvPr id="3097" name="Google Shape;2494;p102"/>
          <p:cNvSpPr txBox="1"/>
          <p:nvPr/>
        </p:nvSpPr>
        <p:spPr>
          <a:xfrm>
            <a:off x="1251805" y="7652548"/>
            <a:ext cx="4626617" cy="371359"/>
          </a:xfrm>
          <a:prstGeom prst="rect">
            <a:avLst/>
          </a:prstGeom>
          <a:ln w="12700">
            <a:miter lim="400000"/>
          </a:ln>
        </p:spPr>
        <p:txBody>
          <a:bodyPr lIns="25134" tIns="25134" rIns="25134" bIns="25134">
            <a:spAutoFit/>
          </a:bodyPr>
          <a:lstStyle>
            <a:lvl1pPr>
              <a:lnSpc>
                <a:spcPct val="150000"/>
              </a:lnSpc>
              <a:spcBef>
                <a:spcPts val="3200"/>
              </a:spcBef>
              <a:defRPr sz="4100" u="sng"/>
            </a:lvl1pPr>
          </a:lstStyle>
          <a:p>
            <a:r>
              <a:rPr sz="1538" dirty="0">
                <a:latin typeface="M PLUS 1p" panose="020B0502020203020207" pitchFamily="34" charset="-128"/>
                <a:ea typeface="M PLUS 1p" panose="020B0502020203020207" pitchFamily="34" charset="-128"/>
                <a:cs typeface="M PLUS 1p" panose="020B0502020203020207" pitchFamily="34" charset="-128"/>
              </a:rPr>
              <a:t>Ⅱm7（b5）を使用するとゴスペルっぽくなる！</a:t>
            </a:r>
          </a:p>
        </p:txBody>
      </p:sp>
      <p:pic>
        <p:nvPicPr>
          <p:cNvPr id="3098" name="Google Shape;2495;p102" descr="Google Shape;2495;p102"/>
          <p:cNvPicPr>
            <a:picLocks noChangeAspect="1"/>
          </p:cNvPicPr>
          <p:nvPr/>
        </p:nvPicPr>
        <p:blipFill>
          <a:blip r:embed="rId4"/>
          <a:stretch>
            <a:fillRect/>
          </a:stretch>
        </p:blipFill>
        <p:spPr>
          <a:xfrm>
            <a:off x="322600" y="7356177"/>
            <a:ext cx="979745" cy="470276"/>
          </a:xfrm>
          <a:prstGeom prst="rect">
            <a:avLst/>
          </a:prstGeom>
          <a:ln w="12700">
            <a:miter lim="400000"/>
            <a:headEnd/>
            <a:tailEnd/>
          </a:ln>
        </p:spPr>
      </p:pic>
      <p:sp>
        <p:nvSpPr>
          <p:cNvPr id="3099"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90</a:t>
            </a:fld>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1" name="Google Shape;2505;p103"/>
          <p:cNvSpPr txBox="1"/>
          <p:nvPr/>
        </p:nvSpPr>
        <p:spPr>
          <a:xfrm>
            <a:off x="892648" y="183522"/>
            <a:ext cx="3931294" cy="600333"/>
          </a:xfrm>
          <a:prstGeom prst="rect">
            <a:avLst/>
          </a:prstGeom>
          <a:ln w="12700">
            <a:miter lim="400000"/>
          </a:ln>
        </p:spPr>
        <p:txBody>
          <a:bodyPr lIns="25134" tIns="25134" rIns="25134" bIns="25134">
            <a:spAutoFit/>
          </a:bodyPr>
          <a:lstStyle/>
          <a:p>
            <a:pPr algn="ctr">
              <a:lnSpc>
                <a:spcPct val="90000"/>
              </a:lnSpc>
              <a:defRPr sz="3900">
                <a:latin typeface="A-OTF 太ゴB101 Pr6N Bold"/>
                <a:ea typeface="A-OTF 太ゴB101 Pr6N Bold"/>
                <a:cs typeface="A-OTF 太ゴB101 Pr6N Bold"/>
                <a:sym typeface="A-OTF 太ゴB101 Pr6N Bold"/>
              </a:defRPr>
            </a:pPr>
            <a:r>
              <a:rPr sz="1463" dirty="0" err="1">
                <a:latin typeface="M PLUS 1p" panose="020B0502020203020207" pitchFamily="34" charset="-128"/>
                <a:ea typeface="M PLUS 1p" panose="020B0502020203020207" pitchFamily="34" charset="-128"/>
                <a:cs typeface="M PLUS 1p" panose="020B0502020203020207" pitchFamily="34" charset="-128"/>
              </a:rPr>
              <a:t>泣けるゴスペルコード</a:t>
            </a:r>
            <a:endParaRPr lang="en-US" sz="1463" dirty="0">
              <a:latin typeface="M PLUS 1p" panose="020B0502020203020207" pitchFamily="34" charset="-128"/>
              <a:ea typeface="M PLUS 1p" panose="020B0502020203020207" pitchFamily="34" charset="-128"/>
              <a:cs typeface="M PLUS 1p" panose="020B0502020203020207" pitchFamily="34" charset="-128"/>
            </a:endParaRPr>
          </a:p>
          <a:p>
            <a:pPr algn="ctr">
              <a:lnSpc>
                <a:spcPct val="90000"/>
              </a:lnSpc>
              <a:defRPr sz="3900">
                <a:latin typeface="A-OTF 太ゴB101 Pr6N Bold"/>
                <a:ea typeface="A-OTF 太ゴB101 Pr6N Bold"/>
                <a:cs typeface="A-OTF 太ゴB101 Pr6N Bold"/>
                <a:sym typeface="A-OTF 太ゴB101 Pr6N Bold"/>
              </a:defRPr>
            </a:pPr>
            <a:r>
              <a:rPr sz="1463" dirty="0">
                <a:latin typeface="M PLUS 1p" panose="020B0502020203020207" pitchFamily="34" charset="-128"/>
                <a:ea typeface="M PLUS 1p" panose="020B0502020203020207" pitchFamily="34" charset="-128"/>
                <a:cs typeface="M PLUS 1p" panose="020B0502020203020207" pitchFamily="34" charset="-128"/>
              </a:rPr>
              <a:t>（</a:t>
            </a:r>
            <a:r>
              <a:rPr sz="1463" dirty="0" err="1">
                <a:latin typeface="M PLUS 1p" panose="020B0502020203020207" pitchFamily="34" charset="-128"/>
                <a:ea typeface="M PLUS 1p" panose="020B0502020203020207" pitchFamily="34" charset="-128"/>
                <a:cs typeface="M PLUS 1p" panose="020B0502020203020207" pitchFamily="34" charset="-128"/>
              </a:rPr>
              <a:t>パッシングコード</a:t>
            </a:r>
            <a:r>
              <a:rPr sz="1463" dirty="0">
                <a:latin typeface="M PLUS 1p" panose="020B0502020203020207" pitchFamily="34" charset="-128"/>
                <a:ea typeface="M PLUS 1p" panose="020B0502020203020207" pitchFamily="34" charset="-128"/>
                <a:cs typeface="M PLUS 1p" panose="020B0502020203020207" pitchFamily="34" charset="-128"/>
              </a:rPr>
              <a:t>）</a:t>
            </a:r>
          </a:p>
          <a:p>
            <a:pPr algn="ctr">
              <a:defRPr sz="4300"/>
            </a:pP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03"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91</a:t>
            </a:fld>
            <a:endParaRPr/>
          </a:p>
        </p:txBody>
      </p:sp>
      <p:grpSp>
        <p:nvGrpSpPr>
          <p:cNvPr id="3136" name="Group 1"/>
          <p:cNvGrpSpPr/>
          <p:nvPr/>
        </p:nvGrpSpPr>
        <p:grpSpPr>
          <a:xfrm>
            <a:off x="327888" y="1322642"/>
            <a:ext cx="5060473" cy="6830881"/>
            <a:chOff x="-1" y="0"/>
            <a:chExt cx="13494594" cy="18215681"/>
          </a:xfrm>
        </p:grpSpPr>
        <p:grpSp>
          <p:nvGrpSpPr>
            <p:cNvPr id="3106" name="Google Shape;2507;p103"/>
            <p:cNvGrpSpPr/>
            <p:nvPr/>
          </p:nvGrpSpPr>
          <p:grpSpPr>
            <a:xfrm>
              <a:off x="257842" y="0"/>
              <a:ext cx="13215956" cy="6079618"/>
              <a:chOff x="-1" y="0"/>
              <a:chExt cx="13215955" cy="6079617"/>
            </a:xfrm>
          </p:grpSpPr>
          <p:sp>
            <p:nvSpPr>
              <p:cNvPr id="3104" name="Rectangle"/>
              <p:cNvSpPr/>
              <p:nvPr/>
            </p:nvSpPr>
            <p:spPr>
              <a:xfrm>
                <a:off x="-1" y="0"/>
                <a:ext cx="13215955" cy="6079617"/>
              </a:xfrm>
              <a:prstGeom prst="rect">
                <a:avLst/>
              </a:prstGeom>
              <a:noFill/>
              <a:ln w="12700" cap="flat">
                <a:solidFill>
                  <a:srgbClr val="31538F"/>
                </a:solidFill>
                <a:prstDash val="solid"/>
                <a:miter lim="800000"/>
              </a:ln>
              <a:effectLst/>
            </p:spPr>
            <p:txBody>
              <a:bodyPr wrap="square" lIns="0" tIns="0" rIns="0" bIns="0" numCol="1" anchor="ctr">
                <a:noAutofit/>
              </a:bodyPr>
              <a:lstStyle/>
              <a:p>
                <a:pPr>
                  <a:lnSpc>
                    <a:spcPct val="150000"/>
                  </a:lnSpc>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05" name="泣けるゴスペルコードには５つのポイントがある。…"/>
              <p:cNvSpPr txBox="1"/>
              <p:nvPr/>
            </p:nvSpPr>
            <p:spPr>
              <a:xfrm>
                <a:off x="111623" y="349027"/>
                <a:ext cx="12992704" cy="5381561"/>
              </a:xfrm>
              <a:prstGeom prst="rect">
                <a:avLst/>
              </a:prstGeom>
              <a:noFill/>
              <a:ln w="12700" cap="flat">
                <a:noFill/>
                <a:miter lim="400000"/>
              </a:ln>
              <a:effectLst/>
            </p:spPr>
            <p:txBody>
              <a:bodyPr wrap="square" lIns="39450" tIns="39450" rIns="39450" bIns="39450" numCol="1" anchor="ctr">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　泣けるゴスペルコードには５つのポイントがある。</a:t>
                </a:r>
              </a:p>
              <a:p>
                <a:pPr marL="395284" indent="-288127">
                  <a:lnSpc>
                    <a:spcPct val="150000"/>
                  </a:lnSpc>
                  <a:spcBef>
                    <a:spcPts val="1200"/>
                  </a:spcBef>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ハモる８つのかたまりにV7をつける</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7thコードと半音上のディミニッシュは機能が同じ</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V7にさらにVを連結する</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短３度転調をしよう</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IIm7(♭5)</a:t>
                </a:r>
                <a:r>
                  <a:rPr sz="1388" dirty="0" err="1">
                    <a:latin typeface="M PLUS 1p" panose="020B0502020203020207" pitchFamily="34" charset="-128"/>
                    <a:ea typeface="M PLUS 1p" panose="020B0502020203020207" pitchFamily="34" charset="-128"/>
                    <a:cs typeface="M PLUS 1p" panose="020B0502020203020207" pitchFamily="34" charset="-128"/>
                  </a:rPr>
                  <a:t>を使う</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113" name="Google Shape;2509;p103"/>
            <p:cNvGrpSpPr/>
            <p:nvPr/>
          </p:nvGrpSpPr>
          <p:grpSpPr>
            <a:xfrm>
              <a:off x="1187" y="6215628"/>
              <a:ext cx="13493406" cy="3098373"/>
              <a:chOff x="0" y="-5204"/>
              <a:chExt cx="13493405" cy="3098372"/>
            </a:xfrm>
          </p:grpSpPr>
          <p:grpSp>
            <p:nvGrpSpPr>
              <p:cNvPr id="3109" name="Google Shape;2510;p103"/>
              <p:cNvGrpSpPr/>
              <p:nvPr/>
            </p:nvGrpSpPr>
            <p:grpSpPr>
              <a:xfrm>
                <a:off x="256483" y="523568"/>
                <a:ext cx="13236922" cy="2569600"/>
                <a:chOff x="-1" y="0"/>
                <a:chExt cx="13236921" cy="2569598"/>
              </a:xfrm>
            </p:grpSpPr>
            <p:sp>
              <p:nvSpPr>
                <p:cNvPr id="3107" name="Rectangle"/>
                <p:cNvSpPr/>
                <p:nvPr/>
              </p:nvSpPr>
              <p:spPr>
                <a:xfrm>
                  <a:off x="-1" y="0"/>
                  <a:ext cx="13236921" cy="2569598"/>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08" name="ターゲットとするコードの前にV7を入れることによって、泣けるコードになる。特にマイナーコードの前に入れると効果的。"/>
                <p:cNvSpPr txBox="1"/>
                <p:nvPr/>
              </p:nvSpPr>
              <p:spPr>
                <a:xfrm>
                  <a:off x="111623" y="324240"/>
                  <a:ext cx="13013670" cy="1921127"/>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ターゲットとするコードの前にV7を入れることによって、泣けるコードになる。特にマイナーコードの前に入れると効果的。</a:t>
                  </a:r>
                </a:p>
              </p:txBody>
            </p:sp>
          </p:grpSp>
          <p:grpSp>
            <p:nvGrpSpPr>
              <p:cNvPr id="3112" name="Google Shape;2511;p103"/>
              <p:cNvGrpSpPr/>
              <p:nvPr/>
            </p:nvGrpSpPr>
            <p:grpSpPr>
              <a:xfrm>
                <a:off x="0" y="-5204"/>
                <a:ext cx="1143373" cy="1059013"/>
                <a:chOff x="0" y="-5204"/>
                <a:chExt cx="1143372" cy="1059012"/>
              </a:xfrm>
            </p:grpSpPr>
            <p:sp>
              <p:nvSpPr>
                <p:cNvPr id="3110" name="Rectangle"/>
                <p:cNvSpPr/>
                <p:nvPr/>
              </p:nvSpPr>
              <p:spPr>
                <a:xfrm>
                  <a:off x="0" y="142772"/>
                  <a:ext cx="1143372" cy="763055"/>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111" name="2."/>
                <p:cNvSpPr txBox="1"/>
                <p:nvPr/>
              </p:nvSpPr>
              <p:spPr>
                <a:xfrm>
                  <a:off x="105275" y="-5204"/>
                  <a:ext cx="932823"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2.</a:t>
                  </a:r>
                </a:p>
              </p:txBody>
            </p:sp>
          </p:grpSp>
        </p:grpSp>
        <p:grpSp>
          <p:nvGrpSpPr>
            <p:cNvPr id="3120" name="Google Shape;2512;p103"/>
            <p:cNvGrpSpPr/>
            <p:nvPr/>
          </p:nvGrpSpPr>
          <p:grpSpPr>
            <a:xfrm>
              <a:off x="19011" y="9485251"/>
              <a:ext cx="13461917" cy="2982333"/>
              <a:chOff x="0" y="-5205"/>
              <a:chExt cx="13461916" cy="2982331"/>
            </a:xfrm>
          </p:grpSpPr>
          <p:grpSp>
            <p:nvGrpSpPr>
              <p:cNvPr id="3116" name="Google Shape;2513;p103"/>
              <p:cNvGrpSpPr/>
              <p:nvPr/>
            </p:nvGrpSpPr>
            <p:grpSpPr>
              <a:xfrm>
                <a:off x="238626" y="524299"/>
                <a:ext cx="13223290" cy="2452827"/>
                <a:chOff x="-1" y="-1"/>
                <a:chExt cx="13223289" cy="2452826"/>
              </a:xfrm>
            </p:grpSpPr>
            <p:sp>
              <p:nvSpPr>
                <p:cNvPr id="3114" name="Rectangle"/>
                <p:cNvSpPr/>
                <p:nvPr/>
              </p:nvSpPr>
              <p:spPr>
                <a:xfrm>
                  <a:off x="-1" y="-1"/>
                  <a:ext cx="13223289" cy="2452826"/>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15" name="V7にさらにV7を連結することができる。そうするとさらにドラマティックになる。"/>
                <p:cNvSpPr txBox="1"/>
                <p:nvPr/>
              </p:nvSpPr>
              <p:spPr>
                <a:xfrm>
                  <a:off x="111623" y="550630"/>
                  <a:ext cx="13000038" cy="1351569"/>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V7にさらにV7を連結することができる。そうするとさらにドラマティックになる。</a:t>
                  </a:r>
                </a:p>
              </p:txBody>
            </p:sp>
          </p:grpSp>
          <p:grpSp>
            <p:nvGrpSpPr>
              <p:cNvPr id="3119" name="Google Shape;2514;p103"/>
              <p:cNvGrpSpPr/>
              <p:nvPr/>
            </p:nvGrpSpPr>
            <p:grpSpPr>
              <a:xfrm>
                <a:off x="0" y="-5205"/>
                <a:ext cx="1143372" cy="1059013"/>
                <a:chOff x="0" y="-5205"/>
                <a:chExt cx="1143371" cy="1059012"/>
              </a:xfrm>
            </p:grpSpPr>
            <p:sp>
              <p:nvSpPr>
                <p:cNvPr id="3117" name="Rectangle"/>
                <p:cNvSpPr/>
                <p:nvPr/>
              </p:nvSpPr>
              <p:spPr>
                <a:xfrm>
                  <a:off x="0" y="145555"/>
                  <a:ext cx="1143371" cy="757490"/>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118" name="3."/>
                <p:cNvSpPr txBox="1"/>
                <p:nvPr/>
              </p:nvSpPr>
              <p:spPr>
                <a:xfrm>
                  <a:off x="105274" y="-5205"/>
                  <a:ext cx="932822"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3.</a:t>
                  </a:r>
                </a:p>
              </p:txBody>
            </p:sp>
          </p:grpSp>
        </p:grpSp>
        <p:grpSp>
          <p:nvGrpSpPr>
            <p:cNvPr id="3123" name="Google Shape;2515;p103"/>
            <p:cNvGrpSpPr/>
            <p:nvPr/>
          </p:nvGrpSpPr>
          <p:grpSpPr>
            <a:xfrm>
              <a:off x="257842" y="13291030"/>
              <a:ext cx="13236750" cy="2563624"/>
              <a:chOff x="-1" y="0"/>
              <a:chExt cx="13236749" cy="2563622"/>
            </a:xfrm>
          </p:grpSpPr>
          <p:sp>
            <p:nvSpPr>
              <p:cNvPr id="3121" name="Rectangle"/>
              <p:cNvSpPr/>
              <p:nvPr/>
            </p:nvSpPr>
            <p:spPr>
              <a:xfrm>
                <a:off x="-1" y="0"/>
                <a:ext cx="13236749" cy="2563622"/>
              </a:xfrm>
              <a:prstGeom prst="rect">
                <a:avLst/>
              </a:prstGeom>
              <a:noFill/>
              <a:ln w="12700" cap="flat">
                <a:solidFill>
                  <a:srgbClr val="31538F"/>
                </a:solidFill>
                <a:prstDash val="solid"/>
                <a:miter lim="800000"/>
              </a:ln>
              <a:effectLst/>
            </p:spPr>
            <p:txBody>
              <a:bodyPr wrap="square" lIns="0" tIns="0" rIns="0" bIns="0" numCol="1" anchor="ctr">
                <a:noAutofit/>
              </a:bodyPr>
              <a:lstStyle/>
              <a:p>
                <a:pPr>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22" name="ゴスペルではよく短３度転調が使われる。Ⅱm7（b５）もこの手法のひとつで、とても効果的。"/>
              <p:cNvSpPr txBox="1"/>
              <p:nvPr/>
            </p:nvSpPr>
            <p:spPr>
              <a:xfrm>
                <a:off x="111623" y="606026"/>
                <a:ext cx="13013498" cy="1351570"/>
              </a:xfrm>
              <a:prstGeom prst="rect">
                <a:avLst/>
              </a:prstGeom>
              <a:noFill/>
              <a:ln w="12700" cap="flat">
                <a:noFill/>
                <a:miter lim="400000"/>
              </a:ln>
              <a:effectLst/>
            </p:spPr>
            <p:txBody>
              <a:bodyPr wrap="square" lIns="39450" tIns="39450" rIns="39450" bIns="39450" numCol="1" anchor="ctr">
                <a:spAutoFit/>
              </a:bodyPr>
              <a:lstStyle>
                <a:lvl1pPr>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ゴスペルではよく短３度転調が使われる。Ⅱm7（b５）もこの手法のひとつで、とても効果的。</a:t>
                </a:r>
              </a:p>
            </p:txBody>
          </p:sp>
        </p:grpSp>
        <p:grpSp>
          <p:nvGrpSpPr>
            <p:cNvPr id="3126" name="Google Shape;2516;p103"/>
            <p:cNvGrpSpPr/>
            <p:nvPr/>
          </p:nvGrpSpPr>
          <p:grpSpPr>
            <a:xfrm>
              <a:off x="-1" y="12740433"/>
              <a:ext cx="1143067" cy="1059013"/>
              <a:chOff x="0" y="-5205"/>
              <a:chExt cx="1143066" cy="1059012"/>
            </a:xfrm>
          </p:grpSpPr>
          <p:sp>
            <p:nvSpPr>
              <p:cNvPr id="3124" name="Rectangle"/>
              <p:cNvSpPr/>
              <p:nvPr/>
            </p:nvSpPr>
            <p:spPr>
              <a:xfrm>
                <a:off x="0" y="142579"/>
                <a:ext cx="1143066" cy="76344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125" name="4."/>
              <p:cNvSpPr txBox="1"/>
              <p:nvPr/>
            </p:nvSpPr>
            <p:spPr>
              <a:xfrm>
                <a:off x="105275" y="-5205"/>
                <a:ext cx="932517" cy="1059012"/>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4.</a:t>
                </a:r>
              </a:p>
            </p:txBody>
          </p:sp>
        </p:grpSp>
        <p:grpSp>
          <p:nvGrpSpPr>
            <p:cNvPr id="3129" name="Google Shape;2518;p103"/>
            <p:cNvGrpSpPr/>
            <p:nvPr/>
          </p:nvGrpSpPr>
          <p:grpSpPr>
            <a:xfrm>
              <a:off x="440828" y="16821877"/>
              <a:ext cx="11340354" cy="1384298"/>
              <a:chOff x="0" y="0"/>
              <a:chExt cx="11340352" cy="1384296"/>
            </a:xfrm>
          </p:grpSpPr>
          <p:sp>
            <p:nvSpPr>
              <p:cNvPr id="3127" name="Rectangle"/>
              <p:cNvSpPr/>
              <p:nvPr/>
            </p:nvSpPr>
            <p:spPr>
              <a:xfrm>
                <a:off x="0" y="0"/>
                <a:ext cx="11340352" cy="1384296"/>
              </a:xfrm>
              <a:prstGeom prst="rect">
                <a:avLst/>
              </a:prstGeom>
              <a:solidFill>
                <a:srgbClr val="FFFFFF"/>
              </a:solidFill>
              <a:ln w="12700" cap="flat">
                <a:solidFill>
                  <a:srgbClr val="31538F"/>
                </a:solidFill>
                <a:prstDash val="solid"/>
                <a:miter lim="800000"/>
              </a:ln>
              <a:effectLst/>
            </p:spPr>
            <p:txBody>
              <a:bodyPr wrap="square" lIns="0" tIns="0" rIns="0" bIns="0" numCol="1" anchor="ctr">
                <a:noAutofit/>
              </a:bodyPr>
              <a:lstStyle/>
              <a:p>
                <a:pPr algn="ctr">
                  <a:defRPr sz="3200" u="sng">
                    <a:solidFill>
                      <a:srgbClr val="0563C1"/>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28" name="https://mubo.taka808.com/articles/Y4w3uxEAACMAWGgY/"/>
              <p:cNvSpPr txBox="1"/>
              <p:nvPr/>
            </p:nvSpPr>
            <p:spPr>
              <a:xfrm>
                <a:off x="111624" y="370479"/>
                <a:ext cx="11117101" cy="643340"/>
              </a:xfrm>
              <a:prstGeom prst="rect">
                <a:avLst/>
              </a:prstGeom>
              <a:noFill/>
              <a:ln w="12700" cap="flat">
                <a:noFill/>
                <a:miter lim="400000"/>
              </a:ln>
              <a:effectLst/>
            </p:spPr>
            <p:txBody>
              <a:bodyPr wrap="square" lIns="39450" tIns="39450" rIns="39450" bIns="39450" numCol="1" anchor="ctr">
                <a:spAutoFit/>
              </a:bodyPr>
              <a:lstStyle>
                <a:lvl1pPr algn="ctr">
                  <a:defRPr sz="3200" u="sng">
                    <a:solidFill>
                      <a:srgbClr val="0563C1"/>
                    </a:solidFill>
                    <a:uFill>
                      <a:solidFill>
                        <a:srgbClr val="0563C1"/>
                      </a:solidFill>
                    </a:uFill>
                  </a:defRPr>
                </a:lvl1pPr>
              </a:lstStyle>
              <a:p>
                <a:pPr>
                  <a:defRPr>
                    <a:uFillTx/>
                  </a:defRPr>
                </a:pPr>
                <a:r>
                  <a:rPr sz="1050" dirty="0">
                    <a:latin typeface="M PLUS 1p" panose="020B0502020203020207" pitchFamily="34" charset="-128"/>
                    <a:ea typeface="M PLUS 1p" panose="020B0502020203020207" pitchFamily="34" charset="-128"/>
                    <a:cs typeface="M PLUS 1p" panose="020B0502020203020207" pitchFamily="34" charset="-128"/>
                  </a:rPr>
                  <a:t>https://mubo.taka808.com/articles/Y4w3uxEAACMAWGgY/</a:t>
                </a:r>
              </a:p>
            </p:txBody>
          </p:sp>
        </p:grpSp>
        <p:grpSp>
          <p:nvGrpSpPr>
            <p:cNvPr id="3132" name="Google Shape;2519;p103"/>
            <p:cNvGrpSpPr/>
            <p:nvPr/>
          </p:nvGrpSpPr>
          <p:grpSpPr>
            <a:xfrm>
              <a:off x="44557" y="16369201"/>
              <a:ext cx="3754771" cy="843568"/>
              <a:chOff x="0" y="-5432"/>
              <a:chExt cx="3754769" cy="843566"/>
            </a:xfrm>
          </p:grpSpPr>
          <p:sp>
            <p:nvSpPr>
              <p:cNvPr id="3130" name="Rectangle"/>
              <p:cNvSpPr/>
              <p:nvPr/>
            </p:nvSpPr>
            <p:spPr>
              <a:xfrm>
                <a:off x="0" y="34331"/>
                <a:ext cx="3754769" cy="764038"/>
              </a:xfrm>
              <a:prstGeom prst="rect">
                <a:avLst/>
              </a:prstGeom>
              <a:solidFill>
                <a:srgbClr val="B3C6E7"/>
              </a:solidFill>
              <a:ln w="12700" cap="flat">
                <a:noFill/>
                <a:miter lim="400000"/>
              </a:ln>
              <a:effectLst/>
            </p:spPr>
            <p:txBody>
              <a:bodyPr wrap="square" lIns="0" tIns="0" rIns="0" bIns="0" numCol="1" anchor="ctr">
                <a:noAutofit/>
              </a:bodyPr>
              <a:lstStyle/>
              <a:p>
                <a:pPr algn="ctr">
                  <a:defRPr sz="4100">
                    <a:latin typeface="Garamond"/>
                    <a:ea typeface="Garamond"/>
                    <a:cs typeface="Garamond"/>
                    <a:sym typeface="Garamond"/>
                  </a:defRPr>
                </a:pPr>
                <a:endParaRPr sz="1538"/>
              </a:p>
            </p:txBody>
          </p:sp>
          <p:sp>
            <p:nvSpPr>
              <p:cNvPr id="3131" name="Part08 link"/>
              <p:cNvSpPr txBox="1"/>
              <p:nvPr/>
            </p:nvSpPr>
            <p:spPr>
              <a:xfrm>
                <a:off x="105275" y="-5432"/>
                <a:ext cx="3544220" cy="843566"/>
              </a:xfrm>
              <a:prstGeom prst="rect">
                <a:avLst/>
              </a:prstGeom>
              <a:noFill/>
              <a:ln w="12700" cap="flat">
                <a:noFill/>
                <a:miter lim="400000"/>
              </a:ln>
              <a:effectLst/>
            </p:spPr>
            <p:txBody>
              <a:bodyPr wrap="square" lIns="39450" tIns="39450" rIns="39450" bIns="39450" numCol="1" anchor="ctr">
                <a:spAutoFit/>
              </a:bodyPr>
              <a:lstStyle>
                <a:lvl1pPr algn="ctr">
                  <a:defRPr sz="4100">
                    <a:latin typeface="Garamond"/>
                    <a:ea typeface="Garamond"/>
                    <a:cs typeface="Garamond"/>
                    <a:sym typeface="Garamond"/>
                  </a:defRPr>
                </a:lvl1pPr>
              </a:lstStyle>
              <a:p>
                <a:r>
                  <a:rPr sz="1538"/>
                  <a:t>Part08 link</a:t>
                </a:r>
              </a:p>
            </p:txBody>
          </p:sp>
        </p:grpSp>
        <p:grpSp>
          <p:nvGrpSpPr>
            <p:cNvPr id="3135" name="Google Shape;2520;p103"/>
            <p:cNvGrpSpPr/>
            <p:nvPr/>
          </p:nvGrpSpPr>
          <p:grpSpPr>
            <a:xfrm>
              <a:off x="12126951" y="16812372"/>
              <a:ext cx="1347440" cy="1403309"/>
              <a:chOff x="0" y="0"/>
              <a:chExt cx="1347439" cy="1403308"/>
            </a:xfrm>
          </p:grpSpPr>
          <p:sp>
            <p:nvSpPr>
              <p:cNvPr id="3133" name="Rectangle"/>
              <p:cNvSpPr/>
              <p:nvPr/>
            </p:nvSpPr>
            <p:spPr>
              <a:xfrm>
                <a:off x="0" y="0"/>
                <a:ext cx="1347440" cy="1403309"/>
              </a:xfrm>
              <a:prstGeom prst="rect">
                <a:avLst/>
              </a:prstGeom>
              <a:solidFill>
                <a:srgbClr val="FFFFFF"/>
              </a:solidFill>
              <a:ln w="12700" cap="flat">
                <a:noFill/>
                <a:miter lim="4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3134" name="image12.png" descr="image12.png"/>
              <p:cNvPicPr>
                <a:picLocks noChangeAspect="1"/>
              </p:cNvPicPr>
              <p:nvPr/>
            </p:nvPicPr>
            <p:blipFill>
              <a:blip r:embed="rId2"/>
              <a:stretch>
                <a:fillRect/>
              </a:stretch>
            </p:blipFill>
            <p:spPr>
              <a:xfrm>
                <a:off x="0" y="0"/>
                <a:ext cx="1347440" cy="1403309"/>
              </a:xfrm>
              <a:prstGeom prst="rect">
                <a:avLst/>
              </a:prstGeom>
              <a:ln w="12700" cap="flat">
                <a:solidFill>
                  <a:srgbClr val="FFFFFF"/>
                </a:solidFill>
                <a:prstDash val="solid"/>
                <a:miter lim="8000"/>
                <a:headEnd/>
                <a:tailEnd/>
              </a:ln>
              <a:effectLst/>
            </p:spPr>
          </p:pic>
        </p:grpSp>
      </p:grpSp>
      <p:grpSp>
        <p:nvGrpSpPr>
          <p:cNvPr id="3139" name="Google Shape;2508;p103"/>
          <p:cNvGrpSpPr/>
          <p:nvPr/>
        </p:nvGrpSpPr>
        <p:grpSpPr>
          <a:xfrm>
            <a:off x="344732" y="1098089"/>
            <a:ext cx="458213" cy="397130"/>
            <a:chOff x="0" y="-5204"/>
            <a:chExt cx="1221901" cy="1059011"/>
          </a:xfrm>
        </p:grpSpPr>
        <p:sp>
          <p:nvSpPr>
            <p:cNvPr id="3137" name="Rectangle"/>
            <p:cNvSpPr/>
            <p:nvPr/>
          </p:nvSpPr>
          <p:spPr>
            <a:xfrm>
              <a:off x="0" y="116449"/>
              <a:ext cx="1221901" cy="815702"/>
            </a:xfrm>
            <a:prstGeom prst="rect">
              <a:avLst/>
            </a:prstGeom>
            <a:solidFill>
              <a:srgbClr val="B3C6E7"/>
            </a:solidFill>
            <a:ln w="12700" cap="flat">
              <a:noFill/>
              <a:miter lim="400000"/>
            </a:ln>
            <a:effectLst/>
          </p:spPr>
          <p:txBody>
            <a:bodyPr wrap="square" lIns="0" tIns="0" rIns="0" bIns="0" numCol="1" anchor="ctr">
              <a:noAutofit/>
            </a:bodyPr>
            <a:lstStyle/>
            <a:p>
              <a:pPr algn="ctr">
                <a:defRPr sz="5500">
                  <a:latin typeface="Garamond"/>
                  <a:ea typeface="Garamond"/>
                  <a:cs typeface="Garamond"/>
                  <a:sym typeface="Garamond"/>
                </a:defRPr>
              </a:pPr>
              <a:endParaRPr sz="2063"/>
            </a:p>
          </p:txBody>
        </p:sp>
        <p:sp>
          <p:nvSpPr>
            <p:cNvPr id="3138" name="1."/>
            <p:cNvSpPr txBox="1"/>
            <p:nvPr/>
          </p:nvSpPr>
          <p:spPr>
            <a:xfrm>
              <a:off x="105275" y="-5204"/>
              <a:ext cx="1011352" cy="1059011"/>
            </a:xfrm>
            <a:prstGeom prst="rect">
              <a:avLst/>
            </a:prstGeom>
            <a:noFill/>
            <a:ln w="12700" cap="flat">
              <a:noFill/>
              <a:miter lim="400000"/>
            </a:ln>
            <a:effectLst/>
          </p:spPr>
          <p:txBody>
            <a:bodyPr wrap="square" lIns="39450" tIns="39450" rIns="39450" bIns="39450" numCol="1" anchor="ctr">
              <a:spAutoFit/>
            </a:bodyPr>
            <a:lstStyle>
              <a:lvl1pPr algn="ctr">
                <a:defRPr sz="5500">
                  <a:latin typeface="Garamond"/>
                  <a:ea typeface="Garamond"/>
                  <a:cs typeface="Garamond"/>
                  <a:sym typeface="Garamond"/>
                </a:defRPr>
              </a:lvl1pPr>
            </a:lstStyle>
            <a:p>
              <a:r>
                <a:rPr sz="2063"/>
                <a:t>1.</a:t>
              </a:r>
            </a:p>
          </p:txBody>
        </p:sp>
      </p:grpSp>
      <p:grpSp>
        <p:nvGrpSpPr>
          <p:cNvPr id="2" name="Google Shape;1356;p59">
            <a:extLst>
              <a:ext uri="{FF2B5EF4-FFF2-40B4-BE49-F238E27FC236}">
                <a16:creationId xmlns:a16="http://schemas.microsoft.com/office/drawing/2014/main" id="{738D4545-6940-F7BA-2EDE-08626A6D6552}"/>
              </a:ext>
            </a:extLst>
          </p:cNvPr>
          <p:cNvGrpSpPr/>
          <p:nvPr/>
        </p:nvGrpSpPr>
        <p:grpSpPr>
          <a:xfrm>
            <a:off x="2383" y="686621"/>
            <a:ext cx="5629261" cy="88635"/>
            <a:chOff x="3598" y="-1"/>
            <a:chExt cx="15011360" cy="236360"/>
          </a:xfrm>
        </p:grpSpPr>
        <p:sp>
          <p:nvSpPr>
            <p:cNvPr id="3" name="Google Shape;1357;p59">
              <a:extLst>
                <a:ext uri="{FF2B5EF4-FFF2-40B4-BE49-F238E27FC236}">
                  <a16:creationId xmlns:a16="http://schemas.microsoft.com/office/drawing/2014/main" id="{F3D6809E-1D34-2C68-4C07-0A8AC6B1316B}"/>
                </a:ext>
              </a:extLst>
            </p:cNvPr>
            <p:cNvSpPr/>
            <p:nvPr/>
          </p:nvSpPr>
          <p:spPr>
            <a:xfrm>
              <a:off x="3598" y="-1"/>
              <a:ext cx="15011268" cy="1"/>
            </a:xfrm>
            <a:prstGeom prst="line">
              <a:avLst/>
            </a:prstGeom>
            <a:noFill/>
            <a:ln w="127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4" name="Google Shape;1358;p59">
              <a:extLst>
                <a:ext uri="{FF2B5EF4-FFF2-40B4-BE49-F238E27FC236}">
                  <a16:creationId xmlns:a16="http://schemas.microsoft.com/office/drawing/2014/main" id="{6EB2B582-4B2D-7148-51B2-C5C1379CFDF4}"/>
                </a:ext>
              </a:extLst>
            </p:cNvPr>
            <p:cNvSpPr/>
            <p:nvPr/>
          </p:nvSpPr>
          <p:spPr>
            <a:xfrm>
              <a:off x="10834" y="236358"/>
              <a:ext cx="15004124" cy="1"/>
            </a:xfrm>
            <a:prstGeom prst="line">
              <a:avLst/>
            </a:prstGeom>
            <a:noFill/>
            <a:ln w="25400" cap="flat">
              <a:solidFill>
                <a:srgbClr val="3F3F3F"/>
              </a:solidFill>
              <a:prstDash val="solid"/>
              <a:miter lim="800000"/>
            </a:ln>
            <a:effectLst/>
          </p:spPr>
          <p:txBody>
            <a:bodyPr wrap="square" lIns="0" tIns="0" rIns="0" bIns="0" numCol="1" anchor="t">
              <a:noAutofit/>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5" name="Google Shape;672;p33" descr="Google Shape;672;p33">
            <a:extLst>
              <a:ext uri="{FF2B5EF4-FFF2-40B4-BE49-F238E27FC236}">
                <a16:creationId xmlns:a16="http://schemas.microsoft.com/office/drawing/2014/main" id="{5C466767-EA69-1E1B-B3B1-C2413B213D5D}"/>
              </a:ext>
            </a:extLst>
          </p:cNvPr>
          <p:cNvPicPr>
            <a:picLocks noChangeAspect="1"/>
          </p:cNvPicPr>
          <p:nvPr/>
        </p:nvPicPr>
        <p:blipFill>
          <a:blip r:embed="rId3"/>
          <a:stretch>
            <a:fillRect/>
          </a:stretch>
        </p:blipFill>
        <p:spPr>
          <a:xfrm>
            <a:off x="69321" y="-65851"/>
            <a:ext cx="901096" cy="719573"/>
          </a:xfrm>
          <a:prstGeom prst="rect">
            <a:avLst/>
          </a:prstGeom>
          <a:ln w="12700">
            <a:miter lim="400000"/>
            <a:headEnd/>
            <a:tailEnd/>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6"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92</a:t>
            </a:fld>
            <a:endParaRPr/>
          </a:p>
        </p:txBody>
      </p:sp>
      <p:sp>
        <p:nvSpPr>
          <p:cNvPr id="4" name="テキスト ボックス 2">
            <a:extLst>
              <a:ext uri="{FF2B5EF4-FFF2-40B4-BE49-F238E27FC236}">
                <a16:creationId xmlns:a16="http://schemas.microsoft.com/office/drawing/2014/main" id="{5B2FD1A9-BF7E-71C2-E0E5-7B6777EFE5A2}"/>
              </a:ext>
            </a:extLst>
          </p:cNvPr>
          <p:cNvSpPr txBox="1"/>
          <p:nvPr/>
        </p:nvSpPr>
        <p:spPr>
          <a:xfrm>
            <a:off x="240896" y="512365"/>
            <a:ext cx="5234797" cy="400110"/>
          </a:xfrm>
          <a:prstGeom prst="rect">
            <a:avLst/>
          </a:prstGeom>
          <a:ln w="12700">
            <a:miter lim="400000"/>
          </a:ln>
        </p:spPr>
        <p:txBody>
          <a:bodyPr wrap="square" lIns="17145" rIns="17145">
            <a:spAutoFit/>
          </a:bodyPr>
          <a:lstStyle>
            <a:lvl1pPr algn="ctr">
              <a:defRPr sz="4800"/>
            </a:lvl1pPr>
          </a:lstStyle>
          <a:p>
            <a:r>
              <a:rPr lang="ja-JP" altLang="en-US" sz="2000">
                <a:latin typeface="M PLUS 1p" panose="020B0502020203020207" pitchFamily="34" charset="-128"/>
                <a:ea typeface="M PLUS 1p" panose="020B0502020203020207" pitchFamily="34" charset="-128"/>
                <a:cs typeface="M PLUS 1p" panose="020B0502020203020207" pitchFamily="34" charset="-128"/>
              </a:rPr>
              <a:t>ちょっと厄介な法的トラブル</a:t>
            </a:r>
            <a:endParaRPr sz="2000"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5" name="グループ化 4">
            <a:extLst>
              <a:ext uri="{FF2B5EF4-FFF2-40B4-BE49-F238E27FC236}">
                <a16:creationId xmlns:a16="http://schemas.microsoft.com/office/drawing/2014/main" id="{EBC31D29-83BC-32F3-CAB4-9992E6FFFFEB}"/>
              </a:ext>
            </a:extLst>
          </p:cNvPr>
          <p:cNvGrpSpPr/>
          <p:nvPr/>
        </p:nvGrpSpPr>
        <p:grpSpPr>
          <a:xfrm>
            <a:off x="43664" y="851719"/>
            <a:ext cx="5629260" cy="88634"/>
            <a:chOff x="43664" y="851719"/>
            <a:chExt cx="5629260" cy="88634"/>
          </a:xfrm>
        </p:grpSpPr>
        <p:cxnSp>
          <p:nvCxnSpPr>
            <p:cNvPr id="6" name="Google Shape;224;p19">
              <a:extLst>
                <a:ext uri="{FF2B5EF4-FFF2-40B4-BE49-F238E27FC236}">
                  <a16:creationId xmlns:a16="http://schemas.microsoft.com/office/drawing/2014/main" id="{774CA352-FC37-2972-8E3C-39059D8D5859}"/>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7" name="Google Shape;225;p19">
              <a:extLst>
                <a:ext uri="{FF2B5EF4-FFF2-40B4-BE49-F238E27FC236}">
                  <a16:creationId xmlns:a16="http://schemas.microsoft.com/office/drawing/2014/main" id="{2127EB0A-6E2E-1CCA-06E9-779D1BC146FF}"/>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grpSp>
      <p:sp>
        <p:nvSpPr>
          <p:cNvPr id="8" name="Column-01">
            <a:extLst>
              <a:ext uri="{FF2B5EF4-FFF2-40B4-BE49-F238E27FC236}">
                <a16:creationId xmlns:a16="http://schemas.microsoft.com/office/drawing/2014/main" id="{2DD70F2E-236D-29C1-81D3-EB3C1414C9CE}"/>
              </a:ext>
            </a:extLst>
          </p:cNvPr>
          <p:cNvSpPr txBox="1"/>
          <p:nvPr/>
        </p:nvSpPr>
        <p:spPr>
          <a:xfrm>
            <a:off x="432578" y="105000"/>
            <a:ext cx="4851432" cy="420091"/>
          </a:xfrm>
          <a:prstGeom prst="rect">
            <a:avLst/>
          </a:prstGeom>
          <a:noFill/>
          <a:ln w="12700" cap="flat">
            <a:noFill/>
            <a:miter lim="400000"/>
          </a:ln>
          <a:effectLst/>
        </p:spPr>
        <p:txBody>
          <a:bodyPr wrap="square" lIns="25134" tIns="25134" rIns="25134" bIns="25134" numCol="1" anchor="t">
            <a:spAutoFit/>
          </a:bodyPr>
          <a:lstStyle>
            <a:lvl1pPr algn="ctr">
              <a:defRPr sz="7900">
                <a:latin typeface="Garamond"/>
                <a:ea typeface="Garamond"/>
                <a:cs typeface="Garamond"/>
                <a:sym typeface="Garamond"/>
              </a:defRPr>
            </a:lvl1pPr>
          </a:lstStyle>
          <a:p>
            <a:r>
              <a:rPr sz="2400" dirty="0"/>
              <a:t>Column-0</a:t>
            </a:r>
            <a:r>
              <a:rPr lang="en-US" sz="2400" dirty="0"/>
              <a:t>3</a:t>
            </a:r>
            <a:endParaRPr sz="2000" dirty="0">
              <a:solidFill>
                <a:srgbClr val="4A5568"/>
              </a:solidFill>
            </a:endParaRPr>
          </a:p>
        </p:txBody>
      </p:sp>
      <p:pic>
        <p:nvPicPr>
          <p:cNvPr id="9" name="Google Shape;916;p41">
            <a:extLst>
              <a:ext uri="{FF2B5EF4-FFF2-40B4-BE49-F238E27FC236}">
                <a16:creationId xmlns:a16="http://schemas.microsoft.com/office/drawing/2014/main" id="{73A560F4-DB9A-EF69-81A8-BF963C92C039}"/>
              </a:ext>
            </a:extLst>
          </p:cNvPr>
          <p:cNvPicPr preferRelativeResize="0"/>
          <p:nvPr/>
        </p:nvPicPr>
        <p:blipFill>
          <a:blip r:embed="rId2"/>
          <a:stretch>
            <a:fillRect/>
          </a:stretch>
        </p:blipFill>
        <p:spPr>
          <a:xfrm rot="-5400000">
            <a:off x="-1256606" y="2183901"/>
            <a:ext cx="8216743" cy="5729645"/>
          </a:xfrm>
          <a:prstGeom prst="rect">
            <a:avLst/>
          </a:prstGeom>
          <a:noFill/>
          <a:ln>
            <a:noFill/>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表紙-03"/>
          <p:cNvPicPr>
            <a:picLocks noChangeAspect="1"/>
          </p:cNvPicPr>
          <p:nvPr/>
        </p:nvPicPr>
        <p:blipFill>
          <a:blip r:embed="rId2">
            <a:alphaModFix amt="54000"/>
          </a:blip>
          <a:stretch>
            <a:fillRect/>
          </a:stretch>
        </p:blipFill>
        <p:spPr>
          <a:xfrm>
            <a:off x="-138985" y="-797481"/>
            <a:ext cx="5968127" cy="9275445"/>
          </a:xfrm>
          <a:prstGeom prst="rect">
            <a:avLst/>
          </a:prstGeom>
        </p:spPr>
      </p:pic>
      <p:sp>
        <p:nvSpPr>
          <p:cNvPr id="3149" name="Rectangle"/>
          <p:cNvSpPr/>
          <p:nvPr/>
        </p:nvSpPr>
        <p:spPr>
          <a:xfrm>
            <a:off x="460539" y="281346"/>
            <a:ext cx="4901738" cy="351114"/>
          </a:xfrm>
          <a:prstGeom prst="rect">
            <a:avLst/>
          </a:prstGeom>
          <a:solidFill>
            <a:srgbClr val="FFFFFF"/>
          </a:solidFill>
          <a:ln w="12700" cap="flat">
            <a:noFill/>
            <a:miter lim="400000"/>
          </a:ln>
          <a:effectLst/>
        </p:spPr>
        <p:txBody>
          <a:bodyPr wrap="square" lIns="0" tIns="0" rIns="0" bIns="0" numCol="1" anchor="t">
            <a:noAutofit/>
          </a:bodyPr>
          <a:lstStyle/>
          <a:p>
            <a:pPr algn="ctr">
              <a:defRPr sz="5500">
                <a:latin typeface="Garamond"/>
                <a:ea typeface="Garamond"/>
                <a:cs typeface="Garamond"/>
                <a:sym typeface="Garamond"/>
              </a:defRPr>
            </a:pPr>
            <a:endParaRPr sz="2063"/>
          </a:p>
        </p:txBody>
      </p:sp>
      <p:sp>
        <p:nvSpPr>
          <p:cNvPr id="3152" name="Google Shape;2539;p105"/>
          <p:cNvSpPr txBox="1"/>
          <p:nvPr/>
        </p:nvSpPr>
        <p:spPr>
          <a:xfrm>
            <a:off x="326024" y="2267681"/>
            <a:ext cx="5064545" cy="6844471"/>
          </a:xfrm>
          <a:prstGeom prst="rect">
            <a:avLst/>
          </a:prstGeom>
          <a:ln w="12700">
            <a:miter lim="400000"/>
          </a:ln>
        </p:spPr>
        <p:txBody>
          <a:bodyPr wrap="square" lIns="39450" tIns="39450" rIns="39450" bIns="39450">
            <a:spAutoFit/>
          </a:bodyPr>
          <a:lstStyle/>
          <a:p>
            <a:pPr>
              <a:lnSpc>
                <a:spcPct val="90000"/>
              </a:lnSpc>
              <a:defRPr sz="5300" b="1">
                <a:solidFill>
                  <a:srgbClr val="4A5568"/>
                </a:solidFill>
              </a:defRPr>
            </a:pPr>
            <a:r>
              <a:rPr sz="1988" dirty="0" err="1">
                <a:latin typeface="M PLUS 1p" panose="020B0502020203020207" pitchFamily="34" charset="-128"/>
                <a:ea typeface="M PLUS 1p" panose="020B0502020203020207" pitchFamily="34" charset="-128"/>
                <a:cs typeface="M PLUS 1p" panose="020B0502020203020207" pitchFamily="34" charset="-128"/>
              </a:rPr>
              <a:t>薄給ミュージシャンのちょっと厄介な法的トラブル</a:t>
            </a:r>
            <a:endParaRPr sz="19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spcBef>
                <a:spcPts val="1538"/>
              </a:spcBef>
              <a:defRPr sz="5300" b="1">
                <a:solidFill>
                  <a:srgbClr val="4A5568"/>
                </a:solidFill>
              </a:defRPr>
            </a:pPr>
            <a:r>
              <a:rPr sz="1988" dirty="0">
                <a:latin typeface="M PLUS 1p" panose="020B0502020203020207" pitchFamily="34" charset="-128"/>
                <a:ea typeface="M PLUS 1p" panose="020B0502020203020207" pitchFamily="34" charset="-128"/>
                <a:cs typeface="M PLUS 1p" panose="020B0502020203020207" pitchFamily="34" charset="-128"/>
              </a:rPr>
              <a:t>　</a:t>
            </a:r>
            <a:r>
              <a:rPr sz="1388" dirty="0">
                <a:latin typeface="M PLUS 1p" panose="020B0502020203020207" pitchFamily="34" charset="-128"/>
                <a:ea typeface="M PLUS 1p" panose="020B0502020203020207" pitchFamily="34" charset="-128"/>
                <a:cs typeface="M PLUS 1p" panose="020B0502020203020207" pitchFamily="34" charset="-128"/>
              </a:rPr>
              <a:t>音楽に情熱を傾けるも、ぎりぎりの収入でやりくりするミュージシャンには、予期せぬ法的な問題がのしかかることもあります。先日の話。知り合いのミュージシャンが、レストランで演奏している最中に、高価なスクリーンをうっかり壊してしまったんです。そのレストランのステージは、狭い上にスクリーンがすぐ後ろにあり、ちょっとした動きで簡単に触れてしまう設計になっていま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この場所では、過去にも同じような事故が何回かあったのですが、レストラン側は保険に入らず、毎回ミュージシャンに修理費を請求してきました。今回も知り合いに$1500の請求が。でも、法的には本当に支払う必要があるのでしょうか？</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ニューヨーク州では「比較過失」という考え方があります。これは、事故における双方の責任の割合に基づいて、損害賠償が決まるというもの。スクリーンの破損についても、レストランとミュージシャンの過失がどちらもある場合、負担も分かれます。</a:t>
            </a: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連邦雇用法によれば、特定の損失に対する給与からの控除は許されていますが、最低賃金を下回ることはできません。独立契約者の場合、直接的な給与控除が適用されないことが多いので、結局は話し合いで決まることが多いですね。</a:t>
            </a:r>
          </a:p>
          <a:p>
            <a:pPr>
              <a:lnSpc>
                <a:spcPct val="115000"/>
              </a:lnSpc>
              <a:spcBef>
                <a:spcPts val="1538"/>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pic>
        <p:nvPicPr>
          <p:cNvPr id="3153" name="Google Shape;2544;p105" descr="Google Shape;2544;p105"/>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315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93</a:t>
            </a:fld>
            <a:endParaRPr/>
          </a:p>
        </p:txBody>
      </p:sp>
      <p:sp>
        <p:nvSpPr>
          <p:cNvPr id="2" name="Column-02">
            <a:extLst>
              <a:ext uri="{FF2B5EF4-FFF2-40B4-BE49-F238E27FC236}">
                <a16:creationId xmlns:a16="http://schemas.microsoft.com/office/drawing/2014/main" id="{3B802AF4-2550-836C-36A5-12C8177F8EAD}"/>
              </a:ext>
            </a:extLst>
          </p:cNvPr>
          <p:cNvSpPr txBox="1"/>
          <p:nvPr/>
        </p:nvSpPr>
        <p:spPr>
          <a:xfrm>
            <a:off x="432578" y="302932"/>
            <a:ext cx="4851432" cy="420091"/>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a:t>
            </a:r>
            <a:r>
              <a:rPr lang="en-US" sz="2400" dirty="0"/>
              <a:t>3</a:t>
            </a:r>
            <a:endParaRPr sz="2400" dirty="0"/>
          </a:p>
        </p:txBody>
      </p:sp>
      <p:cxnSp>
        <p:nvCxnSpPr>
          <p:cNvPr id="4" name="Google Shape;224;p19">
            <a:extLst>
              <a:ext uri="{FF2B5EF4-FFF2-40B4-BE49-F238E27FC236}">
                <a16:creationId xmlns:a16="http://schemas.microsoft.com/office/drawing/2014/main" id="{6963BB4E-9628-92E7-0F78-DBB3319F9EA1}"/>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6" name="Google Shape;225;p19">
            <a:extLst>
              <a:ext uri="{FF2B5EF4-FFF2-40B4-BE49-F238E27FC236}">
                <a16:creationId xmlns:a16="http://schemas.microsoft.com/office/drawing/2014/main" id="{8001DF4B-E5CA-23ED-EE4F-4E6E01258118}"/>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表紙-03"/>
          <p:cNvPicPr>
            <a:picLocks noChangeAspect="1"/>
          </p:cNvPicPr>
          <p:nvPr/>
        </p:nvPicPr>
        <p:blipFill>
          <a:blip r:embed="rId2">
            <a:alphaModFix amt="54000"/>
          </a:blip>
          <a:stretch>
            <a:fillRect/>
          </a:stretch>
        </p:blipFill>
        <p:spPr>
          <a:xfrm>
            <a:off x="-166132" y="-342424"/>
            <a:ext cx="5968127" cy="9275445"/>
          </a:xfrm>
          <a:prstGeom prst="rect">
            <a:avLst/>
          </a:prstGeom>
        </p:spPr>
      </p:pic>
      <p:sp>
        <p:nvSpPr>
          <p:cNvPr id="3160" name="Google Shape;2552;p106"/>
          <p:cNvSpPr txBox="1"/>
          <p:nvPr/>
        </p:nvSpPr>
        <p:spPr>
          <a:xfrm>
            <a:off x="379137" y="1593745"/>
            <a:ext cx="5064545" cy="4951838"/>
          </a:xfrm>
          <a:prstGeom prst="rect">
            <a:avLst/>
          </a:prstGeom>
          <a:ln w="12700">
            <a:miter lim="400000"/>
          </a:ln>
        </p:spPr>
        <p:txBody>
          <a:bodyPr lIns="39450" tIns="39450" rIns="39450" bIns="39450">
            <a:spAutoFit/>
          </a:bodyPr>
          <a:lstStyle/>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さて、どうするか。考えられる対策はこんな感じです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15000"/>
              </a:lnSpc>
              <a:spcBef>
                <a:spcPts val="1538"/>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1.「故意じゃない」と伝えて、無理やりの支払いを避ける。</a:t>
            </a:r>
            <a:endParaRPr sz="1388" u="sng"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2.　</a:t>
            </a:r>
            <a:r>
              <a:rPr sz="1388" dirty="0" err="1">
                <a:latin typeface="M PLUS 1p" panose="020B0502020203020207" pitchFamily="34" charset="-128"/>
                <a:ea typeface="M PLUS 1p" panose="020B0502020203020207" pitchFamily="34" charset="-128"/>
                <a:cs typeface="M PLUS 1p" panose="020B0502020203020207" pitchFamily="34" charset="-128"/>
              </a:rPr>
              <a:t>レストランが過去に同じ事故を経験しながら対策をしてこなかったことを指摘し、損害賠償の減額を試みる</a:t>
            </a:r>
            <a:r>
              <a:rPr sz="1388" dirty="0">
                <a:latin typeface="M PLUS 1p" panose="020B0502020203020207" pitchFamily="34" charset="-128"/>
                <a:ea typeface="M PLUS 1p" panose="020B0502020203020207" pitchFamily="34" charset="-128"/>
                <a:cs typeface="M PLUS 1p" panose="020B0502020203020207" pitchFamily="34" charset="-128"/>
              </a:rPr>
              <a:t>。</a:t>
            </a:r>
            <a:endParaRPr sz="1388" u="sng"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3.　</a:t>
            </a:r>
            <a:r>
              <a:rPr sz="1388" dirty="0" err="1">
                <a:latin typeface="M PLUS 1p" panose="020B0502020203020207" pitchFamily="34" charset="-128"/>
                <a:ea typeface="M PLUS 1p" panose="020B0502020203020207" pitchFamily="34" charset="-128"/>
                <a:cs typeface="M PLUS 1p" panose="020B0502020203020207" pitchFamily="34" charset="-128"/>
              </a:rPr>
              <a:t>独立契約者として、法的な枠内で支払いの交渉をする</a:t>
            </a:r>
            <a:r>
              <a:rPr sz="1388" dirty="0">
                <a:latin typeface="M PLUS 1p" panose="020B0502020203020207" pitchFamily="34" charset="-128"/>
                <a:ea typeface="M PLUS 1p" panose="020B0502020203020207" pitchFamily="34" charset="-128"/>
                <a:cs typeface="M PLUS 1p" panose="020B0502020203020207" pitchFamily="34" charset="-128"/>
              </a:rPr>
              <a:t>。</a:t>
            </a:r>
            <a:endParaRPr sz="1388" u="sng"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法的アドバイスはプロに任せるに越したことはないですが、普段からちょっとしたコミュニケーションや契約書でクリアにしておくのが面倒を避ける秘訣かもしれませんね。</a:t>
            </a:r>
          </a:p>
          <a:p>
            <a:pPr>
              <a:lnSpc>
                <a:spcPct val="115000"/>
              </a:lnSpc>
              <a:spcBef>
                <a:spcPts val="1538"/>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gn="r">
              <a:lnSpc>
                <a:spcPct val="115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2023/10/26 -</a:t>
            </a:r>
            <a:r>
              <a:rPr sz="1388" dirty="0" err="1">
                <a:latin typeface="M PLUS 1p" panose="020B0502020203020207" pitchFamily="34" charset="-128"/>
                <a:ea typeface="M PLUS 1p" panose="020B0502020203020207" pitchFamily="34" charset="-128"/>
                <a:cs typeface="M PLUS 1p" panose="020B0502020203020207" pitchFamily="34" charset="-128"/>
              </a:rPr>
              <a:t>泉川</a:t>
            </a:r>
            <a:r>
              <a:rPr sz="1388" dirty="0">
                <a:latin typeface="M PLUS 1p" panose="020B0502020203020207" pitchFamily="34" charset="-128"/>
                <a:ea typeface="M PLUS 1p" panose="020B0502020203020207" pitchFamily="34" charset="-128"/>
                <a:cs typeface="M PLUS 1p" panose="020B0502020203020207" pitchFamily="34" charset="-128"/>
              </a:rPr>
              <a:t>　</a:t>
            </a:r>
          </a:p>
          <a:p>
            <a:pPr>
              <a:lnSpc>
                <a:spcPct val="115000"/>
              </a:lnSpc>
              <a:spcBef>
                <a:spcPts val="1538"/>
              </a:spcBef>
              <a:defRPr sz="3700"/>
            </a:pPr>
            <a:endParaRPr sz="1388"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spcBef>
                <a:spcPts val="1538"/>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p>
        </p:txBody>
      </p:sp>
      <p:pic>
        <p:nvPicPr>
          <p:cNvPr id="3161" name="Google Shape;2557;p106" descr="Google Shape;2557;p106"/>
          <p:cNvPicPr>
            <a:picLocks noChangeAspect="1"/>
          </p:cNvPicPr>
          <p:nvPr/>
        </p:nvPicPr>
        <p:blipFill>
          <a:blip r:embed="rId3"/>
          <a:srcRect r="9066"/>
          <a:stretch>
            <a:fillRect/>
          </a:stretch>
        </p:blipFill>
        <p:spPr>
          <a:xfrm>
            <a:off x="148788" y="87249"/>
            <a:ext cx="559091" cy="728733"/>
          </a:xfrm>
          <a:prstGeom prst="rect">
            <a:avLst/>
          </a:prstGeom>
          <a:ln w="12700">
            <a:miter lim="400000"/>
            <a:headEnd/>
            <a:tailEnd/>
          </a:ln>
        </p:spPr>
      </p:pic>
      <p:sp>
        <p:nvSpPr>
          <p:cNvPr id="3162"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94</a:t>
            </a:fld>
            <a:endParaRPr/>
          </a:p>
        </p:txBody>
      </p:sp>
      <p:sp>
        <p:nvSpPr>
          <p:cNvPr id="3" name="Column-02">
            <a:extLst>
              <a:ext uri="{FF2B5EF4-FFF2-40B4-BE49-F238E27FC236}">
                <a16:creationId xmlns:a16="http://schemas.microsoft.com/office/drawing/2014/main" id="{CF38E9B3-0691-3CC4-5E86-257817A6A46F}"/>
              </a:ext>
            </a:extLst>
          </p:cNvPr>
          <p:cNvSpPr txBox="1"/>
          <p:nvPr/>
        </p:nvSpPr>
        <p:spPr>
          <a:xfrm>
            <a:off x="432578" y="290232"/>
            <a:ext cx="4851432" cy="420091"/>
          </a:xfrm>
          <a:prstGeom prst="rect">
            <a:avLst/>
          </a:prstGeom>
          <a:noFill/>
          <a:ln w="12700" cap="flat">
            <a:noFill/>
            <a:miter lim="400000"/>
          </a:ln>
          <a:effectLst/>
        </p:spPr>
        <p:txBody>
          <a:bodyPr wrap="square" lIns="25134" tIns="25134" rIns="25134" bIns="25134" numCol="1" anchor="t">
            <a:spAutoFit/>
          </a:bodyPr>
          <a:lstStyle>
            <a:lvl1pPr algn="ctr">
              <a:defRPr sz="5500">
                <a:latin typeface="Garamond"/>
                <a:ea typeface="Garamond"/>
                <a:cs typeface="Garamond"/>
                <a:sym typeface="Garamond"/>
              </a:defRPr>
            </a:lvl1pPr>
          </a:lstStyle>
          <a:p>
            <a:r>
              <a:rPr sz="2400" dirty="0"/>
              <a:t>Column-0</a:t>
            </a:r>
            <a:r>
              <a:rPr lang="en-US" sz="2400" dirty="0"/>
              <a:t>3</a:t>
            </a:r>
            <a:endParaRPr sz="2400" dirty="0"/>
          </a:p>
        </p:txBody>
      </p:sp>
      <p:cxnSp>
        <p:nvCxnSpPr>
          <p:cNvPr id="4" name="Google Shape;224;p19">
            <a:extLst>
              <a:ext uri="{FF2B5EF4-FFF2-40B4-BE49-F238E27FC236}">
                <a16:creationId xmlns:a16="http://schemas.microsoft.com/office/drawing/2014/main" id="{541B25DE-5C60-F804-FA78-B4AC7A6A185B}"/>
              </a:ext>
            </a:extLst>
          </p:cNvPr>
          <p:cNvCxnSpPr/>
          <p:nvPr/>
        </p:nvCxnSpPr>
        <p:spPr>
          <a:xfrm>
            <a:off x="43664" y="851719"/>
            <a:ext cx="5629225" cy="0"/>
          </a:xfrm>
          <a:prstGeom prst="straightConnector1">
            <a:avLst/>
          </a:prstGeom>
          <a:noFill/>
          <a:ln w="12700" cap="flat" cmpd="sng">
            <a:solidFill>
              <a:srgbClr val="3F3F3F"/>
            </a:solidFill>
            <a:prstDash val="solid"/>
            <a:miter lim="800000"/>
            <a:headEnd type="none" w="sm" len="sm"/>
            <a:tailEnd type="none" w="sm" len="sm"/>
          </a:ln>
        </p:spPr>
      </p:cxnSp>
      <p:cxnSp>
        <p:nvCxnSpPr>
          <p:cNvPr id="5" name="Google Shape;225;p19">
            <a:extLst>
              <a:ext uri="{FF2B5EF4-FFF2-40B4-BE49-F238E27FC236}">
                <a16:creationId xmlns:a16="http://schemas.microsoft.com/office/drawing/2014/main" id="{E8CB7938-5149-D6B8-033F-CFCACAAEF4CC}"/>
              </a:ext>
            </a:extLst>
          </p:cNvPr>
          <p:cNvCxnSpPr/>
          <p:nvPr/>
        </p:nvCxnSpPr>
        <p:spPr>
          <a:xfrm>
            <a:off x="46377" y="940353"/>
            <a:ext cx="5626547" cy="0"/>
          </a:xfrm>
          <a:prstGeom prst="straightConnector1">
            <a:avLst/>
          </a:prstGeom>
          <a:noFill/>
          <a:ln w="25400" cap="flat" cmpd="sng">
            <a:solidFill>
              <a:srgbClr val="3F3F3F"/>
            </a:solidFill>
            <a:prstDash val="solid"/>
            <a:miter lim="800000"/>
            <a:headEnd type="none" w="sm" len="sm"/>
            <a:tailEnd type="none" w="sm" len="sm"/>
          </a:ln>
        </p:spPr>
      </p:cxn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 name="Picture 1" descr="Picture 1"/>
          <p:cNvPicPr>
            <a:picLocks noChangeAspect="1"/>
          </p:cNvPicPr>
          <p:nvPr/>
        </p:nvPicPr>
        <p:blipFill>
          <a:blip r:embed="rId2"/>
          <a:stretch>
            <a:fillRect/>
          </a:stretch>
        </p:blipFill>
        <p:spPr>
          <a:xfrm>
            <a:off x="-133747" y="-111919"/>
            <a:ext cx="5867400" cy="9340692"/>
          </a:xfrm>
          <a:prstGeom prst="rect">
            <a:avLst/>
          </a:prstGeom>
          <a:ln w="12700">
            <a:miter lim="400000"/>
            <a:headEnd/>
            <a:tailEnd/>
          </a:ln>
        </p:spPr>
      </p:pic>
      <p:sp>
        <p:nvSpPr>
          <p:cNvPr id="3165" name="Google Shape;2567;p107"/>
          <p:cNvSpPr txBox="1"/>
          <p:nvPr/>
        </p:nvSpPr>
        <p:spPr>
          <a:xfrm>
            <a:off x="207123" y="3502271"/>
            <a:ext cx="5445582" cy="1839255"/>
          </a:xfrm>
          <a:prstGeom prst="rect">
            <a:avLst/>
          </a:prstGeom>
          <a:ln w="12700">
            <a:miter lim="400000"/>
          </a:ln>
        </p:spPr>
        <p:txBody>
          <a:bodyPr lIns="39450" tIns="39450" rIns="39450" bIns="39450">
            <a:spAutoFit/>
          </a:bodyPr>
          <a:lstStyle/>
          <a:p>
            <a:pPr>
              <a:lnSpc>
                <a:spcPct val="115000"/>
              </a:lnSpc>
              <a:defRPr sz="6700">
                <a:solidFill>
                  <a:srgbClr val="4A5568"/>
                </a:solidFill>
                <a:latin typeface="A-OTF 太ゴB101 Pr6N Bold"/>
                <a:ea typeface="A-OTF 太ゴB101 Pr6N Bold"/>
                <a:cs typeface="A-OTF 太ゴB101 Pr6N Bold"/>
                <a:sym typeface="A-OTF 太ゴB101 Pr6N Bold"/>
              </a:defRPr>
            </a:pPr>
            <a:r>
              <a:rPr sz="3000" dirty="0" err="1">
                <a:latin typeface="M PLUS 1p" panose="020B0502020203020207" pitchFamily="34" charset="-128"/>
                <a:ea typeface="M PLUS 1p" panose="020B0502020203020207" pitchFamily="34" charset="-128"/>
                <a:cs typeface="M PLUS 1p" panose="020B0502020203020207" pitchFamily="34" charset="-128"/>
              </a:rPr>
              <a:t>王道ジャズサウンドの作り方</a:t>
            </a:r>
            <a:endParaRPr sz="3000" dirty="0">
              <a:latin typeface="M PLUS 1p" panose="020B0502020203020207" pitchFamily="34" charset="-128"/>
              <a:ea typeface="M PLUS 1p" panose="020B0502020203020207" pitchFamily="34" charset="-128"/>
              <a:cs typeface="M PLUS 1p" panose="020B0502020203020207" pitchFamily="34" charset="-128"/>
            </a:endParaRPr>
          </a:p>
          <a:p>
            <a:pPr>
              <a:lnSpc>
                <a:spcPct val="115000"/>
              </a:lnSpc>
              <a:defRPr sz="6700">
                <a:solidFill>
                  <a:srgbClr val="4A5568"/>
                </a:solidFill>
                <a:latin typeface="A-OTF 太ゴB101 Pr6N Bold"/>
                <a:ea typeface="A-OTF 太ゴB101 Pr6N Bold"/>
                <a:cs typeface="A-OTF 太ゴB101 Pr6N Bold"/>
                <a:sym typeface="A-OTF 太ゴB101 Pr6N Bold"/>
              </a:defRPr>
            </a:pPr>
            <a:r>
              <a:rPr sz="3000" dirty="0">
                <a:latin typeface="M PLUS 1p" panose="020B0502020203020207" pitchFamily="34" charset="-128"/>
                <a:ea typeface="M PLUS 1p" panose="020B0502020203020207" pitchFamily="34" charset="-128"/>
                <a:cs typeface="M PLUS 1p" panose="020B0502020203020207" pitchFamily="34" charset="-128"/>
              </a:rPr>
              <a:t>（</a:t>
            </a:r>
            <a:r>
              <a:rPr sz="3000" dirty="0" err="1">
                <a:latin typeface="M PLUS 1p" panose="020B0502020203020207" pitchFamily="34" charset="-128"/>
                <a:ea typeface="M PLUS 1p" panose="020B0502020203020207" pitchFamily="34" charset="-128"/>
                <a:cs typeface="M PLUS 1p" panose="020B0502020203020207" pitchFamily="34" charset="-128"/>
              </a:rPr>
              <a:t>オルタードテンション</a:t>
            </a:r>
            <a:r>
              <a:rPr sz="3000" dirty="0">
                <a:latin typeface="M PLUS 1p" panose="020B0502020203020207" pitchFamily="34" charset="-128"/>
                <a:ea typeface="M PLUS 1p" panose="020B0502020203020207" pitchFamily="34" charset="-128"/>
                <a:cs typeface="M PLUS 1p" panose="020B0502020203020207" pitchFamily="34" charset="-128"/>
              </a:rPr>
              <a:t>）</a:t>
            </a:r>
          </a:p>
          <a:p>
            <a:pPr>
              <a:lnSpc>
                <a:spcPct val="90000"/>
              </a:lnSpc>
              <a:defRPr sz="6700"/>
            </a:pPr>
            <a:endParaRPr sz="2513" dirty="0">
              <a:latin typeface="M PLUS 1p" panose="020B0502020203020207" pitchFamily="34" charset="-128"/>
              <a:ea typeface="M PLUS 1p" panose="020B0502020203020207" pitchFamily="34" charset="-128"/>
              <a:cs typeface="M PLUS 1p" panose="020B0502020203020207" pitchFamily="34" charset="-128"/>
            </a:endParaRPr>
          </a:p>
          <a:p>
            <a:pPr>
              <a:lnSpc>
                <a:spcPct val="90000"/>
              </a:lnSpc>
              <a:defRPr sz="6700"/>
            </a:pPr>
            <a:endParaRPr sz="2513"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66" name="Google Shape;2568;p107"/>
          <p:cNvSpPr txBox="1"/>
          <p:nvPr/>
        </p:nvSpPr>
        <p:spPr>
          <a:xfrm>
            <a:off x="3603447" y="8330881"/>
            <a:ext cx="2265394" cy="691383"/>
          </a:xfrm>
          <a:prstGeom prst="rect">
            <a:avLst/>
          </a:prstGeom>
          <a:ln w="12700">
            <a:miter lim="400000"/>
          </a:ln>
        </p:spPr>
        <p:txBody>
          <a:bodyPr lIns="25134" tIns="25134" rIns="25134" bIns="25134">
            <a:spAutoFit/>
          </a:bodyPr>
          <a:lstStyle/>
          <a:p>
            <a:pPr algn="ctr">
              <a:defRPr sz="7300" b="1">
                <a:latin typeface="Garamond"/>
                <a:ea typeface="Garamond"/>
                <a:cs typeface="Garamond"/>
                <a:sym typeface="Garamond"/>
              </a:defRPr>
            </a:pPr>
            <a:r>
              <a:rPr sz="2738"/>
              <a:t>　Part </a:t>
            </a:r>
            <a:r>
              <a:rPr sz="4163"/>
              <a:t>09</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Google Shape;2578;p108"/>
          <p:cNvSpPr txBox="1"/>
          <p:nvPr/>
        </p:nvSpPr>
        <p:spPr>
          <a:xfrm>
            <a:off x="108122" y="1139711"/>
            <a:ext cx="1131395"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171" name="Google Shape;2579;p108"/>
          <p:cNvGrpSpPr/>
          <p:nvPr/>
        </p:nvGrpSpPr>
        <p:grpSpPr>
          <a:xfrm>
            <a:off x="1148" y="1009314"/>
            <a:ext cx="5715000" cy="474189"/>
            <a:chOff x="0" y="-1"/>
            <a:chExt cx="15240000" cy="1264502"/>
          </a:xfrm>
        </p:grpSpPr>
        <p:sp>
          <p:nvSpPr>
            <p:cNvPr id="3169"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3170" name="オルタードテンションの５つのポイント"/>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1538" dirty="0">
                  <a:latin typeface="MS PMincho" panose="02020600040205080304" pitchFamily="18" charset="-128"/>
                  <a:ea typeface="MS PMincho" panose="02020600040205080304" pitchFamily="18" charset="-128"/>
                  <a:cs typeface="A-OTF 太ゴB101 Pr6N Bold"/>
                  <a:sym typeface="A-OTF 太ゴB101 Pr6N Bold"/>
                </a:rPr>
                <a:t>　　</a:t>
              </a:r>
              <a:r>
                <a:rPr sz="2063" dirty="0">
                  <a:latin typeface="MS PMincho" panose="02020600040205080304" pitchFamily="18" charset="-128"/>
                  <a:ea typeface="MS PMincho" panose="02020600040205080304" pitchFamily="18" charset="-128"/>
                  <a:cs typeface="A-OTF 太ゴB101 Pr6N Bold"/>
                  <a:sym typeface="A-OTF 太ゴB101 Pr6N Bold"/>
                </a:rPr>
                <a:t>オルタードテンションの５つのポイント</a:t>
              </a:r>
            </a:p>
          </p:txBody>
        </p:sp>
      </p:grpSp>
      <p:pic>
        <p:nvPicPr>
          <p:cNvPr id="3172" name="Google Shape;2581;p108" descr="Google Shape;2581;p108"/>
          <p:cNvPicPr>
            <a:picLocks noChangeAspect="1"/>
          </p:cNvPicPr>
          <p:nvPr/>
        </p:nvPicPr>
        <p:blipFill>
          <a:blip r:embed="rId2"/>
          <a:srcRect r="9066" b="28515"/>
          <a:stretch>
            <a:fillRect/>
          </a:stretch>
        </p:blipFill>
        <p:spPr>
          <a:xfrm>
            <a:off x="795" y="988125"/>
            <a:ext cx="559091" cy="520927"/>
          </a:xfrm>
          <a:prstGeom prst="rect">
            <a:avLst/>
          </a:prstGeom>
          <a:ln w="12700">
            <a:miter lim="400000"/>
            <a:headEnd/>
            <a:tailEnd/>
          </a:ln>
        </p:spPr>
      </p:pic>
      <p:sp>
        <p:nvSpPr>
          <p:cNvPr id="3173" name="Google Shape;2583;p108"/>
          <p:cNvSpPr txBox="1"/>
          <p:nvPr/>
        </p:nvSpPr>
        <p:spPr>
          <a:xfrm>
            <a:off x="155189" y="201481"/>
            <a:ext cx="5406210" cy="270050"/>
          </a:xfrm>
          <a:prstGeom prst="rect">
            <a:avLst/>
          </a:prstGeom>
          <a:ln w="12700">
            <a:miter lim="400000"/>
          </a:ln>
        </p:spPr>
        <p:txBody>
          <a:bodyPr wrap="square" lIns="25134" tIns="25134" rIns="25134" bIns="25134">
            <a:spAutoFit/>
          </a:bodyPr>
          <a:lstStyle/>
          <a:p>
            <a:pPr>
              <a:defRPr sz="3800">
                <a:latin typeface="A-OTF 太ゴB101 Pr6N Bold"/>
                <a:ea typeface="A-OTF 太ゴB101 Pr6N Bold"/>
                <a:cs typeface="A-OTF 太ゴB101 Pr6N Bold"/>
                <a:sym typeface="A-OTF 太ゴB101 Pr6N Bold"/>
              </a:defRPr>
            </a:pPr>
            <a:r>
              <a:rPr sz="1425" dirty="0">
                <a:latin typeface="M PLUS 1p" panose="020B0502020203020207" pitchFamily="34" charset="-128"/>
                <a:ea typeface="M PLUS 1p" panose="020B0502020203020207" pitchFamily="34" charset="-128"/>
                <a:cs typeface="M PLUS 1p" panose="020B0502020203020207" pitchFamily="34" charset="-128"/>
              </a:rPr>
              <a:t>Part 09  </a:t>
            </a:r>
            <a:r>
              <a:rPr sz="1425" dirty="0" err="1">
                <a:latin typeface="M PLUS 1p" panose="020B0502020203020207" pitchFamily="34" charset="-128"/>
                <a:ea typeface="M PLUS 1p" panose="020B0502020203020207" pitchFamily="34" charset="-128"/>
                <a:cs typeface="M PLUS 1p" panose="020B0502020203020207" pitchFamily="34" charset="-128"/>
              </a:rPr>
              <a:t>王道ジャズサウンドの作り方（オルタードテンション</a:t>
            </a:r>
            <a:r>
              <a:rPr sz="1425"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174" name="Google Shape;2584;p108"/>
          <p:cNvSpPr txBox="1"/>
          <p:nvPr/>
        </p:nvSpPr>
        <p:spPr>
          <a:xfrm>
            <a:off x="427695" y="1909777"/>
            <a:ext cx="4890356" cy="2416407"/>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今回はジャズサウンドの代名詞とも呼べるオルタードテンションついて説明します。これまでは、ナチュラルテンションと呼ばれる9th、11th、13thについて学びましたね。（</a:t>
            </a:r>
            <a:r>
              <a:rPr sz="1388" dirty="0" err="1">
                <a:latin typeface="M PLUS 1p" panose="020B0502020203020207" pitchFamily="34" charset="-128"/>
                <a:ea typeface="M PLUS 1p" panose="020B0502020203020207" pitchFamily="34" charset="-128"/>
                <a:cs typeface="M PLUS 1p" panose="020B0502020203020207" pitchFamily="34" charset="-128"/>
              </a:rPr>
              <a:t>料理に例えると調味料</a:t>
            </a:r>
            <a:r>
              <a:rPr sz="1388" dirty="0">
                <a:latin typeface="M PLUS 1p" panose="020B0502020203020207" pitchFamily="34" charset="-128"/>
                <a:ea typeface="M PLUS 1p" panose="020B0502020203020207" pitchFamily="34" charset="-128"/>
                <a:cs typeface="M PLUS 1p" panose="020B0502020203020207" pitchFamily="34" charset="-128"/>
              </a:rPr>
              <a:t>）</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でもそのサウンドにも飽きてきたという人もいると思います。そこで、登場するのがオルタードテンションです。これはどういった音なのか下の図で説明しますね。</a:t>
            </a:r>
          </a:p>
        </p:txBody>
      </p:sp>
      <p:grpSp>
        <p:nvGrpSpPr>
          <p:cNvPr id="3177" name="Google Shape;2586;p108"/>
          <p:cNvGrpSpPr/>
          <p:nvPr/>
        </p:nvGrpSpPr>
        <p:grpSpPr>
          <a:xfrm>
            <a:off x="450376" y="5716667"/>
            <a:ext cx="4815603" cy="2256474"/>
            <a:chOff x="-1" y="-1"/>
            <a:chExt cx="12841607" cy="6017262"/>
          </a:xfrm>
        </p:grpSpPr>
        <p:sp>
          <p:nvSpPr>
            <p:cNvPr id="3175" name="Rectangle"/>
            <p:cNvSpPr/>
            <p:nvPr/>
          </p:nvSpPr>
          <p:spPr>
            <a:xfrm>
              <a:off x="-1" y="-1"/>
              <a:ext cx="12841607" cy="6017262"/>
            </a:xfrm>
            <a:prstGeom prst="rect">
              <a:avLst/>
            </a:prstGeom>
            <a:noFill/>
            <a:ln w="12700" cap="flat">
              <a:solidFill>
                <a:srgbClr val="000000"/>
              </a:solidFill>
              <a:prstDash val="solid"/>
              <a:miter lim="800000"/>
            </a:ln>
            <a:effectLst/>
          </p:spPr>
          <p:txBody>
            <a:bodyPr wrap="square" lIns="0" tIns="0" rIns="0" bIns="0" numCol="1" anchor="ctr">
              <a:noAutofit/>
            </a:bodyPr>
            <a:lstStyle/>
            <a:p>
              <a:pPr>
                <a:lnSpc>
                  <a:spcPct val="150000"/>
                </a:lnSpc>
                <a:defRPr sz="3700" u="sng"/>
              </a:pP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76" name="４度進行している7thに使える…"/>
            <p:cNvSpPr txBox="1"/>
            <p:nvPr/>
          </p:nvSpPr>
          <p:spPr>
            <a:xfrm>
              <a:off x="111623" y="807812"/>
              <a:ext cx="12618356" cy="4401633"/>
            </a:xfrm>
            <a:prstGeom prst="rect">
              <a:avLst/>
            </a:prstGeom>
            <a:noFill/>
            <a:ln w="12700" cap="flat">
              <a:noFill/>
              <a:miter lim="400000"/>
            </a:ln>
            <a:effectLst/>
          </p:spPr>
          <p:txBody>
            <a:bodyPr wrap="square" lIns="39450" tIns="39450" rIns="39450" bIns="39450" numCol="1" anchor="ctr">
              <a:spAutoFit/>
            </a:bodyPr>
            <a:lstStyle/>
            <a:p>
              <a:pPr marL="395284" indent="-288127">
                <a:lnSpc>
                  <a:spcPct val="150000"/>
                </a:lnSpc>
                <a:spcBef>
                  <a:spcPts val="1200"/>
                </a:spcBef>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４度進行している7thに使える</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7thコードの5度の音は使えない</a:t>
              </a:r>
            </a:p>
            <a:p>
              <a:pPr marL="395284" indent="-288127">
                <a:lnSpc>
                  <a:spcPct val="150000"/>
                </a:lnSpc>
                <a:buClr>
                  <a:srgbClr val="000000"/>
                </a:buClr>
                <a:buSzPts val="3700"/>
                <a:buAutoNum type="arabicPeriod"/>
                <a:defRPr sz="3700" u="sng"/>
              </a:pPr>
              <a:r>
                <a:rPr sz="1388" dirty="0">
                  <a:latin typeface="M PLUS 1p" panose="020B0502020203020207" pitchFamily="34" charset="-128"/>
                  <a:ea typeface="M PLUS 1p" panose="020B0502020203020207" pitchFamily="34" charset="-128"/>
                  <a:cs typeface="M PLUS 1p" panose="020B0502020203020207" pitchFamily="34" charset="-128"/>
                </a:rPr>
                <a:t>４度進行している7thコードのみ２つの選択肢がある</a:t>
              </a:r>
            </a:p>
            <a:p>
              <a:pPr marL="395284" indent="-288127">
                <a:lnSpc>
                  <a:spcPct val="150000"/>
                </a:lnSpc>
                <a:buClr>
                  <a:srgbClr val="000000"/>
                </a:buClr>
                <a:buSzPts val="3700"/>
                <a:buAutoNum type="arabicPeriod"/>
                <a:defRPr sz="3700" u="sng"/>
              </a:pPr>
              <a:r>
                <a:rPr sz="1388" dirty="0" err="1">
                  <a:latin typeface="M PLUS 1p" panose="020B0502020203020207" pitchFamily="34" charset="-128"/>
                  <a:ea typeface="M PLUS 1p" panose="020B0502020203020207" pitchFamily="34" charset="-128"/>
                  <a:cs typeface="M PLUS 1p" panose="020B0502020203020207" pitchFamily="34" charset="-128"/>
                </a:rPr>
                <a:t>メロディに合っているかをチェックする</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3178" name="Google Shape;2587;p108" descr="Google Shape;2587;p108"/>
          <p:cNvPicPr>
            <a:picLocks noChangeAspect="1"/>
          </p:cNvPicPr>
          <p:nvPr/>
        </p:nvPicPr>
        <p:blipFill>
          <a:blip r:embed="rId3"/>
          <a:stretch>
            <a:fillRect/>
          </a:stretch>
        </p:blipFill>
        <p:spPr>
          <a:xfrm>
            <a:off x="303849" y="4915093"/>
            <a:ext cx="632970" cy="632970"/>
          </a:xfrm>
          <a:prstGeom prst="rect">
            <a:avLst/>
          </a:prstGeom>
          <a:ln w="12700">
            <a:miter lim="400000"/>
            <a:headEnd/>
            <a:tailEnd/>
          </a:ln>
        </p:spPr>
      </p:pic>
      <p:sp>
        <p:nvSpPr>
          <p:cNvPr id="3179" name="Google Shape;2588;p108"/>
          <p:cNvSpPr txBox="1"/>
          <p:nvPr/>
        </p:nvSpPr>
        <p:spPr>
          <a:xfrm>
            <a:off x="961975" y="5189261"/>
            <a:ext cx="4109606" cy="304675"/>
          </a:xfrm>
          <a:prstGeom prst="rect">
            <a:avLst/>
          </a:prstGeom>
          <a:ln w="12700">
            <a:miter lim="400000"/>
          </a:ln>
        </p:spPr>
        <p:txBody>
          <a:bodyPr lIns="25134" tIns="25134" rIns="25134" bIns="25134">
            <a:spAutoFit/>
          </a:bodyPr>
          <a:lstStyle>
            <a:lvl1pPr>
              <a:defRPr sz="4400" u="sng"/>
            </a:lvl1pPr>
          </a:lstStyle>
          <a:p>
            <a:r>
              <a:rPr sz="1650" dirty="0">
                <a:latin typeface="M PLUS 1p" panose="020B0502020203020207" pitchFamily="34" charset="-128"/>
                <a:ea typeface="M PLUS 1p" panose="020B0502020203020207" pitchFamily="34" charset="-128"/>
                <a:cs typeface="M PLUS 1p" panose="020B0502020203020207" pitchFamily="34" charset="-128"/>
              </a:rPr>
              <a:t>オルタードテンションの４つのポイント</a:t>
            </a:r>
            <a:endParaRPr sz="9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8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96</a:t>
            </a:fld>
            <a:endParaRPr/>
          </a:p>
        </p:txBody>
      </p:sp>
      <p:grpSp>
        <p:nvGrpSpPr>
          <p:cNvPr id="2" name="Google Shape;223;p19">
            <a:extLst>
              <a:ext uri="{FF2B5EF4-FFF2-40B4-BE49-F238E27FC236}">
                <a16:creationId xmlns:a16="http://schemas.microsoft.com/office/drawing/2014/main" id="{D0F4B0F3-EB5D-643F-BDB3-C6085EEDF32C}"/>
              </a:ext>
            </a:extLst>
          </p:cNvPr>
          <p:cNvGrpSpPr/>
          <p:nvPr/>
        </p:nvGrpSpPr>
        <p:grpSpPr>
          <a:xfrm>
            <a:off x="43664" y="686619"/>
            <a:ext cx="5629260" cy="88634"/>
            <a:chOff x="5028466" y="595493"/>
            <a:chExt cx="5043631" cy="123386"/>
          </a:xfrm>
        </p:grpSpPr>
        <p:cxnSp>
          <p:nvCxnSpPr>
            <p:cNvPr id="3" name="Google Shape;224;p19">
              <a:extLst>
                <a:ext uri="{FF2B5EF4-FFF2-40B4-BE49-F238E27FC236}">
                  <a16:creationId xmlns:a16="http://schemas.microsoft.com/office/drawing/2014/main" id="{10CD9A3F-486D-C1C6-3ADA-618BB3469FD3}"/>
                </a:ext>
              </a:extLst>
            </p:cNvPr>
            <p:cNvCxnSpPr/>
            <p:nvPr/>
          </p:nvCxnSpPr>
          <p:spPr>
            <a:xfrm>
              <a:off x="5028466" y="595493"/>
              <a:ext cx="5043600" cy="0"/>
            </a:xfrm>
            <a:prstGeom prst="straightConnector1">
              <a:avLst/>
            </a:prstGeom>
            <a:noFill/>
            <a:ln w="12700" cap="flat" cmpd="sng">
              <a:solidFill>
                <a:srgbClr val="3F3F3F"/>
              </a:solidFill>
              <a:prstDash val="solid"/>
              <a:miter lim="800000"/>
              <a:headEnd type="none" w="sm" len="sm"/>
              <a:tailEnd type="none" w="sm" len="sm"/>
            </a:ln>
          </p:spPr>
        </p:cxnSp>
        <p:cxnSp>
          <p:nvCxnSpPr>
            <p:cNvPr id="4" name="Google Shape;225;p19">
              <a:extLst>
                <a:ext uri="{FF2B5EF4-FFF2-40B4-BE49-F238E27FC236}">
                  <a16:creationId xmlns:a16="http://schemas.microsoft.com/office/drawing/2014/main" id="{DD3CFBA9-AAEE-DC65-397C-57D6ADE2A363}"/>
                </a:ext>
              </a:extLst>
            </p:cNvPr>
            <p:cNvCxnSpPr/>
            <p:nvPr/>
          </p:nvCxnSpPr>
          <p:spPr>
            <a:xfrm>
              <a:off x="5030897" y="718879"/>
              <a:ext cx="5041200" cy="0"/>
            </a:xfrm>
            <a:prstGeom prst="straightConnector1">
              <a:avLst/>
            </a:prstGeom>
            <a:noFill/>
            <a:ln w="25400" cap="flat" cmpd="sng">
              <a:solidFill>
                <a:srgbClr val="3F3F3F"/>
              </a:solidFill>
              <a:prstDash val="solid"/>
              <a:miter lim="800000"/>
              <a:headEnd type="none" w="sm" len="sm"/>
              <a:tailEnd type="none" w="sm" len="sm"/>
            </a:ln>
          </p:spPr>
        </p:cxnSp>
      </p:gr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2" name="Google Shape;2594;p109"/>
          <p:cNvSpPr txBox="1"/>
          <p:nvPr/>
        </p:nvSpPr>
        <p:spPr>
          <a:xfrm>
            <a:off x="4916870" y="483282"/>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185" name="Google Shape;2595;p109"/>
          <p:cNvGrpSpPr/>
          <p:nvPr/>
        </p:nvGrpSpPr>
        <p:grpSpPr>
          <a:xfrm>
            <a:off x="1148" y="192885"/>
            <a:ext cx="5715000" cy="474189"/>
            <a:chOff x="0" y="-1"/>
            <a:chExt cx="15240000" cy="1264502"/>
          </a:xfrm>
        </p:grpSpPr>
        <p:sp>
          <p:nvSpPr>
            <p:cNvPr id="3183"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4100">
                  <a:solidFill>
                    <a:srgbClr val="FFFFFF"/>
                  </a:solidFill>
                  <a:latin typeface="A-OTF 太ゴB101 Pr6N Bold"/>
                  <a:ea typeface="A-OTF 太ゴB101 Pr6N Bold"/>
                  <a:cs typeface="A-OTF 太ゴB101 Pr6N Bold"/>
                  <a:sym typeface="A-OTF 太ゴB101 Pr6N Bold"/>
                </a:defRPr>
              </a:pPr>
              <a:endParaRPr sz="1538" dirty="0">
                <a:latin typeface="MS PMincho" panose="02020600040205080304" pitchFamily="18" charset="-128"/>
                <a:ea typeface="MS PMincho" panose="02020600040205080304" pitchFamily="18" charset="-128"/>
              </a:endParaRPr>
            </a:p>
          </p:txBody>
        </p:sp>
        <p:sp>
          <p:nvSpPr>
            <p:cNvPr id="3184" name="オルタードテンションの考え方"/>
            <p:cNvSpPr txBox="1"/>
            <p:nvPr/>
          </p:nvSpPr>
          <p:spPr>
            <a:xfrm>
              <a:off x="105275" y="102743"/>
              <a:ext cx="15029453" cy="1059012"/>
            </a:xfrm>
            <a:prstGeom prst="rect">
              <a:avLst/>
            </a:prstGeom>
            <a:noFill/>
            <a:ln w="12700" cap="flat">
              <a:noFill/>
              <a:miter lim="400000"/>
            </a:ln>
            <a:effectLst/>
          </p:spPr>
          <p:txBody>
            <a:bodyPr wrap="square" lIns="39450" tIns="39450" rIns="39450" bIns="39450" numCol="1" anchor="ctr">
              <a:spAutoFit/>
            </a:bodyPr>
            <a:lstStyle/>
            <a:p>
              <a:pPr>
                <a:defRPr sz="4100">
                  <a:solidFill>
                    <a:srgbClr val="FFFFFF"/>
                  </a:solidFill>
                  <a:latin typeface="A-OTF 太ゴB101 Pr6N Bold"/>
                  <a:ea typeface="A-OTF 太ゴB101 Pr6N Bold"/>
                  <a:cs typeface="A-OTF 太ゴB101 Pr6N Bold"/>
                  <a:sym typeface="A-OTF 太ゴB101 Pr6N Bold"/>
                </a:defRPr>
              </a:pPr>
              <a:r>
                <a:rPr sz="1538" dirty="0">
                  <a:latin typeface="M PLUS 1p" panose="020B0502020203020207" pitchFamily="34" charset="-128"/>
                  <a:ea typeface="M PLUS 1p" panose="020B0502020203020207" pitchFamily="34" charset="-128"/>
                  <a:cs typeface="M PLUS 1p" panose="020B0502020203020207" pitchFamily="34" charset="-128"/>
                </a:rPr>
                <a:t>　　　</a:t>
              </a:r>
              <a:r>
                <a:rPr sz="2063" dirty="0" err="1">
                  <a:latin typeface="M PLUS 1p" panose="020B0502020203020207" pitchFamily="34" charset="-128"/>
                  <a:ea typeface="M PLUS 1p" panose="020B0502020203020207" pitchFamily="34" charset="-128"/>
                  <a:cs typeface="M PLUS 1p" panose="020B0502020203020207" pitchFamily="34" charset="-128"/>
                </a:rPr>
                <a:t>オルタードテンションの考え方</a:t>
              </a:r>
              <a:endParaRPr sz="2063" dirty="0">
                <a:latin typeface="M PLUS 1p" panose="020B0502020203020207" pitchFamily="34" charset="-128"/>
                <a:ea typeface="M PLUS 1p" panose="020B0502020203020207" pitchFamily="34" charset="-128"/>
                <a:cs typeface="M PLUS 1p" panose="020B0502020203020207" pitchFamily="34" charset="-128"/>
              </a:endParaRPr>
            </a:p>
          </p:txBody>
        </p:sp>
      </p:grpSp>
      <p:pic>
        <p:nvPicPr>
          <p:cNvPr id="3186" name="Google Shape;2596;p109" descr="Google Shape;2596;p109"/>
          <p:cNvPicPr>
            <a:picLocks noChangeAspect="1"/>
          </p:cNvPicPr>
          <p:nvPr/>
        </p:nvPicPr>
        <p:blipFill>
          <a:blip r:embed="rId2"/>
          <a:srcRect r="9066" b="28515"/>
          <a:stretch>
            <a:fillRect/>
          </a:stretch>
        </p:blipFill>
        <p:spPr>
          <a:xfrm>
            <a:off x="795" y="159450"/>
            <a:ext cx="559091" cy="520927"/>
          </a:xfrm>
          <a:prstGeom prst="rect">
            <a:avLst/>
          </a:prstGeom>
          <a:ln w="12700">
            <a:miter lim="400000"/>
            <a:headEnd/>
            <a:tailEnd/>
          </a:ln>
        </p:spPr>
      </p:pic>
      <p:sp>
        <p:nvSpPr>
          <p:cNvPr id="3187" name="Google Shape;2597;p109"/>
          <p:cNvSpPr txBox="1"/>
          <p:nvPr/>
        </p:nvSpPr>
        <p:spPr>
          <a:xfrm>
            <a:off x="413073" y="647859"/>
            <a:ext cx="4890356"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3195" name="Google Shape;2598;p109"/>
          <p:cNvGrpSpPr/>
          <p:nvPr/>
        </p:nvGrpSpPr>
        <p:grpSpPr>
          <a:xfrm>
            <a:off x="588483" y="2627578"/>
            <a:ext cx="4582778" cy="1667611"/>
            <a:chOff x="0" y="0"/>
            <a:chExt cx="12220740" cy="4446962"/>
          </a:xfrm>
        </p:grpSpPr>
        <p:pic>
          <p:nvPicPr>
            <p:cNvPr id="3188" name="Google Shape;2599;p109" descr="Google Shape;2599;p109"/>
            <p:cNvPicPr>
              <a:picLocks noChangeAspect="1"/>
            </p:cNvPicPr>
            <p:nvPr/>
          </p:nvPicPr>
          <p:blipFill>
            <a:blip r:embed="rId3"/>
            <a:stretch>
              <a:fillRect/>
            </a:stretch>
          </p:blipFill>
          <p:spPr>
            <a:xfrm>
              <a:off x="0" y="0"/>
              <a:ext cx="12220740" cy="4446962"/>
            </a:xfrm>
            <a:prstGeom prst="rect">
              <a:avLst/>
            </a:prstGeom>
            <a:ln w="12700" cap="flat">
              <a:noFill/>
              <a:miter lim="400000"/>
              <a:headEnd/>
              <a:tailEnd/>
            </a:ln>
            <a:effectLst/>
          </p:spPr>
        </p:pic>
        <p:grpSp>
          <p:nvGrpSpPr>
            <p:cNvPr id="3191" name="Google Shape;2600;p109"/>
            <p:cNvGrpSpPr/>
            <p:nvPr/>
          </p:nvGrpSpPr>
          <p:grpSpPr>
            <a:xfrm>
              <a:off x="23282" y="3131321"/>
              <a:ext cx="791364" cy="889133"/>
              <a:chOff x="0" y="-1"/>
              <a:chExt cx="791362" cy="889132"/>
            </a:xfrm>
          </p:grpSpPr>
          <p:sp>
            <p:nvSpPr>
              <p:cNvPr id="3189" name="Oval"/>
              <p:cNvSpPr/>
              <p:nvPr/>
            </p:nvSpPr>
            <p:spPr>
              <a:xfrm>
                <a:off x="0" y="-1"/>
                <a:ext cx="791362" cy="88913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90" name="C"/>
              <p:cNvSpPr txBox="1"/>
              <p:nvPr/>
            </p:nvSpPr>
            <p:spPr>
              <a:xfrm>
                <a:off x="227516" y="22783"/>
                <a:ext cx="336327"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194" name="Google Shape;2601;p109"/>
            <p:cNvGrpSpPr/>
            <p:nvPr/>
          </p:nvGrpSpPr>
          <p:grpSpPr>
            <a:xfrm>
              <a:off x="3558813" y="3159574"/>
              <a:ext cx="791364" cy="889132"/>
              <a:chOff x="0" y="547468"/>
              <a:chExt cx="791362" cy="889131"/>
            </a:xfrm>
          </p:grpSpPr>
          <p:sp>
            <p:nvSpPr>
              <p:cNvPr id="3192"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93" name="G"/>
              <p:cNvSpPr txBox="1"/>
              <p:nvPr/>
            </p:nvSpPr>
            <p:spPr>
              <a:xfrm>
                <a:off x="227516" y="570249"/>
                <a:ext cx="33632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grpSp>
        <p:nvGrpSpPr>
          <p:cNvPr id="3198" name="Google Shape;2602;p109"/>
          <p:cNvGrpSpPr/>
          <p:nvPr/>
        </p:nvGrpSpPr>
        <p:grpSpPr>
          <a:xfrm>
            <a:off x="1260080" y="3801752"/>
            <a:ext cx="296663" cy="333451"/>
            <a:chOff x="0" y="248982"/>
            <a:chExt cx="791101" cy="889201"/>
          </a:xfrm>
        </p:grpSpPr>
        <p:sp>
          <p:nvSpPr>
            <p:cNvPr id="3196"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197"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201" name="Google Shape;2603;p109"/>
          <p:cNvGrpSpPr/>
          <p:nvPr/>
        </p:nvGrpSpPr>
        <p:grpSpPr>
          <a:xfrm>
            <a:off x="2582999" y="3805134"/>
            <a:ext cx="296663" cy="333450"/>
            <a:chOff x="0" y="547432"/>
            <a:chExt cx="791101" cy="889201"/>
          </a:xfrm>
        </p:grpSpPr>
        <p:sp>
          <p:nvSpPr>
            <p:cNvPr id="3199"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00" name="B"/>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204" name="Google Shape;2604;p109"/>
          <p:cNvGrpSpPr/>
          <p:nvPr/>
        </p:nvGrpSpPr>
        <p:grpSpPr>
          <a:xfrm>
            <a:off x="3226785" y="3794532"/>
            <a:ext cx="296663" cy="333450"/>
            <a:chOff x="0" y="547432"/>
            <a:chExt cx="791101" cy="889201"/>
          </a:xfrm>
        </p:grpSpPr>
        <p:sp>
          <p:nvSpPr>
            <p:cNvPr id="3202"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03" name="D"/>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sp>
        <p:nvSpPr>
          <p:cNvPr id="3205" name="Google Shape;2605;p109"/>
          <p:cNvSpPr txBox="1"/>
          <p:nvPr/>
        </p:nvSpPr>
        <p:spPr>
          <a:xfrm>
            <a:off x="614640" y="5039185"/>
            <a:ext cx="2225495"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素材から基本和音を作る</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208" name="Google Shape;2606;p109"/>
          <p:cNvGrpSpPr/>
          <p:nvPr/>
        </p:nvGrpSpPr>
        <p:grpSpPr>
          <a:xfrm>
            <a:off x="2378877" y="3037998"/>
            <a:ext cx="352238" cy="467663"/>
            <a:chOff x="0" y="249702"/>
            <a:chExt cx="939301" cy="1247101"/>
          </a:xfrm>
        </p:grpSpPr>
        <p:sp>
          <p:nvSpPr>
            <p:cNvPr id="3206" name="Oval"/>
            <p:cNvSpPr/>
            <p:nvPr/>
          </p:nvSpPr>
          <p:spPr>
            <a:xfrm>
              <a:off x="0" y="249702"/>
              <a:ext cx="939301" cy="1247101"/>
            </a:xfrm>
            <a:prstGeom prst="ellipse">
              <a:avLst/>
            </a:prstGeom>
            <a:solidFill>
              <a:srgbClr val="A4C2F4"/>
            </a:solidFill>
            <a:ln w="12700" cap="flat">
              <a:solidFill>
                <a:srgbClr val="31538F"/>
              </a:solidFill>
              <a:prstDash val="dash"/>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07" name="B♭"/>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211" name="Google Shape;2607;p109"/>
          <p:cNvGrpSpPr/>
          <p:nvPr/>
        </p:nvGrpSpPr>
        <p:grpSpPr>
          <a:xfrm>
            <a:off x="1079823" y="3019612"/>
            <a:ext cx="352238" cy="467663"/>
            <a:chOff x="0" y="249702"/>
            <a:chExt cx="939301" cy="1247101"/>
          </a:xfrm>
        </p:grpSpPr>
        <p:sp>
          <p:nvSpPr>
            <p:cNvPr id="3209" name="Oval"/>
            <p:cNvSpPr/>
            <p:nvPr/>
          </p:nvSpPr>
          <p:spPr>
            <a:xfrm>
              <a:off x="0" y="249702"/>
              <a:ext cx="939301" cy="1247101"/>
            </a:xfrm>
            <a:prstGeom prst="ellipse">
              <a:avLst/>
            </a:prstGeom>
            <a:solidFill>
              <a:srgbClr val="A4C2F4"/>
            </a:solidFill>
            <a:ln w="12700" cap="flat">
              <a:solidFill>
                <a:srgbClr val="31538F"/>
              </a:solidFill>
              <a:prstDash val="dash"/>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10" name="E♭"/>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214" name="Google Shape;2608;p109"/>
          <p:cNvGrpSpPr/>
          <p:nvPr/>
        </p:nvGrpSpPr>
        <p:grpSpPr>
          <a:xfrm>
            <a:off x="3870576" y="3817395"/>
            <a:ext cx="296663" cy="333451"/>
            <a:chOff x="0" y="248982"/>
            <a:chExt cx="791101" cy="889201"/>
          </a:xfrm>
        </p:grpSpPr>
        <p:sp>
          <p:nvSpPr>
            <p:cNvPr id="3212"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13" name="F"/>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3217" name="Google Shape;2610;p109"/>
          <p:cNvGrpSpPr/>
          <p:nvPr/>
        </p:nvGrpSpPr>
        <p:grpSpPr>
          <a:xfrm>
            <a:off x="3107063" y="6704572"/>
            <a:ext cx="352239" cy="467664"/>
            <a:chOff x="-1" y="-1"/>
            <a:chExt cx="939302" cy="1247102"/>
          </a:xfrm>
        </p:grpSpPr>
        <p:sp>
          <p:nvSpPr>
            <p:cNvPr id="3215" name="Oval"/>
            <p:cNvSpPr/>
            <p:nvPr/>
          </p:nvSpPr>
          <p:spPr>
            <a:xfrm>
              <a:off x="-1" y="-1"/>
              <a:ext cx="939302" cy="1247102"/>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16" name="C#"/>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220" name="Google Shape;2611;p109"/>
          <p:cNvGrpSpPr/>
          <p:nvPr/>
        </p:nvGrpSpPr>
        <p:grpSpPr>
          <a:xfrm>
            <a:off x="3459302" y="6704574"/>
            <a:ext cx="352238" cy="467663"/>
            <a:chOff x="0" y="179852"/>
            <a:chExt cx="939301" cy="1247101"/>
          </a:xfrm>
        </p:grpSpPr>
        <p:sp>
          <p:nvSpPr>
            <p:cNvPr id="3218" name="Oval"/>
            <p:cNvSpPr/>
            <p:nvPr/>
          </p:nvSpPr>
          <p:spPr>
            <a:xfrm>
              <a:off x="0" y="179852"/>
              <a:ext cx="939301" cy="12471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19" name="E…"/>
            <p:cNvSpPr txBox="1"/>
            <p:nvPr/>
          </p:nvSpPr>
          <p:spPr>
            <a:xfrm>
              <a:off x="249181" y="204735"/>
              <a:ext cx="440936" cy="1197338"/>
            </a:xfrm>
            <a:prstGeom prst="rect">
              <a:avLst/>
            </a:prstGeom>
            <a:noFill/>
            <a:ln w="12700" cap="flat">
              <a:noFill/>
              <a:miter lim="400000"/>
            </a:ln>
            <a:effectLst/>
          </p:spPr>
          <p:txBody>
            <a:bodyPr wrap="square" lIns="39450" tIns="39450" rIns="39450" bIns="39450" numCol="1" anchor="ctr">
              <a:spAutoFit/>
            </a:bodyPr>
            <a:lstStyle/>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E</a:t>
              </a:r>
            </a:p>
            <a:p>
              <a:pPr algn="ctr">
                <a:defRPr sz="3200">
                  <a:solidFill>
                    <a:srgbClr val="FFFFFF"/>
                  </a:solidFill>
                </a:defRPr>
              </a:pPr>
              <a:r>
                <a:rPr sz="1200"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223" name="Google Shape;2612;p109"/>
          <p:cNvGrpSpPr/>
          <p:nvPr/>
        </p:nvGrpSpPr>
        <p:grpSpPr>
          <a:xfrm>
            <a:off x="4064513" y="6704572"/>
            <a:ext cx="352239" cy="467664"/>
            <a:chOff x="-1" y="-1"/>
            <a:chExt cx="939302" cy="1247102"/>
          </a:xfrm>
        </p:grpSpPr>
        <p:sp>
          <p:nvSpPr>
            <p:cNvPr id="3221" name="Oval"/>
            <p:cNvSpPr/>
            <p:nvPr/>
          </p:nvSpPr>
          <p:spPr>
            <a:xfrm>
              <a:off x="-1" y="-1"/>
              <a:ext cx="939302" cy="1247102"/>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22" name="F#"/>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226" name="Google Shape;2613;p109"/>
          <p:cNvGrpSpPr/>
          <p:nvPr/>
        </p:nvGrpSpPr>
        <p:grpSpPr>
          <a:xfrm>
            <a:off x="4432853" y="6704572"/>
            <a:ext cx="352239" cy="467664"/>
            <a:chOff x="-1" y="-1"/>
            <a:chExt cx="939302" cy="1247102"/>
          </a:xfrm>
        </p:grpSpPr>
        <p:sp>
          <p:nvSpPr>
            <p:cNvPr id="3224" name="Oval"/>
            <p:cNvSpPr/>
            <p:nvPr/>
          </p:nvSpPr>
          <p:spPr>
            <a:xfrm>
              <a:off x="-1" y="-1"/>
              <a:ext cx="939302" cy="1247102"/>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25"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227" name="Google Shape;2614;p109"/>
          <p:cNvSpPr/>
          <p:nvPr/>
        </p:nvSpPr>
        <p:spPr>
          <a:xfrm rot="5400873" flipH="1">
            <a:off x="3925870" y="4898337"/>
            <a:ext cx="221569" cy="2194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0"/>
                </a:lnTo>
                <a:lnTo>
                  <a:pt x="21600" y="21600"/>
                </a:lnTo>
              </a:path>
            </a:pathLst>
          </a:custGeom>
          <a:ln>
            <a:solidFill>
              <a:srgbClr val="000000"/>
            </a:solidFill>
            <a:miter/>
          </a:ln>
        </p:spPr>
        <p:txBody>
          <a:bodyPr lIns="0" tIns="0" rIns="0" bIns="0" anchor="ct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nvGrpSpPr>
          <p:cNvPr id="3230" name="Google Shape;2615;p109"/>
          <p:cNvGrpSpPr/>
          <p:nvPr/>
        </p:nvGrpSpPr>
        <p:grpSpPr>
          <a:xfrm>
            <a:off x="4522956" y="3817395"/>
            <a:ext cx="296663" cy="333451"/>
            <a:chOff x="0" y="547432"/>
            <a:chExt cx="791101" cy="889201"/>
          </a:xfrm>
        </p:grpSpPr>
        <p:sp>
          <p:nvSpPr>
            <p:cNvPr id="3228"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29" name="A"/>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3231" name="Google Shape;2616;p109"/>
          <p:cNvSpPr/>
          <p:nvPr/>
        </p:nvSpPr>
        <p:spPr>
          <a:xfrm>
            <a:off x="409414" y="2392270"/>
            <a:ext cx="2628451" cy="26704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823"/>
                </a:lnTo>
                <a:lnTo>
                  <a:pt x="9000" y="17823"/>
                </a:lnTo>
                <a:lnTo>
                  <a:pt x="8739" y="21600"/>
                </a:lnTo>
                <a:lnTo>
                  <a:pt x="3600" y="17823"/>
                </a:lnTo>
                <a:lnTo>
                  <a:pt x="0" y="17823"/>
                </a:lnTo>
                <a:lnTo>
                  <a:pt x="0" y="10397"/>
                </a:lnTo>
                <a:close/>
              </a:path>
            </a:pathLst>
          </a:custGeom>
          <a:ln w="28575">
            <a:solidFill>
              <a:srgbClr val="4A86E8"/>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32" name="Google Shape;2617;p109"/>
          <p:cNvSpPr/>
          <p:nvPr/>
        </p:nvSpPr>
        <p:spPr>
          <a:xfrm>
            <a:off x="3135635" y="2388627"/>
            <a:ext cx="2304451" cy="2647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980"/>
                </a:lnTo>
                <a:lnTo>
                  <a:pt x="9000" y="17980"/>
                </a:lnTo>
                <a:lnTo>
                  <a:pt x="9093" y="21600"/>
                </a:lnTo>
                <a:lnTo>
                  <a:pt x="3600" y="17980"/>
                </a:lnTo>
                <a:lnTo>
                  <a:pt x="0" y="17980"/>
                </a:lnTo>
                <a:lnTo>
                  <a:pt x="0" y="10489"/>
                </a:lnTo>
                <a:close/>
              </a:path>
            </a:pathLst>
          </a:custGeom>
          <a:ln w="28575">
            <a:solidFill>
              <a:srgbClr val="FF0000"/>
            </a:solidFill>
          </a:ln>
        </p:spPr>
        <p:txBody>
          <a:bodyPr lIns="0" tIns="0" rIns="0" bIns="0" anchor="ct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33" name="Google Shape;2618;p109"/>
          <p:cNvSpPr txBox="1"/>
          <p:nvPr/>
        </p:nvSpPr>
        <p:spPr>
          <a:xfrm>
            <a:off x="3119390" y="5039184"/>
            <a:ext cx="2372081" cy="293255"/>
          </a:xfrm>
          <a:prstGeom prst="rect">
            <a:avLst/>
          </a:prstGeom>
          <a:ln w="12700">
            <a:miter lim="400000"/>
          </a:ln>
        </p:spPr>
        <p:txBody>
          <a:bodyPr lIns="39450" tIns="39450" rIns="39450" bIns="39450">
            <a:spAutoFit/>
          </a:bodyPr>
          <a:lstStyle>
            <a:lvl1pPr>
              <a:defRPr sz="3700"/>
            </a:lvl1pPr>
          </a:lstStyle>
          <a:p>
            <a:r>
              <a:rPr sz="1388" dirty="0" err="1">
                <a:latin typeface="M PLUS 1p" panose="020B0502020203020207" pitchFamily="34" charset="-128"/>
                <a:ea typeface="M PLUS 1p" panose="020B0502020203020207" pitchFamily="34" charset="-128"/>
                <a:cs typeface="M PLUS 1p" panose="020B0502020203020207" pitchFamily="34" charset="-128"/>
              </a:rPr>
              <a:t>テンション（調味料）が出現</a:t>
            </a:r>
            <a:endParaRPr sz="138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34" name="Google Shape;2619;p109"/>
          <p:cNvSpPr txBox="1"/>
          <p:nvPr/>
        </p:nvSpPr>
        <p:spPr>
          <a:xfrm>
            <a:off x="1822735" y="427133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3235" name="Google Shape;2620;p109"/>
          <p:cNvSpPr txBox="1"/>
          <p:nvPr/>
        </p:nvSpPr>
        <p:spPr>
          <a:xfrm>
            <a:off x="2479960" y="427133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3236" name="Google Shape;2621;p109"/>
          <p:cNvSpPr txBox="1"/>
          <p:nvPr/>
        </p:nvSpPr>
        <p:spPr>
          <a:xfrm>
            <a:off x="2314097" y="237240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7</a:t>
            </a:r>
          </a:p>
        </p:txBody>
      </p:sp>
      <p:sp>
        <p:nvSpPr>
          <p:cNvPr id="3237" name="Google Shape;2622;p109"/>
          <p:cNvSpPr txBox="1"/>
          <p:nvPr/>
        </p:nvSpPr>
        <p:spPr>
          <a:xfrm>
            <a:off x="442417" y="4271330"/>
            <a:ext cx="4817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3238" name="Google Shape;2623;p109"/>
          <p:cNvSpPr txBox="1"/>
          <p:nvPr/>
        </p:nvSpPr>
        <p:spPr>
          <a:xfrm>
            <a:off x="1157916" y="427133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3239" name="Google Shape;2624;p109"/>
          <p:cNvSpPr txBox="1"/>
          <p:nvPr/>
        </p:nvSpPr>
        <p:spPr>
          <a:xfrm>
            <a:off x="983250" y="2353837"/>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m3</a:t>
            </a:r>
          </a:p>
        </p:txBody>
      </p:sp>
      <p:sp>
        <p:nvSpPr>
          <p:cNvPr id="3240" name="Google Shape;2625;p109"/>
          <p:cNvSpPr txBox="1"/>
          <p:nvPr/>
        </p:nvSpPr>
        <p:spPr>
          <a:xfrm>
            <a:off x="3118195" y="4271330"/>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3241" name="Google Shape;2626;p109"/>
          <p:cNvSpPr txBox="1"/>
          <p:nvPr/>
        </p:nvSpPr>
        <p:spPr>
          <a:xfrm>
            <a:off x="3731291" y="4271330"/>
            <a:ext cx="528405"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3242" name="Google Shape;2627;p109"/>
          <p:cNvSpPr txBox="1"/>
          <p:nvPr/>
        </p:nvSpPr>
        <p:spPr>
          <a:xfrm>
            <a:off x="4457494" y="4271330"/>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sp>
        <p:nvSpPr>
          <p:cNvPr id="3243" name="Google Shape;2628;p109"/>
          <p:cNvSpPr txBox="1"/>
          <p:nvPr/>
        </p:nvSpPr>
        <p:spPr>
          <a:xfrm>
            <a:off x="413476" y="647930"/>
            <a:ext cx="4890356" cy="1621702"/>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ハモる８つのかたまり」と、それから派生して出現するテンション・m3・7thについては既に学習しましたね。オルタードは赤字のテンションを更に変化（オルタード）させると考えます。試しに9・11・13のテンションを半音ずつずらしてみましょう。</a:t>
            </a:r>
          </a:p>
        </p:txBody>
      </p:sp>
      <p:grpSp>
        <p:nvGrpSpPr>
          <p:cNvPr id="3251" name="Google Shape;2629;p109"/>
          <p:cNvGrpSpPr/>
          <p:nvPr/>
        </p:nvGrpSpPr>
        <p:grpSpPr>
          <a:xfrm>
            <a:off x="583688" y="6209752"/>
            <a:ext cx="4582778" cy="1667611"/>
            <a:chOff x="0" y="0"/>
            <a:chExt cx="12220740" cy="4446962"/>
          </a:xfrm>
        </p:grpSpPr>
        <p:pic>
          <p:nvPicPr>
            <p:cNvPr id="3244" name="Google Shape;2630;p109" descr="Google Shape;2630;p109"/>
            <p:cNvPicPr>
              <a:picLocks noChangeAspect="1"/>
            </p:cNvPicPr>
            <p:nvPr/>
          </p:nvPicPr>
          <p:blipFill>
            <a:blip r:embed="rId3"/>
            <a:stretch>
              <a:fillRect/>
            </a:stretch>
          </p:blipFill>
          <p:spPr>
            <a:xfrm>
              <a:off x="0" y="0"/>
              <a:ext cx="12220740" cy="4446962"/>
            </a:xfrm>
            <a:prstGeom prst="rect">
              <a:avLst/>
            </a:prstGeom>
            <a:ln w="12700" cap="flat">
              <a:noFill/>
              <a:miter lim="400000"/>
              <a:headEnd/>
              <a:tailEnd/>
            </a:ln>
            <a:effectLst/>
          </p:spPr>
        </p:pic>
        <p:grpSp>
          <p:nvGrpSpPr>
            <p:cNvPr id="3247" name="Google Shape;2631;p109"/>
            <p:cNvGrpSpPr/>
            <p:nvPr/>
          </p:nvGrpSpPr>
          <p:grpSpPr>
            <a:xfrm>
              <a:off x="23282" y="3131321"/>
              <a:ext cx="791364" cy="889133"/>
              <a:chOff x="0" y="-1"/>
              <a:chExt cx="791362" cy="889132"/>
            </a:xfrm>
          </p:grpSpPr>
          <p:sp>
            <p:nvSpPr>
              <p:cNvPr id="3245" name="Oval"/>
              <p:cNvSpPr/>
              <p:nvPr/>
            </p:nvSpPr>
            <p:spPr>
              <a:xfrm>
                <a:off x="0" y="-1"/>
                <a:ext cx="791362" cy="88913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46" name="C"/>
              <p:cNvSpPr txBox="1"/>
              <p:nvPr/>
            </p:nvSpPr>
            <p:spPr>
              <a:xfrm>
                <a:off x="227516" y="22783"/>
                <a:ext cx="336327" cy="843567"/>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250" name="Google Shape;2632;p109"/>
            <p:cNvGrpSpPr/>
            <p:nvPr/>
          </p:nvGrpSpPr>
          <p:grpSpPr>
            <a:xfrm>
              <a:off x="3558813" y="3159574"/>
              <a:ext cx="791364" cy="889132"/>
              <a:chOff x="0" y="547468"/>
              <a:chExt cx="791362" cy="889131"/>
            </a:xfrm>
          </p:grpSpPr>
          <p:sp>
            <p:nvSpPr>
              <p:cNvPr id="3248" name="Oval"/>
              <p:cNvSpPr/>
              <p:nvPr/>
            </p:nvSpPr>
            <p:spPr>
              <a:xfrm>
                <a:off x="0" y="547468"/>
                <a:ext cx="791362" cy="88913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49" name="G"/>
              <p:cNvSpPr txBox="1"/>
              <p:nvPr/>
            </p:nvSpPr>
            <p:spPr>
              <a:xfrm>
                <a:off x="227516" y="570249"/>
                <a:ext cx="336329"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  </a:t>
                </a:r>
              </a:p>
            </p:txBody>
          </p:sp>
        </p:grpSp>
      </p:grpSp>
      <p:grpSp>
        <p:nvGrpSpPr>
          <p:cNvPr id="3254" name="Google Shape;2633;p109"/>
          <p:cNvGrpSpPr/>
          <p:nvPr/>
        </p:nvGrpSpPr>
        <p:grpSpPr>
          <a:xfrm>
            <a:off x="1255285" y="7396173"/>
            <a:ext cx="296663" cy="333451"/>
            <a:chOff x="0" y="248982"/>
            <a:chExt cx="791101" cy="889201"/>
          </a:xfrm>
        </p:grpSpPr>
        <p:sp>
          <p:nvSpPr>
            <p:cNvPr id="3252" name="Oval"/>
            <p:cNvSpPr/>
            <p:nvPr/>
          </p:nvSpPr>
          <p:spPr>
            <a:xfrm>
              <a:off x="0" y="24898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53" name="E"/>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257" name="Google Shape;2634;p109"/>
          <p:cNvGrpSpPr/>
          <p:nvPr/>
        </p:nvGrpSpPr>
        <p:grpSpPr>
          <a:xfrm>
            <a:off x="2565958" y="7387309"/>
            <a:ext cx="296663" cy="333451"/>
            <a:chOff x="0" y="547432"/>
            <a:chExt cx="791101" cy="889201"/>
          </a:xfrm>
        </p:grpSpPr>
        <p:sp>
          <p:nvSpPr>
            <p:cNvPr id="3255" name="Oval"/>
            <p:cNvSpPr/>
            <p:nvPr/>
          </p:nvSpPr>
          <p:spPr>
            <a:xfrm>
              <a:off x="0" y="547432"/>
              <a:ext cx="791101" cy="889201"/>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56" name="B"/>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260" name="Google Shape;2635;p109"/>
          <p:cNvGrpSpPr/>
          <p:nvPr/>
        </p:nvGrpSpPr>
        <p:grpSpPr>
          <a:xfrm>
            <a:off x="3209742" y="7388955"/>
            <a:ext cx="296663" cy="333451"/>
            <a:chOff x="0" y="547432"/>
            <a:chExt cx="791101" cy="889201"/>
          </a:xfrm>
        </p:grpSpPr>
        <p:sp>
          <p:nvSpPr>
            <p:cNvPr id="3258"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59" name="D"/>
            <p:cNvSpPr txBox="1"/>
            <p:nvPr/>
          </p:nvSpPr>
          <p:spPr>
            <a:xfrm>
              <a:off x="227477" y="570251"/>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  </a:t>
              </a:r>
            </a:p>
          </p:txBody>
        </p:sp>
      </p:grpSp>
      <p:grpSp>
        <p:nvGrpSpPr>
          <p:cNvPr id="3263" name="Google Shape;2636;p109"/>
          <p:cNvGrpSpPr/>
          <p:nvPr/>
        </p:nvGrpSpPr>
        <p:grpSpPr>
          <a:xfrm>
            <a:off x="2374082" y="6620172"/>
            <a:ext cx="352238" cy="467663"/>
            <a:chOff x="0" y="249702"/>
            <a:chExt cx="939301" cy="1247101"/>
          </a:xfrm>
        </p:grpSpPr>
        <p:sp>
          <p:nvSpPr>
            <p:cNvPr id="3261" name="Oval"/>
            <p:cNvSpPr/>
            <p:nvPr/>
          </p:nvSpPr>
          <p:spPr>
            <a:xfrm>
              <a:off x="0" y="249702"/>
              <a:ext cx="939301" cy="1247101"/>
            </a:xfrm>
            <a:prstGeom prst="ellipse">
              <a:avLst/>
            </a:prstGeom>
            <a:solidFill>
              <a:srgbClr val="A4C2F4"/>
            </a:solidFill>
            <a:ln w="12700" cap="flat">
              <a:solidFill>
                <a:srgbClr val="31538F"/>
              </a:solidFill>
              <a:prstDash val="dash"/>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62" name="B♭"/>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B♭  </a:t>
              </a:r>
            </a:p>
          </p:txBody>
        </p:sp>
      </p:grpSp>
      <p:grpSp>
        <p:nvGrpSpPr>
          <p:cNvPr id="3266" name="Google Shape;2637;p109"/>
          <p:cNvGrpSpPr/>
          <p:nvPr/>
        </p:nvGrpSpPr>
        <p:grpSpPr>
          <a:xfrm>
            <a:off x="1075027" y="6601787"/>
            <a:ext cx="352238" cy="467663"/>
            <a:chOff x="0" y="249702"/>
            <a:chExt cx="939301" cy="1247101"/>
          </a:xfrm>
        </p:grpSpPr>
        <p:sp>
          <p:nvSpPr>
            <p:cNvPr id="3264" name="Oval"/>
            <p:cNvSpPr/>
            <p:nvPr/>
          </p:nvSpPr>
          <p:spPr>
            <a:xfrm>
              <a:off x="0" y="249702"/>
              <a:ext cx="939301" cy="1247101"/>
            </a:xfrm>
            <a:prstGeom prst="ellipse">
              <a:avLst/>
            </a:prstGeom>
            <a:solidFill>
              <a:srgbClr val="A4C2F4"/>
            </a:solidFill>
            <a:ln w="12700" cap="flat">
              <a:solidFill>
                <a:srgbClr val="31538F"/>
              </a:solidFill>
              <a:prstDash val="dash"/>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65" name="E♭"/>
            <p:cNvSpPr txBox="1"/>
            <p:nvPr/>
          </p:nvSpPr>
          <p:spPr>
            <a:xfrm>
              <a:off x="249181" y="274585"/>
              <a:ext cx="440936" cy="1197338"/>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E♭  </a:t>
              </a:r>
            </a:p>
          </p:txBody>
        </p:sp>
      </p:grpSp>
      <p:grpSp>
        <p:nvGrpSpPr>
          <p:cNvPr id="3269" name="Google Shape;2638;p109"/>
          <p:cNvGrpSpPr/>
          <p:nvPr/>
        </p:nvGrpSpPr>
        <p:grpSpPr>
          <a:xfrm>
            <a:off x="3853535" y="7399570"/>
            <a:ext cx="296663" cy="333451"/>
            <a:chOff x="0" y="248982"/>
            <a:chExt cx="791101" cy="889201"/>
          </a:xfrm>
        </p:grpSpPr>
        <p:sp>
          <p:nvSpPr>
            <p:cNvPr id="3267" name="Oval"/>
            <p:cNvSpPr/>
            <p:nvPr/>
          </p:nvSpPr>
          <p:spPr>
            <a:xfrm>
              <a:off x="0" y="24898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68" name="F"/>
            <p:cNvSpPr txBox="1"/>
            <p:nvPr/>
          </p:nvSpPr>
          <p:spPr>
            <a:xfrm>
              <a:off x="227477" y="271803"/>
              <a:ext cx="336144"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 </a:t>
              </a:r>
            </a:p>
          </p:txBody>
        </p:sp>
      </p:grpSp>
      <p:grpSp>
        <p:nvGrpSpPr>
          <p:cNvPr id="3272" name="Google Shape;2639;p109"/>
          <p:cNvGrpSpPr/>
          <p:nvPr/>
        </p:nvGrpSpPr>
        <p:grpSpPr>
          <a:xfrm>
            <a:off x="4518161" y="7399569"/>
            <a:ext cx="296663" cy="333450"/>
            <a:chOff x="0" y="547432"/>
            <a:chExt cx="791101" cy="889201"/>
          </a:xfrm>
        </p:grpSpPr>
        <p:sp>
          <p:nvSpPr>
            <p:cNvPr id="3270" name="Oval"/>
            <p:cNvSpPr/>
            <p:nvPr/>
          </p:nvSpPr>
          <p:spPr>
            <a:xfrm>
              <a:off x="0" y="547432"/>
              <a:ext cx="791101" cy="889201"/>
            </a:xfrm>
            <a:prstGeom prst="ellipse">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71" name="A"/>
            <p:cNvSpPr txBox="1"/>
            <p:nvPr/>
          </p:nvSpPr>
          <p:spPr>
            <a:xfrm>
              <a:off x="227477" y="570251"/>
              <a:ext cx="336144" cy="843569"/>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  </a:t>
              </a:r>
            </a:p>
          </p:txBody>
        </p:sp>
      </p:grpSp>
      <p:sp>
        <p:nvSpPr>
          <p:cNvPr id="3273" name="Google Shape;2640;p109"/>
          <p:cNvSpPr txBox="1"/>
          <p:nvPr/>
        </p:nvSpPr>
        <p:spPr>
          <a:xfrm>
            <a:off x="1817939" y="789024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3274" name="Google Shape;2641;p109"/>
          <p:cNvSpPr txBox="1"/>
          <p:nvPr/>
        </p:nvSpPr>
        <p:spPr>
          <a:xfrm>
            <a:off x="2475164" y="789024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a:t>
            </a:r>
          </a:p>
        </p:txBody>
      </p:sp>
      <p:sp>
        <p:nvSpPr>
          <p:cNvPr id="3275" name="Google Shape;2642;p109"/>
          <p:cNvSpPr txBox="1"/>
          <p:nvPr/>
        </p:nvSpPr>
        <p:spPr>
          <a:xfrm>
            <a:off x="2309306" y="5917580"/>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7</a:t>
            </a:r>
          </a:p>
        </p:txBody>
      </p:sp>
      <p:sp>
        <p:nvSpPr>
          <p:cNvPr id="3276" name="Google Shape;2643;p109"/>
          <p:cNvSpPr txBox="1"/>
          <p:nvPr/>
        </p:nvSpPr>
        <p:spPr>
          <a:xfrm>
            <a:off x="437622" y="7890242"/>
            <a:ext cx="4817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3277" name="Google Shape;2644;p109"/>
          <p:cNvSpPr txBox="1"/>
          <p:nvPr/>
        </p:nvSpPr>
        <p:spPr>
          <a:xfrm>
            <a:off x="1153121" y="7890242"/>
            <a:ext cx="481788"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sp>
        <p:nvSpPr>
          <p:cNvPr id="3278" name="Google Shape;2645;p109"/>
          <p:cNvSpPr txBox="1"/>
          <p:nvPr/>
        </p:nvSpPr>
        <p:spPr>
          <a:xfrm>
            <a:off x="978456" y="5936012"/>
            <a:ext cx="481789"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m3</a:t>
            </a:r>
          </a:p>
        </p:txBody>
      </p:sp>
      <p:sp>
        <p:nvSpPr>
          <p:cNvPr id="3279" name="Google Shape;2646;p109"/>
          <p:cNvSpPr txBox="1"/>
          <p:nvPr/>
        </p:nvSpPr>
        <p:spPr>
          <a:xfrm>
            <a:off x="3113401" y="7890242"/>
            <a:ext cx="481788"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3280" name="Google Shape;2647;p109"/>
          <p:cNvSpPr txBox="1"/>
          <p:nvPr/>
        </p:nvSpPr>
        <p:spPr>
          <a:xfrm>
            <a:off x="3726496" y="7890243"/>
            <a:ext cx="528405"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3281" name="Google Shape;2648;p109"/>
          <p:cNvSpPr txBox="1"/>
          <p:nvPr/>
        </p:nvSpPr>
        <p:spPr>
          <a:xfrm>
            <a:off x="4452700" y="7890242"/>
            <a:ext cx="481789" cy="316338"/>
          </a:xfrm>
          <a:prstGeom prst="rect">
            <a:avLst/>
          </a:prstGeom>
          <a:ln w="12700">
            <a:miter lim="400000"/>
          </a:ln>
        </p:spPr>
        <p:txBody>
          <a:bodyPr lIns="39450" tIns="39450" rIns="39450" bIns="39450" anchor="ctr">
            <a:spAutoFit/>
          </a:bodyPr>
          <a:lstStyle>
            <a:lvl1pPr algn="ctr">
              <a:defRPr sz="4100">
                <a:solidFill>
                  <a:srgbClr val="FF000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13</a:t>
            </a:r>
          </a:p>
        </p:txBody>
      </p:sp>
      <p:grpSp>
        <p:nvGrpSpPr>
          <p:cNvPr id="3284" name="Google Shape;2649;p109"/>
          <p:cNvGrpSpPr/>
          <p:nvPr/>
        </p:nvGrpSpPr>
        <p:grpSpPr>
          <a:xfrm>
            <a:off x="3049915" y="6390247"/>
            <a:ext cx="352239" cy="467664"/>
            <a:chOff x="-1" y="-1"/>
            <a:chExt cx="939302" cy="1247102"/>
          </a:xfrm>
        </p:grpSpPr>
        <p:sp>
          <p:nvSpPr>
            <p:cNvPr id="3282"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83" name="D♭"/>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287" name="Google Shape;2650;p109"/>
          <p:cNvGrpSpPr/>
          <p:nvPr/>
        </p:nvGrpSpPr>
        <p:grpSpPr>
          <a:xfrm>
            <a:off x="3402151" y="6390247"/>
            <a:ext cx="352239" cy="467664"/>
            <a:chOff x="-1" y="-1"/>
            <a:chExt cx="939302" cy="1247102"/>
          </a:xfrm>
        </p:grpSpPr>
        <p:sp>
          <p:nvSpPr>
            <p:cNvPr id="3285"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86" name="D#"/>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290" name="Google Shape;2651;p109"/>
          <p:cNvGrpSpPr/>
          <p:nvPr/>
        </p:nvGrpSpPr>
        <p:grpSpPr>
          <a:xfrm>
            <a:off x="4007365" y="6390247"/>
            <a:ext cx="352239" cy="467664"/>
            <a:chOff x="-1" y="-1"/>
            <a:chExt cx="939302" cy="1247102"/>
          </a:xfrm>
        </p:grpSpPr>
        <p:sp>
          <p:nvSpPr>
            <p:cNvPr id="3288"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89" name="F#"/>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293" name="Google Shape;2652;p109"/>
          <p:cNvGrpSpPr/>
          <p:nvPr/>
        </p:nvGrpSpPr>
        <p:grpSpPr>
          <a:xfrm>
            <a:off x="4375703" y="6390247"/>
            <a:ext cx="352239" cy="467664"/>
            <a:chOff x="-1" y="-1"/>
            <a:chExt cx="939302" cy="1247102"/>
          </a:xfrm>
        </p:grpSpPr>
        <p:sp>
          <p:nvSpPr>
            <p:cNvPr id="3291"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92"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294" name="Google Shape;2653;p109"/>
          <p:cNvSpPr txBox="1"/>
          <p:nvPr/>
        </p:nvSpPr>
        <p:spPr>
          <a:xfrm>
            <a:off x="1006744" y="5408718"/>
            <a:ext cx="4436344" cy="293255"/>
          </a:xfrm>
          <a:prstGeom prst="rect">
            <a:avLst/>
          </a:prstGeom>
          <a:ln w="12700">
            <a:miter lim="400000"/>
          </a:ln>
        </p:spPr>
        <p:txBody>
          <a:bodyPr lIns="39450" tIns="39450" rIns="39450" bIns="39450">
            <a:spAutoFit/>
          </a:bodyPr>
          <a:lstStyle>
            <a:lvl1pPr>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４つのオルタードテンション（新しい調味料）が出現</a:t>
            </a:r>
          </a:p>
        </p:txBody>
      </p:sp>
      <p:sp>
        <p:nvSpPr>
          <p:cNvPr id="3295" name="Google Shape;2654;p109"/>
          <p:cNvSpPr/>
          <p:nvPr/>
        </p:nvSpPr>
        <p:spPr>
          <a:xfrm flipH="1" flipV="1">
            <a:off x="3149932" y="6849694"/>
            <a:ext cx="223650" cy="552600"/>
          </a:xfrm>
          <a:prstGeom prst="line">
            <a:avLst/>
          </a:prstGeom>
          <a:ln w="28575">
            <a:solidFill>
              <a:srgbClr val="00FF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96" name="Google Shape;2655;p109"/>
          <p:cNvSpPr/>
          <p:nvPr/>
        </p:nvSpPr>
        <p:spPr>
          <a:xfrm flipV="1">
            <a:off x="3374449" y="6849694"/>
            <a:ext cx="223650" cy="552600"/>
          </a:xfrm>
          <a:prstGeom prst="line">
            <a:avLst/>
          </a:prstGeom>
          <a:ln w="28575">
            <a:solidFill>
              <a:srgbClr val="00FF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97" name="Google Shape;2656;p109"/>
          <p:cNvSpPr/>
          <p:nvPr/>
        </p:nvSpPr>
        <p:spPr>
          <a:xfrm flipV="1">
            <a:off x="4001865" y="6825257"/>
            <a:ext cx="191363" cy="574313"/>
          </a:xfrm>
          <a:prstGeom prst="line">
            <a:avLst/>
          </a:prstGeom>
          <a:ln w="28575">
            <a:solidFill>
              <a:srgbClr val="00FF00"/>
            </a:solidFill>
            <a:tailEnd type="triangle"/>
          </a:ln>
        </p:spPr>
        <p:txBody>
          <a:bodyPr lIns="0" tIns="0" rIns="0" bIns="0"/>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05" name="Google Shape;2657;p109"/>
          <p:cNvSpPr/>
          <p:nvPr/>
        </p:nvSpPr>
        <p:spPr>
          <a:xfrm>
            <a:off x="4580199" y="6857251"/>
            <a:ext cx="41018" cy="33703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8575">
            <a:solidFill>
              <a:srgbClr val="00FF00"/>
            </a:solidFill>
            <a:tailEnd type="triangle"/>
          </a:ln>
        </p:spPr>
        <p:txBody>
          <a:bodyPr/>
          <a:lstStyle/>
          <a:p>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299" name="Google Shape;2658;p109"/>
          <p:cNvSpPr txBox="1"/>
          <p:nvPr/>
        </p:nvSpPr>
        <p:spPr>
          <a:xfrm>
            <a:off x="286901" y="8353740"/>
            <a:ext cx="5113707" cy="506839"/>
          </a:xfrm>
          <a:prstGeom prst="rect">
            <a:avLst/>
          </a:prstGeom>
          <a:ln w="12700">
            <a:miter lim="400000"/>
          </a:ln>
        </p:spPr>
        <p:txBody>
          <a:bodyPr lIns="39450" tIns="39450" rIns="39450" bIns="39450">
            <a:spAutoFit/>
          </a:bodyPr>
          <a:lstStyle/>
          <a:p>
            <a:pPr>
              <a:defRPr sz="3700"/>
            </a:pPr>
            <a:r>
              <a:rPr sz="1388" dirty="0">
                <a:latin typeface="M PLUS 1p" panose="020B0502020203020207" pitchFamily="34" charset="-128"/>
                <a:ea typeface="M PLUS 1p" panose="020B0502020203020207" pitchFamily="34" charset="-128"/>
                <a:cs typeface="M PLUS 1p" panose="020B0502020203020207" pitchFamily="34" charset="-128"/>
              </a:rPr>
              <a:t>※</a:t>
            </a:r>
            <a:r>
              <a:rPr sz="1388" u="sng" dirty="0">
                <a:latin typeface="M PLUS 1p" panose="020B0502020203020207" pitchFamily="34" charset="-128"/>
                <a:ea typeface="M PLUS 1p" panose="020B0502020203020207" pitchFamily="34" charset="-128"/>
                <a:cs typeface="M PLUS 1p" panose="020B0502020203020207" pitchFamily="34" charset="-128"/>
              </a:rPr>
              <a:t>11を半音下げたものは3と同じ。13を半音上げたものは7と同じなので、オルタードテンションからは除きます。</a:t>
            </a:r>
          </a:p>
        </p:txBody>
      </p:sp>
      <p:sp>
        <p:nvSpPr>
          <p:cNvPr id="3300" name="Google Shape;2659;p109"/>
          <p:cNvSpPr txBox="1"/>
          <p:nvPr/>
        </p:nvSpPr>
        <p:spPr>
          <a:xfrm>
            <a:off x="2910520" y="593911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3301" name="Google Shape;2660;p109"/>
          <p:cNvSpPr txBox="1"/>
          <p:nvPr/>
        </p:nvSpPr>
        <p:spPr>
          <a:xfrm>
            <a:off x="3272977" y="593911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sp>
        <p:nvSpPr>
          <p:cNvPr id="3302" name="Google Shape;2661;p109"/>
          <p:cNvSpPr txBox="1"/>
          <p:nvPr/>
        </p:nvSpPr>
        <p:spPr>
          <a:xfrm>
            <a:off x="3942586" y="593911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#11</a:t>
            </a:r>
          </a:p>
        </p:txBody>
      </p:sp>
      <p:sp>
        <p:nvSpPr>
          <p:cNvPr id="3303" name="Google Shape;2662;p109"/>
          <p:cNvSpPr txBox="1"/>
          <p:nvPr/>
        </p:nvSpPr>
        <p:spPr>
          <a:xfrm>
            <a:off x="4362164" y="5939117"/>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b13</a:t>
            </a:r>
          </a:p>
        </p:txBody>
      </p:sp>
      <p:sp>
        <p:nvSpPr>
          <p:cNvPr id="3304"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97</a:t>
            </a:fld>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 name="Google Shape;2668;p110"/>
          <p:cNvSpPr txBox="1"/>
          <p:nvPr/>
        </p:nvSpPr>
        <p:spPr>
          <a:xfrm>
            <a:off x="4916870" y="1483409"/>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grpSp>
        <p:nvGrpSpPr>
          <p:cNvPr id="3310" name="Google Shape;2669;p110"/>
          <p:cNvGrpSpPr/>
          <p:nvPr/>
        </p:nvGrpSpPr>
        <p:grpSpPr>
          <a:xfrm>
            <a:off x="1148" y="192885"/>
            <a:ext cx="5715000" cy="474189"/>
            <a:chOff x="0" y="-1"/>
            <a:chExt cx="15240000" cy="1264502"/>
          </a:xfrm>
        </p:grpSpPr>
        <p:sp>
          <p:nvSpPr>
            <p:cNvPr id="3308" name="Rectangle"/>
            <p:cNvSpPr/>
            <p:nvPr/>
          </p:nvSpPr>
          <p:spPr>
            <a:xfrm>
              <a:off x="0" y="-1"/>
              <a:ext cx="15240000" cy="1264502"/>
            </a:xfrm>
            <a:prstGeom prst="rect">
              <a:avLst/>
            </a:prstGeom>
            <a:solidFill>
              <a:schemeClr val="accent3"/>
            </a:solidFill>
            <a:ln w="12700" cap="flat">
              <a:noFill/>
              <a:miter lim="400000"/>
            </a:ln>
            <a:effectLst/>
          </p:spPr>
          <p:txBody>
            <a:bodyPr wrap="square" lIns="0" tIns="0" rIns="0" bIns="0" numCol="1" anchor="ctr">
              <a:noAutofit/>
            </a:bodyPr>
            <a:lstStyle/>
            <a:p>
              <a:pPr>
                <a:defRPr sz="5400">
                  <a:solidFill>
                    <a:srgbClr val="FFFFFF"/>
                  </a:solidFill>
                </a:defRPr>
              </a:pPr>
              <a:endParaRPr sz="2025"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09" name="1.４度進行している7thに使える"/>
            <p:cNvSpPr txBox="1"/>
            <p:nvPr/>
          </p:nvSpPr>
          <p:spPr>
            <a:xfrm>
              <a:off x="105275" y="110524"/>
              <a:ext cx="15029453" cy="1043449"/>
            </a:xfrm>
            <a:prstGeom prst="rect">
              <a:avLst/>
            </a:prstGeom>
            <a:noFill/>
            <a:ln w="12700" cap="flat">
              <a:noFill/>
              <a:miter lim="400000"/>
            </a:ln>
            <a:effectLst/>
          </p:spPr>
          <p:txBody>
            <a:bodyPr wrap="square" lIns="39450" tIns="39450" rIns="39450" bIns="39450" numCol="1" anchor="ctr">
              <a:spAutoFit/>
            </a:bodyPr>
            <a:lstStyle>
              <a:lvl1pPr>
                <a:defRPr sz="5400">
                  <a:solidFill>
                    <a:srgbClr val="FFFFFF"/>
                  </a:solidFill>
                </a:defRPr>
              </a:lvl1pPr>
            </a:lstStyle>
            <a:p>
              <a:r>
                <a:rPr sz="2025" dirty="0">
                  <a:latin typeface="M PLUS 1p" panose="020B0502020203020207" pitchFamily="34" charset="-128"/>
                  <a:ea typeface="M PLUS 1p" panose="020B0502020203020207" pitchFamily="34" charset="-128"/>
                  <a:cs typeface="M PLUS 1p" panose="020B0502020203020207" pitchFamily="34" charset="-128"/>
                </a:rPr>
                <a:t>　　1.４度進行している7thに使える</a:t>
              </a:r>
            </a:p>
          </p:txBody>
        </p:sp>
      </p:grpSp>
      <p:pic>
        <p:nvPicPr>
          <p:cNvPr id="3311" name="Google Shape;2670;p110" descr="Google Shape;2670;p110"/>
          <p:cNvPicPr>
            <a:picLocks noChangeAspect="1"/>
          </p:cNvPicPr>
          <p:nvPr/>
        </p:nvPicPr>
        <p:blipFill>
          <a:blip r:embed="rId2"/>
          <a:srcRect r="9066" b="28515"/>
          <a:stretch>
            <a:fillRect/>
          </a:stretch>
        </p:blipFill>
        <p:spPr>
          <a:xfrm>
            <a:off x="795" y="159450"/>
            <a:ext cx="559091" cy="520927"/>
          </a:xfrm>
          <a:prstGeom prst="rect">
            <a:avLst/>
          </a:prstGeom>
          <a:ln w="12700">
            <a:miter lim="400000"/>
            <a:headEnd/>
            <a:tailEnd/>
          </a:ln>
        </p:spPr>
      </p:pic>
      <p:sp>
        <p:nvSpPr>
          <p:cNvPr id="3312" name="Google Shape;2671;p110"/>
          <p:cNvSpPr txBox="1"/>
          <p:nvPr/>
        </p:nvSpPr>
        <p:spPr>
          <a:xfrm>
            <a:off x="390421" y="685606"/>
            <a:ext cx="5009719" cy="4646632"/>
          </a:xfrm>
          <a:prstGeom prst="rect">
            <a:avLst/>
          </a:prstGeom>
          <a:ln w="12700">
            <a:miter lim="400000"/>
          </a:ln>
        </p:spPr>
        <p:txBody>
          <a:bodyPr lIns="25134" tIns="25134" rIns="25134" bIns="25134">
            <a:spAutoFit/>
          </a:bodyPr>
          <a:lstStyle/>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新しいテンションが４つ出てきました。これはハモる８つのかたまりにない音なので、かなり不安定な響きになりそうですよね。では、このオルタードテンションをどこで使うか？</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a:t>
            </a:r>
            <a:r>
              <a:rPr sz="1388" u="sng" dirty="0">
                <a:latin typeface="M PLUS 1p" panose="020B0502020203020207" pitchFamily="34" charset="-128"/>
                <a:ea typeface="M PLUS 1p" panose="020B0502020203020207" pitchFamily="34" charset="-128"/>
                <a:cs typeface="M PLUS 1p" panose="020B0502020203020207" pitchFamily="34" charset="-128"/>
              </a:rPr>
              <a:t>４度進行している7th（V7）</a:t>
            </a:r>
            <a:r>
              <a:rPr sz="1388" dirty="0">
                <a:latin typeface="M PLUS 1p" panose="020B0502020203020207" pitchFamily="34" charset="-128"/>
                <a:ea typeface="M PLUS 1p" panose="020B0502020203020207" pitchFamily="34" charset="-128"/>
                <a:cs typeface="M PLUS 1p" panose="020B0502020203020207" pitchFamily="34" charset="-128"/>
              </a:rPr>
              <a:t>。つまり、Part07で説明したⅡm7−Ⅴ7−ⅠM7のV7の部分で使えます。それは、コード進行が２（フワッと）ー</a:t>
            </a:r>
            <a:r>
              <a:rPr sz="1388" u="sng" dirty="0">
                <a:latin typeface="M PLUS 1p" panose="020B0502020203020207" pitchFamily="34" charset="-128"/>
                <a:ea typeface="M PLUS 1p" panose="020B0502020203020207" pitchFamily="34" charset="-128"/>
                <a:cs typeface="M PLUS 1p" panose="020B0502020203020207" pitchFamily="34" charset="-128"/>
              </a:rPr>
              <a:t>５（不安定）</a:t>
            </a:r>
            <a:r>
              <a:rPr sz="1388" dirty="0">
                <a:latin typeface="M PLUS 1p" panose="020B0502020203020207" pitchFamily="34" charset="-128"/>
                <a:ea typeface="M PLUS 1p" panose="020B0502020203020207" pitchFamily="34" charset="-128"/>
                <a:cs typeface="M PLUS 1p" panose="020B0502020203020207" pitchFamily="34" charset="-128"/>
              </a:rPr>
              <a:t>ー１（安定）という機能を持っているためです。</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不安定さを、より不安定にする目的。例えば、階段から地面に向かってジャンプして着地するのではなく、より高いビルからバンジージャンプするようなイメージでしょうか。</a:t>
            </a:r>
          </a:p>
          <a:p>
            <a:pPr>
              <a:lnSpc>
                <a:spcPct val="150000"/>
              </a:lnSpc>
              <a:spcBef>
                <a:spcPts val="1200"/>
              </a:spcBef>
              <a:defRPr sz="3700"/>
            </a:pPr>
            <a:r>
              <a:rPr sz="1388" dirty="0">
                <a:latin typeface="M PLUS 1p" panose="020B0502020203020207" pitchFamily="34" charset="-128"/>
                <a:ea typeface="M PLUS 1p" panose="020B0502020203020207" pitchFamily="34" charset="-128"/>
                <a:cs typeface="M PLUS 1p" panose="020B0502020203020207" pitchFamily="34" charset="-128"/>
              </a:rPr>
              <a:t>　不協和音が、さらに不協和音になるので、４度進行して１度に解決するⅤ7にしか使えないのです。</a:t>
            </a:r>
            <a:r>
              <a:rPr sz="1388" u="sng" dirty="0">
                <a:latin typeface="M PLUS 1p" panose="020B0502020203020207" pitchFamily="34" charset="-128"/>
                <a:ea typeface="M PLUS 1p" panose="020B0502020203020207" pitchFamily="34" charset="-128"/>
                <a:cs typeface="M PLUS 1p" panose="020B0502020203020207" pitchFamily="34" charset="-128"/>
              </a:rPr>
              <a:t>より不安定な響きが解決（安定）した時、より大きな感動が生まれます</a:t>
            </a:r>
            <a:r>
              <a:rPr sz="1388" dirty="0">
                <a:latin typeface="M PLUS 1p" panose="020B0502020203020207" pitchFamily="34" charset="-128"/>
                <a:ea typeface="M PLUS 1p" panose="020B0502020203020207" pitchFamily="34" charset="-128"/>
                <a:cs typeface="M PLUS 1p" panose="020B0502020203020207" pitchFamily="34" charset="-128"/>
              </a:rPr>
              <a:t>。</a:t>
            </a:r>
          </a:p>
        </p:txBody>
      </p:sp>
      <p:pic>
        <p:nvPicPr>
          <p:cNvPr id="3313" name="Google Shape;2673;p110" descr="Google Shape;2673;p110"/>
          <p:cNvPicPr>
            <a:picLocks noChangeAspect="1"/>
          </p:cNvPicPr>
          <p:nvPr/>
        </p:nvPicPr>
        <p:blipFill>
          <a:blip r:embed="rId3"/>
          <a:stretch>
            <a:fillRect/>
          </a:stretch>
        </p:blipFill>
        <p:spPr>
          <a:xfrm>
            <a:off x="2039519" y="6730613"/>
            <a:ext cx="1517457" cy="1517457"/>
          </a:xfrm>
          <a:prstGeom prst="rect">
            <a:avLst/>
          </a:prstGeom>
          <a:ln w="12700">
            <a:miter lim="400000"/>
            <a:headEnd/>
            <a:tailEnd/>
          </a:ln>
        </p:spPr>
      </p:pic>
      <p:pic>
        <p:nvPicPr>
          <p:cNvPr id="3314" name="Google Shape;2674;p110" descr="Google Shape;2674;p110"/>
          <p:cNvPicPr>
            <a:picLocks noChangeAspect="1"/>
          </p:cNvPicPr>
          <p:nvPr/>
        </p:nvPicPr>
        <p:blipFill>
          <a:blip r:embed="rId4"/>
          <a:stretch>
            <a:fillRect/>
          </a:stretch>
        </p:blipFill>
        <p:spPr>
          <a:xfrm>
            <a:off x="115450" y="7021243"/>
            <a:ext cx="1809000" cy="945348"/>
          </a:xfrm>
          <a:prstGeom prst="rect">
            <a:avLst/>
          </a:prstGeom>
          <a:ln w="12700">
            <a:miter lim="400000"/>
            <a:headEnd/>
            <a:tailEnd/>
          </a:ln>
        </p:spPr>
      </p:pic>
      <p:pic>
        <p:nvPicPr>
          <p:cNvPr id="3315" name="Google Shape;2675;p110" descr="Google Shape;2675;p110"/>
          <p:cNvPicPr>
            <a:picLocks noChangeAspect="1"/>
          </p:cNvPicPr>
          <p:nvPr/>
        </p:nvPicPr>
        <p:blipFill>
          <a:blip r:embed="rId5"/>
          <a:stretch>
            <a:fillRect/>
          </a:stretch>
        </p:blipFill>
        <p:spPr>
          <a:xfrm>
            <a:off x="3993156" y="6450094"/>
            <a:ext cx="1572694" cy="1609556"/>
          </a:xfrm>
          <a:prstGeom prst="rect">
            <a:avLst/>
          </a:prstGeom>
          <a:ln w="12700">
            <a:miter lim="400000"/>
            <a:headEnd/>
            <a:tailEnd/>
          </a:ln>
        </p:spPr>
      </p:pic>
      <p:sp>
        <p:nvSpPr>
          <p:cNvPr id="3316" name="Google Shape;2676;p110"/>
          <p:cNvSpPr txBox="1"/>
          <p:nvPr/>
        </p:nvSpPr>
        <p:spPr>
          <a:xfrm>
            <a:off x="4256636" y="6475494"/>
            <a:ext cx="709894" cy="316338"/>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17" name="Google Shape;2677;p110"/>
          <p:cNvSpPr txBox="1"/>
          <p:nvPr/>
        </p:nvSpPr>
        <p:spPr>
          <a:xfrm>
            <a:off x="461118" y="6475494"/>
            <a:ext cx="1102745" cy="316338"/>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フワッと</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18" name="Google Shape;2678;p110"/>
          <p:cNvSpPr txBox="1"/>
          <p:nvPr/>
        </p:nvSpPr>
        <p:spPr>
          <a:xfrm>
            <a:off x="2335978" y="6475494"/>
            <a:ext cx="924544" cy="316338"/>
          </a:xfrm>
          <a:prstGeom prst="rect">
            <a:avLst/>
          </a:prstGeom>
          <a:ln w="12700">
            <a:miter lim="400000"/>
          </a:ln>
        </p:spPr>
        <p:txBody>
          <a:bodyPr lIns="39450" tIns="39450" rIns="39450" bIns="39450">
            <a:spAutoFit/>
          </a:bodyPr>
          <a:lstStyle>
            <a:lvl1pPr>
              <a:defRPr sz="4100"/>
            </a:lvl1pPr>
          </a:lstStyle>
          <a:p>
            <a:r>
              <a:rPr sz="1538" dirty="0" err="1">
                <a:latin typeface="M PLUS 1p" panose="020B0502020203020207" pitchFamily="34" charset="-128"/>
                <a:ea typeface="M PLUS 1p" panose="020B0502020203020207" pitchFamily="34" charset="-128"/>
                <a:cs typeface="M PLUS 1p" panose="020B0502020203020207" pitchFamily="34" charset="-128"/>
              </a:rPr>
              <a:t>超不安定</a:t>
            </a: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19" name="Google Shape;2679;p110"/>
          <p:cNvSpPr txBox="1"/>
          <p:nvPr/>
        </p:nvSpPr>
        <p:spPr>
          <a:xfrm>
            <a:off x="848082" y="6159145"/>
            <a:ext cx="325369"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２</a:t>
            </a:r>
          </a:p>
        </p:txBody>
      </p:sp>
      <p:sp>
        <p:nvSpPr>
          <p:cNvPr id="3320" name="Google Shape;2680;p110"/>
          <p:cNvSpPr txBox="1"/>
          <p:nvPr/>
        </p:nvSpPr>
        <p:spPr>
          <a:xfrm>
            <a:off x="2581589" y="6159145"/>
            <a:ext cx="325369"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５</a:t>
            </a:r>
          </a:p>
        </p:txBody>
      </p:sp>
      <p:sp>
        <p:nvSpPr>
          <p:cNvPr id="3321" name="Google Shape;2681;p110"/>
          <p:cNvSpPr txBox="1"/>
          <p:nvPr/>
        </p:nvSpPr>
        <p:spPr>
          <a:xfrm>
            <a:off x="4399839" y="6130570"/>
            <a:ext cx="325369"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１</a:t>
            </a:r>
          </a:p>
        </p:txBody>
      </p:sp>
      <p:sp>
        <p:nvSpPr>
          <p:cNvPr id="3322" name="Google Shape;2682;p110"/>
          <p:cNvSpPr txBox="1"/>
          <p:nvPr/>
        </p:nvSpPr>
        <p:spPr>
          <a:xfrm>
            <a:off x="758106" y="5666375"/>
            <a:ext cx="692232"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Ⅱm7</a:t>
            </a:r>
          </a:p>
        </p:txBody>
      </p:sp>
      <p:sp>
        <p:nvSpPr>
          <p:cNvPr id="3323" name="Google Shape;2683;p110"/>
          <p:cNvSpPr txBox="1"/>
          <p:nvPr/>
        </p:nvSpPr>
        <p:spPr>
          <a:xfrm>
            <a:off x="2376974" y="5637801"/>
            <a:ext cx="1191957"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V7（alt）</a:t>
            </a:r>
          </a:p>
        </p:txBody>
      </p:sp>
      <p:sp>
        <p:nvSpPr>
          <p:cNvPr id="3324" name="Google Shape;2684;p110"/>
          <p:cNvSpPr txBox="1"/>
          <p:nvPr/>
        </p:nvSpPr>
        <p:spPr>
          <a:xfrm>
            <a:off x="4223719" y="5650046"/>
            <a:ext cx="692232" cy="316338"/>
          </a:xfrm>
          <a:prstGeom prst="rect">
            <a:avLst/>
          </a:prstGeom>
          <a:ln w="12700">
            <a:miter lim="400000"/>
          </a:ln>
        </p:spPr>
        <p:txBody>
          <a:bodyPr lIns="39450" tIns="39450" rIns="39450" bIns="39450">
            <a:spAutoFit/>
          </a:bodyPr>
          <a:lstStyle>
            <a:lvl1pPr>
              <a:defRPr sz="4100"/>
            </a:lvl1pPr>
          </a:lstStyle>
          <a:p>
            <a:r>
              <a:rPr sz="1538" dirty="0">
                <a:latin typeface="M PLUS 1p" panose="020B0502020203020207" pitchFamily="34" charset="-128"/>
                <a:ea typeface="M PLUS 1p" panose="020B0502020203020207" pitchFamily="34" charset="-128"/>
                <a:cs typeface="M PLUS 1p" panose="020B0502020203020207" pitchFamily="34" charset="-128"/>
              </a:rPr>
              <a:t>ⅠM7</a:t>
            </a:r>
          </a:p>
        </p:txBody>
      </p:sp>
      <p:sp>
        <p:nvSpPr>
          <p:cNvPr id="3325" name="Google Shape;2685;p110"/>
          <p:cNvSpPr txBox="1"/>
          <p:nvPr/>
        </p:nvSpPr>
        <p:spPr>
          <a:xfrm>
            <a:off x="1492421" y="5788035"/>
            <a:ext cx="858732" cy="258630"/>
          </a:xfrm>
          <a:prstGeom prst="rect">
            <a:avLst/>
          </a:prstGeom>
          <a:ln w="12700">
            <a:miter lim="400000"/>
          </a:ln>
        </p:spPr>
        <p:txBody>
          <a:bodyPr lIns="39450" tIns="39450" rIns="39450" bIns="39450">
            <a:spAutoFit/>
          </a:bodyPr>
          <a:lstStyle>
            <a:lvl1pPr>
              <a:defRPr sz="3100" u="sng"/>
            </a:lvl1pPr>
          </a:lstStyle>
          <a:p>
            <a:r>
              <a:rPr sz="1163" dirty="0">
                <a:latin typeface="M PLUS 1p" panose="020B0502020203020207" pitchFamily="34" charset="-128"/>
                <a:ea typeface="M PLUS 1p" panose="020B0502020203020207" pitchFamily="34" charset="-128"/>
                <a:cs typeface="M PLUS 1p" panose="020B0502020203020207" pitchFamily="34" charset="-128"/>
              </a:rPr>
              <a:t>4度進行</a:t>
            </a:r>
          </a:p>
        </p:txBody>
      </p:sp>
      <p:sp>
        <p:nvSpPr>
          <p:cNvPr id="3326" name="Google Shape;2686;p110"/>
          <p:cNvSpPr txBox="1"/>
          <p:nvPr/>
        </p:nvSpPr>
        <p:spPr>
          <a:xfrm>
            <a:off x="3310464" y="5788035"/>
            <a:ext cx="692232" cy="258630"/>
          </a:xfrm>
          <a:prstGeom prst="rect">
            <a:avLst/>
          </a:prstGeom>
          <a:ln w="12700">
            <a:miter lim="400000"/>
          </a:ln>
        </p:spPr>
        <p:txBody>
          <a:bodyPr lIns="39450" tIns="39450" rIns="39450" bIns="39450">
            <a:spAutoFit/>
          </a:bodyPr>
          <a:lstStyle>
            <a:lvl1pPr>
              <a:defRPr sz="3100" u="sng"/>
            </a:lvl1pPr>
          </a:lstStyle>
          <a:p>
            <a:r>
              <a:rPr sz="1163" dirty="0">
                <a:latin typeface="M PLUS 1p" panose="020B0502020203020207" pitchFamily="34" charset="-128"/>
                <a:ea typeface="M PLUS 1p" panose="020B0502020203020207" pitchFamily="34" charset="-128"/>
                <a:cs typeface="M PLUS 1p" panose="020B0502020203020207" pitchFamily="34" charset="-128"/>
              </a:rPr>
              <a:t>4度進行</a:t>
            </a:r>
          </a:p>
        </p:txBody>
      </p:sp>
      <p:sp>
        <p:nvSpPr>
          <p:cNvPr id="3327" name="Google Shape;2687;p110"/>
          <p:cNvSpPr/>
          <p:nvPr/>
        </p:nvSpPr>
        <p:spPr>
          <a:xfrm>
            <a:off x="1489039" y="6159255"/>
            <a:ext cx="675113" cy="437513"/>
          </a:xfrm>
          <a:prstGeom prst="rightArrow">
            <a:avLst>
              <a:gd name="adj1" fmla="val 50000"/>
              <a:gd name="adj2" fmla="val 50000"/>
            </a:avLst>
          </a:prstGeom>
          <a:solidFill>
            <a:srgbClr val="E7E6E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28" name="Google Shape;2688;p110"/>
          <p:cNvSpPr/>
          <p:nvPr/>
        </p:nvSpPr>
        <p:spPr>
          <a:xfrm>
            <a:off x="3310373" y="6127136"/>
            <a:ext cx="675113" cy="437513"/>
          </a:xfrm>
          <a:prstGeom prst="rightArrow">
            <a:avLst>
              <a:gd name="adj1" fmla="val 50000"/>
              <a:gd name="adj2" fmla="val 50000"/>
            </a:avLst>
          </a:prstGeom>
          <a:solidFill>
            <a:srgbClr val="FF0000"/>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29" name="Google Shape;2689;p110"/>
          <p:cNvSpPr txBox="1"/>
          <p:nvPr/>
        </p:nvSpPr>
        <p:spPr>
          <a:xfrm>
            <a:off x="2221676" y="8126707"/>
            <a:ext cx="1347207" cy="553005"/>
          </a:xfrm>
          <a:prstGeom prst="rect">
            <a:avLst/>
          </a:prstGeom>
          <a:ln w="12700">
            <a:miter lim="400000"/>
          </a:ln>
        </p:spPr>
        <p:txBody>
          <a:bodyPr lIns="39450" tIns="39450" rIns="39450" bIns="39450">
            <a:spAutoFit/>
          </a:bodyPr>
          <a:lstStyle/>
          <a:p>
            <a:pPr>
              <a:defRPr sz="4100"/>
            </a:pPr>
            <a:r>
              <a:rPr sz="1538" dirty="0" err="1">
                <a:latin typeface="M PLUS 1p" panose="020B0502020203020207" pitchFamily="34" charset="-128"/>
                <a:ea typeface="M PLUS 1p" panose="020B0502020203020207" pitchFamily="34" charset="-128"/>
                <a:cs typeface="M PLUS 1p" panose="020B0502020203020207" pitchFamily="34" charset="-128"/>
              </a:rPr>
              <a:t>オルタード</a:t>
            </a:r>
            <a:endParaRPr sz="1538" dirty="0">
              <a:latin typeface="M PLUS 1p" panose="020B0502020203020207" pitchFamily="34" charset="-128"/>
              <a:ea typeface="M PLUS 1p" panose="020B0502020203020207" pitchFamily="34" charset="-128"/>
              <a:cs typeface="M PLUS 1p" panose="020B0502020203020207" pitchFamily="34" charset="-128"/>
            </a:endParaRPr>
          </a:p>
          <a:p>
            <a:pPr>
              <a:defRPr sz="4100" u="sng"/>
            </a:pPr>
            <a:r>
              <a:rPr sz="1538" dirty="0" err="1">
                <a:latin typeface="M PLUS 1p" panose="020B0502020203020207" pitchFamily="34" charset="-128"/>
                <a:ea typeface="M PLUS 1p" panose="020B0502020203020207" pitchFamily="34" charset="-128"/>
                <a:cs typeface="M PLUS 1p" panose="020B0502020203020207" pitchFamily="34" charset="-128"/>
              </a:rPr>
              <a:t>ここで使う</a:t>
            </a:r>
            <a:r>
              <a:rPr sz="1538" dirty="0">
                <a:latin typeface="M PLUS 1p" panose="020B0502020203020207" pitchFamily="34" charset="-128"/>
                <a:ea typeface="M PLUS 1p" panose="020B0502020203020207" pitchFamily="34" charset="-128"/>
                <a:cs typeface="M PLUS 1p" panose="020B0502020203020207" pitchFamily="34" charset="-128"/>
              </a:rPr>
              <a:t>！</a:t>
            </a:r>
          </a:p>
        </p:txBody>
      </p:sp>
      <p:sp>
        <p:nvSpPr>
          <p:cNvPr id="333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98</a:t>
            </a:fld>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2" name="Google Shape;2695;p111"/>
          <p:cNvSpPr txBox="1"/>
          <p:nvPr/>
        </p:nvSpPr>
        <p:spPr>
          <a:xfrm>
            <a:off x="4916870" y="1369107"/>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sp>
        <p:nvSpPr>
          <p:cNvPr id="3333" name="Google Shape;2696;p111"/>
          <p:cNvSpPr txBox="1"/>
          <p:nvPr/>
        </p:nvSpPr>
        <p:spPr>
          <a:xfrm>
            <a:off x="353437" y="1219407"/>
            <a:ext cx="5009719" cy="340069"/>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p>
        </p:txBody>
      </p:sp>
      <p:grpSp>
        <p:nvGrpSpPr>
          <p:cNvPr id="3336" name="Google Shape;2698;p111"/>
          <p:cNvGrpSpPr/>
          <p:nvPr/>
        </p:nvGrpSpPr>
        <p:grpSpPr>
          <a:xfrm>
            <a:off x="358940" y="642947"/>
            <a:ext cx="4998713" cy="351114"/>
            <a:chOff x="0" y="-1"/>
            <a:chExt cx="13329900" cy="936302"/>
          </a:xfrm>
        </p:grpSpPr>
        <p:sp>
          <p:nvSpPr>
            <p:cNvPr id="3334" name="Rectangle"/>
            <p:cNvSpPr/>
            <p:nvPr/>
          </p:nvSpPr>
          <p:spPr>
            <a:xfrm>
              <a:off x="0" y="-1"/>
              <a:ext cx="13329900" cy="936302"/>
            </a:xfrm>
            <a:prstGeom prst="rect">
              <a:avLst/>
            </a:prstGeom>
            <a:noFill/>
            <a:ln w="9525" cap="flat">
              <a:solidFill>
                <a:srgbClr val="000000"/>
              </a:solidFill>
              <a:prstDash val="solid"/>
              <a:round/>
            </a:ln>
            <a:effectLst/>
          </p:spPr>
          <p:txBody>
            <a:bodyPr wrap="square" lIns="0" tIns="0" rIns="0" bIns="0" numCol="1" anchor="t">
              <a:noAutofit/>
            </a:bodyPr>
            <a:lstStyle/>
            <a:p>
              <a:pPr algn="ctr">
                <a:defRPr sz="4400"/>
              </a:pPr>
              <a:endParaRPr sz="165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35" name="最初は♭ 9thで練習してみる！"/>
            <p:cNvSpPr txBox="1"/>
            <p:nvPr/>
          </p:nvSpPr>
          <p:spPr>
            <a:xfrm>
              <a:off x="71837" y="4762"/>
              <a:ext cx="13186225" cy="812465"/>
            </a:xfrm>
            <a:prstGeom prst="rect">
              <a:avLst/>
            </a:prstGeom>
            <a:noFill/>
            <a:ln w="12700" cap="flat">
              <a:noFill/>
              <a:miter lim="400000"/>
            </a:ln>
            <a:effectLst/>
          </p:spPr>
          <p:txBody>
            <a:bodyPr wrap="square" lIns="25134" tIns="25134" rIns="25134" bIns="25134" numCol="1" anchor="t">
              <a:spAutoFit/>
            </a:bodyPr>
            <a:lstStyle>
              <a:lvl1pPr algn="ctr">
                <a:defRPr sz="4400"/>
              </a:lvl1pPr>
            </a:lstStyle>
            <a:p>
              <a:r>
                <a:rPr sz="1650" dirty="0" err="1">
                  <a:latin typeface="M PLUS 1p" panose="020B0502020203020207" pitchFamily="34" charset="-128"/>
                  <a:ea typeface="M PLUS 1p" panose="020B0502020203020207" pitchFamily="34" charset="-128"/>
                  <a:cs typeface="M PLUS 1p" panose="020B0502020203020207" pitchFamily="34" charset="-128"/>
                </a:rPr>
                <a:t>最初は</a:t>
              </a:r>
              <a:r>
                <a:rPr sz="1650" dirty="0">
                  <a:latin typeface="M PLUS 1p" panose="020B0502020203020207" pitchFamily="34" charset="-128"/>
                  <a:ea typeface="M PLUS 1p" panose="020B0502020203020207" pitchFamily="34" charset="-128"/>
                  <a:cs typeface="M PLUS 1p" panose="020B0502020203020207" pitchFamily="34" charset="-128"/>
                </a:rPr>
                <a:t>♭ 9thで練習してみる！</a:t>
              </a:r>
            </a:p>
          </p:txBody>
        </p:sp>
      </p:grpSp>
      <p:pic>
        <p:nvPicPr>
          <p:cNvPr id="3337" name="Google Shape;2699;p111" descr="Google Shape;2699;p111"/>
          <p:cNvPicPr>
            <a:picLocks noChangeAspect="1"/>
          </p:cNvPicPr>
          <p:nvPr/>
        </p:nvPicPr>
        <p:blipFill>
          <a:blip r:embed="rId2"/>
          <a:stretch>
            <a:fillRect/>
          </a:stretch>
        </p:blipFill>
        <p:spPr>
          <a:xfrm>
            <a:off x="794" y="-114300"/>
            <a:ext cx="1096224" cy="822168"/>
          </a:xfrm>
          <a:prstGeom prst="rect">
            <a:avLst/>
          </a:prstGeom>
          <a:ln w="12700">
            <a:miter lim="400000"/>
            <a:headEnd/>
            <a:tailEnd/>
          </a:ln>
        </p:spPr>
      </p:pic>
      <p:sp>
        <p:nvSpPr>
          <p:cNvPr id="3338" name="Google Shape;2700;p111"/>
          <p:cNvSpPr txBox="1"/>
          <p:nvPr/>
        </p:nvSpPr>
        <p:spPr>
          <a:xfrm>
            <a:off x="353437" y="1080616"/>
            <a:ext cx="5009719" cy="980885"/>
          </a:xfrm>
          <a:prstGeom prst="rect">
            <a:avLst/>
          </a:prstGeom>
          <a:ln w="12700">
            <a:miter lim="400000"/>
          </a:ln>
        </p:spPr>
        <p:txBody>
          <a:bodyPr lIns="25134" tIns="25134" rIns="25134" bIns="25134">
            <a:spAutoFit/>
          </a:bodyPr>
          <a:lstStyle>
            <a:lvl1pPr>
              <a:lnSpc>
                <a:spcPct val="150000"/>
              </a:lnSpc>
              <a:spcBef>
                <a:spcPts val="3200"/>
              </a:spcBef>
              <a:defRPr sz="3700"/>
            </a:lvl1pPr>
          </a:lstStyle>
          <a:p>
            <a:r>
              <a:rPr sz="1388" dirty="0">
                <a:latin typeface="M PLUS 1p" panose="020B0502020203020207" pitchFamily="34" charset="-128"/>
                <a:ea typeface="M PLUS 1p" panose="020B0502020203020207" pitchFamily="34" charset="-128"/>
                <a:cs typeface="M PLUS 1p" panose="020B0502020203020207" pitchFamily="34" charset="-128"/>
              </a:rPr>
              <a:t>　</a:t>
            </a:r>
            <a:r>
              <a:rPr sz="1388" dirty="0" err="1">
                <a:latin typeface="M PLUS 1p" panose="020B0502020203020207" pitchFamily="34" charset="-128"/>
                <a:ea typeface="M PLUS 1p" panose="020B0502020203020207" pitchFamily="34" charset="-128"/>
                <a:cs typeface="M PLUS 1p" panose="020B0502020203020207" pitchFamily="34" charset="-128"/>
              </a:rPr>
              <a:t>いきなり演奏しろといっても難しいですよね。なので、まずは取っ掛かりとして</a:t>
            </a:r>
            <a:r>
              <a:rPr sz="1388" dirty="0">
                <a:latin typeface="M PLUS 1p" panose="020B0502020203020207" pitchFamily="34" charset="-128"/>
                <a:ea typeface="M PLUS 1p" panose="020B0502020203020207" pitchFamily="34" charset="-128"/>
                <a:cs typeface="M PLUS 1p" panose="020B0502020203020207" pitchFamily="34" charset="-128"/>
              </a:rPr>
              <a:t>、「♭9th」から練習してみましょう。C Major Key での２−５−１を想定して説明します。</a:t>
            </a:r>
          </a:p>
        </p:txBody>
      </p:sp>
      <p:sp>
        <p:nvSpPr>
          <p:cNvPr id="3339" name="Google Shape;2701;p111"/>
          <p:cNvSpPr txBox="1"/>
          <p:nvPr/>
        </p:nvSpPr>
        <p:spPr>
          <a:xfrm>
            <a:off x="5002594" y="1933095"/>
            <a:ext cx="1131394" cy="368218"/>
          </a:xfrm>
          <a:prstGeom prst="rect">
            <a:avLst/>
          </a:prstGeom>
          <a:ln w="12700">
            <a:miter lim="400000"/>
          </a:ln>
        </p:spPr>
        <p:txBody>
          <a:bodyPr lIns="25134" tIns="25134" rIns="25134" bIns="25134">
            <a:spAutoFit/>
          </a:bodyPr>
          <a:lstStyle>
            <a:lvl1pPr algn="ctr">
              <a:defRPr sz="5500">
                <a:latin typeface="Garamond"/>
                <a:ea typeface="Garamond"/>
                <a:cs typeface="Garamond"/>
                <a:sym typeface="Garamond"/>
              </a:defRPr>
            </a:lvl1pPr>
          </a:lstStyle>
          <a:p>
            <a:r>
              <a:rPr sz="2063"/>
              <a:t>　</a:t>
            </a:r>
          </a:p>
        </p:txBody>
      </p:sp>
      <p:pic>
        <p:nvPicPr>
          <p:cNvPr id="3340" name="Google Shape;2702;p111" descr="Google Shape;2702;p111"/>
          <p:cNvPicPr>
            <a:picLocks noChangeAspect="1"/>
          </p:cNvPicPr>
          <p:nvPr/>
        </p:nvPicPr>
        <p:blipFill>
          <a:blip r:embed="rId3"/>
          <a:stretch>
            <a:fillRect/>
          </a:stretch>
        </p:blipFill>
        <p:spPr>
          <a:xfrm>
            <a:off x="1070446" y="2686784"/>
            <a:ext cx="4158955" cy="1484821"/>
          </a:xfrm>
          <a:prstGeom prst="rect">
            <a:avLst/>
          </a:prstGeom>
          <a:ln w="12700">
            <a:miter lim="400000"/>
            <a:headEnd/>
            <a:tailEnd/>
          </a:ln>
        </p:spPr>
      </p:pic>
      <p:grpSp>
        <p:nvGrpSpPr>
          <p:cNvPr id="3343" name="Google Shape;2703;p111"/>
          <p:cNvGrpSpPr/>
          <p:nvPr/>
        </p:nvGrpSpPr>
        <p:grpSpPr>
          <a:xfrm>
            <a:off x="2543894" y="3699460"/>
            <a:ext cx="269214" cy="316338"/>
            <a:chOff x="-1" y="-25932"/>
            <a:chExt cx="717902" cy="843566"/>
          </a:xfrm>
        </p:grpSpPr>
        <p:sp>
          <p:nvSpPr>
            <p:cNvPr id="3341"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42" name="A"/>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grpSp>
        <p:nvGrpSpPr>
          <p:cNvPr id="3346" name="Google Shape;2704;p111"/>
          <p:cNvGrpSpPr/>
          <p:nvPr/>
        </p:nvGrpSpPr>
        <p:grpSpPr>
          <a:xfrm>
            <a:off x="1962620" y="3699460"/>
            <a:ext cx="269214" cy="316338"/>
            <a:chOff x="-1" y="-25932"/>
            <a:chExt cx="717902" cy="843566"/>
          </a:xfrm>
        </p:grpSpPr>
        <p:sp>
          <p:nvSpPr>
            <p:cNvPr id="3344"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45" name="F"/>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349" name="Google Shape;2705;p111"/>
          <p:cNvGrpSpPr/>
          <p:nvPr/>
        </p:nvGrpSpPr>
        <p:grpSpPr>
          <a:xfrm>
            <a:off x="1379301" y="3699460"/>
            <a:ext cx="269214" cy="316338"/>
            <a:chOff x="-1" y="-25932"/>
            <a:chExt cx="717902" cy="843566"/>
          </a:xfrm>
        </p:grpSpPr>
        <p:sp>
          <p:nvSpPr>
            <p:cNvPr id="3347"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48"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pic>
        <p:nvPicPr>
          <p:cNvPr id="3350" name="Google Shape;2706;p111" descr="Google Shape;2706;p111"/>
          <p:cNvPicPr>
            <a:picLocks noChangeAspect="1"/>
          </p:cNvPicPr>
          <p:nvPr/>
        </p:nvPicPr>
        <p:blipFill>
          <a:blip r:embed="rId3"/>
          <a:stretch>
            <a:fillRect/>
          </a:stretch>
        </p:blipFill>
        <p:spPr>
          <a:xfrm>
            <a:off x="1070446" y="4921680"/>
            <a:ext cx="4158955" cy="1484821"/>
          </a:xfrm>
          <a:prstGeom prst="rect">
            <a:avLst/>
          </a:prstGeom>
          <a:ln w="12700">
            <a:miter lim="400000"/>
            <a:headEnd/>
            <a:tailEnd/>
          </a:ln>
        </p:spPr>
      </p:pic>
      <p:sp>
        <p:nvSpPr>
          <p:cNvPr id="3351" name="Google Shape;2707;p111"/>
          <p:cNvSpPr txBox="1"/>
          <p:nvPr/>
        </p:nvSpPr>
        <p:spPr>
          <a:xfrm>
            <a:off x="970272" y="4539045"/>
            <a:ext cx="4210632"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G7（♭9）</a:t>
            </a:r>
          </a:p>
        </p:txBody>
      </p:sp>
      <p:sp>
        <p:nvSpPr>
          <p:cNvPr id="3352" name="Google Shape;2708;p111"/>
          <p:cNvSpPr txBox="1"/>
          <p:nvPr/>
        </p:nvSpPr>
        <p:spPr>
          <a:xfrm>
            <a:off x="2639095" y="4233702"/>
            <a:ext cx="113554"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3353" name="Google Shape;2709;p111"/>
          <p:cNvSpPr txBox="1"/>
          <p:nvPr/>
        </p:nvSpPr>
        <p:spPr>
          <a:xfrm>
            <a:off x="1312099" y="4233734"/>
            <a:ext cx="429922"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3354" name="Google Shape;2710;p111"/>
          <p:cNvSpPr txBox="1"/>
          <p:nvPr/>
        </p:nvSpPr>
        <p:spPr>
          <a:xfrm>
            <a:off x="1833413" y="4233703"/>
            <a:ext cx="57597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m3</a:t>
            </a:r>
          </a:p>
        </p:txBody>
      </p:sp>
      <p:pic>
        <p:nvPicPr>
          <p:cNvPr id="3355" name="Google Shape;2711;p111" descr="Google Shape;2711;p111"/>
          <p:cNvPicPr>
            <a:picLocks noChangeAspect="1"/>
          </p:cNvPicPr>
          <p:nvPr/>
        </p:nvPicPr>
        <p:blipFill>
          <a:blip r:embed="rId3"/>
          <a:stretch>
            <a:fillRect/>
          </a:stretch>
        </p:blipFill>
        <p:spPr>
          <a:xfrm>
            <a:off x="1070446" y="7253994"/>
            <a:ext cx="4158955" cy="1484821"/>
          </a:xfrm>
          <a:prstGeom prst="rect">
            <a:avLst/>
          </a:prstGeom>
          <a:ln w="12700">
            <a:miter lim="400000"/>
            <a:headEnd/>
            <a:tailEnd/>
          </a:ln>
        </p:spPr>
      </p:pic>
      <p:sp>
        <p:nvSpPr>
          <p:cNvPr id="3356" name="Google Shape;2712;p111"/>
          <p:cNvSpPr txBox="1"/>
          <p:nvPr/>
        </p:nvSpPr>
        <p:spPr>
          <a:xfrm>
            <a:off x="970274" y="6871358"/>
            <a:ext cx="4503469"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CM7（9）</a:t>
            </a:r>
          </a:p>
        </p:txBody>
      </p:sp>
      <p:sp>
        <p:nvSpPr>
          <p:cNvPr id="3357" name="Google Shape;2713;p111"/>
          <p:cNvSpPr txBox="1"/>
          <p:nvPr/>
        </p:nvSpPr>
        <p:spPr>
          <a:xfrm>
            <a:off x="957354" y="2279393"/>
            <a:ext cx="4210632" cy="340069"/>
          </a:xfrm>
          <a:prstGeom prst="rect">
            <a:avLst/>
          </a:prstGeom>
          <a:ln w="12700">
            <a:miter lim="400000"/>
          </a:ln>
        </p:spPr>
        <p:txBody>
          <a:bodyPr lIns="25134" tIns="25134" rIns="25134" bIns="25134">
            <a:spAutoFit/>
          </a:bodyPr>
          <a:lstStyle>
            <a:lvl1pPr>
              <a:lnSpc>
                <a:spcPct val="150000"/>
              </a:lnSpc>
              <a:defRPr sz="3700" u="sng"/>
            </a:lvl1pPr>
          </a:lstStyle>
          <a:p>
            <a:r>
              <a:rPr sz="1388" dirty="0">
                <a:latin typeface="M PLUS 1p" panose="020B0502020203020207" pitchFamily="34" charset="-128"/>
                <a:ea typeface="M PLUS 1p" panose="020B0502020203020207" pitchFamily="34" charset="-128"/>
                <a:cs typeface="M PLUS 1p" panose="020B0502020203020207" pitchFamily="34" charset="-128"/>
              </a:rPr>
              <a:t>Dm7（9）</a:t>
            </a:r>
          </a:p>
        </p:txBody>
      </p:sp>
      <p:grpSp>
        <p:nvGrpSpPr>
          <p:cNvPr id="3360" name="Google Shape;2714;p111"/>
          <p:cNvGrpSpPr/>
          <p:nvPr/>
        </p:nvGrpSpPr>
        <p:grpSpPr>
          <a:xfrm>
            <a:off x="3143969" y="3699460"/>
            <a:ext cx="269214" cy="316338"/>
            <a:chOff x="-1" y="-25932"/>
            <a:chExt cx="717902" cy="843566"/>
          </a:xfrm>
        </p:grpSpPr>
        <p:sp>
          <p:nvSpPr>
            <p:cNvPr id="3358"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59" name="C"/>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grpSp>
        <p:nvGrpSpPr>
          <p:cNvPr id="3363" name="Google Shape;2715;p111"/>
          <p:cNvGrpSpPr/>
          <p:nvPr/>
        </p:nvGrpSpPr>
        <p:grpSpPr>
          <a:xfrm>
            <a:off x="3772619" y="3699460"/>
            <a:ext cx="269214" cy="316338"/>
            <a:chOff x="-1" y="-25932"/>
            <a:chExt cx="717902" cy="843566"/>
          </a:xfrm>
        </p:grpSpPr>
        <p:sp>
          <p:nvSpPr>
            <p:cNvPr id="3361"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62" name="E"/>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sp>
        <p:nvSpPr>
          <p:cNvPr id="3364" name="Google Shape;2716;p111"/>
          <p:cNvSpPr txBox="1"/>
          <p:nvPr/>
        </p:nvSpPr>
        <p:spPr>
          <a:xfrm>
            <a:off x="3237735" y="4227821"/>
            <a:ext cx="113554" cy="553005"/>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7	</a:t>
            </a:r>
          </a:p>
        </p:txBody>
      </p:sp>
      <p:sp>
        <p:nvSpPr>
          <p:cNvPr id="3365" name="Google Shape;2717;p111"/>
          <p:cNvSpPr txBox="1"/>
          <p:nvPr/>
        </p:nvSpPr>
        <p:spPr>
          <a:xfrm>
            <a:off x="3837810" y="4227821"/>
            <a:ext cx="113554" cy="553005"/>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	</a:t>
            </a:r>
          </a:p>
        </p:txBody>
      </p:sp>
      <p:grpSp>
        <p:nvGrpSpPr>
          <p:cNvPr id="3368" name="Google Shape;2718;p111"/>
          <p:cNvGrpSpPr/>
          <p:nvPr/>
        </p:nvGrpSpPr>
        <p:grpSpPr>
          <a:xfrm>
            <a:off x="3441966" y="5932394"/>
            <a:ext cx="269214" cy="316338"/>
            <a:chOff x="-1" y="-25932"/>
            <a:chExt cx="717902" cy="843566"/>
          </a:xfrm>
        </p:grpSpPr>
        <p:sp>
          <p:nvSpPr>
            <p:cNvPr id="3366"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67"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grpSp>
        <p:nvGrpSpPr>
          <p:cNvPr id="3371" name="Google Shape;2719;p111"/>
          <p:cNvGrpSpPr/>
          <p:nvPr/>
        </p:nvGrpSpPr>
        <p:grpSpPr>
          <a:xfrm>
            <a:off x="2848445" y="5932394"/>
            <a:ext cx="269214" cy="316338"/>
            <a:chOff x="-1" y="-25932"/>
            <a:chExt cx="717902" cy="843566"/>
          </a:xfrm>
        </p:grpSpPr>
        <p:sp>
          <p:nvSpPr>
            <p:cNvPr id="3369"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70" name="B"/>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374" name="Google Shape;2720;p111"/>
          <p:cNvGrpSpPr/>
          <p:nvPr/>
        </p:nvGrpSpPr>
        <p:grpSpPr>
          <a:xfrm>
            <a:off x="2265126" y="5932394"/>
            <a:ext cx="269214" cy="316338"/>
            <a:chOff x="-1" y="-25932"/>
            <a:chExt cx="717902" cy="843566"/>
          </a:xfrm>
        </p:grpSpPr>
        <p:sp>
          <p:nvSpPr>
            <p:cNvPr id="3372"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73" name="G"/>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377" name="Google Shape;2721;p111"/>
          <p:cNvGrpSpPr/>
          <p:nvPr/>
        </p:nvGrpSpPr>
        <p:grpSpPr>
          <a:xfrm>
            <a:off x="4042041" y="5932394"/>
            <a:ext cx="269214" cy="316338"/>
            <a:chOff x="-1" y="-25932"/>
            <a:chExt cx="717902" cy="843566"/>
          </a:xfrm>
        </p:grpSpPr>
        <p:sp>
          <p:nvSpPr>
            <p:cNvPr id="3375"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76" name="F"/>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F</a:t>
              </a:r>
            </a:p>
          </p:txBody>
        </p:sp>
      </p:grpSp>
      <p:grpSp>
        <p:nvGrpSpPr>
          <p:cNvPr id="3380" name="Google Shape;2722;p111"/>
          <p:cNvGrpSpPr/>
          <p:nvPr/>
        </p:nvGrpSpPr>
        <p:grpSpPr>
          <a:xfrm>
            <a:off x="4629869" y="5932394"/>
            <a:ext cx="269214" cy="316338"/>
            <a:chOff x="-1" y="-25932"/>
            <a:chExt cx="717902" cy="843566"/>
          </a:xfrm>
        </p:grpSpPr>
        <p:sp>
          <p:nvSpPr>
            <p:cNvPr id="3378" name="Oval"/>
            <p:cNvSpPr/>
            <p:nvPr/>
          </p:nvSpPr>
          <p:spPr>
            <a:xfrm>
              <a:off x="-1" y="-1"/>
              <a:ext cx="717902" cy="791702"/>
            </a:xfrm>
            <a:prstGeom prst="ellipse">
              <a:avLst/>
            </a:prstGeom>
            <a:solidFill>
              <a:schemeClr val="accent1">
                <a:alpha val="20000"/>
              </a:schemeClr>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79" name="A"/>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A</a:t>
              </a:r>
            </a:p>
          </p:txBody>
        </p:sp>
      </p:grpSp>
      <p:sp>
        <p:nvSpPr>
          <p:cNvPr id="3381" name="Google Shape;2723;p111"/>
          <p:cNvSpPr txBox="1"/>
          <p:nvPr/>
        </p:nvSpPr>
        <p:spPr>
          <a:xfrm>
            <a:off x="3496345" y="6405401"/>
            <a:ext cx="113554"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3382" name="Google Shape;2724;p111"/>
          <p:cNvSpPr txBox="1"/>
          <p:nvPr/>
        </p:nvSpPr>
        <p:spPr>
          <a:xfrm>
            <a:off x="2169348" y="6405433"/>
            <a:ext cx="429922"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3383" name="Google Shape;2725;p111"/>
          <p:cNvSpPr txBox="1"/>
          <p:nvPr/>
        </p:nvSpPr>
        <p:spPr>
          <a:xfrm>
            <a:off x="2690663" y="6405403"/>
            <a:ext cx="57597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m3</a:t>
            </a:r>
          </a:p>
        </p:txBody>
      </p:sp>
      <p:sp>
        <p:nvSpPr>
          <p:cNvPr id="3384" name="Google Shape;2726;p111"/>
          <p:cNvSpPr txBox="1"/>
          <p:nvPr/>
        </p:nvSpPr>
        <p:spPr>
          <a:xfrm>
            <a:off x="4094985" y="6399521"/>
            <a:ext cx="113554" cy="553005"/>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7	</a:t>
            </a:r>
          </a:p>
        </p:txBody>
      </p:sp>
      <p:sp>
        <p:nvSpPr>
          <p:cNvPr id="3385" name="Google Shape;2727;p111"/>
          <p:cNvSpPr txBox="1"/>
          <p:nvPr/>
        </p:nvSpPr>
        <p:spPr>
          <a:xfrm>
            <a:off x="4695060" y="6399521"/>
            <a:ext cx="113554" cy="553005"/>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	</a:t>
            </a:r>
          </a:p>
        </p:txBody>
      </p:sp>
      <p:grpSp>
        <p:nvGrpSpPr>
          <p:cNvPr id="3388" name="Google Shape;2728;p111"/>
          <p:cNvGrpSpPr/>
          <p:nvPr/>
        </p:nvGrpSpPr>
        <p:grpSpPr>
          <a:xfrm>
            <a:off x="4457855" y="5190135"/>
            <a:ext cx="352239" cy="467664"/>
            <a:chOff x="-1" y="-1"/>
            <a:chExt cx="939302" cy="1247102"/>
          </a:xfrm>
        </p:grpSpPr>
        <p:sp>
          <p:nvSpPr>
            <p:cNvPr id="3386" name="Oval"/>
            <p:cNvSpPr/>
            <p:nvPr/>
          </p:nvSpPr>
          <p:spPr>
            <a:xfrm>
              <a:off x="-1" y="-1"/>
              <a:ext cx="939302" cy="1247102"/>
            </a:xfrm>
            <a:prstGeom prst="ellipse">
              <a:avLst/>
            </a:prstGeom>
            <a:solidFill>
              <a:srgbClr val="93C47D"/>
            </a:solidFill>
            <a:ln w="12700" cap="flat">
              <a:solidFill>
                <a:srgbClr val="FF0000"/>
              </a:solidFill>
              <a:prstDash val="solid"/>
              <a:miter lim="800000"/>
            </a:ln>
            <a:effectLst/>
          </p:spPr>
          <p:txBody>
            <a:bodyPr wrap="square" lIns="0" tIns="0" rIns="0" bIns="0" numCol="1" anchor="ctr">
              <a:noAutofit/>
            </a:bodyPr>
            <a:lstStyle/>
            <a:p>
              <a:pPr algn="ctr">
                <a:defRPr sz="3200">
                  <a:solidFill>
                    <a:srgbClr val="FFFFFF"/>
                  </a:solidFill>
                </a:defRPr>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87" name="Ab"/>
            <p:cNvSpPr txBox="1"/>
            <p:nvPr/>
          </p:nvSpPr>
          <p:spPr>
            <a:xfrm>
              <a:off x="249180" y="24882"/>
              <a:ext cx="440938" cy="1197337"/>
            </a:xfrm>
            <a:prstGeom prst="rect">
              <a:avLst/>
            </a:prstGeom>
            <a:noFill/>
            <a:ln w="12700" cap="flat">
              <a:noFill/>
              <a:miter lim="400000"/>
            </a:ln>
            <a:effectLst/>
          </p:spPr>
          <p:txBody>
            <a:bodyPr wrap="square" lIns="39450" tIns="39450" rIns="39450" bIns="39450" numCol="1" anchor="ctr">
              <a:spAutoFit/>
            </a:bodyPr>
            <a:lstStyle>
              <a:lvl1pPr algn="ctr">
                <a:defRPr sz="3200">
                  <a:solidFill>
                    <a:srgbClr val="FFFFFF"/>
                  </a:solidFill>
                </a:defRPr>
              </a:lvl1pPr>
            </a:lstStyle>
            <a:p>
              <a:r>
                <a:rPr sz="1200" dirty="0">
                  <a:latin typeface="M PLUS 1p" panose="020B0502020203020207" pitchFamily="34" charset="-128"/>
                  <a:ea typeface="M PLUS 1p" panose="020B0502020203020207" pitchFamily="34" charset="-128"/>
                  <a:cs typeface="M PLUS 1p" panose="020B0502020203020207" pitchFamily="34" charset="-128"/>
                </a:rPr>
                <a:t>Ab</a:t>
              </a:r>
            </a:p>
          </p:txBody>
        </p:sp>
      </p:grpSp>
      <p:sp>
        <p:nvSpPr>
          <p:cNvPr id="3389" name="Google Shape;2729;p111"/>
          <p:cNvSpPr txBox="1"/>
          <p:nvPr/>
        </p:nvSpPr>
        <p:spPr>
          <a:xfrm>
            <a:off x="4413494" y="4633273"/>
            <a:ext cx="481788" cy="316338"/>
          </a:xfrm>
          <a:prstGeom prst="rect">
            <a:avLst/>
          </a:prstGeom>
          <a:ln w="12700">
            <a:miter lim="400000"/>
          </a:ln>
        </p:spPr>
        <p:txBody>
          <a:bodyPr lIns="39450" tIns="39450" rIns="39450" bIns="39450" anchor="ctr">
            <a:spAutoFit/>
          </a:bodyPr>
          <a:lstStyle>
            <a:lvl1pPr algn="ctr">
              <a:defRPr sz="4100">
                <a:solidFill>
                  <a:srgbClr val="6AA84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a:t>
            </a:r>
          </a:p>
        </p:txBody>
      </p:sp>
      <p:grpSp>
        <p:nvGrpSpPr>
          <p:cNvPr id="3393" name="Google Shape;2730;p111"/>
          <p:cNvGrpSpPr/>
          <p:nvPr/>
        </p:nvGrpSpPr>
        <p:grpSpPr>
          <a:xfrm>
            <a:off x="4718219" y="5312756"/>
            <a:ext cx="466797" cy="756722"/>
            <a:chOff x="0" y="0"/>
            <a:chExt cx="1244791" cy="2017923"/>
          </a:xfrm>
        </p:grpSpPr>
        <p:sp>
          <p:nvSpPr>
            <p:cNvPr id="3390" name="Shape"/>
            <p:cNvSpPr/>
            <p:nvPr/>
          </p:nvSpPr>
          <p:spPr>
            <a:xfrm rot="10119890" flipH="1">
              <a:off x="175956" y="69420"/>
              <a:ext cx="892879" cy="1879084"/>
            </a:xfrm>
            <a:custGeom>
              <a:avLst/>
              <a:gdLst/>
              <a:ahLst/>
              <a:cxnLst>
                <a:cxn ang="0">
                  <a:pos x="wd2" y="hd2"/>
                </a:cxn>
                <a:cxn ang="5400000">
                  <a:pos x="wd2" y="hd2"/>
                </a:cxn>
                <a:cxn ang="10800000">
                  <a:pos x="wd2" y="hd2"/>
                </a:cxn>
                <a:cxn ang="16200000">
                  <a:pos x="wd2" y="hd2"/>
                </a:cxn>
              </a:cxnLst>
              <a:rect l="0" t="0" r="r" b="b"/>
              <a:pathLst>
                <a:path w="20334" h="21600" extrusionOk="0">
                  <a:moveTo>
                    <a:pt x="0" y="19321"/>
                  </a:moveTo>
                  <a:lnTo>
                    <a:pt x="5083" y="16469"/>
                  </a:lnTo>
                  <a:lnTo>
                    <a:pt x="5083" y="17751"/>
                  </a:lnTo>
                  <a:lnTo>
                    <a:pt x="5083" y="17751"/>
                  </a:lnTo>
                  <a:cubicBezTo>
                    <a:pt x="13026" y="16842"/>
                    <a:pt x="18959" y="13904"/>
                    <a:pt x="20126" y="10302"/>
                  </a:cubicBezTo>
                  <a:cubicBezTo>
                    <a:pt x="21600" y="14853"/>
                    <a:pt x="15120" y="19168"/>
                    <a:pt x="5083" y="20317"/>
                  </a:cubicBezTo>
                  <a:lnTo>
                    <a:pt x="5083" y="21600"/>
                  </a:lnTo>
                  <a:close/>
                  <a:moveTo>
                    <a:pt x="20332" y="11585"/>
                  </a:moveTo>
                  <a:cubicBezTo>
                    <a:pt x="20332" y="6604"/>
                    <a:pt x="11229" y="2566"/>
                    <a:pt x="0" y="2566"/>
                  </a:cubicBezTo>
                  <a:lnTo>
                    <a:pt x="0" y="0"/>
                  </a:lnTo>
                  <a:cubicBezTo>
                    <a:pt x="11229" y="0"/>
                    <a:pt x="20332" y="4038"/>
                    <a:pt x="20332" y="9019"/>
                  </a:cubicBezTo>
                  <a:close/>
                </a:path>
              </a:pathLst>
            </a:custGeom>
            <a:solidFill>
              <a:schemeClr val="accent2"/>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91" name="Shape"/>
            <p:cNvSpPr/>
            <p:nvPr/>
          </p:nvSpPr>
          <p:spPr>
            <a:xfrm rot="10119890" flipH="1">
              <a:off x="261582" y="932215"/>
              <a:ext cx="892797" cy="10077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2313"/>
                    <a:pt x="11929" y="4784"/>
                    <a:pt x="0" y="4784"/>
                  </a:cubicBezTo>
                  <a:lnTo>
                    <a:pt x="0" y="0"/>
                  </a:lnTo>
                  <a:cubicBezTo>
                    <a:pt x="11929" y="0"/>
                    <a:pt x="21600" y="7529"/>
                    <a:pt x="21600" y="16816"/>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92" name="Line"/>
            <p:cNvSpPr/>
            <p:nvPr/>
          </p:nvSpPr>
          <p:spPr>
            <a:xfrm rot="10119890" flipH="1">
              <a:off x="175957" y="69428"/>
              <a:ext cx="892797" cy="1879084"/>
            </a:xfrm>
            <a:custGeom>
              <a:avLst/>
              <a:gdLst/>
              <a:ahLst/>
              <a:cxnLst>
                <a:cxn ang="0">
                  <a:pos x="wd2" y="hd2"/>
                </a:cxn>
                <a:cxn ang="5400000">
                  <a:pos x="wd2" y="hd2"/>
                </a:cxn>
                <a:cxn ang="10800000">
                  <a:pos x="wd2" y="hd2"/>
                </a:cxn>
                <a:cxn ang="16200000">
                  <a:pos x="wd2" y="hd2"/>
                </a:cxn>
              </a:cxnLst>
              <a:rect l="0" t="0" r="r" b="b"/>
              <a:pathLst>
                <a:path w="21600" h="21600" extrusionOk="0">
                  <a:moveTo>
                    <a:pt x="21600" y="11585"/>
                  </a:moveTo>
                  <a:cubicBezTo>
                    <a:pt x="21600" y="6604"/>
                    <a:pt x="11929" y="2566"/>
                    <a:pt x="0" y="2566"/>
                  </a:cubicBezTo>
                  <a:lnTo>
                    <a:pt x="0" y="0"/>
                  </a:lnTo>
                  <a:cubicBezTo>
                    <a:pt x="11929" y="0"/>
                    <a:pt x="21600" y="4038"/>
                    <a:pt x="21600" y="9019"/>
                  </a:cubicBezTo>
                  <a:lnTo>
                    <a:pt x="21600" y="11585"/>
                  </a:lnTo>
                  <a:cubicBezTo>
                    <a:pt x="21600" y="15697"/>
                    <a:pt x="14937" y="19289"/>
                    <a:pt x="5400" y="20317"/>
                  </a:cubicBezTo>
                  <a:lnTo>
                    <a:pt x="5400" y="21600"/>
                  </a:lnTo>
                  <a:lnTo>
                    <a:pt x="0" y="19321"/>
                  </a:lnTo>
                  <a:lnTo>
                    <a:pt x="5400" y="16469"/>
                  </a:lnTo>
                  <a:lnTo>
                    <a:pt x="5400" y="17751"/>
                  </a:lnTo>
                  <a:lnTo>
                    <a:pt x="5400" y="17751"/>
                  </a:lnTo>
                  <a:cubicBezTo>
                    <a:pt x="13838" y="16842"/>
                    <a:pt x="20141" y="13904"/>
                    <a:pt x="21380" y="10302"/>
                  </a:cubicBezTo>
                </a:path>
              </a:pathLst>
            </a:custGeom>
            <a:noFill/>
            <a:ln w="12700" cap="flat">
              <a:solidFill>
                <a:srgbClr val="31538F"/>
              </a:solidFill>
              <a:prstDash val="solid"/>
              <a:miter lim="800000"/>
            </a:ln>
            <a:effectLst/>
          </p:spPr>
          <p:txBody>
            <a:bodyPr wrap="square" lIns="0" tIns="0" rIns="0" bIns="0" numCol="1" anchor="ctr">
              <a:noAutofit/>
            </a:bodyPr>
            <a:lstStyle/>
            <a:p>
              <a:pPr algn="ctr">
                <a:defRPr sz="4100"/>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grpSp>
      <p:grpSp>
        <p:nvGrpSpPr>
          <p:cNvPr id="3396" name="Google Shape;2731;p111"/>
          <p:cNvGrpSpPr/>
          <p:nvPr/>
        </p:nvGrpSpPr>
        <p:grpSpPr>
          <a:xfrm>
            <a:off x="2265547" y="8222066"/>
            <a:ext cx="269214" cy="316338"/>
            <a:chOff x="-1" y="-25932"/>
            <a:chExt cx="717902" cy="843566"/>
          </a:xfrm>
        </p:grpSpPr>
        <p:sp>
          <p:nvSpPr>
            <p:cNvPr id="3394"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95" name="G"/>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G</a:t>
              </a:r>
            </a:p>
          </p:txBody>
        </p:sp>
      </p:grpSp>
      <p:grpSp>
        <p:nvGrpSpPr>
          <p:cNvPr id="3399" name="Google Shape;2732;p111"/>
          <p:cNvGrpSpPr/>
          <p:nvPr/>
        </p:nvGrpSpPr>
        <p:grpSpPr>
          <a:xfrm>
            <a:off x="1677120" y="8222066"/>
            <a:ext cx="269214" cy="316338"/>
            <a:chOff x="-1" y="-25932"/>
            <a:chExt cx="717902" cy="843566"/>
          </a:xfrm>
        </p:grpSpPr>
        <p:sp>
          <p:nvSpPr>
            <p:cNvPr id="3397"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398" name="E"/>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E</a:t>
              </a:r>
            </a:p>
          </p:txBody>
        </p:sp>
      </p:grpSp>
      <p:grpSp>
        <p:nvGrpSpPr>
          <p:cNvPr id="3402" name="Google Shape;2733;p111"/>
          <p:cNvGrpSpPr/>
          <p:nvPr/>
        </p:nvGrpSpPr>
        <p:grpSpPr>
          <a:xfrm>
            <a:off x="1087334" y="8222066"/>
            <a:ext cx="268435" cy="316338"/>
            <a:chOff x="0" y="-25932"/>
            <a:chExt cx="715824" cy="843566"/>
          </a:xfrm>
        </p:grpSpPr>
        <p:sp>
          <p:nvSpPr>
            <p:cNvPr id="3400" name="Oval"/>
            <p:cNvSpPr/>
            <p:nvPr/>
          </p:nvSpPr>
          <p:spPr>
            <a:xfrm>
              <a:off x="0" y="-1"/>
              <a:ext cx="715824"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3200"/>
              </a:pPr>
              <a:endParaRPr sz="1200"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01" name="C"/>
            <p:cNvSpPr txBox="1"/>
            <p:nvPr/>
          </p:nvSpPr>
          <p:spPr>
            <a:xfrm>
              <a:off x="216455" y="-25932"/>
              <a:ext cx="282916"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C</a:t>
              </a:r>
            </a:p>
          </p:txBody>
        </p:sp>
      </p:grpSp>
      <p:sp>
        <p:nvSpPr>
          <p:cNvPr id="3403" name="Google Shape;2734;p111"/>
          <p:cNvSpPr txBox="1"/>
          <p:nvPr/>
        </p:nvSpPr>
        <p:spPr>
          <a:xfrm>
            <a:off x="2353345" y="8777126"/>
            <a:ext cx="113554"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5</a:t>
            </a:r>
          </a:p>
        </p:txBody>
      </p:sp>
      <p:sp>
        <p:nvSpPr>
          <p:cNvPr id="3404" name="Google Shape;2735;p111"/>
          <p:cNvSpPr txBox="1"/>
          <p:nvPr/>
        </p:nvSpPr>
        <p:spPr>
          <a:xfrm>
            <a:off x="1026348" y="8777159"/>
            <a:ext cx="429922"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1</a:t>
            </a:r>
          </a:p>
        </p:txBody>
      </p:sp>
      <p:sp>
        <p:nvSpPr>
          <p:cNvPr id="3405" name="Google Shape;2736;p111"/>
          <p:cNvSpPr txBox="1"/>
          <p:nvPr/>
        </p:nvSpPr>
        <p:spPr>
          <a:xfrm>
            <a:off x="1547662" y="8777128"/>
            <a:ext cx="575976" cy="316338"/>
          </a:xfrm>
          <a:prstGeom prst="rect">
            <a:avLst/>
          </a:prstGeom>
          <a:ln w="12700">
            <a:miter lim="400000"/>
          </a:ln>
        </p:spPr>
        <p:txBody>
          <a:bodyPr lIns="39450" tIns="39450" rIns="39450" bIns="39450" anchor="ctr">
            <a:spAutoFit/>
          </a:bodyPr>
          <a:lstStyle>
            <a:lvl1pPr algn="ct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3</a:t>
            </a:r>
          </a:p>
        </p:txBody>
      </p:sp>
      <p:grpSp>
        <p:nvGrpSpPr>
          <p:cNvPr id="3408" name="Google Shape;2737;p111"/>
          <p:cNvGrpSpPr/>
          <p:nvPr/>
        </p:nvGrpSpPr>
        <p:grpSpPr>
          <a:xfrm>
            <a:off x="2864842" y="8222066"/>
            <a:ext cx="269214" cy="316338"/>
            <a:chOff x="-1" y="-25932"/>
            <a:chExt cx="717902" cy="843566"/>
          </a:xfrm>
        </p:grpSpPr>
        <p:sp>
          <p:nvSpPr>
            <p:cNvPr id="3406"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07" name="B"/>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B</a:t>
              </a:r>
            </a:p>
          </p:txBody>
        </p:sp>
      </p:grpSp>
      <p:grpSp>
        <p:nvGrpSpPr>
          <p:cNvPr id="3411" name="Google Shape;2738;p111"/>
          <p:cNvGrpSpPr/>
          <p:nvPr/>
        </p:nvGrpSpPr>
        <p:grpSpPr>
          <a:xfrm>
            <a:off x="3455409" y="8222066"/>
            <a:ext cx="269214" cy="316338"/>
            <a:chOff x="-1" y="-25932"/>
            <a:chExt cx="717902" cy="843566"/>
          </a:xfrm>
        </p:grpSpPr>
        <p:sp>
          <p:nvSpPr>
            <p:cNvPr id="3409" name="Oval"/>
            <p:cNvSpPr/>
            <p:nvPr/>
          </p:nvSpPr>
          <p:spPr>
            <a:xfrm>
              <a:off x="-1" y="-1"/>
              <a:ext cx="717902" cy="791702"/>
            </a:xfrm>
            <a:prstGeom prst="ellipse">
              <a:avLst/>
            </a:prstGeom>
            <a:solidFill>
              <a:schemeClr val="accent1"/>
            </a:solidFill>
            <a:ln w="12700" cap="flat">
              <a:solidFill>
                <a:srgbClr val="31538F"/>
              </a:solidFill>
              <a:prstDash val="solid"/>
              <a:miter lim="800000"/>
            </a:ln>
            <a:effectLst/>
          </p:spPr>
          <p:txBody>
            <a:bodyPr wrap="square" lIns="0" tIns="0" rIns="0" bIns="0" numCol="1" anchor="ctr">
              <a:noAutofit/>
            </a:bodyPr>
            <a:lstStyle/>
            <a:p>
              <a:pPr algn="ctr">
                <a:defRPr sz="4100">
                  <a:solidFill>
                    <a:srgbClr val="FFFFFF"/>
                  </a:solidFill>
                </a:defRPr>
              </a:pPr>
              <a:endParaRPr sz="1538"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10" name="D"/>
            <p:cNvSpPr txBox="1"/>
            <p:nvPr/>
          </p:nvSpPr>
          <p:spPr>
            <a:xfrm>
              <a:off x="216758" y="-25932"/>
              <a:ext cx="284383" cy="843566"/>
            </a:xfrm>
            <a:prstGeom prst="rect">
              <a:avLst/>
            </a:prstGeom>
            <a:noFill/>
            <a:ln w="12700" cap="flat">
              <a:noFill/>
              <a:miter lim="400000"/>
            </a:ln>
            <a:effectLst/>
          </p:spPr>
          <p:txBody>
            <a:bodyPr wrap="square" lIns="39450" tIns="39450" rIns="39450" bIns="39450" numCol="1" anchor="ctr">
              <a:spAutoFit/>
            </a:bodyPr>
            <a:lstStyle>
              <a:lvl1pPr algn="ctr">
                <a:defRPr sz="4100">
                  <a:solidFill>
                    <a:srgbClr val="FFFFFF"/>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D</a:t>
              </a:r>
            </a:p>
          </p:txBody>
        </p:sp>
      </p:grpSp>
      <p:sp>
        <p:nvSpPr>
          <p:cNvPr id="3412" name="Google Shape;2739;p111"/>
          <p:cNvSpPr txBox="1"/>
          <p:nvPr/>
        </p:nvSpPr>
        <p:spPr>
          <a:xfrm>
            <a:off x="2870471" y="8791610"/>
            <a:ext cx="429922" cy="316338"/>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M7	</a:t>
            </a:r>
          </a:p>
        </p:txBody>
      </p:sp>
      <p:sp>
        <p:nvSpPr>
          <p:cNvPr id="3413" name="Google Shape;2740;p111"/>
          <p:cNvSpPr txBox="1"/>
          <p:nvPr/>
        </p:nvSpPr>
        <p:spPr>
          <a:xfrm>
            <a:off x="3552060" y="8771246"/>
            <a:ext cx="113554" cy="553005"/>
          </a:xfrm>
          <a:prstGeom prst="rect">
            <a:avLst/>
          </a:prstGeom>
          <a:ln w="12700">
            <a:miter lim="400000"/>
          </a:ln>
        </p:spPr>
        <p:txBody>
          <a:bodyPr lIns="39450" tIns="39450" rIns="39450" bIns="39450" anchor="ctr">
            <a:spAutoFit/>
          </a:bodyPr>
          <a:lstStyle>
            <a:lvl1pPr>
              <a:defRPr sz="4100">
                <a:solidFill>
                  <a:srgbClr val="0070C0"/>
                </a:solidFill>
              </a:defRPr>
            </a:lvl1pPr>
          </a:lstStyle>
          <a:p>
            <a:r>
              <a:rPr sz="1538" dirty="0">
                <a:latin typeface="M PLUS 1p" panose="020B0502020203020207" pitchFamily="34" charset="-128"/>
                <a:ea typeface="M PLUS 1p" panose="020B0502020203020207" pitchFamily="34" charset="-128"/>
                <a:cs typeface="M PLUS 1p" panose="020B0502020203020207" pitchFamily="34" charset="-128"/>
              </a:rPr>
              <a:t>9	</a:t>
            </a:r>
          </a:p>
        </p:txBody>
      </p:sp>
      <p:sp>
        <p:nvSpPr>
          <p:cNvPr id="3414" name="Google Shape;2741;p111"/>
          <p:cNvSpPr txBox="1"/>
          <p:nvPr/>
        </p:nvSpPr>
        <p:spPr>
          <a:xfrm>
            <a:off x="248461" y="3121933"/>
            <a:ext cx="882964" cy="362505"/>
          </a:xfrm>
          <a:prstGeom prst="rect">
            <a:avLst/>
          </a:prstGeom>
          <a:ln w="12700">
            <a:miter lim="400000"/>
          </a:ln>
        </p:spPr>
        <p:txBody>
          <a:bodyPr lIns="39450" tIns="39450" rIns="39450" bIns="39450">
            <a:spAutoFit/>
          </a:bodyPr>
          <a:lstStyle>
            <a:lvl1pPr>
              <a:defRPr sz="4900"/>
            </a:lvl1pPr>
          </a:lstStyle>
          <a:p>
            <a:r>
              <a:rPr sz="1838" dirty="0">
                <a:latin typeface="M PLUS 1p" panose="020B0502020203020207" pitchFamily="34" charset="-128"/>
                <a:ea typeface="M PLUS 1p" panose="020B0502020203020207" pitchFamily="34" charset="-128"/>
                <a:cs typeface="M PLUS 1p" panose="020B0502020203020207" pitchFamily="34" charset="-128"/>
              </a:rPr>
              <a:t>Ⅱm7</a:t>
            </a:r>
          </a:p>
        </p:txBody>
      </p:sp>
      <p:sp>
        <p:nvSpPr>
          <p:cNvPr id="3415" name="Google Shape;2742;p111"/>
          <p:cNvSpPr txBox="1"/>
          <p:nvPr/>
        </p:nvSpPr>
        <p:spPr>
          <a:xfrm>
            <a:off x="277037" y="5105826"/>
            <a:ext cx="1191957" cy="645338"/>
          </a:xfrm>
          <a:prstGeom prst="rect">
            <a:avLst/>
          </a:prstGeom>
          <a:ln w="12700">
            <a:miter lim="400000"/>
          </a:ln>
        </p:spPr>
        <p:txBody>
          <a:bodyPr lIns="39450" tIns="39450" rIns="39450" bIns="39450">
            <a:spAutoFit/>
          </a:bodyPr>
          <a:lstStyle/>
          <a:p>
            <a:pPr>
              <a:defRPr sz="4900"/>
            </a:pPr>
            <a:r>
              <a:rPr sz="1838" dirty="0">
                <a:latin typeface="M PLUS 1p" panose="020B0502020203020207" pitchFamily="34" charset="-128"/>
                <a:ea typeface="M PLUS 1p" panose="020B0502020203020207" pitchFamily="34" charset="-128"/>
                <a:cs typeface="M PLUS 1p" panose="020B0502020203020207" pitchFamily="34" charset="-128"/>
              </a:rPr>
              <a:t>V7</a:t>
            </a:r>
          </a:p>
          <a:p>
            <a:pPr>
              <a:defRPr sz="4900"/>
            </a:pPr>
            <a:r>
              <a:rPr sz="1838" dirty="0">
                <a:latin typeface="M PLUS 1p" panose="020B0502020203020207" pitchFamily="34" charset="-128"/>
                <a:ea typeface="M PLUS 1p" panose="020B0502020203020207" pitchFamily="34" charset="-128"/>
                <a:cs typeface="M PLUS 1p" panose="020B0502020203020207" pitchFamily="34" charset="-128"/>
              </a:rPr>
              <a:t>（b9）</a:t>
            </a:r>
          </a:p>
        </p:txBody>
      </p:sp>
      <p:sp>
        <p:nvSpPr>
          <p:cNvPr id="3416" name="Google Shape;2743;p111"/>
          <p:cNvSpPr txBox="1"/>
          <p:nvPr/>
        </p:nvSpPr>
        <p:spPr>
          <a:xfrm>
            <a:off x="149768" y="7647881"/>
            <a:ext cx="692232" cy="362505"/>
          </a:xfrm>
          <a:prstGeom prst="rect">
            <a:avLst/>
          </a:prstGeom>
          <a:ln w="12700">
            <a:miter lim="400000"/>
          </a:ln>
        </p:spPr>
        <p:txBody>
          <a:bodyPr lIns="39450" tIns="39450" rIns="39450" bIns="39450">
            <a:spAutoFit/>
          </a:bodyPr>
          <a:lstStyle>
            <a:lvl1pPr>
              <a:defRPr sz="4900"/>
            </a:lvl1pPr>
          </a:lstStyle>
          <a:p>
            <a:r>
              <a:rPr sz="1838" dirty="0">
                <a:latin typeface="M PLUS 1p" panose="020B0502020203020207" pitchFamily="34" charset="-128"/>
                <a:ea typeface="M PLUS 1p" panose="020B0502020203020207" pitchFamily="34" charset="-128"/>
                <a:cs typeface="M PLUS 1p" panose="020B0502020203020207" pitchFamily="34" charset="-128"/>
              </a:rPr>
              <a:t>ⅠM7</a:t>
            </a:r>
          </a:p>
        </p:txBody>
      </p:sp>
      <p:sp>
        <p:nvSpPr>
          <p:cNvPr id="3417" name="Google Shape;2744;p111"/>
          <p:cNvSpPr/>
          <p:nvPr/>
        </p:nvSpPr>
        <p:spPr>
          <a:xfrm rot="5460042">
            <a:off x="-75594" y="6408347"/>
            <a:ext cx="1107957" cy="437694"/>
          </a:xfrm>
          <a:prstGeom prst="rightArrow">
            <a:avLst>
              <a:gd name="adj1" fmla="val 50000"/>
              <a:gd name="adj2" fmla="val 50000"/>
            </a:avLst>
          </a:prstGeom>
          <a:solidFill>
            <a:srgbClr val="FF0000"/>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18" name="Google Shape;2745;p111"/>
          <p:cNvSpPr/>
          <p:nvPr/>
        </p:nvSpPr>
        <p:spPr>
          <a:xfrm rot="5460042">
            <a:off x="-58570" y="4154616"/>
            <a:ext cx="1107957" cy="437694"/>
          </a:xfrm>
          <a:prstGeom prst="rightArrow">
            <a:avLst>
              <a:gd name="adj1" fmla="val 50000"/>
              <a:gd name="adj2" fmla="val 50000"/>
            </a:avLst>
          </a:prstGeom>
          <a:solidFill>
            <a:srgbClr val="E7E6E6"/>
          </a:solidFill>
          <a:ln>
            <a:solidFill>
              <a:srgbClr val="44546A"/>
            </a:solidFill>
          </a:ln>
        </p:spPr>
        <p:txBody>
          <a:bodyPr lIns="0" tIns="0" rIns="0" bIns="0" anchor="ctr"/>
          <a:lstStyle/>
          <a:p>
            <a:pPr algn="ctr"/>
            <a:endParaRPr sz="197" dirty="0">
              <a:latin typeface="M PLUS 1p" panose="020B0502020203020207" pitchFamily="34" charset="-128"/>
              <a:ea typeface="M PLUS 1p" panose="020B0502020203020207" pitchFamily="34" charset="-128"/>
              <a:cs typeface="M PLUS 1p" panose="020B0502020203020207" pitchFamily="34" charset="-128"/>
            </a:endParaRPr>
          </a:p>
        </p:txBody>
      </p:sp>
      <p:sp>
        <p:nvSpPr>
          <p:cNvPr id="3419" name="Google Shape;2746;p111"/>
          <p:cNvSpPr txBox="1"/>
          <p:nvPr/>
        </p:nvSpPr>
        <p:spPr>
          <a:xfrm>
            <a:off x="984602" y="6534293"/>
            <a:ext cx="1491432" cy="293255"/>
          </a:xfrm>
          <a:prstGeom prst="rect">
            <a:avLst/>
          </a:prstGeom>
          <a:ln w="12700">
            <a:miter lim="400000"/>
          </a:ln>
        </p:spPr>
        <p:txBody>
          <a:bodyPr lIns="39450" tIns="39450" rIns="39450" bIns="39450">
            <a:spAutoFit/>
          </a:bodyPr>
          <a:lstStyle>
            <a:lvl1pPr>
              <a:defRPr sz="3700" u="sng">
                <a:solidFill>
                  <a:srgbClr val="FF0000"/>
                </a:solidFill>
              </a:defRPr>
            </a:lvl1pPr>
          </a:lstStyle>
          <a:p>
            <a:r>
              <a:rPr sz="1388" dirty="0">
                <a:latin typeface="M PLUS 1p" panose="020B0502020203020207" pitchFamily="34" charset="-128"/>
                <a:ea typeface="M PLUS 1p" panose="020B0502020203020207" pitchFamily="34" charset="-128"/>
                <a:cs typeface="M PLUS 1p" panose="020B0502020203020207" pitchFamily="34" charset="-128"/>
              </a:rPr>
              <a:t>4度進行が条件</a:t>
            </a:r>
          </a:p>
        </p:txBody>
      </p:sp>
      <p:sp>
        <p:nvSpPr>
          <p:cNvPr id="3420" name="Google Shape;120;p15"/>
          <p:cNvSpPr txBox="1">
            <a:spLocks noGrp="1"/>
          </p:cNvSpPr>
          <p:nvPr>
            <p:ph type="sldNum" sz="quarter" idx="2"/>
          </p:nvPr>
        </p:nvSpPr>
        <p:spPr>
          <a:xfrm>
            <a:off x="5229305" y="8593805"/>
            <a:ext cx="456109" cy="449121"/>
          </a:xfrm>
          <a:prstGeom prst="rect">
            <a:avLst/>
          </a:prstGeom>
        </p:spPr>
        <p:txBody>
          <a:bodyPr/>
          <a:lstStyle>
            <a:lvl1pPr algn="l"/>
          </a:lstStyle>
          <a:p>
            <a:fld id="{86CB4B4D-7CA3-9044-876B-883B54F8677D}" type="slidenum">
              <a:rPr/>
              <a:t>99</a:t>
            </a:fld>
            <a:endParaRPr/>
          </a:p>
        </p:txBody>
      </p:sp>
    </p:spTree>
  </p:cSld>
  <p:clrMapOvr>
    <a:masterClrMapping/>
  </p:clrMapOvr>
  <p:transition spd="med"/>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Arial"/>
        <a:ea typeface="Arial"/>
        <a:cs typeface="Arial"/>
      </a:majorFont>
      <a:minorFont>
        <a:latin typeface="Helvetica"/>
        <a:ea typeface="Helvetica"/>
        <a:cs typeface="Helvetica"/>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j-lt"/>
            <a:ea typeface="+mj-ea"/>
            <a:cs typeface="+mj-cs"/>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j-lt"/>
            <a:ea typeface="+mj-ea"/>
            <a:cs typeface="+mj-cs"/>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851</TotalTime>
  <Words>11936</Words>
  <Application>Microsoft Macintosh PowerPoint</Application>
  <PresentationFormat>ユーザー設定</PresentationFormat>
  <Paragraphs>2882</Paragraphs>
  <Slides>143</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143</vt:i4>
      </vt:variant>
    </vt:vector>
  </HeadingPairs>
  <TitlesOfParts>
    <vt:vector size="149" baseType="lpstr">
      <vt:lpstr>Arial</vt:lpstr>
      <vt:lpstr>Calibri</vt:lpstr>
      <vt:lpstr>M PLUS 1p</vt:lpstr>
      <vt:lpstr>MS PMincho</vt:lpstr>
      <vt:lpstr>Calibri Light</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裕矢 小原</cp:lastModifiedBy>
  <cp:revision>33</cp:revision>
  <cp:lastPrinted>2024-07-10T02:37:05Z</cp:lastPrinted>
  <dcterms:created xsi:type="dcterms:W3CDTF">2024-07-08T17:20:35Z</dcterms:created>
  <dcterms:modified xsi:type="dcterms:W3CDTF">2024-07-10T09:47:28Z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1033-5.7.3.8095</vt:lpwstr>
  </property>
</Properties>
</file>