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76" r:id="rId4"/>
    <p:sldId id="277" r:id="rId5"/>
    <p:sldId id="288" r:id="rId6"/>
    <p:sldId id="282" r:id="rId7"/>
    <p:sldId id="283" r:id="rId8"/>
    <p:sldId id="284" r:id="rId9"/>
    <p:sldId id="285" r:id="rId10"/>
    <p:sldId id="287" r:id="rId11"/>
    <p:sldId id="286" r:id="rId12"/>
    <p:sldId id="289" r:id="rId13"/>
    <p:sldId id="281" r:id="rId14"/>
    <p:sldId id="269" r:id="rId15"/>
    <p:sldId id="275" r:id="rId16"/>
    <p:sldId id="273" r:id="rId17"/>
    <p:sldId id="274" r:id="rId18"/>
    <p:sldId id="272" r:id="rId19"/>
    <p:sldId id="268" r:id="rId20"/>
    <p:sldId id="270" r:id="rId21"/>
    <p:sldId id="271" r:id="rId2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6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475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20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6009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072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781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3643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092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2023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7405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2928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307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37874-39BA-4933-8553-DF59D24B7FC0}" type="datetimeFigureOut">
              <a:rPr kumimoji="1" lang="ja-JP" altLang="en-US" smtClean="0"/>
              <a:t>2026/6/24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72E4A-065C-41B4-8B2B-B2DD7294EC6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7497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5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10" Type="http://schemas.openxmlformats.org/officeDocument/2006/relationships/image" Target="../media/image85.jpg"/><Relationship Id="rId4" Type="http://schemas.openxmlformats.org/officeDocument/2006/relationships/image" Target="../media/image79.png"/><Relationship Id="rId9" Type="http://schemas.openxmlformats.org/officeDocument/2006/relationships/image" Target="../media/image84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85.jpg"/><Relationship Id="rId3" Type="http://schemas.openxmlformats.org/officeDocument/2006/relationships/image" Target="../media/image43.png"/><Relationship Id="rId7" Type="http://schemas.openxmlformats.org/officeDocument/2006/relationships/image" Target="../media/image90.png"/><Relationship Id="rId12" Type="http://schemas.openxmlformats.org/officeDocument/2006/relationships/image" Target="../media/image84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9.png"/><Relationship Id="rId11" Type="http://schemas.openxmlformats.org/officeDocument/2006/relationships/image" Target="../media/image86.emf"/><Relationship Id="rId5" Type="http://schemas.openxmlformats.org/officeDocument/2006/relationships/image" Target="../media/image88.png"/><Relationship Id="rId10" Type="http://schemas.openxmlformats.org/officeDocument/2006/relationships/oleObject" Target="../embeddings/oleObject1.bin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2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jpe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5.png"/><Relationship Id="rId3" Type="http://schemas.openxmlformats.org/officeDocument/2006/relationships/image" Target="../media/image27.png"/><Relationship Id="rId7" Type="http://schemas.openxmlformats.org/officeDocument/2006/relationships/image" Target="../media/image30.jpeg"/><Relationship Id="rId12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33.png"/><Relationship Id="rId5" Type="http://schemas.openxmlformats.org/officeDocument/2006/relationships/image" Target="../media/image29.png"/><Relationship Id="rId10" Type="http://schemas.openxmlformats.org/officeDocument/2006/relationships/image" Target="../media/image32.png"/><Relationship Id="rId4" Type="http://schemas.openxmlformats.org/officeDocument/2006/relationships/image" Target="../media/image28.png"/><Relationship Id="rId9" Type="http://schemas.openxmlformats.org/officeDocument/2006/relationships/image" Target="../media/image16.png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8DB70FC6-8D31-464A-9ADF-BB402450150E}"/>
              </a:ext>
            </a:extLst>
          </p:cNvPr>
          <p:cNvSpPr/>
          <p:nvPr/>
        </p:nvSpPr>
        <p:spPr>
          <a:xfrm>
            <a:off x="0" y="0"/>
            <a:ext cx="783900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/>
              <a:t>ドラッグストアショー</a:t>
            </a:r>
            <a:r>
              <a:rPr lang="en-US" altLang="ja-JP" sz="2400" b="1" dirty="0"/>
              <a:t>2026 </a:t>
            </a:r>
            <a:r>
              <a:rPr lang="ja-JP" altLang="en-US" sz="2400" b="1" dirty="0"/>
              <a:t>ブース装飾　　　デザイン制作依頼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24EEA2-93A7-429D-8B56-BC5D58C86BEF}"/>
              </a:ext>
            </a:extLst>
          </p:cNvPr>
          <p:cNvSpPr txBox="1"/>
          <p:nvPr/>
        </p:nvSpPr>
        <p:spPr>
          <a:xfrm>
            <a:off x="496995" y="617707"/>
            <a:ext cx="9297738" cy="60939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 b="1" dirty="0"/>
              <a:t>概要</a:t>
            </a:r>
          </a:p>
          <a:p>
            <a:endParaRPr lang="ja-JP" altLang="en-US" sz="1400" dirty="0"/>
          </a:p>
          <a:p>
            <a:r>
              <a:rPr lang="en-US" altLang="ja-JP" sz="1400" dirty="0"/>
              <a:t>2026</a:t>
            </a:r>
            <a:r>
              <a:rPr lang="ja-JP" altLang="en-US" sz="1400" dirty="0"/>
              <a:t>年</a:t>
            </a:r>
            <a:r>
              <a:rPr lang="en-US" altLang="ja-JP" sz="1400" dirty="0"/>
              <a:t>7</a:t>
            </a:r>
            <a:r>
              <a:rPr lang="ja-JP" altLang="en-US" sz="1400" dirty="0"/>
              <a:t>月</a:t>
            </a:r>
            <a:r>
              <a:rPr lang="en-US" altLang="ja-JP" sz="1400" dirty="0"/>
              <a:t>30</a:t>
            </a:r>
            <a:r>
              <a:rPr lang="ja-JP" altLang="en-US" sz="1400" dirty="0"/>
              <a:t>日～</a:t>
            </a:r>
            <a:r>
              <a:rPr lang="en-US" altLang="ja-JP" sz="1400" dirty="0"/>
              <a:t>8</a:t>
            </a:r>
            <a:r>
              <a:rPr lang="ja-JP" altLang="en-US" sz="1400" dirty="0"/>
              <a:t>月</a:t>
            </a:r>
            <a:r>
              <a:rPr lang="en-US" altLang="ja-JP" sz="1400" dirty="0"/>
              <a:t>1</a:t>
            </a:r>
            <a:r>
              <a:rPr lang="ja-JP" altLang="en-US" sz="1400" dirty="0"/>
              <a:t>日に東京ビッグサイトにて開催される「ドラッグストアショー</a:t>
            </a:r>
            <a:r>
              <a:rPr lang="en-US" altLang="ja-JP" sz="1400" dirty="0"/>
              <a:t>2026</a:t>
            </a:r>
            <a:r>
              <a:rPr lang="ja-JP" altLang="en-US" sz="1400" dirty="0"/>
              <a:t>」へ日本薬健として出展いたします。</a:t>
            </a:r>
          </a:p>
          <a:p>
            <a:r>
              <a:rPr lang="ja-JP" altLang="en-US" sz="1400" dirty="0"/>
              <a:t>今回、</a:t>
            </a:r>
            <a:r>
              <a:rPr lang="en-US" altLang="ja-JP" sz="1400" dirty="0"/>
              <a:t>1</a:t>
            </a:r>
            <a:r>
              <a:rPr lang="ja-JP" altLang="en-US" sz="1400" dirty="0"/>
              <a:t>小間ブースの装飾デザイン一式を制作いただきたく依頼いたします。</a:t>
            </a:r>
            <a:endParaRPr lang="en-US" altLang="ja-JP" sz="1400" dirty="0"/>
          </a:p>
          <a:p>
            <a:endParaRPr lang="ja-JP" altLang="en-US" sz="1400" dirty="0"/>
          </a:p>
          <a:p>
            <a:r>
              <a:rPr lang="ja-JP" altLang="en-US" sz="1400" dirty="0"/>
              <a:t>本案件は、来場者へ日本薬健および主力ブランド「金の青汁シリーズ」の認知向上と興味喚起を目的としています。</a:t>
            </a:r>
          </a:p>
          <a:p>
            <a:endParaRPr lang="ja-JP" altLang="en-US" sz="1400" dirty="0"/>
          </a:p>
          <a:p>
            <a:r>
              <a:rPr lang="ja-JP" altLang="en-US" sz="1400" dirty="0"/>
              <a:t>展示会場内で視認性が高く、思わず足を止めたくなるようなワクワク感のあるブースデザインを目指してください。</a:t>
            </a:r>
            <a:endParaRPr kumimoji="1" lang="en-US" altLang="ja-JP" sz="1400" dirty="0"/>
          </a:p>
          <a:p>
            <a:endParaRPr lang="en-US" altLang="ja-JP" sz="1400" dirty="0"/>
          </a:p>
          <a:p>
            <a:r>
              <a:rPr lang="ja-JP" altLang="en-US" sz="1600" b="1" dirty="0"/>
              <a:t>■テーマ</a:t>
            </a:r>
          </a:p>
          <a:p>
            <a:r>
              <a:rPr lang="ja-JP" altLang="en-US" sz="1400" dirty="0"/>
              <a:t>「青汁を、もっと楽しく。もっと身近に。」</a:t>
            </a:r>
          </a:p>
          <a:p>
            <a:endParaRPr lang="ja-JP" altLang="en-US" sz="1400" dirty="0"/>
          </a:p>
          <a:p>
            <a:r>
              <a:rPr lang="ja-JP" altLang="en-US" sz="1600" b="1" dirty="0"/>
              <a:t>■方向性</a:t>
            </a:r>
            <a:endParaRPr lang="ja-JP" altLang="en-US" sz="1400" dirty="0"/>
          </a:p>
          <a:p>
            <a:r>
              <a:rPr lang="ja-JP" altLang="en-US" sz="1400" dirty="0"/>
              <a:t>・遠くからでも目を引くインパクト</a:t>
            </a:r>
          </a:p>
          <a:p>
            <a:r>
              <a:rPr lang="ja-JP" altLang="en-US" sz="1400" dirty="0"/>
              <a:t>・健康食品らしい信頼感</a:t>
            </a:r>
          </a:p>
          <a:p>
            <a:r>
              <a:rPr lang="ja-JP" altLang="en-US" sz="1400" dirty="0"/>
              <a:t>・青汁らしい爽やかさ</a:t>
            </a:r>
          </a:p>
          <a:p>
            <a:r>
              <a:rPr lang="ja-JP" altLang="en-US" sz="1400" dirty="0"/>
              <a:t>・若年層にも親しみやすい明るさ</a:t>
            </a:r>
          </a:p>
          <a:p>
            <a:r>
              <a:rPr lang="ja-JP" altLang="en-US" sz="1400" dirty="0"/>
              <a:t>・商品購入や試飲につながる期待感</a:t>
            </a:r>
          </a:p>
          <a:p>
            <a:endParaRPr lang="ja-JP" altLang="en-US" sz="1400" dirty="0"/>
          </a:p>
          <a:p>
            <a:r>
              <a:rPr lang="ja-JP" altLang="en-US" sz="1600" b="1" dirty="0"/>
              <a:t>デザインイメージ</a:t>
            </a:r>
          </a:p>
          <a:p>
            <a:endParaRPr lang="ja-JP" altLang="en-US" sz="1400" dirty="0"/>
          </a:p>
          <a:p>
            <a:r>
              <a:rPr lang="ja-JP" altLang="en-US" sz="1400" dirty="0"/>
              <a:t>・ベースブランド：金の青汁シリーズ、選べる健康茶シリーズ、</a:t>
            </a:r>
            <a:r>
              <a:rPr lang="ja-JP" altLang="en-US" sz="1400" dirty="0" err="1"/>
              <a:t>いないいない</a:t>
            </a:r>
            <a:r>
              <a:rPr lang="ja-JP" altLang="en-US" sz="1400" dirty="0"/>
              <a:t>グルテン</a:t>
            </a:r>
          </a:p>
          <a:p>
            <a:r>
              <a:rPr lang="ja-JP" altLang="en-US" sz="1400" dirty="0"/>
              <a:t>・日本薬健ブランドカラーを活用</a:t>
            </a:r>
          </a:p>
          <a:p>
            <a:r>
              <a:rPr lang="ja-JP" altLang="en-US" sz="1400" dirty="0"/>
              <a:t>・立体感や奥行きを感じる表現</a:t>
            </a:r>
          </a:p>
          <a:p>
            <a:r>
              <a:rPr lang="ja-JP" altLang="en-US" sz="1400" dirty="0"/>
              <a:t>・展示会場で埋もれないアイキャッチ性重視</a:t>
            </a:r>
          </a:p>
          <a:p>
            <a:endParaRPr lang="ja-JP" altLang="en-US" sz="1400" dirty="0"/>
          </a:p>
          <a:p>
            <a:r>
              <a:rPr lang="ja-JP" altLang="en-US" sz="1400" dirty="0"/>
              <a:t>競合ブースに負けない「思わず立ち寄りたくなるブース」を目指したいです。</a:t>
            </a:r>
          </a:p>
        </p:txBody>
      </p:sp>
    </p:spTree>
    <p:extLst>
      <p:ext uri="{BB962C8B-B14F-4D97-AF65-F5344CB8AC3E}">
        <p14:creationId xmlns:p14="http://schemas.microsoft.com/office/powerpoint/2010/main" val="4109110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E3C7D7D-20E9-4D28-BE4E-BCFF516DCDD2}"/>
              </a:ext>
            </a:extLst>
          </p:cNvPr>
          <p:cNvSpPr/>
          <p:nvPr/>
        </p:nvSpPr>
        <p:spPr>
          <a:xfrm>
            <a:off x="0" y="0"/>
            <a:ext cx="400301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⑥看板エリアのデザイン指示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2B88A27-AC93-4089-BC07-AC09286AA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869" y="2053523"/>
            <a:ext cx="3657917" cy="154699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C508112-349D-4717-852C-362F399E10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49" t="801" r="28834" b="79452"/>
          <a:stretch/>
        </p:blipFill>
        <p:spPr>
          <a:xfrm flipH="1">
            <a:off x="5209455" y="331449"/>
            <a:ext cx="1871761" cy="200406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01C1934-1213-4289-A999-AF3195D7288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7" r="14543" b="76284"/>
          <a:stretch/>
        </p:blipFill>
        <p:spPr>
          <a:xfrm>
            <a:off x="7787640" y="1748299"/>
            <a:ext cx="3844558" cy="117441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04404AE-5847-4EA5-8D81-8EC5F28B03C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41"/>
          <a:stretch/>
        </p:blipFill>
        <p:spPr>
          <a:xfrm>
            <a:off x="6479903" y="3825849"/>
            <a:ext cx="2365705" cy="200406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E6C1ABA-D25A-4370-A567-1D4C0A3408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33" y="4433210"/>
            <a:ext cx="2720340" cy="1518329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D8195FE-B7A6-4A8A-A2C2-AEEB2D87F146}"/>
              </a:ext>
            </a:extLst>
          </p:cNvPr>
          <p:cNvSpPr/>
          <p:nvPr/>
        </p:nvSpPr>
        <p:spPr>
          <a:xfrm>
            <a:off x="1311984" y="6041891"/>
            <a:ext cx="1503938" cy="4077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00" b="1" dirty="0">
                <a:solidFill>
                  <a:schemeClr val="tx1"/>
                </a:solidFill>
              </a:rPr>
              <a:t>金の青汁</a:t>
            </a:r>
            <a:r>
              <a:rPr lang="en-US" altLang="ja-JP" sz="800" b="1" dirty="0">
                <a:solidFill>
                  <a:schemeClr val="tx1"/>
                </a:solidFill>
              </a:rPr>
              <a:t>® </a:t>
            </a:r>
            <a:r>
              <a:rPr lang="ja-JP" altLang="en-US" sz="800" b="1" dirty="0">
                <a:solidFill>
                  <a:schemeClr val="tx1"/>
                </a:solidFill>
              </a:rPr>
              <a:t>純国産大麦若葉</a:t>
            </a:r>
            <a:r>
              <a:rPr lang="en-US" altLang="ja-JP" sz="800" b="1" dirty="0">
                <a:solidFill>
                  <a:schemeClr val="tx1"/>
                </a:solidFill>
              </a:rPr>
              <a:t>100</a:t>
            </a:r>
            <a:r>
              <a:rPr lang="ja-JP" altLang="en-US" sz="800" b="1" dirty="0">
                <a:solidFill>
                  <a:schemeClr val="tx1"/>
                </a:solidFill>
              </a:rPr>
              <a:t>％粉末＜</a:t>
            </a:r>
            <a:r>
              <a:rPr lang="en-US" altLang="ja-JP" sz="800" b="1" dirty="0">
                <a:solidFill>
                  <a:schemeClr val="tx1"/>
                </a:solidFill>
              </a:rPr>
              <a:t>46</a:t>
            </a:r>
            <a:r>
              <a:rPr lang="ja-JP" altLang="en-US" sz="800" b="1" dirty="0">
                <a:solidFill>
                  <a:schemeClr val="tx1"/>
                </a:solidFill>
              </a:rPr>
              <a:t>パック＞</a:t>
            </a:r>
            <a:endParaRPr kumimoji="1" lang="en-US" altLang="ja-JP" sz="800" b="1" dirty="0">
              <a:solidFill>
                <a:schemeClr val="tx1"/>
              </a:solidFill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B5D7B82-4032-46A9-8D98-F88A74E01D97}"/>
              </a:ext>
            </a:extLst>
          </p:cNvPr>
          <p:cNvSpPr/>
          <p:nvPr/>
        </p:nvSpPr>
        <p:spPr>
          <a:xfrm>
            <a:off x="1885340" y="5489874"/>
            <a:ext cx="789279" cy="2494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50D1F13-7BEC-4791-8F1D-41BD24C35FCD}"/>
              </a:ext>
            </a:extLst>
          </p:cNvPr>
          <p:cNvSpPr/>
          <p:nvPr/>
        </p:nvSpPr>
        <p:spPr>
          <a:xfrm>
            <a:off x="1388974" y="5676675"/>
            <a:ext cx="1369701" cy="1241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E07737F0-93C3-4173-A74F-3C9933044605}"/>
              </a:ext>
            </a:extLst>
          </p:cNvPr>
          <p:cNvCxnSpPr>
            <a:cxnSpLocks/>
            <a:stCxn id="6" idx="0"/>
          </p:cNvCxnSpPr>
          <p:nvPr/>
        </p:nvCxnSpPr>
        <p:spPr>
          <a:xfrm flipV="1">
            <a:off x="2063953" y="5676677"/>
            <a:ext cx="179911" cy="3652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65DADDBA-1A80-4121-BA58-D8E015F12CAA}"/>
              </a:ext>
            </a:extLst>
          </p:cNvPr>
          <p:cNvSpPr/>
          <p:nvPr/>
        </p:nvSpPr>
        <p:spPr>
          <a:xfrm>
            <a:off x="1193792" y="4595102"/>
            <a:ext cx="1615433" cy="1241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D595F091-C383-45E5-B16B-E759D3254D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359" y="5800832"/>
            <a:ext cx="539942" cy="76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49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77822DB-AE04-40DD-9DA1-83A6329A217C}"/>
              </a:ext>
            </a:extLst>
          </p:cNvPr>
          <p:cNvSpPr/>
          <p:nvPr/>
        </p:nvSpPr>
        <p:spPr>
          <a:xfrm>
            <a:off x="0" y="0"/>
            <a:ext cx="327685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進行フロー　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パターン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6FD2241-F0B9-432A-9691-BA25C09C1AD5}"/>
              </a:ext>
            </a:extLst>
          </p:cNvPr>
          <p:cNvSpPr txBox="1"/>
          <p:nvPr/>
        </p:nvSpPr>
        <p:spPr>
          <a:xfrm>
            <a:off x="762679" y="66734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 dirty="0"/>
              <a:t>■①</a:t>
            </a:r>
            <a:endParaRPr kumimoji="1" lang="ja-JP" altLang="en-US" sz="2800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C0305A-ABD0-47D6-A9E0-2D9BDD6ACCC0}"/>
              </a:ext>
            </a:extLst>
          </p:cNvPr>
          <p:cNvSpPr txBox="1"/>
          <p:nvPr/>
        </p:nvSpPr>
        <p:spPr>
          <a:xfrm>
            <a:off x="762679" y="244601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 dirty="0"/>
              <a:t>■②</a:t>
            </a:r>
            <a:endParaRPr kumimoji="1" lang="ja-JP" altLang="en-US" sz="28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88608F6-22AF-4340-80E3-B79F9AFBB4F0}"/>
              </a:ext>
            </a:extLst>
          </p:cNvPr>
          <p:cNvSpPr txBox="1"/>
          <p:nvPr/>
        </p:nvSpPr>
        <p:spPr>
          <a:xfrm>
            <a:off x="762679" y="433684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 dirty="0"/>
              <a:t>■③</a:t>
            </a:r>
            <a:endParaRPr kumimoji="1" lang="ja-JP" altLang="en-US" sz="2800" b="1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BBF9C68-E77C-4314-9757-BE0206F7EF41}"/>
              </a:ext>
            </a:extLst>
          </p:cNvPr>
          <p:cNvSpPr txBox="1"/>
          <p:nvPr/>
        </p:nvSpPr>
        <p:spPr>
          <a:xfrm>
            <a:off x="1337131" y="1211573"/>
            <a:ext cx="6005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社内デザイナー　</a:t>
            </a:r>
            <a:r>
              <a:rPr kumimoji="1" lang="en-US" altLang="ja-JP" b="1" dirty="0"/>
              <a:t>×</a:t>
            </a:r>
            <a:r>
              <a:rPr kumimoji="1" lang="ja-JP" altLang="en-US" b="1" dirty="0"/>
              <a:t>　印刷会社　　・・・　</a:t>
            </a:r>
            <a:r>
              <a:rPr kumimoji="1" lang="ja-JP" altLang="en-US" sz="2800" b="1" dirty="0"/>
              <a:t>　</a:t>
            </a:r>
            <a:r>
              <a:rPr kumimoji="1" lang="en-US" altLang="ja-JP" sz="2800" b="1" dirty="0"/>
              <a:t>7</a:t>
            </a:r>
            <a:r>
              <a:rPr kumimoji="1" lang="ja-JP" altLang="en-US" sz="2800" b="1" dirty="0"/>
              <a:t>万円</a:t>
            </a:r>
            <a:r>
              <a:rPr kumimoji="1" lang="ja-JP" altLang="en-US" sz="2800" b="1" dirty="0" err="1"/>
              <a:t>。。</a:t>
            </a:r>
            <a:r>
              <a:rPr kumimoji="1" lang="ja-JP" altLang="en-US" sz="2800" b="1" dirty="0"/>
              <a:t>？</a:t>
            </a:r>
            <a:endParaRPr kumimoji="1" lang="ja-JP" altLang="en-US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E290EA9-99DF-4D4E-8871-BC240560023F}"/>
              </a:ext>
            </a:extLst>
          </p:cNvPr>
          <p:cNvSpPr txBox="1"/>
          <p:nvPr/>
        </p:nvSpPr>
        <p:spPr>
          <a:xfrm>
            <a:off x="1337130" y="2969237"/>
            <a:ext cx="5184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/>
              <a:t>外注クリエイター</a:t>
            </a:r>
            <a:r>
              <a:rPr kumimoji="1" lang="ja-JP" altLang="en-US" b="1" dirty="0"/>
              <a:t>　</a:t>
            </a:r>
            <a:r>
              <a:rPr kumimoji="1" lang="en-US" altLang="ja-JP" b="1" dirty="0"/>
              <a:t>×</a:t>
            </a:r>
            <a:r>
              <a:rPr kumimoji="1" lang="ja-JP" altLang="en-US" b="1" dirty="0"/>
              <a:t>　印刷会社　　・・・　</a:t>
            </a:r>
            <a:r>
              <a:rPr kumimoji="1" lang="ja-JP" altLang="en-US" sz="2800" b="1" dirty="0"/>
              <a:t>　</a:t>
            </a:r>
            <a:r>
              <a:rPr lang="en-US" altLang="ja-JP" sz="2800" b="1" dirty="0"/>
              <a:t>17</a:t>
            </a:r>
            <a:r>
              <a:rPr kumimoji="1" lang="ja-JP" altLang="en-US" sz="2800" b="1" dirty="0"/>
              <a:t>万</a:t>
            </a:r>
            <a:endParaRPr kumimoji="1" lang="ja-JP" altLang="en-US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54B6846-A83A-4CEF-A4FF-72E589416175}"/>
              </a:ext>
            </a:extLst>
          </p:cNvPr>
          <p:cNvSpPr txBox="1"/>
          <p:nvPr/>
        </p:nvSpPr>
        <p:spPr>
          <a:xfrm>
            <a:off x="1437142" y="4860069"/>
            <a:ext cx="52084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b="1" dirty="0"/>
              <a:t>外注クリエイター（印刷納品まで）</a:t>
            </a:r>
            <a:r>
              <a:rPr kumimoji="1" lang="ja-JP" altLang="en-US" b="1" dirty="0"/>
              <a:t>　　・・・　　</a:t>
            </a:r>
            <a:r>
              <a:rPr lang="en-US" altLang="ja-JP" sz="2800" b="1" dirty="0"/>
              <a:t>17</a:t>
            </a:r>
            <a:r>
              <a:rPr kumimoji="1" lang="ja-JP" altLang="en-US" sz="2800" b="1" dirty="0"/>
              <a:t>万</a:t>
            </a:r>
            <a:endParaRPr kumimoji="1" lang="ja-JP" altLang="en-US" b="1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AD1F43B-466E-4222-A644-28424641020D}"/>
              </a:ext>
            </a:extLst>
          </p:cNvPr>
          <p:cNvSpPr/>
          <p:nvPr/>
        </p:nvSpPr>
        <p:spPr>
          <a:xfrm>
            <a:off x="1881187" y="3446648"/>
            <a:ext cx="35939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７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83A3DA5-4910-479D-8215-808BA4615A29}"/>
              </a:ext>
            </a:extLst>
          </p:cNvPr>
          <p:cNvSpPr/>
          <p:nvPr/>
        </p:nvSpPr>
        <p:spPr>
          <a:xfrm>
            <a:off x="3707239" y="3446648"/>
            <a:ext cx="5052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ja-JP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endParaRPr lang="ja-JP" altLang="en-US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B371ED5-ED93-441E-9953-5762B17B61D1}"/>
              </a:ext>
            </a:extLst>
          </p:cNvPr>
          <p:cNvSpPr/>
          <p:nvPr/>
        </p:nvSpPr>
        <p:spPr>
          <a:xfrm>
            <a:off x="835819" y="2446017"/>
            <a:ext cx="6679406" cy="30118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1282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796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1EE7F9-66B3-4F41-A026-6120554D1045}"/>
              </a:ext>
            </a:extLst>
          </p:cNvPr>
          <p:cNvSpPr txBox="1"/>
          <p:nvPr/>
        </p:nvSpPr>
        <p:spPr>
          <a:xfrm>
            <a:off x="3752249" y="3013501"/>
            <a:ext cx="46875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400" b="1" dirty="0"/>
              <a:t>以降のスライドは無視でいいです。</a:t>
            </a:r>
            <a:endParaRPr lang="en-US" altLang="ja-JP" sz="2400" b="1" dirty="0"/>
          </a:p>
          <a:p>
            <a:r>
              <a:rPr lang="ja-JP" altLang="en-US" sz="2400" b="1" dirty="0"/>
              <a:t>（念のため、残してます）</a:t>
            </a:r>
            <a:endParaRPr lang="en-US" altLang="ja-JP" sz="2000" dirty="0"/>
          </a:p>
        </p:txBody>
      </p:sp>
    </p:spTree>
    <p:extLst>
      <p:ext uri="{BB962C8B-B14F-4D97-AF65-F5344CB8AC3E}">
        <p14:creationId xmlns:p14="http://schemas.microsoft.com/office/powerpoint/2010/main" val="2789944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1C29DCC-1427-4CC3-8BDB-D8EFE0259F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55" y="2051864"/>
            <a:ext cx="3033385" cy="227642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AAAEDCA-CC9E-48BF-87C8-2664F50A5F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131" y="2131834"/>
            <a:ext cx="3045368" cy="228199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665A9E2-5A7A-44F2-8E8D-741B65700C1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82" t="16312"/>
          <a:stretch/>
        </p:blipFill>
        <p:spPr>
          <a:xfrm>
            <a:off x="8908495" y="1092854"/>
            <a:ext cx="1058811" cy="2486358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91A5873-8471-4E74-83EE-15674302F145}"/>
              </a:ext>
            </a:extLst>
          </p:cNvPr>
          <p:cNvSpPr/>
          <p:nvPr/>
        </p:nvSpPr>
        <p:spPr>
          <a:xfrm>
            <a:off x="653655" y="5314784"/>
            <a:ext cx="1944763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北里アワード受賞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7362707-4E41-416A-99BE-D436E8D075F6}"/>
              </a:ext>
            </a:extLst>
          </p:cNvPr>
          <p:cNvSpPr/>
          <p:nvPr/>
        </p:nvSpPr>
        <p:spPr>
          <a:xfrm>
            <a:off x="3193820" y="5314784"/>
            <a:ext cx="5061001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●青汁についての紹介、理解促進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●圃場から栽培～製造までの簡易フローチャート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（次スライド詳細）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956FABD-09B6-4F06-BD8C-05088A7FC687}"/>
              </a:ext>
            </a:extLst>
          </p:cNvPr>
          <p:cNvSpPr/>
          <p:nvPr/>
        </p:nvSpPr>
        <p:spPr>
          <a:xfrm>
            <a:off x="9882442" y="552415"/>
            <a:ext cx="220765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日間限定！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Instagram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のフォロー画面を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見せていただいた方だけに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ペットボトル青汁を</a:t>
            </a:r>
            <a:b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無料プレゼントしちゃいます♪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B9C04B4-F3FA-46CD-B3B8-AB1A7FB148CD}"/>
              </a:ext>
            </a:extLst>
          </p:cNvPr>
          <p:cNvSpPr/>
          <p:nvPr/>
        </p:nvSpPr>
        <p:spPr>
          <a:xfrm>
            <a:off x="9095047" y="4939350"/>
            <a:ext cx="244329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あべのハルカスの時の</a:t>
            </a:r>
            <a:b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のぼり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43014B4-0ACA-46AB-A436-F2C23238E2CF}"/>
              </a:ext>
            </a:extLst>
          </p:cNvPr>
          <p:cNvSpPr/>
          <p:nvPr/>
        </p:nvSpPr>
        <p:spPr>
          <a:xfrm>
            <a:off x="0" y="0"/>
            <a:ext cx="501932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入れたい要素（①金の青汁シリーズ）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21A3D88-9788-42EF-AD19-AE84AA190757}"/>
              </a:ext>
            </a:extLst>
          </p:cNvPr>
          <p:cNvSpPr/>
          <p:nvPr/>
        </p:nvSpPr>
        <p:spPr>
          <a:xfrm>
            <a:off x="101902" y="1113630"/>
            <a:ext cx="3395481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支店にある材料参考＋肉付要素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AE0B6F09-76CF-46A9-8B51-898EA2D1B4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9" b="79711"/>
          <a:stretch/>
        </p:blipFill>
        <p:spPr>
          <a:xfrm>
            <a:off x="9555252" y="72644"/>
            <a:ext cx="2636748" cy="505406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3A7A08E6-4BE9-48A2-98EF-707430EF22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1" t="-358" r="18678" b="90472"/>
          <a:stretch/>
        </p:blipFill>
        <p:spPr>
          <a:xfrm>
            <a:off x="10086280" y="1752744"/>
            <a:ext cx="1488734" cy="551453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A30E69F3-DA3B-4B48-9EB7-E732B93B4B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27" b="40682"/>
          <a:stretch/>
        </p:blipFill>
        <p:spPr>
          <a:xfrm>
            <a:off x="9979134" y="2306907"/>
            <a:ext cx="1920738" cy="76357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FA8BCD69-A538-473E-B72F-BF03A2FBDDA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7" t="92634" r="17799" b="456"/>
          <a:stretch/>
        </p:blipFill>
        <p:spPr>
          <a:xfrm>
            <a:off x="10130901" y="3144989"/>
            <a:ext cx="1617204" cy="385407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4DA3D49E-E3B2-4E54-9C4C-53A19ED0C79D}"/>
              </a:ext>
            </a:extLst>
          </p:cNvPr>
          <p:cNvSpPr/>
          <p:nvPr/>
        </p:nvSpPr>
        <p:spPr>
          <a:xfrm>
            <a:off x="5449013" y="0"/>
            <a:ext cx="2194832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モジモジ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1528530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7C0C96E-6E76-4267-9058-A74CF6F5D721}"/>
              </a:ext>
            </a:extLst>
          </p:cNvPr>
          <p:cNvSpPr/>
          <p:nvPr/>
        </p:nvSpPr>
        <p:spPr>
          <a:xfrm>
            <a:off x="0" y="0"/>
            <a:ext cx="501932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入れたい要素（①金の青汁シリーズ）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560CEEC-45E7-4DAE-87D2-4065DA810A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" t="1320" r="12724" b="37688"/>
          <a:stretch/>
        </p:blipFill>
        <p:spPr>
          <a:xfrm>
            <a:off x="305507" y="461665"/>
            <a:ext cx="5313629" cy="252168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43A3513-DAA1-401D-939A-D82AC251D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781" y="472017"/>
            <a:ext cx="2268258" cy="191011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F374580-F3B6-41F8-911E-8349544B09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4675"/>
            <a:ext cx="3575426" cy="257668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25C588AA-6C6B-402E-A4BD-F238CD02B2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946" y="3874655"/>
            <a:ext cx="2924552" cy="262766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2FAEB8B-ED2A-46B9-B0AD-D2B5D78D58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466" y="2687111"/>
            <a:ext cx="2985593" cy="4080838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39496BD0-E274-4F01-896E-FA5AF3E2F2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986" y="2687111"/>
            <a:ext cx="2235480" cy="4136922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0F1CEDA-782A-4568-9D64-F9876ED319B2}"/>
              </a:ext>
            </a:extLst>
          </p:cNvPr>
          <p:cNvSpPr/>
          <p:nvPr/>
        </p:nvSpPr>
        <p:spPr>
          <a:xfrm>
            <a:off x="5449013" y="0"/>
            <a:ext cx="2194832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モジモジ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NG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C9C46BBF-D487-4E9A-A889-7A620F0CDFF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535" y="90051"/>
            <a:ext cx="2723901" cy="231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853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CF0D455-46E1-4FC6-8DE2-50DD7826AD81}"/>
              </a:ext>
            </a:extLst>
          </p:cNvPr>
          <p:cNvSpPr/>
          <p:nvPr/>
        </p:nvSpPr>
        <p:spPr>
          <a:xfrm>
            <a:off x="0" y="0"/>
            <a:ext cx="590899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入れたい要素（①青汁知識、教養雑学的な）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FAEB9F1-429A-4A46-836F-8920DC094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10" y="763259"/>
            <a:ext cx="3042948" cy="570177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3A75AC2-8806-4279-8B4D-F3B46E4CF7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428" y="1281139"/>
            <a:ext cx="2246162" cy="3185733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C2F6601-40BC-4C82-B4E3-E0D8AF508825}"/>
              </a:ext>
            </a:extLst>
          </p:cNvPr>
          <p:cNvSpPr/>
          <p:nvPr/>
        </p:nvSpPr>
        <p:spPr>
          <a:xfrm>
            <a:off x="3110311" y="3074154"/>
            <a:ext cx="973808" cy="35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9460296-4314-4F38-A4FF-FC06E4C217AF}"/>
              </a:ext>
            </a:extLst>
          </p:cNvPr>
          <p:cNvSpPr/>
          <p:nvPr/>
        </p:nvSpPr>
        <p:spPr>
          <a:xfrm>
            <a:off x="4222509" y="3074154"/>
            <a:ext cx="973808" cy="35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849B1AB-FBBD-46E7-ACE4-1E7C0ABA2327}"/>
              </a:ext>
            </a:extLst>
          </p:cNvPr>
          <p:cNvSpPr/>
          <p:nvPr/>
        </p:nvSpPr>
        <p:spPr>
          <a:xfrm>
            <a:off x="3110311" y="4201410"/>
            <a:ext cx="973808" cy="35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8F49F96-8BB1-42B9-9B7C-04AF1B2B83A9}"/>
              </a:ext>
            </a:extLst>
          </p:cNvPr>
          <p:cNvSpPr/>
          <p:nvPr/>
        </p:nvSpPr>
        <p:spPr>
          <a:xfrm>
            <a:off x="4237037" y="4241587"/>
            <a:ext cx="973808" cy="35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F92E556-3A68-46D7-9134-4E6FAE3BF3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354" y="370296"/>
            <a:ext cx="2137204" cy="288489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64D822FB-36CB-4387-B6F2-927AE63EF2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779" y="262785"/>
            <a:ext cx="3946822" cy="3120031"/>
          </a:xfrm>
          <a:prstGeom prst="rect">
            <a:avLst/>
          </a:prstGeom>
        </p:spPr>
      </p:pic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D0D449D-11C5-42A1-B769-016553567688}"/>
              </a:ext>
            </a:extLst>
          </p:cNvPr>
          <p:cNvSpPr/>
          <p:nvPr/>
        </p:nvSpPr>
        <p:spPr>
          <a:xfrm>
            <a:off x="6286052" y="1415055"/>
            <a:ext cx="434543" cy="306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953274F0-2C51-4A47-B8C0-35605DA8C727}"/>
              </a:ext>
            </a:extLst>
          </p:cNvPr>
          <p:cNvSpPr/>
          <p:nvPr/>
        </p:nvSpPr>
        <p:spPr>
          <a:xfrm>
            <a:off x="7196590" y="1438986"/>
            <a:ext cx="434543" cy="306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AE0EE39-ADE2-4519-933C-2C77B7288A39}"/>
              </a:ext>
            </a:extLst>
          </p:cNvPr>
          <p:cNvSpPr/>
          <p:nvPr/>
        </p:nvSpPr>
        <p:spPr>
          <a:xfrm>
            <a:off x="6160153" y="909887"/>
            <a:ext cx="1285916" cy="175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8BF70A3-3443-4F1F-B98D-5CAF31C99BBA}"/>
              </a:ext>
            </a:extLst>
          </p:cNvPr>
          <p:cNvSpPr/>
          <p:nvPr/>
        </p:nvSpPr>
        <p:spPr>
          <a:xfrm>
            <a:off x="3237818" y="1822801"/>
            <a:ext cx="1470208" cy="354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A465786-A7F4-493A-84C0-29F28D03E8D6}"/>
              </a:ext>
            </a:extLst>
          </p:cNvPr>
          <p:cNvSpPr/>
          <p:nvPr/>
        </p:nvSpPr>
        <p:spPr>
          <a:xfrm>
            <a:off x="6235723" y="2128309"/>
            <a:ext cx="434543" cy="306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6135363-CEA5-42C8-924D-8631EB004D5C}"/>
              </a:ext>
            </a:extLst>
          </p:cNvPr>
          <p:cNvSpPr/>
          <p:nvPr/>
        </p:nvSpPr>
        <p:spPr>
          <a:xfrm>
            <a:off x="7228797" y="2147584"/>
            <a:ext cx="434543" cy="306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845F861E-79F1-40C1-A42B-59BF4088D80E}"/>
              </a:ext>
            </a:extLst>
          </p:cNvPr>
          <p:cNvSpPr/>
          <p:nvPr/>
        </p:nvSpPr>
        <p:spPr>
          <a:xfrm>
            <a:off x="6220053" y="2864557"/>
            <a:ext cx="434543" cy="306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049891B0-3851-40C7-AD94-20CC788212C0}"/>
              </a:ext>
            </a:extLst>
          </p:cNvPr>
          <p:cNvSpPr/>
          <p:nvPr/>
        </p:nvSpPr>
        <p:spPr>
          <a:xfrm>
            <a:off x="7228797" y="2862775"/>
            <a:ext cx="434543" cy="306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2B61CC71-CEFE-4D6D-8D99-78FB0F8E273C}"/>
              </a:ext>
            </a:extLst>
          </p:cNvPr>
          <p:cNvSpPr/>
          <p:nvPr/>
        </p:nvSpPr>
        <p:spPr>
          <a:xfrm>
            <a:off x="7858422" y="255787"/>
            <a:ext cx="2270734" cy="15211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6" name="図 35">
            <a:extLst>
              <a:ext uri="{FF2B5EF4-FFF2-40B4-BE49-F238E27FC236}">
                <a16:creationId xmlns:a16="http://schemas.microsoft.com/office/drawing/2014/main" id="{57583C2A-6324-4B55-B90A-F8DB7598322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25"/>
          <a:stretch/>
        </p:blipFill>
        <p:spPr>
          <a:xfrm>
            <a:off x="5689769" y="3291503"/>
            <a:ext cx="2613573" cy="3716257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316A8AD-CF72-433A-A3B1-4F3B37FC2F51}"/>
              </a:ext>
            </a:extLst>
          </p:cNvPr>
          <p:cNvSpPr/>
          <p:nvPr/>
        </p:nvSpPr>
        <p:spPr>
          <a:xfrm>
            <a:off x="5798085" y="4741005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E112B37-934F-4A02-B90C-27E1A46F3189}"/>
              </a:ext>
            </a:extLst>
          </p:cNvPr>
          <p:cNvSpPr/>
          <p:nvPr/>
        </p:nvSpPr>
        <p:spPr>
          <a:xfrm>
            <a:off x="6371302" y="4616572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E85B4F16-CEC3-452F-98BF-1455B05B58D9}"/>
              </a:ext>
            </a:extLst>
          </p:cNvPr>
          <p:cNvSpPr/>
          <p:nvPr/>
        </p:nvSpPr>
        <p:spPr>
          <a:xfrm>
            <a:off x="6914622" y="4678788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0D36216E-2C9E-4471-9213-C34F4CF87057}"/>
              </a:ext>
            </a:extLst>
          </p:cNvPr>
          <p:cNvSpPr/>
          <p:nvPr/>
        </p:nvSpPr>
        <p:spPr>
          <a:xfrm>
            <a:off x="7528181" y="4753295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14FBD55B-7E09-4A0A-9C37-E06CF5B561EA}"/>
              </a:ext>
            </a:extLst>
          </p:cNvPr>
          <p:cNvSpPr/>
          <p:nvPr/>
        </p:nvSpPr>
        <p:spPr>
          <a:xfrm>
            <a:off x="7323459" y="5279459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DE2F4CAE-26F2-4375-A8EA-C27D5187E35A}"/>
              </a:ext>
            </a:extLst>
          </p:cNvPr>
          <p:cNvSpPr/>
          <p:nvPr/>
        </p:nvSpPr>
        <p:spPr>
          <a:xfrm>
            <a:off x="5953252" y="5256187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E15A4CD1-D4F1-4712-8485-B4F94D0F7DFC}"/>
              </a:ext>
            </a:extLst>
          </p:cNvPr>
          <p:cNvSpPr/>
          <p:nvPr/>
        </p:nvSpPr>
        <p:spPr>
          <a:xfrm>
            <a:off x="5798084" y="5718988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ABE960B6-794B-4DB4-BBB0-BA8BA5CC9B55}"/>
              </a:ext>
            </a:extLst>
          </p:cNvPr>
          <p:cNvSpPr/>
          <p:nvPr/>
        </p:nvSpPr>
        <p:spPr>
          <a:xfrm>
            <a:off x="5871316" y="6190507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F77CB7E5-FFC1-47D8-A8AA-5C6A72833DEB}"/>
              </a:ext>
            </a:extLst>
          </p:cNvPr>
          <p:cNvSpPr/>
          <p:nvPr/>
        </p:nvSpPr>
        <p:spPr>
          <a:xfrm>
            <a:off x="6431077" y="6453366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73245CBE-7491-4B50-85BD-B5F6E814002D}"/>
              </a:ext>
            </a:extLst>
          </p:cNvPr>
          <p:cNvSpPr/>
          <p:nvPr/>
        </p:nvSpPr>
        <p:spPr>
          <a:xfrm>
            <a:off x="7031332" y="6322714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A9F7F5C-D9A8-4063-A571-95A94AC07AA2}"/>
              </a:ext>
            </a:extLst>
          </p:cNvPr>
          <p:cNvSpPr/>
          <p:nvPr/>
        </p:nvSpPr>
        <p:spPr>
          <a:xfrm>
            <a:off x="7387562" y="5858557"/>
            <a:ext cx="573217" cy="2734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76A22B1D-DF77-4D72-8E2B-35447F039FAA}"/>
              </a:ext>
            </a:extLst>
          </p:cNvPr>
          <p:cNvSpPr/>
          <p:nvPr/>
        </p:nvSpPr>
        <p:spPr>
          <a:xfrm>
            <a:off x="3000145" y="1213575"/>
            <a:ext cx="2464390" cy="346521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B26D7583-F782-4C84-A71A-1525F8C4FC24}"/>
              </a:ext>
            </a:extLst>
          </p:cNvPr>
          <p:cNvSpPr/>
          <p:nvPr/>
        </p:nvSpPr>
        <p:spPr>
          <a:xfrm>
            <a:off x="5613139" y="333510"/>
            <a:ext cx="2347640" cy="29747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3E22EB32-AE41-476E-A0B6-EDA769DA20D8}"/>
              </a:ext>
            </a:extLst>
          </p:cNvPr>
          <p:cNvSpPr/>
          <p:nvPr/>
        </p:nvSpPr>
        <p:spPr>
          <a:xfrm>
            <a:off x="194989" y="1988770"/>
            <a:ext cx="2885270" cy="87400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6553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E98CB22E-0450-4E60-BB52-9FE127E49D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4737" y="280219"/>
            <a:ext cx="2165517" cy="304152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A72B006-0876-48D0-9CC0-1721E1A25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105" y="180615"/>
            <a:ext cx="3163611" cy="4083851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D9205ED-1B87-4361-A233-ED17D3E8E2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964"/>
            <a:ext cx="5264506" cy="357193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3CD42C06-2309-4053-A0AF-189A363621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3" t="2691" r="7449" b="5918"/>
          <a:stretch/>
        </p:blipFill>
        <p:spPr>
          <a:xfrm>
            <a:off x="8181105" y="3989439"/>
            <a:ext cx="3583859" cy="2507226"/>
          </a:xfrm>
          <a:prstGeom prst="rect">
            <a:avLst/>
          </a:prstGeom>
        </p:spPr>
      </p:pic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3361A57-EC5E-4A90-86C0-2B48063C0C50}"/>
              </a:ext>
            </a:extLst>
          </p:cNvPr>
          <p:cNvSpPr/>
          <p:nvPr/>
        </p:nvSpPr>
        <p:spPr>
          <a:xfrm>
            <a:off x="8181104" y="75964"/>
            <a:ext cx="3163611" cy="642070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9903840-3EC0-4BDA-9FFD-7500F2528CF0}"/>
              </a:ext>
            </a:extLst>
          </p:cNvPr>
          <p:cNvSpPr/>
          <p:nvPr/>
        </p:nvSpPr>
        <p:spPr>
          <a:xfrm>
            <a:off x="0" y="75964"/>
            <a:ext cx="5353665" cy="3633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8758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812EDFC-B01F-4D5C-9A4A-10C48E283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67" y="4471704"/>
            <a:ext cx="6797378" cy="222065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E0352D3-DAA5-48FC-8BA2-5EF7A1183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78" y="1585805"/>
            <a:ext cx="6860610" cy="2220658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69875D-1074-47F1-B999-05C9A67F6A6F}"/>
              </a:ext>
            </a:extLst>
          </p:cNvPr>
          <p:cNvSpPr/>
          <p:nvPr/>
        </p:nvSpPr>
        <p:spPr>
          <a:xfrm>
            <a:off x="3726178" y="3856985"/>
            <a:ext cx="44595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or</a:t>
            </a: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EEC1D5E-9AED-4D2E-BF84-5074D328523F}"/>
              </a:ext>
            </a:extLst>
          </p:cNvPr>
          <p:cNvSpPr/>
          <p:nvPr/>
        </p:nvSpPr>
        <p:spPr>
          <a:xfrm>
            <a:off x="0" y="0"/>
            <a:ext cx="5019323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入れたい要素（①金の青汁シリーズ）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1881C9F-6EB4-4825-A5CC-661C93BF90E7}"/>
              </a:ext>
            </a:extLst>
          </p:cNvPr>
          <p:cNvSpPr/>
          <p:nvPr/>
        </p:nvSpPr>
        <p:spPr>
          <a:xfrm>
            <a:off x="328174" y="704286"/>
            <a:ext cx="7497565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各商品の手前に</a:t>
            </a:r>
            <a:b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自立式プラカード設置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ラインナップに合わせて追加制作する必要あり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2D23D3A-4710-4323-9762-ACA7935D3197}"/>
              </a:ext>
            </a:extLst>
          </p:cNvPr>
          <p:cNvSpPr/>
          <p:nvPr/>
        </p:nvSpPr>
        <p:spPr>
          <a:xfrm>
            <a:off x="7665718" y="2439665"/>
            <a:ext cx="6463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＋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α</a:t>
            </a: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8AA5278-6319-40DA-8E15-273D83170972}"/>
              </a:ext>
            </a:extLst>
          </p:cNvPr>
          <p:cNvSpPr/>
          <p:nvPr/>
        </p:nvSpPr>
        <p:spPr>
          <a:xfrm>
            <a:off x="7556711" y="5304785"/>
            <a:ext cx="646331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＋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α</a:t>
            </a: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3991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A99830-2ACA-46EF-85C6-505ECB5666A7}"/>
              </a:ext>
            </a:extLst>
          </p:cNvPr>
          <p:cNvSpPr/>
          <p:nvPr/>
        </p:nvSpPr>
        <p:spPr>
          <a:xfrm>
            <a:off x="0" y="0"/>
            <a:ext cx="471315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入れたい要素（➁健康茶シリーズ）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14047F5-570C-4273-B4A3-2E91CD8D37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80"/>
          <a:stretch/>
        </p:blipFill>
        <p:spPr>
          <a:xfrm>
            <a:off x="3739896" y="699018"/>
            <a:ext cx="2923490" cy="2940398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8365BC7-DE35-4F52-852A-45AE72526B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93" y="659362"/>
            <a:ext cx="2923490" cy="3120921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158191B-93A2-4DB3-A6FF-FD152BDED1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3"/>
          <a:stretch/>
        </p:blipFill>
        <p:spPr>
          <a:xfrm>
            <a:off x="6791014" y="699018"/>
            <a:ext cx="2923490" cy="2860984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D62467B-5809-4B44-8791-CAC78923A3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034" y="3663160"/>
            <a:ext cx="2658315" cy="153902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3728E773-AD05-47C4-A54D-DA3B2AD33F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717" y="5296075"/>
            <a:ext cx="2420023" cy="1452014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A3D8D428-BEAD-403E-BCFE-0D172EC04B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187" y="5231877"/>
            <a:ext cx="2392252" cy="146788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3B367BD-3797-44AA-BDB9-39716E32AE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617" y="5237827"/>
            <a:ext cx="2408121" cy="1455981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AC5AB8EE-FC53-4774-AE5B-E36F828F9EE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944" y="3681392"/>
            <a:ext cx="2420023" cy="1440112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B073558B-B77E-49C7-BA33-0DFC5A9914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149" y="3560002"/>
            <a:ext cx="2780628" cy="1682892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AC28AC0-28FB-46E3-A3F0-C6CB78538B5F}"/>
              </a:ext>
            </a:extLst>
          </p:cNvPr>
          <p:cNvSpPr/>
          <p:nvPr/>
        </p:nvSpPr>
        <p:spPr>
          <a:xfrm>
            <a:off x="1355930" y="4972909"/>
            <a:ext cx="2411238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各商品の手前に</a:t>
            </a:r>
            <a:b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自立式プラカード設置</a:t>
            </a:r>
          </a:p>
        </p:txBody>
      </p:sp>
    </p:spTree>
    <p:extLst>
      <p:ext uri="{BB962C8B-B14F-4D97-AF65-F5344CB8AC3E}">
        <p14:creationId xmlns:p14="http://schemas.microsoft.com/office/powerpoint/2010/main" val="2934357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88DA7A-2261-4062-90D9-88B771847E2C}"/>
              </a:ext>
            </a:extLst>
          </p:cNvPr>
          <p:cNvSpPr txBox="1"/>
          <p:nvPr/>
        </p:nvSpPr>
        <p:spPr>
          <a:xfrm>
            <a:off x="289826" y="153363"/>
            <a:ext cx="5812810" cy="4216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ja-JP" altLang="en-US" sz="1400" dirty="0"/>
          </a:p>
          <a:p>
            <a:r>
              <a:rPr lang="ja-JP" altLang="en-US" sz="1600" b="1" dirty="0"/>
              <a:t>■制作物（詳細は次スライド以降をご参照ください）</a:t>
            </a:r>
          </a:p>
          <a:p>
            <a:endParaRPr lang="ja-JP" altLang="en-US" sz="1400" dirty="0"/>
          </a:p>
          <a:p>
            <a:r>
              <a:rPr lang="ja-JP" altLang="en-US" sz="1400" dirty="0"/>
              <a:t>・社名看板</a:t>
            </a:r>
          </a:p>
          <a:p>
            <a:r>
              <a:rPr lang="ja-JP" altLang="en-US" sz="1400" dirty="0"/>
              <a:t>・壁面パネル</a:t>
            </a:r>
          </a:p>
          <a:p>
            <a:r>
              <a:rPr lang="ja-JP" altLang="en-US" sz="1400" dirty="0"/>
              <a:t>・商品紹介パネル</a:t>
            </a:r>
          </a:p>
          <a:p>
            <a:r>
              <a:rPr lang="ja-JP" altLang="en-US" sz="1400" dirty="0"/>
              <a:t>・カウンター装飾</a:t>
            </a:r>
          </a:p>
          <a:p>
            <a:r>
              <a:rPr lang="ja-JP" altLang="en-US" sz="1400" dirty="0"/>
              <a:t>・スタンド</a:t>
            </a:r>
            <a:r>
              <a:rPr lang="en-US" altLang="ja-JP" sz="1400" dirty="0"/>
              <a:t>POP</a:t>
            </a:r>
          </a:p>
          <a:p>
            <a:r>
              <a:rPr lang="ja-JP" altLang="en-US" sz="1400" dirty="0"/>
              <a:t>・その他ブース装飾一式</a:t>
            </a:r>
          </a:p>
          <a:p>
            <a:endParaRPr lang="ja-JP" altLang="en-US" sz="1400" dirty="0"/>
          </a:p>
          <a:p>
            <a:r>
              <a:rPr lang="en-US" altLang="ja-JP" sz="1400" dirty="0"/>
              <a:t>※</a:t>
            </a:r>
            <a:r>
              <a:rPr lang="ja-JP" altLang="en-US" sz="1400" dirty="0"/>
              <a:t>詳細サイズも次スライドの各該当箇所を参照</a:t>
            </a:r>
          </a:p>
          <a:p>
            <a:endParaRPr lang="en-US" altLang="ja-JP" sz="1400" dirty="0"/>
          </a:p>
          <a:p>
            <a:endParaRPr lang="en-US" altLang="ja-JP" sz="1400" dirty="0"/>
          </a:p>
          <a:p>
            <a:r>
              <a:rPr lang="ja-JP" altLang="en-US" sz="1600" b="1" dirty="0"/>
              <a:t>■兼データ収集</a:t>
            </a:r>
            <a:endParaRPr lang="en-US" altLang="ja-JP" sz="1600" b="1" dirty="0"/>
          </a:p>
          <a:p>
            <a:endParaRPr lang="en-US" altLang="ja-JP" sz="1400" dirty="0"/>
          </a:p>
          <a:p>
            <a:r>
              <a:rPr lang="ja-JP" altLang="en-US" sz="1400" dirty="0"/>
              <a:t>今回の依頼で必要になるパーツ類をスライド●ページ以降にまとめてます。</a:t>
            </a:r>
            <a:endParaRPr lang="en-US" altLang="ja-JP" sz="1400" dirty="0"/>
          </a:p>
          <a:p>
            <a:r>
              <a:rPr lang="ja-JP" altLang="en-US" sz="1400" dirty="0"/>
              <a:t>まずは全データ収集をしていただき、（該当無ければ代替可です）</a:t>
            </a:r>
            <a:endParaRPr lang="en-US" altLang="ja-JP" sz="1400" dirty="0"/>
          </a:p>
          <a:p>
            <a:endParaRPr lang="en-US" altLang="ja-JP" sz="1400" dirty="0"/>
          </a:p>
          <a:p>
            <a:r>
              <a:rPr lang="ja-JP" altLang="en-US" sz="1400" dirty="0"/>
              <a:t>そこからブースの各パネルのデザイン着手をお願いいたします。</a:t>
            </a:r>
            <a:endParaRPr lang="en-US" altLang="ja-JP" sz="1400" dirty="0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D2893C86-2BEC-4F6D-8BFA-A16999E61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192" y="0"/>
            <a:ext cx="6652468" cy="297942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EDB37A8-AC49-45E6-9475-A266170A85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0" t="9993" r="15953" b="18951"/>
          <a:stretch/>
        </p:blipFill>
        <p:spPr>
          <a:xfrm>
            <a:off x="8122656" y="3009903"/>
            <a:ext cx="3779518" cy="3779518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A1380C3-5400-4ECA-A221-F760C7293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692" y="5393081"/>
            <a:ext cx="4616999" cy="125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932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1DA9516-9B46-4887-A14D-AE332F769E5E}"/>
              </a:ext>
            </a:extLst>
          </p:cNvPr>
          <p:cNvSpPr/>
          <p:nvPr/>
        </p:nvSpPr>
        <p:spPr>
          <a:xfrm>
            <a:off x="0" y="0"/>
            <a:ext cx="829105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他入れたい要素（③</a:t>
            </a:r>
            <a:r>
              <a:rPr lang="ja-JP" altLang="en-US" sz="24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いないいない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グルテン　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小スペース）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05A8A52-D833-4A71-B1DE-E712A05B15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055"/>
          <a:stretch/>
        </p:blipFill>
        <p:spPr>
          <a:xfrm>
            <a:off x="6301214" y="540112"/>
            <a:ext cx="1768128" cy="288511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B13D12CC-D1D4-4676-A96A-D7F9E7A71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180" y="531484"/>
            <a:ext cx="1811469" cy="458356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4A031F0-31F6-4E45-9C4F-3B1B7F8D25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71" y="531484"/>
            <a:ext cx="2562971" cy="457532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89677C0C-D01F-4D7E-9861-8698AB1E8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486" y="3385661"/>
            <a:ext cx="1984566" cy="383750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4F396DE-B30C-461A-AF69-E567E6CF82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1" y="4785650"/>
            <a:ext cx="1221663" cy="207235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54BAB2E9-DAF3-4750-9719-84E5534D58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933" y="4910947"/>
            <a:ext cx="1193968" cy="1686218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CB9CA61-84C8-437C-9E86-129AE31605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65" b="16639"/>
          <a:stretch/>
        </p:blipFill>
        <p:spPr>
          <a:xfrm>
            <a:off x="2287994" y="3159760"/>
            <a:ext cx="2087227" cy="8709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084D3FA-43A3-4C71-98D3-DA3D07289A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696" y="4062096"/>
            <a:ext cx="3002658" cy="2113459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A08345F-4BB3-4A96-BB64-D3B9B45CE129}"/>
              </a:ext>
            </a:extLst>
          </p:cNvPr>
          <p:cNvSpPr/>
          <p:nvPr/>
        </p:nvSpPr>
        <p:spPr>
          <a:xfrm>
            <a:off x="9182462" y="3629973"/>
            <a:ext cx="164981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店頭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POP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参考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40BBB0CC-CB81-473B-9CE8-C9B8D8F35AD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534" t="11067" r="7567" b="20133"/>
          <a:stretch/>
        </p:blipFill>
        <p:spPr>
          <a:xfrm>
            <a:off x="8291052" y="577142"/>
            <a:ext cx="2204526" cy="153929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093B1D9F-A280-4389-A9EA-DD13A54BCB1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8000" t="15200" r="25749" b="11867"/>
          <a:stretch/>
        </p:blipFill>
        <p:spPr>
          <a:xfrm>
            <a:off x="9887662" y="1378182"/>
            <a:ext cx="2110544" cy="153929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2EE30FB7-F6EA-4C45-AEDF-F05EB046CE8E}"/>
              </a:ext>
            </a:extLst>
          </p:cNvPr>
          <p:cNvSpPr/>
          <p:nvPr/>
        </p:nvSpPr>
        <p:spPr>
          <a:xfrm>
            <a:off x="8252426" y="-31824"/>
            <a:ext cx="2194832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モジモジ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1518413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9C5E99B-7551-4F0B-9443-883CB233B00D}"/>
              </a:ext>
            </a:extLst>
          </p:cNvPr>
          <p:cNvSpPr/>
          <p:nvPr/>
        </p:nvSpPr>
        <p:spPr>
          <a:xfrm>
            <a:off x="0" y="0"/>
            <a:ext cx="77829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他入れたい要素（④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リポソームショット　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小スペース）</a:t>
            </a:r>
            <a:endParaRPr lang="en-US" altLang="ja-JP" sz="2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BBDBF01-7086-45C8-83CE-81F2E01DC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61" y="695932"/>
            <a:ext cx="2260794" cy="471569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37C220D-96F4-4E83-9954-7809EB20FE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730" y="3968331"/>
            <a:ext cx="1477213" cy="288659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6096839-853E-42DE-85B6-141AFECF29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998" y="643033"/>
            <a:ext cx="1544522" cy="3520887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1A3051C-5DF5-41AD-B3BF-1DDEE01481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455" y="1630933"/>
            <a:ext cx="1911584" cy="294315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DF0A37E-CBFB-466B-B406-A5D154F330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291" y="1630933"/>
            <a:ext cx="1965363" cy="2644929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F199DFE-D4BA-4447-893B-CF5CEF4D01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167" y="636910"/>
            <a:ext cx="1826908" cy="439968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79CB3C82-B1F4-45F5-8A6B-8970407637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5863" y="643033"/>
            <a:ext cx="1911585" cy="4018728"/>
          </a:xfrm>
          <a:prstGeom prst="rect">
            <a:avLst/>
          </a:prstGeom>
        </p:spPr>
      </p:pic>
      <p:graphicFrame>
        <p:nvGraphicFramePr>
          <p:cNvPr id="17" name="オブジェクト 16">
            <a:extLst>
              <a:ext uri="{FF2B5EF4-FFF2-40B4-BE49-F238E27FC236}">
                <a16:creationId xmlns:a16="http://schemas.microsoft.com/office/drawing/2014/main" id="{467D201D-D054-4A42-B214-B9DBD3E010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8838126"/>
              </p:ext>
            </p:extLst>
          </p:nvPr>
        </p:nvGraphicFramePr>
        <p:xfrm>
          <a:off x="9627650" y="5134083"/>
          <a:ext cx="2340099" cy="1653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Acrobat Document" r:id="rId10" imgW="6415905" imgH="4533761" progId="AcroExch.Document.DC">
                  <p:embed/>
                </p:oleObj>
              </mc:Choice>
              <mc:Fallback>
                <p:oleObj name="Acrobat Document" r:id="rId10" imgW="6415905" imgH="4533761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627650" y="5134083"/>
                        <a:ext cx="2340099" cy="1653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EBBE173-300E-4E1A-B0AD-B3020515F0E2}"/>
              </a:ext>
            </a:extLst>
          </p:cNvPr>
          <p:cNvSpPr/>
          <p:nvPr/>
        </p:nvSpPr>
        <p:spPr>
          <a:xfrm>
            <a:off x="8802744" y="4701197"/>
            <a:ext cx="164981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店頭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POP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参考</a:t>
            </a: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687C0980-5AE5-4284-BBCC-BAEE6EBB1F1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5489" t="14699" r="21194" b="37773"/>
          <a:stretch/>
        </p:blipFill>
        <p:spPr>
          <a:xfrm>
            <a:off x="8676161" y="525219"/>
            <a:ext cx="1292212" cy="1063355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A3F76F50-B060-4DE5-A7B5-3FD0B08414FE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1870" t="15200" r="25749" b="38865"/>
          <a:stretch/>
        </p:blipFill>
        <p:spPr>
          <a:xfrm>
            <a:off x="10002386" y="525219"/>
            <a:ext cx="1965363" cy="969486"/>
          </a:xfrm>
          <a:prstGeom prst="rect">
            <a:avLst/>
          </a:prstGeom>
        </p:spPr>
      </p:pic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FCAA2DA-240F-415F-A32B-D06EBAC8E302}"/>
              </a:ext>
            </a:extLst>
          </p:cNvPr>
          <p:cNvSpPr/>
          <p:nvPr/>
        </p:nvSpPr>
        <p:spPr>
          <a:xfrm>
            <a:off x="7623391" y="0"/>
            <a:ext cx="2194832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モジモジ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3487036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C440CAD-DD34-4120-AF12-2EDAE51056AA}"/>
              </a:ext>
            </a:extLst>
          </p:cNvPr>
          <p:cNvSpPr/>
          <p:nvPr/>
        </p:nvSpPr>
        <p:spPr>
          <a:xfrm>
            <a:off x="0" y="0"/>
            <a:ext cx="444224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ブース大まかレイアウトイメージ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A9E455D-4A8C-41FD-A64C-BE4D96165A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40" t="9993" r="15953" b="18951"/>
          <a:stretch/>
        </p:blipFill>
        <p:spPr>
          <a:xfrm>
            <a:off x="533617" y="461665"/>
            <a:ext cx="4442242" cy="444224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7790E4B-1FCF-4584-9E2D-0A82485535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" t="26014" r="81661" b="49952"/>
          <a:stretch/>
        </p:blipFill>
        <p:spPr>
          <a:xfrm>
            <a:off x="6499860" y="1349774"/>
            <a:ext cx="3504087" cy="293988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DB1F914-6CD4-43B5-9F61-F42C9FCBC3FD}"/>
              </a:ext>
            </a:extLst>
          </p:cNvPr>
          <p:cNvSpPr/>
          <p:nvPr/>
        </p:nvSpPr>
        <p:spPr>
          <a:xfrm>
            <a:off x="7200901" y="2263140"/>
            <a:ext cx="281940" cy="1905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017FF8-18D0-4915-87A2-C337EA952E97}"/>
              </a:ext>
            </a:extLst>
          </p:cNvPr>
          <p:cNvSpPr/>
          <p:nvPr/>
        </p:nvSpPr>
        <p:spPr>
          <a:xfrm>
            <a:off x="7505701" y="2392680"/>
            <a:ext cx="213359" cy="906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D7FC9E6-1F04-4698-85DB-F566C579E017}"/>
              </a:ext>
            </a:extLst>
          </p:cNvPr>
          <p:cNvSpPr/>
          <p:nvPr/>
        </p:nvSpPr>
        <p:spPr>
          <a:xfrm>
            <a:off x="7741921" y="2468880"/>
            <a:ext cx="114300" cy="746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7BECD33-E4FF-4448-AD6F-9C5F201AC30E}"/>
              </a:ext>
            </a:extLst>
          </p:cNvPr>
          <p:cNvSpPr/>
          <p:nvPr/>
        </p:nvSpPr>
        <p:spPr>
          <a:xfrm>
            <a:off x="7924802" y="2468880"/>
            <a:ext cx="365757" cy="746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D821619-D072-47E9-B511-E4E592BDBDEA}"/>
              </a:ext>
            </a:extLst>
          </p:cNvPr>
          <p:cNvSpPr/>
          <p:nvPr/>
        </p:nvSpPr>
        <p:spPr>
          <a:xfrm>
            <a:off x="8366704" y="2468880"/>
            <a:ext cx="365757" cy="746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C7A35DB-005B-4ACC-AB93-209BA8881BF4}"/>
              </a:ext>
            </a:extLst>
          </p:cNvPr>
          <p:cNvSpPr/>
          <p:nvPr/>
        </p:nvSpPr>
        <p:spPr>
          <a:xfrm>
            <a:off x="8823964" y="2468880"/>
            <a:ext cx="365757" cy="746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F6F691D-3D99-432E-A33A-B44B32881D4D}"/>
              </a:ext>
            </a:extLst>
          </p:cNvPr>
          <p:cNvSpPr/>
          <p:nvPr/>
        </p:nvSpPr>
        <p:spPr>
          <a:xfrm>
            <a:off x="9243063" y="2446338"/>
            <a:ext cx="114300" cy="746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4E798A4-DA3A-4DEE-869A-904AF82F1C57}"/>
              </a:ext>
            </a:extLst>
          </p:cNvPr>
          <p:cNvSpPr/>
          <p:nvPr/>
        </p:nvSpPr>
        <p:spPr>
          <a:xfrm>
            <a:off x="9395460" y="2392680"/>
            <a:ext cx="213359" cy="822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CEF5F5B-C849-42E2-B336-4A2E3715E389}"/>
              </a:ext>
            </a:extLst>
          </p:cNvPr>
          <p:cNvSpPr/>
          <p:nvPr/>
        </p:nvSpPr>
        <p:spPr>
          <a:xfrm>
            <a:off x="9673482" y="2271306"/>
            <a:ext cx="194483" cy="10281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751846D-2A32-4FFE-838E-D9600ED69F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7" r="14543" b="76284"/>
          <a:stretch/>
        </p:blipFill>
        <p:spPr>
          <a:xfrm>
            <a:off x="7597140" y="1634656"/>
            <a:ext cx="1798320" cy="549343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C485C3C-7D97-4747-ABF0-796F88D5739D}"/>
              </a:ext>
            </a:extLst>
          </p:cNvPr>
          <p:cNvSpPr txBox="1"/>
          <p:nvPr/>
        </p:nvSpPr>
        <p:spPr>
          <a:xfrm>
            <a:off x="5403451" y="272004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看板の天地幅</a:t>
            </a: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53377085-F88A-4716-96F2-A0EFA8443D17}"/>
              </a:ext>
            </a:extLst>
          </p:cNvPr>
          <p:cNvCxnSpPr>
            <a:cxnSpLocks/>
          </p:cNvCxnSpPr>
          <p:nvPr/>
        </p:nvCxnSpPr>
        <p:spPr>
          <a:xfrm>
            <a:off x="6626151" y="578440"/>
            <a:ext cx="1834817" cy="117679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図 23">
            <a:extLst>
              <a:ext uri="{FF2B5EF4-FFF2-40B4-BE49-F238E27FC236}">
                <a16:creationId xmlns:a16="http://schemas.microsoft.com/office/drawing/2014/main" id="{1AE579BE-6223-4D6D-A44F-1D5C1BC82B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047" y="2547957"/>
            <a:ext cx="473574" cy="1905000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28AB86C6-265F-4111-89C3-53D8E84EAEC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59" t="17229" r="5448" b="5205"/>
          <a:stretch/>
        </p:blipFill>
        <p:spPr>
          <a:xfrm>
            <a:off x="10023820" y="3034271"/>
            <a:ext cx="519410" cy="1517731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B04A24C9-6F66-4821-8CF2-4543303F953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9" b="79711"/>
          <a:stretch/>
        </p:blipFill>
        <p:spPr>
          <a:xfrm>
            <a:off x="8927045" y="3481310"/>
            <a:ext cx="1088332" cy="20860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5A8DB139-3006-46E5-9384-78AB967067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741" y="3710376"/>
            <a:ext cx="818739" cy="641509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DF99D4B6-098F-4EEE-AC92-D1F6E47F989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2" t="44426" r="22019" b="13601"/>
          <a:stretch/>
        </p:blipFill>
        <p:spPr>
          <a:xfrm>
            <a:off x="10469758" y="2783535"/>
            <a:ext cx="564005" cy="501471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E69B96C5-6863-4A75-BFA5-A6254A4B89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644" y="2857500"/>
            <a:ext cx="1354307" cy="1805742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C91471EC-55CC-4DDF-BE7A-4DB82BD06B2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257" y="2761560"/>
            <a:ext cx="1245703" cy="1660938"/>
          </a:xfrm>
          <a:prstGeom prst="rect">
            <a:avLst/>
          </a:prstGeom>
        </p:spPr>
      </p:pic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E9586574-E0E1-439B-9497-6D2B021617A3}"/>
              </a:ext>
            </a:extLst>
          </p:cNvPr>
          <p:cNvSpPr/>
          <p:nvPr/>
        </p:nvSpPr>
        <p:spPr>
          <a:xfrm>
            <a:off x="6138641" y="4998319"/>
            <a:ext cx="803083" cy="1230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金の青汁シリーズ①</a:t>
            </a: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F269B583-3A89-414F-8E8C-16045FCF1285}"/>
              </a:ext>
            </a:extLst>
          </p:cNvPr>
          <p:cNvSpPr/>
          <p:nvPr/>
        </p:nvSpPr>
        <p:spPr>
          <a:xfrm>
            <a:off x="5292917" y="5003370"/>
            <a:ext cx="803083" cy="18075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青汁に</a:t>
            </a:r>
            <a:br>
              <a:rPr kumimoji="1"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ついて</a:t>
            </a:r>
          </a:p>
        </p:txBody>
      </p:sp>
      <p:pic>
        <p:nvPicPr>
          <p:cNvPr id="62" name="図 61">
            <a:extLst>
              <a:ext uri="{FF2B5EF4-FFF2-40B4-BE49-F238E27FC236}">
                <a16:creationId xmlns:a16="http://schemas.microsoft.com/office/drawing/2014/main" id="{E86034F2-96A5-4CB0-A18F-1E400D5513C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8" t="31622" r="67784" b="-2137"/>
          <a:stretch/>
        </p:blipFill>
        <p:spPr>
          <a:xfrm rot="19800000">
            <a:off x="6806653" y="1223584"/>
            <a:ext cx="708010" cy="885812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A08771E4-11C1-4A32-B849-65EF271199E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3" t="49497" b="5879"/>
          <a:stretch/>
        </p:blipFill>
        <p:spPr>
          <a:xfrm>
            <a:off x="9389345" y="1792936"/>
            <a:ext cx="745443" cy="405006"/>
          </a:xfrm>
          <a:prstGeom prst="rect">
            <a:avLst/>
          </a:prstGeom>
        </p:spPr>
      </p:pic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CB36D085-06A9-4E4C-814D-FAF03F224408}"/>
              </a:ext>
            </a:extLst>
          </p:cNvPr>
          <p:cNvSpPr/>
          <p:nvPr/>
        </p:nvSpPr>
        <p:spPr>
          <a:xfrm>
            <a:off x="6980652" y="4992267"/>
            <a:ext cx="803083" cy="1230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金の青汁シリーズ②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13BE63C2-6796-4904-B243-E885325B990E}"/>
              </a:ext>
            </a:extLst>
          </p:cNvPr>
          <p:cNvSpPr txBox="1"/>
          <p:nvPr/>
        </p:nvSpPr>
        <p:spPr>
          <a:xfrm>
            <a:off x="5759208" y="4558181"/>
            <a:ext cx="1356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/>
              <a:t>サイド面（左側）</a:t>
            </a:r>
            <a:endParaRPr kumimoji="1" lang="ja-JP" altLang="en-US" sz="1400" dirty="0"/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4E590AD3-B7D7-44C6-AAB2-E4E5E0C45BB4}"/>
              </a:ext>
            </a:extLst>
          </p:cNvPr>
          <p:cNvSpPr/>
          <p:nvPr/>
        </p:nvSpPr>
        <p:spPr>
          <a:xfrm>
            <a:off x="9422852" y="5229030"/>
            <a:ext cx="803083" cy="13423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健康茶シリーズ②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D8924C5F-E094-4D76-8310-3C34A22F765C}"/>
              </a:ext>
            </a:extLst>
          </p:cNvPr>
          <p:cNvSpPr txBox="1"/>
          <p:nvPr/>
        </p:nvSpPr>
        <p:spPr>
          <a:xfrm>
            <a:off x="9991886" y="4602372"/>
            <a:ext cx="1356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/>
              <a:t>サイド面（右側）</a:t>
            </a:r>
            <a:endParaRPr kumimoji="1" lang="ja-JP" altLang="en-US" sz="1400" dirty="0"/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82D8A1C0-A4C6-4CDF-9EEC-912F407257D6}"/>
              </a:ext>
            </a:extLst>
          </p:cNvPr>
          <p:cNvSpPr/>
          <p:nvPr/>
        </p:nvSpPr>
        <p:spPr>
          <a:xfrm>
            <a:off x="9997233" y="213010"/>
            <a:ext cx="803083" cy="12576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金の青汁シリーズ④</a:t>
            </a:r>
            <a:endParaRPr kumimoji="1" lang="ja-JP" altLang="en-US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2A04ED68-3989-4E0F-BD1A-7CB4FD6ED4D7}"/>
              </a:ext>
            </a:extLst>
          </p:cNvPr>
          <p:cNvSpPr/>
          <p:nvPr/>
        </p:nvSpPr>
        <p:spPr>
          <a:xfrm>
            <a:off x="9151509" y="220453"/>
            <a:ext cx="803083" cy="12441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金の青汁シリーズ③</a:t>
            </a: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6318ABF9-C643-4322-B8AB-E76B1EFA8B99}"/>
              </a:ext>
            </a:extLst>
          </p:cNvPr>
          <p:cNvSpPr/>
          <p:nvPr/>
        </p:nvSpPr>
        <p:spPr>
          <a:xfrm>
            <a:off x="10839244" y="206958"/>
            <a:ext cx="803083" cy="12576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健康茶シリーズ①</a:t>
            </a: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F9E8C83A-67D3-45DD-BF90-52D237C53FB6}"/>
              </a:ext>
            </a:extLst>
          </p:cNvPr>
          <p:cNvSpPr txBox="1"/>
          <p:nvPr/>
        </p:nvSpPr>
        <p:spPr>
          <a:xfrm>
            <a:off x="9640419" y="-36044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奥の壁面</a:t>
            </a:r>
          </a:p>
        </p:txBody>
      </p: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8DDC068B-A5E3-455B-B276-954C6B4EA24D}"/>
              </a:ext>
            </a:extLst>
          </p:cNvPr>
          <p:cNvCxnSpPr>
            <a:cxnSpLocks/>
          </p:cNvCxnSpPr>
          <p:nvPr/>
        </p:nvCxnSpPr>
        <p:spPr>
          <a:xfrm flipH="1">
            <a:off x="6697029" y="3793136"/>
            <a:ext cx="488125" cy="8172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A0397779-7D82-4594-A272-AE5747C3B847}"/>
              </a:ext>
            </a:extLst>
          </p:cNvPr>
          <p:cNvCxnSpPr>
            <a:cxnSpLocks/>
          </p:cNvCxnSpPr>
          <p:nvPr/>
        </p:nvCxnSpPr>
        <p:spPr>
          <a:xfrm flipH="1">
            <a:off x="8926779" y="1478135"/>
            <a:ext cx="469084" cy="9525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736E1224-57F0-42C2-88EB-E87FCDB944D0}"/>
              </a:ext>
            </a:extLst>
          </p:cNvPr>
          <p:cNvCxnSpPr>
            <a:cxnSpLocks/>
            <a:stCxn id="26" idx="2"/>
          </p:cNvCxnSpPr>
          <p:nvPr/>
        </p:nvCxnSpPr>
        <p:spPr>
          <a:xfrm flipH="1" flipV="1">
            <a:off x="9840785" y="3214856"/>
            <a:ext cx="442740" cy="133714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8" name="図 87">
            <a:extLst>
              <a:ext uri="{FF2B5EF4-FFF2-40B4-BE49-F238E27FC236}">
                <a16:creationId xmlns:a16="http://schemas.microsoft.com/office/drawing/2014/main" id="{67508EE3-4FBE-4F55-A11D-84131A1D272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3" t="11528" r="10109" b="81736"/>
          <a:stretch/>
        </p:blipFill>
        <p:spPr>
          <a:xfrm>
            <a:off x="8847065" y="2518118"/>
            <a:ext cx="715185" cy="109043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F272A166-3E10-474E-BFDA-95FD4D545E3B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47" b="46474"/>
          <a:stretch/>
        </p:blipFill>
        <p:spPr>
          <a:xfrm>
            <a:off x="9389345" y="2091701"/>
            <a:ext cx="836590" cy="6069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9" name="図 88">
            <a:extLst>
              <a:ext uri="{FF2B5EF4-FFF2-40B4-BE49-F238E27FC236}">
                <a16:creationId xmlns:a16="http://schemas.microsoft.com/office/drawing/2014/main" id="{05FD1759-8FEF-4A01-AC82-9ECCCDF45C9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4" t="7448" r="42850" b="81333"/>
          <a:stretch/>
        </p:blipFill>
        <p:spPr>
          <a:xfrm>
            <a:off x="8088286" y="2485022"/>
            <a:ext cx="440111" cy="135766"/>
          </a:xfrm>
          <a:prstGeom prst="rect">
            <a:avLst/>
          </a:prstGeom>
        </p:spPr>
      </p:pic>
      <p:pic>
        <p:nvPicPr>
          <p:cNvPr id="90" name="図 89">
            <a:extLst>
              <a:ext uri="{FF2B5EF4-FFF2-40B4-BE49-F238E27FC236}">
                <a16:creationId xmlns:a16="http://schemas.microsoft.com/office/drawing/2014/main" id="{4673FFEC-4A0E-4B0D-A913-95D8179654D0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4" t="7448" r="42850" b="81333"/>
          <a:stretch/>
        </p:blipFill>
        <p:spPr>
          <a:xfrm rot="900000">
            <a:off x="7484691" y="2430565"/>
            <a:ext cx="440111" cy="135766"/>
          </a:xfrm>
          <a:prstGeom prst="rect">
            <a:avLst/>
          </a:prstGeom>
        </p:spPr>
      </p:pic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3050E9F4-D6EC-49C9-B9E8-E5DBF9EE61E2}"/>
              </a:ext>
            </a:extLst>
          </p:cNvPr>
          <p:cNvSpPr/>
          <p:nvPr/>
        </p:nvSpPr>
        <p:spPr>
          <a:xfrm>
            <a:off x="6857812" y="2091140"/>
            <a:ext cx="745846" cy="5743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北里</a:t>
            </a:r>
            <a:endParaRPr kumimoji="1" lang="en-US" altLang="ja-JP" sz="105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アワード</a:t>
            </a:r>
            <a:br>
              <a:rPr kumimoji="1" lang="en-US" altLang="ja-JP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05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受賞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D45A06C9-26AA-4C6C-991D-966F94560686}"/>
              </a:ext>
            </a:extLst>
          </p:cNvPr>
          <p:cNvSpPr/>
          <p:nvPr/>
        </p:nvSpPr>
        <p:spPr>
          <a:xfrm>
            <a:off x="7858545" y="3464293"/>
            <a:ext cx="193427" cy="580669"/>
          </a:xfrm>
          <a:custGeom>
            <a:avLst/>
            <a:gdLst>
              <a:gd name="connsiteX0" fmla="*/ 0 w 178913"/>
              <a:gd name="connsiteY0" fmla="*/ 0 h 580669"/>
              <a:gd name="connsiteX1" fmla="*/ 178913 w 178913"/>
              <a:gd name="connsiteY1" fmla="*/ 0 h 580669"/>
              <a:gd name="connsiteX2" fmla="*/ 178913 w 178913"/>
              <a:gd name="connsiteY2" fmla="*/ 580669 h 580669"/>
              <a:gd name="connsiteX3" fmla="*/ 0 w 178913"/>
              <a:gd name="connsiteY3" fmla="*/ 580669 h 580669"/>
              <a:gd name="connsiteX4" fmla="*/ 0 w 178913"/>
              <a:gd name="connsiteY4" fmla="*/ 0 h 580669"/>
              <a:gd name="connsiteX0" fmla="*/ 0 w 186170"/>
              <a:gd name="connsiteY0" fmla="*/ 0 h 580669"/>
              <a:gd name="connsiteX1" fmla="*/ 178913 w 186170"/>
              <a:gd name="connsiteY1" fmla="*/ 0 h 580669"/>
              <a:gd name="connsiteX2" fmla="*/ 186170 w 186170"/>
              <a:gd name="connsiteY2" fmla="*/ 362954 h 580669"/>
              <a:gd name="connsiteX3" fmla="*/ 0 w 186170"/>
              <a:gd name="connsiteY3" fmla="*/ 580669 h 580669"/>
              <a:gd name="connsiteX4" fmla="*/ 0 w 186170"/>
              <a:gd name="connsiteY4" fmla="*/ 0 h 580669"/>
              <a:gd name="connsiteX0" fmla="*/ 0 w 193427"/>
              <a:gd name="connsiteY0" fmla="*/ 108857 h 580669"/>
              <a:gd name="connsiteX1" fmla="*/ 186170 w 193427"/>
              <a:gd name="connsiteY1" fmla="*/ 0 h 580669"/>
              <a:gd name="connsiteX2" fmla="*/ 193427 w 193427"/>
              <a:gd name="connsiteY2" fmla="*/ 362954 h 580669"/>
              <a:gd name="connsiteX3" fmla="*/ 7257 w 193427"/>
              <a:gd name="connsiteY3" fmla="*/ 580669 h 580669"/>
              <a:gd name="connsiteX4" fmla="*/ 0 w 193427"/>
              <a:gd name="connsiteY4" fmla="*/ 108857 h 58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427" h="580669">
                <a:moveTo>
                  <a:pt x="0" y="108857"/>
                </a:moveTo>
                <a:lnTo>
                  <a:pt x="186170" y="0"/>
                </a:lnTo>
                <a:lnTo>
                  <a:pt x="193427" y="362954"/>
                </a:lnTo>
                <a:lnTo>
                  <a:pt x="7257" y="580669"/>
                </a:lnTo>
                <a:lnTo>
                  <a:pt x="0" y="108857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5BEB1A68-255D-49A8-9F6A-71C0EE650CAF}"/>
              </a:ext>
            </a:extLst>
          </p:cNvPr>
          <p:cNvSpPr/>
          <p:nvPr/>
        </p:nvSpPr>
        <p:spPr>
          <a:xfrm>
            <a:off x="8062174" y="3469736"/>
            <a:ext cx="938498" cy="3752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6155B2E2-F1DC-4FC0-8E54-3F84A260686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729" y="2813360"/>
            <a:ext cx="849792" cy="1133056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587E6246-96CA-4EE7-B133-2D7B24C89F9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659" y="3487493"/>
            <a:ext cx="990686" cy="861135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FDCAA2A0-52A9-4F98-9FD4-CD43B373C8E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7687404" y="2787871"/>
            <a:ext cx="957957" cy="1277276"/>
          </a:xfrm>
          <a:prstGeom prst="rect">
            <a:avLst/>
          </a:prstGeom>
        </p:spPr>
      </p:pic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DEF4CD2D-B151-4F97-BB28-43B6963C0FFC}"/>
              </a:ext>
            </a:extLst>
          </p:cNvPr>
          <p:cNvSpPr/>
          <p:nvPr/>
        </p:nvSpPr>
        <p:spPr>
          <a:xfrm>
            <a:off x="94113" y="5245643"/>
            <a:ext cx="1026228" cy="760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</a:t>
            </a:r>
          </a:p>
        </p:txBody>
      </p: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EF0EEDD9-9061-4DB4-8669-EE9D6F824DB2}"/>
              </a:ext>
            </a:extLst>
          </p:cNvPr>
          <p:cNvCxnSpPr>
            <a:cxnSpLocks/>
          </p:cNvCxnSpPr>
          <p:nvPr/>
        </p:nvCxnSpPr>
        <p:spPr>
          <a:xfrm flipH="1">
            <a:off x="1733681" y="2903605"/>
            <a:ext cx="489725" cy="20280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A90D9808-4552-41C4-B3D0-6418649EB059}"/>
              </a:ext>
            </a:extLst>
          </p:cNvPr>
          <p:cNvSpPr/>
          <p:nvPr/>
        </p:nvSpPr>
        <p:spPr>
          <a:xfrm>
            <a:off x="1130569" y="5245643"/>
            <a:ext cx="647201" cy="760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</a:t>
            </a:r>
          </a:p>
        </p:txBody>
      </p:sp>
      <p:sp>
        <p:nvSpPr>
          <p:cNvPr id="91" name="正方形/長方形 90">
            <a:extLst>
              <a:ext uri="{FF2B5EF4-FFF2-40B4-BE49-F238E27FC236}">
                <a16:creationId xmlns:a16="http://schemas.microsoft.com/office/drawing/2014/main" id="{50FBB17A-E439-47F7-BA6D-1F46438D7F09}"/>
              </a:ext>
            </a:extLst>
          </p:cNvPr>
          <p:cNvSpPr/>
          <p:nvPr/>
        </p:nvSpPr>
        <p:spPr>
          <a:xfrm>
            <a:off x="1799277" y="5245642"/>
            <a:ext cx="647201" cy="760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</a:t>
            </a:r>
          </a:p>
        </p:txBody>
      </p:sp>
      <p:sp>
        <p:nvSpPr>
          <p:cNvPr id="93" name="正方形/長方形 92">
            <a:extLst>
              <a:ext uri="{FF2B5EF4-FFF2-40B4-BE49-F238E27FC236}">
                <a16:creationId xmlns:a16="http://schemas.microsoft.com/office/drawing/2014/main" id="{B2AF32F4-AF71-414E-9A2C-4F8CF09EBF6E}"/>
              </a:ext>
            </a:extLst>
          </p:cNvPr>
          <p:cNvSpPr/>
          <p:nvPr/>
        </p:nvSpPr>
        <p:spPr>
          <a:xfrm>
            <a:off x="2434770" y="5245642"/>
            <a:ext cx="1026228" cy="760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</a:t>
            </a: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F4A80052-AFDA-40CC-9169-494365A99AB9}"/>
              </a:ext>
            </a:extLst>
          </p:cNvPr>
          <p:cNvSpPr txBox="1"/>
          <p:nvPr/>
        </p:nvSpPr>
        <p:spPr>
          <a:xfrm>
            <a:off x="869742" y="4910149"/>
            <a:ext cx="10230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/>
              <a:t>デスク側面</a:t>
            </a:r>
            <a:endParaRPr kumimoji="1" lang="ja-JP" altLang="en-US" sz="1400" dirty="0"/>
          </a:p>
        </p:txBody>
      </p:sp>
      <p:sp>
        <p:nvSpPr>
          <p:cNvPr id="95" name="正方形/長方形 94">
            <a:extLst>
              <a:ext uri="{FF2B5EF4-FFF2-40B4-BE49-F238E27FC236}">
                <a16:creationId xmlns:a16="http://schemas.microsoft.com/office/drawing/2014/main" id="{AD07432A-DCF8-4487-9DF5-D48759BE3AA9}"/>
              </a:ext>
            </a:extLst>
          </p:cNvPr>
          <p:cNvSpPr/>
          <p:nvPr/>
        </p:nvSpPr>
        <p:spPr>
          <a:xfrm>
            <a:off x="3506538" y="5245641"/>
            <a:ext cx="1026228" cy="7609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健康茶</a:t>
            </a:r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00FC7794-C630-4A23-B4CD-6D6CF005D98A}"/>
              </a:ext>
            </a:extLst>
          </p:cNvPr>
          <p:cNvSpPr/>
          <p:nvPr/>
        </p:nvSpPr>
        <p:spPr>
          <a:xfrm>
            <a:off x="4437936" y="5509676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98" name="正方形/長方形 97">
            <a:extLst>
              <a:ext uri="{FF2B5EF4-FFF2-40B4-BE49-F238E27FC236}">
                <a16:creationId xmlns:a16="http://schemas.microsoft.com/office/drawing/2014/main" id="{96FABDB0-A3F8-41B0-965F-3134DB76DBDD}"/>
              </a:ext>
            </a:extLst>
          </p:cNvPr>
          <p:cNvSpPr/>
          <p:nvPr/>
        </p:nvSpPr>
        <p:spPr>
          <a:xfrm>
            <a:off x="4990414" y="5920654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2700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99" name="正方形/長方形 98">
            <a:extLst>
              <a:ext uri="{FF2B5EF4-FFF2-40B4-BE49-F238E27FC236}">
                <a16:creationId xmlns:a16="http://schemas.microsoft.com/office/drawing/2014/main" id="{F5DB1AD7-6720-43AD-8E76-D1E7D3E34230}"/>
              </a:ext>
            </a:extLst>
          </p:cNvPr>
          <p:cNvSpPr/>
          <p:nvPr/>
        </p:nvSpPr>
        <p:spPr>
          <a:xfrm>
            <a:off x="8766300" y="663137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1950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00" name="正方形/長方形 99">
            <a:extLst>
              <a:ext uri="{FF2B5EF4-FFF2-40B4-BE49-F238E27FC236}">
                <a16:creationId xmlns:a16="http://schemas.microsoft.com/office/drawing/2014/main" id="{BEA7B8CB-6F0B-405A-9831-B29815C59782}"/>
              </a:ext>
            </a:extLst>
          </p:cNvPr>
          <p:cNvSpPr/>
          <p:nvPr/>
        </p:nvSpPr>
        <p:spPr>
          <a:xfrm>
            <a:off x="6118846" y="6068490"/>
            <a:ext cx="1680225" cy="332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パネル内の下に</a:t>
            </a:r>
            <a:br>
              <a:rPr kumimoji="1"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無地スペース</a:t>
            </a:r>
          </a:p>
        </p:txBody>
      </p:sp>
      <p:sp>
        <p:nvSpPr>
          <p:cNvPr id="22" name="右大かっこ 21">
            <a:extLst>
              <a:ext uri="{FF2B5EF4-FFF2-40B4-BE49-F238E27FC236}">
                <a16:creationId xmlns:a16="http://schemas.microsoft.com/office/drawing/2014/main" id="{209C80B2-38C1-4856-A41B-05309E8B18A7}"/>
              </a:ext>
            </a:extLst>
          </p:cNvPr>
          <p:cNvSpPr/>
          <p:nvPr/>
        </p:nvSpPr>
        <p:spPr>
          <a:xfrm>
            <a:off x="7877722" y="4989830"/>
            <a:ext cx="87169" cy="1369949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32FFE8C6-0F5A-4551-9ED1-45A27E721E50}"/>
              </a:ext>
            </a:extLst>
          </p:cNvPr>
          <p:cNvSpPr/>
          <p:nvPr/>
        </p:nvSpPr>
        <p:spPr>
          <a:xfrm>
            <a:off x="7877722" y="5270035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1950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41802AAA-A935-4544-BC06-5B99681D10F0}"/>
              </a:ext>
            </a:extLst>
          </p:cNvPr>
          <p:cNvSpPr/>
          <p:nvPr/>
        </p:nvSpPr>
        <p:spPr>
          <a:xfrm>
            <a:off x="8043542" y="6068490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03" name="右大かっこ 102">
            <a:extLst>
              <a:ext uri="{FF2B5EF4-FFF2-40B4-BE49-F238E27FC236}">
                <a16:creationId xmlns:a16="http://schemas.microsoft.com/office/drawing/2014/main" id="{90012FC8-E882-4DEB-AC9C-7AEE3F12ECAF}"/>
              </a:ext>
            </a:extLst>
          </p:cNvPr>
          <p:cNvSpPr/>
          <p:nvPr/>
        </p:nvSpPr>
        <p:spPr>
          <a:xfrm>
            <a:off x="11721582" y="5187471"/>
            <a:ext cx="87169" cy="1369949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正方形/長方形 103">
            <a:extLst>
              <a:ext uri="{FF2B5EF4-FFF2-40B4-BE49-F238E27FC236}">
                <a16:creationId xmlns:a16="http://schemas.microsoft.com/office/drawing/2014/main" id="{49396892-A16C-4AA0-B9A6-D7389DC2F8E9}"/>
              </a:ext>
            </a:extLst>
          </p:cNvPr>
          <p:cNvSpPr/>
          <p:nvPr/>
        </p:nvSpPr>
        <p:spPr>
          <a:xfrm>
            <a:off x="11721582" y="5467676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1950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79BECC72-21F3-4999-9BEB-7FEEDEB75BD8}"/>
              </a:ext>
            </a:extLst>
          </p:cNvPr>
          <p:cNvSpPr/>
          <p:nvPr/>
        </p:nvSpPr>
        <p:spPr>
          <a:xfrm>
            <a:off x="9150044" y="1328724"/>
            <a:ext cx="803083" cy="3404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0" name="右大かっこ 109">
            <a:extLst>
              <a:ext uri="{FF2B5EF4-FFF2-40B4-BE49-F238E27FC236}">
                <a16:creationId xmlns:a16="http://schemas.microsoft.com/office/drawing/2014/main" id="{B34AFD70-9290-444C-878C-0DA90675397C}"/>
              </a:ext>
            </a:extLst>
          </p:cNvPr>
          <p:cNvSpPr/>
          <p:nvPr/>
        </p:nvSpPr>
        <p:spPr>
          <a:xfrm>
            <a:off x="11721674" y="257920"/>
            <a:ext cx="87169" cy="1369949"/>
          </a:xfrm>
          <a:prstGeom prst="rightBracket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1" name="正方形/長方形 110">
            <a:extLst>
              <a:ext uri="{FF2B5EF4-FFF2-40B4-BE49-F238E27FC236}">
                <a16:creationId xmlns:a16="http://schemas.microsoft.com/office/drawing/2014/main" id="{7085C000-B92A-4D5D-9067-6ED7611C225B}"/>
              </a:ext>
            </a:extLst>
          </p:cNvPr>
          <p:cNvSpPr/>
          <p:nvPr/>
        </p:nvSpPr>
        <p:spPr>
          <a:xfrm>
            <a:off x="11721674" y="538125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1950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D762BCC5-7FE9-470C-928C-1EEEE4DEA55D}"/>
              </a:ext>
            </a:extLst>
          </p:cNvPr>
          <p:cNvSpPr/>
          <p:nvPr/>
        </p:nvSpPr>
        <p:spPr>
          <a:xfrm>
            <a:off x="11887494" y="1336580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40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5E5169F8-5755-4BF6-ADF8-896713371FF3}"/>
              </a:ext>
            </a:extLst>
          </p:cNvPr>
          <p:cNvSpPr/>
          <p:nvPr/>
        </p:nvSpPr>
        <p:spPr>
          <a:xfrm>
            <a:off x="9996184" y="1317981"/>
            <a:ext cx="803083" cy="3404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4" name="正方形/長方形 113">
            <a:extLst>
              <a:ext uri="{FF2B5EF4-FFF2-40B4-BE49-F238E27FC236}">
                <a16:creationId xmlns:a16="http://schemas.microsoft.com/office/drawing/2014/main" id="{B16D1B40-16FB-492A-AB03-8AD9366500D2}"/>
              </a:ext>
            </a:extLst>
          </p:cNvPr>
          <p:cNvSpPr/>
          <p:nvPr/>
        </p:nvSpPr>
        <p:spPr>
          <a:xfrm>
            <a:off x="10836868" y="1321881"/>
            <a:ext cx="803083" cy="3404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BE4ED7EA-B29A-4453-9DE4-4A8284DFA44A}"/>
              </a:ext>
            </a:extLst>
          </p:cNvPr>
          <p:cNvSpPr/>
          <p:nvPr/>
        </p:nvSpPr>
        <p:spPr>
          <a:xfrm>
            <a:off x="3762380" y="5923090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A73E438C-750D-4DFA-B966-AEC7EC3E5309}"/>
              </a:ext>
            </a:extLst>
          </p:cNvPr>
          <p:cNvSpPr/>
          <p:nvPr/>
        </p:nvSpPr>
        <p:spPr>
          <a:xfrm>
            <a:off x="2720067" y="5924696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9BC63215-5A34-4EB7-8443-5FA5B4753AFC}"/>
              </a:ext>
            </a:extLst>
          </p:cNvPr>
          <p:cNvSpPr/>
          <p:nvPr/>
        </p:nvSpPr>
        <p:spPr>
          <a:xfrm>
            <a:off x="463388" y="5963206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DC75D45A-0018-4394-857A-1CBAD21F7FFF}"/>
              </a:ext>
            </a:extLst>
          </p:cNvPr>
          <p:cNvSpPr/>
          <p:nvPr/>
        </p:nvSpPr>
        <p:spPr>
          <a:xfrm>
            <a:off x="1882321" y="5923090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495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19" name="正方形/長方形 118">
            <a:extLst>
              <a:ext uri="{FF2B5EF4-FFF2-40B4-BE49-F238E27FC236}">
                <a16:creationId xmlns:a16="http://schemas.microsoft.com/office/drawing/2014/main" id="{CE643782-D2D1-4A61-9000-A2F952B07F00}"/>
              </a:ext>
            </a:extLst>
          </p:cNvPr>
          <p:cNvSpPr/>
          <p:nvPr/>
        </p:nvSpPr>
        <p:spPr>
          <a:xfrm>
            <a:off x="1192194" y="5973949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495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20" name="正方形/長方形 119">
            <a:extLst>
              <a:ext uri="{FF2B5EF4-FFF2-40B4-BE49-F238E27FC236}">
                <a16:creationId xmlns:a16="http://schemas.microsoft.com/office/drawing/2014/main" id="{46A59B92-A2B3-43F8-A6CE-1A528609096F}"/>
              </a:ext>
            </a:extLst>
          </p:cNvPr>
          <p:cNvSpPr/>
          <p:nvPr/>
        </p:nvSpPr>
        <p:spPr>
          <a:xfrm>
            <a:off x="5449888" y="4879694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21" name="正方形/長方形 120">
            <a:extLst>
              <a:ext uri="{FF2B5EF4-FFF2-40B4-BE49-F238E27FC236}">
                <a16:creationId xmlns:a16="http://schemas.microsoft.com/office/drawing/2014/main" id="{56321359-9E04-4012-9DCE-7D66D33EBB51}"/>
              </a:ext>
            </a:extLst>
          </p:cNvPr>
          <p:cNvSpPr/>
          <p:nvPr/>
        </p:nvSpPr>
        <p:spPr>
          <a:xfrm>
            <a:off x="6324814" y="4865958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22" name="正方形/長方形 121">
            <a:extLst>
              <a:ext uri="{FF2B5EF4-FFF2-40B4-BE49-F238E27FC236}">
                <a16:creationId xmlns:a16="http://schemas.microsoft.com/office/drawing/2014/main" id="{88CE1F34-14C3-4077-86C2-7E1ABE68FBC1}"/>
              </a:ext>
            </a:extLst>
          </p:cNvPr>
          <p:cNvSpPr/>
          <p:nvPr/>
        </p:nvSpPr>
        <p:spPr>
          <a:xfrm>
            <a:off x="7133868" y="4863196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04F6F27F-972E-406A-AA31-0931157A7A17}"/>
              </a:ext>
            </a:extLst>
          </p:cNvPr>
          <p:cNvSpPr/>
          <p:nvPr/>
        </p:nvSpPr>
        <p:spPr>
          <a:xfrm>
            <a:off x="9595130" y="5044334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26" name="正方形/長方形 125">
            <a:extLst>
              <a:ext uri="{FF2B5EF4-FFF2-40B4-BE49-F238E27FC236}">
                <a16:creationId xmlns:a16="http://schemas.microsoft.com/office/drawing/2014/main" id="{865B2EEF-0D4C-4DF6-A8ED-C0D0766C7F94}"/>
              </a:ext>
            </a:extLst>
          </p:cNvPr>
          <p:cNvSpPr/>
          <p:nvPr/>
        </p:nvSpPr>
        <p:spPr>
          <a:xfrm>
            <a:off x="6096000" y="1566167"/>
            <a:ext cx="541315" cy="3214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約</a:t>
            </a:r>
            <a:r>
              <a:rPr kumimoji="1" lang="en-US" altLang="ja-JP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1500</a:t>
            </a:r>
            <a:br>
              <a:rPr kumimoji="1" lang="en-US" altLang="ja-JP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27" name="正方形/長方形 126">
            <a:extLst>
              <a:ext uri="{FF2B5EF4-FFF2-40B4-BE49-F238E27FC236}">
                <a16:creationId xmlns:a16="http://schemas.microsoft.com/office/drawing/2014/main" id="{C39F285B-4BED-452D-9E45-922D4DFB798C}"/>
              </a:ext>
            </a:extLst>
          </p:cNvPr>
          <p:cNvSpPr/>
          <p:nvPr/>
        </p:nvSpPr>
        <p:spPr>
          <a:xfrm>
            <a:off x="6472755" y="2287384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D591514E-059C-4044-B03D-016DC42676B7}"/>
              </a:ext>
            </a:extLst>
          </p:cNvPr>
          <p:cNvSpPr/>
          <p:nvPr/>
        </p:nvSpPr>
        <p:spPr>
          <a:xfrm>
            <a:off x="10196712" y="2208506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29" name="正方形/長方形 128">
            <a:extLst>
              <a:ext uri="{FF2B5EF4-FFF2-40B4-BE49-F238E27FC236}">
                <a16:creationId xmlns:a16="http://schemas.microsoft.com/office/drawing/2014/main" id="{DE117933-0431-4D11-A9F0-024FE1D44D8B}"/>
              </a:ext>
            </a:extLst>
          </p:cNvPr>
          <p:cNvSpPr/>
          <p:nvPr/>
        </p:nvSpPr>
        <p:spPr>
          <a:xfrm>
            <a:off x="11090019" y="2865518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6C5B07F0-C1D5-4F9C-AB1F-A5218A1D37D6}"/>
              </a:ext>
            </a:extLst>
          </p:cNvPr>
          <p:cNvSpPr/>
          <p:nvPr/>
        </p:nvSpPr>
        <p:spPr>
          <a:xfrm>
            <a:off x="9300213" y="4318412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900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D7B48A3F-58DC-4150-A11B-76BBB4FBDB7B}"/>
              </a:ext>
            </a:extLst>
          </p:cNvPr>
          <p:cNvSpPr/>
          <p:nvPr/>
        </p:nvSpPr>
        <p:spPr>
          <a:xfrm>
            <a:off x="9901788" y="3772132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750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C0C140BB-CE91-458D-8044-8A543BA03AA5}"/>
              </a:ext>
            </a:extLst>
          </p:cNvPr>
          <p:cNvSpPr/>
          <p:nvPr/>
        </p:nvSpPr>
        <p:spPr>
          <a:xfrm>
            <a:off x="10572641" y="3395573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300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143F9395-D009-4659-8784-E2E88A04480E}"/>
              </a:ext>
            </a:extLst>
          </p:cNvPr>
          <p:cNvSpPr/>
          <p:nvPr/>
        </p:nvSpPr>
        <p:spPr>
          <a:xfrm>
            <a:off x="9641735" y="2678777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600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AB2E8E94-1E12-4233-A24C-B72311B56704}"/>
              </a:ext>
            </a:extLst>
          </p:cNvPr>
          <p:cNvSpPr/>
          <p:nvPr/>
        </p:nvSpPr>
        <p:spPr>
          <a:xfrm>
            <a:off x="7005473" y="2665460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600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FE6FDCD9-5C89-4E1E-836F-4ECDCB2A1497}"/>
              </a:ext>
            </a:extLst>
          </p:cNvPr>
          <p:cNvSpPr/>
          <p:nvPr/>
        </p:nvSpPr>
        <p:spPr>
          <a:xfrm>
            <a:off x="6697030" y="946729"/>
            <a:ext cx="599140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約</a:t>
            </a:r>
            <a:r>
              <a:rPr kumimoji="1" lang="en-US" altLang="ja-JP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1500</a:t>
            </a:r>
            <a:br>
              <a:rPr kumimoji="1" lang="en-US" altLang="ja-JP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36" name="正方形/長方形 135">
            <a:extLst>
              <a:ext uri="{FF2B5EF4-FFF2-40B4-BE49-F238E27FC236}">
                <a16:creationId xmlns:a16="http://schemas.microsoft.com/office/drawing/2014/main" id="{C965F2F2-65AE-41DE-A4B4-B890D5D60160}"/>
              </a:ext>
            </a:extLst>
          </p:cNvPr>
          <p:cNvSpPr/>
          <p:nvPr/>
        </p:nvSpPr>
        <p:spPr>
          <a:xfrm>
            <a:off x="8214732" y="1463849"/>
            <a:ext cx="571893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約</a:t>
            </a:r>
            <a:r>
              <a:rPr kumimoji="1" lang="en-US" altLang="ja-JP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1200</a:t>
            </a:r>
            <a:br>
              <a:rPr kumimoji="1" lang="en-US" altLang="ja-JP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37" name="正方形/長方形 136">
            <a:extLst>
              <a:ext uri="{FF2B5EF4-FFF2-40B4-BE49-F238E27FC236}">
                <a16:creationId xmlns:a16="http://schemas.microsoft.com/office/drawing/2014/main" id="{668FC38E-F4CB-4D5F-905F-C626612E0CBA}"/>
              </a:ext>
            </a:extLst>
          </p:cNvPr>
          <p:cNvSpPr/>
          <p:nvPr/>
        </p:nvSpPr>
        <p:spPr>
          <a:xfrm>
            <a:off x="9369282" y="1734121"/>
            <a:ext cx="552221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約</a:t>
            </a:r>
            <a:r>
              <a:rPr kumimoji="1" lang="en-US" altLang="ja-JP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500</a:t>
            </a:r>
            <a:br>
              <a:rPr kumimoji="1" lang="en-US" altLang="ja-JP" sz="800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  <p:sp>
        <p:nvSpPr>
          <p:cNvPr id="138" name="正方形/長方形 137">
            <a:extLst>
              <a:ext uri="{FF2B5EF4-FFF2-40B4-BE49-F238E27FC236}">
                <a16:creationId xmlns:a16="http://schemas.microsoft.com/office/drawing/2014/main" id="{596475D9-1C8A-4B56-8786-50CFCDF70C07}"/>
              </a:ext>
            </a:extLst>
          </p:cNvPr>
          <p:cNvSpPr/>
          <p:nvPr/>
        </p:nvSpPr>
        <p:spPr>
          <a:xfrm>
            <a:off x="10366480" y="5223176"/>
            <a:ext cx="803083" cy="13423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リポソームショット</a:t>
            </a:r>
          </a:p>
        </p:txBody>
      </p:sp>
      <p:sp>
        <p:nvSpPr>
          <p:cNvPr id="139" name="正方形/長方形 138">
            <a:extLst>
              <a:ext uri="{FF2B5EF4-FFF2-40B4-BE49-F238E27FC236}">
                <a16:creationId xmlns:a16="http://schemas.microsoft.com/office/drawing/2014/main" id="{844E57AA-10D6-418A-9AD2-BD9D88A6FFAA}"/>
              </a:ext>
            </a:extLst>
          </p:cNvPr>
          <p:cNvSpPr/>
          <p:nvPr/>
        </p:nvSpPr>
        <p:spPr>
          <a:xfrm>
            <a:off x="10538758" y="5038480"/>
            <a:ext cx="43835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990</a:t>
            </a:r>
            <a:b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ｍｍ</a:t>
            </a:r>
          </a:p>
        </p:txBody>
      </p:sp>
    </p:spTree>
    <p:extLst>
      <p:ext uri="{BB962C8B-B14F-4D97-AF65-F5344CB8AC3E}">
        <p14:creationId xmlns:p14="http://schemas.microsoft.com/office/powerpoint/2010/main" val="3326412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A2D19B2-BF59-4B29-8436-C2663274A4FB}"/>
              </a:ext>
            </a:extLst>
          </p:cNvPr>
          <p:cNvSpPr/>
          <p:nvPr/>
        </p:nvSpPr>
        <p:spPr>
          <a:xfrm>
            <a:off x="0" y="0"/>
            <a:ext cx="5509842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ブース大まかデザインイメージ（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AI</a:t>
            </a:r>
            <a:r>
              <a:rPr lang="ja-JP" altLang="en-US" sz="15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</a:t>
            </a:r>
            <a:r>
              <a:rPr lang="ja-JP" altLang="en-US" sz="15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諦め）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1AAAD779-6451-45B0-B961-F7043B59AD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526" y="146137"/>
            <a:ext cx="3342150" cy="22281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614033C7-878E-4E05-9D12-B6C3E5E715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5" t="6864" r="-502" b="15863"/>
          <a:stretch/>
        </p:blipFill>
        <p:spPr>
          <a:xfrm>
            <a:off x="9229526" y="2374237"/>
            <a:ext cx="2962474" cy="184860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189C2FD-CD9B-44D7-B4B6-9B9A6AE22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155" y="4286808"/>
            <a:ext cx="3688354" cy="2458903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379A2E37-3895-426E-A4DC-4940EDB57C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343" y="2113872"/>
            <a:ext cx="3258183" cy="2172122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CD9460A3-F556-411B-BD76-C524394460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124" y="4285994"/>
            <a:ext cx="4239986" cy="282665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87EF39E-EA28-4442-B05D-C0AF378F1D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2" y="1319344"/>
            <a:ext cx="5498826" cy="3665884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1A8634-AA3F-49C2-A8FF-63745553F8A3}"/>
              </a:ext>
            </a:extLst>
          </p:cNvPr>
          <p:cNvSpPr/>
          <p:nvPr/>
        </p:nvSpPr>
        <p:spPr>
          <a:xfrm>
            <a:off x="102432" y="1344006"/>
            <a:ext cx="5619750" cy="373651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6E21E10-0EEB-4209-9D36-1A20B322F735}"/>
              </a:ext>
            </a:extLst>
          </p:cNvPr>
          <p:cNvSpPr txBox="1"/>
          <p:nvPr/>
        </p:nvSpPr>
        <p:spPr>
          <a:xfrm>
            <a:off x="347805" y="265967"/>
            <a:ext cx="73853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ja-JP" sz="1400" dirty="0"/>
          </a:p>
          <a:p>
            <a:r>
              <a:rPr lang="en-US" altLang="ja-JP" sz="1400" dirty="0"/>
              <a:t>※※</a:t>
            </a:r>
            <a:r>
              <a:rPr lang="ja-JP" altLang="en-US" sz="1400" dirty="0">
                <a:solidFill>
                  <a:srgbClr val="FF0000"/>
                </a:solidFill>
              </a:rPr>
              <a:t>今回は、既存</a:t>
            </a:r>
            <a:r>
              <a:rPr lang="en-US" altLang="ja-JP" sz="1400" dirty="0">
                <a:solidFill>
                  <a:srgbClr val="FF0000"/>
                </a:solidFill>
              </a:rPr>
              <a:t>POP</a:t>
            </a:r>
            <a:r>
              <a:rPr lang="ja-JP" altLang="en-US" sz="1400" dirty="0" err="1">
                <a:solidFill>
                  <a:srgbClr val="FF0000"/>
                </a:solidFill>
              </a:rPr>
              <a:t>、</a:t>
            </a:r>
            <a:r>
              <a:rPr lang="ja-JP" altLang="en-US" sz="1400" dirty="0">
                <a:solidFill>
                  <a:srgbClr val="FF0000"/>
                </a:solidFill>
              </a:rPr>
              <a:t>パネル類のデザイン流用引き延ばしでいい</a:t>
            </a:r>
            <a:r>
              <a:rPr lang="ja-JP" altLang="en-US" sz="1400" dirty="0"/>
              <a:t>とのことなので、</a:t>
            </a:r>
            <a:endParaRPr lang="en-US" altLang="ja-JP" sz="1400" dirty="0"/>
          </a:p>
          <a:p>
            <a:r>
              <a:rPr lang="ja-JP" altLang="en-US" sz="1400" dirty="0"/>
              <a:t>このイメージを完全踏襲再現は不要ですが、</a:t>
            </a:r>
            <a:r>
              <a:rPr lang="ja-JP" altLang="en-US" sz="1400" dirty="0" err="1"/>
              <a:t>要所要所</a:t>
            </a:r>
            <a:r>
              <a:rPr lang="ja-JP" altLang="en-US" sz="1400" dirty="0"/>
              <a:t>のパーツデザインとかいいなと思う部分は</a:t>
            </a:r>
            <a:endParaRPr lang="en-US" altLang="ja-JP" sz="1400" dirty="0"/>
          </a:p>
          <a:p>
            <a:r>
              <a:rPr lang="ja-JP" altLang="en-US" sz="1400" dirty="0"/>
              <a:t>取り入れてＯＫです。</a:t>
            </a:r>
            <a:r>
              <a:rPr lang="en-US" altLang="ja-JP" sz="1400" dirty="0"/>
              <a:t>※※</a:t>
            </a:r>
          </a:p>
        </p:txBody>
      </p:sp>
    </p:spTree>
    <p:extLst>
      <p:ext uri="{BB962C8B-B14F-4D97-AF65-F5344CB8AC3E}">
        <p14:creationId xmlns:p14="http://schemas.microsoft.com/office/powerpoint/2010/main" val="1151396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BA3405D0-EAD8-479D-B3E2-DE6754517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200" y="1552277"/>
            <a:ext cx="3086367" cy="272819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0809A1-D315-4640-B620-84F8AF05E004}"/>
              </a:ext>
            </a:extLst>
          </p:cNvPr>
          <p:cNvSpPr/>
          <p:nvPr/>
        </p:nvSpPr>
        <p:spPr>
          <a:xfrm>
            <a:off x="1709919" y="1925017"/>
            <a:ext cx="1336449" cy="21785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金の青汁シリーズ①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3DF366F-86A4-4A6C-BAC1-3FD3241674CF}"/>
              </a:ext>
            </a:extLst>
          </p:cNvPr>
          <p:cNvSpPr/>
          <p:nvPr/>
        </p:nvSpPr>
        <p:spPr>
          <a:xfrm>
            <a:off x="345121" y="1925018"/>
            <a:ext cx="1336449" cy="36680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青汁に</a:t>
            </a:r>
            <a:br>
              <a:rPr kumimoji="1"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ついて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912275D-DC21-442D-9043-140E44D91217}"/>
              </a:ext>
            </a:extLst>
          </p:cNvPr>
          <p:cNvSpPr/>
          <p:nvPr/>
        </p:nvSpPr>
        <p:spPr>
          <a:xfrm>
            <a:off x="3074717" y="1914177"/>
            <a:ext cx="1336449" cy="21785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金の青汁シリーズ②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B27CBCF-B355-4E86-9579-64DE169CFC94}"/>
              </a:ext>
            </a:extLst>
          </p:cNvPr>
          <p:cNvSpPr/>
          <p:nvPr/>
        </p:nvSpPr>
        <p:spPr>
          <a:xfrm>
            <a:off x="3035577" y="5287316"/>
            <a:ext cx="1529547" cy="1134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43AF7FD-F94E-4537-99BB-2E2120566CD8}"/>
              </a:ext>
            </a:extLst>
          </p:cNvPr>
          <p:cNvSpPr/>
          <p:nvPr/>
        </p:nvSpPr>
        <p:spPr>
          <a:xfrm>
            <a:off x="4646940" y="5287316"/>
            <a:ext cx="964624" cy="1134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26A386A-B275-40C5-97AD-99FA8D12E8D0}"/>
              </a:ext>
            </a:extLst>
          </p:cNvPr>
          <p:cNvSpPr/>
          <p:nvPr/>
        </p:nvSpPr>
        <p:spPr>
          <a:xfrm>
            <a:off x="0" y="0"/>
            <a:ext cx="5965095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①金の青汁シリーズ　エリアのデザイン指示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114E7CC-F88E-4142-B5A0-CA5DA852B313}"/>
              </a:ext>
            </a:extLst>
          </p:cNvPr>
          <p:cNvSpPr txBox="1"/>
          <p:nvPr/>
        </p:nvSpPr>
        <p:spPr>
          <a:xfrm>
            <a:off x="269063" y="651859"/>
            <a:ext cx="27847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想定している制作該当箇所が下記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718737B-EB11-41AE-A409-38E47F608ADD}"/>
              </a:ext>
            </a:extLst>
          </p:cNvPr>
          <p:cNvSpPr/>
          <p:nvPr/>
        </p:nvSpPr>
        <p:spPr>
          <a:xfrm>
            <a:off x="4865201" y="1996589"/>
            <a:ext cx="1752266" cy="22838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7E67B04D-82C2-4BF8-8EAA-AA54FD75763C}"/>
              </a:ext>
            </a:extLst>
          </p:cNvPr>
          <p:cNvCxnSpPr>
            <a:cxnSpLocks/>
          </p:cNvCxnSpPr>
          <p:nvPr/>
        </p:nvCxnSpPr>
        <p:spPr>
          <a:xfrm>
            <a:off x="4211546" y="2598768"/>
            <a:ext cx="874804" cy="31760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67130425-7F64-4968-B61E-C3A18FEA1EFF}"/>
              </a:ext>
            </a:extLst>
          </p:cNvPr>
          <p:cNvCxnSpPr>
            <a:cxnSpLocks/>
          </p:cNvCxnSpPr>
          <p:nvPr/>
        </p:nvCxnSpPr>
        <p:spPr>
          <a:xfrm flipH="1">
            <a:off x="6408383" y="1234670"/>
            <a:ext cx="1551195" cy="144423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3CFA928F-7FD7-4AB4-9AA8-1855DA2BFA26}"/>
              </a:ext>
            </a:extLst>
          </p:cNvPr>
          <p:cNvCxnSpPr>
            <a:cxnSpLocks/>
          </p:cNvCxnSpPr>
          <p:nvPr/>
        </p:nvCxnSpPr>
        <p:spPr>
          <a:xfrm flipH="1">
            <a:off x="5238669" y="3746210"/>
            <a:ext cx="502665" cy="14619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5EC4879-9D9F-4C10-915F-E72B99ACDE47}"/>
              </a:ext>
            </a:extLst>
          </p:cNvPr>
          <p:cNvCxnSpPr>
            <a:cxnSpLocks/>
          </p:cNvCxnSpPr>
          <p:nvPr/>
        </p:nvCxnSpPr>
        <p:spPr>
          <a:xfrm>
            <a:off x="6305726" y="3588878"/>
            <a:ext cx="102657" cy="16192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E3F8F63-0055-474A-BE21-AA0E66380E09}"/>
              </a:ext>
            </a:extLst>
          </p:cNvPr>
          <p:cNvSpPr/>
          <p:nvPr/>
        </p:nvSpPr>
        <p:spPr>
          <a:xfrm>
            <a:off x="6889190" y="5286057"/>
            <a:ext cx="1529547" cy="1134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951372B-CB71-4F00-A584-DF31E2EC98A2}"/>
              </a:ext>
            </a:extLst>
          </p:cNvPr>
          <p:cNvSpPr/>
          <p:nvPr/>
        </p:nvSpPr>
        <p:spPr>
          <a:xfrm>
            <a:off x="5842750" y="5286057"/>
            <a:ext cx="964624" cy="1134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E635C3C-CEBA-416B-AE90-1EE96C299D32}"/>
              </a:ext>
            </a:extLst>
          </p:cNvPr>
          <p:cNvSpPr/>
          <p:nvPr/>
        </p:nvSpPr>
        <p:spPr>
          <a:xfrm>
            <a:off x="8064843" y="805747"/>
            <a:ext cx="1336449" cy="21845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金の青汁シリーズ③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4343D59-FFC1-4148-B6A1-4F710931E253}"/>
              </a:ext>
            </a:extLst>
          </p:cNvPr>
          <p:cNvSpPr/>
          <p:nvPr/>
        </p:nvSpPr>
        <p:spPr>
          <a:xfrm>
            <a:off x="9449319" y="805747"/>
            <a:ext cx="1336449" cy="21845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金の青汁シリーズ④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1B27E62D-1DA9-4CF4-9D5D-82202D46D87E}"/>
              </a:ext>
            </a:extLst>
          </p:cNvPr>
          <p:cNvSpPr/>
          <p:nvPr/>
        </p:nvSpPr>
        <p:spPr>
          <a:xfrm>
            <a:off x="345121" y="4616712"/>
            <a:ext cx="1336449" cy="9763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圃場＆グラス</a:t>
            </a:r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9FE5D38E-197C-4A27-A810-F380A163F903}"/>
              </a:ext>
            </a:extLst>
          </p:cNvPr>
          <p:cNvSpPr/>
          <p:nvPr/>
        </p:nvSpPr>
        <p:spPr>
          <a:xfrm>
            <a:off x="332875" y="2381004"/>
            <a:ext cx="1336449" cy="5002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キャッチコピー</a:t>
            </a:r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12800195-ECB8-4151-81DC-50148C4D6ACC}"/>
              </a:ext>
            </a:extLst>
          </p:cNvPr>
          <p:cNvSpPr/>
          <p:nvPr/>
        </p:nvSpPr>
        <p:spPr>
          <a:xfrm>
            <a:off x="547365" y="1942321"/>
            <a:ext cx="858867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金の青汁</a:t>
            </a:r>
            <a:r>
              <a:rPr lang="ja-JP" altLang="en-US" sz="900" b="1" dirty="0">
                <a:solidFill>
                  <a:schemeClr val="tx1"/>
                </a:solidFill>
              </a:rPr>
              <a:t>ロゴ</a:t>
            </a:r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7B38AE8-2C09-4D2F-BFB1-B28FAF6849A8}"/>
              </a:ext>
            </a:extLst>
          </p:cNvPr>
          <p:cNvSpPr/>
          <p:nvPr/>
        </p:nvSpPr>
        <p:spPr>
          <a:xfrm>
            <a:off x="1709919" y="1942141"/>
            <a:ext cx="1336449" cy="8813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美味しさへのこだわり</a:t>
            </a:r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2FFE9BFF-AAF4-4842-B0B1-FC9B95F2E1EA}"/>
              </a:ext>
            </a:extLst>
          </p:cNvPr>
          <p:cNvSpPr/>
          <p:nvPr/>
        </p:nvSpPr>
        <p:spPr>
          <a:xfrm>
            <a:off x="1717351" y="2752897"/>
            <a:ext cx="1336449" cy="8813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品質へのこだわり</a:t>
            </a:r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6FA6AB9-520F-48DC-BF0B-283FD44CC8C7}"/>
              </a:ext>
            </a:extLst>
          </p:cNvPr>
          <p:cNvSpPr/>
          <p:nvPr/>
        </p:nvSpPr>
        <p:spPr>
          <a:xfrm>
            <a:off x="3082150" y="1939660"/>
            <a:ext cx="1293684" cy="16492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ja-JP" sz="900" b="1" dirty="0">
              <a:solidFill>
                <a:schemeClr val="tx1"/>
              </a:solidFill>
            </a:endParaRPr>
          </a:p>
          <a:p>
            <a:pPr algn="ctr"/>
            <a:endParaRPr kumimoji="1" lang="en-US" altLang="ja-JP" sz="900" b="1" dirty="0">
              <a:solidFill>
                <a:schemeClr val="tx1"/>
              </a:solidFill>
            </a:endParaRPr>
          </a:p>
          <a:p>
            <a:pPr algn="ctr"/>
            <a:endParaRPr lang="en-US" altLang="ja-JP" sz="900" b="1" dirty="0">
              <a:solidFill>
                <a:schemeClr val="tx1"/>
              </a:solidFill>
            </a:endParaRPr>
          </a:p>
          <a:p>
            <a:pPr algn="ctr"/>
            <a:endParaRPr kumimoji="1" lang="en-US" altLang="ja-JP" sz="900" b="1" dirty="0">
              <a:solidFill>
                <a:schemeClr val="tx1"/>
              </a:solidFill>
            </a:endParaRPr>
          </a:p>
          <a:p>
            <a:pPr algn="ctr"/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pic>
        <p:nvPicPr>
          <p:cNvPr id="35" name="図 34">
            <a:extLst>
              <a:ext uri="{FF2B5EF4-FFF2-40B4-BE49-F238E27FC236}">
                <a16:creationId xmlns:a16="http://schemas.microsoft.com/office/drawing/2014/main" id="{C0D76179-B7CE-4D66-8D4D-50206BE002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202" y="1967035"/>
            <a:ext cx="849317" cy="1571724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56C7DB6D-D6C5-4593-BA6D-12DA15486D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634" y="1179320"/>
            <a:ext cx="1161020" cy="836707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6DE2EB19-3DF6-43B3-9141-4FD770A44A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62" y="2980397"/>
            <a:ext cx="1274411" cy="1474471"/>
          </a:xfrm>
          <a:prstGeom prst="rect">
            <a:avLst/>
          </a:prstGeom>
        </p:spPr>
      </p:pic>
      <p:pic>
        <p:nvPicPr>
          <p:cNvPr id="38" name="図 37">
            <a:extLst>
              <a:ext uri="{FF2B5EF4-FFF2-40B4-BE49-F238E27FC236}">
                <a16:creationId xmlns:a16="http://schemas.microsoft.com/office/drawing/2014/main" id="{DC83C203-17DD-44E2-9449-F4F42F9E802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t="15056" r="72617" b="70399"/>
          <a:stretch/>
        </p:blipFill>
        <p:spPr>
          <a:xfrm>
            <a:off x="379161" y="4644200"/>
            <a:ext cx="1314655" cy="921391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4C47CD5F-512F-4CBF-8510-C3DEF8ED172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2" t="21083" r="10720" b="48610"/>
          <a:stretch/>
        </p:blipFill>
        <p:spPr>
          <a:xfrm>
            <a:off x="3179032" y="5453012"/>
            <a:ext cx="2315931" cy="847347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F229F75E-0C48-4CC0-8B79-08B4EEFD3E0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85" t="12050" r="2863" b="64830"/>
          <a:stretch/>
        </p:blipFill>
        <p:spPr>
          <a:xfrm>
            <a:off x="405135" y="2391171"/>
            <a:ext cx="1198940" cy="522225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1E68D8B2-F093-474B-AB5F-75FB9A05D75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4" t="7448" r="42850" b="81333"/>
          <a:stretch/>
        </p:blipFill>
        <p:spPr>
          <a:xfrm>
            <a:off x="514487" y="1976458"/>
            <a:ext cx="997717" cy="307777"/>
          </a:xfrm>
          <a:prstGeom prst="rect">
            <a:avLst/>
          </a:prstGeom>
        </p:spPr>
      </p:pic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16BB03DE-DDCD-4D8C-A3F6-F183E7E7CACD}"/>
              </a:ext>
            </a:extLst>
          </p:cNvPr>
          <p:cNvSpPr/>
          <p:nvPr/>
        </p:nvSpPr>
        <p:spPr>
          <a:xfrm>
            <a:off x="8072854" y="1335069"/>
            <a:ext cx="2702201" cy="11992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北里アワード</a:t>
            </a:r>
            <a:endParaRPr kumimoji="1" lang="en-US" altLang="ja-JP" sz="900" b="1" dirty="0">
              <a:solidFill>
                <a:schemeClr val="tx1"/>
              </a:solidFill>
            </a:endParaRPr>
          </a:p>
          <a:p>
            <a:pPr algn="ctr"/>
            <a:r>
              <a:rPr lang="ja-JP" altLang="en-US" sz="900" b="1" dirty="0">
                <a:solidFill>
                  <a:schemeClr val="tx1"/>
                </a:solidFill>
              </a:rPr>
              <a:t>受賞</a:t>
            </a:r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BC0BC880-A348-429D-B4F4-D816EAD15150}"/>
              </a:ext>
            </a:extLst>
          </p:cNvPr>
          <p:cNvSpPr/>
          <p:nvPr/>
        </p:nvSpPr>
        <p:spPr>
          <a:xfrm>
            <a:off x="8083567" y="826830"/>
            <a:ext cx="2702201" cy="5017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お客様満足度</a:t>
            </a:r>
            <a:r>
              <a:rPr kumimoji="1" lang="en-US" altLang="ja-JP" sz="900" b="1" dirty="0">
                <a:solidFill>
                  <a:schemeClr val="tx1"/>
                </a:solidFill>
              </a:rPr>
              <a:t>99.6%</a:t>
            </a: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6DC36BD6-DCAF-4BF9-8A72-6090401338D6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16"/>
          <a:stretch/>
        </p:blipFill>
        <p:spPr>
          <a:xfrm>
            <a:off x="6797395" y="217897"/>
            <a:ext cx="1670832" cy="1010004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516A364A-461B-45DE-8140-028D810A235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4" t="7448" r="42850" b="81333"/>
          <a:stretch/>
        </p:blipFill>
        <p:spPr>
          <a:xfrm>
            <a:off x="6127161" y="241900"/>
            <a:ext cx="996685" cy="307459"/>
          </a:xfrm>
          <a:prstGeom prst="rect">
            <a:avLst/>
          </a:prstGeom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31B5090A-C5FC-44DC-9A32-BC4EBA93ED04}"/>
              </a:ext>
            </a:extLst>
          </p:cNvPr>
          <p:cNvSpPr txBox="1"/>
          <p:nvPr/>
        </p:nvSpPr>
        <p:spPr>
          <a:xfrm>
            <a:off x="2173372" y="4462087"/>
            <a:ext cx="1745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/>
              <a:t>テーブル上に</a:t>
            </a:r>
            <a:br>
              <a:rPr lang="en-US" altLang="ja-JP" sz="1200" b="1" dirty="0"/>
            </a:br>
            <a:r>
              <a:rPr lang="ja-JP" altLang="en-US" sz="1200" b="1" dirty="0"/>
              <a:t>商品が</a:t>
            </a:r>
            <a:r>
              <a:rPr lang="en-US" altLang="ja-JP" sz="1200" b="1" dirty="0"/>
              <a:t>2</a:t>
            </a:r>
            <a:r>
              <a:rPr lang="ja-JP" altLang="en-US" sz="1200" b="1" dirty="0"/>
              <a:t>段組される分の</a:t>
            </a:r>
            <a:br>
              <a:rPr lang="en-US" altLang="ja-JP" sz="1200" b="1" dirty="0"/>
            </a:br>
            <a:r>
              <a:rPr lang="ja-JP" altLang="en-US" sz="1200" b="1" dirty="0"/>
              <a:t>圃場系の下地を確保</a:t>
            </a:r>
            <a:endParaRPr kumimoji="1" lang="ja-JP" altLang="en-US" sz="1200" b="1" dirty="0"/>
          </a:p>
        </p:txBody>
      </p: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FD1524DA-23F4-4987-80A9-65E2A1F810B9}"/>
              </a:ext>
            </a:extLst>
          </p:cNvPr>
          <p:cNvCxnSpPr>
            <a:cxnSpLocks/>
          </p:cNvCxnSpPr>
          <p:nvPr/>
        </p:nvCxnSpPr>
        <p:spPr>
          <a:xfrm flipH="1" flipV="1">
            <a:off x="2603538" y="3981019"/>
            <a:ext cx="46674" cy="4738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F9973389-7490-4BF2-9576-5836582BE2E0}"/>
              </a:ext>
            </a:extLst>
          </p:cNvPr>
          <p:cNvSpPr txBox="1"/>
          <p:nvPr/>
        </p:nvSpPr>
        <p:spPr>
          <a:xfrm>
            <a:off x="10972801" y="1054758"/>
            <a:ext cx="1745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/>
              <a:t>テーブル上に</a:t>
            </a:r>
            <a:br>
              <a:rPr lang="en-US" altLang="ja-JP" sz="1200" b="1" dirty="0"/>
            </a:br>
            <a:r>
              <a:rPr lang="ja-JP" altLang="en-US" sz="1200" b="1" dirty="0"/>
              <a:t>商品が</a:t>
            </a:r>
            <a:r>
              <a:rPr lang="en-US" altLang="ja-JP" sz="1200" b="1" dirty="0"/>
              <a:t>2</a:t>
            </a:r>
            <a:r>
              <a:rPr lang="ja-JP" altLang="en-US" sz="1200" b="1" dirty="0"/>
              <a:t>段組される分の</a:t>
            </a:r>
            <a:br>
              <a:rPr lang="en-US" altLang="ja-JP" sz="1200" b="1" dirty="0"/>
            </a:br>
            <a:r>
              <a:rPr lang="ja-JP" altLang="en-US" sz="1200" b="1" dirty="0"/>
              <a:t>圃場系の下地を確保</a:t>
            </a:r>
            <a:endParaRPr kumimoji="1" lang="ja-JP" altLang="en-US" sz="1200" b="1" dirty="0"/>
          </a:p>
        </p:txBody>
      </p: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B4B6BC88-CF29-4A44-9B35-872939FB4379}"/>
              </a:ext>
            </a:extLst>
          </p:cNvPr>
          <p:cNvCxnSpPr>
            <a:cxnSpLocks/>
          </p:cNvCxnSpPr>
          <p:nvPr/>
        </p:nvCxnSpPr>
        <p:spPr>
          <a:xfrm flipH="1">
            <a:off x="9861676" y="1701089"/>
            <a:ext cx="1463836" cy="103954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図 58">
            <a:extLst>
              <a:ext uri="{FF2B5EF4-FFF2-40B4-BE49-F238E27FC236}">
                <a16:creationId xmlns:a16="http://schemas.microsoft.com/office/drawing/2014/main" id="{80A96708-398D-487A-940A-4649E2538A4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030" y="2937234"/>
            <a:ext cx="1146046" cy="1643629"/>
          </a:xfrm>
          <a:prstGeom prst="rect">
            <a:avLst/>
          </a:prstGeom>
        </p:spPr>
      </p:pic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68DC551F-027D-4551-B67D-41646C8CFA71}"/>
              </a:ext>
            </a:extLst>
          </p:cNvPr>
          <p:cNvSpPr/>
          <p:nvPr/>
        </p:nvSpPr>
        <p:spPr>
          <a:xfrm>
            <a:off x="8456877" y="4402321"/>
            <a:ext cx="964624" cy="3734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800" b="1" dirty="0">
                <a:solidFill>
                  <a:schemeClr val="tx1"/>
                </a:solidFill>
              </a:rPr>
              <a:t>金の青汁</a:t>
            </a:r>
            <a:r>
              <a:rPr lang="en-US" altLang="ja-JP" sz="800" b="1" dirty="0">
                <a:solidFill>
                  <a:schemeClr val="tx1"/>
                </a:solidFill>
              </a:rPr>
              <a:t>® </a:t>
            </a:r>
            <a:r>
              <a:rPr lang="ja-JP" altLang="en-US" sz="800" b="1" dirty="0">
                <a:solidFill>
                  <a:schemeClr val="tx1"/>
                </a:solidFill>
              </a:rPr>
              <a:t>純国産大麦若葉</a:t>
            </a:r>
            <a:r>
              <a:rPr lang="en-US" altLang="ja-JP" sz="800" b="1" dirty="0">
                <a:solidFill>
                  <a:schemeClr val="tx1"/>
                </a:solidFill>
              </a:rPr>
              <a:t>100</a:t>
            </a:r>
            <a:r>
              <a:rPr lang="ja-JP" altLang="en-US" sz="800" b="1" dirty="0">
                <a:solidFill>
                  <a:schemeClr val="tx1"/>
                </a:solidFill>
              </a:rPr>
              <a:t>％粉末＜</a:t>
            </a:r>
            <a:r>
              <a:rPr lang="en-US" altLang="ja-JP" sz="800" b="1" dirty="0">
                <a:solidFill>
                  <a:schemeClr val="tx1"/>
                </a:solidFill>
              </a:rPr>
              <a:t>46</a:t>
            </a:r>
            <a:r>
              <a:rPr lang="ja-JP" altLang="en-US" sz="800" b="1" dirty="0">
                <a:solidFill>
                  <a:schemeClr val="tx1"/>
                </a:solidFill>
              </a:rPr>
              <a:t>パック＞</a:t>
            </a:r>
            <a:endParaRPr kumimoji="1" lang="en-US" altLang="ja-JP" sz="800" b="1" dirty="0">
              <a:solidFill>
                <a:schemeClr val="tx1"/>
              </a:solidFill>
            </a:endParaRPr>
          </a:p>
        </p:txBody>
      </p:sp>
      <p:pic>
        <p:nvPicPr>
          <p:cNvPr id="69" name="図 68">
            <a:extLst>
              <a:ext uri="{FF2B5EF4-FFF2-40B4-BE49-F238E27FC236}">
                <a16:creationId xmlns:a16="http://schemas.microsoft.com/office/drawing/2014/main" id="{EA43BADA-DCDB-464A-B2C4-CF03C247803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2" t="21083" r="10720" b="48610"/>
          <a:stretch/>
        </p:blipFill>
        <p:spPr>
          <a:xfrm>
            <a:off x="5885387" y="5305724"/>
            <a:ext cx="2472804" cy="1080684"/>
          </a:xfrm>
          <a:prstGeom prst="rect">
            <a:avLst/>
          </a:prstGeom>
        </p:spPr>
      </p:pic>
      <p:pic>
        <p:nvPicPr>
          <p:cNvPr id="71" name="図 70">
            <a:extLst>
              <a:ext uri="{FF2B5EF4-FFF2-40B4-BE49-F238E27FC236}">
                <a16:creationId xmlns:a16="http://schemas.microsoft.com/office/drawing/2014/main" id="{0D83944A-F8B9-42B1-A51F-406D08FEB78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069" y="3156192"/>
            <a:ext cx="901283" cy="1276817"/>
          </a:xfrm>
          <a:prstGeom prst="rect">
            <a:avLst/>
          </a:prstGeom>
        </p:spPr>
      </p:pic>
      <p:pic>
        <p:nvPicPr>
          <p:cNvPr id="73" name="図 72">
            <a:extLst>
              <a:ext uri="{FF2B5EF4-FFF2-40B4-BE49-F238E27FC236}">
                <a16:creationId xmlns:a16="http://schemas.microsoft.com/office/drawing/2014/main" id="{9DD2A10B-9493-44FC-A717-BE58E7D1B02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3935" y="4775742"/>
            <a:ext cx="2440743" cy="1897468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A01F857B-2F78-4D3C-9DEA-083277BD0FC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56"/>
          <a:stretch/>
        </p:blipFill>
        <p:spPr>
          <a:xfrm>
            <a:off x="10540024" y="2798716"/>
            <a:ext cx="1569309" cy="1894988"/>
          </a:xfrm>
          <a:prstGeom prst="rect">
            <a:avLst/>
          </a:prstGeom>
        </p:spPr>
      </p:pic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20F9C285-AA27-47FA-A7AB-1AF3C99FD186}"/>
              </a:ext>
            </a:extLst>
          </p:cNvPr>
          <p:cNvSpPr txBox="1"/>
          <p:nvPr/>
        </p:nvSpPr>
        <p:spPr>
          <a:xfrm>
            <a:off x="445971" y="6149990"/>
            <a:ext cx="3292889" cy="52322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ja-JP" altLang="en-US" sz="1400" b="1" dirty="0"/>
              <a:t>金のレース敷くなら</a:t>
            </a:r>
            <a:endParaRPr lang="en-US" altLang="ja-JP" sz="1400" b="1" dirty="0"/>
          </a:p>
          <a:p>
            <a:r>
              <a:rPr kumimoji="1" lang="ja-JP" altLang="en-US" sz="1400" b="1" dirty="0"/>
              <a:t>引戸デザインの作成不要なので確認する</a:t>
            </a:r>
          </a:p>
        </p:txBody>
      </p: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2AD882FB-6008-42A4-8205-5E861AAD9A66}"/>
              </a:ext>
            </a:extLst>
          </p:cNvPr>
          <p:cNvCxnSpPr>
            <a:cxnSpLocks/>
          </p:cNvCxnSpPr>
          <p:nvPr/>
        </p:nvCxnSpPr>
        <p:spPr>
          <a:xfrm>
            <a:off x="9401292" y="536159"/>
            <a:ext cx="20209" cy="251687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193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588C514-0521-41C4-A7F6-5571B54BB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80" y="2064902"/>
            <a:ext cx="3086367" cy="272819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FA7018-2D0F-4E31-A8B0-A82B172DCA63}"/>
              </a:ext>
            </a:extLst>
          </p:cNvPr>
          <p:cNvSpPr/>
          <p:nvPr/>
        </p:nvSpPr>
        <p:spPr>
          <a:xfrm>
            <a:off x="0" y="0"/>
            <a:ext cx="657423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②選べる健康茶シリーズ　エリアのデザイン指示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864986-6729-4C03-8EF7-65657612AF7F}"/>
              </a:ext>
            </a:extLst>
          </p:cNvPr>
          <p:cNvSpPr/>
          <p:nvPr/>
        </p:nvSpPr>
        <p:spPr>
          <a:xfrm>
            <a:off x="4061841" y="2773151"/>
            <a:ext cx="662559" cy="15626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C74CF422-E867-428C-A6B0-7087B45B098B}"/>
              </a:ext>
            </a:extLst>
          </p:cNvPr>
          <p:cNvCxnSpPr>
            <a:cxnSpLocks/>
          </p:cNvCxnSpPr>
          <p:nvPr/>
        </p:nvCxnSpPr>
        <p:spPr>
          <a:xfrm flipV="1">
            <a:off x="4724400" y="2064902"/>
            <a:ext cx="1485900" cy="12393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59DE4A3-4F0C-4265-A822-BA4F4FA453BE}"/>
              </a:ext>
            </a:extLst>
          </p:cNvPr>
          <p:cNvSpPr/>
          <p:nvPr/>
        </p:nvSpPr>
        <p:spPr>
          <a:xfrm>
            <a:off x="7936448" y="818394"/>
            <a:ext cx="1634271" cy="2485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健康茶シリーズ②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141E24-5EED-42E0-A29E-6EB17A4480FB}"/>
              </a:ext>
            </a:extLst>
          </p:cNvPr>
          <p:cNvSpPr/>
          <p:nvPr/>
        </p:nvSpPr>
        <p:spPr>
          <a:xfrm>
            <a:off x="6316599" y="818394"/>
            <a:ext cx="1494168" cy="2485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健康茶シリーズ①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65165A4-39BA-4BEB-B1CE-64A379D4DD01}"/>
              </a:ext>
            </a:extLst>
          </p:cNvPr>
          <p:cNvSpPr/>
          <p:nvPr/>
        </p:nvSpPr>
        <p:spPr>
          <a:xfrm>
            <a:off x="6316599" y="4552221"/>
            <a:ext cx="1749646" cy="10637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健康茶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13631CB9-13A5-4D56-91F6-14241C0D0A21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4393120" y="4084619"/>
            <a:ext cx="1923479" cy="99946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D731C20-A39A-4169-8433-18B00198857E}"/>
              </a:ext>
            </a:extLst>
          </p:cNvPr>
          <p:cNvSpPr txBox="1"/>
          <p:nvPr/>
        </p:nvSpPr>
        <p:spPr>
          <a:xfrm>
            <a:off x="6091906" y="3645379"/>
            <a:ext cx="17459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/>
              <a:t>テーブル上に</a:t>
            </a:r>
            <a:br>
              <a:rPr lang="en-US" altLang="ja-JP" sz="1200" b="1" dirty="0"/>
            </a:br>
            <a:r>
              <a:rPr lang="ja-JP" altLang="en-US" sz="1200" b="1" dirty="0"/>
              <a:t>商品が</a:t>
            </a:r>
            <a:r>
              <a:rPr lang="en-US" altLang="ja-JP" sz="1200" b="1" dirty="0"/>
              <a:t>2</a:t>
            </a:r>
            <a:r>
              <a:rPr lang="ja-JP" altLang="en-US" sz="1200" b="1" dirty="0"/>
              <a:t>段組される分の</a:t>
            </a:r>
            <a:br>
              <a:rPr lang="en-US" altLang="ja-JP" sz="1200" b="1" dirty="0"/>
            </a:br>
            <a:r>
              <a:rPr lang="ja-JP" altLang="en-US" sz="1200" b="1" dirty="0"/>
              <a:t>下地を確保</a:t>
            </a:r>
            <a:endParaRPr kumimoji="1" lang="ja-JP" altLang="en-US" sz="1200" b="1" dirty="0"/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7DF506E9-4404-4A5F-BF57-5C161FD899C8}"/>
              </a:ext>
            </a:extLst>
          </p:cNvPr>
          <p:cNvCxnSpPr>
            <a:cxnSpLocks/>
          </p:cNvCxnSpPr>
          <p:nvPr/>
        </p:nvCxnSpPr>
        <p:spPr>
          <a:xfrm flipH="1" flipV="1">
            <a:off x="6896071" y="3171530"/>
            <a:ext cx="46674" cy="4738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AC449FB-1B3C-4FF4-8A7F-8EBDDAEEE060}"/>
              </a:ext>
            </a:extLst>
          </p:cNvPr>
          <p:cNvSpPr/>
          <p:nvPr/>
        </p:nvSpPr>
        <p:spPr>
          <a:xfrm>
            <a:off x="7936448" y="818394"/>
            <a:ext cx="1634271" cy="24858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ポイント</a:t>
            </a:r>
            <a:r>
              <a:rPr kumimoji="1" lang="en-US" altLang="ja-JP" sz="900" b="1" dirty="0">
                <a:solidFill>
                  <a:schemeClr val="tx1"/>
                </a:solidFill>
              </a:rPr>
              <a:t>4</a:t>
            </a:r>
            <a:r>
              <a:rPr kumimoji="1" lang="ja-JP" altLang="en-US" sz="900" b="1" dirty="0">
                <a:solidFill>
                  <a:schemeClr val="tx1"/>
                </a:solidFill>
              </a:rPr>
              <a:t>種</a:t>
            </a:r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7B0F613-4DC0-4D5E-946A-723EE9BC25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180"/>
          <a:stretch/>
        </p:blipFill>
        <p:spPr>
          <a:xfrm>
            <a:off x="9862692" y="2665241"/>
            <a:ext cx="2088052" cy="3170583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BC37A65C-7371-472A-A6CB-144A90218D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981" y="818395"/>
            <a:ext cx="1448859" cy="2100066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B962B33E-53B9-4C00-A233-BB0B18D6841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53"/>
          <a:stretch/>
        </p:blipFill>
        <p:spPr>
          <a:xfrm>
            <a:off x="9793114" y="64847"/>
            <a:ext cx="2141486" cy="2542621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41875E72-A4A1-4014-8B65-38746F597B2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03" t="11528" r="10109" b="81736"/>
          <a:stretch/>
        </p:blipFill>
        <p:spPr>
          <a:xfrm>
            <a:off x="6397726" y="4938011"/>
            <a:ext cx="1612250" cy="384135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15870AF-8332-4752-8800-A34A9EBB0C80}"/>
              </a:ext>
            </a:extLst>
          </p:cNvPr>
          <p:cNvSpPr txBox="1"/>
          <p:nvPr/>
        </p:nvSpPr>
        <p:spPr>
          <a:xfrm>
            <a:off x="8169315" y="4353517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/>
              <a:t>壁側は下部にテーブルないので</a:t>
            </a:r>
            <a:endParaRPr lang="en-US" altLang="ja-JP" sz="1200" b="1" dirty="0"/>
          </a:p>
          <a:p>
            <a:r>
              <a:rPr kumimoji="1" lang="ja-JP" altLang="en-US" sz="1200" b="1" dirty="0"/>
              <a:t>下まで伸ばして</a:t>
            </a:r>
            <a:r>
              <a:rPr kumimoji="1" lang="en-US" altLang="ja-JP" sz="1200" b="1" dirty="0"/>
              <a:t>OK</a:t>
            </a:r>
            <a:r>
              <a:rPr kumimoji="1" lang="ja-JP" altLang="en-US" sz="1200" b="1" dirty="0"/>
              <a:t>です</a:t>
            </a: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483684F5-6104-45B4-9A81-92981CA1A0A9}"/>
              </a:ext>
            </a:extLst>
          </p:cNvPr>
          <p:cNvCxnSpPr>
            <a:cxnSpLocks/>
          </p:cNvCxnSpPr>
          <p:nvPr/>
        </p:nvCxnSpPr>
        <p:spPr>
          <a:xfrm flipH="1" flipV="1">
            <a:off x="8658001" y="3217463"/>
            <a:ext cx="287879" cy="107424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696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E4E6DA4-A290-41DB-988C-F2EBA5AE6D83}"/>
              </a:ext>
            </a:extLst>
          </p:cNvPr>
          <p:cNvSpPr/>
          <p:nvPr/>
        </p:nvSpPr>
        <p:spPr>
          <a:xfrm>
            <a:off x="0" y="0"/>
            <a:ext cx="681148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</a:t>
            </a:r>
            <a:r>
              <a:rPr lang="ja-JP" altLang="en-US" sz="24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いないいない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グルテン　エリアのデザイン指示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7DE827A-345C-410F-8559-19002F0ED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80" y="2064902"/>
            <a:ext cx="3086367" cy="2728196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8568040-1D91-4026-8E2E-BFA4EC0E7ADC}"/>
              </a:ext>
            </a:extLst>
          </p:cNvPr>
          <p:cNvSpPr/>
          <p:nvPr/>
        </p:nvSpPr>
        <p:spPr>
          <a:xfrm flipH="1">
            <a:off x="5033487" y="2729080"/>
            <a:ext cx="102392" cy="10656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1F34B251-520E-4FA0-9137-17637668BC90}"/>
              </a:ext>
            </a:extLst>
          </p:cNvPr>
          <p:cNvCxnSpPr>
            <a:cxnSpLocks/>
          </p:cNvCxnSpPr>
          <p:nvPr/>
        </p:nvCxnSpPr>
        <p:spPr>
          <a:xfrm flipV="1">
            <a:off x="5135879" y="2301241"/>
            <a:ext cx="2179321" cy="80009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C4F2316-0C84-495A-A291-2588FA6B4B95}"/>
              </a:ext>
            </a:extLst>
          </p:cNvPr>
          <p:cNvSpPr/>
          <p:nvPr/>
        </p:nvSpPr>
        <p:spPr>
          <a:xfrm>
            <a:off x="7936448" y="818394"/>
            <a:ext cx="1634271" cy="24858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あああ</a:t>
            </a:r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9E7BDD0-B517-415C-9D56-24BE681A3730}"/>
              </a:ext>
            </a:extLst>
          </p:cNvPr>
          <p:cNvSpPr txBox="1"/>
          <p:nvPr/>
        </p:nvSpPr>
        <p:spPr>
          <a:xfrm>
            <a:off x="8169315" y="4353517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/>
              <a:t>壁側は下部にテーブルないので</a:t>
            </a:r>
            <a:endParaRPr lang="en-US" altLang="ja-JP" sz="1200" b="1" dirty="0"/>
          </a:p>
          <a:p>
            <a:r>
              <a:rPr kumimoji="1" lang="ja-JP" altLang="en-US" sz="1200" b="1" dirty="0"/>
              <a:t>下まで伸ばして</a:t>
            </a:r>
            <a:r>
              <a:rPr kumimoji="1" lang="en-US" altLang="ja-JP" sz="1200" b="1" dirty="0"/>
              <a:t>OK</a:t>
            </a:r>
            <a:r>
              <a:rPr kumimoji="1" lang="ja-JP" altLang="en-US" sz="1200" b="1" dirty="0"/>
              <a:t>です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92015C98-7F25-45F9-85AE-73611565A723}"/>
              </a:ext>
            </a:extLst>
          </p:cNvPr>
          <p:cNvCxnSpPr>
            <a:cxnSpLocks/>
          </p:cNvCxnSpPr>
          <p:nvPr/>
        </p:nvCxnSpPr>
        <p:spPr>
          <a:xfrm flipH="1" flipV="1">
            <a:off x="8658001" y="3217463"/>
            <a:ext cx="287879" cy="107424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>
            <a:extLst>
              <a:ext uri="{FF2B5EF4-FFF2-40B4-BE49-F238E27FC236}">
                <a16:creationId xmlns:a16="http://schemas.microsoft.com/office/drawing/2014/main" id="{B41482A8-90C8-4452-BBB8-F717F54051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92"/>
          <a:stretch/>
        </p:blipFill>
        <p:spPr>
          <a:xfrm>
            <a:off x="10312661" y="260349"/>
            <a:ext cx="1257101" cy="1629411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CD797A97-1826-4002-82AA-6787DAEAD08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82" r="-668"/>
          <a:stretch/>
        </p:blipFill>
        <p:spPr>
          <a:xfrm>
            <a:off x="9768979" y="2522283"/>
            <a:ext cx="2344464" cy="957613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285DDD2-F589-41F7-AA17-9AA8DB1E1D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7" r="9343" b="71372"/>
          <a:stretch/>
        </p:blipFill>
        <p:spPr>
          <a:xfrm>
            <a:off x="10022042" y="2037528"/>
            <a:ext cx="1838338" cy="33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525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88C4D18-55C5-4203-B5D3-D737D41307F9}"/>
              </a:ext>
            </a:extLst>
          </p:cNvPr>
          <p:cNvSpPr/>
          <p:nvPr/>
        </p:nvSpPr>
        <p:spPr>
          <a:xfrm>
            <a:off x="0" y="0"/>
            <a:ext cx="6362639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④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リポソームショット　エリアのデザイン指示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5D7925A-6D82-450F-B8FE-CE5FA23323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80" y="2064902"/>
            <a:ext cx="3086367" cy="2728196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D7C0397-2B45-4EEB-AC66-C3D8DE6EBC6F}"/>
              </a:ext>
            </a:extLst>
          </p:cNvPr>
          <p:cNvSpPr/>
          <p:nvPr/>
        </p:nvSpPr>
        <p:spPr>
          <a:xfrm>
            <a:off x="5196841" y="2636520"/>
            <a:ext cx="121920" cy="11353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5D2B8436-3A07-4D26-A858-5ACD1BA3DE85}"/>
              </a:ext>
            </a:extLst>
          </p:cNvPr>
          <p:cNvCxnSpPr>
            <a:cxnSpLocks/>
          </p:cNvCxnSpPr>
          <p:nvPr/>
        </p:nvCxnSpPr>
        <p:spPr>
          <a:xfrm flipV="1">
            <a:off x="5318761" y="2301242"/>
            <a:ext cx="1996439" cy="7848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D2EDB2-F245-49A4-B736-D820AD0BFC54}"/>
              </a:ext>
            </a:extLst>
          </p:cNvPr>
          <p:cNvSpPr/>
          <p:nvPr/>
        </p:nvSpPr>
        <p:spPr>
          <a:xfrm>
            <a:off x="7936448" y="818394"/>
            <a:ext cx="1634271" cy="24858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b="1" dirty="0">
                <a:solidFill>
                  <a:schemeClr val="tx1"/>
                </a:solidFill>
              </a:rPr>
              <a:t>あああ</a:t>
            </a:r>
            <a:endParaRPr kumimoji="1" lang="en-US" altLang="ja-JP" sz="900" b="1" dirty="0">
              <a:solidFill>
                <a:schemeClr val="tx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AD0E47-C74E-40FF-89C3-EE52A94FDD25}"/>
              </a:ext>
            </a:extLst>
          </p:cNvPr>
          <p:cNvSpPr txBox="1"/>
          <p:nvPr/>
        </p:nvSpPr>
        <p:spPr>
          <a:xfrm>
            <a:off x="6717775" y="4793098"/>
            <a:ext cx="2255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200" b="1" dirty="0"/>
              <a:t>壁側は下部にテーブルないので</a:t>
            </a:r>
            <a:endParaRPr lang="en-US" altLang="ja-JP" sz="1200" b="1" dirty="0"/>
          </a:p>
          <a:p>
            <a:r>
              <a:rPr kumimoji="1" lang="ja-JP" altLang="en-US" sz="1200" b="1" dirty="0"/>
              <a:t>下まで伸ばして</a:t>
            </a:r>
            <a:r>
              <a:rPr kumimoji="1" lang="en-US" altLang="ja-JP" sz="1200" b="1" dirty="0"/>
              <a:t>OK</a:t>
            </a:r>
            <a:r>
              <a:rPr kumimoji="1" lang="ja-JP" altLang="en-US" sz="1200" b="1" dirty="0"/>
              <a:t>です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EA052C7B-97BC-4CFF-92D5-5EFBA65855ED}"/>
              </a:ext>
            </a:extLst>
          </p:cNvPr>
          <p:cNvCxnSpPr>
            <a:cxnSpLocks/>
          </p:cNvCxnSpPr>
          <p:nvPr/>
        </p:nvCxnSpPr>
        <p:spPr>
          <a:xfrm flipV="1">
            <a:off x="7507244" y="3304251"/>
            <a:ext cx="488086" cy="148884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図 10">
            <a:extLst>
              <a:ext uri="{FF2B5EF4-FFF2-40B4-BE49-F238E27FC236}">
                <a16:creationId xmlns:a16="http://schemas.microsoft.com/office/drawing/2014/main" id="{735B2567-8ACF-4C20-B303-C4DD745020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29"/>
          <a:stretch/>
        </p:blipFill>
        <p:spPr>
          <a:xfrm>
            <a:off x="9849020" y="649277"/>
            <a:ext cx="1574859" cy="282409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99595EA2-1B03-4566-8D32-051D0BA3B9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680" y="3504342"/>
            <a:ext cx="2301439" cy="133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16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図 16">
            <a:extLst>
              <a:ext uri="{FF2B5EF4-FFF2-40B4-BE49-F238E27FC236}">
                <a16:creationId xmlns:a16="http://schemas.microsoft.com/office/drawing/2014/main" id="{F3CF2051-4491-4EF0-8716-890E78599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1" t="-358" r="18678" b="90472"/>
          <a:stretch/>
        </p:blipFill>
        <p:spPr>
          <a:xfrm>
            <a:off x="8297480" y="113453"/>
            <a:ext cx="1799020" cy="666388"/>
          </a:xfrm>
          <a:prstGeom prst="rect">
            <a:avLst/>
          </a:prstGeom>
        </p:spPr>
      </p:pic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57E779D0-49FC-4D08-ACD0-3BBA65815E11}"/>
              </a:ext>
            </a:extLst>
          </p:cNvPr>
          <p:cNvSpPr/>
          <p:nvPr/>
        </p:nvSpPr>
        <p:spPr>
          <a:xfrm>
            <a:off x="8360053" y="208001"/>
            <a:ext cx="1736447" cy="175038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F63273B-9826-4C06-BEFB-B8174EFA9D6A}"/>
              </a:ext>
            </a:extLst>
          </p:cNvPr>
          <p:cNvSpPr/>
          <p:nvPr/>
        </p:nvSpPr>
        <p:spPr>
          <a:xfrm>
            <a:off x="0" y="0"/>
            <a:ext cx="5530681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⑤</a:t>
            </a:r>
            <a:r>
              <a:rPr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SNS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連携施策　エリアのデザイン指示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A753929-06D9-41F2-8B35-0BEE228906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803613"/>
            <a:ext cx="3146139" cy="267734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4E480B3-F557-4B0D-A8C2-D53FC48E6FFA}"/>
              </a:ext>
            </a:extLst>
          </p:cNvPr>
          <p:cNvSpPr/>
          <p:nvPr/>
        </p:nvSpPr>
        <p:spPr>
          <a:xfrm>
            <a:off x="2095500" y="2842260"/>
            <a:ext cx="1470660" cy="13639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34369C0-6712-4300-B5DF-4B44059F87A6}"/>
              </a:ext>
            </a:extLst>
          </p:cNvPr>
          <p:cNvCxnSpPr>
            <a:cxnSpLocks/>
          </p:cNvCxnSpPr>
          <p:nvPr/>
        </p:nvCxnSpPr>
        <p:spPr>
          <a:xfrm>
            <a:off x="3566160" y="3870960"/>
            <a:ext cx="2766060" cy="94488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CCA9851-DA6A-49AD-9D12-33DF436145C3}"/>
              </a:ext>
            </a:extLst>
          </p:cNvPr>
          <p:cNvSpPr/>
          <p:nvPr/>
        </p:nvSpPr>
        <p:spPr>
          <a:xfrm>
            <a:off x="7041680" y="4434512"/>
            <a:ext cx="259237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日間限定！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Instagram</a:t>
            </a: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のフォロー画面を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見せていただいた方だけに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ペットボトル青汁＋サンプルセットを</a:t>
            </a:r>
            <a:br>
              <a:rPr lang="en-US" altLang="ja-JP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プレゼント♪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C10F8FBB-06BD-4403-AFD4-6E95BD8BA9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9" b="79711"/>
          <a:stretch/>
        </p:blipFill>
        <p:spPr>
          <a:xfrm>
            <a:off x="7041680" y="2750561"/>
            <a:ext cx="2636748" cy="505406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387E515-C2F8-478B-B3CA-85A7421F25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7" t="92634" r="17799" b="456"/>
          <a:stretch/>
        </p:blipFill>
        <p:spPr>
          <a:xfrm>
            <a:off x="6522244" y="5857859"/>
            <a:ext cx="4063685" cy="72950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C7BC4CF-CF30-4830-A99F-0B5B8F5BE4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1" t="-358" r="18678" b="90472"/>
          <a:stretch/>
        </p:blipFill>
        <p:spPr>
          <a:xfrm>
            <a:off x="6976915" y="3463325"/>
            <a:ext cx="1364426" cy="505407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49540852-BE31-4EB0-944B-C77E963EBF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3" t="40527" r="23824" b="40682"/>
          <a:stretch/>
        </p:blipFill>
        <p:spPr>
          <a:xfrm>
            <a:off x="8220048" y="3255967"/>
            <a:ext cx="1458380" cy="1178545"/>
          </a:xfrm>
          <a:prstGeom prst="rect">
            <a:avLst/>
          </a:prstGeom>
        </p:spPr>
      </p:pic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63089F84-9A6D-4DC1-A201-92FAE1316E26}"/>
              </a:ext>
            </a:extLst>
          </p:cNvPr>
          <p:cNvCxnSpPr>
            <a:cxnSpLocks/>
          </p:cNvCxnSpPr>
          <p:nvPr/>
        </p:nvCxnSpPr>
        <p:spPr>
          <a:xfrm flipV="1">
            <a:off x="4913074" y="1049820"/>
            <a:ext cx="2591599" cy="10297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図 17">
            <a:extLst>
              <a:ext uri="{FF2B5EF4-FFF2-40B4-BE49-F238E27FC236}">
                <a16:creationId xmlns:a16="http://schemas.microsoft.com/office/drawing/2014/main" id="{4BDD92FB-010C-4B88-B018-89EF3E92BB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3" t="40527" r="23824" b="40682"/>
          <a:stretch/>
        </p:blipFill>
        <p:spPr>
          <a:xfrm>
            <a:off x="8467800" y="695974"/>
            <a:ext cx="1458380" cy="1178545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865588F8-CB52-4F1F-9424-EF9266FC9E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4" r="35844"/>
          <a:stretch/>
        </p:blipFill>
        <p:spPr>
          <a:xfrm rot="900000">
            <a:off x="9561706" y="1018103"/>
            <a:ext cx="270083" cy="997253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635A9586-A70D-48DC-A687-0B7F2B1AD67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" t="586" r="78685" b="-586"/>
          <a:stretch/>
        </p:blipFill>
        <p:spPr>
          <a:xfrm rot="1800000">
            <a:off x="9740498" y="1217731"/>
            <a:ext cx="270083" cy="98525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208BC533-B71B-4B53-AA9A-C5CE7F06BC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4" r="35844"/>
          <a:stretch/>
        </p:blipFill>
        <p:spPr>
          <a:xfrm rot="900000">
            <a:off x="4710364" y="2287677"/>
            <a:ext cx="105628" cy="390021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7652960-F08D-47C4-9E20-A691DAF264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" t="586" r="78685" b="-586"/>
          <a:stretch/>
        </p:blipFill>
        <p:spPr>
          <a:xfrm rot="1800000">
            <a:off x="4825971" y="2430326"/>
            <a:ext cx="105628" cy="385328"/>
          </a:xfrm>
          <a:prstGeom prst="rect">
            <a:avLst/>
          </a:prstGeom>
        </p:spPr>
      </p:pic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55159B4-5CE4-41BC-848D-2DEA766AF26B}"/>
              </a:ext>
            </a:extLst>
          </p:cNvPr>
          <p:cNvSpPr/>
          <p:nvPr/>
        </p:nvSpPr>
        <p:spPr>
          <a:xfrm>
            <a:off x="8360053" y="1984694"/>
            <a:ext cx="177003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ペットボトル青汁のみ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数に限りがございます。</a:t>
            </a:r>
            <a:endParaRPr lang="en-US" altLang="ja-JP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4883E52E-99ED-40DC-B30A-EED6A6A5BDDE}"/>
              </a:ext>
            </a:extLst>
          </p:cNvPr>
          <p:cNvSpPr/>
          <p:nvPr/>
        </p:nvSpPr>
        <p:spPr>
          <a:xfrm>
            <a:off x="7387671" y="5671351"/>
            <a:ext cx="2109873" cy="20005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ペットボトル青汁のみ数に限りがございます。</a:t>
            </a:r>
            <a:endParaRPr lang="en-US" altLang="ja-JP" sz="7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7E31E4C3-9485-47D1-B834-FBBCB0724478}"/>
              </a:ext>
            </a:extLst>
          </p:cNvPr>
          <p:cNvSpPr/>
          <p:nvPr/>
        </p:nvSpPr>
        <p:spPr>
          <a:xfrm>
            <a:off x="6752101" y="6151594"/>
            <a:ext cx="2781607" cy="108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0611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4934</TotalTime>
  <Words>1130</Words>
  <Application>Microsoft Office PowerPoint</Application>
  <PresentationFormat>ワイド画面</PresentationFormat>
  <Paragraphs>200</Paragraphs>
  <Slides>21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21</vt:i4>
      </vt:variant>
    </vt:vector>
  </HeadingPairs>
  <TitlesOfParts>
    <vt:vector size="29" baseType="lpstr">
      <vt:lpstr>BIZ UDPゴシック</vt:lpstr>
      <vt:lpstr>Meiryo UI</vt:lpstr>
      <vt:lpstr>ＭＳ Ｐゴシック</vt:lpstr>
      <vt:lpstr>Arial</vt:lpstr>
      <vt:lpstr>Calibri</vt:lpstr>
      <vt:lpstr>Calibri Light</vt:lpstr>
      <vt:lpstr>Office テーマ</vt:lpstr>
      <vt:lpstr>Acrobat Document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田村 万葉歌</dc:creator>
  <cp:lastModifiedBy>川畑 翔平</cp:lastModifiedBy>
  <cp:revision>119</cp:revision>
  <dcterms:created xsi:type="dcterms:W3CDTF">2026-06-09T06:44:48Z</dcterms:created>
  <dcterms:modified xsi:type="dcterms:W3CDTF">2026-06-25T06:24:51Z</dcterms:modified>
</cp:coreProperties>
</file>