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1"/>
  </p:sldMasterIdLst>
  <p:notesMasterIdLst>
    <p:notesMasterId r:id="rId6"/>
  </p:notesMasterIdLst>
  <p:sldIdLst>
    <p:sldId id="265" r:id="rId2"/>
    <p:sldId id="274" r:id="rId3"/>
    <p:sldId id="275" r:id="rId4"/>
    <p:sldId id="273" r:id="rId5"/>
  </p:sldIdLst>
  <p:sldSz cx="8999538" cy="28800425"/>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B1714"/>
    <a:srgbClr val="1C1814"/>
    <a:srgbClr val="1F3764"/>
    <a:srgbClr val="6BD2F7"/>
    <a:srgbClr val="FFB2FF"/>
    <a:srgbClr val="FF40FF"/>
    <a:srgbClr val="FF7E80"/>
    <a:srgbClr val="0C1215"/>
    <a:srgbClr val="EDF2F5"/>
    <a:srgbClr val="D9E9F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657"/>
    <p:restoredTop sz="95056"/>
  </p:normalViewPr>
  <p:slideViewPr>
    <p:cSldViewPr snapToGrid="0" snapToObjects="1">
      <p:cViewPr>
        <p:scale>
          <a:sx n="96" d="100"/>
          <a:sy n="96" d="100"/>
        </p:scale>
        <p:origin x="2952" y="1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______.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Column2</c:v>
                </c:pt>
              </c:strCache>
            </c:strRef>
          </c:tx>
          <c:spPr>
            <a:ln w="12700"/>
          </c:spPr>
          <c:dPt>
            <c:idx val="0"/>
            <c:bubble3D val="0"/>
            <c:spPr>
              <a:solidFill>
                <a:srgbClr val="5D4080"/>
              </a:solidFill>
              <a:ln w="12700">
                <a:solidFill>
                  <a:schemeClr val="lt1"/>
                </a:solidFill>
              </a:ln>
              <a:effectLst/>
            </c:spPr>
            <c:extLst>
              <c:ext xmlns:c16="http://schemas.microsoft.com/office/drawing/2014/chart" uri="{C3380CC4-5D6E-409C-BE32-E72D297353CC}">
                <c16:uniqueId val="{00000001-7792-AE42-8AA9-F3C9BBAF456C}"/>
              </c:ext>
            </c:extLst>
          </c:dPt>
          <c:dPt>
            <c:idx val="1"/>
            <c:bubble3D val="0"/>
            <c:spPr>
              <a:solidFill>
                <a:schemeClr val="accent2"/>
              </a:solidFill>
              <a:ln w="12700">
                <a:solidFill>
                  <a:schemeClr val="lt1"/>
                </a:solidFill>
              </a:ln>
              <a:effectLst/>
            </c:spPr>
            <c:extLst>
              <c:ext xmlns:c16="http://schemas.microsoft.com/office/drawing/2014/chart" uri="{C3380CC4-5D6E-409C-BE32-E72D297353CC}">
                <c16:uniqueId val="{00000003-7792-AE42-8AA9-F3C9BBAF456C}"/>
              </c:ext>
            </c:extLst>
          </c:dPt>
          <c:dPt>
            <c:idx val="2"/>
            <c:bubble3D val="0"/>
            <c:spPr>
              <a:solidFill>
                <a:schemeClr val="accent3"/>
              </a:solidFill>
              <a:ln w="12700">
                <a:solidFill>
                  <a:schemeClr val="lt1"/>
                </a:solidFill>
              </a:ln>
              <a:effectLst/>
            </c:spPr>
            <c:extLst>
              <c:ext xmlns:c16="http://schemas.microsoft.com/office/drawing/2014/chart" uri="{C3380CC4-5D6E-409C-BE32-E72D297353CC}">
                <c16:uniqueId val="{00000005-7792-AE42-8AA9-F3C9BBAF456C}"/>
              </c:ext>
            </c:extLst>
          </c:dPt>
          <c:dPt>
            <c:idx val="3"/>
            <c:bubble3D val="0"/>
            <c:spPr>
              <a:solidFill>
                <a:srgbClr val="3F557F"/>
              </a:solidFill>
              <a:ln w="12700">
                <a:solidFill>
                  <a:schemeClr val="lt1"/>
                </a:solidFill>
              </a:ln>
              <a:effectLst/>
            </c:spPr>
            <c:extLst>
              <c:ext xmlns:c16="http://schemas.microsoft.com/office/drawing/2014/chart" uri="{C3380CC4-5D6E-409C-BE32-E72D297353CC}">
                <c16:uniqueId val="{00000007-7792-AE42-8AA9-F3C9BBAF456C}"/>
              </c:ext>
            </c:extLst>
          </c:dPt>
          <c:dPt>
            <c:idx val="4"/>
            <c:bubble3D val="0"/>
            <c:spPr>
              <a:solidFill>
                <a:schemeClr val="accent5"/>
              </a:solidFill>
              <a:ln w="12700">
                <a:solidFill>
                  <a:schemeClr val="lt1"/>
                </a:solidFill>
              </a:ln>
              <a:effectLst/>
            </c:spPr>
            <c:extLst>
              <c:ext xmlns:c16="http://schemas.microsoft.com/office/drawing/2014/chart" uri="{C3380CC4-5D6E-409C-BE32-E72D297353CC}">
                <c16:uniqueId val="{00000009-7792-AE42-8AA9-F3C9BBAF456C}"/>
              </c:ext>
            </c:extLst>
          </c:dPt>
          <c:dPt>
            <c:idx val="5"/>
            <c:bubble3D val="0"/>
            <c:spPr>
              <a:solidFill>
                <a:schemeClr val="accent6"/>
              </a:solidFill>
              <a:ln w="12700">
                <a:solidFill>
                  <a:schemeClr val="lt1"/>
                </a:solidFill>
              </a:ln>
              <a:effectLst/>
            </c:spPr>
            <c:extLst>
              <c:ext xmlns:c16="http://schemas.microsoft.com/office/drawing/2014/chart" uri="{C3380CC4-5D6E-409C-BE32-E72D297353CC}">
                <c16:uniqueId val="{0000000B-7792-AE42-8AA9-F3C9BBAF456C}"/>
              </c:ext>
            </c:extLst>
          </c:dPt>
          <c:dPt>
            <c:idx val="6"/>
            <c:bubble3D val="0"/>
            <c:spPr>
              <a:solidFill>
                <a:schemeClr val="accent1">
                  <a:lumMod val="60000"/>
                </a:schemeClr>
              </a:solidFill>
              <a:ln w="12700">
                <a:solidFill>
                  <a:schemeClr val="lt1"/>
                </a:solidFill>
              </a:ln>
              <a:effectLst/>
            </c:spPr>
            <c:extLst>
              <c:ext xmlns:c16="http://schemas.microsoft.com/office/drawing/2014/chart" uri="{C3380CC4-5D6E-409C-BE32-E72D297353CC}">
                <c16:uniqueId val="{0000000D-7792-AE42-8AA9-F3C9BBAF456C}"/>
              </c:ext>
            </c:extLst>
          </c:dPt>
          <c:dPt>
            <c:idx val="7"/>
            <c:bubble3D val="0"/>
            <c:spPr>
              <a:solidFill>
                <a:srgbClr val="3F7F3F"/>
              </a:solidFill>
              <a:ln w="12700">
                <a:solidFill>
                  <a:schemeClr val="lt1"/>
                </a:solidFill>
              </a:ln>
              <a:effectLst/>
            </c:spPr>
            <c:extLst>
              <c:ext xmlns:c16="http://schemas.microsoft.com/office/drawing/2014/chart" uri="{C3380CC4-5D6E-409C-BE32-E72D297353CC}">
                <c16:uniqueId val="{0000000F-7792-AE42-8AA9-F3C9BBAF456C}"/>
              </c:ext>
            </c:extLst>
          </c:dPt>
          <c:dPt>
            <c:idx val="8"/>
            <c:bubble3D val="0"/>
            <c:spPr>
              <a:solidFill>
                <a:schemeClr val="accent3">
                  <a:lumMod val="60000"/>
                </a:schemeClr>
              </a:solidFill>
              <a:ln w="12700">
                <a:solidFill>
                  <a:schemeClr val="lt1"/>
                </a:solidFill>
              </a:ln>
              <a:effectLst/>
            </c:spPr>
            <c:extLst>
              <c:ext xmlns:c16="http://schemas.microsoft.com/office/drawing/2014/chart" uri="{C3380CC4-5D6E-409C-BE32-E72D297353CC}">
                <c16:uniqueId val="{00000011-7792-AE42-8AA9-F3C9BBAF456C}"/>
              </c:ext>
            </c:extLst>
          </c:dPt>
          <c:dPt>
            <c:idx val="9"/>
            <c:bubble3D val="0"/>
            <c:spPr>
              <a:solidFill>
                <a:schemeClr val="accent4">
                  <a:lumMod val="60000"/>
                </a:schemeClr>
              </a:solidFill>
              <a:ln w="12700">
                <a:solidFill>
                  <a:schemeClr val="lt1"/>
                </a:solidFill>
              </a:ln>
              <a:effectLst/>
            </c:spPr>
            <c:extLst>
              <c:ext xmlns:c16="http://schemas.microsoft.com/office/drawing/2014/chart" uri="{C3380CC4-5D6E-409C-BE32-E72D297353CC}">
                <c16:uniqueId val="{00000013-7792-AE42-8AA9-F3C9BBAF456C}"/>
              </c:ext>
            </c:extLst>
          </c:dPt>
          <c:cat>
            <c:strRef>
              <c:f>Sheet1!$A$2:$A$11</c:f>
              <c:strCache>
                <c:ptCount val="10"/>
                <c:pt idx="0">
                  <c:v>Hardware/Consumables</c:v>
                </c:pt>
                <c:pt idx="1">
                  <c:v>BioPharma Process Engineering</c:v>
                </c:pt>
                <c:pt idx="2">
                  <c:v>Single-use Solution</c:v>
                </c:pt>
                <c:pt idx="3">
                  <c:v>DX / Digital Twin</c:v>
                </c:pt>
                <c:pt idx="7">
                  <c:v>製造受託</c:v>
                </c:pt>
                <c:pt idx="8">
                  <c:v>OEM for Mfg. Device &amp; Equip</c:v>
                </c:pt>
                <c:pt idx="9">
                  <c:v>CMO/CDMO</c:v>
                </c:pt>
              </c:strCache>
            </c:strRef>
          </c:cat>
          <c:val>
            <c:numRef>
              <c:f>Sheet1!$B$2:$B$11</c:f>
              <c:numCache>
                <c:formatCode>General</c:formatCode>
                <c:ptCount val="10"/>
                <c:pt idx="0">
                  <c:v>2</c:v>
                </c:pt>
                <c:pt idx="3">
                  <c:v>3</c:v>
                </c:pt>
                <c:pt idx="7">
                  <c:v>2</c:v>
                </c:pt>
              </c:numCache>
            </c:numRef>
          </c:val>
          <c:extLst>
            <c:ext xmlns:c16="http://schemas.microsoft.com/office/drawing/2014/chart" uri="{C3380CC4-5D6E-409C-BE32-E72D297353CC}">
              <c16:uniqueId val="{00000014-7792-AE42-8AA9-F3C9BBAF456C}"/>
            </c:ext>
          </c:extLst>
        </c:ser>
        <c:ser>
          <c:idx val="1"/>
          <c:order val="1"/>
          <c:tx>
            <c:strRef>
              <c:f>Sheet1!$C$1</c:f>
              <c:strCache>
                <c:ptCount val="1"/>
                <c:pt idx="0">
                  <c:v>Sales</c:v>
                </c:pt>
              </c:strCache>
            </c:strRef>
          </c:tx>
          <c:spPr>
            <a:solidFill>
              <a:srgbClr val="0070C0"/>
            </a:solidFill>
            <a:ln w="12700">
              <a:solidFill>
                <a:schemeClr val="bg1"/>
              </a:solidFill>
            </a:ln>
          </c:spPr>
          <c:dPt>
            <c:idx val="0"/>
            <c:bubble3D val="0"/>
            <c:spPr>
              <a:solidFill>
                <a:srgbClr val="0070C0"/>
              </a:solidFill>
              <a:ln w="12700">
                <a:solidFill>
                  <a:schemeClr val="bg1"/>
                </a:solidFill>
              </a:ln>
              <a:effectLst/>
            </c:spPr>
            <c:extLst>
              <c:ext xmlns:c16="http://schemas.microsoft.com/office/drawing/2014/chart" uri="{C3380CC4-5D6E-409C-BE32-E72D297353CC}">
                <c16:uniqueId val="{00000016-7792-AE42-8AA9-F3C9BBAF456C}"/>
              </c:ext>
            </c:extLst>
          </c:dPt>
          <c:dPt>
            <c:idx val="1"/>
            <c:bubble3D val="0"/>
            <c:spPr>
              <a:solidFill>
                <a:srgbClr val="ABA1B3"/>
              </a:solidFill>
              <a:ln w="12700">
                <a:solidFill>
                  <a:schemeClr val="bg1"/>
                </a:solidFill>
              </a:ln>
              <a:effectLst/>
            </c:spPr>
            <c:extLst>
              <c:ext xmlns:c16="http://schemas.microsoft.com/office/drawing/2014/chart" uri="{C3380CC4-5D6E-409C-BE32-E72D297353CC}">
                <c16:uniqueId val="{00000018-7792-AE42-8AA9-F3C9BBAF456C}"/>
              </c:ext>
            </c:extLst>
          </c:dPt>
          <c:dPt>
            <c:idx val="2"/>
            <c:bubble3D val="0"/>
            <c:spPr>
              <a:solidFill>
                <a:srgbClr val="DACFE6"/>
              </a:solidFill>
              <a:ln w="12700">
                <a:solidFill>
                  <a:schemeClr val="bg1"/>
                </a:solidFill>
              </a:ln>
              <a:effectLst/>
            </c:spPr>
            <c:extLst>
              <c:ext xmlns:c16="http://schemas.microsoft.com/office/drawing/2014/chart" uri="{C3380CC4-5D6E-409C-BE32-E72D297353CC}">
                <c16:uniqueId val="{0000001A-7792-AE42-8AA9-F3C9BBAF456C}"/>
              </c:ext>
            </c:extLst>
          </c:dPt>
          <c:dPt>
            <c:idx val="3"/>
            <c:bubble3D val="0"/>
            <c:spPr>
              <a:solidFill>
                <a:srgbClr val="0070C0"/>
              </a:solidFill>
              <a:ln w="12700">
                <a:solidFill>
                  <a:schemeClr val="bg1"/>
                </a:solidFill>
              </a:ln>
              <a:effectLst/>
            </c:spPr>
            <c:extLst>
              <c:ext xmlns:c16="http://schemas.microsoft.com/office/drawing/2014/chart" uri="{C3380CC4-5D6E-409C-BE32-E72D297353CC}">
                <c16:uniqueId val="{0000001C-7792-AE42-8AA9-F3C9BBAF456C}"/>
              </c:ext>
            </c:extLst>
          </c:dPt>
          <c:dPt>
            <c:idx val="4"/>
            <c:bubble3D val="0"/>
            <c:spPr>
              <a:solidFill>
                <a:srgbClr val="CFD7E6"/>
              </a:solidFill>
              <a:ln w="12700">
                <a:solidFill>
                  <a:schemeClr val="bg1"/>
                </a:solidFill>
              </a:ln>
              <a:effectLst/>
            </c:spPr>
            <c:extLst>
              <c:ext xmlns:c16="http://schemas.microsoft.com/office/drawing/2014/chart" uri="{C3380CC4-5D6E-409C-BE32-E72D297353CC}">
                <c16:uniqueId val="{0000001E-7792-AE42-8AA9-F3C9BBAF456C}"/>
              </c:ext>
            </c:extLst>
          </c:dPt>
          <c:dPt>
            <c:idx val="5"/>
            <c:bubble3D val="0"/>
            <c:spPr>
              <a:solidFill>
                <a:srgbClr val="B8BFCC"/>
              </a:solidFill>
              <a:ln w="12700">
                <a:solidFill>
                  <a:schemeClr val="bg1"/>
                </a:solidFill>
              </a:ln>
              <a:effectLst/>
            </c:spPr>
            <c:extLst>
              <c:ext xmlns:c16="http://schemas.microsoft.com/office/drawing/2014/chart" uri="{C3380CC4-5D6E-409C-BE32-E72D297353CC}">
                <c16:uniqueId val="{00000020-7792-AE42-8AA9-F3C9BBAF456C}"/>
              </c:ext>
            </c:extLst>
          </c:dPt>
          <c:dPt>
            <c:idx val="6"/>
            <c:bubble3D val="0"/>
            <c:spPr>
              <a:solidFill>
                <a:srgbClr val="A1A7B3"/>
              </a:solidFill>
              <a:ln w="12700">
                <a:solidFill>
                  <a:schemeClr val="bg1"/>
                </a:solidFill>
              </a:ln>
              <a:effectLst/>
            </c:spPr>
            <c:extLst>
              <c:ext xmlns:c16="http://schemas.microsoft.com/office/drawing/2014/chart" uri="{C3380CC4-5D6E-409C-BE32-E72D297353CC}">
                <c16:uniqueId val="{00000022-7792-AE42-8AA9-F3C9BBAF456C}"/>
              </c:ext>
            </c:extLst>
          </c:dPt>
          <c:dPt>
            <c:idx val="7"/>
            <c:bubble3D val="0"/>
            <c:spPr>
              <a:solidFill>
                <a:srgbClr val="0070C0"/>
              </a:solidFill>
              <a:ln w="12700">
                <a:solidFill>
                  <a:schemeClr val="bg1"/>
                </a:solidFill>
              </a:ln>
              <a:effectLst/>
            </c:spPr>
            <c:extLst>
              <c:ext xmlns:c16="http://schemas.microsoft.com/office/drawing/2014/chart" uri="{C3380CC4-5D6E-409C-BE32-E72D297353CC}">
                <c16:uniqueId val="{00000024-7792-AE42-8AA9-F3C9BBAF456C}"/>
              </c:ext>
            </c:extLst>
          </c:dPt>
          <c:dPt>
            <c:idx val="8"/>
            <c:bubble3D val="0"/>
            <c:spPr>
              <a:solidFill>
                <a:srgbClr val="DBE6CF"/>
              </a:solidFill>
              <a:ln w="12700">
                <a:solidFill>
                  <a:schemeClr val="bg1"/>
                </a:solidFill>
              </a:ln>
              <a:effectLst/>
            </c:spPr>
            <c:extLst>
              <c:ext xmlns:c16="http://schemas.microsoft.com/office/drawing/2014/chart" uri="{C3380CC4-5D6E-409C-BE32-E72D297353CC}">
                <c16:uniqueId val="{00000026-7792-AE42-8AA9-F3C9BBAF456C}"/>
              </c:ext>
            </c:extLst>
          </c:dPt>
          <c:dPt>
            <c:idx val="9"/>
            <c:bubble3D val="0"/>
            <c:spPr>
              <a:solidFill>
                <a:srgbClr val="A1B3A1"/>
              </a:solidFill>
              <a:ln w="12700">
                <a:solidFill>
                  <a:schemeClr val="bg1"/>
                </a:solidFill>
              </a:ln>
              <a:effectLst/>
            </c:spPr>
            <c:extLst>
              <c:ext xmlns:c16="http://schemas.microsoft.com/office/drawing/2014/chart" uri="{C3380CC4-5D6E-409C-BE32-E72D297353CC}">
                <c16:uniqueId val="{00000028-7792-AE42-8AA9-F3C9BBAF456C}"/>
              </c:ext>
            </c:extLst>
          </c:dPt>
          <c:cat>
            <c:strRef>
              <c:f>Sheet1!$A$2:$A$11</c:f>
              <c:strCache>
                <c:ptCount val="10"/>
                <c:pt idx="0">
                  <c:v>Hardware/Consumables</c:v>
                </c:pt>
                <c:pt idx="1">
                  <c:v>BioPharma Process Engineering</c:v>
                </c:pt>
                <c:pt idx="2">
                  <c:v>Single-use Solution</c:v>
                </c:pt>
                <c:pt idx="3">
                  <c:v>DX / Digital Twin</c:v>
                </c:pt>
                <c:pt idx="7">
                  <c:v>製造受託</c:v>
                </c:pt>
                <c:pt idx="8">
                  <c:v>OEM for Mfg. Device &amp; Equip</c:v>
                </c:pt>
                <c:pt idx="9">
                  <c:v>CMO/CDMO</c:v>
                </c:pt>
              </c:strCache>
            </c:strRef>
          </c:cat>
          <c:val>
            <c:numRef>
              <c:f>Sheet1!$C$2:$C$11</c:f>
              <c:numCache>
                <c:formatCode>General</c:formatCode>
                <c:ptCount val="10"/>
                <c:pt idx="1">
                  <c:v>1</c:v>
                </c:pt>
                <c:pt idx="2">
                  <c:v>1</c:v>
                </c:pt>
                <c:pt idx="4">
                  <c:v>1</c:v>
                </c:pt>
                <c:pt idx="5">
                  <c:v>1</c:v>
                </c:pt>
                <c:pt idx="6">
                  <c:v>1</c:v>
                </c:pt>
                <c:pt idx="8">
                  <c:v>1</c:v>
                </c:pt>
                <c:pt idx="9">
                  <c:v>1</c:v>
                </c:pt>
              </c:numCache>
            </c:numRef>
          </c:val>
          <c:extLst>
            <c:ext xmlns:c16="http://schemas.microsoft.com/office/drawing/2014/chart" uri="{C3380CC4-5D6E-409C-BE32-E72D297353CC}">
              <c16:uniqueId val="{00000029-7792-AE42-8AA9-F3C9BBAF456C}"/>
            </c:ext>
          </c:extLst>
        </c:ser>
        <c:dLbls>
          <c:showLegendKey val="0"/>
          <c:showVal val="0"/>
          <c:showCatName val="0"/>
          <c:showSerName val="0"/>
          <c:showPercent val="0"/>
          <c:showBubbleSize val="0"/>
          <c:showLeaderLines val="1"/>
        </c:dLbls>
        <c:firstSliceAng val="0"/>
        <c:holeSize val="8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F34D7-06CA-E144-A63A-93746EA83E5B}" type="datetimeFigureOut">
              <a:rPr kumimoji="1" lang="ja-JP" altLang="en-US" smtClean="0"/>
              <a:t>2023/3/4</a:t>
            </a:fld>
            <a:endParaRPr kumimoji="1" lang="ja-JP" altLang="en-US"/>
          </a:p>
        </p:txBody>
      </p:sp>
      <p:sp>
        <p:nvSpPr>
          <p:cNvPr id="4" name="スライド イメージ プレースホルダー 3"/>
          <p:cNvSpPr>
            <a:spLocks noGrp="1" noRot="1" noChangeAspect="1"/>
          </p:cNvSpPr>
          <p:nvPr>
            <p:ph type="sldImg" idx="2"/>
          </p:nvPr>
        </p:nvSpPr>
        <p:spPr>
          <a:xfrm>
            <a:off x="2947988" y="1143000"/>
            <a:ext cx="962025"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A0162DE-FD4D-1B4E-AAE0-CE9FBC285F46}" type="slidenum">
              <a:rPr kumimoji="1" lang="ja-JP" altLang="en-US" smtClean="0"/>
              <a:t>‹#›</a:t>
            </a:fld>
            <a:endParaRPr kumimoji="1" lang="ja-JP" altLang="en-US"/>
          </a:p>
        </p:txBody>
      </p:sp>
    </p:spTree>
    <p:extLst>
      <p:ext uri="{BB962C8B-B14F-4D97-AF65-F5344CB8AC3E}">
        <p14:creationId xmlns:p14="http://schemas.microsoft.com/office/powerpoint/2010/main" val="2427665787"/>
      </p:ext>
    </p:extLst>
  </p:cSld>
  <p:clrMap bg1="lt1" tx1="dk1" bg2="lt2" tx2="dk2" accent1="accent1" accent2="accent2" accent3="accent3" accent4="accent4" accent5="accent5" accent6="accent6" hlink="hlink" folHlink="folHlink"/>
  <p:notesStyle>
    <a:lvl1pPr marL="0" algn="l" defTabSz="961857" rtl="0" eaLnBrk="1" latinLnBrk="0" hangingPunct="1">
      <a:defRPr kumimoji="1" sz="1262" kern="1200">
        <a:solidFill>
          <a:schemeClr val="tx1"/>
        </a:solidFill>
        <a:latin typeface="+mn-lt"/>
        <a:ea typeface="+mn-ea"/>
        <a:cs typeface="+mn-cs"/>
      </a:defRPr>
    </a:lvl1pPr>
    <a:lvl2pPr marL="480929" algn="l" defTabSz="961857" rtl="0" eaLnBrk="1" latinLnBrk="0" hangingPunct="1">
      <a:defRPr kumimoji="1" sz="1262" kern="1200">
        <a:solidFill>
          <a:schemeClr val="tx1"/>
        </a:solidFill>
        <a:latin typeface="+mn-lt"/>
        <a:ea typeface="+mn-ea"/>
        <a:cs typeface="+mn-cs"/>
      </a:defRPr>
    </a:lvl2pPr>
    <a:lvl3pPr marL="961857" algn="l" defTabSz="961857" rtl="0" eaLnBrk="1" latinLnBrk="0" hangingPunct="1">
      <a:defRPr kumimoji="1" sz="1262" kern="1200">
        <a:solidFill>
          <a:schemeClr val="tx1"/>
        </a:solidFill>
        <a:latin typeface="+mn-lt"/>
        <a:ea typeface="+mn-ea"/>
        <a:cs typeface="+mn-cs"/>
      </a:defRPr>
    </a:lvl3pPr>
    <a:lvl4pPr marL="1442786" algn="l" defTabSz="961857" rtl="0" eaLnBrk="1" latinLnBrk="0" hangingPunct="1">
      <a:defRPr kumimoji="1" sz="1262" kern="1200">
        <a:solidFill>
          <a:schemeClr val="tx1"/>
        </a:solidFill>
        <a:latin typeface="+mn-lt"/>
        <a:ea typeface="+mn-ea"/>
        <a:cs typeface="+mn-cs"/>
      </a:defRPr>
    </a:lvl4pPr>
    <a:lvl5pPr marL="1923715" algn="l" defTabSz="961857" rtl="0" eaLnBrk="1" latinLnBrk="0" hangingPunct="1">
      <a:defRPr kumimoji="1" sz="1262" kern="1200">
        <a:solidFill>
          <a:schemeClr val="tx1"/>
        </a:solidFill>
        <a:latin typeface="+mn-lt"/>
        <a:ea typeface="+mn-ea"/>
        <a:cs typeface="+mn-cs"/>
      </a:defRPr>
    </a:lvl5pPr>
    <a:lvl6pPr marL="2404643" algn="l" defTabSz="961857" rtl="0" eaLnBrk="1" latinLnBrk="0" hangingPunct="1">
      <a:defRPr kumimoji="1" sz="1262" kern="1200">
        <a:solidFill>
          <a:schemeClr val="tx1"/>
        </a:solidFill>
        <a:latin typeface="+mn-lt"/>
        <a:ea typeface="+mn-ea"/>
        <a:cs typeface="+mn-cs"/>
      </a:defRPr>
    </a:lvl6pPr>
    <a:lvl7pPr marL="2885572" algn="l" defTabSz="961857" rtl="0" eaLnBrk="1" latinLnBrk="0" hangingPunct="1">
      <a:defRPr kumimoji="1" sz="1262" kern="1200">
        <a:solidFill>
          <a:schemeClr val="tx1"/>
        </a:solidFill>
        <a:latin typeface="+mn-lt"/>
        <a:ea typeface="+mn-ea"/>
        <a:cs typeface="+mn-cs"/>
      </a:defRPr>
    </a:lvl7pPr>
    <a:lvl8pPr marL="3366501" algn="l" defTabSz="961857" rtl="0" eaLnBrk="1" latinLnBrk="0" hangingPunct="1">
      <a:defRPr kumimoji="1" sz="1262" kern="1200">
        <a:solidFill>
          <a:schemeClr val="tx1"/>
        </a:solidFill>
        <a:latin typeface="+mn-lt"/>
        <a:ea typeface="+mn-ea"/>
        <a:cs typeface="+mn-cs"/>
      </a:defRPr>
    </a:lvl8pPr>
    <a:lvl9pPr marL="3847429" algn="l" defTabSz="961857" rtl="0" eaLnBrk="1" latinLnBrk="0" hangingPunct="1">
      <a:defRPr kumimoji="1" sz="1262"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946400" y="1143000"/>
            <a:ext cx="965200" cy="3086100"/>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CA0162DE-FD4D-1B4E-AAE0-CE9FBC285F46}" type="slidenum">
              <a:rPr kumimoji="1" lang="ja-JP" altLang="en-US" smtClean="0"/>
              <a:t>1</a:t>
            </a:fld>
            <a:endParaRPr kumimoji="1" lang="ja-JP" altLang="en-US"/>
          </a:p>
        </p:txBody>
      </p:sp>
    </p:spTree>
    <p:extLst>
      <p:ext uri="{BB962C8B-B14F-4D97-AF65-F5344CB8AC3E}">
        <p14:creationId xmlns:p14="http://schemas.microsoft.com/office/powerpoint/2010/main" val="26716999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946400" y="1143000"/>
            <a:ext cx="965200" cy="3086100"/>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CA0162DE-FD4D-1B4E-AAE0-CE9FBC285F46}" type="slidenum">
              <a:rPr kumimoji="1" lang="ja-JP" altLang="en-US" smtClean="0"/>
              <a:t>2</a:t>
            </a:fld>
            <a:endParaRPr kumimoji="1" lang="ja-JP" altLang="en-US"/>
          </a:p>
        </p:txBody>
      </p:sp>
    </p:spTree>
    <p:extLst>
      <p:ext uri="{BB962C8B-B14F-4D97-AF65-F5344CB8AC3E}">
        <p14:creationId xmlns:p14="http://schemas.microsoft.com/office/powerpoint/2010/main" val="42914118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946400" y="1143000"/>
            <a:ext cx="965200" cy="3086100"/>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CA0162DE-FD4D-1B4E-AAE0-CE9FBC285F46}" type="slidenum">
              <a:rPr kumimoji="1" lang="ja-JP" altLang="en-US" smtClean="0"/>
              <a:t>3</a:t>
            </a:fld>
            <a:endParaRPr kumimoji="1" lang="ja-JP" altLang="en-US"/>
          </a:p>
        </p:txBody>
      </p:sp>
    </p:spTree>
    <p:extLst>
      <p:ext uri="{BB962C8B-B14F-4D97-AF65-F5344CB8AC3E}">
        <p14:creationId xmlns:p14="http://schemas.microsoft.com/office/powerpoint/2010/main" val="17625956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946400" y="1143000"/>
            <a:ext cx="965200" cy="3086100"/>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CA0162DE-FD4D-1B4E-AAE0-CE9FBC285F46}" type="slidenum">
              <a:rPr kumimoji="1" lang="ja-JP" altLang="en-US" smtClean="0"/>
              <a:t>4</a:t>
            </a:fld>
            <a:endParaRPr kumimoji="1" lang="ja-JP" altLang="en-US"/>
          </a:p>
        </p:txBody>
      </p:sp>
    </p:spTree>
    <p:extLst>
      <p:ext uri="{BB962C8B-B14F-4D97-AF65-F5344CB8AC3E}">
        <p14:creationId xmlns:p14="http://schemas.microsoft.com/office/powerpoint/2010/main" val="25282718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74968" y="4713406"/>
            <a:ext cx="7649607" cy="10026815"/>
          </a:xfrm>
        </p:spPr>
        <p:txBody>
          <a:bodyPr anchor="b"/>
          <a:lstStyle>
            <a:lvl1pPr algn="ctr">
              <a:defRPr sz="5905"/>
            </a:lvl1pPr>
          </a:lstStyle>
          <a:p>
            <a:r>
              <a:rPr lang="ja-JP" altLang="en-US"/>
              <a:t>マスター タイトルの書式設定</a:t>
            </a:r>
            <a:endParaRPr lang="en-US" dirty="0"/>
          </a:p>
        </p:txBody>
      </p:sp>
      <p:sp>
        <p:nvSpPr>
          <p:cNvPr id="3" name="Subtitle 2"/>
          <p:cNvSpPr>
            <a:spLocks noGrp="1"/>
          </p:cNvSpPr>
          <p:nvPr>
            <p:ph type="subTitle" idx="1"/>
          </p:nvPr>
        </p:nvSpPr>
        <p:spPr>
          <a:xfrm>
            <a:off x="1124942" y="15126892"/>
            <a:ext cx="6749654" cy="6953434"/>
          </a:xfrm>
        </p:spPr>
        <p:txBody>
          <a:bodyPr/>
          <a:lstStyle>
            <a:lvl1pPr marL="0" indent="0" algn="ctr">
              <a:buNone/>
              <a:defRPr sz="2362"/>
            </a:lvl1pPr>
            <a:lvl2pPr marL="449976" indent="0" algn="ctr">
              <a:buNone/>
              <a:defRPr sz="1968"/>
            </a:lvl2pPr>
            <a:lvl3pPr marL="899952" indent="0" algn="ctr">
              <a:buNone/>
              <a:defRPr sz="1772"/>
            </a:lvl3pPr>
            <a:lvl4pPr marL="1349929" indent="0" algn="ctr">
              <a:buNone/>
              <a:defRPr sz="1575"/>
            </a:lvl4pPr>
            <a:lvl5pPr marL="1799905" indent="0" algn="ctr">
              <a:buNone/>
              <a:defRPr sz="1575"/>
            </a:lvl5pPr>
            <a:lvl6pPr marL="2249881" indent="0" algn="ctr">
              <a:buNone/>
              <a:defRPr sz="1575"/>
            </a:lvl6pPr>
            <a:lvl7pPr marL="2699857" indent="0" algn="ctr">
              <a:buNone/>
              <a:defRPr sz="1575"/>
            </a:lvl7pPr>
            <a:lvl8pPr marL="3149834" indent="0" algn="ctr">
              <a:buNone/>
              <a:defRPr sz="1575"/>
            </a:lvl8pPr>
            <a:lvl9pPr marL="3599810" indent="0" algn="ctr">
              <a:buNone/>
              <a:defRPr sz="1575"/>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5964F5B9-7D2F-024E-939B-A97DDCEFB8AC}" type="datetimeFigureOut">
              <a:rPr kumimoji="1" lang="ja-JP" altLang="en-US" smtClean="0"/>
              <a:t>2023/3/4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9BDEF7A-383F-A84B-BCA2-559E4C79E476}" type="slidenum">
              <a:rPr kumimoji="1" lang="ja-JP" altLang="en-US" smtClean="0"/>
              <a:t>‹#›</a:t>
            </a:fld>
            <a:endParaRPr kumimoji="1" lang="ja-JP" altLang="en-US"/>
          </a:p>
        </p:txBody>
      </p:sp>
    </p:spTree>
    <p:extLst>
      <p:ext uri="{BB962C8B-B14F-4D97-AF65-F5344CB8AC3E}">
        <p14:creationId xmlns:p14="http://schemas.microsoft.com/office/powerpoint/2010/main" val="35865270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964F5B9-7D2F-024E-939B-A97DDCEFB8AC}" type="datetimeFigureOut">
              <a:rPr kumimoji="1" lang="ja-JP" altLang="en-US" smtClean="0"/>
              <a:t>2023/3/4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9BDEF7A-383F-A84B-BCA2-559E4C79E476}" type="slidenum">
              <a:rPr kumimoji="1" lang="ja-JP" altLang="en-US" smtClean="0"/>
              <a:t>‹#›</a:t>
            </a:fld>
            <a:endParaRPr kumimoji="1" lang="ja-JP" altLang="en-US"/>
          </a:p>
        </p:txBody>
      </p:sp>
    </p:spTree>
    <p:extLst>
      <p:ext uri="{BB962C8B-B14F-4D97-AF65-F5344CB8AC3E}">
        <p14:creationId xmlns:p14="http://schemas.microsoft.com/office/powerpoint/2010/main" val="2301324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40297" y="1533357"/>
            <a:ext cx="1940525" cy="24407029"/>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18719" y="1533357"/>
            <a:ext cx="5709082" cy="24407029"/>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964F5B9-7D2F-024E-939B-A97DDCEFB8AC}" type="datetimeFigureOut">
              <a:rPr kumimoji="1" lang="ja-JP" altLang="en-US" smtClean="0"/>
              <a:t>2023/3/4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9BDEF7A-383F-A84B-BCA2-559E4C79E476}" type="slidenum">
              <a:rPr kumimoji="1" lang="ja-JP" altLang="en-US" smtClean="0"/>
              <a:t>‹#›</a:t>
            </a:fld>
            <a:endParaRPr kumimoji="1" lang="ja-JP" altLang="en-US"/>
          </a:p>
        </p:txBody>
      </p:sp>
    </p:spTree>
    <p:extLst>
      <p:ext uri="{BB962C8B-B14F-4D97-AF65-F5344CB8AC3E}">
        <p14:creationId xmlns:p14="http://schemas.microsoft.com/office/powerpoint/2010/main" val="37160954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964F5B9-7D2F-024E-939B-A97DDCEFB8AC}" type="datetimeFigureOut">
              <a:rPr kumimoji="1" lang="ja-JP" altLang="en-US" smtClean="0"/>
              <a:t>2023/3/4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9BDEF7A-383F-A84B-BCA2-559E4C79E476}" type="slidenum">
              <a:rPr kumimoji="1" lang="ja-JP" altLang="en-US" smtClean="0"/>
              <a:t>‹#›</a:t>
            </a:fld>
            <a:endParaRPr kumimoji="1" lang="ja-JP" altLang="en-US"/>
          </a:p>
        </p:txBody>
      </p:sp>
    </p:spTree>
    <p:extLst>
      <p:ext uri="{BB962C8B-B14F-4D97-AF65-F5344CB8AC3E}">
        <p14:creationId xmlns:p14="http://schemas.microsoft.com/office/powerpoint/2010/main" val="42428200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14031" y="7180115"/>
            <a:ext cx="7762102" cy="11980175"/>
          </a:xfrm>
        </p:spPr>
        <p:txBody>
          <a:bodyPr anchor="b"/>
          <a:lstStyle>
            <a:lvl1pPr>
              <a:defRPr sz="5905"/>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14031" y="19273626"/>
            <a:ext cx="7762102" cy="6300092"/>
          </a:xfrm>
        </p:spPr>
        <p:txBody>
          <a:bodyPr/>
          <a:lstStyle>
            <a:lvl1pPr marL="0" indent="0">
              <a:buNone/>
              <a:defRPr sz="2362">
                <a:solidFill>
                  <a:schemeClr val="tx1"/>
                </a:solidFill>
              </a:defRPr>
            </a:lvl1pPr>
            <a:lvl2pPr marL="449976" indent="0">
              <a:buNone/>
              <a:defRPr sz="1968">
                <a:solidFill>
                  <a:schemeClr val="tx1">
                    <a:tint val="75000"/>
                  </a:schemeClr>
                </a:solidFill>
              </a:defRPr>
            </a:lvl2pPr>
            <a:lvl3pPr marL="899952" indent="0">
              <a:buNone/>
              <a:defRPr sz="1772">
                <a:solidFill>
                  <a:schemeClr val="tx1">
                    <a:tint val="75000"/>
                  </a:schemeClr>
                </a:solidFill>
              </a:defRPr>
            </a:lvl3pPr>
            <a:lvl4pPr marL="1349929" indent="0">
              <a:buNone/>
              <a:defRPr sz="1575">
                <a:solidFill>
                  <a:schemeClr val="tx1">
                    <a:tint val="75000"/>
                  </a:schemeClr>
                </a:solidFill>
              </a:defRPr>
            </a:lvl4pPr>
            <a:lvl5pPr marL="1799905" indent="0">
              <a:buNone/>
              <a:defRPr sz="1575">
                <a:solidFill>
                  <a:schemeClr val="tx1">
                    <a:tint val="75000"/>
                  </a:schemeClr>
                </a:solidFill>
              </a:defRPr>
            </a:lvl5pPr>
            <a:lvl6pPr marL="2249881" indent="0">
              <a:buNone/>
              <a:defRPr sz="1575">
                <a:solidFill>
                  <a:schemeClr val="tx1">
                    <a:tint val="75000"/>
                  </a:schemeClr>
                </a:solidFill>
              </a:defRPr>
            </a:lvl6pPr>
            <a:lvl7pPr marL="2699857" indent="0">
              <a:buNone/>
              <a:defRPr sz="1575">
                <a:solidFill>
                  <a:schemeClr val="tx1">
                    <a:tint val="75000"/>
                  </a:schemeClr>
                </a:solidFill>
              </a:defRPr>
            </a:lvl7pPr>
            <a:lvl8pPr marL="3149834" indent="0">
              <a:buNone/>
              <a:defRPr sz="1575">
                <a:solidFill>
                  <a:schemeClr val="tx1">
                    <a:tint val="75000"/>
                  </a:schemeClr>
                </a:solidFill>
              </a:defRPr>
            </a:lvl8pPr>
            <a:lvl9pPr marL="3599810" indent="0">
              <a:buNone/>
              <a:defRPr sz="1575">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5964F5B9-7D2F-024E-939B-A97DDCEFB8AC}" type="datetimeFigureOut">
              <a:rPr kumimoji="1" lang="ja-JP" altLang="en-US" smtClean="0"/>
              <a:t>2023/3/4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9BDEF7A-383F-A84B-BCA2-559E4C79E476}" type="slidenum">
              <a:rPr kumimoji="1" lang="ja-JP" altLang="en-US" smtClean="0"/>
              <a:t>‹#›</a:t>
            </a:fld>
            <a:endParaRPr kumimoji="1" lang="ja-JP" altLang="en-US"/>
          </a:p>
        </p:txBody>
      </p:sp>
    </p:spTree>
    <p:extLst>
      <p:ext uri="{BB962C8B-B14F-4D97-AF65-F5344CB8AC3E}">
        <p14:creationId xmlns:p14="http://schemas.microsoft.com/office/powerpoint/2010/main" val="33527197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18718" y="7666780"/>
            <a:ext cx="3824804" cy="1827360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556016" y="7666780"/>
            <a:ext cx="3824804" cy="1827360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5964F5B9-7D2F-024E-939B-A97DDCEFB8AC}" type="datetimeFigureOut">
              <a:rPr kumimoji="1" lang="ja-JP" altLang="en-US" smtClean="0"/>
              <a:t>2023/3/4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9BDEF7A-383F-A84B-BCA2-559E4C79E476}" type="slidenum">
              <a:rPr kumimoji="1" lang="ja-JP" altLang="en-US" smtClean="0"/>
              <a:t>‹#›</a:t>
            </a:fld>
            <a:endParaRPr kumimoji="1" lang="ja-JP" altLang="en-US"/>
          </a:p>
        </p:txBody>
      </p:sp>
    </p:spTree>
    <p:extLst>
      <p:ext uri="{BB962C8B-B14F-4D97-AF65-F5344CB8AC3E}">
        <p14:creationId xmlns:p14="http://schemas.microsoft.com/office/powerpoint/2010/main" val="10136180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19890" y="1533363"/>
            <a:ext cx="7762102" cy="5566751"/>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19891" y="7060107"/>
            <a:ext cx="3807226" cy="3460048"/>
          </a:xfrm>
        </p:spPr>
        <p:txBody>
          <a:bodyPr anchor="b"/>
          <a:lstStyle>
            <a:lvl1pPr marL="0" indent="0">
              <a:buNone/>
              <a:defRPr sz="2362" b="1"/>
            </a:lvl1pPr>
            <a:lvl2pPr marL="449976" indent="0">
              <a:buNone/>
              <a:defRPr sz="1968" b="1"/>
            </a:lvl2pPr>
            <a:lvl3pPr marL="899952" indent="0">
              <a:buNone/>
              <a:defRPr sz="1772" b="1"/>
            </a:lvl3pPr>
            <a:lvl4pPr marL="1349929" indent="0">
              <a:buNone/>
              <a:defRPr sz="1575" b="1"/>
            </a:lvl4pPr>
            <a:lvl5pPr marL="1799905" indent="0">
              <a:buNone/>
              <a:defRPr sz="1575" b="1"/>
            </a:lvl5pPr>
            <a:lvl6pPr marL="2249881" indent="0">
              <a:buNone/>
              <a:defRPr sz="1575" b="1"/>
            </a:lvl6pPr>
            <a:lvl7pPr marL="2699857" indent="0">
              <a:buNone/>
              <a:defRPr sz="1575" b="1"/>
            </a:lvl7pPr>
            <a:lvl8pPr marL="3149834" indent="0">
              <a:buNone/>
              <a:defRPr sz="1575" b="1"/>
            </a:lvl8pPr>
            <a:lvl9pPr marL="3599810" indent="0">
              <a:buNone/>
              <a:defRPr sz="1575" b="1"/>
            </a:lvl9pPr>
          </a:lstStyle>
          <a:p>
            <a:pPr lvl="0"/>
            <a:r>
              <a:rPr lang="ja-JP" altLang="en-US"/>
              <a:t>マスター テキストの書式設定</a:t>
            </a:r>
          </a:p>
        </p:txBody>
      </p:sp>
      <p:sp>
        <p:nvSpPr>
          <p:cNvPr id="4" name="Content Placeholder 3"/>
          <p:cNvSpPr>
            <a:spLocks noGrp="1"/>
          </p:cNvSpPr>
          <p:nvPr>
            <p:ph sz="half" idx="2"/>
          </p:nvPr>
        </p:nvSpPr>
        <p:spPr>
          <a:xfrm>
            <a:off x="619891" y="10520155"/>
            <a:ext cx="3807226" cy="1547356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556017" y="7060107"/>
            <a:ext cx="3825976" cy="3460048"/>
          </a:xfrm>
        </p:spPr>
        <p:txBody>
          <a:bodyPr anchor="b"/>
          <a:lstStyle>
            <a:lvl1pPr marL="0" indent="0">
              <a:buNone/>
              <a:defRPr sz="2362" b="1"/>
            </a:lvl1pPr>
            <a:lvl2pPr marL="449976" indent="0">
              <a:buNone/>
              <a:defRPr sz="1968" b="1"/>
            </a:lvl2pPr>
            <a:lvl3pPr marL="899952" indent="0">
              <a:buNone/>
              <a:defRPr sz="1772" b="1"/>
            </a:lvl3pPr>
            <a:lvl4pPr marL="1349929" indent="0">
              <a:buNone/>
              <a:defRPr sz="1575" b="1"/>
            </a:lvl4pPr>
            <a:lvl5pPr marL="1799905" indent="0">
              <a:buNone/>
              <a:defRPr sz="1575" b="1"/>
            </a:lvl5pPr>
            <a:lvl6pPr marL="2249881" indent="0">
              <a:buNone/>
              <a:defRPr sz="1575" b="1"/>
            </a:lvl6pPr>
            <a:lvl7pPr marL="2699857" indent="0">
              <a:buNone/>
              <a:defRPr sz="1575" b="1"/>
            </a:lvl7pPr>
            <a:lvl8pPr marL="3149834" indent="0">
              <a:buNone/>
              <a:defRPr sz="1575" b="1"/>
            </a:lvl8pPr>
            <a:lvl9pPr marL="3599810" indent="0">
              <a:buNone/>
              <a:defRPr sz="1575" b="1"/>
            </a:lvl9pPr>
          </a:lstStyle>
          <a:p>
            <a:pPr lvl="0"/>
            <a:r>
              <a:rPr lang="ja-JP" altLang="en-US"/>
              <a:t>マスター テキストの書式設定</a:t>
            </a:r>
          </a:p>
        </p:txBody>
      </p:sp>
      <p:sp>
        <p:nvSpPr>
          <p:cNvPr id="6" name="Content Placeholder 5"/>
          <p:cNvSpPr>
            <a:spLocks noGrp="1"/>
          </p:cNvSpPr>
          <p:nvPr>
            <p:ph sz="quarter" idx="4"/>
          </p:nvPr>
        </p:nvSpPr>
        <p:spPr>
          <a:xfrm>
            <a:off x="4556017" y="10520155"/>
            <a:ext cx="3825976" cy="1547356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5964F5B9-7D2F-024E-939B-A97DDCEFB8AC}" type="datetimeFigureOut">
              <a:rPr kumimoji="1" lang="ja-JP" altLang="en-US" smtClean="0"/>
              <a:t>2023/3/4</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E9BDEF7A-383F-A84B-BCA2-559E4C79E476}" type="slidenum">
              <a:rPr kumimoji="1" lang="ja-JP" altLang="en-US" smtClean="0"/>
              <a:t>‹#›</a:t>
            </a:fld>
            <a:endParaRPr kumimoji="1" lang="ja-JP" altLang="en-US"/>
          </a:p>
        </p:txBody>
      </p:sp>
    </p:spTree>
    <p:extLst>
      <p:ext uri="{BB962C8B-B14F-4D97-AF65-F5344CB8AC3E}">
        <p14:creationId xmlns:p14="http://schemas.microsoft.com/office/powerpoint/2010/main" val="42521000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5964F5B9-7D2F-024E-939B-A97DDCEFB8AC}" type="datetimeFigureOut">
              <a:rPr kumimoji="1" lang="ja-JP" altLang="en-US" smtClean="0"/>
              <a:t>2023/3/4</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E9BDEF7A-383F-A84B-BCA2-559E4C79E476}" type="slidenum">
              <a:rPr kumimoji="1" lang="ja-JP" altLang="en-US" smtClean="0"/>
              <a:t>‹#›</a:t>
            </a:fld>
            <a:endParaRPr kumimoji="1" lang="ja-JP" altLang="en-US"/>
          </a:p>
        </p:txBody>
      </p:sp>
    </p:spTree>
    <p:extLst>
      <p:ext uri="{BB962C8B-B14F-4D97-AF65-F5344CB8AC3E}">
        <p14:creationId xmlns:p14="http://schemas.microsoft.com/office/powerpoint/2010/main" val="17818203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964F5B9-7D2F-024E-939B-A97DDCEFB8AC}" type="datetimeFigureOut">
              <a:rPr kumimoji="1" lang="ja-JP" altLang="en-US" smtClean="0"/>
              <a:t>2023/3/4</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E9BDEF7A-383F-A84B-BCA2-559E4C79E476}" type="slidenum">
              <a:rPr kumimoji="1" lang="ja-JP" altLang="en-US" smtClean="0"/>
              <a:t>‹#›</a:t>
            </a:fld>
            <a:endParaRPr kumimoji="1" lang="ja-JP" altLang="en-US"/>
          </a:p>
        </p:txBody>
      </p:sp>
    </p:spTree>
    <p:extLst>
      <p:ext uri="{BB962C8B-B14F-4D97-AF65-F5344CB8AC3E}">
        <p14:creationId xmlns:p14="http://schemas.microsoft.com/office/powerpoint/2010/main" val="20812064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19893" y="1920029"/>
            <a:ext cx="2902585" cy="6720099"/>
          </a:xfrm>
        </p:spPr>
        <p:txBody>
          <a:bodyPr anchor="b"/>
          <a:lstStyle>
            <a:lvl1pPr>
              <a:defRPr sz="3149"/>
            </a:lvl1pPr>
          </a:lstStyle>
          <a:p>
            <a:r>
              <a:rPr lang="ja-JP" altLang="en-US"/>
              <a:t>マスター タイトルの書式設定</a:t>
            </a:r>
            <a:endParaRPr lang="en-US" dirty="0"/>
          </a:p>
        </p:txBody>
      </p:sp>
      <p:sp>
        <p:nvSpPr>
          <p:cNvPr id="3" name="Content Placeholder 2"/>
          <p:cNvSpPr>
            <a:spLocks noGrp="1"/>
          </p:cNvSpPr>
          <p:nvPr>
            <p:ph idx="1"/>
          </p:nvPr>
        </p:nvSpPr>
        <p:spPr>
          <a:xfrm>
            <a:off x="3825976" y="4146735"/>
            <a:ext cx="4556016" cy="20466969"/>
          </a:xfrm>
        </p:spPr>
        <p:txBody>
          <a:bodyPr/>
          <a:lstStyle>
            <a:lvl1pPr>
              <a:defRPr sz="3149"/>
            </a:lvl1pPr>
            <a:lvl2pPr>
              <a:defRPr sz="2756"/>
            </a:lvl2pPr>
            <a:lvl3pPr>
              <a:defRPr sz="2362"/>
            </a:lvl3pPr>
            <a:lvl4pPr>
              <a:defRPr sz="1968"/>
            </a:lvl4pPr>
            <a:lvl5pPr>
              <a:defRPr sz="1968"/>
            </a:lvl5pPr>
            <a:lvl6pPr>
              <a:defRPr sz="1968"/>
            </a:lvl6pPr>
            <a:lvl7pPr>
              <a:defRPr sz="1968"/>
            </a:lvl7pPr>
            <a:lvl8pPr>
              <a:defRPr sz="1968"/>
            </a:lvl8pPr>
            <a:lvl9pPr>
              <a:defRPr sz="1968"/>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19893" y="8640127"/>
            <a:ext cx="2902585" cy="16006906"/>
          </a:xfrm>
        </p:spPr>
        <p:txBody>
          <a:bodyPr/>
          <a:lstStyle>
            <a:lvl1pPr marL="0" indent="0">
              <a:buNone/>
              <a:defRPr sz="1575"/>
            </a:lvl1pPr>
            <a:lvl2pPr marL="449976" indent="0">
              <a:buNone/>
              <a:defRPr sz="1378"/>
            </a:lvl2pPr>
            <a:lvl3pPr marL="899952" indent="0">
              <a:buNone/>
              <a:defRPr sz="1181"/>
            </a:lvl3pPr>
            <a:lvl4pPr marL="1349929" indent="0">
              <a:buNone/>
              <a:defRPr sz="984"/>
            </a:lvl4pPr>
            <a:lvl5pPr marL="1799905" indent="0">
              <a:buNone/>
              <a:defRPr sz="984"/>
            </a:lvl5pPr>
            <a:lvl6pPr marL="2249881" indent="0">
              <a:buNone/>
              <a:defRPr sz="984"/>
            </a:lvl6pPr>
            <a:lvl7pPr marL="2699857" indent="0">
              <a:buNone/>
              <a:defRPr sz="984"/>
            </a:lvl7pPr>
            <a:lvl8pPr marL="3149834" indent="0">
              <a:buNone/>
              <a:defRPr sz="984"/>
            </a:lvl8pPr>
            <a:lvl9pPr marL="3599810" indent="0">
              <a:buNone/>
              <a:defRPr sz="984"/>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5964F5B9-7D2F-024E-939B-A97DDCEFB8AC}" type="datetimeFigureOut">
              <a:rPr kumimoji="1" lang="ja-JP" altLang="en-US" smtClean="0"/>
              <a:t>2023/3/4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9BDEF7A-383F-A84B-BCA2-559E4C79E476}" type="slidenum">
              <a:rPr kumimoji="1" lang="ja-JP" altLang="en-US" smtClean="0"/>
              <a:t>‹#›</a:t>
            </a:fld>
            <a:endParaRPr kumimoji="1" lang="ja-JP" altLang="en-US"/>
          </a:p>
        </p:txBody>
      </p:sp>
    </p:spTree>
    <p:extLst>
      <p:ext uri="{BB962C8B-B14F-4D97-AF65-F5344CB8AC3E}">
        <p14:creationId xmlns:p14="http://schemas.microsoft.com/office/powerpoint/2010/main" val="22617183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19893" y="1920029"/>
            <a:ext cx="2902585" cy="6720099"/>
          </a:xfrm>
        </p:spPr>
        <p:txBody>
          <a:bodyPr anchor="b"/>
          <a:lstStyle>
            <a:lvl1pPr>
              <a:defRPr sz="3149"/>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25976" y="4146735"/>
            <a:ext cx="4556016" cy="20466969"/>
          </a:xfrm>
        </p:spPr>
        <p:txBody>
          <a:bodyPr anchor="t"/>
          <a:lstStyle>
            <a:lvl1pPr marL="0" indent="0">
              <a:buNone/>
              <a:defRPr sz="3149"/>
            </a:lvl1pPr>
            <a:lvl2pPr marL="449976" indent="0">
              <a:buNone/>
              <a:defRPr sz="2756"/>
            </a:lvl2pPr>
            <a:lvl3pPr marL="899952" indent="0">
              <a:buNone/>
              <a:defRPr sz="2362"/>
            </a:lvl3pPr>
            <a:lvl4pPr marL="1349929" indent="0">
              <a:buNone/>
              <a:defRPr sz="1968"/>
            </a:lvl4pPr>
            <a:lvl5pPr marL="1799905" indent="0">
              <a:buNone/>
              <a:defRPr sz="1968"/>
            </a:lvl5pPr>
            <a:lvl6pPr marL="2249881" indent="0">
              <a:buNone/>
              <a:defRPr sz="1968"/>
            </a:lvl6pPr>
            <a:lvl7pPr marL="2699857" indent="0">
              <a:buNone/>
              <a:defRPr sz="1968"/>
            </a:lvl7pPr>
            <a:lvl8pPr marL="3149834" indent="0">
              <a:buNone/>
              <a:defRPr sz="1968"/>
            </a:lvl8pPr>
            <a:lvl9pPr marL="3599810" indent="0">
              <a:buNone/>
              <a:defRPr sz="1968"/>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19893" y="8640127"/>
            <a:ext cx="2902585" cy="16006906"/>
          </a:xfrm>
        </p:spPr>
        <p:txBody>
          <a:bodyPr/>
          <a:lstStyle>
            <a:lvl1pPr marL="0" indent="0">
              <a:buNone/>
              <a:defRPr sz="1575"/>
            </a:lvl1pPr>
            <a:lvl2pPr marL="449976" indent="0">
              <a:buNone/>
              <a:defRPr sz="1378"/>
            </a:lvl2pPr>
            <a:lvl3pPr marL="899952" indent="0">
              <a:buNone/>
              <a:defRPr sz="1181"/>
            </a:lvl3pPr>
            <a:lvl4pPr marL="1349929" indent="0">
              <a:buNone/>
              <a:defRPr sz="984"/>
            </a:lvl4pPr>
            <a:lvl5pPr marL="1799905" indent="0">
              <a:buNone/>
              <a:defRPr sz="984"/>
            </a:lvl5pPr>
            <a:lvl6pPr marL="2249881" indent="0">
              <a:buNone/>
              <a:defRPr sz="984"/>
            </a:lvl6pPr>
            <a:lvl7pPr marL="2699857" indent="0">
              <a:buNone/>
              <a:defRPr sz="984"/>
            </a:lvl7pPr>
            <a:lvl8pPr marL="3149834" indent="0">
              <a:buNone/>
              <a:defRPr sz="984"/>
            </a:lvl8pPr>
            <a:lvl9pPr marL="3599810" indent="0">
              <a:buNone/>
              <a:defRPr sz="984"/>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5964F5B9-7D2F-024E-939B-A97DDCEFB8AC}" type="datetimeFigureOut">
              <a:rPr kumimoji="1" lang="ja-JP" altLang="en-US" smtClean="0"/>
              <a:t>2023/3/4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9BDEF7A-383F-A84B-BCA2-559E4C79E476}" type="slidenum">
              <a:rPr kumimoji="1" lang="ja-JP" altLang="en-US" smtClean="0"/>
              <a:t>‹#›</a:t>
            </a:fld>
            <a:endParaRPr kumimoji="1" lang="ja-JP" altLang="en-US"/>
          </a:p>
        </p:txBody>
      </p:sp>
    </p:spTree>
    <p:extLst>
      <p:ext uri="{BB962C8B-B14F-4D97-AF65-F5344CB8AC3E}">
        <p14:creationId xmlns:p14="http://schemas.microsoft.com/office/powerpoint/2010/main" val="6572246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18718" y="1533363"/>
            <a:ext cx="7762102" cy="5566751"/>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18718" y="7666780"/>
            <a:ext cx="7762102" cy="18273605"/>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18718" y="26693735"/>
            <a:ext cx="2024896" cy="1533356"/>
          </a:xfrm>
          <a:prstGeom prst="rect">
            <a:avLst/>
          </a:prstGeom>
        </p:spPr>
        <p:txBody>
          <a:bodyPr vert="horz" lIns="91440" tIns="45720" rIns="91440" bIns="45720" rtlCol="0" anchor="ctr"/>
          <a:lstStyle>
            <a:lvl1pPr algn="l">
              <a:defRPr sz="1181">
                <a:solidFill>
                  <a:schemeClr val="tx1">
                    <a:tint val="75000"/>
                  </a:schemeClr>
                </a:solidFill>
              </a:defRPr>
            </a:lvl1pPr>
          </a:lstStyle>
          <a:p>
            <a:fld id="{5964F5B9-7D2F-024E-939B-A97DDCEFB8AC}" type="datetimeFigureOut">
              <a:rPr kumimoji="1" lang="ja-JP" altLang="en-US" smtClean="0"/>
              <a:t>2023/3/4</a:t>
            </a:fld>
            <a:endParaRPr kumimoji="1" lang="ja-JP" altLang="en-US"/>
          </a:p>
        </p:txBody>
      </p:sp>
      <p:sp>
        <p:nvSpPr>
          <p:cNvPr id="5" name="Footer Placeholder 4"/>
          <p:cNvSpPr>
            <a:spLocks noGrp="1"/>
          </p:cNvSpPr>
          <p:nvPr>
            <p:ph type="ftr" sz="quarter" idx="3"/>
          </p:nvPr>
        </p:nvSpPr>
        <p:spPr>
          <a:xfrm>
            <a:off x="2981097" y="26693735"/>
            <a:ext cx="3037344" cy="1533356"/>
          </a:xfrm>
          <a:prstGeom prst="rect">
            <a:avLst/>
          </a:prstGeom>
        </p:spPr>
        <p:txBody>
          <a:bodyPr vert="horz" lIns="91440" tIns="45720" rIns="91440" bIns="45720" rtlCol="0" anchor="ctr"/>
          <a:lstStyle>
            <a:lvl1pPr algn="ctr">
              <a:defRPr sz="1181">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355924" y="26693735"/>
            <a:ext cx="2024896" cy="1533356"/>
          </a:xfrm>
          <a:prstGeom prst="rect">
            <a:avLst/>
          </a:prstGeom>
        </p:spPr>
        <p:txBody>
          <a:bodyPr vert="horz" lIns="91440" tIns="45720" rIns="91440" bIns="45720" rtlCol="0" anchor="ctr"/>
          <a:lstStyle>
            <a:lvl1pPr algn="r">
              <a:defRPr sz="1181">
                <a:solidFill>
                  <a:schemeClr val="tx1">
                    <a:tint val="75000"/>
                  </a:schemeClr>
                </a:solidFill>
              </a:defRPr>
            </a:lvl1pPr>
          </a:lstStyle>
          <a:p>
            <a:fld id="{E9BDEF7A-383F-A84B-BCA2-559E4C79E476}" type="slidenum">
              <a:rPr kumimoji="1" lang="ja-JP" altLang="en-US" smtClean="0"/>
              <a:t>‹#›</a:t>
            </a:fld>
            <a:endParaRPr kumimoji="1" lang="ja-JP" altLang="en-US"/>
          </a:p>
        </p:txBody>
      </p:sp>
    </p:spTree>
    <p:extLst>
      <p:ext uri="{BB962C8B-B14F-4D97-AF65-F5344CB8AC3E}">
        <p14:creationId xmlns:p14="http://schemas.microsoft.com/office/powerpoint/2010/main" val="337454963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899952" rtl="0" eaLnBrk="1" latinLnBrk="0" hangingPunct="1">
        <a:lnSpc>
          <a:spcPct val="90000"/>
        </a:lnSpc>
        <a:spcBef>
          <a:spcPct val="0"/>
        </a:spcBef>
        <a:buNone/>
        <a:defRPr kumimoji="1" sz="4330" kern="1200">
          <a:solidFill>
            <a:schemeClr val="tx1"/>
          </a:solidFill>
          <a:latin typeface="+mj-lt"/>
          <a:ea typeface="+mj-ea"/>
          <a:cs typeface="+mj-cs"/>
        </a:defRPr>
      </a:lvl1pPr>
    </p:titleStyle>
    <p:bodyStyle>
      <a:lvl1pPr marL="224988" indent="-224988" algn="l" defTabSz="899952" rtl="0" eaLnBrk="1" latinLnBrk="0" hangingPunct="1">
        <a:lnSpc>
          <a:spcPct val="90000"/>
        </a:lnSpc>
        <a:spcBef>
          <a:spcPts val="984"/>
        </a:spcBef>
        <a:buFont typeface="Arial" panose="020B0604020202020204" pitchFamily="34" charset="0"/>
        <a:buChar char="•"/>
        <a:defRPr kumimoji="1" sz="2756" kern="1200">
          <a:solidFill>
            <a:schemeClr val="tx1"/>
          </a:solidFill>
          <a:latin typeface="+mn-lt"/>
          <a:ea typeface="+mn-ea"/>
          <a:cs typeface="+mn-cs"/>
        </a:defRPr>
      </a:lvl1pPr>
      <a:lvl2pPr marL="674964" indent="-224988" algn="l" defTabSz="899952" rtl="0" eaLnBrk="1" latinLnBrk="0" hangingPunct="1">
        <a:lnSpc>
          <a:spcPct val="90000"/>
        </a:lnSpc>
        <a:spcBef>
          <a:spcPts val="492"/>
        </a:spcBef>
        <a:buFont typeface="Arial" panose="020B0604020202020204" pitchFamily="34" charset="0"/>
        <a:buChar char="•"/>
        <a:defRPr kumimoji="1" sz="2362" kern="1200">
          <a:solidFill>
            <a:schemeClr val="tx1"/>
          </a:solidFill>
          <a:latin typeface="+mn-lt"/>
          <a:ea typeface="+mn-ea"/>
          <a:cs typeface="+mn-cs"/>
        </a:defRPr>
      </a:lvl2pPr>
      <a:lvl3pPr marL="1124941" indent="-224988" algn="l" defTabSz="899952" rtl="0" eaLnBrk="1" latinLnBrk="0" hangingPunct="1">
        <a:lnSpc>
          <a:spcPct val="90000"/>
        </a:lnSpc>
        <a:spcBef>
          <a:spcPts val="492"/>
        </a:spcBef>
        <a:buFont typeface="Arial" panose="020B0604020202020204" pitchFamily="34" charset="0"/>
        <a:buChar char="•"/>
        <a:defRPr kumimoji="1" sz="1968" kern="1200">
          <a:solidFill>
            <a:schemeClr val="tx1"/>
          </a:solidFill>
          <a:latin typeface="+mn-lt"/>
          <a:ea typeface="+mn-ea"/>
          <a:cs typeface="+mn-cs"/>
        </a:defRPr>
      </a:lvl3pPr>
      <a:lvl4pPr marL="1574917" indent="-224988" algn="l" defTabSz="899952" rtl="0" eaLnBrk="1" latinLnBrk="0" hangingPunct="1">
        <a:lnSpc>
          <a:spcPct val="90000"/>
        </a:lnSpc>
        <a:spcBef>
          <a:spcPts val="492"/>
        </a:spcBef>
        <a:buFont typeface="Arial" panose="020B0604020202020204" pitchFamily="34" charset="0"/>
        <a:buChar char="•"/>
        <a:defRPr kumimoji="1" sz="1772" kern="1200">
          <a:solidFill>
            <a:schemeClr val="tx1"/>
          </a:solidFill>
          <a:latin typeface="+mn-lt"/>
          <a:ea typeface="+mn-ea"/>
          <a:cs typeface="+mn-cs"/>
        </a:defRPr>
      </a:lvl4pPr>
      <a:lvl5pPr marL="2024893" indent="-224988" algn="l" defTabSz="899952" rtl="0" eaLnBrk="1" latinLnBrk="0" hangingPunct="1">
        <a:lnSpc>
          <a:spcPct val="90000"/>
        </a:lnSpc>
        <a:spcBef>
          <a:spcPts val="492"/>
        </a:spcBef>
        <a:buFont typeface="Arial" panose="020B0604020202020204" pitchFamily="34" charset="0"/>
        <a:buChar char="•"/>
        <a:defRPr kumimoji="1" sz="1772" kern="1200">
          <a:solidFill>
            <a:schemeClr val="tx1"/>
          </a:solidFill>
          <a:latin typeface="+mn-lt"/>
          <a:ea typeface="+mn-ea"/>
          <a:cs typeface="+mn-cs"/>
        </a:defRPr>
      </a:lvl5pPr>
      <a:lvl6pPr marL="2474869" indent="-224988" algn="l" defTabSz="899952" rtl="0" eaLnBrk="1" latinLnBrk="0" hangingPunct="1">
        <a:lnSpc>
          <a:spcPct val="90000"/>
        </a:lnSpc>
        <a:spcBef>
          <a:spcPts val="492"/>
        </a:spcBef>
        <a:buFont typeface="Arial" panose="020B0604020202020204" pitchFamily="34" charset="0"/>
        <a:buChar char="•"/>
        <a:defRPr kumimoji="1" sz="1772" kern="1200">
          <a:solidFill>
            <a:schemeClr val="tx1"/>
          </a:solidFill>
          <a:latin typeface="+mn-lt"/>
          <a:ea typeface="+mn-ea"/>
          <a:cs typeface="+mn-cs"/>
        </a:defRPr>
      </a:lvl6pPr>
      <a:lvl7pPr marL="2924846" indent="-224988" algn="l" defTabSz="899952" rtl="0" eaLnBrk="1" latinLnBrk="0" hangingPunct="1">
        <a:lnSpc>
          <a:spcPct val="90000"/>
        </a:lnSpc>
        <a:spcBef>
          <a:spcPts val="492"/>
        </a:spcBef>
        <a:buFont typeface="Arial" panose="020B0604020202020204" pitchFamily="34" charset="0"/>
        <a:buChar char="•"/>
        <a:defRPr kumimoji="1" sz="1772" kern="1200">
          <a:solidFill>
            <a:schemeClr val="tx1"/>
          </a:solidFill>
          <a:latin typeface="+mn-lt"/>
          <a:ea typeface="+mn-ea"/>
          <a:cs typeface="+mn-cs"/>
        </a:defRPr>
      </a:lvl7pPr>
      <a:lvl8pPr marL="3374822" indent="-224988" algn="l" defTabSz="899952" rtl="0" eaLnBrk="1" latinLnBrk="0" hangingPunct="1">
        <a:lnSpc>
          <a:spcPct val="90000"/>
        </a:lnSpc>
        <a:spcBef>
          <a:spcPts val="492"/>
        </a:spcBef>
        <a:buFont typeface="Arial" panose="020B0604020202020204" pitchFamily="34" charset="0"/>
        <a:buChar char="•"/>
        <a:defRPr kumimoji="1" sz="1772" kern="1200">
          <a:solidFill>
            <a:schemeClr val="tx1"/>
          </a:solidFill>
          <a:latin typeface="+mn-lt"/>
          <a:ea typeface="+mn-ea"/>
          <a:cs typeface="+mn-cs"/>
        </a:defRPr>
      </a:lvl8pPr>
      <a:lvl9pPr marL="3824798" indent="-224988" algn="l" defTabSz="899952" rtl="0" eaLnBrk="1" latinLnBrk="0" hangingPunct="1">
        <a:lnSpc>
          <a:spcPct val="90000"/>
        </a:lnSpc>
        <a:spcBef>
          <a:spcPts val="492"/>
        </a:spcBef>
        <a:buFont typeface="Arial" panose="020B0604020202020204" pitchFamily="34" charset="0"/>
        <a:buChar char="•"/>
        <a:defRPr kumimoji="1" sz="1772" kern="1200">
          <a:solidFill>
            <a:schemeClr val="tx1"/>
          </a:solidFill>
          <a:latin typeface="+mn-lt"/>
          <a:ea typeface="+mn-ea"/>
          <a:cs typeface="+mn-cs"/>
        </a:defRPr>
      </a:lvl9pPr>
    </p:bodyStyle>
    <p:otherStyle>
      <a:defPPr>
        <a:defRPr lang="en-US"/>
      </a:defPPr>
      <a:lvl1pPr marL="0" algn="l" defTabSz="899952" rtl="0" eaLnBrk="1" latinLnBrk="0" hangingPunct="1">
        <a:defRPr kumimoji="1" sz="1772" kern="1200">
          <a:solidFill>
            <a:schemeClr val="tx1"/>
          </a:solidFill>
          <a:latin typeface="+mn-lt"/>
          <a:ea typeface="+mn-ea"/>
          <a:cs typeface="+mn-cs"/>
        </a:defRPr>
      </a:lvl1pPr>
      <a:lvl2pPr marL="449976" algn="l" defTabSz="899952" rtl="0" eaLnBrk="1" latinLnBrk="0" hangingPunct="1">
        <a:defRPr kumimoji="1" sz="1772" kern="1200">
          <a:solidFill>
            <a:schemeClr val="tx1"/>
          </a:solidFill>
          <a:latin typeface="+mn-lt"/>
          <a:ea typeface="+mn-ea"/>
          <a:cs typeface="+mn-cs"/>
        </a:defRPr>
      </a:lvl2pPr>
      <a:lvl3pPr marL="899952" algn="l" defTabSz="899952" rtl="0" eaLnBrk="1" latinLnBrk="0" hangingPunct="1">
        <a:defRPr kumimoji="1" sz="1772" kern="1200">
          <a:solidFill>
            <a:schemeClr val="tx1"/>
          </a:solidFill>
          <a:latin typeface="+mn-lt"/>
          <a:ea typeface="+mn-ea"/>
          <a:cs typeface="+mn-cs"/>
        </a:defRPr>
      </a:lvl3pPr>
      <a:lvl4pPr marL="1349929" algn="l" defTabSz="899952" rtl="0" eaLnBrk="1" latinLnBrk="0" hangingPunct="1">
        <a:defRPr kumimoji="1" sz="1772" kern="1200">
          <a:solidFill>
            <a:schemeClr val="tx1"/>
          </a:solidFill>
          <a:latin typeface="+mn-lt"/>
          <a:ea typeface="+mn-ea"/>
          <a:cs typeface="+mn-cs"/>
        </a:defRPr>
      </a:lvl4pPr>
      <a:lvl5pPr marL="1799905" algn="l" defTabSz="899952" rtl="0" eaLnBrk="1" latinLnBrk="0" hangingPunct="1">
        <a:defRPr kumimoji="1" sz="1772" kern="1200">
          <a:solidFill>
            <a:schemeClr val="tx1"/>
          </a:solidFill>
          <a:latin typeface="+mn-lt"/>
          <a:ea typeface="+mn-ea"/>
          <a:cs typeface="+mn-cs"/>
        </a:defRPr>
      </a:lvl5pPr>
      <a:lvl6pPr marL="2249881" algn="l" defTabSz="899952" rtl="0" eaLnBrk="1" latinLnBrk="0" hangingPunct="1">
        <a:defRPr kumimoji="1" sz="1772" kern="1200">
          <a:solidFill>
            <a:schemeClr val="tx1"/>
          </a:solidFill>
          <a:latin typeface="+mn-lt"/>
          <a:ea typeface="+mn-ea"/>
          <a:cs typeface="+mn-cs"/>
        </a:defRPr>
      </a:lvl6pPr>
      <a:lvl7pPr marL="2699857" algn="l" defTabSz="899952" rtl="0" eaLnBrk="1" latinLnBrk="0" hangingPunct="1">
        <a:defRPr kumimoji="1" sz="1772" kern="1200">
          <a:solidFill>
            <a:schemeClr val="tx1"/>
          </a:solidFill>
          <a:latin typeface="+mn-lt"/>
          <a:ea typeface="+mn-ea"/>
          <a:cs typeface="+mn-cs"/>
        </a:defRPr>
      </a:lvl7pPr>
      <a:lvl8pPr marL="3149834" algn="l" defTabSz="899952" rtl="0" eaLnBrk="1" latinLnBrk="0" hangingPunct="1">
        <a:defRPr kumimoji="1" sz="1772" kern="1200">
          <a:solidFill>
            <a:schemeClr val="tx1"/>
          </a:solidFill>
          <a:latin typeface="+mn-lt"/>
          <a:ea typeface="+mn-ea"/>
          <a:cs typeface="+mn-cs"/>
        </a:defRPr>
      </a:lvl8pPr>
      <a:lvl9pPr marL="3599810" algn="l" defTabSz="899952" rtl="0" eaLnBrk="1" latinLnBrk="0" hangingPunct="1">
        <a:defRPr kumimoji="1" sz="177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g"/><Relationship Id="rId13" Type="http://schemas.openxmlformats.org/officeDocument/2006/relationships/image" Target="../media/image11.jpeg"/><Relationship Id="rId18" Type="http://schemas.openxmlformats.org/officeDocument/2006/relationships/image" Target="../media/image16.png"/><Relationship Id="rId26" Type="http://schemas.openxmlformats.org/officeDocument/2006/relationships/image" Target="../media/image23.jpg"/><Relationship Id="rId3" Type="http://schemas.openxmlformats.org/officeDocument/2006/relationships/image" Target="../media/image1.jpeg"/><Relationship Id="rId21" Type="http://schemas.openxmlformats.org/officeDocument/2006/relationships/image" Target="../media/image18.png"/><Relationship Id="rId7" Type="http://schemas.openxmlformats.org/officeDocument/2006/relationships/image" Target="../media/image5.jpg"/><Relationship Id="rId12" Type="http://schemas.openxmlformats.org/officeDocument/2006/relationships/image" Target="../media/image10.png"/><Relationship Id="rId17" Type="http://schemas.openxmlformats.org/officeDocument/2006/relationships/image" Target="../media/image15.png"/><Relationship Id="rId25" Type="http://schemas.openxmlformats.org/officeDocument/2006/relationships/image" Target="../media/image22.jpeg"/><Relationship Id="rId2" Type="http://schemas.openxmlformats.org/officeDocument/2006/relationships/notesSlide" Target="../notesSlides/notesSlide1.xml"/><Relationship Id="rId16" Type="http://schemas.openxmlformats.org/officeDocument/2006/relationships/image" Target="../media/image14.jpg"/><Relationship Id="rId20" Type="http://schemas.openxmlformats.org/officeDocument/2006/relationships/image" Target="../media/image17.jpg"/><Relationship Id="rId29" Type="http://schemas.openxmlformats.org/officeDocument/2006/relationships/image" Target="../media/image26.png"/><Relationship Id="rId1" Type="http://schemas.openxmlformats.org/officeDocument/2006/relationships/slideLayout" Target="../slideLayouts/slideLayout1.xml"/><Relationship Id="rId6" Type="http://schemas.openxmlformats.org/officeDocument/2006/relationships/image" Target="../media/image4.jpg"/><Relationship Id="rId11" Type="http://schemas.openxmlformats.org/officeDocument/2006/relationships/image" Target="../media/image9.png"/><Relationship Id="rId24" Type="http://schemas.openxmlformats.org/officeDocument/2006/relationships/image" Target="../media/image21.jpeg"/><Relationship Id="rId5" Type="http://schemas.openxmlformats.org/officeDocument/2006/relationships/image" Target="../media/image3.jpg"/><Relationship Id="rId15" Type="http://schemas.openxmlformats.org/officeDocument/2006/relationships/image" Target="../media/image13.png"/><Relationship Id="rId23" Type="http://schemas.openxmlformats.org/officeDocument/2006/relationships/image" Target="../media/image20.png"/><Relationship Id="rId28" Type="http://schemas.openxmlformats.org/officeDocument/2006/relationships/image" Target="../media/image25.png"/><Relationship Id="rId10" Type="http://schemas.openxmlformats.org/officeDocument/2006/relationships/image" Target="../media/image8.png"/><Relationship Id="rId19" Type="http://schemas.microsoft.com/office/2007/relationships/hdphoto" Target="../media/hdphoto1.wdp"/><Relationship Id="rId31" Type="http://schemas.openxmlformats.org/officeDocument/2006/relationships/image" Target="../media/image27.emf"/><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 Id="rId22" Type="http://schemas.openxmlformats.org/officeDocument/2006/relationships/image" Target="../media/image19.png"/><Relationship Id="rId27" Type="http://schemas.openxmlformats.org/officeDocument/2006/relationships/image" Target="../media/image24.png"/><Relationship Id="rId30" Type="http://schemas.microsoft.com/office/2007/relationships/hdphoto" Target="../media/hdphoto2.wdp"/></Relationships>
</file>

<file path=ppt/slides/_rels/slide2.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image" Target="../media/image22.jpeg"/><Relationship Id="rId7" Type="http://schemas.openxmlformats.org/officeDocument/2006/relationships/image" Target="../media/image29.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7.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36.png"/><Relationship Id="rId3" Type="http://schemas.openxmlformats.org/officeDocument/2006/relationships/image" Target="../media/image23.jpg"/><Relationship Id="rId7" Type="http://schemas.openxmlformats.org/officeDocument/2006/relationships/image" Target="../media/image32.png"/><Relationship Id="rId12" Type="http://schemas.openxmlformats.org/officeDocument/2006/relationships/image" Target="../media/image35.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31.png"/><Relationship Id="rId11" Type="http://schemas.openxmlformats.org/officeDocument/2006/relationships/image" Target="../media/image34.jpeg"/><Relationship Id="rId5" Type="http://schemas.openxmlformats.org/officeDocument/2006/relationships/image" Target="../media/image7.png"/><Relationship Id="rId10" Type="http://schemas.openxmlformats.org/officeDocument/2006/relationships/image" Target="../media/image19.png"/><Relationship Id="rId4" Type="http://schemas.openxmlformats.org/officeDocument/2006/relationships/image" Target="../media/image2.png"/><Relationship Id="rId9" Type="http://schemas.openxmlformats.org/officeDocument/2006/relationships/image" Target="../media/image18.png"/></Relationships>
</file>

<file path=ppt/slides/_rels/slide4.xml.rels><?xml version="1.0" encoding="UTF-8" standalone="yes"?>
<Relationships xmlns="http://schemas.openxmlformats.org/package/2006/relationships"><Relationship Id="rId8" Type="http://schemas.openxmlformats.org/officeDocument/2006/relationships/image" Target="../media/image27.emf"/><Relationship Id="rId13" Type="http://schemas.openxmlformats.org/officeDocument/2006/relationships/image" Target="../media/image39.emf"/><Relationship Id="rId18" Type="http://schemas.openxmlformats.org/officeDocument/2006/relationships/image" Target="../media/image44.emf"/><Relationship Id="rId3" Type="http://schemas.openxmlformats.org/officeDocument/2006/relationships/image" Target="../media/image2.png"/><Relationship Id="rId21" Type="http://schemas.openxmlformats.org/officeDocument/2006/relationships/image" Target="../media/image46.emf"/><Relationship Id="rId7" Type="http://schemas.openxmlformats.org/officeDocument/2006/relationships/image" Target="../media/image24.png"/><Relationship Id="rId12" Type="http://schemas.openxmlformats.org/officeDocument/2006/relationships/image" Target="../media/image38.emf"/><Relationship Id="rId17" Type="http://schemas.openxmlformats.org/officeDocument/2006/relationships/image" Target="../media/image43.emf"/><Relationship Id="rId2" Type="http://schemas.openxmlformats.org/officeDocument/2006/relationships/notesSlide" Target="../notesSlides/notesSlide4.xml"/><Relationship Id="rId16" Type="http://schemas.openxmlformats.org/officeDocument/2006/relationships/image" Target="../media/image42.emf"/><Relationship Id="rId20" Type="http://schemas.openxmlformats.org/officeDocument/2006/relationships/image" Target="../media/image45.emf"/><Relationship Id="rId1" Type="http://schemas.openxmlformats.org/officeDocument/2006/relationships/slideLayout" Target="../slideLayouts/slideLayout1.xml"/><Relationship Id="rId6" Type="http://schemas.microsoft.com/office/2007/relationships/hdphoto" Target="../media/hdphoto2.wdp"/><Relationship Id="rId11" Type="http://schemas.openxmlformats.org/officeDocument/2006/relationships/chart" Target="../charts/chart1.xml"/><Relationship Id="rId5" Type="http://schemas.openxmlformats.org/officeDocument/2006/relationships/image" Target="../media/image26.png"/><Relationship Id="rId15" Type="http://schemas.openxmlformats.org/officeDocument/2006/relationships/image" Target="../media/image41.emf"/><Relationship Id="rId23" Type="http://schemas.microsoft.com/office/2007/relationships/hdphoto" Target="../media/hdphoto1.wdp"/><Relationship Id="rId10" Type="http://schemas.microsoft.com/office/2007/relationships/hdphoto" Target="../media/hdphoto3.wdp"/><Relationship Id="rId19" Type="http://schemas.openxmlformats.org/officeDocument/2006/relationships/hyperlink" Target="https://www.linguee.jp/%E8%8B%B1%E8%AA%9E-%E6%97%A5%E6%9C%AC%E8%AA%9E/%E7%BF%BB%E8%A8%B3/continuous+manufacturing.html" TargetMode="External"/><Relationship Id="rId4" Type="http://schemas.openxmlformats.org/officeDocument/2006/relationships/image" Target="../media/image7.png"/><Relationship Id="rId9" Type="http://schemas.openxmlformats.org/officeDocument/2006/relationships/image" Target="../media/image37.png"/><Relationship Id="rId14" Type="http://schemas.openxmlformats.org/officeDocument/2006/relationships/image" Target="../media/image40.emf"/><Relationship Id="rId22"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 name="正方形/長方形 107">
            <a:extLst>
              <a:ext uri="{FF2B5EF4-FFF2-40B4-BE49-F238E27FC236}">
                <a16:creationId xmlns:a16="http://schemas.microsoft.com/office/drawing/2014/main" id="{B476DCA2-A71E-2BD3-DA14-AFCD1F79A408}"/>
              </a:ext>
            </a:extLst>
          </p:cNvPr>
          <p:cNvSpPr/>
          <p:nvPr/>
        </p:nvSpPr>
        <p:spPr>
          <a:xfrm>
            <a:off x="0" y="28775193"/>
            <a:ext cx="8999538" cy="35663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77" name="グループ化 76">
            <a:extLst>
              <a:ext uri="{FF2B5EF4-FFF2-40B4-BE49-F238E27FC236}">
                <a16:creationId xmlns:a16="http://schemas.microsoft.com/office/drawing/2014/main" id="{0B4FBA88-7511-81BD-BDFA-3514C542FA51}"/>
              </a:ext>
            </a:extLst>
          </p:cNvPr>
          <p:cNvGrpSpPr/>
          <p:nvPr/>
        </p:nvGrpSpPr>
        <p:grpSpPr>
          <a:xfrm>
            <a:off x="-7532" y="633682"/>
            <a:ext cx="9007070" cy="4140000"/>
            <a:chOff x="-7532" y="633682"/>
            <a:chExt cx="9007070" cy="4140000"/>
          </a:xfrm>
        </p:grpSpPr>
        <p:pic>
          <p:nvPicPr>
            <p:cNvPr id="58" name="図 57">
              <a:extLst>
                <a:ext uri="{FF2B5EF4-FFF2-40B4-BE49-F238E27FC236}">
                  <a16:creationId xmlns:a16="http://schemas.microsoft.com/office/drawing/2014/main" id="{72493048-0BB8-36A6-BD00-B57C525BE113}"/>
                </a:ext>
              </a:extLst>
            </p:cNvPr>
            <p:cNvPicPr>
              <a:picLocks noChangeAspect="1"/>
            </p:cNvPicPr>
            <p:nvPr/>
          </p:nvPicPr>
          <p:blipFill rotWithShape="1">
            <a:blip r:embed="rId3"/>
            <a:srcRect l="-5029" r="15193"/>
            <a:stretch/>
          </p:blipFill>
          <p:spPr>
            <a:xfrm>
              <a:off x="2386767" y="633682"/>
              <a:ext cx="6612771" cy="4140000"/>
            </a:xfrm>
            <a:prstGeom prst="rect">
              <a:avLst/>
            </a:prstGeom>
          </p:spPr>
        </p:pic>
        <p:sp>
          <p:nvSpPr>
            <p:cNvPr id="63" name="正方形/長方形 62">
              <a:extLst>
                <a:ext uri="{FF2B5EF4-FFF2-40B4-BE49-F238E27FC236}">
                  <a16:creationId xmlns:a16="http://schemas.microsoft.com/office/drawing/2014/main" id="{58B8CF9D-87DB-EDCA-8E37-70D8A2437480}"/>
                </a:ext>
              </a:extLst>
            </p:cNvPr>
            <p:cNvSpPr/>
            <p:nvPr/>
          </p:nvSpPr>
          <p:spPr>
            <a:xfrm>
              <a:off x="-7532" y="633682"/>
              <a:ext cx="4235148" cy="4140000"/>
            </a:xfrm>
            <a:prstGeom prst="rect">
              <a:avLst/>
            </a:prstGeom>
            <a:gradFill>
              <a:gsLst>
                <a:gs pos="54000">
                  <a:srgbClr val="95B2C9"/>
                </a:gs>
                <a:gs pos="80000">
                  <a:srgbClr val="A5BBD3"/>
                </a:gs>
                <a:gs pos="100000">
                  <a:srgbClr val="A8BFD7">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pic>
        <p:nvPicPr>
          <p:cNvPr id="36" name="図 35">
            <a:extLst>
              <a:ext uri="{FF2B5EF4-FFF2-40B4-BE49-F238E27FC236}">
                <a16:creationId xmlns:a16="http://schemas.microsoft.com/office/drawing/2014/main" id="{C20495D8-3932-1852-F0BE-2FD856280DF8}"/>
              </a:ext>
            </a:extLst>
          </p:cNvPr>
          <p:cNvPicPr>
            <a:picLocks noChangeAspect="1"/>
          </p:cNvPicPr>
          <p:nvPr/>
        </p:nvPicPr>
        <p:blipFill>
          <a:blip r:embed="rId4"/>
          <a:stretch>
            <a:fillRect/>
          </a:stretch>
        </p:blipFill>
        <p:spPr>
          <a:xfrm>
            <a:off x="543831" y="288534"/>
            <a:ext cx="1716406" cy="260894"/>
          </a:xfrm>
          <a:prstGeom prst="rect">
            <a:avLst/>
          </a:prstGeom>
        </p:spPr>
      </p:pic>
      <p:sp>
        <p:nvSpPr>
          <p:cNvPr id="13" name="テキスト ボックス 12">
            <a:extLst>
              <a:ext uri="{FF2B5EF4-FFF2-40B4-BE49-F238E27FC236}">
                <a16:creationId xmlns:a16="http://schemas.microsoft.com/office/drawing/2014/main" id="{BB2FDDE1-516A-D64B-2DE4-9F4BB940B245}"/>
              </a:ext>
            </a:extLst>
          </p:cNvPr>
          <p:cNvSpPr txBox="1"/>
          <p:nvPr/>
        </p:nvSpPr>
        <p:spPr>
          <a:xfrm>
            <a:off x="5573158" y="326640"/>
            <a:ext cx="697627" cy="246221"/>
          </a:xfrm>
          <a:prstGeom prst="rect">
            <a:avLst/>
          </a:prstGeom>
          <a:noFill/>
        </p:spPr>
        <p:txBody>
          <a:bodyPr wrap="none" rtlCol="0">
            <a:spAutoFit/>
          </a:bodyPr>
          <a:lstStyle/>
          <a:p>
            <a:r>
              <a:rPr kumimoji="1" lang="ja-JP" altLang="en-US" sz="1000">
                <a:latin typeface="Noto Sans CJK JP Medium" panose="020B0500000000000000" pitchFamily="34" charset="-128"/>
                <a:ea typeface="Noto Sans CJK JP Medium" panose="020B0500000000000000" pitchFamily="34" charset="-128"/>
              </a:rPr>
              <a:t>企業情報</a:t>
            </a:r>
          </a:p>
        </p:txBody>
      </p:sp>
      <p:sp>
        <p:nvSpPr>
          <p:cNvPr id="14" name="テキスト ボックス 13">
            <a:extLst>
              <a:ext uri="{FF2B5EF4-FFF2-40B4-BE49-F238E27FC236}">
                <a16:creationId xmlns:a16="http://schemas.microsoft.com/office/drawing/2014/main" id="{FF393B78-8686-8BBA-D551-6C4FC8CD471C}"/>
              </a:ext>
            </a:extLst>
          </p:cNvPr>
          <p:cNvSpPr txBox="1"/>
          <p:nvPr/>
        </p:nvSpPr>
        <p:spPr>
          <a:xfrm>
            <a:off x="3541896" y="326640"/>
            <a:ext cx="1082348" cy="246221"/>
          </a:xfrm>
          <a:prstGeom prst="rect">
            <a:avLst/>
          </a:prstGeom>
          <a:noFill/>
        </p:spPr>
        <p:txBody>
          <a:bodyPr wrap="none" rtlCol="0">
            <a:spAutoFit/>
          </a:bodyPr>
          <a:lstStyle/>
          <a:p>
            <a:r>
              <a:rPr kumimoji="1" lang="ja-JP" altLang="en-US" sz="1000">
                <a:latin typeface="Noto Sans CJK JP Medium" panose="020B0500000000000000" pitchFamily="34" charset="-128"/>
                <a:ea typeface="Noto Sans CJK JP Medium" panose="020B0500000000000000" pitchFamily="34" charset="-128"/>
              </a:rPr>
              <a:t>事業領域・強み</a:t>
            </a:r>
          </a:p>
        </p:txBody>
      </p:sp>
      <p:sp>
        <p:nvSpPr>
          <p:cNvPr id="16" name="テキスト ボックス 15">
            <a:extLst>
              <a:ext uri="{FF2B5EF4-FFF2-40B4-BE49-F238E27FC236}">
                <a16:creationId xmlns:a16="http://schemas.microsoft.com/office/drawing/2014/main" id="{6F17EE2A-CF27-2ACD-4F54-E287CDC962D7}"/>
              </a:ext>
            </a:extLst>
          </p:cNvPr>
          <p:cNvSpPr txBox="1"/>
          <p:nvPr/>
        </p:nvSpPr>
        <p:spPr>
          <a:xfrm>
            <a:off x="4749887" y="326640"/>
            <a:ext cx="697627" cy="246221"/>
          </a:xfrm>
          <a:prstGeom prst="rect">
            <a:avLst/>
          </a:prstGeom>
          <a:noFill/>
        </p:spPr>
        <p:txBody>
          <a:bodyPr wrap="none" rtlCol="0">
            <a:spAutoFit/>
          </a:bodyPr>
          <a:lstStyle/>
          <a:p>
            <a:r>
              <a:rPr kumimoji="1" lang="ja-JP" altLang="en-US" sz="1000">
                <a:latin typeface="Noto Sans CJK JP Medium" panose="020B0500000000000000" pitchFamily="34" charset="-128"/>
                <a:ea typeface="Noto Sans CJK JP Medium" panose="020B0500000000000000" pitchFamily="34" charset="-128"/>
              </a:rPr>
              <a:t>サービス</a:t>
            </a:r>
          </a:p>
        </p:txBody>
      </p:sp>
      <p:sp>
        <p:nvSpPr>
          <p:cNvPr id="17" name="テキスト ボックス 16">
            <a:extLst>
              <a:ext uri="{FF2B5EF4-FFF2-40B4-BE49-F238E27FC236}">
                <a16:creationId xmlns:a16="http://schemas.microsoft.com/office/drawing/2014/main" id="{D473CAD9-97D0-30AD-DD8D-7DA178EB4248}"/>
              </a:ext>
            </a:extLst>
          </p:cNvPr>
          <p:cNvSpPr txBox="1"/>
          <p:nvPr/>
        </p:nvSpPr>
        <p:spPr>
          <a:xfrm>
            <a:off x="6624137" y="326640"/>
            <a:ext cx="697627" cy="246221"/>
          </a:xfrm>
          <a:prstGeom prst="rect">
            <a:avLst/>
          </a:prstGeom>
          <a:noFill/>
        </p:spPr>
        <p:txBody>
          <a:bodyPr wrap="none" rtlCol="0">
            <a:spAutoFit/>
          </a:bodyPr>
          <a:lstStyle/>
          <a:p>
            <a:r>
              <a:rPr kumimoji="1" lang="ja-JP" altLang="en-US" sz="1000">
                <a:latin typeface="Noto Sans CJK JP Medium" panose="020B0500000000000000" pitchFamily="34" charset="-128"/>
                <a:ea typeface="Noto Sans CJK JP Medium" panose="020B0500000000000000" pitchFamily="34" charset="-128"/>
              </a:rPr>
              <a:t>採用情報</a:t>
            </a:r>
          </a:p>
        </p:txBody>
      </p:sp>
      <p:sp>
        <p:nvSpPr>
          <p:cNvPr id="18" name="テキスト ボックス 17">
            <a:extLst>
              <a:ext uri="{FF2B5EF4-FFF2-40B4-BE49-F238E27FC236}">
                <a16:creationId xmlns:a16="http://schemas.microsoft.com/office/drawing/2014/main" id="{E6E74ADD-F97A-39A3-1381-35FEC3645D00}"/>
              </a:ext>
            </a:extLst>
          </p:cNvPr>
          <p:cNvSpPr txBox="1"/>
          <p:nvPr/>
        </p:nvSpPr>
        <p:spPr>
          <a:xfrm>
            <a:off x="7754297" y="326640"/>
            <a:ext cx="954107" cy="246221"/>
          </a:xfrm>
          <a:prstGeom prst="rect">
            <a:avLst/>
          </a:prstGeom>
          <a:noFill/>
        </p:spPr>
        <p:txBody>
          <a:bodyPr wrap="none" rtlCol="0">
            <a:spAutoFit/>
          </a:bodyPr>
          <a:lstStyle/>
          <a:p>
            <a:r>
              <a:rPr kumimoji="1" lang="ja-JP" altLang="en-US" sz="1000">
                <a:latin typeface="Noto Sans CJK JP Medium" panose="020B0500000000000000" pitchFamily="34" charset="-128"/>
                <a:ea typeface="Noto Sans CJK JP Medium" panose="020B0500000000000000" pitchFamily="34" charset="-128"/>
              </a:rPr>
              <a:t>お問い合わせ</a:t>
            </a:r>
          </a:p>
        </p:txBody>
      </p:sp>
      <p:sp>
        <p:nvSpPr>
          <p:cNvPr id="3" name="正方形/長方形 2">
            <a:extLst>
              <a:ext uri="{FF2B5EF4-FFF2-40B4-BE49-F238E27FC236}">
                <a16:creationId xmlns:a16="http://schemas.microsoft.com/office/drawing/2014/main" id="{74AEB800-9179-BCD1-ADB9-1988860E63A7}"/>
              </a:ext>
            </a:extLst>
          </p:cNvPr>
          <p:cNvSpPr/>
          <p:nvPr/>
        </p:nvSpPr>
        <p:spPr>
          <a:xfrm>
            <a:off x="11433486" y="23410475"/>
            <a:ext cx="2517545" cy="4996834"/>
          </a:xfrm>
          <a:prstGeom prst="rect">
            <a:avLst/>
          </a:prstGeom>
          <a:solidFill>
            <a:schemeClr val="bg1"/>
          </a:solidFill>
          <a:ln w="6350">
            <a:noFill/>
          </a:ln>
          <a:effectLst>
            <a:outerShdw blurRad="63500" dist="254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D5CAB801-4E05-9B2D-F78C-8E626B789840}"/>
              </a:ext>
            </a:extLst>
          </p:cNvPr>
          <p:cNvSpPr txBox="1"/>
          <p:nvPr/>
        </p:nvSpPr>
        <p:spPr>
          <a:xfrm>
            <a:off x="11525898" y="25775576"/>
            <a:ext cx="2369744" cy="1947649"/>
          </a:xfrm>
          <a:prstGeom prst="rect">
            <a:avLst/>
          </a:prstGeom>
          <a:noFill/>
        </p:spPr>
        <p:txBody>
          <a:bodyPr wrap="square" rtlCol="0">
            <a:spAutoFit/>
          </a:bodyPr>
          <a:lstStyle/>
          <a:p>
            <a:pPr algn="l">
              <a:lnSpc>
                <a:spcPct val="110000"/>
              </a:lnSpc>
            </a:pPr>
            <a:r>
              <a:rPr lang="ja-JP" altLang="en-US" sz="1000">
                <a:solidFill>
                  <a:srgbClr val="0F0F0F"/>
                </a:solidFill>
                <a:latin typeface="Manrope"/>
              </a:rPr>
              <a:t>■背景：</a:t>
            </a:r>
            <a:r>
              <a:rPr lang="ja-JP" altLang="en-US" sz="1000">
                <a:solidFill>
                  <a:srgbClr val="333333"/>
                </a:solidFill>
                <a:latin typeface="YuGothic"/>
              </a:rPr>
              <a:t>従来の介護センサー類では被介護者のプライバシー確保しつつ危険を事前察知することに課題を抱えており、</a:t>
            </a:r>
            <a:r>
              <a:rPr lang="ja-JP" altLang="en-US" sz="1000">
                <a:solidFill>
                  <a:srgbClr val="0F0F0F"/>
                </a:solidFill>
                <a:latin typeface="Manrope"/>
              </a:rPr>
              <a:t>実現するためのシステム開発支援を求めていた。</a:t>
            </a:r>
            <a:endParaRPr lang="en-US" altLang="ja-JP" sz="1000" dirty="0">
              <a:solidFill>
                <a:srgbClr val="0F0F0F"/>
              </a:solidFill>
              <a:latin typeface="Manrope"/>
            </a:endParaRPr>
          </a:p>
          <a:p>
            <a:pPr algn="l">
              <a:lnSpc>
                <a:spcPct val="110000"/>
              </a:lnSpc>
            </a:pPr>
            <a:endParaRPr lang="en-US" altLang="ja-JP" sz="1000" dirty="0">
              <a:solidFill>
                <a:srgbClr val="0F0F0F"/>
              </a:solidFill>
              <a:latin typeface="Manrope"/>
            </a:endParaRPr>
          </a:p>
          <a:p>
            <a:pPr algn="l">
              <a:lnSpc>
                <a:spcPct val="110000"/>
              </a:lnSpc>
            </a:pPr>
            <a:r>
              <a:rPr lang="ja-JP" altLang="en-US" sz="1000">
                <a:solidFill>
                  <a:srgbClr val="0F0F0F"/>
                </a:solidFill>
                <a:latin typeface="Manrope"/>
              </a:rPr>
              <a:t> ■実施概要：デバイスフリーで構成可能なアーキテクチャを設計。クライアント施設における危険行動の分析を重ね学習データとし、画像解析技術を用いた行動予知</a:t>
            </a:r>
            <a:r>
              <a:rPr lang="en-US" altLang="ja-JP" sz="1000" dirty="0">
                <a:solidFill>
                  <a:srgbClr val="0F0F0F"/>
                </a:solidFill>
                <a:latin typeface="Manrope"/>
              </a:rPr>
              <a:t>AI</a:t>
            </a:r>
            <a:r>
              <a:rPr lang="ja-JP" altLang="en-US" sz="1000">
                <a:solidFill>
                  <a:srgbClr val="0F0F0F"/>
                </a:solidFill>
                <a:latin typeface="Manrope"/>
              </a:rPr>
              <a:t>を開発した。</a:t>
            </a:r>
          </a:p>
        </p:txBody>
      </p:sp>
      <p:sp>
        <p:nvSpPr>
          <p:cNvPr id="7" name="角丸四角形 6">
            <a:extLst>
              <a:ext uri="{FF2B5EF4-FFF2-40B4-BE49-F238E27FC236}">
                <a16:creationId xmlns:a16="http://schemas.microsoft.com/office/drawing/2014/main" id="{4E74A0A1-2759-6A64-ACEE-2DEC7D6D1DE7}"/>
              </a:ext>
            </a:extLst>
          </p:cNvPr>
          <p:cNvSpPr/>
          <p:nvPr/>
        </p:nvSpPr>
        <p:spPr>
          <a:xfrm>
            <a:off x="11609626" y="24737520"/>
            <a:ext cx="533840" cy="162408"/>
          </a:xfrm>
          <a:prstGeom prst="roundRect">
            <a:avLst>
              <a:gd name="adj" fmla="val 5000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94666301-0762-17BB-912E-1BA1D6F4DD37}"/>
              </a:ext>
            </a:extLst>
          </p:cNvPr>
          <p:cNvSpPr txBox="1"/>
          <p:nvPr/>
        </p:nvSpPr>
        <p:spPr>
          <a:xfrm>
            <a:off x="11624102" y="24691221"/>
            <a:ext cx="504888" cy="255006"/>
          </a:xfrm>
          <a:prstGeom prst="rect">
            <a:avLst/>
          </a:prstGeom>
          <a:noFill/>
        </p:spPr>
        <p:txBody>
          <a:bodyPr wrap="square" rtlCol="0">
            <a:spAutoFit/>
          </a:bodyPr>
          <a:lstStyle/>
          <a:p>
            <a:pPr algn="ctr">
              <a:lnSpc>
                <a:spcPct val="110000"/>
              </a:lnSpc>
            </a:pPr>
            <a:r>
              <a:rPr lang="ja-JP" altLang="en-US" sz="1000" b="1">
                <a:solidFill>
                  <a:schemeClr val="bg1"/>
                </a:solidFill>
                <a:latin typeface="+mn-ea"/>
              </a:rPr>
              <a:t>医薬</a:t>
            </a:r>
          </a:p>
        </p:txBody>
      </p:sp>
      <p:pic>
        <p:nvPicPr>
          <p:cNvPr id="35" name="図 34">
            <a:extLst>
              <a:ext uri="{FF2B5EF4-FFF2-40B4-BE49-F238E27FC236}">
                <a16:creationId xmlns:a16="http://schemas.microsoft.com/office/drawing/2014/main" id="{822371B7-1D59-CD36-869D-3F5C47EEDD3F}"/>
              </a:ext>
            </a:extLst>
          </p:cNvPr>
          <p:cNvPicPr>
            <a:picLocks noChangeAspect="1"/>
          </p:cNvPicPr>
          <p:nvPr/>
        </p:nvPicPr>
        <p:blipFill>
          <a:blip r:embed="rId5"/>
          <a:stretch>
            <a:fillRect/>
          </a:stretch>
        </p:blipFill>
        <p:spPr>
          <a:xfrm>
            <a:off x="11429588" y="22965529"/>
            <a:ext cx="2517545" cy="1575263"/>
          </a:xfrm>
          <a:prstGeom prst="rect">
            <a:avLst/>
          </a:prstGeom>
        </p:spPr>
      </p:pic>
      <p:sp>
        <p:nvSpPr>
          <p:cNvPr id="25" name="正方形/長方形 24">
            <a:extLst>
              <a:ext uri="{FF2B5EF4-FFF2-40B4-BE49-F238E27FC236}">
                <a16:creationId xmlns:a16="http://schemas.microsoft.com/office/drawing/2014/main" id="{C02AB12A-DE0F-D603-2FAC-2B61C4239393}"/>
              </a:ext>
            </a:extLst>
          </p:cNvPr>
          <p:cNvSpPr/>
          <p:nvPr/>
        </p:nvSpPr>
        <p:spPr>
          <a:xfrm>
            <a:off x="457959" y="23410473"/>
            <a:ext cx="2517545" cy="4996836"/>
          </a:xfrm>
          <a:prstGeom prst="rect">
            <a:avLst/>
          </a:prstGeom>
          <a:solidFill>
            <a:schemeClr val="bg1"/>
          </a:solidFill>
          <a:ln w="6350">
            <a:noFill/>
          </a:ln>
          <a:effectLst>
            <a:outerShdw blurRad="63500" dist="254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テキスト ボックス 31">
            <a:extLst>
              <a:ext uri="{FF2B5EF4-FFF2-40B4-BE49-F238E27FC236}">
                <a16:creationId xmlns:a16="http://schemas.microsoft.com/office/drawing/2014/main" id="{FBFA38AC-956C-91FD-E438-EF9A78029B16}"/>
              </a:ext>
            </a:extLst>
          </p:cNvPr>
          <p:cNvSpPr txBox="1"/>
          <p:nvPr/>
        </p:nvSpPr>
        <p:spPr>
          <a:xfrm>
            <a:off x="537987" y="25775576"/>
            <a:ext cx="2369744" cy="1609095"/>
          </a:xfrm>
          <a:prstGeom prst="rect">
            <a:avLst/>
          </a:prstGeom>
          <a:noFill/>
        </p:spPr>
        <p:txBody>
          <a:bodyPr wrap="square" rtlCol="0">
            <a:spAutoFit/>
          </a:bodyPr>
          <a:lstStyle/>
          <a:p>
            <a:pPr algn="l">
              <a:lnSpc>
                <a:spcPct val="110000"/>
              </a:lnSpc>
            </a:pPr>
            <a:r>
              <a:rPr lang="ja-JP" altLang="en-US" sz="1000">
                <a:solidFill>
                  <a:srgbClr val="0F0F0F"/>
                </a:solidFill>
                <a:latin typeface="Manrope"/>
              </a:rPr>
              <a:t>■背景：製造業に向けた装置やパーツ類の単品販売を主力としていたが、今後の事業強化に向け、他業界への展開および商品力の追求が求められていた。</a:t>
            </a:r>
            <a:endParaRPr lang="en-US" altLang="ja-JP" sz="1000" dirty="0">
              <a:solidFill>
                <a:srgbClr val="0F0F0F"/>
              </a:solidFill>
              <a:latin typeface="Manrope"/>
            </a:endParaRPr>
          </a:p>
          <a:p>
            <a:pPr algn="l">
              <a:lnSpc>
                <a:spcPct val="110000"/>
              </a:lnSpc>
            </a:pPr>
            <a:endParaRPr lang="en-US" altLang="ja-JP" sz="1000" dirty="0">
              <a:solidFill>
                <a:srgbClr val="0F0F0F"/>
              </a:solidFill>
              <a:latin typeface="Manrope"/>
            </a:endParaRPr>
          </a:p>
          <a:p>
            <a:pPr algn="l">
              <a:lnSpc>
                <a:spcPct val="110000"/>
              </a:lnSpc>
            </a:pPr>
            <a:r>
              <a:rPr lang="ja-JP" altLang="en-US" sz="1000">
                <a:solidFill>
                  <a:srgbClr val="0F0F0F"/>
                </a:solidFill>
                <a:latin typeface="Manrope"/>
              </a:rPr>
              <a:t> ■実施概要：成長産業であるバイオ医薬品市場を選択し、国内の空白ポジションである連続生産設備にターゲットを設定し事業化を実施。</a:t>
            </a:r>
          </a:p>
        </p:txBody>
      </p:sp>
      <p:sp>
        <p:nvSpPr>
          <p:cNvPr id="33" name="角丸四角形 32">
            <a:extLst>
              <a:ext uri="{FF2B5EF4-FFF2-40B4-BE49-F238E27FC236}">
                <a16:creationId xmlns:a16="http://schemas.microsoft.com/office/drawing/2014/main" id="{2C4984FE-87FA-3074-FD98-C03C133E5909}"/>
              </a:ext>
            </a:extLst>
          </p:cNvPr>
          <p:cNvSpPr/>
          <p:nvPr/>
        </p:nvSpPr>
        <p:spPr>
          <a:xfrm>
            <a:off x="621715" y="24737520"/>
            <a:ext cx="533840" cy="162408"/>
          </a:xfrm>
          <a:prstGeom prst="roundRect">
            <a:avLst>
              <a:gd name="adj" fmla="val 5000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テキスト ボックス 33">
            <a:extLst>
              <a:ext uri="{FF2B5EF4-FFF2-40B4-BE49-F238E27FC236}">
                <a16:creationId xmlns:a16="http://schemas.microsoft.com/office/drawing/2014/main" id="{16C69516-75E9-86D3-F607-63A8520266E3}"/>
              </a:ext>
            </a:extLst>
          </p:cNvPr>
          <p:cNvSpPr txBox="1"/>
          <p:nvPr/>
        </p:nvSpPr>
        <p:spPr>
          <a:xfrm>
            <a:off x="585160" y="24691221"/>
            <a:ext cx="603092" cy="255006"/>
          </a:xfrm>
          <a:prstGeom prst="rect">
            <a:avLst/>
          </a:prstGeom>
          <a:noFill/>
        </p:spPr>
        <p:txBody>
          <a:bodyPr wrap="square" rtlCol="0">
            <a:spAutoFit/>
          </a:bodyPr>
          <a:lstStyle/>
          <a:p>
            <a:pPr algn="ctr">
              <a:lnSpc>
                <a:spcPct val="110000"/>
              </a:lnSpc>
            </a:pPr>
            <a:r>
              <a:rPr lang="ja-JP" altLang="en-US" sz="1000" b="1">
                <a:solidFill>
                  <a:schemeClr val="bg1"/>
                </a:solidFill>
                <a:latin typeface="+mn-ea"/>
              </a:rPr>
              <a:t>医薬</a:t>
            </a:r>
          </a:p>
        </p:txBody>
      </p:sp>
      <p:sp>
        <p:nvSpPr>
          <p:cNvPr id="23" name="正方形/長方形 22">
            <a:extLst>
              <a:ext uri="{FF2B5EF4-FFF2-40B4-BE49-F238E27FC236}">
                <a16:creationId xmlns:a16="http://schemas.microsoft.com/office/drawing/2014/main" id="{964A1DBA-6B4F-0795-4511-AEC3AE8857A2}"/>
              </a:ext>
            </a:extLst>
          </p:cNvPr>
          <p:cNvSpPr/>
          <p:nvPr/>
        </p:nvSpPr>
        <p:spPr>
          <a:xfrm>
            <a:off x="-2282115" y="23410473"/>
            <a:ext cx="2517545" cy="4996836"/>
          </a:xfrm>
          <a:prstGeom prst="rect">
            <a:avLst/>
          </a:prstGeom>
          <a:solidFill>
            <a:schemeClr val="bg1"/>
          </a:solidFill>
          <a:ln w="6350">
            <a:noFill/>
          </a:ln>
          <a:effectLst>
            <a:outerShdw blurRad="63500" dist="254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テキスト ボックス 25">
            <a:extLst>
              <a:ext uri="{FF2B5EF4-FFF2-40B4-BE49-F238E27FC236}">
                <a16:creationId xmlns:a16="http://schemas.microsoft.com/office/drawing/2014/main" id="{19862858-62C6-4AE6-1F0B-A3E839EFF8A5}"/>
              </a:ext>
            </a:extLst>
          </p:cNvPr>
          <p:cNvSpPr txBox="1"/>
          <p:nvPr/>
        </p:nvSpPr>
        <p:spPr>
          <a:xfrm>
            <a:off x="-2189703" y="25775576"/>
            <a:ext cx="2369744" cy="1723549"/>
          </a:xfrm>
          <a:prstGeom prst="rect">
            <a:avLst/>
          </a:prstGeom>
          <a:noFill/>
        </p:spPr>
        <p:txBody>
          <a:bodyPr wrap="square" rtlCol="0">
            <a:spAutoFit/>
          </a:bodyPr>
          <a:lstStyle/>
          <a:p>
            <a:pPr>
              <a:lnSpc>
                <a:spcPct val="110000"/>
              </a:lnSpc>
            </a:pPr>
            <a:r>
              <a:rPr lang="ja-JP" altLang="en-US" sz="1000">
                <a:solidFill>
                  <a:srgbClr val="333333"/>
                </a:solidFill>
                <a:latin typeface="+mn-ea"/>
              </a:rPr>
              <a:t>■背景：抗体精製の一般的な手法であるクロマトグラフィーは、目的物やカラム保護のための前処理がバッチ式であり、ダウンストリームとの連続化にとって分断要因となっていた。</a:t>
            </a:r>
            <a:endParaRPr lang="en-US" altLang="ja-JP" sz="1000" dirty="0">
              <a:solidFill>
                <a:srgbClr val="333333"/>
              </a:solidFill>
              <a:latin typeface="+mn-ea"/>
            </a:endParaRPr>
          </a:p>
          <a:p>
            <a:pPr algn="l">
              <a:lnSpc>
                <a:spcPct val="110000"/>
              </a:lnSpc>
            </a:pPr>
            <a:endParaRPr lang="en-US" altLang="ja-JP" sz="1000" dirty="0">
              <a:solidFill>
                <a:srgbClr val="0F0F0F"/>
              </a:solidFill>
              <a:latin typeface="Manrope"/>
            </a:endParaRPr>
          </a:p>
          <a:p>
            <a:r>
              <a:rPr lang="ja-JP" altLang="en-US" sz="1000">
                <a:solidFill>
                  <a:srgbClr val="0F0F0F"/>
                </a:solidFill>
                <a:latin typeface="Manrope"/>
              </a:rPr>
              <a:t> ■実施概要：クライアントの保有技術の組み合わせによって実現する連続精製方法に着目し、有識者とともに共同開発を行い実用化へ向け取り組む。</a:t>
            </a:r>
          </a:p>
        </p:txBody>
      </p:sp>
      <p:sp>
        <p:nvSpPr>
          <p:cNvPr id="27" name="角丸四角形 26">
            <a:extLst>
              <a:ext uri="{FF2B5EF4-FFF2-40B4-BE49-F238E27FC236}">
                <a16:creationId xmlns:a16="http://schemas.microsoft.com/office/drawing/2014/main" id="{D1070BAE-8884-AEC3-EB2F-B44C1E41C326}"/>
              </a:ext>
            </a:extLst>
          </p:cNvPr>
          <p:cNvSpPr/>
          <p:nvPr/>
        </p:nvSpPr>
        <p:spPr>
          <a:xfrm>
            <a:off x="-2105975" y="24737520"/>
            <a:ext cx="1404195" cy="162408"/>
          </a:xfrm>
          <a:prstGeom prst="roundRect">
            <a:avLst>
              <a:gd name="adj" fmla="val 5000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テキスト ボックス 27">
            <a:extLst>
              <a:ext uri="{FF2B5EF4-FFF2-40B4-BE49-F238E27FC236}">
                <a16:creationId xmlns:a16="http://schemas.microsoft.com/office/drawing/2014/main" id="{EB020F5D-ADC3-9D4C-0E6B-09B2449D5617}"/>
              </a:ext>
            </a:extLst>
          </p:cNvPr>
          <p:cNvSpPr txBox="1"/>
          <p:nvPr/>
        </p:nvSpPr>
        <p:spPr>
          <a:xfrm>
            <a:off x="-2091500" y="24691221"/>
            <a:ext cx="1404195" cy="255006"/>
          </a:xfrm>
          <a:prstGeom prst="rect">
            <a:avLst/>
          </a:prstGeom>
          <a:noFill/>
        </p:spPr>
        <p:txBody>
          <a:bodyPr wrap="square" rtlCol="0">
            <a:spAutoFit/>
          </a:bodyPr>
          <a:lstStyle/>
          <a:p>
            <a:pPr>
              <a:lnSpc>
                <a:spcPct val="110000"/>
              </a:lnSpc>
            </a:pPr>
            <a:r>
              <a:rPr lang="ja-JP" altLang="en-US" sz="1000" b="1">
                <a:solidFill>
                  <a:schemeClr val="bg1"/>
                </a:solidFill>
                <a:latin typeface="+mn-ea"/>
              </a:rPr>
              <a:t>医工連携</a:t>
            </a:r>
            <a:r>
              <a:rPr lang="en-US" altLang="ja-JP" sz="1000" b="1" dirty="0">
                <a:solidFill>
                  <a:schemeClr val="bg1"/>
                </a:solidFill>
                <a:latin typeface="+mn-ea"/>
              </a:rPr>
              <a:t> × </a:t>
            </a:r>
            <a:r>
              <a:rPr lang="ja-JP" altLang="en-US" sz="1000" b="1">
                <a:solidFill>
                  <a:schemeClr val="bg1"/>
                </a:solidFill>
                <a:latin typeface="+mn-ea"/>
              </a:rPr>
              <a:t>自動化</a:t>
            </a:r>
          </a:p>
        </p:txBody>
      </p:sp>
      <p:sp>
        <p:nvSpPr>
          <p:cNvPr id="4" name="正方形/長方形 3">
            <a:extLst>
              <a:ext uri="{FF2B5EF4-FFF2-40B4-BE49-F238E27FC236}">
                <a16:creationId xmlns:a16="http://schemas.microsoft.com/office/drawing/2014/main" id="{79A7ABB1-7705-5DF3-0E38-68C2840AB718}"/>
              </a:ext>
            </a:extLst>
          </p:cNvPr>
          <p:cNvSpPr/>
          <p:nvPr/>
        </p:nvSpPr>
        <p:spPr>
          <a:xfrm>
            <a:off x="5992473" y="23410475"/>
            <a:ext cx="2517545" cy="4996836"/>
          </a:xfrm>
          <a:prstGeom prst="rect">
            <a:avLst/>
          </a:prstGeom>
          <a:solidFill>
            <a:schemeClr val="bg1"/>
          </a:solidFill>
          <a:ln w="6350">
            <a:noFill/>
          </a:ln>
          <a:effectLst>
            <a:outerShdw blurRad="63500" dist="254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id="{E44D01DA-29B7-8EA6-EA42-60CF98AF290E}"/>
              </a:ext>
            </a:extLst>
          </p:cNvPr>
          <p:cNvSpPr txBox="1"/>
          <p:nvPr/>
        </p:nvSpPr>
        <p:spPr>
          <a:xfrm>
            <a:off x="6032643" y="25775576"/>
            <a:ext cx="2369744" cy="1877437"/>
          </a:xfrm>
          <a:prstGeom prst="rect">
            <a:avLst/>
          </a:prstGeom>
          <a:noFill/>
        </p:spPr>
        <p:txBody>
          <a:bodyPr wrap="square" rtlCol="0">
            <a:spAutoFit/>
          </a:bodyPr>
          <a:lstStyle/>
          <a:p>
            <a:pPr>
              <a:lnSpc>
                <a:spcPct val="110000"/>
              </a:lnSpc>
            </a:pPr>
            <a:r>
              <a:rPr lang="ja-JP" altLang="en-US" sz="1000">
                <a:solidFill>
                  <a:srgbClr val="0F0F0F"/>
                </a:solidFill>
                <a:latin typeface="Manrope"/>
              </a:rPr>
              <a:t>■背景： 名ばかりのノーリフトケア導入施設が横行しており、介護職にとって正しく取り組める、また、利用者・求職者には分かりやすく選んでいただける仕組みが求められていた。</a:t>
            </a:r>
            <a:endParaRPr lang="en-US" altLang="ja-JP" sz="1000" dirty="0">
              <a:solidFill>
                <a:srgbClr val="0F0F0F"/>
              </a:solidFill>
              <a:latin typeface="Manrope"/>
            </a:endParaRPr>
          </a:p>
          <a:p>
            <a:pPr algn="l">
              <a:lnSpc>
                <a:spcPct val="110000"/>
              </a:lnSpc>
            </a:pPr>
            <a:endParaRPr lang="en-US" altLang="ja-JP" sz="1000" dirty="0">
              <a:solidFill>
                <a:srgbClr val="0F0F0F"/>
              </a:solidFill>
              <a:latin typeface="Manrope"/>
            </a:endParaRPr>
          </a:p>
          <a:p>
            <a:r>
              <a:rPr lang="ja-JP" altLang="en-US" sz="1000">
                <a:solidFill>
                  <a:srgbClr val="0F0F0F"/>
                </a:solidFill>
                <a:latin typeface="Manrope"/>
              </a:rPr>
              <a:t> ■実施概要：「ノーリフティングケアを実際に提供できていること」を必須要件とし、逆算式に要件を抽出することで、過不足のない制度化を行なった。</a:t>
            </a:r>
          </a:p>
        </p:txBody>
      </p:sp>
      <p:sp>
        <p:nvSpPr>
          <p:cNvPr id="10" name="角丸四角形 9">
            <a:extLst>
              <a:ext uri="{FF2B5EF4-FFF2-40B4-BE49-F238E27FC236}">
                <a16:creationId xmlns:a16="http://schemas.microsoft.com/office/drawing/2014/main" id="{31E409F6-3DB5-C8B0-F04E-AC6AA97D5818}"/>
              </a:ext>
            </a:extLst>
          </p:cNvPr>
          <p:cNvSpPr/>
          <p:nvPr/>
        </p:nvSpPr>
        <p:spPr>
          <a:xfrm>
            <a:off x="6150102" y="24737520"/>
            <a:ext cx="533840" cy="162408"/>
          </a:xfrm>
          <a:prstGeom prst="roundRect">
            <a:avLst>
              <a:gd name="adj" fmla="val 5000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a:extLst>
              <a:ext uri="{FF2B5EF4-FFF2-40B4-BE49-F238E27FC236}">
                <a16:creationId xmlns:a16="http://schemas.microsoft.com/office/drawing/2014/main" id="{62D21924-1C96-46C5-6C62-24372DE13EEC}"/>
              </a:ext>
            </a:extLst>
          </p:cNvPr>
          <p:cNvSpPr txBox="1"/>
          <p:nvPr/>
        </p:nvSpPr>
        <p:spPr>
          <a:xfrm>
            <a:off x="6113547" y="24691221"/>
            <a:ext cx="603092" cy="255006"/>
          </a:xfrm>
          <a:prstGeom prst="rect">
            <a:avLst/>
          </a:prstGeom>
          <a:noFill/>
        </p:spPr>
        <p:txBody>
          <a:bodyPr wrap="square" rtlCol="0">
            <a:spAutoFit/>
          </a:bodyPr>
          <a:lstStyle/>
          <a:p>
            <a:pPr algn="ctr">
              <a:lnSpc>
                <a:spcPct val="110000"/>
              </a:lnSpc>
            </a:pPr>
            <a:r>
              <a:rPr lang="ja-JP" altLang="en-US" sz="1000" b="1">
                <a:solidFill>
                  <a:schemeClr val="bg1"/>
                </a:solidFill>
                <a:latin typeface="+mn-ea"/>
              </a:rPr>
              <a:t>介護</a:t>
            </a:r>
          </a:p>
        </p:txBody>
      </p:sp>
      <p:pic>
        <p:nvPicPr>
          <p:cNvPr id="39" name="図 38">
            <a:extLst>
              <a:ext uri="{FF2B5EF4-FFF2-40B4-BE49-F238E27FC236}">
                <a16:creationId xmlns:a16="http://schemas.microsoft.com/office/drawing/2014/main" id="{C0B8DDAF-9740-B7F1-C040-DBE1EAE96B6C}"/>
              </a:ext>
            </a:extLst>
          </p:cNvPr>
          <p:cNvPicPr>
            <a:picLocks noChangeAspect="1"/>
          </p:cNvPicPr>
          <p:nvPr/>
        </p:nvPicPr>
        <p:blipFill rotWithShape="1">
          <a:blip r:embed="rId6"/>
          <a:srcRect b="16504"/>
          <a:stretch/>
        </p:blipFill>
        <p:spPr>
          <a:xfrm>
            <a:off x="5997160" y="22968181"/>
            <a:ext cx="2512858" cy="1578548"/>
          </a:xfrm>
          <a:prstGeom prst="rect">
            <a:avLst/>
          </a:prstGeom>
        </p:spPr>
      </p:pic>
      <p:sp>
        <p:nvSpPr>
          <p:cNvPr id="5" name="正方形/長方形 4">
            <a:extLst>
              <a:ext uri="{FF2B5EF4-FFF2-40B4-BE49-F238E27FC236}">
                <a16:creationId xmlns:a16="http://schemas.microsoft.com/office/drawing/2014/main" id="{88AA8653-7BB9-0765-A5AF-E00E468B6487}"/>
              </a:ext>
            </a:extLst>
          </p:cNvPr>
          <p:cNvSpPr/>
          <p:nvPr/>
        </p:nvSpPr>
        <p:spPr>
          <a:xfrm>
            <a:off x="8732548" y="23410475"/>
            <a:ext cx="2517545" cy="4996836"/>
          </a:xfrm>
          <a:prstGeom prst="rect">
            <a:avLst/>
          </a:prstGeom>
          <a:solidFill>
            <a:schemeClr val="bg1"/>
          </a:solidFill>
          <a:ln w="6350">
            <a:noFill/>
          </a:ln>
          <a:effectLst>
            <a:outerShdw blurRad="63500" dist="254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30361874-A471-AB31-9544-4FD87B5F1DE5}"/>
              </a:ext>
            </a:extLst>
          </p:cNvPr>
          <p:cNvSpPr txBox="1"/>
          <p:nvPr/>
        </p:nvSpPr>
        <p:spPr>
          <a:xfrm>
            <a:off x="8812576" y="25775576"/>
            <a:ext cx="2369744" cy="2046714"/>
          </a:xfrm>
          <a:prstGeom prst="rect">
            <a:avLst/>
          </a:prstGeom>
          <a:noFill/>
        </p:spPr>
        <p:txBody>
          <a:bodyPr wrap="square" rtlCol="0">
            <a:spAutoFit/>
          </a:bodyPr>
          <a:lstStyle/>
          <a:p>
            <a:pPr algn="l">
              <a:lnSpc>
                <a:spcPct val="110000"/>
              </a:lnSpc>
            </a:pPr>
            <a:r>
              <a:rPr lang="ja-JP" altLang="en-US" sz="1000">
                <a:solidFill>
                  <a:srgbClr val="0F0F0F"/>
                </a:solidFill>
                <a:latin typeface="Manrope"/>
              </a:rPr>
              <a:t>■背景：神戸市では介護保険サービスの</a:t>
            </a:r>
            <a:r>
              <a:rPr lang="en-US" altLang="ja-JP" sz="1000" dirty="0">
                <a:solidFill>
                  <a:srgbClr val="0F0F0F"/>
                </a:solidFill>
                <a:latin typeface="Manrope"/>
              </a:rPr>
              <a:t>55%</a:t>
            </a:r>
            <a:r>
              <a:rPr lang="ja-JP" altLang="en-US" sz="1000">
                <a:solidFill>
                  <a:srgbClr val="0F0F0F"/>
                </a:solidFill>
                <a:latin typeface="Manrope"/>
              </a:rPr>
              <a:t>、サ高住などの</a:t>
            </a:r>
            <a:r>
              <a:rPr lang="en-US" altLang="ja-JP" sz="1000" dirty="0">
                <a:solidFill>
                  <a:srgbClr val="0F0F0F"/>
                </a:solidFill>
                <a:latin typeface="Manrope"/>
              </a:rPr>
              <a:t>84%</a:t>
            </a:r>
            <a:r>
              <a:rPr lang="ja-JP" altLang="en-US" sz="1000">
                <a:solidFill>
                  <a:srgbClr val="0F0F0F"/>
                </a:solidFill>
                <a:latin typeface="Manrope"/>
              </a:rPr>
              <a:t>がリフトや介護ロボットなどが未導入であり、人手不足を補うためのテクノロジー機器のマッチング</a:t>
            </a:r>
            <a:r>
              <a:rPr lang="en-US" altLang="ja-JP" sz="1000" dirty="0">
                <a:solidFill>
                  <a:srgbClr val="0F0F0F"/>
                </a:solidFill>
                <a:latin typeface="Manrope"/>
              </a:rPr>
              <a:t>〜</a:t>
            </a:r>
            <a:r>
              <a:rPr lang="ja-JP" altLang="en-US" sz="1000">
                <a:solidFill>
                  <a:srgbClr val="0F0F0F"/>
                </a:solidFill>
                <a:latin typeface="Manrope"/>
              </a:rPr>
              <a:t>導入定着手法が求められていた。</a:t>
            </a:r>
            <a:endParaRPr lang="en-US" altLang="ja-JP" sz="1000" dirty="0">
              <a:solidFill>
                <a:srgbClr val="0F0F0F"/>
              </a:solidFill>
              <a:latin typeface="Manrope"/>
            </a:endParaRPr>
          </a:p>
          <a:p>
            <a:pPr algn="l">
              <a:lnSpc>
                <a:spcPct val="110000"/>
              </a:lnSpc>
            </a:pPr>
            <a:endParaRPr lang="en-US" altLang="ja-JP" sz="1000" dirty="0">
              <a:solidFill>
                <a:srgbClr val="0F0F0F"/>
              </a:solidFill>
              <a:latin typeface="Manrope"/>
            </a:endParaRPr>
          </a:p>
          <a:p>
            <a:r>
              <a:rPr lang="ja-JP" altLang="en-US" sz="1000">
                <a:solidFill>
                  <a:srgbClr val="0F0F0F"/>
                </a:solidFill>
                <a:latin typeface="Manrope"/>
              </a:rPr>
              <a:t> ■実施概要：介護施設および介護テクノロジー開発企業との橋渡しの立場に立ち、課題抽出から機器選定、導入及び効果測定を伴走支援し、得られた手法の手引き化を行なった。</a:t>
            </a:r>
          </a:p>
        </p:txBody>
      </p:sp>
      <p:sp>
        <p:nvSpPr>
          <p:cNvPr id="15" name="角丸四角形 14">
            <a:extLst>
              <a:ext uri="{FF2B5EF4-FFF2-40B4-BE49-F238E27FC236}">
                <a16:creationId xmlns:a16="http://schemas.microsoft.com/office/drawing/2014/main" id="{7010AD64-1304-1293-3695-DB416363A80F}"/>
              </a:ext>
            </a:extLst>
          </p:cNvPr>
          <p:cNvSpPr/>
          <p:nvPr/>
        </p:nvSpPr>
        <p:spPr>
          <a:xfrm>
            <a:off x="8896304" y="24737520"/>
            <a:ext cx="533840" cy="162408"/>
          </a:xfrm>
          <a:prstGeom prst="roundRect">
            <a:avLst>
              <a:gd name="adj" fmla="val 5000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ボックス 18">
            <a:extLst>
              <a:ext uri="{FF2B5EF4-FFF2-40B4-BE49-F238E27FC236}">
                <a16:creationId xmlns:a16="http://schemas.microsoft.com/office/drawing/2014/main" id="{7D85CEAC-90AD-9B30-6C84-D657ED1AA3EE}"/>
              </a:ext>
            </a:extLst>
          </p:cNvPr>
          <p:cNvSpPr txBox="1"/>
          <p:nvPr/>
        </p:nvSpPr>
        <p:spPr>
          <a:xfrm>
            <a:off x="8859749" y="24691221"/>
            <a:ext cx="603092" cy="255006"/>
          </a:xfrm>
          <a:prstGeom prst="rect">
            <a:avLst/>
          </a:prstGeom>
          <a:noFill/>
        </p:spPr>
        <p:txBody>
          <a:bodyPr wrap="square" rtlCol="0">
            <a:spAutoFit/>
          </a:bodyPr>
          <a:lstStyle/>
          <a:p>
            <a:pPr algn="ctr">
              <a:lnSpc>
                <a:spcPct val="110000"/>
              </a:lnSpc>
            </a:pPr>
            <a:r>
              <a:rPr lang="ja-JP" altLang="en-US" sz="1000" b="1">
                <a:solidFill>
                  <a:schemeClr val="bg1"/>
                </a:solidFill>
                <a:latin typeface="+mn-ea"/>
              </a:rPr>
              <a:t>介護</a:t>
            </a:r>
          </a:p>
        </p:txBody>
      </p:sp>
      <p:pic>
        <p:nvPicPr>
          <p:cNvPr id="40" name="図 39">
            <a:extLst>
              <a:ext uri="{FF2B5EF4-FFF2-40B4-BE49-F238E27FC236}">
                <a16:creationId xmlns:a16="http://schemas.microsoft.com/office/drawing/2014/main" id="{939C94A3-108E-8C43-5532-F6FD86E912D9}"/>
              </a:ext>
            </a:extLst>
          </p:cNvPr>
          <p:cNvPicPr>
            <a:picLocks noChangeAspect="1"/>
          </p:cNvPicPr>
          <p:nvPr/>
        </p:nvPicPr>
        <p:blipFill rotWithShape="1">
          <a:blip r:embed="rId7"/>
          <a:srcRect t="22194"/>
          <a:stretch/>
        </p:blipFill>
        <p:spPr>
          <a:xfrm>
            <a:off x="8728923" y="22971496"/>
            <a:ext cx="2521170" cy="1569296"/>
          </a:xfrm>
          <a:prstGeom prst="rect">
            <a:avLst/>
          </a:prstGeom>
        </p:spPr>
      </p:pic>
      <p:sp>
        <p:nvSpPr>
          <p:cNvPr id="24" name="正方形/長方形 23">
            <a:extLst>
              <a:ext uri="{FF2B5EF4-FFF2-40B4-BE49-F238E27FC236}">
                <a16:creationId xmlns:a16="http://schemas.microsoft.com/office/drawing/2014/main" id="{978F130E-742D-5219-BDED-6B110B6D7EE0}"/>
              </a:ext>
            </a:extLst>
          </p:cNvPr>
          <p:cNvSpPr/>
          <p:nvPr/>
        </p:nvSpPr>
        <p:spPr>
          <a:xfrm>
            <a:off x="3186691" y="23410473"/>
            <a:ext cx="2517545" cy="4996836"/>
          </a:xfrm>
          <a:prstGeom prst="rect">
            <a:avLst/>
          </a:prstGeom>
          <a:solidFill>
            <a:schemeClr val="bg1"/>
          </a:solidFill>
          <a:ln w="6350">
            <a:noFill/>
          </a:ln>
          <a:effectLst>
            <a:outerShdw blurRad="63500" dist="254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テキスト ボックス 28">
            <a:extLst>
              <a:ext uri="{FF2B5EF4-FFF2-40B4-BE49-F238E27FC236}">
                <a16:creationId xmlns:a16="http://schemas.microsoft.com/office/drawing/2014/main" id="{C13E7478-B3D3-A6C2-FBC3-E9BC5604AC27}"/>
              </a:ext>
            </a:extLst>
          </p:cNvPr>
          <p:cNvSpPr txBox="1"/>
          <p:nvPr/>
        </p:nvSpPr>
        <p:spPr>
          <a:xfrm>
            <a:off x="3252399" y="25775576"/>
            <a:ext cx="2369744" cy="1862048"/>
          </a:xfrm>
          <a:prstGeom prst="rect">
            <a:avLst/>
          </a:prstGeom>
          <a:noFill/>
        </p:spPr>
        <p:txBody>
          <a:bodyPr wrap="square" rtlCol="0">
            <a:spAutoFit/>
          </a:bodyPr>
          <a:lstStyle/>
          <a:p>
            <a:pPr algn="l">
              <a:lnSpc>
                <a:spcPct val="110000"/>
              </a:lnSpc>
            </a:pPr>
            <a:r>
              <a:rPr lang="ja-JP" altLang="en-US" sz="1000">
                <a:solidFill>
                  <a:srgbClr val="0F0F0F"/>
                </a:solidFill>
                <a:latin typeface="Manrope"/>
              </a:rPr>
              <a:t>■背景：医療・介護・陸上貨物運送業における労働災害が年々増加傾向を示しており、厚生労働省ではその歯止めに向けた対策が求められていた。</a:t>
            </a:r>
            <a:endParaRPr lang="en-US" altLang="ja-JP" sz="1000" dirty="0">
              <a:solidFill>
                <a:srgbClr val="0F0F0F"/>
              </a:solidFill>
              <a:latin typeface="Manrope"/>
            </a:endParaRPr>
          </a:p>
          <a:p>
            <a:pPr algn="l">
              <a:lnSpc>
                <a:spcPct val="110000"/>
              </a:lnSpc>
            </a:pPr>
            <a:endParaRPr lang="en-US" altLang="ja-JP" sz="1000" dirty="0">
              <a:solidFill>
                <a:srgbClr val="0F0F0F"/>
              </a:solidFill>
              <a:latin typeface="Manrope"/>
            </a:endParaRPr>
          </a:p>
          <a:p>
            <a:pPr>
              <a:spcAft>
                <a:spcPts val="400"/>
              </a:spcAft>
            </a:pPr>
            <a:r>
              <a:rPr lang="ja-JP" altLang="en-US" sz="1000">
                <a:solidFill>
                  <a:srgbClr val="0F0F0F"/>
                </a:solidFill>
                <a:latin typeface="Manrope"/>
              </a:rPr>
              <a:t> ■実施概要：かつて腰痛の多発が問題となっていた製造業での解決手法（作業安全の確保、現場への浸透方法等）を当該業種向けに標準化・教材化し、全国の事業者へ向けオンライン／オフライン展開を行った。</a:t>
            </a:r>
          </a:p>
        </p:txBody>
      </p:sp>
      <p:sp>
        <p:nvSpPr>
          <p:cNvPr id="30" name="角丸四角形 29">
            <a:extLst>
              <a:ext uri="{FF2B5EF4-FFF2-40B4-BE49-F238E27FC236}">
                <a16:creationId xmlns:a16="http://schemas.microsoft.com/office/drawing/2014/main" id="{7A9A1D0A-292B-725B-71F8-8AE0B04F9EFB}"/>
              </a:ext>
            </a:extLst>
          </p:cNvPr>
          <p:cNvSpPr/>
          <p:nvPr/>
        </p:nvSpPr>
        <p:spPr>
          <a:xfrm>
            <a:off x="3344320" y="24737520"/>
            <a:ext cx="533840" cy="162408"/>
          </a:xfrm>
          <a:prstGeom prst="roundRect">
            <a:avLst>
              <a:gd name="adj" fmla="val 5000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テキスト ボックス 30">
            <a:extLst>
              <a:ext uri="{FF2B5EF4-FFF2-40B4-BE49-F238E27FC236}">
                <a16:creationId xmlns:a16="http://schemas.microsoft.com/office/drawing/2014/main" id="{DDC569F4-0CDA-C0A4-8E27-DBEC76CED9F3}"/>
              </a:ext>
            </a:extLst>
          </p:cNvPr>
          <p:cNvSpPr txBox="1"/>
          <p:nvPr/>
        </p:nvSpPr>
        <p:spPr>
          <a:xfrm>
            <a:off x="3307765" y="24691221"/>
            <a:ext cx="603092" cy="255006"/>
          </a:xfrm>
          <a:prstGeom prst="rect">
            <a:avLst/>
          </a:prstGeom>
          <a:noFill/>
        </p:spPr>
        <p:txBody>
          <a:bodyPr wrap="square" rtlCol="0">
            <a:spAutoFit/>
          </a:bodyPr>
          <a:lstStyle/>
          <a:p>
            <a:pPr algn="ctr">
              <a:lnSpc>
                <a:spcPct val="110000"/>
              </a:lnSpc>
            </a:pPr>
            <a:r>
              <a:rPr lang="ja-JP" altLang="en-US" sz="1000" b="1">
                <a:solidFill>
                  <a:schemeClr val="bg1"/>
                </a:solidFill>
                <a:latin typeface="+mn-ea"/>
              </a:rPr>
              <a:t>介護</a:t>
            </a:r>
          </a:p>
        </p:txBody>
      </p:sp>
      <p:pic>
        <p:nvPicPr>
          <p:cNvPr id="41" name="図 40">
            <a:extLst>
              <a:ext uri="{FF2B5EF4-FFF2-40B4-BE49-F238E27FC236}">
                <a16:creationId xmlns:a16="http://schemas.microsoft.com/office/drawing/2014/main" id="{483A8C25-5C56-D9F8-BDA4-2688F24BFD40}"/>
              </a:ext>
            </a:extLst>
          </p:cNvPr>
          <p:cNvPicPr>
            <a:picLocks noChangeAspect="1"/>
          </p:cNvPicPr>
          <p:nvPr/>
        </p:nvPicPr>
        <p:blipFill rotWithShape="1">
          <a:blip r:embed="rId8"/>
          <a:srcRect l="6559" r="5485"/>
          <a:stretch/>
        </p:blipFill>
        <p:spPr>
          <a:xfrm>
            <a:off x="3186009" y="22965527"/>
            <a:ext cx="2517545" cy="1610046"/>
          </a:xfrm>
          <a:prstGeom prst="rect">
            <a:avLst/>
          </a:prstGeom>
        </p:spPr>
      </p:pic>
      <p:sp>
        <p:nvSpPr>
          <p:cNvPr id="55" name="正方形/長方形 54">
            <a:extLst>
              <a:ext uri="{FF2B5EF4-FFF2-40B4-BE49-F238E27FC236}">
                <a16:creationId xmlns:a16="http://schemas.microsoft.com/office/drawing/2014/main" id="{B6AB9606-7951-915B-EE2E-10CC12B7FCB3}"/>
              </a:ext>
            </a:extLst>
          </p:cNvPr>
          <p:cNvSpPr/>
          <p:nvPr/>
        </p:nvSpPr>
        <p:spPr>
          <a:xfrm>
            <a:off x="-7532" y="32268107"/>
            <a:ext cx="9007070" cy="2303105"/>
          </a:xfrm>
          <a:prstGeom prst="rect">
            <a:avLst/>
          </a:prstGeom>
          <a:solidFill>
            <a:srgbClr val="101D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 name="テキスト ボックス 55">
            <a:extLst>
              <a:ext uri="{FF2B5EF4-FFF2-40B4-BE49-F238E27FC236}">
                <a16:creationId xmlns:a16="http://schemas.microsoft.com/office/drawing/2014/main" id="{8EA23296-73CD-C593-58F3-953B73155E8F}"/>
              </a:ext>
            </a:extLst>
          </p:cNvPr>
          <p:cNvSpPr txBox="1"/>
          <p:nvPr/>
        </p:nvSpPr>
        <p:spPr>
          <a:xfrm>
            <a:off x="383517" y="33782170"/>
            <a:ext cx="7667260" cy="507831"/>
          </a:xfrm>
          <a:prstGeom prst="rect">
            <a:avLst/>
          </a:prstGeom>
          <a:noFill/>
        </p:spPr>
        <p:txBody>
          <a:bodyPr wrap="square" rtlCol="0">
            <a:spAutoFit/>
          </a:bodyPr>
          <a:lstStyle/>
          <a:p>
            <a:pPr algn="l"/>
            <a:r>
              <a:rPr lang="en" altLang="ja-JP" sz="900" dirty="0">
                <a:solidFill>
                  <a:schemeClr val="bg1"/>
                </a:solidFill>
                <a:latin typeface="Noto Sans CJK JP Medium" panose="020B0500000000000000" pitchFamily="34" charset="-128"/>
                <a:ea typeface="Noto Sans CJK JP Medium" panose="020B0500000000000000" pitchFamily="34" charset="-128"/>
              </a:rPr>
              <a:t>Home</a:t>
            </a:r>
            <a:r>
              <a:rPr lang="ja-JP" altLang="en-US" sz="900">
                <a:solidFill>
                  <a:schemeClr val="bg1"/>
                </a:solidFill>
                <a:latin typeface="Noto Sans CJK JP Medium" panose="020B0500000000000000" pitchFamily="34" charset="-128"/>
                <a:ea typeface="Noto Sans CJK JP Medium" panose="020B0500000000000000" pitchFamily="34" charset="-128"/>
              </a:rPr>
              <a:t>｜</a:t>
            </a:r>
            <a:r>
              <a:rPr lang="en" altLang="ja-JP" sz="900" dirty="0">
                <a:solidFill>
                  <a:schemeClr val="bg1"/>
                </a:solidFill>
                <a:latin typeface="Noto Sans CJK JP Medium" panose="020B0500000000000000" pitchFamily="34" charset="-128"/>
                <a:ea typeface="Noto Sans CJK JP Medium" panose="020B0500000000000000" pitchFamily="34" charset="-128"/>
              </a:rPr>
              <a:t>Industry</a:t>
            </a:r>
            <a:r>
              <a:rPr lang="ja-JP" altLang="en-US" sz="900">
                <a:solidFill>
                  <a:schemeClr val="bg1"/>
                </a:solidFill>
                <a:latin typeface="Noto Sans CJK JP Medium" panose="020B0500000000000000" pitchFamily="34" charset="-128"/>
                <a:ea typeface="Noto Sans CJK JP Medium" panose="020B0500000000000000" pitchFamily="34" charset="-128"/>
              </a:rPr>
              <a:t>｜</a:t>
            </a:r>
            <a:r>
              <a:rPr lang="en" altLang="ja-JP" sz="900" dirty="0">
                <a:solidFill>
                  <a:schemeClr val="bg1"/>
                </a:solidFill>
                <a:latin typeface="Noto Sans CJK JP Medium" panose="020B0500000000000000" pitchFamily="34" charset="-128"/>
                <a:ea typeface="Noto Sans CJK JP Medium" panose="020B0500000000000000" pitchFamily="34" charset="-128"/>
              </a:rPr>
              <a:t>Service</a:t>
            </a:r>
            <a:r>
              <a:rPr lang="ja-JP" altLang="en-US" sz="900">
                <a:solidFill>
                  <a:schemeClr val="bg1"/>
                </a:solidFill>
                <a:latin typeface="Noto Sans CJK JP Medium" panose="020B0500000000000000" pitchFamily="34" charset="-128"/>
                <a:ea typeface="Noto Sans CJK JP Medium" panose="020B0500000000000000" pitchFamily="34" charset="-128"/>
              </a:rPr>
              <a:t>｜</a:t>
            </a:r>
            <a:r>
              <a:rPr lang="en" altLang="ja-JP" sz="900" dirty="0">
                <a:solidFill>
                  <a:schemeClr val="bg1"/>
                </a:solidFill>
                <a:latin typeface="Noto Sans CJK JP Medium" panose="020B0500000000000000" pitchFamily="34" charset="-128"/>
                <a:ea typeface="Noto Sans CJK JP Medium" panose="020B0500000000000000" pitchFamily="34" charset="-128"/>
              </a:rPr>
              <a:t>Works</a:t>
            </a:r>
            <a:r>
              <a:rPr lang="ja-JP" altLang="en-US" sz="900">
                <a:solidFill>
                  <a:schemeClr val="bg1"/>
                </a:solidFill>
                <a:latin typeface="Noto Sans CJK JP Medium" panose="020B0500000000000000" pitchFamily="34" charset="-128"/>
                <a:ea typeface="Noto Sans CJK JP Medium" panose="020B0500000000000000" pitchFamily="34" charset="-128"/>
              </a:rPr>
              <a:t>｜</a:t>
            </a:r>
            <a:r>
              <a:rPr lang="en" altLang="ja-JP" sz="900" dirty="0">
                <a:solidFill>
                  <a:schemeClr val="bg1"/>
                </a:solidFill>
                <a:latin typeface="Noto Sans CJK JP Medium" panose="020B0500000000000000" pitchFamily="34" charset="-128"/>
                <a:ea typeface="Noto Sans CJK JP Medium" panose="020B0500000000000000" pitchFamily="34" charset="-128"/>
              </a:rPr>
              <a:t>Company</a:t>
            </a:r>
            <a:r>
              <a:rPr lang="ja-JP" altLang="en-US" sz="900">
                <a:solidFill>
                  <a:schemeClr val="bg1"/>
                </a:solidFill>
                <a:latin typeface="Noto Sans CJK JP Medium" panose="020B0500000000000000" pitchFamily="34" charset="-128"/>
                <a:ea typeface="Noto Sans CJK JP Medium" panose="020B0500000000000000" pitchFamily="34" charset="-128"/>
              </a:rPr>
              <a:t>｜</a:t>
            </a:r>
            <a:r>
              <a:rPr lang="en" altLang="ja-JP" sz="900" dirty="0">
                <a:solidFill>
                  <a:schemeClr val="bg1"/>
                </a:solidFill>
                <a:latin typeface="Noto Sans CJK JP Medium" panose="020B0500000000000000" pitchFamily="34" charset="-128"/>
                <a:ea typeface="Noto Sans CJK JP Medium" panose="020B0500000000000000" pitchFamily="34" charset="-128"/>
              </a:rPr>
              <a:t>Recruit</a:t>
            </a:r>
            <a:r>
              <a:rPr lang="ja-JP" altLang="en-US" sz="900">
                <a:solidFill>
                  <a:schemeClr val="bg1"/>
                </a:solidFill>
                <a:latin typeface="Noto Sans CJK JP Medium" panose="020B0500000000000000" pitchFamily="34" charset="-128"/>
                <a:ea typeface="Noto Sans CJK JP Medium" panose="020B0500000000000000" pitchFamily="34" charset="-128"/>
              </a:rPr>
              <a:t>｜</a:t>
            </a:r>
            <a:r>
              <a:rPr lang="en" altLang="ja-JP" sz="900" dirty="0">
                <a:solidFill>
                  <a:schemeClr val="bg1"/>
                </a:solidFill>
                <a:latin typeface="Noto Sans CJK JP Medium" panose="020B0500000000000000" pitchFamily="34" charset="-128"/>
                <a:ea typeface="Noto Sans CJK JP Medium" panose="020B0500000000000000" pitchFamily="34" charset="-128"/>
              </a:rPr>
              <a:t>Contact</a:t>
            </a:r>
            <a:r>
              <a:rPr lang="ja-JP" altLang="en-US" sz="900">
                <a:solidFill>
                  <a:schemeClr val="bg1"/>
                </a:solidFill>
                <a:latin typeface="Noto Sans CJK JP Medium" panose="020B0500000000000000" pitchFamily="34" charset="-128"/>
                <a:ea typeface="Noto Sans CJK JP Medium" panose="020B0500000000000000" pitchFamily="34" charset="-128"/>
              </a:rPr>
              <a:t>｜</a:t>
            </a:r>
            <a:r>
              <a:rPr lang="en" altLang="ja-JP" sz="900" dirty="0">
                <a:solidFill>
                  <a:schemeClr val="bg1"/>
                </a:solidFill>
                <a:latin typeface="Noto Sans CJK JP Medium" panose="020B0500000000000000" pitchFamily="34" charset="-128"/>
                <a:ea typeface="Noto Sans CJK JP Medium" panose="020B0500000000000000" pitchFamily="34" charset="-128"/>
              </a:rPr>
              <a:t>Privacy</a:t>
            </a:r>
            <a:r>
              <a:rPr lang="ja-JP" altLang="en-US" sz="900">
                <a:solidFill>
                  <a:schemeClr val="bg1"/>
                </a:solidFill>
                <a:latin typeface="Noto Sans CJK JP Medium" panose="020B0500000000000000" pitchFamily="34" charset="-128"/>
                <a:ea typeface="Noto Sans CJK JP Medium" panose="020B0500000000000000" pitchFamily="34" charset="-128"/>
              </a:rPr>
              <a:t>｜特定商取引法に基づく記載</a:t>
            </a:r>
          </a:p>
          <a:p>
            <a:pPr algn="l"/>
            <a:br>
              <a:rPr lang="ja-JP" altLang="en-US" sz="900">
                <a:solidFill>
                  <a:schemeClr val="bg1"/>
                </a:solidFill>
                <a:latin typeface="Noto Sans CJK JP Medium" panose="020B0500000000000000" pitchFamily="34" charset="-128"/>
                <a:ea typeface="Noto Sans CJK JP Medium" panose="020B0500000000000000" pitchFamily="34" charset="-128"/>
              </a:rPr>
            </a:br>
            <a:r>
              <a:rPr lang="en-US" altLang="ja-JP" sz="900" dirty="0">
                <a:solidFill>
                  <a:schemeClr val="bg1"/>
                </a:solidFill>
                <a:latin typeface="Noto Sans CJK JP Medium" panose="020B0500000000000000" pitchFamily="34" charset="-128"/>
                <a:ea typeface="Noto Sans CJK JP Medium" panose="020B0500000000000000" pitchFamily="34" charset="-128"/>
              </a:rPr>
              <a:t>© </a:t>
            </a:r>
            <a:r>
              <a:rPr lang="en" altLang="ja-JP" sz="900" dirty="0">
                <a:solidFill>
                  <a:schemeClr val="bg1"/>
                </a:solidFill>
                <a:latin typeface="Noto Sans CJK JP Medium" panose="020B0500000000000000" pitchFamily="34" charset="-128"/>
                <a:ea typeface="Noto Sans CJK JP Medium" panose="020B0500000000000000" pitchFamily="34" charset="-128"/>
              </a:rPr>
              <a:t>Quad Lab Co., Ltd.</a:t>
            </a:r>
          </a:p>
        </p:txBody>
      </p:sp>
      <p:sp>
        <p:nvSpPr>
          <p:cNvPr id="60" name="正方形/長方形 59">
            <a:extLst>
              <a:ext uri="{FF2B5EF4-FFF2-40B4-BE49-F238E27FC236}">
                <a16:creationId xmlns:a16="http://schemas.microsoft.com/office/drawing/2014/main" id="{E952A41A-D3AD-05F6-DB90-ABA7B9263F37}"/>
              </a:ext>
            </a:extLst>
          </p:cNvPr>
          <p:cNvSpPr/>
          <p:nvPr/>
        </p:nvSpPr>
        <p:spPr>
          <a:xfrm>
            <a:off x="6474105" y="33044355"/>
            <a:ext cx="2092794" cy="4347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a:solidFill>
                  <a:schemeClr val="tx1">
                    <a:lumMod val="85000"/>
                    <a:lumOff val="15000"/>
                  </a:schemeClr>
                </a:solidFill>
                <a:latin typeface="Noto Sans CJK JP Medium" panose="020B0500000000000000" pitchFamily="34" charset="-128"/>
                <a:ea typeface="Noto Sans CJK JP Medium" panose="020B0500000000000000" pitchFamily="34" charset="-128"/>
              </a:rPr>
              <a:t>採用応募</a:t>
            </a:r>
          </a:p>
        </p:txBody>
      </p:sp>
      <p:sp>
        <p:nvSpPr>
          <p:cNvPr id="62" name="正方形/長方形 61">
            <a:extLst>
              <a:ext uri="{FF2B5EF4-FFF2-40B4-BE49-F238E27FC236}">
                <a16:creationId xmlns:a16="http://schemas.microsoft.com/office/drawing/2014/main" id="{EA77475F-E336-845B-21BF-B126896CFB16}"/>
              </a:ext>
            </a:extLst>
          </p:cNvPr>
          <p:cNvSpPr/>
          <p:nvPr/>
        </p:nvSpPr>
        <p:spPr>
          <a:xfrm>
            <a:off x="6474105" y="33600809"/>
            <a:ext cx="2092794" cy="434731"/>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50">
                <a:latin typeface="Noto Sans CJK JP Medium" panose="020B0500000000000000" pitchFamily="34" charset="-128"/>
                <a:ea typeface="Noto Sans CJK JP Medium" panose="020B0500000000000000" pitchFamily="34" charset="-128"/>
              </a:rPr>
              <a:t>お問い合わせ</a:t>
            </a:r>
          </a:p>
        </p:txBody>
      </p:sp>
      <p:pic>
        <p:nvPicPr>
          <p:cNvPr id="66" name="図 65">
            <a:extLst>
              <a:ext uri="{FF2B5EF4-FFF2-40B4-BE49-F238E27FC236}">
                <a16:creationId xmlns:a16="http://schemas.microsoft.com/office/drawing/2014/main" id="{DE9EBF18-7B62-3F07-3379-FBB8D48492EB}"/>
              </a:ext>
            </a:extLst>
          </p:cNvPr>
          <p:cNvPicPr>
            <a:picLocks noChangeAspect="1"/>
          </p:cNvPicPr>
          <p:nvPr/>
        </p:nvPicPr>
        <p:blipFill>
          <a:blip r:embed="rId9"/>
          <a:stretch>
            <a:fillRect/>
          </a:stretch>
        </p:blipFill>
        <p:spPr>
          <a:xfrm>
            <a:off x="432639" y="32877252"/>
            <a:ext cx="2198719" cy="334205"/>
          </a:xfrm>
          <a:prstGeom prst="rect">
            <a:avLst/>
          </a:prstGeom>
        </p:spPr>
      </p:pic>
      <p:pic>
        <p:nvPicPr>
          <p:cNvPr id="71" name="図 70">
            <a:extLst>
              <a:ext uri="{FF2B5EF4-FFF2-40B4-BE49-F238E27FC236}">
                <a16:creationId xmlns:a16="http://schemas.microsoft.com/office/drawing/2014/main" id="{56D6CEE4-0A58-FD21-016C-3E4C40C8C9E3}"/>
              </a:ext>
            </a:extLst>
          </p:cNvPr>
          <p:cNvPicPr>
            <a:picLocks noChangeAspect="1"/>
          </p:cNvPicPr>
          <p:nvPr/>
        </p:nvPicPr>
        <p:blipFill rotWithShape="1">
          <a:blip r:embed="rId10"/>
          <a:srcRect b="67928"/>
          <a:stretch/>
        </p:blipFill>
        <p:spPr>
          <a:xfrm>
            <a:off x="3432566" y="16381007"/>
            <a:ext cx="2240280" cy="899350"/>
          </a:xfrm>
          <a:prstGeom prst="rect">
            <a:avLst/>
          </a:prstGeom>
        </p:spPr>
      </p:pic>
      <p:pic>
        <p:nvPicPr>
          <p:cNvPr id="73" name="図 72">
            <a:extLst>
              <a:ext uri="{FF2B5EF4-FFF2-40B4-BE49-F238E27FC236}">
                <a16:creationId xmlns:a16="http://schemas.microsoft.com/office/drawing/2014/main" id="{86B02559-35BF-1DD7-874B-25BD5909C0EA}"/>
              </a:ext>
            </a:extLst>
          </p:cNvPr>
          <p:cNvPicPr>
            <a:picLocks noChangeAspect="1"/>
          </p:cNvPicPr>
          <p:nvPr/>
        </p:nvPicPr>
        <p:blipFill rotWithShape="1">
          <a:blip r:embed="rId11"/>
          <a:srcRect b="65320"/>
          <a:stretch/>
        </p:blipFill>
        <p:spPr>
          <a:xfrm>
            <a:off x="778125" y="16290794"/>
            <a:ext cx="2293620" cy="1014764"/>
          </a:xfrm>
          <a:prstGeom prst="rect">
            <a:avLst/>
          </a:prstGeom>
        </p:spPr>
      </p:pic>
      <p:pic>
        <p:nvPicPr>
          <p:cNvPr id="51" name="図 50">
            <a:extLst>
              <a:ext uri="{FF2B5EF4-FFF2-40B4-BE49-F238E27FC236}">
                <a16:creationId xmlns:a16="http://schemas.microsoft.com/office/drawing/2014/main" id="{A832564A-A8AE-2A87-5961-0CA4428096F2}"/>
              </a:ext>
            </a:extLst>
          </p:cNvPr>
          <p:cNvPicPr>
            <a:picLocks noChangeAspect="1"/>
          </p:cNvPicPr>
          <p:nvPr/>
        </p:nvPicPr>
        <p:blipFill>
          <a:blip r:embed="rId12"/>
          <a:stretch>
            <a:fillRect/>
          </a:stretch>
        </p:blipFill>
        <p:spPr>
          <a:xfrm>
            <a:off x="6499058" y="16442284"/>
            <a:ext cx="1348740" cy="815340"/>
          </a:xfrm>
          <a:prstGeom prst="rect">
            <a:avLst/>
          </a:prstGeom>
        </p:spPr>
      </p:pic>
      <p:sp>
        <p:nvSpPr>
          <p:cNvPr id="64" name="テキスト ボックス 63">
            <a:extLst>
              <a:ext uri="{FF2B5EF4-FFF2-40B4-BE49-F238E27FC236}">
                <a16:creationId xmlns:a16="http://schemas.microsoft.com/office/drawing/2014/main" id="{CE39E2FF-7B22-1079-995D-E27F3BABCBF4}"/>
              </a:ext>
            </a:extLst>
          </p:cNvPr>
          <p:cNvSpPr txBox="1"/>
          <p:nvPr/>
        </p:nvSpPr>
        <p:spPr>
          <a:xfrm>
            <a:off x="904263" y="18123919"/>
            <a:ext cx="2032178" cy="2232855"/>
          </a:xfrm>
          <a:prstGeom prst="rect">
            <a:avLst/>
          </a:prstGeom>
          <a:noFill/>
        </p:spPr>
        <p:txBody>
          <a:bodyPr wrap="square" rtlCol="0">
            <a:spAutoFit/>
          </a:bodyPr>
          <a:lstStyle/>
          <a:p>
            <a:pPr>
              <a:lnSpc>
                <a:spcPct val="130000"/>
              </a:lnSpc>
            </a:pPr>
            <a:r>
              <a:rPr kumimoji="1" lang="ja-JP" altLang="en-US" sz="1200">
                <a:solidFill>
                  <a:schemeClr val="tx1">
                    <a:lumMod val="75000"/>
                    <a:lumOff val="25000"/>
                  </a:schemeClr>
                </a:solidFill>
                <a:latin typeface="Noto Sans CJK JP DemiLight" panose="020B0400000000000000" pitchFamily="34" charset="-128"/>
                <a:ea typeface="Noto Sans CJK JP DemiLight" panose="020B0400000000000000" pitchFamily="34" charset="-128"/>
              </a:rPr>
              <a:t>製薬や介護に用いられる機器やツール類の原理・製造法だけでなく、それらが用いられる現場にも広く精通しております。</a:t>
            </a:r>
            <a:endParaRPr kumimoji="1" lang="en-US" altLang="ja-JP" sz="1200" dirty="0">
              <a:solidFill>
                <a:schemeClr val="tx1">
                  <a:lumMod val="75000"/>
                  <a:lumOff val="25000"/>
                </a:schemeClr>
              </a:solidFill>
              <a:latin typeface="Noto Sans CJK JP DemiLight" panose="020B0400000000000000" pitchFamily="34" charset="-128"/>
              <a:ea typeface="Noto Sans CJK JP DemiLight" panose="020B0400000000000000" pitchFamily="34" charset="-128"/>
            </a:endParaRPr>
          </a:p>
          <a:p>
            <a:pPr>
              <a:lnSpc>
                <a:spcPct val="130000"/>
              </a:lnSpc>
            </a:pPr>
            <a:r>
              <a:rPr kumimoji="1" lang="ja-JP" altLang="en-US" sz="1200">
                <a:solidFill>
                  <a:schemeClr val="tx1">
                    <a:lumMod val="75000"/>
                    <a:lumOff val="25000"/>
                  </a:schemeClr>
                </a:solidFill>
                <a:latin typeface="Noto Sans CJK JP DemiLight" panose="020B0400000000000000" pitchFamily="34" charset="-128"/>
                <a:ea typeface="Noto Sans CJK JP DemiLight" panose="020B0400000000000000" pitchFamily="34" charset="-128"/>
              </a:rPr>
              <a:t>従ってコンサルタントやインハウスエンジニアと異なり、解決に向けたアクションが提供できます。</a:t>
            </a:r>
            <a:endParaRPr kumimoji="1" lang="en-US" altLang="ja-JP" sz="1200" dirty="0">
              <a:solidFill>
                <a:schemeClr val="tx1">
                  <a:lumMod val="75000"/>
                  <a:lumOff val="25000"/>
                </a:schemeClr>
              </a:solidFill>
              <a:latin typeface="Noto Sans CJK JP DemiLight" panose="020B0400000000000000" pitchFamily="34" charset="-128"/>
              <a:ea typeface="Noto Sans CJK JP DemiLight" panose="020B0400000000000000" pitchFamily="34" charset="-128"/>
            </a:endParaRPr>
          </a:p>
        </p:txBody>
      </p:sp>
      <p:sp>
        <p:nvSpPr>
          <p:cNvPr id="65" name="テキスト ボックス 64">
            <a:extLst>
              <a:ext uri="{FF2B5EF4-FFF2-40B4-BE49-F238E27FC236}">
                <a16:creationId xmlns:a16="http://schemas.microsoft.com/office/drawing/2014/main" id="{E6C05264-5A73-EE52-3BC8-5E005526497D}"/>
              </a:ext>
            </a:extLst>
          </p:cNvPr>
          <p:cNvSpPr txBox="1"/>
          <p:nvPr/>
        </p:nvSpPr>
        <p:spPr>
          <a:xfrm>
            <a:off x="3509097" y="18122866"/>
            <a:ext cx="2032178" cy="2472921"/>
          </a:xfrm>
          <a:prstGeom prst="rect">
            <a:avLst/>
          </a:prstGeom>
          <a:noFill/>
        </p:spPr>
        <p:txBody>
          <a:bodyPr wrap="square" rtlCol="0">
            <a:spAutoFit/>
          </a:bodyPr>
          <a:lstStyle/>
          <a:p>
            <a:pPr>
              <a:lnSpc>
                <a:spcPct val="130000"/>
              </a:lnSpc>
            </a:pPr>
            <a:r>
              <a:rPr kumimoji="1" lang="ja-JP" altLang="en-US" sz="1200">
                <a:solidFill>
                  <a:schemeClr val="tx1">
                    <a:lumMod val="75000"/>
                    <a:lumOff val="25000"/>
                  </a:schemeClr>
                </a:solidFill>
                <a:latin typeface="Noto Sans CJK JP DemiLight" panose="020B0400000000000000" pitchFamily="34" charset="-128"/>
                <a:ea typeface="Noto Sans CJK JP DemiLight" panose="020B0400000000000000" pitchFamily="34" charset="-128"/>
              </a:rPr>
              <a:t>事業のグランドデザインから戦略策定、パートナー獲得、サービス開発まで、事業化に向けた一連を支援します。</a:t>
            </a:r>
          </a:p>
          <a:p>
            <a:pPr>
              <a:lnSpc>
                <a:spcPct val="130000"/>
              </a:lnSpc>
            </a:pPr>
            <a:r>
              <a:rPr kumimoji="1" lang="ja-JP" altLang="en-US" sz="1200">
                <a:solidFill>
                  <a:schemeClr val="tx1">
                    <a:lumMod val="75000"/>
                    <a:lumOff val="25000"/>
                  </a:schemeClr>
                </a:solidFill>
                <a:latin typeface="Noto Sans CJK JP DemiLight" panose="020B0400000000000000" pitchFamily="34" charset="-128"/>
                <a:ea typeface="Noto Sans CJK JP DemiLight" panose="020B0400000000000000" pitchFamily="34" charset="-128"/>
              </a:rPr>
              <a:t>顧客獲得やユーザー体験向上のためのコンテンツ／アプリケーションなどマーケティング領域もワンストップで提供いたします。</a:t>
            </a:r>
            <a:endParaRPr kumimoji="1" lang="en-US" altLang="ja-JP" sz="1200" dirty="0">
              <a:solidFill>
                <a:schemeClr val="tx1">
                  <a:lumMod val="75000"/>
                  <a:lumOff val="25000"/>
                </a:schemeClr>
              </a:solidFill>
              <a:latin typeface="Noto Sans CJK JP DemiLight" panose="020B0400000000000000" pitchFamily="34" charset="-128"/>
              <a:ea typeface="Noto Sans CJK JP DemiLight" panose="020B0400000000000000" pitchFamily="34" charset="-128"/>
            </a:endParaRPr>
          </a:p>
        </p:txBody>
      </p:sp>
      <p:sp>
        <p:nvSpPr>
          <p:cNvPr id="67" name="テキスト ボックス 66">
            <a:extLst>
              <a:ext uri="{FF2B5EF4-FFF2-40B4-BE49-F238E27FC236}">
                <a16:creationId xmlns:a16="http://schemas.microsoft.com/office/drawing/2014/main" id="{742C67AA-7EF5-3C43-E600-9BAA20CF9AD9}"/>
              </a:ext>
            </a:extLst>
          </p:cNvPr>
          <p:cNvSpPr txBox="1"/>
          <p:nvPr/>
        </p:nvSpPr>
        <p:spPr>
          <a:xfrm>
            <a:off x="6151260" y="18122866"/>
            <a:ext cx="2032178" cy="1992790"/>
          </a:xfrm>
          <a:prstGeom prst="rect">
            <a:avLst/>
          </a:prstGeom>
          <a:noFill/>
        </p:spPr>
        <p:txBody>
          <a:bodyPr wrap="square" rtlCol="0">
            <a:spAutoFit/>
          </a:bodyPr>
          <a:lstStyle/>
          <a:p>
            <a:pPr>
              <a:lnSpc>
                <a:spcPct val="130000"/>
              </a:lnSpc>
            </a:pPr>
            <a:r>
              <a:rPr kumimoji="1" lang="ja-JP" altLang="en-US" sz="1200">
                <a:solidFill>
                  <a:schemeClr val="tx1">
                    <a:lumMod val="75000"/>
                    <a:lumOff val="25000"/>
                  </a:schemeClr>
                </a:solidFill>
                <a:latin typeface="Noto Sans CJK JP DemiLight" panose="020B0400000000000000" pitchFamily="34" charset="-128"/>
                <a:ea typeface="Noto Sans CJK JP DemiLight" panose="020B0400000000000000" pitchFamily="34" charset="-128"/>
              </a:rPr>
              <a:t>イノベーションの下地となる</a:t>
            </a:r>
            <a:r>
              <a:rPr kumimoji="1" lang="en-US" altLang="ja-JP" sz="1200" dirty="0">
                <a:solidFill>
                  <a:schemeClr val="tx1">
                    <a:lumMod val="75000"/>
                    <a:lumOff val="25000"/>
                  </a:schemeClr>
                </a:solidFill>
                <a:latin typeface="Noto Sans CJK JP DemiLight" panose="020B0400000000000000" pitchFamily="34" charset="-128"/>
                <a:ea typeface="Noto Sans CJK JP DemiLight" panose="020B0400000000000000" pitchFamily="34" charset="-128"/>
              </a:rPr>
              <a:t>DX</a:t>
            </a:r>
            <a:r>
              <a:rPr kumimoji="1" lang="ja-JP" altLang="en-US" sz="1200">
                <a:solidFill>
                  <a:schemeClr val="tx1">
                    <a:lumMod val="75000"/>
                    <a:lumOff val="25000"/>
                  </a:schemeClr>
                </a:solidFill>
                <a:latin typeface="Noto Sans CJK JP DemiLight" panose="020B0400000000000000" pitchFamily="34" charset="-128"/>
                <a:ea typeface="Noto Sans CJK JP DemiLight" panose="020B0400000000000000" pitchFamily="34" charset="-128"/>
              </a:rPr>
              <a:t>や標準化についても、弊社の得意分野です。</a:t>
            </a:r>
            <a:endParaRPr kumimoji="1" lang="en-US" altLang="ja-JP" sz="1200" dirty="0">
              <a:solidFill>
                <a:schemeClr val="tx1">
                  <a:lumMod val="75000"/>
                  <a:lumOff val="25000"/>
                </a:schemeClr>
              </a:solidFill>
              <a:latin typeface="Noto Sans CJK JP DemiLight" panose="020B0400000000000000" pitchFamily="34" charset="-128"/>
              <a:ea typeface="Noto Sans CJK JP DemiLight" panose="020B0400000000000000" pitchFamily="34" charset="-128"/>
            </a:endParaRPr>
          </a:p>
          <a:p>
            <a:pPr>
              <a:lnSpc>
                <a:spcPct val="130000"/>
              </a:lnSpc>
            </a:pPr>
            <a:r>
              <a:rPr kumimoji="1" lang="ja-JP" altLang="en-US" sz="1200">
                <a:solidFill>
                  <a:schemeClr val="tx1">
                    <a:lumMod val="75000"/>
                    <a:lumOff val="25000"/>
                  </a:schemeClr>
                </a:solidFill>
                <a:latin typeface="Noto Sans CJK JP DemiLight" panose="020B0400000000000000" pitchFamily="34" charset="-128"/>
                <a:ea typeface="Noto Sans CJK JP DemiLight" panose="020B0400000000000000" pitchFamily="34" charset="-128"/>
              </a:rPr>
              <a:t>コンサルティングだけ、コンテンツ制作だけではなく、行動を促す仕組みを作ることで、クライアントのビジネスを加速いたします。</a:t>
            </a:r>
          </a:p>
        </p:txBody>
      </p:sp>
      <p:sp>
        <p:nvSpPr>
          <p:cNvPr id="90" name="テキスト ボックス 89">
            <a:extLst>
              <a:ext uri="{FF2B5EF4-FFF2-40B4-BE49-F238E27FC236}">
                <a16:creationId xmlns:a16="http://schemas.microsoft.com/office/drawing/2014/main" id="{5C7C717B-3068-A92B-B033-693C77B75BCF}"/>
              </a:ext>
            </a:extLst>
          </p:cNvPr>
          <p:cNvSpPr txBox="1"/>
          <p:nvPr/>
        </p:nvSpPr>
        <p:spPr>
          <a:xfrm>
            <a:off x="886628" y="22369417"/>
            <a:ext cx="3459548" cy="269241"/>
          </a:xfrm>
          <a:prstGeom prst="rect">
            <a:avLst/>
          </a:prstGeom>
          <a:noFill/>
        </p:spPr>
        <p:txBody>
          <a:bodyPr wrap="square" rtlCol="0">
            <a:spAutoFit/>
          </a:bodyPr>
          <a:lstStyle/>
          <a:p>
            <a:pPr algn="l">
              <a:lnSpc>
                <a:spcPct val="110000"/>
              </a:lnSpc>
            </a:pPr>
            <a:r>
              <a:rPr lang="en" altLang="ja-JP" sz="1100" b="1" dirty="0">
                <a:solidFill>
                  <a:schemeClr val="bg1">
                    <a:lumMod val="50000"/>
                  </a:schemeClr>
                </a:solidFill>
                <a:cs typeface="Al Nile" pitchFamily="2" charset="-78"/>
              </a:rPr>
              <a:t>Cases</a:t>
            </a:r>
            <a:endParaRPr lang="ja-JP" altLang="en-US" sz="1100" b="1">
              <a:solidFill>
                <a:schemeClr val="bg1">
                  <a:lumMod val="50000"/>
                </a:schemeClr>
              </a:solidFill>
              <a:cs typeface="Al Nile" pitchFamily="2" charset="-78"/>
            </a:endParaRPr>
          </a:p>
        </p:txBody>
      </p:sp>
      <p:sp>
        <p:nvSpPr>
          <p:cNvPr id="91" name="テキスト ボックス 90">
            <a:extLst>
              <a:ext uri="{FF2B5EF4-FFF2-40B4-BE49-F238E27FC236}">
                <a16:creationId xmlns:a16="http://schemas.microsoft.com/office/drawing/2014/main" id="{A7CB0E63-B37B-8C35-6BEF-D7E2E8E39F54}"/>
              </a:ext>
            </a:extLst>
          </p:cNvPr>
          <p:cNvSpPr txBox="1"/>
          <p:nvPr/>
        </p:nvSpPr>
        <p:spPr>
          <a:xfrm>
            <a:off x="851677" y="21939102"/>
            <a:ext cx="3459548" cy="481735"/>
          </a:xfrm>
          <a:prstGeom prst="rect">
            <a:avLst/>
          </a:prstGeom>
          <a:noFill/>
        </p:spPr>
        <p:txBody>
          <a:bodyPr wrap="square" rtlCol="0">
            <a:spAutoFit/>
          </a:bodyPr>
          <a:lstStyle/>
          <a:p>
            <a:pPr algn="l">
              <a:lnSpc>
                <a:spcPct val="110000"/>
              </a:lnSpc>
            </a:pPr>
            <a:r>
              <a:rPr lang="ja-JP" altLang="en-US" sz="2400" b="1">
                <a:solidFill>
                  <a:srgbClr val="41352D"/>
                </a:solidFill>
                <a:cs typeface="Al Nile" pitchFamily="2" charset="-78"/>
              </a:rPr>
              <a:t>事例</a:t>
            </a:r>
          </a:p>
        </p:txBody>
      </p:sp>
      <p:sp>
        <p:nvSpPr>
          <p:cNvPr id="92" name="テキスト ボックス 91">
            <a:extLst>
              <a:ext uri="{FF2B5EF4-FFF2-40B4-BE49-F238E27FC236}">
                <a16:creationId xmlns:a16="http://schemas.microsoft.com/office/drawing/2014/main" id="{63426178-0A57-87C4-271D-6D7366DE2A10}"/>
              </a:ext>
            </a:extLst>
          </p:cNvPr>
          <p:cNvSpPr txBox="1"/>
          <p:nvPr/>
        </p:nvSpPr>
        <p:spPr>
          <a:xfrm>
            <a:off x="962065" y="5826689"/>
            <a:ext cx="7269286" cy="697114"/>
          </a:xfrm>
          <a:prstGeom prst="rect">
            <a:avLst/>
          </a:prstGeom>
          <a:noFill/>
        </p:spPr>
        <p:txBody>
          <a:bodyPr wrap="square" rtlCol="0">
            <a:spAutoFit/>
          </a:bodyPr>
          <a:lstStyle/>
          <a:p>
            <a:pPr algn="ctr">
              <a:lnSpc>
                <a:spcPct val="110000"/>
              </a:lnSpc>
            </a:pPr>
            <a:r>
              <a:rPr lang="ja-JP" altLang="en-US" sz="1200">
                <a:solidFill>
                  <a:srgbClr val="333333"/>
                </a:solidFill>
                <a:latin typeface="Noto Sans JP"/>
              </a:rPr>
              <a:t>株式会社</a:t>
            </a:r>
            <a:r>
              <a:rPr lang="en" altLang="ja-JP" sz="1200" dirty="0" err="1">
                <a:solidFill>
                  <a:srgbClr val="333333"/>
                </a:solidFill>
                <a:latin typeface="Noto Sans JP"/>
              </a:rPr>
              <a:t>QuadLab</a:t>
            </a:r>
            <a:r>
              <a:rPr lang="ja-JP" altLang="en-US" sz="1200">
                <a:solidFill>
                  <a:srgbClr val="333333"/>
                </a:solidFill>
                <a:latin typeface="Noto Sans JP"/>
              </a:rPr>
              <a:t>は高度なものづくり技術を有する企業等のヘルスケア分野への新規参入や</a:t>
            </a:r>
            <a:endParaRPr lang="en-US" altLang="ja-JP" sz="1200" dirty="0">
              <a:solidFill>
                <a:srgbClr val="333333"/>
              </a:solidFill>
              <a:latin typeface="Noto Sans JP"/>
            </a:endParaRPr>
          </a:p>
          <a:p>
            <a:pPr algn="ctr">
              <a:lnSpc>
                <a:spcPct val="110000"/>
              </a:lnSpc>
            </a:pPr>
            <a:r>
              <a:rPr lang="ja-JP" altLang="en-US" sz="1200">
                <a:solidFill>
                  <a:srgbClr val="333333"/>
                </a:solidFill>
                <a:latin typeface="Noto Sans JP"/>
              </a:rPr>
              <a:t>関連機関との連携・共同事業を促進し、クライアントの課題解決を目指すと共に、医療の質の向上の実現など医療現場のニーズに応える医療機器の開発・事業化を促進します。</a:t>
            </a:r>
          </a:p>
        </p:txBody>
      </p:sp>
      <p:sp>
        <p:nvSpPr>
          <p:cNvPr id="94" name="テキスト ボックス 93">
            <a:extLst>
              <a:ext uri="{FF2B5EF4-FFF2-40B4-BE49-F238E27FC236}">
                <a16:creationId xmlns:a16="http://schemas.microsoft.com/office/drawing/2014/main" id="{D735EA23-F7BD-17D9-B8DC-BF1C1E7F3B47}"/>
              </a:ext>
            </a:extLst>
          </p:cNvPr>
          <p:cNvSpPr txBox="1"/>
          <p:nvPr/>
        </p:nvSpPr>
        <p:spPr>
          <a:xfrm>
            <a:off x="886628" y="29531664"/>
            <a:ext cx="3459548" cy="269241"/>
          </a:xfrm>
          <a:prstGeom prst="rect">
            <a:avLst/>
          </a:prstGeom>
          <a:noFill/>
        </p:spPr>
        <p:txBody>
          <a:bodyPr wrap="square" rtlCol="0">
            <a:spAutoFit/>
          </a:bodyPr>
          <a:lstStyle/>
          <a:p>
            <a:pPr algn="l">
              <a:lnSpc>
                <a:spcPct val="110000"/>
              </a:lnSpc>
            </a:pPr>
            <a:r>
              <a:rPr lang="en" altLang="ja-JP" sz="1100" b="1" dirty="0">
                <a:solidFill>
                  <a:schemeClr val="bg1">
                    <a:lumMod val="50000"/>
                  </a:schemeClr>
                </a:solidFill>
                <a:cs typeface="Al Nile" pitchFamily="2" charset="-78"/>
              </a:rPr>
              <a:t>Careers</a:t>
            </a:r>
            <a:endParaRPr lang="ja-JP" altLang="en-US" sz="1100" b="1">
              <a:solidFill>
                <a:schemeClr val="bg1">
                  <a:lumMod val="50000"/>
                </a:schemeClr>
              </a:solidFill>
              <a:cs typeface="Al Nile" pitchFamily="2" charset="-78"/>
            </a:endParaRPr>
          </a:p>
        </p:txBody>
      </p:sp>
      <p:sp>
        <p:nvSpPr>
          <p:cNvPr id="95" name="テキスト ボックス 94">
            <a:extLst>
              <a:ext uri="{FF2B5EF4-FFF2-40B4-BE49-F238E27FC236}">
                <a16:creationId xmlns:a16="http://schemas.microsoft.com/office/drawing/2014/main" id="{C91A2733-EAA1-1540-7EF1-C9364B1D1A0F}"/>
              </a:ext>
            </a:extLst>
          </p:cNvPr>
          <p:cNvSpPr txBox="1"/>
          <p:nvPr/>
        </p:nvSpPr>
        <p:spPr>
          <a:xfrm>
            <a:off x="851677" y="29122546"/>
            <a:ext cx="3459548" cy="481735"/>
          </a:xfrm>
          <a:prstGeom prst="rect">
            <a:avLst/>
          </a:prstGeom>
          <a:noFill/>
        </p:spPr>
        <p:txBody>
          <a:bodyPr wrap="square" rtlCol="0">
            <a:spAutoFit/>
          </a:bodyPr>
          <a:lstStyle/>
          <a:p>
            <a:pPr algn="l">
              <a:lnSpc>
                <a:spcPct val="110000"/>
              </a:lnSpc>
            </a:pPr>
            <a:r>
              <a:rPr lang="ja-JP" altLang="en-US" sz="2400" b="1">
                <a:solidFill>
                  <a:srgbClr val="41352D"/>
                </a:solidFill>
                <a:cs typeface="Al Nile" pitchFamily="2" charset="-78"/>
              </a:rPr>
              <a:t>採用</a:t>
            </a:r>
          </a:p>
        </p:txBody>
      </p:sp>
      <p:sp>
        <p:nvSpPr>
          <p:cNvPr id="49" name="テキスト ボックス 48">
            <a:extLst>
              <a:ext uri="{FF2B5EF4-FFF2-40B4-BE49-F238E27FC236}">
                <a16:creationId xmlns:a16="http://schemas.microsoft.com/office/drawing/2014/main" id="{703A6227-9045-928F-A8A4-3D2C8121FFC8}"/>
              </a:ext>
            </a:extLst>
          </p:cNvPr>
          <p:cNvSpPr txBox="1"/>
          <p:nvPr/>
        </p:nvSpPr>
        <p:spPr>
          <a:xfrm>
            <a:off x="-1153967" y="0"/>
            <a:ext cx="929357" cy="707886"/>
          </a:xfrm>
          <a:prstGeom prst="rect">
            <a:avLst/>
          </a:prstGeom>
          <a:solidFill>
            <a:srgbClr val="FF0000"/>
          </a:solidFill>
          <a:ln>
            <a:noFill/>
          </a:ln>
        </p:spPr>
        <p:txBody>
          <a:bodyPr wrap="none" rtlCol="0">
            <a:spAutoFit/>
          </a:bodyPr>
          <a:lstStyle/>
          <a:p>
            <a:pPr algn="ctr"/>
            <a:r>
              <a:rPr kumimoji="1" lang="en-US" altLang="ja-JP" sz="4000" dirty="0">
                <a:solidFill>
                  <a:schemeClr val="bg1"/>
                </a:solidFill>
              </a:rPr>
              <a:t>Top</a:t>
            </a:r>
            <a:endParaRPr kumimoji="1" lang="ja-JP" altLang="en-US" sz="4000">
              <a:solidFill>
                <a:schemeClr val="bg1"/>
              </a:solidFill>
            </a:endParaRPr>
          </a:p>
        </p:txBody>
      </p:sp>
      <p:pic>
        <p:nvPicPr>
          <p:cNvPr id="54" name="図 53">
            <a:extLst>
              <a:ext uri="{FF2B5EF4-FFF2-40B4-BE49-F238E27FC236}">
                <a16:creationId xmlns:a16="http://schemas.microsoft.com/office/drawing/2014/main" id="{76F4FD5D-748F-BDD1-9283-A1AFE3D9E880}"/>
              </a:ext>
            </a:extLst>
          </p:cNvPr>
          <p:cNvPicPr>
            <a:picLocks noChangeAspect="1"/>
          </p:cNvPicPr>
          <p:nvPr/>
        </p:nvPicPr>
        <p:blipFill>
          <a:blip r:embed="rId4"/>
          <a:stretch>
            <a:fillRect/>
          </a:stretch>
        </p:blipFill>
        <p:spPr>
          <a:xfrm>
            <a:off x="3417243" y="5346566"/>
            <a:ext cx="2065401" cy="313690"/>
          </a:xfrm>
          <a:prstGeom prst="rect">
            <a:avLst/>
          </a:prstGeom>
        </p:spPr>
      </p:pic>
      <p:pic>
        <p:nvPicPr>
          <p:cNvPr id="106" name="図 105">
            <a:extLst>
              <a:ext uri="{FF2B5EF4-FFF2-40B4-BE49-F238E27FC236}">
                <a16:creationId xmlns:a16="http://schemas.microsoft.com/office/drawing/2014/main" id="{53A38341-E42D-420F-1F92-630B1F50A2BE}"/>
              </a:ext>
            </a:extLst>
          </p:cNvPr>
          <p:cNvPicPr>
            <a:picLocks noChangeAspect="1"/>
          </p:cNvPicPr>
          <p:nvPr/>
        </p:nvPicPr>
        <p:blipFill rotWithShape="1">
          <a:blip r:embed="rId13"/>
          <a:srcRect l="5960" t="49758" r="35551" b="2"/>
          <a:stretch/>
        </p:blipFill>
        <p:spPr>
          <a:xfrm>
            <a:off x="4882959" y="29653560"/>
            <a:ext cx="3264901" cy="1870606"/>
          </a:xfrm>
          <a:prstGeom prst="rect">
            <a:avLst/>
          </a:prstGeom>
        </p:spPr>
      </p:pic>
      <p:sp>
        <p:nvSpPr>
          <p:cNvPr id="107" name="テキスト ボックス 106">
            <a:extLst>
              <a:ext uri="{FF2B5EF4-FFF2-40B4-BE49-F238E27FC236}">
                <a16:creationId xmlns:a16="http://schemas.microsoft.com/office/drawing/2014/main" id="{338DABCF-68A6-E662-7EB6-5AC3A3079AC5}"/>
              </a:ext>
            </a:extLst>
          </p:cNvPr>
          <p:cNvSpPr txBox="1"/>
          <p:nvPr/>
        </p:nvSpPr>
        <p:spPr>
          <a:xfrm>
            <a:off x="1092179" y="29884904"/>
            <a:ext cx="3325375" cy="1272592"/>
          </a:xfrm>
          <a:prstGeom prst="rect">
            <a:avLst/>
          </a:prstGeom>
          <a:noFill/>
        </p:spPr>
        <p:txBody>
          <a:bodyPr wrap="square" rtlCol="0">
            <a:spAutoFit/>
          </a:bodyPr>
          <a:lstStyle>
            <a:defPPr>
              <a:defRPr lang="en-US"/>
            </a:defPPr>
            <a:lvl1pPr>
              <a:lnSpc>
                <a:spcPct val="130000"/>
              </a:lnSpc>
              <a:defRPr kumimoji="1" sz="1200">
                <a:solidFill>
                  <a:schemeClr val="tx1">
                    <a:lumMod val="75000"/>
                    <a:lumOff val="25000"/>
                  </a:schemeClr>
                </a:solidFill>
                <a:latin typeface="Noto Sans CJK JP DemiLight" panose="020B0400000000000000" pitchFamily="34" charset="-128"/>
                <a:ea typeface="Noto Sans CJK JP DemiLight" panose="020B0400000000000000" pitchFamily="34" charset="-128"/>
              </a:defRPr>
            </a:lvl1pPr>
          </a:lstStyle>
          <a:p>
            <a:r>
              <a:rPr lang="en-US" altLang="ja-JP" dirty="0" err="1"/>
              <a:t>QuadLab</a:t>
            </a:r>
            <a:r>
              <a:rPr lang="ja-JP" altLang="en-US"/>
              <a:t>はリーディングカンパニーや官公庁が抱える課題を解決し、社会の発展に貢献するための、共に働く仲間を募集しております。選考は通年で実施しております。</a:t>
            </a:r>
            <a:endParaRPr lang="en-US" altLang="ja-JP" dirty="0"/>
          </a:p>
          <a:p>
            <a:r>
              <a:rPr lang="ja-JP" altLang="en-US"/>
              <a:t>詳しくはこちらから。</a:t>
            </a:r>
          </a:p>
        </p:txBody>
      </p:sp>
      <p:sp>
        <p:nvSpPr>
          <p:cNvPr id="20" name="テキスト ボックス 19">
            <a:extLst>
              <a:ext uri="{FF2B5EF4-FFF2-40B4-BE49-F238E27FC236}">
                <a16:creationId xmlns:a16="http://schemas.microsoft.com/office/drawing/2014/main" id="{528A4602-85BF-CF79-F99B-528D6D102625}"/>
              </a:ext>
            </a:extLst>
          </p:cNvPr>
          <p:cNvSpPr txBox="1"/>
          <p:nvPr/>
        </p:nvSpPr>
        <p:spPr>
          <a:xfrm>
            <a:off x="383517" y="2134097"/>
            <a:ext cx="3236784" cy="1030282"/>
          </a:xfrm>
          <a:prstGeom prst="rect">
            <a:avLst/>
          </a:prstGeom>
          <a:noFill/>
        </p:spPr>
        <p:txBody>
          <a:bodyPr wrap="none" rtlCol="0">
            <a:spAutoFit/>
          </a:bodyPr>
          <a:lstStyle/>
          <a:p>
            <a:pPr>
              <a:lnSpc>
                <a:spcPct val="150000"/>
              </a:lnSpc>
            </a:pPr>
            <a:r>
              <a:rPr lang="ja-JP" altLang="en-US" sz="1400" b="1" i="0">
                <a:solidFill>
                  <a:srgbClr val="FFFFFF"/>
                </a:solidFill>
                <a:effectLst/>
                <a:latin typeface="Noto Sans JP"/>
              </a:rPr>
              <a:t>ヘルスケア領域における</a:t>
            </a:r>
            <a:br>
              <a:rPr lang="ja-JP" altLang="en-US" sz="1400"/>
            </a:br>
            <a:r>
              <a:rPr lang="ja-JP" altLang="en-US" sz="1400" b="1" i="0">
                <a:solidFill>
                  <a:srgbClr val="FFFFFF"/>
                </a:solidFill>
                <a:effectLst/>
                <a:latin typeface="Noto Sans JP"/>
              </a:rPr>
              <a:t>テクノロジーの革新と実用化に向けた</a:t>
            </a:r>
            <a:endParaRPr lang="en-US" altLang="ja-JP" sz="1400" b="1" i="0" dirty="0">
              <a:solidFill>
                <a:srgbClr val="FFFFFF"/>
              </a:solidFill>
              <a:effectLst/>
              <a:latin typeface="Noto Sans JP"/>
            </a:endParaRPr>
          </a:p>
          <a:p>
            <a:pPr>
              <a:lnSpc>
                <a:spcPct val="150000"/>
              </a:lnSpc>
            </a:pPr>
            <a:r>
              <a:rPr lang="ja-JP" altLang="en-US" sz="1400" b="1" i="0">
                <a:solidFill>
                  <a:srgbClr val="FFFFFF"/>
                </a:solidFill>
                <a:effectLst/>
                <a:latin typeface="Noto Sans JP"/>
              </a:rPr>
              <a:t>橋渡し企業</a:t>
            </a:r>
            <a:endParaRPr kumimoji="1" lang="en-US" altLang="ja-JP" sz="1400" dirty="0">
              <a:solidFill>
                <a:schemeClr val="bg1">
                  <a:lumMod val="95000"/>
                </a:schemeClr>
              </a:solidFill>
              <a:latin typeface="Noto Sans CJK JP Medium" panose="020B0500000000000000" pitchFamily="34" charset="-128"/>
              <a:ea typeface="Noto Sans CJK JP Medium" panose="020B0500000000000000" pitchFamily="34" charset="-128"/>
            </a:endParaRPr>
          </a:p>
        </p:txBody>
      </p:sp>
      <p:sp>
        <p:nvSpPr>
          <p:cNvPr id="52" name="テキスト ボックス 51">
            <a:extLst>
              <a:ext uri="{FF2B5EF4-FFF2-40B4-BE49-F238E27FC236}">
                <a16:creationId xmlns:a16="http://schemas.microsoft.com/office/drawing/2014/main" id="{A96E8FC5-D6D7-BDD0-6E23-25001BA7476F}"/>
              </a:ext>
            </a:extLst>
          </p:cNvPr>
          <p:cNvSpPr txBox="1"/>
          <p:nvPr/>
        </p:nvSpPr>
        <p:spPr>
          <a:xfrm>
            <a:off x="943109" y="12793802"/>
            <a:ext cx="7104387" cy="1512658"/>
          </a:xfrm>
          <a:prstGeom prst="rect">
            <a:avLst/>
          </a:prstGeom>
          <a:noFill/>
        </p:spPr>
        <p:txBody>
          <a:bodyPr wrap="square" rtlCol="0">
            <a:spAutoFit/>
          </a:bodyPr>
          <a:lstStyle>
            <a:defPPr>
              <a:defRPr lang="en-US"/>
            </a:defPPr>
            <a:lvl1pPr>
              <a:lnSpc>
                <a:spcPct val="130000"/>
              </a:lnSpc>
              <a:defRPr kumimoji="1" sz="1200">
                <a:solidFill>
                  <a:schemeClr val="tx1">
                    <a:lumMod val="75000"/>
                    <a:lumOff val="25000"/>
                  </a:schemeClr>
                </a:solidFill>
                <a:latin typeface="Noto Sans CJK JP DemiLight" panose="020B0400000000000000" pitchFamily="34" charset="-128"/>
                <a:ea typeface="Noto Sans CJK JP DemiLight" panose="020B0400000000000000" pitchFamily="34" charset="-128"/>
              </a:defRPr>
            </a:lvl1pPr>
          </a:lstStyle>
          <a:p>
            <a:r>
              <a:rPr lang="en" altLang="ja-JP" dirty="0" err="1">
                <a:effectLst/>
                <a:latin typeface="Helvetica Neue" panose="02000503000000020004" pitchFamily="2" charset="0"/>
                <a:ea typeface="Hiragino Sans" panose="020B0400000000000000" pitchFamily="34" charset="-128"/>
              </a:rPr>
              <a:t>QuadLab</a:t>
            </a:r>
            <a:r>
              <a:rPr lang="ja-JP" altLang="en-US">
                <a:effectLst/>
                <a:latin typeface="Hiragino Sans" panose="020B0400000000000000" pitchFamily="34" charset="-128"/>
                <a:ea typeface="Hiragino Sans" panose="020B0400000000000000" pitchFamily="34" charset="-128"/>
              </a:rPr>
              <a:t>は医薬と介護を主なフィールドとしてクライアントの抱える課題解決に取り組んでおります。</a:t>
            </a:r>
          </a:p>
          <a:p>
            <a:r>
              <a:rPr lang="ja-JP" altLang="en-US"/>
              <a:t>ひとの健康な生活をサポートする医薬と、生活の帰着点としての介護。</a:t>
            </a:r>
            <a:endParaRPr lang="en-US" altLang="ja-JP" dirty="0"/>
          </a:p>
          <a:p>
            <a:r>
              <a:rPr lang="ja-JP" altLang="en-US"/>
              <a:t>両者が切れ目なく連携し、私たちの生活により有益なものとなるためには、各所に潜む「テクノロジーの空席」を埋める必要があると私たちは考えます。</a:t>
            </a:r>
            <a:endParaRPr lang="en-US" altLang="ja-JP" dirty="0"/>
          </a:p>
          <a:p>
            <a:r>
              <a:rPr lang="ja-JP" altLang="en-US"/>
              <a:t>テクノロジーとテクノロジーの狭間。あるいはテクノロジーと現場のギャップ。これらを解消するためエンジニアリングと、事業化に向けた戦略および基盤整備を行います。</a:t>
            </a:r>
            <a:endParaRPr lang="en-US" altLang="ja-JP" dirty="0"/>
          </a:p>
        </p:txBody>
      </p:sp>
      <p:sp>
        <p:nvSpPr>
          <p:cNvPr id="57" name="テキスト ボックス 56">
            <a:extLst>
              <a:ext uri="{FF2B5EF4-FFF2-40B4-BE49-F238E27FC236}">
                <a16:creationId xmlns:a16="http://schemas.microsoft.com/office/drawing/2014/main" id="{A3F57F6D-2E11-21BE-3281-F82FAEEC1462}"/>
              </a:ext>
            </a:extLst>
          </p:cNvPr>
          <p:cNvSpPr txBox="1"/>
          <p:nvPr/>
        </p:nvSpPr>
        <p:spPr>
          <a:xfrm>
            <a:off x="867363" y="15812303"/>
            <a:ext cx="3459548" cy="269241"/>
          </a:xfrm>
          <a:prstGeom prst="rect">
            <a:avLst/>
          </a:prstGeom>
          <a:noFill/>
        </p:spPr>
        <p:txBody>
          <a:bodyPr wrap="square" rtlCol="0">
            <a:spAutoFit/>
          </a:bodyPr>
          <a:lstStyle/>
          <a:p>
            <a:pPr algn="l">
              <a:lnSpc>
                <a:spcPct val="110000"/>
              </a:lnSpc>
            </a:pPr>
            <a:r>
              <a:rPr lang="en" altLang="ja-JP" sz="1100" b="1" dirty="0">
                <a:solidFill>
                  <a:schemeClr val="bg1">
                    <a:lumMod val="50000"/>
                  </a:schemeClr>
                </a:solidFill>
                <a:cs typeface="Al Nile" pitchFamily="2" charset="-78"/>
              </a:rPr>
              <a:t>Advantage</a:t>
            </a:r>
            <a:endParaRPr lang="ja-JP" altLang="en-US" sz="1100" b="1">
              <a:solidFill>
                <a:schemeClr val="bg1">
                  <a:lumMod val="50000"/>
                </a:schemeClr>
              </a:solidFill>
              <a:cs typeface="Al Nile" pitchFamily="2" charset="-78"/>
            </a:endParaRPr>
          </a:p>
        </p:txBody>
      </p:sp>
      <p:sp>
        <p:nvSpPr>
          <p:cNvPr id="59" name="テキスト ボックス 58">
            <a:extLst>
              <a:ext uri="{FF2B5EF4-FFF2-40B4-BE49-F238E27FC236}">
                <a16:creationId xmlns:a16="http://schemas.microsoft.com/office/drawing/2014/main" id="{4301DB84-445F-2A9A-4A82-A2F519A5A090}"/>
              </a:ext>
            </a:extLst>
          </p:cNvPr>
          <p:cNvSpPr txBox="1"/>
          <p:nvPr/>
        </p:nvSpPr>
        <p:spPr>
          <a:xfrm>
            <a:off x="832412" y="15381988"/>
            <a:ext cx="3459548" cy="481735"/>
          </a:xfrm>
          <a:prstGeom prst="rect">
            <a:avLst/>
          </a:prstGeom>
          <a:noFill/>
        </p:spPr>
        <p:txBody>
          <a:bodyPr wrap="square" rtlCol="0">
            <a:spAutoFit/>
          </a:bodyPr>
          <a:lstStyle/>
          <a:p>
            <a:pPr algn="l">
              <a:lnSpc>
                <a:spcPct val="110000"/>
              </a:lnSpc>
            </a:pPr>
            <a:r>
              <a:rPr lang="ja-JP" altLang="en-US" sz="2400" b="1">
                <a:solidFill>
                  <a:srgbClr val="41352D"/>
                </a:solidFill>
                <a:cs typeface="Al Nile" pitchFamily="2" charset="-78"/>
              </a:rPr>
              <a:t>強み</a:t>
            </a:r>
          </a:p>
        </p:txBody>
      </p:sp>
      <p:sp>
        <p:nvSpPr>
          <p:cNvPr id="74" name="テキスト ボックス 73">
            <a:extLst>
              <a:ext uri="{FF2B5EF4-FFF2-40B4-BE49-F238E27FC236}">
                <a16:creationId xmlns:a16="http://schemas.microsoft.com/office/drawing/2014/main" id="{76C2CDE3-DD7E-22FC-885B-57BA39F82B4B}"/>
              </a:ext>
            </a:extLst>
          </p:cNvPr>
          <p:cNvSpPr txBox="1"/>
          <p:nvPr/>
        </p:nvSpPr>
        <p:spPr>
          <a:xfrm>
            <a:off x="851677" y="12275641"/>
            <a:ext cx="3459548" cy="269241"/>
          </a:xfrm>
          <a:prstGeom prst="rect">
            <a:avLst/>
          </a:prstGeom>
          <a:noFill/>
        </p:spPr>
        <p:txBody>
          <a:bodyPr wrap="square" rtlCol="0">
            <a:spAutoFit/>
          </a:bodyPr>
          <a:lstStyle/>
          <a:p>
            <a:pPr algn="l">
              <a:lnSpc>
                <a:spcPct val="110000"/>
              </a:lnSpc>
            </a:pPr>
            <a:r>
              <a:rPr lang="en" altLang="ja-JP" sz="1100" b="1" dirty="0">
                <a:solidFill>
                  <a:schemeClr val="bg1">
                    <a:lumMod val="50000"/>
                  </a:schemeClr>
                </a:solidFill>
                <a:cs typeface="Al Nile" pitchFamily="2" charset="-78"/>
              </a:rPr>
              <a:t>Our Business</a:t>
            </a:r>
            <a:endParaRPr lang="ja-JP" altLang="en-US" sz="1100" b="1">
              <a:solidFill>
                <a:schemeClr val="bg1">
                  <a:lumMod val="50000"/>
                </a:schemeClr>
              </a:solidFill>
              <a:cs typeface="Al Nile" pitchFamily="2" charset="-78"/>
            </a:endParaRPr>
          </a:p>
        </p:txBody>
      </p:sp>
      <p:sp>
        <p:nvSpPr>
          <p:cNvPr id="76" name="テキスト ボックス 75">
            <a:extLst>
              <a:ext uri="{FF2B5EF4-FFF2-40B4-BE49-F238E27FC236}">
                <a16:creationId xmlns:a16="http://schemas.microsoft.com/office/drawing/2014/main" id="{67B0712E-A497-AED7-B724-2A1B0402BFE3}"/>
              </a:ext>
            </a:extLst>
          </p:cNvPr>
          <p:cNvSpPr txBox="1"/>
          <p:nvPr/>
        </p:nvSpPr>
        <p:spPr>
          <a:xfrm>
            <a:off x="816726" y="11845326"/>
            <a:ext cx="3459548" cy="481735"/>
          </a:xfrm>
          <a:prstGeom prst="rect">
            <a:avLst/>
          </a:prstGeom>
          <a:noFill/>
        </p:spPr>
        <p:txBody>
          <a:bodyPr wrap="square" rtlCol="0">
            <a:spAutoFit/>
          </a:bodyPr>
          <a:lstStyle/>
          <a:p>
            <a:pPr algn="l">
              <a:lnSpc>
                <a:spcPct val="110000"/>
              </a:lnSpc>
            </a:pPr>
            <a:r>
              <a:rPr lang="ja-JP" altLang="en-US" sz="2400" b="1">
                <a:solidFill>
                  <a:srgbClr val="41352D"/>
                </a:solidFill>
                <a:cs typeface="Al Nile" pitchFamily="2" charset="-78"/>
              </a:rPr>
              <a:t>事業領域</a:t>
            </a:r>
          </a:p>
        </p:txBody>
      </p:sp>
      <p:sp>
        <p:nvSpPr>
          <p:cNvPr id="79" name="テキスト ボックス 78">
            <a:extLst>
              <a:ext uri="{FF2B5EF4-FFF2-40B4-BE49-F238E27FC236}">
                <a16:creationId xmlns:a16="http://schemas.microsoft.com/office/drawing/2014/main" id="{43BAE544-6B4E-EF60-D8F7-C65D638B5DEF}"/>
              </a:ext>
            </a:extLst>
          </p:cNvPr>
          <p:cNvSpPr txBox="1"/>
          <p:nvPr/>
        </p:nvSpPr>
        <p:spPr>
          <a:xfrm>
            <a:off x="793792" y="17353045"/>
            <a:ext cx="2145882" cy="619529"/>
          </a:xfrm>
          <a:prstGeom prst="rect">
            <a:avLst/>
          </a:prstGeom>
          <a:solidFill>
            <a:schemeClr val="bg1"/>
          </a:solidFill>
        </p:spPr>
        <p:txBody>
          <a:bodyPr wrap="square" rtlCol="0">
            <a:spAutoFit/>
          </a:bodyPr>
          <a:lstStyle/>
          <a:p>
            <a:pPr algn="ctr">
              <a:lnSpc>
                <a:spcPct val="110000"/>
              </a:lnSpc>
            </a:pPr>
            <a:r>
              <a:rPr lang="ja-JP" altLang="en-US" sz="1600">
                <a:solidFill>
                  <a:srgbClr val="41352D"/>
                </a:solidFill>
                <a:latin typeface="Noto Sans CJK JP Medium" panose="020B0500000000000000" pitchFamily="34" charset="-128"/>
                <a:ea typeface="Noto Sans CJK JP Medium" panose="020B0500000000000000" pitchFamily="34" charset="-128"/>
              </a:rPr>
              <a:t>テクノロジーおよび現場への精通</a:t>
            </a:r>
          </a:p>
        </p:txBody>
      </p:sp>
      <p:sp>
        <p:nvSpPr>
          <p:cNvPr id="81" name="テキスト ボックス 80">
            <a:extLst>
              <a:ext uri="{FF2B5EF4-FFF2-40B4-BE49-F238E27FC236}">
                <a16:creationId xmlns:a16="http://schemas.microsoft.com/office/drawing/2014/main" id="{6059A29C-EAD1-1E32-83F5-050C2A37045C}"/>
              </a:ext>
            </a:extLst>
          </p:cNvPr>
          <p:cNvSpPr txBox="1"/>
          <p:nvPr/>
        </p:nvSpPr>
        <p:spPr>
          <a:xfrm>
            <a:off x="3043380" y="17370422"/>
            <a:ext cx="2942836" cy="584775"/>
          </a:xfrm>
          <a:prstGeom prst="rect">
            <a:avLst/>
          </a:prstGeom>
          <a:solidFill>
            <a:schemeClr val="bg1"/>
          </a:solidFill>
        </p:spPr>
        <p:txBody>
          <a:bodyPr wrap="square" rtlCol="0">
            <a:spAutoFit/>
          </a:bodyPr>
          <a:lstStyle/>
          <a:p>
            <a:pPr algn="ctr"/>
            <a:r>
              <a:rPr lang="ja-JP" altLang="en-US" sz="1600">
                <a:solidFill>
                  <a:srgbClr val="41352D"/>
                </a:solidFill>
                <a:latin typeface="Noto Sans CJK JP Medium" panose="020B0500000000000000" pitchFamily="34" charset="-128"/>
                <a:ea typeface="Noto Sans CJK JP Medium" panose="020B0500000000000000" pitchFamily="34" charset="-128"/>
              </a:rPr>
              <a:t>事業戦略</a:t>
            </a:r>
            <a:r>
              <a:rPr lang="en-US" altLang="ja-JP" sz="1600" dirty="0">
                <a:solidFill>
                  <a:srgbClr val="41352D"/>
                </a:solidFill>
                <a:latin typeface="Noto Sans CJK JP Medium" panose="020B0500000000000000" pitchFamily="34" charset="-128"/>
                <a:ea typeface="Noto Sans CJK JP Medium" panose="020B0500000000000000" pitchFamily="34" charset="-128"/>
              </a:rPr>
              <a:t>&amp;</a:t>
            </a:r>
          </a:p>
          <a:p>
            <a:pPr algn="ctr"/>
            <a:r>
              <a:rPr lang="ja-JP" altLang="en-US" sz="1600">
                <a:solidFill>
                  <a:srgbClr val="41352D"/>
                </a:solidFill>
                <a:latin typeface="Noto Sans CJK JP Medium" panose="020B0500000000000000" pitchFamily="34" charset="-128"/>
                <a:ea typeface="Noto Sans CJK JP Medium" panose="020B0500000000000000" pitchFamily="34" charset="-128"/>
              </a:rPr>
              <a:t>実行支援</a:t>
            </a:r>
            <a:endParaRPr lang="en-US" altLang="ja-JP" sz="1600" dirty="0">
              <a:solidFill>
                <a:srgbClr val="41352D"/>
              </a:solidFill>
              <a:latin typeface="Noto Sans CJK JP Medium" panose="020B0500000000000000" pitchFamily="34" charset="-128"/>
              <a:ea typeface="Noto Sans CJK JP Medium" panose="020B0500000000000000" pitchFamily="34" charset="-128"/>
            </a:endParaRPr>
          </a:p>
        </p:txBody>
      </p:sp>
      <p:sp>
        <p:nvSpPr>
          <p:cNvPr id="85" name="テキスト ボックス 84">
            <a:extLst>
              <a:ext uri="{FF2B5EF4-FFF2-40B4-BE49-F238E27FC236}">
                <a16:creationId xmlns:a16="http://schemas.microsoft.com/office/drawing/2014/main" id="{5D4A1B29-BD2A-CFDD-4469-65509784AE53}"/>
              </a:ext>
            </a:extLst>
          </p:cNvPr>
          <p:cNvSpPr txBox="1"/>
          <p:nvPr/>
        </p:nvSpPr>
        <p:spPr>
          <a:xfrm>
            <a:off x="6037556" y="17353045"/>
            <a:ext cx="2145882" cy="619529"/>
          </a:xfrm>
          <a:prstGeom prst="rect">
            <a:avLst/>
          </a:prstGeom>
          <a:solidFill>
            <a:schemeClr val="bg1"/>
          </a:solidFill>
        </p:spPr>
        <p:txBody>
          <a:bodyPr wrap="square" rtlCol="0">
            <a:spAutoFit/>
          </a:bodyPr>
          <a:lstStyle/>
          <a:p>
            <a:pPr algn="ctr">
              <a:lnSpc>
                <a:spcPct val="110000"/>
              </a:lnSpc>
            </a:pPr>
            <a:r>
              <a:rPr lang="en-US" altLang="ja-JP" sz="1600" dirty="0">
                <a:solidFill>
                  <a:srgbClr val="41352D"/>
                </a:solidFill>
                <a:latin typeface="Noto Sans CJK JP Medium" panose="020B0500000000000000" pitchFamily="34" charset="-128"/>
                <a:ea typeface="Noto Sans CJK JP Medium" panose="020B0500000000000000" pitchFamily="34" charset="-128"/>
              </a:rPr>
              <a:t>DX</a:t>
            </a:r>
            <a:r>
              <a:rPr lang="ja-JP" altLang="en-US" sz="1600">
                <a:solidFill>
                  <a:srgbClr val="41352D"/>
                </a:solidFill>
                <a:latin typeface="Noto Sans CJK JP Medium" panose="020B0500000000000000" pitchFamily="34" charset="-128"/>
                <a:ea typeface="Noto Sans CJK JP Medium" panose="020B0500000000000000" pitchFamily="34" charset="-128"/>
              </a:rPr>
              <a:t>／標準化による</a:t>
            </a:r>
            <a:endParaRPr lang="en-US" altLang="ja-JP" sz="1600" dirty="0">
              <a:solidFill>
                <a:srgbClr val="41352D"/>
              </a:solidFill>
              <a:latin typeface="Noto Sans CJK JP Medium" panose="020B0500000000000000" pitchFamily="34" charset="-128"/>
              <a:ea typeface="Noto Sans CJK JP Medium" panose="020B0500000000000000" pitchFamily="34" charset="-128"/>
            </a:endParaRPr>
          </a:p>
          <a:p>
            <a:pPr algn="ctr">
              <a:lnSpc>
                <a:spcPct val="110000"/>
              </a:lnSpc>
            </a:pPr>
            <a:r>
              <a:rPr lang="ja-JP" altLang="en-US" sz="1600">
                <a:solidFill>
                  <a:srgbClr val="41352D"/>
                </a:solidFill>
                <a:latin typeface="Noto Sans CJK JP Medium" panose="020B0500000000000000" pitchFamily="34" charset="-128"/>
                <a:ea typeface="Noto Sans CJK JP Medium" panose="020B0500000000000000" pitchFamily="34" charset="-128"/>
              </a:rPr>
              <a:t>仕組みづくり</a:t>
            </a:r>
          </a:p>
        </p:txBody>
      </p:sp>
      <p:sp>
        <p:nvSpPr>
          <p:cNvPr id="86" name="テキスト ボックス 85">
            <a:extLst>
              <a:ext uri="{FF2B5EF4-FFF2-40B4-BE49-F238E27FC236}">
                <a16:creationId xmlns:a16="http://schemas.microsoft.com/office/drawing/2014/main" id="{B7D43B72-5D21-749E-3847-B276AC6CC19D}"/>
              </a:ext>
            </a:extLst>
          </p:cNvPr>
          <p:cNvSpPr txBox="1"/>
          <p:nvPr/>
        </p:nvSpPr>
        <p:spPr>
          <a:xfrm>
            <a:off x="943110" y="20759265"/>
            <a:ext cx="4395764" cy="275653"/>
          </a:xfrm>
          <a:prstGeom prst="rect">
            <a:avLst/>
          </a:prstGeom>
          <a:noFill/>
        </p:spPr>
        <p:txBody>
          <a:bodyPr wrap="square" rtlCol="0">
            <a:spAutoFit/>
          </a:bodyPr>
          <a:lstStyle/>
          <a:p>
            <a:pPr>
              <a:lnSpc>
                <a:spcPct val="130000"/>
              </a:lnSpc>
            </a:pPr>
            <a:r>
              <a:rPr kumimoji="1" lang="en-US" altLang="ja-JP" sz="1000" dirty="0">
                <a:solidFill>
                  <a:schemeClr val="tx1">
                    <a:lumMod val="75000"/>
                    <a:lumOff val="25000"/>
                  </a:schemeClr>
                </a:solidFill>
                <a:latin typeface="Noto Sans CJK JP DemiLight" panose="020B0400000000000000" pitchFamily="34" charset="-128"/>
                <a:ea typeface="Noto Sans CJK JP DemiLight" panose="020B0400000000000000" pitchFamily="34" charset="-128"/>
              </a:rPr>
              <a:t>※</a:t>
            </a:r>
            <a:r>
              <a:rPr kumimoji="1" lang="ja-JP" altLang="en-US" sz="1000">
                <a:solidFill>
                  <a:schemeClr val="tx1">
                    <a:lumMod val="75000"/>
                    <a:lumOff val="25000"/>
                  </a:schemeClr>
                </a:solidFill>
                <a:latin typeface="Noto Sans CJK JP DemiLight" panose="020B0400000000000000" pitchFamily="34" charset="-128"/>
                <a:ea typeface="Noto Sans CJK JP DemiLight" panose="020B0400000000000000" pitchFamily="34" charset="-128"/>
              </a:rPr>
              <a:t>グループ会社である株式会社平プロモートとの連携によります。</a:t>
            </a:r>
            <a:endParaRPr kumimoji="1" lang="en-US" altLang="ja-JP" sz="1000" dirty="0">
              <a:solidFill>
                <a:schemeClr val="tx1">
                  <a:lumMod val="75000"/>
                  <a:lumOff val="25000"/>
                </a:schemeClr>
              </a:solidFill>
              <a:latin typeface="Noto Sans CJK JP DemiLight" panose="020B0400000000000000" pitchFamily="34" charset="-128"/>
              <a:ea typeface="Noto Sans CJK JP DemiLight" panose="020B0400000000000000" pitchFamily="34" charset="-128"/>
            </a:endParaRPr>
          </a:p>
        </p:txBody>
      </p:sp>
      <p:sp>
        <p:nvSpPr>
          <p:cNvPr id="96" name="正方形/長方形 95">
            <a:extLst>
              <a:ext uri="{FF2B5EF4-FFF2-40B4-BE49-F238E27FC236}">
                <a16:creationId xmlns:a16="http://schemas.microsoft.com/office/drawing/2014/main" id="{CB7B7B9F-B6BC-3A06-1797-F21218D71E3D}"/>
              </a:ext>
            </a:extLst>
          </p:cNvPr>
          <p:cNvSpPr/>
          <p:nvPr/>
        </p:nvSpPr>
        <p:spPr>
          <a:xfrm>
            <a:off x="1740002" y="31190418"/>
            <a:ext cx="2092794" cy="4347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a:solidFill>
                  <a:schemeClr val="tx1">
                    <a:lumMod val="85000"/>
                    <a:lumOff val="15000"/>
                  </a:schemeClr>
                </a:solidFill>
                <a:latin typeface="Noto Sans CJK JP Medium" panose="020B0500000000000000" pitchFamily="34" charset="-128"/>
                <a:ea typeface="Noto Sans CJK JP Medium" panose="020B0500000000000000" pitchFamily="34" charset="-128"/>
              </a:rPr>
              <a:t>採用応募</a:t>
            </a:r>
          </a:p>
        </p:txBody>
      </p:sp>
      <p:grpSp>
        <p:nvGrpSpPr>
          <p:cNvPr id="83" name="グループ化 82">
            <a:extLst>
              <a:ext uri="{FF2B5EF4-FFF2-40B4-BE49-F238E27FC236}">
                <a16:creationId xmlns:a16="http://schemas.microsoft.com/office/drawing/2014/main" id="{F8BA58B2-1DEC-DE4E-3E17-8BAD21FAA8A7}"/>
              </a:ext>
            </a:extLst>
          </p:cNvPr>
          <p:cNvGrpSpPr/>
          <p:nvPr/>
        </p:nvGrpSpPr>
        <p:grpSpPr>
          <a:xfrm>
            <a:off x="3382812" y="27966696"/>
            <a:ext cx="1179864" cy="290630"/>
            <a:chOff x="-3376696" y="22569370"/>
            <a:chExt cx="1329106" cy="327392"/>
          </a:xfrm>
        </p:grpSpPr>
        <p:sp>
          <p:nvSpPr>
            <p:cNvPr id="82" name="正方形/長方形 81">
              <a:extLst>
                <a:ext uri="{FF2B5EF4-FFF2-40B4-BE49-F238E27FC236}">
                  <a16:creationId xmlns:a16="http://schemas.microsoft.com/office/drawing/2014/main" id="{A61B8E9A-29E2-F96D-8112-275772315146}"/>
                </a:ext>
              </a:extLst>
            </p:cNvPr>
            <p:cNvSpPr/>
            <p:nvPr/>
          </p:nvSpPr>
          <p:spPr>
            <a:xfrm>
              <a:off x="-3376696" y="22569370"/>
              <a:ext cx="1329106" cy="3273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78" name="図 77">
              <a:extLst>
                <a:ext uri="{FF2B5EF4-FFF2-40B4-BE49-F238E27FC236}">
                  <a16:creationId xmlns:a16="http://schemas.microsoft.com/office/drawing/2014/main" id="{647F035F-A97C-E02F-E043-0EC9D53A1347}"/>
                </a:ext>
              </a:extLst>
            </p:cNvPr>
            <p:cNvPicPr>
              <a:picLocks noChangeAspect="1"/>
            </p:cNvPicPr>
            <p:nvPr/>
          </p:nvPicPr>
          <p:blipFill>
            <a:blip r:embed="rId14"/>
            <a:stretch>
              <a:fillRect/>
            </a:stretch>
          </p:blipFill>
          <p:spPr>
            <a:xfrm>
              <a:off x="-3291883" y="22592915"/>
              <a:ext cx="1160169" cy="294015"/>
            </a:xfrm>
            <a:prstGeom prst="rect">
              <a:avLst/>
            </a:prstGeom>
          </p:spPr>
        </p:pic>
      </p:grpSp>
      <p:pic>
        <p:nvPicPr>
          <p:cNvPr id="111" name="図 110">
            <a:extLst>
              <a:ext uri="{FF2B5EF4-FFF2-40B4-BE49-F238E27FC236}">
                <a16:creationId xmlns:a16="http://schemas.microsoft.com/office/drawing/2014/main" id="{635510E9-FDD3-0096-BDAA-E8DE770FD0B9}"/>
              </a:ext>
            </a:extLst>
          </p:cNvPr>
          <p:cNvPicPr>
            <a:picLocks noChangeAspect="1"/>
          </p:cNvPicPr>
          <p:nvPr/>
        </p:nvPicPr>
        <p:blipFill>
          <a:blip r:embed="rId15"/>
          <a:stretch>
            <a:fillRect/>
          </a:stretch>
        </p:blipFill>
        <p:spPr>
          <a:xfrm>
            <a:off x="-2105975" y="28006842"/>
            <a:ext cx="995600" cy="210338"/>
          </a:xfrm>
          <a:prstGeom prst="rect">
            <a:avLst/>
          </a:prstGeom>
        </p:spPr>
      </p:pic>
      <p:pic>
        <p:nvPicPr>
          <p:cNvPr id="113" name="図 112">
            <a:extLst>
              <a:ext uri="{FF2B5EF4-FFF2-40B4-BE49-F238E27FC236}">
                <a16:creationId xmlns:a16="http://schemas.microsoft.com/office/drawing/2014/main" id="{7A085512-4B2A-C356-BAEF-B3058F762DD6}"/>
              </a:ext>
            </a:extLst>
          </p:cNvPr>
          <p:cNvPicPr>
            <a:picLocks noChangeAspect="1"/>
          </p:cNvPicPr>
          <p:nvPr/>
        </p:nvPicPr>
        <p:blipFill>
          <a:blip r:embed="rId15"/>
          <a:stretch>
            <a:fillRect/>
          </a:stretch>
        </p:blipFill>
        <p:spPr>
          <a:xfrm>
            <a:off x="643112" y="28006842"/>
            <a:ext cx="995600" cy="210338"/>
          </a:xfrm>
          <a:prstGeom prst="rect">
            <a:avLst/>
          </a:prstGeom>
        </p:spPr>
      </p:pic>
      <p:pic>
        <p:nvPicPr>
          <p:cNvPr id="125" name="図 124">
            <a:extLst>
              <a:ext uri="{FF2B5EF4-FFF2-40B4-BE49-F238E27FC236}">
                <a16:creationId xmlns:a16="http://schemas.microsoft.com/office/drawing/2014/main" id="{A07CA57A-1AF7-6C99-5F63-9307B018F18C}"/>
              </a:ext>
            </a:extLst>
          </p:cNvPr>
          <p:cNvPicPr>
            <a:picLocks noChangeAspect="1"/>
          </p:cNvPicPr>
          <p:nvPr/>
        </p:nvPicPr>
        <p:blipFill rotWithShape="1">
          <a:blip r:embed="rId16"/>
          <a:srcRect t="31202" r="11936" b="8894"/>
          <a:stretch/>
        </p:blipFill>
        <p:spPr>
          <a:xfrm>
            <a:off x="8899997" y="27985977"/>
            <a:ext cx="819425" cy="252068"/>
          </a:xfrm>
          <a:prstGeom prst="rect">
            <a:avLst/>
          </a:prstGeom>
        </p:spPr>
      </p:pic>
      <p:pic>
        <p:nvPicPr>
          <p:cNvPr id="127" name="図 126">
            <a:extLst>
              <a:ext uri="{FF2B5EF4-FFF2-40B4-BE49-F238E27FC236}">
                <a16:creationId xmlns:a16="http://schemas.microsoft.com/office/drawing/2014/main" id="{AED2EBF0-65EE-1475-E758-A87E661959D0}"/>
              </a:ext>
            </a:extLst>
          </p:cNvPr>
          <p:cNvPicPr>
            <a:picLocks noChangeAspect="1"/>
          </p:cNvPicPr>
          <p:nvPr/>
        </p:nvPicPr>
        <p:blipFill>
          <a:blip r:embed="rId17"/>
          <a:stretch>
            <a:fillRect/>
          </a:stretch>
        </p:blipFill>
        <p:spPr>
          <a:xfrm>
            <a:off x="6198270" y="27996076"/>
            <a:ext cx="1118433" cy="231870"/>
          </a:xfrm>
          <a:prstGeom prst="rect">
            <a:avLst/>
          </a:prstGeom>
        </p:spPr>
      </p:pic>
      <p:pic>
        <p:nvPicPr>
          <p:cNvPr id="128" name="図 127">
            <a:extLst>
              <a:ext uri="{FF2B5EF4-FFF2-40B4-BE49-F238E27FC236}">
                <a16:creationId xmlns:a16="http://schemas.microsoft.com/office/drawing/2014/main" id="{3176F375-4D89-DF68-F933-6443ECADA6EB}"/>
              </a:ext>
            </a:extLst>
          </p:cNvPr>
          <p:cNvPicPr>
            <a:picLocks noChangeAspect="1"/>
          </p:cNvPicPr>
          <p:nvPr/>
        </p:nvPicPr>
        <p:blipFill rotWithShape="1">
          <a:blip r:embed="rId18">
            <a:extLst>
              <a:ext uri="{BEBA8EAE-BF5A-486C-A8C5-ECC9F3942E4B}">
                <a14:imgProps xmlns:a14="http://schemas.microsoft.com/office/drawing/2010/main">
                  <a14:imgLayer r:embed="rId19">
                    <a14:imgEffect>
                      <a14:brightnessContrast bright="-10000"/>
                    </a14:imgEffect>
                  </a14:imgLayer>
                </a14:imgProps>
              </a:ext>
            </a:extLst>
          </a:blip>
          <a:srcRect l="3275" r="7298"/>
          <a:stretch/>
        </p:blipFill>
        <p:spPr>
          <a:xfrm>
            <a:off x="-2291479" y="22967750"/>
            <a:ext cx="2534533" cy="1594698"/>
          </a:xfrm>
          <a:prstGeom prst="rect">
            <a:avLst/>
          </a:prstGeom>
        </p:spPr>
      </p:pic>
      <p:pic>
        <p:nvPicPr>
          <p:cNvPr id="132" name="図 131">
            <a:extLst>
              <a:ext uri="{FF2B5EF4-FFF2-40B4-BE49-F238E27FC236}">
                <a16:creationId xmlns:a16="http://schemas.microsoft.com/office/drawing/2014/main" id="{7F289601-F864-27A4-7D9F-1570E22EF066}"/>
              </a:ext>
            </a:extLst>
          </p:cNvPr>
          <p:cNvPicPr>
            <a:picLocks noChangeAspect="1"/>
          </p:cNvPicPr>
          <p:nvPr/>
        </p:nvPicPr>
        <p:blipFill rotWithShape="1">
          <a:blip r:embed="rId20"/>
          <a:srcRect l="4511" t="10122"/>
          <a:stretch/>
        </p:blipFill>
        <p:spPr>
          <a:xfrm>
            <a:off x="489520" y="22965527"/>
            <a:ext cx="2492204" cy="1596921"/>
          </a:xfrm>
          <a:prstGeom prst="rect">
            <a:avLst/>
          </a:prstGeom>
        </p:spPr>
      </p:pic>
      <p:pic>
        <p:nvPicPr>
          <p:cNvPr id="129" name="図 128">
            <a:extLst>
              <a:ext uri="{FF2B5EF4-FFF2-40B4-BE49-F238E27FC236}">
                <a16:creationId xmlns:a16="http://schemas.microsoft.com/office/drawing/2014/main" id="{E887935F-24AA-D21A-0955-62C1F0F5284F}"/>
              </a:ext>
            </a:extLst>
          </p:cNvPr>
          <p:cNvPicPr>
            <a:picLocks noChangeAspect="1"/>
          </p:cNvPicPr>
          <p:nvPr/>
        </p:nvPicPr>
        <p:blipFill>
          <a:blip r:embed="rId21"/>
          <a:stretch>
            <a:fillRect/>
          </a:stretch>
        </p:blipFill>
        <p:spPr>
          <a:xfrm>
            <a:off x="11525898" y="27963152"/>
            <a:ext cx="1215226" cy="288962"/>
          </a:xfrm>
          <a:prstGeom prst="rect">
            <a:avLst/>
          </a:prstGeom>
        </p:spPr>
      </p:pic>
      <p:pic>
        <p:nvPicPr>
          <p:cNvPr id="131" name="図 130">
            <a:extLst>
              <a:ext uri="{FF2B5EF4-FFF2-40B4-BE49-F238E27FC236}">
                <a16:creationId xmlns:a16="http://schemas.microsoft.com/office/drawing/2014/main" id="{A3CEF278-36AB-5E85-6E31-DDB0216196B2}"/>
              </a:ext>
            </a:extLst>
          </p:cNvPr>
          <p:cNvPicPr>
            <a:picLocks noChangeAspect="1"/>
          </p:cNvPicPr>
          <p:nvPr/>
        </p:nvPicPr>
        <p:blipFill>
          <a:blip r:embed="rId22"/>
          <a:stretch>
            <a:fillRect/>
          </a:stretch>
        </p:blipFill>
        <p:spPr>
          <a:xfrm>
            <a:off x="12763945" y="27937423"/>
            <a:ext cx="1072724" cy="340421"/>
          </a:xfrm>
          <a:prstGeom prst="rect">
            <a:avLst/>
          </a:prstGeom>
        </p:spPr>
      </p:pic>
      <p:sp>
        <p:nvSpPr>
          <p:cNvPr id="146" name="角丸四角形 145">
            <a:extLst>
              <a:ext uri="{FF2B5EF4-FFF2-40B4-BE49-F238E27FC236}">
                <a16:creationId xmlns:a16="http://schemas.microsoft.com/office/drawing/2014/main" id="{82FCFC15-2307-AE00-FF0B-A3FC009D2669}"/>
              </a:ext>
            </a:extLst>
          </p:cNvPr>
          <p:cNvSpPr/>
          <p:nvPr/>
        </p:nvSpPr>
        <p:spPr>
          <a:xfrm>
            <a:off x="3260593" y="21277568"/>
            <a:ext cx="2691343" cy="513271"/>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7" name="テキスト ボックス 146">
            <a:extLst>
              <a:ext uri="{FF2B5EF4-FFF2-40B4-BE49-F238E27FC236}">
                <a16:creationId xmlns:a16="http://schemas.microsoft.com/office/drawing/2014/main" id="{0C806B47-8E48-E296-85CB-2E3E3D61CCCC}"/>
              </a:ext>
            </a:extLst>
          </p:cNvPr>
          <p:cNvSpPr txBox="1"/>
          <p:nvPr/>
        </p:nvSpPr>
        <p:spPr>
          <a:xfrm>
            <a:off x="3260592" y="21590925"/>
            <a:ext cx="2691344" cy="220638"/>
          </a:xfrm>
          <a:prstGeom prst="rect">
            <a:avLst/>
          </a:prstGeom>
          <a:noFill/>
        </p:spPr>
        <p:txBody>
          <a:bodyPr wrap="square" rtlCol="0">
            <a:spAutoFit/>
          </a:bodyPr>
          <a:lstStyle/>
          <a:p>
            <a:pPr algn="ctr">
              <a:lnSpc>
                <a:spcPct val="130000"/>
              </a:lnSpc>
            </a:pPr>
            <a:r>
              <a:rPr kumimoji="1" lang="ja-JP" altLang="en-US" sz="700">
                <a:solidFill>
                  <a:schemeClr val="tx1">
                    <a:lumMod val="75000"/>
                    <a:lumOff val="25000"/>
                  </a:schemeClr>
                </a:solidFill>
                <a:latin typeface="Noto Sans CJK JP DemiLight" panose="020B0400000000000000" pitchFamily="34" charset="-128"/>
                <a:ea typeface="Noto Sans CJK JP DemiLight" panose="020B0400000000000000" pitchFamily="34" charset="-128"/>
              </a:rPr>
              <a:t>株式会社平プロモートについてはこちら</a:t>
            </a:r>
            <a:endParaRPr kumimoji="1" lang="en-US" altLang="ja-JP" sz="700" dirty="0">
              <a:solidFill>
                <a:schemeClr val="tx1">
                  <a:lumMod val="75000"/>
                  <a:lumOff val="25000"/>
                </a:schemeClr>
              </a:solidFill>
              <a:latin typeface="Noto Sans CJK JP DemiLight" panose="020B0400000000000000" pitchFamily="34" charset="-128"/>
              <a:ea typeface="Noto Sans CJK JP DemiLight" panose="020B0400000000000000" pitchFamily="34" charset="-128"/>
            </a:endParaRPr>
          </a:p>
        </p:txBody>
      </p:sp>
      <p:sp>
        <p:nvSpPr>
          <p:cNvPr id="151" name="テキスト ボックス 150">
            <a:extLst>
              <a:ext uri="{FF2B5EF4-FFF2-40B4-BE49-F238E27FC236}">
                <a16:creationId xmlns:a16="http://schemas.microsoft.com/office/drawing/2014/main" id="{B6E952CF-DF92-6D51-26B2-5A015EA71F6A}"/>
              </a:ext>
            </a:extLst>
          </p:cNvPr>
          <p:cNvSpPr txBox="1"/>
          <p:nvPr/>
        </p:nvSpPr>
        <p:spPr>
          <a:xfrm>
            <a:off x="-2179289" y="25035149"/>
            <a:ext cx="2369744" cy="692497"/>
          </a:xfrm>
          <a:prstGeom prst="rect">
            <a:avLst/>
          </a:prstGeom>
          <a:noFill/>
        </p:spPr>
        <p:txBody>
          <a:bodyPr wrap="square" rtlCol="0">
            <a:spAutoFit/>
          </a:bodyPr>
          <a:lstStyle/>
          <a:p>
            <a:r>
              <a:rPr lang="ja-JP" altLang="en-US" sz="1300" b="1">
                <a:solidFill>
                  <a:srgbClr val="0F0F0F"/>
                </a:solidFill>
                <a:latin typeface="Manrope"/>
              </a:rPr>
              <a:t>アップストリームとのシームレスな連結を可能にする連続精製装置の開発</a:t>
            </a:r>
            <a:endParaRPr lang="en-US" altLang="ja-JP" sz="1300" b="1" dirty="0">
              <a:solidFill>
                <a:srgbClr val="0F0F0F"/>
              </a:solidFill>
              <a:latin typeface="Manrope"/>
            </a:endParaRPr>
          </a:p>
        </p:txBody>
      </p:sp>
      <p:sp>
        <p:nvSpPr>
          <p:cNvPr id="152" name="テキスト ボックス 151">
            <a:extLst>
              <a:ext uri="{FF2B5EF4-FFF2-40B4-BE49-F238E27FC236}">
                <a16:creationId xmlns:a16="http://schemas.microsoft.com/office/drawing/2014/main" id="{BFFBF6F3-DB9C-B6AD-F171-3ADBDF3049C6}"/>
              </a:ext>
            </a:extLst>
          </p:cNvPr>
          <p:cNvSpPr txBox="1"/>
          <p:nvPr/>
        </p:nvSpPr>
        <p:spPr>
          <a:xfrm>
            <a:off x="537987" y="25035149"/>
            <a:ext cx="2369744" cy="523285"/>
          </a:xfrm>
          <a:prstGeom prst="rect">
            <a:avLst/>
          </a:prstGeom>
          <a:noFill/>
        </p:spPr>
        <p:txBody>
          <a:bodyPr wrap="square" rtlCol="0">
            <a:spAutoFit/>
          </a:bodyPr>
          <a:lstStyle/>
          <a:p>
            <a:pPr algn="l">
              <a:lnSpc>
                <a:spcPct val="110000"/>
              </a:lnSpc>
            </a:pPr>
            <a:r>
              <a:rPr lang="ja-JP" altLang="en-US" sz="1300" b="1">
                <a:solidFill>
                  <a:srgbClr val="0F0F0F"/>
                </a:solidFill>
                <a:latin typeface="Manrope"/>
              </a:rPr>
              <a:t>単品販売からの脱却に向けた医薬品製造市場への参入支援</a:t>
            </a:r>
            <a:endParaRPr lang="en-US" altLang="ja-JP" sz="1300" b="1" dirty="0">
              <a:solidFill>
                <a:srgbClr val="0F0F0F"/>
              </a:solidFill>
              <a:latin typeface="Manrope"/>
            </a:endParaRPr>
          </a:p>
        </p:txBody>
      </p:sp>
      <p:sp>
        <p:nvSpPr>
          <p:cNvPr id="153" name="テキスト ボックス 152">
            <a:extLst>
              <a:ext uri="{FF2B5EF4-FFF2-40B4-BE49-F238E27FC236}">
                <a16:creationId xmlns:a16="http://schemas.microsoft.com/office/drawing/2014/main" id="{F237298B-EB79-6529-E36C-0AC0850572F7}"/>
              </a:ext>
            </a:extLst>
          </p:cNvPr>
          <p:cNvSpPr txBox="1"/>
          <p:nvPr/>
        </p:nvSpPr>
        <p:spPr>
          <a:xfrm>
            <a:off x="3252399" y="25035149"/>
            <a:ext cx="2369744" cy="523285"/>
          </a:xfrm>
          <a:prstGeom prst="rect">
            <a:avLst/>
          </a:prstGeom>
          <a:noFill/>
        </p:spPr>
        <p:txBody>
          <a:bodyPr wrap="square" rtlCol="0">
            <a:spAutoFit/>
          </a:bodyPr>
          <a:lstStyle/>
          <a:p>
            <a:pPr algn="l">
              <a:lnSpc>
                <a:spcPct val="110000"/>
              </a:lnSpc>
            </a:pPr>
            <a:r>
              <a:rPr lang="ja-JP" altLang="en-US" sz="1300" b="1">
                <a:solidFill>
                  <a:srgbClr val="0F0F0F"/>
                </a:solidFill>
                <a:latin typeface="Manrope"/>
              </a:rPr>
              <a:t>腰痛予防対策のための労働安全衛生対策の企画運営</a:t>
            </a:r>
            <a:endParaRPr lang="en-US" altLang="ja-JP" sz="800" b="1" dirty="0">
              <a:solidFill>
                <a:srgbClr val="0F0F0F"/>
              </a:solidFill>
              <a:latin typeface="Manrope"/>
            </a:endParaRPr>
          </a:p>
        </p:txBody>
      </p:sp>
      <p:sp>
        <p:nvSpPr>
          <p:cNvPr id="154" name="テキスト ボックス 153">
            <a:extLst>
              <a:ext uri="{FF2B5EF4-FFF2-40B4-BE49-F238E27FC236}">
                <a16:creationId xmlns:a16="http://schemas.microsoft.com/office/drawing/2014/main" id="{AF3DF676-5EA1-B3B4-79CE-6E8BA4A9C24F}"/>
              </a:ext>
            </a:extLst>
          </p:cNvPr>
          <p:cNvSpPr txBox="1"/>
          <p:nvPr/>
        </p:nvSpPr>
        <p:spPr>
          <a:xfrm>
            <a:off x="6032643" y="25035149"/>
            <a:ext cx="2369744" cy="523285"/>
          </a:xfrm>
          <a:prstGeom prst="rect">
            <a:avLst/>
          </a:prstGeom>
          <a:noFill/>
        </p:spPr>
        <p:txBody>
          <a:bodyPr wrap="square" rtlCol="0">
            <a:spAutoFit/>
          </a:bodyPr>
          <a:lstStyle/>
          <a:p>
            <a:pPr algn="l">
              <a:lnSpc>
                <a:spcPct val="110000"/>
              </a:lnSpc>
            </a:pPr>
            <a:r>
              <a:rPr lang="ja-JP" altLang="en-US" sz="1300" b="1">
                <a:solidFill>
                  <a:srgbClr val="0F0F0F"/>
                </a:solidFill>
                <a:latin typeface="Manrope"/>
              </a:rPr>
              <a:t>ノーリフトケアの普及浸透に向けた施設認証制度の構築</a:t>
            </a:r>
            <a:endParaRPr lang="en-US" altLang="ja-JP" sz="1300" b="1" dirty="0">
              <a:solidFill>
                <a:srgbClr val="0F0F0F"/>
              </a:solidFill>
              <a:latin typeface="Manrope"/>
            </a:endParaRPr>
          </a:p>
        </p:txBody>
      </p:sp>
      <p:sp>
        <p:nvSpPr>
          <p:cNvPr id="155" name="テキスト ボックス 154">
            <a:extLst>
              <a:ext uri="{FF2B5EF4-FFF2-40B4-BE49-F238E27FC236}">
                <a16:creationId xmlns:a16="http://schemas.microsoft.com/office/drawing/2014/main" id="{9AF17896-EBF1-DC72-02D0-A67EF573B0EC}"/>
              </a:ext>
            </a:extLst>
          </p:cNvPr>
          <p:cNvSpPr txBox="1"/>
          <p:nvPr/>
        </p:nvSpPr>
        <p:spPr>
          <a:xfrm>
            <a:off x="8812576" y="25061448"/>
            <a:ext cx="2369744" cy="523285"/>
          </a:xfrm>
          <a:prstGeom prst="rect">
            <a:avLst/>
          </a:prstGeom>
          <a:noFill/>
        </p:spPr>
        <p:txBody>
          <a:bodyPr wrap="square" rtlCol="0">
            <a:spAutoFit/>
          </a:bodyPr>
          <a:lstStyle/>
          <a:p>
            <a:pPr algn="l">
              <a:lnSpc>
                <a:spcPct val="110000"/>
              </a:lnSpc>
            </a:pPr>
            <a:r>
              <a:rPr lang="ja-JP" altLang="en-US" sz="1300" b="1">
                <a:solidFill>
                  <a:srgbClr val="0F0F0F"/>
                </a:solidFill>
                <a:latin typeface="Manrope"/>
              </a:rPr>
              <a:t>介護施設へのテクノロジー導入・評価手法の開発</a:t>
            </a:r>
            <a:endParaRPr lang="en-US" altLang="ja-JP" sz="1300" b="1" dirty="0">
              <a:solidFill>
                <a:srgbClr val="0F0F0F"/>
              </a:solidFill>
              <a:latin typeface="Manrope"/>
            </a:endParaRPr>
          </a:p>
        </p:txBody>
      </p:sp>
      <p:sp>
        <p:nvSpPr>
          <p:cNvPr id="156" name="テキスト ボックス 155">
            <a:extLst>
              <a:ext uri="{FF2B5EF4-FFF2-40B4-BE49-F238E27FC236}">
                <a16:creationId xmlns:a16="http://schemas.microsoft.com/office/drawing/2014/main" id="{2BF40BEF-9B8C-5364-8E32-35EB00B6690D}"/>
              </a:ext>
            </a:extLst>
          </p:cNvPr>
          <p:cNvSpPr txBox="1"/>
          <p:nvPr/>
        </p:nvSpPr>
        <p:spPr>
          <a:xfrm>
            <a:off x="11525898" y="25015123"/>
            <a:ext cx="2369744" cy="523285"/>
          </a:xfrm>
          <a:prstGeom prst="rect">
            <a:avLst/>
          </a:prstGeom>
          <a:noFill/>
        </p:spPr>
        <p:txBody>
          <a:bodyPr wrap="square" rtlCol="0">
            <a:spAutoFit/>
          </a:bodyPr>
          <a:lstStyle/>
          <a:p>
            <a:pPr algn="l">
              <a:lnSpc>
                <a:spcPct val="110000"/>
              </a:lnSpc>
            </a:pPr>
            <a:r>
              <a:rPr lang="ja-JP" altLang="en-US" sz="1300" b="1">
                <a:solidFill>
                  <a:srgbClr val="0F0F0F"/>
                </a:solidFill>
                <a:latin typeface="Manrope"/>
              </a:rPr>
              <a:t>施設全体の最適化を可能にする</a:t>
            </a:r>
            <a:r>
              <a:rPr lang="en-US" altLang="ja-JP" sz="1300" b="1" dirty="0">
                <a:solidFill>
                  <a:srgbClr val="0F0F0F"/>
                </a:solidFill>
                <a:latin typeface="Manrope"/>
              </a:rPr>
              <a:t>AI</a:t>
            </a:r>
            <a:r>
              <a:rPr lang="ja-JP" altLang="en-US" sz="1300" b="1">
                <a:solidFill>
                  <a:srgbClr val="0F0F0F"/>
                </a:solidFill>
                <a:latin typeface="Manrope"/>
              </a:rPr>
              <a:t>行動解析システムの開発</a:t>
            </a:r>
            <a:endParaRPr lang="en-US" altLang="ja-JP" sz="1300" b="1" dirty="0">
              <a:solidFill>
                <a:srgbClr val="0F0F0F"/>
              </a:solidFill>
              <a:latin typeface="Manrope"/>
            </a:endParaRPr>
          </a:p>
        </p:txBody>
      </p:sp>
      <p:sp>
        <p:nvSpPr>
          <p:cNvPr id="157" name="テキスト ボックス 156">
            <a:extLst>
              <a:ext uri="{FF2B5EF4-FFF2-40B4-BE49-F238E27FC236}">
                <a16:creationId xmlns:a16="http://schemas.microsoft.com/office/drawing/2014/main" id="{B3CB199A-AA63-C039-2685-3771D18327A2}"/>
              </a:ext>
            </a:extLst>
          </p:cNvPr>
          <p:cNvSpPr txBox="1"/>
          <p:nvPr/>
        </p:nvSpPr>
        <p:spPr>
          <a:xfrm>
            <a:off x="-2137661" y="27512603"/>
            <a:ext cx="1058971" cy="238783"/>
          </a:xfrm>
          <a:prstGeom prst="rect">
            <a:avLst/>
          </a:prstGeom>
          <a:noFill/>
        </p:spPr>
        <p:txBody>
          <a:bodyPr wrap="square" rtlCol="0">
            <a:spAutoFit/>
          </a:bodyPr>
          <a:lstStyle/>
          <a:p>
            <a:pPr>
              <a:lnSpc>
                <a:spcPct val="110000"/>
              </a:lnSpc>
            </a:pPr>
            <a:r>
              <a:rPr lang="en-US" altLang="ja-JP" sz="900" b="1" dirty="0">
                <a:solidFill>
                  <a:srgbClr val="00B0F0"/>
                </a:solidFill>
                <a:latin typeface="+mn-ea"/>
              </a:rPr>
              <a:t>Read More</a:t>
            </a:r>
            <a:endParaRPr lang="ja-JP" altLang="en-US" sz="900" b="1">
              <a:solidFill>
                <a:srgbClr val="00B0F0"/>
              </a:solidFill>
              <a:latin typeface="+mn-ea"/>
            </a:endParaRPr>
          </a:p>
        </p:txBody>
      </p:sp>
      <p:sp>
        <p:nvSpPr>
          <p:cNvPr id="179" name="テキスト ボックス 178">
            <a:extLst>
              <a:ext uri="{FF2B5EF4-FFF2-40B4-BE49-F238E27FC236}">
                <a16:creationId xmlns:a16="http://schemas.microsoft.com/office/drawing/2014/main" id="{D2F433EB-87EF-0E83-430D-728BF97303E1}"/>
              </a:ext>
            </a:extLst>
          </p:cNvPr>
          <p:cNvSpPr txBox="1"/>
          <p:nvPr/>
        </p:nvSpPr>
        <p:spPr>
          <a:xfrm>
            <a:off x="11525898" y="27665497"/>
            <a:ext cx="1058971" cy="238783"/>
          </a:xfrm>
          <a:prstGeom prst="rect">
            <a:avLst/>
          </a:prstGeom>
          <a:noFill/>
        </p:spPr>
        <p:txBody>
          <a:bodyPr wrap="square" rtlCol="0">
            <a:spAutoFit/>
          </a:bodyPr>
          <a:lstStyle/>
          <a:p>
            <a:pPr>
              <a:lnSpc>
                <a:spcPct val="110000"/>
              </a:lnSpc>
            </a:pPr>
            <a:r>
              <a:rPr lang="en-US" altLang="ja-JP" sz="900" b="1" dirty="0">
                <a:solidFill>
                  <a:srgbClr val="00B0F0"/>
                </a:solidFill>
                <a:latin typeface="+mn-ea"/>
              </a:rPr>
              <a:t>Read More</a:t>
            </a:r>
            <a:endParaRPr lang="ja-JP" altLang="en-US" sz="900" b="1">
              <a:solidFill>
                <a:srgbClr val="00B0F0"/>
              </a:solidFill>
              <a:latin typeface="+mn-ea"/>
            </a:endParaRPr>
          </a:p>
        </p:txBody>
      </p:sp>
      <p:pic>
        <p:nvPicPr>
          <p:cNvPr id="216" name="図 215">
            <a:extLst>
              <a:ext uri="{FF2B5EF4-FFF2-40B4-BE49-F238E27FC236}">
                <a16:creationId xmlns:a16="http://schemas.microsoft.com/office/drawing/2014/main" id="{0506BED2-553D-2C82-AFF3-8EF557BC31B6}"/>
              </a:ext>
            </a:extLst>
          </p:cNvPr>
          <p:cNvPicPr>
            <a:picLocks noChangeAspect="1"/>
          </p:cNvPicPr>
          <p:nvPr/>
        </p:nvPicPr>
        <p:blipFill>
          <a:blip r:embed="rId23"/>
          <a:stretch>
            <a:fillRect/>
          </a:stretch>
        </p:blipFill>
        <p:spPr>
          <a:xfrm>
            <a:off x="3724335" y="21342829"/>
            <a:ext cx="1797684" cy="260665"/>
          </a:xfrm>
          <a:prstGeom prst="rect">
            <a:avLst/>
          </a:prstGeom>
        </p:spPr>
      </p:pic>
      <p:pic>
        <p:nvPicPr>
          <p:cNvPr id="43" name="図 42">
            <a:extLst>
              <a:ext uri="{FF2B5EF4-FFF2-40B4-BE49-F238E27FC236}">
                <a16:creationId xmlns:a16="http://schemas.microsoft.com/office/drawing/2014/main" id="{6961B208-3F5A-7373-3296-69FC42D89A51}"/>
              </a:ext>
            </a:extLst>
          </p:cNvPr>
          <p:cNvPicPr>
            <a:picLocks noChangeAspect="1"/>
          </p:cNvPicPr>
          <p:nvPr/>
        </p:nvPicPr>
        <p:blipFill rotWithShape="1">
          <a:blip r:embed="rId24"/>
          <a:srcRect t="7200" r="857" b="630"/>
          <a:stretch/>
        </p:blipFill>
        <p:spPr>
          <a:xfrm>
            <a:off x="6256" y="9198373"/>
            <a:ext cx="4590345" cy="2400527"/>
          </a:xfrm>
          <a:prstGeom prst="rect">
            <a:avLst/>
          </a:prstGeom>
        </p:spPr>
      </p:pic>
      <p:sp>
        <p:nvSpPr>
          <p:cNvPr id="47" name="正方形/長方形 46">
            <a:extLst>
              <a:ext uri="{FF2B5EF4-FFF2-40B4-BE49-F238E27FC236}">
                <a16:creationId xmlns:a16="http://schemas.microsoft.com/office/drawing/2014/main" id="{08761343-6EE4-E646-9A19-D26EF8EBBF65}"/>
              </a:ext>
            </a:extLst>
          </p:cNvPr>
          <p:cNvSpPr/>
          <p:nvPr/>
        </p:nvSpPr>
        <p:spPr>
          <a:xfrm>
            <a:off x="7737944" y="9205141"/>
            <a:ext cx="1261487" cy="2388452"/>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69" name="図 68">
            <a:extLst>
              <a:ext uri="{FF2B5EF4-FFF2-40B4-BE49-F238E27FC236}">
                <a16:creationId xmlns:a16="http://schemas.microsoft.com/office/drawing/2014/main" id="{7CD1CCB3-7A18-F373-092B-97843B4B443C}"/>
              </a:ext>
            </a:extLst>
          </p:cNvPr>
          <p:cNvPicPr>
            <a:picLocks noChangeAspect="1"/>
          </p:cNvPicPr>
          <p:nvPr/>
        </p:nvPicPr>
        <p:blipFill rotWithShape="1">
          <a:blip r:embed="rId8"/>
          <a:srcRect l="37218" t="13673" r="-656" b="17757"/>
          <a:stretch/>
        </p:blipFill>
        <p:spPr>
          <a:xfrm>
            <a:off x="4579572" y="9191490"/>
            <a:ext cx="3950875" cy="2402103"/>
          </a:xfrm>
          <a:prstGeom prst="rect">
            <a:avLst/>
          </a:prstGeom>
        </p:spPr>
      </p:pic>
      <p:pic>
        <p:nvPicPr>
          <p:cNvPr id="87" name="図 86">
            <a:extLst>
              <a:ext uri="{FF2B5EF4-FFF2-40B4-BE49-F238E27FC236}">
                <a16:creationId xmlns:a16="http://schemas.microsoft.com/office/drawing/2014/main" id="{CB597490-C5D7-9F81-37AE-D6E594A0E305}"/>
              </a:ext>
            </a:extLst>
          </p:cNvPr>
          <p:cNvPicPr>
            <a:picLocks noChangeAspect="1"/>
          </p:cNvPicPr>
          <p:nvPr/>
        </p:nvPicPr>
        <p:blipFill rotWithShape="1">
          <a:blip r:embed="rId25"/>
          <a:srcRect l="4353" t="19559" r="996" b="8387"/>
          <a:stretch/>
        </p:blipFill>
        <p:spPr>
          <a:xfrm flipH="1">
            <a:off x="0" y="6827995"/>
            <a:ext cx="4610100" cy="2375271"/>
          </a:xfrm>
          <a:prstGeom prst="rect">
            <a:avLst/>
          </a:prstGeom>
        </p:spPr>
      </p:pic>
      <p:pic>
        <p:nvPicPr>
          <p:cNvPr id="88" name="図 87">
            <a:extLst>
              <a:ext uri="{FF2B5EF4-FFF2-40B4-BE49-F238E27FC236}">
                <a16:creationId xmlns:a16="http://schemas.microsoft.com/office/drawing/2014/main" id="{50C2B17D-4679-369B-31EF-DA8D500CFA06}"/>
              </a:ext>
            </a:extLst>
          </p:cNvPr>
          <p:cNvPicPr>
            <a:picLocks noChangeAspect="1"/>
          </p:cNvPicPr>
          <p:nvPr/>
        </p:nvPicPr>
        <p:blipFill rotWithShape="1">
          <a:blip r:embed="rId26"/>
          <a:srcRect l="-88" t="20434" r="7143" b="3932"/>
          <a:stretch/>
        </p:blipFill>
        <p:spPr>
          <a:xfrm>
            <a:off x="4596710" y="6827995"/>
            <a:ext cx="4402829" cy="2388452"/>
          </a:xfrm>
          <a:prstGeom prst="rect">
            <a:avLst/>
          </a:prstGeom>
        </p:spPr>
      </p:pic>
      <p:sp>
        <p:nvSpPr>
          <p:cNvPr id="89" name="テキスト ボックス 88">
            <a:extLst>
              <a:ext uri="{FF2B5EF4-FFF2-40B4-BE49-F238E27FC236}">
                <a16:creationId xmlns:a16="http://schemas.microsoft.com/office/drawing/2014/main" id="{6012A7B3-54BE-CDBC-13F4-DBD23134AEBA}"/>
              </a:ext>
            </a:extLst>
          </p:cNvPr>
          <p:cNvSpPr txBox="1"/>
          <p:nvPr/>
        </p:nvSpPr>
        <p:spPr>
          <a:xfrm>
            <a:off x="383519" y="7868566"/>
            <a:ext cx="4034035" cy="520079"/>
          </a:xfrm>
          <a:prstGeom prst="rect">
            <a:avLst/>
          </a:prstGeom>
          <a:noFill/>
        </p:spPr>
        <p:txBody>
          <a:bodyPr wrap="square" rtlCol="0">
            <a:spAutoFit/>
          </a:bodyPr>
          <a:lstStyle/>
          <a:p>
            <a:pPr>
              <a:lnSpc>
                <a:spcPct val="120000"/>
              </a:lnSpc>
            </a:pPr>
            <a:r>
              <a:rPr kumimoji="1" lang="ja-JP" altLang="en-US" sz="1200" b="1">
                <a:solidFill>
                  <a:schemeClr val="bg1"/>
                </a:solidFill>
                <a:latin typeface="Noto Sans CJK JP Medium" panose="020B0500000000000000" pitchFamily="34" charset="-128"/>
                <a:ea typeface="Noto Sans CJK JP Medium" panose="020B0500000000000000" pitchFamily="34" charset="-128"/>
              </a:rPr>
              <a:t>中分子および抗体医薬品</a:t>
            </a:r>
            <a:endParaRPr kumimoji="1" lang="en-US" altLang="ja-JP" sz="1200" b="1" dirty="0">
              <a:solidFill>
                <a:schemeClr val="bg1"/>
              </a:solidFill>
              <a:latin typeface="Noto Sans CJK JP Medium" panose="020B0500000000000000" pitchFamily="34" charset="-128"/>
              <a:ea typeface="Noto Sans CJK JP Medium" panose="020B0500000000000000" pitchFamily="34" charset="-128"/>
            </a:endParaRPr>
          </a:p>
          <a:p>
            <a:pPr>
              <a:lnSpc>
                <a:spcPct val="120000"/>
              </a:lnSpc>
            </a:pPr>
            <a:r>
              <a:rPr kumimoji="1" lang="ja-JP" altLang="en-US" sz="1200" b="1">
                <a:solidFill>
                  <a:schemeClr val="bg1"/>
                </a:solidFill>
                <a:latin typeface="Noto Sans CJK JP Medium" panose="020B0500000000000000" pitchFamily="34" charset="-128"/>
                <a:ea typeface="Noto Sans CJK JP Medium" panose="020B0500000000000000" pitchFamily="34" charset="-128"/>
              </a:rPr>
              <a:t>連続生産装置の実用化・事業化</a:t>
            </a:r>
          </a:p>
        </p:txBody>
      </p:sp>
      <p:sp>
        <p:nvSpPr>
          <p:cNvPr id="97" name="テキスト ボックス 96">
            <a:extLst>
              <a:ext uri="{FF2B5EF4-FFF2-40B4-BE49-F238E27FC236}">
                <a16:creationId xmlns:a16="http://schemas.microsoft.com/office/drawing/2014/main" id="{00856011-FF4F-A145-392C-E4889096716E}"/>
              </a:ext>
            </a:extLst>
          </p:cNvPr>
          <p:cNvSpPr txBox="1"/>
          <p:nvPr/>
        </p:nvSpPr>
        <p:spPr>
          <a:xfrm>
            <a:off x="5486947" y="7868566"/>
            <a:ext cx="3262432" cy="520079"/>
          </a:xfrm>
          <a:prstGeom prst="rect">
            <a:avLst/>
          </a:prstGeom>
          <a:noFill/>
        </p:spPr>
        <p:txBody>
          <a:bodyPr wrap="none" rtlCol="0">
            <a:spAutoFit/>
          </a:bodyPr>
          <a:lstStyle/>
          <a:p>
            <a:pPr algn="r">
              <a:lnSpc>
                <a:spcPct val="120000"/>
              </a:lnSpc>
            </a:pPr>
            <a:r>
              <a:rPr kumimoji="1" lang="ja-JP" altLang="en-US" sz="1200">
                <a:solidFill>
                  <a:schemeClr val="bg1"/>
                </a:solidFill>
                <a:latin typeface="Noto Sans CJK JP Medium" panose="020B0500000000000000" pitchFamily="34" charset="-128"/>
                <a:ea typeface="Noto Sans CJK JP Medium" panose="020B0500000000000000" pitchFamily="34" charset="-128"/>
              </a:rPr>
              <a:t>施設全体のケアの質向上と腰痛対策に向けた</a:t>
            </a:r>
            <a:endParaRPr kumimoji="1" lang="en-US" altLang="ja-JP" sz="1200" dirty="0">
              <a:solidFill>
                <a:schemeClr val="bg1"/>
              </a:solidFill>
              <a:latin typeface="Noto Sans CJK JP Medium" panose="020B0500000000000000" pitchFamily="34" charset="-128"/>
              <a:ea typeface="Noto Sans CJK JP Medium" panose="020B0500000000000000" pitchFamily="34" charset="-128"/>
            </a:endParaRPr>
          </a:p>
          <a:p>
            <a:pPr algn="r">
              <a:lnSpc>
                <a:spcPct val="120000"/>
              </a:lnSpc>
            </a:pPr>
            <a:r>
              <a:rPr kumimoji="1" lang="ja-JP" altLang="en-US" sz="1200">
                <a:solidFill>
                  <a:schemeClr val="bg1"/>
                </a:solidFill>
                <a:latin typeface="Noto Sans CJK JP Medium" panose="020B0500000000000000" pitchFamily="34" charset="-128"/>
                <a:ea typeface="Noto Sans CJK JP Medium" panose="020B0500000000000000" pitchFamily="34" charset="-128"/>
              </a:rPr>
              <a:t>標準化およびテクノジー導入支援</a:t>
            </a:r>
          </a:p>
        </p:txBody>
      </p:sp>
      <p:sp>
        <p:nvSpPr>
          <p:cNvPr id="98" name="テキスト ボックス 97">
            <a:extLst>
              <a:ext uri="{FF2B5EF4-FFF2-40B4-BE49-F238E27FC236}">
                <a16:creationId xmlns:a16="http://schemas.microsoft.com/office/drawing/2014/main" id="{74084613-A19E-C62F-FFA0-4F1370E3BB7E}"/>
              </a:ext>
            </a:extLst>
          </p:cNvPr>
          <p:cNvSpPr txBox="1"/>
          <p:nvPr/>
        </p:nvSpPr>
        <p:spPr>
          <a:xfrm>
            <a:off x="363097" y="7121286"/>
            <a:ext cx="3500111" cy="430887"/>
          </a:xfrm>
          <a:prstGeom prst="rect">
            <a:avLst/>
          </a:prstGeom>
          <a:noFill/>
        </p:spPr>
        <p:txBody>
          <a:bodyPr wrap="square" rtlCol="0">
            <a:spAutoFit/>
          </a:bodyPr>
          <a:lstStyle>
            <a:defPPr>
              <a:defRPr lang="en-US"/>
            </a:defPPr>
            <a:lvl1pPr>
              <a:defRPr kumimoji="1" sz="2200" b="1">
                <a:solidFill>
                  <a:schemeClr val="bg1"/>
                </a:solidFill>
                <a:latin typeface="Noto Sans CJK JP Black" panose="020B0500000000000000" pitchFamily="34" charset="-128"/>
                <a:ea typeface="Noto Sans CJK JP Black" panose="020B0500000000000000" pitchFamily="34" charset="-128"/>
              </a:defRPr>
            </a:lvl1pPr>
          </a:lstStyle>
          <a:p>
            <a:r>
              <a:rPr lang="ja-JP" altLang="en-US"/>
              <a:t>バイオ医薬</a:t>
            </a:r>
            <a:r>
              <a:rPr lang="en-US" altLang="ja-JP" dirty="0"/>
              <a:t> × FA</a:t>
            </a:r>
            <a:endParaRPr lang="ja-JP" altLang="en-US"/>
          </a:p>
        </p:txBody>
      </p:sp>
      <p:sp>
        <p:nvSpPr>
          <p:cNvPr id="99" name="テキスト ボックス 98">
            <a:extLst>
              <a:ext uri="{FF2B5EF4-FFF2-40B4-BE49-F238E27FC236}">
                <a16:creationId xmlns:a16="http://schemas.microsoft.com/office/drawing/2014/main" id="{65B9129E-FEE8-6ED5-FBF1-1FEEC7C53CAF}"/>
              </a:ext>
            </a:extLst>
          </p:cNvPr>
          <p:cNvSpPr txBox="1"/>
          <p:nvPr/>
        </p:nvSpPr>
        <p:spPr>
          <a:xfrm>
            <a:off x="5338874" y="7122031"/>
            <a:ext cx="3349549" cy="495649"/>
          </a:xfrm>
          <a:prstGeom prst="rect">
            <a:avLst/>
          </a:prstGeom>
          <a:noFill/>
        </p:spPr>
        <p:txBody>
          <a:bodyPr wrap="square" rtlCol="0">
            <a:spAutoFit/>
          </a:bodyPr>
          <a:lstStyle>
            <a:defPPr>
              <a:defRPr lang="en-US"/>
            </a:defPPr>
            <a:lvl1pPr algn="r">
              <a:defRPr kumimoji="1" sz="2200" b="1">
                <a:solidFill>
                  <a:schemeClr val="bg1"/>
                </a:solidFill>
                <a:latin typeface="Noto Sans CJK JP Black" panose="020B0500000000000000" pitchFamily="34" charset="-128"/>
                <a:ea typeface="Noto Sans CJK JP Black" panose="020B0500000000000000" pitchFamily="34" charset="-128"/>
              </a:defRPr>
            </a:lvl1pPr>
          </a:lstStyle>
          <a:p>
            <a:r>
              <a:rPr lang="ja-JP" altLang="en-US"/>
              <a:t>施設介護</a:t>
            </a:r>
            <a:r>
              <a:rPr lang="en-US" altLang="ja-JP" dirty="0"/>
              <a:t> ×</a:t>
            </a:r>
            <a:r>
              <a:rPr lang="ja-JP" altLang="en-US"/>
              <a:t>画像診断</a:t>
            </a:r>
            <a:r>
              <a:rPr lang="en-US" altLang="ja-JP" dirty="0"/>
              <a:t>AI</a:t>
            </a:r>
            <a:endParaRPr lang="ja-JP" altLang="en-US"/>
          </a:p>
        </p:txBody>
      </p:sp>
      <p:sp>
        <p:nvSpPr>
          <p:cNvPr id="102" name="四角形吹き出し 101">
            <a:extLst>
              <a:ext uri="{FF2B5EF4-FFF2-40B4-BE49-F238E27FC236}">
                <a16:creationId xmlns:a16="http://schemas.microsoft.com/office/drawing/2014/main" id="{152FCB5D-028D-6E21-7A2F-26ED5D3B01C8}"/>
              </a:ext>
            </a:extLst>
          </p:cNvPr>
          <p:cNvSpPr/>
          <p:nvPr/>
        </p:nvSpPr>
        <p:spPr>
          <a:xfrm>
            <a:off x="9464558" y="7237831"/>
            <a:ext cx="1938820" cy="646331"/>
          </a:xfrm>
          <a:prstGeom prst="wedgeRectCallout">
            <a:avLst>
              <a:gd name="adj1" fmla="val -68150"/>
              <a:gd name="adj2" fmla="val 32510"/>
            </a:avLst>
          </a:prstGeom>
          <a:solidFill>
            <a:srgbClr val="FF0000"/>
          </a:solidFill>
          <a:ln>
            <a:noFill/>
          </a:ln>
        </p:spPr>
        <p:txBody>
          <a:bodyPr wrap="square" rtlCol="0">
            <a:spAutoFit/>
          </a:bodyPr>
          <a:lstStyle/>
          <a:p>
            <a:pPr algn="ctr"/>
            <a:r>
              <a:rPr kumimoji="1" lang="ja-JP" altLang="en-US">
                <a:solidFill>
                  <a:schemeClr val="bg1"/>
                </a:solidFill>
                <a:latin typeface="Meiryo UI" panose="020B0604030504040204" pitchFamily="34" charset="-128"/>
                <a:ea typeface="Meiryo UI" panose="020B0604030504040204" pitchFamily="34" charset="-128"/>
              </a:rPr>
              <a:t>クリックで「</a:t>
            </a:r>
            <a:r>
              <a:rPr kumimoji="1" lang="en-US" altLang="ja-JP" dirty="0">
                <a:solidFill>
                  <a:schemeClr val="bg1"/>
                </a:solidFill>
                <a:latin typeface="Meiryo UI" panose="020B0604030504040204" pitchFamily="34" charset="-128"/>
                <a:ea typeface="Meiryo UI" panose="020B0604030504040204" pitchFamily="34" charset="-128"/>
              </a:rPr>
              <a:t>3</a:t>
            </a:r>
            <a:r>
              <a:rPr kumimoji="1" lang="ja-JP" altLang="en-US">
                <a:solidFill>
                  <a:schemeClr val="bg1"/>
                </a:solidFill>
                <a:latin typeface="Meiryo UI" panose="020B0604030504040204" pitchFamily="34" charset="-128"/>
                <a:ea typeface="Meiryo UI" panose="020B0604030504040204" pitchFamily="34" charset="-128"/>
              </a:rPr>
              <a:t>」ページへ</a:t>
            </a:r>
          </a:p>
        </p:txBody>
      </p:sp>
      <p:pic>
        <p:nvPicPr>
          <p:cNvPr id="103" name="図 102">
            <a:extLst>
              <a:ext uri="{FF2B5EF4-FFF2-40B4-BE49-F238E27FC236}">
                <a16:creationId xmlns:a16="http://schemas.microsoft.com/office/drawing/2014/main" id="{87002166-8BD0-828C-9426-5F5FCFB78E3D}"/>
              </a:ext>
            </a:extLst>
          </p:cNvPr>
          <p:cNvPicPr>
            <a:picLocks noChangeAspect="1"/>
          </p:cNvPicPr>
          <p:nvPr/>
        </p:nvPicPr>
        <p:blipFill>
          <a:blip r:embed="rId27"/>
          <a:stretch>
            <a:fillRect/>
          </a:stretch>
        </p:blipFill>
        <p:spPr>
          <a:xfrm>
            <a:off x="517908" y="8646521"/>
            <a:ext cx="1181055" cy="249102"/>
          </a:xfrm>
          <a:prstGeom prst="rect">
            <a:avLst/>
          </a:prstGeom>
        </p:spPr>
      </p:pic>
      <p:sp>
        <p:nvSpPr>
          <p:cNvPr id="109" name="正方形/長方形 108">
            <a:extLst>
              <a:ext uri="{FF2B5EF4-FFF2-40B4-BE49-F238E27FC236}">
                <a16:creationId xmlns:a16="http://schemas.microsoft.com/office/drawing/2014/main" id="{C3251F59-1170-D9CF-F64A-3CC8D55DD2D7}"/>
              </a:ext>
            </a:extLst>
          </p:cNvPr>
          <p:cNvSpPr/>
          <p:nvPr/>
        </p:nvSpPr>
        <p:spPr>
          <a:xfrm>
            <a:off x="6418982" y="8579488"/>
            <a:ext cx="2438160" cy="3161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10" name="図 109">
            <a:extLst>
              <a:ext uri="{FF2B5EF4-FFF2-40B4-BE49-F238E27FC236}">
                <a16:creationId xmlns:a16="http://schemas.microsoft.com/office/drawing/2014/main" id="{C0D05936-96FC-2F36-ED08-ACD529AB618A}"/>
              </a:ext>
            </a:extLst>
          </p:cNvPr>
          <p:cNvPicPr>
            <a:picLocks noChangeAspect="1"/>
          </p:cNvPicPr>
          <p:nvPr/>
        </p:nvPicPr>
        <p:blipFill>
          <a:blip r:embed="rId21"/>
          <a:stretch>
            <a:fillRect/>
          </a:stretch>
        </p:blipFill>
        <p:spPr>
          <a:xfrm>
            <a:off x="6545423" y="8607648"/>
            <a:ext cx="1092639" cy="259813"/>
          </a:xfrm>
          <a:prstGeom prst="rect">
            <a:avLst/>
          </a:prstGeom>
        </p:spPr>
      </p:pic>
      <p:pic>
        <p:nvPicPr>
          <p:cNvPr id="112" name="図 111">
            <a:extLst>
              <a:ext uri="{FF2B5EF4-FFF2-40B4-BE49-F238E27FC236}">
                <a16:creationId xmlns:a16="http://schemas.microsoft.com/office/drawing/2014/main" id="{AF0FFBB2-48D4-2E0C-772E-F4DC7C235095}"/>
              </a:ext>
            </a:extLst>
          </p:cNvPr>
          <p:cNvPicPr>
            <a:picLocks noChangeAspect="1"/>
          </p:cNvPicPr>
          <p:nvPr/>
        </p:nvPicPr>
        <p:blipFill>
          <a:blip r:embed="rId22"/>
          <a:stretch>
            <a:fillRect/>
          </a:stretch>
        </p:blipFill>
        <p:spPr>
          <a:xfrm>
            <a:off x="7758087" y="8593489"/>
            <a:ext cx="964512" cy="306081"/>
          </a:xfrm>
          <a:prstGeom prst="rect">
            <a:avLst/>
          </a:prstGeom>
        </p:spPr>
      </p:pic>
      <p:sp>
        <p:nvSpPr>
          <p:cNvPr id="114" name="テキスト ボックス 113">
            <a:extLst>
              <a:ext uri="{FF2B5EF4-FFF2-40B4-BE49-F238E27FC236}">
                <a16:creationId xmlns:a16="http://schemas.microsoft.com/office/drawing/2014/main" id="{CBDDC499-0D96-9C9D-F06D-A1F7F8BB3B86}"/>
              </a:ext>
            </a:extLst>
          </p:cNvPr>
          <p:cNvSpPr txBox="1"/>
          <p:nvPr/>
        </p:nvSpPr>
        <p:spPr>
          <a:xfrm>
            <a:off x="385933" y="10437029"/>
            <a:ext cx="4034035" cy="520079"/>
          </a:xfrm>
          <a:prstGeom prst="rect">
            <a:avLst/>
          </a:prstGeom>
          <a:noFill/>
        </p:spPr>
        <p:txBody>
          <a:bodyPr wrap="square" rtlCol="0">
            <a:spAutoFit/>
          </a:bodyPr>
          <a:lstStyle/>
          <a:p>
            <a:pPr>
              <a:lnSpc>
                <a:spcPct val="120000"/>
              </a:lnSpc>
            </a:pPr>
            <a:r>
              <a:rPr kumimoji="1" lang="ja-JP" altLang="en-US" sz="1200" b="1">
                <a:solidFill>
                  <a:schemeClr val="bg1"/>
                </a:solidFill>
                <a:latin typeface="Noto Sans CJK JP Medium" panose="020B0500000000000000" pitchFamily="34" charset="-128"/>
                <a:ea typeface="Noto Sans CJK JP Medium" panose="020B0500000000000000" pitchFamily="34" charset="-128"/>
              </a:rPr>
              <a:t>中分子および抗体医薬品</a:t>
            </a:r>
            <a:endParaRPr kumimoji="1" lang="en-US" altLang="ja-JP" sz="1200" b="1" dirty="0">
              <a:solidFill>
                <a:schemeClr val="bg1"/>
              </a:solidFill>
              <a:latin typeface="Noto Sans CJK JP Medium" panose="020B0500000000000000" pitchFamily="34" charset="-128"/>
              <a:ea typeface="Noto Sans CJK JP Medium" panose="020B0500000000000000" pitchFamily="34" charset="-128"/>
            </a:endParaRPr>
          </a:p>
          <a:p>
            <a:pPr>
              <a:lnSpc>
                <a:spcPct val="120000"/>
              </a:lnSpc>
            </a:pPr>
            <a:r>
              <a:rPr kumimoji="1" lang="ja-JP" altLang="en-US" sz="1200" b="1">
                <a:solidFill>
                  <a:schemeClr val="bg1"/>
                </a:solidFill>
                <a:latin typeface="Noto Sans CJK JP Medium" panose="020B0500000000000000" pitchFamily="34" charset="-128"/>
                <a:ea typeface="Noto Sans CJK JP Medium" panose="020B0500000000000000" pitchFamily="34" charset="-128"/>
              </a:rPr>
              <a:t>連続生産装置の実用化・事業化支援</a:t>
            </a:r>
          </a:p>
        </p:txBody>
      </p:sp>
      <p:sp>
        <p:nvSpPr>
          <p:cNvPr id="115" name="テキスト ボックス 114">
            <a:extLst>
              <a:ext uri="{FF2B5EF4-FFF2-40B4-BE49-F238E27FC236}">
                <a16:creationId xmlns:a16="http://schemas.microsoft.com/office/drawing/2014/main" id="{A600AE2E-7866-CE50-2021-BA347FE33828}"/>
              </a:ext>
            </a:extLst>
          </p:cNvPr>
          <p:cNvSpPr txBox="1"/>
          <p:nvPr/>
        </p:nvSpPr>
        <p:spPr>
          <a:xfrm>
            <a:off x="5489361" y="10247671"/>
            <a:ext cx="3262432" cy="520079"/>
          </a:xfrm>
          <a:prstGeom prst="rect">
            <a:avLst/>
          </a:prstGeom>
          <a:noFill/>
        </p:spPr>
        <p:txBody>
          <a:bodyPr wrap="none" rtlCol="0">
            <a:spAutoFit/>
          </a:bodyPr>
          <a:lstStyle/>
          <a:p>
            <a:pPr algn="r">
              <a:lnSpc>
                <a:spcPct val="120000"/>
              </a:lnSpc>
            </a:pPr>
            <a:r>
              <a:rPr kumimoji="1" lang="ja-JP" altLang="en-US" sz="1200">
                <a:solidFill>
                  <a:schemeClr val="bg1"/>
                </a:solidFill>
                <a:latin typeface="Noto Sans CJK JP Medium" panose="020B0500000000000000" pitchFamily="34" charset="-128"/>
                <a:ea typeface="Noto Sans CJK JP Medium" panose="020B0500000000000000" pitchFamily="34" charset="-128"/>
              </a:rPr>
              <a:t>施設全体のケアの質向上と腰痛対策に向けた</a:t>
            </a:r>
            <a:endParaRPr kumimoji="1" lang="en-US" altLang="ja-JP" sz="1200" dirty="0">
              <a:solidFill>
                <a:schemeClr val="bg1"/>
              </a:solidFill>
              <a:latin typeface="Noto Sans CJK JP Medium" panose="020B0500000000000000" pitchFamily="34" charset="-128"/>
              <a:ea typeface="Noto Sans CJK JP Medium" panose="020B0500000000000000" pitchFamily="34" charset="-128"/>
            </a:endParaRPr>
          </a:p>
          <a:p>
            <a:pPr algn="r">
              <a:lnSpc>
                <a:spcPct val="120000"/>
              </a:lnSpc>
            </a:pPr>
            <a:r>
              <a:rPr kumimoji="1" lang="ja-JP" altLang="en-US" sz="1200">
                <a:solidFill>
                  <a:schemeClr val="bg1"/>
                </a:solidFill>
                <a:latin typeface="Noto Sans CJK JP Medium" panose="020B0500000000000000" pitchFamily="34" charset="-128"/>
                <a:ea typeface="Noto Sans CJK JP Medium" panose="020B0500000000000000" pitchFamily="34" charset="-128"/>
              </a:rPr>
              <a:t>標準化およびテクノジー導入支援</a:t>
            </a:r>
          </a:p>
        </p:txBody>
      </p:sp>
      <p:sp>
        <p:nvSpPr>
          <p:cNvPr id="116" name="テキスト ボックス 115">
            <a:extLst>
              <a:ext uri="{FF2B5EF4-FFF2-40B4-BE49-F238E27FC236}">
                <a16:creationId xmlns:a16="http://schemas.microsoft.com/office/drawing/2014/main" id="{CEB9E5E5-02EF-C1F9-7952-AAACDA6E4052}"/>
              </a:ext>
            </a:extLst>
          </p:cNvPr>
          <p:cNvSpPr txBox="1"/>
          <p:nvPr/>
        </p:nvSpPr>
        <p:spPr>
          <a:xfrm>
            <a:off x="365511" y="9500763"/>
            <a:ext cx="3500111" cy="430887"/>
          </a:xfrm>
          <a:prstGeom prst="rect">
            <a:avLst/>
          </a:prstGeom>
          <a:noFill/>
        </p:spPr>
        <p:txBody>
          <a:bodyPr wrap="square" rtlCol="0">
            <a:spAutoFit/>
          </a:bodyPr>
          <a:lstStyle/>
          <a:p>
            <a:r>
              <a:rPr kumimoji="1" lang="ja-JP" altLang="en-US" sz="2200" b="1">
                <a:solidFill>
                  <a:schemeClr val="bg1"/>
                </a:solidFill>
                <a:latin typeface="Noto Sans CJK JP Black" panose="020B0500000000000000" pitchFamily="34" charset="-128"/>
                <a:ea typeface="Noto Sans CJK JP Black" panose="020B0500000000000000" pitchFamily="34" charset="-128"/>
              </a:rPr>
              <a:t>訪問看護</a:t>
            </a:r>
            <a:r>
              <a:rPr kumimoji="1" lang="en-US" altLang="ja-JP" sz="2200" b="1" dirty="0">
                <a:solidFill>
                  <a:schemeClr val="bg1"/>
                </a:solidFill>
                <a:latin typeface="Noto Sans CJK JP Black" panose="020B0500000000000000" pitchFamily="34" charset="-128"/>
                <a:ea typeface="Noto Sans CJK JP Black" panose="020B0500000000000000" pitchFamily="34" charset="-128"/>
              </a:rPr>
              <a:t> × DX</a:t>
            </a:r>
            <a:endParaRPr kumimoji="1" lang="ja-JP" altLang="en-US" sz="2200" b="1">
              <a:solidFill>
                <a:schemeClr val="bg1"/>
              </a:solidFill>
              <a:latin typeface="Noto Sans CJK JP Black" panose="020B0500000000000000" pitchFamily="34" charset="-128"/>
              <a:ea typeface="Noto Sans CJK JP Black" panose="020B0500000000000000" pitchFamily="34" charset="-128"/>
            </a:endParaRPr>
          </a:p>
        </p:txBody>
      </p:sp>
      <p:sp>
        <p:nvSpPr>
          <p:cNvPr id="117" name="テキスト ボックス 116">
            <a:extLst>
              <a:ext uri="{FF2B5EF4-FFF2-40B4-BE49-F238E27FC236}">
                <a16:creationId xmlns:a16="http://schemas.microsoft.com/office/drawing/2014/main" id="{A1131AE9-B6DB-49BA-1A6D-42E3653051FB}"/>
              </a:ext>
            </a:extLst>
          </p:cNvPr>
          <p:cNvSpPr txBox="1"/>
          <p:nvPr/>
        </p:nvSpPr>
        <p:spPr>
          <a:xfrm>
            <a:off x="4944875" y="9500763"/>
            <a:ext cx="3745962" cy="430887"/>
          </a:xfrm>
          <a:prstGeom prst="rect">
            <a:avLst/>
          </a:prstGeom>
          <a:noFill/>
        </p:spPr>
        <p:txBody>
          <a:bodyPr wrap="square" rtlCol="0">
            <a:spAutoFit/>
          </a:bodyPr>
          <a:lstStyle>
            <a:defPPr>
              <a:defRPr lang="en-US"/>
            </a:defPPr>
            <a:lvl1pPr>
              <a:defRPr kumimoji="1" sz="2200" b="1">
                <a:solidFill>
                  <a:schemeClr val="bg1"/>
                </a:solidFill>
                <a:latin typeface="Noto Sans CJK JP Black" panose="020B0500000000000000" pitchFamily="34" charset="-128"/>
                <a:ea typeface="Noto Sans CJK JP Black" panose="020B0500000000000000" pitchFamily="34" charset="-128"/>
              </a:defRPr>
            </a:lvl1pPr>
          </a:lstStyle>
          <a:p>
            <a:pPr algn="r"/>
            <a:r>
              <a:rPr lang="ja-JP" altLang="en-US"/>
              <a:t>ノーリフトケア</a:t>
            </a:r>
            <a:r>
              <a:rPr lang="en-US" altLang="ja-JP" dirty="0"/>
              <a:t> ×DX</a:t>
            </a:r>
            <a:endParaRPr lang="ja-JP" altLang="en-US"/>
          </a:p>
        </p:txBody>
      </p:sp>
      <p:pic>
        <p:nvPicPr>
          <p:cNvPr id="118" name="図 117">
            <a:extLst>
              <a:ext uri="{FF2B5EF4-FFF2-40B4-BE49-F238E27FC236}">
                <a16:creationId xmlns:a16="http://schemas.microsoft.com/office/drawing/2014/main" id="{CA3C4AC0-798B-00E2-8DD6-6A3B28CE3274}"/>
              </a:ext>
            </a:extLst>
          </p:cNvPr>
          <p:cNvPicPr>
            <a:picLocks noChangeAspect="1"/>
          </p:cNvPicPr>
          <p:nvPr/>
        </p:nvPicPr>
        <p:blipFill>
          <a:blip r:embed="rId28"/>
          <a:stretch>
            <a:fillRect/>
          </a:stretch>
        </p:blipFill>
        <p:spPr>
          <a:xfrm>
            <a:off x="432639" y="10989662"/>
            <a:ext cx="1378963" cy="475284"/>
          </a:xfrm>
          <a:prstGeom prst="rect">
            <a:avLst/>
          </a:prstGeom>
        </p:spPr>
      </p:pic>
      <p:sp>
        <p:nvSpPr>
          <p:cNvPr id="120" name="正方形/長方形 119">
            <a:extLst>
              <a:ext uri="{FF2B5EF4-FFF2-40B4-BE49-F238E27FC236}">
                <a16:creationId xmlns:a16="http://schemas.microsoft.com/office/drawing/2014/main" id="{A59544E3-439A-6B74-33FE-04BC6BA005D2}"/>
              </a:ext>
            </a:extLst>
          </p:cNvPr>
          <p:cNvSpPr/>
          <p:nvPr/>
        </p:nvSpPr>
        <p:spPr>
          <a:xfrm>
            <a:off x="6418982" y="11135632"/>
            <a:ext cx="2438160" cy="3161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21" name="グループ化 120">
            <a:extLst>
              <a:ext uri="{FF2B5EF4-FFF2-40B4-BE49-F238E27FC236}">
                <a16:creationId xmlns:a16="http://schemas.microsoft.com/office/drawing/2014/main" id="{50AA0ECB-A5E0-6E36-63A5-7A7AB89144AC}"/>
              </a:ext>
            </a:extLst>
          </p:cNvPr>
          <p:cNvGrpSpPr/>
          <p:nvPr/>
        </p:nvGrpSpPr>
        <p:grpSpPr>
          <a:xfrm>
            <a:off x="6490583" y="11168435"/>
            <a:ext cx="1060668" cy="261269"/>
            <a:chOff x="-3376696" y="22569370"/>
            <a:chExt cx="1329106" cy="327392"/>
          </a:xfrm>
        </p:grpSpPr>
        <p:sp>
          <p:nvSpPr>
            <p:cNvPr id="124" name="正方形/長方形 123">
              <a:extLst>
                <a:ext uri="{FF2B5EF4-FFF2-40B4-BE49-F238E27FC236}">
                  <a16:creationId xmlns:a16="http://schemas.microsoft.com/office/drawing/2014/main" id="{9878DF39-CD5B-CA6A-66D8-49F0578762C6}"/>
                </a:ext>
              </a:extLst>
            </p:cNvPr>
            <p:cNvSpPr/>
            <p:nvPr/>
          </p:nvSpPr>
          <p:spPr>
            <a:xfrm>
              <a:off x="-3376696" y="22569370"/>
              <a:ext cx="1329106" cy="3273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26" name="図 125">
              <a:extLst>
                <a:ext uri="{FF2B5EF4-FFF2-40B4-BE49-F238E27FC236}">
                  <a16:creationId xmlns:a16="http://schemas.microsoft.com/office/drawing/2014/main" id="{46E006C1-6B4A-5D5F-8E5F-B3CEB82A2F95}"/>
                </a:ext>
              </a:extLst>
            </p:cNvPr>
            <p:cNvPicPr>
              <a:picLocks noChangeAspect="1"/>
            </p:cNvPicPr>
            <p:nvPr/>
          </p:nvPicPr>
          <p:blipFill>
            <a:blip r:embed="rId14"/>
            <a:stretch>
              <a:fillRect/>
            </a:stretch>
          </p:blipFill>
          <p:spPr>
            <a:xfrm>
              <a:off x="-3291883" y="22592915"/>
              <a:ext cx="1160169" cy="294015"/>
            </a:xfrm>
            <a:prstGeom prst="rect">
              <a:avLst/>
            </a:prstGeom>
          </p:spPr>
        </p:pic>
      </p:grpSp>
      <p:pic>
        <p:nvPicPr>
          <p:cNvPr id="130" name="図 129">
            <a:extLst>
              <a:ext uri="{FF2B5EF4-FFF2-40B4-BE49-F238E27FC236}">
                <a16:creationId xmlns:a16="http://schemas.microsoft.com/office/drawing/2014/main" id="{49D6A108-1241-6E27-E2DD-BBA0ED583F7B}"/>
              </a:ext>
            </a:extLst>
          </p:cNvPr>
          <p:cNvPicPr>
            <a:picLocks noChangeAspect="1"/>
          </p:cNvPicPr>
          <p:nvPr/>
        </p:nvPicPr>
        <p:blipFill>
          <a:blip r:embed="rId17"/>
          <a:stretch>
            <a:fillRect/>
          </a:stretch>
        </p:blipFill>
        <p:spPr>
          <a:xfrm>
            <a:off x="7674005" y="11183446"/>
            <a:ext cx="1118438" cy="231871"/>
          </a:xfrm>
          <a:prstGeom prst="rect">
            <a:avLst/>
          </a:prstGeom>
        </p:spPr>
      </p:pic>
      <p:sp>
        <p:nvSpPr>
          <p:cNvPr id="2" name="四角形吹き出し 1">
            <a:extLst>
              <a:ext uri="{FF2B5EF4-FFF2-40B4-BE49-F238E27FC236}">
                <a16:creationId xmlns:a16="http://schemas.microsoft.com/office/drawing/2014/main" id="{A182BA51-F75E-2F82-55EF-E6758C8A8B49}"/>
              </a:ext>
            </a:extLst>
          </p:cNvPr>
          <p:cNvSpPr/>
          <p:nvPr/>
        </p:nvSpPr>
        <p:spPr>
          <a:xfrm>
            <a:off x="-2291479" y="7391558"/>
            <a:ext cx="1938820" cy="646331"/>
          </a:xfrm>
          <a:prstGeom prst="wedgeRectCallout">
            <a:avLst>
              <a:gd name="adj1" fmla="val 87008"/>
              <a:gd name="adj2" fmla="val 38661"/>
            </a:avLst>
          </a:prstGeom>
          <a:solidFill>
            <a:srgbClr val="FF0000"/>
          </a:solidFill>
          <a:ln>
            <a:noFill/>
          </a:ln>
        </p:spPr>
        <p:txBody>
          <a:bodyPr wrap="square" rtlCol="0">
            <a:spAutoFit/>
          </a:bodyPr>
          <a:lstStyle/>
          <a:p>
            <a:pPr algn="ctr"/>
            <a:r>
              <a:rPr kumimoji="1" lang="ja-JP" altLang="en-US">
                <a:solidFill>
                  <a:schemeClr val="bg1"/>
                </a:solidFill>
                <a:latin typeface="Meiryo UI" panose="020B0604030504040204" pitchFamily="34" charset="-128"/>
                <a:ea typeface="Meiryo UI" panose="020B0604030504040204" pitchFamily="34" charset="-128"/>
              </a:rPr>
              <a:t>クリックで「</a:t>
            </a:r>
            <a:r>
              <a:rPr kumimoji="1" lang="en-US" altLang="ja-JP" dirty="0">
                <a:solidFill>
                  <a:schemeClr val="bg1"/>
                </a:solidFill>
                <a:latin typeface="Meiryo UI" panose="020B0604030504040204" pitchFamily="34" charset="-128"/>
                <a:ea typeface="Meiryo UI" panose="020B0604030504040204" pitchFamily="34" charset="-128"/>
              </a:rPr>
              <a:t>2</a:t>
            </a:r>
            <a:r>
              <a:rPr kumimoji="1" lang="ja-JP" altLang="en-US">
                <a:solidFill>
                  <a:schemeClr val="bg1"/>
                </a:solidFill>
                <a:latin typeface="Meiryo UI" panose="020B0604030504040204" pitchFamily="34" charset="-128"/>
                <a:ea typeface="Meiryo UI" panose="020B0604030504040204" pitchFamily="34" charset="-128"/>
              </a:rPr>
              <a:t>」ページへ</a:t>
            </a:r>
          </a:p>
        </p:txBody>
      </p:sp>
      <p:pic>
        <p:nvPicPr>
          <p:cNvPr id="21" name="Picture 2" descr="3D rendering of DNA">
            <a:extLst>
              <a:ext uri="{FF2B5EF4-FFF2-40B4-BE49-F238E27FC236}">
                <a16:creationId xmlns:a16="http://schemas.microsoft.com/office/drawing/2014/main" id="{CAAE4AAD-5A53-E3A7-27AC-3A46BD57D022}"/>
              </a:ext>
            </a:extLst>
          </p:cNvPr>
          <p:cNvPicPr>
            <a:picLocks noChangeAspect="1"/>
          </p:cNvPicPr>
          <p:nvPr/>
        </p:nvPicPr>
        <p:blipFill rotWithShape="1">
          <a:blip r:embed="rId29" cstate="print">
            <a:extLst>
              <a:ext uri="{BEBA8EAE-BF5A-486C-A8C5-ECC9F3942E4B}">
                <a14:imgProps xmlns:a14="http://schemas.microsoft.com/office/drawing/2010/main">
                  <a14:imgLayer r:embed="rId30">
                    <a14:imgEffect>
                      <a14:colorTemperature colorTemp="4700"/>
                    </a14:imgEffect>
                    <a14:imgEffect>
                      <a14:brightnessContrast bright="-10000"/>
                    </a14:imgEffect>
                  </a14:imgLayer>
                </a14:imgProps>
              </a:ext>
              <a:ext uri="{28A0092B-C50C-407E-A947-70E740481C1C}">
                <a14:useLocalDpi xmlns:a14="http://schemas.microsoft.com/office/drawing/2010/main"/>
              </a:ext>
            </a:extLst>
          </a:blip>
          <a:srcRect l="12622" t="1271" b="12804"/>
          <a:stretch/>
        </p:blipFill>
        <p:spPr>
          <a:xfrm>
            <a:off x="11250798" y="633684"/>
            <a:ext cx="7426699" cy="4107238"/>
          </a:xfrm>
          <a:prstGeom prst="rect">
            <a:avLst/>
          </a:prstGeom>
        </p:spPr>
      </p:pic>
      <p:sp>
        <p:nvSpPr>
          <p:cNvPr id="22" name="正方形/長方形 21">
            <a:extLst>
              <a:ext uri="{FF2B5EF4-FFF2-40B4-BE49-F238E27FC236}">
                <a16:creationId xmlns:a16="http://schemas.microsoft.com/office/drawing/2014/main" id="{9E62975E-9B7D-C151-DB54-D9987BFB0FE1}"/>
              </a:ext>
            </a:extLst>
          </p:cNvPr>
          <p:cNvSpPr/>
          <p:nvPr/>
        </p:nvSpPr>
        <p:spPr>
          <a:xfrm>
            <a:off x="9684180" y="633682"/>
            <a:ext cx="2629483" cy="4106855"/>
          </a:xfrm>
          <a:prstGeom prst="rect">
            <a:avLst/>
          </a:prstGeom>
          <a:gradFill>
            <a:gsLst>
              <a:gs pos="0">
                <a:srgbClr val="17242D"/>
              </a:gs>
              <a:gs pos="72000">
                <a:srgbClr val="17242D"/>
              </a:gs>
              <a:gs pos="100000">
                <a:srgbClr val="17242D">
                  <a:alpha val="0"/>
                </a:srgb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13"/>
          </a:p>
        </p:txBody>
      </p:sp>
      <p:sp>
        <p:nvSpPr>
          <p:cNvPr id="37" name="テキスト ボックス 36">
            <a:extLst>
              <a:ext uri="{FF2B5EF4-FFF2-40B4-BE49-F238E27FC236}">
                <a16:creationId xmlns:a16="http://schemas.microsoft.com/office/drawing/2014/main" id="{28DFBB23-99FF-9BF6-58EA-B27F10F07510}"/>
              </a:ext>
            </a:extLst>
          </p:cNvPr>
          <p:cNvSpPr txBox="1"/>
          <p:nvPr/>
        </p:nvSpPr>
        <p:spPr>
          <a:xfrm>
            <a:off x="10198530" y="1999450"/>
            <a:ext cx="6452697" cy="1174184"/>
          </a:xfrm>
          <a:prstGeom prst="rect">
            <a:avLst/>
          </a:prstGeom>
          <a:noFill/>
          <a:effectLst>
            <a:outerShdw blurRad="50800" dist="50800" dir="2700000" algn="tl" rotWithShape="0">
              <a:prstClr val="black">
                <a:alpha val="70108"/>
              </a:prstClr>
            </a:outerShdw>
          </a:effectLst>
        </p:spPr>
        <p:txBody>
          <a:bodyPr wrap="square" rtlCol="0">
            <a:spAutoFit/>
          </a:bodyPr>
          <a:lstStyle/>
          <a:p>
            <a:r>
              <a:rPr lang="ja-JP" altLang="en-US" sz="2924" b="1">
                <a:solidFill>
                  <a:schemeClr val="bg1"/>
                </a:solidFill>
                <a:latin typeface="+mn-ea"/>
              </a:rPr>
              <a:t>バイオ医薬品製造の</a:t>
            </a:r>
            <a:endParaRPr lang="en-US" altLang="ja-JP" sz="2924" b="1" dirty="0">
              <a:solidFill>
                <a:schemeClr val="bg1"/>
              </a:solidFill>
              <a:latin typeface="+mn-ea"/>
            </a:endParaRPr>
          </a:p>
          <a:p>
            <a:r>
              <a:rPr lang="ja-JP" altLang="en-US" sz="2924" b="1">
                <a:solidFill>
                  <a:schemeClr val="bg1"/>
                </a:solidFill>
                <a:latin typeface="+mn-ea"/>
              </a:rPr>
              <a:t>プロセス変革ソリューション</a:t>
            </a:r>
          </a:p>
        </p:txBody>
      </p:sp>
      <p:grpSp>
        <p:nvGrpSpPr>
          <p:cNvPr id="38" name="グループ化 37">
            <a:extLst>
              <a:ext uri="{FF2B5EF4-FFF2-40B4-BE49-F238E27FC236}">
                <a16:creationId xmlns:a16="http://schemas.microsoft.com/office/drawing/2014/main" id="{C9BC6336-DB44-2F73-B66B-3058216861CE}"/>
              </a:ext>
            </a:extLst>
          </p:cNvPr>
          <p:cNvGrpSpPr/>
          <p:nvPr/>
        </p:nvGrpSpPr>
        <p:grpSpPr>
          <a:xfrm>
            <a:off x="10340882" y="982758"/>
            <a:ext cx="1971379" cy="803919"/>
            <a:chOff x="1629346" y="1072793"/>
            <a:chExt cx="7384390" cy="3011318"/>
          </a:xfrm>
        </p:grpSpPr>
        <p:pic>
          <p:nvPicPr>
            <p:cNvPr id="42" name="図 41">
              <a:extLst>
                <a:ext uri="{FF2B5EF4-FFF2-40B4-BE49-F238E27FC236}">
                  <a16:creationId xmlns:a16="http://schemas.microsoft.com/office/drawing/2014/main" id="{2C9AE691-DEDD-FE2A-0BAC-4D6514DB70A0}"/>
                </a:ext>
              </a:extLst>
            </p:cNvPr>
            <p:cNvPicPr>
              <a:picLocks noChangeAspect="1"/>
            </p:cNvPicPr>
            <p:nvPr/>
          </p:nvPicPr>
          <p:blipFill>
            <a:blip r:embed="rId27"/>
            <a:stretch>
              <a:fillRect/>
            </a:stretch>
          </p:blipFill>
          <p:spPr>
            <a:xfrm>
              <a:off x="1870628" y="1072793"/>
              <a:ext cx="7143108" cy="1506584"/>
            </a:xfrm>
            <a:prstGeom prst="rect">
              <a:avLst/>
            </a:prstGeom>
          </p:spPr>
        </p:pic>
        <p:pic>
          <p:nvPicPr>
            <p:cNvPr id="44" name="図 43">
              <a:extLst>
                <a:ext uri="{FF2B5EF4-FFF2-40B4-BE49-F238E27FC236}">
                  <a16:creationId xmlns:a16="http://schemas.microsoft.com/office/drawing/2014/main" id="{6A3AE2EE-AE61-3AC4-4885-43E205B4CFA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629346" y="3009850"/>
              <a:ext cx="7067509" cy="1074261"/>
            </a:xfrm>
            <a:prstGeom prst="rect">
              <a:avLst/>
            </a:prstGeom>
          </p:spPr>
        </p:pic>
      </p:grpSp>
      <p:sp>
        <p:nvSpPr>
          <p:cNvPr id="45" name="正方形/長方形 44">
            <a:extLst>
              <a:ext uri="{FF2B5EF4-FFF2-40B4-BE49-F238E27FC236}">
                <a16:creationId xmlns:a16="http://schemas.microsoft.com/office/drawing/2014/main" id="{ABA8CF64-93DF-9177-15CA-812953540214}"/>
              </a:ext>
            </a:extLst>
          </p:cNvPr>
          <p:cNvSpPr/>
          <p:nvPr/>
        </p:nvSpPr>
        <p:spPr>
          <a:xfrm>
            <a:off x="10258151" y="3087732"/>
            <a:ext cx="4975054" cy="1421017"/>
          </a:xfrm>
          <a:prstGeom prst="rect">
            <a:avLst/>
          </a:prstGeom>
          <a:solidFill>
            <a:schemeClr val="bg1">
              <a:alpha val="8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13"/>
          </a:p>
        </p:txBody>
      </p:sp>
      <p:pic>
        <p:nvPicPr>
          <p:cNvPr id="46" name="図 45">
            <a:extLst>
              <a:ext uri="{FF2B5EF4-FFF2-40B4-BE49-F238E27FC236}">
                <a16:creationId xmlns:a16="http://schemas.microsoft.com/office/drawing/2014/main" id="{32A3844A-2259-AA17-7CAC-306D3A8FCAF4}"/>
              </a:ext>
            </a:extLst>
          </p:cNvPr>
          <p:cNvPicPr>
            <a:picLocks noChangeAspect="1"/>
          </p:cNvPicPr>
          <p:nvPr/>
        </p:nvPicPr>
        <p:blipFill>
          <a:blip r:embed="rId31"/>
          <a:stretch>
            <a:fillRect/>
          </a:stretch>
        </p:blipFill>
        <p:spPr>
          <a:xfrm>
            <a:off x="10583132" y="3333853"/>
            <a:ext cx="2576033" cy="357580"/>
          </a:xfrm>
          <a:prstGeom prst="rect">
            <a:avLst/>
          </a:prstGeom>
        </p:spPr>
      </p:pic>
      <p:sp>
        <p:nvSpPr>
          <p:cNvPr id="48" name="テキスト ボックス 47">
            <a:extLst>
              <a:ext uri="{FF2B5EF4-FFF2-40B4-BE49-F238E27FC236}">
                <a16:creationId xmlns:a16="http://schemas.microsoft.com/office/drawing/2014/main" id="{BBD463CE-ACE7-8F2D-0C52-620B5BEA09FA}"/>
              </a:ext>
            </a:extLst>
          </p:cNvPr>
          <p:cNvSpPr txBox="1"/>
          <p:nvPr/>
        </p:nvSpPr>
        <p:spPr>
          <a:xfrm>
            <a:off x="10591397" y="4179308"/>
            <a:ext cx="4288353" cy="246221"/>
          </a:xfrm>
          <a:prstGeom prst="rect">
            <a:avLst/>
          </a:prstGeom>
          <a:noFill/>
          <a:effectLst/>
        </p:spPr>
        <p:txBody>
          <a:bodyPr wrap="none" rtlCol="0">
            <a:spAutoFit/>
          </a:bodyPr>
          <a:lstStyle/>
          <a:p>
            <a:r>
              <a:rPr lang="ja-JP" altLang="en-US" sz="1000" b="1">
                <a:latin typeface="+mn-ea"/>
              </a:rPr>
              <a:t>株式会社ノリタケカンパニーリミテドブースに弊社も出展いたします。</a:t>
            </a:r>
          </a:p>
        </p:txBody>
      </p:sp>
      <p:sp>
        <p:nvSpPr>
          <p:cNvPr id="50" name="テキスト ボックス 49">
            <a:extLst>
              <a:ext uri="{FF2B5EF4-FFF2-40B4-BE49-F238E27FC236}">
                <a16:creationId xmlns:a16="http://schemas.microsoft.com/office/drawing/2014/main" id="{0C2A0F8C-67C0-8DDF-AE64-1B856CC9F248}"/>
              </a:ext>
            </a:extLst>
          </p:cNvPr>
          <p:cNvSpPr txBox="1"/>
          <p:nvPr/>
        </p:nvSpPr>
        <p:spPr>
          <a:xfrm>
            <a:off x="10903386" y="3721677"/>
            <a:ext cx="1864613" cy="400110"/>
          </a:xfrm>
          <a:prstGeom prst="rect">
            <a:avLst/>
          </a:prstGeom>
          <a:noFill/>
        </p:spPr>
        <p:txBody>
          <a:bodyPr wrap="none" rtlCol="0">
            <a:spAutoFit/>
          </a:bodyPr>
          <a:lstStyle/>
          <a:p>
            <a:r>
              <a:rPr lang="en-US" altLang="ja-JP" sz="1000" b="1" i="0" u="none" strike="noStrike" dirty="0">
                <a:effectLst/>
                <a:latin typeface="+mn-ea"/>
              </a:rPr>
              <a:t>2023</a:t>
            </a:r>
            <a:r>
              <a:rPr lang="ja-JP" altLang="en-US" sz="1000" b="1" i="0" u="none" strike="noStrike">
                <a:effectLst/>
                <a:latin typeface="+mn-ea"/>
              </a:rPr>
              <a:t>年</a:t>
            </a:r>
            <a:r>
              <a:rPr lang="en-US" altLang="ja-JP" sz="1000" b="1" i="0" u="none" strike="noStrike" dirty="0">
                <a:effectLst/>
                <a:latin typeface="+mn-ea"/>
              </a:rPr>
              <a:t>3</a:t>
            </a:r>
            <a:r>
              <a:rPr lang="ja-JP" altLang="en-US" sz="1000" b="1" i="0" u="none" strike="noStrike">
                <a:effectLst/>
                <a:latin typeface="+mn-ea"/>
              </a:rPr>
              <a:t>月</a:t>
            </a:r>
            <a:r>
              <a:rPr lang="en-US" altLang="ja-JP" sz="1000" b="1" i="0" u="none" strike="noStrike" dirty="0">
                <a:effectLst/>
                <a:latin typeface="+mn-ea"/>
              </a:rPr>
              <a:t>8</a:t>
            </a:r>
            <a:r>
              <a:rPr lang="ja-JP" altLang="en-US" sz="1000" b="1" i="0" u="none" strike="noStrike">
                <a:effectLst/>
                <a:latin typeface="+mn-ea"/>
              </a:rPr>
              <a:t>日</a:t>
            </a:r>
            <a:r>
              <a:rPr lang="en-US" altLang="ja-JP" sz="1000" b="1" i="0" u="none" strike="noStrike" dirty="0">
                <a:effectLst/>
                <a:latin typeface="+mn-ea"/>
              </a:rPr>
              <a:t>(</a:t>
            </a:r>
            <a:r>
              <a:rPr lang="ja-JP" altLang="en-US" sz="1000" b="1" i="0" u="none" strike="noStrike">
                <a:effectLst/>
                <a:latin typeface="+mn-ea"/>
              </a:rPr>
              <a:t>水</a:t>
            </a:r>
            <a:r>
              <a:rPr lang="en-US" altLang="ja-JP" sz="1000" b="1" i="0" u="none" strike="noStrike" dirty="0">
                <a:effectLst/>
                <a:latin typeface="+mn-ea"/>
              </a:rPr>
              <a:t>)〜10(</a:t>
            </a:r>
            <a:r>
              <a:rPr lang="ja-JP" altLang="en-US" sz="1000" b="1" i="0" u="none" strike="noStrike">
                <a:effectLst/>
                <a:latin typeface="+mn-ea"/>
              </a:rPr>
              <a:t>金</a:t>
            </a:r>
            <a:r>
              <a:rPr lang="en-US" altLang="ja-JP" sz="1000" b="1" i="0" u="none" strike="noStrike" dirty="0">
                <a:effectLst/>
                <a:latin typeface="+mn-ea"/>
              </a:rPr>
              <a:t>)</a:t>
            </a:r>
          </a:p>
          <a:p>
            <a:r>
              <a:rPr lang="en-US" altLang="ja-JP" sz="1000" b="1" dirty="0">
                <a:latin typeface="+mn-ea"/>
              </a:rPr>
              <a:t>10:00〜18:00</a:t>
            </a:r>
            <a:r>
              <a:rPr lang="ja-JP" altLang="en-US" sz="800" b="1">
                <a:latin typeface="+mn-ea"/>
              </a:rPr>
              <a:t>（最終日は</a:t>
            </a:r>
            <a:r>
              <a:rPr lang="en-US" altLang="ja-JP" sz="800" b="1" dirty="0">
                <a:latin typeface="+mn-ea"/>
              </a:rPr>
              <a:t>17:00</a:t>
            </a:r>
            <a:r>
              <a:rPr lang="ja-JP" altLang="en-US" sz="800" b="1">
                <a:latin typeface="+mn-ea"/>
              </a:rPr>
              <a:t>）</a:t>
            </a:r>
            <a:endParaRPr lang="en-US" altLang="ja-JP" sz="1000" b="1" i="0" u="none" strike="noStrike" dirty="0">
              <a:effectLst/>
              <a:latin typeface="+mn-ea"/>
            </a:endParaRPr>
          </a:p>
        </p:txBody>
      </p:sp>
      <p:sp>
        <p:nvSpPr>
          <p:cNvPr id="53" name="テキスト ボックス 52">
            <a:extLst>
              <a:ext uri="{FF2B5EF4-FFF2-40B4-BE49-F238E27FC236}">
                <a16:creationId xmlns:a16="http://schemas.microsoft.com/office/drawing/2014/main" id="{AEC98E00-A70A-1A45-8F74-C679FD126BEE}"/>
              </a:ext>
            </a:extLst>
          </p:cNvPr>
          <p:cNvSpPr txBox="1"/>
          <p:nvPr/>
        </p:nvSpPr>
        <p:spPr>
          <a:xfrm>
            <a:off x="13277196" y="3261460"/>
            <a:ext cx="1885452" cy="805926"/>
          </a:xfrm>
          <a:prstGeom prst="rect">
            <a:avLst/>
          </a:prstGeom>
          <a:noFill/>
        </p:spPr>
        <p:txBody>
          <a:bodyPr wrap="none" rtlCol="0">
            <a:spAutoFit/>
          </a:bodyPr>
          <a:lstStyle/>
          <a:p>
            <a:pPr algn="ctr">
              <a:lnSpc>
                <a:spcPct val="120000"/>
              </a:lnSpc>
            </a:pPr>
            <a:r>
              <a:rPr lang="ja-JP" altLang="en-US" sz="1600" b="1" i="0" u="none" strike="noStrike">
                <a:effectLst/>
                <a:latin typeface="+mn-ea"/>
              </a:rPr>
              <a:t>インテックス大阪</a:t>
            </a:r>
            <a:r>
              <a:rPr lang="en-US" altLang="ja-JP" sz="1600" b="1" i="0" u="none" strike="noStrike" dirty="0">
                <a:effectLst/>
                <a:latin typeface="+mn-ea"/>
              </a:rPr>
              <a:t> </a:t>
            </a:r>
          </a:p>
          <a:p>
            <a:pPr algn="ctr">
              <a:lnSpc>
                <a:spcPct val="120000"/>
              </a:lnSpc>
            </a:pPr>
            <a:r>
              <a:rPr kumimoji="1" lang="ja-JP" altLang="en-US" sz="1600" b="1">
                <a:latin typeface="+mn-ea"/>
              </a:rPr>
              <a:t>ブース</a:t>
            </a:r>
            <a:r>
              <a:rPr kumimoji="1" lang="en-US" altLang="ja-JP" b="1" dirty="0">
                <a:latin typeface="+mn-ea"/>
              </a:rPr>
              <a:t>No.</a:t>
            </a:r>
            <a:r>
              <a:rPr kumimoji="1" lang="en-US" altLang="ja-JP" sz="2400" b="1" dirty="0">
                <a:latin typeface="+mn-ea"/>
              </a:rPr>
              <a:t>8-13</a:t>
            </a:r>
            <a:endParaRPr kumimoji="1" lang="ja-JP" altLang="en-US" sz="2400" b="1">
              <a:latin typeface="+mn-ea"/>
            </a:endParaRPr>
          </a:p>
        </p:txBody>
      </p:sp>
      <p:sp>
        <p:nvSpPr>
          <p:cNvPr id="61" name="四角形吹き出し 60">
            <a:extLst>
              <a:ext uri="{FF2B5EF4-FFF2-40B4-BE49-F238E27FC236}">
                <a16:creationId xmlns:a16="http://schemas.microsoft.com/office/drawing/2014/main" id="{A3D07A4A-A721-6657-9D84-18C42DC8B1F2}"/>
              </a:ext>
            </a:extLst>
          </p:cNvPr>
          <p:cNvSpPr/>
          <p:nvPr/>
        </p:nvSpPr>
        <p:spPr>
          <a:xfrm>
            <a:off x="11403377" y="5350345"/>
            <a:ext cx="2696935" cy="646331"/>
          </a:xfrm>
          <a:prstGeom prst="wedgeRectCallout">
            <a:avLst>
              <a:gd name="adj1" fmla="val -91065"/>
              <a:gd name="adj2" fmla="val -184829"/>
            </a:avLst>
          </a:prstGeom>
          <a:solidFill>
            <a:srgbClr val="FF0000"/>
          </a:solidFill>
          <a:ln>
            <a:noFill/>
          </a:ln>
        </p:spPr>
        <p:txBody>
          <a:bodyPr wrap="square" rtlCol="0">
            <a:spAutoFit/>
          </a:bodyPr>
          <a:lstStyle/>
          <a:p>
            <a:pPr algn="ctr"/>
            <a:r>
              <a:rPr kumimoji="1" lang="ja-JP" altLang="en-US">
                <a:solidFill>
                  <a:schemeClr val="bg1"/>
                </a:solidFill>
                <a:latin typeface="Meiryo UI" panose="020B0604030504040204" pitchFamily="34" charset="-128"/>
                <a:ea typeface="Meiryo UI" panose="020B0604030504040204" pitchFamily="34" charset="-128"/>
              </a:rPr>
              <a:t>「特設ページ」のビジュアルと交互にスクロール</a:t>
            </a:r>
          </a:p>
        </p:txBody>
      </p:sp>
      <p:sp>
        <p:nvSpPr>
          <p:cNvPr id="68" name="左右矢印 67">
            <a:extLst>
              <a:ext uri="{FF2B5EF4-FFF2-40B4-BE49-F238E27FC236}">
                <a16:creationId xmlns:a16="http://schemas.microsoft.com/office/drawing/2014/main" id="{F89A2DB0-0075-CA38-7F90-E35394320D4C}"/>
              </a:ext>
            </a:extLst>
          </p:cNvPr>
          <p:cNvSpPr/>
          <p:nvPr/>
        </p:nvSpPr>
        <p:spPr>
          <a:xfrm>
            <a:off x="8857142" y="2603232"/>
            <a:ext cx="836153" cy="517632"/>
          </a:xfrm>
          <a:prstGeom prst="lef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2235829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図 47">
            <a:extLst>
              <a:ext uri="{FF2B5EF4-FFF2-40B4-BE49-F238E27FC236}">
                <a16:creationId xmlns:a16="http://schemas.microsoft.com/office/drawing/2014/main" id="{444B6E6D-E2D8-BDA3-ACD0-7E4948DE9D57}"/>
              </a:ext>
            </a:extLst>
          </p:cNvPr>
          <p:cNvPicPr>
            <a:picLocks noChangeAspect="1"/>
          </p:cNvPicPr>
          <p:nvPr/>
        </p:nvPicPr>
        <p:blipFill rotWithShape="1">
          <a:blip r:embed="rId3"/>
          <a:srcRect l="3135" t="8418" r="-1518" b="6211"/>
          <a:stretch/>
        </p:blipFill>
        <p:spPr>
          <a:xfrm flipH="1">
            <a:off x="1232192" y="802167"/>
            <a:ext cx="7767346" cy="4561745"/>
          </a:xfrm>
          <a:prstGeom prst="rect">
            <a:avLst/>
          </a:prstGeom>
        </p:spPr>
      </p:pic>
      <p:pic>
        <p:nvPicPr>
          <p:cNvPr id="36" name="図 35">
            <a:extLst>
              <a:ext uri="{FF2B5EF4-FFF2-40B4-BE49-F238E27FC236}">
                <a16:creationId xmlns:a16="http://schemas.microsoft.com/office/drawing/2014/main" id="{C20495D8-3932-1852-F0BE-2FD856280DF8}"/>
              </a:ext>
            </a:extLst>
          </p:cNvPr>
          <p:cNvPicPr>
            <a:picLocks noChangeAspect="1"/>
          </p:cNvPicPr>
          <p:nvPr/>
        </p:nvPicPr>
        <p:blipFill>
          <a:blip r:embed="rId4"/>
          <a:stretch>
            <a:fillRect/>
          </a:stretch>
        </p:blipFill>
        <p:spPr>
          <a:xfrm>
            <a:off x="543831" y="288534"/>
            <a:ext cx="1716406" cy="260894"/>
          </a:xfrm>
          <a:prstGeom prst="rect">
            <a:avLst/>
          </a:prstGeom>
        </p:spPr>
      </p:pic>
      <p:sp>
        <p:nvSpPr>
          <p:cNvPr id="55" name="正方形/長方形 54">
            <a:extLst>
              <a:ext uri="{FF2B5EF4-FFF2-40B4-BE49-F238E27FC236}">
                <a16:creationId xmlns:a16="http://schemas.microsoft.com/office/drawing/2014/main" id="{B6AB9606-7951-915B-EE2E-10CC12B7FCB3}"/>
              </a:ext>
            </a:extLst>
          </p:cNvPr>
          <p:cNvSpPr/>
          <p:nvPr/>
        </p:nvSpPr>
        <p:spPr>
          <a:xfrm>
            <a:off x="-7532" y="22815021"/>
            <a:ext cx="9007070" cy="2303105"/>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 name="テキスト ボックス 55">
            <a:extLst>
              <a:ext uri="{FF2B5EF4-FFF2-40B4-BE49-F238E27FC236}">
                <a16:creationId xmlns:a16="http://schemas.microsoft.com/office/drawing/2014/main" id="{8EA23296-73CD-C593-58F3-953B73155E8F}"/>
              </a:ext>
            </a:extLst>
          </p:cNvPr>
          <p:cNvSpPr txBox="1"/>
          <p:nvPr/>
        </p:nvSpPr>
        <p:spPr>
          <a:xfrm>
            <a:off x="383517" y="24329086"/>
            <a:ext cx="7667260" cy="507831"/>
          </a:xfrm>
          <a:prstGeom prst="rect">
            <a:avLst/>
          </a:prstGeom>
          <a:noFill/>
        </p:spPr>
        <p:txBody>
          <a:bodyPr wrap="square" rtlCol="0">
            <a:spAutoFit/>
          </a:bodyPr>
          <a:lstStyle/>
          <a:p>
            <a:pPr algn="l"/>
            <a:r>
              <a:rPr lang="en" altLang="ja-JP" sz="900" dirty="0">
                <a:solidFill>
                  <a:schemeClr val="bg1"/>
                </a:solidFill>
                <a:latin typeface="Noto Sans CJK JP Medium" panose="020B0500000000000000" pitchFamily="34" charset="-128"/>
                <a:ea typeface="Noto Sans CJK JP Medium" panose="020B0500000000000000" pitchFamily="34" charset="-128"/>
              </a:rPr>
              <a:t>Home</a:t>
            </a:r>
            <a:r>
              <a:rPr lang="ja-JP" altLang="en-US" sz="900">
                <a:solidFill>
                  <a:schemeClr val="bg1"/>
                </a:solidFill>
                <a:latin typeface="Noto Sans CJK JP Medium" panose="020B0500000000000000" pitchFamily="34" charset="-128"/>
                <a:ea typeface="Noto Sans CJK JP Medium" panose="020B0500000000000000" pitchFamily="34" charset="-128"/>
              </a:rPr>
              <a:t>｜</a:t>
            </a:r>
            <a:r>
              <a:rPr lang="en" altLang="ja-JP" sz="900" dirty="0">
                <a:solidFill>
                  <a:schemeClr val="bg1"/>
                </a:solidFill>
                <a:latin typeface="Noto Sans CJK JP Medium" panose="020B0500000000000000" pitchFamily="34" charset="-128"/>
                <a:ea typeface="Noto Sans CJK JP Medium" panose="020B0500000000000000" pitchFamily="34" charset="-128"/>
              </a:rPr>
              <a:t>Industry</a:t>
            </a:r>
            <a:r>
              <a:rPr lang="ja-JP" altLang="en-US" sz="900">
                <a:solidFill>
                  <a:schemeClr val="bg1"/>
                </a:solidFill>
                <a:latin typeface="Noto Sans CJK JP Medium" panose="020B0500000000000000" pitchFamily="34" charset="-128"/>
                <a:ea typeface="Noto Sans CJK JP Medium" panose="020B0500000000000000" pitchFamily="34" charset="-128"/>
              </a:rPr>
              <a:t>｜</a:t>
            </a:r>
            <a:r>
              <a:rPr lang="en" altLang="ja-JP" sz="900" dirty="0">
                <a:solidFill>
                  <a:schemeClr val="bg1"/>
                </a:solidFill>
                <a:latin typeface="Noto Sans CJK JP Medium" panose="020B0500000000000000" pitchFamily="34" charset="-128"/>
                <a:ea typeface="Noto Sans CJK JP Medium" panose="020B0500000000000000" pitchFamily="34" charset="-128"/>
              </a:rPr>
              <a:t>Service</a:t>
            </a:r>
            <a:r>
              <a:rPr lang="ja-JP" altLang="en-US" sz="900">
                <a:solidFill>
                  <a:schemeClr val="bg1"/>
                </a:solidFill>
                <a:latin typeface="Noto Sans CJK JP Medium" panose="020B0500000000000000" pitchFamily="34" charset="-128"/>
                <a:ea typeface="Noto Sans CJK JP Medium" panose="020B0500000000000000" pitchFamily="34" charset="-128"/>
              </a:rPr>
              <a:t>｜</a:t>
            </a:r>
            <a:r>
              <a:rPr lang="en" altLang="ja-JP" sz="900" dirty="0">
                <a:solidFill>
                  <a:schemeClr val="bg1"/>
                </a:solidFill>
                <a:latin typeface="Noto Sans CJK JP Medium" panose="020B0500000000000000" pitchFamily="34" charset="-128"/>
                <a:ea typeface="Noto Sans CJK JP Medium" panose="020B0500000000000000" pitchFamily="34" charset="-128"/>
              </a:rPr>
              <a:t>Works</a:t>
            </a:r>
            <a:r>
              <a:rPr lang="ja-JP" altLang="en-US" sz="900">
                <a:solidFill>
                  <a:schemeClr val="bg1"/>
                </a:solidFill>
                <a:latin typeface="Noto Sans CJK JP Medium" panose="020B0500000000000000" pitchFamily="34" charset="-128"/>
                <a:ea typeface="Noto Sans CJK JP Medium" panose="020B0500000000000000" pitchFamily="34" charset="-128"/>
              </a:rPr>
              <a:t>｜</a:t>
            </a:r>
            <a:r>
              <a:rPr lang="en" altLang="ja-JP" sz="900" dirty="0">
                <a:solidFill>
                  <a:schemeClr val="bg1"/>
                </a:solidFill>
                <a:latin typeface="Noto Sans CJK JP Medium" panose="020B0500000000000000" pitchFamily="34" charset="-128"/>
                <a:ea typeface="Noto Sans CJK JP Medium" panose="020B0500000000000000" pitchFamily="34" charset="-128"/>
              </a:rPr>
              <a:t>Company</a:t>
            </a:r>
            <a:r>
              <a:rPr lang="ja-JP" altLang="en-US" sz="900">
                <a:solidFill>
                  <a:schemeClr val="bg1"/>
                </a:solidFill>
                <a:latin typeface="Noto Sans CJK JP Medium" panose="020B0500000000000000" pitchFamily="34" charset="-128"/>
                <a:ea typeface="Noto Sans CJK JP Medium" panose="020B0500000000000000" pitchFamily="34" charset="-128"/>
              </a:rPr>
              <a:t>｜</a:t>
            </a:r>
            <a:r>
              <a:rPr lang="en" altLang="ja-JP" sz="900" dirty="0">
                <a:solidFill>
                  <a:schemeClr val="bg1"/>
                </a:solidFill>
                <a:latin typeface="Noto Sans CJK JP Medium" panose="020B0500000000000000" pitchFamily="34" charset="-128"/>
                <a:ea typeface="Noto Sans CJK JP Medium" panose="020B0500000000000000" pitchFamily="34" charset="-128"/>
              </a:rPr>
              <a:t>Recruit</a:t>
            </a:r>
            <a:r>
              <a:rPr lang="ja-JP" altLang="en-US" sz="900">
                <a:solidFill>
                  <a:schemeClr val="bg1"/>
                </a:solidFill>
                <a:latin typeface="Noto Sans CJK JP Medium" panose="020B0500000000000000" pitchFamily="34" charset="-128"/>
                <a:ea typeface="Noto Sans CJK JP Medium" panose="020B0500000000000000" pitchFamily="34" charset="-128"/>
              </a:rPr>
              <a:t>｜</a:t>
            </a:r>
            <a:r>
              <a:rPr lang="en" altLang="ja-JP" sz="900" dirty="0">
                <a:solidFill>
                  <a:schemeClr val="bg1"/>
                </a:solidFill>
                <a:latin typeface="Noto Sans CJK JP Medium" panose="020B0500000000000000" pitchFamily="34" charset="-128"/>
                <a:ea typeface="Noto Sans CJK JP Medium" panose="020B0500000000000000" pitchFamily="34" charset="-128"/>
              </a:rPr>
              <a:t>Contact</a:t>
            </a:r>
            <a:r>
              <a:rPr lang="ja-JP" altLang="en-US" sz="900">
                <a:solidFill>
                  <a:schemeClr val="bg1"/>
                </a:solidFill>
                <a:latin typeface="Noto Sans CJK JP Medium" panose="020B0500000000000000" pitchFamily="34" charset="-128"/>
                <a:ea typeface="Noto Sans CJK JP Medium" panose="020B0500000000000000" pitchFamily="34" charset="-128"/>
              </a:rPr>
              <a:t>｜</a:t>
            </a:r>
            <a:r>
              <a:rPr lang="en" altLang="ja-JP" sz="900" dirty="0">
                <a:solidFill>
                  <a:schemeClr val="bg1"/>
                </a:solidFill>
                <a:latin typeface="Noto Sans CJK JP Medium" panose="020B0500000000000000" pitchFamily="34" charset="-128"/>
                <a:ea typeface="Noto Sans CJK JP Medium" panose="020B0500000000000000" pitchFamily="34" charset="-128"/>
              </a:rPr>
              <a:t>Privacy</a:t>
            </a:r>
            <a:r>
              <a:rPr lang="ja-JP" altLang="en-US" sz="900">
                <a:solidFill>
                  <a:schemeClr val="bg1"/>
                </a:solidFill>
                <a:latin typeface="Noto Sans CJK JP Medium" panose="020B0500000000000000" pitchFamily="34" charset="-128"/>
                <a:ea typeface="Noto Sans CJK JP Medium" panose="020B0500000000000000" pitchFamily="34" charset="-128"/>
              </a:rPr>
              <a:t>｜特定商取引法に基づく記載</a:t>
            </a:r>
          </a:p>
          <a:p>
            <a:pPr algn="l"/>
            <a:br>
              <a:rPr lang="ja-JP" altLang="en-US" sz="900">
                <a:solidFill>
                  <a:schemeClr val="bg1"/>
                </a:solidFill>
                <a:latin typeface="Noto Sans CJK JP Medium" panose="020B0500000000000000" pitchFamily="34" charset="-128"/>
                <a:ea typeface="Noto Sans CJK JP Medium" panose="020B0500000000000000" pitchFamily="34" charset="-128"/>
              </a:rPr>
            </a:br>
            <a:r>
              <a:rPr lang="en-US" altLang="ja-JP" sz="900" dirty="0">
                <a:solidFill>
                  <a:schemeClr val="bg1"/>
                </a:solidFill>
                <a:latin typeface="Noto Sans CJK JP Medium" panose="020B0500000000000000" pitchFamily="34" charset="-128"/>
                <a:ea typeface="Noto Sans CJK JP Medium" panose="020B0500000000000000" pitchFamily="34" charset="-128"/>
              </a:rPr>
              <a:t>© </a:t>
            </a:r>
            <a:r>
              <a:rPr lang="en" altLang="ja-JP" sz="900" dirty="0">
                <a:solidFill>
                  <a:schemeClr val="bg1"/>
                </a:solidFill>
                <a:latin typeface="Noto Sans CJK JP Medium" panose="020B0500000000000000" pitchFamily="34" charset="-128"/>
                <a:ea typeface="Noto Sans CJK JP Medium" panose="020B0500000000000000" pitchFamily="34" charset="-128"/>
              </a:rPr>
              <a:t>Quad Lab Co., Ltd.</a:t>
            </a:r>
          </a:p>
        </p:txBody>
      </p:sp>
      <p:sp>
        <p:nvSpPr>
          <p:cNvPr id="60" name="正方形/長方形 59">
            <a:extLst>
              <a:ext uri="{FF2B5EF4-FFF2-40B4-BE49-F238E27FC236}">
                <a16:creationId xmlns:a16="http://schemas.microsoft.com/office/drawing/2014/main" id="{E952A41A-D3AD-05F6-DB90-ABA7B9263F37}"/>
              </a:ext>
            </a:extLst>
          </p:cNvPr>
          <p:cNvSpPr/>
          <p:nvPr/>
        </p:nvSpPr>
        <p:spPr>
          <a:xfrm>
            <a:off x="6474105" y="23591271"/>
            <a:ext cx="2092794" cy="43473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a:solidFill>
                  <a:schemeClr val="tx1">
                    <a:lumMod val="85000"/>
                    <a:lumOff val="15000"/>
                  </a:schemeClr>
                </a:solidFill>
                <a:latin typeface="Noto Sans CJK JP Medium" panose="020B0500000000000000" pitchFamily="34" charset="-128"/>
                <a:ea typeface="Noto Sans CJK JP Medium" panose="020B0500000000000000" pitchFamily="34" charset="-128"/>
              </a:rPr>
              <a:t>採用応募</a:t>
            </a:r>
          </a:p>
        </p:txBody>
      </p:sp>
      <p:sp>
        <p:nvSpPr>
          <p:cNvPr id="62" name="正方形/長方形 61">
            <a:extLst>
              <a:ext uri="{FF2B5EF4-FFF2-40B4-BE49-F238E27FC236}">
                <a16:creationId xmlns:a16="http://schemas.microsoft.com/office/drawing/2014/main" id="{EA77475F-E336-845B-21BF-B126896CFB16}"/>
              </a:ext>
            </a:extLst>
          </p:cNvPr>
          <p:cNvSpPr/>
          <p:nvPr/>
        </p:nvSpPr>
        <p:spPr>
          <a:xfrm>
            <a:off x="6474105" y="24147725"/>
            <a:ext cx="2092794" cy="434731"/>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50">
                <a:latin typeface="Noto Sans CJK JP Medium" panose="020B0500000000000000" pitchFamily="34" charset="-128"/>
                <a:ea typeface="Noto Sans CJK JP Medium" panose="020B0500000000000000" pitchFamily="34" charset="-128"/>
              </a:rPr>
              <a:t>お問い合わせ</a:t>
            </a:r>
          </a:p>
        </p:txBody>
      </p:sp>
      <p:pic>
        <p:nvPicPr>
          <p:cNvPr id="66" name="図 65">
            <a:extLst>
              <a:ext uri="{FF2B5EF4-FFF2-40B4-BE49-F238E27FC236}">
                <a16:creationId xmlns:a16="http://schemas.microsoft.com/office/drawing/2014/main" id="{DE9EBF18-7B62-3F07-3379-FBB8D48492EB}"/>
              </a:ext>
            </a:extLst>
          </p:cNvPr>
          <p:cNvPicPr>
            <a:picLocks noChangeAspect="1"/>
          </p:cNvPicPr>
          <p:nvPr/>
        </p:nvPicPr>
        <p:blipFill>
          <a:blip r:embed="rId5"/>
          <a:stretch>
            <a:fillRect/>
          </a:stretch>
        </p:blipFill>
        <p:spPr>
          <a:xfrm>
            <a:off x="432641" y="23424168"/>
            <a:ext cx="2198719" cy="334205"/>
          </a:xfrm>
          <a:prstGeom prst="rect">
            <a:avLst/>
          </a:prstGeom>
        </p:spPr>
      </p:pic>
      <p:sp>
        <p:nvSpPr>
          <p:cNvPr id="49" name="正方形/長方形 48">
            <a:extLst>
              <a:ext uri="{FF2B5EF4-FFF2-40B4-BE49-F238E27FC236}">
                <a16:creationId xmlns:a16="http://schemas.microsoft.com/office/drawing/2014/main" id="{1BDA73FA-3F27-30D3-2A2D-8180715FC51E}"/>
              </a:ext>
            </a:extLst>
          </p:cNvPr>
          <p:cNvSpPr/>
          <p:nvPr/>
        </p:nvSpPr>
        <p:spPr>
          <a:xfrm>
            <a:off x="-8367" y="802167"/>
            <a:ext cx="6050179" cy="4561745"/>
          </a:xfrm>
          <a:prstGeom prst="rect">
            <a:avLst/>
          </a:prstGeom>
          <a:gradFill>
            <a:gsLst>
              <a:gs pos="58000">
                <a:srgbClr val="0D1215"/>
              </a:gs>
              <a:gs pos="100000">
                <a:srgbClr val="0D1215">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 name="正方形/長方形 103">
            <a:extLst>
              <a:ext uri="{FF2B5EF4-FFF2-40B4-BE49-F238E27FC236}">
                <a16:creationId xmlns:a16="http://schemas.microsoft.com/office/drawing/2014/main" id="{5E4AED1F-3EE3-BE06-103B-EEF3D1CABF16}"/>
              </a:ext>
            </a:extLst>
          </p:cNvPr>
          <p:cNvSpPr/>
          <p:nvPr/>
        </p:nvSpPr>
        <p:spPr>
          <a:xfrm>
            <a:off x="3388746" y="21593567"/>
            <a:ext cx="2092794" cy="434731"/>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50">
                <a:latin typeface="Noto Sans CJK JP Medium" panose="020B0500000000000000" pitchFamily="34" charset="-128"/>
                <a:ea typeface="Noto Sans CJK JP Medium" panose="020B0500000000000000" pitchFamily="34" charset="-128"/>
              </a:rPr>
              <a:t>お問い合わせ</a:t>
            </a:r>
          </a:p>
        </p:txBody>
      </p:sp>
      <p:sp>
        <p:nvSpPr>
          <p:cNvPr id="2" name="テキスト ボックス 1">
            <a:extLst>
              <a:ext uri="{FF2B5EF4-FFF2-40B4-BE49-F238E27FC236}">
                <a16:creationId xmlns:a16="http://schemas.microsoft.com/office/drawing/2014/main" id="{2CBFF8CD-1B47-FE6A-BB8F-D8639C9C373D}"/>
              </a:ext>
            </a:extLst>
          </p:cNvPr>
          <p:cNvSpPr txBox="1"/>
          <p:nvPr/>
        </p:nvSpPr>
        <p:spPr>
          <a:xfrm>
            <a:off x="-790596" y="0"/>
            <a:ext cx="444352" cy="707886"/>
          </a:xfrm>
          <a:prstGeom prst="rect">
            <a:avLst/>
          </a:prstGeom>
          <a:solidFill>
            <a:srgbClr val="FF0000"/>
          </a:solidFill>
          <a:ln>
            <a:noFill/>
          </a:ln>
        </p:spPr>
        <p:txBody>
          <a:bodyPr wrap="none" rtlCol="0">
            <a:spAutoFit/>
          </a:bodyPr>
          <a:lstStyle/>
          <a:p>
            <a:pPr algn="ctr"/>
            <a:r>
              <a:rPr kumimoji="1" lang="en-US" altLang="ja-JP" sz="4000" dirty="0">
                <a:solidFill>
                  <a:schemeClr val="bg1"/>
                </a:solidFill>
              </a:rPr>
              <a:t>2</a:t>
            </a:r>
            <a:endParaRPr kumimoji="1" lang="ja-JP" altLang="en-US" sz="4000">
              <a:solidFill>
                <a:schemeClr val="bg1"/>
              </a:solidFill>
            </a:endParaRPr>
          </a:p>
        </p:txBody>
      </p:sp>
      <p:sp>
        <p:nvSpPr>
          <p:cNvPr id="9" name="テキスト ボックス 8">
            <a:extLst>
              <a:ext uri="{FF2B5EF4-FFF2-40B4-BE49-F238E27FC236}">
                <a16:creationId xmlns:a16="http://schemas.microsoft.com/office/drawing/2014/main" id="{5B91B082-DCE3-D2A4-F952-D7BA9E8DA5BE}"/>
              </a:ext>
            </a:extLst>
          </p:cNvPr>
          <p:cNvSpPr txBox="1"/>
          <p:nvPr/>
        </p:nvSpPr>
        <p:spPr>
          <a:xfrm>
            <a:off x="918402" y="3536088"/>
            <a:ext cx="5178181" cy="963277"/>
          </a:xfrm>
          <a:prstGeom prst="rect">
            <a:avLst/>
          </a:prstGeom>
          <a:noFill/>
        </p:spPr>
        <p:txBody>
          <a:bodyPr wrap="square" rtlCol="0">
            <a:spAutoFit/>
          </a:bodyPr>
          <a:lstStyle/>
          <a:p>
            <a:pPr marL="171450" indent="-171450">
              <a:lnSpc>
                <a:spcPct val="120000"/>
              </a:lnSpc>
              <a:buFont typeface="Wingdings" pitchFamily="2" charset="2"/>
              <a:buChar char="ü"/>
            </a:pPr>
            <a:r>
              <a:rPr kumimoji="1" lang="ja-JP" altLang="en-US" sz="1200" b="1">
                <a:solidFill>
                  <a:schemeClr val="bg1"/>
                </a:solidFill>
                <a:latin typeface="Noto Sans CJK JP Medium" panose="020B0500000000000000" pitchFamily="34" charset="-128"/>
                <a:ea typeface="Noto Sans CJK JP Medium" panose="020B0500000000000000" pitchFamily="34" charset="-128"/>
              </a:rPr>
              <a:t>連続生産の実用化に向けたプロセス開発</a:t>
            </a:r>
            <a:endParaRPr kumimoji="1" lang="en-US" altLang="ja-JP" sz="1200" b="1" dirty="0">
              <a:solidFill>
                <a:schemeClr val="bg1"/>
              </a:solidFill>
              <a:latin typeface="Noto Sans CJK JP Medium" panose="020B0500000000000000" pitchFamily="34" charset="-128"/>
              <a:ea typeface="Noto Sans CJK JP Medium" panose="020B0500000000000000" pitchFamily="34" charset="-128"/>
            </a:endParaRPr>
          </a:p>
          <a:p>
            <a:pPr marL="171450" indent="-171450">
              <a:lnSpc>
                <a:spcPct val="120000"/>
              </a:lnSpc>
              <a:buFont typeface="Wingdings" pitchFamily="2" charset="2"/>
              <a:buChar char="ü"/>
            </a:pPr>
            <a:r>
              <a:rPr kumimoji="1" lang="en-US" altLang="ja-JP" sz="1200" b="1" dirty="0">
                <a:solidFill>
                  <a:schemeClr val="bg1"/>
                </a:solidFill>
                <a:latin typeface="Noto Sans CJK JP Medium" panose="020B0500000000000000" pitchFamily="34" charset="-128"/>
                <a:ea typeface="Noto Sans CJK JP Medium" panose="020B0500000000000000" pitchFamily="34" charset="-128"/>
              </a:rPr>
              <a:t>PAT</a:t>
            </a:r>
            <a:r>
              <a:rPr kumimoji="1" lang="ja-JP" altLang="en-US" sz="1200" b="1">
                <a:solidFill>
                  <a:schemeClr val="bg1"/>
                </a:solidFill>
                <a:latin typeface="Noto Sans CJK JP Medium" panose="020B0500000000000000" pitchFamily="34" charset="-128"/>
                <a:ea typeface="Noto Sans CJK JP Medium" panose="020B0500000000000000" pitchFamily="34" charset="-128"/>
              </a:rPr>
              <a:t>をはじめとするリアルタイム計測・評価手法の再構築</a:t>
            </a:r>
            <a:endParaRPr kumimoji="1" lang="en-US" altLang="ja-JP" sz="1200" b="1" dirty="0">
              <a:solidFill>
                <a:schemeClr val="bg1"/>
              </a:solidFill>
              <a:latin typeface="Noto Sans CJK JP Medium" panose="020B0500000000000000" pitchFamily="34" charset="-128"/>
              <a:ea typeface="Noto Sans CJK JP Medium" panose="020B0500000000000000" pitchFamily="34" charset="-128"/>
            </a:endParaRPr>
          </a:p>
          <a:p>
            <a:pPr marL="171450" indent="-171450">
              <a:lnSpc>
                <a:spcPct val="120000"/>
              </a:lnSpc>
              <a:buFont typeface="Wingdings" pitchFamily="2" charset="2"/>
              <a:buChar char="ü"/>
            </a:pPr>
            <a:r>
              <a:rPr kumimoji="1" lang="ja-JP" altLang="en-US" sz="1200" b="1">
                <a:solidFill>
                  <a:schemeClr val="bg1"/>
                </a:solidFill>
                <a:latin typeface="Noto Sans CJK JP Medium" panose="020B0500000000000000" pitchFamily="34" charset="-128"/>
                <a:ea typeface="Noto Sans CJK JP Medium" panose="020B0500000000000000" pitchFamily="34" charset="-128"/>
              </a:rPr>
              <a:t>連続生産に対応したシングルユース／マルチユース製品の開発</a:t>
            </a:r>
            <a:endParaRPr kumimoji="1" lang="en-US" altLang="ja-JP" sz="1200" b="1" dirty="0">
              <a:solidFill>
                <a:schemeClr val="bg1"/>
              </a:solidFill>
              <a:latin typeface="Noto Sans CJK JP Medium" panose="020B0500000000000000" pitchFamily="34" charset="-128"/>
              <a:ea typeface="Noto Sans CJK JP Medium" panose="020B0500000000000000" pitchFamily="34" charset="-128"/>
            </a:endParaRPr>
          </a:p>
          <a:p>
            <a:pPr marL="171450" indent="-171450">
              <a:lnSpc>
                <a:spcPct val="120000"/>
              </a:lnSpc>
              <a:buFont typeface="Wingdings" pitchFamily="2" charset="2"/>
              <a:buChar char="ü"/>
            </a:pPr>
            <a:r>
              <a:rPr kumimoji="1" lang="ja-JP" altLang="en-US" sz="1200" b="1">
                <a:solidFill>
                  <a:schemeClr val="bg1"/>
                </a:solidFill>
                <a:latin typeface="Noto Sans CJK JP Medium" panose="020B0500000000000000" pitchFamily="34" charset="-128"/>
                <a:ea typeface="Noto Sans CJK JP Medium" panose="020B0500000000000000" pitchFamily="34" charset="-128"/>
              </a:rPr>
              <a:t>関連事業領域の潜在顧客に向けたマーケティングおよびビジネス展開</a:t>
            </a:r>
          </a:p>
        </p:txBody>
      </p:sp>
      <p:sp>
        <p:nvSpPr>
          <p:cNvPr id="7" name="テキスト ボックス 6">
            <a:extLst>
              <a:ext uri="{FF2B5EF4-FFF2-40B4-BE49-F238E27FC236}">
                <a16:creationId xmlns:a16="http://schemas.microsoft.com/office/drawing/2014/main" id="{B2ECA259-2BEE-B49E-D261-2E0B67A9B618}"/>
              </a:ext>
            </a:extLst>
          </p:cNvPr>
          <p:cNvSpPr txBox="1"/>
          <p:nvPr/>
        </p:nvSpPr>
        <p:spPr>
          <a:xfrm>
            <a:off x="785017" y="1170379"/>
            <a:ext cx="5733229" cy="752257"/>
          </a:xfrm>
          <a:prstGeom prst="rect">
            <a:avLst/>
          </a:prstGeom>
          <a:noFill/>
        </p:spPr>
        <p:txBody>
          <a:bodyPr wrap="square" rtlCol="0">
            <a:spAutoFit/>
          </a:bodyPr>
          <a:lstStyle/>
          <a:p>
            <a:pPr>
              <a:lnSpc>
                <a:spcPct val="130000"/>
              </a:lnSpc>
            </a:pPr>
            <a:r>
              <a:rPr kumimoji="1" lang="ja-JP" altLang="en-US" sz="3600" b="1">
                <a:solidFill>
                  <a:schemeClr val="bg1"/>
                </a:solidFill>
                <a:latin typeface="Noto Sans CJK JP Black" panose="020B0500000000000000" pitchFamily="34" charset="-128"/>
                <a:ea typeface="Noto Sans CJK JP Black" panose="020B0500000000000000" pitchFamily="34" charset="-128"/>
              </a:rPr>
              <a:t>バイオ医薬</a:t>
            </a:r>
            <a:r>
              <a:rPr kumimoji="1" lang="en-US" altLang="ja-JP" sz="3600" b="1" dirty="0">
                <a:solidFill>
                  <a:schemeClr val="bg1"/>
                </a:solidFill>
                <a:latin typeface="Noto Sans CJK JP Black" panose="020B0500000000000000" pitchFamily="34" charset="-128"/>
                <a:ea typeface="Noto Sans CJK JP Black" panose="020B0500000000000000" pitchFamily="34" charset="-128"/>
              </a:rPr>
              <a:t> × FA</a:t>
            </a:r>
            <a:endParaRPr kumimoji="1" lang="ja-JP" altLang="en-US" sz="3600" b="1">
              <a:solidFill>
                <a:schemeClr val="bg1"/>
              </a:solidFill>
              <a:latin typeface="Noto Sans CJK JP Black" panose="020B0500000000000000" pitchFamily="34" charset="-128"/>
              <a:ea typeface="Noto Sans CJK JP Black" panose="020B0500000000000000" pitchFamily="34" charset="-128"/>
            </a:endParaRPr>
          </a:p>
        </p:txBody>
      </p:sp>
      <p:sp>
        <p:nvSpPr>
          <p:cNvPr id="31" name="テキスト ボックス 30">
            <a:extLst>
              <a:ext uri="{FF2B5EF4-FFF2-40B4-BE49-F238E27FC236}">
                <a16:creationId xmlns:a16="http://schemas.microsoft.com/office/drawing/2014/main" id="{D2CE0D07-4AD6-8636-8B6B-E88F90C1EB52}"/>
              </a:ext>
            </a:extLst>
          </p:cNvPr>
          <p:cNvSpPr txBox="1"/>
          <p:nvPr/>
        </p:nvSpPr>
        <p:spPr>
          <a:xfrm>
            <a:off x="785017" y="1923888"/>
            <a:ext cx="5792932" cy="733919"/>
          </a:xfrm>
          <a:prstGeom prst="rect">
            <a:avLst/>
          </a:prstGeom>
          <a:noFill/>
        </p:spPr>
        <p:txBody>
          <a:bodyPr wrap="square" rtlCol="0">
            <a:spAutoFit/>
          </a:bodyPr>
          <a:lstStyle/>
          <a:p>
            <a:pPr>
              <a:lnSpc>
                <a:spcPct val="120000"/>
              </a:lnSpc>
            </a:pPr>
            <a:r>
              <a:rPr kumimoji="1" lang="ja-JP" altLang="en-US" b="1">
                <a:solidFill>
                  <a:schemeClr val="bg1"/>
                </a:solidFill>
                <a:latin typeface="Noto Sans CJK JP Medium" panose="020B0500000000000000" pitchFamily="34" charset="-128"/>
                <a:ea typeface="Noto Sans CJK JP Medium" panose="020B0500000000000000" pitchFamily="34" charset="-128"/>
              </a:rPr>
              <a:t>中分子および抗体医薬の連続生産実用化に向けた</a:t>
            </a:r>
            <a:endParaRPr kumimoji="1" lang="en-US" altLang="ja-JP" b="1" dirty="0">
              <a:solidFill>
                <a:schemeClr val="bg1"/>
              </a:solidFill>
              <a:latin typeface="Noto Sans CJK JP Medium" panose="020B0500000000000000" pitchFamily="34" charset="-128"/>
              <a:ea typeface="Noto Sans CJK JP Medium" panose="020B0500000000000000" pitchFamily="34" charset="-128"/>
            </a:endParaRPr>
          </a:p>
          <a:p>
            <a:pPr>
              <a:lnSpc>
                <a:spcPct val="120000"/>
              </a:lnSpc>
            </a:pPr>
            <a:r>
              <a:rPr kumimoji="1" lang="ja-JP" altLang="en-US" b="1">
                <a:solidFill>
                  <a:schemeClr val="bg1"/>
                </a:solidFill>
                <a:latin typeface="Noto Sans CJK JP Medium" panose="020B0500000000000000" pitchFamily="34" charset="-128"/>
                <a:ea typeface="Noto Sans CJK JP Medium" panose="020B0500000000000000" pitchFamily="34" charset="-128"/>
              </a:rPr>
              <a:t>バイオプロセスと</a:t>
            </a:r>
            <a:r>
              <a:rPr kumimoji="1" lang="en-US" altLang="ja-JP" b="1" dirty="0">
                <a:solidFill>
                  <a:schemeClr val="bg1"/>
                </a:solidFill>
                <a:latin typeface="Noto Sans CJK JP Medium" panose="020B0500000000000000" pitchFamily="34" charset="-128"/>
                <a:ea typeface="Noto Sans CJK JP Medium" panose="020B0500000000000000" pitchFamily="34" charset="-128"/>
              </a:rPr>
              <a:t>FA</a:t>
            </a:r>
            <a:r>
              <a:rPr kumimoji="1" lang="ja-JP" altLang="en-US" b="1">
                <a:solidFill>
                  <a:schemeClr val="bg1"/>
                </a:solidFill>
                <a:latin typeface="Noto Sans CJK JP Medium" panose="020B0500000000000000" pitchFamily="34" charset="-128"/>
                <a:ea typeface="Noto Sans CJK JP Medium" panose="020B0500000000000000" pitchFamily="34" charset="-128"/>
              </a:rPr>
              <a:t>テクノロジーの融合</a:t>
            </a:r>
          </a:p>
        </p:txBody>
      </p:sp>
      <p:sp>
        <p:nvSpPr>
          <p:cNvPr id="73" name="テキスト ボックス 72">
            <a:extLst>
              <a:ext uri="{FF2B5EF4-FFF2-40B4-BE49-F238E27FC236}">
                <a16:creationId xmlns:a16="http://schemas.microsoft.com/office/drawing/2014/main" id="{C3EFC341-B465-A52D-56E6-6C21249BF0AB}"/>
              </a:ext>
            </a:extLst>
          </p:cNvPr>
          <p:cNvSpPr txBox="1"/>
          <p:nvPr/>
        </p:nvSpPr>
        <p:spPr>
          <a:xfrm>
            <a:off x="3391363" y="21294209"/>
            <a:ext cx="1998295" cy="252570"/>
          </a:xfrm>
          <a:prstGeom prst="rect">
            <a:avLst/>
          </a:prstGeom>
          <a:noFill/>
        </p:spPr>
        <p:txBody>
          <a:bodyPr wrap="square" rtlCol="0">
            <a:spAutoFit/>
          </a:bodyPr>
          <a:lstStyle>
            <a:defPPr>
              <a:defRPr lang="en-US"/>
            </a:defPPr>
            <a:lvl1pPr>
              <a:lnSpc>
                <a:spcPct val="110000"/>
              </a:lnSpc>
              <a:defRPr b="1">
                <a:solidFill>
                  <a:srgbClr val="41352D"/>
                </a:solidFill>
                <a:latin typeface="Noto Sans CJK JP Bold" panose="020B0500000000000000" pitchFamily="34" charset="-128"/>
                <a:ea typeface="Noto Sans CJK JP Bold" panose="020B0500000000000000" pitchFamily="34" charset="-128"/>
              </a:defRPr>
            </a:lvl1pPr>
          </a:lstStyle>
          <a:p>
            <a:pPr algn="ctr"/>
            <a:r>
              <a:rPr lang="ja-JP" altLang="en-US" sz="1000" b="0">
                <a:latin typeface="Noto Sans CJK JP Regular" panose="020B0500000000000000" pitchFamily="34" charset="-128"/>
                <a:ea typeface="Noto Sans CJK JP Regular" panose="020B0500000000000000" pitchFamily="34" charset="-128"/>
              </a:rPr>
              <a:t>詳しくはご相談ください</a:t>
            </a:r>
          </a:p>
        </p:txBody>
      </p:sp>
      <p:sp>
        <p:nvSpPr>
          <p:cNvPr id="255" name="テキスト ボックス 254">
            <a:extLst>
              <a:ext uri="{FF2B5EF4-FFF2-40B4-BE49-F238E27FC236}">
                <a16:creationId xmlns:a16="http://schemas.microsoft.com/office/drawing/2014/main" id="{F5919962-BA72-30B7-9C7F-207BBDBBFFA1}"/>
              </a:ext>
            </a:extLst>
          </p:cNvPr>
          <p:cNvSpPr txBox="1"/>
          <p:nvPr/>
        </p:nvSpPr>
        <p:spPr>
          <a:xfrm>
            <a:off x="823480" y="7868590"/>
            <a:ext cx="3419401" cy="685444"/>
          </a:xfrm>
          <a:prstGeom prst="rect">
            <a:avLst/>
          </a:prstGeom>
          <a:noFill/>
        </p:spPr>
        <p:txBody>
          <a:bodyPr wrap="square" rtlCol="0">
            <a:spAutoFit/>
          </a:bodyPr>
          <a:lstStyle>
            <a:defPPr>
              <a:defRPr lang="en-US"/>
            </a:defPPr>
            <a:lvl1pPr>
              <a:lnSpc>
                <a:spcPct val="110000"/>
              </a:lnSpc>
              <a:defRPr b="1">
                <a:solidFill>
                  <a:srgbClr val="41352D"/>
                </a:solidFill>
                <a:latin typeface="Noto Sans CJK JP Bold" panose="020B0500000000000000" pitchFamily="34" charset="-128"/>
                <a:ea typeface="Noto Sans CJK JP Bold" panose="020B0500000000000000" pitchFamily="34" charset="-128"/>
              </a:defRPr>
            </a:lvl1pPr>
          </a:lstStyle>
          <a:p>
            <a:pPr algn="l"/>
            <a:r>
              <a:rPr lang="ja-JP" altLang="en-US" b="1" i="0">
                <a:solidFill>
                  <a:srgbClr val="333333"/>
                </a:solidFill>
                <a:effectLst/>
                <a:latin typeface="inherit"/>
              </a:rPr>
              <a:t>モダリティのライフサイクルと技術ニーズ</a:t>
            </a:r>
            <a:endParaRPr lang="ja-JP" altLang="en-US" b="1" i="0">
              <a:solidFill>
                <a:srgbClr val="333333"/>
              </a:solidFill>
              <a:effectLst/>
              <a:latin typeface="Noto Sans JP"/>
            </a:endParaRPr>
          </a:p>
        </p:txBody>
      </p:sp>
      <p:sp>
        <p:nvSpPr>
          <p:cNvPr id="323" name="テキスト ボックス 322">
            <a:extLst>
              <a:ext uri="{FF2B5EF4-FFF2-40B4-BE49-F238E27FC236}">
                <a16:creationId xmlns:a16="http://schemas.microsoft.com/office/drawing/2014/main" id="{D4D209B8-4FBA-419F-A85A-3C9562AE069D}"/>
              </a:ext>
            </a:extLst>
          </p:cNvPr>
          <p:cNvSpPr txBox="1"/>
          <p:nvPr/>
        </p:nvSpPr>
        <p:spPr>
          <a:xfrm>
            <a:off x="823481" y="7408748"/>
            <a:ext cx="1698648" cy="476862"/>
          </a:xfrm>
          <a:prstGeom prst="rect">
            <a:avLst/>
          </a:prstGeom>
          <a:noFill/>
        </p:spPr>
        <p:txBody>
          <a:bodyPr wrap="square" rtlCol="0">
            <a:spAutoFit/>
          </a:bodyPr>
          <a:lstStyle>
            <a:defPPr>
              <a:defRPr lang="en-US"/>
            </a:defPPr>
            <a:lvl1pPr>
              <a:lnSpc>
                <a:spcPct val="110000"/>
              </a:lnSpc>
              <a:defRPr b="1">
                <a:solidFill>
                  <a:srgbClr val="41352D"/>
                </a:solidFill>
                <a:latin typeface="Noto Sans CJK JP Bold" panose="020B0500000000000000" pitchFamily="34" charset="-128"/>
                <a:ea typeface="Noto Sans CJK JP Bold" panose="020B0500000000000000" pitchFamily="34" charset="-128"/>
              </a:defRPr>
            </a:lvl1pPr>
          </a:lstStyle>
          <a:p>
            <a:r>
              <a:rPr lang="en-US" altLang="ja-JP" sz="2400" dirty="0">
                <a:solidFill>
                  <a:srgbClr val="6BD2F7"/>
                </a:solidFill>
              </a:rPr>
              <a:t>01</a:t>
            </a:r>
            <a:endParaRPr lang="ja-JP" altLang="en-US" sz="2400">
              <a:solidFill>
                <a:srgbClr val="6BD2F7"/>
              </a:solidFill>
            </a:endParaRPr>
          </a:p>
        </p:txBody>
      </p:sp>
      <p:sp>
        <p:nvSpPr>
          <p:cNvPr id="26" name="テキスト ボックス 25">
            <a:extLst>
              <a:ext uri="{FF2B5EF4-FFF2-40B4-BE49-F238E27FC236}">
                <a16:creationId xmlns:a16="http://schemas.microsoft.com/office/drawing/2014/main" id="{A9502943-373E-3AE9-47CC-7F421894A7F4}"/>
              </a:ext>
            </a:extLst>
          </p:cNvPr>
          <p:cNvSpPr txBox="1"/>
          <p:nvPr/>
        </p:nvSpPr>
        <p:spPr>
          <a:xfrm>
            <a:off x="543831" y="5955638"/>
            <a:ext cx="7852799" cy="619529"/>
          </a:xfrm>
          <a:prstGeom prst="rect">
            <a:avLst/>
          </a:prstGeom>
          <a:noFill/>
        </p:spPr>
        <p:txBody>
          <a:bodyPr wrap="square" rtlCol="0">
            <a:spAutoFit/>
          </a:bodyPr>
          <a:lstStyle>
            <a:defPPr>
              <a:defRPr lang="en-US"/>
            </a:defPPr>
            <a:lvl1pPr>
              <a:lnSpc>
                <a:spcPct val="110000"/>
              </a:lnSpc>
              <a:defRPr sz="1600" b="1">
                <a:solidFill>
                  <a:srgbClr val="41352D"/>
                </a:solidFill>
                <a:latin typeface="Noto Sans CJK JP Bold" panose="020B0500000000000000" pitchFamily="34" charset="-128"/>
                <a:ea typeface="Noto Sans CJK JP Bold" panose="020B0500000000000000" pitchFamily="34" charset="-128"/>
              </a:defRPr>
            </a:lvl1pPr>
          </a:lstStyle>
          <a:p>
            <a:pPr algn="ctr"/>
            <a:r>
              <a:rPr lang="ja-JP" altLang="en-US"/>
              <a:t>医薬品製造において期待の高まる「連続生産」を</a:t>
            </a:r>
            <a:endParaRPr lang="en-US" altLang="ja-JP" dirty="0"/>
          </a:p>
          <a:p>
            <a:pPr algn="ctr"/>
            <a:r>
              <a:rPr lang="en-US" altLang="ja-JP" dirty="0"/>
              <a:t>Factory Automation</a:t>
            </a:r>
            <a:r>
              <a:rPr lang="ja-JP" altLang="en-US"/>
              <a:t>のアプローチにより実現させ新たなビジネス展開を図ります。</a:t>
            </a:r>
            <a:endParaRPr lang="en-US" altLang="ja-JP" dirty="0"/>
          </a:p>
        </p:txBody>
      </p:sp>
      <p:sp>
        <p:nvSpPr>
          <p:cNvPr id="69" name="テキスト ボックス 68">
            <a:extLst>
              <a:ext uri="{FF2B5EF4-FFF2-40B4-BE49-F238E27FC236}">
                <a16:creationId xmlns:a16="http://schemas.microsoft.com/office/drawing/2014/main" id="{E7A94C26-B562-498F-F54F-BB5E49B3C338}"/>
              </a:ext>
            </a:extLst>
          </p:cNvPr>
          <p:cNvSpPr txBox="1"/>
          <p:nvPr/>
        </p:nvSpPr>
        <p:spPr>
          <a:xfrm>
            <a:off x="4905686" y="12331682"/>
            <a:ext cx="3344526" cy="380745"/>
          </a:xfrm>
          <a:prstGeom prst="rect">
            <a:avLst/>
          </a:prstGeom>
          <a:noFill/>
        </p:spPr>
        <p:txBody>
          <a:bodyPr wrap="square" rtlCol="0">
            <a:spAutoFit/>
          </a:bodyPr>
          <a:lstStyle>
            <a:defPPr>
              <a:defRPr lang="en-US"/>
            </a:defPPr>
            <a:lvl1pPr>
              <a:lnSpc>
                <a:spcPct val="110000"/>
              </a:lnSpc>
              <a:defRPr b="1">
                <a:solidFill>
                  <a:srgbClr val="41352D"/>
                </a:solidFill>
                <a:latin typeface="Noto Sans CJK JP Bold" panose="020B0500000000000000" pitchFamily="34" charset="-128"/>
                <a:ea typeface="Noto Sans CJK JP Bold" panose="020B0500000000000000" pitchFamily="34" charset="-128"/>
              </a:defRPr>
            </a:lvl1pPr>
          </a:lstStyle>
          <a:p>
            <a:r>
              <a:rPr lang="ja-JP" altLang="en-US" b="1">
                <a:solidFill>
                  <a:srgbClr val="41352D"/>
                </a:solidFill>
                <a:latin typeface="Noto Sans CJK JP Bold" panose="020B0500000000000000" pitchFamily="34" charset="-128"/>
                <a:ea typeface="Noto Sans CJK JP Bold" panose="020B0500000000000000" pitchFamily="34" charset="-128"/>
              </a:rPr>
              <a:t>連続生産</a:t>
            </a:r>
            <a:r>
              <a:rPr lang="ja-JP" altLang="en-US"/>
              <a:t>に寄せられる期待</a:t>
            </a:r>
            <a:endParaRPr lang="en-US" altLang="ja-JP" b="1" dirty="0">
              <a:solidFill>
                <a:srgbClr val="41352D"/>
              </a:solidFill>
              <a:latin typeface="Noto Sans CJK JP Bold" panose="020B0500000000000000" pitchFamily="34" charset="-128"/>
              <a:ea typeface="Noto Sans CJK JP Bold" panose="020B0500000000000000" pitchFamily="34" charset="-128"/>
            </a:endParaRPr>
          </a:p>
        </p:txBody>
      </p:sp>
      <p:sp>
        <p:nvSpPr>
          <p:cNvPr id="70" name="テキスト ボックス 69">
            <a:extLst>
              <a:ext uri="{FF2B5EF4-FFF2-40B4-BE49-F238E27FC236}">
                <a16:creationId xmlns:a16="http://schemas.microsoft.com/office/drawing/2014/main" id="{4FCAFE72-D716-6A0D-7CEA-094BCA3F2D14}"/>
              </a:ext>
            </a:extLst>
          </p:cNvPr>
          <p:cNvSpPr txBox="1"/>
          <p:nvPr/>
        </p:nvSpPr>
        <p:spPr>
          <a:xfrm>
            <a:off x="4905684" y="11871840"/>
            <a:ext cx="1698648" cy="476862"/>
          </a:xfrm>
          <a:prstGeom prst="rect">
            <a:avLst/>
          </a:prstGeom>
          <a:noFill/>
        </p:spPr>
        <p:txBody>
          <a:bodyPr wrap="square" rtlCol="0">
            <a:spAutoFit/>
          </a:bodyPr>
          <a:lstStyle>
            <a:defPPr>
              <a:defRPr lang="en-US"/>
            </a:defPPr>
            <a:lvl1pPr>
              <a:lnSpc>
                <a:spcPct val="110000"/>
              </a:lnSpc>
              <a:defRPr b="1">
                <a:solidFill>
                  <a:srgbClr val="41352D"/>
                </a:solidFill>
                <a:latin typeface="Noto Sans CJK JP Bold" panose="020B0500000000000000" pitchFamily="34" charset="-128"/>
                <a:ea typeface="Noto Sans CJK JP Bold" panose="020B0500000000000000" pitchFamily="34" charset="-128"/>
              </a:defRPr>
            </a:lvl1pPr>
          </a:lstStyle>
          <a:p>
            <a:r>
              <a:rPr lang="en-US" altLang="ja-JP" sz="2400" dirty="0">
                <a:solidFill>
                  <a:srgbClr val="6BD2F7"/>
                </a:solidFill>
              </a:rPr>
              <a:t>02</a:t>
            </a:r>
            <a:endParaRPr lang="ja-JP" altLang="en-US" sz="2400">
              <a:solidFill>
                <a:srgbClr val="6BD2F7"/>
              </a:solidFill>
            </a:endParaRPr>
          </a:p>
        </p:txBody>
      </p:sp>
      <p:sp>
        <p:nvSpPr>
          <p:cNvPr id="74" name="テキスト ボックス 73">
            <a:extLst>
              <a:ext uri="{FF2B5EF4-FFF2-40B4-BE49-F238E27FC236}">
                <a16:creationId xmlns:a16="http://schemas.microsoft.com/office/drawing/2014/main" id="{C354F643-544F-FE6B-65E4-481783C545AC}"/>
              </a:ext>
            </a:extLst>
          </p:cNvPr>
          <p:cNvSpPr txBox="1"/>
          <p:nvPr/>
        </p:nvSpPr>
        <p:spPr>
          <a:xfrm>
            <a:off x="823481" y="16835989"/>
            <a:ext cx="3344526" cy="380745"/>
          </a:xfrm>
          <a:prstGeom prst="rect">
            <a:avLst/>
          </a:prstGeom>
          <a:noFill/>
        </p:spPr>
        <p:txBody>
          <a:bodyPr wrap="square" rtlCol="0">
            <a:spAutoFit/>
          </a:bodyPr>
          <a:lstStyle>
            <a:defPPr>
              <a:defRPr lang="en-US"/>
            </a:defPPr>
            <a:lvl1pPr>
              <a:lnSpc>
                <a:spcPct val="110000"/>
              </a:lnSpc>
              <a:defRPr b="1">
                <a:solidFill>
                  <a:srgbClr val="41352D"/>
                </a:solidFill>
                <a:latin typeface="Noto Sans CJK JP Bold" panose="020B0500000000000000" pitchFamily="34" charset="-128"/>
                <a:ea typeface="Noto Sans CJK JP Bold" panose="020B0500000000000000" pitchFamily="34" charset="-128"/>
              </a:defRPr>
            </a:lvl1pPr>
          </a:lstStyle>
          <a:p>
            <a:r>
              <a:rPr lang="en-US" altLang="ja-JP" b="1" dirty="0">
                <a:solidFill>
                  <a:srgbClr val="41352D"/>
                </a:solidFill>
                <a:latin typeface="Noto Sans CJK JP Bold" panose="020B0500000000000000" pitchFamily="34" charset="-128"/>
                <a:ea typeface="Noto Sans CJK JP Bold" panose="020B0500000000000000" pitchFamily="34" charset="-128"/>
              </a:rPr>
              <a:t>FA</a:t>
            </a:r>
            <a:r>
              <a:rPr lang="ja-JP" altLang="en-US" b="1">
                <a:solidFill>
                  <a:srgbClr val="41352D"/>
                </a:solidFill>
                <a:latin typeface="Noto Sans CJK JP Bold" panose="020B0500000000000000" pitchFamily="34" charset="-128"/>
                <a:ea typeface="Noto Sans CJK JP Bold" panose="020B0500000000000000" pitchFamily="34" charset="-128"/>
              </a:rPr>
              <a:t>の注力ポイント</a:t>
            </a:r>
            <a:endParaRPr lang="ja-JP" altLang="en-US"/>
          </a:p>
        </p:txBody>
      </p:sp>
      <p:sp>
        <p:nvSpPr>
          <p:cNvPr id="76" name="テキスト ボックス 75">
            <a:extLst>
              <a:ext uri="{FF2B5EF4-FFF2-40B4-BE49-F238E27FC236}">
                <a16:creationId xmlns:a16="http://schemas.microsoft.com/office/drawing/2014/main" id="{7F438E80-55BC-263F-2968-A194B0EB47C6}"/>
              </a:ext>
            </a:extLst>
          </p:cNvPr>
          <p:cNvSpPr txBox="1"/>
          <p:nvPr/>
        </p:nvSpPr>
        <p:spPr>
          <a:xfrm>
            <a:off x="823481" y="16376147"/>
            <a:ext cx="1698648" cy="476862"/>
          </a:xfrm>
          <a:prstGeom prst="rect">
            <a:avLst/>
          </a:prstGeom>
          <a:noFill/>
        </p:spPr>
        <p:txBody>
          <a:bodyPr wrap="square" rtlCol="0">
            <a:spAutoFit/>
          </a:bodyPr>
          <a:lstStyle>
            <a:defPPr>
              <a:defRPr lang="en-US"/>
            </a:defPPr>
            <a:lvl1pPr>
              <a:lnSpc>
                <a:spcPct val="110000"/>
              </a:lnSpc>
              <a:defRPr b="1">
                <a:solidFill>
                  <a:srgbClr val="41352D"/>
                </a:solidFill>
                <a:latin typeface="Noto Sans CJK JP Bold" panose="020B0500000000000000" pitchFamily="34" charset="-128"/>
                <a:ea typeface="Noto Sans CJK JP Bold" panose="020B0500000000000000" pitchFamily="34" charset="-128"/>
              </a:defRPr>
            </a:lvl1pPr>
          </a:lstStyle>
          <a:p>
            <a:r>
              <a:rPr lang="en-US" altLang="ja-JP" sz="2400" dirty="0">
                <a:solidFill>
                  <a:srgbClr val="6BD2F7"/>
                </a:solidFill>
              </a:rPr>
              <a:t>03</a:t>
            </a:r>
            <a:endParaRPr lang="ja-JP" altLang="en-US" sz="2400">
              <a:solidFill>
                <a:srgbClr val="6BD2F7"/>
              </a:solidFill>
            </a:endParaRPr>
          </a:p>
        </p:txBody>
      </p:sp>
      <p:grpSp>
        <p:nvGrpSpPr>
          <p:cNvPr id="101" name="グループ化 100">
            <a:extLst>
              <a:ext uri="{FF2B5EF4-FFF2-40B4-BE49-F238E27FC236}">
                <a16:creationId xmlns:a16="http://schemas.microsoft.com/office/drawing/2014/main" id="{8FAE3937-0592-E46F-CC07-A503ED1EFE93}"/>
              </a:ext>
            </a:extLst>
          </p:cNvPr>
          <p:cNvGrpSpPr/>
          <p:nvPr/>
        </p:nvGrpSpPr>
        <p:grpSpPr>
          <a:xfrm>
            <a:off x="4791255" y="7757714"/>
            <a:ext cx="3901109" cy="3241463"/>
            <a:chOff x="4765354" y="5807945"/>
            <a:chExt cx="3901109" cy="3241463"/>
          </a:xfrm>
        </p:grpSpPr>
        <p:sp>
          <p:nvSpPr>
            <p:cNvPr id="102" name="角丸四角形 101">
              <a:extLst>
                <a:ext uri="{FF2B5EF4-FFF2-40B4-BE49-F238E27FC236}">
                  <a16:creationId xmlns:a16="http://schemas.microsoft.com/office/drawing/2014/main" id="{EDF2E6AF-5567-9140-1B60-6047B827CA48}"/>
                </a:ext>
              </a:extLst>
            </p:cNvPr>
            <p:cNvSpPr/>
            <p:nvPr/>
          </p:nvSpPr>
          <p:spPr>
            <a:xfrm>
              <a:off x="4855383" y="8157399"/>
              <a:ext cx="3468610" cy="380745"/>
            </a:xfrm>
            <a:prstGeom prst="roundRect">
              <a:avLst/>
            </a:prstGeom>
            <a:solidFill>
              <a:srgbClr val="EDF2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3" name="角丸四角形 102">
              <a:extLst>
                <a:ext uri="{FF2B5EF4-FFF2-40B4-BE49-F238E27FC236}">
                  <a16:creationId xmlns:a16="http://schemas.microsoft.com/office/drawing/2014/main" id="{A86BE776-0B94-1C39-D036-13F8F4C750C0}"/>
                </a:ext>
              </a:extLst>
            </p:cNvPr>
            <p:cNvSpPr/>
            <p:nvPr/>
          </p:nvSpPr>
          <p:spPr>
            <a:xfrm>
              <a:off x="4855383" y="7734639"/>
              <a:ext cx="3468610" cy="380745"/>
            </a:xfrm>
            <a:prstGeom prst="roundRect">
              <a:avLst/>
            </a:prstGeom>
            <a:solidFill>
              <a:srgbClr val="D2E1E8">
                <a:alpha val="4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5" name="直線矢印コネクタ 104">
              <a:extLst>
                <a:ext uri="{FF2B5EF4-FFF2-40B4-BE49-F238E27FC236}">
                  <a16:creationId xmlns:a16="http://schemas.microsoft.com/office/drawing/2014/main" id="{250EB59E-516F-7589-4F2F-4F7AD0DF4243}"/>
                </a:ext>
              </a:extLst>
            </p:cNvPr>
            <p:cNvCxnSpPr>
              <a:cxnSpLocks/>
            </p:cNvCxnSpPr>
            <p:nvPr/>
          </p:nvCxnSpPr>
          <p:spPr>
            <a:xfrm>
              <a:off x="5357131" y="7678801"/>
              <a:ext cx="3085359" cy="0"/>
            </a:xfrm>
            <a:prstGeom prst="straightConnector1">
              <a:avLst/>
            </a:prstGeom>
            <a:ln>
              <a:solidFill>
                <a:schemeClr val="tx1">
                  <a:lumMod val="75000"/>
                  <a:lumOff val="25000"/>
                </a:schemeClr>
              </a:solidFill>
              <a:tailEnd type="triangle" w="sm" len="med"/>
            </a:ln>
          </p:spPr>
          <p:style>
            <a:lnRef idx="1">
              <a:schemeClr val="accent1"/>
            </a:lnRef>
            <a:fillRef idx="0">
              <a:schemeClr val="accent1"/>
            </a:fillRef>
            <a:effectRef idx="0">
              <a:schemeClr val="accent1"/>
            </a:effectRef>
            <a:fontRef idx="minor">
              <a:schemeClr val="tx1"/>
            </a:fontRef>
          </p:style>
        </p:cxnSp>
        <p:cxnSp>
          <p:nvCxnSpPr>
            <p:cNvPr id="106" name="直線矢印コネクタ 105">
              <a:extLst>
                <a:ext uri="{FF2B5EF4-FFF2-40B4-BE49-F238E27FC236}">
                  <a16:creationId xmlns:a16="http://schemas.microsoft.com/office/drawing/2014/main" id="{43381831-6631-A413-823C-B3022EC29964}"/>
                </a:ext>
              </a:extLst>
            </p:cNvPr>
            <p:cNvCxnSpPr>
              <a:cxnSpLocks/>
            </p:cNvCxnSpPr>
            <p:nvPr/>
          </p:nvCxnSpPr>
          <p:spPr>
            <a:xfrm flipV="1">
              <a:off x="5357131" y="6292604"/>
              <a:ext cx="0" cy="1386197"/>
            </a:xfrm>
            <a:prstGeom prst="straightConnector1">
              <a:avLst/>
            </a:prstGeom>
            <a:ln>
              <a:solidFill>
                <a:schemeClr val="tx1">
                  <a:lumMod val="75000"/>
                  <a:lumOff val="25000"/>
                </a:schemeClr>
              </a:solidFill>
              <a:tailEnd type="triangle" w="sm" len="med"/>
            </a:ln>
          </p:spPr>
          <p:style>
            <a:lnRef idx="1">
              <a:schemeClr val="accent1"/>
            </a:lnRef>
            <a:fillRef idx="0">
              <a:schemeClr val="accent1"/>
            </a:fillRef>
            <a:effectRef idx="0">
              <a:schemeClr val="accent1"/>
            </a:effectRef>
            <a:fontRef idx="minor">
              <a:schemeClr val="tx1"/>
            </a:fontRef>
          </p:style>
        </p:cxnSp>
        <p:sp>
          <p:nvSpPr>
            <p:cNvPr id="107" name="正方形/長方形 106">
              <a:extLst>
                <a:ext uri="{FF2B5EF4-FFF2-40B4-BE49-F238E27FC236}">
                  <a16:creationId xmlns:a16="http://schemas.microsoft.com/office/drawing/2014/main" id="{2DE40E0E-6CA9-0F84-627E-314A307034A8}"/>
                </a:ext>
              </a:extLst>
            </p:cNvPr>
            <p:cNvSpPr/>
            <p:nvPr/>
          </p:nvSpPr>
          <p:spPr>
            <a:xfrm>
              <a:off x="5374717" y="6055533"/>
              <a:ext cx="736209" cy="232514"/>
            </a:xfrm>
            <a:prstGeom prst="rect">
              <a:avLst/>
            </a:prstGeom>
            <a:solidFill>
              <a:srgbClr val="D9E9F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8" name="正方形/長方形 107">
              <a:extLst>
                <a:ext uri="{FF2B5EF4-FFF2-40B4-BE49-F238E27FC236}">
                  <a16:creationId xmlns:a16="http://schemas.microsoft.com/office/drawing/2014/main" id="{CF0B45B6-5D61-AF2C-1B1F-A4E6E8CE5544}"/>
                </a:ext>
              </a:extLst>
            </p:cNvPr>
            <p:cNvSpPr/>
            <p:nvPr/>
          </p:nvSpPr>
          <p:spPr>
            <a:xfrm>
              <a:off x="6107095" y="6055533"/>
              <a:ext cx="736209" cy="232514"/>
            </a:xfrm>
            <a:prstGeom prst="rect">
              <a:avLst/>
            </a:prstGeom>
            <a:solidFill>
              <a:srgbClr val="C0DEE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9" name="正方形/長方形 108">
              <a:extLst>
                <a:ext uri="{FF2B5EF4-FFF2-40B4-BE49-F238E27FC236}">
                  <a16:creationId xmlns:a16="http://schemas.microsoft.com/office/drawing/2014/main" id="{46E5395A-2BDA-6BB0-5FD0-F070D1384E97}"/>
                </a:ext>
              </a:extLst>
            </p:cNvPr>
            <p:cNvSpPr/>
            <p:nvPr/>
          </p:nvSpPr>
          <p:spPr>
            <a:xfrm>
              <a:off x="6843304" y="6055533"/>
              <a:ext cx="736209" cy="232514"/>
            </a:xfrm>
            <a:prstGeom prst="rect">
              <a:avLst/>
            </a:prstGeom>
            <a:solidFill>
              <a:srgbClr val="73909E"/>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0" name="正方形/長方形 109">
              <a:extLst>
                <a:ext uri="{FF2B5EF4-FFF2-40B4-BE49-F238E27FC236}">
                  <a16:creationId xmlns:a16="http://schemas.microsoft.com/office/drawing/2014/main" id="{CD1EF178-9005-6ABC-F4A6-8E97D71F9550}"/>
                </a:ext>
              </a:extLst>
            </p:cNvPr>
            <p:cNvSpPr/>
            <p:nvPr/>
          </p:nvSpPr>
          <p:spPr>
            <a:xfrm>
              <a:off x="7572213" y="6055533"/>
              <a:ext cx="736209" cy="232514"/>
            </a:xfrm>
            <a:prstGeom prst="rect">
              <a:avLst/>
            </a:prstGeom>
            <a:solidFill>
              <a:schemeClr val="bg1">
                <a:lumMod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1" name="テキスト ボックス 110">
              <a:extLst>
                <a:ext uri="{FF2B5EF4-FFF2-40B4-BE49-F238E27FC236}">
                  <a16:creationId xmlns:a16="http://schemas.microsoft.com/office/drawing/2014/main" id="{2B202C30-5398-5717-0877-13B37B5F3CDF}"/>
                </a:ext>
              </a:extLst>
            </p:cNvPr>
            <p:cNvSpPr txBox="1"/>
            <p:nvPr/>
          </p:nvSpPr>
          <p:spPr>
            <a:xfrm>
              <a:off x="5469899" y="6056374"/>
              <a:ext cx="530916" cy="230832"/>
            </a:xfrm>
            <a:prstGeom prst="rect">
              <a:avLst/>
            </a:prstGeom>
            <a:noFill/>
          </p:spPr>
          <p:txBody>
            <a:bodyPr wrap="none" rtlCol="0">
              <a:spAutoFit/>
            </a:bodyPr>
            <a:lstStyle/>
            <a:p>
              <a:pPr algn="ctr"/>
              <a:r>
                <a:rPr kumimoji="1" lang="ja-JP" altLang="en-US" sz="900">
                  <a:latin typeface="Noto Sans CJK JP Medium" panose="020B0500000000000000" pitchFamily="34" charset="-128"/>
                  <a:ea typeface="Noto Sans CJK JP Medium" panose="020B0500000000000000" pitchFamily="34" charset="-128"/>
                </a:rPr>
                <a:t>導入期</a:t>
              </a:r>
            </a:p>
          </p:txBody>
        </p:sp>
        <p:sp>
          <p:nvSpPr>
            <p:cNvPr id="112" name="テキスト ボックス 111">
              <a:extLst>
                <a:ext uri="{FF2B5EF4-FFF2-40B4-BE49-F238E27FC236}">
                  <a16:creationId xmlns:a16="http://schemas.microsoft.com/office/drawing/2014/main" id="{7D141C84-6A6B-D13A-446E-4D4F8CE8B316}"/>
                </a:ext>
              </a:extLst>
            </p:cNvPr>
            <p:cNvSpPr txBox="1"/>
            <p:nvPr/>
          </p:nvSpPr>
          <p:spPr>
            <a:xfrm>
              <a:off x="6218233" y="6056374"/>
              <a:ext cx="530915" cy="230832"/>
            </a:xfrm>
            <a:prstGeom prst="rect">
              <a:avLst/>
            </a:prstGeom>
            <a:noFill/>
          </p:spPr>
          <p:txBody>
            <a:bodyPr wrap="none" rtlCol="0">
              <a:spAutoFit/>
            </a:bodyPr>
            <a:lstStyle/>
            <a:p>
              <a:pPr algn="ctr"/>
              <a:r>
                <a:rPr kumimoji="1" lang="ja-JP" altLang="en-US" sz="900">
                  <a:latin typeface="Noto Sans CJK JP Medium" panose="020B0500000000000000" pitchFamily="34" charset="-128"/>
                  <a:ea typeface="Noto Sans CJK JP Medium" panose="020B0500000000000000" pitchFamily="34" charset="-128"/>
                </a:rPr>
                <a:t>成長期</a:t>
              </a:r>
            </a:p>
          </p:txBody>
        </p:sp>
        <p:sp>
          <p:nvSpPr>
            <p:cNvPr id="113" name="テキスト ボックス 112">
              <a:extLst>
                <a:ext uri="{FF2B5EF4-FFF2-40B4-BE49-F238E27FC236}">
                  <a16:creationId xmlns:a16="http://schemas.microsoft.com/office/drawing/2014/main" id="{0056B5FD-A271-4AA5-D2D2-1C7267D422A6}"/>
                </a:ext>
              </a:extLst>
            </p:cNvPr>
            <p:cNvSpPr txBox="1"/>
            <p:nvPr/>
          </p:nvSpPr>
          <p:spPr>
            <a:xfrm>
              <a:off x="6966567" y="6056374"/>
              <a:ext cx="530915" cy="230832"/>
            </a:xfrm>
            <a:prstGeom prst="rect">
              <a:avLst/>
            </a:prstGeom>
            <a:noFill/>
          </p:spPr>
          <p:txBody>
            <a:bodyPr wrap="none" rtlCol="0">
              <a:spAutoFit/>
            </a:bodyPr>
            <a:lstStyle/>
            <a:p>
              <a:pPr algn="ctr"/>
              <a:r>
                <a:rPr kumimoji="1" lang="ja-JP" altLang="en-US" sz="900">
                  <a:solidFill>
                    <a:schemeClr val="bg1"/>
                  </a:solidFill>
                  <a:latin typeface="Noto Sans CJK JP Medium" panose="020B0500000000000000" pitchFamily="34" charset="-128"/>
                  <a:ea typeface="Noto Sans CJK JP Medium" panose="020B0500000000000000" pitchFamily="34" charset="-128"/>
                </a:rPr>
                <a:t>成熟期</a:t>
              </a:r>
            </a:p>
          </p:txBody>
        </p:sp>
        <p:sp>
          <p:nvSpPr>
            <p:cNvPr id="114" name="テキスト ボックス 113">
              <a:extLst>
                <a:ext uri="{FF2B5EF4-FFF2-40B4-BE49-F238E27FC236}">
                  <a16:creationId xmlns:a16="http://schemas.microsoft.com/office/drawing/2014/main" id="{B0D9A961-E039-5863-8F38-3291026ACDE2}"/>
                </a:ext>
              </a:extLst>
            </p:cNvPr>
            <p:cNvSpPr txBox="1"/>
            <p:nvPr/>
          </p:nvSpPr>
          <p:spPr>
            <a:xfrm>
              <a:off x="7682202" y="6056374"/>
              <a:ext cx="530915" cy="230832"/>
            </a:xfrm>
            <a:prstGeom prst="rect">
              <a:avLst/>
            </a:prstGeom>
            <a:noFill/>
          </p:spPr>
          <p:txBody>
            <a:bodyPr wrap="none" rtlCol="0">
              <a:spAutoFit/>
            </a:bodyPr>
            <a:lstStyle/>
            <a:p>
              <a:pPr algn="ctr"/>
              <a:r>
                <a:rPr kumimoji="1" lang="ja-JP" altLang="en-US" sz="900">
                  <a:solidFill>
                    <a:schemeClr val="bg1"/>
                  </a:solidFill>
                  <a:latin typeface="Noto Sans CJK JP Medium" panose="020B0500000000000000" pitchFamily="34" charset="-128"/>
                  <a:ea typeface="Noto Sans CJK JP Medium" panose="020B0500000000000000" pitchFamily="34" charset="-128"/>
                </a:rPr>
                <a:t>衰退期</a:t>
              </a:r>
            </a:p>
          </p:txBody>
        </p:sp>
        <p:cxnSp>
          <p:nvCxnSpPr>
            <p:cNvPr id="115" name="直線コネクタ 114">
              <a:extLst>
                <a:ext uri="{FF2B5EF4-FFF2-40B4-BE49-F238E27FC236}">
                  <a16:creationId xmlns:a16="http://schemas.microsoft.com/office/drawing/2014/main" id="{8ED111C7-78BC-76B8-D694-676FC35B9F29}"/>
                </a:ext>
              </a:extLst>
            </p:cNvPr>
            <p:cNvCxnSpPr>
              <a:cxnSpLocks/>
            </p:cNvCxnSpPr>
            <p:nvPr/>
          </p:nvCxnSpPr>
          <p:spPr>
            <a:xfrm>
              <a:off x="7579513" y="6292604"/>
              <a:ext cx="0" cy="1386196"/>
            </a:xfrm>
            <a:prstGeom prst="line">
              <a:avLst/>
            </a:prstGeom>
            <a:ln w="6350">
              <a:solidFill>
                <a:schemeClr val="bg1">
                  <a:lumMod val="6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16" name="直線コネクタ 115">
              <a:extLst>
                <a:ext uri="{FF2B5EF4-FFF2-40B4-BE49-F238E27FC236}">
                  <a16:creationId xmlns:a16="http://schemas.microsoft.com/office/drawing/2014/main" id="{C0911BA0-C388-0ED3-9D36-0108F640901F}"/>
                </a:ext>
              </a:extLst>
            </p:cNvPr>
            <p:cNvCxnSpPr>
              <a:cxnSpLocks/>
            </p:cNvCxnSpPr>
            <p:nvPr/>
          </p:nvCxnSpPr>
          <p:spPr>
            <a:xfrm>
              <a:off x="8302055" y="6292604"/>
              <a:ext cx="0" cy="1386196"/>
            </a:xfrm>
            <a:prstGeom prst="line">
              <a:avLst/>
            </a:prstGeom>
            <a:ln w="6350">
              <a:solidFill>
                <a:schemeClr val="bg1">
                  <a:lumMod val="6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117" name="フリーフォーム 116">
              <a:extLst>
                <a:ext uri="{FF2B5EF4-FFF2-40B4-BE49-F238E27FC236}">
                  <a16:creationId xmlns:a16="http://schemas.microsoft.com/office/drawing/2014/main" id="{8DB2C613-C8D3-FA73-1900-E739D3252D0A}"/>
                </a:ext>
              </a:extLst>
            </p:cNvPr>
            <p:cNvSpPr/>
            <p:nvPr/>
          </p:nvSpPr>
          <p:spPr>
            <a:xfrm>
              <a:off x="5384577" y="6514854"/>
              <a:ext cx="3057912" cy="1163947"/>
            </a:xfrm>
            <a:custGeom>
              <a:avLst/>
              <a:gdLst>
                <a:gd name="connsiteX0" fmla="*/ 0 w 2833007"/>
                <a:gd name="connsiteY0" fmla="*/ 1163947 h 1163947"/>
                <a:gd name="connsiteX1" fmla="*/ 677635 w 2833007"/>
                <a:gd name="connsiteY1" fmla="*/ 837376 h 1163947"/>
                <a:gd name="connsiteX2" fmla="*/ 1649185 w 2833007"/>
                <a:gd name="connsiteY2" fmla="*/ 12783 h 1163947"/>
                <a:gd name="connsiteX3" fmla="*/ 2833007 w 2833007"/>
                <a:gd name="connsiteY3" fmla="*/ 412833 h 1163947"/>
              </a:gdLst>
              <a:ahLst/>
              <a:cxnLst>
                <a:cxn ang="0">
                  <a:pos x="connsiteX0" y="connsiteY0"/>
                </a:cxn>
                <a:cxn ang="0">
                  <a:pos x="connsiteX1" y="connsiteY1"/>
                </a:cxn>
                <a:cxn ang="0">
                  <a:pos x="connsiteX2" y="connsiteY2"/>
                </a:cxn>
                <a:cxn ang="0">
                  <a:pos x="connsiteX3" y="connsiteY3"/>
                </a:cxn>
              </a:cxnLst>
              <a:rect l="l" t="t" r="r" b="b"/>
              <a:pathLst>
                <a:path w="2833007" h="1163947">
                  <a:moveTo>
                    <a:pt x="0" y="1163947"/>
                  </a:moveTo>
                  <a:cubicBezTo>
                    <a:pt x="201385" y="1096592"/>
                    <a:pt x="402771" y="1029237"/>
                    <a:pt x="677635" y="837376"/>
                  </a:cubicBezTo>
                  <a:cubicBezTo>
                    <a:pt x="952499" y="645515"/>
                    <a:pt x="1289956" y="83540"/>
                    <a:pt x="1649185" y="12783"/>
                  </a:cubicBezTo>
                  <a:cubicBezTo>
                    <a:pt x="2008414" y="-57974"/>
                    <a:pt x="2420710" y="177429"/>
                    <a:pt x="2833007" y="412833"/>
                  </a:cubicBezTo>
                </a:path>
              </a:pathLst>
            </a:custGeom>
            <a:noFill/>
            <a:ln w="25400">
              <a:solidFill>
                <a:srgbClr val="0070C0">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8" name="円/楕円 117">
              <a:extLst>
                <a:ext uri="{FF2B5EF4-FFF2-40B4-BE49-F238E27FC236}">
                  <a16:creationId xmlns:a16="http://schemas.microsoft.com/office/drawing/2014/main" id="{5ED43E80-392D-8509-ADEC-9E55C379562B}"/>
                </a:ext>
              </a:extLst>
            </p:cNvPr>
            <p:cNvSpPr/>
            <p:nvPr/>
          </p:nvSpPr>
          <p:spPr>
            <a:xfrm>
              <a:off x="6270101" y="7144624"/>
              <a:ext cx="78328" cy="78328"/>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9" name="円/楕円 118">
              <a:extLst>
                <a:ext uri="{FF2B5EF4-FFF2-40B4-BE49-F238E27FC236}">
                  <a16:creationId xmlns:a16="http://schemas.microsoft.com/office/drawing/2014/main" id="{35F93DBF-FADB-01AA-AF07-F7F3606AD48C}"/>
                </a:ext>
              </a:extLst>
            </p:cNvPr>
            <p:cNvSpPr/>
            <p:nvPr/>
          </p:nvSpPr>
          <p:spPr>
            <a:xfrm>
              <a:off x="7519965" y="6509822"/>
              <a:ext cx="78328" cy="78328"/>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0" name="円/楕円 119">
              <a:extLst>
                <a:ext uri="{FF2B5EF4-FFF2-40B4-BE49-F238E27FC236}">
                  <a16:creationId xmlns:a16="http://schemas.microsoft.com/office/drawing/2014/main" id="{6828F31A-231B-2B93-5F76-37C5ACCC1D64}"/>
                </a:ext>
              </a:extLst>
            </p:cNvPr>
            <p:cNvSpPr/>
            <p:nvPr/>
          </p:nvSpPr>
          <p:spPr>
            <a:xfrm>
              <a:off x="5897191" y="7418459"/>
              <a:ext cx="78328" cy="78328"/>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1" name="円/楕円 120">
              <a:extLst>
                <a:ext uri="{FF2B5EF4-FFF2-40B4-BE49-F238E27FC236}">
                  <a16:creationId xmlns:a16="http://schemas.microsoft.com/office/drawing/2014/main" id="{C84A0C14-219B-F378-8D8F-869FFA159C14}"/>
                </a:ext>
              </a:extLst>
            </p:cNvPr>
            <p:cNvSpPr/>
            <p:nvPr/>
          </p:nvSpPr>
          <p:spPr>
            <a:xfrm>
              <a:off x="5768043" y="7484313"/>
              <a:ext cx="78328" cy="78328"/>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2" name="円/楕円 121">
              <a:extLst>
                <a:ext uri="{FF2B5EF4-FFF2-40B4-BE49-F238E27FC236}">
                  <a16:creationId xmlns:a16="http://schemas.microsoft.com/office/drawing/2014/main" id="{526ECB51-ED14-7BD4-5560-EE6AC59EE63B}"/>
                </a:ext>
              </a:extLst>
            </p:cNvPr>
            <p:cNvSpPr/>
            <p:nvPr/>
          </p:nvSpPr>
          <p:spPr>
            <a:xfrm>
              <a:off x="5463896" y="7596484"/>
              <a:ext cx="78328" cy="78328"/>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3" name="円/楕円 122">
              <a:extLst>
                <a:ext uri="{FF2B5EF4-FFF2-40B4-BE49-F238E27FC236}">
                  <a16:creationId xmlns:a16="http://schemas.microsoft.com/office/drawing/2014/main" id="{C9A77244-2610-590C-5394-7FE9D55D24E0}"/>
                </a:ext>
              </a:extLst>
            </p:cNvPr>
            <p:cNvSpPr/>
            <p:nvPr/>
          </p:nvSpPr>
          <p:spPr>
            <a:xfrm>
              <a:off x="5604063" y="7548889"/>
              <a:ext cx="78328" cy="78328"/>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4" name="テキスト ボックス 123">
              <a:extLst>
                <a:ext uri="{FF2B5EF4-FFF2-40B4-BE49-F238E27FC236}">
                  <a16:creationId xmlns:a16="http://schemas.microsoft.com/office/drawing/2014/main" id="{8044AFC8-5381-AB86-0526-CEEE7AD5A9C9}"/>
                </a:ext>
              </a:extLst>
            </p:cNvPr>
            <p:cNvSpPr txBox="1"/>
            <p:nvPr/>
          </p:nvSpPr>
          <p:spPr>
            <a:xfrm>
              <a:off x="7440468" y="6347611"/>
              <a:ext cx="705642" cy="215444"/>
            </a:xfrm>
            <a:prstGeom prst="rect">
              <a:avLst/>
            </a:prstGeom>
            <a:noFill/>
          </p:spPr>
          <p:txBody>
            <a:bodyPr wrap="none" rtlCol="0">
              <a:spAutoFit/>
            </a:bodyPr>
            <a:lstStyle/>
            <a:p>
              <a:pPr algn="ctr"/>
              <a:r>
                <a:rPr kumimoji="1" lang="ja-JP" altLang="en-US" sz="800" b="1">
                  <a:latin typeface="Noto Sans CJK JP Regular" panose="020B0500000000000000" pitchFamily="34" charset="-128"/>
                  <a:ea typeface="Noto Sans CJK JP Regular" panose="020B0500000000000000" pitchFamily="34" charset="-128"/>
                </a:rPr>
                <a:t>低分子医薬</a:t>
              </a:r>
            </a:p>
          </p:txBody>
        </p:sp>
        <p:sp>
          <p:nvSpPr>
            <p:cNvPr id="125" name="テキスト ボックス 124">
              <a:extLst>
                <a:ext uri="{FF2B5EF4-FFF2-40B4-BE49-F238E27FC236}">
                  <a16:creationId xmlns:a16="http://schemas.microsoft.com/office/drawing/2014/main" id="{6017FD4A-2EAF-BD53-0129-474647689AB5}"/>
                </a:ext>
              </a:extLst>
            </p:cNvPr>
            <p:cNvSpPr txBox="1"/>
            <p:nvPr/>
          </p:nvSpPr>
          <p:spPr>
            <a:xfrm>
              <a:off x="4914328" y="7809595"/>
              <a:ext cx="415498" cy="230832"/>
            </a:xfrm>
            <a:prstGeom prst="rect">
              <a:avLst/>
            </a:prstGeom>
            <a:noFill/>
          </p:spPr>
          <p:txBody>
            <a:bodyPr wrap="none" rtlCol="0">
              <a:spAutoFit/>
            </a:bodyPr>
            <a:lstStyle/>
            <a:p>
              <a:pPr algn="ctr"/>
              <a:r>
                <a:rPr kumimoji="1" lang="ja-JP" altLang="en-US" sz="900">
                  <a:latin typeface="Noto Sans CJK JP Regular" panose="020B0500000000000000" pitchFamily="34" charset="-128"/>
                  <a:ea typeface="Noto Sans CJK JP Regular" panose="020B0500000000000000" pitchFamily="34" charset="-128"/>
                </a:rPr>
                <a:t>顧客</a:t>
              </a:r>
            </a:p>
          </p:txBody>
        </p:sp>
        <p:sp>
          <p:nvSpPr>
            <p:cNvPr id="126" name="テキスト ボックス 125">
              <a:extLst>
                <a:ext uri="{FF2B5EF4-FFF2-40B4-BE49-F238E27FC236}">
                  <a16:creationId xmlns:a16="http://schemas.microsoft.com/office/drawing/2014/main" id="{7CC30087-54DB-7551-F968-CEC6A1898944}"/>
                </a:ext>
              </a:extLst>
            </p:cNvPr>
            <p:cNvSpPr txBox="1"/>
            <p:nvPr/>
          </p:nvSpPr>
          <p:spPr>
            <a:xfrm>
              <a:off x="4876741" y="8228584"/>
              <a:ext cx="492443" cy="215444"/>
            </a:xfrm>
            <a:prstGeom prst="rect">
              <a:avLst/>
            </a:prstGeom>
            <a:noFill/>
          </p:spPr>
          <p:txBody>
            <a:bodyPr wrap="none" rtlCol="0">
              <a:spAutoFit/>
            </a:bodyPr>
            <a:lstStyle/>
            <a:p>
              <a:pPr algn="ctr"/>
              <a:r>
                <a:rPr kumimoji="1" lang="ja-JP" altLang="en-US" sz="800">
                  <a:latin typeface="Noto Sans CJK JP Regular" panose="020B0500000000000000" pitchFamily="34" charset="-128"/>
                  <a:ea typeface="Noto Sans CJK JP Regular" panose="020B0500000000000000" pitchFamily="34" charset="-128"/>
                </a:rPr>
                <a:t>ニーズ</a:t>
              </a:r>
            </a:p>
          </p:txBody>
        </p:sp>
        <p:sp>
          <p:nvSpPr>
            <p:cNvPr id="127" name="テキスト ボックス 126">
              <a:extLst>
                <a:ext uri="{FF2B5EF4-FFF2-40B4-BE49-F238E27FC236}">
                  <a16:creationId xmlns:a16="http://schemas.microsoft.com/office/drawing/2014/main" id="{50D550D9-3CD1-68A4-4CF9-822212141D90}"/>
                </a:ext>
              </a:extLst>
            </p:cNvPr>
            <p:cNvSpPr txBox="1"/>
            <p:nvPr/>
          </p:nvSpPr>
          <p:spPr>
            <a:xfrm>
              <a:off x="5308185" y="8153940"/>
              <a:ext cx="851515" cy="371192"/>
            </a:xfrm>
            <a:prstGeom prst="rect">
              <a:avLst/>
            </a:prstGeom>
            <a:noFill/>
          </p:spPr>
          <p:txBody>
            <a:bodyPr wrap="none" rtlCol="0">
              <a:spAutoFit/>
            </a:bodyPr>
            <a:lstStyle/>
            <a:p>
              <a:pPr algn="ctr">
                <a:lnSpc>
                  <a:spcPct val="120000"/>
                </a:lnSpc>
              </a:pPr>
              <a:r>
                <a:rPr kumimoji="1" lang="ja-JP" altLang="en-US" sz="800">
                  <a:latin typeface="Meiryo UI" panose="020B0604030504040204" pitchFamily="34" charset="-128"/>
                  <a:ea typeface="Meiryo UI" panose="020B0604030504040204" pitchFamily="34" charset="-128"/>
                </a:rPr>
                <a:t>創薬技術・</a:t>
              </a:r>
              <a:endParaRPr kumimoji="1" lang="en-US" altLang="ja-JP" sz="800" dirty="0">
                <a:latin typeface="Meiryo UI" panose="020B0604030504040204" pitchFamily="34" charset="-128"/>
                <a:ea typeface="Meiryo UI" panose="020B0604030504040204" pitchFamily="34" charset="-128"/>
              </a:endParaRPr>
            </a:p>
            <a:p>
              <a:pPr algn="ctr">
                <a:lnSpc>
                  <a:spcPct val="120000"/>
                </a:lnSpc>
              </a:pPr>
              <a:r>
                <a:rPr kumimoji="1" lang="ja-JP" altLang="en-US" sz="800">
                  <a:latin typeface="Meiryo UI" panose="020B0604030504040204" pitchFamily="34" charset="-128"/>
                  <a:ea typeface="Meiryo UI" panose="020B0604030504040204" pitchFamily="34" charset="-128"/>
                </a:rPr>
                <a:t>ｻﾌﾟﾗｲﾁｪｰﾝ確立</a:t>
              </a:r>
            </a:p>
          </p:txBody>
        </p:sp>
        <p:sp>
          <p:nvSpPr>
            <p:cNvPr id="128" name="テキスト ボックス 127">
              <a:extLst>
                <a:ext uri="{FF2B5EF4-FFF2-40B4-BE49-F238E27FC236}">
                  <a16:creationId xmlns:a16="http://schemas.microsoft.com/office/drawing/2014/main" id="{C44DBDB9-4EA1-280E-191D-9C6E7F4898DD}"/>
                </a:ext>
              </a:extLst>
            </p:cNvPr>
            <p:cNvSpPr txBox="1"/>
            <p:nvPr/>
          </p:nvSpPr>
          <p:spPr>
            <a:xfrm>
              <a:off x="6146106" y="8153940"/>
              <a:ext cx="611065" cy="371192"/>
            </a:xfrm>
            <a:prstGeom prst="rect">
              <a:avLst/>
            </a:prstGeom>
            <a:noFill/>
          </p:spPr>
          <p:txBody>
            <a:bodyPr wrap="none" rtlCol="0">
              <a:spAutoFit/>
            </a:bodyPr>
            <a:lstStyle/>
            <a:p>
              <a:pPr algn="ctr">
                <a:lnSpc>
                  <a:spcPct val="120000"/>
                </a:lnSpc>
              </a:pPr>
              <a:r>
                <a:rPr kumimoji="1" lang="ja-JP" altLang="en-US" sz="800">
                  <a:latin typeface="Meiryo UI" panose="020B0604030504040204" pitchFamily="34" charset="-128"/>
                  <a:ea typeface="Meiryo UI" panose="020B0604030504040204" pitchFamily="34" charset="-128"/>
                </a:rPr>
                <a:t>効率化・</a:t>
              </a:r>
              <a:endParaRPr kumimoji="1" lang="en-US" altLang="ja-JP" sz="800" dirty="0">
                <a:latin typeface="Meiryo UI" panose="020B0604030504040204" pitchFamily="34" charset="-128"/>
                <a:ea typeface="Meiryo UI" panose="020B0604030504040204" pitchFamily="34" charset="-128"/>
              </a:endParaRPr>
            </a:p>
            <a:p>
              <a:pPr algn="ctr">
                <a:lnSpc>
                  <a:spcPct val="120000"/>
                </a:lnSpc>
              </a:pPr>
              <a:r>
                <a:rPr kumimoji="1" lang="ja-JP" altLang="en-US" sz="800">
                  <a:latin typeface="Meiryo UI" panose="020B0604030504040204" pitchFamily="34" charset="-128"/>
                  <a:ea typeface="Meiryo UI" panose="020B0604030504040204" pitchFamily="34" charset="-128"/>
                </a:rPr>
                <a:t>コスト低減</a:t>
              </a:r>
            </a:p>
          </p:txBody>
        </p:sp>
        <p:sp>
          <p:nvSpPr>
            <p:cNvPr id="129" name="テキスト ボックス 128">
              <a:extLst>
                <a:ext uri="{FF2B5EF4-FFF2-40B4-BE49-F238E27FC236}">
                  <a16:creationId xmlns:a16="http://schemas.microsoft.com/office/drawing/2014/main" id="{608B3D50-B50F-8D88-7D81-D8A3795BC126}"/>
                </a:ext>
              </a:extLst>
            </p:cNvPr>
            <p:cNvSpPr txBox="1"/>
            <p:nvPr/>
          </p:nvSpPr>
          <p:spPr>
            <a:xfrm>
              <a:off x="6871817" y="8153940"/>
              <a:ext cx="646331" cy="371192"/>
            </a:xfrm>
            <a:prstGeom prst="rect">
              <a:avLst/>
            </a:prstGeom>
            <a:noFill/>
          </p:spPr>
          <p:txBody>
            <a:bodyPr wrap="none" rtlCol="0">
              <a:spAutoFit/>
            </a:bodyPr>
            <a:lstStyle/>
            <a:p>
              <a:pPr algn="ctr">
                <a:lnSpc>
                  <a:spcPct val="120000"/>
                </a:lnSpc>
              </a:pPr>
              <a:r>
                <a:rPr kumimoji="1" lang="ja-JP" altLang="en-US" sz="800">
                  <a:latin typeface="Meiryo UI" panose="020B0604030504040204" pitchFamily="34" charset="-128"/>
                  <a:ea typeface="Meiryo UI" panose="020B0604030504040204" pitchFamily="34" charset="-128"/>
                </a:rPr>
                <a:t>大量製造・</a:t>
              </a:r>
              <a:endParaRPr kumimoji="1" lang="en-US" altLang="ja-JP" sz="800" dirty="0">
                <a:latin typeface="Meiryo UI" panose="020B0604030504040204" pitchFamily="34" charset="-128"/>
                <a:ea typeface="Meiryo UI" panose="020B0604030504040204" pitchFamily="34" charset="-128"/>
              </a:endParaRPr>
            </a:p>
            <a:p>
              <a:pPr algn="ctr">
                <a:lnSpc>
                  <a:spcPct val="120000"/>
                </a:lnSpc>
              </a:pPr>
              <a:r>
                <a:rPr kumimoji="1" lang="ja-JP" altLang="en-US" sz="800">
                  <a:latin typeface="Meiryo UI" panose="020B0604030504040204" pitchFamily="34" charset="-128"/>
                  <a:ea typeface="Meiryo UI" panose="020B0604030504040204" pitchFamily="34" charset="-128"/>
                </a:rPr>
                <a:t>価格競争</a:t>
              </a:r>
            </a:p>
          </p:txBody>
        </p:sp>
        <p:sp>
          <p:nvSpPr>
            <p:cNvPr id="130" name="テキスト ボックス 129">
              <a:extLst>
                <a:ext uri="{FF2B5EF4-FFF2-40B4-BE49-F238E27FC236}">
                  <a16:creationId xmlns:a16="http://schemas.microsoft.com/office/drawing/2014/main" id="{319CB331-1E65-6C59-5703-24F70E71B4E1}"/>
                </a:ext>
              </a:extLst>
            </p:cNvPr>
            <p:cNvSpPr txBox="1"/>
            <p:nvPr/>
          </p:nvSpPr>
          <p:spPr>
            <a:xfrm>
              <a:off x="7597760" y="8153940"/>
              <a:ext cx="646331" cy="371192"/>
            </a:xfrm>
            <a:prstGeom prst="rect">
              <a:avLst/>
            </a:prstGeom>
            <a:noFill/>
          </p:spPr>
          <p:txBody>
            <a:bodyPr wrap="none" rtlCol="0">
              <a:spAutoFit/>
            </a:bodyPr>
            <a:lstStyle/>
            <a:p>
              <a:pPr algn="ctr">
                <a:lnSpc>
                  <a:spcPct val="120000"/>
                </a:lnSpc>
              </a:pPr>
              <a:r>
                <a:rPr kumimoji="1" lang="ja-JP" altLang="en-US" sz="800">
                  <a:latin typeface="Meiryo UI" panose="020B0604030504040204" pitchFamily="34" charset="-128"/>
                  <a:ea typeface="Meiryo UI" panose="020B0604030504040204" pitchFamily="34" charset="-128"/>
                </a:rPr>
                <a:t>事業再生・</a:t>
              </a:r>
              <a:endParaRPr kumimoji="1" lang="en-US" altLang="ja-JP" sz="800" dirty="0">
                <a:latin typeface="Meiryo UI" panose="020B0604030504040204" pitchFamily="34" charset="-128"/>
                <a:ea typeface="Meiryo UI" panose="020B0604030504040204" pitchFamily="34" charset="-128"/>
              </a:endParaRPr>
            </a:p>
            <a:p>
              <a:pPr algn="ctr">
                <a:lnSpc>
                  <a:spcPct val="120000"/>
                </a:lnSpc>
              </a:pPr>
              <a:r>
                <a:rPr kumimoji="1" lang="ja-JP" altLang="en-US" sz="800">
                  <a:latin typeface="Meiryo UI" panose="020B0604030504040204" pitchFamily="34" charset="-128"/>
                  <a:ea typeface="Meiryo UI" panose="020B0604030504040204" pitchFamily="34" charset="-128"/>
                </a:rPr>
                <a:t>生き残り</a:t>
              </a:r>
            </a:p>
          </p:txBody>
        </p:sp>
        <p:sp>
          <p:nvSpPr>
            <p:cNvPr id="131" name="テキスト ボックス 130">
              <a:extLst>
                <a:ext uri="{FF2B5EF4-FFF2-40B4-BE49-F238E27FC236}">
                  <a16:creationId xmlns:a16="http://schemas.microsoft.com/office/drawing/2014/main" id="{C6AC3DAA-FAD3-6342-F872-B02B91CFF0EA}"/>
                </a:ext>
              </a:extLst>
            </p:cNvPr>
            <p:cNvSpPr txBox="1"/>
            <p:nvPr/>
          </p:nvSpPr>
          <p:spPr>
            <a:xfrm>
              <a:off x="4910874" y="6290082"/>
              <a:ext cx="393056" cy="215444"/>
            </a:xfrm>
            <a:prstGeom prst="rect">
              <a:avLst/>
            </a:prstGeom>
            <a:noFill/>
          </p:spPr>
          <p:txBody>
            <a:bodyPr wrap="none" rtlCol="0">
              <a:spAutoFit/>
            </a:bodyPr>
            <a:lstStyle/>
            <a:p>
              <a:pPr algn="ctr"/>
              <a:r>
                <a:rPr kumimoji="1" lang="ja-JP" altLang="en-US" sz="800">
                  <a:latin typeface="+mn-ea"/>
                </a:rPr>
                <a:t>売上</a:t>
              </a:r>
            </a:p>
          </p:txBody>
        </p:sp>
        <p:sp>
          <p:nvSpPr>
            <p:cNvPr id="132" name="テキスト ボックス 131">
              <a:extLst>
                <a:ext uri="{FF2B5EF4-FFF2-40B4-BE49-F238E27FC236}">
                  <a16:creationId xmlns:a16="http://schemas.microsoft.com/office/drawing/2014/main" id="{FB78183F-C9AF-3732-2C52-CA9275E0D0EE}"/>
                </a:ext>
              </a:extLst>
            </p:cNvPr>
            <p:cNvSpPr txBox="1"/>
            <p:nvPr/>
          </p:nvSpPr>
          <p:spPr>
            <a:xfrm>
              <a:off x="8273407" y="7449019"/>
              <a:ext cx="393056" cy="215444"/>
            </a:xfrm>
            <a:prstGeom prst="rect">
              <a:avLst/>
            </a:prstGeom>
            <a:noFill/>
          </p:spPr>
          <p:txBody>
            <a:bodyPr wrap="none" rtlCol="0">
              <a:spAutoFit/>
            </a:bodyPr>
            <a:lstStyle/>
            <a:p>
              <a:pPr algn="ctr"/>
              <a:r>
                <a:rPr kumimoji="1" lang="ja-JP" altLang="en-US" sz="800">
                  <a:latin typeface="+mn-ea"/>
                </a:rPr>
                <a:t>時間</a:t>
              </a:r>
            </a:p>
          </p:txBody>
        </p:sp>
        <p:cxnSp>
          <p:nvCxnSpPr>
            <p:cNvPr id="133" name="直線コネクタ 132">
              <a:extLst>
                <a:ext uri="{FF2B5EF4-FFF2-40B4-BE49-F238E27FC236}">
                  <a16:creationId xmlns:a16="http://schemas.microsoft.com/office/drawing/2014/main" id="{FA17F2EC-2EA8-5CCE-4F6F-64CB798C397F}"/>
                </a:ext>
              </a:extLst>
            </p:cNvPr>
            <p:cNvCxnSpPr>
              <a:cxnSpLocks/>
            </p:cNvCxnSpPr>
            <p:nvPr/>
          </p:nvCxnSpPr>
          <p:spPr>
            <a:xfrm>
              <a:off x="5357131" y="7716582"/>
              <a:ext cx="0" cy="852943"/>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136" name="直線コネクタ 135">
              <a:extLst>
                <a:ext uri="{FF2B5EF4-FFF2-40B4-BE49-F238E27FC236}">
                  <a16:creationId xmlns:a16="http://schemas.microsoft.com/office/drawing/2014/main" id="{A4627558-C10E-7A57-78CF-CBDE6CCCAC08}"/>
                </a:ext>
              </a:extLst>
            </p:cNvPr>
            <p:cNvCxnSpPr>
              <a:cxnSpLocks/>
            </p:cNvCxnSpPr>
            <p:nvPr/>
          </p:nvCxnSpPr>
          <p:spPr>
            <a:xfrm>
              <a:off x="6100089" y="7716582"/>
              <a:ext cx="0" cy="852943"/>
            </a:xfrm>
            <a:prstGeom prst="line">
              <a:avLst/>
            </a:prstGeom>
            <a:ln w="12700">
              <a:solidFill>
                <a:schemeClr val="bg1"/>
              </a:solidFill>
              <a:prstDash val="sysDash"/>
            </a:ln>
          </p:spPr>
          <p:style>
            <a:lnRef idx="1">
              <a:schemeClr val="accent1"/>
            </a:lnRef>
            <a:fillRef idx="0">
              <a:schemeClr val="accent1"/>
            </a:fillRef>
            <a:effectRef idx="0">
              <a:schemeClr val="accent1"/>
            </a:effectRef>
            <a:fontRef idx="minor">
              <a:schemeClr val="tx1"/>
            </a:fontRef>
          </p:style>
        </p:cxnSp>
        <p:cxnSp>
          <p:nvCxnSpPr>
            <p:cNvPr id="137" name="直線コネクタ 136">
              <a:extLst>
                <a:ext uri="{FF2B5EF4-FFF2-40B4-BE49-F238E27FC236}">
                  <a16:creationId xmlns:a16="http://schemas.microsoft.com/office/drawing/2014/main" id="{3630C546-7B2A-3588-18A2-7688421112FF}"/>
                </a:ext>
              </a:extLst>
            </p:cNvPr>
            <p:cNvCxnSpPr>
              <a:cxnSpLocks/>
            </p:cNvCxnSpPr>
            <p:nvPr/>
          </p:nvCxnSpPr>
          <p:spPr>
            <a:xfrm>
              <a:off x="6843047" y="7716582"/>
              <a:ext cx="0" cy="852943"/>
            </a:xfrm>
            <a:prstGeom prst="line">
              <a:avLst/>
            </a:prstGeom>
            <a:ln w="12700">
              <a:solidFill>
                <a:schemeClr val="bg1"/>
              </a:solidFill>
              <a:prstDash val="sysDash"/>
            </a:ln>
          </p:spPr>
          <p:style>
            <a:lnRef idx="1">
              <a:schemeClr val="accent1"/>
            </a:lnRef>
            <a:fillRef idx="0">
              <a:schemeClr val="accent1"/>
            </a:fillRef>
            <a:effectRef idx="0">
              <a:schemeClr val="accent1"/>
            </a:effectRef>
            <a:fontRef idx="minor">
              <a:schemeClr val="tx1"/>
            </a:fontRef>
          </p:style>
        </p:cxnSp>
        <p:cxnSp>
          <p:nvCxnSpPr>
            <p:cNvPr id="138" name="直線コネクタ 137">
              <a:extLst>
                <a:ext uri="{FF2B5EF4-FFF2-40B4-BE49-F238E27FC236}">
                  <a16:creationId xmlns:a16="http://schemas.microsoft.com/office/drawing/2014/main" id="{D375237B-199D-FE95-3C25-42ADF26B89C1}"/>
                </a:ext>
              </a:extLst>
            </p:cNvPr>
            <p:cNvCxnSpPr>
              <a:cxnSpLocks/>
            </p:cNvCxnSpPr>
            <p:nvPr/>
          </p:nvCxnSpPr>
          <p:spPr>
            <a:xfrm>
              <a:off x="7572213" y="7716582"/>
              <a:ext cx="0" cy="852943"/>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39" name="正方形/長方形 138">
              <a:extLst>
                <a:ext uri="{FF2B5EF4-FFF2-40B4-BE49-F238E27FC236}">
                  <a16:creationId xmlns:a16="http://schemas.microsoft.com/office/drawing/2014/main" id="{102873B0-86B7-7F9B-7F24-1E385439A49F}"/>
                </a:ext>
              </a:extLst>
            </p:cNvPr>
            <p:cNvSpPr/>
            <p:nvPr/>
          </p:nvSpPr>
          <p:spPr>
            <a:xfrm>
              <a:off x="6109571" y="6056646"/>
              <a:ext cx="733475" cy="2491658"/>
            </a:xfrm>
            <a:prstGeom prst="rect">
              <a:avLst/>
            </a:prstGeom>
            <a:noFill/>
            <a:ln w="15875">
              <a:solidFill>
                <a:srgbClr val="FF7E80">
                  <a:alpha val="63831"/>
                </a:srgb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0" name="テキスト ボックス 139">
              <a:extLst>
                <a:ext uri="{FF2B5EF4-FFF2-40B4-BE49-F238E27FC236}">
                  <a16:creationId xmlns:a16="http://schemas.microsoft.com/office/drawing/2014/main" id="{7D9DF217-C47F-7218-62BD-578E4F940ECB}"/>
                </a:ext>
              </a:extLst>
            </p:cNvPr>
            <p:cNvSpPr txBox="1"/>
            <p:nvPr/>
          </p:nvSpPr>
          <p:spPr>
            <a:xfrm>
              <a:off x="6277226" y="7119447"/>
              <a:ext cx="601447" cy="215444"/>
            </a:xfrm>
            <a:prstGeom prst="rect">
              <a:avLst/>
            </a:prstGeom>
            <a:noFill/>
          </p:spPr>
          <p:txBody>
            <a:bodyPr wrap="none" rtlCol="0">
              <a:spAutoFit/>
            </a:bodyPr>
            <a:lstStyle/>
            <a:p>
              <a:pPr algn="ctr"/>
              <a:r>
                <a:rPr kumimoji="1" lang="ja-JP" altLang="en-US" sz="800" b="1">
                  <a:latin typeface="Noto Sans CJK JP Regular" panose="020B0500000000000000" pitchFamily="34" charset="-128"/>
                  <a:ea typeface="Noto Sans CJK JP Regular" panose="020B0500000000000000" pitchFamily="34" charset="-128"/>
                </a:rPr>
                <a:t>抗体医薬</a:t>
              </a:r>
            </a:p>
          </p:txBody>
        </p:sp>
        <p:sp>
          <p:nvSpPr>
            <p:cNvPr id="141" name="テキスト ボックス 140">
              <a:extLst>
                <a:ext uri="{FF2B5EF4-FFF2-40B4-BE49-F238E27FC236}">
                  <a16:creationId xmlns:a16="http://schemas.microsoft.com/office/drawing/2014/main" id="{212FE7DA-EEA2-139E-7CA4-F667B5B52406}"/>
                </a:ext>
              </a:extLst>
            </p:cNvPr>
            <p:cNvSpPr txBox="1"/>
            <p:nvPr/>
          </p:nvSpPr>
          <p:spPr>
            <a:xfrm>
              <a:off x="6455941" y="6892467"/>
              <a:ext cx="809837" cy="215444"/>
            </a:xfrm>
            <a:prstGeom prst="rect">
              <a:avLst/>
            </a:prstGeom>
            <a:noFill/>
          </p:spPr>
          <p:txBody>
            <a:bodyPr wrap="none" rtlCol="0">
              <a:spAutoFit/>
            </a:bodyPr>
            <a:lstStyle/>
            <a:p>
              <a:pPr algn="ctr"/>
              <a:r>
                <a:rPr kumimoji="1" lang="ja-JP" altLang="en-US" sz="800" b="1">
                  <a:latin typeface="Noto Sans CJK JP Regular" panose="020B0500000000000000" pitchFamily="34" charset="-128"/>
                  <a:ea typeface="Noto Sans CJK JP Regular" panose="020B0500000000000000" pitchFamily="34" charset="-128"/>
                </a:rPr>
                <a:t>ペプチド医薬</a:t>
              </a:r>
            </a:p>
          </p:txBody>
        </p:sp>
        <p:sp>
          <p:nvSpPr>
            <p:cNvPr id="142" name="テキスト ボックス 141">
              <a:extLst>
                <a:ext uri="{FF2B5EF4-FFF2-40B4-BE49-F238E27FC236}">
                  <a16:creationId xmlns:a16="http://schemas.microsoft.com/office/drawing/2014/main" id="{4ED374BA-A555-0709-A93C-0F79B49F16F2}"/>
                </a:ext>
              </a:extLst>
            </p:cNvPr>
            <p:cNvSpPr txBox="1"/>
            <p:nvPr/>
          </p:nvSpPr>
          <p:spPr>
            <a:xfrm>
              <a:off x="6100089" y="7275783"/>
              <a:ext cx="601447" cy="215444"/>
            </a:xfrm>
            <a:prstGeom prst="rect">
              <a:avLst/>
            </a:prstGeom>
            <a:noFill/>
          </p:spPr>
          <p:txBody>
            <a:bodyPr wrap="none" rtlCol="0">
              <a:spAutoFit/>
            </a:bodyPr>
            <a:lstStyle/>
            <a:p>
              <a:pPr algn="ctr"/>
              <a:r>
                <a:rPr kumimoji="1" lang="ja-JP" altLang="en-US" sz="800" b="1">
                  <a:latin typeface="Noto Sans CJK JP Regular" panose="020B0500000000000000" pitchFamily="34" charset="-128"/>
                  <a:ea typeface="Noto Sans CJK JP Regular" panose="020B0500000000000000" pitchFamily="34" charset="-128"/>
                </a:rPr>
                <a:t>核酸医薬</a:t>
              </a:r>
            </a:p>
          </p:txBody>
        </p:sp>
        <p:sp>
          <p:nvSpPr>
            <p:cNvPr id="143" name="テキスト ボックス 142">
              <a:extLst>
                <a:ext uri="{FF2B5EF4-FFF2-40B4-BE49-F238E27FC236}">
                  <a16:creationId xmlns:a16="http://schemas.microsoft.com/office/drawing/2014/main" id="{F0589921-4261-E28E-C258-5A83E3CA6A01}"/>
                </a:ext>
              </a:extLst>
            </p:cNvPr>
            <p:cNvSpPr txBox="1"/>
            <p:nvPr/>
          </p:nvSpPr>
          <p:spPr>
            <a:xfrm>
              <a:off x="5296801" y="7755734"/>
              <a:ext cx="870751" cy="338554"/>
            </a:xfrm>
            <a:prstGeom prst="rect">
              <a:avLst/>
            </a:prstGeom>
            <a:noFill/>
          </p:spPr>
          <p:txBody>
            <a:bodyPr wrap="none" rtlCol="0">
              <a:spAutoFit/>
            </a:bodyPr>
            <a:lstStyle/>
            <a:p>
              <a:pPr algn="ctr"/>
              <a:r>
                <a:rPr kumimoji="1" lang="ja-JP" altLang="en-US" sz="800">
                  <a:latin typeface="Meiryo UI" panose="020B0604030504040204" pitchFamily="34" charset="-128"/>
                  <a:ea typeface="Meiryo UI" panose="020B0604030504040204" pitchFamily="34" charset="-128"/>
                </a:rPr>
                <a:t>イノベーター</a:t>
              </a:r>
              <a:endParaRPr kumimoji="1" lang="en-US" altLang="ja-JP" sz="800" dirty="0">
                <a:latin typeface="Meiryo UI" panose="020B0604030504040204" pitchFamily="34" charset="-128"/>
                <a:ea typeface="Meiryo UI" panose="020B0604030504040204" pitchFamily="34" charset="-128"/>
              </a:endParaRPr>
            </a:p>
            <a:p>
              <a:pPr algn="ctr"/>
              <a:r>
                <a:rPr kumimoji="1" lang="ja-JP" altLang="en-US" sz="800">
                  <a:latin typeface="Meiryo UI" panose="020B0604030504040204" pitchFamily="34" charset="-128"/>
                  <a:ea typeface="Meiryo UI" panose="020B0604030504040204" pitchFamily="34" charset="-128"/>
                </a:rPr>
                <a:t>アーリーアダプター</a:t>
              </a:r>
            </a:p>
          </p:txBody>
        </p:sp>
        <p:sp>
          <p:nvSpPr>
            <p:cNvPr id="144" name="テキスト ボックス 143">
              <a:extLst>
                <a:ext uri="{FF2B5EF4-FFF2-40B4-BE49-F238E27FC236}">
                  <a16:creationId xmlns:a16="http://schemas.microsoft.com/office/drawing/2014/main" id="{FA9C4BA4-AA61-B9BA-094F-E57B3E202F97}"/>
                </a:ext>
              </a:extLst>
            </p:cNvPr>
            <p:cNvSpPr txBox="1"/>
            <p:nvPr/>
          </p:nvSpPr>
          <p:spPr>
            <a:xfrm>
              <a:off x="6026157" y="7755734"/>
              <a:ext cx="912429" cy="338554"/>
            </a:xfrm>
            <a:prstGeom prst="rect">
              <a:avLst/>
            </a:prstGeom>
            <a:noFill/>
          </p:spPr>
          <p:txBody>
            <a:bodyPr wrap="none" rtlCol="0">
              <a:spAutoFit/>
            </a:bodyPr>
            <a:lstStyle/>
            <a:p>
              <a:pPr algn="ctr"/>
              <a:r>
                <a:rPr kumimoji="1" lang="ja-JP" altLang="en-US" sz="800">
                  <a:latin typeface="Meiryo UI" panose="020B0604030504040204" pitchFamily="34" charset="-128"/>
                  <a:ea typeface="Meiryo UI" panose="020B0604030504040204" pitchFamily="34" charset="-128"/>
                </a:rPr>
                <a:t>アーリーアダプター</a:t>
              </a:r>
            </a:p>
            <a:p>
              <a:pPr algn="ctr"/>
              <a:r>
                <a:rPr kumimoji="1" lang="ja-JP" altLang="en-US" sz="800">
                  <a:latin typeface="Meiryo UI" panose="020B0604030504040204" pitchFamily="34" charset="-128"/>
                  <a:ea typeface="Meiryo UI" panose="020B0604030504040204" pitchFamily="34" charset="-128"/>
                </a:rPr>
                <a:t>アーリーマジョリティ</a:t>
              </a:r>
            </a:p>
          </p:txBody>
        </p:sp>
        <p:sp>
          <p:nvSpPr>
            <p:cNvPr id="145" name="テキスト ボックス 144">
              <a:extLst>
                <a:ext uri="{FF2B5EF4-FFF2-40B4-BE49-F238E27FC236}">
                  <a16:creationId xmlns:a16="http://schemas.microsoft.com/office/drawing/2014/main" id="{A15ABD73-86A1-40EC-F41F-30E60723FF33}"/>
                </a:ext>
              </a:extLst>
            </p:cNvPr>
            <p:cNvSpPr txBox="1"/>
            <p:nvPr/>
          </p:nvSpPr>
          <p:spPr>
            <a:xfrm>
              <a:off x="6817720" y="7755734"/>
              <a:ext cx="817853" cy="338554"/>
            </a:xfrm>
            <a:prstGeom prst="rect">
              <a:avLst/>
            </a:prstGeom>
            <a:noFill/>
          </p:spPr>
          <p:txBody>
            <a:bodyPr wrap="none" rtlCol="0">
              <a:spAutoFit/>
            </a:bodyPr>
            <a:lstStyle/>
            <a:p>
              <a:pPr algn="ctr"/>
              <a:r>
                <a:rPr kumimoji="1" lang="ja-JP" altLang="en-US" sz="800">
                  <a:latin typeface="Meiryo UI" panose="020B0604030504040204" pitchFamily="34" charset="-128"/>
                  <a:ea typeface="Meiryo UI" panose="020B0604030504040204" pitchFamily="34" charset="-128"/>
                </a:rPr>
                <a:t>レイトマジョリティ</a:t>
              </a:r>
              <a:endParaRPr kumimoji="1" lang="en-US" altLang="ja-JP" sz="800" dirty="0">
                <a:latin typeface="Meiryo UI" panose="020B0604030504040204" pitchFamily="34" charset="-128"/>
                <a:ea typeface="Meiryo UI" panose="020B0604030504040204" pitchFamily="34" charset="-128"/>
              </a:endParaRPr>
            </a:p>
            <a:p>
              <a:pPr algn="ctr"/>
              <a:r>
                <a:rPr kumimoji="1" lang="ja-JP" altLang="en-US" sz="800">
                  <a:latin typeface="Meiryo UI" panose="020B0604030504040204" pitchFamily="34" charset="-128"/>
                  <a:ea typeface="Meiryo UI" panose="020B0604030504040204" pitchFamily="34" charset="-128"/>
                </a:rPr>
                <a:t>ラガート</a:t>
              </a:r>
            </a:p>
          </p:txBody>
        </p:sp>
        <p:sp>
          <p:nvSpPr>
            <p:cNvPr id="146" name="テキスト ボックス 145">
              <a:extLst>
                <a:ext uri="{FF2B5EF4-FFF2-40B4-BE49-F238E27FC236}">
                  <a16:creationId xmlns:a16="http://schemas.microsoft.com/office/drawing/2014/main" id="{C9234304-24BA-A9C9-3177-C6777ACF7513}"/>
                </a:ext>
              </a:extLst>
            </p:cNvPr>
            <p:cNvSpPr txBox="1"/>
            <p:nvPr/>
          </p:nvSpPr>
          <p:spPr>
            <a:xfrm>
              <a:off x="7701437" y="7817289"/>
              <a:ext cx="492443" cy="215444"/>
            </a:xfrm>
            <a:prstGeom prst="rect">
              <a:avLst/>
            </a:prstGeom>
            <a:noFill/>
          </p:spPr>
          <p:txBody>
            <a:bodyPr wrap="none" rtlCol="0">
              <a:spAutoFit/>
            </a:bodyPr>
            <a:lstStyle/>
            <a:p>
              <a:pPr algn="ctr"/>
              <a:r>
                <a:rPr kumimoji="1" lang="ja-JP" altLang="en-US" sz="800">
                  <a:latin typeface="Meiryo UI" panose="020B0604030504040204" pitchFamily="34" charset="-128"/>
                  <a:ea typeface="Meiryo UI" panose="020B0604030504040204" pitchFamily="34" charset="-128"/>
                </a:rPr>
                <a:t>ラガート</a:t>
              </a:r>
            </a:p>
          </p:txBody>
        </p:sp>
        <p:sp>
          <p:nvSpPr>
            <p:cNvPr id="147" name="円/楕円 146">
              <a:extLst>
                <a:ext uri="{FF2B5EF4-FFF2-40B4-BE49-F238E27FC236}">
                  <a16:creationId xmlns:a16="http://schemas.microsoft.com/office/drawing/2014/main" id="{BB24F264-1843-9B83-87AC-2AB29C07BA22}"/>
                </a:ext>
              </a:extLst>
            </p:cNvPr>
            <p:cNvSpPr/>
            <p:nvPr/>
          </p:nvSpPr>
          <p:spPr>
            <a:xfrm>
              <a:off x="6423367" y="6996888"/>
              <a:ext cx="78328" cy="78328"/>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8" name="テキスト ボックス 147">
              <a:extLst>
                <a:ext uri="{FF2B5EF4-FFF2-40B4-BE49-F238E27FC236}">
                  <a16:creationId xmlns:a16="http://schemas.microsoft.com/office/drawing/2014/main" id="{B300E181-9BC1-0FFC-81F7-202F81F13744}"/>
                </a:ext>
              </a:extLst>
            </p:cNvPr>
            <p:cNvSpPr txBox="1"/>
            <p:nvPr/>
          </p:nvSpPr>
          <p:spPr>
            <a:xfrm>
              <a:off x="5336170" y="6729555"/>
              <a:ext cx="705642" cy="215444"/>
            </a:xfrm>
            <a:prstGeom prst="rect">
              <a:avLst/>
            </a:prstGeom>
            <a:noFill/>
          </p:spPr>
          <p:txBody>
            <a:bodyPr wrap="none" rtlCol="0">
              <a:spAutoFit/>
            </a:bodyPr>
            <a:lstStyle/>
            <a:p>
              <a:pPr algn="ctr"/>
              <a:r>
                <a:rPr kumimoji="1" lang="ja-JP" altLang="en-US" sz="800" b="1">
                  <a:latin typeface="Noto Sans CJK JP Regular" panose="020B0500000000000000" pitchFamily="34" charset="-128"/>
                  <a:ea typeface="Noto Sans CJK JP Regular" panose="020B0500000000000000" pitchFamily="34" charset="-128"/>
                </a:rPr>
                <a:t>遺伝子治療</a:t>
              </a:r>
            </a:p>
          </p:txBody>
        </p:sp>
        <p:sp>
          <p:nvSpPr>
            <p:cNvPr id="149" name="テキスト ボックス 148">
              <a:extLst>
                <a:ext uri="{FF2B5EF4-FFF2-40B4-BE49-F238E27FC236}">
                  <a16:creationId xmlns:a16="http://schemas.microsoft.com/office/drawing/2014/main" id="{FCFF7D17-3C71-3A92-1769-D438013AB076}"/>
                </a:ext>
              </a:extLst>
            </p:cNvPr>
            <p:cNvSpPr txBox="1"/>
            <p:nvPr/>
          </p:nvSpPr>
          <p:spPr>
            <a:xfrm>
              <a:off x="5092303" y="6979633"/>
              <a:ext cx="601447" cy="215444"/>
            </a:xfrm>
            <a:prstGeom prst="rect">
              <a:avLst/>
            </a:prstGeom>
            <a:noFill/>
          </p:spPr>
          <p:txBody>
            <a:bodyPr wrap="none" rtlCol="0">
              <a:spAutoFit/>
            </a:bodyPr>
            <a:lstStyle/>
            <a:p>
              <a:pPr algn="ctr"/>
              <a:r>
                <a:rPr kumimoji="1" lang="ja-JP" altLang="en-US" sz="800" b="1">
                  <a:latin typeface="Noto Sans CJK JP Regular" panose="020B0500000000000000" pitchFamily="34" charset="-128"/>
                  <a:ea typeface="Noto Sans CJK JP Regular" panose="020B0500000000000000" pitchFamily="34" charset="-128"/>
                </a:rPr>
                <a:t>細胞移植</a:t>
              </a:r>
            </a:p>
          </p:txBody>
        </p:sp>
        <p:sp>
          <p:nvSpPr>
            <p:cNvPr id="150" name="テキスト ボックス 149">
              <a:extLst>
                <a:ext uri="{FF2B5EF4-FFF2-40B4-BE49-F238E27FC236}">
                  <a16:creationId xmlns:a16="http://schemas.microsoft.com/office/drawing/2014/main" id="{5ABD6990-A263-CBA2-86D2-C0F24A9CFE0D}"/>
                </a:ext>
              </a:extLst>
            </p:cNvPr>
            <p:cNvSpPr txBox="1"/>
            <p:nvPr/>
          </p:nvSpPr>
          <p:spPr>
            <a:xfrm>
              <a:off x="4765354" y="7199447"/>
              <a:ext cx="869148" cy="215444"/>
            </a:xfrm>
            <a:prstGeom prst="rect">
              <a:avLst/>
            </a:prstGeom>
            <a:noFill/>
          </p:spPr>
          <p:txBody>
            <a:bodyPr wrap="none" rtlCol="0">
              <a:spAutoFit/>
            </a:bodyPr>
            <a:lstStyle/>
            <a:p>
              <a:pPr algn="ctr"/>
              <a:r>
                <a:rPr kumimoji="1" lang="ja-JP" altLang="en-US" sz="800" b="1">
                  <a:latin typeface="Noto Sans CJK JP Regular" panose="020B0500000000000000" pitchFamily="34" charset="-128"/>
                  <a:ea typeface="Noto Sans CJK JP Regular" panose="020B0500000000000000" pitchFamily="34" charset="-128"/>
                </a:rPr>
                <a:t>ｽｷｬﾌｫｰﾙﾄﾞ治療</a:t>
              </a:r>
            </a:p>
          </p:txBody>
        </p:sp>
        <p:sp>
          <p:nvSpPr>
            <p:cNvPr id="151" name="テキスト ボックス 150">
              <a:extLst>
                <a:ext uri="{FF2B5EF4-FFF2-40B4-BE49-F238E27FC236}">
                  <a16:creationId xmlns:a16="http://schemas.microsoft.com/office/drawing/2014/main" id="{2001002B-2A7D-4DD8-64A3-CCEAFC268B8B}"/>
                </a:ext>
              </a:extLst>
            </p:cNvPr>
            <p:cNvSpPr txBox="1"/>
            <p:nvPr/>
          </p:nvSpPr>
          <p:spPr>
            <a:xfrm>
              <a:off x="4808719" y="7435220"/>
              <a:ext cx="502061" cy="215444"/>
            </a:xfrm>
            <a:prstGeom prst="rect">
              <a:avLst/>
            </a:prstGeom>
            <a:noFill/>
          </p:spPr>
          <p:txBody>
            <a:bodyPr wrap="none" rtlCol="0">
              <a:spAutoFit/>
            </a:bodyPr>
            <a:lstStyle/>
            <a:p>
              <a:pPr algn="ctr"/>
              <a:r>
                <a:rPr kumimoji="1" lang="ja-JP" altLang="en-US" sz="800" b="1">
                  <a:latin typeface="Noto Sans CJK JP Regular" panose="020B0500000000000000" pitchFamily="34" charset="-128"/>
                  <a:ea typeface="Noto Sans CJK JP Regular" panose="020B0500000000000000" pitchFamily="34" charset="-128"/>
                </a:rPr>
                <a:t>ｴｸｿｿｰﾑ</a:t>
              </a:r>
            </a:p>
          </p:txBody>
        </p:sp>
        <p:cxnSp>
          <p:nvCxnSpPr>
            <p:cNvPr id="152" name="直線コネクタ 151">
              <a:extLst>
                <a:ext uri="{FF2B5EF4-FFF2-40B4-BE49-F238E27FC236}">
                  <a16:creationId xmlns:a16="http://schemas.microsoft.com/office/drawing/2014/main" id="{A7758623-7EF7-BEDA-1CA5-C2CB40B3873E}"/>
                </a:ext>
              </a:extLst>
            </p:cNvPr>
            <p:cNvCxnSpPr>
              <a:cxnSpLocks/>
              <a:stCxn id="148" idx="2"/>
              <a:endCxn id="120" idx="1"/>
            </p:cNvCxnSpPr>
            <p:nvPr/>
          </p:nvCxnSpPr>
          <p:spPr>
            <a:xfrm>
              <a:off x="5688991" y="6944999"/>
              <a:ext cx="219671" cy="484931"/>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53" name="直線コネクタ 152">
              <a:extLst>
                <a:ext uri="{FF2B5EF4-FFF2-40B4-BE49-F238E27FC236}">
                  <a16:creationId xmlns:a16="http://schemas.microsoft.com/office/drawing/2014/main" id="{F1683A7C-814A-186D-8217-CDCD847D3FA2}"/>
                </a:ext>
              </a:extLst>
            </p:cNvPr>
            <p:cNvCxnSpPr>
              <a:cxnSpLocks/>
              <a:endCxn id="121" idx="1"/>
            </p:cNvCxnSpPr>
            <p:nvPr/>
          </p:nvCxnSpPr>
          <p:spPr>
            <a:xfrm>
              <a:off x="5518987" y="7168897"/>
              <a:ext cx="260527" cy="326887"/>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54" name="直線コネクタ 153">
              <a:extLst>
                <a:ext uri="{FF2B5EF4-FFF2-40B4-BE49-F238E27FC236}">
                  <a16:creationId xmlns:a16="http://schemas.microsoft.com/office/drawing/2014/main" id="{18AADE90-1039-9772-5C7C-392DC4227022}"/>
                </a:ext>
              </a:extLst>
            </p:cNvPr>
            <p:cNvCxnSpPr>
              <a:cxnSpLocks/>
              <a:endCxn id="123" idx="1"/>
            </p:cNvCxnSpPr>
            <p:nvPr/>
          </p:nvCxnSpPr>
          <p:spPr>
            <a:xfrm>
              <a:off x="5357967" y="7414948"/>
              <a:ext cx="257567" cy="145412"/>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55" name="直線コネクタ 154">
              <a:extLst>
                <a:ext uri="{FF2B5EF4-FFF2-40B4-BE49-F238E27FC236}">
                  <a16:creationId xmlns:a16="http://schemas.microsoft.com/office/drawing/2014/main" id="{D78D1E4D-F35D-70D7-1ACC-88C6E8CA65F8}"/>
                </a:ext>
              </a:extLst>
            </p:cNvPr>
            <p:cNvCxnSpPr>
              <a:cxnSpLocks/>
            </p:cNvCxnSpPr>
            <p:nvPr/>
          </p:nvCxnSpPr>
          <p:spPr>
            <a:xfrm>
              <a:off x="5266220" y="7573456"/>
              <a:ext cx="197676" cy="42528"/>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56" name="円/楕円 155">
              <a:extLst>
                <a:ext uri="{FF2B5EF4-FFF2-40B4-BE49-F238E27FC236}">
                  <a16:creationId xmlns:a16="http://schemas.microsoft.com/office/drawing/2014/main" id="{3E210E8F-419E-16A6-0E7B-5E08BD4A70EF}"/>
                </a:ext>
              </a:extLst>
            </p:cNvPr>
            <p:cNvSpPr/>
            <p:nvPr/>
          </p:nvSpPr>
          <p:spPr>
            <a:xfrm>
              <a:off x="6096583" y="7296264"/>
              <a:ext cx="78328" cy="78328"/>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7" name="テキスト ボックス 156">
              <a:extLst>
                <a:ext uri="{FF2B5EF4-FFF2-40B4-BE49-F238E27FC236}">
                  <a16:creationId xmlns:a16="http://schemas.microsoft.com/office/drawing/2014/main" id="{0F4990C0-388F-F502-EFE3-D078831D1A2A}"/>
                </a:ext>
              </a:extLst>
            </p:cNvPr>
            <p:cNvSpPr txBox="1"/>
            <p:nvPr/>
          </p:nvSpPr>
          <p:spPr>
            <a:xfrm>
              <a:off x="4959648" y="8726434"/>
              <a:ext cx="3510287" cy="322974"/>
            </a:xfrm>
            <a:prstGeom prst="rect">
              <a:avLst/>
            </a:prstGeom>
            <a:noFill/>
          </p:spPr>
          <p:txBody>
            <a:bodyPr wrap="square" rtlCol="0">
              <a:spAutoFit/>
            </a:bodyPr>
            <a:lstStyle/>
            <a:p>
              <a:pPr>
                <a:lnSpc>
                  <a:spcPct val="110000"/>
                </a:lnSpc>
              </a:pPr>
              <a:r>
                <a:rPr lang="ja-JP" altLang="en-US" sz="700">
                  <a:solidFill>
                    <a:srgbClr val="41352D"/>
                  </a:solidFill>
                  <a:latin typeface="Noto Sans CJK JP Regular" panose="020B0500000000000000" pitchFamily="34" charset="-128"/>
                  <a:ea typeface="Noto Sans CJK JP Regular" panose="020B0500000000000000" pitchFamily="34" charset="-128"/>
                </a:rPr>
                <a:t>「医薬品関連の産業化に向けた課題及び課題解決に必要な取組みに関する調査」</a:t>
              </a:r>
              <a:endParaRPr lang="en-US" altLang="ja-JP" sz="700" dirty="0">
                <a:solidFill>
                  <a:srgbClr val="41352D"/>
                </a:solidFill>
                <a:latin typeface="Noto Sans CJK JP Regular" panose="020B0500000000000000" pitchFamily="34" charset="-128"/>
                <a:ea typeface="Noto Sans CJK JP Regular" panose="020B0500000000000000" pitchFamily="34" charset="-128"/>
              </a:endParaRPr>
            </a:p>
            <a:p>
              <a:pPr>
                <a:lnSpc>
                  <a:spcPct val="110000"/>
                </a:lnSpc>
              </a:pPr>
              <a:r>
                <a:rPr lang="ja-JP" altLang="en-US" sz="700">
                  <a:solidFill>
                    <a:srgbClr val="41352D"/>
                  </a:solidFill>
                  <a:latin typeface="Noto Sans CJK JP Regular" panose="020B0500000000000000" pitchFamily="34" charset="-128"/>
                  <a:ea typeface="Noto Sans CJK JP Regular" panose="020B0500000000000000" pitchFamily="34" charset="-128"/>
                </a:rPr>
                <a:t>（アーサー・ディ・リトル・ジャパン株式会社）を参考に弊社にて作成</a:t>
              </a:r>
            </a:p>
          </p:txBody>
        </p:sp>
        <p:sp>
          <p:nvSpPr>
            <p:cNvPr id="158" name="テキスト ボックス 157">
              <a:extLst>
                <a:ext uri="{FF2B5EF4-FFF2-40B4-BE49-F238E27FC236}">
                  <a16:creationId xmlns:a16="http://schemas.microsoft.com/office/drawing/2014/main" id="{716E6DF8-81CF-209D-050F-D8ECD013E2A0}"/>
                </a:ext>
              </a:extLst>
            </p:cNvPr>
            <p:cNvSpPr txBox="1"/>
            <p:nvPr/>
          </p:nvSpPr>
          <p:spPr>
            <a:xfrm>
              <a:off x="5978504" y="5807945"/>
              <a:ext cx="1678432" cy="220510"/>
            </a:xfrm>
            <a:prstGeom prst="rect">
              <a:avLst/>
            </a:prstGeom>
            <a:noFill/>
          </p:spPr>
          <p:txBody>
            <a:bodyPr wrap="square" rtlCol="0">
              <a:spAutoFit/>
            </a:bodyPr>
            <a:lstStyle/>
            <a:p>
              <a:pPr algn="ctr">
                <a:lnSpc>
                  <a:spcPct val="110000"/>
                </a:lnSpc>
              </a:pPr>
              <a:r>
                <a:rPr lang="ja-JP" altLang="en-US" sz="800">
                  <a:solidFill>
                    <a:srgbClr val="41352D"/>
                  </a:solidFill>
                  <a:latin typeface="Noto Sans CJK JP Medium" panose="020B0500000000000000" pitchFamily="34" charset="-128"/>
                  <a:ea typeface="Noto Sans CJK JP Medium" panose="020B0500000000000000" pitchFamily="34" charset="-128"/>
                </a:rPr>
                <a:t>プロダクトライフサイクル</a:t>
              </a:r>
            </a:p>
          </p:txBody>
        </p:sp>
      </p:grpSp>
      <p:sp>
        <p:nvSpPr>
          <p:cNvPr id="161" name="テキスト ボックス 160">
            <a:extLst>
              <a:ext uri="{FF2B5EF4-FFF2-40B4-BE49-F238E27FC236}">
                <a16:creationId xmlns:a16="http://schemas.microsoft.com/office/drawing/2014/main" id="{8C8BA68A-4C8E-8D55-9240-FEA59F785F5A}"/>
              </a:ext>
            </a:extLst>
          </p:cNvPr>
          <p:cNvSpPr txBox="1"/>
          <p:nvPr/>
        </p:nvSpPr>
        <p:spPr>
          <a:xfrm>
            <a:off x="4905243" y="13044946"/>
            <a:ext cx="3468610" cy="2712987"/>
          </a:xfrm>
          <a:prstGeom prst="rect">
            <a:avLst/>
          </a:prstGeom>
          <a:noFill/>
        </p:spPr>
        <p:txBody>
          <a:bodyPr wrap="square" rtlCol="0">
            <a:spAutoFit/>
          </a:bodyPr>
          <a:lstStyle/>
          <a:p>
            <a:pPr>
              <a:lnSpc>
                <a:spcPct val="130000"/>
              </a:lnSpc>
            </a:pPr>
            <a:r>
              <a:rPr kumimoji="1" lang="ja-JP" altLang="en-US" sz="1200">
                <a:solidFill>
                  <a:schemeClr val="tx1">
                    <a:lumMod val="75000"/>
                    <a:lumOff val="25000"/>
                  </a:schemeClr>
                </a:solidFill>
                <a:latin typeface="Noto Sans CJK JP DemiLight" panose="020B0400000000000000" pitchFamily="34" charset="-128"/>
                <a:ea typeface="Noto Sans CJK JP DemiLight" panose="020B0400000000000000" pitchFamily="34" charset="-128"/>
              </a:rPr>
              <a:t>中分子およびバイオ医薬の製造は、現在バッチ生産が主流であり、各プロセス技術は海外企業によって市場が寡占されておる状態です。</a:t>
            </a:r>
            <a:endParaRPr kumimoji="1" lang="en-US" altLang="ja-JP" sz="1200" dirty="0">
              <a:solidFill>
                <a:schemeClr val="tx1">
                  <a:lumMod val="75000"/>
                  <a:lumOff val="25000"/>
                </a:schemeClr>
              </a:solidFill>
              <a:latin typeface="Noto Sans CJK JP DemiLight" panose="020B0400000000000000" pitchFamily="34" charset="-128"/>
              <a:ea typeface="Noto Sans CJK JP DemiLight" panose="020B0400000000000000" pitchFamily="34" charset="-128"/>
            </a:endParaRPr>
          </a:p>
          <a:p>
            <a:pPr>
              <a:lnSpc>
                <a:spcPct val="130000"/>
              </a:lnSpc>
            </a:pPr>
            <a:r>
              <a:rPr kumimoji="1" lang="ja-JP" altLang="en-US" sz="1200">
                <a:solidFill>
                  <a:schemeClr val="tx1">
                    <a:lumMod val="75000"/>
                    <a:lumOff val="25000"/>
                  </a:schemeClr>
                </a:solidFill>
                <a:latin typeface="Noto Sans CJK JP DemiLight" panose="020B0400000000000000" pitchFamily="34" charset="-128"/>
                <a:ea typeface="Noto Sans CJK JP DemiLight" panose="020B0400000000000000" pitchFamily="34" charset="-128"/>
              </a:rPr>
              <a:t>近年はバッチ生産に比べて省力化・省スペース・少量多品種対応などの優位性を持つ連続生産への取組が活発化しておりますが、低分子医薬を対象とするケースが多く、中分子およびバイオ医薬は手付かずの領域が残っております。</a:t>
            </a:r>
            <a:endParaRPr kumimoji="1" lang="en-US" altLang="ja-JP" sz="1200" dirty="0">
              <a:solidFill>
                <a:schemeClr val="tx1">
                  <a:lumMod val="75000"/>
                  <a:lumOff val="25000"/>
                </a:schemeClr>
              </a:solidFill>
              <a:latin typeface="Noto Sans CJK JP DemiLight" panose="020B0400000000000000" pitchFamily="34" charset="-128"/>
              <a:ea typeface="Noto Sans CJK JP DemiLight" panose="020B0400000000000000" pitchFamily="34" charset="-128"/>
            </a:endParaRPr>
          </a:p>
          <a:p>
            <a:pPr>
              <a:lnSpc>
                <a:spcPct val="130000"/>
              </a:lnSpc>
            </a:pPr>
            <a:r>
              <a:rPr kumimoji="1" lang="ja-JP" altLang="en-US" sz="1200">
                <a:solidFill>
                  <a:schemeClr val="tx1">
                    <a:lumMod val="75000"/>
                    <a:lumOff val="25000"/>
                  </a:schemeClr>
                </a:solidFill>
                <a:latin typeface="Noto Sans CJK JP DemiLight" panose="020B0400000000000000" pitchFamily="34" charset="-128"/>
                <a:ea typeface="Noto Sans CJK JP DemiLight" panose="020B0400000000000000" pitchFamily="34" charset="-128"/>
              </a:rPr>
              <a:t>よって中分子およびバイオ医薬に連続生産方式を導入する者が、市場のニューカマーとして歓迎されることになるのです。</a:t>
            </a:r>
            <a:endParaRPr kumimoji="1" lang="en-US" altLang="ja-JP" sz="1200" dirty="0">
              <a:solidFill>
                <a:schemeClr val="tx1">
                  <a:lumMod val="75000"/>
                  <a:lumOff val="25000"/>
                </a:schemeClr>
              </a:solidFill>
              <a:latin typeface="Noto Sans CJK JP DemiLight" panose="020B0400000000000000" pitchFamily="34" charset="-128"/>
              <a:ea typeface="Noto Sans CJK JP DemiLight" panose="020B0400000000000000" pitchFamily="34" charset="-128"/>
            </a:endParaRPr>
          </a:p>
        </p:txBody>
      </p:sp>
      <p:sp>
        <p:nvSpPr>
          <p:cNvPr id="162" name="テキスト ボックス 161">
            <a:extLst>
              <a:ext uri="{FF2B5EF4-FFF2-40B4-BE49-F238E27FC236}">
                <a16:creationId xmlns:a16="http://schemas.microsoft.com/office/drawing/2014/main" id="{1E78C812-2BD1-AE79-C052-69819DB541D2}"/>
              </a:ext>
            </a:extLst>
          </p:cNvPr>
          <p:cNvSpPr txBox="1"/>
          <p:nvPr/>
        </p:nvSpPr>
        <p:spPr>
          <a:xfrm>
            <a:off x="823481" y="17603815"/>
            <a:ext cx="3468610" cy="2712987"/>
          </a:xfrm>
          <a:prstGeom prst="rect">
            <a:avLst/>
          </a:prstGeom>
          <a:noFill/>
        </p:spPr>
        <p:txBody>
          <a:bodyPr wrap="square" rtlCol="0">
            <a:spAutoFit/>
          </a:bodyPr>
          <a:lstStyle/>
          <a:p>
            <a:pPr>
              <a:lnSpc>
                <a:spcPct val="130000"/>
              </a:lnSpc>
            </a:pPr>
            <a:r>
              <a:rPr kumimoji="1" lang="ja-JP" altLang="en-US" sz="1200">
                <a:solidFill>
                  <a:schemeClr val="tx1">
                    <a:lumMod val="75000"/>
                    <a:lumOff val="25000"/>
                  </a:schemeClr>
                </a:solidFill>
                <a:latin typeface="Noto Sans CJK JP DemiLight" panose="020B0400000000000000" pitchFamily="34" charset="-128"/>
                <a:ea typeface="Noto Sans CJK JP DemiLight" panose="020B0400000000000000" pitchFamily="34" charset="-128"/>
              </a:rPr>
              <a:t>医薬品の連続生産は、原材料（培養液等）を連続的に投入し目的物を生成しながら、同時に「管理された状態」を保つ必要があります</a:t>
            </a:r>
            <a:r>
              <a:rPr kumimoji="1" lang="en-US" altLang="ja-JP" sz="1200" dirty="0">
                <a:solidFill>
                  <a:schemeClr val="tx1">
                    <a:lumMod val="75000"/>
                    <a:lumOff val="25000"/>
                  </a:schemeClr>
                </a:solidFill>
                <a:latin typeface="Noto Sans CJK JP DemiLight" panose="020B0400000000000000" pitchFamily="34" charset="-128"/>
                <a:ea typeface="Noto Sans CJK JP DemiLight" panose="020B0400000000000000" pitchFamily="34" charset="-128"/>
              </a:rPr>
              <a:t>※</a:t>
            </a:r>
            <a:r>
              <a:rPr kumimoji="1" lang="ja-JP" altLang="en-US" sz="1200">
                <a:solidFill>
                  <a:schemeClr val="tx1">
                    <a:lumMod val="75000"/>
                    <a:lumOff val="25000"/>
                  </a:schemeClr>
                </a:solidFill>
                <a:latin typeface="Noto Sans CJK JP DemiLight" panose="020B0400000000000000" pitchFamily="34" charset="-128"/>
                <a:ea typeface="Noto Sans CJK JP DemiLight" panose="020B0400000000000000" pitchFamily="34" charset="-128"/>
              </a:rPr>
              <a:t>。これはリアルタイムセンシングや集中管理、予兆検知といった技術が求められる領域です。</a:t>
            </a:r>
            <a:endParaRPr kumimoji="1" lang="en-US" altLang="ja-JP" sz="1200" dirty="0">
              <a:solidFill>
                <a:schemeClr val="tx1">
                  <a:lumMod val="75000"/>
                  <a:lumOff val="25000"/>
                </a:schemeClr>
              </a:solidFill>
              <a:latin typeface="Noto Sans CJK JP DemiLight" panose="020B0400000000000000" pitchFamily="34" charset="-128"/>
              <a:ea typeface="Noto Sans CJK JP DemiLight" panose="020B0400000000000000" pitchFamily="34" charset="-128"/>
            </a:endParaRPr>
          </a:p>
          <a:p>
            <a:pPr>
              <a:lnSpc>
                <a:spcPct val="130000"/>
              </a:lnSpc>
            </a:pPr>
            <a:r>
              <a:rPr kumimoji="1" lang="ja-JP" altLang="en-US" sz="1200">
                <a:solidFill>
                  <a:schemeClr val="tx1">
                    <a:lumMod val="75000"/>
                    <a:lumOff val="25000"/>
                  </a:schemeClr>
                </a:solidFill>
                <a:latin typeface="Noto Sans CJK JP DemiLight" panose="020B0400000000000000" pitchFamily="34" charset="-128"/>
                <a:ea typeface="Noto Sans CJK JP DemiLight" panose="020B0400000000000000" pitchFamily="34" charset="-128"/>
              </a:rPr>
              <a:t>当社はこれまで数多くの</a:t>
            </a:r>
            <a:r>
              <a:rPr kumimoji="1" lang="en-US" altLang="ja-JP" sz="1200" dirty="0">
                <a:solidFill>
                  <a:schemeClr val="tx1">
                    <a:lumMod val="75000"/>
                    <a:lumOff val="25000"/>
                  </a:schemeClr>
                </a:solidFill>
                <a:latin typeface="Noto Sans CJK JP DemiLight" panose="020B0400000000000000" pitchFamily="34" charset="-128"/>
                <a:ea typeface="Noto Sans CJK JP DemiLight" panose="020B0400000000000000" pitchFamily="34" charset="-128"/>
              </a:rPr>
              <a:t>FA</a:t>
            </a:r>
            <a:r>
              <a:rPr kumimoji="1" lang="ja-JP" altLang="en-US" sz="1200">
                <a:solidFill>
                  <a:schemeClr val="tx1">
                    <a:lumMod val="75000"/>
                    <a:lumOff val="25000"/>
                  </a:schemeClr>
                </a:solidFill>
                <a:latin typeface="Noto Sans CJK JP DemiLight" panose="020B0400000000000000" pitchFamily="34" charset="-128"/>
                <a:ea typeface="Noto Sans CJK JP DemiLight" panose="020B0400000000000000" pitchFamily="34" charset="-128"/>
              </a:rPr>
              <a:t>企業様とともに、さまざまな製造現場の最適化に向けたご支援を行ってまいりました。その知見をもとに、</a:t>
            </a:r>
            <a:r>
              <a:rPr kumimoji="1" lang="en-US" altLang="ja-JP" sz="1200" dirty="0">
                <a:solidFill>
                  <a:schemeClr val="tx1">
                    <a:lumMod val="75000"/>
                    <a:lumOff val="25000"/>
                  </a:schemeClr>
                </a:solidFill>
                <a:latin typeface="Noto Sans CJK JP DemiLight" panose="020B0400000000000000" pitchFamily="34" charset="-128"/>
                <a:ea typeface="Noto Sans CJK JP DemiLight" panose="020B0400000000000000" pitchFamily="34" charset="-128"/>
              </a:rPr>
              <a:t>FA</a:t>
            </a:r>
            <a:r>
              <a:rPr kumimoji="1" lang="ja-JP" altLang="en-US" sz="1200">
                <a:solidFill>
                  <a:schemeClr val="tx1">
                    <a:lumMod val="75000"/>
                    <a:lumOff val="25000"/>
                  </a:schemeClr>
                </a:solidFill>
                <a:latin typeface="Noto Sans CJK JP DemiLight" panose="020B0400000000000000" pitchFamily="34" charset="-128"/>
                <a:ea typeface="Noto Sans CJK JP DemiLight" panose="020B0400000000000000" pitchFamily="34" charset="-128"/>
              </a:rPr>
              <a:t>と製薬業界との橋渡しをすることで、創薬開発の早期化や医薬品の安定供給に向けた技術を世に送り出したいと考えております。</a:t>
            </a:r>
            <a:endParaRPr kumimoji="1" lang="en-US" altLang="ja-JP" sz="1200" dirty="0">
              <a:solidFill>
                <a:schemeClr val="tx1">
                  <a:lumMod val="75000"/>
                  <a:lumOff val="25000"/>
                </a:schemeClr>
              </a:solidFill>
              <a:latin typeface="Noto Sans CJK JP DemiLight" panose="020B0400000000000000" pitchFamily="34" charset="-128"/>
              <a:ea typeface="Noto Sans CJK JP DemiLight" panose="020B0400000000000000" pitchFamily="34" charset="-128"/>
            </a:endParaRPr>
          </a:p>
        </p:txBody>
      </p:sp>
      <p:sp>
        <p:nvSpPr>
          <p:cNvPr id="163" name="テキスト ボックス 162">
            <a:extLst>
              <a:ext uri="{FF2B5EF4-FFF2-40B4-BE49-F238E27FC236}">
                <a16:creationId xmlns:a16="http://schemas.microsoft.com/office/drawing/2014/main" id="{7A28B9C0-56D3-546B-8DAB-400D74A11542}"/>
              </a:ext>
            </a:extLst>
          </p:cNvPr>
          <p:cNvSpPr txBox="1"/>
          <p:nvPr/>
        </p:nvSpPr>
        <p:spPr>
          <a:xfrm>
            <a:off x="823481" y="8733389"/>
            <a:ext cx="3468610" cy="2472921"/>
          </a:xfrm>
          <a:prstGeom prst="rect">
            <a:avLst/>
          </a:prstGeom>
          <a:noFill/>
        </p:spPr>
        <p:txBody>
          <a:bodyPr wrap="square" rtlCol="0">
            <a:spAutoFit/>
          </a:bodyPr>
          <a:lstStyle/>
          <a:p>
            <a:pPr>
              <a:lnSpc>
                <a:spcPct val="130000"/>
              </a:lnSpc>
            </a:pPr>
            <a:r>
              <a:rPr kumimoji="1" lang="ja-JP" altLang="en-US" sz="1200">
                <a:solidFill>
                  <a:schemeClr val="tx1">
                    <a:lumMod val="75000"/>
                    <a:lumOff val="25000"/>
                  </a:schemeClr>
                </a:solidFill>
                <a:latin typeface="Noto Sans CJK JP DemiLight" panose="020B0400000000000000" pitchFamily="34" charset="-128"/>
                <a:ea typeface="Noto Sans CJK JP DemiLight" panose="020B0400000000000000" pitchFamily="34" charset="-128"/>
              </a:rPr>
              <a:t>医薬品をモダリティ別にライフサイクルで位置付けると図のように整理できます。市場が期待するニーズはそれぞれ異なるため、この点を踏まえる必要があります。</a:t>
            </a:r>
            <a:endParaRPr kumimoji="1" lang="en-US" altLang="ja-JP" sz="1200" dirty="0">
              <a:solidFill>
                <a:schemeClr val="tx1">
                  <a:lumMod val="75000"/>
                  <a:lumOff val="25000"/>
                </a:schemeClr>
              </a:solidFill>
              <a:latin typeface="Noto Sans CJK JP DemiLight" panose="020B0400000000000000" pitchFamily="34" charset="-128"/>
              <a:ea typeface="Noto Sans CJK JP DemiLight" panose="020B0400000000000000" pitchFamily="34" charset="-128"/>
            </a:endParaRPr>
          </a:p>
          <a:p>
            <a:pPr>
              <a:lnSpc>
                <a:spcPct val="130000"/>
              </a:lnSpc>
            </a:pPr>
            <a:r>
              <a:rPr kumimoji="1" lang="ja-JP" altLang="en-US" sz="1200">
                <a:solidFill>
                  <a:schemeClr val="tx1">
                    <a:lumMod val="75000"/>
                    <a:lumOff val="25000"/>
                  </a:schemeClr>
                </a:solidFill>
                <a:latin typeface="Noto Sans CJK JP DemiLight" panose="020B0400000000000000" pitchFamily="34" charset="-128"/>
                <a:ea typeface="Noto Sans CJK JP DemiLight" panose="020B0400000000000000" pitchFamily="34" charset="-128"/>
              </a:rPr>
              <a:t>これまで日本の製薬業界が注力してきた低分子医薬はすでに成熟期も終盤に差し掛かっており、今後は事業再生や生き残りのための技術を欲することになります。</a:t>
            </a:r>
            <a:r>
              <a:rPr kumimoji="1" lang="en-US" altLang="ja-JP" sz="1200" dirty="0">
                <a:solidFill>
                  <a:schemeClr val="tx1">
                    <a:lumMod val="75000"/>
                    <a:lumOff val="25000"/>
                  </a:schemeClr>
                </a:solidFill>
                <a:latin typeface="Noto Sans CJK JP DemiLight" panose="020B0400000000000000" pitchFamily="34" charset="-128"/>
                <a:ea typeface="Noto Sans CJK JP DemiLight" panose="020B0400000000000000" pitchFamily="34" charset="-128"/>
              </a:rPr>
              <a:t>FA</a:t>
            </a:r>
            <a:r>
              <a:rPr kumimoji="1" lang="ja-JP" altLang="en-US" sz="1200">
                <a:solidFill>
                  <a:schemeClr val="tx1">
                    <a:lumMod val="75000"/>
                    <a:lumOff val="25000"/>
                  </a:schemeClr>
                </a:solidFill>
                <a:latin typeface="Noto Sans CJK JP DemiLight" panose="020B0400000000000000" pitchFamily="34" charset="-128"/>
                <a:ea typeface="Noto Sans CJK JP DemiLight" panose="020B0400000000000000" pitchFamily="34" charset="-128"/>
              </a:rPr>
              <a:t>企業が得意とする効率化・コスト削減は、成長期にある中分子および抗体医薬でこそ発揮されると言えます。</a:t>
            </a:r>
            <a:endParaRPr kumimoji="1" lang="en-US" altLang="ja-JP" sz="1200" dirty="0">
              <a:solidFill>
                <a:schemeClr val="tx1">
                  <a:lumMod val="75000"/>
                  <a:lumOff val="25000"/>
                </a:schemeClr>
              </a:solidFill>
              <a:latin typeface="Noto Sans CJK JP DemiLight" panose="020B0400000000000000" pitchFamily="34" charset="-128"/>
              <a:ea typeface="Noto Sans CJK JP DemiLight" panose="020B0400000000000000" pitchFamily="34" charset="-128"/>
            </a:endParaRPr>
          </a:p>
        </p:txBody>
      </p:sp>
      <p:sp>
        <p:nvSpPr>
          <p:cNvPr id="164" name="テキスト ボックス 163">
            <a:extLst>
              <a:ext uri="{FF2B5EF4-FFF2-40B4-BE49-F238E27FC236}">
                <a16:creationId xmlns:a16="http://schemas.microsoft.com/office/drawing/2014/main" id="{8F072898-D18B-C575-099F-AFFB1B744265}"/>
              </a:ext>
            </a:extLst>
          </p:cNvPr>
          <p:cNvSpPr txBox="1"/>
          <p:nvPr/>
        </p:nvSpPr>
        <p:spPr>
          <a:xfrm>
            <a:off x="5573158" y="326640"/>
            <a:ext cx="697627" cy="246221"/>
          </a:xfrm>
          <a:prstGeom prst="rect">
            <a:avLst/>
          </a:prstGeom>
          <a:noFill/>
        </p:spPr>
        <p:txBody>
          <a:bodyPr wrap="none" rtlCol="0">
            <a:spAutoFit/>
          </a:bodyPr>
          <a:lstStyle/>
          <a:p>
            <a:r>
              <a:rPr kumimoji="1" lang="ja-JP" altLang="en-US" sz="1000">
                <a:latin typeface="Noto Sans CJK JP Medium" panose="020B0500000000000000" pitchFamily="34" charset="-128"/>
                <a:ea typeface="Noto Sans CJK JP Medium" panose="020B0500000000000000" pitchFamily="34" charset="-128"/>
              </a:rPr>
              <a:t>企業情報</a:t>
            </a:r>
          </a:p>
        </p:txBody>
      </p:sp>
      <p:sp>
        <p:nvSpPr>
          <p:cNvPr id="165" name="テキスト ボックス 164">
            <a:extLst>
              <a:ext uri="{FF2B5EF4-FFF2-40B4-BE49-F238E27FC236}">
                <a16:creationId xmlns:a16="http://schemas.microsoft.com/office/drawing/2014/main" id="{962D39B1-281B-0126-E66F-481187F6D37B}"/>
              </a:ext>
            </a:extLst>
          </p:cNvPr>
          <p:cNvSpPr txBox="1"/>
          <p:nvPr/>
        </p:nvSpPr>
        <p:spPr>
          <a:xfrm>
            <a:off x="3541896" y="326640"/>
            <a:ext cx="1082348" cy="246221"/>
          </a:xfrm>
          <a:prstGeom prst="rect">
            <a:avLst/>
          </a:prstGeom>
          <a:noFill/>
        </p:spPr>
        <p:txBody>
          <a:bodyPr wrap="none" rtlCol="0">
            <a:spAutoFit/>
          </a:bodyPr>
          <a:lstStyle/>
          <a:p>
            <a:r>
              <a:rPr kumimoji="1" lang="ja-JP" altLang="en-US" sz="1000">
                <a:latin typeface="Noto Sans CJK JP Medium" panose="020B0500000000000000" pitchFamily="34" charset="-128"/>
                <a:ea typeface="Noto Sans CJK JP Medium" panose="020B0500000000000000" pitchFamily="34" charset="-128"/>
              </a:rPr>
              <a:t>事業領域・強み</a:t>
            </a:r>
          </a:p>
        </p:txBody>
      </p:sp>
      <p:sp>
        <p:nvSpPr>
          <p:cNvPr id="166" name="テキスト ボックス 165">
            <a:extLst>
              <a:ext uri="{FF2B5EF4-FFF2-40B4-BE49-F238E27FC236}">
                <a16:creationId xmlns:a16="http://schemas.microsoft.com/office/drawing/2014/main" id="{A088B718-9283-5D3C-2453-D28E8A2E714E}"/>
              </a:ext>
            </a:extLst>
          </p:cNvPr>
          <p:cNvSpPr txBox="1"/>
          <p:nvPr/>
        </p:nvSpPr>
        <p:spPr>
          <a:xfrm>
            <a:off x="4749887" y="326640"/>
            <a:ext cx="697627" cy="246221"/>
          </a:xfrm>
          <a:prstGeom prst="rect">
            <a:avLst/>
          </a:prstGeom>
          <a:noFill/>
        </p:spPr>
        <p:txBody>
          <a:bodyPr wrap="none" rtlCol="0">
            <a:spAutoFit/>
          </a:bodyPr>
          <a:lstStyle/>
          <a:p>
            <a:r>
              <a:rPr kumimoji="1" lang="ja-JP" altLang="en-US" sz="1000">
                <a:latin typeface="Noto Sans CJK JP Medium" panose="020B0500000000000000" pitchFamily="34" charset="-128"/>
                <a:ea typeface="Noto Sans CJK JP Medium" panose="020B0500000000000000" pitchFamily="34" charset="-128"/>
              </a:rPr>
              <a:t>サービス</a:t>
            </a:r>
          </a:p>
        </p:txBody>
      </p:sp>
      <p:sp>
        <p:nvSpPr>
          <p:cNvPr id="167" name="テキスト ボックス 166">
            <a:extLst>
              <a:ext uri="{FF2B5EF4-FFF2-40B4-BE49-F238E27FC236}">
                <a16:creationId xmlns:a16="http://schemas.microsoft.com/office/drawing/2014/main" id="{149B3CF5-67C6-4A7D-3E1A-5C88B8313457}"/>
              </a:ext>
            </a:extLst>
          </p:cNvPr>
          <p:cNvSpPr txBox="1"/>
          <p:nvPr/>
        </p:nvSpPr>
        <p:spPr>
          <a:xfrm>
            <a:off x="6624137" y="326640"/>
            <a:ext cx="697627" cy="246221"/>
          </a:xfrm>
          <a:prstGeom prst="rect">
            <a:avLst/>
          </a:prstGeom>
          <a:noFill/>
        </p:spPr>
        <p:txBody>
          <a:bodyPr wrap="none" rtlCol="0">
            <a:spAutoFit/>
          </a:bodyPr>
          <a:lstStyle/>
          <a:p>
            <a:r>
              <a:rPr kumimoji="1" lang="ja-JP" altLang="en-US" sz="1000">
                <a:latin typeface="Noto Sans CJK JP Medium" panose="020B0500000000000000" pitchFamily="34" charset="-128"/>
                <a:ea typeface="Noto Sans CJK JP Medium" panose="020B0500000000000000" pitchFamily="34" charset="-128"/>
              </a:rPr>
              <a:t>採用情報</a:t>
            </a:r>
          </a:p>
        </p:txBody>
      </p:sp>
      <p:sp>
        <p:nvSpPr>
          <p:cNvPr id="168" name="テキスト ボックス 167">
            <a:extLst>
              <a:ext uri="{FF2B5EF4-FFF2-40B4-BE49-F238E27FC236}">
                <a16:creationId xmlns:a16="http://schemas.microsoft.com/office/drawing/2014/main" id="{2D59C85C-02C6-153A-2754-F76BCFE77873}"/>
              </a:ext>
            </a:extLst>
          </p:cNvPr>
          <p:cNvSpPr txBox="1"/>
          <p:nvPr/>
        </p:nvSpPr>
        <p:spPr>
          <a:xfrm>
            <a:off x="7754297" y="326640"/>
            <a:ext cx="954107" cy="246221"/>
          </a:xfrm>
          <a:prstGeom prst="rect">
            <a:avLst/>
          </a:prstGeom>
          <a:noFill/>
        </p:spPr>
        <p:txBody>
          <a:bodyPr wrap="none" rtlCol="0">
            <a:spAutoFit/>
          </a:bodyPr>
          <a:lstStyle/>
          <a:p>
            <a:r>
              <a:rPr kumimoji="1" lang="ja-JP" altLang="en-US" sz="1000">
                <a:latin typeface="Noto Sans CJK JP Medium" panose="020B0500000000000000" pitchFamily="34" charset="-128"/>
                <a:ea typeface="Noto Sans CJK JP Medium" panose="020B0500000000000000" pitchFamily="34" charset="-128"/>
              </a:rPr>
              <a:t>お問い合わせ</a:t>
            </a:r>
          </a:p>
        </p:txBody>
      </p:sp>
      <p:grpSp>
        <p:nvGrpSpPr>
          <p:cNvPr id="184" name="グループ化 183">
            <a:extLst>
              <a:ext uri="{FF2B5EF4-FFF2-40B4-BE49-F238E27FC236}">
                <a16:creationId xmlns:a16="http://schemas.microsoft.com/office/drawing/2014/main" id="{88D96AA5-AF96-3F06-32A3-1E47D52CFDD4}"/>
              </a:ext>
            </a:extLst>
          </p:cNvPr>
          <p:cNvGrpSpPr/>
          <p:nvPr/>
        </p:nvGrpSpPr>
        <p:grpSpPr>
          <a:xfrm>
            <a:off x="842894" y="12470423"/>
            <a:ext cx="3701381" cy="2308530"/>
            <a:chOff x="3259795" y="1290224"/>
            <a:chExt cx="6186449" cy="3858453"/>
          </a:xfrm>
        </p:grpSpPr>
        <p:pic>
          <p:nvPicPr>
            <p:cNvPr id="179" name="図 178">
              <a:extLst>
                <a:ext uri="{FF2B5EF4-FFF2-40B4-BE49-F238E27FC236}">
                  <a16:creationId xmlns:a16="http://schemas.microsoft.com/office/drawing/2014/main" id="{CAEC2043-5AFD-B39E-59DD-394463CB89A5}"/>
                </a:ext>
              </a:extLst>
            </p:cNvPr>
            <p:cNvPicPr>
              <a:picLocks noChangeAspect="1"/>
            </p:cNvPicPr>
            <p:nvPr/>
          </p:nvPicPr>
          <p:blipFill>
            <a:blip r:embed="rId6"/>
            <a:stretch>
              <a:fillRect/>
            </a:stretch>
          </p:blipFill>
          <p:spPr>
            <a:xfrm>
              <a:off x="3672321" y="1290224"/>
              <a:ext cx="5600700" cy="1841500"/>
            </a:xfrm>
            <a:prstGeom prst="rect">
              <a:avLst/>
            </a:prstGeom>
          </p:spPr>
        </p:pic>
        <p:pic>
          <p:nvPicPr>
            <p:cNvPr id="180" name="図 179">
              <a:extLst>
                <a:ext uri="{FF2B5EF4-FFF2-40B4-BE49-F238E27FC236}">
                  <a16:creationId xmlns:a16="http://schemas.microsoft.com/office/drawing/2014/main" id="{58DCF185-E49A-A3A2-506C-CF2740572436}"/>
                </a:ext>
              </a:extLst>
            </p:cNvPr>
            <p:cNvPicPr>
              <a:picLocks noChangeAspect="1"/>
            </p:cNvPicPr>
            <p:nvPr/>
          </p:nvPicPr>
          <p:blipFill>
            <a:blip r:embed="rId7"/>
            <a:stretch>
              <a:fillRect/>
            </a:stretch>
          </p:blipFill>
          <p:spPr>
            <a:xfrm>
              <a:off x="3259795" y="3699195"/>
              <a:ext cx="6186449" cy="1449482"/>
            </a:xfrm>
            <a:prstGeom prst="rect">
              <a:avLst/>
            </a:prstGeom>
          </p:spPr>
        </p:pic>
        <p:sp>
          <p:nvSpPr>
            <p:cNvPr id="181" name="テキスト ボックス 180">
              <a:extLst>
                <a:ext uri="{FF2B5EF4-FFF2-40B4-BE49-F238E27FC236}">
                  <a16:creationId xmlns:a16="http://schemas.microsoft.com/office/drawing/2014/main" id="{7EC831C9-A2E5-1B6B-CD70-549988947463}"/>
                </a:ext>
              </a:extLst>
            </p:cNvPr>
            <p:cNvSpPr txBox="1"/>
            <p:nvPr/>
          </p:nvSpPr>
          <p:spPr>
            <a:xfrm>
              <a:off x="3763927" y="3374951"/>
              <a:ext cx="1468714" cy="513044"/>
            </a:xfrm>
            <a:prstGeom prst="rect">
              <a:avLst/>
            </a:prstGeom>
            <a:noFill/>
          </p:spPr>
          <p:txBody>
            <a:bodyPr wrap="none" rtlCol="0">
              <a:spAutoFit/>
            </a:bodyPr>
            <a:lstStyle/>
            <a:p>
              <a:pPr algn="ctr"/>
              <a:r>
                <a:rPr kumimoji="1" lang="ja-JP" altLang="en-US" sz="1050">
                  <a:latin typeface="Meiryo UI" panose="020B0604030504040204" pitchFamily="34" charset="-128"/>
                  <a:ea typeface="Meiryo UI" panose="020B0604030504040204" pitchFamily="34" charset="-128"/>
                </a:rPr>
                <a:t>原料投入</a:t>
              </a:r>
            </a:p>
          </p:txBody>
        </p:sp>
        <p:sp>
          <p:nvSpPr>
            <p:cNvPr id="182" name="テキスト ボックス 181">
              <a:extLst>
                <a:ext uri="{FF2B5EF4-FFF2-40B4-BE49-F238E27FC236}">
                  <a16:creationId xmlns:a16="http://schemas.microsoft.com/office/drawing/2014/main" id="{F601EE6A-09F0-E1B4-70DB-5CA4632BC8F5}"/>
                </a:ext>
              </a:extLst>
            </p:cNvPr>
            <p:cNvSpPr txBox="1"/>
            <p:nvPr/>
          </p:nvSpPr>
          <p:spPr>
            <a:xfrm>
              <a:off x="5573511" y="3356287"/>
              <a:ext cx="1433930" cy="424393"/>
            </a:xfrm>
            <a:prstGeom prst="rect">
              <a:avLst/>
            </a:prstGeom>
            <a:noFill/>
          </p:spPr>
          <p:txBody>
            <a:bodyPr wrap="none" rtlCol="0">
              <a:spAutoFit/>
            </a:bodyPr>
            <a:lstStyle/>
            <a:p>
              <a:pPr algn="ctr"/>
              <a:r>
                <a:rPr kumimoji="1" lang="ja-JP" altLang="en-US" sz="1050">
                  <a:latin typeface="Meiryo UI" panose="020B0604030504040204" pitchFamily="34" charset="-128"/>
                  <a:ea typeface="Meiryo UI" panose="020B0604030504040204" pitchFamily="34" charset="-128"/>
                </a:rPr>
                <a:t>反応／培養</a:t>
              </a:r>
              <a:endParaRPr kumimoji="1" lang="en-US" altLang="ja-JP" sz="1050" dirty="0">
                <a:latin typeface="Meiryo UI" panose="020B0604030504040204" pitchFamily="34" charset="-128"/>
                <a:ea typeface="Meiryo UI" panose="020B0604030504040204" pitchFamily="34" charset="-128"/>
              </a:endParaRPr>
            </a:p>
          </p:txBody>
        </p:sp>
        <p:sp>
          <p:nvSpPr>
            <p:cNvPr id="183" name="テキスト ボックス 182">
              <a:extLst>
                <a:ext uri="{FF2B5EF4-FFF2-40B4-BE49-F238E27FC236}">
                  <a16:creationId xmlns:a16="http://schemas.microsoft.com/office/drawing/2014/main" id="{731DA741-F871-EAB9-545F-2293BAB065BA}"/>
                </a:ext>
              </a:extLst>
            </p:cNvPr>
            <p:cNvSpPr txBox="1"/>
            <p:nvPr/>
          </p:nvSpPr>
          <p:spPr>
            <a:xfrm>
              <a:off x="7707254" y="3320132"/>
              <a:ext cx="758761" cy="424393"/>
            </a:xfrm>
            <a:prstGeom prst="rect">
              <a:avLst/>
            </a:prstGeom>
            <a:noFill/>
          </p:spPr>
          <p:txBody>
            <a:bodyPr wrap="none" rtlCol="0">
              <a:spAutoFit/>
            </a:bodyPr>
            <a:lstStyle/>
            <a:p>
              <a:pPr algn="ctr"/>
              <a:r>
                <a:rPr kumimoji="1" lang="ja-JP" altLang="en-US" sz="1050">
                  <a:latin typeface="Meiryo UI" panose="020B0604030504040204" pitchFamily="34" charset="-128"/>
                  <a:ea typeface="Meiryo UI" panose="020B0604030504040204" pitchFamily="34" charset="-128"/>
                </a:rPr>
                <a:t>精製</a:t>
              </a:r>
            </a:p>
          </p:txBody>
        </p:sp>
      </p:grpSp>
      <p:pic>
        <p:nvPicPr>
          <p:cNvPr id="197" name="図 196">
            <a:extLst>
              <a:ext uri="{FF2B5EF4-FFF2-40B4-BE49-F238E27FC236}">
                <a16:creationId xmlns:a16="http://schemas.microsoft.com/office/drawing/2014/main" id="{04824702-24AC-2DBE-61A2-1855E63192AD}"/>
              </a:ext>
            </a:extLst>
          </p:cNvPr>
          <p:cNvPicPr>
            <a:picLocks noChangeAspect="1"/>
          </p:cNvPicPr>
          <p:nvPr/>
        </p:nvPicPr>
        <p:blipFill rotWithShape="1">
          <a:blip r:embed="rId8"/>
          <a:srcRect l="13167" t="4830" b="814"/>
          <a:stretch/>
        </p:blipFill>
        <p:spPr>
          <a:xfrm>
            <a:off x="4755075" y="17678110"/>
            <a:ext cx="3645748" cy="2639201"/>
          </a:xfrm>
          <a:prstGeom prst="rect">
            <a:avLst/>
          </a:prstGeom>
        </p:spPr>
      </p:pic>
      <p:sp>
        <p:nvSpPr>
          <p:cNvPr id="10" name="角丸四角形 9">
            <a:extLst>
              <a:ext uri="{FF2B5EF4-FFF2-40B4-BE49-F238E27FC236}">
                <a16:creationId xmlns:a16="http://schemas.microsoft.com/office/drawing/2014/main" id="{E99C76BA-46FA-8281-273D-B7156AF725B1}"/>
              </a:ext>
            </a:extLst>
          </p:cNvPr>
          <p:cNvSpPr/>
          <p:nvPr/>
        </p:nvSpPr>
        <p:spPr>
          <a:xfrm>
            <a:off x="972238" y="20452329"/>
            <a:ext cx="1626332" cy="398799"/>
          </a:xfrm>
          <a:prstGeom prst="roundRect">
            <a:avLst>
              <a:gd name="adj" fmla="val 50000"/>
            </a:avLst>
          </a:prstGeom>
          <a:solidFill>
            <a:srgbClr val="1F37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ボックス 12">
            <a:extLst>
              <a:ext uri="{FF2B5EF4-FFF2-40B4-BE49-F238E27FC236}">
                <a16:creationId xmlns:a16="http://schemas.microsoft.com/office/drawing/2014/main" id="{7D126173-8787-CBB5-2F4A-7C61BD40BC62}"/>
              </a:ext>
            </a:extLst>
          </p:cNvPr>
          <p:cNvSpPr txBox="1"/>
          <p:nvPr/>
        </p:nvSpPr>
        <p:spPr>
          <a:xfrm>
            <a:off x="1289115" y="20525651"/>
            <a:ext cx="992579" cy="253916"/>
          </a:xfrm>
          <a:prstGeom prst="rect">
            <a:avLst/>
          </a:prstGeom>
          <a:noFill/>
        </p:spPr>
        <p:txBody>
          <a:bodyPr wrap="none" rtlCol="0">
            <a:spAutoFit/>
          </a:bodyPr>
          <a:lstStyle/>
          <a:p>
            <a:pPr algn="ctr"/>
            <a:r>
              <a:rPr kumimoji="1" lang="ja-JP" altLang="en-US" sz="1050">
                <a:solidFill>
                  <a:schemeClr val="bg1"/>
                </a:solidFill>
                <a:latin typeface="Noto Sans CJK JP Medium" panose="020B0500000000000000" pitchFamily="34" charset="-128"/>
                <a:ea typeface="Noto Sans CJK JP Medium" panose="020B0500000000000000" pitchFamily="34" charset="-128"/>
              </a:rPr>
              <a:t>事例はこちら</a:t>
            </a:r>
          </a:p>
        </p:txBody>
      </p:sp>
      <p:sp>
        <p:nvSpPr>
          <p:cNvPr id="17" name="正方形/長方形 16">
            <a:extLst>
              <a:ext uri="{FF2B5EF4-FFF2-40B4-BE49-F238E27FC236}">
                <a16:creationId xmlns:a16="http://schemas.microsoft.com/office/drawing/2014/main" id="{48CF450A-31F4-31F1-22D6-0C3CB8BD6322}"/>
              </a:ext>
            </a:extLst>
          </p:cNvPr>
          <p:cNvSpPr/>
          <p:nvPr/>
        </p:nvSpPr>
        <p:spPr>
          <a:xfrm>
            <a:off x="992334" y="4639587"/>
            <a:ext cx="2092794" cy="434731"/>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50">
                <a:latin typeface="Noto Sans CJK JP Medium" panose="020B0500000000000000" pitchFamily="34" charset="-128"/>
                <a:ea typeface="Noto Sans CJK JP Medium" panose="020B0500000000000000" pitchFamily="34" charset="-128"/>
              </a:rPr>
              <a:t>お問い合わせ</a:t>
            </a:r>
          </a:p>
        </p:txBody>
      </p:sp>
      <p:sp>
        <p:nvSpPr>
          <p:cNvPr id="18" name="右中かっこ 17">
            <a:extLst>
              <a:ext uri="{FF2B5EF4-FFF2-40B4-BE49-F238E27FC236}">
                <a16:creationId xmlns:a16="http://schemas.microsoft.com/office/drawing/2014/main" id="{91FF4F7B-0A9E-A064-7EB7-5E3875ADA0A4}"/>
              </a:ext>
            </a:extLst>
          </p:cNvPr>
          <p:cNvSpPr/>
          <p:nvPr/>
        </p:nvSpPr>
        <p:spPr>
          <a:xfrm>
            <a:off x="9227171" y="898550"/>
            <a:ext cx="571822" cy="4346713"/>
          </a:xfrm>
          <a:prstGeom prst="rightBrace">
            <a:avLst>
              <a:gd name="adj1" fmla="val 38278"/>
              <a:gd name="adj2" fmla="val 50000"/>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24" name="四角形吹き出し 23">
            <a:extLst>
              <a:ext uri="{FF2B5EF4-FFF2-40B4-BE49-F238E27FC236}">
                <a16:creationId xmlns:a16="http://schemas.microsoft.com/office/drawing/2014/main" id="{036D5DA2-C203-D309-62D5-4646A8045748}"/>
              </a:ext>
            </a:extLst>
          </p:cNvPr>
          <p:cNvSpPr/>
          <p:nvPr/>
        </p:nvSpPr>
        <p:spPr>
          <a:xfrm>
            <a:off x="-3313290" y="1546507"/>
            <a:ext cx="2522693" cy="923330"/>
          </a:xfrm>
          <a:prstGeom prst="wedgeRectCallout">
            <a:avLst>
              <a:gd name="adj1" fmla="val 109132"/>
              <a:gd name="adj2" fmla="val -49300"/>
            </a:avLst>
          </a:prstGeom>
          <a:solidFill>
            <a:srgbClr val="FF0000"/>
          </a:solidFill>
          <a:ln>
            <a:noFill/>
          </a:ln>
        </p:spPr>
        <p:txBody>
          <a:bodyPr wrap="square" rtlCol="0">
            <a:spAutoFit/>
          </a:bodyPr>
          <a:lstStyle/>
          <a:p>
            <a:r>
              <a:rPr kumimoji="1" lang="ja-JP" altLang="en-US">
                <a:solidFill>
                  <a:schemeClr val="bg1"/>
                </a:solidFill>
                <a:latin typeface="Meiryo UI" panose="020B0604030504040204" pitchFamily="34" charset="-128"/>
                <a:ea typeface="Meiryo UI" panose="020B0604030504040204" pitchFamily="34" charset="-128"/>
              </a:rPr>
              <a:t>以前は　　　　　　</a:t>
            </a:r>
            <a:endParaRPr kumimoji="1" lang="en-US" altLang="ja-JP" dirty="0">
              <a:solidFill>
                <a:schemeClr val="bg1"/>
              </a:solidFill>
              <a:latin typeface="Meiryo UI" panose="020B0604030504040204" pitchFamily="34" charset="-128"/>
              <a:ea typeface="Meiryo UI" panose="020B0604030504040204" pitchFamily="34" charset="-128"/>
            </a:endParaRPr>
          </a:p>
          <a:p>
            <a:r>
              <a:rPr kumimoji="1" lang="ja-JP" altLang="en-US">
                <a:solidFill>
                  <a:schemeClr val="bg1"/>
                </a:solidFill>
                <a:latin typeface="Meiryo UI" panose="020B0604030504040204" pitchFamily="34" charset="-128"/>
                <a:ea typeface="Meiryo UI" panose="020B0604030504040204" pitchFamily="34" charset="-128"/>
              </a:rPr>
              <a:t>としていた表現をやめて、大きな文字にしてください</a:t>
            </a:r>
          </a:p>
        </p:txBody>
      </p:sp>
      <p:sp>
        <p:nvSpPr>
          <p:cNvPr id="25" name="四角形吹き出し 24">
            <a:extLst>
              <a:ext uri="{FF2B5EF4-FFF2-40B4-BE49-F238E27FC236}">
                <a16:creationId xmlns:a16="http://schemas.microsoft.com/office/drawing/2014/main" id="{8807EF53-7D52-4E1C-C772-8B1A8D6C0FD0}"/>
              </a:ext>
            </a:extLst>
          </p:cNvPr>
          <p:cNvSpPr/>
          <p:nvPr/>
        </p:nvSpPr>
        <p:spPr>
          <a:xfrm>
            <a:off x="10272267" y="2907691"/>
            <a:ext cx="1938820" cy="1200329"/>
          </a:xfrm>
          <a:prstGeom prst="wedgeRectCallout">
            <a:avLst>
              <a:gd name="adj1" fmla="val -70885"/>
              <a:gd name="adj2" fmla="val -35152"/>
            </a:avLst>
          </a:prstGeom>
          <a:solidFill>
            <a:srgbClr val="FF0000"/>
          </a:solidFill>
          <a:ln>
            <a:noFill/>
          </a:ln>
        </p:spPr>
        <p:txBody>
          <a:bodyPr wrap="square" rtlCol="0">
            <a:spAutoFit/>
          </a:bodyPr>
          <a:lstStyle/>
          <a:p>
            <a:pPr algn="ctr"/>
            <a:r>
              <a:rPr kumimoji="1" lang="ja-JP" altLang="en-US">
                <a:solidFill>
                  <a:schemeClr val="bg1"/>
                </a:solidFill>
                <a:latin typeface="Meiryo UI" panose="020B0604030504040204" pitchFamily="34" charset="-128"/>
                <a:ea typeface="Meiryo UI" panose="020B0604030504040204" pitchFamily="34" charset="-128"/>
              </a:rPr>
              <a:t>以前より高さを</a:t>
            </a:r>
            <a:r>
              <a:rPr kumimoji="1" lang="en-US" altLang="ja-JP" dirty="0">
                <a:solidFill>
                  <a:schemeClr val="bg1"/>
                </a:solidFill>
                <a:latin typeface="Meiryo UI" panose="020B0604030504040204" pitchFamily="34" charset="-128"/>
                <a:ea typeface="Meiryo UI" panose="020B0604030504040204" pitchFamily="34" charset="-128"/>
              </a:rPr>
              <a:t>1.3</a:t>
            </a:r>
            <a:r>
              <a:rPr kumimoji="1" lang="ja-JP" altLang="en-US">
                <a:solidFill>
                  <a:schemeClr val="bg1"/>
                </a:solidFill>
                <a:latin typeface="Meiryo UI" panose="020B0604030504040204" pitchFamily="34" charset="-128"/>
                <a:ea typeface="Meiryo UI" panose="020B0604030504040204" pitchFamily="34" charset="-128"/>
              </a:rPr>
              <a:t>倍くらいにしてください（感覚で構いません）</a:t>
            </a:r>
          </a:p>
        </p:txBody>
      </p:sp>
      <p:sp>
        <p:nvSpPr>
          <p:cNvPr id="27" name="角丸四角形 26">
            <a:extLst>
              <a:ext uri="{FF2B5EF4-FFF2-40B4-BE49-F238E27FC236}">
                <a16:creationId xmlns:a16="http://schemas.microsoft.com/office/drawing/2014/main" id="{16A95671-120A-5FC0-0F75-DFA525B3AEC3}"/>
              </a:ext>
            </a:extLst>
          </p:cNvPr>
          <p:cNvSpPr/>
          <p:nvPr/>
        </p:nvSpPr>
        <p:spPr>
          <a:xfrm>
            <a:off x="-2472999" y="1648024"/>
            <a:ext cx="1329765" cy="212377"/>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テキスト ボックス 28">
            <a:extLst>
              <a:ext uri="{FF2B5EF4-FFF2-40B4-BE49-F238E27FC236}">
                <a16:creationId xmlns:a16="http://schemas.microsoft.com/office/drawing/2014/main" id="{CE280A4A-23E9-5005-8172-040684A8069E}"/>
              </a:ext>
            </a:extLst>
          </p:cNvPr>
          <p:cNvSpPr txBox="1"/>
          <p:nvPr/>
        </p:nvSpPr>
        <p:spPr>
          <a:xfrm>
            <a:off x="-2374939" y="1638796"/>
            <a:ext cx="1133644" cy="230832"/>
          </a:xfrm>
          <a:prstGeom prst="rect">
            <a:avLst/>
          </a:prstGeom>
          <a:noFill/>
        </p:spPr>
        <p:txBody>
          <a:bodyPr wrap="none" rtlCol="0">
            <a:spAutoFit/>
          </a:bodyPr>
          <a:lstStyle/>
          <a:p>
            <a:pPr algn="ctr"/>
            <a:r>
              <a:rPr kumimoji="1" lang="ja-JP" altLang="en-US" sz="900">
                <a:solidFill>
                  <a:schemeClr val="tx1">
                    <a:lumMod val="85000"/>
                    <a:lumOff val="15000"/>
                  </a:schemeClr>
                </a:solidFill>
                <a:latin typeface="Noto Sans CJK JP Medium" panose="020B0500000000000000" pitchFamily="34" charset="-128"/>
                <a:ea typeface="Noto Sans CJK JP Medium" panose="020B0500000000000000" pitchFamily="34" charset="-128"/>
              </a:rPr>
              <a:t>取り組みテーマ</a:t>
            </a:r>
            <a:r>
              <a:rPr kumimoji="1" lang="en-US" altLang="ja-JP" sz="900" dirty="0">
                <a:solidFill>
                  <a:schemeClr val="tx1">
                    <a:lumMod val="85000"/>
                    <a:lumOff val="15000"/>
                  </a:schemeClr>
                </a:solidFill>
                <a:latin typeface="Noto Sans CJK JP Medium" panose="020B0500000000000000" pitchFamily="34" charset="-128"/>
                <a:ea typeface="Noto Sans CJK JP Medium" panose="020B0500000000000000" pitchFamily="34" charset="-128"/>
              </a:rPr>
              <a:t> </a:t>
            </a:r>
            <a:r>
              <a:rPr kumimoji="1" lang="ja-JP" altLang="en-US" sz="900">
                <a:solidFill>
                  <a:schemeClr val="tx1">
                    <a:lumMod val="85000"/>
                    <a:lumOff val="15000"/>
                  </a:schemeClr>
                </a:solidFill>
                <a:latin typeface="Noto Sans CJK JP Medium" panose="020B0500000000000000" pitchFamily="34" charset="-128"/>
                <a:ea typeface="Noto Sans CJK JP Medium" panose="020B0500000000000000" pitchFamily="34" charset="-128"/>
              </a:rPr>
              <a:t>①</a:t>
            </a:r>
          </a:p>
        </p:txBody>
      </p:sp>
      <p:sp>
        <p:nvSpPr>
          <p:cNvPr id="37" name="四角形吹き出し 36">
            <a:extLst>
              <a:ext uri="{FF2B5EF4-FFF2-40B4-BE49-F238E27FC236}">
                <a16:creationId xmlns:a16="http://schemas.microsoft.com/office/drawing/2014/main" id="{D20FEC99-8362-4F9E-A4BF-4B2292D9BACC}"/>
              </a:ext>
            </a:extLst>
          </p:cNvPr>
          <p:cNvSpPr/>
          <p:nvPr/>
        </p:nvSpPr>
        <p:spPr>
          <a:xfrm>
            <a:off x="-3169446" y="2723827"/>
            <a:ext cx="2522693" cy="369332"/>
          </a:xfrm>
          <a:prstGeom prst="wedgeRectCallout">
            <a:avLst>
              <a:gd name="adj1" fmla="val 109132"/>
              <a:gd name="adj2" fmla="val -49300"/>
            </a:avLst>
          </a:prstGeom>
          <a:solidFill>
            <a:srgbClr val="FF0000"/>
          </a:solidFill>
          <a:ln>
            <a:noFill/>
          </a:ln>
        </p:spPr>
        <p:txBody>
          <a:bodyPr wrap="square" rtlCol="0">
            <a:spAutoFit/>
          </a:bodyPr>
          <a:lstStyle/>
          <a:p>
            <a:r>
              <a:rPr kumimoji="1" lang="ja-JP" altLang="en-US">
                <a:solidFill>
                  <a:schemeClr val="bg1"/>
                </a:solidFill>
                <a:latin typeface="Meiryo UI" panose="020B0604030504040204" pitchFamily="34" charset="-128"/>
                <a:ea typeface="Meiryo UI" panose="020B0604030504040204" pitchFamily="34" charset="-128"/>
              </a:rPr>
              <a:t>文章差し替え</a:t>
            </a:r>
          </a:p>
        </p:txBody>
      </p:sp>
      <p:sp>
        <p:nvSpPr>
          <p:cNvPr id="39" name="四角形吹き出し 38">
            <a:extLst>
              <a:ext uri="{FF2B5EF4-FFF2-40B4-BE49-F238E27FC236}">
                <a16:creationId xmlns:a16="http://schemas.microsoft.com/office/drawing/2014/main" id="{D2EADB61-29ED-55DA-6B1D-CBF28C01BBAD}"/>
              </a:ext>
            </a:extLst>
          </p:cNvPr>
          <p:cNvSpPr/>
          <p:nvPr/>
        </p:nvSpPr>
        <p:spPr>
          <a:xfrm>
            <a:off x="-3383708" y="4666511"/>
            <a:ext cx="2522693" cy="369332"/>
          </a:xfrm>
          <a:prstGeom prst="wedgeRectCallout">
            <a:avLst>
              <a:gd name="adj1" fmla="val 109132"/>
              <a:gd name="adj2" fmla="val -49300"/>
            </a:avLst>
          </a:prstGeom>
          <a:solidFill>
            <a:srgbClr val="FF0000"/>
          </a:solidFill>
          <a:ln>
            <a:noFill/>
          </a:ln>
        </p:spPr>
        <p:txBody>
          <a:bodyPr wrap="square" rtlCol="0">
            <a:spAutoFit/>
          </a:bodyPr>
          <a:lstStyle/>
          <a:p>
            <a:r>
              <a:rPr kumimoji="1" lang="ja-JP" altLang="en-US">
                <a:solidFill>
                  <a:schemeClr val="bg1"/>
                </a:solidFill>
                <a:latin typeface="Meiryo UI" panose="020B0604030504040204" pitchFamily="34" charset="-128"/>
                <a:ea typeface="Meiryo UI" panose="020B0604030504040204" pitchFamily="34" charset="-128"/>
              </a:rPr>
              <a:t>文章追加</a:t>
            </a:r>
          </a:p>
        </p:txBody>
      </p:sp>
      <p:sp>
        <p:nvSpPr>
          <p:cNvPr id="40" name="四角形吹き出し 39">
            <a:extLst>
              <a:ext uri="{FF2B5EF4-FFF2-40B4-BE49-F238E27FC236}">
                <a16:creationId xmlns:a16="http://schemas.microsoft.com/office/drawing/2014/main" id="{850EB6F3-57ED-DE21-13C7-8F3B822AAB52}"/>
              </a:ext>
            </a:extLst>
          </p:cNvPr>
          <p:cNvSpPr/>
          <p:nvPr/>
        </p:nvSpPr>
        <p:spPr>
          <a:xfrm>
            <a:off x="-3665927" y="12446867"/>
            <a:ext cx="2522693" cy="646331"/>
          </a:xfrm>
          <a:prstGeom prst="wedgeRectCallout">
            <a:avLst>
              <a:gd name="adj1" fmla="val 72360"/>
              <a:gd name="adj2" fmla="val -34947"/>
            </a:avLst>
          </a:prstGeom>
          <a:solidFill>
            <a:srgbClr val="FF0000"/>
          </a:solidFill>
          <a:ln>
            <a:noFill/>
          </a:ln>
        </p:spPr>
        <p:txBody>
          <a:bodyPr wrap="square" rtlCol="0">
            <a:spAutoFit/>
          </a:bodyPr>
          <a:lstStyle/>
          <a:p>
            <a:r>
              <a:rPr kumimoji="1" lang="ja-JP" altLang="en-US">
                <a:solidFill>
                  <a:schemeClr val="bg1"/>
                </a:solidFill>
                <a:latin typeface="Meiryo UI" panose="020B0604030504040204" pitchFamily="34" charset="-128"/>
                <a:ea typeface="Meiryo UI" panose="020B0604030504040204" pitchFamily="34" charset="-128"/>
              </a:rPr>
              <a:t>文章や図は以前ものを全て差し替え</a:t>
            </a:r>
          </a:p>
        </p:txBody>
      </p:sp>
      <p:sp>
        <p:nvSpPr>
          <p:cNvPr id="57" name="右中かっこ 56">
            <a:extLst>
              <a:ext uri="{FF2B5EF4-FFF2-40B4-BE49-F238E27FC236}">
                <a16:creationId xmlns:a16="http://schemas.microsoft.com/office/drawing/2014/main" id="{F4D8F308-738A-CA84-8CAF-3F52C31C1113}"/>
              </a:ext>
            </a:extLst>
          </p:cNvPr>
          <p:cNvSpPr/>
          <p:nvPr/>
        </p:nvSpPr>
        <p:spPr>
          <a:xfrm rot="10800000">
            <a:off x="-679629" y="5567512"/>
            <a:ext cx="571822" cy="15476940"/>
          </a:xfrm>
          <a:prstGeom prst="rightBrace">
            <a:avLst>
              <a:gd name="adj1" fmla="val 38278"/>
              <a:gd name="adj2" fmla="val 50000"/>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14" name="四角形吹き出し 13">
            <a:extLst>
              <a:ext uri="{FF2B5EF4-FFF2-40B4-BE49-F238E27FC236}">
                <a16:creationId xmlns:a16="http://schemas.microsoft.com/office/drawing/2014/main" id="{FF30703F-54A9-E421-0068-13A13E41A11A}"/>
              </a:ext>
            </a:extLst>
          </p:cNvPr>
          <p:cNvSpPr/>
          <p:nvPr/>
        </p:nvSpPr>
        <p:spPr>
          <a:xfrm>
            <a:off x="-1760006" y="20068726"/>
            <a:ext cx="1938820" cy="646331"/>
          </a:xfrm>
          <a:prstGeom prst="wedgeRectCallout">
            <a:avLst>
              <a:gd name="adj1" fmla="val 87008"/>
              <a:gd name="adj2" fmla="val 38661"/>
            </a:avLst>
          </a:prstGeom>
          <a:solidFill>
            <a:srgbClr val="FF0000"/>
          </a:solidFill>
          <a:ln>
            <a:noFill/>
          </a:ln>
        </p:spPr>
        <p:txBody>
          <a:bodyPr wrap="square" rtlCol="0">
            <a:spAutoFit/>
          </a:bodyPr>
          <a:lstStyle/>
          <a:p>
            <a:pPr algn="ctr"/>
            <a:r>
              <a:rPr kumimoji="1" lang="ja-JP" altLang="en-US">
                <a:solidFill>
                  <a:schemeClr val="bg1"/>
                </a:solidFill>
                <a:latin typeface="Meiryo UI" panose="020B0604030504040204" pitchFamily="34" charset="-128"/>
                <a:ea typeface="Meiryo UI" panose="020B0604030504040204" pitchFamily="34" charset="-128"/>
              </a:rPr>
              <a:t>クリックで「特設ページ」ページへ</a:t>
            </a:r>
          </a:p>
        </p:txBody>
      </p:sp>
    </p:spTree>
    <p:extLst>
      <p:ext uri="{BB962C8B-B14F-4D97-AF65-F5344CB8AC3E}">
        <p14:creationId xmlns:p14="http://schemas.microsoft.com/office/powerpoint/2010/main" val="37711937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4C9A5E01-67B2-B270-D3B0-EE56F3D20C87}"/>
              </a:ext>
            </a:extLst>
          </p:cNvPr>
          <p:cNvPicPr>
            <a:picLocks noChangeAspect="1"/>
          </p:cNvPicPr>
          <p:nvPr/>
        </p:nvPicPr>
        <p:blipFill rotWithShape="1">
          <a:blip r:embed="rId3"/>
          <a:srcRect l="-4990" t="1642" r="12045" b="193"/>
          <a:stretch/>
        </p:blipFill>
        <p:spPr>
          <a:xfrm>
            <a:off x="2512067" y="813633"/>
            <a:ext cx="6487472" cy="4567663"/>
          </a:xfrm>
          <a:prstGeom prst="rect">
            <a:avLst/>
          </a:prstGeom>
        </p:spPr>
      </p:pic>
      <p:sp>
        <p:nvSpPr>
          <p:cNvPr id="6" name="正方形/長方形 5">
            <a:extLst>
              <a:ext uri="{FF2B5EF4-FFF2-40B4-BE49-F238E27FC236}">
                <a16:creationId xmlns:a16="http://schemas.microsoft.com/office/drawing/2014/main" id="{27D3966E-179F-9CD8-5487-FF2C19279ACD}"/>
              </a:ext>
            </a:extLst>
          </p:cNvPr>
          <p:cNvSpPr/>
          <p:nvPr/>
        </p:nvSpPr>
        <p:spPr>
          <a:xfrm>
            <a:off x="-8367" y="813633"/>
            <a:ext cx="4591190" cy="4565744"/>
          </a:xfrm>
          <a:prstGeom prst="rect">
            <a:avLst/>
          </a:prstGeom>
          <a:gradFill>
            <a:gsLst>
              <a:gs pos="0">
                <a:srgbClr val="1C1814"/>
              </a:gs>
              <a:gs pos="72000">
                <a:srgbClr val="1B1714"/>
              </a:gs>
              <a:gs pos="100000">
                <a:srgbClr val="17242D">
                  <a:alpha val="0"/>
                </a:srgb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4" name="角丸四角形 363">
            <a:extLst>
              <a:ext uri="{FF2B5EF4-FFF2-40B4-BE49-F238E27FC236}">
                <a16:creationId xmlns:a16="http://schemas.microsoft.com/office/drawing/2014/main" id="{44D979CF-4A4F-45B2-F1B3-B12DF2C191E8}"/>
              </a:ext>
            </a:extLst>
          </p:cNvPr>
          <p:cNvSpPr/>
          <p:nvPr/>
        </p:nvSpPr>
        <p:spPr>
          <a:xfrm>
            <a:off x="6240471" y="10843402"/>
            <a:ext cx="2320382" cy="4008645"/>
          </a:xfrm>
          <a:prstGeom prst="roundRect">
            <a:avLst>
              <a:gd name="adj" fmla="val 507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2" name="角丸四角形 361">
            <a:extLst>
              <a:ext uri="{FF2B5EF4-FFF2-40B4-BE49-F238E27FC236}">
                <a16:creationId xmlns:a16="http://schemas.microsoft.com/office/drawing/2014/main" id="{283EB3AC-C2AF-FCE1-26A9-B5BE02C7BAD1}"/>
              </a:ext>
            </a:extLst>
          </p:cNvPr>
          <p:cNvSpPr/>
          <p:nvPr/>
        </p:nvSpPr>
        <p:spPr>
          <a:xfrm>
            <a:off x="3345120" y="10843402"/>
            <a:ext cx="2320382" cy="4008645"/>
          </a:xfrm>
          <a:prstGeom prst="roundRect">
            <a:avLst>
              <a:gd name="adj" fmla="val 507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9" name="角丸四角形 358">
            <a:extLst>
              <a:ext uri="{FF2B5EF4-FFF2-40B4-BE49-F238E27FC236}">
                <a16:creationId xmlns:a16="http://schemas.microsoft.com/office/drawing/2014/main" id="{3A6B50E6-EDD4-7FC1-44C9-A1CFA01A5D0F}"/>
              </a:ext>
            </a:extLst>
          </p:cNvPr>
          <p:cNvSpPr/>
          <p:nvPr/>
        </p:nvSpPr>
        <p:spPr>
          <a:xfrm>
            <a:off x="493246" y="10843402"/>
            <a:ext cx="2320382" cy="4008645"/>
          </a:xfrm>
          <a:prstGeom prst="roundRect">
            <a:avLst>
              <a:gd name="adj" fmla="val 507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6" name="正方形/長方形 355">
            <a:extLst>
              <a:ext uri="{FF2B5EF4-FFF2-40B4-BE49-F238E27FC236}">
                <a16:creationId xmlns:a16="http://schemas.microsoft.com/office/drawing/2014/main" id="{3C39AB6F-26F6-DBFA-703A-B05B8A11965F}"/>
              </a:ext>
            </a:extLst>
          </p:cNvPr>
          <p:cNvSpPr/>
          <p:nvPr/>
        </p:nvSpPr>
        <p:spPr>
          <a:xfrm>
            <a:off x="-8367" y="9025442"/>
            <a:ext cx="9007905" cy="145773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5" name="正方形/長方形 324">
            <a:extLst>
              <a:ext uri="{FF2B5EF4-FFF2-40B4-BE49-F238E27FC236}">
                <a16:creationId xmlns:a16="http://schemas.microsoft.com/office/drawing/2014/main" id="{EC80E9B7-CE41-A0A1-F155-5C7CA214B3C7}"/>
              </a:ext>
            </a:extLst>
          </p:cNvPr>
          <p:cNvSpPr/>
          <p:nvPr/>
        </p:nvSpPr>
        <p:spPr>
          <a:xfrm>
            <a:off x="0" y="28671200"/>
            <a:ext cx="8999538" cy="96915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6" name="図 35">
            <a:extLst>
              <a:ext uri="{FF2B5EF4-FFF2-40B4-BE49-F238E27FC236}">
                <a16:creationId xmlns:a16="http://schemas.microsoft.com/office/drawing/2014/main" id="{C20495D8-3932-1852-F0BE-2FD856280DF8}"/>
              </a:ext>
            </a:extLst>
          </p:cNvPr>
          <p:cNvPicPr>
            <a:picLocks noChangeAspect="1"/>
          </p:cNvPicPr>
          <p:nvPr/>
        </p:nvPicPr>
        <p:blipFill>
          <a:blip r:embed="rId4"/>
          <a:stretch>
            <a:fillRect/>
          </a:stretch>
        </p:blipFill>
        <p:spPr>
          <a:xfrm>
            <a:off x="543831" y="288534"/>
            <a:ext cx="1716406" cy="260894"/>
          </a:xfrm>
          <a:prstGeom prst="rect">
            <a:avLst/>
          </a:prstGeom>
        </p:spPr>
      </p:pic>
      <p:sp>
        <p:nvSpPr>
          <p:cNvPr id="55" name="正方形/長方形 54">
            <a:extLst>
              <a:ext uri="{FF2B5EF4-FFF2-40B4-BE49-F238E27FC236}">
                <a16:creationId xmlns:a16="http://schemas.microsoft.com/office/drawing/2014/main" id="{B6AB9606-7951-915B-EE2E-10CC12B7FCB3}"/>
              </a:ext>
            </a:extLst>
          </p:cNvPr>
          <p:cNvSpPr/>
          <p:nvPr/>
        </p:nvSpPr>
        <p:spPr>
          <a:xfrm>
            <a:off x="-7532" y="21878790"/>
            <a:ext cx="9007070" cy="2303105"/>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 name="テキスト ボックス 55">
            <a:extLst>
              <a:ext uri="{FF2B5EF4-FFF2-40B4-BE49-F238E27FC236}">
                <a16:creationId xmlns:a16="http://schemas.microsoft.com/office/drawing/2014/main" id="{8EA23296-73CD-C593-58F3-953B73155E8F}"/>
              </a:ext>
            </a:extLst>
          </p:cNvPr>
          <p:cNvSpPr txBox="1"/>
          <p:nvPr/>
        </p:nvSpPr>
        <p:spPr>
          <a:xfrm>
            <a:off x="383517" y="23392855"/>
            <a:ext cx="7667260" cy="507831"/>
          </a:xfrm>
          <a:prstGeom prst="rect">
            <a:avLst/>
          </a:prstGeom>
          <a:noFill/>
        </p:spPr>
        <p:txBody>
          <a:bodyPr wrap="square" rtlCol="0">
            <a:spAutoFit/>
          </a:bodyPr>
          <a:lstStyle/>
          <a:p>
            <a:pPr algn="l"/>
            <a:r>
              <a:rPr lang="en" altLang="ja-JP" sz="900" dirty="0">
                <a:solidFill>
                  <a:schemeClr val="bg1"/>
                </a:solidFill>
                <a:latin typeface="Noto Sans CJK JP Medium" panose="020B0500000000000000" pitchFamily="34" charset="-128"/>
                <a:ea typeface="Noto Sans CJK JP Medium" panose="020B0500000000000000" pitchFamily="34" charset="-128"/>
              </a:rPr>
              <a:t>Home</a:t>
            </a:r>
            <a:r>
              <a:rPr lang="ja-JP" altLang="en-US" sz="900">
                <a:solidFill>
                  <a:schemeClr val="bg1"/>
                </a:solidFill>
                <a:latin typeface="Noto Sans CJK JP Medium" panose="020B0500000000000000" pitchFamily="34" charset="-128"/>
                <a:ea typeface="Noto Sans CJK JP Medium" panose="020B0500000000000000" pitchFamily="34" charset="-128"/>
              </a:rPr>
              <a:t>｜</a:t>
            </a:r>
            <a:r>
              <a:rPr lang="en" altLang="ja-JP" sz="900" dirty="0">
                <a:solidFill>
                  <a:schemeClr val="bg1"/>
                </a:solidFill>
                <a:latin typeface="Noto Sans CJK JP Medium" panose="020B0500000000000000" pitchFamily="34" charset="-128"/>
                <a:ea typeface="Noto Sans CJK JP Medium" panose="020B0500000000000000" pitchFamily="34" charset="-128"/>
              </a:rPr>
              <a:t>Industry</a:t>
            </a:r>
            <a:r>
              <a:rPr lang="ja-JP" altLang="en-US" sz="900">
                <a:solidFill>
                  <a:schemeClr val="bg1"/>
                </a:solidFill>
                <a:latin typeface="Noto Sans CJK JP Medium" panose="020B0500000000000000" pitchFamily="34" charset="-128"/>
                <a:ea typeface="Noto Sans CJK JP Medium" panose="020B0500000000000000" pitchFamily="34" charset="-128"/>
              </a:rPr>
              <a:t>｜</a:t>
            </a:r>
            <a:r>
              <a:rPr lang="en" altLang="ja-JP" sz="900" dirty="0">
                <a:solidFill>
                  <a:schemeClr val="bg1"/>
                </a:solidFill>
                <a:latin typeface="Noto Sans CJK JP Medium" panose="020B0500000000000000" pitchFamily="34" charset="-128"/>
                <a:ea typeface="Noto Sans CJK JP Medium" panose="020B0500000000000000" pitchFamily="34" charset="-128"/>
              </a:rPr>
              <a:t>Service</a:t>
            </a:r>
            <a:r>
              <a:rPr lang="ja-JP" altLang="en-US" sz="900">
                <a:solidFill>
                  <a:schemeClr val="bg1"/>
                </a:solidFill>
                <a:latin typeface="Noto Sans CJK JP Medium" panose="020B0500000000000000" pitchFamily="34" charset="-128"/>
                <a:ea typeface="Noto Sans CJK JP Medium" panose="020B0500000000000000" pitchFamily="34" charset="-128"/>
              </a:rPr>
              <a:t>｜</a:t>
            </a:r>
            <a:r>
              <a:rPr lang="en" altLang="ja-JP" sz="900" dirty="0">
                <a:solidFill>
                  <a:schemeClr val="bg1"/>
                </a:solidFill>
                <a:latin typeface="Noto Sans CJK JP Medium" panose="020B0500000000000000" pitchFamily="34" charset="-128"/>
                <a:ea typeface="Noto Sans CJK JP Medium" panose="020B0500000000000000" pitchFamily="34" charset="-128"/>
              </a:rPr>
              <a:t>Works</a:t>
            </a:r>
            <a:r>
              <a:rPr lang="ja-JP" altLang="en-US" sz="900">
                <a:solidFill>
                  <a:schemeClr val="bg1"/>
                </a:solidFill>
                <a:latin typeface="Noto Sans CJK JP Medium" panose="020B0500000000000000" pitchFamily="34" charset="-128"/>
                <a:ea typeface="Noto Sans CJK JP Medium" panose="020B0500000000000000" pitchFamily="34" charset="-128"/>
              </a:rPr>
              <a:t>｜</a:t>
            </a:r>
            <a:r>
              <a:rPr lang="en" altLang="ja-JP" sz="900" dirty="0">
                <a:solidFill>
                  <a:schemeClr val="bg1"/>
                </a:solidFill>
                <a:latin typeface="Noto Sans CJK JP Medium" panose="020B0500000000000000" pitchFamily="34" charset="-128"/>
                <a:ea typeface="Noto Sans CJK JP Medium" panose="020B0500000000000000" pitchFamily="34" charset="-128"/>
              </a:rPr>
              <a:t>Company</a:t>
            </a:r>
            <a:r>
              <a:rPr lang="ja-JP" altLang="en-US" sz="900">
                <a:solidFill>
                  <a:schemeClr val="bg1"/>
                </a:solidFill>
                <a:latin typeface="Noto Sans CJK JP Medium" panose="020B0500000000000000" pitchFamily="34" charset="-128"/>
                <a:ea typeface="Noto Sans CJK JP Medium" panose="020B0500000000000000" pitchFamily="34" charset="-128"/>
              </a:rPr>
              <a:t>｜</a:t>
            </a:r>
            <a:r>
              <a:rPr lang="en" altLang="ja-JP" sz="900" dirty="0">
                <a:solidFill>
                  <a:schemeClr val="bg1"/>
                </a:solidFill>
                <a:latin typeface="Noto Sans CJK JP Medium" panose="020B0500000000000000" pitchFamily="34" charset="-128"/>
                <a:ea typeface="Noto Sans CJK JP Medium" panose="020B0500000000000000" pitchFamily="34" charset="-128"/>
              </a:rPr>
              <a:t>Recruit</a:t>
            </a:r>
            <a:r>
              <a:rPr lang="ja-JP" altLang="en-US" sz="900">
                <a:solidFill>
                  <a:schemeClr val="bg1"/>
                </a:solidFill>
                <a:latin typeface="Noto Sans CJK JP Medium" panose="020B0500000000000000" pitchFamily="34" charset="-128"/>
                <a:ea typeface="Noto Sans CJK JP Medium" panose="020B0500000000000000" pitchFamily="34" charset="-128"/>
              </a:rPr>
              <a:t>｜</a:t>
            </a:r>
            <a:r>
              <a:rPr lang="en" altLang="ja-JP" sz="900" dirty="0">
                <a:solidFill>
                  <a:schemeClr val="bg1"/>
                </a:solidFill>
                <a:latin typeface="Noto Sans CJK JP Medium" panose="020B0500000000000000" pitchFamily="34" charset="-128"/>
                <a:ea typeface="Noto Sans CJK JP Medium" panose="020B0500000000000000" pitchFamily="34" charset="-128"/>
              </a:rPr>
              <a:t>Contact</a:t>
            </a:r>
            <a:r>
              <a:rPr lang="ja-JP" altLang="en-US" sz="900">
                <a:solidFill>
                  <a:schemeClr val="bg1"/>
                </a:solidFill>
                <a:latin typeface="Noto Sans CJK JP Medium" panose="020B0500000000000000" pitchFamily="34" charset="-128"/>
                <a:ea typeface="Noto Sans CJK JP Medium" panose="020B0500000000000000" pitchFamily="34" charset="-128"/>
              </a:rPr>
              <a:t>｜</a:t>
            </a:r>
            <a:r>
              <a:rPr lang="en" altLang="ja-JP" sz="900" dirty="0">
                <a:solidFill>
                  <a:schemeClr val="bg1"/>
                </a:solidFill>
                <a:latin typeface="Noto Sans CJK JP Medium" panose="020B0500000000000000" pitchFamily="34" charset="-128"/>
                <a:ea typeface="Noto Sans CJK JP Medium" panose="020B0500000000000000" pitchFamily="34" charset="-128"/>
              </a:rPr>
              <a:t>Privacy</a:t>
            </a:r>
            <a:r>
              <a:rPr lang="ja-JP" altLang="en-US" sz="900">
                <a:solidFill>
                  <a:schemeClr val="bg1"/>
                </a:solidFill>
                <a:latin typeface="Noto Sans CJK JP Medium" panose="020B0500000000000000" pitchFamily="34" charset="-128"/>
                <a:ea typeface="Noto Sans CJK JP Medium" panose="020B0500000000000000" pitchFamily="34" charset="-128"/>
              </a:rPr>
              <a:t>｜特定商取引法に基づく記載</a:t>
            </a:r>
          </a:p>
          <a:p>
            <a:pPr algn="l"/>
            <a:br>
              <a:rPr lang="ja-JP" altLang="en-US" sz="900">
                <a:solidFill>
                  <a:schemeClr val="bg1"/>
                </a:solidFill>
                <a:latin typeface="Noto Sans CJK JP Medium" panose="020B0500000000000000" pitchFamily="34" charset="-128"/>
                <a:ea typeface="Noto Sans CJK JP Medium" panose="020B0500000000000000" pitchFamily="34" charset="-128"/>
              </a:rPr>
            </a:br>
            <a:r>
              <a:rPr lang="en-US" altLang="ja-JP" sz="900" dirty="0">
                <a:solidFill>
                  <a:schemeClr val="bg1"/>
                </a:solidFill>
                <a:latin typeface="Noto Sans CJK JP Medium" panose="020B0500000000000000" pitchFamily="34" charset="-128"/>
                <a:ea typeface="Noto Sans CJK JP Medium" panose="020B0500000000000000" pitchFamily="34" charset="-128"/>
              </a:rPr>
              <a:t>© </a:t>
            </a:r>
            <a:r>
              <a:rPr lang="en" altLang="ja-JP" sz="900" dirty="0">
                <a:solidFill>
                  <a:schemeClr val="bg1"/>
                </a:solidFill>
                <a:latin typeface="Noto Sans CJK JP Medium" panose="020B0500000000000000" pitchFamily="34" charset="-128"/>
                <a:ea typeface="Noto Sans CJK JP Medium" panose="020B0500000000000000" pitchFamily="34" charset="-128"/>
              </a:rPr>
              <a:t>Quad Lab Co., Ltd.</a:t>
            </a:r>
          </a:p>
        </p:txBody>
      </p:sp>
      <p:sp>
        <p:nvSpPr>
          <p:cNvPr id="60" name="正方形/長方形 59">
            <a:extLst>
              <a:ext uri="{FF2B5EF4-FFF2-40B4-BE49-F238E27FC236}">
                <a16:creationId xmlns:a16="http://schemas.microsoft.com/office/drawing/2014/main" id="{E952A41A-D3AD-05F6-DB90-ABA7B9263F37}"/>
              </a:ext>
            </a:extLst>
          </p:cNvPr>
          <p:cNvSpPr/>
          <p:nvPr/>
        </p:nvSpPr>
        <p:spPr>
          <a:xfrm>
            <a:off x="6474105" y="22655040"/>
            <a:ext cx="2092794" cy="43473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a:solidFill>
                  <a:schemeClr val="tx1">
                    <a:lumMod val="85000"/>
                    <a:lumOff val="15000"/>
                  </a:schemeClr>
                </a:solidFill>
                <a:latin typeface="Noto Sans CJK JP Medium" panose="020B0500000000000000" pitchFamily="34" charset="-128"/>
                <a:ea typeface="Noto Sans CJK JP Medium" panose="020B0500000000000000" pitchFamily="34" charset="-128"/>
              </a:rPr>
              <a:t>採用応募</a:t>
            </a:r>
          </a:p>
        </p:txBody>
      </p:sp>
      <p:sp>
        <p:nvSpPr>
          <p:cNvPr id="62" name="正方形/長方形 61">
            <a:extLst>
              <a:ext uri="{FF2B5EF4-FFF2-40B4-BE49-F238E27FC236}">
                <a16:creationId xmlns:a16="http://schemas.microsoft.com/office/drawing/2014/main" id="{EA77475F-E336-845B-21BF-B126896CFB16}"/>
              </a:ext>
            </a:extLst>
          </p:cNvPr>
          <p:cNvSpPr/>
          <p:nvPr/>
        </p:nvSpPr>
        <p:spPr>
          <a:xfrm>
            <a:off x="6474105" y="23211494"/>
            <a:ext cx="2092794" cy="434731"/>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50">
                <a:latin typeface="Noto Sans CJK JP Medium" panose="020B0500000000000000" pitchFamily="34" charset="-128"/>
                <a:ea typeface="Noto Sans CJK JP Medium" panose="020B0500000000000000" pitchFamily="34" charset="-128"/>
              </a:rPr>
              <a:t>お問い合わせ</a:t>
            </a:r>
          </a:p>
        </p:txBody>
      </p:sp>
      <p:pic>
        <p:nvPicPr>
          <p:cNvPr id="66" name="図 65">
            <a:extLst>
              <a:ext uri="{FF2B5EF4-FFF2-40B4-BE49-F238E27FC236}">
                <a16:creationId xmlns:a16="http://schemas.microsoft.com/office/drawing/2014/main" id="{DE9EBF18-7B62-3F07-3379-FBB8D48492EB}"/>
              </a:ext>
            </a:extLst>
          </p:cNvPr>
          <p:cNvPicPr>
            <a:picLocks noChangeAspect="1"/>
          </p:cNvPicPr>
          <p:nvPr/>
        </p:nvPicPr>
        <p:blipFill>
          <a:blip r:embed="rId5"/>
          <a:stretch>
            <a:fillRect/>
          </a:stretch>
        </p:blipFill>
        <p:spPr>
          <a:xfrm>
            <a:off x="432641" y="22487937"/>
            <a:ext cx="2198719" cy="334205"/>
          </a:xfrm>
          <a:prstGeom prst="rect">
            <a:avLst/>
          </a:prstGeom>
        </p:spPr>
      </p:pic>
      <p:sp>
        <p:nvSpPr>
          <p:cNvPr id="104" name="正方形/長方形 103">
            <a:extLst>
              <a:ext uri="{FF2B5EF4-FFF2-40B4-BE49-F238E27FC236}">
                <a16:creationId xmlns:a16="http://schemas.microsoft.com/office/drawing/2014/main" id="{5E4AED1F-3EE3-BE06-103B-EEF3D1CABF16}"/>
              </a:ext>
            </a:extLst>
          </p:cNvPr>
          <p:cNvSpPr/>
          <p:nvPr/>
        </p:nvSpPr>
        <p:spPr>
          <a:xfrm>
            <a:off x="3388746" y="20657336"/>
            <a:ext cx="2092794" cy="434731"/>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50">
                <a:latin typeface="Noto Sans CJK JP Medium" panose="020B0500000000000000" pitchFamily="34" charset="-128"/>
                <a:ea typeface="Noto Sans CJK JP Medium" panose="020B0500000000000000" pitchFamily="34" charset="-128"/>
              </a:rPr>
              <a:t>お問い合わせ</a:t>
            </a:r>
          </a:p>
        </p:txBody>
      </p:sp>
      <p:sp>
        <p:nvSpPr>
          <p:cNvPr id="2" name="テキスト ボックス 1">
            <a:extLst>
              <a:ext uri="{FF2B5EF4-FFF2-40B4-BE49-F238E27FC236}">
                <a16:creationId xmlns:a16="http://schemas.microsoft.com/office/drawing/2014/main" id="{2CBFF8CD-1B47-FE6A-BB8F-D8639C9C373D}"/>
              </a:ext>
            </a:extLst>
          </p:cNvPr>
          <p:cNvSpPr txBox="1"/>
          <p:nvPr/>
        </p:nvSpPr>
        <p:spPr>
          <a:xfrm>
            <a:off x="-790596" y="0"/>
            <a:ext cx="444352" cy="707886"/>
          </a:xfrm>
          <a:prstGeom prst="rect">
            <a:avLst/>
          </a:prstGeom>
          <a:solidFill>
            <a:srgbClr val="FF0000"/>
          </a:solidFill>
          <a:ln>
            <a:noFill/>
          </a:ln>
        </p:spPr>
        <p:txBody>
          <a:bodyPr wrap="none" rtlCol="0">
            <a:spAutoFit/>
          </a:bodyPr>
          <a:lstStyle/>
          <a:p>
            <a:pPr algn="ctr"/>
            <a:r>
              <a:rPr kumimoji="1" lang="en-US" altLang="ja-JP" sz="4000" dirty="0">
                <a:solidFill>
                  <a:schemeClr val="bg1"/>
                </a:solidFill>
              </a:rPr>
              <a:t>3</a:t>
            </a:r>
            <a:endParaRPr kumimoji="1" lang="ja-JP" altLang="en-US" sz="4000">
              <a:solidFill>
                <a:schemeClr val="bg1"/>
              </a:solidFill>
            </a:endParaRPr>
          </a:p>
        </p:txBody>
      </p:sp>
      <p:sp>
        <p:nvSpPr>
          <p:cNvPr id="73" name="テキスト ボックス 72">
            <a:extLst>
              <a:ext uri="{FF2B5EF4-FFF2-40B4-BE49-F238E27FC236}">
                <a16:creationId xmlns:a16="http://schemas.microsoft.com/office/drawing/2014/main" id="{C3EFC341-B465-A52D-56E6-6C21249BF0AB}"/>
              </a:ext>
            </a:extLst>
          </p:cNvPr>
          <p:cNvSpPr txBox="1"/>
          <p:nvPr/>
        </p:nvSpPr>
        <p:spPr>
          <a:xfrm>
            <a:off x="3391363" y="20357978"/>
            <a:ext cx="1998295" cy="252570"/>
          </a:xfrm>
          <a:prstGeom prst="rect">
            <a:avLst/>
          </a:prstGeom>
          <a:noFill/>
        </p:spPr>
        <p:txBody>
          <a:bodyPr wrap="square" rtlCol="0">
            <a:spAutoFit/>
          </a:bodyPr>
          <a:lstStyle>
            <a:defPPr>
              <a:defRPr lang="en-US"/>
            </a:defPPr>
            <a:lvl1pPr>
              <a:lnSpc>
                <a:spcPct val="110000"/>
              </a:lnSpc>
              <a:defRPr b="1">
                <a:solidFill>
                  <a:srgbClr val="41352D"/>
                </a:solidFill>
                <a:latin typeface="Noto Sans CJK JP Bold" panose="020B0500000000000000" pitchFamily="34" charset="-128"/>
                <a:ea typeface="Noto Sans CJK JP Bold" panose="020B0500000000000000" pitchFamily="34" charset="-128"/>
              </a:defRPr>
            </a:lvl1pPr>
          </a:lstStyle>
          <a:p>
            <a:pPr algn="ctr"/>
            <a:r>
              <a:rPr lang="ja-JP" altLang="en-US" sz="1000" b="0">
                <a:latin typeface="Noto Sans CJK JP Regular" panose="020B0500000000000000" pitchFamily="34" charset="-128"/>
                <a:ea typeface="Noto Sans CJK JP Regular" panose="020B0500000000000000" pitchFamily="34" charset="-128"/>
              </a:rPr>
              <a:t>詳しくはご相談ください</a:t>
            </a:r>
          </a:p>
        </p:txBody>
      </p:sp>
      <p:sp>
        <p:nvSpPr>
          <p:cNvPr id="79" name="テキスト ボックス 78">
            <a:extLst>
              <a:ext uri="{FF2B5EF4-FFF2-40B4-BE49-F238E27FC236}">
                <a16:creationId xmlns:a16="http://schemas.microsoft.com/office/drawing/2014/main" id="{54609614-C0B6-EF92-844D-AE5A357BC69B}"/>
              </a:ext>
            </a:extLst>
          </p:cNvPr>
          <p:cNvSpPr txBox="1"/>
          <p:nvPr/>
        </p:nvSpPr>
        <p:spPr>
          <a:xfrm>
            <a:off x="1126399" y="5822920"/>
            <a:ext cx="7002139" cy="619529"/>
          </a:xfrm>
          <a:prstGeom prst="rect">
            <a:avLst/>
          </a:prstGeom>
          <a:noFill/>
        </p:spPr>
        <p:txBody>
          <a:bodyPr wrap="square" rtlCol="0">
            <a:spAutoFit/>
          </a:bodyPr>
          <a:lstStyle>
            <a:defPPr>
              <a:defRPr lang="en-US"/>
            </a:defPPr>
            <a:lvl1pPr>
              <a:lnSpc>
                <a:spcPct val="110000"/>
              </a:lnSpc>
              <a:defRPr sz="1600" b="1">
                <a:solidFill>
                  <a:srgbClr val="41352D"/>
                </a:solidFill>
                <a:latin typeface="Noto Sans CJK JP Bold" panose="020B0500000000000000" pitchFamily="34" charset="-128"/>
                <a:ea typeface="Noto Sans CJK JP Bold" panose="020B0500000000000000" pitchFamily="34" charset="-128"/>
              </a:defRPr>
            </a:lvl1pPr>
          </a:lstStyle>
          <a:p>
            <a:pPr algn="ctr"/>
            <a:r>
              <a:rPr lang="ja-JP" altLang="en-US"/>
              <a:t>介護サービス事業者のテクノロジー活用に向けた</a:t>
            </a:r>
            <a:endParaRPr lang="en-US" altLang="ja-JP" dirty="0"/>
          </a:p>
          <a:p>
            <a:pPr algn="ctr"/>
            <a:r>
              <a:rPr lang="ja-JP" altLang="en-US"/>
              <a:t>こうしたお悩みにお応えします。</a:t>
            </a:r>
            <a:endParaRPr lang="en-US" altLang="ja-JP" dirty="0"/>
          </a:p>
        </p:txBody>
      </p:sp>
      <p:sp>
        <p:nvSpPr>
          <p:cNvPr id="92" name="テキスト ボックス 91">
            <a:extLst>
              <a:ext uri="{FF2B5EF4-FFF2-40B4-BE49-F238E27FC236}">
                <a16:creationId xmlns:a16="http://schemas.microsoft.com/office/drawing/2014/main" id="{D3969100-FD68-E76F-7A50-18A6549DF267}"/>
              </a:ext>
            </a:extLst>
          </p:cNvPr>
          <p:cNvSpPr txBox="1"/>
          <p:nvPr/>
        </p:nvSpPr>
        <p:spPr>
          <a:xfrm>
            <a:off x="667044" y="11103173"/>
            <a:ext cx="2014051" cy="826316"/>
          </a:xfrm>
          <a:prstGeom prst="rect">
            <a:avLst/>
          </a:prstGeom>
          <a:noFill/>
        </p:spPr>
        <p:txBody>
          <a:bodyPr wrap="square" rtlCol="0">
            <a:spAutoFit/>
          </a:bodyPr>
          <a:lstStyle>
            <a:defPPr>
              <a:defRPr lang="en-US"/>
            </a:defPPr>
            <a:lvl1pPr>
              <a:lnSpc>
                <a:spcPct val="110000"/>
              </a:lnSpc>
              <a:defRPr b="1">
                <a:solidFill>
                  <a:srgbClr val="41352D"/>
                </a:solidFill>
                <a:latin typeface="Noto Sans CJK JP Bold" panose="020B0500000000000000" pitchFamily="34" charset="-128"/>
                <a:ea typeface="Noto Sans CJK JP Bold" panose="020B0500000000000000" pitchFamily="34" charset="-128"/>
              </a:defRPr>
            </a:lvl1pPr>
          </a:lstStyle>
          <a:p>
            <a:pPr algn="ctr"/>
            <a:r>
              <a:rPr lang="ja-JP" altLang="en-US" sz="2000" b="1">
                <a:solidFill>
                  <a:srgbClr val="41352D"/>
                </a:solidFill>
                <a:latin typeface="Noto Sans CJK JP Bold" panose="020B0500000000000000" pitchFamily="34" charset="-128"/>
                <a:ea typeface="Noto Sans CJK JP Bold" panose="020B0500000000000000" pitchFamily="34" charset="-128"/>
              </a:rPr>
              <a:t>危険予測</a:t>
            </a:r>
            <a:endParaRPr lang="en-US" altLang="ja-JP" sz="2000" b="1" dirty="0">
              <a:solidFill>
                <a:srgbClr val="41352D"/>
              </a:solidFill>
              <a:latin typeface="Noto Sans CJK JP Bold" panose="020B0500000000000000" pitchFamily="34" charset="-128"/>
              <a:ea typeface="Noto Sans CJK JP Bold" panose="020B0500000000000000" pitchFamily="34" charset="-128"/>
            </a:endParaRPr>
          </a:p>
          <a:p>
            <a:pPr algn="ctr"/>
            <a:r>
              <a:rPr lang="ja-JP" altLang="en-US" sz="1200"/>
              <a:t>を可能にする行動解析モジュール</a:t>
            </a:r>
            <a:endParaRPr lang="en-US" altLang="ja-JP" sz="1200" b="1" dirty="0">
              <a:solidFill>
                <a:srgbClr val="41352D"/>
              </a:solidFill>
              <a:latin typeface="Noto Sans CJK JP Bold" panose="020B0500000000000000" pitchFamily="34" charset="-128"/>
              <a:ea typeface="Noto Sans CJK JP Bold" panose="020B0500000000000000" pitchFamily="34" charset="-128"/>
            </a:endParaRPr>
          </a:p>
        </p:txBody>
      </p:sp>
      <p:sp>
        <p:nvSpPr>
          <p:cNvPr id="94" name="テキスト ボックス 93">
            <a:extLst>
              <a:ext uri="{FF2B5EF4-FFF2-40B4-BE49-F238E27FC236}">
                <a16:creationId xmlns:a16="http://schemas.microsoft.com/office/drawing/2014/main" id="{E77C0C55-A7A3-0EB6-1CC2-F3E294B900DA}"/>
              </a:ext>
            </a:extLst>
          </p:cNvPr>
          <p:cNvSpPr txBox="1"/>
          <p:nvPr/>
        </p:nvSpPr>
        <p:spPr>
          <a:xfrm>
            <a:off x="3518918" y="11103173"/>
            <a:ext cx="2014051" cy="826316"/>
          </a:xfrm>
          <a:prstGeom prst="rect">
            <a:avLst/>
          </a:prstGeom>
          <a:noFill/>
        </p:spPr>
        <p:txBody>
          <a:bodyPr wrap="square" rtlCol="0">
            <a:spAutoFit/>
          </a:bodyPr>
          <a:lstStyle>
            <a:defPPr>
              <a:defRPr lang="en-US"/>
            </a:defPPr>
            <a:lvl1pPr>
              <a:lnSpc>
                <a:spcPct val="110000"/>
              </a:lnSpc>
              <a:defRPr b="1">
                <a:solidFill>
                  <a:srgbClr val="41352D"/>
                </a:solidFill>
                <a:latin typeface="Noto Sans CJK JP Bold" panose="020B0500000000000000" pitchFamily="34" charset="-128"/>
                <a:ea typeface="Noto Sans CJK JP Bold" panose="020B0500000000000000" pitchFamily="34" charset="-128"/>
              </a:defRPr>
            </a:lvl1pPr>
          </a:lstStyle>
          <a:p>
            <a:pPr algn="ctr"/>
            <a:r>
              <a:rPr lang="ja-JP" altLang="en-US" sz="2000" b="1">
                <a:solidFill>
                  <a:srgbClr val="41352D"/>
                </a:solidFill>
                <a:latin typeface="Noto Sans CJK JP Bold" panose="020B0500000000000000" pitchFamily="34" charset="-128"/>
                <a:ea typeface="Noto Sans CJK JP Bold" panose="020B0500000000000000" pitchFamily="34" charset="-128"/>
              </a:rPr>
              <a:t>デバイスフリー</a:t>
            </a:r>
            <a:endParaRPr lang="en-US" altLang="ja-JP" sz="2000" b="1" dirty="0">
              <a:solidFill>
                <a:srgbClr val="41352D"/>
              </a:solidFill>
              <a:latin typeface="Noto Sans CJK JP Bold" panose="020B0500000000000000" pitchFamily="34" charset="-128"/>
              <a:ea typeface="Noto Sans CJK JP Bold" panose="020B0500000000000000" pitchFamily="34" charset="-128"/>
            </a:endParaRPr>
          </a:p>
          <a:p>
            <a:pPr algn="ctr"/>
            <a:r>
              <a:rPr lang="ja-JP" altLang="en-US" sz="1200" b="1">
                <a:solidFill>
                  <a:srgbClr val="41352D"/>
                </a:solidFill>
                <a:latin typeface="Noto Sans CJK JP Bold" panose="020B0500000000000000" pitchFamily="34" charset="-128"/>
                <a:ea typeface="Noto Sans CJK JP Bold" panose="020B0500000000000000" pitchFamily="34" charset="-128"/>
              </a:rPr>
              <a:t>による</a:t>
            </a:r>
            <a:r>
              <a:rPr lang="ja-JP" altLang="en-US" sz="1200"/>
              <a:t>「監視されてる感」からの解放</a:t>
            </a:r>
            <a:endParaRPr lang="en-US" altLang="ja-JP" sz="1200" b="1" dirty="0">
              <a:solidFill>
                <a:srgbClr val="41352D"/>
              </a:solidFill>
              <a:latin typeface="Noto Sans CJK JP Bold" panose="020B0500000000000000" pitchFamily="34" charset="-128"/>
              <a:ea typeface="Noto Sans CJK JP Bold" panose="020B0500000000000000" pitchFamily="34" charset="-128"/>
            </a:endParaRPr>
          </a:p>
        </p:txBody>
      </p:sp>
      <p:sp>
        <p:nvSpPr>
          <p:cNvPr id="164" name="テキスト ボックス 163">
            <a:extLst>
              <a:ext uri="{FF2B5EF4-FFF2-40B4-BE49-F238E27FC236}">
                <a16:creationId xmlns:a16="http://schemas.microsoft.com/office/drawing/2014/main" id="{8F072898-D18B-C575-099F-AFFB1B744265}"/>
              </a:ext>
            </a:extLst>
          </p:cNvPr>
          <p:cNvSpPr txBox="1"/>
          <p:nvPr/>
        </p:nvSpPr>
        <p:spPr>
          <a:xfrm>
            <a:off x="5573158" y="326640"/>
            <a:ext cx="697627" cy="246221"/>
          </a:xfrm>
          <a:prstGeom prst="rect">
            <a:avLst/>
          </a:prstGeom>
          <a:noFill/>
        </p:spPr>
        <p:txBody>
          <a:bodyPr wrap="none" rtlCol="0">
            <a:spAutoFit/>
          </a:bodyPr>
          <a:lstStyle/>
          <a:p>
            <a:r>
              <a:rPr kumimoji="1" lang="ja-JP" altLang="en-US" sz="1000">
                <a:latin typeface="Noto Sans CJK JP Medium" panose="020B0500000000000000" pitchFamily="34" charset="-128"/>
                <a:ea typeface="Noto Sans CJK JP Medium" panose="020B0500000000000000" pitchFamily="34" charset="-128"/>
              </a:rPr>
              <a:t>企業情報</a:t>
            </a:r>
          </a:p>
        </p:txBody>
      </p:sp>
      <p:sp>
        <p:nvSpPr>
          <p:cNvPr id="165" name="テキスト ボックス 164">
            <a:extLst>
              <a:ext uri="{FF2B5EF4-FFF2-40B4-BE49-F238E27FC236}">
                <a16:creationId xmlns:a16="http://schemas.microsoft.com/office/drawing/2014/main" id="{962D39B1-281B-0126-E66F-481187F6D37B}"/>
              </a:ext>
            </a:extLst>
          </p:cNvPr>
          <p:cNvSpPr txBox="1"/>
          <p:nvPr/>
        </p:nvSpPr>
        <p:spPr>
          <a:xfrm>
            <a:off x="3541896" y="326640"/>
            <a:ext cx="1082348" cy="246221"/>
          </a:xfrm>
          <a:prstGeom prst="rect">
            <a:avLst/>
          </a:prstGeom>
          <a:noFill/>
        </p:spPr>
        <p:txBody>
          <a:bodyPr wrap="none" rtlCol="0">
            <a:spAutoFit/>
          </a:bodyPr>
          <a:lstStyle/>
          <a:p>
            <a:r>
              <a:rPr kumimoji="1" lang="ja-JP" altLang="en-US" sz="1000">
                <a:latin typeface="Noto Sans CJK JP Medium" panose="020B0500000000000000" pitchFamily="34" charset="-128"/>
                <a:ea typeface="Noto Sans CJK JP Medium" panose="020B0500000000000000" pitchFamily="34" charset="-128"/>
              </a:rPr>
              <a:t>事業領域・強み</a:t>
            </a:r>
          </a:p>
        </p:txBody>
      </p:sp>
      <p:sp>
        <p:nvSpPr>
          <p:cNvPr id="166" name="テキスト ボックス 165">
            <a:extLst>
              <a:ext uri="{FF2B5EF4-FFF2-40B4-BE49-F238E27FC236}">
                <a16:creationId xmlns:a16="http://schemas.microsoft.com/office/drawing/2014/main" id="{A088B718-9283-5D3C-2453-D28E8A2E714E}"/>
              </a:ext>
            </a:extLst>
          </p:cNvPr>
          <p:cNvSpPr txBox="1"/>
          <p:nvPr/>
        </p:nvSpPr>
        <p:spPr>
          <a:xfrm>
            <a:off x="4749887" y="326640"/>
            <a:ext cx="697627" cy="246221"/>
          </a:xfrm>
          <a:prstGeom prst="rect">
            <a:avLst/>
          </a:prstGeom>
          <a:noFill/>
        </p:spPr>
        <p:txBody>
          <a:bodyPr wrap="none" rtlCol="0">
            <a:spAutoFit/>
          </a:bodyPr>
          <a:lstStyle/>
          <a:p>
            <a:r>
              <a:rPr kumimoji="1" lang="ja-JP" altLang="en-US" sz="1000">
                <a:latin typeface="Noto Sans CJK JP Medium" panose="020B0500000000000000" pitchFamily="34" charset="-128"/>
                <a:ea typeface="Noto Sans CJK JP Medium" panose="020B0500000000000000" pitchFamily="34" charset="-128"/>
              </a:rPr>
              <a:t>サービス</a:t>
            </a:r>
          </a:p>
        </p:txBody>
      </p:sp>
      <p:sp>
        <p:nvSpPr>
          <p:cNvPr id="167" name="テキスト ボックス 166">
            <a:extLst>
              <a:ext uri="{FF2B5EF4-FFF2-40B4-BE49-F238E27FC236}">
                <a16:creationId xmlns:a16="http://schemas.microsoft.com/office/drawing/2014/main" id="{149B3CF5-67C6-4A7D-3E1A-5C88B8313457}"/>
              </a:ext>
            </a:extLst>
          </p:cNvPr>
          <p:cNvSpPr txBox="1"/>
          <p:nvPr/>
        </p:nvSpPr>
        <p:spPr>
          <a:xfrm>
            <a:off x="6624137" y="326640"/>
            <a:ext cx="697627" cy="246221"/>
          </a:xfrm>
          <a:prstGeom prst="rect">
            <a:avLst/>
          </a:prstGeom>
          <a:noFill/>
        </p:spPr>
        <p:txBody>
          <a:bodyPr wrap="none" rtlCol="0">
            <a:spAutoFit/>
          </a:bodyPr>
          <a:lstStyle/>
          <a:p>
            <a:r>
              <a:rPr kumimoji="1" lang="ja-JP" altLang="en-US" sz="1000">
                <a:latin typeface="Noto Sans CJK JP Medium" panose="020B0500000000000000" pitchFamily="34" charset="-128"/>
                <a:ea typeface="Noto Sans CJK JP Medium" panose="020B0500000000000000" pitchFamily="34" charset="-128"/>
              </a:rPr>
              <a:t>採用情報</a:t>
            </a:r>
          </a:p>
        </p:txBody>
      </p:sp>
      <p:sp>
        <p:nvSpPr>
          <p:cNvPr id="168" name="テキスト ボックス 167">
            <a:extLst>
              <a:ext uri="{FF2B5EF4-FFF2-40B4-BE49-F238E27FC236}">
                <a16:creationId xmlns:a16="http://schemas.microsoft.com/office/drawing/2014/main" id="{2D59C85C-02C6-153A-2754-F76BCFE77873}"/>
              </a:ext>
            </a:extLst>
          </p:cNvPr>
          <p:cNvSpPr txBox="1"/>
          <p:nvPr/>
        </p:nvSpPr>
        <p:spPr>
          <a:xfrm>
            <a:off x="7754297" y="326640"/>
            <a:ext cx="954107" cy="246221"/>
          </a:xfrm>
          <a:prstGeom prst="rect">
            <a:avLst/>
          </a:prstGeom>
          <a:noFill/>
        </p:spPr>
        <p:txBody>
          <a:bodyPr wrap="none" rtlCol="0">
            <a:spAutoFit/>
          </a:bodyPr>
          <a:lstStyle/>
          <a:p>
            <a:r>
              <a:rPr kumimoji="1" lang="ja-JP" altLang="en-US" sz="1000">
                <a:latin typeface="Noto Sans CJK JP Medium" panose="020B0500000000000000" pitchFamily="34" charset="-128"/>
                <a:ea typeface="Noto Sans CJK JP Medium" panose="020B0500000000000000" pitchFamily="34" charset="-128"/>
              </a:rPr>
              <a:t>お問い合わせ</a:t>
            </a:r>
          </a:p>
        </p:txBody>
      </p:sp>
      <p:sp>
        <p:nvSpPr>
          <p:cNvPr id="14" name="テキスト ボックス 13">
            <a:extLst>
              <a:ext uri="{FF2B5EF4-FFF2-40B4-BE49-F238E27FC236}">
                <a16:creationId xmlns:a16="http://schemas.microsoft.com/office/drawing/2014/main" id="{D2E35D99-E4FA-AF64-5349-9F409EF1A5E5}"/>
              </a:ext>
            </a:extLst>
          </p:cNvPr>
          <p:cNvSpPr txBox="1"/>
          <p:nvPr/>
        </p:nvSpPr>
        <p:spPr>
          <a:xfrm>
            <a:off x="667044" y="7395423"/>
            <a:ext cx="2022774" cy="690895"/>
          </a:xfrm>
          <a:prstGeom prst="rect">
            <a:avLst/>
          </a:prstGeom>
          <a:noFill/>
        </p:spPr>
        <p:txBody>
          <a:bodyPr wrap="square" rtlCol="0">
            <a:spAutoFit/>
          </a:bodyPr>
          <a:lstStyle>
            <a:defPPr>
              <a:defRPr lang="en-US"/>
            </a:defPPr>
            <a:lvl1pPr algn="ctr">
              <a:lnSpc>
                <a:spcPct val="110000"/>
              </a:lnSpc>
              <a:defRPr sz="1000" b="0">
                <a:solidFill>
                  <a:srgbClr val="41352D"/>
                </a:solidFill>
                <a:latin typeface="Noto Sans CJK JP Regular" panose="020B0500000000000000" pitchFamily="34" charset="-128"/>
                <a:ea typeface="Noto Sans CJK JP Regular" panose="020B0500000000000000" pitchFamily="34" charset="-128"/>
              </a:defRPr>
            </a:lvl1pPr>
          </a:lstStyle>
          <a:p>
            <a:r>
              <a:rPr lang="ja-JP" altLang="en-US" sz="1200"/>
              <a:t>介護サービスの課題解決に向けてテクノロジー活用を推進させたい</a:t>
            </a:r>
          </a:p>
        </p:txBody>
      </p:sp>
      <p:sp>
        <p:nvSpPr>
          <p:cNvPr id="16" name="テキスト ボックス 15">
            <a:extLst>
              <a:ext uri="{FF2B5EF4-FFF2-40B4-BE49-F238E27FC236}">
                <a16:creationId xmlns:a16="http://schemas.microsoft.com/office/drawing/2014/main" id="{8382CE46-090E-72B8-30D1-2117607E1ACB}"/>
              </a:ext>
            </a:extLst>
          </p:cNvPr>
          <p:cNvSpPr txBox="1"/>
          <p:nvPr/>
        </p:nvSpPr>
        <p:spPr>
          <a:xfrm>
            <a:off x="3471482" y="7395423"/>
            <a:ext cx="2022774" cy="690895"/>
          </a:xfrm>
          <a:prstGeom prst="rect">
            <a:avLst/>
          </a:prstGeom>
          <a:noFill/>
        </p:spPr>
        <p:txBody>
          <a:bodyPr wrap="square" rtlCol="0">
            <a:spAutoFit/>
          </a:bodyPr>
          <a:lstStyle>
            <a:defPPr>
              <a:defRPr lang="en-US"/>
            </a:defPPr>
            <a:lvl1pPr algn="ctr">
              <a:lnSpc>
                <a:spcPct val="110000"/>
              </a:lnSpc>
              <a:defRPr sz="1000" b="0">
                <a:solidFill>
                  <a:srgbClr val="41352D"/>
                </a:solidFill>
                <a:latin typeface="Noto Sans CJK JP Regular" panose="020B0500000000000000" pitchFamily="34" charset="-128"/>
                <a:ea typeface="Noto Sans CJK JP Regular" panose="020B0500000000000000" pitchFamily="34" charset="-128"/>
              </a:defRPr>
            </a:lvl1pPr>
          </a:lstStyle>
          <a:p>
            <a:r>
              <a:rPr lang="ja-JP" altLang="en-US" sz="1200"/>
              <a:t>既存の介護テクノロジー製品では満足できないため</a:t>
            </a:r>
            <a:endParaRPr lang="en-US" altLang="ja-JP" sz="1200" dirty="0"/>
          </a:p>
          <a:p>
            <a:r>
              <a:rPr lang="ja-JP" altLang="en-US" sz="1200"/>
              <a:t>独自開発したい</a:t>
            </a:r>
          </a:p>
        </p:txBody>
      </p:sp>
      <p:grpSp>
        <p:nvGrpSpPr>
          <p:cNvPr id="17" name="グループ化 16">
            <a:extLst>
              <a:ext uri="{FF2B5EF4-FFF2-40B4-BE49-F238E27FC236}">
                <a16:creationId xmlns:a16="http://schemas.microsoft.com/office/drawing/2014/main" id="{E5414297-A2EB-47A8-E71A-98FC424D19CE}"/>
              </a:ext>
            </a:extLst>
          </p:cNvPr>
          <p:cNvGrpSpPr/>
          <p:nvPr/>
        </p:nvGrpSpPr>
        <p:grpSpPr>
          <a:xfrm>
            <a:off x="3050997" y="6537609"/>
            <a:ext cx="2847945" cy="1605690"/>
            <a:chOff x="3050997" y="6835963"/>
            <a:chExt cx="2847945" cy="981307"/>
          </a:xfrm>
        </p:grpSpPr>
        <p:cxnSp>
          <p:nvCxnSpPr>
            <p:cNvPr id="18" name="直線コネクタ 17">
              <a:extLst>
                <a:ext uri="{FF2B5EF4-FFF2-40B4-BE49-F238E27FC236}">
                  <a16:creationId xmlns:a16="http://schemas.microsoft.com/office/drawing/2014/main" id="{046E2615-6A82-24CD-3057-480C2C30FCDE}"/>
                </a:ext>
              </a:extLst>
            </p:cNvPr>
            <p:cNvCxnSpPr>
              <a:cxnSpLocks/>
            </p:cNvCxnSpPr>
            <p:nvPr/>
          </p:nvCxnSpPr>
          <p:spPr>
            <a:xfrm>
              <a:off x="3050997" y="6835963"/>
              <a:ext cx="0" cy="981307"/>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直線コネクタ 18">
              <a:extLst>
                <a:ext uri="{FF2B5EF4-FFF2-40B4-BE49-F238E27FC236}">
                  <a16:creationId xmlns:a16="http://schemas.microsoft.com/office/drawing/2014/main" id="{BA0D0C21-82E0-163F-834A-59EAEEE21F33}"/>
                </a:ext>
              </a:extLst>
            </p:cNvPr>
            <p:cNvCxnSpPr>
              <a:cxnSpLocks/>
            </p:cNvCxnSpPr>
            <p:nvPr/>
          </p:nvCxnSpPr>
          <p:spPr>
            <a:xfrm>
              <a:off x="5898942" y="6835963"/>
              <a:ext cx="0" cy="981307"/>
            </a:xfrm>
            <a:prstGeom prst="line">
              <a:avLst/>
            </a:prstGeom>
          </p:spPr>
          <p:style>
            <a:lnRef idx="1">
              <a:schemeClr val="accent1"/>
            </a:lnRef>
            <a:fillRef idx="0">
              <a:schemeClr val="accent1"/>
            </a:fillRef>
            <a:effectRef idx="0">
              <a:schemeClr val="accent1"/>
            </a:effectRef>
            <a:fontRef idx="minor">
              <a:schemeClr val="tx1"/>
            </a:fontRef>
          </p:style>
        </p:cxnSp>
      </p:grpSp>
      <p:sp>
        <p:nvSpPr>
          <p:cNvPr id="24" name="テキスト ボックス 23">
            <a:extLst>
              <a:ext uri="{FF2B5EF4-FFF2-40B4-BE49-F238E27FC236}">
                <a16:creationId xmlns:a16="http://schemas.microsoft.com/office/drawing/2014/main" id="{5BB3A41B-7EA0-14FF-7364-A97F14A7671D}"/>
              </a:ext>
            </a:extLst>
          </p:cNvPr>
          <p:cNvSpPr txBox="1"/>
          <p:nvPr/>
        </p:nvSpPr>
        <p:spPr>
          <a:xfrm>
            <a:off x="6306895" y="7395423"/>
            <a:ext cx="2120385" cy="690895"/>
          </a:xfrm>
          <a:prstGeom prst="rect">
            <a:avLst/>
          </a:prstGeom>
          <a:noFill/>
        </p:spPr>
        <p:txBody>
          <a:bodyPr wrap="square" rtlCol="0">
            <a:spAutoFit/>
          </a:bodyPr>
          <a:lstStyle>
            <a:defPPr>
              <a:defRPr lang="en-US"/>
            </a:defPPr>
            <a:lvl1pPr algn="ctr">
              <a:lnSpc>
                <a:spcPct val="110000"/>
              </a:lnSpc>
              <a:defRPr sz="1000" b="0">
                <a:solidFill>
                  <a:srgbClr val="41352D"/>
                </a:solidFill>
                <a:latin typeface="Noto Sans CJK JP Regular" panose="020B0500000000000000" pitchFamily="34" charset="-128"/>
                <a:ea typeface="Noto Sans CJK JP Regular" panose="020B0500000000000000" pitchFamily="34" charset="-128"/>
              </a:defRPr>
            </a:lvl1pPr>
          </a:lstStyle>
          <a:p>
            <a:r>
              <a:rPr lang="ja-JP" altLang="en-US" sz="1200"/>
              <a:t>個別最適でなく、施設全体の業務オペレーションの最適化を目指したい。</a:t>
            </a:r>
          </a:p>
        </p:txBody>
      </p:sp>
      <p:pic>
        <p:nvPicPr>
          <p:cNvPr id="27" name="図 26">
            <a:extLst>
              <a:ext uri="{FF2B5EF4-FFF2-40B4-BE49-F238E27FC236}">
                <a16:creationId xmlns:a16="http://schemas.microsoft.com/office/drawing/2014/main" id="{A39F49C8-800E-3C8D-9EB7-CEF445407986}"/>
              </a:ext>
            </a:extLst>
          </p:cNvPr>
          <p:cNvPicPr>
            <a:picLocks noChangeAspect="1"/>
          </p:cNvPicPr>
          <p:nvPr/>
        </p:nvPicPr>
        <p:blipFill rotWithShape="1">
          <a:blip r:embed="rId6"/>
          <a:srcRect l="8485" t="11975" r="75616" b="68942"/>
          <a:stretch/>
        </p:blipFill>
        <p:spPr>
          <a:xfrm>
            <a:off x="7052750" y="6693709"/>
            <a:ext cx="662521" cy="612266"/>
          </a:xfrm>
          <a:prstGeom prst="rect">
            <a:avLst/>
          </a:prstGeom>
        </p:spPr>
      </p:pic>
      <p:pic>
        <p:nvPicPr>
          <p:cNvPr id="29" name="図 28">
            <a:extLst>
              <a:ext uri="{FF2B5EF4-FFF2-40B4-BE49-F238E27FC236}">
                <a16:creationId xmlns:a16="http://schemas.microsoft.com/office/drawing/2014/main" id="{F1CE2AC6-9F9F-8AAF-981A-2378C08D3A50}"/>
              </a:ext>
            </a:extLst>
          </p:cNvPr>
          <p:cNvPicPr>
            <a:picLocks noChangeAspect="1"/>
          </p:cNvPicPr>
          <p:nvPr/>
        </p:nvPicPr>
        <p:blipFill rotWithShape="1">
          <a:blip r:embed="rId7"/>
          <a:srcRect l="63271" t="4667" r="26823" b="81151"/>
          <a:stretch/>
        </p:blipFill>
        <p:spPr>
          <a:xfrm>
            <a:off x="4211787" y="6716354"/>
            <a:ext cx="603756" cy="556560"/>
          </a:xfrm>
          <a:prstGeom prst="rect">
            <a:avLst/>
          </a:prstGeom>
        </p:spPr>
      </p:pic>
      <p:pic>
        <p:nvPicPr>
          <p:cNvPr id="37" name="図 36">
            <a:extLst>
              <a:ext uri="{FF2B5EF4-FFF2-40B4-BE49-F238E27FC236}">
                <a16:creationId xmlns:a16="http://schemas.microsoft.com/office/drawing/2014/main" id="{63B186D5-F3EF-8549-2459-3A109B7B20E0}"/>
              </a:ext>
            </a:extLst>
          </p:cNvPr>
          <p:cNvPicPr>
            <a:picLocks noChangeAspect="1"/>
          </p:cNvPicPr>
          <p:nvPr/>
        </p:nvPicPr>
        <p:blipFill rotWithShape="1">
          <a:blip r:embed="rId7"/>
          <a:srcRect l="51250" t="81618" r="38844" b="4200"/>
          <a:stretch/>
        </p:blipFill>
        <p:spPr>
          <a:xfrm>
            <a:off x="1417088" y="6697736"/>
            <a:ext cx="603756" cy="556560"/>
          </a:xfrm>
          <a:prstGeom prst="rect">
            <a:avLst/>
          </a:prstGeom>
        </p:spPr>
      </p:pic>
      <p:sp>
        <p:nvSpPr>
          <p:cNvPr id="39" name="テキスト ボックス 38">
            <a:extLst>
              <a:ext uri="{FF2B5EF4-FFF2-40B4-BE49-F238E27FC236}">
                <a16:creationId xmlns:a16="http://schemas.microsoft.com/office/drawing/2014/main" id="{0BC13DFB-BA8E-F6AF-8297-84CA403A00DD}"/>
              </a:ext>
            </a:extLst>
          </p:cNvPr>
          <p:cNvSpPr txBox="1"/>
          <p:nvPr/>
        </p:nvSpPr>
        <p:spPr>
          <a:xfrm>
            <a:off x="1438912" y="9446320"/>
            <a:ext cx="6035731" cy="685444"/>
          </a:xfrm>
          <a:prstGeom prst="rect">
            <a:avLst/>
          </a:prstGeom>
          <a:noFill/>
        </p:spPr>
        <p:txBody>
          <a:bodyPr wrap="square" rtlCol="0">
            <a:spAutoFit/>
          </a:bodyPr>
          <a:lstStyle>
            <a:defPPr>
              <a:defRPr lang="en-US"/>
            </a:defPPr>
            <a:lvl1pPr>
              <a:lnSpc>
                <a:spcPct val="110000"/>
              </a:lnSpc>
              <a:defRPr b="1">
                <a:solidFill>
                  <a:srgbClr val="41352D"/>
                </a:solidFill>
                <a:latin typeface="Noto Sans CJK JP Bold" panose="020B0500000000000000" pitchFamily="34" charset="-128"/>
                <a:ea typeface="Noto Sans CJK JP Bold" panose="020B0500000000000000" pitchFamily="34" charset="-128"/>
              </a:defRPr>
            </a:lvl1pPr>
          </a:lstStyle>
          <a:p>
            <a:pPr algn="ctr"/>
            <a:r>
              <a:rPr lang="en-US" altLang="ja-JP" dirty="0"/>
              <a:t>AI</a:t>
            </a:r>
            <a:r>
              <a:rPr lang="ja-JP" altLang="en-US"/>
              <a:t>活用をコアとした技術提供により</a:t>
            </a:r>
            <a:endParaRPr lang="en-US" altLang="ja-JP" dirty="0"/>
          </a:p>
          <a:p>
            <a:pPr algn="ctr"/>
            <a:r>
              <a:rPr lang="ja-JP" altLang="en-US"/>
              <a:t>介護サービス環境のインテリジェンス化を実現します</a:t>
            </a:r>
            <a:endParaRPr lang="en-US" altLang="ja-JP" dirty="0"/>
          </a:p>
        </p:txBody>
      </p:sp>
      <p:sp>
        <p:nvSpPr>
          <p:cNvPr id="260" name="テキスト ボックス 259">
            <a:extLst>
              <a:ext uri="{FF2B5EF4-FFF2-40B4-BE49-F238E27FC236}">
                <a16:creationId xmlns:a16="http://schemas.microsoft.com/office/drawing/2014/main" id="{D5B8C620-4586-8776-E109-0ADEAD0E6C5C}"/>
              </a:ext>
            </a:extLst>
          </p:cNvPr>
          <p:cNvSpPr txBox="1"/>
          <p:nvPr/>
        </p:nvSpPr>
        <p:spPr>
          <a:xfrm>
            <a:off x="6414269" y="11092246"/>
            <a:ext cx="2014051" cy="826316"/>
          </a:xfrm>
          <a:prstGeom prst="rect">
            <a:avLst/>
          </a:prstGeom>
          <a:noFill/>
        </p:spPr>
        <p:txBody>
          <a:bodyPr wrap="square" rtlCol="0">
            <a:spAutoFit/>
          </a:bodyPr>
          <a:lstStyle>
            <a:defPPr>
              <a:defRPr lang="en-US"/>
            </a:defPPr>
            <a:lvl1pPr>
              <a:lnSpc>
                <a:spcPct val="110000"/>
              </a:lnSpc>
              <a:defRPr b="1">
                <a:solidFill>
                  <a:srgbClr val="41352D"/>
                </a:solidFill>
                <a:latin typeface="Noto Sans CJK JP Bold" panose="020B0500000000000000" pitchFamily="34" charset="-128"/>
                <a:ea typeface="Noto Sans CJK JP Bold" panose="020B0500000000000000" pitchFamily="34" charset="-128"/>
              </a:defRPr>
            </a:lvl1pPr>
          </a:lstStyle>
          <a:p>
            <a:pPr algn="ctr"/>
            <a:r>
              <a:rPr lang="ja-JP" altLang="en-US" sz="2000" b="1">
                <a:solidFill>
                  <a:srgbClr val="41352D"/>
                </a:solidFill>
                <a:latin typeface="Noto Sans CJK JP Bold" panose="020B0500000000000000" pitchFamily="34" charset="-128"/>
                <a:ea typeface="Noto Sans CJK JP Bold" panose="020B0500000000000000" pitchFamily="34" charset="-128"/>
              </a:rPr>
              <a:t>施設全体</a:t>
            </a:r>
            <a:endParaRPr lang="en-US" altLang="ja-JP" sz="2000" b="1" dirty="0">
              <a:solidFill>
                <a:srgbClr val="41352D"/>
              </a:solidFill>
              <a:latin typeface="Noto Sans CJK JP Bold" panose="020B0500000000000000" pitchFamily="34" charset="-128"/>
              <a:ea typeface="Noto Sans CJK JP Bold" panose="020B0500000000000000" pitchFamily="34" charset="-128"/>
            </a:endParaRPr>
          </a:p>
          <a:p>
            <a:pPr algn="ctr"/>
            <a:r>
              <a:rPr lang="ja-JP" altLang="en-US" sz="1200" b="1">
                <a:solidFill>
                  <a:srgbClr val="41352D"/>
                </a:solidFill>
                <a:latin typeface="Noto Sans CJK JP Bold" panose="020B0500000000000000" pitchFamily="34" charset="-128"/>
                <a:ea typeface="Noto Sans CJK JP Bold" panose="020B0500000000000000" pitchFamily="34" charset="-128"/>
              </a:rPr>
              <a:t>を対象</a:t>
            </a:r>
            <a:r>
              <a:rPr lang="ja-JP" altLang="en-US" sz="1200"/>
              <a:t>とした</a:t>
            </a:r>
            <a:endParaRPr lang="en-US" altLang="ja-JP" sz="1200" dirty="0"/>
          </a:p>
          <a:p>
            <a:pPr algn="ctr"/>
            <a:r>
              <a:rPr lang="ja-JP" altLang="en-US" sz="1200"/>
              <a:t>アーキテクチャ</a:t>
            </a:r>
          </a:p>
        </p:txBody>
      </p:sp>
      <p:sp>
        <p:nvSpPr>
          <p:cNvPr id="7" name="テキスト ボックス 6">
            <a:extLst>
              <a:ext uri="{FF2B5EF4-FFF2-40B4-BE49-F238E27FC236}">
                <a16:creationId xmlns:a16="http://schemas.microsoft.com/office/drawing/2014/main" id="{B2ECA259-2BEE-B49E-D261-2E0B67A9B618}"/>
              </a:ext>
            </a:extLst>
          </p:cNvPr>
          <p:cNvSpPr txBox="1"/>
          <p:nvPr/>
        </p:nvSpPr>
        <p:spPr>
          <a:xfrm>
            <a:off x="785017" y="1170379"/>
            <a:ext cx="5733229" cy="752257"/>
          </a:xfrm>
          <a:prstGeom prst="rect">
            <a:avLst/>
          </a:prstGeom>
          <a:noFill/>
        </p:spPr>
        <p:txBody>
          <a:bodyPr wrap="square" rtlCol="0">
            <a:spAutoFit/>
          </a:bodyPr>
          <a:lstStyle/>
          <a:p>
            <a:pPr>
              <a:lnSpc>
                <a:spcPct val="130000"/>
              </a:lnSpc>
            </a:pPr>
            <a:r>
              <a:rPr kumimoji="1" lang="ja-JP" altLang="en-US" sz="3600" b="1">
                <a:solidFill>
                  <a:schemeClr val="bg1"/>
                </a:solidFill>
                <a:latin typeface="Noto Sans CJK JP Black" panose="020B0500000000000000" pitchFamily="34" charset="-128"/>
                <a:ea typeface="Noto Sans CJK JP Black" panose="020B0500000000000000" pitchFamily="34" charset="-128"/>
              </a:rPr>
              <a:t>介護</a:t>
            </a:r>
            <a:r>
              <a:rPr kumimoji="1" lang="en-US" altLang="ja-JP" sz="3600" b="1" dirty="0">
                <a:solidFill>
                  <a:schemeClr val="bg1"/>
                </a:solidFill>
                <a:latin typeface="Noto Sans CJK JP Black" panose="020B0500000000000000" pitchFamily="34" charset="-128"/>
                <a:ea typeface="Noto Sans CJK JP Black" panose="020B0500000000000000" pitchFamily="34" charset="-128"/>
              </a:rPr>
              <a:t> × </a:t>
            </a:r>
            <a:r>
              <a:rPr kumimoji="1" lang="ja-JP" altLang="en-US" sz="3600" b="1">
                <a:solidFill>
                  <a:schemeClr val="bg1"/>
                </a:solidFill>
                <a:latin typeface="Noto Sans CJK JP Black" panose="020B0500000000000000" pitchFamily="34" charset="-128"/>
                <a:ea typeface="Noto Sans CJK JP Black" panose="020B0500000000000000" pitchFamily="34" charset="-128"/>
              </a:rPr>
              <a:t>画像診断</a:t>
            </a:r>
            <a:r>
              <a:rPr kumimoji="1" lang="en-US" altLang="ja-JP" sz="3600" b="1" dirty="0">
                <a:solidFill>
                  <a:schemeClr val="bg1"/>
                </a:solidFill>
                <a:latin typeface="Noto Sans CJK JP Black" panose="020B0500000000000000" pitchFamily="34" charset="-128"/>
                <a:ea typeface="Noto Sans CJK JP Black" panose="020B0500000000000000" pitchFamily="34" charset="-128"/>
              </a:rPr>
              <a:t>AI</a:t>
            </a:r>
            <a:endParaRPr kumimoji="1" lang="ja-JP" altLang="en-US" sz="3600" b="1">
              <a:solidFill>
                <a:schemeClr val="bg1"/>
              </a:solidFill>
              <a:latin typeface="Noto Sans CJK JP Black" panose="020B0500000000000000" pitchFamily="34" charset="-128"/>
              <a:ea typeface="Noto Sans CJK JP Black" panose="020B0500000000000000" pitchFamily="34" charset="-128"/>
            </a:endParaRPr>
          </a:p>
        </p:txBody>
      </p:sp>
      <p:sp>
        <p:nvSpPr>
          <p:cNvPr id="258" name="テキスト ボックス 257">
            <a:extLst>
              <a:ext uri="{FF2B5EF4-FFF2-40B4-BE49-F238E27FC236}">
                <a16:creationId xmlns:a16="http://schemas.microsoft.com/office/drawing/2014/main" id="{0EE7DB1F-3898-0E13-0016-BBF99D1F1764}"/>
              </a:ext>
            </a:extLst>
          </p:cNvPr>
          <p:cNvSpPr txBox="1"/>
          <p:nvPr/>
        </p:nvSpPr>
        <p:spPr>
          <a:xfrm>
            <a:off x="785017" y="2065237"/>
            <a:ext cx="7343522" cy="958083"/>
          </a:xfrm>
          <a:prstGeom prst="rect">
            <a:avLst/>
          </a:prstGeom>
          <a:noFill/>
        </p:spPr>
        <p:txBody>
          <a:bodyPr wrap="square" rtlCol="0">
            <a:spAutoFit/>
          </a:bodyPr>
          <a:lstStyle/>
          <a:p>
            <a:pPr>
              <a:lnSpc>
                <a:spcPct val="120000"/>
              </a:lnSpc>
            </a:pPr>
            <a:r>
              <a:rPr kumimoji="1" lang="ja-JP" altLang="en-US" sz="1600" b="1">
                <a:solidFill>
                  <a:schemeClr val="bg1"/>
                </a:solidFill>
                <a:latin typeface="Noto Sans CJK JP Medium" panose="020B0500000000000000" pitchFamily="34" charset="-128"/>
                <a:ea typeface="Noto Sans CJK JP Medium" panose="020B0500000000000000" pitchFamily="34" charset="-128"/>
              </a:rPr>
              <a:t>介護者／被介護者双方にとっての安心・豊かな空間創造に向け、</a:t>
            </a:r>
            <a:endParaRPr kumimoji="1" lang="en-US" altLang="ja-JP" sz="1600" b="1" dirty="0">
              <a:solidFill>
                <a:schemeClr val="bg1"/>
              </a:solidFill>
              <a:latin typeface="Noto Sans CJK JP Medium" panose="020B0500000000000000" pitchFamily="34" charset="-128"/>
              <a:ea typeface="Noto Sans CJK JP Medium" panose="020B0500000000000000" pitchFamily="34" charset="-128"/>
            </a:endParaRPr>
          </a:p>
          <a:p>
            <a:pPr>
              <a:lnSpc>
                <a:spcPct val="120000"/>
              </a:lnSpc>
            </a:pPr>
            <a:r>
              <a:rPr kumimoji="1" lang="ja-JP" altLang="en-US" sz="1600" b="1">
                <a:solidFill>
                  <a:schemeClr val="bg1"/>
                </a:solidFill>
                <a:latin typeface="Noto Sans CJK JP Medium" panose="020B0500000000000000" pitchFamily="34" charset="-128"/>
                <a:ea typeface="Noto Sans CJK JP Medium" panose="020B0500000000000000" pitchFamily="34" charset="-128"/>
              </a:rPr>
              <a:t>施設全体に存在するリスクを予測・発見しマネジメントを行うための</a:t>
            </a:r>
            <a:endParaRPr kumimoji="1" lang="en-US" altLang="ja-JP" sz="1600" b="1" dirty="0">
              <a:solidFill>
                <a:schemeClr val="bg1"/>
              </a:solidFill>
              <a:latin typeface="Noto Sans CJK JP Medium" panose="020B0500000000000000" pitchFamily="34" charset="-128"/>
              <a:ea typeface="Noto Sans CJK JP Medium" panose="020B0500000000000000" pitchFamily="34" charset="-128"/>
            </a:endParaRPr>
          </a:p>
          <a:p>
            <a:pPr>
              <a:lnSpc>
                <a:spcPct val="120000"/>
              </a:lnSpc>
            </a:pPr>
            <a:r>
              <a:rPr kumimoji="1" lang="ja-JP" altLang="en-US" sz="1600" b="1">
                <a:solidFill>
                  <a:schemeClr val="bg1"/>
                </a:solidFill>
                <a:latin typeface="Noto Sans CJK JP Medium" panose="020B0500000000000000" pitchFamily="34" charset="-128"/>
                <a:ea typeface="Noto Sans CJK JP Medium" panose="020B0500000000000000" pitchFamily="34" charset="-128"/>
              </a:rPr>
              <a:t>画像診断</a:t>
            </a:r>
            <a:r>
              <a:rPr kumimoji="1" lang="en-US" altLang="ja-JP" sz="1600" b="1" dirty="0">
                <a:solidFill>
                  <a:schemeClr val="bg1"/>
                </a:solidFill>
                <a:latin typeface="Noto Sans CJK JP Medium" panose="020B0500000000000000" pitchFamily="34" charset="-128"/>
                <a:ea typeface="Noto Sans CJK JP Medium" panose="020B0500000000000000" pitchFamily="34" charset="-128"/>
              </a:rPr>
              <a:t>AI</a:t>
            </a:r>
            <a:r>
              <a:rPr kumimoji="1" lang="ja-JP" altLang="en-US" sz="1600" b="1">
                <a:solidFill>
                  <a:schemeClr val="bg1"/>
                </a:solidFill>
                <a:latin typeface="Noto Sans CJK JP Medium" panose="020B0500000000000000" pitchFamily="34" charset="-128"/>
                <a:ea typeface="Noto Sans CJK JP Medium" panose="020B0500000000000000" pitchFamily="34" charset="-128"/>
              </a:rPr>
              <a:t>技術を提供いたします。</a:t>
            </a:r>
            <a:endParaRPr kumimoji="1" lang="en-US" altLang="ja-JP" sz="1600" b="1" dirty="0">
              <a:solidFill>
                <a:schemeClr val="bg1"/>
              </a:solidFill>
              <a:latin typeface="Noto Sans CJK JP Medium" panose="020B0500000000000000" pitchFamily="34" charset="-128"/>
              <a:ea typeface="Noto Sans CJK JP Medium" panose="020B0500000000000000" pitchFamily="34" charset="-128"/>
            </a:endParaRPr>
          </a:p>
        </p:txBody>
      </p:sp>
      <p:pic>
        <p:nvPicPr>
          <p:cNvPr id="346" name="図 345">
            <a:extLst>
              <a:ext uri="{FF2B5EF4-FFF2-40B4-BE49-F238E27FC236}">
                <a16:creationId xmlns:a16="http://schemas.microsoft.com/office/drawing/2014/main" id="{726A9C98-9747-0561-A1FA-8F530ACCF65D}"/>
              </a:ext>
            </a:extLst>
          </p:cNvPr>
          <p:cNvPicPr>
            <a:picLocks noChangeAspect="1"/>
          </p:cNvPicPr>
          <p:nvPr/>
        </p:nvPicPr>
        <p:blipFill>
          <a:blip r:embed="rId8"/>
          <a:stretch>
            <a:fillRect/>
          </a:stretch>
        </p:blipFill>
        <p:spPr>
          <a:xfrm>
            <a:off x="607443" y="15939991"/>
            <a:ext cx="8024113" cy="3275440"/>
          </a:xfrm>
          <a:prstGeom prst="rect">
            <a:avLst/>
          </a:prstGeom>
        </p:spPr>
      </p:pic>
      <p:sp>
        <p:nvSpPr>
          <p:cNvPr id="352" name="正方形/長方形 351">
            <a:extLst>
              <a:ext uri="{FF2B5EF4-FFF2-40B4-BE49-F238E27FC236}">
                <a16:creationId xmlns:a16="http://schemas.microsoft.com/office/drawing/2014/main" id="{9123A97D-24CE-91C2-71C5-9C67EAD3EB57}"/>
              </a:ext>
            </a:extLst>
          </p:cNvPr>
          <p:cNvSpPr/>
          <p:nvPr/>
        </p:nvSpPr>
        <p:spPr>
          <a:xfrm>
            <a:off x="931490" y="3071907"/>
            <a:ext cx="2572070" cy="511459"/>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53" name="図 352">
            <a:extLst>
              <a:ext uri="{FF2B5EF4-FFF2-40B4-BE49-F238E27FC236}">
                <a16:creationId xmlns:a16="http://schemas.microsoft.com/office/drawing/2014/main" id="{2173996C-6AA4-7EAD-1866-47BC5EB590FC}"/>
              </a:ext>
            </a:extLst>
          </p:cNvPr>
          <p:cNvPicPr>
            <a:picLocks noChangeAspect="1"/>
          </p:cNvPicPr>
          <p:nvPr/>
        </p:nvPicPr>
        <p:blipFill>
          <a:blip r:embed="rId9"/>
          <a:stretch>
            <a:fillRect/>
          </a:stretch>
        </p:blipFill>
        <p:spPr>
          <a:xfrm>
            <a:off x="1109336" y="3185492"/>
            <a:ext cx="1061883" cy="252499"/>
          </a:xfrm>
          <a:prstGeom prst="rect">
            <a:avLst/>
          </a:prstGeom>
        </p:spPr>
      </p:pic>
      <p:pic>
        <p:nvPicPr>
          <p:cNvPr id="354" name="図 353">
            <a:extLst>
              <a:ext uri="{FF2B5EF4-FFF2-40B4-BE49-F238E27FC236}">
                <a16:creationId xmlns:a16="http://schemas.microsoft.com/office/drawing/2014/main" id="{1D054395-1A71-E461-5130-CC7A1EA53CEB}"/>
              </a:ext>
            </a:extLst>
          </p:cNvPr>
          <p:cNvPicPr>
            <a:picLocks noChangeAspect="1"/>
          </p:cNvPicPr>
          <p:nvPr/>
        </p:nvPicPr>
        <p:blipFill>
          <a:blip r:embed="rId10"/>
          <a:stretch>
            <a:fillRect/>
          </a:stretch>
        </p:blipFill>
        <p:spPr>
          <a:xfrm>
            <a:off x="2316033" y="3210391"/>
            <a:ext cx="937363" cy="297465"/>
          </a:xfrm>
          <a:prstGeom prst="rect">
            <a:avLst/>
          </a:prstGeom>
        </p:spPr>
      </p:pic>
      <p:sp>
        <p:nvSpPr>
          <p:cNvPr id="357" name="テキスト ボックス 356">
            <a:extLst>
              <a:ext uri="{FF2B5EF4-FFF2-40B4-BE49-F238E27FC236}">
                <a16:creationId xmlns:a16="http://schemas.microsoft.com/office/drawing/2014/main" id="{C166BFC8-6FCC-AC8D-D1DC-5AC8760BDE30}"/>
              </a:ext>
            </a:extLst>
          </p:cNvPr>
          <p:cNvSpPr txBox="1"/>
          <p:nvPr/>
        </p:nvSpPr>
        <p:spPr>
          <a:xfrm>
            <a:off x="3345120" y="15581799"/>
            <a:ext cx="2180046" cy="220510"/>
          </a:xfrm>
          <a:prstGeom prst="rect">
            <a:avLst/>
          </a:prstGeom>
          <a:noFill/>
        </p:spPr>
        <p:txBody>
          <a:bodyPr wrap="square" rtlCol="0">
            <a:spAutoFit/>
          </a:bodyPr>
          <a:lstStyle>
            <a:defPPr>
              <a:defRPr lang="en-US"/>
            </a:defPPr>
            <a:lvl1pPr>
              <a:lnSpc>
                <a:spcPct val="110000"/>
              </a:lnSpc>
              <a:defRPr b="1">
                <a:solidFill>
                  <a:srgbClr val="41352D"/>
                </a:solidFill>
                <a:latin typeface="Noto Sans CJK JP Bold" panose="020B0500000000000000" pitchFamily="34" charset="-128"/>
                <a:ea typeface="Noto Sans CJK JP Bold" panose="020B0500000000000000" pitchFamily="34" charset="-128"/>
              </a:defRPr>
            </a:lvl1pPr>
          </a:lstStyle>
          <a:p>
            <a:pPr algn="ctr"/>
            <a:r>
              <a:rPr lang="en-US" altLang="ja-JP" sz="800" b="0" dirty="0">
                <a:latin typeface="Noto Sans CJK JP DemiLight" panose="020B0400000000000000" pitchFamily="34" charset="-128"/>
                <a:ea typeface="Noto Sans CJK JP DemiLight" panose="020B0400000000000000" pitchFamily="34" charset="-128"/>
              </a:rPr>
              <a:t>※</a:t>
            </a:r>
            <a:r>
              <a:rPr lang="ja-JP" altLang="en-US" sz="800" b="0">
                <a:latin typeface="Noto Sans CJK JP DemiLight" panose="020B0400000000000000" pitchFamily="34" charset="-128"/>
                <a:ea typeface="Noto Sans CJK JP DemiLight" panose="020B0400000000000000" pitchFamily="34" charset="-128"/>
              </a:rPr>
              <a:t>ご依頼の要件により異なります</a:t>
            </a:r>
          </a:p>
        </p:txBody>
      </p:sp>
      <p:sp>
        <p:nvSpPr>
          <p:cNvPr id="358" name="テキスト ボックス 357">
            <a:extLst>
              <a:ext uri="{FF2B5EF4-FFF2-40B4-BE49-F238E27FC236}">
                <a16:creationId xmlns:a16="http://schemas.microsoft.com/office/drawing/2014/main" id="{70721263-9091-F65E-DFD9-8DA4C734E365}"/>
              </a:ext>
            </a:extLst>
          </p:cNvPr>
          <p:cNvSpPr txBox="1"/>
          <p:nvPr/>
        </p:nvSpPr>
        <p:spPr>
          <a:xfrm>
            <a:off x="3175984" y="15212142"/>
            <a:ext cx="2471989" cy="380745"/>
          </a:xfrm>
          <a:prstGeom prst="rect">
            <a:avLst/>
          </a:prstGeom>
          <a:noFill/>
        </p:spPr>
        <p:txBody>
          <a:bodyPr wrap="square" rtlCol="0">
            <a:spAutoFit/>
          </a:bodyPr>
          <a:lstStyle>
            <a:defPPr>
              <a:defRPr lang="en-US"/>
            </a:defPPr>
            <a:lvl1pPr>
              <a:lnSpc>
                <a:spcPct val="110000"/>
              </a:lnSpc>
              <a:defRPr b="1">
                <a:solidFill>
                  <a:srgbClr val="41352D"/>
                </a:solidFill>
                <a:latin typeface="Noto Sans CJK JP Bold" panose="020B0500000000000000" pitchFamily="34" charset="-128"/>
                <a:ea typeface="Noto Sans CJK JP Bold" panose="020B0500000000000000" pitchFamily="34" charset="-128"/>
              </a:defRPr>
            </a:lvl1pPr>
          </a:lstStyle>
          <a:p>
            <a:pPr algn="ctr"/>
            <a:r>
              <a:rPr lang="ja-JP" altLang="en-US"/>
              <a:t>システム構成例</a:t>
            </a:r>
          </a:p>
        </p:txBody>
      </p:sp>
      <p:sp>
        <p:nvSpPr>
          <p:cNvPr id="361" name="テキスト ボックス 360">
            <a:extLst>
              <a:ext uri="{FF2B5EF4-FFF2-40B4-BE49-F238E27FC236}">
                <a16:creationId xmlns:a16="http://schemas.microsoft.com/office/drawing/2014/main" id="{E8B6B8E4-0E44-BF22-B19A-5707F89D8ECC}"/>
              </a:ext>
            </a:extLst>
          </p:cNvPr>
          <p:cNvSpPr txBox="1"/>
          <p:nvPr/>
        </p:nvSpPr>
        <p:spPr>
          <a:xfrm>
            <a:off x="2804300" y="12661264"/>
            <a:ext cx="646331" cy="646331"/>
          </a:xfrm>
          <a:prstGeom prst="rect">
            <a:avLst/>
          </a:prstGeom>
          <a:noFill/>
        </p:spPr>
        <p:txBody>
          <a:bodyPr wrap="none" rtlCol="0">
            <a:spAutoFit/>
          </a:bodyPr>
          <a:lstStyle/>
          <a:p>
            <a:pPr algn="ctr"/>
            <a:r>
              <a:rPr kumimoji="1" lang="en-US" altLang="ja-JP" sz="3600" dirty="0">
                <a:solidFill>
                  <a:schemeClr val="bg1">
                    <a:lumMod val="50000"/>
                  </a:schemeClr>
                </a:solidFill>
              </a:rPr>
              <a:t>×</a:t>
            </a:r>
            <a:endParaRPr kumimoji="1" lang="ja-JP" altLang="en-US" sz="3600">
              <a:solidFill>
                <a:schemeClr val="bg1">
                  <a:lumMod val="50000"/>
                </a:schemeClr>
              </a:solidFill>
            </a:endParaRPr>
          </a:p>
        </p:txBody>
      </p:sp>
      <p:sp>
        <p:nvSpPr>
          <p:cNvPr id="363" name="テキスト ボックス 362">
            <a:extLst>
              <a:ext uri="{FF2B5EF4-FFF2-40B4-BE49-F238E27FC236}">
                <a16:creationId xmlns:a16="http://schemas.microsoft.com/office/drawing/2014/main" id="{FF4FC2AD-CD5F-9F66-FB29-04B0078F8D1D}"/>
              </a:ext>
            </a:extLst>
          </p:cNvPr>
          <p:cNvSpPr txBox="1"/>
          <p:nvPr/>
        </p:nvSpPr>
        <p:spPr>
          <a:xfrm>
            <a:off x="5610909" y="12661264"/>
            <a:ext cx="646331" cy="646331"/>
          </a:xfrm>
          <a:prstGeom prst="rect">
            <a:avLst/>
          </a:prstGeom>
          <a:noFill/>
        </p:spPr>
        <p:txBody>
          <a:bodyPr wrap="none" rtlCol="0">
            <a:spAutoFit/>
          </a:bodyPr>
          <a:lstStyle/>
          <a:p>
            <a:pPr algn="ctr"/>
            <a:r>
              <a:rPr kumimoji="1" lang="en-US" altLang="ja-JP" sz="3600" dirty="0">
                <a:solidFill>
                  <a:schemeClr val="bg1">
                    <a:lumMod val="50000"/>
                  </a:schemeClr>
                </a:solidFill>
              </a:rPr>
              <a:t>×</a:t>
            </a:r>
            <a:endParaRPr kumimoji="1" lang="ja-JP" altLang="en-US" sz="3600">
              <a:solidFill>
                <a:schemeClr val="bg1">
                  <a:lumMod val="50000"/>
                </a:schemeClr>
              </a:solidFill>
            </a:endParaRPr>
          </a:p>
        </p:txBody>
      </p:sp>
      <p:pic>
        <p:nvPicPr>
          <p:cNvPr id="366" name="図 365">
            <a:extLst>
              <a:ext uri="{FF2B5EF4-FFF2-40B4-BE49-F238E27FC236}">
                <a16:creationId xmlns:a16="http://schemas.microsoft.com/office/drawing/2014/main" id="{BEA7BA35-644D-375C-D04C-198D3CF47896}"/>
              </a:ext>
            </a:extLst>
          </p:cNvPr>
          <p:cNvPicPr>
            <a:picLocks noChangeAspect="1"/>
          </p:cNvPicPr>
          <p:nvPr/>
        </p:nvPicPr>
        <p:blipFill rotWithShape="1">
          <a:blip r:embed="rId11"/>
          <a:srcRect l="23798"/>
          <a:stretch/>
        </p:blipFill>
        <p:spPr>
          <a:xfrm>
            <a:off x="3439359" y="11994891"/>
            <a:ext cx="2131905" cy="1571862"/>
          </a:xfrm>
          <a:prstGeom prst="rect">
            <a:avLst/>
          </a:prstGeom>
        </p:spPr>
      </p:pic>
      <p:pic>
        <p:nvPicPr>
          <p:cNvPr id="367" name="図 366">
            <a:extLst>
              <a:ext uri="{FF2B5EF4-FFF2-40B4-BE49-F238E27FC236}">
                <a16:creationId xmlns:a16="http://schemas.microsoft.com/office/drawing/2014/main" id="{603951B2-5115-B35C-F033-0C4951AA0FBE}"/>
              </a:ext>
            </a:extLst>
          </p:cNvPr>
          <p:cNvPicPr>
            <a:picLocks noChangeAspect="1"/>
          </p:cNvPicPr>
          <p:nvPr/>
        </p:nvPicPr>
        <p:blipFill rotWithShape="1">
          <a:blip r:embed="rId12"/>
          <a:srcRect r="5909"/>
          <a:stretch/>
        </p:blipFill>
        <p:spPr>
          <a:xfrm>
            <a:off x="590293" y="11996936"/>
            <a:ext cx="2126289" cy="1546194"/>
          </a:xfrm>
          <a:prstGeom prst="rect">
            <a:avLst/>
          </a:prstGeom>
        </p:spPr>
      </p:pic>
      <p:pic>
        <p:nvPicPr>
          <p:cNvPr id="369" name="図 368">
            <a:extLst>
              <a:ext uri="{FF2B5EF4-FFF2-40B4-BE49-F238E27FC236}">
                <a16:creationId xmlns:a16="http://schemas.microsoft.com/office/drawing/2014/main" id="{C920D6BE-359C-4336-BF36-400D029EFABA}"/>
              </a:ext>
            </a:extLst>
          </p:cNvPr>
          <p:cNvPicPr>
            <a:picLocks noChangeAspect="1"/>
          </p:cNvPicPr>
          <p:nvPr/>
        </p:nvPicPr>
        <p:blipFill rotWithShape="1">
          <a:blip r:embed="rId13"/>
          <a:srcRect l="8631" r="31877"/>
          <a:stretch/>
        </p:blipFill>
        <p:spPr>
          <a:xfrm>
            <a:off x="6351692" y="12000432"/>
            <a:ext cx="2097941" cy="1539202"/>
          </a:xfrm>
          <a:prstGeom prst="rect">
            <a:avLst/>
          </a:prstGeom>
        </p:spPr>
      </p:pic>
      <p:sp>
        <p:nvSpPr>
          <p:cNvPr id="370" name="テキスト ボックス 369">
            <a:extLst>
              <a:ext uri="{FF2B5EF4-FFF2-40B4-BE49-F238E27FC236}">
                <a16:creationId xmlns:a16="http://schemas.microsoft.com/office/drawing/2014/main" id="{423099C7-8AFA-6C18-5022-439FC8C3120F}"/>
              </a:ext>
            </a:extLst>
          </p:cNvPr>
          <p:cNvSpPr txBox="1"/>
          <p:nvPr/>
        </p:nvSpPr>
        <p:spPr>
          <a:xfrm>
            <a:off x="809029" y="4184873"/>
            <a:ext cx="5220710" cy="963277"/>
          </a:xfrm>
          <a:prstGeom prst="rect">
            <a:avLst/>
          </a:prstGeom>
          <a:noFill/>
        </p:spPr>
        <p:txBody>
          <a:bodyPr wrap="square" rtlCol="0">
            <a:spAutoFit/>
          </a:bodyPr>
          <a:lstStyle/>
          <a:p>
            <a:pPr marL="171450" indent="-171450">
              <a:lnSpc>
                <a:spcPct val="120000"/>
              </a:lnSpc>
              <a:buFont typeface="Wingdings" pitchFamily="2" charset="2"/>
              <a:buChar char="ü"/>
            </a:pPr>
            <a:r>
              <a:rPr kumimoji="1" lang="ja-JP" altLang="en-US" sz="1200" b="1">
                <a:solidFill>
                  <a:schemeClr val="bg1"/>
                </a:solidFill>
                <a:latin typeface="Noto Sans CJK JP Medium" panose="020B0500000000000000" pitchFamily="34" charset="-128"/>
                <a:ea typeface="Noto Sans CJK JP Medium" panose="020B0500000000000000" pitchFamily="34" charset="-128"/>
              </a:rPr>
              <a:t>介護の安全性、質、生産性の総合的な改善</a:t>
            </a:r>
            <a:endParaRPr kumimoji="1" lang="en-US" altLang="ja-JP" sz="1200" b="1" dirty="0">
              <a:solidFill>
                <a:schemeClr val="bg1"/>
              </a:solidFill>
              <a:latin typeface="Noto Sans CJK JP Medium" panose="020B0500000000000000" pitchFamily="34" charset="-128"/>
              <a:ea typeface="Noto Sans CJK JP Medium" panose="020B0500000000000000" pitchFamily="34" charset="-128"/>
            </a:endParaRPr>
          </a:p>
          <a:p>
            <a:pPr marL="171450" indent="-171450">
              <a:lnSpc>
                <a:spcPct val="120000"/>
              </a:lnSpc>
              <a:buFont typeface="Wingdings" pitchFamily="2" charset="2"/>
              <a:buChar char="ü"/>
            </a:pPr>
            <a:r>
              <a:rPr kumimoji="1" lang="ja-JP" altLang="en-US" sz="1200" b="1">
                <a:solidFill>
                  <a:schemeClr val="bg1"/>
                </a:solidFill>
                <a:latin typeface="Noto Sans CJK JP Medium" panose="020B0500000000000000" pitchFamily="34" charset="-128"/>
                <a:ea typeface="Noto Sans CJK JP Medium" panose="020B0500000000000000" pitchFamily="34" charset="-128"/>
              </a:rPr>
              <a:t>予兆検知の手法の介護分野への適用</a:t>
            </a:r>
            <a:endParaRPr kumimoji="1" lang="en-US" altLang="ja-JP" sz="1200" b="1" dirty="0">
              <a:solidFill>
                <a:schemeClr val="bg1"/>
              </a:solidFill>
              <a:latin typeface="Noto Sans CJK JP Medium" panose="020B0500000000000000" pitchFamily="34" charset="-128"/>
              <a:ea typeface="Noto Sans CJK JP Medium" panose="020B0500000000000000" pitchFamily="34" charset="-128"/>
            </a:endParaRPr>
          </a:p>
          <a:p>
            <a:pPr marL="171450" indent="-171450">
              <a:lnSpc>
                <a:spcPct val="120000"/>
              </a:lnSpc>
              <a:buFont typeface="Wingdings" pitchFamily="2" charset="2"/>
              <a:buChar char="ü"/>
            </a:pPr>
            <a:r>
              <a:rPr kumimoji="1" lang="ja-JP" altLang="en-US" sz="1200" b="1">
                <a:solidFill>
                  <a:schemeClr val="bg1"/>
                </a:solidFill>
                <a:latin typeface="Noto Sans CJK JP Medium" panose="020B0500000000000000" pitchFamily="34" charset="-128"/>
                <a:ea typeface="Noto Sans CJK JP Medium" panose="020B0500000000000000" pitchFamily="34" charset="-128"/>
              </a:rPr>
              <a:t>ベッド周辺、部屋単位の最適化ではない施設全体の最適化</a:t>
            </a:r>
            <a:endParaRPr kumimoji="1" lang="en-US" altLang="ja-JP" sz="1200" b="1" dirty="0">
              <a:solidFill>
                <a:schemeClr val="bg1"/>
              </a:solidFill>
              <a:latin typeface="Noto Sans CJK JP Medium" panose="020B0500000000000000" pitchFamily="34" charset="-128"/>
              <a:ea typeface="Noto Sans CJK JP Medium" panose="020B0500000000000000" pitchFamily="34" charset="-128"/>
            </a:endParaRPr>
          </a:p>
          <a:p>
            <a:pPr marL="171450" indent="-171450">
              <a:lnSpc>
                <a:spcPct val="120000"/>
              </a:lnSpc>
              <a:buFont typeface="Wingdings" pitchFamily="2" charset="2"/>
              <a:buChar char="ü"/>
            </a:pPr>
            <a:r>
              <a:rPr kumimoji="1" lang="ja-JP" altLang="en-US" sz="1200" b="1">
                <a:solidFill>
                  <a:schemeClr val="bg1"/>
                </a:solidFill>
                <a:latin typeface="Noto Sans CJK JP Medium" panose="020B0500000000000000" pitchFamily="34" charset="-128"/>
                <a:ea typeface="Noto Sans CJK JP Medium" panose="020B0500000000000000" pitchFamily="34" charset="-128"/>
              </a:rPr>
              <a:t>業務オペレーション</a:t>
            </a:r>
            <a:r>
              <a:rPr kumimoji="1" lang="en-US" altLang="ja-JP" sz="1200" b="1" dirty="0">
                <a:solidFill>
                  <a:schemeClr val="bg1"/>
                </a:solidFill>
                <a:latin typeface="Noto Sans CJK JP Medium" panose="020B0500000000000000" pitchFamily="34" charset="-128"/>
                <a:ea typeface="Noto Sans CJK JP Medium" panose="020B0500000000000000" pitchFamily="34" charset="-128"/>
              </a:rPr>
              <a:t>〜</a:t>
            </a:r>
            <a:r>
              <a:rPr kumimoji="1" lang="ja-JP" altLang="en-US" sz="1200" b="1">
                <a:solidFill>
                  <a:schemeClr val="bg1"/>
                </a:solidFill>
                <a:latin typeface="Noto Sans CJK JP Medium" panose="020B0500000000000000" pitchFamily="34" charset="-128"/>
                <a:ea typeface="Noto Sans CJK JP Medium" panose="020B0500000000000000" pitchFamily="34" charset="-128"/>
              </a:rPr>
              <a:t>人材マネジメントへ連動可能なデータ活用</a:t>
            </a:r>
            <a:endParaRPr kumimoji="1" lang="en-US" altLang="ja-JP" sz="1200" b="1" dirty="0">
              <a:solidFill>
                <a:schemeClr val="bg1"/>
              </a:solidFill>
              <a:latin typeface="Noto Sans CJK JP Medium" panose="020B0500000000000000" pitchFamily="34" charset="-128"/>
              <a:ea typeface="Noto Sans CJK JP Medium" panose="020B0500000000000000" pitchFamily="34" charset="-128"/>
            </a:endParaRPr>
          </a:p>
        </p:txBody>
      </p:sp>
      <p:sp>
        <p:nvSpPr>
          <p:cNvPr id="372" name="テキスト ボックス 371">
            <a:extLst>
              <a:ext uri="{FF2B5EF4-FFF2-40B4-BE49-F238E27FC236}">
                <a16:creationId xmlns:a16="http://schemas.microsoft.com/office/drawing/2014/main" id="{B8794EE5-C4C7-0675-05D2-1B4B19B972AA}"/>
              </a:ext>
            </a:extLst>
          </p:cNvPr>
          <p:cNvSpPr txBox="1"/>
          <p:nvPr/>
        </p:nvSpPr>
        <p:spPr>
          <a:xfrm>
            <a:off x="646412" y="13693191"/>
            <a:ext cx="2014051" cy="1013932"/>
          </a:xfrm>
          <a:prstGeom prst="rect">
            <a:avLst/>
          </a:prstGeom>
          <a:noFill/>
        </p:spPr>
        <p:txBody>
          <a:bodyPr wrap="square" rtlCol="0">
            <a:spAutoFit/>
          </a:bodyPr>
          <a:lstStyle>
            <a:defPPr>
              <a:defRPr lang="en-US"/>
            </a:defPPr>
            <a:lvl1pPr>
              <a:lnSpc>
                <a:spcPct val="110000"/>
              </a:lnSpc>
              <a:defRPr sz="1100" b="0" i="0">
                <a:solidFill>
                  <a:srgbClr val="374151"/>
                </a:solidFill>
                <a:effectLst/>
                <a:latin typeface="Söhne"/>
                <a:ea typeface="Noto Sans CJK JP Regular" panose="020B0500000000000000" pitchFamily="34" charset="-128"/>
              </a:defRPr>
            </a:lvl1pPr>
          </a:lstStyle>
          <a:p>
            <a:r>
              <a:rPr lang="ja-JP" altLang="en-US"/>
              <a:t>カメラ画像をソースとした行動解析モジュールが危険予測を行い、発生後の事故検知ではなく、発生前のリスクそのものを回避します。</a:t>
            </a:r>
          </a:p>
        </p:txBody>
      </p:sp>
      <p:sp>
        <p:nvSpPr>
          <p:cNvPr id="375" name="テキスト ボックス 374">
            <a:extLst>
              <a:ext uri="{FF2B5EF4-FFF2-40B4-BE49-F238E27FC236}">
                <a16:creationId xmlns:a16="http://schemas.microsoft.com/office/drawing/2014/main" id="{D9D954E3-141D-3E6A-615C-C5D2235247B2}"/>
              </a:ext>
            </a:extLst>
          </p:cNvPr>
          <p:cNvSpPr txBox="1"/>
          <p:nvPr/>
        </p:nvSpPr>
        <p:spPr>
          <a:xfrm>
            <a:off x="3498285" y="13706857"/>
            <a:ext cx="2014051" cy="1013419"/>
          </a:xfrm>
          <a:prstGeom prst="rect">
            <a:avLst/>
          </a:prstGeom>
          <a:noFill/>
        </p:spPr>
        <p:txBody>
          <a:bodyPr wrap="square" rtlCol="0">
            <a:spAutoFit/>
          </a:bodyPr>
          <a:lstStyle>
            <a:defPPr>
              <a:defRPr lang="en-US"/>
            </a:defPPr>
            <a:lvl1pPr>
              <a:lnSpc>
                <a:spcPct val="110000"/>
              </a:lnSpc>
              <a:defRPr sz="1100" b="0">
                <a:latin typeface="Noto Sans CJK JP Regular" panose="020B0500000000000000" pitchFamily="34" charset="-128"/>
                <a:ea typeface="Noto Sans CJK JP Regular" panose="020B0500000000000000" pitchFamily="34" charset="-128"/>
              </a:defRPr>
            </a:lvl1pPr>
          </a:lstStyle>
          <a:p>
            <a:r>
              <a:rPr lang="ja-JP" altLang="en-US">
                <a:solidFill>
                  <a:srgbClr val="374151"/>
                </a:solidFill>
                <a:latin typeface="Söhne"/>
              </a:rPr>
              <a:t>行動解析用の画像は、身近なスマートデバイスから送信できるため、監視カメラのような装置は不要となり、心理的な負担は生じさせません。</a:t>
            </a:r>
            <a:endParaRPr lang="ja-JP" altLang="en-US"/>
          </a:p>
        </p:txBody>
      </p:sp>
      <p:sp>
        <p:nvSpPr>
          <p:cNvPr id="376" name="テキスト ボックス 375">
            <a:extLst>
              <a:ext uri="{FF2B5EF4-FFF2-40B4-BE49-F238E27FC236}">
                <a16:creationId xmlns:a16="http://schemas.microsoft.com/office/drawing/2014/main" id="{53295435-850B-EB6B-6762-32EDD8A60729}"/>
              </a:ext>
            </a:extLst>
          </p:cNvPr>
          <p:cNvSpPr txBox="1"/>
          <p:nvPr/>
        </p:nvSpPr>
        <p:spPr>
          <a:xfrm>
            <a:off x="6393636" y="13706963"/>
            <a:ext cx="2014051" cy="1013932"/>
          </a:xfrm>
          <a:prstGeom prst="rect">
            <a:avLst/>
          </a:prstGeom>
          <a:noFill/>
        </p:spPr>
        <p:txBody>
          <a:bodyPr wrap="square" rtlCol="0">
            <a:spAutoFit/>
          </a:bodyPr>
          <a:lstStyle>
            <a:defPPr>
              <a:defRPr lang="en-US"/>
            </a:defPPr>
            <a:lvl1pPr>
              <a:lnSpc>
                <a:spcPct val="110000"/>
              </a:lnSpc>
              <a:defRPr sz="1100" b="0" i="0">
                <a:solidFill>
                  <a:srgbClr val="374151"/>
                </a:solidFill>
                <a:effectLst/>
                <a:latin typeface="Söhne"/>
                <a:ea typeface="Noto Sans CJK JP Regular" panose="020B0500000000000000" pitchFamily="34" charset="-128"/>
              </a:defRPr>
            </a:lvl1pPr>
          </a:lstStyle>
          <a:p>
            <a:r>
              <a:rPr lang="ja-JP" altLang="en-US"/>
              <a:t>ベッド周りだけ、特定の被介護者だけではなく、施設全体の安全と快適を両立させるためのアーキテクチャを提供します。</a:t>
            </a:r>
          </a:p>
        </p:txBody>
      </p:sp>
      <p:sp>
        <p:nvSpPr>
          <p:cNvPr id="9" name="右中かっこ 8">
            <a:extLst>
              <a:ext uri="{FF2B5EF4-FFF2-40B4-BE49-F238E27FC236}">
                <a16:creationId xmlns:a16="http://schemas.microsoft.com/office/drawing/2014/main" id="{60BA89D7-01E2-C847-8BDD-1253E2F1AEB6}"/>
              </a:ext>
            </a:extLst>
          </p:cNvPr>
          <p:cNvSpPr/>
          <p:nvPr/>
        </p:nvSpPr>
        <p:spPr>
          <a:xfrm>
            <a:off x="9227171" y="898550"/>
            <a:ext cx="571822" cy="4346713"/>
          </a:xfrm>
          <a:prstGeom prst="rightBrace">
            <a:avLst>
              <a:gd name="adj1" fmla="val 38278"/>
              <a:gd name="adj2" fmla="val 50000"/>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13" name="四角形吹き出し 12">
            <a:extLst>
              <a:ext uri="{FF2B5EF4-FFF2-40B4-BE49-F238E27FC236}">
                <a16:creationId xmlns:a16="http://schemas.microsoft.com/office/drawing/2014/main" id="{7AA811FD-53E9-BA70-D5D6-BE23EE7AD49F}"/>
              </a:ext>
            </a:extLst>
          </p:cNvPr>
          <p:cNvSpPr/>
          <p:nvPr/>
        </p:nvSpPr>
        <p:spPr>
          <a:xfrm>
            <a:off x="-3313290" y="1546507"/>
            <a:ext cx="2522693" cy="923330"/>
          </a:xfrm>
          <a:prstGeom prst="wedgeRectCallout">
            <a:avLst>
              <a:gd name="adj1" fmla="val 109132"/>
              <a:gd name="adj2" fmla="val -49300"/>
            </a:avLst>
          </a:prstGeom>
          <a:solidFill>
            <a:srgbClr val="FF0000"/>
          </a:solidFill>
          <a:ln>
            <a:noFill/>
          </a:ln>
        </p:spPr>
        <p:txBody>
          <a:bodyPr wrap="square" rtlCol="0">
            <a:spAutoFit/>
          </a:bodyPr>
          <a:lstStyle/>
          <a:p>
            <a:r>
              <a:rPr kumimoji="1" lang="ja-JP" altLang="en-US">
                <a:solidFill>
                  <a:schemeClr val="bg1"/>
                </a:solidFill>
                <a:latin typeface="Meiryo UI" panose="020B0604030504040204" pitchFamily="34" charset="-128"/>
                <a:ea typeface="Meiryo UI" panose="020B0604030504040204" pitchFamily="34" charset="-128"/>
              </a:rPr>
              <a:t>以前は　　　　　　</a:t>
            </a:r>
            <a:endParaRPr kumimoji="1" lang="en-US" altLang="ja-JP" dirty="0">
              <a:solidFill>
                <a:schemeClr val="bg1"/>
              </a:solidFill>
              <a:latin typeface="Meiryo UI" panose="020B0604030504040204" pitchFamily="34" charset="-128"/>
              <a:ea typeface="Meiryo UI" panose="020B0604030504040204" pitchFamily="34" charset="-128"/>
            </a:endParaRPr>
          </a:p>
          <a:p>
            <a:r>
              <a:rPr kumimoji="1" lang="ja-JP" altLang="en-US">
                <a:solidFill>
                  <a:schemeClr val="bg1"/>
                </a:solidFill>
                <a:latin typeface="Meiryo UI" panose="020B0604030504040204" pitchFamily="34" charset="-128"/>
                <a:ea typeface="Meiryo UI" panose="020B0604030504040204" pitchFamily="34" charset="-128"/>
              </a:rPr>
              <a:t>としていた表現をやめて、大きな文字にしてください</a:t>
            </a:r>
          </a:p>
        </p:txBody>
      </p:sp>
      <p:sp>
        <p:nvSpPr>
          <p:cNvPr id="15" name="四角形吹き出し 14">
            <a:extLst>
              <a:ext uri="{FF2B5EF4-FFF2-40B4-BE49-F238E27FC236}">
                <a16:creationId xmlns:a16="http://schemas.microsoft.com/office/drawing/2014/main" id="{7A7AD3D1-B82C-C8E5-5FE0-E41A6E1FB5BC}"/>
              </a:ext>
            </a:extLst>
          </p:cNvPr>
          <p:cNvSpPr/>
          <p:nvPr/>
        </p:nvSpPr>
        <p:spPr>
          <a:xfrm>
            <a:off x="10272267" y="2907691"/>
            <a:ext cx="1938820" cy="1200329"/>
          </a:xfrm>
          <a:prstGeom prst="wedgeRectCallout">
            <a:avLst>
              <a:gd name="adj1" fmla="val -70885"/>
              <a:gd name="adj2" fmla="val -35152"/>
            </a:avLst>
          </a:prstGeom>
          <a:solidFill>
            <a:srgbClr val="FF0000"/>
          </a:solidFill>
          <a:ln>
            <a:noFill/>
          </a:ln>
        </p:spPr>
        <p:txBody>
          <a:bodyPr wrap="square" rtlCol="0">
            <a:spAutoFit/>
          </a:bodyPr>
          <a:lstStyle/>
          <a:p>
            <a:pPr algn="ctr"/>
            <a:r>
              <a:rPr kumimoji="1" lang="ja-JP" altLang="en-US">
                <a:solidFill>
                  <a:schemeClr val="bg1"/>
                </a:solidFill>
                <a:latin typeface="Meiryo UI" panose="020B0604030504040204" pitchFamily="34" charset="-128"/>
                <a:ea typeface="Meiryo UI" panose="020B0604030504040204" pitchFamily="34" charset="-128"/>
              </a:rPr>
              <a:t>以前より高さを</a:t>
            </a:r>
            <a:r>
              <a:rPr kumimoji="1" lang="en-US" altLang="ja-JP" dirty="0">
                <a:solidFill>
                  <a:schemeClr val="bg1"/>
                </a:solidFill>
                <a:latin typeface="Meiryo UI" panose="020B0604030504040204" pitchFamily="34" charset="-128"/>
                <a:ea typeface="Meiryo UI" panose="020B0604030504040204" pitchFamily="34" charset="-128"/>
              </a:rPr>
              <a:t>1.3</a:t>
            </a:r>
            <a:r>
              <a:rPr kumimoji="1" lang="ja-JP" altLang="en-US">
                <a:solidFill>
                  <a:schemeClr val="bg1"/>
                </a:solidFill>
                <a:latin typeface="Meiryo UI" panose="020B0604030504040204" pitchFamily="34" charset="-128"/>
                <a:ea typeface="Meiryo UI" panose="020B0604030504040204" pitchFamily="34" charset="-128"/>
              </a:rPr>
              <a:t>倍くらいにしてください（感覚で構いません）</a:t>
            </a:r>
          </a:p>
        </p:txBody>
      </p:sp>
      <p:sp>
        <p:nvSpPr>
          <p:cNvPr id="20" name="角丸四角形 19">
            <a:extLst>
              <a:ext uri="{FF2B5EF4-FFF2-40B4-BE49-F238E27FC236}">
                <a16:creationId xmlns:a16="http://schemas.microsoft.com/office/drawing/2014/main" id="{3CBACF78-DEA2-7EBA-EFDA-F0F203A27A05}"/>
              </a:ext>
            </a:extLst>
          </p:cNvPr>
          <p:cNvSpPr/>
          <p:nvPr/>
        </p:nvSpPr>
        <p:spPr>
          <a:xfrm>
            <a:off x="-2472999" y="1648024"/>
            <a:ext cx="1329765" cy="212377"/>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テキスト ボックス 20">
            <a:extLst>
              <a:ext uri="{FF2B5EF4-FFF2-40B4-BE49-F238E27FC236}">
                <a16:creationId xmlns:a16="http://schemas.microsoft.com/office/drawing/2014/main" id="{B5F04394-8F7F-D40E-A81F-981A0402E213}"/>
              </a:ext>
            </a:extLst>
          </p:cNvPr>
          <p:cNvSpPr txBox="1"/>
          <p:nvPr/>
        </p:nvSpPr>
        <p:spPr>
          <a:xfrm>
            <a:off x="-2374939" y="1638796"/>
            <a:ext cx="1133644" cy="230832"/>
          </a:xfrm>
          <a:prstGeom prst="rect">
            <a:avLst/>
          </a:prstGeom>
          <a:noFill/>
        </p:spPr>
        <p:txBody>
          <a:bodyPr wrap="none" rtlCol="0">
            <a:spAutoFit/>
          </a:bodyPr>
          <a:lstStyle/>
          <a:p>
            <a:pPr algn="ctr"/>
            <a:r>
              <a:rPr kumimoji="1" lang="ja-JP" altLang="en-US" sz="900">
                <a:solidFill>
                  <a:schemeClr val="tx1">
                    <a:lumMod val="85000"/>
                    <a:lumOff val="15000"/>
                  </a:schemeClr>
                </a:solidFill>
                <a:latin typeface="Noto Sans CJK JP Medium" panose="020B0500000000000000" pitchFamily="34" charset="-128"/>
                <a:ea typeface="Noto Sans CJK JP Medium" panose="020B0500000000000000" pitchFamily="34" charset="-128"/>
              </a:rPr>
              <a:t>取り組みテーマ</a:t>
            </a:r>
            <a:r>
              <a:rPr kumimoji="1" lang="en-US" altLang="ja-JP" sz="900" dirty="0">
                <a:solidFill>
                  <a:schemeClr val="tx1">
                    <a:lumMod val="85000"/>
                    <a:lumOff val="15000"/>
                  </a:schemeClr>
                </a:solidFill>
                <a:latin typeface="Noto Sans CJK JP Medium" panose="020B0500000000000000" pitchFamily="34" charset="-128"/>
                <a:ea typeface="Noto Sans CJK JP Medium" panose="020B0500000000000000" pitchFamily="34" charset="-128"/>
              </a:rPr>
              <a:t> </a:t>
            </a:r>
            <a:r>
              <a:rPr kumimoji="1" lang="ja-JP" altLang="en-US" sz="900">
                <a:solidFill>
                  <a:schemeClr val="tx1">
                    <a:lumMod val="85000"/>
                    <a:lumOff val="15000"/>
                  </a:schemeClr>
                </a:solidFill>
                <a:latin typeface="Noto Sans CJK JP Medium" panose="020B0500000000000000" pitchFamily="34" charset="-128"/>
                <a:ea typeface="Noto Sans CJK JP Medium" panose="020B0500000000000000" pitchFamily="34" charset="-128"/>
              </a:rPr>
              <a:t>②</a:t>
            </a:r>
          </a:p>
        </p:txBody>
      </p:sp>
      <p:sp>
        <p:nvSpPr>
          <p:cNvPr id="22" name="四角形吹き出し 21">
            <a:extLst>
              <a:ext uri="{FF2B5EF4-FFF2-40B4-BE49-F238E27FC236}">
                <a16:creationId xmlns:a16="http://schemas.microsoft.com/office/drawing/2014/main" id="{64ED0B35-2F62-87D0-73E3-35AD3F228606}"/>
              </a:ext>
            </a:extLst>
          </p:cNvPr>
          <p:cNvSpPr/>
          <p:nvPr/>
        </p:nvSpPr>
        <p:spPr>
          <a:xfrm>
            <a:off x="-3169446" y="2723827"/>
            <a:ext cx="2522693" cy="369332"/>
          </a:xfrm>
          <a:prstGeom prst="wedgeRectCallout">
            <a:avLst>
              <a:gd name="adj1" fmla="val 109132"/>
              <a:gd name="adj2" fmla="val -49300"/>
            </a:avLst>
          </a:prstGeom>
          <a:solidFill>
            <a:srgbClr val="FF0000"/>
          </a:solidFill>
          <a:ln>
            <a:noFill/>
          </a:ln>
        </p:spPr>
        <p:txBody>
          <a:bodyPr wrap="square" rtlCol="0">
            <a:spAutoFit/>
          </a:bodyPr>
          <a:lstStyle/>
          <a:p>
            <a:r>
              <a:rPr kumimoji="1" lang="ja-JP" altLang="en-US">
                <a:solidFill>
                  <a:schemeClr val="bg1"/>
                </a:solidFill>
                <a:latin typeface="Meiryo UI" panose="020B0604030504040204" pitchFamily="34" charset="-128"/>
                <a:ea typeface="Meiryo UI" panose="020B0604030504040204" pitchFamily="34" charset="-128"/>
              </a:rPr>
              <a:t>文章差し替え</a:t>
            </a:r>
          </a:p>
        </p:txBody>
      </p:sp>
      <p:sp>
        <p:nvSpPr>
          <p:cNvPr id="23" name="四角形吹き出し 22">
            <a:extLst>
              <a:ext uri="{FF2B5EF4-FFF2-40B4-BE49-F238E27FC236}">
                <a16:creationId xmlns:a16="http://schemas.microsoft.com/office/drawing/2014/main" id="{18F3163E-C5BC-90DF-0A3E-790244D3E702}"/>
              </a:ext>
            </a:extLst>
          </p:cNvPr>
          <p:cNvSpPr/>
          <p:nvPr/>
        </p:nvSpPr>
        <p:spPr>
          <a:xfrm>
            <a:off x="-3383708" y="4666511"/>
            <a:ext cx="2522693" cy="369332"/>
          </a:xfrm>
          <a:prstGeom prst="wedgeRectCallout">
            <a:avLst>
              <a:gd name="adj1" fmla="val 109132"/>
              <a:gd name="adj2" fmla="val -49300"/>
            </a:avLst>
          </a:prstGeom>
          <a:solidFill>
            <a:srgbClr val="FF0000"/>
          </a:solidFill>
          <a:ln>
            <a:noFill/>
          </a:ln>
        </p:spPr>
        <p:txBody>
          <a:bodyPr wrap="square" rtlCol="0">
            <a:spAutoFit/>
          </a:bodyPr>
          <a:lstStyle/>
          <a:p>
            <a:r>
              <a:rPr kumimoji="1" lang="ja-JP" altLang="en-US">
                <a:solidFill>
                  <a:schemeClr val="bg1"/>
                </a:solidFill>
                <a:latin typeface="Meiryo UI" panose="020B0604030504040204" pitchFamily="34" charset="-128"/>
                <a:ea typeface="Meiryo UI" panose="020B0604030504040204" pitchFamily="34" charset="-128"/>
              </a:rPr>
              <a:t>文章追加</a:t>
            </a:r>
          </a:p>
        </p:txBody>
      </p:sp>
      <p:sp>
        <p:nvSpPr>
          <p:cNvPr id="25" name="四角形吹き出し 24">
            <a:extLst>
              <a:ext uri="{FF2B5EF4-FFF2-40B4-BE49-F238E27FC236}">
                <a16:creationId xmlns:a16="http://schemas.microsoft.com/office/drawing/2014/main" id="{F59820E4-65DF-710C-400E-F0ABA085E59A}"/>
              </a:ext>
            </a:extLst>
          </p:cNvPr>
          <p:cNvSpPr/>
          <p:nvPr/>
        </p:nvSpPr>
        <p:spPr>
          <a:xfrm>
            <a:off x="-3665927" y="12446867"/>
            <a:ext cx="2522693" cy="646331"/>
          </a:xfrm>
          <a:prstGeom prst="wedgeRectCallout">
            <a:avLst>
              <a:gd name="adj1" fmla="val 72360"/>
              <a:gd name="adj2" fmla="val -34947"/>
            </a:avLst>
          </a:prstGeom>
          <a:solidFill>
            <a:srgbClr val="FF0000"/>
          </a:solidFill>
          <a:ln>
            <a:noFill/>
          </a:ln>
        </p:spPr>
        <p:txBody>
          <a:bodyPr wrap="square" rtlCol="0">
            <a:spAutoFit/>
          </a:bodyPr>
          <a:lstStyle/>
          <a:p>
            <a:r>
              <a:rPr kumimoji="1" lang="ja-JP" altLang="en-US">
                <a:solidFill>
                  <a:schemeClr val="bg1"/>
                </a:solidFill>
                <a:latin typeface="Meiryo UI" panose="020B0604030504040204" pitchFamily="34" charset="-128"/>
                <a:ea typeface="Meiryo UI" panose="020B0604030504040204" pitchFamily="34" charset="-128"/>
              </a:rPr>
              <a:t>文章や図は以前ものを全て差し替え</a:t>
            </a:r>
          </a:p>
        </p:txBody>
      </p:sp>
      <p:sp>
        <p:nvSpPr>
          <p:cNvPr id="26" name="右中かっこ 25">
            <a:extLst>
              <a:ext uri="{FF2B5EF4-FFF2-40B4-BE49-F238E27FC236}">
                <a16:creationId xmlns:a16="http://schemas.microsoft.com/office/drawing/2014/main" id="{30DA95F1-B620-3CA3-3714-9F3F2AA3FC8C}"/>
              </a:ext>
            </a:extLst>
          </p:cNvPr>
          <p:cNvSpPr/>
          <p:nvPr/>
        </p:nvSpPr>
        <p:spPr>
          <a:xfrm rot="10800000">
            <a:off x="-679629" y="5567512"/>
            <a:ext cx="571822" cy="13952940"/>
          </a:xfrm>
          <a:prstGeom prst="rightBrace">
            <a:avLst>
              <a:gd name="adj1" fmla="val 38278"/>
              <a:gd name="adj2" fmla="val 50000"/>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Tree>
    <p:extLst>
      <p:ext uri="{BB962C8B-B14F-4D97-AF65-F5344CB8AC3E}">
        <p14:creationId xmlns:p14="http://schemas.microsoft.com/office/powerpoint/2010/main" val="25462159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図 35">
            <a:extLst>
              <a:ext uri="{FF2B5EF4-FFF2-40B4-BE49-F238E27FC236}">
                <a16:creationId xmlns:a16="http://schemas.microsoft.com/office/drawing/2014/main" id="{C20495D8-3932-1852-F0BE-2FD856280DF8}"/>
              </a:ext>
            </a:extLst>
          </p:cNvPr>
          <p:cNvPicPr>
            <a:picLocks noChangeAspect="1"/>
          </p:cNvPicPr>
          <p:nvPr/>
        </p:nvPicPr>
        <p:blipFill>
          <a:blip r:embed="rId3"/>
          <a:stretch>
            <a:fillRect/>
          </a:stretch>
        </p:blipFill>
        <p:spPr>
          <a:xfrm>
            <a:off x="543831" y="288534"/>
            <a:ext cx="1716406" cy="260894"/>
          </a:xfrm>
          <a:prstGeom prst="rect">
            <a:avLst/>
          </a:prstGeom>
        </p:spPr>
      </p:pic>
      <p:sp>
        <p:nvSpPr>
          <p:cNvPr id="13" name="テキスト ボックス 12">
            <a:extLst>
              <a:ext uri="{FF2B5EF4-FFF2-40B4-BE49-F238E27FC236}">
                <a16:creationId xmlns:a16="http://schemas.microsoft.com/office/drawing/2014/main" id="{BB2FDDE1-516A-D64B-2DE4-9F4BB940B245}"/>
              </a:ext>
            </a:extLst>
          </p:cNvPr>
          <p:cNvSpPr txBox="1"/>
          <p:nvPr/>
        </p:nvSpPr>
        <p:spPr>
          <a:xfrm>
            <a:off x="5132727" y="326640"/>
            <a:ext cx="697627" cy="246221"/>
          </a:xfrm>
          <a:prstGeom prst="rect">
            <a:avLst/>
          </a:prstGeom>
          <a:noFill/>
        </p:spPr>
        <p:txBody>
          <a:bodyPr wrap="none" rtlCol="0">
            <a:spAutoFit/>
          </a:bodyPr>
          <a:lstStyle/>
          <a:p>
            <a:r>
              <a:rPr kumimoji="1" lang="ja-JP" altLang="en-US" sz="1000">
                <a:latin typeface="Noto Sans CJK JP Medium" panose="020B0500000000000000" pitchFamily="34" charset="-128"/>
                <a:ea typeface="Noto Sans CJK JP Medium" panose="020B0500000000000000" pitchFamily="34" charset="-128"/>
              </a:rPr>
              <a:t>企業情報</a:t>
            </a:r>
          </a:p>
        </p:txBody>
      </p:sp>
      <p:sp>
        <p:nvSpPr>
          <p:cNvPr id="14" name="テキスト ボックス 13">
            <a:extLst>
              <a:ext uri="{FF2B5EF4-FFF2-40B4-BE49-F238E27FC236}">
                <a16:creationId xmlns:a16="http://schemas.microsoft.com/office/drawing/2014/main" id="{FF393B78-8686-8BBA-D551-6C4FC8CD471C}"/>
              </a:ext>
            </a:extLst>
          </p:cNvPr>
          <p:cNvSpPr txBox="1"/>
          <p:nvPr/>
        </p:nvSpPr>
        <p:spPr>
          <a:xfrm>
            <a:off x="3884037" y="326640"/>
            <a:ext cx="954107" cy="246221"/>
          </a:xfrm>
          <a:prstGeom prst="rect">
            <a:avLst/>
          </a:prstGeom>
          <a:noFill/>
        </p:spPr>
        <p:txBody>
          <a:bodyPr wrap="none" rtlCol="0">
            <a:spAutoFit/>
          </a:bodyPr>
          <a:lstStyle/>
          <a:p>
            <a:r>
              <a:rPr kumimoji="1" lang="ja-JP" altLang="en-US" sz="1000">
                <a:latin typeface="Noto Sans CJK JP Medium" panose="020B0500000000000000" pitchFamily="34" charset="-128"/>
                <a:ea typeface="Noto Sans CJK JP Medium" panose="020B0500000000000000" pitchFamily="34" charset="-128"/>
              </a:rPr>
              <a:t>分野・テーマ</a:t>
            </a:r>
          </a:p>
        </p:txBody>
      </p:sp>
      <p:sp>
        <p:nvSpPr>
          <p:cNvPr id="16" name="テキスト ボックス 15">
            <a:extLst>
              <a:ext uri="{FF2B5EF4-FFF2-40B4-BE49-F238E27FC236}">
                <a16:creationId xmlns:a16="http://schemas.microsoft.com/office/drawing/2014/main" id="{6F17EE2A-CF27-2ACD-4F54-E287CDC962D7}"/>
              </a:ext>
            </a:extLst>
          </p:cNvPr>
          <p:cNvSpPr txBox="1"/>
          <p:nvPr/>
        </p:nvSpPr>
        <p:spPr>
          <a:xfrm>
            <a:off x="2955657" y="326640"/>
            <a:ext cx="697627" cy="246221"/>
          </a:xfrm>
          <a:prstGeom prst="rect">
            <a:avLst/>
          </a:prstGeom>
          <a:noFill/>
        </p:spPr>
        <p:txBody>
          <a:bodyPr wrap="none" rtlCol="0">
            <a:spAutoFit/>
          </a:bodyPr>
          <a:lstStyle/>
          <a:p>
            <a:r>
              <a:rPr kumimoji="1" lang="ja-JP" altLang="en-US" sz="1000">
                <a:latin typeface="Noto Sans CJK JP Medium" panose="020B0500000000000000" pitchFamily="34" charset="-128"/>
                <a:ea typeface="Noto Sans CJK JP Medium" panose="020B0500000000000000" pitchFamily="34" charset="-128"/>
              </a:rPr>
              <a:t>サービス</a:t>
            </a:r>
          </a:p>
        </p:txBody>
      </p:sp>
      <p:sp>
        <p:nvSpPr>
          <p:cNvPr id="17" name="テキスト ボックス 16">
            <a:extLst>
              <a:ext uri="{FF2B5EF4-FFF2-40B4-BE49-F238E27FC236}">
                <a16:creationId xmlns:a16="http://schemas.microsoft.com/office/drawing/2014/main" id="{D473CAD9-97D0-30AD-DD8D-7DA178EB4248}"/>
              </a:ext>
            </a:extLst>
          </p:cNvPr>
          <p:cNvSpPr txBox="1"/>
          <p:nvPr/>
        </p:nvSpPr>
        <p:spPr>
          <a:xfrm>
            <a:off x="6183706" y="326640"/>
            <a:ext cx="697627" cy="246221"/>
          </a:xfrm>
          <a:prstGeom prst="rect">
            <a:avLst/>
          </a:prstGeom>
          <a:noFill/>
        </p:spPr>
        <p:txBody>
          <a:bodyPr wrap="none" rtlCol="0">
            <a:spAutoFit/>
          </a:bodyPr>
          <a:lstStyle/>
          <a:p>
            <a:r>
              <a:rPr kumimoji="1" lang="ja-JP" altLang="en-US" sz="1000">
                <a:latin typeface="Noto Sans CJK JP Medium" panose="020B0500000000000000" pitchFamily="34" charset="-128"/>
                <a:ea typeface="Noto Sans CJK JP Medium" panose="020B0500000000000000" pitchFamily="34" charset="-128"/>
              </a:rPr>
              <a:t>採用情報</a:t>
            </a:r>
          </a:p>
        </p:txBody>
      </p:sp>
      <p:sp>
        <p:nvSpPr>
          <p:cNvPr id="18" name="テキスト ボックス 17">
            <a:extLst>
              <a:ext uri="{FF2B5EF4-FFF2-40B4-BE49-F238E27FC236}">
                <a16:creationId xmlns:a16="http://schemas.microsoft.com/office/drawing/2014/main" id="{E6E74ADD-F97A-39A3-1381-35FEC3645D00}"/>
              </a:ext>
            </a:extLst>
          </p:cNvPr>
          <p:cNvSpPr txBox="1"/>
          <p:nvPr/>
        </p:nvSpPr>
        <p:spPr>
          <a:xfrm>
            <a:off x="7313866" y="326640"/>
            <a:ext cx="954107" cy="246221"/>
          </a:xfrm>
          <a:prstGeom prst="rect">
            <a:avLst/>
          </a:prstGeom>
          <a:noFill/>
        </p:spPr>
        <p:txBody>
          <a:bodyPr wrap="none" rtlCol="0">
            <a:spAutoFit/>
          </a:bodyPr>
          <a:lstStyle/>
          <a:p>
            <a:r>
              <a:rPr kumimoji="1" lang="ja-JP" altLang="en-US" sz="1000">
                <a:latin typeface="Noto Sans CJK JP Medium" panose="020B0500000000000000" pitchFamily="34" charset="-128"/>
                <a:ea typeface="Noto Sans CJK JP Medium" panose="020B0500000000000000" pitchFamily="34" charset="-128"/>
              </a:rPr>
              <a:t>お問い合わせ</a:t>
            </a:r>
          </a:p>
        </p:txBody>
      </p:sp>
      <p:sp>
        <p:nvSpPr>
          <p:cNvPr id="55" name="正方形/長方形 54">
            <a:extLst>
              <a:ext uri="{FF2B5EF4-FFF2-40B4-BE49-F238E27FC236}">
                <a16:creationId xmlns:a16="http://schemas.microsoft.com/office/drawing/2014/main" id="{B6AB9606-7951-915B-EE2E-10CC12B7FCB3}"/>
              </a:ext>
            </a:extLst>
          </p:cNvPr>
          <p:cNvSpPr/>
          <p:nvPr/>
        </p:nvSpPr>
        <p:spPr>
          <a:xfrm>
            <a:off x="-7532" y="17514722"/>
            <a:ext cx="9007070" cy="2303105"/>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 name="テキスト ボックス 55">
            <a:extLst>
              <a:ext uri="{FF2B5EF4-FFF2-40B4-BE49-F238E27FC236}">
                <a16:creationId xmlns:a16="http://schemas.microsoft.com/office/drawing/2014/main" id="{8EA23296-73CD-C593-58F3-953B73155E8F}"/>
              </a:ext>
            </a:extLst>
          </p:cNvPr>
          <p:cNvSpPr txBox="1"/>
          <p:nvPr/>
        </p:nvSpPr>
        <p:spPr>
          <a:xfrm>
            <a:off x="383517" y="19028787"/>
            <a:ext cx="7667260" cy="507831"/>
          </a:xfrm>
          <a:prstGeom prst="rect">
            <a:avLst/>
          </a:prstGeom>
          <a:noFill/>
        </p:spPr>
        <p:txBody>
          <a:bodyPr wrap="square" rtlCol="0">
            <a:spAutoFit/>
          </a:bodyPr>
          <a:lstStyle/>
          <a:p>
            <a:pPr algn="l"/>
            <a:r>
              <a:rPr lang="en" altLang="ja-JP" sz="900" dirty="0">
                <a:solidFill>
                  <a:schemeClr val="bg1"/>
                </a:solidFill>
                <a:latin typeface="Noto Sans CJK JP Medium" panose="020B0500000000000000" pitchFamily="34" charset="-128"/>
                <a:ea typeface="Noto Sans CJK JP Medium" panose="020B0500000000000000" pitchFamily="34" charset="-128"/>
              </a:rPr>
              <a:t>Home</a:t>
            </a:r>
            <a:r>
              <a:rPr lang="ja-JP" altLang="en-US" sz="900">
                <a:solidFill>
                  <a:schemeClr val="bg1"/>
                </a:solidFill>
                <a:latin typeface="Noto Sans CJK JP Medium" panose="020B0500000000000000" pitchFamily="34" charset="-128"/>
                <a:ea typeface="Noto Sans CJK JP Medium" panose="020B0500000000000000" pitchFamily="34" charset="-128"/>
              </a:rPr>
              <a:t>｜</a:t>
            </a:r>
            <a:r>
              <a:rPr lang="en" altLang="ja-JP" sz="900" dirty="0">
                <a:solidFill>
                  <a:schemeClr val="bg1"/>
                </a:solidFill>
                <a:latin typeface="Noto Sans CJK JP Medium" panose="020B0500000000000000" pitchFamily="34" charset="-128"/>
                <a:ea typeface="Noto Sans CJK JP Medium" panose="020B0500000000000000" pitchFamily="34" charset="-128"/>
              </a:rPr>
              <a:t>Industry</a:t>
            </a:r>
            <a:r>
              <a:rPr lang="ja-JP" altLang="en-US" sz="900">
                <a:solidFill>
                  <a:schemeClr val="bg1"/>
                </a:solidFill>
                <a:latin typeface="Noto Sans CJK JP Medium" panose="020B0500000000000000" pitchFamily="34" charset="-128"/>
                <a:ea typeface="Noto Sans CJK JP Medium" panose="020B0500000000000000" pitchFamily="34" charset="-128"/>
              </a:rPr>
              <a:t>｜</a:t>
            </a:r>
            <a:r>
              <a:rPr lang="en" altLang="ja-JP" sz="900" dirty="0">
                <a:solidFill>
                  <a:schemeClr val="bg1"/>
                </a:solidFill>
                <a:latin typeface="Noto Sans CJK JP Medium" panose="020B0500000000000000" pitchFamily="34" charset="-128"/>
                <a:ea typeface="Noto Sans CJK JP Medium" panose="020B0500000000000000" pitchFamily="34" charset="-128"/>
              </a:rPr>
              <a:t>Service</a:t>
            </a:r>
            <a:r>
              <a:rPr lang="ja-JP" altLang="en-US" sz="900">
                <a:solidFill>
                  <a:schemeClr val="bg1"/>
                </a:solidFill>
                <a:latin typeface="Noto Sans CJK JP Medium" panose="020B0500000000000000" pitchFamily="34" charset="-128"/>
                <a:ea typeface="Noto Sans CJK JP Medium" panose="020B0500000000000000" pitchFamily="34" charset="-128"/>
              </a:rPr>
              <a:t>｜</a:t>
            </a:r>
            <a:r>
              <a:rPr lang="en" altLang="ja-JP" sz="900" dirty="0">
                <a:solidFill>
                  <a:schemeClr val="bg1"/>
                </a:solidFill>
                <a:latin typeface="Noto Sans CJK JP Medium" panose="020B0500000000000000" pitchFamily="34" charset="-128"/>
                <a:ea typeface="Noto Sans CJK JP Medium" panose="020B0500000000000000" pitchFamily="34" charset="-128"/>
              </a:rPr>
              <a:t>Works</a:t>
            </a:r>
            <a:r>
              <a:rPr lang="ja-JP" altLang="en-US" sz="900">
                <a:solidFill>
                  <a:schemeClr val="bg1"/>
                </a:solidFill>
                <a:latin typeface="Noto Sans CJK JP Medium" panose="020B0500000000000000" pitchFamily="34" charset="-128"/>
                <a:ea typeface="Noto Sans CJK JP Medium" panose="020B0500000000000000" pitchFamily="34" charset="-128"/>
              </a:rPr>
              <a:t>｜</a:t>
            </a:r>
            <a:r>
              <a:rPr lang="en" altLang="ja-JP" sz="900" dirty="0">
                <a:solidFill>
                  <a:schemeClr val="bg1"/>
                </a:solidFill>
                <a:latin typeface="Noto Sans CJK JP Medium" panose="020B0500000000000000" pitchFamily="34" charset="-128"/>
                <a:ea typeface="Noto Sans CJK JP Medium" panose="020B0500000000000000" pitchFamily="34" charset="-128"/>
              </a:rPr>
              <a:t>Company</a:t>
            </a:r>
            <a:r>
              <a:rPr lang="ja-JP" altLang="en-US" sz="900">
                <a:solidFill>
                  <a:schemeClr val="bg1"/>
                </a:solidFill>
                <a:latin typeface="Noto Sans CJK JP Medium" panose="020B0500000000000000" pitchFamily="34" charset="-128"/>
                <a:ea typeface="Noto Sans CJK JP Medium" panose="020B0500000000000000" pitchFamily="34" charset="-128"/>
              </a:rPr>
              <a:t>｜</a:t>
            </a:r>
            <a:r>
              <a:rPr lang="en" altLang="ja-JP" sz="900" dirty="0">
                <a:solidFill>
                  <a:schemeClr val="bg1"/>
                </a:solidFill>
                <a:latin typeface="Noto Sans CJK JP Medium" panose="020B0500000000000000" pitchFamily="34" charset="-128"/>
                <a:ea typeface="Noto Sans CJK JP Medium" panose="020B0500000000000000" pitchFamily="34" charset="-128"/>
              </a:rPr>
              <a:t>Recruit</a:t>
            </a:r>
            <a:r>
              <a:rPr lang="ja-JP" altLang="en-US" sz="900">
                <a:solidFill>
                  <a:schemeClr val="bg1"/>
                </a:solidFill>
                <a:latin typeface="Noto Sans CJK JP Medium" panose="020B0500000000000000" pitchFamily="34" charset="-128"/>
                <a:ea typeface="Noto Sans CJK JP Medium" panose="020B0500000000000000" pitchFamily="34" charset="-128"/>
              </a:rPr>
              <a:t>｜</a:t>
            </a:r>
            <a:r>
              <a:rPr lang="en" altLang="ja-JP" sz="900" dirty="0">
                <a:solidFill>
                  <a:schemeClr val="bg1"/>
                </a:solidFill>
                <a:latin typeface="Noto Sans CJK JP Medium" panose="020B0500000000000000" pitchFamily="34" charset="-128"/>
                <a:ea typeface="Noto Sans CJK JP Medium" panose="020B0500000000000000" pitchFamily="34" charset="-128"/>
              </a:rPr>
              <a:t>Contact</a:t>
            </a:r>
            <a:r>
              <a:rPr lang="ja-JP" altLang="en-US" sz="900">
                <a:solidFill>
                  <a:schemeClr val="bg1"/>
                </a:solidFill>
                <a:latin typeface="Noto Sans CJK JP Medium" panose="020B0500000000000000" pitchFamily="34" charset="-128"/>
                <a:ea typeface="Noto Sans CJK JP Medium" panose="020B0500000000000000" pitchFamily="34" charset="-128"/>
              </a:rPr>
              <a:t>｜</a:t>
            </a:r>
            <a:r>
              <a:rPr lang="en" altLang="ja-JP" sz="900" dirty="0">
                <a:solidFill>
                  <a:schemeClr val="bg1"/>
                </a:solidFill>
                <a:latin typeface="Noto Sans CJK JP Medium" panose="020B0500000000000000" pitchFamily="34" charset="-128"/>
                <a:ea typeface="Noto Sans CJK JP Medium" panose="020B0500000000000000" pitchFamily="34" charset="-128"/>
              </a:rPr>
              <a:t>Privacy</a:t>
            </a:r>
            <a:r>
              <a:rPr lang="ja-JP" altLang="en-US" sz="900">
                <a:solidFill>
                  <a:schemeClr val="bg1"/>
                </a:solidFill>
                <a:latin typeface="Noto Sans CJK JP Medium" panose="020B0500000000000000" pitchFamily="34" charset="-128"/>
                <a:ea typeface="Noto Sans CJK JP Medium" panose="020B0500000000000000" pitchFamily="34" charset="-128"/>
              </a:rPr>
              <a:t>｜特定商取引法に基づく記載</a:t>
            </a:r>
          </a:p>
          <a:p>
            <a:pPr algn="l"/>
            <a:br>
              <a:rPr lang="ja-JP" altLang="en-US" sz="900">
                <a:solidFill>
                  <a:schemeClr val="bg1"/>
                </a:solidFill>
                <a:latin typeface="Noto Sans CJK JP Medium" panose="020B0500000000000000" pitchFamily="34" charset="-128"/>
                <a:ea typeface="Noto Sans CJK JP Medium" panose="020B0500000000000000" pitchFamily="34" charset="-128"/>
              </a:rPr>
            </a:br>
            <a:r>
              <a:rPr lang="en-US" altLang="ja-JP" sz="900" dirty="0">
                <a:solidFill>
                  <a:schemeClr val="bg1"/>
                </a:solidFill>
                <a:latin typeface="Noto Sans CJK JP Medium" panose="020B0500000000000000" pitchFamily="34" charset="-128"/>
                <a:ea typeface="Noto Sans CJK JP Medium" panose="020B0500000000000000" pitchFamily="34" charset="-128"/>
              </a:rPr>
              <a:t>© </a:t>
            </a:r>
            <a:r>
              <a:rPr lang="en" altLang="ja-JP" sz="900" dirty="0">
                <a:solidFill>
                  <a:schemeClr val="bg1"/>
                </a:solidFill>
                <a:latin typeface="Noto Sans CJK JP Medium" panose="020B0500000000000000" pitchFamily="34" charset="-128"/>
                <a:ea typeface="Noto Sans CJK JP Medium" panose="020B0500000000000000" pitchFamily="34" charset="-128"/>
              </a:rPr>
              <a:t>Quad Lab Co., Ltd.</a:t>
            </a:r>
          </a:p>
        </p:txBody>
      </p:sp>
      <p:sp>
        <p:nvSpPr>
          <p:cNvPr id="60" name="正方形/長方形 59">
            <a:extLst>
              <a:ext uri="{FF2B5EF4-FFF2-40B4-BE49-F238E27FC236}">
                <a16:creationId xmlns:a16="http://schemas.microsoft.com/office/drawing/2014/main" id="{E952A41A-D3AD-05F6-DB90-ABA7B9263F37}"/>
              </a:ext>
            </a:extLst>
          </p:cNvPr>
          <p:cNvSpPr/>
          <p:nvPr/>
        </p:nvSpPr>
        <p:spPr>
          <a:xfrm>
            <a:off x="6474105" y="18290972"/>
            <a:ext cx="2092794" cy="43473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a:solidFill>
                  <a:schemeClr val="tx1">
                    <a:lumMod val="85000"/>
                    <a:lumOff val="15000"/>
                  </a:schemeClr>
                </a:solidFill>
                <a:latin typeface="Noto Sans CJK JP Medium" panose="020B0500000000000000" pitchFamily="34" charset="-128"/>
                <a:ea typeface="Noto Sans CJK JP Medium" panose="020B0500000000000000" pitchFamily="34" charset="-128"/>
              </a:rPr>
              <a:t>採用応募</a:t>
            </a:r>
          </a:p>
        </p:txBody>
      </p:sp>
      <p:sp>
        <p:nvSpPr>
          <p:cNvPr id="62" name="正方形/長方形 61">
            <a:extLst>
              <a:ext uri="{FF2B5EF4-FFF2-40B4-BE49-F238E27FC236}">
                <a16:creationId xmlns:a16="http://schemas.microsoft.com/office/drawing/2014/main" id="{EA77475F-E336-845B-21BF-B126896CFB16}"/>
              </a:ext>
            </a:extLst>
          </p:cNvPr>
          <p:cNvSpPr/>
          <p:nvPr/>
        </p:nvSpPr>
        <p:spPr>
          <a:xfrm>
            <a:off x="6474105" y="18847426"/>
            <a:ext cx="2092794" cy="434731"/>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50">
                <a:latin typeface="Noto Sans CJK JP Medium" panose="020B0500000000000000" pitchFamily="34" charset="-128"/>
                <a:ea typeface="Noto Sans CJK JP Medium" panose="020B0500000000000000" pitchFamily="34" charset="-128"/>
              </a:rPr>
              <a:t>お問い合わせ</a:t>
            </a:r>
          </a:p>
        </p:txBody>
      </p:sp>
      <p:pic>
        <p:nvPicPr>
          <p:cNvPr id="66" name="図 65">
            <a:extLst>
              <a:ext uri="{FF2B5EF4-FFF2-40B4-BE49-F238E27FC236}">
                <a16:creationId xmlns:a16="http://schemas.microsoft.com/office/drawing/2014/main" id="{DE9EBF18-7B62-3F07-3379-FBB8D48492EB}"/>
              </a:ext>
            </a:extLst>
          </p:cNvPr>
          <p:cNvPicPr>
            <a:picLocks noChangeAspect="1"/>
          </p:cNvPicPr>
          <p:nvPr/>
        </p:nvPicPr>
        <p:blipFill>
          <a:blip r:embed="rId4"/>
          <a:stretch>
            <a:fillRect/>
          </a:stretch>
        </p:blipFill>
        <p:spPr>
          <a:xfrm>
            <a:off x="432641" y="18123869"/>
            <a:ext cx="2198719" cy="334205"/>
          </a:xfrm>
          <a:prstGeom prst="rect">
            <a:avLst/>
          </a:prstGeom>
        </p:spPr>
      </p:pic>
      <p:sp>
        <p:nvSpPr>
          <p:cNvPr id="2" name="テキスト ボックス 1">
            <a:extLst>
              <a:ext uri="{FF2B5EF4-FFF2-40B4-BE49-F238E27FC236}">
                <a16:creationId xmlns:a16="http://schemas.microsoft.com/office/drawing/2014/main" id="{2CBFF8CD-1B47-FE6A-BB8F-D8639C9C373D}"/>
              </a:ext>
            </a:extLst>
          </p:cNvPr>
          <p:cNvSpPr txBox="1"/>
          <p:nvPr/>
        </p:nvSpPr>
        <p:spPr>
          <a:xfrm>
            <a:off x="-3550793" y="317048"/>
            <a:ext cx="3262432" cy="1323439"/>
          </a:xfrm>
          <a:prstGeom prst="rect">
            <a:avLst/>
          </a:prstGeom>
          <a:solidFill>
            <a:srgbClr val="FF0000"/>
          </a:solidFill>
          <a:ln>
            <a:noFill/>
          </a:ln>
        </p:spPr>
        <p:txBody>
          <a:bodyPr wrap="none" rtlCol="0">
            <a:spAutoFit/>
          </a:bodyPr>
          <a:lstStyle/>
          <a:p>
            <a:pPr algn="ctr"/>
            <a:r>
              <a:rPr kumimoji="1" lang="ja-JP" altLang="en-US" sz="4000">
                <a:solidFill>
                  <a:schemeClr val="bg1"/>
                </a:solidFill>
              </a:rPr>
              <a:t>特設ページ</a:t>
            </a:r>
            <a:endParaRPr kumimoji="1" lang="en-US" altLang="ja-JP" sz="4000" dirty="0">
              <a:solidFill>
                <a:schemeClr val="bg1"/>
              </a:solidFill>
            </a:endParaRPr>
          </a:p>
          <a:p>
            <a:pPr algn="ctr"/>
            <a:r>
              <a:rPr kumimoji="1" lang="ja-JP" altLang="en-US" sz="4000">
                <a:solidFill>
                  <a:schemeClr val="bg1"/>
                </a:solidFill>
              </a:rPr>
              <a:t>（新規作成）</a:t>
            </a:r>
          </a:p>
        </p:txBody>
      </p:sp>
      <p:sp>
        <p:nvSpPr>
          <p:cNvPr id="4" name="テキスト ボックス 3">
            <a:extLst>
              <a:ext uri="{FF2B5EF4-FFF2-40B4-BE49-F238E27FC236}">
                <a16:creationId xmlns:a16="http://schemas.microsoft.com/office/drawing/2014/main" id="{E64C4698-380A-14FF-07D2-19A8A5E798B1}"/>
              </a:ext>
            </a:extLst>
          </p:cNvPr>
          <p:cNvSpPr txBox="1"/>
          <p:nvPr/>
        </p:nvSpPr>
        <p:spPr>
          <a:xfrm>
            <a:off x="650945" y="12680428"/>
            <a:ext cx="3430725" cy="1208151"/>
          </a:xfrm>
          <a:prstGeom prst="rect">
            <a:avLst/>
          </a:prstGeom>
          <a:noFill/>
        </p:spPr>
        <p:txBody>
          <a:bodyPr wrap="square" rtlCol="0">
            <a:spAutoFit/>
          </a:bodyPr>
          <a:lstStyle>
            <a:defPPr>
              <a:defRPr lang="en-US"/>
            </a:defPPr>
            <a:lvl1pPr>
              <a:lnSpc>
                <a:spcPct val="120000"/>
              </a:lnSpc>
              <a:defRPr sz="2053" b="1">
                <a:solidFill>
                  <a:schemeClr val="tx1">
                    <a:lumMod val="85000"/>
                    <a:lumOff val="15000"/>
                  </a:schemeClr>
                </a:solidFill>
                <a:latin typeface="+mn-ea"/>
              </a:defRPr>
            </a:lvl1pPr>
          </a:lstStyle>
          <a:p>
            <a:r>
              <a:rPr lang="ja-JP" altLang="en-US"/>
              <a:t>ライフサイエンス</a:t>
            </a:r>
            <a:r>
              <a:rPr lang="en-US" altLang="ja-JP" dirty="0"/>
              <a:t>×</a:t>
            </a:r>
          </a:p>
          <a:p>
            <a:r>
              <a:rPr lang="ja-JP" altLang="en-US"/>
              <a:t>テクノロジー</a:t>
            </a:r>
            <a:r>
              <a:rPr lang="en-US" altLang="ja-JP" dirty="0"/>
              <a:t>×</a:t>
            </a:r>
          </a:p>
          <a:p>
            <a:r>
              <a:rPr lang="ja-JP" altLang="en-US"/>
              <a:t>エンジニアリング</a:t>
            </a:r>
            <a:endParaRPr lang="en-US" altLang="ja-JP" dirty="0"/>
          </a:p>
        </p:txBody>
      </p:sp>
      <p:sp>
        <p:nvSpPr>
          <p:cNvPr id="5" name="テキスト ボックス 4">
            <a:extLst>
              <a:ext uri="{FF2B5EF4-FFF2-40B4-BE49-F238E27FC236}">
                <a16:creationId xmlns:a16="http://schemas.microsoft.com/office/drawing/2014/main" id="{39844A09-D41D-16A6-A776-E32DA3AFC4AE}"/>
              </a:ext>
            </a:extLst>
          </p:cNvPr>
          <p:cNvSpPr txBox="1"/>
          <p:nvPr/>
        </p:nvSpPr>
        <p:spPr>
          <a:xfrm>
            <a:off x="635614" y="5735036"/>
            <a:ext cx="5132460" cy="981548"/>
          </a:xfrm>
          <a:prstGeom prst="rect">
            <a:avLst/>
          </a:prstGeom>
          <a:noFill/>
        </p:spPr>
        <p:txBody>
          <a:bodyPr wrap="square" rtlCol="0">
            <a:spAutoFit/>
          </a:bodyPr>
          <a:lstStyle/>
          <a:p>
            <a:pPr>
              <a:lnSpc>
                <a:spcPct val="120000"/>
              </a:lnSpc>
            </a:pPr>
            <a:r>
              <a:rPr lang="ja-JP" altLang="en-US" sz="2053" b="1">
                <a:latin typeface="+mn-ea"/>
              </a:rPr>
              <a:t>バイオ医薬品製造の変革</a:t>
            </a:r>
            <a:endParaRPr lang="en-US" altLang="ja-JP" sz="2053" b="1" dirty="0">
              <a:latin typeface="+mn-ea"/>
            </a:endParaRPr>
          </a:p>
          <a:p>
            <a:pPr>
              <a:lnSpc>
                <a:spcPct val="120000"/>
              </a:lnSpc>
            </a:pPr>
            <a:r>
              <a:rPr lang="en-US" altLang="ja-JP" sz="2053" b="1" dirty="0">
                <a:latin typeface="+mn-ea"/>
              </a:rPr>
              <a:t>7</a:t>
            </a:r>
            <a:r>
              <a:rPr lang="ja-JP" altLang="en-US" sz="2053" b="1">
                <a:latin typeface="+mn-ea"/>
              </a:rPr>
              <a:t>つのキー領域</a:t>
            </a:r>
          </a:p>
        </p:txBody>
      </p:sp>
      <p:sp>
        <p:nvSpPr>
          <p:cNvPr id="6" name="テキスト ボックス 5">
            <a:extLst>
              <a:ext uri="{FF2B5EF4-FFF2-40B4-BE49-F238E27FC236}">
                <a16:creationId xmlns:a16="http://schemas.microsoft.com/office/drawing/2014/main" id="{1EC7E9C2-7AC3-0636-B168-0A491B8ED3B4}"/>
              </a:ext>
            </a:extLst>
          </p:cNvPr>
          <p:cNvSpPr txBox="1"/>
          <p:nvPr/>
        </p:nvSpPr>
        <p:spPr>
          <a:xfrm>
            <a:off x="635615" y="6707916"/>
            <a:ext cx="3783277" cy="1906356"/>
          </a:xfrm>
          <a:prstGeom prst="rect">
            <a:avLst/>
          </a:prstGeom>
          <a:noFill/>
        </p:spPr>
        <p:txBody>
          <a:bodyPr wrap="square" rtlCol="0">
            <a:spAutoFit/>
          </a:bodyPr>
          <a:lstStyle/>
          <a:p>
            <a:pPr>
              <a:lnSpc>
                <a:spcPct val="120000"/>
              </a:lnSpc>
            </a:pPr>
            <a:r>
              <a:rPr lang="ja-JP" altLang="en-US" sz="1100">
                <a:solidFill>
                  <a:srgbClr val="374151"/>
                </a:solidFill>
                <a:latin typeface="Noto Sans CJK JP Regular" panose="020B0500000000000000" pitchFamily="34" charset="-128"/>
                <a:ea typeface="Noto Sans CJK JP Regular" panose="020B0500000000000000" pitchFamily="34" charset="-128"/>
              </a:rPr>
              <a:t>バイオ医薬品製造のキー領域として、連続製造、シングルパス技術、シングルユーステクノロジー、統合生産プラットフォームの構築、自動化と</a:t>
            </a:r>
            <a:r>
              <a:rPr lang="en-US" altLang="ja-JP" sz="1100" dirty="0">
                <a:solidFill>
                  <a:srgbClr val="374151"/>
                </a:solidFill>
                <a:latin typeface="Noto Sans CJK JP Regular" panose="020B0500000000000000" pitchFamily="34" charset="-128"/>
                <a:ea typeface="Noto Sans CJK JP Regular" panose="020B0500000000000000" pitchFamily="34" charset="-128"/>
              </a:rPr>
              <a:t>AI</a:t>
            </a:r>
            <a:r>
              <a:rPr lang="ja-JP" altLang="en-US" sz="1100">
                <a:solidFill>
                  <a:srgbClr val="374151"/>
                </a:solidFill>
                <a:latin typeface="Noto Sans CJK JP Regular" panose="020B0500000000000000" pitchFamily="34" charset="-128"/>
                <a:ea typeface="Noto Sans CJK JP Regular" panose="020B0500000000000000" pitchFamily="34" charset="-128"/>
              </a:rPr>
              <a:t>の導入、持続可能性や環境への配慮、</a:t>
            </a:r>
            <a:r>
              <a:rPr lang="en-US" altLang="ja-JP" sz="1100" dirty="0">
                <a:solidFill>
                  <a:srgbClr val="374151"/>
                </a:solidFill>
                <a:latin typeface="Noto Sans CJK JP Regular" panose="020B0500000000000000" pitchFamily="34" charset="-128"/>
                <a:ea typeface="Noto Sans CJK JP Regular" panose="020B0500000000000000" pitchFamily="34" charset="-128"/>
              </a:rPr>
              <a:t>CDMO</a:t>
            </a:r>
            <a:r>
              <a:rPr lang="ja-JP" altLang="en-US" sz="1100">
                <a:solidFill>
                  <a:srgbClr val="374151"/>
                </a:solidFill>
                <a:latin typeface="Noto Sans CJK JP Regular" panose="020B0500000000000000" pitchFamily="34" charset="-128"/>
                <a:ea typeface="Noto Sans CJK JP Regular" panose="020B0500000000000000" pitchFamily="34" charset="-128"/>
              </a:rPr>
              <a:t>、受託製造などがあげられます。</a:t>
            </a:r>
            <a:endParaRPr lang="en-US" altLang="ja-JP" sz="1100" dirty="0">
              <a:solidFill>
                <a:srgbClr val="374151"/>
              </a:solidFill>
              <a:latin typeface="Noto Sans CJK JP Regular" panose="020B0500000000000000" pitchFamily="34" charset="-128"/>
              <a:ea typeface="Noto Sans CJK JP Regular" panose="020B0500000000000000" pitchFamily="34" charset="-128"/>
            </a:endParaRPr>
          </a:p>
          <a:p>
            <a:pPr>
              <a:lnSpc>
                <a:spcPct val="120000"/>
              </a:lnSpc>
            </a:pPr>
            <a:r>
              <a:rPr lang="ja-JP" altLang="en-US" sz="1100">
                <a:solidFill>
                  <a:srgbClr val="374151"/>
                </a:solidFill>
                <a:latin typeface="Noto Sans CJK JP Regular" panose="020B0500000000000000" pitchFamily="34" charset="-128"/>
                <a:ea typeface="Noto Sans CJK JP Regular" panose="020B0500000000000000" pitchFamily="34" charset="-128"/>
              </a:rPr>
              <a:t>これらは、製造プロセスの改善や効率化、製品品質の向上、生産性の向上などに寄与し、バイオ医薬品産業に革新をもたらし、また、製造プロセスにおける廃棄物や炭素排出の削減などを通じて、持続可能性や環境への配慮を促進します。</a:t>
            </a:r>
            <a:endParaRPr lang="en-US" altLang="ja-JP" sz="1100" dirty="0">
              <a:solidFill>
                <a:srgbClr val="374151"/>
              </a:solidFill>
              <a:latin typeface="Noto Sans CJK JP Regular" panose="020B0500000000000000" pitchFamily="34" charset="-128"/>
              <a:ea typeface="Noto Sans CJK JP Regular" panose="020B0500000000000000" pitchFamily="34" charset="-128"/>
            </a:endParaRPr>
          </a:p>
        </p:txBody>
      </p:sp>
      <p:sp>
        <p:nvSpPr>
          <p:cNvPr id="10" name="テキスト ボックス 9">
            <a:extLst>
              <a:ext uri="{FF2B5EF4-FFF2-40B4-BE49-F238E27FC236}">
                <a16:creationId xmlns:a16="http://schemas.microsoft.com/office/drawing/2014/main" id="{36909A47-C48B-5561-855D-0C2505D62836}"/>
              </a:ext>
            </a:extLst>
          </p:cNvPr>
          <p:cNvSpPr txBox="1"/>
          <p:nvPr/>
        </p:nvSpPr>
        <p:spPr>
          <a:xfrm>
            <a:off x="635614" y="9021898"/>
            <a:ext cx="4656005" cy="981548"/>
          </a:xfrm>
          <a:prstGeom prst="rect">
            <a:avLst/>
          </a:prstGeom>
          <a:noFill/>
        </p:spPr>
        <p:txBody>
          <a:bodyPr wrap="square" rtlCol="0">
            <a:spAutoFit/>
          </a:bodyPr>
          <a:lstStyle/>
          <a:p>
            <a:pPr>
              <a:lnSpc>
                <a:spcPct val="120000"/>
              </a:lnSpc>
            </a:pPr>
            <a:r>
              <a:rPr lang="en-US" altLang="ja-JP" sz="2053" b="1" dirty="0">
                <a:solidFill>
                  <a:schemeClr val="tx1">
                    <a:lumMod val="85000"/>
                    <a:lumOff val="15000"/>
                  </a:schemeClr>
                </a:solidFill>
                <a:latin typeface="+mn-ea"/>
              </a:rPr>
              <a:t>Bioprocessing 4.0</a:t>
            </a:r>
            <a:r>
              <a:rPr lang="ja-JP" altLang="en-US" sz="2053" b="1">
                <a:solidFill>
                  <a:schemeClr val="tx1">
                    <a:lumMod val="85000"/>
                    <a:lumOff val="15000"/>
                  </a:schemeClr>
                </a:solidFill>
                <a:latin typeface="+mn-ea"/>
              </a:rPr>
              <a:t>を支える</a:t>
            </a:r>
            <a:endParaRPr lang="en-US" altLang="ja-JP" sz="2053" b="1" dirty="0">
              <a:solidFill>
                <a:schemeClr val="tx1">
                  <a:lumMod val="85000"/>
                  <a:lumOff val="15000"/>
                </a:schemeClr>
              </a:solidFill>
              <a:latin typeface="+mn-ea"/>
            </a:endParaRPr>
          </a:p>
          <a:p>
            <a:pPr>
              <a:lnSpc>
                <a:spcPct val="120000"/>
              </a:lnSpc>
            </a:pPr>
            <a:r>
              <a:rPr lang="ja-JP" altLang="en-US" sz="2053" b="1">
                <a:solidFill>
                  <a:schemeClr val="tx1">
                    <a:lumMod val="85000"/>
                    <a:lumOff val="15000"/>
                  </a:schemeClr>
                </a:solidFill>
                <a:latin typeface="+mn-ea"/>
              </a:rPr>
              <a:t>ソリューション展開</a:t>
            </a:r>
            <a:endParaRPr lang="en-US" altLang="ja-JP" sz="2053" b="1" dirty="0">
              <a:solidFill>
                <a:schemeClr val="tx1">
                  <a:lumMod val="85000"/>
                  <a:lumOff val="15000"/>
                </a:schemeClr>
              </a:solidFill>
              <a:latin typeface="+mn-ea"/>
            </a:endParaRPr>
          </a:p>
        </p:txBody>
      </p:sp>
      <p:pic>
        <p:nvPicPr>
          <p:cNvPr id="26" name="Picture 2" descr="3D rendering of DNA">
            <a:extLst>
              <a:ext uri="{FF2B5EF4-FFF2-40B4-BE49-F238E27FC236}">
                <a16:creationId xmlns:a16="http://schemas.microsoft.com/office/drawing/2014/main" id="{BCFD69EE-8D1F-BA26-C016-B81733935655}"/>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colorTemperature colorTemp="4700"/>
                    </a14:imgEffect>
                    <a14:imgEffect>
                      <a14:brightnessContrast bright="-10000"/>
                    </a14:imgEffect>
                  </a14:imgLayer>
                </a14:imgProps>
              </a:ext>
              <a:ext uri="{28A0092B-C50C-407E-A947-70E740481C1C}">
                <a14:useLocalDpi xmlns:a14="http://schemas.microsoft.com/office/drawing/2010/main"/>
              </a:ext>
            </a:extLst>
          </a:blip>
          <a:srcRect l="12622" t="1271" b="12804"/>
          <a:stretch/>
        </p:blipFill>
        <p:spPr>
          <a:xfrm>
            <a:off x="1572840" y="754223"/>
            <a:ext cx="7426699" cy="4107238"/>
          </a:xfrm>
          <a:prstGeom prst="rect">
            <a:avLst/>
          </a:prstGeom>
        </p:spPr>
      </p:pic>
      <p:sp>
        <p:nvSpPr>
          <p:cNvPr id="27" name="正方形/長方形 26">
            <a:extLst>
              <a:ext uri="{FF2B5EF4-FFF2-40B4-BE49-F238E27FC236}">
                <a16:creationId xmlns:a16="http://schemas.microsoft.com/office/drawing/2014/main" id="{2E71AF03-CE91-409B-BB07-181F858AF08B}"/>
              </a:ext>
            </a:extLst>
          </p:cNvPr>
          <p:cNvSpPr/>
          <p:nvPr/>
        </p:nvSpPr>
        <p:spPr>
          <a:xfrm>
            <a:off x="6222" y="754221"/>
            <a:ext cx="2629483" cy="4106855"/>
          </a:xfrm>
          <a:prstGeom prst="rect">
            <a:avLst/>
          </a:prstGeom>
          <a:gradFill>
            <a:gsLst>
              <a:gs pos="0">
                <a:srgbClr val="17242D"/>
              </a:gs>
              <a:gs pos="72000">
                <a:srgbClr val="17242D"/>
              </a:gs>
              <a:gs pos="100000">
                <a:srgbClr val="17242D">
                  <a:alpha val="0"/>
                </a:srgb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13"/>
          </a:p>
        </p:txBody>
      </p:sp>
      <p:sp>
        <p:nvSpPr>
          <p:cNvPr id="28" name="テキスト ボックス 27">
            <a:extLst>
              <a:ext uri="{FF2B5EF4-FFF2-40B4-BE49-F238E27FC236}">
                <a16:creationId xmlns:a16="http://schemas.microsoft.com/office/drawing/2014/main" id="{D683B2C4-5AA3-9F74-BE08-322F3B8AC8E7}"/>
              </a:ext>
            </a:extLst>
          </p:cNvPr>
          <p:cNvSpPr txBox="1"/>
          <p:nvPr/>
        </p:nvSpPr>
        <p:spPr>
          <a:xfrm>
            <a:off x="520572" y="2119989"/>
            <a:ext cx="6452697" cy="1174184"/>
          </a:xfrm>
          <a:prstGeom prst="rect">
            <a:avLst/>
          </a:prstGeom>
          <a:noFill/>
          <a:effectLst>
            <a:outerShdw blurRad="50800" dist="50800" dir="2700000" algn="tl" rotWithShape="0">
              <a:prstClr val="black">
                <a:alpha val="70108"/>
              </a:prstClr>
            </a:outerShdw>
          </a:effectLst>
        </p:spPr>
        <p:txBody>
          <a:bodyPr wrap="square" rtlCol="0">
            <a:spAutoFit/>
          </a:bodyPr>
          <a:lstStyle/>
          <a:p>
            <a:r>
              <a:rPr lang="ja-JP" altLang="en-US" sz="2924" b="1">
                <a:solidFill>
                  <a:schemeClr val="bg1"/>
                </a:solidFill>
                <a:latin typeface="+mn-ea"/>
              </a:rPr>
              <a:t>バイオ医薬品製造の</a:t>
            </a:r>
            <a:endParaRPr lang="en-US" altLang="ja-JP" sz="2924" b="1" dirty="0">
              <a:solidFill>
                <a:schemeClr val="bg1"/>
              </a:solidFill>
              <a:latin typeface="+mn-ea"/>
            </a:endParaRPr>
          </a:p>
          <a:p>
            <a:r>
              <a:rPr lang="ja-JP" altLang="en-US" sz="2924" b="1">
                <a:solidFill>
                  <a:schemeClr val="bg1"/>
                </a:solidFill>
                <a:latin typeface="+mn-ea"/>
              </a:rPr>
              <a:t>プロセス変革ソリューション</a:t>
            </a:r>
          </a:p>
        </p:txBody>
      </p:sp>
      <p:grpSp>
        <p:nvGrpSpPr>
          <p:cNvPr id="29" name="グループ化 28">
            <a:extLst>
              <a:ext uri="{FF2B5EF4-FFF2-40B4-BE49-F238E27FC236}">
                <a16:creationId xmlns:a16="http://schemas.microsoft.com/office/drawing/2014/main" id="{F9FFCBE3-0109-6B19-0FD6-6DC24DA95519}"/>
              </a:ext>
            </a:extLst>
          </p:cNvPr>
          <p:cNvGrpSpPr/>
          <p:nvPr/>
        </p:nvGrpSpPr>
        <p:grpSpPr>
          <a:xfrm>
            <a:off x="662924" y="1103297"/>
            <a:ext cx="1971379" cy="803919"/>
            <a:chOff x="1629346" y="1072793"/>
            <a:chExt cx="7384390" cy="3011318"/>
          </a:xfrm>
        </p:grpSpPr>
        <p:pic>
          <p:nvPicPr>
            <p:cNvPr id="35" name="図 34">
              <a:extLst>
                <a:ext uri="{FF2B5EF4-FFF2-40B4-BE49-F238E27FC236}">
                  <a16:creationId xmlns:a16="http://schemas.microsoft.com/office/drawing/2014/main" id="{744252AA-19CB-5FCD-6B48-F0433005101F}"/>
                </a:ext>
              </a:extLst>
            </p:cNvPr>
            <p:cNvPicPr>
              <a:picLocks noChangeAspect="1"/>
            </p:cNvPicPr>
            <p:nvPr/>
          </p:nvPicPr>
          <p:blipFill>
            <a:blip r:embed="rId7"/>
            <a:stretch>
              <a:fillRect/>
            </a:stretch>
          </p:blipFill>
          <p:spPr>
            <a:xfrm>
              <a:off x="1870628" y="1072793"/>
              <a:ext cx="7143108" cy="1506584"/>
            </a:xfrm>
            <a:prstGeom prst="rect">
              <a:avLst/>
            </a:prstGeom>
          </p:spPr>
        </p:pic>
        <p:pic>
          <p:nvPicPr>
            <p:cNvPr id="37" name="図 36">
              <a:extLst>
                <a:ext uri="{FF2B5EF4-FFF2-40B4-BE49-F238E27FC236}">
                  <a16:creationId xmlns:a16="http://schemas.microsoft.com/office/drawing/2014/main" id="{F5B7CFDA-F7AA-A893-8AC5-0BA72F3227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29346" y="3009850"/>
              <a:ext cx="7067509" cy="1074261"/>
            </a:xfrm>
            <a:prstGeom prst="rect">
              <a:avLst/>
            </a:prstGeom>
          </p:spPr>
        </p:pic>
      </p:grpSp>
      <p:sp>
        <p:nvSpPr>
          <p:cNvPr id="39" name="正方形/長方形 38">
            <a:extLst>
              <a:ext uri="{FF2B5EF4-FFF2-40B4-BE49-F238E27FC236}">
                <a16:creationId xmlns:a16="http://schemas.microsoft.com/office/drawing/2014/main" id="{72475D2D-457C-E0E0-5800-2A6C247D62F3}"/>
              </a:ext>
            </a:extLst>
          </p:cNvPr>
          <p:cNvSpPr/>
          <p:nvPr/>
        </p:nvSpPr>
        <p:spPr>
          <a:xfrm>
            <a:off x="580193" y="3208271"/>
            <a:ext cx="4975054" cy="1421017"/>
          </a:xfrm>
          <a:prstGeom prst="rect">
            <a:avLst/>
          </a:prstGeom>
          <a:solidFill>
            <a:schemeClr val="bg1">
              <a:alpha val="8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13"/>
          </a:p>
        </p:txBody>
      </p:sp>
      <p:pic>
        <p:nvPicPr>
          <p:cNvPr id="40" name="図 39">
            <a:extLst>
              <a:ext uri="{FF2B5EF4-FFF2-40B4-BE49-F238E27FC236}">
                <a16:creationId xmlns:a16="http://schemas.microsoft.com/office/drawing/2014/main" id="{D5A1431B-4225-71E1-C58A-E6241382392C}"/>
              </a:ext>
            </a:extLst>
          </p:cNvPr>
          <p:cNvPicPr>
            <a:picLocks noChangeAspect="1"/>
          </p:cNvPicPr>
          <p:nvPr/>
        </p:nvPicPr>
        <p:blipFill>
          <a:blip r:embed="rId8"/>
          <a:stretch>
            <a:fillRect/>
          </a:stretch>
        </p:blipFill>
        <p:spPr>
          <a:xfrm>
            <a:off x="905174" y="3454392"/>
            <a:ext cx="2576033" cy="357580"/>
          </a:xfrm>
          <a:prstGeom prst="rect">
            <a:avLst/>
          </a:prstGeom>
        </p:spPr>
      </p:pic>
      <p:sp>
        <p:nvSpPr>
          <p:cNvPr id="45" name="テキスト ボックス 44">
            <a:extLst>
              <a:ext uri="{FF2B5EF4-FFF2-40B4-BE49-F238E27FC236}">
                <a16:creationId xmlns:a16="http://schemas.microsoft.com/office/drawing/2014/main" id="{1E3C7936-EDAA-9D02-7711-AD8DE1BA2B95}"/>
              </a:ext>
            </a:extLst>
          </p:cNvPr>
          <p:cNvSpPr txBox="1"/>
          <p:nvPr/>
        </p:nvSpPr>
        <p:spPr>
          <a:xfrm>
            <a:off x="635614" y="9996400"/>
            <a:ext cx="3714522" cy="2312621"/>
          </a:xfrm>
          <a:prstGeom prst="rect">
            <a:avLst/>
          </a:prstGeom>
          <a:noFill/>
        </p:spPr>
        <p:txBody>
          <a:bodyPr wrap="square" rtlCol="0">
            <a:spAutoFit/>
          </a:bodyPr>
          <a:lstStyle>
            <a:defPPr>
              <a:defRPr lang="en-US"/>
            </a:defPPr>
            <a:lvl1pPr>
              <a:lnSpc>
                <a:spcPct val="120000"/>
              </a:lnSpc>
              <a:defRPr sz="4000" b="0" i="0">
                <a:solidFill>
                  <a:srgbClr val="343541"/>
                </a:solidFill>
                <a:effectLst/>
                <a:latin typeface="Söhne"/>
              </a:defRPr>
            </a:lvl1pPr>
          </a:lstStyle>
          <a:p>
            <a:r>
              <a:rPr lang="en-US" altLang="ja-JP" sz="1100" dirty="0">
                <a:solidFill>
                  <a:srgbClr val="374151"/>
                </a:solidFill>
                <a:latin typeface="Noto Sans CJK JP Regular" panose="020B0500000000000000" pitchFamily="34" charset="-128"/>
                <a:ea typeface="Noto Sans CJK JP Regular" panose="020B0500000000000000" pitchFamily="34" charset="-128"/>
              </a:rPr>
              <a:t>Bioprocessing 4.0</a:t>
            </a:r>
            <a:r>
              <a:rPr lang="ja-JP" altLang="en-US" sz="1100">
                <a:solidFill>
                  <a:srgbClr val="374151"/>
                </a:solidFill>
                <a:latin typeface="Noto Sans CJK JP Regular" panose="020B0500000000000000" pitchFamily="34" charset="-128"/>
                <a:ea typeface="Noto Sans CJK JP Regular" panose="020B0500000000000000" pitchFamily="34" charset="-128"/>
              </a:rPr>
              <a:t>は、バイオ医薬品製造における第四次産業革命に対応するコンセプトであり、自動化、デジタル化、人工知能、</a:t>
            </a:r>
            <a:r>
              <a:rPr lang="en-US" altLang="ja-JP" sz="1100" dirty="0">
                <a:solidFill>
                  <a:srgbClr val="374151"/>
                </a:solidFill>
                <a:latin typeface="Noto Sans CJK JP Regular" panose="020B0500000000000000" pitchFamily="34" charset="-128"/>
                <a:ea typeface="Noto Sans CJK JP Regular" panose="020B0500000000000000" pitchFamily="34" charset="-128"/>
              </a:rPr>
              <a:t>IoT</a:t>
            </a:r>
            <a:r>
              <a:rPr lang="ja-JP" altLang="en-US" sz="1100">
                <a:solidFill>
                  <a:srgbClr val="374151"/>
                </a:solidFill>
                <a:latin typeface="Noto Sans CJK JP Regular" panose="020B0500000000000000" pitchFamily="34" charset="-128"/>
                <a:ea typeface="Noto Sans CJK JP Regular" panose="020B0500000000000000" pitchFamily="34" charset="-128"/>
              </a:rPr>
              <a:t>などの最新技術を組み合わせて、製造プロセスの効率化や品質管理、スケーラビリティの向上を目指すものです。従来のバイオプロセスに比べて、データの収集・分析が容易になり、製品品質の向上や異常検知、最適化に繋がることが期待されております。また、人工知能を活用した製造プロセスの予測や最適化、クラウドでのデータの共有など、グローバルな製造環境においても生産性の向上や柔軟性の高い生産の実現を目指します。</a:t>
            </a:r>
            <a:endParaRPr lang="en-US" altLang="ja-JP" sz="1100" dirty="0">
              <a:latin typeface="Noto Sans CJK JP Regular" panose="020B0500000000000000" pitchFamily="34" charset="-128"/>
              <a:ea typeface="Noto Sans CJK JP Regular" panose="020B0500000000000000" pitchFamily="34" charset="-128"/>
            </a:endParaRPr>
          </a:p>
        </p:txBody>
      </p:sp>
      <p:sp>
        <p:nvSpPr>
          <p:cNvPr id="52" name="テキスト ボックス 51">
            <a:extLst>
              <a:ext uri="{FF2B5EF4-FFF2-40B4-BE49-F238E27FC236}">
                <a16:creationId xmlns:a16="http://schemas.microsoft.com/office/drawing/2014/main" id="{70C90B49-6F11-919C-CE80-62158C6ADE99}"/>
              </a:ext>
            </a:extLst>
          </p:cNvPr>
          <p:cNvSpPr txBox="1"/>
          <p:nvPr/>
        </p:nvSpPr>
        <p:spPr>
          <a:xfrm>
            <a:off x="913439" y="4299847"/>
            <a:ext cx="4288353" cy="246221"/>
          </a:xfrm>
          <a:prstGeom prst="rect">
            <a:avLst/>
          </a:prstGeom>
          <a:noFill/>
          <a:effectLst/>
        </p:spPr>
        <p:txBody>
          <a:bodyPr wrap="none" rtlCol="0">
            <a:spAutoFit/>
          </a:bodyPr>
          <a:lstStyle/>
          <a:p>
            <a:r>
              <a:rPr lang="ja-JP" altLang="en-US" sz="1000" b="1">
                <a:latin typeface="+mn-ea"/>
              </a:rPr>
              <a:t>株式会社ノリタケカンパニーリミテドブースに弊社も出展いたします。</a:t>
            </a:r>
          </a:p>
        </p:txBody>
      </p:sp>
      <p:grpSp>
        <p:nvGrpSpPr>
          <p:cNvPr id="53" name="グループ化 52">
            <a:extLst>
              <a:ext uri="{FF2B5EF4-FFF2-40B4-BE49-F238E27FC236}">
                <a16:creationId xmlns:a16="http://schemas.microsoft.com/office/drawing/2014/main" id="{B5E9A610-5C2B-FFF7-2A68-018FD2E35155}"/>
              </a:ext>
            </a:extLst>
          </p:cNvPr>
          <p:cNvGrpSpPr/>
          <p:nvPr/>
        </p:nvGrpSpPr>
        <p:grpSpPr>
          <a:xfrm>
            <a:off x="4738543" y="5687497"/>
            <a:ext cx="3987118" cy="2930823"/>
            <a:chOff x="4135124" y="4317647"/>
            <a:chExt cx="3446696" cy="2533574"/>
          </a:xfrm>
        </p:grpSpPr>
        <p:pic>
          <p:nvPicPr>
            <p:cNvPr id="57" name="図 56">
              <a:extLst>
                <a:ext uri="{FF2B5EF4-FFF2-40B4-BE49-F238E27FC236}">
                  <a16:creationId xmlns:a16="http://schemas.microsoft.com/office/drawing/2014/main" id="{668FAF1E-92EE-3557-77BB-2500EC85EEE1}"/>
                </a:ext>
              </a:extLst>
            </p:cNvPr>
            <p:cNvPicPr>
              <a:picLocks noChangeAspect="1"/>
            </p:cNvPicPr>
            <p:nvPr/>
          </p:nvPicPr>
          <p:blipFill rotWithShape="1">
            <a:blip r:embed="rId9">
              <a:alphaModFix/>
              <a:extLst>
                <a:ext uri="{BEBA8EAE-BF5A-486C-A8C5-ECC9F3942E4B}">
                  <a14:imgProps xmlns:a14="http://schemas.microsoft.com/office/drawing/2010/main">
                    <a14:imgLayer r:embed="rId10">
                      <a14:imgEffect>
                        <a14:sharpenSoften amount="-10000"/>
                      </a14:imgEffect>
                      <a14:imgEffect>
                        <a14:brightnessContrast bright="-10000"/>
                      </a14:imgEffect>
                    </a14:imgLayer>
                  </a14:imgProps>
                </a:ext>
              </a:extLst>
            </a:blip>
            <a:srcRect l="43620" t="5702" r="21577" b="26813"/>
            <a:stretch/>
          </p:blipFill>
          <p:spPr>
            <a:xfrm>
              <a:off x="4976235" y="4944260"/>
              <a:ext cx="1541096" cy="1509436"/>
            </a:xfrm>
            <a:prstGeom prst="ellipse">
              <a:avLst/>
            </a:prstGeom>
          </p:spPr>
        </p:pic>
        <p:graphicFrame>
          <p:nvGraphicFramePr>
            <p:cNvPr id="58" name="Chart 13">
              <a:extLst>
                <a:ext uri="{FF2B5EF4-FFF2-40B4-BE49-F238E27FC236}">
                  <a16:creationId xmlns:a16="http://schemas.microsoft.com/office/drawing/2014/main" id="{20D6CBB8-610C-BC49-7171-F8799822A35C}"/>
                </a:ext>
              </a:extLst>
            </p:cNvPr>
            <p:cNvGraphicFramePr>
              <a:graphicFrameLocks noChangeAspect="1"/>
            </p:cNvGraphicFramePr>
            <p:nvPr>
              <p:extLst>
                <p:ext uri="{D42A27DB-BD31-4B8C-83A1-F6EECF244321}">
                  <p14:modId xmlns:p14="http://schemas.microsoft.com/office/powerpoint/2010/main" val="1645159859"/>
                </p:ext>
              </p:extLst>
            </p:nvPr>
          </p:nvGraphicFramePr>
          <p:xfrm>
            <a:off x="4242654" y="4644104"/>
            <a:ext cx="3098149" cy="2065433"/>
          </p:xfrm>
          <a:graphic>
            <a:graphicData uri="http://schemas.openxmlformats.org/drawingml/2006/chart">
              <c:chart xmlns:c="http://schemas.openxmlformats.org/drawingml/2006/chart" xmlns:r="http://schemas.openxmlformats.org/officeDocument/2006/relationships" r:id="rId11"/>
            </a:graphicData>
          </a:graphic>
        </p:graphicFrame>
        <p:sp>
          <p:nvSpPr>
            <p:cNvPr id="61" name="TextBox 8">
              <a:extLst>
                <a:ext uri="{FF2B5EF4-FFF2-40B4-BE49-F238E27FC236}">
                  <a16:creationId xmlns:a16="http://schemas.microsoft.com/office/drawing/2014/main" id="{9B1000B2-C90E-CA28-2CB3-DE885F441605}"/>
                </a:ext>
              </a:extLst>
            </p:cNvPr>
            <p:cNvSpPr txBox="1"/>
            <p:nvPr/>
          </p:nvSpPr>
          <p:spPr>
            <a:xfrm>
              <a:off x="5212329" y="6002415"/>
              <a:ext cx="1164613" cy="350110"/>
            </a:xfrm>
            <a:prstGeom prst="rect">
              <a:avLst/>
            </a:prstGeom>
            <a:noFill/>
            <a:effectLst>
              <a:outerShdw blurRad="50800" dist="38100" dir="2700000" algn="tl" rotWithShape="0">
                <a:prstClr val="black">
                  <a:alpha val="74538"/>
                </a:prstClr>
              </a:outerShdw>
            </a:effectLst>
          </p:spPr>
          <p:txBody>
            <a:bodyPr wrap="square" lIns="9236" tIns="0" rIns="9236" bIns="0" rtlCol="0">
              <a:noAutofit/>
            </a:bodyPr>
            <a:lstStyle/>
            <a:p>
              <a:pPr algn="ctr"/>
              <a:r>
                <a:rPr kumimoji="1" lang="ja-JP" altLang="en-US" sz="718" b="1">
                  <a:solidFill>
                    <a:schemeClr val="bg1"/>
                  </a:solidFill>
                  <a:latin typeface="+mn-ea"/>
                  <a:cs typeface="Helvetica Neue" panose="02000503000000020004" pitchFamily="2" charset="0"/>
                </a:rPr>
                <a:t>デジタル</a:t>
              </a:r>
              <a:endParaRPr kumimoji="1" lang="en-US" altLang="ja-JP" sz="718" b="1" dirty="0">
                <a:solidFill>
                  <a:schemeClr val="bg1"/>
                </a:solidFill>
                <a:latin typeface="+mn-ea"/>
                <a:cs typeface="Helvetica Neue" panose="02000503000000020004" pitchFamily="2" charset="0"/>
              </a:endParaRPr>
            </a:p>
            <a:p>
              <a:pPr algn="ctr"/>
              <a:r>
                <a:rPr kumimoji="1" lang="ja-JP" altLang="en-US" sz="718" b="1">
                  <a:solidFill>
                    <a:schemeClr val="bg1"/>
                  </a:solidFill>
                  <a:latin typeface="+mn-ea"/>
                  <a:cs typeface="Helvetica Neue" panose="02000503000000020004" pitchFamily="2" charset="0"/>
                </a:rPr>
                <a:t>ソリューション</a:t>
              </a:r>
              <a:endParaRPr kumimoji="1" lang="en-US" altLang="ja-JP" sz="718" b="1" dirty="0">
                <a:solidFill>
                  <a:schemeClr val="bg1"/>
                </a:solidFill>
                <a:latin typeface="+mn-ea"/>
                <a:cs typeface="Helvetica Neue" panose="02000503000000020004" pitchFamily="2" charset="0"/>
              </a:endParaRPr>
            </a:p>
            <a:p>
              <a:pPr algn="ctr"/>
              <a:r>
                <a:rPr kumimoji="1" lang="ja-JP" altLang="en-US" sz="718" b="1">
                  <a:solidFill>
                    <a:schemeClr val="bg1"/>
                  </a:solidFill>
                  <a:latin typeface="+mn-ea"/>
                  <a:cs typeface="Helvetica Neue" panose="02000503000000020004" pitchFamily="2" charset="0"/>
                </a:rPr>
                <a:t>ビジネス</a:t>
              </a:r>
            </a:p>
          </p:txBody>
        </p:sp>
        <p:sp>
          <p:nvSpPr>
            <p:cNvPr id="64" name="TextBox 8">
              <a:extLst>
                <a:ext uri="{FF2B5EF4-FFF2-40B4-BE49-F238E27FC236}">
                  <a16:creationId xmlns:a16="http://schemas.microsoft.com/office/drawing/2014/main" id="{D53B8FE2-7E27-22BE-E269-427628314825}"/>
                </a:ext>
              </a:extLst>
            </p:cNvPr>
            <p:cNvSpPr txBox="1"/>
            <p:nvPr/>
          </p:nvSpPr>
          <p:spPr>
            <a:xfrm>
              <a:off x="5811876" y="5413041"/>
              <a:ext cx="568972" cy="212729"/>
            </a:xfrm>
            <a:prstGeom prst="rect">
              <a:avLst/>
            </a:prstGeom>
            <a:noFill/>
            <a:effectLst>
              <a:outerShdw blurRad="50800" dist="38100" dir="2700000" algn="tl" rotWithShape="0">
                <a:prstClr val="black">
                  <a:alpha val="74538"/>
                </a:prstClr>
              </a:outerShdw>
            </a:effectLst>
          </p:spPr>
          <p:txBody>
            <a:bodyPr wrap="square" lIns="9236" tIns="0" rIns="9236" bIns="0" rtlCol="0">
              <a:noAutofit/>
            </a:bodyPr>
            <a:lstStyle/>
            <a:p>
              <a:pPr algn="ctr"/>
              <a:r>
                <a:rPr kumimoji="1" lang="ja-JP" altLang="en-US" sz="718" b="1">
                  <a:solidFill>
                    <a:schemeClr val="bg1"/>
                  </a:solidFill>
                  <a:latin typeface="+mn-ea"/>
                  <a:cs typeface="Helvetica Neue" panose="02000503000000020004" pitchFamily="2" charset="0"/>
                </a:rPr>
                <a:t>装置・消耗品</a:t>
              </a:r>
              <a:endParaRPr kumimoji="1" lang="en-US" altLang="ja-JP" sz="718" b="1" dirty="0">
                <a:solidFill>
                  <a:schemeClr val="bg1"/>
                </a:solidFill>
                <a:latin typeface="+mn-ea"/>
                <a:cs typeface="Helvetica Neue" panose="02000503000000020004" pitchFamily="2" charset="0"/>
              </a:endParaRPr>
            </a:p>
            <a:p>
              <a:pPr algn="ctr"/>
              <a:r>
                <a:rPr kumimoji="1" lang="ja-JP" altLang="en-US" sz="718" b="1">
                  <a:solidFill>
                    <a:schemeClr val="bg1"/>
                  </a:solidFill>
                  <a:latin typeface="+mn-ea"/>
                  <a:cs typeface="Helvetica Neue" panose="02000503000000020004" pitchFamily="2" charset="0"/>
                </a:rPr>
                <a:t>販売ビジネス</a:t>
              </a:r>
            </a:p>
          </p:txBody>
        </p:sp>
        <p:sp>
          <p:nvSpPr>
            <p:cNvPr id="68" name="TextBox 8">
              <a:extLst>
                <a:ext uri="{FF2B5EF4-FFF2-40B4-BE49-F238E27FC236}">
                  <a16:creationId xmlns:a16="http://schemas.microsoft.com/office/drawing/2014/main" id="{B27B7011-D5CB-835B-5A97-02683C10AE4B}"/>
                </a:ext>
              </a:extLst>
            </p:cNvPr>
            <p:cNvSpPr txBox="1"/>
            <p:nvPr/>
          </p:nvSpPr>
          <p:spPr>
            <a:xfrm>
              <a:off x="5156852" y="5292836"/>
              <a:ext cx="568972" cy="212729"/>
            </a:xfrm>
            <a:prstGeom prst="rect">
              <a:avLst/>
            </a:prstGeom>
            <a:noFill/>
            <a:effectLst>
              <a:outerShdw blurRad="50800" dist="38100" dir="2700000" algn="tl" rotWithShape="0">
                <a:prstClr val="black">
                  <a:alpha val="74538"/>
                </a:prstClr>
              </a:outerShdw>
            </a:effectLst>
          </p:spPr>
          <p:txBody>
            <a:bodyPr wrap="square" lIns="9236" tIns="0" rIns="9236" bIns="0" rtlCol="0">
              <a:noAutofit/>
            </a:bodyPr>
            <a:lstStyle/>
            <a:p>
              <a:pPr algn="ctr"/>
              <a:r>
                <a:rPr kumimoji="1" lang="ja-JP" altLang="en-US" sz="718" b="1">
                  <a:solidFill>
                    <a:schemeClr val="bg1"/>
                  </a:solidFill>
                  <a:latin typeface="+mn-ea"/>
                  <a:cs typeface="Helvetica Neue" panose="02000503000000020004" pitchFamily="2" charset="0"/>
                </a:rPr>
                <a:t>受託開発製造</a:t>
              </a:r>
              <a:endParaRPr kumimoji="1" lang="en-US" altLang="ja-JP" sz="718" b="1" dirty="0">
                <a:solidFill>
                  <a:schemeClr val="bg1"/>
                </a:solidFill>
                <a:latin typeface="+mn-ea"/>
                <a:cs typeface="Helvetica Neue" panose="02000503000000020004" pitchFamily="2" charset="0"/>
              </a:endParaRPr>
            </a:p>
            <a:p>
              <a:pPr algn="ctr"/>
              <a:r>
                <a:rPr kumimoji="1" lang="ja-JP" altLang="en-US" sz="718" b="1">
                  <a:solidFill>
                    <a:schemeClr val="bg1"/>
                  </a:solidFill>
                  <a:latin typeface="+mn-ea"/>
                  <a:cs typeface="Helvetica Neue" panose="02000503000000020004" pitchFamily="2" charset="0"/>
                </a:rPr>
                <a:t>ビジネス</a:t>
              </a:r>
            </a:p>
          </p:txBody>
        </p:sp>
        <p:sp>
          <p:nvSpPr>
            <p:cNvPr id="70" name="TextBox 17">
              <a:extLst>
                <a:ext uri="{FF2B5EF4-FFF2-40B4-BE49-F238E27FC236}">
                  <a16:creationId xmlns:a16="http://schemas.microsoft.com/office/drawing/2014/main" id="{48BE6493-669B-8779-F339-DB492446652E}"/>
                </a:ext>
              </a:extLst>
            </p:cNvPr>
            <p:cNvSpPr txBox="1"/>
            <p:nvPr/>
          </p:nvSpPr>
          <p:spPr>
            <a:xfrm>
              <a:off x="4681866" y="4536103"/>
              <a:ext cx="1073875" cy="129925"/>
            </a:xfrm>
            <a:prstGeom prst="rect">
              <a:avLst/>
            </a:prstGeom>
            <a:noFill/>
          </p:spPr>
          <p:txBody>
            <a:bodyPr wrap="none" lIns="9236" tIns="0" rIns="9236" bIns="0" rtlCol="0">
              <a:spAutoFit/>
            </a:bodyPr>
            <a:lstStyle/>
            <a:p>
              <a:r>
                <a:rPr lang="ja-JP" altLang="en-US" sz="821" b="1">
                  <a:latin typeface="+mn-ea"/>
                  <a:cs typeface="Helvetica Neue" panose="02000503000000020004" pitchFamily="2" charset="0"/>
                </a:rPr>
                <a:t>医薬品</a:t>
              </a:r>
              <a:r>
                <a:rPr lang="en-US" altLang="ja-JP" sz="821" b="1" dirty="0">
                  <a:latin typeface="+mn-ea"/>
                  <a:cs typeface="Helvetica Neue" panose="02000503000000020004" pitchFamily="2" charset="0"/>
                </a:rPr>
                <a:t>/DDS</a:t>
              </a:r>
              <a:r>
                <a:rPr lang="ja-JP" altLang="en-US" sz="821" b="1">
                  <a:latin typeface="+mn-ea"/>
                  <a:cs typeface="Helvetica Neue" panose="02000503000000020004" pitchFamily="2" charset="0"/>
                </a:rPr>
                <a:t>受託製造</a:t>
              </a:r>
              <a:endParaRPr kumimoji="1" lang="ja-JP" altLang="en-US" sz="821" b="1">
                <a:latin typeface="+mn-ea"/>
                <a:cs typeface="Helvetica Neue" panose="02000503000000020004" pitchFamily="2" charset="0"/>
              </a:endParaRPr>
            </a:p>
          </p:txBody>
        </p:sp>
        <p:sp>
          <p:nvSpPr>
            <p:cNvPr id="74" name="テキスト ボックス 73">
              <a:extLst>
                <a:ext uri="{FF2B5EF4-FFF2-40B4-BE49-F238E27FC236}">
                  <a16:creationId xmlns:a16="http://schemas.microsoft.com/office/drawing/2014/main" id="{36D538D0-4A81-D817-B418-006918960FFF}"/>
                </a:ext>
              </a:extLst>
            </p:cNvPr>
            <p:cNvSpPr txBox="1"/>
            <p:nvPr/>
          </p:nvSpPr>
          <p:spPr>
            <a:xfrm>
              <a:off x="6098486" y="4849289"/>
              <a:ext cx="235962" cy="202812"/>
            </a:xfrm>
            <a:prstGeom prst="rect">
              <a:avLst/>
            </a:prstGeom>
            <a:noFill/>
          </p:spPr>
          <p:txBody>
            <a:bodyPr wrap="none" rtlCol="0">
              <a:spAutoFit/>
            </a:bodyPr>
            <a:lstStyle/>
            <a:p>
              <a:pPr algn="ctr"/>
              <a:r>
                <a:rPr kumimoji="1" lang="en-US" altLang="ja-JP" sz="718" dirty="0">
                  <a:solidFill>
                    <a:schemeClr val="bg1"/>
                  </a:solidFill>
                  <a:latin typeface="Tw Cen MT" panose="020B0602020104020603" pitchFamily="34" charset="0"/>
                </a:rPr>
                <a:t>1</a:t>
              </a:r>
              <a:endParaRPr kumimoji="1" lang="ja-JP" altLang="en-US" sz="718">
                <a:solidFill>
                  <a:schemeClr val="bg1"/>
                </a:solidFill>
                <a:latin typeface="Tw Cen MT" panose="020B0602020104020603" pitchFamily="34" charset="0"/>
              </a:endParaRPr>
            </a:p>
          </p:txBody>
        </p:sp>
        <p:sp>
          <p:nvSpPr>
            <p:cNvPr id="76" name="テキスト ボックス 75">
              <a:extLst>
                <a:ext uri="{FF2B5EF4-FFF2-40B4-BE49-F238E27FC236}">
                  <a16:creationId xmlns:a16="http://schemas.microsoft.com/office/drawing/2014/main" id="{918C7B45-EDEF-4EA1-4128-04DC14E2B24F}"/>
                </a:ext>
              </a:extLst>
            </p:cNvPr>
            <p:cNvSpPr txBox="1"/>
            <p:nvPr/>
          </p:nvSpPr>
          <p:spPr>
            <a:xfrm>
              <a:off x="6495478" y="5393701"/>
              <a:ext cx="235962" cy="202812"/>
            </a:xfrm>
            <a:prstGeom prst="rect">
              <a:avLst/>
            </a:prstGeom>
            <a:noFill/>
          </p:spPr>
          <p:txBody>
            <a:bodyPr wrap="none" rtlCol="0">
              <a:spAutoFit/>
            </a:bodyPr>
            <a:lstStyle/>
            <a:p>
              <a:pPr algn="ctr"/>
              <a:r>
                <a:rPr kumimoji="1" lang="en-US" altLang="ja-JP" sz="718" dirty="0">
                  <a:solidFill>
                    <a:schemeClr val="bg1"/>
                  </a:solidFill>
                  <a:latin typeface="Tw Cen MT" panose="020B0602020104020603" pitchFamily="34" charset="0"/>
                </a:rPr>
                <a:t>2</a:t>
              </a:r>
              <a:endParaRPr kumimoji="1" lang="ja-JP" altLang="en-US" sz="718">
                <a:solidFill>
                  <a:schemeClr val="bg1"/>
                </a:solidFill>
                <a:latin typeface="Tw Cen MT" panose="020B0602020104020603" pitchFamily="34" charset="0"/>
              </a:endParaRPr>
            </a:p>
          </p:txBody>
        </p:sp>
        <p:sp>
          <p:nvSpPr>
            <p:cNvPr id="78" name="テキスト ボックス 77">
              <a:extLst>
                <a:ext uri="{FF2B5EF4-FFF2-40B4-BE49-F238E27FC236}">
                  <a16:creationId xmlns:a16="http://schemas.microsoft.com/office/drawing/2014/main" id="{1842F148-96DA-4AE6-AAD7-014A0A42948D}"/>
                </a:ext>
              </a:extLst>
            </p:cNvPr>
            <p:cNvSpPr txBox="1"/>
            <p:nvPr/>
          </p:nvSpPr>
          <p:spPr>
            <a:xfrm>
              <a:off x="6308757" y="6124821"/>
              <a:ext cx="235962" cy="202812"/>
            </a:xfrm>
            <a:prstGeom prst="rect">
              <a:avLst/>
            </a:prstGeom>
            <a:noFill/>
          </p:spPr>
          <p:txBody>
            <a:bodyPr wrap="none" rtlCol="0">
              <a:spAutoFit/>
            </a:bodyPr>
            <a:lstStyle/>
            <a:p>
              <a:pPr algn="ctr"/>
              <a:r>
                <a:rPr kumimoji="1" lang="en-US" altLang="ja-JP" sz="718" dirty="0">
                  <a:solidFill>
                    <a:schemeClr val="bg1"/>
                  </a:solidFill>
                  <a:latin typeface="Tw Cen MT" panose="020B0602020104020603" pitchFamily="34" charset="0"/>
                </a:rPr>
                <a:t>3</a:t>
              </a:r>
              <a:endParaRPr kumimoji="1" lang="ja-JP" altLang="en-US" sz="718">
                <a:solidFill>
                  <a:schemeClr val="bg1"/>
                </a:solidFill>
                <a:latin typeface="Tw Cen MT" panose="020B0602020104020603" pitchFamily="34" charset="0"/>
              </a:endParaRPr>
            </a:p>
          </p:txBody>
        </p:sp>
        <p:sp>
          <p:nvSpPr>
            <p:cNvPr id="79" name="テキスト ボックス 78">
              <a:extLst>
                <a:ext uri="{FF2B5EF4-FFF2-40B4-BE49-F238E27FC236}">
                  <a16:creationId xmlns:a16="http://schemas.microsoft.com/office/drawing/2014/main" id="{C5D16358-63A8-4EC7-CDC1-9460A321B907}"/>
                </a:ext>
              </a:extLst>
            </p:cNvPr>
            <p:cNvSpPr txBox="1"/>
            <p:nvPr/>
          </p:nvSpPr>
          <p:spPr>
            <a:xfrm>
              <a:off x="5669319" y="6420815"/>
              <a:ext cx="235962" cy="202812"/>
            </a:xfrm>
            <a:prstGeom prst="rect">
              <a:avLst/>
            </a:prstGeom>
            <a:noFill/>
          </p:spPr>
          <p:txBody>
            <a:bodyPr wrap="none" rtlCol="0">
              <a:spAutoFit/>
            </a:bodyPr>
            <a:lstStyle/>
            <a:p>
              <a:pPr algn="ctr"/>
              <a:r>
                <a:rPr kumimoji="1" lang="en-US" altLang="ja-JP" sz="718" dirty="0">
                  <a:solidFill>
                    <a:schemeClr val="bg1"/>
                  </a:solidFill>
                  <a:latin typeface="Tw Cen MT" panose="020B0602020104020603" pitchFamily="34" charset="0"/>
                </a:rPr>
                <a:t>4</a:t>
              </a:r>
              <a:endParaRPr kumimoji="1" lang="ja-JP" altLang="en-US" sz="718">
                <a:solidFill>
                  <a:schemeClr val="bg1"/>
                </a:solidFill>
                <a:latin typeface="Tw Cen MT" panose="020B0602020104020603" pitchFamily="34" charset="0"/>
              </a:endParaRPr>
            </a:p>
          </p:txBody>
        </p:sp>
        <p:sp>
          <p:nvSpPr>
            <p:cNvPr id="82" name="テキスト ボックス 81">
              <a:extLst>
                <a:ext uri="{FF2B5EF4-FFF2-40B4-BE49-F238E27FC236}">
                  <a16:creationId xmlns:a16="http://schemas.microsoft.com/office/drawing/2014/main" id="{39E8B278-B1CB-0AD2-0A0D-FFA679EA71A6}"/>
                </a:ext>
              </a:extLst>
            </p:cNvPr>
            <p:cNvSpPr txBox="1"/>
            <p:nvPr/>
          </p:nvSpPr>
          <p:spPr>
            <a:xfrm>
              <a:off x="5009732" y="6111852"/>
              <a:ext cx="235962" cy="202812"/>
            </a:xfrm>
            <a:prstGeom prst="rect">
              <a:avLst/>
            </a:prstGeom>
            <a:noFill/>
          </p:spPr>
          <p:txBody>
            <a:bodyPr wrap="none" rtlCol="0">
              <a:spAutoFit/>
            </a:bodyPr>
            <a:lstStyle/>
            <a:p>
              <a:pPr algn="ctr"/>
              <a:r>
                <a:rPr kumimoji="1" lang="en-US" altLang="ja-JP" sz="718" dirty="0">
                  <a:solidFill>
                    <a:schemeClr val="bg1"/>
                  </a:solidFill>
                  <a:latin typeface="Tw Cen MT" panose="020B0602020104020603" pitchFamily="34" charset="0"/>
                </a:rPr>
                <a:t>5</a:t>
              </a:r>
              <a:endParaRPr kumimoji="1" lang="ja-JP" altLang="en-US" sz="718">
                <a:solidFill>
                  <a:schemeClr val="bg1"/>
                </a:solidFill>
                <a:latin typeface="Tw Cen MT" panose="020B0602020104020603" pitchFamily="34" charset="0"/>
              </a:endParaRPr>
            </a:p>
          </p:txBody>
        </p:sp>
        <p:sp>
          <p:nvSpPr>
            <p:cNvPr id="84" name="テキスト ボックス 83">
              <a:extLst>
                <a:ext uri="{FF2B5EF4-FFF2-40B4-BE49-F238E27FC236}">
                  <a16:creationId xmlns:a16="http://schemas.microsoft.com/office/drawing/2014/main" id="{BA1639F8-EDF7-C594-108C-7704F5461A7A}"/>
                </a:ext>
              </a:extLst>
            </p:cNvPr>
            <p:cNvSpPr txBox="1"/>
            <p:nvPr/>
          </p:nvSpPr>
          <p:spPr>
            <a:xfrm>
              <a:off x="4841130" y="5393701"/>
              <a:ext cx="235962" cy="202812"/>
            </a:xfrm>
            <a:prstGeom prst="rect">
              <a:avLst/>
            </a:prstGeom>
            <a:noFill/>
          </p:spPr>
          <p:txBody>
            <a:bodyPr wrap="none" rtlCol="0">
              <a:spAutoFit/>
            </a:bodyPr>
            <a:lstStyle/>
            <a:p>
              <a:pPr algn="ctr"/>
              <a:r>
                <a:rPr kumimoji="1" lang="en-US" altLang="ja-JP" sz="718" dirty="0">
                  <a:solidFill>
                    <a:schemeClr val="bg1"/>
                  </a:solidFill>
                  <a:latin typeface="Tw Cen MT" panose="020B0602020104020603" pitchFamily="34" charset="0"/>
                </a:rPr>
                <a:t>6</a:t>
              </a:r>
              <a:endParaRPr kumimoji="1" lang="ja-JP" altLang="en-US" sz="718">
                <a:solidFill>
                  <a:schemeClr val="bg1"/>
                </a:solidFill>
                <a:latin typeface="Tw Cen MT" panose="020B0602020104020603" pitchFamily="34" charset="0"/>
              </a:endParaRPr>
            </a:p>
          </p:txBody>
        </p:sp>
        <p:sp>
          <p:nvSpPr>
            <p:cNvPr id="88" name="テキスト ボックス 87">
              <a:extLst>
                <a:ext uri="{FF2B5EF4-FFF2-40B4-BE49-F238E27FC236}">
                  <a16:creationId xmlns:a16="http://schemas.microsoft.com/office/drawing/2014/main" id="{0B3433B2-3E46-E89E-5841-4516235C0A44}"/>
                </a:ext>
              </a:extLst>
            </p:cNvPr>
            <p:cNvSpPr txBox="1"/>
            <p:nvPr/>
          </p:nvSpPr>
          <p:spPr>
            <a:xfrm>
              <a:off x="5285099" y="4831460"/>
              <a:ext cx="235962" cy="202812"/>
            </a:xfrm>
            <a:prstGeom prst="rect">
              <a:avLst/>
            </a:prstGeom>
            <a:noFill/>
          </p:spPr>
          <p:txBody>
            <a:bodyPr wrap="none" rtlCol="0">
              <a:spAutoFit/>
            </a:bodyPr>
            <a:lstStyle/>
            <a:p>
              <a:pPr algn="ctr"/>
              <a:r>
                <a:rPr kumimoji="1" lang="en-US" altLang="ja-JP" sz="718" dirty="0">
                  <a:solidFill>
                    <a:schemeClr val="bg1"/>
                  </a:solidFill>
                  <a:latin typeface="Tw Cen MT" panose="020B0602020104020603" pitchFamily="34" charset="0"/>
                </a:rPr>
                <a:t>7</a:t>
              </a:r>
              <a:endParaRPr kumimoji="1" lang="ja-JP" altLang="en-US" sz="718">
                <a:solidFill>
                  <a:schemeClr val="bg1"/>
                </a:solidFill>
                <a:latin typeface="Tw Cen MT" panose="020B0602020104020603" pitchFamily="34" charset="0"/>
              </a:endParaRPr>
            </a:p>
          </p:txBody>
        </p:sp>
        <p:sp>
          <p:nvSpPr>
            <p:cNvPr id="91" name="TextBox 17">
              <a:extLst>
                <a:ext uri="{FF2B5EF4-FFF2-40B4-BE49-F238E27FC236}">
                  <a16:creationId xmlns:a16="http://schemas.microsoft.com/office/drawing/2014/main" id="{A6C69C0A-8F22-C66D-7884-17DEAEEECC38}"/>
                </a:ext>
              </a:extLst>
            </p:cNvPr>
            <p:cNvSpPr txBox="1"/>
            <p:nvPr/>
          </p:nvSpPr>
          <p:spPr>
            <a:xfrm>
              <a:off x="4135124" y="5133534"/>
              <a:ext cx="889211" cy="129925"/>
            </a:xfrm>
            <a:prstGeom prst="rect">
              <a:avLst/>
            </a:prstGeom>
            <a:noFill/>
          </p:spPr>
          <p:txBody>
            <a:bodyPr wrap="none" lIns="9236" tIns="0" rIns="9236" bIns="0" rtlCol="0">
              <a:spAutoFit/>
            </a:bodyPr>
            <a:lstStyle/>
            <a:p>
              <a:r>
                <a:rPr lang="ja-JP" altLang="en-US" sz="821" b="1">
                  <a:latin typeface="+mn-ea"/>
                  <a:cs typeface="Helvetica Neue" panose="02000503000000020004" pitchFamily="2" charset="0"/>
                </a:rPr>
                <a:t>装置受託開発製造</a:t>
              </a:r>
              <a:endParaRPr lang="en-US" altLang="ja-JP" sz="821" b="1" dirty="0">
                <a:latin typeface="+mn-ea"/>
                <a:cs typeface="Helvetica Neue" panose="02000503000000020004" pitchFamily="2" charset="0"/>
              </a:endParaRPr>
            </a:p>
          </p:txBody>
        </p:sp>
        <p:sp>
          <p:nvSpPr>
            <p:cNvPr id="92" name="TextBox 17">
              <a:extLst>
                <a:ext uri="{FF2B5EF4-FFF2-40B4-BE49-F238E27FC236}">
                  <a16:creationId xmlns:a16="http://schemas.microsoft.com/office/drawing/2014/main" id="{F8BAEF02-EFBD-2C9F-1B11-361BF650B7F1}"/>
                </a:ext>
              </a:extLst>
            </p:cNvPr>
            <p:cNvSpPr txBox="1"/>
            <p:nvPr/>
          </p:nvSpPr>
          <p:spPr>
            <a:xfrm>
              <a:off x="4409038" y="6148071"/>
              <a:ext cx="671572" cy="259848"/>
            </a:xfrm>
            <a:prstGeom prst="rect">
              <a:avLst/>
            </a:prstGeom>
            <a:noFill/>
          </p:spPr>
          <p:txBody>
            <a:bodyPr wrap="none" lIns="9236" tIns="0" rIns="9236" bIns="0" rtlCol="0">
              <a:spAutoFit/>
            </a:bodyPr>
            <a:lstStyle/>
            <a:p>
              <a:r>
                <a:rPr lang="en-US" altLang="ja-JP" sz="821" b="1" dirty="0">
                  <a:latin typeface="+mn-ea"/>
                  <a:cs typeface="Helvetica Neue" panose="02000503000000020004" pitchFamily="2" charset="0"/>
                </a:rPr>
                <a:t>GX/</a:t>
              </a:r>
            </a:p>
            <a:p>
              <a:r>
                <a:rPr kumimoji="1" lang="ja-JP" altLang="en-US" sz="821" b="1">
                  <a:latin typeface="+mn-ea"/>
                  <a:cs typeface="Helvetica Neue" panose="02000503000000020004" pitchFamily="2" charset="0"/>
                </a:rPr>
                <a:t>グリーン製造</a:t>
              </a:r>
            </a:p>
          </p:txBody>
        </p:sp>
        <p:sp>
          <p:nvSpPr>
            <p:cNvPr id="94" name="TextBox 17">
              <a:extLst>
                <a:ext uri="{FF2B5EF4-FFF2-40B4-BE49-F238E27FC236}">
                  <a16:creationId xmlns:a16="http://schemas.microsoft.com/office/drawing/2014/main" id="{E1306468-D369-B099-9282-D1BC8DA75442}"/>
                </a:ext>
              </a:extLst>
            </p:cNvPr>
            <p:cNvSpPr txBox="1"/>
            <p:nvPr/>
          </p:nvSpPr>
          <p:spPr>
            <a:xfrm>
              <a:off x="6583789" y="5048297"/>
              <a:ext cx="998031" cy="259848"/>
            </a:xfrm>
            <a:prstGeom prst="rect">
              <a:avLst/>
            </a:prstGeom>
            <a:noFill/>
          </p:spPr>
          <p:txBody>
            <a:bodyPr wrap="none" lIns="9236" tIns="0" rIns="9236" bIns="0" rtlCol="0">
              <a:spAutoFit/>
            </a:bodyPr>
            <a:lstStyle/>
            <a:p>
              <a:r>
                <a:rPr kumimoji="1" lang="ja-JP" altLang="en-US" sz="821" b="1">
                  <a:latin typeface="+mn-ea"/>
                  <a:cs typeface="Helvetica Neue" panose="02000503000000020004" pitchFamily="2" charset="0"/>
                </a:rPr>
                <a:t>シングルパス</a:t>
              </a:r>
              <a:endParaRPr kumimoji="1" lang="en-US" altLang="ja-JP" sz="821" b="1" dirty="0">
                <a:latin typeface="+mn-ea"/>
                <a:cs typeface="Helvetica Neue" panose="02000503000000020004" pitchFamily="2" charset="0"/>
              </a:endParaRPr>
            </a:p>
            <a:p>
              <a:r>
                <a:rPr kumimoji="1" lang="ja-JP" altLang="en-US" sz="821" b="1">
                  <a:latin typeface="+mn-ea"/>
                  <a:cs typeface="Helvetica Neue" panose="02000503000000020004" pitchFamily="2" charset="0"/>
                </a:rPr>
                <a:t>連続合成</a:t>
              </a:r>
              <a:r>
                <a:rPr kumimoji="1" lang="en-US" altLang="ja-JP" sz="821" b="1" dirty="0">
                  <a:latin typeface="+mn-ea"/>
                  <a:cs typeface="Helvetica Neue" panose="02000503000000020004" pitchFamily="2" charset="0"/>
                </a:rPr>
                <a:t>/</a:t>
              </a:r>
              <a:r>
                <a:rPr kumimoji="1" lang="ja-JP" altLang="en-US" sz="821" b="1">
                  <a:latin typeface="+mn-ea"/>
                  <a:cs typeface="Helvetica Neue" panose="02000503000000020004" pitchFamily="2" charset="0"/>
                </a:rPr>
                <a:t>培養</a:t>
              </a:r>
              <a:r>
                <a:rPr kumimoji="1" lang="en-US" altLang="ja-JP" sz="821" b="1" dirty="0">
                  <a:latin typeface="+mn-ea"/>
                  <a:cs typeface="Helvetica Neue" panose="02000503000000020004" pitchFamily="2" charset="0"/>
                </a:rPr>
                <a:t>/</a:t>
              </a:r>
              <a:r>
                <a:rPr kumimoji="1" lang="ja-JP" altLang="en-US" sz="821" b="1">
                  <a:latin typeface="+mn-ea"/>
                  <a:cs typeface="Helvetica Neue" panose="02000503000000020004" pitchFamily="2" charset="0"/>
                </a:rPr>
                <a:t>精製</a:t>
              </a:r>
              <a:endParaRPr kumimoji="1" lang="en-US" altLang="ja-JP" sz="821" b="1" dirty="0">
                <a:latin typeface="+mn-ea"/>
                <a:cs typeface="Helvetica Neue" panose="02000503000000020004" pitchFamily="2" charset="0"/>
              </a:endParaRPr>
            </a:p>
          </p:txBody>
        </p:sp>
        <p:sp>
          <p:nvSpPr>
            <p:cNvPr id="95" name="TextBox 17">
              <a:extLst>
                <a:ext uri="{FF2B5EF4-FFF2-40B4-BE49-F238E27FC236}">
                  <a16:creationId xmlns:a16="http://schemas.microsoft.com/office/drawing/2014/main" id="{1F93B98C-7803-F4B2-E23E-271D1474FF3F}"/>
                </a:ext>
              </a:extLst>
            </p:cNvPr>
            <p:cNvSpPr txBox="1"/>
            <p:nvPr/>
          </p:nvSpPr>
          <p:spPr>
            <a:xfrm>
              <a:off x="6019664" y="4317647"/>
              <a:ext cx="780393" cy="259848"/>
            </a:xfrm>
            <a:prstGeom prst="rect">
              <a:avLst/>
            </a:prstGeom>
            <a:noFill/>
          </p:spPr>
          <p:txBody>
            <a:bodyPr wrap="none" lIns="9236" tIns="0" rIns="9236" bIns="0" rtlCol="0">
              <a:spAutoFit/>
            </a:bodyPr>
            <a:lstStyle/>
            <a:p>
              <a:pPr algn="r"/>
              <a:r>
                <a:rPr lang="ja-JP" altLang="en-US" sz="821" b="1">
                  <a:latin typeface="+mn-ea"/>
                  <a:cs typeface="Helvetica Neue" panose="02000503000000020004" pitchFamily="2" charset="0"/>
                </a:rPr>
                <a:t>シングルユース</a:t>
              </a:r>
              <a:endParaRPr lang="en-US" altLang="ja-JP" sz="821" b="1" dirty="0">
                <a:latin typeface="+mn-ea"/>
                <a:cs typeface="Helvetica Neue" panose="02000503000000020004" pitchFamily="2" charset="0"/>
              </a:endParaRPr>
            </a:p>
            <a:p>
              <a:pPr algn="r"/>
              <a:r>
                <a:rPr kumimoji="1" lang="ja-JP" altLang="en-US" sz="821" b="1">
                  <a:latin typeface="+mn-ea"/>
                  <a:cs typeface="Helvetica Neue" panose="02000503000000020004" pitchFamily="2" charset="0"/>
                </a:rPr>
                <a:t>テクノロジー</a:t>
              </a:r>
            </a:p>
          </p:txBody>
        </p:sp>
        <p:sp>
          <p:nvSpPr>
            <p:cNvPr id="96" name="TextBox 17">
              <a:extLst>
                <a:ext uri="{FF2B5EF4-FFF2-40B4-BE49-F238E27FC236}">
                  <a16:creationId xmlns:a16="http://schemas.microsoft.com/office/drawing/2014/main" id="{4264F32D-A78A-9E21-7290-44856FF335D1}"/>
                </a:ext>
              </a:extLst>
            </p:cNvPr>
            <p:cNvSpPr txBox="1"/>
            <p:nvPr/>
          </p:nvSpPr>
          <p:spPr>
            <a:xfrm>
              <a:off x="6684641" y="5920102"/>
              <a:ext cx="671572" cy="259848"/>
            </a:xfrm>
            <a:prstGeom prst="rect">
              <a:avLst/>
            </a:prstGeom>
            <a:noFill/>
          </p:spPr>
          <p:txBody>
            <a:bodyPr wrap="none" lIns="9236" tIns="0" rIns="9236" bIns="0" rtlCol="0">
              <a:spAutoFit/>
            </a:bodyPr>
            <a:lstStyle/>
            <a:p>
              <a:r>
                <a:rPr lang="ja-JP" altLang="en-US" sz="821" b="1">
                  <a:latin typeface="+mn-ea"/>
                  <a:cs typeface="Helvetica Neue" panose="02000503000000020004" pitchFamily="2" charset="0"/>
                </a:rPr>
                <a:t>人工知能・</a:t>
              </a:r>
              <a:endParaRPr lang="en-US" altLang="ja-JP" sz="821" b="1" dirty="0">
                <a:latin typeface="+mn-ea"/>
                <a:cs typeface="Helvetica Neue" panose="02000503000000020004" pitchFamily="2" charset="0"/>
              </a:endParaRPr>
            </a:p>
            <a:p>
              <a:r>
                <a:rPr kumimoji="1" lang="ja-JP" altLang="en-US" sz="821" b="1">
                  <a:latin typeface="+mn-ea"/>
                  <a:cs typeface="Helvetica Neue" panose="02000503000000020004" pitchFamily="2" charset="0"/>
                </a:rPr>
                <a:t>機械学習活用</a:t>
              </a:r>
            </a:p>
          </p:txBody>
        </p:sp>
        <p:sp>
          <p:nvSpPr>
            <p:cNvPr id="98" name="TextBox 17">
              <a:extLst>
                <a:ext uri="{FF2B5EF4-FFF2-40B4-BE49-F238E27FC236}">
                  <a16:creationId xmlns:a16="http://schemas.microsoft.com/office/drawing/2014/main" id="{30C88B9D-A8E6-4D95-0707-5238FB5C3B55}"/>
                </a:ext>
              </a:extLst>
            </p:cNvPr>
            <p:cNvSpPr txBox="1"/>
            <p:nvPr/>
          </p:nvSpPr>
          <p:spPr>
            <a:xfrm>
              <a:off x="5586323" y="6578038"/>
              <a:ext cx="979208" cy="252633"/>
            </a:xfrm>
            <a:prstGeom prst="rect">
              <a:avLst/>
            </a:prstGeom>
            <a:noFill/>
          </p:spPr>
          <p:txBody>
            <a:bodyPr wrap="square" lIns="9236" tIns="0" rIns="9236" bIns="0" rtlCol="0">
              <a:spAutoFit/>
            </a:bodyPr>
            <a:lstStyle/>
            <a:p>
              <a:r>
                <a:rPr lang="ja-JP" altLang="en-US" sz="821" b="1">
                  <a:latin typeface="+mn-ea"/>
                  <a:cs typeface="Helvetica Neue" panose="02000503000000020004" pitchFamily="2" charset="0"/>
                </a:rPr>
                <a:t>製造プロセスの</a:t>
              </a:r>
              <a:endParaRPr lang="en-US" altLang="ja-JP" sz="821" b="1" dirty="0">
                <a:latin typeface="+mn-ea"/>
                <a:cs typeface="Helvetica Neue" panose="02000503000000020004" pitchFamily="2" charset="0"/>
              </a:endParaRPr>
            </a:p>
            <a:p>
              <a:r>
                <a:rPr lang="ja-JP" altLang="en-US" sz="821" b="1">
                  <a:latin typeface="+mn-ea"/>
                  <a:cs typeface="Helvetica Neue" panose="02000503000000020004" pitchFamily="2" charset="0"/>
                </a:rPr>
                <a:t>デジタル化・自動化</a:t>
              </a:r>
              <a:endParaRPr lang="en-US" altLang="ja-JP" sz="821" b="1" dirty="0">
                <a:latin typeface="+mn-ea"/>
                <a:cs typeface="Helvetica Neue" panose="02000503000000020004" pitchFamily="2" charset="0"/>
              </a:endParaRPr>
            </a:p>
          </p:txBody>
        </p:sp>
        <p:cxnSp>
          <p:nvCxnSpPr>
            <p:cNvPr id="105" name="直線コネクタ 104">
              <a:extLst>
                <a:ext uri="{FF2B5EF4-FFF2-40B4-BE49-F238E27FC236}">
                  <a16:creationId xmlns:a16="http://schemas.microsoft.com/office/drawing/2014/main" id="{D7F0F29B-1F88-54D8-EBB7-247A62459174}"/>
                </a:ext>
              </a:extLst>
            </p:cNvPr>
            <p:cNvCxnSpPr>
              <a:cxnSpLocks/>
            </p:cNvCxnSpPr>
            <p:nvPr/>
          </p:nvCxnSpPr>
          <p:spPr>
            <a:xfrm>
              <a:off x="6486593" y="6198540"/>
              <a:ext cx="820709"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pic>
          <p:nvPicPr>
            <p:cNvPr id="106" name="図 105">
              <a:extLst>
                <a:ext uri="{FF2B5EF4-FFF2-40B4-BE49-F238E27FC236}">
                  <a16:creationId xmlns:a16="http://schemas.microsoft.com/office/drawing/2014/main" id="{19AB8F67-953A-2837-ABCB-7BCAFFACEE37}"/>
                </a:ext>
              </a:extLst>
            </p:cNvPr>
            <p:cNvPicPr>
              <a:picLocks noChangeAspect="1"/>
            </p:cNvPicPr>
            <p:nvPr/>
          </p:nvPicPr>
          <p:blipFill>
            <a:blip r:embed="rId12"/>
            <a:stretch>
              <a:fillRect/>
            </a:stretch>
          </p:blipFill>
          <p:spPr>
            <a:xfrm>
              <a:off x="7081149" y="6281576"/>
              <a:ext cx="218172" cy="189377"/>
            </a:xfrm>
            <a:prstGeom prst="rect">
              <a:avLst/>
            </a:prstGeom>
          </p:spPr>
        </p:pic>
        <p:pic>
          <p:nvPicPr>
            <p:cNvPr id="111" name="図 110">
              <a:extLst>
                <a:ext uri="{FF2B5EF4-FFF2-40B4-BE49-F238E27FC236}">
                  <a16:creationId xmlns:a16="http://schemas.microsoft.com/office/drawing/2014/main" id="{670B3141-086F-56B7-4129-3AFCB20AFEC2}"/>
                </a:ext>
              </a:extLst>
            </p:cNvPr>
            <p:cNvPicPr>
              <a:picLocks noChangeAspect="1"/>
            </p:cNvPicPr>
            <p:nvPr/>
          </p:nvPicPr>
          <p:blipFill>
            <a:blip r:embed="rId13"/>
            <a:stretch>
              <a:fillRect/>
            </a:stretch>
          </p:blipFill>
          <p:spPr>
            <a:xfrm>
              <a:off x="4137050" y="5393755"/>
              <a:ext cx="229273" cy="205694"/>
            </a:xfrm>
            <a:prstGeom prst="rect">
              <a:avLst/>
            </a:prstGeom>
          </p:spPr>
        </p:pic>
        <p:pic>
          <p:nvPicPr>
            <p:cNvPr id="112" name="図 111">
              <a:extLst>
                <a:ext uri="{FF2B5EF4-FFF2-40B4-BE49-F238E27FC236}">
                  <a16:creationId xmlns:a16="http://schemas.microsoft.com/office/drawing/2014/main" id="{16703758-1166-E178-564B-8DC885F4FD58}"/>
                </a:ext>
              </a:extLst>
            </p:cNvPr>
            <p:cNvPicPr>
              <a:picLocks noChangeAspect="1"/>
            </p:cNvPicPr>
            <p:nvPr/>
          </p:nvPicPr>
          <p:blipFill>
            <a:blip r:embed="rId14"/>
            <a:stretch>
              <a:fillRect/>
            </a:stretch>
          </p:blipFill>
          <p:spPr>
            <a:xfrm>
              <a:off x="4403499" y="6525357"/>
              <a:ext cx="182467" cy="182467"/>
            </a:xfrm>
            <a:prstGeom prst="rect">
              <a:avLst/>
            </a:prstGeom>
          </p:spPr>
        </p:pic>
        <p:pic>
          <p:nvPicPr>
            <p:cNvPr id="113" name="図 112">
              <a:extLst>
                <a:ext uri="{FF2B5EF4-FFF2-40B4-BE49-F238E27FC236}">
                  <a16:creationId xmlns:a16="http://schemas.microsoft.com/office/drawing/2014/main" id="{AB35C167-7423-6241-D98B-6BF619EABFD7}"/>
                </a:ext>
              </a:extLst>
            </p:cNvPr>
            <p:cNvPicPr>
              <a:picLocks noChangeAspect="1"/>
            </p:cNvPicPr>
            <p:nvPr/>
          </p:nvPicPr>
          <p:blipFill>
            <a:blip r:embed="rId15"/>
            <a:stretch>
              <a:fillRect/>
            </a:stretch>
          </p:blipFill>
          <p:spPr>
            <a:xfrm>
              <a:off x="5209740" y="6667109"/>
              <a:ext cx="200494" cy="174028"/>
            </a:xfrm>
            <a:prstGeom prst="rect">
              <a:avLst/>
            </a:prstGeom>
          </p:spPr>
        </p:pic>
        <p:cxnSp>
          <p:nvCxnSpPr>
            <p:cNvPr id="114" name="直線コネクタ 113">
              <a:extLst>
                <a:ext uri="{FF2B5EF4-FFF2-40B4-BE49-F238E27FC236}">
                  <a16:creationId xmlns:a16="http://schemas.microsoft.com/office/drawing/2014/main" id="{33BF895B-4C25-F693-871B-EE7580EC860D}"/>
                </a:ext>
              </a:extLst>
            </p:cNvPr>
            <p:cNvCxnSpPr>
              <a:cxnSpLocks/>
            </p:cNvCxnSpPr>
            <p:nvPr/>
          </p:nvCxnSpPr>
          <p:spPr>
            <a:xfrm>
              <a:off x="4680676" y="4677495"/>
              <a:ext cx="701936"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15" name="直線コネクタ 114">
              <a:extLst>
                <a:ext uri="{FF2B5EF4-FFF2-40B4-BE49-F238E27FC236}">
                  <a16:creationId xmlns:a16="http://schemas.microsoft.com/office/drawing/2014/main" id="{E82722CB-8977-3B17-04F8-6C1B211A7581}"/>
                </a:ext>
              </a:extLst>
            </p:cNvPr>
            <p:cNvCxnSpPr>
              <a:cxnSpLocks/>
            </p:cNvCxnSpPr>
            <p:nvPr/>
          </p:nvCxnSpPr>
          <p:spPr>
            <a:xfrm>
              <a:off x="5382611" y="4677495"/>
              <a:ext cx="0" cy="153964"/>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16" name="直線コネクタ 115">
              <a:extLst>
                <a:ext uri="{FF2B5EF4-FFF2-40B4-BE49-F238E27FC236}">
                  <a16:creationId xmlns:a16="http://schemas.microsoft.com/office/drawing/2014/main" id="{38A2DB45-B0EE-8DF8-9C31-7375E8DBBE75}"/>
                </a:ext>
              </a:extLst>
            </p:cNvPr>
            <p:cNvCxnSpPr>
              <a:cxnSpLocks/>
            </p:cNvCxnSpPr>
            <p:nvPr/>
          </p:nvCxnSpPr>
          <p:spPr>
            <a:xfrm>
              <a:off x="4135124" y="5283041"/>
              <a:ext cx="822360"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17" name="直線コネクタ 116">
              <a:extLst>
                <a:ext uri="{FF2B5EF4-FFF2-40B4-BE49-F238E27FC236}">
                  <a16:creationId xmlns:a16="http://schemas.microsoft.com/office/drawing/2014/main" id="{32092776-B87C-248F-9E1B-29F92E00CA2D}"/>
                </a:ext>
              </a:extLst>
            </p:cNvPr>
            <p:cNvCxnSpPr>
              <a:cxnSpLocks/>
            </p:cNvCxnSpPr>
            <p:nvPr/>
          </p:nvCxnSpPr>
          <p:spPr>
            <a:xfrm>
              <a:off x="4957484" y="5283043"/>
              <a:ext cx="0" cy="103773"/>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18" name="直線コネクタ 117">
              <a:extLst>
                <a:ext uri="{FF2B5EF4-FFF2-40B4-BE49-F238E27FC236}">
                  <a16:creationId xmlns:a16="http://schemas.microsoft.com/office/drawing/2014/main" id="{E02E9431-5A8C-4E2F-9DBD-1E8BE05E2E8B}"/>
                </a:ext>
              </a:extLst>
            </p:cNvPr>
            <p:cNvCxnSpPr>
              <a:cxnSpLocks/>
            </p:cNvCxnSpPr>
            <p:nvPr/>
          </p:nvCxnSpPr>
          <p:spPr>
            <a:xfrm>
              <a:off x="4412467" y="6420814"/>
              <a:ext cx="701936"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19" name="直線コネクタ 118">
              <a:extLst>
                <a:ext uri="{FF2B5EF4-FFF2-40B4-BE49-F238E27FC236}">
                  <a16:creationId xmlns:a16="http://schemas.microsoft.com/office/drawing/2014/main" id="{7DC03A63-26D5-E66B-CCA8-897AD0B54D5D}"/>
                </a:ext>
              </a:extLst>
            </p:cNvPr>
            <p:cNvCxnSpPr>
              <a:cxnSpLocks/>
            </p:cNvCxnSpPr>
            <p:nvPr/>
          </p:nvCxnSpPr>
          <p:spPr>
            <a:xfrm>
              <a:off x="5114401" y="6235440"/>
              <a:ext cx="0" cy="185374"/>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20" name="直線コネクタ 119">
              <a:extLst>
                <a:ext uri="{FF2B5EF4-FFF2-40B4-BE49-F238E27FC236}">
                  <a16:creationId xmlns:a16="http://schemas.microsoft.com/office/drawing/2014/main" id="{1F1A2BBB-5D18-564D-D663-19F4D28C13D9}"/>
                </a:ext>
              </a:extLst>
            </p:cNvPr>
            <p:cNvCxnSpPr>
              <a:cxnSpLocks/>
            </p:cNvCxnSpPr>
            <p:nvPr/>
          </p:nvCxnSpPr>
          <p:spPr>
            <a:xfrm>
              <a:off x="6604830" y="5313443"/>
              <a:ext cx="817062"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21" name="直線コネクタ 120">
              <a:extLst>
                <a:ext uri="{FF2B5EF4-FFF2-40B4-BE49-F238E27FC236}">
                  <a16:creationId xmlns:a16="http://schemas.microsoft.com/office/drawing/2014/main" id="{6970850D-4FA8-0348-3C0C-BC60E7D26622}"/>
                </a:ext>
              </a:extLst>
            </p:cNvPr>
            <p:cNvCxnSpPr>
              <a:cxnSpLocks/>
            </p:cNvCxnSpPr>
            <p:nvPr/>
          </p:nvCxnSpPr>
          <p:spPr>
            <a:xfrm>
              <a:off x="6060500" y="4585794"/>
              <a:ext cx="0" cy="231443"/>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22" name="直線コネクタ 121">
              <a:extLst>
                <a:ext uri="{FF2B5EF4-FFF2-40B4-BE49-F238E27FC236}">
                  <a16:creationId xmlns:a16="http://schemas.microsoft.com/office/drawing/2014/main" id="{2696A65C-342C-E6BD-5E91-F5F063C0C3D9}"/>
                </a:ext>
              </a:extLst>
            </p:cNvPr>
            <p:cNvCxnSpPr>
              <a:cxnSpLocks/>
            </p:cNvCxnSpPr>
            <p:nvPr/>
          </p:nvCxnSpPr>
          <p:spPr>
            <a:xfrm>
              <a:off x="6060502" y="4586178"/>
              <a:ext cx="701936"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23" name="直線コネクタ 122">
              <a:extLst>
                <a:ext uri="{FF2B5EF4-FFF2-40B4-BE49-F238E27FC236}">
                  <a16:creationId xmlns:a16="http://schemas.microsoft.com/office/drawing/2014/main" id="{7AAF55EB-D0B8-9D95-919E-832CC74C3389}"/>
                </a:ext>
              </a:extLst>
            </p:cNvPr>
            <p:cNvCxnSpPr>
              <a:cxnSpLocks/>
            </p:cNvCxnSpPr>
            <p:nvPr/>
          </p:nvCxnSpPr>
          <p:spPr>
            <a:xfrm>
              <a:off x="6604830" y="5313443"/>
              <a:ext cx="0" cy="75699"/>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24" name="直線コネクタ 123">
              <a:extLst>
                <a:ext uri="{FF2B5EF4-FFF2-40B4-BE49-F238E27FC236}">
                  <a16:creationId xmlns:a16="http://schemas.microsoft.com/office/drawing/2014/main" id="{C04512E1-C991-9345-A43B-9DC47AB3993F}"/>
                </a:ext>
              </a:extLst>
            </p:cNvPr>
            <p:cNvCxnSpPr>
              <a:cxnSpLocks/>
            </p:cNvCxnSpPr>
            <p:nvPr/>
          </p:nvCxnSpPr>
          <p:spPr>
            <a:xfrm>
              <a:off x="5528052" y="6851221"/>
              <a:ext cx="1013545"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25" name="直線コネクタ 124">
              <a:extLst>
                <a:ext uri="{FF2B5EF4-FFF2-40B4-BE49-F238E27FC236}">
                  <a16:creationId xmlns:a16="http://schemas.microsoft.com/office/drawing/2014/main" id="{5F064D92-D35F-EBAC-5037-A547056C413B}"/>
                </a:ext>
              </a:extLst>
            </p:cNvPr>
            <p:cNvCxnSpPr>
              <a:cxnSpLocks/>
            </p:cNvCxnSpPr>
            <p:nvPr/>
          </p:nvCxnSpPr>
          <p:spPr>
            <a:xfrm>
              <a:off x="5528052" y="6487912"/>
              <a:ext cx="0" cy="363309"/>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26" name="図 125">
              <a:extLst>
                <a:ext uri="{FF2B5EF4-FFF2-40B4-BE49-F238E27FC236}">
                  <a16:creationId xmlns:a16="http://schemas.microsoft.com/office/drawing/2014/main" id="{0023F630-B89D-B79A-C40B-F3592A6C09DC}"/>
                </a:ext>
              </a:extLst>
            </p:cNvPr>
            <p:cNvPicPr>
              <a:picLocks noChangeAspect="1"/>
            </p:cNvPicPr>
            <p:nvPr/>
          </p:nvPicPr>
          <p:blipFill>
            <a:blip r:embed="rId16"/>
            <a:stretch>
              <a:fillRect/>
            </a:stretch>
          </p:blipFill>
          <p:spPr>
            <a:xfrm>
              <a:off x="4679454" y="4778373"/>
              <a:ext cx="259077" cy="150784"/>
            </a:xfrm>
            <a:prstGeom prst="rect">
              <a:avLst/>
            </a:prstGeom>
          </p:spPr>
        </p:pic>
        <p:pic>
          <p:nvPicPr>
            <p:cNvPr id="127" name="図 126">
              <a:extLst>
                <a:ext uri="{FF2B5EF4-FFF2-40B4-BE49-F238E27FC236}">
                  <a16:creationId xmlns:a16="http://schemas.microsoft.com/office/drawing/2014/main" id="{036BF270-662F-1139-F593-2F3DF16471DF}"/>
                </a:ext>
              </a:extLst>
            </p:cNvPr>
            <p:cNvPicPr>
              <a:picLocks noChangeAspect="1"/>
            </p:cNvPicPr>
            <p:nvPr/>
          </p:nvPicPr>
          <p:blipFill>
            <a:blip r:embed="rId17"/>
            <a:stretch>
              <a:fillRect/>
            </a:stretch>
          </p:blipFill>
          <p:spPr>
            <a:xfrm>
              <a:off x="7258754" y="5402063"/>
              <a:ext cx="139673" cy="235953"/>
            </a:xfrm>
            <a:prstGeom prst="rect">
              <a:avLst/>
            </a:prstGeom>
          </p:spPr>
        </p:pic>
        <p:pic>
          <p:nvPicPr>
            <p:cNvPr id="128" name="図 127">
              <a:extLst>
                <a:ext uri="{FF2B5EF4-FFF2-40B4-BE49-F238E27FC236}">
                  <a16:creationId xmlns:a16="http://schemas.microsoft.com/office/drawing/2014/main" id="{6E7D1D63-7344-CBAD-772B-1275C220A3D2}"/>
                </a:ext>
              </a:extLst>
            </p:cNvPr>
            <p:cNvPicPr>
              <a:picLocks noChangeAspect="1"/>
            </p:cNvPicPr>
            <p:nvPr/>
          </p:nvPicPr>
          <p:blipFill>
            <a:blip r:embed="rId18"/>
            <a:stretch>
              <a:fillRect/>
            </a:stretch>
          </p:blipFill>
          <p:spPr>
            <a:xfrm>
              <a:off x="6649694" y="4663406"/>
              <a:ext cx="108001" cy="216402"/>
            </a:xfrm>
            <a:prstGeom prst="rect">
              <a:avLst/>
            </a:prstGeom>
          </p:spPr>
        </p:pic>
      </p:grpSp>
      <p:cxnSp>
        <p:nvCxnSpPr>
          <p:cNvPr id="129" name="カギ線コネクタ 128">
            <a:extLst>
              <a:ext uri="{FF2B5EF4-FFF2-40B4-BE49-F238E27FC236}">
                <a16:creationId xmlns:a16="http://schemas.microsoft.com/office/drawing/2014/main" id="{13665FDD-84F4-05D6-0B97-822A8A58A27A}"/>
              </a:ext>
            </a:extLst>
          </p:cNvPr>
          <p:cNvCxnSpPr>
            <a:cxnSpLocks/>
            <a:endCxn id="188" idx="2"/>
          </p:cNvCxnSpPr>
          <p:nvPr/>
        </p:nvCxnSpPr>
        <p:spPr>
          <a:xfrm rot="16200000" flipV="1">
            <a:off x="6912420" y="11808753"/>
            <a:ext cx="511179" cy="280356"/>
          </a:xfrm>
          <a:prstGeom prst="bentConnector3">
            <a:avLst>
              <a:gd name="adj1" fmla="val 36568"/>
            </a:avLst>
          </a:prstGeom>
          <a:ln w="101600">
            <a:gradFill>
              <a:gsLst>
                <a:gs pos="6000">
                  <a:schemeClr val="bg1"/>
                </a:gs>
                <a:gs pos="35000">
                  <a:schemeClr val="bg1">
                    <a:lumMod val="85000"/>
                  </a:schemeClr>
                </a:gs>
              </a:gsLst>
              <a:lin ang="0" scaled="0"/>
            </a:gradFill>
            <a:round/>
          </a:ln>
        </p:spPr>
        <p:style>
          <a:lnRef idx="1">
            <a:schemeClr val="accent1"/>
          </a:lnRef>
          <a:fillRef idx="0">
            <a:schemeClr val="accent1"/>
          </a:fillRef>
          <a:effectRef idx="0">
            <a:schemeClr val="accent1"/>
          </a:effectRef>
          <a:fontRef idx="minor">
            <a:schemeClr val="tx1"/>
          </a:fontRef>
        </p:style>
      </p:cxnSp>
      <p:grpSp>
        <p:nvGrpSpPr>
          <p:cNvPr id="130" name="グループ化 129">
            <a:extLst>
              <a:ext uri="{FF2B5EF4-FFF2-40B4-BE49-F238E27FC236}">
                <a16:creationId xmlns:a16="http://schemas.microsoft.com/office/drawing/2014/main" id="{14EB8008-B19F-7C14-4147-87CCD9BE1635}"/>
              </a:ext>
            </a:extLst>
          </p:cNvPr>
          <p:cNvGrpSpPr/>
          <p:nvPr/>
        </p:nvGrpSpPr>
        <p:grpSpPr>
          <a:xfrm>
            <a:off x="4514837" y="9488432"/>
            <a:ext cx="4270558" cy="2588831"/>
            <a:chOff x="3937309" y="7240919"/>
            <a:chExt cx="3691719" cy="2237936"/>
          </a:xfrm>
        </p:grpSpPr>
        <p:cxnSp>
          <p:nvCxnSpPr>
            <p:cNvPr id="131" name="カギ線コネクタ 130">
              <a:extLst>
                <a:ext uri="{FF2B5EF4-FFF2-40B4-BE49-F238E27FC236}">
                  <a16:creationId xmlns:a16="http://schemas.microsoft.com/office/drawing/2014/main" id="{888FDE28-5C38-FF16-57B0-208AF072BDE4}"/>
                </a:ext>
              </a:extLst>
            </p:cNvPr>
            <p:cNvCxnSpPr>
              <a:cxnSpLocks/>
            </p:cNvCxnSpPr>
            <p:nvPr/>
          </p:nvCxnSpPr>
          <p:spPr>
            <a:xfrm rot="16200000" flipV="1">
              <a:off x="5713554" y="8483821"/>
              <a:ext cx="280977" cy="525117"/>
            </a:xfrm>
            <a:prstGeom prst="bentConnector3">
              <a:avLst>
                <a:gd name="adj1" fmla="val 28101"/>
              </a:avLst>
            </a:prstGeom>
            <a:ln w="101600" cap="rnd">
              <a:solidFill>
                <a:schemeClr val="bg1">
                  <a:lumMod val="85000"/>
                </a:schemeClr>
              </a:solidFill>
              <a:round/>
            </a:ln>
          </p:spPr>
          <p:style>
            <a:lnRef idx="1">
              <a:schemeClr val="accent1"/>
            </a:lnRef>
            <a:fillRef idx="0">
              <a:schemeClr val="accent1"/>
            </a:fillRef>
            <a:effectRef idx="0">
              <a:schemeClr val="accent1"/>
            </a:effectRef>
            <a:fontRef idx="minor">
              <a:schemeClr val="tx1"/>
            </a:fontRef>
          </p:style>
        </p:cxnSp>
        <p:cxnSp>
          <p:nvCxnSpPr>
            <p:cNvPr id="132" name="曲線コネクタ 131">
              <a:extLst>
                <a:ext uri="{FF2B5EF4-FFF2-40B4-BE49-F238E27FC236}">
                  <a16:creationId xmlns:a16="http://schemas.microsoft.com/office/drawing/2014/main" id="{2ED8C609-C98C-8515-E3F6-1C3B7A45C8F0}"/>
                </a:ext>
              </a:extLst>
            </p:cNvPr>
            <p:cNvCxnSpPr>
              <a:cxnSpLocks/>
              <a:stCxn id="162" idx="1"/>
              <a:endCxn id="187" idx="5"/>
            </p:cNvCxnSpPr>
            <p:nvPr/>
          </p:nvCxnSpPr>
          <p:spPr>
            <a:xfrm rot="5400000">
              <a:off x="5887985" y="8495145"/>
              <a:ext cx="716721" cy="26470"/>
            </a:xfrm>
            <a:prstGeom prst="curvedConnector3">
              <a:avLst>
                <a:gd name="adj1" fmla="val 53492"/>
              </a:avLst>
            </a:prstGeom>
            <a:ln w="76200" cap="rnd">
              <a:solidFill>
                <a:schemeClr val="bg1">
                  <a:lumMod val="85000"/>
                </a:schemeClr>
              </a:solidFill>
              <a:prstDash val="sysDot"/>
              <a:round/>
            </a:ln>
          </p:spPr>
          <p:style>
            <a:lnRef idx="1">
              <a:schemeClr val="accent1"/>
            </a:lnRef>
            <a:fillRef idx="0">
              <a:schemeClr val="accent1"/>
            </a:fillRef>
            <a:effectRef idx="0">
              <a:schemeClr val="accent1"/>
            </a:effectRef>
            <a:fontRef idx="minor">
              <a:schemeClr val="tx1"/>
            </a:fontRef>
          </p:style>
        </p:cxnSp>
        <p:cxnSp>
          <p:nvCxnSpPr>
            <p:cNvPr id="133" name="直線コネクタ 132">
              <a:extLst>
                <a:ext uri="{FF2B5EF4-FFF2-40B4-BE49-F238E27FC236}">
                  <a16:creationId xmlns:a16="http://schemas.microsoft.com/office/drawing/2014/main" id="{1E9BB04D-0F35-C722-7677-BE5877A02C4B}"/>
                </a:ext>
              </a:extLst>
            </p:cNvPr>
            <p:cNvCxnSpPr>
              <a:cxnSpLocks/>
            </p:cNvCxnSpPr>
            <p:nvPr/>
          </p:nvCxnSpPr>
          <p:spPr>
            <a:xfrm flipH="1" flipV="1">
              <a:off x="3937309" y="7883620"/>
              <a:ext cx="643535" cy="375939"/>
            </a:xfrm>
            <a:prstGeom prst="line">
              <a:avLst/>
            </a:prstGeom>
            <a:ln w="127000">
              <a:gradFill>
                <a:gsLst>
                  <a:gs pos="90000">
                    <a:schemeClr val="bg1"/>
                  </a:gs>
                  <a:gs pos="50000">
                    <a:schemeClr val="bg1">
                      <a:lumMod val="85000"/>
                    </a:schemeClr>
                  </a:gs>
                </a:gsLst>
                <a:lin ang="2400000" scaled="0"/>
              </a:gradFill>
            </a:ln>
          </p:spPr>
          <p:style>
            <a:lnRef idx="1">
              <a:schemeClr val="accent1"/>
            </a:lnRef>
            <a:fillRef idx="0">
              <a:schemeClr val="accent1"/>
            </a:fillRef>
            <a:effectRef idx="0">
              <a:schemeClr val="accent1"/>
            </a:effectRef>
            <a:fontRef idx="minor">
              <a:schemeClr val="tx1"/>
            </a:fontRef>
          </p:style>
        </p:cxnSp>
        <p:cxnSp>
          <p:nvCxnSpPr>
            <p:cNvPr id="136" name="カギ線コネクタ 135">
              <a:extLst>
                <a:ext uri="{FF2B5EF4-FFF2-40B4-BE49-F238E27FC236}">
                  <a16:creationId xmlns:a16="http://schemas.microsoft.com/office/drawing/2014/main" id="{CB02FEC3-AB49-29CE-5209-2F26952CA6C0}"/>
                </a:ext>
              </a:extLst>
            </p:cNvPr>
            <p:cNvCxnSpPr>
              <a:cxnSpLocks/>
              <a:stCxn id="189" idx="0"/>
            </p:cNvCxnSpPr>
            <p:nvPr/>
          </p:nvCxnSpPr>
          <p:spPr>
            <a:xfrm>
              <a:off x="5535624" y="8955158"/>
              <a:ext cx="422120" cy="90565"/>
            </a:xfrm>
            <a:prstGeom prst="bentConnector3">
              <a:avLst>
                <a:gd name="adj1" fmla="val 50000"/>
              </a:avLst>
            </a:prstGeom>
            <a:ln w="101600" cap="rnd">
              <a:solidFill>
                <a:schemeClr val="bg1">
                  <a:lumMod val="85000"/>
                </a:schemeClr>
              </a:solidFill>
              <a:round/>
            </a:ln>
          </p:spPr>
          <p:style>
            <a:lnRef idx="1">
              <a:schemeClr val="accent1"/>
            </a:lnRef>
            <a:fillRef idx="0">
              <a:schemeClr val="accent1"/>
            </a:fillRef>
            <a:effectRef idx="0">
              <a:schemeClr val="accent1"/>
            </a:effectRef>
            <a:fontRef idx="minor">
              <a:schemeClr val="tx1"/>
            </a:fontRef>
          </p:style>
        </p:cxnSp>
        <p:cxnSp>
          <p:nvCxnSpPr>
            <p:cNvPr id="137" name="カギ線コネクタ 136">
              <a:extLst>
                <a:ext uri="{FF2B5EF4-FFF2-40B4-BE49-F238E27FC236}">
                  <a16:creationId xmlns:a16="http://schemas.microsoft.com/office/drawing/2014/main" id="{88E73C3F-30A6-5C9E-C38A-A1E9D7FE8FAB}"/>
                </a:ext>
              </a:extLst>
            </p:cNvPr>
            <p:cNvCxnSpPr>
              <a:cxnSpLocks/>
              <a:endCxn id="189" idx="3"/>
            </p:cNvCxnSpPr>
            <p:nvPr/>
          </p:nvCxnSpPr>
          <p:spPr>
            <a:xfrm rot="16200000" flipH="1">
              <a:off x="4458576" y="8416937"/>
              <a:ext cx="682269" cy="394176"/>
            </a:xfrm>
            <a:prstGeom prst="bentConnector2">
              <a:avLst/>
            </a:prstGeom>
            <a:ln w="101600" cap="rnd">
              <a:solidFill>
                <a:schemeClr val="bg1">
                  <a:lumMod val="85000"/>
                </a:schemeClr>
              </a:solidFill>
              <a:round/>
            </a:ln>
          </p:spPr>
          <p:style>
            <a:lnRef idx="1">
              <a:schemeClr val="accent1"/>
            </a:lnRef>
            <a:fillRef idx="0">
              <a:schemeClr val="accent1"/>
            </a:fillRef>
            <a:effectRef idx="0">
              <a:schemeClr val="accent1"/>
            </a:effectRef>
            <a:fontRef idx="minor">
              <a:schemeClr val="tx1"/>
            </a:fontRef>
          </p:style>
        </p:cxnSp>
        <p:cxnSp>
          <p:nvCxnSpPr>
            <p:cNvPr id="138" name="カギ線コネクタ 137">
              <a:extLst>
                <a:ext uri="{FF2B5EF4-FFF2-40B4-BE49-F238E27FC236}">
                  <a16:creationId xmlns:a16="http://schemas.microsoft.com/office/drawing/2014/main" id="{921265EF-0024-7937-2A46-91AFD0596A62}"/>
                </a:ext>
              </a:extLst>
            </p:cNvPr>
            <p:cNvCxnSpPr>
              <a:cxnSpLocks/>
              <a:endCxn id="179" idx="3"/>
            </p:cNvCxnSpPr>
            <p:nvPr/>
          </p:nvCxnSpPr>
          <p:spPr>
            <a:xfrm rot="5400000" flipH="1" flipV="1">
              <a:off x="4472985" y="7688979"/>
              <a:ext cx="685277" cy="450378"/>
            </a:xfrm>
            <a:prstGeom prst="bentConnector2">
              <a:avLst/>
            </a:prstGeom>
            <a:ln w="101600" cap="rnd">
              <a:solidFill>
                <a:schemeClr val="bg1">
                  <a:lumMod val="85000"/>
                </a:schemeClr>
              </a:solidFill>
              <a:round/>
            </a:ln>
          </p:spPr>
          <p:style>
            <a:lnRef idx="1">
              <a:schemeClr val="accent1"/>
            </a:lnRef>
            <a:fillRef idx="0">
              <a:schemeClr val="accent1"/>
            </a:fillRef>
            <a:effectRef idx="0">
              <a:schemeClr val="accent1"/>
            </a:effectRef>
            <a:fontRef idx="minor">
              <a:schemeClr val="tx1"/>
            </a:fontRef>
          </p:style>
        </p:cxnSp>
        <p:cxnSp>
          <p:nvCxnSpPr>
            <p:cNvPr id="139" name="カギ線コネクタ 138">
              <a:extLst>
                <a:ext uri="{FF2B5EF4-FFF2-40B4-BE49-F238E27FC236}">
                  <a16:creationId xmlns:a16="http://schemas.microsoft.com/office/drawing/2014/main" id="{3E254379-B27B-EFD2-E352-CD31631FFB07}"/>
                </a:ext>
              </a:extLst>
            </p:cNvPr>
            <p:cNvCxnSpPr>
              <a:cxnSpLocks/>
              <a:endCxn id="177" idx="3"/>
            </p:cNvCxnSpPr>
            <p:nvPr/>
          </p:nvCxnSpPr>
          <p:spPr>
            <a:xfrm>
              <a:off x="4900281" y="8265775"/>
              <a:ext cx="462333" cy="193839"/>
            </a:xfrm>
            <a:prstGeom prst="bentConnector3">
              <a:avLst>
                <a:gd name="adj1" fmla="val 69851"/>
              </a:avLst>
            </a:prstGeom>
            <a:ln w="101600" cap="rnd">
              <a:solidFill>
                <a:schemeClr val="bg1">
                  <a:lumMod val="85000"/>
                </a:schemeClr>
              </a:solidFill>
              <a:round/>
            </a:ln>
          </p:spPr>
          <p:style>
            <a:lnRef idx="1">
              <a:schemeClr val="accent1"/>
            </a:lnRef>
            <a:fillRef idx="0">
              <a:schemeClr val="accent1"/>
            </a:fillRef>
            <a:effectRef idx="0">
              <a:schemeClr val="accent1"/>
            </a:effectRef>
            <a:fontRef idx="minor">
              <a:schemeClr val="tx1"/>
            </a:fontRef>
          </p:style>
        </p:cxnSp>
        <p:cxnSp>
          <p:nvCxnSpPr>
            <p:cNvPr id="140" name="カギ線コネクタ 139">
              <a:extLst>
                <a:ext uri="{FF2B5EF4-FFF2-40B4-BE49-F238E27FC236}">
                  <a16:creationId xmlns:a16="http://schemas.microsoft.com/office/drawing/2014/main" id="{8E937085-FA80-94DA-674B-094D50853A27}"/>
                </a:ext>
              </a:extLst>
            </p:cNvPr>
            <p:cNvCxnSpPr>
              <a:cxnSpLocks/>
              <a:endCxn id="177" idx="0"/>
            </p:cNvCxnSpPr>
            <p:nvPr/>
          </p:nvCxnSpPr>
          <p:spPr>
            <a:xfrm rot="5400000">
              <a:off x="5770536" y="8121894"/>
              <a:ext cx="348984" cy="326454"/>
            </a:xfrm>
            <a:prstGeom prst="bentConnector2">
              <a:avLst/>
            </a:prstGeom>
            <a:ln w="101600" cap="rnd">
              <a:solidFill>
                <a:schemeClr val="bg1">
                  <a:lumMod val="85000"/>
                </a:schemeClr>
              </a:solidFill>
              <a:round/>
            </a:ln>
          </p:spPr>
          <p:style>
            <a:lnRef idx="1">
              <a:schemeClr val="accent1"/>
            </a:lnRef>
            <a:fillRef idx="0">
              <a:schemeClr val="accent1"/>
            </a:fillRef>
            <a:effectRef idx="0">
              <a:schemeClr val="accent1"/>
            </a:effectRef>
            <a:fontRef idx="minor">
              <a:schemeClr val="tx1"/>
            </a:fontRef>
          </p:style>
        </p:cxnSp>
        <p:cxnSp>
          <p:nvCxnSpPr>
            <p:cNvPr id="141" name="カギ線コネクタ 140">
              <a:extLst>
                <a:ext uri="{FF2B5EF4-FFF2-40B4-BE49-F238E27FC236}">
                  <a16:creationId xmlns:a16="http://schemas.microsoft.com/office/drawing/2014/main" id="{4B835ABA-CF77-0F10-79A2-814E64B629B5}"/>
                </a:ext>
              </a:extLst>
            </p:cNvPr>
            <p:cNvCxnSpPr>
              <a:cxnSpLocks/>
            </p:cNvCxnSpPr>
            <p:nvPr/>
          </p:nvCxnSpPr>
          <p:spPr>
            <a:xfrm rot="5400000">
              <a:off x="6253613" y="8632227"/>
              <a:ext cx="435343" cy="391650"/>
            </a:xfrm>
            <a:prstGeom prst="bentConnector2">
              <a:avLst/>
            </a:prstGeom>
            <a:ln w="101600" cap="rnd">
              <a:solidFill>
                <a:schemeClr val="bg1">
                  <a:lumMod val="85000"/>
                </a:schemeClr>
              </a:solidFill>
              <a:round/>
            </a:ln>
          </p:spPr>
          <p:style>
            <a:lnRef idx="1">
              <a:schemeClr val="accent1"/>
            </a:lnRef>
            <a:fillRef idx="0">
              <a:schemeClr val="accent1"/>
            </a:fillRef>
            <a:effectRef idx="0">
              <a:schemeClr val="accent1"/>
            </a:effectRef>
            <a:fontRef idx="minor">
              <a:schemeClr val="tx1"/>
            </a:fontRef>
          </p:style>
        </p:cxnSp>
        <p:cxnSp>
          <p:nvCxnSpPr>
            <p:cNvPr id="142" name="カギ線コネクタ 141">
              <a:extLst>
                <a:ext uri="{FF2B5EF4-FFF2-40B4-BE49-F238E27FC236}">
                  <a16:creationId xmlns:a16="http://schemas.microsoft.com/office/drawing/2014/main" id="{95082991-93E8-729D-BF3B-07F015F75AB3}"/>
                </a:ext>
              </a:extLst>
            </p:cNvPr>
            <p:cNvCxnSpPr>
              <a:cxnSpLocks/>
              <a:stCxn id="162" idx="5"/>
              <a:endCxn id="160" idx="3"/>
            </p:cNvCxnSpPr>
            <p:nvPr/>
          </p:nvCxnSpPr>
          <p:spPr>
            <a:xfrm rot="5400000" flipH="1" flipV="1">
              <a:off x="6436482" y="7447974"/>
              <a:ext cx="51557" cy="405359"/>
            </a:xfrm>
            <a:prstGeom prst="bentConnector2">
              <a:avLst/>
            </a:prstGeom>
            <a:ln w="101600" cap="rnd">
              <a:solidFill>
                <a:schemeClr val="bg1">
                  <a:lumMod val="85000"/>
                </a:schemeClr>
              </a:solidFill>
              <a:round/>
            </a:ln>
          </p:spPr>
          <p:style>
            <a:lnRef idx="1">
              <a:schemeClr val="accent1"/>
            </a:lnRef>
            <a:fillRef idx="0">
              <a:schemeClr val="accent1"/>
            </a:fillRef>
            <a:effectRef idx="0">
              <a:schemeClr val="accent1"/>
            </a:effectRef>
            <a:fontRef idx="minor">
              <a:schemeClr val="tx1"/>
            </a:fontRef>
          </p:style>
        </p:cxnSp>
        <p:cxnSp>
          <p:nvCxnSpPr>
            <p:cNvPr id="143" name="カギ線コネクタ 142">
              <a:extLst>
                <a:ext uri="{FF2B5EF4-FFF2-40B4-BE49-F238E27FC236}">
                  <a16:creationId xmlns:a16="http://schemas.microsoft.com/office/drawing/2014/main" id="{E837EE86-DE74-8626-69EB-1EA0AB192CA9}"/>
                </a:ext>
              </a:extLst>
            </p:cNvPr>
            <p:cNvCxnSpPr>
              <a:cxnSpLocks/>
              <a:stCxn id="179" idx="0"/>
            </p:cNvCxnSpPr>
            <p:nvPr/>
          </p:nvCxnSpPr>
          <p:spPr>
            <a:xfrm>
              <a:off x="5459998" y="7571528"/>
              <a:ext cx="451662" cy="342503"/>
            </a:xfrm>
            <a:prstGeom prst="bentConnector3">
              <a:avLst>
                <a:gd name="adj1" fmla="val 50000"/>
              </a:avLst>
            </a:prstGeom>
            <a:ln w="101600" cap="rnd">
              <a:solidFill>
                <a:schemeClr val="bg1">
                  <a:lumMod val="85000"/>
                </a:schemeClr>
              </a:solidFill>
              <a:round/>
            </a:ln>
          </p:spPr>
          <p:style>
            <a:lnRef idx="1">
              <a:schemeClr val="accent1"/>
            </a:lnRef>
            <a:fillRef idx="0">
              <a:schemeClr val="accent1"/>
            </a:fillRef>
            <a:effectRef idx="0">
              <a:schemeClr val="accent1"/>
            </a:effectRef>
            <a:fontRef idx="minor">
              <a:schemeClr val="tx1"/>
            </a:fontRef>
          </p:style>
        </p:cxnSp>
        <p:cxnSp>
          <p:nvCxnSpPr>
            <p:cNvPr id="144" name="カギ線コネクタ 143">
              <a:extLst>
                <a:ext uri="{FF2B5EF4-FFF2-40B4-BE49-F238E27FC236}">
                  <a16:creationId xmlns:a16="http://schemas.microsoft.com/office/drawing/2014/main" id="{D9A42219-EFF7-E7B9-33CC-A8FA0165B09C}"/>
                </a:ext>
              </a:extLst>
            </p:cNvPr>
            <p:cNvCxnSpPr>
              <a:cxnSpLocks/>
            </p:cNvCxnSpPr>
            <p:nvPr/>
          </p:nvCxnSpPr>
          <p:spPr>
            <a:xfrm>
              <a:off x="6304852" y="7914033"/>
              <a:ext cx="362256" cy="223895"/>
            </a:xfrm>
            <a:prstGeom prst="bentConnector2">
              <a:avLst/>
            </a:prstGeom>
            <a:ln w="101600" cap="rnd">
              <a:solidFill>
                <a:schemeClr val="bg1">
                  <a:lumMod val="85000"/>
                </a:schemeClr>
              </a:solidFill>
              <a:round/>
            </a:ln>
          </p:spPr>
          <p:style>
            <a:lnRef idx="1">
              <a:schemeClr val="accent1"/>
            </a:lnRef>
            <a:fillRef idx="0">
              <a:schemeClr val="accent1"/>
            </a:fillRef>
            <a:effectRef idx="0">
              <a:schemeClr val="accent1"/>
            </a:effectRef>
            <a:fontRef idx="minor">
              <a:schemeClr val="tx1"/>
            </a:fontRef>
          </p:style>
        </p:cxnSp>
        <p:sp>
          <p:nvSpPr>
            <p:cNvPr id="145" name="右矢印 144">
              <a:extLst>
                <a:ext uri="{FF2B5EF4-FFF2-40B4-BE49-F238E27FC236}">
                  <a16:creationId xmlns:a16="http://schemas.microsoft.com/office/drawing/2014/main" id="{DF71685F-B542-3BB7-8396-2D0B121D9B6E}"/>
                </a:ext>
              </a:extLst>
            </p:cNvPr>
            <p:cNvSpPr/>
            <p:nvPr/>
          </p:nvSpPr>
          <p:spPr>
            <a:xfrm>
              <a:off x="7155082" y="7539801"/>
              <a:ext cx="227696" cy="173437"/>
            </a:xfrm>
            <a:prstGeom prst="right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13"/>
            </a:p>
          </p:txBody>
        </p:sp>
        <p:sp>
          <p:nvSpPr>
            <p:cNvPr id="146" name="右矢印 145">
              <a:extLst>
                <a:ext uri="{FF2B5EF4-FFF2-40B4-BE49-F238E27FC236}">
                  <a16:creationId xmlns:a16="http://schemas.microsoft.com/office/drawing/2014/main" id="{5ED6E933-38BD-E98F-1CB2-F3D06342A09D}"/>
                </a:ext>
              </a:extLst>
            </p:cNvPr>
            <p:cNvSpPr/>
            <p:nvPr/>
          </p:nvSpPr>
          <p:spPr>
            <a:xfrm>
              <a:off x="6883838" y="8284175"/>
              <a:ext cx="227696" cy="173437"/>
            </a:xfrm>
            <a:prstGeom prst="right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13"/>
            </a:p>
          </p:txBody>
        </p:sp>
        <p:cxnSp>
          <p:nvCxnSpPr>
            <p:cNvPr id="147" name="カギ線コネクタ 146">
              <a:extLst>
                <a:ext uri="{FF2B5EF4-FFF2-40B4-BE49-F238E27FC236}">
                  <a16:creationId xmlns:a16="http://schemas.microsoft.com/office/drawing/2014/main" id="{C09DAC1C-A739-AE16-95DA-0CE46C008689}"/>
                </a:ext>
              </a:extLst>
            </p:cNvPr>
            <p:cNvCxnSpPr>
              <a:cxnSpLocks/>
            </p:cNvCxnSpPr>
            <p:nvPr/>
          </p:nvCxnSpPr>
          <p:spPr>
            <a:xfrm rot="5400000">
              <a:off x="6642786" y="7815949"/>
              <a:ext cx="346300" cy="297658"/>
            </a:xfrm>
            <a:prstGeom prst="bentConnector3">
              <a:avLst>
                <a:gd name="adj1" fmla="val 73567"/>
              </a:avLst>
            </a:prstGeom>
            <a:ln w="101600" cap="rnd">
              <a:solidFill>
                <a:schemeClr val="bg1">
                  <a:lumMod val="85000"/>
                </a:schemeClr>
              </a:solidFill>
              <a:round/>
            </a:ln>
          </p:spPr>
          <p:style>
            <a:lnRef idx="1">
              <a:schemeClr val="accent1"/>
            </a:lnRef>
            <a:fillRef idx="0">
              <a:schemeClr val="accent1"/>
            </a:fillRef>
            <a:effectRef idx="0">
              <a:schemeClr val="accent1"/>
            </a:effectRef>
            <a:fontRef idx="minor">
              <a:schemeClr val="tx1"/>
            </a:fontRef>
          </p:style>
        </p:cxnSp>
        <p:cxnSp>
          <p:nvCxnSpPr>
            <p:cNvPr id="148" name="曲線コネクタ 147">
              <a:extLst>
                <a:ext uri="{FF2B5EF4-FFF2-40B4-BE49-F238E27FC236}">
                  <a16:creationId xmlns:a16="http://schemas.microsoft.com/office/drawing/2014/main" id="{4EC782EE-F6BF-F976-05FF-842CDFEAD892}"/>
                </a:ext>
              </a:extLst>
            </p:cNvPr>
            <p:cNvCxnSpPr>
              <a:cxnSpLocks/>
            </p:cNvCxnSpPr>
            <p:nvPr/>
          </p:nvCxnSpPr>
          <p:spPr>
            <a:xfrm rot="16200000" flipH="1">
              <a:off x="4982387" y="7977444"/>
              <a:ext cx="754741" cy="217605"/>
            </a:xfrm>
            <a:prstGeom prst="curvedConnector3">
              <a:avLst>
                <a:gd name="adj1" fmla="val 50000"/>
              </a:avLst>
            </a:prstGeom>
            <a:ln w="76200" cap="rnd">
              <a:solidFill>
                <a:schemeClr val="bg1">
                  <a:lumMod val="85000"/>
                </a:schemeClr>
              </a:solidFill>
              <a:prstDash val="sysDot"/>
              <a:round/>
            </a:ln>
          </p:spPr>
          <p:style>
            <a:lnRef idx="1">
              <a:schemeClr val="accent1"/>
            </a:lnRef>
            <a:fillRef idx="0">
              <a:schemeClr val="accent1"/>
            </a:fillRef>
            <a:effectRef idx="0">
              <a:schemeClr val="accent1"/>
            </a:effectRef>
            <a:fontRef idx="minor">
              <a:schemeClr val="tx1"/>
            </a:fontRef>
          </p:style>
        </p:cxnSp>
        <p:cxnSp>
          <p:nvCxnSpPr>
            <p:cNvPr id="149" name="直線矢印コネクタ 148">
              <a:extLst>
                <a:ext uri="{FF2B5EF4-FFF2-40B4-BE49-F238E27FC236}">
                  <a16:creationId xmlns:a16="http://schemas.microsoft.com/office/drawing/2014/main" id="{B9967A20-DD20-1A78-4136-F8ACB82C38EB}"/>
                </a:ext>
              </a:extLst>
            </p:cNvPr>
            <p:cNvCxnSpPr>
              <a:cxnSpLocks/>
            </p:cNvCxnSpPr>
            <p:nvPr/>
          </p:nvCxnSpPr>
          <p:spPr>
            <a:xfrm>
              <a:off x="4848683" y="8261769"/>
              <a:ext cx="345719" cy="0"/>
            </a:xfrm>
            <a:prstGeom prst="straightConnector1">
              <a:avLst/>
            </a:prstGeom>
            <a:ln w="38100">
              <a:solidFill>
                <a:srgbClr val="387896"/>
              </a:solidFill>
              <a:prstDash val="sysDot"/>
              <a:tailEnd type="triangle" w="med" len="med"/>
            </a:ln>
          </p:spPr>
          <p:style>
            <a:lnRef idx="1">
              <a:schemeClr val="accent1"/>
            </a:lnRef>
            <a:fillRef idx="0">
              <a:schemeClr val="accent1"/>
            </a:fillRef>
            <a:effectRef idx="0">
              <a:schemeClr val="accent1"/>
            </a:effectRef>
            <a:fontRef idx="minor">
              <a:schemeClr val="tx1"/>
            </a:fontRef>
          </p:style>
        </p:cxnSp>
        <p:cxnSp>
          <p:nvCxnSpPr>
            <p:cNvPr id="150" name="直線矢印コネクタ 149">
              <a:extLst>
                <a:ext uri="{FF2B5EF4-FFF2-40B4-BE49-F238E27FC236}">
                  <a16:creationId xmlns:a16="http://schemas.microsoft.com/office/drawing/2014/main" id="{56471368-78C6-919C-B073-3FB481207ADC}"/>
                </a:ext>
              </a:extLst>
            </p:cNvPr>
            <p:cNvCxnSpPr>
              <a:cxnSpLocks/>
            </p:cNvCxnSpPr>
            <p:nvPr/>
          </p:nvCxnSpPr>
          <p:spPr>
            <a:xfrm flipV="1">
              <a:off x="4598732" y="7708877"/>
              <a:ext cx="0" cy="259840"/>
            </a:xfrm>
            <a:prstGeom prst="straightConnector1">
              <a:avLst/>
            </a:prstGeom>
            <a:ln w="38100">
              <a:solidFill>
                <a:srgbClr val="387896"/>
              </a:solidFill>
              <a:prstDash val="sysDot"/>
              <a:tailEnd type="triangle" w="med" len="med"/>
            </a:ln>
          </p:spPr>
          <p:style>
            <a:lnRef idx="1">
              <a:schemeClr val="accent1"/>
            </a:lnRef>
            <a:fillRef idx="0">
              <a:schemeClr val="accent1"/>
            </a:fillRef>
            <a:effectRef idx="0">
              <a:schemeClr val="accent1"/>
            </a:effectRef>
            <a:fontRef idx="minor">
              <a:schemeClr val="tx1"/>
            </a:fontRef>
          </p:style>
        </p:cxnSp>
        <p:cxnSp>
          <p:nvCxnSpPr>
            <p:cNvPr id="151" name="直線矢印コネクタ 150">
              <a:extLst>
                <a:ext uri="{FF2B5EF4-FFF2-40B4-BE49-F238E27FC236}">
                  <a16:creationId xmlns:a16="http://schemas.microsoft.com/office/drawing/2014/main" id="{A814ECF2-1E14-7E6F-CC8D-2F46E24873F3}"/>
                </a:ext>
              </a:extLst>
            </p:cNvPr>
            <p:cNvCxnSpPr>
              <a:cxnSpLocks/>
            </p:cNvCxnSpPr>
            <p:nvPr/>
          </p:nvCxnSpPr>
          <p:spPr>
            <a:xfrm flipH="1" flipV="1">
              <a:off x="4602623" y="8497792"/>
              <a:ext cx="7040" cy="259840"/>
            </a:xfrm>
            <a:prstGeom prst="straightConnector1">
              <a:avLst/>
            </a:prstGeom>
            <a:ln w="38100">
              <a:solidFill>
                <a:srgbClr val="387896"/>
              </a:solidFill>
              <a:prstDash val="sysDot"/>
              <a:headEnd type="triangle"/>
              <a:tailEnd type="none" w="sm" len="sm"/>
            </a:ln>
          </p:spPr>
          <p:style>
            <a:lnRef idx="1">
              <a:schemeClr val="accent1"/>
            </a:lnRef>
            <a:fillRef idx="0">
              <a:schemeClr val="accent1"/>
            </a:fillRef>
            <a:effectRef idx="0">
              <a:schemeClr val="accent1"/>
            </a:effectRef>
            <a:fontRef idx="minor">
              <a:schemeClr val="tx1"/>
            </a:fontRef>
          </p:style>
        </p:cxnSp>
        <p:cxnSp>
          <p:nvCxnSpPr>
            <p:cNvPr id="152" name="直線矢印コネクタ 151">
              <a:extLst>
                <a:ext uri="{FF2B5EF4-FFF2-40B4-BE49-F238E27FC236}">
                  <a16:creationId xmlns:a16="http://schemas.microsoft.com/office/drawing/2014/main" id="{D36B6F0A-AE28-BE71-DF42-EEEF2FE42A6C}"/>
                </a:ext>
              </a:extLst>
            </p:cNvPr>
            <p:cNvCxnSpPr>
              <a:cxnSpLocks/>
            </p:cNvCxnSpPr>
            <p:nvPr/>
          </p:nvCxnSpPr>
          <p:spPr>
            <a:xfrm flipV="1">
              <a:off x="4231628" y="8424420"/>
              <a:ext cx="208668" cy="232882"/>
            </a:xfrm>
            <a:prstGeom prst="straightConnector1">
              <a:avLst/>
            </a:prstGeom>
            <a:ln w="38100">
              <a:solidFill>
                <a:srgbClr val="387896"/>
              </a:solidFill>
              <a:prstDash val="sysDot"/>
              <a:headEnd type="triangle"/>
              <a:tailEnd type="none" w="sm" len="sm"/>
            </a:ln>
          </p:spPr>
          <p:style>
            <a:lnRef idx="1">
              <a:schemeClr val="accent1"/>
            </a:lnRef>
            <a:fillRef idx="0">
              <a:schemeClr val="accent1"/>
            </a:fillRef>
            <a:effectRef idx="0">
              <a:schemeClr val="accent1"/>
            </a:effectRef>
            <a:fontRef idx="minor">
              <a:schemeClr val="tx1"/>
            </a:fontRef>
          </p:style>
        </p:cxnSp>
        <p:cxnSp>
          <p:nvCxnSpPr>
            <p:cNvPr id="153" name="直線矢印コネクタ 152">
              <a:extLst>
                <a:ext uri="{FF2B5EF4-FFF2-40B4-BE49-F238E27FC236}">
                  <a16:creationId xmlns:a16="http://schemas.microsoft.com/office/drawing/2014/main" id="{FD828C51-66E4-DA81-B3FA-4A1162FE88C6}"/>
                </a:ext>
              </a:extLst>
            </p:cNvPr>
            <p:cNvCxnSpPr>
              <a:cxnSpLocks/>
            </p:cNvCxnSpPr>
            <p:nvPr/>
          </p:nvCxnSpPr>
          <p:spPr>
            <a:xfrm>
              <a:off x="4110193" y="7985839"/>
              <a:ext cx="278783" cy="160416"/>
            </a:xfrm>
            <a:prstGeom prst="straightConnector1">
              <a:avLst/>
            </a:prstGeom>
            <a:ln w="38100">
              <a:solidFill>
                <a:srgbClr val="387896"/>
              </a:solidFill>
              <a:prstDash val="sysDot"/>
              <a:headEnd type="triangle"/>
              <a:tailEnd type="none" w="sm" len="sm"/>
            </a:ln>
          </p:spPr>
          <p:style>
            <a:lnRef idx="1">
              <a:schemeClr val="accent1"/>
            </a:lnRef>
            <a:fillRef idx="0">
              <a:schemeClr val="accent1"/>
            </a:fillRef>
            <a:effectRef idx="0">
              <a:schemeClr val="accent1"/>
            </a:effectRef>
            <a:fontRef idx="minor">
              <a:schemeClr val="tx1"/>
            </a:fontRef>
          </p:style>
        </p:cxnSp>
        <p:cxnSp>
          <p:nvCxnSpPr>
            <p:cNvPr id="154" name="カギ線コネクタ 153">
              <a:extLst>
                <a:ext uri="{FF2B5EF4-FFF2-40B4-BE49-F238E27FC236}">
                  <a16:creationId xmlns:a16="http://schemas.microsoft.com/office/drawing/2014/main" id="{7EC4C93E-9EC5-D75E-5A7B-2A3B09E9AE81}"/>
                </a:ext>
              </a:extLst>
            </p:cNvPr>
            <p:cNvCxnSpPr>
              <a:cxnSpLocks/>
            </p:cNvCxnSpPr>
            <p:nvPr/>
          </p:nvCxnSpPr>
          <p:spPr>
            <a:xfrm rot="10800000" flipV="1">
              <a:off x="5250954" y="7240919"/>
              <a:ext cx="660705" cy="188697"/>
            </a:xfrm>
            <a:prstGeom prst="bentConnector2">
              <a:avLst/>
            </a:prstGeom>
            <a:ln w="101600">
              <a:gradFill>
                <a:gsLst>
                  <a:gs pos="6000">
                    <a:schemeClr val="bg1"/>
                  </a:gs>
                  <a:gs pos="35000">
                    <a:schemeClr val="bg1">
                      <a:lumMod val="85000"/>
                    </a:schemeClr>
                  </a:gs>
                </a:gsLst>
                <a:lin ang="0" scaled="0"/>
              </a:gradFill>
              <a:round/>
            </a:ln>
          </p:spPr>
          <p:style>
            <a:lnRef idx="1">
              <a:schemeClr val="accent1"/>
            </a:lnRef>
            <a:fillRef idx="0">
              <a:schemeClr val="accent1"/>
            </a:fillRef>
            <a:effectRef idx="0">
              <a:schemeClr val="accent1"/>
            </a:effectRef>
            <a:fontRef idx="minor">
              <a:schemeClr val="tx1"/>
            </a:fontRef>
          </p:style>
        </p:cxnSp>
        <p:sp>
          <p:nvSpPr>
            <p:cNvPr id="155" name="右矢印 154">
              <a:extLst>
                <a:ext uri="{FF2B5EF4-FFF2-40B4-BE49-F238E27FC236}">
                  <a16:creationId xmlns:a16="http://schemas.microsoft.com/office/drawing/2014/main" id="{68AFD82A-55AD-4983-FC44-5C3EB84CBB96}"/>
                </a:ext>
              </a:extLst>
            </p:cNvPr>
            <p:cNvSpPr/>
            <p:nvPr/>
          </p:nvSpPr>
          <p:spPr>
            <a:xfrm>
              <a:off x="6664940" y="8865961"/>
              <a:ext cx="227696" cy="173437"/>
            </a:xfrm>
            <a:prstGeom prst="right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13"/>
            </a:p>
          </p:txBody>
        </p:sp>
        <p:sp>
          <p:nvSpPr>
            <p:cNvPr id="156" name="テキスト ボックス 155">
              <a:extLst>
                <a:ext uri="{FF2B5EF4-FFF2-40B4-BE49-F238E27FC236}">
                  <a16:creationId xmlns:a16="http://schemas.microsoft.com/office/drawing/2014/main" id="{95A65034-9AF2-8AA4-5CAE-EDEB76D57AAB}"/>
                </a:ext>
              </a:extLst>
            </p:cNvPr>
            <p:cNvSpPr txBox="1"/>
            <p:nvPr/>
          </p:nvSpPr>
          <p:spPr>
            <a:xfrm flipH="1">
              <a:off x="5920788" y="7409002"/>
              <a:ext cx="834648" cy="193641"/>
            </a:xfrm>
            <a:prstGeom prst="rect">
              <a:avLst/>
            </a:prstGeom>
            <a:noFill/>
          </p:spPr>
          <p:txBody>
            <a:bodyPr wrap="none" rtlCol="0">
              <a:spAutoFit/>
            </a:bodyPr>
            <a:lstStyle>
              <a:defPPr>
                <a:defRPr lang="en-US"/>
              </a:defPPr>
              <a:lvl1pPr>
                <a:lnSpc>
                  <a:spcPct val="80000"/>
                </a:lnSpc>
                <a:defRPr sz="3000">
                  <a:latin typeface="DIN Alternate" panose="020B0500000000000000" pitchFamily="34" charset="0"/>
                  <a:ea typeface="Helvetica Neue Medium" panose="02000503000000020004" pitchFamily="2" charset="0"/>
                  <a:cs typeface="Helvetica Neue Medium" panose="02000503000000020004" pitchFamily="2" charset="0"/>
                </a:defRPr>
              </a:lvl1pPr>
            </a:lstStyle>
            <a:p>
              <a:r>
                <a:rPr lang="en" altLang="ja-JP" sz="770" dirty="0"/>
                <a:t>Carbon Neutral</a:t>
              </a:r>
              <a:endParaRPr lang="en" altLang="ja-JP" sz="770" dirty="0">
                <a:hlinkClick r:id="rId19">
                  <a:extLst>
                    <a:ext uri="{A12FA001-AC4F-418D-AE19-62706E023703}">
                      <ahyp:hlinkClr xmlns:ahyp="http://schemas.microsoft.com/office/drawing/2018/hyperlinkcolor" val="tx"/>
                    </a:ext>
                  </a:extLst>
                </a:hlinkClick>
              </a:endParaRPr>
            </a:p>
          </p:txBody>
        </p:sp>
        <p:grpSp>
          <p:nvGrpSpPr>
            <p:cNvPr id="157" name="グループ化 156">
              <a:extLst>
                <a:ext uri="{FF2B5EF4-FFF2-40B4-BE49-F238E27FC236}">
                  <a16:creationId xmlns:a16="http://schemas.microsoft.com/office/drawing/2014/main" id="{37CB838F-07F0-409C-74A1-0C357DB9B8ED}"/>
                </a:ext>
              </a:extLst>
            </p:cNvPr>
            <p:cNvGrpSpPr/>
            <p:nvPr/>
          </p:nvGrpSpPr>
          <p:grpSpPr>
            <a:xfrm>
              <a:off x="4996798" y="8722905"/>
              <a:ext cx="538825" cy="464506"/>
              <a:chOff x="53963037" y="21291954"/>
              <a:chExt cx="2001803" cy="1725692"/>
            </a:xfrm>
          </p:grpSpPr>
          <p:sp>
            <p:nvSpPr>
              <p:cNvPr id="189" name="六角形 188">
                <a:extLst>
                  <a:ext uri="{FF2B5EF4-FFF2-40B4-BE49-F238E27FC236}">
                    <a16:creationId xmlns:a16="http://schemas.microsoft.com/office/drawing/2014/main" id="{C096E699-7D4A-DC7A-17D9-CF68F86632D9}"/>
                  </a:ext>
                </a:extLst>
              </p:cNvPr>
              <p:cNvSpPr/>
              <p:nvPr/>
            </p:nvSpPr>
            <p:spPr>
              <a:xfrm>
                <a:off x="53963037" y="21291954"/>
                <a:ext cx="2001803" cy="1725692"/>
              </a:xfrm>
              <a:prstGeom prst="hexagon">
                <a:avLst/>
              </a:prstGeom>
              <a:solidFill>
                <a:srgbClr val="3879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13"/>
              </a:p>
            </p:txBody>
          </p:sp>
          <p:pic>
            <p:nvPicPr>
              <p:cNvPr id="190" name="図 189">
                <a:extLst>
                  <a:ext uri="{FF2B5EF4-FFF2-40B4-BE49-F238E27FC236}">
                    <a16:creationId xmlns:a16="http://schemas.microsoft.com/office/drawing/2014/main" id="{2BA70B1A-B38E-C384-8EFE-9D661A1830D0}"/>
                  </a:ext>
                </a:extLst>
              </p:cNvPr>
              <p:cNvPicPr>
                <a:picLocks noChangeAspect="1"/>
              </p:cNvPicPr>
              <p:nvPr/>
            </p:nvPicPr>
            <p:blipFill>
              <a:blip r:embed="rId15">
                <a:lum bright="100000"/>
              </a:blip>
              <a:stretch>
                <a:fillRect/>
              </a:stretch>
            </p:blipFill>
            <p:spPr>
              <a:xfrm>
                <a:off x="54606391" y="21853879"/>
                <a:ext cx="734309" cy="637381"/>
              </a:xfrm>
              <a:prstGeom prst="rect">
                <a:avLst/>
              </a:prstGeom>
            </p:spPr>
          </p:pic>
        </p:grpSp>
        <p:grpSp>
          <p:nvGrpSpPr>
            <p:cNvPr id="158" name="グループ化 157">
              <a:extLst>
                <a:ext uri="{FF2B5EF4-FFF2-40B4-BE49-F238E27FC236}">
                  <a16:creationId xmlns:a16="http://schemas.microsoft.com/office/drawing/2014/main" id="{99A8A047-B226-0814-1A7E-A986B95C970D}"/>
                </a:ext>
              </a:extLst>
            </p:cNvPr>
            <p:cNvGrpSpPr/>
            <p:nvPr/>
          </p:nvGrpSpPr>
          <p:grpSpPr>
            <a:xfrm>
              <a:off x="5904268" y="8866740"/>
              <a:ext cx="419185" cy="361367"/>
              <a:chOff x="57334394" y="21826317"/>
              <a:chExt cx="1557322" cy="1342519"/>
            </a:xfrm>
          </p:grpSpPr>
          <p:sp>
            <p:nvSpPr>
              <p:cNvPr id="187" name="六角形 186">
                <a:extLst>
                  <a:ext uri="{FF2B5EF4-FFF2-40B4-BE49-F238E27FC236}">
                    <a16:creationId xmlns:a16="http://schemas.microsoft.com/office/drawing/2014/main" id="{54E450A0-144D-3B7E-AF79-14B9C13C50D8}"/>
                  </a:ext>
                </a:extLst>
              </p:cNvPr>
              <p:cNvSpPr/>
              <p:nvPr/>
            </p:nvSpPr>
            <p:spPr>
              <a:xfrm>
                <a:off x="57334394" y="21826317"/>
                <a:ext cx="1557322" cy="1342519"/>
              </a:xfrm>
              <a:prstGeom prst="hexagon">
                <a:avLst/>
              </a:prstGeom>
              <a:solidFill>
                <a:srgbClr val="3879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13"/>
              </a:p>
            </p:txBody>
          </p:sp>
          <p:pic>
            <p:nvPicPr>
              <p:cNvPr id="188" name="図 187">
                <a:extLst>
                  <a:ext uri="{FF2B5EF4-FFF2-40B4-BE49-F238E27FC236}">
                    <a16:creationId xmlns:a16="http://schemas.microsoft.com/office/drawing/2014/main" id="{58813508-5D8A-A4A6-6A79-FBEF09CE9217}"/>
                  </a:ext>
                </a:extLst>
              </p:cNvPr>
              <p:cNvPicPr>
                <a:picLocks noChangeAspect="1"/>
              </p:cNvPicPr>
              <p:nvPr/>
            </p:nvPicPr>
            <p:blipFill>
              <a:blip r:embed="rId12">
                <a:lum bright="100000"/>
              </a:blip>
              <a:stretch>
                <a:fillRect/>
              </a:stretch>
            </p:blipFill>
            <p:spPr>
              <a:xfrm>
                <a:off x="57719553" y="22211172"/>
                <a:ext cx="756009" cy="656232"/>
              </a:xfrm>
              <a:prstGeom prst="rect">
                <a:avLst/>
              </a:prstGeom>
            </p:spPr>
          </p:pic>
        </p:grpSp>
        <p:sp>
          <p:nvSpPr>
            <p:cNvPr id="159" name="テキスト ボックス 158">
              <a:extLst>
                <a:ext uri="{FF2B5EF4-FFF2-40B4-BE49-F238E27FC236}">
                  <a16:creationId xmlns:a16="http://schemas.microsoft.com/office/drawing/2014/main" id="{E14656A9-5A5A-92DE-5E8B-64C51ED566DB}"/>
                </a:ext>
              </a:extLst>
            </p:cNvPr>
            <p:cNvSpPr txBox="1"/>
            <p:nvPr/>
          </p:nvSpPr>
          <p:spPr>
            <a:xfrm flipH="1">
              <a:off x="5904268" y="9260952"/>
              <a:ext cx="890674" cy="172924"/>
            </a:xfrm>
            <a:prstGeom prst="rect">
              <a:avLst/>
            </a:prstGeom>
            <a:noFill/>
          </p:spPr>
          <p:txBody>
            <a:bodyPr wrap="none" rtlCol="0">
              <a:spAutoFit/>
            </a:bodyPr>
            <a:lstStyle>
              <a:defPPr>
                <a:defRPr lang="en-US"/>
              </a:defPPr>
              <a:lvl1pPr>
                <a:lnSpc>
                  <a:spcPct val="80000"/>
                </a:lnSpc>
                <a:defRPr sz="4400">
                  <a:latin typeface="DIN Alternate" panose="020B0500000000000000" pitchFamily="34" charset="0"/>
                  <a:ea typeface="Helvetica Neue Medium" panose="02000503000000020004" pitchFamily="2" charset="0"/>
                  <a:cs typeface="Helvetica Neue Medium" panose="02000503000000020004" pitchFamily="2" charset="0"/>
                </a:defRPr>
              </a:lvl1pPr>
            </a:lstStyle>
            <a:p>
              <a:r>
                <a:rPr lang="en" altLang="ja-JP" sz="616" dirty="0"/>
                <a:t>Artificial Intelligence</a:t>
              </a:r>
              <a:endParaRPr lang="en" altLang="ja-JP" sz="616" dirty="0">
                <a:hlinkClick r:id="rId19">
                  <a:extLst>
                    <a:ext uri="{A12FA001-AC4F-418D-AE19-62706E023703}">
                      <ahyp:hlinkClr xmlns:ahyp="http://schemas.microsoft.com/office/drawing/2018/hyperlinkcolor" val="tx"/>
                    </a:ext>
                  </a:extLst>
                </a:hlinkClick>
              </a:endParaRPr>
            </a:p>
          </p:txBody>
        </p:sp>
        <p:sp>
          <p:nvSpPr>
            <p:cNvPr id="160" name="六角形 159">
              <a:extLst>
                <a:ext uri="{FF2B5EF4-FFF2-40B4-BE49-F238E27FC236}">
                  <a16:creationId xmlns:a16="http://schemas.microsoft.com/office/drawing/2014/main" id="{16ABF74A-7B98-644B-0678-43AF12D44489}"/>
                </a:ext>
              </a:extLst>
            </p:cNvPr>
            <p:cNvSpPr/>
            <p:nvPr/>
          </p:nvSpPr>
          <p:spPr>
            <a:xfrm>
              <a:off x="6664939" y="7388081"/>
              <a:ext cx="549362" cy="473588"/>
            </a:xfrm>
            <a:prstGeom prst="hexagon">
              <a:avLst/>
            </a:prstGeom>
            <a:solidFill>
              <a:srgbClr val="3879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13"/>
            </a:p>
          </p:txBody>
        </p:sp>
        <p:grpSp>
          <p:nvGrpSpPr>
            <p:cNvPr id="161" name="グループ化 160">
              <a:extLst>
                <a:ext uri="{FF2B5EF4-FFF2-40B4-BE49-F238E27FC236}">
                  <a16:creationId xmlns:a16="http://schemas.microsoft.com/office/drawing/2014/main" id="{CA9D0D66-6CCA-8F34-4207-1C9766D97B8E}"/>
                </a:ext>
              </a:extLst>
            </p:cNvPr>
            <p:cNvGrpSpPr/>
            <p:nvPr/>
          </p:nvGrpSpPr>
          <p:grpSpPr>
            <a:xfrm>
              <a:off x="6369193" y="8121686"/>
              <a:ext cx="576533" cy="497012"/>
              <a:chOff x="59061652" y="19058355"/>
              <a:chExt cx="2141891" cy="1846457"/>
            </a:xfrm>
          </p:grpSpPr>
          <p:sp>
            <p:nvSpPr>
              <p:cNvPr id="184" name="六角形 183">
                <a:extLst>
                  <a:ext uri="{FF2B5EF4-FFF2-40B4-BE49-F238E27FC236}">
                    <a16:creationId xmlns:a16="http://schemas.microsoft.com/office/drawing/2014/main" id="{62A83CFE-6309-8CC1-24BB-ABB0ED04AEB9}"/>
                  </a:ext>
                </a:extLst>
              </p:cNvPr>
              <p:cNvSpPr/>
              <p:nvPr/>
            </p:nvSpPr>
            <p:spPr>
              <a:xfrm>
                <a:off x="59061652" y="19058355"/>
                <a:ext cx="2141891" cy="1846457"/>
              </a:xfrm>
              <a:prstGeom prst="hexagon">
                <a:avLst/>
              </a:prstGeom>
              <a:solidFill>
                <a:srgbClr val="3879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13"/>
              </a:p>
            </p:txBody>
          </p:sp>
          <p:pic>
            <p:nvPicPr>
              <p:cNvPr id="186" name="図 185">
                <a:extLst>
                  <a:ext uri="{FF2B5EF4-FFF2-40B4-BE49-F238E27FC236}">
                    <a16:creationId xmlns:a16="http://schemas.microsoft.com/office/drawing/2014/main" id="{3F247ADB-A887-BE74-E266-2E1CB2F232FD}"/>
                  </a:ext>
                </a:extLst>
              </p:cNvPr>
              <p:cNvPicPr>
                <a:picLocks noChangeAspect="1"/>
              </p:cNvPicPr>
              <p:nvPr/>
            </p:nvPicPr>
            <p:blipFill>
              <a:blip r:embed="rId13">
                <a:lum bright="100000"/>
              </a:blip>
              <a:stretch>
                <a:fillRect/>
              </a:stretch>
            </p:blipFill>
            <p:spPr>
              <a:xfrm>
                <a:off x="59551724" y="19474045"/>
                <a:ext cx="1249388" cy="1120904"/>
              </a:xfrm>
              <a:prstGeom prst="rect">
                <a:avLst/>
              </a:prstGeom>
            </p:spPr>
          </p:pic>
        </p:grpSp>
        <p:sp>
          <p:nvSpPr>
            <p:cNvPr id="162" name="六角形 161">
              <a:extLst>
                <a:ext uri="{FF2B5EF4-FFF2-40B4-BE49-F238E27FC236}">
                  <a16:creationId xmlns:a16="http://schemas.microsoft.com/office/drawing/2014/main" id="{0BDF0EE3-80C0-EC2D-57A3-EA59D457A260}"/>
                </a:ext>
              </a:extLst>
            </p:cNvPr>
            <p:cNvSpPr/>
            <p:nvPr/>
          </p:nvSpPr>
          <p:spPr>
            <a:xfrm>
              <a:off x="5828616" y="7676432"/>
              <a:ext cx="549362" cy="473588"/>
            </a:xfrm>
            <a:prstGeom prst="hexagon">
              <a:avLst/>
            </a:prstGeom>
            <a:solidFill>
              <a:srgbClr val="3879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13"/>
            </a:p>
          </p:txBody>
        </p:sp>
        <p:sp>
          <p:nvSpPr>
            <p:cNvPr id="163" name="テキスト ボックス 162">
              <a:extLst>
                <a:ext uri="{FF2B5EF4-FFF2-40B4-BE49-F238E27FC236}">
                  <a16:creationId xmlns:a16="http://schemas.microsoft.com/office/drawing/2014/main" id="{2EBD4B79-C4E9-E0C5-C7DB-C891A26CC174}"/>
                </a:ext>
              </a:extLst>
            </p:cNvPr>
            <p:cNvSpPr txBox="1"/>
            <p:nvPr/>
          </p:nvSpPr>
          <p:spPr>
            <a:xfrm flipH="1">
              <a:off x="5830486" y="8506799"/>
              <a:ext cx="710173" cy="277206"/>
            </a:xfrm>
            <a:prstGeom prst="rect">
              <a:avLst/>
            </a:prstGeom>
            <a:noFill/>
          </p:spPr>
          <p:txBody>
            <a:bodyPr wrap="none" rtlCol="0">
              <a:spAutoFit/>
            </a:bodyPr>
            <a:lstStyle/>
            <a:p>
              <a:pPr algn="l">
                <a:lnSpc>
                  <a:spcPct val="80000"/>
                </a:lnSpc>
              </a:pPr>
              <a:r>
                <a:rPr lang="en-US" altLang="ja-JP" sz="718" dirty="0">
                  <a:latin typeface="DIN Alternate" panose="020B0500000000000000" pitchFamily="34" charset="0"/>
                  <a:ea typeface="Helvetica Neue Medium" panose="02000503000000020004" pitchFamily="2" charset="0"/>
                  <a:cs typeface="Helvetica Neue Medium" panose="02000503000000020004" pitchFamily="2" charset="0"/>
                </a:rPr>
                <a:t>Waste </a:t>
              </a:r>
            </a:p>
            <a:p>
              <a:pPr algn="l">
                <a:lnSpc>
                  <a:spcPct val="80000"/>
                </a:lnSpc>
              </a:pPr>
              <a:r>
                <a:rPr lang="en-US" altLang="ja-JP" sz="718" dirty="0">
                  <a:latin typeface="DIN Alternate" panose="020B0500000000000000" pitchFamily="34" charset="0"/>
                  <a:ea typeface="Helvetica Neue Medium" panose="02000503000000020004" pitchFamily="2" charset="0"/>
                  <a:cs typeface="Helvetica Neue Medium" panose="02000503000000020004" pitchFamily="2" charset="0"/>
                </a:rPr>
                <a:t>Management</a:t>
              </a:r>
              <a:endParaRPr lang="en" altLang="ja-JP" sz="718" b="1" dirty="0">
                <a:solidFill>
                  <a:schemeClr val="tx1">
                    <a:lumMod val="85000"/>
                    <a:lumOff val="15000"/>
                  </a:schemeClr>
                </a:solidFill>
                <a:latin typeface="DIN Alternate" panose="020B0500000000000000" pitchFamily="34" charset="0"/>
                <a:hlinkClick r:id="rId19">
                  <a:extLst>
                    <a:ext uri="{A12FA001-AC4F-418D-AE19-62706E023703}">
                      <ahyp:hlinkClr xmlns:ahyp="http://schemas.microsoft.com/office/drawing/2018/hyperlinkcolor" val="tx"/>
                    </a:ext>
                  </a:extLst>
                </a:hlinkClick>
              </a:endParaRPr>
            </a:p>
          </p:txBody>
        </p:sp>
        <p:grpSp>
          <p:nvGrpSpPr>
            <p:cNvPr id="164" name="グループ化 163">
              <a:extLst>
                <a:ext uri="{FF2B5EF4-FFF2-40B4-BE49-F238E27FC236}">
                  <a16:creationId xmlns:a16="http://schemas.microsoft.com/office/drawing/2014/main" id="{FB17AB77-B023-AEEA-487B-E02B0E35D86D}"/>
                </a:ext>
              </a:extLst>
            </p:cNvPr>
            <p:cNvGrpSpPr/>
            <p:nvPr/>
          </p:nvGrpSpPr>
          <p:grpSpPr>
            <a:xfrm>
              <a:off x="4290355" y="7993087"/>
              <a:ext cx="600141" cy="517363"/>
              <a:chOff x="51338549" y="18580593"/>
              <a:chExt cx="2229598" cy="1922067"/>
            </a:xfrm>
          </p:grpSpPr>
          <p:sp>
            <p:nvSpPr>
              <p:cNvPr id="181" name="六角形 180">
                <a:extLst>
                  <a:ext uri="{FF2B5EF4-FFF2-40B4-BE49-F238E27FC236}">
                    <a16:creationId xmlns:a16="http://schemas.microsoft.com/office/drawing/2014/main" id="{D82837EA-34F0-CF16-885E-B8C159A83BF0}"/>
                  </a:ext>
                </a:extLst>
              </p:cNvPr>
              <p:cNvSpPr/>
              <p:nvPr/>
            </p:nvSpPr>
            <p:spPr>
              <a:xfrm>
                <a:off x="51338549" y="18580593"/>
                <a:ext cx="2229598" cy="1922067"/>
              </a:xfrm>
              <a:prstGeom prst="hexagon">
                <a:avLst/>
              </a:prstGeom>
              <a:solidFill>
                <a:srgbClr val="3879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13"/>
              </a:p>
            </p:txBody>
          </p:sp>
          <p:sp>
            <p:nvSpPr>
              <p:cNvPr id="182" name="テキスト ボックス 181">
                <a:extLst>
                  <a:ext uri="{FF2B5EF4-FFF2-40B4-BE49-F238E27FC236}">
                    <a16:creationId xmlns:a16="http://schemas.microsoft.com/office/drawing/2014/main" id="{5A5A9F12-49FB-609E-98A1-349C194BD508}"/>
                  </a:ext>
                </a:extLst>
              </p:cNvPr>
              <p:cNvSpPr txBox="1"/>
              <p:nvPr/>
            </p:nvSpPr>
            <p:spPr>
              <a:xfrm>
                <a:off x="51368379" y="19675197"/>
                <a:ext cx="2194700" cy="766894"/>
              </a:xfrm>
              <a:prstGeom prst="rect">
                <a:avLst/>
              </a:prstGeom>
              <a:noFill/>
            </p:spPr>
            <p:txBody>
              <a:bodyPr wrap="none" rtlCol="0">
                <a:spAutoFit/>
              </a:bodyPr>
              <a:lstStyle>
                <a:defPPr>
                  <a:defRPr lang="en-US"/>
                </a:defPPr>
                <a:lvl1pPr>
                  <a:lnSpc>
                    <a:spcPct val="80000"/>
                  </a:lnSpc>
                  <a:defRPr sz="5400">
                    <a:latin typeface="DIN Alternate" panose="020B0500000000000000" pitchFamily="34" charset="0"/>
                    <a:ea typeface="Helvetica Neue Medium" panose="02000503000000020004" pitchFamily="2" charset="0"/>
                    <a:cs typeface="Helvetica Neue Medium" panose="02000503000000020004" pitchFamily="2" charset="0"/>
                  </a:defRPr>
                </a:lvl1pPr>
              </a:lstStyle>
              <a:p>
                <a:pPr algn="ctr"/>
                <a:r>
                  <a:rPr lang="en" altLang="ja-JP" sz="872" dirty="0">
                    <a:solidFill>
                      <a:schemeClr val="bg1"/>
                    </a:solidFill>
                  </a:rPr>
                  <a:t>Strategy</a:t>
                </a:r>
                <a:endParaRPr lang="ja-JP" altLang="en-US" sz="872">
                  <a:solidFill>
                    <a:schemeClr val="bg1"/>
                  </a:solidFill>
                </a:endParaRPr>
              </a:p>
            </p:txBody>
          </p:sp>
          <p:pic>
            <p:nvPicPr>
              <p:cNvPr id="183" name="図 182">
                <a:extLst>
                  <a:ext uri="{FF2B5EF4-FFF2-40B4-BE49-F238E27FC236}">
                    <a16:creationId xmlns:a16="http://schemas.microsoft.com/office/drawing/2014/main" id="{B921253E-121E-34DF-CE2E-CDC2C77F209A}"/>
                  </a:ext>
                </a:extLst>
              </p:cNvPr>
              <p:cNvPicPr>
                <a:picLocks noChangeAspect="1"/>
              </p:cNvPicPr>
              <p:nvPr/>
            </p:nvPicPr>
            <p:blipFill>
              <a:blip r:embed="rId20">
                <a:lum bright="100000"/>
              </a:blip>
              <a:stretch>
                <a:fillRect/>
              </a:stretch>
            </p:blipFill>
            <p:spPr>
              <a:xfrm>
                <a:off x="51982707" y="18957186"/>
                <a:ext cx="981070" cy="577582"/>
              </a:xfrm>
              <a:prstGeom prst="rect">
                <a:avLst/>
              </a:prstGeom>
            </p:spPr>
          </p:pic>
        </p:grpSp>
        <p:sp>
          <p:nvSpPr>
            <p:cNvPr id="165" name="テキスト ボックス 164">
              <a:extLst>
                <a:ext uri="{FF2B5EF4-FFF2-40B4-BE49-F238E27FC236}">
                  <a16:creationId xmlns:a16="http://schemas.microsoft.com/office/drawing/2014/main" id="{26EA694D-4221-7C0F-33D8-6EB0260DD086}"/>
                </a:ext>
              </a:extLst>
            </p:cNvPr>
            <p:cNvSpPr txBox="1"/>
            <p:nvPr/>
          </p:nvSpPr>
          <p:spPr>
            <a:xfrm>
              <a:off x="4994721" y="9201649"/>
              <a:ext cx="700081" cy="277206"/>
            </a:xfrm>
            <a:prstGeom prst="rect">
              <a:avLst/>
            </a:prstGeom>
            <a:noFill/>
          </p:spPr>
          <p:txBody>
            <a:bodyPr wrap="none" rtlCol="0">
              <a:spAutoFit/>
            </a:bodyPr>
            <a:lstStyle>
              <a:defPPr>
                <a:defRPr lang="en-US"/>
              </a:defPPr>
              <a:lvl1pPr>
                <a:lnSpc>
                  <a:spcPct val="80000"/>
                </a:lnSpc>
                <a:defRPr sz="5400">
                  <a:latin typeface="DIN Alternate" panose="020B0500000000000000" pitchFamily="34" charset="0"/>
                  <a:ea typeface="Helvetica Neue Medium" panose="02000503000000020004" pitchFamily="2" charset="0"/>
                  <a:cs typeface="Helvetica Neue Medium" panose="02000503000000020004" pitchFamily="2" charset="0"/>
                </a:defRPr>
              </a:lvl1pPr>
            </a:lstStyle>
            <a:p>
              <a:pPr algn="ctr"/>
              <a:r>
                <a:rPr lang="en" altLang="ja-JP" sz="718" dirty="0"/>
                <a:t>Automation/</a:t>
              </a:r>
            </a:p>
            <a:p>
              <a:pPr algn="ctr"/>
              <a:r>
                <a:rPr lang="en" altLang="ja-JP" sz="718" dirty="0"/>
                <a:t>Digitalization</a:t>
              </a:r>
              <a:endParaRPr lang="ja-JP" altLang="en-US" sz="718"/>
            </a:p>
          </p:txBody>
        </p:sp>
        <p:sp>
          <p:nvSpPr>
            <p:cNvPr id="166" name="テキスト ボックス 165">
              <a:extLst>
                <a:ext uri="{FF2B5EF4-FFF2-40B4-BE49-F238E27FC236}">
                  <a16:creationId xmlns:a16="http://schemas.microsoft.com/office/drawing/2014/main" id="{BF76A86F-93CE-1E30-70DB-517433A62B0A}"/>
                </a:ext>
              </a:extLst>
            </p:cNvPr>
            <p:cNvSpPr txBox="1"/>
            <p:nvPr/>
          </p:nvSpPr>
          <p:spPr>
            <a:xfrm>
              <a:off x="4886480" y="7778628"/>
              <a:ext cx="618624" cy="250879"/>
            </a:xfrm>
            <a:prstGeom prst="rect">
              <a:avLst/>
            </a:prstGeom>
            <a:noFill/>
          </p:spPr>
          <p:txBody>
            <a:bodyPr wrap="none" rtlCol="0">
              <a:spAutoFit/>
            </a:bodyPr>
            <a:lstStyle>
              <a:defPPr>
                <a:defRPr lang="en-US"/>
              </a:defPPr>
              <a:lvl1pPr>
                <a:lnSpc>
                  <a:spcPct val="80000"/>
                </a:lnSpc>
                <a:defRPr sz="5400">
                  <a:latin typeface="DIN Alternate" panose="020B0500000000000000" pitchFamily="34" charset="0"/>
                  <a:ea typeface="Helvetica Neue Medium" panose="02000503000000020004" pitchFamily="2" charset="0"/>
                  <a:cs typeface="Helvetica Neue Medium" panose="02000503000000020004" pitchFamily="2" charset="0"/>
                </a:defRPr>
              </a:lvl1pPr>
            </a:lstStyle>
            <a:p>
              <a:r>
                <a:rPr lang="en" altLang="ja-JP" sz="616" dirty="0"/>
                <a:t>Process </a:t>
              </a:r>
            </a:p>
            <a:p>
              <a:r>
                <a:rPr lang="en" altLang="ja-JP" sz="616" dirty="0"/>
                <a:t>Optimization</a:t>
              </a:r>
              <a:endParaRPr lang="ja-JP" altLang="en-US" sz="616"/>
            </a:p>
          </p:txBody>
        </p:sp>
        <p:sp>
          <p:nvSpPr>
            <p:cNvPr id="167" name="テキスト ボックス 166">
              <a:extLst>
                <a:ext uri="{FF2B5EF4-FFF2-40B4-BE49-F238E27FC236}">
                  <a16:creationId xmlns:a16="http://schemas.microsoft.com/office/drawing/2014/main" id="{259D9556-685C-E5C9-319A-8FBD63A54F89}"/>
                </a:ext>
              </a:extLst>
            </p:cNvPr>
            <p:cNvSpPr txBox="1"/>
            <p:nvPr/>
          </p:nvSpPr>
          <p:spPr>
            <a:xfrm>
              <a:off x="5508916" y="7358446"/>
              <a:ext cx="400671" cy="199965"/>
            </a:xfrm>
            <a:prstGeom prst="rect">
              <a:avLst/>
            </a:prstGeom>
            <a:noFill/>
          </p:spPr>
          <p:txBody>
            <a:bodyPr wrap="none" rtlCol="0">
              <a:spAutoFit/>
            </a:bodyPr>
            <a:lstStyle>
              <a:defPPr>
                <a:defRPr lang="en-US"/>
              </a:defPPr>
              <a:lvl1pPr>
                <a:lnSpc>
                  <a:spcPct val="80000"/>
                </a:lnSpc>
                <a:defRPr sz="5400">
                  <a:latin typeface="DIN Alternate" panose="020B0500000000000000" pitchFamily="34" charset="0"/>
                  <a:ea typeface="Helvetica Neue Medium" panose="02000503000000020004" pitchFamily="2" charset="0"/>
                  <a:cs typeface="Helvetica Neue Medium" panose="02000503000000020004" pitchFamily="2" charset="0"/>
                </a:defRPr>
              </a:lvl1pPr>
            </a:lstStyle>
            <a:p>
              <a:r>
                <a:rPr lang="en" altLang="ja-JP" sz="821" dirty="0"/>
                <a:t>OEM</a:t>
              </a:r>
              <a:endParaRPr lang="ja-JP" altLang="en-US" sz="821"/>
            </a:p>
          </p:txBody>
        </p:sp>
        <p:sp>
          <p:nvSpPr>
            <p:cNvPr id="168" name="テキスト ボックス 167">
              <a:extLst>
                <a:ext uri="{FF2B5EF4-FFF2-40B4-BE49-F238E27FC236}">
                  <a16:creationId xmlns:a16="http://schemas.microsoft.com/office/drawing/2014/main" id="{E676B8D2-54CD-FF02-DDA2-127E2FC4A4E2}"/>
                </a:ext>
              </a:extLst>
            </p:cNvPr>
            <p:cNvSpPr txBox="1"/>
            <p:nvPr/>
          </p:nvSpPr>
          <p:spPr>
            <a:xfrm flipH="1">
              <a:off x="6865028" y="8510451"/>
              <a:ext cx="764000" cy="367365"/>
            </a:xfrm>
            <a:prstGeom prst="rect">
              <a:avLst/>
            </a:prstGeom>
            <a:noFill/>
          </p:spPr>
          <p:txBody>
            <a:bodyPr wrap="none" rtlCol="0">
              <a:spAutoFit/>
            </a:bodyPr>
            <a:lstStyle/>
            <a:p>
              <a:pPr algn="l">
                <a:lnSpc>
                  <a:spcPct val="80000"/>
                </a:lnSpc>
              </a:pPr>
              <a:r>
                <a:rPr lang="en-US" altLang="ja-JP" sz="718" dirty="0">
                  <a:latin typeface="DIN Alternate" panose="020B0500000000000000" pitchFamily="34" charset="0"/>
                  <a:ea typeface="Helvetica Neue Medium" panose="02000503000000020004" pitchFamily="2" charset="0"/>
                  <a:cs typeface="Helvetica Neue Medium" panose="02000503000000020004" pitchFamily="2" charset="0"/>
                </a:rPr>
                <a:t>Continuous</a:t>
              </a:r>
            </a:p>
            <a:p>
              <a:pPr algn="l">
                <a:lnSpc>
                  <a:spcPct val="80000"/>
                </a:lnSpc>
              </a:pPr>
              <a:r>
                <a:rPr lang="en-US" altLang="ja-JP" sz="718" dirty="0">
                  <a:latin typeface="DIN Alternate" panose="020B0500000000000000" pitchFamily="34" charset="0"/>
                  <a:ea typeface="Helvetica Neue Medium" panose="02000503000000020004" pitchFamily="2" charset="0"/>
                  <a:cs typeface="Helvetica Neue Medium" panose="02000503000000020004" pitchFamily="2" charset="0"/>
                </a:rPr>
                <a:t>Manufacturing</a:t>
              </a:r>
            </a:p>
            <a:p>
              <a:pPr algn="l">
                <a:lnSpc>
                  <a:spcPct val="80000"/>
                </a:lnSpc>
              </a:pPr>
              <a:r>
                <a:rPr lang="en-US" altLang="ja-JP" sz="718" dirty="0">
                  <a:latin typeface="DIN Alternate" panose="020B0500000000000000" pitchFamily="34" charset="0"/>
                  <a:ea typeface="Helvetica Neue Medium" panose="02000503000000020004" pitchFamily="2" charset="0"/>
                  <a:cs typeface="Helvetica Neue Medium" panose="02000503000000020004" pitchFamily="2" charset="0"/>
                </a:rPr>
                <a:t>Engineering</a:t>
              </a:r>
            </a:p>
          </p:txBody>
        </p:sp>
        <p:pic>
          <p:nvPicPr>
            <p:cNvPr id="170" name="図 169">
              <a:extLst>
                <a:ext uri="{FF2B5EF4-FFF2-40B4-BE49-F238E27FC236}">
                  <a16:creationId xmlns:a16="http://schemas.microsoft.com/office/drawing/2014/main" id="{12C67CC2-6798-50FE-20CE-9D3B4057BE72}"/>
                </a:ext>
              </a:extLst>
            </p:cNvPr>
            <p:cNvPicPr>
              <a:picLocks noChangeAspect="1"/>
            </p:cNvPicPr>
            <p:nvPr/>
          </p:nvPicPr>
          <p:blipFill>
            <a:blip r:embed="rId14">
              <a:lum bright="100000"/>
            </a:blip>
            <a:stretch>
              <a:fillRect/>
            </a:stretch>
          </p:blipFill>
          <p:spPr>
            <a:xfrm>
              <a:off x="5994855" y="7809102"/>
              <a:ext cx="210625" cy="210625"/>
            </a:xfrm>
            <a:prstGeom prst="rect">
              <a:avLst/>
            </a:prstGeom>
          </p:spPr>
        </p:pic>
        <p:pic>
          <p:nvPicPr>
            <p:cNvPr id="171" name="図 170">
              <a:extLst>
                <a:ext uri="{FF2B5EF4-FFF2-40B4-BE49-F238E27FC236}">
                  <a16:creationId xmlns:a16="http://schemas.microsoft.com/office/drawing/2014/main" id="{188F5FD4-9434-DCAF-F8F2-D500C2DCC293}"/>
                </a:ext>
              </a:extLst>
            </p:cNvPr>
            <p:cNvPicPr>
              <a:picLocks noChangeAspect="1"/>
            </p:cNvPicPr>
            <p:nvPr/>
          </p:nvPicPr>
          <p:blipFill>
            <a:blip r:embed="rId21">
              <a:lum bright="100000"/>
            </a:blip>
            <a:stretch>
              <a:fillRect/>
            </a:stretch>
          </p:blipFill>
          <p:spPr>
            <a:xfrm>
              <a:off x="6829432" y="7481462"/>
              <a:ext cx="237447" cy="274371"/>
            </a:xfrm>
            <a:prstGeom prst="rect">
              <a:avLst/>
            </a:prstGeom>
          </p:spPr>
        </p:pic>
        <p:sp>
          <p:nvSpPr>
            <p:cNvPr id="172" name="テキスト ボックス 171">
              <a:extLst>
                <a:ext uri="{FF2B5EF4-FFF2-40B4-BE49-F238E27FC236}">
                  <a16:creationId xmlns:a16="http://schemas.microsoft.com/office/drawing/2014/main" id="{CCEAF23A-B6D0-9691-C51D-9C1824B74443}"/>
                </a:ext>
              </a:extLst>
            </p:cNvPr>
            <p:cNvSpPr txBox="1"/>
            <p:nvPr/>
          </p:nvSpPr>
          <p:spPr>
            <a:xfrm flipH="1">
              <a:off x="5411065" y="8061588"/>
              <a:ext cx="575608" cy="199965"/>
            </a:xfrm>
            <a:prstGeom prst="rect">
              <a:avLst/>
            </a:prstGeom>
            <a:noFill/>
          </p:spPr>
          <p:txBody>
            <a:bodyPr wrap="none" rtlCol="0">
              <a:spAutoFit/>
            </a:bodyPr>
            <a:lstStyle>
              <a:defPPr>
                <a:defRPr lang="en-US"/>
              </a:defPPr>
              <a:lvl1pPr>
                <a:lnSpc>
                  <a:spcPct val="80000"/>
                </a:lnSpc>
                <a:defRPr sz="3000">
                  <a:latin typeface="DIN Alternate" panose="020B0500000000000000" pitchFamily="34" charset="0"/>
                  <a:ea typeface="Helvetica Neue Medium" panose="02000503000000020004" pitchFamily="2" charset="0"/>
                  <a:cs typeface="Helvetica Neue Medium" panose="02000503000000020004" pitchFamily="2" charset="0"/>
                </a:defRPr>
              </a:lvl1pPr>
            </a:lstStyle>
            <a:p>
              <a:r>
                <a:rPr lang="en" altLang="ja-JP" sz="821" dirty="0"/>
                <a:t>Scale up</a:t>
              </a:r>
              <a:endParaRPr lang="en" altLang="ja-JP" sz="821" dirty="0">
                <a:hlinkClick r:id="rId19">
                  <a:extLst>
                    <a:ext uri="{A12FA001-AC4F-418D-AE19-62706E023703}">
                      <ahyp:hlinkClr xmlns:ahyp="http://schemas.microsoft.com/office/drawing/2018/hyperlinkcolor" val="tx"/>
                    </a:ext>
                  </a:extLst>
                </a:hlinkClick>
              </a:endParaRPr>
            </a:p>
          </p:txBody>
        </p:sp>
        <p:grpSp>
          <p:nvGrpSpPr>
            <p:cNvPr id="173" name="グループ化 172">
              <a:extLst>
                <a:ext uri="{FF2B5EF4-FFF2-40B4-BE49-F238E27FC236}">
                  <a16:creationId xmlns:a16="http://schemas.microsoft.com/office/drawing/2014/main" id="{8BA7E6FF-139C-E76D-3B60-DF84D2E35608}"/>
                </a:ext>
              </a:extLst>
            </p:cNvPr>
            <p:cNvGrpSpPr/>
            <p:nvPr/>
          </p:nvGrpSpPr>
          <p:grpSpPr>
            <a:xfrm>
              <a:off x="5040814" y="7390845"/>
              <a:ext cx="419185" cy="361367"/>
              <a:chOff x="19689940" y="30004121"/>
              <a:chExt cx="1504489" cy="1296973"/>
            </a:xfrm>
          </p:grpSpPr>
          <p:sp>
            <p:nvSpPr>
              <p:cNvPr id="179" name="六角形 178">
                <a:extLst>
                  <a:ext uri="{FF2B5EF4-FFF2-40B4-BE49-F238E27FC236}">
                    <a16:creationId xmlns:a16="http://schemas.microsoft.com/office/drawing/2014/main" id="{7D310400-9784-C44B-1D9C-FDAF0E15E71D}"/>
                  </a:ext>
                </a:extLst>
              </p:cNvPr>
              <p:cNvSpPr/>
              <p:nvPr/>
            </p:nvSpPr>
            <p:spPr>
              <a:xfrm>
                <a:off x="19689940" y="30004121"/>
                <a:ext cx="1504489" cy="1296973"/>
              </a:xfrm>
              <a:prstGeom prst="hexagon">
                <a:avLst/>
              </a:prstGeom>
              <a:solidFill>
                <a:srgbClr val="3879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13"/>
              </a:p>
            </p:txBody>
          </p:sp>
          <p:pic>
            <p:nvPicPr>
              <p:cNvPr id="180" name="図 179">
                <a:extLst>
                  <a:ext uri="{FF2B5EF4-FFF2-40B4-BE49-F238E27FC236}">
                    <a16:creationId xmlns:a16="http://schemas.microsoft.com/office/drawing/2014/main" id="{38F38779-8B68-275D-B57A-2C4DABD70EEB}"/>
                  </a:ext>
                </a:extLst>
              </p:cNvPr>
              <p:cNvPicPr>
                <a:picLocks noChangeAspect="1"/>
              </p:cNvPicPr>
              <p:nvPr/>
            </p:nvPicPr>
            <p:blipFill>
              <a:blip r:embed="rId17">
                <a:lum bright="100000"/>
              </a:blip>
              <a:stretch>
                <a:fillRect/>
              </a:stretch>
            </p:blipFill>
            <p:spPr>
              <a:xfrm>
                <a:off x="20195894" y="30258264"/>
                <a:ext cx="463121" cy="782360"/>
              </a:xfrm>
              <a:prstGeom prst="rect">
                <a:avLst/>
              </a:prstGeom>
            </p:spPr>
          </p:pic>
        </p:grpSp>
        <p:grpSp>
          <p:nvGrpSpPr>
            <p:cNvPr id="174" name="グループ化 173">
              <a:extLst>
                <a:ext uri="{FF2B5EF4-FFF2-40B4-BE49-F238E27FC236}">
                  <a16:creationId xmlns:a16="http://schemas.microsoft.com/office/drawing/2014/main" id="{E4D69CEB-6469-D31C-ABF3-FBF27B71FF08}"/>
                </a:ext>
              </a:extLst>
            </p:cNvPr>
            <p:cNvGrpSpPr/>
            <p:nvPr/>
          </p:nvGrpSpPr>
          <p:grpSpPr>
            <a:xfrm>
              <a:off x="5362616" y="8278930"/>
              <a:ext cx="419185" cy="361367"/>
              <a:chOff x="20844916" y="33191528"/>
              <a:chExt cx="1504489" cy="1296973"/>
            </a:xfrm>
          </p:grpSpPr>
          <p:sp>
            <p:nvSpPr>
              <p:cNvPr id="177" name="六角形 176">
                <a:extLst>
                  <a:ext uri="{FF2B5EF4-FFF2-40B4-BE49-F238E27FC236}">
                    <a16:creationId xmlns:a16="http://schemas.microsoft.com/office/drawing/2014/main" id="{69D9107F-8567-9462-4D99-BDF4B8FA2B7A}"/>
                  </a:ext>
                </a:extLst>
              </p:cNvPr>
              <p:cNvSpPr/>
              <p:nvPr/>
            </p:nvSpPr>
            <p:spPr>
              <a:xfrm>
                <a:off x="20844916" y="33191528"/>
                <a:ext cx="1504489" cy="1296973"/>
              </a:xfrm>
              <a:prstGeom prst="hexagon">
                <a:avLst/>
              </a:prstGeom>
              <a:solidFill>
                <a:srgbClr val="3879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13"/>
              </a:p>
            </p:txBody>
          </p:sp>
          <p:pic>
            <p:nvPicPr>
              <p:cNvPr id="178" name="図 177">
                <a:extLst>
                  <a:ext uri="{FF2B5EF4-FFF2-40B4-BE49-F238E27FC236}">
                    <a16:creationId xmlns:a16="http://schemas.microsoft.com/office/drawing/2014/main" id="{45DEBEB3-65DD-41FD-0484-FF93FDB8A5D1}"/>
                  </a:ext>
                </a:extLst>
              </p:cNvPr>
              <p:cNvPicPr>
                <a:picLocks noChangeAspect="1"/>
              </p:cNvPicPr>
              <p:nvPr/>
            </p:nvPicPr>
            <p:blipFill>
              <a:blip r:embed="rId18">
                <a:lum bright="100000"/>
              </a:blip>
              <a:stretch>
                <a:fillRect/>
              </a:stretch>
            </p:blipFill>
            <p:spPr>
              <a:xfrm>
                <a:off x="21393630" y="33434989"/>
                <a:ext cx="394456" cy="790377"/>
              </a:xfrm>
              <a:prstGeom prst="rect">
                <a:avLst/>
              </a:prstGeom>
            </p:spPr>
          </p:pic>
        </p:grpSp>
      </p:grpSp>
      <p:sp>
        <p:nvSpPr>
          <p:cNvPr id="193" name="テキスト ボックス 192">
            <a:extLst>
              <a:ext uri="{FF2B5EF4-FFF2-40B4-BE49-F238E27FC236}">
                <a16:creationId xmlns:a16="http://schemas.microsoft.com/office/drawing/2014/main" id="{674D142C-8143-4D6B-B36E-7F1C0CDBE361}"/>
              </a:ext>
            </a:extLst>
          </p:cNvPr>
          <p:cNvSpPr txBox="1"/>
          <p:nvPr/>
        </p:nvSpPr>
        <p:spPr>
          <a:xfrm>
            <a:off x="650944" y="14020082"/>
            <a:ext cx="3576500" cy="1093826"/>
          </a:xfrm>
          <a:prstGeom prst="rect">
            <a:avLst/>
          </a:prstGeom>
          <a:noFill/>
        </p:spPr>
        <p:txBody>
          <a:bodyPr wrap="square" rtlCol="0">
            <a:spAutoFit/>
          </a:bodyPr>
          <a:lstStyle>
            <a:defPPr>
              <a:defRPr lang="en-US"/>
            </a:defPPr>
            <a:lvl1pPr>
              <a:lnSpc>
                <a:spcPct val="120000"/>
              </a:lnSpc>
              <a:defRPr sz="1100" b="0" i="0">
                <a:solidFill>
                  <a:srgbClr val="374151"/>
                </a:solidFill>
                <a:effectLst/>
                <a:latin typeface="Noto Sans CJK JP Regular" panose="020B0500000000000000" pitchFamily="34" charset="-128"/>
                <a:ea typeface="Noto Sans CJK JP Regular" panose="020B0500000000000000" pitchFamily="34" charset="-128"/>
              </a:defRPr>
            </a:lvl1pPr>
          </a:lstStyle>
          <a:p>
            <a:r>
              <a:rPr lang="ja-JP" altLang="en-US"/>
              <a:t>バイオテクノロジー、製薬、医療機器、健康産業などの分野で、生命科学、情報技術、工学を組み合わせた総合的なアプローチにより、新しいバイオ医薬品や医療</a:t>
            </a:r>
            <a:r>
              <a:rPr lang="en-US" altLang="ja-JP" dirty="0"/>
              <a:t>/</a:t>
            </a:r>
            <a:r>
              <a:rPr lang="ja-JP" altLang="en-US"/>
              <a:t>介護機器の開発、効率的な製造プロセスの実現、健康産業の発展などを目指します。</a:t>
            </a:r>
            <a:endParaRPr lang="en-US" altLang="ja-JP" dirty="0"/>
          </a:p>
        </p:txBody>
      </p:sp>
      <p:sp>
        <p:nvSpPr>
          <p:cNvPr id="197" name="テキスト ボックス 196">
            <a:extLst>
              <a:ext uri="{FF2B5EF4-FFF2-40B4-BE49-F238E27FC236}">
                <a16:creationId xmlns:a16="http://schemas.microsoft.com/office/drawing/2014/main" id="{C4B33E0B-0D81-F391-96D0-187CC8C7E9A0}"/>
              </a:ext>
            </a:extLst>
          </p:cNvPr>
          <p:cNvSpPr txBox="1"/>
          <p:nvPr/>
        </p:nvSpPr>
        <p:spPr>
          <a:xfrm>
            <a:off x="1225428" y="3842216"/>
            <a:ext cx="1864613" cy="400110"/>
          </a:xfrm>
          <a:prstGeom prst="rect">
            <a:avLst/>
          </a:prstGeom>
          <a:noFill/>
        </p:spPr>
        <p:txBody>
          <a:bodyPr wrap="none" rtlCol="0">
            <a:spAutoFit/>
          </a:bodyPr>
          <a:lstStyle/>
          <a:p>
            <a:r>
              <a:rPr lang="en-US" altLang="ja-JP" sz="1000" b="1" i="0" u="none" strike="noStrike" dirty="0">
                <a:effectLst/>
                <a:latin typeface="+mn-ea"/>
              </a:rPr>
              <a:t>2023</a:t>
            </a:r>
            <a:r>
              <a:rPr lang="ja-JP" altLang="en-US" sz="1000" b="1" i="0" u="none" strike="noStrike">
                <a:effectLst/>
                <a:latin typeface="+mn-ea"/>
              </a:rPr>
              <a:t>年</a:t>
            </a:r>
            <a:r>
              <a:rPr lang="en-US" altLang="ja-JP" sz="1000" b="1" i="0" u="none" strike="noStrike" dirty="0">
                <a:effectLst/>
                <a:latin typeface="+mn-ea"/>
              </a:rPr>
              <a:t>3</a:t>
            </a:r>
            <a:r>
              <a:rPr lang="ja-JP" altLang="en-US" sz="1000" b="1" i="0" u="none" strike="noStrike">
                <a:effectLst/>
                <a:latin typeface="+mn-ea"/>
              </a:rPr>
              <a:t>月</a:t>
            </a:r>
            <a:r>
              <a:rPr lang="en-US" altLang="ja-JP" sz="1000" b="1" i="0" u="none" strike="noStrike" dirty="0">
                <a:effectLst/>
                <a:latin typeface="+mn-ea"/>
              </a:rPr>
              <a:t>8</a:t>
            </a:r>
            <a:r>
              <a:rPr lang="ja-JP" altLang="en-US" sz="1000" b="1" i="0" u="none" strike="noStrike">
                <a:effectLst/>
                <a:latin typeface="+mn-ea"/>
              </a:rPr>
              <a:t>日</a:t>
            </a:r>
            <a:r>
              <a:rPr lang="en-US" altLang="ja-JP" sz="1000" b="1" i="0" u="none" strike="noStrike" dirty="0">
                <a:effectLst/>
                <a:latin typeface="+mn-ea"/>
              </a:rPr>
              <a:t>(</a:t>
            </a:r>
            <a:r>
              <a:rPr lang="ja-JP" altLang="en-US" sz="1000" b="1" i="0" u="none" strike="noStrike">
                <a:effectLst/>
                <a:latin typeface="+mn-ea"/>
              </a:rPr>
              <a:t>水</a:t>
            </a:r>
            <a:r>
              <a:rPr lang="en-US" altLang="ja-JP" sz="1000" b="1" i="0" u="none" strike="noStrike" dirty="0">
                <a:effectLst/>
                <a:latin typeface="+mn-ea"/>
              </a:rPr>
              <a:t>)〜10(</a:t>
            </a:r>
            <a:r>
              <a:rPr lang="ja-JP" altLang="en-US" sz="1000" b="1" i="0" u="none" strike="noStrike">
                <a:effectLst/>
                <a:latin typeface="+mn-ea"/>
              </a:rPr>
              <a:t>金</a:t>
            </a:r>
            <a:r>
              <a:rPr lang="en-US" altLang="ja-JP" sz="1000" b="1" i="0" u="none" strike="noStrike" dirty="0">
                <a:effectLst/>
                <a:latin typeface="+mn-ea"/>
              </a:rPr>
              <a:t>)</a:t>
            </a:r>
          </a:p>
          <a:p>
            <a:r>
              <a:rPr lang="en-US" altLang="ja-JP" sz="1000" b="1" dirty="0">
                <a:latin typeface="+mn-ea"/>
              </a:rPr>
              <a:t>10:00〜18:00</a:t>
            </a:r>
            <a:r>
              <a:rPr lang="ja-JP" altLang="en-US" sz="800" b="1">
                <a:latin typeface="+mn-ea"/>
              </a:rPr>
              <a:t>（最終日は</a:t>
            </a:r>
            <a:r>
              <a:rPr lang="en-US" altLang="ja-JP" sz="800" b="1" dirty="0">
                <a:latin typeface="+mn-ea"/>
              </a:rPr>
              <a:t>17:00</a:t>
            </a:r>
            <a:r>
              <a:rPr lang="ja-JP" altLang="en-US" sz="800" b="1">
                <a:latin typeface="+mn-ea"/>
              </a:rPr>
              <a:t>）</a:t>
            </a:r>
            <a:endParaRPr lang="en-US" altLang="ja-JP" sz="1000" b="1" i="0" u="none" strike="noStrike" dirty="0">
              <a:effectLst/>
              <a:latin typeface="+mn-ea"/>
            </a:endParaRPr>
          </a:p>
        </p:txBody>
      </p:sp>
      <p:sp>
        <p:nvSpPr>
          <p:cNvPr id="199" name="テキスト ボックス 198">
            <a:extLst>
              <a:ext uri="{FF2B5EF4-FFF2-40B4-BE49-F238E27FC236}">
                <a16:creationId xmlns:a16="http://schemas.microsoft.com/office/drawing/2014/main" id="{74EB6DB1-2812-4796-97CA-CCFEE4A99BB4}"/>
              </a:ext>
            </a:extLst>
          </p:cNvPr>
          <p:cNvSpPr txBox="1"/>
          <p:nvPr/>
        </p:nvSpPr>
        <p:spPr>
          <a:xfrm>
            <a:off x="3599238" y="3381999"/>
            <a:ext cx="1885452" cy="805926"/>
          </a:xfrm>
          <a:prstGeom prst="rect">
            <a:avLst/>
          </a:prstGeom>
          <a:noFill/>
        </p:spPr>
        <p:txBody>
          <a:bodyPr wrap="none" rtlCol="0">
            <a:spAutoFit/>
          </a:bodyPr>
          <a:lstStyle/>
          <a:p>
            <a:pPr algn="ctr">
              <a:lnSpc>
                <a:spcPct val="120000"/>
              </a:lnSpc>
            </a:pPr>
            <a:r>
              <a:rPr lang="ja-JP" altLang="en-US" sz="1600" b="1" i="0" u="none" strike="noStrike">
                <a:effectLst/>
                <a:latin typeface="+mn-ea"/>
              </a:rPr>
              <a:t>インテックス大阪</a:t>
            </a:r>
            <a:r>
              <a:rPr lang="en-US" altLang="ja-JP" sz="1600" b="1" i="0" u="none" strike="noStrike" dirty="0">
                <a:effectLst/>
                <a:latin typeface="+mn-ea"/>
              </a:rPr>
              <a:t> </a:t>
            </a:r>
          </a:p>
          <a:p>
            <a:pPr algn="ctr">
              <a:lnSpc>
                <a:spcPct val="120000"/>
              </a:lnSpc>
            </a:pPr>
            <a:r>
              <a:rPr kumimoji="1" lang="ja-JP" altLang="en-US" sz="1600" b="1">
                <a:latin typeface="+mn-ea"/>
              </a:rPr>
              <a:t>ブース</a:t>
            </a:r>
            <a:r>
              <a:rPr kumimoji="1" lang="en-US" altLang="ja-JP" b="1" dirty="0">
                <a:latin typeface="+mn-ea"/>
              </a:rPr>
              <a:t>No.</a:t>
            </a:r>
            <a:r>
              <a:rPr kumimoji="1" lang="en-US" altLang="ja-JP" sz="2400" b="1" dirty="0">
                <a:latin typeface="+mn-ea"/>
              </a:rPr>
              <a:t>8-13</a:t>
            </a:r>
            <a:endParaRPr kumimoji="1" lang="ja-JP" altLang="en-US" sz="2400" b="1">
              <a:latin typeface="+mn-ea"/>
            </a:endParaRPr>
          </a:p>
        </p:txBody>
      </p:sp>
      <p:pic>
        <p:nvPicPr>
          <p:cNvPr id="200" name="図 199">
            <a:extLst>
              <a:ext uri="{FF2B5EF4-FFF2-40B4-BE49-F238E27FC236}">
                <a16:creationId xmlns:a16="http://schemas.microsoft.com/office/drawing/2014/main" id="{51DE98D1-E732-A78F-5552-36DAFC060F96}"/>
              </a:ext>
            </a:extLst>
          </p:cNvPr>
          <p:cNvPicPr>
            <a:picLocks noChangeAspect="1"/>
          </p:cNvPicPr>
          <p:nvPr/>
        </p:nvPicPr>
        <p:blipFill rotWithShape="1">
          <a:blip r:embed="rId22">
            <a:extLst>
              <a:ext uri="{BEBA8EAE-BF5A-486C-A8C5-ECC9F3942E4B}">
                <a14:imgProps xmlns:a14="http://schemas.microsoft.com/office/drawing/2010/main">
                  <a14:imgLayer r:embed="rId23">
                    <a14:imgEffect>
                      <a14:brightnessContrast bright="-10000"/>
                    </a14:imgEffect>
                  </a14:imgLayer>
                </a14:imgProps>
              </a:ext>
            </a:extLst>
          </a:blip>
          <a:srcRect l="3275" r="7298"/>
          <a:stretch/>
        </p:blipFill>
        <p:spPr>
          <a:xfrm>
            <a:off x="5062259" y="12979994"/>
            <a:ext cx="3185267" cy="2004132"/>
          </a:xfrm>
          <a:prstGeom prst="rect">
            <a:avLst/>
          </a:prstGeom>
        </p:spPr>
      </p:pic>
      <p:sp>
        <p:nvSpPr>
          <p:cNvPr id="201" name="正方形/長方形 200">
            <a:extLst>
              <a:ext uri="{FF2B5EF4-FFF2-40B4-BE49-F238E27FC236}">
                <a16:creationId xmlns:a16="http://schemas.microsoft.com/office/drawing/2014/main" id="{8673F0E8-E43B-BAB5-31C8-F477B932B7DC}"/>
              </a:ext>
            </a:extLst>
          </p:cNvPr>
          <p:cNvSpPr/>
          <p:nvPr/>
        </p:nvSpPr>
        <p:spPr>
          <a:xfrm>
            <a:off x="3388746" y="16455638"/>
            <a:ext cx="2092794" cy="434731"/>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50">
                <a:latin typeface="Noto Sans CJK JP Medium" panose="020B0500000000000000" pitchFamily="34" charset="-128"/>
                <a:ea typeface="Noto Sans CJK JP Medium" panose="020B0500000000000000" pitchFamily="34" charset="-128"/>
              </a:rPr>
              <a:t>お問い合わせ</a:t>
            </a:r>
          </a:p>
        </p:txBody>
      </p:sp>
      <p:sp>
        <p:nvSpPr>
          <p:cNvPr id="202" name="テキスト ボックス 201">
            <a:extLst>
              <a:ext uri="{FF2B5EF4-FFF2-40B4-BE49-F238E27FC236}">
                <a16:creationId xmlns:a16="http://schemas.microsoft.com/office/drawing/2014/main" id="{DA6714FB-9DCC-8EDB-B17E-90E3CDB686E5}"/>
              </a:ext>
            </a:extLst>
          </p:cNvPr>
          <p:cNvSpPr txBox="1"/>
          <p:nvPr/>
        </p:nvSpPr>
        <p:spPr>
          <a:xfrm>
            <a:off x="3391363" y="16156280"/>
            <a:ext cx="1998295" cy="252570"/>
          </a:xfrm>
          <a:prstGeom prst="rect">
            <a:avLst/>
          </a:prstGeom>
          <a:noFill/>
        </p:spPr>
        <p:txBody>
          <a:bodyPr wrap="square" rtlCol="0">
            <a:spAutoFit/>
          </a:bodyPr>
          <a:lstStyle>
            <a:defPPr>
              <a:defRPr lang="en-US"/>
            </a:defPPr>
            <a:lvl1pPr>
              <a:lnSpc>
                <a:spcPct val="110000"/>
              </a:lnSpc>
              <a:defRPr b="1">
                <a:solidFill>
                  <a:srgbClr val="41352D"/>
                </a:solidFill>
                <a:latin typeface="Noto Sans CJK JP Bold" panose="020B0500000000000000" pitchFamily="34" charset="-128"/>
                <a:ea typeface="Noto Sans CJK JP Bold" panose="020B0500000000000000" pitchFamily="34" charset="-128"/>
              </a:defRPr>
            </a:lvl1pPr>
          </a:lstStyle>
          <a:p>
            <a:pPr algn="ctr"/>
            <a:r>
              <a:rPr lang="ja-JP" altLang="en-US" sz="1000" b="0">
                <a:latin typeface="Noto Sans CJK JP Regular" panose="020B0500000000000000" pitchFamily="34" charset="-128"/>
                <a:ea typeface="Noto Sans CJK JP Regular" panose="020B0500000000000000" pitchFamily="34" charset="-128"/>
              </a:rPr>
              <a:t>詳しくはご相談ください</a:t>
            </a:r>
          </a:p>
        </p:txBody>
      </p:sp>
      <p:sp>
        <p:nvSpPr>
          <p:cNvPr id="203" name="角丸四角形 202">
            <a:extLst>
              <a:ext uri="{FF2B5EF4-FFF2-40B4-BE49-F238E27FC236}">
                <a16:creationId xmlns:a16="http://schemas.microsoft.com/office/drawing/2014/main" id="{08148AAC-55A7-9261-A05E-42FA964A0ABE}"/>
              </a:ext>
            </a:extLst>
          </p:cNvPr>
          <p:cNvSpPr/>
          <p:nvPr/>
        </p:nvSpPr>
        <p:spPr>
          <a:xfrm>
            <a:off x="839232" y="15246915"/>
            <a:ext cx="1626332" cy="398799"/>
          </a:xfrm>
          <a:prstGeom prst="roundRect">
            <a:avLst>
              <a:gd name="adj" fmla="val 50000"/>
            </a:avLst>
          </a:prstGeom>
          <a:solidFill>
            <a:srgbClr val="1F37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4" name="テキスト ボックス 203">
            <a:extLst>
              <a:ext uri="{FF2B5EF4-FFF2-40B4-BE49-F238E27FC236}">
                <a16:creationId xmlns:a16="http://schemas.microsoft.com/office/drawing/2014/main" id="{690B0BA9-5C31-130E-C9FF-68C536B74A90}"/>
              </a:ext>
            </a:extLst>
          </p:cNvPr>
          <p:cNvSpPr txBox="1"/>
          <p:nvPr/>
        </p:nvSpPr>
        <p:spPr>
          <a:xfrm>
            <a:off x="886807" y="15320237"/>
            <a:ext cx="1531188" cy="253916"/>
          </a:xfrm>
          <a:prstGeom prst="rect">
            <a:avLst/>
          </a:prstGeom>
          <a:noFill/>
        </p:spPr>
        <p:txBody>
          <a:bodyPr wrap="none" rtlCol="0">
            <a:spAutoFit/>
          </a:bodyPr>
          <a:lstStyle/>
          <a:p>
            <a:pPr algn="ctr"/>
            <a:r>
              <a:rPr kumimoji="1" lang="ja-JP" altLang="en-US" sz="1050">
                <a:solidFill>
                  <a:schemeClr val="bg1"/>
                </a:solidFill>
                <a:latin typeface="Noto Sans CJK JP Medium" panose="020B0500000000000000" pitchFamily="34" charset="-128"/>
                <a:ea typeface="Noto Sans CJK JP Medium" panose="020B0500000000000000" pitchFamily="34" charset="-128"/>
              </a:rPr>
              <a:t>こちらも参照ください</a:t>
            </a:r>
          </a:p>
        </p:txBody>
      </p:sp>
      <p:sp>
        <p:nvSpPr>
          <p:cNvPr id="205" name="四角形吹き出し 204">
            <a:extLst>
              <a:ext uri="{FF2B5EF4-FFF2-40B4-BE49-F238E27FC236}">
                <a16:creationId xmlns:a16="http://schemas.microsoft.com/office/drawing/2014/main" id="{75F317CE-F3A6-C7F2-F65F-71EE2EE06ADF}"/>
              </a:ext>
            </a:extLst>
          </p:cNvPr>
          <p:cNvSpPr/>
          <p:nvPr/>
        </p:nvSpPr>
        <p:spPr>
          <a:xfrm>
            <a:off x="-1893012" y="14863312"/>
            <a:ext cx="1938820" cy="646331"/>
          </a:xfrm>
          <a:prstGeom prst="wedgeRectCallout">
            <a:avLst>
              <a:gd name="adj1" fmla="val 87008"/>
              <a:gd name="adj2" fmla="val 38661"/>
            </a:avLst>
          </a:prstGeom>
          <a:solidFill>
            <a:srgbClr val="FF0000"/>
          </a:solidFill>
          <a:ln>
            <a:noFill/>
          </a:ln>
        </p:spPr>
        <p:txBody>
          <a:bodyPr wrap="square" rtlCol="0">
            <a:spAutoFit/>
          </a:bodyPr>
          <a:lstStyle/>
          <a:p>
            <a:pPr algn="ctr"/>
            <a:r>
              <a:rPr kumimoji="1" lang="ja-JP" altLang="en-US">
                <a:solidFill>
                  <a:schemeClr val="bg1"/>
                </a:solidFill>
                <a:latin typeface="Meiryo UI" panose="020B0604030504040204" pitchFamily="34" charset="-128"/>
                <a:ea typeface="Meiryo UI" panose="020B0604030504040204" pitchFamily="34" charset="-128"/>
              </a:rPr>
              <a:t>クリックで「</a:t>
            </a:r>
            <a:r>
              <a:rPr kumimoji="1" lang="en-US" altLang="ja-JP" dirty="0">
                <a:solidFill>
                  <a:schemeClr val="bg1"/>
                </a:solidFill>
                <a:latin typeface="Meiryo UI" panose="020B0604030504040204" pitchFamily="34" charset="-128"/>
                <a:ea typeface="Meiryo UI" panose="020B0604030504040204" pitchFamily="34" charset="-128"/>
              </a:rPr>
              <a:t>2</a:t>
            </a:r>
            <a:r>
              <a:rPr kumimoji="1" lang="ja-JP" altLang="en-US">
                <a:solidFill>
                  <a:schemeClr val="bg1"/>
                </a:solidFill>
                <a:latin typeface="Meiryo UI" panose="020B0604030504040204" pitchFamily="34" charset="-128"/>
                <a:ea typeface="Meiryo UI" panose="020B0604030504040204" pitchFamily="34" charset="-128"/>
              </a:rPr>
              <a:t>」ページへ</a:t>
            </a:r>
          </a:p>
        </p:txBody>
      </p:sp>
    </p:spTree>
    <p:extLst>
      <p:ext uri="{BB962C8B-B14F-4D97-AF65-F5344CB8AC3E}">
        <p14:creationId xmlns:p14="http://schemas.microsoft.com/office/powerpoint/2010/main" val="1830634572"/>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 2013 - 2022</Template>
  <TotalTime>47890</TotalTime>
  <Words>2671</Words>
  <Application>Microsoft Macintosh PowerPoint</Application>
  <PresentationFormat>ユーザー設定</PresentationFormat>
  <Paragraphs>303</Paragraphs>
  <Slides>4</Slides>
  <Notes>4</Notes>
  <HiddenSlides>0</HiddenSlides>
  <MMClips>0</MMClips>
  <ScaleCrop>false</ScaleCrop>
  <HeadingPairs>
    <vt:vector size="6" baseType="variant">
      <vt:variant>
        <vt:lpstr>使用されているフォント</vt:lpstr>
      </vt:variant>
      <vt:variant>
        <vt:i4>20</vt:i4>
      </vt:variant>
      <vt:variant>
        <vt:lpstr>テーマ</vt:lpstr>
      </vt:variant>
      <vt:variant>
        <vt:i4>1</vt:i4>
      </vt:variant>
      <vt:variant>
        <vt:lpstr>スライド タイトル</vt:lpstr>
      </vt:variant>
      <vt:variant>
        <vt:i4>4</vt:i4>
      </vt:variant>
    </vt:vector>
  </HeadingPairs>
  <TitlesOfParts>
    <vt:vector size="25" baseType="lpstr">
      <vt:lpstr>Hiragino Sans</vt:lpstr>
      <vt:lpstr>inherit</vt:lpstr>
      <vt:lpstr>Manrope</vt:lpstr>
      <vt:lpstr>Meiryo UI</vt:lpstr>
      <vt:lpstr>Noto Sans CJK JP Black</vt:lpstr>
      <vt:lpstr>Noto Sans CJK JP Bold</vt:lpstr>
      <vt:lpstr>Noto Sans CJK JP DemiLight</vt:lpstr>
      <vt:lpstr>Noto Sans CJK JP Medium</vt:lpstr>
      <vt:lpstr>Noto Sans CJK JP Regular</vt:lpstr>
      <vt:lpstr>Noto Sans JP</vt:lpstr>
      <vt:lpstr>Söhne</vt:lpstr>
      <vt:lpstr>YuGothic</vt:lpstr>
      <vt:lpstr>游ゴシック</vt:lpstr>
      <vt:lpstr>Arial</vt:lpstr>
      <vt:lpstr>Calibri</vt:lpstr>
      <vt:lpstr>Calibri Light</vt:lpstr>
      <vt:lpstr>DIN Alternate</vt:lpstr>
      <vt:lpstr>Helvetica Neue</vt:lpstr>
      <vt:lpstr>Tw Cen MT</vt:lpstr>
      <vt:lpstr>Wingdings</vt:lpstr>
      <vt:lpstr>Office テーマ</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Tadao Sakamoto</dc:creator>
  <cp:lastModifiedBy>Tadao Sakamoto</cp:lastModifiedBy>
  <cp:revision>1078</cp:revision>
  <dcterms:created xsi:type="dcterms:W3CDTF">2022-09-06T08:29:33Z</dcterms:created>
  <dcterms:modified xsi:type="dcterms:W3CDTF">2023-03-04T09:16:20Z</dcterms:modified>
</cp:coreProperties>
</file>