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saveSubsetFonts="1">
  <p:sldMasterIdLst>
    <p:sldMasterId id="2147483662" r:id="rId1"/>
  </p:sldMasterIdLst>
  <p:notesMasterIdLst>
    <p:notesMasterId r:id="rId14"/>
  </p:notesMasterIdLst>
  <p:sldIdLst>
    <p:sldId id="256" r:id="rId2"/>
    <p:sldId id="257" r:id="rId3"/>
    <p:sldId id="269" r:id="rId4"/>
    <p:sldId id="258" r:id="rId5"/>
    <p:sldId id="261" r:id="rId6"/>
    <p:sldId id="270" r:id="rId7"/>
    <p:sldId id="262" r:id="rId8"/>
    <p:sldId id="267" r:id="rId9"/>
    <p:sldId id="265" r:id="rId10"/>
    <p:sldId id="268" r:id="rId11"/>
    <p:sldId id="271" r:id="rId12"/>
    <p:sldId id="263" r:id="rId13"/>
  </p:sldIdLst>
  <p:sldSz cx="12192000" cy="6858000"/>
  <p:notesSz cx="6858000" cy="9144000"/>
  <p:embeddedFontLst>
    <p:embeddedFont>
      <p:font typeface="源ノ角ゴシック JP Heavy" panose="020B0600070205080204" charset="-128"/>
      <p:bold r:id="rId15"/>
    </p:embeddedFont>
    <p:embeddedFont>
      <p:font typeface="源ノ角ゴシック JP Medium" panose="020B0600070205080204" charset="-128"/>
      <p:regular r:id="rId16"/>
    </p:embeddedFont>
    <p:embeddedFont>
      <p:font typeface="源ノ角ゴシック JP Normal" panose="020B0600070205080204" charset="-128"/>
      <p:regular r:id="rId17"/>
    </p:embeddedFont>
    <p:embeddedFont>
      <p:font typeface="游ゴシック" panose="020B0400000000000000" pitchFamily="50" charset="-128"/>
      <p:regular r:id="rId18"/>
      <p:bold r:id="rId19"/>
    </p:embeddedFont>
  </p:embeddedFont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1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7AAF"/>
    <a:srgbClr val="63E97F"/>
    <a:srgbClr val="4F6269"/>
    <a:srgbClr val="D1D1D1"/>
    <a:srgbClr val="C9D6D6"/>
    <a:srgbClr val="7A70E3"/>
    <a:srgbClr val="666767"/>
    <a:srgbClr val="8E7BB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20" autoAdjust="0"/>
    <p:restoredTop sz="91111" autoAdjust="0"/>
  </p:normalViewPr>
  <p:slideViewPr>
    <p:cSldViewPr snapToGrid="0" showGuides="1">
      <p:cViewPr varScale="1">
        <p:scale>
          <a:sx n="92" d="100"/>
          <a:sy n="92" d="100"/>
        </p:scale>
        <p:origin x="522" y="90"/>
      </p:cViewPr>
      <p:guideLst>
        <p:guide orient="horz" pos="2160"/>
        <p:guide pos="3840"/>
      </p:guideLst>
    </p:cSldViewPr>
  </p:slideViewPr>
  <p:outlineViewPr>
    <p:cViewPr>
      <p:scale>
        <a:sx n="33" d="100"/>
        <a:sy n="33" d="100"/>
      </p:scale>
      <p:origin x="0" y="-4860"/>
    </p:cViewPr>
  </p:outlineViewPr>
  <p:notesTextViewPr>
    <p:cViewPr>
      <p:scale>
        <a:sx n="1" d="1"/>
        <a:sy n="1" d="1"/>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19424603174602"/>
          <c:y val="0.13536821705426358"/>
          <c:w val="0.8590253968253968"/>
          <c:h val="0.75083720930232556"/>
        </c:manualLayout>
      </c:layout>
      <c:barChart>
        <c:barDir val="bar"/>
        <c:grouping val="clustered"/>
        <c:varyColors val="0"/>
        <c:ser>
          <c:idx val="0"/>
          <c:order val="0"/>
          <c:tx>
            <c:strRef>
              <c:f>Sheet1!$B$1</c:f>
              <c:strCache>
                <c:ptCount val="1"/>
                <c:pt idx="0">
                  <c:v>人数</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15~</c:v>
                </c:pt>
                <c:pt idx="1">
                  <c:v>20~</c:v>
                </c:pt>
                <c:pt idx="2">
                  <c:v>25~</c:v>
                </c:pt>
                <c:pt idx="3">
                  <c:v>30~</c:v>
                </c:pt>
                <c:pt idx="4">
                  <c:v>35~</c:v>
                </c:pt>
                <c:pt idx="5">
                  <c:v>40~</c:v>
                </c:pt>
                <c:pt idx="6">
                  <c:v>45~</c:v>
                </c:pt>
                <c:pt idx="7">
                  <c:v>50~</c:v>
                </c:pt>
                <c:pt idx="8">
                  <c:v>55~</c:v>
                </c:pt>
                <c:pt idx="9">
                  <c:v>60~</c:v>
                </c:pt>
                <c:pt idx="10">
                  <c:v>65~</c:v>
                </c:pt>
              </c:strCache>
            </c:strRef>
          </c:cat>
          <c:val>
            <c:numRef>
              <c:f>Sheet1!$B$2:$B$12</c:f>
              <c:numCache>
                <c:formatCode>General</c:formatCode>
                <c:ptCount val="11"/>
                <c:pt idx="0">
                  <c:v>2.6</c:v>
                </c:pt>
                <c:pt idx="1">
                  <c:v>13.9</c:v>
                </c:pt>
                <c:pt idx="2">
                  <c:v>19.2</c:v>
                </c:pt>
                <c:pt idx="3">
                  <c:v>27.1</c:v>
                </c:pt>
                <c:pt idx="4">
                  <c:v>36.4</c:v>
                </c:pt>
                <c:pt idx="5">
                  <c:v>47.7</c:v>
                </c:pt>
                <c:pt idx="6">
                  <c:v>39.1</c:v>
                </c:pt>
                <c:pt idx="7">
                  <c:v>32.4</c:v>
                </c:pt>
                <c:pt idx="8">
                  <c:v>33.799999999999997</c:v>
                </c:pt>
                <c:pt idx="9">
                  <c:v>35.700000000000003</c:v>
                </c:pt>
                <c:pt idx="10">
                  <c:v>42.4</c:v>
                </c:pt>
              </c:numCache>
            </c:numRef>
          </c:val>
          <c:extLst>
            <c:ext xmlns:c16="http://schemas.microsoft.com/office/drawing/2014/chart" uri="{C3380CC4-5D6E-409C-BE32-E72D297353CC}">
              <c16:uniqueId val="{00000000-C1AB-40F6-BC97-F29471502977}"/>
            </c:ext>
          </c:extLst>
        </c:ser>
        <c:dLbls>
          <c:showLegendKey val="0"/>
          <c:showVal val="0"/>
          <c:showCatName val="0"/>
          <c:showSerName val="0"/>
          <c:showPercent val="0"/>
          <c:showBubbleSize val="0"/>
        </c:dLbls>
        <c:gapWidth val="100"/>
        <c:axId val="1439199151"/>
        <c:axId val="1439194831"/>
      </c:barChart>
      <c:catAx>
        <c:axId val="1439199151"/>
        <c:scaling>
          <c:orientation val="minMax"/>
        </c:scaling>
        <c:delete val="0"/>
        <c:axPos val="l"/>
        <c:title>
          <c:tx>
            <c:rich>
              <a:bodyPr rot="0" spcFirstLastPara="1" vertOverflow="ellipsis" wrap="square" anchor="ctr" anchorCtr="1"/>
              <a:lstStyle/>
              <a:p>
                <a:pPr>
                  <a:defRPr sz="800" b="0" i="0" u="none" strike="noStrike" kern="1200" baseline="0">
                    <a:solidFill>
                      <a:schemeClr val="tx1">
                        <a:lumMod val="65000"/>
                        <a:lumOff val="35000"/>
                      </a:schemeClr>
                    </a:solidFill>
                    <a:latin typeface="+mn-lt"/>
                    <a:ea typeface="+mn-ea"/>
                    <a:cs typeface="+mn-cs"/>
                  </a:defRPr>
                </a:pPr>
                <a:r>
                  <a:rPr lang="ja-JP" altLang="en-US" dirty="0"/>
                  <a:t>（年代）</a:t>
                </a:r>
              </a:p>
            </c:rich>
          </c:tx>
          <c:layout>
            <c:manualLayout>
              <c:xMode val="edge"/>
              <c:yMode val="edge"/>
              <c:x val="0"/>
              <c:y val="0.92496220930232553"/>
            </c:manualLayout>
          </c:layout>
          <c:overlay val="0"/>
          <c:spPr>
            <a:noFill/>
            <a:ln>
              <a:noFill/>
            </a:ln>
            <a:effectLst/>
          </c:spPr>
          <c:txPr>
            <a:bodyPr rot="0" spcFirstLastPara="1" vertOverflow="ellipsis"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439194831"/>
        <c:crosses val="autoZero"/>
        <c:auto val="1"/>
        <c:lblAlgn val="ctr"/>
        <c:lblOffset val="100"/>
        <c:noMultiLvlLbl val="0"/>
      </c:catAx>
      <c:valAx>
        <c:axId val="1439194831"/>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ja-JP" altLang="en-US" dirty="0"/>
                  <a:t>（万人）</a:t>
                </a:r>
              </a:p>
            </c:rich>
          </c:tx>
          <c:layout>
            <c:manualLayout>
              <c:xMode val="edge"/>
              <c:yMode val="edge"/>
              <c:x val="0.89960376984126988"/>
              <c:y val="2.9308785529716234E-3"/>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4391991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2"/>
      </a:solidFill>
    </a:ln>
    <a:effectLst/>
  </c:spPr>
  <c:txPr>
    <a:bodyPr/>
    <a:lstStyle/>
    <a:p>
      <a:pPr>
        <a:defRPr sz="800"/>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561723587394002E-2"/>
          <c:y val="0.16681831968456173"/>
          <c:w val="0.90087195988617497"/>
          <c:h val="0.71048603001057986"/>
        </c:manualLayout>
      </c:layout>
      <c:barChart>
        <c:barDir val="col"/>
        <c:grouping val="stacked"/>
        <c:varyColors val="0"/>
        <c:ser>
          <c:idx val="0"/>
          <c:order val="0"/>
          <c:tx>
            <c:strRef>
              <c:f>Sheet1!$B$1</c:f>
              <c:strCache>
                <c:ptCount val="1"/>
                <c:pt idx="0">
                  <c:v>工事</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4-42B0-49C3-9932-234F0FAFC7C7}"/>
                </c:ext>
              </c:extLst>
            </c:dLbl>
            <c:dLbl>
              <c:idx val="1"/>
              <c:layout>
                <c:manualLayout>
                  <c:x val="0"/>
                  <c:y val="1.611502383858068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42B0-49C3-9932-234F0FAFC7C7}"/>
                </c:ext>
              </c:extLst>
            </c:dLbl>
            <c:dLbl>
              <c:idx val="2"/>
              <c:layout>
                <c:manualLayout>
                  <c:x val="0"/>
                  <c:y val="-2.158965798065050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2B0-49C3-9932-234F0FAFC7C7}"/>
                </c:ext>
              </c:extLst>
            </c:dLbl>
            <c:dLbl>
              <c:idx val="3"/>
              <c:layout>
                <c:manualLayout>
                  <c:x val="0"/>
                  <c:y val="-1.131347435073800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42B0-49C3-9932-234F0FAFC7C7}"/>
                </c:ext>
              </c:extLst>
            </c:dLbl>
            <c:dLbl>
              <c:idx val="4"/>
              <c:layout>
                <c:manualLayout>
                  <c:x val="-9.2393112561059377E-17"/>
                  <c:y val="-3.082417245614998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42B0-49C3-9932-234F0FAFC7C7}"/>
                </c:ext>
              </c:extLst>
            </c:dLbl>
            <c:dLbl>
              <c:idx val="5"/>
              <c:layout>
                <c:manualLayout>
                  <c:x val="0"/>
                  <c:y val="-4.141202094961152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2B0-49C3-9932-234F0FAFC7C7}"/>
                </c:ext>
              </c:extLst>
            </c:dLbl>
            <c:dLbl>
              <c:idx val="6"/>
              <c:layout>
                <c:manualLayout>
                  <c:x val="0"/>
                  <c:y val="-8.4786376225264842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2B0-49C3-9932-234F0FAFC7C7}"/>
                </c:ext>
              </c:extLst>
            </c:dLbl>
            <c:dLbl>
              <c:idx val="7"/>
              <c:layout>
                <c:manualLayout>
                  <c:x val="-9.2393112561059377E-17"/>
                  <c:y val="3.201829070729308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42B0-49C3-9932-234F0FAFC7C7}"/>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H24</c:v>
                </c:pt>
                <c:pt idx="1">
                  <c:v>H25</c:v>
                </c:pt>
                <c:pt idx="2">
                  <c:v>H26</c:v>
                </c:pt>
                <c:pt idx="3">
                  <c:v>H27</c:v>
                </c:pt>
                <c:pt idx="4">
                  <c:v>H28</c:v>
                </c:pt>
                <c:pt idx="5">
                  <c:v>H29</c:v>
                </c:pt>
                <c:pt idx="6">
                  <c:v>H30</c:v>
                </c:pt>
                <c:pt idx="7">
                  <c:v>R1</c:v>
                </c:pt>
                <c:pt idx="8">
                  <c:v>R2</c:v>
                </c:pt>
                <c:pt idx="9">
                  <c:v>R3</c:v>
                </c:pt>
              </c:strCache>
            </c:strRef>
          </c:cat>
          <c:val>
            <c:numRef>
              <c:f>Sheet1!$B$2:$B$11</c:f>
              <c:numCache>
                <c:formatCode>General</c:formatCode>
                <c:ptCount val="10"/>
                <c:pt idx="0">
                  <c:v>0</c:v>
                </c:pt>
                <c:pt idx="1">
                  <c:v>21</c:v>
                </c:pt>
                <c:pt idx="2">
                  <c:v>28</c:v>
                </c:pt>
                <c:pt idx="3">
                  <c:v>60</c:v>
                </c:pt>
                <c:pt idx="4">
                  <c:v>87</c:v>
                </c:pt>
                <c:pt idx="5">
                  <c:v>78</c:v>
                </c:pt>
                <c:pt idx="6">
                  <c:v>65</c:v>
                </c:pt>
                <c:pt idx="7">
                  <c:v>107</c:v>
                </c:pt>
                <c:pt idx="8">
                  <c:v>126</c:v>
                </c:pt>
                <c:pt idx="9">
                  <c:v>274</c:v>
                </c:pt>
              </c:numCache>
            </c:numRef>
          </c:val>
          <c:extLst>
            <c:ext xmlns:c16="http://schemas.microsoft.com/office/drawing/2014/chart" uri="{C3380CC4-5D6E-409C-BE32-E72D297353CC}">
              <c16:uniqueId val="{00000000-42B0-49C3-9932-234F0FAFC7C7}"/>
            </c:ext>
          </c:extLst>
        </c:ser>
        <c:ser>
          <c:idx val="1"/>
          <c:order val="1"/>
          <c:tx>
            <c:strRef>
              <c:f>Sheet1!$C$1</c:f>
              <c:strCache>
                <c:ptCount val="1"/>
                <c:pt idx="0">
                  <c:v>業務</c:v>
                </c:pt>
              </c:strCache>
            </c:strRef>
          </c:tx>
          <c:spPr>
            <a:solidFill>
              <a:schemeClr val="accent2"/>
            </a:solidFill>
            <a:ln>
              <a:noFill/>
            </a:ln>
            <a:effectLst/>
          </c:spPr>
          <c:invertIfNegative val="0"/>
          <c:dLbls>
            <c:dLbl>
              <c:idx val="0"/>
              <c:layout>
                <c:manualLayout>
                  <c:x val="-2.3098278140264844E-17"/>
                  <c:y val="-0.2170341764604266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2B0-49C3-9932-234F0FAFC7C7}"/>
                </c:ext>
              </c:extLst>
            </c:dLbl>
            <c:dLbl>
              <c:idx val="1"/>
              <c:layout>
                <c:manualLayout>
                  <c:x val="0"/>
                  <c:y val="-0.1953111752750651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2B0-49C3-9932-234F0FAFC7C7}"/>
                </c:ext>
              </c:extLst>
            </c:dLbl>
            <c:dLbl>
              <c:idx val="2"/>
              <c:layout>
                <c:manualLayout>
                  <c:x val="0"/>
                  <c:y val="-0.2014250607209130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2B0-49C3-9932-234F0FAFC7C7}"/>
                </c:ext>
              </c:extLst>
            </c:dLbl>
            <c:dLbl>
              <c:idx val="3"/>
              <c:layout>
                <c:manualLayout>
                  <c:x val="0"/>
                  <c:y val="-0.1636487318066134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2B0-49C3-9932-234F0FAFC7C7}"/>
                </c:ext>
              </c:extLst>
            </c:dLbl>
            <c:dLbl>
              <c:idx val="4"/>
              <c:layout>
                <c:manualLayout>
                  <c:x val="-9.2393112561059377E-17"/>
                  <c:y val="-0.1362556591254119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2B0-49C3-9932-234F0FAFC7C7}"/>
                </c:ext>
              </c:extLst>
            </c:dLbl>
            <c:dLbl>
              <c:idx val="5"/>
              <c:layout>
                <c:manualLayout>
                  <c:x val="0"/>
                  <c:y val="-0.1299714128090676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2B0-49C3-9932-234F0FAFC7C7}"/>
                </c:ext>
              </c:extLst>
            </c:dLbl>
            <c:dLbl>
              <c:idx val="6"/>
              <c:layout>
                <c:manualLayout>
                  <c:x val="0"/>
                  <c:y val="-0.1308275955951366"/>
                </c:manualLayout>
              </c:layout>
              <c:spPr>
                <a:noFill/>
                <a:ln>
                  <a:solidFill>
                    <a:schemeClr val="tx2"/>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2B0-49C3-9932-234F0FAFC7C7}"/>
                </c:ext>
              </c:extLst>
            </c:dLbl>
            <c:dLbl>
              <c:idx val="7"/>
              <c:layout>
                <c:manualLayout>
                  <c:x val="0"/>
                  <c:y val="-0.18339666140458558"/>
                </c:manualLayout>
              </c:layout>
              <c:spPr>
                <a:noFill/>
                <a:ln>
                  <a:solidFill>
                    <a:schemeClr val="tx2"/>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2B0-49C3-9932-234F0FAFC7C7}"/>
                </c:ext>
              </c:extLst>
            </c:dLbl>
            <c:dLbl>
              <c:idx val="8"/>
              <c:layout>
                <c:manualLayout>
                  <c:x val="-9.2393112561059377E-17"/>
                  <c:y val="-0.24839888644492691"/>
                </c:manualLayout>
              </c:layout>
              <c:spPr>
                <a:noFill/>
                <a:ln>
                  <a:solidFill>
                    <a:schemeClr val="tx2"/>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2B0-49C3-9932-234F0FAFC7C7}"/>
                </c:ext>
              </c:extLst>
            </c:dLbl>
            <c:dLbl>
              <c:idx val="9"/>
              <c:layout>
                <c:manualLayout>
                  <c:x val="0"/>
                  <c:y val="-0.28002988479943192"/>
                </c:manualLayout>
              </c:layout>
              <c:spPr>
                <a:noFill/>
                <a:ln>
                  <a:solidFill>
                    <a:schemeClr val="tx2"/>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2B0-49C3-9932-234F0FAFC7C7}"/>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H24</c:v>
                </c:pt>
                <c:pt idx="1">
                  <c:v>H25</c:v>
                </c:pt>
                <c:pt idx="2">
                  <c:v>H26</c:v>
                </c:pt>
                <c:pt idx="3">
                  <c:v>H27</c:v>
                </c:pt>
                <c:pt idx="4">
                  <c:v>H28</c:v>
                </c:pt>
                <c:pt idx="5">
                  <c:v>H29</c:v>
                </c:pt>
                <c:pt idx="6">
                  <c:v>H30</c:v>
                </c:pt>
                <c:pt idx="7">
                  <c:v>R1</c:v>
                </c:pt>
                <c:pt idx="8">
                  <c:v>R2</c:v>
                </c:pt>
                <c:pt idx="9">
                  <c:v>R3</c:v>
                </c:pt>
              </c:strCache>
            </c:strRef>
          </c:cat>
          <c:val>
            <c:numRef>
              <c:f>Sheet1!$C$2:$C$11</c:f>
              <c:numCache>
                <c:formatCode>General</c:formatCode>
                <c:ptCount val="10"/>
                <c:pt idx="0">
                  <c:v>11</c:v>
                </c:pt>
                <c:pt idx="1">
                  <c:v>19</c:v>
                </c:pt>
                <c:pt idx="2">
                  <c:v>10</c:v>
                </c:pt>
                <c:pt idx="3">
                  <c:v>16</c:v>
                </c:pt>
                <c:pt idx="4">
                  <c:v>34</c:v>
                </c:pt>
                <c:pt idx="5">
                  <c:v>54</c:v>
                </c:pt>
                <c:pt idx="6">
                  <c:v>147</c:v>
                </c:pt>
                <c:pt idx="7">
                  <c:v>254</c:v>
                </c:pt>
                <c:pt idx="8">
                  <c:v>389</c:v>
                </c:pt>
                <c:pt idx="9">
                  <c:v>483</c:v>
                </c:pt>
              </c:numCache>
            </c:numRef>
          </c:val>
          <c:extLst>
            <c:ext xmlns:c16="http://schemas.microsoft.com/office/drawing/2014/chart" uri="{C3380CC4-5D6E-409C-BE32-E72D297353CC}">
              <c16:uniqueId val="{00000001-42B0-49C3-9932-234F0FAFC7C7}"/>
            </c:ext>
          </c:extLst>
        </c:ser>
        <c:dLbls>
          <c:showLegendKey val="0"/>
          <c:showVal val="0"/>
          <c:showCatName val="0"/>
          <c:showSerName val="0"/>
          <c:showPercent val="0"/>
          <c:showBubbleSize val="0"/>
        </c:dLbls>
        <c:gapWidth val="150"/>
        <c:overlap val="100"/>
        <c:axId val="1428037503"/>
        <c:axId val="1428037983"/>
      </c:barChart>
      <c:catAx>
        <c:axId val="14280375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428037983"/>
        <c:crosses val="autoZero"/>
        <c:auto val="1"/>
        <c:lblAlgn val="ctr"/>
        <c:lblOffset val="100"/>
        <c:noMultiLvlLbl val="0"/>
      </c:catAx>
      <c:valAx>
        <c:axId val="14280379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crossAx val="1428037503"/>
        <c:crosses val="autoZero"/>
        <c:crossBetween val="between"/>
      </c:valAx>
      <c:spPr>
        <a:noFill/>
        <a:ln>
          <a:noFill/>
        </a:ln>
        <a:effectLst/>
      </c:spPr>
    </c:plotArea>
    <c:legend>
      <c:legendPos val="b"/>
      <c:layout>
        <c:manualLayout>
          <c:xMode val="edge"/>
          <c:yMode val="edge"/>
          <c:x val="8.7897479349434926E-2"/>
          <c:y val="0.17017140373376896"/>
          <c:w val="0.15981746031746033"/>
          <c:h val="8.8308228987300161E-2"/>
        </c:manualLayout>
      </c:layout>
      <c:overlay val="1"/>
      <c:spPr>
        <a:noFill/>
        <a:ln>
          <a:solidFill>
            <a:schemeClr val="tx2"/>
          </a:solid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2"/>
      </a:solidFill>
    </a:ln>
    <a:effectLst/>
  </c:spPr>
  <c:txPr>
    <a:bodyPr/>
    <a:lstStyle/>
    <a:p>
      <a:pPr>
        <a:defRPr sz="800"/>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9C8D88-EF74-4040-8F84-4A0E78DA7986}" type="datetimeFigureOut">
              <a:rPr kumimoji="1" lang="ja-JP" altLang="en-US" smtClean="0"/>
              <a:t>2023/5/31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C919A3-9AE3-4349-A973-66100C5BEF15}" type="slidenum">
              <a:rPr kumimoji="1" lang="ja-JP" altLang="en-US" smtClean="0"/>
              <a:t>‹#›</a:t>
            </a:fld>
            <a:endParaRPr kumimoji="1" lang="ja-JP" altLang="en-US"/>
          </a:p>
        </p:txBody>
      </p:sp>
    </p:spTree>
    <p:extLst>
      <p:ext uri="{BB962C8B-B14F-4D97-AF65-F5344CB8AC3E}">
        <p14:creationId xmlns:p14="http://schemas.microsoft.com/office/powerpoint/2010/main" val="401678962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0C919A3-9AE3-4349-A973-66100C5BEF15}" type="slidenum">
              <a:rPr kumimoji="1" lang="ja-JP" altLang="en-US" smtClean="0"/>
              <a:t>4</a:t>
            </a:fld>
            <a:endParaRPr kumimoji="1" lang="ja-JP" altLang="en-US"/>
          </a:p>
        </p:txBody>
      </p:sp>
    </p:spTree>
    <p:extLst>
      <p:ext uri="{BB962C8B-B14F-4D97-AF65-F5344CB8AC3E}">
        <p14:creationId xmlns:p14="http://schemas.microsoft.com/office/powerpoint/2010/main" val="2524197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0C919A3-9AE3-4349-A973-66100C5BEF15}" type="slidenum">
              <a:rPr kumimoji="1" lang="ja-JP" altLang="en-US" smtClean="0"/>
              <a:t>6</a:t>
            </a:fld>
            <a:endParaRPr kumimoji="1" lang="ja-JP" altLang="en-US"/>
          </a:p>
        </p:txBody>
      </p:sp>
    </p:spTree>
    <p:extLst>
      <p:ext uri="{BB962C8B-B14F-4D97-AF65-F5344CB8AC3E}">
        <p14:creationId xmlns:p14="http://schemas.microsoft.com/office/powerpoint/2010/main" val="1747874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0C919A3-9AE3-4349-A973-66100C5BEF15}" type="slidenum">
              <a:rPr kumimoji="1" lang="ja-JP" altLang="en-US" smtClean="0"/>
              <a:t>7</a:t>
            </a:fld>
            <a:endParaRPr kumimoji="1" lang="ja-JP" altLang="en-US"/>
          </a:p>
        </p:txBody>
      </p:sp>
    </p:spTree>
    <p:extLst>
      <p:ext uri="{BB962C8B-B14F-4D97-AF65-F5344CB8AC3E}">
        <p14:creationId xmlns:p14="http://schemas.microsoft.com/office/powerpoint/2010/main" val="2647058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0C919A3-9AE3-4349-A973-66100C5BEF15}" type="slidenum">
              <a:rPr kumimoji="1" lang="ja-JP" altLang="en-US" smtClean="0"/>
              <a:t>8</a:t>
            </a:fld>
            <a:endParaRPr kumimoji="1" lang="ja-JP" altLang="en-US"/>
          </a:p>
        </p:txBody>
      </p:sp>
    </p:spTree>
    <p:extLst>
      <p:ext uri="{BB962C8B-B14F-4D97-AF65-F5344CB8AC3E}">
        <p14:creationId xmlns:p14="http://schemas.microsoft.com/office/powerpoint/2010/main" val="3113526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0C919A3-9AE3-4349-A973-66100C5BEF15}" type="slidenum">
              <a:rPr kumimoji="1" lang="ja-JP" altLang="en-US" smtClean="0"/>
              <a:t>9</a:t>
            </a:fld>
            <a:endParaRPr kumimoji="1" lang="ja-JP" altLang="en-US"/>
          </a:p>
        </p:txBody>
      </p:sp>
    </p:spTree>
    <p:extLst>
      <p:ext uri="{BB962C8B-B14F-4D97-AF65-F5344CB8AC3E}">
        <p14:creationId xmlns:p14="http://schemas.microsoft.com/office/powerpoint/2010/main" val="1523972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0C919A3-9AE3-4349-A973-66100C5BEF15}" type="slidenum">
              <a:rPr kumimoji="1" lang="ja-JP" altLang="en-US" smtClean="0"/>
              <a:t>10</a:t>
            </a:fld>
            <a:endParaRPr kumimoji="1" lang="ja-JP" altLang="en-US"/>
          </a:p>
        </p:txBody>
      </p:sp>
    </p:spTree>
    <p:extLst>
      <p:ext uri="{BB962C8B-B14F-4D97-AF65-F5344CB8AC3E}">
        <p14:creationId xmlns:p14="http://schemas.microsoft.com/office/powerpoint/2010/main" val="2133779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0C919A3-9AE3-4349-A973-66100C5BEF15}" type="slidenum">
              <a:rPr kumimoji="1" lang="ja-JP" altLang="en-US" smtClean="0"/>
              <a:t>11</a:t>
            </a:fld>
            <a:endParaRPr kumimoji="1" lang="ja-JP" altLang="en-US"/>
          </a:p>
        </p:txBody>
      </p:sp>
    </p:spTree>
    <p:extLst>
      <p:ext uri="{BB962C8B-B14F-4D97-AF65-F5344CB8AC3E}">
        <p14:creationId xmlns:p14="http://schemas.microsoft.com/office/powerpoint/2010/main" val="1996830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0C919A3-9AE3-4349-A973-66100C5BEF15}" type="slidenum">
              <a:rPr kumimoji="1" lang="ja-JP" altLang="en-US" smtClean="0"/>
              <a:t>12</a:t>
            </a:fld>
            <a:endParaRPr kumimoji="1" lang="ja-JP" altLang="en-US"/>
          </a:p>
        </p:txBody>
      </p:sp>
    </p:spTree>
    <p:extLst>
      <p:ext uri="{BB962C8B-B14F-4D97-AF65-F5344CB8AC3E}">
        <p14:creationId xmlns:p14="http://schemas.microsoft.com/office/powerpoint/2010/main" val="2808332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4CE4E4-D1FC-5047-4861-C6E1956F4790}"/>
              </a:ext>
            </a:extLst>
          </p:cNvPr>
          <p:cNvSpPr>
            <a:spLocks noGrp="1"/>
          </p:cNvSpPr>
          <p:nvPr>
            <p:ph type="ctrTitle"/>
          </p:nvPr>
        </p:nvSpPr>
        <p:spPr>
          <a:xfrm>
            <a:off x="2255846" y="3429000"/>
            <a:ext cx="7680308" cy="1315488"/>
          </a:xfrm>
        </p:spPr>
        <p:txBody>
          <a:bodyPr wrap="square" anchor="b">
            <a:normAutofit/>
          </a:bodyPr>
          <a:lstStyle>
            <a:lvl1pPr algn="ctr">
              <a:defRPr sz="4000"/>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167AF8AD-C697-85B9-1729-4831C3760D2F}"/>
              </a:ext>
            </a:extLst>
          </p:cNvPr>
          <p:cNvSpPr>
            <a:spLocks noGrp="1"/>
          </p:cNvSpPr>
          <p:nvPr>
            <p:ph type="subTitle" idx="1"/>
          </p:nvPr>
        </p:nvSpPr>
        <p:spPr>
          <a:xfrm>
            <a:off x="3651260" y="5139174"/>
            <a:ext cx="4889480" cy="1169551"/>
          </a:xfrm>
        </p:spPr>
        <p:txBody>
          <a:bodyPr wrap="square">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endParaRPr kumimoji="1" lang="en-US" altLang="ja-JP" dirty="0"/>
          </a:p>
        </p:txBody>
      </p:sp>
      <p:sp>
        <p:nvSpPr>
          <p:cNvPr id="7" name="フッター プレースホルダー 6">
            <a:extLst>
              <a:ext uri="{FF2B5EF4-FFF2-40B4-BE49-F238E27FC236}">
                <a16:creationId xmlns:a16="http://schemas.microsoft.com/office/drawing/2014/main" id="{8052CC4C-C2AF-057B-FD29-F070724C94F0}"/>
              </a:ext>
            </a:extLst>
          </p:cNvPr>
          <p:cNvSpPr>
            <a:spLocks noGrp="1"/>
          </p:cNvSpPr>
          <p:nvPr>
            <p:ph type="ftr" sz="quarter" idx="10"/>
          </p:nvPr>
        </p:nvSpPr>
        <p:spPr/>
        <p:txBody>
          <a:bodyPr/>
          <a:lstStyle/>
          <a:p>
            <a:pPr algn="l"/>
            <a:r>
              <a:rPr lang="en-US" altLang="ja-JP"/>
              <a:t>© LEVERAGE CAREER ALL Rights Reserved.</a:t>
            </a:r>
            <a:endParaRPr lang="ja-JP" altLang="en-US" dirty="0"/>
          </a:p>
        </p:txBody>
      </p:sp>
      <p:sp>
        <p:nvSpPr>
          <p:cNvPr id="8" name="スライド番号プレースホルダー 7">
            <a:extLst>
              <a:ext uri="{FF2B5EF4-FFF2-40B4-BE49-F238E27FC236}">
                <a16:creationId xmlns:a16="http://schemas.microsoft.com/office/drawing/2014/main" id="{D86140B3-C869-02A1-F1E2-B17501138EA2}"/>
              </a:ext>
            </a:extLst>
          </p:cNvPr>
          <p:cNvSpPr>
            <a:spLocks noGrp="1"/>
          </p:cNvSpPr>
          <p:nvPr>
            <p:ph type="sldNum" sz="quarter" idx="11"/>
          </p:nvPr>
        </p:nvSpPr>
        <p:spPr/>
        <p:txBody>
          <a:bodyPr/>
          <a:lstStyle/>
          <a:p>
            <a:fld id="{FA2A9AEB-C69E-4C08-8836-A6D57E0C4166}" type="slidenum">
              <a:rPr lang="ja-JP" altLang="en-US" smtClean="0"/>
              <a:pPr/>
              <a:t>‹#›</a:t>
            </a:fld>
            <a:endParaRPr lang="ja-JP" altLang="en-US" dirty="0"/>
          </a:p>
        </p:txBody>
      </p:sp>
    </p:spTree>
    <p:extLst>
      <p:ext uri="{BB962C8B-B14F-4D97-AF65-F5344CB8AC3E}">
        <p14:creationId xmlns:p14="http://schemas.microsoft.com/office/powerpoint/2010/main" val="2129719003"/>
      </p:ext>
    </p:extLst>
  </p:cSld>
  <p:clrMapOvr>
    <a:masterClrMapping/>
  </p:clrMapOvr>
  <p:extLst>
    <p:ext uri="{DCECCB84-F9BA-43D5-87BE-67443E8EF086}">
      <p15:sldGuideLst xmlns:p15="http://schemas.microsoft.com/office/powerpoint/2012/main">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3" name="図プレースホルダー 2">
            <a:extLst>
              <a:ext uri="{FF2B5EF4-FFF2-40B4-BE49-F238E27FC236}">
                <a16:creationId xmlns:a16="http://schemas.microsoft.com/office/drawing/2014/main" id="{64468360-A5AF-69C1-1403-1479B5E340C0}"/>
              </a:ext>
            </a:extLst>
          </p:cNvPr>
          <p:cNvSpPr>
            <a:spLocks noGrp="1"/>
          </p:cNvSpPr>
          <p:nvPr>
            <p:ph type="pic" idx="1"/>
          </p:nvPr>
        </p:nvSpPr>
        <p:spPr>
          <a:xfrm>
            <a:off x="6096000" y="0"/>
            <a:ext cx="6096000"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D2DA8582-F1DC-00B3-E63D-9248E5E41F46}"/>
              </a:ext>
            </a:extLst>
          </p:cNvPr>
          <p:cNvSpPr>
            <a:spLocks noGrp="1"/>
          </p:cNvSpPr>
          <p:nvPr>
            <p:ph type="body" sz="half" idx="2"/>
          </p:nvPr>
        </p:nvSpPr>
        <p:spPr>
          <a:xfrm>
            <a:off x="697706" y="2348725"/>
            <a:ext cx="5220000" cy="3960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dirty="0"/>
              <a:t>マスター テキストの書式設定</a:t>
            </a:r>
          </a:p>
        </p:txBody>
      </p:sp>
      <p:sp>
        <p:nvSpPr>
          <p:cNvPr id="2" name="タイトル 1">
            <a:extLst>
              <a:ext uri="{FF2B5EF4-FFF2-40B4-BE49-F238E27FC236}">
                <a16:creationId xmlns:a16="http://schemas.microsoft.com/office/drawing/2014/main" id="{98A70C37-C8BE-8E22-08BC-9CB5479848A4}"/>
              </a:ext>
            </a:extLst>
          </p:cNvPr>
          <p:cNvSpPr>
            <a:spLocks noGrp="1"/>
          </p:cNvSpPr>
          <p:nvPr>
            <p:ph type="title"/>
          </p:nvPr>
        </p:nvSpPr>
        <p:spPr>
          <a:xfrm>
            <a:off x="697706" y="1194237"/>
            <a:ext cx="5220000" cy="870688"/>
          </a:xfrm>
        </p:spPr>
        <p:txBody>
          <a:bodyPr/>
          <a:lstStyle/>
          <a:p>
            <a:r>
              <a:rPr kumimoji="1" lang="ja-JP" altLang="en-US" dirty="0"/>
              <a:t>マスター タイトルの書式設定</a:t>
            </a:r>
          </a:p>
        </p:txBody>
      </p:sp>
      <p:sp>
        <p:nvSpPr>
          <p:cNvPr id="8" name="フッター プレースホルダー 7">
            <a:extLst>
              <a:ext uri="{FF2B5EF4-FFF2-40B4-BE49-F238E27FC236}">
                <a16:creationId xmlns:a16="http://schemas.microsoft.com/office/drawing/2014/main" id="{EEB40D61-FA27-C415-463A-2CAD4C8863AD}"/>
              </a:ext>
            </a:extLst>
          </p:cNvPr>
          <p:cNvSpPr>
            <a:spLocks noGrp="1"/>
          </p:cNvSpPr>
          <p:nvPr>
            <p:ph type="ftr" sz="quarter" idx="10"/>
          </p:nvPr>
        </p:nvSpPr>
        <p:spPr/>
        <p:txBody>
          <a:bodyPr/>
          <a:lstStyle/>
          <a:p>
            <a:pPr algn="l"/>
            <a:r>
              <a:rPr lang="en-US" altLang="ja-JP"/>
              <a:t>© LEVERAGE CAREER ALL Rights Reserved.</a:t>
            </a:r>
            <a:endParaRPr lang="ja-JP" altLang="en-US" dirty="0"/>
          </a:p>
        </p:txBody>
      </p:sp>
      <p:sp>
        <p:nvSpPr>
          <p:cNvPr id="9" name="スライド番号プレースホルダー 8">
            <a:extLst>
              <a:ext uri="{FF2B5EF4-FFF2-40B4-BE49-F238E27FC236}">
                <a16:creationId xmlns:a16="http://schemas.microsoft.com/office/drawing/2014/main" id="{4F3A7577-7249-A23E-E793-3D37AC0F2330}"/>
              </a:ext>
            </a:extLst>
          </p:cNvPr>
          <p:cNvSpPr>
            <a:spLocks noGrp="1"/>
          </p:cNvSpPr>
          <p:nvPr>
            <p:ph type="sldNum" sz="quarter" idx="11"/>
          </p:nvPr>
        </p:nvSpPr>
        <p:spPr/>
        <p:txBody>
          <a:bodyPr/>
          <a:lstStyle/>
          <a:p>
            <a:fld id="{FA2A9AEB-C69E-4C08-8836-A6D57E0C4166}" type="slidenum">
              <a:rPr lang="ja-JP" altLang="en-US" smtClean="0"/>
              <a:pPr/>
              <a:t>‹#›</a:t>
            </a:fld>
            <a:endParaRPr lang="ja-JP" altLang="en-US" dirty="0"/>
          </a:p>
        </p:txBody>
      </p:sp>
    </p:spTree>
    <p:extLst>
      <p:ext uri="{BB962C8B-B14F-4D97-AF65-F5344CB8AC3E}">
        <p14:creationId xmlns:p14="http://schemas.microsoft.com/office/powerpoint/2010/main" val="2784847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白紙ロゴなし">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7994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裏表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5506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C94542-FC8B-CB75-2DF5-1703FC2F1AFB}"/>
              </a:ext>
            </a:extLst>
          </p:cNvPr>
          <p:cNvSpPr>
            <a:spLocks noGrp="1"/>
          </p:cNvSpPr>
          <p:nvPr>
            <p:ph type="title" hasCustomPrompt="1"/>
          </p:nvPr>
        </p:nvSpPr>
        <p:spPr>
          <a:xfrm>
            <a:off x="346562" y="3167390"/>
            <a:ext cx="3600000" cy="523220"/>
          </a:xfrm>
        </p:spPr>
        <p:txBody>
          <a:bodyPr wrap="none">
            <a:spAutoFit/>
          </a:bodyPr>
          <a:lstStyle>
            <a:lvl1pPr algn="ctr">
              <a:defRPr/>
            </a:lvl1pPr>
          </a:lstStyle>
          <a:p>
            <a:r>
              <a:rPr kumimoji="1" lang="ja-JP" altLang="en-US" dirty="0"/>
              <a:t>目次・コンテンツ</a:t>
            </a:r>
          </a:p>
        </p:txBody>
      </p:sp>
      <p:sp>
        <p:nvSpPr>
          <p:cNvPr id="7" name="テキスト プレースホルダー 6">
            <a:extLst>
              <a:ext uri="{FF2B5EF4-FFF2-40B4-BE49-F238E27FC236}">
                <a16:creationId xmlns:a16="http://schemas.microsoft.com/office/drawing/2014/main" id="{661A4F09-80F1-4110-EE2F-A28A7975CAEC}"/>
              </a:ext>
            </a:extLst>
          </p:cNvPr>
          <p:cNvSpPr>
            <a:spLocks noGrp="1"/>
          </p:cNvSpPr>
          <p:nvPr>
            <p:ph type="body" sz="quarter" idx="13"/>
          </p:nvPr>
        </p:nvSpPr>
        <p:spPr>
          <a:xfrm>
            <a:off x="4297038" y="549275"/>
            <a:ext cx="7560000" cy="5759450"/>
          </a:xfrm>
        </p:spPr>
        <p:txBody>
          <a:bodyPr anchor="ctr"/>
          <a:lstStyle>
            <a:lvl1pPr marL="457200" indent="-457200">
              <a:buFont typeface="+mj-lt"/>
              <a:buAutoNum type="arabicPeriod"/>
              <a:defRPr/>
            </a:lvl1pPr>
            <a:lvl2pPr marL="800100" indent="-342900">
              <a:buFont typeface="+mj-lt"/>
              <a:buAutoNum type="arabicPeriod"/>
              <a:defRPr/>
            </a:lvl2pPr>
            <a:lvl3pPr marL="1257300" indent="-3429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フッター プレースホルダー 5">
            <a:extLst>
              <a:ext uri="{FF2B5EF4-FFF2-40B4-BE49-F238E27FC236}">
                <a16:creationId xmlns:a16="http://schemas.microsoft.com/office/drawing/2014/main" id="{D80D70FD-B9E7-B783-3770-2736300A1ADA}"/>
              </a:ext>
            </a:extLst>
          </p:cNvPr>
          <p:cNvSpPr>
            <a:spLocks noGrp="1"/>
          </p:cNvSpPr>
          <p:nvPr>
            <p:ph type="ftr" sz="quarter" idx="14"/>
          </p:nvPr>
        </p:nvSpPr>
        <p:spPr/>
        <p:txBody>
          <a:bodyPr/>
          <a:lstStyle/>
          <a:p>
            <a:pPr algn="l"/>
            <a:r>
              <a:rPr lang="en-US" altLang="ja-JP"/>
              <a:t>© LEVERAGE CAREER ALL Rights Reserved.</a:t>
            </a:r>
            <a:endParaRPr lang="ja-JP" altLang="en-US" dirty="0"/>
          </a:p>
        </p:txBody>
      </p:sp>
      <p:sp>
        <p:nvSpPr>
          <p:cNvPr id="8" name="スライド番号プレースホルダー 7">
            <a:extLst>
              <a:ext uri="{FF2B5EF4-FFF2-40B4-BE49-F238E27FC236}">
                <a16:creationId xmlns:a16="http://schemas.microsoft.com/office/drawing/2014/main" id="{5B04A265-F45D-4629-833B-90DAE868DA78}"/>
              </a:ext>
            </a:extLst>
          </p:cNvPr>
          <p:cNvSpPr>
            <a:spLocks noGrp="1"/>
          </p:cNvSpPr>
          <p:nvPr>
            <p:ph type="sldNum" sz="quarter" idx="15"/>
          </p:nvPr>
        </p:nvSpPr>
        <p:spPr/>
        <p:txBody>
          <a:bodyPr/>
          <a:lstStyle/>
          <a:p>
            <a:fld id="{FA2A9AEB-C69E-4C08-8836-A6D57E0C4166}" type="slidenum">
              <a:rPr lang="ja-JP" altLang="en-US" smtClean="0"/>
              <a:pPr/>
              <a:t>‹#›</a:t>
            </a:fld>
            <a:endParaRPr lang="ja-JP" altLang="en-US" dirty="0"/>
          </a:p>
        </p:txBody>
      </p:sp>
    </p:spTree>
    <p:extLst>
      <p:ext uri="{BB962C8B-B14F-4D97-AF65-F5344CB8AC3E}">
        <p14:creationId xmlns:p14="http://schemas.microsoft.com/office/powerpoint/2010/main" val="1841055058"/>
      </p:ext>
    </p:extLst>
  </p:cSld>
  <p:clrMapOvr>
    <a:masterClrMapping/>
  </p:clrMapOvr>
  <p:extLst>
    <p:ext uri="{DCECCB84-F9BA-43D5-87BE-67443E8EF086}">
      <p15:sldGuideLst xmlns:p15="http://schemas.microsoft.com/office/powerpoint/2012/main">
        <p15:guide id="1" orient="horz" pos="34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75F68F-87BD-47A7-CBF2-93CFCDCA657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0B67778-1AAA-6120-FD4A-60FB95C1BAC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フッター プレースホルダー 6">
            <a:extLst>
              <a:ext uri="{FF2B5EF4-FFF2-40B4-BE49-F238E27FC236}">
                <a16:creationId xmlns:a16="http://schemas.microsoft.com/office/drawing/2014/main" id="{C4943A14-2DB4-4181-988A-F075092A5E83}"/>
              </a:ext>
            </a:extLst>
          </p:cNvPr>
          <p:cNvSpPr>
            <a:spLocks noGrp="1"/>
          </p:cNvSpPr>
          <p:nvPr>
            <p:ph type="ftr" sz="quarter" idx="10"/>
          </p:nvPr>
        </p:nvSpPr>
        <p:spPr/>
        <p:txBody>
          <a:bodyPr/>
          <a:lstStyle/>
          <a:p>
            <a:pPr algn="l"/>
            <a:r>
              <a:rPr lang="en-US" altLang="ja-JP"/>
              <a:t>© LEVERAGE CAREER ALL Rights Reserved.</a:t>
            </a:r>
            <a:endParaRPr lang="ja-JP" altLang="en-US" dirty="0"/>
          </a:p>
        </p:txBody>
      </p:sp>
      <p:sp>
        <p:nvSpPr>
          <p:cNvPr id="8" name="スライド番号プレースホルダー 7">
            <a:extLst>
              <a:ext uri="{FF2B5EF4-FFF2-40B4-BE49-F238E27FC236}">
                <a16:creationId xmlns:a16="http://schemas.microsoft.com/office/drawing/2014/main" id="{DACCF439-F4D4-4883-81E3-4AE7DAD02ABF}"/>
              </a:ext>
            </a:extLst>
          </p:cNvPr>
          <p:cNvSpPr>
            <a:spLocks noGrp="1"/>
          </p:cNvSpPr>
          <p:nvPr>
            <p:ph type="sldNum" sz="quarter" idx="11"/>
          </p:nvPr>
        </p:nvSpPr>
        <p:spPr/>
        <p:txBody>
          <a:bodyPr/>
          <a:lstStyle/>
          <a:p>
            <a:fld id="{FA2A9AEB-C69E-4C08-8836-A6D57E0C4166}" type="slidenum">
              <a:rPr lang="ja-JP" altLang="en-US" smtClean="0"/>
              <a:pPr/>
              <a:t>‹#›</a:t>
            </a:fld>
            <a:endParaRPr lang="ja-JP" altLang="en-US" dirty="0"/>
          </a:p>
        </p:txBody>
      </p:sp>
    </p:spTree>
    <p:extLst>
      <p:ext uri="{BB962C8B-B14F-4D97-AF65-F5344CB8AC3E}">
        <p14:creationId xmlns:p14="http://schemas.microsoft.com/office/powerpoint/2010/main" val="3410136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75F68F-87BD-47A7-CBF2-93CFCDCA6579}"/>
              </a:ext>
            </a:extLst>
          </p:cNvPr>
          <p:cNvSpPr>
            <a:spLocks noGrp="1"/>
          </p:cNvSpPr>
          <p:nvPr>
            <p:ph type="title"/>
          </p:nvPr>
        </p:nvSpPr>
        <p:spPr>
          <a:xfrm>
            <a:off x="612000" y="1080000"/>
            <a:ext cx="10798969" cy="870688"/>
          </a:xfrm>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0B67778-1AAA-6120-FD4A-60FB95C1BACB}"/>
              </a:ext>
            </a:extLst>
          </p:cNvPr>
          <p:cNvSpPr>
            <a:spLocks noGrp="1"/>
          </p:cNvSpPr>
          <p:nvPr>
            <p:ph idx="1"/>
          </p:nvPr>
        </p:nvSpPr>
        <p:spPr>
          <a:xfrm>
            <a:off x="612001" y="2294875"/>
            <a:ext cx="6768000" cy="4013850"/>
          </a:xfrm>
        </p:spPr>
        <p:txBody>
          <a:bodyPr>
            <a:normAutofit/>
          </a:bodyPr>
          <a:lstStyle>
            <a:lvl1pPr marL="0" indent="0">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フッター プレースホルダー 6">
            <a:extLst>
              <a:ext uri="{FF2B5EF4-FFF2-40B4-BE49-F238E27FC236}">
                <a16:creationId xmlns:a16="http://schemas.microsoft.com/office/drawing/2014/main" id="{C4943A14-2DB4-4181-988A-F075092A5E83}"/>
              </a:ext>
            </a:extLst>
          </p:cNvPr>
          <p:cNvSpPr>
            <a:spLocks noGrp="1"/>
          </p:cNvSpPr>
          <p:nvPr>
            <p:ph type="ftr" sz="quarter" idx="10"/>
          </p:nvPr>
        </p:nvSpPr>
        <p:spPr/>
        <p:txBody>
          <a:bodyPr/>
          <a:lstStyle/>
          <a:p>
            <a:pPr algn="l"/>
            <a:r>
              <a:rPr lang="en-US" altLang="ja-JP"/>
              <a:t>© LEVERAGE CAREER ALL Rights Reserved.</a:t>
            </a:r>
            <a:endParaRPr lang="ja-JP" altLang="en-US" dirty="0"/>
          </a:p>
        </p:txBody>
      </p:sp>
      <p:sp>
        <p:nvSpPr>
          <p:cNvPr id="8" name="スライド番号プレースホルダー 7">
            <a:extLst>
              <a:ext uri="{FF2B5EF4-FFF2-40B4-BE49-F238E27FC236}">
                <a16:creationId xmlns:a16="http://schemas.microsoft.com/office/drawing/2014/main" id="{DACCF439-F4D4-4883-81E3-4AE7DAD02ABF}"/>
              </a:ext>
            </a:extLst>
          </p:cNvPr>
          <p:cNvSpPr>
            <a:spLocks noGrp="1"/>
          </p:cNvSpPr>
          <p:nvPr>
            <p:ph type="sldNum" sz="quarter" idx="11"/>
          </p:nvPr>
        </p:nvSpPr>
        <p:spPr/>
        <p:txBody>
          <a:bodyPr/>
          <a:lstStyle/>
          <a:p>
            <a:fld id="{FA2A9AEB-C69E-4C08-8836-A6D57E0C4166}" type="slidenum">
              <a:rPr lang="ja-JP" altLang="en-US" smtClean="0"/>
              <a:pPr/>
              <a:t>‹#›</a:t>
            </a:fld>
            <a:endParaRPr lang="ja-JP" altLang="en-US" dirty="0"/>
          </a:p>
        </p:txBody>
      </p:sp>
      <p:cxnSp>
        <p:nvCxnSpPr>
          <p:cNvPr id="4" name="直線コネクタ 3">
            <a:extLst>
              <a:ext uri="{FF2B5EF4-FFF2-40B4-BE49-F238E27FC236}">
                <a16:creationId xmlns:a16="http://schemas.microsoft.com/office/drawing/2014/main" id="{8E3E198F-EFE4-F3BD-F5DA-E8762B1F59E2}"/>
              </a:ext>
            </a:extLst>
          </p:cNvPr>
          <p:cNvCxnSpPr>
            <a:cxnSpLocks/>
          </p:cNvCxnSpPr>
          <p:nvPr userDrawn="1"/>
        </p:nvCxnSpPr>
        <p:spPr>
          <a:xfrm>
            <a:off x="0" y="2122781"/>
            <a:ext cx="73800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626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24B280-D01F-C177-13E3-AAFC488CCE27}"/>
              </a:ext>
            </a:extLst>
          </p:cNvPr>
          <p:cNvSpPr>
            <a:spLocks noGrp="1"/>
          </p:cNvSpPr>
          <p:nvPr>
            <p:ph type="title"/>
          </p:nvPr>
        </p:nvSpPr>
        <p:spPr>
          <a:xfrm>
            <a:off x="695325" y="3429000"/>
            <a:ext cx="6999032" cy="1204304"/>
          </a:xfrm>
        </p:spPr>
        <p:txBody>
          <a:bodyPr wrap="none" anchor="b">
            <a:normAutofit/>
          </a:bodyPr>
          <a:lstStyle>
            <a:lvl1pPr>
              <a:lnSpc>
                <a:spcPct val="100000"/>
              </a:lnSpc>
              <a:defRPr sz="4000"/>
            </a:lvl1p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C382030A-FE93-0398-DFBA-60B50EDDE47E}"/>
              </a:ext>
            </a:extLst>
          </p:cNvPr>
          <p:cNvSpPr>
            <a:spLocks noGrp="1"/>
          </p:cNvSpPr>
          <p:nvPr>
            <p:ph type="body" idx="1"/>
          </p:nvPr>
        </p:nvSpPr>
        <p:spPr>
          <a:xfrm>
            <a:off x="702328" y="5139174"/>
            <a:ext cx="3592650" cy="1169551"/>
          </a:xfrm>
        </p:spPr>
        <p:txBody>
          <a:bodyPr wrap="none">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dirty="0"/>
              <a:t>マスター テキストの書式設定</a:t>
            </a:r>
            <a:endParaRPr kumimoji="1" lang="en-US" altLang="ja-JP" dirty="0"/>
          </a:p>
        </p:txBody>
      </p:sp>
      <p:sp>
        <p:nvSpPr>
          <p:cNvPr id="7" name="フッター プレースホルダー 6">
            <a:extLst>
              <a:ext uri="{FF2B5EF4-FFF2-40B4-BE49-F238E27FC236}">
                <a16:creationId xmlns:a16="http://schemas.microsoft.com/office/drawing/2014/main" id="{2966BDF2-BD21-9487-F8D3-3BDE11D77CBD}"/>
              </a:ext>
            </a:extLst>
          </p:cNvPr>
          <p:cNvSpPr>
            <a:spLocks noGrp="1"/>
          </p:cNvSpPr>
          <p:nvPr>
            <p:ph type="ftr" sz="quarter" idx="10"/>
          </p:nvPr>
        </p:nvSpPr>
        <p:spPr/>
        <p:txBody>
          <a:bodyPr/>
          <a:lstStyle/>
          <a:p>
            <a:pPr algn="l"/>
            <a:r>
              <a:rPr lang="en-US" altLang="ja-JP"/>
              <a:t>© LEVERAGE CAREER ALL Rights Reserved.</a:t>
            </a:r>
            <a:endParaRPr lang="ja-JP" altLang="en-US" dirty="0"/>
          </a:p>
        </p:txBody>
      </p:sp>
      <p:sp>
        <p:nvSpPr>
          <p:cNvPr id="8" name="スライド番号プレースホルダー 7">
            <a:extLst>
              <a:ext uri="{FF2B5EF4-FFF2-40B4-BE49-F238E27FC236}">
                <a16:creationId xmlns:a16="http://schemas.microsoft.com/office/drawing/2014/main" id="{139224A8-4FAF-048F-780A-46A22084AFB2}"/>
              </a:ext>
            </a:extLst>
          </p:cNvPr>
          <p:cNvSpPr>
            <a:spLocks noGrp="1"/>
          </p:cNvSpPr>
          <p:nvPr>
            <p:ph type="sldNum" sz="quarter" idx="11"/>
          </p:nvPr>
        </p:nvSpPr>
        <p:spPr/>
        <p:txBody>
          <a:bodyPr/>
          <a:lstStyle/>
          <a:p>
            <a:fld id="{FA2A9AEB-C69E-4C08-8836-A6D57E0C4166}" type="slidenum">
              <a:rPr lang="ja-JP" altLang="en-US" smtClean="0"/>
              <a:pPr/>
              <a:t>‹#›</a:t>
            </a:fld>
            <a:endParaRPr lang="ja-JP" altLang="en-US" dirty="0"/>
          </a:p>
        </p:txBody>
      </p:sp>
    </p:spTree>
    <p:extLst>
      <p:ext uri="{BB962C8B-B14F-4D97-AF65-F5344CB8AC3E}">
        <p14:creationId xmlns:p14="http://schemas.microsoft.com/office/powerpoint/2010/main" val="2325551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78BD4D06-1CD1-29F3-D058-03EB44D20E61}"/>
              </a:ext>
            </a:extLst>
          </p:cNvPr>
          <p:cNvSpPr>
            <a:spLocks noGrp="1"/>
          </p:cNvSpPr>
          <p:nvPr>
            <p:ph sz="half" idx="1"/>
          </p:nvPr>
        </p:nvSpPr>
        <p:spPr>
          <a:xfrm>
            <a:off x="697706" y="1630794"/>
            <a:ext cx="5220000" cy="4680000"/>
          </a:xfrm>
        </p:spPr>
        <p:txBody>
          <a:bodyPr>
            <a:normAutofit/>
          </a:bodyPr>
          <a:lstStyle>
            <a:lvl1pPr>
              <a:defRPr lang="ja-JP" altLang="en-US" dirty="0"/>
            </a:lvl1pPr>
            <a:lvl2pPr>
              <a:defRPr lang="ja-JP" altLang="en-US" dirty="0"/>
            </a:lvl2pPr>
            <a:lvl3pPr>
              <a:defRPr lang="ja-JP" altLang="en-US" dirty="0"/>
            </a:lvl3pPr>
            <a:lvl4pPr>
              <a:defRPr lang="ja-JP" altLang="en-US" dirty="0"/>
            </a:lvl4pPr>
            <a:lvl5pPr>
              <a:defRPr lang="ja-JP" altLang="en-US" dirty="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コンテンツ プレースホルダー 3">
            <a:extLst>
              <a:ext uri="{FF2B5EF4-FFF2-40B4-BE49-F238E27FC236}">
                <a16:creationId xmlns:a16="http://schemas.microsoft.com/office/drawing/2014/main" id="{8093F7E2-743B-83A1-0164-D1E304E5887C}"/>
              </a:ext>
            </a:extLst>
          </p:cNvPr>
          <p:cNvSpPr>
            <a:spLocks noGrp="1"/>
          </p:cNvSpPr>
          <p:nvPr>
            <p:ph sz="half" idx="2"/>
          </p:nvPr>
        </p:nvSpPr>
        <p:spPr>
          <a:xfrm>
            <a:off x="6278571" y="1630794"/>
            <a:ext cx="5220000" cy="4680000"/>
          </a:xfrm>
        </p:spPr>
        <p:txBody>
          <a:bodyPr>
            <a:normAutofit/>
          </a:bodyPr>
          <a:lstStyle>
            <a:lvl1pPr>
              <a:defRPr lang="ja-JP" altLang="en-US" dirty="0"/>
            </a:lvl1pPr>
            <a:lvl2pPr>
              <a:defRPr lang="ja-JP" altLang="en-US" dirty="0"/>
            </a:lvl2pPr>
            <a:lvl3pPr>
              <a:defRPr lang="ja-JP" altLang="en-US" dirty="0"/>
            </a:lvl3pPr>
            <a:lvl4pPr>
              <a:defRPr lang="ja-JP" altLang="en-US" dirty="0"/>
            </a:lvl4pPr>
            <a:lvl5pPr>
              <a:defRPr lang="ja-JP" altLang="en-US" dirty="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8" name="タイトル 7">
            <a:extLst>
              <a:ext uri="{FF2B5EF4-FFF2-40B4-BE49-F238E27FC236}">
                <a16:creationId xmlns:a16="http://schemas.microsoft.com/office/drawing/2014/main" id="{3D0017AD-07A7-6615-ED34-305DA77D4C31}"/>
              </a:ext>
            </a:extLst>
          </p:cNvPr>
          <p:cNvSpPr>
            <a:spLocks noGrp="1"/>
          </p:cNvSpPr>
          <p:nvPr>
            <p:ph type="title"/>
          </p:nvPr>
        </p:nvSpPr>
        <p:spPr>
          <a:xfrm>
            <a:off x="697706" y="551656"/>
            <a:ext cx="10798969" cy="870688"/>
          </a:xfrm>
        </p:spPr>
        <p:txBody>
          <a:bodyPr/>
          <a:lstStyle/>
          <a:p>
            <a:r>
              <a:rPr kumimoji="1" lang="ja-JP" altLang="en-US" dirty="0"/>
              <a:t>マスター タイトルの書式設定</a:t>
            </a:r>
          </a:p>
        </p:txBody>
      </p:sp>
      <p:sp>
        <p:nvSpPr>
          <p:cNvPr id="2" name="フッター プレースホルダー 1">
            <a:extLst>
              <a:ext uri="{FF2B5EF4-FFF2-40B4-BE49-F238E27FC236}">
                <a16:creationId xmlns:a16="http://schemas.microsoft.com/office/drawing/2014/main" id="{EE6A2942-E563-D6CA-BE9E-57C59D8B05D0}"/>
              </a:ext>
            </a:extLst>
          </p:cNvPr>
          <p:cNvSpPr>
            <a:spLocks noGrp="1"/>
          </p:cNvSpPr>
          <p:nvPr>
            <p:ph type="ftr" sz="quarter" idx="10"/>
          </p:nvPr>
        </p:nvSpPr>
        <p:spPr/>
        <p:txBody>
          <a:bodyPr/>
          <a:lstStyle/>
          <a:p>
            <a:pPr algn="l"/>
            <a:r>
              <a:rPr lang="en-US" altLang="ja-JP"/>
              <a:t>© LEVERAGE CAREER ALL Rights Reserved.</a:t>
            </a:r>
            <a:endParaRPr lang="ja-JP" altLang="en-US" dirty="0"/>
          </a:p>
        </p:txBody>
      </p:sp>
      <p:sp>
        <p:nvSpPr>
          <p:cNvPr id="9" name="スライド番号プレースホルダー 8">
            <a:extLst>
              <a:ext uri="{FF2B5EF4-FFF2-40B4-BE49-F238E27FC236}">
                <a16:creationId xmlns:a16="http://schemas.microsoft.com/office/drawing/2014/main" id="{D4C91875-7172-45C4-1C9E-20E516CD2782}"/>
              </a:ext>
            </a:extLst>
          </p:cNvPr>
          <p:cNvSpPr>
            <a:spLocks noGrp="1"/>
          </p:cNvSpPr>
          <p:nvPr>
            <p:ph type="sldNum" sz="quarter" idx="11"/>
          </p:nvPr>
        </p:nvSpPr>
        <p:spPr/>
        <p:txBody>
          <a:bodyPr/>
          <a:lstStyle/>
          <a:p>
            <a:fld id="{FA2A9AEB-C69E-4C08-8836-A6D57E0C4166}" type="slidenum">
              <a:rPr lang="ja-JP" altLang="en-US" smtClean="0"/>
              <a:pPr/>
              <a:t>‹#›</a:t>
            </a:fld>
            <a:endParaRPr lang="ja-JP" altLang="en-US" dirty="0"/>
          </a:p>
        </p:txBody>
      </p:sp>
    </p:spTree>
    <p:extLst>
      <p:ext uri="{BB962C8B-B14F-4D97-AF65-F5344CB8AC3E}">
        <p14:creationId xmlns:p14="http://schemas.microsoft.com/office/powerpoint/2010/main" val="2976612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1AA45F1F-02B2-C2FC-5D68-774CF0FFFFBA}"/>
              </a:ext>
            </a:extLst>
          </p:cNvPr>
          <p:cNvSpPr>
            <a:spLocks noGrp="1"/>
          </p:cNvSpPr>
          <p:nvPr>
            <p:ph type="body" idx="1"/>
          </p:nvPr>
        </p:nvSpPr>
        <p:spPr>
          <a:xfrm>
            <a:off x="697706" y="1632015"/>
            <a:ext cx="5220000" cy="648511"/>
          </a:xfrm>
        </p:spPr>
        <p:txBody>
          <a:bodyPr wrap="none" anchor="b">
            <a:normAutofit/>
          </a:bodyPr>
          <a:lstStyle>
            <a:lvl1pPr marL="0" indent="0" algn="ctr">
              <a:lnSpc>
                <a:spcPct val="90000"/>
              </a:lnSpc>
              <a:spcBef>
                <a:spcPts val="0"/>
              </a:spcBef>
              <a:buNone/>
              <a:defRPr lang="en-US" altLang="ja-JP" sz="2000" b="1" dirty="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dirty="0"/>
              <a:t>マスター テキストの書式設定</a:t>
            </a:r>
            <a:endParaRPr kumimoji="1" lang="en-US" altLang="ja-JP" dirty="0"/>
          </a:p>
        </p:txBody>
      </p:sp>
      <p:sp>
        <p:nvSpPr>
          <p:cNvPr id="4" name="コンテンツ プレースホルダー 3">
            <a:extLst>
              <a:ext uri="{FF2B5EF4-FFF2-40B4-BE49-F238E27FC236}">
                <a16:creationId xmlns:a16="http://schemas.microsoft.com/office/drawing/2014/main" id="{844B90BF-3BB8-B4A2-97D7-421DD707FF69}"/>
              </a:ext>
            </a:extLst>
          </p:cNvPr>
          <p:cNvSpPr>
            <a:spLocks noGrp="1"/>
          </p:cNvSpPr>
          <p:nvPr>
            <p:ph sz="half" idx="2"/>
          </p:nvPr>
        </p:nvSpPr>
        <p:spPr>
          <a:xfrm>
            <a:off x="697706" y="2349137"/>
            <a:ext cx="5220000" cy="3960000"/>
          </a:xfrm>
        </p:spPr>
        <p:txBody>
          <a:bodyPr>
            <a:normAutofit/>
          </a:bodyPr>
          <a:lstStyle>
            <a:lvl1pPr>
              <a:defRPr lang="ja-JP" altLang="en-US" dirty="0"/>
            </a:lvl1pPr>
            <a:lvl2pPr>
              <a:defRPr lang="ja-JP" altLang="en-US" dirty="0"/>
            </a:lvl2pPr>
            <a:lvl3pPr>
              <a:defRPr lang="ja-JP" altLang="en-US" dirty="0"/>
            </a:lvl3pPr>
            <a:lvl4pPr>
              <a:defRPr lang="ja-JP" altLang="en-US" dirty="0"/>
            </a:lvl4pPr>
            <a:lvl5pPr>
              <a:defRPr lang="ja-JP" altLang="en-US" dirty="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テキスト プレースホルダー 4">
            <a:extLst>
              <a:ext uri="{FF2B5EF4-FFF2-40B4-BE49-F238E27FC236}">
                <a16:creationId xmlns:a16="http://schemas.microsoft.com/office/drawing/2014/main" id="{B02677FC-98D5-B21B-D8B3-2EE8A655EAE9}"/>
              </a:ext>
            </a:extLst>
          </p:cNvPr>
          <p:cNvSpPr>
            <a:spLocks noGrp="1"/>
          </p:cNvSpPr>
          <p:nvPr>
            <p:ph type="body" sz="quarter" idx="3"/>
          </p:nvPr>
        </p:nvSpPr>
        <p:spPr>
          <a:xfrm>
            <a:off x="6278571" y="1632015"/>
            <a:ext cx="5220000" cy="648511"/>
          </a:xfrm>
        </p:spPr>
        <p:txBody>
          <a:bodyPr wrap="none" anchor="b">
            <a:normAutofit/>
          </a:bodyPr>
          <a:lstStyle>
            <a:lvl1pPr marL="0" indent="0" algn="ctr">
              <a:spcBef>
                <a:spcPts val="0"/>
              </a:spcBef>
              <a:buNone/>
              <a:defRPr lang="en-US" altLang="ja-JP" sz="2000" b="1" dirty="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dirty="0"/>
              <a:t>マスター テキストの書式設定</a:t>
            </a:r>
            <a:endParaRPr kumimoji="1" lang="en-US" altLang="ja-JP" dirty="0"/>
          </a:p>
        </p:txBody>
      </p:sp>
      <p:sp>
        <p:nvSpPr>
          <p:cNvPr id="6" name="コンテンツ プレースホルダー 5">
            <a:extLst>
              <a:ext uri="{FF2B5EF4-FFF2-40B4-BE49-F238E27FC236}">
                <a16:creationId xmlns:a16="http://schemas.microsoft.com/office/drawing/2014/main" id="{CD33719C-7F44-7610-D76A-E22BD96C1EAC}"/>
              </a:ext>
            </a:extLst>
          </p:cNvPr>
          <p:cNvSpPr>
            <a:spLocks noGrp="1"/>
          </p:cNvSpPr>
          <p:nvPr>
            <p:ph sz="quarter" idx="4"/>
          </p:nvPr>
        </p:nvSpPr>
        <p:spPr>
          <a:xfrm>
            <a:off x="6278571" y="2349137"/>
            <a:ext cx="5220000" cy="3960000"/>
          </a:xfrm>
        </p:spPr>
        <p:txBody>
          <a:bodyPr>
            <a:normAutofit/>
          </a:bodyPr>
          <a:lstStyle>
            <a:lvl1pPr>
              <a:defRPr lang="ja-JP" altLang="en-US" dirty="0"/>
            </a:lvl1pPr>
            <a:lvl2pPr>
              <a:defRPr lang="ja-JP" altLang="en-US" dirty="0"/>
            </a:lvl2pPr>
            <a:lvl3pPr>
              <a:defRPr lang="ja-JP" altLang="en-US" dirty="0"/>
            </a:lvl3pPr>
            <a:lvl4pPr>
              <a:defRPr lang="ja-JP" altLang="en-US" dirty="0"/>
            </a:lvl4pPr>
            <a:lvl5pPr>
              <a:defRPr lang="ja-JP" altLang="en-US" dirty="0"/>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2" name="タイトル 1">
            <a:extLst>
              <a:ext uri="{FF2B5EF4-FFF2-40B4-BE49-F238E27FC236}">
                <a16:creationId xmlns:a16="http://schemas.microsoft.com/office/drawing/2014/main" id="{91E12AAE-8B18-2C6E-9407-77A6D073389F}"/>
              </a:ext>
            </a:extLst>
          </p:cNvPr>
          <p:cNvSpPr>
            <a:spLocks noGrp="1"/>
          </p:cNvSpPr>
          <p:nvPr>
            <p:ph type="title"/>
          </p:nvPr>
        </p:nvSpPr>
        <p:spPr>
          <a:xfrm>
            <a:off x="697706" y="551656"/>
            <a:ext cx="10798969" cy="870688"/>
          </a:xfrm>
        </p:spPr>
        <p:txBody>
          <a:bodyPr/>
          <a:lstStyle/>
          <a:p>
            <a:r>
              <a:rPr kumimoji="1" lang="ja-JP" altLang="en-US" dirty="0"/>
              <a:t>マスター タイトルの書式設定</a:t>
            </a:r>
          </a:p>
        </p:txBody>
      </p:sp>
      <p:sp>
        <p:nvSpPr>
          <p:cNvPr id="10" name="フッター プレースホルダー 9">
            <a:extLst>
              <a:ext uri="{FF2B5EF4-FFF2-40B4-BE49-F238E27FC236}">
                <a16:creationId xmlns:a16="http://schemas.microsoft.com/office/drawing/2014/main" id="{2515707E-CDC2-9CC9-F131-471C35DC28D9}"/>
              </a:ext>
            </a:extLst>
          </p:cNvPr>
          <p:cNvSpPr>
            <a:spLocks noGrp="1"/>
          </p:cNvSpPr>
          <p:nvPr>
            <p:ph type="ftr" sz="quarter" idx="10"/>
          </p:nvPr>
        </p:nvSpPr>
        <p:spPr/>
        <p:txBody>
          <a:bodyPr/>
          <a:lstStyle/>
          <a:p>
            <a:pPr algn="l"/>
            <a:r>
              <a:rPr lang="en-US" altLang="ja-JP"/>
              <a:t>© LEVERAGE CAREER ALL Rights Reserved.</a:t>
            </a:r>
            <a:endParaRPr lang="ja-JP" altLang="en-US" dirty="0"/>
          </a:p>
        </p:txBody>
      </p:sp>
      <p:sp>
        <p:nvSpPr>
          <p:cNvPr id="11" name="スライド番号プレースホルダー 10">
            <a:extLst>
              <a:ext uri="{FF2B5EF4-FFF2-40B4-BE49-F238E27FC236}">
                <a16:creationId xmlns:a16="http://schemas.microsoft.com/office/drawing/2014/main" id="{C4B7C1C9-25FA-6170-5088-0DBB109827BA}"/>
              </a:ext>
            </a:extLst>
          </p:cNvPr>
          <p:cNvSpPr>
            <a:spLocks noGrp="1"/>
          </p:cNvSpPr>
          <p:nvPr>
            <p:ph type="sldNum" sz="quarter" idx="11"/>
          </p:nvPr>
        </p:nvSpPr>
        <p:spPr/>
        <p:txBody>
          <a:bodyPr/>
          <a:lstStyle/>
          <a:p>
            <a:fld id="{FA2A9AEB-C69E-4C08-8836-A6D57E0C4166}" type="slidenum">
              <a:rPr lang="ja-JP" altLang="en-US" smtClean="0"/>
              <a:pPr/>
              <a:t>‹#›</a:t>
            </a:fld>
            <a:endParaRPr lang="ja-JP" altLang="en-US" dirty="0"/>
          </a:p>
        </p:txBody>
      </p:sp>
    </p:spTree>
    <p:extLst>
      <p:ext uri="{BB962C8B-B14F-4D97-AF65-F5344CB8AC3E}">
        <p14:creationId xmlns:p14="http://schemas.microsoft.com/office/powerpoint/2010/main" val="1869995320"/>
      </p:ext>
    </p:extLst>
  </p:cSld>
  <p:clrMapOvr>
    <a:masterClrMapping/>
  </p:clrMapOvr>
  <p:extLst>
    <p:ext uri="{DCECCB84-F9BA-43D5-87BE-67443E8EF086}">
      <p15:sldGuideLst xmlns:p15="http://schemas.microsoft.com/office/powerpoint/2012/main">
        <p15:guide id="1" orient="horz" pos="125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C44E35-F507-22F2-DACD-95998DBE62D1}"/>
              </a:ext>
            </a:extLst>
          </p:cNvPr>
          <p:cNvSpPr>
            <a:spLocks noGrp="1"/>
          </p:cNvSpPr>
          <p:nvPr>
            <p:ph type="title"/>
          </p:nvPr>
        </p:nvSpPr>
        <p:spPr/>
        <p:txBody>
          <a:bodyPr/>
          <a:lstStyle/>
          <a:p>
            <a:r>
              <a:rPr kumimoji="1" lang="ja-JP" altLang="en-US"/>
              <a:t>マスター タイトルの書式設定</a:t>
            </a:r>
          </a:p>
        </p:txBody>
      </p:sp>
      <p:sp>
        <p:nvSpPr>
          <p:cNvPr id="6" name="フッター プレースホルダー 5">
            <a:extLst>
              <a:ext uri="{FF2B5EF4-FFF2-40B4-BE49-F238E27FC236}">
                <a16:creationId xmlns:a16="http://schemas.microsoft.com/office/drawing/2014/main" id="{D73872FA-A887-E55F-7B1B-CCB87C056EA6}"/>
              </a:ext>
            </a:extLst>
          </p:cNvPr>
          <p:cNvSpPr>
            <a:spLocks noGrp="1"/>
          </p:cNvSpPr>
          <p:nvPr>
            <p:ph type="ftr" sz="quarter" idx="10"/>
          </p:nvPr>
        </p:nvSpPr>
        <p:spPr/>
        <p:txBody>
          <a:bodyPr/>
          <a:lstStyle/>
          <a:p>
            <a:pPr algn="l"/>
            <a:r>
              <a:rPr lang="en-US" altLang="ja-JP"/>
              <a:t>© LEVERAGE CAREER ALL Rights Reserved.</a:t>
            </a:r>
            <a:endParaRPr lang="ja-JP" altLang="en-US" dirty="0"/>
          </a:p>
        </p:txBody>
      </p:sp>
      <p:sp>
        <p:nvSpPr>
          <p:cNvPr id="7" name="スライド番号プレースホルダー 6">
            <a:extLst>
              <a:ext uri="{FF2B5EF4-FFF2-40B4-BE49-F238E27FC236}">
                <a16:creationId xmlns:a16="http://schemas.microsoft.com/office/drawing/2014/main" id="{3C9A66ED-F9AB-3B24-6659-62A3C93A2CDF}"/>
              </a:ext>
            </a:extLst>
          </p:cNvPr>
          <p:cNvSpPr>
            <a:spLocks noGrp="1"/>
          </p:cNvSpPr>
          <p:nvPr>
            <p:ph type="sldNum" sz="quarter" idx="11"/>
          </p:nvPr>
        </p:nvSpPr>
        <p:spPr/>
        <p:txBody>
          <a:bodyPr/>
          <a:lstStyle/>
          <a:p>
            <a:fld id="{FA2A9AEB-C69E-4C08-8836-A6D57E0C4166}" type="slidenum">
              <a:rPr lang="ja-JP" altLang="en-US" smtClean="0"/>
              <a:pPr/>
              <a:t>‹#›</a:t>
            </a:fld>
            <a:endParaRPr lang="ja-JP" altLang="en-US" dirty="0"/>
          </a:p>
        </p:txBody>
      </p:sp>
    </p:spTree>
    <p:extLst>
      <p:ext uri="{BB962C8B-B14F-4D97-AF65-F5344CB8AC3E}">
        <p14:creationId xmlns:p14="http://schemas.microsoft.com/office/powerpoint/2010/main" val="1578864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5" name="フッター プレースホルダー 4">
            <a:extLst>
              <a:ext uri="{FF2B5EF4-FFF2-40B4-BE49-F238E27FC236}">
                <a16:creationId xmlns:a16="http://schemas.microsoft.com/office/drawing/2014/main" id="{BCCF702C-8703-3945-8130-3E8B1B3CBD78}"/>
              </a:ext>
            </a:extLst>
          </p:cNvPr>
          <p:cNvSpPr>
            <a:spLocks noGrp="1"/>
          </p:cNvSpPr>
          <p:nvPr>
            <p:ph type="ftr" sz="quarter" idx="10"/>
          </p:nvPr>
        </p:nvSpPr>
        <p:spPr/>
        <p:txBody>
          <a:bodyPr/>
          <a:lstStyle/>
          <a:p>
            <a:pPr algn="l"/>
            <a:r>
              <a:rPr lang="en-US" altLang="ja-JP"/>
              <a:t>© LEVERAGE CAREER ALL Rights Reserved.</a:t>
            </a:r>
            <a:endParaRPr lang="ja-JP" altLang="en-US" dirty="0"/>
          </a:p>
        </p:txBody>
      </p:sp>
      <p:sp>
        <p:nvSpPr>
          <p:cNvPr id="6" name="スライド番号プレースホルダー 5">
            <a:extLst>
              <a:ext uri="{FF2B5EF4-FFF2-40B4-BE49-F238E27FC236}">
                <a16:creationId xmlns:a16="http://schemas.microsoft.com/office/drawing/2014/main" id="{FFCD0117-D99C-ECD0-4737-39E63E4BFAE5}"/>
              </a:ext>
            </a:extLst>
          </p:cNvPr>
          <p:cNvSpPr>
            <a:spLocks noGrp="1"/>
          </p:cNvSpPr>
          <p:nvPr>
            <p:ph type="sldNum" sz="quarter" idx="11"/>
          </p:nvPr>
        </p:nvSpPr>
        <p:spPr/>
        <p:txBody>
          <a:bodyPr/>
          <a:lstStyle/>
          <a:p>
            <a:fld id="{FA2A9AEB-C69E-4C08-8836-A6D57E0C4166}" type="slidenum">
              <a:rPr lang="ja-JP" altLang="en-US" smtClean="0"/>
              <a:pPr/>
              <a:t>‹#›</a:t>
            </a:fld>
            <a:endParaRPr lang="ja-JP" altLang="en-US" dirty="0"/>
          </a:p>
        </p:txBody>
      </p:sp>
    </p:spTree>
    <p:extLst>
      <p:ext uri="{BB962C8B-B14F-4D97-AF65-F5344CB8AC3E}">
        <p14:creationId xmlns:p14="http://schemas.microsoft.com/office/powerpoint/2010/main" val="4203402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B406FC3-6490-3452-0591-CB2F108FAF32}"/>
              </a:ext>
            </a:extLst>
          </p:cNvPr>
          <p:cNvSpPr>
            <a:spLocks noGrp="1"/>
          </p:cNvSpPr>
          <p:nvPr>
            <p:ph idx="1"/>
          </p:nvPr>
        </p:nvSpPr>
        <p:spPr>
          <a:xfrm>
            <a:off x="4836675" y="1630793"/>
            <a:ext cx="6660000" cy="4680000"/>
          </a:xfrm>
        </p:spPr>
        <p:txBody>
          <a:bodyPr>
            <a:normAutofit/>
          </a:bodyPr>
          <a:lstStyle>
            <a:lvl1pPr>
              <a:defRPr lang="ja-JP" altLang="en-US" dirty="0"/>
            </a:lvl1pPr>
            <a:lvl2pPr>
              <a:defRPr lang="ja-JP" altLang="en-US" dirty="0"/>
            </a:lvl2pPr>
            <a:lvl3pPr>
              <a:defRPr lang="ja-JP" altLang="en-US" dirty="0"/>
            </a:lvl3pPr>
            <a:lvl4pPr>
              <a:defRPr lang="ja-JP" altLang="en-US" dirty="0"/>
            </a:lvl4pPr>
            <a:lvl5pPr>
              <a:defRPr lang="ja-JP" altLang="en-US" dirty="0"/>
            </a:lvl5pPr>
            <a:lvl6pPr>
              <a:defRPr sz="2000"/>
            </a:lvl6pPr>
            <a:lvl7pPr>
              <a:defRPr sz="2000"/>
            </a:lvl7pPr>
            <a:lvl8pPr>
              <a:defRPr sz="2000"/>
            </a:lvl8pPr>
            <a:lvl9pPr>
              <a:defRPr sz="2000"/>
            </a:lvl9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テキスト プレースホルダー 3">
            <a:extLst>
              <a:ext uri="{FF2B5EF4-FFF2-40B4-BE49-F238E27FC236}">
                <a16:creationId xmlns:a16="http://schemas.microsoft.com/office/drawing/2014/main" id="{F1DA15EB-D8C8-842C-6171-BF8FE904A9A0}"/>
              </a:ext>
            </a:extLst>
          </p:cNvPr>
          <p:cNvSpPr>
            <a:spLocks noGrp="1"/>
          </p:cNvSpPr>
          <p:nvPr>
            <p:ph type="body" sz="half" idx="2"/>
          </p:nvPr>
        </p:nvSpPr>
        <p:spPr>
          <a:xfrm>
            <a:off x="697706" y="1630793"/>
            <a:ext cx="3960000" cy="4680000"/>
          </a:xfrm>
        </p:spPr>
        <p:txBody>
          <a:bodyPr/>
          <a:lstStyle>
            <a:lvl1pPr marL="0" indent="0">
              <a:buNone/>
              <a:defRPr lang="ja-JP" altLang="en-US" dirty="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dirty="0"/>
              <a:t>マスター テキストの書式設定</a:t>
            </a:r>
          </a:p>
        </p:txBody>
      </p:sp>
      <p:sp>
        <p:nvSpPr>
          <p:cNvPr id="2" name="タイトル 1">
            <a:extLst>
              <a:ext uri="{FF2B5EF4-FFF2-40B4-BE49-F238E27FC236}">
                <a16:creationId xmlns:a16="http://schemas.microsoft.com/office/drawing/2014/main" id="{B6AB359F-EE29-0B8C-69C2-CDFE9EBEEBFC}"/>
              </a:ext>
            </a:extLst>
          </p:cNvPr>
          <p:cNvSpPr>
            <a:spLocks noGrp="1"/>
          </p:cNvSpPr>
          <p:nvPr>
            <p:ph type="title"/>
          </p:nvPr>
        </p:nvSpPr>
        <p:spPr>
          <a:xfrm>
            <a:off x="697706" y="551656"/>
            <a:ext cx="10798969" cy="870688"/>
          </a:xfrm>
        </p:spPr>
        <p:txBody>
          <a:bodyPr/>
          <a:lstStyle/>
          <a:p>
            <a:r>
              <a:rPr kumimoji="1" lang="ja-JP" altLang="en-US"/>
              <a:t>マスター タイトルの書式設定</a:t>
            </a:r>
          </a:p>
        </p:txBody>
      </p:sp>
      <p:sp>
        <p:nvSpPr>
          <p:cNvPr id="8" name="フッター プレースホルダー 7">
            <a:extLst>
              <a:ext uri="{FF2B5EF4-FFF2-40B4-BE49-F238E27FC236}">
                <a16:creationId xmlns:a16="http://schemas.microsoft.com/office/drawing/2014/main" id="{756EA278-1E04-49D3-0F33-3AA8C8D32BE8}"/>
              </a:ext>
            </a:extLst>
          </p:cNvPr>
          <p:cNvSpPr>
            <a:spLocks noGrp="1"/>
          </p:cNvSpPr>
          <p:nvPr>
            <p:ph type="ftr" sz="quarter" idx="10"/>
          </p:nvPr>
        </p:nvSpPr>
        <p:spPr/>
        <p:txBody>
          <a:bodyPr/>
          <a:lstStyle/>
          <a:p>
            <a:pPr algn="l"/>
            <a:r>
              <a:rPr lang="en-US" altLang="ja-JP"/>
              <a:t>© LEVERAGE CAREER ALL Rights Reserved.</a:t>
            </a:r>
            <a:endParaRPr lang="ja-JP" altLang="en-US" dirty="0"/>
          </a:p>
        </p:txBody>
      </p:sp>
      <p:sp>
        <p:nvSpPr>
          <p:cNvPr id="9" name="スライド番号プレースホルダー 8">
            <a:extLst>
              <a:ext uri="{FF2B5EF4-FFF2-40B4-BE49-F238E27FC236}">
                <a16:creationId xmlns:a16="http://schemas.microsoft.com/office/drawing/2014/main" id="{FE568A01-3B2A-DDAF-693F-620EE6B22D54}"/>
              </a:ext>
            </a:extLst>
          </p:cNvPr>
          <p:cNvSpPr>
            <a:spLocks noGrp="1"/>
          </p:cNvSpPr>
          <p:nvPr>
            <p:ph type="sldNum" sz="quarter" idx="11"/>
          </p:nvPr>
        </p:nvSpPr>
        <p:spPr/>
        <p:txBody>
          <a:bodyPr/>
          <a:lstStyle/>
          <a:p>
            <a:fld id="{FA2A9AEB-C69E-4C08-8836-A6D57E0C4166}" type="slidenum">
              <a:rPr lang="ja-JP" altLang="en-US" smtClean="0"/>
              <a:pPr/>
              <a:t>‹#›</a:t>
            </a:fld>
            <a:endParaRPr lang="ja-JP" altLang="en-US" dirty="0"/>
          </a:p>
        </p:txBody>
      </p:sp>
    </p:spTree>
    <p:extLst>
      <p:ext uri="{BB962C8B-B14F-4D97-AF65-F5344CB8AC3E}">
        <p14:creationId xmlns:p14="http://schemas.microsoft.com/office/powerpoint/2010/main" val="1424697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四角形: 1 つの角を丸める 7">
            <a:extLst>
              <a:ext uri="{FF2B5EF4-FFF2-40B4-BE49-F238E27FC236}">
                <a16:creationId xmlns:a16="http://schemas.microsoft.com/office/drawing/2014/main" id="{EB8A8492-81D5-F095-B3BE-72EE262CB984}"/>
              </a:ext>
            </a:extLst>
          </p:cNvPr>
          <p:cNvSpPr/>
          <p:nvPr userDrawn="1"/>
        </p:nvSpPr>
        <p:spPr>
          <a:xfrm rot="10800000" flipV="1">
            <a:off x="11472000" y="6426000"/>
            <a:ext cx="720000" cy="432000"/>
          </a:xfrm>
          <a:prstGeom prst="round1Rect">
            <a:avLst>
              <a:gd name="adj" fmla="val 5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solidFill>
                <a:schemeClr val="bg1"/>
              </a:solidFill>
            </a:endParaRPr>
          </a:p>
        </p:txBody>
      </p:sp>
      <p:sp>
        <p:nvSpPr>
          <p:cNvPr id="2" name="タイトル プレースホルダー 1">
            <a:extLst>
              <a:ext uri="{FF2B5EF4-FFF2-40B4-BE49-F238E27FC236}">
                <a16:creationId xmlns:a16="http://schemas.microsoft.com/office/drawing/2014/main" id="{C209F227-75A5-73E0-A44B-1C49CD9EC739}"/>
              </a:ext>
            </a:extLst>
          </p:cNvPr>
          <p:cNvSpPr>
            <a:spLocks noGrp="1"/>
          </p:cNvSpPr>
          <p:nvPr>
            <p:ph type="title"/>
          </p:nvPr>
        </p:nvSpPr>
        <p:spPr>
          <a:xfrm>
            <a:off x="697706" y="551656"/>
            <a:ext cx="10798969" cy="870688"/>
          </a:xfrm>
          <a:prstGeom prst="rect">
            <a:avLst/>
          </a:prstGeom>
        </p:spPr>
        <p:txBody>
          <a:bodyPr vert="horz" wrap="square"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82212049-B7C8-E74E-D345-6C93EFC8F2A2}"/>
              </a:ext>
            </a:extLst>
          </p:cNvPr>
          <p:cNvSpPr>
            <a:spLocks noGrp="1"/>
          </p:cNvSpPr>
          <p:nvPr>
            <p:ph type="body" idx="1"/>
          </p:nvPr>
        </p:nvSpPr>
        <p:spPr>
          <a:xfrm>
            <a:off x="697706" y="1631156"/>
            <a:ext cx="10798969" cy="4680000"/>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a:extLst>
              <a:ext uri="{FF2B5EF4-FFF2-40B4-BE49-F238E27FC236}">
                <a16:creationId xmlns:a16="http://schemas.microsoft.com/office/drawing/2014/main" id="{68427AD5-1CD6-25EB-4DC3-C76CF2F5DC33}"/>
              </a:ext>
            </a:extLst>
          </p:cNvPr>
          <p:cNvSpPr>
            <a:spLocks noGrp="1"/>
          </p:cNvSpPr>
          <p:nvPr>
            <p:ph type="ftr" sz="quarter" idx="3"/>
          </p:nvPr>
        </p:nvSpPr>
        <p:spPr>
          <a:xfrm>
            <a:off x="334963" y="6607532"/>
            <a:ext cx="1990930" cy="123111"/>
          </a:xfrm>
          <a:prstGeom prst="rect">
            <a:avLst/>
          </a:prstGeom>
        </p:spPr>
        <p:txBody>
          <a:bodyPr vert="horz" wrap="none" lIns="0" tIns="0" rIns="0" bIns="0" rtlCol="0" anchor="ctr">
            <a:spAutoFit/>
          </a:bodyPr>
          <a:lstStyle>
            <a:lvl1pPr algn="ctr">
              <a:defRPr sz="800">
                <a:solidFill>
                  <a:schemeClr val="tx1">
                    <a:tint val="75000"/>
                  </a:schemeClr>
                </a:solidFill>
              </a:defRPr>
            </a:lvl1pPr>
          </a:lstStyle>
          <a:p>
            <a:pPr algn="l"/>
            <a:r>
              <a:rPr lang="en-US" altLang="ja-JP"/>
              <a:t>© LEVERAGE CAREER ALL Rights Reserved.</a:t>
            </a:r>
            <a:endParaRPr lang="ja-JP" altLang="en-US" dirty="0"/>
          </a:p>
        </p:txBody>
      </p:sp>
      <p:sp>
        <p:nvSpPr>
          <p:cNvPr id="6" name="スライド番号プレースホルダー 5">
            <a:extLst>
              <a:ext uri="{FF2B5EF4-FFF2-40B4-BE49-F238E27FC236}">
                <a16:creationId xmlns:a16="http://schemas.microsoft.com/office/drawing/2014/main" id="{323BCA8A-EF59-3AE8-1017-6F9BD615297D}"/>
              </a:ext>
            </a:extLst>
          </p:cNvPr>
          <p:cNvSpPr>
            <a:spLocks noGrp="1"/>
          </p:cNvSpPr>
          <p:nvPr>
            <p:ph type="sldNum" sz="quarter" idx="4"/>
          </p:nvPr>
        </p:nvSpPr>
        <p:spPr>
          <a:xfrm>
            <a:off x="11758262" y="6565056"/>
            <a:ext cx="147476" cy="153888"/>
          </a:xfrm>
          <a:prstGeom prst="rect">
            <a:avLst/>
          </a:prstGeom>
        </p:spPr>
        <p:txBody>
          <a:bodyPr vert="horz" wrap="none" lIns="0" tIns="0" rIns="0" bIns="0" rtlCol="0" anchor="ctr">
            <a:spAutoFit/>
          </a:bodyPr>
          <a:lstStyle>
            <a:lvl1pPr algn="ctr">
              <a:defRPr sz="1000">
                <a:solidFill>
                  <a:schemeClr val="bg1"/>
                </a:solidFill>
              </a:defRPr>
            </a:lvl1pPr>
          </a:lstStyle>
          <a:p>
            <a:fld id="{FA2A9AEB-C69E-4C08-8836-A6D57E0C4166}" type="slidenum">
              <a:rPr lang="ja-JP" altLang="en-US" smtClean="0"/>
              <a:pPr/>
              <a:t>‹#›</a:t>
            </a:fld>
            <a:endParaRPr lang="ja-JP" altLang="en-US" dirty="0"/>
          </a:p>
        </p:txBody>
      </p:sp>
      <p:sp>
        <p:nvSpPr>
          <p:cNvPr id="7" name="四角形: 1 つの角を丸める 6">
            <a:extLst>
              <a:ext uri="{FF2B5EF4-FFF2-40B4-BE49-F238E27FC236}">
                <a16:creationId xmlns:a16="http://schemas.microsoft.com/office/drawing/2014/main" id="{89762163-BC36-C664-744A-5935C4F01282}"/>
              </a:ext>
            </a:extLst>
          </p:cNvPr>
          <p:cNvSpPr/>
          <p:nvPr userDrawn="1"/>
        </p:nvSpPr>
        <p:spPr>
          <a:xfrm rot="10800000" flipH="1">
            <a:off x="0" y="0"/>
            <a:ext cx="2880000" cy="432000"/>
          </a:xfrm>
          <a:prstGeom prst="round1Rect">
            <a:avLst>
              <a:gd name="adj" fmla="val 50000"/>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9185584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88" r:id="rId3"/>
    <p:sldLayoutId id="2147483665" r:id="rId4"/>
    <p:sldLayoutId id="2147483666" r:id="rId5"/>
    <p:sldLayoutId id="2147483667" r:id="rId6"/>
    <p:sldLayoutId id="2147483668" r:id="rId7"/>
    <p:sldLayoutId id="2147483669" r:id="rId8"/>
    <p:sldLayoutId id="2147483670" r:id="rId9"/>
    <p:sldLayoutId id="2147483671" r:id="rId10"/>
    <p:sldLayoutId id="2147483674" r:id="rId11"/>
    <p:sldLayoutId id="2147483675" r:id="rId12"/>
    <p:sldLayoutId id="2147483687" r:id="rId13"/>
  </p:sldLayoutIdLst>
  <p:hf hdr="0" dt="0"/>
  <p:txStyles>
    <p:titleStyle>
      <a:lvl1pPr algn="l" defTabSz="914400" rtl="0" eaLnBrk="1" latinLnBrk="0" hangingPunct="1">
        <a:lnSpc>
          <a:spcPct val="100000"/>
        </a:lnSpc>
        <a:spcBef>
          <a:spcPct val="0"/>
        </a:spcBef>
        <a:buNone/>
        <a:defRPr kumimoji="1" sz="2400" b="0" kern="1200" baseline="0">
          <a:solidFill>
            <a:schemeClr val="tx1">
              <a:lumMod val="75000"/>
              <a:lumOff val="25000"/>
            </a:schemeClr>
          </a:solidFill>
          <a:latin typeface="+mj-lt"/>
          <a:ea typeface="+mj-ea"/>
          <a:cs typeface="+mj-cs"/>
        </a:defRPr>
      </a:lvl1pPr>
    </p:titleStyle>
    <p:bodyStyle>
      <a:lvl1pPr marL="228600" indent="-228600" algn="l" defTabSz="914400" rtl="0" eaLnBrk="1" latinLnBrk="0" hangingPunct="1">
        <a:lnSpc>
          <a:spcPct val="120000"/>
        </a:lnSpc>
        <a:spcBef>
          <a:spcPts val="600"/>
        </a:spcBef>
        <a:buFont typeface="Arial" panose="020B0604020202020204" pitchFamily="34" charset="0"/>
        <a:buChar char="•"/>
        <a:defRPr kumimoji="1"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20000"/>
        </a:lnSpc>
        <a:spcBef>
          <a:spcPts val="600"/>
        </a:spcBef>
        <a:buFont typeface="Arial" panose="020B0604020202020204" pitchFamily="34" charset="0"/>
        <a:buChar char="•"/>
        <a:defRPr kumimoji="1" sz="1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20000"/>
        </a:lnSpc>
        <a:spcBef>
          <a:spcPts val="600"/>
        </a:spcBef>
        <a:buFont typeface="Arial" panose="020B0604020202020204" pitchFamily="34" charset="0"/>
        <a:buChar char="•"/>
        <a:defRPr kumimoji="1" sz="12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120000"/>
        </a:lnSpc>
        <a:spcBef>
          <a:spcPts val="600"/>
        </a:spcBef>
        <a:buFont typeface="Arial" panose="020B0604020202020204" pitchFamily="34" charset="0"/>
        <a:buChar char="•"/>
        <a:defRPr kumimoji="1" sz="11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120000"/>
        </a:lnSpc>
        <a:spcBef>
          <a:spcPts val="600"/>
        </a:spcBef>
        <a:buFont typeface="Arial" panose="020B0604020202020204" pitchFamily="34" charset="0"/>
        <a:buChar char="•"/>
        <a:defRPr kumimoji="1" sz="11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38" userDrawn="1">
          <p15:clr>
            <a:srgbClr val="F26B43"/>
          </p15:clr>
        </p15:guide>
        <p15:guide id="4" pos="7242" userDrawn="1">
          <p15:clr>
            <a:srgbClr val="F26B43"/>
          </p15:clr>
        </p15:guide>
        <p15:guide id="5" orient="horz" pos="346" userDrawn="1">
          <p15:clr>
            <a:srgbClr val="F26B43"/>
          </p15:clr>
        </p15:guide>
        <p15:guide id="6" orient="horz" pos="4201">
          <p15:clr>
            <a:srgbClr val="F26B43"/>
          </p15:clr>
        </p15:guide>
        <p15:guide id="7" orient="horz" pos="1026" userDrawn="1">
          <p15:clr>
            <a:srgbClr val="F26B43"/>
          </p15:clr>
        </p15:guide>
        <p15:guide id="8" orient="horz" pos="3974">
          <p15:clr>
            <a:srgbClr val="F26B43"/>
          </p15:clr>
        </p15:guide>
        <p15:guide id="9" pos="211" userDrawn="1">
          <p15:clr>
            <a:srgbClr val="F26B43"/>
          </p15:clr>
        </p15:guide>
        <p15:guide id="10" pos="746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13" Type="http://schemas.microsoft.com/office/2007/relationships/hdphoto" Target="../media/hdphoto5.wdp"/><Relationship Id="rId3" Type="http://schemas.openxmlformats.org/officeDocument/2006/relationships/image" Target="../media/image14.jpeg"/><Relationship Id="rId7" Type="http://schemas.microsoft.com/office/2007/relationships/hdphoto" Target="../media/hdphoto2.wdp"/><Relationship Id="rId12" Type="http://schemas.openxmlformats.org/officeDocument/2006/relationships/image" Target="../media/image20.png"/><Relationship Id="rId17" Type="http://schemas.openxmlformats.org/officeDocument/2006/relationships/image" Target="../media/image9.png"/><Relationship Id="rId2" Type="http://schemas.openxmlformats.org/officeDocument/2006/relationships/notesSlide" Target="../notesSlides/notesSlide7.xml"/><Relationship Id="rId16" Type="http://schemas.openxmlformats.org/officeDocument/2006/relationships/image" Target="../media/image6.svg"/><Relationship Id="rId1" Type="http://schemas.openxmlformats.org/officeDocument/2006/relationships/slideLayout" Target="../slideLayouts/slideLayout3.xml"/><Relationship Id="rId6" Type="http://schemas.openxmlformats.org/officeDocument/2006/relationships/image" Target="../media/image17.png"/><Relationship Id="rId11" Type="http://schemas.microsoft.com/office/2007/relationships/hdphoto" Target="../media/hdphoto4.wdp"/><Relationship Id="rId5" Type="http://schemas.openxmlformats.org/officeDocument/2006/relationships/image" Target="../media/image16.jpeg"/><Relationship Id="rId15" Type="http://schemas.openxmlformats.org/officeDocument/2006/relationships/image" Target="../media/image5.png"/><Relationship Id="rId10" Type="http://schemas.openxmlformats.org/officeDocument/2006/relationships/image" Target="../media/image19.png"/><Relationship Id="rId4" Type="http://schemas.openxmlformats.org/officeDocument/2006/relationships/image" Target="../media/image15.jpeg"/><Relationship Id="rId9" Type="http://schemas.microsoft.com/office/2007/relationships/hdphoto" Target="../media/hdphoto3.wdp"/><Relationship Id="rId1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microsoft.com/office/2007/relationships/hdphoto" Target="../media/hdphoto6.wdp"/><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8.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12.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図 28">
            <a:extLst>
              <a:ext uri="{FF2B5EF4-FFF2-40B4-BE49-F238E27FC236}">
                <a16:creationId xmlns:a16="http://schemas.microsoft.com/office/drawing/2014/main" id="{62E8699F-C764-607A-E56E-49AABF0D01C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4" name="図 3">
            <a:extLst>
              <a:ext uri="{FF2B5EF4-FFF2-40B4-BE49-F238E27FC236}">
                <a16:creationId xmlns:a16="http://schemas.microsoft.com/office/drawing/2014/main" id="{38E8E618-52AA-BBA2-D271-C84D18E8FB51}"/>
              </a:ext>
            </a:extLst>
          </p:cNvPr>
          <p:cNvPicPr>
            <a:picLocks noChangeAspect="1"/>
          </p:cNvPicPr>
          <p:nvPr/>
        </p:nvPicPr>
        <p:blipFill>
          <a:blip r:embed="rId3"/>
          <a:stretch>
            <a:fillRect/>
          </a:stretch>
        </p:blipFill>
        <p:spPr>
          <a:xfrm>
            <a:off x="0" y="0"/>
            <a:ext cx="12192000" cy="6857999"/>
          </a:xfrm>
          <a:prstGeom prst="rect">
            <a:avLst/>
          </a:prstGeom>
        </p:spPr>
      </p:pic>
      <p:sp>
        <p:nvSpPr>
          <p:cNvPr id="30" name="正方形/長方形 29">
            <a:extLst>
              <a:ext uri="{FF2B5EF4-FFF2-40B4-BE49-F238E27FC236}">
                <a16:creationId xmlns:a16="http://schemas.microsoft.com/office/drawing/2014/main" id="{C931E78F-1726-795E-A62E-DDD2A029C568}"/>
              </a:ext>
            </a:extLst>
          </p:cNvPr>
          <p:cNvSpPr/>
          <p:nvPr/>
        </p:nvSpPr>
        <p:spPr>
          <a:xfrm>
            <a:off x="4992000" y="5228725"/>
            <a:ext cx="7200000" cy="720000"/>
          </a:xfrm>
          <a:prstGeom prst="rect">
            <a:avLst/>
          </a:prstGeom>
          <a:solidFill>
            <a:schemeClr val="bg1">
              <a:alpha val="7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E6E146DD-B786-530E-E856-148222F9F153}"/>
              </a:ext>
            </a:extLst>
          </p:cNvPr>
          <p:cNvSpPr txBox="1"/>
          <p:nvPr/>
        </p:nvSpPr>
        <p:spPr>
          <a:xfrm>
            <a:off x="6191343" y="5357893"/>
            <a:ext cx="4801314" cy="461665"/>
          </a:xfrm>
          <a:prstGeom prst="rect">
            <a:avLst/>
          </a:prstGeom>
          <a:noFill/>
        </p:spPr>
        <p:txBody>
          <a:bodyPr wrap="none" rtlCol="0">
            <a:spAutoFit/>
          </a:bodyPr>
          <a:lstStyle/>
          <a:p>
            <a:pPr algn="ctr"/>
            <a:r>
              <a:rPr lang="ja-JP" altLang="en-US" sz="2400" dirty="0">
                <a:solidFill>
                  <a:schemeClr val="tx2"/>
                </a:solidFill>
                <a:latin typeface="+mj-lt"/>
                <a:ea typeface="+mj-ea"/>
              </a:rPr>
              <a:t>建設業特化人材派遣事業のご案内</a:t>
            </a:r>
          </a:p>
        </p:txBody>
      </p:sp>
      <p:pic>
        <p:nvPicPr>
          <p:cNvPr id="21" name="図 20">
            <a:extLst>
              <a:ext uri="{FF2B5EF4-FFF2-40B4-BE49-F238E27FC236}">
                <a16:creationId xmlns:a16="http://schemas.microsoft.com/office/drawing/2014/main" id="{D1AF4603-8937-50F8-3EBC-9E5DBBC17523}"/>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4268223" y="2589627"/>
            <a:ext cx="3655554" cy="1260000"/>
          </a:xfrm>
          <a:prstGeom prst="rect">
            <a:avLst/>
          </a:prstGeom>
        </p:spPr>
      </p:pic>
      <p:sp>
        <p:nvSpPr>
          <p:cNvPr id="22" name="テキスト ボックス 21">
            <a:extLst>
              <a:ext uri="{FF2B5EF4-FFF2-40B4-BE49-F238E27FC236}">
                <a16:creationId xmlns:a16="http://schemas.microsoft.com/office/drawing/2014/main" id="{29E1FEC4-0C2D-26D4-C704-77B90878BFE9}"/>
              </a:ext>
            </a:extLst>
          </p:cNvPr>
          <p:cNvSpPr txBox="1"/>
          <p:nvPr/>
        </p:nvSpPr>
        <p:spPr>
          <a:xfrm>
            <a:off x="1848684" y="1928374"/>
            <a:ext cx="8494633" cy="461665"/>
          </a:xfrm>
          <a:prstGeom prst="rect">
            <a:avLst/>
          </a:prstGeom>
          <a:noFill/>
        </p:spPr>
        <p:txBody>
          <a:bodyPr wrap="none" rtlCol="0">
            <a:spAutoFit/>
          </a:bodyPr>
          <a:lstStyle/>
          <a:p>
            <a:pPr algn="ctr"/>
            <a:r>
              <a:rPr kumimoji="1" lang="ja-JP" altLang="en-US" sz="2400" dirty="0">
                <a:solidFill>
                  <a:schemeClr val="bg1"/>
                </a:solidFill>
                <a:latin typeface="源ノ角ゴシック JP Heavy" panose="020B0A00000000000000" pitchFamily="34" charset="-128"/>
                <a:ea typeface="源ノ角ゴシック JP Heavy" panose="020B0A00000000000000" pitchFamily="34" charset="-128"/>
              </a:rPr>
              <a:t>レバキャリは施工管理の未来とキャリアをレバレッジします</a:t>
            </a:r>
          </a:p>
        </p:txBody>
      </p:sp>
      <p:cxnSp>
        <p:nvCxnSpPr>
          <p:cNvPr id="35" name="直線コネクタ 34">
            <a:extLst>
              <a:ext uri="{FF2B5EF4-FFF2-40B4-BE49-F238E27FC236}">
                <a16:creationId xmlns:a16="http://schemas.microsoft.com/office/drawing/2014/main" id="{AA9C03EE-E4F8-F4EC-3A5C-0993A0E38F40}"/>
              </a:ext>
            </a:extLst>
          </p:cNvPr>
          <p:cNvCxnSpPr>
            <a:cxnSpLocks/>
          </p:cNvCxnSpPr>
          <p:nvPr/>
        </p:nvCxnSpPr>
        <p:spPr>
          <a:xfrm flipH="1">
            <a:off x="0" y="549275"/>
            <a:ext cx="6096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28FB5ABE-5999-00EA-A92C-53E0DA3F4318}"/>
              </a:ext>
            </a:extLst>
          </p:cNvPr>
          <p:cNvCxnSpPr>
            <a:cxnSpLocks/>
          </p:cNvCxnSpPr>
          <p:nvPr/>
        </p:nvCxnSpPr>
        <p:spPr>
          <a:xfrm flipH="1">
            <a:off x="6096000" y="6308725"/>
            <a:ext cx="6096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1518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35AB1C-03F3-6B06-1E33-DA869ED4A63C}"/>
              </a:ext>
            </a:extLst>
          </p:cNvPr>
          <p:cNvSpPr>
            <a:spLocks noGrp="1"/>
          </p:cNvSpPr>
          <p:nvPr>
            <p:ph type="title"/>
          </p:nvPr>
        </p:nvSpPr>
        <p:spPr/>
        <p:txBody>
          <a:bodyPr/>
          <a:lstStyle/>
          <a:p>
            <a:pPr>
              <a:tabLst>
                <a:tab pos="5207000" algn="l"/>
              </a:tabLst>
            </a:pPr>
            <a:r>
              <a:rPr lang="ja-JP" altLang="en-US" dirty="0">
                <a:solidFill>
                  <a:schemeClr val="tx2"/>
                </a:solidFill>
              </a:rPr>
              <a:t>建設</a:t>
            </a:r>
            <a:r>
              <a:rPr lang="en-US" altLang="ja-JP" dirty="0">
                <a:solidFill>
                  <a:schemeClr val="tx2"/>
                </a:solidFill>
              </a:rPr>
              <a:t>DX</a:t>
            </a:r>
            <a:r>
              <a:rPr lang="ja-JP" altLang="en-US" dirty="0"/>
              <a:t>はレバキャリ！</a:t>
            </a:r>
            <a:br>
              <a:rPr lang="en-US" altLang="ja-JP" dirty="0"/>
            </a:br>
            <a:r>
              <a:rPr lang="en-US" altLang="ja-JP" dirty="0">
                <a:solidFill>
                  <a:schemeClr val="tx2"/>
                </a:solidFill>
              </a:rPr>
              <a:t>BIM</a:t>
            </a:r>
            <a:r>
              <a:rPr lang="ja-JP" altLang="en-US" dirty="0">
                <a:solidFill>
                  <a:schemeClr val="tx2"/>
                </a:solidFill>
              </a:rPr>
              <a:t>技術オペレーター</a:t>
            </a:r>
            <a:r>
              <a:rPr lang="ja-JP" altLang="en-US" dirty="0"/>
              <a:t>派遣に対応！</a:t>
            </a:r>
          </a:p>
        </p:txBody>
      </p:sp>
      <p:sp>
        <p:nvSpPr>
          <p:cNvPr id="14" name="コンテンツ プレースホルダー 13">
            <a:extLst>
              <a:ext uri="{FF2B5EF4-FFF2-40B4-BE49-F238E27FC236}">
                <a16:creationId xmlns:a16="http://schemas.microsoft.com/office/drawing/2014/main" id="{AF60F647-62A7-040C-8840-AEB33D134F55}"/>
              </a:ext>
            </a:extLst>
          </p:cNvPr>
          <p:cNvSpPr>
            <a:spLocks noGrp="1"/>
          </p:cNvSpPr>
          <p:nvPr>
            <p:ph idx="1"/>
          </p:nvPr>
        </p:nvSpPr>
        <p:spPr/>
        <p:txBody>
          <a:bodyPr/>
          <a:lstStyle/>
          <a:p>
            <a:pPr algn="just"/>
            <a:r>
              <a:rPr lang="ja-JP" altLang="en-US" sz="1600" dirty="0">
                <a:solidFill>
                  <a:schemeClr val="accent2"/>
                </a:solidFill>
                <a:latin typeface="+mj-ea"/>
                <a:ea typeface="+mj-ea"/>
              </a:rPr>
              <a:t>建設</a:t>
            </a:r>
            <a:r>
              <a:rPr lang="en-US" altLang="ja-JP" sz="1600" dirty="0">
                <a:solidFill>
                  <a:schemeClr val="accent2"/>
                </a:solidFill>
                <a:latin typeface="+mj-ea"/>
                <a:ea typeface="+mj-ea"/>
              </a:rPr>
              <a:t>BIM</a:t>
            </a:r>
            <a:r>
              <a:rPr lang="ja-JP" altLang="en-US" sz="1600" dirty="0">
                <a:solidFill>
                  <a:schemeClr val="accent2"/>
                </a:solidFill>
                <a:latin typeface="+mj-ea"/>
                <a:ea typeface="+mj-ea"/>
              </a:rPr>
              <a:t>特化派遣・紹介は国内でも希少性の高いサービス。</a:t>
            </a:r>
            <a:endParaRPr lang="en-US" altLang="ja-JP" sz="1600" dirty="0">
              <a:solidFill>
                <a:schemeClr val="accent2"/>
              </a:solidFill>
              <a:latin typeface="+mj-ea"/>
              <a:ea typeface="+mj-ea"/>
            </a:endParaRPr>
          </a:p>
          <a:p>
            <a:pPr algn="just"/>
            <a:r>
              <a:rPr lang="ja-JP" altLang="en-US" dirty="0"/>
              <a:t>「</a:t>
            </a:r>
            <a:r>
              <a:rPr lang="en-US" altLang="ja-JP" dirty="0"/>
              <a:t>BIM/CIM</a:t>
            </a:r>
            <a:r>
              <a:rPr lang="ja-JP" altLang="en-US" dirty="0"/>
              <a:t>」の適用は早急に対応が必要となるものの、技術者を採用するにも、育成するにも</a:t>
            </a:r>
            <a:r>
              <a:rPr lang="en-US" altLang="ja-JP" dirty="0"/>
              <a:t>QCD</a:t>
            </a:r>
            <a:r>
              <a:rPr lang="ja-JP" altLang="en-US" dirty="0"/>
              <a:t>が重要となります。国内での</a:t>
            </a:r>
            <a:r>
              <a:rPr lang="en-US" altLang="ja-JP" dirty="0"/>
              <a:t>BIM/CIM</a:t>
            </a:r>
            <a:r>
              <a:rPr lang="ja-JP" altLang="en-US" dirty="0"/>
              <a:t>技術者不足は深刻になりつつあります。</a:t>
            </a:r>
            <a:endParaRPr lang="en-US" altLang="ja-JP" dirty="0"/>
          </a:p>
          <a:p>
            <a:pPr algn="just"/>
            <a:r>
              <a:rPr lang="ja-JP" altLang="en-US" dirty="0"/>
              <a:t>そこで当社は、ベトナムの送り出し機関と業務提携することで、</a:t>
            </a:r>
            <a:r>
              <a:rPr lang="en-US" altLang="ja-JP" dirty="0"/>
              <a:t>BIM</a:t>
            </a:r>
            <a:r>
              <a:rPr lang="ja-JP" altLang="en-US" dirty="0"/>
              <a:t>技術オペレーター派遣・紹介にも対応しています。</a:t>
            </a:r>
            <a:endParaRPr lang="en-US" altLang="ja-JP" dirty="0"/>
          </a:p>
          <a:p>
            <a:pPr algn="just"/>
            <a:r>
              <a:rPr lang="ja-JP" altLang="en-US" dirty="0"/>
              <a:t>海外では</a:t>
            </a:r>
            <a:r>
              <a:rPr lang="en-US" altLang="ja-JP" dirty="0"/>
              <a:t>BIM</a:t>
            </a:r>
            <a:r>
              <a:rPr lang="ja-JP" altLang="en-US" dirty="0"/>
              <a:t>技術は当然のように使用されているため、</a:t>
            </a:r>
            <a:r>
              <a:rPr lang="en-US" altLang="ja-JP" dirty="0"/>
              <a:t>BIM</a:t>
            </a:r>
            <a:r>
              <a:rPr lang="ja-JP" altLang="en-US" dirty="0"/>
              <a:t>に特化した海外建築・土木卒の即戦力人材が多くいます。そのため、安定した技術者派遣・紹介を可能としています。</a:t>
            </a:r>
            <a:endParaRPr kumimoji="1" lang="ja-JP" altLang="en-US" dirty="0"/>
          </a:p>
          <a:p>
            <a:pPr algn="just"/>
            <a:endParaRPr lang="ja-JP" altLang="en-US" dirty="0"/>
          </a:p>
        </p:txBody>
      </p:sp>
      <p:sp>
        <p:nvSpPr>
          <p:cNvPr id="4" name="フッター プレースホルダー 3">
            <a:extLst>
              <a:ext uri="{FF2B5EF4-FFF2-40B4-BE49-F238E27FC236}">
                <a16:creationId xmlns:a16="http://schemas.microsoft.com/office/drawing/2014/main" id="{7C105830-6C00-84BF-A5E8-2FB0E7D21EA3}"/>
              </a:ext>
            </a:extLst>
          </p:cNvPr>
          <p:cNvSpPr>
            <a:spLocks noGrp="1"/>
          </p:cNvSpPr>
          <p:nvPr>
            <p:ph type="ftr" sz="quarter" idx="10"/>
          </p:nvPr>
        </p:nvSpPr>
        <p:spPr/>
        <p:txBody>
          <a:bodyPr/>
          <a:lstStyle/>
          <a:p>
            <a:r>
              <a:rPr lang="en-US" altLang="ja-JP"/>
              <a:t>© LEVERAGE CAREER ALL Rights Reserved.</a:t>
            </a:r>
            <a:endParaRPr lang="ja-JP" altLang="en-US"/>
          </a:p>
        </p:txBody>
      </p:sp>
      <p:sp>
        <p:nvSpPr>
          <p:cNvPr id="5" name="スライド番号プレースホルダー 4">
            <a:extLst>
              <a:ext uri="{FF2B5EF4-FFF2-40B4-BE49-F238E27FC236}">
                <a16:creationId xmlns:a16="http://schemas.microsoft.com/office/drawing/2014/main" id="{70A6CCBC-D108-745D-A27B-273A88697B94}"/>
              </a:ext>
            </a:extLst>
          </p:cNvPr>
          <p:cNvSpPr>
            <a:spLocks noGrp="1"/>
          </p:cNvSpPr>
          <p:nvPr>
            <p:ph type="sldNum" sz="quarter" idx="11"/>
          </p:nvPr>
        </p:nvSpPr>
        <p:spPr/>
        <p:txBody>
          <a:bodyPr/>
          <a:lstStyle/>
          <a:p>
            <a:fld id="{FA2A9AEB-C69E-4C08-8836-A6D57E0C4166}" type="slidenum">
              <a:rPr lang="ja-JP" altLang="en-US" smtClean="0"/>
              <a:pPr/>
              <a:t>10</a:t>
            </a:fld>
            <a:endParaRPr lang="ja-JP" altLang="en-US"/>
          </a:p>
        </p:txBody>
      </p:sp>
      <p:sp>
        <p:nvSpPr>
          <p:cNvPr id="12" name="テキスト ボックス 11">
            <a:extLst>
              <a:ext uri="{FF2B5EF4-FFF2-40B4-BE49-F238E27FC236}">
                <a16:creationId xmlns:a16="http://schemas.microsoft.com/office/drawing/2014/main" id="{CECB7FC0-0132-C49D-09EB-CE0DCDA115D7}"/>
              </a:ext>
            </a:extLst>
          </p:cNvPr>
          <p:cNvSpPr txBox="1"/>
          <p:nvPr/>
        </p:nvSpPr>
        <p:spPr>
          <a:xfrm>
            <a:off x="118359" y="62112"/>
            <a:ext cx="2643288" cy="307777"/>
          </a:xfrm>
          <a:prstGeom prst="rect">
            <a:avLst/>
          </a:prstGeom>
          <a:noFill/>
        </p:spPr>
        <p:txBody>
          <a:bodyPr wrap="none" rtlCol="0">
            <a:spAutoFit/>
          </a:bodyPr>
          <a:lstStyle/>
          <a:p>
            <a:pPr algn="ctr"/>
            <a:r>
              <a:rPr kumimoji="1" lang="en-US" altLang="ja-JP" sz="1400" dirty="0">
                <a:solidFill>
                  <a:schemeClr val="bg1"/>
                </a:solidFill>
              </a:rPr>
              <a:t>BUSINESS CHARACTERISTICS</a:t>
            </a:r>
          </a:p>
        </p:txBody>
      </p:sp>
      <p:sp>
        <p:nvSpPr>
          <p:cNvPr id="15" name="正方形/長方形 14">
            <a:extLst>
              <a:ext uri="{FF2B5EF4-FFF2-40B4-BE49-F238E27FC236}">
                <a16:creationId xmlns:a16="http://schemas.microsoft.com/office/drawing/2014/main" id="{52B3095C-4FE5-D4FD-9D66-ED8FEAC7CE4A}"/>
              </a:ext>
            </a:extLst>
          </p:cNvPr>
          <p:cNvSpPr/>
          <p:nvPr/>
        </p:nvSpPr>
        <p:spPr>
          <a:xfrm>
            <a:off x="692499" y="5336725"/>
            <a:ext cx="6480000" cy="97200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39CC856E-29BD-FC9C-D32E-C5D21C6F7A40}"/>
              </a:ext>
            </a:extLst>
          </p:cNvPr>
          <p:cNvSpPr txBox="1"/>
          <p:nvPr/>
        </p:nvSpPr>
        <p:spPr>
          <a:xfrm>
            <a:off x="2199425" y="5392982"/>
            <a:ext cx="4860000" cy="872355"/>
          </a:xfrm>
          <a:prstGeom prst="rect">
            <a:avLst/>
          </a:prstGeom>
          <a:noFill/>
        </p:spPr>
        <p:txBody>
          <a:bodyPr wrap="square" rtlCol="0">
            <a:spAutoFit/>
          </a:bodyPr>
          <a:lstStyle/>
          <a:p>
            <a:pPr algn="just">
              <a:lnSpc>
                <a:spcPct val="120000"/>
              </a:lnSpc>
            </a:pPr>
            <a:r>
              <a:rPr kumimoji="1" lang="en-US" altLang="ja-JP" sz="900" u="sng" dirty="0">
                <a:solidFill>
                  <a:schemeClr val="tx1">
                    <a:lumMod val="75000"/>
                    <a:lumOff val="25000"/>
                  </a:schemeClr>
                </a:solidFill>
              </a:rPr>
              <a:t>BIM</a:t>
            </a:r>
            <a:r>
              <a:rPr kumimoji="1" lang="ja-JP" altLang="en-US" sz="900" u="sng" dirty="0">
                <a:solidFill>
                  <a:schemeClr val="tx1">
                    <a:lumMod val="75000"/>
                    <a:lumOff val="25000"/>
                  </a:schemeClr>
                </a:solidFill>
              </a:rPr>
              <a:t>（</a:t>
            </a:r>
            <a:r>
              <a:rPr kumimoji="1" lang="en-US" altLang="ja-JP" sz="900" u="sng" dirty="0">
                <a:solidFill>
                  <a:schemeClr val="tx1">
                    <a:lumMod val="75000"/>
                    <a:lumOff val="25000"/>
                  </a:schemeClr>
                </a:solidFill>
              </a:rPr>
              <a:t>Building Information Modeling</a:t>
            </a:r>
            <a:r>
              <a:rPr kumimoji="1" lang="ja-JP" altLang="en-US" sz="900" u="sng" dirty="0">
                <a:solidFill>
                  <a:schemeClr val="tx1">
                    <a:lumMod val="75000"/>
                    <a:lumOff val="25000"/>
                  </a:schemeClr>
                </a:solidFill>
              </a:rPr>
              <a:t>）</a:t>
            </a:r>
            <a:endParaRPr kumimoji="1" lang="en-US" altLang="ja-JP" sz="900" u="sng" dirty="0">
              <a:solidFill>
                <a:schemeClr val="tx1">
                  <a:lumMod val="75000"/>
                  <a:lumOff val="25000"/>
                </a:schemeClr>
              </a:solidFill>
            </a:endParaRPr>
          </a:p>
          <a:p>
            <a:pPr algn="just">
              <a:lnSpc>
                <a:spcPct val="120000"/>
              </a:lnSpc>
            </a:pPr>
            <a:r>
              <a:rPr kumimoji="1" lang="ja-JP" altLang="en-US" sz="800" dirty="0">
                <a:solidFill>
                  <a:schemeClr val="tx1">
                    <a:lumMod val="75000"/>
                    <a:lumOff val="25000"/>
                  </a:schemeClr>
                </a:solidFill>
              </a:rPr>
              <a:t>建築設計に用いられるソフトウェアで、建設する建物の</a:t>
            </a:r>
            <a:r>
              <a:rPr kumimoji="1" lang="en-US" altLang="ja-JP" sz="800" dirty="0">
                <a:solidFill>
                  <a:schemeClr val="tx1">
                    <a:lumMod val="75000"/>
                    <a:lumOff val="25000"/>
                  </a:schemeClr>
                </a:solidFill>
              </a:rPr>
              <a:t>3D</a:t>
            </a:r>
            <a:r>
              <a:rPr kumimoji="1" lang="ja-JP" altLang="en-US" sz="800" dirty="0">
                <a:solidFill>
                  <a:schemeClr val="tx1">
                    <a:lumMod val="75000"/>
                    <a:lumOff val="25000"/>
                  </a:schemeClr>
                </a:solidFill>
              </a:rPr>
              <a:t>モデルをベースに設計を進めるもので、建築物の設計・施工・運用・保守・管理に関する情報を統合的に管理することを目的とした技術です。</a:t>
            </a:r>
            <a:endParaRPr kumimoji="1" lang="en-US" altLang="ja-JP" sz="800" dirty="0">
              <a:solidFill>
                <a:schemeClr val="tx1">
                  <a:lumMod val="75000"/>
                  <a:lumOff val="25000"/>
                </a:schemeClr>
              </a:solidFill>
            </a:endParaRPr>
          </a:p>
          <a:p>
            <a:pPr algn="just">
              <a:lnSpc>
                <a:spcPct val="120000"/>
              </a:lnSpc>
            </a:pPr>
            <a:r>
              <a:rPr kumimoji="1" lang="en-US" altLang="ja-JP" sz="900" u="sng" dirty="0">
                <a:solidFill>
                  <a:schemeClr val="tx1">
                    <a:lumMod val="75000"/>
                    <a:lumOff val="25000"/>
                  </a:schemeClr>
                </a:solidFill>
              </a:rPr>
              <a:t>CIM</a:t>
            </a:r>
            <a:r>
              <a:rPr kumimoji="1" lang="ja-JP" altLang="en-US" sz="900" u="sng" dirty="0">
                <a:solidFill>
                  <a:schemeClr val="tx1">
                    <a:lumMod val="75000"/>
                    <a:lumOff val="25000"/>
                  </a:schemeClr>
                </a:solidFill>
              </a:rPr>
              <a:t>（</a:t>
            </a:r>
            <a:r>
              <a:rPr kumimoji="1" lang="en-US" altLang="ja-JP" sz="900" u="sng" dirty="0">
                <a:solidFill>
                  <a:schemeClr val="tx1">
                    <a:lumMod val="75000"/>
                    <a:lumOff val="25000"/>
                  </a:schemeClr>
                </a:solidFill>
              </a:rPr>
              <a:t>Construction Information Modeling</a:t>
            </a:r>
            <a:r>
              <a:rPr kumimoji="1" lang="ja-JP" altLang="en-US" sz="900" u="sng" dirty="0">
                <a:solidFill>
                  <a:schemeClr val="tx1">
                    <a:lumMod val="75000"/>
                    <a:lumOff val="25000"/>
                  </a:schemeClr>
                </a:solidFill>
              </a:rPr>
              <a:t>）</a:t>
            </a:r>
          </a:p>
          <a:p>
            <a:pPr algn="just">
              <a:lnSpc>
                <a:spcPct val="120000"/>
              </a:lnSpc>
            </a:pPr>
            <a:r>
              <a:rPr lang="ja-JP" altLang="en-US" sz="800" dirty="0">
                <a:solidFill>
                  <a:schemeClr val="tx1">
                    <a:lumMod val="75000"/>
                    <a:lumOff val="25000"/>
                  </a:schemeClr>
                </a:solidFill>
              </a:rPr>
              <a:t>主に土木土木分野で使用される技術であるが、海外では建築も土木も</a:t>
            </a:r>
            <a:r>
              <a:rPr lang="en-US" altLang="ja-JP" sz="800" dirty="0">
                <a:solidFill>
                  <a:schemeClr val="tx1">
                    <a:lumMod val="75000"/>
                    <a:lumOff val="25000"/>
                  </a:schemeClr>
                </a:solidFill>
              </a:rPr>
              <a:t>BIM</a:t>
            </a:r>
            <a:r>
              <a:rPr lang="ja-JP" altLang="en-US" sz="800" dirty="0">
                <a:solidFill>
                  <a:schemeClr val="tx1">
                    <a:lumMod val="75000"/>
                    <a:lumOff val="25000"/>
                  </a:schemeClr>
                </a:solidFill>
              </a:rPr>
              <a:t>と定義。</a:t>
            </a:r>
            <a:endParaRPr lang="en-US" altLang="ja-JP" sz="800" dirty="0">
              <a:solidFill>
                <a:schemeClr val="tx1">
                  <a:lumMod val="75000"/>
                  <a:lumOff val="25000"/>
                </a:schemeClr>
              </a:solidFill>
            </a:endParaRPr>
          </a:p>
        </p:txBody>
      </p:sp>
      <p:sp>
        <p:nvSpPr>
          <p:cNvPr id="17" name="四角形: 1 つの角を丸める 16">
            <a:extLst>
              <a:ext uri="{FF2B5EF4-FFF2-40B4-BE49-F238E27FC236}">
                <a16:creationId xmlns:a16="http://schemas.microsoft.com/office/drawing/2014/main" id="{6444FA19-2206-5CE3-8DEC-37AE42AB31A2}"/>
              </a:ext>
            </a:extLst>
          </p:cNvPr>
          <p:cNvSpPr/>
          <p:nvPr/>
        </p:nvSpPr>
        <p:spPr>
          <a:xfrm rot="5400000">
            <a:off x="1232499" y="4796725"/>
            <a:ext cx="360000" cy="1440000"/>
          </a:xfrm>
          <a:prstGeom prst="round1Rect">
            <a:avLst>
              <a:gd name="adj" fmla="val 5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7D3C2AF5-7AE7-0D86-52CB-75A5AA4EDC45}"/>
              </a:ext>
            </a:extLst>
          </p:cNvPr>
          <p:cNvSpPr txBox="1"/>
          <p:nvPr/>
        </p:nvSpPr>
        <p:spPr>
          <a:xfrm>
            <a:off x="1048458" y="5385920"/>
            <a:ext cx="728083" cy="261610"/>
          </a:xfrm>
          <a:prstGeom prst="rect">
            <a:avLst/>
          </a:prstGeom>
          <a:noFill/>
        </p:spPr>
        <p:txBody>
          <a:bodyPr wrap="none" rtlCol="0">
            <a:spAutoFit/>
          </a:bodyPr>
          <a:lstStyle/>
          <a:p>
            <a:pPr algn="ctr"/>
            <a:r>
              <a:rPr lang="en-US" altLang="ja-JP" sz="1100" dirty="0">
                <a:solidFill>
                  <a:schemeClr val="bg1"/>
                </a:solidFill>
              </a:rPr>
              <a:t>BIM/CIM</a:t>
            </a:r>
            <a:endParaRPr kumimoji="1" lang="en-US" altLang="ja-JP" sz="1100" dirty="0">
              <a:solidFill>
                <a:schemeClr val="bg1"/>
              </a:solidFill>
            </a:endParaRPr>
          </a:p>
        </p:txBody>
      </p:sp>
      <p:pic>
        <p:nvPicPr>
          <p:cNvPr id="20" name="図 19">
            <a:extLst>
              <a:ext uri="{FF2B5EF4-FFF2-40B4-BE49-F238E27FC236}">
                <a16:creationId xmlns:a16="http://schemas.microsoft.com/office/drawing/2014/main" id="{DC3CA61F-ECAF-C472-7E9C-C0F4027AF7B5}"/>
              </a:ext>
            </a:extLst>
          </p:cNvPr>
          <p:cNvPicPr>
            <a:picLocks noChangeAspect="1"/>
          </p:cNvPicPr>
          <p:nvPr/>
        </p:nvPicPr>
        <p:blipFill rotWithShape="1">
          <a:blip r:embed="rId3">
            <a:extLst>
              <a:ext uri="{28A0092B-C50C-407E-A947-70E740481C1C}">
                <a14:useLocalDpi xmlns:a14="http://schemas.microsoft.com/office/drawing/2010/main" val="0"/>
              </a:ext>
            </a:extLst>
          </a:blip>
          <a:srcRect l="1" t="535" r="1"/>
          <a:stretch/>
        </p:blipFill>
        <p:spPr>
          <a:xfrm>
            <a:off x="7692762" y="549275"/>
            <a:ext cx="4499238" cy="5759450"/>
          </a:xfrm>
          <a:prstGeom prst="rect">
            <a:avLst/>
          </a:prstGeom>
        </p:spPr>
      </p:pic>
      <p:pic>
        <p:nvPicPr>
          <p:cNvPr id="3" name="図 2">
            <a:extLst>
              <a:ext uri="{FF2B5EF4-FFF2-40B4-BE49-F238E27FC236}">
                <a16:creationId xmlns:a16="http://schemas.microsoft.com/office/drawing/2014/main" id="{C94DC286-9B77-675B-02AB-76D4C32437A0}"/>
              </a:ext>
            </a:extLst>
          </p:cNvPr>
          <p:cNvPicPr>
            <a:picLocks noChangeAspect="1"/>
          </p:cNvPicPr>
          <p:nvPr/>
        </p:nvPicPr>
        <p:blipFill>
          <a:blip r:embed="rId4"/>
          <a:stretch>
            <a:fillRect/>
          </a:stretch>
        </p:blipFill>
        <p:spPr>
          <a:xfrm>
            <a:off x="7692762" y="548391"/>
            <a:ext cx="4499238" cy="5761219"/>
          </a:xfrm>
          <a:prstGeom prst="rect">
            <a:avLst/>
          </a:prstGeom>
        </p:spPr>
      </p:pic>
    </p:spTree>
    <p:extLst>
      <p:ext uri="{BB962C8B-B14F-4D97-AF65-F5344CB8AC3E}">
        <p14:creationId xmlns:p14="http://schemas.microsoft.com/office/powerpoint/2010/main" val="2190837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A1018DB-B8A1-C174-2F2D-51B38843D585}"/>
              </a:ext>
            </a:extLst>
          </p:cNvPr>
          <p:cNvSpPr>
            <a:spLocks noGrp="1"/>
          </p:cNvSpPr>
          <p:nvPr>
            <p:ph idx="1"/>
          </p:nvPr>
        </p:nvSpPr>
        <p:spPr/>
        <p:txBody>
          <a:bodyPr/>
          <a:lstStyle/>
          <a:p>
            <a:r>
              <a:rPr kumimoji="1" lang="ja-JP" altLang="en-US" sz="1600" dirty="0">
                <a:solidFill>
                  <a:schemeClr val="accent2"/>
                </a:solidFill>
                <a:latin typeface="+mj-ea"/>
                <a:ea typeface="+mj-ea"/>
              </a:rPr>
              <a:t>エルライングループの強み！工事受注から人材派遣まで一括対応。</a:t>
            </a:r>
            <a:endParaRPr kumimoji="1" lang="en-US" altLang="ja-JP" sz="1600" dirty="0">
              <a:solidFill>
                <a:schemeClr val="accent2"/>
              </a:solidFill>
              <a:latin typeface="+mj-ea"/>
              <a:ea typeface="+mj-ea"/>
            </a:endParaRPr>
          </a:p>
          <a:p>
            <a:r>
              <a:rPr lang="ja-JP" altLang="en-US" dirty="0"/>
              <a:t>建設業では従来、工事と派遣は別発注が常識であったため、手間やコストが増大していました。</a:t>
            </a:r>
            <a:endParaRPr lang="en-US" altLang="ja-JP" dirty="0"/>
          </a:p>
          <a:p>
            <a:r>
              <a:rPr lang="ja-JP" altLang="en-US" dirty="0"/>
              <a:t>しかしレバキャリの</a:t>
            </a:r>
            <a:r>
              <a:rPr lang="ja-JP" altLang="en-US" dirty="0">
                <a:solidFill>
                  <a:schemeClr val="accent2"/>
                </a:solidFill>
              </a:rPr>
              <a:t>ワンストップサービス</a:t>
            </a:r>
            <a:r>
              <a:rPr lang="ja-JP" altLang="en-US" dirty="0"/>
              <a:t>では、工事から人材の手配までエルライングループ内で一括し、トータルでのコストダウンが見込めるご提案が可能です。</a:t>
            </a:r>
          </a:p>
          <a:p>
            <a:endParaRPr kumimoji="1" lang="ja-JP" altLang="en-US" dirty="0"/>
          </a:p>
          <a:p>
            <a:endParaRPr kumimoji="1" lang="ja-JP" altLang="en-US" dirty="0"/>
          </a:p>
        </p:txBody>
      </p:sp>
      <p:sp>
        <p:nvSpPr>
          <p:cNvPr id="39" name="正方形/長方形 38">
            <a:extLst>
              <a:ext uri="{FF2B5EF4-FFF2-40B4-BE49-F238E27FC236}">
                <a16:creationId xmlns:a16="http://schemas.microsoft.com/office/drawing/2014/main" id="{CD7DA871-F0B0-5164-1E05-FA2A5387F420}"/>
              </a:ext>
            </a:extLst>
          </p:cNvPr>
          <p:cNvSpPr/>
          <p:nvPr/>
        </p:nvSpPr>
        <p:spPr>
          <a:xfrm>
            <a:off x="3801251" y="4372204"/>
            <a:ext cx="3600000" cy="1260000"/>
          </a:xfrm>
          <a:prstGeom prst="rect">
            <a:avLst/>
          </a:prstGeom>
          <a:solidFill>
            <a:srgbClr val="907AA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pic>
        <p:nvPicPr>
          <p:cNvPr id="13" name="図 12">
            <a:extLst>
              <a:ext uri="{FF2B5EF4-FFF2-40B4-BE49-F238E27FC236}">
                <a16:creationId xmlns:a16="http://schemas.microsoft.com/office/drawing/2014/main" id="{CCDA6DC6-5633-6CE0-CA60-B88A126909F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692000" y="560440"/>
            <a:ext cx="4500000" cy="1980001"/>
          </a:xfrm>
          <a:prstGeom prst="rect">
            <a:avLst/>
          </a:prstGeom>
        </p:spPr>
      </p:pic>
      <p:pic>
        <p:nvPicPr>
          <p:cNvPr id="9" name="図 8">
            <a:extLst>
              <a:ext uri="{FF2B5EF4-FFF2-40B4-BE49-F238E27FC236}">
                <a16:creationId xmlns:a16="http://schemas.microsoft.com/office/drawing/2014/main" id="{6F447F42-3BF1-ACA5-24DB-4064258E419C}"/>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692000" y="3431852"/>
            <a:ext cx="4500000" cy="2879725"/>
          </a:xfrm>
          <a:prstGeom prst="rect">
            <a:avLst/>
          </a:prstGeom>
        </p:spPr>
      </p:pic>
      <p:sp>
        <p:nvSpPr>
          <p:cNvPr id="2" name="タイトル 1">
            <a:extLst>
              <a:ext uri="{FF2B5EF4-FFF2-40B4-BE49-F238E27FC236}">
                <a16:creationId xmlns:a16="http://schemas.microsoft.com/office/drawing/2014/main" id="{98FEBBA5-BF42-BB5A-0E6F-BD1260787C70}"/>
              </a:ext>
            </a:extLst>
          </p:cNvPr>
          <p:cNvSpPr>
            <a:spLocks noGrp="1"/>
          </p:cNvSpPr>
          <p:nvPr>
            <p:ph type="title"/>
          </p:nvPr>
        </p:nvSpPr>
        <p:spPr/>
        <p:txBody>
          <a:bodyPr>
            <a:normAutofit/>
          </a:bodyPr>
          <a:lstStyle/>
          <a:p>
            <a:r>
              <a:rPr kumimoji="1" lang="ja-JP" altLang="en-US" dirty="0"/>
              <a:t>工事一式を依頼できる</a:t>
            </a:r>
            <a:r>
              <a:rPr lang="ja-JP" altLang="en-US" dirty="0">
                <a:solidFill>
                  <a:schemeClr val="tx2"/>
                </a:solidFill>
              </a:rPr>
              <a:t>ワンストップサービス</a:t>
            </a:r>
            <a:r>
              <a:rPr lang="ja-JP" altLang="en-US" dirty="0"/>
              <a:t>で</a:t>
            </a:r>
            <a:br>
              <a:rPr lang="en-US" altLang="ja-JP" dirty="0"/>
            </a:br>
            <a:r>
              <a:rPr lang="ja-JP" altLang="en-US" dirty="0"/>
              <a:t>費用も手間も最小限に。</a:t>
            </a:r>
            <a:endParaRPr kumimoji="1" lang="ja-JP" altLang="en-US" dirty="0"/>
          </a:p>
        </p:txBody>
      </p:sp>
      <p:sp>
        <p:nvSpPr>
          <p:cNvPr id="4" name="フッター プレースホルダー 3">
            <a:extLst>
              <a:ext uri="{FF2B5EF4-FFF2-40B4-BE49-F238E27FC236}">
                <a16:creationId xmlns:a16="http://schemas.microsoft.com/office/drawing/2014/main" id="{6E5140BB-FB2F-D34E-E054-88C26A1200B1}"/>
              </a:ext>
            </a:extLst>
          </p:cNvPr>
          <p:cNvSpPr>
            <a:spLocks noGrp="1"/>
          </p:cNvSpPr>
          <p:nvPr>
            <p:ph type="ftr" sz="quarter" idx="10"/>
          </p:nvPr>
        </p:nvSpPr>
        <p:spPr/>
        <p:txBody>
          <a:bodyPr/>
          <a:lstStyle/>
          <a:p>
            <a:pPr algn="l"/>
            <a:r>
              <a:rPr lang="en-US" altLang="ja-JP" dirty="0"/>
              <a:t>© LEVERAGE CAREER ALL Rights Reserved.</a:t>
            </a:r>
            <a:endParaRPr lang="ja-JP" altLang="en-US" dirty="0"/>
          </a:p>
        </p:txBody>
      </p:sp>
      <p:sp>
        <p:nvSpPr>
          <p:cNvPr id="5" name="スライド番号プレースホルダー 4">
            <a:extLst>
              <a:ext uri="{FF2B5EF4-FFF2-40B4-BE49-F238E27FC236}">
                <a16:creationId xmlns:a16="http://schemas.microsoft.com/office/drawing/2014/main" id="{ACDFEA9E-76FD-D3CB-6DE3-3D44DCA8C134}"/>
              </a:ext>
            </a:extLst>
          </p:cNvPr>
          <p:cNvSpPr>
            <a:spLocks noGrp="1"/>
          </p:cNvSpPr>
          <p:nvPr>
            <p:ph type="sldNum" sz="quarter" idx="11"/>
          </p:nvPr>
        </p:nvSpPr>
        <p:spPr/>
        <p:txBody>
          <a:bodyPr/>
          <a:lstStyle/>
          <a:p>
            <a:fld id="{FA2A9AEB-C69E-4C08-8836-A6D57E0C4166}" type="slidenum">
              <a:rPr lang="ja-JP" altLang="en-US" smtClean="0"/>
              <a:pPr/>
              <a:t>11</a:t>
            </a:fld>
            <a:endParaRPr lang="ja-JP" altLang="en-US" dirty="0"/>
          </a:p>
        </p:txBody>
      </p:sp>
      <p:sp>
        <p:nvSpPr>
          <p:cNvPr id="6" name="テキスト ボックス 5">
            <a:extLst>
              <a:ext uri="{FF2B5EF4-FFF2-40B4-BE49-F238E27FC236}">
                <a16:creationId xmlns:a16="http://schemas.microsoft.com/office/drawing/2014/main" id="{95D1D59C-8BB4-A90E-C020-775ED69EA0D1}"/>
              </a:ext>
            </a:extLst>
          </p:cNvPr>
          <p:cNvSpPr txBox="1"/>
          <p:nvPr/>
        </p:nvSpPr>
        <p:spPr>
          <a:xfrm>
            <a:off x="118359" y="62112"/>
            <a:ext cx="2643288" cy="307777"/>
          </a:xfrm>
          <a:prstGeom prst="rect">
            <a:avLst/>
          </a:prstGeom>
          <a:noFill/>
        </p:spPr>
        <p:txBody>
          <a:bodyPr wrap="none" rtlCol="0">
            <a:spAutoFit/>
          </a:bodyPr>
          <a:lstStyle/>
          <a:p>
            <a:pPr algn="ctr"/>
            <a:r>
              <a:rPr kumimoji="1" lang="en-US" altLang="ja-JP" sz="1400" dirty="0">
                <a:solidFill>
                  <a:schemeClr val="bg1"/>
                </a:solidFill>
              </a:rPr>
              <a:t>BUSINESS CHARACTERISTICS</a:t>
            </a:r>
          </a:p>
        </p:txBody>
      </p:sp>
      <p:pic>
        <p:nvPicPr>
          <p:cNvPr id="7" name="図 6">
            <a:extLst>
              <a:ext uri="{FF2B5EF4-FFF2-40B4-BE49-F238E27FC236}">
                <a16:creationId xmlns:a16="http://schemas.microsoft.com/office/drawing/2014/main" id="{B01B6B56-8055-DA4A-43BF-25F3144B869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692000" y="2529274"/>
            <a:ext cx="4500000" cy="1979999"/>
          </a:xfrm>
          <a:prstGeom prst="rect">
            <a:avLst/>
          </a:prstGeom>
        </p:spPr>
      </p:pic>
      <p:grpSp>
        <p:nvGrpSpPr>
          <p:cNvPr id="41" name="グループ化 40">
            <a:extLst>
              <a:ext uri="{FF2B5EF4-FFF2-40B4-BE49-F238E27FC236}">
                <a16:creationId xmlns:a16="http://schemas.microsoft.com/office/drawing/2014/main" id="{78929C68-09FC-CF99-FFF4-A67A04BF8B90}"/>
              </a:ext>
            </a:extLst>
          </p:cNvPr>
          <p:cNvGrpSpPr/>
          <p:nvPr/>
        </p:nvGrpSpPr>
        <p:grpSpPr>
          <a:xfrm>
            <a:off x="4137184" y="4583142"/>
            <a:ext cx="1286408" cy="441739"/>
            <a:chOff x="3931908" y="4189605"/>
            <a:chExt cx="1286408" cy="441739"/>
          </a:xfrm>
        </p:grpSpPr>
        <p:pic>
          <p:nvPicPr>
            <p:cNvPr id="1026" name="Picture 2" descr="日成工業株式会社">
              <a:extLst>
                <a:ext uri="{FF2B5EF4-FFF2-40B4-BE49-F238E27FC236}">
                  <a16:creationId xmlns:a16="http://schemas.microsoft.com/office/drawing/2014/main" id="{D6ECEFCC-200F-B48D-3A1B-CBAAE798B065}"/>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a:stretch/>
          </p:blipFill>
          <p:spPr bwMode="auto">
            <a:xfrm>
              <a:off x="4643286" y="4189605"/>
              <a:ext cx="553443" cy="18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大成鉄筋工業株式会社">
              <a:extLst>
                <a:ext uri="{FF2B5EF4-FFF2-40B4-BE49-F238E27FC236}">
                  <a16:creationId xmlns:a16="http://schemas.microsoft.com/office/drawing/2014/main" id="{8947AA07-1CFE-C91B-9162-1A2D09BB48F4}"/>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p:blipFill>
          <p:spPr bwMode="auto">
            <a:xfrm>
              <a:off x="3931908" y="4189605"/>
              <a:ext cx="652303" cy="180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倉和建設 株式会社">
              <a:extLst>
                <a:ext uri="{FF2B5EF4-FFF2-40B4-BE49-F238E27FC236}">
                  <a16:creationId xmlns:a16="http://schemas.microsoft.com/office/drawing/2014/main" id="{A21E4832-279F-397A-9753-5A5FB7F1EAD3}"/>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rcRect/>
            <a:stretch/>
          </p:blipFill>
          <p:spPr bwMode="auto">
            <a:xfrm>
              <a:off x="4669857" y="4451344"/>
              <a:ext cx="548459" cy="18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三渡工業株式会社">
              <a:extLst>
                <a:ext uri="{FF2B5EF4-FFF2-40B4-BE49-F238E27FC236}">
                  <a16:creationId xmlns:a16="http://schemas.microsoft.com/office/drawing/2014/main" id="{B135EB36-E449-6D5B-6EF3-1AC5821E4492}"/>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rcRect b="-3"/>
            <a:stretch/>
          </p:blipFill>
          <p:spPr bwMode="auto">
            <a:xfrm>
              <a:off x="3957155" y="4448502"/>
              <a:ext cx="627056" cy="18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グループ化 17">
            <a:extLst>
              <a:ext uri="{FF2B5EF4-FFF2-40B4-BE49-F238E27FC236}">
                <a16:creationId xmlns:a16="http://schemas.microsoft.com/office/drawing/2014/main" id="{EFBA872D-10E6-E9A1-099F-E66033AE5F1B}"/>
              </a:ext>
            </a:extLst>
          </p:cNvPr>
          <p:cNvGrpSpPr>
            <a:grpSpLocks noChangeAspect="1"/>
          </p:cNvGrpSpPr>
          <p:nvPr/>
        </p:nvGrpSpPr>
        <p:grpSpPr>
          <a:xfrm>
            <a:off x="6463229" y="4482039"/>
            <a:ext cx="720000" cy="720000"/>
            <a:chOff x="4669748" y="4288954"/>
            <a:chExt cx="1080000" cy="1080000"/>
          </a:xfrm>
        </p:grpSpPr>
        <p:sp>
          <p:nvSpPr>
            <p:cNvPr id="17" name="楕円 16">
              <a:extLst>
                <a:ext uri="{FF2B5EF4-FFF2-40B4-BE49-F238E27FC236}">
                  <a16:creationId xmlns:a16="http://schemas.microsoft.com/office/drawing/2014/main" id="{E391F0C0-67FE-D895-2BD5-4597B524884B}"/>
                </a:ext>
              </a:extLst>
            </p:cNvPr>
            <p:cNvSpPr/>
            <p:nvPr/>
          </p:nvSpPr>
          <p:spPr>
            <a:xfrm>
              <a:off x="4669748" y="4288954"/>
              <a:ext cx="1080000" cy="108000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7A9763F0-5F0E-AD4B-27BD-62F1F361D1C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779538" y="4680670"/>
              <a:ext cx="860422" cy="296570"/>
            </a:xfrm>
            <a:prstGeom prst="rect">
              <a:avLst/>
            </a:prstGeom>
          </p:spPr>
        </p:pic>
      </p:grpSp>
      <p:sp>
        <p:nvSpPr>
          <p:cNvPr id="21" name="テキスト ボックス 20">
            <a:extLst>
              <a:ext uri="{FF2B5EF4-FFF2-40B4-BE49-F238E27FC236}">
                <a16:creationId xmlns:a16="http://schemas.microsoft.com/office/drawing/2014/main" id="{2275EA32-A09C-5CEE-7318-F20BD11C4909}"/>
              </a:ext>
            </a:extLst>
          </p:cNvPr>
          <p:cNvSpPr txBox="1"/>
          <p:nvPr/>
        </p:nvSpPr>
        <p:spPr>
          <a:xfrm>
            <a:off x="700277" y="4058704"/>
            <a:ext cx="1082348" cy="246221"/>
          </a:xfrm>
          <a:prstGeom prst="rect">
            <a:avLst/>
          </a:prstGeom>
          <a:noFill/>
          <a:ln>
            <a:solidFill>
              <a:schemeClr val="bg2">
                <a:lumMod val="50000"/>
              </a:schemeClr>
            </a:solidFill>
          </a:ln>
        </p:spPr>
        <p:txBody>
          <a:bodyPr wrap="none" rtlCol="0">
            <a:spAutoFit/>
          </a:bodyPr>
          <a:lstStyle/>
          <a:p>
            <a:pPr algn="l"/>
            <a:r>
              <a:rPr lang="ja-JP" altLang="en-US" sz="1000" dirty="0">
                <a:solidFill>
                  <a:schemeClr val="tx1">
                    <a:lumMod val="75000"/>
                    <a:lumOff val="25000"/>
                  </a:schemeClr>
                </a:solidFill>
              </a:rPr>
              <a:t>従来の建設工事</a:t>
            </a:r>
            <a:endParaRPr kumimoji="1" lang="ja-JP" altLang="en-US" sz="1000" dirty="0">
              <a:solidFill>
                <a:schemeClr val="tx1">
                  <a:lumMod val="75000"/>
                  <a:lumOff val="25000"/>
                </a:schemeClr>
              </a:solidFill>
            </a:endParaRPr>
          </a:p>
        </p:txBody>
      </p:sp>
      <p:sp>
        <p:nvSpPr>
          <p:cNvPr id="22" name="楕円 21">
            <a:extLst>
              <a:ext uri="{FF2B5EF4-FFF2-40B4-BE49-F238E27FC236}">
                <a16:creationId xmlns:a16="http://schemas.microsoft.com/office/drawing/2014/main" id="{E486775A-264D-E1A9-3BAF-347FE1C41EE2}"/>
              </a:ext>
            </a:extLst>
          </p:cNvPr>
          <p:cNvSpPr>
            <a:spLocks/>
          </p:cNvSpPr>
          <p:nvPr/>
        </p:nvSpPr>
        <p:spPr>
          <a:xfrm>
            <a:off x="825718" y="4482568"/>
            <a:ext cx="720000" cy="720000"/>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wrap="none" lIns="0" tIns="0" rIns="0" bIns="0" rtlCol="0" anchor="ctr">
            <a:normAutofit/>
          </a:bodyPr>
          <a:lstStyle/>
          <a:p>
            <a:pPr algn="ctr"/>
            <a:r>
              <a:rPr lang="ja-JP" altLang="en-US" sz="1200" dirty="0">
                <a:solidFill>
                  <a:schemeClr val="tx1">
                    <a:lumMod val="75000"/>
                    <a:lumOff val="25000"/>
                  </a:schemeClr>
                </a:solidFill>
              </a:rPr>
              <a:t>工事</a:t>
            </a:r>
            <a:endParaRPr kumimoji="1" lang="en-US" altLang="ja-JP" sz="1200" dirty="0">
              <a:solidFill>
                <a:schemeClr val="tx1">
                  <a:lumMod val="75000"/>
                  <a:lumOff val="25000"/>
                </a:schemeClr>
              </a:solidFill>
            </a:endParaRPr>
          </a:p>
        </p:txBody>
      </p:sp>
      <p:sp>
        <p:nvSpPr>
          <p:cNvPr id="12" name="正方形/長方形 11">
            <a:extLst>
              <a:ext uri="{FF2B5EF4-FFF2-40B4-BE49-F238E27FC236}">
                <a16:creationId xmlns:a16="http://schemas.microsoft.com/office/drawing/2014/main" id="{E6344741-1EA0-8CDD-81C6-7D4B6B36BCEE}"/>
              </a:ext>
            </a:extLst>
          </p:cNvPr>
          <p:cNvSpPr>
            <a:spLocks/>
          </p:cNvSpPr>
          <p:nvPr/>
        </p:nvSpPr>
        <p:spPr>
          <a:xfrm>
            <a:off x="1705975" y="6018054"/>
            <a:ext cx="720000" cy="288000"/>
          </a:xfrm>
          <a:prstGeom prst="rect">
            <a:avLst/>
          </a:prstGeom>
          <a:solidFill>
            <a:schemeClr val="bg1">
              <a:lumMod val="50000"/>
            </a:schemeClr>
          </a:solidFill>
          <a:ln>
            <a:noFill/>
          </a:ln>
        </p:spPr>
        <p:style>
          <a:lnRef idx="0">
            <a:scrgbClr r="0" g="0" b="0"/>
          </a:lnRef>
          <a:fillRef idx="0">
            <a:scrgbClr r="0" g="0" b="0"/>
          </a:fillRef>
          <a:effectRef idx="0">
            <a:scrgbClr r="0" g="0" b="0"/>
          </a:effectRef>
          <a:fontRef idx="minor">
            <a:schemeClr val="lt1"/>
          </a:fontRef>
        </p:style>
        <p:txBody>
          <a:bodyPr wrap="none" lIns="0" tIns="0" rIns="0" bIns="0" rtlCol="0" anchor="ctr">
            <a:normAutofit/>
          </a:bodyPr>
          <a:lstStyle/>
          <a:p>
            <a:pPr algn="ctr"/>
            <a:r>
              <a:rPr lang="ja-JP" altLang="en-US" sz="1000" dirty="0"/>
              <a:t>お客様</a:t>
            </a:r>
            <a:endParaRPr kumimoji="1" lang="ja-JP" altLang="en-US" sz="1000" dirty="0"/>
          </a:p>
        </p:txBody>
      </p:sp>
      <p:sp>
        <p:nvSpPr>
          <p:cNvPr id="23" name="正方形/長方形 22">
            <a:extLst>
              <a:ext uri="{FF2B5EF4-FFF2-40B4-BE49-F238E27FC236}">
                <a16:creationId xmlns:a16="http://schemas.microsoft.com/office/drawing/2014/main" id="{8525F800-8CB5-8F1D-087D-396D48DC8239}"/>
              </a:ext>
            </a:extLst>
          </p:cNvPr>
          <p:cNvSpPr>
            <a:spLocks/>
          </p:cNvSpPr>
          <p:nvPr/>
        </p:nvSpPr>
        <p:spPr>
          <a:xfrm>
            <a:off x="5241251" y="6018054"/>
            <a:ext cx="720000" cy="288000"/>
          </a:xfrm>
          <a:prstGeom prst="rect">
            <a:avLst/>
          </a:prstGeom>
          <a:solidFill>
            <a:schemeClr val="bg1">
              <a:lumMod val="50000"/>
            </a:schemeClr>
          </a:solidFill>
          <a:ln>
            <a:noFill/>
          </a:ln>
        </p:spPr>
        <p:style>
          <a:lnRef idx="0">
            <a:scrgbClr r="0" g="0" b="0"/>
          </a:lnRef>
          <a:fillRef idx="0">
            <a:scrgbClr r="0" g="0" b="0"/>
          </a:fillRef>
          <a:effectRef idx="0">
            <a:scrgbClr r="0" g="0" b="0"/>
          </a:effectRef>
          <a:fontRef idx="minor">
            <a:schemeClr val="lt1"/>
          </a:fontRef>
        </p:style>
        <p:txBody>
          <a:bodyPr wrap="none" lIns="0" tIns="0" rIns="0" bIns="0" rtlCol="0" anchor="ctr">
            <a:normAutofit/>
          </a:bodyPr>
          <a:lstStyle/>
          <a:p>
            <a:pPr algn="ctr"/>
            <a:r>
              <a:rPr lang="ja-JP" altLang="en-US" sz="1000" dirty="0"/>
              <a:t>お客様</a:t>
            </a:r>
            <a:endParaRPr kumimoji="1" lang="ja-JP" altLang="en-US" sz="1000" dirty="0"/>
          </a:p>
        </p:txBody>
      </p:sp>
      <p:cxnSp>
        <p:nvCxnSpPr>
          <p:cNvPr id="37" name="直線矢印コネクタ 36">
            <a:extLst>
              <a:ext uri="{FF2B5EF4-FFF2-40B4-BE49-F238E27FC236}">
                <a16:creationId xmlns:a16="http://schemas.microsoft.com/office/drawing/2014/main" id="{47EB1266-AE37-D997-65E0-1567667244DB}"/>
              </a:ext>
            </a:extLst>
          </p:cNvPr>
          <p:cNvCxnSpPr>
            <a:cxnSpLocks/>
            <a:stCxn id="17" idx="2"/>
          </p:cNvCxnSpPr>
          <p:nvPr/>
        </p:nvCxnSpPr>
        <p:spPr>
          <a:xfrm flipH="1">
            <a:off x="5548184" y="4842039"/>
            <a:ext cx="915045" cy="0"/>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0" name="テキスト ボックス 39">
            <a:extLst>
              <a:ext uri="{FF2B5EF4-FFF2-40B4-BE49-F238E27FC236}">
                <a16:creationId xmlns:a16="http://schemas.microsoft.com/office/drawing/2014/main" id="{FA643F6E-0AD5-1A32-655C-068AE67C428A}"/>
              </a:ext>
            </a:extLst>
          </p:cNvPr>
          <p:cNvSpPr txBox="1"/>
          <p:nvPr/>
        </p:nvSpPr>
        <p:spPr>
          <a:xfrm>
            <a:off x="3801251" y="4021492"/>
            <a:ext cx="1723549" cy="276999"/>
          </a:xfrm>
          <a:prstGeom prst="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wrap="none" rtlCol="0">
            <a:spAutoFit/>
          </a:bodyPr>
          <a:lstStyle/>
          <a:p>
            <a:pPr algn="l"/>
            <a:r>
              <a:rPr lang="ja-JP" altLang="en-US" sz="1200" dirty="0"/>
              <a:t>ワンストップサービス</a:t>
            </a:r>
          </a:p>
        </p:txBody>
      </p:sp>
      <p:cxnSp>
        <p:nvCxnSpPr>
          <p:cNvPr id="54" name="直線矢印コネクタ 53">
            <a:extLst>
              <a:ext uri="{FF2B5EF4-FFF2-40B4-BE49-F238E27FC236}">
                <a16:creationId xmlns:a16="http://schemas.microsoft.com/office/drawing/2014/main" id="{94CBFF25-263A-FB7C-2A94-A05D5903B902}"/>
              </a:ext>
            </a:extLst>
          </p:cNvPr>
          <p:cNvCxnSpPr>
            <a:stCxn id="23" idx="0"/>
            <a:endCxn id="39" idx="2"/>
          </p:cNvCxnSpPr>
          <p:nvPr/>
        </p:nvCxnSpPr>
        <p:spPr>
          <a:xfrm flipV="1">
            <a:off x="5601251" y="5632204"/>
            <a:ext cx="0" cy="385850"/>
          </a:xfrm>
          <a:prstGeom prst="straightConnector1">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1" name="楕円 60">
            <a:extLst>
              <a:ext uri="{FF2B5EF4-FFF2-40B4-BE49-F238E27FC236}">
                <a16:creationId xmlns:a16="http://schemas.microsoft.com/office/drawing/2014/main" id="{DC297FDB-0429-61B1-7D65-B3D5D157604F}"/>
              </a:ext>
            </a:extLst>
          </p:cNvPr>
          <p:cNvSpPr>
            <a:spLocks/>
          </p:cNvSpPr>
          <p:nvPr/>
        </p:nvSpPr>
        <p:spPr>
          <a:xfrm>
            <a:off x="2852313" y="4489852"/>
            <a:ext cx="720000" cy="720000"/>
          </a:xfrm>
          <a:prstGeom prst="ellipse">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wrap="none" lIns="0" tIns="0" rIns="0" bIns="0" rtlCol="0" anchor="ctr">
            <a:normAutofit/>
          </a:bodyPr>
          <a:lstStyle/>
          <a:p>
            <a:pPr algn="ctr"/>
            <a:r>
              <a:rPr lang="ja-JP" altLang="en-US" sz="1200" dirty="0">
                <a:solidFill>
                  <a:schemeClr val="tx1">
                    <a:lumMod val="75000"/>
                    <a:lumOff val="25000"/>
                  </a:schemeClr>
                </a:solidFill>
              </a:rPr>
              <a:t>人材</a:t>
            </a:r>
            <a:endParaRPr kumimoji="1" lang="en-US" altLang="ja-JP" sz="1200" dirty="0">
              <a:solidFill>
                <a:schemeClr val="tx1">
                  <a:lumMod val="75000"/>
                  <a:lumOff val="25000"/>
                </a:schemeClr>
              </a:solidFill>
            </a:endParaRPr>
          </a:p>
        </p:txBody>
      </p:sp>
      <p:cxnSp>
        <p:nvCxnSpPr>
          <p:cNvPr id="1027" name="コネクタ: カギ線 1026">
            <a:extLst>
              <a:ext uri="{FF2B5EF4-FFF2-40B4-BE49-F238E27FC236}">
                <a16:creationId xmlns:a16="http://schemas.microsoft.com/office/drawing/2014/main" id="{E28C99E6-8565-54E2-9BF7-7F6870D539B0}"/>
              </a:ext>
            </a:extLst>
          </p:cNvPr>
          <p:cNvCxnSpPr>
            <a:cxnSpLocks/>
            <a:stCxn id="12" idx="3"/>
            <a:endCxn id="61" idx="4"/>
          </p:cNvCxnSpPr>
          <p:nvPr/>
        </p:nvCxnSpPr>
        <p:spPr>
          <a:xfrm flipV="1">
            <a:off x="2425975" y="5209852"/>
            <a:ext cx="786338" cy="952202"/>
          </a:xfrm>
          <a:prstGeom prst="bentConnector2">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線矢印コネクタ 30">
            <a:extLst>
              <a:ext uri="{FF2B5EF4-FFF2-40B4-BE49-F238E27FC236}">
                <a16:creationId xmlns:a16="http://schemas.microsoft.com/office/drawing/2014/main" id="{E4DAFD7D-FB2B-8BD9-D592-651FD9ED1E4D}"/>
              </a:ext>
            </a:extLst>
          </p:cNvPr>
          <p:cNvCxnSpPr>
            <a:cxnSpLocks/>
            <a:stCxn id="61" idx="2"/>
            <a:endCxn id="22" idx="6"/>
          </p:cNvCxnSpPr>
          <p:nvPr/>
        </p:nvCxnSpPr>
        <p:spPr>
          <a:xfrm flipH="1" flipV="1">
            <a:off x="1545718" y="4842568"/>
            <a:ext cx="1306595" cy="7284"/>
          </a:xfrm>
          <a:prstGeom prst="straightConnector1">
            <a:avLst/>
          </a:prstGeom>
          <a:ln w="38100">
            <a:solidFill>
              <a:schemeClr val="bg1">
                <a:lumMod val="50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048" name="テキスト ボックス 1047">
            <a:extLst>
              <a:ext uri="{FF2B5EF4-FFF2-40B4-BE49-F238E27FC236}">
                <a16:creationId xmlns:a16="http://schemas.microsoft.com/office/drawing/2014/main" id="{2783540E-F287-B733-C378-55045FFB0938}"/>
              </a:ext>
            </a:extLst>
          </p:cNvPr>
          <p:cNvSpPr txBox="1"/>
          <p:nvPr/>
        </p:nvSpPr>
        <p:spPr>
          <a:xfrm>
            <a:off x="5672268" y="4466027"/>
            <a:ext cx="800219" cy="338554"/>
          </a:xfrm>
          <a:prstGeom prst="rect">
            <a:avLst/>
          </a:prstGeom>
          <a:noFill/>
        </p:spPr>
        <p:txBody>
          <a:bodyPr wrap="none" rtlCol="0">
            <a:spAutoFit/>
          </a:bodyPr>
          <a:lstStyle/>
          <a:p>
            <a:pPr algn="ctr"/>
            <a:r>
              <a:rPr kumimoji="1" lang="ja-JP" altLang="en-US" sz="800" dirty="0">
                <a:solidFill>
                  <a:schemeClr val="bg1"/>
                </a:solidFill>
              </a:rPr>
              <a:t>職人・技術者</a:t>
            </a:r>
            <a:endParaRPr kumimoji="1" lang="en-US" altLang="ja-JP" sz="800" dirty="0">
              <a:solidFill>
                <a:schemeClr val="bg1"/>
              </a:solidFill>
            </a:endParaRPr>
          </a:p>
          <a:p>
            <a:pPr algn="ctr"/>
            <a:r>
              <a:rPr kumimoji="1" lang="ja-JP" altLang="en-US" sz="800" dirty="0">
                <a:solidFill>
                  <a:schemeClr val="bg1"/>
                </a:solidFill>
              </a:rPr>
              <a:t>提供</a:t>
            </a:r>
          </a:p>
        </p:txBody>
      </p:sp>
      <p:pic>
        <p:nvPicPr>
          <p:cNvPr id="1051" name="グラフィックス 1050">
            <a:extLst>
              <a:ext uri="{FF2B5EF4-FFF2-40B4-BE49-F238E27FC236}">
                <a16:creationId xmlns:a16="http://schemas.microsoft.com/office/drawing/2014/main" id="{F6235593-F84C-178F-F60E-46D182A14F7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014686" y="5180838"/>
            <a:ext cx="1247775" cy="304800"/>
          </a:xfrm>
          <a:prstGeom prst="rect">
            <a:avLst/>
          </a:prstGeom>
        </p:spPr>
      </p:pic>
      <p:sp>
        <p:nvSpPr>
          <p:cNvPr id="1072" name="楕円 1071">
            <a:extLst>
              <a:ext uri="{FF2B5EF4-FFF2-40B4-BE49-F238E27FC236}">
                <a16:creationId xmlns:a16="http://schemas.microsoft.com/office/drawing/2014/main" id="{B61A92B7-BD32-F573-4A63-67D0F0F1262F}"/>
              </a:ext>
            </a:extLst>
          </p:cNvPr>
          <p:cNvSpPr>
            <a:spLocks noChangeAspect="1"/>
          </p:cNvSpPr>
          <p:nvPr/>
        </p:nvSpPr>
        <p:spPr>
          <a:xfrm>
            <a:off x="899021" y="4493259"/>
            <a:ext cx="108000" cy="108000"/>
          </a:xfrm>
          <a:prstGeom prst="ellips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073" name="楕円 1072">
            <a:extLst>
              <a:ext uri="{FF2B5EF4-FFF2-40B4-BE49-F238E27FC236}">
                <a16:creationId xmlns:a16="http://schemas.microsoft.com/office/drawing/2014/main" id="{D7604E7F-5227-C626-75BB-FDB435BB5EB7}"/>
              </a:ext>
            </a:extLst>
          </p:cNvPr>
          <p:cNvSpPr>
            <a:spLocks noChangeAspect="1"/>
          </p:cNvSpPr>
          <p:nvPr/>
        </p:nvSpPr>
        <p:spPr>
          <a:xfrm>
            <a:off x="1397168" y="4945165"/>
            <a:ext cx="72000" cy="72000"/>
          </a:xfrm>
          <a:prstGeom prst="ellips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074" name="楕円 1073">
            <a:extLst>
              <a:ext uri="{FF2B5EF4-FFF2-40B4-BE49-F238E27FC236}">
                <a16:creationId xmlns:a16="http://schemas.microsoft.com/office/drawing/2014/main" id="{4B7DD9C5-C852-1381-4C33-8239E91B6624}"/>
              </a:ext>
            </a:extLst>
          </p:cNvPr>
          <p:cNvSpPr>
            <a:spLocks noChangeAspect="1"/>
          </p:cNvSpPr>
          <p:nvPr/>
        </p:nvSpPr>
        <p:spPr>
          <a:xfrm>
            <a:off x="1350003" y="4526118"/>
            <a:ext cx="180000" cy="180000"/>
          </a:xfrm>
          <a:prstGeom prst="ellips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075" name="楕円 1074">
            <a:extLst>
              <a:ext uri="{FF2B5EF4-FFF2-40B4-BE49-F238E27FC236}">
                <a16:creationId xmlns:a16="http://schemas.microsoft.com/office/drawing/2014/main" id="{67E6D06E-FDB6-0E6F-60CF-532DD9895A61}"/>
              </a:ext>
            </a:extLst>
          </p:cNvPr>
          <p:cNvSpPr>
            <a:spLocks noChangeAspect="1"/>
          </p:cNvSpPr>
          <p:nvPr/>
        </p:nvSpPr>
        <p:spPr>
          <a:xfrm>
            <a:off x="791617" y="4959901"/>
            <a:ext cx="180000" cy="180000"/>
          </a:xfrm>
          <a:prstGeom prst="ellips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076" name="楕円 1075">
            <a:extLst>
              <a:ext uri="{FF2B5EF4-FFF2-40B4-BE49-F238E27FC236}">
                <a16:creationId xmlns:a16="http://schemas.microsoft.com/office/drawing/2014/main" id="{7AB15704-6895-FF73-BF46-D4022CB3B07B}"/>
              </a:ext>
            </a:extLst>
          </p:cNvPr>
          <p:cNvSpPr>
            <a:spLocks noChangeAspect="1"/>
          </p:cNvSpPr>
          <p:nvPr/>
        </p:nvSpPr>
        <p:spPr>
          <a:xfrm>
            <a:off x="837820" y="4777394"/>
            <a:ext cx="72000" cy="72000"/>
          </a:xfrm>
          <a:prstGeom prst="ellips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077" name="楕円 1076">
            <a:extLst>
              <a:ext uri="{FF2B5EF4-FFF2-40B4-BE49-F238E27FC236}">
                <a16:creationId xmlns:a16="http://schemas.microsoft.com/office/drawing/2014/main" id="{9CF29246-F5E8-4644-9CDB-FA36A032A176}"/>
              </a:ext>
            </a:extLst>
          </p:cNvPr>
          <p:cNvSpPr>
            <a:spLocks noChangeAspect="1"/>
          </p:cNvSpPr>
          <p:nvPr/>
        </p:nvSpPr>
        <p:spPr>
          <a:xfrm>
            <a:off x="1413975" y="5057269"/>
            <a:ext cx="144000" cy="144000"/>
          </a:xfrm>
          <a:prstGeom prst="ellipse">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grpSp>
        <p:nvGrpSpPr>
          <p:cNvPr id="36" name="グループ化 35">
            <a:extLst>
              <a:ext uri="{FF2B5EF4-FFF2-40B4-BE49-F238E27FC236}">
                <a16:creationId xmlns:a16="http://schemas.microsoft.com/office/drawing/2014/main" id="{CBFBB461-A316-949B-F849-D64F4F1F7F63}"/>
              </a:ext>
            </a:extLst>
          </p:cNvPr>
          <p:cNvGrpSpPr/>
          <p:nvPr/>
        </p:nvGrpSpPr>
        <p:grpSpPr>
          <a:xfrm>
            <a:off x="3929342" y="5720422"/>
            <a:ext cx="1595458" cy="430887"/>
            <a:chOff x="-5069467" y="6112227"/>
            <a:chExt cx="1595458" cy="430887"/>
          </a:xfrm>
        </p:grpSpPr>
        <p:cxnSp>
          <p:nvCxnSpPr>
            <p:cNvPr id="34" name="直線矢印コネクタ 33">
              <a:extLst>
                <a:ext uri="{FF2B5EF4-FFF2-40B4-BE49-F238E27FC236}">
                  <a16:creationId xmlns:a16="http://schemas.microsoft.com/office/drawing/2014/main" id="{FCE6F0F6-FFF0-A206-1D1A-1E7B75BE0D3A}"/>
                </a:ext>
              </a:extLst>
            </p:cNvPr>
            <p:cNvCxnSpPr>
              <a:cxnSpLocks/>
              <a:stCxn id="32" idx="3"/>
            </p:cNvCxnSpPr>
            <p:nvPr/>
          </p:nvCxnSpPr>
          <p:spPr>
            <a:xfrm>
              <a:off x="-3897351" y="6327671"/>
              <a:ext cx="423342"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E328B294-5E69-57B2-B29C-C4815D4299B3}"/>
                </a:ext>
              </a:extLst>
            </p:cNvPr>
            <p:cNvSpPr txBox="1"/>
            <p:nvPr/>
          </p:nvSpPr>
          <p:spPr>
            <a:xfrm>
              <a:off x="-5069467" y="6112227"/>
              <a:ext cx="1172116" cy="430887"/>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pPr algn="ctr"/>
              <a:r>
                <a:rPr lang="ja-JP" altLang="en-US" sz="1050" dirty="0">
                  <a:solidFill>
                    <a:schemeClr val="bg1"/>
                  </a:solidFill>
                  <a:latin typeface="+mj-ea"/>
                  <a:ea typeface="+mj-ea"/>
                </a:rPr>
                <a:t>人も工事も</a:t>
              </a:r>
              <a:endParaRPr lang="en-US" altLang="ja-JP" sz="1050" dirty="0">
                <a:solidFill>
                  <a:schemeClr val="bg1"/>
                </a:solidFill>
                <a:latin typeface="+mj-ea"/>
                <a:ea typeface="+mj-ea"/>
              </a:endParaRPr>
            </a:p>
            <a:p>
              <a:pPr algn="ctr"/>
              <a:r>
                <a:rPr kumimoji="1" lang="ja-JP" altLang="en-US" sz="1050" dirty="0">
                  <a:solidFill>
                    <a:schemeClr val="bg1"/>
                  </a:solidFill>
                  <a:latin typeface="+mj-ea"/>
                  <a:ea typeface="+mj-ea"/>
                </a:rPr>
                <a:t>まとめてお任せ</a:t>
              </a:r>
            </a:p>
          </p:txBody>
        </p:sp>
      </p:grpSp>
      <p:cxnSp>
        <p:nvCxnSpPr>
          <p:cNvPr id="1094" name="コネクタ: カギ線 1093">
            <a:extLst>
              <a:ext uri="{FF2B5EF4-FFF2-40B4-BE49-F238E27FC236}">
                <a16:creationId xmlns:a16="http://schemas.microsoft.com/office/drawing/2014/main" id="{58A96AF5-4C0E-20DC-70A4-57D1361D48E1}"/>
              </a:ext>
            </a:extLst>
          </p:cNvPr>
          <p:cNvCxnSpPr>
            <a:cxnSpLocks/>
            <a:stCxn id="12" idx="1"/>
            <a:endCxn id="1077" idx="4"/>
          </p:cNvCxnSpPr>
          <p:nvPr/>
        </p:nvCxnSpPr>
        <p:spPr>
          <a:xfrm rot="10800000">
            <a:off x="1485975" y="5201270"/>
            <a:ext cx="220000" cy="960785"/>
          </a:xfrm>
          <a:prstGeom prst="bentConnector2">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97" name="コネクタ: カギ線 1096">
            <a:extLst>
              <a:ext uri="{FF2B5EF4-FFF2-40B4-BE49-F238E27FC236}">
                <a16:creationId xmlns:a16="http://schemas.microsoft.com/office/drawing/2014/main" id="{FE5DA3E4-2C59-B247-E5F6-6266469AF4BB}"/>
              </a:ext>
            </a:extLst>
          </p:cNvPr>
          <p:cNvCxnSpPr>
            <a:cxnSpLocks/>
            <a:stCxn id="12" idx="1"/>
            <a:endCxn id="1075" idx="4"/>
          </p:cNvCxnSpPr>
          <p:nvPr/>
        </p:nvCxnSpPr>
        <p:spPr>
          <a:xfrm rot="10800000">
            <a:off x="881617" y="5139902"/>
            <a:ext cx="824358" cy="1022153"/>
          </a:xfrm>
          <a:prstGeom prst="bentConnector2">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3" name="コネクタ: カギ線 62">
            <a:extLst>
              <a:ext uri="{FF2B5EF4-FFF2-40B4-BE49-F238E27FC236}">
                <a16:creationId xmlns:a16="http://schemas.microsoft.com/office/drawing/2014/main" id="{FEFD1FC1-EDE7-A87F-D9F2-D6379790D5D4}"/>
              </a:ext>
            </a:extLst>
          </p:cNvPr>
          <p:cNvCxnSpPr>
            <a:cxnSpLocks/>
            <a:stCxn id="12" idx="1"/>
            <a:endCxn id="22" idx="4"/>
          </p:cNvCxnSpPr>
          <p:nvPr/>
        </p:nvCxnSpPr>
        <p:spPr>
          <a:xfrm rot="10800000">
            <a:off x="1185719" y="5202568"/>
            <a:ext cx="520257" cy="959486"/>
          </a:xfrm>
          <a:prstGeom prst="bentConnector2">
            <a:avLst/>
          </a:prstGeom>
          <a:ln w="127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078" name="グループ化 1077">
            <a:extLst>
              <a:ext uri="{FF2B5EF4-FFF2-40B4-BE49-F238E27FC236}">
                <a16:creationId xmlns:a16="http://schemas.microsoft.com/office/drawing/2014/main" id="{16A8E166-DB2A-8669-0B98-D156F3CB0239}"/>
              </a:ext>
            </a:extLst>
          </p:cNvPr>
          <p:cNvGrpSpPr/>
          <p:nvPr/>
        </p:nvGrpSpPr>
        <p:grpSpPr>
          <a:xfrm>
            <a:off x="1185718" y="5505771"/>
            <a:ext cx="1823854" cy="415498"/>
            <a:chOff x="-5383644" y="6112227"/>
            <a:chExt cx="1823854" cy="415498"/>
          </a:xfrm>
        </p:grpSpPr>
        <p:cxnSp>
          <p:nvCxnSpPr>
            <p:cNvPr id="1079" name="直線矢印コネクタ 1078">
              <a:extLst>
                <a:ext uri="{FF2B5EF4-FFF2-40B4-BE49-F238E27FC236}">
                  <a16:creationId xmlns:a16="http://schemas.microsoft.com/office/drawing/2014/main" id="{D9736C15-01A6-A5D2-5DCF-C9D38915D716}"/>
                </a:ext>
              </a:extLst>
            </p:cNvPr>
            <p:cNvCxnSpPr>
              <a:cxnSpLocks/>
              <a:stCxn id="1080" idx="1"/>
            </p:cNvCxnSpPr>
            <p:nvPr/>
          </p:nvCxnSpPr>
          <p:spPr>
            <a:xfrm flipH="1">
              <a:off x="-5383644" y="6319976"/>
              <a:ext cx="336622"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080" name="テキスト ボックス 1079">
              <a:extLst>
                <a:ext uri="{FF2B5EF4-FFF2-40B4-BE49-F238E27FC236}">
                  <a16:creationId xmlns:a16="http://schemas.microsoft.com/office/drawing/2014/main" id="{B929F30B-C114-11AA-1B24-EF4E425B33F7}"/>
                </a:ext>
              </a:extLst>
            </p:cNvPr>
            <p:cNvSpPr txBox="1"/>
            <p:nvPr/>
          </p:nvSpPr>
          <p:spPr>
            <a:xfrm>
              <a:off x="-5047022" y="6112227"/>
              <a:ext cx="1127232" cy="41549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pPr algn="ctr"/>
              <a:r>
                <a:rPr kumimoji="1" lang="ja-JP" altLang="en-US" sz="1050" dirty="0">
                  <a:solidFill>
                    <a:schemeClr val="bg1"/>
                  </a:solidFill>
                  <a:latin typeface="+mj-ea"/>
                  <a:ea typeface="+mj-ea"/>
                </a:rPr>
                <a:t>それぞれに</a:t>
              </a:r>
              <a:endParaRPr kumimoji="1" lang="en-US" altLang="ja-JP" sz="1050" dirty="0">
                <a:solidFill>
                  <a:schemeClr val="bg1"/>
                </a:solidFill>
                <a:latin typeface="+mj-ea"/>
                <a:ea typeface="+mj-ea"/>
              </a:endParaRPr>
            </a:p>
            <a:p>
              <a:pPr algn="ctr"/>
              <a:r>
                <a:rPr kumimoji="1" lang="ja-JP" altLang="en-US" sz="1050" dirty="0">
                  <a:solidFill>
                    <a:schemeClr val="bg1"/>
                  </a:solidFill>
                  <a:latin typeface="+mj-ea"/>
                  <a:ea typeface="+mj-ea"/>
                </a:rPr>
                <a:t>やり取りが必要</a:t>
              </a:r>
            </a:p>
          </p:txBody>
        </p:sp>
        <p:cxnSp>
          <p:nvCxnSpPr>
            <p:cNvPr id="1083" name="直線矢印コネクタ 1082">
              <a:extLst>
                <a:ext uri="{FF2B5EF4-FFF2-40B4-BE49-F238E27FC236}">
                  <a16:creationId xmlns:a16="http://schemas.microsoft.com/office/drawing/2014/main" id="{4EB3B26C-B737-6117-5BD0-B8817775BBDC}"/>
                </a:ext>
              </a:extLst>
            </p:cNvPr>
            <p:cNvCxnSpPr>
              <a:cxnSpLocks/>
              <a:stCxn id="1080" idx="3"/>
            </p:cNvCxnSpPr>
            <p:nvPr/>
          </p:nvCxnSpPr>
          <p:spPr>
            <a:xfrm>
              <a:off x="-3919790" y="6319976"/>
              <a:ext cx="360000"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pic>
        <p:nvPicPr>
          <p:cNvPr id="19" name="図 18">
            <a:extLst>
              <a:ext uri="{FF2B5EF4-FFF2-40B4-BE49-F238E27FC236}">
                <a16:creationId xmlns:a16="http://schemas.microsoft.com/office/drawing/2014/main" id="{12BEE049-1302-7854-7789-086D20E9178D}"/>
              </a:ext>
            </a:extLst>
          </p:cNvPr>
          <p:cNvPicPr>
            <a:picLocks noChangeAspect="1"/>
          </p:cNvPicPr>
          <p:nvPr/>
        </p:nvPicPr>
        <p:blipFill>
          <a:blip r:embed="rId17"/>
          <a:stretch>
            <a:fillRect/>
          </a:stretch>
        </p:blipFill>
        <p:spPr>
          <a:xfrm>
            <a:off x="7692762" y="548391"/>
            <a:ext cx="4499238" cy="5761219"/>
          </a:xfrm>
          <a:prstGeom prst="rect">
            <a:avLst/>
          </a:prstGeom>
        </p:spPr>
      </p:pic>
    </p:spTree>
    <p:extLst>
      <p:ext uri="{BB962C8B-B14F-4D97-AF65-F5344CB8AC3E}">
        <p14:creationId xmlns:p14="http://schemas.microsoft.com/office/powerpoint/2010/main" val="2007500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8D85CA01-B2F0-545F-0619-FC260A10CD91}"/>
              </a:ext>
            </a:extLst>
          </p:cNvPr>
          <p:cNvPicPr>
            <a:picLocks noChangeAspect="1"/>
          </p:cNvPicPr>
          <p:nvPr/>
        </p:nvPicPr>
        <p:blipFill rotWithShape="1">
          <a:blip r:embed="rId3">
            <a:extLst>
              <a:ext uri="{28A0092B-C50C-407E-A947-70E740481C1C}">
                <a14:useLocalDpi xmlns:a14="http://schemas.microsoft.com/office/drawing/2010/main" val="0"/>
              </a:ext>
            </a:extLst>
          </a:blip>
          <a:srcRect l="806" t="1016" r="-1"/>
          <a:stretch/>
        </p:blipFill>
        <p:spPr>
          <a:xfrm>
            <a:off x="-20097" y="0"/>
            <a:ext cx="12206458" cy="6858000"/>
          </a:xfrm>
          <a:prstGeom prst="rect">
            <a:avLst/>
          </a:prstGeom>
        </p:spPr>
      </p:pic>
      <p:pic>
        <p:nvPicPr>
          <p:cNvPr id="2" name="図 1">
            <a:extLst>
              <a:ext uri="{FF2B5EF4-FFF2-40B4-BE49-F238E27FC236}">
                <a16:creationId xmlns:a16="http://schemas.microsoft.com/office/drawing/2014/main" id="{7E601594-A2AD-EDCB-D3AD-2B98E8C11EB1}"/>
              </a:ext>
            </a:extLst>
          </p:cNvPr>
          <p:cNvPicPr>
            <a:picLocks noChangeAspect="1"/>
          </p:cNvPicPr>
          <p:nvPr/>
        </p:nvPicPr>
        <p:blipFill>
          <a:blip r:embed="rId4"/>
          <a:stretch>
            <a:fillRect/>
          </a:stretch>
        </p:blipFill>
        <p:spPr>
          <a:xfrm>
            <a:off x="0" y="0"/>
            <a:ext cx="12192000" cy="6857999"/>
          </a:xfrm>
          <a:prstGeom prst="rect">
            <a:avLst/>
          </a:prstGeom>
        </p:spPr>
      </p:pic>
      <p:pic>
        <p:nvPicPr>
          <p:cNvPr id="3" name="図 2">
            <a:extLst>
              <a:ext uri="{FF2B5EF4-FFF2-40B4-BE49-F238E27FC236}">
                <a16:creationId xmlns:a16="http://schemas.microsoft.com/office/drawing/2014/main" id="{62C0073C-470D-92D7-A8BF-B9E35143F213}"/>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481334" y="2889000"/>
            <a:ext cx="3133333" cy="1080000"/>
          </a:xfrm>
          <a:prstGeom prst="rect">
            <a:avLst/>
          </a:prstGeom>
        </p:spPr>
      </p:pic>
      <p:grpSp>
        <p:nvGrpSpPr>
          <p:cNvPr id="17" name="グループ化 16">
            <a:extLst>
              <a:ext uri="{FF2B5EF4-FFF2-40B4-BE49-F238E27FC236}">
                <a16:creationId xmlns:a16="http://schemas.microsoft.com/office/drawing/2014/main" id="{D92B82B4-684E-D075-B88C-7637CF54D2C1}"/>
              </a:ext>
            </a:extLst>
          </p:cNvPr>
          <p:cNvGrpSpPr/>
          <p:nvPr/>
        </p:nvGrpSpPr>
        <p:grpSpPr>
          <a:xfrm>
            <a:off x="6841716" y="3069000"/>
            <a:ext cx="4053423" cy="720000"/>
            <a:chOff x="7443252" y="3069000"/>
            <a:chExt cx="4053423" cy="720000"/>
          </a:xfrm>
        </p:grpSpPr>
        <p:sp>
          <p:nvSpPr>
            <p:cNvPr id="8" name="テキスト ボックス 7">
              <a:extLst>
                <a:ext uri="{FF2B5EF4-FFF2-40B4-BE49-F238E27FC236}">
                  <a16:creationId xmlns:a16="http://schemas.microsoft.com/office/drawing/2014/main" id="{BA42D810-95AB-02AD-1782-798419345E1F}"/>
                </a:ext>
              </a:extLst>
            </p:cNvPr>
            <p:cNvSpPr txBox="1"/>
            <p:nvPr/>
          </p:nvSpPr>
          <p:spPr>
            <a:xfrm>
              <a:off x="7443252" y="3259723"/>
              <a:ext cx="2966068" cy="338554"/>
            </a:xfrm>
            <a:prstGeom prst="rect">
              <a:avLst/>
            </a:prstGeom>
            <a:noFill/>
          </p:spPr>
          <p:txBody>
            <a:bodyPr wrap="none">
              <a:spAutoFit/>
            </a:bodyPr>
            <a:lstStyle/>
            <a:p>
              <a:pPr algn="ctr"/>
              <a:r>
                <a:rPr lang="en-US" altLang="ja-JP" sz="1600" dirty="0">
                  <a:solidFill>
                    <a:schemeClr val="bg1"/>
                  </a:solidFill>
                  <a:latin typeface="+mj-ea"/>
                  <a:ea typeface="+mj-ea"/>
                </a:rPr>
                <a:t>https://leverage-career.co.jp</a:t>
              </a:r>
            </a:p>
          </p:txBody>
        </p:sp>
        <p:pic>
          <p:nvPicPr>
            <p:cNvPr id="10" name="図 9">
              <a:extLst>
                <a:ext uri="{FF2B5EF4-FFF2-40B4-BE49-F238E27FC236}">
                  <a16:creationId xmlns:a16="http://schemas.microsoft.com/office/drawing/2014/main" id="{3DD91221-9AD3-52A9-BA4A-00D197B73B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76675" y="3069000"/>
              <a:ext cx="720000" cy="720000"/>
            </a:xfrm>
            <a:prstGeom prst="rect">
              <a:avLst/>
            </a:prstGeom>
          </p:spPr>
        </p:pic>
      </p:grpSp>
      <p:cxnSp>
        <p:nvCxnSpPr>
          <p:cNvPr id="15" name="直線コネクタ 14">
            <a:extLst>
              <a:ext uri="{FF2B5EF4-FFF2-40B4-BE49-F238E27FC236}">
                <a16:creationId xmlns:a16="http://schemas.microsoft.com/office/drawing/2014/main" id="{259E2349-BE55-B0D5-4E80-1EA3CD9E3C1B}"/>
              </a:ext>
            </a:extLst>
          </p:cNvPr>
          <p:cNvCxnSpPr>
            <a:cxnSpLocks/>
          </p:cNvCxnSpPr>
          <p:nvPr/>
        </p:nvCxnSpPr>
        <p:spPr>
          <a:xfrm flipH="1">
            <a:off x="6096000" y="549275"/>
            <a:ext cx="6096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FEE66CC5-50B6-8A1B-0545-8B046F93D554}"/>
              </a:ext>
            </a:extLst>
          </p:cNvPr>
          <p:cNvCxnSpPr>
            <a:cxnSpLocks/>
          </p:cNvCxnSpPr>
          <p:nvPr/>
        </p:nvCxnSpPr>
        <p:spPr>
          <a:xfrm flipH="1">
            <a:off x="0" y="6308725"/>
            <a:ext cx="6096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9913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図 31">
            <a:extLst>
              <a:ext uri="{FF2B5EF4-FFF2-40B4-BE49-F238E27FC236}">
                <a16:creationId xmlns:a16="http://schemas.microsoft.com/office/drawing/2014/main" id="{C8230543-C1A5-A277-5C4D-9C0E4F08917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096000" y="0"/>
            <a:ext cx="6096000" cy="6858000"/>
          </a:xfrm>
          <a:prstGeom prst="rect">
            <a:avLst/>
          </a:prstGeom>
        </p:spPr>
      </p:pic>
      <p:sp>
        <p:nvSpPr>
          <p:cNvPr id="22" name="正方形/長方形 21">
            <a:extLst>
              <a:ext uri="{FF2B5EF4-FFF2-40B4-BE49-F238E27FC236}">
                <a16:creationId xmlns:a16="http://schemas.microsoft.com/office/drawing/2014/main" id="{087DA005-B811-C8F0-94BA-795DEA4F3E4D}"/>
              </a:ext>
            </a:extLst>
          </p:cNvPr>
          <p:cNvSpPr/>
          <p:nvPr/>
        </p:nvSpPr>
        <p:spPr>
          <a:xfrm>
            <a:off x="6096000" y="0"/>
            <a:ext cx="6096000" cy="6858000"/>
          </a:xfrm>
          <a:prstGeom prst="rect">
            <a:avLst/>
          </a:prstGeom>
          <a:solidFill>
            <a:schemeClr val="tx2">
              <a:alpha val="7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4" name="フッター プレースホルダー 3">
            <a:extLst>
              <a:ext uri="{FF2B5EF4-FFF2-40B4-BE49-F238E27FC236}">
                <a16:creationId xmlns:a16="http://schemas.microsoft.com/office/drawing/2014/main" id="{8E5F4725-0E9D-6187-D291-53525FED47A8}"/>
              </a:ext>
            </a:extLst>
          </p:cNvPr>
          <p:cNvSpPr>
            <a:spLocks noGrp="1"/>
          </p:cNvSpPr>
          <p:nvPr>
            <p:ph type="ftr" sz="quarter" idx="10"/>
          </p:nvPr>
        </p:nvSpPr>
        <p:spPr/>
        <p:txBody>
          <a:bodyPr/>
          <a:lstStyle/>
          <a:p>
            <a:r>
              <a:rPr lang="en-US" altLang="ja-JP"/>
              <a:t>© LEVERAGE CAREER ALL Rights Reserved.</a:t>
            </a:r>
            <a:endParaRPr lang="ja-JP" altLang="en-US" dirty="0"/>
          </a:p>
        </p:txBody>
      </p:sp>
      <p:sp>
        <p:nvSpPr>
          <p:cNvPr id="5" name="スライド番号プレースホルダー 4">
            <a:extLst>
              <a:ext uri="{FF2B5EF4-FFF2-40B4-BE49-F238E27FC236}">
                <a16:creationId xmlns:a16="http://schemas.microsoft.com/office/drawing/2014/main" id="{995F8177-0D05-513C-EE35-095A1F9E9AF0}"/>
              </a:ext>
            </a:extLst>
          </p:cNvPr>
          <p:cNvSpPr>
            <a:spLocks noGrp="1"/>
          </p:cNvSpPr>
          <p:nvPr>
            <p:ph type="sldNum" sz="quarter" idx="11"/>
          </p:nvPr>
        </p:nvSpPr>
        <p:spPr/>
        <p:txBody>
          <a:bodyPr/>
          <a:lstStyle/>
          <a:p>
            <a:fld id="{FA2A9AEB-C69E-4C08-8836-A6D57E0C4166}" type="slidenum">
              <a:rPr lang="ja-JP" altLang="en-US" smtClean="0">
                <a:solidFill>
                  <a:schemeClr val="bg1"/>
                </a:solidFill>
              </a:rPr>
              <a:pPr/>
              <a:t>2</a:t>
            </a:fld>
            <a:endParaRPr lang="ja-JP" altLang="en-US">
              <a:solidFill>
                <a:schemeClr val="bg1"/>
              </a:solidFill>
            </a:endParaRPr>
          </a:p>
        </p:txBody>
      </p:sp>
      <p:sp>
        <p:nvSpPr>
          <p:cNvPr id="9" name="コンテンツ プレースホルダー 8">
            <a:extLst>
              <a:ext uri="{FF2B5EF4-FFF2-40B4-BE49-F238E27FC236}">
                <a16:creationId xmlns:a16="http://schemas.microsoft.com/office/drawing/2014/main" id="{ECEE2BED-BC56-2515-AEA5-986A4A20F3CE}"/>
              </a:ext>
            </a:extLst>
          </p:cNvPr>
          <p:cNvSpPr>
            <a:spLocks noGrp="1"/>
          </p:cNvSpPr>
          <p:nvPr>
            <p:ph sz="half" idx="4294967295"/>
          </p:nvPr>
        </p:nvSpPr>
        <p:spPr>
          <a:xfrm>
            <a:off x="605631" y="1367165"/>
            <a:ext cx="5221288" cy="4337050"/>
          </a:xfrm>
        </p:spPr>
        <p:txBody>
          <a:bodyPr>
            <a:normAutofit/>
          </a:bodyPr>
          <a:lstStyle/>
          <a:p>
            <a:pPr marL="0" indent="0">
              <a:buNone/>
              <a:tabLst>
                <a:tab pos="1611313" algn="l"/>
              </a:tabLst>
            </a:pPr>
            <a:r>
              <a:rPr lang="ja-JP" altLang="en-US" sz="1800" dirty="0">
                <a:latin typeface="+mj-ea"/>
                <a:ea typeface="+mj-ea"/>
              </a:rPr>
              <a:t>株式会社レバキャリ</a:t>
            </a:r>
            <a:endParaRPr lang="en-US" altLang="ja-JP" sz="1800" dirty="0">
              <a:latin typeface="+mj-ea"/>
              <a:ea typeface="+mj-ea"/>
            </a:endParaRPr>
          </a:p>
          <a:p>
            <a:pPr marL="0" indent="0">
              <a:buNone/>
              <a:tabLst>
                <a:tab pos="1611313" algn="l"/>
              </a:tabLst>
            </a:pPr>
            <a:r>
              <a:rPr lang="ja-JP" altLang="en-US" sz="1300" dirty="0"/>
              <a:t>〒</a:t>
            </a:r>
            <a:r>
              <a:rPr lang="en-US" altLang="ja-JP" sz="1300" dirty="0"/>
              <a:t>140-0002</a:t>
            </a:r>
            <a:r>
              <a:rPr lang="ja-JP" altLang="en-US" sz="1300" dirty="0"/>
              <a:t> 東京都品川区東品川</a:t>
            </a:r>
            <a:r>
              <a:rPr lang="en-US" altLang="ja-JP" sz="1300" dirty="0"/>
              <a:t>2-1-11</a:t>
            </a:r>
            <a:r>
              <a:rPr lang="ja-JP" altLang="en-US" sz="1300" dirty="0"/>
              <a:t>ハーバープレミアムビル</a:t>
            </a:r>
            <a:r>
              <a:rPr lang="en-US" altLang="ja-JP" sz="1300" dirty="0"/>
              <a:t>5</a:t>
            </a:r>
            <a:r>
              <a:rPr lang="ja-JP" altLang="en-US" sz="1300" dirty="0"/>
              <a:t>階</a:t>
            </a:r>
            <a:endParaRPr lang="en-US" altLang="ja-JP" sz="1300" dirty="0"/>
          </a:p>
          <a:p>
            <a:pPr marL="0" indent="0">
              <a:buNone/>
              <a:tabLst>
                <a:tab pos="1524000" algn="l"/>
              </a:tabLst>
            </a:pPr>
            <a:r>
              <a:rPr lang="ja-JP" altLang="en-US" sz="1400" dirty="0"/>
              <a:t>電話番号</a:t>
            </a:r>
            <a:r>
              <a:rPr lang="en-US" altLang="ja-JP" sz="1400" dirty="0"/>
              <a:t>	03-6632-8029</a:t>
            </a:r>
          </a:p>
          <a:p>
            <a:pPr marL="0" indent="0">
              <a:buNone/>
              <a:tabLst>
                <a:tab pos="1524000" algn="l"/>
              </a:tabLst>
            </a:pPr>
            <a:r>
              <a:rPr lang="en-US" altLang="ja-JP" sz="1400" dirty="0"/>
              <a:t>FAX</a:t>
            </a:r>
            <a:r>
              <a:rPr lang="ja-JP" altLang="en-US" sz="1400" dirty="0"/>
              <a:t>番号</a:t>
            </a:r>
            <a:r>
              <a:rPr lang="en-US" altLang="ja-JP" sz="1400" dirty="0"/>
              <a:t>	03-4216-7150</a:t>
            </a:r>
            <a:endParaRPr lang="ja-JP" altLang="en-US" sz="1400" dirty="0"/>
          </a:p>
          <a:p>
            <a:pPr marL="0" indent="0">
              <a:buNone/>
              <a:tabLst>
                <a:tab pos="1524000" algn="l"/>
              </a:tabLst>
            </a:pPr>
            <a:r>
              <a:rPr lang="ja-JP" altLang="en-US" sz="1400" dirty="0"/>
              <a:t>設立</a:t>
            </a:r>
            <a:r>
              <a:rPr lang="en-US" altLang="ja-JP" sz="1400" dirty="0"/>
              <a:t>	2023</a:t>
            </a:r>
            <a:r>
              <a:rPr lang="ja-JP" altLang="en-US" sz="1400" dirty="0"/>
              <a:t>年</a:t>
            </a:r>
            <a:r>
              <a:rPr lang="en-US" altLang="ja-JP" sz="1400" dirty="0"/>
              <a:t>6</a:t>
            </a:r>
            <a:r>
              <a:rPr lang="ja-JP" altLang="en-US" sz="1400" dirty="0"/>
              <a:t>月</a:t>
            </a:r>
          </a:p>
          <a:p>
            <a:pPr marL="0" indent="0">
              <a:buNone/>
              <a:tabLst>
                <a:tab pos="1524000" algn="l"/>
              </a:tabLst>
            </a:pPr>
            <a:r>
              <a:rPr lang="ja-JP" altLang="en-US" sz="1400" dirty="0"/>
              <a:t>代表者</a:t>
            </a:r>
            <a:r>
              <a:rPr lang="en-US" altLang="ja-JP" sz="1400" dirty="0"/>
              <a:t>	</a:t>
            </a:r>
            <a:r>
              <a:rPr lang="ja-JP" altLang="en-US" sz="1400" dirty="0"/>
              <a:t>実川 玄太</a:t>
            </a:r>
          </a:p>
          <a:p>
            <a:pPr marL="0" indent="0">
              <a:buNone/>
              <a:tabLst>
                <a:tab pos="1524000" algn="l"/>
              </a:tabLst>
            </a:pPr>
            <a:r>
              <a:rPr lang="ja-JP" altLang="en-US" sz="1400" dirty="0"/>
              <a:t>資本金</a:t>
            </a:r>
            <a:r>
              <a:rPr lang="en-US" altLang="ja-JP" sz="1400" dirty="0"/>
              <a:t>	2500</a:t>
            </a:r>
            <a:r>
              <a:rPr lang="ja-JP" altLang="en-US" sz="1400" dirty="0"/>
              <a:t>万円</a:t>
            </a:r>
          </a:p>
          <a:p>
            <a:pPr marL="0" indent="0">
              <a:buNone/>
              <a:tabLst>
                <a:tab pos="1524000" algn="l"/>
              </a:tabLst>
            </a:pPr>
            <a:r>
              <a:rPr lang="ja-JP" altLang="en-US" sz="1400" dirty="0"/>
              <a:t>親会社売上高</a:t>
            </a:r>
            <a:r>
              <a:rPr lang="en-US" altLang="ja-JP" sz="1400" dirty="0"/>
              <a:t>	99</a:t>
            </a:r>
            <a:r>
              <a:rPr lang="ja-JP" altLang="en-US" sz="1400" dirty="0"/>
              <a:t>億</a:t>
            </a:r>
            <a:r>
              <a:rPr lang="en-US" altLang="ja-JP" sz="1400" dirty="0"/>
              <a:t>8075</a:t>
            </a:r>
            <a:r>
              <a:rPr lang="ja-JP" altLang="en-US" sz="1400" dirty="0"/>
              <a:t>万円（令和</a:t>
            </a:r>
            <a:r>
              <a:rPr lang="en-US" altLang="ja-JP" sz="1400" dirty="0"/>
              <a:t>4</a:t>
            </a:r>
            <a:r>
              <a:rPr lang="ja-JP" altLang="en-US" sz="1400" dirty="0"/>
              <a:t>年</a:t>
            </a:r>
            <a:r>
              <a:rPr lang="en-US" altLang="ja-JP" sz="1400" dirty="0"/>
              <a:t>9</a:t>
            </a:r>
            <a:r>
              <a:rPr lang="ja-JP" altLang="en-US" sz="1400" dirty="0"/>
              <a:t>月期）</a:t>
            </a:r>
            <a:br>
              <a:rPr lang="en-US" altLang="ja-JP" sz="1400" dirty="0"/>
            </a:br>
            <a:r>
              <a:rPr lang="en-US" altLang="ja-JP" sz="1400" dirty="0"/>
              <a:t>	</a:t>
            </a:r>
            <a:r>
              <a:rPr lang="ja-JP" altLang="en-US" sz="1200" dirty="0"/>
              <a:t>＊グループ連結売上高：</a:t>
            </a:r>
            <a:r>
              <a:rPr lang="en-US" altLang="ja-JP" sz="1200" dirty="0"/>
              <a:t>123</a:t>
            </a:r>
            <a:r>
              <a:rPr lang="ja-JP" altLang="en-US" sz="1200" dirty="0"/>
              <a:t>億</a:t>
            </a:r>
            <a:r>
              <a:rPr lang="en-US" altLang="ja-JP" sz="1200" dirty="0"/>
              <a:t>9827</a:t>
            </a:r>
            <a:r>
              <a:rPr lang="ja-JP" altLang="en-US" sz="1200" dirty="0"/>
              <a:t>万円</a:t>
            </a:r>
            <a:endParaRPr lang="ja-JP" altLang="en-US" sz="1400" dirty="0"/>
          </a:p>
          <a:p>
            <a:pPr marL="0" indent="0">
              <a:buNone/>
              <a:tabLst>
                <a:tab pos="1524000" algn="l"/>
              </a:tabLst>
            </a:pPr>
            <a:r>
              <a:rPr lang="ja-JP" altLang="en-US" sz="1400" dirty="0"/>
              <a:t>業種</a:t>
            </a:r>
            <a:r>
              <a:rPr lang="en-US" altLang="ja-JP" sz="1400" dirty="0"/>
              <a:t>	</a:t>
            </a:r>
            <a:r>
              <a:rPr lang="ja-JP" altLang="en-US" sz="1400" dirty="0"/>
              <a:t>人材紹介業 及び 人材派遣事業</a:t>
            </a:r>
          </a:p>
          <a:p>
            <a:pPr marL="0" indent="0">
              <a:buNone/>
              <a:tabLst>
                <a:tab pos="1524000" algn="l"/>
              </a:tabLst>
            </a:pPr>
            <a:r>
              <a:rPr lang="ja-JP" altLang="en-US" sz="1400" dirty="0"/>
              <a:t>事業内容</a:t>
            </a:r>
            <a:r>
              <a:rPr lang="en-US" altLang="ja-JP" sz="1400" dirty="0"/>
              <a:t>	</a:t>
            </a:r>
            <a:r>
              <a:rPr lang="ja-JP" altLang="en-US" sz="1400" dirty="0"/>
              <a:t>建設業特化型人材紹介及び派遣</a:t>
            </a:r>
          </a:p>
          <a:p>
            <a:pPr marL="0" indent="0">
              <a:buNone/>
              <a:tabLst>
                <a:tab pos="1524000" algn="l"/>
              </a:tabLst>
            </a:pPr>
            <a:r>
              <a:rPr lang="zh-TW" altLang="en-US" sz="1400" dirty="0"/>
              <a:t>許認可</a:t>
            </a:r>
            <a:r>
              <a:rPr lang="ja-JP" altLang="en-US" sz="1400" dirty="0"/>
              <a:t>番号</a:t>
            </a:r>
            <a:r>
              <a:rPr lang="en-US" altLang="ja-JP" sz="1400" dirty="0"/>
              <a:t>	</a:t>
            </a:r>
            <a:r>
              <a:rPr lang="ja-JP" altLang="en-US" sz="1400" dirty="0"/>
              <a:t>派</a:t>
            </a:r>
            <a:r>
              <a:rPr lang="en-US" altLang="ja-JP" sz="1400" dirty="0"/>
              <a:t>00-000000</a:t>
            </a:r>
            <a:endParaRPr lang="ja-JP" altLang="en-US" sz="1400" dirty="0"/>
          </a:p>
          <a:p>
            <a:pPr marL="0" indent="0">
              <a:buNone/>
            </a:pPr>
            <a:endParaRPr lang="ja-JP" altLang="en-US" sz="1400" dirty="0"/>
          </a:p>
        </p:txBody>
      </p:sp>
      <p:sp>
        <p:nvSpPr>
          <p:cNvPr id="19" name="テキスト ボックス 18">
            <a:extLst>
              <a:ext uri="{FF2B5EF4-FFF2-40B4-BE49-F238E27FC236}">
                <a16:creationId xmlns:a16="http://schemas.microsoft.com/office/drawing/2014/main" id="{2071CEE1-BBCF-C804-6125-730E7AB39711}"/>
              </a:ext>
            </a:extLst>
          </p:cNvPr>
          <p:cNvSpPr txBox="1"/>
          <p:nvPr/>
        </p:nvSpPr>
        <p:spPr>
          <a:xfrm>
            <a:off x="6820488" y="1947569"/>
            <a:ext cx="4320000" cy="2962862"/>
          </a:xfrm>
          <a:prstGeom prst="rect">
            <a:avLst/>
          </a:prstGeom>
          <a:noFill/>
        </p:spPr>
        <p:txBody>
          <a:bodyPr wrap="square" rtlCol="0">
            <a:spAutoFit/>
          </a:bodyPr>
          <a:lstStyle/>
          <a:p>
            <a:pPr algn="just">
              <a:lnSpc>
                <a:spcPct val="150000"/>
              </a:lnSpc>
            </a:pPr>
            <a:r>
              <a:rPr kumimoji="1" lang="ja-JP" altLang="en-US" sz="1400" dirty="0">
                <a:solidFill>
                  <a:schemeClr val="bg1"/>
                </a:solidFill>
              </a:rPr>
              <a:t>レバキャリはエルライングループから生まれた建設業に特化した人材紹介と人材派遣会社です。</a:t>
            </a:r>
            <a:endParaRPr kumimoji="1" lang="en-US" altLang="ja-JP" sz="1400" dirty="0">
              <a:solidFill>
                <a:schemeClr val="bg1"/>
              </a:solidFill>
            </a:endParaRPr>
          </a:p>
          <a:p>
            <a:pPr algn="just">
              <a:lnSpc>
                <a:spcPct val="150000"/>
              </a:lnSpc>
            </a:pPr>
            <a:r>
              <a:rPr lang="ja-JP" altLang="en-US" sz="1400" dirty="0">
                <a:solidFill>
                  <a:schemeClr val="bg1"/>
                </a:solidFill>
              </a:rPr>
              <a:t>とび職・リニューアル工事で培った建設工事業として</a:t>
            </a:r>
            <a:r>
              <a:rPr lang="en-US" altLang="ja-JP" sz="1400" dirty="0">
                <a:solidFill>
                  <a:schemeClr val="bg1"/>
                </a:solidFill>
              </a:rPr>
              <a:t>15</a:t>
            </a:r>
            <a:r>
              <a:rPr lang="ja-JP" altLang="en-US" sz="1400" dirty="0">
                <a:solidFill>
                  <a:schemeClr val="bg1"/>
                </a:solidFill>
              </a:rPr>
              <a:t>年間の経験、建設工事会社でしかできない採用を武器として設立された株式会社エルライン</a:t>
            </a:r>
            <a:r>
              <a:rPr lang="en-US" altLang="ja-JP" sz="1400" dirty="0">
                <a:solidFill>
                  <a:schemeClr val="bg1"/>
                </a:solidFill>
              </a:rPr>
              <a:t>100</a:t>
            </a:r>
            <a:r>
              <a:rPr lang="ja-JP" altLang="en-US" sz="1400" dirty="0">
                <a:solidFill>
                  <a:schemeClr val="bg1"/>
                </a:solidFill>
              </a:rPr>
              <a:t>％子会社となります。</a:t>
            </a:r>
            <a:endParaRPr lang="en-US" altLang="ja-JP" sz="1400" dirty="0">
              <a:solidFill>
                <a:schemeClr val="bg1"/>
              </a:solidFill>
            </a:endParaRPr>
          </a:p>
          <a:p>
            <a:pPr algn="just">
              <a:lnSpc>
                <a:spcPct val="150000"/>
              </a:lnSpc>
            </a:pPr>
            <a:r>
              <a:rPr kumimoji="1" lang="ja-JP" altLang="en-US" sz="1400" dirty="0">
                <a:solidFill>
                  <a:schemeClr val="bg1"/>
                </a:solidFill>
              </a:rPr>
              <a:t>日本</a:t>
            </a:r>
            <a:r>
              <a:rPr lang="ja-JP" altLang="en-US" sz="1400" dirty="0">
                <a:solidFill>
                  <a:schemeClr val="bg1"/>
                </a:solidFill>
              </a:rPr>
              <a:t>初となる「職人のセカンドキャリア」をデザインするため、お客様の思いを建設工事業でしか実現できない技術者紹介でソリューションを実現します。</a:t>
            </a:r>
            <a:endParaRPr kumimoji="1" lang="ja-JP" altLang="en-US" sz="1400" dirty="0">
              <a:solidFill>
                <a:schemeClr val="bg1"/>
              </a:solidFill>
            </a:endParaRPr>
          </a:p>
        </p:txBody>
      </p:sp>
      <p:pic>
        <p:nvPicPr>
          <p:cNvPr id="25" name="グラフィックス 24">
            <a:extLst>
              <a:ext uri="{FF2B5EF4-FFF2-40B4-BE49-F238E27FC236}">
                <a16:creationId xmlns:a16="http://schemas.microsoft.com/office/drawing/2014/main" id="{E8D9AC26-ECFB-70FC-617C-60EB53D44A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38850" y="5344215"/>
            <a:ext cx="1473750" cy="360000"/>
          </a:xfrm>
          <a:prstGeom prst="rect">
            <a:avLst/>
          </a:prstGeom>
        </p:spPr>
      </p:pic>
      <p:sp>
        <p:nvSpPr>
          <p:cNvPr id="28" name="テキスト ボックス 27">
            <a:extLst>
              <a:ext uri="{FF2B5EF4-FFF2-40B4-BE49-F238E27FC236}">
                <a16:creationId xmlns:a16="http://schemas.microsoft.com/office/drawing/2014/main" id="{77F436DB-4A89-11E6-DE35-1811F0EFF7A8}"/>
              </a:ext>
            </a:extLst>
          </p:cNvPr>
          <p:cNvSpPr txBox="1"/>
          <p:nvPr/>
        </p:nvSpPr>
        <p:spPr>
          <a:xfrm>
            <a:off x="485957" y="62112"/>
            <a:ext cx="1908086" cy="307777"/>
          </a:xfrm>
          <a:prstGeom prst="rect">
            <a:avLst/>
          </a:prstGeom>
          <a:noFill/>
        </p:spPr>
        <p:txBody>
          <a:bodyPr wrap="none" rtlCol="0">
            <a:spAutoFit/>
          </a:bodyPr>
          <a:lstStyle/>
          <a:p>
            <a:pPr algn="ctr"/>
            <a:r>
              <a:rPr kumimoji="1" lang="en-US" altLang="ja-JP" sz="1400" dirty="0">
                <a:solidFill>
                  <a:schemeClr val="bg1"/>
                </a:solidFill>
              </a:rPr>
              <a:t>COMPANY OVERVIEW</a:t>
            </a:r>
            <a:endParaRPr kumimoji="1" lang="ja-JP" altLang="en-US" sz="1400" dirty="0">
              <a:solidFill>
                <a:schemeClr val="bg1"/>
              </a:solidFill>
            </a:endParaRPr>
          </a:p>
        </p:txBody>
      </p:sp>
    </p:spTree>
    <p:extLst>
      <p:ext uri="{BB962C8B-B14F-4D97-AF65-F5344CB8AC3E}">
        <p14:creationId xmlns:p14="http://schemas.microsoft.com/office/powerpoint/2010/main" val="2572122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楕円 23">
            <a:extLst>
              <a:ext uri="{FF2B5EF4-FFF2-40B4-BE49-F238E27FC236}">
                <a16:creationId xmlns:a16="http://schemas.microsoft.com/office/drawing/2014/main" id="{EDC574CF-8CDA-6024-0020-52C141B91003}"/>
              </a:ext>
            </a:extLst>
          </p:cNvPr>
          <p:cNvSpPr/>
          <p:nvPr/>
        </p:nvSpPr>
        <p:spPr>
          <a:xfrm>
            <a:off x="7400231" y="2212267"/>
            <a:ext cx="2880000" cy="2880000"/>
          </a:xfrm>
          <a:prstGeom prst="ellipse">
            <a:avLst/>
          </a:prstGeom>
          <a:noFill/>
          <a:ln>
            <a:solidFill>
              <a:schemeClr val="accent1"/>
            </a:solidFill>
          </a:ln>
        </p:spPr>
        <p:style>
          <a:lnRef idx="0">
            <a:scrgbClr r="0" g="0" b="0"/>
          </a:lnRef>
          <a:fillRef idx="0">
            <a:scrgbClr r="0" g="0" b="0"/>
          </a:fillRef>
          <a:effectRef idx="0">
            <a:scrgbClr r="0" g="0" b="0"/>
          </a:effectRef>
          <a:fontRef idx="minor">
            <a:schemeClr val="lt1"/>
          </a:fontRef>
        </p:style>
        <p:txBody>
          <a:bodyPr wrap="none" rtlCol="0" anchor="ctr">
            <a:normAutofit/>
          </a:bodyPr>
          <a:lstStyle/>
          <a:p>
            <a:pPr algn="ctr"/>
            <a:endParaRPr kumimoji="1" lang="ja-JP" altLang="en-US" sz="1400" dirty="0">
              <a:solidFill>
                <a:schemeClr val="tx1">
                  <a:lumMod val="75000"/>
                  <a:lumOff val="25000"/>
                </a:schemeClr>
              </a:solidFill>
            </a:endParaRPr>
          </a:p>
        </p:txBody>
      </p:sp>
      <p:sp>
        <p:nvSpPr>
          <p:cNvPr id="9" name="タイトル 8">
            <a:extLst>
              <a:ext uri="{FF2B5EF4-FFF2-40B4-BE49-F238E27FC236}">
                <a16:creationId xmlns:a16="http://schemas.microsoft.com/office/drawing/2014/main" id="{48B6FB44-47F8-BFF3-7B26-F9F7846A73A7}"/>
              </a:ext>
            </a:extLst>
          </p:cNvPr>
          <p:cNvSpPr>
            <a:spLocks noGrp="1"/>
          </p:cNvSpPr>
          <p:nvPr>
            <p:ph type="title"/>
          </p:nvPr>
        </p:nvSpPr>
        <p:spPr>
          <a:xfrm>
            <a:off x="612000" y="1181600"/>
            <a:ext cx="10798969" cy="870688"/>
          </a:xfrm>
        </p:spPr>
        <p:txBody>
          <a:bodyPr/>
          <a:lstStyle/>
          <a:p>
            <a:r>
              <a:rPr lang="ja-JP" altLang="en-US" dirty="0">
                <a:solidFill>
                  <a:schemeClr val="tx2"/>
                </a:solidFill>
              </a:rPr>
              <a:t>事業</a:t>
            </a:r>
            <a:r>
              <a:rPr lang="ja-JP" altLang="en-US" dirty="0"/>
              <a:t>概要</a:t>
            </a:r>
          </a:p>
        </p:txBody>
      </p:sp>
      <p:sp>
        <p:nvSpPr>
          <p:cNvPr id="4" name="フッター プレースホルダー 3">
            <a:extLst>
              <a:ext uri="{FF2B5EF4-FFF2-40B4-BE49-F238E27FC236}">
                <a16:creationId xmlns:a16="http://schemas.microsoft.com/office/drawing/2014/main" id="{3E773D94-F3CF-714D-28C5-514E41AB9246}"/>
              </a:ext>
            </a:extLst>
          </p:cNvPr>
          <p:cNvSpPr>
            <a:spLocks noGrp="1"/>
          </p:cNvSpPr>
          <p:nvPr>
            <p:ph type="ftr" sz="quarter" idx="10"/>
          </p:nvPr>
        </p:nvSpPr>
        <p:spPr/>
        <p:txBody>
          <a:bodyPr/>
          <a:lstStyle/>
          <a:p>
            <a:r>
              <a:rPr lang="en-US" altLang="ja-JP"/>
              <a:t>© LEVERAGE CAREER ALL Rights Reserved.</a:t>
            </a:r>
            <a:endParaRPr lang="ja-JP" altLang="en-US"/>
          </a:p>
        </p:txBody>
      </p:sp>
      <p:sp>
        <p:nvSpPr>
          <p:cNvPr id="5" name="スライド番号プレースホルダー 4">
            <a:extLst>
              <a:ext uri="{FF2B5EF4-FFF2-40B4-BE49-F238E27FC236}">
                <a16:creationId xmlns:a16="http://schemas.microsoft.com/office/drawing/2014/main" id="{B7E2E97C-11E2-EC5F-F2DE-1837384E98E8}"/>
              </a:ext>
            </a:extLst>
          </p:cNvPr>
          <p:cNvSpPr>
            <a:spLocks noGrp="1"/>
          </p:cNvSpPr>
          <p:nvPr>
            <p:ph type="sldNum" sz="quarter" idx="11"/>
          </p:nvPr>
        </p:nvSpPr>
        <p:spPr/>
        <p:txBody>
          <a:bodyPr/>
          <a:lstStyle/>
          <a:p>
            <a:fld id="{FA2A9AEB-C69E-4C08-8836-A6D57E0C4166}" type="slidenum">
              <a:rPr lang="ja-JP" altLang="en-US" smtClean="0"/>
              <a:pPr/>
              <a:t>3</a:t>
            </a:fld>
            <a:endParaRPr lang="ja-JP" altLang="en-US"/>
          </a:p>
        </p:txBody>
      </p:sp>
      <p:sp>
        <p:nvSpPr>
          <p:cNvPr id="12" name="テキスト ボックス 11">
            <a:extLst>
              <a:ext uri="{FF2B5EF4-FFF2-40B4-BE49-F238E27FC236}">
                <a16:creationId xmlns:a16="http://schemas.microsoft.com/office/drawing/2014/main" id="{32EF31F9-D82D-1052-8DC0-AA1EB6C902A6}"/>
              </a:ext>
            </a:extLst>
          </p:cNvPr>
          <p:cNvSpPr txBox="1"/>
          <p:nvPr/>
        </p:nvSpPr>
        <p:spPr>
          <a:xfrm>
            <a:off x="624275" y="2535623"/>
            <a:ext cx="5184000" cy="2446567"/>
          </a:xfrm>
          <a:prstGeom prst="rect">
            <a:avLst/>
          </a:prstGeom>
          <a:noFill/>
        </p:spPr>
        <p:txBody>
          <a:bodyPr wrap="square" rtlCol="0">
            <a:spAutoFit/>
          </a:bodyPr>
          <a:lstStyle/>
          <a:p>
            <a:pPr algn="just">
              <a:lnSpc>
                <a:spcPct val="120000"/>
              </a:lnSpc>
              <a:spcBef>
                <a:spcPts val="1200"/>
              </a:spcBef>
            </a:pPr>
            <a:r>
              <a:rPr kumimoji="1" lang="ja-JP" altLang="en-US" sz="1400" dirty="0"/>
              <a:t>レバキャリでは</a:t>
            </a:r>
            <a:r>
              <a:rPr kumimoji="1" lang="en-US" altLang="ja-JP" sz="1400" dirty="0"/>
              <a:t>4</a:t>
            </a:r>
            <a:r>
              <a:rPr kumimoji="1" lang="ja-JP" altLang="en-US" sz="1400" dirty="0"/>
              <a:t>つの事業を展開しており、求職者と企業間のマッチングを行う人材派遣・紹介業を主軸としております。</a:t>
            </a:r>
            <a:endParaRPr kumimoji="1" lang="en-US" altLang="ja-JP" sz="1400" dirty="0"/>
          </a:p>
          <a:p>
            <a:pPr algn="just">
              <a:lnSpc>
                <a:spcPct val="120000"/>
              </a:lnSpc>
              <a:spcBef>
                <a:spcPts val="1200"/>
              </a:spcBef>
            </a:pPr>
            <a:r>
              <a:rPr kumimoji="1" lang="ja-JP" altLang="en-US" sz="1400" dirty="0"/>
              <a:t>私たちのビジョンでも掲けている「建築業界の現場主義を支援する」というレバキャリのあるべき姿から人材のミスマッチを無くし、職人たちの豊かなセカンドライフをもたらします。</a:t>
            </a:r>
            <a:endParaRPr kumimoji="1" lang="en-US" altLang="ja-JP" sz="1400" dirty="0"/>
          </a:p>
          <a:p>
            <a:pPr algn="just">
              <a:lnSpc>
                <a:spcPct val="120000"/>
              </a:lnSpc>
              <a:spcBef>
                <a:spcPts val="1200"/>
              </a:spcBef>
            </a:pPr>
            <a:r>
              <a:rPr kumimoji="1" lang="ja-JP" altLang="en-US" sz="1400" dirty="0"/>
              <a:t>また、日本だけでなく海外にも目を向け、タイバーシティを推進したグローバル化を進める企業として、建築業界を盛り上げていきます。</a:t>
            </a:r>
          </a:p>
        </p:txBody>
      </p:sp>
      <p:sp>
        <p:nvSpPr>
          <p:cNvPr id="19" name="テキスト ボックス 18">
            <a:extLst>
              <a:ext uri="{FF2B5EF4-FFF2-40B4-BE49-F238E27FC236}">
                <a16:creationId xmlns:a16="http://schemas.microsoft.com/office/drawing/2014/main" id="{4C3219EE-E4C6-6B12-5654-8B278A764FCE}"/>
              </a:ext>
            </a:extLst>
          </p:cNvPr>
          <p:cNvSpPr txBox="1"/>
          <p:nvPr/>
        </p:nvSpPr>
        <p:spPr>
          <a:xfrm>
            <a:off x="565917" y="62112"/>
            <a:ext cx="1748172" cy="307777"/>
          </a:xfrm>
          <a:prstGeom prst="rect">
            <a:avLst/>
          </a:prstGeom>
          <a:noFill/>
        </p:spPr>
        <p:txBody>
          <a:bodyPr wrap="none" rtlCol="0">
            <a:spAutoFit/>
          </a:bodyPr>
          <a:lstStyle/>
          <a:p>
            <a:pPr algn="ctr"/>
            <a:r>
              <a:rPr kumimoji="1" lang="en-US" altLang="ja-JP" sz="1400" dirty="0">
                <a:solidFill>
                  <a:schemeClr val="bg1"/>
                </a:solidFill>
              </a:rPr>
              <a:t>BUSINESS DETAILS</a:t>
            </a:r>
            <a:endParaRPr kumimoji="1" lang="ja-JP" altLang="en-US" sz="1400" dirty="0">
              <a:solidFill>
                <a:schemeClr val="bg1"/>
              </a:solidFill>
            </a:endParaRPr>
          </a:p>
        </p:txBody>
      </p:sp>
      <p:sp>
        <p:nvSpPr>
          <p:cNvPr id="20" name="楕円 19">
            <a:extLst>
              <a:ext uri="{FF2B5EF4-FFF2-40B4-BE49-F238E27FC236}">
                <a16:creationId xmlns:a16="http://schemas.microsoft.com/office/drawing/2014/main" id="{996F2CB7-2AE8-9932-B575-0F0E0CF7AF9B}"/>
              </a:ext>
            </a:extLst>
          </p:cNvPr>
          <p:cNvSpPr/>
          <p:nvPr/>
        </p:nvSpPr>
        <p:spPr>
          <a:xfrm>
            <a:off x="6690217" y="1422344"/>
            <a:ext cx="1800000" cy="1800000"/>
          </a:xfrm>
          <a:prstGeom prst="ellipse">
            <a:avLst/>
          </a:prstGeom>
          <a:gradFill flip="none" rotWithShape="1">
            <a:gsLst>
              <a:gs pos="0">
                <a:schemeClr val="accent2">
                  <a:lumMod val="40000"/>
                  <a:lumOff val="60000"/>
                </a:schemeClr>
              </a:gs>
              <a:gs pos="50000">
                <a:schemeClr val="accent2">
                  <a:lumMod val="95000"/>
                  <a:lumOff val="5000"/>
                </a:schemeClr>
              </a:gs>
              <a:gs pos="100000">
                <a:schemeClr val="accent2">
                  <a:lumMod val="60000"/>
                </a:schemeClr>
              </a:gs>
            </a:gsLst>
            <a:path path="circle">
              <a:fillToRect l="100000" t="100000"/>
            </a:path>
            <a:tileRect r="-100000" b="-100000"/>
          </a:gradFill>
          <a:ln w="63500">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sz="1400" dirty="0"/>
              <a:t>技術者派遣</a:t>
            </a:r>
          </a:p>
        </p:txBody>
      </p:sp>
      <p:sp>
        <p:nvSpPr>
          <p:cNvPr id="21" name="楕円 20">
            <a:extLst>
              <a:ext uri="{FF2B5EF4-FFF2-40B4-BE49-F238E27FC236}">
                <a16:creationId xmlns:a16="http://schemas.microsoft.com/office/drawing/2014/main" id="{4292FA79-3586-B044-1EC4-602BCB8883D7}"/>
              </a:ext>
            </a:extLst>
          </p:cNvPr>
          <p:cNvSpPr/>
          <p:nvPr/>
        </p:nvSpPr>
        <p:spPr>
          <a:xfrm>
            <a:off x="9190246" y="1422344"/>
            <a:ext cx="1800000" cy="1800000"/>
          </a:xfrm>
          <a:prstGeom prst="ellipse">
            <a:avLst/>
          </a:prstGeom>
          <a:gradFill flip="none" rotWithShape="1">
            <a:gsLst>
              <a:gs pos="0">
                <a:schemeClr val="accent2">
                  <a:lumMod val="40000"/>
                  <a:lumOff val="60000"/>
                </a:schemeClr>
              </a:gs>
              <a:gs pos="50000">
                <a:schemeClr val="accent2">
                  <a:lumMod val="95000"/>
                  <a:lumOff val="5000"/>
                </a:schemeClr>
              </a:gs>
              <a:gs pos="100000">
                <a:schemeClr val="accent2">
                  <a:lumMod val="60000"/>
                </a:schemeClr>
              </a:gs>
            </a:gsLst>
            <a:path path="circle">
              <a:fillToRect l="100000" t="100000"/>
            </a:path>
            <a:tileRect r="-100000" b="-100000"/>
          </a:gradFill>
          <a:ln w="63500">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sz="1400" dirty="0"/>
              <a:t>有料職業紹介</a:t>
            </a:r>
          </a:p>
        </p:txBody>
      </p:sp>
      <p:sp>
        <p:nvSpPr>
          <p:cNvPr id="22" name="楕円 21">
            <a:extLst>
              <a:ext uri="{FF2B5EF4-FFF2-40B4-BE49-F238E27FC236}">
                <a16:creationId xmlns:a16="http://schemas.microsoft.com/office/drawing/2014/main" id="{6B694ED0-3AA5-BB01-731A-06DC97D980DD}"/>
              </a:ext>
            </a:extLst>
          </p:cNvPr>
          <p:cNvSpPr/>
          <p:nvPr/>
        </p:nvSpPr>
        <p:spPr>
          <a:xfrm>
            <a:off x="6690217" y="4082190"/>
            <a:ext cx="1800000" cy="1800000"/>
          </a:xfrm>
          <a:prstGeom prst="ellipse">
            <a:avLst/>
          </a:prstGeom>
          <a:gradFill flip="none" rotWithShape="1">
            <a:gsLst>
              <a:gs pos="0">
                <a:schemeClr val="accent2">
                  <a:lumMod val="40000"/>
                  <a:lumOff val="60000"/>
                </a:schemeClr>
              </a:gs>
              <a:gs pos="50000">
                <a:schemeClr val="accent2">
                  <a:lumMod val="95000"/>
                  <a:lumOff val="5000"/>
                </a:schemeClr>
              </a:gs>
              <a:gs pos="100000">
                <a:schemeClr val="accent2">
                  <a:lumMod val="60000"/>
                </a:schemeClr>
              </a:gs>
            </a:gsLst>
            <a:path path="circle">
              <a:fillToRect l="100000" t="100000"/>
            </a:path>
            <a:tileRect r="-100000" b="-100000"/>
          </a:gradFill>
          <a:ln w="63500">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sz="1400" dirty="0"/>
              <a:t>海外技術者</a:t>
            </a:r>
            <a:endParaRPr lang="en-US" altLang="ja-JP" sz="1400" dirty="0"/>
          </a:p>
          <a:p>
            <a:pPr algn="ctr"/>
            <a:r>
              <a:rPr lang="ja-JP" altLang="en-US" sz="1400" dirty="0"/>
              <a:t>派遣</a:t>
            </a:r>
          </a:p>
        </p:txBody>
      </p:sp>
      <p:sp>
        <p:nvSpPr>
          <p:cNvPr id="23" name="楕円 22">
            <a:extLst>
              <a:ext uri="{FF2B5EF4-FFF2-40B4-BE49-F238E27FC236}">
                <a16:creationId xmlns:a16="http://schemas.microsoft.com/office/drawing/2014/main" id="{15D08E67-EE66-7206-2D78-972145690C46}"/>
              </a:ext>
            </a:extLst>
          </p:cNvPr>
          <p:cNvSpPr/>
          <p:nvPr/>
        </p:nvSpPr>
        <p:spPr>
          <a:xfrm>
            <a:off x="9190246" y="4082190"/>
            <a:ext cx="1800000" cy="1800000"/>
          </a:xfrm>
          <a:prstGeom prst="ellipse">
            <a:avLst/>
          </a:prstGeom>
          <a:gradFill flip="none" rotWithShape="1">
            <a:gsLst>
              <a:gs pos="0">
                <a:schemeClr val="accent2">
                  <a:lumMod val="40000"/>
                  <a:lumOff val="60000"/>
                </a:schemeClr>
              </a:gs>
              <a:gs pos="50000">
                <a:schemeClr val="accent2">
                  <a:lumMod val="95000"/>
                  <a:lumOff val="5000"/>
                </a:schemeClr>
              </a:gs>
              <a:gs pos="100000">
                <a:schemeClr val="accent2">
                  <a:lumMod val="60000"/>
                </a:schemeClr>
              </a:gs>
            </a:gsLst>
            <a:path path="circle">
              <a:fillToRect l="100000" t="100000"/>
            </a:path>
            <a:tileRect r="-100000" b="-100000"/>
          </a:gradFill>
          <a:ln w="63500">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sz="1400" dirty="0"/>
              <a:t>ワンストップ工事</a:t>
            </a:r>
          </a:p>
        </p:txBody>
      </p:sp>
      <p:pic>
        <p:nvPicPr>
          <p:cNvPr id="25" name="図 24">
            <a:extLst>
              <a:ext uri="{FF2B5EF4-FFF2-40B4-BE49-F238E27FC236}">
                <a16:creationId xmlns:a16="http://schemas.microsoft.com/office/drawing/2014/main" id="{CB1D2EDB-5611-B6A0-22DC-9F3774E92B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6897" y="3382267"/>
            <a:ext cx="1566668" cy="540000"/>
          </a:xfrm>
          <a:prstGeom prst="rect">
            <a:avLst/>
          </a:prstGeom>
        </p:spPr>
      </p:pic>
      <p:cxnSp>
        <p:nvCxnSpPr>
          <p:cNvPr id="28" name="直線コネクタ 27">
            <a:extLst>
              <a:ext uri="{FF2B5EF4-FFF2-40B4-BE49-F238E27FC236}">
                <a16:creationId xmlns:a16="http://schemas.microsoft.com/office/drawing/2014/main" id="{B3B469AA-CD01-4340-5586-3EB32E161E53}"/>
              </a:ext>
            </a:extLst>
          </p:cNvPr>
          <p:cNvCxnSpPr>
            <a:cxnSpLocks/>
          </p:cNvCxnSpPr>
          <p:nvPr/>
        </p:nvCxnSpPr>
        <p:spPr>
          <a:xfrm>
            <a:off x="0" y="2052288"/>
            <a:ext cx="60960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0994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D391C2D2-F61A-1EEC-E978-54CE597E5C6F}"/>
              </a:ext>
            </a:extLst>
          </p:cNvPr>
          <p:cNvSpPr>
            <a:spLocks noGrp="1"/>
          </p:cNvSpPr>
          <p:nvPr>
            <p:ph type="ftr" sz="quarter" idx="10"/>
          </p:nvPr>
        </p:nvSpPr>
        <p:spPr/>
        <p:txBody>
          <a:bodyPr/>
          <a:lstStyle/>
          <a:p>
            <a:r>
              <a:rPr lang="en-US" altLang="ja-JP"/>
              <a:t>© LEVERAGE CAREER ALL Rights Reserved.</a:t>
            </a:r>
            <a:endParaRPr lang="ja-JP" altLang="en-US"/>
          </a:p>
        </p:txBody>
      </p:sp>
      <p:sp>
        <p:nvSpPr>
          <p:cNvPr id="5" name="スライド番号プレースホルダー 4">
            <a:extLst>
              <a:ext uri="{FF2B5EF4-FFF2-40B4-BE49-F238E27FC236}">
                <a16:creationId xmlns:a16="http://schemas.microsoft.com/office/drawing/2014/main" id="{08DF5A85-93E2-A876-AC29-4FE03634CD5F}"/>
              </a:ext>
            </a:extLst>
          </p:cNvPr>
          <p:cNvSpPr>
            <a:spLocks noGrp="1"/>
          </p:cNvSpPr>
          <p:nvPr>
            <p:ph type="sldNum" sz="quarter" idx="11"/>
          </p:nvPr>
        </p:nvSpPr>
        <p:spPr/>
        <p:txBody>
          <a:bodyPr/>
          <a:lstStyle/>
          <a:p>
            <a:fld id="{FA2A9AEB-C69E-4C08-8836-A6D57E0C4166}" type="slidenum">
              <a:rPr lang="ja-JP" altLang="en-US" smtClean="0"/>
              <a:pPr/>
              <a:t>4</a:t>
            </a:fld>
            <a:endParaRPr lang="ja-JP" altLang="en-US"/>
          </a:p>
        </p:txBody>
      </p:sp>
      <p:sp>
        <p:nvSpPr>
          <p:cNvPr id="23" name="テキスト ボックス 22">
            <a:extLst>
              <a:ext uri="{FF2B5EF4-FFF2-40B4-BE49-F238E27FC236}">
                <a16:creationId xmlns:a16="http://schemas.microsoft.com/office/drawing/2014/main" id="{30D4EF54-574D-FAF4-32BB-E94FD8313773}"/>
              </a:ext>
            </a:extLst>
          </p:cNvPr>
          <p:cNvSpPr txBox="1"/>
          <p:nvPr/>
        </p:nvSpPr>
        <p:spPr>
          <a:xfrm>
            <a:off x="272373" y="62112"/>
            <a:ext cx="2335255" cy="307777"/>
          </a:xfrm>
          <a:prstGeom prst="rect">
            <a:avLst/>
          </a:prstGeom>
          <a:noFill/>
        </p:spPr>
        <p:txBody>
          <a:bodyPr wrap="none" rtlCol="0">
            <a:spAutoFit/>
          </a:bodyPr>
          <a:lstStyle/>
          <a:p>
            <a:pPr algn="ctr"/>
            <a:r>
              <a:rPr kumimoji="1" lang="en-US" altLang="ja-JP" sz="1400" dirty="0">
                <a:solidFill>
                  <a:schemeClr val="bg1"/>
                </a:solidFill>
              </a:rPr>
              <a:t>CORPORATE PHILOSOPHY</a:t>
            </a:r>
            <a:endParaRPr kumimoji="1" lang="ja-JP" altLang="en-US" sz="1400" dirty="0">
              <a:solidFill>
                <a:schemeClr val="bg1"/>
              </a:solidFill>
            </a:endParaRPr>
          </a:p>
        </p:txBody>
      </p:sp>
      <p:sp>
        <p:nvSpPr>
          <p:cNvPr id="31" name="二等辺三角形 30">
            <a:extLst>
              <a:ext uri="{FF2B5EF4-FFF2-40B4-BE49-F238E27FC236}">
                <a16:creationId xmlns:a16="http://schemas.microsoft.com/office/drawing/2014/main" id="{A41EA274-AEEA-C663-C221-0624D8F2A49C}"/>
              </a:ext>
            </a:extLst>
          </p:cNvPr>
          <p:cNvSpPr/>
          <p:nvPr/>
        </p:nvSpPr>
        <p:spPr>
          <a:xfrm>
            <a:off x="6209746" y="1169004"/>
            <a:ext cx="5286929" cy="4779770"/>
          </a:xfrm>
          <a:prstGeom prst="triangle">
            <a:avLst/>
          </a:prstGeom>
          <a:gradFill>
            <a:gsLst>
              <a:gs pos="0">
                <a:schemeClr val="accent2">
                  <a:lumMod val="40000"/>
                  <a:lumOff val="60000"/>
                </a:schemeClr>
              </a:gs>
              <a:gs pos="50000">
                <a:schemeClr val="accent2">
                  <a:lumMod val="95000"/>
                  <a:lumOff val="5000"/>
                </a:schemeClr>
              </a:gs>
              <a:gs pos="100000">
                <a:schemeClr val="accent2">
                  <a:lumMod val="60000"/>
                </a:schemeClr>
              </a:gs>
            </a:gsLst>
            <a:path path="circle">
              <a:fillToRect l="100000" t="100000"/>
            </a:path>
          </a:gradFill>
          <a:ln w="127000">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33" name="二等辺三角形 32">
            <a:extLst>
              <a:ext uri="{FF2B5EF4-FFF2-40B4-BE49-F238E27FC236}">
                <a16:creationId xmlns:a16="http://schemas.microsoft.com/office/drawing/2014/main" id="{89FDE16B-06AD-D7DA-C344-226FC74DDC0A}"/>
              </a:ext>
            </a:extLst>
          </p:cNvPr>
          <p:cNvSpPr/>
          <p:nvPr/>
        </p:nvSpPr>
        <p:spPr>
          <a:xfrm>
            <a:off x="6870612" y="1169004"/>
            <a:ext cx="3965197" cy="3584828"/>
          </a:xfrm>
          <a:prstGeom prst="triangle">
            <a:avLst/>
          </a:prstGeom>
          <a:gradFill>
            <a:gsLst>
              <a:gs pos="0">
                <a:schemeClr val="accent2">
                  <a:lumMod val="40000"/>
                  <a:lumOff val="60000"/>
                </a:schemeClr>
              </a:gs>
              <a:gs pos="50000">
                <a:schemeClr val="accent2">
                  <a:lumMod val="95000"/>
                  <a:lumOff val="5000"/>
                </a:schemeClr>
              </a:gs>
              <a:gs pos="100000">
                <a:schemeClr val="accent2">
                  <a:lumMod val="60000"/>
                </a:schemeClr>
              </a:gs>
            </a:gsLst>
            <a:path path="circle">
              <a:fillToRect l="100000" t="100000"/>
            </a:path>
          </a:gradFill>
          <a:ln w="127000">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32" name="二等辺三角形 31">
            <a:extLst>
              <a:ext uri="{FF2B5EF4-FFF2-40B4-BE49-F238E27FC236}">
                <a16:creationId xmlns:a16="http://schemas.microsoft.com/office/drawing/2014/main" id="{43D2F17F-8ADF-AEF1-CCE5-2F3377B5B9B1}"/>
              </a:ext>
            </a:extLst>
          </p:cNvPr>
          <p:cNvSpPr/>
          <p:nvPr/>
        </p:nvSpPr>
        <p:spPr>
          <a:xfrm>
            <a:off x="7531478" y="1169004"/>
            <a:ext cx="2643465" cy="2389885"/>
          </a:xfrm>
          <a:prstGeom prst="triangle">
            <a:avLst/>
          </a:prstGeom>
          <a:gradFill flip="none" rotWithShape="1">
            <a:gsLst>
              <a:gs pos="0">
                <a:schemeClr val="accent2">
                  <a:lumMod val="40000"/>
                  <a:lumOff val="60000"/>
                </a:schemeClr>
              </a:gs>
              <a:gs pos="50000">
                <a:schemeClr val="accent2">
                  <a:lumMod val="95000"/>
                  <a:lumOff val="5000"/>
                </a:schemeClr>
              </a:gs>
              <a:gs pos="100000">
                <a:schemeClr val="accent2">
                  <a:lumMod val="60000"/>
                </a:schemeClr>
              </a:gs>
            </a:gsLst>
            <a:path path="circle">
              <a:fillToRect l="100000" t="100000"/>
            </a:path>
            <a:tileRect r="-100000" b="-100000"/>
          </a:gradFill>
          <a:ln w="127000">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F7A1F0EE-92CE-EF33-F392-FAB3077E8D4B}"/>
              </a:ext>
            </a:extLst>
          </p:cNvPr>
          <p:cNvSpPr txBox="1"/>
          <p:nvPr/>
        </p:nvSpPr>
        <p:spPr>
          <a:xfrm>
            <a:off x="8393790" y="3885292"/>
            <a:ext cx="918841" cy="553998"/>
          </a:xfrm>
          <a:prstGeom prst="rect">
            <a:avLst/>
          </a:prstGeom>
          <a:noFill/>
        </p:spPr>
        <p:txBody>
          <a:bodyPr wrap="none" rtlCol="0">
            <a:spAutoFit/>
          </a:bodyPr>
          <a:lstStyle/>
          <a:p>
            <a:pPr algn="ctr"/>
            <a:r>
              <a:rPr kumimoji="1" lang="en-US" altLang="ja-JP" dirty="0">
                <a:solidFill>
                  <a:schemeClr val="bg1"/>
                </a:solidFill>
              </a:rPr>
              <a:t>VISION</a:t>
            </a:r>
            <a:br>
              <a:rPr kumimoji="1" lang="en-US" altLang="ja-JP" dirty="0">
                <a:solidFill>
                  <a:schemeClr val="bg1"/>
                </a:solidFill>
              </a:rPr>
            </a:br>
            <a:r>
              <a:rPr lang="ja-JP" altLang="en-US" sz="1200" dirty="0">
                <a:solidFill>
                  <a:schemeClr val="bg1"/>
                </a:solidFill>
              </a:rPr>
              <a:t>ビジ</a:t>
            </a:r>
            <a:r>
              <a:rPr kumimoji="1" lang="ja-JP" altLang="en-US" sz="1200" dirty="0">
                <a:solidFill>
                  <a:schemeClr val="bg1"/>
                </a:solidFill>
              </a:rPr>
              <a:t>ョン</a:t>
            </a:r>
          </a:p>
        </p:txBody>
      </p:sp>
      <p:sp>
        <p:nvSpPr>
          <p:cNvPr id="36" name="テキスト ボックス 35">
            <a:extLst>
              <a:ext uri="{FF2B5EF4-FFF2-40B4-BE49-F238E27FC236}">
                <a16:creationId xmlns:a16="http://schemas.microsoft.com/office/drawing/2014/main" id="{12DFBF83-F174-AFBD-FE5A-1D5135B5B914}"/>
              </a:ext>
            </a:extLst>
          </p:cNvPr>
          <p:cNvSpPr txBox="1"/>
          <p:nvPr/>
        </p:nvSpPr>
        <p:spPr>
          <a:xfrm>
            <a:off x="8419021" y="5074304"/>
            <a:ext cx="868379" cy="553998"/>
          </a:xfrm>
          <a:prstGeom prst="rect">
            <a:avLst/>
          </a:prstGeom>
          <a:noFill/>
        </p:spPr>
        <p:txBody>
          <a:bodyPr wrap="none" rtlCol="0">
            <a:spAutoFit/>
          </a:bodyPr>
          <a:lstStyle/>
          <a:p>
            <a:pPr algn="ctr"/>
            <a:r>
              <a:rPr kumimoji="1" lang="en-US" altLang="ja-JP" dirty="0">
                <a:solidFill>
                  <a:schemeClr val="bg1"/>
                </a:solidFill>
              </a:rPr>
              <a:t>VALUE</a:t>
            </a:r>
          </a:p>
          <a:p>
            <a:pPr algn="ctr"/>
            <a:r>
              <a:rPr kumimoji="1" lang="ja-JP" altLang="en-US" sz="1200" dirty="0">
                <a:solidFill>
                  <a:schemeClr val="bg1"/>
                </a:solidFill>
              </a:rPr>
              <a:t>バリュー</a:t>
            </a:r>
          </a:p>
        </p:txBody>
      </p:sp>
      <p:cxnSp>
        <p:nvCxnSpPr>
          <p:cNvPr id="37" name="直線コネクタ 36">
            <a:extLst>
              <a:ext uri="{FF2B5EF4-FFF2-40B4-BE49-F238E27FC236}">
                <a16:creationId xmlns:a16="http://schemas.microsoft.com/office/drawing/2014/main" id="{461912EE-811A-23E9-4B08-BB46CAE50580}"/>
              </a:ext>
            </a:extLst>
          </p:cNvPr>
          <p:cNvCxnSpPr/>
          <p:nvPr/>
        </p:nvCxnSpPr>
        <p:spPr>
          <a:xfrm>
            <a:off x="0" y="1182568"/>
            <a:ext cx="5268686"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6B5399D3-1448-BAC2-97B8-7C30DDC6626A}"/>
              </a:ext>
            </a:extLst>
          </p:cNvPr>
          <p:cNvSpPr txBox="1"/>
          <p:nvPr/>
        </p:nvSpPr>
        <p:spPr>
          <a:xfrm>
            <a:off x="639584" y="2629809"/>
            <a:ext cx="2659702" cy="369332"/>
          </a:xfrm>
          <a:prstGeom prst="rect">
            <a:avLst/>
          </a:prstGeom>
          <a:noFill/>
        </p:spPr>
        <p:txBody>
          <a:bodyPr wrap="none" rtlCol="0">
            <a:spAutoFit/>
          </a:bodyPr>
          <a:lstStyle/>
          <a:p>
            <a:pPr algn="l">
              <a:tabLst>
                <a:tab pos="1079500" algn="l"/>
              </a:tabLst>
            </a:pPr>
            <a:r>
              <a:rPr lang="en-US" altLang="ja-JP" dirty="0">
                <a:solidFill>
                  <a:schemeClr val="tx2"/>
                </a:solidFill>
                <a:latin typeface="+mj-ea"/>
                <a:ea typeface="+mj-ea"/>
              </a:rPr>
              <a:t>VISION</a:t>
            </a:r>
            <a:r>
              <a:rPr kumimoji="1" lang="en-US" altLang="ja-JP" dirty="0">
                <a:latin typeface="+mj-ea"/>
                <a:ea typeface="+mj-ea"/>
              </a:rPr>
              <a:t>	</a:t>
            </a:r>
            <a:r>
              <a:rPr kumimoji="1" lang="ja-JP" altLang="en-US" dirty="0">
                <a:solidFill>
                  <a:schemeClr val="tx1">
                    <a:lumMod val="75000"/>
                    <a:lumOff val="25000"/>
                  </a:schemeClr>
                </a:solidFill>
                <a:latin typeface="+mj-ea"/>
                <a:ea typeface="+mj-ea"/>
              </a:rPr>
              <a:t>あるべき姿。</a:t>
            </a:r>
          </a:p>
        </p:txBody>
      </p:sp>
      <p:sp>
        <p:nvSpPr>
          <p:cNvPr id="39" name="テキスト ボックス 38">
            <a:extLst>
              <a:ext uri="{FF2B5EF4-FFF2-40B4-BE49-F238E27FC236}">
                <a16:creationId xmlns:a16="http://schemas.microsoft.com/office/drawing/2014/main" id="{A8A84AA3-1A98-19F2-0174-DE0D7273832A}"/>
              </a:ext>
            </a:extLst>
          </p:cNvPr>
          <p:cNvSpPr txBox="1"/>
          <p:nvPr/>
        </p:nvSpPr>
        <p:spPr>
          <a:xfrm>
            <a:off x="639584" y="4501819"/>
            <a:ext cx="4275529" cy="369332"/>
          </a:xfrm>
          <a:prstGeom prst="rect">
            <a:avLst/>
          </a:prstGeom>
          <a:noFill/>
        </p:spPr>
        <p:txBody>
          <a:bodyPr wrap="none" rtlCol="0">
            <a:spAutoFit/>
          </a:bodyPr>
          <a:lstStyle/>
          <a:p>
            <a:pPr algn="l">
              <a:tabLst>
                <a:tab pos="1079500" algn="l"/>
              </a:tabLst>
            </a:pPr>
            <a:r>
              <a:rPr lang="en-US" altLang="ja-JP" dirty="0">
                <a:solidFill>
                  <a:schemeClr val="tx2"/>
                </a:solidFill>
                <a:latin typeface="+mj-ea"/>
                <a:ea typeface="+mj-ea"/>
              </a:rPr>
              <a:t>VALUE</a:t>
            </a:r>
            <a:r>
              <a:rPr kumimoji="1" lang="en-US" altLang="ja-JP" dirty="0">
                <a:latin typeface="+mj-ea"/>
                <a:ea typeface="+mj-ea"/>
              </a:rPr>
              <a:t>	</a:t>
            </a:r>
            <a:r>
              <a:rPr kumimoji="1" lang="ja-JP" altLang="en-US" dirty="0">
                <a:solidFill>
                  <a:schemeClr val="tx1">
                    <a:lumMod val="75000"/>
                    <a:lumOff val="25000"/>
                  </a:schemeClr>
                </a:solidFill>
                <a:latin typeface="+mj-ea"/>
                <a:ea typeface="+mj-ea"/>
              </a:rPr>
              <a:t>やるべき事・価値とは何か。</a:t>
            </a:r>
          </a:p>
        </p:txBody>
      </p:sp>
      <p:sp>
        <p:nvSpPr>
          <p:cNvPr id="40" name="テキスト ボックス 39">
            <a:extLst>
              <a:ext uri="{FF2B5EF4-FFF2-40B4-BE49-F238E27FC236}">
                <a16:creationId xmlns:a16="http://schemas.microsoft.com/office/drawing/2014/main" id="{EF353673-A25B-D6B1-9D40-6A5BFC1057B9}"/>
              </a:ext>
            </a:extLst>
          </p:cNvPr>
          <p:cNvSpPr txBox="1"/>
          <p:nvPr/>
        </p:nvSpPr>
        <p:spPr>
          <a:xfrm>
            <a:off x="639584" y="813236"/>
            <a:ext cx="2890535" cy="369332"/>
          </a:xfrm>
          <a:prstGeom prst="rect">
            <a:avLst/>
          </a:prstGeom>
          <a:noFill/>
        </p:spPr>
        <p:txBody>
          <a:bodyPr wrap="none" rtlCol="0">
            <a:spAutoFit/>
          </a:bodyPr>
          <a:lstStyle/>
          <a:p>
            <a:pPr algn="l">
              <a:tabLst>
                <a:tab pos="1079500" algn="l"/>
              </a:tabLst>
            </a:pPr>
            <a:r>
              <a:rPr lang="en-US" altLang="ja-JP" dirty="0">
                <a:solidFill>
                  <a:schemeClr val="tx2"/>
                </a:solidFill>
                <a:latin typeface="+mj-ea"/>
                <a:ea typeface="+mj-ea"/>
              </a:rPr>
              <a:t>MISSION</a:t>
            </a:r>
            <a:r>
              <a:rPr kumimoji="1" lang="en-US" altLang="ja-JP" dirty="0">
                <a:latin typeface="+mj-ea"/>
                <a:ea typeface="+mj-ea"/>
              </a:rPr>
              <a:t>	</a:t>
            </a:r>
            <a:r>
              <a:rPr kumimoji="1" lang="ja-JP" altLang="en-US" dirty="0">
                <a:solidFill>
                  <a:schemeClr val="tx1">
                    <a:lumMod val="75000"/>
                    <a:lumOff val="25000"/>
                  </a:schemeClr>
                </a:solidFill>
                <a:latin typeface="+mj-ea"/>
                <a:ea typeface="+mj-ea"/>
              </a:rPr>
              <a:t>使命とは何か。</a:t>
            </a:r>
          </a:p>
        </p:txBody>
      </p:sp>
      <p:sp>
        <p:nvSpPr>
          <p:cNvPr id="41" name="テキスト ボックス 40">
            <a:extLst>
              <a:ext uri="{FF2B5EF4-FFF2-40B4-BE49-F238E27FC236}">
                <a16:creationId xmlns:a16="http://schemas.microsoft.com/office/drawing/2014/main" id="{9615C0B3-EDF3-36B4-69EC-D27165972065}"/>
              </a:ext>
            </a:extLst>
          </p:cNvPr>
          <p:cNvSpPr txBox="1"/>
          <p:nvPr/>
        </p:nvSpPr>
        <p:spPr>
          <a:xfrm>
            <a:off x="639584" y="1294645"/>
            <a:ext cx="4698722" cy="338554"/>
          </a:xfrm>
          <a:prstGeom prst="rect">
            <a:avLst/>
          </a:prstGeom>
          <a:noFill/>
        </p:spPr>
        <p:txBody>
          <a:bodyPr wrap="none" rtlCol="0">
            <a:spAutoFit/>
          </a:bodyPr>
          <a:lstStyle/>
          <a:p>
            <a:pPr algn="l"/>
            <a:r>
              <a:rPr kumimoji="1" lang="ja-JP" altLang="en-US" sz="1600" dirty="0">
                <a:solidFill>
                  <a:schemeClr val="accent2"/>
                </a:solidFill>
                <a:latin typeface="+mj-ea"/>
                <a:ea typeface="+mj-ea"/>
              </a:rPr>
              <a:t>現場とキャリアをレバレッジする架け橋となる。</a:t>
            </a:r>
          </a:p>
        </p:txBody>
      </p:sp>
      <p:sp>
        <p:nvSpPr>
          <p:cNvPr id="42" name="テキスト ボックス 41">
            <a:extLst>
              <a:ext uri="{FF2B5EF4-FFF2-40B4-BE49-F238E27FC236}">
                <a16:creationId xmlns:a16="http://schemas.microsoft.com/office/drawing/2014/main" id="{5A2CA0BE-D6A1-C695-D7AF-E577965FD4C4}"/>
              </a:ext>
            </a:extLst>
          </p:cNvPr>
          <p:cNvSpPr txBox="1"/>
          <p:nvPr/>
        </p:nvSpPr>
        <p:spPr>
          <a:xfrm>
            <a:off x="639584" y="4994029"/>
            <a:ext cx="3877985" cy="338554"/>
          </a:xfrm>
          <a:prstGeom prst="rect">
            <a:avLst/>
          </a:prstGeom>
          <a:noFill/>
        </p:spPr>
        <p:txBody>
          <a:bodyPr wrap="none" rtlCol="0">
            <a:spAutoFit/>
          </a:bodyPr>
          <a:lstStyle/>
          <a:p>
            <a:pPr algn="l"/>
            <a:r>
              <a:rPr kumimoji="1" lang="ja-JP" altLang="en-US" sz="1600" dirty="0">
                <a:solidFill>
                  <a:schemeClr val="accent2"/>
                </a:solidFill>
                <a:latin typeface="+mj-ea"/>
                <a:ea typeface="+mj-ea"/>
              </a:rPr>
              <a:t>建設業界を牽引する人材変革を起こす。</a:t>
            </a:r>
          </a:p>
        </p:txBody>
      </p:sp>
      <p:sp>
        <p:nvSpPr>
          <p:cNvPr id="43" name="テキスト ボックス 42">
            <a:extLst>
              <a:ext uri="{FF2B5EF4-FFF2-40B4-BE49-F238E27FC236}">
                <a16:creationId xmlns:a16="http://schemas.microsoft.com/office/drawing/2014/main" id="{F8351C0C-7A5B-8CBC-E225-1F802DA80B05}"/>
              </a:ext>
            </a:extLst>
          </p:cNvPr>
          <p:cNvSpPr txBox="1"/>
          <p:nvPr/>
        </p:nvSpPr>
        <p:spPr>
          <a:xfrm>
            <a:off x="639584" y="3117523"/>
            <a:ext cx="3262432" cy="338554"/>
          </a:xfrm>
          <a:prstGeom prst="rect">
            <a:avLst/>
          </a:prstGeom>
          <a:noFill/>
        </p:spPr>
        <p:txBody>
          <a:bodyPr wrap="none" rtlCol="0">
            <a:spAutoFit/>
          </a:bodyPr>
          <a:lstStyle/>
          <a:p>
            <a:pPr algn="l"/>
            <a:r>
              <a:rPr kumimoji="1" lang="ja-JP" altLang="en-US" sz="1600" dirty="0">
                <a:solidFill>
                  <a:schemeClr val="accent2"/>
                </a:solidFill>
                <a:latin typeface="+mj-ea"/>
                <a:ea typeface="+mj-ea"/>
              </a:rPr>
              <a:t>建設業界の現場主義を支援する。</a:t>
            </a:r>
          </a:p>
        </p:txBody>
      </p:sp>
      <p:sp>
        <p:nvSpPr>
          <p:cNvPr id="44" name="テキスト ボックス 43">
            <a:extLst>
              <a:ext uri="{FF2B5EF4-FFF2-40B4-BE49-F238E27FC236}">
                <a16:creationId xmlns:a16="http://schemas.microsoft.com/office/drawing/2014/main" id="{F6C1D7FB-99BA-30D8-0A8B-487E11779E66}"/>
              </a:ext>
            </a:extLst>
          </p:cNvPr>
          <p:cNvSpPr txBox="1"/>
          <p:nvPr/>
        </p:nvSpPr>
        <p:spPr>
          <a:xfrm>
            <a:off x="651310" y="1584212"/>
            <a:ext cx="4424609" cy="738472"/>
          </a:xfrm>
          <a:prstGeom prst="rect">
            <a:avLst/>
          </a:prstGeom>
          <a:noFill/>
        </p:spPr>
        <p:txBody>
          <a:bodyPr wrap="none" rtlCol="0">
            <a:spAutoFit/>
          </a:bodyPr>
          <a:lstStyle/>
          <a:p>
            <a:pPr algn="l">
              <a:lnSpc>
                <a:spcPct val="120000"/>
              </a:lnSpc>
            </a:pPr>
            <a:r>
              <a:rPr kumimoji="1" lang="en-US" altLang="ja-JP" sz="1200" dirty="0">
                <a:solidFill>
                  <a:schemeClr val="tx1">
                    <a:lumMod val="75000"/>
                    <a:lumOff val="25000"/>
                  </a:schemeClr>
                </a:solidFill>
              </a:rPr>
              <a:t>1</a:t>
            </a:r>
            <a:r>
              <a:rPr kumimoji="1" lang="ja-JP" altLang="en-US" sz="1200" dirty="0">
                <a:solidFill>
                  <a:schemeClr val="tx1">
                    <a:lumMod val="75000"/>
                    <a:lumOff val="25000"/>
                  </a:schemeClr>
                </a:solidFill>
              </a:rPr>
              <a:t>　建設現場と新しい挑戦する技術者の架け橋となること。</a:t>
            </a:r>
          </a:p>
          <a:p>
            <a:pPr algn="l">
              <a:lnSpc>
                <a:spcPct val="120000"/>
              </a:lnSpc>
            </a:pPr>
            <a:r>
              <a:rPr kumimoji="1" lang="en-US" altLang="ja-JP" sz="1200" dirty="0">
                <a:solidFill>
                  <a:schemeClr val="tx1">
                    <a:lumMod val="75000"/>
                    <a:lumOff val="25000"/>
                  </a:schemeClr>
                </a:solidFill>
              </a:rPr>
              <a:t>2</a:t>
            </a:r>
            <a:r>
              <a:rPr kumimoji="1" lang="ja-JP" altLang="en-US" sz="1200" dirty="0">
                <a:solidFill>
                  <a:schemeClr val="tx1">
                    <a:lumMod val="75000"/>
                    <a:lumOff val="25000"/>
                  </a:schemeClr>
                </a:solidFill>
              </a:rPr>
              <a:t>　竣工に向かう遣り甲斐と成長の喜びの架け橋となること。</a:t>
            </a:r>
          </a:p>
          <a:p>
            <a:pPr algn="l">
              <a:lnSpc>
                <a:spcPct val="120000"/>
              </a:lnSpc>
            </a:pPr>
            <a:r>
              <a:rPr kumimoji="1" lang="en-US" altLang="ja-JP" sz="1200" dirty="0">
                <a:solidFill>
                  <a:schemeClr val="tx1">
                    <a:lumMod val="75000"/>
                    <a:lumOff val="25000"/>
                  </a:schemeClr>
                </a:solidFill>
              </a:rPr>
              <a:t>3</a:t>
            </a:r>
            <a:r>
              <a:rPr kumimoji="1" lang="ja-JP" altLang="en-US" sz="1200" dirty="0">
                <a:solidFill>
                  <a:schemeClr val="tx1">
                    <a:lumMod val="75000"/>
                    <a:lumOff val="25000"/>
                  </a:schemeClr>
                </a:solidFill>
              </a:rPr>
              <a:t>　全ての建設業に携わる現場主義の架け橋となること。</a:t>
            </a:r>
          </a:p>
        </p:txBody>
      </p:sp>
      <p:cxnSp>
        <p:nvCxnSpPr>
          <p:cNvPr id="45" name="直線コネクタ 44">
            <a:extLst>
              <a:ext uri="{FF2B5EF4-FFF2-40B4-BE49-F238E27FC236}">
                <a16:creationId xmlns:a16="http://schemas.microsoft.com/office/drawing/2014/main" id="{ACD4280C-500E-FD19-9C11-3D4838F2E628}"/>
              </a:ext>
            </a:extLst>
          </p:cNvPr>
          <p:cNvCxnSpPr/>
          <p:nvPr/>
        </p:nvCxnSpPr>
        <p:spPr>
          <a:xfrm>
            <a:off x="0" y="2993178"/>
            <a:ext cx="5268686"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6" name="テキスト ボックス 45">
            <a:extLst>
              <a:ext uri="{FF2B5EF4-FFF2-40B4-BE49-F238E27FC236}">
                <a16:creationId xmlns:a16="http://schemas.microsoft.com/office/drawing/2014/main" id="{045D1074-EF3F-E7CA-A9AE-D6ADA26AD0BA}"/>
              </a:ext>
            </a:extLst>
          </p:cNvPr>
          <p:cNvSpPr txBox="1"/>
          <p:nvPr/>
        </p:nvSpPr>
        <p:spPr>
          <a:xfrm>
            <a:off x="639584" y="3462192"/>
            <a:ext cx="4424609" cy="738472"/>
          </a:xfrm>
          <a:prstGeom prst="rect">
            <a:avLst/>
          </a:prstGeom>
          <a:noFill/>
        </p:spPr>
        <p:txBody>
          <a:bodyPr wrap="none" rtlCol="0">
            <a:spAutoFit/>
          </a:bodyPr>
          <a:lstStyle/>
          <a:p>
            <a:pPr algn="l">
              <a:lnSpc>
                <a:spcPct val="120000"/>
              </a:lnSpc>
            </a:pPr>
            <a:r>
              <a:rPr kumimoji="1" lang="en-US" altLang="ja-JP" sz="1200" dirty="0">
                <a:solidFill>
                  <a:schemeClr val="tx1">
                    <a:lumMod val="75000"/>
                    <a:lumOff val="25000"/>
                  </a:schemeClr>
                </a:solidFill>
              </a:rPr>
              <a:t>1</a:t>
            </a:r>
            <a:r>
              <a:rPr kumimoji="1" lang="ja-JP" altLang="en-US" sz="1200" dirty="0">
                <a:solidFill>
                  <a:schemeClr val="tx1">
                    <a:lumMod val="75000"/>
                    <a:lumOff val="25000"/>
                  </a:schemeClr>
                </a:solidFill>
              </a:rPr>
              <a:t>　人材マッチングの最適化と育成支援をする。</a:t>
            </a:r>
          </a:p>
          <a:p>
            <a:pPr algn="l">
              <a:lnSpc>
                <a:spcPct val="120000"/>
              </a:lnSpc>
            </a:pPr>
            <a:r>
              <a:rPr kumimoji="1" lang="en-US" altLang="ja-JP" sz="1200" dirty="0">
                <a:solidFill>
                  <a:schemeClr val="tx1">
                    <a:lumMod val="75000"/>
                    <a:lumOff val="25000"/>
                  </a:schemeClr>
                </a:solidFill>
              </a:rPr>
              <a:t>2</a:t>
            </a:r>
            <a:r>
              <a:rPr kumimoji="1" lang="ja-JP" altLang="en-US" sz="1200" dirty="0">
                <a:solidFill>
                  <a:schemeClr val="tx1">
                    <a:lumMod val="75000"/>
                    <a:lumOff val="25000"/>
                  </a:schemeClr>
                </a:solidFill>
              </a:rPr>
              <a:t>　担い手育成とシニア技術者層のキャリア開発を支援する。</a:t>
            </a:r>
          </a:p>
          <a:p>
            <a:pPr algn="l">
              <a:lnSpc>
                <a:spcPct val="120000"/>
              </a:lnSpc>
            </a:pPr>
            <a:r>
              <a:rPr kumimoji="1" lang="en-US" altLang="ja-JP" sz="1200" dirty="0">
                <a:solidFill>
                  <a:schemeClr val="tx1">
                    <a:lumMod val="75000"/>
                    <a:lumOff val="25000"/>
                  </a:schemeClr>
                </a:solidFill>
              </a:rPr>
              <a:t>3</a:t>
            </a:r>
            <a:r>
              <a:rPr kumimoji="1" lang="ja-JP" altLang="en-US" sz="1200" dirty="0">
                <a:solidFill>
                  <a:schemeClr val="tx1">
                    <a:lumMod val="75000"/>
                    <a:lumOff val="25000"/>
                  </a:schemeClr>
                </a:solidFill>
              </a:rPr>
              <a:t>　現場主義を貫く企業の成長と発展を雇用開発で支援する。</a:t>
            </a:r>
          </a:p>
        </p:txBody>
      </p:sp>
      <p:cxnSp>
        <p:nvCxnSpPr>
          <p:cNvPr id="47" name="直線コネクタ 46">
            <a:extLst>
              <a:ext uri="{FF2B5EF4-FFF2-40B4-BE49-F238E27FC236}">
                <a16:creationId xmlns:a16="http://schemas.microsoft.com/office/drawing/2014/main" id="{00914203-EB44-AFE1-192D-0EAA5B4C7BEA}"/>
              </a:ext>
            </a:extLst>
          </p:cNvPr>
          <p:cNvCxnSpPr/>
          <p:nvPr/>
        </p:nvCxnSpPr>
        <p:spPr>
          <a:xfrm>
            <a:off x="0" y="4877113"/>
            <a:ext cx="5268686"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B361E8D4-7CFC-5120-6A3B-3912A0D9A0CB}"/>
              </a:ext>
            </a:extLst>
          </p:cNvPr>
          <p:cNvSpPr txBox="1"/>
          <p:nvPr/>
        </p:nvSpPr>
        <p:spPr>
          <a:xfrm>
            <a:off x="639584" y="5306292"/>
            <a:ext cx="4732386" cy="738472"/>
          </a:xfrm>
          <a:prstGeom prst="rect">
            <a:avLst/>
          </a:prstGeom>
          <a:noFill/>
        </p:spPr>
        <p:txBody>
          <a:bodyPr wrap="none" rtlCol="0">
            <a:spAutoFit/>
          </a:bodyPr>
          <a:lstStyle/>
          <a:p>
            <a:pPr algn="l">
              <a:lnSpc>
                <a:spcPct val="120000"/>
              </a:lnSpc>
            </a:pPr>
            <a:r>
              <a:rPr kumimoji="1" lang="en-US" altLang="ja-JP" sz="1200" dirty="0">
                <a:solidFill>
                  <a:schemeClr val="tx1">
                    <a:lumMod val="75000"/>
                    <a:lumOff val="25000"/>
                  </a:schemeClr>
                </a:solidFill>
              </a:rPr>
              <a:t>1</a:t>
            </a:r>
            <a:r>
              <a:rPr kumimoji="1" lang="ja-JP" altLang="en-US" sz="1200" dirty="0">
                <a:solidFill>
                  <a:schemeClr val="tx1">
                    <a:lumMod val="75000"/>
                    <a:lumOff val="25000"/>
                  </a:schemeClr>
                </a:solidFill>
              </a:rPr>
              <a:t>　高度人材及びシニア即戦力による新しい人材変革を起こす。</a:t>
            </a:r>
          </a:p>
          <a:p>
            <a:pPr algn="l">
              <a:lnSpc>
                <a:spcPct val="120000"/>
              </a:lnSpc>
            </a:pPr>
            <a:r>
              <a:rPr kumimoji="1" lang="en-US" altLang="ja-JP" sz="1200" dirty="0">
                <a:solidFill>
                  <a:schemeClr val="tx1">
                    <a:lumMod val="75000"/>
                    <a:lumOff val="25000"/>
                  </a:schemeClr>
                </a:solidFill>
              </a:rPr>
              <a:t>2</a:t>
            </a:r>
            <a:r>
              <a:rPr kumimoji="1" lang="ja-JP" altLang="en-US" sz="1200" dirty="0">
                <a:solidFill>
                  <a:schemeClr val="tx1">
                    <a:lumMod val="75000"/>
                    <a:lumOff val="25000"/>
                  </a:schemeClr>
                </a:solidFill>
              </a:rPr>
              <a:t>　担い手育成を現場主義で鍛え上げ顧客に新しい価値を届ける。</a:t>
            </a:r>
          </a:p>
          <a:p>
            <a:pPr algn="l">
              <a:lnSpc>
                <a:spcPct val="120000"/>
              </a:lnSpc>
            </a:pPr>
            <a:r>
              <a:rPr kumimoji="1" lang="en-US" altLang="ja-JP" sz="1200" dirty="0">
                <a:solidFill>
                  <a:schemeClr val="tx1">
                    <a:lumMod val="75000"/>
                    <a:lumOff val="25000"/>
                  </a:schemeClr>
                </a:solidFill>
              </a:rPr>
              <a:t>3</a:t>
            </a:r>
            <a:r>
              <a:rPr kumimoji="1" lang="ja-JP" altLang="en-US" sz="1200" dirty="0">
                <a:solidFill>
                  <a:schemeClr val="tx1">
                    <a:lumMod val="75000"/>
                    <a:lumOff val="25000"/>
                  </a:schemeClr>
                </a:solidFill>
              </a:rPr>
              <a:t>　必要なタイミングで必要な技術力を常に提供し続けます。</a:t>
            </a:r>
          </a:p>
        </p:txBody>
      </p:sp>
      <p:sp>
        <p:nvSpPr>
          <p:cNvPr id="2" name="テキスト ボックス 1">
            <a:extLst>
              <a:ext uri="{FF2B5EF4-FFF2-40B4-BE49-F238E27FC236}">
                <a16:creationId xmlns:a16="http://schemas.microsoft.com/office/drawing/2014/main" id="{3C5A781D-6821-A5C0-B94A-7E1A8184F9A0}"/>
              </a:ext>
            </a:extLst>
          </p:cNvPr>
          <p:cNvSpPr txBox="1"/>
          <p:nvPr/>
        </p:nvSpPr>
        <p:spPr>
          <a:xfrm>
            <a:off x="8300142" y="2537476"/>
            <a:ext cx="1106136" cy="553998"/>
          </a:xfrm>
          <a:prstGeom prst="rect">
            <a:avLst/>
          </a:prstGeom>
          <a:noFill/>
        </p:spPr>
        <p:txBody>
          <a:bodyPr wrap="none" rtlCol="0">
            <a:spAutoFit/>
          </a:bodyPr>
          <a:lstStyle/>
          <a:p>
            <a:pPr algn="ctr"/>
            <a:r>
              <a:rPr kumimoji="1" lang="en-US" altLang="ja-JP" dirty="0">
                <a:solidFill>
                  <a:schemeClr val="bg1"/>
                </a:solidFill>
              </a:rPr>
              <a:t>MISSION</a:t>
            </a:r>
          </a:p>
          <a:p>
            <a:pPr algn="ctr"/>
            <a:r>
              <a:rPr kumimoji="1" lang="ja-JP" altLang="en-US" sz="1200" dirty="0">
                <a:solidFill>
                  <a:schemeClr val="bg1"/>
                </a:solidFill>
              </a:rPr>
              <a:t>ミッション</a:t>
            </a:r>
          </a:p>
        </p:txBody>
      </p:sp>
    </p:spTree>
    <p:extLst>
      <p:ext uri="{BB962C8B-B14F-4D97-AF65-F5344CB8AC3E}">
        <p14:creationId xmlns:p14="http://schemas.microsoft.com/office/powerpoint/2010/main" val="1252688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グラフ 7">
            <a:extLst>
              <a:ext uri="{FF2B5EF4-FFF2-40B4-BE49-F238E27FC236}">
                <a16:creationId xmlns:a16="http://schemas.microsoft.com/office/drawing/2014/main" id="{965B0A7E-3E92-58EF-02A5-B5519386FFD4}"/>
              </a:ext>
            </a:extLst>
          </p:cNvPr>
          <p:cNvGraphicFramePr/>
          <p:nvPr>
            <p:extLst>
              <p:ext uri="{D42A27DB-BD31-4B8C-83A1-F6EECF244321}">
                <p14:modId xmlns:p14="http://schemas.microsoft.com/office/powerpoint/2010/main" val="2688953308"/>
              </p:ext>
            </p:extLst>
          </p:nvPr>
        </p:nvGraphicFramePr>
        <p:xfrm>
          <a:off x="6452707" y="549275"/>
          <a:ext cx="5040000" cy="3096000"/>
        </p:xfrm>
        <a:graphic>
          <a:graphicData uri="http://schemas.openxmlformats.org/drawingml/2006/chart">
            <c:chart xmlns:c="http://schemas.openxmlformats.org/drawingml/2006/chart" xmlns:r="http://schemas.openxmlformats.org/officeDocument/2006/relationships" r:id="rId2"/>
          </a:graphicData>
        </a:graphic>
      </p:graphicFrame>
      <p:sp>
        <p:nvSpPr>
          <p:cNvPr id="2" name="タイトル 1">
            <a:extLst>
              <a:ext uri="{FF2B5EF4-FFF2-40B4-BE49-F238E27FC236}">
                <a16:creationId xmlns:a16="http://schemas.microsoft.com/office/drawing/2014/main" id="{D1C66C14-C3F0-885C-1C8E-1ECFB75E724C}"/>
              </a:ext>
            </a:extLst>
          </p:cNvPr>
          <p:cNvSpPr>
            <a:spLocks noGrp="1"/>
          </p:cNvSpPr>
          <p:nvPr>
            <p:ph type="title"/>
          </p:nvPr>
        </p:nvSpPr>
        <p:spPr>
          <a:xfrm>
            <a:off x="334963" y="758087"/>
            <a:ext cx="10798969" cy="870688"/>
          </a:xfrm>
        </p:spPr>
        <p:txBody>
          <a:bodyPr/>
          <a:lstStyle/>
          <a:p>
            <a:r>
              <a:rPr lang="ja-JP" altLang="en-US" dirty="0"/>
              <a:t>建設業界が直面する</a:t>
            </a:r>
            <a:r>
              <a:rPr lang="en-US" altLang="ja-JP" dirty="0">
                <a:solidFill>
                  <a:schemeClr val="tx2"/>
                </a:solidFill>
              </a:rPr>
              <a:t>2024</a:t>
            </a:r>
            <a:r>
              <a:rPr lang="ja-JP" altLang="en-US" dirty="0">
                <a:solidFill>
                  <a:schemeClr val="tx2"/>
                </a:solidFill>
              </a:rPr>
              <a:t>年問題</a:t>
            </a:r>
          </a:p>
        </p:txBody>
      </p:sp>
      <p:sp>
        <p:nvSpPr>
          <p:cNvPr id="3" name="コンテンツ プレースホルダー 2">
            <a:extLst>
              <a:ext uri="{FF2B5EF4-FFF2-40B4-BE49-F238E27FC236}">
                <a16:creationId xmlns:a16="http://schemas.microsoft.com/office/drawing/2014/main" id="{2BBC508D-9E68-630C-D631-738582CCC938}"/>
              </a:ext>
            </a:extLst>
          </p:cNvPr>
          <p:cNvSpPr>
            <a:spLocks noGrp="1"/>
          </p:cNvSpPr>
          <p:nvPr>
            <p:ph idx="1"/>
          </p:nvPr>
        </p:nvSpPr>
        <p:spPr>
          <a:xfrm>
            <a:off x="699293" y="1778153"/>
            <a:ext cx="5076000" cy="4680000"/>
          </a:xfrm>
        </p:spPr>
        <p:txBody>
          <a:bodyPr>
            <a:normAutofit/>
          </a:bodyPr>
          <a:lstStyle/>
          <a:p>
            <a:pPr marL="0" indent="0" algn="just">
              <a:lnSpc>
                <a:spcPct val="150000"/>
              </a:lnSpc>
              <a:buNone/>
            </a:pPr>
            <a:r>
              <a:rPr lang="en-US" altLang="ja-JP" sz="1400" dirty="0"/>
              <a:t>2019</a:t>
            </a:r>
            <a:r>
              <a:rPr lang="ja-JP" altLang="en-US" sz="1400" dirty="0"/>
              <a:t>年に政府が施行した改正労働基準法で、</a:t>
            </a:r>
            <a:r>
              <a:rPr lang="en-US" altLang="ja-JP" sz="1400" dirty="0"/>
              <a:t>36</a:t>
            </a:r>
            <a:r>
              <a:rPr lang="ja-JP" altLang="en-US" sz="1400" dirty="0"/>
              <a:t>協定で定める時間外労働の上限規制により、従業員の時間外労働の上限は「月</a:t>
            </a:r>
            <a:r>
              <a:rPr lang="en-US" altLang="ja-JP" sz="1400" dirty="0"/>
              <a:t>45</a:t>
            </a:r>
            <a:r>
              <a:rPr lang="ja-JP" altLang="en-US" sz="1400" dirty="0"/>
              <a:t>時間・年間</a:t>
            </a:r>
            <a:r>
              <a:rPr lang="en-US" altLang="ja-JP" sz="1400" dirty="0"/>
              <a:t>360</a:t>
            </a:r>
            <a:r>
              <a:rPr lang="ja-JP" altLang="en-US" sz="1400" dirty="0"/>
              <a:t>時間」となり、毎週少なくとも</a:t>
            </a:r>
            <a:r>
              <a:rPr lang="en-US" altLang="ja-JP" sz="1400" dirty="0"/>
              <a:t>1</a:t>
            </a:r>
            <a:r>
              <a:rPr lang="ja-JP" altLang="en-US" sz="1400" dirty="0"/>
              <a:t>日の休日が原則となりました。</a:t>
            </a:r>
            <a:endParaRPr lang="en-US" altLang="ja-JP" sz="1400" dirty="0"/>
          </a:p>
          <a:p>
            <a:pPr marL="0" indent="0" algn="just">
              <a:buNone/>
            </a:pPr>
            <a:r>
              <a:rPr lang="ja-JP" altLang="en-US" dirty="0">
                <a:latin typeface="+mj-ea"/>
                <a:ea typeface="+mj-ea"/>
              </a:rPr>
              <a:t>建築業界でも、働き方改革関連法の猶予期間が終了し、</a:t>
            </a:r>
            <a:br>
              <a:rPr lang="en-US" altLang="ja-JP" dirty="0">
                <a:latin typeface="+mj-ea"/>
                <a:ea typeface="+mj-ea"/>
              </a:rPr>
            </a:br>
            <a:r>
              <a:rPr lang="en-US" altLang="ja-JP" dirty="0">
                <a:solidFill>
                  <a:schemeClr val="tx2"/>
                </a:solidFill>
                <a:latin typeface="+mj-ea"/>
                <a:ea typeface="+mj-ea"/>
              </a:rPr>
              <a:t>2024</a:t>
            </a:r>
            <a:r>
              <a:rPr lang="ja-JP" altLang="en-US" dirty="0">
                <a:solidFill>
                  <a:schemeClr val="tx2"/>
                </a:solidFill>
                <a:latin typeface="+mj-ea"/>
                <a:ea typeface="+mj-ea"/>
              </a:rPr>
              <a:t>年</a:t>
            </a:r>
            <a:r>
              <a:rPr lang="en-US" altLang="ja-JP" dirty="0">
                <a:solidFill>
                  <a:schemeClr val="tx2"/>
                </a:solidFill>
                <a:latin typeface="+mj-ea"/>
                <a:ea typeface="+mj-ea"/>
              </a:rPr>
              <a:t>4</a:t>
            </a:r>
            <a:r>
              <a:rPr lang="ja-JP" altLang="en-US" dirty="0">
                <a:solidFill>
                  <a:schemeClr val="tx2"/>
                </a:solidFill>
                <a:latin typeface="+mj-ea"/>
                <a:ea typeface="+mj-ea"/>
              </a:rPr>
              <a:t>月</a:t>
            </a:r>
            <a:r>
              <a:rPr lang="en-US" altLang="ja-JP" dirty="0">
                <a:solidFill>
                  <a:schemeClr val="tx2"/>
                </a:solidFill>
                <a:latin typeface="+mj-ea"/>
                <a:ea typeface="+mj-ea"/>
              </a:rPr>
              <a:t>1</a:t>
            </a:r>
            <a:r>
              <a:rPr lang="ja-JP" altLang="en-US" dirty="0">
                <a:solidFill>
                  <a:schemeClr val="tx2"/>
                </a:solidFill>
                <a:latin typeface="+mj-ea"/>
                <a:ea typeface="+mj-ea"/>
              </a:rPr>
              <a:t>日から同法が適用されます。</a:t>
            </a:r>
            <a:endParaRPr lang="en-US" altLang="ja-JP" dirty="0">
              <a:solidFill>
                <a:schemeClr val="tx2"/>
              </a:solidFill>
              <a:latin typeface="+mj-ea"/>
              <a:ea typeface="+mj-ea"/>
            </a:endParaRPr>
          </a:p>
          <a:p>
            <a:pPr marL="0" indent="0" algn="just">
              <a:lnSpc>
                <a:spcPct val="150000"/>
              </a:lnSpc>
              <a:buNone/>
            </a:pPr>
            <a:r>
              <a:rPr lang="ja-JP" altLang="en-US" sz="1400" dirty="0"/>
              <a:t>この</a:t>
            </a:r>
            <a:r>
              <a:rPr lang="en-US" altLang="ja-JP" sz="1400" dirty="0"/>
              <a:t>2024</a:t>
            </a:r>
            <a:r>
              <a:rPr lang="ja-JP" altLang="en-US" sz="1400" dirty="0"/>
              <a:t>年問題に対応するためには、長時間労働の是正や多様な働き方に対応できる労働環境の整備、既存の商慣習の見直し、取引条件の適正化、公正な人事評価制度の確立など、さまざまな問題を乗り越える必要があります。</a:t>
            </a:r>
            <a:endParaRPr lang="en-US" altLang="ja-JP" sz="1400" dirty="0"/>
          </a:p>
        </p:txBody>
      </p:sp>
      <p:sp>
        <p:nvSpPr>
          <p:cNvPr id="4" name="フッター プレースホルダー 3">
            <a:extLst>
              <a:ext uri="{FF2B5EF4-FFF2-40B4-BE49-F238E27FC236}">
                <a16:creationId xmlns:a16="http://schemas.microsoft.com/office/drawing/2014/main" id="{B1E6E6B5-378A-C366-7F92-96FD1C6265EE}"/>
              </a:ext>
            </a:extLst>
          </p:cNvPr>
          <p:cNvSpPr>
            <a:spLocks noGrp="1"/>
          </p:cNvSpPr>
          <p:nvPr>
            <p:ph type="ftr" sz="quarter" idx="10"/>
          </p:nvPr>
        </p:nvSpPr>
        <p:spPr/>
        <p:txBody>
          <a:bodyPr/>
          <a:lstStyle/>
          <a:p>
            <a:r>
              <a:rPr lang="en-US" altLang="ja-JP"/>
              <a:t>© LEVERAGE CAREER ALL Rights Reserved.</a:t>
            </a:r>
            <a:endParaRPr lang="ja-JP" altLang="en-US"/>
          </a:p>
        </p:txBody>
      </p:sp>
      <p:sp>
        <p:nvSpPr>
          <p:cNvPr id="5" name="スライド番号プレースホルダー 4">
            <a:extLst>
              <a:ext uri="{FF2B5EF4-FFF2-40B4-BE49-F238E27FC236}">
                <a16:creationId xmlns:a16="http://schemas.microsoft.com/office/drawing/2014/main" id="{3E50BBC0-BCA3-271B-59EF-8CFC4283EDFE}"/>
              </a:ext>
            </a:extLst>
          </p:cNvPr>
          <p:cNvSpPr>
            <a:spLocks noGrp="1"/>
          </p:cNvSpPr>
          <p:nvPr>
            <p:ph type="sldNum" sz="quarter" idx="11"/>
          </p:nvPr>
        </p:nvSpPr>
        <p:spPr/>
        <p:txBody>
          <a:bodyPr/>
          <a:lstStyle/>
          <a:p>
            <a:fld id="{FA2A9AEB-C69E-4C08-8836-A6D57E0C4166}" type="slidenum">
              <a:rPr lang="ja-JP" altLang="en-US" smtClean="0"/>
              <a:pPr/>
              <a:t>5</a:t>
            </a:fld>
            <a:endParaRPr lang="ja-JP" altLang="en-US"/>
          </a:p>
        </p:txBody>
      </p:sp>
      <p:sp>
        <p:nvSpPr>
          <p:cNvPr id="12" name="テキスト ボックス 11">
            <a:extLst>
              <a:ext uri="{FF2B5EF4-FFF2-40B4-BE49-F238E27FC236}">
                <a16:creationId xmlns:a16="http://schemas.microsoft.com/office/drawing/2014/main" id="{AD3886A9-82FA-1470-9B72-2963A6A56160}"/>
              </a:ext>
            </a:extLst>
          </p:cNvPr>
          <p:cNvSpPr txBox="1"/>
          <p:nvPr/>
        </p:nvSpPr>
        <p:spPr>
          <a:xfrm>
            <a:off x="660303" y="62112"/>
            <a:ext cx="1559402" cy="307777"/>
          </a:xfrm>
          <a:prstGeom prst="rect">
            <a:avLst/>
          </a:prstGeom>
          <a:noFill/>
        </p:spPr>
        <p:txBody>
          <a:bodyPr wrap="none" rtlCol="0">
            <a:spAutoFit/>
          </a:bodyPr>
          <a:lstStyle/>
          <a:p>
            <a:pPr algn="ctr"/>
            <a:r>
              <a:rPr kumimoji="1" lang="en-US" altLang="ja-JP" sz="1400" dirty="0">
                <a:solidFill>
                  <a:schemeClr val="bg1"/>
                </a:solidFill>
              </a:rPr>
              <a:t>INDUSTRY ISSUE</a:t>
            </a:r>
            <a:endParaRPr kumimoji="1" lang="ja-JP" altLang="en-US" sz="1400" dirty="0">
              <a:solidFill>
                <a:schemeClr val="bg1"/>
              </a:solidFill>
            </a:endParaRPr>
          </a:p>
        </p:txBody>
      </p:sp>
      <p:cxnSp>
        <p:nvCxnSpPr>
          <p:cNvPr id="14" name="直線コネクタ 13">
            <a:extLst>
              <a:ext uri="{FF2B5EF4-FFF2-40B4-BE49-F238E27FC236}">
                <a16:creationId xmlns:a16="http://schemas.microsoft.com/office/drawing/2014/main" id="{8F75C2F8-F42A-9599-A07F-23CB300518CA}"/>
              </a:ext>
            </a:extLst>
          </p:cNvPr>
          <p:cNvCxnSpPr>
            <a:cxnSpLocks/>
          </p:cNvCxnSpPr>
          <p:nvPr/>
        </p:nvCxnSpPr>
        <p:spPr>
          <a:xfrm>
            <a:off x="0" y="1628775"/>
            <a:ext cx="60960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5" name="タイトル 1">
            <a:extLst>
              <a:ext uri="{FF2B5EF4-FFF2-40B4-BE49-F238E27FC236}">
                <a16:creationId xmlns:a16="http://schemas.microsoft.com/office/drawing/2014/main" id="{E9B4114D-03E5-91C6-5BC8-4947D8FD2066}"/>
              </a:ext>
            </a:extLst>
          </p:cNvPr>
          <p:cNvSpPr txBox="1">
            <a:spLocks/>
          </p:cNvSpPr>
          <p:nvPr/>
        </p:nvSpPr>
        <p:spPr>
          <a:xfrm>
            <a:off x="6096001" y="5445719"/>
            <a:ext cx="5396706" cy="870688"/>
          </a:xfrm>
          <a:prstGeom prst="rect">
            <a:avLst/>
          </a:prstGeom>
        </p:spPr>
        <p:txBody>
          <a:bodyPr vert="horz" wrap="square" lIns="91440" tIns="45720" rIns="91440" bIns="45720" rtlCol="0" anchor="ctr">
            <a:normAutofit/>
          </a:bodyPr>
          <a:lstStyle>
            <a:lvl1pPr algn="l" defTabSz="914400" rtl="0" eaLnBrk="1" latinLnBrk="0" hangingPunct="1">
              <a:lnSpc>
                <a:spcPct val="100000"/>
              </a:lnSpc>
              <a:spcBef>
                <a:spcPct val="0"/>
              </a:spcBef>
              <a:buNone/>
              <a:defRPr kumimoji="1" sz="2400" b="0" kern="1200">
                <a:solidFill>
                  <a:schemeClr val="tx1">
                    <a:lumMod val="75000"/>
                    <a:lumOff val="25000"/>
                  </a:schemeClr>
                </a:solidFill>
                <a:latin typeface="+mj-lt"/>
                <a:ea typeface="+mj-ea"/>
                <a:cs typeface="+mj-cs"/>
              </a:defRPr>
            </a:lvl1pPr>
          </a:lstStyle>
          <a:p>
            <a:pPr algn="r"/>
            <a:r>
              <a:rPr lang="ja-JP" altLang="en-US" dirty="0"/>
              <a:t>建設業界の</a:t>
            </a:r>
            <a:r>
              <a:rPr lang="ja-JP" altLang="en-US" dirty="0">
                <a:solidFill>
                  <a:schemeClr val="tx2"/>
                </a:solidFill>
              </a:rPr>
              <a:t>人材不足</a:t>
            </a:r>
          </a:p>
        </p:txBody>
      </p:sp>
      <p:cxnSp>
        <p:nvCxnSpPr>
          <p:cNvPr id="16" name="直線コネクタ 15">
            <a:extLst>
              <a:ext uri="{FF2B5EF4-FFF2-40B4-BE49-F238E27FC236}">
                <a16:creationId xmlns:a16="http://schemas.microsoft.com/office/drawing/2014/main" id="{1ACF3EB2-E193-9AF8-BC67-6ADF4BE4E8DD}"/>
              </a:ext>
            </a:extLst>
          </p:cNvPr>
          <p:cNvCxnSpPr>
            <a:cxnSpLocks/>
          </p:cNvCxnSpPr>
          <p:nvPr/>
        </p:nvCxnSpPr>
        <p:spPr>
          <a:xfrm>
            <a:off x="6096000" y="5445719"/>
            <a:ext cx="60960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7" name="コンテンツ プレースホルダー 2">
            <a:extLst>
              <a:ext uri="{FF2B5EF4-FFF2-40B4-BE49-F238E27FC236}">
                <a16:creationId xmlns:a16="http://schemas.microsoft.com/office/drawing/2014/main" id="{AF7B17AE-9BAD-0076-1F18-2D4E2FD0B79B}"/>
              </a:ext>
            </a:extLst>
          </p:cNvPr>
          <p:cNvSpPr txBox="1">
            <a:spLocks/>
          </p:cNvSpPr>
          <p:nvPr/>
        </p:nvSpPr>
        <p:spPr>
          <a:xfrm>
            <a:off x="6452707" y="3780971"/>
            <a:ext cx="5040000" cy="1875706"/>
          </a:xfrm>
          <a:prstGeom prst="rect">
            <a:avLst/>
          </a:prstGeom>
        </p:spPr>
        <p:txBody>
          <a:bodyPr vert="horz" lIns="91440" tIns="45720" rIns="91440" bIns="45720" rtlCol="0">
            <a:spAutoFit/>
          </a:bodyPr>
          <a:lstStyle>
            <a:lvl1pPr marL="228600" indent="-228600" algn="l" defTabSz="914400" rtl="0" eaLnBrk="1" latinLnBrk="0" hangingPunct="1">
              <a:lnSpc>
                <a:spcPct val="120000"/>
              </a:lnSpc>
              <a:spcBef>
                <a:spcPts val="600"/>
              </a:spcBef>
              <a:buFont typeface="Arial" panose="020B0604020202020204" pitchFamily="34" charset="0"/>
              <a:buChar char="•"/>
              <a:defRPr kumimoji="1"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20000"/>
              </a:lnSpc>
              <a:spcBef>
                <a:spcPts val="600"/>
              </a:spcBef>
              <a:buFont typeface="Arial" panose="020B0604020202020204" pitchFamily="34" charset="0"/>
              <a:buChar char="•"/>
              <a:defRPr kumimoji="1" sz="1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20000"/>
              </a:lnSpc>
              <a:spcBef>
                <a:spcPts val="600"/>
              </a:spcBef>
              <a:buFont typeface="Arial" panose="020B0604020202020204" pitchFamily="34" charset="0"/>
              <a:buChar char="•"/>
              <a:defRPr kumimoji="1" sz="12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120000"/>
              </a:lnSpc>
              <a:spcBef>
                <a:spcPts val="600"/>
              </a:spcBef>
              <a:buFont typeface="Arial" panose="020B0604020202020204" pitchFamily="34" charset="0"/>
              <a:buChar char="•"/>
              <a:defRPr kumimoji="1" sz="11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120000"/>
              </a:lnSpc>
              <a:spcBef>
                <a:spcPts val="600"/>
              </a:spcBef>
              <a:buFont typeface="Arial" panose="020B0604020202020204" pitchFamily="34" charset="0"/>
              <a:buChar char="•"/>
              <a:defRPr kumimoji="1" sz="11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just">
              <a:lnSpc>
                <a:spcPct val="150000"/>
              </a:lnSpc>
              <a:buFont typeface="Arial" panose="020B0604020202020204" pitchFamily="34" charset="0"/>
              <a:buNone/>
            </a:pPr>
            <a:r>
              <a:rPr lang="ja-JP" altLang="en-US" sz="1200" dirty="0"/>
              <a:t>建築業界では現在、高齢化とそれに伴う若い担い手不足に悩まされてている現状があります。</a:t>
            </a:r>
          </a:p>
          <a:p>
            <a:pPr marL="0" indent="0" algn="just">
              <a:lnSpc>
                <a:spcPct val="150000"/>
              </a:lnSpc>
              <a:buNone/>
            </a:pPr>
            <a:r>
              <a:rPr lang="en-US" altLang="ja-JP" sz="1200" dirty="0">
                <a:solidFill>
                  <a:schemeClr val="tx2"/>
                </a:solidFill>
                <a:latin typeface="+mj-ea"/>
                <a:ea typeface="+mj-ea"/>
              </a:rPr>
              <a:t>20</a:t>
            </a:r>
            <a:r>
              <a:rPr lang="ja-JP" altLang="en-US" sz="1200" dirty="0">
                <a:solidFill>
                  <a:schemeClr val="tx2"/>
                </a:solidFill>
                <a:latin typeface="+mj-ea"/>
                <a:ea typeface="+mj-ea"/>
              </a:rPr>
              <a:t>代の人材が過疎化状態</a:t>
            </a:r>
            <a:r>
              <a:rPr lang="ja-JP" altLang="en-US" sz="1200" dirty="0"/>
              <a:t>にあり、さらに労働環境も決して良好ではなかったため、離職率が高いこともあり、</a:t>
            </a:r>
            <a:r>
              <a:rPr lang="en-US" altLang="ja-JP" sz="1200" dirty="0">
                <a:solidFill>
                  <a:schemeClr val="tx2"/>
                </a:solidFill>
                <a:latin typeface="+mj-ea"/>
                <a:ea typeface="+mj-ea"/>
              </a:rPr>
              <a:t>30</a:t>
            </a:r>
            <a:r>
              <a:rPr lang="ja-JP" altLang="en-US" sz="1200" dirty="0">
                <a:solidFill>
                  <a:schemeClr val="tx2"/>
                </a:solidFill>
                <a:latin typeface="+mj-ea"/>
                <a:ea typeface="+mj-ea"/>
              </a:rPr>
              <a:t>代</a:t>
            </a:r>
            <a:r>
              <a:rPr lang="en-US" altLang="ja-JP" sz="1200" dirty="0">
                <a:solidFill>
                  <a:schemeClr val="tx2"/>
                </a:solidFill>
                <a:latin typeface="+mj-ea"/>
                <a:ea typeface="+mj-ea"/>
              </a:rPr>
              <a:t>40</a:t>
            </a:r>
            <a:r>
              <a:rPr lang="ja-JP" altLang="en-US" sz="1200" dirty="0">
                <a:solidFill>
                  <a:schemeClr val="tx2"/>
                </a:solidFill>
                <a:latin typeface="+mj-ea"/>
                <a:ea typeface="+mj-ea"/>
              </a:rPr>
              <a:t>代経験のある施工管理・設計職人材の不足</a:t>
            </a:r>
            <a:r>
              <a:rPr lang="ja-JP" altLang="en-US" sz="1200" dirty="0"/>
              <a:t>も深刻です。</a:t>
            </a:r>
            <a:endParaRPr lang="en-US" altLang="ja-JP" sz="1200" dirty="0"/>
          </a:p>
          <a:p>
            <a:pPr marL="0" indent="0" algn="just">
              <a:lnSpc>
                <a:spcPct val="150000"/>
              </a:lnSpc>
              <a:buFont typeface="Arial" panose="020B0604020202020204" pitchFamily="34" charset="0"/>
              <a:buNone/>
            </a:pPr>
            <a:endParaRPr lang="ja-JP" altLang="en-US" sz="1200" dirty="0"/>
          </a:p>
        </p:txBody>
      </p:sp>
      <p:sp>
        <p:nvSpPr>
          <p:cNvPr id="18" name="テキスト ボックス 17">
            <a:extLst>
              <a:ext uri="{FF2B5EF4-FFF2-40B4-BE49-F238E27FC236}">
                <a16:creationId xmlns:a16="http://schemas.microsoft.com/office/drawing/2014/main" id="{4C01F0DF-7519-2732-EDA6-BEB76DD9636B}"/>
              </a:ext>
            </a:extLst>
          </p:cNvPr>
          <p:cNvSpPr txBox="1"/>
          <p:nvPr/>
        </p:nvSpPr>
        <p:spPr>
          <a:xfrm>
            <a:off x="6524898" y="621888"/>
            <a:ext cx="2852063" cy="215444"/>
          </a:xfrm>
          <a:prstGeom prst="rect">
            <a:avLst/>
          </a:prstGeom>
          <a:noFill/>
        </p:spPr>
        <p:txBody>
          <a:bodyPr wrap="none" rtlCol="0">
            <a:spAutoFit/>
          </a:bodyPr>
          <a:lstStyle/>
          <a:p>
            <a:pPr algn="l"/>
            <a:r>
              <a:rPr kumimoji="1" lang="ja-JP" altLang="en-US" sz="800" dirty="0">
                <a:solidFill>
                  <a:schemeClr val="tx1">
                    <a:lumMod val="75000"/>
                    <a:lumOff val="25000"/>
                  </a:schemeClr>
                </a:solidFill>
              </a:rPr>
              <a:t>出典元：国土交通省「建設業及び建設工事従事者の現状」</a:t>
            </a:r>
          </a:p>
        </p:txBody>
      </p:sp>
      <p:sp>
        <p:nvSpPr>
          <p:cNvPr id="22" name="右中かっこ 21">
            <a:extLst>
              <a:ext uri="{FF2B5EF4-FFF2-40B4-BE49-F238E27FC236}">
                <a16:creationId xmlns:a16="http://schemas.microsoft.com/office/drawing/2014/main" id="{49796325-656C-7519-BEDE-7EEDB638C9E3}"/>
              </a:ext>
            </a:extLst>
          </p:cNvPr>
          <p:cNvSpPr/>
          <p:nvPr/>
        </p:nvSpPr>
        <p:spPr>
          <a:xfrm>
            <a:off x="10378580" y="1035026"/>
            <a:ext cx="160020" cy="569173"/>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14B41B5C-49F9-DB5C-5609-9BE943DDFE9A}"/>
              </a:ext>
            </a:extLst>
          </p:cNvPr>
          <p:cNvSpPr txBox="1"/>
          <p:nvPr/>
        </p:nvSpPr>
        <p:spPr>
          <a:xfrm>
            <a:off x="10562715" y="1119557"/>
            <a:ext cx="825867" cy="40011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pPr algn="l"/>
            <a:r>
              <a:rPr kumimoji="1" lang="ja-JP" altLang="en-US" sz="1000" dirty="0">
                <a:solidFill>
                  <a:schemeClr val="bg1"/>
                </a:solidFill>
              </a:rPr>
              <a:t>数年後には</a:t>
            </a:r>
            <a:endParaRPr kumimoji="1" lang="en-US" altLang="ja-JP" sz="1000" dirty="0">
              <a:solidFill>
                <a:schemeClr val="bg1"/>
              </a:solidFill>
            </a:endParaRPr>
          </a:p>
          <a:p>
            <a:pPr algn="l"/>
            <a:r>
              <a:rPr kumimoji="1" lang="ja-JP" altLang="en-US" sz="1000" dirty="0">
                <a:solidFill>
                  <a:schemeClr val="bg1"/>
                </a:solidFill>
              </a:rPr>
              <a:t>大半が引退</a:t>
            </a:r>
          </a:p>
        </p:txBody>
      </p:sp>
      <p:sp>
        <p:nvSpPr>
          <p:cNvPr id="24" name="右中かっこ 23">
            <a:extLst>
              <a:ext uri="{FF2B5EF4-FFF2-40B4-BE49-F238E27FC236}">
                <a16:creationId xmlns:a16="http://schemas.microsoft.com/office/drawing/2014/main" id="{8F85B6DB-A0C8-C5CC-A1BB-FA2B53210C92}"/>
              </a:ext>
            </a:extLst>
          </p:cNvPr>
          <p:cNvSpPr/>
          <p:nvPr/>
        </p:nvSpPr>
        <p:spPr>
          <a:xfrm>
            <a:off x="9589770" y="2554791"/>
            <a:ext cx="160020" cy="569173"/>
          </a:xfrm>
          <a:prstGeom prst="righ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BDC1FACA-22C7-80CC-425D-C3CF33518622}"/>
              </a:ext>
            </a:extLst>
          </p:cNvPr>
          <p:cNvSpPr txBox="1"/>
          <p:nvPr/>
        </p:nvSpPr>
        <p:spPr>
          <a:xfrm>
            <a:off x="9803362" y="2639322"/>
            <a:ext cx="1210588" cy="40011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rtlCol="0">
            <a:spAutoFit/>
          </a:bodyPr>
          <a:lstStyle/>
          <a:p>
            <a:pPr algn="l"/>
            <a:r>
              <a:rPr kumimoji="1" lang="ja-JP" altLang="en-US" sz="1000" dirty="0">
                <a:solidFill>
                  <a:schemeClr val="bg1"/>
                </a:solidFill>
              </a:rPr>
              <a:t>若年層人材</a:t>
            </a:r>
            <a:endParaRPr kumimoji="1" lang="en-US" altLang="ja-JP" sz="1000" dirty="0">
              <a:solidFill>
                <a:schemeClr val="bg1"/>
              </a:solidFill>
            </a:endParaRPr>
          </a:p>
          <a:p>
            <a:pPr algn="l"/>
            <a:r>
              <a:rPr kumimoji="1" lang="ja-JP" altLang="en-US" sz="1000" dirty="0">
                <a:solidFill>
                  <a:schemeClr val="bg1"/>
                </a:solidFill>
              </a:rPr>
              <a:t>確保・育成が急務</a:t>
            </a:r>
          </a:p>
        </p:txBody>
      </p:sp>
    </p:spTree>
    <p:extLst>
      <p:ext uri="{BB962C8B-B14F-4D97-AF65-F5344CB8AC3E}">
        <p14:creationId xmlns:p14="http://schemas.microsoft.com/office/powerpoint/2010/main" val="820982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C66C14-C3F0-885C-1C8E-1ECFB75E724C}"/>
              </a:ext>
            </a:extLst>
          </p:cNvPr>
          <p:cNvSpPr>
            <a:spLocks noGrp="1"/>
          </p:cNvSpPr>
          <p:nvPr>
            <p:ph type="title"/>
          </p:nvPr>
        </p:nvSpPr>
        <p:spPr>
          <a:xfrm>
            <a:off x="334963" y="758087"/>
            <a:ext cx="10798969" cy="870688"/>
          </a:xfrm>
        </p:spPr>
        <p:txBody>
          <a:bodyPr/>
          <a:lstStyle/>
          <a:p>
            <a:r>
              <a:rPr lang="ja-JP" altLang="en-US" dirty="0"/>
              <a:t>急速に進む</a:t>
            </a:r>
            <a:r>
              <a:rPr lang="ja-JP" altLang="en-US" dirty="0">
                <a:solidFill>
                  <a:schemeClr val="tx2"/>
                </a:solidFill>
              </a:rPr>
              <a:t>建設</a:t>
            </a:r>
            <a:r>
              <a:rPr lang="en-US" altLang="ja-JP" dirty="0">
                <a:solidFill>
                  <a:schemeClr val="tx2"/>
                </a:solidFill>
              </a:rPr>
              <a:t>DX</a:t>
            </a:r>
            <a:endParaRPr lang="ja-JP" altLang="en-US" dirty="0">
              <a:solidFill>
                <a:schemeClr val="tx2"/>
              </a:solidFill>
            </a:endParaRPr>
          </a:p>
        </p:txBody>
      </p:sp>
      <p:sp>
        <p:nvSpPr>
          <p:cNvPr id="3" name="コンテンツ プレースホルダー 2">
            <a:extLst>
              <a:ext uri="{FF2B5EF4-FFF2-40B4-BE49-F238E27FC236}">
                <a16:creationId xmlns:a16="http://schemas.microsoft.com/office/drawing/2014/main" id="{2BBC508D-9E68-630C-D631-738582CCC938}"/>
              </a:ext>
            </a:extLst>
          </p:cNvPr>
          <p:cNvSpPr>
            <a:spLocks noGrp="1"/>
          </p:cNvSpPr>
          <p:nvPr>
            <p:ph idx="1"/>
          </p:nvPr>
        </p:nvSpPr>
        <p:spPr>
          <a:xfrm>
            <a:off x="697707" y="1759404"/>
            <a:ext cx="5040000" cy="4680000"/>
          </a:xfrm>
        </p:spPr>
        <p:txBody>
          <a:bodyPr>
            <a:normAutofit/>
          </a:bodyPr>
          <a:lstStyle/>
          <a:p>
            <a:pPr marL="0" indent="0" algn="just">
              <a:lnSpc>
                <a:spcPct val="150000"/>
              </a:lnSpc>
              <a:buNone/>
            </a:pPr>
            <a:r>
              <a:rPr lang="ja-JP" altLang="en-US" sz="1400" dirty="0"/>
              <a:t>多くの業界において、デジタル技術の活用が進む中、建設業界においても、デジタル技術の導入が進んでいます。</a:t>
            </a:r>
            <a:endParaRPr lang="en-US" altLang="ja-JP" sz="1400" dirty="0"/>
          </a:p>
          <a:p>
            <a:pPr marL="0" indent="0" algn="just">
              <a:lnSpc>
                <a:spcPct val="150000"/>
              </a:lnSpc>
              <a:buNone/>
            </a:pPr>
            <a:r>
              <a:rPr lang="ja-JP" altLang="en-US" sz="1400" dirty="0"/>
              <a:t>デジタル技術による自動化、遠隔化による安全性、生産性の向上は、</a:t>
            </a:r>
            <a:r>
              <a:rPr lang="en-US" altLang="ja-JP" sz="1400" dirty="0"/>
              <a:t>2024</a:t>
            </a:r>
            <a:r>
              <a:rPr lang="ja-JP" altLang="en-US" sz="1400" dirty="0"/>
              <a:t>年問題とともに、深刻な人材不足の問題を抱える建設・土木産業において必要不可欠です。</a:t>
            </a:r>
            <a:endParaRPr lang="en-US" altLang="ja-JP" sz="1400" dirty="0"/>
          </a:p>
          <a:p>
            <a:pPr marL="0" indent="0" algn="just">
              <a:lnSpc>
                <a:spcPct val="150000"/>
              </a:lnSpc>
              <a:buNone/>
            </a:pPr>
            <a:r>
              <a:rPr lang="ja-JP" altLang="en-US" sz="1400" dirty="0"/>
              <a:t>建設業界で使われているデジタル技術には、データ収集アプリ、ドローン、建築情報モデリング（</a:t>
            </a:r>
            <a:r>
              <a:rPr lang="en-US" altLang="ja-JP" sz="1400" dirty="0"/>
              <a:t>BIM</a:t>
            </a:r>
            <a:r>
              <a:rPr lang="ja-JP" altLang="en-US" sz="1400" dirty="0"/>
              <a:t>）ソフトウェア、バーチャルリアリティとウェアラブル、</a:t>
            </a:r>
            <a:r>
              <a:rPr lang="en-US" altLang="ja-JP" sz="1400" dirty="0"/>
              <a:t>3D</a:t>
            </a:r>
            <a:r>
              <a:rPr lang="ja-JP" altLang="en-US" sz="1400" dirty="0"/>
              <a:t>プリンティング、人工知能などが挙げられます。</a:t>
            </a:r>
            <a:endParaRPr lang="en-US" altLang="ja-JP" sz="1400" dirty="0"/>
          </a:p>
        </p:txBody>
      </p:sp>
      <p:sp>
        <p:nvSpPr>
          <p:cNvPr id="4" name="フッター プレースホルダー 3">
            <a:extLst>
              <a:ext uri="{FF2B5EF4-FFF2-40B4-BE49-F238E27FC236}">
                <a16:creationId xmlns:a16="http://schemas.microsoft.com/office/drawing/2014/main" id="{B1E6E6B5-378A-C366-7F92-96FD1C6265EE}"/>
              </a:ext>
            </a:extLst>
          </p:cNvPr>
          <p:cNvSpPr>
            <a:spLocks noGrp="1"/>
          </p:cNvSpPr>
          <p:nvPr>
            <p:ph type="ftr" sz="quarter" idx="10"/>
          </p:nvPr>
        </p:nvSpPr>
        <p:spPr/>
        <p:txBody>
          <a:bodyPr/>
          <a:lstStyle/>
          <a:p>
            <a:r>
              <a:rPr lang="en-US" altLang="ja-JP"/>
              <a:t>© LEVERAGE CAREER ALL Rights Reserved.</a:t>
            </a:r>
            <a:endParaRPr lang="ja-JP" altLang="en-US"/>
          </a:p>
        </p:txBody>
      </p:sp>
      <p:sp>
        <p:nvSpPr>
          <p:cNvPr id="5" name="スライド番号プレースホルダー 4">
            <a:extLst>
              <a:ext uri="{FF2B5EF4-FFF2-40B4-BE49-F238E27FC236}">
                <a16:creationId xmlns:a16="http://schemas.microsoft.com/office/drawing/2014/main" id="{3E50BBC0-BCA3-271B-59EF-8CFC4283EDFE}"/>
              </a:ext>
            </a:extLst>
          </p:cNvPr>
          <p:cNvSpPr>
            <a:spLocks noGrp="1"/>
          </p:cNvSpPr>
          <p:nvPr>
            <p:ph type="sldNum" sz="quarter" idx="11"/>
          </p:nvPr>
        </p:nvSpPr>
        <p:spPr/>
        <p:txBody>
          <a:bodyPr/>
          <a:lstStyle/>
          <a:p>
            <a:fld id="{FA2A9AEB-C69E-4C08-8836-A6D57E0C4166}" type="slidenum">
              <a:rPr lang="ja-JP" altLang="en-US" smtClean="0"/>
              <a:pPr/>
              <a:t>6</a:t>
            </a:fld>
            <a:endParaRPr lang="ja-JP" altLang="en-US"/>
          </a:p>
        </p:txBody>
      </p:sp>
      <p:sp>
        <p:nvSpPr>
          <p:cNvPr id="12" name="テキスト ボックス 11">
            <a:extLst>
              <a:ext uri="{FF2B5EF4-FFF2-40B4-BE49-F238E27FC236}">
                <a16:creationId xmlns:a16="http://schemas.microsoft.com/office/drawing/2014/main" id="{AD3886A9-82FA-1470-9B72-2963A6A56160}"/>
              </a:ext>
            </a:extLst>
          </p:cNvPr>
          <p:cNvSpPr txBox="1"/>
          <p:nvPr/>
        </p:nvSpPr>
        <p:spPr>
          <a:xfrm>
            <a:off x="660303" y="62112"/>
            <a:ext cx="1559402" cy="307777"/>
          </a:xfrm>
          <a:prstGeom prst="rect">
            <a:avLst/>
          </a:prstGeom>
          <a:noFill/>
        </p:spPr>
        <p:txBody>
          <a:bodyPr wrap="none" rtlCol="0">
            <a:spAutoFit/>
          </a:bodyPr>
          <a:lstStyle/>
          <a:p>
            <a:pPr algn="ctr"/>
            <a:r>
              <a:rPr kumimoji="1" lang="en-US" altLang="ja-JP" sz="1400" dirty="0">
                <a:solidFill>
                  <a:schemeClr val="bg1"/>
                </a:solidFill>
              </a:rPr>
              <a:t>INDUSTRY ISSUE</a:t>
            </a:r>
            <a:endParaRPr kumimoji="1" lang="ja-JP" altLang="en-US" sz="1400" dirty="0">
              <a:solidFill>
                <a:schemeClr val="bg1"/>
              </a:solidFill>
            </a:endParaRPr>
          </a:p>
        </p:txBody>
      </p:sp>
      <p:cxnSp>
        <p:nvCxnSpPr>
          <p:cNvPr id="14" name="直線コネクタ 13">
            <a:extLst>
              <a:ext uri="{FF2B5EF4-FFF2-40B4-BE49-F238E27FC236}">
                <a16:creationId xmlns:a16="http://schemas.microsoft.com/office/drawing/2014/main" id="{8F75C2F8-F42A-9599-A07F-23CB300518CA}"/>
              </a:ext>
            </a:extLst>
          </p:cNvPr>
          <p:cNvCxnSpPr>
            <a:cxnSpLocks/>
          </p:cNvCxnSpPr>
          <p:nvPr/>
        </p:nvCxnSpPr>
        <p:spPr>
          <a:xfrm>
            <a:off x="0" y="1628775"/>
            <a:ext cx="60960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5" name="タイトル 1">
            <a:extLst>
              <a:ext uri="{FF2B5EF4-FFF2-40B4-BE49-F238E27FC236}">
                <a16:creationId xmlns:a16="http://schemas.microsoft.com/office/drawing/2014/main" id="{E9B4114D-03E5-91C6-5BC8-4947D8FD2066}"/>
              </a:ext>
            </a:extLst>
          </p:cNvPr>
          <p:cNvSpPr txBox="1">
            <a:spLocks/>
          </p:cNvSpPr>
          <p:nvPr/>
        </p:nvSpPr>
        <p:spPr>
          <a:xfrm>
            <a:off x="6452708" y="5445719"/>
            <a:ext cx="5043968" cy="870688"/>
          </a:xfrm>
          <a:prstGeom prst="rect">
            <a:avLst/>
          </a:prstGeom>
        </p:spPr>
        <p:txBody>
          <a:bodyPr vert="horz" wrap="square" lIns="91440" tIns="45720" rIns="91440" bIns="45720" rtlCol="0" anchor="ctr">
            <a:normAutofit/>
          </a:bodyPr>
          <a:lstStyle>
            <a:lvl1pPr algn="l" defTabSz="914400" rtl="0" eaLnBrk="1" latinLnBrk="0" hangingPunct="1">
              <a:lnSpc>
                <a:spcPct val="100000"/>
              </a:lnSpc>
              <a:spcBef>
                <a:spcPct val="0"/>
              </a:spcBef>
              <a:buNone/>
              <a:defRPr kumimoji="1" sz="2400" b="0" kern="1200">
                <a:solidFill>
                  <a:schemeClr val="tx1">
                    <a:lumMod val="75000"/>
                    <a:lumOff val="25000"/>
                  </a:schemeClr>
                </a:solidFill>
                <a:latin typeface="+mj-lt"/>
                <a:ea typeface="+mj-ea"/>
                <a:cs typeface="+mj-cs"/>
              </a:defRPr>
            </a:lvl1pPr>
          </a:lstStyle>
          <a:p>
            <a:pPr algn="r"/>
            <a:r>
              <a:rPr lang="ja-JP" altLang="en-US" dirty="0"/>
              <a:t>建設</a:t>
            </a:r>
            <a:r>
              <a:rPr lang="en-US" altLang="ja-JP" dirty="0"/>
              <a:t>DX</a:t>
            </a:r>
            <a:r>
              <a:rPr lang="ja-JP" altLang="en-US" dirty="0"/>
              <a:t>の根幹となる</a:t>
            </a:r>
            <a:r>
              <a:rPr lang="en-US" altLang="ja-JP" dirty="0">
                <a:solidFill>
                  <a:schemeClr val="tx2"/>
                </a:solidFill>
              </a:rPr>
              <a:t>BIM/CIM</a:t>
            </a:r>
            <a:endParaRPr lang="ja-JP" altLang="en-US" dirty="0">
              <a:solidFill>
                <a:schemeClr val="tx2"/>
              </a:solidFill>
            </a:endParaRPr>
          </a:p>
        </p:txBody>
      </p:sp>
      <p:cxnSp>
        <p:nvCxnSpPr>
          <p:cNvPr id="16" name="直線コネクタ 15">
            <a:extLst>
              <a:ext uri="{FF2B5EF4-FFF2-40B4-BE49-F238E27FC236}">
                <a16:creationId xmlns:a16="http://schemas.microsoft.com/office/drawing/2014/main" id="{1ACF3EB2-E193-9AF8-BC67-6ADF4BE4E8DD}"/>
              </a:ext>
            </a:extLst>
          </p:cNvPr>
          <p:cNvCxnSpPr>
            <a:cxnSpLocks/>
          </p:cNvCxnSpPr>
          <p:nvPr/>
        </p:nvCxnSpPr>
        <p:spPr>
          <a:xfrm>
            <a:off x="6096000" y="5445719"/>
            <a:ext cx="60960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7" name="コンテンツ プレースホルダー 2">
            <a:extLst>
              <a:ext uri="{FF2B5EF4-FFF2-40B4-BE49-F238E27FC236}">
                <a16:creationId xmlns:a16="http://schemas.microsoft.com/office/drawing/2014/main" id="{AF7B17AE-9BAD-0076-1F18-2D4E2FD0B79B}"/>
              </a:ext>
            </a:extLst>
          </p:cNvPr>
          <p:cNvSpPr txBox="1">
            <a:spLocks/>
          </p:cNvSpPr>
          <p:nvPr/>
        </p:nvSpPr>
        <p:spPr>
          <a:xfrm>
            <a:off x="6428895" y="3164485"/>
            <a:ext cx="5067780" cy="2170659"/>
          </a:xfrm>
          <a:prstGeom prst="rect">
            <a:avLst/>
          </a:prstGeom>
        </p:spPr>
        <p:txBody>
          <a:bodyPr vert="horz" wrap="square" lIns="91440" tIns="45720" rIns="91440" bIns="45720" rtlCol="0">
            <a:spAutoFit/>
          </a:bodyPr>
          <a:lstStyle>
            <a:lvl1pPr marL="228600" indent="-228600" algn="l" defTabSz="914400" rtl="0" eaLnBrk="1" latinLnBrk="0" hangingPunct="1">
              <a:lnSpc>
                <a:spcPct val="120000"/>
              </a:lnSpc>
              <a:spcBef>
                <a:spcPts val="600"/>
              </a:spcBef>
              <a:buFont typeface="Arial" panose="020B0604020202020204" pitchFamily="34" charset="0"/>
              <a:buChar char="•"/>
              <a:defRPr kumimoji="1"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20000"/>
              </a:lnSpc>
              <a:spcBef>
                <a:spcPts val="600"/>
              </a:spcBef>
              <a:buFont typeface="Arial" panose="020B0604020202020204" pitchFamily="34" charset="0"/>
              <a:buChar char="•"/>
              <a:defRPr kumimoji="1" sz="1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20000"/>
              </a:lnSpc>
              <a:spcBef>
                <a:spcPts val="600"/>
              </a:spcBef>
              <a:buFont typeface="Arial" panose="020B0604020202020204" pitchFamily="34" charset="0"/>
              <a:buChar char="•"/>
              <a:defRPr kumimoji="1" sz="12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120000"/>
              </a:lnSpc>
              <a:spcBef>
                <a:spcPts val="600"/>
              </a:spcBef>
              <a:buFont typeface="Arial" panose="020B0604020202020204" pitchFamily="34" charset="0"/>
              <a:buChar char="•"/>
              <a:defRPr kumimoji="1" sz="11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120000"/>
              </a:lnSpc>
              <a:spcBef>
                <a:spcPts val="600"/>
              </a:spcBef>
              <a:buFont typeface="Arial" panose="020B0604020202020204" pitchFamily="34" charset="0"/>
              <a:buChar char="•"/>
              <a:defRPr kumimoji="1" sz="11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just">
              <a:spcBef>
                <a:spcPts val="400"/>
              </a:spcBef>
              <a:buFont typeface="Arial" panose="020B0604020202020204" pitchFamily="34" charset="0"/>
              <a:buNone/>
            </a:pPr>
            <a:r>
              <a:rPr lang="ja-JP" altLang="en-US" sz="1200" dirty="0"/>
              <a:t>様々なデジタル技術のなかでも、建設プロセスを一貫して管理する</a:t>
            </a:r>
            <a:r>
              <a:rPr lang="ja-JP" altLang="en-US" sz="1200" dirty="0">
                <a:solidFill>
                  <a:schemeClr val="tx2"/>
                </a:solidFill>
                <a:latin typeface="+mj-ea"/>
                <a:ea typeface="+mj-ea"/>
              </a:rPr>
              <a:t>「</a:t>
            </a:r>
            <a:r>
              <a:rPr lang="en-US" altLang="ja-JP" sz="1200" dirty="0">
                <a:solidFill>
                  <a:schemeClr val="tx2"/>
                </a:solidFill>
                <a:latin typeface="+mj-ea"/>
                <a:ea typeface="+mj-ea"/>
              </a:rPr>
              <a:t>BIM/CIM</a:t>
            </a:r>
            <a:r>
              <a:rPr lang="ja-JP" altLang="en-US" sz="1200" dirty="0">
                <a:solidFill>
                  <a:schemeClr val="tx2"/>
                </a:solidFill>
                <a:latin typeface="+mj-ea"/>
                <a:ea typeface="+mj-ea"/>
              </a:rPr>
              <a:t>」</a:t>
            </a:r>
            <a:r>
              <a:rPr lang="ja-JP" altLang="en-US" sz="1200" dirty="0"/>
              <a:t>は建設</a:t>
            </a:r>
            <a:r>
              <a:rPr lang="en-US" altLang="ja-JP" sz="1200" dirty="0"/>
              <a:t>DX</a:t>
            </a:r>
            <a:r>
              <a:rPr lang="ja-JP" altLang="en-US" sz="1200" dirty="0"/>
              <a:t>を誘導する根幹になると考えられています。</a:t>
            </a:r>
          </a:p>
          <a:p>
            <a:pPr marL="0" indent="0" algn="just">
              <a:spcBef>
                <a:spcPts val="400"/>
              </a:spcBef>
              <a:buNone/>
            </a:pPr>
            <a:r>
              <a:rPr lang="en-US" altLang="ja-JP" sz="1200" dirty="0"/>
              <a:t>2020</a:t>
            </a:r>
            <a:r>
              <a:rPr lang="ja-JP" altLang="en-US" sz="1200" dirty="0"/>
              <a:t>年</a:t>
            </a:r>
            <a:r>
              <a:rPr lang="en-US" altLang="ja-JP" sz="1200" dirty="0"/>
              <a:t>4</a:t>
            </a:r>
            <a:r>
              <a:rPr lang="ja-JP" altLang="en-US" sz="1200" dirty="0"/>
              <a:t>月、国土交通省は当初「</a:t>
            </a:r>
            <a:r>
              <a:rPr lang="en-US" altLang="ja-JP" sz="1200" dirty="0"/>
              <a:t>2025</a:t>
            </a:r>
            <a:r>
              <a:rPr lang="ja-JP" altLang="en-US" sz="1200" dirty="0"/>
              <a:t>年までに全ての公共事業を</a:t>
            </a:r>
            <a:r>
              <a:rPr lang="en-US" altLang="ja-JP" sz="1200" dirty="0"/>
              <a:t>BIM/CIM</a:t>
            </a:r>
            <a:r>
              <a:rPr lang="ja-JP" altLang="en-US" sz="1200" dirty="0"/>
              <a:t>を原則適用」としていた目標を</a:t>
            </a:r>
            <a:r>
              <a:rPr lang="en-US" altLang="ja-JP" sz="1200" dirty="0">
                <a:latin typeface="+mn-ea"/>
              </a:rPr>
              <a:t>2</a:t>
            </a:r>
            <a:r>
              <a:rPr lang="ja-JP" altLang="en-US" sz="1200" dirty="0">
                <a:latin typeface="+mn-ea"/>
              </a:rPr>
              <a:t>年前倒し、</a:t>
            </a:r>
            <a:r>
              <a:rPr lang="ja-JP" altLang="en-US" sz="1200" dirty="0">
                <a:solidFill>
                  <a:schemeClr val="tx2"/>
                </a:solidFill>
                <a:latin typeface="+mj-ea"/>
                <a:ea typeface="+mj-ea"/>
              </a:rPr>
              <a:t>「</a:t>
            </a:r>
            <a:r>
              <a:rPr lang="en-US" altLang="ja-JP" sz="1200" dirty="0">
                <a:solidFill>
                  <a:schemeClr val="tx2"/>
                </a:solidFill>
                <a:latin typeface="+mj-ea"/>
                <a:ea typeface="+mj-ea"/>
              </a:rPr>
              <a:t>2023</a:t>
            </a:r>
            <a:r>
              <a:rPr lang="ja-JP" altLang="en-US" sz="1200" dirty="0">
                <a:solidFill>
                  <a:schemeClr val="tx2"/>
                </a:solidFill>
                <a:latin typeface="+mj-ea"/>
                <a:ea typeface="+mj-ea"/>
              </a:rPr>
              <a:t>年までに小規模工事を除くすべての公共事業に</a:t>
            </a:r>
            <a:r>
              <a:rPr lang="en-US" altLang="ja-JP" sz="1200" dirty="0">
                <a:solidFill>
                  <a:schemeClr val="tx2"/>
                </a:solidFill>
                <a:latin typeface="+mj-ea"/>
                <a:ea typeface="+mj-ea"/>
              </a:rPr>
              <a:t>BIM/CIM</a:t>
            </a:r>
            <a:r>
              <a:rPr lang="ja-JP" altLang="en-US" sz="1200" dirty="0">
                <a:solidFill>
                  <a:schemeClr val="tx2"/>
                </a:solidFill>
                <a:latin typeface="+mj-ea"/>
                <a:ea typeface="+mj-ea"/>
              </a:rPr>
              <a:t>を原則適用」</a:t>
            </a:r>
            <a:r>
              <a:rPr lang="ja-JP" altLang="en-US" sz="1200" dirty="0">
                <a:latin typeface="+mn-ea"/>
              </a:rPr>
              <a:t>と</a:t>
            </a:r>
            <a:r>
              <a:rPr lang="ja-JP" altLang="en-US" sz="1200" dirty="0"/>
              <a:t>決定しました。</a:t>
            </a:r>
            <a:endParaRPr lang="en-US" altLang="ja-JP" sz="1200" dirty="0"/>
          </a:p>
          <a:p>
            <a:pPr marL="0" indent="0" algn="just">
              <a:spcBef>
                <a:spcPts val="400"/>
              </a:spcBef>
              <a:buFont typeface="Arial" panose="020B0604020202020204" pitchFamily="34" charset="0"/>
              <a:buNone/>
            </a:pPr>
            <a:r>
              <a:rPr lang="ja-JP" altLang="en-US" sz="1200" dirty="0"/>
              <a:t>しかし、</a:t>
            </a:r>
            <a:r>
              <a:rPr lang="en-US" altLang="ja-JP" sz="1200" dirty="0"/>
              <a:t>BIM/CIM</a:t>
            </a:r>
            <a:r>
              <a:rPr lang="ja-JP" altLang="en-US" sz="1200" dirty="0"/>
              <a:t>技術の導入には、業務プロセスの変革や情報共有の仕組みの構築、それに伴う膨大なコストが必要で、</a:t>
            </a:r>
            <a:r>
              <a:rPr lang="ja-JP" altLang="en-US" sz="1200" dirty="0">
                <a:latin typeface="+mn-ea"/>
              </a:rPr>
              <a:t>さらには</a:t>
            </a:r>
            <a:r>
              <a:rPr lang="en-US" altLang="ja-JP" sz="1200" dirty="0">
                <a:solidFill>
                  <a:schemeClr val="tx2"/>
                </a:solidFill>
                <a:latin typeface="+mj-ea"/>
                <a:ea typeface="+mj-ea"/>
              </a:rPr>
              <a:t>BIM/CIM</a:t>
            </a:r>
            <a:r>
              <a:rPr lang="ja-JP" altLang="en-US" sz="1200" dirty="0">
                <a:solidFill>
                  <a:schemeClr val="tx2"/>
                </a:solidFill>
                <a:latin typeface="+mj-ea"/>
                <a:ea typeface="+mj-ea"/>
              </a:rPr>
              <a:t>技術者不足</a:t>
            </a:r>
            <a:r>
              <a:rPr lang="ja-JP" altLang="en-US" sz="1200" dirty="0"/>
              <a:t>など、さまざまな課題が山積しています。</a:t>
            </a:r>
          </a:p>
        </p:txBody>
      </p:sp>
      <p:sp>
        <p:nvSpPr>
          <p:cNvPr id="7" name="テキスト ボックス 6">
            <a:extLst>
              <a:ext uri="{FF2B5EF4-FFF2-40B4-BE49-F238E27FC236}">
                <a16:creationId xmlns:a16="http://schemas.microsoft.com/office/drawing/2014/main" id="{F3D012AC-5BD6-3D67-36C9-F985BDD60E8B}"/>
              </a:ext>
            </a:extLst>
          </p:cNvPr>
          <p:cNvSpPr txBox="1"/>
          <p:nvPr/>
        </p:nvSpPr>
        <p:spPr>
          <a:xfrm>
            <a:off x="6552720" y="650364"/>
            <a:ext cx="3554178" cy="215444"/>
          </a:xfrm>
          <a:prstGeom prst="rect">
            <a:avLst/>
          </a:prstGeom>
          <a:noFill/>
        </p:spPr>
        <p:txBody>
          <a:bodyPr wrap="none" rtlCol="0">
            <a:spAutoFit/>
          </a:bodyPr>
          <a:lstStyle/>
          <a:p>
            <a:pPr algn="l"/>
            <a:r>
              <a:rPr kumimoji="1" lang="ja-JP" altLang="en-US" sz="800" dirty="0">
                <a:solidFill>
                  <a:schemeClr val="tx1">
                    <a:lumMod val="75000"/>
                    <a:lumOff val="25000"/>
                  </a:schemeClr>
                </a:solidFill>
              </a:rPr>
              <a:t>出典元：国土交通省「令和３年度までの</a:t>
            </a:r>
            <a:r>
              <a:rPr kumimoji="1" lang="en-US" altLang="ja-JP" sz="800" dirty="0">
                <a:solidFill>
                  <a:schemeClr val="tx1">
                    <a:lumMod val="75000"/>
                    <a:lumOff val="25000"/>
                  </a:schemeClr>
                </a:solidFill>
              </a:rPr>
              <a:t>BIM/CIM</a:t>
            </a:r>
            <a:r>
              <a:rPr kumimoji="1" lang="ja-JP" altLang="en-US" sz="800" dirty="0">
                <a:solidFill>
                  <a:schemeClr val="tx1">
                    <a:lumMod val="75000"/>
                    <a:lumOff val="25000"/>
                  </a:schemeClr>
                </a:solidFill>
              </a:rPr>
              <a:t>活用業務・工事の件数」</a:t>
            </a:r>
          </a:p>
        </p:txBody>
      </p:sp>
      <p:graphicFrame>
        <p:nvGraphicFramePr>
          <p:cNvPr id="9" name="グラフ 8">
            <a:extLst>
              <a:ext uri="{FF2B5EF4-FFF2-40B4-BE49-F238E27FC236}">
                <a16:creationId xmlns:a16="http://schemas.microsoft.com/office/drawing/2014/main" id="{696790EE-D3E2-1B7D-1653-DCEA49B3E687}"/>
              </a:ext>
            </a:extLst>
          </p:cNvPr>
          <p:cNvGraphicFramePr/>
          <p:nvPr>
            <p:extLst>
              <p:ext uri="{D42A27DB-BD31-4B8C-83A1-F6EECF244321}">
                <p14:modId xmlns:p14="http://schemas.microsoft.com/office/powerpoint/2010/main" val="2757477174"/>
              </p:ext>
            </p:extLst>
          </p:nvPr>
        </p:nvGraphicFramePr>
        <p:xfrm>
          <a:off x="6452708" y="553487"/>
          <a:ext cx="5040000" cy="25123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8512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1E1D01FC-EC63-7C32-4AB5-89B0226CF0C4}"/>
              </a:ext>
            </a:extLst>
          </p:cNvPr>
          <p:cNvPicPr>
            <a:picLocks noChangeAspect="1"/>
          </p:cNvPicPr>
          <p:nvPr/>
        </p:nvPicPr>
        <p:blipFill rotWithShape="1">
          <a:blip r:embed="rId3">
            <a:extLst>
              <a:ext uri="{28A0092B-C50C-407E-A947-70E740481C1C}">
                <a14:useLocalDpi xmlns:a14="http://schemas.microsoft.com/office/drawing/2010/main" val="0"/>
              </a:ext>
            </a:extLst>
          </a:blip>
          <a:srcRect t="516" b="-98"/>
          <a:stretch/>
        </p:blipFill>
        <p:spPr>
          <a:xfrm>
            <a:off x="7692000" y="551843"/>
            <a:ext cx="4500000" cy="5754315"/>
          </a:xfrm>
          <a:prstGeom prst="rect">
            <a:avLst/>
          </a:prstGeom>
        </p:spPr>
      </p:pic>
      <p:sp>
        <p:nvSpPr>
          <p:cNvPr id="2" name="タイトル 1">
            <a:extLst>
              <a:ext uri="{FF2B5EF4-FFF2-40B4-BE49-F238E27FC236}">
                <a16:creationId xmlns:a16="http://schemas.microsoft.com/office/drawing/2014/main" id="{B3C70E8F-45C9-9397-5519-ED33B6B7B149}"/>
              </a:ext>
            </a:extLst>
          </p:cNvPr>
          <p:cNvSpPr>
            <a:spLocks noGrp="1"/>
          </p:cNvSpPr>
          <p:nvPr>
            <p:ph type="title"/>
          </p:nvPr>
        </p:nvSpPr>
        <p:spPr/>
        <p:txBody>
          <a:bodyPr>
            <a:noAutofit/>
          </a:bodyPr>
          <a:lstStyle/>
          <a:p>
            <a:r>
              <a:rPr lang="ja-JP" altLang="en-US" dirty="0"/>
              <a:t>建設派遣・建設業に旋風を。</a:t>
            </a:r>
            <a:br>
              <a:rPr lang="en-US" altLang="ja-JP" dirty="0"/>
            </a:br>
            <a:r>
              <a:rPr lang="ja-JP" altLang="en-US" dirty="0">
                <a:solidFill>
                  <a:schemeClr val="tx2"/>
                </a:solidFill>
              </a:rPr>
              <a:t>日本初。</a:t>
            </a:r>
            <a:br>
              <a:rPr lang="en-US" altLang="ja-JP" dirty="0">
                <a:solidFill>
                  <a:schemeClr val="tx2"/>
                </a:solidFill>
              </a:rPr>
            </a:br>
            <a:r>
              <a:rPr lang="ja-JP" altLang="en-US" dirty="0">
                <a:solidFill>
                  <a:schemeClr val="tx2"/>
                </a:solidFill>
              </a:rPr>
              <a:t>職人たちのセカンドキャリアをデザインします。</a:t>
            </a:r>
          </a:p>
        </p:txBody>
      </p:sp>
      <p:sp>
        <p:nvSpPr>
          <p:cNvPr id="4" name="フッター プレースホルダー 3">
            <a:extLst>
              <a:ext uri="{FF2B5EF4-FFF2-40B4-BE49-F238E27FC236}">
                <a16:creationId xmlns:a16="http://schemas.microsoft.com/office/drawing/2014/main" id="{CF19AB12-4C30-6C29-D622-DC0F7122566D}"/>
              </a:ext>
            </a:extLst>
          </p:cNvPr>
          <p:cNvSpPr>
            <a:spLocks noGrp="1"/>
          </p:cNvSpPr>
          <p:nvPr>
            <p:ph type="ftr" sz="quarter" idx="10"/>
          </p:nvPr>
        </p:nvSpPr>
        <p:spPr/>
        <p:txBody>
          <a:bodyPr/>
          <a:lstStyle/>
          <a:p>
            <a:r>
              <a:rPr lang="en-US" altLang="ja-JP"/>
              <a:t>© LEVERAGE CAREER ALL Rights Reserved.</a:t>
            </a:r>
            <a:endParaRPr lang="ja-JP" altLang="en-US"/>
          </a:p>
        </p:txBody>
      </p:sp>
      <p:sp>
        <p:nvSpPr>
          <p:cNvPr id="5" name="スライド番号プレースホルダー 4">
            <a:extLst>
              <a:ext uri="{FF2B5EF4-FFF2-40B4-BE49-F238E27FC236}">
                <a16:creationId xmlns:a16="http://schemas.microsoft.com/office/drawing/2014/main" id="{BE63A3AA-2C9B-BBFC-C3AE-984EBA72DEAD}"/>
              </a:ext>
            </a:extLst>
          </p:cNvPr>
          <p:cNvSpPr>
            <a:spLocks noGrp="1"/>
          </p:cNvSpPr>
          <p:nvPr>
            <p:ph type="sldNum" sz="quarter" idx="11"/>
          </p:nvPr>
        </p:nvSpPr>
        <p:spPr/>
        <p:txBody>
          <a:bodyPr/>
          <a:lstStyle/>
          <a:p>
            <a:fld id="{FA2A9AEB-C69E-4C08-8836-A6D57E0C4166}" type="slidenum">
              <a:rPr lang="ja-JP" altLang="en-US" smtClean="0"/>
              <a:pPr/>
              <a:t>7</a:t>
            </a:fld>
            <a:endParaRPr lang="ja-JP" altLang="en-US"/>
          </a:p>
        </p:txBody>
      </p:sp>
      <p:sp>
        <p:nvSpPr>
          <p:cNvPr id="9" name="テキスト ボックス 8">
            <a:extLst>
              <a:ext uri="{FF2B5EF4-FFF2-40B4-BE49-F238E27FC236}">
                <a16:creationId xmlns:a16="http://schemas.microsoft.com/office/drawing/2014/main" id="{4D2FC055-B26F-3529-5C3F-F8E29EF42DE2}"/>
              </a:ext>
            </a:extLst>
          </p:cNvPr>
          <p:cNvSpPr txBox="1"/>
          <p:nvPr/>
        </p:nvSpPr>
        <p:spPr>
          <a:xfrm>
            <a:off x="632758" y="2289009"/>
            <a:ext cx="6723717" cy="2527038"/>
          </a:xfrm>
          <a:prstGeom prst="rect">
            <a:avLst/>
          </a:prstGeom>
          <a:noFill/>
        </p:spPr>
        <p:txBody>
          <a:bodyPr wrap="square" rtlCol="0">
            <a:spAutoFit/>
          </a:bodyPr>
          <a:lstStyle/>
          <a:p>
            <a:pPr algn="l">
              <a:lnSpc>
                <a:spcPct val="150000"/>
              </a:lnSpc>
            </a:pPr>
            <a:r>
              <a:rPr kumimoji="1" lang="ja-JP" altLang="en-US" sz="1600" dirty="0">
                <a:solidFill>
                  <a:schemeClr val="accent2"/>
                </a:solidFill>
                <a:latin typeface="+mj-ea"/>
                <a:ea typeface="+mj-ea"/>
              </a:rPr>
              <a:t>人材紹介・派遣におけるミスマッチを無くし、誰もが輝ける環境作りを。</a:t>
            </a:r>
            <a:endParaRPr kumimoji="1" lang="en-US" altLang="ja-JP" sz="1600" dirty="0">
              <a:solidFill>
                <a:schemeClr val="accent2"/>
              </a:solidFill>
              <a:latin typeface="+mj-ea"/>
              <a:ea typeface="+mj-ea"/>
            </a:endParaRPr>
          </a:p>
          <a:p>
            <a:pPr algn="l">
              <a:lnSpc>
                <a:spcPct val="150000"/>
              </a:lnSpc>
            </a:pPr>
            <a:r>
              <a:rPr kumimoji="1" lang="ja-JP" altLang="en-US" sz="1300" dirty="0">
                <a:solidFill>
                  <a:schemeClr val="tx1">
                    <a:lumMod val="75000"/>
                    <a:lumOff val="25000"/>
                  </a:schemeClr>
                </a:solidFill>
              </a:rPr>
              <a:t>建築業界では現在、高齢化とそれに伴う若い担い手不足に悩まされており、苦境に立たされています。労働環境も決して良好ではなかったため、離職率も高く、人材紹介・派遣会社が、ミスマッチしている人材を送り続けています。</a:t>
            </a:r>
            <a:endParaRPr kumimoji="1" lang="en-US" altLang="ja-JP" sz="1300" dirty="0">
              <a:solidFill>
                <a:schemeClr val="tx1">
                  <a:lumMod val="75000"/>
                  <a:lumOff val="25000"/>
                </a:schemeClr>
              </a:solidFill>
            </a:endParaRPr>
          </a:p>
          <a:p>
            <a:pPr algn="l">
              <a:lnSpc>
                <a:spcPct val="150000"/>
              </a:lnSpc>
            </a:pPr>
            <a:r>
              <a:rPr kumimoji="1" lang="ja-JP" altLang="en-US" sz="1300" dirty="0">
                <a:solidFill>
                  <a:schemeClr val="tx1">
                    <a:lumMod val="75000"/>
                    <a:lumOff val="25000"/>
                  </a:schemeClr>
                </a:solidFill>
              </a:rPr>
              <a:t>この状態を変えるべく立ち上がった会社が</a:t>
            </a:r>
            <a:r>
              <a:rPr kumimoji="1" lang="en-US" altLang="ja-JP" sz="1300" dirty="0">
                <a:solidFill>
                  <a:schemeClr val="accent2"/>
                </a:solidFill>
              </a:rPr>
              <a:t>『</a:t>
            </a:r>
            <a:r>
              <a:rPr kumimoji="1" lang="ja-JP" altLang="en-US" sz="1300" dirty="0">
                <a:solidFill>
                  <a:schemeClr val="accent2"/>
                </a:solidFill>
              </a:rPr>
              <a:t>レバキャリ</a:t>
            </a:r>
            <a:r>
              <a:rPr kumimoji="1" lang="en-US" altLang="ja-JP" sz="1300" dirty="0">
                <a:solidFill>
                  <a:schemeClr val="accent2"/>
                </a:solidFill>
              </a:rPr>
              <a:t>』</a:t>
            </a:r>
            <a:r>
              <a:rPr kumimoji="1" lang="ja-JP" altLang="en-US" sz="1300" dirty="0">
                <a:solidFill>
                  <a:schemeClr val="tx1">
                    <a:lumMod val="75000"/>
                    <a:lumOff val="25000"/>
                  </a:schemeClr>
                </a:solidFill>
              </a:rPr>
              <a:t>です。</a:t>
            </a:r>
            <a:endParaRPr kumimoji="1" lang="en-US" altLang="ja-JP" sz="1300" dirty="0">
              <a:solidFill>
                <a:schemeClr val="tx1">
                  <a:lumMod val="75000"/>
                  <a:lumOff val="25000"/>
                </a:schemeClr>
              </a:solidFill>
            </a:endParaRPr>
          </a:p>
          <a:p>
            <a:pPr algn="l">
              <a:lnSpc>
                <a:spcPct val="150000"/>
              </a:lnSpc>
            </a:pPr>
            <a:r>
              <a:rPr kumimoji="1" lang="ja-JP" altLang="en-US" sz="1300" dirty="0">
                <a:solidFill>
                  <a:schemeClr val="tx1">
                    <a:lumMod val="75000"/>
                    <a:lumOff val="25000"/>
                  </a:schemeClr>
                </a:solidFill>
              </a:rPr>
              <a:t>現場革命を牽引してきたエルラインから生まれた会社だからこそ、人材紹介・派遣におけるミスマッチを無くし、男性も女性も共に活躍できる未来を作ることで業界の持続的な発展をもたらします。</a:t>
            </a:r>
          </a:p>
        </p:txBody>
      </p:sp>
      <p:sp>
        <p:nvSpPr>
          <p:cNvPr id="12" name="テキスト ボックス 11">
            <a:extLst>
              <a:ext uri="{FF2B5EF4-FFF2-40B4-BE49-F238E27FC236}">
                <a16:creationId xmlns:a16="http://schemas.microsoft.com/office/drawing/2014/main" id="{4D0844CB-9142-E125-0684-BED2F414ABCB}"/>
              </a:ext>
            </a:extLst>
          </p:cNvPr>
          <p:cNvSpPr txBox="1"/>
          <p:nvPr/>
        </p:nvSpPr>
        <p:spPr>
          <a:xfrm>
            <a:off x="118359" y="62112"/>
            <a:ext cx="2643288" cy="307777"/>
          </a:xfrm>
          <a:prstGeom prst="rect">
            <a:avLst/>
          </a:prstGeom>
          <a:noFill/>
        </p:spPr>
        <p:txBody>
          <a:bodyPr wrap="none" rtlCol="0">
            <a:spAutoFit/>
          </a:bodyPr>
          <a:lstStyle/>
          <a:p>
            <a:pPr algn="ctr"/>
            <a:r>
              <a:rPr kumimoji="1" lang="en-US" altLang="ja-JP" sz="1400" dirty="0">
                <a:solidFill>
                  <a:schemeClr val="bg1"/>
                </a:solidFill>
              </a:rPr>
              <a:t>BUSINESS CHARACTERISTICS</a:t>
            </a:r>
          </a:p>
        </p:txBody>
      </p:sp>
      <p:sp>
        <p:nvSpPr>
          <p:cNvPr id="3" name="テキスト ボックス 2">
            <a:extLst>
              <a:ext uri="{FF2B5EF4-FFF2-40B4-BE49-F238E27FC236}">
                <a16:creationId xmlns:a16="http://schemas.microsoft.com/office/drawing/2014/main" id="{94019654-464C-D25C-5864-BF9B5F2FA2C8}"/>
              </a:ext>
            </a:extLst>
          </p:cNvPr>
          <p:cNvSpPr txBox="1"/>
          <p:nvPr/>
        </p:nvSpPr>
        <p:spPr>
          <a:xfrm>
            <a:off x="695325" y="5470223"/>
            <a:ext cx="2339102" cy="307777"/>
          </a:xfrm>
          <a:prstGeom prst="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wrap="none" rtlCol="0">
            <a:spAutoFit/>
          </a:bodyPr>
          <a:lstStyle/>
          <a:p>
            <a:pPr algn="ctr"/>
            <a:r>
              <a:rPr lang="ja-JP" altLang="en-US" sz="1400" dirty="0"/>
              <a:t>誰もが働きやすい環境作り</a:t>
            </a:r>
          </a:p>
        </p:txBody>
      </p:sp>
      <p:sp>
        <p:nvSpPr>
          <p:cNvPr id="6" name="楕円 5">
            <a:extLst>
              <a:ext uri="{FF2B5EF4-FFF2-40B4-BE49-F238E27FC236}">
                <a16:creationId xmlns:a16="http://schemas.microsoft.com/office/drawing/2014/main" id="{76AEEBED-1EE8-7D79-4999-D5BEB1B4953E}"/>
              </a:ext>
            </a:extLst>
          </p:cNvPr>
          <p:cNvSpPr>
            <a:spLocks noChangeAspect="1"/>
          </p:cNvSpPr>
          <p:nvPr/>
        </p:nvSpPr>
        <p:spPr>
          <a:xfrm>
            <a:off x="4259084" y="5154368"/>
            <a:ext cx="900000" cy="90000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lIns="0" tIns="0" rIns="0" bIns="0" rtlCol="0" anchor="ctr"/>
          <a:lstStyle/>
          <a:p>
            <a:pPr algn="ctr"/>
            <a:r>
              <a:rPr kumimoji="1" lang="ja-JP" altLang="en-US" sz="1000" dirty="0">
                <a:solidFill>
                  <a:schemeClr val="bg1"/>
                </a:solidFill>
                <a:latin typeface="+mj-ea"/>
                <a:ea typeface="+mj-ea"/>
              </a:rPr>
              <a:t>キャリア</a:t>
            </a:r>
            <a:endParaRPr kumimoji="1" lang="en-US" altLang="ja-JP" sz="1000" dirty="0">
              <a:solidFill>
                <a:schemeClr val="bg1"/>
              </a:solidFill>
              <a:latin typeface="+mj-ea"/>
              <a:ea typeface="+mj-ea"/>
            </a:endParaRPr>
          </a:p>
          <a:p>
            <a:pPr algn="ctr"/>
            <a:r>
              <a:rPr kumimoji="1" lang="ja-JP" altLang="en-US" sz="1000" dirty="0">
                <a:solidFill>
                  <a:schemeClr val="bg1"/>
                </a:solidFill>
                <a:latin typeface="+mj-ea"/>
                <a:ea typeface="+mj-ea"/>
              </a:rPr>
              <a:t>アップ</a:t>
            </a:r>
          </a:p>
        </p:txBody>
      </p:sp>
      <p:sp>
        <p:nvSpPr>
          <p:cNvPr id="8" name="楕円 7">
            <a:extLst>
              <a:ext uri="{FF2B5EF4-FFF2-40B4-BE49-F238E27FC236}">
                <a16:creationId xmlns:a16="http://schemas.microsoft.com/office/drawing/2014/main" id="{0FBBEB69-0080-32FE-3331-63A8A662D2F9}"/>
              </a:ext>
            </a:extLst>
          </p:cNvPr>
          <p:cNvSpPr>
            <a:spLocks noChangeAspect="1"/>
          </p:cNvSpPr>
          <p:nvPr/>
        </p:nvSpPr>
        <p:spPr>
          <a:xfrm>
            <a:off x="5292643" y="5154368"/>
            <a:ext cx="900000" cy="90000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lIns="0" tIns="0" rIns="0" bIns="0" rtlCol="0" anchor="ctr"/>
          <a:lstStyle/>
          <a:p>
            <a:pPr algn="ctr"/>
            <a:r>
              <a:rPr lang="ja-JP" altLang="en-US" sz="1000" dirty="0">
                <a:solidFill>
                  <a:schemeClr val="bg1"/>
                </a:solidFill>
                <a:latin typeface="+mj-ea"/>
                <a:ea typeface="+mj-ea"/>
              </a:rPr>
              <a:t>賃金</a:t>
            </a:r>
            <a:r>
              <a:rPr kumimoji="1" lang="ja-JP" altLang="en-US" sz="1000" dirty="0">
                <a:solidFill>
                  <a:schemeClr val="bg1"/>
                </a:solidFill>
                <a:latin typeface="+mj-ea"/>
                <a:ea typeface="+mj-ea"/>
              </a:rPr>
              <a:t>水準の</a:t>
            </a:r>
            <a:endParaRPr kumimoji="1" lang="en-US" altLang="ja-JP" sz="1000" dirty="0">
              <a:solidFill>
                <a:schemeClr val="bg1"/>
              </a:solidFill>
              <a:latin typeface="+mj-ea"/>
              <a:ea typeface="+mj-ea"/>
            </a:endParaRPr>
          </a:p>
          <a:p>
            <a:pPr algn="ctr"/>
            <a:r>
              <a:rPr kumimoji="1" lang="ja-JP" altLang="en-US" sz="1000" dirty="0">
                <a:solidFill>
                  <a:schemeClr val="bg1"/>
                </a:solidFill>
                <a:latin typeface="+mj-ea"/>
                <a:ea typeface="+mj-ea"/>
              </a:rPr>
              <a:t>確保</a:t>
            </a:r>
          </a:p>
        </p:txBody>
      </p:sp>
      <p:sp>
        <p:nvSpPr>
          <p:cNvPr id="10" name="楕円 9">
            <a:extLst>
              <a:ext uri="{FF2B5EF4-FFF2-40B4-BE49-F238E27FC236}">
                <a16:creationId xmlns:a16="http://schemas.microsoft.com/office/drawing/2014/main" id="{FD57A166-0890-96E9-095D-A312AED20FC1}"/>
              </a:ext>
            </a:extLst>
          </p:cNvPr>
          <p:cNvSpPr>
            <a:spLocks noChangeAspect="1"/>
          </p:cNvSpPr>
          <p:nvPr/>
        </p:nvSpPr>
        <p:spPr>
          <a:xfrm>
            <a:off x="6326201" y="5154368"/>
            <a:ext cx="900000" cy="90000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lIns="0" tIns="0" rIns="0" bIns="0" rtlCol="0" anchor="ctr"/>
          <a:lstStyle/>
          <a:p>
            <a:pPr algn="ctr"/>
            <a:r>
              <a:rPr lang="ja-JP" altLang="en-US" sz="1000" dirty="0">
                <a:solidFill>
                  <a:schemeClr val="bg1"/>
                </a:solidFill>
                <a:latin typeface="+mj-ea"/>
                <a:ea typeface="+mj-ea"/>
              </a:rPr>
              <a:t>ダイバー</a:t>
            </a:r>
            <a:endParaRPr lang="en-US" altLang="ja-JP" sz="1000" dirty="0">
              <a:solidFill>
                <a:schemeClr val="bg1"/>
              </a:solidFill>
              <a:latin typeface="+mj-ea"/>
              <a:ea typeface="+mj-ea"/>
            </a:endParaRPr>
          </a:p>
          <a:p>
            <a:pPr algn="ctr"/>
            <a:r>
              <a:rPr lang="ja-JP" altLang="en-US" sz="1000" dirty="0">
                <a:solidFill>
                  <a:schemeClr val="bg1"/>
                </a:solidFill>
                <a:latin typeface="+mj-ea"/>
                <a:ea typeface="+mj-ea"/>
              </a:rPr>
              <a:t>シティ</a:t>
            </a:r>
            <a:endParaRPr kumimoji="1" lang="ja-JP" altLang="en-US" sz="1000" dirty="0">
              <a:solidFill>
                <a:schemeClr val="bg1"/>
              </a:solidFill>
              <a:latin typeface="+mj-ea"/>
              <a:ea typeface="+mj-ea"/>
            </a:endParaRPr>
          </a:p>
        </p:txBody>
      </p:sp>
      <p:sp>
        <p:nvSpPr>
          <p:cNvPr id="11" name="楕円 10">
            <a:extLst>
              <a:ext uri="{FF2B5EF4-FFF2-40B4-BE49-F238E27FC236}">
                <a16:creationId xmlns:a16="http://schemas.microsoft.com/office/drawing/2014/main" id="{7E9CC6E9-26F4-7E48-64DC-EF563733BCDD}"/>
              </a:ext>
            </a:extLst>
          </p:cNvPr>
          <p:cNvSpPr>
            <a:spLocks noChangeAspect="1"/>
          </p:cNvSpPr>
          <p:nvPr/>
        </p:nvSpPr>
        <p:spPr>
          <a:xfrm>
            <a:off x="3225525" y="5154368"/>
            <a:ext cx="900000" cy="90000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lIns="0" tIns="0" rIns="0" bIns="0" rtlCol="0" anchor="ctr"/>
          <a:lstStyle/>
          <a:p>
            <a:pPr algn="ctr"/>
            <a:r>
              <a:rPr kumimoji="1" lang="ja-JP" altLang="en-US" sz="1000" dirty="0">
                <a:solidFill>
                  <a:schemeClr val="bg1"/>
                </a:solidFill>
                <a:latin typeface="+mj-ea"/>
                <a:ea typeface="+mj-ea"/>
              </a:rPr>
              <a:t>ミスマッチ</a:t>
            </a:r>
            <a:endParaRPr kumimoji="1" lang="en-US" altLang="ja-JP" sz="1000" dirty="0">
              <a:solidFill>
                <a:schemeClr val="bg1"/>
              </a:solidFill>
              <a:latin typeface="+mj-ea"/>
              <a:ea typeface="+mj-ea"/>
            </a:endParaRPr>
          </a:p>
          <a:p>
            <a:pPr algn="ctr"/>
            <a:r>
              <a:rPr lang="ja-JP" altLang="en-US" sz="1000" dirty="0">
                <a:solidFill>
                  <a:schemeClr val="bg1"/>
                </a:solidFill>
                <a:latin typeface="+mj-ea"/>
                <a:ea typeface="+mj-ea"/>
              </a:rPr>
              <a:t>解消</a:t>
            </a:r>
            <a:endParaRPr kumimoji="1" lang="ja-JP" altLang="en-US" sz="1000" dirty="0">
              <a:solidFill>
                <a:schemeClr val="bg1"/>
              </a:solidFill>
              <a:latin typeface="+mj-ea"/>
              <a:ea typeface="+mj-ea"/>
            </a:endParaRPr>
          </a:p>
        </p:txBody>
      </p:sp>
      <p:pic>
        <p:nvPicPr>
          <p:cNvPr id="14" name="図 13">
            <a:extLst>
              <a:ext uri="{FF2B5EF4-FFF2-40B4-BE49-F238E27FC236}">
                <a16:creationId xmlns:a16="http://schemas.microsoft.com/office/drawing/2014/main" id="{7FE1AF0A-649F-D4F7-7B17-DBCF6230EC90}"/>
              </a:ext>
            </a:extLst>
          </p:cNvPr>
          <p:cNvPicPr>
            <a:picLocks noChangeAspect="1"/>
          </p:cNvPicPr>
          <p:nvPr/>
        </p:nvPicPr>
        <p:blipFill>
          <a:blip r:embed="rId4"/>
          <a:stretch>
            <a:fillRect/>
          </a:stretch>
        </p:blipFill>
        <p:spPr>
          <a:xfrm>
            <a:off x="7692762" y="548391"/>
            <a:ext cx="4499238" cy="5761219"/>
          </a:xfrm>
          <a:prstGeom prst="rect">
            <a:avLst/>
          </a:prstGeom>
        </p:spPr>
      </p:pic>
    </p:spTree>
    <p:extLst>
      <p:ext uri="{BB962C8B-B14F-4D97-AF65-F5344CB8AC3E}">
        <p14:creationId xmlns:p14="http://schemas.microsoft.com/office/powerpoint/2010/main" val="3078645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1DD5E0E0-4D3B-E1F0-E722-4627BA17340E}"/>
              </a:ext>
            </a:extLst>
          </p:cNvPr>
          <p:cNvSpPr/>
          <p:nvPr/>
        </p:nvSpPr>
        <p:spPr>
          <a:xfrm>
            <a:off x="692499" y="5560828"/>
            <a:ext cx="6480000" cy="747897"/>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253C90CE-C16C-6601-3A38-74015138A091}"/>
              </a:ext>
            </a:extLst>
          </p:cNvPr>
          <p:cNvSpPr>
            <a:spLocks noGrp="1"/>
          </p:cNvSpPr>
          <p:nvPr>
            <p:ph type="title"/>
          </p:nvPr>
        </p:nvSpPr>
        <p:spPr/>
        <p:txBody>
          <a:bodyPr/>
          <a:lstStyle/>
          <a:p>
            <a:r>
              <a:rPr lang="zh-TW" altLang="en-US" dirty="0">
                <a:solidFill>
                  <a:schemeClr val="tx2"/>
                </a:solidFill>
              </a:rPr>
              <a:t>紹介予定派遣</a:t>
            </a:r>
            <a:r>
              <a:rPr lang="ja-JP" altLang="en-US" dirty="0"/>
              <a:t>の活用で確実な</a:t>
            </a:r>
            <a:r>
              <a:rPr lang="ja-JP" altLang="en-US" dirty="0">
                <a:solidFill>
                  <a:schemeClr val="tx2"/>
                </a:solidFill>
              </a:rPr>
              <a:t>担い手育成。</a:t>
            </a:r>
            <a:br>
              <a:rPr lang="en-US" altLang="ja-JP" dirty="0">
                <a:solidFill>
                  <a:schemeClr val="tx2"/>
                </a:solidFill>
              </a:rPr>
            </a:br>
            <a:r>
              <a:rPr lang="ja-JP" altLang="en-US" dirty="0">
                <a:solidFill>
                  <a:schemeClr val="tx2"/>
                </a:solidFill>
              </a:rPr>
              <a:t>若年層人材不足問題</a:t>
            </a:r>
            <a:r>
              <a:rPr lang="ja-JP" altLang="en-US" dirty="0"/>
              <a:t>の解決につなげる。</a:t>
            </a:r>
          </a:p>
        </p:txBody>
      </p:sp>
      <p:sp>
        <p:nvSpPr>
          <p:cNvPr id="12" name="コンテンツ プレースホルダー 11">
            <a:extLst>
              <a:ext uri="{FF2B5EF4-FFF2-40B4-BE49-F238E27FC236}">
                <a16:creationId xmlns:a16="http://schemas.microsoft.com/office/drawing/2014/main" id="{436DD929-0510-2AC3-1F61-CAF5FEE98980}"/>
              </a:ext>
            </a:extLst>
          </p:cNvPr>
          <p:cNvSpPr>
            <a:spLocks noGrp="1"/>
          </p:cNvSpPr>
          <p:nvPr>
            <p:ph idx="1"/>
          </p:nvPr>
        </p:nvSpPr>
        <p:spPr/>
        <p:txBody>
          <a:bodyPr>
            <a:normAutofit/>
          </a:bodyPr>
          <a:lstStyle/>
          <a:p>
            <a:r>
              <a:rPr lang="ja-JP" altLang="en-US" sz="1600" dirty="0">
                <a:solidFill>
                  <a:schemeClr val="accent2"/>
                </a:solidFill>
                <a:latin typeface="+mj-ea"/>
                <a:ea typeface="+mj-ea"/>
              </a:rPr>
              <a:t>紹介予定派遣の活用で雇用リスクを回避しつつ若年層人材を確保。</a:t>
            </a:r>
            <a:endParaRPr lang="en-US" altLang="ja-JP" sz="1600" dirty="0">
              <a:solidFill>
                <a:schemeClr val="accent2"/>
              </a:solidFill>
              <a:latin typeface="+mj-ea"/>
              <a:ea typeface="+mj-ea"/>
            </a:endParaRPr>
          </a:p>
          <a:p>
            <a:r>
              <a:rPr lang="ja-JP" altLang="en-US" dirty="0">
                <a:latin typeface="+mn-ea"/>
              </a:rPr>
              <a:t>レバキャリでは、建設業界の未経験者に充実したサポート体制により、成長に応じたキャリアパスを用意。企業と求職者の双方が</a:t>
            </a:r>
            <a:r>
              <a:rPr lang="en-US" altLang="ja-JP" dirty="0">
                <a:latin typeface="+mn-ea"/>
              </a:rPr>
              <a:t>Win-Win</a:t>
            </a:r>
            <a:r>
              <a:rPr lang="ja-JP" altLang="en-US" dirty="0">
                <a:latin typeface="+mn-ea"/>
              </a:rPr>
              <a:t>となれるようなマッチングを実現。</a:t>
            </a:r>
            <a:endParaRPr lang="en-US" altLang="ja-JP" dirty="0">
              <a:latin typeface="+mn-ea"/>
            </a:endParaRPr>
          </a:p>
          <a:p>
            <a:r>
              <a:rPr lang="ja-JP" altLang="en-US" dirty="0">
                <a:latin typeface="+mn-ea"/>
              </a:rPr>
              <a:t>「若手に何をやらせばいいかわからない</a:t>
            </a:r>
            <a:r>
              <a:rPr lang="en-US" altLang="ja-JP" dirty="0">
                <a:latin typeface="+mn-ea"/>
              </a:rPr>
              <a:t>…</a:t>
            </a:r>
            <a:r>
              <a:rPr lang="ja-JP" altLang="en-US" dirty="0">
                <a:latin typeface="+mn-ea"/>
              </a:rPr>
              <a:t>」という、新卒雇用、未経験者雇用に悩む企業様に、紹介予定派遣の活用を提案します。</a:t>
            </a:r>
            <a:endParaRPr lang="en-US" altLang="ja-JP" dirty="0">
              <a:latin typeface="+mn-ea"/>
            </a:endParaRPr>
          </a:p>
          <a:p>
            <a:r>
              <a:rPr lang="ja-JP" altLang="en-US" dirty="0">
                <a:latin typeface="+mn-ea"/>
              </a:rPr>
              <a:t>深刻な技術者不足を解決するため、将来を見据えた若年層人材育成、技術継承をバックアップします。</a:t>
            </a:r>
          </a:p>
        </p:txBody>
      </p:sp>
      <p:sp>
        <p:nvSpPr>
          <p:cNvPr id="4" name="フッター プレースホルダー 3">
            <a:extLst>
              <a:ext uri="{FF2B5EF4-FFF2-40B4-BE49-F238E27FC236}">
                <a16:creationId xmlns:a16="http://schemas.microsoft.com/office/drawing/2014/main" id="{AC6E5991-F45E-99B1-1B37-0AF5EE36F0E4}"/>
              </a:ext>
            </a:extLst>
          </p:cNvPr>
          <p:cNvSpPr>
            <a:spLocks noGrp="1"/>
          </p:cNvSpPr>
          <p:nvPr>
            <p:ph type="ftr" sz="quarter" idx="10"/>
          </p:nvPr>
        </p:nvSpPr>
        <p:spPr/>
        <p:txBody>
          <a:bodyPr/>
          <a:lstStyle/>
          <a:p>
            <a:r>
              <a:rPr lang="en-US" altLang="ja-JP"/>
              <a:t>© LEVERAGE CAREER ALL Rights Reserved.</a:t>
            </a:r>
            <a:endParaRPr lang="ja-JP" altLang="en-US"/>
          </a:p>
        </p:txBody>
      </p:sp>
      <p:sp>
        <p:nvSpPr>
          <p:cNvPr id="5" name="スライド番号プレースホルダー 4">
            <a:extLst>
              <a:ext uri="{FF2B5EF4-FFF2-40B4-BE49-F238E27FC236}">
                <a16:creationId xmlns:a16="http://schemas.microsoft.com/office/drawing/2014/main" id="{D0A19EA2-98A6-4AF2-03BF-FFBC61877B7C}"/>
              </a:ext>
            </a:extLst>
          </p:cNvPr>
          <p:cNvSpPr>
            <a:spLocks noGrp="1"/>
          </p:cNvSpPr>
          <p:nvPr>
            <p:ph type="sldNum" sz="quarter" idx="11"/>
          </p:nvPr>
        </p:nvSpPr>
        <p:spPr/>
        <p:txBody>
          <a:bodyPr/>
          <a:lstStyle/>
          <a:p>
            <a:fld id="{FA2A9AEB-C69E-4C08-8836-A6D57E0C4166}" type="slidenum">
              <a:rPr lang="ja-JP" altLang="en-US" smtClean="0"/>
              <a:pPr/>
              <a:t>8</a:t>
            </a:fld>
            <a:endParaRPr lang="ja-JP" altLang="en-US"/>
          </a:p>
        </p:txBody>
      </p:sp>
      <p:sp>
        <p:nvSpPr>
          <p:cNvPr id="9" name="テキスト ボックス 8">
            <a:extLst>
              <a:ext uri="{FF2B5EF4-FFF2-40B4-BE49-F238E27FC236}">
                <a16:creationId xmlns:a16="http://schemas.microsoft.com/office/drawing/2014/main" id="{FB080192-51A4-5819-6386-FCBB942AB38F}"/>
              </a:ext>
            </a:extLst>
          </p:cNvPr>
          <p:cNvSpPr txBox="1"/>
          <p:nvPr/>
        </p:nvSpPr>
        <p:spPr>
          <a:xfrm>
            <a:off x="118359" y="62112"/>
            <a:ext cx="2643288" cy="307777"/>
          </a:xfrm>
          <a:prstGeom prst="rect">
            <a:avLst/>
          </a:prstGeom>
          <a:noFill/>
        </p:spPr>
        <p:txBody>
          <a:bodyPr wrap="none" rtlCol="0">
            <a:spAutoFit/>
          </a:bodyPr>
          <a:lstStyle/>
          <a:p>
            <a:pPr algn="ctr"/>
            <a:r>
              <a:rPr kumimoji="1" lang="en-US" altLang="ja-JP" sz="1400" dirty="0">
                <a:solidFill>
                  <a:schemeClr val="bg1"/>
                </a:solidFill>
              </a:rPr>
              <a:t>BUSINESS CHARACTERISTICS</a:t>
            </a:r>
          </a:p>
        </p:txBody>
      </p:sp>
      <p:sp>
        <p:nvSpPr>
          <p:cNvPr id="13" name="テキスト ボックス 12">
            <a:extLst>
              <a:ext uri="{FF2B5EF4-FFF2-40B4-BE49-F238E27FC236}">
                <a16:creationId xmlns:a16="http://schemas.microsoft.com/office/drawing/2014/main" id="{0433C250-4B23-12C9-CF17-BB9F6F9AFC81}"/>
              </a:ext>
            </a:extLst>
          </p:cNvPr>
          <p:cNvSpPr txBox="1"/>
          <p:nvPr/>
        </p:nvSpPr>
        <p:spPr>
          <a:xfrm>
            <a:off x="2199425" y="5646332"/>
            <a:ext cx="4860000" cy="576889"/>
          </a:xfrm>
          <a:prstGeom prst="rect">
            <a:avLst/>
          </a:prstGeom>
          <a:noFill/>
        </p:spPr>
        <p:txBody>
          <a:bodyPr wrap="square" rtlCol="0">
            <a:spAutoFit/>
          </a:bodyPr>
          <a:lstStyle/>
          <a:p>
            <a:pPr algn="just">
              <a:lnSpc>
                <a:spcPct val="120000"/>
              </a:lnSpc>
            </a:pPr>
            <a:r>
              <a:rPr kumimoji="1" lang="ja-JP" altLang="en-US" sz="900" dirty="0">
                <a:solidFill>
                  <a:schemeClr val="tx1">
                    <a:lumMod val="75000"/>
                    <a:lumOff val="25000"/>
                  </a:schemeClr>
                </a:solidFill>
              </a:rPr>
              <a:t>派遣元（または紹介元）が、派遣スタッフと派遣先企業に対して、人材紹介を行うことを前提として、派遣スタッフを最長</a:t>
            </a:r>
            <a:r>
              <a:rPr kumimoji="1" lang="en-US" altLang="ja-JP" sz="900" dirty="0">
                <a:solidFill>
                  <a:schemeClr val="tx1">
                    <a:lumMod val="75000"/>
                    <a:lumOff val="25000"/>
                  </a:schemeClr>
                </a:solidFill>
              </a:rPr>
              <a:t>6</a:t>
            </a:r>
            <a:r>
              <a:rPr kumimoji="1" lang="ja-JP" altLang="en-US" sz="900" dirty="0">
                <a:solidFill>
                  <a:schemeClr val="tx1">
                    <a:lumMod val="75000"/>
                    <a:lumOff val="25000"/>
                  </a:schemeClr>
                </a:solidFill>
              </a:rPr>
              <a:t>ヶ月派遣する仕組みです。一定期間 </a:t>
            </a:r>
            <a:r>
              <a:rPr kumimoji="1" lang="en-US" altLang="ja-JP" sz="900" dirty="0">
                <a:solidFill>
                  <a:schemeClr val="tx1">
                    <a:lumMod val="75000"/>
                    <a:lumOff val="25000"/>
                  </a:schemeClr>
                </a:solidFill>
              </a:rPr>
              <a:t>(</a:t>
            </a:r>
            <a:r>
              <a:rPr kumimoji="1" lang="ja-JP" altLang="en-US" sz="900" dirty="0">
                <a:solidFill>
                  <a:schemeClr val="tx1">
                    <a:lumMod val="75000"/>
                    <a:lumOff val="25000"/>
                  </a:schemeClr>
                </a:solidFill>
              </a:rPr>
              <a:t>最長</a:t>
            </a:r>
            <a:r>
              <a:rPr kumimoji="1" lang="en-US" altLang="ja-JP" sz="900" dirty="0">
                <a:solidFill>
                  <a:schemeClr val="tx1">
                    <a:lumMod val="75000"/>
                    <a:lumOff val="25000"/>
                  </a:schemeClr>
                </a:solidFill>
              </a:rPr>
              <a:t>6</a:t>
            </a:r>
            <a:r>
              <a:rPr kumimoji="1" lang="ja-JP" altLang="en-US" sz="900" dirty="0">
                <a:solidFill>
                  <a:schemeClr val="tx1">
                    <a:lumMod val="75000"/>
                    <a:lumOff val="25000"/>
                  </a:schemeClr>
                </a:solidFill>
              </a:rPr>
              <a:t>か月</a:t>
            </a:r>
            <a:r>
              <a:rPr kumimoji="1" lang="en-US" altLang="ja-JP" sz="900" dirty="0">
                <a:solidFill>
                  <a:schemeClr val="tx1">
                    <a:lumMod val="75000"/>
                    <a:lumOff val="25000"/>
                  </a:schemeClr>
                </a:solidFill>
              </a:rPr>
              <a:t>)</a:t>
            </a:r>
            <a:r>
              <a:rPr kumimoji="1" lang="ja-JP" altLang="en-US" sz="900" dirty="0">
                <a:solidFill>
                  <a:schemeClr val="tx1">
                    <a:lumMod val="75000"/>
                    <a:lumOff val="25000"/>
                  </a:schemeClr>
                </a:solidFill>
              </a:rPr>
              <a:t>派遣社員として働いてもらいながら、正社員や契約社員といった直接雇用に切り替える制度です</a:t>
            </a:r>
            <a:r>
              <a:rPr lang="ja-JP" altLang="en-US" sz="900" dirty="0">
                <a:solidFill>
                  <a:schemeClr val="tx1">
                    <a:lumMod val="75000"/>
                    <a:lumOff val="25000"/>
                  </a:schemeClr>
                </a:solidFill>
              </a:rPr>
              <a:t>。</a:t>
            </a:r>
            <a:endParaRPr kumimoji="1" lang="ja-JP" altLang="en-US" sz="900" dirty="0">
              <a:solidFill>
                <a:schemeClr val="tx1">
                  <a:lumMod val="75000"/>
                  <a:lumOff val="25000"/>
                </a:schemeClr>
              </a:solidFill>
            </a:endParaRPr>
          </a:p>
        </p:txBody>
      </p:sp>
      <p:sp>
        <p:nvSpPr>
          <p:cNvPr id="15" name="四角形: 1 つの角を丸める 14">
            <a:extLst>
              <a:ext uri="{FF2B5EF4-FFF2-40B4-BE49-F238E27FC236}">
                <a16:creationId xmlns:a16="http://schemas.microsoft.com/office/drawing/2014/main" id="{A0D87284-94EA-C653-C1C8-2F1596EC3637}"/>
              </a:ext>
            </a:extLst>
          </p:cNvPr>
          <p:cNvSpPr/>
          <p:nvPr/>
        </p:nvSpPr>
        <p:spPr>
          <a:xfrm rot="5400000">
            <a:off x="1232499" y="5020828"/>
            <a:ext cx="360000" cy="1440000"/>
          </a:xfrm>
          <a:prstGeom prst="round1Rect">
            <a:avLst>
              <a:gd name="adj" fmla="val 5000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20D89331-4296-EC30-F283-745C68A72CC6}"/>
              </a:ext>
            </a:extLst>
          </p:cNvPr>
          <p:cNvSpPr txBox="1"/>
          <p:nvPr/>
        </p:nvSpPr>
        <p:spPr>
          <a:xfrm>
            <a:off x="896974" y="5610023"/>
            <a:ext cx="1031051" cy="261610"/>
          </a:xfrm>
          <a:prstGeom prst="rect">
            <a:avLst/>
          </a:prstGeom>
          <a:noFill/>
        </p:spPr>
        <p:txBody>
          <a:bodyPr wrap="none" rtlCol="0">
            <a:spAutoFit/>
          </a:bodyPr>
          <a:lstStyle/>
          <a:p>
            <a:pPr algn="ctr"/>
            <a:r>
              <a:rPr lang="ja-JP" altLang="en-US" sz="1100" dirty="0">
                <a:solidFill>
                  <a:schemeClr val="bg1"/>
                </a:solidFill>
              </a:rPr>
              <a:t>紹介予定派遣</a:t>
            </a:r>
            <a:endParaRPr kumimoji="1" lang="en-US" altLang="ja-JP" sz="1100" dirty="0">
              <a:solidFill>
                <a:schemeClr val="bg1"/>
              </a:solidFill>
            </a:endParaRPr>
          </a:p>
        </p:txBody>
      </p:sp>
      <p:pic>
        <p:nvPicPr>
          <p:cNvPr id="17" name="図 16">
            <a:extLst>
              <a:ext uri="{FF2B5EF4-FFF2-40B4-BE49-F238E27FC236}">
                <a16:creationId xmlns:a16="http://schemas.microsoft.com/office/drawing/2014/main" id="{6BCE43FE-64FF-B586-E3BF-111598B7DE3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716838" y="549275"/>
            <a:ext cx="4475162" cy="5759450"/>
          </a:xfrm>
          <a:prstGeom prst="rect">
            <a:avLst/>
          </a:prstGeom>
        </p:spPr>
      </p:pic>
      <p:pic>
        <p:nvPicPr>
          <p:cNvPr id="3" name="図 2">
            <a:extLst>
              <a:ext uri="{FF2B5EF4-FFF2-40B4-BE49-F238E27FC236}">
                <a16:creationId xmlns:a16="http://schemas.microsoft.com/office/drawing/2014/main" id="{61DD542E-6171-83DE-A7DB-3350BE186CFD}"/>
              </a:ext>
            </a:extLst>
          </p:cNvPr>
          <p:cNvPicPr>
            <a:picLocks noChangeAspect="1"/>
          </p:cNvPicPr>
          <p:nvPr/>
        </p:nvPicPr>
        <p:blipFill>
          <a:blip r:embed="rId4"/>
          <a:stretch>
            <a:fillRect/>
          </a:stretch>
        </p:blipFill>
        <p:spPr>
          <a:xfrm>
            <a:off x="7692762" y="548391"/>
            <a:ext cx="4499238" cy="5761219"/>
          </a:xfrm>
          <a:prstGeom prst="rect">
            <a:avLst/>
          </a:prstGeom>
        </p:spPr>
      </p:pic>
    </p:spTree>
    <p:extLst>
      <p:ext uri="{BB962C8B-B14F-4D97-AF65-F5344CB8AC3E}">
        <p14:creationId xmlns:p14="http://schemas.microsoft.com/office/powerpoint/2010/main" val="507518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3C90CE-C16C-6601-3A38-74015138A091}"/>
              </a:ext>
            </a:extLst>
          </p:cNvPr>
          <p:cNvSpPr>
            <a:spLocks noGrp="1"/>
          </p:cNvSpPr>
          <p:nvPr>
            <p:ph type="title"/>
          </p:nvPr>
        </p:nvSpPr>
        <p:spPr/>
        <p:txBody>
          <a:bodyPr/>
          <a:lstStyle/>
          <a:p>
            <a:r>
              <a:rPr lang="ja-JP" altLang="en-US" dirty="0"/>
              <a:t>日本在住の</a:t>
            </a:r>
            <a:r>
              <a:rPr lang="ja-JP" altLang="en-US" dirty="0">
                <a:solidFill>
                  <a:schemeClr val="tx2"/>
                </a:solidFill>
              </a:rPr>
              <a:t>高度スキル</a:t>
            </a:r>
            <a:r>
              <a:rPr lang="ja-JP" altLang="en-US" dirty="0"/>
              <a:t>を有する</a:t>
            </a:r>
            <a:br>
              <a:rPr lang="en-US" altLang="ja-JP" dirty="0"/>
            </a:br>
            <a:r>
              <a:rPr lang="ja-JP" altLang="en-US" dirty="0">
                <a:solidFill>
                  <a:schemeClr val="tx2"/>
                </a:solidFill>
              </a:rPr>
              <a:t>外国籍人材を派遣＆紹介可能！</a:t>
            </a:r>
          </a:p>
        </p:txBody>
      </p:sp>
      <p:sp>
        <p:nvSpPr>
          <p:cNvPr id="3" name="コンテンツ プレースホルダー 2">
            <a:extLst>
              <a:ext uri="{FF2B5EF4-FFF2-40B4-BE49-F238E27FC236}">
                <a16:creationId xmlns:a16="http://schemas.microsoft.com/office/drawing/2014/main" id="{0A05D23B-57BB-DFD4-C4D4-641342C243A2}"/>
              </a:ext>
            </a:extLst>
          </p:cNvPr>
          <p:cNvSpPr>
            <a:spLocks noGrp="1"/>
          </p:cNvSpPr>
          <p:nvPr>
            <p:ph idx="1"/>
          </p:nvPr>
        </p:nvSpPr>
        <p:spPr/>
        <p:txBody>
          <a:bodyPr/>
          <a:lstStyle/>
          <a:p>
            <a:pPr marL="0" indent="0" algn="just">
              <a:lnSpc>
                <a:spcPct val="150000"/>
              </a:lnSpc>
              <a:buNone/>
            </a:pPr>
            <a:r>
              <a:rPr lang="ja-JP" altLang="en-US" sz="1600" dirty="0">
                <a:solidFill>
                  <a:schemeClr val="accent2"/>
                </a:solidFill>
                <a:latin typeface="+mj-ea"/>
                <a:ea typeface="+mj-ea"/>
              </a:rPr>
              <a:t>ベトナムの送り出し機関と業務提携。安定した技術者派遣・紹介を。</a:t>
            </a:r>
            <a:endParaRPr lang="en-US" altLang="ja-JP" sz="1600" dirty="0">
              <a:solidFill>
                <a:schemeClr val="accent2"/>
              </a:solidFill>
              <a:latin typeface="+mj-ea"/>
              <a:ea typeface="+mj-ea"/>
            </a:endParaRPr>
          </a:p>
          <a:p>
            <a:pPr marL="0" indent="0" algn="just">
              <a:lnSpc>
                <a:spcPct val="150000"/>
              </a:lnSpc>
              <a:buNone/>
            </a:pPr>
            <a:r>
              <a:rPr lang="ja-JP" altLang="en-US" dirty="0">
                <a:latin typeface="+mn-ea"/>
              </a:rPr>
              <a:t>現場としては経験者が欲しいのにもかかわらず、多くの人材派遣会社は</a:t>
            </a:r>
            <a:r>
              <a:rPr lang="en-US" altLang="ja-JP" dirty="0">
                <a:latin typeface="+mn-ea"/>
              </a:rPr>
              <a:t>”</a:t>
            </a:r>
            <a:r>
              <a:rPr lang="ja-JP" altLang="en-US" dirty="0">
                <a:latin typeface="+mn-ea"/>
              </a:rPr>
              <a:t>人出不足</a:t>
            </a:r>
            <a:r>
              <a:rPr lang="en-US" altLang="ja-JP" dirty="0">
                <a:latin typeface="+mn-ea"/>
              </a:rPr>
              <a:t>”</a:t>
            </a:r>
            <a:r>
              <a:rPr lang="ja-JP" altLang="en-US" dirty="0">
                <a:latin typeface="+mn-ea"/>
              </a:rPr>
              <a:t>を理由に未経験を代替え提案している現状があります。</a:t>
            </a:r>
            <a:endParaRPr lang="en-US" altLang="ja-JP" dirty="0">
              <a:latin typeface="+mn-ea"/>
            </a:endParaRPr>
          </a:p>
          <a:p>
            <a:pPr marL="0" indent="0" algn="just">
              <a:lnSpc>
                <a:spcPct val="150000"/>
              </a:lnSpc>
              <a:buNone/>
            </a:pPr>
            <a:r>
              <a:rPr lang="ja-JP" altLang="en-US" dirty="0">
                <a:latin typeface="+mn-ea"/>
              </a:rPr>
              <a:t>レバキャリでは、建築土木系卒でかつ日本での施工管理経験のある設計などを希望した外国籍経験者を積極採用。他社と異なり、高度スキルを有する経験者を安定して派遣・紹介することが可能です。</a:t>
            </a:r>
            <a:endParaRPr lang="en-US" altLang="ja-JP" dirty="0">
              <a:latin typeface="+mn-ea"/>
            </a:endParaRPr>
          </a:p>
          <a:p>
            <a:pPr marL="0" indent="0" algn="just">
              <a:lnSpc>
                <a:spcPct val="150000"/>
              </a:lnSpc>
              <a:buNone/>
            </a:pPr>
            <a:r>
              <a:rPr lang="ja-JP" altLang="en-US" dirty="0">
                <a:latin typeface="+mn-ea"/>
              </a:rPr>
              <a:t>また、</a:t>
            </a:r>
            <a:r>
              <a:rPr lang="ja-JP" altLang="en-US" dirty="0">
                <a:solidFill>
                  <a:schemeClr val="accent2"/>
                </a:solidFill>
                <a:latin typeface="+mj-ea"/>
                <a:ea typeface="+mj-ea"/>
              </a:rPr>
              <a:t>ベトナムの送り出し機関との業務提携</a:t>
            </a:r>
            <a:r>
              <a:rPr lang="ja-JP" altLang="en-US" dirty="0">
                <a:latin typeface="+mn-ea"/>
              </a:rPr>
              <a:t>により、安定した技術者派遣・紹介を実現。</a:t>
            </a:r>
            <a:r>
              <a:rPr lang="en-US" altLang="ja-JP" dirty="0">
                <a:latin typeface="+mn-ea"/>
              </a:rPr>
              <a:t>N4</a:t>
            </a:r>
            <a:r>
              <a:rPr lang="ja-JP" altLang="en-US" dirty="0">
                <a:latin typeface="+mn-ea"/>
              </a:rPr>
              <a:t>レベルから通訳</a:t>
            </a:r>
            <a:r>
              <a:rPr lang="en-US" altLang="ja-JP" dirty="0">
                <a:latin typeface="+mn-ea"/>
              </a:rPr>
              <a:t>N2</a:t>
            </a:r>
            <a:r>
              <a:rPr lang="ja-JP" altLang="en-US" dirty="0">
                <a:latin typeface="+mn-ea"/>
              </a:rPr>
              <a:t>レベルの人材まで幅広い提案が可能です。</a:t>
            </a:r>
            <a:endParaRPr lang="en-US" altLang="ja-JP" dirty="0">
              <a:latin typeface="+mn-ea"/>
            </a:endParaRPr>
          </a:p>
          <a:p>
            <a:pPr marL="0" indent="0" algn="just">
              <a:lnSpc>
                <a:spcPct val="150000"/>
              </a:lnSpc>
              <a:buNone/>
            </a:pPr>
            <a:r>
              <a:rPr lang="ja-JP" altLang="en-US" dirty="0">
                <a:latin typeface="+mn-ea"/>
              </a:rPr>
              <a:t>また、外国籍人材のビザ切り替えなど煩雑な手続きは、社内行政書士が対応する体制があるため、安心してお任せいただけます。</a:t>
            </a:r>
            <a:endParaRPr lang="en-US" altLang="ja-JP" dirty="0">
              <a:latin typeface="+mn-ea"/>
            </a:endParaRPr>
          </a:p>
        </p:txBody>
      </p:sp>
      <p:sp>
        <p:nvSpPr>
          <p:cNvPr id="4" name="フッター プレースホルダー 3">
            <a:extLst>
              <a:ext uri="{FF2B5EF4-FFF2-40B4-BE49-F238E27FC236}">
                <a16:creationId xmlns:a16="http://schemas.microsoft.com/office/drawing/2014/main" id="{AC6E5991-F45E-99B1-1B37-0AF5EE36F0E4}"/>
              </a:ext>
            </a:extLst>
          </p:cNvPr>
          <p:cNvSpPr>
            <a:spLocks noGrp="1"/>
          </p:cNvSpPr>
          <p:nvPr>
            <p:ph type="ftr" sz="quarter" idx="10"/>
          </p:nvPr>
        </p:nvSpPr>
        <p:spPr/>
        <p:txBody>
          <a:bodyPr/>
          <a:lstStyle/>
          <a:p>
            <a:r>
              <a:rPr lang="en-US" altLang="ja-JP"/>
              <a:t>© LEVERAGE CAREER ALL Rights Reserved.</a:t>
            </a:r>
            <a:endParaRPr lang="ja-JP" altLang="en-US"/>
          </a:p>
        </p:txBody>
      </p:sp>
      <p:sp>
        <p:nvSpPr>
          <p:cNvPr id="5" name="スライド番号プレースホルダー 4">
            <a:extLst>
              <a:ext uri="{FF2B5EF4-FFF2-40B4-BE49-F238E27FC236}">
                <a16:creationId xmlns:a16="http://schemas.microsoft.com/office/drawing/2014/main" id="{D0A19EA2-98A6-4AF2-03BF-FFBC61877B7C}"/>
              </a:ext>
            </a:extLst>
          </p:cNvPr>
          <p:cNvSpPr>
            <a:spLocks noGrp="1"/>
          </p:cNvSpPr>
          <p:nvPr>
            <p:ph type="sldNum" sz="quarter" idx="11"/>
          </p:nvPr>
        </p:nvSpPr>
        <p:spPr/>
        <p:txBody>
          <a:bodyPr/>
          <a:lstStyle/>
          <a:p>
            <a:fld id="{FA2A9AEB-C69E-4C08-8836-A6D57E0C4166}" type="slidenum">
              <a:rPr lang="ja-JP" altLang="en-US" smtClean="0"/>
              <a:pPr/>
              <a:t>9</a:t>
            </a:fld>
            <a:endParaRPr lang="ja-JP" altLang="en-US"/>
          </a:p>
        </p:txBody>
      </p:sp>
      <p:sp>
        <p:nvSpPr>
          <p:cNvPr id="8" name="テキスト ボックス 7">
            <a:extLst>
              <a:ext uri="{FF2B5EF4-FFF2-40B4-BE49-F238E27FC236}">
                <a16:creationId xmlns:a16="http://schemas.microsoft.com/office/drawing/2014/main" id="{B23C6DE3-EBBE-EB36-323F-D1BD780618E3}"/>
              </a:ext>
            </a:extLst>
          </p:cNvPr>
          <p:cNvSpPr txBox="1"/>
          <p:nvPr/>
        </p:nvSpPr>
        <p:spPr>
          <a:xfrm>
            <a:off x="118359" y="62112"/>
            <a:ext cx="2643288" cy="307777"/>
          </a:xfrm>
          <a:prstGeom prst="rect">
            <a:avLst/>
          </a:prstGeom>
          <a:noFill/>
        </p:spPr>
        <p:txBody>
          <a:bodyPr wrap="none" rtlCol="0">
            <a:spAutoFit/>
          </a:bodyPr>
          <a:lstStyle/>
          <a:p>
            <a:pPr algn="ctr"/>
            <a:r>
              <a:rPr kumimoji="1" lang="en-US" altLang="ja-JP" sz="1400" dirty="0">
                <a:solidFill>
                  <a:schemeClr val="bg1"/>
                </a:solidFill>
              </a:rPr>
              <a:t>BUSINESS CHARACTERISTICS</a:t>
            </a:r>
          </a:p>
        </p:txBody>
      </p:sp>
      <p:pic>
        <p:nvPicPr>
          <p:cNvPr id="19" name="図 18">
            <a:extLst>
              <a:ext uri="{FF2B5EF4-FFF2-40B4-BE49-F238E27FC236}">
                <a16:creationId xmlns:a16="http://schemas.microsoft.com/office/drawing/2014/main" id="{6F7AD53C-B0AC-BDDC-8AD6-31AC04226C5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92000" y="549000"/>
            <a:ext cx="4500000" cy="5760000"/>
          </a:xfrm>
          <a:prstGeom prst="rect">
            <a:avLst/>
          </a:prstGeom>
        </p:spPr>
      </p:pic>
      <p:pic>
        <p:nvPicPr>
          <p:cNvPr id="6" name="図 5">
            <a:extLst>
              <a:ext uri="{FF2B5EF4-FFF2-40B4-BE49-F238E27FC236}">
                <a16:creationId xmlns:a16="http://schemas.microsoft.com/office/drawing/2014/main" id="{27A0545D-41B7-3A58-B85F-F4B979D75D32}"/>
              </a:ext>
            </a:extLst>
          </p:cNvPr>
          <p:cNvPicPr>
            <a:picLocks noChangeAspect="1"/>
          </p:cNvPicPr>
          <p:nvPr/>
        </p:nvPicPr>
        <p:blipFill>
          <a:blip r:embed="rId4"/>
          <a:stretch>
            <a:fillRect/>
          </a:stretch>
        </p:blipFill>
        <p:spPr>
          <a:xfrm>
            <a:off x="7692762" y="548391"/>
            <a:ext cx="4499238" cy="5761219"/>
          </a:xfrm>
          <a:prstGeom prst="rect">
            <a:avLst/>
          </a:prstGeom>
        </p:spPr>
      </p:pic>
      <p:grpSp>
        <p:nvGrpSpPr>
          <p:cNvPr id="17" name="グループ化 16">
            <a:extLst>
              <a:ext uri="{FF2B5EF4-FFF2-40B4-BE49-F238E27FC236}">
                <a16:creationId xmlns:a16="http://schemas.microsoft.com/office/drawing/2014/main" id="{A33F8741-2930-3C78-286D-E6F6D1CB1535}"/>
              </a:ext>
            </a:extLst>
          </p:cNvPr>
          <p:cNvGrpSpPr/>
          <p:nvPr/>
        </p:nvGrpSpPr>
        <p:grpSpPr>
          <a:xfrm>
            <a:off x="8376952" y="932005"/>
            <a:ext cx="3155244" cy="1440000"/>
            <a:chOff x="8255725" y="4701661"/>
            <a:chExt cx="3155244" cy="1440000"/>
          </a:xfrm>
        </p:grpSpPr>
        <p:pic>
          <p:nvPicPr>
            <p:cNvPr id="11" name="Picture 2" descr="monzon">
              <a:extLst>
                <a:ext uri="{FF2B5EF4-FFF2-40B4-BE49-F238E27FC236}">
                  <a16:creationId xmlns:a16="http://schemas.microsoft.com/office/drawing/2014/main" id="{557962F9-073C-FF74-711F-62D4BC78BF0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8856" b="-8479"/>
            <a:stretch/>
          </p:blipFill>
          <p:spPr bwMode="auto">
            <a:xfrm>
              <a:off x="9970969" y="4701661"/>
              <a:ext cx="1440000" cy="1440000"/>
            </a:xfrm>
            <a:prstGeom prst="ellipse">
              <a:avLst/>
            </a:prstGeom>
            <a:solidFill>
              <a:schemeClr val="bg1"/>
            </a:solidFill>
            <a:ln>
              <a:solidFill>
                <a:srgbClr val="907AAF"/>
              </a:solidFill>
            </a:ln>
          </p:spPr>
        </p:pic>
        <p:sp>
          <p:nvSpPr>
            <p:cNvPr id="14" name="楕円 13">
              <a:extLst>
                <a:ext uri="{FF2B5EF4-FFF2-40B4-BE49-F238E27FC236}">
                  <a16:creationId xmlns:a16="http://schemas.microsoft.com/office/drawing/2014/main" id="{0F0844DC-18F1-79B4-8A0C-AA7B336FA66D}"/>
                </a:ext>
              </a:extLst>
            </p:cNvPr>
            <p:cNvSpPr/>
            <p:nvPr/>
          </p:nvSpPr>
          <p:spPr>
            <a:xfrm>
              <a:off x="8255725" y="4701661"/>
              <a:ext cx="1440000" cy="144000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pic>
          <p:nvPicPr>
            <p:cNvPr id="13" name="図 12">
              <a:extLst>
                <a:ext uri="{FF2B5EF4-FFF2-40B4-BE49-F238E27FC236}">
                  <a16:creationId xmlns:a16="http://schemas.microsoft.com/office/drawing/2014/main" id="{E66B64BA-768A-8F15-31E5-57161B3A8CBA}"/>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8453502" y="5241661"/>
              <a:ext cx="1044447" cy="360000"/>
            </a:xfrm>
            <a:prstGeom prst="rect">
              <a:avLst/>
            </a:prstGeom>
          </p:spPr>
        </p:pic>
        <p:sp>
          <p:nvSpPr>
            <p:cNvPr id="16" name="乗算記号 15">
              <a:extLst>
                <a:ext uri="{FF2B5EF4-FFF2-40B4-BE49-F238E27FC236}">
                  <a16:creationId xmlns:a16="http://schemas.microsoft.com/office/drawing/2014/main" id="{CE99F59A-77C8-73DA-1125-0D7F90750603}"/>
                </a:ext>
              </a:extLst>
            </p:cNvPr>
            <p:cNvSpPr/>
            <p:nvPr/>
          </p:nvSpPr>
          <p:spPr>
            <a:xfrm>
              <a:off x="9497949" y="5061661"/>
              <a:ext cx="720000" cy="720000"/>
            </a:xfrm>
            <a:prstGeom prst="mathMultiply">
              <a:avLst>
                <a:gd name="adj1" fmla="val 17472"/>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556693108"/>
      </p:ext>
    </p:extLst>
  </p:cSld>
  <p:clrMapOvr>
    <a:masterClrMapping/>
  </p:clrMapOvr>
</p:sld>
</file>

<file path=ppt/theme/theme1.xml><?xml version="1.0" encoding="utf-8"?>
<a:theme xmlns:a="http://schemas.openxmlformats.org/drawingml/2006/main" name="Master">
  <a:themeElements>
    <a:clrScheme name="レバキャリ">
      <a:dk1>
        <a:sysClr val="windowText" lastClr="000000"/>
      </a:dk1>
      <a:lt1>
        <a:sysClr val="window" lastClr="FFFFFF"/>
      </a:lt1>
      <a:dk2>
        <a:srgbClr val="0D328E"/>
      </a:dk2>
      <a:lt2>
        <a:srgbClr val="E0E0E0"/>
      </a:lt2>
      <a:accent1>
        <a:srgbClr val="9CC4FF"/>
      </a:accent1>
      <a:accent2>
        <a:srgbClr val="487AD3"/>
      </a:accent2>
      <a:accent3>
        <a:srgbClr val="0D328E"/>
      </a:accent3>
      <a:accent4>
        <a:srgbClr val="0053CD"/>
      </a:accent4>
      <a:accent5>
        <a:srgbClr val="91AFE4"/>
      </a:accent5>
      <a:accent6>
        <a:srgbClr val="3B6EED"/>
      </a:accent6>
      <a:hlink>
        <a:srgbClr val="72ABFE"/>
      </a:hlink>
      <a:folHlink>
        <a:srgbClr val="DAE4F6"/>
      </a:folHlink>
    </a:clrScheme>
    <a:fontScheme name="源ノ角ゴシック JP MediumNormal">
      <a:majorFont>
        <a:latin typeface="源ノ角ゴシック JP Medium"/>
        <a:ea typeface="源ノ角ゴシック JP Medium"/>
        <a:cs typeface=""/>
      </a:majorFont>
      <a:minorFont>
        <a:latin typeface="源ノ角ゴシック JP Normal"/>
        <a:ea typeface="源ノ角ゴシック JP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kumimoji="1"/>
        </a:defPPr>
      </a:lstStyle>
      <a:style>
        <a:lnRef idx="0">
          <a:scrgbClr r="0" g="0" b="0"/>
        </a:lnRef>
        <a:fillRef idx="0">
          <a:scrgbClr r="0" g="0" b="0"/>
        </a:fillRef>
        <a:effectRef idx="0">
          <a:scrgbClr r="0" g="0" b="0"/>
        </a:effectRef>
        <a:fontRef idx="minor">
          <a:schemeClr val="lt1"/>
        </a:fontRef>
      </a:style>
    </a:spDef>
    <a:txDef>
      <a:spPr>
        <a:noFill/>
      </a:spPr>
      <a:bodyPr wrap="none" rtlCol="0">
        <a:spAutoFit/>
      </a:bodyPr>
      <a:lstStyle>
        <a:defPPr algn="l">
          <a:defRPr kumimoji="1" dirty="0" smtClean="0">
            <a:solidFill>
              <a:schemeClr val="tx1">
                <a:lumMod val="75000"/>
                <a:lumOff val="25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2032</Words>
  <Application>Microsoft Office PowerPoint</Application>
  <PresentationFormat>ワイド画面</PresentationFormat>
  <Paragraphs>160</Paragraphs>
  <Slides>12</Slides>
  <Notes>8</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12</vt:i4>
      </vt:variant>
    </vt:vector>
  </HeadingPairs>
  <TitlesOfParts>
    <vt:vector size="18" baseType="lpstr">
      <vt:lpstr>游ゴシック</vt:lpstr>
      <vt:lpstr>源ノ角ゴシック JP Medium</vt:lpstr>
      <vt:lpstr>源ノ角ゴシック JP Heavy</vt:lpstr>
      <vt:lpstr>Arial</vt:lpstr>
      <vt:lpstr>源ノ角ゴシック JP Normal</vt:lpstr>
      <vt:lpstr>Master</vt:lpstr>
      <vt:lpstr>PowerPoint プレゼンテーション</vt:lpstr>
      <vt:lpstr>PowerPoint プレゼンテーション</vt:lpstr>
      <vt:lpstr>事業概要</vt:lpstr>
      <vt:lpstr>PowerPoint プレゼンテーション</vt:lpstr>
      <vt:lpstr>建設業界が直面する2024年問題</vt:lpstr>
      <vt:lpstr>急速に進む建設DX</vt:lpstr>
      <vt:lpstr>建設派遣・建設業に旋風を。 日本初。 職人たちのセカンドキャリアをデザインします。</vt:lpstr>
      <vt:lpstr>紹介予定派遣の活用で確実な担い手育成。 若年層人材不足問題の解決につなげる。</vt:lpstr>
      <vt:lpstr>日本在住の高度スキルを有する 外国籍人材を派遣＆紹介可能！</vt:lpstr>
      <vt:lpstr>建設DXはレバキャリ！ BIM技術オペレーター派遣に対応！</vt:lpstr>
      <vt:lpstr>工事一式を依頼できるワンストップサービスで 費用も手間も最小限に。</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2023-01-11T05:07:42Z</dcterms:created>
  <dcterms:modified xsi:type="dcterms:W3CDTF">2023-05-30T16:42:52Z</dcterms:modified>
</cp:coreProperties>
</file>