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7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92F7D-8CA6-F1C9-A9D4-2322272BB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970D09-81B9-113A-4D34-3A4F8E650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C67C92-8FEF-BC83-D26E-CB1FE546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455532-C114-6425-9700-36856DA7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4C2791-115E-21AE-19E8-0A928134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00119-17EC-6C88-7E08-FC7CD9F5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8A819B-6B66-DBC7-43EA-DC10F9D6A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1C2DD0-9226-5F78-4246-3E00D6C0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262CF8-BA2D-5BD3-7218-FC45B1FE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C138F6-2E3A-0A72-309C-7879FC67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A62673-78C5-FE7B-0C68-E2C6D48EF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76218C-4F0F-B72D-04F4-FC2D9B890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8A1A9E-7795-3452-D628-FE14DFD12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A58353-0BAA-1108-5720-02DF3C24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005EAA-13E5-4B55-ACE7-03B6872F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C98D8-4767-1EF0-A06E-CEC5B575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1C4901-E8D7-34D5-8F50-38BDAFACC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A14C9A-AE17-0B5A-BE70-354B23FED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737DBB-5EC6-35DD-9229-06498311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C08077-3DFE-A527-6896-41E31D93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0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106AFA-6B46-7F12-10DA-7A12AE5C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262555-E7FC-EE28-3D61-AAAC83F65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141EC-67B1-DBF2-9347-4F91EA60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29C18D-BA52-0B64-FA95-52B0BAD7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E563BE-4880-8371-FE3E-97D63D79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387CA-ADB2-8390-37D2-82430046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BC11C2-FDBC-FDC3-E4BC-EB04207FC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D66AF0-A7EF-EA70-BB6B-EAE1E25A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078A5D-D775-EB3A-A111-45103458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C1CD3B-E9CE-D4C0-9216-7C5E3334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722215-71EE-7AAA-C9EC-6EFF2F6E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9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2F3D4-7A70-438E-5067-8E36D7F6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5E84BC-BDAC-1EAA-FC0E-229C3A216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D2F78E-E041-DC7A-D000-CA51ABE2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2AD2A1-AF8A-14D7-9835-442910E2D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25D03F-8743-DC1A-28E3-C14F032B0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700B14B-EBE9-30E9-AD74-A37DE96D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78731F9-1D8C-9D67-FC23-D4275D34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47E4E4-9474-2DE9-C6D4-EA437CCB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3E0C8E-9ABF-1A80-3CD1-CFC388AE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F5B675D-422C-84B1-DF88-9E1B58E3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1CC4BA-FCB8-2B91-9D11-0BBA38C1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F21618-0AD0-630A-FD0E-FBBED0D5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7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C55F456-B5CD-24D2-1EF8-660D4F10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F1542E-7EE2-F939-8EAD-6C77813E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20075E-0A5F-3900-8527-7251A52F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1B8470-7B7F-98BE-72C6-FCBE6C80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3A8EE5-069D-C026-5E92-ACA5A339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0CE8405-FB4D-2F35-13E6-B1A6D3896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51442C-F9AF-780F-4399-E0F063EA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335F2C-DBD6-F260-47FF-D866F5A0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5AD55B-1DFF-B955-19BA-C6A46490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BDA8EF-6D85-C425-CC46-25ACFD8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DB3B5E2-4C47-DF0C-45C5-F63E3DE94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DE854A-6A3C-64FE-C00E-5B40C0B0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0E910C-F6D5-78DF-82D6-DC7C4A0C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A2BCAE-2375-E1C7-3DA9-E303D419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542EED-6334-3AE1-413D-660EF89F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E350D1-2FAD-533A-0CE4-E7F83ACBB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8BC745-4A47-000A-AA78-F46BED946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23419-A9C4-FFB8-2B97-9BD521865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B7E6E9-B049-4E0A-9574-168413C4F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494FE8-2B02-8D8F-190D-8E2255D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① </a:t>
            </a:r>
            <a:r>
              <a:rPr dirty="0" err="1"/>
              <a:t>暑さ</a:t>
            </a:r>
            <a:r>
              <a:rPr lang="ja-JP" altLang="en-US" dirty="0"/>
              <a:t>による危険</a:t>
            </a:r>
            <a:endParaRPr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5E343F-D538-9C30-1C28-AA1D0A98B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90" y="3601393"/>
            <a:ext cx="4599039" cy="306411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3F84FCB-AA6E-1E94-3A50-FD3D796F64D3}"/>
              </a:ext>
            </a:extLst>
          </p:cNvPr>
          <p:cNvSpPr txBox="1">
            <a:spLocks/>
          </p:cNvSpPr>
          <p:nvPr/>
        </p:nvSpPr>
        <p:spPr>
          <a:xfrm>
            <a:off x="628650" y="1451999"/>
            <a:ext cx="7886700" cy="206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・炎天下の作業現場／屋外スポーツ（人物はシルエットでも</a:t>
            </a:r>
            <a:r>
              <a:rPr lang="en-US" altLang="ja-JP" sz="1400" dirty="0"/>
              <a:t>OK</a:t>
            </a:r>
            <a:r>
              <a:rPr lang="ja-JP" altLang="en-US" sz="1400" dirty="0"/>
              <a:t>）</a:t>
            </a:r>
            <a:br>
              <a:rPr lang="ja-JP" altLang="en-US" sz="1400" dirty="0"/>
            </a:br>
            <a:r>
              <a:rPr lang="ja-JP" altLang="en-US" sz="1400" dirty="0"/>
              <a:t>・空気が揺らぐような暑さ表現</a:t>
            </a:r>
          </a:p>
          <a:p>
            <a:r>
              <a:rPr lang="ja-JP" altLang="en-US" sz="1400" b="1" dirty="0"/>
              <a:t>テロップ</a:t>
            </a:r>
            <a:br>
              <a:rPr lang="ja-JP" altLang="en-US" sz="1400" dirty="0"/>
            </a:br>
            <a:r>
              <a:rPr lang="ja-JP" altLang="en-US" sz="1400" dirty="0"/>
              <a:t>「暑熱環境は、身体に大きな負荷を与える」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「暑熱環境下での運動や労働は、身体に大きなリスクをもたらします。」</a:t>
            </a:r>
          </a:p>
          <a:p>
            <a:r>
              <a:rPr lang="ja-JP" altLang="en-US" sz="1400" b="1" dirty="0"/>
              <a:t>尺：</a:t>
            </a:r>
            <a:r>
              <a:rPr lang="en-US" altLang="ja-JP" sz="1400" b="1" dirty="0"/>
              <a:t>5</a:t>
            </a:r>
            <a:r>
              <a:rPr lang="ja-JP" altLang="en-US" sz="1400" b="1" dirty="0"/>
              <a:t>秒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② </a:t>
            </a:r>
            <a:r>
              <a:rPr lang="ja-JP" altLang="en-US" dirty="0"/>
              <a:t>体温上昇によるパフォーマンスの低下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1999"/>
            <a:ext cx="7886700" cy="2067949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・人体シルエット＋体幹部が赤くなる</a:t>
            </a:r>
            <a:r>
              <a:rPr lang="en-US" altLang="ja-JP" sz="1400" dirty="0"/>
              <a:t>CG</a:t>
            </a:r>
            <a:br>
              <a:rPr lang="en-US" altLang="ja-JP" sz="1400" dirty="0"/>
            </a:br>
            <a:r>
              <a:rPr lang="ja-JP" altLang="en-US" sz="1400" dirty="0"/>
              <a:t>・心拍数が上がる簡易グラフィック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「深部体温の上昇は、パフォーマンス低下だけでなく、熱中症リスクを高めます。」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6</a:t>
            </a:r>
            <a:r>
              <a:rPr sz="1400" b="1" dirty="0"/>
              <a:t>秒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990C34-2B90-78A9-B736-E7766859E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77" y="3519948"/>
            <a:ext cx="4786846" cy="31892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③ </a:t>
            </a:r>
            <a:r>
              <a:rPr dirty="0" err="1"/>
              <a:t>解決策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023269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・前腕にフォーカス　</a:t>
            </a:r>
          </a:p>
          <a:p>
            <a:r>
              <a:rPr lang="ja-JP" altLang="en-US" sz="1400" b="1" dirty="0"/>
              <a:t>テロップ（大）</a:t>
            </a:r>
            <a:br>
              <a:rPr lang="ja-JP" altLang="en-US" sz="1400" dirty="0"/>
            </a:br>
            <a:r>
              <a:rPr lang="ja-JP" altLang="en-US" sz="1400" dirty="0"/>
              <a:t>「学術研究に基づく 前腕冷却」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「体温上昇による熱中症・パフォーマンス低下対策として、学術研究で注目されているのが前腕冷却です。」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5</a:t>
            </a:r>
            <a:r>
              <a:rPr sz="1400" b="1" dirty="0"/>
              <a:t>秒</a:t>
            </a:r>
          </a:p>
        </p:txBody>
      </p:sp>
      <p:sp>
        <p:nvSpPr>
          <p:cNvPr id="4" name="AutoShape 2" descr="画像が生成されました">
            <a:extLst>
              <a:ext uri="{FF2B5EF4-FFF2-40B4-BE49-F238E27FC236}">
                <a16:creationId xmlns:a16="http://schemas.microsoft.com/office/drawing/2014/main" id="{3DC5BBD4-115D-B9F9-4031-2A295C884A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4" descr="画像が生成されました">
            <a:extLst>
              <a:ext uri="{FF2B5EF4-FFF2-40B4-BE49-F238E27FC236}">
                <a16:creationId xmlns:a16="http://schemas.microsoft.com/office/drawing/2014/main" id="{CCD44306-B292-EF21-7934-E49FFB89C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E8CFDBF-2CF3-59B4-0853-AAED828FA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90" y="3429000"/>
            <a:ext cx="4852219" cy="3232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④ </a:t>
            </a:r>
            <a:r>
              <a:rPr lang="ja-JP" altLang="en-US" dirty="0"/>
              <a:t>何故前腕冷却が効果的なのか</a:t>
            </a:r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CD549A-613F-D89B-2E91-1C89B4E2C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023269"/>
          </a:xfrm>
        </p:spPr>
        <p:txBody>
          <a:bodyPr>
            <a:normAutofit lnSpcReduction="10000"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・前腕の断面イラスト</a:t>
            </a:r>
            <a:br>
              <a:rPr lang="ja-JP" altLang="en-US" sz="1400" dirty="0"/>
            </a:br>
            <a:r>
              <a:rPr lang="ja-JP" altLang="en-US" sz="1400" dirty="0"/>
              <a:t>・</a:t>
            </a:r>
            <a:r>
              <a:rPr lang="en-US" altLang="ja-JP" sz="1400" dirty="0"/>
              <a:t>AVA</a:t>
            </a:r>
            <a:r>
              <a:rPr lang="ja-JP" altLang="en-US" sz="1400" dirty="0"/>
              <a:t>（動静脈吻合）と表層静脈を簡潔に表示</a:t>
            </a:r>
            <a:br>
              <a:rPr lang="ja-JP" altLang="en-US" sz="1400" dirty="0"/>
            </a:br>
            <a:r>
              <a:rPr lang="ja-JP" altLang="en-US" sz="1400" dirty="0"/>
              <a:t>・冷えた血液が体幹へ戻る矢印</a:t>
            </a:r>
          </a:p>
          <a:p>
            <a:r>
              <a:rPr lang="ja-JP" altLang="en-US" sz="1400" b="1" dirty="0"/>
              <a:t>テロップ</a:t>
            </a:r>
            <a:br>
              <a:rPr lang="ja-JP" altLang="en-US" sz="1400" dirty="0"/>
            </a:br>
            <a:r>
              <a:rPr lang="ja-JP" altLang="en-US" sz="1400" dirty="0"/>
              <a:t>「熱放散に優れた 前腕部」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「前腕には、熱放散に重要な動静脈吻合や表層静脈が発達しています。」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7</a:t>
            </a:r>
            <a:r>
              <a:rPr sz="1400" b="1" dirty="0"/>
              <a:t>秒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712882-95C1-6FE6-011A-E6734312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20" y="3429000"/>
            <a:ext cx="4748981" cy="31659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⑤ </a:t>
            </a:r>
            <a:r>
              <a:rPr lang="ja-JP" altLang="en-US" dirty="0"/>
              <a:t>商品紹介</a:t>
            </a:r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39B4ED-695D-071B-BCDA-6FFF3B7E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023269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・前腕冷却システム全体を流す絵</a:t>
            </a:r>
          </a:p>
          <a:p>
            <a:r>
              <a:rPr lang="ja-JP" altLang="en-US" sz="1400" b="1" dirty="0"/>
              <a:t>テロップ（商品名）</a:t>
            </a:r>
            <a:br>
              <a:rPr lang="ja-JP" altLang="en-US" sz="1400" dirty="0"/>
            </a:br>
            <a:r>
              <a:rPr lang="ja-JP" altLang="en-US" sz="1400" dirty="0"/>
              <a:t>「前腕冷却システムクールステーション」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「そこで開発されたのが、前腕冷却システム</a:t>
            </a:r>
            <a:r>
              <a:rPr lang="en-US" altLang="ja-JP" sz="1400" dirty="0"/>
              <a:t>《</a:t>
            </a:r>
            <a:r>
              <a:rPr lang="ja-JP" altLang="en-US" sz="1400" dirty="0"/>
              <a:t>クールステーション</a:t>
            </a:r>
            <a:r>
              <a:rPr lang="en-US" altLang="ja-JP" sz="1400" dirty="0"/>
              <a:t>》</a:t>
            </a:r>
            <a:r>
              <a:rPr lang="ja-JP" altLang="en-US" sz="1400" dirty="0"/>
              <a:t>です。」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6</a:t>
            </a:r>
            <a:r>
              <a:rPr sz="1400" b="1" dirty="0"/>
              <a:t>秒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9A5E599-9B41-09D4-557E-6BAB4A90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87" y="3429000"/>
            <a:ext cx="4793226" cy="31934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⑥ </a:t>
            </a:r>
            <a:r>
              <a:rPr lang="ja-JP" altLang="en-US" dirty="0"/>
              <a:t>使用方法</a:t>
            </a:r>
            <a:endParaRPr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706DBD-0F85-106F-80CB-A049C94A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023269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・人物が座り、前腕を浴槽に浸す</a:t>
            </a:r>
            <a:br>
              <a:rPr lang="ja-JP" altLang="en-US" sz="1400" dirty="0"/>
            </a:br>
            <a:r>
              <a:rPr lang="ja-JP" altLang="en-US" sz="1400" dirty="0"/>
              <a:t>・ひじまでしっかり水に入る構図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「前腕を浸すだけの、シンプルで実践的な冷却方法です。」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6</a:t>
            </a:r>
            <a:r>
              <a:rPr sz="1400" b="1" dirty="0"/>
              <a:t>秒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CBB7D00-9E11-3F69-53A0-249F6058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90" y="3429000"/>
            <a:ext cx="4822723" cy="32131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⑦ </a:t>
            </a:r>
            <a:r>
              <a:rPr lang="ja-JP" altLang="en-US" dirty="0"/>
              <a:t>安定した温度管理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B9837B-ADDB-A522-1279-BEFD9E6B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133882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・左：氷が溶けて水温が変動</a:t>
            </a:r>
            <a:br>
              <a:rPr lang="ja-JP" altLang="en-US" sz="1400" dirty="0"/>
            </a:br>
            <a:r>
              <a:rPr lang="ja-JP" altLang="en-US" sz="1400" dirty="0"/>
              <a:t>・右：クールステーションは一定温度表示</a:t>
            </a:r>
          </a:p>
          <a:p>
            <a:r>
              <a:rPr lang="ja-JP" altLang="en-US" sz="1400" b="1" dirty="0"/>
              <a:t>テロップ</a:t>
            </a:r>
            <a:br>
              <a:rPr lang="ja-JP" altLang="en-US" sz="1400" dirty="0"/>
            </a:br>
            <a:r>
              <a:rPr lang="ja-JP" altLang="en-US" sz="1400" dirty="0"/>
              <a:t>「氷では難しい安定した低温管理」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「氷では難しい温度の安定管理も、冷却機により安定した温度を実現します。」</a:t>
            </a:r>
            <a:endParaRPr lang="en-US" altLang="ja-JP" sz="1400" dirty="0"/>
          </a:p>
          <a:p>
            <a:r>
              <a:rPr lang="ja-JP" altLang="en-US" sz="1400" b="1" dirty="0"/>
              <a:t>尺</a:t>
            </a:r>
            <a:r>
              <a:rPr lang="en-US" altLang="ja-JP" sz="1400" b="1" dirty="0"/>
              <a:t>6</a:t>
            </a:r>
            <a:r>
              <a:rPr lang="ja-JP" altLang="en-US" sz="1400" b="1" dirty="0"/>
              <a:t>秒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108FB78-7DCC-2F22-6979-B2C213B58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03" y="3661975"/>
            <a:ext cx="4478593" cy="29838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⑧ </a:t>
            </a:r>
            <a:r>
              <a:rPr dirty="0" err="1"/>
              <a:t>結論</a:t>
            </a:r>
            <a:endParaRPr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1670BC-9AF3-6BAF-9E7F-46D08692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5731"/>
            <a:ext cx="7886700" cy="2023269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・スポーツのハーフタイム</a:t>
            </a:r>
            <a:br>
              <a:rPr lang="ja-JP" altLang="en-US" sz="1400" dirty="0"/>
            </a:br>
            <a:r>
              <a:rPr lang="ja-JP" altLang="en-US" sz="1400" dirty="0"/>
              <a:t>・工場や建設現場の休憩時間</a:t>
            </a:r>
          </a:p>
          <a:p>
            <a:r>
              <a:rPr lang="ja-JP" altLang="en-US" sz="1400" b="1" dirty="0"/>
              <a:t>テロップ</a:t>
            </a:r>
            <a:br>
              <a:rPr lang="ja-JP" altLang="en-US" sz="1400" dirty="0"/>
            </a:br>
            <a:r>
              <a:rPr lang="ja-JP" altLang="en-US" sz="1400" dirty="0"/>
              <a:t>「短時間・確実なリカバリー」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「限られた休憩時間でも、確実なリカバリーを可能にします。」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5</a:t>
            </a:r>
            <a:r>
              <a:rPr sz="1400" b="1" dirty="0"/>
              <a:t>秒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EF09CE6-6EF9-7DD2-E23E-095881E22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1" y="3685599"/>
            <a:ext cx="4547419" cy="30297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DE565A8-4680-6334-A369-5BA2A3180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85599"/>
            <a:ext cx="4547419" cy="3029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⑨ エンディング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C322F8-4D5E-7D62-179A-B0C76A1EA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11" y="3998539"/>
            <a:ext cx="4218346" cy="281047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91DE83-27D5-9823-B938-0D528B80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547"/>
            <a:ext cx="7886700" cy="2654992"/>
          </a:xfrm>
        </p:spPr>
        <p:txBody>
          <a:bodyPr>
            <a:normAutofit/>
          </a:bodyPr>
          <a:lstStyle/>
          <a:p>
            <a:r>
              <a:rPr lang="ja-JP" altLang="en-US" sz="1400" b="1" dirty="0"/>
              <a:t>映像</a:t>
            </a:r>
            <a:br>
              <a:rPr lang="ja-JP" altLang="en-US" sz="1400" dirty="0"/>
            </a:br>
            <a:r>
              <a:rPr lang="ja-JP" altLang="en-US" sz="1400" dirty="0"/>
              <a:t>・最後、クールステーションの正面カット静かにフェードイン</a:t>
            </a:r>
          </a:p>
          <a:p>
            <a:r>
              <a:rPr lang="ja-JP" altLang="en-US" sz="1400" b="1" dirty="0"/>
              <a:t>テロップ</a:t>
            </a:r>
            <a:br>
              <a:rPr lang="ja-JP" altLang="en-US" sz="1400" dirty="0"/>
            </a:br>
            <a:r>
              <a:rPr lang="ja-JP" altLang="en-US" sz="1400" dirty="0"/>
              <a:t>「パフォーマンス向上熱中症から命を守る」</a:t>
            </a:r>
          </a:p>
          <a:p>
            <a:r>
              <a:rPr lang="ja-JP" altLang="en-US" sz="1400" b="1" dirty="0"/>
              <a:t>ナレーション</a:t>
            </a:r>
            <a:br>
              <a:rPr lang="ja-JP" altLang="en-US" sz="1400" dirty="0"/>
            </a:br>
            <a:r>
              <a:rPr lang="ja-JP" altLang="en-US" sz="1400" dirty="0"/>
              <a:t>「パフォーマンス向上と、安全性確保。</a:t>
            </a:r>
            <a:br>
              <a:rPr lang="ja-JP" altLang="en-US" sz="1400" dirty="0"/>
            </a:br>
            <a:r>
              <a:rPr lang="ja-JP" altLang="en-US" sz="1400" dirty="0"/>
              <a:t>熱中症対策に前腕冷却という、新たな一手を。」</a:t>
            </a:r>
          </a:p>
          <a:p>
            <a:r>
              <a:rPr sz="1400" b="1" dirty="0"/>
              <a:t>尺：</a:t>
            </a:r>
            <a:r>
              <a:rPr lang="en-US" altLang="ja-JP" sz="1400" b="1" dirty="0"/>
              <a:t>8</a:t>
            </a:r>
            <a:r>
              <a:rPr sz="1400" b="1" dirty="0"/>
              <a:t>秒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508</Words>
  <Application>Microsoft Office PowerPoint</Application>
  <PresentationFormat>画面に合わせる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① 暑さによる危険</vt:lpstr>
      <vt:lpstr>② 体温上昇によるパフォーマンスの低下</vt:lpstr>
      <vt:lpstr>③ 解決策</vt:lpstr>
      <vt:lpstr>④ 何故前腕冷却が効果的なのか</vt:lpstr>
      <vt:lpstr>⑤ 商品紹介</vt:lpstr>
      <vt:lpstr>⑥ 使用方法</vt:lpstr>
      <vt:lpstr>⑦ 安定した温度管理</vt:lpstr>
      <vt:lpstr>⑧ 結論</vt:lpstr>
      <vt:lpstr>⑨ エンディング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聖也 藤田</cp:lastModifiedBy>
  <cp:revision>5</cp:revision>
  <dcterms:created xsi:type="dcterms:W3CDTF">2013-01-27T09:14:16Z</dcterms:created>
  <dcterms:modified xsi:type="dcterms:W3CDTF">2026-01-09T09:15:51Z</dcterms:modified>
  <cp:category/>
</cp:coreProperties>
</file>