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35ae99e81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35ae99e81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3492ee46b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3492ee46b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3492ee46b3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3492ee46b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13492ee46b3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13492ee46b3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492ee46b3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492ee46b3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34bbcb47a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34bbcb47a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3492ee46b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3492ee46b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3c39bd0cf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3c39bd0c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5ae99e81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5ae99e81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3492ee46b3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3492ee46b3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35ae99e81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35ae99e81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35ae99e81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35ae99e81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35f909acb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35f909acb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3c4bb6f540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3c4bb6f540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下に工場やエッジコンピューティングの図を入れてアニメーションをつける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3492ee46b3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3492ee46b3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3492ee46b3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13492ee46b3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600" y="137600"/>
            <a:ext cx="8315325" cy="46767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2104350" y="2183175"/>
            <a:ext cx="4935300" cy="153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レーザーはんだ付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デジタルトランスフォーメーション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”Thermo ProTM with SolderingManager Pro for ULD-02 ”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375" y="691025"/>
            <a:ext cx="8439976" cy="412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3150" y="1710325"/>
            <a:ext cx="2479421" cy="235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1222813" y="1310125"/>
            <a:ext cx="21537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従来のレーザーはんだ付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5319150" y="1370200"/>
            <a:ext cx="3000000" cy="400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Thermo Pro ™ 温度監視モード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7500" y="1816462"/>
            <a:ext cx="3451099" cy="213844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5985100" y="3954900"/>
            <a:ext cx="1455900" cy="86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 u="sng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設定項目</a:t>
            </a:r>
            <a:endParaRPr b="1" sz="1000" u="sng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・時間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・目標温度</a:t>
            </a:r>
            <a:endParaRPr b="1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・設定出力</a:t>
            </a:r>
            <a:endParaRPr b="1" i="0"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b="1" i="0" lang="ja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⁽=最大出力⁾</a:t>
            </a:r>
            <a:endParaRPr sz="1000">
              <a:solidFill>
                <a:schemeClr val="lt1"/>
              </a:solidFill>
            </a:endParaRPr>
          </a:p>
        </p:txBody>
      </p:sp>
      <p:sp>
        <p:nvSpPr>
          <p:cNvPr id="132" name="Google Shape;132;p22"/>
          <p:cNvSpPr txBox="1"/>
          <p:nvPr/>
        </p:nvSpPr>
        <p:spPr>
          <a:xfrm>
            <a:off x="1733400" y="4122450"/>
            <a:ext cx="1309200" cy="646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 u="sng">
                <a:solidFill>
                  <a:schemeClr val="lt1"/>
                </a:solidFill>
              </a:rPr>
              <a:t>設定項目</a:t>
            </a:r>
            <a:endParaRPr b="1" sz="1000" u="sng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lt1"/>
                </a:solidFill>
              </a:rPr>
              <a:t>・出力</a:t>
            </a:r>
            <a:endParaRPr b="1" sz="1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chemeClr val="lt1"/>
                </a:solidFill>
              </a:rPr>
              <a:t>・時間</a:t>
            </a:r>
            <a:endParaRPr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950" y="230625"/>
            <a:ext cx="8839200" cy="455395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3"/>
          <p:cNvSpPr txBox="1"/>
          <p:nvPr/>
        </p:nvSpPr>
        <p:spPr>
          <a:xfrm>
            <a:off x="3674925" y="1802100"/>
            <a:ext cx="4173900" cy="21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</a:rPr>
              <a:t>・</a:t>
            </a:r>
            <a:r>
              <a:rPr lang="ja" sz="1800">
                <a:solidFill>
                  <a:schemeClr val="lt1"/>
                </a:solidFill>
              </a:rPr>
              <a:t>対象製品の温度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</a:rPr>
              <a:t>　　　　→新しい条件設定基準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・</a:t>
            </a: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従来では吸収できなかった</a:t>
            </a: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　品質ばらつきに対応</a:t>
            </a: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　　→製品状態やはんだ挙動起因する</a:t>
            </a: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　　品質要求への対応</a:t>
            </a: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1017550" y="2446375"/>
            <a:ext cx="2165400" cy="69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666666"/>
                </a:solidFill>
              </a:rPr>
              <a:t>・はんだ付</a:t>
            </a:r>
            <a:r>
              <a:rPr lang="ja" sz="1100">
                <a:solidFill>
                  <a:srgbClr val="666666"/>
                </a:solidFill>
              </a:rPr>
              <a:t>品質の</a:t>
            </a:r>
            <a:endParaRPr sz="11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666666"/>
                </a:solidFill>
              </a:rPr>
              <a:t>　　　　ロバスト性確保</a:t>
            </a:r>
            <a:endParaRPr sz="11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666666"/>
              </a:solidFill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686325" y="366150"/>
            <a:ext cx="5047500" cy="86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ThemoPro の特徴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温度</a:t>
            </a:r>
            <a:r>
              <a:rPr lang="ja" sz="2200">
                <a:solidFill>
                  <a:schemeClr val="lt1"/>
                </a:solidFill>
              </a:rPr>
              <a:t>制御</a:t>
            </a:r>
            <a:r>
              <a:rPr lang="ja" sz="2200">
                <a:solidFill>
                  <a:schemeClr val="lt1"/>
                </a:solidFill>
              </a:rPr>
              <a:t>モード　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25" y="4032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/>
          <p:nvPr/>
        </p:nvSpPr>
        <p:spPr>
          <a:xfrm>
            <a:off x="1660150" y="1843775"/>
            <a:ext cx="6159300" cy="153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レーザーはんだ付け最適化アプリケーション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25" y="4032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5"/>
          <p:cNvSpPr txBox="1"/>
          <p:nvPr/>
        </p:nvSpPr>
        <p:spPr>
          <a:xfrm>
            <a:off x="1390738" y="1647075"/>
            <a:ext cx="6159300" cy="153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154" name="Google Shape;154;p25"/>
          <p:cNvSpPr txBox="1"/>
          <p:nvPr/>
        </p:nvSpPr>
        <p:spPr>
          <a:xfrm>
            <a:off x="693625" y="748875"/>
            <a:ext cx="5047500" cy="86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お客様のワークに最適化された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様々なレーザースポット形状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155" name="Google Shape;15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4263" y="1699151"/>
            <a:ext cx="4155475" cy="235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25" y="4032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6"/>
          <p:cNvSpPr txBox="1"/>
          <p:nvPr/>
        </p:nvSpPr>
        <p:spPr>
          <a:xfrm>
            <a:off x="1390738" y="1647075"/>
            <a:ext cx="6159300" cy="153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693625" y="748875"/>
            <a:ext cx="5047500" cy="86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作業性・定量性・再現性を追求した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様々なオプション群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163" name="Google Shape;163;p26"/>
          <p:cNvPicPr preferRelativeResize="0"/>
          <p:nvPr/>
        </p:nvPicPr>
        <p:blipFill rotWithShape="1">
          <a:blip r:embed="rId4">
            <a:alphaModFix/>
          </a:blip>
          <a:srcRect b="6933" l="0" r="4961" t="0"/>
          <a:stretch/>
        </p:blipFill>
        <p:spPr>
          <a:xfrm>
            <a:off x="2275574" y="2875375"/>
            <a:ext cx="4172025" cy="129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95637" y="1688337"/>
            <a:ext cx="1030850" cy="1109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83395" y="1702300"/>
            <a:ext cx="1030850" cy="108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75575" y="1709850"/>
            <a:ext cx="1163150" cy="111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950" y="230625"/>
            <a:ext cx="8839200" cy="4553956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7"/>
          <p:cNvSpPr txBox="1"/>
          <p:nvPr/>
        </p:nvSpPr>
        <p:spPr>
          <a:xfrm>
            <a:off x="1017550" y="2364400"/>
            <a:ext cx="2165400" cy="785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666666"/>
                </a:solidFill>
              </a:rPr>
              <a:t>レーザーはんだ付け</a:t>
            </a:r>
            <a:endParaRPr sz="13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666666"/>
                </a:solidFill>
              </a:rPr>
              <a:t>　のプロフェッショナル</a:t>
            </a:r>
            <a:endParaRPr sz="1300">
              <a:solidFill>
                <a:srgbClr val="666666"/>
              </a:solidFill>
            </a:endParaRPr>
          </a:p>
        </p:txBody>
      </p:sp>
      <p:sp>
        <p:nvSpPr>
          <p:cNvPr id="175" name="Google Shape;175;p27"/>
          <p:cNvSpPr txBox="1"/>
          <p:nvPr/>
        </p:nvSpPr>
        <p:spPr>
          <a:xfrm>
            <a:off x="686325" y="388025"/>
            <a:ext cx="5047500" cy="52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ジャパンユニックスレーザーの特徴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176" name="Google Shape;176;p27"/>
          <p:cNvSpPr txBox="1"/>
          <p:nvPr/>
        </p:nvSpPr>
        <p:spPr>
          <a:xfrm>
            <a:off x="3674925" y="1802100"/>
            <a:ext cx="4173900" cy="1569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</a:rPr>
              <a:t>・</a:t>
            </a:r>
            <a:r>
              <a:rPr lang="ja" sz="1800">
                <a:solidFill>
                  <a:schemeClr val="lt1"/>
                </a:solidFill>
              </a:rPr>
              <a:t>個々の製品に合わせた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</a:rPr>
              <a:t>　　最適な加熱条件の設定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</a:rPr>
              <a:t>・量産に品質安定する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</a:rPr>
              <a:t>　オプション群を提案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75" y="29582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8"/>
          <p:cNvSpPr txBox="1"/>
          <p:nvPr/>
        </p:nvSpPr>
        <p:spPr>
          <a:xfrm>
            <a:off x="1412975" y="2082000"/>
            <a:ext cx="6027000" cy="979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>
                <a:solidFill>
                  <a:srgbClr val="FFFFFF"/>
                </a:solidFill>
              </a:rPr>
              <a:t>エレクトロニクスの未来をつなげる</a:t>
            </a:r>
            <a:endParaRPr sz="2800">
              <a:solidFill>
                <a:srgbClr val="FFFFFF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2800">
                <a:solidFill>
                  <a:srgbClr val="FFFFFF"/>
                </a:solidFill>
              </a:rPr>
              <a:t>ジャパンユニックス</a:t>
            </a:r>
            <a:endParaRPr sz="2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425" y="397375"/>
            <a:ext cx="8839201" cy="434874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/>
        </p:nvSpPr>
        <p:spPr>
          <a:xfrm>
            <a:off x="1237401" y="2519925"/>
            <a:ext cx="2013000" cy="86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666666"/>
                </a:solidFill>
              </a:rPr>
              <a:t>現場データの</a:t>
            </a:r>
            <a:endParaRPr sz="2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666666"/>
                </a:solidFill>
              </a:rPr>
              <a:t>見える化</a:t>
            </a:r>
            <a:endParaRPr sz="2200">
              <a:solidFill>
                <a:srgbClr val="666666"/>
              </a:solidFill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6223201" y="2519925"/>
            <a:ext cx="2013000" cy="86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666666"/>
                </a:solidFill>
              </a:rPr>
              <a:t>生産ラインの</a:t>
            </a:r>
            <a:endParaRPr sz="22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666666"/>
                </a:solidFill>
              </a:rPr>
              <a:t>最適化</a:t>
            </a:r>
            <a:endParaRPr sz="2200">
              <a:solidFill>
                <a:srgbClr val="666666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45125" y="535625"/>
            <a:ext cx="6181500" cy="52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666666"/>
                </a:solidFill>
              </a:rPr>
              <a:t>製造業において課題とされる近年の市場要求</a:t>
            </a:r>
            <a:endParaRPr sz="2200">
              <a:solidFill>
                <a:srgbClr val="666666"/>
              </a:solidFill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3730301" y="2519925"/>
            <a:ext cx="2013000" cy="86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rgbClr val="666666"/>
                </a:solidFill>
              </a:rPr>
              <a:t>品質トレーサビリティ</a:t>
            </a:r>
            <a:endParaRPr sz="22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86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1555363" y="1427075"/>
            <a:ext cx="6159300" cy="120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新しい時代のニーズに対応した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最新レーザーシステム　Thermo Pro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4425" y="2709150"/>
            <a:ext cx="990600" cy="1123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86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6"/>
          <p:cNvSpPr txBox="1"/>
          <p:nvPr/>
        </p:nvSpPr>
        <p:spPr>
          <a:xfrm>
            <a:off x="1555363" y="1599725"/>
            <a:ext cx="6159300" cy="153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はんだ付の</a:t>
            </a:r>
            <a:r>
              <a:rPr lang="ja" sz="2200">
                <a:solidFill>
                  <a:schemeClr val="lt1"/>
                </a:solidFill>
              </a:rPr>
              <a:t>温度が”みえる”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温度測定モード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375" y="691025"/>
            <a:ext cx="8439976" cy="41254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329550" y="1330000"/>
            <a:ext cx="21537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従来のレーザーはんだ付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4" name="Google Shape;84;p17"/>
          <p:cNvSpPr txBox="1"/>
          <p:nvPr/>
        </p:nvSpPr>
        <p:spPr>
          <a:xfrm>
            <a:off x="5428100" y="1330000"/>
            <a:ext cx="26928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Thermo Pro ™ 温度監視モード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5" name="Google Shape;85;p17"/>
          <p:cNvSpPr txBox="1"/>
          <p:nvPr/>
        </p:nvSpPr>
        <p:spPr>
          <a:xfrm>
            <a:off x="1510900" y="4119300"/>
            <a:ext cx="17910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はんだ付映像のみ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6" name="Google Shape;86;p17"/>
          <p:cNvSpPr txBox="1"/>
          <p:nvPr/>
        </p:nvSpPr>
        <p:spPr>
          <a:xfrm>
            <a:off x="4980700" y="4119300"/>
            <a:ext cx="2931900" cy="400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はんだ付映像と</a:t>
            </a:r>
            <a:r>
              <a:rPr lang="ja">
                <a:solidFill>
                  <a:schemeClr val="lt1"/>
                </a:solidFill>
              </a:rPr>
              <a:t>測定温度グラフ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8927" y="1678000"/>
            <a:ext cx="2362175" cy="244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4438" y="1947824"/>
            <a:ext cx="3820123" cy="1953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64323" y="3828598"/>
            <a:ext cx="920225" cy="82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950" y="230625"/>
            <a:ext cx="8839200" cy="455395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1017550" y="2446375"/>
            <a:ext cx="2165400" cy="69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666666"/>
                </a:solidFill>
              </a:rPr>
              <a:t>・はんだ付プロセス</a:t>
            </a:r>
            <a:r>
              <a:rPr lang="ja" sz="1100">
                <a:solidFill>
                  <a:srgbClr val="666666"/>
                </a:solidFill>
              </a:rPr>
              <a:t>の見える化</a:t>
            </a:r>
            <a:endParaRPr sz="11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666666"/>
                </a:solidFill>
              </a:rPr>
              <a:t>・</a:t>
            </a:r>
            <a:r>
              <a:rPr lang="ja" sz="1100">
                <a:solidFill>
                  <a:srgbClr val="666666"/>
                </a:solidFill>
              </a:rPr>
              <a:t>品質トレーサビリティ</a:t>
            </a:r>
            <a:endParaRPr sz="1100">
              <a:solidFill>
                <a:srgbClr val="66666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666666"/>
              </a:solidFill>
            </a:endParaRPr>
          </a:p>
        </p:txBody>
      </p:sp>
      <p:sp>
        <p:nvSpPr>
          <p:cNvPr id="96" name="Google Shape;96;p18"/>
          <p:cNvSpPr txBox="1"/>
          <p:nvPr/>
        </p:nvSpPr>
        <p:spPr>
          <a:xfrm>
            <a:off x="686325" y="366150"/>
            <a:ext cx="5047500" cy="86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ThemoPro </a:t>
            </a:r>
            <a:r>
              <a:rPr lang="ja" sz="2200">
                <a:solidFill>
                  <a:schemeClr val="lt1"/>
                </a:solidFill>
              </a:rPr>
              <a:t>の特徴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温度測定モード　</a:t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97" name="Google Shape;97;p18"/>
          <p:cNvSpPr txBox="1"/>
          <p:nvPr/>
        </p:nvSpPr>
        <p:spPr>
          <a:xfrm>
            <a:off x="3681975" y="2023875"/>
            <a:ext cx="4173900" cy="221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グラフ化・データ化・記録保存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・はんだ付表面温度測定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・レーザー出力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・はんだ付動画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  <p:sp>
        <p:nvSpPr>
          <p:cNvPr id="98" name="Google Shape;98;p18"/>
          <p:cNvSpPr txBox="1"/>
          <p:nvPr/>
        </p:nvSpPr>
        <p:spPr>
          <a:xfrm>
            <a:off x="3274000" y="1500675"/>
            <a:ext cx="5304900" cy="5232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温度・動画からはんだ付けプロセス解析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86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/>
        </p:nvSpPr>
        <p:spPr>
          <a:xfrm>
            <a:off x="1555363" y="1599725"/>
            <a:ext cx="6159300" cy="1200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データ化されたものが共有される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25" y="403275"/>
            <a:ext cx="8839201" cy="424139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0"/>
          <p:cNvSpPr txBox="1"/>
          <p:nvPr/>
        </p:nvSpPr>
        <p:spPr>
          <a:xfrm>
            <a:off x="1674725" y="1982200"/>
            <a:ext cx="6159300" cy="86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はんだ付の”</a:t>
            </a:r>
            <a:r>
              <a:rPr lang="ja" sz="2200">
                <a:solidFill>
                  <a:schemeClr val="lt1"/>
                </a:solidFill>
              </a:rPr>
              <a:t>ばらつき”を抑制する</a:t>
            </a:r>
            <a:endParaRPr sz="2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>
                <a:solidFill>
                  <a:schemeClr val="lt1"/>
                </a:solidFill>
              </a:rPr>
              <a:t>温度制御</a:t>
            </a:r>
            <a:r>
              <a:rPr lang="ja" sz="2200">
                <a:solidFill>
                  <a:schemeClr val="lt1"/>
                </a:solidFill>
              </a:rPr>
              <a:t>モード</a:t>
            </a:r>
            <a:endParaRPr sz="2200">
              <a:solidFill>
                <a:schemeClr val="lt1"/>
              </a:solidFill>
            </a:endParaRPr>
          </a:p>
        </p:txBody>
      </p:sp>
      <p:pic>
        <p:nvPicPr>
          <p:cNvPr id="111" name="Google Shape;111;p20"/>
          <p:cNvPicPr preferRelativeResize="0"/>
          <p:nvPr/>
        </p:nvPicPr>
        <p:blipFill rotWithShape="1">
          <a:blip r:embed="rId4">
            <a:alphaModFix/>
          </a:blip>
          <a:srcRect b="9641" l="6322" r="6947" t="0"/>
          <a:stretch/>
        </p:blipFill>
        <p:spPr>
          <a:xfrm>
            <a:off x="4237700" y="2897400"/>
            <a:ext cx="1916575" cy="1247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825" y="403275"/>
            <a:ext cx="8839201" cy="4241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5850" y="1532975"/>
            <a:ext cx="4210099" cy="227606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1"/>
          <p:cNvSpPr txBox="1"/>
          <p:nvPr/>
        </p:nvSpPr>
        <p:spPr>
          <a:xfrm>
            <a:off x="5235950" y="1746675"/>
            <a:ext cx="3204000" cy="1554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900">
                <a:solidFill>
                  <a:schemeClr val="lt1"/>
                </a:solidFill>
              </a:rPr>
              <a:t>・</a:t>
            </a:r>
            <a:r>
              <a:rPr b="1" i="0" lang="ja"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目標温度</a:t>
            </a:r>
            <a:r>
              <a:rPr b="1" lang="ja" sz="1900">
                <a:solidFill>
                  <a:schemeClr val="lt1"/>
                </a:solidFill>
              </a:rPr>
              <a:t>に合わせて</a:t>
            </a:r>
            <a:endParaRPr b="1" sz="190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900">
                <a:solidFill>
                  <a:schemeClr val="lt1"/>
                </a:solidFill>
              </a:rPr>
              <a:t>　レーザー出力を自動制御</a:t>
            </a:r>
            <a:endParaRPr b="1" sz="190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lt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lt1"/>
              </a:solidFill>
            </a:endParaRPr>
          </a:p>
        </p:txBody>
      </p:sp>
      <p:sp>
        <p:nvSpPr>
          <p:cNvPr id="119" name="Google Shape;119;p21"/>
          <p:cNvSpPr txBox="1"/>
          <p:nvPr/>
        </p:nvSpPr>
        <p:spPr>
          <a:xfrm>
            <a:off x="629525" y="689025"/>
            <a:ext cx="3000000" cy="400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Thermo Pro ™ 温度監視モード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9788" y="3453113"/>
            <a:ext cx="1076325" cy="962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