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8" r:id="rId4"/>
    <p:sldId id="258" r:id="rId5"/>
    <p:sldId id="272" r:id="rId6"/>
    <p:sldId id="273" r:id="rId7"/>
    <p:sldId id="259" r:id="rId8"/>
    <p:sldId id="260" r:id="rId9"/>
    <p:sldId id="261" r:id="rId10"/>
    <p:sldId id="267" r:id="rId11"/>
    <p:sldId id="266" r:id="rId12"/>
    <p:sldId id="262" r:id="rId13"/>
    <p:sldId id="269" r:id="rId14"/>
    <p:sldId id="270" r:id="rId15"/>
    <p:sldId id="263"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AFB277A-DD1D-4E11-9DD2-8D8693CA0CE9}">
          <p14:sldIdLst>
            <p14:sldId id="256"/>
            <p14:sldId id="257"/>
            <p14:sldId id="268"/>
          </p14:sldIdLst>
        </p14:section>
        <p14:section name="タイトルなしのセクション" id="{857B8335-B487-4D5A-8837-C66D7369CB44}">
          <p14:sldIdLst>
            <p14:sldId id="258"/>
            <p14:sldId id="272"/>
            <p14:sldId id="273"/>
            <p14:sldId id="259"/>
            <p14:sldId id="260"/>
            <p14:sldId id="261"/>
            <p14:sldId id="267"/>
            <p14:sldId id="266"/>
            <p14:sldId id="262"/>
            <p14:sldId id="269"/>
            <p14:sldId id="270"/>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4660"/>
  </p:normalViewPr>
  <p:slideViewPr>
    <p:cSldViewPr snapToGrid="0">
      <p:cViewPr varScale="1">
        <p:scale>
          <a:sx n="93" d="100"/>
          <a:sy n="93" d="100"/>
        </p:scale>
        <p:origin x="92"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9C643-5D3A-4F61-B7C8-26CEA67AEB1C}" type="datetimeFigureOut">
              <a:rPr kumimoji="1" lang="ja-JP" altLang="en-US" smtClean="0"/>
              <a:t>2025/7/17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63C9DF-F572-4235-AC15-CA826F8451C0}" type="slidenum">
              <a:rPr kumimoji="1" lang="ja-JP" altLang="en-US" smtClean="0"/>
              <a:t>‹#›</a:t>
            </a:fld>
            <a:endParaRPr kumimoji="1" lang="ja-JP" altLang="en-US"/>
          </a:p>
        </p:txBody>
      </p:sp>
    </p:spTree>
    <p:extLst>
      <p:ext uri="{BB962C8B-B14F-4D97-AF65-F5344CB8AC3E}">
        <p14:creationId xmlns:p14="http://schemas.microsoft.com/office/powerpoint/2010/main" val="19039110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E63C9DF-F572-4235-AC15-CA826F8451C0}" type="slidenum">
              <a:rPr kumimoji="1" lang="ja-JP" altLang="en-US" smtClean="0"/>
              <a:t>1</a:t>
            </a:fld>
            <a:endParaRPr kumimoji="1" lang="ja-JP" altLang="en-US"/>
          </a:p>
        </p:txBody>
      </p:sp>
    </p:spTree>
    <p:extLst>
      <p:ext uri="{BB962C8B-B14F-4D97-AF65-F5344CB8AC3E}">
        <p14:creationId xmlns:p14="http://schemas.microsoft.com/office/powerpoint/2010/main" val="2019926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B9B94E-FA05-B1B1-DBB2-DF7D399B977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B5BB09F-D1C5-F47F-EA0B-A55BD80D7B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3B2DA12-9D81-2A3C-A4BA-7120F2159934}"/>
              </a:ext>
            </a:extLst>
          </p:cNvPr>
          <p:cNvSpPr>
            <a:spLocks noGrp="1"/>
          </p:cNvSpPr>
          <p:nvPr>
            <p:ph type="dt" sz="half" idx="10"/>
          </p:nvPr>
        </p:nvSpPr>
        <p:spPr/>
        <p:txBody>
          <a:bodyPr/>
          <a:lstStyle/>
          <a:p>
            <a:fld id="{33F4A73D-BB7C-45A8-A27E-C0BA67F15FEA}" type="datetimeFigureOut">
              <a:rPr kumimoji="1" lang="ja-JP" altLang="en-US" smtClean="0"/>
              <a:t>2025/7/17</a:t>
            </a:fld>
            <a:endParaRPr kumimoji="1" lang="ja-JP" altLang="en-US"/>
          </a:p>
        </p:txBody>
      </p:sp>
      <p:sp>
        <p:nvSpPr>
          <p:cNvPr id="5" name="フッター プレースホルダー 4">
            <a:extLst>
              <a:ext uri="{FF2B5EF4-FFF2-40B4-BE49-F238E27FC236}">
                <a16:creationId xmlns:a16="http://schemas.microsoft.com/office/drawing/2014/main" id="{ACD63820-1592-359D-1DAE-BE7FDAC2A1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1F6B92-FF4E-C0EE-9822-8DD488A349A6}"/>
              </a:ext>
            </a:extLst>
          </p:cNvPr>
          <p:cNvSpPr>
            <a:spLocks noGrp="1"/>
          </p:cNvSpPr>
          <p:nvPr>
            <p:ph type="sldNum" sz="quarter" idx="12"/>
          </p:nvPr>
        </p:nvSpPr>
        <p:spPr/>
        <p:txBody>
          <a:bodyPr/>
          <a:lstStyle/>
          <a:p>
            <a:fld id="{FBBFF1BC-AC35-48D6-839E-ADDA5794509E}" type="slidenum">
              <a:rPr kumimoji="1" lang="ja-JP" altLang="en-US" smtClean="0"/>
              <a:t>‹#›</a:t>
            </a:fld>
            <a:endParaRPr kumimoji="1" lang="ja-JP" altLang="en-US"/>
          </a:p>
        </p:txBody>
      </p:sp>
    </p:spTree>
    <p:extLst>
      <p:ext uri="{BB962C8B-B14F-4D97-AF65-F5344CB8AC3E}">
        <p14:creationId xmlns:p14="http://schemas.microsoft.com/office/powerpoint/2010/main" val="1337349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5B9945-A6F5-C57F-83D1-42C87A7A392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97A1001-9AFE-DA7E-011C-45EB77F0903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6EC61A1-8D4C-B9EC-A719-5E7C1C8869DB}"/>
              </a:ext>
            </a:extLst>
          </p:cNvPr>
          <p:cNvSpPr>
            <a:spLocks noGrp="1"/>
          </p:cNvSpPr>
          <p:nvPr>
            <p:ph type="dt" sz="half" idx="10"/>
          </p:nvPr>
        </p:nvSpPr>
        <p:spPr/>
        <p:txBody>
          <a:bodyPr/>
          <a:lstStyle/>
          <a:p>
            <a:fld id="{33F4A73D-BB7C-45A8-A27E-C0BA67F15FEA}" type="datetimeFigureOut">
              <a:rPr kumimoji="1" lang="ja-JP" altLang="en-US" smtClean="0"/>
              <a:t>2025/7/17</a:t>
            </a:fld>
            <a:endParaRPr kumimoji="1" lang="ja-JP" altLang="en-US"/>
          </a:p>
        </p:txBody>
      </p:sp>
      <p:sp>
        <p:nvSpPr>
          <p:cNvPr id="5" name="フッター プレースホルダー 4">
            <a:extLst>
              <a:ext uri="{FF2B5EF4-FFF2-40B4-BE49-F238E27FC236}">
                <a16:creationId xmlns:a16="http://schemas.microsoft.com/office/drawing/2014/main" id="{EC9B48B5-B50C-F9E1-A7EC-95D77F8505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337D37-8AFE-D2B7-2303-8857CDD205E6}"/>
              </a:ext>
            </a:extLst>
          </p:cNvPr>
          <p:cNvSpPr>
            <a:spLocks noGrp="1"/>
          </p:cNvSpPr>
          <p:nvPr>
            <p:ph type="sldNum" sz="quarter" idx="12"/>
          </p:nvPr>
        </p:nvSpPr>
        <p:spPr/>
        <p:txBody>
          <a:bodyPr/>
          <a:lstStyle/>
          <a:p>
            <a:fld id="{FBBFF1BC-AC35-48D6-839E-ADDA5794509E}" type="slidenum">
              <a:rPr kumimoji="1" lang="ja-JP" altLang="en-US" smtClean="0"/>
              <a:t>‹#›</a:t>
            </a:fld>
            <a:endParaRPr kumimoji="1" lang="ja-JP" altLang="en-US"/>
          </a:p>
        </p:txBody>
      </p:sp>
    </p:spTree>
    <p:extLst>
      <p:ext uri="{BB962C8B-B14F-4D97-AF65-F5344CB8AC3E}">
        <p14:creationId xmlns:p14="http://schemas.microsoft.com/office/powerpoint/2010/main" val="3786473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3718A89-362B-BB65-5882-CE75F6D90F0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84A466B-5AD9-59E3-C53B-5BBDF6B9D23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4E947A-69C9-FEB3-C475-0864D953B1C3}"/>
              </a:ext>
            </a:extLst>
          </p:cNvPr>
          <p:cNvSpPr>
            <a:spLocks noGrp="1"/>
          </p:cNvSpPr>
          <p:nvPr>
            <p:ph type="dt" sz="half" idx="10"/>
          </p:nvPr>
        </p:nvSpPr>
        <p:spPr/>
        <p:txBody>
          <a:bodyPr/>
          <a:lstStyle/>
          <a:p>
            <a:fld id="{33F4A73D-BB7C-45A8-A27E-C0BA67F15FEA}" type="datetimeFigureOut">
              <a:rPr kumimoji="1" lang="ja-JP" altLang="en-US" smtClean="0"/>
              <a:t>2025/7/17</a:t>
            </a:fld>
            <a:endParaRPr kumimoji="1" lang="ja-JP" altLang="en-US"/>
          </a:p>
        </p:txBody>
      </p:sp>
      <p:sp>
        <p:nvSpPr>
          <p:cNvPr id="5" name="フッター プレースホルダー 4">
            <a:extLst>
              <a:ext uri="{FF2B5EF4-FFF2-40B4-BE49-F238E27FC236}">
                <a16:creationId xmlns:a16="http://schemas.microsoft.com/office/drawing/2014/main" id="{989EFE46-6110-BA9F-46D2-00B7DB03551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793C0C-AB0B-221D-EBF2-6F8DDEE10FCF}"/>
              </a:ext>
            </a:extLst>
          </p:cNvPr>
          <p:cNvSpPr>
            <a:spLocks noGrp="1"/>
          </p:cNvSpPr>
          <p:nvPr>
            <p:ph type="sldNum" sz="quarter" idx="12"/>
          </p:nvPr>
        </p:nvSpPr>
        <p:spPr/>
        <p:txBody>
          <a:bodyPr/>
          <a:lstStyle/>
          <a:p>
            <a:fld id="{FBBFF1BC-AC35-48D6-839E-ADDA5794509E}" type="slidenum">
              <a:rPr kumimoji="1" lang="ja-JP" altLang="en-US" smtClean="0"/>
              <a:t>‹#›</a:t>
            </a:fld>
            <a:endParaRPr kumimoji="1" lang="ja-JP" altLang="en-US"/>
          </a:p>
        </p:txBody>
      </p:sp>
    </p:spTree>
    <p:extLst>
      <p:ext uri="{BB962C8B-B14F-4D97-AF65-F5344CB8AC3E}">
        <p14:creationId xmlns:p14="http://schemas.microsoft.com/office/powerpoint/2010/main" val="193578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4918C0-5C5D-51BE-B6A3-B05052EB11E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531CFF-783B-E1EF-15D0-8B09ACCBF83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09D56E-634C-EA49-01C9-252C02D9E1E2}"/>
              </a:ext>
            </a:extLst>
          </p:cNvPr>
          <p:cNvSpPr>
            <a:spLocks noGrp="1"/>
          </p:cNvSpPr>
          <p:nvPr>
            <p:ph type="dt" sz="half" idx="10"/>
          </p:nvPr>
        </p:nvSpPr>
        <p:spPr/>
        <p:txBody>
          <a:bodyPr/>
          <a:lstStyle/>
          <a:p>
            <a:fld id="{33F4A73D-BB7C-45A8-A27E-C0BA67F15FEA}" type="datetimeFigureOut">
              <a:rPr kumimoji="1" lang="ja-JP" altLang="en-US" smtClean="0"/>
              <a:t>2025/7/17</a:t>
            </a:fld>
            <a:endParaRPr kumimoji="1" lang="ja-JP" altLang="en-US"/>
          </a:p>
        </p:txBody>
      </p:sp>
      <p:sp>
        <p:nvSpPr>
          <p:cNvPr id="5" name="フッター プレースホルダー 4">
            <a:extLst>
              <a:ext uri="{FF2B5EF4-FFF2-40B4-BE49-F238E27FC236}">
                <a16:creationId xmlns:a16="http://schemas.microsoft.com/office/drawing/2014/main" id="{819E97E7-7E8F-0BDE-4C81-1C9750CE54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18EAF8-CFCE-C8EB-49C7-77512A52F43A}"/>
              </a:ext>
            </a:extLst>
          </p:cNvPr>
          <p:cNvSpPr>
            <a:spLocks noGrp="1"/>
          </p:cNvSpPr>
          <p:nvPr>
            <p:ph type="sldNum" sz="quarter" idx="12"/>
          </p:nvPr>
        </p:nvSpPr>
        <p:spPr/>
        <p:txBody>
          <a:bodyPr/>
          <a:lstStyle/>
          <a:p>
            <a:fld id="{FBBFF1BC-AC35-48D6-839E-ADDA5794509E}" type="slidenum">
              <a:rPr kumimoji="1" lang="ja-JP" altLang="en-US" smtClean="0"/>
              <a:t>‹#›</a:t>
            </a:fld>
            <a:endParaRPr kumimoji="1" lang="ja-JP" altLang="en-US"/>
          </a:p>
        </p:txBody>
      </p:sp>
    </p:spTree>
    <p:extLst>
      <p:ext uri="{BB962C8B-B14F-4D97-AF65-F5344CB8AC3E}">
        <p14:creationId xmlns:p14="http://schemas.microsoft.com/office/powerpoint/2010/main" val="71164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0ADE54-4D48-17AF-8723-82EFEBCEB7E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32A7849-B360-43D9-0309-8FE36B2BC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A6EF077-A513-A50B-167A-7AD61D0FDC70}"/>
              </a:ext>
            </a:extLst>
          </p:cNvPr>
          <p:cNvSpPr>
            <a:spLocks noGrp="1"/>
          </p:cNvSpPr>
          <p:nvPr>
            <p:ph type="dt" sz="half" idx="10"/>
          </p:nvPr>
        </p:nvSpPr>
        <p:spPr/>
        <p:txBody>
          <a:bodyPr/>
          <a:lstStyle/>
          <a:p>
            <a:fld id="{33F4A73D-BB7C-45A8-A27E-C0BA67F15FEA}" type="datetimeFigureOut">
              <a:rPr kumimoji="1" lang="ja-JP" altLang="en-US" smtClean="0"/>
              <a:t>2025/7/17</a:t>
            </a:fld>
            <a:endParaRPr kumimoji="1" lang="ja-JP" altLang="en-US"/>
          </a:p>
        </p:txBody>
      </p:sp>
      <p:sp>
        <p:nvSpPr>
          <p:cNvPr id="5" name="フッター プレースホルダー 4">
            <a:extLst>
              <a:ext uri="{FF2B5EF4-FFF2-40B4-BE49-F238E27FC236}">
                <a16:creationId xmlns:a16="http://schemas.microsoft.com/office/drawing/2014/main" id="{EE93704A-6272-AE03-AF7D-0912C56C50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9126732-3369-55A0-B74A-EFA4DD6D23ED}"/>
              </a:ext>
            </a:extLst>
          </p:cNvPr>
          <p:cNvSpPr>
            <a:spLocks noGrp="1"/>
          </p:cNvSpPr>
          <p:nvPr>
            <p:ph type="sldNum" sz="quarter" idx="12"/>
          </p:nvPr>
        </p:nvSpPr>
        <p:spPr/>
        <p:txBody>
          <a:bodyPr/>
          <a:lstStyle/>
          <a:p>
            <a:fld id="{FBBFF1BC-AC35-48D6-839E-ADDA5794509E}" type="slidenum">
              <a:rPr kumimoji="1" lang="ja-JP" altLang="en-US" smtClean="0"/>
              <a:t>‹#›</a:t>
            </a:fld>
            <a:endParaRPr kumimoji="1" lang="ja-JP" altLang="en-US"/>
          </a:p>
        </p:txBody>
      </p:sp>
    </p:spTree>
    <p:extLst>
      <p:ext uri="{BB962C8B-B14F-4D97-AF65-F5344CB8AC3E}">
        <p14:creationId xmlns:p14="http://schemas.microsoft.com/office/powerpoint/2010/main" val="1047389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C2F3B6-14F7-6FC4-7078-606549E87C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52FA16-74EC-7C46-4AC9-24A4DA3FF9D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247FBBA-6D04-1B97-08B1-CF4BD154C76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A60112B-C730-030E-DF1B-94AB68ACC0AA}"/>
              </a:ext>
            </a:extLst>
          </p:cNvPr>
          <p:cNvSpPr>
            <a:spLocks noGrp="1"/>
          </p:cNvSpPr>
          <p:nvPr>
            <p:ph type="dt" sz="half" idx="10"/>
          </p:nvPr>
        </p:nvSpPr>
        <p:spPr/>
        <p:txBody>
          <a:bodyPr/>
          <a:lstStyle/>
          <a:p>
            <a:fld id="{33F4A73D-BB7C-45A8-A27E-C0BA67F15FEA}" type="datetimeFigureOut">
              <a:rPr kumimoji="1" lang="ja-JP" altLang="en-US" smtClean="0"/>
              <a:t>2025/7/17</a:t>
            </a:fld>
            <a:endParaRPr kumimoji="1" lang="ja-JP" altLang="en-US"/>
          </a:p>
        </p:txBody>
      </p:sp>
      <p:sp>
        <p:nvSpPr>
          <p:cNvPr id="6" name="フッター プレースホルダー 5">
            <a:extLst>
              <a:ext uri="{FF2B5EF4-FFF2-40B4-BE49-F238E27FC236}">
                <a16:creationId xmlns:a16="http://schemas.microsoft.com/office/drawing/2014/main" id="{C215D619-BE0A-87CB-AC10-E3294D5D5DB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B184767-93C7-6AF2-884D-E06C1B5DBDC0}"/>
              </a:ext>
            </a:extLst>
          </p:cNvPr>
          <p:cNvSpPr>
            <a:spLocks noGrp="1"/>
          </p:cNvSpPr>
          <p:nvPr>
            <p:ph type="sldNum" sz="quarter" idx="12"/>
          </p:nvPr>
        </p:nvSpPr>
        <p:spPr/>
        <p:txBody>
          <a:bodyPr/>
          <a:lstStyle/>
          <a:p>
            <a:fld id="{FBBFF1BC-AC35-48D6-839E-ADDA5794509E}" type="slidenum">
              <a:rPr kumimoji="1" lang="ja-JP" altLang="en-US" smtClean="0"/>
              <a:t>‹#›</a:t>
            </a:fld>
            <a:endParaRPr kumimoji="1" lang="ja-JP" altLang="en-US"/>
          </a:p>
        </p:txBody>
      </p:sp>
    </p:spTree>
    <p:extLst>
      <p:ext uri="{BB962C8B-B14F-4D97-AF65-F5344CB8AC3E}">
        <p14:creationId xmlns:p14="http://schemas.microsoft.com/office/powerpoint/2010/main" val="507893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0CDA60-A92C-0C53-1BDE-86C1F0FF762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3B94F91-6399-EFE8-2FF8-0FF1F5B50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AF47856-CF5C-8A69-3793-38F513AF882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BE3D25B-CAE3-2A3D-8944-3D15B02F3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3DEC896-55F8-7820-D40C-2214FBA24E6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42143A6-9610-9651-30A0-42774BD808AF}"/>
              </a:ext>
            </a:extLst>
          </p:cNvPr>
          <p:cNvSpPr>
            <a:spLocks noGrp="1"/>
          </p:cNvSpPr>
          <p:nvPr>
            <p:ph type="dt" sz="half" idx="10"/>
          </p:nvPr>
        </p:nvSpPr>
        <p:spPr/>
        <p:txBody>
          <a:bodyPr/>
          <a:lstStyle/>
          <a:p>
            <a:fld id="{33F4A73D-BB7C-45A8-A27E-C0BA67F15FEA}" type="datetimeFigureOut">
              <a:rPr kumimoji="1" lang="ja-JP" altLang="en-US" smtClean="0"/>
              <a:t>2025/7/17</a:t>
            </a:fld>
            <a:endParaRPr kumimoji="1" lang="ja-JP" altLang="en-US"/>
          </a:p>
        </p:txBody>
      </p:sp>
      <p:sp>
        <p:nvSpPr>
          <p:cNvPr id="8" name="フッター プレースホルダー 7">
            <a:extLst>
              <a:ext uri="{FF2B5EF4-FFF2-40B4-BE49-F238E27FC236}">
                <a16:creationId xmlns:a16="http://schemas.microsoft.com/office/drawing/2014/main" id="{628DD14A-189E-1579-7A0B-B76A5FFF83B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ADC6D1B-963E-68A0-4823-D549EF73C990}"/>
              </a:ext>
            </a:extLst>
          </p:cNvPr>
          <p:cNvSpPr>
            <a:spLocks noGrp="1"/>
          </p:cNvSpPr>
          <p:nvPr>
            <p:ph type="sldNum" sz="quarter" idx="12"/>
          </p:nvPr>
        </p:nvSpPr>
        <p:spPr/>
        <p:txBody>
          <a:bodyPr/>
          <a:lstStyle/>
          <a:p>
            <a:fld id="{FBBFF1BC-AC35-48D6-839E-ADDA5794509E}" type="slidenum">
              <a:rPr kumimoji="1" lang="ja-JP" altLang="en-US" smtClean="0"/>
              <a:t>‹#›</a:t>
            </a:fld>
            <a:endParaRPr kumimoji="1" lang="ja-JP" altLang="en-US"/>
          </a:p>
        </p:txBody>
      </p:sp>
    </p:spTree>
    <p:extLst>
      <p:ext uri="{BB962C8B-B14F-4D97-AF65-F5344CB8AC3E}">
        <p14:creationId xmlns:p14="http://schemas.microsoft.com/office/powerpoint/2010/main" val="152996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F69B1F-1889-8A91-BCFE-ACC2E876B28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A8E61ED-33D2-2C3D-B44E-4CD9F7B41AB5}"/>
              </a:ext>
            </a:extLst>
          </p:cNvPr>
          <p:cNvSpPr>
            <a:spLocks noGrp="1"/>
          </p:cNvSpPr>
          <p:nvPr>
            <p:ph type="dt" sz="half" idx="10"/>
          </p:nvPr>
        </p:nvSpPr>
        <p:spPr/>
        <p:txBody>
          <a:bodyPr/>
          <a:lstStyle/>
          <a:p>
            <a:fld id="{33F4A73D-BB7C-45A8-A27E-C0BA67F15FEA}" type="datetimeFigureOut">
              <a:rPr kumimoji="1" lang="ja-JP" altLang="en-US" smtClean="0"/>
              <a:t>2025/7/17</a:t>
            </a:fld>
            <a:endParaRPr kumimoji="1" lang="ja-JP" altLang="en-US"/>
          </a:p>
        </p:txBody>
      </p:sp>
      <p:sp>
        <p:nvSpPr>
          <p:cNvPr id="4" name="フッター プレースホルダー 3">
            <a:extLst>
              <a:ext uri="{FF2B5EF4-FFF2-40B4-BE49-F238E27FC236}">
                <a16:creationId xmlns:a16="http://schemas.microsoft.com/office/drawing/2014/main" id="{3893AEF0-0CEF-F087-BB9B-A0CCA2D6EFC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05D56E8-0186-D5A9-1347-D38166B8BEB0}"/>
              </a:ext>
            </a:extLst>
          </p:cNvPr>
          <p:cNvSpPr>
            <a:spLocks noGrp="1"/>
          </p:cNvSpPr>
          <p:nvPr>
            <p:ph type="sldNum" sz="quarter" idx="12"/>
          </p:nvPr>
        </p:nvSpPr>
        <p:spPr/>
        <p:txBody>
          <a:bodyPr/>
          <a:lstStyle/>
          <a:p>
            <a:fld id="{FBBFF1BC-AC35-48D6-839E-ADDA5794509E}" type="slidenum">
              <a:rPr kumimoji="1" lang="ja-JP" altLang="en-US" smtClean="0"/>
              <a:t>‹#›</a:t>
            </a:fld>
            <a:endParaRPr kumimoji="1" lang="ja-JP" altLang="en-US"/>
          </a:p>
        </p:txBody>
      </p:sp>
    </p:spTree>
    <p:extLst>
      <p:ext uri="{BB962C8B-B14F-4D97-AF65-F5344CB8AC3E}">
        <p14:creationId xmlns:p14="http://schemas.microsoft.com/office/powerpoint/2010/main" val="4148696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E647E67-9429-3D0C-E7CA-C9EF24806FE0}"/>
              </a:ext>
            </a:extLst>
          </p:cNvPr>
          <p:cNvSpPr>
            <a:spLocks noGrp="1"/>
          </p:cNvSpPr>
          <p:nvPr>
            <p:ph type="dt" sz="half" idx="10"/>
          </p:nvPr>
        </p:nvSpPr>
        <p:spPr/>
        <p:txBody>
          <a:bodyPr/>
          <a:lstStyle/>
          <a:p>
            <a:fld id="{33F4A73D-BB7C-45A8-A27E-C0BA67F15FEA}" type="datetimeFigureOut">
              <a:rPr kumimoji="1" lang="ja-JP" altLang="en-US" smtClean="0"/>
              <a:t>2025/7/17</a:t>
            </a:fld>
            <a:endParaRPr kumimoji="1" lang="ja-JP" altLang="en-US"/>
          </a:p>
        </p:txBody>
      </p:sp>
      <p:sp>
        <p:nvSpPr>
          <p:cNvPr id="3" name="フッター プレースホルダー 2">
            <a:extLst>
              <a:ext uri="{FF2B5EF4-FFF2-40B4-BE49-F238E27FC236}">
                <a16:creationId xmlns:a16="http://schemas.microsoft.com/office/drawing/2014/main" id="{FF65F70B-44D8-8C4D-68CC-3674A879962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10238F5-8E3C-EB94-6BA5-420BF88A49D0}"/>
              </a:ext>
            </a:extLst>
          </p:cNvPr>
          <p:cNvSpPr>
            <a:spLocks noGrp="1"/>
          </p:cNvSpPr>
          <p:nvPr>
            <p:ph type="sldNum" sz="quarter" idx="12"/>
          </p:nvPr>
        </p:nvSpPr>
        <p:spPr/>
        <p:txBody>
          <a:bodyPr/>
          <a:lstStyle/>
          <a:p>
            <a:fld id="{FBBFF1BC-AC35-48D6-839E-ADDA5794509E}" type="slidenum">
              <a:rPr kumimoji="1" lang="ja-JP" altLang="en-US" smtClean="0"/>
              <a:t>‹#›</a:t>
            </a:fld>
            <a:endParaRPr kumimoji="1" lang="ja-JP" altLang="en-US"/>
          </a:p>
        </p:txBody>
      </p:sp>
    </p:spTree>
    <p:extLst>
      <p:ext uri="{BB962C8B-B14F-4D97-AF65-F5344CB8AC3E}">
        <p14:creationId xmlns:p14="http://schemas.microsoft.com/office/powerpoint/2010/main" val="258597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C5EFF4-7D83-37EC-C197-1B9018B4AA1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3913D8F-A901-6C72-6B92-E18577EAD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0B6AA0D-8AEE-232A-C976-5A77D115F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16E10CE-0497-30B5-6833-48FC49AF37CC}"/>
              </a:ext>
            </a:extLst>
          </p:cNvPr>
          <p:cNvSpPr>
            <a:spLocks noGrp="1"/>
          </p:cNvSpPr>
          <p:nvPr>
            <p:ph type="dt" sz="half" idx="10"/>
          </p:nvPr>
        </p:nvSpPr>
        <p:spPr/>
        <p:txBody>
          <a:bodyPr/>
          <a:lstStyle/>
          <a:p>
            <a:fld id="{33F4A73D-BB7C-45A8-A27E-C0BA67F15FEA}" type="datetimeFigureOut">
              <a:rPr kumimoji="1" lang="ja-JP" altLang="en-US" smtClean="0"/>
              <a:t>2025/7/17</a:t>
            </a:fld>
            <a:endParaRPr kumimoji="1" lang="ja-JP" altLang="en-US"/>
          </a:p>
        </p:txBody>
      </p:sp>
      <p:sp>
        <p:nvSpPr>
          <p:cNvPr id="6" name="フッター プレースホルダー 5">
            <a:extLst>
              <a:ext uri="{FF2B5EF4-FFF2-40B4-BE49-F238E27FC236}">
                <a16:creationId xmlns:a16="http://schemas.microsoft.com/office/drawing/2014/main" id="{8B058FCA-9B4F-7918-AEA2-CEB0542ECCF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8759EB1-B428-5E02-D439-3A35507527F7}"/>
              </a:ext>
            </a:extLst>
          </p:cNvPr>
          <p:cNvSpPr>
            <a:spLocks noGrp="1"/>
          </p:cNvSpPr>
          <p:nvPr>
            <p:ph type="sldNum" sz="quarter" idx="12"/>
          </p:nvPr>
        </p:nvSpPr>
        <p:spPr/>
        <p:txBody>
          <a:bodyPr/>
          <a:lstStyle/>
          <a:p>
            <a:fld id="{FBBFF1BC-AC35-48D6-839E-ADDA5794509E}" type="slidenum">
              <a:rPr kumimoji="1" lang="ja-JP" altLang="en-US" smtClean="0"/>
              <a:t>‹#›</a:t>
            </a:fld>
            <a:endParaRPr kumimoji="1" lang="ja-JP" altLang="en-US"/>
          </a:p>
        </p:txBody>
      </p:sp>
    </p:spTree>
    <p:extLst>
      <p:ext uri="{BB962C8B-B14F-4D97-AF65-F5344CB8AC3E}">
        <p14:creationId xmlns:p14="http://schemas.microsoft.com/office/powerpoint/2010/main" val="204992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B205C7-0435-7F62-48AD-3FDC3C31FB9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44CE108-7C9C-773B-28AB-56ABE32174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FA3891D-CFDE-05F5-96AB-C49BAE9A1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43BF3A2-66CF-A04D-BFE5-0932E06B5725}"/>
              </a:ext>
            </a:extLst>
          </p:cNvPr>
          <p:cNvSpPr>
            <a:spLocks noGrp="1"/>
          </p:cNvSpPr>
          <p:nvPr>
            <p:ph type="dt" sz="half" idx="10"/>
          </p:nvPr>
        </p:nvSpPr>
        <p:spPr/>
        <p:txBody>
          <a:bodyPr/>
          <a:lstStyle/>
          <a:p>
            <a:fld id="{33F4A73D-BB7C-45A8-A27E-C0BA67F15FEA}" type="datetimeFigureOut">
              <a:rPr kumimoji="1" lang="ja-JP" altLang="en-US" smtClean="0"/>
              <a:t>2025/7/17</a:t>
            </a:fld>
            <a:endParaRPr kumimoji="1" lang="ja-JP" altLang="en-US"/>
          </a:p>
        </p:txBody>
      </p:sp>
      <p:sp>
        <p:nvSpPr>
          <p:cNvPr id="6" name="フッター プレースホルダー 5">
            <a:extLst>
              <a:ext uri="{FF2B5EF4-FFF2-40B4-BE49-F238E27FC236}">
                <a16:creationId xmlns:a16="http://schemas.microsoft.com/office/drawing/2014/main" id="{F9053F31-0F74-8B63-A53B-E41123360C5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CE2D3D-E1BF-244D-416C-A34813FF9D8B}"/>
              </a:ext>
            </a:extLst>
          </p:cNvPr>
          <p:cNvSpPr>
            <a:spLocks noGrp="1"/>
          </p:cNvSpPr>
          <p:nvPr>
            <p:ph type="sldNum" sz="quarter" idx="12"/>
          </p:nvPr>
        </p:nvSpPr>
        <p:spPr/>
        <p:txBody>
          <a:bodyPr/>
          <a:lstStyle/>
          <a:p>
            <a:fld id="{FBBFF1BC-AC35-48D6-839E-ADDA5794509E}" type="slidenum">
              <a:rPr kumimoji="1" lang="ja-JP" altLang="en-US" smtClean="0"/>
              <a:t>‹#›</a:t>
            </a:fld>
            <a:endParaRPr kumimoji="1" lang="ja-JP" altLang="en-US"/>
          </a:p>
        </p:txBody>
      </p:sp>
    </p:spTree>
    <p:extLst>
      <p:ext uri="{BB962C8B-B14F-4D97-AF65-F5344CB8AC3E}">
        <p14:creationId xmlns:p14="http://schemas.microsoft.com/office/powerpoint/2010/main" val="261626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17B9A4C-A920-ED93-8AD6-D848710EFD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2F287DF-FC5F-4C8F-B770-A48704E16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EA43F2F-A7E3-2BDC-CD4B-214E234A8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4A73D-BB7C-45A8-A27E-C0BA67F15FEA}" type="datetimeFigureOut">
              <a:rPr kumimoji="1" lang="ja-JP" altLang="en-US" smtClean="0"/>
              <a:t>2025/7/17</a:t>
            </a:fld>
            <a:endParaRPr kumimoji="1" lang="ja-JP" altLang="en-US"/>
          </a:p>
        </p:txBody>
      </p:sp>
      <p:sp>
        <p:nvSpPr>
          <p:cNvPr id="5" name="フッター プレースホルダー 4">
            <a:extLst>
              <a:ext uri="{FF2B5EF4-FFF2-40B4-BE49-F238E27FC236}">
                <a16:creationId xmlns:a16="http://schemas.microsoft.com/office/drawing/2014/main" id="{BC6B7F93-F0A6-BB00-0EDE-6483575B3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13F6470-997E-2ECD-8F60-573A62F617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FF1BC-AC35-48D6-839E-ADDA5794509E}" type="slidenum">
              <a:rPr kumimoji="1" lang="ja-JP" altLang="en-US" smtClean="0"/>
              <a:t>‹#›</a:t>
            </a:fld>
            <a:endParaRPr kumimoji="1" lang="ja-JP" altLang="en-US"/>
          </a:p>
        </p:txBody>
      </p:sp>
    </p:spTree>
    <p:extLst>
      <p:ext uri="{BB962C8B-B14F-4D97-AF65-F5344CB8AC3E}">
        <p14:creationId xmlns:p14="http://schemas.microsoft.com/office/powerpoint/2010/main" val="821908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EDE14512-E485-D503-9375-85A0818D86BB}"/>
              </a:ext>
            </a:extLst>
          </p:cNvPr>
          <p:cNvSpPr>
            <a:spLocks noGrp="1"/>
          </p:cNvSpPr>
          <p:nvPr>
            <p:ph type="subTitle" idx="1"/>
          </p:nvPr>
        </p:nvSpPr>
        <p:spPr>
          <a:xfrm>
            <a:off x="4590333" y="741961"/>
            <a:ext cx="2896746" cy="461198"/>
          </a:xfrm>
        </p:spPr>
        <p:txBody>
          <a:bodyPr/>
          <a:lstStyle/>
          <a:p>
            <a:r>
              <a:rPr kumimoji="1" lang="ja-JP" altLang="en-US" b="1" dirty="0"/>
              <a:t>初めのご挨拶</a:t>
            </a:r>
          </a:p>
        </p:txBody>
      </p:sp>
      <p:sp>
        <p:nvSpPr>
          <p:cNvPr id="5" name="テキスト ボックス 4">
            <a:extLst>
              <a:ext uri="{FF2B5EF4-FFF2-40B4-BE49-F238E27FC236}">
                <a16:creationId xmlns:a16="http://schemas.microsoft.com/office/drawing/2014/main" id="{8AD88389-0FCF-5D54-19AD-5AB091A46B33}"/>
              </a:ext>
            </a:extLst>
          </p:cNvPr>
          <p:cNvSpPr txBox="1"/>
          <p:nvPr/>
        </p:nvSpPr>
        <p:spPr>
          <a:xfrm>
            <a:off x="678872" y="1494104"/>
            <a:ext cx="10612582" cy="3176191"/>
          </a:xfrm>
          <a:prstGeom prst="rect">
            <a:avLst/>
          </a:prstGeom>
          <a:noFill/>
        </p:spPr>
        <p:txBody>
          <a:bodyPr wrap="square">
            <a:spAutoFit/>
          </a:bodyPr>
          <a:lstStyle/>
          <a:p>
            <a:pPr>
              <a:lnSpc>
                <a:spcPct val="150000"/>
              </a:lnSpc>
            </a:pPr>
            <a:r>
              <a:rPr lang="ja-JP" altLang="en-US" sz="1500" dirty="0"/>
              <a:t>初めまして！株式会社</a:t>
            </a:r>
            <a:r>
              <a:rPr lang="en-US" altLang="ja-JP" sz="1500" dirty="0"/>
              <a:t>AOI</a:t>
            </a:r>
            <a:r>
              <a:rPr lang="ja-JP" altLang="en-US" sz="1500" dirty="0"/>
              <a:t> </a:t>
            </a:r>
            <a:r>
              <a:rPr lang="en-US" altLang="ja-JP" sz="1500" dirty="0"/>
              <a:t>lab</a:t>
            </a:r>
            <a:r>
              <a:rPr lang="ja-JP" altLang="en-US" sz="1500" dirty="0"/>
              <a:t>　代表</a:t>
            </a:r>
            <a:br>
              <a:rPr lang="en-US" altLang="ja-JP" sz="1500" dirty="0"/>
            </a:br>
            <a:r>
              <a:rPr lang="ja-JP" altLang="en-US" sz="1500" dirty="0"/>
              <a:t>松田葵と申します。</a:t>
            </a:r>
            <a:br>
              <a:rPr lang="en-US" altLang="ja-JP" sz="1500" dirty="0"/>
            </a:br>
            <a:r>
              <a:rPr lang="ja-JP" altLang="en-US" sz="1500" dirty="0"/>
              <a:t>この度はページをご覧いただきありがとうございます</a:t>
            </a:r>
            <a:r>
              <a:rPr lang="en-US" altLang="ja-JP" sz="1500" dirty="0"/>
              <a:t>!</a:t>
            </a:r>
            <a:br>
              <a:rPr lang="en-US" altLang="ja-JP" sz="1500" dirty="0"/>
            </a:br>
            <a:br>
              <a:rPr lang="en-US" altLang="ja-JP" sz="1500" dirty="0"/>
            </a:br>
            <a:r>
              <a:rPr lang="ja-JP" altLang="en-US" sz="1500" dirty="0"/>
              <a:t>私たちは、酵素のメーカーをしています。</a:t>
            </a:r>
            <a:br>
              <a:rPr lang="en-US" altLang="ja-JP" sz="1500" dirty="0"/>
            </a:br>
            <a:r>
              <a:rPr lang="ja-JP" altLang="en-US" sz="1500" dirty="0"/>
              <a:t>取引先として病院や商社様、サロン様に酵素の卸をしているのですが、</a:t>
            </a:r>
            <a:br>
              <a:rPr lang="en-US" altLang="ja-JP" sz="1500" dirty="0"/>
            </a:br>
            <a:r>
              <a:rPr lang="ja-JP" altLang="en-US" sz="1500" dirty="0"/>
              <a:t>お客様や取引様から眠りが浅い、リラックスしたい、なかなか疲れが取れない、生理前でイライラ、などなど</a:t>
            </a:r>
            <a:r>
              <a:rPr lang="en-US" altLang="ja-JP" sz="1500" dirty="0"/>
              <a:t>…</a:t>
            </a:r>
            <a:br>
              <a:rPr lang="en-US" altLang="ja-JP" sz="1500" dirty="0"/>
            </a:br>
            <a:r>
              <a:rPr lang="ja-JP" altLang="en-US" sz="1500" dirty="0"/>
              <a:t>ご相談を頂き、なにか毎日続けられる、お茶やハーブティーを作ってほしいと要望を頂き</a:t>
            </a:r>
            <a:br>
              <a:rPr lang="en-US" altLang="ja-JP" sz="1500" dirty="0"/>
            </a:br>
            <a:r>
              <a:rPr lang="en-US" altLang="ja-JP" sz="1500" dirty="0"/>
              <a:t>300</a:t>
            </a:r>
            <a:r>
              <a:rPr lang="ja-JP" altLang="en-US" sz="1500" dirty="0"/>
              <a:t>人にアンケート調査をし、本当にみんなが欲しかった、飲みたかったを実現したハーブティーになっています。</a:t>
            </a:r>
            <a:endParaRPr kumimoji="1" lang="ja-JP" altLang="en-US" sz="1500" dirty="0"/>
          </a:p>
        </p:txBody>
      </p:sp>
    </p:spTree>
    <p:extLst>
      <p:ext uri="{BB962C8B-B14F-4D97-AF65-F5344CB8AC3E}">
        <p14:creationId xmlns:p14="http://schemas.microsoft.com/office/powerpoint/2010/main" val="317957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ADE57E8-5B5F-DF12-52F3-3C6398426720}"/>
              </a:ext>
            </a:extLst>
          </p:cNvPr>
          <p:cNvSpPr>
            <a:spLocks noGrp="1"/>
          </p:cNvSpPr>
          <p:nvPr>
            <p:ph idx="1"/>
          </p:nvPr>
        </p:nvSpPr>
        <p:spPr/>
        <p:txBody>
          <a:bodyPr>
            <a:normAutofit/>
          </a:bodyPr>
          <a:lstStyle/>
          <a:p>
            <a:pPr marL="0" indent="0" fontAlgn="base">
              <a:lnSpc>
                <a:spcPct val="150000"/>
              </a:lnSpc>
              <a:buNone/>
            </a:pPr>
            <a:r>
              <a:rPr lang="ja-JP" altLang="en-US" sz="1500" dirty="0"/>
              <a:t>＜賞味期限＞　発送日より約</a:t>
            </a:r>
            <a:r>
              <a:rPr lang="en-US" altLang="ja-JP" sz="1500" dirty="0"/>
              <a:t>1</a:t>
            </a:r>
            <a:r>
              <a:rPr lang="ja-JP" altLang="en-US" sz="1500" dirty="0"/>
              <a:t>年～</a:t>
            </a:r>
            <a:r>
              <a:rPr lang="en-US" altLang="ja-JP" sz="1500" dirty="0"/>
              <a:t>1</a:t>
            </a:r>
            <a:r>
              <a:rPr lang="ja-JP" altLang="en-US" sz="1500" dirty="0"/>
              <a:t>年半</a:t>
            </a:r>
          </a:p>
          <a:p>
            <a:pPr marL="0" indent="0" fontAlgn="base">
              <a:lnSpc>
                <a:spcPct val="150000"/>
              </a:lnSpc>
              <a:buNone/>
            </a:pPr>
            <a:r>
              <a:rPr lang="ja-JP" altLang="en-US" sz="1500" dirty="0"/>
              <a:t>＜保管方法＞　高温多湿を避け常温で保存。</a:t>
            </a:r>
          </a:p>
        </p:txBody>
      </p:sp>
    </p:spTree>
    <p:extLst>
      <p:ext uri="{BB962C8B-B14F-4D97-AF65-F5344CB8AC3E}">
        <p14:creationId xmlns:p14="http://schemas.microsoft.com/office/powerpoint/2010/main" val="36818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D60824-C677-9A62-177D-5C6B937DD6C0}"/>
              </a:ext>
            </a:extLst>
          </p:cNvPr>
          <p:cNvSpPr>
            <a:spLocks noGrp="1"/>
          </p:cNvSpPr>
          <p:nvPr>
            <p:ph type="title"/>
          </p:nvPr>
        </p:nvSpPr>
        <p:spPr/>
        <p:txBody>
          <a:bodyPr>
            <a:normAutofit/>
          </a:bodyPr>
          <a:lstStyle/>
          <a:p>
            <a:pPr algn="ctr"/>
            <a:r>
              <a:rPr kumimoji="1" lang="en-US" altLang="ja-JP" sz="2400" b="1" dirty="0"/>
              <a:t>Q</a:t>
            </a:r>
            <a:r>
              <a:rPr kumimoji="1" lang="ja-JP" altLang="en-US" sz="2400" b="1" dirty="0"/>
              <a:t>＆</a:t>
            </a:r>
            <a:r>
              <a:rPr kumimoji="1" lang="en-US" altLang="ja-JP" sz="2400" b="1" dirty="0"/>
              <a:t>A</a:t>
            </a:r>
            <a:endParaRPr kumimoji="1" lang="ja-JP" altLang="en-US" sz="2400" b="1" dirty="0"/>
          </a:p>
        </p:txBody>
      </p:sp>
      <p:sp>
        <p:nvSpPr>
          <p:cNvPr id="3" name="コンテンツ プレースホルダー 2">
            <a:extLst>
              <a:ext uri="{FF2B5EF4-FFF2-40B4-BE49-F238E27FC236}">
                <a16:creationId xmlns:a16="http://schemas.microsoft.com/office/drawing/2014/main" id="{23C2C47E-63FF-EA53-5719-62CE6351554E}"/>
              </a:ext>
            </a:extLst>
          </p:cNvPr>
          <p:cNvSpPr>
            <a:spLocks noGrp="1"/>
          </p:cNvSpPr>
          <p:nvPr>
            <p:ph idx="1"/>
          </p:nvPr>
        </p:nvSpPr>
        <p:spPr>
          <a:xfrm>
            <a:off x="734291" y="1458479"/>
            <a:ext cx="10515600" cy="5034396"/>
          </a:xfrm>
        </p:spPr>
        <p:txBody>
          <a:bodyPr>
            <a:noAutofit/>
          </a:bodyPr>
          <a:lstStyle/>
          <a:p>
            <a:pPr fontAlgn="base">
              <a:lnSpc>
                <a:spcPct val="170000"/>
              </a:lnSpc>
            </a:pPr>
            <a:r>
              <a:rPr lang="en-US" altLang="ja-JP" sz="1500" b="1" dirty="0"/>
              <a:t>Q.</a:t>
            </a:r>
            <a:r>
              <a:rPr lang="ja-JP" altLang="en-US" sz="1500" b="1" dirty="0"/>
              <a:t>ハーブティーを淹れるときは水道水でよいですか？</a:t>
            </a:r>
            <a:endParaRPr lang="ja-JP" altLang="en-US" sz="1500" dirty="0"/>
          </a:p>
          <a:p>
            <a:pPr fontAlgn="base">
              <a:lnSpc>
                <a:spcPct val="170000"/>
              </a:lnSpc>
            </a:pPr>
            <a:r>
              <a:rPr lang="en-US" altLang="ja-JP" sz="1500" dirty="0"/>
              <a:t>A.</a:t>
            </a:r>
            <a:r>
              <a:rPr lang="ja-JP" altLang="en-US" sz="1500" dirty="0"/>
              <a:t>水道水で問題ありませんが、淹れる際に沸騰をさせカルキ臭を消すことをおすすめします。</a:t>
            </a:r>
          </a:p>
          <a:p>
            <a:pPr fontAlgn="base">
              <a:lnSpc>
                <a:spcPct val="170000"/>
              </a:lnSpc>
            </a:pPr>
            <a:r>
              <a:rPr lang="en-US" altLang="ja-JP" sz="1500" b="1" dirty="0"/>
              <a:t>Q.</a:t>
            </a:r>
            <a:r>
              <a:rPr lang="ja-JP" altLang="en-US" sz="1500" b="1" dirty="0"/>
              <a:t>淹れた後のハーブティーは何日程度持ちますか？</a:t>
            </a:r>
            <a:endParaRPr lang="ja-JP" altLang="en-US" sz="1500" dirty="0"/>
          </a:p>
          <a:p>
            <a:pPr fontAlgn="base">
              <a:lnSpc>
                <a:spcPct val="170000"/>
              </a:lnSpc>
            </a:pPr>
            <a:r>
              <a:rPr lang="en-US" altLang="ja-JP" sz="1500" dirty="0"/>
              <a:t>A.</a:t>
            </a:r>
            <a:r>
              <a:rPr lang="ja-JP" altLang="en-US" sz="1500" dirty="0"/>
              <a:t>数日経つと香りが損なわれるおそれがあるので、淹れたその日のうちにお飲みいただくことをおすすめします。</a:t>
            </a:r>
          </a:p>
          <a:p>
            <a:pPr fontAlgn="base">
              <a:lnSpc>
                <a:spcPct val="170000"/>
              </a:lnSpc>
            </a:pPr>
            <a:r>
              <a:rPr lang="en-US" altLang="ja-JP" sz="1500" b="1" dirty="0"/>
              <a:t>Q.</a:t>
            </a:r>
            <a:r>
              <a:rPr lang="ja-JP" altLang="en-US" sz="1500" b="1" dirty="0"/>
              <a:t>ハーブティーは妊娠中に飲んでもよいですか？</a:t>
            </a:r>
            <a:endParaRPr lang="ja-JP" altLang="en-US" sz="1500" dirty="0"/>
          </a:p>
          <a:p>
            <a:pPr fontAlgn="base">
              <a:lnSpc>
                <a:spcPct val="170000"/>
              </a:lnSpc>
            </a:pPr>
            <a:r>
              <a:rPr lang="en-US" altLang="ja-JP" sz="1500" dirty="0"/>
              <a:t>A.</a:t>
            </a:r>
            <a:r>
              <a:rPr lang="ja-JP" altLang="en-US" sz="1500" dirty="0"/>
              <a:t>ハーブの中には妊娠中に控えた方が良いものも含まれています。また、妊娠中は体調に変化が</a:t>
            </a:r>
            <a:br>
              <a:rPr lang="en-US" altLang="ja-JP" sz="1500" dirty="0"/>
            </a:br>
            <a:r>
              <a:rPr lang="ja-JP" altLang="en-US" sz="1500" dirty="0"/>
              <a:t>生じやすい時期ですので、かかりつけの医師にご相談の上、ご利用ください。</a:t>
            </a:r>
          </a:p>
          <a:p>
            <a:pPr fontAlgn="base">
              <a:lnSpc>
                <a:spcPct val="170000"/>
              </a:lnSpc>
            </a:pPr>
            <a:r>
              <a:rPr lang="en-US" altLang="ja-JP" sz="1500" b="1" dirty="0"/>
              <a:t>Q.</a:t>
            </a:r>
            <a:r>
              <a:rPr lang="ja-JP" altLang="en-US" sz="1500" b="1" dirty="0"/>
              <a:t>子供が飲んでも大丈夫ですか？</a:t>
            </a:r>
            <a:endParaRPr lang="ja-JP" altLang="en-US" sz="1500" dirty="0"/>
          </a:p>
          <a:p>
            <a:pPr fontAlgn="base">
              <a:lnSpc>
                <a:spcPct val="170000"/>
              </a:lnSpc>
            </a:pPr>
            <a:r>
              <a:rPr lang="en-US" altLang="ja-JP" sz="1500" dirty="0"/>
              <a:t>A.</a:t>
            </a:r>
            <a:r>
              <a:rPr lang="ja-JP" altLang="en-US" sz="1500" dirty="0"/>
              <a:t>お子様へは大人が飲む濃さの半分ほどに薄めるなど、様子を見ながら少しずつ飲ませてください。</a:t>
            </a:r>
            <a:br>
              <a:rPr lang="en-US" altLang="ja-JP" sz="1500" dirty="0"/>
            </a:br>
            <a:r>
              <a:rPr lang="ja-JP" altLang="en-US" sz="1500" dirty="0"/>
              <a:t>また、乳幼児への使用はお控えください。</a:t>
            </a:r>
          </a:p>
          <a:p>
            <a:pPr>
              <a:lnSpc>
                <a:spcPct val="170000"/>
              </a:lnSpc>
            </a:pPr>
            <a:endParaRPr kumimoji="1" lang="ja-JP" altLang="en-US" sz="1500" dirty="0"/>
          </a:p>
        </p:txBody>
      </p:sp>
    </p:spTree>
    <p:extLst>
      <p:ext uri="{BB962C8B-B14F-4D97-AF65-F5344CB8AC3E}">
        <p14:creationId xmlns:p14="http://schemas.microsoft.com/office/powerpoint/2010/main" val="3703625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ADD642-9D9F-AE7C-46AA-9D9D9F8E78CD}"/>
              </a:ext>
            </a:extLst>
          </p:cNvPr>
          <p:cNvSpPr>
            <a:spLocks noGrp="1"/>
          </p:cNvSpPr>
          <p:nvPr>
            <p:ph type="title"/>
          </p:nvPr>
        </p:nvSpPr>
        <p:spPr/>
        <p:txBody>
          <a:bodyPr>
            <a:normAutofit/>
          </a:bodyPr>
          <a:lstStyle/>
          <a:p>
            <a:pPr algn="ctr"/>
            <a:r>
              <a:rPr kumimoji="1" lang="ja-JP" altLang="en-US" sz="2400" b="1" dirty="0"/>
              <a:t>健康への気配り</a:t>
            </a:r>
          </a:p>
        </p:txBody>
      </p:sp>
      <p:sp>
        <p:nvSpPr>
          <p:cNvPr id="3" name="コンテンツ プレースホルダー 2">
            <a:extLst>
              <a:ext uri="{FF2B5EF4-FFF2-40B4-BE49-F238E27FC236}">
                <a16:creationId xmlns:a16="http://schemas.microsoft.com/office/drawing/2014/main" id="{44AD2AD4-8994-EF8F-3435-118192BCF42C}"/>
              </a:ext>
            </a:extLst>
          </p:cNvPr>
          <p:cNvSpPr>
            <a:spLocks noGrp="1"/>
          </p:cNvSpPr>
          <p:nvPr>
            <p:ph idx="1"/>
          </p:nvPr>
        </p:nvSpPr>
        <p:spPr>
          <a:xfrm>
            <a:off x="783198" y="1399363"/>
            <a:ext cx="10515600" cy="4351338"/>
          </a:xfrm>
        </p:spPr>
        <p:txBody>
          <a:bodyPr>
            <a:normAutofit/>
          </a:bodyPr>
          <a:lstStyle/>
          <a:p>
            <a:pPr>
              <a:lnSpc>
                <a:spcPct val="150000"/>
              </a:lnSpc>
            </a:pPr>
            <a:r>
              <a:rPr lang="ja-JP" altLang="en-US" sz="1500" dirty="0"/>
              <a:t>「</a:t>
            </a:r>
            <a:r>
              <a:rPr lang="en-US" altLang="ja-JP" sz="1500" dirty="0"/>
              <a:t>FSSC22000</a:t>
            </a:r>
            <a:r>
              <a:rPr lang="ja-JP" altLang="en-US" sz="1500" dirty="0"/>
              <a:t>（食品安全マネージメント）：</a:t>
            </a:r>
            <a:br>
              <a:rPr lang="en-US" altLang="ja-JP" sz="1500" dirty="0"/>
            </a:br>
            <a:r>
              <a:rPr lang="en-US" altLang="ja-JP" sz="1500" dirty="0"/>
              <a:t>UKAS</a:t>
            </a:r>
            <a:r>
              <a:rPr lang="ja-JP" altLang="en-US" sz="1500" dirty="0"/>
              <a:t>一英国認定機関認定審議会」の認定工場で、全国トップレベルの衛生環境のもと製造しています。</a:t>
            </a:r>
          </a:p>
          <a:p>
            <a:pPr>
              <a:lnSpc>
                <a:spcPct val="150000"/>
              </a:lnSpc>
            </a:pPr>
            <a:r>
              <a:rPr lang="ja-JP" altLang="en-US" sz="1500" dirty="0"/>
              <a:t>定期的に残留農薬試験を実施し、製品検査・微生物検査・試飲検査と、お客様のもとへ納得した商品を</a:t>
            </a:r>
            <a:br>
              <a:rPr lang="en-US" altLang="ja-JP" sz="1500" dirty="0"/>
            </a:br>
            <a:r>
              <a:rPr lang="ja-JP" altLang="en-US" sz="1500" dirty="0"/>
              <a:t>お届けするために、徹底した管理を行っております</a:t>
            </a:r>
            <a:endParaRPr kumimoji="1" lang="ja-JP" altLang="en-US" sz="1500" dirty="0"/>
          </a:p>
        </p:txBody>
      </p:sp>
      <p:pic>
        <p:nvPicPr>
          <p:cNvPr id="5" name="図 4">
            <a:extLst>
              <a:ext uri="{FF2B5EF4-FFF2-40B4-BE49-F238E27FC236}">
                <a16:creationId xmlns:a16="http://schemas.microsoft.com/office/drawing/2014/main" id="{18520D71-5454-6BA0-BB82-CB1FB0992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386" y="3258099"/>
            <a:ext cx="5015568" cy="3344779"/>
          </a:xfrm>
          <a:prstGeom prst="rect">
            <a:avLst/>
          </a:prstGeom>
        </p:spPr>
      </p:pic>
      <p:pic>
        <p:nvPicPr>
          <p:cNvPr id="7" name="図 6">
            <a:extLst>
              <a:ext uri="{FF2B5EF4-FFF2-40B4-BE49-F238E27FC236}">
                <a16:creationId xmlns:a16="http://schemas.microsoft.com/office/drawing/2014/main" id="{43329CD6-8764-E9CF-8213-1A4E1529E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291" y="3258099"/>
            <a:ext cx="4850617" cy="3234776"/>
          </a:xfrm>
          <a:prstGeom prst="rect">
            <a:avLst/>
          </a:prstGeom>
        </p:spPr>
      </p:pic>
    </p:spTree>
    <p:extLst>
      <p:ext uri="{BB962C8B-B14F-4D97-AF65-F5344CB8AC3E}">
        <p14:creationId xmlns:p14="http://schemas.microsoft.com/office/powerpoint/2010/main" val="2058302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AE7CF8BC-F29C-8ADB-0F3F-ACCE334B92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653" y="288758"/>
            <a:ext cx="4490445" cy="6159970"/>
          </a:xfrm>
        </p:spPr>
      </p:pic>
      <p:pic>
        <p:nvPicPr>
          <p:cNvPr id="7" name="図 6">
            <a:extLst>
              <a:ext uri="{FF2B5EF4-FFF2-40B4-BE49-F238E27FC236}">
                <a16:creationId xmlns:a16="http://schemas.microsoft.com/office/drawing/2014/main" id="{5C133E1E-8F8D-DEA1-C7A4-33B3AAF1D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098" y="288758"/>
            <a:ext cx="4490445" cy="6121100"/>
          </a:xfrm>
          <a:prstGeom prst="rect">
            <a:avLst/>
          </a:prstGeom>
        </p:spPr>
      </p:pic>
      <p:sp>
        <p:nvSpPr>
          <p:cNvPr id="9" name="テキスト ボックス 8">
            <a:extLst>
              <a:ext uri="{FF2B5EF4-FFF2-40B4-BE49-F238E27FC236}">
                <a16:creationId xmlns:a16="http://schemas.microsoft.com/office/drawing/2014/main" id="{E5606A58-FC4B-8D3C-F2D5-81114C591ED6}"/>
              </a:ext>
            </a:extLst>
          </p:cNvPr>
          <p:cNvSpPr txBox="1"/>
          <p:nvPr/>
        </p:nvSpPr>
        <p:spPr>
          <a:xfrm>
            <a:off x="449698" y="4694388"/>
            <a:ext cx="10848683" cy="468975"/>
          </a:xfrm>
          <a:prstGeom prst="rect">
            <a:avLst/>
          </a:prstGeom>
          <a:noFill/>
        </p:spPr>
        <p:txBody>
          <a:bodyPr wrap="square">
            <a:spAutoFit/>
          </a:bodyPr>
          <a:lstStyle/>
          <a:p>
            <a:pPr>
              <a:lnSpc>
                <a:spcPct val="150000"/>
              </a:lnSpc>
            </a:pPr>
            <a:r>
              <a:rPr lang="ja-JP" altLang="en-US" sz="1800" dirty="0"/>
              <a:t>成分試験解析もしており、ノンカフェインであることを証明しています。</a:t>
            </a:r>
            <a:endParaRPr kumimoji="1" lang="ja-JP" altLang="en-US" sz="1800" dirty="0"/>
          </a:p>
        </p:txBody>
      </p:sp>
      <p:sp>
        <p:nvSpPr>
          <p:cNvPr id="3" name="テキスト ボックス 2">
            <a:extLst>
              <a:ext uri="{FF2B5EF4-FFF2-40B4-BE49-F238E27FC236}">
                <a16:creationId xmlns:a16="http://schemas.microsoft.com/office/drawing/2014/main" id="{D6AD01C3-8CB3-37D7-1E32-645E3DC35766}"/>
              </a:ext>
            </a:extLst>
          </p:cNvPr>
          <p:cNvSpPr txBox="1"/>
          <p:nvPr/>
        </p:nvSpPr>
        <p:spPr>
          <a:xfrm>
            <a:off x="449698" y="1111555"/>
            <a:ext cx="1820207" cy="280654"/>
          </a:xfrm>
          <a:prstGeom prst="rect">
            <a:avLst/>
          </a:prstGeom>
          <a:noFill/>
        </p:spPr>
        <p:txBody>
          <a:bodyPr wrap="square">
            <a:spAutoFit/>
          </a:bodyPr>
          <a:lstStyle/>
          <a:p>
            <a:pPr>
              <a:lnSpc>
                <a:spcPct val="150000"/>
              </a:lnSpc>
            </a:pPr>
            <a:r>
              <a:rPr lang="ja-JP" altLang="en-US" sz="900" dirty="0"/>
              <a:t>依 頼 者 株式会社</a:t>
            </a:r>
            <a:r>
              <a:rPr lang="en-US" altLang="ja-JP" sz="900" dirty="0"/>
              <a:t>AOI lab</a:t>
            </a:r>
            <a:endParaRPr kumimoji="1" lang="ja-JP" altLang="en-US" sz="900" dirty="0"/>
          </a:p>
        </p:txBody>
      </p:sp>
      <p:sp>
        <p:nvSpPr>
          <p:cNvPr id="4" name="テキスト ボックス 3">
            <a:extLst>
              <a:ext uri="{FF2B5EF4-FFF2-40B4-BE49-F238E27FC236}">
                <a16:creationId xmlns:a16="http://schemas.microsoft.com/office/drawing/2014/main" id="{1FD319EA-8203-D79C-5810-BB95EB07B4EA}"/>
              </a:ext>
            </a:extLst>
          </p:cNvPr>
          <p:cNvSpPr txBox="1"/>
          <p:nvPr/>
        </p:nvSpPr>
        <p:spPr>
          <a:xfrm>
            <a:off x="5185896" y="1111555"/>
            <a:ext cx="1820207" cy="280654"/>
          </a:xfrm>
          <a:prstGeom prst="rect">
            <a:avLst/>
          </a:prstGeom>
          <a:noFill/>
        </p:spPr>
        <p:txBody>
          <a:bodyPr wrap="square">
            <a:spAutoFit/>
          </a:bodyPr>
          <a:lstStyle/>
          <a:p>
            <a:pPr>
              <a:lnSpc>
                <a:spcPct val="150000"/>
              </a:lnSpc>
            </a:pPr>
            <a:r>
              <a:rPr lang="ja-JP" altLang="en-US" sz="900" dirty="0"/>
              <a:t>依 頼 者 株式会社</a:t>
            </a:r>
            <a:r>
              <a:rPr lang="en-US" altLang="ja-JP" sz="900" dirty="0"/>
              <a:t>AOI lab</a:t>
            </a:r>
            <a:endParaRPr kumimoji="1" lang="ja-JP" altLang="en-US" sz="900" dirty="0"/>
          </a:p>
        </p:txBody>
      </p:sp>
    </p:spTree>
    <p:extLst>
      <p:ext uri="{BB962C8B-B14F-4D97-AF65-F5344CB8AC3E}">
        <p14:creationId xmlns:p14="http://schemas.microsoft.com/office/powerpoint/2010/main" val="2083859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6E5952-1B48-7CEB-D7F5-845C9909BD58}"/>
              </a:ext>
            </a:extLst>
          </p:cNvPr>
          <p:cNvSpPr>
            <a:spLocks noGrp="1"/>
          </p:cNvSpPr>
          <p:nvPr>
            <p:ph type="title"/>
          </p:nvPr>
        </p:nvSpPr>
        <p:spPr/>
        <p:txBody>
          <a:bodyPr>
            <a:normAutofit/>
          </a:bodyPr>
          <a:lstStyle/>
          <a:p>
            <a:pPr algn="ctr">
              <a:lnSpc>
                <a:spcPct val="150000"/>
              </a:lnSpc>
            </a:pPr>
            <a:r>
              <a:rPr kumimoji="1" lang="ja-JP" altLang="en-US" sz="2400" dirty="0"/>
              <a:t>環境への配慮</a:t>
            </a:r>
          </a:p>
        </p:txBody>
      </p:sp>
      <p:pic>
        <p:nvPicPr>
          <p:cNvPr id="5" name="図 4">
            <a:extLst>
              <a:ext uri="{FF2B5EF4-FFF2-40B4-BE49-F238E27FC236}">
                <a16:creationId xmlns:a16="http://schemas.microsoft.com/office/drawing/2014/main" id="{0DF92C8F-21A2-51E3-8551-642956991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82" y="1291927"/>
            <a:ext cx="2839847" cy="3089896"/>
          </a:xfrm>
          <a:prstGeom prst="rect">
            <a:avLst/>
          </a:prstGeom>
        </p:spPr>
      </p:pic>
      <p:sp>
        <p:nvSpPr>
          <p:cNvPr id="3" name="コンテンツ プレースホルダー 2">
            <a:extLst>
              <a:ext uri="{FF2B5EF4-FFF2-40B4-BE49-F238E27FC236}">
                <a16:creationId xmlns:a16="http://schemas.microsoft.com/office/drawing/2014/main" id="{5434C541-4A48-C3AB-92AC-E9A9E326E995}"/>
              </a:ext>
            </a:extLst>
          </p:cNvPr>
          <p:cNvSpPr>
            <a:spLocks noGrp="1"/>
          </p:cNvSpPr>
          <p:nvPr>
            <p:ph idx="1"/>
          </p:nvPr>
        </p:nvSpPr>
        <p:spPr>
          <a:xfrm>
            <a:off x="342820" y="1395663"/>
            <a:ext cx="4943832" cy="426262"/>
          </a:xfrm>
        </p:spPr>
        <p:txBody>
          <a:bodyPr>
            <a:normAutofit/>
          </a:bodyPr>
          <a:lstStyle/>
          <a:p>
            <a:pPr>
              <a:lnSpc>
                <a:spcPct val="150000"/>
              </a:lnSpc>
            </a:pPr>
            <a:r>
              <a:rPr kumimoji="1" lang="ja-JP" altLang="en-US" sz="1500" b="1" dirty="0"/>
              <a:t>環境への配慮として、クラフト紙を使用しています。</a:t>
            </a:r>
            <a:endParaRPr kumimoji="1" lang="en-US" altLang="ja-JP" sz="1500" b="1" dirty="0"/>
          </a:p>
        </p:txBody>
      </p:sp>
      <p:sp>
        <p:nvSpPr>
          <p:cNvPr id="7" name="テキスト ボックス 6">
            <a:extLst>
              <a:ext uri="{FF2B5EF4-FFF2-40B4-BE49-F238E27FC236}">
                <a16:creationId xmlns:a16="http://schemas.microsoft.com/office/drawing/2014/main" id="{AC12D862-97CF-2C4E-0D93-E845AB401724}"/>
              </a:ext>
            </a:extLst>
          </p:cNvPr>
          <p:cNvSpPr txBox="1"/>
          <p:nvPr/>
        </p:nvSpPr>
        <p:spPr>
          <a:xfrm>
            <a:off x="2644656" y="2040904"/>
            <a:ext cx="9256293" cy="2137445"/>
          </a:xfrm>
          <a:prstGeom prst="rect">
            <a:avLst/>
          </a:prstGeom>
          <a:noFill/>
        </p:spPr>
        <p:txBody>
          <a:bodyPr wrap="square">
            <a:spAutoFit/>
          </a:bodyPr>
          <a:lstStyle/>
          <a:p>
            <a:pPr>
              <a:lnSpc>
                <a:spcPct val="150000"/>
              </a:lnSpc>
            </a:pPr>
            <a:r>
              <a:rPr lang="ja-JP" altLang="en-US" sz="1500" dirty="0"/>
              <a:t>クラフト紙の多くは木材パルプから作られていますが、弊社は、再生可能な森林資源から調達しています。</a:t>
            </a:r>
            <a:br>
              <a:rPr lang="en-US" altLang="ja-JP" sz="1500" dirty="0"/>
            </a:br>
            <a:r>
              <a:rPr lang="ja-JP" altLang="en-US" sz="1500" dirty="0"/>
              <a:t>クラフト紙にした理由の一つとして、農薬を使わずハーブを作っているので、薬品の</a:t>
            </a:r>
            <a:br>
              <a:rPr lang="en-US" altLang="ja-JP" sz="1500" dirty="0"/>
            </a:br>
            <a:r>
              <a:rPr lang="ja-JP" altLang="en-US" sz="1500" dirty="0"/>
              <a:t>使用を抑えた製法で作られていることを知り選びました。また、漂白剤や着色料などの</a:t>
            </a:r>
            <a:br>
              <a:rPr lang="en-US" altLang="ja-JP" sz="1500" dirty="0"/>
            </a:br>
            <a:r>
              <a:rPr lang="ja-JP" altLang="en-US" sz="1500" dirty="0"/>
              <a:t>化学薬品の使用が少ないため、製造時の環境汚染が比較的抑えられています。</a:t>
            </a:r>
            <a:br>
              <a:rPr lang="en-US" altLang="ja-JP" sz="1500" dirty="0"/>
            </a:br>
            <a:br>
              <a:rPr lang="en-US" altLang="ja-JP" sz="1500" dirty="0"/>
            </a:br>
            <a:endParaRPr lang="ja-JP" altLang="en-US" sz="1500" dirty="0"/>
          </a:p>
        </p:txBody>
      </p:sp>
      <p:pic>
        <p:nvPicPr>
          <p:cNvPr id="11" name="図 10">
            <a:extLst>
              <a:ext uri="{FF2B5EF4-FFF2-40B4-BE49-F238E27FC236}">
                <a16:creationId xmlns:a16="http://schemas.microsoft.com/office/drawing/2014/main" id="{89218779-FA50-0332-829C-346A5AB45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20" y="4982277"/>
            <a:ext cx="1369364" cy="1387502"/>
          </a:xfrm>
          <a:prstGeom prst="rect">
            <a:avLst/>
          </a:prstGeom>
        </p:spPr>
      </p:pic>
      <p:pic>
        <p:nvPicPr>
          <p:cNvPr id="13" name="図 12">
            <a:extLst>
              <a:ext uri="{FF2B5EF4-FFF2-40B4-BE49-F238E27FC236}">
                <a16:creationId xmlns:a16="http://schemas.microsoft.com/office/drawing/2014/main" id="{3D5AC73B-9FB3-D69E-D5B0-0830D56650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7365" y="5000296"/>
            <a:ext cx="1369364" cy="1387334"/>
          </a:xfrm>
          <a:prstGeom prst="rect">
            <a:avLst/>
          </a:prstGeom>
        </p:spPr>
      </p:pic>
      <p:pic>
        <p:nvPicPr>
          <p:cNvPr id="15" name="図 14">
            <a:extLst>
              <a:ext uri="{FF2B5EF4-FFF2-40B4-BE49-F238E27FC236}">
                <a16:creationId xmlns:a16="http://schemas.microsoft.com/office/drawing/2014/main" id="{A3335AFD-BE6C-BA68-1886-F6FE189176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1972" y="5036166"/>
            <a:ext cx="1316811" cy="1351464"/>
          </a:xfrm>
          <a:prstGeom prst="rect">
            <a:avLst/>
          </a:prstGeom>
        </p:spPr>
      </p:pic>
      <p:pic>
        <p:nvPicPr>
          <p:cNvPr id="19" name="図 18">
            <a:extLst>
              <a:ext uri="{FF2B5EF4-FFF2-40B4-BE49-F238E27FC236}">
                <a16:creationId xmlns:a16="http://schemas.microsoft.com/office/drawing/2014/main" id="{292718D3-7CA2-F265-39D7-ACE27D657E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88" y="4028860"/>
            <a:ext cx="3659879" cy="710126"/>
          </a:xfrm>
          <a:prstGeom prst="rect">
            <a:avLst/>
          </a:prstGeom>
        </p:spPr>
      </p:pic>
      <p:sp>
        <p:nvSpPr>
          <p:cNvPr id="21" name="テキスト ボックス 20">
            <a:extLst>
              <a:ext uri="{FF2B5EF4-FFF2-40B4-BE49-F238E27FC236}">
                <a16:creationId xmlns:a16="http://schemas.microsoft.com/office/drawing/2014/main" id="{42ED8B26-DA08-759C-1CD6-15241B757EC2}"/>
              </a:ext>
            </a:extLst>
          </p:cNvPr>
          <p:cNvSpPr txBox="1"/>
          <p:nvPr/>
        </p:nvSpPr>
        <p:spPr>
          <a:xfrm>
            <a:off x="3767473" y="4147335"/>
            <a:ext cx="1890807" cy="468975"/>
          </a:xfrm>
          <a:prstGeom prst="rect">
            <a:avLst/>
          </a:prstGeom>
          <a:noFill/>
        </p:spPr>
        <p:txBody>
          <a:bodyPr wrap="square">
            <a:spAutoFit/>
          </a:bodyPr>
          <a:lstStyle/>
          <a:p>
            <a:pPr>
              <a:lnSpc>
                <a:spcPct val="150000"/>
              </a:lnSpc>
            </a:pPr>
            <a:r>
              <a:rPr kumimoji="1" lang="ja-JP" altLang="en-US" sz="1800" dirty="0"/>
              <a:t>・</a:t>
            </a:r>
            <a:r>
              <a:rPr kumimoji="1" lang="en-US" altLang="ja-JP" sz="1800" dirty="0"/>
              <a:t>SDGS</a:t>
            </a:r>
            <a:r>
              <a:rPr kumimoji="1" lang="ja-JP" altLang="en-US" sz="1800" dirty="0"/>
              <a:t>の働き</a:t>
            </a:r>
            <a:endParaRPr kumimoji="1" lang="en-US" altLang="ja-JP" sz="1800" dirty="0"/>
          </a:p>
        </p:txBody>
      </p:sp>
      <p:sp>
        <p:nvSpPr>
          <p:cNvPr id="23" name="テキスト ボックス 22">
            <a:extLst>
              <a:ext uri="{FF2B5EF4-FFF2-40B4-BE49-F238E27FC236}">
                <a16:creationId xmlns:a16="http://schemas.microsoft.com/office/drawing/2014/main" id="{AC532479-329C-6AAF-8518-7FB71029BBA9}"/>
              </a:ext>
            </a:extLst>
          </p:cNvPr>
          <p:cNvSpPr txBox="1"/>
          <p:nvPr/>
        </p:nvSpPr>
        <p:spPr>
          <a:xfrm>
            <a:off x="1712185" y="5067164"/>
            <a:ext cx="2316676" cy="1098699"/>
          </a:xfrm>
          <a:prstGeom prst="rect">
            <a:avLst/>
          </a:prstGeom>
          <a:noFill/>
        </p:spPr>
        <p:txBody>
          <a:bodyPr wrap="square">
            <a:spAutoFit/>
          </a:bodyPr>
          <a:lstStyle/>
          <a:p>
            <a:pPr>
              <a:lnSpc>
                <a:spcPct val="150000"/>
              </a:lnSpc>
            </a:pPr>
            <a:r>
              <a:rPr lang="ja-JP" altLang="en-US" sz="1500" dirty="0"/>
              <a:t>再利用やリサイクルが</a:t>
            </a:r>
            <a:br>
              <a:rPr lang="en-US" altLang="ja-JP" sz="1500" dirty="0"/>
            </a:br>
            <a:r>
              <a:rPr lang="ja-JP" altLang="en-US" sz="1500" dirty="0"/>
              <a:t>しやすく、循環型社会の</a:t>
            </a:r>
            <a:br>
              <a:rPr lang="en-US" altLang="ja-JP" sz="1500" dirty="0"/>
            </a:br>
            <a:r>
              <a:rPr lang="ja-JP" altLang="en-US" sz="1500" dirty="0"/>
              <a:t>実現に貢献しています。</a:t>
            </a:r>
          </a:p>
        </p:txBody>
      </p:sp>
      <p:sp>
        <p:nvSpPr>
          <p:cNvPr id="25" name="テキスト ボックス 24">
            <a:extLst>
              <a:ext uri="{FF2B5EF4-FFF2-40B4-BE49-F238E27FC236}">
                <a16:creationId xmlns:a16="http://schemas.microsoft.com/office/drawing/2014/main" id="{64795E9D-7260-7483-04AB-5216894C46AD}"/>
              </a:ext>
            </a:extLst>
          </p:cNvPr>
          <p:cNvSpPr txBox="1"/>
          <p:nvPr/>
        </p:nvSpPr>
        <p:spPr>
          <a:xfrm>
            <a:off x="5761531" y="4942683"/>
            <a:ext cx="1994130" cy="1444947"/>
          </a:xfrm>
          <a:prstGeom prst="rect">
            <a:avLst/>
          </a:prstGeom>
          <a:noFill/>
        </p:spPr>
        <p:txBody>
          <a:bodyPr wrap="square">
            <a:spAutoFit/>
          </a:bodyPr>
          <a:lstStyle/>
          <a:p>
            <a:pPr>
              <a:lnSpc>
                <a:spcPct val="150000"/>
              </a:lnSpc>
            </a:pPr>
            <a:r>
              <a:rPr lang="ja-JP" altLang="en-US" sz="1500" dirty="0"/>
              <a:t>焼却しても</a:t>
            </a:r>
            <a:br>
              <a:rPr lang="en-US" altLang="ja-JP" sz="1500" dirty="0"/>
            </a:br>
            <a:r>
              <a:rPr lang="ja-JP" altLang="en-US" sz="1500" dirty="0"/>
              <a:t>有害物質が出にくく、</a:t>
            </a:r>
            <a:br>
              <a:rPr lang="en-US" altLang="ja-JP" sz="1500" dirty="0"/>
            </a:br>
            <a:r>
              <a:rPr lang="ja-JP" altLang="en-US" sz="1500" dirty="0"/>
              <a:t>環境負荷が小さい</a:t>
            </a:r>
            <a:br>
              <a:rPr lang="en-US" altLang="ja-JP" sz="1500" dirty="0"/>
            </a:br>
            <a:r>
              <a:rPr lang="ja-JP" altLang="en-US" sz="1500" dirty="0"/>
              <a:t>クラフト紙を使用。</a:t>
            </a:r>
          </a:p>
        </p:txBody>
      </p:sp>
      <p:sp>
        <p:nvSpPr>
          <p:cNvPr id="27" name="テキスト ボックス 26">
            <a:extLst>
              <a:ext uri="{FF2B5EF4-FFF2-40B4-BE49-F238E27FC236}">
                <a16:creationId xmlns:a16="http://schemas.microsoft.com/office/drawing/2014/main" id="{1063D16B-D6AD-0D26-3F2C-AF0FD8880E74}"/>
              </a:ext>
            </a:extLst>
          </p:cNvPr>
          <p:cNvSpPr txBox="1"/>
          <p:nvPr/>
        </p:nvSpPr>
        <p:spPr>
          <a:xfrm>
            <a:off x="9405094" y="5126678"/>
            <a:ext cx="2717991" cy="1098699"/>
          </a:xfrm>
          <a:prstGeom prst="rect">
            <a:avLst/>
          </a:prstGeom>
          <a:noFill/>
        </p:spPr>
        <p:txBody>
          <a:bodyPr wrap="square">
            <a:spAutoFit/>
          </a:bodyPr>
          <a:lstStyle/>
          <a:p>
            <a:pPr>
              <a:lnSpc>
                <a:spcPct val="150000"/>
              </a:lnSpc>
            </a:pPr>
            <a:r>
              <a:rPr lang="en-US" altLang="ja-JP" sz="1500" dirty="0"/>
              <a:t>FSC</a:t>
            </a:r>
            <a:r>
              <a:rPr lang="ja-JP" altLang="en-US" sz="1500" dirty="0"/>
              <a:t>認証紙を選ぶことで、</a:t>
            </a:r>
            <a:br>
              <a:rPr lang="en-US" altLang="ja-JP" sz="1500" dirty="0"/>
            </a:br>
            <a:r>
              <a:rPr lang="ja-JP" altLang="en-US" sz="1500" dirty="0"/>
              <a:t>森林伐採ではなく持続可能な</a:t>
            </a:r>
            <a:br>
              <a:rPr lang="en-US" altLang="ja-JP" sz="1500" dirty="0"/>
            </a:br>
            <a:r>
              <a:rPr lang="ja-JP" altLang="en-US" sz="1500" dirty="0"/>
              <a:t>森林管理に貢献。</a:t>
            </a:r>
          </a:p>
        </p:txBody>
      </p:sp>
    </p:spTree>
    <p:extLst>
      <p:ext uri="{BB962C8B-B14F-4D97-AF65-F5344CB8AC3E}">
        <p14:creationId xmlns:p14="http://schemas.microsoft.com/office/powerpoint/2010/main" val="3276635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234D1B-77BE-FD19-5C3B-1FE219B46B94}"/>
              </a:ext>
            </a:extLst>
          </p:cNvPr>
          <p:cNvSpPr>
            <a:spLocks noGrp="1"/>
          </p:cNvSpPr>
          <p:nvPr>
            <p:ph type="title"/>
          </p:nvPr>
        </p:nvSpPr>
        <p:spPr/>
        <p:txBody>
          <a:bodyPr>
            <a:normAutofit/>
          </a:bodyPr>
          <a:lstStyle/>
          <a:p>
            <a:pPr algn="ctr"/>
            <a:r>
              <a:rPr kumimoji="1" lang="ja-JP" altLang="en-US" sz="2400" dirty="0"/>
              <a:t>ロゴの思い</a:t>
            </a:r>
          </a:p>
        </p:txBody>
      </p:sp>
      <p:sp>
        <p:nvSpPr>
          <p:cNvPr id="3" name="コンテンツ プレースホルダー 2">
            <a:extLst>
              <a:ext uri="{FF2B5EF4-FFF2-40B4-BE49-F238E27FC236}">
                <a16:creationId xmlns:a16="http://schemas.microsoft.com/office/drawing/2014/main" id="{1F45E5BB-6199-BB94-D40C-2B220E56FCE2}"/>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530857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A2D9D-8734-19F3-B8D7-E15AF20BC7D4}"/>
              </a:ext>
            </a:extLst>
          </p:cNvPr>
          <p:cNvSpPr>
            <a:spLocks noGrp="1"/>
          </p:cNvSpPr>
          <p:nvPr>
            <p:ph type="title"/>
          </p:nvPr>
        </p:nvSpPr>
        <p:spPr>
          <a:xfrm>
            <a:off x="775854" y="-189057"/>
            <a:ext cx="10515600" cy="1325563"/>
          </a:xfrm>
        </p:spPr>
        <p:txBody>
          <a:bodyPr>
            <a:normAutofit/>
          </a:bodyPr>
          <a:lstStyle/>
          <a:p>
            <a:pPr algn="ctr"/>
            <a:r>
              <a:rPr kumimoji="1" lang="ja-JP" altLang="en-US" sz="2400" b="1" dirty="0"/>
              <a:t>魅力について</a:t>
            </a:r>
          </a:p>
        </p:txBody>
      </p:sp>
      <p:sp>
        <p:nvSpPr>
          <p:cNvPr id="3" name="コンテンツ プレースホルダー 2">
            <a:extLst>
              <a:ext uri="{FF2B5EF4-FFF2-40B4-BE49-F238E27FC236}">
                <a16:creationId xmlns:a16="http://schemas.microsoft.com/office/drawing/2014/main" id="{5A3159F7-E6BC-9336-B25E-D0BF8B62F229}"/>
              </a:ext>
            </a:extLst>
          </p:cNvPr>
          <p:cNvSpPr>
            <a:spLocks noGrp="1"/>
          </p:cNvSpPr>
          <p:nvPr>
            <p:ph idx="1"/>
          </p:nvPr>
        </p:nvSpPr>
        <p:spPr>
          <a:xfrm>
            <a:off x="381000" y="838200"/>
            <a:ext cx="10515600" cy="5181600"/>
          </a:xfrm>
        </p:spPr>
        <p:txBody>
          <a:bodyPr>
            <a:noAutofit/>
          </a:bodyPr>
          <a:lstStyle/>
          <a:p>
            <a:pPr>
              <a:lnSpc>
                <a:spcPct val="170000"/>
              </a:lnSpc>
            </a:pPr>
            <a:r>
              <a:rPr kumimoji="1" lang="ja-JP" altLang="en-US" sz="2400" b="1" dirty="0"/>
              <a:t>ハーブ</a:t>
            </a:r>
            <a:r>
              <a:rPr kumimoji="1" lang="en-US" altLang="ja-JP" sz="2400" b="1" dirty="0"/>
              <a:t>×</a:t>
            </a:r>
            <a:r>
              <a:rPr kumimoji="1" lang="ja-JP" altLang="en-US" sz="2400" b="1" dirty="0"/>
              <a:t>酵素をブレンド</a:t>
            </a:r>
            <a:br>
              <a:rPr kumimoji="1" lang="en-US" altLang="ja-JP" sz="1500" dirty="0"/>
            </a:br>
            <a:r>
              <a:rPr kumimoji="1" lang="ja-JP" altLang="en-US" sz="1500" dirty="0"/>
              <a:t>酵素のメーカーがお届けする、こんなお茶が欲しかったを形にしました。</a:t>
            </a:r>
            <a:br>
              <a:rPr kumimoji="1" lang="en-US" altLang="ja-JP" sz="1500" dirty="0"/>
            </a:br>
            <a:r>
              <a:rPr lang="ja-JP" altLang="en-US" sz="1500" dirty="0"/>
              <a:t>酵素は体内で化学反応を促進するように働き、</a:t>
            </a:r>
            <a:br>
              <a:rPr lang="en-US" altLang="ja-JP" sz="1500" dirty="0"/>
            </a:br>
            <a:r>
              <a:rPr lang="ja-JP" altLang="en-US" sz="1500" dirty="0"/>
              <a:t>摂取した食物の消化・吸収や代謝を活性化すると言われています。</a:t>
            </a:r>
            <a:endParaRPr lang="en-US" altLang="ja-JP" sz="1500" dirty="0"/>
          </a:p>
          <a:p>
            <a:pPr>
              <a:lnSpc>
                <a:spcPct val="170000"/>
              </a:lnSpc>
            </a:pPr>
            <a:r>
              <a:rPr lang="ja-JP" altLang="en-US" sz="1500" dirty="0"/>
              <a:t>また、酵素は体内の老廃物や毒素の排出にも働きかけ、</a:t>
            </a:r>
            <a:br>
              <a:rPr lang="en-US" altLang="ja-JP" sz="1500" dirty="0"/>
            </a:br>
            <a:r>
              <a:rPr lang="ja-JP" altLang="en-US" sz="1500" dirty="0"/>
              <a:t>その働きが腸内環境を整えるのに役立つとされています。</a:t>
            </a:r>
            <a:br>
              <a:rPr lang="en-US" altLang="ja-JP" sz="1500" dirty="0"/>
            </a:br>
            <a:r>
              <a:rPr lang="ja-JP" altLang="en-US" sz="1500" dirty="0"/>
              <a:t>本商品では、酵素の力を気軽に取り入れられるように粉末化し、天然素材を贅沢にブレンドしました。</a:t>
            </a:r>
          </a:p>
          <a:p>
            <a:pPr marL="0" indent="0">
              <a:lnSpc>
                <a:spcPct val="170000"/>
              </a:lnSpc>
              <a:buNone/>
            </a:pPr>
            <a:r>
              <a:rPr lang="ja-JP" altLang="en-US" sz="1500" dirty="0"/>
              <a:t>香り豊かなハーブティーにはリラックス効果に優れたハーブを配合し、心身を癒します。</a:t>
            </a:r>
            <a:br>
              <a:rPr lang="en-US" altLang="ja-JP" sz="1500" dirty="0"/>
            </a:br>
            <a:r>
              <a:rPr lang="ja-JP" altLang="en-US" sz="1500" dirty="0"/>
              <a:t>さらに、ハーブに含まれるビタミンやポリフェノールなどの抗酸化成分は、肌の老化を防いで若々しさをサポートすると</a:t>
            </a:r>
            <a:br>
              <a:rPr lang="en-US" altLang="ja-JP" sz="1500" dirty="0"/>
            </a:br>
            <a:r>
              <a:rPr lang="ja-JP" altLang="en-US" sz="1500" dirty="0"/>
              <a:t>言われています。</a:t>
            </a:r>
            <a:br>
              <a:rPr lang="en-US" altLang="ja-JP" sz="1500" dirty="0"/>
            </a:br>
            <a:r>
              <a:rPr lang="ja-JP" altLang="en-US" sz="1500" dirty="0"/>
              <a:t>消化を助ける酵素とリラックス＆美容効果のハーブが一体となることで、心身を内側から満たすような相乗効果が期待でき、また、カフェインレスなので、夜の安らぎタイムやお子様にも安心してお楽しみいただけます。</a:t>
            </a:r>
            <a:br>
              <a:rPr lang="en-US" altLang="ja-JP" sz="1500" dirty="0"/>
            </a:br>
            <a:r>
              <a:rPr lang="ja-JP" altLang="en-US" sz="1500" dirty="0"/>
              <a:t>豊かな香りと優しい味わいが、上質でナチュラルなひとときを演出します。</a:t>
            </a:r>
          </a:p>
          <a:p>
            <a:endParaRPr kumimoji="1" lang="ja-JP" altLang="en-US" sz="1500" dirty="0"/>
          </a:p>
        </p:txBody>
      </p:sp>
    </p:spTree>
    <p:extLst>
      <p:ext uri="{BB962C8B-B14F-4D97-AF65-F5344CB8AC3E}">
        <p14:creationId xmlns:p14="http://schemas.microsoft.com/office/powerpoint/2010/main" val="284509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282D0A6-5B39-7478-F5C0-D8B63A7CC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6054" y="1004454"/>
            <a:ext cx="6899564" cy="5174673"/>
          </a:xfrm>
          <a:prstGeom prst="rect">
            <a:avLst/>
          </a:prstGeom>
        </p:spPr>
      </p:pic>
    </p:spTree>
    <p:extLst>
      <p:ext uri="{BB962C8B-B14F-4D97-AF65-F5344CB8AC3E}">
        <p14:creationId xmlns:p14="http://schemas.microsoft.com/office/powerpoint/2010/main" val="54144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E995AF-66E7-823B-5388-977F915B75E9}"/>
              </a:ext>
            </a:extLst>
          </p:cNvPr>
          <p:cNvSpPr>
            <a:spLocks noGrp="1"/>
          </p:cNvSpPr>
          <p:nvPr>
            <p:ph type="title"/>
          </p:nvPr>
        </p:nvSpPr>
        <p:spPr>
          <a:xfrm>
            <a:off x="4565123" y="188769"/>
            <a:ext cx="2284177" cy="953562"/>
          </a:xfrm>
        </p:spPr>
        <p:txBody>
          <a:bodyPr>
            <a:normAutofit/>
          </a:bodyPr>
          <a:lstStyle/>
          <a:p>
            <a:pPr algn="ctr"/>
            <a:r>
              <a:rPr kumimoji="1" lang="ja-JP" altLang="en-US" sz="2400" b="1" dirty="0"/>
              <a:t>作った経緯</a:t>
            </a:r>
          </a:p>
        </p:txBody>
      </p:sp>
      <p:sp>
        <p:nvSpPr>
          <p:cNvPr id="3" name="コンテンツ プレースホルダー 2">
            <a:extLst>
              <a:ext uri="{FF2B5EF4-FFF2-40B4-BE49-F238E27FC236}">
                <a16:creationId xmlns:a16="http://schemas.microsoft.com/office/drawing/2014/main" id="{8898357E-80AA-A3E9-6E66-2959C6D18169}"/>
              </a:ext>
            </a:extLst>
          </p:cNvPr>
          <p:cNvSpPr>
            <a:spLocks noGrp="1"/>
          </p:cNvSpPr>
          <p:nvPr>
            <p:ph idx="1"/>
          </p:nvPr>
        </p:nvSpPr>
        <p:spPr>
          <a:xfrm>
            <a:off x="471054" y="1077980"/>
            <a:ext cx="11249891" cy="1108883"/>
          </a:xfrm>
        </p:spPr>
        <p:txBody>
          <a:bodyPr>
            <a:noAutofit/>
          </a:bodyPr>
          <a:lstStyle/>
          <a:p>
            <a:pPr marL="0" indent="0" algn="ctr">
              <a:buNone/>
            </a:pPr>
            <a:r>
              <a:rPr kumimoji="1" lang="ja-JP" altLang="en-US" b="1" dirty="0"/>
              <a:t>健康商品を作ているメーカーだから実現した</a:t>
            </a:r>
            <a:br>
              <a:rPr kumimoji="1" lang="en-US" altLang="ja-JP" b="1" dirty="0"/>
            </a:br>
            <a:r>
              <a:rPr kumimoji="1" lang="ja-JP" altLang="en-US" b="1" dirty="0"/>
              <a:t>飲めば飲むほど健康にいいハーブティーを独自開発！</a:t>
            </a:r>
            <a:br>
              <a:rPr kumimoji="1" lang="en-US" altLang="ja-JP" b="1" dirty="0"/>
            </a:br>
            <a:endParaRPr kumimoji="1" lang="ja-JP" altLang="en-US" b="1" dirty="0"/>
          </a:p>
        </p:txBody>
      </p:sp>
      <p:pic>
        <p:nvPicPr>
          <p:cNvPr id="5" name="図 4">
            <a:extLst>
              <a:ext uri="{FF2B5EF4-FFF2-40B4-BE49-F238E27FC236}">
                <a16:creationId xmlns:a16="http://schemas.microsoft.com/office/drawing/2014/main" id="{B6FB7B25-24C5-41BA-98DC-3A601F9ED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82" y="2186863"/>
            <a:ext cx="3549925" cy="3308553"/>
          </a:xfrm>
          <a:prstGeom prst="rect">
            <a:avLst/>
          </a:prstGeom>
        </p:spPr>
      </p:pic>
      <p:sp>
        <p:nvSpPr>
          <p:cNvPr id="7" name="テキスト ボックス 6">
            <a:extLst>
              <a:ext uri="{FF2B5EF4-FFF2-40B4-BE49-F238E27FC236}">
                <a16:creationId xmlns:a16="http://schemas.microsoft.com/office/drawing/2014/main" id="{0D7C35A3-AF38-E3D4-DE5C-BF02395699B3}"/>
              </a:ext>
            </a:extLst>
          </p:cNvPr>
          <p:cNvSpPr txBox="1"/>
          <p:nvPr/>
        </p:nvSpPr>
        <p:spPr>
          <a:xfrm>
            <a:off x="3749307" y="2512805"/>
            <a:ext cx="6094854" cy="2483693"/>
          </a:xfrm>
          <a:prstGeom prst="rect">
            <a:avLst/>
          </a:prstGeom>
          <a:noFill/>
        </p:spPr>
        <p:txBody>
          <a:bodyPr wrap="square">
            <a:spAutoFit/>
          </a:bodyPr>
          <a:lstStyle/>
          <a:p>
            <a:pPr>
              <a:lnSpc>
                <a:spcPct val="150000"/>
              </a:lnSpc>
            </a:pPr>
            <a:r>
              <a:rPr kumimoji="1" lang="ja-JP" altLang="en-US" sz="1500" dirty="0"/>
              <a:t>日本の酵素を使用せず、ブラジル酵素を使用</a:t>
            </a:r>
            <a:br>
              <a:rPr kumimoji="1" lang="en-US" altLang="ja-JP" sz="1500" dirty="0"/>
            </a:br>
            <a:r>
              <a:rPr kumimoji="1" lang="ja-JP" altLang="en-US" sz="1500" dirty="0"/>
              <a:t>ブラジル酵素の特徴：広大な敷地で作られた南米のアサイやアセロラなど果物や薬草を粉末化！</a:t>
            </a:r>
            <a:br>
              <a:rPr kumimoji="1" lang="en-US" altLang="ja-JP" sz="1500" dirty="0"/>
            </a:br>
            <a:r>
              <a:rPr kumimoji="1" lang="ja-JP" altLang="en-US" sz="1500" dirty="0"/>
              <a:t>フルーティーで香りがいいのが特徴です。</a:t>
            </a:r>
            <a:br>
              <a:rPr kumimoji="1" lang="en-US" altLang="ja-JP" sz="1500" dirty="0"/>
            </a:br>
            <a:br>
              <a:rPr kumimoji="1" lang="en-US" altLang="ja-JP" sz="1500" dirty="0"/>
            </a:br>
            <a:r>
              <a:rPr kumimoji="1" lang="ja-JP" altLang="en-US" sz="1500" dirty="0"/>
              <a:t>自然熟成させており、栄養補給や美容にいいので</a:t>
            </a:r>
            <a:br>
              <a:rPr kumimoji="1" lang="en-US" altLang="ja-JP" sz="1500" dirty="0"/>
            </a:br>
            <a:r>
              <a:rPr kumimoji="1" lang="ja-JP" altLang="en-US" sz="1500" dirty="0"/>
              <a:t>ハーブと組み合わせることでさらに</a:t>
            </a:r>
            <a:r>
              <a:rPr lang="ja-JP" altLang="en-US" sz="1500" dirty="0"/>
              <a:t>、</a:t>
            </a:r>
            <a:r>
              <a:rPr kumimoji="1" lang="ja-JP" altLang="en-US" sz="1500" dirty="0"/>
              <a:t>相乗効果が期待できます。</a:t>
            </a:r>
          </a:p>
        </p:txBody>
      </p:sp>
    </p:spTree>
    <p:extLst>
      <p:ext uri="{BB962C8B-B14F-4D97-AF65-F5344CB8AC3E}">
        <p14:creationId xmlns:p14="http://schemas.microsoft.com/office/powerpoint/2010/main" val="1825038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E64A7E7-7C26-D88E-EE87-9160D0DF7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6" y="523043"/>
            <a:ext cx="5788578" cy="3777455"/>
          </a:xfrm>
          <a:prstGeom prst="rect">
            <a:avLst/>
          </a:prstGeom>
        </p:spPr>
      </p:pic>
      <p:pic>
        <p:nvPicPr>
          <p:cNvPr id="7" name="図 6">
            <a:extLst>
              <a:ext uri="{FF2B5EF4-FFF2-40B4-BE49-F238E27FC236}">
                <a16:creationId xmlns:a16="http://schemas.microsoft.com/office/drawing/2014/main" id="{7897EC82-9BFB-FA29-1747-3F4EE977E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963" y="363591"/>
            <a:ext cx="4060904" cy="3936907"/>
          </a:xfrm>
          <a:prstGeom prst="rect">
            <a:avLst/>
          </a:prstGeom>
        </p:spPr>
      </p:pic>
      <p:sp>
        <p:nvSpPr>
          <p:cNvPr id="11" name="テキスト ボックス 10">
            <a:extLst>
              <a:ext uri="{FF2B5EF4-FFF2-40B4-BE49-F238E27FC236}">
                <a16:creationId xmlns:a16="http://schemas.microsoft.com/office/drawing/2014/main" id="{47CF52E4-1974-3D01-0BB2-BA4646DAFF86}"/>
              </a:ext>
            </a:extLst>
          </p:cNvPr>
          <p:cNvSpPr txBox="1"/>
          <p:nvPr/>
        </p:nvSpPr>
        <p:spPr>
          <a:xfrm>
            <a:off x="419386" y="4601377"/>
            <a:ext cx="9630420" cy="361637"/>
          </a:xfrm>
          <a:prstGeom prst="rect">
            <a:avLst/>
          </a:prstGeom>
          <a:noFill/>
        </p:spPr>
        <p:txBody>
          <a:bodyPr wrap="square">
            <a:spAutoFit/>
          </a:bodyPr>
          <a:lstStyle/>
          <a:p>
            <a:pPr algn="l" fontAlgn="base">
              <a:lnSpc>
                <a:spcPts val="2100"/>
              </a:lnSpc>
              <a:spcBef>
                <a:spcPts val="1800"/>
              </a:spcBef>
              <a:spcAft>
                <a:spcPts val="1800"/>
              </a:spcAft>
              <a:buNone/>
            </a:pPr>
            <a:r>
              <a:rPr lang="ja-JP" altLang="en-US" i="0" dirty="0">
                <a:effectLst/>
                <a:latin typeface="inherit"/>
              </a:rPr>
              <a:t>広大な</a:t>
            </a:r>
            <a:r>
              <a:rPr lang="ja-JP" altLang="en-US" dirty="0">
                <a:latin typeface="BlinkMacSystemFont"/>
              </a:rPr>
              <a:t>敷地でゆっくりじっくり、果物や薬草を時間かけて育てています。</a:t>
            </a:r>
            <a:endParaRPr lang="ja-JP" altLang="en-US" i="0" dirty="0">
              <a:effectLst/>
              <a:latin typeface="BlinkMacSystemFont"/>
            </a:endParaRPr>
          </a:p>
        </p:txBody>
      </p:sp>
    </p:spTree>
    <p:extLst>
      <p:ext uri="{BB962C8B-B14F-4D97-AF65-F5344CB8AC3E}">
        <p14:creationId xmlns:p14="http://schemas.microsoft.com/office/powerpoint/2010/main" val="543800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60674EC-5FFB-C9C7-0157-EFCF4AE27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46" y="584391"/>
            <a:ext cx="5474941" cy="4106206"/>
          </a:xfrm>
          <a:prstGeom prst="rect">
            <a:avLst/>
          </a:prstGeom>
        </p:spPr>
      </p:pic>
      <p:pic>
        <p:nvPicPr>
          <p:cNvPr id="7" name="図 6">
            <a:extLst>
              <a:ext uri="{FF2B5EF4-FFF2-40B4-BE49-F238E27FC236}">
                <a16:creationId xmlns:a16="http://schemas.microsoft.com/office/drawing/2014/main" id="{A0431470-221D-B8E9-44BC-84CC6B2D0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279" y="690691"/>
            <a:ext cx="5995175" cy="3999906"/>
          </a:xfrm>
          <a:prstGeom prst="rect">
            <a:avLst/>
          </a:prstGeom>
        </p:spPr>
      </p:pic>
    </p:spTree>
    <p:extLst>
      <p:ext uri="{BB962C8B-B14F-4D97-AF65-F5344CB8AC3E}">
        <p14:creationId xmlns:p14="http://schemas.microsoft.com/office/powerpoint/2010/main" val="108378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992319-4F98-E306-4BF4-B85F42708194}"/>
              </a:ext>
            </a:extLst>
          </p:cNvPr>
          <p:cNvSpPr>
            <a:spLocks noGrp="1"/>
          </p:cNvSpPr>
          <p:nvPr>
            <p:ph type="title"/>
          </p:nvPr>
        </p:nvSpPr>
        <p:spPr/>
        <p:txBody>
          <a:bodyPr>
            <a:normAutofit/>
          </a:bodyPr>
          <a:lstStyle/>
          <a:p>
            <a:pPr algn="ctr"/>
            <a:r>
              <a:rPr kumimoji="1" lang="ja-JP" altLang="en-US" sz="2400" b="1" dirty="0"/>
              <a:t>ネームやパッケージの意味</a:t>
            </a:r>
          </a:p>
        </p:txBody>
      </p:sp>
      <p:sp>
        <p:nvSpPr>
          <p:cNvPr id="3" name="コンテンツ プレースホルダー 2">
            <a:extLst>
              <a:ext uri="{FF2B5EF4-FFF2-40B4-BE49-F238E27FC236}">
                <a16:creationId xmlns:a16="http://schemas.microsoft.com/office/drawing/2014/main" id="{CFDD390A-C351-AC2C-842F-2093BFE8D305}"/>
              </a:ext>
            </a:extLst>
          </p:cNvPr>
          <p:cNvSpPr>
            <a:spLocks noGrp="1"/>
          </p:cNvSpPr>
          <p:nvPr>
            <p:ph idx="1"/>
          </p:nvPr>
        </p:nvSpPr>
        <p:spPr/>
        <p:txBody>
          <a:bodyPr>
            <a:normAutofit/>
          </a:bodyPr>
          <a:lstStyle/>
          <a:p>
            <a:pPr marL="0" indent="0">
              <a:lnSpc>
                <a:spcPct val="150000"/>
              </a:lnSpc>
              <a:buNone/>
            </a:pPr>
            <a:r>
              <a:rPr kumimoji="1" lang="ja-JP" altLang="en-US" sz="1500" dirty="0"/>
              <a:t>ネーム　</a:t>
            </a:r>
            <a:r>
              <a:rPr kumimoji="1" lang="en-US" altLang="ja-JP" sz="1500" dirty="0"/>
              <a:t>&lt;</a:t>
            </a:r>
            <a:r>
              <a:rPr lang="ja-JP" altLang="en-US" sz="1500" dirty="0"/>
              <a:t>澪</a:t>
            </a:r>
            <a:r>
              <a:rPr kumimoji="1" lang="en-US" altLang="ja-JP" sz="1500" dirty="0"/>
              <a:t>&gt;</a:t>
            </a:r>
            <a:r>
              <a:rPr kumimoji="1" lang="ja-JP" altLang="en-US" sz="1500" dirty="0"/>
              <a:t>　みお</a:t>
            </a:r>
            <a:br>
              <a:rPr kumimoji="1" lang="en-US" altLang="ja-JP" sz="1500" dirty="0"/>
            </a:br>
            <a:r>
              <a:rPr lang="ja-JP" altLang="en-US" sz="1500" dirty="0"/>
              <a:t>名前の由来： 「体内の流れを整える」「自然との調和」「澄んだ巡り」 を意味しています。</a:t>
            </a:r>
            <a:br>
              <a:rPr kumimoji="1" lang="en-US" altLang="ja-JP" sz="1500" dirty="0"/>
            </a:br>
            <a:br>
              <a:rPr kumimoji="1" lang="en-US" altLang="ja-JP" sz="1500" dirty="0"/>
            </a:br>
            <a:r>
              <a:rPr kumimoji="1" lang="ja-JP" altLang="en-US" sz="1500" dirty="0"/>
              <a:t>キャッチコピー</a:t>
            </a:r>
            <a:br>
              <a:rPr kumimoji="1" lang="en-US" altLang="ja-JP" sz="1500" dirty="0"/>
            </a:br>
            <a:r>
              <a:rPr kumimoji="1" lang="ja-JP" altLang="en-US" sz="1500" dirty="0"/>
              <a:t>パターン１</a:t>
            </a:r>
            <a:r>
              <a:rPr lang="ja-JP" altLang="en-US" sz="1500" dirty="0"/>
              <a:t>「静かに満ちる、発酵のちから。」 </a:t>
            </a:r>
            <a:br>
              <a:rPr lang="en-US" altLang="ja-JP" sz="1500" dirty="0"/>
            </a:br>
            <a:r>
              <a:rPr lang="ja-JP" altLang="en-US" sz="1500" dirty="0"/>
              <a:t>パターン２「カラダの巡りを、そっと後押し。」</a:t>
            </a:r>
            <a:endParaRPr kumimoji="1" lang="ja-JP" altLang="en-US" sz="1500" dirty="0"/>
          </a:p>
        </p:txBody>
      </p:sp>
    </p:spTree>
    <p:extLst>
      <p:ext uri="{BB962C8B-B14F-4D97-AF65-F5344CB8AC3E}">
        <p14:creationId xmlns:p14="http://schemas.microsoft.com/office/powerpoint/2010/main" val="4081827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C957B0-455E-7D56-BF7E-FC9F13898049}"/>
              </a:ext>
            </a:extLst>
          </p:cNvPr>
          <p:cNvSpPr>
            <a:spLocks noGrp="1"/>
          </p:cNvSpPr>
          <p:nvPr>
            <p:ph type="title"/>
          </p:nvPr>
        </p:nvSpPr>
        <p:spPr/>
        <p:txBody>
          <a:bodyPr>
            <a:normAutofit/>
          </a:bodyPr>
          <a:lstStyle/>
          <a:p>
            <a:pPr algn="ctr"/>
            <a:r>
              <a:rPr kumimoji="1" lang="ja-JP" altLang="en-US" sz="2400" b="1" dirty="0"/>
              <a:t>商品の特徴</a:t>
            </a:r>
          </a:p>
        </p:txBody>
      </p:sp>
      <p:sp>
        <p:nvSpPr>
          <p:cNvPr id="4" name="Rectangle 1">
            <a:extLst>
              <a:ext uri="{FF2B5EF4-FFF2-40B4-BE49-F238E27FC236}">
                <a16:creationId xmlns:a16="http://schemas.microsoft.com/office/drawing/2014/main" id="{92DE442B-3225-F9DC-BEB5-74CCA8DA16ED}"/>
              </a:ext>
            </a:extLst>
          </p:cNvPr>
          <p:cNvSpPr>
            <a:spLocks noGrp="1" noChangeArrowheads="1"/>
          </p:cNvSpPr>
          <p:nvPr>
            <p:ph idx="1"/>
          </p:nvPr>
        </p:nvSpPr>
        <p:spPr bwMode="auto">
          <a:xfrm>
            <a:off x="583768" y="1288060"/>
            <a:ext cx="9924512" cy="428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None/>
              <a:tabLst/>
            </a:pPr>
            <a:r>
              <a:rPr kumimoji="0" lang="ja-JP" altLang="ja-JP" sz="1500" b="0" i="0" u="none" strike="noStrike" cap="none" normalizeH="0" baseline="0" dirty="0">
                <a:ln>
                  <a:noFill/>
                </a:ln>
                <a:solidFill>
                  <a:schemeClr val="tx1"/>
                </a:solidFill>
                <a:effectLst/>
                <a:latin typeface="Arial" panose="020B0604020202020204" pitchFamily="34" charset="0"/>
              </a:rPr>
              <a:t>合成添加物・保存料・香料・着色料などを一切使用せず、天然由来の原料のみを使用しています</a:t>
            </a:r>
            <a:r>
              <a:rPr kumimoji="0" lang="ja-JP" altLang="en-US" sz="1500" b="0" i="0" u="none" strike="noStrike" cap="none" normalizeH="0" baseline="0" dirty="0">
                <a:ln>
                  <a:noFill/>
                </a:ln>
                <a:solidFill>
                  <a:schemeClr val="tx1"/>
                </a:solidFill>
                <a:effectLst/>
                <a:latin typeface="Arial" panose="020B0604020202020204" pitchFamily="34" charset="0"/>
              </a:rPr>
              <a:t>。</a:t>
            </a:r>
            <a:br>
              <a:rPr kumimoji="0" lang="en-US" altLang="ja-JP" sz="1500" b="0" i="0" u="none" strike="noStrike" cap="none" normalizeH="0" baseline="0" dirty="0">
                <a:ln>
                  <a:noFill/>
                </a:ln>
                <a:solidFill>
                  <a:schemeClr val="tx1"/>
                </a:solidFill>
                <a:effectLst/>
                <a:latin typeface="Arial" panose="020B0604020202020204" pitchFamily="34" charset="0"/>
              </a:rPr>
            </a:br>
            <a:r>
              <a:rPr kumimoji="0" lang="ja-JP" altLang="ja-JP" sz="1500" b="0" i="0" u="none" strike="noStrike" cap="none" normalizeH="0" baseline="0" dirty="0">
                <a:ln>
                  <a:noFill/>
                </a:ln>
                <a:solidFill>
                  <a:schemeClr val="tx1"/>
                </a:solidFill>
                <a:effectLst/>
                <a:latin typeface="Arial" panose="020B0604020202020204" pitchFamily="34" charset="0"/>
              </a:rPr>
              <a:t>素材本来の風味・成分を活かした安心の処方です。</a:t>
            </a:r>
          </a:p>
          <a:p>
            <a:pPr marL="0" lvl="0" indent="0" eaLnBrk="0" fontAlgn="base" hangingPunct="0">
              <a:lnSpc>
                <a:spcPct val="150000"/>
              </a:lnSpc>
              <a:spcBef>
                <a:spcPct val="0"/>
              </a:spcBef>
              <a:spcAft>
                <a:spcPct val="0"/>
              </a:spcAft>
              <a:buNone/>
            </a:pPr>
            <a:r>
              <a:rPr kumimoji="0" lang="ja-JP" altLang="ja-JP" sz="1500" b="0" i="0" u="none" strike="noStrike" cap="none" normalizeH="0" baseline="0" dirty="0">
                <a:ln>
                  <a:noFill/>
                </a:ln>
                <a:solidFill>
                  <a:schemeClr val="tx1"/>
                </a:solidFill>
                <a:effectLst/>
                <a:latin typeface="Arial" panose="020B0604020202020204" pitchFamily="34" charset="0"/>
              </a:rPr>
              <a:t>酵素が食物繊維・栄養素の消化を助け、腸内の善玉菌を増やすことで腸内環境を整え</a:t>
            </a:r>
            <a:r>
              <a:rPr kumimoji="0" lang="ja-JP" altLang="en-US" sz="1500" b="0" i="0" u="none" strike="noStrike" cap="none" normalizeH="0" baseline="0" dirty="0">
                <a:ln>
                  <a:noFill/>
                </a:ln>
                <a:solidFill>
                  <a:schemeClr val="tx1"/>
                </a:solidFill>
                <a:effectLst/>
                <a:latin typeface="Arial" panose="020B0604020202020204" pitchFamily="34" charset="0"/>
              </a:rPr>
              <a:t>、</a:t>
            </a:r>
            <a:br>
              <a:rPr kumimoji="0" lang="en-US" altLang="ja-JP" sz="1500" b="0" i="0" u="none" strike="noStrike" cap="none" normalizeH="0" baseline="0" dirty="0">
                <a:ln>
                  <a:noFill/>
                </a:ln>
                <a:solidFill>
                  <a:schemeClr val="tx1"/>
                </a:solidFill>
                <a:effectLst/>
                <a:latin typeface="Arial" panose="020B0604020202020204" pitchFamily="34" charset="0"/>
              </a:rPr>
            </a:br>
            <a:r>
              <a:rPr kumimoji="0" lang="ja-JP" altLang="ja-JP" sz="1500" b="0" i="0" u="none" strike="noStrike" cap="none" normalizeH="0" baseline="0" dirty="0">
                <a:ln>
                  <a:noFill/>
                </a:ln>
                <a:solidFill>
                  <a:schemeClr val="tx1"/>
                </a:solidFill>
                <a:effectLst/>
                <a:latin typeface="Arial" panose="020B0604020202020204" pitchFamily="34" charset="0"/>
              </a:rPr>
              <a:t>さらに、</a:t>
            </a:r>
            <a:r>
              <a:rPr kumimoji="0" lang="ja-JP" altLang="en-US" sz="1500" b="0" i="0" u="none" strike="noStrike" cap="none" normalizeH="0" baseline="0" dirty="0">
                <a:ln>
                  <a:noFill/>
                </a:ln>
                <a:solidFill>
                  <a:schemeClr val="tx1"/>
                </a:solidFill>
                <a:effectLst/>
                <a:latin typeface="Arial" panose="020B0604020202020204" pitchFamily="34" charset="0"/>
              </a:rPr>
              <a:t>キャンドルブッシュやハトムギなどの</a:t>
            </a:r>
            <a:r>
              <a:rPr kumimoji="0" lang="ja-JP" altLang="ja-JP" sz="1500" b="0" i="0" u="none" strike="noStrike" cap="none" normalizeH="0" baseline="0" dirty="0">
                <a:ln>
                  <a:noFill/>
                </a:ln>
                <a:solidFill>
                  <a:schemeClr val="tx1"/>
                </a:solidFill>
                <a:effectLst/>
                <a:latin typeface="Arial" panose="020B0604020202020204" pitchFamily="34" charset="0"/>
              </a:rPr>
              <a:t>天然ハーブ成分が腸活をサポートし、</a:t>
            </a:r>
            <a:r>
              <a:rPr lang="ja-JP" altLang="en-US" sz="1600" dirty="0"/>
              <a:t>利尿効果があるので</a:t>
            </a:r>
            <a:br>
              <a:rPr lang="en-US" altLang="ja-JP" sz="1600" dirty="0"/>
            </a:br>
            <a:r>
              <a:rPr lang="ja-JP" altLang="en-US" sz="1600" dirty="0"/>
              <a:t>体内の余分な水分を流し</a:t>
            </a:r>
            <a:r>
              <a:rPr kumimoji="0" lang="ja-JP" altLang="ja-JP" sz="1500" b="0" i="0" u="none" strike="noStrike" cap="none" normalizeH="0" baseline="0" dirty="0">
                <a:ln>
                  <a:noFill/>
                </a:ln>
                <a:solidFill>
                  <a:schemeClr val="tx1"/>
                </a:solidFill>
                <a:effectLst/>
                <a:latin typeface="Arial" panose="020B0604020202020204" pitchFamily="34" charset="0"/>
              </a:rPr>
              <a:t>毎日のスッキリ感を後押しします</a:t>
            </a:r>
            <a:r>
              <a:rPr kumimoji="0" lang="ja-JP" altLang="en-US" sz="1500" b="0" i="0" u="none" strike="noStrike" cap="none" normalizeH="0" baseline="0" dirty="0">
                <a:ln>
                  <a:noFill/>
                </a:ln>
                <a:solidFill>
                  <a:schemeClr val="tx1"/>
                </a:solidFill>
                <a:effectLst/>
                <a:latin typeface="Arial" panose="020B0604020202020204" pitchFamily="34" charset="0"/>
              </a:rPr>
              <a:t>。</a:t>
            </a:r>
            <a:br>
              <a:rPr kumimoji="0" lang="en-US" altLang="ja-JP" sz="1500" b="0" i="0" u="none" strike="noStrike" cap="none" normalizeH="0" baseline="0" dirty="0">
                <a:ln>
                  <a:noFill/>
                </a:ln>
                <a:solidFill>
                  <a:schemeClr val="tx1"/>
                </a:solidFill>
                <a:effectLst/>
                <a:latin typeface="Arial" panose="020B0604020202020204" pitchFamily="34" charset="0"/>
              </a:rPr>
            </a:br>
            <a:endParaRPr kumimoji="0" lang="ja-JP" altLang="ja-JP" sz="15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50000"/>
              </a:lnSpc>
              <a:spcBef>
                <a:spcPct val="0"/>
              </a:spcBef>
              <a:spcAft>
                <a:spcPct val="0"/>
              </a:spcAft>
              <a:buNone/>
            </a:pPr>
            <a:r>
              <a:rPr kumimoji="0" lang="ja-JP" altLang="ja-JP" sz="1500" b="0" i="0" u="none" strike="noStrike" cap="none" normalizeH="0" baseline="0" dirty="0">
                <a:ln>
                  <a:noFill/>
                </a:ln>
                <a:solidFill>
                  <a:schemeClr val="tx1"/>
                </a:solidFill>
                <a:effectLst/>
                <a:latin typeface="Arial" panose="020B0604020202020204" pitchFamily="34" charset="0"/>
              </a:rPr>
              <a:t>ビタミンCやβ-カロテンなど抗酸化成分を含むローズヒップやハイビスカスを配合</a:t>
            </a:r>
            <a:r>
              <a:rPr kumimoji="0" lang="ja-JP" altLang="en-US" sz="1500" b="0" i="0" u="none" strike="noStrike" cap="none" normalizeH="0" baseline="0" dirty="0">
                <a:ln>
                  <a:noFill/>
                </a:ln>
                <a:solidFill>
                  <a:schemeClr val="tx1"/>
                </a:solidFill>
                <a:effectLst/>
                <a:latin typeface="Arial" panose="020B0604020202020204" pitchFamily="34" charset="0"/>
              </a:rPr>
              <a:t>、</a:t>
            </a:r>
            <a:r>
              <a:rPr kumimoji="0" lang="ja-JP" altLang="ja-JP" sz="1500" b="0" i="0" u="none" strike="noStrike" cap="none" normalizeH="0" baseline="0" dirty="0">
                <a:ln>
                  <a:noFill/>
                </a:ln>
                <a:solidFill>
                  <a:schemeClr val="tx1"/>
                </a:solidFill>
                <a:effectLst/>
                <a:latin typeface="Arial" panose="020B0604020202020204" pitchFamily="34" charset="0"/>
              </a:rPr>
              <a:t>肌のコンディションを整え、</a:t>
            </a:r>
            <a:br>
              <a:rPr kumimoji="0" lang="en-US" altLang="ja-JP" sz="1500" b="0" i="0" u="none" strike="noStrike" cap="none" normalizeH="0" baseline="0" dirty="0">
                <a:ln>
                  <a:noFill/>
                </a:ln>
                <a:solidFill>
                  <a:schemeClr val="tx1"/>
                </a:solidFill>
                <a:effectLst/>
                <a:latin typeface="Arial" panose="020B0604020202020204" pitchFamily="34" charset="0"/>
              </a:rPr>
            </a:br>
            <a:r>
              <a:rPr kumimoji="0" lang="ja-JP" altLang="ja-JP" sz="1500" b="0" i="0" u="none" strike="noStrike" cap="none" normalizeH="0" baseline="0" dirty="0">
                <a:ln>
                  <a:noFill/>
                </a:ln>
                <a:solidFill>
                  <a:schemeClr val="tx1"/>
                </a:solidFill>
                <a:effectLst/>
                <a:latin typeface="Arial" panose="020B0604020202020204" pitchFamily="34" charset="0"/>
              </a:rPr>
              <a:t>内側から健やかな美しさをサポート</a:t>
            </a:r>
            <a:r>
              <a:rPr kumimoji="0" lang="ja-JP" altLang="en-US" sz="1500" b="0" i="0" u="none" strike="noStrike" cap="none" normalizeH="0" baseline="0" dirty="0">
                <a:ln>
                  <a:noFill/>
                </a:ln>
                <a:solidFill>
                  <a:schemeClr val="tx1"/>
                </a:solidFill>
                <a:effectLst/>
                <a:latin typeface="Arial" panose="020B0604020202020204" pitchFamily="34" charset="0"/>
              </a:rPr>
              <a:t>してくれます。</a:t>
            </a:r>
            <a:br>
              <a:rPr kumimoji="0" lang="en-US" altLang="ja-JP" sz="1500" b="0" i="0" u="none" strike="noStrike" cap="none" normalizeH="0" baseline="0" dirty="0">
                <a:ln>
                  <a:noFill/>
                </a:ln>
                <a:solidFill>
                  <a:schemeClr val="tx1"/>
                </a:solidFill>
                <a:effectLst/>
                <a:latin typeface="Arial" panose="020B0604020202020204" pitchFamily="34" charset="0"/>
              </a:rPr>
            </a:br>
            <a:br>
              <a:rPr kumimoji="0" lang="en-US" altLang="ja-JP" sz="1500" b="0" i="0" u="none" strike="noStrike" cap="none" normalizeH="0" baseline="0" dirty="0">
                <a:ln>
                  <a:noFill/>
                </a:ln>
                <a:solidFill>
                  <a:schemeClr val="tx1"/>
                </a:solidFill>
                <a:effectLst/>
                <a:latin typeface="Arial" panose="020B0604020202020204" pitchFamily="34" charset="0"/>
              </a:rPr>
            </a:br>
            <a:r>
              <a:rPr lang="ja-JP" altLang="en-US" sz="1600" dirty="0"/>
              <a:t>月桃葉や甜茶は、ほんのり甘く穏やかな香りが、</a:t>
            </a:r>
            <a:r>
              <a:rPr kumimoji="0" lang="ja-JP" altLang="ja-JP" sz="1500" b="0" i="0" u="none" strike="noStrike" cap="none" normalizeH="0" baseline="0" dirty="0">
                <a:ln>
                  <a:noFill/>
                </a:ln>
                <a:solidFill>
                  <a:schemeClr val="tx1"/>
                </a:solidFill>
                <a:effectLst/>
                <a:latin typeface="Arial" panose="020B0604020202020204" pitchFamily="34" charset="0"/>
              </a:rPr>
              <a:t>心を落ち着かせリラックスを促し</a:t>
            </a:r>
            <a:br>
              <a:rPr kumimoji="0" lang="en-US" altLang="ja-JP" sz="1500" b="0" i="0" u="none" strike="noStrike" cap="none" normalizeH="0" baseline="0" dirty="0">
                <a:ln>
                  <a:noFill/>
                </a:ln>
                <a:solidFill>
                  <a:schemeClr val="tx1"/>
                </a:solidFill>
                <a:effectLst/>
                <a:latin typeface="Arial" panose="020B0604020202020204" pitchFamily="34" charset="0"/>
              </a:rPr>
            </a:br>
            <a:r>
              <a:rPr kumimoji="0" lang="ja-JP" altLang="ja-JP" sz="1500" b="0" i="0" u="none" strike="noStrike" cap="none" normalizeH="0" baseline="0" dirty="0">
                <a:ln>
                  <a:noFill/>
                </a:ln>
                <a:solidFill>
                  <a:schemeClr val="tx1"/>
                </a:solidFill>
                <a:effectLst/>
                <a:latin typeface="Arial" panose="020B0604020202020204" pitchFamily="34" charset="0"/>
              </a:rPr>
              <a:t>ストレス緩和や良質な睡眠へのサポート効果が期待できます。</a:t>
            </a:r>
          </a:p>
          <a:p>
            <a:pPr marL="0" marR="0" lvl="0" indent="0" algn="l" defTabSz="914400" rtl="0" eaLnBrk="0" fontAlgn="base" latinLnBrk="0" hangingPunct="0">
              <a:lnSpc>
                <a:spcPct val="150000"/>
              </a:lnSpc>
              <a:spcBef>
                <a:spcPct val="0"/>
              </a:spcBef>
              <a:spcAft>
                <a:spcPct val="0"/>
              </a:spcAft>
              <a:buClrTx/>
              <a:buSzTx/>
              <a:buNone/>
              <a:tabLst/>
            </a:pPr>
            <a:r>
              <a:rPr kumimoji="0" lang="ja-JP" altLang="ja-JP" sz="1500" b="0" i="0" u="none" strike="noStrike" cap="none" normalizeH="0" baseline="0" dirty="0">
                <a:ln>
                  <a:noFill/>
                </a:ln>
                <a:solidFill>
                  <a:schemeClr val="tx1"/>
                </a:solidFill>
                <a:effectLst/>
                <a:latin typeface="Arial" panose="020B0604020202020204" pitchFamily="34" charset="0"/>
              </a:rPr>
              <a:t>完全ノンカフェインなので夜間でも安心して飲め</a:t>
            </a:r>
            <a:r>
              <a:rPr kumimoji="0" lang="ja-JP" altLang="en-US" sz="1500" b="0" i="0" u="none" strike="noStrike" cap="none" normalizeH="0" baseline="0" dirty="0">
                <a:ln>
                  <a:noFill/>
                </a:ln>
                <a:solidFill>
                  <a:schemeClr val="tx1"/>
                </a:solidFill>
                <a:effectLst/>
                <a:latin typeface="Arial" panose="020B0604020202020204" pitchFamily="34" charset="0"/>
              </a:rPr>
              <a:t>、</a:t>
            </a:r>
            <a:r>
              <a:rPr kumimoji="0" lang="ja-JP" altLang="ja-JP" sz="1500" b="0" i="0" u="none" strike="noStrike" cap="none" normalizeH="0" baseline="0" dirty="0">
                <a:ln>
                  <a:noFill/>
                </a:ln>
                <a:solidFill>
                  <a:schemeClr val="tx1"/>
                </a:solidFill>
                <a:effectLst/>
                <a:latin typeface="Arial" panose="020B0604020202020204" pitchFamily="34" charset="0"/>
              </a:rPr>
              <a:t>就寝前のリラックスタイムにもおすすめです</a:t>
            </a:r>
          </a:p>
        </p:txBody>
      </p:sp>
    </p:spTree>
    <p:extLst>
      <p:ext uri="{BB962C8B-B14F-4D97-AF65-F5344CB8AC3E}">
        <p14:creationId xmlns:p14="http://schemas.microsoft.com/office/powerpoint/2010/main" val="268114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0BC033-9E93-C752-22F5-FF3B139C28AD}"/>
              </a:ext>
            </a:extLst>
          </p:cNvPr>
          <p:cNvSpPr>
            <a:spLocks noGrp="1"/>
          </p:cNvSpPr>
          <p:nvPr>
            <p:ph type="title"/>
          </p:nvPr>
        </p:nvSpPr>
        <p:spPr/>
        <p:txBody>
          <a:bodyPr>
            <a:normAutofit/>
          </a:bodyPr>
          <a:lstStyle/>
          <a:p>
            <a:pPr algn="ctr"/>
            <a:r>
              <a:rPr kumimoji="1" lang="ja-JP" altLang="en-US" sz="2400" b="1" dirty="0"/>
              <a:t>ティーポットで淹れやすく工夫</a:t>
            </a:r>
          </a:p>
        </p:txBody>
      </p:sp>
      <p:sp>
        <p:nvSpPr>
          <p:cNvPr id="3" name="コンテンツ プレースホルダー 2">
            <a:extLst>
              <a:ext uri="{FF2B5EF4-FFF2-40B4-BE49-F238E27FC236}">
                <a16:creationId xmlns:a16="http://schemas.microsoft.com/office/drawing/2014/main" id="{ABB779C0-78AD-F5AF-3B89-F77B124A9AFF}"/>
              </a:ext>
            </a:extLst>
          </p:cNvPr>
          <p:cNvSpPr>
            <a:spLocks noGrp="1"/>
          </p:cNvSpPr>
          <p:nvPr>
            <p:ph idx="1"/>
          </p:nvPr>
        </p:nvSpPr>
        <p:spPr/>
        <p:txBody>
          <a:bodyPr>
            <a:normAutofit lnSpcReduction="10000"/>
          </a:bodyPr>
          <a:lstStyle/>
          <a:p>
            <a:pPr marL="0" indent="0" fontAlgn="base">
              <a:lnSpc>
                <a:spcPct val="150000"/>
              </a:lnSpc>
              <a:buNone/>
            </a:pPr>
            <a:r>
              <a:rPr lang="ja-JP" altLang="en-US" sz="1500" dirty="0"/>
              <a:t>１つのカップ（</a:t>
            </a:r>
            <a:r>
              <a:rPr lang="en-US" altLang="ja-JP" sz="1500" dirty="0"/>
              <a:t>150〜250ml</a:t>
            </a:r>
            <a:r>
              <a:rPr lang="ja-JP" altLang="en-US" sz="1500" dirty="0"/>
              <a:t>）にティーバッグ１包を目安として、お湯を沸かします。</a:t>
            </a:r>
            <a:br>
              <a:rPr lang="en-US" altLang="ja-JP" sz="1500" dirty="0"/>
            </a:br>
            <a:br>
              <a:rPr lang="en-US" altLang="ja-JP" sz="1500" dirty="0"/>
            </a:br>
            <a:br>
              <a:rPr lang="en-US" altLang="ja-JP" sz="1500" dirty="0"/>
            </a:br>
            <a:endParaRPr lang="ja-JP" altLang="en-US" sz="1500" dirty="0"/>
          </a:p>
          <a:p>
            <a:pPr marL="0" indent="0" fontAlgn="base">
              <a:lnSpc>
                <a:spcPct val="150000"/>
              </a:lnSpc>
              <a:buNone/>
            </a:pPr>
            <a:r>
              <a:rPr lang="ja-JP" altLang="en-US" sz="1500" dirty="0"/>
              <a:t>沸騰したお湯を</a:t>
            </a:r>
            <a:r>
              <a:rPr lang="en-US" altLang="ja-JP" sz="1500" dirty="0"/>
              <a:t>95</a:t>
            </a:r>
            <a:r>
              <a:rPr lang="ja-JP" altLang="en-US" sz="1500" dirty="0"/>
              <a:t>度～</a:t>
            </a:r>
            <a:r>
              <a:rPr lang="en-US" altLang="ja-JP" sz="1500" dirty="0"/>
              <a:t>100</a:t>
            </a:r>
            <a:r>
              <a:rPr lang="ja-JP" altLang="en-US" sz="1500" dirty="0"/>
              <a:t>℃くらいに下がるまで</a:t>
            </a:r>
            <a:r>
              <a:rPr lang="en-US" altLang="ja-JP" sz="1500" dirty="0"/>
              <a:t>30</a:t>
            </a:r>
            <a:r>
              <a:rPr lang="ja-JP" altLang="en-US" sz="1500" dirty="0"/>
              <a:t>秒ほど待ってから、</a:t>
            </a:r>
            <a:br>
              <a:rPr lang="en-US" altLang="ja-JP" sz="1500" dirty="0"/>
            </a:br>
            <a:r>
              <a:rPr lang="ja-JP" altLang="en-US" sz="1500" dirty="0"/>
              <a:t>ティーバックの上からお湯をゆっくり注ぎます。</a:t>
            </a:r>
            <a:br>
              <a:rPr lang="en-US" altLang="ja-JP" sz="1500" dirty="0"/>
            </a:br>
            <a:br>
              <a:rPr lang="en-US" altLang="ja-JP" sz="1500" dirty="0"/>
            </a:br>
            <a:br>
              <a:rPr lang="en-US" altLang="ja-JP" sz="1500" dirty="0"/>
            </a:br>
            <a:br>
              <a:rPr lang="en-US" altLang="ja-JP" sz="1500" dirty="0"/>
            </a:br>
            <a:endParaRPr lang="ja-JP" altLang="en-US" sz="1500" dirty="0"/>
          </a:p>
          <a:p>
            <a:pPr marL="0" indent="0" fontAlgn="base">
              <a:lnSpc>
                <a:spcPct val="150000"/>
              </a:lnSpc>
              <a:buNone/>
            </a:pPr>
            <a:r>
              <a:rPr lang="ja-JP" altLang="en-US" sz="1500" dirty="0"/>
              <a:t>カップに蓋をするか、ティーポットをポットカバーで覆い、３</a:t>
            </a:r>
            <a:r>
              <a:rPr lang="en-US" altLang="ja-JP" sz="1500" dirty="0"/>
              <a:t>〜</a:t>
            </a:r>
            <a:r>
              <a:rPr lang="ja-JP" altLang="en-US" sz="1500" dirty="0"/>
              <a:t>５分間ほど蒸らします。</a:t>
            </a:r>
            <a:br>
              <a:rPr lang="en-US" altLang="ja-JP" sz="1500" dirty="0"/>
            </a:br>
            <a:r>
              <a:rPr lang="ja-JP" altLang="en-US" sz="1500" dirty="0"/>
              <a:t>蒸らすとおいしいお茶が出来上がります。</a:t>
            </a:r>
          </a:p>
          <a:p>
            <a:pPr>
              <a:lnSpc>
                <a:spcPct val="150000"/>
              </a:lnSpc>
            </a:pPr>
            <a:endParaRPr kumimoji="1" lang="ja-JP" altLang="en-US" sz="1500" dirty="0"/>
          </a:p>
        </p:txBody>
      </p:sp>
      <p:pic>
        <p:nvPicPr>
          <p:cNvPr id="5" name="図 4">
            <a:extLst>
              <a:ext uri="{FF2B5EF4-FFF2-40B4-BE49-F238E27FC236}">
                <a16:creationId xmlns:a16="http://schemas.microsoft.com/office/drawing/2014/main" id="{D0BF22D4-7D94-AA62-2EAD-F05A123BC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652" y="1027906"/>
            <a:ext cx="3019150" cy="2092108"/>
          </a:xfrm>
          <a:prstGeom prst="rect">
            <a:avLst/>
          </a:prstGeom>
        </p:spPr>
      </p:pic>
      <p:pic>
        <p:nvPicPr>
          <p:cNvPr id="7" name="図 6">
            <a:extLst>
              <a:ext uri="{FF2B5EF4-FFF2-40B4-BE49-F238E27FC236}">
                <a16:creationId xmlns:a16="http://schemas.microsoft.com/office/drawing/2014/main" id="{11B54269-ACFA-2731-33D6-ADF399DF7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451" y="2838904"/>
            <a:ext cx="3349724" cy="1824939"/>
          </a:xfrm>
          <a:prstGeom prst="rect">
            <a:avLst/>
          </a:prstGeom>
        </p:spPr>
      </p:pic>
      <p:pic>
        <p:nvPicPr>
          <p:cNvPr id="9" name="図 8">
            <a:extLst>
              <a:ext uri="{FF2B5EF4-FFF2-40B4-BE49-F238E27FC236}">
                <a16:creationId xmlns:a16="http://schemas.microsoft.com/office/drawing/2014/main" id="{53D3B5F0-BA42-3FEE-B714-FB94785232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7655" y="4663843"/>
            <a:ext cx="2475145" cy="1883525"/>
          </a:xfrm>
          <a:prstGeom prst="rect">
            <a:avLst/>
          </a:prstGeom>
        </p:spPr>
      </p:pic>
    </p:spTree>
    <p:extLst>
      <p:ext uri="{BB962C8B-B14F-4D97-AF65-F5344CB8AC3E}">
        <p14:creationId xmlns:p14="http://schemas.microsoft.com/office/powerpoint/2010/main" val="31667261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TotalTime>
  <Words>1301</Words>
  <Application>Microsoft Office PowerPoint</Application>
  <PresentationFormat>ワイド画面</PresentationFormat>
  <Paragraphs>47</Paragraphs>
  <Slides>15</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BlinkMacSystemFont</vt:lpstr>
      <vt:lpstr>inherit</vt:lpstr>
      <vt:lpstr>游ゴシック</vt:lpstr>
      <vt:lpstr>游ゴシック Light</vt:lpstr>
      <vt:lpstr>Arial</vt:lpstr>
      <vt:lpstr>Office テーマ</vt:lpstr>
      <vt:lpstr>PowerPoint プレゼンテーション</vt:lpstr>
      <vt:lpstr>魅力について</vt:lpstr>
      <vt:lpstr>PowerPoint プレゼンテーション</vt:lpstr>
      <vt:lpstr>作った経緯</vt:lpstr>
      <vt:lpstr>PowerPoint プレゼンテーション</vt:lpstr>
      <vt:lpstr>PowerPoint プレゼンテーション</vt:lpstr>
      <vt:lpstr>ネームやパッケージの意味</vt:lpstr>
      <vt:lpstr>商品の特徴</vt:lpstr>
      <vt:lpstr>ティーポットで淹れやすく工夫</vt:lpstr>
      <vt:lpstr>PowerPoint プレゼンテーション</vt:lpstr>
      <vt:lpstr>Q＆A</vt:lpstr>
      <vt:lpstr>健康への気配り</vt:lpstr>
      <vt:lpstr>PowerPoint プレゼンテーション</vt:lpstr>
      <vt:lpstr>環境への配慮</vt:lpstr>
      <vt:lpstr>ロゴの思い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葵 松田</dc:creator>
  <cp:lastModifiedBy>葵 松田</cp:lastModifiedBy>
  <cp:revision>17</cp:revision>
  <dcterms:created xsi:type="dcterms:W3CDTF">2025-07-13T02:14:24Z</dcterms:created>
  <dcterms:modified xsi:type="dcterms:W3CDTF">2025-07-17T05:56:51Z</dcterms:modified>
</cp:coreProperties>
</file>