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78" r:id="rId1"/>
  </p:sldMasterIdLst>
  <p:sldIdLst>
    <p:sldId id="256" r:id="rId2"/>
    <p:sldId id="257" r:id="rId3"/>
    <p:sldId id="258" r:id="rId4"/>
    <p:sldId id="259" r:id="rId5"/>
    <p:sldId id="265" r:id="rId6"/>
    <p:sldId id="261" r:id="rId7"/>
    <p:sldId id="260" r:id="rId8"/>
    <p:sldId id="272" r:id="rId9"/>
    <p:sldId id="271" r:id="rId10"/>
    <p:sldId id="262" r:id="rId11"/>
    <p:sldId id="267" r:id="rId12"/>
    <p:sldId id="270" r:id="rId13"/>
    <p:sldId id="269" r:id="rId14"/>
    <p:sldId id="263" r:id="rId15"/>
    <p:sldId id="266" r:id="rId16"/>
    <p:sldId id="2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85"/>
    <p:restoredTop sz="96405"/>
  </p:normalViewPr>
  <p:slideViewPr>
    <p:cSldViewPr snapToGrid="0">
      <p:cViewPr varScale="1">
        <p:scale>
          <a:sx n="113" d="100"/>
          <a:sy n="113" d="100"/>
        </p:scale>
        <p:origin x="19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105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520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42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195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688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60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3217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79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650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071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694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11/28/22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933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kumimoji="1"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kumimoji="1"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BA6BF5-202B-1115-0A7D-5785B96898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/>
              <a:t>エクシトマネージメント会計総合事務所</a:t>
            </a:r>
            <a:br>
              <a:rPr kumimoji="1" lang="en-US" altLang="ja-JP" dirty="0"/>
            </a:br>
            <a:r>
              <a:rPr kumimoji="1" lang="ja-JP" altLang="en-US"/>
              <a:t>コーポレートサイト新規作成</a:t>
            </a:r>
            <a:br>
              <a:rPr kumimoji="1" lang="en-US" altLang="ja-JP" dirty="0"/>
            </a:br>
            <a:r>
              <a:rPr kumimoji="1" lang="ja-JP" altLang="en-US"/>
              <a:t>提案依頼書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D390D6D-51AB-94B5-F567-9DD930A2FE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2022</a:t>
            </a:r>
            <a:r>
              <a:rPr kumimoji="1" lang="ja-JP" altLang="en-US"/>
              <a:t>年</a:t>
            </a:r>
            <a:r>
              <a:rPr kumimoji="1" lang="en-US" altLang="ja-JP" dirty="0"/>
              <a:t>11</a:t>
            </a:r>
            <a:r>
              <a:rPr kumimoji="1" lang="ja-JP" altLang="en-US"/>
              <a:t>月</a:t>
            </a:r>
            <a:r>
              <a:rPr lang="en-US" altLang="ja-JP" dirty="0"/>
              <a:t>1</a:t>
            </a:r>
            <a:r>
              <a:rPr kumimoji="1" lang="en-US" altLang="ja-JP" dirty="0"/>
              <a:t>9</a:t>
            </a:r>
            <a:r>
              <a:rPr kumimoji="1" lang="ja-JP" altLang="en-US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188271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3.</a:t>
            </a:r>
            <a:r>
              <a:rPr lang="ja-JP" altLang="en-US"/>
              <a:t>必須掲載内容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2961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	</a:t>
            </a:r>
          </a:p>
          <a:p>
            <a:pPr lvl="2"/>
            <a:r>
              <a:rPr lang="ja-JP" altLang="en-US"/>
              <a:t>駆け込み決算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→</a:t>
            </a:r>
            <a:r>
              <a:rPr lang="en-US" altLang="ja-JP" dirty="0"/>
              <a:t>1</a:t>
            </a:r>
            <a:r>
              <a:rPr lang="ja-JP" altLang="en-US"/>
              <a:t>回も決算をしないまま、来られた会社等、急ぎの決算にも対応します。</a:t>
            </a:r>
            <a:endParaRPr lang="en-US" altLang="ja-JP" dirty="0"/>
          </a:p>
          <a:p>
            <a:pPr marL="630000" lvl="2" indent="0">
              <a:buNone/>
            </a:pPr>
            <a:endParaRPr lang="en-US" altLang="ja-JP" dirty="0"/>
          </a:p>
          <a:p>
            <a:pPr lvl="2"/>
            <a:r>
              <a:rPr lang="ja-JP" altLang="en-US"/>
              <a:t>経理、記帳代行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→従業員を雇う程予算がない会社で、経理を当事務所で代行、会計ソフト入力や出納帳の作り方アドバイスといった、経理</a:t>
            </a:r>
            <a:r>
              <a:rPr lang="en-US" altLang="ja-JP" dirty="0"/>
              <a:t>	</a:t>
            </a:r>
            <a:r>
              <a:rPr lang="ja-JP" altLang="en-US"/>
              <a:t>のノウハウをご提供致します。</a:t>
            </a:r>
            <a:endParaRPr lang="en-US" altLang="ja-JP" dirty="0"/>
          </a:p>
          <a:p>
            <a:pPr marL="630000" lvl="2" indent="0">
              <a:buNone/>
            </a:pPr>
            <a:endParaRPr lang="en-US" altLang="ja-JP" dirty="0"/>
          </a:p>
          <a:p>
            <a:pPr lvl="2"/>
            <a:r>
              <a:rPr lang="ja-JP" altLang="en-US"/>
              <a:t>融資・支援代行サービス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87452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3.</a:t>
            </a:r>
            <a:r>
              <a:rPr lang="ja-JP" altLang="en-US"/>
              <a:t>必須掲載内容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12485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（</a:t>
            </a:r>
            <a:r>
              <a:rPr lang="en-US" altLang="ja-JP" dirty="0"/>
              <a:t>3</a:t>
            </a:r>
            <a:r>
              <a:rPr lang="ja-JP" altLang="en-US"/>
              <a:t>）税務顧問料（個人</a:t>
            </a:r>
            <a:r>
              <a:rPr lang="en-US" altLang="ja-JP" dirty="0"/>
              <a:t>/</a:t>
            </a:r>
            <a:r>
              <a:rPr lang="ja-JP" altLang="en-US"/>
              <a:t>法人）</a:t>
            </a:r>
            <a:endParaRPr lang="en-US" altLang="ja-JP" dirty="0"/>
          </a:p>
          <a:p>
            <a:pPr marL="630000" lvl="2" indent="0">
              <a:buNone/>
            </a:pPr>
            <a:r>
              <a:rPr kumimoji="1" lang="en-US" altLang="ja-JP" dirty="0"/>
              <a:t>	</a:t>
            </a:r>
            <a:r>
              <a:rPr kumimoji="1" lang="ja-JP" altLang="en-US"/>
              <a:t>次ページ以降の表を参照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45753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D578B80-E61B-2F0A-1057-D4DDFE935FDE}"/>
              </a:ext>
            </a:extLst>
          </p:cNvPr>
          <p:cNvSpPr/>
          <p:nvPr/>
        </p:nvSpPr>
        <p:spPr>
          <a:xfrm>
            <a:off x="428978" y="248356"/>
            <a:ext cx="11469511" cy="530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F9815904-6671-4156-31E5-AEDFD72908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050819"/>
              </p:ext>
            </p:extLst>
          </p:nvPr>
        </p:nvGraphicFramePr>
        <p:xfrm>
          <a:off x="428978" y="444107"/>
          <a:ext cx="9777358" cy="568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4268">
                  <a:extLst>
                    <a:ext uri="{9D8B030D-6E8A-4147-A177-3AD203B41FA5}">
                      <a16:colId xmlns:a16="http://schemas.microsoft.com/office/drawing/2014/main" val="515079346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1005741897"/>
                    </a:ext>
                  </a:extLst>
                </a:gridCol>
                <a:gridCol w="1474032">
                  <a:extLst>
                    <a:ext uri="{9D8B030D-6E8A-4147-A177-3AD203B41FA5}">
                      <a16:colId xmlns:a16="http://schemas.microsoft.com/office/drawing/2014/main" val="1341634860"/>
                    </a:ext>
                  </a:extLst>
                </a:gridCol>
                <a:gridCol w="1295718">
                  <a:extLst>
                    <a:ext uri="{9D8B030D-6E8A-4147-A177-3AD203B41FA5}">
                      <a16:colId xmlns:a16="http://schemas.microsoft.com/office/drawing/2014/main" val="1727031219"/>
                    </a:ext>
                  </a:extLst>
                </a:gridCol>
                <a:gridCol w="1452294">
                  <a:extLst>
                    <a:ext uri="{9D8B030D-6E8A-4147-A177-3AD203B41FA5}">
                      <a16:colId xmlns:a16="http://schemas.microsoft.com/office/drawing/2014/main" val="1184080509"/>
                    </a:ext>
                  </a:extLst>
                </a:gridCol>
                <a:gridCol w="1660646">
                  <a:extLst>
                    <a:ext uri="{9D8B030D-6E8A-4147-A177-3AD203B41FA5}">
                      <a16:colId xmlns:a16="http://schemas.microsoft.com/office/drawing/2014/main" val="2619929887"/>
                    </a:ext>
                  </a:extLst>
                </a:gridCol>
              </a:tblGrid>
              <a:tr h="0">
                <a:tc gridSpan="6"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個人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919989"/>
                  </a:ext>
                </a:extLst>
              </a:tr>
              <a:tr h="226880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申告種類</a:t>
                      </a:r>
                      <a:endParaRPr kumimoji="1" lang="en-US" altLang="ja-JP" sz="1400" dirty="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青色申告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白色申告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17931"/>
                  </a:ext>
                </a:extLst>
              </a:tr>
              <a:tr h="226880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契約方法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月次契約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年次契約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年次契約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150010"/>
                  </a:ext>
                </a:extLst>
              </a:tr>
              <a:tr h="226880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資料受渡方法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毎月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年一回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年一回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309127"/>
                  </a:ext>
                </a:extLst>
              </a:tr>
              <a:tr h="226880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控除金額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65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万円控除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10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万円控除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-</a:t>
                      </a:r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564107"/>
                  </a:ext>
                </a:extLst>
              </a:tr>
              <a:tr h="226880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仕分件数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集計あり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集計なし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集計あり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集計なし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469470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~100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20,000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80,000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</a:t>
                      </a:r>
                    </a:p>
                  </a:txBody>
                  <a:tcPr anchor="ctr"/>
                </a:tc>
                <a:tc rowSpan="10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50,000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</a:t>
                      </a:r>
                    </a:p>
                  </a:txBody>
                  <a:tcPr anchor="ctr"/>
                </a:tc>
                <a:tc rowSpan="10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50,000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</a:t>
                      </a:r>
                    </a:p>
                  </a:txBody>
                  <a:tcPr anchor="ctr"/>
                </a:tc>
                <a:tc rowSpan="10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30,000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7634575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~200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30,000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886223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~300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40,000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219780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~400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50,000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534627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~500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60,000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137962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~600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70,000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851411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~700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80,000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57335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~800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90,000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04115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~900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100,000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659431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~1000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110,000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303587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9FD0017-3791-9760-D9FF-22AB83381B02}"/>
              </a:ext>
            </a:extLst>
          </p:cNvPr>
          <p:cNvSpPr txBox="1"/>
          <p:nvPr/>
        </p:nvSpPr>
        <p:spPr>
          <a:xfrm>
            <a:off x="428978" y="6275393"/>
            <a:ext cx="10803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※</a:t>
            </a:r>
            <a:r>
              <a:rPr kumimoji="1" lang="ja-JP" altLang="en-US" sz="1200"/>
              <a:t>消費税申告書</a:t>
            </a:r>
            <a:r>
              <a:rPr kumimoji="1" lang="en-US" altLang="ja-JP" sz="1200" dirty="0"/>
              <a:t> </a:t>
            </a:r>
            <a:r>
              <a:rPr kumimoji="1" lang="ja-JP" altLang="en-US" sz="1200"/>
              <a:t>別途</a:t>
            </a:r>
            <a:r>
              <a:rPr kumimoji="1" lang="en-US" altLang="ja-JP" sz="1200" dirty="0"/>
              <a:t>30,000</a:t>
            </a:r>
            <a:r>
              <a:rPr kumimoji="1" lang="ja-JP" altLang="en-US" sz="1200"/>
              <a:t>円</a:t>
            </a:r>
            <a:r>
              <a:rPr kumimoji="1" lang="en-US" altLang="ja-JP" sz="1200" dirty="0"/>
              <a:t>/</a:t>
            </a:r>
            <a:r>
              <a:rPr kumimoji="1" lang="ja-JP" altLang="en-US" sz="1200"/>
              <a:t>年　</a:t>
            </a:r>
            <a:r>
              <a:rPr kumimoji="1" lang="en-US" altLang="ja-JP" sz="1200" dirty="0"/>
              <a:t>※</a:t>
            </a:r>
            <a:r>
              <a:rPr kumimoji="1" lang="ja-JP" altLang="en-US" sz="1200"/>
              <a:t>税理士の署名料・決算料</a:t>
            </a:r>
            <a:r>
              <a:rPr kumimoji="1" lang="en-US" altLang="ja-JP" sz="1200" dirty="0"/>
              <a:t> </a:t>
            </a:r>
            <a:r>
              <a:rPr kumimoji="1" lang="ja-JP" altLang="en-US" sz="1200"/>
              <a:t>別途月次報酬</a:t>
            </a:r>
            <a:r>
              <a:rPr kumimoji="1" lang="en-US" altLang="ja-JP" sz="1200" dirty="0"/>
              <a:t>×5</a:t>
            </a:r>
            <a:r>
              <a:rPr kumimoji="1" lang="ja-JP" altLang="en-US" sz="1200"/>
              <a:t>ヶ月分　</a:t>
            </a:r>
            <a:r>
              <a:rPr kumimoji="1" lang="en-US" altLang="ja-JP" sz="1200" dirty="0"/>
              <a:t>※</a:t>
            </a:r>
            <a:r>
              <a:rPr kumimoji="1" lang="ja-JP" altLang="en-US" sz="1200"/>
              <a:t>上記は相談料込み金額です</a:t>
            </a:r>
          </a:p>
        </p:txBody>
      </p:sp>
    </p:spTree>
    <p:extLst>
      <p:ext uri="{BB962C8B-B14F-4D97-AF65-F5344CB8AC3E}">
        <p14:creationId xmlns:p14="http://schemas.microsoft.com/office/powerpoint/2010/main" val="1887316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3376FF1-6C56-A3BC-3643-6E7C1D5539E0}"/>
              </a:ext>
            </a:extLst>
          </p:cNvPr>
          <p:cNvSpPr/>
          <p:nvPr/>
        </p:nvSpPr>
        <p:spPr>
          <a:xfrm>
            <a:off x="428978" y="248356"/>
            <a:ext cx="11469511" cy="530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F9815904-6671-4156-31E5-AEDFD72908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511290"/>
              </p:ext>
            </p:extLst>
          </p:nvPr>
        </p:nvGraphicFramePr>
        <p:xfrm>
          <a:off x="428978" y="451134"/>
          <a:ext cx="9777358" cy="538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4268">
                  <a:extLst>
                    <a:ext uri="{9D8B030D-6E8A-4147-A177-3AD203B41FA5}">
                      <a16:colId xmlns:a16="http://schemas.microsoft.com/office/drawing/2014/main" val="515079346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1005741897"/>
                    </a:ext>
                  </a:extLst>
                </a:gridCol>
                <a:gridCol w="1474032">
                  <a:extLst>
                    <a:ext uri="{9D8B030D-6E8A-4147-A177-3AD203B41FA5}">
                      <a16:colId xmlns:a16="http://schemas.microsoft.com/office/drawing/2014/main" val="1341634860"/>
                    </a:ext>
                  </a:extLst>
                </a:gridCol>
                <a:gridCol w="1295718">
                  <a:extLst>
                    <a:ext uri="{9D8B030D-6E8A-4147-A177-3AD203B41FA5}">
                      <a16:colId xmlns:a16="http://schemas.microsoft.com/office/drawing/2014/main" val="1727031219"/>
                    </a:ext>
                  </a:extLst>
                </a:gridCol>
                <a:gridCol w="1452294">
                  <a:extLst>
                    <a:ext uri="{9D8B030D-6E8A-4147-A177-3AD203B41FA5}">
                      <a16:colId xmlns:a16="http://schemas.microsoft.com/office/drawing/2014/main" val="1184080509"/>
                    </a:ext>
                  </a:extLst>
                </a:gridCol>
                <a:gridCol w="1660646">
                  <a:extLst>
                    <a:ext uri="{9D8B030D-6E8A-4147-A177-3AD203B41FA5}">
                      <a16:colId xmlns:a16="http://schemas.microsoft.com/office/drawing/2014/main" val="2619929887"/>
                    </a:ext>
                  </a:extLst>
                </a:gridCol>
              </a:tblGrid>
              <a:tr h="226880">
                <a:tc gridSpan="6"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法人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919989"/>
                  </a:ext>
                </a:extLst>
              </a:tr>
              <a:tr h="226880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申告種類</a:t>
                      </a:r>
                      <a:endParaRPr kumimoji="1" lang="en-US" altLang="ja-JP" sz="1400" dirty="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青色申告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白色申告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17931"/>
                  </a:ext>
                </a:extLst>
              </a:tr>
              <a:tr h="226880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契約方法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月次契約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年次契約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年次契約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150010"/>
                  </a:ext>
                </a:extLst>
              </a:tr>
              <a:tr h="226880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資料受渡方法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毎月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年一回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年一回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309127"/>
                  </a:ext>
                </a:extLst>
              </a:tr>
              <a:tr h="226880">
                <a:tc>
                  <a:txBody>
                    <a:bodyPr/>
                    <a:lstStyle/>
                    <a:p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経理業務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34" charset="-128"/>
                        <a:ea typeface="Meiryo UI" panose="020B060403050404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あり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なし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あり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なし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469470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~100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30,000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100,000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</a:t>
                      </a:r>
                    </a:p>
                  </a:txBody>
                  <a:tcPr anchor="ctr"/>
                </a:tc>
                <a:tc rowSpan="10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80,000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</a:t>
                      </a:r>
                    </a:p>
                  </a:txBody>
                  <a:tcPr anchor="ctr"/>
                </a:tc>
                <a:tc rowSpan="10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80,000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</a:t>
                      </a:r>
                    </a:p>
                  </a:txBody>
                  <a:tcPr anchor="ctr"/>
                </a:tc>
                <a:tc rowSpan="10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50,000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7634575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~200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40,000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886223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~300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50,000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219780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~400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60,000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534627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~500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70,000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137962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~600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80,000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851411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~700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90,000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57335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~800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100,000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04115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~900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110,000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659431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~1000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120,000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円</a:t>
                      </a:r>
                      <a:r>
                        <a:rPr kumimoji="1" lang="en-US" altLang="ja-JP" sz="1400" dirty="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/</a:t>
                      </a:r>
                      <a:r>
                        <a:rPr kumimoji="1" lang="ja-JP" altLang="en-US" sz="1400"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月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303587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FF06AF5-3F81-7172-5200-779C388E04BA}"/>
              </a:ext>
            </a:extLst>
          </p:cNvPr>
          <p:cNvSpPr txBox="1"/>
          <p:nvPr/>
        </p:nvSpPr>
        <p:spPr>
          <a:xfrm>
            <a:off x="428978" y="6129867"/>
            <a:ext cx="10803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※</a:t>
            </a:r>
            <a:r>
              <a:rPr kumimoji="1" lang="ja-JP" altLang="en-US" sz="1200"/>
              <a:t>消費税申告書</a:t>
            </a:r>
            <a:r>
              <a:rPr kumimoji="1" lang="en-US" altLang="ja-JP" sz="1200" dirty="0"/>
              <a:t> </a:t>
            </a:r>
            <a:r>
              <a:rPr kumimoji="1" lang="ja-JP" altLang="en-US" sz="1200"/>
              <a:t>別途</a:t>
            </a:r>
            <a:r>
              <a:rPr kumimoji="1" lang="en-US" altLang="ja-JP" sz="1200" dirty="0"/>
              <a:t>50,000</a:t>
            </a:r>
            <a:r>
              <a:rPr kumimoji="1" lang="ja-JP" altLang="en-US" sz="1200"/>
              <a:t>円</a:t>
            </a:r>
            <a:r>
              <a:rPr kumimoji="1" lang="en-US" altLang="ja-JP" sz="1200" dirty="0"/>
              <a:t>/</a:t>
            </a:r>
            <a:r>
              <a:rPr kumimoji="1" lang="ja-JP" altLang="en-US" sz="1200"/>
              <a:t>年　</a:t>
            </a:r>
            <a:r>
              <a:rPr kumimoji="1" lang="en-US" altLang="ja-JP" sz="1200" dirty="0"/>
              <a:t>※</a:t>
            </a:r>
            <a:r>
              <a:rPr kumimoji="1" lang="ja-JP" altLang="en-US" sz="1200"/>
              <a:t>税理士の署名料・決算料</a:t>
            </a:r>
            <a:r>
              <a:rPr kumimoji="1" lang="en-US" altLang="ja-JP" sz="1200" dirty="0"/>
              <a:t> </a:t>
            </a:r>
            <a:r>
              <a:rPr kumimoji="1" lang="ja-JP" altLang="en-US" sz="1200"/>
              <a:t>別途月次報酬</a:t>
            </a:r>
            <a:r>
              <a:rPr kumimoji="1" lang="en-US" altLang="ja-JP" sz="1200" dirty="0"/>
              <a:t>×5</a:t>
            </a:r>
            <a:r>
              <a:rPr kumimoji="1" lang="ja-JP" altLang="en-US" sz="1200"/>
              <a:t>ヶ月分　</a:t>
            </a:r>
            <a:r>
              <a:rPr kumimoji="1" lang="en-US" altLang="ja-JP" sz="1200" dirty="0"/>
              <a:t>※</a:t>
            </a:r>
            <a:r>
              <a:rPr kumimoji="1" lang="ja-JP" altLang="en-US" sz="1200"/>
              <a:t>上記は相談料込み金額です</a:t>
            </a:r>
          </a:p>
        </p:txBody>
      </p:sp>
    </p:spTree>
    <p:extLst>
      <p:ext uri="{BB962C8B-B14F-4D97-AF65-F5344CB8AC3E}">
        <p14:creationId xmlns:p14="http://schemas.microsoft.com/office/powerpoint/2010/main" val="4052049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3.</a:t>
            </a:r>
            <a:r>
              <a:rPr lang="ja-JP" altLang="en-US"/>
              <a:t>必須掲載内容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26172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（</a:t>
            </a:r>
            <a:r>
              <a:rPr lang="en-US" altLang="ja-JP" dirty="0"/>
              <a:t>4</a:t>
            </a:r>
            <a:r>
              <a:rPr lang="ja-JP" altLang="en-US"/>
              <a:t>）会社概要</a:t>
            </a:r>
            <a:endParaRPr lang="en-US" altLang="ja-JP" dirty="0"/>
          </a:p>
          <a:p>
            <a:pPr marL="630000" lvl="2" indent="0">
              <a:buNone/>
            </a:pPr>
            <a:r>
              <a:rPr lang="ja-JP" altLang="en-US"/>
              <a:t>所在地：〒</a:t>
            </a:r>
            <a:r>
              <a:rPr lang="en-US" altLang="ja-JP" dirty="0"/>
              <a:t>542-0082</a:t>
            </a:r>
          </a:p>
          <a:p>
            <a:pPr marL="630000" lvl="2" indent="0">
              <a:buNone/>
            </a:pPr>
            <a:r>
              <a:rPr lang="en-US" altLang="ja-JP" dirty="0"/>
              <a:t>		</a:t>
            </a:r>
            <a:r>
              <a:rPr lang="ja-JP" altLang="en-US"/>
              <a:t>大阪市中央区島之内</a:t>
            </a:r>
            <a:r>
              <a:rPr lang="en-US" altLang="ja-JP" dirty="0"/>
              <a:t>1-21-23 </a:t>
            </a:r>
            <a:r>
              <a:rPr lang="ja-JP" altLang="en-US"/>
              <a:t>大起興産ビル</a:t>
            </a:r>
            <a:r>
              <a:rPr lang="en-US" altLang="ja-JP" dirty="0"/>
              <a:t>505</a:t>
            </a:r>
            <a:endParaRPr kumimoji="1" lang="en-US" altLang="ja-JP" dirty="0"/>
          </a:p>
          <a:p>
            <a:pPr marL="630000" lvl="2" indent="0">
              <a:buNone/>
            </a:pPr>
            <a:r>
              <a:rPr lang="ja-JP" altLang="en-US"/>
              <a:t>その他電話番号、</a:t>
            </a:r>
            <a:r>
              <a:rPr lang="en-US" altLang="ja-JP" dirty="0"/>
              <a:t>FAX</a:t>
            </a:r>
            <a:r>
              <a:rPr lang="ja-JP" altLang="en-US"/>
              <a:t>、メールアドレス等コンタクト情報を掲載いただきたい。</a:t>
            </a:r>
            <a:endParaRPr lang="en-US" altLang="ja-JP" dirty="0"/>
          </a:p>
          <a:p>
            <a:pPr marL="630000" lvl="2" indent="0">
              <a:buNone/>
            </a:pPr>
            <a:r>
              <a:rPr lang="ja-JP" altLang="en-US"/>
              <a:t>詳細情報については、発注後連携させていただく。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47601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3.</a:t>
            </a:r>
            <a:r>
              <a:rPr lang="ja-JP" altLang="en-US"/>
              <a:t>必須掲載内容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08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（</a:t>
            </a:r>
            <a:r>
              <a:rPr lang="en-US" altLang="ja-JP" dirty="0"/>
              <a:t>4</a:t>
            </a:r>
            <a:r>
              <a:rPr lang="ja-JP" altLang="en-US"/>
              <a:t>）お問合せ</a:t>
            </a:r>
            <a:endParaRPr lang="en-US" altLang="ja-JP" dirty="0"/>
          </a:p>
          <a:p>
            <a:pPr lvl="2"/>
            <a:r>
              <a:rPr kumimoji="1" lang="ja-JP" altLang="en-US"/>
              <a:t>お問合せフォームを作成</a:t>
            </a:r>
            <a:endParaRPr lang="en-US" altLang="ja-JP" dirty="0"/>
          </a:p>
          <a:p>
            <a:pPr lvl="2"/>
            <a:r>
              <a:rPr lang="ja-JP" altLang="en-US"/>
              <a:t>フォームの入力項目は以下の通り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・氏名（必須）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・ご住所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・法人名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・電話番号（必須）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・メールアドレス（必須） 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・サービス内容（選択式・選択肢は</a:t>
            </a:r>
            <a:r>
              <a:rPr lang="en-US" altLang="ja-JP" dirty="0"/>
              <a:t>3.</a:t>
            </a:r>
            <a:r>
              <a:rPr lang="ja-JP" altLang="en-US"/>
              <a:t>（</a:t>
            </a:r>
            <a:r>
              <a:rPr lang="en-US" altLang="ja-JP" dirty="0"/>
              <a:t>2</a:t>
            </a:r>
            <a:r>
              <a:rPr lang="ja-JP" altLang="en-US"/>
              <a:t>）サービスについてを参照のこと）（必須）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・ご相談内容（必須）</a:t>
            </a:r>
            <a:endParaRPr lang="en-US" altLang="ja-JP" dirty="0"/>
          </a:p>
          <a:p>
            <a:pPr lvl="2"/>
            <a:r>
              <a:rPr lang="ja-JP" altLang="en-US"/>
              <a:t>お問合せの流れも以下の通り記載ください：</a:t>
            </a:r>
            <a:endParaRPr lang="en-US" altLang="ja-JP" dirty="0"/>
          </a:p>
          <a:p>
            <a:pPr marL="630000" lvl="2" indent="0">
              <a:buNone/>
            </a:pPr>
            <a:r>
              <a:rPr lang="ja-JP" altLang="en-US"/>
              <a:t>　　電話またはフォームから問い合わせいただいてから、直接お会いして詳細なお話をお伺いいたします。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76517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4</a:t>
            </a:r>
            <a:r>
              <a:rPr kumimoji="1" lang="en-US" altLang="ja-JP" dirty="0"/>
              <a:t>.</a:t>
            </a:r>
            <a:r>
              <a:rPr kumimoji="1" lang="ja-JP" altLang="en-US"/>
              <a:t>予算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1367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予算は</a:t>
            </a:r>
            <a:r>
              <a:rPr lang="en-US" altLang="ja-JP" dirty="0"/>
              <a:t>10</a:t>
            </a:r>
            <a:r>
              <a:rPr lang="ja-JP" altLang="en-US"/>
              <a:t>万円までとする。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こちらを踏まえた上で、制作費用をご提示願う。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65270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209BAB-78FC-1720-F856-DB695737C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1.</a:t>
            </a:r>
            <a:r>
              <a:rPr kumimoji="1" lang="ja-JP" altLang="en-US"/>
              <a:t>依頼概要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03122A-06A1-8AAF-B458-994B03683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2961549"/>
          </a:xfrm>
        </p:spPr>
        <p:txBody>
          <a:bodyPr/>
          <a:lstStyle/>
          <a:p>
            <a:pPr marL="0" indent="0">
              <a:buNone/>
            </a:pPr>
            <a:r>
              <a:rPr lang="en-US" altLang="ja-JP" dirty="0"/>
              <a:t>1.</a:t>
            </a:r>
            <a:r>
              <a:rPr lang="ja-JP" altLang="en-US"/>
              <a:t>背景</a:t>
            </a:r>
            <a:endParaRPr lang="en-US" altLang="ja-JP" dirty="0"/>
          </a:p>
          <a:p>
            <a:r>
              <a:rPr lang="ja-JP" altLang="en-US"/>
              <a:t>現在、新規会計事務所の設立を進めている。それにあたり、新規コーポレートサイトを作成したい。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2.</a:t>
            </a:r>
            <a:r>
              <a:rPr lang="ja-JP" altLang="en-US"/>
              <a:t>コーポレートサイトに求めるもの</a:t>
            </a:r>
            <a:endParaRPr lang="en-US" altLang="ja-JP" dirty="0"/>
          </a:p>
          <a:p>
            <a:r>
              <a:rPr lang="ja-JP" altLang="en-US"/>
              <a:t>お客様に弊社の理念やサービスを理解いただき、安心してサービスを受けていただくこと</a:t>
            </a:r>
            <a:endParaRPr lang="en-US" altLang="ja-JP" dirty="0"/>
          </a:p>
          <a:p>
            <a:r>
              <a:rPr kumimoji="1" lang="ja-JP" altLang="en-US"/>
              <a:t>最新の</a:t>
            </a:r>
            <a:r>
              <a:rPr kumimoji="1" lang="en-US" altLang="ja-JP" dirty="0"/>
              <a:t>SEO</a:t>
            </a:r>
            <a:r>
              <a:rPr kumimoji="1" lang="ja-JP" altLang="en-US"/>
              <a:t>対策を行い、</a:t>
            </a:r>
            <a:r>
              <a:rPr kumimoji="1" lang="en-US" altLang="ja-JP" dirty="0"/>
              <a:t>WEB</a:t>
            </a:r>
            <a:r>
              <a:rPr kumimoji="1" lang="ja-JP" altLang="en-US"/>
              <a:t>での新規顧客集客</a:t>
            </a:r>
          </a:p>
        </p:txBody>
      </p:sp>
    </p:spTree>
    <p:extLst>
      <p:ext uri="{BB962C8B-B14F-4D97-AF65-F5344CB8AC3E}">
        <p14:creationId xmlns:p14="http://schemas.microsoft.com/office/powerpoint/2010/main" val="2146694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2.</a:t>
            </a:r>
            <a:r>
              <a:rPr kumimoji="1" lang="ja-JP" altLang="en-US"/>
              <a:t>提案依頼事項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03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1.</a:t>
            </a:r>
            <a:r>
              <a:rPr lang="ja-JP" altLang="en-US"/>
              <a:t>提案の範囲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今回ご提案をお願いする</a:t>
            </a:r>
            <a:r>
              <a:rPr lang="en-US" altLang="ja-JP" dirty="0"/>
              <a:t>Web</a:t>
            </a:r>
            <a:r>
              <a:rPr lang="ja-JP" altLang="en-US"/>
              <a:t>制作の対象範囲は以下のとおりとする。</a:t>
            </a:r>
            <a:endParaRPr lang="en-US" altLang="ja-JP" dirty="0"/>
          </a:p>
          <a:p>
            <a:pPr lvl="2"/>
            <a:r>
              <a:rPr kumimoji="1" lang="ja-JP" altLang="en-US"/>
              <a:t>デザイン制作</a:t>
            </a:r>
            <a:endParaRPr kumimoji="1" lang="en-US" altLang="ja-JP" dirty="0"/>
          </a:p>
          <a:p>
            <a:pPr lvl="2"/>
            <a:r>
              <a:rPr kumimoji="1" lang="ja-JP" altLang="en-US"/>
              <a:t>弊社コーポレートサイトの作成</a:t>
            </a:r>
            <a:endParaRPr kumimoji="1" lang="en-US" altLang="ja-JP" dirty="0"/>
          </a:p>
          <a:p>
            <a:pPr lvl="2"/>
            <a:r>
              <a:rPr lang="ja-JP" altLang="en-US"/>
              <a:t>サイトに使用する画像のご用意</a:t>
            </a:r>
            <a:r>
              <a:rPr lang="en-US" altLang="ja-JP" dirty="0"/>
              <a:t>※1</a:t>
            </a:r>
            <a:endParaRPr kumimoji="1" lang="en-US" altLang="ja-JP" dirty="0"/>
          </a:p>
          <a:p>
            <a:pPr lvl="2"/>
            <a:r>
              <a:rPr lang="ja-JP" altLang="en-US"/>
              <a:t>更新マニュアル作成</a:t>
            </a:r>
            <a:r>
              <a:rPr lang="en-US" altLang="ja-JP" dirty="0"/>
              <a:t>※2</a:t>
            </a:r>
          </a:p>
          <a:p>
            <a:pPr lvl="2"/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※1 </a:t>
            </a:r>
            <a:r>
              <a:rPr lang="ja-JP" altLang="en-US"/>
              <a:t>基本は素材サイト等からイメージ画像を適宜使用いただきたい。</a:t>
            </a:r>
            <a:endParaRPr lang="en-US" altLang="ja-JP" dirty="0"/>
          </a:p>
          <a:p>
            <a:pPr marL="630000" lvl="2" indent="0">
              <a:buNone/>
            </a:pPr>
            <a:r>
              <a:rPr lang="ja-JP" altLang="en-US"/>
              <a:t>ただし、今後使用したい画像が出て来れば連携する可能性は有り。</a:t>
            </a:r>
            <a:endParaRPr lang="en-US" altLang="ja-JP" dirty="0"/>
          </a:p>
          <a:p>
            <a:pPr marL="630000" lvl="2" indent="0">
              <a:buNone/>
            </a:pP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※2 </a:t>
            </a:r>
            <a:r>
              <a:rPr lang="ja-JP" altLang="en-US"/>
              <a:t>今後簡単な文言変更であれば、弊社で対応できる方が望ましいため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7298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2.</a:t>
            </a:r>
            <a:r>
              <a:rPr kumimoji="1" lang="ja-JP" altLang="en-US"/>
              <a:t>提案依頼事項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113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2.</a:t>
            </a:r>
            <a:r>
              <a:rPr lang="ja-JP" altLang="en-US"/>
              <a:t>要件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以下要件を踏まえた上で、ご提案いただきたい。</a:t>
            </a:r>
            <a:endParaRPr lang="en-US" altLang="ja-JP" dirty="0"/>
          </a:p>
          <a:p>
            <a:pPr lvl="2"/>
            <a:r>
              <a:rPr kumimoji="1" lang="ja-JP" altLang="en-US"/>
              <a:t>制作ツールは</a:t>
            </a:r>
            <a:r>
              <a:rPr kumimoji="1" lang="en-US" altLang="ja-JP" dirty="0" err="1"/>
              <a:t>wix</a:t>
            </a:r>
            <a:r>
              <a:rPr kumimoji="1" lang="ja-JP" altLang="en-US"/>
              <a:t>とする。</a:t>
            </a:r>
            <a:r>
              <a:rPr lang="ja-JP" altLang="en-US"/>
              <a:t>（アドバンスプラン</a:t>
            </a:r>
            <a:r>
              <a:rPr lang="en-US" altLang="ja-JP" dirty="0"/>
              <a:t> 1500</a:t>
            </a:r>
            <a:r>
              <a:rPr lang="ja-JP" altLang="en-US"/>
              <a:t>円</a:t>
            </a:r>
            <a:r>
              <a:rPr lang="en-US" altLang="ja-JP" dirty="0"/>
              <a:t>/</a:t>
            </a:r>
            <a:r>
              <a:rPr lang="ja-JP" altLang="en-US"/>
              <a:t>月</a:t>
            </a:r>
            <a:r>
              <a:rPr lang="en-US" altLang="ja-JP" dirty="0"/>
              <a:t> </a:t>
            </a:r>
            <a:r>
              <a:rPr lang="ja-JP" altLang="en-US"/>
              <a:t>希望）</a:t>
            </a:r>
            <a:endParaRPr kumimoji="1" lang="en-US" altLang="ja-JP" dirty="0"/>
          </a:p>
          <a:p>
            <a:pPr lvl="2"/>
            <a:r>
              <a:rPr lang="ja-JP" altLang="en-US"/>
              <a:t>ロゴあり。サイトに使用すること</a:t>
            </a:r>
            <a:endParaRPr lang="en-US" altLang="ja-JP" dirty="0"/>
          </a:p>
          <a:p>
            <a:pPr lvl="2"/>
            <a:r>
              <a:rPr lang="en-US" altLang="ja-JP" dirty="0"/>
              <a:t>SEO</a:t>
            </a:r>
            <a:r>
              <a:rPr lang="ja-JP" altLang="en-US"/>
              <a:t>対策を行うこと</a:t>
            </a:r>
            <a:endParaRPr lang="en-US" altLang="ja-JP" dirty="0"/>
          </a:p>
          <a:p>
            <a:pPr lvl="2"/>
            <a:r>
              <a:rPr lang="ja-JP" altLang="en-US"/>
              <a:t>お問合せフォームを作成すること</a:t>
            </a:r>
            <a:endParaRPr lang="en-US" altLang="ja-JP" dirty="0"/>
          </a:p>
          <a:p>
            <a:pPr lvl="2"/>
            <a:r>
              <a:rPr lang="ja-JP" altLang="en-US"/>
              <a:t>サイトカラーはイエロー</a:t>
            </a:r>
            <a:r>
              <a:rPr lang="en-US" altLang="ja-JP" dirty="0"/>
              <a:t>×</a:t>
            </a:r>
            <a:r>
              <a:rPr lang="ja-JP" altLang="en-US"/>
              <a:t>ブラックを基調とすること</a:t>
            </a:r>
            <a:endParaRPr lang="en-US" altLang="ja-JP" dirty="0"/>
          </a:p>
          <a:p>
            <a:pPr lvl="2"/>
            <a:r>
              <a:rPr lang="ja-JP" altLang="en-US"/>
              <a:t>以降で記載する必須掲載内容が含まれていれば、サイト全体のページ数は問わない。</a:t>
            </a:r>
            <a:endParaRPr lang="en-US" altLang="ja-JP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198D9F7-3F5D-6991-0F21-40B49F2824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895" b="19039"/>
          <a:stretch/>
        </p:blipFill>
        <p:spPr>
          <a:xfrm>
            <a:off x="8842344" y="5142045"/>
            <a:ext cx="3150589" cy="131562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C9A774-8CBA-6F5B-7FE1-B5A40369FBF7}"/>
              </a:ext>
            </a:extLst>
          </p:cNvPr>
          <p:cNvSpPr txBox="1"/>
          <p:nvPr/>
        </p:nvSpPr>
        <p:spPr>
          <a:xfrm>
            <a:off x="8842344" y="4834268"/>
            <a:ext cx="1064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/>
              <a:t>↓弊社ロゴ</a:t>
            </a:r>
          </a:p>
        </p:txBody>
      </p:sp>
    </p:spTree>
    <p:extLst>
      <p:ext uri="{BB962C8B-B14F-4D97-AF65-F5344CB8AC3E}">
        <p14:creationId xmlns:p14="http://schemas.microsoft.com/office/powerpoint/2010/main" val="327519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2.</a:t>
            </a:r>
            <a:r>
              <a:rPr kumimoji="1" lang="ja-JP" altLang="en-US"/>
              <a:t>提案依頼事項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46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3.</a:t>
            </a:r>
            <a:r>
              <a:rPr lang="ja-JP" altLang="en-US"/>
              <a:t>納期及びスケジュール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 弊社のコーポレートサイト公開希望時期：</a:t>
            </a:r>
            <a:r>
              <a:rPr lang="en-US" altLang="ja-JP" dirty="0"/>
              <a:t>2022</a:t>
            </a:r>
            <a:r>
              <a:rPr lang="ja-JP" altLang="en-US"/>
              <a:t>年</a:t>
            </a:r>
            <a:r>
              <a:rPr lang="en-US" altLang="ja-JP" dirty="0"/>
              <a:t>12</a:t>
            </a:r>
            <a:r>
              <a:rPr lang="ja-JP" altLang="en-US"/>
              <a:t>月</a:t>
            </a:r>
            <a:r>
              <a:rPr lang="en-US" altLang="ja-JP" dirty="0"/>
              <a:t>~ 2021</a:t>
            </a:r>
            <a:r>
              <a:rPr lang="ja-JP" altLang="en-US"/>
              <a:t>年</a:t>
            </a:r>
            <a:r>
              <a:rPr lang="en-US" altLang="ja-JP" dirty="0"/>
              <a:t>1</a:t>
            </a:r>
            <a:r>
              <a:rPr lang="ja-JP" altLang="en-US"/>
              <a:t>月</a:t>
            </a:r>
            <a:r>
              <a:rPr lang="en-US" altLang="ja-JP" dirty="0"/>
              <a:t>	</a:t>
            </a:r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 上記公開希望時期を前提に、以下の要綱でスケジュール案をご提案願う。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（</a:t>
            </a:r>
            <a:r>
              <a:rPr lang="en-US" altLang="ja-JP" dirty="0"/>
              <a:t>1</a:t>
            </a:r>
            <a:r>
              <a:rPr lang="ja-JP" altLang="en-US"/>
              <a:t>）公開日：</a:t>
            </a:r>
            <a:r>
              <a:rPr lang="en-US" altLang="ja-JP" dirty="0"/>
              <a:t>2022</a:t>
            </a:r>
            <a:r>
              <a:rPr lang="ja-JP" altLang="en-US"/>
              <a:t>年</a:t>
            </a:r>
            <a:r>
              <a:rPr lang="en-US" altLang="ja-JP" dirty="0"/>
              <a:t>XX</a:t>
            </a:r>
            <a:r>
              <a:rPr lang="ja-JP" altLang="en-US"/>
              <a:t>月</a:t>
            </a:r>
            <a:r>
              <a:rPr lang="en-US" altLang="ja-JP" dirty="0"/>
              <a:t>XX</a:t>
            </a:r>
            <a:r>
              <a:rPr lang="ja-JP" altLang="en-US"/>
              <a:t>日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（</a:t>
            </a:r>
            <a:r>
              <a:rPr lang="en-US" altLang="ja-JP" dirty="0"/>
              <a:t>2</a:t>
            </a:r>
            <a:r>
              <a:rPr lang="ja-JP" altLang="en-US"/>
              <a:t>）納品日：</a:t>
            </a:r>
            <a:r>
              <a:rPr lang="en-US" altLang="ja-JP" dirty="0"/>
              <a:t>2022</a:t>
            </a:r>
            <a:r>
              <a:rPr lang="ja-JP" altLang="en-US"/>
              <a:t>年</a:t>
            </a:r>
            <a:r>
              <a:rPr lang="en-US" altLang="ja-JP" dirty="0"/>
              <a:t>XX</a:t>
            </a:r>
            <a:r>
              <a:rPr lang="ja-JP" altLang="en-US"/>
              <a:t>月</a:t>
            </a:r>
            <a:r>
              <a:rPr lang="en-US" altLang="ja-JP" dirty="0"/>
              <a:t>XX</a:t>
            </a:r>
            <a:r>
              <a:rPr lang="ja-JP" altLang="en-US"/>
              <a:t>日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（</a:t>
            </a:r>
            <a:r>
              <a:rPr lang="en-US" altLang="ja-JP" dirty="0"/>
              <a:t>3</a:t>
            </a:r>
            <a:r>
              <a:rPr lang="ja-JP" altLang="en-US"/>
              <a:t>）スケジュール</a:t>
            </a:r>
            <a:r>
              <a:rPr lang="en-US" altLang="ja-JP" dirty="0"/>
              <a:t>※</a:t>
            </a:r>
          </a:p>
          <a:p>
            <a:pPr marL="630000" lvl="2" indent="0">
              <a:buNone/>
            </a:pP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※</a:t>
            </a:r>
            <a:r>
              <a:rPr lang="ja-JP" altLang="en-US"/>
              <a:t>公開までのスケジュールを明記すること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61587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3.</a:t>
            </a:r>
            <a:r>
              <a:rPr lang="ja-JP" altLang="en-US"/>
              <a:t>必須掲載内容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54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1.</a:t>
            </a:r>
            <a:r>
              <a:rPr lang="ja-JP" altLang="en-US"/>
              <a:t>必須掲載内容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（</a:t>
            </a:r>
            <a:r>
              <a:rPr lang="en-US" altLang="ja-JP" dirty="0"/>
              <a:t>1</a:t>
            </a:r>
            <a:r>
              <a:rPr lang="ja-JP" altLang="en-US"/>
              <a:t>）事務所の特徴・理念について</a:t>
            </a:r>
            <a:endParaRPr lang="en-US" altLang="ja-JP" dirty="0"/>
          </a:p>
          <a:p>
            <a:pPr marL="630000" lvl="2" indent="0">
              <a:buNone/>
            </a:pPr>
            <a:r>
              <a:rPr kumimoji="1" lang="ja-JP" altLang="en-US"/>
              <a:t>私達は社会を取り巻く環境が大きく変化する中で、確固たる経営理念を持ってお客様にサービスを提供するために</a:t>
            </a:r>
            <a:r>
              <a:rPr kumimoji="1" lang="en-US" altLang="ja-JP" dirty="0"/>
              <a:t>10</a:t>
            </a:r>
            <a:r>
              <a:rPr kumimoji="1" lang="ja-JP" altLang="en-US"/>
              <a:t>の経営理念を策定しました。</a:t>
            </a:r>
            <a:endParaRPr kumimoji="1" lang="en-US" altLang="ja-JP" dirty="0"/>
          </a:p>
          <a:p>
            <a:pPr marL="630000" lvl="2" indent="0">
              <a:buNone/>
            </a:pPr>
            <a:r>
              <a:rPr lang="ja-JP" altLang="en-US"/>
              <a:t>それは近江商人の心得</a:t>
            </a:r>
          </a:p>
          <a:p>
            <a:pPr marL="630000" lvl="2" indent="0">
              <a:buNone/>
            </a:pPr>
            <a:r>
              <a:rPr lang="ja-JP" altLang="en-US"/>
              <a:t>そこで社訓は</a:t>
            </a:r>
            <a:r>
              <a:rPr lang="en-US" altLang="ja-JP" dirty="0"/>
              <a:t>3</a:t>
            </a:r>
            <a:r>
              <a:rPr lang="ja-JP" altLang="en-US"/>
              <a:t>方よし（売り手･買い手･世間）を考えています。</a:t>
            </a:r>
            <a:endParaRPr lang="en-US" altLang="ja-JP" dirty="0"/>
          </a:p>
          <a:p>
            <a:pPr marL="630000" lvl="2" indent="0">
              <a:buNone/>
            </a:pPr>
            <a:endParaRPr lang="en-US" altLang="ja-JP" dirty="0"/>
          </a:p>
          <a:p>
            <a:pPr marL="630000" lvl="2" indent="0">
              <a:buNone/>
            </a:pPr>
            <a:r>
              <a:rPr lang="ja-JP" altLang="en-US"/>
              <a:t>✦商売十訓✦</a:t>
            </a:r>
          </a:p>
          <a:p>
            <a:pPr marL="630000" lvl="2" indent="0">
              <a:buNone/>
            </a:pPr>
            <a:r>
              <a:rPr lang="ja-JP" altLang="en-US"/>
              <a:t>①仕事は世の為、人の為に奉仕にて、利益はその報酬である。</a:t>
            </a:r>
          </a:p>
          <a:p>
            <a:pPr marL="630000" lvl="2" indent="0">
              <a:buNone/>
            </a:pPr>
            <a:r>
              <a:rPr lang="ja-JP" altLang="en-US"/>
              <a:t>②外観より中身を大事にする。</a:t>
            </a:r>
            <a:endParaRPr lang="en-US" altLang="ja-JP" dirty="0"/>
          </a:p>
          <a:p>
            <a:pPr marL="630000" lvl="2" indent="0">
              <a:buNone/>
            </a:pPr>
            <a:r>
              <a:rPr lang="ja-JP" altLang="en-US"/>
              <a:t>③仕事は受ける前のお世辞より、アフターサービスを重視すること。</a:t>
            </a:r>
          </a:p>
          <a:p>
            <a:pPr marL="630000" lvl="2" indent="0">
              <a:buNone/>
            </a:pPr>
            <a:r>
              <a:rPr lang="ja-JP" altLang="en-US"/>
              <a:t>（次頁へ続く）</a:t>
            </a:r>
          </a:p>
          <a:p>
            <a:pPr marL="630000" lvl="2" indent="0">
              <a:buNone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39849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3.</a:t>
            </a:r>
            <a:r>
              <a:rPr lang="ja-JP" altLang="en-US"/>
              <a:t>必須掲載内容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975348"/>
          </a:xfrm>
        </p:spPr>
        <p:txBody>
          <a:bodyPr>
            <a:normAutofit/>
          </a:bodyPr>
          <a:lstStyle/>
          <a:p>
            <a:pPr marL="630000" lvl="2" indent="0">
              <a:buNone/>
            </a:pPr>
            <a:r>
              <a:rPr kumimoji="1" lang="ja-JP" altLang="en-US"/>
              <a:t>④資金の少なさより、信用を重視すること。</a:t>
            </a:r>
          </a:p>
          <a:p>
            <a:pPr marL="630000" lvl="2" indent="0">
              <a:buNone/>
            </a:pPr>
            <a:r>
              <a:rPr kumimoji="1" lang="ja-JP" altLang="en-US"/>
              <a:t>⑤無理に仕事をとらず、お客様の好む物を売らず、お客様の為になる仕事をすること。</a:t>
            </a:r>
          </a:p>
          <a:p>
            <a:pPr marL="630000" lvl="2" indent="0">
              <a:buNone/>
            </a:pPr>
            <a:r>
              <a:rPr kumimoji="1" lang="ja-JP" altLang="en-US"/>
              <a:t>⑥良い仕事をより安く提供すること。</a:t>
            </a:r>
          </a:p>
          <a:p>
            <a:pPr marL="630000" lvl="2" indent="0">
              <a:buNone/>
            </a:pPr>
            <a:r>
              <a:rPr kumimoji="1" lang="ja-JP" altLang="en-US"/>
              <a:t>⑦紙一枚でも景品はお客様を喜ばせる、つけてあげるもののない時は笑顔を景品にすること。</a:t>
            </a:r>
          </a:p>
          <a:p>
            <a:pPr marL="630000" lvl="2" indent="0">
              <a:buNone/>
            </a:pPr>
            <a:r>
              <a:rPr kumimoji="1" lang="ja-JP" altLang="en-US"/>
              <a:t>⑧正規金額を守り、値引きは却って気持ちを悪くするくらいが落ちとなること。</a:t>
            </a:r>
          </a:p>
          <a:p>
            <a:pPr marL="630000" lvl="2" indent="0">
              <a:buNone/>
            </a:pPr>
            <a:r>
              <a:rPr kumimoji="1" lang="ja-JP" altLang="en-US"/>
              <a:t>⑨今日の損益を常に考え、今日の損益を明らかにしないでは寝ないを習慣にすること。</a:t>
            </a:r>
          </a:p>
          <a:p>
            <a:pPr marL="630000" lvl="2" indent="0">
              <a:buNone/>
            </a:pPr>
            <a:r>
              <a:rPr kumimoji="1" lang="ja-JP" altLang="en-US"/>
              <a:t>⑩仕事に好況、不況はない。いずれにしても儲けねばならないこと。</a:t>
            </a:r>
            <a:endParaRPr kumimoji="1" lang="en-US" altLang="ja-JP" dirty="0"/>
          </a:p>
          <a:p>
            <a:pPr marL="630000" lvl="2" indent="0">
              <a:buNone/>
            </a:pPr>
            <a:endParaRPr lang="en-US" altLang="ja-JP" dirty="0"/>
          </a:p>
          <a:p>
            <a:pPr marL="630000" lvl="2" indent="0">
              <a:buNone/>
            </a:pPr>
            <a:r>
              <a:rPr lang="ja-JP" altLang="en-US"/>
              <a:t>お客様の持続的な発展･成長に伴走者としてサポートをさせて頂くことが、私達の使命であり、喜びです。</a:t>
            </a:r>
          </a:p>
          <a:p>
            <a:pPr marL="630000" lvl="2" indent="0">
              <a:buNone/>
            </a:pPr>
            <a:r>
              <a:rPr lang="ja-JP" altLang="en-US"/>
              <a:t>経営者の皆さまと一緒に明るい</a:t>
            </a:r>
            <a:r>
              <a:rPr lang="en-US" altLang="ja-JP" dirty="0"/>
              <a:t>【</a:t>
            </a:r>
            <a:r>
              <a:rPr lang="ja-JP" altLang="en-US"/>
              <a:t>未来</a:t>
            </a:r>
            <a:r>
              <a:rPr lang="en-US" altLang="ja-JP" dirty="0"/>
              <a:t>】</a:t>
            </a:r>
            <a:r>
              <a:rPr lang="ja-JP" altLang="en-US"/>
              <a:t>を創っていくために、日々精進を続けます。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82933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3.</a:t>
            </a:r>
            <a:r>
              <a:rPr lang="ja-JP" altLang="en-US"/>
              <a:t>必須掲載内容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46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	</a:t>
            </a:r>
            <a:r>
              <a:rPr lang="ja-JP" altLang="en-US"/>
              <a:t>（</a:t>
            </a:r>
            <a:r>
              <a:rPr lang="en-US" altLang="ja-JP" dirty="0"/>
              <a:t>2</a:t>
            </a:r>
            <a:r>
              <a:rPr lang="ja-JP" altLang="en-US"/>
              <a:t>）サービスについて</a:t>
            </a:r>
            <a:endParaRPr lang="en-US" altLang="ja-JP" dirty="0"/>
          </a:p>
          <a:p>
            <a:pPr lvl="2"/>
            <a:r>
              <a:rPr kumimoji="1" lang="ja-JP" altLang="en-US"/>
              <a:t>会社設立、創業融資</a:t>
            </a:r>
            <a:endParaRPr kumimoji="1" lang="en-US" altLang="ja-JP" dirty="0"/>
          </a:p>
          <a:p>
            <a:pPr marL="630000" lvl="2" indent="0">
              <a:buNone/>
            </a:pPr>
            <a:endParaRPr kumimoji="1" lang="en-US" altLang="ja-JP" dirty="0"/>
          </a:p>
          <a:p>
            <a:pPr lvl="2"/>
            <a:r>
              <a:rPr lang="ja-JP" altLang="en-US"/>
              <a:t>税理士変更</a:t>
            </a:r>
            <a:endParaRPr lang="en-US" altLang="ja-JP" dirty="0"/>
          </a:p>
          <a:p>
            <a:pPr marL="630000" lvl="2" indent="0">
              <a:buNone/>
            </a:pPr>
            <a:endParaRPr lang="en-US" altLang="ja-JP" dirty="0"/>
          </a:p>
          <a:p>
            <a:pPr lvl="2"/>
            <a:r>
              <a:rPr lang="ja-JP" altLang="en-US"/>
              <a:t>歯科経営、コンサルティング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→経営やお金の不安、スタッフマネージメント、集客など開業する上でかかせない補助をご提供致します。</a:t>
            </a:r>
            <a:endParaRPr lang="en-US" altLang="ja-JP" dirty="0"/>
          </a:p>
          <a:p>
            <a:pPr marL="630000" lvl="2" indent="0">
              <a:buNone/>
            </a:pPr>
            <a:endParaRPr lang="en-US" altLang="ja-JP" dirty="0"/>
          </a:p>
          <a:p>
            <a:pPr lvl="2"/>
            <a:r>
              <a:rPr lang="ja-JP" altLang="en-US"/>
              <a:t>クリニック経営、承継サービス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→新規開業から相続までの補助をご提供致します。</a:t>
            </a:r>
            <a:endParaRPr lang="en-US" altLang="ja-JP" dirty="0"/>
          </a:p>
          <a:p>
            <a:pPr marL="630000" lvl="2" indent="0">
              <a:buNone/>
            </a:pPr>
            <a:endParaRPr lang="en-US" altLang="ja-JP" dirty="0"/>
          </a:p>
          <a:p>
            <a:pPr marL="630000" lvl="2" indent="0">
              <a:buNone/>
            </a:pPr>
            <a:r>
              <a:rPr lang="ja-JP" altLang="en-US"/>
              <a:t>（次頁へ続く）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17392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CB1800-21C5-E552-3D08-89F4CAD5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3.</a:t>
            </a:r>
            <a:r>
              <a:rPr lang="ja-JP" altLang="en-US"/>
              <a:t>必須掲載内容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8E9FB-E47B-4DD0-13A4-BB4F9574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975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	</a:t>
            </a:r>
          </a:p>
          <a:p>
            <a:pPr lvl="2"/>
            <a:r>
              <a:rPr lang="ja-JP" altLang="en-US"/>
              <a:t>税務調査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→経営者、社員の方だけでは危険ですので、ぜひプロの税理士にお任せ下さい。</a:t>
            </a:r>
            <a:endParaRPr lang="en-US" altLang="ja-JP" dirty="0"/>
          </a:p>
          <a:p>
            <a:pPr marL="630000" lvl="2" indent="0">
              <a:buNone/>
            </a:pPr>
            <a:endParaRPr lang="en-US" altLang="ja-JP" dirty="0"/>
          </a:p>
          <a:p>
            <a:pPr lvl="2"/>
            <a:r>
              <a:rPr lang="ja-JP" altLang="en-US"/>
              <a:t>飲食店設立、コンサルティング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→店舗相談、内装業者の紹介、レジ等、事業設立の補助をご提供致します。</a:t>
            </a:r>
            <a:endParaRPr lang="en-US" altLang="ja-JP" dirty="0"/>
          </a:p>
          <a:p>
            <a:pPr marL="630000" lvl="2" indent="0">
              <a:buNone/>
            </a:pPr>
            <a:endParaRPr lang="en-US" altLang="ja-JP" dirty="0"/>
          </a:p>
          <a:p>
            <a:pPr lvl="2"/>
            <a:r>
              <a:rPr lang="ja-JP" altLang="en-US"/>
              <a:t>介護業設立、コンサルティング</a:t>
            </a:r>
            <a:endParaRPr lang="en-US" altLang="ja-JP" dirty="0"/>
          </a:p>
          <a:p>
            <a:pPr marL="630000" lvl="2" indent="0">
              <a:buNone/>
            </a:pPr>
            <a:r>
              <a:rPr lang="en-US" altLang="ja-JP" dirty="0"/>
              <a:t>	</a:t>
            </a:r>
            <a:r>
              <a:rPr lang="ja-JP" altLang="en-US"/>
              <a:t>→当事務所で一番多いサポート業種です。補助金のお手伝い等、分からないことは何でもお問い合わせ下さい。</a:t>
            </a:r>
            <a:endParaRPr lang="en-US" altLang="ja-JP" dirty="0"/>
          </a:p>
          <a:p>
            <a:pPr marL="630000" lvl="2" indent="0">
              <a:buNone/>
            </a:pPr>
            <a:endParaRPr lang="en-US" altLang="ja-JP" dirty="0"/>
          </a:p>
          <a:p>
            <a:pPr marL="630000" lvl="2" indent="0">
              <a:buNone/>
            </a:pPr>
            <a:r>
              <a:rPr lang="ja-JP" altLang="en-US"/>
              <a:t>（次頁へ続く）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65287"/>
      </p:ext>
    </p:extLst>
  </p:cSld>
  <p:clrMapOvr>
    <a:masterClrMapping/>
  </p:clrMapOvr>
</p:sld>
</file>

<file path=ppt/theme/theme1.xml><?xml version="1.0" encoding="utf-8"?>
<a:theme xmlns:a="http://schemas.openxmlformats.org/drawingml/2006/main" name="配当">
  <a:themeElements>
    <a:clrScheme name="ユーザー定義 3">
      <a:dk1>
        <a:srgbClr val="000000"/>
      </a:dk1>
      <a:lt1>
        <a:srgbClr val="FFFFFF"/>
      </a:lt1>
      <a:dk2>
        <a:srgbClr val="39302A"/>
      </a:dk2>
      <a:lt2>
        <a:srgbClr val="E5DEDB"/>
      </a:lt2>
      <a:accent1>
        <a:srgbClr val="FFCA08"/>
      </a:accent1>
      <a:accent2>
        <a:srgbClr val="000000"/>
      </a:accent2>
      <a:accent3>
        <a:srgbClr val="000000"/>
      </a:accent3>
      <a:accent4>
        <a:srgbClr val="000000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配当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{0650467F-A88C-6847-B33E-E55E39B3CF76}tf10001123</Template>
  <TotalTime>4297</TotalTime>
  <Words>1419</Words>
  <Application>Microsoft Macintosh PowerPoint</Application>
  <PresentationFormat>ワイド画面</PresentationFormat>
  <Paragraphs>210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0" baseType="lpstr">
      <vt:lpstr>Meiryo UI</vt:lpstr>
      <vt:lpstr>Calibri</vt:lpstr>
      <vt:lpstr>Wingdings 2</vt:lpstr>
      <vt:lpstr>配当</vt:lpstr>
      <vt:lpstr>エクシトマネージメント会計総合事務所 コーポレートサイト新規作成 提案依頼書</vt:lpstr>
      <vt:lpstr>1.依頼概要</vt:lpstr>
      <vt:lpstr>2.提案依頼事項</vt:lpstr>
      <vt:lpstr>2.提案依頼事項</vt:lpstr>
      <vt:lpstr>2.提案依頼事項</vt:lpstr>
      <vt:lpstr>3.必須掲載内容</vt:lpstr>
      <vt:lpstr>3.必須掲載内容</vt:lpstr>
      <vt:lpstr>3.必須掲載内容</vt:lpstr>
      <vt:lpstr>3.必須掲載内容</vt:lpstr>
      <vt:lpstr>3.必須掲載内容</vt:lpstr>
      <vt:lpstr>3.必須掲載内容</vt:lpstr>
      <vt:lpstr>PowerPoint プレゼンテーション</vt:lpstr>
      <vt:lpstr>PowerPoint プレゼンテーション</vt:lpstr>
      <vt:lpstr>3.必須掲載内容</vt:lpstr>
      <vt:lpstr>3.必須掲載内容</vt:lpstr>
      <vt:lpstr>4.予算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●●会計事務所 コーポレートサイト新規作成 提案依頼書</dc:title>
  <dc:creator>千尋 太田</dc:creator>
  <cp:lastModifiedBy>千尋 太田</cp:lastModifiedBy>
  <cp:revision>11</cp:revision>
  <dcterms:created xsi:type="dcterms:W3CDTF">2022-11-19T02:49:16Z</dcterms:created>
  <dcterms:modified xsi:type="dcterms:W3CDTF">2022-11-28T11:37:00Z</dcterms:modified>
</cp:coreProperties>
</file>