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3744" r:id="rId3"/>
  </p:sldMasterIdLst>
  <p:notesMasterIdLst>
    <p:notesMasterId r:id="rId8"/>
  </p:notesMasterIdLst>
  <p:handoutMasterIdLst>
    <p:handoutMasterId r:id="rId9"/>
  </p:handoutMasterIdLst>
  <p:sldIdLst>
    <p:sldId id="270" r:id="rId4"/>
    <p:sldId id="271" r:id="rId5"/>
    <p:sldId id="272" r:id="rId6"/>
    <p:sldId id="273" r:id="rId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570EAF-98E0-C461-6AAC-82738D762E4B}" name="Kawakatsu, Miyako" initials="KM" userId="S::m_kawakatsu@amcon.co.jp::633e3d6b-b08b-4321-835c-c8302d9523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A8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11" autoAdjust="0"/>
    <p:restoredTop sz="94660"/>
  </p:normalViewPr>
  <p:slideViewPr>
    <p:cSldViewPr snapToGrid="0">
      <p:cViewPr varScale="1">
        <p:scale>
          <a:sx n="107" d="100"/>
          <a:sy n="107" d="100"/>
        </p:scale>
        <p:origin x="714" y="84"/>
      </p:cViewPr>
      <p:guideLst/>
    </p:cSldViewPr>
  </p:slideViewPr>
  <p:notesTextViewPr>
    <p:cViewPr>
      <p:scale>
        <a:sx n="1" d="1"/>
        <a:sy n="1" d="1"/>
      </p:scale>
      <p:origin x="0" y="0"/>
    </p:cViewPr>
  </p:notesTextViewPr>
  <p:notesViewPr>
    <p:cSldViewPr snapToGrid="0">
      <p:cViewPr varScale="1">
        <p:scale>
          <a:sx n="49" d="100"/>
          <a:sy n="49" d="100"/>
        </p:scale>
        <p:origin x="2668" y="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handoutMaster" Target="handoutMasters/handoutMaster1.xml"/><Relationship Id="rId14"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6C86A0AF-0DF1-41BA-A252-684260226A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F38D8AFF-F35E-422F-B47F-253B7AABFE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8D274D-2886-46AA-9FD0-271A050F2679}" type="datetimeFigureOut">
              <a:rPr kumimoji="1" lang="ja-JP" altLang="en-US" smtClean="0"/>
              <a:t>2023/6/5</a:t>
            </a:fld>
            <a:endParaRPr kumimoji="1" lang="ja-JP" altLang="en-US"/>
          </a:p>
        </p:txBody>
      </p:sp>
      <p:sp>
        <p:nvSpPr>
          <p:cNvPr id="4" name="フッター プレースホルダー 3">
            <a:extLst>
              <a:ext uri="{FF2B5EF4-FFF2-40B4-BE49-F238E27FC236}">
                <a16:creationId xmlns:a16="http://schemas.microsoft.com/office/drawing/2014/main" id="{F6C32501-5464-4419-AAA6-81BC90AED4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1AE9C2A-19E2-4C47-B70A-47ABDBEE772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2FF27E-9675-44A6-AAFF-E814245FE97B}" type="slidenum">
              <a:rPr kumimoji="1" lang="ja-JP" altLang="en-US" smtClean="0"/>
              <a:t>‹#›</a:t>
            </a:fld>
            <a:endParaRPr kumimoji="1" lang="ja-JP" altLang="en-US"/>
          </a:p>
        </p:txBody>
      </p:sp>
    </p:spTree>
    <p:extLst>
      <p:ext uri="{BB962C8B-B14F-4D97-AF65-F5344CB8AC3E}">
        <p14:creationId xmlns:p14="http://schemas.microsoft.com/office/powerpoint/2010/main" val="1656156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3FEC3-9174-4BD2-9273-EA2316B361B2}" type="datetimeFigureOut">
              <a:rPr kumimoji="1" lang="ja-JP" altLang="en-US" smtClean="0"/>
              <a:t>2023/6/5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17022-0229-45E9-8313-4FDD979D4628}" type="slidenum">
              <a:rPr kumimoji="1" lang="ja-JP" altLang="en-US" smtClean="0"/>
              <a:t>‹#›</a:t>
            </a:fld>
            <a:endParaRPr kumimoji="1" lang="ja-JP" altLang="en-US"/>
          </a:p>
        </p:txBody>
      </p:sp>
    </p:spTree>
    <p:extLst>
      <p:ext uri="{BB962C8B-B14F-4D97-AF65-F5344CB8AC3E}">
        <p14:creationId xmlns:p14="http://schemas.microsoft.com/office/powerpoint/2010/main" val="266119693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1. タイトル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583A76-363A-45CD-9711-E78BEF4C5850}"/>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tx1"/>
                </a:solidFill>
              </a:defRPr>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E00699B7-C680-49C6-B460-F99CCAC4B7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7" name="フッター プレースホルダー 4">
            <a:extLst>
              <a:ext uri="{FF2B5EF4-FFF2-40B4-BE49-F238E27FC236}">
                <a16:creationId xmlns:a16="http://schemas.microsoft.com/office/drawing/2014/main" id="{CF5280EF-745E-4709-BB9E-80F5722E057A}"/>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8" name="スライド番号プレースホルダー 5">
            <a:extLst>
              <a:ext uri="{FF2B5EF4-FFF2-40B4-BE49-F238E27FC236}">
                <a16:creationId xmlns:a16="http://schemas.microsoft.com/office/drawing/2014/main" id="{9EF660D4-F272-4526-9211-EE984BAAFF19}"/>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cxnSp>
        <p:nvCxnSpPr>
          <p:cNvPr id="6" name="Straight Connector 6">
            <a:extLst>
              <a:ext uri="{FF2B5EF4-FFF2-40B4-BE49-F238E27FC236}">
                <a16:creationId xmlns:a16="http://schemas.microsoft.com/office/drawing/2014/main" id="{EE47F18B-2729-4D9E-BBBB-6F7AEF2D34C1}"/>
              </a:ext>
            </a:extLst>
          </p:cNvPr>
          <p:cNvCxnSpPr>
            <a:cxnSpLocks/>
          </p:cNvCxnSpPr>
          <p:nvPr userDrawn="1"/>
        </p:nvCxnSpPr>
        <p:spPr>
          <a:xfrm>
            <a:off x="0" y="6577784"/>
            <a:ext cx="12192000" cy="0"/>
          </a:xfrm>
          <a:prstGeom prst="line">
            <a:avLst/>
          </a:prstGeom>
          <a:ln w="47625">
            <a:solidFill>
              <a:srgbClr val="00A8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031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1-4. 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1DB3C8D-A985-4F7C-B53A-F805718941B0}"/>
              </a:ext>
            </a:extLst>
          </p:cNvPr>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タイトル プレースホルダー 1">
            <a:extLst>
              <a:ext uri="{FF2B5EF4-FFF2-40B4-BE49-F238E27FC236}">
                <a16:creationId xmlns:a16="http://schemas.microsoft.com/office/drawing/2014/main" id="{4F1CCC1A-7A38-4A24-AB1F-19898E4E9CDB}"/>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8" name="フッター プレースホルダー 4">
            <a:extLst>
              <a:ext uri="{FF2B5EF4-FFF2-40B4-BE49-F238E27FC236}">
                <a16:creationId xmlns:a16="http://schemas.microsoft.com/office/drawing/2014/main" id="{A0FCED18-7C83-43C8-94E0-546888888695}"/>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9" name="スライド番号プレースホルダー 5">
            <a:extLst>
              <a:ext uri="{FF2B5EF4-FFF2-40B4-BE49-F238E27FC236}">
                <a16:creationId xmlns:a16="http://schemas.microsoft.com/office/drawing/2014/main" id="{A019A884-C6DC-4EBD-BC86-F64B3F464923}"/>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2522888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2-1. タイトル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583A76-363A-45CD-9711-E78BEF4C5850}"/>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tx1"/>
                </a:solidFill>
              </a:defRPr>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E00699B7-C680-49C6-B460-F99CCAC4B7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7" name="フッター プレースホルダー 4">
            <a:extLst>
              <a:ext uri="{FF2B5EF4-FFF2-40B4-BE49-F238E27FC236}">
                <a16:creationId xmlns:a16="http://schemas.microsoft.com/office/drawing/2014/main" id="{D8BDFFE5-84F9-4C93-A2A3-057486103AC5}"/>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8" name="スライド番号プレースホルダー 5">
            <a:extLst>
              <a:ext uri="{FF2B5EF4-FFF2-40B4-BE49-F238E27FC236}">
                <a16:creationId xmlns:a16="http://schemas.microsoft.com/office/drawing/2014/main" id="{C68785D5-3910-4B69-BFDF-80F7AA034F88}"/>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cxnSp>
        <p:nvCxnSpPr>
          <p:cNvPr id="6" name="Straight Connector 6">
            <a:extLst>
              <a:ext uri="{FF2B5EF4-FFF2-40B4-BE49-F238E27FC236}">
                <a16:creationId xmlns:a16="http://schemas.microsoft.com/office/drawing/2014/main" id="{BF17B82C-4B69-47A0-9731-812E5C8B9827}"/>
              </a:ext>
            </a:extLst>
          </p:cNvPr>
          <p:cNvCxnSpPr>
            <a:cxnSpLocks/>
          </p:cNvCxnSpPr>
          <p:nvPr userDrawn="1"/>
        </p:nvCxnSpPr>
        <p:spPr>
          <a:xfrm>
            <a:off x="0" y="6577784"/>
            <a:ext cx="12192000" cy="0"/>
          </a:xfrm>
          <a:prstGeom prst="line">
            <a:avLst/>
          </a:prstGeom>
          <a:ln w="47625">
            <a:solidFill>
              <a:srgbClr val="00A8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52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2-2. 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583A76-363A-45CD-9711-E78BEF4C5850}"/>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tx1"/>
                </a:solidFill>
              </a:defRPr>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E00699B7-C680-49C6-B460-F99CCAC4B7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7" name="フッター プレースホルダー 4">
            <a:extLst>
              <a:ext uri="{FF2B5EF4-FFF2-40B4-BE49-F238E27FC236}">
                <a16:creationId xmlns:a16="http://schemas.microsoft.com/office/drawing/2014/main" id="{D8BDFFE5-84F9-4C93-A2A3-057486103AC5}"/>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8" name="スライド番号プレースホルダー 5">
            <a:extLst>
              <a:ext uri="{FF2B5EF4-FFF2-40B4-BE49-F238E27FC236}">
                <a16:creationId xmlns:a16="http://schemas.microsoft.com/office/drawing/2014/main" id="{C68785D5-3910-4B69-BFDF-80F7AA034F88}"/>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3096572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 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1DB3C8D-A985-4F7C-B53A-F805718941B0}"/>
              </a:ext>
            </a:extLst>
          </p:cNvPr>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タイトル プレースホルダー 1">
            <a:extLst>
              <a:ext uri="{FF2B5EF4-FFF2-40B4-BE49-F238E27FC236}">
                <a16:creationId xmlns:a16="http://schemas.microsoft.com/office/drawing/2014/main" id="{A4715406-DEFF-463A-877C-B503C6377A4F}"/>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8" name="フッター プレースホルダー 4">
            <a:extLst>
              <a:ext uri="{FF2B5EF4-FFF2-40B4-BE49-F238E27FC236}">
                <a16:creationId xmlns:a16="http://schemas.microsoft.com/office/drawing/2014/main" id="{FC139BC2-C66B-4AEE-8C83-52CBC02CB8FF}"/>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9" name="スライド番号プレースホルダー 5">
            <a:extLst>
              <a:ext uri="{FF2B5EF4-FFF2-40B4-BE49-F238E27FC236}">
                <a16:creationId xmlns:a16="http://schemas.microsoft.com/office/drawing/2014/main" id="{B7C9925B-C6F0-49AD-8CB9-89688E57375F}"/>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cxnSp>
        <p:nvCxnSpPr>
          <p:cNvPr id="6" name="Straight Connector 6">
            <a:extLst>
              <a:ext uri="{FF2B5EF4-FFF2-40B4-BE49-F238E27FC236}">
                <a16:creationId xmlns:a16="http://schemas.microsoft.com/office/drawing/2014/main" id="{3DA0F458-CDD6-4CB6-B8E3-9E2664903DF0}"/>
              </a:ext>
            </a:extLst>
          </p:cNvPr>
          <p:cNvCxnSpPr>
            <a:cxnSpLocks/>
          </p:cNvCxnSpPr>
          <p:nvPr userDrawn="1"/>
        </p:nvCxnSpPr>
        <p:spPr>
          <a:xfrm>
            <a:off x="0" y="6577784"/>
            <a:ext cx="12192000" cy="0"/>
          </a:xfrm>
          <a:prstGeom prst="line">
            <a:avLst/>
          </a:prstGeom>
          <a:ln w="47625">
            <a:solidFill>
              <a:srgbClr val="00A8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585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 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1DB3C8D-A985-4F7C-B53A-F805718941B0}"/>
              </a:ext>
            </a:extLst>
          </p:cNvPr>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タイトル プレースホルダー 1">
            <a:extLst>
              <a:ext uri="{FF2B5EF4-FFF2-40B4-BE49-F238E27FC236}">
                <a16:creationId xmlns:a16="http://schemas.microsoft.com/office/drawing/2014/main" id="{A4715406-DEFF-463A-877C-B503C6377A4F}"/>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8" name="フッター プレースホルダー 4">
            <a:extLst>
              <a:ext uri="{FF2B5EF4-FFF2-40B4-BE49-F238E27FC236}">
                <a16:creationId xmlns:a16="http://schemas.microsoft.com/office/drawing/2014/main" id="{FC139BC2-C66B-4AEE-8C83-52CBC02CB8FF}"/>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9" name="スライド番号プレースホルダー 5">
            <a:extLst>
              <a:ext uri="{FF2B5EF4-FFF2-40B4-BE49-F238E27FC236}">
                <a16:creationId xmlns:a16="http://schemas.microsoft.com/office/drawing/2014/main" id="{B7C9925B-C6F0-49AD-8CB9-89688E57375F}"/>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932643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 タイトルのみ">
    <p:spTree>
      <p:nvGrpSpPr>
        <p:cNvPr id="1" name=""/>
        <p:cNvGrpSpPr/>
        <p:nvPr/>
      </p:nvGrpSpPr>
      <p:grpSpPr>
        <a:xfrm>
          <a:off x="0" y="0"/>
          <a:ext cx="0" cy="0"/>
          <a:chOff x="0" y="0"/>
          <a:chExt cx="0" cy="0"/>
        </a:xfrm>
      </p:grpSpPr>
      <p:sp>
        <p:nvSpPr>
          <p:cNvPr id="6" name="タイトル プレースホルダー 1">
            <a:extLst>
              <a:ext uri="{FF2B5EF4-FFF2-40B4-BE49-F238E27FC236}">
                <a16:creationId xmlns:a16="http://schemas.microsoft.com/office/drawing/2014/main" id="{E0859406-1E48-4B76-8F56-AF858D37E44B}"/>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7" name="フッター プレースホルダー 4">
            <a:extLst>
              <a:ext uri="{FF2B5EF4-FFF2-40B4-BE49-F238E27FC236}">
                <a16:creationId xmlns:a16="http://schemas.microsoft.com/office/drawing/2014/main" id="{1F48B17A-8C71-4956-9EDA-376DFC066C29}"/>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8" name="スライド番号プレースホルダー 5">
            <a:extLst>
              <a:ext uri="{FF2B5EF4-FFF2-40B4-BE49-F238E27FC236}">
                <a16:creationId xmlns:a16="http://schemas.microsoft.com/office/drawing/2014/main" id="{9216BC83-206B-4DAD-B640-E472C28C97DF}"/>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cxnSp>
        <p:nvCxnSpPr>
          <p:cNvPr id="5" name="Straight Connector 6">
            <a:extLst>
              <a:ext uri="{FF2B5EF4-FFF2-40B4-BE49-F238E27FC236}">
                <a16:creationId xmlns:a16="http://schemas.microsoft.com/office/drawing/2014/main" id="{498EC4F1-83C3-4F90-B983-8FCC800A3EC9}"/>
              </a:ext>
            </a:extLst>
          </p:cNvPr>
          <p:cNvCxnSpPr>
            <a:cxnSpLocks/>
          </p:cNvCxnSpPr>
          <p:nvPr userDrawn="1"/>
        </p:nvCxnSpPr>
        <p:spPr>
          <a:xfrm>
            <a:off x="0" y="6577784"/>
            <a:ext cx="12192000" cy="0"/>
          </a:xfrm>
          <a:prstGeom prst="line">
            <a:avLst/>
          </a:prstGeom>
          <a:ln w="47625">
            <a:solidFill>
              <a:srgbClr val="00A8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3995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6. タイトルのみ">
    <p:spTree>
      <p:nvGrpSpPr>
        <p:cNvPr id="1" name=""/>
        <p:cNvGrpSpPr/>
        <p:nvPr/>
      </p:nvGrpSpPr>
      <p:grpSpPr>
        <a:xfrm>
          <a:off x="0" y="0"/>
          <a:ext cx="0" cy="0"/>
          <a:chOff x="0" y="0"/>
          <a:chExt cx="0" cy="0"/>
        </a:xfrm>
      </p:grpSpPr>
      <p:sp>
        <p:nvSpPr>
          <p:cNvPr id="6" name="タイトル プレースホルダー 1">
            <a:extLst>
              <a:ext uri="{FF2B5EF4-FFF2-40B4-BE49-F238E27FC236}">
                <a16:creationId xmlns:a16="http://schemas.microsoft.com/office/drawing/2014/main" id="{E0859406-1E48-4B76-8F56-AF858D37E44B}"/>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7" name="フッター プレースホルダー 4">
            <a:extLst>
              <a:ext uri="{FF2B5EF4-FFF2-40B4-BE49-F238E27FC236}">
                <a16:creationId xmlns:a16="http://schemas.microsoft.com/office/drawing/2014/main" id="{1F48B17A-8C71-4956-9EDA-376DFC066C29}"/>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8" name="スライド番号プレースホルダー 5">
            <a:extLst>
              <a:ext uri="{FF2B5EF4-FFF2-40B4-BE49-F238E27FC236}">
                <a16:creationId xmlns:a16="http://schemas.microsoft.com/office/drawing/2014/main" id="{9216BC83-206B-4DAD-B640-E472C28C97DF}"/>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768077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7. タイトルとコンテンツ無し">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C05345B3-2173-40A2-8584-F0D8EB8850C6}"/>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6" name="スライド番号プレースホルダー 5">
            <a:extLst>
              <a:ext uri="{FF2B5EF4-FFF2-40B4-BE49-F238E27FC236}">
                <a16:creationId xmlns:a16="http://schemas.microsoft.com/office/drawing/2014/main" id="{97D57AF6-D8D5-487F-8F0A-5BF53CBA5DDC}"/>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cxnSp>
        <p:nvCxnSpPr>
          <p:cNvPr id="4" name="Straight Connector 6">
            <a:extLst>
              <a:ext uri="{FF2B5EF4-FFF2-40B4-BE49-F238E27FC236}">
                <a16:creationId xmlns:a16="http://schemas.microsoft.com/office/drawing/2014/main" id="{33A6BE03-8B94-4948-82A7-C5E209FED40C}"/>
              </a:ext>
            </a:extLst>
          </p:cNvPr>
          <p:cNvCxnSpPr>
            <a:cxnSpLocks/>
          </p:cNvCxnSpPr>
          <p:nvPr userDrawn="1"/>
        </p:nvCxnSpPr>
        <p:spPr>
          <a:xfrm>
            <a:off x="0" y="6577784"/>
            <a:ext cx="12192000" cy="0"/>
          </a:xfrm>
          <a:prstGeom prst="line">
            <a:avLst/>
          </a:prstGeom>
          <a:ln w="47625">
            <a:solidFill>
              <a:srgbClr val="00A8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837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8. タイトルとコンテンツ無し">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C05345B3-2173-40A2-8584-F0D8EB8850C6}"/>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6" name="スライド番号プレースホルダー 5">
            <a:extLst>
              <a:ext uri="{FF2B5EF4-FFF2-40B4-BE49-F238E27FC236}">
                <a16:creationId xmlns:a16="http://schemas.microsoft.com/office/drawing/2014/main" id="{97D57AF6-D8D5-487F-8F0A-5BF53CBA5DDC}"/>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160676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20653A-FA92-DE4D-F7CB-0386F825A15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2384F37-EB32-F175-C19A-8A552AAB9C1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B99F512-C559-FAA5-45DB-6FF272A21D23}"/>
              </a:ext>
            </a:extLst>
          </p:cNvPr>
          <p:cNvSpPr>
            <a:spLocks noGrp="1"/>
          </p:cNvSpPr>
          <p:nvPr>
            <p:ph type="dt" sz="half" idx="10"/>
          </p:nvPr>
        </p:nvSpPr>
        <p:spPr/>
        <p:txBody>
          <a:bodyPr/>
          <a:lstStyle/>
          <a:p>
            <a:fld id="{73462888-5835-4DB4-A5FD-CD27BB57D144}" type="datetimeFigureOut">
              <a:rPr kumimoji="1" lang="ja-JP" altLang="en-US" smtClean="0"/>
              <a:t>2023/6/5</a:t>
            </a:fld>
            <a:endParaRPr kumimoji="1" lang="ja-JP" altLang="en-US"/>
          </a:p>
        </p:txBody>
      </p:sp>
      <p:sp>
        <p:nvSpPr>
          <p:cNvPr id="5" name="フッター プレースホルダー 4">
            <a:extLst>
              <a:ext uri="{FF2B5EF4-FFF2-40B4-BE49-F238E27FC236}">
                <a16:creationId xmlns:a16="http://schemas.microsoft.com/office/drawing/2014/main" id="{BEC5EEA1-37E2-05F8-3133-DA04E08970A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6A63080-6045-3429-B4A1-8399B07CDB69}"/>
              </a:ext>
            </a:extLst>
          </p:cNvPr>
          <p:cNvSpPr>
            <a:spLocks noGrp="1"/>
          </p:cNvSpPr>
          <p:nvPr>
            <p:ph type="sldNum" sz="quarter" idx="12"/>
          </p:nvPr>
        </p:nvSpPr>
        <p:spPr/>
        <p:txBody>
          <a:bodyPr/>
          <a:lstStyle/>
          <a:p>
            <a:fld id="{F40B0C61-D62E-4032-BCA0-0034272AC3EF}" type="slidenum">
              <a:rPr kumimoji="1" lang="ja-JP" altLang="en-US" smtClean="0"/>
              <a:t>‹#›</a:t>
            </a:fld>
            <a:endParaRPr kumimoji="1" lang="ja-JP" altLang="en-US"/>
          </a:p>
        </p:txBody>
      </p:sp>
    </p:spTree>
    <p:extLst>
      <p:ext uri="{BB962C8B-B14F-4D97-AF65-F5344CB8AC3E}">
        <p14:creationId xmlns:p14="http://schemas.microsoft.com/office/powerpoint/2010/main" val="3872516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2. タイトル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583A76-363A-45CD-9711-E78BEF4C5850}"/>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tx1"/>
                </a:solidFill>
              </a:defRPr>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E00699B7-C680-49C6-B460-F99CCAC4B7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7" name="フッター プレースホルダー 4">
            <a:extLst>
              <a:ext uri="{FF2B5EF4-FFF2-40B4-BE49-F238E27FC236}">
                <a16:creationId xmlns:a16="http://schemas.microsoft.com/office/drawing/2014/main" id="{CF5280EF-745E-4709-BB9E-80F5722E057A}"/>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8" name="スライド番号プレースホルダー 5">
            <a:extLst>
              <a:ext uri="{FF2B5EF4-FFF2-40B4-BE49-F238E27FC236}">
                <a16:creationId xmlns:a16="http://schemas.microsoft.com/office/drawing/2014/main" id="{9EF660D4-F272-4526-9211-EE984BAAFF19}"/>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582956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 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1DB3C8D-A985-4F7C-B53A-F805718941B0}"/>
              </a:ext>
            </a:extLst>
          </p:cNvPr>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タイトル プレースホルダー 1">
            <a:extLst>
              <a:ext uri="{FF2B5EF4-FFF2-40B4-BE49-F238E27FC236}">
                <a16:creationId xmlns:a16="http://schemas.microsoft.com/office/drawing/2014/main" id="{4F1CCC1A-7A38-4A24-AB1F-19898E4E9CDB}"/>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8" name="フッター プレースホルダー 4">
            <a:extLst>
              <a:ext uri="{FF2B5EF4-FFF2-40B4-BE49-F238E27FC236}">
                <a16:creationId xmlns:a16="http://schemas.microsoft.com/office/drawing/2014/main" id="{A0FCED18-7C83-43C8-94E0-546888888695}"/>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9" name="スライド番号プレースホルダー 5">
            <a:extLst>
              <a:ext uri="{FF2B5EF4-FFF2-40B4-BE49-F238E27FC236}">
                <a16:creationId xmlns:a16="http://schemas.microsoft.com/office/drawing/2014/main" id="{A019A884-C6DC-4EBD-BC86-F64B3F464923}"/>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1153598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1. タイトルスライド">
    <p:bg>
      <p:bgPr>
        <a:blipFill>
          <a:blip r:embed="rId2">
            <a:alphaModFix amt="30000"/>
          </a:blip>
          <a:stretch>
            <a:fillRect/>
          </a:stretch>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583A76-363A-45CD-9711-E78BEF4C5850}"/>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tx1"/>
                </a:solidFill>
              </a:defRPr>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E00699B7-C680-49C6-B460-F99CCAC4B7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7" name="フッター プレースホルダー 4">
            <a:extLst>
              <a:ext uri="{FF2B5EF4-FFF2-40B4-BE49-F238E27FC236}">
                <a16:creationId xmlns:a16="http://schemas.microsoft.com/office/drawing/2014/main" id="{D8BDFFE5-84F9-4C93-A2A3-057486103AC5}"/>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8" name="スライド番号プレースホルダー 5">
            <a:extLst>
              <a:ext uri="{FF2B5EF4-FFF2-40B4-BE49-F238E27FC236}">
                <a16:creationId xmlns:a16="http://schemas.microsoft.com/office/drawing/2014/main" id="{C68785D5-3910-4B69-BFDF-80F7AA034F88}"/>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3733553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2. 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583A76-363A-45CD-9711-E78BEF4C5850}"/>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tx1"/>
                </a:solidFill>
              </a:defRPr>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E00699B7-C680-49C6-B460-F99CCAC4B7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
        <p:nvSpPr>
          <p:cNvPr id="7" name="フッター プレースホルダー 4">
            <a:extLst>
              <a:ext uri="{FF2B5EF4-FFF2-40B4-BE49-F238E27FC236}">
                <a16:creationId xmlns:a16="http://schemas.microsoft.com/office/drawing/2014/main" id="{D8BDFFE5-84F9-4C93-A2A3-057486103AC5}"/>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8" name="スライド番号プレースホルダー 5">
            <a:extLst>
              <a:ext uri="{FF2B5EF4-FFF2-40B4-BE49-F238E27FC236}">
                <a16:creationId xmlns:a16="http://schemas.microsoft.com/office/drawing/2014/main" id="{C68785D5-3910-4B69-BFDF-80F7AA034F88}"/>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3857155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3. タイトルとコンテンツ">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1DB3C8D-A985-4F7C-B53A-F805718941B0}"/>
              </a:ext>
            </a:extLst>
          </p:cNvPr>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タイトル プレースホルダー 1">
            <a:extLst>
              <a:ext uri="{FF2B5EF4-FFF2-40B4-BE49-F238E27FC236}">
                <a16:creationId xmlns:a16="http://schemas.microsoft.com/office/drawing/2014/main" id="{A4715406-DEFF-463A-877C-B503C6377A4F}"/>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8" name="フッター プレースホルダー 4">
            <a:extLst>
              <a:ext uri="{FF2B5EF4-FFF2-40B4-BE49-F238E27FC236}">
                <a16:creationId xmlns:a16="http://schemas.microsoft.com/office/drawing/2014/main" id="{FC139BC2-C66B-4AEE-8C83-52CBC02CB8FF}"/>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9" name="スライド番号プレースホルダー 5">
            <a:extLst>
              <a:ext uri="{FF2B5EF4-FFF2-40B4-BE49-F238E27FC236}">
                <a16:creationId xmlns:a16="http://schemas.microsoft.com/office/drawing/2014/main" id="{B7C9925B-C6F0-49AD-8CB9-89688E57375F}"/>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4042702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4. 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1DB3C8D-A985-4F7C-B53A-F805718941B0}"/>
              </a:ext>
            </a:extLst>
          </p:cNvPr>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タイトル プレースホルダー 1">
            <a:extLst>
              <a:ext uri="{FF2B5EF4-FFF2-40B4-BE49-F238E27FC236}">
                <a16:creationId xmlns:a16="http://schemas.microsoft.com/office/drawing/2014/main" id="{A4715406-DEFF-463A-877C-B503C6377A4F}"/>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8" name="フッター プレースホルダー 4">
            <a:extLst>
              <a:ext uri="{FF2B5EF4-FFF2-40B4-BE49-F238E27FC236}">
                <a16:creationId xmlns:a16="http://schemas.microsoft.com/office/drawing/2014/main" id="{FC139BC2-C66B-4AEE-8C83-52CBC02CB8FF}"/>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9" name="スライド番号プレースホルダー 5">
            <a:extLst>
              <a:ext uri="{FF2B5EF4-FFF2-40B4-BE49-F238E27FC236}">
                <a16:creationId xmlns:a16="http://schemas.microsoft.com/office/drawing/2014/main" id="{B7C9925B-C6F0-49AD-8CB9-89688E57375F}"/>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1232102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5. タイトルのみ">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6" name="タイトル プレースホルダー 1">
            <a:extLst>
              <a:ext uri="{FF2B5EF4-FFF2-40B4-BE49-F238E27FC236}">
                <a16:creationId xmlns:a16="http://schemas.microsoft.com/office/drawing/2014/main" id="{E0859406-1E48-4B76-8F56-AF858D37E44B}"/>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7" name="フッター プレースホルダー 4">
            <a:extLst>
              <a:ext uri="{FF2B5EF4-FFF2-40B4-BE49-F238E27FC236}">
                <a16:creationId xmlns:a16="http://schemas.microsoft.com/office/drawing/2014/main" id="{1F48B17A-8C71-4956-9EDA-376DFC066C29}"/>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8" name="スライド番号プレースホルダー 5">
            <a:extLst>
              <a:ext uri="{FF2B5EF4-FFF2-40B4-BE49-F238E27FC236}">
                <a16:creationId xmlns:a16="http://schemas.microsoft.com/office/drawing/2014/main" id="{9216BC83-206B-4DAD-B640-E472C28C97DF}"/>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1484248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6. タイトルのみ">
    <p:spTree>
      <p:nvGrpSpPr>
        <p:cNvPr id="1" name=""/>
        <p:cNvGrpSpPr/>
        <p:nvPr/>
      </p:nvGrpSpPr>
      <p:grpSpPr>
        <a:xfrm>
          <a:off x="0" y="0"/>
          <a:ext cx="0" cy="0"/>
          <a:chOff x="0" y="0"/>
          <a:chExt cx="0" cy="0"/>
        </a:xfrm>
      </p:grpSpPr>
      <p:sp>
        <p:nvSpPr>
          <p:cNvPr id="6" name="タイトル プレースホルダー 1">
            <a:extLst>
              <a:ext uri="{FF2B5EF4-FFF2-40B4-BE49-F238E27FC236}">
                <a16:creationId xmlns:a16="http://schemas.microsoft.com/office/drawing/2014/main" id="{E0859406-1E48-4B76-8F56-AF858D37E44B}"/>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7" name="フッター プレースホルダー 4">
            <a:extLst>
              <a:ext uri="{FF2B5EF4-FFF2-40B4-BE49-F238E27FC236}">
                <a16:creationId xmlns:a16="http://schemas.microsoft.com/office/drawing/2014/main" id="{1F48B17A-8C71-4956-9EDA-376DFC066C29}"/>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8" name="スライド番号プレースホルダー 5">
            <a:extLst>
              <a:ext uri="{FF2B5EF4-FFF2-40B4-BE49-F238E27FC236}">
                <a16:creationId xmlns:a16="http://schemas.microsoft.com/office/drawing/2014/main" id="{9216BC83-206B-4DAD-B640-E472C28C97DF}"/>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1606102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7. タイトルとコンテンツ無し">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C05345B3-2173-40A2-8584-F0D8EB8850C6}"/>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6" name="スライド番号プレースホルダー 5">
            <a:extLst>
              <a:ext uri="{FF2B5EF4-FFF2-40B4-BE49-F238E27FC236}">
                <a16:creationId xmlns:a16="http://schemas.microsoft.com/office/drawing/2014/main" id="{97D57AF6-D8D5-487F-8F0A-5BF53CBA5DDC}"/>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2412568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8. タイトルとコンテンツ無し">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C05345B3-2173-40A2-8584-F0D8EB8850C6}"/>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6" name="スライド番号プレースホルダー 5">
            <a:extLst>
              <a:ext uri="{FF2B5EF4-FFF2-40B4-BE49-F238E27FC236}">
                <a16:creationId xmlns:a16="http://schemas.microsoft.com/office/drawing/2014/main" id="{97D57AF6-D8D5-487F-8F0A-5BF53CBA5DDC}"/>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1070707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20653A-FA92-DE4D-F7CB-0386F825A15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2384F37-EB32-F175-C19A-8A552AAB9C1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B99F512-C559-FAA5-45DB-6FF272A21D23}"/>
              </a:ext>
            </a:extLst>
          </p:cNvPr>
          <p:cNvSpPr>
            <a:spLocks noGrp="1"/>
          </p:cNvSpPr>
          <p:nvPr>
            <p:ph type="dt" sz="half" idx="10"/>
          </p:nvPr>
        </p:nvSpPr>
        <p:spPr/>
        <p:txBody>
          <a:bodyPr/>
          <a:lstStyle/>
          <a:p>
            <a:fld id="{73462888-5835-4DB4-A5FD-CD27BB57D144}" type="datetimeFigureOut">
              <a:rPr kumimoji="1" lang="ja-JP" altLang="en-US" smtClean="0"/>
              <a:t>2023/6/5</a:t>
            </a:fld>
            <a:endParaRPr kumimoji="1" lang="ja-JP" altLang="en-US"/>
          </a:p>
        </p:txBody>
      </p:sp>
      <p:sp>
        <p:nvSpPr>
          <p:cNvPr id="5" name="フッター プレースホルダー 4">
            <a:extLst>
              <a:ext uri="{FF2B5EF4-FFF2-40B4-BE49-F238E27FC236}">
                <a16:creationId xmlns:a16="http://schemas.microsoft.com/office/drawing/2014/main" id="{BEC5EEA1-37E2-05F8-3133-DA04E08970A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6A63080-6045-3429-B4A1-8399B07CDB69}"/>
              </a:ext>
            </a:extLst>
          </p:cNvPr>
          <p:cNvSpPr>
            <a:spLocks noGrp="1"/>
          </p:cNvSpPr>
          <p:nvPr>
            <p:ph type="sldNum" sz="quarter" idx="12"/>
          </p:nvPr>
        </p:nvSpPr>
        <p:spPr/>
        <p:txBody>
          <a:bodyPr/>
          <a:lstStyle/>
          <a:p>
            <a:fld id="{F40B0C61-D62E-4032-BCA0-0034272AC3EF}" type="slidenum">
              <a:rPr kumimoji="1" lang="ja-JP" altLang="en-US" smtClean="0"/>
              <a:t>‹#›</a:t>
            </a:fld>
            <a:endParaRPr kumimoji="1" lang="ja-JP" altLang="en-US"/>
          </a:p>
        </p:txBody>
      </p:sp>
    </p:spTree>
    <p:extLst>
      <p:ext uri="{BB962C8B-B14F-4D97-AF65-F5344CB8AC3E}">
        <p14:creationId xmlns:p14="http://schemas.microsoft.com/office/powerpoint/2010/main" val="1187313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 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1DB3C8D-A985-4F7C-B53A-F805718941B0}"/>
              </a:ext>
            </a:extLst>
          </p:cNvPr>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タイトル プレースホルダー 1">
            <a:extLst>
              <a:ext uri="{FF2B5EF4-FFF2-40B4-BE49-F238E27FC236}">
                <a16:creationId xmlns:a16="http://schemas.microsoft.com/office/drawing/2014/main" id="{4F1CCC1A-7A38-4A24-AB1F-19898E4E9CDB}"/>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8" name="フッター プレースホルダー 4">
            <a:extLst>
              <a:ext uri="{FF2B5EF4-FFF2-40B4-BE49-F238E27FC236}">
                <a16:creationId xmlns:a16="http://schemas.microsoft.com/office/drawing/2014/main" id="{A0FCED18-7C83-43C8-94E0-546888888695}"/>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9" name="スライド番号プレースホルダー 5">
            <a:extLst>
              <a:ext uri="{FF2B5EF4-FFF2-40B4-BE49-F238E27FC236}">
                <a16:creationId xmlns:a16="http://schemas.microsoft.com/office/drawing/2014/main" id="{A019A884-C6DC-4EBD-BC86-F64B3F464923}"/>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cxnSp>
        <p:nvCxnSpPr>
          <p:cNvPr id="6" name="Straight Connector 6">
            <a:extLst>
              <a:ext uri="{FF2B5EF4-FFF2-40B4-BE49-F238E27FC236}">
                <a16:creationId xmlns:a16="http://schemas.microsoft.com/office/drawing/2014/main" id="{D820CD0D-5A1B-4670-B2DB-53839CB042CB}"/>
              </a:ext>
            </a:extLst>
          </p:cNvPr>
          <p:cNvCxnSpPr>
            <a:cxnSpLocks/>
          </p:cNvCxnSpPr>
          <p:nvPr userDrawn="1"/>
        </p:nvCxnSpPr>
        <p:spPr>
          <a:xfrm>
            <a:off x="0" y="6577784"/>
            <a:ext cx="12192000" cy="0"/>
          </a:xfrm>
          <a:prstGeom prst="line">
            <a:avLst/>
          </a:prstGeom>
          <a:ln w="47625">
            <a:solidFill>
              <a:srgbClr val="00A8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021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 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1DB3C8D-A985-4F7C-B53A-F805718941B0}"/>
              </a:ext>
            </a:extLst>
          </p:cNvPr>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タイトル プレースホルダー 1">
            <a:extLst>
              <a:ext uri="{FF2B5EF4-FFF2-40B4-BE49-F238E27FC236}">
                <a16:creationId xmlns:a16="http://schemas.microsoft.com/office/drawing/2014/main" id="{4F1CCC1A-7A38-4A24-AB1F-19898E4E9CDB}"/>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8" name="フッター プレースホルダー 4">
            <a:extLst>
              <a:ext uri="{FF2B5EF4-FFF2-40B4-BE49-F238E27FC236}">
                <a16:creationId xmlns:a16="http://schemas.microsoft.com/office/drawing/2014/main" id="{A0FCED18-7C83-43C8-94E0-546888888695}"/>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9" name="スライド番号プレースホルダー 5">
            <a:extLst>
              <a:ext uri="{FF2B5EF4-FFF2-40B4-BE49-F238E27FC236}">
                <a16:creationId xmlns:a16="http://schemas.microsoft.com/office/drawing/2014/main" id="{A019A884-C6DC-4EBD-BC86-F64B3F464923}"/>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1878076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 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1DB3C8D-A985-4F7C-B53A-F805718941B0}"/>
              </a:ext>
            </a:extLst>
          </p:cNvPr>
          <p:cNvSpPr>
            <a:spLocks noGrp="1"/>
          </p:cNvSpPr>
          <p:nvPr>
            <p:ph idx="1"/>
          </p:nvPr>
        </p:nvSpPr>
        <p:spPr/>
        <p:txBody>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タイトル プレースホルダー 1">
            <a:extLst>
              <a:ext uri="{FF2B5EF4-FFF2-40B4-BE49-F238E27FC236}">
                <a16:creationId xmlns:a16="http://schemas.microsoft.com/office/drawing/2014/main" id="{4F1CCC1A-7A38-4A24-AB1F-19898E4E9CDB}"/>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8" name="フッター プレースホルダー 4">
            <a:extLst>
              <a:ext uri="{FF2B5EF4-FFF2-40B4-BE49-F238E27FC236}">
                <a16:creationId xmlns:a16="http://schemas.microsoft.com/office/drawing/2014/main" id="{A0FCED18-7C83-43C8-94E0-546888888695}"/>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9" name="スライド番号プレースホルダー 5">
            <a:extLst>
              <a:ext uri="{FF2B5EF4-FFF2-40B4-BE49-F238E27FC236}">
                <a16:creationId xmlns:a16="http://schemas.microsoft.com/office/drawing/2014/main" id="{A019A884-C6DC-4EBD-BC86-F64B3F464923}"/>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1896146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 タイトルのみ">
    <p:spTree>
      <p:nvGrpSpPr>
        <p:cNvPr id="1" name=""/>
        <p:cNvGrpSpPr/>
        <p:nvPr/>
      </p:nvGrpSpPr>
      <p:grpSpPr>
        <a:xfrm>
          <a:off x="0" y="0"/>
          <a:ext cx="0" cy="0"/>
          <a:chOff x="0" y="0"/>
          <a:chExt cx="0" cy="0"/>
        </a:xfrm>
      </p:grpSpPr>
      <p:sp>
        <p:nvSpPr>
          <p:cNvPr id="6" name="タイトル プレースホルダー 1">
            <a:extLst>
              <a:ext uri="{FF2B5EF4-FFF2-40B4-BE49-F238E27FC236}">
                <a16:creationId xmlns:a16="http://schemas.microsoft.com/office/drawing/2014/main" id="{BB8E98CB-8451-48A0-B95A-33F3C55F9344}"/>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7" name="フッター プレースホルダー 4">
            <a:extLst>
              <a:ext uri="{FF2B5EF4-FFF2-40B4-BE49-F238E27FC236}">
                <a16:creationId xmlns:a16="http://schemas.microsoft.com/office/drawing/2014/main" id="{2196A4AC-9303-4FEE-84BB-0CDB67B6F4B6}"/>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8" name="スライド番号プレースホルダー 5">
            <a:extLst>
              <a:ext uri="{FF2B5EF4-FFF2-40B4-BE49-F238E27FC236}">
                <a16:creationId xmlns:a16="http://schemas.microsoft.com/office/drawing/2014/main" id="{E3036AFD-EB4B-415E-AF54-EEDBAA2915C9}"/>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cxnSp>
        <p:nvCxnSpPr>
          <p:cNvPr id="5" name="Straight Connector 6">
            <a:extLst>
              <a:ext uri="{FF2B5EF4-FFF2-40B4-BE49-F238E27FC236}">
                <a16:creationId xmlns:a16="http://schemas.microsoft.com/office/drawing/2014/main" id="{1DAF8B3C-9FEC-47C9-8492-29B157B18F09}"/>
              </a:ext>
            </a:extLst>
          </p:cNvPr>
          <p:cNvCxnSpPr>
            <a:cxnSpLocks/>
          </p:cNvCxnSpPr>
          <p:nvPr userDrawn="1"/>
        </p:nvCxnSpPr>
        <p:spPr>
          <a:xfrm>
            <a:off x="0" y="6577784"/>
            <a:ext cx="12192000" cy="0"/>
          </a:xfrm>
          <a:prstGeom prst="line">
            <a:avLst/>
          </a:prstGeom>
          <a:ln w="47625">
            <a:solidFill>
              <a:srgbClr val="00A8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0276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 タイトルのみ">
    <p:spTree>
      <p:nvGrpSpPr>
        <p:cNvPr id="1" name=""/>
        <p:cNvGrpSpPr/>
        <p:nvPr/>
      </p:nvGrpSpPr>
      <p:grpSpPr>
        <a:xfrm>
          <a:off x="0" y="0"/>
          <a:ext cx="0" cy="0"/>
          <a:chOff x="0" y="0"/>
          <a:chExt cx="0" cy="0"/>
        </a:xfrm>
      </p:grpSpPr>
      <p:sp>
        <p:nvSpPr>
          <p:cNvPr id="6" name="タイトル プレースホルダー 1">
            <a:extLst>
              <a:ext uri="{FF2B5EF4-FFF2-40B4-BE49-F238E27FC236}">
                <a16:creationId xmlns:a16="http://schemas.microsoft.com/office/drawing/2014/main" id="{BB8E98CB-8451-48A0-B95A-33F3C55F9344}"/>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7" name="フッター プレースホルダー 4">
            <a:extLst>
              <a:ext uri="{FF2B5EF4-FFF2-40B4-BE49-F238E27FC236}">
                <a16:creationId xmlns:a16="http://schemas.microsoft.com/office/drawing/2014/main" id="{2196A4AC-9303-4FEE-84BB-0CDB67B6F4B6}"/>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8" name="スライド番号プレースホルダー 5">
            <a:extLst>
              <a:ext uri="{FF2B5EF4-FFF2-40B4-BE49-F238E27FC236}">
                <a16:creationId xmlns:a16="http://schemas.microsoft.com/office/drawing/2014/main" id="{E3036AFD-EB4B-415E-AF54-EEDBAA2915C9}"/>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3284370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7. タイトルとコンテンツ無し">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AD8FE958-63D0-4667-BD33-90428650C513}"/>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6" name="スライド番号プレースホルダー 5">
            <a:extLst>
              <a:ext uri="{FF2B5EF4-FFF2-40B4-BE49-F238E27FC236}">
                <a16:creationId xmlns:a16="http://schemas.microsoft.com/office/drawing/2014/main" id="{A7A3E6A7-EAB1-42C1-860D-CEDFCF9CE19D}"/>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cxnSp>
        <p:nvCxnSpPr>
          <p:cNvPr id="4" name="Straight Connector 6">
            <a:extLst>
              <a:ext uri="{FF2B5EF4-FFF2-40B4-BE49-F238E27FC236}">
                <a16:creationId xmlns:a16="http://schemas.microsoft.com/office/drawing/2014/main" id="{A18F3900-B578-4BA8-9282-05283333C272}"/>
              </a:ext>
            </a:extLst>
          </p:cNvPr>
          <p:cNvCxnSpPr>
            <a:cxnSpLocks/>
          </p:cNvCxnSpPr>
          <p:nvPr userDrawn="1"/>
        </p:nvCxnSpPr>
        <p:spPr>
          <a:xfrm>
            <a:off x="0" y="6577784"/>
            <a:ext cx="12192000" cy="0"/>
          </a:xfrm>
          <a:prstGeom prst="line">
            <a:avLst/>
          </a:prstGeom>
          <a:ln w="47625">
            <a:solidFill>
              <a:srgbClr val="00A89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352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8. タイトルとコンテンツ無し">
    <p:spTree>
      <p:nvGrpSpPr>
        <p:cNvPr id="1" name=""/>
        <p:cNvGrpSpPr/>
        <p:nvPr/>
      </p:nvGrpSpPr>
      <p:grpSpPr>
        <a:xfrm>
          <a:off x="0" y="0"/>
          <a:ext cx="0" cy="0"/>
          <a:chOff x="0" y="0"/>
          <a:chExt cx="0" cy="0"/>
        </a:xfrm>
      </p:grpSpPr>
      <p:sp>
        <p:nvSpPr>
          <p:cNvPr id="5" name="フッター プレースホルダー 4">
            <a:extLst>
              <a:ext uri="{FF2B5EF4-FFF2-40B4-BE49-F238E27FC236}">
                <a16:creationId xmlns:a16="http://schemas.microsoft.com/office/drawing/2014/main" id="{AD8FE958-63D0-4667-BD33-90428650C513}"/>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6" name="スライド番号プレースホルダー 5">
            <a:extLst>
              <a:ext uri="{FF2B5EF4-FFF2-40B4-BE49-F238E27FC236}">
                <a16:creationId xmlns:a16="http://schemas.microsoft.com/office/drawing/2014/main" id="{A7A3E6A7-EAB1-42C1-860D-CEDFCF9CE19D}"/>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Tree>
    <p:extLst>
      <p:ext uri="{BB962C8B-B14F-4D97-AF65-F5344CB8AC3E}">
        <p14:creationId xmlns:p14="http://schemas.microsoft.com/office/powerpoint/2010/main" val="1164655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3462888-5835-4DB4-A5FD-CD27BB57D144}" type="datetimeFigureOut">
              <a:rPr kumimoji="1" lang="ja-JP" altLang="en-US" smtClean="0"/>
              <a:t>2023/6/5</a:t>
            </a:fld>
            <a:endParaRPr kumimoji="1" lang="ja-JP" alt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p:txBody>
          <a:bodyPr/>
          <a:lstStyle/>
          <a:p>
            <a:fld id="{F40B0C61-D62E-4032-BCA0-0034272AC3EF}" type="slidenum">
              <a:rPr kumimoji="1" lang="ja-JP" altLang="en-US" smtClean="0"/>
              <a:t>‹#›</a:t>
            </a:fld>
            <a:endParaRPr kumimoji="1" lang="ja-JP" altLang="en-US"/>
          </a:p>
        </p:txBody>
      </p:sp>
    </p:spTree>
    <p:extLst>
      <p:ext uri="{BB962C8B-B14F-4D97-AF65-F5344CB8AC3E}">
        <p14:creationId xmlns:p14="http://schemas.microsoft.com/office/powerpoint/2010/main" val="4285624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5.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30000"/>
            <a:lum/>
          </a:blip>
          <a:srcRect/>
          <a:stretch>
            <a:fillRect/>
          </a:stretch>
        </a:blipFill>
        <a:effectLst/>
      </p:bgPr>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2680AACD-91AE-4AB6-818E-2C3A30C19CEA}"/>
              </a:ext>
            </a:extLst>
          </p:cNvPr>
          <p:cNvSpPr>
            <a:spLocks noGrp="1"/>
          </p:cNvSpPr>
          <p:nvPr>
            <p:ph type="body" idx="1"/>
          </p:nvPr>
        </p:nvSpPr>
        <p:spPr>
          <a:xfrm>
            <a:off x="336000" y="729000"/>
            <a:ext cx="11520000" cy="5400000"/>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6DDA80F5-D78D-4C29-95F4-A8728C5C013F}"/>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6" name="スライド番号プレースホルダー 5">
            <a:extLst>
              <a:ext uri="{FF2B5EF4-FFF2-40B4-BE49-F238E27FC236}">
                <a16:creationId xmlns:a16="http://schemas.microsoft.com/office/drawing/2014/main" id="{166F4CCB-8382-4945-A32C-C969DF92CB88}"/>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pic>
        <p:nvPicPr>
          <p:cNvPr id="15" name="Picture 2">
            <a:extLst>
              <a:ext uri="{FF2B5EF4-FFF2-40B4-BE49-F238E27FC236}">
                <a16:creationId xmlns:a16="http://schemas.microsoft.com/office/drawing/2014/main" id="{F76CE5C5-996C-4803-AF29-9375A83F7D4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208"/>
            <a:ext cx="12192000" cy="610636"/>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16" name="Picture 14">
            <a:extLst>
              <a:ext uri="{FF2B5EF4-FFF2-40B4-BE49-F238E27FC236}">
                <a16:creationId xmlns:a16="http://schemas.microsoft.com/office/drawing/2014/main" id="{12409C43-C462-42BF-B2D3-4372D2A152B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9085" y="34390"/>
            <a:ext cx="682915" cy="533400"/>
          </a:xfrm>
          <a:prstGeom prst="rect">
            <a:avLst/>
          </a:prstGeom>
        </p:spPr>
      </p:pic>
      <p:sp>
        <p:nvSpPr>
          <p:cNvPr id="18" name="タイトル プレースホルダー 1">
            <a:extLst>
              <a:ext uri="{FF2B5EF4-FFF2-40B4-BE49-F238E27FC236}">
                <a16:creationId xmlns:a16="http://schemas.microsoft.com/office/drawing/2014/main" id="{7B86132E-62BA-4832-ADC0-FE123C7080AB}"/>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pic>
        <p:nvPicPr>
          <p:cNvPr id="10" name="図 9" descr="ロゴ&#10;&#10;自動的に生成された説明">
            <a:extLst>
              <a:ext uri="{FF2B5EF4-FFF2-40B4-BE49-F238E27FC236}">
                <a16:creationId xmlns:a16="http://schemas.microsoft.com/office/drawing/2014/main" id="{7A1BAEE4-6BF1-452D-872A-5D696D83D6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915400" y="76200"/>
            <a:ext cx="3163018" cy="432000"/>
          </a:xfrm>
          <a:prstGeom prst="rect">
            <a:avLst/>
          </a:prstGeom>
        </p:spPr>
      </p:pic>
    </p:spTree>
    <p:extLst>
      <p:ext uri="{BB962C8B-B14F-4D97-AF65-F5344CB8AC3E}">
        <p14:creationId xmlns:p14="http://schemas.microsoft.com/office/powerpoint/2010/main" val="2647331115"/>
      </p:ext>
    </p:extLst>
  </p:cSld>
  <p:clrMap bg1="lt1" tx1="dk1" bg2="lt2" tx2="dk2" accent1="accent1" accent2="accent2" accent3="accent3" accent4="accent4" accent5="accent5" accent6="accent6" hlink="hlink" folHlink="folHlink"/>
  <p:sldLayoutIdLst>
    <p:sldLayoutId id="2147483673" r:id="rId1"/>
    <p:sldLayoutId id="2147483680" r:id="rId2"/>
    <p:sldLayoutId id="2147483674" r:id="rId3"/>
    <p:sldLayoutId id="2147483756" r:id="rId4"/>
    <p:sldLayoutId id="2147483678" r:id="rId5"/>
    <p:sldLayoutId id="2147483682" r:id="rId6"/>
    <p:sldLayoutId id="2147483679" r:id="rId7"/>
    <p:sldLayoutId id="2147483683" r:id="rId8"/>
    <p:sldLayoutId id="2147483761" r:id="rId9"/>
    <p:sldLayoutId id="2147483791" r:id="rId10"/>
  </p:sldLayoutIdLst>
  <p:hf hdr="0" dt="0"/>
  <p:txStyles>
    <p:titleStyle>
      <a:lvl1pPr algn="l" defTabSz="914400" rtl="0" eaLnBrk="1" latinLnBrk="0" hangingPunct="1">
        <a:lnSpc>
          <a:spcPct val="90000"/>
        </a:lnSpc>
        <a:spcBef>
          <a:spcPct val="0"/>
        </a:spcBef>
        <a:buNone/>
        <a:defRPr kumimoji="1" sz="2000" b="1" kern="1200">
          <a:solidFill>
            <a:schemeClr val="bg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DA05701D-BAD9-401F-B95B-C86FE2A1DD28}"/>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208"/>
            <a:ext cx="12192000" cy="610636"/>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3" name="テキスト プレースホルダー 2">
            <a:extLst>
              <a:ext uri="{FF2B5EF4-FFF2-40B4-BE49-F238E27FC236}">
                <a16:creationId xmlns:a16="http://schemas.microsoft.com/office/drawing/2014/main" id="{2680AACD-91AE-4AB6-818E-2C3A30C19CEA}"/>
              </a:ext>
            </a:extLst>
          </p:cNvPr>
          <p:cNvSpPr>
            <a:spLocks noGrp="1"/>
          </p:cNvSpPr>
          <p:nvPr>
            <p:ph type="body" idx="1"/>
          </p:nvPr>
        </p:nvSpPr>
        <p:spPr>
          <a:xfrm>
            <a:off x="336000" y="729000"/>
            <a:ext cx="11520000" cy="5400000"/>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6DDA80F5-D78D-4C29-95F4-A8728C5C013F}"/>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6" name="スライド番号プレースホルダー 5">
            <a:extLst>
              <a:ext uri="{FF2B5EF4-FFF2-40B4-BE49-F238E27FC236}">
                <a16:creationId xmlns:a16="http://schemas.microsoft.com/office/drawing/2014/main" id="{166F4CCB-8382-4945-A32C-C969DF92CB88}"/>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pic>
        <p:nvPicPr>
          <p:cNvPr id="10" name="Picture 14">
            <a:extLst>
              <a:ext uri="{FF2B5EF4-FFF2-40B4-BE49-F238E27FC236}">
                <a16:creationId xmlns:a16="http://schemas.microsoft.com/office/drawing/2014/main" id="{FAFF6A8D-CB2A-4796-8575-4120DB94FC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9085" y="34390"/>
            <a:ext cx="682915" cy="533400"/>
          </a:xfrm>
          <a:prstGeom prst="rect">
            <a:avLst/>
          </a:prstGeom>
        </p:spPr>
      </p:pic>
      <p:sp>
        <p:nvSpPr>
          <p:cNvPr id="12" name="タイトル プレースホルダー 1">
            <a:extLst>
              <a:ext uri="{FF2B5EF4-FFF2-40B4-BE49-F238E27FC236}">
                <a16:creationId xmlns:a16="http://schemas.microsoft.com/office/drawing/2014/main" id="{FDE234AD-97D6-4CEE-B763-DD4B4E2E567D}"/>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pic>
        <p:nvPicPr>
          <p:cNvPr id="9" name="図 8" descr="ロゴ&#10;&#10;自動的に生成された説明">
            <a:extLst>
              <a:ext uri="{FF2B5EF4-FFF2-40B4-BE49-F238E27FC236}">
                <a16:creationId xmlns:a16="http://schemas.microsoft.com/office/drawing/2014/main" id="{6326E139-6F87-452A-923C-6CE636F74B4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915400" y="76200"/>
            <a:ext cx="3163018" cy="432000"/>
          </a:xfrm>
          <a:prstGeom prst="rect">
            <a:avLst/>
          </a:prstGeom>
        </p:spPr>
      </p:pic>
    </p:spTree>
    <p:extLst>
      <p:ext uri="{BB962C8B-B14F-4D97-AF65-F5344CB8AC3E}">
        <p14:creationId xmlns:p14="http://schemas.microsoft.com/office/powerpoint/2010/main" val="3456898730"/>
      </p:ext>
    </p:extLst>
  </p:cSld>
  <p:clrMap bg1="lt1" tx1="dk1" bg2="lt2" tx2="dk2" accent1="accent1" accent2="accent2" accent3="accent3" accent4="accent4" accent5="accent5" accent6="accent6" hlink="hlink" folHlink="folHlink"/>
  <p:sldLayoutIdLst>
    <p:sldLayoutId id="2147483721" r:id="rId1"/>
    <p:sldLayoutId id="2147483728" r:id="rId2"/>
    <p:sldLayoutId id="2147483722" r:id="rId3"/>
    <p:sldLayoutId id="2147483729" r:id="rId4"/>
    <p:sldLayoutId id="2147483726" r:id="rId5"/>
    <p:sldLayoutId id="2147483730" r:id="rId6"/>
    <p:sldLayoutId id="2147483727" r:id="rId7"/>
    <p:sldLayoutId id="2147483731" r:id="rId8"/>
    <p:sldLayoutId id="2147483777" r:id="rId9"/>
    <p:sldLayoutId id="2147483778" r:id="rId10"/>
  </p:sldLayoutIdLst>
  <p:hf hdr="0" dt="0"/>
  <p:txStyles>
    <p:titleStyle>
      <a:lvl1pPr algn="l" defTabSz="914400" rtl="0" eaLnBrk="1" latinLnBrk="0" hangingPunct="1">
        <a:lnSpc>
          <a:spcPct val="90000"/>
        </a:lnSpc>
        <a:spcBef>
          <a:spcPct val="0"/>
        </a:spcBef>
        <a:buNone/>
        <a:defRPr kumimoji="1" sz="2000" b="1" kern="1200">
          <a:solidFill>
            <a:schemeClr val="bg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76D855E-08A1-438E-847D-267B75256348}"/>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01987" y="45939"/>
            <a:ext cx="646738"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プレースホルダー 2">
            <a:extLst>
              <a:ext uri="{FF2B5EF4-FFF2-40B4-BE49-F238E27FC236}">
                <a16:creationId xmlns:a16="http://schemas.microsoft.com/office/drawing/2014/main" id="{2680AACD-91AE-4AB6-818E-2C3A30C19CEA}"/>
              </a:ext>
            </a:extLst>
          </p:cNvPr>
          <p:cNvSpPr>
            <a:spLocks noGrp="1"/>
          </p:cNvSpPr>
          <p:nvPr>
            <p:ph type="body" idx="1"/>
          </p:nvPr>
        </p:nvSpPr>
        <p:spPr>
          <a:xfrm>
            <a:off x="336000" y="729000"/>
            <a:ext cx="11520000" cy="5400000"/>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6DDA80F5-D78D-4C29-95F4-A8728C5C013F}"/>
              </a:ext>
            </a:extLst>
          </p:cNvPr>
          <p:cNvSpPr>
            <a:spLocks noGrp="1"/>
          </p:cNvSpPr>
          <p:nvPr>
            <p:ph type="ftr" sz="quarter" idx="3"/>
          </p:nvPr>
        </p:nvSpPr>
        <p:spPr>
          <a:xfrm>
            <a:off x="0" y="6562411"/>
            <a:ext cx="4114800" cy="288000"/>
          </a:xfrm>
          <a:prstGeom prst="rect">
            <a:avLst/>
          </a:prstGeom>
        </p:spPr>
        <p:txBody>
          <a:bodyPr vert="horz" lIns="91440" tIns="45720" rIns="91440" bIns="45720" rtlCol="0" anchor="ctr"/>
          <a:lstStyle>
            <a:lvl1pPr algn="l">
              <a:defRPr sz="1100">
                <a:solidFill>
                  <a:schemeClr val="tx1">
                    <a:tint val="75000"/>
                  </a:schemeClr>
                </a:solidFill>
              </a:defRPr>
            </a:lvl1pPr>
          </a:lstStyle>
          <a:p>
            <a:pPr algn="l"/>
            <a:r>
              <a:rPr lang="ja-JP" altLang="en-US" dirty="0"/>
              <a:t>　</a:t>
            </a:r>
            <a:r>
              <a:rPr lang="en-US" altLang="ja-JP" dirty="0"/>
              <a:t>© AMCON INC. - All rights reserved.</a:t>
            </a:r>
            <a:endParaRPr lang="ja-JP" altLang="en-US" dirty="0"/>
          </a:p>
        </p:txBody>
      </p:sp>
      <p:sp>
        <p:nvSpPr>
          <p:cNvPr id="6" name="スライド番号プレースホルダー 5">
            <a:extLst>
              <a:ext uri="{FF2B5EF4-FFF2-40B4-BE49-F238E27FC236}">
                <a16:creationId xmlns:a16="http://schemas.microsoft.com/office/drawing/2014/main" id="{166F4CCB-8382-4945-A32C-C969DF92CB88}"/>
              </a:ext>
            </a:extLst>
          </p:cNvPr>
          <p:cNvSpPr>
            <a:spLocks noGrp="1"/>
          </p:cNvSpPr>
          <p:nvPr>
            <p:ph type="sldNum" sz="quarter" idx="4"/>
          </p:nvPr>
        </p:nvSpPr>
        <p:spPr>
          <a:xfrm>
            <a:off x="9448800" y="6562411"/>
            <a:ext cx="2743200" cy="288000"/>
          </a:xfrm>
          <a:prstGeom prst="rect">
            <a:avLst/>
          </a:prstGeom>
        </p:spPr>
        <p:txBody>
          <a:bodyPr vert="horz" lIns="91440" tIns="45720" rIns="91440" bIns="45720" rtlCol="0" anchor="ctr"/>
          <a:lstStyle>
            <a:lvl1pPr algn="r">
              <a:defRPr sz="1100">
                <a:solidFill>
                  <a:schemeClr val="tx1">
                    <a:tint val="75000"/>
                  </a:schemeClr>
                </a:solidFill>
              </a:defRPr>
            </a:lvl1pPr>
          </a:lstStyle>
          <a:p>
            <a:fld id="{8752718F-91EF-447C-90DB-EA2C19796B35}" type="slidenum">
              <a:rPr lang="ja-JP" altLang="en-US" smtClean="0"/>
              <a:pPr/>
              <a:t>‹#›</a:t>
            </a:fld>
            <a:endParaRPr lang="ja-JP" altLang="en-US" dirty="0"/>
          </a:p>
        </p:txBody>
      </p:sp>
      <p:sp>
        <p:nvSpPr>
          <p:cNvPr id="12" name="タイトル プレースホルダー 1">
            <a:extLst>
              <a:ext uri="{FF2B5EF4-FFF2-40B4-BE49-F238E27FC236}">
                <a16:creationId xmlns:a16="http://schemas.microsoft.com/office/drawing/2014/main" id="{FDE234AD-97D6-4CEE-B763-DD4B4E2E567D}"/>
              </a:ext>
            </a:extLst>
          </p:cNvPr>
          <p:cNvSpPr>
            <a:spLocks noGrp="1"/>
          </p:cNvSpPr>
          <p:nvPr>
            <p:ph type="title"/>
          </p:nvPr>
        </p:nvSpPr>
        <p:spPr>
          <a:xfrm>
            <a:off x="888999" y="16932"/>
            <a:ext cx="7920000" cy="576000"/>
          </a:xfrm>
          <a:prstGeom prst="rect">
            <a:avLst/>
          </a:prstGeom>
        </p:spPr>
        <p:txBody>
          <a:bodyPr vert="horz" lIns="91440" tIns="45720" rIns="91440" bIns="45720" rtlCol="0" anchor="ctr">
            <a:noAutofit/>
          </a:bodyPr>
          <a:lstStyle/>
          <a:p>
            <a:r>
              <a:rPr kumimoji="1" lang="ja-JP" altLang="en-US" dirty="0"/>
              <a:t>マスター タイトルの書式設定</a:t>
            </a:r>
          </a:p>
        </p:txBody>
      </p:sp>
      <p:pic>
        <p:nvPicPr>
          <p:cNvPr id="7" name="図 6" descr="ロゴ&#10;&#10;自動的に生成された説明">
            <a:extLst>
              <a:ext uri="{FF2B5EF4-FFF2-40B4-BE49-F238E27FC236}">
                <a16:creationId xmlns:a16="http://schemas.microsoft.com/office/drawing/2014/main" id="{6526AB2D-649C-4808-9DC9-B05C9998149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917200" y="75600"/>
            <a:ext cx="3163018" cy="432000"/>
          </a:xfrm>
          <a:prstGeom prst="rect">
            <a:avLst/>
          </a:prstGeom>
        </p:spPr>
      </p:pic>
    </p:spTree>
    <p:extLst>
      <p:ext uri="{BB962C8B-B14F-4D97-AF65-F5344CB8AC3E}">
        <p14:creationId xmlns:p14="http://schemas.microsoft.com/office/powerpoint/2010/main" val="1472373830"/>
      </p:ext>
    </p:extLst>
  </p:cSld>
  <p:clrMap bg1="lt1" tx1="dk1" bg2="lt2" tx2="dk2" accent1="accent1" accent2="accent2" accent3="accent3" accent4="accent4" accent5="accent5" accent6="accent6" hlink="hlink" folHlink="folHlink"/>
  <p:sldLayoutIdLst>
    <p:sldLayoutId id="2147483745" r:id="rId1"/>
    <p:sldLayoutId id="2147483757" r:id="rId2"/>
    <p:sldLayoutId id="2147483746" r:id="rId3"/>
    <p:sldLayoutId id="2147483758" r:id="rId4"/>
    <p:sldLayoutId id="2147483750" r:id="rId5"/>
    <p:sldLayoutId id="2147483759" r:id="rId6"/>
    <p:sldLayoutId id="2147483751" r:id="rId7"/>
    <p:sldLayoutId id="2147483760" r:id="rId8"/>
    <p:sldLayoutId id="2147483775" r:id="rId9"/>
    <p:sldLayoutId id="2147483776" r:id="rId10"/>
  </p:sldLayoutIdLst>
  <p:hf hdr="0" dt="0"/>
  <p:txStyles>
    <p:titleStyle>
      <a:lvl1pPr algn="l" defTabSz="914400" rtl="0" eaLnBrk="1" latinLnBrk="0" hangingPunct="1">
        <a:lnSpc>
          <a:spcPct val="90000"/>
        </a:lnSpc>
        <a:spcBef>
          <a:spcPct val="0"/>
        </a:spcBef>
        <a:buNone/>
        <a:defRPr kumimoji="1" sz="2000" b="1" kern="1200">
          <a:solidFill>
            <a:sysClr val="windowText" lastClr="000000"/>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png"/><Relationship Id="rId1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3.jpg"/><Relationship Id="rId11" Type="http://schemas.openxmlformats.org/officeDocument/2006/relationships/image" Target="../media/image18.png"/><Relationship Id="rId5" Type="http://schemas.openxmlformats.org/officeDocument/2006/relationships/image" Target="../media/image16.png"/><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6.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jpg"/><Relationship Id="rId3" Type="http://schemas.openxmlformats.org/officeDocument/2006/relationships/image" Target="../media/image32.jpg"/><Relationship Id="rId7" Type="http://schemas.openxmlformats.org/officeDocument/2006/relationships/image" Target="../media/image35.png"/><Relationship Id="rId12" Type="http://schemas.openxmlformats.org/officeDocument/2006/relationships/image" Target="../media/image39.jp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image" Target="../media/image38.jp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7745B7E8-C924-5289-28E2-1143884529B3}"/>
              </a:ext>
            </a:extLst>
          </p:cNvPr>
          <p:cNvSpPr txBox="1">
            <a:spLocks/>
          </p:cNvSpPr>
          <p:nvPr/>
        </p:nvSpPr>
        <p:spPr>
          <a:xfrm>
            <a:off x="984068" y="0"/>
            <a:ext cx="8891452" cy="6008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eiryo UI" panose="020B0604030504040204" pitchFamily="50" charset="-128"/>
                <a:ea typeface="Meiryo UI" panose="020B0604030504040204" pitchFamily="50" charset="-128"/>
                <a:cs typeface="+mj-cs"/>
              </a:defRPr>
            </a:lvl1pPr>
          </a:lstStyle>
          <a:p>
            <a:pPr algn="ctr"/>
            <a:endParaRPr lang="ja-JP" altLang="en-US" sz="3200" b="1" dirty="0">
              <a:solidFill>
                <a:schemeClr val="bg1"/>
              </a:solidFill>
              <a:effectLst>
                <a:outerShdw blurRad="50800" dist="38100" dir="2700000" algn="tl" rotWithShape="0">
                  <a:prstClr val="black">
                    <a:alpha val="40000"/>
                  </a:prstClr>
                </a:outerShdw>
              </a:effectLst>
            </a:endParaRPr>
          </a:p>
        </p:txBody>
      </p:sp>
      <p:sp>
        <p:nvSpPr>
          <p:cNvPr id="6" name="タイトル 5">
            <a:extLst>
              <a:ext uri="{FF2B5EF4-FFF2-40B4-BE49-F238E27FC236}">
                <a16:creationId xmlns:a16="http://schemas.microsoft.com/office/drawing/2014/main" id="{B29C822C-D0BC-B9C0-6781-7DE8B00E50AB}"/>
              </a:ext>
            </a:extLst>
          </p:cNvPr>
          <p:cNvSpPr>
            <a:spLocks noGrp="1"/>
          </p:cNvSpPr>
          <p:nvPr>
            <p:ph type="title"/>
          </p:nvPr>
        </p:nvSpPr>
        <p:spPr>
          <a:xfrm>
            <a:off x="887506" y="16932"/>
            <a:ext cx="7921493" cy="576000"/>
          </a:xfrm>
        </p:spPr>
        <p:txBody>
          <a:bodyPr/>
          <a:lstStyle/>
          <a:p>
            <a:pPr algn="ctr"/>
            <a:r>
              <a:rPr lang="en-US" altLang="ja-JP" sz="2400" b="1" dirty="0">
                <a:solidFill>
                  <a:schemeClr val="bg1"/>
                </a:solidFill>
                <a:effectLst>
                  <a:outerShdw blurRad="50800" dist="38100" dir="2700000" algn="tl" rotWithShape="0">
                    <a:prstClr val="black">
                      <a:alpha val="40000"/>
                    </a:prstClr>
                  </a:outerShdw>
                </a:effectLst>
              </a:rPr>
              <a:t>VOLUTE DUO </a:t>
            </a:r>
            <a:r>
              <a:rPr lang="ja-JP" altLang="en-US" sz="2400" b="1" dirty="0">
                <a:solidFill>
                  <a:schemeClr val="bg1"/>
                </a:solidFill>
                <a:effectLst>
                  <a:outerShdw blurRad="50800" dist="38100" dir="2700000" algn="tl" rotWithShape="0">
                    <a:prstClr val="black">
                      <a:alpha val="40000"/>
                    </a:prstClr>
                  </a:outerShdw>
                </a:effectLst>
              </a:rPr>
              <a:t>潜在的</a:t>
            </a:r>
            <a:r>
              <a:rPr lang="ja-JP" altLang="en-US" sz="2400" dirty="0">
                <a:effectLst>
                  <a:outerShdw blurRad="50800" dist="38100" dir="2700000" algn="tl" rotWithShape="0">
                    <a:prstClr val="black">
                      <a:alpha val="40000"/>
                    </a:prstClr>
                  </a:outerShdw>
                </a:effectLst>
              </a:rPr>
              <a:t>産業</a:t>
            </a:r>
            <a:r>
              <a:rPr lang="ja-JP" altLang="en-US" sz="2400" b="1" dirty="0">
                <a:solidFill>
                  <a:schemeClr val="bg1"/>
                </a:solidFill>
                <a:effectLst>
                  <a:outerShdw blurRad="50800" dist="38100" dir="2700000" algn="tl" rotWithShape="0">
                    <a:prstClr val="black">
                      <a:alpha val="40000"/>
                    </a:prstClr>
                  </a:outerShdw>
                </a:effectLst>
              </a:rPr>
              <a:t>事例</a:t>
            </a:r>
            <a:endParaRPr lang="ja-JP" altLang="en-US" sz="2400" dirty="0"/>
          </a:p>
        </p:txBody>
      </p:sp>
      <p:sp>
        <p:nvSpPr>
          <p:cNvPr id="10" name="正方形/長方形 9">
            <a:extLst>
              <a:ext uri="{FF2B5EF4-FFF2-40B4-BE49-F238E27FC236}">
                <a16:creationId xmlns:a16="http://schemas.microsoft.com/office/drawing/2014/main" id="{F756C922-2998-BC03-ACEE-DC4A12964903}"/>
              </a:ext>
            </a:extLst>
          </p:cNvPr>
          <p:cNvSpPr/>
          <p:nvPr/>
        </p:nvSpPr>
        <p:spPr>
          <a:xfrm>
            <a:off x="89812" y="704998"/>
            <a:ext cx="6081085" cy="2786377"/>
          </a:xfrm>
          <a:prstGeom prst="rect">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tx1"/>
              </a:solidFill>
            </a:endParaRPr>
          </a:p>
        </p:txBody>
      </p:sp>
      <p:sp>
        <p:nvSpPr>
          <p:cNvPr id="11" name="正方形/長方形 10">
            <a:extLst>
              <a:ext uri="{FF2B5EF4-FFF2-40B4-BE49-F238E27FC236}">
                <a16:creationId xmlns:a16="http://schemas.microsoft.com/office/drawing/2014/main" id="{D841B1FA-3D21-C2E3-0E0B-037ACE9D8654}"/>
              </a:ext>
            </a:extLst>
          </p:cNvPr>
          <p:cNvSpPr/>
          <p:nvPr/>
        </p:nvSpPr>
        <p:spPr>
          <a:xfrm>
            <a:off x="6849035" y="672135"/>
            <a:ext cx="5253153" cy="2786377"/>
          </a:xfrm>
          <a:prstGeom prst="rect">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E047064-8FAC-3FFA-9F97-100BCD703F33}"/>
              </a:ext>
            </a:extLst>
          </p:cNvPr>
          <p:cNvSpPr/>
          <p:nvPr/>
        </p:nvSpPr>
        <p:spPr>
          <a:xfrm>
            <a:off x="89812" y="683342"/>
            <a:ext cx="6081085" cy="664233"/>
          </a:xfrm>
          <a:prstGeom prst="rect">
            <a:avLst/>
          </a:prstGeom>
          <a:solidFill>
            <a:srgbClr val="00A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bg1"/>
                </a:solidFill>
              </a:rPr>
              <a:t>VOLUTE DUO</a:t>
            </a:r>
            <a:endParaRPr kumimoji="1" lang="ja-JP" altLang="en-US" sz="2400" b="1" dirty="0">
              <a:solidFill>
                <a:schemeClr val="bg1"/>
              </a:solidFill>
            </a:endParaRPr>
          </a:p>
        </p:txBody>
      </p:sp>
      <p:pic>
        <p:nvPicPr>
          <p:cNvPr id="5" name="図 4" descr="アイコン&#10;&#10;中程度の精度で自動的に生成された説明">
            <a:extLst>
              <a:ext uri="{FF2B5EF4-FFF2-40B4-BE49-F238E27FC236}">
                <a16:creationId xmlns:a16="http://schemas.microsoft.com/office/drawing/2014/main" id="{9772A727-6EBC-66BE-B2A7-303DB504E41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816" b="93788" l="9751" r="89796">
                        <a14:foregroundMark x1="58730" y1="8216" x2="59184" y2="7816"/>
                        <a14:foregroundMark x1="59184" y1="7816" x2="59184" y2="7816"/>
                        <a14:foregroundMark x1="54649" y1="37675" x2="54649" y2="37675"/>
                        <a14:foregroundMark x1="27211" y1="73347" x2="27211" y2="73347"/>
                        <a14:foregroundMark x1="42404" y1="90381" x2="42177" y2="90381"/>
                        <a14:foregroundMark x1="59184" y1="93788" x2="59184" y2="93788"/>
                      </a14:backgroundRemoval>
                    </a14:imgEffect>
                  </a14:imgLayer>
                </a14:imgProps>
              </a:ext>
              <a:ext uri="{28A0092B-C50C-407E-A947-70E740481C1C}">
                <a14:useLocalDpi xmlns:a14="http://schemas.microsoft.com/office/drawing/2010/main" val="0"/>
              </a:ext>
            </a:extLst>
          </a:blip>
          <a:stretch>
            <a:fillRect/>
          </a:stretch>
        </p:blipFill>
        <p:spPr>
          <a:xfrm>
            <a:off x="4017870" y="900711"/>
            <a:ext cx="2287044" cy="2587834"/>
          </a:xfrm>
          <a:prstGeom prst="rect">
            <a:avLst/>
          </a:prstGeom>
        </p:spPr>
      </p:pic>
      <p:sp>
        <p:nvSpPr>
          <p:cNvPr id="14" name="正方形/長方形 13">
            <a:extLst>
              <a:ext uri="{FF2B5EF4-FFF2-40B4-BE49-F238E27FC236}">
                <a16:creationId xmlns:a16="http://schemas.microsoft.com/office/drawing/2014/main" id="{12F2609B-24CA-F753-3A34-0CF7E6186BD5}"/>
              </a:ext>
            </a:extLst>
          </p:cNvPr>
          <p:cNvSpPr/>
          <p:nvPr/>
        </p:nvSpPr>
        <p:spPr>
          <a:xfrm>
            <a:off x="6849035" y="680204"/>
            <a:ext cx="5253153" cy="664233"/>
          </a:xfrm>
          <a:prstGeom prst="rect">
            <a:avLst/>
          </a:prstGeom>
          <a:solidFill>
            <a:srgbClr val="00A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bg1"/>
                </a:solidFill>
              </a:rPr>
              <a:t>1</a:t>
            </a:r>
            <a:r>
              <a:rPr kumimoji="1" lang="ja-JP" altLang="en-US" sz="2400" b="1" dirty="0">
                <a:solidFill>
                  <a:schemeClr val="bg1"/>
                </a:solidFill>
              </a:rPr>
              <a:t>軸 </a:t>
            </a:r>
            <a:r>
              <a:rPr kumimoji="1" lang="en-US" altLang="ja-JP" sz="2400" b="1" dirty="0">
                <a:solidFill>
                  <a:schemeClr val="bg1"/>
                </a:solidFill>
              </a:rPr>
              <a:t>VOLUTE</a:t>
            </a:r>
            <a:endParaRPr kumimoji="1" lang="ja-JP" altLang="en-US" sz="2400" b="1" dirty="0">
              <a:solidFill>
                <a:schemeClr val="bg1"/>
              </a:solidFill>
            </a:endParaRPr>
          </a:p>
        </p:txBody>
      </p:sp>
      <p:sp>
        <p:nvSpPr>
          <p:cNvPr id="16" name="テキスト ボックス 15">
            <a:extLst>
              <a:ext uri="{FF2B5EF4-FFF2-40B4-BE49-F238E27FC236}">
                <a16:creationId xmlns:a16="http://schemas.microsoft.com/office/drawing/2014/main" id="{9115C984-7E9B-6736-22B5-8FAF21DB385F}"/>
              </a:ext>
            </a:extLst>
          </p:cNvPr>
          <p:cNvSpPr txBox="1"/>
          <p:nvPr/>
        </p:nvSpPr>
        <p:spPr>
          <a:xfrm>
            <a:off x="128204" y="1420812"/>
            <a:ext cx="4287328" cy="1815882"/>
          </a:xfrm>
          <a:prstGeom prst="rect">
            <a:avLst/>
          </a:prstGeom>
          <a:noFill/>
        </p:spPr>
        <p:txBody>
          <a:bodyPr wrap="square" rtlCol="0">
            <a:spAutoFit/>
          </a:bodyPr>
          <a:lstStyle/>
          <a:p>
            <a:pPr marL="285750" indent="-285750">
              <a:buFont typeface="Arial" panose="020B0604020202020204" pitchFamily="34" charset="0"/>
              <a:buChar char="•"/>
            </a:pPr>
            <a:r>
              <a:rPr lang="en-US" altLang="ja-JP" sz="1600" dirty="0"/>
              <a:t>1</a:t>
            </a:r>
            <a:r>
              <a:rPr lang="ja-JP" altLang="en-US" sz="1600" dirty="0"/>
              <a:t>軸</a:t>
            </a:r>
            <a:r>
              <a:rPr lang="en-US" altLang="ja-JP" sz="1600" dirty="0"/>
              <a:t>VOLUTE</a:t>
            </a:r>
            <a:r>
              <a:rPr lang="ja-JP" altLang="en-US" sz="1600" dirty="0"/>
              <a:t>と同様の機能を踏襲</a:t>
            </a:r>
            <a:endParaRPr lang="en-US" altLang="ja-JP" sz="1600" dirty="0"/>
          </a:p>
          <a:p>
            <a:pPr marL="285750" indent="-285750">
              <a:buFont typeface="Arial" panose="020B0604020202020204" pitchFamily="34" charset="0"/>
              <a:buChar char="•"/>
            </a:pPr>
            <a:r>
              <a:rPr lang="en-US" altLang="ja-JP" sz="1600" dirty="0"/>
              <a:t>1</a:t>
            </a:r>
            <a:r>
              <a:rPr lang="ja-JP" altLang="en-US" sz="1600" dirty="0"/>
              <a:t>軸とは違い、スクリューとリングが接触しない機構となっているため金属片の排出が少ない</a:t>
            </a:r>
            <a:endParaRPr lang="en-US" altLang="ja-JP" sz="1600" dirty="0"/>
          </a:p>
          <a:p>
            <a:pPr marL="285750" indent="-285750">
              <a:buFont typeface="Arial" panose="020B0604020202020204" pitchFamily="34" charset="0"/>
              <a:buChar char="•"/>
            </a:pPr>
            <a:r>
              <a:rPr kumimoji="1" lang="ja-JP" altLang="en-US" sz="1600" dirty="0"/>
              <a:t>シリンダーに</a:t>
            </a:r>
            <a:r>
              <a:rPr kumimoji="1" lang="en-US" altLang="ja-JP" sz="1600" dirty="0"/>
              <a:t>2</a:t>
            </a:r>
            <a:r>
              <a:rPr kumimoji="1" lang="ja-JP" altLang="en-US" sz="1600" dirty="0"/>
              <a:t>本のスクリューを搭載していることで、詰まりのリスクが低減され、繊維状物が多く含まれている原水や高濃度・高粘度汚泥</a:t>
            </a:r>
            <a:r>
              <a:rPr kumimoji="1" lang="en-US" altLang="ja-JP" sz="1600" dirty="0"/>
              <a:t>(</a:t>
            </a:r>
            <a:r>
              <a:rPr kumimoji="1" lang="ja-JP" altLang="en-US" sz="1600" dirty="0"/>
              <a:t>脱水対象物</a:t>
            </a:r>
            <a:r>
              <a:rPr kumimoji="1" lang="en-US" altLang="ja-JP" sz="1600" dirty="0"/>
              <a:t>)</a:t>
            </a:r>
            <a:r>
              <a:rPr kumimoji="1" lang="ja-JP" altLang="en-US" sz="1600" dirty="0"/>
              <a:t>にも有効</a:t>
            </a:r>
          </a:p>
        </p:txBody>
      </p:sp>
      <p:sp>
        <p:nvSpPr>
          <p:cNvPr id="17" name="矢印: 左右 16">
            <a:extLst>
              <a:ext uri="{FF2B5EF4-FFF2-40B4-BE49-F238E27FC236}">
                <a16:creationId xmlns:a16="http://schemas.microsoft.com/office/drawing/2014/main" id="{55E197F9-06A7-F181-C001-03DAB02B6464}"/>
              </a:ext>
            </a:extLst>
          </p:cNvPr>
          <p:cNvSpPr/>
          <p:nvPr/>
        </p:nvSpPr>
        <p:spPr>
          <a:xfrm>
            <a:off x="5946775" y="2098186"/>
            <a:ext cx="1138686" cy="825177"/>
          </a:xfrm>
          <a:prstGeom prst="lef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F21E5AFE-A5BA-DA80-8D11-D0C5D01DD88D}"/>
              </a:ext>
            </a:extLst>
          </p:cNvPr>
          <p:cNvSpPr/>
          <p:nvPr/>
        </p:nvSpPr>
        <p:spPr>
          <a:xfrm>
            <a:off x="224287" y="3825907"/>
            <a:ext cx="11901577" cy="2764720"/>
          </a:xfrm>
          <a:prstGeom prst="rect">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dirty="0">
                <a:solidFill>
                  <a:schemeClr val="tx1"/>
                </a:solidFill>
              </a:rPr>
              <a:t>　　　　　　　　　従来の</a:t>
            </a:r>
            <a:r>
              <a:rPr lang="en-US" altLang="ja-JP" dirty="0">
                <a:solidFill>
                  <a:schemeClr val="tx1"/>
                </a:solidFill>
              </a:rPr>
              <a:t>1</a:t>
            </a:r>
            <a:r>
              <a:rPr lang="ja-JP" altLang="en-US" dirty="0">
                <a:solidFill>
                  <a:schemeClr val="tx1"/>
                </a:solidFill>
              </a:rPr>
              <a:t>軸</a:t>
            </a:r>
            <a:r>
              <a:rPr lang="en-US" altLang="ja-JP" dirty="0">
                <a:solidFill>
                  <a:schemeClr val="tx1"/>
                </a:solidFill>
              </a:rPr>
              <a:t>VOLUTE</a:t>
            </a:r>
            <a:r>
              <a:rPr kumimoji="1" lang="ja-JP" altLang="en-US" dirty="0">
                <a:solidFill>
                  <a:schemeClr val="tx1"/>
                </a:solidFill>
              </a:rPr>
              <a:t>が対応できなかった市場へもアプローチすることが可能になりました。</a:t>
            </a:r>
          </a:p>
        </p:txBody>
      </p:sp>
      <p:sp>
        <p:nvSpPr>
          <p:cNvPr id="21" name="正方形/長方形 20">
            <a:extLst>
              <a:ext uri="{FF2B5EF4-FFF2-40B4-BE49-F238E27FC236}">
                <a16:creationId xmlns:a16="http://schemas.microsoft.com/office/drawing/2014/main" id="{882F64E2-E4E2-F385-8D65-73E7A0E3E412}"/>
              </a:ext>
            </a:extLst>
          </p:cNvPr>
          <p:cNvSpPr/>
          <p:nvPr/>
        </p:nvSpPr>
        <p:spPr>
          <a:xfrm>
            <a:off x="388189" y="4345869"/>
            <a:ext cx="11579524" cy="637200"/>
          </a:xfrm>
          <a:prstGeom prst="rect">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rPr>
              <a:t>\\</a:t>
            </a:r>
            <a:endParaRPr kumimoji="1" lang="ja-JP" altLang="en-US" dirty="0">
              <a:solidFill>
                <a:schemeClr val="tx1"/>
              </a:solidFill>
            </a:endParaRPr>
          </a:p>
        </p:txBody>
      </p:sp>
      <p:sp>
        <p:nvSpPr>
          <p:cNvPr id="20" name="矢印: 五方向 19">
            <a:extLst>
              <a:ext uri="{FF2B5EF4-FFF2-40B4-BE49-F238E27FC236}">
                <a16:creationId xmlns:a16="http://schemas.microsoft.com/office/drawing/2014/main" id="{83283EC1-8EE3-EE1A-DA9F-586D204C6EB3}"/>
              </a:ext>
            </a:extLst>
          </p:cNvPr>
          <p:cNvSpPr/>
          <p:nvPr/>
        </p:nvSpPr>
        <p:spPr>
          <a:xfrm>
            <a:off x="388188" y="4344689"/>
            <a:ext cx="4356340" cy="638355"/>
          </a:xfrm>
          <a:prstGeom prst="homePlate">
            <a:avLst/>
          </a:prstGeom>
          <a:solidFill>
            <a:srgbClr val="00A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effectLst>
                  <a:outerShdw blurRad="50800" dist="38100" dir="2700000" algn="tl" rotWithShape="0">
                    <a:prstClr val="black">
                      <a:alpha val="40000"/>
                    </a:prstClr>
                  </a:outerShdw>
                </a:effectLst>
              </a:rPr>
              <a:t>例①排出物を有価物として利用したい産業</a:t>
            </a:r>
            <a:endParaRPr kumimoji="1" lang="ja-JP" altLang="en-US" dirty="0"/>
          </a:p>
        </p:txBody>
      </p:sp>
      <p:sp>
        <p:nvSpPr>
          <p:cNvPr id="22" name="テキスト ボックス 21">
            <a:extLst>
              <a:ext uri="{FF2B5EF4-FFF2-40B4-BE49-F238E27FC236}">
                <a16:creationId xmlns:a16="http://schemas.microsoft.com/office/drawing/2014/main" id="{ED20C612-DD49-3D73-7A6D-DDFAABDA9774}"/>
              </a:ext>
            </a:extLst>
          </p:cNvPr>
          <p:cNvSpPr txBox="1"/>
          <p:nvPr/>
        </p:nvSpPr>
        <p:spPr>
          <a:xfrm>
            <a:off x="4848999" y="4399007"/>
            <a:ext cx="7118714" cy="523220"/>
          </a:xfrm>
          <a:prstGeom prst="rect">
            <a:avLst/>
          </a:prstGeom>
          <a:noFill/>
        </p:spPr>
        <p:txBody>
          <a:bodyPr wrap="square" rtlCol="0">
            <a:spAutoFit/>
          </a:bodyPr>
          <a:lstStyle/>
          <a:p>
            <a:r>
              <a:rPr lang="ja-JP" altLang="en-US" sz="1400" dirty="0">
                <a:effectLst>
                  <a:outerShdw blurRad="50800" dist="38100" dir="2700000" algn="tl" rotWithShape="0">
                    <a:prstClr val="black">
                      <a:alpha val="40000"/>
                    </a:prstClr>
                  </a:outerShdw>
                </a:effectLst>
              </a:rPr>
              <a:t>固液分離物に大きな金属片排出物が含まれる量が少ないために分離液・脱水ケーキを</a:t>
            </a:r>
            <a:br>
              <a:rPr lang="en-US" altLang="ja-JP" sz="1400" dirty="0">
                <a:effectLst>
                  <a:outerShdw blurRad="50800" dist="38100" dir="2700000" algn="tl" rotWithShape="0">
                    <a:prstClr val="black">
                      <a:alpha val="40000"/>
                    </a:prstClr>
                  </a:outerShdw>
                </a:effectLst>
              </a:rPr>
            </a:br>
            <a:r>
              <a:rPr lang="ja-JP" altLang="en-US" sz="1400" dirty="0">
                <a:effectLst>
                  <a:outerShdw blurRad="50800" dist="38100" dir="2700000" algn="tl" rotWithShape="0">
                    <a:prstClr val="black">
                      <a:alpha val="40000"/>
                    </a:prstClr>
                  </a:outerShdw>
                </a:effectLst>
              </a:rPr>
              <a:t>再利用することも可能です。</a:t>
            </a:r>
            <a:endParaRPr kumimoji="1" lang="en-US" altLang="ja-JP" sz="1400" dirty="0">
              <a:effectLst>
                <a:outerShdw blurRad="50800" dist="38100" dir="2700000" algn="tl" rotWithShape="0">
                  <a:prstClr val="black">
                    <a:alpha val="40000"/>
                  </a:prstClr>
                </a:outerShdw>
              </a:effectLst>
            </a:endParaRPr>
          </a:p>
        </p:txBody>
      </p:sp>
      <p:sp>
        <p:nvSpPr>
          <p:cNvPr id="23" name="正方形/長方形 22">
            <a:extLst>
              <a:ext uri="{FF2B5EF4-FFF2-40B4-BE49-F238E27FC236}">
                <a16:creationId xmlns:a16="http://schemas.microsoft.com/office/drawing/2014/main" id="{47901DB4-7F12-D343-30E8-F0C1810BC553}"/>
              </a:ext>
            </a:extLst>
          </p:cNvPr>
          <p:cNvSpPr/>
          <p:nvPr/>
        </p:nvSpPr>
        <p:spPr>
          <a:xfrm>
            <a:off x="388189" y="5085205"/>
            <a:ext cx="11579524" cy="637200"/>
          </a:xfrm>
          <a:prstGeom prst="rect">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rPr>
              <a:t>\\</a:t>
            </a:r>
            <a:endParaRPr kumimoji="1" lang="ja-JP" altLang="en-US" dirty="0">
              <a:solidFill>
                <a:schemeClr val="tx1"/>
              </a:solidFill>
            </a:endParaRPr>
          </a:p>
        </p:txBody>
      </p:sp>
      <p:sp>
        <p:nvSpPr>
          <p:cNvPr id="24" name="矢印: 五方向 23">
            <a:extLst>
              <a:ext uri="{FF2B5EF4-FFF2-40B4-BE49-F238E27FC236}">
                <a16:creationId xmlns:a16="http://schemas.microsoft.com/office/drawing/2014/main" id="{7F8E35E3-FBB1-D269-552C-498B33D750FA}"/>
              </a:ext>
            </a:extLst>
          </p:cNvPr>
          <p:cNvSpPr/>
          <p:nvPr/>
        </p:nvSpPr>
        <p:spPr>
          <a:xfrm>
            <a:off x="388188" y="5084025"/>
            <a:ext cx="4356340" cy="638355"/>
          </a:xfrm>
          <a:prstGeom prst="homePlate">
            <a:avLst/>
          </a:prstGeom>
          <a:solidFill>
            <a:srgbClr val="00A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effectLst>
                  <a:outerShdw blurRad="50800" dist="38100" dir="2700000" algn="tl" rotWithShape="0">
                    <a:prstClr val="black">
                      <a:alpha val="40000"/>
                    </a:prstClr>
                  </a:outerShdw>
                </a:effectLst>
              </a:rPr>
              <a:t>例②</a:t>
            </a:r>
            <a:r>
              <a:rPr kumimoji="1" lang="ja-JP" altLang="en-US" sz="1800" b="1" dirty="0">
                <a:effectLst>
                  <a:outerShdw blurRad="50800" dist="38100" dir="2700000" algn="tl" rotWithShape="0">
                    <a:prstClr val="black">
                      <a:alpha val="40000"/>
                    </a:prstClr>
                  </a:outerShdw>
                </a:effectLst>
              </a:rPr>
              <a:t>油分や繊維状物が多く含まれた汚泥が発生する産業</a:t>
            </a:r>
            <a:r>
              <a:rPr kumimoji="1" lang="en-US" altLang="ja-JP" sz="1800" b="1" dirty="0">
                <a:effectLst>
                  <a:outerShdw blurRad="50800" dist="38100" dir="2700000" algn="tl" rotWithShape="0">
                    <a:prstClr val="black">
                      <a:alpha val="40000"/>
                    </a:prstClr>
                  </a:outerShdw>
                </a:effectLst>
              </a:rPr>
              <a:t>(</a:t>
            </a:r>
            <a:r>
              <a:rPr kumimoji="1" lang="ja-JP" altLang="en-US" sz="1800" b="1" dirty="0">
                <a:effectLst>
                  <a:outerShdw blurRad="50800" dist="38100" dir="2700000" algn="tl" rotWithShape="0">
                    <a:prstClr val="black">
                      <a:alpha val="40000"/>
                    </a:prstClr>
                  </a:outerShdw>
                </a:effectLst>
              </a:rPr>
              <a:t>原水を含む）</a:t>
            </a:r>
            <a:endParaRPr kumimoji="1" lang="ja-JP" altLang="en-US" dirty="0"/>
          </a:p>
        </p:txBody>
      </p:sp>
      <p:sp>
        <p:nvSpPr>
          <p:cNvPr id="25" name="テキスト ボックス 24">
            <a:extLst>
              <a:ext uri="{FF2B5EF4-FFF2-40B4-BE49-F238E27FC236}">
                <a16:creationId xmlns:a16="http://schemas.microsoft.com/office/drawing/2014/main" id="{FB373F75-9F82-D428-5CE1-94B6E0E90CB7}"/>
              </a:ext>
            </a:extLst>
          </p:cNvPr>
          <p:cNvSpPr txBox="1"/>
          <p:nvPr/>
        </p:nvSpPr>
        <p:spPr>
          <a:xfrm>
            <a:off x="4848999" y="5138519"/>
            <a:ext cx="7118714" cy="523220"/>
          </a:xfrm>
          <a:prstGeom prst="rect">
            <a:avLst/>
          </a:prstGeom>
          <a:noFill/>
        </p:spPr>
        <p:txBody>
          <a:bodyPr wrap="square" rtlCol="0">
            <a:spAutoFit/>
          </a:bodyPr>
          <a:lstStyle/>
          <a:p>
            <a:r>
              <a:rPr lang="ja-JP" altLang="en-US" sz="1400" dirty="0">
                <a:effectLst>
                  <a:outerShdw blurRad="50800" dist="38100" dir="2700000" algn="tl" rotWithShape="0">
                    <a:prstClr val="black">
                      <a:alpha val="40000"/>
                    </a:prstClr>
                  </a:outerShdw>
                </a:effectLst>
              </a:rPr>
              <a:t>セルフクリーニング機構や</a:t>
            </a:r>
            <a:r>
              <a:rPr lang="en-US" altLang="ja-JP" sz="1400" dirty="0">
                <a:effectLst>
                  <a:outerShdw blurRad="50800" dist="38100" dir="2700000" algn="tl" rotWithShape="0">
                    <a:prstClr val="black">
                      <a:alpha val="40000"/>
                    </a:prstClr>
                  </a:outerShdw>
                </a:effectLst>
              </a:rPr>
              <a:t>2</a:t>
            </a:r>
            <a:r>
              <a:rPr lang="ja-JP" altLang="en-US" sz="1400" dirty="0">
                <a:effectLst>
                  <a:outerShdw blurRad="50800" dist="38100" dir="2700000" algn="tl" rotWithShape="0">
                    <a:prstClr val="black">
                      <a:alpha val="40000"/>
                    </a:prstClr>
                  </a:outerShdw>
                </a:effectLst>
              </a:rPr>
              <a:t>軸のスクリューが目詰まりや中詰まりを防ぐため、性能減衰を起こさず、安定して運転することが可能です。また</a:t>
            </a:r>
            <a:r>
              <a:rPr lang="en-US" altLang="ja-JP" sz="1400" dirty="0">
                <a:effectLst>
                  <a:outerShdw blurRad="50800" dist="38100" dir="2700000" algn="tl" rotWithShape="0">
                    <a:prstClr val="black">
                      <a:alpha val="40000"/>
                    </a:prstClr>
                  </a:outerShdw>
                </a:effectLst>
              </a:rPr>
              <a:t>1</a:t>
            </a:r>
            <a:r>
              <a:rPr lang="ja-JP" altLang="en-US" sz="1400" dirty="0">
                <a:effectLst>
                  <a:outerShdw blurRad="50800" dist="38100" dir="2700000" algn="tl" rotWithShape="0">
                    <a:prstClr val="black">
                      <a:alpha val="40000"/>
                    </a:prstClr>
                  </a:outerShdw>
                </a:effectLst>
              </a:rPr>
              <a:t>次処理として原水処理の役割を担うことも可能です。</a:t>
            </a:r>
          </a:p>
        </p:txBody>
      </p:sp>
      <p:sp>
        <p:nvSpPr>
          <p:cNvPr id="26" name="正方形/長方形 25">
            <a:extLst>
              <a:ext uri="{FF2B5EF4-FFF2-40B4-BE49-F238E27FC236}">
                <a16:creationId xmlns:a16="http://schemas.microsoft.com/office/drawing/2014/main" id="{BD86C9E9-25CA-C46B-34E1-A48FD830F006}"/>
              </a:ext>
            </a:extLst>
          </p:cNvPr>
          <p:cNvSpPr/>
          <p:nvPr/>
        </p:nvSpPr>
        <p:spPr>
          <a:xfrm>
            <a:off x="388189" y="5805615"/>
            <a:ext cx="11579524" cy="637200"/>
          </a:xfrm>
          <a:prstGeom prst="rect">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rPr>
              <a:t>\\</a:t>
            </a:r>
            <a:endParaRPr kumimoji="1" lang="ja-JP" altLang="en-US" dirty="0">
              <a:solidFill>
                <a:schemeClr val="tx1"/>
              </a:solidFill>
            </a:endParaRPr>
          </a:p>
        </p:txBody>
      </p:sp>
      <p:sp>
        <p:nvSpPr>
          <p:cNvPr id="27" name="矢印: 五方向 26">
            <a:extLst>
              <a:ext uri="{FF2B5EF4-FFF2-40B4-BE49-F238E27FC236}">
                <a16:creationId xmlns:a16="http://schemas.microsoft.com/office/drawing/2014/main" id="{FB239047-5F49-AA24-0B40-B062CDB8130D}"/>
              </a:ext>
            </a:extLst>
          </p:cNvPr>
          <p:cNvSpPr/>
          <p:nvPr/>
        </p:nvSpPr>
        <p:spPr>
          <a:xfrm>
            <a:off x="388188" y="5804435"/>
            <a:ext cx="4356340" cy="638355"/>
          </a:xfrm>
          <a:prstGeom prst="homePlate">
            <a:avLst/>
          </a:prstGeom>
          <a:solidFill>
            <a:srgbClr val="00A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800" b="1" dirty="0">
                <a:effectLst>
                  <a:outerShdw blurRad="50800" dist="38100" dir="2700000" algn="tl" rotWithShape="0">
                    <a:prstClr val="black">
                      <a:alpha val="40000"/>
                    </a:prstClr>
                  </a:outerShdw>
                </a:effectLst>
              </a:rPr>
              <a:t>例③高濃度・高粘度の汚泥が発生するような産業</a:t>
            </a:r>
            <a:endParaRPr kumimoji="1" lang="ja-JP" altLang="en-US" dirty="0"/>
          </a:p>
        </p:txBody>
      </p:sp>
      <p:sp>
        <p:nvSpPr>
          <p:cNvPr id="28" name="テキスト ボックス 27">
            <a:extLst>
              <a:ext uri="{FF2B5EF4-FFF2-40B4-BE49-F238E27FC236}">
                <a16:creationId xmlns:a16="http://schemas.microsoft.com/office/drawing/2014/main" id="{D3C731E6-957F-514A-449F-7525D8DCA570}"/>
              </a:ext>
            </a:extLst>
          </p:cNvPr>
          <p:cNvSpPr txBox="1"/>
          <p:nvPr/>
        </p:nvSpPr>
        <p:spPr>
          <a:xfrm>
            <a:off x="4848999" y="5859731"/>
            <a:ext cx="7118714" cy="523220"/>
          </a:xfrm>
          <a:prstGeom prst="rect">
            <a:avLst/>
          </a:prstGeom>
          <a:noFill/>
        </p:spPr>
        <p:txBody>
          <a:bodyPr wrap="square" rtlCol="0">
            <a:spAutoFit/>
          </a:bodyPr>
          <a:lstStyle/>
          <a:p>
            <a:r>
              <a:rPr lang="en-US" altLang="ja-JP" sz="1400" dirty="0">
                <a:effectLst>
                  <a:outerShdw blurRad="50800" dist="38100" dir="2700000" algn="tl" rotWithShape="0">
                    <a:prstClr val="black">
                      <a:alpha val="40000"/>
                    </a:prstClr>
                  </a:outerShdw>
                </a:effectLst>
              </a:rPr>
              <a:t>VOLUTE</a:t>
            </a:r>
            <a:r>
              <a:rPr lang="ja-JP" altLang="en-US" sz="1400" dirty="0">
                <a:effectLst>
                  <a:outerShdw blurRad="50800" dist="38100" dir="2700000" algn="tl" rotWithShape="0">
                    <a:prstClr val="black">
                      <a:alpha val="40000"/>
                    </a:prstClr>
                  </a:outerShdw>
                </a:effectLst>
              </a:rPr>
              <a:t>の特徴である低濃度</a:t>
            </a:r>
            <a:r>
              <a:rPr lang="en-US" altLang="ja-JP" sz="1400" dirty="0">
                <a:effectLst>
                  <a:outerShdw blurRad="50800" dist="38100" dir="2700000" algn="tl" rotWithShape="0">
                    <a:prstClr val="black">
                      <a:alpha val="40000"/>
                    </a:prstClr>
                  </a:outerShdw>
                </a:effectLst>
              </a:rPr>
              <a:t>(TS:0.2%)</a:t>
            </a:r>
            <a:r>
              <a:rPr lang="ja-JP" altLang="en-US" sz="1400" dirty="0">
                <a:effectLst>
                  <a:outerShdw blurRad="50800" dist="38100" dir="2700000" algn="tl" rotWithShape="0">
                    <a:prstClr val="black">
                      <a:alpha val="40000"/>
                    </a:prstClr>
                  </a:outerShdw>
                </a:effectLst>
              </a:rPr>
              <a:t>の汚泥はもちろん、高濃度</a:t>
            </a:r>
            <a:r>
              <a:rPr lang="en-US" altLang="ja-JP" sz="1400" dirty="0">
                <a:effectLst>
                  <a:outerShdw blurRad="50800" dist="38100" dir="2700000" algn="tl" rotWithShape="0">
                    <a:prstClr val="black">
                      <a:alpha val="40000"/>
                    </a:prstClr>
                  </a:outerShdw>
                </a:effectLst>
              </a:rPr>
              <a:t>(TS:10%</a:t>
            </a:r>
            <a:r>
              <a:rPr lang="ja-JP" altLang="en-US" sz="1400" dirty="0">
                <a:effectLst>
                  <a:outerShdw blurRad="50800" dist="38100" dir="2700000" algn="tl" rotWithShape="0">
                    <a:prstClr val="black">
                      <a:alpha val="40000"/>
                    </a:prstClr>
                  </a:outerShdw>
                </a:effectLst>
              </a:rPr>
              <a:t>以上</a:t>
            </a:r>
            <a:r>
              <a:rPr lang="en-US" altLang="ja-JP" sz="1400" dirty="0">
                <a:effectLst>
                  <a:outerShdw blurRad="50800" dist="38100" dir="2700000" algn="tl" rotWithShape="0">
                    <a:prstClr val="black">
                      <a:alpha val="40000"/>
                    </a:prstClr>
                  </a:outerShdw>
                </a:effectLst>
              </a:rPr>
              <a:t>)</a:t>
            </a:r>
            <a:r>
              <a:rPr lang="ja-JP" altLang="en-US" sz="1400" dirty="0">
                <a:effectLst>
                  <a:outerShdw blurRad="50800" dist="38100" dir="2700000" algn="tl" rotWithShape="0">
                    <a:prstClr val="black">
                      <a:alpha val="40000"/>
                    </a:prstClr>
                  </a:outerShdw>
                </a:effectLst>
              </a:rPr>
              <a:t>・高粘度</a:t>
            </a:r>
            <a:r>
              <a:rPr lang="en-US" altLang="ja-JP" sz="1400" dirty="0">
                <a:effectLst>
                  <a:outerShdw blurRad="50800" dist="38100" dir="2700000" algn="tl" rotWithShape="0">
                    <a:prstClr val="black">
                      <a:alpha val="40000"/>
                    </a:prstClr>
                  </a:outerShdw>
                </a:effectLst>
              </a:rPr>
              <a:t>(</a:t>
            </a:r>
            <a:r>
              <a:rPr lang="ja-JP" altLang="en-US" sz="1400" dirty="0">
                <a:effectLst>
                  <a:outerShdw blurRad="50800" dist="38100" dir="2700000" algn="tl" rotWithShape="0">
                    <a:prstClr val="black">
                      <a:alpha val="40000"/>
                    </a:prstClr>
                  </a:outerShdw>
                </a:effectLst>
              </a:rPr>
              <a:t>張り付きやすい</a:t>
            </a:r>
            <a:r>
              <a:rPr lang="en-US" altLang="ja-JP" sz="1400" dirty="0">
                <a:effectLst>
                  <a:outerShdw blurRad="50800" dist="38100" dir="2700000" algn="tl" rotWithShape="0">
                    <a:prstClr val="black">
                      <a:alpha val="40000"/>
                    </a:prstClr>
                  </a:outerShdw>
                </a:effectLst>
              </a:rPr>
              <a:t>)</a:t>
            </a:r>
            <a:r>
              <a:rPr lang="ja-JP" altLang="en-US" sz="1400" dirty="0">
                <a:effectLst>
                  <a:outerShdw blurRad="50800" dist="38100" dir="2700000" algn="tl" rotWithShape="0">
                    <a:prstClr val="black">
                      <a:alpha val="40000"/>
                    </a:prstClr>
                  </a:outerShdw>
                </a:effectLst>
              </a:rPr>
              <a:t>の汚泥も詰まりが発生することなく処理することが可能です。</a:t>
            </a:r>
          </a:p>
        </p:txBody>
      </p:sp>
      <p:sp>
        <p:nvSpPr>
          <p:cNvPr id="31" name="矢印: 下 30">
            <a:extLst>
              <a:ext uri="{FF2B5EF4-FFF2-40B4-BE49-F238E27FC236}">
                <a16:creationId xmlns:a16="http://schemas.microsoft.com/office/drawing/2014/main" id="{63E5AD71-4107-6763-045C-7B0BCFCBF14E}"/>
              </a:ext>
            </a:extLst>
          </p:cNvPr>
          <p:cNvSpPr/>
          <p:nvPr/>
        </p:nvSpPr>
        <p:spPr>
          <a:xfrm rot="16200000">
            <a:off x="583712" y="3482748"/>
            <a:ext cx="621230" cy="999820"/>
          </a:xfrm>
          <a:prstGeom prst="downArrow">
            <a:avLst/>
          </a:prstGeom>
          <a:solidFill>
            <a:srgbClr val="FFFF00"/>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descr="ダイアグラム, 設計図&#10;&#10;自動的に生成された説明">
            <a:extLst>
              <a:ext uri="{FF2B5EF4-FFF2-40B4-BE49-F238E27FC236}">
                <a16:creationId xmlns:a16="http://schemas.microsoft.com/office/drawing/2014/main" id="{B7F5B161-D12C-7D31-2A92-9DD9660FC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0092" y="1385322"/>
            <a:ext cx="2480772" cy="2046296"/>
          </a:xfrm>
          <a:prstGeom prst="rect">
            <a:avLst/>
          </a:prstGeom>
          <a:ln>
            <a:solidFill>
              <a:srgbClr val="00A89D"/>
            </a:solidFill>
          </a:ln>
        </p:spPr>
      </p:pic>
      <p:sp>
        <p:nvSpPr>
          <p:cNvPr id="3" name="テキスト ボックス 2">
            <a:extLst>
              <a:ext uri="{FF2B5EF4-FFF2-40B4-BE49-F238E27FC236}">
                <a16:creationId xmlns:a16="http://schemas.microsoft.com/office/drawing/2014/main" id="{89C7C7B1-037F-DA94-80A5-146CCD0918A0}"/>
              </a:ext>
            </a:extLst>
          </p:cNvPr>
          <p:cNvSpPr txBox="1"/>
          <p:nvPr/>
        </p:nvSpPr>
        <p:spPr>
          <a:xfrm>
            <a:off x="6917735" y="1632826"/>
            <a:ext cx="2621033" cy="1569660"/>
          </a:xfrm>
          <a:prstGeom prst="rect">
            <a:avLst/>
          </a:prstGeom>
          <a:noFill/>
        </p:spPr>
        <p:txBody>
          <a:bodyPr wrap="square" rtlCol="0">
            <a:spAutoFit/>
          </a:bodyPr>
          <a:lstStyle/>
          <a:p>
            <a:pPr marL="285750" indent="-285750">
              <a:buFont typeface="Arial" panose="020B0604020202020204" pitchFamily="34" charset="0"/>
              <a:buChar char="•"/>
            </a:pPr>
            <a:r>
              <a:rPr lang="ja-JP" altLang="en-US" sz="1600" dirty="0"/>
              <a:t>濾過体のセルフクリーニング機構を搭載しているため、洗浄水に頼ることなく、連続運転が可能</a:t>
            </a:r>
            <a:endParaRPr lang="en-US" altLang="ja-JP" sz="1600" dirty="0"/>
          </a:p>
          <a:p>
            <a:pPr marL="285750" indent="-285750">
              <a:buFont typeface="Arial" panose="020B0604020202020204" pitchFamily="34" charset="0"/>
              <a:buChar char="•"/>
            </a:pPr>
            <a:r>
              <a:rPr lang="ja-JP" altLang="en-US" sz="1600" dirty="0"/>
              <a:t>含油汚泥から低濃度汚泥まで幅広く脱水可能</a:t>
            </a:r>
            <a:endParaRPr kumimoji="1" lang="ja-JP" altLang="en-US" sz="1600" dirty="0"/>
          </a:p>
        </p:txBody>
      </p:sp>
    </p:spTree>
    <p:extLst>
      <p:ext uri="{BB962C8B-B14F-4D97-AF65-F5344CB8AC3E}">
        <p14:creationId xmlns:p14="http://schemas.microsoft.com/office/powerpoint/2010/main" val="3984585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8B892878-95BF-5EB5-18BA-EA5E7E1640C6}"/>
              </a:ext>
            </a:extLst>
          </p:cNvPr>
          <p:cNvSpPr>
            <a:spLocks noGrp="1"/>
          </p:cNvSpPr>
          <p:nvPr>
            <p:ph type="ftr" sz="quarter" idx="3"/>
          </p:nvPr>
        </p:nvSpPr>
        <p:spPr>
          <a:xfrm>
            <a:off x="0" y="6562412"/>
            <a:ext cx="4114800" cy="288000"/>
          </a:xfrm>
        </p:spPr>
        <p:txBody>
          <a:bodyPr/>
          <a:lstStyle/>
          <a:p>
            <a:pPr algn="l"/>
            <a:r>
              <a:rPr lang="ja-JP" altLang="en-US">
                <a:effectLst>
                  <a:outerShdw blurRad="50800" dist="38100" dir="2700000" algn="tl" rotWithShape="0">
                    <a:prstClr val="black">
                      <a:alpha val="40000"/>
                    </a:prstClr>
                  </a:outerShdw>
                </a:effectLst>
              </a:rPr>
              <a:t>　</a:t>
            </a:r>
            <a:r>
              <a:rPr lang="en-US" altLang="ja-JP">
                <a:effectLst>
                  <a:outerShdw blurRad="50800" dist="38100" dir="2700000" algn="tl" rotWithShape="0">
                    <a:prstClr val="black">
                      <a:alpha val="40000"/>
                    </a:prstClr>
                  </a:outerShdw>
                </a:effectLst>
              </a:rPr>
              <a:t>© AMCON INC. - All rights reserved.</a:t>
            </a:r>
            <a:endParaRPr lang="ja-JP" altLang="en-US" dirty="0">
              <a:effectLst>
                <a:outerShdw blurRad="50800" dist="38100" dir="2700000" algn="tl" rotWithShape="0">
                  <a:prstClr val="black">
                    <a:alpha val="40000"/>
                  </a:prstClr>
                </a:outerShdw>
              </a:effectLst>
            </a:endParaRPr>
          </a:p>
        </p:txBody>
      </p:sp>
      <p:sp>
        <p:nvSpPr>
          <p:cNvPr id="5" name="スライド番号プレースホルダー 4">
            <a:extLst>
              <a:ext uri="{FF2B5EF4-FFF2-40B4-BE49-F238E27FC236}">
                <a16:creationId xmlns:a16="http://schemas.microsoft.com/office/drawing/2014/main" id="{92E0D90C-F949-1C66-D755-0E9F68384328}"/>
              </a:ext>
            </a:extLst>
          </p:cNvPr>
          <p:cNvSpPr>
            <a:spLocks noGrp="1"/>
          </p:cNvSpPr>
          <p:nvPr>
            <p:ph type="sldNum" sz="quarter" idx="4"/>
          </p:nvPr>
        </p:nvSpPr>
        <p:spPr>
          <a:xfrm>
            <a:off x="9448800" y="6562412"/>
            <a:ext cx="2743200" cy="288000"/>
          </a:xfrm>
        </p:spPr>
        <p:txBody>
          <a:bodyPr/>
          <a:lstStyle/>
          <a:p>
            <a:fld id="{8752718F-91EF-447C-90DB-EA2C19796B35}" type="slidenum">
              <a:rPr lang="ja-JP" altLang="en-US" smtClean="0">
                <a:effectLst>
                  <a:outerShdw blurRad="50800" dist="38100" dir="2700000" algn="tl" rotWithShape="0">
                    <a:prstClr val="black">
                      <a:alpha val="40000"/>
                    </a:prstClr>
                  </a:outerShdw>
                </a:effectLst>
              </a:rPr>
              <a:pPr/>
              <a:t>2</a:t>
            </a:fld>
            <a:endParaRPr lang="ja-JP" altLang="en-US" dirty="0">
              <a:effectLst>
                <a:outerShdw blurRad="50800" dist="38100" dir="2700000" algn="tl" rotWithShape="0">
                  <a:prstClr val="black">
                    <a:alpha val="40000"/>
                  </a:prstClr>
                </a:outerShdw>
              </a:effectLst>
            </a:endParaRPr>
          </a:p>
        </p:txBody>
      </p:sp>
      <p:graphicFrame>
        <p:nvGraphicFramePr>
          <p:cNvPr id="7" name="表 5">
            <a:extLst>
              <a:ext uri="{FF2B5EF4-FFF2-40B4-BE49-F238E27FC236}">
                <a16:creationId xmlns:a16="http://schemas.microsoft.com/office/drawing/2014/main" id="{3CEAC3C4-CEC5-428C-CCEA-1F19009675CE}"/>
              </a:ext>
            </a:extLst>
          </p:cNvPr>
          <p:cNvGraphicFramePr>
            <a:graphicFrameLocks noGrp="1"/>
          </p:cNvGraphicFramePr>
          <p:nvPr>
            <p:extLst>
              <p:ext uri="{D42A27DB-BD31-4B8C-83A1-F6EECF244321}">
                <p14:modId xmlns:p14="http://schemas.microsoft.com/office/powerpoint/2010/main" val="3357361419"/>
              </p:ext>
            </p:extLst>
          </p:nvPr>
        </p:nvGraphicFramePr>
        <p:xfrm>
          <a:off x="342543" y="756920"/>
          <a:ext cx="5410926" cy="5527040"/>
        </p:xfrm>
        <a:graphic>
          <a:graphicData uri="http://schemas.openxmlformats.org/drawingml/2006/table">
            <a:tbl>
              <a:tblPr firstRow="1" bandRow="1">
                <a:tableStyleId>{5940675A-B579-460E-94D1-54222C63F5DA}</a:tableStyleId>
              </a:tblPr>
              <a:tblGrid>
                <a:gridCol w="2705463">
                  <a:extLst>
                    <a:ext uri="{9D8B030D-6E8A-4147-A177-3AD203B41FA5}">
                      <a16:colId xmlns:a16="http://schemas.microsoft.com/office/drawing/2014/main" val="1850507681"/>
                    </a:ext>
                  </a:extLst>
                </a:gridCol>
                <a:gridCol w="2705463">
                  <a:extLst>
                    <a:ext uri="{9D8B030D-6E8A-4147-A177-3AD203B41FA5}">
                      <a16:colId xmlns:a16="http://schemas.microsoft.com/office/drawing/2014/main" val="2908917109"/>
                    </a:ext>
                  </a:extLst>
                </a:gridCol>
              </a:tblGrid>
              <a:tr h="370840">
                <a:tc gridSpan="2">
                  <a:txBody>
                    <a:bodyPr/>
                    <a:lstStyle/>
                    <a:p>
                      <a:r>
                        <a:rPr kumimoji="1" lang="ja-JP" altLang="en-US" sz="1400" b="1" dirty="0">
                          <a:solidFill>
                            <a:schemeClr val="bg1"/>
                          </a:solidFill>
                          <a:effectLst>
                            <a:outerShdw blurRad="50800" dist="38100" dir="2700000" algn="tl" rotWithShape="0">
                              <a:prstClr val="black">
                                <a:alpha val="40000"/>
                              </a:prstClr>
                            </a:outerShdw>
                          </a:effectLst>
                        </a:rPr>
                        <a:t>潜在的事例</a:t>
                      </a:r>
                      <a:r>
                        <a:rPr kumimoji="1" lang="en-US" altLang="ja-JP" sz="1400" b="1" dirty="0">
                          <a:solidFill>
                            <a:schemeClr val="bg1"/>
                          </a:solidFill>
                          <a:effectLst>
                            <a:outerShdw blurRad="50800" dist="38100" dir="2700000" algn="tl" rotWithShape="0">
                              <a:prstClr val="black">
                                <a:alpha val="40000"/>
                              </a:prstClr>
                            </a:outerShdw>
                          </a:effectLst>
                        </a:rPr>
                        <a:t>1 (</a:t>
                      </a:r>
                      <a:r>
                        <a:rPr kumimoji="1" lang="ja-JP" altLang="en-US" sz="1400" b="1" dirty="0">
                          <a:solidFill>
                            <a:schemeClr val="bg1"/>
                          </a:solidFill>
                          <a:effectLst>
                            <a:outerShdw blurRad="50800" dist="38100" dir="2700000" algn="tl" rotWithShape="0">
                              <a:prstClr val="black">
                                <a:alpha val="40000"/>
                              </a:prstClr>
                            </a:outerShdw>
                          </a:effectLst>
                        </a:rPr>
                        <a:t>処理物の再利用</a:t>
                      </a:r>
                      <a:r>
                        <a:rPr kumimoji="1" lang="en-US" altLang="ja-JP" sz="1400" b="1" dirty="0">
                          <a:solidFill>
                            <a:schemeClr val="bg1"/>
                          </a:solidFill>
                          <a:effectLst>
                            <a:outerShdw blurRad="50800" dist="38100" dir="2700000" algn="tl" rotWithShape="0">
                              <a:prstClr val="black">
                                <a:alpha val="40000"/>
                              </a:prstClr>
                            </a:outerShdw>
                          </a:effectLst>
                        </a:rPr>
                        <a:t>)</a:t>
                      </a:r>
                      <a:endParaRPr kumimoji="1" lang="en-US" altLang="ja-JP" sz="1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rgbClr val="00A89D"/>
                    </a:solidFill>
                  </a:tcPr>
                </a:tc>
                <a:tc hMerge="1">
                  <a:txBody>
                    <a:bodyPr/>
                    <a:lstStyle/>
                    <a:p>
                      <a:endParaRPr kumimoji="1" lang="en-US" altLang="ja-JP" dirty="0"/>
                    </a:p>
                    <a:p>
                      <a:endParaRPr kumimoji="1" lang="ja-JP" altLang="en-US" dirty="0"/>
                    </a:p>
                  </a:txBody>
                  <a:tcPr/>
                </a:tc>
                <a:extLst>
                  <a:ext uri="{0D108BD9-81ED-4DB2-BD59-A6C34878D82A}">
                    <a16:rowId xmlns:a16="http://schemas.microsoft.com/office/drawing/2014/main" val="3023478012"/>
                  </a:ext>
                </a:extLst>
              </a:tr>
              <a:tr h="370840">
                <a:tc>
                  <a:txBody>
                    <a:bodyPr/>
                    <a:lstStyle/>
                    <a:p>
                      <a:r>
                        <a:rPr kumimoji="1" lang="ja-JP" altLang="en-US" sz="1400" b="1" dirty="0">
                          <a:effectLst>
                            <a:outerShdw blurRad="50800" dist="38100" dir="2700000" algn="tl" rotWithShape="0">
                              <a:prstClr val="black">
                                <a:alpha val="40000"/>
                              </a:prstClr>
                            </a:outerShdw>
                          </a:effectLst>
                        </a:rPr>
                        <a:t>産業</a:t>
                      </a:r>
                      <a:r>
                        <a:rPr kumimoji="1" lang="en-US" altLang="ja-JP" sz="1400" dirty="0">
                          <a:effectLst>
                            <a:outerShdw blurRad="50800" dist="38100" dir="2700000" algn="tl" rotWithShape="0">
                              <a:prstClr val="black">
                                <a:alpha val="40000"/>
                              </a:prstClr>
                            </a:outerShdw>
                          </a:effectLst>
                        </a:rPr>
                        <a:t>:</a:t>
                      </a:r>
                      <a:r>
                        <a:rPr kumimoji="1" lang="ja-JP" altLang="en-US" sz="1400" dirty="0">
                          <a:effectLst>
                            <a:outerShdw blurRad="50800" dist="38100" dir="2700000" algn="tl" rotWithShape="0">
                              <a:prstClr val="black">
                                <a:alpha val="40000"/>
                              </a:prstClr>
                            </a:outerShdw>
                          </a:effectLst>
                        </a:rPr>
                        <a:t>食品加工メーカー</a:t>
                      </a:r>
                      <a:endParaRPr kumimoji="1" lang="en-US" altLang="ja-JP" sz="14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tc>
                  <a:txBody>
                    <a:bodyPr/>
                    <a:lstStyle/>
                    <a:p>
                      <a:r>
                        <a:rPr kumimoji="1" lang="ja-JP" altLang="en-US" sz="1400" b="1" dirty="0">
                          <a:effectLst>
                            <a:outerShdw blurRad="50800" dist="38100" dir="2700000" algn="tl" rotWithShape="0">
                              <a:prstClr val="black">
                                <a:alpha val="40000"/>
                              </a:prstClr>
                            </a:outerShdw>
                          </a:effectLst>
                        </a:rPr>
                        <a:t>脱水対象</a:t>
                      </a:r>
                      <a:r>
                        <a:rPr kumimoji="1" lang="en-US" altLang="ja-JP" sz="1400" dirty="0">
                          <a:effectLst>
                            <a:outerShdw blurRad="50800" dist="38100" dir="2700000" algn="tl" rotWithShape="0">
                              <a:prstClr val="black">
                                <a:alpha val="40000"/>
                              </a:prstClr>
                            </a:outerShdw>
                          </a:effectLst>
                        </a:rPr>
                        <a:t>:</a:t>
                      </a:r>
                      <a:r>
                        <a:rPr kumimoji="1" lang="ja-JP" altLang="en-US" sz="1400" dirty="0">
                          <a:effectLst>
                            <a:outerShdw blurRad="50800" dist="38100" dir="2700000" algn="tl" rotWithShape="0">
                              <a:prstClr val="black">
                                <a:alpha val="40000"/>
                              </a:prstClr>
                            </a:outerShdw>
                          </a:effectLst>
                        </a:rPr>
                        <a:t>豆類加工食品残渣</a:t>
                      </a:r>
                      <a:endParaRPr kumimoji="1" lang="en-US" altLang="ja-JP" sz="14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extLst>
                  <a:ext uri="{0D108BD9-81ED-4DB2-BD59-A6C34878D82A}">
                    <a16:rowId xmlns:a16="http://schemas.microsoft.com/office/drawing/2014/main" val="2724874003"/>
                  </a:ext>
                </a:extLst>
              </a:tr>
              <a:tr h="370840">
                <a:tc gridSpan="2">
                  <a:txBody>
                    <a:bodyPr/>
                    <a:lstStyle/>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sng"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sng"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tc hMerge="1">
                  <a:txBody>
                    <a:bodyPr/>
                    <a:lstStyle/>
                    <a:p>
                      <a:endParaRPr kumimoji="1" lang="ja-JP" altLang="en-US"/>
                    </a:p>
                  </a:txBody>
                  <a:tcPr/>
                </a:tc>
                <a:extLst>
                  <a:ext uri="{0D108BD9-81ED-4DB2-BD59-A6C34878D82A}">
                    <a16:rowId xmlns:a16="http://schemas.microsoft.com/office/drawing/2014/main" val="594992003"/>
                  </a:ext>
                </a:extLst>
              </a:tr>
              <a:tr h="335280">
                <a:tc gridSpan="2">
                  <a:txBody>
                    <a:bodyPr/>
                    <a:lstStyle/>
                    <a:p>
                      <a:pPr lvl="2"/>
                      <a:r>
                        <a:rPr kumimoji="1" lang="ja-JP" altLang="en-US" sz="1200" b="0" dirty="0">
                          <a:effectLst>
                            <a:outerShdw blurRad="50800" dist="38100" dir="2700000" algn="tl" rotWithShape="0">
                              <a:prstClr val="black">
                                <a:alpha val="40000"/>
                              </a:prstClr>
                            </a:outerShdw>
                          </a:effectLst>
                        </a:rPr>
                        <a:t>食品加工工程から発生する</a:t>
                      </a:r>
                      <a:r>
                        <a:rPr kumimoji="1" lang="en-US" altLang="ja-JP" sz="1200" b="0" dirty="0">
                          <a:effectLst>
                            <a:outerShdw blurRad="50800" dist="38100" dir="2700000" algn="tl" rotWithShape="0">
                              <a:prstClr val="black">
                                <a:alpha val="40000"/>
                              </a:prstClr>
                            </a:outerShdw>
                          </a:effectLst>
                        </a:rPr>
                        <a:t>(</a:t>
                      </a:r>
                      <a:r>
                        <a:rPr kumimoji="1" lang="ja-JP" altLang="en-US" sz="1200" b="0" dirty="0">
                          <a:effectLst>
                            <a:outerShdw blurRad="50800" dist="38100" dir="2700000" algn="tl" rotWithShape="0">
                              <a:prstClr val="black">
                                <a:alpha val="40000"/>
                              </a:prstClr>
                            </a:outerShdw>
                          </a:effectLst>
                        </a:rPr>
                        <a:t>豆搾りかす</a:t>
                      </a:r>
                      <a:r>
                        <a:rPr kumimoji="1" lang="en-US" altLang="ja-JP" sz="1200" b="0" dirty="0">
                          <a:effectLst>
                            <a:outerShdw blurRad="50800" dist="38100" dir="2700000" algn="tl" rotWithShape="0">
                              <a:prstClr val="black">
                                <a:alpha val="40000"/>
                              </a:prstClr>
                            </a:outerShdw>
                          </a:effectLst>
                        </a:rPr>
                        <a:t>)</a:t>
                      </a:r>
                      <a:r>
                        <a:rPr kumimoji="1" lang="ja-JP" altLang="en-US" sz="1200" b="0" dirty="0">
                          <a:effectLst>
                            <a:outerShdw blurRad="50800" dist="38100" dir="2700000" algn="tl" rotWithShape="0">
                              <a:prstClr val="black">
                                <a:alpha val="40000"/>
                              </a:prstClr>
                            </a:outerShdw>
                          </a:effectLst>
                        </a:rPr>
                        <a:t>残渣に含まれる油を、</a:t>
                      </a:r>
                      <a:r>
                        <a:rPr kumimoji="1" lang="ja-JP" altLang="en-US" sz="1200" b="1" u="sng" dirty="0">
                          <a:effectLst>
                            <a:outerShdw blurRad="50800" dist="38100" dir="2700000" algn="tl" rotWithShape="0">
                              <a:prstClr val="black">
                                <a:alpha val="40000"/>
                              </a:prstClr>
                            </a:outerShdw>
                          </a:effectLst>
                        </a:rPr>
                        <a:t>油と固形物</a:t>
                      </a:r>
                      <a:r>
                        <a:rPr kumimoji="1" lang="en-US" altLang="ja-JP" sz="1200" b="1" u="sng" dirty="0">
                          <a:effectLst>
                            <a:outerShdw blurRad="50800" dist="38100" dir="2700000" algn="tl" rotWithShape="0">
                              <a:prstClr val="black">
                                <a:alpha val="40000"/>
                              </a:prstClr>
                            </a:outerShdw>
                          </a:effectLst>
                        </a:rPr>
                        <a:t>(</a:t>
                      </a:r>
                      <a:r>
                        <a:rPr kumimoji="1" lang="ja-JP" altLang="en-US" sz="1200" b="1" u="sng" dirty="0">
                          <a:effectLst>
                            <a:outerShdw blurRad="50800" dist="38100" dir="2700000" algn="tl" rotWithShape="0">
                              <a:prstClr val="black">
                                <a:alpha val="40000"/>
                              </a:prstClr>
                            </a:outerShdw>
                          </a:effectLst>
                        </a:rPr>
                        <a:t>繊維状物</a:t>
                      </a:r>
                      <a:r>
                        <a:rPr kumimoji="1" lang="en-US" altLang="ja-JP" sz="1200" b="1" u="sng" dirty="0">
                          <a:effectLst>
                            <a:outerShdw blurRad="50800" dist="38100" dir="2700000" algn="tl" rotWithShape="0">
                              <a:prstClr val="black">
                                <a:alpha val="40000"/>
                              </a:prstClr>
                            </a:outerShdw>
                          </a:effectLst>
                        </a:rPr>
                        <a:t>)</a:t>
                      </a:r>
                      <a:r>
                        <a:rPr kumimoji="1" lang="ja-JP" altLang="en-US" sz="1200" b="1" u="sng" dirty="0">
                          <a:effectLst>
                            <a:outerShdw blurRad="50800" dist="38100" dir="2700000" algn="tl" rotWithShape="0">
                              <a:prstClr val="black">
                                <a:alpha val="40000"/>
                              </a:prstClr>
                            </a:outerShdw>
                          </a:effectLst>
                        </a:rPr>
                        <a:t>の分離し</a:t>
                      </a:r>
                      <a:r>
                        <a:rPr kumimoji="1" lang="ja-JP" altLang="en-US" sz="1200" b="0" dirty="0">
                          <a:effectLst>
                            <a:outerShdw blurRad="50800" dist="38100" dir="2700000" algn="tl" rotWithShape="0">
                              <a:prstClr val="black">
                                <a:alpha val="40000"/>
                              </a:prstClr>
                            </a:outerShdw>
                          </a:effectLst>
                        </a:rPr>
                        <a:t>、製造工程内で再利用が</a:t>
                      </a:r>
                      <a:r>
                        <a:rPr kumimoji="1" lang="ja-JP" altLang="en-US" sz="1200" b="0" u="none" dirty="0">
                          <a:effectLst>
                            <a:outerShdw blurRad="50800" dist="38100" dir="2700000" algn="tl" rotWithShape="0">
                              <a:prstClr val="black">
                                <a:alpha val="40000"/>
                              </a:prstClr>
                            </a:outerShdw>
                          </a:effectLst>
                        </a:rPr>
                        <a:t>可能に</a:t>
                      </a:r>
                      <a:br>
                        <a:rPr kumimoji="1" lang="en-US" altLang="ja-JP" sz="1200" b="0" u="none" dirty="0">
                          <a:effectLst>
                            <a:outerShdw blurRad="50800" dist="38100" dir="2700000" algn="tl" rotWithShape="0">
                              <a:prstClr val="black">
                                <a:alpha val="40000"/>
                              </a:prstClr>
                            </a:outerShdw>
                          </a:effectLst>
                        </a:rPr>
                      </a:br>
                      <a:r>
                        <a:rPr kumimoji="1" lang="en-US" altLang="ja-JP" sz="1200" b="1" u="sng" dirty="0">
                          <a:effectLst>
                            <a:outerShdw blurRad="50800" dist="38100" dir="2700000" algn="tl" rotWithShape="0">
                              <a:prstClr val="black">
                                <a:alpha val="40000"/>
                              </a:prstClr>
                            </a:outerShdw>
                          </a:effectLst>
                        </a:rPr>
                        <a:t>※</a:t>
                      </a:r>
                      <a:r>
                        <a:rPr kumimoji="1" lang="ja-JP" altLang="en-US" sz="1200" b="1" u="sng" dirty="0">
                          <a:effectLst>
                            <a:outerShdw blurRad="50800" dist="38100" dir="2700000" algn="tl" rotWithShape="0">
                              <a:prstClr val="black">
                                <a:alpha val="40000"/>
                              </a:prstClr>
                            </a:outerShdw>
                          </a:effectLst>
                        </a:rPr>
                        <a:t>薬品添加なし</a:t>
                      </a:r>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tc hMerge="1">
                  <a:txBody>
                    <a:bodyPr/>
                    <a:lstStyle/>
                    <a:p>
                      <a:endParaRPr kumimoji="1" lang="en-US" altLang="ja-JP" sz="1400" dirty="0">
                        <a:latin typeface="+mn-ea"/>
                        <a:ea typeface="+mn-ea"/>
                      </a:endParaRPr>
                    </a:p>
                  </a:txBody>
                  <a:tcPr/>
                </a:tc>
                <a:extLst>
                  <a:ext uri="{0D108BD9-81ED-4DB2-BD59-A6C34878D82A}">
                    <a16:rowId xmlns:a16="http://schemas.microsoft.com/office/drawing/2014/main" val="790320605"/>
                  </a:ext>
                </a:extLst>
              </a:tr>
            </a:tbl>
          </a:graphicData>
        </a:graphic>
      </p:graphicFrame>
      <p:sp>
        <p:nvSpPr>
          <p:cNvPr id="16" name="フローチャート: 代替処理 15">
            <a:extLst>
              <a:ext uri="{FF2B5EF4-FFF2-40B4-BE49-F238E27FC236}">
                <a16:creationId xmlns:a16="http://schemas.microsoft.com/office/drawing/2014/main" id="{915BCC53-A393-F17A-B194-86C20CBF09C4}"/>
              </a:ext>
            </a:extLst>
          </p:cNvPr>
          <p:cNvSpPr/>
          <p:nvPr/>
        </p:nvSpPr>
        <p:spPr>
          <a:xfrm>
            <a:off x="527767" y="1859123"/>
            <a:ext cx="5074543" cy="408623"/>
          </a:xfrm>
          <a:prstGeom prst="flowChartAlternateProcess">
            <a:avLst/>
          </a:prstGeom>
          <a:solidFill>
            <a:schemeClr val="accent4">
              <a:lumMod val="20000"/>
              <a:lumOff val="8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kumimoji="1" lang="ja-JP" altLang="en-US" dirty="0">
                <a:solidFill>
                  <a:schemeClr val="tx1"/>
                </a:solidFill>
              </a:rPr>
              <a:t>　　　　　　食品加工</a:t>
            </a:r>
          </a:p>
        </p:txBody>
      </p:sp>
      <p:pic>
        <p:nvPicPr>
          <p:cNvPr id="17" name="図 16" descr="図形&#10;&#10;中程度の精度で自動的に生成された説明">
            <a:extLst>
              <a:ext uri="{FF2B5EF4-FFF2-40B4-BE49-F238E27FC236}">
                <a16:creationId xmlns:a16="http://schemas.microsoft.com/office/drawing/2014/main" id="{828B76B6-BAF7-35D0-2829-695E732D6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0930" y="1653776"/>
            <a:ext cx="1117159" cy="533788"/>
          </a:xfrm>
          <a:prstGeom prst="rect">
            <a:avLst/>
          </a:prstGeom>
        </p:spPr>
      </p:pic>
      <p:pic>
        <p:nvPicPr>
          <p:cNvPr id="18" name="図 17" descr="黒い背景と白い文字&#10;&#10;自動的に生成された説明">
            <a:extLst>
              <a:ext uri="{FF2B5EF4-FFF2-40B4-BE49-F238E27FC236}">
                <a16:creationId xmlns:a16="http://schemas.microsoft.com/office/drawing/2014/main" id="{1D780731-5773-2B4E-4BA9-12B111852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389" y="1658853"/>
            <a:ext cx="528821" cy="533788"/>
          </a:xfrm>
          <a:prstGeom prst="rect">
            <a:avLst/>
          </a:prstGeom>
        </p:spPr>
      </p:pic>
      <p:pic>
        <p:nvPicPr>
          <p:cNvPr id="19" name="図 18" descr="食品, 座る, テーブル, 紙 が含まれている画像&#10;&#10;自動的に生成された説明">
            <a:extLst>
              <a:ext uri="{FF2B5EF4-FFF2-40B4-BE49-F238E27FC236}">
                <a16:creationId xmlns:a16="http://schemas.microsoft.com/office/drawing/2014/main" id="{8E12C48C-38B1-9384-59D3-7B6CB0165434}"/>
              </a:ext>
            </a:extLst>
          </p:cNvPr>
          <p:cNvPicPr>
            <a:picLocks noChangeAspect="1"/>
          </p:cNvPicPr>
          <p:nvPr/>
        </p:nvPicPr>
        <p:blipFill rotWithShape="1">
          <a:blip r:embed="rId4">
            <a:extLst>
              <a:ext uri="{28A0092B-C50C-407E-A947-70E740481C1C}">
                <a14:useLocalDpi xmlns:a14="http://schemas.microsoft.com/office/drawing/2010/main" val="0"/>
              </a:ext>
            </a:extLst>
          </a:blip>
          <a:srcRect l="9118" t="4963" r="10499" b="9490"/>
          <a:stretch/>
        </p:blipFill>
        <p:spPr>
          <a:xfrm>
            <a:off x="537135" y="3347366"/>
            <a:ext cx="1371057" cy="10943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図 21">
            <a:extLst>
              <a:ext uri="{FF2B5EF4-FFF2-40B4-BE49-F238E27FC236}">
                <a16:creationId xmlns:a16="http://schemas.microsoft.com/office/drawing/2014/main" id="{B86E87D2-D123-1194-0477-57BF3226DBAC}"/>
              </a:ext>
            </a:extLst>
          </p:cNvPr>
          <p:cNvPicPr>
            <a:picLocks noChangeAspect="1"/>
          </p:cNvPicPr>
          <p:nvPr/>
        </p:nvPicPr>
        <p:blipFill rotWithShape="1">
          <a:blip r:embed="rId5"/>
          <a:srcRect l="13980" r="15191"/>
          <a:stretch/>
        </p:blipFill>
        <p:spPr>
          <a:xfrm>
            <a:off x="2184255" y="4582774"/>
            <a:ext cx="1879510" cy="954590"/>
          </a:xfrm>
          <a:prstGeom prst="rect">
            <a:avLst/>
          </a:prstGeom>
          <a:ln>
            <a:noFill/>
          </a:ln>
          <a:effectLst>
            <a:softEdge rad="112500"/>
          </a:effectLst>
        </p:spPr>
      </p:pic>
      <p:pic>
        <p:nvPicPr>
          <p:cNvPr id="23" name="図 22">
            <a:extLst>
              <a:ext uri="{FF2B5EF4-FFF2-40B4-BE49-F238E27FC236}">
                <a16:creationId xmlns:a16="http://schemas.microsoft.com/office/drawing/2014/main" id="{5A83CA83-F960-6DFE-9534-6B3F355A085C}"/>
              </a:ext>
            </a:extLst>
          </p:cNvPr>
          <p:cNvPicPr>
            <a:picLocks noChangeAspect="1"/>
          </p:cNvPicPr>
          <p:nvPr/>
        </p:nvPicPr>
        <p:blipFill rotWithShape="1">
          <a:blip r:embed="rId6"/>
          <a:srcRect t="2388" r="9408"/>
          <a:stretch/>
        </p:blipFill>
        <p:spPr>
          <a:xfrm>
            <a:off x="2875221" y="2478434"/>
            <a:ext cx="1195259" cy="1382062"/>
          </a:xfrm>
          <a:prstGeom prst="rect">
            <a:avLst/>
          </a:prstGeom>
          <a:ln>
            <a:noFill/>
          </a:ln>
          <a:effectLst>
            <a:softEdge rad="112500"/>
          </a:effectLst>
        </p:spPr>
      </p:pic>
      <p:pic>
        <p:nvPicPr>
          <p:cNvPr id="21" name="図 20" descr="レゴ が含まれている画像">
            <a:extLst>
              <a:ext uri="{FF2B5EF4-FFF2-40B4-BE49-F238E27FC236}">
                <a16:creationId xmlns:a16="http://schemas.microsoft.com/office/drawing/2014/main" id="{8F4649EA-BCF9-9AB0-4E3C-1BD027FA45F1}"/>
              </a:ext>
            </a:extLst>
          </p:cNvPr>
          <p:cNvPicPr>
            <a:picLocks noChangeAspect="1"/>
          </p:cNvPicPr>
          <p:nvPr/>
        </p:nvPicPr>
        <p:blipFill rotWithShape="1">
          <a:blip r:embed="rId7">
            <a:extLst>
              <a:ext uri="{28A0092B-C50C-407E-A947-70E740481C1C}">
                <a14:useLocalDpi xmlns:a14="http://schemas.microsoft.com/office/drawing/2010/main" val="0"/>
              </a:ext>
            </a:extLst>
          </a:blip>
          <a:srcRect l="27510" t="20843" r="28864" b="13884"/>
          <a:stretch/>
        </p:blipFill>
        <p:spPr>
          <a:xfrm>
            <a:off x="2542261" y="3539790"/>
            <a:ext cx="1080000" cy="908930"/>
          </a:xfrm>
          <a:prstGeom prst="rect">
            <a:avLst/>
          </a:prstGeom>
        </p:spPr>
      </p:pic>
      <p:pic>
        <p:nvPicPr>
          <p:cNvPr id="24" name="図 23" descr="図形&#10;&#10;中程度の精度で自動的に生成された説明">
            <a:extLst>
              <a:ext uri="{FF2B5EF4-FFF2-40B4-BE49-F238E27FC236}">
                <a16:creationId xmlns:a16="http://schemas.microsoft.com/office/drawing/2014/main" id="{AE630BA9-F7BF-528E-B64F-38D9EA152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5331" y="4216166"/>
            <a:ext cx="826009" cy="839337"/>
          </a:xfrm>
          <a:prstGeom prst="rect">
            <a:avLst/>
          </a:prstGeom>
        </p:spPr>
      </p:pic>
      <p:pic>
        <p:nvPicPr>
          <p:cNvPr id="25" name="図 24" descr="図形&#10;&#10;中程度の精度で自動的に生成された説明">
            <a:extLst>
              <a:ext uri="{FF2B5EF4-FFF2-40B4-BE49-F238E27FC236}">
                <a16:creationId xmlns:a16="http://schemas.microsoft.com/office/drawing/2014/main" id="{9191838F-91B5-2B55-B4FD-11A1F5DF2A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1170" y="2582874"/>
            <a:ext cx="1065380" cy="947730"/>
          </a:xfrm>
          <a:prstGeom prst="rect">
            <a:avLst/>
          </a:prstGeom>
        </p:spPr>
      </p:pic>
      <p:sp>
        <p:nvSpPr>
          <p:cNvPr id="29" name="テキスト ボックス 28">
            <a:extLst>
              <a:ext uri="{FF2B5EF4-FFF2-40B4-BE49-F238E27FC236}">
                <a16:creationId xmlns:a16="http://schemas.microsoft.com/office/drawing/2014/main" id="{65D187E4-A5F5-D103-487E-69E2CE3C3D8E}"/>
              </a:ext>
            </a:extLst>
          </p:cNvPr>
          <p:cNvSpPr txBox="1"/>
          <p:nvPr/>
        </p:nvSpPr>
        <p:spPr>
          <a:xfrm>
            <a:off x="4745709" y="5121590"/>
            <a:ext cx="451664" cy="408623"/>
          </a:xfrm>
          <a:prstGeom prst="roundRect">
            <a:avLst/>
          </a:prstGeom>
          <a:noFill/>
          <a:ln>
            <a:solidFill>
              <a:schemeClr val="tx1"/>
            </a:solidFill>
          </a:ln>
        </p:spPr>
        <p:txBody>
          <a:bodyPr wrap="none" rtlCol="0">
            <a:spAutoFit/>
          </a:bodyPr>
          <a:lstStyle/>
          <a:p>
            <a:r>
              <a:rPr kumimoji="1" lang="ja-JP" altLang="en-US"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油</a:t>
            </a:r>
          </a:p>
        </p:txBody>
      </p:sp>
      <p:sp>
        <p:nvSpPr>
          <p:cNvPr id="30" name="テキスト ボックス 29">
            <a:extLst>
              <a:ext uri="{FF2B5EF4-FFF2-40B4-BE49-F238E27FC236}">
                <a16:creationId xmlns:a16="http://schemas.microsoft.com/office/drawing/2014/main" id="{028CBD43-9D49-AE1B-3166-595D8ADD9E38}"/>
              </a:ext>
            </a:extLst>
          </p:cNvPr>
          <p:cNvSpPr txBox="1"/>
          <p:nvPr/>
        </p:nvSpPr>
        <p:spPr>
          <a:xfrm>
            <a:off x="4353634" y="3592513"/>
            <a:ext cx="1235814" cy="408623"/>
          </a:xfrm>
          <a:prstGeom prst="roundRect">
            <a:avLst/>
          </a:prstGeom>
          <a:noFill/>
          <a:ln>
            <a:solidFill>
              <a:schemeClr val="tx1"/>
            </a:solidFill>
          </a:ln>
        </p:spPr>
        <p:txBody>
          <a:bodyPr wrap="none" rtlCol="0">
            <a:spAutoFit/>
          </a:bodyPr>
          <a:lstStyle/>
          <a:p>
            <a:r>
              <a:rPr lang="ja-JP" altLang="en-US" b="1" dirty="0">
                <a:effectLst>
                  <a:outerShdw blurRad="50800" dist="38100" dir="2700000" algn="tl" rotWithShape="0">
                    <a:prstClr val="black">
                      <a:alpha val="40000"/>
                    </a:prstClr>
                  </a:outerShdw>
                </a:effectLst>
              </a:rPr>
              <a:t>豆搾りかす</a:t>
            </a:r>
            <a:endParaRPr lang="en-US" altLang="ja-JP" b="1" dirty="0">
              <a:effectLst>
                <a:outerShdw blurRad="50800" dist="38100" dir="2700000" algn="tl" rotWithShape="0">
                  <a:prstClr val="black">
                    <a:alpha val="40000"/>
                  </a:prstClr>
                </a:outerShdw>
              </a:effectLst>
            </a:endParaRPr>
          </a:p>
        </p:txBody>
      </p:sp>
      <p:sp>
        <p:nvSpPr>
          <p:cNvPr id="35" name="矢印: 下 34">
            <a:extLst>
              <a:ext uri="{FF2B5EF4-FFF2-40B4-BE49-F238E27FC236}">
                <a16:creationId xmlns:a16="http://schemas.microsoft.com/office/drawing/2014/main" id="{87575D70-79D2-F04F-A852-793DCAA40A0A}"/>
              </a:ext>
            </a:extLst>
          </p:cNvPr>
          <p:cNvSpPr/>
          <p:nvPr/>
        </p:nvSpPr>
        <p:spPr>
          <a:xfrm rot="2904967">
            <a:off x="1973307" y="1899434"/>
            <a:ext cx="301495" cy="1883785"/>
          </a:xfrm>
          <a:prstGeom prst="downArrow">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矢印: 下 35">
            <a:extLst>
              <a:ext uri="{FF2B5EF4-FFF2-40B4-BE49-F238E27FC236}">
                <a16:creationId xmlns:a16="http://schemas.microsoft.com/office/drawing/2014/main" id="{D7D28434-9BDC-47D6-3413-5413193CE660}"/>
              </a:ext>
            </a:extLst>
          </p:cNvPr>
          <p:cNvSpPr/>
          <p:nvPr/>
        </p:nvSpPr>
        <p:spPr>
          <a:xfrm rot="16200000">
            <a:off x="1758554" y="3771691"/>
            <a:ext cx="292180" cy="618623"/>
          </a:xfrm>
          <a:prstGeom prst="downArrow">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下 37">
            <a:extLst>
              <a:ext uri="{FF2B5EF4-FFF2-40B4-BE49-F238E27FC236}">
                <a16:creationId xmlns:a16="http://schemas.microsoft.com/office/drawing/2014/main" id="{05D3B88F-A2A1-AC78-738F-2E05C1D836EB}"/>
              </a:ext>
            </a:extLst>
          </p:cNvPr>
          <p:cNvSpPr/>
          <p:nvPr/>
        </p:nvSpPr>
        <p:spPr>
          <a:xfrm rot="14651111">
            <a:off x="4061537" y="3142955"/>
            <a:ext cx="269062" cy="679983"/>
          </a:xfrm>
          <a:prstGeom prst="downArrow">
            <a:avLst/>
          </a:prstGeom>
          <a:solidFill>
            <a:srgbClr val="FFFF00"/>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矢印: 下 40">
            <a:extLst>
              <a:ext uri="{FF2B5EF4-FFF2-40B4-BE49-F238E27FC236}">
                <a16:creationId xmlns:a16="http://schemas.microsoft.com/office/drawing/2014/main" id="{18B9AF8D-3F11-3E05-D8E1-B46068CB1B15}"/>
              </a:ext>
            </a:extLst>
          </p:cNvPr>
          <p:cNvSpPr/>
          <p:nvPr/>
        </p:nvSpPr>
        <p:spPr>
          <a:xfrm rot="18343659">
            <a:off x="4110498" y="4098587"/>
            <a:ext cx="269062" cy="679983"/>
          </a:xfrm>
          <a:prstGeom prst="downArrow">
            <a:avLst/>
          </a:prstGeom>
          <a:solidFill>
            <a:srgbClr val="FFFF00"/>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186352EB-205D-BF3F-3D71-CA6FF0100162}"/>
              </a:ext>
            </a:extLst>
          </p:cNvPr>
          <p:cNvSpPr txBox="1"/>
          <p:nvPr/>
        </p:nvSpPr>
        <p:spPr>
          <a:xfrm>
            <a:off x="527767" y="4488547"/>
            <a:ext cx="1377673" cy="408623"/>
          </a:xfrm>
          <a:prstGeom prst="roundRect">
            <a:avLst/>
          </a:prstGeom>
          <a:noFill/>
          <a:ln>
            <a:solidFill>
              <a:schemeClr val="tx1"/>
            </a:solidFill>
          </a:ln>
        </p:spPr>
        <p:txBody>
          <a:bodyPr wrap="none" rtlCol="0">
            <a:spAutoFit/>
          </a:bodyPr>
          <a:lstStyle/>
          <a:p>
            <a:pPr algn="ctr"/>
            <a:r>
              <a:rPr lang="ja-JP" altLang="en-US" sz="18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豆残渣＋油</a:t>
            </a:r>
            <a:endParaRPr kumimoji="1" lang="ja-JP" altLang="en-US" sz="18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59" name="タイトル 5">
            <a:extLst>
              <a:ext uri="{FF2B5EF4-FFF2-40B4-BE49-F238E27FC236}">
                <a16:creationId xmlns:a16="http://schemas.microsoft.com/office/drawing/2014/main" id="{D62CFC71-FB7C-91D4-C88F-C160017CCE2F}"/>
              </a:ext>
            </a:extLst>
          </p:cNvPr>
          <p:cNvSpPr>
            <a:spLocks noGrp="1"/>
          </p:cNvSpPr>
          <p:nvPr>
            <p:ph type="title"/>
          </p:nvPr>
        </p:nvSpPr>
        <p:spPr>
          <a:xfrm>
            <a:off x="888999" y="16932"/>
            <a:ext cx="7920000" cy="576000"/>
          </a:xfrm>
        </p:spPr>
        <p:txBody>
          <a:bodyPr/>
          <a:lstStyle/>
          <a:p>
            <a:pPr algn="ctr"/>
            <a:r>
              <a:rPr lang="en-US" altLang="ja-JP" sz="2400" b="1" dirty="0">
                <a:solidFill>
                  <a:schemeClr val="bg1"/>
                </a:solidFill>
                <a:effectLst>
                  <a:outerShdw blurRad="50800" dist="38100" dir="2700000" algn="tl" rotWithShape="0">
                    <a:prstClr val="black">
                      <a:alpha val="40000"/>
                    </a:prstClr>
                  </a:outerShdw>
                </a:effectLst>
              </a:rPr>
              <a:t>VOLUTE DUO </a:t>
            </a:r>
            <a:r>
              <a:rPr lang="ja-JP" altLang="en-US" sz="2400" b="1" dirty="0">
                <a:solidFill>
                  <a:schemeClr val="bg1"/>
                </a:solidFill>
                <a:effectLst>
                  <a:outerShdw blurRad="50800" dist="38100" dir="2700000" algn="tl" rotWithShape="0">
                    <a:prstClr val="black">
                      <a:alpha val="40000"/>
                    </a:prstClr>
                  </a:outerShdw>
                </a:effectLst>
              </a:rPr>
              <a:t>潜在的</a:t>
            </a:r>
            <a:r>
              <a:rPr lang="ja-JP" altLang="en-US" sz="2400" dirty="0">
                <a:effectLst>
                  <a:outerShdw blurRad="50800" dist="38100" dir="2700000" algn="tl" rotWithShape="0">
                    <a:prstClr val="black">
                      <a:alpha val="40000"/>
                    </a:prstClr>
                  </a:outerShdw>
                </a:effectLst>
              </a:rPr>
              <a:t>産業</a:t>
            </a:r>
            <a:r>
              <a:rPr lang="ja-JP" altLang="en-US" sz="2400" b="1" dirty="0">
                <a:solidFill>
                  <a:schemeClr val="bg1"/>
                </a:solidFill>
                <a:effectLst>
                  <a:outerShdw blurRad="50800" dist="38100" dir="2700000" algn="tl" rotWithShape="0">
                    <a:prstClr val="black">
                      <a:alpha val="40000"/>
                    </a:prstClr>
                  </a:outerShdw>
                </a:effectLst>
              </a:rPr>
              <a:t>事例</a:t>
            </a:r>
            <a:endParaRPr lang="ja-JP" altLang="en-US" sz="2400" dirty="0"/>
          </a:p>
        </p:txBody>
      </p:sp>
      <p:graphicFrame>
        <p:nvGraphicFramePr>
          <p:cNvPr id="2" name="表 5">
            <a:extLst>
              <a:ext uri="{FF2B5EF4-FFF2-40B4-BE49-F238E27FC236}">
                <a16:creationId xmlns:a16="http://schemas.microsoft.com/office/drawing/2014/main" id="{1AECCF45-5DED-7764-E8BC-1DDB96380A07}"/>
              </a:ext>
            </a:extLst>
          </p:cNvPr>
          <p:cNvGraphicFramePr>
            <a:graphicFrameLocks noGrp="1"/>
          </p:cNvGraphicFramePr>
          <p:nvPr>
            <p:extLst>
              <p:ext uri="{D42A27DB-BD31-4B8C-83A1-F6EECF244321}">
                <p14:modId xmlns:p14="http://schemas.microsoft.com/office/powerpoint/2010/main" val="3770858472"/>
              </p:ext>
            </p:extLst>
          </p:nvPr>
        </p:nvGraphicFramePr>
        <p:xfrm>
          <a:off x="6449658" y="756920"/>
          <a:ext cx="5410926" cy="5527040"/>
        </p:xfrm>
        <a:graphic>
          <a:graphicData uri="http://schemas.openxmlformats.org/drawingml/2006/table">
            <a:tbl>
              <a:tblPr firstRow="1" bandRow="1">
                <a:tableStyleId>{5940675A-B579-460E-94D1-54222C63F5DA}</a:tableStyleId>
              </a:tblPr>
              <a:tblGrid>
                <a:gridCol w="2705463">
                  <a:extLst>
                    <a:ext uri="{9D8B030D-6E8A-4147-A177-3AD203B41FA5}">
                      <a16:colId xmlns:a16="http://schemas.microsoft.com/office/drawing/2014/main" val="1850507681"/>
                    </a:ext>
                  </a:extLst>
                </a:gridCol>
                <a:gridCol w="2705463">
                  <a:extLst>
                    <a:ext uri="{9D8B030D-6E8A-4147-A177-3AD203B41FA5}">
                      <a16:colId xmlns:a16="http://schemas.microsoft.com/office/drawing/2014/main" val="2908917109"/>
                    </a:ext>
                  </a:extLst>
                </a:gridCol>
              </a:tblGrid>
              <a:tr h="370840">
                <a:tc gridSpan="2">
                  <a:txBody>
                    <a:bodyPr/>
                    <a:lstStyle/>
                    <a:p>
                      <a:r>
                        <a:rPr kumimoji="1" lang="ja-JP" altLang="en-US" sz="1400" b="1" dirty="0">
                          <a:solidFill>
                            <a:schemeClr val="bg1"/>
                          </a:solidFill>
                          <a:effectLst>
                            <a:outerShdw blurRad="50800" dist="38100" dir="2700000" algn="tl" rotWithShape="0">
                              <a:prstClr val="black">
                                <a:alpha val="40000"/>
                              </a:prstClr>
                            </a:outerShdw>
                          </a:effectLst>
                        </a:rPr>
                        <a:t>潜在的事例</a:t>
                      </a:r>
                      <a:r>
                        <a:rPr kumimoji="1" lang="en-US" altLang="ja-JP" sz="1400" b="1" dirty="0">
                          <a:solidFill>
                            <a:schemeClr val="bg1"/>
                          </a:solidFill>
                          <a:effectLst>
                            <a:outerShdw blurRad="50800" dist="38100" dir="2700000" algn="tl" rotWithShape="0">
                              <a:prstClr val="black">
                                <a:alpha val="40000"/>
                              </a:prstClr>
                            </a:outerShdw>
                          </a:effectLst>
                        </a:rPr>
                        <a:t>2 (</a:t>
                      </a:r>
                      <a:r>
                        <a:rPr kumimoji="1" lang="ja-JP" altLang="en-US" sz="1400" b="1" dirty="0">
                          <a:solidFill>
                            <a:schemeClr val="bg1"/>
                          </a:solidFill>
                          <a:effectLst>
                            <a:outerShdw blurRad="50800" dist="38100" dir="2700000" algn="tl" rotWithShape="0">
                              <a:prstClr val="black">
                                <a:alpha val="40000"/>
                              </a:prstClr>
                            </a:outerShdw>
                          </a:effectLst>
                        </a:rPr>
                        <a:t>繊維物の多い食品残渣の減容化</a:t>
                      </a:r>
                      <a:r>
                        <a:rPr kumimoji="1" lang="en-US" altLang="ja-JP" sz="1400" b="1" dirty="0">
                          <a:solidFill>
                            <a:schemeClr val="bg1"/>
                          </a:solidFill>
                          <a:effectLst>
                            <a:outerShdw blurRad="50800" dist="38100" dir="2700000" algn="tl" rotWithShape="0">
                              <a:prstClr val="black">
                                <a:alpha val="40000"/>
                              </a:prstClr>
                            </a:outerShdw>
                          </a:effectLst>
                        </a:rPr>
                        <a:t>)</a:t>
                      </a:r>
                      <a:endParaRPr kumimoji="1" lang="en-US" altLang="ja-JP" sz="1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en-US" altLang="ja-JP" dirty="0"/>
                    </a:p>
                    <a:p>
                      <a:endParaRPr kumimoji="1" lang="ja-JP" altLang="en-US" dirty="0"/>
                    </a:p>
                  </a:txBody>
                  <a:tcPr/>
                </a:tc>
                <a:extLst>
                  <a:ext uri="{0D108BD9-81ED-4DB2-BD59-A6C34878D82A}">
                    <a16:rowId xmlns:a16="http://schemas.microsoft.com/office/drawing/2014/main" val="3023478012"/>
                  </a:ext>
                </a:extLst>
              </a:tr>
              <a:tr h="370840">
                <a:tc>
                  <a:txBody>
                    <a:bodyPr/>
                    <a:lstStyle/>
                    <a:p>
                      <a:r>
                        <a:rPr kumimoji="1" lang="ja-JP" altLang="en-US" sz="1400" b="1" dirty="0">
                          <a:effectLst>
                            <a:outerShdw blurRad="50800" dist="38100" dir="2700000" algn="tl" rotWithShape="0">
                              <a:prstClr val="black">
                                <a:alpha val="40000"/>
                              </a:prstClr>
                            </a:outerShdw>
                          </a:effectLst>
                        </a:rPr>
                        <a:t>産業</a:t>
                      </a:r>
                      <a:r>
                        <a:rPr kumimoji="1" lang="en-US" altLang="ja-JP" sz="1400" dirty="0">
                          <a:effectLst>
                            <a:outerShdw blurRad="50800" dist="38100" dir="2700000" algn="tl" rotWithShape="0">
                              <a:prstClr val="black">
                                <a:alpha val="40000"/>
                              </a:prstClr>
                            </a:outerShdw>
                          </a:effectLst>
                        </a:rPr>
                        <a:t>:</a:t>
                      </a:r>
                      <a:r>
                        <a:rPr kumimoji="1" lang="ja-JP" altLang="en-US" sz="1400" dirty="0">
                          <a:effectLst>
                            <a:outerShdw blurRad="50800" dist="38100" dir="2700000" algn="tl" rotWithShape="0">
                              <a:prstClr val="black">
                                <a:alpha val="40000"/>
                              </a:prstClr>
                            </a:outerShdw>
                          </a:effectLst>
                        </a:rPr>
                        <a:t>食品加工メーカー</a:t>
                      </a:r>
                      <a:endParaRPr kumimoji="1" lang="en-US" altLang="ja-JP" sz="14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tc>
                  <a:txBody>
                    <a:bodyPr/>
                    <a:lstStyle/>
                    <a:p>
                      <a:r>
                        <a:rPr kumimoji="1" lang="ja-JP" altLang="en-US" sz="1400" b="1" dirty="0">
                          <a:effectLst>
                            <a:outerShdw blurRad="50800" dist="38100" dir="2700000" algn="tl" rotWithShape="0">
                              <a:prstClr val="black">
                                <a:alpha val="40000"/>
                              </a:prstClr>
                            </a:outerShdw>
                          </a:effectLst>
                        </a:rPr>
                        <a:t>脱水対象</a:t>
                      </a:r>
                      <a:r>
                        <a:rPr kumimoji="1" lang="en-US" altLang="ja-JP" sz="1400" dirty="0">
                          <a:effectLst>
                            <a:outerShdw blurRad="50800" dist="38100" dir="2700000" algn="tl" rotWithShape="0">
                              <a:prstClr val="black">
                                <a:alpha val="40000"/>
                              </a:prstClr>
                            </a:outerShdw>
                          </a:effectLst>
                        </a:rPr>
                        <a:t>:</a:t>
                      </a:r>
                      <a:r>
                        <a:rPr kumimoji="1" lang="ja-JP" altLang="en-US" sz="1400" dirty="0">
                          <a:effectLst>
                            <a:outerShdw blurRad="50800" dist="38100" dir="2700000" algn="tl" rotWithShape="0">
                              <a:prstClr val="black">
                                <a:alpha val="40000"/>
                              </a:prstClr>
                            </a:outerShdw>
                          </a:effectLst>
                        </a:rPr>
                        <a:t>野菜加工残渣</a:t>
                      </a:r>
                      <a:endParaRPr kumimoji="1" lang="en-US" altLang="ja-JP" sz="14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extLst>
                  <a:ext uri="{0D108BD9-81ED-4DB2-BD59-A6C34878D82A}">
                    <a16:rowId xmlns:a16="http://schemas.microsoft.com/office/drawing/2014/main" val="2724874003"/>
                  </a:ext>
                </a:extLst>
              </a:tr>
              <a:tr h="370840">
                <a:tc gridSpan="2">
                  <a:txBody>
                    <a:bodyPr/>
                    <a:lstStyle/>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sng"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sng"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tc hMerge="1">
                  <a:txBody>
                    <a:bodyPr/>
                    <a:lstStyle/>
                    <a:p>
                      <a:endParaRPr kumimoji="1" lang="ja-JP" altLang="en-US"/>
                    </a:p>
                  </a:txBody>
                  <a:tcPr/>
                </a:tc>
                <a:extLst>
                  <a:ext uri="{0D108BD9-81ED-4DB2-BD59-A6C34878D82A}">
                    <a16:rowId xmlns:a16="http://schemas.microsoft.com/office/drawing/2014/main" val="594992003"/>
                  </a:ext>
                </a:extLst>
              </a:tr>
              <a:tr h="370840">
                <a:tc gridSpan="2">
                  <a:txBody>
                    <a:bodyPr/>
                    <a:lstStyle/>
                    <a:p>
                      <a:pPr lvl="2"/>
                      <a:r>
                        <a:rPr kumimoji="1" lang="ja-JP" altLang="en-US" sz="1200" b="0" u="sng" dirty="0">
                          <a:effectLst>
                            <a:outerShdw blurRad="50800" dist="38100" dir="2700000" algn="tl" rotWithShape="0">
                              <a:prstClr val="black">
                                <a:alpha val="40000"/>
                              </a:prstClr>
                            </a:outerShdw>
                          </a:effectLst>
                        </a:rPr>
                        <a:t>食品加工工程から発生する</a:t>
                      </a:r>
                      <a:r>
                        <a:rPr kumimoji="1" lang="en-US" altLang="ja-JP" sz="1200" b="0" u="sng" dirty="0">
                          <a:effectLst>
                            <a:outerShdw blurRad="50800" dist="38100" dir="2700000" algn="tl" rotWithShape="0">
                              <a:prstClr val="black">
                                <a:alpha val="40000"/>
                              </a:prstClr>
                            </a:outerShdw>
                          </a:effectLst>
                        </a:rPr>
                        <a:t>(</a:t>
                      </a:r>
                      <a:r>
                        <a:rPr kumimoji="1" lang="ja-JP" altLang="en-US" sz="1200" b="0" u="sng" dirty="0">
                          <a:effectLst>
                            <a:outerShdw blurRad="50800" dist="38100" dir="2700000" algn="tl" rotWithShape="0">
                              <a:prstClr val="black">
                                <a:alpha val="40000"/>
                              </a:prstClr>
                            </a:outerShdw>
                          </a:effectLst>
                        </a:rPr>
                        <a:t>洗浄野菜</a:t>
                      </a:r>
                      <a:r>
                        <a:rPr kumimoji="1" lang="en-US" altLang="ja-JP" sz="1200" b="0" u="sng" dirty="0">
                          <a:effectLst>
                            <a:outerShdw blurRad="50800" dist="38100" dir="2700000" algn="tl" rotWithShape="0">
                              <a:prstClr val="black">
                                <a:alpha val="40000"/>
                              </a:prstClr>
                            </a:outerShdw>
                          </a:effectLst>
                        </a:rPr>
                        <a:t>)</a:t>
                      </a:r>
                      <a:r>
                        <a:rPr kumimoji="1" lang="ja-JP" altLang="en-US" sz="1200" b="0" u="sng" dirty="0">
                          <a:effectLst>
                            <a:outerShdw blurRad="50800" dist="38100" dir="2700000" algn="tl" rotWithShape="0">
                              <a:prstClr val="black">
                                <a:alpha val="40000"/>
                              </a:prstClr>
                            </a:outerShdw>
                          </a:effectLst>
                        </a:rPr>
                        <a:t>残渣を</a:t>
                      </a:r>
                      <a:r>
                        <a:rPr kumimoji="1" lang="ja-JP" altLang="en-US" sz="1200" b="1" u="sng" dirty="0">
                          <a:effectLst>
                            <a:outerShdw blurRad="50800" dist="38100" dir="2700000" algn="tl" rotWithShape="0">
                              <a:prstClr val="black">
                                <a:alpha val="40000"/>
                              </a:prstClr>
                            </a:outerShdw>
                          </a:effectLst>
                        </a:rPr>
                        <a:t>水と固形物に分離</a:t>
                      </a:r>
                      <a:r>
                        <a:rPr kumimoji="1" lang="ja-JP" altLang="en-US" sz="1200" b="0" u="sng" dirty="0">
                          <a:effectLst>
                            <a:outerShdw blurRad="50800" dist="38100" dir="2700000" algn="tl" rotWithShape="0">
                              <a:prstClr val="black">
                                <a:alpha val="40000"/>
                              </a:prstClr>
                            </a:outerShdw>
                          </a:effectLst>
                        </a:rPr>
                        <a:t>できることを可能に</a:t>
                      </a:r>
                    </a:p>
                    <a:p>
                      <a:pPr lvl="2"/>
                      <a:r>
                        <a:rPr kumimoji="1" lang="en-US" altLang="ja-JP" sz="1200" b="1" u="sng" dirty="0">
                          <a:effectLst>
                            <a:outerShdw blurRad="50800" dist="38100" dir="2700000" algn="tl" rotWithShape="0">
                              <a:prstClr val="black">
                                <a:alpha val="40000"/>
                              </a:prstClr>
                            </a:outerShdw>
                          </a:effectLst>
                        </a:rPr>
                        <a:t>※</a:t>
                      </a:r>
                      <a:r>
                        <a:rPr kumimoji="1" lang="ja-JP" altLang="en-US" sz="1200" b="1" u="sng" dirty="0">
                          <a:effectLst>
                            <a:outerShdw blurRad="50800" dist="38100" dir="2700000" algn="tl" rotWithShape="0">
                              <a:prstClr val="black">
                                <a:alpha val="40000"/>
                              </a:prstClr>
                            </a:outerShdw>
                          </a:effectLst>
                        </a:rPr>
                        <a:t>薬品添加なし</a:t>
                      </a:r>
                    </a:p>
                  </a:txBody>
                  <a:tcPr anchor="ctr">
                    <a:solidFill>
                      <a:schemeClr val="bg1"/>
                    </a:solidFill>
                  </a:tcPr>
                </a:tc>
                <a:tc hMerge="1">
                  <a:txBody>
                    <a:bodyPr/>
                    <a:lstStyle/>
                    <a:p>
                      <a:endParaRPr kumimoji="1" lang="en-US" altLang="ja-JP" sz="1400" dirty="0">
                        <a:latin typeface="+mn-ea"/>
                        <a:ea typeface="+mn-ea"/>
                      </a:endParaRPr>
                    </a:p>
                  </a:txBody>
                  <a:tcPr/>
                </a:tc>
                <a:extLst>
                  <a:ext uri="{0D108BD9-81ED-4DB2-BD59-A6C34878D82A}">
                    <a16:rowId xmlns:a16="http://schemas.microsoft.com/office/drawing/2014/main" val="790320605"/>
                  </a:ext>
                </a:extLst>
              </a:tr>
            </a:tbl>
          </a:graphicData>
        </a:graphic>
      </p:graphicFrame>
      <p:sp>
        <p:nvSpPr>
          <p:cNvPr id="3" name="フローチャート: 代替処理 2">
            <a:extLst>
              <a:ext uri="{FF2B5EF4-FFF2-40B4-BE49-F238E27FC236}">
                <a16:creationId xmlns:a16="http://schemas.microsoft.com/office/drawing/2014/main" id="{6CE99C76-ED98-AD3B-171C-F7CE971E07D1}"/>
              </a:ext>
            </a:extLst>
          </p:cNvPr>
          <p:cNvSpPr/>
          <p:nvPr/>
        </p:nvSpPr>
        <p:spPr>
          <a:xfrm>
            <a:off x="6634882" y="1859123"/>
            <a:ext cx="5074543" cy="408623"/>
          </a:xfrm>
          <a:prstGeom prst="flowChartAlternateProcess">
            <a:avLst/>
          </a:prstGeom>
          <a:solidFill>
            <a:schemeClr val="accent4">
              <a:lumMod val="20000"/>
              <a:lumOff val="8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kumimoji="1" lang="ja-JP" altLang="en-US" dirty="0">
                <a:solidFill>
                  <a:schemeClr val="tx1"/>
                </a:solidFill>
              </a:rPr>
              <a:t>　　　　　　食品加工</a:t>
            </a:r>
          </a:p>
        </p:txBody>
      </p:sp>
      <p:pic>
        <p:nvPicPr>
          <p:cNvPr id="6" name="図 5" descr="図形&#10;&#10;中程度の精度で自動的に生成された説明">
            <a:extLst>
              <a:ext uri="{FF2B5EF4-FFF2-40B4-BE49-F238E27FC236}">
                <a16:creationId xmlns:a16="http://schemas.microsoft.com/office/drawing/2014/main" id="{77DA13B2-DE8B-8D7A-E71B-2A6DF7C45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8045" y="1653776"/>
            <a:ext cx="1117159" cy="533788"/>
          </a:xfrm>
          <a:prstGeom prst="rect">
            <a:avLst/>
          </a:prstGeom>
        </p:spPr>
      </p:pic>
      <p:pic>
        <p:nvPicPr>
          <p:cNvPr id="13" name="図 12" descr="レゴ が含まれている画像">
            <a:extLst>
              <a:ext uri="{FF2B5EF4-FFF2-40B4-BE49-F238E27FC236}">
                <a16:creationId xmlns:a16="http://schemas.microsoft.com/office/drawing/2014/main" id="{2DA1560C-17FC-3526-56ED-E97828B292A2}"/>
              </a:ext>
            </a:extLst>
          </p:cNvPr>
          <p:cNvPicPr>
            <a:picLocks noChangeAspect="1"/>
          </p:cNvPicPr>
          <p:nvPr/>
        </p:nvPicPr>
        <p:blipFill rotWithShape="1">
          <a:blip r:embed="rId7">
            <a:extLst>
              <a:ext uri="{28A0092B-C50C-407E-A947-70E740481C1C}">
                <a14:useLocalDpi xmlns:a14="http://schemas.microsoft.com/office/drawing/2010/main" val="0"/>
              </a:ext>
            </a:extLst>
          </a:blip>
          <a:srcRect l="27510" t="20843" r="28864" b="13884"/>
          <a:stretch/>
        </p:blipFill>
        <p:spPr>
          <a:xfrm>
            <a:off x="8649376" y="3539790"/>
            <a:ext cx="1080000" cy="908930"/>
          </a:xfrm>
          <a:prstGeom prst="rect">
            <a:avLst/>
          </a:prstGeom>
        </p:spPr>
      </p:pic>
      <p:pic>
        <p:nvPicPr>
          <p:cNvPr id="15" name="図 14" descr="図形&#10;&#10;中程度の精度で自動的に生成された説明">
            <a:extLst>
              <a:ext uri="{FF2B5EF4-FFF2-40B4-BE49-F238E27FC236}">
                <a16:creationId xmlns:a16="http://schemas.microsoft.com/office/drawing/2014/main" id="{58BA86C9-EDA9-3E1B-FF63-38CFF08841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18285" y="2582874"/>
            <a:ext cx="1065380" cy="947730"/>
          </a:xfrm>
          <a:prstGeom prst="rect">
            <a:avLst/>
          </a:prstGeom>
        </p:spPr>
      </p:pic>
      <p:sp>
        <p:nvSpPr>
          <p:cNvPr id="20" name="テキスト ボックス 19">
            <a:extLst>
              <a:ext uri="{FF2B5EF4-FFF2-40B4-BE49-F238E27FC236}">
                <a16:creationId xmlns:a16="http://schemas.microsoft.com/office/drawing/2014/main" id="{E3106B67-AD73-877F-11C7-D36A5BA0BFA9}"/>
              </a:ext>
            </a:extLst>
          </p:cNvPr>
          <p:cNvSpPr txBox="1"/>
          <p:nvPr/>
        </p:nvSpPr>
        <p:spPr>
          <a:xfrm>
            <a:off x="10852824" y="5121590"/>
            <a:ext cx="451664" cy="408623"/>
          </a:xfrm>
          <a:prstGeom prst="roundRect">
            <a:avLst/>
          </a:prstGeom>
          <a:noFill/>
          <a:ln>
            <a:solidFill>
              <a:schemeClr val="tx1"/>
            </a:solidFill>
          </a:ln>
        </p:spPr>
        <p:txBody>
          <a:bodyPr wrap="none" rtlCol="0">
            <a:spAutoFit/>
          </a:bodyPr>
          <a:lstStyle/>
          <a:p>
            <a:r>
              <a:rPr kumimoji="1" lang="ja-JP" altLang="en-US"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水</a:t>
            </a:r>
          </a:p>
        </p:txBody>
      </p:sp>
      <p:sp>
        <p:nvSpPr>
          <p:cNvPr id="26" name="テキスト ボックス 25">
            <a:extLst>
              <a:ext uri="{FF2B5EF4-FFF2-40B4-BE49-F238E27FC236}">
                <a16:creationId xmlns:a16="http://schemas.microsoft.com/office/drawing/2014/main" id="{C2CF3612-2C23-634A-6A90-910102E56E6E}"/>
              </a:ext>
            </a:extLst>
          </p:cNvPr>
          <p:cNvSpPr txBox="1"/>
          <p:nvPr/>
        </p:nvSpPr>
        <p:spPr>
          <a:xfrm>
            <a:off x="10460749" y="3592513"/>
            <a:ext cx="1308393" cy="408623"/>
          </a:xfrm>
          <a:prstGeom prst="roundRect">
            <a:avLst/>
          </a:prstGeom>
          <a:noFill/>
          <a:ln>
            <a:solidFill>
              <a:schemeClr val="tx1"/>
            </a:solidFill>
          </a:ln>
        </p:spPr>
        <p:txBody>
          <a:bodyPr wrap="none" rtlCol="0">
            <a:spAutoFit/>
          </a:bodyPr>
          <a:lstStyle/>
          <a:p>
            <a:r>
              <a:rPr lang="ja-JP" altLang="en-US" b="1" dirty="0">
                <a:effectLst>
                  <a:outerShdw blurRad="50800" dist="38100" dir="2700000" algn="tl" rotWithShape="0">
                    <a:prstClr val="black">
                      <a:alpha val="40000"/>
                    </a:prstClr>
                  </a:outerShdw>
                </a:effectLst>
              </a:rPr>
              <a:t>玉ねぎ残渣</a:t>
            </a:r>
            <a:endParaRPr lang="en-US" altLang="ja-JP" b="1" dirty="0">
              <a:effectLst>
                <a:outerShdw blurRad="50800" dist="38100" dir="2700000" algn="tl" rotWithShape="0">
                  <a:prstClr val="black">
                    <a:alpha val="40000"/>
                  </a:prstClr>
                </a:outerShdw>
              </a:effectLst>
            </a:endParaRPr>
          </a:p>
        </p:txBody>
      </p:sp>
      <p:sp>
        <p:nvSpPr>
          <p:cNvPr id="27" name="矢印: 下 26">
            <a:extLst>
              <a:ext uri="{FF2B5EF4-FFF2-40B4-BE49-F238E27FC236}">
                <a16:creationId xmlns:a16="http://schemas.microsoft.com/office/drawing/2014/main" id="{9EC1D4A8-525E-D15B-C32A-29FA4BB713BE}"/>
              </a:ext>
            </a:extLst>
          </p:cNvPr>
          <p:cNvSpPr/>
          <p:nvPr/>
        </p:nvSpPr>
        <p:spPr>
          <a:xfrm rot="2904967">
            <a:off x="8080422" y="1899434"/>
            <a:ext cx="301495" cy="1883785"/>
          </a:xfrm>
          <a:prstGeom prst="downArrow">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下 27">
            <a:extLst>
              <a:ext uri="{FF2B5EF4-FFF2-40B4-BE49-F238E27FC236}">
                <a16:creationId xmlns:a16="http://schemas.microsoft.com/office/drawing/2014/main" id="{CF6EB22E-0871-5ABC-E348-015397997D60}"/>
              </a:ext>
            </a:extLst>
          </p:cNvPr>
          <p:cNvSpPr/>
          <p:nvPr/>
        </p:nvSpPr>
        <p:spPr>
          <a:xfrm rot="16200000">
            <a:off x="7865669" y="3771691"/>
            <a:ext cx="292180" cy="618623"/>
          </a:xfrm>
          <a:prstGeom prst="downArrow">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矢印: 下 30">
            <a:extLst>
              <a:ext uri="{FF2B5EF4-FFF2-40B4-BE49-F238E27FC236}">
                <a16:creationId xmlns:a16="http://schemas.microsoft.com/office/drawing/2014/main" id="{3C5B3715-16F0-3D24-336B-BCAB9F20F2F4}"/>
              </a:ext>
            </a:extLst>
          </p:cNvPr>
          <p:cNvSpPr/>
          <p:nvPr/>
        </p:nvSpPr>
        <p:spPr>
          <a:xfrm rot="14651111">
            <a:off x="10168652" y="3142955"/>
            <a:ext cx="269062" cy="679983"/>
          </a:xfrm>
          <a:prstGeom prst="downArrow">
            <a:avLst/>
          </a:prstGeom>
          <a:solidFill>
            <a:srgbClr val="FFFF00"/>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矢印: 下 31">
            <a:extLst>
              <a:ext uri="{FF2B5EF4-FFF2-40B4-BE49-F238E27FC236}">
                <a16:creationId xmlns:a16="http://schemas.microsoft.com/office/drawing/2014/main" id="{2F8EC618-6F7D-8D29-10A3-56C313AD575F}"/>
              </a:ext>
            </a:extLst>
          </p:cNvPr>
          <p:cNvSpPr/>
          <p:nvPr/>
        </p:nvSpPr>
        <p:spPr>
          <a:xfrm rot="18343659">
            <a:off x="10217613" y="4098587"/>
            <a:ext cx="269062" cy="679983"/>
          </a:xfrm>
          <a:prstGeom prst="downArrow">
            <a:avLst/>
          </a:prstGeom>
          <a:solidFill>
            <a:srgbClr val="FFFF00"/>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2933B1E4-2A7E-8B3D-CCC3-0ADD7D730616}"/>
              </a:ext>
            </a:extLst>
          </p:cNvPr>
          <p:cNvSpPr txBox="1"/>
          <p:nvPr/>
        </p:nvSpPr>
        <p:spPr>
          <a:xfrm>
            <a:off x="6657225" y="4488547"/>
            <a:ext cx="1332987" cy="715089"/>
          </a:xfrm>
          <a:prstGeom prst="roundRect">
            <a:avLst/>
          </a:prstGeom>
          <a:noFill/>
          <a:ln>
            <a:solidFill>
              <a:schemeClr val="tx1"/>
            </a:solidFill>
          </a:ln>
        </p:spPr>
        <p:txBody>
          <a:bodyPr wrap="none" rtlCol="0">
            <a:spAutoFit/>
          </a:bodyPr>
          <a:lstStyle/>
          <a:p>
            <a:pPr algn="ctr"/>
            <a:r>
              <a:rPr lang="ja-JP" altLang="en-US" sz="18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玉ねぎ残渣</a:t>
            </a:r>
            <a:endParaRPr lang="en-US" altLang="ja-JP" sz="18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ctr"/>
            <a:r>
              <a:rPr kumimoji="1" lang="en-US" altLang="ja-JP"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r>
              <a:rPr kumimoji="1" lang="ja-JP" altLang="en-US"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水</a:t>
            </a:r>
            <a:endParaRPr kumimoji="1" lang="ja-JP" altLang="en-US" sz="18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5F823E7B-9159-B27B-0400-F280C238D9A3}"/>
              </a:ext>
            </a:extLst>
          </p:cNvPr>
          <p:cNvSpPr/>
          <p:nvPr/>
        </p:nvSpPr>
        <p:spPr>
          <a:xfrm>
            <a:off x="6488113" y="5677515"/>
            <a:ext cx="896146" cy="5819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006666"/>
                </a:solidFill>
              </a:rPr>
              <a:t>実績</a:t>
            </a:r>
          </a:p>
        </p:txBody>
      </p:sp>
      <p:pic>
        <p:nvPicPr>
          <p:cNvPr id="37" name="図 36" descr="図形&#10;&#10;中程度の精度で自動的に生成された説明">
            <a:extLst>
              <a:ext uri="{FF2B5EF4-FFF2-40B4-BE49-F238E27FC236}">
                <a16:creationId xmlns:a16="http://schemas.microsoft.com/office/drawing/2014/main" id="{AB1A3B28-B5B2-C7A8-656A-E28BC6CAF4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91062" y="1596295"/>
            <a:ext cx="455321" cy="429897"/>
          </a:xfrm>
          <a:prstGeom prst="rect">
            <a:avLst/>
          </a:prstGeom>
        </p:spPr>
      </p:pic>
      <p:pic>
        <p:nvPicPr>
          <p:cNvPr id="8" name="図 7" descr="図形&#10;&#10;低い精度で自動的に生成された説明">
            <a:extLst>
              <a:ext uri="{FF2B5EF4-FFF2-40B4-BE49-F238E27FC236}">
                <a16:creationId xmlns:a16="http://schemas.microsoft.com/office/drawing/2014/main" id="{EED917CA-EC86-7C4A-8369-5D500D7F6ACC}"/>
              </a:ext>
            </a:extLst>
          </p:cNvPr>
          <p:cNvPicPr>
            <a:picLocks noChangeAspect="1"/>
          </p:cNvPicPr>
          <p:nvPr/>
        </p:nvPicPr>
        <p:blipFill rotWithShape="1">
          <a:blip r:embed="rId11">
            <a:extLst>
              <a:ext uri="{28A0092B-C50C-407E-A947-70E740481C1C}">
                <a14:useLocalDpi xmlns:a14="http://schemas.microsoft.com/office/drawing/2010/main" val="0"/>
              </a:ext>
            </a:extLst>
          </a:blip>
          <a:srcRect t="30730"/>
          <a:stretch/>
        </p:blipFill>
        <p:spPr>
          <a:xfrm>
            <a:off x="10715298" y="4300983"/>
            <a:ext cx="736961" cy="733865"/>
          </a:xfrm>
          <a:prstGeom prst="rect">
            <a:avLst/>
          </a:prstGeom>
        </p:spPr>
      </p:pic>
      <p:pic>
        <p:nvPicPr>
          <p:cNvPr id="9" name="図 8" descr="カップに入った飲み物&#10;&#10;自動的に生成された説明">
            <a:extLst>
              <a:ext uri="{FF2B5EF4-FFF2-40B4-BE49-F238E27FC236}">
                <a16:creationId xmlns:a16="http://schemas.microsoft.com/office/drawing/2014/main" id="{0F80130F-D4D3-0CF0-89B2-7CFE1273E336}"/>
              </a:ext>
            </a:extLst>
          </p:cNvPr>
          <p:cNvPicPr>
            <a:picLocks noChangeAspect="1"/>
          </p:cNvPicPr>
          <p:nvPr/>
        </p:nvPicPr>
        <p:blipFill rotWithShape="1">
          <a:blip r:embed="rId12">
            <a:extLst>
              <a:ext uri="{28A0092B-C50C-407E-A947-70E740481C1C}">
                <a14:useLocalDpi xmlns:a14="http://schemas.microsoft.com/office/drawing/2010/main" val="0"/>
              </a:ext>
            </a:extLst>
          </a:blip>
          <a:srcRect t="16847" r="56699" b="8625"/>
          <a:stretch/>
        </p:blipFill>
        <p:spPr>
          <a:xfrm>
            <a:off x="6777260" y="2992828"/>
            <a:ext cx="1127830" cy="1455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 name="矢印: 下 38">
            <a:extLst>
              <a:ext uri="{FF2B5EF4-FFF2-40B4-BE49-F238E27FC236}">
                <a16:creationId xmlns:a16="http://schemas.microsoft.com/office/drawing/2014/main" id="{FE350BDE-C6F2-E140-85BD-4F92F00EA9E3}"/>
              </a:ext>
            </a:extLst>
          </p:cNvPr>
          <p:cNvSpPr/>
          <p:nvPr/>
        </p:nvSpPr>
        <p:spPr>
          <a:xfrm rot="2904967">
            <a:off x="8080423" y="1899434"/>
            <a:ext cx="301495" cy="1883785"/>
          </a:xfrm>
          <a:prstGeom prst="downArrow">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矢印: 下 39">
            <a:extLst>
              <a:ext uri="{FF2B5EF4-FFF2-40B4-BE49-F238E27FC236}">
                <a16:creationId xmlns:a16="http://schemas.microsoft.com/office/drawing/2014/main" id="{F1705D62-CB5A-6FAF-89AC-F2DFDF4168C3}"/>
              </a:ext>
            </a:extLst>
          </p:cNvPr>
          <p:cNvSpPr/>
          <p:nvPr/>
        </p:nvSpPr>
        <p:spPr>
          <a:xfrm rot="16200000">
            <a:off x="7865670" y="3771691"/>
            <a:ext cx="292180" cy="618623"/>
          </a:xfrm>
          <a:prstGeom prst="downArrow">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図 41">
            <a:extLst>
              <a:ext uri="{FF2B5EF4-FFF2-40B4-BE49-F238E27FC236}">
                <a16:creationId xmlns:a16="http://schemas.microsoft.com/office/drawing/2014/main" id="{C564504A-255F-6D32-0F7A-D308C00FC493}"/>
              </a:ext>
            </a:extLst>
          </p:cNvPr>
          <p:cNvPicPr>
            <a:picLocks noChangeAspect="1"/>
          </p:cNvPicPr>
          <p:nvPr/>
        </p:nvPicPr>
        <p:blipFill>
          <a:blip r:embed="rId13"/>
          <a:stretch>
            <a:fillRect/>
          </a:stretch>
        </p:blipFill>
        <p:spPr>
          <a:xfrm>
            <a:off x="8909803" y="2374576"/>
            <a:ext cx="1127830" cy="1264237"/>
          </a:xfrm>
          <a:prstGeom prst="rect">
            <a:avLst/>
          </a:prstGeom>
          <a:ln>
            <a:noFill/>
          </a:ln>
          <a:effectLst>
            <a:softEdge rad="112500"/>
          </a:effectLst>
        </p:spPr>
      </p:pic>
      <p:pic>
        <p:nvPicPr>
          <p:cNvPr id="43" name="図 42">
            <a:extLst>
              <a:ext uri="{FF2B5EF4-FFF2-40B4-BE49-F238E27FC236}">
                <a16:creationId xmlns:a16="http://schemas.microsoft.com/office/drawing/2014/main" id="{467EDE4F-2FED-0453-626B-3F1CCB2E2A53}"/>
              </a:ext>
            </a:extLst>
          </p:cNvPr>
          <p:cNvPicPr>
            <a:picLocks noChangeAspect="1"/>
          </p:cNvPicPr>
          <p:nvPr/>
        </p:nvPicPr>
        <p:blipFill>
          <a:blip r:embed="rId14"/>
          <a:stretch>
            <a:fillRect/>
          </a:stretch>
        </p:blipFill>
        <p:spPr>
          <a:xfrm>
            <a:off x="8986233" y="4467989"/>
            <a:ext cx="1100280" cy="1039587"/>
          </a:xfrm>
          <a:prstGeom prst="rect">
            <a:avLst/>
          </a:prstGeom>
          <a:ln>
            <a:noFill/>
          </a:ln>
          <a:effectLst>
            <a:softEdge rad="112500"/>
          </a:effectLst>
        </p:spPr>
      </p:pic>
      <p:sp>
        <p:nvSpPr>
          <p:cNvPr id="10" name="正方形/長方形 9">
            <a:extLst>
              <a:ext uri="{FF2B5EF4-FFF2-40B4-BE49-F238E27FC236}">
                <a16:creationId xmlns:a16="http://schemas.microsoft.com/office/drawing/2014/main" id="{E6A75DA7-887C-2667-C59F-24C98EAEDB94}"/>
              </a:ext>
            </a:extLst>
          </p:cNvPr>
          <p:cNvSpPr/>
          <p:nvPr/>
        </p:nvSpPr>
        <p:spPr>
          <a:xfrm>
            <a:off x="387136" y="5677515"/>
            <a:ext cx="896146" cy="5819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006666"/>
                </a:solidFill>
              </a:rPr>
              <a:t>実績</a:t>
            </a:r>
          </a:p>
        </p:txBody>
      </p:sp>
    </p:spTree>
    <p:extLst>
      <p:ext uri="{BB962C8B-B14F-4D97-AF65-F5344CB8AC3E}">
        <p14:creationId xmlns:p14="http://schemas.microsoft.com/office/powerpoint/2010/main" val="302949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8B892878-95BF-5EB5-18BA-EA5E7E1640C6}"/>
              </a:ext>
            </a:extLst>
          </p:cNvPr>
          <p:cNvSpPr>
            <a:spLocks noGrp="1"/>
          </p:cNvSpPr>
          <p:nvPr>
            <p:ph type="ftr" sz="quarter" idx="3"/>
          </p:nvPr>
        </p:nvSpPr>
        <p:spPr>
          <a:xfrm>
            <a:off x="0" y="6562412"/>
            <a:ext cx="4114800" cy="288000"/>
          </a:xfrm>
        </p:spPr>
        <p:txBody>
          <a:bodyPr/>
          <a:lstStyle/>
          <a:p>
            <a:pPr algn="l"/>
            <a:r>
              <a:rPr lang="ja-JP" altLang="en-US">
                <a:effectLst>
                  <a:outerShdw blurRad="50800" dist="38100" dir="2700000" algn="tl" rotWithShape="0">
                    <a:prstClr val="black">
                      <a:alpha val="40000"/>
                    </a:prstClr>
                  </a:outerShdw>
                </a:effectLst>
              </a:rPr>
              <a:t>　</a:t>
            </a:r>
            <a:r>
              <a:rPr lang="en-US" altLang="ja-JP">
                <a:effectLst>
                  <a:outerShdw blurRad="50800" dist="38100" dir="2700000" algn="tl" rotWithShape="0">
                    <a:prstClr val="black">
                      <a:alpha val="40000"/>
                    </a:prstClr>
                  </a:outerShdw>
                </a:effectLst>
              </a:rPr>
              <a:t>© AMCON INC. - All rights reserved.</a:t>
            </a:r>
            <a:endParaRPr lang="ja-JP" altLang="en-US" dirty="0">
              <a:effectLst>
                <a:outerShdw blurRad="50800" dist="38100" dir="2700000" algn="tl" rotWithShape="0">
                  <a:prstClr val="black">
                    <a:alpha val="40000"/>
                  </a:prstClr>
                </a:outerShdw>
              </a:effectLst>
            </a:endParaRPr>
          </a:p>
        </p:txBody>
      </p:sp>
      <p:sp>
        <p:nvSpPr>
          <p:cNvPr id="5" name="スライド番号プレースホルダー 4">
            <a:extLst>
              <a:ext uri="{FF2B5EF4-FFF2-40B4-BE49-F238E27FC236}">
                <a16:creationId xmlns:a16="http://schemas.microsoft.com/office/drawing/2014/main" id="{92E0D90C-F949-1C66-D755-0E9F68384328}"/>
              </a:ext>
            </a:extLst>
          </p:cNvPr>
          <p:cNvSpPr>
            <a:spLocks noGrp="1"/>
          </p:cNvSpPr>
          <p:nvPr>
            <p:ph type="sldNum" sz="quarter" idx="4"/>
          </p:nvPr>
        </p:nvSpPr>
        <p:spPr>
          <a:xfrm>
            <a:off x="9448800" y="6562412"/>
            <a:ext cx="2743200" cy="288000"/>
          </a:xfrm>
        </p:spPr>
        <p:txBody>
          <a:bodyPr/>
          <a:lstStyle/>
          <a:p>
            <a:fld id="{8752718F-91EF-447C-90DB-EA2C19796B35}" type="slidenum">
              <a:rPr lang="ja-JP" altLang="en-US" smtClean="0">
                <a:effectLst>
                  <a:outerShdw blurRad="50800" dist="38100" dir="2700000" algn="tl" rotWithShape="0">
                    <a:prstClr val="black">
                      <a:alpha val="40000"/>
                    </a:prstClr>
                  </a:outerShdw>
                </a:effectLst>
              </a:rPr>
              <a:pPr/>
              <a:t>3</a:t>
            </a:fld>
            <a:endParaRPr lang="ja-JP" altLang="en-US" dirty="0">
              <a:effectLst>
                <a:outerShdw blurRad="50800" dist="38100" dir="2700000" algn="tl" rotWithShape="0">
                  <a:prstClr val="black">
                    <a:alpha val="40000"/>
                  </a:prstClr>
                </a:outerShdw>
              </a:effectLst>
            </a:endParaRPr>
          </a:p>
        </p:txBody>
      </p:sp>
      <p:graphicFrame>
        <p:nvGraphicFramePr>
          <p:cNvPr id="7" name="表 5">
            <a:extLst>
              <a:ext uri="{FF2B5EF4-FFF2-40B4-BE49-F238E27FC236}">
                <a16:creationId xmlns:a16="http://schemas.microsoft.com/office/drawing/2014/main" id="{3CEAC3C4-CEC5-428C-CCEA-1F19009675CE}"/>
              </a:ext>
            </a:extLst>
          </p:cNvPr>
          <p:cNvGraphicFramePr>
            <a:graphicFrameLocks noGrp="1"/>
          </p:cNvGraphicFramePr>
          <p:nvPr>
            <p:extLst>
              <p:ext uri="{D42A27DB-BD31-4B8C-83A1-F6EECF244321}">
                <p14:modId xmlns:p14="http://schemas.microsoft.com/office/powerpoint/2010/main" val="932862645"/>
              </p:ext>
            </p:extLst>
          </p:nvPr>
        </p:nvGraphicFramePr>
        <p:xfrm>
          <a:off x="342543" y="756920"/>
          <a:ext cx="5410926" cy="5892800"/>
        </p:xfrm>
        <a:graphic>
          <a:graphicData uri="http://schemas.openxmlformats.org/drawingml/2006/table">
            <a:tbl>
              <a:tblPr firstRow="1" bandRow="1">
                <a:tableStyleId>{5940675A-B579-460E-94D1-54222C63F5DA}</a:tableStyleId>
              </a:tblPr>
              <a:tblGrid>
                <a:gridCol w="2705463">
                  <a:extLst>
                    <a:ext uri="{9D8B030D-6E8A-4147-A177-3AD203B41FA5}">
                      <a16:colId xmlns:a16="http://schemas.microsoft.com/office/drawing/2014/main" val="1850507681"/>
                    </a:ext>
                  </a:extLst>
                </a:gridCol>
                <a:gridCol w="2705463">
                  <a:extLst>
                    <a:ext uri="{9D8B030D-6E8A-4147-A177-3AD203B41FA5}">
                      <a16:colId xmlns:a16="http://schemas.microsoft.com/office/drawing/2014/main" val="2908917109"/>
                    </a:ext>
                  </a:extLst>
                </a:gridCol>
              </a:tblGrid>
              <a:tr h="370840">
                <a:tc gridSpan="2">
                  <a:txBody>
                    <a:bodyPr/>
                    <a:lstStyle/>
                    <a:p>
                      <a:r>
                        <a:rPr kumimoji="1" lang="ja-JP" altLang="en-US" sz="1400" b="1" dirty="0">
                          <a:solidFill>
                            <a:schemeClr val="bg1"/>
                          </a:solidFill>
                          <a:effectLst>
                            <a:outerShdw blurRad="50800" dist="38100" dir="2700000" algn="tl" rotWithShape="0">
                              <a:prstClr val="black">
                                <a:alpha val="40000"/>
                              </a:prstClr>
                            </a:outerShdw>
                          </a:effectLst>
                        </a:rPr>
                        <a:t>潜在的事例</a:t>
                      </a:r>
                      <a:r>
                        <a:rPr kumimoji="1" lang="en-US" altLang="ja-JP" sz="1400" b="1" dirty="0">
                          <a:solidFill>
                            <a:schemeClr val="bg1"/>
                          </a:solidFill>
                          <a:effectLst>
                            <a:outerShdw blurRad="50800" dist="38100" dir="2700000" algn="tl" rotWithShape="0">
                              <a:prstClr val="black">
                                <a:alpha val="40000"/>
                              </a:prstClr>
                            </a:outerShdw>
                          </a:effectLst>
                        </a:rPr>
                        <a:t>3 (</a:t>
                      </a:r>
                      <a:r>
                        <a:rPr kumimoji="1" lang="ja-JP" altLang="en-US" sz="1400" b="1" dirty="0">
                          <a:solidFill>
                            <a:schemeClr val="bg1"/>
                          </a:solidFill>
                          <a:effectLst>
                            <a:outerShdw blurRad="50800" dist="38100" dir="2700000" algn="tl" rotWithShape="0">
                              <a:prstClr val="black">
                                <a:alpha val="40000"/>
                              </a:prstClr>
                            </a:outerShdw>
                          </a:effectLst>
                        </a:rPr>
                        <a:t>繊維物の多い、高濃度汚泥の処理</a:t>
                      </a:r>
                      <a:r>
                        <a:rPr kumimoji="1" lang="en-US" altLang="ja-JP" sz="1400" b="1" dirty="0">
                          <a:solidFill>
                            <a:schemeClr val="bg1"/>
                          </a:solidFill>
                          <a:effectLst>
                            <a:outerShdw blurRad="50800" dist="38100" dir="2700000" algn="tl" rotWithShape="0">
                              <a:prstClr val="black">
                                <a:alpha val="40000"/>
                              </a:prstClr>
                            </a:outerShdw>
                          </a:effectLst>
                        </a:rPr>
                        <a:t>)</a:t>
                      </a:r>
                      <a:endParaRPr kumimoji="1" lang="en-US" altLang="ja-JP" sz="1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rgbClr val="00A89D"/>
                    </a:solidFill>
                  </a:tcPr>
                </a:tc>
                <a:tc hMerge="1">
                  <a:txBody>
                    <a:bodyPr/>
                    <a:lstStyle/>
                    <a:p>
                      <a:endParaRPr kumimoji="1" lang="en-US" altLang="ja-JP" dirty="0"/>
                    </a:p>
                    <a:p>
                      <a:endParaRPr kumimoji="1" lang="ja-JP" altLang="en-US" dirty="0"/>
                    </a:p>
                  </a:txBody>
                  <a:tcPr/>
                </a:tc>
                <a:extLst>
                  <a:ext uri="{0D108BD9-81ED-4DB2-BD59-A6C34878D82A}">
                    <a16:rowId xmlns:a16="http://schemas.microsoft.com/office/drawing/2014/main" val="3023478012"/>
                  </a:ext>
                </a:extLst>
              </a:tr>
              <a:tr h="370840">
                <a:tc>
                  <a:txBody>
                    <a:bodyPr/>
                    <a:lstStyle/>
                    <a:p>
                      <a:r>
                        <a:rPr kumimoji="1" lang="ja-JP" altLang="en-US" sz="1400" b="1">
                          <a:effectLst>
                            <a:outerShdw blurRad="50800" dist="38100" dir="2700000" algn="tl" rotWithShape="0">
                              <a:prstClr val="black">
                                <a:alpha val="40000"/>
                              </a:prstClr>
                            </a:outerShdw>
                          </a:effectLst>
                        </a:rPr>
                        <a:t>産業</a:t>
                      </a:r>
                      <a:r>
                        <a:rPr kumimoji="1" lang="en-US" altLang="ja-JP" sz="1400">
                          <a:effectLst>
                            <a:outerShdw blurRad="50800" dist="38100" dir="2700000" algn="tl" rotWithShape="0">
                              <a:prstClr val="black">
                                <a:alpha val="40000"/>
                              </a:prstClr>
                            </a:outerShdw>
                          </a:effectLst>
                        </a:rPr>
                        <a:t>:</a:t>
                      </a:r>
                      <a:r>
                        <a:rPr kumimoji="1" lang="ja-JP" altLang="en-US" sz="1400">
                          <a:effectLst>
                            <a:outerShdw blurRad="50800" dist="38100" dir="2700000" algn="tl" rotWithShape="0">
                              <a:prstClr val="black">
                                <a:alpha val="40000"/>
                              </a:prstClr>
                            </a:outerShdw>
                          </a:effectLst>
                        </a:rPr>
                        <a:t>畜産</a:t>
                      </a:r>
                      <a:r>
                        <a:rPr kumimoji="1" lang="en-US" altLang="ja-JP" sz="1400">
                          <a:effectLst>
                            <a:outerShdw blurRad="50800" dist="38100" dir="2700000" algn="tl" rotWithShape="0">
                              <a:prstClr val="black">
                                <a:alpha val="40000"/>
                              </a:prstClr>
                            </a:outerShdw>
                          </a:effectLst>
                        </a:rPr>
                        <a:t>(</a:t>
                      </a:r>
                      <a:r>
                        <a:rPr kumimoji="1" lang="ja-JP" altLang="en-US" sz="1400">
                          <a:effectLst>
                            <a:outerShdw blurRad="50800" dist="38100" dir="2700000" algn="tl" rotWithShape="0">
                              <a:prstClr val="black">
                                <a:alpha val="40000"/>
                              </a:prstClr>
                            </a:outerShdw>
                          </a:effectLst>
                        </a:rPr>
                        <a:t>牛舎</a:t>
                      </a:r>
                      <a:r>
                        <a:rPr kumimoji="1" lang="en-US" altLang="ja-JP" sz="1400">
                          <a:effectLst>
                            <a:outerShdw blurRad="50800" dist="38100" dir="2700000" algn="tl" rotWithShape="0">
                              <a:prstClr val="black">
                                <a:alpha val="40000"/>
                              </a:prstClr>
                            </a:outerShdw>
                          </a:effectLst>
                        </a:rPr>
                        <a:t>)</a:t>
                      </a:r>
                      <a:endParaRPr kumimoji="1" lang="en-US" altLang="ja-JP" sz="14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tc>
                  <a:txBody>
                    <a:bodyPr/>
                    <a:lstStyle/>
                    <a:p>
                      <a:r>
                        <a:rPr kumimoji="1" lang="ja-JP" altLang="en-US" sz="1400" b="1">
                          <a:effectLst>
                            <a:outerShdw blurRad="50800" dist="38100" dir="2700000" algn="tl" rotWithShape="0">
                              <a:prstClr val="black">
                                <a:alpha val="40000"/>
                              </a:prstClr>
                            </a:outerShdw>
                          </a:effectLst>
                        </a:rPr>
                        <a:t>脱水対象</a:t>
                      </a:r>
                      <a:r>
                        <a:rPr kumimoji="1" lang="en-US" altLang="ja-JP" sz="1400">
                          <a:effectLst>
                            <a:outerShdw blurRad="50800" dist="38100" dir="2700000" algn="tl" rotWithShape="0">
                              <a:prstClr val="black">
                                <a:alpha val="40000"/>
                              </a:prstClr>
                            </a:outerShdw>
                          </a:effectLst>
                        </a:rPr>
                        <a:t>:</a:t>
                      </a:r>
                      <a:r>
                        <a:rPr kumimoji="1" lang="ja-JP" altLang="en-US" sz="1400">
                          <a:effectLst>
                            <a:outerShdw blurRad="50800" dist="38100" dir="2700000" algn="tl" rotWithShape="0">
                              <a:prstClr val="black">
                                <a:alpha val="40000"/>
                              </a:prstClr>
                            </a:outerShdw>
                          </a:effectLst>
                        </a:rPr>
                        <a:t>糞尿</a:t>
                      </a:r>
                      <a:endParaRPr kumimoji="1" lang="en-US" altLang="ja-JP" sz="14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extLst>
                  <a:ext uri="{0D108BD9-81ED-4DB2-BD59-A6C34878D82A}">
                    <a16:rowId xmlns:a16="http://schemas.microsoft.com/office/drawing/2014/main" val="2724874003"/>
                  </a:ext>
                </a:extLst>
              </a:tr>
              <a:tr h="370840">
                <a:tc gridSpan="2">
                  <a:txBody>
                    <a:bodyPr/>
                    <a:lstStyle/>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sng"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sng"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tc hMerge="1">
                  <a:txBody>
                    <a:bodyPr/>
                    <a:lstStyle/>
                    <a:p>
                      <a:endParaRPr kumimoji="1" lang="ja-JP" altLang="en-US"/>
                    </a:p>
                  </a:txBody>
                  <a:tcPr/>
                </a:tc>
                <a:extLst>
                  <a:ext uri="{0D108BD9-81ED-4DB2-BD59-A6C34878D82A}">
                    <a16:rowId xmlns:a16="http://schemas.microsoft.com/office/drawing/2014/main" val="594992003"/>
                  </a:ext>
                </a:extLst>
              </a:tr>
              <a:tr h="370840">
                <a:tc gridSpan="2">
                  <a:txBody>
                    <a:bodyPr/>
                    <a:lstStyle/>
                    <a:p>
                      <a:pPr lvl="2"/>
                      <a:r>
                        <a:rPr kumimoji="1" lang="ja-JP" altLang="en-US"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糞尿を堆肥化するにあたって、</a:t>
                      </a:r>
                      <a:r>
                        <a:rPr kumimoji="1" lang="ja-JP" altLang="en-US" sz="12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糞尿</a:t>
                      </a:r>
                      <a:r>
                        <a:rPr kumimoji="1" lang="en-US" altLang="ja-JP" sz="12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(TS:10%</a:t>
                      </a:r>
                      <a:r>
                        <a:rPr kumimoji="1" lang="ja-JP" altLang="en-US" sz="12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以上</a:t>
                      </a:r>
                      <a:r>
                        <a:rPr kumimoji="1" lang="en-US" altLang="ja-JP" sz="12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r>
                        <a:rPr kumimoji="1" lang="ja-JP" altLang="en-US"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の含水率が高いため、</a:t>
                      </a:r>
                      <a:r>
                        <a:rPr kumimoji="1" lang="ja-JP" altLang="en-US" sz="12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固液分離を行い、含水率を堆肥化に望ましい数値へ</a:t>
                      </a:r>
                      <a:br>
                        <a:rPr kumimoji="1" lang="en-US" altLang="ja-JP" sz="12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br>
                      <a:r>
                        <a:rPr kumimoji="1" lang="ja-JP" altLang="en-US"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なお、スラリーは脱水可能であるため、</a:t>
                      </a:r>
                      <a:r>
                        <a:rPr kumimoji="1" lang="en-US" altLang="ja-JP"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1</a:t>
                      </a:r>
                      <a:r>
                        <a:rPr kumimoji="1" lang="ja-JP" altLang="en-US"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次処理だけでなく、</a:t>
                      </a:r>
                      <a:r>
                        <a:rPr kumimoji="1" lang="en-US" altLang="ja-JP"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2</a:t>
                      </a:r>
                      <a:r>
                        <a:rPr kumimoji="1" lang="ja-JP" altLang="en-US"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次処理としても対応可能に</a:t>
                      </a:r>
                      <a:r>
                        <a:rPr kumimoji="1" lang="en-US" altLang="ja-JP"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r>
                        <a:rPr kumimoji="1" lang="ja-JP" altLang="en-US"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糞尿→</a:t>
                      </a:r>
                      <a:r>
                        <a:rPr kumimoji="1" lang="en-US" altLang="ja-JP"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DUO</a:t>
                      </a:r>
                      <a:r>
                        <a:rPr kumimoji="1" lang="ja-JP" altLang="en-US"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→スラリー→</a:t>
                      </a:r>
                      <a:r>
                        <a:rPr kumimoji="1" lang="en-US" altLang="ja-JP"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DUO</a:t>
                      </a:r>
                      <a:r>
                        <a:rPr kumimoji="1" lang="ja-JP" altLang="en-US"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といった</a:t>
                      </a:r>
                      <a:r>
                        <a:rPr kumimoji="1" lang="en-US" altLang="ja-JP"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1</a:t>
                      </a:r>
                      <a:r>
                        <a:rPr kumimoji="1" lang="ja-JP" altLang="en-US"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台</a:t>
                      </a:r>
                      <a:r>
                        <a:rPr kumimoji="1" lang="en-US" altLang="ja-JP"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2</a:t>
                      </a:r>
                      <a:r>
                        <a:rPr kumimoji="1" lang="ja-JP" altLang="en-US"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役</a:t>
                      </a:r>
                      <a:r>
                        <a:rPr kumimoji="1" lang="en-US" altLang="ja-JP"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endParaRPr kumimoji="1" lang="ja-JP" altLang="en-US" sz="12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lvl="2"/>
                      <a:r>
                        <a:rPr kumimoji="1" lang="en-US" altLang="ja-JP" sz="12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r>
                        <a:rPr kumimoji="1" lang="ja-JP" altLang="en-US" sz="12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薬品添加なし</a:t>
                      </a:r>
                    </a:p>
                  </a:txBody>
                  <a:tcPr anchor="ctr">
                    <a:solidFill>
                      <a:schemeClr val="bg1"/>
                    </a:solidFill>
                  </a:tcPr>
                </a:tc>
                <a:tc hMerge="1">
                  <a:txBody>
                    <a:bodyPr/>
                    <a:lstStyle/>
                    <a:p>
                      <a:endParaRPr kumimoji="1" lang="en-US" altLang="ja-JP" sz="1400" dirty="0">
                        <a:latin typeface="+mn-ea"/>
                        <a:ea typeface="+mn-ea"/>
                      </a:endParaRPr>
                    </a:p>
                  </a:txBody>
                  <a:tcPr/>
                </a:tc>
                <a:extLst>
                  <a:ext uri="{0D108BD9-81ED-4DB2-BD59-A6C34878D82A}">
                    <a16:rowId xmlns:a16="http://schemas.microsoft.com/office/drawing/2014/main" val="790320605"/>
                  </a:ext>
                </a:extLst>
              </a:tr>
            </a:tbl>
          </a:graphicData>
        </a:graphic>
      </p:graphicFrame>
      <p:sp>
        <p:nvSpPr>
          <p:cNvPr id="16" name="フローチャート: 代替処理 15">
            <a:extLst>
              <a:ext uri="{FF2B5EF4-FFF2-40B4-BE49-F238E27FC236}">
                <a16:creationId xmlns:a16="http://schemas.microsoft.com/office/drawing/2014/main" id="{915BCC53-A393-F17A-B194-86C20CBF09C4}"/>
              </a:ext>
            </a:extLst>
          </p:cNvPr>
          <p:cNvSpPr/>
          <p:nvPr/>
        </p:nvSpPr>
        <p:spPr>
          <a:xfrm>
            <a:off x="527767" y="1859123"/>
            <a:ext cx="5074543" cy="408623"/>
          </a:xfrm>
          <a:prstGeom prst="flowChartAlternateProcess">
            <a:avLst/>
          </a:prstGeom>
          <a:solidFill>
            <a:schemeClr val="accent4">
              <a:lumMod val="20000"/>
              <a:lumOff val="8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kumimoji="1" lang="ja-JP" altLang="en-US" dirty="0">
                <a:solidFill>
                  <a:schemeClr val="tx1"/>
                </a:solidFill>
              </a:rPr>
              <a:t>　　　　　　</a:t>
            </a:r>
            <a:r>
              <a:rPr lang="ja-JP" altLang="en-US" dirty="0">
                <a:solidFill>
                  <a:schemeClr val="tx1"/>
                </a:solidFill>
              </a:rPr>
              <a:t>牛舎</a:t>
            </a:r>
            <a:endParaRPr kumimoji="1" lang="ja-JP" altLang="en-US" dirty="0">
              <a:solidFill>
                <a:schemeClr val="tx1"/>
              </a:solidFill>
            </a:endParaRPr>
          </a:p>
        </p:txBody>
      </p:sp>
      <p:pic>
        <p:nvPicPr>
          <p:cNvPr id="12" name="図 11">
            <a:extLst>
              <a:ext uri="{FF2B5EF4-FFF2-40B4-BE49-F238E27FC236}">
                <a16:creationId xmlns:a16="http://schemas.microsoft.com/office/drawing/2014/main" id="{76BBDEDE-2049-EA53-3136-FC91A898893E}"/>
              </a:ext>
            </a:extLst>
          </p:cNvPr>
          <p:cNvPicPr>
            <a:picLocks noChangeAspect="1"/>
          </p:cNvPicPr>
          <p:nvPr/>
        </p:nvPicPr>
        <p:blipFill rotWithShape="1">
          <a:blip r:embed="rId2"/>
          <a:srcRect r="41107"/>
          <a:stretch/>
        </p:blipFill>
        <p:spPr>
          <a:xfrm>
            <a:off x="504682" y="3321699"/>
            <a:ext cx="1407383" cy="10943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図 20" descr="レゴ が含まれている画像">
            <a:extLst>
              <a:ext uri="{FF2B5EF4-FFF2-40B4-BE49-F238E27FC236}">
                <a16:creationId xmlns:a16="http://schemas.microsoft.com/office/drawing/2014/main" id="{8F4649EA-BCF9-9AB0-4E3C-1BD027FA45F1}"/>
              </a:ext>
            </a:extLst>
          </p:cNvPr>
          <p:cNvPicPr>
            <a:picLocks noChangeAspect="1"/>
          </p:cNvPicPr>
          <p:nvPr/>
        </p:nvPicPr>
        <p:blipFill rotWithShape="1">
          <a:blip r:embed="rId3">
            <a:extLst>
              <a:ext uri="{28A0092B-C50C-407E-A947-70E740481C1C}">
                <a14:useLocalDpi xmlns:a14="http://schemas.microsoft.com/office/drawing/2010/main" val="0"/>
              </a:ext>
            </a:extLst>
          </a:blip>
          <a:srcRect l="27510" t="20843" r="28864" b="13884"/>
          <a:stretch/>
        </p:blipFill>
        <p:spPr>
          <a:xfrm>
            <a:off x="2542261" y="3539790"/>
            <a:ext cx="1080000" cy="908930"/>
          </a:xfrm>
          <a:prstGeom prst="rect">
            <a:avLst/>
          </a:prstGeom>
        </p:spPr>
      </p:pic>
      <p:sp>
        <p:nvSpPr>
          <p:cNvPr id="29" name="テキスト ボックス 28">
            <a:extLst>
              <a:ext uri="{FF2B5EF4-FFF2-40B4-BE49-F238E27FC236}">
                <a16:creationId xmlns:a16="http://schemas.microsoft.com/office/drawing/2014/main" id="{65D187E4-A5F5-D103-487E-69E2CE3C3D8E}"/>
              </a:ext>
            </a:extLst>
          </p:cNvPr>
          <p:cNvSpPr txBox="1"/>
          <p:nvPr/>
        </p:nvSpPr>
        <p:spPr>
          <a:xfrm>
            <a:off x="4485732" y="5121590"/>
            <a:ext cx="957716" cy="408623"/>
          </a:xfrm>
          <a:prstGeom prst="roundRect">
            <a:avLst/>
          </a:prstGeom>
          <a:noFill/>
          <a:ln>
            <a:solidFill>
              <a:schemeClr val="tx1"/>
            </a:solidFill>
          </a:ln>
        </p:spPr>
        <p:txBody>
          <a:bodyPr wrap="none" rtlCol="0">
            <a:spAutoFit/>
          </a:bodyPr>
          <a:lstStyle/>
          <a:p>
            <a:r>
              <a:rPr lang="ja-JP" altLang="en-US"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スラリー</a:t>
            </a:r>
            <a:endParaRPr kumimoji="1" lang="ja-JP" altLang="en-US"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028CBD43-9D49-AE1B-3166-595D8ADD9E38}"/>
              </a:ext>
            </a:extLst>
          </p:cNvPr>
          <p:cNvSpPr txBox="1"/>
          <p:nvPr/>
        </p:nvSpPr>
        <p:spPr>
          <a:xfrm>
            <a:off x="4217839" y="3592513"/>
            <a:ext cx="1487275" cy="408623"/>
          </a:xfrm>
          <a:prstGeom prst="roundRect">
            <a:avLst/>
          </a:prstGeom>
          <a:noFill/>
          <a:ln>
            <a:solidFill>
              <a:schemeClr val="tx1"/>
            </a:solidFill>
          </a:ln>
        </p:spPr>
        <p:txBody>
          <a:bodyPr wrap="none" rtlCol="0">
            <a:spAutoFit/>
          </a:bodyPr>
          <a:lstStyle/>
          <a:p>
            <a:r>
              <a:rPr lang="ja-JP" altLang="en-US" b="1" dirty="0">
                <a:effectLst>
                  <a:outerShdw blurRad="50800" dist="38100" dir="2700000" algn="tl" rotWithShape="0">
                    <a:prstClr val="black">
                      <a:alpha val="40000"/>
                    </a:prstClr>
                  </a:outerShdw>
                </a:effectLst>
              </a:rPr>
              <a:t>発酵・堆肥化</a:t>
            </a:r>
            <a:endParaRPr lang="en-US" altLang="ja-JP" b="1" dirty="0">
              <a:effectLst>
                <a:outerShdw blurRad="50800" dist="38100" dir="2700000" algn="tl" rotWithShape="0">
                  <a:prstClr val="black">
                    <a:alpha val="40000"/>
                  </a:prstClr>
                </a:outerShdw>
              </a:effectLst>
            </a:endParaRPr>
          </a:p>
        </p:txBody>
      </p:sp>
      <p:sp>
        <p:nvSpPr>
          <p:cNvPr id="35" name="矢印: 下 34">
            <a:extLst>
              <a:ext uri="{FF2B5EF4-FFF2-40B4-BE49-F238E27FC236}">
                <a16:creationId xmlns:a16="http://schemas.microsoft.com/office/drawing/2014/main" id="{87575D70-79D2-F04F-A852-793DCAA40A0A}"/>
              </a:ext>
            </a:extLst>
          </p:cNvPr>
          <p:cNvSpPr/>
          <p:nvPr/>
        </p:nvSpPr>
        <p:spPr>
          <a:xfrm rot="2904967">
            <a:off x="1973307" y="1899434"/>
            <a:ext cx="301495" cy="1883785"/>
          </a:xfrm>
          <a:prstGeom prst="downArrow">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矢印: 下 35">
            <a:extLst>
              <a:ext uri="{FF2B5EF4-FFF2-40B4-BE49-F238E27FC236}">
                <a16:creationId xmlns:a16="http://schemas.microsoft.com/office/drawing/2014/main" id="{D7D28434-9BDC-47D6-3413-5413193CE660}"/>
              </a:ext>
            </a:extLst>
          </p:cNvPr>
          <p:cNvSpPr/>
          <p:nvPr/>
        </p:nvSpPr>
        <p:spPr>
          <a:xfrm rot="16200000">
            <a:off x="1758554" y="3771691"/>
            <a:ext cx="292180" cy="618623"/>
          </a:xfrm>
          <a:prstGeom prst="downArrow">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下 37">
            <a:extLst>
              <a:ext uri="{FF2B5EF4-FFF2-40B4-BE49-F238E27FC236}">
                <a16:creationId xmlns:a16="http://schemas.microsoft.com/office/drawing/2014/main" id="{05D3B88F-A2A1-AC78-738F-2E05C1D836EB}"/>
              </a:ext>
            </a:extLst>
          </p:cNvPr>
          <p:cNvSpPr/>
          <p:nvPr/>
        </p:nvSpPr>
        <p:spPr>
          <a:xfrm rot="14651111">
            <a:off x="4061537" y="3142955"/>
            <a:ext cx="269062" cy="679983"/>
          </a:xfrm>
          <a:prstGeom prst="downArrow">
            <a:avLst/>
          </a:prstGeom>
          <a:solidFill>
            <a:srgbClr val="FFFF00"/>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矢印: 下 40">
            <a:extLst>
              <a:ext uri="{FF2B5EF4-FFF2-40B4-BE49-F238E27FC236}">
                <a16:creationId xmlns:a16="http://schemas.microsoft.com/office/drawing/2014/main" id="{18B9AF8D-3F11-3E05-D8E1-B46068CB1B15}"/>
              </a:ext>
            </a:extLst>
          </p:cNvPr>
          <p:cNvSpPr/>
          <p:nvPr/>
        </p:nvSpPr>
        <p:spPr>
          <a:xfrm rot="18343659">
            <a:off x="4110498" y="4098587"/>
            <a:ext cx="269062" cy="679983"/>
          </a:xfrm>
          <a:prstGeom prst="downArrow">
            <a:avLst/>
          </a:prstGeom>
          <a:solidFill>
            <a:srgbClr val="FFFF00"/>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186352EB-205D-BF3F-3D71-CA6FF0100162}"/>
              </a:ext>
            </a:extLst>
          </p:cNvPr>
          <p:cNvSpPr txBox="1"/>
          <p:nvPr/>
        </p:nvSpPr>
        <p:spPr>
          <a:xfrm>
            <a:off x="646529" y="4488547"/>
            <a:ext cx="1140143" cy="408623"/>
          </a:xfrm>
          <a:prstGeom prst="roundRect">
            <a:avLst/>
          </a:prstGeom>
          <a:noFill/>
          <a:ln>
            <a:solidFill>
              <a:schemeClr val="tx1"/>
            </a:solidFill>
          </a:ln>
        </p:spPr>
        <p:txBody>
          <a:bodyPr wrap="none" rtlCol="0">
            <a:spAutoFit/>
          </a:bodyPr>
          <a:lstStyle/>
          <a:p>
            <a:pPr algn="ctr"/>
            <a:r>
              <a:rPr kumimoji="1" lang="ja-JP" altLang="en-US"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家畜糞尿</a:t>
            </a:r>
            <a:endParaRPr kumimoji="1" lang="ja-JP" altLang="en-US" sz="18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07516C20-2252-C92C-50D7-0FC630C8CBF1}"/>
              </a:ext>
            </a:extLst>
          </p:cNvPr>
          <p:cNvSpPr/>
          <p:nvPr/>
        </p:nvSpPr>
        <p:spPr>
          <a:xfrm>
            <a:off x="380998" y="5713287"/>
            <a:ext cx="896146" cy="8759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006666"/>
                </a:solidFill>
              </a:rPr>
              <a:t>実績</a:t>
            </a:r>
          </a:p>
        </p:txBody>
      </p:sp>
      <p:sp>
        <p:nvSpPr>
          <p:cNvPr id="59" name="タイトル 5">
            <a:extLst>
              <a:ext uri="{FF2B5EF4-FFF2-40B4-BE49-F238E27FC236}">
                <a16:creationId xmlns:a16="http://schemas.microsoft.com/office/drawing/2014/main" id="{D62CFC71-FB7C-91D4-C88F-C160017CCE2F}"/>
              </a:ext>
            </a:extLst>
          </p:cNvPr>
          <p:cNvSpPr>
            <a:spLocks noGrp="1"/>
          </p:cNvSpPr>
          <p:nvPr>
            <p:ph type="title"/>
          </p:nvPr>
        </p:nvSpPr>
        <p:spPr>
          <a:xfrm>
            <a:off x="888999" y="16932"/>
            <a:ext cx="7920000" cy="576000"/>
          </a:xfrm>
        </p:spPr>
        <p:txBody>
          <a:bodyPr/>
          <a:lstStyle/>
          <a:p>
            <a:pPr algn="ctr"/>
            <a:r>
              <a:rPr lang="en-US" altLang="ja-JP" sz="2400" b="1" dirty="0">
                <a:solidFill>
                  <a:schemeClr val="bg1"/>
                </a:solidFill>
                <a:effectLst>
                  <a:outerShdw blurRad="50800" dist="38100" dir="2700000" algn="tl" rotWithShape="0">
                    <a:prstClr val="black">
                      <a:alpha val="40000"/>
                    </a:prstClr>
                  </a:outerShdw>
                </a:effectLst>
              </a:rPr>
              <a:t>VOLUTE DUO </a:t>
            </a:r>
            <a:r>
              <a:rPr lang="ja-JP" altLang="en-US" sz="2400" b="1" dirty="0">
                <a:solidFill>
                  <a:schemeClr val="bg1"/>
                </a:solidFill>
                <a:effectLst>
                  <a:outerShdw blurRad="50800" dist="38100" dir="2700000" algn="tl" rotWithShape="0">
                    <a:prstClr val="black">
                      <a:alpha val="40000"/>
                    </a:prstClr>
                  </a:outerShdw>
                </a:effectLst>
              </a:rPr>
              <a:t>潜在的</a:t>
            </a:r>
            <a:r>
              <a:rPr lang="ja-JP" altLang="en-US" sz="2400" dirty="0">
                <a:effectLst>
                  <a:outerShdw blurRad="50800" dist="38100" dir="2700000" algn="tl" rotWithShape="0">
                    <a:prstClr val="black">
                      <a:alpha val="40000"/>
                    </a:prstClr>
                  </a:outerShdw>
                </a:effectLst>
              </a:rPr>
              <a:t>産業</a:t>
            </a:r>
            <a:r>
              <a:rPr lang="ja-JP" altLang="en-US" sz="2400" b="1" dirty="0">
                <a:solidFill>
                  <a:schemeClr val="bg1"/>
                </a:solidFill>
                <a:effectLst>
                  <a:outerShdw blurRad="50800" dist="38100" dir="2700000" algn="tl" rotWithShape="0">
                    <a:prstClr val="black">
                      <a:alpha val="40000"/>
                    </a:prstClr>
                  </a:outerShdw>
                </a:effectLst>
              </a:rPr>
              <a:t>事例</a:t>
            </a:r>
            <a:endParaRPr lang="ja-JP" altLang="en-US" sz="2400" dirty="0"/>
          </a:p>
        </p:txBody>
      </p:sp>
      <p:graphicFrame>
        <p:nvGraphicFramePr>
          <p:cNvPr id="2" name="表 5">
            <a:extLst>
              <a:ext uri="{FF2B5EF4-FFF2-40B4-BE49-F238E27FC236}">
                <a16:creationId xmlns:a16="http://schemas.microsoft.com/office/drawing/2014/main" id="{1AECCF45-5DED-7764-E8BC-1DDB96380A07}"/>
              </a:ext>
            </a:extLst>
          </p:cNvPr>
          <p:cNvGraphicFramePr>
            <a:graphicFrameLocks noGrp="1"/>
          </p:cNvGraphicFramePr>
          <p:nvPr>
            <p:extLst>
              <p:ext uri="{D42A27DB-BD31-4B8C-83A1-F6EECF244321}">
                <p14:modId xmlns:p14="http://schemas.microsoft.com/office/powerpoint/2010/main" val="1963646505"/>
              </p:ext>
            </p:extLst>
          </p:nvPr>
        </p:nvGraphicFramePr>
        <p:xfrm>
          <a:off x="6449658" y="756920"/>
          <a:ext cx="5410926" cy="5892800"/>
        </p:xfrm>
        <a:graphic>
          <a:graphicData uri="http://schemas.openxmlformats.org/drawingml/2006/table">
            <a:tbl>
              <a:tblPr firstRow="1" bandRow="1">
                <a:tableStyleId>{5940675A-B579-460E-94D1-54222C63F5DA}</a:tableStyleId>
              </a:tblPr>
              <a:tblGrid>
                <a:gridCol w="2705463">
                  <a:extLst>
                    <a:ext uri="{9D8B030D-6E8A-4147-A177-3AD203B41FA5}">
                      <a16:colId xmlns:a16="http://schemas.microsoft.com/office/drawing/2014/main" val="1850507681"/>
                    </a:ext>
                  </a:extLst>
                </a:gridCol>
                <a:gridCol w="2705463">
                  <a:extLst>
                    <a:ext uri="{9D8B030D-6E8A-4147-A177-3AD203B41FA5}">
                      <a16:colId xmlns:a16="http://schemas.microsoft.com/office/drawing/2014/main" val="2908917109"/>
                    </a:ext>
                  </a:extLst>
                </a:gridCol>
              </a:tblGrid>
              <a:tr h="370840">
                <a:tc gridSpan="2">
                  <a:txBody>
                    <a:bodyPr/>
                    <a:lstStyle/>
                    <a:p>
                      <a:r>
                        <a:rPr kumimoji="1" lang="ja-JP" altLang="en-US" sz="1400" b="1" dirty="0">
                          <a:solidFill>
                            <a:schemeClr val="bg1"/>
                          </a:solidFill>
                          <a:effectLst>
                            <a:outerShdw blurRad="50800" dist="38100" dir="2700000" algn="tl" rotWithShape="0">
                              <a:prstClr val="black">
                                <a:alpha val="40000"/>
                              </a:prstClr>
                            </a:outerShdw>
                          </a:effectLst>
                        </a:rPr>
                        <a:t>潜在的事例</a:t>
                      </a:r>
                      <a:r>
                        <a:rPr kumimoji="1" lang="en-US" altLang="ja-JP" sz="1400" b="1" dirty="0">
                          <a:solidFill>
                            <a:schemeClr val="bg1"/>
                          </a:solidFill>
                          <a:effectLst>
                            <a:outerShdw blurRad="50800" dist="38100" dir="2700000" algn="tl" rotWithShape="0">
                              <a:prstClr val="black">
                                <a:alpha val="40000"/>
                              </a:prstClr>
                            </a:outerShdw>
                          </a:effectLst>
                        </a:rPr>
                        <a:t>4 (</a:t>
                      </a:r>
                      <a:r>
                        <a:rPr kumimoji="1" lang="ja-JP" altLang="en-US" sz="1400" b="1" dirty="0">
                          <a:solidFill>
                            <a:schemeClr val="bg1"/>
                          </a:solidFill>
                          <a:effectLst>
                            <a:outerShdw blurRad="50800" dist="38100" dir="2700000" algn="tl" rotWithShape="0">
                              <a:prstClr val="black">
                                <a:alpha val="40000"/>
                              </a:prstClr>
                            </a:outerShdw>
                          </a:effectLst>
                        </a:rPr>
                        <a:t>繊維物の多い、原水の処理</a:t>
                      </a:r>
                      <a:r>
                        <a:rPr kumimoji="1" lang="en-US" altLang="ja-JP" sz="1400" b="1" dirty="0">
                          <a:solidFill>
                            <a:schemeClr val="bg1"/>
                          </a:solidFill>
                          <a:effectLst>
                            <a:outerShdw blurRad="50800" dist="38100" dir="2700000" algn="tl" rotWithShape="0">
                              <a:prstClr val="black">
                                <a:alpha val="40000"/>
                              </a:prstClr>
                            </a:outerShdw>
                          </a:effectLst>
                        </a:rPr>
                        <a:t>)</a:t>
                      </a:r>
                      <a:endParaRPr kumimoji="1" lang="en-US" altLang="ja-JP" sz="1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en-US" altLang="ja-JP" dirty="0"/>
                    </a:p>
                    <a:p>
                      <a:endParaRPr kumimoji="1" lang="ja-JP" altLang="en-US" dirty="0"/>
                    </a:p>
                  </a:txBody>
                  <a:tcPr/>
                </a:tc>
                <a:extLst>
                  <a:ext uri="{0D108BD9-81ED-4DB2-BD59-A6C34878D82A}">
                    <a16:rowId xmlns:a16="http://schemas.microsoft.com/office/drawing/2014/main" val="3023478012"/>
                  </a:ext>
                </a:extLst>
              </a:tr>
              <a:tr h="370840">
                <a:tc>
                  <a:txBody>
                    <a:bodyPr/>
                    <a:lstStyle/>
                    <a:p>
                      <a:r>
                        <a:rPr kumimoji="1" lang="ja-JP" altLang="en-US" sz="1400" b="1" dirty="0">
                          <a:effectLst>
                            <a:outerShdw blurRad="50800" dist="38100" dir="2700000" algn="tl" rotWithShape="0">
                              <a:prstClr val="black">
                                <a:alpha val="40000"/>
                              </a:prstClr>
                            </a:outerShdw>
                          </a:effectLst>
                        </a:rPr>
                        <a:t>産業</a:t>
                      </a:r>
                      <a:r>
                        <a:rPr kumimoji="1" lang="en-US" altLang="ja-JP" sz="1400" dirty="0">
                          <a:effectLst>
                            <a:outerShdw blurRad="50800" dist="38100" dir="2700000" algn="tl" rotWithShape="0">
                              <a:prstClr val="black">
                                <a:alpha val="40000"/>
                              </a:prstClr>
                            </a:outerShdw>
                          </a:effectLst>
                        </a:rPr>
                        <a:t>:</a:t>
                      </a:r>
                      <a:r>
                        <a:rPr kumimoji="1" lang="ja-JP" altLang="en-US" sz="1400" dirty="0">
                          <a:effectLst>
                            <a:outerShdw blurRad="50800" dist="38100" dir="2700000" algn="tl" rotWithShape="0">
                              <a:prstClr val="black">
                                <a:alpha val="40000"/>
                              </a:prstClr>
                            </a:outerShdw>
                          </a:effectLst>
                        </a:rPr>
                        <a:t>蒸留酒製造メーカー</a:t>
                      </a:r>
                      <a:endParaRPr kumimoji="1" lang="en-US" altLang="ja-JP" sz="14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tc>
                  <a:txBody>
                    <a:bodyPr/>
                    <a:lstStyle/>
                    <a:p>
                      <a:r>
                        <a:rPr kumimoji="1" lang="ja-JP" altLang="en-US" sz="1400" b="1" dirty="0">
                          <a:effectLst>
                            <a:outerShdw blurRad="50800" dist="38100" dir="2700000" algn="tl" rotWithShape="0">
                              <a:prstClr val="black">
                                <a:alpha val="40000"/>
                              </a:prstClr>
                            </a:outerShdw>
                          </a:effectLst>
                        </a:rPr>
                        <a:t>脱水対象</a:t>
                      </a:r>
                      <a:r>
                        <a:rPr kumimoji="1" lang="en-US" altLang="ja-JP" sz="1400" dirty="0">
                          <a:effectLst>
                            <a:outerShdw blurRad="50800" dist="38100" dir="2700000" algn="tl" rotWithShape="0">
                              <a:prstClr val="black">
                                <a:alpha val="40000"/>
                              </a:prstClr>
                            </a:outerShdw>
                          </a:effectLst>
                        </a:rPr>
                        <a:t>:</a:t>
                      </a:r>
                      <a:r>
                        <a:rPr kumimoji="1" lang="ja-JP" altLang="en-US" sz="1400" dirty="0">
                          <a:effectLst>
                            <a:outerShdw blurRad="50800" dist="38100" dir="2700000" algn="tl" rotWithShape="0">
                              <a:prstClr val="black">
                                <a:alpha val="40000"/>
                              </a:prstClr>
                            </a:outerShdw>
                          </a:effectLst>
                        </a:rPr>
                        <a:t>蒸留かす洗浄廃水</a:t>
                      </a:r>
                      <a:endParaRPr kumimoji="1" lang="en-US" altLang="ja-JP" sz="14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extLst>
                  <a:ext uri="{0D108BD9-81ED-4DB2-BD59-A6C34878D82A}">
                    <a16:rowId xmlns:a16="http://schemas.microsoft.com/office/drawing/2014/main" val="2724874003"/>
                  </a:ext>
                </a:extLst>
              </a:tr>
              <a:tr h="370840">
                <a:tc gridSpan="2">
                  <a:txBody>
                    <a:bodyPr/>
                    <a:lstStyle/>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sng"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sng"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tc hMerge="1">
                  <a:txBody>
                    <a:bodyPr/>
                    <a:lstStyle/>
                    <a:p>
                      <a:endParaRPr kumimoji="1" lang="ja-JP" altLang="en-US"/>
                    </a:p>
                  </a:txBody>
                  <a:tcPr/>
                </a:tc>
                <a:extLst>
                  <a:ext uri="{0D108BD9-81ED-4DB2-BD59-A6C34878D82A}">
                    <a16:rowId xmlns:a16="http://schemas.microsoft.com/office/drawing/2014/main" val="594992003"/>
                  </a:ext>
                </a:extLst>
              </a:tr>
              <a:tr h="370840">
                <a:tc gridSpan="2">
                  <a:txBody>
                    <a:bodyPr/>
                    <a:lstStyle/>
                    <a:p>
                      <a:pPr lvl="2"/>
                      <a:r>
                        <a:rPr kumimoji="1" lang="ja-JP" altLang="en-US" sz="1200" b="0" u="none" dirty="0">
                          <a:effectLst>
                            <a:outerShdw blurRad="50800" dist="38100" dir="2700000" algn="tl" rotWithShape="0">
                              <a:prstClr val="black">
                                <a:alpha val="40000"/>
                              </a:prstClr>
                            </a:outerShdw>
                          </a:effectLst>
                        </a:rPr>
                        <a:t>処理原水の発生量が増え、</a:t>
                      </a:r>
                      <a:r>
                        <a:rPr kumimoji="1" lang="en-US" altLang="ja-JP" sz="1200" b="0" u="none" dirty="0">
                          <a:effectLst>
                            <a:outerShdw blurRad="50800" dist="38100" dir="2700000" algn="tl" rotWithShape="0">
                              <a:prstClr val="black">
                                <a:alpha val="40000"/>
                              </a:prstClr>
                            </a:outerShdw>
                          </a:effectLst>
                        </a:rPr>
                        <a:t>1</a:t>
                      </a:r>
                      <a:r>
                        <a:rPr kumimoji="1" lang="ja-JP" altLang="en-US" sz="1200" b="0" u="none" dirty="0">
                          <a:effectLst>
                            <a:outerShdw blurRad="50800" dist="38100" dir="2700000" algn="tl" rotWithShape="0">
                              <a:prstClr val="black">
                                <a:alpha val="40000"/>
                              </a:prstClr>
                            </a:outerShdw>
                          </a:effectLst>
                        </a:rPr>
                        <a:t>次処理である凝集沈殿の処理能力を超えてしまったため、</a:t>
                      </a:r>
                      <a:r>
                        <a:rPr kumimoji="1" lang="ja-JP" altLang="en-US" sz="1200" b="1" u="sng" dirty="0">
                          <a:effectLst>
                            <a:outerShdw blurRad="50800" dist="38100" dir="2700000" algn="tl" rotWithShape="0">
                              <a:prstClr val="black">
                                <a:alpha val="40000"/>
                              </a:prstClr>
                            </a:outerShdw>
                          </a:effectLst>
                        </a:rPr>
                        <a:t>繊維分の多い原水をそのまま</a:t>
                      </a:r>
                      <a:r>
                        <a:rPr kumimoji="1" lang="ja-JP" altLang="en-US" sz="1200" b="0" u="none" dirty="0">
                          <a:effectLst>
                            <a:outerShdw blurRad="50800" dist="38100" dir="2700000" algn="tl" rotWithShape="0">
                              <a:prstClr val="black">
                                <a:alpha val="40000"/>
                              </a:prstClr>
                            </a:outerShdw>
                          </a:effectLst>
                        </a:rPr>
                        <a:t>脱水機にかけて減容化し、</a:t>
                      </a:r>
                      <a:r>
                        <a:rPr kumimoji="1" lang="en-US" altLang="ja-JP" sz="1200" b="0" u="none" dirty="0">
                          <a:effectLst>
                            <a:outerShdw blurRad="50800" dist="38100" dir="2700000" algn="tl" rotWithShape="0">
                              <a:prstClr val="black">
                                <a:alpha val="40000"/>
                              </a:prstClr>
                            </a:outerShdw>
                          </a:effectLst>
                        </a:rPr>
                        <a:t>1</a:t>
                      </a:r>
                      <a:r>
                        <a:rPr kumimoji="1" lang="ja-JP" altLang="en-US" sz="1200" b="0" u="none" dirty="0">
                          <a:effectLst>
                            <a:outerShdw blurRad="50800" dist="38100" dir="2700000" algn="tl" rotWithShape="0">
                              <a:prstClr val="black">
                                <a:alpha val="40000"/>
                              </a:prstClr>
                            </a:outerShdw>
                          </a:effectLst>
                        </a:rPr>
                        <a:t>次処理としての役割を脱水機にて実現。</a:t>
                      </a:r>
                      <a:r>
                        <a:rPr kumimoji="1" lang="en-US" altLang="ja-JP" sz="1200" b="0" u="none" dirty="0">
                          <a:effectLst>
                            <a:outerShdw blurRad="50800" dist="38100" dir="2700000" algn="tl" rotWithShape="0">
                              <a:prstClr val="black">
                                <a:alpha val="40000"/>
                              </a:prstClr>
                            </a:outerShdw>
                          </a:effectLst>
                        </a:rPr>
                        <a:t>2</a:t>
                      </a:r>
                      <a:r>
                        <a:rPr kumimoji="1" lang="ja-JP" altLang="en-US" sz="1200" b="0" u="none" dirty="0">
                          <a:effectLst>
                            <a:outerShdw blurRad="50800" dist="38100" dir="2700000" algn="tl" rotWithShape="0">
                              <a:prstClr val="black">
                                <a:alpha val="40000"/>
                              </a:prstClr>
                            </a:outerShdw>
                          </a:effectLst>
                        </a:rPr>
                        <a:t>次工程</a:t>
                      </a:r>
                      <a:r>
                        <a:rPr kumimoji="1" lang="en-US" altLang="ja-JP" sz="1200" b="0" u="none" dirty="0">
                          <a:effectLst>
                            <a:outerShdw blurRad="50800" dist="38100" dir="2700000" algn="tl" rotWithShape="0">
                              <a:prstClr val="black">
                                <a:alpha val="40000"/>
                              </a:prstClr>
                            </a:outerShdw>
                          </a:effectLst>
                        </a:rPr>
                        <a:t>(</a:t>
                      </a:r>
                      <a:r>
                        <a:rPr kumimoji="1" lang="ja-JP" altLang="en-US" sz="1200" b="0" u="none" dirty="0">
                          <a:effectLst>
                            <a:outerShdw blurRad="50800" dist="38100" dir="2700000" algn="tl" rotWithShape="0">
                              <a:prstClr val="black">
                                <a:alpha val="40000"/>
                              </a:prstClr>
                            </a:outerShdw>
                          </a:effectLst>
                        </a:rPr>
                        <a:t>本来の</a:t>
                      </a:r>
                      <a:r>
                        <a:rPr kumimoji="1" lang="en-US" altLang="ja-JP" sz="1200" b="0" u="none" dirty="0">
                          <a:effectLst>
                            <a:outerShdw blurRad="50800" dist="38100" dir="2700000" algn="tl" rotWithShape="0">
                              <a:prstClr val="black">
                                <a:alpha val="40000"/>
                              </a:prstClr>
                            </a:outerShdw>
                          </a:effectLst>
                        </a:rPr>
                        <a:t>1</a:t>
                      </a:r>
                      <a:r>
                        <a:rPr kumimoji="1" lang="ja-JP" altLang="en-US" sz="1200" b="0" u="none" dirty="0">
                          <a:effectLst>
                            <a:outerShdw blurRad="50800" dist="38100" dir="2700000" algn="tl" rotWithShape="0">
                              <a:prstClr val="black">
                                <a:alpha val="40000"/>
                              </a:prstClr>
                            </a:outerShdw>
                          </a:effectLst>
                        </a:rPr>
                        <a:t>次処理</a:t>
                      </a:r>
                      <a:r>
                        <a:rPr kumimoji="1" lang="en-US" altLang="ja-JP" sz="1200" b="0" u="none" dirty="0">
                          <a:effectLst>
                            <a:outerShdw blurRad="50800" dist="38100" dir="2700000" algn="tl" rotWithShape="0">
                              <a:prstClr val="black">
                                <a:alpha val="40000"/>
                              </a:prstClr>
                            </a:outerShdw>
                          </a:effectLst>
                        </a:rPr>
                        <a:t>)</a:t>
                      </a:r>
                      <a:r>
                        <a:rPr kumimoji="1" lang="ja-JP" altLang="en-US" sz="1200" b="0" u="none" dirty="0">
                          <a:effectLst>
                            <a:outerShdw blurRad="50800" dist="38100" dir="2700000" algn="tl" rotWithShape="0">
                              <a:prstClr val="black">
                                <a:alpha val="40000"/>
                              </a:prstClr>
                            </a:outerShdw>
                          </a:effectLst>
                        </a:rPr>
                        <a:t>以降の負担軽減に</a:t>
                      </a:r>
                      <a:r>
                        <a:rPr kumimoji="1" lang="en-US" altLang="ja-JP" sz="1200" b="0" u="none" dirty="0">
                          <a:effectLst>
                            <a:outerShdw blurRad="50800" dist="38100" dir="2700000" algn="tl" rotWithShape="0">
                              <a:prstClr val="black">
                                <a:alpha val="40000"/>
                              </a:prstClr>
                            </a:outerShdw>
                          </a:effectLst>
                        </a:rPr>
                        <a:t>(2</a:t>
                      </a:r>
                      <a:r>
                        <a:rPr kumimoji="1" lang="ja-JP" altLang="en-US" sz="1200" b="0" u="none" dirty="0">
                          <a:effectLst>
                            <a:outerShdw blurRad="50800" dist="38100" dir="2700000" algn="tl" rotWithShape="0">
                              <a:prstClr val="black">
                                <a:alpha val="40000"/>
                              </a:prstClr>
                            </a:outerShdw>
                          </a:effectLst>
                        </a:rPr>
                        <a:t>次工程においても脱水機納入可能</a:t>
                      </a:r>
                      <a:r>
                        <a:rPr kumimoji="1" lang="en-US" altLang="ja-JP" sz="1200" b="0" u="none" dirty="0">
                          <a:effectLst>
                            <a:outerShdw blurRad="50800" dist="38100" dir="2700000" algn="tl" rotWithShape="0">
                              <a:prstClr val="black">
                                <a:alpha val="40000"/>
                              </a:prstClr>
                            </a:outerShdw>
                          </a:effectLst>
                        </a:rPr>
                        <a:t>)</a:t>
                      </a:r>
                      <a:endParaRPr kumimoji="1" lang="ja-JP" altLang="en-US" sz="1200" b="0" u="none" dirty="0">
                        <a:effectLst>
                          <a:outerShdw blurRad="50800" dist="38100" dir="2700000" algn="tl" rotWithShape="0">
                            <a:prstClr val="black">
                              <a:alpha val="40000"/>
                            </a:prstClr>
                          </a:outerShdw>
                        </a:effectLst>
                      </a:endParaRPr>
                    </a:p>
                    <a:p>
                      <a:pPr lvl="2"/>
                      <a:r>
                        <a:rPr kumimoji="1" lang="ja-JP" altLang="en-US" sz="1200" b="1" u="sng" dirty="0">
                          <a:effectLst>
                            <a:outerShdw blurRad="50800" dist="38100" dir="2700000" algn="tl" rotWithShape="0">
                              <a:prstClr val="black">
                                <a:alpha val="40000"/>
                              </a:prstClr>
                            </a:outerShdw>
                          </a:effectLst>
                        </a:rPr>
                        <a:t>スクリーンなし、</a:t>
                      </a:r>
                      <a:r>
                        <a:rPr kumimoji="1" lang="ja-JP" altLang="en-US" sz="1200" b="0" u="none" dirty="0">
                          <a:effectLst>
                            <a:outerShdw blurRad="50800" dist="38100" dir="2700000" algn="tl" rotWithShape="0">
                              <a:prstClr val="black">
                                <a:alpha val="40000"/>
                              </a:prstClr>
                            </a:outerShdw>
                          </a:effectLst>
                        </a:rPr>
                        <a:t>薬品</a:t>
                      </a:r>
                      <a:r>
                        <a:rPr kumimoji="1" lang="en-US" altLang="ja-JP" sz="1200" b="0" u="none" dirty="0">
                          <a:effectLst>
                            <a:outerShdw blurRad="50800" dist="38100" dir="2700000" algn="tl" rotWithShape="0">
                              <a:prstClr val="black">
                                <a:alpha val="40000"/>
                              </a:prstClr>
                            </a:outerShdw>
                          </a:effectLst>
                        </a:rPr>
                        <a:t>2</a:t>
                      </a:r>
                      <a:r>
                        <a:rPr kumimoji="1" lang="ja-JP" altLang="en-US" sz="1200" b="0" u="none" dirty="0">
                          <a:effectLst>
                            <a:outerShdw blurRad="50800" dist="38100" dir="2700000" algn="tl" rotWithShape="0">
                              <a:prstClr val="black">
                                <a:alpha val="40000"/>
                              </a:prstClr>
                            </a:outerShdw>
                          </a:effectLst>
                        </a:rPr>
                        <a:t>液添加</a:t>
                      </a:r>
                      <a:r>
                        <a:rPr kumimoji="1" lang="en-US" altLang="ja-JP" sz="1200" b="0" u="none" dirty="0">
                          <a:effectLst>
                            <a:outerShdw blurRad="50800" dist="38100" dir="2700000" algn="tl" rotWithShape="0">
                              <a:prstClr val="black">
                                <a:alpha val="40000"/>
                              </a:prstClr>
                            </a:outerShdw>
                          </a:effectLst>
                        </a:rPr>
                        <a:t>(</a:t>
                      </a:r>
                      <a:r>
                        <a:rPr kumimoji="1" lang="ja-JP" altLang="en-US" sz="1200" b="0" u="none" dirty="0">
                          <a:effectLst>
                            <a:outerShdw blurRad="50800" dist="38100" dir="2700000" algn="tl" rotWithShape="0">
                              <a:prstClr val="black">
                                <a:alpha val="40000"/>
                              </a:prstClr>
                            </a:outerShdw>
                          </a:effectLst>
                        </a:rPr>
                        <a:t>凝結剤</a:t>
                      </a:r>
                      <a:r>
                        <a:rPr kumimoji="1" lang="en-US" altLang="ja-JP" sz="1200" b="0" u="none" dirty="0">
                          <a:effectLst>
                            <a:outerShdw blurRad="50800" dist="38100" dir="2700000" algn="tl" rotWithShape="0">
                              <a:prstClr val="black">
                                <a:alpha val="40000"/>
                              </a:prstClr>
                            </a:outerShdw>
                          </a:effectLst>
                        </a:rPr>
                        <a:t>+</a:t>
                      </a:r>
                      <a:r>
                        <a:rPr kumimoji="1" lang="ja-JP" altLang="en-US" sz="1200" b="0" u="none" dirty="0">
                          <a:effectLst>
                            <a:outerShdw blurRad="50800" dist="38100" dir="2700000" algn="tl" rotWithShape="0">
                              <a:prstClr val="black">
                                <a:alpha val="40000"/>
                              </a:prstClr>
                            </a:outerShdw>
                          </a:effectLst>
                        </a:rPr>
                        <a:t>高分子凝集剤</a:t>
                      </a:r>
                      <a:r>
                        <a:rPr kumimoji="1" lang="en-US" altLang="ja-JP" sz="1200" b="0" u="none" dirty="0">
                          <a:effectLst>
                            <a:outerShdw blurRad="50800" dist="38100" dir="2700000" algn="tl" rotWithShape="0">
                              <a:prstClr val="black">
                                <a:alpha val="40000"/>
                              </a:prstClr>
                            </a:outerShdw>
                          </a:effectLst>
                        </a:rPr>
                        <a:t>)</a:t>
                      </a:r>
                    </a:p>
                  </a:txBody>
                  <a:tcPr anchor="ctr">
                    <a:solidFill>
                      <a:schemeClr val="bg1"/>
                    </a:solidFill>
                  </a:tcPr>
                </a:tc>
                <a:tc hMerge="1">
                  <a:txBody>
                    <a:bodyPr/>
                    <a:lstStyle/>
                    <a:p>
                      <a:endParaRPr kumimoji="1" lang="en-US" altLang="ja-JP" sz="1400" dirty="0">
                        <a:latin typeface="+mn-ea"/>
                        <a:ea typeface="+mn-ea"/>
                      </a:endParaRPr>
                    </a:p>
                  </a:txBody>
                  <a:tcPr/>
                </a:tc>
                <a:extLst>
                  <a:ext uri="{0D108BD9-81ED-4DB2-BD59-A6C34878D82A}">
                    <a16:rowId xmlns:a16="http://schemas.microsoft.com/office/drawing/2014/main" val="790320605"/>
                  </a:ext>
                </a:extLst>
              </a:tr>
            </a:tbl>
          </a:graphicData>
        </a:graphic>
      </p:graphicFrame>
      <p:sp>
        <p:nvSpPr>
          <p:cNvPr id="3" name="フローチャート: 代替処理 2">
            <a:extLst>
              <a:ext uri="{FF2B5EF4-FFF2-40B4-BE49-F238E27FC236}">
                <a16:creationId xmlns:a16="http://schemas.microsoft.com/office/drawing/2014/main" id="{6CE99C76-ED98-AD3B-171C-F7CE971E07D1}"/>
              </a:ext>
            </a:extLst>
          </p:cNvPr>
          <p:cNvSpPr/>
          <p:nvPr/>
        </p:nvSpPr>
        <p:spPr>
          <a:xfrm>
            <a:off x="6634882" y="1859123"/>
            <a:ext cx="5074543" cy="408623"/>
          </a:xfrm>
          <a:prstGeom prst="flowChartAlternateProcess">
            <a:avLst/>
          </a:prstGeom>
          <a:solidFill>
            <a:schemeClr val="accent4">
              <a:lumMod val="20000"/>
              <a:lumOff val="8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kumimoji="1" lang="ja-JP" altLang="en-US" dirty="0">
                <a:solidFill>
                  <a:schemeClr val="tx1"/>
                </a:solidFill>
              </a:rPr>
              <a:t>　　　　　　加工工場</a:t>
            </a:r>
          </a:p>
        </p:txBody>
      </p:sp>
      <p:pic>
        <p:nvPicPr>
          <p:cNvPr id="6" name="図 5" descr="図形&#10;&#10;中程度の精度で自動的に生成された説明">
            <a:extLst>
              <a:ext uri="{FF2B5EF4-FFF2-40B4-BE49-F238E27FC236}">
                <a16:creationId xmlns:a16="http://schemas.microsoft.com/office/drawing/2014/main" id="{77DA13B2-DE8B-8D7A-E71B-2A6DF7C45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8045" y="1653776"/>
            <a:ext cx="1117159" cy="533788"/>
          </a:xfrm>
          <a:prstGeom prst="rect">
            <a:avLst/>
          </a:prstGeom>
        </p:spPr>
      </p:pic>
      <p:pic>
        <p:nvPicPr>
          <p:cNvPr id="13" name="図 12" descr="レゴ が含まれている画像">
            <a:extLst>
              <a:ext uri="{FF2B5EF4-FFF2-40B4-BE49-F238E27FC236}">
                <a16:creationId xmlns:a16="http://schemas.microsoft.com/office/drawing/2014/main" id="{2DA1560C-17FC-3526-56ED-E97828B292A2}"/>
              </a:ext>
            </a:extLst>
          </p:cNvPr>
          <p:cNvPicPr>
            <a:picLocks noChangeAspect="1"/>
          </p:cNvPicPr>
          <p:nvPr/>
        </p:nvPicPr>
        <p:blipFill rotWithShape="1">
          <a:blip r:embed="rId3">
            <a:extLst>
              <a:ext uri="{28A0092B-C50C-407E-A947-70E740481C1C}">
                <a14:useLocalDpi xmlns:a14="http://schemas.microsoft.com/office/drawing/2010/main" val="0"/>
              </a:ext>
            </a:extLst>
          </a:blip>
          <a:srcRect l="27510" t="20843" r="28864" b="13884"/>
          <a:stretch/>
        </p:blipFill>
        <p:spPr>
          <a:xfrm>
            <a:off x="8649376" y="3539790"/>
            <a:ext cx="1080000" cy="908930"/>
          </a:xfrm>
          <a:prstGeom prst="rect">
            <a:avLst/>
          </a:prstGeom>
        </p:spPr>
      </p:pic>
      <p:pic>
        <p:nvPicPr>
          <p:cNvPr id="15" name="図 14" descr="図形&#10;&#10;中程度の精度で自動的に生成された説明">
            <a:extLst>
              <a:ext uri="{FF2B5EF4-FFF2-40B4-BE49-F238E27FC236}">
                <a16:creationId xmlns:a16="http://schemas.microsoft.com/office/drawing/2014/main" id="{58BA86C9-EDA9-3E1B-FF63-38CFF0884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8285" y="2582874"/>
            <a:ext cx="1065380" cy="947730"/>
          </a:xfrm>
          <a:prstGeom prst="rect">
            <a:avLst/>
          </a:prstGeom>
        </p:spPr>
      </p:pic>
      <p:sp>
        <p:nvSpPr>
          <p:cNvPr id="20" name="テキスト ボックス 19">
            <a:extLst>
              <a:ext uri="{FF2B5EF4-FFF2-40B4-BE49-F238E27FC236}">
                <a16:creationId xmlns:a16="http://schemas.microsoft.com/office/drawing/2014/main" id="{E3106B67-AD73-877F-11C7-D36A5BA0BFA9}"/>
              </a:ext>
            </a:extLst>
          </p:cNvPr>
          <p:cNvSpPr txBox="1"/>
          <p:nvPr/>
        </p:nvSpPr>
        <p:spPr>
          <a:xfrm>
            <a:off x="10426109" y="5121590"/>
            <a:ext cx="1305094" cy="476726"/>
          </a:xfrm>
          <a:prstGeom prst="roundRect">
            <a:avLst/>
          </a:prstGeom>
          <a:noFill/>
          <a:ln>
            <a:solidFill>
              <a:schemeClr val="tx1"/>
            </a:solidFill>
          </a:ln>
        </p:spPr>
        <p:txBody>
          <a:bodyPr wrap="none" rtlCol="0">
            <a:spAutoFit/>
          </a:bodyPr>
          <a:lstStyle/>
          <a:p>
            <a:pPr algn="ctr"/>
            <a:r>
              <a:rPr kumimoji="1" lang="ja-JP" altLang="en-US" sz="11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第</a:t>
            </a:r>
            <a:r>
              <a:rPr kumimoji="1" lang="en-US" altLang="ja-JP" sz="11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2</a:t>
            </a:r>
            <a:r>
              <a:rPr kumimoji="1" lang="ja-JP" altLang="en-US" sz="11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次水処理工程</a:t>
            </a:r>
            <a:endParaRPr kumimoji="1" lang="en-US" altLang="ja-JP" sz="11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algn="ctr"/>
            <a:r>
              <a:rPr kumimoji="1" lang="en-US" altLang="ja-JP" sz="11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r>
              <a:rPr kumimoji="1" lang="ja-JP" altLang="en-US" sz="11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凝集沈殿槽</a:t>
            </a:r>
            <a:r>
              <a:rPr kumimoji="1" lang="en-US" altLang="ja-JP" sz="11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endParaRPr kumimoji="1" lang="ja-JP" altLang="en-US" sz="11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C2CF3612-2C23-634A-6A90-910102E56E6E}"/>
              </a:ext>
            </a:extLst>
          </p:cNvPr>
          <p:cNvSpPr txBox="1"/>
          <p:nvPr/>
        </p:nvSpPr>
        <p:spPr>
          <a:xfrm>
            <a:off x="10460749" y="3592513"/>
            <a:ext cx="1263856" cy="408623"/>
          </a:xfrm>
          <a:prstGeom prst="roundRect">
            <a:avLst/>
          </a:prstGeom>
          <a:noFill/>
          <a:ln>
            <a:solidFill>
              <a:schemeClr val="tx1"/>
            </a:solidFill>
          </a:ln>
        </p:spPr>
        <p:txBody>
          <a:bodyPr wrap="none" rtlCol="0">
            <a:spAutoFit/>
          </a:bodyPr>
          <a:lstStyle/>
          <a:p>
            <a:r>
              <a:rPr lang="ja-JP" altLang="en-US" b="1" dirty="0">
                <a:effectLst>
                  <a:outerShdw blurRad="50800" dist="38100" dir="2700000" algn="tl" rotWithShape="0">
                    <a:prstClr val="black">
                      <a:alpha val="40000"/>
                    </a:prstClr>
                  </a:outerShdw>
                </a:effectLst>
              </a:rPr>
              <a:t>脱水ケーキ</a:t>
            </a:r>
            <a:endParaRPr lang="en-US" altLang="ja-JP" b="1" dirty="0">
              <a:effectLst>
                <a:outerShdw blurRad="50800" dist="38100" dir="2700000" algn="tl" rotWithShape="0">
                  <a:prstClr val="black">
                    <a:alpha val="40000"/>
                  </a:prstClr>
                </a:outerShdw>
              </a:effectLst>
            </a:endParaRPr>
          </a:p>
        </p:txBody>
      </p:sp>
      <p:sp>
        <p:nvSpPr>
          <p:cNvPr id="27" name="矢印: 下 26">
            <a:extLst>
              <a:ext uri="{FF2B5EF4-FFF2-40B4-BE49-F238E27FC236}">
                <a16:creationId xmlns:a16="http://schemas.microsoft.com/office/drawing/2014/main" id="{9EC1D4A8-525E-D15B-C32A-29FA4BB713BE}"/>
              </a:ext>
            </a:extLst>
          </p:cNvPr>
          <p:cNvSpPr/>
          <p:nvPr/>
        </p:nvSpPr>
        <p:spPr>
          <a:xfrm rot="2904967">
            <a:off x="8080422" y="1899434"/>
            <a:ext cx="301495" cy="1883785"/>
          </a:xfrm>
          <a:prstGeom prst="downArrow">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下 27">
            <a:extLst>
              <a:ext uri="{FF2B5EF4-FFF2-40B4-BE49-F238E27FC236}">
                <a16:creationId xmlns:a16="http://schemas.microsoft.com/office/drawing/2014/main" id="{CF6EB22E-0871-5ABC-E348-015397997D60}"/>
              </a:ext>
            </a:extLst>
          </p:cNvPr>
          <p:cNvSpPr/>
          <p:nvPr/>
        </p:nvSpPr>
        <p:spPr>
          <a:xfrm rot="16200000">
            <a:off x="7865669" y="3771691"/>
            <a:ext cx="292180" cy="618623"/>
          </a:xfrm>
          <a:prstGeom prst="downArrow">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矢印: 下 30">
            <a:extLst>
              <a:ext uri="{FF2B5EF4-FFF2-40B4-BE49-F238E27FC236}">
                <a16:creationId xmlns:a16="http://schemas.microsoft.com/office/drawing/2014/main" id="{3C5B3715-16F0-3D24-336B-BCAB9F20F2F4}"/>
              </a:ext>
            </a:extLst>
          </p:cNvPr>
          <p:cNvSpPr/>
          <p:nvPr/>
        </p:nvSpPr>
        <p:spPr>
          <a:xfrm rot="14651111">
            <a:off x="10168652" y="3142955"/>
            <a:ext cx="269062" cy="679983"/>
          </a:xfrm>
          <a:prstGeom prst="downArrow">
            <a:avLst/>
          </a:prstGeom>
          <a:solidFill>
            <a:srgbClr val="FFFF00"/>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矢印: 下 31">
            <a:extLst>
              <a:ext uri="{FF2B5EF4-FFF2-40B4-BE49-F238E27FC236}">
                <a16:creationId xmlns:a16="http://schemas.microsoft.com/office/drawing/2014/main" id="{2F8EC618-6F7D-8D29-10A3-56C313AD575F}"/>
              </a:ext>
            </a:extLst>
          </p:cNvPr>
          <p:cNvSpPr/>
          <p:nvPr/>
        </p:nvSpPr>
        <p:spPr>
          <a:xfrm rot="18343659">
            <a:off x="10063341" y="4098588"/>
            <a:ext cx="269062" cy="679983"/>
          </a:xfrm>
          <a:prstGeom prst="downArrow">
            <a:avLst/>
          </a:prstGeom>
          <a:solidFill>
            <a:srgbClr val="FFFF00"/>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2933B1E4-2A7E-8B3D-CCC3-0ADD7D730616}"/>
              </a:ext>
            </a:extLst>
          </p:cNvPr>
          <p:cNvSpPr txBox="1"/>
          <p:nvPr/>
        </p:nvSpPr>
        <p:spPr>
          <a:xfrm>
            <a:off x="6798912" y="4488547"/>
            <a:ext cx="1140143" cy="408623"/>
          </a:xfrm>
          <a:prstGeom prst="roundRect">
            <a:avLst/>
          </a:prstGeom>
          <a:noFill/>
          <a:ln>
            <a:solidFill>
              <a:schemeClr val="tx1"/>
            </a:solidFill>
          </a:ln>
        </p:spPr>
        <p:txBody>
          <a:bodyPr wrap="none" rtlCol="0">
            <a:spAutoFit/>
          </a:bodyPr>
          <a:lstStyle/>
          <a:p>
            <a:pPr algn="ctr"/>
            <a:r>
              <a:rPr kumimoji="1" lang="ja-JP" altLang="en-US" sz="18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洗浄廃水</a:t>
            </a:r>
          </a:p>
        </p:txBody>
      </p:sp>
      <p:sp>
        <p:nvSpPr>
          <p:cNvPr id="34" name="正方形/長方形 33">
            <a:extLst>
              <a:ext uri="{FF2B5EF4-FFF2-40B4-BE49-F238E27FC236}">
                <a16:creationId xmlns:a16="http://schemas.microsoft.com/office/drawing/2014/main" id="{5F823E7B-9159-B27B-0400-F280C238D9A3}"/>
              </a:ext>
            </a:extLst>
          </p:cNvPr>
          <p:cNvSpPr/>
          <p:nvPr/>
        </p:nvSpPr>
        <p:spPr>
          <a:xfrm>
            <a:off x="6488113" y="5713374"/>
            <a:ext cx="896146" cy="86687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006666"/>
                </a:solidFill>
              </a:rPr>
              <a:t>実績</a:t>
            </a:r>
          </a:p>
        </p:txBody>
      </p:sp>
      <p:pic>
        <p:nvPicPr>
          <p:cNvPr id="49" name="図 48" descr="建物, 機械, キッチン, 男 が含まれている画像&#10;&#10;自動的に生成された説明">
            <a:extLst>
              <a:ext uri="{FF2B5EF4-FFF2-40B4-BE49-F238E27FC236}">
                <a16:creationId xmlns:a16="http://schemas.microsoft.com/office/drawing/2014/main" id="{ECB454C8-B6F1-57C6-8B80-DB640869E543}"/>
              </a:ext>
            </a:extLst>
          </p:cNvPr>
          <p:cNvPicPr>
            <a:picLocks noChangeAspect="1"/>
          </p:cNvPicPr>
          <p:nvPr/>
        </p:nvPicPr>
        <p:blipFill rotWithShape="1">
          <a:blip r:embed="rId6">
            <a:extLst>
              <a:ext uri="{28A0092B-C50C-407E-A947-70E740481C1C}">
                <a14:useLocalDpi xmlns:a14="http://schemas.microsoft.com/office/drawing/2010/main" val="0"/>
              </a:ext>
            </a:extLst>
          </a:blip>
          <a:srcRect t="40828"/>
          <a:stretch/>
        </p:blipFill>
        <p:spPr>
          <a:xfrm>
            <a:off x="6645630" y="3204219"/>
            <a:ext cx="1424559" cy="11239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 name="矢印: 下 38">
            <a:extLst>
              <a:ext uri="{FF2B5EF4-FFF2-40B4-BE49-F238E27FC236}">
                <a16:creationId xmlns:a16="http://schemas.microsoft.com/office/drawing/2014/main" id="{FE350BDE-C6F2-E140-85BD-4F92F00EA9E3}"/>
              </a:ext>
            </a:extLst>
          </p:cNvPr>
          <p:cNvSpPr/>
          <p:nvPr/>
        </p:nvSpPr>
        <p:spPr>
          <a:xfrm rot="2904967">
            <a:off x="8080423" y="1899434"/>
            <a:ext cx="301495" cy="1883785"/>
          </a:xfrm>
          <a:prstGeom prst="downArrow">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矢印: 下 39">
            <a:extLst>
              <a:ext uri="{FF2B5EF4-FFF2-40B4-BE49-F238E27FC236}">
                <a16:creationId xmlns:a16="http://schemas.microsoft.com/office/drawing/2014/main" id="{F1705D62-CB5A-6FAF-89AC-F2DFDF4168C3}"/>
              </a:ext>
            </a:extLst>
          </p:cNvPr>
          <p:cNvSpPr/>
          <p:nvPr/>
        </p:nvSpPr>
        <p:spPr>
          <a:xfrm rot="16200000">
            <a:off x="7865670" y="3771691"/>
            <a:ext cx="292180" cy="618623"/>
          </a:xfrm>
          <a:prstGeom prst="downArrow">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背景パターン&#10;&#10;中程度の精度で自動的に生成された説明">
            <a:extLst>
              <a:ext uri="{FF2B5EF4-FFF2-40B4-BE49-F238E27FC236}">
                <a16:creationId xmlns:a16="http://schemas.microsoft.com/office/drawing/2014/main" id="{DFE0029A-3B71-0D21-DCCF-BE3898CADB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2646" y="1724690"/>
            <a:ext cx="1297215" cy="544439"/>
          </a:xfrm>
          <a:prstGeom prst="rect">
            <a:avLst/>
          </a:prstGeom>
        </p:spPr>
      </p:pic>
      <p:pic>
        <p:nvPicPr>
          <p:cNvPr id="11" name="図 10" descr="図形&#10;&#10;低い精度で自動的に生成された説明">
            <a:extLst>
              <a:ext uri="{FF2B5EF4-FFF2-40B4-BE49-F238E27FC236}">
                <a16:creationId xmlns:a16="http://schemas.microsoft.com/office/drawing/2014/main" id="{86D1277C-108A-2589-0273-B8A8F8F63C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7322" y="1317626"/>
            <a:ext cx="921643" cy="921643"/>
          </a:xfrm>
          <a:prstGeom prst="rect">
            <a:avLst/>
          </a:prstGeom>
        </p:spPr>
      </p:pic>
      <p:pic>
        <p:nvPicPr>
          <p:cNvPr id="14" name="図 13">
            <a:extLst>
              <a:ext uri="{FF2B5EF4-FFF2-40B4-BE49-F238E27FC236}">
                <a16:creationId xmlns:a16="http://schemas.microsoft.com/office/drawing/2014/main" id="{64CEB131-FFD4-82F6-1F50-3827F3822DB2}"/>
              </a:ext>
            </a:extLst>
          </p:cNvPr>
          <p:cNvPicPr>
            <a:picLocks noChangeAspect="1"/>
          </p:cNvPicPr>
          <p:nvPr/>
        </p:nvPicPr>
        <p:blipFill>
          <a:blip r:embed="rId9"/>
          <a:stretch>
            <a:fillRect/>
          </a:stretch>
        </p:blipFill>
        <p:spPr>
          <a:xfrm>
            <a:off x="2903887" y="2376288"/>
            <a:ext cx="973552" cy="1146498"/>
          </a:xfrm>
          <a:prstGeom prst="rect">
            <a:avLst/>
          </a:prstGeom>
          <a:ln>
            <a:noFill/>
          </a:ln>
          <a:effectLst>
            <a:softEdge rad="112500"/>
          </a:effectLst>
        </p:spPr>
      </p:pic>
      <p:pic>
        <p:nvPicPr>
          <p:cNvPr id="44" name="図 43" descr="暗い, 凧, 傘, 部屋 が含まれている画像&#10;&#10;自動的に生成された説明">
            <a:extLst>
              <a:ext uri="{FF2B5EF4-FFF2-40B4-BE49-F238E27FC236}">
                <a16:creationId xmlns:a16="http://schemas.microsoft.com/office/drawing/2014/main" id="{D226FE21-F553-8EA8-A58B-D8E4F7EA3B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4733" y="2397443"/>
            <a:ext cx="1353793" cy="1248948"/>
          </a:xfrm>
          <a:prstGeom prst="rect">
            <a:avLst/>
          </a:prstGeom>
        </p:spPr>
      </p:pic>
      <p:pic>
        <p:nvPicPr>
          <p:cNvPr id="45" name="図 44" descr="図形&#10;&#10;低い精度で自動的に生成された説明">
            <a:extLst>
              <a:ext uri="{FF2B5EF4-FFF2-40B4-BE49-F238E27FC236}">
                <a16:creationId xmlns:a16="http://schemas.microsoft.com/office/drawing/2014/main" id="{0E8D90E9-7ECD-6719-9FB2-7777E5D1CAEB}"/>
              </a:ext>
            </a:extLst>
          </p:cNvPr>
          <p:cNvPicPr>
            <a:picLocks noChangeAspect="1"/>
          </p:cNvPicPr>
          <p:nvPr/>
        </p:nvPicPr>
        <p:blipFill rotWithShape="1">
          <a:blip r:embed="rId11">
            <a:extLst>
              <a:ext uri="{28A0092B-C50C-407E-A947-70E740481C1C}">
                <a14:useLocalDpi xmlns:a14="http://schemas.microsoft.com/office/drawing/2010/main" val="0"/>
              </a:ext>
            </a:extLst>
          </a:blip>
          <a:srcRect t="30730"/>
          <a:stretch/>
        </p:blipFill>
        <p:spPr>
          <a:xfrm>
            <a:off x="4612578" y="4300983"/>
            <a:ext cx="736961" cy="733865"/>
          </a:xfrm>
          <a:prstGeom prst="rect">
            <a:avLst/>
          </a:prstGeom>
        </p:spPr>
      </p:pic>
      <p:pic>
        <p:nvPicPr>
          <p:cNvPr id="46" name="図 45">
            <a:extLst>
              <a:ext uri="{FF2B5EF4-FFF2-40B4-BE49-F238E27FC236}">
                <a16:creationId xmlns:a16="http://schemas.microsoft.com/office/drawing/2014/main" id="{1A10C5DF-4B70-9AF3-1DDF-10A89A2607C9}"/>
              </a:ext>
            </a:extLst>
          </p:cNvPr>
          <p:cNvPicPr>
            <a:picLocks noChangeAspect="1"/>
          </p:cNvPicPr>
          <p:nvPr/>
        </p:nvPicPr>
        <p:blipFill>
          <a:blip r:embed="rId12"/>
          <a:stretch>
            <a:fillRect/>
          </a:stretch>
        </p:blipFill>
        <p:spPr>
          <a:xfrm>
            <a:off x="2444784" y="4549883"/>
            <a:ext cx="1487275" cy="969929"/>
          </a:xfrm>
          <a:prstGeom prst="rect">
            <a:avLst/>
          </a:prstGeom>
          <a:ln>
            <a:noFill/>
          </a:ln>
          <a:effectLst>
            <a:softEdge rad="112500"/>
          </a:effectLst>
        </p:spPr>
      </p:pic>
      <p:pic>
        <p:nvPicPr>
          <p:cNvPr id="47" name="図 46" descr="図形&#10;&#10;低い精度で自動的に生成された説明">
            <a:extLst>
              <a:ext uri="{FF2B5EF4-FFF2-40B4-BE49-F238E27FC236}">
                <a16:creationId xmlns:a16="http://schemas.microsoft.com/office/drawing/2014/main" id="{727B8034-02C5-C988-09A1-049D4C5E1A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58082" y="1527058"/>
            <a:ext cx="214502" cy="711838"/>
          </a:xfrm>
          <a:prstGeom prst="rect">
            <a:avLst/>
          </a:prstGeom>
        </p:spPr>
      </p:pic>
      <p:pic>
        <p:nvPicPr>
          <p:cNvPr id="50" name="図 49">
            <a:extLst>
              <a:ext uri="{FF2B5EF4-FFF2-40B4-BE49-F238E27FC236}">
                <a16:creationId xmlns:a16="http://schemas.microsoft.com/office/drawing/2014/main" id="{41923588-AE1B-E3DA-C3FF-6DC38BF5634F}"/>
              </a:ext>
            </a:extLst>
          </p:cNvPr>
          <p:cNvPicPr>
            <a:picLocks noChangeAspect="1"/>
          </p:cNvPicPr>
          <p:nvPr/>
        </p:nvPicPr>
        <p:blipFill>
          <a:blip r:embed="rId14"/>
          <a:stretch>
            <a:fillRect/>
          </a:stretch>
        </p:blipFill>
        <p:spPr>
          <a:xfrm>
            <a:off x="8982160" y="2378499"/>
            <a:ext cx="1009961" cy="1243007"/>
          </a:xfrm>
          <a:prstGeom prst="rect">
            <a:avLst/>
          </a:prstGeom>
          <a:ln>
            <a:noFill/>
          </a:ln>
          <a:effectLst>
            <a:softEdge rad="112500"/>
          </a:effectLst>
        </p:spPr>
      </p:pic>
      <p:pic>
        <p:nvPicPr>
          <p:cNvPr id="51" name="図 50">
            <a:extLst>
              <a:ext uri="{FF2B5EF4-FFF2-40B4-BE49-F238E27FC236}">
                <a16:creationId xmlns:a16="http://schemas.microsoft.com/office/drawing/2014/main" id="{87AFE1E4-4807-696B-06AE-8A9F09ACC99B}"/>
              </a:ext>
            </a:extLst>
          </p:cNvPr>
          <p:cNvPicPr>
            <a:picLocks noChangeAspect="1"/>
          </p:cNvPicPr>
          <p:nvPr/>
        </p:nvPicPr>
        <p:blipFill>
          <a:blip r:embed="rId15"/>
          <a:stretch>
            <a:fillRect/>
          </a:stretch>
        </p:blipFill>
        <p:spPr>
          <a:xfrm>
            <a:off x="8507363" y="4474377"/>
            <a:ext cx="1329580" cy="1026229"/>
          </a:xfrm>
          <a:prstGeom prst="rect">
            <a:avLst/>
          </a:prstGeom>
          <a:ln>
            <a:noFill/>
          </a:ln>
          <a:effectLst>
            <a:softEdge rad="112500"/>
          </a:effectLst>
        </p:spPr>
      </p:pic>
      <p:sp>
        <p:nvSpPr>
          <p:cNvPr id="52" name="直方体 51">
            <a:extLst>
              <a:ext uri="{FF2B5EF4-FFF2-40B4-BE49-F238E27FC236}">
                <a16:creationId xmlns:a16="http://schemas.microsoft.com/office/drawing/2014/main" id="{95678D4A-5057-80E6-5D5C-1405E3E90144}"/>
              </a:ext>
            </a:extLst>
          </p:cNvPr>
          <p:cNvSpPr/>
          <p:nvPr/>
        </p:nvSpPr>
        <p:spPr>
          <a:xfrm>
            <a:off x="10637831" y="4255716"/>
            <a:ext cx="967608" cy="762515"/>
          </a:xfrm>
          <a:prstGeom prst="cub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25648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8B892878-95BF-5EB5-18BA-EA5E7E1640C6}"/>
              </a:ext>
            </a:extLst>
          </p:cNvPr>
          <p:cNvSpPr>
            <a:spLocks noGrp="1"/>
          </p:cNvSpPr>
          <p:nvPr>
            <p:ph type="ftr" sz="quarter" idx="3"/>
          </p:nvPr>
        </p:nvSpPr>
        <p:spPr>
          <a:xfrm>
            <a:off x="0" y="6562412"/>
            <a:ext cx="4114800" cy="288000"/>
          </a:xfrm>
        </p:spPr>
        <p:txBody>
          <a:bodyPr/>
          <a:lstStyle/>
          <a:p>
            <a:pPr algn="l"/>
            <a:r>
              <a:rPr lang="ja-JP" altLang="en-US">
                <a:effectLst>
                  <a:outerShdw blurRad="50800" dist="38100" dir="2700000" algn="tl" rotWithShape="0">
                    <a:prstClr val="black">
                      <a:alpha val="40000"/>
                    </a:prstClr>
                  </a:outerShdw>
                </a:effectLst>
              </a:rPr>
              <a:t>　</a:t>
            </a:r>
            <a:r>
              <a:rPr lang="en-US" altLang="ja-JP">
                <a:effectLst>
                  <a:outerShdw blurRad="50800" dist="38100" dir="2700000" algn="tl" rotWithShape="0">
                    <a:prstClr val="black">
                      <a:alpha val="40000"/>
                    </a:prstClr>
                  </a:outerShdw>
                </a:effectLst>
              </a:rPr>
              <a:t>© AMCON INC. - All rights reserved.</a:t>
            </a:r>
            <a:endParaRPr lang="ja-JP" altLang="en-US" dirty="0">
              <a:effectLst>
                <a:outerShdw blurRad="50800" dist="38100" dir="2700000" algn="tl" rotWithShape="0">
                  <a:prstClr val="black">
                    <a:alpha val="40000"/>
                  </a:prstClr>
                </a:outerShdw>
              </a:effectLst>
            </a:endParaRPr>
          </a:p>
        </p:txBody>
      </p:sp>
      <p:sp>
        <p:nvSpPr>
          <p:cNvPr id="5" name="スライド番号プレースホルダー 4">
            <a:extLst>
              <a:ext uri="{FF2B5EF4-FFF2-40B4-BE49-F238E27FC236}">
                <a16:creationId xmlns:a16="http://schemas.microsoft.com/office/drawing/2014/main" id="{92E0D90C-F949-1C66-D755-0E9F68384328}"/>
              </a:ext>
            </a:extLst>
          </p:cNvPr>
          <p:cNvSpPr>
            <a:spLocks noGrp="1"/>
          </p:cNvSpPr>
          <p:nvPr>
            <p:ph type="sldNum" sz="quarter" idx="4"/>
          </p:nvPr>
        </p:nvSpPr>
        <p:spPr>
          <a:xfrm>
            <a:off x="9448800" y="6562412"/>
            <a:ext cx="2743200" cy="288000"/>
          </a:xfrm>
        </p:spPr>
        <p:txBody>
          <a:bodyPr/>
          <a:lstStyle/>
          <a:p>
            <a:fld id="{8752718F-91EF-447C-90DB-EA2C19796B35}" type="slidenum">
              <a:rPr lang="ja-JP" altLang="en-US" smtClean="0">
                <a:effectLst>
                  <a:outerShdw blurRad="50800" dist="38100" dir="2700000" algn="tl" rotWithShape="0">
                    <a:prstClr val="black">
                      <a:alpha val="40000"/>
                    </a:prstClr>
                  </a:outerShdw>
                </a:effectLst>
              </a:rPr>
              <a:pPr/>
              <a:t>4</a:t>
            </a:fld>
            <a:endParaRPr lang="ja-JP" altLang="en-US" dirty="0">
              <a:effectLst>
                <a:outerShdw blurRad="50800" dist="38100" dir="2700000" algn="tl" rotWithShape="0">
                  <a:prstClr val="black">
                    <a:alpha val="40000"/>
                  </a:prstClr>
                </a:outerShdw>
              </a:effectLst>
            </a:endParaRPr>
          </a:p>
        </p:txBody>
      </p:sp>
      <p:graphicFrame>
        <p:nvGraphicFramePr>
          <p:cNvPr id="7" name="表 5">
            <a:extLst>
              <a:ext uri="{FF2B5EF4-FFF2-40B4-BE49-F238E27FC236}">
                <a16:creationId xmlns:a16="http://schemas.microsoft.com/office/drawing/2014/main" id="{3CEAC3C4-CEC5-428C-CCEA-1F19009675CE}"/>
              </a:ext>
            </a:extLst>
          </p:cNvPr>
          <p:cNvGraphicFramePr>
            <a:graphicFrameLocks noGrp="1"/>
          </p:cNvGraphicFramePr>
          <p:nvPr>
            <p:extLst>
              <p:ext uri="{D42A27DB-BD31-4B8C-83A1-F6EECF244321}">
                <p14:modId xmlns:p14="http://schemas.microsoft.com/office/powerpoint/2010/main" val="678946697"/>
              </p:ext>
            </p:extLst>
          </p:nvPr>
        </p:nvGraphicFramePr>
        <p:xfrm>
          <a:off x="342543" y="756920"/>
          <a:ext cx="5410926" cy="5709920"/>
        </p:xfrm>
        <a:graphic>
          <a:graphicData uri="http://schemas.openxmlformats.org/drawingml/2006/table">
            <a:tbl>
              <a:tblPr firstRow="1" bandRow="1">
                <a:tableStyleId>{5940675A-B579-460E-94D1-54222C63F5DA}</a:tableStyleId>
              </a:tblPr>
              <a:tblGrid>
                <a:gridCol w="2705463">
                  <a:extLst>
                    <a:ext uri="{9D8B030D-6E8A-4147-A177-3AD203B41FA5}">
                      <a16:colId xmlns:a16="http://schemas.microsoft.com/office/drawing/2014/main" val="1850507681"/>
                    </a:ext>
                  </a:extLst>
                </a:gridCol>
                <a:gridCol w="2705463">
                  <a:extLst>
                    <a:ext uri="{9D8B030D-6E8A-4147-A177-3AD203B41FA5}">
                      <a16:colId xmlns:a16="http://schemas.microsoft.com/office/drawing/2014/main" val="2908917109"/>
                    </a:ext>
                  </a:extLst>
                </a:gridCol>
              </a:tblGrid>
              <a:tr h="370840">
                <a:tc gridSpan="2">
                  <a:txBody>
                    <a:bodyPr/>
                    <a:lstStyle/>
                    <a:p>
                      <a:r>
                        <a:rPr kumimoji="1" lang="ja-JP" altLang="en-US" sz="1400" b="1" dirty="0">
                          <a:solidFill>
                            <a:schemeClr val="bg1"/>
                          </a:solidFill>
                          <a:effectLst>
                            <a:outerShdw blurRad="50800" dist="38100" dir="2700000" algn="tl" rotWithShape="0">
                              <a:prstClr val="black">
                                <a:alpha val="40000"/>
                              </a:prstClr>
                            </a:outerShdw>
                          </a:effectLst>
                        </a:rPr>
                        <a:t>潜在的事例</a:t>
                      </a:r>
                      <a:r>
                        <a:rPr kumimoji="1" lang="en-US" altLang="ja-JP" sz="1400" b="1" dirty="0">
                          <a:solidFill>
                            <a:schemeClr val="bg1"/>
                          </a:solidFill>
                          <a:effectLst>
                            <a:outerShdw blurRad="50800" dist="38100" dir="2700000" algn="tl" rotWithShape="0">
                              <a:prstClr val="black">
                                <a:alpha val="40000"/>
                              </a:prstClr>
                            </a:outerShdw>
                          </a:effectLst>
                        </a:rPr>
                        <a:t>5 (</a:t>
                      </a:r>
                      <a:r>
                        <a:rPr kumimoji="1" lang="ja-JP" altLang="en-US" sz="1400" b="1" dirty="0">
                          <a:solidFill>
                            <a:schemeClr val="bg1"/>
                          </a:solidFill>
                          <a:effectLst>
                            <a:outerShdw blurRad="50800" dist="38100" dir="2700000" algn="tl" rotWithShape="0">
                              <a:prstClr val="black">
                                <a:alpha val="40000"/>
                              </a:prstClr>
                            </a:outerShdw>
                          </a:effectLst>
                        </a:rPr>
                        <a:t>繊維物の多い原水の処理</a:t>
                      </a:r>
                      <a:r>
                        <a:rPr kumimoji="1" lang="en-US" altLang="ja-JP" sz="1400" b="1" dirty="0">
                          <a:solidFill>
                            <a:schemeClr val="bg1"/>
                          </a:solidFill>
                          <a:effectLst>
                            <a:outerShdw blurRad="50800" dist="38100" dir="2700000" algn="tl" rotWithShape="0">
                              <a:prstClr val="black">
                                <a:alpha val="40000"/>
                              </a:prstClr>
                            </a:outerShdw>
                          </a:effectLst>
                        </a:rPr>
                        <a:t>)</a:t>
                      </a:r>
                      <a:endParaRPr kumimoji="1" lang="en-US" altLang="ja-JP" sz="1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rgbClr val="00A89D"/>
                    </a:solidFill>
                  </a:tcPr>
                </a:tc>
                <a:tc hMerge="1">
                  <a:txBody>
                    <a:bodyPr/>
                    <a:lstStyle/>
                    <a:p>
                      <a:endParaRPr kumimoji="1" lang="en-US" altLang="ja-JP" dirty="0"/>
                    </a:p>
                    <a:p>
                      <a:endParaRPr kumimoji="1" lang="ja-JP" altLang="en-US" dirty="0"/>
                    </a:p>
                  </a:txBody>
                  <a:tcPr/>
                </a:tc>
                <a:extLst>
                  <a:ext uri="{0D108BD9-81ED-4DB2-BD59-A6C34878D82A}">
                    <a16:rowId xmlns:a16="http://schemas.microsoft.com/office/drawing/2014/main" val="3023478012"/>
                  </a:ext>
                </a:extLst>
              </a:tr>
              <a:tr h="370840">
                <a:tc>
                  <a:txBody>
                    <a:bodyPr/>
                    <a:lstStyle/>
                    <a:p>
                      <a:r>
                        <a:rPr kumimoji="1" lang="ja-JP" altLang="en-US" sz="1400" b="1" dirty="0">
                          <a:effectLst>
                            <a:outerShdw blurRad="50800" dist="38100" dir="2700000" algn="tl" rotWithShape="0">
                              <a:prstClr val="black">
                                <a:alpha val="40000"/>
                              </a:prstClr>
                            </a:outerShdw>
                          </a:effectLst>
                        </a:rPr>
                        <a:t>産業</a:t>
                      </a:r>
                      <a:r>
                        <a:rPr kumimoji="1" lang="en-US" altLang="ja-JP" sz="1400" dirty="0">
                          <a:effectLst>
                            <a:outerShdw blurRad="50800" dist="38100" dir="2700000" algn="tl" rotWithShape="0">
                              <a:prstClr val="black">
                                <a:alpha val="40000"/>
                              </a:prstClr>
                            </a:outerShdw>
                          </a:effectLst>
                        </a:rPr>
                        <a:t>:</a:t>
                      </a:r>
                      <a:r>
                        <a:rPr kumimoji="1" lang="ja-JP" altLang="en-US" sz="1400" dirty="0">
                          <a:effectLst>
                            <a:outerShdw blurRad="50800" dist="38100" dir="2700000" algn="tl" rotWithShape="0">
                              <a:prstClr val="black">
                                <a:alpha val="40000"/>
                              </a:prstClr>
                            </a:outerShdw>
                          </a:effectLst>
                        </a:rPr>
                        <a:t>アルミインゴット製造メーカー</a:t>
                      </a:r>
                      <a:endParaRPr kumimoji="1" lang="en-US" altLang="ja-JP" sz="14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tc>
                  <a:txBody>
                    <a:bodyPr/>
                    <a:lstStyle/>
                    <a:p>
                      <a:r>
                        <a:rPr kumimoji="1" lang="ja-JP" altLang="en-US" sz="1400" b="1" dirty="0">
                          <a:effectLst>
                            <a:outerShdw blurRad="50800" dist="38100" dir="2700000" algn="tl" rotWithShape="0">
                              <a:prstClr val="black">
                                <a:alpha val="40000"/>
                              </a:prstClr>
                            </a:outerShdw>
                          </a:effectLst>
                        </a:rPr>
                        <a:t>脱水対象</a:t>
                      </a:r>
                      <a:r>
                        <a:rPr kumimoji="1" lang="en-US" altLang="ja-JP" sz="1400" dirty="0">
                          <a:effectLst>
                            <a:outerShdw blurRad="50800" dist="38100" dir="2700000" algn="tl" rotWithShape="0">
                              <a:prstClr val="black">
                                <a:alpha val="40000"/>
                              </a:prstClr>
                            </a:outerShdw>
                          </a:effectLst>
                        </a:rPr>
                        <a:t>:</a:t>
                      </a:r>
                      <a:r>
                        <a:rPr kumimoji="1" lang="ja-JP" altLang="en-US" sz="1400" dirty="0">
                          <a:effectLst>
                            <a:outerShdw blurRad="50800" dist="38100" dir="2700000" algn="tl" rotWithShape="0">
                              <a:prstClr val="black">
                                <a:alpha val="40000"/>
                              </a:prstClr>
                            </a:outerShdw>
                          </a:effectLst>
                        </a:rPr>
                        <a:t>アルミ洗浄廃水</a:t>
                      </a:r>
                      <a:endParaRPr kumimoji="1" lang="en-US" altLang="ja-JP" sz="14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extLst>
                  <a:ext uri="{0D108BD9-81ED-4DB2-BD59-A6C34878D82A}">
                    <a16:rowId xmlns:a16="http://schemas.microsoft.com/office/drawing/2014/main" val="2724874003"/>
                  </a:ext>
                </a:extLst>
              </a:tr>
              <a:tr h="370840">
                <a:tc gridSpan="2">
                  <a:txBody>
                    <a:bodyPr/>
                    <a:lstStyle/>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sng"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sng"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tc hMerge="1">
                  <a:txBody>
                    <a:bodyPr/>
                    <a:lstStyle/>
                    <a:p>
                      <a:endParaRPr kumimoji="1" lang="ja-JP" altLang="en-US"/>
                    </a:p>
                  </a:txBody>
                  <a:tcPr/>
                </a:tc>
                <a:extLst>
                  <a:ext uri="{0D108BD9-81ED-4DB2-BD59-A6C34878D82A}">
                    <a16:rowId xmlns:a16="http://schemas.microsoft.com/office/drawing/2014/main" val="594992003"/>
                  </a:ext>
                </a:extLst>
              </a:tr>
              <a:tr h="370840">
                <a:tc gridSpan="2">
                  <a:txBody>
                    <a:bodyPr/>
                    <a:lstStyle/>
                    <a:p>
                      <a:pPr lvl="2"/>
                      <a:r>
                        <a:rPr kumimoji="1" lang="ja-JP" altLang="en-US"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排水処理設備を設置されていない環境に、</a:t>
                      </a:r>
                      <a:r>
                        <a:rPr kumimoji="1" lang="en-US" altLang="ja-JP"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DUO</a:t>
                      </a:r>
                      <a:r>
                        <a:rPr kumimoji="1" lang="ja-JP" altLang="en-US"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を設置し、原水を繊維物との固液分離を行い、汚泥の減容化するとともに処理水を洗浄水として即座に再利用できることを実現。</a:t>
                      </a:r>
                    </a:p>
                    <a:p>
                      <a:pPr lvl="2"/>
                      <a:r>
                        <a:rPr kumimoji="1" lang="ja-JP" altLang="en-US"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薬品</a:t>
                      </a:r>
                      <a:r>
                        <a:rPr kumimoji="1" lang="en-US" altLang="ja-JP"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2</a:t>
                      </a:r>
                      <a:r>
                        <a:rPr kumimoji="1" lang="ja-JP" altLang="en-US"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液添加</a:t>
                      </a:r>
                      <a:r>
                        <a:rPr kumimoji="1" lang="en-US" altLang="ja-JP"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r>
                        <a:rPr kumimoji="1" lang="ja-JP" altLang="en-US"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高分子凝集剤</a:t>
                      </a:r>
                      <a:r>
                        <a:rPr kumimoji="1" lang="en-US" altLang="ja-JP" sz="1200" b="0" u="none"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a:t>
                      </a:r>
                    </a:p>
                  </a:txBody>
                  <a:tcPr anchor="ctr">
                    <a:solidFill>
                      <a:schemeClr val="bg1"/>
                    </a:solidFill>
                  </a:tcPr>
                </a:tc>
                <a:tc hMerge="1">
                  <a:txBody>
                    <a:bodyPr/>
                    <a:lstStyle/>
                    <a:p>
                      <a:endParaRPr kumimoji="1" lang="en-US" altLang="ja-JP" sz="1400" dirty="0">
                        <a:latin typeface="+mn-ea"/>
                        <a:ea typeface="+mn-ea"/>
                      </a:endParaRPr>
                    </a:p>
                  </a:txBody>
                  <a:tcPr/>
                </a:tc>
                <a:extLst>
                  <a:ext uri="{0D108BD9-81ED-4DB2-BD59-A6C34878D82A}">
                    <a16:rowId xmlns:a16="http://schemas.microsoft.com/office/drawing/2014/main" val="790320605"/>
                  </a:ext>
                </a:extLst>
              </a:tr>
            </a:tbl>
          </a:graphicData>
        </a:graphic>
      </p:graphicFrame>
      <p:sp>
        <p:nvSpPr>
          <p:cNvPr id="16" name="フローチャート: 代替処理 15">
            <a:extLst>
              <a:ext uri="{FF2B5EF4-FFF2-40B4-BE49-F238E27FC236}">
                <a16:creationId xmlns:a16="http://schemas.microsoft.com/office/drawing/2014/main" id="{915BCC53-A393-F17A-B194-86C20CBF09C4}"/>
              </a:ext>
            </a:extLst>
          </p:cNvPr>
          <p:cNvSpPr/>
          <p:nvPr/>
        </p:nvSpPr>
        <p:spPr>
          <a:xfrm>
            <a:off x="527767" y="1859123"/>
            <a:ext cx="5074543" cy="408623"/>
          </a:xfrm>
          <a:prstGeom prst="flowChartAlternateProcess">
            <a:avLst/>
          </a:prstGeom>
          <a:solidFill>
            <a:schemeClr val="accent4">
              <a:lumMod val="20000"/>
              <a:lumOff val="8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kumimoji="1" lang="ja-JP" altLang="en-US" dirty="0">
                <a:solidFill>
                  <a:schemeClr val="tx1"/>
                </a:solidFill>
              </a:rPr>
              <a:t>　　　　　　洗浄工程</a:t>
            </a:r>
          </a:p>
        </p:txBody>
      </p:sp>
      <p:pic>
        <p:nvPicPr>
          <p:cNvPr id="21" name="図 20" descr="レゴ が含まれている画像">
            <a:extLst>
              <a:ext uri="{FF2B5EF4-FFF2-40B4-BE49-F238E27FC236}">
                <a16:creationId xmlns:a16="http://schemas.microsoft.com/office/drawing/2014/main" id="{8F4649EA-BCF9-9AB0-4E3C-1BD027FA45F1}"/>
              </a:ext>
            </a:extLst>
          </p:cNvPr>
          <p:cNvPicPr>
            <a:picLocks noChangeAspect="1"/>
          </p:cNvPicPr>
          <p:nvPr/>
        </p:nvPicPr>
        <p:blipFill rotWithShape="1">
          <a:blip r:embed="rId2">
            <a:extLst>
              <a:ext uri="{28A0092B-C50C-407E-A947-70E740481C1C}">
                <a14:useLocalDpi xmlns:a14="http://schemas.microsoft.com/office/drawing/2010/main" val="0"/>
              </a:ext>
            </a:extLst>
          </a:blip>
          <a:srcRect l="27510" t="20843" r="28864" b="13884"/>
          <a:stretch/>
        </p:blipFill>
        <p:spPr>
          <a:xfrm>
            <a:off x="2542261" y="3539790"/>
            <a:ext cx="1080000" cy="908930"/>
          </a:xfrm>
          <a:prstGeom prst="rect">
            <a:avLst/>
          </a:prstGeom>
        </p:spPr>
      </p:pic>
      <p:sp>
        <p:nvSpPr>
          <p:cNvPr id="29" name="テキスト ボックス 28">
            <a:extLst>
              <a:ext uri="{FF2B5EF4-FFF2-40B4-BE49-F238E27FC236}">
                <a16:creationId xmlns:a16="http://schemas.microsoft.com/office/drawing/2014/main" id="{65D187E4-A5F5-D103-487E-69E2CE3C3D8E}"/>
              </a:ext>
            </a:extLst>
          </p:cNvPr>
          <p:cNvSpPr txBox="1"/>
          <p:nvPr/>
        </p:nvSpPr>
        <p:spPr>
          <a:xfrm>
            <a:off x="4093863" y="5121590"/>
            <a:ext cx="1600021" cy="408623"/>
          </a:xfrm>
          <a:prstGeom prst="roundRect">
            <a:avLst/>
          </a:prstGeom>
          <a:noFill/>
          <a:ln>
            <a:solidFill>
              <a:schemeClr val="tx1"/>
            </a:solidFill>
          </a:ln>
        </p:spPr>
        <p:txBody>
          <a:bodyPr wrap="none" rtlCol="0">
            <a:spAutoFit/>
          </a:bodyPr>
          <a:lstStyle/>
          <a:p>
            <a:r>
              <a:rPr kumimoji="1" lang="ja-JP" altLang="en-US"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再利用処理水</a:t>
            </a:r>
          </a:p>
        </p:txBody>
      </p:sp>
      <p:pic>
        <p:nvPicPr>
          <p:cNvPr id="17" name="図 16" descr="石のベンチ&#10;&#10;低い精度で自動的に生成された説明">
            <a:extLst>
              <a:ext uri="{FF2B5EF4-FFF2-40B4-BE49-F238E27FC236}">
                <a16:creationId xmlns:a16="http://schemas.microsoft.com/office/drawing/2014/main" id="{D9A363AD-4008-2C67-A4F3-E1945CCB2C87}"/>
              </a:ext>
            </a:extLst>
          </p:cNvPr>
          <p:cNvPicPr>
            <a:picLocks noChangeAspect="1"/>
          </p:cNvPicPr>
          <p:nvPr/>
        </p:nvPicPr>
        <p:blipFill rotWithShape="1">
          <a:blip r:embed="rId3">
            <a:extLst>
              <a:ext uri="{28A0092B-C50C-407E-A947-70E740481C1C}">
                <a14:useLocalDpi xmlns:a14="http://schemas.microsoft.com/office/drawing/2010/main" val="0"/>
              </a:ext>
            </a:extLst>
          </a:blip>
          <a:srcRect l="25911" t="-100" r="11421" b="22532"/>
          <a:stretch/>
        </p:blipFill>
        <p:spPr>
          <a:xfrm flipV="1">
            <a:off x="530311" y="3168520"/>
            <a:ext cx="1368330" cy="1270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5" name="矢印: 下 34">
            <a:extLst>
              <a:ext uri="{FF2B5EF4-FFF2-40B4-BE49-F238E27FC236}">
                <a16:creationId xmlns:a16="http://schemas.microsoft.com/office/drawing/2014/main" id="{87575D70-79D2-F04F-A852-793DCAA40A0A}"/>
              </a:ext>
            </a:extLst>
          </p:cNvPr>
          <p:cNvSpPr/>
          <p:nvPr/>
        </p:nvSpPr>
        <p:spPr>
          <a:xfrm rot="2904967">
            <a:off x="1973307" y="1899434"/>
            <a:ext cx="301495" cy="1883785"/>
          </a:xfrm>
          <a:prstGeom prst="downArrow">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矢印: 下 35">
            <a:extLst>
              <a:ext uri="{FF2B5EF4-FFF2-40B4-BE49-F238E27FC236}">
                <a16:creationId xmlns:a16="http://schemas.microsoft.com/office/drawing/2014/main" id="{D7D28434-9BDC-47D6-3413-5413193CE660}"/>
              </a:ext>
            </a:extLst>
          </p:cNvPr>
          <p:cNvSpPr/>
          <p:nvPr/>
        </p:nvSpPr>
        <p:spPr>
          <a:xfrm rot="16200000">
            <a:off x="1758554" y="3771691"/>
            <a:ext cx="292180" cy="618623"/>
          </a:xfrm>
          <a:prstGeom prst="downArrow">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下 37">
            <a:extLst>
              <a:ext uri="{FF2B5EF4-FFF2-40B4-BE49-F238E27FC236}">
                <a16:creationId xmlns:a16="http://schemas.microsoft.com/office/drawing/2014/main" id="{05D3B88F-A2A1-AC78-738F-2E05C1D836EB}"/>
              </a:ext>
            </a:extLst>
          </p:cNvPr>
          <p:cNvSpPr/>
          <p:nvPr/>
        </p:nvSpPr>
        <p:spPr>
          <a:xfrm rot="14651111">
            <a:off x="10323055" y="3661144"/>
            <a:ext cx="269062" cy="679983"/>
          </a:xfrm>
          <a:prstGeom prst="downArrow">
            <a:avLst/>
          </a:prstGeom>
          <a:solidFill>
            <a:srgbClr val="FFFF00"/>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186352EB-205D-BF3F-3D71-CA6FF0100162}"/>
              </a:ext>
            </a:extLst>
          </p:cNvPr>
          <p:cNvSpPr txBox="1"/>
          <p:nvPr/>
        </p:nvSpPr>
        <p:spPr>
          <a:xfrm>
            <a:off x="646528" y="4488547"/>
            <a:ext cx="1140143" cy="408623"/>
          </a:xfrm>
          <a:prstGeom prst="roundRect">
            <a:avLst/>
          </a:prstGeom>
          <a:noFill/>
          <a:ln>
            <a:solidFill>
              <a:schemeClr val="tx1"/>
            </a:solidFill>
          </a:ln>
        </p:spPr>
        <p:txBody>
          <a:bodyPr wrap="none" rtlCol="0">
            <a:spAutoFit/>
          </a:bodyPr>
          <a:lstStyle/>
          <a:p>
            <a:pPr algn="ctr"/>
            <a:r>
              <a:rPr lang="ja-JP" altLang="en-US" sz="18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洗浄廃水</a:t>
            </a:r>
            <a:endParaRPr kumimoji="1" lang="ja-JP" altLang="en-US" sz="18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59" name="タイトル 5">
            <a:extLst>
              <a:ext uri="{FF2B5EF4-FFF2-40B4-BE49-F238E27FC236}">
                <a16:creationId xmlns:a16="http://schemas.microsoft.com/office/drawing/2014/main" id="{D62CFC71-FB7C-91D4-C88F-C160017CCE2F}"/>
              </a:ext>
            </a:extLst>
          </p:cNvPr>
          <p:cNvSpPr>
            <a:spLocks noGrp="1"/>
          </p:cNvSpPr>
          <p:nvPr>
            <p:ph type="title"/>
          </p:nvPr>
        </p:nvSpPr>
        <p:spPr>
          <a:xfrm>
            <a:off x="888999" y="16932"/>
            <a:ext cx="7920000" cy="576000"/>
          </a:xfrm>
        </p:spPr>
        <p:txBody>
          <a:bodyPr/>
          <a:lstStyle/>
          <a:p>
            <a:pPr algn="ctr"/>
            <a:r>
              <a:rPr lang="en-US" altLang="ja-JP" sz="2400" b="1" dirty="0">
                <a:solidFill>
                  <a:schemeClr val="bg1"/>
                </a:solidFill>
                <a:effectLst>
                  <a:outerShdw blurRad="50800" dist="38100" dir="2700000" algn="tl" rotWithShape="0">
                    <a:prstClr val="black">
                      <a:alpha val="40000"/>
                    </a:prstClr>
                  </a:outerShdw>
                </a:effectLst>
              </a:rPr>
              <a:t>VOLUTE DUO </a:t>
            </a:r>
            <a:r>
              <a:rPr lang="ja-JP" altLang="en-US" sz="2400" b="1" dirty="0">
                <a:solidFill>
                  <a:schemeClr val="bg1"/>
                </a:solidFill>
                <a:effectLst>
                  <a:outerShdw blurRad="50800" dist="38100" dir="2700000" algn="tl" rotWithShape="0">
                    <a:prstClr val="black">
                      <a:alpha val="40000"/>
                    </a:prstClr>
                  </a:outerShdw>
                </a:effectLst>
              </a:rPr>
              <a:t>潜在的</a:t>
            </a:r>
            <a:r>
              <a:rPr lang="ja-JP" altLang="en-US" sz="2400" dirty="0">
                <a:effectLst>
                  <a:outerShdw blurRad="50800" dist="38100" dir="2700000" algn="tl" rotWithShape="0">
                    <a:prstClr val="black">
                      <a:alpha val="40000"/>
                    </a:prstClr>
                  </a:outerShdw>
                </a:effectLst>
              </a:rPr>
              <a:t>産業</a:t>
            </a:r>
            <a:r>
              <a:rPr lang="ja-JP" altLang="en-US" sz="2400" b="1" dirty="0">
                <a:solidFill>
                  <a:schemeClr val="bg1"/>
                </a:solidFill>
                <a:effectLst>
                  <a:outerShdw blurRad="50800" dist="38100" dir="2700000" algn="tl" rotWithShape="0">
                    <a:prstClr val="black">
                      <a:alpha val="40000"/>
                    </a:prstClr>
                  </a:outerShdw>
                </a:effectLst>
              </a:rPr>
              <a:t>事例</a:t>
            </a:r>
            <a:endParaRPr lang="ja-JP" altLang="en-US" sz="2400" dirty="0"/>
          </a:p>
        </p:txBody>
      </p:sp>
      <p:graphicFrame>
        <p:nvGraphicFramePr>
          <p:cNvPr id="2" name="表 5">
            <a:extLst>
              <a:ext uri="{FF2B5EF4-FFF2-40B4-BE49-F238E27FC236}">
                <a16:creationId xmlns:a16="http://schemas.microsoft.com/office/drawing/2014/main" id="{1AECCF45-5DED-7764-E8BC-1DDB96380A07}"/>
              </a:ext>
            </a:extLst>
          </p:cNvPr>
          <p:cNvGraphicFramePr>
            <a:graphicFrameLocks noGrp="1"/>
          </p:cNvGraphicFramePr>
          <p:nvPr>
            <p:extLst>
              <p:ext uri="{D42A27DB-BD31-4B8C-83A1-F6EECF244321}">
                <p14:modId xmlns:p14="http://schemas.microsoft.com/office/powerpoint/2010/main" val="1891735153"/>
              </p:ext>
            </p:extLst>
          </p:nvPr>
        </p:nvGraphicFramePr>
        <p:xfrm>
          <a:off x="6449658" y="756920"/>
          <a:ext cx="5410926" cy="5734460"/>
        </p:xfrm>
        <a:graphic>
          <a:graphicData uri="http://schemas.openxmlformats.org/drawingml/2006/table">
            <a:tbl>
              <a:tblPr firstRow="1" bandRow="1">
                <a:tableStyleId>{5940675A-B579-460E-94D1-54222C63F5DA}</a:tableStyleId>
              </a:tblPr>
              <a:tblGrid>
                <a:gridCol w="2705463">
                  <a:extLst>
                    <a:ext uri="{9D8B030D-6E8A-4147-A177-3AD203B41FA5}">
                      <a16:colId xmlns:a16="http://schemas.microsoft.com/office/drawing/2014/main" val="1850507681"/>
                    </a:ext>
                  </a:extLst>
                </a:gridCol>
                <a:gridCol w="2705463">
                  <a:extLst>
                    <a:ext uri="{9D8B030D-6E8A-4147-A177-3AD203B41FA5}">
                      <a16:colId xmlns:a16="http://schemas.microsoft.com/office/drawing/2014/main" val="2908917109"/>
                    </a:ext>
                  </a:extLst>
                </a:gridCol>
              </a:tblGrid>
              <a:tr h="383110">
                <a:tc gridSpan="2">
                  <a:txBody>
                    <a:bodyPr/>
                    <a:lstStyle/>
                    <a:p>
                      <a:r>
                        <a:rPr kumimoji="1" lang="ja-JP" altLang="en-US" sz="1400" b="1" dirty="0">
                          <a:solidFill>
                            <a:schemeClr val="bg1"/>
                          </a:solidFill>
                          <a:effectLst>
                            <a:outerShdw blurRad="50800" dist="38100" dir="2700000" algn="tl" rotWithShape="0">
                              <a:prstClr val="black">
                                <a:alpha val="40000"/>
                              </a:prstClr>
                            </a:outerShdw>
                          </a:effectLst>
                        </a:rPr>
                        <a:t>潜在的事例</a:t>
                      </a:r>
                      <a:r>
                        <a:rPr kumimoji="1" lang="en-US" altLang="ja-JP" sz="1400" b="1" dirty="0">
                          <a:solidFill>
                            <a:schemeClr val="bg1"/>
                          </a:solidFill>
                          <a:effectLst>
                            <a:outerShdw blurRad="50800" dist="38100" dir="2700000" algn="tl" rotWithShape="0">
                              <a:prstClr val="black">
                                <a:alpha val="40000"/>
                              </a:prstClr>
                            </a:outerShdw>
                          </a:effectLst>
                        </a:rPr>
                        <a:t>6 (</a:t>
                      </a:r>
                      <a:r>
                        <a:rPr kumimoji="1" lang="ja-JP" altLang="en-US" sz="1400" b="1" dirty="0">
                          <a:solidFill>
                            <a:schemeClr val="bg1"/>
                          </a:solidFill>
                          <a:effectLst>
                            <a:outerShdw blurRad="50800" dist="38100" dir="2700000" algn="tl" rotWithShape="0">
                              <a:prstClr val="black">
                                <a:alpha val="40000"/>
                              </a:prstClr>
                            </a:outerShdw>
                          </a:effectLst>
                        </a:rPr>
                        <a:t>高濃度・高粘度</a:t>
                      </a:r>
                      <a:r>
                        <a:rPr kumimoji="1" lang="en-US" altLang="ja-JP" sz="1400" b="1" dirty="0">
                          <a:solidFill>
                            <a:schemeClr val="bg1"/>
                          </a:solidFill>
                          <a:effectLst>
                            <a:outerShdw blurRad="50800" dist="38100" dir="2700000" algn="tl" rotWithShape="0">
                              <a:prstClr val="black">
                                <a:alpha val="40000"/>
                              </a:prstClr>
                            </a:outerShdw>
                          </a:effectLst>
                        </a:rPr>
                        <a:t>(</a:t>
                      </a:r>
                      <a:r>
                        <a:rPr kumimoji="1" lang="ja-JP" altLang="en-US" sz="1400" b="1" dirty="0">
                          <a:solidFill>
                            <a:schemeClr val="bg1"/>
                          </a:solidFill>
                          <a:effectLst>
                            <a:outerShdw blurRad="50800" dist="38100" dir="2700000" algn="tl" rotWithShape="0">
                              <a:prstClr val="black">
                                <a:alpha val="40000"/>
                              </a:prstClr>
                            </a:outerShdw>
                          </a:effectLst>
                        </a:rPr>
                        <a:t>引っ付きやすい</a:t>
                      </a:r>
                      <a:r>
                        <a:rPr kumimoji="1" lang="en-US" altLang="ja-JP" sz="1400" b="1" dirty="0">
                          <a:solidFill>
                            <a:schemeClr val="bg1"/>
                          </a:solidFill>
                          <a:effectLst>
                            <a:outerShdw blurRad="50800" dist="38100" dir="2700000" algn="tl" rotWithShape="0">
                              <a:prstClr val="black">
                                <a:alpha val="40000"/>
                              </a:prstClr>
                            </a:outerShdw>
                          </a:effectLst>
                        </a:rPr>
                        <a:t>)</a:t>
                      </a:r>
                      <a:r>
                        <a:rPr kumimoji="1" lang="ja-JP" altLang="en-US" sz="1400" b="1" dirty="0">
                          <a:solidFill>
                            <a:schemeClr val="bg1"/>
                          </a:solidFill>
                          <a:effectLst>
                            <a:outerShdw blurRad="50800" dist="38100" dir="2700000" algn="tl" rotWithShape="0">
                              <a:prstClr val="black">
                                <a:alpha val="40000"/>
                              </a:prstClr>
                            </a:outerShdw>
                          </a:effectLst>
                        </a:rPr>
                        <a:t>汚泥の処理</a:t>
                      </a:r>
                      <a:r>
                        <a:rPr kumimoji="1" lang="en-US" altLang="ja-JP" sz="1400" b="1" dirty="0">
                          <a:solidFill>
                            <a:schemeClr val="bg1"/>
                          </a:solidFill>
                          <a:effectLst>
                            <a:outerShdw blurRad="50800" dist="38100" dir="2700000" algn="tl" rotWithShape="0">
                              <a:prstClr val="black">
                                <a:alpha val="40000"/>
                              </a:prstClr>
                            </a:outerShdw>
                          </a:effectLst>
                        </a:rPr>
                        <a:t>)</a:t>
                      </a:r>
                      <a:endParaRPr kumimoji="1" lang="en-US" altLang="ja-JP" sz="1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accent2"/>
                    </a:solidFill>
                  </a:tcPr>
                </a:tc>
                <a:tc hMerge="1">
                  <a:txBody>
                    <a:bodyPr/>
                    <a:lstStyle/>
                    <a:p>
                      <a:endParaRPr kumimoji="1" lang="en-US" altLang="ja-JP" dirty="0"/>
                    </a:p>
                    <a:p>
                      <a:endParaRPr kumimoji="1" lang="ja-JP" altLang="en-US" dirty="0"/>
                    </a:p>
                  </a:txBody>
                  <a:tcPr/>
                </a:tc>
                <a:extLst>
                  <a:ext uri="{0D108BD9-81ED-4DB2-BD59-A6C34878D82A}">
                    <a16:rowId xmlns:a16="http://schemas.microsoft.com/office/drawing/2014/main" val="3023478012"/>
                  </a:ext>
                </a:extLst>
              </a:tr>
              <a:tr h="383110">
                <a:tc>
                  <a:txBody>
                    <a:bodyPr/>
                    <a:lstStyle/>
                    <a:p>
                      <a:r>
                        <a:rPr kumimoji="1" lang="ja-JP" altLang="en-US" sz="1400" b="1" dirty="0">
                          <a:effectLst>
                            <a:outerShdw blurRad="50800" dist="38100" dir="2700000" algn="tl" rotWithShape="0">
                              <a:prstClr val="black">
                                <a:alpha val="40000"/>
                              </a:prstClr>
                            </a:outerShdw>
                          </a:effectLst>
                        </a:rPr>
                        <a:t>産業</a:t>
                      </a:r>
                      <a:r>
                        <a:rPr kumimoji="1" lang="en-US" altLang="ja-JP" sz="1400" dirty="0">
                          <a:effectLst>
                            <a:outerShdw blurRad="50800" dist="38100" dir="2700000" algn="tl" rotWithShape="0">
                              <a:prstClr val="black">
                                <a:alpha val="40000"/>
                              </a:prstClr>
                            </a:outerShdw>
                          </a:effectLst>
                        </a:rPr>
                        <a:t>:</a:t>
                      </a:r>
                      <a:r>
                        <a:rPr kumimoji="1" lang="ja-JP" altLang="en-US" sz="1400" dirty="0">
                          <a:effectLst>
                            <a:outerShdw blurRad="50800" dist="38100" dir="2700000" algn="tl" rotWithShape="0">
                              <a:prstClr val="black">
                                <a:alpha val="40000"/>
                              </a:prstClr>
                            </a:outerShdw>
                          </a:effectLst>
                        </a:rPr>
                        <a:t>乳製品メーカー</a:t>
                      </a:r>
                      <a:endParaRPr kumimoji="1" lang="en-US" altLang="ja-JP" sz="14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tc>
                  <a:txBody>
                    <a:bodyPr/>
                    <a:lstStyle/>
                    <a:p>
                      <a:r>
                        <a:rPr kumimoji="1" lang="ja-JP" altLang="en-US" sz="1400" b="1" dirty="0">
                          <a:effectLst>
                            <a:outerShdw blurRad="50800" dist="38100" dir="2700000" algn="tl" rotWithShape="0">
                              <a:prstClr val="black">
                                <a:alpha val="40000"/>
                              </a:prstClr>
                            </a:outerShdw>
                          </a:effectLst>
                        </a:rPr>
                        <a:t>脱水対象</a:t>
                      </a:r>
                      <a:r>
                        <a:rPr kumimoji="1" lang="en-US" altLang="ja-JP" sz="1400" dirty="0">
                          <a:effectLst>
                            <a:outerShdw blurRad="50800" dist="38100" dir="2700000" algn="tl" rotWithShape="0">
                              <a:prstClr val="black">
                                <a:alpha val="40000"/>
                              </a:prstClr>
                            </a:outerShdw>
                          </a:effectLst>
                        </a:rPr>
                        <a:t>:</a:t>
                      </a:r>
                      <a:r>
                        <a:rPr kumimoji="1" lang="ja-JP" altLang="en-US" sz="1400" dirty="0">
                          <a:effectLst>
                            <a:outerShdw blurRad="50800" dist="38100" dir="2700000" algn="tl" rotWithShape="0">
                              <a:prstClr val="black">
                                <a:alpha val="40000"/>
                              </a:prstClr>
                            </a:outerShdw>
                          </a:effectLst>
                        </a:rPr>
                        <a:t>加圧浮上汚泥</a:t>
                      </a:r>
                      <a:endParaRPr kumimoji="1" lang="en-US" altLang="ja-JP" sz="1400"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extLst>
                  <a:ext uri="{0D108BD9-81ED-4DB2-BD59-A6C34878D82A}">
                    <a16:rowId xmlns:a16="http://schemas.microsoft.com/office/drawing/2014/main" val="2724874003"/>
                  </a:ext>
                </a:extLst>
              </a:tr>
              <a:tr h="4142554">
                <a:tc gridSpan="2">
                  <a:txBody>
                    <a:bodyPr/>
                    <a:lstStyle/>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sng"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sng"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p>
                      <a:endParaRPr kumimoji="1" lang="en-US" altLang="ja-JP" sz="1400" b="1" u="sng"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a:txBody>
                  <a:tcPr anchor="ctr">
                    <a:solidFill>
                      <a:schemeClr val="bg1"/>
                    </a:solidFill>
                  </a:tcPr>
                </a:tc>
                <a:tc hMerge="1">
                  <a:txBody>
                    <a:bodyPr/>
                    <a:lstStyle/>
                    <a:p>
                      <a:endParaRPr kumimoji="1" lang="ja-JP" altLang="en-US"/>
                    </a:p>
                  </a:txBody>
                  <a:tcPr/>
                </a:tc>
                <a:extLst>
                  <a:ext uri="{0D108BD9-81ED-4DB2-BD59-A6C34878D82A}">
                    <a16:rowId xmlns:a16="http://schemas.microsoft.com/office/drawing/2014/main" val="594992003"/>
                  </a:ext>
                </a:extLst>
              </a:tr>
              <a:tr h="661259">
                <a:tc gridSpan="2">
                  <a:txBody>
                    <a:bodyPr/>
                    <a:lstStyle/>
                    <a:p>
                      <a:pPr lvl="2"/>
                      <a:r>
                        <a:rPr kumimoji="1" lang="ja-JP" altLang="en-US" sz="1200" b="0" u="none" dirty="0">
                          <a:effectLst>
                            <a:outerShdw blurRad="50800" dist="38100" dir="2700000" algn="tl" rotWithShape="0">
                              <a:prstClr val="black">
                                <a:alpha val="40000"/>
                              </a:prstClr>
                            </a:outerShdw>
                          </a:effectLst>
                        </a:rPr>
                        <a:t>乳製品製造排水のため、</a:t>
                      </a:r>
                      <a:r>
                        <a:rPr kumimoji="1" lang="ja-JP" altLang="en-US" sz="1200" b="1" u="sng" dirty="0">
                          <a:effectLst>
                            <a:outerShdw blurRad="50800" dist="38100" dir="2700000" algn="tl" rotWithShape="0">
                              <a:prstClr val="black">
                                <a:alpha val="40000"/>
                              </a:prstClr>
                            </a:outerShdw>
                          </a:effectLst>
                        </a:rPr>
                        <a:t>高濃度・含油率の高い、物に張り付きやすい高粘度の汚泥であるが、</a:t>
                      </a:r>
                      <a:r>
                        <a:rPr kumimoji="1" lang="en-US" altLang="ja-JP" sz="1200" b="1" u="sng" dirty="0">
                          <a:effectLst>
                            <a:outerShdw blurRad="50800" dist="38100" dir="2700000" algn="tl" rotWithShape="0">
                              <a:prstClr val="black">
                                <a:alpha val="40000"/>
                              </a:prstClr>
                            </a:outerShdw>
                          </a:effectLst>
                        </a:rPr>
                        <a:t>2</a:t>
                      </a:r>
                      <a:r>
                        <a:rPr kumimoji="1" lang="ja-JP" altLang="en-US" sz="1200" b="1" u="sng" dirty="0">
                          <a:effectLst>
                            <a:outerShdw blurRad="50800" dist="38100" dir="2700000" algn="tl" rotWithShape="0">
                              <a:prstClr val="black">
                                <a:alpha val="40000"/>
                              </a:prstClr>
                            </a:outerShdw>
                          </a:effectLst>
                        </a:rPr>
                        <a:t>軸スクリューの機構が互いに崩しあいながら脱水を</a:t>
                      </a:r>
                      <a:r>
                        <a:rPr kumimoji="1" lang="ja-JP" altLang="en-US" sz="1200" b="0" u="none" dirty="0">
                          <a:effectLst>
                            <a:outerShdw blurRad="50800" dist="38100" dir="2700000" algn="tl" rotWithShape="0">
                              <a:prstClr val="black">
                                <a:alpha val="40000"/>
                              </a:prstClr>
                            </a:outerShdw>
                          </a:effectLst>
                        </a:rPr>
                        <a:t>行うため詰まりが発生することなく脱水が可能。</a:t>
                      </a:r>
                    </a:p>
                    <a:p>
                      <a:pPr lvl="2"/>
                      <a:r>
                        <a:rPr kumimoji="1" lang="ja-JP" altLang="en-US" sz="1200" b="0" u="none" dirty="0">
                          <a:effectLst>
                            <a:outerShdw blurRad="50800" dist="38100" dir="2700000" algn="tl" rotWithShape="0">
                              <a:prstClr val="black">
                                <a:alpha val="40000"/>
                              </a:prstClr>
                            </a:outerShdw>
                          </a:effectLst>
                        </a:rPr>
                        <a:t>薬品</a:t>
                      </a:r>
                      <a:r>
                        <a:rPr kumimoji="1" lang="en-US" altLang="ja-JP" sz="1200" b="0" u="none" dirty="0">
                          <a:effectLst>
                            <a:outerShdw blurRad="50800" dist="38100" dir="2700000" algn="tl" rotWithShape="0">
                              <a:prstClr val="black">
                                <a:alpha val="40000"/>
                              </a:prstClr>
                            </a:outerShdw>
                          </a:effectLst>
                        </a:rPr>
                        <a:t>1</a:t>
                      </a:r>
                      <a:r>
                        <a:rPr kumimoji="1" lang="ja-JP" altLang="en-US" sz="1200" b="0" u="none" dirty="0">
                          <a:effectLst>
                            <a:outerShdw blurRad="50800" dist="38100" dir="2700000" algn="tl" rotWithShape="0">
                              <a:prstClr val="black">
                                <a:alpha val="40000"/>
                              </a:prstClr>
                            </a:outerShdw>
                          </a:effectLst>
                        </a:rPr>
                        <a:t>～</a:t>
                      </a:r>
                      <a:r>
                        <a:rPr kumimoji="1" lang="en-US" altLang="ja-JP" sz="1200" b="0" u="none" dirty="0">
                          <a:effectLst>
                            <a:outerShdw blurRad="50800" dist="38100" dir="2700000" algn="tl" rotWithShape="0">
                              <a:prstClr val="black">
                                <a:alpha val="40000"/>
                              </a:prstClr>
                            </a:outerShdw>
                          </a:effectLst>
                        </a:rPr>
                        <a:t>2</a:t>
                      </a:r>
                      <a:r>
                        <a:rPr kumimoji="1" lang="ja-JP" altLang="en-US" sz="1200" b="0" u="none" dirty="0">
                          <a:effectLst>
                            <a:outerShdw blurRad="50800" dist="38100" dir="2700000" algn="tl" rotWithShape="0">
                              <a:prstClr val="black">
                                <a:alpha val="40000"/>
                              </a:prstClr>
                            </a:outerShdw>
                          </a:effectLst>
                        </a:rPr>
                        <a:t>液添加</a:t>
                      </a:r>
                      <a:r>
                        <a:rPr kumimoji="1" lang="en-US" altLang="ja-JP" sz="1200" b="0" u="none" dirty="0">
                          <a:effectLst>
                            <a:outerShdw blurRad="50800" dist="38100" dir="2700000" algn="tl" rotWithShape="0">
                              <a:prstClr val="black">
                                <a:alpha val="40000"/>
                              </a:prstClr>
                            </a:outerShdw>
                          </a:effectLst>
                        </a:rPr>
                        <a:t>(</a:t>
                      </a:r>
                      <a:r>
                        <a:rPr kumimoji="1" lang="ja-JP" altLang="en-US" sz="1200" b="0" u="none" dirty="0">
                          <a:effectLst>
                            <a:outerShdw blurRad="50800" dist="38100" dir="2700000" algn="tl" rotWithShape="0">
                              <a:prstClr val="black">
                                <a:alpha val="40000"/>
                              </a:prstClr>
                            </a:outerShdw>
                          </a:effectLst>
                        </a:rPr>
                        <a:t>高分子凝集剤</a:t>
                      </a:r>
                      <a:r>
                        <a:rPr kumimoji="1" lang="en-US" altLang="ja-JP" sz="1200" b="0" u="none" dirty="0">
                          <a:effectLst>
                            <a:outerShdw blurRad="50800" dist="38100" dir="2700000" algn="tl" rotWithShape="0">
                              <a:prstClr val="black">
                                <a:alpha val="40000"/>
                              </a:prstClr>
                            </a:outerShdw>
                          </a:effectLst>
                        </a:rPr>
                        <a:t>)</a:t>
                      </a:r>
                    </a:p>
                  </a:txBody>
                  <a:tcPr anchor="ctr">
                    <a:solidFill>
                      <a:schemeClr val="bg1"/>
                    </a:solidFill>
                  </a:tcPr>
                </a:tc>
                <a:tc hMerge="1">
                  <a:txBody>
                    <a:bodyPr/>
                    <a:lstStyle/>
                    <a:p>
                      <a:endParaRPr kumimoji="1" lang="en-US" altLang="ja-JP" sz="1400" dirty="0">
                        <a:latin typeface="+mn-ea"/>
                        <a:ea typeface="+mn-ea"/>
                      </a:endParaRPr>
                    </a:p>
                  </a:txBody>
                  <a:tcPr/>
                </a:tc>
                <a:extLst>
                  <a:ext uri="{0D108BD9-81ED-4DB2-BD59-A6C34878D82A}">
                    <a16:rowId xmlns:a16="http://schemas.microsoft.com/office/drawing/2014/main" val="790320605"/>
                  </a:ext>
                </a:extLst>
              </a:tr>
            </a:tbl>
          </a:graphicData>
        </a:graphic>
      </p:graphicFrame>
      <p:sp>
        <p:nvSpPr>
          <p:cNvPr id="3" name="フローチャート: 代替処理 2">
            <a:extLst>
              <a:ext uri="{FF2B5EF4-FFF2-40B4-BE49-F238E27FC236}">
                <a16:creationId xmlns:a16="http://schemas.microsoft.com/office/drawing/2014/main" id="{6CE99C76-ED98-AD3B-171C-F7CE971E07D1}"/>
              </a:ext>
            </a:extLst>
          </p:cNvPr>
          <p:cNvSpPr/>
          <p:nvPr/>
        </p:nvSpPr>
        <p:spPr>
          <a:xfrm>
            <a:off x="6634882" y="1859123"/>
            <a:ext cx="5074543" cy="408623"/>
          </a:xfrm>
          <a:prstGeom prst="flowChartAlternateProcess">
            <a:avLst/>
          </a:prstGeom>
          <a:solidFill>
            <a:schemeClr val="accent4">
              <a:lumMod val="20000"/>
              <a:lumOff val="80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kumimoji="1" lang="ja-JP" altLang="en-US" dirty="0">
                <a:solidFill>
                  <a:schemeClr val="tx1"/>
                </a:solidFill>
              </a:rPr>
              <a:t>　　　　　　製造工場</a:t>
            </a:r>
          </a:p>
        </p:txBody>
      </p:sp>
      <p:pic>
        <p:nvPicPr>
          <p:cNvPr id="15" name="図 14" descr="図形&#10;&#10;中程度の精度で自動的に生成された説明">
            <a:extLst>
              <a:ext uri="{FF2B5EF4-FFF2-40B4-BE49-F238E27FC236}">
                <a16:creationId xmlns:a16="http://schemas.microsoft.com/office/drawing/2014/main" id="{58BA86C9-EDA9-3E1B-FF63-38CFF0884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6309" y="3990532"/>
            <a:ext cx="1065380" cy="947730"/>
          </a:xfrm>
          <a:prstGeom prst="rect">
            <a:avLst/>
          </a:prstGeom>
        </p:spPr>
      </p:pic>
      <p:sp>
        <p:nvSpPr>
          <p:cNvPr id="26" name="テキスト ボックス 25">
            <a:extLst>
              <a:ext uri="{FF2B5EF4-FFF2-40B4-BE49-F238E27FC236}">
                <a16:creationId xmlns:a16="http://schemas.microsoft.com/office/drawing/2014/main" id="{C2CF3612-2C23-634A-6A90-910102E56E6E}"/>
              </a:ext>
            </a:extLst>
          </p:cNvPr>
          <p:cNvSpPr txBox="1"/>
          <p:nvPr/>
        </p:nvSpPr>
        <p:spPr>
          <a:xfrm>
            <a:off x="10450287" y="5093108"/>
            <a:ext cx="1263856" cy="408623"/>
          </a:xfrm>
          <a:prstGeom prst="roundRect">
            <a:avLst/>
          </a:prstGeom>
          <a:noFill/>
          <a:ln>
            <a:solidFill>
              <a:schemeClr val="tx1"/>
            </a:solidFill>
          </a:ln>
        </p:spPr>
        <p:txBody>
          <a:bodyPr wrap="none" rtlCol="0">
            <a:spAutoFit/>
          </a:bodyPr>
          <a:lstStyle/>
          <a:p>
            <a:r>
              <a:rPr lang="ja-JP" altLang="en-US" b="1" dirty="0">
                <a:effectLst>
                  <a:outerShdw blurRad="50800" dist="38100" dir="2700000" algn="tl" rotWithShape="0">
                    <a:prstClr val="black">
                      <a:alpha val="40000"/>
                    </a:prstClr>
                  </a:outerShdw>
                </a:effectLst>
              </a:rPr>
              <a:t>脱水ケーキ</a:t>
            </a:r>
            <a:endParaRPr lang="en-US" altLang="ja-JP" b="1" dirty="0">
              <a:effectLst>
                <a:outerShdw blurRad="50800" dist="38100" dir="2700000" algn="tl" rotWithShape="0">
                  <a:prstClr val="black">
                    <a:alpha val="40000"/>
                  </a:prstClr>
                </a:outerShdw>
              </a:effectLst>
            </a:endParaRPr>
          </a:p>
        </p:txBody>
      </p:sp>
      <p:pic>
        <p:nvPicPr>
          <p:cNvPr id="12" name="図 11">
            <a:extLst>
              <a:ext uri="{FF2B5EF4-FFF2-40B4-BE49-F238E27FC236}">
                <a16:creationId xmlns:a16="http://schemas.microsoft.com/office/drawing/2014/main" id="{829EB714-FE01-FAF6-A4B2-0624A48A76A3}"/>
              </a:ext>
            </a:extLst>
          </p:cNvPr>
          <p:cNvPicPr>
            <a:picLocks noChangeAspect="1"/>
          </p:cNvPicPr>
          <p:nvPr/>
        </p:nvPicPr>
        <p:blipFill>
          <a:blip r:embed="rId5"/>
          <a:stretch>
            <a:fillRect/>
          </a:stretch>
        </p:blipFill>
        <p:spPr>
          <a:xfrm rot="5400000">
            <a:off x="6471909" y="3062098"/>
            <a:ext cx="1486156" cy="10831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矢印: 下 26">
            <a:extLst>
              <a:ext uri="{FF2B5EF4-FFF2-40B4-BE49-F238E27FC236}">
                <a16:creationId xmlns:a16="http://schemas.microsoft.com/office/drawing/2014/main" id="{9EC1D4A8-525E-D15B-C32A-29FA4BB713BE}"/>
              </a:ext>
            </a:extLst>
          </p:cNvPr>
          <p:cNvSpPr/>
          <p:nvPr/>
        </p:nvSpPr>
        <p:spPr>
          <a:xfrm rot="2904967">
            <a:off x="8080422" y="1899434"/>
            <a:ext cx="301495" cy="1883785"/>
          </a:xfrm>
          <a:prstGeom prst="downArrow">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2933B1E4-2A7E-8B3D-CCC3-0ADD7D730616}"/>
              </a:ext>
            </a:extLst>
          </p:cNvPr>
          <p:cNvSpPr txBox="1"/>
          <p:nvPr/>
        </p:nvSpPr>
        <p:spPr>
          <a:xfrm>
            <a:off x="6708284" y="4488547"/>
            <a:ext cx="1230866" cy="408623"/>
          </a:xfrm>
          <a:prstGeom prst="roundRect">
            <a:avLst/>
          </a:prstGeom>
          <a:noFill/>
          <a:ln>
            <a:solidFill>
              <a:schemeClr val="tx1"/>
            </a:solidFill>
          </a:ln>
        </p:spPr>
        <p:txBody>
          <a:bodyPr wrap="none" rtlCol="0">
            <a:spAutoFit/>
          </a:bodyPr>
          <a:lstStyle/>
          <a:p>
            <a:pPr algn="ctr"/>
            <a:r>
              <a:rPr lang="ja-JP" altLang="en-US" b="1"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貯留タンク</a:t>
            </a:r>
            <a:endParaRPr kumimoji="1" lang="ja-JP" altLang="en-US" sz="18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39" name="矢印: 下 38">
            <a:extLst>
              <a:ext uri="{FF2B5EF4-FFF2-40B4-BE49-F238E27FC236}">
                <a16:creationId xmlns:a16="http://schemas.microsoft.com/office/drawing/2014/main" id="{FE350BDE-C6F2-E140-85BD-4F92F00EA9E3}"/>
              </a:ext>
            </a:extLst>
          </p:cNvPr>
          <p:cNvSpPr/>
          <p:nvPr/>
        </p:nvSpPr>
        <p:spPr>
          <a:xfrm rot="2904967">
            <a:off x="8080423" y="1899434"/>
            <a:ext cx="301495" cy="1883785"/>
          </a:xfrm>
          <a:prstGeom prst="downArrow">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図形&#10;&#10;中程度の精度で自動的に生成された説明">
            <a:extLst>
              <a:ext uri="{FF2B5EF4-FFF2-40B4-BE49-F238E27FC236}">
                <a16:creationId xmlns:a16="http://schemas.microsoft.com/office/drawing/2014/main" id="{23715B28-4599-890F-977E-1023830519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7146" y="1620029"/>
            <a:ext cx="1083820" cy="712096"/>
          </a:xfrm>
          <a:prstGeom prst="rect">
            <a:avLst/>
          </a:prstGeom>
        </p:spPr>
      </p:pic>
      <p:pic>
        <p:nvPicPr>
          <p:cNvPr id="18" name="図 17">
            <a:extLst>
              <a:ext uri="{FF2B5EF4-FFF2-40B4-BE49-F238E27FC236}">
                <a16:creationId xmlns:a16="http://schemas.microsoft.com/office/drawing/2014/main" id="{9A347354-2166-EF8E-72FD-A4C14B4B6729}"/>
              </a:ext>
            </a:extLst>
          </p:cNvPr>
          <p:cNvPicPr>
            <a:picLocks noChangeAspect="1"/>
          </p:cNvPicPr>
          <p:nvPr/>
        </p:nvPicPr>
        <p:blipFill>
          <a:blip r:embed="rId7"/>
          <a:stretch>
            <a:fillRect/>
          </a:stretch>
        </p:blipFill>
        <p:spPr>
          <a:xfrm>
            <a:off x="2800734" y="2401146"/>
            <a:ext cx="1126781" cy="1238759"/>
          </a:xfrm>
          <a:prstGeom prst="rect">
            <a:avLst/>
          </a:prstGeom>
          <a:ln>
            <a:noFill/>
          </a:ln>
          <a:effectLst>
            <a:softEdge rad="112500"/>
          </a:effectLst>
        </p:spPr>
      </p:pic>
      <p:sp>
        <p:nvSpPr>
          <p:cNvPr id="48" name="矢印: 折線 47">
            <a:extLst>
              <a:ext uri="{FF2B5EF4-FFF2-40B4-BE49-F238E27FC236}">
                <a16:creationId xmlns:a16="http://schemas.microsoft.com/office/drawing/2014/main" id="{4ECC7057-8F9F-F0F9-D5D2-8D6CD782FCD8}"/>
              </a:ext>
            </a:extLst>
          </p:cNvPr>
          <p:cNvSpPr/>
          <p:nvPr/>
        </p:nvSpPr>
        <p:spPr>
          <a:xfrm flipH="1">
            <a:off x="4067490" y="1652870"/>
            <a:ext cx="1600021" cy="2928725"/>
          </a:xfrm>
          <a:prstGeom prst="bentArrow">
            <a:avLst>
              <a:gd name="adj1" fmla="val 5855"/>
              <a:gd name="adj2" fmla="val 12984"/>
              <a:gd name="adj3" fmla="val 15946"/>
              <a:gd name="adj4" fmla="val 43750"/>
            </a:avLst>
          </a:prstGeom>
          <a:solidFill>
            <a:srgbClr val="FFFF00"/>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9" name="図 18">
            <a:extLst>
              <a:ext uri="{FF2B5EF4-FFF2-40B4-BE49-F238E27FC236}">
                <a16:creationId xmlns:a16="http://schemas.microsoft.com/office/drawing/2014/main" id="{4508EA3D-5FAB-CD74-280B-D41AA0E6824A}"/>
              </a:ext>
            </a:extLst>
          </p:cNvPr>
          <p:cNvPicPr>
            <a:picLocks noChangeAspect="1"/>
          </p:cNvPicPr>
          <p:nvPr/>
        </p:nvPicPr>
        <p:blipFill rotWithShape="1">
          <a:blip r:embed="rId8"/>
          <a:srcRect b="20274"/>
          <a:stretch/>
        </p:blipFill>
        <p:spPr>
          <a:xfrm>
            <a:off x="2239637" y="4460894"/>
            <a:ext cx="1809883" cy="948883"/>
          </a:xfrm>
          <a:prstGeom prst="rect">
            <a:avLst/>
          </a:prstGeom>
          <a:ln>
            <a:noFill/>
          </a:ln>
          <a:effectLst>
            <a:softEdge rad="112500"/>
          </a:effectLst>
        </p:spPr>
      </p:pic>
      <p:pic>
        <p:nvPicPr>
          <p:cNvPr id="22" name="図 21" descr="図形&#10;&#10;中程度の精度で自動的に生成された説明">
            <a:extLst>
              <a:ext uri="{FF2B5EF4-FFF2-40B4-BE49-F238E27FC236}">
                <a16:creationId xmlns:a16="http://schemas.microsoft.com/office/drawing/2014/main" id="{F8BA3535-A3DA-0BA7-6914-06B6A735F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9457" y="2582874"/>
            <a:ext cx="1065380" cy="947730"/>
          </a:xfrm>
          <a:prstGeom prst="rect">
            <a:avLst/>
          </a:prstGeom>
        </p:spPr>
      </p:pic>
      <p:sp>
        <p:nvSpPr>
          <p:cNvPr id="23" name="テキスト ボックス 22">
            <a:extLst>
              <a:ext uri="{FF2B5EF4-FFF2-40B4-BE49-F238E27FC236}">
                <a16:creationId xmlns:a16="http://schemas.microsoft.com/office/drawing/2014/main" id="{2B08C5DC-9291-BB0E-B380-0B412DE5152A}"/>
              </a:ext>
            </a:extLst>
          </p:cNvPr>
          <p:cNvSpPr txBox="1"/>
          <p:nvPr/>
        </p:nvSpPr>
        <p:spPr>
          <a:xfrm>
            <a:off x="4251921" y="3592513"/>
            <a:ext cx="1263856" cy="408623"/>
          </a:xfrm>
          <a:prstGeom prst="roundRect">
            <a:avLst/>
          </a:prstGeom>
          <a:noFill/>
          <a:ln>
            <a:solidFill>
              <a:schemeClr val="tx1"/>
            </a:solidFill>
          </a:ln>
        </p:spPr>
        <p:txBody>
          <a:bodyPr wrap="none" rtlCol="0">
            <a:spAutoFit/>
          </a:bodyPr>
          <a:lstStyle/>
          <a:p>
            <a:r>
              <a:rPr lang="ja-JP" altLang="en-US" b="1" dirty="0">
                <a:effectLst>
                  <a:outerShdw blurRad="50800" dist="38100" dir="2700000" algn="tl" rotWithShape="0">
                    <a:prstClr val="black">
                      <a:alpha val="40000"/>
                    </a:prstClr>
                  </a:outerShdw>
                </a:effectLst>
              </a:rPr>
              <a:t>脱水ケーキ</a:t>
            </a:r>
            <a:endParaRPr lang="en-US" altLang="ja-JP" b="1" dirty="0">
              <a:effectLst>
                <a:outerShdw blurRad="50800" dist="38100" dir="2700000" algn="tl" rotWithShape="0">
                  <a:prstClr val="black">
                    <a:alpha val="40000"/>
                  </a:prstClr>
                </a:outerShdw>
              </a:effectLst>
            </a:endParaRPr>
          </a:p>
        </p:txBody>
      </p:sp>
      <p:grpSp>
        <p:nvGrpSpPr>
          <p:cNvPr id="24" name="グループ化 23">
            <a:extLst>
              <a:ext uri="{FF2B5EF4-FFF2-40B4-BE49-F238E27FC236}">
                <a16:creationId xmlns:a16="http://schemas.microsoft.com/office/drawing/2014/main" id="{A7717270-5FC7-2C34-1CB8-3EF16663A254}"/>
              </a:ext>
            </a:extLst>
          </p:cNvPr>
          <p:cNvGrpSpPr/>
          <p:nvPr/>
        </p:nvGrpSpPr>
        <p:grpSpPr>
          <a:xfrm>
            <a:off x="4467088" y="4227093"/>
            <a:ext cx="927308" cy="717717"/>
            <a:chOff x="3321242" y="3579927"/>
            <a:chExt cx="1831650" cy="1476600"/>
          </a:xfrm>
        </p:grpSpPr>
        <p:sp>
          <p:nvSpPr>
            <p:cNvPr id="25" name="直方体 24">
              <a:extLst>
                <a:ext uri="{FF2B5EF4-FFF2-40B4-BE49-F238E27FC236}">
                  <a16:creationId xmlns:a16="http://schemas.microsoft.com/office/drawing/2014/main" id="{8FA9D7E7-15FE-8D02-4A50-C990699EF4B0}"/>
                </a:ext>
              </a:extLst>
            </p:cNvPr>
            <p:cNvSpPr/>
            <p:nvPr/>
          </p:nvSpPr>
          <p:spPr>
            <a:xfrm>
              <a:off x="3321242" y="3579927"/>
              <a:ext cx="1831650" cy="1476600"/>
            </a:xfrm>
            <a:prstGeom prst="cub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b="1" dirty="0">
                <a:solidFill>
                  <a:schemeClr val="tx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endParaRPr>
            </a:p>
          </p:txBody>
        </p:sp>
        <p:sp>
          <p:nvSpPr>
            <p:cNvPr id="37" name="正方形/長方形 36">
              <a:extLst>
                <a:ext uri="{FF2B5EF4-FFF2-40B4-BE49-F238E27FC236}">
                  <a16:creationId xmlns:a16="http://schemas.microsoft.com/office/drawing/2014/main" id="{0E496ADE-88D3-CAA1-0B4C-18F1D5328E80}"/>
                </a:ext>
              </a:extLst>
            </p:cNvPr>
            <p:cNvSpPr/>
            <p:nvPr/>
          </p:nvSpPr>
          <p:spPr>
            <a:xfrm>
              <a:off x="3321242" y="4318227"/>
              <a:ext cx="1459764" cy="738300"/>
            </a:xfrm>
            <a:prstGeom prst="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50800" dist="38100" dir="2700000" algn="tl" rotWithShape="0">
                    <a:prstClr val="black">
                      <a:alpha val="40000"/>
                    </a:prstClr>
                  </a:outerShdw>
                </a:effectLst>
              </a:endParaRPr>
            </a:p>
          </p:txBody>
        </p:sp>
        <p:sp>
          <p:nvSpPr>
            <p:cNvPr id="42" name="フローチャート: データ 41">
              <a:extLst>
                <a:ext uri="{FF2B5EF4-FFF2-40B4-BE49-F238E27FC236}">
                  <a16:creationId xmlns:a16="http://schemas.microsoft.com/office/drawing/2014/main" id="{6C5D370B-AAE4-8EB0-A849-0DDCAAFA6C97}"/>
                </a:ext>
              </a:extLst>
            </p:cNvPr>
            <p:cNvSpPr/>
            <p:nvPr/>
          </p:nvSpPr>
          <p:spPr>
            <a:xfrm rot="5400000" flipV="1">
              <a:off x="4496786" y="4400420"/>
              <a:ext cx="928664" cy="365621"/>
            </a:xfrm>
            <a:prstGeom prst="flowChartInputOutpu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ffectLst>
                  <a:outerShdw blurRad="50800" dist="38100" dir="2700000" algn="tl" rotWithShape="0">
                    <a:prstClr val="black">
                      <a:alpha val="40000"/>
                    </a:prstClr>
                  </a:outerShdw>
                </a:effectLst>
              </a:endParaRPr>
            </a:p>
          </p:txBody>
        </p:sp>
      </p:grpSp>
      <p:sp>
        <p:nvSpPr>
          <p:cNvPr id="43" name="矢印: 下 42">
            <a:extLst>
              <a:ext uri="{FF2B5EF4-FFF2-40B4-BE49-F238E27FC236}">
                <a16:creationId xmlns:a16="http://schemas.microsoft.com/office/drawing/2014/main" id="{0FCE3FE6-061B-FD86-8403-10D2431334E1}"/>
              </a:ext>
            </a:extLst>
          </p:cNvPr>
          <p:cNvSpPr/>
          <p:nvPr/>
        </p:nvSpPr>
        <p:spPr>
          <a:xfrm rot="18343659">
            <a:off x="3934054" y="4098588"/>
            <a:ext cx="269062" cy="679983"/>
          </a:xfrm>
          <a:prstGeom prst="downArrow">
            <a:avLst/>
          </a:prstGeom>
          <a:solidFill>
            <a:srgbClr val="FFFF00"/>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4E196CA7-F32F-F244-9AAF-E4AE55E109BD}"/>
              </a:ext>
            </a:extLst>
          </p:cNvPr>
          <p:cNvSpPr/>
          <p:nvPr/>
        </p:nvSpPr>
        <p:spPr>
          <a:xfrm>
            <a:off x="380998" y="5740270"/>
            <a:ext cx="896146" cy="6178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006666"/>
                </a:solidFill>
              </a:rPr>
              <a:t>実績</a:t>
            </a:r>
          </a:p>
        </p:txBody>
      </p:sp>
      <p:sp>
        <p:nvSpPr>
          <p:cNvPr id="73" name="正方形/長方形 72">
            <a:extLst>
              <a:ext uri="{FF2B5EF4-FFF2-40B4-BE49-F238E27FC236}">
                <a16:creationId xmlns:a16="http://schemas.microsoft.com/office/drawing/2014/main" id="{351BCCFE-DCEE-2AC7-B949-284BD0A327BC}"/>
              </a:ext>
            </a:extLst>
          </p:cNvPr>
          <p:cNvSpPr/>
          <p:nvPr/>
        </p:nvSpPr>
        <p:spPr>
          <a:xfrm>
            <a:off x="6488113" y="5767164"/>
            <a:ext cx="896146" cy="6178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rgbClr val="006666"/>
                </a:solidFill>
              </a:rPr>
              <a:t>実績</a:t>
            </a:r>
          </a:p>
        </p:txBody>
      </p:sp>
      <p:pic>
        <p:nvPicPr>
          <p:cNvPr id="6" name="図 5" descr="図形&#10;&#10;中程度の精度で自動的に生成された説明">
            <a:extLst>
              <a:ext uri="{FF2B5EF4-FFF2-40B4-BE49-F238E27FC236}">
                <a16:creationId xmlns:a16="http://schemas.microsoft.com/office/drawing/2014/main" id="{1887DB09-C751-0D07-5BA4-3EBD5AD0A1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38045" y="1653776"/>
            <a:ext cx="1117159" cy="533788"/>
          </a:xfrm>
          <a:prstGeom prst="rect">
            <a:avLst/>
          </a:prstGeom>
        </p:spPr>
      </p:pic>
      <p:pic>
        <p:nvPicPr>
          <p:cNvPr id="10" name="図 9" descr="図形&#10;&#10;中程度の精度で自動的に生成された説明">
            <a:extLst>
              <a:ext uri="{FF2B5EF4-FFF2-40B4-BE49-F238E27FC236}">
                <a16:creationId xmlns:a16="http://schemas.microsoft.com/office/drawing/2014/main" id="{FA13BDF0-5198-6D8E-5A4A-AA95EE076E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0326" y="1697037"/>
            <a:ext cx="491131" cy="324171"/>
          </a:xfrm>
          <a:prstGeom prst="rect">
            <a:avLst/>
          </a:prstGeom>
        </p:spPr>
      </p:pic>
      <p:pic>
        <p:nvPicPr>
          <p:cNvPr id="20" name="図 19" descr="汚いバスルームのシンク&#10;&#10;低い精度で自動的に生成された説明">
            <a:extLst>
              <a:ext uri="{FF2B5EF4-FFF2-40B4-BE49-F238E27FC236}">
                <a16:creationId xmlns:a16="http://schemas.microsoft.com/office/drawing/2014/main" id="{7D26B84B-5EEE-D090-B334-8B1E5A4414BB}"/>
              </a:ext>
            </a:extLst>
          </p:cNvPr>
          <p:cNvPicPr>
            <a:picLocks noChangeAspect="1"/>
          </p:cNvPicPr>
          <p:nvPr/>
        </p:nvPicPr>
        <p:blipFill rotWithShape="1">
          <a:blip r:embed="rId11">
            <a:extLst>
              <a:ext uri="{28A0092B-C50C-407E-A947-70E740481C1C}">
                <a14:useLocalDpi xmlns:a14="http://schemas.microsoft.com/office/drawing/2010/main" val="0"/>
              </a:ext>
            </a:extLst>
          </a:blip>
          <a:srcRect t="28972"/>
          <a:stretch/>
        </p:blipFill>
        <p:spPr>
          <a:xfrm>
            <a:off x="9701461" y="2317950"/>
            <a:ext cx="1388859" cy="1315308"/>
          </a:xfrm>
          <a:prstGeom prst="rect">
            <a:avLst/>
          </a:prstGeom>
          <a:ln>
            <a:noFill/>
          </a:ln>
          <a:effectLst>
            <a:softEdge rad="112500"/>
          </a:effectLst>
        </p:spPr>
      </p:pic>
      <p:pic>
        <p:nvPicPr>
          <p:cNvPr id="28" name="図 27" descr="レゴ が含まれている画像">
            <a:extLst>
              <a:ext uri="{FF2B5EF4-FFF2-40B4-BE49-F238E27FC236}">
                <a16:creationId xmlns:a16="http://schemas.microsoft.com/office/drawing/2014/main" id="{F3AC894D-CCB7-E701-9C0B-89DBCDC4210C}"/>
              </a:ext>
            </a:extLst>
          </p:cNvPr>
          <p:cNvPicPr>
            <a:picLocks noChangeAspect="1"/>
          </p:cNvPicPr>
          <p:nvPr/>
        </p:nvPicPr>
        <p:blipFill rotWithShape="1">
          <a:blip r:embed="rId2">
            <a:extLst>
              <a:ext uri="{28A0092B-C50C-407E-A947-70E740481C1C}">
                <a14:useLocalDpi xmlns:a14="http://schemas.microsoft.com/office/drawing/2010/main" val="0"/>
              </a:ext>
            </a:extLst>
          </a:blip>
          <a:srcRect l="27510" t="20843" r="28864" b="13884"/>
          <a:stretch/>
        </p:blipFill>
        <p:spPr>
          <a:xfrm>
            <a:off x="8559446" y="2930751"/>
            <a:ext cx="1080000" cy="908930"/>
          </a:xfrm>
          <a:prstGeom prst="rect">
            <a:avLst/>
          </a:prstGeom>
        </p:spPr>
      </p:pic>
      <p:sp>
        <p:nvSpPr>
          <p:cNvPr id="30" name="矢印: 下 29">
            <a:extLst>
              <a:ext uri="{FF2B5EF4-FFF2-40B4-BE49-F238E27FC236}">
                <a16:creationId xmlns:a16="http://schemas.microsoft.com/office/drawing/2014/main" id="{9F234D36-E73A-C576-6018-35A5D23C3ED2}"/>
              </a:ext>
            </a:extLst>
          </p:cNvPr>
          <p:cNvSpPr/>
          <p:nvPr/>
        </p:nvSpPr>
        <p:spPr>
          <a:xfrm rot="14051518">
            <a:off x="7940345" y="3457792"/>
            <a:ext cx="292180" cy="1020744"/>
          </a:xfrm>
          <a:prstGeom prst="downArrow">
            <a:avLst/>
          </a:prstGeom>
          <a:solidFill>
            <a:schemeClr val="bg1"/>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descr="レンガの壁&#10;&#10;中程度の精度で自動的に生成された説明">
            <a:extLst>
              <a:ext uri="{FF2B5EF4-FFF2-40B4-BE49-F238E27FC236}">
                <a16:creationId xmlns:a16="http://schemas.microsoft.com/office/drawing/2014/main" id="{B8C12E08-F471-A0E4-CDCE-31831A6873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36104" y="3088195"/>
            <a:ext cx="1316843" cy="987633"/>
          </a:xfrm>
          <a:prstGeom prst="rect">
            <a:avLst/>
          </a:prstGeom>
          <a:ln>
            <a:noFill/>
          </a:ln>
          <a:effectLst>
            <a:softEdge rad="112500"/>
          </a:effectLst>
        </p:spPr>
      </p:pic>
      <p:sp>
        <p:nvSpPr>
          <p:cNvPr id="41" name="矢印: 下 40">
            <a:extLst>
              <a:ext uri="{FF2B5EF4-FFF2-40B4-BE49-F238E27FC236}">
                <a16:creationId xmlns:a16="http://schemas.microsoft.com/office/drawing/2014/main" id="{7AE5E8EB-7AD3-29DB-6D7D-2FE7AF0B8C29}"/>
              </a:ext>
            </a:extLst>
          </p:cNvPr>
          <p:cNvSpPr/>
          <p:nvPr/>
        </p:nvSpPr>
        <p:spPr>
          <a:xfrm rot="18343659">
            <a:off x="9976884" y="3607659"/>
            <a:ext cx="269062" cy="679983"/>
          </a:xfrm>
          <a:prstGeom prst="downArrow">
            <a:avLst/>
          </a:prstGeom>
          <a:solidFill>
            <a:srgbClr val="FFFF00"/>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5" name="図 44" descr="汚いバスルームのシンク&#10;&#10;低い精度で自動的に生成された説明">
            <a:extLst>
              <a:ext uri="{FF2B5EF4-FFF2-40B4-BE49-F238E27FC236}">
                <a16:creationId xmlns:a16="http://schemas.microsoft.com/office/drawing/2014/main" id="{0CE4443C-4FE3-7E99-5222-C1996D5BC5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15661" y="4172153"/>
            <a:ext cx="1446948" cy="1085211"/>
          </a:xfrm>
          <a:prstGeom prst="rect">
            <a:avLst/>
          </a:prstGeom>
          <a:ln>
            <a:noFill/>
          </a:ln>
          <a:effectLst>
            <a:softEdge rad="112500"/>
          </a:effectLst>
        </p:spPr>
      </p:pic>
    </p:spTree>
    <p:extLst>
      <p:ext uri="{BB962C8B-B14F-4D97-AF65-F5344CB8AC3E}">
        <p14:creationId xmlns:p14="http://schemas.microsoft.com/office/powerpoint/2010/main" val="2726167454"/>
      </p:ext>
    </p:extLst>
  </p:cSld>
  <p:clrMapOvr>
    <a:masterClrMapping/>
  </p:clrMapOvr>
</p:sld>
</file>

<file path=ppt/theme/theme1.xml><?xml version="1.0" encoding="utf-8"?>
<a:theme xmlns:a="http://schemas.openxmlformats.org/drawingml/2006/main" name="1. 背景・上下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Meiryo 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上下枠">
  <a:themeElements>
    <a:clrScheme name="アムコンカラー">
      <a:dk1>
        <a:srgbClr val="000000"/>
      </a:dk1>
      <a:lt1>
        <a:sysClr val="window" lastClr="FFFFFF"/>
      </a:lt1>
      <a:dk2>
        <a:srgbClr val="363636"/>
      </a:dk2>
      <a:lt2>
        <a:srgbClr val="E3DED1"/>
      </a:lt2>
      <a:accent1>
        <a:srgbClr val="33CCCC"/>
      </a:accent1>
      <a:accent2>
        <a:srgbClr val="009999"/>
      </a:accent2>
      <a:accent3>
        <a:srgbClr val="006666"/>
      </a:accent3>
      <a:accent4>
        <a:srgbClr val="CCFFFF"/>
      </a:accent4>
      <a:accent5>
        <a:srgbClr val="4AB5C4"/>
      </a:accent5>
      <a:accent6>
        <a:srgbClr val="0989B1"/>
      </a:accent6>
      <a:hlink>
        <a:srgbClr val="6B9F25"/>
      </a:hlink>
      <a:folHlink>
        <a:srgbClr val="BA6906"/>
      </a:folHlink>
    </a:clrScheme>
    <a:fontScheme name="Meiryo 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 背景・白紙">
  <a:themeElements>
    <a:clrScheme name="アムコンカラー">
      <a:dk1>
        <a:srgbClr val="000000"/>
      </a:dk1>
      <a:lt1>
        <a:sysClr val="window" lastClr="FFFFFF"/>
      </a:lt1>
      <a:dk2>
        <a:srgbClr val="363636"/>
      </a:dk2>
      <a:lt2>
        <a:srgbClr val="E3DED1"/>
      </a:lt2>
      <a:accent1>
        <a:srgbClr val="33CCCC"/>
      </a:accent1>
      <a:accent2>
        <a:srgbClr val="009999"/>
      </a:accent2>
      <a:accent3>
        <a:srgbClr val="006666"/>
      </a:accent3>
      <a:accent4>
        <a:srgbClr val="CCFFFF"/>
      </a:accent4>
      <a:accent5>
        <a:srgbClr val="4AB5C4"/>
      </a:accent5>
      <a:accent6>
        <a:srgbClr val="0989B1"/>
      </a:accent6>
      <a:hlink>
        <a:srgbClr val="6B9F25"/>
      </a:hlink>
      <a:folHlink>
        <a:srgbClr val="BA6906"/>
      </a:folHlink>
    </a:clrScheme>
    <a:fontScheme name="Meiryo 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2931</TotalTime>
  <Words>881</Words>
  <Application>Microsoft Office PowerPoint</Application>
  <PresentationFormat>ワイド画面</PresentationFormat>
  <Paragraphs>189</Paragraphs>
  <Slides>4</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3</vt:i4>
      </vt:variant>
      <vt:variant>
        <vt:lpstr>スライド タイトル</vt:lpstr>
      </vt:variant>
      <vt:variant>
        <vt:i4>4</vt:i4>
      </vt:variant>
    </vt:vector>
  </HeadingPairs>
  <TitlesOfParts>
    <vt:vector size="10" baseType="lpstr">
      <vt:lpstr>Meiryo UI</vt:lpstr>
      <vt:lpstr>游ゴシック</vt:lpstr>
      <vt:lpstr>Arial</vt:lpstr>
      <vt:lpstr>1. 背景・上下枠</vt:lpstr>
      <vt:lpstr>2. 上下枠</vt:lpstr>
      <vt:lpstr>3. 背景・白紙</vt:lpstr>
      <vt:lpstr>VOLUTE DUO 潜在的産業事例</vt:lpstr>
      <vt:lpstr>VOLUTE DUO 潜在的産業事例</vt:lpstr>
      <vt:lpstr>VOLUTE DUO 潜在的産業事例</vt:lpstr>
      <vt:lpstr>VOLUTE DUO 潜在的産業事例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INOUE YUTA</dc:creator>
  <cp:lastModifiedBy>Yokoi, Takahiro</cp:lastModifiedBy>
  <cp:revision>133</cp:revision>
  <dcterms:created xsi:type="dcterms:W3CDTF">2021-01-12T08:07:17Z</dcterms:created>
  <dcterms:modified xsi:type="dcterms:W3CDTF">2023-06-05T10:04:56Z</dcterms:modified>
</cp:coreProperties>
</file>