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Lst>
  <p:sldIdLst>
    <p:sldId id="256" r:id="rId4"/>
    <p:sldId id="273" r:id="rId5"/>
    <p:sldId id="276" r:id="rId6"/>
    <p:sldId id="277" r:id="rId7"/>
    <p:sldId id="267" r:id="rId8"/>
    <p:sldId id="279" r:id="rId9"/>
    <p:sldId id="268"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01"/>
    <p:restoredTop sz="94596"/>
  </p:normalViewPr>
  <p:slideViewPr>
    <p:cSldViewPr snapToGrid="0" snapToObjects="1">
      <p:cViewPr>
        <p:scale>
          <a:sx n="111" d="100"/>
          <a:sy n="111" d="100"/>
        </p:scale>
        <p:origin x="1768" y="9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endParaRPr kumimoji="1" lang="ja-JP" altLang="en-US"/>
          </a:p>
        </p:txBody>
      </p:sp>
      <p:sp>
        <p:nvSpPr>
          <p:cNvPr id="3" name="字幕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endParaRPr kumimoji="1" lang="ja-JP" altLang="en-US"/>
          </a:p>
        </p:txBody>
      </p:sp>
      <p:sp>
        <p:nvSpPr>
          <p:cNvPr id="3" name="字幕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5" name="日付プレースホルダー 4"/>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endParaRPr kumimoji="1" lang="ja-JP" altLang="en-US"/>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endParaRPr kumimoji="1" lang="ja-JP" altLang="en-US"/>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7" name="日付プレースホルダー 6"/>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endParaRPr kumimoji="1" lang="ja-JP" altLang="en-US"/>
          </a:p>
        </p:txBody>
      </p:sp>
      <p:sp>
        <p:nvSpPr>
          <p:cNvPr id="5" name="日付プレースホルダー 4"/>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endParaRPr kumimoji="1" lang="ja-JP" altLang="en-US"/>
          </a:p>
        </p:txBody>
      </p:sp>
      <p:sp>
        <p:nvSpPr>
          <p:cNvPr id="5" name="日付プレースホルダー 4"/>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endParaRPr kumimoji="1" lang="ja-JP" altLang="en-US"/>
          </a:p>
        </p:txBody>
      </p:sp>
      <p:sp>
        <p:nvSpPr>
          <p:cNvPr id="4" name="日付プレースホルダー 3"/>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5" name="日付プレースホルダー 4"/>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endParaRPr kumimoji="1" lang="ja-JP" altLang="en-US"/>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endParaRPr kumimoji="1" lang="ja-JP" altLang="en-US"/>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7" name="日付プレースホルダー 6"/>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endParaRPr kumimoji="1" lang="ja-JP" altLang="en-US"/>
          </a:p>
        </p:txBody>
      </p:sp>
      <p:sp>
        <p:nvSpPr>
          <p:cNvPr id="5" name="日付プレースホルダー 4"/>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endParaRPr kumimoji="1" lang="ja-JP" altLang="en-US"/>
          </a:p>
        </p:txBody>
      </p:sp>
      <p:sp>
        <p:nvSpPr>
          <p:cNvPr id="5" name="日付プレースホルダー 4"/>
          <p:cNvSpPr>
            <a:spLocks noGrp="1"/>
          </p:cNvSpPr>
          <p:nvPr>
            <p:ph type="dt" sz="half" idx="10"/>
          </p:nvPr>
        </p:nvSpPr>
        <p:spPr/>
        <p:txBody>
          <a:bodyPr/>
          <a:lstStyle/>
          <a:p>
            <a:fld id="{E93969E2-5E17-8941-AE4E-EBBD533FC51D}"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6DAC90-8D92-A841-A13E-E20B9AB5F195}" type="slidenum">
              <a:rPr kumimoji="1" lang="ja-JP" altLang="en-US" smtClean="0"/>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DAC90-8D92-A841-A13E-E20B9AB5F195}"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969E2-5E17-8941-AE4E-EBBD533FC51D}" type="datetimeFigureOut">
              <a:rPr kumimoji="1" lang="ja-JP" altLang="en-US" smtClean="0"/>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DAC90-8D92-A841-A13E-E20B9AB5F195}"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11.jpeg"/><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形 3" descr="292230510_581852903652460_6545765860714726192_n"/>
          <p:cNvPicPr>
            <a:picLocks noChangeAspect="1"/>
          </p:cNvPicPr>
          <p:nvPr/>
        </p:nvPicPr>
        <p:blipFill>
          <a:blip r:embed="rId1"/>
          <a:stretch>
            <a:fillRect/>
          </a:stretch>
        </p:blipFill>
        <p:spPr>
          <a:xfrm>
            <a:off x="202565" y="345440"/>
            <a:ext cx="4808220" cy="3201670"/>
          </a:xfrm>
          <a:prstGeom prst="rect">
            <a:avLst/>
          </a:prstGeom>
        </p:spPr>
      </p:pic>
      <p:sp>
        <p:nvSpPr>
          <p:cNvPr id="6" name="テキスト ボックス 5"/>
          <p:cNvSpPr txBox="1"/>
          <p:nvPr/>
        </p:nvSpPr>
        <p:spPr>
          <a:xfrm>
            <a:off x="53340" y="1121749"/>
            <a:ext cx="12192000" cy="5009515"/>
          </a:xfrm>
          <a:prstGeom prst="rect">
            <a:avLst/>
          </a:prstGeom>
          <a:noFill/>
        </p:spPr>
        <p:txBody>
          <a:bodyPr wrap="square" rtlCol="0">
            <a:spAutoFit/>
          </a:bodyPr>
          <a:lstStyle/>
          <a:p>
            <a:pPr algn="ctr"/>
            <a:r>
              <a:rPr kumimoji="1" lang="ja-JP" altLang="en-US" sz="4800" b="1" dirty="0"/>
              <a:t>　　　</a:t>
            </a:r>
            <a:r>
              <a:rPr kumimoji="1" lang="en-US" altLang="ja-JP" sz="3200" b="1" dirty="0"/>
              <a:t>2022/04/11</a:t>
            </a:r>
            <a:r>
              <a:rPr kumimoji="1" lang="ja-JP" altLang="en-US" sz="3200" b="1" dirty="0"/>
              <a:t>配信分</a:t>
            </a:r>
            <a:endParaRPr kumimoji="1" lang="ja-JP" altLang="en-US" sz="3200" b="1" dirty="0"/>
          </a:p>
          <a:p>
            <a:pPr algn="ctr"/>
            <a:r>
              <a:rPr kumimoji="1" lang="ja-JP" altLang="en-US" sz="3200" b="1" dirty="0"/>
              <a:t>　　　　　　　令和の虎商品開発</a:t>
            </a:r>
            <a:r>
              <a:rPr kumimoji="1" lang="ja-JP" altLang="en-US" sz="3200" b="1" dirty="0"/>
              <a:t>（中村篤史回）</a:t>
            </a:r>
            <a:endParaRPr kumimoji="1" lang="ja-JP" altLang="en-US" sz="3200" b="1" dirty="0"/>
          </a:p>
          <a:p>
            <a:pPr algn="ctr"/>
            <a:endParaRPr kumimoji="1" lang="ja-JP" altLang="en-US" sz="4800" b="1" dirty="0"/>
          </a:p>
          <a:p>
            <a:pPr algn="ctr"/>
            <a:endParaRPr kumimoji="1" lang="ja-JP" altLang="en-US" sz="3200" b="1" dirty="0">
              <a:latin typeface="Meiryo UI" panose="020B0604030504040204" pitchFamily="50" charset="-128"/>
              <a:ea typeface="Meiryo UI" panose="020B0604030504040204" pitchFamily="50" charset="-128"/>
              <a:sym typeface="+mn-ea"/>
            </a:endParaRPr>
          </a:p>
          <a:p>
            <a:pPr algn="ctr"/>
            <a:r>
              <a:rPr kumimoji="1" lang="en-US" altLang="ja-JP" sz="4800" b="1" dirty="0"/>
              <a:t>2022</a:t>
            </a:r>
            <a:r>
              <a:rPr kumimoji="1" lang="ja-JP" altLang="en-US" sz="4800" b="1" dirty="0"/>
              <a:t>年</a:t>
            </a:r>
            <a:r>
              <a:rPr kumimoji="1" lang="en-US" altLang="ja-JP" sz="4800" b="1" dirty="0"/>
              <a:t>7</a:t>
            </a:r>
            <a:r>
              <a:rPr kumimoji="1" lang="ja-JP" altLang="en-US" sz="4800" b="1" dirty="0"/>
              <a:t>月</a:t>
            </a:r>
            <a:r>
              <a:rPr kumimoji="1" lang="en-US" altLang="ja-JP" sz="4800" b="1" dirty="0"/>
              <a:t>18</a:t>
            </a:r>
            <a:r>
              <a:rPr kumimoji="1" lang="ja-JP" altLang="en-US" sz="4800" b="1" dirty="0"/>
              <a:t>日</a:t>
            </a:r>
            <a:endParaRPr kumimoji="1" lang="ja-JP" altLang="en-US" sz="4800" b="1" dirty="0"/>
          </a:p>
          <a:p>
            <a:pPr algn="ctr"/>
            <a:r>
              <a:rPr kumimoji="1" lang="en-US" altLang="ja-JP" sz="4800" b="1" dirty="0"/>
              <a:t>FUJI-KO</a:t>
            </a:r>
            <a:r>
              <a:rPr kumimoji="1" lang="ja-JP" altLang="en-US" sz="4800" b="1" dirty="0"/>
              <a:t>Ⅱ仕様</a:t>
            </a:r>
            <a:endParaRPr kumimoji="1" lang="ja-JP" altLang="en-US" sz="4800" b="1" dirty="0"/>
          </a:p>
          <a:p>
            <a:pPr algn="ctr"/>
            <a:r>
              <a:rPr lang="ja-JP" altLang="en-US" sz="3200" dirty="0">
                <a:latin typeface="Meiryo UI" panose="020B0604030504040204" pitchFamily="50" charset="-128"/>
                <a:ea typeface="Meiryo UI" panose="020B0604030504040204" pitchFamily="50" charset="-128"/>
                <a:sym typeface="+mn-ea"/>
              </a:rPr>
              <a:t>毎日</a:t>
            </a:r>
            <a:r>
              <a:rPr lang="en-US" altLang="ja-JP" sz="3200" dirty="0">
                <a:latin typeface="Meiryo UI" panose="020B0604030504040204" pitchFamily="50" charset="-128"/>
                <a:ea typeface="Meiryo UI" panose="020B0604030504040204" pitchFamily="50" charset="-128"/>
                <a:sym typeface="+mn-ea"/>
              </a:rPr>
              <a:t>1</a:t>
            </a:r>
            <a:r>
              <a:rPr lang="ja-JP" altLang="en-US" sz="3200" dirty="0">
                <a:latin typeface="Meiryo UI" panose="020B0604030504040204" pitchFamily="50" charset="-128"/>
                <a:ea typeface="Meiryo UI" panose="020B0604030504040204" pitchFamily="50" charset="-128"/>
                <a:sym typeface="+mn-ea"/>
              </a:rPr>
              <a:t>分セルフで骨盤ケア</a:t>
            </a:r>
            <a:endParaRPr lang="ja-JP" altLang="en-US" sz="3200" dirty="0">
              <a:latin typeface="Meiryo UI" panose="020B0604030504040204" pitchFamily="50" charset="-128"/>
              <a:ea typeface="Meiryo UI" panose="020B0604030504040204" pitchFamily="50" charset="-128"/>
              <a:sym typeface="+mn-ea"/>
            </a:endParaRPr>
          </a:p>
          <a:p>
            <a:pPr algn="ctr"/>
            <a:endParaRPr kumimoji="1" lang="ja-JP" altLang="en-US" sz="3200" b="1" dirty="0">
              <a:latin typeface="Meiryo UI" panose="020B0604030504040204" pitchFamily="50" charset="-128"/>
              <a:ea typeface="Meiryo UI" panose="020B0604030504040204" pitchFamily="50" charset="-128"/>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0480"/>
            <a:ext cx="12192000" cy="648970"/>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a:t>表面</a:t>
            </a:r>
            <a:endParaRPr kumimoji="1" lang="ja-JP" altLang="en-US" sz="3600" b="1"/>
          </a:p>
        </p:txBody>
      </p:sp>
      <p:sp>
        <p:nvSpPr>
          <p:cNvPr id="12" name="テキスト ボックス 12"/>
          <p:cNvSpPr txBox="1"/>
          <p:nvPr/>
        </p:nvSpPr>
        <p:spPr>
          <a:xfrm>
            <a:off x="166790" y="618535"/>
            <a:ext cx="3484245" cy="3757930"/>
          </a:xfrm>
          <a:prstGeom prst="rect">
            <a:avLst/>
          </a:prstGeom>
          <a:noFill/>
        </p:spPr>
        <p:txBody>
          <a:bodyPr wrap="none" rtlCol="0">
            <a:spAutoFit/>
          </a:bodyPr>
          <a:lstStyle/>
          <a:p>
            <a:pPr algn="l"/>
            <a:r>
              <a:rPr lang="ja-JP" altLang="en-US" sz="1000" b="1" dirty="0"/>
              <a:t>フジコツー</a:t>
            </a:r>
            <a:endParaRPr lang="ja-JP" altLang="en-US" sz="1000" b="1" dirty="0"/>
          </a:p>
          <a:p>
            <a:pPr algn="l"/>
            <a:r>
              <a:rPr lang="ja-JP" altLang="en-US" sz="1000" b="1" dirty="0"/>
              <a:t>世界 7カ国 で活躍,施術実績5万人</a:t>
            </a:r>
            <a:endParaRPr lang="ja-JP" altLang="en-US" sz="1000" b="1" dirty="0"/>
          </a:p>
          <a:p>
            <a:pPr algn="l"/>
            <a:r>
              <a:rPr lang="ja-JP" altLang="en-US" sz="1000" b="1" dirty="0"/>
              <a:t>元プロキックボクサー</a:t>
            </a:r>
            <a:endParaRPr lang="ja-JP" altLang="en-US" sz="1000" b="1" dirty="0"/>
          </a:p>
          <a:p>
            <a:pPr algn="l"/>
            <a:r>
              <a:rPr lang="ja-JP" altLang="en-US" sz="1000" b="1" dirty="0"/>
              <a:t>病院で働く整体師</a:t>
            </a:r>
            <a:endParaRPr lang="ja-JP" altLang="en-US" sz="1000" b="1" dirty="0"/>
          </a:p>
          <a:p>
            <a:pPr algn="l"/>
            <a:r>
              <a:rPr lang="ja-JP" altLang="en-US" sz="1000" b="1" dirty="0"/>
              <a:t>整体ベストバランス代表</a:t>
            </a:r>
            <a:endParaRPr lang="ja-JP" altLang="en-US" sz="1000" b="1" dirty="0"/>
          </a:p>
          <a:p>
            <a:pPr algn="l"/>
            <a:r>
              <a:rPr lang="ja-JP" altLang="en-US" sz="1000" b="1" dirty="0"/>
              <a:t>中村篤史考案 お尻にしく!</a:t>
            </a:r>
            <a:endParaRPr lang="ja-JP" altLang="en-US" sz="1000" b="1" dirty="0"/>
          </a:p>
          <a:p>
            <a:pPr algn="l"/>
            <a:r>
              <a:rPr lang="ja-JP" altLang="en-US" sz="1000" b="1" dirty="0"/>
              <a:t>ケア</a:t>
            </a:r>
            <a:endParaRPr lang="ja-JP" altLang="en-US" sz="1000" b="1" dirty="0"/>
          </a:p>
          <a:p>
            <a:pPr algn="l"/>
            <a:r>
              <a:rPr lang="ja-JP" altLang="en-US" sz="1000" b="1" dirty="0"/>
              <a:t>体格に合わせて調整可!自分の体重でセル整体</a:t>
            </a:r>
            <a:endParaRPr lang="ja-JP" altLang="en-US" sz="1000" b="1" dirty="0"/>
          </a:p>
          <a:p>
            <a:pPr algn="l"/>
            <a:r>
              <a:rPr lang="ja-JP" altLang="en-US" sz="1000" b="1" dirty="0"/>
              <a:t>軽量コンパクト!整体の技術をギアで再現!</a:t>
            </a:r>
            <a:endParaRPr lang="ja-JP" altLang="en-US" sz="1000" b="1" dirty="0"/>
          </a:p>
          <a:p>
            <a:pPr algn="l"/>
            <a:r>
              <a:rPr lang="ja-JP" altLang="en-US" sz="1000" b="1" dirty="0"/>
              <a:t>1min #昌のウ老二三 朝は1日のウォーミングアップ</a:t>
            </a:r>
            <a:endParaRPr lang="ja-JP" altLang="en-US" sz="1000" b="1" dirty="0"/>
          </a:p>
          <a:p>
            <a:pPr algn="l"/>
            <a:r>
              <a:rPr lang="ja-JP" altLang="en-US" sz="1000" b="1" dirty="0"/>
              <a:t>FUJI-KOをセットして深呼吸をしながら1分間チャレンジ!</a:t>
            </a:r>
            <a:endParaRPr lang="ja-JP" altLang="en-US" sz="1000" b="1" dirty="0"/>
          </a:p>
          <a:p>
            <a:pPr algn="l"/>
            <a:r>
              <a:rPr lang="ja-JP" altLang="en-US" sz="1000" b="1" dirty="0"/>
              <a:t>Step.1 Step.2 Step.3</a:t>
            </a:r>
            <a:endParaRPr lang="ja-JP" altLang="en-US" sz="1000" b="1" dirty="0"/>
          </a:p>
          <a:p>
            <a:pPr algn="l"/>
            <a:r>
              <a:rPr lang="ja-JP" altLang="en-US" sz="1000" b="1" dirty="0"/>
              <a:t>肩甲骨をまわす 右足の曲げ伸ばし 左足の曲げ伸ばし</a:t>
            </a:r>
            <a:endParaRPr lang="ja-JP" altLang="en-US" sz="1000" b="1" dirty="0"/>
          </a:p>
          <a:p>
            <a:pPr algn="l"/>
            <a:r>
              <a:rPr lang="ja-JP" altLang="en-US" sz="1000" b="1" dirty="0"/>
              <a:t>x10</a:t>
            </a:r>
            <a:endParaRPr lang="ja-JP" altLang="en-US" sz="1000" b="1" dirty="0"/>
          </a:p>
          <a:p>
            <a:pPr algn="l"/>
            <a:r>
              <a:rPr lang="ja-JP" altLang="en-US" sz="1000" b="1" dirty="0"/>
              <a:t>取扱説明書は製品QRコードからダウンロード</a:t>
            </a:r>
            <a:endParaRPr lang="ja-JP" altLang="en-US" sz="1000" b="1" dirty="0"/>
          </a:p>
          <a:p>
            <a:pPr algn="l"/>
            <a:r>
              <a:rPr lang="ja-JP" altLang="en-US" sz="1000" b="1" dirty="0"/>
              <a:t>x10 x10</a:t>
            </a:r>
            <a:endParaRPr lang="ja-JP" altLang="en-US" sz="1000" b="1" dirty="0"/>
          </a:p>
          <a:p>
            <a:pPr algn="l"/>
            <a:r>
              <a:rPr lang="ja-JP" altLang="en-US" sz="1000" b="1" dirty="0"/>
              <a:t>深層筋を</a:t>
            </a:r>
            <a:endParaRPr lang="ja-JP" altLang="en-US" sz="1000" b="1" dirty="0"/>
          </a:p>
          <a:p>
            <a:pPr algn="l"/>
            <a:r>
              <a:rPr lang="ja-JP" altLang="en-US" sz="1000" b="1" dirty="0"/>
              <a:t>整える</a:t>
            </a:r>
            <a:endParaRPr lang="ja-JP" altLang="en-US" sz="1000" b="1" dirty="0"/>
          </a:p>
          <a:p>
            <a:pPr algn="l"/>
            <a:r>
              <a:rPr lang="ja-JP" altLang="en-US" sz="1000" b="1" dirty="0"/>
              <a:t>新習慣</a:t>
            </a:r>
            <a:endParaRPr lang="ja-JP" altLang="en-US" sz="1000" b="1" dirty="0"/>
          </a:p>
          <a:p>
            <a:pPr algn="l"/>
            <a:r>
              <a:rPr lang="ja-JP" altLang="en-US" sz="1000" b="1" dirty="0"/>
              <a:t>応用編</a:t>
            </a:r>
            <a:endParaRPr lang="ja-JP" altLang="en-US" sz="1000" b="1" dirty="0"/>
          </a:p>
          <a:p>
            <a:pPr algn="l"/>
            <a:r>
              <a:rPr lang="ja-JP" altLang="en-US" sz="1000" b="1" dirty="0"/>
              <a:t>3 段階のアジャスター機構搭載</a:t>
            </a:r>
            <a:endParaRPr lang="ja-JP" altLang="en-US" sz="1000" b="1" dirty="0"/>
          </a:p>
          <a:p>
            <a:pPr algn="l"/>
            <a:r>
              <a:rPr lang="ja-JP" altLang="en-US" sz="1000" b="1" dirty="0"/>
              <a:t>納得の位置でしっかりほぐしたい方に!</a:t>
            </a:r>
            <a:endParaRPr lang="ja-JP" altLang="en-US" sz="1000" b="1" dirty="0"/>
          </a:p>
          <a:p>
            <a:pPr algn="l"/>
            <a:endParaRPr lang="ja-JP" altLang="en-US" sz="1000" b="1" dirty="0"/>
          </a:p>
          <a:p>
            <a:pPr algn="l"/>
            <a:endParaRPr lang="ja-JP" altLang="en-US" sz="1000" b="1" dirty="0"/>
          </a:p>
        </p:txBody>
      </p:sp>
      <p:sp>
        <p:nvSpPr>
          <p:cNvPr id="4" name="テキスト ボックス 12"/>
          <p:cNvSpPr txBox="1"/>
          <p:nvPr/>
        </p:nvSpPr>
        <p:spPr>
          <a:xfrm>
            <a:off x="3805340" y="619170"/>
            <a:ext cx="2714625" cy="1929130"/>
          </a:xfrm>
          <a:prstGeom prst="rect">
            <a:avLst/>
          </a:prstGeom>
          <a:noFill/>
        </p:spPr>
        <p:txBody>
          <a:bodyPr wrap="none" rtlCol="0">
            <a:spAutoFit/>
          </a:bodyPr>
          <a:p>
            <a:pPr algn="l"/>
            <a:r>
              <a:rPr lang="ja-JP" altLang="en-US" sz="1000" b="1" dirty="0">
                <a:solidFill>
                  <a:srgbClr val="FF0000"/>
                </a:solidFill>
              </a:rPr>
              <a:t>フジコツー</a:t>
            </a:r>
            <a:endParaRPr lang="ja-JP" altLang="en-US" sz="1000" b="1" dirty="0">
              <a:solidFill>
                <a:srgbClr val="FF0000"/>
              </a:solidFill>
            </a:endParaRPr>
          </a:p>
          <a:p>
            <a:pPr algn="l"/>
            <a:r>
              <a:rPr lang="ja-JP" altLang="en-US" sz="1000" b="1" dirty="0">
                <a:solidFill>
                  <a:srgbClr val="FF0000"/>
                </a:solidFill>
              </a:rPr>
              <a:t>世界 7カ国 で活躍,施術実績5万人</a:t>
            </a:r>
            <a:endParaRPr lang="ja-JP" altLang="en-US" sz="1000" b="1" dirty="0">
              <a:solidFill>
                <a:srgbClr val="FF0000"/>
              </a:solidFill>
            </a:endParaRPr>
          </a:p>
          <a:p>
            <a:pPr algn="l"/>
            <a:r>
              <a:rPr lang="ja-JP" altLang="en-US" sz="1000" b="1" dirty="0">
                <a:solidFill>
                  <a:srgbClr val="FF0000"/>
                </a:solidFill>
              </a:rPr>
              <a:t>元プロキックボクサー</a:t>
            </a:r>
            <a:endParaRPr lang="ja-JP" altLang="en-US" sz="1000" b="1" dirty="0">
              <a:solidFill>
                <a:srgbClr val="FF0000"/>
              </a:solidFill>
            </a:endParaRPr>
          </a:p>
          <a:p>
            <a:pPr algn="l"/>
            <a:r>
              <a:rPr lang="ja-JP" altLang="en-US" sz="1000" b="1" dirty="0">
                <a:solidFill>
                  <a:srgbClr val="FF0000"/>
                </a:solidFill>
              </a:rPr>
              <a:t>病院で働く整体師</a:t>
            </a:r>
            <a:endParaRPr lang="ja-JP" altLang="en-US" sz="1000" b="1" dirty="0">
              <a:solidFill>
                <a:srgbClr val="FF0000"/>
              </a:solidFill>
            </a:endParaRPr>
          </a:p>
          <a:p>
            <a:pPr algn="l"/>
            <a:r>
              <a:rPr lang="ja-JP" altLang="en-US" sz="1000" b="1" dirty="0">
                <a:solidFill>
                  <a:srgbClr val="FF0000"/>
                </a:solidFill>
              </a:rPr>
              <a:t>整体ベストバランス代表</a:t>
            </a:r>
            <a:endParaRPr lang="ja-JP" altLang="en-US" sz="1000" b="1" dirty="0">
              <a:solidFill>
                <a:srgbClr val="FF0000"/>
              </a:solidFill>
            </a:endParaRPr>
          </a:p>
          <a:p>
            <a:pPr algn="l"/>
            <a:r>
              <a:rPr lang="ja-JP" altLang="en-US" sz="1000" b="1" dirty="0"/>
              <a:t>中村篤史考案 </a:t>
            </a:r>
            <a:r>
              <a:rPr lang="ja-JP" altLang="en-US" sz="1000" b="1" dirty="0">
                <a:solidFill>
                  <a:srgbClr val="FF0000"/>
                </a:solidFill>
              </a:rPr>
              <a:t>お尻をほぐす</a:t>
            </a:r>
            <a:endParaRPr lang="ja-JP" altLang="en-US" sz="1000" b="1" dirty="0">
              <a:solidFill>
                <a:srgbClr val="FF0000"/>
              </a:solidFill>
            </a:endParaRPr>
          </a:p>
          <a:p>
            <a:pPr algn="l"/>
            <a:r>
              <a:rPr lang="ja-JP" altLang="en-US" sz="1000" b="1" dirty="0"/>
              <a:t>ケア</a:t>
            </a:r>
            <a:endParaRPr lang="ja-JP" altLang="en-US" sz="1000" b="1" dirty="0"/>
          </a:p>
          <a:p>
            <a:pPr algn="l"/>
            <a:r>
              <a:rPr lang="ja-JP" altLang="en-US" sz="1000" b="1" dirty="0">
                <a:solidFill>
                  <a:srgbClr val="FF0000"/>
                </a:solidFill>
                <a:sym typeface="+mn-ea"/>
              </a:rPr>
              <a:t>アジャスター機構搭載</a:t>
            </a:r>
            <a:r>
              <a:rPr lang="ja-JP" altLang="en-US" sz="1000" b="1" dirty="0">
                <a:solidFill>
                  <a:srgbClr val="FF0000"/>
                </a:solidFill>
              </a:rPr>
              <a:t>!自重で</a:t>
            </a:r>
            <a:r>
              <a:rPr lang="en-US" altLang="ja-JP" sz="1000" b="1" dirty="0">
                <a:solidFill>
                  <a:srgbClr val="FF0000"/>
                </a:solidFill>
              </a:rPr>
              <a:t>1</a:t>
            </a:r>
            <a:r>
              <a:rPr lang="ja-JP" altLang="en-US" sz="1000" b="1" dirty="0">
                <a:solidFill>
                  <a:srgbClr val="FF0000"/>
                </a:solidFill>
              </a:rPr>
              <a:t>分セルフ整体</a:t>
            </a:r>
            <a:endParaRPr lang="ja-JP" altLang="en-US" sz="1000" b="1" dirty="0">
              <a:solidFill>
                <a:srgbClr val="FF0000"/>
              </a:solidFill>
            </a:endParaRPr>
          </a:p>
          <a:p>
            <a:pPr algn="l"/>
            <a:r>
              <a:rPr lang="ja-JP" altLang="en-US" sz="1000" b="1" dirty="0"/>
              <a:t>軽量コンパクト!</a:t>
            </a:r>
            <a:r>
              <a:rPr lang="ja-JP" altLang="en-US" sz="1000" b="1" dirty="0">
                <a:solidFill>
                  <a:srgbClr val="FF0000"/>
                </a:solidFill>
              </a:rPr>
              <a:t>整体ケアを再現!</a:t>
            </a:r>
            <a:endParaRPr lang="ja-JP" altLang="en-US" sz="1000" b="1" dirty="0">
              <a:solidFill>
                <a:srgbClr val="FF0000"/>
              </a:solidFill>
            </a:endParaRPr>
          </a:p>
          <a:p>
            <a:pPr algn="l"/>
            <a:endParaRPr lang="ja-JP" altLang="en-US" sz="1000" b="1" dirty="0"/>
          </a:p>
          <a:p>
            <a:pPr algn="l"/>
            <a:r>
              <a:rPr lang="ja-JP" altLang="en-US" sz="1000" b="1" dirty="0"/>
              <a:t>↑</a:t>
            </a:r>
            <a:endParaRPr lang="ja-JP" altLang="en-US" sz="1000" b="1" dirty="0"/>
          </a:p>
          <a:p>
            <a:pPr algn="l"/>
            <a:r>
              <a:rPr lang="ja-JP" altLang="en-US" sz="1000" b="1" dirty="0"/>
              <a:t>修正点</a:t>
            </a:r>
            <a:endParaRPr lang="ja-JP" altLang="en-US" sz="1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0480"/>
            <a:ext cx="12192000" cy="648970"/>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a:t>裏</a:t>
            </a:r>
            <a:r>
              <a:rPr kumimoji="1" lang="ja-JP" altLang="en-US" sz="3600" b="1"/>
              <a:t>面</a:t>
            </a:r>
            <a:endParaRPr kumimoji="1" lang="ja-JP" altLang="en-US" sz="3600" b="1"/>
          </a:p>
        </p:txBody>
      </p:sp>
      <p:sp>
        <p:nvSpPr>
          <p:cNvPr id="12" name="テキスト ボックス 12"/>
          <p:cNvSpPr txBox="1"/>
          <p:nvPr/>
        </p:nvSpPr>
        <p:spPr>
          <a:xfrm>
            <a:off x="-215" y="618535"/>
            <a:ext cx="8717915" cy="4243705"/>
          </a:xfrm>
          <a:prstGeom prst="rect">
            <a:avLst/>
          </a:prstGeom>
          <a:noFill/>
        </p:spPr>
        <p:txBody>
          <a:bodyPr wrap="none" rtlCol="0">
            <a:spAutoFit/>
          </a:bodyPr>
          <a:lstStyle/>
          <a:p>
            <a:pPr algn="l"/>
            <a:r>
              <a:rPr lang="ja-JP" altLang="en-US" sz="800" b="1" dirty="0">
                <a:sym typeface="+mn-ea"/>
              </a:rPr>
              <a:t>スペースを作り説明イラスト大きさ</a:t>
            </a:r>
            <a:r>
              <a:rPr lang="ja-JP" altLang="en-US" sz="800" b="1" dirty="0">
                <a:sym typeface="+mn-ea"/>
              </a:rPr>
              <a:t>を二倍にしたいです！</a:t>
            </a:r>
            <a:endParaRPr lang="ja-JP" altLang="en-US" sz="800" b="1" dirty="0">
              <a:sym typeface="+mn-ea"/>
            </a:endParaRPr>
          </a:p>
          <a:p>
            <a:pPr algn="l"/>
            <a:endParaRPr lang="ja-JP" altLang="en-US" sz="800" b="1" dirty="0">
              <a:sym typeface="+mn-ea"/>
            </a:endParaRPr>
          </a:p>
          <a:p>
            <a:pPr algn="l"/>
            <a:endParaRPr lang="ja-JP" altLang="en-US" sz="800" b="1" dirty="0">
              <a:sym typeface="+mn-ea"/>
            </a:endParaRPr>
          </a:p>
          <a:p>
            <a:pPr algn="l"/>
            <a:endParaRPr lang="ja-JP" altLang="en-US" sz="800" b="1" dirty="0">
              <a:sym typeface="+mn-ea"/>
            </a:endParaRPr>
          </a:p>
          <a:p>
            <a:pPr algn="l"/>
            <a:r>
              <a:rPr lang="ja-JP" altLang="en-US" sz="800" b="1" dirty="0">
                <a:sym typeface="+mn-ea"/>
              </a:rPr>
              <a:t>深層筋を整える新習慣</a:t>
            </a:r>
            <a:endParaRPr lang="ja-JP" altLang="en-US" sz="800" b="1" dirty="0"/>
          </a:p>
          <a:p>
            <a:pPr algn="l"/>
            <a:r>
              <a:rPr lang="ja-JP" altLang="en-US" sz="800" b="1" dirty="0">
                <a:sym typeface="+mn-ea"/>
              </a:rPr>
              <a:t>アジャスター機能でサイズ調整</a:t>
            </a:r>
            <a:endParaRPr lang="ja-JP" altLang="en-US" sz="800" b="1" dirty="0"/>
          </a:p>
          <a:p>
            <a:pPr algn="l"/>
            <a:endParaRPr lang="ja-JP" altLang="en-US" sz="800" b="1" dirty="0"/>
          </a:p>
          <a:p>
            <a:pPr algn="l"/>
            <a:r>
              <a:rPr lang="ja-JP" altLang="en-US" sz="800" b="1" dirty="0">
                <a:sym typeface="+mn-ea"/>
              </a:rPr>
              <a:t>人気のFUJI-KOにアジャスター機能を搭載。幅を調整して骨盤にフィット。</a:t>
            </a:r>
            <a:endParaRPr lang="ja-JP" altLang="en-US" sz="800" b="1" dirty="0">
              <a:sym typeface="+mn-ea"/>
            </a:endParaRPr>
          </a:p>
          <a:p>
            <a:pPr algn="l"/>
            <a:r>
              <a:rPr lang="ja-JP" altLang="en-US" sz="800" b="1" dirty="0">
                <a:sym typeface="+mn-ea"/>
              </a:rPr>
              <a:t>ポイントであるお尻の筋肉を圧迫しながら動かすことで「腰が重い」「だるい」、「腰が動かしづらい」等の不調をケア。毎日できる本格ケア、セルフストレッチをご体感ください。◼️</a:t>
            </a:r>
            <a:endParaRPr lang="ja-JP" altLang="en-US" sz="800" b="1" dirty="0"/>
          </a:p>
          <a:p>
            <a:pPr algn="l"/>
            <a:endParaRPr lang="ja-JP" altLang="en-US" sz="800" b="1" dirty="0"/>
          </a:p>
          <a:p>
            <a:pPr algn="l"/>
            <a:r>
              <a:rPr lang="ja-JP" altLang="en-US" sz="800" b="1" dirty="0">
                <a:sym typeface="+mn-ea"/>
              </a:rPr>
              <a:t>筋肉を圧迫</a:t>
            </a:r>
            <a:endParaRPr lang="ja-JP" altLang="en-US" sz="800" b="1" dirty="0"/>
          </a:p>
          <a:p>
            <a:pPr algn="l"/>
            <a:r>
              <a:rPr lang="ja-JP" altLang="en-US" sz="800" b="1" dirty="0">
                <a:sym typeface="+mn-ea"/>
              </a:rPr>
              <a:t>×</a:t>
            </a:r>
            <a:endParaRPr lang="ja-JP" altLang="en-US" sz="800" b="1" dirty="0"/>
          </a:p>
          <a:p>
            <a:pPr algn="l"/>
            <a:r>
              <a:rPr lang="ja-JP" altLang="en-US" sz="800" b="1" dirty="0">
                <a:sym typeface="+mn-ea"/>
              </a:rPr>
              <a:t>動かす</a:t>
            </a:r>
            <a:endParaRPr lang="ja-JP" altLang="en-US" sz="800" b="1" dirty="0"/>
          </a:p>
          <a:p>
            <a:pPr algn="l"/>
            <a:endParaRPr lang="ja-JP" altLang="en-US" sz="800" b="1" dirty="0"/>
          </a:p>
          <a:p>
            <a:pPr algn="l"/>
            <a:r>
              <a:rPr lang="ja-JP" altLang="en-US" sz="800" b="1" dirty="0">
                <a:solidFill>
                  <a:srgbClr val="FF0000"/>
                </a:solidFill>
                <a:sym typeface="+mn-ea"/>
              </a:rPr>
              <a:t>セット位置/使用方法(基本編)</a:t>
            </a:r>
            <a:endParaRPr lang="ja-JP" altLang="en-US" sz="800" b="1" dirty="0">
              <a:solidFill>
                <a:srgbClr val="FF0000"/>
              </a:solidFill>
              <a:sym typeface="+mn-ea"/>
            </a:endParaRPr>
          </a:p>
          <a:p>
            <a:pPr algn="l"/>
            <a:r>
              <a:rPr lang="ja-JP" altLang="en-US" sz="800" b="1" dirty="0">
                <a:solidFill>
                  <a:srgbClr val="FF0000"/>
                </a:solidFill>
                <a:sym typeface="+mn-ea"/>
              </a:rPr>
              <a:t>軽量コンパクトで簡単️</a:t>
            </a:r>
            <a:endParaRPr lang="ja-JP" altLang="en-US" sz="800" b="1" dirty="0">
              <a:solidFill>
                <a:srgbClr val="FF0000"/>
              </a:solidFill>
              <a:sym typeface="+mn-ea"/>
            </a:endParaRPr>
          </a:p>
          <a:p>
            <a:pPr algn="l"/>
            <a:r>
              <a:rPr lang="ja-JP" altLang="en-US" sz="800" b="1" dirty="0">
                <a:solidFill>
                  <a:srgbClr val="FF0000"/>
                </a:solidFill>
                <a:sym typeface="+mn-ea"/>
              </a:rPr>
              <a:t>持ち歩きができるので</a:t>
            </a:r>
            <a:endParaRPr lang="ja-JP" altLang="en-US" sz="800" b="1" dirty="0">
              <a:solidFill>
                <a:srgbClr val="FF0000"/>
              </a:solidFill>
              <a:sym typeface="+mn-ea"/>
            </a:endParaRPr>
          </a:p>
          <a:p>
            <a:pPr algn="l"/>
            <a:r>
              <a:rPr lang="ja-JP" altLang="en-US" sz="800" b="1" dirty="0">
                <a:solidFill>
                  <a:srgbClr val="FF0000"/>
                </a:solidFill>
                <a:sym typeface="+mn-ea"/>
              </a:rPr>
              <a:t>出張先や旅行先での</a:t>
            </a:r>
            <a:endParaRPr lang="ja-JP" altLang="en-US" sz="800" b="1" dirty="0">
              <a:solidFill>
                <a:srgbClr val="FF0000"/>
              </a:solidFill>
              <a:sym typeface="+mn-ea"/>
            </a:endParaRPr>
          </a:p>
          <a:p>
            <a:pPr algn="l"/>
            <a:r>
              <a:rPr lang="ja-JP" altLang="en-US" sz="800" b="1" dirty="0">
                <a:solidFill>
                  <a:srgbClr val="FF0000"/>
                </a:solidFill>
                <a:sym typeface="+mn-ea"/>
              </a:rPr>
              <a:t>リラックスタイムにも。</a:t>
            </a:r>
            <a:endParaRPr lang="ja-JP" altLang="en-US" sz="800" b="1" dirty="0">
              <a:solidFill>
                <a:srgbClr val="FF0000"/>
              </a:solidFill>
              <a:sym typeface="+mn-ea"/>
            </a:endParaRPr>
          </a:p>
          <a:p>
            <a:pPr algn="l"/>
            <a:endParaRPr lang="ja-JP" altLang="en-US" sz="800" b="1" dirty="0">
              <a:solidFill>
                <a:srgbClr val="FF0000"/>
              </a:solidFill>
              <a:sym typeface="+mn-ea"/>
            </a:endParaRPr>
          </a:p>
          <a:p>
            <a:pPr algn="l"/>
            <a:r>
              <a:rPr lang="ja-JP" altLang="en-US" sz="800" b="1" dirty="0">
                <a:solidFill>
                  <a:srgbClr val="FF0000"/>
                </a:solidFill>
                <a:sym typeface="+mn-ea"/>
              </a:rPr>
              <a:t>電気・薬なしでOK</a:t>
            </a:r>
            <a:endParaRPr lang="ja-JP" altLang="en-US" sz="800" b="1" dirty="0">
              <a:solidFill>
                <a:srgbClr val="FF0000"/>
              </a:solidFill>
              <a:sym typeface="+mn-ea"/>
            </a:endParaRPr>
          </a:p>
          <a:p>
            <a:pPr algn="l"/>
            <a:r>
              <a:rPr lang="ja-JP" altLang="en-US" sz="800" b="1" dirty="0">
                <a:solidFill>
                  <a:srgbClr val="FF0000"/>
                </a:solidFill>
                <a:sym typeface="+mn-ea"/>
              </a:rPr>
              <a:t>ポイントをエッジ部分で</a:t>
            </a:r>
            <a:endParaRPr lang="ja-JP" altLang="en-US" sz="800" b="1" dirty="0">
              <a:solidFill>
                <a:srgbClr val="FF0000"/>
              </a:solidFill>
              <a:sym typeface="+mn-ea"/>
            </a:endParaRPr>
          </a:p>
          <a:p>
            <a:pPr algn="l"/>
            <a:r>
              <a:rPr lang="ja-JP" altLang="en-US" sz="800" b="1" dirty="0">
                <a:solidFill>
                  <a:srgbClr val="FF0000"/>
                </a:solidFill>
                <a:sym typeface="+mn-ea"/>
              </a:rPr>
              <a:t>「筋膜リリース」</a:t>
            </a:r>
            <a:endParaRPr lang="ja-JP" altLang="en-US" sz="800" b="1" dirty="0">
              <a:solidFill>
                <a:srgbClr val="FF0000"/>
              </a:solidFill>
              <a:sym typeface="+mn-ea"/>
            </a:endParaRPr>
          </a:p>
          <a:p>
            <a:pPr algn="l"/>
            <a:r>
              <a:rPr lang="ja-JP" altLang="en-US" sz="800" b="1" dirty="0">
                <a:solidFill>
                  <a:srgbClr val="FF0000"/>
                </a:solidFill>
                <a:sym typeface="+mn-ea"/>
              </a:rPr>
              <a:t>自重で筋肉をほぐします。</a:t>
            </a:r>
            <a:endParaRPr lang="ja-JP" altLang="en-US" sz="800" b="1" dirty="0">
              <a:solidFill>
                <a:srgbClr val="FF0000"/>
              </a:solidFill>
              <a:sym typeface="+mn-ea"/>
            </a:endParaRPr>
          </a:p>
          <a:p>
            <a:pPr algn="l"/>
            <a:endParaRPr lang="ja-JP" altLang="en-US" sz="800" b="1" dirty="0">
              <a:solidFill>
                <a:srgbClr val="FF0000"/>
              </a:solidFill>
              <a:sym typeface="+mn-ea"/>
            </a:endParaRPr>
          </a:p>
          <a:p>
            <a:pPr algn="l"/>
            <a:r>
              <a:rPr lang="ja-JP" altLang="en-US" sz="800" b="1" dirty="0">
                <a:solidFill>
                  <a:srgbClr val="FF0000"/>
                </a:solidFill>
                <a:sym typeface="+mn-ea"/>
              </a:rPr>
              <a:t>【お尻の中心】</a:t>
            </a:r>
            <a:endParaRPr lang="ja-JP" altLang="en-US" sz="800" b="1" dirty="0">
              <a:solidFill>
                <a:srgbClr val="FF0000"/>
              </a:solidFill>
              <a:sym typeface="+mn-ea"/>
            </a:endParaRPr>
          </a:p>
          <a:p>
            <a:pPr algn="l"/>
            <a:r>
              <a:rPr lang="ja-JP" altLang="en-US" sz="800" b="1" dirty="0">
                <a:solidFill>
                  <a:srgbClr val="FF0000"/>
                </a:solidFill>
                <a:sym typeface="+mn-ea"/>
              </a:rPr>
              <a:t>FUJI-KOIは《セット位置》がポイントです。必ずイラストを参照ください。平らな床で仰向け寝になりにFUJI-KOをセット</a:t>
            </a:r>
            <a:endParaRPr lang="ja-JP" altLang="en-US" sz="800" b="1" dirty="0">
              <a:solidFill>
                <a:srgbClr val="FF0000"/>
              </a:solidFill>
              <a:sym typeface="+mn-ea"/>
            </a:endParaRPr>
          </a:p>
          <a:p>
            <a:pPr algn="l"/>
            <a:r>
              <a:rPr lang="ja-JP" altLang="en-US" sz="800" b="1" dirty="0">
                <a:solidFill>
                  <a:srgbClr val="FF0000"/>
                </a:solidFill>
                <a:sym typeface="+mn-ea"/>
              </a:rPr>
              <a:t>気持ち良いと感じるサイズに微調整しましょう。上すぎると骨盤の骨(腸骨)に当たる場合がありますのでご注意ください。</a:t>
            </a:r>
            <a:endParaRPr lang="ja-JP" altLang="en-US" sz="800" b="1" dirty="0">
              <a:solidFill>
                <a:srgbClr val="FF0000"/>
              </a:solidFill>
              <a:sym typeface="+mn-ea"/>
            </a:endParaRPr>
          </a:p>
          <a:p>
            <a:pPr algn="l"/>
            <a:r>
              <a:rPr lang="ja-JP" altLang="en-US" sz="800" b="1" dirty="0">
                <a:solidFill>
                  <a:srgbClr val="FF0000"/>
                </a:solidFill>
                <a:sym typeface="+mn-ea"/>
              </a:rPr>
              <a:t>セット位置は都度お尻を浮かせて調整、お尻を降ろせたらゆっくり脚を伸ばしましょう。</a:t>
            </a:r>
            <a:endParaRPr lang="ja-JP" altLang="en-US" sz="800" b="1" dirty="0">
              <a:solidFill>
                <a:srgbClr val="FF0000"/>
              </a:solidFill>
              <a:sym typeface="+mn-ea"/>
            </a:endParaRPr>
          </a:p>
          <a:p>
            <a:pPr algn="l"/>
            <a:r>
              <a:rPr lang="ja-JP" altLang="en-US" sz="800" b="1" dirty="0">
                <a:solidFill>
                  <a:srgbClr val="FF0000"/>
                </a:solidFill>
                <a:sym typeface="+mn-ea"/>
              </a:rPr>
              <a:t>オモテ面「応用編」にもチャレンジ。</a:t>
            </a:r>
            <a:endParaRPr lang="ja-JP" altLang="en-US" sz="800" b="1" dirty="0">
              <a:solidFill>
                <a:srgbClr val="FF0000"/>
              </a:solidFill>
              <a:sym typeface="+mn-ea"/>
            </a:endParaRPr>
          </a:p>
          <a:p>
            <a:pPr algn="l"/>
            <a:r>
              <a:rPr lang="ja-JP" altLang="en-US" sz="800" b="1" dirty="0">
                <a:solidFill>
                  <a:srgbClr val="FF0000"/>
                </a:solidFill>
                <a:sym typeface="+mn-ea"/>
              </a:rPr>
              <a:t>POINT!圧痛を感じる場合:厚手のタオルをはさむ等をして圧を調整</a:t>
            </a:r>
            <a:endParaRPr lang="ja-JP" altLang="en-US" sz="800" b="1" dirty="0">
              <a:solidFill>
                <a:srgbClr val="FF0000"/>
              </a:solidFill>
              <a:sym typeface="+mn-ea"/>
            </a:endParaRPr>
          </a:p>
          <a:p>
            <a:pPr algn="l"/>
            <a:endParaRPr lang="ja-JP" altLang="en-US" sz="800" b="1" dirty="0">
              <a:solidFill>
                <a:srgbClr val="FF0000"/>
              </a:solidFill>
              <a:sym typeface="+mn-ea"/>
            </a:endParaRPr>
          </a:p>
          <a:p>
            <a:pPr algn="l"/>
            <a:endParaRPr lang="en-US" altLang="ja-JP" sz="800" b="1" dirty="0"/>
          </a:p>
          <a:p>
            <a:pPr algn="l"/>
            <a:endParaRPr lang="ja-JP" altLang="en-US" sz="8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0480"/>
            <a:ext cx="12192000" cy="648970"/>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a:t>その他参考</a:t>
            </a:r>
            <a:endParaRPr kumimoji="1" lang="ja-JP" altLang="en-US" sz="3600" b="1"/>
          </a:p>
        </p:txBody>
      </p:sp>
      <p:sp>
        <p:nvSpPr>
          <p:cNvPr id="12" name="テキスト ボックス 12"/>
          <p:cNvSpPr txBox="1"/>
          <p:nvPr/>
        </p:nvSpPr>
        <p:spPr>
          <a:xfrm>
            <a:off x="717970" y="778555"/>
            <a:ext cx="12273280" cy="5650865"/>
          </a:xfrm>
          <a:prstGeom prst="rect">
            <a:avLst/>
          </a:prstGeom>
          <a:noFill/>
        </p:spPr>
        <p:txBody>
          <a:bodyPr wrap="none" rtlCol="0">
            <a:spAutoFit/>
          </a:bodyPr>
          <a:lstStyle/>
          <a:p>
            <a:pPr algn="l"/>
            <a:r>
              <a:rPr lang="ja-JP" altLang="en-US" sz="1400" b="1" dirty="0">
                <a:sym typeface="+mn-ea"/>
              </a:rPr>
              <a:t>【仕様】整体グッズ</a:t>
            </a:r>
            <a:endParaRPr lang="ja-JP" altLang="en-US" sz="1400" b="1" dirty="0"/>
          </a:p>
          <a:p>
            <a:pPr algn="l"/>
            <a:r>
              <a:rPr lang="ja-JP" altLang="en-US" sz="1400" b="1" dirty="0">
                <a:sym typeface="+mn-ea"/>
              </a:rPr>
              <a:t>・FUJI-KOⅡ 　令和の虎Edition？</a:t>
            </a:r>
            <a:endParaRPr lang="ja-JP" altLang="en-US" sz="1400" b="1" dirty="0">
              <a:sym typeface="+mn-ea"/>
            </a:endParaRPr>
          </a:p>
          <a:p>
            <a:pPr algn="l"/>
            <a:r>
              <a:rPr lang="ja-JP" altLang="en-US" sz="1400" b="1" dirty="0">
                <a:sym typeface="+mn-ea"/>
              </a:rPr>
              <a:t>・腰痛、足腰の疲れ、不調</a:t>
            </a:r>
            <a:endParaRPr lang="ja-JP" altLang="en-US" sz="1400" b="1" dirty="0"/>
          </a:p>
          <a:p>
            <a:pPr algn="l"/>
            <a:r>
              <a:rPr lang="ja-JP" altLang="en-US" sz="1400" b="1" dirty="0">
                <a:sym typeface="+mn-ea"/>
              </a:rPr>
              <a:t>・デスクワークによる腰コリ</a:t>
            </a:r>
            <a:endParaRPr lang="ja-JP" altLang="en-US" sz="1400" b="1" dirty="0"/>
          </a:p>
          <a:p>
            <a:pPr algn="l"/>
            <a:r>
              <a:rPr lang="ja-JP" altLang="en-US" sz="1400" b="1" dirty="0">
                <a:sym typeface="+mn-ea"/>
              </a:rPr>
              <a:t>・電気不使用</a:t>
            </a:r>
            <a:endParaRPr lang="ja-JP" altLang="en-US" sz="1400" b="1" dirty="0"/>
          </a:p>
          <a:p>
            <a:pPr algn="l"/>
            <a:r>
              <a:rPr lang="ja-JP" altLang="en-US" sz="1400" b="1" dirty="0">
                <a:sym typeface="+mn-ea"/>
              </a:rPr>
              <a:t>・アジャスター機構搭載で90キロまで対応</a:t>
            </a:r>
            <a:endParaRPr lang="ja-JP" altLang="en-US" sz="1400" b="1" dirty="0">
              <a:sym typeface="+mn-ea"/>
            </a:endParaRPr>
          </a:p>
          <a:p>
            <a:pPr algn="l"/>
            <a:endParaRPr lang="ja-JP" altLang="en-US" sz="1400" b="1" dirty="0"/>
          </a:p>
          <a:p>
            <a:pPr algn="l"/>
            <a:r>
              <a:rPr lang="ja-JP" altLang="en-US" sz="1400" b="1" dirty="0">
                <a:sym typeface="+mn-ea"/>
              </a:rPr>
              <a:t>◼アジャスター機構搭載</a:t>
            </a:r>
            <a:endParaRPr lang="ja-JP" altLang="en-US" sz="1400" b="1" dirty="0"/>
          </a:p>
          <a:p>
            <a:pPr algn="l"/>
            <a:r>
              <a:rPr lang="ja-JP" altLang="en-US" sz="1400" b="1" dirty="0">
                <a:sym typeface="+mn-ea"/>
              </a:rPr>
              <a:t>100㍉オンリー</a:t>
            </a:r>
            <a:endParaRPr lang="ja-JP" altLang="en-US" sz="1400" b="1" dirty="0"/>
          </a:p>
          <a:p>
            <a:pPr algn="l"/>
            <a:r>
              <a:rPr lang="ja-JP" altLang="en-US" sz="1400" b="1" dirty="0">
                <a:sym typeface="+mn-ea"/>
              </a:rPr>
              <a:t>→90.100.110に調整可能に</a:t>
            </a:r>
            <a:endParaRPr lang="ja-JP" altLang="en-US" sz="1400" b="1" dirty="0">
              <a:sym typeface="+mn-ea"/>
            </a:endParaRPr>
          </a:p>
          <a:p>
            <a:pPr algn="l"/>
            <a:endParaRPr lang="ja-JP" altLang="en-US" sz="1400" b="1" dirty="0"/>
          </a:p>
          <a:p>
            <a:pPr algn="l"/>
            <a:r>
              <a:rPr lang="ja-JP" altLang="en-US" sz="1400" b="1" dirty="0">
                <a:sym typeface="+mn-ea"/>
              </a:rPr>
              <a:t>大柄小柄の方は安心感があり、使って痛い人はポイントを探す楽しみがあります。毎日モニタリングしてますが開発側からすると予想以上にいいです。</a:t>
            </a:r>
            <a:endParaRPr lang="ja-JP" altLang="en-US" sz="1400" b="1" dirty="0"/>
          </a:p>
          <a:p>
            <a:pPr algn="l"/>
            <a:r>
              <a:rPr lang="ja-JP" altLang="en-US" sz="1400" b="1" dirty="0">
                <a:sym typeface="+mn-ea"/>
              </a:rPr>
              <a:t>虎であるドクター細井のアドバイスがポイントでした。簡単軽量コンパクト</a:t>
            </a:r>
            <a:endParaRPr lang="ja-JP" altLang="en-US" sz="1400" b="1" dirty="0"/>
          </a:p>
          <a:p>
            <a:pPr algn="l"/>
            <a:r>
              <a:rPr lang="ja-JP" altLang="en-US" sz="1400" b="1" dirty="0">
                <a:sym typeface="+mn-ea"/>
              </a:rPr>
              <a:t>持ち歩きができるので</a:t>
            </a:r>
            <a:endParaRPr lang="ja-JP" altLang="en-US" sz="1400" b="1" dirty="0"/>
          </a:p>
          <a:p>
            <a:pPr algn="l"/>
            <a:r>
              <a:rPr lang="ja-JP" altLang="en-US" sz="1400" b="1" dirty="0">
                <a:sym typeface="+mn-ea"/>
              </a:rPr>
              <a:t>出張先や旅行先での</a:t>
            </a:r>
            <a:endParaRPr lang="ja-JP" altLang="en-US" sz="1400" b="1" dirty="0"/>
          </a:p>
          <a:p>
            <a:pPr algn="l"/>
            <a:r>
              <a:rPr lang="ja-JP" altLang="en-US" sz="1400" b="1" dirty="0">
                <a:sym typeface="+mn-ea"/>
              </a:rPr>
              <a:t>リラックスタイムにも。</a:t>
            </a:r>
            <a:endParaRPr lang="ja-JP" altLang="en-US" sz="1400" b="1" dirty="0"/>
          </a:p>
          <a:p>
            <a:pPr algn="l"/>
            <a:endParaRPr lang="ja-JP" altLang="en-US" sz="1400" b="1" dirty="0"/>
          </a:p>
          <a:p>
            <a:pPr algn="l"/>
            <a:r>
              <a:rPr lang="ja-JP" altLang="en-US" sz="1400" b="1" dirty="0">
                <a:sym typeface="+mn-ea"/>
              </a:rPr>
              <a:t>電気・薬なしでOK</a:t>
            </a:r>
            <a:endParaRPr lang="ja-JP" altLang="en-US" sz="1400" b="1" dirty="0"/>
          </a:p>
          <a:p>
            <a:pPr algn="l"/>
            <a:r>
              <a:rPr lang="ja-JP" altLang="en-US" sz="1400" b="1" dirty="0">
                <a:sym typeface="+mn-ea"/>
              </a:rPr>
              <a:t>ポイントをエッジ部分で</a:t>
            </a:r>
            <a:endParaRPr lang="ja-JP" altLang="en-US" sz="1400" b="1" dirty="0"/>
          </a:p>
          <a:p>
            <a:pPr algn="l"/>
            <a:r>
              <a:rPr lang="ja-JP" altLang="en-US" sz="1400" b="1" dirty="0">
                <a:sym typeface="+mn-ea"/>
              </a:rPr>
              <a:t>「あんま」「指圧」のように</a:t>
            </a:r>
            <a:endParaRPr lang="ja-JP" altLang="en-US" sz="1400" b="1" dirty="0"/>
          </a:p>
          <a:p>
            <a:pPr algn="l"/>
            <a:r>
              <a:rPr lang="ja-JP" altLang="en-US" sz="1400" b="1" dirty="0">
                <a:sym typeface="+mn-ea"/>
              </a:rPr>
              <a:t>自分の体重で押して筋膜リリース</a:t>
            </a:r>
            <a:endParaRPr lang="ja-JP" altLang="en-US" sz="1400" b="1" dirty="0"/>
          </a:p>
          <a:p>
            <a:pPr algn="l"/>
            <a:r>
              <a:rPr lang="ja-JP" altLang="en-US" sz="1400" b="1" dirty="0">
                <a:sym typeface="+mn-ea"/>
              </a:rPr>
              <a:t>平らな床に仰向けに寝た状態で、お尻の中心にセットするだけ</a:t>
            </a:r>
            <a:endParaRPr lang="ja-JP" altLang="en-US" sz="1400" b="1" dirty="0"/>
          </a:p>
          <a:p>
            <a:pPr algn="l"/>
            <a:endParaRPr lang="ja-JP" altLang="en-US" sz="1400" b="1" dirty="0"/>
          </a:p>
          <a:p>
            <a:pPr algn="l"/>
            <a:r>
              <a:rPr lang="ja-JP" altLang="en-US" sz="1400" b="1" dirty="0">
                <a:sym typeface="+mn-ea"/>
              </a:rPr>
              <a:t>応力、構造解析</a:t>
            </a:r>
            <a:endParaRPr lang="ja-JP" altLang="en-US" sz="1400" b="1" dirty="0"/>
          </a:p>
          <a:p>
            <a:pPr algn="l"/>
            <a:r>
              <a:rPr lang="ja-JP" altLang="en-US" sz="1400" b="1" dirty="0">
                <a:sym typeface="+mn-ea"/>
              </a:rPr>
              <a:t>CAE：CADデータを活用したシミュレーション</a:t>
            </a:r>
            <a:endParaRPr lang="ja-JP" altLang="en-US" sz="1400" b="1" dirty="0"/>
          </a:p>
          <a:p>
            <a:pPr algn="l"/>
            <a:r>
              <a:rPr lang="ja-JP" altLang="en-US" sz="1400" b="1" dirty="0">
                <a:sym typeface="+mn-ea"/>
              </a:rPr>
              <a:t>静解析：</a:t>
            </a:r>
            <a:endParaRPr lang="ja-JP" altLang="en-US" sz="14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形 7" descr="292364172_575563950643892_4439815063366497887_n"/>
          <p:cNvPicPr>
            <a:picLocks noChangeAspect="1"/>
          </p:cNvPicPr>
          <p:nvPr/>
        </p:nvPicPr>
        <p:blipFill>
          <a:blip r:embed="rId1"/>
          <a:stretch>
            <a:fillRect/>
          </a:stretch>
        </p:blipFill>
        <p:spPr>
          <a:xfrm>
            <a:off x="6074410" y="2155190"/>
            <a:ext cx="3436620" cy="2010410"/>
          </a:xfrm>
          <a:prstGeom prst="rect">
            <a:avLst/>
          </a:prstGeom>
        </p:spPr>
      </p:pic>
      <p:sp>
        <p:nvSpPr>
          <p:cNvPr id="20" name="正方形/長方形 19"/>
          <p:cNvSpPr/>
          <p:nvPr/>
        </p:nvSpPr>
        <p:spPr>
          <a:xfrm>
            <a:off x="0" y="-30480"/>
            <a:ext cx="12192000" cy="1100831"/>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a:t>プロトタイプブラッシュアップ風景</a:t>
            </a:r>
            <a:endParaRPr kumimoji="1" lang="ja-JP" altLang="en-US" sz="3600" b="1"/>
          </a:p>
        </p:txBody>
      </p:sp>
      <p:pic>
        <p:nvPicPr>
          <p:cNvPr id="2" name="図形 1" descr="290874621_736589707461946_7331780674019489267_n"/>
          <p:cNvPicPr>
            <a:picLocks noChangeAspect="1"/>
          </p:cNvPicPr>
          <p:nvPr/>
        </p:nvPicPr>
        <p:blipFill>
          <a:blip r:embed="rId2"/>
          <a:stretch>
            <a:fillRect/>
          </a:stretch>
        </p:blipFill>
        <p:spPr>
          <a:xfrm>
            <a:off x="271780" y="1176655"/>
            <a:ext cx="3844290" cy="5436235"/>
          </a:xfrm>
          <a:prstGeom prst="rect">
            <a:avLst/>
          </a:prstGeom>
        </p:spPr>
      </p:pic>
      <p:sp>
        <p:nvSpPr>
          <p:cNvPr id="12" name="テキスト ボックス 12"/>
          <p:cNvSpPr txBox="1"/>
          <p:nvPr/>
        </p:nvSpPr>
        <p:spPr>
          <a:xfrm>
            <a:off x="2969045" y="1443400"/>
            <a:ext cx="4246880" cy="606425"/>
          </a:xfrm>
          <a:prstGeom prst="rect">
            <a:avLst/>
          </a:prstGeom>
          <a:noFill/>
        </p:spPr>
        <p:txBody>
          <a:bodyPr wrap="none" rtlCol="0">
            <a:spAutoFit/>
          </a:bodyPr>
          <a:lstStyle/>
          <a:p>
            <a:r>
              <a:rPr lang="ja-JP" altLang="en-US" sz="3200" b="1" dirty="0"/>
              <a:t>アジャスター機構設計</a:t>
            </a:r>
            <a:endParaRPr lang="ja-JP" altLang="en-US" sz="3200" b="1" dirty="0"/>
          </a:p>
        </p:txBody>
      </p:sp>
      <p:pic>
        <p:nvPicPr>
          <p:cNvPr id="6" name="図形 5" descr="280776454_1393240971188507_8264686823363652107_n"/>
          <p:cNvPicPr>
            <a:picLocks noChangeAspect="1"/>
          </p:cNvPicPr>
          <p:nvPr/>
        </p:nvPicPr>
        <p:blipFill>
          <a:blip r:embed="rId3"/>
          <a:stretch>
            <a:fillRect/>
          </a:stretch>
        </p:blipFill>
        <p:spPr>
          <a:xfrm>
            <a:off x="8786495" y="1443355"/>
            <a:ext cx="2875280" cy="3834765"/>
          </a:xfrm>
          <a:prstGeom prst="rect">
            <a:avLst/>
          </a:prstGeom>
        </p:spPr>
      </p:pic>
      <p:pic>
        <p:nvPicPr>
          <p:cNvPr id="7" name="図形 6" descr="290940589_728038541752978_403434330212966148_n"/>
          <p:cNvPicPr>
            <a:picLocks noChangeAspect="1"/>
          </p:cNvPicPr>
          <p:nvPr/>
        </p:nvPicPr>
        <p:blipFill>
          <a:blip r:embed="rId4"/>
          <a:stretch>
            <a:fillRect/>
          </a:stretch>
        </p:blipFill>
        <p:spPr>
          <a:xfrm>
            <a:off x="3792220" y="4346575"/>
            <a:ext cx="4333240" cy="2534920"/>
          </a:xfrm>
          <a:prstGeom prst="rect">
            <a:avLst/>
          </a:prstGeom>
        </p:spPr>
      </p:pic>
      <p:pic>
        <p:nvPicPr>
          <p:cNvPr id="3" name="図形 2" descr="292274751_1606229999777902_8720237109794384016_n"/>
          <p:cNvPicPr>
            <a:picLocks noChangeAspect="1"/>
          </p:cNvPicPr>
          <p:nvPr/>
        </p:nvPicPr>
        <p:blipFill>
          <a:blip r:embed="rId5"/>
          <a:stretch>
            <a:fillRect/>
          </a:stretch>
        </p:blipFill>
        <p:spPr>
          <a:xfrm>
            <a:off x="8029575" y="4346575"/>
            <a:ext cx="3904615" cy="2114550"/>
          </a:xfrm>
          <a:prstGeom prst="rect">
            <a:avLst/>
          </a:prstGeom>
        </p:spPr>
      </p:pic>
      <p:pic>
        <p:nvPicPr>
          <p:cNvPr id="5" name="図形 4" descr="Preview"/>
          <p:cNvPicPr>
            <a:picLocks noChangeAspect="1"/>
          </p:cNvPicPr>
          <p:nvPr/>
        </p:nvPicPr>
        <p:blipFill>
          <a:blip r:embed="rId6"/>
          <a:stretch>
            <a:fillRect/>
          </a:stretch>
        </p:blipFill>
        <p:spPr>
          <a:xfrm>
            <a:off x="3958590" y="2155190"/>
            <a:ext cx="2600960" cy="219138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0"/>
            <a:ext cx="12192000" cy="1100831"/>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b="1"/>
              <a:t>設計プロトタイプ</a:t>
            </a:r>
            <a:endParaRPr kumimoji="1" lang="ja-JP" altLang="en-US" sz="3600" b="1"/>
          </a:p>
        </p:txBody>
      </p:sp>
      <p:sp>
        <p:nvSpPr>
          <p:cNvPr id="13" name="テキスト ボックス 12"/>
          <p:cNvSpPr txBox="1"/>
          <p:nvPr/>
        </p:nvSpPr>
        <p:spPr>
          <a:xfrm>
            <a:off x="478575" y="1207180"/>
            <a:ext cx="8310880" cy="606425"/>
          </a:xfrm>
          <a:prstGeom prst="rect">
            <a:avLst/>
          </a:prstGeom>
          <a:noFill/>
        </p:spPr>
        <p:txBody>
          <a:bodyPr wrap="none" rtlCol="0">
            <a:spAutoFit/>
          </a:bodyPr>
          <a:lstStyle/>
          <a:p>
            <a:r>
              <a:rPr lang="ja-JP" altLang="en-US" sz="3200" b="1" dirty="0"/>
              <a:t>１０㎜ピッチの丸アジャスター機構を採用？</a:t>
            </a:r>
            <a:endParaRPr lang="ja-JP" altLang="en-US" sz="3200" b="1" dirty="0"/>
          </a:p>
        </p:txBody>
      </p:sp>
      <p:pic>
        <p:nvPicPr>
          <p:cNvPr id="7" name="図形 6" descr="292694355_731539158068236_1321419729869175062_n"/>
          <p:cNvPicPr>
            <a:picLocks noChangeAspect="1"/>
          </p:cNvPicPr>
          <p:nvPr/>
        </p:nvPicPr>
        <p:blipFill>
          <a:blip r:embed="rId1"/>
          <a:stretch>
            <a:fillRect/>
          </a:stretch>
        </p:blipFill>
        <p:spPr>
          <a:xfrm>
            <a:off x="40005" y="1813560"/>
            <a:ext cx="7831455" cy="4581525"/>
          </a:xfrm>
          <a:prstGeom prst="rect">
            <a:avLst/>
          </a:prstGeom>
        </p:spPr>
      </p:pic>
      <p:pic>
        <p:nvPicPr>
          <p:cNvPr id="4" name="図形 3" descr="292327450_563843068705753_4298667161316943035_n"/>
          <p:cNvPicPr>
            <a:picLocks noChangeAspect="1"/>
          </p:cNvPicPr>
          <p:nvPr/>
        </p:nvPicPr>
        <p:blipFill>
          <a:blip r:embed="rId2"/>
          <a:stretch>
            <a:fillRect/>
          </a:stretch>
        </p:blipFill>
        <p:spPr>
          <a:xfrm>
            <a:off x="9540240" y="2103120"/>
            <a:ext cx="2174240" cy="1640205"/>
          </a:xfrm>
          <a:prstGeom prst="rect">
            <a:avLst/>
          </a:prstGeom>
        </p:spPr>
      </p:pic>
      <p:pic>
        <p:nvPicPr>
          <p:cNvPr id="3" name="図形 2" descr="291454035_790222715683772_1134030338722417045_n"/>
          <p:cNvPicPr>
            <a:picLocks noChangeAspect="1"/>
          </p:cNvPicPr>
          <p:nvPr/>
        </p:nvPicPr>
        <p:blipFill>
          <a:blip r:embed="rId3"/>
          <a:stretch>
            <a:fillRect/>
          </a:stretch>
        </p:blipFill>
        <p:spPr>
          <a:xfrm>
            <a:off x="7066280" y="2103120"/>
            <a:ext cx="2783205" cy="2652395"/>
          </a:xfrm>
          <a:prstGeom prst="rect">
            <a:avLst/>
          </a:prstGeom>
        </p:spPr>
      </p:pic>
      <p:pic>
        <p:nvPicPr>
          <p:cNvPr id="6" name="図形 5" descr="292535321_606422230770936_2501353638458635279_n"/>
          <p:cNvPicPr>
            <a:picLocks noChangeAspect="1"/>
          </p:cNvPicPr>
          <p:nvPr/>
        </p:nvPicPr>
        <p:blipFill>
          <a:blip r:embed="rId4"/>
          <a:stretch>
            <a:fillRect/>
          </a:stretch>
        </p:blipFill>
        <p:spPr>
          <a:xfrm>
            <a:off x="7411085" y="3855720"/>
            <a:ext cx="4303395" cy="2696210"/>
          </a:xfrm>
          <a:prstGeom prst="rect">
            <a:avLst/>
          </a:prstGeom>
        </p:spPr>
      </p:pic>
      <p:sp>
        <p:nvSpPr>
          <p:cNvPr id="9" name="テキスト ボックス 12"/>
          <p:cNvSpPr txBox="1"/>
          <p:nvPr/>
        </p:nvSpPr>
        <p:spPr>
          <a:xfrm>
            <a:off x="6316130" y="311830"/>
            <a:ext cx="5761355" cy="477520"/>
          </a:xfrm>
          <a:prstGeom prst="rect">
            <a:avLst/>
          </a:prstGeom>
          <a:noFill/>
        </p:spPr>
        <p:txBody>
          <a:bodyPr wrap="none" rtlCol="0">
            <a:spAutoFit/>
          </a:bodyPr>
          <a:lstStyle/>
          <a:p>
            <a:r>
              <a:rPr lang="en-US" altLang="ja-JP" sz="2400" b="1" dirty="0"/>
              <a:t>100</a:t>
            </a:r>
            <a:r>
              <a:rPr lang="ja-JP" altLang="en-US" sz="2400" b="1" dirty="0"/>
              <a:t>⇒</a:t>
            </a:r>
            <a:r>
              <a:rPr lang="en-US" altLang="ja-JP" sz="2400" b="1" dirty="0"/>
              <a:t>90</a:t>
            </a:r>
            <a:r>
              <a:rPr lang="ja-JP" altLang="en-US" sz="2400" b="1" dirty="0"/>
              <a:t>・</a:t>
            </a:r>
            <a:r>
              <a:rPr lang="en-US" altLang="ja-JP" sz="2400" b="1" dirty="0"/>
              <a:t>100</a:t>
            </a:r>
            <a:r>
              <a:rPr lang="ja-JP" altLang="en-US" sz="2400" b="1" dirty="0"/>
              <a:t>・</a:t>
            </a:r>
            <a:r>
              <a:rPr lang="en-US" altLang="ja-JP" sz="2400" b="1" dirty="0"/>
              <a:t>110</a:t>
            </a:r>
            <a:r>
              <a:rPr lang="ja-JP" altLang="en-US" sz="2400" b="1" dirty="0"/>
              <a:t>サイズ調整可能に。</a:t>
            </a:r>
            <a:endParaRPr lang="ja-JP" altLang="en-US" sz="2400" b="1" dirty="0"/>
          </a:p>
        </p:txBody>
      </p:sp>
      <p:sp>
        <p:nvSpPr>
          <p:cNvPr id="10" name="テキスト ボックス 12"/>
          <p:cNvSpPr txBox="1"/>
          <p:nvPr/>
        </p:nvSpPr>
        <p:spPr>
          <a:xfrm>
            <a:off x="8251610" y="3865925"/>
            <a:ext cx="3230880" cy="477520"/>
          </a:xfrm>
          <a:prstGeom prst="rect">
            <a:avLst/>
          </a:prstGeom>
          <a:noFill/>
        </p:spPr>
        <p:txBody>
          <a:bodyPr wrap="none" rtlCol="0">
            <a:spAutoFit/>
          </a:bodyPr>
          <a:lstStyle/>
          <a:p>
            <a:r>
              <a:rPr lang="ja-JP" altLang="en-US" sz="2400" b="1" dirty="0"/>
              <a:t>丸型アジャスター機構</a:t>
            </a:r>
            <a:endParaRPr lang="ja-JP" altLang="en-US" sz="2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グループ化 11"/>
          <p:cNvGrpSpPr/>
          <p:nvPr/>
        </p:nvGrpSpPr>
        <p:grpSpPr>
          <a:xfrm>
            <a:off x="-3286489" y="-361583"/>
            <a:ext cx="12800873" cy="4178448"/>
            <a:chOff x="-3251766" y="-433797"/>
            <a:chExt cx="12800873" cy="4178448"/>
          </a:xfrm>
        </p:grpSpPr>
        <p:pic>
          <p:nvPicPr>
            <p:cNvPr id="6" name="図 5" descr="図形&#10;&#10;中程度の精度で自動的に生成された説明"/>
            <p:cNvPicPr>
              <a:picLocks noChangeAspect="1"/>
            </p:cNvPicPr>
            <p:nvPr/>
          </p:nvPicPr>
          <p:blipFill>
            <a:blip r:embed="rId1"/>
            <a:stretch>
              <a:fillRect/>
            </a:stretch>
          </p:blipFill>
          <p:spPr>
            <a:xfrm>
              <a:off x="-951491" y="-433797"/>
              <a:ext cx="7853034" cy="4122844"/>
            </a:xfrm>
            <a:prstGeom prst="rect">
              <a:avLst/>
            </a:prstGeom>
          </p:spPr>
        </p:pic>
        <p:pic>
          <p:nvPicPr>
            <p:cNvPr id="8" name="図 7" descr="テキスト&#10;&#10;自動的に生成された説明"/>
            <p:cNvPicPr>
              <a:picLocks noChangeAspect="1"/>
            </p:cNvPicPr>
            <p:nvPr/>
          </p:nvPicPr>
          <p:blipFill>
            <a:blip r:embed="rId2"/>
            <a:stretch>
              <a:fillRect/>
            </a:stretch>
          </p:blipFill>
          <p:spPr>
            <a:xfrm>
              <a:off x="-3251766" y="-289371"/>
              <a:ext cx="12800873" cy="4034022"/>
            </a:xfrm>
            <a:prstGeom prst="rect">
              <a:avLst/>
            </a:prstGeom>
          </p:spPr>
        </p:pic>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9744" y="431950"/>
            <a:ext cx="5820882" cy="2591382"/>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p:cNvSpPr/>
          <p:nvPr/>
        </p:nvSpPr>
        <p:spPr>
          <a:xfrm>
            <a:off x="6192456" y="2419109"/>
            <a:ext cx="5428526" cy="52086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三角形 19"/>
          <p:cNvSpPr/>
          <p:nvPr/>
        </p:nvSpPr>
        <p:spPr>
          <a:xfrm rot="21368964">
            <a:off x="6066474" y="2428470"/>
            <a:ext cx="295900" cy="50944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三角形 21"/>
          <p:cNvSpPr/>
          <p:nvPr/>
        </p:nvSpPr>
        <p:spPr>
          <a:xfrm rot="10800000">
            <a:off x="11481794" y="2420481"/>
            <a:ext cx="295900" cy="520861"/>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7472562" y="2416750"/>
            <a:ext cx="5050134" cy="523220"/>
          </a:xfrm>
          <a:prstGeom prst="rect">
            <a:avLst/>
          </a:prstGeom>
          <a:noFill/>
        </p:spPr>
        <p:txBody>
          <a:bodyPr wrap="square" rtlCol="0">
            <a:spAutoFit/>
          </a:bodyPr>
          <a:lstStyle/>
          <a:p>
            <a:r>
              <a:rPr lang="en-US" altLang="ja-JP" sz="2800" b="1" dirty="0">
                <a:solidFill>
                  <a:schemeClr val="bg1"/>
                </a:solidFill>
              </a:rPr>
              <a:t>ALL or Nothing</a:t>
            </a:r>
            <a:endParaRPr kumimoji="1" lang="ja-JP" altLang="en-US" sz="2800" b="1">
              <a:solidFill>
                <a:schemeClr val="bg1"/>
              </a:solidFill>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1427</Words>
  <Application>WPS Presentation</Application>
  <PresentationFormat>ワイド画面</PresentationFormat>
  <Paragraphs>129</Paragraphs>
  <Slides>7</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7</vt:i4>
      </vt:variant>
    </vt:vector>
  </HeadingPairs>
  <TitlesOfParts>
    <vt:vector size="18" baseType="lpstr">
      <vt:lpstr>Arial</vt:lpstr>
      <vt:lpstr>ＭＳ Ｐゴシック</vt:lpstr>
      <vt:lpstr>Wingdings</vt:lpstr>
      <vt:lpstr>Meiryo UI</vt:lpstr>
      <vt:lpstr>游ゴシック</vt:lpstr>
      <vt:lpstr>Microsoft YaHei</vt:lpstr>
      <vt:lpstr>游ゴシック Light</vt:lpstr>
      <vt:lpstr>Calibri</vt:lpstr>
      <vt:lpstr>ＭＳ Ｐゴシック</vt:lpstr>
      <vt:lpstr>Office テーマ</vt:lpstr>
      <vt:lpstr>1_Office テーマ</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1</dc:creator>
  <cp:lastModifiedBy>中村篤史</cp:lastModifiedBy>
  <cp:revision>24</cp:revision>
  <dcterms:created xsi:type="dcterms:W3CDTF">2022-07-02T10:27:00Z</dcterms:created>
  <dcterms:modified xsi:type="dcterms:W3CDTF">2022-07-18T07:12:19Z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1041-10.8.0.5745</vt:lpwstr>
  </property>
</Properties>
</file>