
<file path=[Content_Types].xml><?xml version="1.0" encoding="utf-8"?>
<Types xmlns="http://schemas.openxmlformats.org/package/2006/content-types"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  <a:noFill/>
          <a:ln>
            <a:noFill/>
          </a:ln>
        </p:spPr>
        <p:txBody>
          <a:bodyPr wrap="square" lIns="81350" tIns="81350" rIns="81350" bIns="81350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  <a:noFill/>
          <a:ln>
            <a:noFill/>
          </a:ln>
        </p:spPr>
        <p:txBody>
          <a:bodyPr wrap="square" lIns="81350" tIns="81350" rIns="81350" bIns="81350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5488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  <a:noFill/>
          <a:ln>
            <a:noFill/>
          </a:ln>
        </p:spPr>
        <p:txBody>
          <a:bodyPr wrap="square" lIns="81350" tIns="81350" rIns="81350" bIns="81350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036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12000"/>
              <a:buNone/>
              <a:defRPr sz="12000"/>
            </a:lvl1pPr>
            <a:lvl2pPr lvl="1" algn="ctr">
              <a:spcBef>
                <a:spcPts val="0"/>
              </a:spcBef>
              <a:buSzPts val="12000"/>
              <a:buNone/>
              <a:defRPr sz="12000"/>
            </a:lvl2pPr>
            <a:lvl3pPr lvl="2" algn="ctr">
              <a:spcBef>
                <a:spcPts val="0"/>
              </a:spcBef>
              <a:buSzPts val="12000"/>
              <a:buNone/>
              <a:defRPr sz="12000"/>
            </a:lvl3pPr>
            <a:lvl4pPr lvl="3" algn="ctr">
              <a:spcBef>
                <a:spcPts val="0"/>
              </a:spcBef>
              <a:buSzPts val="12000"/>
              <a:buNone/>
              <a:defRPr sz="12000"/>
            </a:lvl4pPr>
            <a:lvl5pPr lvl="4" algn="ctr">
              <a:spcBef>
                <a:spcPts val="0"/>
              </a:spcBef>
              <a:buSzPts val="12000"/>
              <a:buNone/>
              <a:defRPr sz="12000"/>
            </a:lvl5pPr>
            <a:lvl6pPr lvl="5" algn="ctr">
              <a:spcBef>
                <a:spcPts val="0"/>
              </a:spcBef>
              <a:buSzPts val="12000"/>
              <a:buNone/>
              <a:defRPr sz="12000"/>
            </a:lvl6pPr>
            <a:lvl7pPr lvl="6" algn="ctr">
              <a:spcBef>
                <a:spcPts val="0"/>
              </a:spcBef>
              <a:buSzPts val="12000"/>
              <a:buNone/>
              <a:defRPr sz="12000"/>
            </a:lvl7pPr>
            <a:lvl8pPr lvl="7" algn="ctr">
              <a:spcBef>
                <a:spcPts val="0"/>
              </a:spcBef>
              <a:buSzPts val="12000"/>
              <a:buNone/>
              <a:defRPr sz="12000"/>
            </a:lvl8pPr>
            <a:lvl9pPr lvl="8" algn="ctr">
              <a:spcBef>
                <a:spcPts val="0"/>
              </a:spcBef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SzPts val="1800"/>
              <a:buChar char="●"/>
              <a:defRPr/>
            </a:lvl1pPr>
            <a:lvl2pPr lvl="1" algn="ctr">
              <a:spcBef>
                <a:spcPts val="0"/>
              </a:spcBef>
              <a:buSzPts val="1400"/>
              <a:buChar char="○"/>
              <a:defRPr/>
            </a:lvl2pPr>
            <a:lvl3pPr lvl="2" algn="ctr">
              <a:spcBef>
                <a:spcPts val="0"/>
              </a:spcBef>
              <a:buSzPts val="1400"/>
              <a:buChar char="■"/>
              <a:defRPr/>
            </a:lvl3pPr>
            <a:lvl4pPr lvl="3" algn="ctr">
              <a:spcBef>
                <a:spcPts val="0"/>
              </a:spcBef>
              <a:buSzPts val="1400"/>
              <a:buChar char="●"/>
              <a:defRPr/>
            </a:lvl4pPr>
            <a:lvl5pPr lvl="4" algn="ctr">
              <a:spcBef>
                <a:spcPts val="0"/>
              </a:spcBef>
              <a:buSzPts val="1400"/>
              <a:buChar char="○"/>
              <a:defRPr/>
            </a:lvl5pPr>
            <a:lvl6pPr lvl="5" algn="ctr">
              <a:spcBef>
                <a:spcPts val="0"/>
              </a:spcBef>
              <a:buSzPts val="1400"/>
              <a:buChar char="■"/>
              <a:defRPr/>
            </a:lvl6pPr>
            <a:lvl7pPr lvl="6" algn="ctr">
              <a:spcBef>
                <a:spcPts val="0"/>
              </a:spcBef>
              <a:buSzPts val="1400"/>
              <a:buChar char="●"/>
              <a:defRPr/>
            </a:lvl7pPr>
            <a:lvl8pPr lvl="7" algn="ctr">
              <a:spcBef>
                <a:spcPts val="0"/>
              </a:spcBef>
              <a:buSzPts val="1400"/>
              <a:buChar char="○"/>
              <a:defRPr/>
            </a:lvl8pPr>
            <a:lvl9pPr lvl="8" algn="ctr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893025" y="863979"/>
            <a:ext cx="7357584" cy="1741247"/>
          </a:xfrm>
          <a:prstGeom prst="rect">
            <a:avLst/>
          </a:prstGeom>
          <a:noFill/>
          <a:ln>
            <a:noFill/>
          </a:ln>
        </p:spPr>
        <p:txBody>
          <a:bodyPr wrap="square" lIns="58925" tIns="58925" rIns="58925" bIns="58925" anchor="ctr" anchorCtr="0"/>
          <a:lstStyle>
            <a:lvl1pPr marL="0" marR="0" lvl="0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1pPr>
            <a:lvl2pPr marL="0" marR="0" lvl="1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2pPr>
            <a:lvl3pPr marL="0" marR="0" lvl="2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3pPr>
            <a:lvl4pPr marL="0" marR="0" lvl="3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4pPr>
            <a:lvl5pPr marL="0" marR="0" lvl="4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5pPr>
            <a:lvl6pPr marL="0" marR="0" lvl="5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6pPr>
            <a:lvl7pPr marL="0" marR="0" lvl="6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7pPr>
            <a:lvl8pPr marL="0" marR="0" lvl="7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8pPr>
            <a:lvl9pPr marL="0" marR="0" lvl="8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144" y="1203420"/>
            <a:ext cx="8229094" cy="2982825"/>
          </a:xfrm>
          <a:prstGeom prst="rect">
            <a:avLst/>
          </a:prstGeom>
          <a:noFill/>
          <a:ln>
            <a:noFill/>
          </a:ln>
        </p:spPr>
        <p:txBody>
          <a:bodyPr wrap="square" lIns="58925" tIns="58925" rIns="58925" bIns="58925" anchor="t" anchorCtr="0"/>
          <a:lstStyle>
            <a:lvl1pPr marL="0" marR="0" lvl="0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1pPr>
            <a:lvl2pPr marL="0" marR="0" lvl="1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2pPr>
            <a:lvl3pPr marL="0" marR="0" lvl="2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3pPr>
            <a:lvl4pPr marL="0" marR="0" lvl="3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4pPr>
            <a:lvl5pPr marL="0" marR="0" lvl="4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5pPr>
            <a:lvl6pPr marL="0" marR="0" lvl="5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6pPr>
            <a:lvl7pPr marL="0" marR="0" lvl="6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7pPr>
            <a:lvl8pPr marL="0" marR="0" lvl="7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8pPr>
            <a:lvl9pPr marL="0" marR="0" lvl="8" indent="0" algn="l" rtl="0">
              <a:spcBef>
                <a:spcPts val="0"/>
              </a:spcBef>
              <a:buSzPts val="900"/>
              <a:buNone/>
              <a:defRPr sz="12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>
              <a:spcBef>
                <a:spcPts val="0"/>
              </a:spcBef>
              <a:buSzPts val="4800"/>
              <a:buNone/>
              <a:defRPr sz="4800"/>
            </a:lvl2pPr>
            <a:lvl3pPr lvl="2">
              <a:spcBef>
                <a:spcPts val="0"/>
              </a:spcBef>
              <a:buSzPts val="4800"/>
              <a:buNone/>
              <a:defRPr sz="4800"/>
            </a:lvl3pPr>
            <a:lvl4pPr lvl="3">
              <a:spcBef>
                <a:spcPts val="0"/>
              </a:spcBef>
              <a:buSzPts val="4800"/>
              <a:buNone/>
              <a:defRPr sz="4800"/>
            </a:lvl4pPr>
            <a:lvl5pPr lvl="4">
              <a:spcBef>
                <a:spcPts val="0"/>
              </a:spcBef>
              <a:buSzPts val="4800"/>
              <a:buNone/>
              <a:defRPr sz="4800"/>
            </a:lvl5pPr>
            <a:lvl6pPr lvl="5">
              <a:spcBef>
                <a:spcPts val="0"/>
              </a:spcBef>
              <a:buSzPts val="4800"/>
              <a:buNone/>
              <a:defRPr sz="4800"/>
            </a:lvl6pPr>
            <a:lvl7pPr lvl="6">
              <a:spcBef>
                <a:spcPts val="0"/>
              </a:spcBef>
              <a:buSzPts val="4800"/>
              <a:buNone/>
              <a:defRPr sz="4800"/>
            </a:lvl7pPr>
            <a:lvl8pPr lvl="7">
              <a:spcBef>
                <a:spcPts val="0"/>
              </a:spcBef>
              <a:buSzPts val="4800"/>
              <a:buNone/>
              <a:defRPr sz="4800"/>
            </a:lvl8pPr>
            <a:lvl9pPr lvl="8">
              <a:spcBef>
                <a:spcPts val="0"/>
              </a:spcBef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ja"/>
              <a:t>‹#›</a:t>
            </a:fld>
            <a:endParaRPr lang="j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ja" sz="1000">
                <a:solidFill>
                  <a:schemeClr val="dk2"/>
                </a:solidFill>
              </a:rPr>
              <a:t>‹#›</a:t>
            </a:fld>
            <a:endParaRPr lang="ja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tools.jp/ja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mp"/><Relationship Id="rId3" Type="http://schemas.openxmlformats.org/officeDocument/2006/relationships/image" Target="../media/image1.tmp"/><Relationship Id="rId7" Type="http://schemas.openxmlformats.org/officeDocument/2006/relationships/image" Target="../media/image5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tmp"/><Relationship Id="rId11" Type="http://schemas.openxmlformats.org/officeDocument/2006/relationships/image" Target="../media/image9.tmp"/><Relationship Id="rId5" Type="http://schemas.openxmlformats.org/officeDocument/2006/relationships/image" Target="../media/image3.tmp"/><Relationship Id="rId10" Type="http://schemas.openxmlformats.org/officeDocument/2006/relationships/image" Target="../media/image8.tmp"/><Relationship Id="rId4" Type="http://schemas.openxmlformats.org/officeDocument/2006/relationships/image" Target="../media/image2.tmp"/><Relationship Id="rId9" Type="http://schemas.openxmlformats.org/officeDocument/2006/relationships/image" Target="../media/image7.tm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mp"/><Relationship Id="rId3" Type="http://schemas.openxmlformats.org/officeDocument/2006/relationships/image" Target="../media/image1.tmp"/><Relationship Id="rId7" Type="http://schemas.openxmlformats.org/officeDocument/2006/relationships/image" Target="../media/image5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tmp"/><Relationship Id="rId11" Type="http://schemas.openxmlformats.org/officeDocument/2006/relationships/image" Target="../media/image9.tmp"/><Relationship Id="rId5" Type="http://schemas.openxmlformats.org/officeDocument/2006/relationships/image" Target="../media/image3.tmp"/><Relationship Id="rId10" Type="http://schemas.openxmlformats.org/officeDocument/2006/relationships/image" Target="../media/image8.tmp"/><Relationship Id="rId4" Type="http://schemas.openxmlformats.org/officeDocument/2006/relationships/image" Target="../media/image2.tmp"/><Relationship Id="rId9" Type="http://schemas.openxmlformats.org/officeDocument/2006/relationships/image" Target="../media/image7.tm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mp"/><Relationship Id="rId3" Type="http://schemas.openxmlformats.org/officeDocument/2006/relationships/image" Target="../media/image1.tmp"/><Relationship Id="rId7" Type="http://schemas.openxmlformats.org/officeDocument/2006/relationships/image" Target="../media/image5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tmp"/><Relationship Id="rId11" Type="http://schemas.openxmlformats.org/officeDocument/2006/relationships/image" Target="../media/image9.tmp"/><Relationship Id="rId5" Type="http://schemas.openxmlformats.org/officeDocument/2006/relationships/image" Target="../media/image3.tmp"/><Relationship Id="rId10" Type="http://schemas.openxmlformats.org/officeDocument/2006/relationships/image" Target="../media/image8.tmp"/><Relationship Id="rId4" Type="http://schemas.openxmlformats.org/officeDocument/2006/relationships/image" Target="../media/image2.tmp"/><Relationship Id="rId9" Type="http://schemas.openxmlformats.org/officeDocument/2006/relationships/image" Target="../media/image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7EA2F6-0C0F-4B7B-831F-704EE3540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731" y="399636"/>
            <a:ext cx="7357584" cy="968280"/>
          </a:xfrm>
        </p:spPr>
        <p:txBody>
          <a:bodyPr/>
          <a:lstStyle/>
          <a:p>
            <a:r>
              <a:rPr kumimoji="1" lang="en-US" altLang="ja-JP" sz="1400" b="1" dirty="0"/>
              <a:t>Web</a:t>
            </a:r>
            <a:r>
              <a:rPr kumimoji="1" lang="ja-JP" altLang="en-US" sz="1400" b="1" dirty="0"/>
              <a:t>改修作業用資料作成について　　　　　　　　　　　　　　　</a:t>
            </a:r>
            <a:r>
              <a:rPr kumimoji="1" lang="ja-JP" altLang="en-US" dirty="0"/>
              <a:t>大崎機工（株）新井　範親</a:t>
            </a:r>
            <a:br>
              <a:rPr kumimoji="1" lang="en-US" altLang="ja-JP" dirty="0"/>
            </a:br>
            <a:r>
              <a:rPr kumimoji="1" lang="ja-JP" altLang="en-US" dirty="0"/>
              <a:t>　　　　　　　　　　　　　　　　　　　　　　　　　　　　　　　　　　　　　　　　　</a:t>
            </a:r>
            <a:r>
              <a:rPr kumimoji="1" lang="en-US" altLang="ja-JP" dirty="0"/>
              <a:t>2021</a:t>
            </a:r>
            <a:r>
              <a:rPr kumimoji="1" lang="ja-JP" altLang="en-US" dirty="0"/>
              <a:t>／</a:t>
            </a:r>
            <a:r>
              <a:rPr kumimoji="1" lang="en-US" altLang="ja-JP" dirty="0"/>
              <a:t>05</a:t>
            </a:r>
            <a:r>
              <a:rPr kumimoji="1" lang="ja-JP" altLang="en-US" dirty="0"/>
              <a:t>／</a:t>
            </a:r>
            <a:r>
              <a:rPr kumimoji="1" lang="en-US" altLang="ja-JP" dirty="0"/>
              <a:t>27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7DF5079-0A4A-412F-9BEC-EB74107CF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9976" y="1571624"/>
            <a:ext cx="8229094" cy="3343276"/>
          </a:xfrm>
        </p:spPr>
        <p:txBody>
          <a:bodyPr/>
          <a:lstStyle/>
          <a:p>
            <a:r>
              <a:rPr kumimoji="1" lang="ja-JP" altLang="en-US" dirty="0"/>
              <a:t>既存</a:t>
            </a:r>
            <a:r>
              <a:rPr kumimoji="1" lang="en-US" altLang="ja-JP" dirty="0"/>
              <a:t>hp</a:t>
            </a:r>
            <a:r>
              <a:rPr kumimoji="1" lang="ja-JP" altLang="en-US" dirty="0"/>
              <a:t>　</a:t>
            </a:r>
            <a:r>
              <a:rPr kumimoji="1" lang="en-US" altLang="ja-JP" dirty="0">
                <a:hlinkClick r:id="rId2"/>
              </a:rPr>
              <a:t>https://ptools.jp/ja/</a:t>
            </a:r>
            <a:r>
              <a:rPr kumimoji="1" lang="ja-JP" altLang="en-US" dirty="0"/>
              <a:t>　の改修作業となります。</a:t>
            </a:r>
            <a:endParaRPr kumimoji="1" lang="en-US" altLang="ja-JP" dirty="0"/>
          </a:p>
          <a:p>
            <a:r>
              <a:rPr kumimoji="1" lang="ja-JP" altLang="en-US" dirty="0"/>
              <a:t>「セールスパートナー事業」</a:t>
            </a:r>
            <a:endParaRPr kumimoji="1" lang="en-US" altLang="ja-JP" dirty="0"/>
          </a:p>
          <a:p>
            <a:r>
              <a:rPr kumimoji="1" lang="ja-JP" altLang="en-US" dirty="0"/>
              <a:t>と言うのが追加になりますので、その追加ページをベトナムの業者に作ってもらうための資料ずくりとなります。</a:t>
            </a:r>
            <a:endParaRPr kumimoji="1" lang="en-US" altLang="ja-JP" dirty="0"/>
          </a:p>
          <a:p>
            <a:r>
              <a:rPr kumimoji="1" lang="ja-JP" altLang="en-US" dirty="0"/>
              <a:t>①セールスパートナー事業とは？</a:t>
            </a:r>
            <a:endParaRPr kumimoji="1" lang="en-US" altLang="ja-JP" dirty="0"/>
          </a:p>
          <a:p>
            <a:r>
              <a:rPr kumimoji="1" lang="ja-JP" altLang="en-US" dirty="0"/>
              <a:t>②セールスパートナー費用について</a:t>
            </a:r>
            <a:endParaRPr kumimoji="1" lang="en-US" altLang="ja-JP" dirty="0"/>
          </a:p>
          <a:p>
            <a:r>
              <a:rPr kumimoji="1" lang="ja-JP" altLang="en-US" dirty="0"/>
              <a:t>③</a:t>
            </a:r>
            <a:r>
              <a:rPr kumimoji="1" lang="en-US" altLang="ja-JP" dirty="0"/>
              <a:t>FAQ</a:t>
            </a:r>
          </a:p>
          <a:p>
            <a:r>
              <a:rPr kumimoji="1" lang="ja-JP" altLang="en-US" dirty="0"/>
              <a:t>の</a:t>
            </a:r>
            <a:r>
              <a:rPr kumimoji="1" lang="en-US" altLang="ja-JP" dirty="0"/>
              <a:t>3</a:t>
            </a:r>
            <a:r>
              <a:rPr kumimoji="1" lang="ja-JP" altLang="en-US" dirty="0"/>
              <a:t>つが追加なのですが、</a:t>
            </a:r>
            <a:r>
              <a:rPr kumimoji="1" lang="en-US" altLang="ja-JP" dirty="0"/>
              <a:t>2</a:t>
            </a:r>
            <a:r>
              <a:rPr kumimoji="1" lang="ja-JP" altLang="en-US" dirty="0"/>
              <a:t>ページ目はパスワードでロックされているページとする予定です。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12390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42938" y="569341"/>
            <a:ext cx="1611141" cy="669389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2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Top</a:t>
            </a:r>
            <a:endParaRPr lang="ja" sz="12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362187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工作機械：機械工具販売事業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59" name="Shape 59"/>
          <p:cNvSpPr/>
          <p:nvPr/>
        </p:nvSpPr>
        <p:spPr>
          <a:xfrm>
            <a:off x="1379919" y="1659558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自動機製造販売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0" name="Shape 60"/>
          <p:cNvSpPr/>
          <p:nvPr/>
        </p:nvSpPr>
        <p:spPr>
          <a:xfrm>
            <a:off x="2438955" y="1680605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機械加工部品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3" name="Shape 63"/>
          <p:cNvSpPr/>
          <p:nvPr/>
        </p:nvSpPr>
        <p:spPr>
          <a:xfrm>
            <a:off x="5686200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手作業工具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4" name="Shape 64"/>
          <p:cNvSpPr/>
          <p:nvPr/>
        </p:nvSpPr>
        <p:spPr>
          <a:xfrm>
            <a:off x="6623775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会社情報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7496832" y="167418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採用情報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cxnSp>
        <p:nvCxnSpPr>
          <p:cNvPr id="74" name="Shape 74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Shape 75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" name="Shape 76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" name="Shape 77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Shape 78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Shape 79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" name="Shape 80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1" name="Shape 81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Shape 82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Shape 83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Shape 84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Shape 85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Shape 86"/>
          <p:cNvCxnSpPr>
            <a:stCxn id="57" idx="2"/>
            <a:endCxn id="58" idx="0"/>
          </p:cNvCxnSpPr>
          <p:nvPr/>
        </p:nvCxnSpPr>
        <p:spPr>
          <a:xfrm rot="5400000">
            <a:off x="888895" y="1114618"/>
            <a:ext cx="435502" cy="68372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7" name="Shape 87"/>
          <p:cNvCxnSpPr>
            <a:stCxn id="57" idx="2"/>
            <a:endCxn id="59" idx="0"/>
          </p:cNvCxnSpPr>
          <p:nvPr/>
        </p:nvCxnSpPr>
        <p:spPr>
          <a:xfrm rot="16200000" flipH="1">
            <a:off x="1405098" y="1282141"/>
            <a:ext cx="420828" cy="33400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8" name="Shape 88"/>
          <p:cNvCxnSpPr>
            <a:stCxn id="57" idx="2"/>
            <a:endCxn id="60" idx="0"/>
          </p:cNvCxnSpPr>
          <p:nvPr/>
        </p:nvCxnSpPr>
        <p:spPr>
          <a:xfrm rot="16200000" flipH="1">
            <a:off x="1924093" y="763146"/>
            <a:ext cx="441875" cy="139304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9" name="Shape 89"/>
          <p:cNvCxnSpPr>
            <a:cxnSpLocks/>
          </p:cNvCxnSpPr>
          <p:nvPr/>
        </p:nvCxnSpPr>
        <p:spPr>
          <a:xfrm rot="16200000" flipH="1">
            <a:off x="2566971" y="111718"/>
            <a:ext cx="435600" cy="268952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0" name="Shape 90"/>
          <p:cNvCxnSpPr>
            <a:cxnSpLocks/>
            <a:stCxn id="57" idx="2"/>
          </p:cNvCxnSpPr>
          <p:nvPr/>
        </p:nvCxnSpPr>
        <p:spPr>
          <a:xfrm rot="16200000" flipH="1">
            <a:off x="3125773" y="-438535"/>
            <a:ext cx="427672" cy="378220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1" name="Shape 91"/>
          <p:cNvCxnSpPr>
            <a:stCxn id="57" idx="2"/>
            <a:endCxn id="63" idx="0"/>
          </p:cNvCxnSpPr>
          <p:nvPr/>
        </p:nvCxnSpPr>
        <p:spPr>
          <a:xfrm rot="-5400000" flipH="1">
            <a:off x="3550908" y="-863670"/>
            <a:ext cx="435600" cy="46404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2" name="Shape 92"/>
          <p:cNvCxnSpPr>
            <a:stCxn id="57" idx="2"/>
            <a:endCxn id="64" idx="0"/>
          </p:cNvCxnSpPr>
          <p:nvPr/>
        </p:nvCxnSpPr>
        <p:spPr>
          <a:xfrm rot="-5400000" flipH="1">
            <a:off x="4019658" y="-1332420"/>
            <a:ext cx="435600" cy="55779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3" name="Shape 93"/>
          <p:cNvCxnSpPr>
            <a:stCxn id="57" idx="2"/>
            <a:endCxn id="65" idx="0"/>
          </p:cNvCxnSpPr>
          <p:nvPr/>
        </p:nvCxnSpPr>
        <p:spPr>
          <a:xfrm rot="16200000" flipH="1">
            <a:off x="4456242" y="-1769004"/>
            <a:ext cx="435452" cy="645091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" name="図 2" descr="白黒の写真&#10;&#10;中程度の精度で自動的に生成された説明">
            <a:extLst>
              <a:ext uri="{FF2B5EF4-FFF2-40B4-BE49-F238E27FC236}">
                <a16:creationId xmlns:a16="http://schemas.microsoft.com/office/drawing/2014/main" id="{2163C70E-6F29-4D9E-AB08-7563505B7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61" y="2426742"/>
            <a:ext cx="870973" cy="775322"/>
          </a:xfrm>
          <a:prstGeom prst="rect">
            <a:avLst/>
          </a:prstGeom>
        </p:spPr>
      </p:pic>
      <p:pic>
        <p:nvPicPr>
          <p:cNvPr id="5" name="図 4" descr="屋内, テーブル, 座る, ペア が含まれている画像&#10;&#10;自動的に生成された説明">
            <a:extLst>
              <a:ext uri="{FF2B5EF4-FFF2-40B4-BE49-F238E27FC236}">
                <a16:creationId xmlns:a16="http://schemas.microsoft.com/office/drawing/2014/main" id="{7157789E-E981-4114-A214-E6B1D14AB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427" y="2417671"/>
            <a:ext cx="1017516" cy="604922"/>
          </a:xfrm>
          <a:prstGeom prst="rect">
            <a:avLst/>
          </a:prstGeom>
        </p:spPr>
      </p:pic>
      <p:pic>
        <p:nvPicPr>
          <p:cNvPr id="7" name="図 6" descr="カウンターに置かれたミシン&#10;&#10;低い精度で自動的に生成された説明">
            <a:extLst>
              <a:ext uri="{FF2B5EF4-FFF2-40B4-BE49-F238E27FC236}">
                <a16:creationId xmlns:a16="http://schemas.microsoft.com/office/drawing/2014/main" id="{81AFD7A2-08F6-4220-A3E0-F6156E11C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69" y="2439169"/>
            <a:ext cx="941224" cy="561925"/>
          </a:xfrm>
          <a:prstGeom prst="rect">
            <a:avLst/>
          </a:prstGeom>
        </p:spPr>
      </p:pic>
      <p:pic>
        <p:nvPicPr>
          <p:cNvPr id="9" name="図 8" descr="飛行機が空を飛んでいる&#10;&#10;自動的に生成された説明">
            <a:extLst>
              <a:ext uri="{FF2B5EF4-FFF2-40B4-BE49-F238E27FC236}">
                <a16:creationId xmlns:a16="http://schemas.microsoft.com/office/drawing/2014/main" id="{47770F6F-038F-4EC2-8573-A7A5431342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0337" y="2448073"/>
            <a:ext cx="1304536" cy="752511"/>
          </a:xfrm>
          <a:prstGeom prst="rect">
            <a:avLst/>
          </a:prstGeom>
        </p:spPr>
      </p:pic>
      <p:sp>
        <p:nvSpPr>
          <p:cNvPr id="97" name="Shape 60">
            <a:extLst>
              <a:ext uri="{FF2B5EF4-FFF2-40B4-BE49-F238E27FC236}">
                <a16:creationId xmlns:a16="http://schemas.microsoft.com/office/drawing/2014/main" id="{7867F274-7BB5-4777-B4D4-C167412EC194}"/>
              </a:ext>
            </a:extLst>
          </p:cNvPr>
          <p:cNvSpPr/>
          <p:nvPr/>
        </p:nvSpPr>
        <p:spPr>
          <a:xfrm>
            <a:off x="3552782" y="167418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海外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98" name="Shape 60">
            <a:extLst>
              <a:ext uri="{FF2B5EF4-FFF2-40B4-BE49-F238E27FC236}">
                <a16:creationId xmlns:a16="http://schemas.microsoft.com/office/drawing/2014/main" id="{F3193F44-63D2-430A-92A9-F15E68C5E36D}"/>
              </a:ext>
            </a:extLst>
          </p:cNvPr>
          <p:cNvSpPr/>
          <p:nvPr/>
        </p:nvSpPr>
        <p:spPr>
          <a:xfrm>
            <a:off x="4730829" y="1680605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FA</a:t>
            </a: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機器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22" name="図 21" descr="屋内, テーブル, 食品, 座る が含まれている画像&#10;&#10;自動的に生成された説明">
            <a:extLst>
              <a:ext uri="{FF2B5EF4-FFF2-40B4-BE49-F238E27FC236}">
                <a16:creationId xmlns:a16="http://schemas.microsoft.com/office/drawing/2014/main" id="{61C99FF9-06E2-49E7-B14B-07871FE250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8869" y="2462297"/>
            <a:ext cx="918742" cy="656223"/>
          </a:xfrm>
          <a:prstGeom prst="rect">
            <a:avLst/>
          </a:prstGeom>
        </p:spPr>
      </p:pic>
      <p:pic>
        <p:nvPicPr>
          <p:cNvPr id="25" name="図 24" descr="屋内, 座る, 鏡, 小さい が含まれている画像&#10;&#10;自動的に生成された説明">
            <a:extLst>
              <a:ext uri="{FF2B5EF4-FFF2-40B4-BE49-F238E27FC236}">
                <a16:creationId xmlns:a16="http://schemas.microsoft.com/office/drawing/2014/main" id="{3A79643B-B30A-4A0D-9E13-B59F2745D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3823" y="2494667"/>
            <a:ext cx="870973" cy="633247"/>
          </a:xfrm>
          <a:prstGeom prst="rect">
            <a:avLst/>
          </a:prstGeom>
        </p:spPr>
      </p:pic>
      <p:pic>
        <p:nvPicPr>
          <p:cNvPr id="27" name="図 26" descr="屋内, 座る, 閉じる, 部屋 が含まれている画像&#10;&#10;自動的に生成された説明">
            <a:extLst>
              <a:ext uri="{FF2B5EF4-FFF2-40B4-BE49-F238E27FC236}">
                <a16:creationId xmlns:a16="http://schemas.microsoft.com/office/drawing/2014/main" id="{1CE85816-BB74-41D2-AD80-61B8E06098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60" y="2455975"/>
            <a:ext cx="802070" cy="449811"/>
          </a:xfrm>
          <a:prstGeom prst="rect">
            <a:avLst/>
          </a:prstGeom>
        </p:spPr>
      </p:pic>
      <p:sp>
        <p:nvSpPr>
          <p:cNvPr id="99" name="Shape 65">
            <a:extLst>
              <a:ext uri="{FF2B5EF4-FFF2-40B4-BE49-F238E27FC236}">
                <a16:creationId xmlns:a16="http://schemas.microsoft.com/office/drawing/2014/main" id="{6CBBCD75-BFE8-486F-96C0-C8C48C9D914A}"/>
              </a:ext>
            </a:extLst>
          </p:cNvPr>
          <p:cNvSpPr/>
          <p:nvPr/>
        </p:nvSpPr>
        <p:spPr>
          <a:xfrm>
            <a:off x="8365878" y="1685869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お問い合わせ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34" name="図 33" descr="人, 屋内, グループ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A9B4C42-8FF5-4922-866E-2B36374550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92152" y="2476037"/>
            <a:ext cx="688841" cy="597614"/>
          </a:xfrm>
          <a:prstGeom prst="rect">
            <a:avLst/>
          </a:prstGeom>
        </p:spPr>
      </p:pic>
      <p:cxnSp>
        <p:nvCxnSpPr>
          <p:cNvPr id="100" name="Shape 93">
            <a:extLst>
              <a:ext uri="{FF2B5EF4-FFF2-40B4-BE49-F238E27FC236}">
                <a16:creationId xmlns:a16="http://schemas.microsoft.com/office/drawing/2014/main" id="{DA53CEDC-6908-4686-884F-E9C9E069EA94}"/>
              </a:ext>
            </a:extLst>
          </p:cNvPr>
          <p:cNvCxnSpPr>
            <a:cxnSpLocks/>
            <a:stCxn id="57" idx="2"/>
            <a:endCxn id="99" idx="0"/>
          </p:cNvCxnSpPr>
          <p:nvPr/>
        </p:nvCxnSpPr>
        <p:spPr>
          <a:xfrm rot="16200000" flipH="1">
            <a:off x="4884922" y="-2197684"/>
            <a:ext cx="447139" cy="7319965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8" name="図 37" descr="ノートパソコンのキーボードを触っている手&#10;&#10;自動的に生成された説明">
            <a:extLst>
              <a:ext uri="{FF2B5EF4-FFF2-40B4-BE49-F238E27FC236}">
                <a16:creationId xmlns:a16="http://schemas.microsoft.com/office/drawing/2014/main" id="{D44A08B6-6DE9-4D78-B7D9-1964C85121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9349" y="2462297"/>
            <a:ext cx="799617" cy="98845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7301AD-1C89-488B-A623-A3D0E096C6D6}"/>
              </a:ext>
            </a:extLst>
          </p:cNvPr>
          <p:cNvSpPr txBox="1"/>
          <p:nvPr/>
        </p:nvSpPr>
        <p:spPr>
          <a:xfrm>
            <a:off x="4129536" y="56934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現在の構成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42938" y="569341"/>
            <a:ext cx="1611141" cy="669389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2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Top</a:t>
            </a:r>
            <a:endParaRPr lang="ja" sz="12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362187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Machine tool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59" name="Shape 59"/>
          <p:cNvSpPr/>
          <p:nvPr/>
        </p:nvSpPr>
        <p:spPr>
          <a:xfrm>
            <a:off x="1379919" y="1659558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Automatic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0" name="Shape 60"/>
          <p:cNvSpPr/>
          <p:nvPr/>
        </p:nvSpPr>
        <p:spPr>
          <a:xfrm>
            <a:off x="2438955" y="1680605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 err="1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Machanical</a:t>
            </a: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 parts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3" name="Shape 63"/>
          <p:cNvSpPr/>
          <p:nvPr/>
        </p:nvSpPr>
        <p:spPr>
          <a:xfrm>
            <a:off x="5686200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Tools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4" name="Shape 64"/>
          <p:cNvSpPr/>
          <p:nvPr/>
        </p:nvSpPr>
        <p:spPr>
          <a:xfrm>
            <a:off x="6623775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about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7496832" y="167418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Recruit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cxnSp>
        <p:nvCxnSpPr>
          <p:cNvPr id="74" name="Shape 74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Shape 75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" name="Shape 76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" name="Shape 77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Shape 78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Shape 79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" name="Shape 80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1" name="Shape 81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Shape 82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Shape 83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Shape 84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Shape 85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Shape 86"/>
          <p:cNvCxnSpPr>
            <a:stCxn id="57" idx="2"/>
            <a:endCxn id="58" idx="0"/>
          </p:cNvCxnSpPr>
          <p:nvPr/>
        </p:nvCxnSpPr>
        <p:spPr>
          <a:xfrm rot="5400000">
            <a:off x="888895" y="1114618"/>
            <a:ext cx="435502" cy="68372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7" name="Shape 87"/>
          <p:cNvCxnSpPr>
            <a:stCxn id="57" idx="2"/>
            <a:endCxn id="59" idx="0"/>
          </p:cNvCxnSpPr>
          <p:nvPr/>
        </p:nvCxnSpPr>
        <p:spPr>
          <a:xfrm rot="16200000" flipH="1">
            <a:off x="1405098" y="1282141"/>
            <a:ext cx="420828" cy="33400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8" name="Shape 88"/>
          <p:cNvCxnSpPr>
            <a:stCxn id="57" idx="2"/>
            <a:endCxn id="60" idx="0"/>
          </p:cNvCxnSpPr>
          <p:nvPr/>
        </p:nvCxnSpPr>
        <p:spPr>
          <a:xfrm rot="16200000" flipH="1">
            <a:off x="1924093" y="763146"/>
            <a:ext cx="441875" cy="139304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9" name="Shape 89"/>
          <p:cNvCxnSpPr>
            <a:cxnSpLocks/>
          </p:cNvCxnSpPr>
          <p:nvPr/>
        </p:nvCxnSpPr>
        <p:spPr>
          <a:xfrm rot="16200000" flipH="1">
            <a:off x="2566971" y="111718"/>
            <a:ext cx="435600" cy="268952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0" name="Shape 90"/>
          <p:cNvCxnSpPr>
            <a:cxnSpLocks/>
            <a:stCxn id="57" idx="2"/>
          </p:cNvCxnSpPr>
          <p:nvPr/>
        </p:nvCxnSpPr>
        <p:spPr>
          <a:xfrm rot="16200000" flipH="1">
            <a:off x="3125773" y="-438535"/>
            <a:ext cx="427672" cy="378220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1" name="Shape 91"/>
          <p:cNvCxnSpPr>
            <a:stCxn id="57" idx="2"/>
            <a:endCxn id="63" idx="0"/>
          </p:cNvCxnSpPr>
          <p:nvPr/>
        </p:nvCxnSpPr>
        <p:spPr>
          <a:xfrm rot="-5400000" flipH="1">
            <a:off x="3550908" y="-863670"/>
            <a:ext cx="435600" cy="46404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2" name="Shape 92"/>
          <p:cNvCxnSpPr>
            <a:stCxn id="57" idx="2"/>
            <a:endCxn id="64" idx="0"/>
          </p:cNvCxnSpPr>
          <p:nvPr/>
        </p:nvCxnSpPr>
        <p:spPr>
          <a:xfrm rot="-5400000" flipH="1">
            <a:off x="4019658" y="-1332420"/>
            <a:ext cx="435600" cy="55779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3" name="Shape 93"/>
          <p:cNvCxnSpPr>
            <a:stCxn id="57" idx="2"/>
            <a:endCxn id="65" idx="0"/>
          </p:cNvCxnSpPr>
          <p:nvPr/>
        </p:nvCxnSpPr>
        <p:spPr>
          <a:xfrm rot="16200000" flipH="1">
            <a:off x="4456242" y="-1769004"/>
            <a:ext cx="435452" cy="645091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" name="図 2" descr="白黒の写真&#10;&#10;中程度の精度で自動的に生成された説明">
            <a:extLst>
              <a:ext uri="{FF2B5EF4-FFF2-40B4-BE49-F238E27FC236}">
                <a16:creationId xmlns:a16="http://schemas.microsoft.com/office/drawing/2014/main" id="{2163C70E-6F29-4D9E-AB08-7563505B7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61" y="2426742"/>
            <a:ext cx="870973" cy="775322"/>
          </a:xfrm>
          <a:prstGeom prst="rect">
            <a:avLst/>
          </a:prstGeom>
        </p:spPr>
      </p:pic>
      <p:pic>
        <p:nvPicPr>
          <p:cNvPr id="5" name="図 4" descr="屋内, テーブル, 座る, ペア が含まれている画像&#10;&#10;自動的に生成された説明">
            <a:extLst>
              <a:ext uri="{FF2B5EF4-FFF2-40B4-BE49-F238E27FC236}">
                <a16:creationId xmlns:a16="http://schemas.microsoft.com/office/drawing/2014/main" id="{7157789E-E981-4114-A214-E6B1D14AB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427" y="2417671"/>
            <a:ext cx="1017516" cy="604922"/>
          </a:xfrm>
          <a:prstGeom prst="rect">
            <a:avLst/>
          </a:prstGeom>
        </p:spPr>
      </p:pic>
      <p:pic>
        <p:nvPicPr>
          <p:cNvPr id="7" name="図 6" descr="カウンターに置かれたミシン&#10;&#10;低い精度で自動的に生成された説明">
            <a:extLst>
              <a:ext uri="{FF2B5EF4-FFF2-40B4-BE49-F238E27FC236}">
                <a16:creationId xmlns:a16="http://schemas.microsoft.com/office/drawing/2014/main" id="{81AFD7A2-08F6-4220-A3E0-F6156E11C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69" y="2439169"/>
            <a:ext cx="941224" cy="561925"/>
          </a:xfrm>
          <a:prstGeom prst="rect">
            <a:avLst/>
          </a:prstGeom>
        </p:spPr>
      </p:pic>
      <p:pic>
        <p:nvPicPr>
          <p:cNvPr id="9" name="図 8" descr="飛行機が空を飛んでいる&#10;&#10;自動的に生成された説明">
            <a:extLst>
              <a:ext uri="{FF2B5EF4-FFF2-40B4-BE49-F238E27FC236}">
                <a16:creationId xmlns:a16="http://schemas.microsoft.com/office/drawing/2014/main" id="{47770F6F-038F-4EC2-8573-A7A5431342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0337" y="2448073"/>
            <a:ext cx="1304536" cy="752511"/>
          </a:xfrm>
          <a:prstGeom prst="rect">
            <a:avLst/>
          </a:prstGeom>
        </p:spPr>
      </p:pic>
      <p:sp>
        <p:nvSpPr>
          <p:cNvPr id="97" name="Shape 60">
            <a:extLst>
              <a:ext uri="{FF2B5EF4-FFF2-40B4-BE49-F238E27FC236}">
                <a16:creationId xmlns:a16="http://schemas.microsoft.com/office/drawing/2014/main" id="{7867F274-7BB5-4777-B4D4-C167412EC194}"/>
              </a:ext>
            </a:extLst>
          </p:cNvPr>
          <p:cNvSpPr/>
          <p:nvPr/>
        </p:nvSpPr>
        <p:spPr>
          <a:xfrm>
            <a:off x="3552782" y="167418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Oversea division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98" name="Shape 60">
            <a:extLst>
              <a:ext uri="{FF2B5EF4-FFF2-40B4-BE49-F238E27FC236}">
                <a16:creationId xmlns:a16="http://schemas.microsoft.com/office/drawing/2014/main" id="{F3193F44-63D2-430A-92A9-F15E68C5E36D}"/>
              </a:ext>
            </a:extLst>
          </p:cNvPr>
          <p:cNvSpPr/>
          <p:nvPr/>
        </p:nvSpPr>
        <p:spPr>
          <a:xfrm>
            <a:off x="4730829" y="1680605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FA</a:t>
            </a: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　</a:t>
            </a: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mechanics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22" name="図 21" descr="屋内, テーブル, 食品, 座る が含まれている画像&#10;&#10;自動的に生成された説明">
            <a:extLst>
              <a:ext uri="{FF2B5EF4-FFF2-40B4-BE49-F238E27FC236}">
                <a16:creationId xmlns:a16="http://schemas.microsoft.com/office/drawing/2014/main" id="{61C99FF9-06E2-49E7-B14B-07871FE250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8869" y="2462297"/>
            <a:ext cx="918742" cy="656223"/>
          </a:xfrm>
          <a:prstGeom prst="rect">
            <a:avLst/>
          </a:prstGeom>
        </p:spPr>
      </p:pic>
      <p:pic>
        <p:nvPicPr>
          <p:cNvPr id="25" name="図 24" descr="屋内, 座る, 鏡, 小さい が含まれている画像&#10;&#10;自動的に生成された説明">
            <a:extLst>
              <a:ext uri="{FF2B5EF4-FFF2-40B4-BE49-F238E27FC236}">
                <a16:creationId xmlns:a16="http://schemas.microsoft.com/office/drawing/2014/main" id="{3A79643B-B30A-4A0D-9E13-B59F2745D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3823" y="2494667"/>
            <a:ext cx="870973" cy="633247"/>
          </a:xfrm>
          <a:prstGeom prst="rect">
            <a:avLst/>
          </a:prstGeom>
        </p:spPr>
      </p:pic>
      <p:pic>
        <p:nvPicPr>
          <p:cNvPr id="27" name="図 26" descr="屋内, 座る, 閉じる, 部屋 が含まれている画像&#10;&#10;自動的に生成された説明">
            <a:extLst>
              <a:ext uri="{FF2B5EF4-FFF2-40B4-BE49-F238E27FC236}">
                <a16:creationId xmlns:a16="http://schemas.microsoft.com/office/drawing/2014/main" id="{1CE85816-BB74-41D2-AD80-61B8E06098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60" y="2455975"/>
            <a:ext cx="802070" cy="449811"/>
          </a:xfrm>
          <a:prstGeom prst="rect">
            <a:avLst/>
          </a:prstGeom>
        </p:spPr>
      </p:pic>
      <p:sp>
        <p:nvSpPr>
          <p:cNvPr id="99" name="Shape 65">
            <a:extLst>
              <a:ext uri="{FF2B5EF4-FFF2-40B4-BE49-F238E27FC236}">
                <a16:creationId xmlns:a16="http://schemas.microsoft.com/office/drawing/2014/main" id="{6CBBCD75-BFE8-486F-96C0-C8C48C9D914A}"/>
              </a:ext>
            </a:extLst>
          </p:cNvPr>
          <p:cNvSpPr/>
          <p:nvPr/>
        </p:nvSpPr>
        <p:spPr>
          <a:xfrm>
            <a:off x="8365878" y="1685869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Q-A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34" name="図 33" descr="人, 屋内, グループ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A9B4C42-8FF5-4922-866E-2B36374550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92152" y="2476037"/>
            <a:ext cx="688841" cy="597614"/>
          </a:xfrm>
          <a:prstGeom prst="rect">
            <a:avLst/>
          </a:prstGeom>
        </p:spPr>
      </p:pic>
      <p:cxnSp>
        <p:nvCxnSpPr>
          <p:cNvPr id="100" name="Shape 93">
            <a:extLst>
              <a:ext uri="{FF2B5EF4-FFF2-40B4-BE49-F238E27FC236}">
                <a16:creationId xmlns:a16="http://schemas.microsoft.com/office/drawing/2014/main" id="{DA53CEDC-6908-4686-884F-E9C9E069EA94}"/>
              </a:ext>
            </a:extLst>
          </p:cNvPr>
          <p:cNvCxnSpPr>
            <a:cxnSpLocks/>
            <a:stCxn id="57" idx="2"/>
            <a:endCxn id="99" idx="0"/>
          </p:cNvCxnSpPr>
          <p:nvPr/>
        </p:nvCxnSpPr>
        <p:spPr>
          <a:xfrm rot="16200000" flipH="1">
            <a:off x="4884922" y="-2197684"/>
            <a:ext cx="447139" cy="7319965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8" name="図 37" descr="ノートパソコンのキーボードを触っている手&#10;&#10;自動的に生成された説明">
            <a:extLst>
              <a:ext uri="{FF2B5EF4-FFF2-40B4-BE49-F238E27FC236}">
                <a16:creationId xmlns:a16="http://schemas.microsoft.com/office/drawing/2014/main" id="{D44A08B6-6DE9-4D78-B7D9-1964C85121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9349" y="2462297"/>
            <a:ext cx="799617" cy="98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47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42938" y="569341"/>
            <a:ext cx="1611141" cy="669389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2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Top</a:t>
            </a:r>
            <a:endParaRPr lang="ja" sz="12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362187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Machine tool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59" name="Shape 59"/>
          <p:cNvSpPr/>
          <p:nvPr/>
        </p:nvSpPr>
        <p:spPr>
          <a:xfrm>
            <a:off x="1379919" y="1659558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Automatic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0" name="Shape 60"/>
          <p:cNvSpPr/>
          <p:nvPr/>
        </p:nvSpPr>
        <p:spPr>
          <a:xfrm>
            <a:off x="2438955" y="1680605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 err="1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Machanical</a:t>
            </a: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 parts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3" name="Shape 63"/>
          <p:cNvSpPr/>
          <p:nvPr/>
        </p:nvSpPr>
        <p:spPr>
          <a:xfrm>
            <a:off x="5686200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Tools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4" name="Shape 64"/>
          <p:cNvSpPr/>
          <p:nvPr/>
        </p:nvSpPr>
        <p:spPr>
          <a:xfrm>
            <a:off x="6623775" y="167423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about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7496832" y="167418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Recruit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cxnSp>
        <p:nvCxnSpPr>
          <p:cNvPr id="74" name="Shape 74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Shape 75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" name="Shape 76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" name="Shape 77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Shape 78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Shape 79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" name="Shape 80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1" name="Shape 81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Shape 82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Shape 83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Shape 84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Shape 85"/>
          <p:cNvCxnSpPr/>
          <p:nvPr/>
        </p:nvCxnSpPr>
        <p:spPr>
          <a:xfrm>
            <a:off x="0" y="0"/>
            <a:ext cx="253" cy="190"/>
          </a:xfrm>
          <a:prstGeom prst="straightConnector1">
            <a:avLst/>
          </a:prstGeom>
          <a:noFill/>
          <a:ln w="9525" cap="flat" cmpd="sng">
            <a:solidFill>
              <a:srgbClr val="3465A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Shape 86"/>
          <p:cNvCxnSpPr>
            <a:stCxn id="57" idx="2"/>
            <a:endCxn id="58" idx="0"/>
          </p:cNvCxnSpPr>
          <p:nvPr/>
        </p:nvCxnSpPr>
        <p:spPr>
          <a:xfrm rot="5400000">
            <a:off x="888895" y="1114618"/>
            <a:ext cx="435502" cy="68372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7" name="Shape 87"/>
          <p:cNvCxnSpPr>
            <a:stCxn id="57" idx="2"/>
            <a:endCxn id="59" idx="0"/>
          </p:cNvCxnSpPr>
          <p:nvPr/>
        </p:nvCxnSpPr>
        <p:spPr>
          <a:xfrm rot="16200000" flipH="1">
            <a:off x="1405098" y="1282141"/>
            <a:ext cx="420828" cy="33400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8" name="Shape 88"/>
          <p:cNvCxnSpPr>
            <a:stCxn id="57" idx="2"/>
            <a:endCxn id="60" idx="0"/>
          </p:cNvCxnSpPr>
          <p:nvPr/>
        </p:nvCxnSpPr>
        <p:spPr>
          <a:xfrm rot="16200000" flipH="1">
            <a:off x="1924093" y="763146"/>
            <a:ext cx="441875" cy="139304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9" name="Shape 89"/>
          <p:cNvCxnSpPr>
            <a:cxnSpLocks/>
          </p:cNvCxnSpPr>
          <p:nvPr/>
        </p:nvCxnSpPr>
        <p:spPr>
          <a:xfrm rot="16200000" flipH="1">
            <a:off x="2566971" y="111718"/>
            <a:ext cx="435600" cy="268952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0" name="Shape 90"/>
          <p:cNvCxnSpPr>
            <a:cxnSpLocks/>
            <a:stCxn id="57" idx="2"/>
          </p:cNvCxnSpPr>
          <p:nvPr/>
        </p:nvCxnSpPr>
        <p:spPr>
          <a:xfrm rot="16200000" flipH="1">
            <a:off x="3125773" y="-438535"/>
            <a:ext cx="427672" cy="378220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1" name="Shape 91"/>
          <p:cNvCxnSpPr>
            <a:stCxn id="57" idx="2"/>
            <a:endCxn id="63" idx="0"/>
          </p:cNvCxnSpPr>
          <p:nvPr/>
        </p:nvCxnSpPr>
        <p:spPr>
          <a:xfrm rot="-5400000" flipH="1">
            <a:off x="3550908" y="-863670"/>
            <a:ext cx="435600" cy="46404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2" name="Shape 92"/>
          <p:cNvCxnSpPr>
            <a:stCxn id="57" idx="2"/>
            <a:endCxn id="64" idx="0"/>
          </p:cNvCxnSpPr>
          <p:nvPr/>
        </p:nvCxnSpPr>
        <p:spPr>
          <a:xfrm rot="-5400000" flipH="1">
            <a:off x="4019658" y="-1332420"/>
            <a:ext cx="435600" cy="55779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93" name="Shape 93"/>
          <p:cNvCxnSpPr>
            <a:stCxn id="57" idx="2"/>
            <a:endCxn id="65" idx="0"/>
          </p:cNvCxnSpPr>
          <p:nvPr/>
        </p:nvCxnSpPr>
        <p:spPr>
          <a:xfrm rot="16200000" flipH="1">
            <a:off x="4456242" y="-1769004"/>
            <a:ext cx="435452" cy="645091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" name="図 2" descr="白黒の写真&#10;&#10;中程度の精度で自動的に生成された説明">
            <a:extLst>
              <a:ext uri="{FF2B5EF4-FFF2-40B4-BE49-F238E27FC236}">
                <a16:creationId xmlns:a16="http://schemas.microsoft.com/office/drawing/2014/main" id="{2163C70E-6F29-4D9E-AB08-7563505B7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61" y="2426742"/>
            <a:ext cx="870973" cy="775322"/>
          </a:xfrm>
          <a:prstGeom prst="rect">
            <a:avLst/>
          </a:prstGeom>
        </p:spPr>
      </p:pic>
      <p:pic>
        <p:nvPicPr>
          <p:cNvPr id="5" name="図 4" descr="屋内, テーブル, 座る, ペア が含まれている画像&#10;&#10;自動的に生成された説明">
            <a:extLst>
              <a:ext uri="{FF2B5EF4-FFF2-40B4-BE49-F238E27FC236}">
                <a16:creationId xmlns:a16="http://schemas.microsoft.com/office/drawing/2014/main" id="{7157789E-E981-4114-A214-E6B1D14AB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427" y="2417671"/>
            <a:ext cx="1017516" cy="604922"/>
          </a:xfrm>
          <a:prstGeom prst="rect">
            <a:avLst/>
          </a:prstGeom>
        </p:spPr>
      </p:pic>
      <p:pic>
        <p:nvPicPr>
          <p:cNvPr id="7" name="図 6" descr="カウンターに置かれたミシン&#10;&#10;低い精度で自動的に生成された説明">
            <a:extLst>
              <a:ext uri="{FF2B5EF4-FFF2-40B4-BE49-F238E27FC236}">
                <a16:creationId xmlns:a16="http://schemas.microsoft.com/office/drawing/2014/main" id="{81AFD7A2-08F6-4220-A3E0-F6156E11C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69" y="2439169"/>
            <a:ext cx="941224" cy="561925"/>
          </a:xfrm>
          <a:prstGeom prst="rect">
            <a:avLst/>
          </a:prstGeom>
        </p:spPr>
      </p:pic>
      <p:pic>
        <p:nvPicPr>
          <p:cNvPr id="9" name="図 8" descr="飛行機が空を飛んでいる&#10;&#10;自動的に生成された説明">
            <a:extLst>
              <a:ext uri="{FF2B5EF4-FFF2-40B4-BE49-F238E27FC236}">
                <a16:creationId xmlns:a16="http://schemas.microsoft.com/office/drawing/2014/main" id="{47770F6F-038F-4EC2-8573-A7A5431342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6011" y="2441639"/>
            <a:ext cx="878615" cy="752511"/>
          </a:xfrm>
          <a:prstGeom prst="rect">
            <a:avLst/>
          </a:prstGeom>
        </p:spPr>
      </p:pic>
      <p:sp>
        <p:nvSpPr>
          <p:cNvPr id="97" name="Shape 60">
            <a:extLst>
              <a:ext uri="{FF2B5EF4-FFF2-40B4-BE49-F238E27FC236}">
                <a16:creationId xmlns:a16="http://schemas.microsoft.com/office/drawing/2014/main" id="{7867F274-7BB5-4777-B4D4-C167412EC194}"/>
              </a:ext>
            </a:extLst>
          </p:cNvPr>
          <p:cNvSpPr/>
          <p:nvPr/>
        </p:nvSpPr>
        <p:spPr>
          <a:xfrm>
            <a:off x="3399435" y="1666402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Oversea division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98" name="Shape 60">
            <a:extLst>
              <a:ext uri="{FF2B5EF4-FFF2-40B4-BE49-F238E27FC236}">
                <a16:creationId xmlns:a16="http://schemas.microsoft.com/office/drawing/2014/main" id="{F3193F44-63D2-430A-92A9-F15E68C5E36D}"/>
              </a:ext>
            </a:extLst>
          </p:cNvPr>
          <p:cNvSpPr/>
          <p:nvPr/>
        </p:nvSpPr>
        <p:spPr>
          <a:xfrm>
            <a:off x="4730829" y="1680605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FA</a:t>
            </a:r>
            <a:r>
              <a:rPr lang="ja-JP" altLang="en-US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　</a:t>
            </a: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mechanics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22" name="図 21" descr="屋内, テーブル, 食品, 座る が含まれている画像&#10;&#10;自動的に生成された説明">
            <a:extLst>
              <a:ext uri="{FF2B5EF4-FFF2-40B4-BE49-F238E27FC236}">
                <a16:creationId xmlns:a16="http://schemas.microsoft.com/office/drawing/2014/main" id="{61C99FF9-06E2-49E7-B14B-07871FE250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8869" y="2462297"/>
            <a:ext cx="918742" cy="656223"/>
          </a:xfrm>
          <a:prstGeom prst="rect">
            <a:avLst/>
          </a:prstGeom>
        </p:spPr>
      </p:pic>
      <p:pic>
        <p:nvPicPr>
          <p:cNvPr id="25" name="図 24" descr="屋内, 座る, 鏡, 小さい が含まれている画像&#10;&#10;自動的に生成された説明">
            <a:extLst>
              <a:ext uri="{FF2B5EF4-FFF2-40B4-BE49-F238E27FC236}">
                <a16:creationId xmlns:a16="http://schemas.microsoft.com/office/drawing/2014/main" id="{3A79643B-B30A-4A0D-9E13-B59F2745D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3823" y="2494667"/>
            <a:ext cx="870973" cy="633247"/>
          </a:xfrm>
          <a:prstGeom prst="rect">
            <a:avLst/>
          </a:prstGeom>
        </p:spPr>
      </p:pic>
      <p:pic>
        <p:nvPicPr>
          <p:cNvPr id="27" name="図 26" descr="屋内, 座る, 閉じる, 部屋 が含まれている画像&#10;&#10;自動的に生成された説明">
            <a:extLst>
              <a:ext uri="{FF2B5EF4-FFF2-40B4-BE49-F238E27FC236}">
                <a16:creationId xmlns:a16="http://schemas.microsoft.com/office/drawing/2014/main" id="{1CE85816-BB74-41D2-AD80-61B8E06098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60" y="2455975"/>
            <a:ext cx="802070" cy="449811"/>
          </a:xfrm>
          <a:prstGeom prst="rect">
            <a:avLst/>
          </a:prstGeom>
        </p:spPr>
      </p:pic>
      <p:sp>
        <p:nvSpPr>
          <p:cNvPr id="99" name="Shape 65">
            <a:extLst>
              <a:ext uri="{FF2B5EF4-FFF2-40B4-BE49-F238E27FC236}">
                <a16:creationId xmlns:a16="http://schemas.microsoft.com/office/drawing/2014/main" id="{6CBBCD75-BFE8-486F-96C0-C8C48C9D914A}"/>
              </a:ext>
            </a:extLst>
          </p:cNvPr>
          <p:cNvSpPr/>
          <p:nvPr/>
        </p:nvSpPr>
        <p:spPr>
          <a:xfrm>
            <a:off x="8365878" y="1685869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Q-A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34" name="図 33" descr="人, 屋内, グループ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A9B4C42-8FF5-4922-866E-2B36374550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92152" y="2476037"/>
            <a:ext cx="688841" cy="597614"/>
          </a:xfrm>
          <a:prstGeom prst="rect">
            <a:avLst/>
          </a:prstGeom>
        </p:spPr>
      </p:pic>
      <p:cxnSp>
        <p:nvCxnSpPr>
          <p:cNvPr id="100" name="Shape 93">
            <a:extLst>
              <a:ext uri="{FF2B5EF4-FFF2-40B4-BE49-F238E27FC236}">
                <a16:creationId xmlns:a16="http://schemas.microsoft.com/office/drawing/2014/main" id="{DA53CEDC-6908-4686-884F-E9C9E069EA94}"/>
              </a:ext>
            </a:extLst>
          </p:cNvPr>
          <p:cNvCxnSpPr>
            <a:cxnSpLocks/>
            <a:stCxn id="57" idx="2"/>
            <a:endCxn id="99" idx="0"/>
          </p:cNvCxnSpPr>
          <p:nvPr/>
        </p:nvCxnSpPr>
        <p:spPr>
          <a:xfrm rot="16200000" flipH="1">
            <a:off x="4884922" y="-2197684"/>
            <a:ext cx="447139" cy="7319965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8" name="図 37" descr="ノートパソコンのキーボードを触っている手&#10;&#10;自動的に生成された説明">
            <a:extLst>
              <a:ext uri="{FF2B5EF4-FFF2-40B4-BE49-F238E27FC236}">
                <a16:creationId xmlns:a16="http://schemas.microsoft.com/office/drawing/2014/main" id="{D44A08B6-6DE9-4D78-B7D9-1964C85121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9349" y="2462297"/>
            <a:ext cx="799617" cy="988457"/>
          </a:xfrm>
          <a:prstGeom prst="rect">
            <a:avLst/>
          </a:prstGeom>
        </p:spPr>
      </p:pic>
      <p:sp>
        <p:nvSpPr>
          <p:cNvPr id="42" name="Shape 60">
            <a:extLst>
              <a:ext uri="{FF2B5EF4-FFF2-40B4-BE49-F238E27FC236}">
                <a16:creationId xmlns:a16="http://schemas.microsoft.com/office/drawing/2014/main" id="{B802250D-B815-4ADB-ABA7-1F93FDB65E57}"/>
              </a:ext>
            </a:extLst>
          </p:cNvPr>
          <p:cNvSpPr/>
          <p:nvPr/>
        </p:nvSpPr>
        <p:spPr>
          <a:xfrm>
            <a:off x="4129536" y="3232356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Sales Partner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cxnSp>
        <p:nvCxnSpPr>
          <p:cNvPr id="43" name="Shape 89">
            <a:extLst>
              <a:ext uri="{FF2B5EF4-FFF2-40B4-BE49-F238E27FC236}">
                <a16:creationId xmlns:a16="http://schemas.microsoft.com/office/drawing/2014/main" id="{274DF200-2A76-4B7F-93AA-0F9652596119}"/>
              </a:ext>
            </a:extLst>
          </p:cNvPr>
          <p:cNvCxnSpPr>
            <a:cxnSpLocks/>
            <a:stCxn id="57" idx="2"/>
            <a:endCxn id="42" idx="0"/>
          </p:cNvCxnSpPr>
          <p:nvPr/>
        </p:nvCxnSpPr>
        <p:spPr>
          <a:xfrm rot="16200000" flipH="1">
            <a:off x="1993507" y="693731"/>
            <a:ext cx="1993626" cy="3083623"/>
          </a:xfrm>
          <a:prstGeom prst="bentConnector3">
            <a:avLst>
              <a:gd name="adj1" fmla="val 1022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51" name="Shape 89">
            <a:extLst>
              <a:ext uri="{FF2B5EF4-FFF2-40B4-BE49-F238E27FC236}">
                <a16:creationId xmlns:a16="http://schemas.microsoft.com/office/drawing/2014/main" id="{D62F942D-E310-4847-8833-5E9ECCEA2649}"/>
              </a:ext>
            </a:extLst>
          </p:cNvPr>
          <p:cNvCxnSpPr>
            <a:cxnSpLocks/>
            <a:stCxn id="56" idx="0"/>
            <a:endCxn id="42" idx="2"/>
          </p:cNvCxnSpPr>
          <p:nvPr/>
        </p:nvCxnSpPr>
        <p:spPr>
          <a:xfrm rot="5400000" flipH="1" flipV="1">
            <a:off x="3592231" y="3337446"/>
            <a:ext cx="269669" cy="1610134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6" name="Shape 60">
            <a:extLst>
              <a:ext uri="{FF2B5EF4-FFF2-40B4-BE49-F238E27FC236}">
                <a16:creationId xmlns:a16="http://schemas.microsoft.com/office/drawing/2014/main" id="{D9879AA1-F41C-468D-9625-144173D48F08}"/>
              </a:ext>
            </a:extLst>
          </p:cNvPr>
          <p:cNvSpPr/>
          <p:nvPr/>
        </p:nvSpPr>
        <p:spPr>
          <a:xfrm>
            <a:off x="2519402" y="4277347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 err="1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Whats</a:t>
            </a: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 is sales partner ?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cxnSp>
        <p:nvCxnSpPr>
          <p:cNvPr id="61" name="Shape 89">
            <a:extLst>
              <a:ext uri="{FF2B5EF4-FFF2-40B4-BE49-F238E27FC236}">
                <a16:creationId xmlns:a16="http://schemas.microsoft.com/office/drawing/2014/main" id="{591436D3-9D29-4950-A524-A6DE8FC7B71E}"/>
              </a:ext>
            </a:extLst>
          </p:cNvPr>
          <p:cNvCxnSpPr>
            <a:cxnSpLocks/>
            <a:stCxn id="62" idx="0"/>
            <a:endCxn id="42" idx="2"/>
          </p:cNvCxnSpPr>
          <p:nvPr/>
        </p:nvCxnSpPr>
        <p:spPr>
          <a:xfrm rot="5400000" flipH="1" flipV="1">
            <a:off x="4347350" y="4092565"/>
            <a:ext cx="269669" cy="9989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2" name="Shape 60">
            <a:extLst>
              <a:ext uri="{FF2B5EF4-FFF2-40B4-BE49-F238E27FC236}">
                <a16:creationId xmlns:a16="http://schemas.microsoft.com/office/drawing/2014/main" id="{25094BDF-8831-4903-93F7-8D11E5D52C3B}"/>
              </a:ext>
            </a:extLst>
          </p:cNvPr>
          <p:cNvSpPr/>
          <p:nvPr/>
        </p:nvSpPr>
        <p:spPr>
          <a:xfrm>
            <a:off x="4029640" y="4277347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Sales partner condition</a:t>
            </a: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sp>
        <p:nvSpPr>
          <p:cNvPr id="66" name="Shape 60">
            <a:extLst>
              <a:ext uri="{FF2B5EF4-FFF2-40B4-BE49-F238E27FC236}">
                <a16:creationId xmlns:a16="http://schemas.microsoft.com/office/drawing/2014/main" id="{7EAF262B-1E0C-40DB-B266-C8DC43BC0E49}"/>
              </a:ext>
            </a:extLst>
          </p:cNvPr>
          <p:cNvSpPr/>
          <p:nvPr/>
        </p:nvSpPr>
        <p:spPr>
          <a:xfrm>
            <a:off x="5754523" y="4277347"/>
            <a:ext cx="805191" cy="775322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txBody>
          <a:bodyPr wrap="square" lIns="32700" tIns="32700" rIns="32700" bIns="32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1000" b="0" i="0" u="none" strike="noStrike" cap="none" dirty="0">
                <a:solidFill>
                  <a:srgbClr val="FFFFFF"/>
                </a:solidFill>
                <a:latin typeface="MS PGothic"/>
                <a:ea typeface="MS PGothic"/>
                <a:cs typeface="MS PGothic"/>
                <a:sym typeface="MS PGothic"/>
              </a:rPr>
              <a:t>Sales partner Q&amp;A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None/>
            </a:pPr>
            <a:endParaRPr lang="ja" sz="1000" b="0" i="0" u="none" strike="noStrike" cap="none" dirty="0">
              <a:solidFill>
                <a:srgbClr val="FFFFFF"/>
              </a:solidFill>
              <a:latin typeface="MS PGothic"/>
              <a:ea typeface="MS PGothic"/>
              <a:cs typeface="MS PGothic"/>
              <a:sym typeface="MS PGothic"/>
            </a:endParaRPr>
          </a:p>
        </p:txBody>
      </p:sp>
      <p:cxnSp>
        <p:nvCxnSpPr>
          <p:cNvPr id="67" name="Shape 89">
            <a:extLst>
              <a:ext uri="{FF2B5EF4-FFF2-40B4-BE49-F238E27FC236}">
                <a16:creationId xmlns:a16="http://schemas.microsoft.com/office/drawing/2014/main" id="{CC88DCDB-B647-415F-A4D8-D60E918FEA2A}"/>
              </a:ext>
            </a:extLst>
          </p:cNvPr>
          <p:cNvCxnSpPr>
            <a:cxnSpLocks/>
            <a:stCxn id="66" idx="0"/>
            <a:endCxn id="42" idx="2"/>
          </p:cNvCxnSpPr>
          <p:nvPr/>
        </p:nvCxnSpPr>
        <p:spPr>
          <a:xfrm rot="16200000" flipV="1">
            <a:off x="5209792" y="3330019"/>
            <a:ext cx="269669" cy="1624987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D341A25-FD29-4F80-BDCF-96F4E203AC66}"/>
              </a:ext>
            </a:extLst>
          </p:cNvPr>
          <p:cNvSpPr txBox="1"/>
          <p:nvPr/>
        </p:nvSpPr>
        <p:spPr>
          <a:xfrm>
            <a:off x="4129536" y="569341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新しい構成</a:t>
            </a:r>
          </a:p>
        </p:txBody>
      </p:sp>
    </p:spTree>
    <p:extLst>
      <p:ext uri="{BB962C8B-B14F-4D97-AF65-F5344CB8AC3E}">
        <p14:creationId xmlns:p14="http://schemas.microsoft.com/office/powerpoint/2010/main" val="340884835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217</Words>
  <Application>Microsoft Office PowerPoint</Application>
  <PresentationFormat>画面に合わせる (16:9)</PresentationFormat>
  <Paragraphs>44</Paragraphs>
  <Slides>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7" baseType="lpstr">
      <vt:lpstr>MS PGothic</vt:lpstr>
      <vt:lpstr>Arial</vt:lpstr>
      <vt:lpstr>Simple Light</vt:lpstr>
      <vt:lpstr>Web改修作業用資料作成について　　　　　　　　　　　　　　　大崎機工（株）新井　範親 　　　　　　　　　　　　　　　　　　　　　　　　　　　　　　　　　　　　　　　　　2021／05／27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OSCO　新井　範親 (Arai-GD)</cp:lastModifiedBy>
  <cp:revision>7</cp:revision>
  <dcterms:modified xsi:type="dcterms:W3CDTF">2021-05-27T09:48:26Z</dcterms:modified>
</cp:coreProperties>
</file>