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5" r:id="rId3"/>
    <p:sldId id="266" r:id="rId4"/>
    <p:sldId id="261" r:id="rId5"/>
    <p:sldId id="262" r:id="rId6"/>
    <p:sldId id="263" r:id="rId7"/>
    <p:sldId id="264" r:id="rId8"/>
    <p:sldId id="259" r:id="rId9"/>
    <p:sldId id="257" r:id="rId10"/>
    <p:sldId id="260" r:id="rId11"/>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9"/>
    <p:restoredTop sz="94681"/>
  </p:normalViewPr>
  <p:slideViewPr>
    <p:cSldViewPr snapToGrid="0" snapToObjects="1">
      <p:cViewPr>
        <p:scale>
          <a:sx n="96" d="100"/>
          <a:sy n="96" d="100"/>
        </p:scale>
        <p:origin x="64" y="3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2A54C80-263E-416B-A8E0-580EDEADCBDC}" type="datetimeFigureOut">
              <a:rPr lang="en-US" dirty="0"/>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e-business.co.jp/" TargetMode="External"/><Relationship Id="rId2" Type="http://schemas.openxmlformats.org/officeDocument/2006/relationships/hyperlink" Target="mailto:zhy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pPr algn="ctr"/>
            <a:r>
              <a:rPr lang="ja-JP" altLang="en-US" dirty="0"/>
              <a:t>株式会社新生ソフト</a:t>
            </a:r>
            <a:endParaRPr kumimoji="1" lang="ja-JP" altLang="en-US" dirty="0"/>
          </a:p>
        </p:txBody>
      </p:sp>
      <p:sp>
        <p:nvSpPr>
          <p:cNvPr id="3" name="サブタイトル 2"/>
          <p:cNvSpPr>
            <a:spLocks noGrp="1"/>
          </p:cNvSpPr>
          <p:nvPr>
            <p:ph type="subTitle" idx="1"/>
          </p:nvPr>
        </p:nvSpPr>
        <p:spPr/>
        <p:txBody>
          <a:bodyPr/>
          <a:lstStyle/>
          <a:p>
            <a:r>
              <a:rPr kumimoji="1" lang="ja-JP" altLang="en-US" dirty="0"/>
              <a:t>２０１９年４月</a:t>
            </a:r>
          </a:p>
        </p:txBody>
      </p:sp>
    </p:spTree>
    <p:extLst>
      <p:ext uri="{BB962C8B-B14F-4D97-AF65-F5344CB8AC3E}">
        <p14:creationId xmlns:p14="http://schemas.microsoft.com/office/powerpoint/2010/main" val="585322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お問合せ</a:t>
            </a:r>
          </a:p>
        </p:txBody>
      </p:sp>
      <p:sp>
        <p:nvSpPr>
          <p:cNvPr id="3" name="コンテンツ プレースホルダー 2"/>
          <p:cNvSpPr>
            <a:spLocks noGrp="1"/>
          </p:cNvSpPr>
          <p:nvPr>
            <p:ph idx="1"/>
          </p:nvPr>
        </p:nvSpPr>
        <p:spPr>
          <a:xfrm>
            <a:off x="677334" y="1930400"/>
            <a:ext cx="8596668" cy="555315"/>
          </a:xfrm>
        </p:spPr>
        <p:txBody>
          <a:bodyPr/>
          <a:lstStyle/>
          <a:p>
            <a:pPr marL="0" indent="0">
              <a:buNone/>
            </a:pPr>
            <a:r>
              <a:rPr kumimoji="1" lang="ja-JP" altLang="en-US" dirty="0"/>
              <a:t>ご質問はもちろんのこと、デモのご要望等、お気軽にお問合せ下さい。</a:t>
            </a:r>
          </a:p>
        </p:txBody>
      </p:sp>
      <p:sp>
        <p:nvSpPr>
          <p:cNvPr id="4" name="テキスト ボックス 3"/>
          <p:cNvSpPr txBox="1"/>
          <p:nvPr/>
        </p:nvSpPr>
        <p:spPr>
          <a:xfrm>
            <a:off x="1529608" y="2485715"/>
            <a:ext cx="5826535" cy="2862322"/>
          </a:xfrm>
          <a:prstGeom prst="rect">
            <a:avLst/>
          </a:prstGeom>
          <a:noFill/>
          <a:ln>
            <a:solidFill>
              <a:schemeClr val="accent1"/>
            </a:solidFill>
            <a:prstDash val="solid"/>
          </a:ln>
        </p:spPr>
        <p:txBody>
          <a:bodyPr wrap="square" rtlCol="0">
            <a:spAutoFit/>
          </a:bodyPr>
          <a:lstStyle/>
          <a:p>
            <a:pPr>
              <a:lnSpc>
                <a:spcPct val="200000"/>
              </a:lnSpc>
            </a:pPr>
            <a:r>
              <a:rPr kumimoji="1" lang="ja-JP" altLang="en-US" dirty="0">
                <a:latin typeface="Meiryo" charset="-128"/>
                <a:ea typeface="Meiryo" charset="-128"/>
                <a:cs typeface="Meiryo" charset="-128"/>
              </a:rPr>
              <a:t>■お問合せ先</a:t>
            </a:r>
          </a:p>
          <a:p>
            <a:pPr>
              <a:lnSpc>
                <a:spcPct val="200000"/>
              </a:lnSpc>
            </a:pPr>
            <a:r>
              <a:rPr kumimoji="1" lang="ja-JP" altLang="en-US" dirty="0">
                <a:latin typeface="Meiryo" charset="-128"/>
                <a:ea typeface="Meiryo" charset="-128"/>
                <a:cs typeface="Meiryo" charset="-128"/>
              </a:rPr>
              <a:t>　株式会社新生ソフト</a:t>
            </a:r>
          </a:p>
          <a:p>
            <a:pPr>
              <a:lnSpc>
                <a:spcPct val="200000"/>
              </a:lnSpc>
            </a:pPr>
            <a:r>
              <a:rPr kumimoji="1" lang="ja-JP" altLang="en-US" dirty="0">
                <a:latin typeface="Meiryo" charset="-128"/>
                <a:ea typeface="Meiryo" charset="-128"/>
                <a:cs typeface="Meiryo" charset="-128"/>
              </a:rPr>
              <a:t>　</a:t>
            </a:r>
            <a:r>
              <a:rPr kumimoji="1" lang="en-US" altLang="ja-JP" dirty="0">
                <a:latin typeface="Meiryo" charset="-128"/>
                <a:ea typeface="Meiryo" charset="-128"/>
                <a:cs typeface="Meiryo" charset="-128"/>
              </a:rPr>
              <a:t>TEL</a:t>
            </a:r>
            <a:r>
              <a:rPr kumimoji="1" lang="ja-JP" altLang="en-US" dirty="0">
                <a:latin typeface="Meiryo" charset="-128"/>
                <a:ea typeface="Meiryo" charset="-128"/>
                <a:cs typeface="Meiryo" charset="-128"/>
              </a:rPr>
              <a:t>：</a:t>
            </a:r>
            <a:r>
              <a:rPr kumimoji="1" lang="en-US" altLang="ja-JP" dirty="0">
                <a:latin typeface="Meiryo" charset="-128"/>
                <a:ea typeface="Meiryo" charset="-128"/>
                <a:cs typeface="Meiryo" charset="-128"/>
              </a:rPr>
              <a:t>080−4851−3399</a:t>
            </a:r>
            <a:endParaRPr kumimoji="1" lang="ja-JP" altLang="en-US" dirty="0">
              <a:latin typeface="Meiryo" charset="-128"/>
              <a:ea typeface="Meiryo" charset="-128"/>
              <a:cs typeface="Meiryo" charset="-128"/>
            </a:endParaRPr>
          </a:p>
          <a:p>
            <a:pPr>
              <a:lnSpc>
                <a:spcPct val="200000"/>
              </a:lnSpc>
            </a:pPr>
            <a:r>
              <a:rPr kumimoji="1" lang="ja-JP" altLang="en-US" dirty="0">
                <a:latin typeface="Meiryo" charset="-128"/>
                <a:ea typeface="Meiryo" charset="-128"/>
                <a:cs typeface="Meiryo" charset="-128"/>
              </a:rPr>
              <a:t>　</a:t>
            </a:r>
            <a:r>
              <a:rPr kumimoji="1" lang="en-US" altLang="ja-JP" dirty="0">
                <a:latin typeface="Meiryo" charset="-128"/>
                <a:ea typeface="Meiryo" charset="-128"/>
                <a:cs typeface="Meiryo" charset="-128"/>
              </a:rPr>
              <a:t>Mail</a:t>
            </a:r>
            <a:r>
              <a:rPr kumimoji="1" lang="ja-JP" altLang="en-US" dirty="0">
                <a:latin typeface="Meiryo" charset="-128"/>
                <a:ea typeface="Meiryo" charset="-128"/>
                <a:cs typeface="Meiryo" charset="-128"/>
              </a:rPr>
              <a:t>：</a:t>
            </a:r>
            <a:r>
              <a:rPr kumimoji="1" lang="en-US" altLang="ja-JP" dirty="0">
                <a:latin typeface="Meiryo" charset="-128"/>
                <a:ea typeface="Meiryo" charset="-128"/>
                <a:cs typeface="Meiryo" charset="-128"/>
                <a:hlinkClick r:id="rId2"/>
              </a:rPr>
              <a:t>zhyl@</a:t>
            </a:r>
            <a:r>
              <a:rPr kumimoji="1" lang="en-US" altLang="ja-JP" dirty="0">
                <a:latin typeface="Meiryo" charset="-128"/>
                <a:ea typeface="Meiryo" charset="-128"/>
                <a:cs typeface="Meiryo" charset="-128"/>
                <a:hlinkClick r:id="rId3"/>
              </a:rPr>
              <a:t>newlifesoft.co.jp</a:t>
            </a:r>
            <a:endParaRPr kumimoji="1" lang="ja-JP" altLang="en-US" dirty="0">
              <a:latin typeface="Meiryo" charset="-128"/>
              <a:ea typeface="Meiryo" charset="-128"/>
              <a:cs typeface="Meiryo" charset="-128"/>
            </a:endParaRPr>
          </a:p>
          <a:p>
            <a:pPr>
              <a:lnSpc>
                <a:spcPct val="200000"/>
              </a:lnSpc>
            </a:pPr>
            <a:r>
              <a:rPr kumimoji="1" lang="ja-JP" altLang="en-US" dirty="0">
                <a:latin typeface="Meiryo" charset="-128"/>
                <a:ea typeface="Meiryo" charset="-128"/>
                <a:cs typeface="Meiryo" charset="-128"/>
              </a:rPr>
              <a:t>　</a:t>
            </a:r>
            <a:r>
              <a:rPr kumimoji="1" lang="en-US" altLang="ja-JP" dirty="0">
                <a:latin typeface="Meiryo" charset="-128"/>
                <a:ea typeface="Meiryo" charset="-128"/>
                <a:cs typeface="Meiryo" charset="-128"/>
              </a:rPr>
              <a:t>Web</a:t>
            </a:r>
            <a:r>
              <a:rPr kumimoji="1" lang="ja-JP" altLang="en-US" dirty="0">
                <a:latin typeface="Meiryo" charset="-128"/>
                <a:ea typeface="Meiryo" charset="-128"/>
                <a:cs typeface="Meiryo" charset="-128"/>
              </a:rPr>
              <a:t>：</a:t>
            </a:r>
            <a:r>
              <a:rPr kumimoji="1" lang="en-US" altLang="ja-JP" dirty="0">
                <a:latin typeface="Meiryo" charset="-128"/>
                <a:ea typeface="Meiryo" charset="-128"/>
                <a:cs typeface="Meiryo" charset="-128"/>
                <a:hlinkClick r:id="rId3"/>
              </a:rPr>
              <a:t> https://www.newlifesoft.co.jp/</a:t>
            </a:r>
            <a:endParaRPr kumimoji="1" lang="en-US" altLang="ja-JP" dirty="0">
              <a:latin typeface="Meiryo" charset="-128"/>
              <a:ea typeface="Meiryo" charset="-128"/>
              <a:cs typeface="Meiryo" charset="-128"/>
            </a:endParaRPr>
          </a:p>
        </p:txBody>
      </p:sp>
    </p:spTree>
    <p:extLst>
      <p:ext uri="{BB962C8B-B14F-4D97-AF65-F5344CB8AC3E}">
        <p14:creationId xmlns:p14="http://schemas.microsoft.com/office/powerpoint/2010/main" val="1466628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FF3D5-BA2B-45C3-BEEE-A1A745A30037}"/>
              </a:ext>
            </a:extLst>
          </p:cNvPr>
          <p:cNvSpPr>
            <a:spLocks noGrp="1"/>
          </p:cNvSpPr>
          <p:nvPr>
            <p:ph type="title"/>
          </p:nvPr>
        </p:nvSpPr>
        <p:spPr/>
        <p:txBody>
          <a:bodyPr/>
          <a:lstStyle/>
          <a:p>
            <a:r>
              <a:rPr lang="ja-JP" altLang="en-US" b="1" dirty="0"/>
              <a:t>新生ソフト</a:t>
            </a:r>
            <a:r>
              <a:rPr lang="en-US" altLang="ja-JP" b="1" dirty="0"/>
              <a:t>—</a:t>
            </a:r>
            <a:r>
              <a:rPr lang="ja-JP" altLang="en-US" dirty="0"/>
              <a:t>事業紹介</a:t>
            </a:r>
            <a:endParaRPr kumimoji="1" lang="ja-JP" altLang="en-US" dirty="0"/>
          </a:p>
        </p:txBody>
      </p:sp>
      <p:sp>
        <p:nvSpPr>
          <p:cNvPr id="3" name="コンテンツ プレースホルダー 2">
            <a:extLst>
              <a:ext uri="{FF2B5EF4-FFF2-40B4-BE49-F238E27FC236}">
                <a16:creationId xmlns:a16="http://schemas.microsoft.com/office/drawing/2014/main" id="{1A087DEC-FFBB-46AC-AB2C-3D630307CEDA}"/>
              </a:ext>
            </a:extLst>
          </p:cNvPr>
          <p:cNvSpPr>
            <a:spLocks noGrp="1"/>
          </p:cNvSpPr>
          <p:nvPr>
            <p:ph idx="1"/>
          </p:nvPr>
        </p:nvSpPr>
        <p:spPr>
          <a:xfrm>
            <a:off x="677334" y="1278835"/>
            <a:ext cx="8596668" cy="5102087"/>
          </a:xfrm>
        </p:spPr>
        <p:txBody>
          <a:bodyPr>
            <a:normAutofit fontScale="85000" lnSpcReduction="20000"/>
          </a:bodyPr>
          <a:lstStyle/>
          <a:p>
            <a:endParaRPr lang="ja-JP" altLang="en-US" dirty="0">
              <a:solidFill>
                <a:sysClr val="windowText" lastClr="000000"/>
              </a:solidFill>
            </a:endParaRPr>
          </a:p>
          <a:p>
            <a:r>
              <a:rPr lang="ja-JP" altLang="en-US" dirty="0">
                <a:solidFill>
                  <a:sysClr val="windowText" lastClr="000000"/>
                </a:solidFill>
              </a:rPr>
              <a:t>商　　　号：株式会社新生ソフト</a:t>
            </a:r>
          </a:p>
          <a:p>
            <a:r>
              <a:rPr lang="ja-JP" altLang="en-US" dirty="0">
                <a:solidFill>
                  <a:sysClr val="windowText" lastClr="000000"/>
                </a:solidFill>
              </a:rPr>
              <a:t>設　　　立：平成３１年４月</a:t>
            </a:r>
          </a:p>
          <a:p>
            <a:r>
              <a:rPr lang="ja-JP" altLang="en-US" dirty="0">
                <a:solidFill>
                  <a:sysClr val="windowText" lastClr="000000"/>
                </a:solidFill>
              </a:rPr>
              <a:t>資　本　金：</a:t>
            </a:r>
            <a:r>
              <a:rPr lang="en-US" altLang="ja-JP" dirty="0">
                <a:solidFill>
                  <a:sysClr val="windowText" lastClr="000000"/>
                </a:solidFill>
              </a:rPr>
              <a:t>600</a:t>
            </a:r>
            <a:r>
              <a:rPr lang="ja-JP" altLang="en-US" dirty="0">
                <a:solidFill>
                  <a:sysClr val="windowText" lastClr="000000"/>
                </a:solidFill>
              </a:rPr>
              <a:t>万円</a:t>
            </a:r>
          </a:p>
          <a:p>
            <a:r>
              <a:rPr lang="ja-JP" altLang="en-US" dirty="0">
                <a:solidFill>
                  <a:sysClr val="windowText" lastClr="000000"/>
                </a:solidFill>
              </a:rPr>
              <a:t>売　上　高：</a:t>
            </a:r>
            <a:r>
              <a:rPr lang="en-US" altLang="ja-JP" dirty="0">
                <a:solidFill>
                  <a:sysClr val="windowText" lastClr="000000"/>
                </a:solidFill>
              </a:rPr>
              <a:t>1</a:t>
            </a:r>
            <a:r>
              <a:rPr lang="ja-JP" altLang="en-US" dirty="0">
                <a:solidFill>
                  <a:sysClr val="windowText" lastClr="000000"/>
                </a:solidFill>
              </a:rPr>
              <a:t>億</a:t>
            </a:r>
            <a:r>
              <a:rPr lang="en-US" altLang="ja-JP" dirty="0">
                <a:solidFill>
                  <a:sysClr val="windowText" lastClr="000000"/>
                </a:solidFill>
              </a:rPr>
              <a:t>900</a:t>
            </a:r>
            <a:r>
              <a:rPr lang="ja-JP" altLang="en-US" dirty="0">
                <a:solidFill>
                  <a:sysClr val="windowText" lastClr="000000"/>
                </a:solidFill>
              </a:rPr>
              <a:t>万円（</a:t>
            </a:r>
            <a:r>
              <a:rPr lang="en-US" altLang="ja-JP" dirty="0">
                <a:solidFill>
                  <a:sysClr val="windowText" lastClr="000000"/>
                </a:solidFill>
              </a:rPr>
              <a:t>2020</a:t>
            </a:r>
            <a:r>
              <a:rPr lang="ja-JP" altLang="en-US" dirty="0">
                <a:solidFill>
                  <a:sysClr val="windowText" lastClr="000000"/>
                </a:solidFill>
              </a:rPr>
              <a:t>年</a:t>
            </a:r>
            <a:r>
              <a:rPr lang="en-US" altLang="ja-JP" dirty="0">
                <a:solidFill>
                  <a:sysClr val="windowText" lastClr="000000"/>
                </a:solidFill>
              </a:rPr>
              <a:t>3</a:t>
            </a:r>
            <a:r>
              <a:rPr lang="ja-JP" altLang="en-US" dirty="0">
                <a:solidFill>
                  <a:sysClr val="windowText" lastClr="000000"/>
                </a:solidFill>
              </a:rPr>
              <a:t>月期）</a:t>
            </a:r>
          </a:p>
          <a:p>
            <a:r>
              <a:rPr lang="ja-JP" altLang="en-US" dirty="0">
                <a:solidFill>
                  <a:sysClr val="windowText" lastClr="000000"/>
                </a:solidFill>
              </a:rPr>
              <a:t>代表取締役：張運立</a:t>
            </a:r>
          </a:p>
          <a:p>
            <a:r>
              <a:rPr lang="ja-JP" altLang="en-US" dirty="0">
                <a:solidFill>
                  <a:sysClr val="windowText" lastClr="000000"/>
                </a:solidFill>
              </a:rPr>
              <a:t>住　　　所：東京都練馬区下石神井</a:t>
            </a:r>
            <a:r>
              <a:rPr lang="en-US" altLang="ja-JP" dirty="0">
                <a:solidFill>
                  <a:sysClr val="windowText" lastClr="000000"/>
                </a:solidFill>
              </a:rPr>
              <a:t>3-4-23</a:t>
            </a:r>
          </a:p>
          <a:p>
            <a:r>
              <a:rPr lang="ja-JP" altLang="en-US" dirty="0">
                <a:solidFill>
                  <a:sysClr val="windowText" lastClr="000000"/>
                </a:solidFill>
              </a:rPr>
              <a:t>事業　内容：</a:t>
            </a:r>
            <a:r>
              <a:rPr lang="en-US" altLang="ja-JP" dirty="0">
                <a:solidFill>
                  <a:sysClr val="windowText" lastClr="000000"/>
                </a:solidFill>
              </a:rPr>
              <a:t>Salesforce</a:t>
            </a:r>
            <a:r>
              <a:rPr lang="ja-JP" altLang="en-US" dirty="0">
                <a:solidFill>
                  <a:sysClr val="windowText" lastClr="000000"/>
                </a:solidFill>
              </a:rPr>
              <a:t>導入支援・関連システムの設計及び開発</a:t>
            </a:r>
          </a:p>
          <a:p>
            <a:r>
              <a:rPr lang="ja-JP" altLang="en-US" dirty="0">
                <a:solidFill>
                  <a:sysClr val="windowText" lastClr="000000"/>
                </a:solidFill>
              </a:rPr>
              <a:t>主要取引先</a:t>
            </a:r>
            <a:r>
              <a:rPr lang="en-US" altLang="ja-JP" dirty="0">
                <a:solidFill>
                  <a:sysClr val="windowText" lastClr="000000"/>
                </a:solidFill>
              </a:rPr>
              <a:t>(</a:t>
            </a:r>
            <a:r>
              <a:rPr lang="ja-JP" altLang="en-US" dirty="0">
                <a:solidFill>
                  <a:sysClr val="windowText" lastClr="000000"/>
                </a:solidFill>
              </a:rPr>
              <a:t>五十音順）：</a:t>
            </a:r>
          </a:p>
          <a:p>
            <a:r>
              <a:rPr lang="ja-JP" altLang="en-US" dirty="0">
                <a:solidFill>
                  <a:sysClr val="windowText" lastClr="000000"/>
                </a:solidFill>
              </a:rPr>
              <a:t>　株式会社クラウドフューチャーサイト</a:t>
            </a:r>
          </a:p>
          <a:p>
            <a:r>
              <a:rPr lang="ja-JP" altLang="en-US" dirty="0">
                <a:solidFill>
                  <a:sysClr val="windowText" lastClr="000000"/>
                </a:solidFill>
              </a:rPr>
              <a:t>　コムチュア株式会社</a:t>
            </a:r>
          </a:p>
          <a:p>
            <a:r>
              <a:rPr lang="ja-JP" altLang="en-US" dirty="0">
                <a:solidFill>
                  <a:sysClr val="windowText" lastClr="000000"/>
                </a:solidFill>
              </a:rPr>
              <a:t>　サニーソフト株式会社</a:t>
            </a:r>
          </a:p>
          <a:p>
            <a:r>
              <a:rPr lang="ja-JP" altLang="en-US" dirty="0">
                <a:solidFill>
                  <a:sysClr val="windowText" lastClr="000000"/>
                </a:solidFill>
              </a:rPr>
              <a:t>　株式会社サンブリッジ</a:t>
            </a:r>
          </a:p>
          <a:p>
            <a:r>
              <a:rPr lang="ja-JP" altLang="en-US" dirty="0">
                <a:solidFill>
                  <a:sysClr val="windowText" lastClr="000000"/>
                </a:solidFill>
              </a:rPr>
              <a:t>　</a:t>
            </a:r>
            <a:r>
              <a:rPr lang="en-US" altLang="ja-JP" dirty="0" err="1">
                <a:solidFill>
                  <a:sysClr val="windowText" lastClr="000000"/>
                </a:solidFill>
              </a:rPr>
              <a:t>TakeMe</a:t>
            </a:r>
            <a:r>
              <a:rPr lang="ja-JP" altLang="en-US" dirty="0">
                <a:solidFill>
                  <a:sysClr val="windowText" lastClr="000000"/>
                </a:solidFill>
              </a:rPr>
              <a:t>株式会社</a:t>
            </a:r>
          </a:p>
          <a:p>
            <a:r>
              <a:rPr lang="ja-JP" altLang="en-US" dirty="0">
                <a:solidFill>
                  <a:sysClr val="windowText" lastClr="000000"/>
                </a:solidFill>
              </a:rPr>
              <a:t>　株式会社</a:t>
            </a:r>
            <a:r>
              <a:rPr lang="en-US" altLang="ja-JP" dirty="0">
                <a:solidFill>
                  <a:sysClr val="windowText" lastClr="000000"/>
                </a:solidFill>
              </a:rPr>
              <a:t>MAIASOFT</a:t>
            </a:r>
          </a:p>
          <a:p>
            <a:r>
              <a:rPr lang="ja-JP" altLang="en-US" dirty="0">
                <a:solidFill>
                  <a:sysClr val="windowText" lastClr="000000"/>
                </a:solidFill>
              </a:rPr>
              <a:t>　株式会社 リステック</a:t>
            </a:r>
            <a:endParaRPr lang="en-US" altLang="ja-JP" dirty="0">
              <a:solidFill>
                <a:sysClr val="windowText" lastClr="000000"/>
              </a:solidFill>
            </a:endParaRPr>
          </a:p>
        </p:txBody>
      </p:sp>
    </p:spTree>
    <p:extLst>
      <p:ext uri="{BB962C8B-B14F-4D97-AF65-F5344CB8AC3E}">
        <p14:creationId xmlns:p14="http://schemas.microsoft.com/office/powerpoint/2010/main" val="308769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FF3D5-BA2B-45C3-BEEE-A1A745A30037}"/>
              </a:ext>
            </a:extLst>
          </p:cNvPr>
          <p:cNvSpPr>
            <a:spLocks noGrp="1"/>
          </p:cNvSpPr>
          <p:nvPr>
            <p:ph type="title"/>
          </p:nvPr>
        </p:nvSpPr>
        <p:spPr/>
        <p:txBody>
          <a:bodyPr/>
          <a:lstStyle/>
          <a:p>
            <a:r>
              <a:rPr lang="ja-JP" altLang="en-US" b="1" dirty="0"/>
              <a:t>新生ソフト</a:t>
            </a:r>
            <a:r>
              <a:rPr lang="en-US" altLang="ja-JP" b="1" dirty="0"/>
              <a:t>—</a:t>
            </a:r>
            <a:r>
              <a:rPr lang="ja-JP" altLang="en-US" dirty="0"/>
              <a:t>事業紹介</a:t>
            </a:r>
            <a:endParaRPr kumimoji="1" lang="ja-JP" altLang="en-US" dirty="0"/>
          </a:p>
        </p:txBody>
      </p:sp>
      <p:sp>
        <p:nvSpPr>
          <p:cNvPr id="3" name="コンテンツ プレースホルダー 2">
            <a:extLst>
              <a:ext uri="{FF2B5EF4-FFF2-40B4-BE49-F238E27FC236}">
                <a16:creationId xmlns:a16="http://schemas.microsoft.com/office/drawing/2014/main" id="{1A087DEC-FFBB-46AC-AB2C-3D630307CEDA}"/>
              </a:ext>
            </a:extLst>
          </p:cNvPr>
          <p:cNvSpPr>
            <a:spLocks noGrp="1"/>
          </p:cNvSpPr>
          <p:nvPr>
            <p:ph idx="1"/>
          </p:nvPr>
        </p:nvSpPr>
        <p:spPr>
          <a:xfrm>
            <a:off x="677334" y="1510749"/>
            <a:ext cx="8596668" cy="4530614"/>
          </a:xfrm>
        </p:spPr>
        <p:txBody>
          <a:bodyPr>
            <a:normAutofit/>
          </a:bodyPr>
          <a:lstStyle/>
          <a:p>
            <a:r>
              <a:rPr lang="en-US" altLang="ja-JP" sz="2000" dirty="0">
                <a:latin typeface="Meiryo UI" panose="020B0604030504040204" pitchFamily="50" charset="-128"/>
                <a:ea typeface="Meiryo UI" panose="020B0604030504040204" pitchFamily="50" charset="-128"/>
              </a:rPr>
              <a:t>Salesforce</a:t>
            </a:r>
            <a:r>
              <a:rPr lang="ja-JP" altLang="en-US" sz="2000" dirty="0">
                <a:latin typeface="Meiryo UI" panose="020B0604030504040204" pitchFamily="50" charset="-128"/>
                <a:ea typeface="Meiryo UI" panose="020B0604030504040204" pitchFamily="50" charset="-128"/>
              </a:rPr>
              <a:t>導入支援</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Salesforce.com</a:t>
            </a:r>
            <a:r>
              <a:rPr lang="ja-JP" altLang="en-US" sz="1600" dirty="0">
                <a:latin typeface="Meiryo UI" panose="020B0604030504040204" pitchFamily="50" charset="-128"/>
                <a:ea typeface="Meiryo UI" panose="020B0604030504040204" pitchFamily="50" charset="-128"/>
              </a:rPr>
              <a:t>社が提供する</a:t>
            </a:r>
            <a:r>
              <a:rPr lang="en-US" altLang="ja-JP" sz="1600" dirty="0">
                <a:latin typeface="Meiryo UI" panose="020B0604030504040204" pitchFamily="50" charset="-128"/>
                <a:ea typeface="Meiryo UI" panose="020B0604030504040204" pitchFamily="50" charset="-128"/>
              </a:rPr>
              <a:t>CRM</a:t>
            </a:r>
            <a:r>
              <a:rPr lang="ja-JP" altLang="en-US" sz="1600" dirty="0">
                <a:latin typeface="Meiryo UI" panose="020B0604030504040204" pitchFamily="50" charset="-128"/>
                <a:ea typeface="Meiryo UI" panose="020B0604030504040204" pitchFamily="50" charset="-128"/>
              </a:rPr>
              <a:t>領域、プラットフォーム領域などの様々なソリューションに加え、他システムとのデータ連携の構築、そして運用開始後の保守・サポートまで含めたトータルなワンストップサービスをご提供しております</a:t>
            </a:r>
            <a:r>
              <a:rPr lang="ja-JP" altLang="en-US" sz="2000" dirty="0">
                <a:latin typeface="Meiryo UI" panose="020B0604030504040204" pitchFamily="50" charset="-128"/>
                <a:ea typeface="Meiryo UI" panose="020B0604030504040204" pitchFamily="50" charset="-128"/>
              </a:rPr>
              <a:t>。</a:t>
            </a:r>
            <a:endParaRPr lang="ja-JP" altLang="en-US" sz="2000" b="1" dirty="0">
              <a:latin typeface="Meiryo UI" panose="020B0604030504040204" pitchFamily="50" charset="-128"/>
              <a:ea typeface="Meiryo UI" panose="020B0604030504040204" pitchFamily="50" charset="-128"/>
            </a:endParaRPr>
          </a:p>
          <a:p>
            <a:endParaRPr lang="ja-JP" altLang="en-US" sz="2000" b="1" dirty="0">
              <a:latin typeface="Meiryo UI" panose="020B0604030504040204" pitchFamily="50" charset="-128"/>
              <a:ea typeface="Meiryo UI" panose="020B0604030504040204" pitchFamily="50" charset="-128"/>
            </a:endParaRPr>
          </a:p>
          <a:p>
            <a:r>
              <a:rPr lang="en-US" altLang="ja-JP" sz="2000" dirty="0">
                <a:latin typeface="Meiryo UI" panose="020B0604030504040204" pitchFamily="50" charset="-128"/>
                <a:ea typeface="Meiryo UI" panose="020B0604030504040204" pitchFamily="50" charset="-128"/>
              </a:rPr>
              <a:t>Salesforce</a:t>
            </a:r>
            <a:r>
              <a:rPr lang="ja-JP" altLang="en-US" sz="2000" dirty="0">
                <a:latin typeface="Meiryo UI" panose="020B0604030504040204" pitchFamily="50" charset="-128"/>
                <a:ea typeface="Meiryo UI" panose="020B0604030504040204" pitchFamily="50" charset="-128"/>
              </a:rPr>
              <a:t>カスタマイズ開発</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業豊富な開発実績を誇る開発エンジニアがお客様の業務課題をヒアリングし、最適なシステム構成をご提案します。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b="1" dirty="0">
              <a:latin typeface="Meiryo UI" panose="020B0604030504040204" pitchFamily="50" charset="-128"/>
              <a:ea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rPr>
              <a:t>システム開発</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お客様の業務分析支援から、問題・課題解決に向けた情報システムの企画、要件、開発、導入、運用までサポート致します。</a:t>
            </a:r>
            <a:endParaRPr lang="ja-JP" altLang="en-US" sz="1600" b="1" dirty="0">
              <a:latin typeface="Meiryo UI" panose="020B0604030504040204" pitchFamily="50" charset="-128"/>
              <a:ea typeface="Meiryo UI" panose="020B0604030504040204" pitchFamily="50" charset="-128"/>
            </a:endParaRPr>
          </a:p>
          <a:p>
            <a:pPr marL="0" indent="0">
              <a:buNone/>
            </a:pPr>
            <a:endParaRPr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81124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FF3D5-BA2B-45C3-BEEE-A1A745A30037}"/>
              </a:ext>
            </a:extLst>
          </p:cNvPr>
          <p:cNvSpPr>
            <a:spLocks noGrp="1"/>
          </p:cNvSpPr>
          <p:nvPr>
            <p:ph type="title"/>
          </p:nvPr>
        </p:nvSpPr>
        <p:spPr/>
        <p:txBody>
          <a:bodyPr/>
          <a:lstStyle/>
          <a:p>
            <a:r>
              <a:rPr lang="ja-JP" altLang="en-US" b="1" dirty="0"/>
              <a:t>新生ソフト</a:t>
            </a:r>
            <a:r>
              <a:rPr lang="en-US" altLang="ja-JP" b="1" dirty="0"/>
              <a:t>--</a:t>
            </a:r>
            <a:r>
              <a:rPr lang="ja-JP" altLang="en-US" dirty="0"/>
              <a:t>技術力</a:t>
            </a:r>
            <a:endParaRPr kumimoji="1" lang="ja-JP" altLang="en-US" dirty="0"/>
          </a:p>
        </p:txBody>
      </p:sp>
      <p:sp>
        <p:nvSpPr>
          <p:cNvPr id="3" name="コンテンツ プレースホルダー 2">
            <a:extLst>
              <a:ext uri="{FF2B5EF4-FFF2-40B4-BE49-F238E27FC236}">
                <a16:creationId xmlns:a16="http://schemas.microsoft.com/office/drawing/2014/main" id="{1A087DEC-FFBB-46AC-AB2C-3D630307CEDA}"/>
              </a:ext>
            </a:extLst>
          </p:cNvPr>
          <p:cNvSpPr>
            <a:spLocks noGrp="1"/>
          </p:cNvSpPr>
          <p:nvPr>
            <p:ph idx="1"/>
          </p:nvPr>
        </p:nvSpPr>
        <p:spPr/>
        <p:txBody>
          <a:bodyPr/>
          <a:lstStyle/>
          <a:p>
            <a:r>
              <a:rPr lang="ja-JP" altLang="en-US" dirty="0">
                <a:latin typeface="Meiryo UI" panose="020B0604030504040204" pitchFamily="50" charset="-128"/>
                <a:ea typeface="Meiryo UI" panose="020B0604030504040204" pitchFamily="50" charset="-128"/>
              </a:rPr>
              <a:t>長年培ったシステム開発のノウハウと多数のクラウド導入経験を活かし、導入コンサルティングから要件定義、設計、開発、保守まで幅広くサポートしております。</a:t>
            </a:r>
          </a:p>
          <a:p>
            <a:endParaRPr lang="ja-JP" altLang="en-US"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上級デベロッパー、コンサルティング、アドミニストレーター、</a:t>
            </a:r>
            <a:r>
              <a:rPr lang="en-US" altLang="ja-JP" dirty="0">
                <a:latin typeface="Meiryo UI" panose="020B0604030504040204" pitchFamily="50" charset="-128"/>
                <a:ea typeface="Meiryo UI" panose="020B0604030504040204" pitchFamily="50" charset="-128"/>
              </a:rPr>
              <a:t>Integration Architecture </a:t>
            </a:r>
            <a:r>
              <a:rPr lang="ja-JP" altLang="en-US" dirty="0">
                <a:latin typeface="Meiryo UI" panose="020B0604030504040204" pitchFamily="50" charset="-128"/>
                <a:ea typeface="Meiryo UI" panose="020B0604030504040204" pitchFamily="50" charset="-128"/>
              </a:rPr>
              <a:t>デザイナー、システムアーキテクトなど</a:t>
            </a:r>
            <a:r>
              <a:rPr lang="en-US" altLang="ja-JP" dirty="0">
                <a:latin typeface="Meiryo UI" panose="020B0604030504040204" pitchFamily="50" charset="-128"/>
                <a:ea typeface="Meiryo UI" panose="020B0604030504040204" pitchFamily="50" charset="-128"/>
              </a:rPr>
              <a:t>Salesforce</a:t>
            </a:r>
            <a:r>
              <a:rPr lang="ja-JP" altLang="en-US" dirty="0">
                <a:latin typeface="Meiryo UI" panose="020B0604030504040204" pitchFamily="50" charset="-128"/>
                <a:ea typeface="Meiryo UI" panose="020B0604030504040204" pitchFamily="50" charset="-128"/>
              </a:rPr>
              <a:t>認定資格を取得しているメンバーが多数在籍しております。</a:t>
            </a:r>
          </a:p>
          <a:p>
            <a:endParaRPr lang="ja-JP" altLang="en-US"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Salesforce</a:t>
            </a:r>
            <a:r>
              <a:rPr lang="ja-JP" altLang="en-US" dirty="0">
                <a:latin typeface="Meiryo UI" panose="020B0604030504040204" pitchFamily="50" charset="-128"/>
                <a:ea typeface="Meiryo UI" panose="020B0604030504040204" pitchFamily="50" charset="-128"/>
              </a:rPr>
              <a:t>関連の</a:t>
            </a:r>
            <a:r>
              <a:rPr lang="en-US" altLang="ja-JP" dirty="0" err="1">
                <a:latin typeface="Meiryo UI" panose="020B0604030504040204" pitchFamily="50" charset="-128"/>
                <a:ea typeface="Meiryo UI" panose="020B0604030504040204" pitchFamily="50" charset="-128"/>
              </a:rPr>
              <a:t>Apex,VisulalPage</a:t>
            </a:r>
            <a:r>
              <a:rPr lang="ja-JP" altLang="en-US" dirty="0">
                <a:latin typeface="Meiryo UI" panose="020B0604030504040204" pitchFamily="50" charset="-128"/>
                <a:ea typeface="Meiryo UI" panose="020B0604030504040204" pitchFamily="50" charset="-128"/>
              </a:rPr>
              <a:t>だけなく、汎用な</a:t>
            </a:r>
            <a:r>
              <a:rPr lang="en-US" altLang="ja-JP" dirty="0">
                <a:latin typeface="Meiryo UI" panose="020B0604030504040204" pitchFamily="50" charset="-128"/>
                <a:ea typeface="Meiryo UI" panose="020B0604030504040204" pitchFamily="50" charset="-128"/>
              </a:rPr>
              <a:t>Java</a:t>
            </a:r>
            <a:r>
              <a:rPr lang="ja-JP" altLang="en-US" dirty="0">
                <a:latin typeface="Meiryo UI" panose="020B0604030504040204" pitchFamily="50" charset="-128"/>
                <a:ea typeface="Meiryo UI" panose="020B0604030504040204" pitchFamily="50" charset="-128"/>
              </a:rPr>
              <a:t> 、</a:t>
            </a:r>
            <a:r>
              <a:rPr lang="en-US" altLang="ja-JP" dirty="0" err="1">
                <a:latin typeface="Meiryo UI" panose="020B0604030504040204" pitchFamily="50" charset="-128"/>
                <a:ea typeface="Meiryo UI" panose="020B0604030504040204" pitchFamily="50" charset="-128"/>
              </a:rPr>
              <a:t>.Net</a:t>
            </a:r>
            <a:r>
              <a:rPr lang="ja-JP" altLang="en-US" dirty="0">
                <a:latin typeface="Meiryo UI" panose="020B0604030504040204" pitchFamily="50" charset="-128"/>
                <a:ea typeface="Meiryo UI" panose="020B0604030504040204" pitchFamily="50" charset="-128"/>
              </a:rPr>
              <a:t> 、  </a:t>
            </a:r>
            <a:r>
              <a:rPr lang="en-US" altLang="ja-JP" dirty="0">
                <a:latin typeface="Meiryo UI" panose="020B0604030504040204" pitchFamily="50" charset="-128"/>
                <a:ea typeface="Meiryo UI" panose="020B0604030504040204" pitchFamily="50" charset="-128"/>
              </a:rPr>
              <a:t>Html</a:t>
            </a:r>
            <a:r>
              <a:rPr lang="ja-JP" altLang="en-US" dirty="0" err="1">
                <a:latin typeface="Meiryo UI" panose="020B0604030504040204" pitchFamily="50" charset="-128"/>
                <a:ea typeface="Meiryo UI" panose="020B0604030504040204" pitchFamily="50" charset="-128"/>
              </a:rPr>
              <a:t>、</a:t>
            </a:r>
            <a:r>
              <a:rPr lang="en-US" altLang="ja-JP" dirty="0" err="1">
                <a:latin typeface="Meiryo UI" panose="020B0604030504040204" pitchFamily="50" charset="-128"/>
                <a:ea typeface="Meiryo UI" panose="020B0604030504040204" pitchFamily="50" charset="-128"/>
              </a:rPr>
              <a:t>Css</a:t>
            </a:r>
            <a:r>
              <a:rPr lang="ja-JP" altLang="en-US" dirty="0">
                <a:latin typeface="Meiryo UI" panose="020B0604030504040204" pitchFamily="50" charset="-128"/>
                <a:ea typeface="Meiryo UI" panose="020B0604030504040204" pitchFamily="50" charset="-128"/>
              </a:rPr>
              <a:t> 、 </a:t>
            </a:r>
            <a:r>
              <a:rPr lang="en-US" altLang="ja-JP" dirty="0" err="1">
                <a:latin typeface="Meiryo UI" panose="020B0604030504040204" pitchFamily="50" charset="-128"/>
                <a:ea typeface="Meiryo UI" panose="020B0604030504040204" pitchFamily="50" charset="-128"/>
              </a:rPr>
              <a:t>Jquery</a:t>
            </a:r>
            <a:r>
              <a:rPr lang="ja-JP" altLang="en-US" dirty="0">
                <a:latin typeface="Meiryo UI" panose="020B0604030504040204" pitchFamily="50" charset="-128"/>
                <a:ea typeface="Meiryo UI" panose="020B0604030504040204" pitchFamily="50" charset="-128"/>
              </a:rPr>
              <a:t>など高度な開発技術力を持っております。</a:t>
            </a:r>
          </a:p>
        </p:txBody>
      </p:sp>
    </p:spTree>
    <p:extLst>
      <p:ext uri="{BB962C8B-B14F-4D97-AF65-F5344CB8AC3E}">
        <p14:creationId xmlns:p14="http://schemas.microsoft.com/office/powerpoint/2010/main" val="1451163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FF3D5-BA2B-45C3-BEEE-A1A745A30037}"/>
              </a:ext>
            </a:extLst>
          </p:cNvPr>
          <p:cNvSpPr>
            <a:spLocks noGrp="1"/>
          </p:cNvSpPr>
          <p:nvPr>
            <p:ph type="title"/>
          </p:nvPr>
        </p:nvSpPr>
        <p:spPr/>
        <p:txBody>
          <a:bodyPr/>
          <a:lstStyle/>
          <a:p>
            <a:r>
              <a:rPr lang="ja-JP" altLang="en-US" b="1" dirty="0"/>
              <a:t>新生ソフト</a:t>
            </a:r>
            <a:r>
              <a:rPr lang="en-US" altLang="ja-JP" b="1" dirty="0"/>
              <a:t>--</a:t>
            </a:r>
            <a:r>
              <a:rPr lang="ja-JP" altLang="en-US" dirty="0"/>
              <a:t>豊富な導入経験</a:t>
            </a:r>
            <a:endParaRPr kumimoji="1" lang="ja-JP" altLang="en-US" dirty="0"/>
          </a:p>
        </p:txBody>
      </p:sp>
      <p:sp>
        <p:nvSpPr>
          <p:cNvPr id="3" name="コンテンツ プレースホルダー 2">
            <a:extLst>
              <a:ext uri="{FF2B5EF4-FFF2-40B4-BE49-F238E27FC236}">
                <a16:creationId xmlns:a16="http://schemas.microsoft.com/office/drawing/2014/main" id="{1A087DEC-FFBB-46AC-AB2C-3D630307CEDA}"/>
              </a:ext>
            </a:extLst>
          </p:cNvPr>
          <p:cNvSpPr>
            <a:spLocks noGrp="1"/>
          </p:cNvSpPr>
          <p:nvPr>
            <p:ph idx="1"/>
          </p:nvPr>
        </p:nvSpPr>
        <p:spPr/>
        <p:txBody>
          <a:bodyPr/>
          <a:lstStyle/>
          <a:p>
            <a:r>
              <a:rPr lang="ja-JP" altLang="en-US" dirty="0">
                <a:latin typeface="Meiryo UI" panose="020B0604030504040204" pitchFamily="50" charset="-128"/>
                <a:ea typeface="Meiryo UI" panose="020B0604030504040204" pitchFamily="50" charset="-128"/>
              </a:rPr>
              <a:t>生命保険、損害保険、銀行、クレージーカード、不動産、製造、ゴルフクラブ、幅広い業界へ規模を問わずの</a:t>
            </a:r>
            <a:r>
              <a:rPr lang="en-US" altLang="ja-JP" dirty="0">
                <a:latin typeface="Meiryo UI" panose="020B0604030504040204" pitchFamily="50" charset="-128"/>
                <a:ea typeface="Meiryo UI" panose="020B0604030504040204" pitchFamily="50" charset="-128"/>
              </a:rPr>
              <a:t>Salesforce</a:t>
            </a:r>
            <a:r>
              <a:rPr lang="ja-JP" altLang="en-US" dirty="0">
                <a:latin typeface="Meiryo UI" panose="020B0604030504040204" pitchFamily="50" charset="-128"/>
                <a:ea typeface="Meiryo UI" panose="020B0604030504040204" pitchFamily="50" charset="-128"/>
              </a:rPr>
              <a:t>導入、カスタマイズのプロジェクトに担当実績がございます。</a:t>
            </a:r>
          </a:p>
          <a:p>
            <a:endParaRPr lang="ja-JP" altLang="en-US"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お客様の基幹システムや他クラウドサービスとのデータ連携、統合など、</a:t>
            </a:r>
            <a:r>
              <a:rPr lang="en-US" altLang="ja-JP" dirty="0">
                <a:latin typeface="Meiryo UI" panose="020B0604030504040204" pitchFamily="50" charset="-128"/>
                <a:ea typeface="Meiryo UI" panose="020B0604030504040204" pitchFamily="50" charset="-128"/>
              </a:rPr>
              <a:t>Salesforce</a:t>
            </a:r>
            <a:r>
              <a:rPr lang="ja-JP" altLang="en-US" dirty="0">
                <a:latin typeface="Meiryo UI" panose="020B0604030504040204" pitchFamily="50" charset="-128"/>
                <a:ea typeface="Meiryo UI" panose="020B0604030504040204" pitchFamily="50" charset="-128"/>
              </a:rPr>
              <a:t>の価値をさらに高めるためのデータ統合のノウハウを保持しております。</a:t>
            </a:r>
          </a:p>
        </p:txBody>
      </p:sp>
    </p:spTree>
    <p:extLst>
      <p:ext uri="{BB962C8B-B14F-4D97-AF65-F5344CB8AC3E}">
        <p14:creationId xmlns:p14="http://schemas.microsoft.com/office/powerpoint/2010/main" val="217069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FF3D5-BA2B-45C3-BEEE-A1A745A30037}"/>
              </a:ext>
            </a:extLst>
          </p:cNvPr>
          <p:cNvSpPr>
            <a:spLocks noGrp="1"/>
          </p:cNvSpPr>
          <p:nvPr>
            <p:ph type="title"/>
          </p:nvPr>
        </p:nvSpPr>
        <p:spPr/>
        <p:txBody>
          <a:bodyPr/>
          <a:lstStyle/>
          <a:p>
            <a:r>
              <a:rPr lang="ja-JP" altLang="en-US" b="1" dirty="0"/>
              <a:t>新生ソフト</a:t>
            </a:r>
            <a:r>
              <a:rPr lang="en-US" altLang="ja-JP" b="1" dirty="0"/>
              <a:t>--</a:t>
            </a:r>
            <a:r>
              <a:rPr lang="ja-JP" altLang="en-US" dirty="0"/>
              <a:t>チームの管理力</a:t>
            </a:r>
            <a:endParaRPr kumimoji="1" lang="ja-JP" altLang="en-US" dirty="0"/>
          </a:p>
        </p:txBody>
      </p:sp>
      <p:sp>
        <p:nvSpPr>
          <p:cNvPr id="3" name="コンテンツ プレースホルダー 2">
            <a:extLst>
              <a:ext uri="{FF2B5EF4-FFF2-40B4-BE49-F238E27FC236}">
                <a16:creationId xmlns:a16="http://schemas.microsoft.com/office/drawing/2014/main" id="{1A087DEC-FFBB-46AC-AB2C-3D630307CEDA}"/>
              </a:ext>
            </a:extLst>
          </p:cNvPr>
          <p:cNvSpPr>
            <a:spLocks noGrp="1"/>
          </p:cNvSpPr>
          <p:nvPr>
            <p:ph idx="1"/>
          </p:nvPr>
        </p:nvSpPr>
        <p:spPr/>
        <p:txBody>
          <a:bodyPr/>
          <a:lstStyle/>
          <a:p>
            <a:r>
              <a:rPr lang="ja-JP" altLang="en-US" dirty="0">
                <a:latin typeface="Meiryo UI" panose="020B0604030504040204" pitchFamily="50" charset="-128"/>
                <a:ea typeface="Meiryo UI" panose="020B0604030504040204" pitchFamily="50" charset="-128"/>
              </a:rPr>
              <a:t>中国人技術者による、設計・システムエンジニア・解析等の技術開発・研究開発分野を得意とし、開発チームとして現場に常駐して、お客様と直接顔を合わせてユーザーのニーズを把握し、各メンバーの力を引き出して、チームとしての成果を最大化いたします。</a:t>
            </a:r>
          </a:p>
          <a:p>
            <a:endParaRPr lang="ja-JP" altLang="en-US"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十年以上のチーム管理経験を持って、お客様と一緒に、短納期、高品質、低コスト、ユーザの満足度アップを実現いたします。</a:t>
            </a:r>
          </a:p>
        </p:txBody>
      </p:sp>
    </p:spTree>
    <p:extLst>
      <p:ext uri="{BB962C8B-B14F-4D97-AF65-F5344CB8AC3E}">
        <p14:creationId xmlns:p14="http://schemas.microsoft.com/office/powerpoint/2010/main" val="1784541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FFF3D5-BA2B-45C3-BEEE-A1A745A30037}"/>
              </a:ext>
            </a:extLst>
          </p:cNvPr>
          <p:cNvSpPr>
            <a:spLocks noGrp="1"/>
          </p:cNvSpPr>
          <p:nvPr>
            <p:ph type="title"/>
          </p:nvPr>
        </p:nvSpPr>
        <p:spPr/>
        <p:txBody>
          <a:bodyPr/>
          <a:lstStyle/>
          <a:p>
            <a:r>
              <a:rPr lang="ja-JP" altLang="en-US" b="1" dirty="0"/>
              <a:t>新生ソフト</a:t>
            </a:r>
            <a:r>
              <a:rPr lang="en-US" altLang="ja-JP" b="1" dirty="0"/>
              <a:t>--</a:t>
            </a:r>
            <a:r>
              <a:rPr lang="ja-JP" altLang="en-US" dirty="0"/>
              <a:t>柔軟な対応体制</a:t>
            </a:r>
            <a:endParaRPr kumimoji="1" lang="ja-JP" altLang="en-US" dirty="0"/>
          </a:p>
        </p:txBody>
      </p:sp>
      <p:sp>
        <p:nvSpPr>
          <p:cNvPr id="3" name="コンテンツ プレースホルダー 2">
            <a:extLst>
              <a:ext uri="{FF2B5EF4-FFF2-40B4-BE49-F238E27FC236}">
                <a16:creationId xmlns:a16="http://schemas.microsoft.com/office/drawing/2014/main" id="{1A087DEC-FFBB-46AC-AB2C-3D630307CEDA}"/>
              </a:ext>
            </a:extLst>
          </p:cNvPr>
          <p:cNvSpPr>
            <a:spLocks noGrp="1"/>
          </p:cNvSpPr>
          <p:nvPr>
            <p:ph idx="1"/>
          </p:nvPr>
        </p:nvSpPr>
        <p:spPr/>
        <p:txBody>
          <a:bodyPr/>
          <a:lstStyle/>
          <a:p>
            <a:r>
              <a:rPr lang="ja-JP" altLang="en-US" dirty="0">
                <a:latin typeface="Meiryo UI" panose="020B0604030504040204" pitchFamily="50" charset="-128"/>
                <a:ea typeface="Meiryo UI" panose="020B0604030504040204" pitchFamily="50" charset="-128"/>
              </a:rPr>
              <a:t>複数</a:t>
            </a:r>
            <a:r>
              <a:rPr lang="en-US" altLang="ja-JP" dirty="0">
                <a:latin typeface="Meiryo UI" panose="020B0604030504040204" pitchFamily="50" charset="-128"/>
                <a:ea typeface="Meiryo UI" panose="020B0604030504040204" pitchFamily="50" charset="-128"/>
              </a:rPr>
              <a:t>Salesforce</a:t>
            </a:r>
            <a:r>
              <a:rPr lang="ja-JP" altLang="en-US" dirty="0">
                <a:latin typeface="Meiryo UI" panose="020B0604030504040204" pitchFamily="50" charset="-128"/>
                <a:ea typeface="Meiryo UI" panose="020B0604030504040204" pitchFamily="50" charset="-128"/>
              </a:rPr>
              <a:t>導入関連会社の協力グループの一員として、緊急な対応、複雑課題の解決、急な体制の増員など、速やかに</a:t>
            </a:r>
            <a:r>
              <a:rPr lang="ja-JP" altLang="en-US" dirty="0" err="1">
                <a:latin typeface="Meiryo UI" panose="020B0604030504040204" pitchFamily="50" charset="-128"/>
                <a:ea typeface="Meiryo UI" panose="020B0604030504040204" pitchFamily="50" charset="-128"/>
              </a:rPr>
              <a:t>ふ</a:t>
            </a:r>
            <a:r>
              <a:rPr lang="ja-JP" altLang="en-US" dirty="0">
                <a:latin typeface="Meiryo UI" panose="020B0604030504040204" pitchFamily="50" charset="-128"/>
                <a:ea typeface="Meiryo UI" panose="020B0604030504040204" pitchFamily="50" charset="-128"/>
              </a:rPr>
              <a:t>さわしメンバーを調達できます。</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お客様と一緒に、品質、納期を守ります。</a:t>
            </a:r>
          </a:p>
        </p:txBody>
      </p:sp>
    </p:spTree>
    <p:extLst>
      <p:ext uri="{BB962C8B-B14F-4D97-AF65-F5344CB8AC3E}">
        <p14:creationId xmlns:p14="http://schemas.microsoft.com/office/powerpoint/2010/main" val="3455659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Salesforce</a:t>
            </a:r>
            <a:r>
              <a:rPr lang="ja-JP" altLang="en-US" dirty="0"/>
              <a:t>事業</a:t>
            </a:r>
            <a:r>
              <a:rPr kumimoji="1" lang="ja-JP" altLang="en-US" dirty="0"/>
              <a:t>の発展構想</a:t>
            </a: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2638194909"/>
              </p:ext>
            </p:extLst>
          </p:nvPr>
        </p:nvGraphicFramePr>
        <p:xfrm>
          <a:off x="677691" y="1930400"/>
          <a:ext cx="8596311" cy="3662680"/>
        </p:xfrm>
        <a:graphic>
          <a:graphicData uri="http://schemas.openxmlformats.org/drawingml/2006/table">
            <a:tbl>
              <a:tblPr firstRow="1" bandRow="1">
                <a:tableStyleId>{5C22544A-7EE6-4342-B048-85BDC9FD1C3A}</a:tableStyleId>
              </a:tblPr>
              <a:tblGrid>
                <a:gridCol w="1778734">
                  <a:extLst>
                    <a:ext uri="{9D8B030D-6E8A-4147-A177-3AD203B41FA5}">
                      <a16:colId xmlns:a16="http://schemas.microsoft.com/office/drawing/2014/main" val="20000"/>
                    </a:ext>
                  </a:extLst>
                </a:gridCol>
                <a:gridCol w="3616657">
                  <a:extLst>
                    <a:ext uri="{9D8B030D-6E8A-4147-A177-3AD203B41FA5}">
                      <a16:colId xmlns:a16="http://schemas.microsoft.com/office/drawing/2014/main" val="20001"/>
                    </a:ext>
                  </a:extLst>
                </a:gridCol>
                <a:gridCol w="3200920">
                  <a:extLst>
                    <a:ext uri="{9D8B030D-6E8A-4147-A177-3AD203B41FA5}">
                      <a16:colId xmlns:a16="http://schemas.microsoft.com/office/drawing/2014/main" val="20002"/>
                    </a:ext>
                  </a:extLst>
                </a:gridCol>
              </a:tblGrid>
              <a:tr h="370840">
                <a:tc>
                  <a:txBody>
                    <a:bodyPr/>
                    <a:lstStyle/>
                    <a:p>
                      <a:pPr algn="ctr"/>
                      <a:r>
                        <a:rPr kumimoji="1" lang="ja-JP" altLang="en-US" dirty="0"/>
                        <a:t>段階</a:t>
                      </a:r>
                    </a:p>
                  </a:txBody>
                  <a:tcPr/>
                </a:tc>
                <a:tc>
                  <a:txBody>
                    <a:bodyPr/>
                    <a:lstStyle/>
                    <a:p>
                      <a:pPr algn="ctr"/>
                      <a:r>
                        <a:rPr kumimoji="1" lang="ja-JP" altLang="en-US" dirty="0"/>
                        <a:t>目標</a:t>
                      </a:r>
                    </a:p>
                  </a:txBody>
                  <a:tcPr/>
                </a:tc>
                <a:tc>
                  <a:txBody>
                    <a:bodyPr/>
                    <a:lstStyle/>
                    <a:p>
                      <a:pPr algn="ctr"/>
                      <a:r>
                        <a:rPr kumimoji="1" lang="ja-JP" altLang="en-US" dirty="0"/>
                        <a:t>手段</a:t>
                      </a:r>
                    </a:p>
                  </a:txBody>
                  <a:tcPr/>
                </a:tc>
                <a:extLst>
                  <a:ext uri="{0D108BD9-81ED-4DB2-BD59-A6C34878D82A}">
                    <a16:rowId xmlns:a16="http://schemas.microsoft.com/office/drawing/2014/main" val="10000"/>
                  </a:ext>
                </a:extLst>
              </a:tr>
              <a:tr h="370840">
                <a:tc>
                  <a:txBody>
                    <a:bodyPr/>
                    <a:lstStyle/>
                    <a:p>
                      <a:r>
                        <a:rPr kumimoji="1" lang="ja-JP" altLang="en-US" dirty="0"/>
                        <a:t>第一段階</a:t>
                      </a:r>
                    </a:p>
                    <a:p>
                      <a:r>
                        <a:rPr kumimoji="1" lang="en-US" altLang="ja-JP" dirty="0"/>
                        <a:t>2019</a:t>
                      </a:r>
                      <a:r>
                        <a:rPr kumimoji="1" lang="ja-JP" altLang="en-US" dirty="0"/>
                        <a:t>年</a:t>
                      </a:r>
                      <a:r>
                        <a:rPr kumimoji="1" lang="en-US" altLang="ja-JP" dirty="0"/>
                        <a:t>5</a:t>
                      </a:r>
                      <a:r>
                        <a:rPr kumimoji="1" lang="ja-JP" altLang="en-US" dirty="0"/>
                        <a:t>月</a:t>
                      </a:r>
                      <a:r>
                        <a:rPr kumimoji="1" lang="en-US" altLang="ja-JP" dirty="0"/>
                        <a:t>〜</a:t>
                      </a:r>
                      <a:endParaRPr kumimoji="1" lang="ja-JP" altLang="en-US" dirty="0"/>
                    </a:p>
                    <a:p>
                      <a:endParaRPr kumimoji="1" lang="ja-JP" alt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dirty="0"/>
                        <a:t>お客様（</a:t>
                      </a:r>
                      <a:r>
                        <a:rPr kumimoji="1" lang="en-US" altLang="ja-JP" dirty="0" err="1"/>
                        <a:t>Sier</a:t>
                      </a:r>
                      <a:r>
                        <a:rPr kumimoji="1" lang="ja-JP" altLang="en-US" dirty="0"/>
                        <a:t>）に低コストのデベロッパーを提供可能、お客様との信頼関係を深めて、提案活動や課題解決に支援する。</a:t>
                      </a:r>
                    </a:p>
                    <a:p>
                      <a:endParaRPr kumimoji="1" lang="ja-JP" altLang="en-US" dirty="0"/>
                    </a:p>
                  </a:txBody>
                  <a:tcPr/>
                </a:tc>
                <a:tc>
                  <a:txBody>
                    <a:bodyPr/>
                    <a:lstStyle/>
                    <a:p>
                      <a:r>
                        <a:rPr kumimoji="1" lang="ja-JP" altLang="en-US" dirty="0"/>
                        <a:t>社内勉強会で</a:t>
                      </a:r>
                      <a:r>
                        <a:rPr kumimoji="1" lang="en-US" altLang="ja-JP" dirty="0"/>
                        <a:t>Salesforce</a:t>
                      </a:r>
                      <a:r>
                        <a:rPr kumimoji="1" lang="ja-JP" altLang="en-US" dirty="0"/>
                        <a:t>技術者の育成、お客様に提案する</a:t>
                      </a:r>
                    </a:p>
                  </a:txBody>
                  <a:tcPr/>
                </a:tc>
                <a:extLst>
                  <a:ext uri="{0D108BD9-81ED-4DB2-BD59-A6C34878D82A}">
                    <a16:rowId xmlns:a16="http://schemas.microsoft.com/office/drawing/2014/main" val="10001"/>
                  </a:ext>
                </a:extLst>
              </a:tr>
              <a:tr h="370840">
                <a:tc>
                  <a:txBody>
                    <a:bodyPr/>
                    <a:lstStyle/>
                    <a:p>
                      <a:r>
                        <a:rPr kumimoji="1" lang="ja-JP" altLang="en-US" dirty="0"/>
                        <a:t>第二段階</a:t>
                      </a:r>
                    </a:p>
                    <a:p>
                      <a:r>
                        <a:rPr kumimoji="1" lang="en-US" altLang="ja-JP" dirty="0"/>
                        <a:t>2021</a:t>
                      </a:r>
                      <a:r>
                        <a:rPr kumimoji="1" lang="ja-JP" altLang="en-US" dirty="0"/>
                        <a:t>年</a:t>
                      </a:r>
                      <a:r>
                        <a:rPr kumimoji="1" lang="en-US" altLang="ja-JP" dirty="0"/>
                        <a:t>〜</a:t>
                      </a:r>
                      <a:endParaRPr kumimoji="1" lang="ja-JP" altLang="en-US" dirty="0"/>
                    </a:p>
                    <a:p>
                      <a:endParaRPr kumimoji="1" lang="ja-JP" altLang="en-US" dirty="0"/>
                    </a:p>
                  </a:txBody>
                  <a:tcPr/>
                </a:tc>
                <a:tc>
                  <a:txBody>
                    <a:bodyPr/>
                    <a:lstStyle/>
                    <a:p>
                      <a:r>
                        <a:rPr kumimoji="1" lang="ja-JP" altLang="en-US" dirty="0"/>
                        <a:t>クライアント様に</a:t>
                      </a:r>
                      <a:r>
                        <a:rPr kumimoji="1" lang="en-US" altLang="ja-JP" dirty="0"/>
                        <a:t>Salesforce</a:t>
                      </a:r>
                      <a:r>
                        <a:rPr kumimoji="1" lang="ja-JP" altLang="en-US" dirty="0"/>
                        <a:t>導入作業を支援する。自社開発を行う。</a:t>
                      </a:r>
                    </a:p>
                  </a:txBody>
                  <a:tcPr/>
                </a:tc>
                <a:tc>
                  <a:txBody>
                    <a:bodyPr/>
                    <a:lstStyle/>
                    <a:p>
                      <a:r>
                        <a:rPr kumimoji="1" lang="ja-JP" altLang="en-US" dirty="0"/>
                        <a:t>小規模の導入を始め、顧客目線で提案・開発を行う</a:t>
                      </a:r>
                    </a:p>
                  </a:txBody>
                  <a:tcPr/>
                </a:tc>
                <a:extLst>
                  <a:ext uri="{0D108BD9-81ED-4DB2-BD59-A6C34878D82A}">
                    <a16:rowId xmlns:a16="http://schemas.microsoft.com/office/drawing/2014/main" val="10003"/>
                  </a:ext>
                </a:extLst>
              </a:tr>
              <a:tr h="370840">
                <a:tc>
                  <a:txBody>
                    <a:bodyPr/>
                    <a:lstStyle/>
                    <a:p>
                      <a:r>
                        <a:rPr kumimoji="1" lang="ja-JP" altLang="en-US" dirty="0"/>
                        <a:t>第三段階</a:t>
                      </a:r>
                    </a:p>
                    <a:p>
                      <a:r>
                        <a:rPr kumimoji="1" lang="en-US" altLang="ja-JP" dirty="0"/>
                        <a:t>2023</a:t>
                      </a:r>
                      <a:r>
                        <a:rPr kumimoji="1" lang="ja-JP" altLang="en-US" dirty="0"/>
                        <a:t>年</a:t>
                      </a:r>
                      <a:r>
                        <a:rPr kumimoji="1" lang="en-US" altLang="ja-JP" dirty="0"/>
                        <a:t>〜</a:t>
                      </a:r>
                      <a:endParaRPr kumimoji="1" lang="ja-JP" altLang="en-US" dirty="0"/>
                    </a:p>
                    <a:p>
                      <a:endParaRPr kumimoji="1" lang="ja-JP" altLang="en-US" dirty="0"/>
                    </a:p>
                  </a:txBody>
                  <a:tcPr/>
                </a:tc>
                <a:tc>
                  <a:txBody>
                    <a:bodyPr/>
                    <a:lstStyle/>
                    <a:p>
                      <a:r>
                        <a:rPr kumimoji="1" lang="ja-JP" altLang="en-US" dirty="0"/>
                        <a:t>自社開発の経験を活かして、直接にエンドユーザに提案する。</a:t>
                      </a:r>
                    </a:p>
                  </a:txBody>
                  <a:tcPr/>
                </a:tc>
                <a:tc>
                  <a:txBody>
                    <a:bodyPr/>
                    <a:lstStyle/>
                    <a:p>
                      <a:r>
                        <a:rPr kumimoji="1" lang="en-US" altLang="ja-JP" dirty="0"/>
                        <a:t>Salesforce</a:t>
                      </a:r>
                      <a:r>
                        <a:rPr kumimoji="1" lang="ja-JP" altLang="en-US" dirty="0"/>
                        <a:t>様との提携関係を前向きに活動する</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1567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実績</a:t>
            </a: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206222053"/>
              </p:ext>
            </p:extLst>
          </p:nvPr>
        </p:nvGraphicFramePr>
        <p:xfrm>
          <a:off x="669235" y="1930400"/>
          <a:ext cx="8604767" cy="2926524"/>
        </p:xfrm>
        <a:graphic>
          <a:graphicData uri="http://schemas.openxmlformats.org/drawingml/2006/table">
            <a:tbl>
              <a:tblPr firstRow="1" bandRow="1">
                <a:tableStyleId>{5C22544A-7EE6-4342-B048-85BDC9FD1C3A}</a:tableStyleId>
              </a:tblPr>
              <a:tblGrid>
                <a:gridCol w="3858210">
                  <a:extLst>
                    <a:ext uri="{9D8B030D-6E8A-4147-A177-3AD203B41FA5}">
                      <a16:colId xmlns:a16="http://schemas.microsoft.com/office/drawing/2014/main" val="20000"/>
                    </a:ext>
                  </a:extLst>
                </a:gridCol>
                <a:gridCol w="1833845">
                  <a:extLst>
                    <a:ext uri="{9D8B030D-6E8A-4147-A177-3AD203B41FA5}">
                      <a16:colId xmlns:a16="http://schemas.microsoft.com/office/drawing/2014/main" val="20001"/>
                    </a:ext>
                  </a:extLst>
                </a:gridCol>
                <a:gridCol w="2912712">
                  <a:extLst>
                    <a:ext uri="{9D8B030D-6E8A-4147-A177-3AD203B41FA5}">
                      <a16:colId xmlns:a16="http://schemas.microsoft.com/office/drawing/2014/main" val="20002"/>
                    </a:ext>
                  </a:extLst>
                </a:gridCol>
              </a:tblGrid>
              <a:tr h="487754">
                <a:tc>
                  <a:txBody>
                    <a:bodyPr/>
                    <a:lstStyle/>
                    <a:p>
                      <a:pPr algn="ctr"/>
                      <a:r>
                        <a:rPr kumimoji="1" lang="ja-JP" altLang="en-US" dirty="0"/>
                        <a:t>プロジェクト名</a:t>
                      </a:r>
                    </a:p>
                  </a:txBody>
                  <a:tcPr/>
                </a:tc>
                <a:tc>
                  <a:txBody>
                    <a:bodyPr/>
                    <a:lstStyle/>
                    <a:p>
                      <a:pPr algn="ctr"/>
                      <a:r>
                        <a:rPr kumimoji="1" lang="ja-JP" altLang="en-US" dirty="0"/>
                        <a:t>業種</a:t>
                      </a:r>
                    </a:p>
                  </a:txBody>
                  <a:tcPr/>
                </a:tc>
                <a:tc>
                  <a:txBody>
                    <a:bodyPr/>
                    <a:lstStyle/>
                    <a:p>
                      <a:pPr algn="ctr"/>
                      <a:r>
                        <a:rPr kumimoji="1" lang="ja-JP" altLang="en-US" dirty="0"/>
                        <a:t>工程</a:t>
                      </a:r>
                    </a:p>
                  </a:txBody>
                  <a:tcPr/>
                </a:tc>
                <a:extLst>
                  <a:ext uri="{0D108BD9-81ED-4DB2-BD59-A6C34878D82A}">
                    <a16:rowId xmlns:a16="http://schemas.microsoft.com/office/drawing/2014/main" val="10000"/>
                  </a:ext>
                </a:extLst>
              </a:tr>
              <a:tr h="487754">
                <a:tc>
                  <a:txBody>
                    <a:bodyPr/>
                    <a:lstStyle/>
                    <a:p>
                      <a:r>
                        <a:rPr kumimoji="1" lang="ja-JP" altLang="en-US" dirty="0"/>
                        <a:t>外資生命保険保全管理システム</a:t>
                      </a:r>
                    </a:p>
                  </a:txBody>
                  <a:tcPr anchor="ctr"/>
                </a:tc>
                <a:tc>
                  <a:txBody>
                    <a:bodyPr/>
                    <a:lstStyle/>
                    <a:p>
                      <a:r>
                        <a:rPr kumimoji="1" lang="ja-JP" altLang="en-US" dirty="0"/>
                        <a:t>保険</a:t>
                      </a:r>
                    </a:p>
                  </a:txBody>
                  <a:tcPr anchor="ctr"/>
                </a:tc>
                <a:tc>
                  <a:txBody>
                    <a:bodyPr/>
                    <a:lstStyle/>
                    <a:p>
                      <a:r>
                        <a:rPr kumimoji="1" lang="ja-JP" altLang="en-US" dirty="0"/>
                        <a:t>設計</a:t>
                      </a:r>
                      <a:r>
                        <a:rPr kumimoji="1" lang="en-US" altLang="ja-JP" dirty="0"/>
                        <a:t>〜</a:t>
                      </a:r>
                      <a:r>
                        <a:rPr kumimoji="1" lang="ja-JP" altLang="en-US" dirty="0"/>
                        <a:t>製造</a:t>
                      </a:r>
                    </a:p>
                  </a:txBody>
                  <a:tcPr anchor="ctr"/>
                </a:tc>
                <a:extLst>
                  <a:ext uri="{0D108BD9-81ED-4DB2-BD59-A6C34878D82A}">
                    <a16:rowId xmlns:a16="http://schemas.microsoft.com/office/drawing/2014/main" val="10001"/>
                  </a:ext>
                </a:extLst>
              </a:tr>
              <a:tr h="487754">
                <a:tc>
                  <a:txBody>
                    <a:bodyPr/>
                    <a:lstStyle/>
                    <a:p>
                      <a:r>
                        <a:rPr kumimoji="1" lang="ja-JP" altLang="en-US" dirty="0"/>
                        <a:t>大手不動産営業管理システム</a:t>
                      </a:r>
                    </a:p>
                  </a:txBody>
                  <a:tcPr anchor="ctr"/>
                </a:tc>
                <a:tc>
                  <a:txBody>
                    <a:bodyPr/>
                    <a:lstStyle/>
                    <a:p>
                      <a:r>
                        <a:rPr kumimoji="1" lang="ja-JP" altLang="en-US" dirty="0"/>
                        <a:t>不動産</a:t>
                      </a:r>
                    </a:p>
                  </a:txBody>
                  <a:tcPr anchor="ctr"/>
                </a:tc>
                <a:tc>
                  <a:txBody>
                    <a:bodyPr/>
                    <a:lstStyle/>
                    <a:p>
                      <a:r>
                        <a:rPr kumimoji="1" lang="ja-JP" altLang="en-US" dirty="0"/>
                        <a:t>設計</a:t>
                      </a:r>
                      <a:r>
                        <a:rPr kumimoji="1" lang="en-US" altLang="ja-JP" dirty="0"/>
                        <a:t>〜</a:t>
                      </a:r>
                      <a:r>
                        <a:rPr kumimoji="1" lang="ja-JP" altLang="en-US" dirty="0"/>
                        <a:t>製造</a:t>
                      </a:r>
                    </a:p>
                  </a:txBody>
                  <a:tcPr anchor="ctr"/>
                </a:tc>
                <a:extLst>
                  <a:ext uri="{0D108BD9-81ED-4DB2-BD59-A6C34878D82A}">
                    <a16:rowId xmlns:a16="http://schemas.microsoft.com/office/drawing/2014/main" val="10002"/>
                  </a:ext>
                </a:extLst>
              </a:tr>
              <a:tr h="487754">
                <a:tc>
                  <a:txBody>
                    <a:bodyPr/>
                    <a:lstStyle/>
                    <a:p>
                      <a:r>
                        <a:rPr kumimoji="1" lang="ja-JP" altLang="en-US" dirty="0"/>
                        <a:t>農業機械会社の営業管理システム</a:t>
                      </a:r>
                    </a:p>
                  </a:txBody>
                  <a:tcPr anchor="ctr"/>
                </a:tc>
                <a:tc>
                  <a:txBody>
                    <a:bodyPr/>
                    <a:lstStyle/>
                    <a:p>
                      <a:r>
                        <a:rPr kumimoji="1" lang="ja-JP" altLang="en-US" dirty="0"/>
                        <a:t>生産</a:t>
                      </a:r>
                    </a:p>
                  </a:txBody>
                  <a:tcPr anchor="ctr"/>
                </a:tc>
                <a:tc>
                  <a:txBody>
                    <a:bodyPr/>
                    <a:lstStyle/>
                    <a:p>
                      <a:r>
                        <a:rPr kumimoji="1" lang="ja-JP" altLang="en-US" dirty="0"/>
                        <a:t>設計</a:t>
                      </a:r>
                      <a:r>
                        <a:rPr kumimoji="1" lang="en-US" altLang="ja-JP" dirty="0"/>
                        <a:t>〜</a:t>
                      </a:r>
                      <a:r>
                        <a:rPr kumimoji="1" lang="ja-JP" altLang="en-US" dirty="0"/>
                        <a:t>製造</a:t>
                      </a:r>
                    </a:p>
                  </a:txBody>
                  <a:tcPr anchor="ctr"/>
                </a:tc>
                <a:extLst>
                  <a:ext uri="{0D108BD9-81ED-4DB2-BD59-A6C34878D82A}">
                    <a16:rowId xmlns:a16="http://schemas.microsoft.com/office/drawing/2014/main" val="10003"/>
                  </a:ext>
                </a:extLst>
              </a:tr>
              <a:tr h="487754">
                <a:tc>
                  <a:txBody>
                    <a:bodyPr/>
                    <a:lstStyle/>
                    <a:p>
                      <a:r>
                        <a:rPr kumimoji="1" lang="ja-JP" altLang="en-US" dirty="0"/>
                        <a:t>大手クレジットカード管理システム</a:t>
                      </a:r>
                    </a:p>
                  </a:txBody>
                  <a:tcPr anchor="ctr"/>
                </a:tc>
                <a:tc>
                  <a:txBody>
                    <a:bodyPr/>
                    <a:lstStyle/>
                    <a:p>
                      <a:r>
                        <a:rPr kumimoji="1" lang="ja-JP" altLang="en-US" dirty="0"/>
                        <a:t>銀行</a:t>
                      </a:r>
                    </a:p>
                  </a:txBody>
                  <a:tcPr anchor="ctr"/>
                </a:tc>
                <a:tc>
                  <a:txBody>
                    <a:bodyPr/>
                    <a:lstStyle/>
                    <a:p>
                      <a:r>
                        <a:rPr kumimoji="1" lang="ja-JP" altLang="en-US" dirty="0"/>
                        <a:t>設計</a:t>
                      </a:r>
                      <a:r>
                        <a:rPr kumimoji="1" lang="en-US" altLang="ja-JP" dirty="0"/>
                        <a:t>〜</a:t>
                      </a:r>
                      <a:r>
                        <a:rPr kumimoji="1" lang="ja-JP" altLang="en-US" dirty="0"/>
                        <a:t>製造</a:t>
                      </a:r>
                    </a:p>
                  </a:txBody>
                  <a:tcPr anchor="ctr"/>
                </a:tc>
                <a:extLst>
                  <a:ext uri="{0D108BD9-81ED-4DB2-BD59-A6C34878D82A}">
                    <a16:rowId xmlns:a16="http://schemas.microsoft.com/office/drawing/2014/main" val="10004"/>
                  </a:ext>
                </a:extLst>
              </a:tr>
              <a:tr h="487754">
                <a:tc>
                  <a:txBody>
                    <a:bodyPr/>
                    <a:lstStyle/>
                    <a:p>
                      <a:r>
                        <a:rPr kumimoji="1" lang="ja-JP" altLang="en-US" dirty="0"/>
                        <a:t>インテリア商社受注管理システム</a:t>
                      </a:r>
                    </a:p>
                  </a:txBody>
                  <a:tcPr anchor="ctr"/>
                </a:tc>
                <a:tc>
                  <a:txBody>
                    <a:bodyPr/>
                    <a:lstStyle/>
                    <a:p>
                      <a:r>
                        <a:rPr kumimoji="1" lang="ja-JP" altLang="en-US" dirty="0"/>
                        <a:t>商社</a:t>
                      </a:r>
                    </a:p>
                  </a:txBody>
                  <a:tcPr anchor="ctr"/>
                </a:tc>
                <a:tc>
                  <a:txBody>
                    <a:bodyPr/>
                    <a:lstStyle/>
                    <a:p>
                      <a:r>
                        <a:rPr kumimoji="1" lang="ja-JP" altLang="en-US" dirty="0"/>
                        <a:t>要件</a:t>
                      </a:r>
                      <a:r>
                        <a:rPr kumimoji="1" lang="en-US" altLang="ja-JP" dirty="0"/>
                        <a:t>〜</a:t>
                      </a:r>
                      <a:r>
                        <a:rPr kumimoji="1" lang="ja-JP" altLang="en-US" dirty="0"/>
                        <a:t>製造</a:t>
                      </a:r>
                      <a:r>
                        <a:rPr kumimoji="1" lang="en-US" altLang="ja-JP" dirty="0"/>
                        <a:t>〜</a:t>
                      </a:r>
                      <a:r>
                        <a:rPr kumimoji="1" lang="ja-JP" altLang="en-US" dirty="0"/>
                        <a:t>保守</a:t>
                      </a:r>
                      <a:endParaRPr kumimoji="1" lang="en-US" altLang="ja-JP" dirty="0"/>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36340259"/>
      </p:ext>
    </p:extLst>
  </p:cSld>
  <p:clrMapOvr>
    <a:masterClrMapping/>
  </p:clrMapOvr>
</p:sld>
</file>

<file path=ppt/theme/theme1.xml><?xml version="1.0" encoding="utf-8"?>
<a:theme xmlns:a="http://schemas.openxmlformats.org/drawingml/2006/main" name="ファセット">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ファセット</Template>
  <TotalTime>2805</TotalTime>
  <Words>774</Words>
  <Application>Microsoft Office PowerPoint</Application>
  <PresentationFormat>ワイド画面</PresentationFormat>
  <Paragraphs>87</Paragraphs>
  <Slides>10</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10</vt:i4>
      </vt:variant>
    </vt:vector>
  </HeadingPairs>
  <TitlesOfParts>
    <vt:vector size="16" baseType="lpstr">
      <vt:lpstr>Meiryo UI</vt:lpstr>
      <vt:lpstr>メイリオ</vt:lpstr>
      <vt:lpstr>Arial</vt:lpstr>
      <vt:lpstr>Trebuchet MS</vt:lpstr>
      <vt:lpstr>Wingdings 3</vt:lpstr>
      <vt:lpstr>ファセット</vt:lpstr>
      <vt:lpstr>株式会社新生ソフト</vt:lpstr>
      <vt:lpstr>新生ソフト—事業紹介</vt:lpstr>
      <vt:lpstr>新生ソフト—事業紹介</vt:lpstr>
      <vt:lpstr>新生ソフト--技術力</vt:lpstr>
      <vt:lpstr>新生ソフト--豊富な導入経験</vt:lpstr>
      <vt:lpstr>新生ソフト--チームの管理力</vt:lpstr>
      <vt:lpstr>新生ソフト--柔軟な対応体制</vt:lpstr>
      <vt:lpstr>Salesforce事業の発展構想</vt:lpstr>
      <vt:lpstr>実績</vt:lpstr>
      <vt:lpstr>お問合せ</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Salesforce事業紹介</dc:title>
  <dc:creator>（株）EB</dc:creator>
  <cp:lastModifiedBy>meng fanfang</cp:lastModifiedBy>
  <cp:revision>40</cp:revision>
  <cp:lastPrinted>2019-08-24T00:55:47Z</cp:lastPrinted>
  <dcterms:created xsi:type="dcterms:W3CDTF">2015-10-06T08:26:14Z</dcterms:created>
  <dcterms:modified xsi:type="dcterms:W3CDTF">2020-06-25T08:14:16Z</dcterms:modified>
</cp:coreProperties>
</file>