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embedTrueTypeFonts="1" saveSubsetFonts="1" autoCompressPictures="0">
  <p:sldMasterIdLst>
    <p:sldMasterId id="2147483663" r:id="rId1"/>
    <p:sldMasterId id="2147483779" r:id="rId2"/>
  </p:sldMasterIdLst>
  <p:notesMasterIdLst>
    <p:notesMasterId r:id="rId15"/>
  </p:notesMasterIdLst>
  <p:sldIdLst>
    <p:sldId id="323" r:id="rId3"/>
    <p:sldId id="339" r:id="rId4"/>
    <p:sldId id="378" r:id="rId5"/>
    <p:sldId id="305" r:id="rId6"/>
    <p:sldId id="324" r:id="rId7"/>
    <p:sldId id="345" r:id="rId8"/>
    <p:sldId id="375" r:id="rId9"/>
    <p:sldId id="376" r:id="rId10"/>
    <p:sldId id="377" r:id="rId11"/>
    <p:sldId id="374" r:id="rId12"/>
    <p:sldId id="359" r:id="rId13"/>
    <p:sldId id="366" r:id="rId14"/>
  </p:sldIdLst>
  <p:sldSz cx="9906000" cy="6858000" type="A4"/>
  <p:notesSz cx="6858000" cy="9144000"/>
  <p:embeddedFontLst>
    <p:embeddedFont>
      <p:font typeface="Garamond" panose="02020404030301010803" pitchFamily="18" charset="0"/>
      <p:regular r:id="rId16"/>
      <p:bold r:id="rId17"/>
      <p:italic r:id="rId18"/>
      <p:boldItalic r:id="rId19"/>
    </p:embeddedFont>
    <p:embeddedFont>
      <p:font typeface="Meiryo UI" panose="020B0604030504040204" pitchFamily="34" charset="-128"/>
      <p:regular r:id="rId20"/>
      <p:bold r:id="rId21"/>
      <p:italic r:id="rId22"/>
      <p:boldItalic r:id="rId23"/>
    </p:embeddedFont>
    <p:embeddedFont>
      <p:font typeface="游ゴシック" panose="020B0400000000000000" pitchFamily="34" charset="-128"/>
      <p:regular r:id="rId24"/>
      <p:bold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1" roundtripDataSignature="AMtx7miC6Qh6JO1NvQosSenhatOnMebzX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渕ノ上弘和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FF"/>
    <a:srgbClr val="FF5050"/>
    <a:srgbClr val="3FA437"/>
    <a:srgbClr val="C05BC8"/>
    <a:srgbClr val="4CAA47"/>
    <a:srgbClr val="1E8A48"/>
    <a:srgbClr val="FFFFFF"/>
    <a:srgbClr val="E2F0D9"/>
    <a:srgbClr val="FFCCCC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109C6E-97A3-40DD-9EB5-CD139D230DD2}" v="7" dt="2021-03-09T00:27:03.6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12" autoAdjust="0"/>
    <p:restoredTop sz="91197" autoAdjust="0"/>
  </p:normalViewPr>
  <p:slideViewPr>
    <p:cSldViewPr snapToGrid="0" snapToObjects="1">
      <p:cViewPr varScale="1">
        <p:scale>
          <a:sx n="112" d="100"/>
          <a:sy n="112" d="100"/>
        </p:scale>
        <p:origin x="12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53" Type="http://schemas.openxmlformats.org/officeDocument/2006/relationships/presProps" Target="presProps.xml"/><Relationship Id="rId58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57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52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customschemas.google.com/relationships/presentationmetadata" Target="meta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uchinoue Hirokazu" userId="d5f6af0bef6d1b0c" providerId="Windows Live" clId="Web-{10109C6E-97A3-40DD-9EB5-CD139D230DD2}"/>
    <pc:docChg chg="modSld">
      <pc:chgData name="Fuchinoue Hirokazu" userId="d5f6af0bef6d1b0c" providerId="Windows Live" clId="Web-{10109C6E-97A3-40DD-9EB5-CD139D230DD2}" dt="2021-03-09T00:27:03.617" v="6"/>
      <pc:docMkLst>
        <pc:docMk/>
      </pc:docMkLst>
      <pc:sldChg chg="delSp">
        <pc:chgData name="Fuchinoue Hirokazu" userId="d5f6af0bef6d1b0c" providerId="Windows Live" clId="Web-{10109C6E-97A3-40DD-9EB5-CD139D230DD2}" dt="2021-03-09T00:26:39.742" v="1"/>
        <pc:sldMkLst>
          <pc:docMk/>
          <pc:sldMk cId="21362444" sldId="345"/>
        </pc:sldMkLst>
        <pc:spChg chg="del">
          <ac:chgData name="Fuchinoue Hirokazu" userId="d5f6af0bef6d1b0c" providerId="Windows Live" clId="Web-{10109C6E-97A3-40DD-9EB5-CD139D230DD2}" dt="2021-03-09T00:26:34.195" v="0"/>
          <ac:spMkLst>
            <pc:docMk/>
            <pc:sldMk cId="21362444" sldId="345"/>
            <ac:spMk id="41" creationId="{5B900D7B-D936-CE4A-B654-DCE5D0D0D531}"/>
          </ac:spMkLst>
        </pc:spChg>
        <pc:spChg chg="del">
          <ac:chgData name="Fuchinoue Hirokazu" userId="d5f6af0bef6d1b0c" providerId="Windows Live" clId="Web-{10109C6E-97A3-40DD-9EB5-CD139D230DD2}" dt="2021-03-09T00:26:39.742" v="1"/>
          <ac:spMkLst>
            <pc:docMk/>
            <pc:sldMk cId="21362444" sldId="345"/>
            <ac:spMk id="42" creationId="{DD486ADF-4B70-2B49-9320-6C95CAFCA910}"/>
          </ac:spMkLst>
        </pc:spChg>
      </pc:sldChg>
      <pc:sldChg chg="delSp">
        <pc:chgData name="Fuchinoue Hirokazu" userId="d5f6af0bef6d1b0c" providerId="Windows Live" clId="Web-{10109C6E-97A3-40DD-9EB5-CD139D230DD2}" dt="2021-03-09T00:27:03.617" v="6"/>
        <pc:sldMkLst>
          <pc:docMk/>
          <pc:sldMk cId="3682649348" sldId="374"/>
        </pc:sldMkLst>
        <pc:spChg chg="del">
          <ac:chgData name="Fuchinoue Hirokazu" userId="d5f6af0bef6d1b0c" providerId="Windows Live" clId="Web-{10109C6E-97A3-40DD-9EB5-CD139D230DD2}" dt="2021-03-09T00:27:03.617" v="6"/>
          <ac:spMkLst>
            <pc:docMk/>
            <pc:sldMk cId="3682649348" sldId="374"/>
            <ac:spMk id="31" creationId="{E9238F62-3762-8942-BF1E-1A153A7C6B26}"/>
          </ac:spMkLst>
        </pc:spChg>
      </pc:sldChg>
      <pc:sldChg chg="delSp">
        <pc:chgData name="Fuchinoue Hirokazu" userId="d5f6af0bef6d1b0c" providerId="Windows Live" clId="Web-{10109C6E-97A3-40DD-9EB5-CD139D230DD2}" dt="2021-03-09T00:26:44.273" v="2"/>
        <pc:sldMkLst>
          <pc:docMk/>
          <pc:sldMk cId="1773662387" sldId="375"/>
        </pc:sldMkLst>
        <pc:spChg chg="del">
          <ac:chgData name="Fuchinoue Hirokazu" userId="d5f6af0bef6d1b0c" providerId="Windows Live" clId="Web-{10109C6E-97A3-40DD-9EB5-CD139D230DD2}" dt="2021-03-09T00:26:44.273" v="2"/>
          <ac:spMkLst>
            <pc:docMk/>
            <pc:sldMk cId="1773662387" sldId="375"/>
            <ac:spMk id="25" creationId="{D45D4DF5-7730-744A-ABC6-6D838CA3D695}"/>
          </ac:spMkLst>
        </pc:spChg>
      </pc:sldChg>
      <pc:sldChg chg="delSp">
        <pc:chgData name="Fuchinoue Hirokazu" userId="d5f6af0bef6d1b0c" providerId="Windows Live" clId="Web-{10109C6E-97A3-40DD-9EB5-CD139D230DD2}" dt="2021-03-09T00:26:48.789" v="3"/>
        <pc:sldMkLst>
          <pc:docMk/>
          <pc:sldMk cId="2007493448" sldId="376"/>
        </pc:sldMkLst>
        <pc:spChg chg="del">
          <ac:chgData name="Fuchinoue Hirokazu" userId="d5f6af0bef6d1b0c" providerId="Windows Live" clId="Web-{10109C6E-97A3-40DD-9EB5-CD139D230DD2}" dt="2021-03-09T00:26:48.789" v="3"/>
          <ac:spMkLst>
            <pc:docMk/>
            <pc:sldMk cId="2007493448" sldId="376"/>
            <ac:spMk id="30" creationId="{52C25005-B59B-9A44-A788-262CCA4FFE40}"/>
          </ac:spMkLst>
        </pc:spChg>
      </pc:sldChg>
      <pc:sldChg chg="delSp">
        <pc:chgData name="Fuchinoue Hirokazu" userId="d5f6af0bef6d1b0c" providerId="Windows Live" clId="Web-{10109C6E-97A3-40DD-9EB5-CD139D230DD2}" dt="2021-03-09T00:27:00.320" v="5"/>
        <pc:sldMkLst>
          <pc:docMk/>
          <pc:sldMk cId="1591614286" sldId="377"/>
        </pc:sldMkLst>
        <pc:spChg chg="del">
          <ac:chgData name="Fuchinoue Hirokazu" userId="d5f6af0bef6d1b0c" providerId="Windows Live" clId="Web-{10109C6E-97A3-40DD-9EB5-CD139D230DD2}" dt="2021-03-09T00:26:56.211" v="4"/>
          <ac:spMkLst>
            <pc:docMk/>
            <pc:sldMk cId="1591614286" sldId="377"/>
            <ac:spMk id="20" creationId="{21D008BD-D8AA-2042-AC3D-1668156D902A}"/>
          </ac:spMkLst>
        </pc:spChg>
        <pc:spChg chg="del">
          <ac:chgData name="Fuchinoue Hirokazu" userId="d5f6af0bef6d1b0c" providerId="Windows Live" clId="Web-{10109C6E-97A3-40DD-9EB5-CD139D230DD2}" dt="2021-03-09T00:27:00.320" v="5"/>
          <ac:spMkLst>
            <pc:docMk/>
            <pc:sldMk cId="1591614286" sldId="377"/>
            <ac:spMk id="21" creationId="{3A889664-D4FA-984E-97AA-6CA3806DEE8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8251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40F09-AC87-4584-98DB-E279FB98ACA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Google Shape;30;p21"/>
          <p:cNvSpPr txBox="1">
            <a:spLocks noGrp="1"/>
          </p:cNvSpPr>
          <p:nvPr>
            <p:ph type="body" idx="1"/>
          </p:nvPr>
        </p:nvSpPr>
        <p:spPr>
          <a:xfrm>
            <a:off x="866775" y="2103120"/>
            <a:ext cx="8172450" cy="3849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35941" lvl="0" indent="-326956" algn="l">
              <a:lnSpc>
                <a:spcPct val="110000"/>
              </a:lnSpc>
              <a:spcBef>
                <a:spcPts val="858"/>
              </a:spcBef>
              <a:spcAft>
                <a:spcPts val="0"/>
              </a:spcAft>
              <a:buSzPts val="1800"/>
              <a:buChar char="◦"/>
              <a:defRPr sz="2289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871881" lvl="1" indent="-326956" algn="l">
              <a:lnSpc>
                <a:spcPct val="100000"/>
              </a:lnSpc>
              <a:spcBef>
                <a:spcPts val="477"/>
              </a:spcBef>
              <a:spcAft>
                <a:spcPts val="0"/>
              </a:spcAft>
              <a:buSzPts val="1800"/>
              <a:buChar char="◦"/>
              <a:defRPr/>
            </a:lvl2pPr>
            <a:lvl3pPr marL="1307820" lvl="2" indent="-326956" algn="l">
              <a:lnSpc>
                <a:spcPct val="100000"/>
              </a:lnSpc>
              <a:spcBef>
                <a:spcPts val="477"/>
              </a:spcBef>
              <a:spcAft>
                <a:spcPts val="0"/>
              </a:spcAft>
              <a:buSzPts val="1800"/>
              <a:buChar char="◦"/>
              <a:defRPr/>
            </a:lvl3pPr>
            <a:lvl4pPr marL="1743761" lvl="3" indent="-326956" algn="l">
              <a:lnSpc>
                <a:spcPct val="100000"/>
              </a:lnSpc>
              <a:spcBef>
                <a:spcPts val="477"/>
              </a:spcBef>
              <a:spcAft>
                <a:spcPts val="0"/>
              </a:spcAft>
              <a:buSzPts val="1800"/>
              <a:buChar char="◦"/>
              <a:defRPr/>
            </a:lvl4pPr>
            <a:lvl5pPr marL="2179703" lvl="4" indent="-326956" algn="l">
              <a:lnSpc>
                <a:spcPct val="100000"/>
              </a:lnSpc>
              <a:spcBef>
                <a:spcPts val="477"/>
              </a:spcBef>
              <a:spcAft>
                <a:spcPts val="0"/>
              </a:spcAft>
              <a:buSzPts val="1800"/>
              <a:buChar char="◦"/>
              <a:defRPr/>
            </a:lvl5pPr>
            <a:lvl6pPr marL="2615643" lvl="5" indent="-326956" algn="l">
              <a:lnSpc>
                <a:spcPct val="100000"/>
              </a:lnSpc>
              <a:spcBef>
                <a:spcPts val="477"/>
              </a:spcBef>
              <a:spcAft>
                <a:spcPts val="0"/>
              </a:spcAft>
              <a:buSzPts val="1800"/>
              <a:buChar char="◦"/>
              <a:defRPr/>
            </a:lvl6pPr>
            <a:lvl7pPr marL="3051582" lvl="6" indent="-326956" algn="l">
              <a:lnSpc>
                <a:spcPct val="100000"/>
              </a:lnSpc>
              <a:spcBef>
                <a:spcPts val="477"/>
              </a:spcBef>
              <a:spcAft>
                <a:spcPts val="0"/>
              </a:spcAft>
              <a:buSzPts val="1800"/>
              <a:buChar char="◦"/>
              <a:defRPr/>
            </a:lvl7pPr>
            <a:lvl8pPr marL="3487523" lvl="7" indent="-326956" algn="l">
              <a:lnSpc>
                <a:spcPct val="100000"/>
              </a:lnSpc>
              <a:spcBef>
                <a:spcPts val="477"/>
              </a:spcBef>
              <a:spcAft>
                <a:spcPts val="0"/>
              </a:spcAft>
              <a:buSzPts val="1800"/>
              <a:buChar char="◦"/>
              <a:defRPr/>
            </a:lvl8pPr>
            <a:lvl9pPr marL="3923463" lvl="8" indent="-326956" algn="l">
              <a:lnSpc>
                <a:spcPct val="100000"/>
              </a:lnSpc>
              <a:spcBef>
                <a:spcPts val="477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32438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1"/>
          <p:cNvSpPr txBox="1">
            <a:spLocks noGrp="1"/>
          </p:cNvSpPr>
          <p:nvPr>
            <p:ph type="title"/>
          </p:nvPr>
        </p:nvSpPr>
        <p:spPr>
          <a:xfrm>
            <a:off x="866775" y="642594"/>
            <a:ext cx="817245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1"/>
          <p:cNvSpPr txBox="1">
            <a:spLocks noGrp="1"/>
          </p:cNvSpPr>
          <p:nvPr>
            <p:ph type="body" idx="1"/>
          </p:nvPr>
        </p:nvSpPr>
        <p:spPr>
          <a:xfrm>
            <a:off x="866775" y="2103120"/>
            <a:ext cx="8172450" cy="3849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35941" lvl="0" indent="-326956" algn="l">
              <a:lnSpc>
                <a:spcPct val="110000"/>
              </a:lnSpc>
              <a:spcBef>
                <a:spcPts val="858"/>
              </a:spcBef>
              <a:spcAft>
                <a:spcPts val="0"/>
              </a:spcAft>
              <a:buSzPts val="1800"/>
              <a:buChar char="◦"/>
              <a:defRPr/>
            </a:lvl1pPr>
            <a:lvl2pPr marL="871881" lvl="1" indent="-326956" algn="l">
              <a:lnSpc>
                <a:spcPct val="100000"/>
              </a:lnSpc>
              <a:spcBef>
                <a:spcPts val="477"/>
              </a:spcBef>
              <a:spcAft>
                <a:spcPts val="0"/>
              </a:spcAft>
              <a:buSzPts val="1800"/>
              <a:buChar char="◦"/>
              <a:defRPr/>
            </a:lvl2pPr>
            <a:lvl3pPr marL="1307820" lvl="2" indent="-326956" algn="l">
              <a:lnSpc>
                <a:spcPct val="100000"/>
              </a:lnSpc>
              <a:spcBef>
                <a:spcPts val="477"/>
              </a:spcBef>
              <a:spcAft>
                <a:spcPts val="0"/>
              </a:spcAft>
              <a:buSzPts val="1800"/>
              <a:buChar char="◦"/>
              <a:defRPr/>
            </a:lvl3pPr>
            <a:lvl4pPr marL="1743761" lvl="3" indent="-326956" algn="l">
              <a:lnSpc>
                <a:spcPct val="100000"/>
              </a:lnSpc>
              <a:spcBef>
                <a:spcPts val="477"/>
              </a:spcBef>
              <a:spcAft>
                <a:spcPts val="0"/>
              </a:spcAft>
              <a:buSzPts val="1800"/>
              <a:buChar char="◦"/>
              <a:defRPr/>
            </a:lvl4pPr>
            <a:lvl5pPr marL="2179703" lvl="4" indent="-326956" algn="l">
              <a:lnSpc>
                <a:spcPct val="100000"/>
              </a:lnSpc>
              <a:spcBef>
                <a:spcPts val="477"/>
              </a:spcBef>
              <a:spcAft>
                <a:spcPts val="0"/>
              </a:spcAft>
              <a:buSzPts val="1800"/>
              <a:buChar char="◦"/>
              <a:defRPr/>
            </a:lvl5pPr>
            <a:lvl6pPr marL="2615643" lvl="5" indent="-326956" algn="l">
              <a:lnSpc>
                <a:spcPct val="100000"/>
              </a:lnSpc>
              <a:spcBef>
                <a:spcPts val="477"/>
              </a:spcBef>
              <a:spcAft>
                <a:spcPts val="0"/>
              </a:spcAft>
              <a:buSzPts val="1800"/>
              <a:buChar char="◦"/>
              <a:defRPr/>
            </a:lvl6pPr>
            <a:lvl7pPr marL="3051582" lvl="6" indent="-326956" algn="l">
              <a:lnSpc>
                <a:spcPct val="100000"/>
              </a:lnSpc>
              <a:spcBef>
                <a:spcPts val="477"/>
              </a:spcBef>
              <a:spcAft>
                <a:spcPts val="0"/>
              </a:spcAft>
              <a:buSzPts val="1800"/>
              <a:buChar char="◦"/>
              <a:defRPr/>
            </a:lvl7pPr>
            <a:lvl8pPr marL="3487523" lvl="7" indent="-326956" algn="l">
              <a:lnSpc>
                <a:spcPct val="100000"/>
              </a:lnSpc>
              <a:spcBef>
                <a:spcPts val="477"/>
              </a:spcBef>
              <a:spcAft>
                <a:spcPts val="0"/>
              </a:spcAft>
              <a:buSzPts val="1800"/>
              <a:buChar char="◦"/>
              <a:defRPr/>
            </a:lvl8pPr>
            <a:lvl9pPr marL="3923463" lvl="8" indent="-326956" algn="l">
              <a:lnSpc>
                <a:spcPct val="100000"/>
              </a:lnSpc>
              <a:spcBef>
                <a:spcPts val="477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2" name="日付プレースホルダー 3">
            <a:extLst>
              <a:ext uri="{FF2B5EF4-FFF2-40B4-BE49-F238E27FC236}">
                <a16:creationId xmlns:a16="http://schemas.microsoft.com/office/drawing/2014/main" id="{044AAE1B-488C-4093-9B09-FBD6078A79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7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44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13" name="フッター プレースホルダー 4">
            <a:extLst>
              <a:ext uri="{FF2B5EF4-FFF2-40B4-BE49-F238E27FC236}">
                <a16:creationId xmlns:a16="http://schemas.microsoft.com/office/drawing/2014/main" id="{64C5EB68-BA4E-44AF-985C-CADF93BA83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6" y="6356357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44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14" name="スライド番号プレースホルダー 5">
            <a:extLst>
              <a:ext uri="{FF2B5EF4-FFF2-40B4-BE49-F238E27FC236}">
                <a16:creationId xmlns:a16="http://schemas.microsoft.com/office/drawing/2014/main" id="{85918947-D290-43EE-AEB9-ED20FD73E9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7150" y="6356357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44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EA340F09-AC87-4584-98DB-E279FB98ACA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0133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7" name="Google Shape;30;p21"/>
          <p:cNvSpPr txBox="1">
            <a:spLocks noGrp="1"/>
          </p:cNvSpPr>
          <p:nvPr>
            <p:ph type="body" idx="1"/>
          </p:nvPr>
        </p:nvSpPr>
        <p:spPr>
          <a:xfrm>
            <a:off x="866775" y="2103120"/>
            <a:ext cx="8172450" cy="3849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35941" lvl="0" indent="-326956" algn="l">
              <a:lnSpc>
                <a:spcPct val="110000"/>
              </a:lnSpc>
              <a:spcBef>
                <a:spcPts val="858"/>
              </a:spcBef>
              <a:spcAft>
                <a:spcPts val="0"/>
              </a:spcAft>
              <a:buSzPts val="1800"/>
              <a:buChar char="◦"/>
              <a:defRPr sz="2289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871881" lvl="1" indent="-326956" algn="l">
              <a:lnSpc>
                <a:spcPct val="100000"/>
              </a:lnSpc>
              <a:spcBef>
                <a:spcPts val="477"/>
              </a:spcBef>
              <a:spcAft>
                <a:spcPts val="0"/>
              </a:spcAft>
              <a:buSzPts val="1800"/>
              <a:buChar char="◦"/>
              <a:defRPr/>
            </a:lvl2pPr>
            <a:lvl3pPr marL="1307820" lvl="2" indent="-326956" algn="l">
              <a:lnSpc>
                <a:spcPct val="100000"/>
              </a:lnSpc>
              <a:spcBef>
                <a:spcPts val="477"/>
              </a:spcBef>
              <a:spcAft>
                <a:spcPts val="0"/>
              </a:spcAft>
              <a:buSzPts val="1800"/>
              <a:buChar char="◦"/>
              <a:defRPr/>
            </a:lvl3pPr>
            <a:lvl4pPr marL="1743761" lvl="3" indent="-326956" algn="l">
              <a:lnSpc>
                <a:spcPct val="100000"/>
              </a:lnSpc>
              <a:spcBef>
                <a:spcPts val="477"/>
              </a:spcBef>
              <a:spcAft>
                <a:spcPts val="0"/>
              </a:spcAft>
              <a:buSzPts val="1800"/>
              <a:buChar char="◦"/>
              <a:defRPr/>
            </a:lvl4pPr>
            <a:lvl5pPr marL="2179703" lvl="4" indent="-326956" algn="l">
              <a:lnSpc>
                <a:spcPct val="100000"/>
              </a:lnSpc>
              <a:spcBef>
                <a:spcPts val="477"/>
              </a:spcBef>
              <a:spcAft>
                <a:spcPts val="0"/>
              </a:spcAft>
              <a:buSzPts val="1800"/>
              <a:buChar char="◦"/>
              <a:defRPr/>
            </a:lvl5pPr>
            <a:lvl6pPr marL="2615643" lvl="5" indent="-326956" algn="l">
              <a:lnSpc>
                <a:spcPct val="100000"/>
              </a:lnSpc>
              <a:spcBef>
                <a:spcPts val="477"/>
              </a:spcBef>
              <a:spcAft>
                <a:spcPts val="0"/>
              </a:spcAft>
              <a:buSzPts val="1800"/>
              <a:buChar char="◦"/>
              <a:defRPr/>
            </a:lvl6pPr>
            <a:lvl7pPr marL="3051582" lvl="6" indent="-326956" algn="l">
              <a:lnSpc>
                <a:spcPct val="100000"/>
              </a:lnSpc>
              <a:spcBef>
                <a:spcPts val="477"/>
              </a:spcBef>
              <a:spcAft>
                <a:spcPts val="0"/>
              </a:spcAft>
              <a:buSzPts val="1800"/>
              <a:buChar char="◦"/>
              <a:defRPr/>
            </a:lvl7pPr>
            <a:lvl8pPr marL="3487523" lvl="7" indent="-326956" algn="l">
              <a:lnSpc>
                <a:spcPct val="100000"/>
              </a:lnSpc>
              <a:spcBef>
                <a:spcPts val="477"/>
              </a:spcBef>
              <a:spcAft>
                <a:spcPts val="0"/>
              </a:spcAft>
              <a:buSzPts val="1800"/>
              <a:buChar char="◦"/>
              <a:defRPr/>
            </a:lvl8pPr>
            <a:lvl9pPr marL="3923463" lvl="8" indent="-326956" algn="l">
              <a:lnSpc>
                <a:spcPct val="100000"/>
              </a:lnSpc>
              <a:spcBef>
                <a:spcPts val="477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8" name="日付プレースホルダー 3">
            <a:extLst>
              <a:ext uri="{FF2B5EF4-FFF2-40B4-BE49-F238E27FC236}">
                <a16:creationId xmlns:a16="http://schemas.microsoft.com/office/drawing/2014/main" id="{57C1A035-1D7B-4402-94E9-819F5F1F98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7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44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9" name="フッター プレースホルダー 4">
            <a:extLst>
              <a:ext uri="{FF2B5EF4-FFF2-40B4-BE49-F238E27FC236}">
                <a16:creationId xmlns:a16="http://schemas.microsoft.com/office/drawing/2014/main" id="{C66A36B1-522F-4C63-B512-42F6B26A96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6" y="6356357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44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B6CB8408-FEE0-497B-B787-3609596C86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7150" y="6356357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44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EA340F09-AC87-4584-98DB-E279FB98ACA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7396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A8D31D4-310E-4F83-869A-8742F644C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8F374B2-F601-42A3-8B38-32BA8792A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D41200E-59D0-4668-81FF-D59057F03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070E93E-8E05-46C2-99F6-2071EC631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40F09-AC87-4584-98DB-E279FB98ACA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1434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>
            <a:extLst>
              <a:ext uri="{FF2B5EF4-FFF2-40B4-BE49-F238E27FC236}">
                <a16:creationId xmlns:a16="http://schemas.microsoft.com/office/drawing/2014/main" id="{77A11511-A7CD-4347-BFC0-BC5CC48884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7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44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3" name="フッター プレースホルダー 4">
            <a:extLst>
              <a:ext uri="{FF2B5EF4-FFF2-40B4-BE49-F238E27FC236}">
                <a16:creationId xmlns:a16="http://schemas.microsoft.com/office/drawing/2014/main" id="{33338CC8-B30D-44DD-9FC2-258C6A9A52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6" y="6356357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44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4" name="スライド番号プレースホルダー 5">
            <a:extLst>
              <a:ext uri="{FF2B5EF4-FFF2-40B4-BE49-F238E27FC236}">
                <a16:creationId xmlns:a16="http://schemas.microsoft.com/office/drawing/2014/main" id="{422DBA29-2FC6-4261-8777-3282275F0A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7150" y="6356357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44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EA340F09-AC87-4584-98DB-E279FB98ACA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3122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1"/>
          <p:cNvSpPr txBox="1">
            <a:spLocks noGrp="1"/>
          </p:cNvSpPr>
          <p:nvPr>
            <p:ph type="title"/>
          </p:nvPr>
        </p:nvSpPr>
        <p:spPr>
          <a:xfrm>
            <a:off x="866775" y="642594"/>
            <a:ext cx="817245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1"/>
          <p:cNvSpPr txBox="1">
            <a:spLocks noGrp="1"/>
          </p:cNvSpPr>
          <p:nvPr>
            <p:ph type="body" idx="1"/>
          </p:nvPr>
        </p:nvSpPr>
        <p:spPr>
          <a:xfrm>
            <a:off x="866775" y="2103120"/>
            <a:ext cx="8172450" cy="3849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35941" lvl="0" indent="-326956" algn="l">
              <a:lnSpc>
                <a:spcPct val="110000"/>
              </a:lnSpc>
              <a:spcBef>
                <a:spcPts val="858"/>
              </a:spcBef>
              <a:spcAft>
                <a:spcPts val="0"/>
              </a:spcAft>
              <a:buSzPts val="1800"/>
              <a:buChar char="◦"/>
              <a:defRPr/>
            </a:lvl1pPr>
            <a:lvl2pPr marL="871881" lvl="1" indent="-326956" algn="l">
              <a:lnSpc>
                <a:spcPct val="100000"/>
              </a:lnSpc>
              <a:spcBef>
                <a:spcPts val="477"/>
              </a:spcBef>
              <a:spcAft>
                <a:spcPts val="0"/>
              </a:spcAft>
              <a:buSzPts val="1800"/>
              <a:buChar char="◦"/>
              <a:defRPr/>
            </a:lvl2pPr>
            <a:lvl3pPr marL="1307820" lvl="2" indent="-326956" algn="l">
              <a:lnSpc>
                <a:spcPct val="100000"/>
              </a:lnSpc>
              <a:spcBef>
                <a:spcPts val="477"/>
              </a:spcBef>
              <a:spcAft>
                <a:spcPts val="0"/>
              </a:spcAft>
              <a:buSzPts val="1800"/>
              <a:buChar char="◦"/>
              <a:defRPr/>
            </a:lvl3pPr>
            <a:lvl4pPr marL="1743761" lvl="3" indent="-326956" algn="l">
              <a:lnSpc>
                <a:spcPct val="100000"/>
              </a:lnSpc>
              <a:spcBef>
                <a:spcPts val="477"/>
              </a:spcBef>
              <a:spcAft>
                <a:spcPts val="0"/>
              </a:spcAft>
              <a:buSzPts val="1800"/>
              <a:buChar char="◦"/>
              <a:defRPr/>
            </a:lvl4pPr>
            <a:lvl5pPr marL="2179703" lvl="4" indent="-326956" algn="l">
              <a:lnSpc>
                <a:spcPct val="100000"/>
              </a:lnSpc>
              <a:spcBef>
                <a:spcPts val="477"/>
              </a:spcBef>
              <a:spcAft>
                <a:spcPts val="0"/>
              </a:spcAft>
              <a:buSzPts val="1800"/>
              <a:buChar char="◦"/>
              <a:defRPr/>
            </a:lvl5pPr>
            <a:lvl6pPr marL="2615643" lvl="5" indent="-326956" algn="l">
              <a:lnSpc>
                <a:spcPct val="100000"/>
              </a:lnSpc>
              <a:spcBef>
                <a:spcPts val="477"/>
              </a:spcBef>
              <a:spcAft>
                <a:spcPts val="0"/>
              </a:spcAft>
              <a:buSzPts val="1800"/>
              <a:buChar char="◦"/>
              <a:defRPr/>
            </a:lvl6pPr>
            <a:lvl7pPr marL="3051582" lvl="6" indent="-326956" algn="l">
              <a:lnSpc>
                <a:spcPct val="100000"/>
              </a:lnSpc>
              <a:spcBef>
                <a:spcPts val="477"/>
              </a:spcBef>
              <a:spcAft>
                <a:spcPts val="0"/>
              </a:spcAft>
              <a:buSzPts val="1800"/>
              <a:buChar char="◦"/>
              <a:defRPr/>
            </a:lvl7pPr>
            <a:lvl8pPr marL="3487523" lvl="7" indent="-326956" algn="l">
              <a:lnSpc>
                <a:spcPct val="100000"/>
              </a:lnSpc>
              <a:spcBef>
                <a:spcPts val="477"/>
              </a:spcBef>
              <a:spcAft>
                <a:spcPts val="0"/>
              </a:spcAft>
              <a:buSzPts val="1800"/>
              <a:buChar char="◦"/>
              <a:defRPr/>
            </a:lvl8pPr>
            <a:lvl9pPr marL="3923463" lvl="8" indent="-326956" algn="l">
              <a:lnSpc>
                <a:spcPct val="100000"/>
              </a:lnSpc>
              <a:spcBef>
                <a:spcPts val="477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8" name="日付プレースホルダー 3">
            <a:extLst>
              <a:ext uri="{FF2B5EF4-FFF2-40B4-BE49-F238E27FC236}">
                <a16:creationId xmlns:a16="http://schemas.microsoft.com/office/drawing/2014/main" id="{E32C14B0-5425-4849-AB55-D906B1EFAE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7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44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9" name="フッター プレースホルダー 4">
            <a:extLst>
              <a:ext uri="{FF2B5EF4-FFF2-40B4-BE49-F238E27FC236}">
                <a16:creationId xmlns:a16="http://schemas.microsoft.com/office/drawing/2014/main" id="{20E275EA-1DED-4DCD-B43D-D33D71ED5E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6" y="6356357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44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4663419A-EB64-4999-B8B8-EED6225202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7150" y="6356357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44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EA340F09-AC87-4584-98DB-E279FB98ACA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5518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40F09-AC87-4584-98DB-E279FB98ACA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Google Shape;30;p21"/>
          <p:cNvSpPr txBox="1">
            <a:spLocks noGrp="1"/>
          </p:cNvSpPr>
          <p:nvPr>
            <p:ph type="body" idx="1"/>
          </p:nvPr>
        </p:nvSpPr>
        <p:spPr>
          <a:xfrm>
            <a:off x="866775" y="2103120"/>
            <a:ext cx="8172450" cy="3849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35941" lvl="0" indent="-326956" algn="l">
              <a:lnSpc>
                <a:spcPct val="110000"/>
              </a:lnSpc>
              <a:spcBef>
                <a:spcPts val="858"/>
              </a:spcBef>
              <a:spcAft>
                <a:spcPts val="0"/>
              </a:spcAft>
              <a:buSzPts val="1800"/>
              <a:buChar char="◦"/>
              <a:defRPr sz="2289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871881" lvl="1" indent="-326956" algn="l">
              <a:lnSpc>
                <a:spcPct val="100000"/>
              </a:lnSpc>
              <a:spcBef>
                <a:spcPts val="477"/>
              </a:spcBef>
              <a:spcAft>
                <a:spcPts val="0"/>
              </a:spcAft>
              <a:buSzPts val="1800"/>
              <a:buChar char="◦"/>
              <a:defRPr/>
            </a:lvl2pPr>
            <a:lvl3pPr marL="1307820" lvl="2" indent="-326956" algn="l">
              <a:lnSpc>
                <a:spcPct val="100000"/>
              </a:lnSpc>
              <a:spcBef>
                <a:spcPts val="477"/>
              </a:spcBef>
              <a:spcAft>
                <a:spcPts val="0"/>
              </a:spcAft>
              <a:buSzPts val="1800"/>
              <a:buChar char="◦"/>
              <a:defRPr/>
            </a:lvl3pPr>
            <a:lvl4pPr marL="1743761" lvl="3" indent="-326956" algn="l">
              <a:lnSpc>
                <a:spcPct val="100000"/>
              </a:lnSpc>
              <a:spcBef>
                <a:spcPts val="477"/>
              </a:spcBef>
              <a:spcAft>
                <a:spcPts val="0"/>
              </a:spcAft>
              <a:buSzPts val="1800"/>
              <a:buChar char="◦"/>
              <a:defRPr/>
            </a:lvl4pPr>
            <a:lvl5pPr marL="2179703" lvl="4" indent="-326956" algn="l">
              <a:lnSpc>
                <a:spcPct val="100000"/>
              </a:lnSpc>
              <a:spcBef>
                <a:spcPts val="477"/>
              </a:spcBef>
              <a:spcAft>
                <a:spcPts val="0"/>
              </a:spcAft>
              <a:buSzPts val="1800"/>
              <a:buChar char="◦"/>
              <a:defRPr/>
            </a:lvl5pPr>
            <a:lvl6pPr marL="2615643" lvl="5" indent="-326956" algn="l">
              <a:lnSpc>
                <a:spcPct val="100000"/>
              </a:lnSpc>
              <a:spcBef>
                <a:spcPts val="477"/>
              </a:spcBef>
              <a:spcAft>
                <a:spcPts val="0"/>
              </a:spcAft>
              <a:buSzPts val="1800"/>
              <a:buChar char="◦"/>
              <a:defRPr/>
            </a:lvl6pPr>
            <a:lvl7pPr marL="3051582" lvl="6" indent="-326956" algn="l">
              <a:lnSpc>
                <a:spcPct val="100000"/>
              </a:lnSpc>
              <a:spcBef>
                <a:spcPts val="477"/>
              </a:spcBef>
              <a:spcAft>
                <a:spcPts val="0"/>
              </a:spcAft>
              <a:buSzPts val="1800"/>
              <a:buChar char="◦"/>
              <a:defRPr/>
            </a:lvl7pPr>
            <a:lvl8pPr marL="3487523" lvl="7" indent="-326956" algn="l">
              <a:lnSpc>
                <a:spcPct val="100000"/>
              </a:lnSpc>
              <a:spcBef>
                <a:spcPts val="477"/>
              </a:spcBef>
              <a:spcAft>
                <a:spcPts val="0"/>
              </a:spcAft>
              <a:buSzPts val="1800"/>
              <a:buChar char="◦"/>
              <a:defRPr/>
            </a:lvl8pPr>
            <a:lvl9pPr marL="3923463" lvl="8" indent="-326956" algn="l">
              <a:lnSpc>
                <a:spcPct val="100000"/>
              </a:lnSpc>
              <a:spcBef>
                <a:spcPts val="477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08835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81042" y="567549"/>
            <a:ext cx="8140745" cy="6711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1041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81038" y="6356357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44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281366" y="6356357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44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677150" y="6356357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44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EA340F09-AC87-4584-98DB-E279FB98ACA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pic>
        <p:nvPicPr>
          <p:cNvPr id="7" name="Google Shape;128;p2">
            <a:extLst>
              <a:ext uri="{FF2B5EF4-FFF2-40B4-BE49-F238E27FC236}">
                <a16:creationId xmlns:a16="http://schemas.microsoft.com/office/drawing/2014/main" id="{9C60E00B-F056-3F4F-BE0F-5BE516324B94}"/>
              </a:ext>
            </a:extLst>
          </p:cNvPr>
          <p:cNvPicPr preferRelativeResize="0"/>
          <p:nvPr userDrawn="1"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12" y="47769"/>
            <a:ext cx="2559428" cy="51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図 7" descr="画面の領域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7722" y="91278"/>
            <a:ext cx="1185127" cy="515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134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1" r:id="rId2"/>
    <p:sldLayoutId id="2147483778" r:id="rId3"/>
    <p:sldLayoutId id="2147483783" r:id="rId4"/>
  </p:sldLayoutIdLst>
  <p:hf hdr="0" ftr="0" dt="0"/>
  <p:txStyles>
    <p:titleStyle>
      <a:lvl1pPr algn="l" defTabSz="871881" rtl="0" eaLnBrk="1" latinLnBrk="0" hangingPunct="1">
        <a:lnSpc>
          <a:spcPct val="90000"/>
        </a:lnSpc>
        <a:spcBef>
          <a:spcPct val="0"/>
        </a:spcBef>
        <a:buNone/>
        <a:defRPr kumimoji="1" sz="2669" b="1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217970" indent="-217970" algn="l" defTabSz="871881" rtl="0" eaLnBrk="1" latinLnBrk="0" hangingPunct="1">
        <a:lnSpc>
          <a:spcPct val="90000"/>
        </a:lnSpc>
        <a:spcBef>
          <a:spcPts val="953"/>
        </a:spcBef>
        <a:buFont typeface="Arial" panose="020B0604020202020204" pitchFamily="34" charset="0"/>
        <a:buChar char="•"/>
        <a:defRPr kumimoji="1" sz="2669" kern="1200">
          <a:solidFill>
            <a:schemeClr val="tx1"/>
          </a:solidFill>
          <a:latin typeface="+mn-lt"/>
          <a:ea typeface="+mn-ea"/>
          <a:cs typeface="+mn-cs"/>
        </a:defRPr>
      </a:lvl1pPr>
      <a:lvl2pPr marL="653910" indent="-217970" algn="l" defTabSz="871881" rtl="0" eaLnBrk="1" latinLnBrk="0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kumimoji="1" sz="2289" kern="1200">
          <a:solidFill>
            <a:schemeClr val="tx1"/>
          </a:solidFill>
          <a:latin typeface="+mn-lt"/>
          <a:ea typeface="+mn-ea"/>
          <a:cs typeface="+mn-cs"/>
        </a:defRPr>
      </a:lvl2pPr>
      <a:lvl3pPr marL="1089851" indent="-217970" algn="l" defTabSz="871881" rtl="0" eaLnBrk="1" latinLnBrk="0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kumimoji="1" sz="1908" kern="1200">
          <a:solidFill>
            <a:schemeClr val="tx1"/>
          </a:solidFill>
          <a:latin typeface="+mn-lt"/>
          <a:ea typeface="+mn-ea"/>
          <a:cs typeface="+mn-cs"/>
        </a:defRPr>
      </a:lvl3pPr>
      <a:lvl4pPr marL="1525791" indent="-217970" algn="l" defTabSz="871881" rtl="0" eaLnBrk="1" latinLnBrk="0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kumimoji="1" sz="1716" kern="1200">
          <a:solidFill>
            <a:schemeClr val="tx1"/>
          </a:solidFill>
          <a:latin typeface="+mn-lt"/>
          <a:ea typeface="+mn-ea"/>
          <a:cs typeface="+mn-cs"/>
        </a:defRPr>
      </a:lvl4pPr>
      <a:lvl5pPr marL="1961732" indent="-217970" algn="l" defTabSz="871881" rtl="0" eaLnBrk="1" latinLnBrk="0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kumimoji="1" sz="1716" kern="1200">
          <a:solidFill>
            <a:schemeClr val="tx1"/>
          </a:solidFill>
          <a:latin typeface="+mn-lt"/>
          <a:ea typeface="+mn-ea"/>
          <a:cs typeface="+mn-cs"/>
        </a:defRPr>
      </a:lvl5pPr>
      <a:lvl6pPr marL="2397672" indent="-217970" algn="l" defTabSz="871881" rtl="0" eaLnBrk="1" latinLnBrk="0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kumimoji="1" sz="1716" kern="1200">
          <a:solidFill>
            <a:schemeClr val="tx1"/>
          </a:solidFill>
          <a:latin typeface="+mn-lt"/>
          <a:ea typeface="+mn-ea"/>
          <a:cs typeface="+mn-cs"/>
        </a:defRPr>
      </a:lvl6pPr>
      <a:lvl7pPr marL="2833613" indent="-217970" algn="l" defTabSz="871881" rtl="0" eaLnBrk="1" latinLnBrk="0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kumimoji="1" sz="1716" kern="1200">
          <a:solidFill>
            <a:schemeClr val="tx1"/>
          </a:solidFill>
          <a:latin typeface="+mn-lt"/>
          <a:ea typeface="+mn-ea"/>
          <a:cs typeface="+mn-cs"/>
        </a:defRPr>
      </a:lvl7pPr>
      <a:lvl8pPr marL="3269553" indent="-217970" algn="l" defTabSz="871881" rtl="0" eaLnBrk="1" latinLnBrk="0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kumimoji="1" sz="1716" kern="1200">
          <a:solidFill>
            <a:schemeClr val="tx1"/>
          </a:solidFill>
          <a:latin typeface="+mn-lt"/>
          <a:ea typeface="+mn-ea"/>
          <a:cs typeface="+mn-cs"/>
        </a:defRPr>
      </a:lvl8pPr>
      <a:lvl9pPr marL="3705493" indent="-217970" algn="l" defTabSz="871881" rtl="0" eaLnBrk="1" latinLnBrk="0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kumimoji="1" sz="17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71881" rtl="0" eaLnBrk="1" latinLnBrk="0" hangingPunct="1">
        <a:defRPr kumimoji="1" sz="1716" kern="1200">
          <a:solidFill>
            <a:schemeClr val="tx1"/>
          </a:solidFill>
          <a:latin typeface="+mn-lt"/>
          <a:ea typeface="+mn-ea"/>
          <a:cs typeface="+mn-cs"/>
        </a:defRPr>
      </a:lvl1pPr>
      <a:lvl2pPr marL="435941" algn="l" defTabSz="871881" rtl="0" eaLnBrk="1" latinLnBrk="0" hangingPunct="1">
        <a:defRPr kumimoji="1" sz="1716" kern="1200">
          <a:solidFill>
            <a:schemeClr val="tx1"/>
          </a:solidFill>
          <a:latin typeface="+mn-lt"/>
          <a:ea typeface="+mn-ea"/>
          <a:cs typeface="+mn-cs"/>
        </a:defRPr>
      </a:lvl2pPr>
      <a:lvl3pPr marL="871881" algn="l" defTabSz="871881" rtl="0" eaLnBrk="1" latinLnBrk="0" hangingPunct="1">
        <a:defRPr kumimoji="1" sz="1716" kern="1200">
          <a:solidFill>
            <a:schemeClr val="tx1"/>
          </a:solidFill>
          <a:latin typeface="+mn-lt"/>
          <a:ea typeface="+mn-ea"/>
          <a:cs typeface="+mn-cs"/>
        </a:defRPr>
      </a:lvl3pPr>
      <a:lvl4pPr marL="1307820" algn="l" defTabSz="871881" rtl="0" eaLnBrk="1" latinLnBrk="0" hangingPunct="1">
        <a:defRPr kumimoji="1" sz="1716" kern="1200">
          <a:solidFill>
            <a:schemeClr val="tx1"/>
          </a:solidFill>
          <a:latin typeface="+mn-lt"/>
          <a:ea typeface="+mn-ea"/>
          <a:cs typeface="+mn-cs"/>
        </a:defRPr>
      </a:lvl4pPr>
      <a:lvl5pPr marL="1743761" algn="l" defTabSz="871881" rtl="0" eaLnBrk="1" latinLnBrk="0" hangingPunct="1">
        <a:defRPr kumimoji="1" sz="1716" kern="1200">
          <a:solidFill>
            <a:schemeClr val="tx1"/>
          </a:solidFill>
          <a:latin typeface="+mn-lt"/>
          <a:ea typeface="+mn-ea"/>
          <a:cs typeface="+mn-cs"/>
        </a:defRPr>
      </a:lvl5pPr>
      <a:lvl6pPr marL="2179703" algn="l" defTabSz="871881" rtl="0" eaLnBrk="1" latinLnBrk="0" hangingPunct="1">
        <a:defRPr kumimoji="1" sz="1716" kern="1200">
          <a:solidFill>
            <a:schemeClr val="tx1"/>
          </a:solidFill>
          <a:latin typeface="+mn-lt"/>
          <a:ea typeface="+mn-ea"/>
          <a:cs typeface="+mn-cs"/>
        </a:defRPr>
      </a:lvl6pPr>
      <a:lvl7pPr marL="2615643" algn="l" defTabSz="871881" rtl="0" eaLnBrk="1" latinLnBrk="0" hangingPunct="1">
        <a:defRPr kumimoji="1" sz="1716" kern="1200">
          <a:solidFill>
            <a:schemeClr val="tx1"/>
          </a:solidFill>
          <a:latin typeface="+mn-lt"/>
          <a:ea typeface="+mn-ea"/>
          <a:cs typeface="+mn-cs"/>
        </a:defRPr>
      </a:lvl7pPr>
      <a:lvl8pPr marL="3051582" algn="l" defTabSz="871881" rtl="0" eaLnBrk="1" latinLnBrk="0" hangingPunct="1">
        <a:defRPr kumimoji="1" sz="1716" kern="1200">
          <a:solidFill>
            <a:schemeClr val="tx1"/>
          </a:solidFill>
          <a:latin typeface="+mn-lt"/>
          <a:ea typeface="+mn-ea"/>
          <a:cs typeface="+mn-cs"/>
        </a:defRPr>
      </a:lvl8pPr>
      <a:lvl9pPr marL="3487523" algn="l" defTabSz="871881" rtl="0" eaLnBrk="1" latinLnBrk="0" hangingPunct="1">
        <a:defRPr kumimoji="1" sz="17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1116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4" r:id="rId3"/>
  </p:sldLayoutIdLst>
  <p:hf hdr="0" ftr="0" dt="0"/>
  <p:txStyles>
    <p:titleStyle>
      <a:lvl1pPr algn="l" defTabSz="871881" rtl="0" eaLnBrk="1" latinLnBrk="0" hangingPunct="1">
        <a:lnSpc>
          <a:spcPct val="90000"/>
        </a:lnSpc>
        <a:spcBef>
          <a:spcPct val="0"/>
        </a:spcBef>
        <a:buNone/>
        <a:defRPr kumimoji="1" sz="2669" b="1" kern="120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217970" indent="-217970" algn="l" defTabSz="871881" rtl="0" eaLnBrk="1" latinLnBrk="0" hangingPunct="1">
        <a:lnSpc>
          <a:spcPct val="90000"/>
        </a:lnSpc>
        <a:spcBef>
          <a:spcPts val="953"/>
        </a:spcBef>
        <a:buFont typeface="Arial" panose="020B0604020202020204" pitchFamily="34" charset="0"/>
        <a:buChar char="•"/>
        <a:defRPr kumimoji="1" sz="2669" kern="1200">
          <a:solidFill>
            <a:schemeClr val="tx1"/>
          </a:solidFill>
          <a:latin typeface="+mn-lt"/>
          <a:ea typeface="+mn-ea"/>
          <a:cs typeface="+mn-cs"/>
        </a:defRPr>
      </a:lvl1pPr>
      <a:lvl2pPr marL="653910" indent="-217970" algn="l" defTabSz="871881" rtl="0" eaLnBrk="1" latinLnBrk="0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kumimoji="1" sz="2289" kern="1200">
          <a:solidFill>
            <a:schemeClr val="tx1"/>
          </a:solidFill>
          <a:latin typeface="+mn-lt"/>
          <a:ea typeface="+mn-ea"/>
          <a:cs typeface="+mn-cs"/>
        </a:defRPr>
      </a:lvl2pPr>
      <a:lvl3pPr marL="1089851" indent="-217970" algn="l" defTabSz="871881" rtl="0" eaLnBrk="1" latinLnBrk="0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kumimoji="1" sz="1908" kern="1200">
          <a:solidFill>
            <a:schemeClr val="tx1"/>
          </a:solidFill>
          <a:latin typeface="+mn-lt"/>
          <a:ea typeface="+mn-ea"/>
          <a:cs typeface="+mn-cs"/>
        </a:defRPr>
      </a:lvl3pPr>
      <a:lvl4pPr marL="1525791" indent="-217970" algn="l" defTabSz="871881" rtl="0" eaLnBrk="1" latinLnBrk="0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kumimoji="1" sz="1716" kern="1200">
          <a:solidFill>
            <a:schemeClr val="tx1"/>
          </a:solidFill>
          <a:latin typeface="+mn-lt"/>
          <a:ea typeface="+mn-ea"/>
          <a:cs typeface="+mn-cs"/>
        </a:defRPr>
      </a:lvl4pPr>
      <a:lvl5pPr marL="1961732" indent="-217970" algn="l" defTabSz="871881" rtl="0" eaLnBrk="1" latinLnBrk="0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kumimoji="1" sz="1716" kern="1200">
          <a:solidFill>
            <a:schemeClr val="tx1"/>
          </a:solidFill>
          <a:latin typeface="+mn-lt"/>
          <a:ea typeface="+mn-ea"/>
          <a:cs typeface="+mn-cs"/>
        </a:defRPr>
      </a:lvl5pPr>
      <a:lvl6pPr marL="2397672" indent="-217970" algn="l" defTabSz="871881" rtl="0" eaLnBrk="1" latinLnBrk="0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kumimoji="1" sz="1716" kern="1200">
          <a:solidFill>
            <a:schemeClr val="tx1"/>
          </a:solidFill>
          <a:latin typeface="+mn-lt"/>
          <a:ea typeface="+mn-ea"/>
          <a:cs typeface="+mn-cs"/>
        </a:defRPr>
      </a:lvl6pPr>
      <a:lvl7pPr marL="2833613" indent="-217970" algn="l" defTabSz="871881" rtl="0" eaLnBrk="1" latinLnBrk="0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kumimoji="1" sz="1716" kern="1200">
          <a:solidFill>
            <a:schemeClr val="tx1"/>
          </a:solidFill>
          <a:latin typeface="+mn-lt"/>
          <a:ea typeface="+mn-ea"/>
          <a:cs typeface="+mn-cs"/>
        </a:defRPr>
      </a:lvl7pPr>
      <a:lvl8pPr marL="3269553" indent="-217970" algn="l" defTabSz="871881" rtl="0" eaLnBrk="1" latinLnBrk="0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kumimoji="1" sz="1716" kern="1200">
          <a:solidFill>
            <a:schemeClr val="tx1"/>
          </a:solidFill>
          <a:latin typeface="+mn-lt"/>
          <a:ea typeface="+mn-ea"/>
          <a:cs typeface="+mn-cs"/>
        </a:defRPr>
      </a:lvl8pPr>
      <a:lvl9pPr marL="3705493" indent="-217970" algn="l" defTabSz="871881" rtl="0" eaLnBrk="1" latinLnBrk="0" hangingPunct="1">
        <a:lnSpc>
          <a:spcPct val="90000"/>
        </a:lnSpc>
        <a:spcBef>
          <a:spcPts val="477"/>
        </a:spcBef>
        <a:buFont typeface="Arial" panose="020B0604020202020204" pitchFamily="34" charset="0"/>
        <a:buChar char="•"/>
        <a:defRPr kumimoji="1" sz="17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71881" rtl="0" eaLnBrk="1" latinLnBrk="0" hangingPunct="1">
        <a:defRPr kumimoji="1" sz="1716" kern="1200">
          <a:solidFill>
            <a:schemeClr val="tx1"/>
          </a:solidFill>
          <a:latin typeface="+mn-lt"/>
          <a:ea typeface="+mn-ea"/>
          <a:cs typeface="+mn-cs"/>
        </a:defRPr>
      </a:lvl1pPr>
      <a:lvl2pPr marL="435941" algn="l" defTabSz="871881" rtl="0" eaLnBrk="1" latinLnBrk="0" hangingPunct="1">
        <a:defRPr kumimoji="1" sz="1716" kern="1200">
          <a:solidFill>
            <a:schemeClr val="tx1"/>
          </a:solidFill>
          <a:latin typeface="+mn-lt"/>
          <a:ea typeface="+mn-ea"/>
          <a:cs typeface="+mn-cs"/>
        </a:defRPr>
      </a:lvl2pPr>
      <a:lvl3pPr marL="871881" algn="l" defTabSz="871881" rtl="0" eaLnBrk="1" latinLnBrk="0" hangingPunct="1">
        <a:defRPr kumimoji="1" sz="1716" kern="1200">
          <a:solidFill>
            <a:schemeClr val="tx1"/>
          </a:solidFill>
          <a:latin typeface="+mn-lt"/>
          <a:ea typeface="+mn-ea"/>
          <a:cs typeface="+mn-cs"/>
        </a:defRPr>
      </a:lvl3pPr>
      <a:lvl4pPr marL="1307820" algn="l" defTabSz="871881" rtl="0" eaLnBrk="1" latinLnBrk="0" hangingPunct="1">
        <a:defRPr kumimoji="1" sz="1716" kern="1200">
          <a:solidFill>
            <a:schemeClr val="tx1"/>
          </a:solidFill>
          <a:latin typeface="+mn-lt"/>
          <a:ea typeface="+mn-ea"/>
          <a:cs typeface="+mn-cs"/>
        </a:defRPr>
      </a:lvl4pPr>
      <a:lvl5pPr marL="1743761" algn="l" defTabSz="871881" rtl="0" eaLnBrk="1" latinLnBrk="0" hangingPunct="1">
        <a:defRPr kumimoji="1" sz="1716" kern="1200">
          <a:solidFill>
            <a:schemeClr val="tx1"/>
          </a:solidFill>
          <a:latin typeface="+mn-lt"/>
          <a:ea typeface="+mn-ea"/>
          <a:cs typeface="+mn-cs"/>
        </a:defRPr>
      </a:lvl5pPr>
      <a:lvl6pPr marL="2179703" algn="l" defTabSz="871881" rtl="0" eaLnBrk="1" latinLnBrk="0" hangingPunct="1">
        <a:defRPr kumimoji="1" sz="1716" kern="1200">
          <a:solidFill>
            <a:schemeClr val="tx1"/>
          </a:solidFill>
          <a:latin typeface="+mn-lt"/>
          <a:ea typeface="+mn-ea"/>
          <a:cs typeface="+mn-cs"/>
        </a:defRPr>
      </a:lvl6pPr>
      <a:lvl7pPr marL="2615643" algn="l" defTabSz="871881" rtl="0" eaLnBrk="1" latinLnBrk="0" hangingPunct="1">
        <a:defRPr kumimoji="1" sz="1716" kern="1200">
          <a:solidFill>
            <a:schemeClr val="tx1"/>
          </a:solidFill>
          <a:latin typeface="+mn-lt"/>
          <a:ea typeface="+mn-ea"/>
          <a:cs typeface="+mn-cs"/>
        </a:defRPr>
      </a:lvl7pPr>
      <a:lvl8pPr marL="3051582" algn="l" defTabSz="871881" rtl="0" eaLnBrk="1" latinLnBrk="0" hangingPunct="1">
        <a:defRPr kumimoji="1" sz="1716" kern="1200">
          <a:solidFill>
            <a:schemeClr val="tx1"/>
          </a:solidFill>
          <a:latin typeface="+mn-lt"/>
          <a:ea typeface="+mn-ea"/>
          <a:cs typeface="+mn-cs"/>
        </a:defRPr>
      </a:lvl8pPr>
      <a:lvl9pPr marL="3487523" algn="l" defTabSz="871881" rtl="0" eaLnBrk="1" latinLnBrk="0" hangingPunct="1">
        <a:defRPr kumimoji="1" sz="17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5.png"/><Relationship Id="rId7" Type="http://schemas.openxmlformats.org/officeDocument/2006/relationships/image" Target="../media/image27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26.png"/><Relationship Id="rId4" Type="http://schemas.microsoft.com/office/2007/relationships/hdphoto" Target="../media/hdphoto2.wdp"/><Relationship Id="rId9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6.png"/><Relationship Id="rId7" Type="http://schemas.openxmlformats.org/officeDocument/2006/relationships/image" Target="../media/image8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2.png"/><Relationship Id="rId10" Type="http://schemas.openxmlformats.org/officeDocument/2006/relationships/image" Target="../media/image11.png"/><Relationship Id="rId4" Type="http://schemas.microsoft.com/office/2007/relationships/hdphoto" Target="../media/hdphoto4.wdp"/><Relationship Id="rId9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kawlu.com/journal/member/page-57139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note.com/coam" TargetMode="External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画面の領域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8765" y="73892"/>
            <a:ext cx="1416953" cy="616317"/>
          </a:xfrm>
          <a:prstGeom prst="rect">
            <a:avLst/>
          </a:prstGeom>
        </p:spPr>
      </p:pic>
      <p:sp>
        <p:nvSpPr>
          <p:cNvPr id="3" name="Google Shape;114;p1"/>
          <p:cNvSpPr txBox="1">
            <a:spLocks/>
          </p:cNvSpPr>
          <p:nvPr/>
        </p:nvSpPr>
        <p:spPr>
          <a:xfrm>
            <a:off x="4071427" y="5719945"/>
            <a:ext cx="5412509" cy="104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7179" tIns="43577" rIns="87179" bIns="43577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385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Font typeface="Garamond"/>
              <a:buNone/>
              <a:defRPr sz="1800" b="0" i="0" u="none" strike="noStrike" cap="none">
                <a:solidFill>
                  <a:srgbClr val="0C0C0C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11150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Garamond"/>
              <a:buNone/>
              <a:defRPr sz="16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04800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Garamond"/>
              <a:buNone/>
              <a:defRPr sz="16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Garamond"/>
              <a:buNone/>
              <a:defRPr sz="16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04800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Garamond"/>
              <a:buNone/>
              <a:defRPr sz="16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Garamond"/>
              <a:buNone/>
              <a:defRPr sz="16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Garamond"/>
              <a:buNone/>
              <a:defRPr sz="16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Garamond"/>
              <a:buNone/>
              <a:defRPr sz="16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600"/>
              <a:buFont typeface="Garamond"/>
              <a:buNone/>
              <a:defRPr sz="16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indent="0" algn="l">
              <a:lnSpc>
                <a:spcPct val="100000"/>
              </a:lnSpc>
              <a:spcBef>
                <a:spcPts val="572"/>
              </a:spcBef>
            </a:pPr>
            <a:r>
              <a:rPr lang="en-US" altLang="ja-JP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Presented by</a:t>
            </a:r>
            <a:r>
              <a:rPr lang="ja-JP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株式会社</a:t>
            </a:r>
            <a:r>
              <a:rPr lang="en-US" altLang="ja-JP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FFP</a:t>
            </a:r>
            <a:endParaRPr lang="ja-JP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 algn="l">
              <a:lnSpc>
                <a:spcPct val="100000"/>
              </a:lnSpc>
              <a:spcBef>
                <a:spcPts val="572"/>
              </a:spcBef>
            </a:pPr>
            <a:r>
              <a:rPr lang="ja-JP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 マンション管理士事務所　</a:t>
            </a:r>
          </a:p>
        </p:txBody>
      </p:sp>
      <p:pic>
        <p:nvPicPr>
          <p:cNvPr id="4" name="図 3" descr="屋外, 建物, 大きい, 背の高い が含まれている画像&#10;&#10;自動的に生成された説明">
            <a:extLst>
              <a:ext uri="{FF2B5EF4-FFF2-40B4-BE49-F238E27FC236}">
                <a16:creationId xmlns:a16="http://schemas.microsoft.com/office/drawing/2014/main" id="{7F9D8C87-DA78-294D-81B1-A2A3C780A08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176" y="970830"/>
            <a:ext cx="9135760" cy="4610570"/>
          </a:xfrm>
          <a:prstGeom prst="rect">
            <a:avLst/>
          </a:prstGeom>
        </p:spPr>
      </p:pic>
      <p:sp>
        <p:nvSpPr>
          <p:cNvPr id="5" name="Google Shape;114;p1"/>
          <p:cNvSpPr txBox="1">
            <a:spLocks/>
          </p:cNvSpPr>
          <p:nvPr/>
        </p:nvSpPr>
        <p:spPr>
          <a:xfrm>
            <a:off x="348176" y="3449638"/>
            <a:ext cx="6515100" cy="1547812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spcFirstLastPara="1" vert="horz" wrap="square" lIns="87179" tIns="43577" rIns="87179" bIns="43577" rtlCol="0" anchor="ctr" anchorCtr="1">
            <a:noAutofit/>
          </a:bodyPr>
          <a:lstStyle>
            <a:lvl1pPr marL="217970" indent="-217970" algn="l" defTabSz="871881" rtl="0" eaLnBrk="1" latinLnBrk="0" hangingPunct="1">
              <a:lnSpc>
                <a:spcPct val="90000"/>
              </a:lnSpc>
              <a:spcBef>
                <a:spcPts val="953"/>
              </a:spcBef>
              <a:buFont typeface="Arial" panose="020B0604020202020204" pitchFamily="34" charset="0"/>
              <a:buChar char="•"/>
              <a:defRPr kumimoji="1" sz="2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3910" indent="-217970" algn="l" defTabSz="871881" rtl="0" eaLnBrk="1" latinLnBrk="0" hangingPunct="1">
              <a:lnSpc>
                <a:spcPct val="90000"/>
              </a:lnSpc>
              <a:spcBef>
                <a:spcPts val="477"/>
              </a:spcBef>
              <a:buFont typeface="Arial" panose="020B0604020202020204" pitchFamily="34" charset="0"/>
              <a:buChar char="•"/>
              <a:defRPr kumimoji="1" sz="22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851" indent="-217970" algn="l" defTabSz="871881" rtl="0" eaLnBrk="1" latinLnBrk="0" hangingPunct="1">
              <a:lnSpc>
                <a:spcPct val="90000"/>
              </a:lnSpc>
              <a:spcBef>
                <a:spcPts val="477"/>
              </a:spcBef>
              <a:buFont typeface="Arial" panose="020B0604020202020204" pitchFamily="34" charset="0"/>
              <a:buChar char="•"/>
              <a:defRPr kumimoji="1" sz="190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5791" indent="-217970" algn="l" defTabSz="871881" rtl="0" eaLnBrk="1" latinLnBrk="0" hangingPunct="1">
              <a:lnSpc>
                <a:spcPct val="90000"/>
              </a:lnSpc>
              <a:spcBef>
                <a:spcPts val="477"/>
              </a:spcBef>
              <a:buFont typeface="Arial" panose="020B0604020202020204" pitchFamily="34" charset="0"/>
              <a:buChar char="•"/>
              <a:defRPr kumimoji="1" sz="17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61732" indent="-217970" algn="l" defTabSz="871881" rtl="0" eaLnBrk="1" latinLnBrk="0" hangingPunct="1">
              <a:lnSpc>
                <a:spcPct val="90000"/>
              </a:lnSpc>
              <a:spcBef>
                <a:spcPts val="477"/>
              </a:spcBef>
              <a:buFont typeface="Arial" panose="020B0604020202020204" pitchFamily="34" charset="0"/>
              <a:buChar char="•"/>
              <a:defRPr kumimoji="1" sz="17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7672" indent="-217970" algn="l" defTabSz="871881" rtl="0" eaLnBrk="1" latinLnBrk="0" hangingPunct="1">
              <a:lnSpc>
                <a:spcPct val="90000"/>
              </a:lnSpc>
              <a:spcBef>
                <a:spcPts val="477"/>
              </a:spcBef>
              <a:buFont typeface="Arial" panose="020B0604020202020204" pitchFamily="34" charset="0"/>
              <a:buChar char="•"/>
              <a:defRPr kumimoji="1" sz="17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33613" indent="-217970" algn="l" defTabSz="871881" rtl="0" eaLnBrk="1" latinLnBrk="0" hangingPunct="1">
              <a:lnSpc>
                <a:spcPct val="90000"/>
              </a:lnSpc>
              <a:spcBef>
                <a:spcPts val="477"/>
              </a:spcBef>
              <a:buFont typeface="Arial" panose="020B0604020202020204" pitchFamily="34" charset="0"/>
              <a:buChar char="•"/>
              <a:defRPr kumimoji="1" sz="17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69553" indent="-217970" algn="l" defTabSz="871881" rtl="0" eaLnBrk="1" latinLnBrk="0" hangingPunct="1">
              <a:lnSpc>
                <a:spcPct val="90000"/>
              </a:lnSpc>
              <a:spcBef>
                <a:spcPts val="477"/>
              </a:spcBef>
              <a:buFont typeface="Arial" panose="020B0604020202020204" pitchFamily="34" charset="0"/>
              <a:buChar char="•"/>
              <a:defRPr kumimoji="1" sz="17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05493" indent="-217970" algn="l" defTabSz="871881" rtl="0" eaLnBrk="1" latinLnBrk="0" hangingPunct="1">
              <a:lnSpc>
                <a:spcPct val="90000"/>
              </a:lnSpc>
              <a:spcBef>
                <a:spcPts val="477"/>
              </a:spcBef>
              <a:buFont typeface="Arial" panose="020B0604020202020204" pitchFamily="34" charset="0"/>
              <a:buChar char="•"/>
              <a:defRPr kumimoji="1" sz="17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572"/>
              </a:spcBef>
              <a:buClrTx/>
              <a:buSzPts val="1800"/>
              <a:buNone/>
            </a:pPr>
            <a:r>
              <a:rPr lang="ja-JP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eiryo UI"/>
                <a:ea typeface="Meiryo UI"/>
              </a:rPr>
              <a:t>管理組合のみなさまへ　</a:t>
            </a:r>
            <a:endParaRPr lang="en-US" altLang="ja-JP" sz="32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Meiryo UI"/>
              <a:ea typeface="Meiryo UI"/>
            </a:endParaRPr>
          </a:p>
          <a:p>
            <a:pPr marL="0" indent="0">
              <a:lnSpc>
                <a:spcPct val="100000"/>
              </a:lnSpc>
              <a:spcBef>
                <a:spcPts val="572"/>
              </a:spcBef>
              <a:buClrTx/>
              <a:buSzPts val="1800"/>
              <a:buNone/>
            </a:pPr>
            <a:r>
              <a:rPr lang="ja-JP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eiryo UI"/>
                <a:ea typeface="Meiryo UI"/>
              </a:rPr>
              <a:t>ー CoAMer.netの活用 ー</a:t>
            </a:r>
          </a:p>
        </p:txBody>
      </p:sp>
    </p:spTree>
    <p:extLst>
      <p:ext uri="{BB962C8B-B14F-4D97-AF65-F5344CB8AC3E}">
        <p14:creationId xmlns:p14="http://schemas.microsoft.com/office/powerpoint/2010/main" val="3112565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7A19E76-405D-4EA2-B507-DF4EBE872A8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6" name="Google Shape;176;p6"/>
          <p:cNvSpPr txBox="1"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txBody>
          <a:bodyPr spcFirstLastPara="1" wrap="square" lIns="87179" tIns="43577" rIns="87179" bIns="43577" anchor="ctr" anchorCtr="1">
            <a:noAutofit/>
          </a:bodyPr>
          <a:lstStyle/>
          <a:p>
            <a:endParaRPr lang="ja-JP" altLang="en" sz="2400" b="1" dirty="0">
              <a:solidFill>
                <a:schemeClr val="tx1">
                  <a:lumMod val="75000"/>
                  <a:lumOff val="25000"/>
                </a:schemeClr>
              </a:solidFill>
              <a:ea typeface="Meiryo UI" panose="020B0604030504040204" pitchFamily="50" charset="-128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04D8C88-5E87-4603-A04D-1C29F00681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4928" y="414338"/>
            <a:ext cx="4213985" cy="842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176;p6">
            <a:extLst>
              <a:ext uri="{FF2B5EF4-FFF2-40B4-BE49-F238E27FC236}">
                <a16:creationId xmlns:a16="http://schemas.microsoft.com/office/drawing/2014/main" id="{170DA131-DEEB-43C3-9BDC-EB90698F715E}"/>
              </a:ext>
            </a:extLst>
          </p:cNvPr>
          <p:cNvSpPr txBox="1"/>
          <p:nvPr/>
        </p:nvSpPr>
        <p:spPr>
          <a:xfrm>
            <a:off x="635000" y="3141240"/>
            <a:ext cx="8623300" cy="2822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7179" tIns="43577" rIns="87179" bIns="43577" anchor="ctr" anchorCtr="1">
            <a:noAutofit/>
          </a:bodyPr>
          <a:lstStyle/>
          <a:p>
            <a:r>
              <a:rPr lang="ja-JP" altLang="en" sz="3600" b="1" dirty="0">
                <a:solidFill>
                  <a:schemeClr val="tx1">
                    <a:lumMod val="75000"/>
                    <a:lumOff val="25000"/>
                  </a:schemeClr>
                </a:solidFill>
                <a:ea typeface="Meiryo UI"/>
              </a:rPr>
              <a:t>１．</a:t>
            </a:r>
            <a:r>
              <a:rPr lang="ja-JP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ea typeface="Meiryo UI"/>
              </a:rPr>
              <a:t>サービス内容</a:t>
            </a:r>
            <a:endParaRPr lang="en-US" altLang="ja-JP" sz="3600" b="1" dirty="0">
              <a:solidFill>
                <a:schemeClr val="tx1">
                  <a:lumMod val="75000"/>
                  <a:lumOff val="25000"/>
                </a:schemeClr>
              </a:solidFill>
              <a:ea typeface="Meiryo UI"/>
            </a:endParaRPr>
          </a:p>
          <a:p>
            <a:endParaRPr lang="en-US" altLang="ja-JP" sz="700" b="1" dirty="0">
              <a:solidFill>
                <a:schemeClr val="tx1">
                  <a:lumMod val="75000"/>
                  <a:lumOff val="25000"/>
                </a:schemeClr>
              </a:solidFill>
              <a:ea typeface="Meiryo UI"/>
            </a:endParaRPr>
          </a:p>
          <a:p>
            <a:endParaRPr lang="en" altLang="ja-JP" sz="700" b="1" dirty="0">
              <a:solidFill>
                <a:schemeClr val="tx1">
                  <a:lumMod val="75000"/>
                  <a:lumOff val="25000"/>
                </a:schemeClr>
              </a:solidFill>
              <a:ea typeface="Meiryo UI" panose="020B0604030504040204" pitchFamily="50" charset="-128"/>
            </a:endParaRPr>
          </a:p>
          <a:p>
            <a:r>
              <a:rPr lang="ja-JP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ea typeface="Meiryo UI"/>
              </a:rPr>
              <a:t>２</a:t>
            </a:r>
            <a:r>
              <a:rPr lang="ja-JP" altLang="en" sz="3600" b="1" dirty="0">
                <a:solidFill>
                  <a:schemeClr val="tx1">
                    <a:lumMod val="75000"/>
                    <a:lumOff val="25000"/>
                  </a:schemeClr>
                </a:solidFill>
                <a:ea typeface="Meiryo UI"/>
              </a:rPr>
              <a:t>．</a:t>
            </a:r>
            <a:r>
              <a:rPr lang="ja-JP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ea typeface="Meiryo UI"/>
              </a:rPr>
              <a:t>ご導入メリット</a:t>
            </a:r>
            <a:endParaRPr lang="en-US" altLang="ja-JP" sz="3600" b="1" dirty="0">
              <a:solidFill>
                <a:schemeClr val="tx1">
                  <a:lumMod val="75000"/>
                  <a:lumOff val="25000"/>
                </a:schemeClr>
              </a:solidFill>
              <a:ea typeface="Meiryo UI"/>
            </a:endParaRPr>
          </a:p>
          <a:p>
            <a:endParaRPr lang="en-US" altLang="ja-JP" sz="700" b="1" dirty="0">
              <a:solidFill>
                <a:schemeClr val="tx1">
                  <a:lumMod val="75000"/>
                  <a:lumOff val="25000"/>
                </a:schemeClr>
              </a:solidFill>
              <a:ea typeface="Meiryo UI"/>
            </a:endParaRPr>
          </a:p>
          <a:p>
            <a:endParaRPr lang="en-US" altLang="ja-JP" sz="700" b="1" dirty="0">
              <a:solidFill>
                <a:schemeClr val="tx1">
                  <a:lumMod val="75000"/>
                  <a:lumOff val="25000"/>
                </a:schemeClr>
              </a:solidFill>
              <a:ea typeface="Meiryo UI"/>
            </a:endParaRPr>
          </a:p>
          <a:p>
            <a:r>
              <a:rPr lang="ja-JP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rPr>
              <a:t>３．</a:t>
            </a:r>
            <a:r>
              <a:rPr lang="ja-JP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rPr>
              <a:t>まとめ</a:t>
            </a:r>
            <a:endParaRPr lang="ja-JP" altLang="en" sz="3600" b="1" dirty="0">
              <a:solidFill>
                <a:schemeClr val="tx1">
                  <a:lumMod val="75000"/>
                  <a:lumOff val="25000"/>
                </a:schemeClr>
              </a:solidFill>
              <a:ea typeface="Meiryo UI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4418E52A-50A4-454C-BD0A-19DE40301790}"/>
              </a:ext>
            </a:extLst>
          </p:cNvPr>
          <p:cNvSpPr/>
          <p:nvPr/>
        </p:nvSpPr>
        <p:spPr>
          <a:xfrm>
            <a:off x="570422" y="1416073"/>
            <a:ext cx="8382000" cy="831041"/>
          </a:xfrm>
          <a:prstGeom prst="rect">
            <a:avLst/>
          </a:prstGeom>
          <a:solidFill>
            <a:srgbClr val="3FA4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3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 本日の目的</a:t>
            </a:r>
          </a:p>
        </p:txBody>
      </p:sp>
      <p:pic>
        <p:nvPicPr>
          <p:cNvPr id="13" name="図 12" descr="画面の領域">
            <a:extLst>
              <a:ext uri="{FF2B5EF4-FFF2-40B4-BE49-F238E27FC236}">
                <a16:creationId xmlns:a16="http://schemas.microsoft.com/office/drawing/2014/main" id="{A773735D-B73F-49A4-B505-08F1145FD7A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7722" y="91278"/>
            <a:ext cx="1185127" cy="515482"/>
          </a:xfrm>
          <a:prstGeom prst="rect">
            <a:avLst/>
          </a:prstGeom>
        </p:spPr>
      </p:pic>
      <p:sp>
        <p:nvSpPr>
          <p:cNvPr id="9" name="Google Shape;176;p6">
            <a:extLst>
              <a:ext uri="{FF2B5EF4-FFF2-40B4-BE49-F238E27FC236}">
                <a16:creationId xmlns:a16="http://schemas.microsoft.com/office/drawing/2014/main" id="{07FD60D3-08AE-4C65-B1FA-09EE7808E003}"/>
              </a:ext>
            </a:extLst>
          </p:cNvPr>
          <p:cNvSpPr txBox="1"/>
          <p:nvPr/>
        </p:nvSpPr>
        <p:spPr>
          <a:xfrm>
            <a:off x="635000" y="2258132"/>
            <a:ext cx="8636000" cy="798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7179" tIns="43577" rIns="87179" bIns="43577" anchor="ctr" anchorCtr="1">
            <a:noAutofit/>
          </a:bodyPr>
          <a:lstStyle/>
          <a:p>
            <a:r>
              <a:rPr lang="en-US" altLang="ja-JP" sz="3600" b="1" dirty="0">
                <a:solidFill>
                  <a:srgbClr val="3FA437"/>
                </a:solidFill>
                <a:ea typeface="Meiryo UI"/>
              </a:rPr>
              <a:t>『CoAMer.net』</a:t>
            </a:r>
            <a:r>
              <a:rPr lang="ja-JP" altLang="en-US" sz="3600" b="1" dirty="0">
                <a:solidFill>
                  <a:srgbClr val="3FA437"/>
                </a:solidFill>
                <a:ea typeface="Meiryo UI"/>
              </a:rPr>
              <a:t>サービスご導入提案</a:t>
            </a:r>
            <a:endParaRPr lang="en-US" altLang="ja-JP" sz="3600" b="1" dirty="0">
              <a:solidFill>
                <a:srgbClr val="3FA437"/>
              </a:solidFill>
              <a:ea typeface="Meiryo UI"/>
            </a:endParaRPr>
          </a:p>
        </p:txBody>
      </p:sp>
      <p:sp>
        <p:nvSpPr>
          <p:cNvPr id="10" name="スライド番号プレースホルダー 1">
            <a:extLst>
              <a:ext uri="{FF2B5EF4-FFF2-40B4-BE49-F238E27FC236}">
                <a16:creationId xmlns:a16="http://schemas.microsoft.com/office/drawing/2014/main" id="{64DAC308-E195-457D-9F43-30A06775CB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7150" y="6356357"/>
            <a:ext cx="2228850" cy="365125"/>
          </a:xfrm>
        </p:spPr>
        <p:txBody>
          <a:bodyPr/>
          <a:lstStyle/>
          <a:p>
            <a:fld id="{EA340F09-AC87-4584-98DB-E279FB98ACA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1968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5">
            <a:extLst>
              <a:ext uri="{FF2B5EF4-FFF2-40B4-BE49-F238E27FC236}">
                <a16:creationId xmlns:a16="http://schemas.microsoft.com/office/drawing/2014/main" id="{3D21B1FC-7AD4-46A6-A5DF-9A2AACB24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１</a:t>
            </a: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－１．</a:t>
            </a:r>
            <a:r>
              <a:rPr lang="ja-JP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サービス概要</a:t>
            </a: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E4B43275-0D2B-4E35-A99B-7B7B1A72F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40F09-AC87-4584-98DB-E279FB98ACA4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28" name="Google Shape;176;p6">
            <a:extLst>
              <a:ext uri="{FF2B5EF4-FFF2-40B4-BE49-F238E27FC236}">
                <a16:creationId xmlns:a16="http://schemas.microsoft.com/office/drawing/2014/main" id="{25A280B0-9E22-4EB4-886B-71EE8F2AA9C6}"/>
              </a:ext>
            </a:extLst>
          </p:cNvPr>
          <p:cNvSpPr txBox="1"/>
          <p:nvPr/>
        </p:nvSpPr>
        <p:spPr>
          <a:xfrm>
            <a:off x="658807" y="1167354"/>
            <a:ext cx="8617414" cy="651193"/>
          </a:xfrm>
          <a:prstGeom prst="rect">
            <a:avLst/>
          </a:prstGeom>
          <a:solidFill>
            <a:srgbClr val="3FA437"/>
          </a:solidFill>
          <a:ln>
            <a:noFill/>
          </a:ln>
        </p:spPr>
        <p:txBody>
          <a:bodyPr spcFirstLastPara="1" wrap="square" lIns="87179" tIns="43577" rIns="87179" bIns="43577" anchor="ctr" anchorCtr="1">
            <a:noAutofit/>
          </a:bodyPr>
          <a:lstStyle/>
          <a:p>
            <a:r>
              <a:rPr lang="ja-JP" altLang="en-US" sz="24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マンション管理運営サポート サービス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3094B5F-9AC7-48F2-AD2C-5BC170FCA433}"/>
              </a:ext>
            </a:extLst>
          </p:cNvPr>
          <p:cNvSpPr txBox="1"/>
          <p:nvPr/>
        </p:nvSpPr>
        <p:spPr>
          <a:xfrm>
            <a:off x="658806" y="2085472"/>
            <a:ext cx="2693994" cy="206065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288000" tIns="72000" bIns="72000" rtlCol="0" anchor="ctr" anchorCtr="0">
            <a:noAutofit/>
          </a:bodyPr>
          <a:lstStyle/>
          <a:p>
            <a:pPr algn="ctr">
              <a:spcBef>
                <a:spcPts val="191"/>
              </a:spcBef>
            </a:pPr>
            <a:endParaRPr lang="en-US" altLang="ja-JP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41C84EF-36C1-4DE6-8DD2-AB9732456CEA}"/>
              </a:ext>
            </a:extLst>
          </p:cNvPr>
          <p:cNvSpPr txBox="1"/>
          <p:nvPr/>
        </p:nvSpPr>
        <p:spPr>
          <a:xfrm>
            <a:off x="3606003" y="2085472"/>
            <a:ext cx="2693994" cy="206065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288000" tIns="72000" bIns="72000" rtlCol="0" anchor="ctr" anchorCtr="0">
            <a:noAutofit/>
          </a:bodyPr>
          <a:lstStyle/>
          <a:p>
            <a:pPr algn="ctr">
              <a:spcBef>
                <a:spcPts val="191"/>
              </a:spcBef>
            </a:pPr>
            <a:endParaRPr lang="en-US" altLang="ja-JP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327DA57-2FA7-4359-8536-69DD74F5CB19}"/>
              </a:ext>
            </a:extLst>
          </p:cNvPr>
          <p:cNvSpPr txBox="1"/>
          <p:nvPr/>
        </p:nvSpPr>
        <p:spPr>
          <a:xfrm>
            <a:off x="6582227" y="2085472"/>
            <a:ext cx="2693994" cy="206065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288000" tIns="72000" bIns="72000" rtlCol="0" anchor="ctr" anchorCtr="0">
            <a:noAutofit/>
          </a:bodyPr>
          <a:lstStyle/>
          <a:p>
            <a:pPr algn="ctr">
              <a:spcBef>
                <a:spcPts val="191"/>
              </a:spcBef>
            </a:pPr>
            <a:endParaRPr lang="en-US" altLang="ja-JP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47DE125-5027-4F92-8843-14B8C85B5B13}"/>
              </a:ext>
            </a:extLst>
          </p:cNvPr>
          <p:cNvSpPr txBox="1"/>
          <p:nvPr/>
        </p:nvSpPr>
        <p:spPr>
          <a:xfrm>
            <a:off x="2150259" y="4402995"/>
            <a:ext cx="2693994" cy="206065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288000" tIns="72000" bIns="72000" rtlCol="0" anchor="ctr" anchorCtr="0">
            <a:noAutofit/>
          </a:bodyPr>
          <a:lstStyle/>
          <a:p>
            <a:pPr algn="ctr">
              <a:spcBef>
                <a:spcPts val="191"/>
              </a:spcBef>
            </a:pPr>
            <a:endParaRPr lang="en-US" altLang="ja-JP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F1B8314-8785-41B2-BC08-4D0944F17606}"/>
              </a:ext>
            </a:extLst>
          </p:cNvPr>
          <p:cNvSpPr txBox="1"/>
          <p:nvPr/>
        </p:nvSpPr>
        <p:spPr>
          <a:xfrm>
            <a:off x="5097456" y="4402995"/>
            <a:ext cx="2693994" cy="206065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288000" tIns="72000" bIns="72000" rtlCol="0" anchor="ctr" anchorCtr="0">
            <a:noAutofit/>
          </a:bodyPr>
          <a:lstStyle/>
          <a:p>
            <a:pPr algn="ctr">
              <a:spcBef>
                <a:spcPts val="191"/>
              </a:spcBef>
            </a:pPr>
            <a:endParaRPr lang="en-US" altLang="ja-JP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31929D1B-8F5A-49AC-B30E-32A3C80E23B7}"/>
              </a:ext>
            </a:extLst>
          </p:cNvPr>
          <p:cNvSpPr/>
          <p:nvPr/>
        </p:nvSpPr>
        <p:spPr>
          <a:xfrm>
            <a:off x="1515748" y="2092902"/>
            <a:ext cx="1797369" cy="885507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/>
            <a:r>
              <a:rPr kumimoji="1" lang="ja-JP" altLang="en-US" sz="2000" b="1" dirty="0">
                <a:solidFill>
                  <a:srgbClr val="3FA43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提携司法書士</a:t>
            </a:r>
            <a:endParaRPr kumimoji="1" lang="en-US" altLang="ja-JP" sz="2000" b="1" dirty="0">
              <a:solidFill>
                <a:srgbClr val="3FA437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2000" b="1" dirty="0">
                <a:solidFill>
                  <a:srgbClr val="3FA43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紹介サービス</a:t>
            </a:r>
            <a:endParaRPr lang="ja-JP" altLang="en-US" sz="1800" b="1" dirty="0">
              <a:solidFill>
                <a:srgbClr val="3FA437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2" name="Picture 2" descr="people icon">
            <a:extLst>
              <a:ext uri="{FF2B5EF4-FFF2-40B4-BE49-F238E27FC236}">
                <a16:creationId xmlns:a16="http://schemas.microsoft.com/office/drawing/2014/main" id="{F2572F4E-B111-48D6-8A0E-6C2243BE6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97456" y="4232062"/>
            <a:ext cx="885507" cy="88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report icon">
            <a:extLst>
              <a:ext uri="{FF2B5EF4-FFF2-40B4-BE49-F238E27FC236}">
                <a16:creationId xmlns:a16="http://schemas.microsoft.com/office/drawing/2014/main" id="{F294E807-C107-4365-9A47-6CDB499C71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06003" y="1958017"/>
            <a:ext cx="885507" cy="88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ervice introduction icon">
            <a:extLst>
              <a:ext uri="{FF2B5EF4-FFF2-40B4-BE49-F238E27FC236}">
                <a16:creationId xmlns:a16="http://schemas.microsoft.com/office/drawing/2014/main" id="{9D3911B0-5D69-4B6B-BB87-3C53E5BCA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1042" y="1958017"/>
            <a:ext cx="885507" cy="88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楕円 4">
            <a:extLst>
              <a:ext uri="{FF2B5EF4-FFF2-40B4-BE49-F238E27FC236}">
                <a16:creationId xmlns:a16="http://schemas.microsoft.com/office/drawing/2014/main" id="{8DE95C4D-C445-403D-94C0-656583713306}"/>
              </a:ext>
            </a:extLst>
          </p:cNvPr>
          <p:cNvSpPr/>
          <p:nvPr/>
        </p:nvSpPr>
        <p:spPr>
          <a:xfrm>
            <a:off x="6582227" y="1962038"/>
            <a:ext cx="885507" cy="885507"/>
          </a:xfrm>
          <a:prstGeom prst="ellipse">
            <a:avLst/>
          </a:prstGeom>
          <a:gradFill flip="none" rotWithShape="1">
            <a:gsLst>
              <a:gs pos="0">
                <a:srgbClr val="1E8A48"/>
              </a:gs>
              <a:gs pos="100000">
                <a:srgbClr val="4CAA4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楕円 34">
            <a:extLst>
              <a:ext uri="{FF2B5EF4-FFF2-40B4-BE49-F238E27FC236}">
                <a16:creationId xmlns:a16="http://schemas.microsoft.com/office/drawing/2014/main" id="{4AACBA15-B48E-43CE-8898-3793617BA567}"/>
              </a:ext>
            </a:extLst>
          </p:cNvPr>
          <p:cNvSpPr/>
          <p:nvPr/>
        </p:nvSpPr>
        <p:spPr>
          <a:xfrm>
            <a:off x="2150259" y="4232062"/>
            <a:ext cx="885507" cy="885507"/>
          </a:xfrm>
          <a:prstGeom prst="ellipse">
            <a:avLst/>
          </a:prstGeom>
          <a:gradFill flip="none" rotWithShape="1">
            <a:gsLst>
              <a:gs pos="0">
                <a:srgbClr val="1E8A48"/>
              </a:gs>
              <a:gs pos="100000">
                <a:srgbClr val="4CAA4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F4E5AA6C-084C-4FC3-8A81-07B686DA0F9D}"/>
              </a:ext>
            </a:extLst>
          </p:cNvPr>
          <p:cNvSpPr/>
          <p:nvPr/>
        </p:nvSpPr>
        <p:spPr>
          <a:xfrm>
            <a:off x="681042" y="2968451"/>
            <a:ext cx="2671758" cy="1014023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/>
            <a:r>
              <a:rPr kumimoji="1" lang="ja-JP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協力司法書士が</a:t>
            </a:r>
            <a:endParaRPr kumimoji="1" lang="en-US" altLang="ja-JP" sz="18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800" b="1" dirty="0">
                <a:solidFill>
                  <a:srgbClr val="6699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未収金管理</a:t>
            </a:r>
            <a:r>
              <a:rPr kumimoji="1" lang="ja-JP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を</a:t>
            </a:r>
            <a:endParaRPr kumimoji="1" lang="en-US" altLang="ja-JP" sz="18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「速やかに」「確実に」実施</a:t>
            </a:r>
            <a:endParaRPr lang="ja-JP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36B8DD12-3039-4D2F-AAD5-202E2CF309DE}"/>
              </a:ext>
            </a:extLst>
          </p:cNvPr>
          <p:cNvSpPr/>
          <p:nvPr/>
        </p:nvSpPr>
        <p:spPr>
          <a:xfrm>
            <a:off x="3617121" y="2968451"/>
            <a:ext cx="2671758" cy="1014023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/>
            <a:r>
              <a:rPr kumimoji="1" lang="ja-JP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専門マンション管理士が</a:t>
            </a:r>
            <a:r>
              <a:rPr kumimoji="1" lang="ja-JP" altLang="en-US" sz="1800" b="1" dirty="0">
                <a:solidFill>
                  <a:srgbClr val="6699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「物件価格」「管理状況」の分析結果</a:t>
            </a:r>
            <a:r>
              <a:rPr kumimoji="1" lang="ja-JP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を提供</a:t>
            </a:r>
            <a:endParaRPr lang="ja-JP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F7289768-70FD-4B0C-82EC-FD3D20CFD56C}"/>
              </a:ext>
            </a:extLst>
          </p:cNvPr>
          <p:cNvSpPr/>
          <p:nvPr/>
        </p:nvSpPr>
        <p:spPr>
          <a:xfrm>
            <a:off x="6593345" y="2968451"/>
            <a:ext cx="2671758" cy="1014023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/>
            <a:r>
              <a:rPr kumimoji="1" lang="ja-JP" altLang="en-US" sz="1800" b="1" dirty="0">
                <a:solidFill>
                  <a:srgbClr val="6699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改修工事</a:t>
            </a:r>
            <a:r>
              <a:rPr kumimoji="1" lang="ja-JP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</a:t>
            </a:r>
            <a:endParaRPr kumimoji="1" lang="en-US" altLang="ja-JP" sz="18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居住者属性に合わせた</a:t>
            </a:r>
            <a:endParaRPr kumimoji="1" lang="en-US" altLang="ja-JP" sz="18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800" b="1" dirty="0">
                <a:solidFill>
                  <a:srgbClr val="6699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管理仕様の増減</a:t>
            </a:r>
            <a:r>
              <a:rPr kumimoji="1" lang="ja-JP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等を提案</a:t>
            </a:r>
            <a:endParaRPr lang="ja-JP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229AC3BF-24B2-4EC5-8772-37771B14355B}"/>
              </a:ext>
            </a:extLst>
          </p:cNvPr>
          <p:cNvSpPr/>
          <p:nvPr/>
        </p:nvSpPr>
        <p:spPr>
          <a:xfrm>
            <a:off x="4451828" y="2092902"/>
            <a:ext cx="1797369" cy="885507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/>
            <a:r>
              <a:rPr kumimoji="1" lang="ja-JP" altLang="en-US" sz="2000" b="1" dirty="0">
                <a:solidFill>
                  <a:srgbClr val="3FA43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マンション資産価値レポート</a:t>
            </a:r>
            <a:endParaRPr lang="ja-JP" altLang="en-US" sz="1800" b="1" dirty="0">
              <a:solidFill>
                <a:srgbClr val="3FA437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9A34B2FD-605B-4150-BDBB-A5712654BC58}"/>
              </a:ext>
            </a:extLst>
          </p:cNvPr>
          <p:cNvSpPr/>
          <p:nvPr/>
        </p:nvSpPr>
        <p:spPr>
          <a:xfrm>
            <a:off x="7428052" y="2092902"/>
            <a:ext cx="1797369" cy="885507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/>
            <a:r>
              <a:rPr kumimoji="1" lang="ja-JP" altLang="en-US" sz="2000" b="1" dirty="0">
                <a:solidFill>
                  <a:srgbClr val="3FA43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資産価値向上</a:t>
            </a:r>
          </a:p>
          <a:p>
            <a:pPr algn="ctr"/>
            <a:r>
              <a:rPr kumimoji="1" lang="ja-JP" altLang="en-US" sz="2000" b="1" dirty="0">
                <a:solidFill>
                  <a:srgbClr val="3FA43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アクション提案</a:t>
            </a: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7C029A45-43EA-42EF-8D76-BDC2AD65603F}"/>
              </a:ext>
            </a:extLst>
          </p:cNvPr>
          <p:cNvSpPr/>
          <p:nvPr/>
        </p:nvSpPr>
        <p:spPr>
          <a:xfrm>
            <a:off x="3000056" y="4427539"/>
            <a:ext cx="1797369" cy="885507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/>
            <a:r>
              <a:rPr kumimoji="1" lang="ja-JP" altLang="en-US" sz="2000" b="1" dirty="0">
                <a:solidFill>
                  <a:srgbClr val="3FA43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資産運用</a:t>
            </a:r>
            <a:endParaRPr kumimoji="1" lang="en-US" altLang="ja-JP" sz="2000" b="1" dirty="0">
              <a:solidFill>
                <a:srgbClr val="3FA437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2000" b="1" dirty="0">
                <a:solidFill>
                  <a:srgbClr val="3FA43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サポート</a:t>
            </a:r>
            <a:endParaRPr lang="ja-JP" altLang="en-US" sz="1800" b="1" dirty="0">
              <a:solidFill>
                <a:srgbClr val="3FA437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1E5EC40E-7B28-43CA-A6FA-8DDC9D1EECFF}"/>
              </a:ext>
            </a:extLst>
          </p:cNvPr>
          <p:cNvSpPr/>
          <p:nvPr/>
        </p:nvSpPr>
        <p:spPr>
          <a:xfrm>
            <a:off x="2139950" y="5329261"/>
            <a:ext cx="2671758" cy="1014023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/>
            <a:r>
              <a:rPr kumimoji="1" lang="ja-JP" altLang="en-US" sz="1800" b="1" dirty="0">
                <a:solidFill>
                  <a:srgbClr val="6699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管理会社と協働し対応</a:t>
            </a:r>
            <a:r>
              <a:rPr kumimoji="1" lang="ja-JP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（売却・賃貸・サブリース・リースバック）</a:t>
            </a: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74598701-FCAD-4976-9CF1-9940FA61F8E6}"/>
              </a:ext>
            </a:extLst>
          </p:cNvPr>
          <p:cNvSpPr/>
          <p:nvPr/>
        </p:nvSpPr>
        <p:spPr>
          <a:xfrm>
            <a:off x="5829300" y="4427539"/>
            <a:ext cx="1985967" cy="885507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/>
            <a:r>
              <a:rPr kumimoji="1" lang="ja-JP" altLang="en-US" sz="2000" b="1" dirty="0">
                <a:solidFill>
                  <a:srgbClr val="3FA43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理事会運営・</a:t>
            </a:r>
            <a:endParaRPr kumimoji="1" lang="en-US" altLang="ja-JP" sz="2000" b="1" dirty="0">
              <a:solidFill>
                <a:srgbClr val="3FA437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2000" b="1" dirty="0">
                <a:solidFill>
                  <a:srgbClr val="3FA43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管理組合</a:t>
            </a:r>
            <a:endParaRPr kumimoji="1" lang="en-US" altLang="ja-JP" sz="2000" b="1" dirty="0">
              <a:solidFill>
                <a:srgbClr val="3FA437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2000" b="1" dirty="0">
                <a:solidFill>
                  <a:srgbClr val="3FA43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運営用コンテンツ</a:t>
            </a:r>
            <a:endParaRPr lang="ja-JP" altLang="en-US" sz="1800" b="1" dirty="0">
              <a:solidFill>
                <a:srgbClr val="3FA437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EB936445-F4B8-4C55-968F-0B66304FE10C}"/>
              </a:ext>
            </a:extLst>
          </p:cNvPr>
          <p:cNvSpPr/>
          <p:nvPr/>
        </p:nvSpPr>
        <p:spPr>
          <a:xfrm>
            <a:off x="5119692" y="5329261"/>
            <a:ext cx="2671758" cy="1014023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/>
            <a:r>
              <a:rPr kumimoji="1" lang="ja-JP" altLang="en-US" sz="1800" b="1" dirty="0">
                <a:solidFill>
                  <a:srgbClr val="6699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コンテンツ配布</a:t>
            </a:r>
            <a:r>
              <a:rPr kumimoji="1" lang="ja-JP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で</a:t>
            </a:r>
            <a:endParaRPr kumimoji="1" lang="en-US" altLang="ja-JP" sz="18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説明負担を大幅減</a:t>
            </a:r>
            <a:endParaRPr lang="ja-JP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45" name="図 44">
            <a:extLst>
              <a:ext uri="{FF2B5EF4-FFF2-40B4-BE49-F238E27FC236}">
                <a16:creationId xmlns:a16="http://schemas.microsoft.com/office/drawing/2014/main" id="{52CA20ED-A21B-4AC3-A65E-24A50A0F4F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4476" y="2072442"/>
            <a:ext cx="636305" cy="64129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2A471FC-B790-4ED3-A719-D46B7A814CD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2769" y="4450702"/>
            <a:ext cx="462474" cy="46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117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/>
          <p:cNvSpPr txBox="1"/>
          <p:nvPr/>
        </p:nvSpPr>
        <p:spPr>
          <a:xfrm>
            <a:off x="658807" y="1951680"/>
            <a:ext cx="8623738" cy="2087214"/>
          </a:xfrm>
          <a:prstGeom prst="rect">
            <a:avLst/>
          </a:prstGeom>
          <a:solidFill>
            <a:srgbClr val="E2F0D9">
              <a:alpha val="69804"/>
            </a:srgbClr>
          </a:solidFill>
        </p:spPr>
        <p:txBody>
          <a:bodyPr wrap="square" lIns="288000" tIns="72000" bIns="7200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spcBef>
                <a:spcPts val="191"/>
              </a:spcBef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>
              <a:spcBef>
                <a:spcPts val="191"/>
              </a:spcBef>
            </a:pPr>
            <a:r>
              <a:rPr lang="en" altLang="ja-JP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FFP</a:t>
            </a:r>
            <a:r>
              <a:rPr lang="ja-JP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は、「</a:t>
            </a:r>
            <a:r>
              <a:rPr lang="en" altLang="ja-JP" sz="2400" b="1" dirty="0">
                <a:solidFill>
                  <a:srgbClr val="3FA43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F</a:t>
            </a:r>
            <a:r>
              <a:rPr lang="en" altLang="ja-JP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easible </a:t>
            </a:r>
            <a:r>
              <a:rPr lang="en" altLang="ja-JP" sz="2400" b="1" dirty="0">
                <a:solidFill>
                  <a:srgbClr val="3FA43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F</a:t>
            </a:r>
            <a:r>
              <a:rPr lang="en" altLang="ja-JP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inancial </a:t>
            </a:r>
            <a:r>
              <a:rPr lang="en" altLang="ja-JP" sz="2400" b="1" dirty="0">
                <a:solidFill>
                  <a:srgbClr val="3FA43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</a:t>
            </a:r>
            <a:r>
              <a:rPr lang="en" altLang="ja-JP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lanning</a:t>
            </a:r>
            <a:r>
              <a:rPr lang="ja-JP" altLang="e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」</a:t>
            </a:r>
            <a:endParaRPr lang="en-US" altLang="ja-JP" sz="24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spcBef>
                <a:spcPts val="191"/>
              </a:spcBef>
            </a:pPr>
            <a:r>
              <a:rPr lang="ja-JP" altLang="e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</a:t>
            </a:r>
            <a:r>
              <a:rPr lang="ja-JP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実行可能なファイナンシャルプランニング）の頭文字</a:t>
            </a:r>
            <a:endParaRPr lang="en-US" altLang="ja-JP" sz="24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spcBef>
                <a:spcPts val="1144"/>
              </a:spcBef>
            </a:pP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より合理的で実現可能性の高い、分譲マンション（共用部分・専有部分）の</a:t>
            </a:r>
            <a:endParaRPr lang="en-US" altLang="ja-JP" sz="1800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spcBef>
                <a:spcPts val="191"/>
              </a:spcBef>
            </a:pP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資産価値</a:t>
            </a:r>
            <a:r>
              <a:rPr lang="en-US" altLang="ja-JP" sz="1800" baseline="200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マネジメントを考えるポリシーを表現しています</a:t>
            </a:r>
            <a:endParaRPr lang="en-US" altLang="ja-JP" sz="1800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spcBef>
                <a:spcPts val="1144"/>
              </a:spcBef>
            </a:pP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「資産価値」　　①金銭的資産価値　②居住資産価値（客観・主観）</a:t>
            </a:r>
            <a:endParaRPr lang="en-US" altLang="ja-JP" sz="1600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6" name="表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2147076"/>
              </p:ext>
            </p:extLst>
          </p:nvPr>
        </p:nvGraphicFramePr>
        <p:xfrm>
          <a:off x="681042" y="4237923"/>
          <a:ext cx="8623738" cy="212013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46591">
                  <a:extLst>
                    <a:ext uri="{9D8B030D-6E8A-4147-A177-3AD203B41FA5}">
                      <a16:colId xmlns:a16="http://schemas.microsoft.com/office/drawing/2014/main" val="3567371071"/>
                    </a:ext>
                  </a:extLst>
                </a:gridCol>
                <a:gridCol w="7377147">
                  <a:extLst>
                    <a:ext uri="{9D8B030D-6E8A-4147-A177-3AD203B41FA5}">
                      <a16:colId xmlns:a16="http://schemas.microsoft.com/office/drawing/2014/main" val="1742827924"/>
                    </a:ext>
                  </a:extLst>
                </a:gridCol>
              </a:tblGrid>
              <a:tr h="3222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商号</a:t>
                      </a:r>
                    </a:p>
                  </a:txBody>
                  <a:tcPr marL="87193" marR="87193" marT="43597" marB="43597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株式会社</a:t>
                      </a:r>
                      <a:r>
                        <a:rPr kumimoji="1" lang="en" altLang="ja-JP" sz="16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FFP</a:t>
                      </a:r>
                      <a:r>
                        <a:rPr kumimoji="1" lang="ja-JP" altLang="en-US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（カブシキガイシャ　エフエフピー）</a:t>
                      </a:r>
                      <a:endParaRPr kumimoji="1" lang="en-US" altLang="ja-JP" sz="12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</a:txBody>
                  <a:tcPr marL="87193" marR="87193" marT="43597" marB="43597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763937"/>
                  </a:ext>
                </a:extLst>
              </a:tr>
              <a:tr h="55957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本社</a:t>
                      </a:r>
                      <a:endParaRPr kumimoji="1" lang="en-US" altLang="ja-JP" sz="16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6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所在地</a:t>
                      </a:r>
                    </a:p>
                  </a:txBody>
                  <a:tcPr marL="87193" marR="87193" marT="43597" marB="43597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〒</a:t>
                      </a:r>
                      <a:r>
                        <a:rPr kumimoji="1" lang="en-US" altLang="ja-JP" sz="16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135-0091</a:t>
                      </a:r>
                      <a:r>
                        <a:rPr kumimoji="1" lang="ja-JP" altLang="en-US" sz="16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　</a:t>
                      </a:r>
                      <a:endParaRPr kumimoji="1" lang="en-US" altLang="ja-JP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東京都港区台場２−２−２</a:t>
                      </a:r>
                      <a:endParaRPr kumimoji="1" lang="en-US" altLang="ja-JP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</a:txBody>
                  <a:tcPr marL="87193" marR="87193" marT="43597" marB="43597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2320484"/>
                  </a:ext>
                </a:extLst>
              </a:tr>
              <a:tr h="88319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事業</a:t>
                      </a:r>
                      <a:endParaRPr kumimoji="1" lang="en-US" altLang="ja-JP" sz="16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16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内容</a:t>
                      </a:r>
                    </a:p>
                  </a:txBody>
                  <a:tcPr marL="87193" marR="87193" marT="43597" marB="43597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kumimoji="1" lang="ja-JP" altLang="en-US" sz="16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区分所有物件（分譲マンション）の資産価値分析・マネジメント事業</a:t>
                      </a:r>
                      <a:endParaRPr kumimoji="1" lang="en-US" altLang="ja-JP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  <a:p>
                      <a:pPr lvl="0"/>
                      <a:r>
                        <a:rPr kumimoji="1" lang="en-US" altLang="ja-JP" sz="16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※ </a:t>
                      </a:r>
                      <a:r>
                        <a:rPr kumimoji="1" lang="en" altLang="ja-JP" sz="16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Condominium Asset Management</a:t>
                      </a:r>
                    </a:p>
                    <a:p>
                      <a:pPr lvl="0"/>
                      <a:r>
                        <a:rPr kumimoji="1" lang="ja-JP" altLang="en-US" sz="16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　</a:t>
                      </a:r>
                      <a:r>
                        <a:rPr kumimoji="1" lang="ja-JP" altLang="en" sz="16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（</a:t>
                      </a:r>
                      <a:r>
                        <a:rPr kumimoji="1" lang="ja-JP" altLang="en-US" sz="16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コンドミニアムアセットマネジメント）全般</a:t>
                      </a:r>
                      <a:endParaRPr kumimoji="1" lang="en-US" altLang="ja-JP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</a:txBody>
                  <a:tcPr marL="87193" marR="87193" marT="43597" marB="43597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2368061"/>
                  </a:ext>
                </a:extLst>
              </a:tr>
              <a:tr h="3222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設立</a:t>
                      </a:r>
                    </a:p>
                  </a:txBody>
                  <a:tcPr marL="87193" marR="87193" marT="43597" marB="43597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2004</a:t>
                      </a:r>
                      <a:r>
                        <a:rPr kumimoji="1" lang="ja-JP" altLang="en-US" sz="16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年</a:t>
                      </a:r>
                      <a:r>
                        <a:rPr kumimoji="1" lang="en-US" altLang="ja-JP" sz="16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4</a:t>
                      </a:r>
                      <a:r>
                        <a:rPr kumimoji="1" lang="ja-JP" altLang="en-US" sz="16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月</a:t>
                      </a:r>
                      <a:r>
                        <a:rPr kumimoji="1" lang="en-US" altLang="ja-JP" sz="16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7</a:t>
                      </a:r>
                      <a:r>
                        <a:rPr kumimoji="1" lang="ja-JP" altLang="en-US" sz="16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日　</a:t>
                      </a:r>
                      <a:endParaRPr kumimoji="1" lang="en-US" altLang="ja-JP" sz="16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+mn-cs"/>
                      </a:endParaRPr>
                    </a:p>
                  </a:txBody>
                  <a:tcPr marL="87193" marR="87193" marT="43597" marB="43597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4104193"/>
                  </a:ext>
                </a:extLst>
              </a:tr>
            </a:tbl>
          </a:graphicData>
        </a:graphic>
      </p:graphicFrame>
      <p:sp>
        <p:nvSpPr>
          <p:cNvPr id="15" name="Google Shape;176;p6">
            <a:extLst>
              <a:ext uri="{FF2B5EF4-FFF2-40B4-BE49-F238E27FC236}">
                <a16:creationId xmlns:a16="http://schemas.microsoft.com/office/drawing/2014/main" id="{6DF76E15-7C8D-4EE5-9D10-14D24E4E8A1E}"/>
              </a:ext>
            </a:extLst>
          </p:cNvPr>
          <p:cNvSpPr txBox="1"/>
          <p:nvPr/>
        </p:nvSpPr>
        <p:spPr>
          <a:xfrm>
            <a:off x="658807" y="1167354"/>
            <a:ext cx="8617414" cy="651193"/>
          </a:xfrm>
          <a:prstGeom prst="rect">
            <a:avLst/>
          </a:prstGeom>
          <a:solidFill>
            <a:srgbClr val="3FA437"/>
          </a:solidFill>
          <a:ln>
            <a:noFill/>
          </a:ln>
        </p:spPr>
        <p:txBody>
          <a:bodyPr spcFirstLastPara="1" wrap="square" lIns="87179" tIns="43577" rIns="87179" bIns="43577" anchor="ctr" anchorCtr="1">
            <a:noAutofit/>
          </a:bodyPr>
          <a:lstStyle/>
          <a:p>
            <a:r>
              <a:rPr lang="ja-JP" altLang="en-US" sz="24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株式会社</a:t>
            </a:r>
            <a:r>
              <a:rPr lang="en-US" altLang="ja-JP" sz="24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FFP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BAC2CFFC-6C2C-4C35-B848-A76281D51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776" y="53174"/>
            <a:ext cx="2544004" cy="508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スライド番号プレースホルダー 1">
            <a:extLst>
              <a:ext uri="{FF2B5EF4-FFF2-40B4-BE49-F238E27FC236}">
                <a16:creationId xmlns:a16="http://schemas.microsoft.com/office/drawing/2014/main" id="{18B99A7A-9B94-4B56-BFCA-7337C60663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7150" y="6356357"/>
            <a:ext cx="2228850" cy="365125"/>
          </a:xfrm>
        </p:spPr>
        <p:txBody>
          <a:bodyPr/>
          <a:lstStyle/>
          <a:p>
            <a:fld id="{EA340F09-AC87-4584-98DB-E279FB98ACA4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14" name="タイトル 5">
            <a:extLst>
              <a:ext uri="{FF2B5EF4-FFF2-40B4-BE49-F238E27FC236}">
                <a16:creationId xmlns:a16="http://schemas.microsoft.com/office/drawing/2014/main" id="{3F841946-E97B-4983-B02D-F52AD99E0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42" y="567549"/>
            <a:ext cx="8140745" cy="671195"/>
          </a:xfrm>
        </p:spPr>
        <p:txBody>
          <a:bodyPr/>
          <a:lstStyle/>
          <a:p>
            <a:r>
              <a:rPr lang="ja-JP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１</a:t>
            </a: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－２．</a:t>
            </a:r>
            <a:r>
              <a:rPr lang="ja-JP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提供会社</a:t>
            </a:r>
          </a:p>
        </p:txBody>
      </p:sp>
    </p:spTree>
    <p:extLst>
      <p:ext uri="{BB962C8B-B14F-4D97-AF65-F5344CB8AC3E}">
        <p14:creationId xmlns:p14="http://schemas.microsoft.com/office/powerpoint/2010/main" val="1853730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/>
          <p:cNvSpPr txBox="1"/>
          <p:nvPr/>
        </p:nvSpPr>
        <p:spPr>
          <a:xfrm>
            <a:off x="942050" y="4233235"/>
            <a:ext cx="8178577" cy="23153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171641" rtlCol="0" anchor="ctr" anchorCtr="0">
            <a:noAutofit/>
          </a:bodyPr>
          <a:lstStyle/>
          <a:p>
            <a:pPr lvl="0"/>
            <a:r>
              <a:rPr kumimoji="1" lang="ja-JP" altLang="en-US" sz="1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１．分譲マンションの資産価値分析・評価</a:t>
            </a:r>
            <a:endParaRPr kumimoji="1" lang="en-US" altLang="ja-JP" sz="1800" b="1" kern="1200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  <a:p>
            <a:pPr lvl="0"/>
            <a:r>
              <a:rPr kumimoji="1" lang="ja-JP" altLang="en-US" sz="1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２．分譲マンション資産価値向上施策の企画立案・実施</a:t>
            </a:r>
            <a:endParaRPr kumimoji="1" lang="en-US" altLang="ja-JP" sz="1800" b="1" kern="1200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  <a:p>
            <a:pPr lvl="0"/>
            <a:r>
              <a:rPr kumimoji="1" lang="ja-JP" altLang="en-US" sz="1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　　（１）専有部分の売却、購入、賃貸に関わる資産価値マネジメント全般</a:t>
            </a:r>
            <a:endParaRPr kumimoji="1" lang="en-US" altLang="ja-JP" sz="1800" b="1" kern="1200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  <a:p>
            <a:pPr lvl="0"/>
            <a:r>
              <a:rPr kumimoji="1" lang="ja-JP" altLang="en-US" sz="1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　　（２）共用部分の資産価値向上に関わる資産価値マネジメント全般</a:t>
            </a:r>
            <a:endParaRPr kumimoji="1" lang="en-US" altLang="ja-JP" sz="1800" b="1" kern="1200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  <a:p>
            <a:r>
              <a:rPr kumimoji="1" lang="en-US" altLang="ja-JP" sz="1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※</a:t>
            </a:r>
            <a:r>
              <a:rPr kumimoji="1" lang="ja-JP" altLang="en-US" sz="1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分譲マンション資産価値マネジメント</a:t>
            </a:r>
            <a:endParaRPr kumimoji="1" lang="en-US" altLang="ja-JP" sz="1800" b="1" kern="1200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  <a:p>
            <a:r>
              <a:rPr kumimoji="1" lang="en-US" altLang="ja-JP" sz="1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 </a:t>
            </a:r>
            <a:r>
              <a:rPr kumimoji="1" lang="ja-JP" altLang="en-US" sz="1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（</a:t>
            </a:r>
            <a:r>
              <a:rPr kumimoji="1" lang="en" altLang="ja-JP" sz="1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Condominium Asset Management</a:t>
            </a:r>
            <a:r>
              <a:rPr kumimoji="1" lang="ja-JP" altLang="en" sz="1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：</a:t>
            </a:r>
            <a:r>
              <a:rPr kumimoji="1" lang="ja-JP" altLang="en-US" sz="1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コンドミニアムアセットマネジメント）  </a:t>
            </a:r>
            <a:endParaRPr kumimoji="1" lang="en-US" altLang="ja-JP" sz="1800" b="1" kern="1200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  <a:p>
            <a:r>
              <a:rPr kumimoji="1" lang="en-US" altLang="ja-JP" sz="1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 </a:t>
            </a:r>
            <a:r>
              <a:rPr kumimoji="1" lang="ja-JP" altLang="en-US" sz="1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rPr>
              <a:t>の観点から、共用部分・専有部分の資産価値の分析を行います。</a:t>
            </a:r>
          </a:p>
        </p:txBody>
      </p:sp>
      <p:sp>
        <p:nvSpPr>
          <p:cNvPr id="11" name="タイトル 1"/>
          <p:cNvSpPr txBox="1">
            <a:spLocks/>
          </p:cNvSpPr>
          <p:nvPr/>
        </p:nvSpPr>
        <p:spPr>
          <a:xfrm>
            <a:off x="942049" y="1502508"/>
            <a:ext cx="1510438" cy="720000"/>
          </a:xfrm>
          <a:prstGeom prst="rect">
            <a:avLst/>
          </a:prstGeom>
          <a:solidFill>
            <a:srgbClr val="3FA437"/>
          </a:solidFill>
        </p:spPr>
        <p:txBody>
          <a:bodyPr vert="horz" lIns="87193" tIns="43597" rIns="87193" bIns="4359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800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pPr algn="ctr" fontAlgn="base">
              <a:lnSpc>
                <a:spcPct val="100000"/>
              </a:lnSpc>
              <a:spcBef>
                <a:spcPts val="0"/>
              </a:spcBef>
              <a:buClrTx/>
              <a:buFontTx/>
            </a:pPr>
            <a:r>
              <a:rPr lang="en-US" altLang="ja-JP" sz="1908" dirty="0">
                <a:solidFill>
                  <a:schemeClr val="bg1"/>
                </a:solidFill>
              </a:rPr>
              <a:t>Mission</a:t>
            </a:r>
          </a:p>
        </p:txBody>
      </p:sp>
      <p:sp>
        <p:nvSpPr>
          <p:cNvPr id="12" name="タイトル 1"/>
          <p:cNvSpPr txBox="1">
            <a:spLocks/>
          </p:cNvSpPr>
          <p:nvPr/>
        </p:nvSpPr>
        <p:spPr>
          <a:xfrm>
            <a:off x="2527207" y="1502508"/>
            <a:ext cx="6865625" cy="7200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defTabSz="914400" eaLnBrk="1" fontAlgn="base" latinLnBrk="0" hangingPunct="1">
              <a:buClrTx/>
              <a:buFontTx/>
              <a:buNone/>
              <a:defRPr kumimoji="1"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r>
              <a:rPr lang="ja-JP" altLang="en-US" sz="1800" b="1" dirty="0"/>
              <a:t>「マンション」に実現可能な最適解を創造する</a:t>
            </a:r>
          </a:p>
        </p:txBody>
      </p:sp>
      <p:sp>
        <p:nvSpPr>
          <p:cNvPr id="13" name="タイトル 1"/>
          <p:cNvSpPr txBox="1">
            <a:spLocks/>
          </p:cNvSpPr>
          <p:nvPr/>
        </p:nvSpPr>
        <p:spPr>
          <a:xfrm>
            <a:off x="942049" y="2360056"/>
            <a:ext cx="1510438" cy="720000"/>
          </a:xfrm>
          <a:prstGeom prst="rect">
            <a:avLst/>
          </a:prstGeom>
          <a:solidFill>
            <a:srgbClr val="3FA437"/>
          </a:solidFill>
        </p:spPr>
        <p:txBody>
          <a:bodyPr vert="horz" lIns="87193" tIns="43597" rIns="87193" bIns="43597" rtlCol="0" anchor="ctr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fontAlgn="base" latinLnBrk="0" hangingPunct="1">
              <a:buClrTx/>
              <a:buFontTx/>
              <a:buNone/>
              <a:defRPr kumimoji="1" sz="2400" b="1" kern="12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r>
              <a:rPr lang="en" altLang="ja-JP" sz="1908" dirty="0"/>
              <a:t>Vision</a:t>
            </a:r>
            <a:endParaRPr lang="en-US" altLang="ja-JP" sz="1908" dirty="0"/>
          </a:p>
        </p:txBody>
      </p:sp>
      <p:sp>
        <p:nvSpPr>
          <p:cNvPr id="14" name="タイトル 1"/>
          <p:cNvSpPr txBox="1">
            <a:spLocks/>
          </p:cNvSpPr>
          <p:nvPr/>
        </p:nvSpPr>
        <p:spPr>
          <a:xfrm>
            <a:off x="2527207" y="2360056"/>
            <a:ext cx="6865625" cy="7200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defTabSz="914400" eaLnBrk="1" fontAlgn="base" latinLnBrk="0" hangingPunct="1">
              <a:buClrTx/>
              <a:buFontTx/>
              <a:buNone/>
              <a:defRPr kumimoji="1"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r>
              <a:rPr lang="ja-JP" altLang="en-US" sz="1800" b="1" dirty="0"/>
              <a:t>「マンション」に合理的な資産価値向上アクションを提供する</a:t>
            </a:r>
            <a:endParaRPr lang="en-US" altLang="ja-JP" sz="1800" b="1" dirty="0"/>
          </a:p>
          <a:p>
            <a:r>
              <a:rPr lang="ja-JP" altLang="en-US" sz="1800" b="1" dirty="0"/>
              <a:t>「マンション」リテラシー拡充サービスを提供する</a:t>
            </a:r>
          </a:p>
        </p:txBody>
      </p:sp>
      <p:sp>
        <p:nvSpPr>
          <p:cNvPr id="15" name="タイトル 1"/>
          <p:cNvSpPr txBox="1">
            <a:spLocks/>
          </p:cNvSpPr>
          <p:nvPr/>
        </p:nvSpPr>
        <p:spPr>
          <a:xfrm>
            <a:off x="942049" y="3241553"/>
            <a:ext cx="1510438" cy="720000"/>
          </a:xfrm>
          <a:prstGeom prst="rect">
            <a:avLst/>
          </a:prstGeom>
          <a:solidFill>
            <a:srgbClr val="3FA437"/>
          </a:solidFill>
        </p:spPr>
        <p:txBody>
          <a:bodyPr vert="horz" lIns="87193" tIns="43597" rIns="87193" bIns="43597" rtlCol="0" anchor="ctr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fontAlgn="base" latinLnBrk="0" hangingPunct="1">
              <a:buClrTx/>
              <a:buFontTx/>
              <a:buNone/>
              <a:defRPr kumimoji="1" sz="2400" b="1" kern="12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r>
              <a:rPr lang="en-US" altLang="ja-JP" sz="1908" dirty="0"/>
              <a:t>Value</a:t>
            </a:r>
          </a:p>
        </p:txBody>
      </p:sp>
      <p:sp>
        <p:nvSpPr>
          <p:cNvPr id="16" name="タイトル 1"/>
          <p:cNvSpPr txBox="1">
            <a:spLocks/>
          </p:cNvSpPr>
          <p:nvPr/>
        </p:nvSpPr>
        <p:spPr>
          <a:xfrm>
            <a:off x="2527207" y="3241553"/>
            <a:ext cx="6865625" cy="7200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defTabSz="914400" eaLnBrk="1" fontAlgn="base" latinLnBrk="0" hangingPunct="1">
              <a:buClrTx/>
              <a:buFontTx/>
              <a:buNone/>
              <a:defRPr kumimoji="1"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pPr lvl="0"/>
            <a:r>
              <a:rPr lang="en" altLang="ja-JP" sz="1800" b="1" dirty="0">
                <a:cs typeface="Arial" panose="020B0604020202020204" pitchFamily="34" charset="0"/>
              </a:rPr>
              <a:t>For</a:t>
            </a:r>
            <a:r>
              <a:rPr lang="ja-JP" altLang="en" sz="1800" b="1" dirty="0">
                <a:cs typeface="Arial" panose="020B0604020202020204" pitchFamily="34" charset="0"/>
              </a:rPr>
              <a:t>　</a:t>
            </a:r>
            <a:r>
              <a:rPr lang="en" altLang="ja-JP" sz="1800" b="1" dirty="0">
                <a:cs typeface="Arial" panose="020B0604020202020204" pitchFamily="34" charset="0"/>
              </a:rPr>
              <a:t>Users</a:t>
            </a:r>
            <a:r>
              <a:rPr lang="ja-JP" altLang="en" sz="1800" b="1" dirty="0"/>
              <a:t>（</a:t>
            </a:r>
            <a:r>
              <a:rPr lang="ja-JP" altLang="en-US" sz="1800" b="1" dirty="0"/>
              <a:t>ユーザーのために）</a:t>
            </a:r>
          </a:p>
          <a:p>
            <a:pPr lvl="0"/>
            <a:r>
              <a:rPr lang="en" altLang="ja-JP" sz="1800" b="1" dirty="0">
                <a:cs typeface="Arial" panose="020B0604020202020204" pitchFamily="34" charset="0"/>
              </a:rPr>
              <a:t>Providing the Optimum Information</a:t>
            </a:r>
            <a:r>
              <a:rPr lang="ja-JP" altLang="en" sz="1800" b="1" dirty="0"/>
              <a:t>（</a:t>
            </a:r>
            <a:r>
              <a:rPr lang="ja-JP" altLang="en-US" sz="1800" b="1" dirty="0"/>
              <a:t>最適な情報提供）</a:t>
            </a: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9A0AF822-6CB3-4F1B-9C95-25B790A05C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7150" y="6356357"/>
            <a:ext cx="2228850" cy="365125"/>
          </a:xfrm>
        </p:spPr>
        <p:txBody>
          <a:bodyPr/>
          <a:lstStyle/>
          <a:p>
            <a:fld id="{EA340F09-AC87-4584-98DB-E279FB98ACA4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18" name="タイトル 5">
            <a:extLst>
              <a:ext uri="{FF2B5EF4-FFF2-40B4-BE49-F238E27FC236}">
                <a16:creationId xmlns:a16="http://schemas.microsoft.com/office/drawing/2014/main" id="{64C68669-9EB9-4961-999C-07AD7F0E68FA}"/>
              </a:ext>
            </a:extLst>
          </p:cNvPr>
          <p:cNvSpPr txBox="1">
            <a:spLocks/>
          </p:cNvSpPr>
          <p:nvPr/>
        </p:nvSpPr>
        <p:spPr>
          <a:xfrm>
            <a:off x="681042" y="567549"/>
            <a:ext cx="8140745" cy="671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87188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669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pPr>
              <a:buClrTx/>
              <a:buFontTx/>
            </a:pPr>
            <a:r>
              <a:rPr lang="ja-JP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１</a:t>
            </a: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－３．</a:t>
            </a:r>
            <a:r>
              <a:rPr lang="en-US" altLang="ja-JP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FFP</a:t>
            </a:r>
            <a:r>
              <a:rPr lang="ja-JP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の事業内容</a:t>
            </a:r>
          </a:p>
        </p:txBody>
      </p:sp>
    </p:spTree>
    <p:extLst>
      <p:ext uri="{BB962C8B-B14F-4D97-AF65-F5344CB8AC3E}">
        <p14:creationId xmlns:p14="http://schemas.microsoft.com/office/powerpoint/2010/main" val="4171520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図 35">
            <a:extLst>
              <a:ext uri="{FF2B5EF4-FFF2-40B4-BE49-F238E27FC236}">
                <a16:creationId xmlns:a16="http://schemas.microsoft.com/office/drawing/2014/main" id="{570CDAC1-7DFE-449E-92AE-A7D1660CA89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6683" y="5020457"/>
            <a:ext cx="3952108" cy="516814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CBCC0A36-F912-4137-8A1D-2DD8250975C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82083" y="4535504"/>
            <a:ext cx="2851152" cy="509495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3E4BCB9E-804A-4973-8EC3-31786523BD5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15022" y="3981785"/>
            <a:ext cx="2291939" cy="545082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E19F4632-D65B-4647-9E4A-6B004D98D6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43121" y="3410517"/>
            <a:ext cx="2828109" cy="585679"/>
          </a:xfrm>
          <a:prstGeom prst="rect">
            <a:avLst/>
          </a:prstGeom>
        </p:spPr>
      </p:pic>
      <p:sp>
        <p:nvSpPr>
          <p:cNvPr id="40" name="タイトル 1">
            <a:extLst>
              <a:ext uri="{FF2B5EF4-FFF2-40B4-BE49-F238E27FC236}">
                <a16:creationId xmlns:a16="http://schemas.microsoft.com/office/drawing/2014/main" id="{A1DA39DB-865B-4525-9C03-069B6C79EB94}"/>
              </a:ext>
            </a:extLst>
          </p:cNvPr>
          <p:cNvSpPr txBox="1">
            <a:spLocks/>
          </p:cNvSpPr>
          <p:nvPr/>
        </p:nvSpPr>
        <p:spPr>
          <a:xfrm>
            <a:off x="5446652" y="5486339"/>
            <a:ext cx="3986338" cy="24293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7179" tIns="43577" rIns="87179" bIns="43577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buClr>
                <a:srgbClr val="262626"/>
              </a:buClr>
              <a:buSzPts val="1800"/>
              <a:buFontTx/>
              <a:buNone/>
              <a:defRPr kumimoji="1" sz="2400" b="1" kern="12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  <a:lvl2pPr>
              <a:buSzPts val="1400"/>
              <a:buNone/>
            </a:lvl2pPr>
            <a:lvl3pPr>
              <a:buSzPts val="1400"/>
              <a:buNone/>
            </a:lvl3pPr>
            <a:lvl4pPr>
              <a:buSzPts val="1400"/>
              <a:buNone/>
            </a:lvl4pPr>
            <a:lvl5pPr>
              <a:buSzPts val="1400"/>
              <a:buNone/>
            </a:lvl5pPr>
            <a:lvl6pPr>
              <a:buSzPts val="1400"/>
              <a:buNone/>
            </a:lvl6pPr>
            <a:lvl7pPr>
              <a:buSzPts val="1400"/>
              <a:buNone/>
            </a:lvl7pPr>
            <a:lvl8pPr>
              <a:buSzPts val="1400"/>
              <a:buNone/>
            </a:lvl8pPr>
            <a:lvl9pPr>
              <a:buSzPts val="1400"/>
              <a:buNone/>
            </a:lvl9pPr>
          </a:lstStyle>
          <a:p>
            <a:r>
              <a:rPr lang="en-US" altLang="ja-JP" sz="10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※</a:t>
            </a:r>
            <a:r>
              <a:rPr lang="ja-JP" altLang="en-US" sz="10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実費別、債務名義取得まで。通常訴訟に入った場合は別途費用が発生</a:t>
            </a:r>
            <a:endParaRPr lang="en-US" altLang="ja-JP" sz="10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吹き出し: 角を丸めた四角形 32">
            <a:extLst>
              <a:ext uri="{FF2B5EF4-FFF2-40B4-BE49-F238E27FC236}">
                <a16:creationId xmlns:a16="http://schemas.microsoft.com/office/drawing/2014/main" id="{72359165-0705-43A8-B874-B95AD9C198A6}"/>
              </a:ext>
            </a:extLst>
          </p:cNvPr>
          <p:cNvSpPr/>
          <p:nvPr/>
        </p:nvSpPr>
        <p:spPr>
          <a:xfrm>
            <a:off x="1611302" y="4187157"/>
            <a:ext cx="2918593" cy="653474"/>
          </a:xfrm>
          <a:prstGeom prst="wedgeRoundRectCallout">
            <a:avLst>
              <a:gd name="adj1" fmla="val -61654"/>
              <a:gd name="adj2" fmla="val 16684"/>
              <a:gd name="adj3" fmla="val 16667"/>
            </a:avLst>
          </a:prstGeom>
          <a:solidFill>
            <a:srgbClr val="FF5050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A8683E4-E083-465E-A6B9-3D15ECBE6377}"/>
              </a:ext>
            </a:extLst>
          </p:cNvPr>
          <p:cNvSpPr txBox="1"/>
          <p:nvPr/>
        </p:nvSpPr>
        <p:spPr>
          <a:xfrm>
            <a:off x="5083783" y="2008229"/>
            <a:ext cx="4192437" cy="6322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288000" tIns="72000" bIns="72000" rtlCol="0" anchor="ctr" anchorCtr="0">
            <a:noAutofit/>
          </a:bodyPr>
          <a:lstStyle/>
          <a:p>
            <a:pPr algn="ctr">
              <a:spcBef>
                <a:spcPts val="191"/>
              </a:spcBef>
            </a:pPr>
            <a:r>
              <a:rPr lang="ja-JP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導入</a:t>
            </a:r>
            <a:r>
              <a:rPr lang="ja-JP" altLang="en-US" sz="2800" b="1" dirty="0">
                <a:solidFill>
                  <a:srgbClr val="6699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後</a:t>
            </a:r>
            <a:endParaRPr lang="en-US" altLang="ja-JP" sz="2000" dirty="0">
              <a:solidFill>
                <a:srgbClr val="6699FF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A1C1EF8-590D-4788-A9FF-5F3823EF04EF}"/>
              </a:ext>
            </a:extLst>
          </p:cNvPr>
          <p:cNvSpPr txBox="1"/>
          <p:nvPr/>
        </p:nvSpPr>
        <p:spPr>
          <a:xfrm>
            <a:off x="658806" y="2008229"/>
            <a:ext cx="4162674" cy="6322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288000" tIns="72000" bIns="72000" rtlCol="0" anchor="ctr" anchorCtr="0">
            <a:noAutofit/>
          </a:bodyPr>
          <a:lstStyle/>
          <a:p>
            <a:pPr algn="ctr">
              <a:spcBef>
                <a:spcPts val="191"/>
              </a:spcBef>
            </a:pPr>
            <a:r>
              <a:rPr lang="ja-JP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導入</a:t>
            </a:r>
            <a:r>
              <a:rPr lang="ja-JP" altLang="en-US" sz="2800" b="1" dirty="0">
                <a:solidFill>
                  <a:srgbClr val="FF5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前</a:t>
            </a:r>
            <a:endParaRPr lang="en-US" altLang="ja-JP" sz="2000" dirty="0">
              <a:solidFill>
                <a:srgbClr val="FF505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9" name="Google Shape;176;p6">
            <a:extLst>
              <a:ext uri="{FF2B5EF4-FFF2-40B4-BE49-F238E27FC236}">
                <a16:creationId xmlns:a16="http://schemas.microsoft.com/office/drawing/2014/main" id="{ED4FC9F9-3A63-4484-8E14-7F677175AB0B}"/>
              </a:ext>
            </a:extLst>
          </p:cNvPr>
          <p:cNvSpPr txBox="1"/>
          <p:nvPr/>
        </p:nvSpPr>
        <p:spPr>
          <a:xfrm>
            <a:off x="658807" y="1167354"/>
            <a:ext cx="8617414" cy="651193"/>
          </a:xfrm>
          <a:prstGeom prst="rect">
            <a:avLst/>
          </a:prstGeom>
          <a:solidFill>
            <a:srgbClr val="3FA437"/>
          </a:solidFill>
          <a:ln>
            <a:noFill/>
          </a:ln>
        </p:spPr>
        <p:txBody>
          <a:bodyPr spcFirstLastPara="1" wrap="square" lIns="87179" tIns="43577" rIns="87179" bIns="43577" anchor="ctr" anchorCtr="1">
            <a:noAutofit/>
          </a:bodyPr>
          <a:lstStyle/>
          <a:p>
            <a:r>
              <a:rPr lang="ja-JP" altLang="en-US" sz="2400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未収金はある日突然増加します。体制構築はできていますか・・・？</a:t>
            </a:r>
            <a:endParaRPr lang="ja-JP" altLang="en-US" sz="24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二等辺三角形 7">
            <a:extLst>
              <a:ext uri="{FF2B5EF4-FFF2-40B4-BE49-F238E27FC236}">
                <a16:creationId xmlns:a16="http://schemas.microsoft.com/office/drawing/2014/main" id="{E15DD6C7-8487-4B3C-B9BC-09447ABF1116}"/>
              </a:ext>
            </a:extLst>
          </p:cNvPr>
          <p:cNvSpPr/>
          <p:nvPr/>
        </p:nvSpPr>
        <p:spPr>
          <a:xfrm rot="5400000">
            <a:off x="4724502" y="3876851"/>
            <a:ext cx="525263" cy="265564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8DC9F464-3735-442B-B914-B1C379DCA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40F09-AC87-4584-98DB-E279FB98ACA4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17" name="タイトル 5">
            <a:extLst>
              <a:ext uri="{FF2B5EF4-FFF2-40B4-BE49-F238E27FC236}">
                <a16:creationId xmlns:a16="http://schemas.microsoft.com/office/drawing/2014/main" id="{54E9E5E3-B6A5-4F89-B7A5-A1E024C92638}"/>
              </a:ext>
            </a:extLst>
          </p:cNvPr>
          <p:cNvSpPr txBox="1">
            <a:spLocks/>
          </p:cNvSpPr>
          <p:nvPr/>
        </p:nvSpPr>
        <p:spPr>
          <a:xfrm>
            <a:off x="681042" y="567549"/>
            <a:ext cx="8140745" cy="671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87188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669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pPr>
              <a:buClrTx/>
              <a:buFontTx/>
            </a:pPr>
            <a:r>
              <a:rPr lang="ja-JP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２</a:t>
            </a: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－１．</a:t>
            </a:r>
            <a:r>
              <a:rPr lang="ja-JP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未収金対応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559A538-1706-44E7-87FC-58209B62AF41}"/>
              </a:ext>
            </a:extLst>
          </p:cNvPr>
          <p:cNvSpPr txBox="1"/>
          <p:nvPr/>
        </p:nvSpPr>
        <p:spPr>
          <a:xfrm>
            <a:off x="5083783" y="2709041"/>
            <a:ext cx="4192437" cy="617021"/>
          </a:xfrm>
          <a:prstGeom prst="rect">
            <a:avLst/>
          </a:prstGeom>
          <a:noFill/>
        </p:spPr>
        <p:txBody>
          <a:bodyPr wrap="square" lIns="288000" tIns="72000" bIns="72000" rtlCol="0" anchor="ctr" anchorCtr="0">
            <a:noAutofit/>
          </a:bodyPr>
          <a:lstStyle/>
          <a:p>
            <a:pPr algn="ctr">
              <a:spcBef>
                <a:spcPts val="191"/>
              </a:spcBef>
            </a:pPr>
            <a:r>
              <a:rPr lang="en-US" altLang="ja-JP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CoAMer.net</a:t>
            </a:r>
          </a:p>
          <a:p>
            <a:pPr algn="ctr">
              <a:spcBef>
                <a:spcPts val="191"/>
              </a:spcBef>
            </a:pPr>
            <a:r>
              <a:rPr lang="ja-JP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協力司法書士が法的に対応</a:t>
            </a:r>
            <a:endParaRPr lang="en-US" altLang="ja-JP" sz="1600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95BED99-A918-4012-8C53-022D3B06C129}"/>
              </a:ext>
            </a:extLst>
          </p:cNvPr>
          <p:cNvSpPr txBox="1"/>
          <p:nvPr/>
        </p:nvSpPr>
        <p:spPr>
          <a:xfrm>
            <a:off x="658806" y="2709041"/>
            <a:ext cx="4162674" cy="617021"/>
          </a:xfrm>
          <a:prstGeom prst="rect">
            <a:avLst/>
          </a:prstGeom>
          <a:noFill/>
        </p:spPr>
        <p:txBody>
          <a:bodyPr wrap="square" lIns="288000" tIns="72000" bIns="72000" rtlCol="0" anchor="ctr" anchorCtr="0">
            <a:noAutofit/>
          </a:bodyPr>
          <a:lstStyle/>
          <a:p>
            <a:pPr algn="ctr">
              <a:spcBef>
                <a:spcPts val="191"/>
              </a:spcBef>
            </a:pPr>
            <a:r>
              <a:rPr lang="ja-JP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未収金督促を</a:t>
            </a:r>
            <a:endParaRPr lang="en-US" altLang="ja-JP" sz="20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>
              <a:spcBef>
                <a:spcPts val="191"/>
              </a:spcBef>
            </a:pPr>
            <a:r>
              <a:rPr lang="ja-JP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法的に行なっていない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B99C9150-A617-4425-8D9E-A48A9C98E8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811" y="5128927"/>
            <a:ext cx="584931" cy="580397"/>
          </a:xfrm>
          <a:prstGeom prst="rect">
            <a:avLst/>
          </a:prstGeom>
        </p:spPr>
      </p:pic>
      <p:sp>
        <p:nvSpPr>
          <p:cNvPr id="16" name="吹き出し: 角を丸めた四角形 15">
            <a:extLst>
              <a:ext uri="{FF2B5EF4-FFF2-40B4-BE49-F238E27FC236}">
                <a16:creationId xmlns:a16="http://schemas.microsoft.com/office/drawing/2014/main" id="{C41A2BF9-0918-44E7-A065-8FA8A33E76C9}"/>
              </a:ext>
            </a:extLst>
          </p:cNvPr>
          <p:cNvSpPr/>
          <p:nvPr/>
        </p:nvSpPr>
        <p:spPr>
          <a:xfrm>
            <a:off x="1611302" y="5086140"/>
            <a:ext cx="2918593" cy="653474"/>
          </a:xfrm>
          <a:prstGeom prst="wedgeRoundRectCallout">
            <a:avLst>
              <a:gd name="adj1" fmla="val -61654"/>
              <a:gd name="adj2" fmla="val 16684"/>
              <a:gd name="adj3" fmla="val 16667"/>
            </a:avLst>
          </a:prstGeom>
          <a:solidFill>
            <a:srgbClr val="FF5050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A5B432E-9947-4818-A54C-D5FDD3D5D7CB}"/>
              </a:ext>
            </a:extLst>
          </p:cNvPr>
          <p:cNvSpPr txBox="1"/>
          <p:nvPr/>
        </p:nvSpPr>
        <p:spPr>
          <a:xfrm>
            <a:off x="1399131" y="5086140"/>
            <a:ext cx="3040795" cy="653474"/>
          </a:xfrm>
          <a:prstGeom prst="rect">
            <a:avLst/>
          </a:prstGeom>
          <a:noFill/>
        </p:spPr>
        <p:txBody>
          <a:bodyPr wrap="square" lIns="288000" tIns="72000" bIns="72000" rtlCol="0" anchor="ctr" anchorCtr="0">
            <a:noAutofit/>
          </a:bodyPr>
          <a:lstStyle/>
          <a:p>
            <a:pPr algn="ctr">
              <a:spcBef>
                <a:spcPts val="191"/>
              </a:spcBef>
            </a:pPr>
            <a:r>
              <a:rPr lang="ja-JP" altLang="en-US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管理会社名や管理組合理事長名で</a:t>
            </a:r>
            <a:endParaRPr lang="en-US" altLang="ja-JP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>
              <a:spcBef>
                <a:spcPts val="191"/>
              </a:spcBef>
            </a:pPr>
            <a:r>
              <a:rPr lang="ja-JP" altLang="en-US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督促しても全く反応がない</a:t>
            </a:r>
            <a:endParaRPr lang="en-US" altLang="ja-JP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E1A14427-A5CE-4BEA-B880-758BBA8627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643" y="4207527"/>
            <a:ext cx="687267" cy="681939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79DC4BA-6D5A-4064-9BDD-2E2515C3FD9E}"/>
              </a:ext>
            </a:extLst>
          </p:cNvPr>
          <p:cNvSpPr txBox="1"/>
          <p:nvPr/>
        </p:nvSpPr>
        <p:spPr>
          <a:xfrm>
            <a:off x="1333453" y="4186171"/>
            <a:ext cx="3154434" cy="653474"/>
          </a:xfrm>
          <a:prstGeom prst="rect">
            <a:avLst/>
          </a:prstGeom>
          <a:noFill/>
        </p:spPr>
        <p:txBody>
          <a:bodyPr wrap="square" lIns="288000" tIns="72000" bIns="72000" rtlCol="0" anchor="ctr" anchorCtr="0">
            <a:noAutofit/>
          </a:bodyPr>
          <a:lstStyle/>
          <a:p>
            <a:pPr algn="ctr">
              <a:spcBef>
                <a:spcPts val="191"/>
              </a:spcBef>
            </a:pPr>
            <a:r>
              <a:rPr lang="ja-JP" altLang="en-US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実際に法的措置には</a:t>
            </a:r>
            <a:endParaRPr lang="en-US" altLang="ja-JP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>
              <a:spcBef>
                <a:spcPts val="191"/>
              </a:spcBef>
            </a:pPr>
            <a:r>
              <a:rPr lang="ja-JP" altLang="en-US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入らないでしょう？</a:t>
            </a:r>
            <a:endParaRPr lang="en-US" altLang="ja-JP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F338E78F-29BC-447E-B01D-23668FE84B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811" y="3363889"/>
            <a:ext cx="584931" cy="580397"/>
          </a:xfrm>
          <a:prstGeom prst="rect">
            <a:avLst/>
          </a:prstGeom>
        </p:spPr>
      </p:pic>
      <p:sp>
        <p:nvSpPr>
          <p:cNvPr id="25" name="吹き出し: 角を丸めた四角形 24">
            <a:extLst>
              <a:ext uri="{FF2B5EF4-FFF2-40B4-BE49-F238E27FC236}">
                <a16:creationId xmlns:a16="http://schemas.microsoft.com/office/drawing/2014/main" id="{033316B4-5885-43C6-98D9-A259979B7A9B}"/>
              </a:ext>
            </a:extLst>
          </p:cNvPr>
          <p:cNvSpPr/>
          <p:nvPr/>
        </p:nvSpPr>
        <p:spPr>
          <a:xfrm>
            <a:off x="1611302" y="3384346"/>
            <a:ext cx="2918593" cy="653474"/>
          </a:xfrm>
          <a:prstGeom prst="wedgeRoundRectCallout">
            <a:avLst>
              <a:gd name="adj1" fmla="val -61654"/>
              <a:gd name="adj2" fmla="val 16684"/>
              <a:gd name="adj3" fmla="val 16667"/>
            </a:avLst>
          </a:prstGeom>
          <a:solidFill>
            <a:srgbClr val="FF5050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7ADA161-1536-4A1F-ABCF-6B45369A7A2E}"/>
              </a:ext>
            </a:extLst>
          </p:cNvPr>
          <p:cNvSpPr txBox="1"/>
          <p:nvPr/>
        </p:nvSpPr>
        <p:spPr>
          <a:xfrm>
            <a:off x="1399131" y="3384346"/>
            <a:ext cx="3040795" cy="653474"/>
          </a:xfrm>
          <a:prstGeom prst="rect">
            <a:avLst/>
          </a:prstGeom>
          <a:noFill/>
        </p:spPr>
        <p:txBody>
          <a:bodyPr wrap="square" lIns="288000" tIns="72000" bIns="72000" rtlCol="0" anchor="ctr" anchorCtr="0">
            <a:noAutofit/>
          </a:bodyPr>
          <a:lstStyle/>
          <a:p>
            <a:pPr algn="ctr">
              <a:spcBef>
                <a:spcPts val="191"/>
              </a:spcBef>
            </a:pPr>
            <a:r>
              <a:rPr lang="ja-JP" altLang="en-US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管理会社の督促なんて</a:t>
            </a:r>
          </a:p>
          <a:p>
            <a:pPr algn="ctr">
              <a:spcBef>
                <a:spcPts val="191"/>
              </a:spcBef>
            </a:pPr>
            <a:r>
              <a:rPr lang="ja-JP" altLang="en-US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怖くないし払わなくてもいいや</a:t>
            </a:r>
          </a:p>
        </p:txBody>
      </p:sp>
      <p:sp>
        <p:nvSpPr>
          <p:cNvPr id="30" name="タイトル 1">
            <a:extLst>
              <a:ext uri="{FF2B5EF4-FFF2-40B4-BE49-F238E27FC236}">
                <a16:creationId xmlns:a16="http://schemas.microsoft.com/office/drawing/2014/main" id="{52B202E0-E667-46EF-ACE4-240CC58F9975}"/>
              </a:ext>
            </a:extLst>
          </p:cNvPr>
          <p:cNvSpPr txBox="1">
            <a:spLocks/>
          </p:cNvSpPr>
          <p:nvPr/>
        </p:nvSpPr>
        <p:spPr>
          <a:xfrm>
            <a:off x="542406" y="3910470"/>
            <a:ext cx="815741" cy="21009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7179" tIns="43577" rIns="87179" bIns="43577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buClr>
                <a:srgbClr val="262626"/>
              </a:buClr>
              <a:buSzPts val="1800"/>
              <a:buFontTx/>
              <a:buNone/>
              <a:defRPr kumimoji="1" sz="2400" b="1" kern="12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  <a:lvl2pPr>
              <a:buSzPts val="1400"/>
              <a:buNone/>
            </a:lvl2pPr>
            <a:lvl3pPr>
              <a:buSzPts val="1400"/>
              <a:buNone/>
            </a:lvl3pPr>
            <a:lvl4pPr>
              <a:buSzPts val="1400"/>
              <a:buNone/>
            </a:lvl4pPr>
            <a:lvl5pPr>
              <a:buSzPts val="1400"/>
              <a:buNone/>
            </a:lvl5pPr>
            <a:lvl6pPr>
              <a:buSzPts val="1400"/>
              <a:buNone/>
            </a:lvl6pPr>
            <a:lvl7pPr>
              <a:buSzPts val="1400"/>
              <a:buNone/>
            </a:lvl7pPr>
            <a:lvl8pPr>
              <a:buSzPts val="1400"/>
              <a:buNone/>
            </a:lvl8pPr>
            <a:lvl9pPr>
              <a:buSzPts val="1400"/>
              <a:buNone/>
            </a:lvl9pPr>
          </a:lstStyle>
          <a:p>
            <a:r>
              <a:rPr lang="ja-JP" alt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組合員</a:t>
            </a:r>
          </a:p>
        </p:txBody>
      </p:sp>
      <p:sp>
        <p:nvSpPr>
          <p:cNvPr id="31" name="タイトル 1">
            <a:extLst>
              <a:ext uri="{FF2B5EF4-FFF2-40B4-BE49-F238E27FC236}">
                <a16:creationId xmlns:a16="http://schemas.microsoft.com/office/drawing/2014/main" id="{B8D2285D-971B-4B23-9EB2-5F62F1C2410A}"/>
              </a:ext>
            </a:extLst>
          </p:cNvPr>
          <p:cNvSpPr txBox="1">
            <a:spLocks/>
          </p:cNvSpPr>
          <p:nvPr/>
        </p:nvSpPr>
        <p:spPr>
          <a:xfrm>
            <a:off x="542406" y="4844178"/>
            <a:ext cx="815741" cy="21009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7179" tIns="43577" rIns="87179" bIns="43577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buClr>
                <a:srgbClr val="262626"/>
              </a:buClr>
              <a:buSzPts val="1800"/>
              <a:buFontTx/>
              <a:buNone/>
              <a:defRPr kumimoji="1" sz="2400" b="1" kern="12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  <a:lvl2pPr>
              <a:buSzPts val="1400"/>
              <a:buNone/>
            </a:lvl2pPr>
            <a:lvl3pPr>
              <a:buSzPts val="1400"/>
              <a:buNone/>
            </a:lvl3pPr>
            <a:lvl4pPr>
              <a:buSzPts val="1400"/>
              <a:buNone/>
            </a:lvl4pPr>
            <a:lvl5pPr>
              <a:buSzPts val="1400"/>
              <a:buNone/>
            </a:lvl5pPr>
            <a:lvl6pPr>
              <a:buSzPts val="1400"/>
              <a:buNone/>
            </a:lvl6pPr>
            <a:lvl7pPr>
              <a:buSzPts val="1400"/>
              <a:buNone/>
            </a:lvl7pPr>
            <a:lvl8pPr>
              <a:buSzPts val="1400"/>
              <a:buNone/>
            </a:lvl8pPr>
            <a:lvl9pPr>
              <a:buSzPts val="1400"/>
              <a:buNone/>
            </a:lvl9pPr>
          </a:lstStyle>
          <a:p>
            <a:r>
              <a:rPr lang="ja-JP" alt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組合員</a:t>
            </a:r>
          </a:p>
        </p:txBody>
      </p:sp>
      <p:sp>
        <p:nvSpPr>
          <p:cNvPr id="32" name="タイトル 1">
            <a:extLst>
              <a:ext uri="{FF2B5EF4-FFF2-40B4-BE49-F238E27FC236}">
                <a16:creationId xmlns:a16="http://schemas.microsoft.com/office/drawing/2014/main" id="{9A3A4CEC-1475-4E91-9BB0-863FBE81B9FC}"/>
              </a:ext>
            </a:extLst>
          </p:cNvPr>
          <p:cNvSpPr txBox="1">
            <a:spLocks/>
          </p:cNvSpPr>
          <p:nvPr/>
        </p:nvSpPr>
        <p:spPr>
          <a:xfrm>
            <a:off x="421289" y="5675510"/>
            <a:ext cx="1057975" cy="21009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87179" tIns="43577" rIns="87179" bIns="43577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buClr>
                <a:srgbClr val="262626"/>
              </a:buClr>
              <a:buSzPts val="1800"/>
              <a:buFontTx/>
              <a:buNone/>
              <a:defRPr kumimoji="1" sz="2400" b="1" kern="120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  <a:lvl2pPr>
              <a:buSzPts val="1400"/>
              <a:buNone/>
            </a:lvl2pPr>
            <a:lvl3pPr>
              <a:buSzPts val="1400"/>
              <a:buNone/>
            </a:lvl3pPr>
            <a:lvl4pPr>
              <a:buSzPts val="1400"/>
              <a:buNone/>
            </a:lvl4pPr>
            <a:lvl5pPr>
              <a:buSzPts val="1400"/>
              <a:buNone/>
            </a:lvl5pPr>
            <a:lvl6pPr>
              <a:buSzPts val="1400"/>
              <a:buNone/>
            </a:lvl6pPr>
            <a:lvl7pPr>
              <a:buSzPts val="1400"/>
              <a:buNone/>
            </a:lvl7pPr>
            <a:lvl8pPr>
              <a:buSzPts val="1400"/>
              <a:buNone/>
            </a:lvl8pPr>
            <a:lvl9pPr>
              <a:buSzPts val="1400"/>
              <a:buNone/>
            </a:lvl9pPr>
          </a:lstStyle>
          <a:p>
            <a:r>
              <a:rPr lang="ja-JP" altLang="en-US" sz="1050">
                <a:solidFill>
                  <a:schemeClr val="tx1">
                    <a:lumMod val="75000"/>
                    <a:lumOff val="25000"/>
                  </a:schemeClr>
                </a:solidFill>
              </a:rPr>
              <a:t>理事会役員</a:t>
            </a:r>
            <a:endParaRPr lang="ja-JP" altLang="en-US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C0AB2257-97D2-4EA3-BC0E-DF26578B4C5A}"/>
              </a:ext>
            </a:extLst>
          </p:cNvPr>
          <p:cNvSpPr/>
          <p:nvPr/>
        </p:nvSpPr>
        <p:spPr>
          <a:xfrm>
            <a:off x="606643" y="6008630"/>
            <a:ext cx="4214837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ja-JP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長期滞納を放置すると</a:t>
            </a:r>
            <a:r>
              <a:rPr lang="ja-JP" altLang="en-US" sz="1600" b="1" dirty="0">
                <a:solidFill>
                  <a:srgbClr val="FF5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回収リスクが高まる</a:t>
            </a:r>
            <a:r>
              <a:rPr lang="ja-JP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と共に</a:t>
            </a:r>
            <a:endParaRPr lang="en-US" altLang="ja-JP" sz="16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理事会への</a:t>
            </a:r>
            <a:r>
              <a:rPr lang="ja-JP" altLang="en-US" sz="1600" b="1" dirty="0">
                <a:solidFill>
                  <a:srgbClr val="FF5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責任追及リスク</a:t>
            </a:r>
            <a:r>
              <a:rPr lang="ja-JP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も発生</a:t>
            </a:r>
          </a:p>
        </p:txBody>
      </p:sp>
      <p:sp>
        <p:nvSpPr>
          <p:cNvPr id="39" name="タイトル 1">
            <a:extLst>
              <a:ext uri="{FF2B5EF4-FFF2-40B4-BE49-F238E27FC236}">
                <a16:creationId xmlns:a16="http://schemas.microsoft.com/office/drawing/2014/main" id="{9D169232-528E-470E-9D90-8CA8F1E2A0FD}"/>
              </a:ext>
            </a:extLst>
          </p:cNvPr>
          <p:cNvSpPr txBox="1">
            <a:spLocks/>
          </p:cNvSpPr>
          <p:nvPr/>
        </p:nvSpPr>
        <p:spPr>
          <a:xfrm>
            <a:off x="5119916" y="5864236"/>
            <a:ext cx="4156305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buSzPts val="1400"/>
              <a:buNone/>
            </a:lvl2pPr>
            <a:lvl3pPr>
              <a:buSzPts val="1400"/>
              <a:buNone/>
            </a:lvl3pPr>
            <a:lvl4pPr>
              <a:buSzPts val="1400"/>
              <a:buNone/>
            </a:lvl4pPr>
            <a:lvl5pPr>
              <a:buSzPts val="1400"/>
              <a:buNone/>
            </a:lvl5pPr>
            <a:lvl6pPr>
              <a:buSzPts val="1400"/>
              <a:buNone/>
            </a:lvl6pPr>
            <a:lvl7pPr>
              <a:buSzPts val="1400"/>
              <a:buNone/>
            </a:lvl7pPr>
            <a:lvl8pPr>
              <a:buSzPts val="1400"/>
              <a:buNone/>
            </a:lvl8pPr>
            <a:lvl9pPr>
              <a:buSzPts val="1400"/>
              <a:buNone/>
            </a:lvl9pPr>
          </a:lstStyle>
          <a:p>
            <a:r>
              <a:rPr lang="ja-JP" altLang="en-US" sz="1600" dirty="0"/>
              <a:t>早い段階から</a:t>
            </a:r>
            <a:r>
              <a:rPr lang="ja-JP" altLang="en-US" sz="1600" dirty="0">
                <a:solidFill>
                  <a:srgbClr val="6699FF"/>
                </a:solidFill>
              </a:rPr>
              <a:t>特定記録郵便物による督促</a:t>
            </a:r>
            <a:r>
              <a:rPr lang="ja-JP" altLang="en-US" sz="1600" dirty="0"/>
              <a:t>を行う</a:t>
            </a:r>
            <a:endParaRPr lang="en-US" altLang="ja-JP" sz="1600" dirty="0"/>
          </a:p>
          <a:p>
            <a:r>
              <a:rPr lang="ja-JP" altLang="en-US" sz="1600" dirty="0"/>
              <a:t>督促費用をかけて督促を行い、</a:t>
            </a:r>
            <a:endParaRPr lang="en-US" altLang="ja-JP" sz="1600" dirty="0"/>
          </a:p>
          <a:p>
            <a:r>
              <a:rPr lang="ja-JP" altLang="en-US" sz="1600" dirty="0"/>
              <a:t>その費用を請求する意思がある事を示す</a:t>
            </a:r>
            <a:endParaRPr lang="en-US" altLang="ja-JP" sz="1600" dirty="0"/>
          </a:p>
        </p:txBody>
      </p:sp>
      <p:pic>
        <p:nvPicPr>
          <p:cNvPr id="45" name="Picture 4" descr="service introduction icon">
            <a:extLst>
              <a:ext uri="{FF2B5EF4-FFF2-40B4-BE49-F238E27FC236}">
                <a16:creationId xmlns:a16="http://schemas.microsoft.com/office/drawing/2014/main" id="{708A31D7-8E9E-4E8D-8642-E0D6E7E4A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6683" y="3429000"/>
            <a:ext cx="594105" cy="594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62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57547127-BF32-4912-9FCA-482869071BD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8806" y="3531939"/>
            <a:ext cx="2256681" cy="2278327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DC93E4D7-BE1C-4210-9017-E144C69CF4B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4200" y="3416299"/>
            <a:ext cx="3647012" cy="586765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A8683E4-E083-465E-A6B9-3D15ECBE6377}"/>
              </a:ext>
            </a:extLst>
          </p:cNvPr>
          <p:cNvSpPr txBox="1"/>
          <p:nvPr/>
        </p:nvSpPr>
        <p:spPr>
          <a:xfrm>
            <a:off x="5083783" y="2008229"/>
            <a:ext cx="4192437" cy="6322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288000" tIns="72000" bIns="72000" rtlCol="0" anchor="ctr" anchorCtr="0">
            <a:noAutofit/>
          </a:bodyPr>
          <a:lstStyle/>
          <a:p>
            <a:pPr algn="ctr">
              <a:spcBef>
                <a:spcPts val="191"/>
              </a:spcBef>
            </a:pPr>
            <a:r>
              <a:rPr lang="ja-JP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導入</a:t>
            </a:r>
            <a:r>
              <a:rPr lang="ja-JP" altLang="en-US" sz="2800" b="1" dirty="0">
                <a:solidFill>
                  <a:srgbClr val="6699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後</a:t>
            </a:r>
            <a:endParaRPr lang="en-US" altLang="ja-JP" sz="2000" dirty="0">
              <a:solidFill>
                <a:srgbClr val="6699FF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A1C1EF8-590D-4788-A9FF-5F3823EF04EF}"/>
              </a:ext>
            </a:extLst>
          </p:cNvPr>
          <p:cNvSpPr txBox="1"/>
          <p:nvPr/>
        </p:nvSpPr>
        <p:spPr>
          <a:xfrm>
            <a:off x="658806" y="2008229"/>
            <a:ext cx="4162674" cy="6322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288000" tIns="72000" bIns="72000" rtlCol="0" anchor="ctr" anchorCtr="0">
            <a:noAutofit/>
          </a:bodyPr>
          <a:lstStyle/>
          <a:p>
            <a:pPr algn="ctr">
              <a:spcBef>
                <a:spcPts val="191"/>
              </a:spcBef>
            </a:pPr>
            <a:r>
              <a:rPr lang="ja-JP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導入</a:t>
            </a:r>
            <a:r>
              <a:rPr lang="ja-JP" altLang="en-US" sz="2800" b="1" dirty="0">
                <a:solidFill>
                  <a:srgbClr val="FF5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前</a:t>
            </a:r>
            <a:endParaRPr lang="en-US" altLang="ja-JP" sz="2000" dirty="0">
              <a:solidFill>
                <a:srgbClr val="FF505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9" name="Google Shape;176;p6">
            <a:extLst>
              <a:ext uri="{FF2B5EF4-FFF2-40B4-BE49-F238E27FC236}">
                <a16:creationId xmlns:a16="http://schemas.microsoft.com/office/drawing/2014/main" id="{ED4FC9F9-3A63-4484-8E14-7F677175AB0B}"/>
              </a:ext>
            </a:extLst>
          </p:cNvPr>
          <p:cNvSpPr txBox="1"/>
          <p:nvPr/>
        </p:nvSpPr>
        <p:spPr>
          <a:xfrm>
            <a:off x="658807" y="1167354"/>
            <a:ext cx="8617414" cy="651193"/>
          </a:xfrm>
          <a:prstGeom prst="rect">
            <a:avLst/>
          </a:prstGeom>
          <a:solidFill>
            <a:srgbClr val="3FA437"/>
          </a:solidFill>
          <a:ln>
            <a:noFill/>
          </a:ln>
        </p:spPr>
        <p:txBody>
          <a:bodyPr spcFirstLastPara="1" wrap="square" lIns="87179" tIns="43577" rIns="87179" bIns="43577" anchor="ctr" anchorCtr="1">
            <a:noAutofit/>
          </a:bodyPr>
          <a:lstStyle/>
          <a:p>
            <a:r>
              <a:rPr lang="ja-JP" altLang="en-US" sz="2400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マンションの「</a:t>
            </a:r>
            <a:r>
              <a:rPr lang="ja-JP" altLang="en-US" sz="24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物件価格」「管理</a:t>
            </a:r>
            <a:r>
              <a:rPr lang="ja-JP" altLang="en-US" sz="2400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状況」は把握していますか・・・？</a:t>
            </a:r>
            <a:endParaRPr lang="ja-JP" altLang="en-US" sz="24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二等辺三角形 7">
            <a:extLst>
              <a:ext uri="{FF2B5EF4-FFF2-40B4-BE49-F238E27FC236}">
                <a16:creationId xmlns:a16="http://schemas.microsoft.com/office/drawing/2014/main" id="{E15DD6C7-8487-4B3C-B9BC-09447ABF1116}"/>
              </a:ext>
            </a:extLst>
          </p:cNvPr>
          <p:cNvSpPr/>
          <p:nvPr/>
        </p:nvSpPr>
        <p:spPr>
          <a:xfrm rot="5400000">
            <a:off x="4724502" y="3988361"/>
            <a:ext cx="525263" cy="265564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8DC9F464-3735-442B-B914-B1C379DCA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40F09-AC87-4584-98DB-E279FB98ACA4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17" name="タイトル 5">
            <a:extLst>
              <a:ext uri="{FF2B5EF4-FFF2-40B4-BE49-F238E27FC236}">
                <a16:creationId xmlns:a16="http://schemas.microsoft.com/office/drawing/2014/main" id="{54E9E5E3-B6A5-4F89-B7A5-A1E024C92638}"/>
              </a:ext>
            </a:extLst>
          </p:cNvPr>
          <p:cNvSpPr txBox="1">
            <a:spLocks/>
          </p:cNvSpPr>
          <p:nvPr/>
        </p:nvSpPr>
        <p:spPr>
          <a:xfrm>
            <a:off x="681042" y="567549"/>
            <a:ext cx="8140745" cy="671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87188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669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pPr>
              <a:buClrTx/>
              <a:buFontTx/>
            </a:pPr>
            <a:r>
              <a:rPr lang="ja-JP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２</a:t>
            </a: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－２．</a:t>
            </a:r>
            <a:r>
              <a:rPr lang="ja-JP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資産価値分析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3F48B65-7098-4D3B-948A-9B859B4CEBC6}"/>
              </a:ext>
            </a:extLst>
          </p:cNvPr>
          <p:cNvSpPr txBox="1"/>
          <p:nvPr/>
        </p:nvSpPr>
        <p:spPr>
          <a:xfrm>
            <a:off x="5083783" y="2709041"/>
            <a:ext cx="4192437" cy="617021"/>
          </a:xfrm>
          <a:prstGeom prst="rect">
            <a:avLst/>
          </a:prstGeom>
          <a:noFill/>
        </p:spPr>
        <p:txBody>
          <a:bodyPr wrap="square" lIns="288000" tIns="72000" bIns="72000" rtlCol="0" anchor="ctr" anchorCtr="0">
            <a:noAutofit/>
          </a:bodyPr>
          <a:lstStyle/>
          <a:p>
            <a:pPr algn="ctr">
              <a:spcBef>
                <a:spcPts val="191"/>
              </a:spcBef>
            </a:pPr>
            <a:r>
              <a:rPr lang="ja-JP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管理組合のマネジメント方針を</a:t>
            </a:r>
            <a:endParaRPr lang="en-US" altLang="ja-JP" sz="20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>
              <a:spcBef>
                <a:spcPts val="191"/>
              </a:spcBef>
            </a:pPr>
            <a:r>
              <a:rPr lang="ja-JP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考慮しながら資産価値を分析</a:t>
            </a:r>
            <a:endParaRPr lang="en-US" altLang="ja-JP" sz="20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C9F2096-A49A-4F71-9ABD-C4D5DEA4DC65}"/>
              </a:ext>
            </a:extLst>
          </p:cNvPr>
          <p:cNvSpPr txBox="1"/>
          <p:nvPr/>
        </p:nvSpPr>
        <p:spPr>
          <a:xfrm>
            <a:off x="658806" y="2709041"/>
            <a:ext cx="4162674" cy="617021"/>
          </a:xfrm>
          <a:prstGeom prst="rect">
            <a:avLst/>
          </a:prstGeom>
          <a:noFill/>
        </p:spPr>
        <p:txBody>
          <a:bodyPr wrap="square" lIns="288000" tIns="72000" bIns="72000" rtlCol="0" anchor="ctr" anchorCtr="0">
            <a:noAutofit/>
          </a:bodyPr>
          <a:lstStyle/>
          <a:p>
            <a:pPr algn="ctr">
              <a:spcBef>
                <a:spcPts val="191"/>
              </a:spcBef>
            </a:pPr>
            <a:r>
              <a:rPr lang="ja-JP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資産価値がわからないと</a:t>
            </a:r>
            <a:endParaRPr lang="en-US" altLang="ja-JP" sz="20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>
              <a:spcBef>
                <a:spcPts val="191"/>
              </a:spcBef>
            </a:pPr>
            <a:r>
              <a:rPr lang="ja-JP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「何を行うべきか？」がわからない</a:t>
            </a:r>
            <a:endParaRPr lang="en-US" altLang="ja-JP" sz="20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9" name="吹き出し: 角を丸めた四角形 18">
            <a:extLst>
              <a:ext uri="{FF2B5EF4-FFF2-40B4-BE49-F238E27FC236}">
                <a16:creationId xmlns:a16="http://schemas.microsoft.com/office/drawing/2014/main" id="{CAA22ACF-B624-4790-B10A-6C6499D12E0A}"/>
              </a:ext>
            </a:extLst>
          </p:cNvPr>
          <p:cNvSpPr/>
          <p:nvPr/>
        </p:nvSpPr>
        <p:spPr>
          <a:xfrm>
            <a:off x="2980851" y="3794407"/>
            <a:ext cx="1477586" cy="653474"/>
          </a:xfrm>
          <a:prstGeom prst="wedgeRoundRectCallout">
            <a:avLst>
              <a:gd name="adj1" fmla="val -61654"/>
              <a:gd name="adj2" fmla="val 16684"/>
              <a:gd name="adj3" fmla="val 16667"/>
            </a:avLst>
          </a:prstGeom>
          <a:solidFill>
            <a:srgbClr val="FF5050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7EC1840-A177-4801-9220-E6C9EDE68EE1}"/>
              </a:ext>
            </a:extLst>
          </p:cNvPr>
          <p:cNvSpPr txBox="1"/>
          <p:nvPr/>
        </p:nvSpPr>
        <p:spPr>
          <a:xfrm>
            <a:off x="2980851" y="3794407"/>
            <a:ext cx="1477586" cy="653474"/>
          </a:xfrm>
          <a:prstGeom prst="rect">
            <a:avLst/>
          </a:prstGeom>
          <a:noFill/>
        </p:spPr>
        <p:txBody>
          <a:bodyPr wrap="square" lIns="288000" tIns="72000" bIns="72000" rtlCol="0" anchor="ctr" anchorCtr="0">
            <a:noAutofit/>
          </a:bodyPr>
          <a:lstStyle/>
          <a:p>
            <a:pPr algn="ctr">
              <a:spcBef>
                <a:spcPts val="191"/>
              </a:spcBef>
            </a:pPr>
            <a:r>
              <a:rPr lang="ja-JP" altLang="en-US" sz="16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物件価格？</a:t>
            </a:r>
            <a:endParaRPr lang="en-US" altLang="ja-JP" sz="16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1" name="吹き出し: 角を丸めた四角形 20">
            <a:extLst>
              <a:ext uri="{FF2B5EF4-FFF2-40B4-BE49-F238E27FC236}">
                <a16:creationId xmlns:a16="http://schemas.microsoft.com/office/drawing/2014/main" id="{11126D2A-F669-4629-B8A8-985771C782B1}"/>
              </a:ext>
            </a:extLst>
          </p:cNvPr>
          <p:cNvSpPr/>
          <p:nvPr/>
        </p:nvSpPr>
        <p:spPr>
          <a:xfrm>
            <a:off x="2980851" y="4717149"/>
            <a:ext cx="1477586" cy="653474"/>
          </a:xfrm>
          <a:prstGeom prst="wedgeRoundRectCallout">
            <a:avLst>
              <a:gd name="adj1" fmla="val -61654"/>
              <a:gd name="adj2" fmla="val 16684"/>
              <a:gd name="adj3" fmla="val 16667"/>
            </a:avLst>
          </a:prstGeom>
          <a:solidFill>
            <a:srgbClr val="FF5050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6193E39-DB53-4E1A-9903-766A28118CBD}"/>
              </a:ext>
            </a:extLst>
          </p:cNvPr>
          <p:cNvSpPr txBox="1"/>
          <p:nvPr/>
        </p:nvSpPr>
        <p:spPr>
          <a:xfrm>
            <a:off x="2980851" y="4717149"/>
            <a:ext cx="1477586" cy="653474"/>
          </a:xfrm>
          <a:prstGeom prst="rect">
            <a:avLst/>
          </a:prstGeom>
          <a:noFill/>
        </p:spPr>
        <p:txBody>
          <a:bodyPr wrap="square" lIns="288000" tIns="72000" bIns="72000" rtlCol="0" anchor="ctr" anchorCtr="0">
            <a:noAutofit/>
          </a:bodyPr>
          <a:lstStyle/>
          <a:p>
            <a:pPr algn="ctr">
              <a:spcBef>
                <a:spcPts val="191"/>
              </a:spcBef>
            </a:pPr>
            <a:r>
              <a:rPr lang="ja-JP" altLang="en-US" sz="16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管理状況？</a:t>
            </a:r>
            <a:endParaRPr lang="en-US" altLang="ja-JP" sz="16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2D0EB700-C52E-4EB8-9A21-17B375086D86}"/>
              </a:ext>
            </a:extLst>
          </p:cNvPr>
          <p:cNvSpPr/>
          <p:nvPr/>
        </p:nvSpPr>
        <p:spPr>
          <a:xfrm>
            <a:off x="606643" y="6008630"/>
            <a:ext cx="4214837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ja-JP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管理組合</a:t>
            </a:r>
            <a:r>
              <a:rPr lang="ja-JP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としてのネククスとアクションを</a:t>
            </a:r>
            <a:r>
              <a:rPr lang="ja-JP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知るため、</a:t>
            </a:r>
          </a:p>
          <a:p>
            <a:pPr algn="ctr"/>
            <a:r>
              <a:rPr lang="ja-JP" altLang="en-US" sz="1600" b="1" dirty="0">
                <a:solidFill>
                  <a:srgbClr val="FF5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物件価格・管理状況を把握</a:t>
            </a:r>
            <a:r>
              <a:rPr lang="ja-JP" altLang="en-US" sz="1600" b="1">
                <a:solidFill>
                  <a:srgbClr val="FF5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する必要</a:t>
            </a:r>
            <a:r>
              <a:rPr lang="ja-JP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があります</a:t>
            </a:r>
            <a:endParaRPr lang="ja-JP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154E579A-8A66-40FD-BC9D-6A71FFB9BB4A}"/>
              </a:ext>
            </a:extLst>
          </p:cNvPr>
          <p:cNvSpPr/>
          <p:nvPr/>
        </p:nvSpPr>
        <p:spPr>
          <a:xfrm>
            <a:off x="5041299" y="6008630"/>
            <a:ext cx="4300284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ja-JP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データを元に</a:t>
            </a:r>
            <a:r>
              <a:rPr lang="en-US" altLang="ja-JP" sz="1600" b="1" dirty="0">
                <a:solidFill>
                  <a:srgbClr val="6699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lang="ja-JP" altLang="en-US" sz="1600" b="1" dirty="0">
                <a:solidFill>
                  <a:srgbClr val="6699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つのレポートをご提出</a:t>
            </a:r>
            <a:endParaRPr lang="en-US" altLang="ja-JP" sz="1600" b="1" dirty="0">
              <a:solidFill>
                <a:srgbClr val="6699FF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マンション管理おいて最重要な</a:t>
            </a:r>
            <a:r>
              <a:rPr lang="ja-JP" altLang="en-US" sz="1600" b="1" dirty="0">
                <a:solidFill>
                  <a:srgbClr val="6699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情報把握</a:t>
            </a:r>
            <a:r>
              <a:rPr lang="ja-JP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が可能に</a:t>
            </a:r>
            <a:endParaRPr lang="en-US" altLang="ja-JP" sz="16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30" name="図 29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04B7932B-B6DA-40D5-962A-667FBC8A972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39373" y="4121144"/>
            <a:ext cx="2094216" cy="801654"/>
          </a:xfrm>
          <a:prstGeom prst="rect">
            <a:avLst/>
          </a:prstGeom>
        </p:spPr>
      </p:pic>
      <p:pic>
        <p:nvPicPr>
          <p:cNvPr id="31" name="図 30" descr="挿絵 が含まれている画像&#10;&#10;自動的に生成された説明">
            <a:extLst>
              <a:ext uri="{FF2B5EF4-FFF2-40B4-BE49-F238E27FC236}">
                <a16:creationId xmlns:a16="http://schemas.microsoft.com/office/drawing/2014/main" id="{8291FB80-6434-488E-8308-B8C1D52ECB5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7367" y="4086593"/>
            <a:ext cx="2094216" cy="801654"/>
          </a:xfrm>
          <a:prstGeom prst="rect">
            <a:avLst/>
          </a:prstGeom>
        </p:spPr>
      </p:pic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47384C22-71F4-406F-A6CF-AF46186F1DF6}"/>
              </a:ext>
            </a:extLst>
          </p:cNvPr>
          <p:cNvSpPr/>
          <p:nvPr/>
        </p:nvSpPr>
        <p:spPr>
          <a:xfrm>
            <a:off x="4987135" y="5251486"/>
            <a:ext cx="43544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マンションを「管理」「土地」「建物」の３要素に分けた上で「管理」の分析を行う評価方式。</a:t>
            </a:r>
            <a:endParaRPr lang="en-US" altLang="ja-JP" sz="9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「土地」と「建物」は他の形で評価済みであるして、「管理」については、別軸で評価を行う。</a:t>
            </a:r>
            <a:endParaRPr lang="en-US" altLang="ja-JP" sz="9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「長期修繕計画」「資金計画」等のプランニングがきちんとなされているか、必要なルールが</a:t>
            </a:r>
            <a:endParaRPr lang="en-US" altLang="ja-JP" sz="9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定まっているか、居住者補助体制が整えられているか、等に重きを置いて分析を行う。</a:t>
            </a: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3F072D58-93C8-4677-B556-C658E2618001}"/>
              </a:ext>
            </a:extLst>
          </p:cNvPr>
          <p:cNvSpPr/>
          <p:nvPr/>
        </p:nvSpPr>
        <p:spPr>
          <a:xfrm>
            <a:off x="5084520" y="4986333"/>
            <a:ext cx="41917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ja-JP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コンドミニアム・アセットマネジメント</a:t>
            </a:r>
            <a:r>
              <a:rPr lang="ja-JP" altLang="en-US" sz="1200" b="1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</a:t>
            </a:r>
            <a:r>
              <a:rPr lang="en-US" altLang="ja-JP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CoAMer</a:t>
            </a:r>
            <a:r>
              <a:rPr lang="ja-JP" altLang="en-US" sz="1200" b="1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r>
              <a:rPr lang="ja-JP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式管理鑑定方式</a:t>
            </a:r>
          </a:p>
        </p:txBody>
      </p:sp>
      <p:pic>
        <p:nvPicPr>
          <p:cNvPr id="38" name="Picture 2" descr="report icon">
            <a:extLst>
              <a:ext uri="{FF2B5EF4-FFF2-40B4-BE49-F238E27FC236}">
                <a16:creationId xmlns:a16="http://schemas.microsoft.com/office/drawing/2014/main" id="{AB454C74-AFD6-45A2-90A9-2AE16C621D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0095" y="3424148"/>
            <a:ext cx="594105" cy="594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3662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楕円 39">
            <a:extLst>
              <a:ext uri="{FF2B5EF4-FFF2-40B4-BE49-F238E27FC236}">
                <a16:creationId xmlns:a16="http://schemas.microsoft.com/office/drawing/2014/main" id="{C4F49378-273B-4425-81FB-B294D8873023}"/>
              </a:ext>
            </a:extLst>
          </p:cNvPr>
          <p:cNvSpPr/>
          <p:nvPr/>
        </p:nvSpPr>
        <p:spPr>
          <a:xfrm>
            <a:off x="7157198" y="4464686"/>
            <a:ext cx="2306003" cy="2306003"/>
          </a:xfrm>
          <a:prstGeom prst="ellipse">
            <a:avLst/>
          </a:prstGeom>
          <a:solidFill>
            <a:schemeClr val="bg1">
              <a:lumMod val="85000"/>
            </a:schemeClr>
          </a:solidFill>
          <a:effectLst>
            <a:softEdge rad="317500"/>
          </a:effectLst>
        </p:spPr>
        <p:txBody>
          <a:bodyPr wrap="square" lIns="288000" tIns="72000" bIns="72000" rtlCol="0" anchor="ctr" anchorCtr="0">
            <a:noAutofit/>
          </a:bodyPr>
          <a:lstStyle/>
          <a:p>
            <a:pPr algn="ctr">
              <a:spcBef>
                <a:spcPts val="191"/>
              </a:spcBef>
            </a:pPr>
            <a:endParaRPr lang="ja-JP" altLang="en-US" sz="2800" b="1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Arial"/>
            </a:endParaRPr>
          </a:p>
        </p:txBody>
      </p:sp>
      <p:sp>
        <p:nvSpPr>
          <p:cNvPr id="39" name="楕円 38">
            <a:extLst>
              <a:ext uri="{FF2B5EF4-FFF2-40B4-BE49-F238E27FC236}">
                <a16:creationId xmlns:a16="http://schemas.microsoft.com/office/drawing/2014/main" id="{1D7C23C7-1411-4DD3-8CDE-36B5BC257B60}"/>
              </a:ext>
            </a:extLst>
          </p:cNvPr>
          <p:cNvSpPr/>
          <p:nvPr/>
        </p:nvSpPr>
        <p:spPr>
          <a:xfrm>
            <a:off x="4896514" y="3159444"/>
            <a:ext cx="2458243" cy="2458243"/>
          </a:xfrm>
          <a:prstGeom prst="ellipse">
            <a:avLst/>
          </a:prstGeom>
          <a:solidFill>
            <a:schemeClr val="bg1">
              <a:lumMod val="85000"/>
            </a:schemeClr>
          </a:solidFill>
          <a:effectLst>
            <a:softEdge rad="317500"/>
          </a:effectLst>
        </p:spPr>
        <p:txBody>
          <a:bodyPr wrap="square" lIns="288000" tIns="72000" bIns="72000" rtlCol="0" anchor="ctr" anchorCtr="0">
            <a:noAutofit/>
          </a:bodyPr>
          <a:lstStyle/>
          <a:p>
            <a:pPr algn="ctr">
              <a:spcBef>
                <a:spcPts val="191"/>
              </a:spcBef>
            </a:pPr>
            <a:endParaRPr lang="ja-JP" altLang="en-US" sz="2800" b="1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Arial"/>
            </a:endParaRPr>
          </a:p>
        </p:txBody>
      </p:sp>
      <p:pic>
        <p:nvPicPr>
          <p:cNvPr id="37" name="Picture 8">
            <a:extLst>
              <a:ext uri="{FF2B5EF4-FFF2-40B4-BE49-F238E27FC236}">
                <a16:creationId xmlns:a16="http://schemas.microsoft.com/office/drawing/2014/main" id="{70C01A6F-C844-4B31-87A7-FF5758007C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12715" y="5367782"/>
            <a:ext cx="1066250" cy="889761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17EBBF3F-FCF3-4015-A896-AD7701241CF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752"/>
          <a:stretch/>
        </p:blipFill>
        <p:spPr>
          <a:xfrm>
            <a:off x="945081" y="3429000"/>
            <a:ext cx="1996911" cy="117785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A8683E4-E083-465E-A6B9-3D15ECBE6377}"/>
              </a:ext>
            </a:extLst>
          </p:cNvPr>
          <p:cNvSpPr txBox="1"/>
          <p:nvPr/>
        </p:nvSpPr>
        <p:spPr>
          <a:xfrm>
            <a:off x="5083783" y="2008229"/>
            <a:ext cx="4192437" cy="6322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288000" tIns="72000" bIns="72000" rtlCol="0" anchor="ctr" anchorCtr="0">
            <a:noAutofit/>
          </a:bodyPr>
          <a:lstStyle/>
          <a:p>
            <a:pPr algn="ctr">
              <a:spcBef>
                <a:spcPts val="191"/>
              </a:spcBef>
            </a:pPr>
            <a:r>
              <a:rPr lang="ja-JP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導入</a:t>
            </a:r>
            <a:r>
              <a:rPr lang="ja-JP" altLang="en-US" sz="2800" b="1" dirty="0">
                <a:solidFill>
                  <a:srgbClr val="6699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後</a:t>
            </a:r>
            <a:endParaRPr lang="en-US" altLang="ja-JP" sz="2000" dirty="0">
              <a:solidFill>
                <a:srgbClr val="6699FF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A1C1EF8-590D-4788-A9FF-5F3823EF04EF}"/>
              </a:ext>
            </a:extLst>
          </p:cNvPr>
          <p:cNvSpPr txBox="1"/>
          <p:nvPr/>
        </p:nvSpPr>
        <p:spPr>
          <a:xfrm>
            <a:off x="658806" y="2008229"/>
            <a:ext cx="4162674" cy="6322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288000" tIns="72000" bIns="72000" rtlCol="0" anchor="ctr" anchorCtr="0">
            <a:noAutofit/>
          </a:bodyPr>
          <a:lstStyle/>
          <a:p>
            <a:pPr algn="ctr">
              <a:spcBef>
                <a:spcPts val="191"/>
              </a:spcBef>
            </a:pPr>
            <a:r>
              <a:rPr lang="ja-JP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導入</a:t>
            </a:r>
            <a:r>
              <a:rPr lang="ja-JP" altLang="en-US" sz="2800" b="1" dirty="0">
                <a:solidFill>
                  <a:srgbClr val="FF5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前</a:t>
            </a:r>
            <a:endParaRPr lang="en-US" altLang="ja-JP" sz="2000" dirty="0">
              <a:solidFill>
                <a:srgbClr val="FF505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9" name="Google Shape;176;p6">
            <a:extLst>
              <a:ext uri="{FF2B5EF4-FFF2-40B4-BE49-F238E27FC236}">
                <a16:creationId xmlns:a16="http://schemas.microsoft.com/office/drawing/2014/main" id="{ED4FC9F9-3A63-4484-8E14-7F677175AB0B}"/>
              </a:ext>
            </a:extLst>
          </p:cNvPr>
          <p:cNvSpPr txBox="1"/>
          <p:nvPr/>
        </p:nvSpPr>
        <p:spPr>
          <a:xfrm>
            <a:off x="658807" y="1167354"/>
            <a:ext cx="8617414" cy="651193"/>
          </a:xfrm>
          <a:prstGeom prst="rect">
            <a:avLst/>
          </a:prstGeom>
          <a:solidFill>
            <a:srgbClr val="3FA437"/>
          </a:solidFill>
          <a:ln>
            <a:noFill/>
          </a:ln>
        </p:spPr>
        <p:txBody>
          <a:bodyPr spcFirstLastPara="1" wrap="square" lIns="87179" tIns="43577" rIns="87179" bIns="43577" anchor="ctr" anchorCtr="1">
            <a:noAutofit/>
          </a:bodyPr>
          <a:lstStyle/>
          <a:p>
            <a:r>
              <a:rPr lang="ja-JP" altLang="en-US" sz="2400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管理会社様と協働し資産価値向上アクションを提案します</a:t>
            </a:r>
            <a:endParaRPr lang="ja-JP" altLang="en-US" sz="24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二等辺三角形 7">
            <a:extLst>
              <a:ext uri="{FF2B5EF4-FFF2-40B4-BE49-F238E27FC236}">
                <a16:creationId xmlns:a16="http://schemas.microsoft.com/office/drawing/2014/main" id="{E15DD6C7-8487-4B3C-B9BC-09447ABF1116}"/>
              </a:ext>
            </a:extLst>
          </p:cNvPr>
          <p:cNvSpPr/>
          <p:nvPr/>
        </p:nvSpPr>
        <p:spPr>
          <a:xfrm rot="5400000">
            <a:off x="4724502" y="3988361"/>
            <a:ext cx="525263" cy="265564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8DC9F464-3735-442B-B914-B1C379DCA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40F09-AC87-4584-98DB-E279FB98ACA4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17" name="タイトル 5">
            <a:extLst>
              <a:ext uri="{FF2B5EF4-FFF2-40B4-BE49-F238E27FC236}">
                <a16:creationId xmlns:a16="http://schemas.microsoft.com/office/drawing/2014/main" id="{54E9E5E3-B6A5-4F89-B7A5-A1E024C92638}"/>
              </a:ext>
            </a:extLst>
          </p:cNvPr>
          <p:cNvSpPr txBox="1">
            <a:spLocks/>
          </p:cNvSpPr>
          <p:nvPr/>
        </p:nvSpPr>
        <p:spPr>
          <a:xfrm>
            <a:off x="681042" y="567549"/>
            <a:ext cx="8140745" cy="671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87188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669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pPr>
              <a:buClrTx/>
              <a:buFontTx/>
            </a:pPr>
            <a:r>
              <a:rPr lang="ja-JP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２</a:t>
            </a: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－３．</a:t>
            </a:r>
            <a:r>
              <a:rPr lang="ja-JP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資産価値</a:t>
            </a:r>
            <a:r>
              <a:rPr lang="ja-JP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向上アクションの提案</a:t>
            </a:r>
            <a:endParaRPr lang="ja-JP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Meiryo UI"/>
              <a:ea typeface="Meiryo UI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A8A6F71-A0F2-41D3-BD2B-D857B61242B3}"/>
              </a:ext>
            </a:extLst>
          </p:cNvPr>
          <p:cNvSpPr txBox="1"/>
          <p:nvPr/>
        </p:nvSpPr>
        <p:spPr>
          <a:xfrm>
            <a:off x="5083783" y="2709041"/>
            <a:ext cx="4192437" cy="617021"/>
          </a:xfrm>
          <a:prstGeom prst="rect">
            <a:avLst/>
          </a:prstGeom>
          <a:noFill/>
        </p:spPr>
        <p:txBody>
          <a:bodyPr wrap="square" lIns="288000" tIns="72000" bIns="72000" rtlCol="0" anchor="ctr" anchorCtr="0">
            <a:noAutofit/>
          </a:bodyPr>
          <a:lstStyle/>
          <a:p>
            <a:pPr algn="ctr">
              <a:spcBef>
                <a:spcPts val="191"/>
              </a:spcBef>
            </a:pPr>
            <a:r>
              <a:rPr lang="ja-JP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計画を立てて</a:t>
            </a:r>
            <a:endParaRPr lang="en-US" altLang="ja-JP" sz="20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>
              <a:spcBef>
                <a:spcPts val="191"/>
              </a:spcBef>
            </a:pPr>
            <a:r>
              <a:rPr lang="ja-JP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適切なタイミングでアクションを実施</a:t>
            </a:r>
            <a:endParaRPr lang="en-US" altLang="ja-JP" sz="1600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4611762-6616-449A-B3F8-BDB99C4B456F}"/>
              </a:ext>
            </a:extLst>
          </p:cNvPr>
          <p:cNvSpPr txBox="1"/>
          <p:nvPr/>
        </p:nvSpPr>
        <p:spPr>
          <a:xfrm>
            <a:off x="658806" y="2709041"/>
            <a:ext cx="4162674" cy="617021"/>
          </a:xfrm>
          <a:prstGeom prst="rect">
            <a:avLst/>
          </a:prstGeom>
          <a:noFill/>
        </p:spPr>
        <p:txBody>
          <a:bodyPr wrap="square" lIns="288000" tIns="72000" bIns="72000" rtlCol="0" anchor="ctr" anchorCtr="0">
            <a:noAutofit/>
          </a:bodyPr>
          <a:lstStyle/>
          <a:p>
            <a:pPr algn="ctr">
              <a:spcBef>
                <a:spcPts val="191"/>
              </a:spcBef>
            </a:pPr>
            <a:r>
              <a:rPr lang="ja-JP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資産価値を高めるための</a:t>
            </a:r>
          </a:p>
          <a:p>
            <a:pPr algn="ctr">
              <a:spcBef>
                <a:spcPts val="191"/>
              </a:spcBef>
            </a:pPr>
            <a:r>
              <a:rPr lang="ja-JP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計画やアクションができていない</a:t>
            </a: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2234E2C5-6C8F-4CCA-9462-D39056F5A13C}"/>
              </a:ext>
            </a:extLst>
          </p:cNvPr>
          <p:cNvSpPr/>
          <p:nvPr/>
        </p:nvSpPr>
        <p:spPr>
          <a:xfrm>
            <a:off x="606643" y="6008630"/>
            <a:ext cx="4214837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ja-JP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手を付けないとどんどん劣化し</a:t>
            </a:r>
          </a:p>
          <a:p>
            <a:pPr algn="ctr"/>
            <a:r>
              <a:rPr lang="ja-JP" altLang="en-US" sz="1600" b="1" dirty="0">
                <a:solidFill>
                  <a:srgbClr val="FF5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資産価値が低下</a:t>
            </a:r>
            <a:r>
              <a:rPr lang="ja-JP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していく可能性あり</a:t>
            </a:r>
          </a:p>
        </p:txBody>
      </p:sp>
      <p:sp>
        <p:nvSpPr>
          <p:cNvPr id="21" name="吹き出し: 角を丸めた四角形 20">
            <a:extLst>
              <a:ext uri="{FF2B5EF4-FFF2-40B4-BE49-F238E27FC236}">
                <a16:creationId xmlns:a16="http://schemas.microsoft.com/office/drawing/2014/main" id="{2C7E9FC4-1106-4907-B391-363CE4AB4AE4}"/>
              </a:ext>
            </a:extLst>
          </p:cNvPr>
          <p:cNvSpPr/>
          <p:nvPr/>
        </p:nvSpPr>
        <p:spPr>
          <a:xfrm>
            <a:off x="2980851" y="3794407"/>
            <a:ext cx="1477586" cy="653474"/>
          </a:xfrm>
          <a:prstGeom prst="wedgeRoundRectCallout">
            <a:avLst>
              <a:gd name="adj1" fmla="val -61654"/>
              <a:gd name="adj2" fmla="val 16684"/>
              <a:gd name="adj3" fmla="val 16667"/>
            </a:avLst>
          </a:prstGeom>
          <a:solidFill>
            <a:srgbClr val="FF5050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88FBC73-15A3-4394-B5E0-F04EA5A46745}"/>
              </a:ext>
            </a:extLst>
          </p:cNvPr>
          <p:cNvSpPr txBox="1"/>
          <p:nvPr/>
        </p:nvSpPr>
        <p:spPr>
          <a:xfrm>
            <a:off x="2980851" y="3794407"/>
            <a:ext cx="1477586" cy="653474"/>
          </a:xfrm>
          <a:prstGeom prst="rect">
            <a:avLst/>
          </a:prstGeom>
          <a:noFill/>
        </p:spPr>
        <p:txBody>
          <a:bodyPr wrap="square" lIns="288000" tIns="72000" bIns="72000" rtlCol="0" anchor="ctr" anchorCtr="0">
            <a:noAutofit/>
          </a:bodyPr>
          <a:lstStyle/>
          <a:p>
            <a:pPr algn="ctr">
              <a:spcBef>
                <a:spcPts val="191"/>
              </a:spcBef>
            </a:pPr>
            <a:r>
              <a:rPr lang="ja-JP" altLang="en-US" sz="16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改装工事？</a:t>
            </a:r>
            <a:endParaRPr lang="en-US" altLang="ja-JP" sz="16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3" name="吹き出し: 角を丸めた四角形 22">
            <a:extLst>
              <a:ext uri="{FF2B5EF4-FFF2-40B4-BE49-F238E27FC236}">
                <a16:creationId xmlns:a16="http://schemas.microsoft.com/office/drawing/2014/main" id="{E716B5C2-0088-44B5-86B6-07C0F1CAF644}"/>
              </a:ext>
            </a:extLst>
          </p:cNvPr>
          <p:cNvSpPr/>
          <p:nvPr/>
        </p:nvSpPr>
        <p:spPr>
          <a:xfrm>
            <a:off x="998373" y="4774376"/>
            <a:ext cx="1477586" cy="653474"/>
          </a:xfrm>
          <a:prstGeom prst="wedgeRoundRectCallout">
            <a:avLst>
              <a:gd name="adj1" fmla="val 73289"/>
              <a:gd name="adj2" fmla="val 18628"/>
              <a:gd name="adj3" fmla="val 16667"/>
            </a:avLst>
          </a:prstGeom>
          <a:solidFill>
            <a:srgbClr val="FF5050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E52FC13-1F07-4AC8-A40B-2F5B9C6D68E2}"/>
              </a:ext>
            </a:extLst>
          </p:cNvPr>
          <p:cNvSpPr txBox="1"/>
          <p:nvPr/>
        </p:nvSpPr>
        <p:spPr>
          <a:xfrm>
            <a:off x="998373" y="4774376"/>
            <a:ext cx="1477586" cy="653474"/>
          </a:xfrm>
          <a:prstGeom prst="rect">
            <a:avLst/>
          </a:prstGeom>
          <a:noFill/>
        </p:spPr>
        <p:txBody>
          <a:bodyPr wrap="square" lIns="288000" tIns="72000" bIns="72000" rtlCol="0" anchor="ctr" anchorCtr="0">
            <a:noAutofit/>
          </a:bodyPr>
          <a:lstStyle/>
          <a:p>
            <a:pPr algn="ctr">
              <a:spcBef>
                <a:spcPts val="191"/>
              </a:spcBef>
            </a:pPr>
            <a:r>
              <a:rPr lang="ja-JP" altLang="en-US" sz="16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新規設備？</a:t>
            </a:r>
            <a:endParaRPr lang="en-US" altLang="ja-JP" sz="16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0F7839A-DC7C-4A7F-982E-B2D1C0F83E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6699" y="4736787"/>
            <a:ext cx="1651737" cy="1238803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1" name="Picture 10">
            <a:extLst>
              <a:ext uri="{FF2B5EF4-FFF2-40B4-BE49-F238E27FC236}">
                <a16:creationId xmlns:a16="http://schemas.microsoft.com/office/drawing/2014/main" id="{C787F29D-F111-466E-9A7C-B73B27BB08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14721" y="3592951"/>
            <a:ext cx="1520860" cy="101390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吹き出し: 角を丸めた四角形 32">
            <a:extLst>
              <a:ext uri="{FF2B5EF4-FFF2-40B4-BE49-F238E27FC236}">
                <a16:creationId xmlns:a16="http://schemas.microsoft.com/office/drawing/2014/main" id="{19F5C3F0-972E-4294-8F3E-C3D4ED4F3151}"/>
              </a:ext>
            </a:extLst>
          </p:cNvPr>
          <p:cNvSpPr/>
          <p:nvPr/>
        </p:nvSpPr>
        <p:spPr>
          <a:xfrm>
            <a:off x="6729464" y="3738813"/>
            <a:ext cx="2306003" cy="653474"/>
          </a:xfrm>
          <a:prstGeom prst="wedgeRoundRectCallout">
            <a:avLst>
              <a:gd name="adj1" fmla="val -61654"/>
              <a:gd name="adj2" fmla="val 16684"/>
              <a:gd name="adj3" fmla="val 16667"/>
            </a:avLst>
          </a:prstGeom>
          <a:solidFill>
            <a:srgbClr val="6699FF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7980562B-D6E1-405F-A574-8FB91A9D8745}"/>
              </a:ext>
            </a:extLst>
          </p:cNvPr>
          <p:cNvSpPr txBox="1"/>
          <p:nvPr/>
        </p:nvSpPr>
        <p:spPr>
          <a:xfrm>
            <a:off x="6550200" y="3738813"/>
            <a:ext cx="2485267" cy="653474"/>
          </a:xfrm>
          <a:prstGeom prst="rect">
            <a:avLst/>
          </a:prstGeom>
          <a:noFill/>
        </p:spPr>
        <p:txBody>
          <a:bodyPr wrap="square" lIns="288000" tIns="72000" bIns="72000" rtlCol="0" anchor="ctr" anchorCtr="0">
            <a:noAutofit/>
          </a:bodyPr>
          <a:lstStyle/>
          <a:p>
            <a:pPr algn="ctr">
              <a:spcBef>
                <a:spcPts val="191"/>
              </a:spcBef>
            </a:pPr>
            <a:r>
              <a:rPr lang="ja-JP" altLang="en-US" sz="16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エントランスやゴミ置き場などのバリューアップ工事</a:t>
            </a:r>
          </a:p>
        </p:txBody>
      </p:sp>
      <p:sp>
        <p:nvSpPr>
          <p:cNvPr id="35" name="吹き出し: 角を丸めた四角形 34">
            <a:extLst>
              <a:ext uri="{FF2B5EF4-FFF2-40B4-BE49-F238E27FC236}">
                <a16:creationId xmlns:a16="http://schemas.microsoft.com/office/drawing/2014/main" id="{4FE359B9-1DF5-4917-866E-A9BAAE207598}"/>
              </a:ext>
            </a:extLst>
          </p:cNvPr>
          <p:cNvSpPr/>
          <p:nvPr/>
        </p:nvSpPr>
        <p:spPr>
          <a:xfrm>
            <a:off x="5265304" y="5582268"/>
            <a:ext cx="2306003" cy="653474"/>
          </a:xfrm>
          <a:prstGeom prst="wedgeRoundRectCallout">
            <a:avLst>
              <a:gd name="adj1" fmla="val 64465"/>
              <a:gd name="adj2" fmla="val 1136"/>
              <a:gd name="adj3" fmla="val 16667"/>
            </a:avLst>
          </a:prstGeom>
          <a:solidFill>
            <a:srgbClr val="6699FF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0A38D79-70DA-4700-9CDA-5E14ACB80B7C}"/>
              </a:ext>
            </a:extLst>
          </p:cNvPr>
          <p:cNvSpPr txBox="1"/>
          <p:nvPr/>
        </p:nvSpPr>
        <p:spPr>
          <a:xfrm>
            <a:off x="5086040" y="5582268"/>
            <a:ext cx="2485267" cy="653474"/>
          </a:xfrm>
          <a:prstGeom prst="rect">
            <a:avLst/>
          </a:prstGeom>
          <a:noFill/>
        </p:spPr>
        <p:txBody>
          <a:bodyPr wrap="square" lIns="288000" tIns="72000" bIns="72000" rtlCol="0" anchor="ctr" anchorCtr="0">
            <a:noAutofit/>
          </a:bodyPr>
          <a:lstStyle/>
          <a:p>
            <a:pPr algn="ctr">
              <a:spcBef>
                <a:spcPts val="191"/>
              </a:spcBef>
            </a:pPr>
            <a:r>
              <a:rPr lang="ja-JP" altLang="en-US" sz="16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クラウドカメラを導入</a:t>
            </a:r>
            <a:endParaRPr lang="en-US" altLang="ja-JP" sz="16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>
              <a:spcBef>
                <a:spcPts val="191"/>
              </a:spcBef>
            </a:pPr>
            <a:r>
              <a:rPr lang="ja-JP" altLang="en-US" sz="16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管理員勤務時間も削減</a:t>
            </a:r>
          </a:p>
        </p:txBody>
      </p:sp>
      <p:pic>
        <p:nvPicPr>
          <p:cNvPr id="38" name="図 37">
            <a:extLst>
              <a:ext uri="{FF2B5EF4-FFF2-40B4-BE49-F238E27FC236}">
                <a16:creationId xmlns:a16="http://schemas.microsoft.com/office/drawing/2014/main" id="{99D2C910-915F-433F-B202-CBDF59CDD57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0130" y="4827652"/>
            <a:ext cx="662592" cy="667789"/>
          </a:xfrm>
          <a:prstGeom prst="rect">
            <a:avLst/>
          </a:prstGeom>
        </p:spPr>
      </p:pic>
      <p:pic>
        <p:nvPicPr>
          <p:cNvPr id="32" name="Picture 2">
            <a:extLst>
              <a:ext uri="{FF2B5EF4-FFF2-40B4-BE49-F238E27FC236}">
                <a16:creationId xmlns:a16="http://schemas.microsoft.com/office/drawing/2014/main" id="{609D871B-3A45-4E35-90E5-56703DB0BF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20558" y="4558697"/>
            <a:ext cx="909136" cy="100429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74934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C0FCFC9F-0E2D-43B1-A596-AB7C5C51EA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042" y="3486025"/>
            <a:ext cx="4014793" cy="2676529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A8683E4-E083-465E-A6B9-3D15ECBE6377}"/>
              </a:ext>
            </a:extLst>
          </p:cNvPr>
          <p:cNvSpPr txBox="1"/>
          <p:nvPr/>
        </p:nvSpPr>
        <p:spPr>
          <a:xfrm>
            <a:off x="5083783" y="2008229"/>
            <a:ext cx="4192437" cy="6322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288000" tIns="72000" bIns="72000" rtlCol="0" anchor="ctr" anchorCtr="0">
            <a:noAutofit/>
          </a:bodyPr>
          <a:lstStyle/>
          <a:p>
            <a:pPr algn="ctr">
              <a:spcBef>
                <a:spcPts val="191"/>
              </a:spcBef>
            </a:pPr>
            <a:r>
              <a:rPr lang="ja-JP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導入</a:t>
            </a:r>
            <a:r>
              <a:rPr lang="ja-JP" altLang="en-US" sz="2800" b="1" dirty="0">
                <a:solidFill>
                  <a:srgbClr val="6699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後</a:t>
            </a:r>
            <a:endParaRPr lang="en-US" altLang="ja-JP" sz="2000" dirty="0">
              <a:solidFill>
                <a:srgbClr val="6699FF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A1C1EF8-590D-4788-A9FF-5F3823EF04EF}"/>
              </a:ext>
            </a:extLst>
          </p:cNvPr>
          <p:cNvSpPr txBox="1"/>
          <p:nvPr/>
        </p:nvSpPr>
        <p:spPr>
          <a:xfrm>
            <a:off x="658806" y="2008229"/>
            <a:ext cx="4162674" cy="6322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288000" tIns="72000" bIns="72000" rtlCol="0" anchor="ctr" anchorCtr="0">
            <a:noAutofit/>
          </a:bodyPr>
          <a:lstStyle/>
          <a:p>
            <a:pPr algn="ctr">
              <a:spcBef>
                <a:spcPts val="191"/>
              </a:spcBef>
            </a:pPr>
            <a:r>
              <a:rPr lang="ja-JP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導入</a:t>
            </a:r>
            <a:r>
              <a:rPr lang="ja-JP" altLang="en-US" sz="2800" b="1" dirty="0">
                <a:solidFill>
                  <a:srgbClr val="FF5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前</a:t>
            </a:r>
            <a:endParaRPr lang="en-US" altLang="ja-JP" sz="2000" dirty="0">
              <a:solidFill>
                <a:srgbClr val="FF505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9" name="Google Shape;176;p6">
            <a:extLst>
              <a:ext uri="{FF2B5EF4-FFF2-40B4-BE49-F238E27FC236}">
                <a16:creationId xmlns:a16="http://schemas.microsoft.com/office/drawing/2014/main" id="{ED4FC9F9-3A63-4484-8E14-7F677175AB0B}"/>
              </a:ext>
            </a:extLst>
          </p:cNvPr>
          <p:cNvSpPr txBox="1"/>
          <p:nvPr/>
        </p:nvSpPr>
        <p:spPr>
          <a:xfrm>
            <a:off x="658807" y="1167354"/>
            <a:ext cx="8617414" cy="651193"/>
          </a:xfrm>
          <a:prstGeom prst="rect">
            <a:avLst/>
          </a:prstGeom>
          <a:solidFill>
            <a:srgbClr val="3FA437"/>
          </a:solidFill>
          <a:ln>
            <a:noFill/>
          </a:ln>
        </p:spPr>
        <p:txBody>
          <a:bodyPr spcFirstLastPara="1" wrap="square" lIns="87179" tIns="43577" rIns="87179" bIns="43577" anchor="ctr" anchorCtr="1">
            <a:noAutofit/>
          </a:bodyPr>
          <a:lstStyle/>
          <a:p>
            <a:r>
              <a:rPr lang="ja-JP" altLang="en-US" sz="24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管理会社と協働し対応</a:t>
            </a:r>
            <a:r>
              <a:rPr lang="ja-JP" altLang="en-US" sz="16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（売却・</a:t>
            </a:r>
            <a:r>
              <a:rPr lang="ja-JP" altLang="en-US" sz="1600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賃貸・リースバック・リバースモゲージ＋リフォーム）</a:t>
            </a:r>
            <a:endParaRPr lang="ja-JP" altLang="en-US" sz="16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二等辺三角形 7">
            <a:extLst>
              <a:ext uri="{FF2B5EF4-FFF2-40B4-BE49-F238E27FC236}">
                <a16:creationId xmlns:a16="http://schemas.microsoft.com/office/drawing/2014/main" id="{E15DD6C7-8487-4B3C-B9BC-09447ABF1116}"/>
              </a:ext>
            </a:extLst>
          </p:cNvPr>
          <p:cNvSpPr/>
          <p:nvPr/>
        </p:nvSpPr>
        <p:spPr>
          <a:xfrm rot="5400000">
            <a:off x="4724502" y="3988361"/>
            <a:ext cx="525263" cy="265564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8DC9F464-3735-442B-B914-B1C379DCA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40F09-AC87-4584-98DB-E279FB98ACA4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17" name="タイトル 5">
            <a:extLst>
              <a:ext uri="{FF2B5EF4-FFF2-40B4-BE49-F238E27FC236}">
                <a16:creationId xmlns:a16="http://schemas.microsoft.com/office/drawing/2014/main" id="{54E9E5E3-B6A5-4F89-B7A5-A1E024C92638}"/>
              </a:ext>
            </a:extLst>
          </p:cNvPr>
          <p:cNvSpPr txBox="1">
            <a:spLocks/>
          </p:cNvSpPr>
          <p:nvPr/>
        </p:nvSpPr>
        <p:spPr>
          <a:xfrm>
            <a:off x="681042" y="567549"/>
            <a:ext cx="8140745" cy="671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87188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669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pPr>
              <a:buClrTx/>
              <a:buFontTx/>
            </a:pPr>
            <a:r>
              <a:rPr lang="ja-JP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２</a:t>
            </a:r>
            <a:r>
              <a:rPr lang="ja-JP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－４．</a:t>
            </a:r>
            <a:r>
              <a:rPr lang="ja-JP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資産運用サポート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B3A63D0-D88B-4B54-9504-D029F64DB4E6}"/>
              </a:ext>
            </a:extLst>
          </p:cNvPr>
          <p:cNvSpPr txBox="1"/>
          <p:nvPr/>
        </p:nvSpPr>
        <p:spPr>
          <a:xfrm>
            <a:off x="5119916" y="2709041"/>
            <a:ext cx="4146094" cy="617021"/>
          </a:xfrm>
          <a:prstGeom prst="rect">
            <a:avLst/>
          </a:prstGeom>
          <a:noFill/>
        </p:spPr>
        <p:txBody>
          <a:bodyPr wrap="square" lIns="288000" tIns="72000" bIns="72000" rtlCol="0" anchor="ctr" anchorCtr="0">
            <a:noAutofit/>
          </a:bodyPr>
          <a:lstStyle/>
          <a:p>
            <a:pPr algn="ctr">
              <a:spcBef>
                <a:spcPts val="191"/>
              </a:spcBef>
            </a:pPr>
            <a:r>
              <a:rPr lang="ja-JP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運用先のご紹介</a:t>
            </a:r>
            <a:endParaRPr lang="en-US" altLang="ja-JP" sz="20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4244B03-2EB6-4684-91FD-E941A7F4108B}"/>
              </a:ext>
            </a:extLst>
          </p:cNvPr>
          <p:cNvSpPr txBox="1"/>
          <p:nvPr/>
        </p:nvSpPr>
        <p:spPr>
          <a:xfrm>
            <a:off x="658806" y="2709041"/>
            <a:ext cx="4162674" cy="617021"/>
          </a:xfrm>
          <a:prstGeom prst="rect">
            <a:avLst/>
          </a:prstGeom>
          <a:noFill/>
        </p:spPr>
        <p:txBody>
          <a:bodyPr wrap="square" lIns="288000" tIns="72000" bIns="72000" rtlCol="0" anchor="ctr" anchorCtr="0">
            <a:noAutofit/>
          </a:bodyPr>
          <a:lstStyle/>
          <a:p>
            <a:pPr algn="ctr">
              <a:spcBef>
                <a:spcPts val="191"/>
              </a:spcBef>
            </a:pPr>
            <a:r>
              <a:rPr lang="ja-JP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売却・運用方法を</a:t>
            </a:r>
          </a:p>
          <a:p>
            <a:pPr algn="ctr">
              <a:spcBef>
                <a:spcPts val="191"/>
              </a:spcBef>
            </a:pPr>
            <a:r>
              <a:rPr lang="ja-JP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どこに聞けばよいかわからない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56A3F96-0093-4B15-B3D5-77B0FB819613}"/>
              </a:ext>
            </a:extLst>
          </p:cNvPr>
          <p:cNvSpPr txBox="1"/>
          <p:nvPr/>
        </p:nvSpPr>
        <p:spPr>
          <a:xfrm>
            <a:off x="5083783" y="4013705"/>
            <a:ext cx="4182227" cy="1007978"/>
          </a:xfrm>
          <a:prstGeom prst="rect">
            <a:avLst/>
          </a:prstGeom>
          <a:noFill/>
        </p:spPr>
        <p:txBody>
          <a:bodyPr wrap="square" lIns="288000" tIns="72000" bIns="72000" rtlCol="0" anchor="t" anchorCtr="0">
            <a:noAutofit/>
          </a:bodyPr>
          <a:lstStyle/>
          <a:p>
            <a:pPr>
              <a:spcBef>
                <a:spcPts val="191"/>
              </a:spcBef>
            </a:pPr>
            <a:r>
              <a:rPr lang="ja-JP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管理会社グループ内関連会社へ</a:t>
            </a:r>
            <a:endParaRPr lang="en-US" altLang="ja-JP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spcBef>
                <a:spcPts val="191"/>
              </a:spcBef>
            </a:pPr>
            <a:endParaRPr lang="en-US" altLang="ja-JP" sz="4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spcBef>
                <a:spcPts val="191"/>
              </a:spcBef>
            </a:pPr>
            <a:r>
              <a:rPr lang="en-US" altLang="ja-JP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lang="ja-JP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一般的なの不動産業者（仲介会社）の場合</a:t>
            </a:r>
            <a:r>
              <a:rPr lang="en-US" altLang="ja-JP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  <a:p>
            <a:pPr>
              <a:spcBef>
                <a:spcPts val="191"/>
              </a:spcBef>
            </a:pPr>
            <a:r>
              <a:rPr lang="ja-JP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物件価格：</a:t>
            </a:r>
            <a:r>
              <a:rPr lang="en-US" altLang="ja-JP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5,000</a:t>
            </a:r>
            <a:r>
              <a:rPr lang="ja-JP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万円（税抜）</a:t>
            </a:r>
            <a:br>
              <a:rPr lang="en-US" altLang="ja-JP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en-US" altLang="ja-JP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5,000</a:t>
            </a:r>
            <a:r>
              <a:rPr lang="ja-JP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万円</a:t>
            </a:r>
            <a:r>
              <a:rPr lang="en-US" altLang="ja-JP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×</a:t>
            </a:r>
            <a:r>
              <a:rPr lang="ja-JP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３％＋</a:t>
            </a:r>
            <a:r>
              <a:rPr lang="en-US" altLang="ja-JP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6</a:t>
            </a:r>
            <a:r>
              <a:rPr lang="ja-JP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万円＝</a:t>
            </a:r>
            <a:r>
              <a:rPr lang="en-US" altLang="ja-JP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156</a:t>
            </a:r>
            <a:r>
              <a:rPr lang="ja-JP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万円（税別）</a:t>
            </a:r>
            <a:endParaRPr lang="en-US" altLang="ja-JP" sz="11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0CD170D-02CB-45AE-853F-AA2D175CAB84}"/>
              </a:ext>
            </a:extLst>
          </p:cNvPr>
          <p:cNvSpPr txBox="1"/>
          <p:nvPr/>
        </p:nvSpPr>
        <p:spPr>
          <a:xfrm>
            <a:off x="5119916" y="5489141"/>
            <a:ext cx="4156305" cy="1194464"/>
          </a:xfrm>
          <a:prstGeom prst="rect">
            <a:avLst/>
          </a:prstGeom>
          <a:noFill/>
        </p:spPr>
        <p:txBody>
          <a:bodyPr wrap="square" lIns="288000" tIns="72000" bIns="72000" rtlCol="0" anchor="t" anchorCtr="0">
            <a:noAutofit/>
          </a:bodyPr>
          <a:lstStyle/>
          <a:p>
            <a:pPr>
              <a:spcBef>
                <a:spcPts val="191"/>
              </a:spcBef>
            </a:pPr>
            <a:r>
              <a:rPr lang="ja-JP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仲介手数料が廉価な不動産業者へ</a:t>
            </a:r>
            <a:endParaRPr lang="en-US" altLang="ja-JP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spcBef>
                <a:spcPts val="191"/>
              </a:spcBef>
            </a:pPr>
            <a:endParaRPr lang="en-US" altLang="ja-JP" sz="4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spcBef>
                <a:spcPts val="191"/>
              </a:spcBef>
            </a:pPr>
            <a:r>
              <a:rPr lang="en-US" altLang="ja-JP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【</a:t>
            </a:r>
            <a:r>
              <a:rPr lang="ja-JP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弊社の仲介手数料半額プランを適用した場合</a:t>
            </a:r>
            <a:r>
              <a:rPr lang="en-US" altLang="ja-JP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】</a:t>
            </a:r>
          </a:p>
          <a:p>
            <a:pPr>
              <a:spcBef>
                <a:spcPts val="191"/>
              </a:spcBef>
            </a:pPr>
            <a:r>
              <a:rPr lang="ja-JP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物件価格：</a:t>
            </a:r>
            <a:r>
              <a:rPr lang="en-US" altLang="ja-JP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5,000</a:t>
            </a:r>
            <a:r>
              <a:rPr lang="ja-JP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万円（税抜）</a:t>
            </a:r>
            <a:br>
              <a:rPr lang="en-US" altLang="ja-JP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en-US" altLang="ja-JP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5,000</a:t>
            </a:r>
            <a:r>
              <a:rPr lang="ja-JP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万円</a:t>
            </a:r>
            <a:r>
              <a:rPr lang="en-US" altLang="ja-JP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×</a:t>
            </a:r>
            <a:r>
              <a:rPr lang="ja-JP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１</a:t>
            </a:r>
            <a:r>
              <a:rPr lang="en-US" altLang="ja-JP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.5%</a:t>
            </a:r>
            <a:r>
              <a:rPr lang="ja-JP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＋</a:t>
            </a:r>
            <a:r>
              <a:rPr lang="en-US" altLang="ja-JP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万円</a:t>
            </a:r>
            <a:r>
              <a:rPr lang="en-US" altLang="ja-JP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=78</a:t>
            </a:r>
            <a:r>
              <a:rPr lang="ja-JP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万円（税別）</a:t>
            </a:r>
          </a:p>
          <a:p>
            <a:pPr>
              <a:spcBef>
                <a:spcPts val="191"/>
              </a:spcBef>
            </a:pPr>
            <a:r>
              <a:rPr lang="ja-JP" altLang="en-US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→</a:t>
            </a:r>
            <a:r>
              <a:rPr lang="en-US" altLang="ja-JP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78</a:t>
            </a:r>
            <a:r>
              <a:rPr lang="ja-JP" altLang="en-US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万円（税別）も廉価に！</a:t>
            </a:r>
            <a:endParaRPr lang="en-US" altLang="ja-JP" sz="1100" b="1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E213330-DB73-4D47-BEA2-D28ABF9822DD}"/>
              </a:ext>
            </a:extLst>
          </p:cNvPr>
          <p:cNvSpPr txBox="1"/>
          <p:nvPr/>
        </p:nvSpPr>
        <p:spPr>
          <a:xfrm>
            <a:off x="5093993" y="3659719"/>
            <a:ext cx="4182227" cy="38478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288000" tIns="72000" bIns="72000" rtlCol="0" anchor="ctr" anchorCtr="0">
            <a:noAutofit/>
          </a:bodyPr>
          <a:lstStyle/>
          <a:p>
            <a:r>
              <a:rPr lang="ja-JP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①通常の仲介手数料　</a:t>
            </a:r>
            <a:r>
              <a:rPr lang="ja-JP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物件価格✖️３％プラス</a:t>
            </a:r>
            <a:r>
              <a:rPr lang="en-US" altLang="ja-JP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6</a:t>
            </a:r>
            <a:r>
              <a:rPr lang="ja-JP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万円</a:t>
            </a:r>
            <a:endParaRPr lang="en-US" altLang="ja-JP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E0B7504-78BE-4BFE-B96E-83C04F085C02}"/>
              </a:ext>
            </a:extLst>
          </p:cNvPr>
          <p:cNvSpPr txBox="1"/>
          <p:nvPr/>
        </p:nvSpPr>
        <p:spPr>
          <a:xfrm>
            <a:off x="5098751" y="5085267"/>
            <a:ext cx="4182227" cy="38478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288000" tIns="72000" bIns="72000" rtlCol="0" anchor="ctr" anchorCtr="0">
            <a:noAutofit/>
          </a:bodyPr>
          <a:lstStyle/>
          <a:p>
            <a:r>
              <a:rPr lang="ja-JP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②半額の仲介手数料　</a:t>
            </a:r>
            <a:r>
              <a:rPr lang="ja-JP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物件価格✖️</a:t>
            </a:r>
            <a:r>
              <a:rPr lang="en-US" altLang="ja-JP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1.5%</a:t>
            </a:r>
            <a:r>
              <a:rPr lang="ja-JP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プラス</a:t>
            </a:r>
            <a:r>
              <a:rPr lang="en-US" altLang="ja-JP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万円</a:t>
            </a:r>
            <a:endParaRPr lang="ja-JP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0" name="吹き出し: 角を丸めた四角形 29">
            <a:extLst>
              <a:ext uri="{FF2B5EF4-FFF2-40B4-BE49-F238E27FC236}">
                <a16:creationId xmlns:a16="http://schemas.microsoft.com/office/drawing/2014/main" id="{5B9BBDD9-6C19-4F72-8854-9F84F06D5D6D}"/>
              </a:ext>
            </a:extLst>
          </p:cNvPr>
          <p:cNvSpPr/>
          <p:nvPr/>
        </p:nvSpPr>
        <p:spPr>
          <a:xfrm>
            <a:off x="2980851" y="3794407"/>
            <a:ext cx="1477586" cy="653474"/>
          </a:xfrm>
          <a:prstGeom prst="wedgeRoundRectCallout">
            <a:avLst>
              <a:gd name="adj1" fmla="val -60794"/>
              <a:gd name="adj2" fmla="val 40006"/>
              <a:gd name="adj3" fmla="val 16667"/>
            </a:avLst>
          </a:prstGeom>
          <a:solidFill>
            <a:srgbClr val="FF5050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78CD3C6-7D68-4833-97CC-8070B59D71B9}"/>
              </a:ext>
            </a:extLst>
          </p:cNvPr>
          <p:cNvSpPr txBox="1"/>
          <p:nvPr/>
        </p:nvSpPr>
        <p:spPr>
          <a:xfrm>
            <a:off x="2980851" y="3794407"/>
            <a:ext cx="1477586" cy="653474"/>
          </a:xfrm>
          <a:prstGeom prst="rect">
            <a:avLst/>
          </a:prstGeom>
          <a:noFill/>
        </p:spPr>
        <p:txBody>
          <a:bodyPr wrap="square" lIns="288000" tIns="72000" bIns="72000" rtlCol="0" anchor="ctr" anchorCtr="0">
            <a:noAutofit/>
          </a:bodyPr>
          <a:lstStyle/>
          <a:p>
            <a:pPr algn="ctr">
              <a:spcBef>
                <a:spcPts val="191"/>
              </a:spcBef>
            </a:pPr>
            <a:r>
              <a:rPr lang="ja-JP" altLang="en-US" sz="16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売却？</a:t>
            </a:r>
            <a:endParaRPr lang="en-US" altLang="ja-JP" sz="16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2" name="吹き出し: 角を丸めた四角形 31">
            <a:extLst>
              <a:ext uri="{FF2B5EF4-FFF2-40B4-BE49-F238E27FC236}">
                <a16:creationId xmlns:a16="http://schemas.microsoft.com/office/drawing/2014/main" id="{9FACC8B3-0CB8-440F-8FFA-848A1D7234DA}"/>
              </a:ext>
            </a:extLst>
          </p:cNvPr>
          <p:cNvSpPr/>
          <p:nvPr/>
        </p:nvSpPr>
        <p:spPr>
          <a:xfrm>
            <a:off x="2980851" y="4717149"/>
            <a:ext cx="1477586" cy="653474"/>
          </a:xfrm>
          <a:prstGeom prst="wedgeRoundRectCallout">
            <a:avLst>
              <a:gd name="adj1" fmla="val -63373"/>
              <a:gd name="adj2" fmla="val 26401"/>
              <a:gd name="adj3" fmla="val 16667"/>
            </a:avLst>
          </a:prstGeom>
          <a:solidFill>
            <a:srgbClr val="FF5050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9BE47AB-39FE-4BDB-81D0-9B2FAD7DF0DC}"/>
              </a:ext>
            </a:extLst>
          </p:cNvPr>
          <p:cNvSpPr txBox="1"/>
          <p:nvPr/>
        </p:nvSpPr>
        <p:spPr>
          <a:xfrm>
            <a:off x="2980851" y="4717149"/>
            <a:ext cx="1477586" cy="653474"/>
          </a:xfrm>
          <a:prstGeom prst="rect">
            <a:avLst/>
          </a:prstGeom>
          <a:noFill/>
        </p:spPr>
        <p:txBody>
          <a:bodyPr wrap="square" lIns="288000" tIns="72000" bIns="72000" rtlCol="0" anchor="ctr" anchorCtr="0">
            <a:noAutofit/>
          </a:bodyPr>
          <a:lstStyle/>
          <a:p>
            <a:pPr algn="ctr">
              <a:spcBef>
                <a:spcPts val="191"/>
              </a:spcBef>
            </a:pPr>
            <a:r>
              <a:rPr lang="ja-JP" altLang="en-US" sz="16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運用方法？</a:t>
            </a:r>
            <a:endParaRPr lang="en-US" altLang="ja-JP" sz="16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CA14686-8434-EE44-9E71-9F49058F43E5}"/>
              </a:ext>
            </a:extLst>
          </p:cNvPr>
          <p:cNvSpPr/>
          <p:nvPr/>
        </p:nvSpPr>
        <p:spPr>
          <a:xfrm>
            <a:off x="5083783" y="3288358"/>
            <a:ext cx="16065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例）「売却」の場合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591614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A8683E4-E083-465E-A6B9-3D15ECBE6377}"/>
              </a:ext>
            </a:extLst>
          </p:cNvPr>
          <p:cNvSpPr txBox="1"/>
          <p:nvPr/>
        </p:nvSpPr>
        <p:spPr>
          <a:xfrm>
            <a:off x="5083783" y="2008229"/>
            <a:ext cx="4192437" cy="6322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288000" tIns="72000" bIns="72000" rtlCol="0" anchor="ctr" anchorCtr="0">
            <a:noAutofit/>
          </a:bodyPr>
          <a:lstStyle/>
          <a:p>
            <a:pPr algn="ctr">
              <a:spcBef>
                <a:spcPts val="191"/>
              </a:spcBef>
            </a:pPr>
            <a:r>
              <a:rPr lang="ja-JP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導入</a:t>
            </a:r>
            <a:r>
              <a:rPr lang="ja-JP" altLang="en-US" sz="2800" b="1" dirty="0">
                <a:solidFill>
                  <a:srgbClr val="6699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後</a:t>
            </a:r>
            <a:endParaRPr lang="en-US" altLang="ja-JP" sz="2000" dirty="0">
              <a:solidFill>
                <a:srgbClr val="6699FF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A1C1EF8-590D-4788-A9FF-5F3823EF04EF}"/>
              </a:ext>
            </a:extLst>
          </p:cNvPr>
          <p:cNvSpPr txBox="1"/>
          <p:nvPr/>
        </p:nvSpPr>
        <p:spPr>
          <a:xfrm>
            <a:off x="658806" y="2008229"/>
            <a:ext cx="4162674" cy="6322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288000" tIns="72000" bIns="72000" rtlCol="0" anchor="ctr" anchorCtr="0">
            <a:noAutofit/>
          </a:bodyPr>
          <a:lstStyle/>
          <a:p>
            <a:pPr algn="ctr">
              <a:spcBef>
                <a:spcPts val="191"/>
              </a:spcBef>
            </a:pPr>
            <a:r>
              <a:rPr lang="ja-JP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導入</a:t>
            </a:r>
            <a:r>
              <a:rPr lang="ja-JP" altLang="en-US" sz="2800" b="1" dirty="0">
                <a:solidFill>
                  <a:srgbClr val="FF5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前</a:t>
            </a:r>
            <a:endParaRPr lang="en-US" altLang="ja-JP" sz="2000" dirty="0">
              <a:solidFill>
                <a:srgbClr val="FF505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9" name="Google Shape;176;p6">
            <a:extLst>
              <a:ext uri="{FF2B5EF4-FFF2-40B4-BE49-F238E27FC236}">
                <a16:creationId xmlns:a16="http://schemas.microsoft.com/office/drawing/2014/main" id="{ED4FC9F9-3A63-4484-8E14-7F677175AB0B}"/>
              </a:ext>
            </a:extLst>
          </p:cNvPr>
          <p:cNvSpPr txBox="1"/>
          <p:nvPr/>
        </p:nvSpPr>
        <p:spPr>
          <a:xfrm>
            <a:off x="658807" y="1167354"/>
            <a:ext cx="8617414" cy="651193"/>
          </a:xfrm>
          <a:prstGeom prst="rect">
            <a:avLst/>
          </a:prstGeom>
          <a:solidFill>
            <a:srgbClr val="3FA437"/>
          </a:solidFill>
          <a:ln>
            <a:noFill/>
          </a:ln>
        </p:spPr>
        <p:txBody>
          <a:bodyPr spcFirstLastPara="1" wrap="square" lIns="87179" tIns="43577" rIns="87179" bIns="43577" anchor="ctr" anchorCtr="1">
            <a:noAutofit/>
          </a:bodyPr>
          <a:lstStyle/>
          <a:p>
            <a:r>
              <a:rPr lang="ja-JP" altLang="en-US" sz="2400" b="1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コンテンツの配信で管理組合としての「説明負担」を大幅軽減</a:t>
            </a:r>
            <a:endParaRPr lang="ja-JP" altLang="en-US" sz="24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二等辺三角形 7">
            <a:extLst>
              <a:ext uri="{FF2B5EF4-FFF2-40B4-BE49-F238E27FC236}">
                <a16:creationId xmlns:a16="http://schemas.microsoft.com/office/drawing/2014/main" id="{E15DD6C7-8487-4B3C-B9BC-09447ABF1116}"/>
              </a:ext>
            </a:extLst>
          </p:cNvPr>
          <p:cNvSpPr/>
          <p:nvPr/>
        </p:nvSpPr>
        <p:spPr>
          <a:xfrm rot="5400000">
            <a:off x="4724502" y="3988361"/>
            <a:ext cx="525263" cy="265564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8DC9F464-3735-442B-B914-B1C379DCA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40F09-AC87-4584-98DB-E279FB98ACA4}" type="slidenum">
              <a:rPr kumimoji="1" lang="ja-JP" altLang="en-US" smtClean="0"/>
              <a:t>9</a:t>
            </a:fld>
            <a:endParaRPr kumimoji="1" lang="ja-JP" altLang="en-US"/>
          </a:p>
        </p:txBody>
      </p:sp>
      <p:sp>
        <p:nvSpPr>
          <p:cNvPr id="17" name="タイトル 5">
            <a:extLst>
              <a:ext uri="{FF2B5EF4-FFF2-40B4-BE49-F238E27FC236}">
                <a16:creationId xmlns:a16="http://schemas.microsoft.com/office/drawing/2014/main" id="{54E9E5E3-B6A5-4F89-B7A5-A1E024C92638}"/>
              </a:ext>
            </a:extLst>
          </p:cNvPr>
          <p:cNvSpPr txBox="1">
            <a:spLocks/>
          </p:cNvSpPr>
          <p:nvPr/>
        </p:nvSpPr>
        <p:spPr>
          <a:xfrm>
            <a:off x="681042" y="567549"/>
            <a:ext cx="8140745" cy="671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87188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669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pPr>
              <a:buClrTx/>
              <a:buFontTx/>
            </a:pPr>
            <a:r>
              <a:rPr lang="ja-JP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２</a:t>
            </a:r>
            <a:r>
              <a:rPr lang="ja-JP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－</a:t>
            </a:r>
            <a:r>
              <a:rPr lang="en-US" altLang="ja-JP" sz="1800">
                <a:solidFill>
                  <a:schemeClr val="tx1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2</a:t>
            </a:r>
            <a:r>
              <a:rPr lang="ja-JP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．</a:t>
            </a:r>
            <a:r>
              <a:rPr lang="ja-JP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「管理」の知識習得</a:t>
            </a:r>
            <a:endParaRPr lang="ja-JP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Meiryo UI"/>
              <a:ea typeface="Meiryo UI"/>
            </a:endParaRPr>
          </a:p>
        </p:txBody>
      </p:sp>
      <p:pic>
        <p:nvPicPr>
          <p:cNvPr id="10" name="図 9" descr="スクリーンショットの画面&#10;&#10;自動的に生成された説明">
            <a:extLst>
              <a:ext uri="{FF2B5EF4-FFF2-40B4-BE49-F238E27FC236}">
                <a16:creationId xmlns:a16="http://schemas.microsoft.com/office/drawing/2014/main" id="{68904A2B-2AD8-47F8-A8AD-DE7B5EC12F8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15582" y="4319253"/>
            <a:ext cx="4287724" cy="1907428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0F12202-42AC-4809-AB23-E58BDF189DDB}"/>
              </a:ext>
            </a:extLst>
          </p:cNvPr>
          <p:cNvSpPr txBox="1"/>
          <p:nvPr/>
        </p:nvSpPr>
        <p:spPr>
          <a:xfrm>
            <a:off x="5083783" y="2709041"/>
            <a:ext cx="4192437" cy="617021"/>
          </a:xfrm>
          <a:prstGeom prst="rect">
            <a:avLst/>
          </a:prstGeom>
          <a:noFill/>
        </p:spPr>
        <p:txBody>
          <a:bodyPr wrap="square" lIns="288000" tIns="72000" bIns="72000" rtlCol="0" anchor="ctr" anchorCtr="0">
            <a:noAutofit/>
          </a:bodyPr>
          <a:lstStyle/>
          <a:p>
            <a:pPr algn="ctr">
              <a:spcBef>
                <a:spcPts val="191"/>
              </a:spcBef>
            </a:pPr>
            <a:r>
              <a:rPr lang="ja-JP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管理組合員として</a:t>
            </a:r>
            <a:endParaRPr lang="en-US" altLang="ja-JP" sz="20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>
              <a:spcBef>
                <a:spcPts val="191"/>
              </a:spcBef>
            </a:pPr>
            <a:r>
              <a:rPr lang="ja-JP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身に着けておくべき知識を提供</a:t>
            </a:r>
            <a:endParaRPr lang="en-US" altLang="ja-JP" sz="1600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A66CEF4-BD0E-4315-B8E1-2D1F6674E063}"/>
              </a:ext>
            </a:extLst>
          </p:cNvPr>
          <p:cNvSpPr txBox="1"/>
          <p:nvPr/>
        </p:nvSpPr>
        <p:spPr>
          <a:xfrm>
            <a:off x="658806" y="2709041"/>
            <a:ext cx="4162674" cy="617021"/>
          </a:xfrm>
          <a:prstGeom prst="rect">
            <a:avLst/>
          </a:prstGeom>
          <a:noFill/>
        </p:spPr>
        <p:txBody>
          <a:bodyPr wrap="square" lIns="288000" tIns="72000" bIns="72000" rtlCol="0" anchor="ctr" anchorCtr="0">
            <a:noAutofit/>
          </a:bodyPr>
          <a:lstStyle/>
          <a:p>
            <a:pPr algn="ctr">
              <a:spcBef>
                <a:spcPts val="191"/>
              </a:spcBef>
            </a:pPr>
            <a:r>
              <a:rPr lang="ja-JP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管理組合員に</a:t>
            </a:r>
            <a:endParaRPr lang="en-US" altLang="ja-JP" sz="20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>
              <a:spcBef>
                <a:spcPts val="191"/>
              </a:spcBef>
            </a:pPr>
            <a:r>
              <a:rPr lang="ja-JP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管理組合を理解してもらいたい</a:t>
            </a:r>
          </a:p>
        </p:txBody>
      </p:sp>
      <p:pic>
        <p:nvPicPr>
          <p:cNvPr id="19" name="図 18" descr="スクリーンショットの画面&#10;&#10;自動的に生成された説明">
            <a:extLst>
              <a:ext uri="{FF2B5EF4-FFF2-40B4-BE49-F238E27FC236}">
                <a16:creationId xmlns:a16="http://schemas.microsoft.com/office/drawing/2014/main" id="{87ABCF9F-2D9C-4D2F-82F0-14E3E164DAA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64261" y="3576859"/>
            <a:ext cx="1289025" cy="267121"/>
          </a:xfrm>
          <a:prstGeom prst="rect">
            <a:avLst/>
          </a:prstGeom>
        </p:spPr>
      </p:pic>
      <p:pic>
        <p:nvPicPr>
          <p:cNvPr id="20" name="図 19" descr="スクリーンショットの画面&#10;&#10;自動的に生成された説明">
            <a:extLst>
              <a:ext uri="{FF2B5EF4-FFF2-40B4-BE49-F238E27FC236}">
                <a16:creationId xmlns:a16="http://schemas.microsoft.com/office/drawing/2014/main" id="{20712E66-EE0E-4765-8D4B-102513CB0BE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37726" y="3834968"/>
            <a:ext cx="2884062" cy="282749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47575EDE-CABC-499E-9A4E-61C0030990B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0961" y="3674561"/>
            <a:ext cx="1931138" cy="2496438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2" name="吹き出し: 角を丸めた四角形 21">
            <a:extLst>
              <a:ext uri="{FF2B5EF4-FFF2-40B4-BE49-F238E27FC236}">
                <a16:creationId xmlns:a16="http://schemas.microsoft.com/office/drawing/2014/main" id="{75C2BD5F-688E-416D-8779-2BE42821D706}"/>
              </a:ext>
            </a:extLst>
          </p:cNvPr>
          <p:cNvSpPr/>
          <p:nvPr/>
        </p:nvSpPr>
        <p:spPr>
          <a:xfrm>
            <a:off x="2520943" y="4602040"/>
            <a:ext cx="1931137" cy="653474"/>
          </a:xfrm>
          <a:prstGeom prst="wedgeRoundRectCallout">
            <a:avLst>
              <a:gd name="adj1" fmla="val -61654"/>
              <a:gd name="adj2" fmla="val 16684"/>
              <a:gd name="adj3" fmla="val 16667"/>
            </a:avLst>
          </a:prstGeom>
          <a:solidFill>
            <a:srgbClr val="FF5050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6F51E05-106B-4DD9-B3B4-B73C04FA6091}"/>
              </a:ext>
            </a:extLst>
          </p:cNvPr>
          <p:cNvSpPr txBox="1"/>
          <p:nvPr/>
        </p:nvSpPr>
        <p:spPr>
          <a:xfrm>
            <a:off x="2520943" y="4602040"/>
            <a:ext cx="1931137" cy="653474"/>
          </a:xfrm>
          <a:prstGeom prst="rect">
            <a:avLst/>
          </a:prstGeom>
          <a:noFill/>
        </p:spPr>
        <p:txBody>
          <a:bodyPr wrap="square" lIns="288000" tIns="72000" bIns="72000" rtlCol="0" anchor="ctr" anchorCtr="0">
            <a:noAutofit/>
          </a:bodyPr>
          <a:lstStyle/>
          <a:p>
            <a:pPr algn="ctr">
              <a:spcBef>
                <a:spcPts val="191"/>
              </a:spcBef>
            </a:pPr>
            <a:r>
              <a:rPr lang="ja-JP" altLang="en-US" sz="16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伝える手段がない</a:t>
            </a:r>
          </a:p>
        </p:txBody>
      </p:sp>
      <p:sp>
        <p:nvSpPr>
          <p:cNvPr id="24" name="吹き出し: 角を丸めた四角形 23">
            <a:extLst>
              <a:ext uri="{FF2B5EF4-FFF2-40B4-BE49-F238E27FC236}">
                <a16:creationId xmlns:a16="http://schemas.microsoft.com/office/drawing/2014/main" id="{8BAB911C-43AA-4023-8E88-1796364E2332}"/>
              </a:ext>
            </a:extLst>
          </p:cNvPr>
          <p:cNvSpPr/>
          <p:nvPr/>
        </p:nvSpPr>
        <p:spPr>
          <a:xfrm>
            <a:off x="2520943" y="5375510"/>
            <a:ext cx="1931137" cy="653474"/>
          </a:xfrm>
          <a:prstGeom prst="wedgeRoundRectCallout">
            <a:avLst>
              <a:gd name="adj1" fmla="val -61654"/>
              <a:gd name="adj2" fmla="val 16684"/>
              <a:gd name="adj3" fmla="val 16667"/>
            </a:avLst>
          </a:prstGeom>
          <a:solidFill>
            <a:srgbClr val="FF5050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786AD74E-4FFE-46A1-889A-8C560D94945E}"/>
              </a:ext>
            </a:extLst>
          </p:cNvPr>
          <p:cNvSpPr txBox="1"/>
          <p:nvPr/>
        </p:nvSpPr>
        <p:spPr>
          <a:xfrm>
            <a:off x="2520943" y="5375510"/>
            <a:ext cx="1931137" cy="653474"/>
          </a:xfrm>
          <a:prstGeom prst="rect">
            <a:avLst/>
          </a:prstGeom>
          <a:noFill/>
        </p:spPr>
        <p:txBody>
          <a:bodyPr wrap="square" lIns="288000" tIns="72000" bIns="72000" rtlCol="0" anchor="ctr" anchorCtr="0">
            <a:noAutofit/>
          </a:bodyPr>
          <a:lstStyle/>
          <a:p>
            <a:pPr algn="ctr">
              <a:spcBef>
                <a:spcPts val="191"/>
              </a:spcBef>
            </a:pPr>
            <a:r>
              <a:rPr lang="ja-JP" altLang="en-US" sz="16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話を聞いて</a:t>
            </a:r>
            <a:endParaRPr lang="en-US" altLang="ja-JP" sz="16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>
              <a:spcBef>
                <a:spcPts val="191"/>
              </a:spcBef>
            </a:pPr>
            <a:r>
              <a:rPr lang="ja-JP" altLang="en-US" sz="16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もらえない</a:t>
            </a:r>
          </a:p>
        </p:txBody>
      </p:sp>
      <p:sp>
        <p:nvSpPr>
          <p:cNvPr id="26" name="吹き出し: 角を丸めた四角形 25">
            <a:extLst>
              <a:ext uri="{FF2B5EF4-FFF2-40B4-BE49-F238E27FC236}">
                <a16:creationId xmlns:a16="http://schemas.microsoft.com/office/drawing/2014/main" id="{C29BA3EA-AB9E-4CCC-B585-8122EA310322}"/>
              </a:ext>
            </a:extLst>
          </p:cNvPr>
          <p:cNvSpPr/>
          <p:nvPr/>
        </p:nvSpPr>
        <p:spPr>
          <a:xfrm>
            <a:off x="2520943" y="3828570"/>
            <a:ext cx="1931137" cy="653474"/>
          </a:xfrm>
          <a:prstGeom prst="wedgeRoundRectCallout">
            <a:avLst>
              <a:gd name="adj1" fmla="val -61654"/>
              <a:gd name="adj2" fmla="val 16684"/>
              <a:gd name="adj3" fmla="val 16667"/>
            </a:avLst>
          </a:prstGeom>
          <a:solidFill>
            <a:srgbClr val="FF5050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B515FBF-7AF9-41A9-9A7C-16695453E632}"/>
              </a:ext>
            </a:extLst>
          </p:cNvPr>
          <p:cNvSpPr txBox="1"/>
          <p:nvPr/>
        </p:nvSpPr>
        <p:spPr>
          <a:xfrm>
            <a:off x="2520943" y="3828570"/>
            <a:ext cx="1931137" cy="653474"/>
          </a:xfrm>
          <a:prstGeom prst="rect">
            <a:avLst/>
          </a:prstGeom>
          <a:noFill/>
        </p:spPr>
        <p:txBody>
          <a:bodyPr wrap="square" lIns="288000" tIns="72000" bIns="72000" rtlCol="0" anchor="ctr" anchorCtr="0">
            <a:noAutofit/>
          </a:bodyPr>
          <a:lstStyle/>
          <a:p>
            <a:pPr algn="ctr">
              <a:spcBef>
                <a:spcPts val="191"/>
              </a:spcBef>
            </a:pPr>
            <a:r>
              <a:rPr lang="ja-JP" altLang="en-US" sz="16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忙しくてできない</a:t>
            </a:r>
          </a:p>
        </p:txBody>
      </p:sp>
      <p:pic>
        <p:nvPicPr>
          <p:cNvPr id="32" name="Picture 2" descr="people icon">
            <a:extLst>
              <a:ext uri="{FF2B5EF4-FFF2-40B4-BE49-F238E27FC236}">
                <a16:creationId xmlns:a16="http://schemas.microsoft.com/office/drawing/2014/main" id="{3DB4A1A9-88FE-42B7-8C85-157E7C4E1E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7989" y="3561458"/>
            <a:ext cx="594105" cy="594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2649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53D0F02D-71EC-4D49-9410-A2BFC3D58C5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18" name="Google Shape;176;p6">
            <a:extLst>
              <a:ext uri="{FF2B5EF4-FFF2-40B4-BE49-F238E27FC236}">
                <a16:creationId xmlns:a16="http://schemas.microsoft.com/office/drawing/2014/main" id="{097FD038-69EC-4D6A-9A2F-A5D5B524AD6B}"/>
              </a:ext>
            </a:extLst>
          </p:cNvPr>
          <p:cNvSpPr txBox="1"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txBody>
          <a:bodyPr spcFirstLastPara="1" wrap="square" lIns="87179" tIns="43577" rIns="87179" bIns="43577" anchor="ctr" anchorCtr="1">
            <a:noAutofit/>
          </a:bodyPr>
          <a:lstStyle/>
          <a:p>
            <a:endParaRPr lang="ja-JP" altLang="en" sz="2400" b="1" dirty="0">
              <a:solidFill>
                <a:schemeClr val="tx1">
                  <a:lumMod val="75000"/>
                  <a:lumOff val="25000"/>
                </a:schemeClr>
              </a:solidFill>
              <a:ea typeface="Meiryo UI" panose="020B0604030504040204" pitchFamily="50" charset="-128"/>
            </a:endParaRPr>
          </a:p>
        </p:txBody>
      </p:sp>
      <p:sp>
        <p:nvSpPr>
          <p:cNvPr id="6" name="Google Shape;176;p6"/>
          <p:cNvSpPr txBox="1"/>
          <p:nvPr/>
        </p:nvSpPr>
        <p:spPr>
          <a:xfrm>
            <a:off x="658807" y="1167354"/>
            <a:ext cx="8617414" cy="651193"/>
          </a:xfrm>
          <a:prstGeom prst="rect">
            <a:avLst/>
          </a:prstGeom>
          <a:solidFill>
            <a:srgbClr val="3FA437"/>
          </a:solidFill>
          <a:ln>
            <a:noFill/>
          </a:ln>
        </p:spPr>
        <p:txBody>
          <a:bodyPr spcFirstLastPara="1" wrap="square" lIns="87179" tIns="43577" rIns="87179" bIns="43577" anchor="ctr" anchorCtr="1">
            <a:noAutofit/>
          </a:bodyPr>
          <a:lstStyle/>
          <a:p>
            <a:r>
              <a:rPr lang="en-US" altLang="ja-JP" sz="24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『CoAMer.net』</a:t>
            </a:r>
            <a:r>
              <a:rPr lang="ja-JP" altLang="en-US" sz="24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ご提供サービス</a:t>
            </a:r>
          </a:p>
        </p:txBody>
      </p:sp>
      <p:sp>
        <p:nvSpPr>
          <p:cNvPr id="3" name="タイトル 5">
            <a:extLst>
              <a:ext uri="{FF2B5EF4-FFF2-40B4-BE49-F238E27FC236}">
                <a16:creationId xmlns:a16="http://schemas.microsoft.com/office/drawing/2014/main" id="{3D21B1FC-7AD4-46A6-A5DF-9A2AACB24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265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５．まとめ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ED7DA0B2-146D-4082-9C0B-66C88F50B796}"/>
              </a:ext>
            </a:extLst>
          </p:cNvPr>
          <p:cNvSpPr/>
          <p:nvPr/>
        </p:nvSpPr>
        <p:spPr>
          <a:xfrm>
            <a:off x="639762" y="5690646"/>
            <a:ext cx="8617414" cy="646331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ja-JP" altLang="en-US" sz="3600" b="1" dirty="0">
                <a:solidFill>
                  <a:srgbClr val="3FA43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サービスを導入下さい</a:t>
            </a:r>
            <a:endParaRPr lang="en-US" altLang="ja-JP" sz="3600" b="1" dirty="0">
              <a:solidFill>
                <a:srgbClr val="3FA437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0" name="図 19" descr="画面の領域">
            <a:extLst>
              <a:ext uri="{FF2B5EF4-FFF2-40B4-BE49-F238E27FC236}">
                <a16:creationId xmlns:a16="http://schemas.microsoft.com/office/drawing/2014/main" id="{B8F0A17D-410F-4586-B746-C918762DD62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2990" y1="48810" x2="32990" y2="48810"/>
                        <a14:foregroundMark x1="50515" y1="52381" x2="50515" y2="52381"/>
                        <a14:foregroundMark x1="69072" y1="51190" x2="69072" y2="511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7722" y="91278"/>
            <a:ext cx="1185127" cy="515482"/>
          </a:xfrm>
          <a:prstGeom prst="rect">
            <a:avLst/>
          </a:prstGeom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446C0E04-F26B-4CE0-A2C3-C0033D8EB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776" y="53174"/>
            <a:ext cx="2544004" cy="508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C137DED6-4571-4383-A1CE-2B5779B10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40F09-AC87-4584-98DB-E279FB98ACA4}" type="slidenum">
              <a:rPr kumimoji="1" lang="ja-JP" altLang="en-US" smtClean="0"/>
              <a:t>10</a:t>
            </a:fld>
            <a:endParaRPr kumimoji="1" lang="ja-JP" altLang="en-US"/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E9CFF97A-D552-4B99-B4B4-B7917726B615}"/>
              </a:ext>
            </a:extLst>
          </p:cNvPr>
          <p:cNvSpPr txBox="1"/>
          <p:nvPr/>
        </p:nvSpPr>
        <p:spPr>
          <a:xfrm>
            <a:off x="658806" y="2241202"/>
            <a:ext cx="2693994" cy="1164469"/>
          </a:xfrm>
          <a:prstGeom prst="roundRect">
            <a:avLst/>
          </a:prstGeom>
          <a:solidFill>
            <a:schemeClr val="accent6">
              <a:lumMod val="20000"/>
              <a:lumOff val="80000"/>
              <a:alpha val="60000"/>
            </a:schemeClr>
          </a:solidFill>
        </p:spPr>
        <p:txBody>
          <a:bodyPr wrap="square" lIns="288000" tIns="72000" bIns="7200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spcBef>
                <a:spcPts val="191"/>
              </a:spcBef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en-US" altLang="ja-JP" dirty="0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9E43DE46-1CDC-46B8-9210-6281E72E54AC}"/>
              </a:ext>
            </a:extLst>
          </p:cNvPr>
          <p:cNvSpPr txBox="1"/>
          <p:nvPr/>
        </p:nvSpPr>
        <p:spPr>
          <a:xfrm>
            <a:off x="3606003" y="2241202"/>
            <a:ext cx="2693994" cy="1164469"/>
          </a:xfrm>
          <a:prstGeom prst="roundRect">
            <a:avLst/>
          </a:prstGeom>
          <a:solidFill>
            <a:schemeClr val="accent6">
              <a:lumMod val="20000"/>
              <a:lumOff val="80000"/>
              <a:alpha val="60000"/>
            </a:schemeClr>
          </a:solidFill>
        </p:spPr>
        <p:txBody>
          <a:bodyPr wrap="square" lIns="288000" tIns="72000" bIns="7200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spcBef>
                <a:spcPts val="191"/>
              </a:spcBef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en-US" altLang="ja-JP" dirty="0"/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E2921565-2728-4950-ACA6-2D79A948B3C8}"/>
              </a:ext>
            </a:extLst>
          </p:cNvPr>
          <p:cNvSpPr txBox="1"/>
          <p:nvPr/>
        </p:nvSpPr>
        <p:spPr>
          <a:xfrm>
            <a:off x="6582227" y="2241202"/>
            <a:ext cx="2693994" cy="1164469"/>
          </a:xfrm>
          <a:prstGeom prst="roundRect">
            <a:avLst/>
          </a:prstGeom>
          <a:solidFill>
            <a:schemeClr val="accent6">
              <a:lumMod val="20000"/>
              <a:lumOff val="80000"/>
              <a:alpha val="60000"/>
            </a:schemeClr>
          </a:solidFill>
        </p:spPr>
        <p:txBody>
          <a:bodyPr wrap="square" lIns="288000" tIns="72000" bIns="7200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spcBef>
                <a:spcPts val="191"/>
              </a:spcBef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en-US" altLang="ja-JP" dirty="0"/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65840379-77AA-479A-9601-19B0C611675B}"/>
              </a:ext>
            </a:extLst>
          </p:cNvPr>
          <p:cNvSpPr txBox="1"/>
          <p:nvPr/>
        </p:nvSpPr>
        <p:spPr>
          <a:xfrm>
            <a:off x="2150259" y="3935316"/>
            <a:ext cx="2693994" cy="1164469"/>
          </a:xfrm>
          <a:prstGeom prst="roundRect">
            <a:avLst/>
          </a:prstGeom>
          <a:solidFill>
            <a:schemeClr val="accent6">
              <a:lumMod val="20000"/>
              <a:lumOff val="80000"/>
              <a:alpha val="60000"/>
            </a:schemeClr>
          </a:solidFill>
        </p:spPr>
        <p:txBody>
          <a:bodyPr wrap="square" lIns="288000" tIns="72000" bIns="7200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spcBef>
                <a:spcPts val="191"/>
              </a:spcBef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en-US" altLang="ja-JP" dirty="0"/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62BD940A-5BA5-476D-8D3B-02D7ED001C94}"/>
              </a:ext>
            </a:extLst>
          </p:cNvPr>
          <p:cNvSpPr txBox="1"/>
          <p:nvPr/>
        </p:nvSpPr>
        <p:spPr>
          <a:xfrm>
            <a:off x="5097456" y="3935316"/>
            <a:ext cx="2693994" cy="1164469"/>
          </a:xfrm>
          <a:prstGeom prst="roundRect">
            <a:avLst/>
          </a:prstGeom>
          <a:solidFill>
            <a:schemeClr val="accent6">
              <a:lumMod val="20000"/>
              <a:lumOff val="80000"/>
              <a:alpha val="60000"/>
            </a:schemeClr>
          </a:solidFill>
        </p:spPr>
        <p:txBody>
          <a:bodyPr wrap="square" lIns="288000" tIns="72000" bIns="7200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spcBef>
                <a:spcPts val="191"/>
              </a:spcBef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en-US" altLang="ja-JP" dirty="0"/>
          </a:p>
        </p:txBody>
      </p: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B50D4DCE-9410-447A-B7D1-EC583FC05CE0}"/>
              </a:ext>
            </a:extLst>
          </p:cNvPr>
          <p:cNvSpPr/>
          <p:nvPr/>
        </p:nvSpPr>
        <p:spPr>
          <a:xfrm>
            <a:off x="1515748" y="2384427"/>
            <a:ext cx="1797369" cy="885507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/>
            <a:r>
              <a:rPr kumimoji="1" lang="ja-JP" altLang="en-US" sz="2000" b="1" dirty="0">
                <a:solidFill>
                  <a:srgbClr val="3FA43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提携司法書士</a:t>
            </a:r>
            <a:endParaRPr kumimoji="1" lang="en-US" altLang="ja-JP" sz="2000" b="1" dirty="0">
              <a:solidFill>
                <a:srgbClr val="3FA437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2000" b="1" dirty="0">
                <a:solidFill>
                  <a:srgbClr val="3FA43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紹介サービス</a:t>
            </a:r>
            <a:endParaRPr lang="ja-JP" altLang="en-US" sz="1800" b="1" dirty="0">
              <a:solidFill>
                <a:srgbClr val="3FA437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53" name="Picture 2" descr="people icon">
            <a:extLst>
              <a:ext uri="{FF2B5EF4-FFF2-40B4-BE49-F238E27FC236}">
                <a16:creationId xmlns:a16="http://schemas.microsoft.com/office/drawing/2014/main" id="{65196454-165E-44A3-A992-0A8D7281C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97456" y="3836678"/>
            <a:ext cx="885507" cy="88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" descr="report icon">
            <a:extLst>
              <a:ext uri="{FF2B5EF4-FFF2-40B4-BE49-F238E27FC236}">
                <a16:creationId xmlns:a16="http://schemas.microsoft.com/office/drawing/2014/main" id="{0CDE6A25-384F-4876-ACD0-8DE0B8441E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06003" y="2186042"/>
            <a:ext cx="885507" cy="88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service introduction icon">
            <a:extLst>
              <a:ext uri="{FF2B5EF4-FFF2-40B4-BE49-F238E27FC236}">
                <a16:creationId xmlns:a16="http://schemas.microsoft.com/office/drawing/2014/main" id="{8F460B37-B4C5-4C7B-B6E5-8CF7F3072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1042" y="2186042"/>
            <a:ext cx="885507" cy="885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楕円 55">
            <a:extLst>
              <a:ext uri="{FF2B5EF4-FFF2-40B4-BE49-F238E27FC236}">
                <a16:creationId xmlns:a16="http://schemas.microsoft.com/office/drawing/2014/main" id="{4EFB8B95-239A-4947-8742-1B86D1D269F2}"/>
              </a:ext>
            </a:extLst>
          </p:cNvPr>
          <p:cNvSpPr/>
          <p:nvPr/>
        </p:nvSpPr>
        <p:spPr>
          <a:xfrm>
            <a:off x="6582227" y="2190063"/>
            <a:ext cx="885507" cy="885507"/>
          </a:xfrm>
          <a:prstGeom prst="ellipse">
            <a:avLst/>
          </a:prstGeom>
          <a:gradFill flip="none" rotWithShape="1">
            <a:gsLst>
              <a:gs pos="0">
                <a:srgbClr val="1E8A48"/>
              </a:gs>
              <a:gs pos="100000">
                <a:srgbClr val="4CAA4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楕円 56">
            <a:extLst>
              <a:ext uri="{FF2B5EF4-FFF2-40B4-BE49-F238E27FC236}">
                <a16:creationId xmlns:a16="http://schemas.microsoft.com/office/drawing/2014/main" id="{F4A6CA01-8614-4212-B71B-C7D94A94B685}"/>
              </a:ext>
            </a:extLst>
          </p:cNvPr>
          <p:cNvSpPr/>
          <p:nvPr/>
        </p:nvSpPr>
        <p:spPr>
          <a:xfrm>
            <a:off x="2150259" y="3836678"/>
            <a:ext cx="885507" cy="885507"/>
          </a:xfrm>
          <a:prstGeom prst="ellipse">
            <a:avLst/>
          </a:prstGeom>
          <a:gradFill flip="none" rotWithShape="1">
            <a:gsLst>
              <a:gs pos="0">
                <a:srgbClr val="1E8A48"/>
              </a:gs>
              <a:gs pos="100000">
                <a:srgbClr val="4CAA4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20DFF7A5-E69C-49AB-B3B1-645489356EF8}"/>
              </a:ext>
            </a:extLst>
          </p:cNvPr>
          <p:cNvSpPr/>
          <p:nvPr/>
        </p:nvSpPr>
        <p:spPr>
          <a:xfrm>
            <a:off x="4451828" y="2384427"/>
            <a:ext cx="1797369" cy="885507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/>
            <a:r>
              <a:rPr kumimoji="1" lang="ja-JP" altLang="en-US" sz="2000" b="1" dirty="0">
                <a:solidFill>
                  <a:srgbClr val="3FA43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マンション資産価値レポート</a:t>
            </a:r>
            <a:endParaRPr lang="ja-JP" altLang="en-US" sz="1800" b="1" dirty="0">
              <a:solidFill>
                <a:srgbClr val="3FA437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23D6CAE9-436E-417F-88DC-1D73C9F94BE3}"/>
              </a:ext>
            </a:extLst>
          </p:cNvPr>
          <p:cNvSpPr/>
          <p:nvPr/>
        </p:nvSpPr>
        <p:spPr>
          <a:xfrm>
            <a:off x="7428052" y="2384427"/>
            <a:ext cx="1797369" cy="885507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/>
            <a:r>
              <a:rPr kumimoji="1" lang="ja-JP" altLang="en-US" sz="2000" b="1" dirty="0">
                <a:solidFill>
                  <a:srgbClr val="3FA43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資産価値向上</a:t>
            </a:r>
          </a:p>
          <a:p>
            <a:pPr algn="ctr"/>
            <a:r>
              <a:rPr kumimoji="1" lang="ja-JP" altLang="en-US" sz="2000" b="1" dirty="0">
                <a:solidFill>
                  <a:srgbClr val="3FA43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アクション提案</a:t>
            </a:r>
          </a:p>
        </p:txBody>
      </p:sp>
      <p:sp>
        <p:nvSpPr>
          <p:cNvPr id="63" name="正方形/長方形 62">
            <a:extLst>
              <a:ext uri="{FF2B5EF4-FFF2-40B4-BE49-F238E27FC236}">
                <a16:creationId xmlns:a16="http://schemas.microsoft.com/office/drawing/2014/main" id="{8AC52049-A977-4D8B-9781-395EA22A119B}"/>
              </a:ext>
            </a:extLst>
          </p:cNvPr>
          <p:cNvSpPr/>
          <p:nvPr/>
        </p:nvSpPr>
        <p:spPr>
          <a:xfrm>
            <a:off x="2868925" y="4095655"/>
            <a:ext cx="1797369" cy="885507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/>
            <a:r>
              <a:rPr kumimoji="1" lang="ja-JP" altLang="en-US" sz="2000" b="1" dirty="0">
                <a:solidFill>
                  <a:srgbClr val="3FA43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資産運用</a:t>
            </a:r>
            <a:endParaRPr kumimoji="1" lang="en-US" altLang="ja-JP" sz="2000" b="1" dirty="0">
              <a:solidFill>
                <a:srgbClr val="3FA437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2000" b="1" dirty="0">
                <a:solidFill>
                  <a:srgbClr val="3FA43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サポート</a:t>
            </a:r>
            <a:endParaRPr lang="ja-JP" altLang="en-US" sz="1800" b="1" dirty="0">
              <a:solidFill>
                <a:srgbClr val="3FA437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5" name="正方形/長方形 64">
            <a:extLst>
              <a:ext uri="{FF2B5EF4-FFF2-40B4-BE49-F238E27FC236}">
                <a16:creationId xmlns:a16="http://schemas.microsoft.com/office/drawing/2014/main" id="{7661BE10-365F-4D79-B9D0-9D60B7417C41}"/>
              </a:ext>
            </a:extLst>
          </p:cNvPr>
          <p:cNvSpPr/>
          <p:nvPr/>
        </p:nvSpPr>
        <p:spPr>
          <a:xfrm>
            <a:off x="5829300" y="4095655"/>
            <a:ext cx="1985967" cy="885507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/>
            <a:r>
              <a:rPr kumimoji="1" lang="ja-JP" altLang="en-US" sz="2000" b="1" dirty="0">
                <a:solidFill>
                  <a:srgbClr val="3FA43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理事会運営・</a:t>
            </a:r>
            <a:endParaRPr kumimoji="1" lang="en-US" altLang="ja-JP" sz="2000" b="1" dirty="0">
              <a:solidFill>
                <a:srgbClr val="3FA437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2000" b="1" dirty="0">
                <a:solidFill>
                  <a:srgbClr val="3FA43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管理組合</a:t>
            </a:r>
            <a:endParaRPr kumimoji="1" lang="en-US" altLang="ja-JP" sz="2000" b="1" dirty="0">
              <a:solidFill>
                <a:srgbClr val="3FA437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2000" b="1" dirty="0">
                <a:solidFill>
                  <a:srgbClr val="3FA43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運営用コンテンツ</a:t>
            </a:r>
            <a:endParaRPr lang="ja-JP" altLang="en-US" sz="1800" b="1" dirty="0">
              <a:solidFill>
                <a:srgbClr val="3FA437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67" name="図 66">
            <a:extLst>
              <a:ext uri="{FF2B5EF4-FFF2-40B4-BE49-F238E27FC236}">
                <a16:creationId xmlns:a16="http://schemas.microsoft.com/office/drawing/2014/main" id="{E528110C-DE40-4442-B2F2-C08BEA1081E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4476" y="2300467"/>
            <a:ext cx="636305" cy="641296"/>
          </a:xfrm>
          <a:prstGeom prst="rect">
            <a:avLst/>
          </a:prstGeom>
        </p:spPr>
      </p:pic>
      <p:pic>
        <p:nvPicPr>
          <p:cNvPr id="68" name="図 67">
            <a:extLst>
              <a:ext uri="{FF2B5EF4-FFF2-40B4-BE49-F238E27FC236}">
                <a16:creationId xmlns:a16="http://schemas.microsoft.com/office/drawing/2014/main" id="{95FE3359-5DDB-4CC3-8B3B-5812EAE9001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2769" y="4055318"/>
            <a:ext cx="462474" cy="46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374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176;p6">
            <a:extLst>
              <a:ext uri="{FF2B5EF4-FFF2-40B4-BE49-F238E27FC236}">
                <a16:creationId xmlns:a16="http://schemas.microsoft.com/office/drawing/2014/main" id="{ED4FC9F9-3A63-4484-8E14-7F677175AB0B}"/>
              </a:ext>
            </a:extLst>
          </p:cNvPr>
          <p:cNvSpPr txBox="1"/>
          <p:nvPr/>
        </p:nvSpPr>
        <p:spPr>
          <a:xfrm>
            <a:off x="658807" y="1167354"/>
            <a:ext cx="8617414" cy="651193"/>
          </a:xfrm>
          <a:prstGeom prst="rect">
            <a:avLst/>
          </a:prstGeom>
          <a:solidFill>
            <a:srgbClr val="3FA437"/>
          </a:solidFill>
          <a:ln>
            <a:noFill/>
          </a:ln>
        </p:spPr>
        <p:txBody>
          <a:bodyPr spcFirstLastPara="1" wrap="square" lIns="87179" tIns="43577" rIns="87179" bIns="43577" anchor="ctr" anchorCtr="1">
            <a:noAutofit/>
          </a:bodyPr>
          <a:lstStyle/>
          <a:p>
            <a:r>
              <a:rPr lang="ja-JP" altLang="en-US" sz="2400" b="1" dirty="0">
                <a:solidFill>
                  <a:schemeClr val="bg1"/>
                </a:solidFill>
                <a:latin typeface="Meiryo UI"/>
                <a:ea typeface="Meiryo UI"/>
              </a:rPr>
              <a:t>「マンション管理」・「資産価値分析」に特化した不動産仲介業者</a:t>
            </a:r>
          </a:p>
        </p:txBody>
      </p:sp>
      <p:sp>
        <p:nvSpPr>
          <p:cNvPr id="24" name="タイトル 5">
            <a:extLst>
              <a:ext uri="{FF2B5EF4-FFF2-40B4-BE49-F238E27FC236}">
                <a16:creationId xmlns:a16="http://schemas.microsoft.com/office/drawing/2014/main" id="{2E0F1B6B-1340-40F9-B20D-38251339F1C4}"/>
              </a:ext>
            </a:extLst>
          </p:cNvPr>
          <p:cNvSpPr txBox="1">
            <a:spLocks/>
          </p:cNvSpPr>
          <p:nvPr/>
        </p:nvSpPr>
        <p:spPr>
          <a:xfrm>
            <a:off x="657102" y="567549"/>
            <a:ext cx="7670800" cy="6711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87188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669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pPr>
              <a:buClrTx/>
              <a:buFontTx/>
            </a:pPr>
            <a:r>
              <a:rPr lang="en-US" altLang="ja-JP" sz="265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【</a:t>
            </a:r>
            <a:r>
              <a:rPr lang="ja-JP" altLang="en-US" sz="265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参考</a:t>
            </a:r>
            <a:r>
              <a:rPr lang="en-US" altLang="ja-JP" sz="265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】</a:t>
            </a:r>
            <a:r>
              <a:rPr lang="ja-JP" altLang="en-US" sz="265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/>
                <a:ea typeface="Meiryo UI"/>
              </a:rPr>
              <a:t>コンドミニアム・アセットマネジメント株式会社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AAD7C8F-FCF9-4EFB-A26E-329195E35FE8}"/>
              </a:ext>
            </a:extLst>
          </p:cNvPr>
          <p:cNvSpPr txBox="1"/>
          <p:nvPr/>
        </p:nvSpPr>
        <p:spPr>
          <a:xfrm>
            <a:off x="789783" y="4323954"/>
            <a:ext cx="8486438" cy="2189997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2400" b="1" dirty="0">
                <a:solidFill>
                  <a:srgbClr val="3FA43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コンドミニアム・アセットマネジメント株式会社は</a:t>
            </a:r>
            <a:endParaRPr lang="en-US" altLang="ja-JP" sz="2400" b="1" dirty="0">
              <a:solidFill>
                <a:srgbClr val="3FA437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2400" b="1" dirty="0">
                <a:solidFill>
                  <a:srgbClr val="3FA43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「マンション管理」「資産価値分析」に特化した不動産仲介会社です。</a:t>
            </a:r>
          </a:p>
          <a:p>
            <a:pPr algn="ctr"/>
            <a:r>
              <a:rPr lang="ja-JP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重要事項調査報告書と長期修繕計画書を読み解き、</a:t>
            </a:r>
            <a:endParaRPr lang="en-US" altLang="ja-JP" sz="20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管理情報を軸にマンション資産価値を見極めます。</a:t>
            </a:r>
          </a:p>
          <a:p>
            <a:pPr algn="ctr"/>
            <a:endParaRPr lang="ja-JP" altLang="en-US" sz="6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また、ご購入者様にカウンセリングサービス「Journey（ジャーニー）」、</a:t>
            </a:r>
            <a:endParaRPr lang="en-US" altLang="ja-JP" sz="20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物件の見極め、ご自身の条件整理をご提供しております。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2651A3F0-1934-4F9C-830B-2C7026659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776" y="53174"/>
            <a:ext cx="2544004" cy="508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AEA0A7D-4745-4F23-8E58-310763E723D4}"/>
              </a:ext>
            </a:extLst>
          </p:cNvPr>
          <p:cNvSpPr txBox="1"/>
          <p:nvPr/>
        </p:nvSpPr>
        <p:spPr>
          <a:xfrm>
            <a:off x="5352644" y="3179686"/>
            <a:ext cx="3915322" cy="8002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ja-JP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コンドミニアム・アセットマネジメント</a:t>
            </a:r>
            <a:endParaRPr lang="en-US" altLang="ja-JP" sz="18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渕ノ上プロフィール</a:t>
            </a:r>
          </a:p>
          <a:p>
            <a:pPr algn="ctr"/>
            <a:r>
              <a:rPr lang="ja-JP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https://kawlu.com/journal/member/page-57139/</a:t>
            </a:r>
            <a:endParaRPr lang="ja-JP" sz="10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6CB6C012-F88F-46E6-A210-5195BFA13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40F09-AC87-4584-98DB-E279FB98ACA4}" type="slidenum">
              <a:rPr kumimoji="1" lang="ja-JP" altLang="en-US" smtClean="0"/>
              <a:t>11</a:t>
            </a:fld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471AC4C-C571-4C14-9409-56F88045FD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07" y="1986780"/>
            <a:ext cx="4742350" cy="2189997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A3D6A9C-7327-4269-B3E3-34E1CA507DA4}"/>
              </a:ext>
            </a:extLst>
          </p:cNvPr>
          <p:cNvSpPr txBox="1"/>
          <p:nvPr/>
        </p:nvSpPr>
        <p:spPr>
          <a:xfrm>
            <a:off x="5331871" y="2208374"/>
            <a:ext cx="3915322" cy="5309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ja-JP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https://coam.co.jp/</a:t>
            </a:r>
          </a:p>
          <a:p>
            <a:pPr algn="ctr"/>
            <a:r>
              <a:rPr lang="ja-JP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https://note.com/coam</a:t>
            </a:r>
            <a:endParaRPr lang="en-US" altLang="ja-JP" sz="800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6085225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5296</TotalTime>
  <Words>1309</Words>
  <Application>Microsoft Macintosh PowerPoint</Application>
  <PresentationFormat>A4 210 x 297 mm</PresentationFormat>
  <Paragraphs>199</Paragraphs>
  <Slides>12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12</vt:i4>
      </vt:variant>
    </vt:vector>
  </HeadingPairs>
  <TitlesOfParts>
    <vt:vector size="18" baseType="lpstr">
      <vt:lpstr>Garamond</vt:lpstr>
      <vt:lpstr>Arial</vt:lpstr>
      <vt:lpstr>Meiryo UI</vt:lpstr>
      <vt:lpstr>游ゴシック</vt:lpstr>
      <vt:lpstr>デザインの設定</vt:lpstr>
      <vt:lpstr>1_デザインの設定</vt:lpstr>
      <vt:lpstr>PowerPoint プレゼンテーション</vt:lpstr>
      <vt:lpstr>PowerPoint プレゼンテーション</vt:lpstr>
      <vt:lpstr>１－１．サービス概要</vt:lpstr>
      <vt:lpstr>１－２．提供会社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５．まとめ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渕ノ上弘和</dc:creator>
  <cp:lastModifiedBy>Fuchinoue Hirokazu</cp:lastModifiedBy>
  <cp:revision>863</cp:revision>
  <dcterms:created xsi:type="dcterms:W3CDTF">2020-04-15T11:44:49Z</dcterms:created>
  <dcterms:modified xsi:type="dcterms:W3CDTF">2021-03-10T00:20:42Z</dcterms:modified>
</cp:coreProperties>
</file>