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8" r:id="rId3"/>
    <p:sldId id="259" r:id="rId4"/>
    <p:sldId id="258" r:id="rId5"/>
    <p:sldId id="262" r:id="rId6"/>
    <p:sldId id="264" r:id="rId7"/>
    <p:sldId id="266" r:id="rId8"/>
    <p:sldId id="265" r:id="rId9"/>
  </p:sldIdLst>
  <p:sldSz cx="6858000" cy="9144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27" autoAdjust="0"/>
    <p:restoredTop sz="94660"/>
  </p:normalViewPr>
  <p:slideViewPr>
    <p:cSldViewPr snapToGrid="0">
      <p:cViewPr>
        <p:scale>
          <a:sx n="66" d="100"/>
          <a:sy n="66" d="100"/>
        </p:scale>
        <p:origin x="3174"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2136058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87428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159466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316680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3359202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469581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1191664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2971078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4120964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3028215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A29F383-AF5A-4BB7-B942-36A2AAE36E52}" type="datetimeFigureOut">
              <a:rPr kumimoji="1" lang="ja-JP" altLang="en-US" smtClean="0"/>
              <a:t>2021/12/29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2855907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9A29F383-AF5A-4BB7-B942-36A2AAE36E52}" type="datetimeFigureOut">
              <a:rPr kumimoji="1" lang="ja-JP" altLang="en-US" smtClean="0"/>
              <a:t>2021/12/29</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7460BC21-5F0C-4E02-BFA6-B2A9309DEB66}" type="slidenum">
              <a:rPr kumimoji="1" lang="ja-JP" altLang="en-US" smtClean="0"/>
              <a:t>‹#›</a:t>
            </a:fld>
            <a:endParaRPr kumimoji="1" lang="ja-JP" altLang="en-US"/>
          </a:p>
        </p:txBody>
      </p:sp>
    </p:spTree>
    <p:extLst>
      <p:ext uri="{BB962C8B-B14F-4D97-AF65-F5344CB8AC3E}">
        <p14:creationId xmlns:p14="http://schemas.microsoft.com/office/powerpoint/2010/main" val="21441438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p:cNvSpPr txBox="1"/>
          <p:nvPr/>
        </p:nvSpPr>
        <p:spPr>
          <a:xfrm>
            <a:off x="1980819" y="726417"/>
            <a:ext cx="3073277" cy="1200329"/>
          </a:xfrm>
          <a:prstGeom prst="rect">
            <a:avLst/>
          </a:prstGeom>
          <a:noFill/>
        </p:spPr>
        <p:txBody>
          <a:bodyPr wrap="none" rtlCol="0">
            <a:spAutoFit/>
          </a:bodyPr>
          <a:lstStyle/>
          <a:p>
            <a:pPr lvl="0" algn="ctr"/>
            <a:r>
              <a:rPr kumimoji="0" lang="ja-JP" altLang="en-US" dirty="0" smtClean="0">
                <a:solidFill>
                  <a:srgbClr val="222222"/>
                </a:solidFill>
                <a:cs typeface="Arial" panose="020B0604020202020204" pitchFamily="34" charset="0"/>
              </a:rPr>
              <a:t>サービス付き高齢者向け住宅</a:t>
            </a:r>
            <a:endParaRPr kumimoji="0" lang="en-US" altLang="ja-JP" dirty="0" smtClean="0">
              <a:solidFill>
                <a:srgbClr val="222222"/>
              </a:solidFill>
              <a:cs typeface="Arial" panose="020B0604020202020204" pitchFamily="34" charset="0"/>
            </a:endParaRPr>
          </a:p>
          <a:p>
            <a:pPr lvl="0" algn="ctr"/>
            <a:r>
              <a:rPr kumimoji="0" lang="ja-JP" altLang="en-US" dirty="0" err="1" smtClean="0">
                <a:solidFill>
                  <a:srgbClr val="222222"/>
                </a:solidFill>
                <a:cs typeface="Arial" panose="020B0604020202020204" pitchFamily="34" charset="0"/>
              </a:rPr>
              <a:t>なな</a:t>
            </a:r>
            <a:r>
              <a:rPr kumimoji="0" lang="ja-JP" altLang="en-US" dirty="0" smtClean="0">
                <a:solidFill>
                  <a:srgbClr val="222222"/>
                </a:solidFill>
                <a:cs typeface="Arial" panose="020B0604020202020204" pitchFamily="34" charset="0"/>
              </a:rPr>
              <a:t>ゆめホーム門真浜町</a:t>
            </a:r>
            <a:endParaRPr kumimoji="0" lang="en-US" altLang="ja-JP" dirty="0" smtClean="0">
              <a:solidFill>
                <a:srgbClr val="222222"/>
              </a:solidFill>
              <a:cs typeface="Arial" panose="020B0604020202020204" pitchFamily="34" charset="0"/>
            </a:endParaRPr>
          </a:p>
          <a:p>
            <a:pPr lvl="0" algn="ctr"/>
            <a:endParaRPr lang="en-US" altLang="ja-JP" dirty="0" smtClean="0"/>
          </a:p>
          <a:p>
            <a:pPr lvl="0" algn="ctr"/>
            <a:r>
              <a:rPr lang="ja-JP" altLang="en-US" dirty="0" smtClean="0"/>
              <a:t>入居</a:t>
            </a:r>
            <a:r>
              <a:rPr lang="ja-JP" altLang="en-US" dirty="0"/>
              <a:t>のしおり</a:t>
            </a:r>
            <a:endParaRPr kumimoji="1" lang="ja-JP" altLang="en-US" dirty="0"/>
          </a:p>
        </p:txBody>
      </p:sp>
      <p:sp>
        <p:nvSpPr>
          <p:cNvPr id="23" name="正方形/長方形 22"/>
          <p:cNvSpPr/>
          <p:nvPr/>
        </p:nvSpPr>
        <p:spPr>
          <a:xfrm>
            <a:off x="6916364" y="4632505"/>
            <a:ext cx="4605867" cy="401665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2732392" y="2766647"/>
            <a:ext cx="1545616" cy="369332"/>
          </a:xfrm>
          <a:prstGeom prst="rect">
            <a:avLst/>
          </a:prstGeom>
          <a:noFill/>
        </p:spPr>
        <p:txBody>
          <a:bodyPr wrap="none" rtlCol="0">
            <a:spAutoFit/>
          </a:bodyPr>
          <a:lstStyle/>
          <a:p>
            <a:r>
              <a:rPr kumimoji="1" lang="ja-JP" altLang="en-US" dirty="0" smtClean="0"/>
              <a:t>ご入居の流れ</a:t>
            </a:r>
            <a:endParaRPr kumimoji="1" lang="ja-JP" altLang="en-US" dirty="0"/>
          </a:p>
        </p:txBody>
      </p:sp>
      <p:sp>
        <p:nvSpPr>
          <p:cNvPr id="25" name="テキスト ボックス 24"/>
          <p:cNvSpPr txBox="1"/>
          <p:nvPr/>
        </p:nvSpPr>
        <p:spPr>
          <a:xfrm>
            <a:off x="1306755" y="3466462"/>
            <a:ext cx="5410135" cy="4893647"/>
          </a:xfrm>
          <a:prstGeom prst="rect">
            <a:avLst/>
          </a:prstGeom>
          <a:noFill/>
        </p:spPr>
        <p:txBody>
          <a:bodyPr wrap="none" rtlCol="0">
            <a:spAutoFit/>
          </a:bodyPr>
          <a:lstStyle/>
          <a:p>
            <a:pPr>
              <a:lnSpc>
                <a:spcPct val="150000"/>
              </a:lnSpc>
            </a:pPr>
            <a:r>
              <a:rPr kumimoji="1" lang="ja-JP" altLang="en-US" sz="1600" dirty="0" smtClean="0"/>
              <a:t>入居相談・ご見学　</a:t>
            </a:r>
            <a:endParaRPr kumimoji="1" lang="en-US" altLang="ja-JP" sz="1600" dirty="0" smtClean="0"/>
          </a:p>
          <a:p>
            <a:pPr>
              <a:lnSpc>
                <a:spcPct val="150000"/>
              </a:lnSpc>
            </a:pPr>
            <a:endParaRPr lang="en-US" altLang="ja-JP" sz="1600" dirty="0" smtClean="0"/>
          </a:p>
          <a:p>
            <a:pPr>
              <a:lnSpc>
                <a:spcPct val="150000"/>
              </a:lnSpc>
            </a:pPr>
            <a:r>
              <a:rPr lang="ja-JP" altLang="en-US" sz="1600" dirty="0" smtClean="0"/>
              <a:t>入居に関するご説明</a:t>
            </a:r>
            <a:endParaRPr lang="en-US" altLang="ja-JP" sz="1600" dirty="0"/>
          </a:p>
          <a:p>
            <a:pPr>
              <a:lnSpc>
                <a:spcPct val="150000"/>
              </a:lnSpc>
            </a:pPr>
            <a:endParaRPr lang="en-US" altLang="ja-JP" sz="1600" dirty="0" smtClean="0"/>
          </a:p>
          <a:p>
            <a:pPr>
              <a:lnSpc>
                <a:spcPct val="150000"/>
              </a:lnSpc>
            </a:pPr>
            <a:r>
              <a:rPr lang="ja-JP" altLang="en-US" sz="1600" dirty="0" smtClean="0"/>
              <a:t>入居者様との面談（アセスメント）</a:t>
            </a:r>
            <a:endParaRPr lang="en-US" altLang="ja-JP" sz="1600" dirty="0" smtClean="0"/>
          </a:p>
          <a:p>
            <a:pPr>
              <a:lnSpc>
                <a:spcPct val="150000"/>
              </a:lnSpc>
            </a:pPr>
            <a:endParaRPr lang="en-US" altLang="ja-JP" sz="1600" dirty="0"/>
          </a:p>
          <a:p>
            <a:pPr>
              <a:lnSpc>
                <a:spcPct val="150000"/>
              </a:lnSpc>
            </a:pPr>
            <a:r>
              <a:rPr kumimoji="1" lang="ja-JP" altLang="en-US" sz="1600" dirty="0" smtClean="0"/>
              <a:t>入居申込書のご提出（</a:t>
            </a:r>
            <a:r>
              <a:rPr kumimoji="1" lang="en-US" altLang="ja-JP" sz="1600" dirty="0" smtClean="0"/>
              <a:t>FASS</a:t>
            </a:r>
            <a:r>
              <a:rPr kumimoji="1" lang="ja-JP" altLang="en-US" sz="1600" dirty="0" smtClean="0"/>
              <a:t>入居申込書、</a:t>
            </a:r>
            <a:r>
              <a:rPr lang="ja-JP" altLang="en-US" sz="1600" dirty="0" smtClean="0"/>
              <a:t>身分証明書の提出）</a:t>
            </a:r>
            <a:endParaRPr kumimoji="1" lang="en-US" altLang="ja-JP" sz="1600" dirty="0" smtClean="0"/>
          </a:p>
          <a:p>
            <a:pPr>
              <a:lnSpc>
                <a:spcPct val="150000"/>
              </a:lnSpc>
            </a:pPr>
            <a:endParaRPr lang="en-US" altLang="ja-JP" sz="1600" dirty="0" smtClean="0"/>
          </a:p>
          <a:p>
            <a:pPr>
              <a:lnSpc>
                <a:spcPct val="150000"/>
              </a:lnSpc>
            </a:pPr>
            <a:r>
              <a:rPr kumimoji="1" lang="ja-JP" altLang="en-US" sz="1600" dirty="0" smtClean="0"/>
              <a:t>入居審査（フジ・アメニティサービス㈱）</a:t>
            </a:r>
            <a:endParaRPr kumimoji="1" lang="en-US" altLang="ja-JP" sz="1600" dirty="0" smtClean="0"/>
          </a:p>
          <a:p>
            <a:pPr>
              <a:lnSpc>
                <a:spcPct val="150000"/>
              </a:lnSpc>
            </a:pPr>
            <a:endParaRPr lang="en-US" altLang="ja-JP" sz="1600" dirty="0"/>
          </a:p>
          <a:p>
            <a:pPr>
              <a:lnSpc>
                <a:spcPct val="150000"/>
              </a:lnSpc>
            </a:pPr>
            <a:r>
              <a:rPr kumimoji="1" lang="ja-JP" altLang="en-US" sz="1600" dirty="0" smtClean="0"/>
              <a:t>ご契約</a:t>
            </a:r>
            <a:endParaRPr kumimoji="1" lang="en-US" altLang="ja-JP" sz="1600" dirty="0" smtClean="0"/>
          </a:p>
          <a:p>
            <a:pPr>
              <a:lnSpc>
                <a:spcPct val="150000"/>
              </a:lnSpc>
            </a:pPr>
            <a:endParaRPr lang="en-US" altLang="ja-JP" sz="1600" dirty="0"/>
          </a:p>
          <a:p>
            <a:pPr>
              <a:lnSpc>
                <a:spcPct val="150000"/>
              </a:lnSpc>
            </a:pPr>
            <a:r>
              <a:rPr kumimoji="1" lang="ja-JP" altLang="en-US" sz="1600" dirty="0" smtClean="0"/>
              <a:t>ご入居</a:t>
            </a:r>
            <a:endParaRPr kumimoji="1" lang="ja-JP" altLang="en-US" sz="1600" dirty="0"/>
          </a:p>
        </p:txBody>
      </p:sp>
      <p:pic>
        <p:nvPicPr>
          <p:cNvPr id="26" name="図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6407" y="4936974"/>
            <a:ext cx="2343150" cy="1952625"/>
          </a:xfrm>
          <a:prstGeom prst="rect">
            <a:avLst/>
          </a:prstGeom>
        </p:spPr>
      </p:pic>
      <p:sp>
        <p:nvSpPr>
          <p:cNvPr id="27" name="テキスト ボックス 26"/>
          <p:cNvSpPr txBox="1"/>
          <p:nvPr/>
        </p:nvSpPr>
        <p:spPr>
          <a:xfrm>
            <a:off x="7024512" y="6889599"/>
            <a:ext cx="3921266" cy="646331"/>
          </a:xfrm>
          <a:prstGeom prst="rect">
            <a:avLst/>
          </a:prstGeom>
          <a:noFill/>
        </p:spPr>
        <p:txBody>
          <a:bodyPr wrap="none" rtlCol="0">
            <a:spAutoFit/>
          </a:bodyPr>
          <a:lstStyle/>
          <a:p>
            <a:r>
              <a:rPr lang="ja-JP" altLang="en-US" dirty="0" smtClean="0"/>
              <a:t>こちらはイメージ図です。</a:t>
            </a:r>
            <a:endParaRPr lang="en-US" altLang="ja-JP" dirty="0" smtClean="0"/>
          </a:p>
          <a:p>
            <a:r>
              <a:rPr kumimoji="1" lang="ja-JP" altLang="en-US" dirty="0" smtClean="0"/>
              <a:t>縦に流れるようデザインお願いします。</a:t>
            </a:r>
            <a:endParaRPr kumimoji="1" lang="ja-JP" altLang="en-US" dirty="0"/>
          </a:p>
        </p:txBody>
      </p:sp>
      <p:cxnSp>
        <p:nvCxnSpPr>
          <p:cNvPr id="28" name="直線矢印コネクタ 27"/>
          <p:cNvCxnSpPr/>
          <p:nvPr/>
        </p:nvCxnSpPr>
        <p:spPr>
          <a:xfrm flipH="1" flipV="1">
            <a:off x="4549422" y="3814238"/>
            <a:ext cx="2167468" cy="1632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4415515" y="8649158"/>
            <a:ext cx="2435282" cy="369332"/>
          </a:xfrm>
          <a:prstGeom prst="rect">
            <a:avLst/>
          </a:prstGeom>
          <a:noFill/>
        </p:spPr>
        <p:txBody>
          <a:bodyPr wrap="none" rtlCol="0">
            <a:spAutoFit/>
          </a:bodyPr>
          <a:lstStyle/>
          <a:p>
            <a:r>
              <a:rPr kumimoji="1" lang="ja-JP" altLang="en-US" dirty="0" smtClean="0"/>
              <a:t>会社ロゴ</a:t>
            </a:r>
            <a:r>
              <a:rPr kumimoji="1" lang="en-US" altLang="ja-JP" dirty="0" smtClean="0"/>
              <a:t>※</a:t>
            </a:r>
            <a:r>
              <a:rPr kumimoji="1" lang="ja-JP" altLang="en-US" dirty="0" smtClean="0"/>
              <a:t>発注後納品</a:t>
            </a:r>
            <a:endParaRPr kumimoji="1" lang="ja-JP" altLang="en-US" dirty="0"/>
          </a:p>
        </p:txBody>
      </p:sp>
    </p:spTree>
    <p:extLst>
      <p:ext uri="{BB962C8B-B14F-4D97-AF65-F5344CB8AC3E}">
        <p14:creationId xmlns:p14="http://schemas.microsoft.com/office/powerpoint/2010/main" val="328241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8" descr="はじめての方へ】意外と時間がかかる！老人ホーム入居までの流れ｜LIFULL介護(旧HOME'S介護)"/>
          <p:cNvSpPr>
            <a:spLocks noChangeAspect="1" noChangeArrowheads="1"/>
          </p:cNvSpPr>
          <p:nvPr/>
        </p:nvSpPr>
        <p:spPr bwMode="auto">
          <a:xfrm>
            <a:off x="-1904647" y="8748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正方形/長方形 16"/>
          <p:cNvSpPr/>
          <p:nvPr/>
        </p:nvSpPr>
        <p:spPr>
          <a:xfrm>
            <a:off x="395112" y="241943"/>
            <a:ext cx="6220178" cy="2585323"/>
          </a:xfrm>
          <a:prstGeom prst="rect">
            <a:avLst/>
          </a:prstGeom>
        </p:spPr>
        <p:txBody>
          <a:bodyPr wrap="square">
            <a:spAutoFit/>
          </a:bodyPr>
          <a:lstStyle/>
          <a:p>
            <a:pPr lvl="0" algn="ctr"/>
            <a:r>
              <a:rPr kumimoji="0" lang="ja-JP" altLang="en-US" dirty="0" err="1">
                <a:solidFill>
                  <a:srgbClr val="222222"/>
                </a:solidFill>
                <a:cs typeface="Arial" panose="020B0604020202020204" pitchFamily="34" charset="0"/>
              </a:rPr>
              <a:t>なな</a:t>
            </a:r>
            <a:r>
              <a:rPr kumimoji="0" lang="ja-JP" altLang="en-US" dirty="0">
                <a:solidFill>
                  <a:srgbClr val="222222"/>
                </a:solidFill>
                <a:cs typeface="Arial" panose="020B0604020202020204" pitchFamily="34" charset="0"/>
              </a:rPr>
              <a:t>ゆめホーム門真浜町</a:t>
            </a:r>
            <a:endParaRPr kumimoji="0" lang="en-US" altLang="ja-JP" dirty="0">
              <a:solidFill>
                <a:srgbClr val="222222"/>
              </a:solidFill>
              <a:cs typeface="Arial" panose="020B0604020202020204" pitchFamily="34" charset="0"/>
            </a:endParaRPr>
          </a:p>
          <a:p>
            <a:pPr lvl="0" algn="ctr"/>
            <a:r>
              <a:rPr kumimoji="0" lang="ja-JP" altLang="ja-JP" dirty="0">
                <a:solidFill>
                  <a:srgbClr val="222222"/>
                </a:solidFill>
                <a:cs typeface="Arial" panose="020B0604020202020204" pitchFamily="34" charset="0"/>
              </a:rPr>
              <a:t>施設理念</a:t>
            </a:r>
            <a:endParaRPr kumimoji="0" lang="en-US" altLang="ja-JP" dirty="0">
              <a:solidFill>
                <a:srgbClr val="222222"/>
              </a:solidFill>
              <a:cs typeface="Arial" panose="020B0604020202020204" pitchFamily="34" charset="0"/>
            </a:endParaRPr>
          </a:p>
          <a:p>
            <a:pPr lvl="0"/>
            <a:endParaRPr kumimoji="0" lang="ja-JP" altLang="ja-JP" dirty="0"/>
          </a:p>
          <a:p>
            <a:pPr lvl="0"/>
            <a:r>
              <a:rPr kumimoji="0" lang="ja-JP" altLang="en-US" dirty="0" smtClean="0">
                <a:solidFill>
                  <a:srgbClr val="222222"/>
                </a:solidFill>
                <a:cs typeface="Arial" panose="020B0604020202020204" pitchFamily="34" charset="0"/>
              </a:rPr>
              <a:t>住み慣れたご自宅で夢のある暮らしをいつまでも。</a:t>
            </a:r>
            <a:endParaRPr kumimoji="0" lang="en-US" altLang="ja-JP" dirty="0" smtClean="0">
              <a:solidFill>
                <a:srgbClr val="222222"/>
              </a:solidFill>
              <a:cs typeface="Arial" panose="020B0604020202020204" pitchFamily="34" charset="0"/>
            </a:endParaRPr>
          </a:p>
          <a:p>
            <a:pPr lvl="0"/>
            <a:endParaRPr kumimoji="0" lang="en-US" altLang="ja-JP" dirty="0">
              <a:solidFill>
                <a:srgbClr val="222222"/>
              </a:solidFill>
              <a:cs typeface="Arial" panose="020B0604020202020204" pitchFamily="34" charset="0"/>
            </a:endParaRPr>
          </a:p>
          <a:p>
            <a:pPr lvl="0"/>
            <a:r>
              <a:rPr kumimoji="0" lang="ja-JP" altLang="en-US" dirty="0" smtClean="0">
                <a:solidFill>
                  <a:srgbClr val="222222"/>
                </a:solidFill>
                <a:cs typeface="Arial" panose="020B0604020202020204" pitchFamily="34" charset="0"/>
              </a:rPr>
              <a:t>「ゆめ」を「かなえ～</a:t>
            </a:r>
            <a:r>
              <a:rPr kumimoji="0" lang="ja-JP" altLang="en-US" dirty="0" err="1" smtClean="0">
                <a:solidFill>
                  <a:srgbClr val="222222"/>
                </a:solidFill>
                <a:cs typeface="Arial" panose="020B0604020202020204" pitchFamily="34" charset="0"/>
              </a:rPr>
              <a:t>る</a:t>
            </a:r>
            <a:r>
              <a:rPr kumimoji="0" lang="ja-JP" altLang="en-US" dirty="0" smtClean="0">
                <a:solidFill>
                  <a:srgbClr val="222222"/>
                </a:solidFill>
                <a:cs typeface="Arial" panose="020B0604020202020204" pitchFamily="34" charset="0"/>
              </a:rPr>
              <a:t>（</a:t>
            </a:r>
            <a:r>
              <a:rPr kumimoji="0" lang="en-US" altLang="ja-JP" dirty="0" smtClean="0">
                <a:solidFill>
                  <a:srgbClr val="222222"/>
                </a:solidFill>
                <a:cs typeface="Arial" panose="020B0604020202020204" pitchFamily="34" charset="0"/>
              </a:rPr>
              <a:t>Yell</a:t>
            </a:r>
            <a:r>
              <a:rPr kumimoji="0" lang="ja-JP" altLang="en-US" dirty="0" smtClean="0">
                <a:solidFill>
                  <a:srgbClr val="222222"/>
                </a:solidFill>
                <a:cs typeface="Arial" panose="020B0604020202020204" pitchFamily="34" charset="0"/>
              </a:rPr>
              <a:t>）」サービスをご提供いたします。</a:t>
            </a:r>
            <a:endParaRPr kumimoji="0" lang="en-US" altLang="ja-JP" dirty="0" smtClean="0">
              <a:solidFill>
                <a:srgbClr val="222222"/>
              </a:solidFill>
              <a:cs typeface="Arial" panose="020B0604020202020204" pitchFamily="34" charset="0"/>
            </a:endParaRPr>
          </a:p>
          <a:p>
            <a:pPr lvl="0"/>
            <a:endParaRPr kumimoji="0" lang="en-US" altLang="ja-JP" dirty="0">
              <a:solidFill>
                <a:srgbClr val="222222"/>
              </a:solidFill>
              <a:cs typeface="Arial" panose="020B0604020202020204" pitchFamily="34" charset="0"/>
            </a:endParaRPr>
          </a:p>
          <a:p>
            <a:pPr lvl="0" algn="r"/>
            <a:r>
              <a:rPr kumimoji="0" lang="ja-JP" altLang="en-US" dirty="0" err="1">
                <a:solidFill>
                  <a:srgbClr val="222222"/>
                </a:solidFill>
                <a:cs typeface="Arial" panose="020B0604020202020204" pitchFamily="34" charset="0"/>
              </a:rPr>
              <a:t>なな</a:t>
            </a:r>
            <a:r>
              <a:rPr kumimoji="0" lang="ja-JP" altLang="en-US" dirty="0">
                <a:solidFill>
                  <a:srgbClr val="222222"/>
                </a:solidFill>
                <a:cs typeface="Arial" panose="020B0604020202020204" pitchFamily="34" charset="0"/>
              </a:rPr>
              <a:t>ゆめ株式会社</a:t>
            </a:r>
            <a:endParaRPr kumimoji="0" lang="en-US" altLang="ja-JP" dirty="0">
              <a:solidFill>
                <a:srgbClr val="222222"/>
              </a:solidFill>
              <a:cs typeface="Arial" panose="020B0604020202020204" pitchFamily="34" charset="0"/>
            </a:endParaRPr>
          </a:p>
          <a:p>
            <a:pPr lvl="0" algn="r"/>
            <a:r>
              <a:rPr kumimoji="0" lang="ja-JP" altLang="en-US" dirty="0">
                <a:solidFill>
                  <a:srgbClr val="222222"/>
                </a:solidFill>
                <a:cs typeface="Arial" panose="020B0604020202020204" pitchFamily="34" charset="0"/>
              </a:rPr>
              <a:t>訪問介護かなえ～</a:t>
            </a:r>
            <a:r>
              <a:rPr kumimoji="0" lang="ja-JP" altLang="en-US" dirty="0" err="1">
                <a:solidFill>
                  <a:srgbClr val="222222"/>
                </a:solidFill>
                <a:cs typeface="Arial" panose="020B0604020202020204" pitchFamily="34" charset="0"/>
              </a:rPr>
              <a:t>る</a:t>
            </a:r>
            <a:endParaRPr kumimoji="0" lang="en-US" altLang="ja-JP" dirty="0">
              <a:solidFill>
                <a:srgbClr val="222222"/>
              </a:solidFill>
              <a:cs typeface="Arial" panose="020B0604020202020204" pitchFamily="34" charset="0"/>
            </a:endParaRPr>
          </a:p>
        </p:txBody>
      </p:sp>
      <p:sp>
        <p:nvSpPr>
          <p:cNvPr id="18" name="テキスト ボックス 17"/>
          <p:cNvSpPr txBox="1"/>
          <p:nvPr/>
        </p:nvSpPr>
        <p:spPr>
          <a:xfrm>
            <a:off x="7586133" y="767644"/>
            <a:ext cx="1569660" cy="1200329"/>
          </a:xfrm>
          <a:prstGeom prst="rect">
            <a:avLst/>
          </a:prstGeom>
          <a:noFill/>
        </p:spPr>
        <p:txBody>
          <a:bodyPr wrap="none" rtlCol="0">
            <a:spAutoFit/>
          </a:bodyPr>
          <a:lstStyle/>
          <a:p>
            <a:r>
              <a:rPr lang="en-US" altLang="ja-JP" dirty="0" smtClean="0"/>
              <a:t>※</a:t>
            </a:r>
            <a:r>
              <a:rPr lang="ja-JP" altLang="en-US" dirty="0" smtClean="0"/>
              <a:t>提供資料</a:t>
            </a:r>
            <a:endParaRPr lang="en-US" altLang="ja-JP" dirty="0" smtClean="0"/>
          </a:p>
          <a:p>
            <a:r>
              <a:rPr kumimoji="1" lang="ja-JP" altLang="en-US" dirty="0" smtClean="0"/>
              <a:t>名刺の裏参照</a:t>
            </a:r>
            <a:endParaRPr kumimoji="1" lang="en-US" altLang="ja-JP" dirty="0" smtClean="0"/>
          </a:p>
          <a:p>
            <a:endParaRPr lang="en-US" altLang="ja-JP" dirty="0"/>
          </a:p>
          <a:p>
            <a:r>
              <a:rPr kumimoji="1" lang="ja-JP" altLang="en-US" dirty="0" smtClean="0"/>
              <a:t>・ロゴ提供</a:t>
            </a:r>
            <a:endParaRPr kumimoji="1" lang="ja-JP" altLang="en-US" dirty="0"/>
          </a:p>
        </p:txBody>
      </p:sp>
      <p:cxnSp>
        <p:nvCxnSpPr>
          <p:cNvPr id="19" name="直線矢印コネクタ 18"/>
          <p:cNvCxnSpPr/>
          <p:nvPr/>
        </p:nvCxnSpPr>
        <p:spPr>
          <a:xfrm flipH="1">
            <a:off x="5960533" y="925689"/>
            <a:ext cx="1704623" cy="101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flipH="1">
            <a:off x="6502400" y="1754616"/>
            <a:ext cx="1162757" cy="371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AutoShape 2" descr="はじめての方へ】意外と時間がかかる！老人ホーム入居までの流れ｜LIFULL介護(旧HOME'S介護)"/>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AutoShape 4" descr="はじめての方へ】意外と時間がかかる！老人ホーム入居までの流れ｜LIFULL介護(旧HOME'S介護)"/>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AutoShape 6" descr="はじめての方へ】意外と時間がかかる！老人ホーム入居までの流れ｜LIFULL介護(旧HOME'S介護)"/>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テキスト ボックス 23"/>
          <p:cNvSpPr txBox="1"/>
          <p:nvPr/>
        </p:nvSpPr>
        <p:spPr>
          <a:xfrm>
            <a:off x="460375" y="3104135"/>
            <a:ext cx="1107996" cy="369332"/>
          </a:xfrm>
          <a:prstGeom prst="rect">
            <a:avLst/>
          </a:prstGeom>
          <a:noFill/>
        </p:spPr>
        <p:txBody>
          <a:bodyPr wrap="none" rtlCol="0">
            <a:spAutoFit/>
          </a:bodyPr>
          <a:lstStyle/>
          <a:p>
            <a:r>
              <a:rPr kumimoji="1" lang="ja-JP" altLang="en-US" dirty="0" smtClean="0"/>
              <a:t>施設紹介</a:t>
            </a:r>
            <a:endParaRPr kumimoji="1" lang="ja-JP" altLang="en-US" dirty="0"/>
          </a:p>
        </p:txBody>
      </p:sp>
      <p:sp>
        <p:nvSpPr>
          <p:cNvPr id="25" name="正方形/長方形 24"/>
          <p:cNvSpPr/>
          <p:nvPr/>
        </p:nvSpPr>
        <p:spPr>
          <a:xfrm>
            <a:off x="7209048" y="3667329"/>
            <a:ext cx="2395476" cy="164290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7198429" y="3877076"/>
            <a:ext cx="2406095" cy="1546577"/>
          </a:xfrm>
          <a:prstGeom prst="rect">
            <a:avLst/>
          </a:prstGeom>
          <a:noFill/>
        </p:spPr>
        <p:txBody>
          <a:bodyPr wrap="square" rtlCol="0">
            <a:spAutoFit/>
          </a:bodyPr>
          <a:lstStyle/>
          <a:p>
            <a:r>
              <a:rPr kumimoji="1" lang="ja-JP" altLang="en-US" sz="1050" dirty="0" smtClean="0"/>
              <a:t>デザイナー様へ</a:t>
            </a:r>
            <a:endParaRPr kumimoji="1" lang="en-US" altLang="ja-JP" sz="1050" dirty="0" smtClean="0"/>
          </a:p>
          <a:p>
            <a:r>
              <a:rPr lang="ja-JP" altLang="en-US" sz="1050" dirty="0" smtClean="0"/>
              <a:t>・サンプル図</a:t>
            </a:r>
            <a:endParaRPr lang="en-US" altLang="ja-JP" sz="1050" dirty="0"/>
          </a:p>
          <a:p>
            <a:r>
              <a:rPr lang="ja-JP" altLang="en-US" sz="1050" dirty="0" smtClean="0"/>
              <a:t>提供資料の図面を</a:t>
            </a:r>
            <a:r>
              <a:rPr lang="ja-JP" altLang="en-US" sz="1050" dirty="0"/>
              <a:t>参考</a:t>
            </a:r>
            <a:r>
              <a:rPr lang="ja-JP" altLang="en-US" sz="1050" dirty="0" smtClean="0"/>
              <a:t>にイラスト図を作成</a:t>
            </a:r>
            <a:r>
              <a:rPr lang="ja-JP" altLang="en-US" sz="1050" dirty="0"/>
              <a:t>お願いします</a:t>
            </a:r>
            <a:r>
              <a:rPr lang="ja-JP" altLang="en-US" sz="1050" dirty="0" smtClean="0"/>
              <a:t>。</a:t>
            </a:r>
            <a:endParaRPr lang="en-US" altLang="ja-JP" sz="1050" dirty="0" smtClean="0"/>
          </a:p>
          <a:p>
            <a:endParaRPr lang="en-US" altLang="ja-JP" sz="1050" dirty="0"/>
          </a:p>
          <a:p>
            <a:r>
              <a:rPr lang="ja-JP" altLang="en-US" sz="1050" dirty="0" smtClean="0"/>
              <a:t>・提供資料「ホスピタルフロア看護２４」の資料を元にデザインお願いします。（２階のフロアがそれにあたります。）</a:t>
            </a:r>
            <a:endParaRPr lang="en-US" altLang="ja-JP" sz="1050" dirty="0" smtClean="0"/>
          </a:p>
          <a:p>
            <a:endParaRPr lang="ja-JP" altLang="en-US" sz="1050" dirty="0"/>
          </a:p>
        </p:txBody>
      </p:sp>
      <p:pic>
        <p:nvPicPr>
          <p:cNvPr id="27" name="Picture 4" descr="福井のサービス付き高齢者向け住宅 リベルテ竜郷｜間取りと費用"/>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547" y="3957377"/>
            <a:ext cx="2425486" cy="188466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福井のサービス付き高齢者向け住宅 リベルテ竜郷｜間取りと費用"/>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775" y="6921497"/>
            <a:ext cx="2425486" cy="188466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福井のサービス付き高齢者向け住宅 リベルテ竜郷｜間取りと費用"/>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24322" y="3733401"/>
            <a:ext cx="2425486" cy="1884668"/>
          </a:xfrm>
          <a:prstGeom prst="rect">
            <a:avLst/>
          </a:prstGeom>
          <a:noFill/>
          <a:extLst>
            <a:ext uri="{909E8E84-426E-40DD-AFC4-6F175D3DCCD1}">
              <a14:hiddenFill xmlns:a14="http://schemas.microsoft.com/office/drawing/2010/main">
                <a:solidFill>
                  <a:srgbClr val="FFFFFF"/>
                </a:solidFill>
              </a14:hiddenFill>
            </a:ext>
          </a:extLst>
        </p:spPr>
      </p:pic>
      <p:sp>
        <p:nvSpPr>
          <p:cNvPr id="30" name="テキスト ボックス 29"/>
          <p:cNvSpPr txBox="1"/>
          <p:nvPr/>
        </p:nvSpPr>
        <p:spPr>
          <a:xfrm>
            <a:off x="1449994" y="6473546"/>
            <a:ext cx="572593" cy="369332"/>
          </a:xfrm>
          <a:prstGeom prst="rect">
            <a:avLst/>
          </a:prstGeom>
          <a:noFill/>
        </p:spPr>
        <p:txBody>
          <a:bodyPr wrap="none" rtlCol="0">
            <a:spAutoFit/>
          </a:bodyPr>
          <a:lstStyle/>
          <a:p>
            <a:r>
              <a:rPr kumimoji="1" lang="ja-JP" altLang="en-US" dirty="0" smtClean="0"/>
              <a:t>２階</a:t>
            </a:r>
            <a:endParaRPr kumimoji="1" lang="ja-JP" altLang="en-US" dirty="0"/>
          </a:p>
        </p:txBody>
      </p:sp>
      <p:sp>
        <p:nvSpPr>
          <p:cNvPr id="31" name="テキスト ボックス 30"/>
          <p:cNvSpPr txBox="1"/>
          <p:nvPr/>
        </p:nvSpPr>
        <p:spPr>
          <a:xfrm>
            <a:off x="877401" y="3554593"/>
            <a:ext cx="572593" cy="369332"/>
          </a:xfrm>
          <a:prstGeom prst="rect">
            <a:avLst/>
          </a:prstGeom>
          <a:noFill/>
        </p:spPr>
        <p:txBody>
          <a:bodyPr wrap="square" rtlCol="0">
            <a:spAutoFit/>
          </a:bodyPr>
          <a:lstStyle/>
          <a:p>
            <a:r>
              <a:rPr kumimoji="1" lang="ja-JP" altLang="en-US" dirty="0" smtClean="0"/>
              <a:t>１階</a:t>
            </a:r>
            <a:endParaRPr kumimoji="1" lang="ja-JP" altLang="en-US" dirty="0"/>
          </a:p>
        </p:txBody>
      </p:sp>
      <p:sp>
        <p:nvSpPr>
          <p:cNvPr id="32" name="テキスト ボックス 31"/>
          <p:cNvSpPr txBox="1"/>
          <p:nvPr/>
        </p:nvSpPr>
        <p:spPr>
          <a:xfrm>
            <a:off x="4653669" y="3554593"/>
            <a:ext cx="572593" cy="369332"/>
          </a:xfrm>
          <a:prstGeom prst="rect">
            <a:avLst/>
          </a:prstGeom>
          <a:noFill/>
        </p:spPr>
        <p:txBody>
          <a:bodyPr wrap="square" rtlCol="0">
            <a:spAutoFit/>
          </a:bodyPr>
          <a:lstStyle/>
          <a:p>
            <a:r>
              <a:rPr lang="ja-JP" altLang="en-US" dirty="0"/>
              <a:t>３</a:t>
            </a:r>
            <a:r>
              <a:rPr kumimoji="1" lang="ja-JP" altLang="en-US" dirty="0" smtClean="0"/>
              <a:t>階</a:t>
            </a:r>
            <a:endParaRPr kumimoji="1" lang="ja-JP" altLang="en-US" dirty="0"/>
          </a:p>
        </p:txBody>
      </p:sp>
      <p:cxnSp>
        <p:nvCxnSpPr>
          <p:cNvPr id="33" name="直線矢印コネクタ 32"/>
          <p:cNvCxnSpPr/>
          <p:nvPr/>
        </p:nvCxnSpPr>
        <p:spPr>
          <a:xfrm flipH="1">
            <a:off x="6039189" y="4193899"/>
            <a:ext cx="1193352" cy="329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flipH="1">
            <a:off x="3279562" y="4812853"/>
            <a:ext cx="3842841" cy="1711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正方形/長方形 34"/>
          <p:cNvSpPr/>
          <p:nvPr/>
        </p:nvSpPr>
        <p:spPr>
          <a:xfrm>
            <a:off x="307975" y="6363065"/>
            <a:ext cx="3020787" cy="25587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255185" y="5915114"/>
            <a:ext cx="2579552" cy="369332"/>
          </a:xfrm>
          <a:prstGeom prst="rect">
            <a:avLst/>
          </a:prstGeom>
          <a:noFill/>
        </p:spPr>
        <p:txBody>
          <a:bodyPr wrap="none" rtlCol="0">
            <a:spAutoFit/>
          </a:bodyPr>
          <a:lstStyle/>
          <a:p>
            <a:r>
              <a:rPr kumimoji="1" lang="ja-JP" altLang="en-US" dirty="0" smtClean="0"/>
              <a:t>ホスピタルフロア看護２４</a:t>
            </a:r>
            <a:endParaRPr kumimoji="1" lang="ja-JP" altLang="en-US" dirty="0"/>
          </a:p>
        </p:txBody>
      </p:sp>
    </p:spTree>
    <p:extLst>
      <p:ext uri="{BB962C8B-B14F-4D97-AF65-F5344CB8AC3E}">
        <p14:creationId xmlns:p14="http://schemas.microsoft.com/office/powerpoint/2010/main" val="2810175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88900" y="95250"/>
            <a:ext cx="1314784" cy="369332"/>
          </a:xfrm>
          <a:prstGeom prst="rect">
            <a:avLst/>
          </a:prstGeom>
          <a:noFill/>
        </p:spPr>
        <p:txBody>
          <a:bodyPr wrap="none" rtlCol="0">
            <a:spAutoFit/>
          </a:bodyPr>
          <a:lstStyle/>
          <a:p>
            <a:r>
              <a:rPr kumimoji="1" lang="ja-JP" altLang="en-US" dirty="0" smtClean="0"/>
              <a:t>ご利用料金</a:t>
            </a:r>
            <a:endParaRPr kumimoji="1" lang="ja-JP" altLang="en-US" dirty="0"/>
          </a:p>
        </p:txBody>
      </p:sp>
      <p:sp>
        <p:nvSpPr>
          <p:cNvPr id="7" name="object 14"/>
          <p:cNvSpPr txBox="1"/>
          <p:nvPr/>
        </p:nvSpPr>
        <p:spPr>
          <a:xfrm>
            <a:off x="1070586" y="508229"/>
            <a:ext cx="2895600" cy="197490"/>
          </a:xfrm>
          <a:prstGeom prst="rect">
            <a:avLst/>
          </a:prstGeom>
        </p:spPr>
        <p:txBody>
          <a:bodyPr vert="horz" wrap="square" lIns="0" tIns="12700" rIns="0" bIns="0" rtlCol="0">
            <a:spAutoFit/>
          </a:bodyPr>
          <a:lstStyle/>
          <a:p>
            <a:pPr marL="12700">
              <a:lnSpc>
                <a:spcPct val="100000"/>
              </a:lnSpc>
              <a:spcBef>
                <a:spcPts val="100"/>
              </a:spcBef>
            </a:pPr>
            <a:r>
              <a:rPr sz="1200" b="1" dirty="0" err="1">
                <a:solidFill>
                  <a:srgbClr val="231F20"/>
                </a:solidFill>
                <a:latin typeface="メイリオ" panose="020B0604030504040204" pitchFamily="50" charset="-128"/>
                <a:ea typeface="メイリオ" panose="020B0604030504040204" pitchFamily="50" charset="-128"/>
                <a:cs typeface="rounded-mgenplus-2pp-black"/>
              </a:rPr>
              <a:t>敷金</a:t>
            </a:r>
            <a:r>
              <a:rPr sz="1200" b="1" dirty="0">
                <a:solidFill>
                  <a:srgbClr val="231F20"/>
                </a:solidFill>
                <a:latin typeface="メイリオ" panose="020B0604030504040204" pitchFamily="50" charset="-128"/>
                <a:ea typeface="メイリオ" panose="020B0604030504040204" pitchFamily="50" charset="-128"/>
                <a:cs typeface="rounded-mgenplus-2pp-black"/>
              </a:rPr>
              <a:t>・・・・・・・・・</a:t>
            </a:r>
            <a:r>
              <a:rPr sz="1200" b="1" spc="170" dirty="0">
                <a:solidFill>
                  <a:srgbClr val="231F20"/>
                </a:solidFill>
                <a:latin typeface="メイリオ" panose="020B0604030504040204" pitchFamily="50" charset="-128"/>
                <a:ea typeface="メイリオ" panose="020B0604030504040204" pitchFamily="50" charset="-128"/>
                <a:cs typeface="rounded-mgenplus-2pp-black"/>
              </a:rPr>
              <a:t> </a:t>
            </a:r>
            <a:r>
              <a:rPr sz="1200" b="1" spc="-5" dirty="0">
                <a:solidFill>
                  <a:srgbClr val="231F20"/>
                </a:solidFill>
                <a:latin typeface="メイリオ" panose="020B0604030504040204" pitchFamily="50" charset="-128"/>
                <a:ea typeface="メイリオ" panose="020B0604030504040204" pitchFamily="50" charset="-128"/>
                <a:cs typeface="rounded-mgenplus-2pp-black"/>
              </a:rPr>
              <a:t>１００,０００</a:t>
            </a:r>
            <a:r>
              <a:rPr sz="1200" b="1" spc="-5" dirty="0" smtClean="0">
                <a:solidFill>
                  <a:srgbClr val="231F20"/>
                </a:solidFill>
                <a:latin typeface="メイリオ" panose="020B0604030504040204" pitchFamily="50" charset="-128"/>
                <a:ea typeface="メイリオ" panose="020B0604030504040204" pitchFamily="50" charset="-128"/>
                <a:cs typeface="rounded-mgenplus-2pp-black"/>
              </a:rPr>
              <a:t>円</a:t>
            </a:r>
            <a:endParaRPr sz="1200" dirty="0">
              <a:latin typeface="メイリオ" panose="020B0604030504040204" pitchFamily="50" charset="-128"/>
              <a:ea typeface="メイリオ" panose="020B0604030504040204" pitchFamily="50" charset="-128"/>
              <a:cs typeface="rounded-mgenplus-2pp-black"/>
            </a:endParaRPr>
          </a:p>
        </p:txBody>
      </p:sp>
      <p:graphicFrame>
        <p:nvGraphicFramePr>
          <p:cNvPr id="8" name="object 15"/>
          <p:cNvGraphicFramePr>
            <a:graphicFrameLocks noGrp="1"/>
          </p:cNvGraphicFramePr>
          <p:nvPr>
            <p:extLst>
              <p:ext uri="{D42A27DB-BD31-4B8C-83A1-F6EECF244321}">
                <p14:modId xmlns:p14="http://schemas.microsoft.com/office/powerpoint/2010/main" val="1766272259"/>
              </p:ext>
            </p:extLst>
          </p:nvPr>
        </p:nvGraphicFramePr>
        <p:xfrm>
          <a:off x="1110012" y="869348"/>
          <a:ext cx="4320589" cy="2182228"/>
        </p:xfrm>
        <a:graphic>
          <a:graphicData uri="http://schemas.openxmlformats.org/drawingml/2006/table">
            <a:tbl>
              <a:tblPr firstRow="1" bandRow="1">
                <a:tableStyleId>{2D5ABB26-0587-4C30-8999-92F81FD0307C}</a:tableStyleId>
              </a:tblPr>
              <a:tblGrid>
                <a:gridCol w="1358075">
                  <a:extLst>
                    <a:ext uri="{9D8B030D-6E8A-4147-A177-3AD203B41FA5}">
                      <a16:colId xmlns:a16="http://schemas.microsoft.com/office/drawing/2014/main" xmlns="" val="20000"/>
                    </a:ext>
                  </a:extLst>
                </a:gridCol>
                <a:gridCol w="1416989">
                  <a:extLst>
                    <a:ext uri="{9D8B030D-6E8A-4147-A177-3AD203B41FA5}">
                      <a16:colId xmlns:a16="http://schemas.microsoft.com/office/drawing/2014/main" xmlns="" val="20001"/>
                    </a:ext>
                  </a:extLst>
                </a:gridCol>
                <a:gridCol w="1545525">
                  <a:extLst>
                    <a:ext uri="{9D8B030D-6E8A-4147-A177-3AD203B41FA5}">
                      <a16:colId xmlns:a16="http://schemas.microsoft.com/office/drawing/2014/main" xmlns="" val="20002"/>
                    </a:ext>
                  </a:extLst>
                </a:gridCol>
              </a:tblGrid>
              <a:tr h="361078">
                <a:tc>
                  <a:txBody>
                    <a:bodyPr/>
                    <a:lstStyle/>
                    <a:p>
                      <a:pPr>
                        <a:lnSpc>
                          <a:spcPct val="100000"/>
                        </a:lnSpc>
                      </a:pPr>
                      <a:endParaRPr sz="1000" dirty="0">
                        <a:latin typeface="Times New Roman"/>
                        <a:cs typeface="Times New Roman"/>
                      </a:endParaRPr>
                    </a:p>
                  </a:txBody>
                  <a:tcPr marL="0" marR="0" marT="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1270" algn="ctr">
                        <a:lnSpc>
                          <a:spcPct val="100000"/>
                        </a:lnSpc>
                        <a:spcBef>
                          <a:spcPts val="1010"/>
                        </a:spcBef>
                      </a:pPr>
                      <a:r>
                        <a:rPr sz="900" b="1" dirty="0">
                          <a:solidFill>
                            <a:srgbClr val="FFFFFF"/>
                          </a:solidFill>
                          <a:latin typeface="メイリオ" panose="020B0604030504040204" pitchFamily="50" charset="-128"/>
                          <a:ea typeface="メイリオ" panose="020B0604030504040204" pitchFamily="50" charset="-128"/>
                          <a:cs typeface="rounded-mgenplus-2pp-black"/>
                        </a:rPr>
                        <a:t>一人部屋</a:t>
                      </a:r>
                      <a:endParaRPr sz="900" dirty="0">
                        <a:latin typeface="メイリオ" panose="020B0604030504040204" pitchFamily="50" charset="-128"/>
                        <a:ea typeface="メイリオ" panose="020B0604030504040204" pitchFamily="50" charset="-128"/>
                        <a:cs typeface="rounded-mgenplus-2pp-black"/>
                      </a:endParaRPr>
                    </a:p>
                  </a:txBody>
                  <a:tcPr marL="0" marR="0" marT="12827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solidFill>
                      <a:srgbClr val="F7941D"/>
                    </a:solidFill>
                  </a:tcPr>
                </a:tc>
                <a:tc>
                  <a:txBody>
                    <a:bodyPr/>
                    <a:lstStyle/>
                    <a:p>
                      <a:pPr algn="ctr">
                        <a:lnSpc>
                          <a:spcPct val="100000"/>
                        </a:lnSpc>
                        <a:spcBef>
                          <a:spcPts val="1010"/>
                        </a:spcBef>
                      </a:pPr>
                      <a:r>
                        <a:rPr sz="900" b="1" dirty="0">
                          <a:solidFill>
                            <a:srgbClr val="FFFFFF"/>
                          </a:solidFill>
                          <a:latin typeface="メイリオ" panose="020B0604030504040204" pitchFamily="50" charset="-128"/>
                          <a:ea typeface="メイリオ" panose="020B0604030504040204" pitchFamily="50" charset="-128"/>
                          <a:cs typeface="rounded-mgenplus-2pp-black"/>
                        </a:rPr>
                        <a:t>二人部屋</a:t>
                      </a:r>
                      <a:endParaRPr sz="900" dirty="0">
                        <a:latin typeface="メイリオ" panose="020B0604030504040204" pitchFamily="50" charset="-128"/>
                        <a:ea typeface="メイリオ" panose="020B0604030504040204" pitchFamily="50" charset="-128"/>
                        <a:cs typeface="rounded-mgenplus-2pp-black"/>
                      </a:endParaRPr>
                    </a:p>
                  </a:txBody>
                  <a:tcPr marL="0" marR="0" marT="128270" marB="0">
                    <a:lnL w="12700" cap="flat" cmpd="sng" algn="ctr">
                      <a:solidFill>
                        <a:srgbClr val="231F20"/>
                      </a:solidFill>
                      <a:prstDash val="solid"/>
                      <a:round/>
                      <a:headEnd type="none" w="med" len="med"/>
                      <a:tailEnd type="none" w="med" len="med"/>
                    </a:lnL>
                    <a:lnR w="12700">
                      <a:solidFill>
                        <a:srgbClr val="231F20"/>
                      </a:solidFill>
                      <a:prstDash val="solid"/>
                    </a:lnR>
                    <a:lnT w="12700">
                      <a:solidFill>
                        <a:srgbClr val="231F20"/>
                      </a:solidFill>
                      <a:prstDash val="solid"/>
                    </a:lnT>
                    <a:lnB w="12700" cap="flat" cmpd="sng" algn="ctr">
                      <a:solidFill>
                        <a:srgbClr val="231F20"/>
                      </a:solidFill>
                      <a:prstDash val="solid"/>
                      <a:round/>
                      <a:headEnd type="none" w="med" len="med"/>
                      <a:tailEnd type="none" w="med" len="med"/>
                    </a:lnB>
                    <a:solidFill>
                      <a:srgbClr val="F7941D"/>
                    </a:solidFill>
                  </a:tcPr>
                </a:tc>
                <a:extLst>
                  <a:ext uri="{0D108BD9-81ED-4DB2-BD59-A6C34878D82A}">
                    <a16:rowId xmlns:a16="http://schemas.microsoft.com/office/drawing/2014/main" xmlns="" val="10000"/>
                  </a:ext>
                </a:extLst>
              </a:tr>
              <a:tr h="377810">
                <a:tc>
                  <a:txBody>
                    <a:bodyPr/>
                    <a:lstStyle/>
                    <a:p>
                      <a:pPr marR="59690" algn="ctr">
                        <a:lnSpc>
                          <a:spcPct val="100000"/>
                        </a:lnSpc>
                        <a:spcBef>
                          <a:spcPts val="990"/>
                        </a:spcBef>
                      </a:pPr>
                      <a:r>
                        <a:rPr sz="1050" b="1" dirty="0">
                          <a:solidFill>
                            <a:srgbClr val="231F20"/>
                          </a:solidFill>
                          <a:latin typeface="メイリオ" panose="020B0604030504040204" pitchFamily="50" charset="-128"/>
                          <a:ea typeface="メイリオ" panose="020B0604030504040204" pitchFamily="50" charset="-128"/>
                          <a:cs typeface="rounded-mgenplus-2pp-black"/>
                        </a:rPr>
                        <a:t>家賃</a:t>
                      </a:r>
                      <a:endParaRPr sz="1050" dirty="0">
                        <a:latin typeface="メイリオ" panose="020B0604030504040204" pitchFamily="50" charset="-128"/>
                        <a:ea typeface="メイリオ" panose="020B0604030504040204" pitchFamily="50" charset="-128"/>
                        <a:cs typeface="rounded-mgenplus-2pp-black"/>
                      </a:endParaRPr>
                    </a:p>
                  </a:txBody>
                  <a:tcPr marL="0" marR="0" marT="12573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635" algn="ctr">
                        <a:lnSpc>
                          <a:spcPct val="100000"/>
                        </a:lnSpc>
                        <a:spcBef>
                          <a:spcPts val="990"/>
                        </a:spcBef>
                      </a:pPr>
                      <a:r>
                        <a:rPr sz="1050" b="1" spc="-5" dirty="0">
                          <a:solidFill>
                            <a:srgbClr val="231F20"/>
                          </a:solidFill>
                          <a:latin typeface="メイリオ" panose="020B0604030504040204" pitchFamily="50" charset="-128"/>
                          <a:ea typeface="メイリオ" panose="020B0604030504040204" pitchFamily="50" charset="-128"/>
                          <a:cs typeface="rounded-mgenplus-2pp-black"/>
                        </a:rPr>
                        <a:t>50,000円</a:t>
                      </a:r>
                      <a:endParaRPr sz="1050" dirty="0">
                        <a:latin typeface="メイリオ" panose="020B0604030504040204" pitchFamily="50" charset="-128"/>
                        <a:ea typeface="メイリオ" panose="020B0604030504040204" pitchFamily="50" charset="-128"/>
                        <a:cs typeface="rounded-mgenplus-2pp-black"/>
                      </a:endParaRPr>
                    </a:p>
                  </a:txBody>
                  <a:tcPr marL="0" marR="0" marT="12573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635" algn="ctr">
                        <a:lnSpc>
                          <a:spcPct val="100000"/>
                        </a:lnSpc>
                        <a:spcBef>
                          <a:spcPts val="990"/>
                        </a:spcBef>
                      </a:pPr>
                      <a:r>
                        <a:rPr sz="1050" b="1" spc="-5" dirty="0">
                          <a:solidFill>
                            <a:srgbClr val="231F20"/>
                          </a:solidFill>
                          <a:latin typeface="メイリオ" panose="020B0604030504040204" pitchFamily="50" charset="-128"/>
                          <a:ea typeface="メイリオ" panose="020B0604030504040204" pitchFamily="50" charset="-128"/>
                          <a:cs typeface="rounded-mgenplus-2pp-black"/>
                        </a:rPr>
                        <a:t>52,000円</a:t>
                      </a:r>
                      <a:endParaRPr sz="1050" dirty="0">
                        <a:latin typeface="メイリオ" panose="020B0604030504040204" pitchFamily="50" charset="-128"/>
                        <a:ea typeface="メイリオ" panose="020B0604030504040204" pitchFamily="50" charset="-128"/>
                        <a:cs typeface="rounded-mgenplus-2pp-black"/>
                      </a:endParaRPr>
                    </a:p>
                  </a:txBody>
                  <a:tcPr marL="0" marR="0" marT="125730" marB="0">
                    <a:lnL w="12700" cap="flat" cmpd="sng" algn="ctr">
                      <a:solidFill>
                        <a:srgbClr val="231F20"/>
                      </a:solidFill>
                      <a:prstDash val="solid"/>
                      <a:round/>
                      <a:headEnd type="none" w="med" len="med"/>
                      <a:tailEnd type="none" w="med" len="med"/>
                    </a:lnL>
                    <a:lnR w="12700">
                      <a:solidFill>
                        <a:srgbClr val="231F20"/>
                      </a:solidFill>
                      <a:prstDash val="soli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extLst>
                  <a:ext uri="{0D108BD9-81ED-4DB2-BD59-A6C34878D82A}">
                    <a16:rowId xmlns:a16="http://schemas.microsoft.com/office/drawing/2014/main" xmlns="" val="10001"/>
                  </a:ext>
                </a:extLst>
              </a:tr>
              <a:tr h="377810">
                <a:tc>
                  <a:txBody>
                    <a:bodyPr/>
                    <a:lstStyle/>
                    <a:p>
                      <a:pPr marR="57150" algn="ctr">
                        <a:lnSpc>
                          <a:spcPct val="100000"/>
                        </a:lnSpc>
                        <a:spcBef>
                          <a:spcPts val="990"/>
                        </a:spcBef>
                      </a:pPr>
                      <a:r>
                        <a:rPr sz="1050" b="1" dirty="0">
                          <a:solidFill>
                            <a:srgbClr val="231F20"/>
                          </a:solidFill>
                          <a:latin typeface="メイリオ" panose="020B0604030504040204" pitchFamily="50" charset="-128"/>
                          <a:ea typeface="メイリオ" panose="020B0604030504040204" pitchFamily="50" charset="-128"/>
                          <a:cs typeface="rounded-mgenplus-2pp-black"/>
                        </a:rPr>
                        <a:t>共益費</a:t>
                      </a:r>
                      <a:endParaRPr sz="1050" dirty="0">
                        <a:latin typeface="メイリオ" panose="020B0604030504040204" pitchFamily="50" charset="-128"/>
                        <a:ea typeface="メイリオ" panose="020B0604030504040204" pitchFamily="50" charset="-128"/>
                        <a:cs typeface="rounded-mgenplus-2pp-black"/>
                      </a:endParaRPr>
                    </a:p>
                  </a:txBody>
                  <a:tcPr marL="0" marR="0" marT="12573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635" algn="ctr">
                        <a:lnSpc>
                          <a:spcPct val="100000"/>
                        </a:lnSpc>
                        <a:spcBef>
                          <a:spcPts val="990"/>
                        </a:spcBef>
                      </a:pPr>
                      <a:r>
                        <a:rPr sz="1050" b="1" spc="-5" dirty="0">
                          <a:solidFill>
                            <a:srgbClr val="231F20"/>
                          </a:solidFill>
                          <a:latin typeface="メイリオ" panose="020B0604030504040204" pitchFamily="50" charset="-128"/>
                          <a:ea typeface="メイリオ" panose="020B0604030504040204" pitchFamily="50" charset="-128"/>
                          <a:cs typeface="rounded-mgenplus-2pp-black"/>
                        </a:rPr>
                        <a:t>15,000円</a:t>
                      </a:r>
                      <a:endParaRPr sz="1050" dirty="0">
                        <a:latin typeface="メイリオ" panose="020B0604030504040204" pitchFamily="50" charset="-128"/>
                        <a:ea typeface="メイリオ" panose="020B0604030504040204" pitchFamily="50" charset="-128"/>
                        <a:cs typeface="rounded-mgenplus-2pp-black"/>
                      </a:endParaRPr>
                    </a:p>
                  </a:txBody>
                  <a:tcPr marL="0" marR="0" marT="12573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635" algn="ctr">
                        <a:lnSpc>
                          <a:spcPct val="100000"/>
                        </a:lnSpc>
                        <a:spcBef>
                          <a:spcPts val="990"/>
                        </a:spcBef>
                      </a:pPr>
                      <a:r>
                        <a:rPr sz="1050" b="1" spc="-5" dirty="0">
                          <a:solidFill>
                            <a:srgbClr val="231F20"/>
                          </a:solidFill>
                          <a:latin typeface="メイリオ" panose="020B0604030504040204" pitchFamily="50" charset="-128"/>
                          <a:ea typeface="メイリオ" panose="020B0604030504040204" pitchFamily="50" charset="-128"/>
                          <a:cs typeface="rounded-mgenplus-2pp-black"/>
                        </a:rPr>
                        <a:t>25,000円</a:t>
                      </a:r>
                      <a:endParaRPr sz="1050" dirty="0">
                        <a:latin typeface="メイリオ" panose="020B0604030504040204" pitchFamily="50" charset="-128"/>
                        <a:ea typeface="メイリオ" panose="020B0604030504040204" pitchFamily="50" charset="-128"/>
                        <a:cs typeface="rounded-mgenplus-2pp-black"/>
                      </a:endParaRPr>
                    </a:p>
                  </a:txBody>
                  <a:tcPr marL="0" marR="0" marT="125730" marB="0">
                    <a:lnL w="12700" cap="flat" cmpd="sng" algn="ctr">
                      <a:solidFill>
                        <a:srgbClr val="231F20"/>
                      </a:solidFill>
                      <a:prstDash val="solid"/>
                      <a:round/>
                      <a:headEnd type="none" w="med" len="med"/>
                      <a:tailEnd type="none" w="med" len="med"/>
                    </a:lnL>
                    <a:lnR w="12700">
                      <a:solidFill>
                        <a:srgbClr val="231F20"/>
                      </a:solidFill>
                      <a:prstDash val="soli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extLst>
                  <a:ext uri="{0D108BD9-81ED-4DB2-BD59-A6C34878D82A}">
                    <a16:rowId xmlns:a16="http://schemas.microsoft.com/office/drawing/2014/main" xmlns="" val="10002"/>
                  </a:ext>
                </a:extLst>
              </a:tr>
              <a:tr h="525220">
                <a:tc>
                  <a:txBody>
                    <a:bodyPr/>
                    <a:lstStyle/>
                    <a:p>
                      <a:pPr marL="53975" marR="44450" algn="ctr">
                        <a:lnSpc>
                          <a:spcPct val="112999"/>
                        </a:lnSpc>
                        <a:spcBef>
                          <a:spcPts val="760"/>
                        </a:spcBef>
                      </a:pPr>
                      <a:r>
                        <a:rPr sz="1050" b="1" dirty="0" err="1">
                          <a:solidFill>
                            <a:srgbClr val="231F20"/>
                          </a:solidFill>
                          <a:latin typeface="メイリオ" panose="020B0604030504040204" pitchFamily="50" charset="-128"/>
                          <a:ea typeface="メイリオ" panose="020B0604030504040204" pitchFamily="50" charset="-128"/>
                          <a:cs typeface="rounded-mgenplus-2pp-black"/>
                        </a:rPr>
                        <a:t>状況把握・生活相談</a:t>
                      </a:r>
                      <a:r>
                        <a:rPr sz="1050" b="1" dirty="0">
                          <a:solidFill>
                            <a:srgbClr val="231F20"/>
                          </a:solidFill>
                          <a:latin typeface="メイリオ" panose="020B0604030504040204" pitchFamily="50" charset="-128"/>
                          <a:ea typeface="メイリオ" panose="020B0604030504040204" pitchFamily="50" charset="-128"/>
                          <a:cs typeface="rounded-mgenplus-2pp-black"/>
                        </a:rPr>
                        <a:t> </a:t>
                      </a:r>
                      <a:endParaRPr lang="en-US" sz="1050" b="1" dirty="0" smtClean="0">
                        <a:solidFill>
                          <a:srgbClr val="231F20"/>
                        </a:solidFill>
                        <a:latin typeface="メイリオ" panose="020B0604030504040204" pitchFamily="50" charset="-128"/>
                        <a:ea typeface="メイリオ" panose="020B0604030504040204" pitchFamily="50" charset="-128"/>
                        <a:cs typeface="rounded-mgenplus-2pp-black"/>
                      </a:endParaRPr>
                    </a:p>
                    <a:p>
                      <a:pPr marL="53975" marR="44450" algn="ctr">
                        <a:lnSpc>
                          <a:spcPct val="112999"/>
                        </a:lnSpc>
                        <a:spcBef>
                          <a:spcPts val="760"/>
                        </a:spcBef>
                      </a:pPr>
                      <a:r>
                        <a:rPr sz="1050" b="1" spc="10" dirty="0" err="1" smtClean="0">
                          <a:solidFill>
                            <a:srgbClr val="231F20"/>
                          </a:solidFill>
                          <a:latin typeface="メイリオ" panose="020B0604030504040204" pitchFamily="50" charset="-128"/>
                          <a:ea typeface="メイリオ" panose="020B0604030504040204" pitchFamily="50" charset="-128"/>
                          <a:cs typeface="rounded-mgenplus-2pp-black"/>
                        </a:rPr>
                        <a:t>サービス料</a:t>
                      </a:r>
                      <a:endParaRPr sz="1050" dirty="0">
                        <a:latin typeface="メイリオ" panose="020B0604030504040204" pitchFamily="50" charset="-128"/>
                        <a:ea typeface="メイリオ" panose="020B0604030504040204" pitchFamily="50" charset="-128"/>
                        <a:cs typeface="rounded-mgenplus-2pp-black"/>
                      </a:endParaRPr>
                    </a:p>
                  </a:txBody>
                  <a:tcPr marL="0" marR="0" marT="96520" marB="0">
                    <a:lnL w="12700">
                      <a:solidFill>
                        <a:srgbClr val="231F20"/>
                      </a:solidFill>
                      <a:prstDash val="solid"/>
                    </a:lnL>
                    <a:lnR w="12700">
                      <a:solidFill>
                        <a:srgbClr val="231F20"/>
                      </a:solidFill>
                      <a:prstDash val="solid"/>
                    </a:lnR>
                    <a:lnT w="12700">
                      <a:solidFill>
                        <a:srgbClr val="231F20"/>
                      </a:solidFill>
                      <a:prstDash val="solid"/>
                    </a:lnT>
                    <a:lnB w="12700" cap="flat" cmpd="sng" algn="ctr">
                      <a:solidFill>
                        <a:srgbClr val="231F20"/>
                      </a:solidFill>
                      <a:prstDash val="solid"/>
                      <a:round/>
                      <a:headEnd type="none" w="med" len="med"/>
                      <a:tailEnd type="none" w="med" len="med"/>
                    </a:lnB>
                  </a:tcPr>
                </a:tc>
                <a:tc>
                  <a:txBody>
                    <a:bodyPr/>
                    <a:lstStyle/>
                    <a:p>
                      <a:pPr marL="186055">
                        <a:lnSpc>
                          <a:spcPct val="100000"/>
                        </a:lnSpc>
                        <a:spcBef>
                          <a:spcPts val="1125"/>
                        </a:spcBef>
                      </a:pPr>
                      <a:r>
                        <a:rPr lang="ja-JP" altLang="en-US" sz="1050" b="1" spc="-5" dirty="0" smtClean="0">
                          <a:solidFill>
                            <a:srgbClr val="231F20"/>
                          </a:solidFill>
                          <a:latin typeface="メイリオ" panose="020B0604030504040204" pitchFamily="50" charset="-128"/>
                          <a:ea typeface="メイリオ" panose="020B0604030504040204" pitchFamily="50" charset="-128"/>
                          <a:cs typeface="rounded-mgenplus-2pp-black"/>
                        </a:rPr>
                        <a:t>　　</a:t>
                      </a:r>
                      <a:r>
                        <a:rPr sz="1050" b="1" spc="-5" dirty="0" smtClean="0">
                          <a:solidFill>
                            <a:srgbClr val="231F20"/>
                          </a:solidFill>
                          <a:latin typeface="メイリオ" panose="020B0604030504040204" pitchFamily="50" charset="-128"/>
                          <a:ea typeface="メイリオ" panose="020B0604030504040204" pitchFamily="50" charset="-128"/>
                          <a:cs typeface="rounded-mgenplus-2pp-black"/>
                        </a:rPr>
                        <a:t>10,000</a:t>
                      </a:r>
                      <a:r>
                        <a:rPr sz="1050" b="1" dirty="0" smtClean="0">
                          <a:solidFill>
                            <a:srgbClr val="231F20"/>
                          </a:solidFill>
                          <a:latin typeface="メイリオ" panose="020B0604030504040204" pitchFamily="50" charset="-128"/>
                          <a:ea typeface="メイリオ" panose="020B0604030504040204" pitchFamily="50" charset="-128"/>
                          <a:cs typeface="rounded-mgenplus-2pp-black"/>
                        </a:rPr>
                        <a:t>円</a:t>
                      </a:r>
                      <a:endParaRPr sz="1050" dirty="0">
                        <a:latin typeface="メイリオ" panose="020B0604030504040204" pitchFamily="50" charset="-128"/>
                        <a:ea typeface="メイリオ" panose="020B0604030504040204" pitchFamily="50" charset="-128"/>
                        <a:cs typeface="rounded-mgenplus-2pp-black"/>
                      </a:endParaRPr>
                    </a:p>
                  </a:txBody>
                  <a:tcPr marL="0" marR="0" marT="142875" marB="0">
                    <a:lnL w="12700">
                      <a:solidFill>
                        <a:srgbClr val="231F20"/>
                      </a:solidFill>
                      <a:prstDash val="solid"/>
                    </a:lnL>
                    <a:lnR w="12700" cap="flat" cmpd="sng" algn="ctr">
                      <a:solidFill>
                        <a:srgbClr val="231F20"/>
                      </a:solidFill>
                      <a:prstDash val="solid"/>
                      <a:round/>
                      <a:headEnd type="none" w="med" len="med"/>
                      <a:tailEnd type="none" w="med" len="med"/>
                    </a:lnR>
                    <a:lnT w="12700">
                      <a:solidFill>
                        <a:srgbClr val="231F20"/>
                      </a:solidFill>
                      <a:prstDash val="solid"/>
                    </a:lnT>
                    <a:lnB w="12700" cap="flat" cmpd="sng" algn="ctr">
                      <a:solidFill>
                        <a:srgbClr val="231F20"/>
                      </a:solidFill>
                      <a:prstDash val="solid"/>
                      <a:round/>
                      <a:headEnd type="none" w="med" len="med"/>
                      <a:tailEnd type="none" w="med" len="med"/>
                    </a:lnB>
                  </a:tcPr>
                </a:tc>
                <a:tc>
                  <a:txBody>
                    <a:bodyPr/>
                    <a:lstStyle/>
                    <a:p>
                      <a:pPr marL="186055" algn="ctr">
                        <a:lnSpc>
                          <a:spcPct val="100000"/>
                        </a:lnSpc>
                        <a:spcBef>
                          <a:spcPts val="1125"/>
                        </a:spcBef>
                      </a:pPr>
                      <a:r>
                        <a:rPr lang="en-US" altLang="ja-JP" sz="1050" b="1" spc="-5" dirty="0" smtClean="0">
                          <a:solidFill>
                            <a:srgbClr val="231F20"/>
                          </a:solidFill>
                          <a:latin typeface="メイリオ" panose="020B0604030504040204" pitchFamily="50" charset="-128"/>
                          <a:ea typeface="メイリオ" panose="020B0604030504040204" pitchFamily="50" charset="-128"/>
                          <a:cs typeface="rounded-mgenplus-2pp-black"/>
                        </a:rPr>
                        <a:t>10,000</a:t>
                      </a:r>
                      <a:r>
                        <a:rPr lang="ja-JP" altLang="en-US" sz="1050" b="1" dirty="0" smtClean="0">
                          <a:solidFill>
                            <a:srgbClr val="231F20"/>
                          </a:solidFill>
                          <a:latin typeface="メイリオ" panose="020B0604030504040204" pitchFamily="50" charset="-128"/>
                          <a:ea typeface="メイリオ" panose="020B0604030504040204" pitchFamily="50" charset="-128"/>
                          <a:cs typeface="rounded-mgenplus-2pp-black"/>
                        </a:rPr>
                        <a:t>円</a:t>
                      </a:r>
                      <a:endParaRPr lang="en-US" altLang="ja-JP" sz="1050" b="1" dirty="0" smtClean="0">
                        <a:solidFill>
                          <a:srgbClr val="231F20"/>
                        </a:solidFill>
                        <a:latin typeface="メイリオ" panose="020B0604030504040204" pitchFamily="50" charset="-128"/>
                        <a:ea typeface="メイリオ" panose="020B0604030504040204" pitchFamily="50" charset="-128"/>
                        <a:cs typeface="rounded-mgenplus-2pp-black"/>
                      </a:endParaRPr>
                    </a:p>
                    <a:p>
                      <a:pPr marL="186055" algn="ctr">
                        <a:lnSpc>
                          <a:spcPct val="100000"/>
                        </a:lnSpc>
                        <a:spcBef>
                          <a:spcPts val="1125"/>
                        </a:spcBef>
                      </a:pPr>
                      <a:r>
                        <a:rPr lang="ja-JP" altLang="en-US" sz="1050" b="1" spc="65" dirty="0" smtClean="0">
                          <a:solidFill>
                            <a:srgbClr val="231F20"/>
                          </a:solidFill>
                          <a:latin typeface="メイリオ" panose="020B0604030504040204" pitchFamily="50" charset="-128"/>
                          <a:ea typeface="メイリオ" panose="020B0604030504040204" pitchFamily="50" charset="-128"/>
                          <a:cs typeface="rounded-mgenplus-2pp-black"/>
                        </a:rPr>
                        <a:t> </a:t>
                      </a:r>
                      <a:r>
                        <a:rPr lang="en-US" altLang="ja-JP" sz="1050" b="1" dirty="0" smtClean="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050" b="1" dirty="0" smtClean="0">
                          <a:solidFill>
                            <a:srgbClr val="231F20"/>
                          </a:solidFill>
                          <a:latin typeface="メイリオ" panose="020B0604030504040204" pitchFamily="50" charset="-128"/>
                          <a:ea typeface="メイリオ" panose="020B0604030504040204" pitchFamily="50" charset="-128"/>
                          <a:cs typeface="rounded-mgenplus-2pp-black"/>
                        </a:rPr>
                        <a:t>一人あたり</a:t>
                      </a:r>
                      <a:r>
                        <a:rPr lang="en-US" altLang="ja-JP" sz="1050" b="1" dirty="0" smtClean="0">
                          <a:solidFill>
                            <a:srgbClr val="231F20"/>
                          </a:solidFill>
                          <a:latin typeface="メイリオ" panose="020B0604030504040204" pitchFamily="50" charset="-128"/>
                          <a:ea typeface="メイリオ" panose="020B0604030504040204" pitchFamily="50" charset="-128"/>
                          <a:cs typeface="rounded-mgenplus-2pp-black"/>
                        </a:rPr>
                        <a:t>)</a:t>
                      </a:r>
                      <a:endParaRPr lang="ja-JP" altLang="en-US" sz="1050" dirty="0">
                        <a:latin typeface="メイリオ" panose="020B0604030504040204" pitchFamily="50" charset="-128"/>
                        <a:ea typeface="メイリオ" panose="020B0604030504040204" pitchFamily="50" charset="-128"/>
                        <a:cs typeface="rounded-mgenplus-2pp-black"/>
                      </a:endParaRPr>
                    </a:p>
                  </a:txBody>
                  <a:tcPr marL="0" marR="0" marT="142875" marB="0">
                    <a:lnL w="12700" cap="flat" cmpd="sng" algn="ctr">
                      <a:solidFill>
                        <a:srgbClr val="231F20"/>
                      </a:solidFill>
                      <a:prstDash val="solid"/>
                      <a:round/>
                      <a:headEnd type="none" w="med" len="med"/>
                      <a:tailEnd type="none" w="med" len="med"/>
                    </a:lnL>
                    <a:lnR w="12700">
                      <a:solidFill>
                        <a:srgbClr val="231F20"/>
                      </a:solidFill>
                      <a:prstDash val="soli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extLst>
                  <a:ext uri="{0D108BD9-81ED-4DB2-BD59-A6C34878D82A}">
                    <a16:rowId xmlns:a16="http://schemas.microsoft.com/office/drawing/2014/main" xmlns="" val="10003"/>
                  </a:ext>
                </a:extLst>
              </a:tr>
              <a:tr h="411812">
                <a:tc>
                  <a:txBody>
                    <a:bodyPr/>
                    <a:lstStyle/>
                    <a:p>
                      <a:pPr marL="53975" marR="44450" algn="ctr">
                        <a:lnSpc>
                          <a:spcPct val="112999"/>
                        </a:lnSpc>
                        <a:spcBef>
                          <a:spcPts val="760"/>
                        </a:spcBef>
                      </a:pPr>
                      <a:r>
                        <a:rPr lang="ja-JP" altLang="en-US" sz="1050" b="1" dirty="0" smtClean="0">
                          <a:latin typeface="メイリオ" panose="020B0604030504040204" pitchFamily="50" charset="-128"/>
                          <a:ea typeface="メイリオ" panose="020B0604030504040204" pitchFamily="50" charset="-128"/>
                          <a:cs typeface="rounded-mgenplus-2pp-black"/>
                        </a:rPr>
                        <a:t>小計</a:t>
                      </a:r>
                      <a:endParaRPr sz="1050" b="1" dirty="0">
                        <a:latin typeface="メイリオ" panose="020B0604030504040204" pitchFamily="50" charset="-128"/>
                        <a:ea typeface="メイリオ" panose="020B0604030504040204" pitchFamily="50" charset="-128"/>
                        <a:cs typeface="rounded-mgenplus-2pp-black"/>
                      </a:endParaRPr>
                    </a:p>
                  </a:txBody>
                  <a:tcPr marL="0" marR="0" marT="96520" marB="0">
                    <a:lnL w="12700">
                      <a:solidFill>
                        <a:srgbClr val="231F20"/>
                      </a:solidFill>
                      <a:prstDash val="solid"/>
                    </a:lnL>
                    <a:lnR w="12700" cap="flat" cmpd="sng" algn="ctr">
                      <a:solidFill>
                        <a:srgbClr val="231F20"/>
                      </a:solidFill>
                      <a:prstDash val="solid"/>
                      <a:round/>
                      <a:headEnd type="none" w="med" len="med"/>
                      <a:tailEnd type="none" w="med" len="med"/>
                    </a:lnR>
                    <a:lnT w="12700">
                      <a:solidFill>
                        <a:srgbClr val="231F20"/>
                      </a:solidFill>
                      <a:prstDash val="solid"/>
                    </a:lnT>
                    <a:lnB w="12700">
                      <a:solidFill>
                        <a:srgbClr val="231F20"/>
                      </a:solidFill>
                      <a:prstDash val="solid"/>
                    </a:lnB>
                  </a:tcPr>
                </a:tc>
                <a:tc>
                  <a:txBody>
                    <a:bodyPr/>
                    <a:lstStyle/>
                    <a:p>
                      <a:pPr marL="186055">
                        <a:lnSpc>
                          <a:spcPct val="100000"/>
                        </a:lnSpc>
                        <a:spcBef>
                          <a:spcPts val="1125"/>
                        </a:spcBef>
                      </a:pPr>
                      <a:r>
                        <a:rPr lang="ja-JP" altLang="en-US" sz="1050" dirty="0" smtClean="0">
                          <a:latin typeface="メイリオ" panose="020B0604030504040204" pitchFamily="50" charset="-128"/>
                          <a:ea typeface="メイリオ" panose="020B0604030504040204" pitchFamily="50" charset="-128"/>
                          <a:cs typeface="rounded-mgenplus-2pp-black"/>
                        </a:rPr>
                        <a:t>　　</a:t>
                      </a:r>
                      <a:r>
                        <a:rPr lang="en-US" altLang="ja-JP" sz="1050" b="1" dirty="0" smtClean="0">
                          <a:latin typeface="メイリオ" panose="020B0604030504040204" pitchFamily="50" charset="-128"/>
                          <a:ea typeface="メイリオ" panose="020B0604030504040204" pitchFamily="50" charset="-128"/>
                          <a:cs typeface="rounded-mgenplus-2pp-black"/>
                        </a:rPr>
                        <a:t>75,000</a:t>
                      </a:r>
                      <a:r>
                        <a:rPr lang="ja-JP" altLang="en-US" sz="1050" b="1" dirty="0" smtClean="0">
                          <a:latin typeface="メイリオ" panose="020B0604030504040204" pitchFamily="50" charset="-128"/>
                          <a:ea typeface="メイリオ" panose="020B0604030504040204" pitchFamily="50" charset="-128"/>
                          <a:cs typeface="rounded-mgenplus-2pp-black"/>
                        </a:rPr>
                        <a:t>円～</a:t>
                      </a:r>
                      <a:endParaRPr sz="1050" b="1" dirty="0">
                        <a:latin typeface="メイリオ" panose="020B0604030504040204" pitchFamily="50" charset="-128"/>
                        <a:ea typeface="メイリオ" panose="020B0604030504040204" pitchFamily="50" charset="-128"/>
                        <a:cs typeface="rounded-mgenplus-2pp-black"/>
                      </a:endParaRPr>
                    </a:p>
                  </a:txBody>
                  <a:tcPr marL="0" marR="0" marT="142875"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a:solidFill>
                        <a:srgbClr val="231F20"/>
                      </a:solidFill>
                      <a:prstDash val="solid"/>
                    </a:lnT>
                    <a:lnB w="12700">
                      <a:solidFill>
                        <a:srgbClr val="231F20"/>
                      </a:solidFill>
                      <a:prstDash val="solid"/>
                    </a:lnB>
                  </a:tcPr>
                </a:tc>
                <a:tc>
                  <a:txBody>
                    <a:bodyPr/>
                    <a:lstStyle/>
                    <a:p>
                      <a:pPr algn="ctr"/>
                      <a:r>
                        <a:rPr kumimoji="1" lang="en-US" altLang="ja-JP" sz="1050" b="1" dirty="0" smtClean="0"/>
                        <a:t>97,000</a:t>
                      </a:r>
                      <a:r>
                        <a:rPr kumimoji="1" lang="ja-JP" altLang="en-US" sz="1050" b="1" dirty="0" smtClean="0"/>
                        <a:t>円</a:t>
                      </a:r>
                      <a:endParaRPr kumimoji="1" lang="en-US" altLang="ja-JP" sz="1050" b="1" dirty="0" smtClean="0"/>
                    </a:p>
                    <a:p>
                      <a:pPr algn="ctr"/>
                      <a:r>
                        <a:rPr kumimoji="1" lang="ja-JP" altLang="en-US" sz="1050" b="1" dirty="0" smtClean="0"/>
                        <a:t>（お二人ご入居された場合）</a:t>
                      </a:r>
                      <a:endParaRPr kumimoji="1" lang="ja-JP" altLang="en-US" sz="1050" b="1" dirty="0"/>
                    </a:p>
                  </a:txBody>
                  <a:tcPr marL="0" marR="0" marT="142875" marB="0">
                    <a:lnL w="12700" cap="flat" cmpd="sng" algn="ctr">
                      <a:solidFill>
                        <a:srgbClr val="231F20"/>
                      </a:solidFill>
                      <a:prstDash val="solid"/>
                      <a:round/>
                      <a:headEnd type="none" w="med" len="med"/>
                      <a:tailEnd type="none" w="med" len="med"/>
                    </a:lnL>
                    <a:lnR w="12700">
                      <a:solidFill>
                        <a:srgbClr val="231F20"/>
                      </a:solidFill>
                      <a:prstDash val="soli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bl>
          </a:graphicData>
        </a:graphic>
      </p:graphicFrame>
      <p:sp>
        <p:nvSpPr>
          <p:cNvPr id="12" name="object 13"/>
          <p:cNvSpPr txBox="1"/>
          <p:nvPr/>
        </p:nvSpPr>
        <p:spPr>
          <a:xfrm>
            <a:off x="336014" y="4156559"/>
            <a:ext cx="6381986" cy="1646604"/>
          </a:xfrm>
          <a:prstGeom prst="rect">
            <a:avLst/>
          </a:prstGeom>
        </p:spPr>
        <p:txBody>
          <a:bodyPr vert="horz" wrap="square" lIns="0" tIns="45719" rIns="0" bIns="0" rtlCol="0">
            <a:spAutoFit/>
          </a:bodyPr>
          <a:lstStyle/>
          <a:p>
            <a:pPr marL="12700">
              <a:spcBef>
                <a:spcPts val="359"/>
              </a:spcBef>
            </a:pPr>
            <a:r>
              <a:rPr lang="ja-JP" altLang="en-US" sz="1200" b="1" spc="30" dirty="0" smtClean="0">
                <a:solidFill>
                  <a:srgbClr val="231F20"/>
                </a:solidFill>
                <a:latin typeface="メイリオ" panose="020B0604030504040204" pitchFamily="50" charset="-128"/>
                <a:ea typeface="メイリオ" panose="020B0604030504040204" pitchFamily="50" charset="-128"/>
                <a:cs typeface="rounded-mgenplus-2pp-black"/>
              </a:rPr>
              <a:t>ご注意事項</a:t>
            </a:r>
            <a:endParaRPr lang="en-US" altLang="ja-JP" sz="1200" b="1" spc="30" dirty="0" smtClean="0">
              <a:solidFill>
                <a:srgbClr val="231F20"/>
              </a:solidFill>
              <a:latin typeface="メイリオ" panose="020B0604030504040204" pitchFamily="50" charset="-128"/>
              <a:ea typeface="メイリオ" panose="020B0604030504040204" pitchFamily="50" charset="-128"/>
              <a:cs typeface="rounded-mgenplus-2pp-black"/>
            </a:endParaRPr>
          </a:p>
          <a:p>
            <a:pPr marL="12700">
              <a:spcBef>
                <a:spcPts val="359"/>
              </a:spcBef>
            </a:pPr>
            <a:r>
              <a:rPr lang="en-US" altLang="ja-JP" sz="1200" b="1" spc="30" dirty="0" smtClean="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200" b="1" spc="30" dirty="0" smtClean="0">
                <a:solidFill>
                  <a:srgbClr val="231F20"/>
                </a:solidFill>
                <a:latin typeface="メイリオ" panose="020B0604030504040204" pitchFamily="50" charset="-128"/>
                <a:ea typeface="メイリオ" panose="020B0604030504040204" pitchFamily="50" charset="-128"/>
                <a:cs typeface="rounded-mgenplus-2pp-black"/>
              </a:rPr>
              <a:t>ご契約時に、敷金</a:t>
            </a:r>
            <a:r>
              <a:rPr lang="en-US" altLang="ja-JP" sz="1200" b="1" spc="15" dirty="0">
                <a:solidFill>
                  <a:srgbClr val="231F20"/>
                </a:solidFill>
                <a:latin typeface="メイリオ" panose="020B0604030504040204" pitchFamily="50" charset="-128"/>
                <a:ea typeface="メイリオ" panose="020B0604030504040204" pitchFamily="50" charset="-128"/>
                <a:cs typeface="rounded-mgenplus-2pp-black"/>
              </a:rPr>
              <a:t>100,000</a:t>
            </a:r>
            <a:r>
              <a:rPr lang="ja-JP" altLang="en-US" sz="1200" b="1" spc="30" dirty="0">
                <a:solidFill>
                  <a:srgbClr val="231F20"/>
                </a:solidFill>
                <a:latin typeface="メイリオ" panose="020B0604030504040204" pitchFamily="50" charset="-128"/>
                <a:ea typeface="メイリオ" panose="020B0604030504040204" pitchFamily="50" charset="-128"/>
                <a:cs typeface="rounded-mgenplus-2pp-black"/>
              </a:rPr>
              <a:t>円</a:t>
            </a:r>
            <a:r>
              <a:rPr lang="ja-JP" altLang="en-US" sz="1200" b="1" spc="25" dirty="0" smtClean="0">
                <a:solidFill>
                  <a:srgbClr val="231F20"/>
                </a:solidFill>
                <a:latin typeface="メイリオ" panose="020B0604030504040204" pitchFamily="50" charset="-128"/>
                <a:ea typeface="メイリオ" panose="020B0604030504040204" pitchFamily="50" charset="-128"/>
                <a:cs typeface="rounded-mgenplus-2pp-black"/>
              </a:rPr>
              <a:t>を</a:t>
            </a:r>
            <a:r>
              <a:rPr lang="ja-JP" altLang="en-US" sz="1200" b="1" spc="30" dirty="0" smtClean="0">
                <a:solidFill>
                  <a:srgbClr val="231F20"/>
                </a:solidFill>
                <a:latin typeface="メイリオ" panose="020B0604030504040204" pitchFamily="50" charset="-128"/>
                <a:ea typeface="メイリオ" panose="020B0604030504040204" pitchFamily="50" charset="-128"/>
                <a:cs typeface="rounded-mgenplus-2pp-black"/>
              </a:rPr>
              <a:t>お預か</a:t>
            </a:r>
            <a:r>
              <a:rPr lang="ja-JP" altLang="en-US" sz="1200" b="1" spc="25" dirty="0" smtClean="0">
                <a:solidFill>
                  <a:srgbClr val="231F20"/>
                </a:solidFill>
                <a:latin typeface="メイリオ" panose="020B0604030504040204" pitchFamily="50" charset="-128"/>
                <a:ea typeface="メイリオ" panose="020B0604030504040204" pitchFamily="50" charset="-128"/>
                <a:cs typeface="rounded-mgenplus-2pp-black"/>
              </a:rPr>
              <a:t>り</a:t>
            </a:r>
            <a:r>
              <a:rPr lang="ja-JP" altLang="en-US" sz="1200" b="1" spc="30" dirty="0">
                <a:solidFill>
                  <a:srgbClr val="231F20"/>
                </a:solidFill>
                <a:latin typeface="メイリオ" panose="020B0604030504040204" pitchFamily="50" charset="-128"/>
                <a:ea typeface="メイリオ" panose="020B0604030504040204" pitchFamily="50" charset="-128"/>
                <a:cs typeface="rounded-mgenplus-2pp-black"/>
              </a:rPr>
              <a:t>致</a:t>
            </a:r>
            <a:r>
              <a:rPr lang="ja-JP" altLang="en-US" sz="1200" b="1" spc="25" dirty="0">
                <a:solidFill>
                  <a:srgbClr val="231F20"/>
                </a:solidFill>
                <a:latin typeface="メイリオ" panose="020B0604030504040204" pitchFamily="50" charset="-128"/>
                <a:ea typeface="メイリオ" panose="020B0604030504040204" pitchFamily="50" charset="-128"/>
                <a:cs typeface="rounded-mgenplus-2pp-black"/>
              </a:rPr>
              <a:t>しま</a:t>
            </a:r>
            <a:r>
              <a:rPr lang="ja-JP" altLang="en-US" sz="1200" b="1" spc="30" dirty="0">
                <a:solidFill>
                  <a:srgbClr val="231F20"/>
                </a:solidFill>
                <a:latin typeface="メイリオ" panose="020B0604030504040204" pitchFamily="50" charset="-128"/>
                <a:ea typeface="メイリオ" panose="020B0604030504040204" pitchFamily="50" charset="-128"/>
                <a:cs typeface="rounded-mgenplus-2pp-black"/>
              </a:rPr>
              <a:t>す</a:t>
            </a:r>
            <a:r>
              <a:rPr lang="ja-JP" altLang="en-US" sz="1200" b="1" spc="15" dirty="0" smtClean="0">
                <a:solidFill>
                  <a:srgbClr val="231F20"/>
                </a:solidFill>
                <a:latin typeface="メイリオ" panose="020B0604030504040204" pitchFamily="50" charset="-128"/>
                <a:ea typeface="メイリオ" panose="020B0604030504040204" pitchFamily="50" charset="-128"/>
                <a:cs typeface="rounded-mgenplus-2pp-black"/>
              </a:rPr>
              <a:t>。（解約時の返金規定あり）</a:t>
            </a:r>
            <a:endParaRPr lang="en-US" altLang="ja-JP" sz="1200" b="1" spc="15" dirty="0" smtClean="0">
              <a:solidFill>
                <a:srgbClr val="231F20"/>
              </a:solidFill>
              <a:latin typeface="メイリオ" panose="020B0604030504040204" pitchFamily="50" charset="-128"/>
              <a:ea typeface="メイリオ" panose="020B0604030504040204" pitchFamily="50" charset="-128"/>
              <a:cs typeface="rounded-mgenplus-2pp-black"/>
            </a:endParaRPr>
          </a:p>
          <a:p>
            <a:pPr marL="12700">
              <a:spcBef>
                <a:spcPts val="359"/>
              </a:spcBef>
            </a:pPr>
            <a:r>
              <a:rPr lang="en-US" altLang="ja-JP" sz="1200" b="1" spc="15" dirty="0" smtClean="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200" b="1" spc="15" dirty="0" smtClean="0">
                <a:solidFill>
                  <a:srgbClr val="231F20"/>
                </a:solidFill>
                <a:latin typeface="メイリオ" panose="020B0604030504040204" pitchFamily="50" charset="-128"/>
                <a:ea typeface="メイリオ" panose="020B0604030504040204" pitchFamily="50" charset="-128"/>
                <a:cs typeface="rounded-mgenplus-2pp-black"/>
              </a:rPr>
              <a:t>家賃、生活把握・生活相談サービスを入居月の日割り分が必要です。</a:t>
            </a:r>
            <a:endParaRPr lang="ja-JP" altLang="en-US" sz="1200" dirty="0">
              <a:latin typeface="メイリオ" panose="020B0604030504040204" pitchFamily="50" charset="-128"/>
              <a:ea typeface="メイリオ" panose="020B0604030504040204" pitchFamily="50" charset="-128"/>
              <a:cs typeface="rounded-mgenplus-2pp-black"/>
            </a:endParaRPr>
          </a:p>
          <a:p>
            <a:pPr marL="12700">
              <a:spcBef>
                <a:spcPts val="359"/>
              </a:spcBef>
            </a:pPr>
            <a:r>
              <a:rPr lang="en-US" altLang="ja-JP" sz="1200" b="1" spc="30" dirty="0" smtClean="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200" b="1" spc="30" dirty="0" smtClean="0">
                <a:solidFill>
                  <a:srgbClr val="231F20"/>
                </a:solidFill>
                <a:latin typeface="メイリオ" panose="020B0604030504040204" pitchFamily="50" charset="-128"/>
                <a:ea typeface="メイリオ" panose="020B0604030504040204" pitchFamily="50" charset="-128"/>
                <a:cs typeface="rounded-mgenplus-2pp-black"/>
              </a:rPr>
              <a:t>ご入居</a:t>
            </a:r>
            <a:r>
              <a:rPr lang="ja-JP" altLang="en-US" sz="1200" b="1" spc="30" dirty="0">
                <a:solidFill>
                  <a:srgbClr val="231F20"/>
                </a:solidFill>
                <a:latin typeface="メイリオ" panose="020B0604030504040204" pitchFamily="50" charset="-128"/>
                <a:ea typeface="メイリオ" panose="020B0604030504040204" pitchFamily="50" charset="-128"/>
                <a:cs typeface="rounded-mgenplus-2pp-black"/>
              </a:rPr>
              <a:t>時</a:t>
            </a:r>
            <a:r>
              <a:rPr lang="ja-JP" altLang="en-US" sz="1200" b="1" spc="25" dirty="0">
                <a:solidFill>
                  <a:srgbClr val="231F20"/>
                </a:solidFill>
                <a:latin typeface="メイリオ" panose="020B0604030504040204" pitchFamily="50" charset="-128"/>
                <a:ea typeface="メイリオ" panose="020B0604030504040204" pitchFamily="50" charset="-128"/>
                <a:cs typeface="rounded-mgenplus-2pp-black"/>
              </a:rPr>
              <a:t>に</a:t>
            </a:r>
            <a:r>
              <a:rPr lang="ja-JP" altLang="en-US" sz="1200" b="1" spc="15"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200" b="1" spc="30" dirty="0">
                <a:solidFill>
                  <a:srgbClr val="231F20"/>
                </a:solidFill>
                <a:latin typeface="メイリオ" panose="020B0604030504040204" pitchFamily="50" charset="-128"/>
                <a:ea typeface="メイリオ" panose="020B0604030504040204" pitchFamily="50" charset="-128"/>
                <a:cs typeface="rounded-mgenplus-2pp-black"/>
              </a:rPr>
              <a:t>火災保険</a:t>
            </a:r>
            <a:r>
              <a:rPr lang="en-US" altLang="ja-JP" sz="1200" b="1" spc="15" dirty="0">
                <a:solidFill>
                  <a:srgbClr val="231F20"/>
                </a:solidFill>
                <a:latin typeface="メイリオ" panose="020B0604030504040204" pitchFamily="50" charset="-128"/>
                <a:ea typeface="メイリオ" panose="020B0604030504040204" pitchFamily="50" charset="-128"/>
                <a:cs typeface="rounded-mgenplus-2pp-black"/>
              </a:rPr>
              <a:t>11,000</a:t>
            </a:r>
            <a:r>
              <a:rPr lang="ja-JP" altLang="en-US" sz="1200" b="1" spc="30" dirty="0">
                <a:solidFill>
                  <a:srgbClr val="231F20"/>
                </a:solidFill>
                <a:latin typeface="メイリオ" panose="020B0604030504040204" pitchFamily="50" charset="-128"/>
                <a:ea typeface="メイリオ" panose="020B0604030504040204" pitchFamily="50" charset="-128"/>
                <a:cs typeface="rounded-mgenplus-2pp-black"/>
              </a:rPr>
              <a:t>円必要です</a:t>
            </a:r>
            <a:r>
              <a:rPr lang="ja-JP" altLang="en-US" sz="1200" b="1" spc="15"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200" b="1" spc="20" dirty="0">
                <a:solidFill>
                  <a:srgbClr val="231F20"/>
                </a:solidFill>
                <a:latin typeface="メイリオ" panose="020B0604030504040204" pitchFamily="50" charset="-128"/>
                <a:ea typeface="メイリオ" panose="020B0604030504040204" pitchFamily="50" charset="-128"/>
                <a:cs typeface="rounded-mgenplus-2pp-black"/>
              </a:rPr>
              <a:t>（２</a:t>
            </a:r>
            <a:r>
              <a:rPr lang="ja-JP" altLang="en-US" sz="1200" b="1" spc="30" dirty="0">
                <a:solidFill>
                  <a:srgbClr val="231F20"/>
                </a:solidFill>
                <a:latin typeface="メイリオ" panose="020B0604030504040204" pitchFamily="50" charset="-128"/>
                <a:ea typeface="メイリオ" panose="020B0604030504040204" pitchFamily="50" charset="-128"/>
                <a:cs typeface="rounded-mgenplus-2pp-black"/>
              </a:rPr>
              <a:t>年毎の更新</a:t>
            </a:r>
            <a:r>
              <a:rPr lang="ja-JP" altLang="en-US" sz="1200" b="1" spc="15" dirty="0" smtClean="0">
                <a:solidFill>
                  <a:srgbClr val="231F20"/>
                </a:solidFill>
                <a:latin typeface="メイリオ" panose="020B0604030504040204" pitchFamily="50" charset="-128"/>
                <a:ea typeface="メイリオ" panose="020B0604030504040204" pitchFamily="50" charset="-128"/>
                <a:cs typeface="rounded-mgenplus-2pp-black"/>
              </a:rPr>
              <a:t>）</a:t>
            </a:r>
            <a:endParaRPr lang="en-US" altLang="ja-JP" sz="1200" b="1" spc="15" dirty="0" smtClean="0">
              <a:solidFill>
                <a:srgbClr val="231F20"/>
              </a:solidFill>
              <a:latin typeface="メイリオ" panose="020B0604030504040204" pitchFamily="50" charset="-128"/>
              <a:ea typeface="メイリオ" panose="020B0604030504040204" pitchFamily="50" charset="-128"/>
              <a:cs typeface="rounded-mgenplus-2pp-black"/>
            </a:endParaRPr>
          </a:p>
          <a:p>
            <a:pPr marL="12700">
              <a:spcBef>
                <a:spcPts val="359"/>
              </a:spcBef>
            </a:pPr>
            <a:r>
              <a:rPr lang="en-US" altLang="ja-JP" sz="1200" b="1" spc="30"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200" b="1" spc="30" dirty="0">
                <a:solidFill>
                  <a:srgbClr val="231F20"/>
                </a:solidFill>
                <a:latin typeface="メイリオ" panose="020B0604030504040204" pitchFamily="50" charset="-128"/>
                <a:ea typeface="メイリオ" panose="020B0604030504040204" pitchFamily="50" charset="-128"/>
                <a:cs typeface="rounded-mgenplus-2pp-black"/>
              </a:rPr>
              <a:t>お食事は別途</a:t>
            </a:r>
            <a:r>
              <a:rPr lang="en-US" altLang="ja-JP" sz="1200" b="1" spc="15" dirty="0">
                <a:solidFill>
                  <a:srgbClr val="231F20"/>
                </a:solidFill>
                <a:latin typeface="メイリオ" panose="020B0604030504040204" pitchFamily="50" charset="-128"/>
                <a:ea typeface="メイリオ" panose="020B0604030504040204" pitchFamily="50" charset="-128"/>
                <a:cs typeface="rounded-mgenplus-2pp-black"/>
              </a:rPr>
              <a:t>46,300</a:t>
            </a:r>
            <a:r>
              <a:rPr lang="ja-JP" altLang="en-US" sz="1200" b="1" spc="30" dirty="0">
                <a:solidFill>
                  <a:srgbClr val="231F20"/>
                </a:solidFill>
                <a:latin typeface="メイリオ" panose="020B0604030504040204" pitchFamily="50" charset="-128"/>
                <a:ea typeface="メイリオ" panose="020B0604030504040204" pitchFamily="50" charset="-128"/>
                <a:cs typeface="rounded-mgenplus-2pp-black"/>
              </a:rPr>
              <a:t>円</a:t>
            </a:r>
            <a:r>
              <a:rPr lang="en-US" altLang="ja-JP" sz="1200" b="1" spc="15"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200" b="1" spc="10" dirty="0" smtClean="0">
                <a:solidFill>
                  <a:srgbClr val="231F20"/>
                </a:solidFill>
                <a:latin typeface="メイリオ" panose="020B0604030504040204" pitchFamily="50" charset="-128"/>
                <a:ea typeface="メイリオ" panose="020B0604030504040204" pitchFamily="50" charset="-128"/>
                <a:cs typeface="rounded-mgenplus-2pp-black"/>
              </a:rPr>
              <a:t>朝</a:t>
            </a:r>
            <a:r>
              <a:rPr lang="en-US" altLang="ja-JP" sz="1200" b="1" spc="10" dirty="0" smtClean="0">
                <a:solidFill>
                  <a:srgbClr val="231F20"/>
                </a:solidFill>
                <a:latin typeface="メイリオ" panose="020B0604030504040204" pitchFamily="50" charset="-128"/>
                <a:ea typeface="メイリオ" panose="020B0604030504040204" pitchFamily="50" charset="-128"/>
                <a:cs typeface="rounded-mgenplus-2pp-black"/>
              </a:rPr>
              <a:t>360</a:t>
            </a:r>
            <a:r>
              <a:rPr lang="ja-JP" altLang="en-US" sz="1200" b="1" spc="10" dirty="0">
                <a:solidFill>
                  <a:srgbClr val="231F20"/>
                </a:solidFill>
                <a:latin typeface="メイリオ" panose="020B0604030504040204" pitchFamily="50" charset="-128"/>
                <a:ea typeface="メイリオ" panose="020B0604030504040204" pitchFamily="50" charset="-128"/>
                <a:cs typeface="rounded-mgenplus-2pp-black"/>
              </a:rPr>
              <a:t>円・</a:t>
            </a:r>
            <a:r>
              <a:rPr lang="ja-JP" altLang="en-US" sz="1200" b="1" spc="10" dirty="0" smtClean="0">
                <a:solidFill>
                  <a:srgbClr val="231F20"/>
                </a:solidFill>
                <a:latin typeface="メイリオ" panose="020B0604030504040204" pitchFamily="50" charset="-128"/>
                <a:ea typeface="メイリオ" panose="020B0604030504040204" pitchFamily="50" charset="-128"/>
                <a:cs typeface="rounded-mgenplus-2pp-black"/>
              </a:rPr>
              <a:t>昼</a:t>
            </a:r>
            <a:r>
              <a:rPr lang="en-US" altLang="ja-JP" sz="1200" b="1" spc="10" dirty="0" smtClean="0">
                <a:solidFill>
                  <a:srgbClr val="231F20"/>
                </a:solidFill>
                <a:latin typeface="メイリオ" panose="020B0604030504040204" pitchFamily="50" charset="-128"/>
                <a:ea typeface="メイリオ" panose="020B0604030504040204" pitchFamily="50" charset="-128"/>
                <a:cs typeface="rounded-mgenplus-2pp-black"/>
              </a:rPr>
              <a:t>470</a:t>
            </a:r>
            <a:r>
              <a:rPr lang="ja-JP" altLang="en-US" sz="1200" b="1" spc="10" dirty="0">
                <a:solidFill>
                  <a:srgbClr val="231F20"/>
                </a:solidFill>
                <a:latin typeface="メイリオ" panose="020B0604030504040204" pitchFamily="50" charset="-128"/>
                <a:ea typeface="メイリオ" panose="020B0604030504040204" pitchFamily="50" charset="-128"/>
                <a:cs typeface="rounded-mgenplus-2pp-black"/>
              </a:rPr>
              <a:t>円・</a:t>
            </a:r>
            <a:r>
              <a:rPr lang="ja-JP" altLang="en-US" sz="1200" b="1" spc="10" dirty="0" smtClean="0">
                <a:solidFill>
                  <a:srgbClr val="231F20"/>
                </a:solidFill>
                <a:latin typeface="メイリオ" panose="020B0604030504040204" pitchFamily="50" charset="-128"/>
                <a:ea typeface="メイリオ" panose="020B0604030504040204" pitchFamily="50" charset="-128"/>
                <a:cs typeface="rounded-mgenplus-2pp-black"/>
              </a:rPr>
              <a:t>夕</a:t>
            </a:r>
            <a:r>
              <a:rPr lang="en-US" altLang="ja-JP" sz="1200" b="1" spc="10" dirty="0" smtClean="0">
                <a:solidFill>
                  <a:srgbClr val="231F20"/>
                </a:solidFill>
                <a:latin typeface="メイリオ" panose="020B0604030504040204" pitchFamily="50" charset="-128"/>
                <a:ea typeface="メイリオ" panose="020B0604030504040204" pitchFamily="50" charset="-128"/>
                <a:cs typeface="rounded-mgenplus-2pp-black"/>
              </a:rPr>
              <a:t>636</a:t>
            </a:r>
            <a:r>
              <a:rPr lang="ja-JP" altLang="en-US" sz="1200" b="1" spc="10" dirty="0" smtClean="0">
                <a:solidFill>
                  <a:srgbClr val="231F20"/>
                </a:solidFill>
                <a:latin typeface="メイリオ" panose="020B0604030504040204" pitchFamily="50" charset="-128"/>
                <a:ea typeface="メイリオ" panose="020B0604030504040204" pitchFamily="50" charset="-128"/>
                <a:cs typeface="rounded-mgenplus-2pp-black"/>
              </a:rPr>
              <a:t>円 税込</a:t>
            </a:r>
            <a:r>
              <a:rPr lang="ja-JP" altLang="en-US" sz="1200" b="1" spc="10"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200" b="1" spc="25" dirty="0">
                <a:solidFill>
                  <a:srgbClr val="231F20"/>
                </a:solidFill>
                <a:latin typeface="メイリオ" panose="020B0604030504040204" pitchFamily="50" charset="-128"/>
                <a:ea typeface="メイリオ" panose="020B0604030504040204" pitchFamily="50" charset="-128"/>
                <a:cs typeface="rounded-mgenplus-2pp-black"/>
              </a:rPr>
              <a:t>でご利用い</a:t>
            </a:r>
            <a:r>
              <a:rPr lang="ja-JP" altLang="en-US" sz="1200" b="1" spc="20" dirty="0">
                <a:solidFill>
                  <a:srgbClr val="231F20"/>
                </a:solidFill>
                <a:latin typeface="メイリオ" panose="020B0604030504040204" pitchFamily="50" charset="-128"/>
                <a:ea typeface="メイリオ" panose="020B0604030504040204" pitchFamily="50" charset="-128"/>
                <a:cs typeface="rounded-mgenplus-2pp-black"/>
              </a:rPr>
              <a:t>た</a:t>
            </a:r>
            <a:r>
              <a:rPr lang="ja-JP" altLang="en-US" sz="1200" b="1" spc="25" dirty="0">
                <a:solidFill>
                  <a:srgbClr val="231F20"/>
                </a:solidFill>
                <a:latin typeface="メイリオ" panose="020B0604030504040204" pitchFamily="50" charset="-128"/>
                <a:ea typeface="メイリオ" panose="020B0604030504040204" pitchFamily="50" charset="-128"/>
                <a:cs typeface="rounded-mgenplus-2pp-black"/>
              </a:rPr>
              <a:t>だけ</a:t>
            </a:r>
            <a:r>
              <a:rPr lang="ja-JP" altLang="en-US" sz="1200" b="1" spc="20" dirty="0">
                <a:solidFill>
                  <a:srgbClr val="231F20"/>
                </a:solidFill>
                <a:latin typeface="メイリオ" panose="020B0604030504040204" pitchFamily="50" charset="-128"/>
                <a:ea typeface="メイリオ" panose="020B0604030504040204" pitchFamily="50" charset="-128"/>
                <a:cs typeface="rounded-mgenplus-2pp-black"/>
              </a:rPr>
              <a:t>ま</a:t>
            </a:r>
            <a:r>
              <a:rPr lang="ja-JP" altLang="en-US" sz="1200" b="1" spc="25" dirty="0">
                <a:solidFill>
                  <a:srgbClr val="231F20"/>
                </a:solidFill>
                <a:latin typeface="メイリオ" panose="020B0604030504040204" pitchFamily="50" charset="-128"/>
                <a:ea typeface="メイリオ" panose="020B0604030504040204" pitchFamily="50" charset="-128"/>
                <a:cs typeface="rounded-mgenplus-2pp-black"/>
              </a:rPr>
              <a:t>す</a:t>
            </a:r>
            <a:r>
              <a:rPr lang="ja-JP" altLang="en-US" sz="1200" b="1" spc="10" dirty="0" smtClean="0">
                <a:solidFill>
                  <a:srgbClr val="231F20"/>
                </a:solidFill>
                <a:latin typeface="メイリオ" panose="020B0604030504040204" pitchFamily="50" charset="-128"/>
                <a:ea typeface="メイリオ" panose="020B0604030504040204" pitchFamily="50" charset="-128"/>
                <a:cs typeface="rounded-mgenplus-2pp-black"/>
              </a:rPr>
              <a:t>。</a:t>
            </a:r>
            <a:endParaRPr lang="en-US" altLang="ja-JP" sz="1200" b="1" spc="10" dirty="0" smtClean="0">
              <a:solidFill>
                <a:srgbClr val="231F20"/>
              </a:solidFill>
              <a:latin typeface="メイリオ" panose="020B0604030504040204" pitchFamily="50" charset="-128"/>
              <a:ea typeface="メイリオ" panose="020B0604030504040204" pitchFamily="50" charset="-128"/>
              <a:cs typeface="rounded-mgenplus-2pp-black"/>
            </a:endParaRPr>
          </a:p>
          <a:p>
            <a:pPr marL="12700">
              <a:spcBef>
                <a:spcPts val="359"/>
              </a:spcBef>
            </a:pPr>
            <a:r>
              <a:rPr lang="ja-JP" altLang="en-US" sz="1200" b="1" spc="15" dirty="0" smtClean="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200" b="1" spc="15" dirty="0">
                <a:solidFill>
                  <a:srgbClr val="231F20"/>
                </a:solidFill>
                <a:latin typeface="メイリオ" panose="020B0604030504040204" pitchFamily="50" charset="-128"/>
                <a:ea typeface="メイリオ" panose="020B0604030504040204" pitchFamily="50" charset="-128"/>
                <a:cs typeface="rounded-mgenplus-2pp-black"/>
              </a:rPr>
              <a:t>上記</a:t>
            </a:r>
            <a:r>
              <a:rPr lang="ja-JP" altLang="en-US" sz="1200" b="1" spc="15" dirty="0" smtClean="0">
                <a:solidFill>
                  <a:srgbClr val="231F20"/>
                </a:solidFill>
                <a:latin typeface="メイリオ" panose="020B0604030504040204" pitchFamily="50" charset="-128"/>
                <a:ea typeface="メイリオ" panose="020B0604030504040204" pitchFamily="50" charset="-128"/>
                <a:cs typeface="rounded-mgenplus-2pp-black"/>
              </a:rPr>
              <a:t>は、</a:t>
            </a:r>
            <a:r>
              <a:rPr lang="en-US" altLang="ja-JP" sz="1200" b="1" spc="15" dirty="0" smtClean="0">
                <a:solidFill>
                  <a:srgbClr val="231F20"/>
                </a:solidFill>
                <a:latin typeface="メイリオ" panose="020B0604030504040204" pitchFamily="50" charset="-128"/>
                <a:ea typeface="メイリオ" panose="020B0604030504040204" pitchFamily="50" charset="-128"/>
                <a:cs typeface="rounded-mgenplus-2pp-black"/>
              </a:rPr>
              <a:t>30</a:t>
            </a:r>
            <a:r>
              <a:rPr lang="ja-JP" altLang="en-US" sz="1200" b="1" spc="25" dirty="0">
                <a:solidFill>
                  <a:srgbClr val="231F20"/>
                </a:solidFill>
                <a:latin typeface="メイリオ" panose="020B0604030504040204" pitchFamily="50" charset="-128"/>
                <a:ea typeface="メイリオ" panose="020B0604030504040204" pitchFamily="50" charset="-128"/>
                <a:cs typeface="rounded-mgenplus-2pp-black"/>
              </a:rPr>
              <a:t>日</a:t>
            </a:r>
            <a:r>
              <a:rPr lang="ja-JP" altLang="en-US" sz="1200" b="1" spc="25" dirty="0" smtClean="0">
                <a:solidFill>
                  <a:srgbClr val="231F20"/>
                </a:solidFill>
                <a:latin typeface="メイリオ" panose="020B0604030504040204" pitchFamily="50" charset="-128"/>
                <a:ea typeface="メイリオ" panose="020B0604030504040204" pitchFamily="50" charset="-128"/>
                <a:cs typeface="rounded-mgenplus-2pp-black"/>
              </a:rPr>
              <a:t>計算。ご利用には別途</a:t>
            </a:r>
            <a:r>
              <a:rPr lang="ja-JP" altLang="en-US" sz="1200" b="1" spc="25" dirty="0">
                <a:solidFill>
                  <a:srgbClr val="231F20"/>
                </a:solidFill>
                <a:latin typeface="メイリオ" panose="020B0604030504040204" pitchFamily="50" charset="-128"/>
                <a:ea typeface="メイリオ" panose="020B0604030504040204" pitchFamily="50" charset="-128"/>
                <a:cs typeface="rounded-mgenplus-2pp-black"/>
              </a:rPr>
              <a:t>契約が</a:t>
            </a:r>
            <a:r>
              <a:rPr lang="ja-JP" altLang="en-US" sz="1200" b="1" spc="25" dirty="0" smtClean="0">
                <a:solidFill>
                  <a:srgbClr val="231F20"/>
                </a:solidFill>
                <a:latin typeface="メイリオ" panose="020B0604030504040204" pitchFamily="50" charset="-128"/>
                <a:ea typeface="メイリオ" panose="020B0604030504040204" pitchFamily="50" charset="-128"/>
                <a:cs typeface="rounded-mgenplus-2pp-black"/>
              </a:rPr>
              <a:t>必要で十食分のご請求となります。</a:t>
            </a:r>
            <a:r>
              <a:rPr lang="ja-JP" altLang="en-US" sz="1200" b="1" spc="10" dirty="0" smtClean="0">
                <a:solidFill>
                  <a:srgbClr val="231F20"/>
                </a:solidFill>
                <a:latin typeface="メイリオ" panose="020B0604030504040204" pitchFamily="50" charset="-128"/>
                <a:ea typeface="メイリオ" panose="020B0604030504040204" pitchFamily="50" charset="-128"/>
                <a:cs typeface="rounded-mgenplus-2pp-black"/>
              </a:rPr>
              <a:t>）</a:t>
            </a:r>
            <a:endParaRPr lang="en-US" sz="1200" b="1" spc="30" dirty="0" smtClean="0">
              <a:solidFill>
                <a:srgbClr val="231F20"/>
              </a:solidFill>
              <a:latin typeface="メイリオ" panose="020B0604030504040204" pitchFamily="50" charset="-128"/>
              <a:ea typeface="メイリオ" panose="020B0604030504040204" pitchFamily="50" charset="-128"/>
              <a:cs typeface="rounded-mgenplus-2pp-black"/>
            </a:endParaRPr>
          </a:p>
          <a:p>
            <a:pPr marL="12700">
              <a:lnSpc>
                <a:spcPct val="100000"/>
              </a:lnSpc>
              <a:spcBef>
                <a:spcPts val="359"/>
              </a:spcBef>
            </a:pPr>
            <a:r>
              <a:rPr sz="1200" b="1" spc="30" dirty="0" smtClean="0">
                <a:solidFill>
                  <a:srgbClr val="231F20"/>
                </a:solidFill>
                <a:latin typeface="メイリオ" panose="020B0604030504040204" pitchFamily="50" charset="-128"/>
                <a:ea typeface="メイリオ" panose="020B0604030504040204" pitchFamily="50" charset="-128"/>
                <a:cs typeface="rounded-mgenplus-2pp-black"/>
              </a:rPr>
              <a:t>※</a:t>
            </a:r>
            <a:r>
              <a:rPr sz="1200" b="1" spc="30" dirty="0">
                <a:solidFill>
                  <a:srgbClr val="231F20"/>
                </a:solidFill>
                <a:latin typeface="メイリオ" panose="020B0604030504040204" pitchFamily="50" charset="-128"/>
                <a:ea typeface="メイリオ" panose="020B0604030504040204" pitchFamily="50" charset="-128"/>
                <a:cs typeface="rounded-mgenplus-2pp-black"/>
              </a:rPr>
              <a:t>電気代</a:t>
            </a:r>
            <a:r>
              <a:rPr sz="1200" b="1" spc="15" dirty="0">
                <a:solidFill>
                  <a:srgbClr val="231F20"/>
                </a:solidFill>
                <a:latin typeface="メイリオ" panose="020B0604030504040204" pitchFamily="50" charset="-128"/>
                <a:ea typeface="メイリオ" panose="020B0604030504040204" pitchFamily="50" charset="-128"/>
                <a:cs typeface="rounded-mgenplus-2pp-black"/>
              </a:rPr>
              <a:t>、</a:t>
            </a:r>
            <a:r>
              <a:rPr sz="1200" b="1" spc="30" dirty="0">
                <a:solidFill>
                  <a:srgbClr val="231F20"/>
                </a:solidFill>
                <a:latin typeface="メイリオ" panose="020B0604030504040204" pitchFamily="50" charset="-128"/>
                <a:ea typeface="メイリオ" panose="020B0604030504040204" pitchFamily="50" charset="-128"/>
                <a:cs typeface="rounded-mgenplus-2pp-black"/>
              </a:rPr>
              <a:t>医療費</a:t>
            </a:r>
            <a:r>
              <a:rPr sz="1200" b="1" spc="15" dirty="0">
                <a:solidFill>
                  <a:srgbClr val="231F20"/>
                </a:solidFill>
                <a:latin typeface="メイリオ" panose="020B0604030504040204" pitchFamily="50" charset="-128"/>
                <a:ea typeface="メイリオ" panose="020B0604030504040204" pitchFamily="50" charset="-128"/>
                <a:cs typeface="rounded-mgenplus-2pp-black"/>
              </a:rPr>
              <a:t>、</a:t>
            </a:r>
            <a:r>
              <a:rPr sz="1200" b="1" spc="30" dirty="0">
                <a:solidFill>
                  <a:srgbClr val="231F20"/>
                </a:solidFill>
                <a:latin typeface="メイリオ" panose="020B0604030504040204" pitchFamily="50" charset="-128"/>
                <a:ea typeface="メイリオ" panose="020B0604030504040204" pitchFamily="50" charset="-128"/>
                <a:cs typeface="rounded-mgenplus-2pp-black"/>
              </a:rPr>
              <a:t>介護保険料は別途必要です</a:t>
            </a:r>
            <a:r>
              <a:rPr sz="1200" b="1" spc="15" dirty="0">
                <a:solidFill>
                  <a:srgbClr val="231F20"/>
                </a:solidFill>
                <a:latin typeface="メイリオ" panose="020B0604030504040204" pitchFamily="50" charset="-128"/>
                <a:ea typeface="メイリオ" panose="020B0604030504040204" pitchFamily="50" charset="-128"/>
                <a:cs typeface="rounded-mgenplus-2pp-black"/>
              </a:rPr>
              <a:t>。（</a:t>
            </a:r>
            <a:r>
              <a:rPr sz="1200" b="1" spc="30" dirty="0" err="1">
                <a:solidFill>
                  <a:srgbClr val="231F20"/>
                </a:solidFill>
                <a:latin typeface="メイリオ" panose="020B0604030504040204" pitchFamily="50" charset="-128"/>
                <a:ea typeface="メイリオ" panose="020B0604030504040204" pitchFamily="50" charset="-128"/>
                <a:cs typeface="rounded-mgenplus-2pp-black"/>
              </a:rPr>
              <a:t>任意の契約が必要</a:t>
            </a:r>
            <a:r>
              <a:rPr sz="1200" b="1" spc="15" dirty="0" smtClean="0">
                <a:solidFill>
                  <a:srgbClr val="231F20"/>
                </a:solidFill>
                <a:latin typeface="メイリオ" panose="020B0604030504040204" pitchFamily="50" charset="-128"/>
                <a:ea typeface="メイリオ" panose="020B0604030504040204" pitchFamily="50" charset="-128"/>
                <a:cs typeface="rounded-mgenplus-2pp-black"/>
              </a:rPr>
              <a:t>）</a:t>
            </a:r>
            <a:endParaRPr sz="1200" dirty="0">
              <a:latin typeface="メイリオ" panose="020B0604030504040204" pitchFamily="50" charset="-128"/>
              <a:ea typeface="メイリオ" panose="020B0604030504040204" pitchFamily="50" charset="-128"/>
              <a:cs typeface="rounded-mgenplus-2pp-black"/>
            </a:endParaRPr>
          </a:p>
        </p:txBody>
      </p:sp>
      <p:sp>
        <p:nvSpPr>
          <p:cNvPr id="5" name="テキスト ボックス 4"/>
          <p:cNvSpPr txBox="1"/>
          <p:nvPr/>
        </p:nvSpPr>
        <p:spPr>
          <a:xfrm>
            <a:off x="1411948" y="6065427"/>
            <a:ext cx="1803699" cy="369332"/>
          </a:xfrm>
          <a:prstGeom prst="rect">
            <a:avLst/>
          </a:prstGeom>
          <a:noFill/>
        </p:spPr>
        <p:txBody>
          <a:bodyPr wrap="none" rtlCol="0">
            <a:spAutoFit/>
          </a:bodyPr>
          <a:lstStyle/>
          <a:p>
            <a:r>
              <a:rPr kumimoji="1" lang="en-US" altLang="ja-JP" dirty="0" smtClean="0"/>
              <a:t>18</a:t>
            </a:r>
            <a:r>
              <a:rPr kumimoji="1" lang="ja-JP" altLang="en-US" dirty="0" smtClean="0"/>
              <a:t>㎡（一人部屋）</a:t>
            </a:r>
            <a:endParaRPr kumimoji="1" lang="ja-JP" altLang="en-US" dirty="0"/>
          </a:p>
        </p:txBody>
      </p:sp>
      <p:sp>
        <p:nvSpPr>
          <p:cNvPr id="14" name="テキスト ボックス 13"/>
          <p:cNvSpPr txBox="1"/>
          <p:nvPr/>
        </p:nvSpPr>
        <p:spPr>
          <a:xfrm>
            <a:off x="3754203" y="5998729"/>
            <a:ext cx="1803699" cy="369332"/>
          </a:xfrm>
          <a:prstGeom prst="rect">
            <a:avLst/>
          </a:prstGeom>
          <a:noFill/>
        </p:spPr>
        <p:txBody>
          <a:bodyPr wrap="none" rtlCol="0">
            <a:spAutoFit/>
          </a:bodyPr>
          <a:lstStyle/>
          <a:p>
            <a:r>
              <a:rPr kumimoji="1" lang="en-US" altLang="ja-JP" dirty="0" smtClean="0"/>
              <a:t>23</a:t>
            </a:r>
            <a:r>
              <a:rPr kumimoji="1" lang="ja-JP" altLang="en-US" dirty="0" smtClean="0"/>
              <a:t>㎡（二人部屋）</a:t>
            </a:r>
            <a:endParaRPr kumimoji="1" lang="ja-JP" altLang="en-US" dirty="0"/>
          </a:p>
        </p:txBody>
      </p:sp>
      <p:pic>
        <p:nvPicPr>
          <p:cNvPr id="1030" name="Picture 6" descr="サービス付き高齢者向け住宅 清風ヒルズ金井"/>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0012" y="6368061"/>
            <a:ext cx="1738169" cy="19973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サービス付き高齢者向け住宅 清風ヒルズ金井"/>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16246" y="6368061"/>
            <a:ext cx="1738169" cy="1997300"/>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p:cNvSpPr/>
          <p:nvPr/>
        </p:nvSpPr>
        <p:spPr>
          <a:xfrm>
            <a:off x="7567674" y="5243974"/>
            <a:ext cx="2395476" cy="164290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675698" y="5372929"/>
            <a:ext cx="2287452" cy="1384995"/>
          </a:xfrm>
          <a:prstGeom prst="rect">
            <a:avLst/>
          </a:prstGeom>
          <a:noFill/>
        </p:spPr>
        <p:txBody>
          <a:bodyPr wrap="square" rtlCol="0">
            <a:spAutoFit/>
          </a:bodyPr>
          <a:lstStyle/>
          <a:p>
            <a:r>
              <a:rPr kumimoji="1" lang="ja-JP" altLang="en-US" sz="1050" dirty="0" smtClean="0"/>
              <a:t>デザイナー様へ</a:t>
            </a:r>
            <a:endParaRPr kumimoji="1" lang="en-US" altLang="ja-JP" sz="1050" dirty="0" smtClean="0"/>
          </a:p>
          <a:p>
            <a:r>
              <a:rPr lang="ja-JP" altLang="en-US" sz="1050" dirty="0" smtClean="0"/>
              <a:t>・適正な大きさへ変更お願いします。</a:t>
            </a:r>
            <a:endParaRPr lang="en-US" altLang="ja-JP" sz="1050" dirty="0" smtClean="0"/>
          </a:p>
          <a:p>
            <a:r>
              <a:rPr lang="ja-JP" altLang="en-US" sz="1050" dirty="0" smtClean="0"/>
              <a:t>色、フォント変更可能</a:t>
            </a:r>
            <a:endParaRPr lang="en-US" altLang="ja-JP" sz="1050" dirty="0"/>
          </a:p>
          <a:p>
            <a:endParaRPr kumimoji="1" lang="en-US" altLang="ja-JP" sz="1050" dirty="0" smtClean="0"/>
          </a:p>
          <a:p>
            <a:r>
              <a:rPr lang="ja-JP" altLang="en-US" sz="1050" dirty="0" smtClean="0"/>
              <a:t>・図面をご確認いただき居室をイラストで作成ください。簡単なイラストで大丈夫です。</a:t>
            </a:r>
            <a:r>
              <a:rPr kumimoji="1" lang="ja-JP" altLang="en-US" sz="1050" dirty="0" smtClean="0"/>
              <a:t>図面から数値読み取れたら寸法の記載お願いします。</a:t>
            </a:r>
            <a:endParaRPr kumimoji="1" lang="ja-JP" altLang="en-US" sz="1050" dirty="0"/>
          </a:p>
        </p:txBody>
      </p:sp>
      <p:cxnSp>
        <p:nvCxnSpPr>
          <p:cNvPr id="11" name="直線矢印コネクタ 10"/>
          <p:cNvCxnSpPr/>
          <p:nvPr/>
        </p:nvCxnSpPr>
        <p:spPr>
          <a:xfrm flipH="1">
            <a:off x="5755014" y="6205906"/>
            <a:ext cx="2005502" cy="5520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H="1" flipV="1">
            <a:off x="5458294" y="2717800"/>
            <a:ext cx="2243067" cy="29185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351626" y="3237580"/>
            <a:ext cx="6455613" cy="738664"/>
          </a:xfrm>
          <a:prstGeom prst="rect">
            <a:avLst/>
          </a:prstGeom>
          <a:noFill/>
        </p:spPr>
        <p:txBody>
          <a:bodyPr wrap="none" rtlCol="0">
            <a:spAutoFit/>
          </a:bodyPr>
          <a:lstStyle/>
          <a:p>
            <a:r>
              <a:rPr kumimoji="1" lang="ja-JP" altLang="en-US" sz="1400" dirty="0" smtClean="0"/>
              <a:t>共益費　　　　　　　　　　　　　　　建物内の共用部分の電気代、清掃費、消耗品等</a:t>
            </a:r>
            <a:endParaRPr kumimoji="1" lang="en-US" altLang="ja-JP" sz="1400" dirty="0" smtClean="0"/>
          </a:p>
          <a:p>
            <a:r>
              <a:rPr kumimoji="1" lang="ja-JP" altLang="en-US" sz="1400" dirty="0" smtClean="0"/>
              <a:t>状況把握・生活相談サービス　　緊急時の対応、安否確認、食堂までの誘導</a:t>
            </a:r>
            <a:endParaRPr kumimoji="1" lang="en-US" altLang="ja-JP" sz="1400" dirty="0" smtClean="0"/>
          </a:p>
          <a:p>
            <a:r>
              <a:rPr lang="ja-JP" altLang="en-US" sz="1400" dirty="0" smtClean="0"/>
              <a:t>　　　　　　　　　　　　　　　　　　　　　配茶サービス、日常の生活相談、郵便物の受取等</a:t>
            </a:r>
            <a:endParaRPr kumimoji="1" lang="ja-JP" altLang="en-US" sz="1400" dirty="0"/>
          </a:p>
        </p:txBody>
      </p:sp>
      <p:sp>
        <p:nvSpPr>
          <p:cNvPr id="13" name="テキスト ボックス 12"/>
          <p:cNvSpPr txBox="1"/>
          <p:nvPr/>
        </p:nvSpPr>
        <p:spPr>
          <a:xfrm>
            <a:off x="1557867" y="8624711"/>
            <a:ext cx="960519" cy="369332"/>
          </a:xfrm>
          <a:prstGeom prst="rect">
            <a:avLst/>
          </a:prstGeom>
          <a:noFill/>
        </p:spPr>
        <p:txBody>
          <a:bodyPr wrap="none" rtlCol="0">
            <a:spAutoFit/>
          </a:bodyPr>
          <a:lstStyle/>
          <a:p>
            <a:r>
              <a:rPr kumimoji="1" lang="ja-JP" altLang="en-US" dirty="0" smtClean="0"/>
              <a:t>全２８戸</a:t>
            </a:r>
            <a:endParaRPr kumimoji="1" lang="ja-JP" altLang="en-US" dirty="0"/>
          </a:p>
        </p:txBody>
      </p:sp>
      <p:sp>
        <p:nvSpPr>
          <p:cNvPr id="17" name="テキスト ボックス 16"/>
          <p:cNvSpPr txBox="1"/>
          <p:nvPr/>
        </p:nvSpPr>
        <p:spPr>
          <a:xfrm>
            <a:off x="4083617" y="8550027"/>
            <a:ext cx="803425" cy="369332"/>
          </a:xfrm>
          <a:prstGeom prst="rect">
            <a:avLst/>
          </a:prstGeom>
          <a:noFill/>
        </p:spPr>
        <p:txBody>
          <a:bodyPr wrap="none" rtlCol="0">
            <a:spAutoFit/>
          </a:bodyPr>
          <a:lstStyle/>
          <a:p>
            <a:r>
              <a:rPr kumimoji="1" lang="ja-JP" altLang="en-US" dirty="0" smtClean="0"/>
              <a:t>全２戸</a:t>
            </a:r>
            <a:endParaRPr kumimoji="1" lang="ja-JP" altLang="en-US" dirty="0"/>
          </a:p>
        </p:txBody>
      </p:sp>
    </p:spTree>
    <p:extLst>
      <p:ext uri="{BB962C8B-B14F-4D97-AF65-F5344CB8AC3E}">
        <p14:creationId xmlns:p14="http://schemas.microsoft.com/office/powerpoint/2010/main" val="368085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03200" y="186559"/>
            <a:ext cx="3810659" cy="369332"/>
          </a:xfrm>
          <a:prstGeom prst="rect">
            <a:avLst/>
          </a:prstGeom>
          <a:noFill/>
        </p:spPr>
        <p:txBody>
          <a:bodyPr wrap="none" rtlCol="0">
            <a:spAutoFit/>
          </a:bodyPr>
          <a:lstStyle/>
          <a:p>
            <a:r>
              <a:rPr kumimoji="1" lang="ja-JP" altLang="en-US" dirty="0" smtClean="0"/>
              <a:t>１日の流れ　（要介護３～５の方の例）</a:t>
            </a:r>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1686252014"/>
              </p:ext>
            </p:extLst>
          </p:nvPr>
        </p:nvGraphicFramePr>
        <p:xfrm>
          <a:off x="365760" y="690563"/>
          <a:ext cx="6158866" cy="6837996"/>
        </p:xfrm>
        <a:graphic>
          <a:graphicData uri="http://schemas.openxmlformats.org/drawingml/2006/table">
            <a:tbl>
              <a:tblPr>
                <a:tableStyleId>{5C22544A-7EE6-4342-B048-85BDC9FD1C3A}</a:tableStyleId>
              </a:tblPr>
              <a:tblGrid>
                <a:gridCol w="669015"/>
                <a:gridCol w="805576"/>
                <a:gridCol w="805576"/>
                <a:gridCol w="805576"/>
                <a:gridCol w="805576"/>
                <a:gridCol w="805576"/>
                <a:gridCol w="805576"/>
                <a:gridCol w="656395"/>
              </a:tblGrid>
              <a:tr h="330467">
                <a:tc>
                  <a:txBody>
                    <a:bodyPr/>
                    <a:lstStyle/>
                    <a:p>
                      <a:pPr algn="l"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月</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火</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水</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木</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金</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土</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日</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330467">
                <a:tc>
                  <a:txBody>
                    <a:bodyPr/>
                    <a:lstStyle/>
                    <a:p>
                      <a:pPr algn="r" fontAlgn="ctr"/>
                      <a:r>
                        <a:rPr lang="en-US" altLang="ja-JP" sz="1100" u="none" strike="noStrike" dirty="0">
                          <a:effectLst/>
                        </a:rPr>
                        <a:t>7:00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3080">
                <a:tc>
                  <a:txBody>
                    <a:bodyPr/>
                    <a:lstStyle/>
                    <a:p>
                      <a:pPr algn="r" fontAlgn="ctr"/>
                      <a:r>
                        <a:rPr lang="en-US" altLang="ja-JP" sz="1100" u="none" strike="noStrike">
                          <a:effectLst/>
                        </a:rPr>
                        <a:t>8:00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1209495">
                <a:tc>
                  <a:txBody>
                    <a:bodyPr/>
                    <a:lstStyle/>
                    <a:p>
                      <a:pPr algn="r" fontAlgn="ctr"/>
                      <a:r>
                        <a:rPr lang="en-US" altLang="ja-JP" sz="1100" u="none" strike="noStrike" dirty="0" smtClean="0">
                          <a:effectLst/>
                        </a:rPr>
                        <a:t>9:00</a:t>
                      </a:r>
                      <a:r>
                        <a:rPr lang="ja-JP" altLang="en-US" sz="1100" u="none" strike="noStrike" dirty="0" smtClean="0">
                          <a:effectLst/>
                        </a:rPr>
                        <a:t>～</a:t>
                      </a:r>
                      <a:r>
                        <a:rPr lang="en-US" altLang="ja-JP" sz="1100" u="none" strike="noStrike" dirty="0" smtClean="0">
                          <a:effectLst/>
                        </a:rPr>
                        <a:t>11:00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3080">
                <a:tc>
                  <a:txBody>
                    <a:bodyPr/>
                    <a:lstStyle/>
                    <a:p>
                      <a:pPr algn="r" fontAlgn="ctr"/>
                      <a:r>
                        <a:rPr lang="en-US" altLang="ja-JP" sz="1100" u="none" strike="noStrike" dirty="0">
                          <a:effectLst/>
                        </a:rPr>
                        <a:t>12:00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1636505">
                <a:tc>
                  <a:txBody>
                    <a:bodyPr/>
                    <a:lstStyle/>
                    <a:p>
                      <a:pPr algn="r" fontAlgn="ctr"/>
                      <a:r>
                        <a:rPr lang="en-US" altLang="ja-JP" sz="1100" u="none" strike="noStrike" dirty="0" smtClean="0">
                          <a:effectLst/>
                        </a:rPr>
                        <a:t>13:00</a:t>
                      </a:r>
                      <a:r>
                        <a:rPr lang="ja-JP" altLang="en-US" sz="1100" u="none" strike="noStrike" dirty="0" smtClean="0">
                          <a:effectLst/>
                        </a:rPr>
                        <a:t>～</a:t>
                      </a:r>
                      <a:r>
                        <a:rPr lang="en-US" altLang="ja-JP" sz="1100" u="none" strike="noStrike" dirty="0" smtClean="0">
                          <a:effectLst/>
                        </a:rPr>
                        <a:t>16:00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3080">
                <a:tc>
                  <a:txBody>
                    <a:bodyPr/>
                    <a:lstStyle/>
                    <a:p>
                      <a:pPr algn="r" fontAlgn="ctr"/>
                      <a:r>
                        <a:rPr lang="en-US" altLang="ja-JP" sz="1100" u="none" strike="noStrike" dirty="0">
                          <a:effectLst/>
                        </a:rPr>
                        <a:t>17:00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3080">
                <a:tc>
                  <a:txBody>
                    <a:bodyPr/>
                    <a:lstStyle/>
                    <a:p>
                      <a:pPr algn="r" fontAlgn="ctr"/>
                      <a:r>
                        <a:rPr lang="en-US" altLang="ja-JP" sz="1100" u="none" strike="noStrike">
                          <a:effectLst/>
                        </a:rPr>
                        <a:t>18:00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608399">
                <a:tc>
                  <a:txBody>
                    <a:bodyPr/>
                    <a:lstStyle/>
                    <a:p>
                      <a:pPr algn="r" fontAlgn="ctr"/>
                      <a:r>
                        <a:rPr lang="en-US" altLang="ja-JP" sz="1100" u="none" strike="noStrike" dirty="0" smtClean="0">
                          <a:effectLst/>
                        </a:rPr>
                        <a:t>19:00</a:t>
                      </a:r>
                      <a:r>
                        <a:rPr lang="ja-JP" altLang="en-US" sz="1100" u="none" strike="noStrike" dirty="0" smtClean="0">
                          <a:effectLst/>
                        </a:rPr>
                        <a:t>～</a:t>
                      </a:r>
                      <a:r>
                        <a:rPr lang="en-US" altLang="ja-JP" sz="1100" u="none" strike="noStrike" dirty="0" smtClean="0">
                          <a:effectLst/>
                        </a:rPr>
                        <a:t>20:00</a:t>
                      </a: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3080">
                <a:tc>
                  <a:txBody>
                    <a:bodyPr/>
                    <a:lstStyle/>
                    <a:p>
                      <a:pPr algn="r" fontAlgn="ctr"/>
                      <a:r>
                        <a:rPr lang="en-US" altLang="ja-JP" sz="1100" u="none" strike="noStrike" dirty="0">
                          <a:effectLst/>
                        </a:rPr>
                        <a:t>21:00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657263">
                <a:tc>
                  <a:txBody>
                    <a:bodyPr/>
                    <a:lstStyle/>
                    <a:p>
                      <a:pPr algn="r" fontAlgn="ctr"/>
                      <a:r>
                        <a:rPr lang="ja-JP" altLang="en-US" sz="1100" u="none" strike="noStrike" dirty="0">
                          <a:effectLst/>
                        </a:rPr>
                        <a:t>深夜</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bl>
          </a:graphicData>
        </a:graphic>
      </p:graphicFrame>
      <p:sp>
        <p:nvSpPr>
          <p:cNvPr id="10" name="正方形/長方形 9"/>
          <p:cNvSpPr/>
          <p:nvPr/>
        </p:nvSpPr>
        <p:spPr>
          <a:xfrm>
            <a:off x="1112520" y="1062754"/>
            <a:ext cx="5219700" cy="20574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モーニングケア</a:t>
            </a:r>
            <a:endParaRPr kumimoji="1" lang="ja-JP" altLang="en-US" sz="900" dirty="0">
              <a:solidFill>
                <a:srgbClr val="002060"/>
              </a:solidFill>
            </a:endParaRPr>
          </a:p>
        </p:txBody>
      </p:sp>
      <p:sp>
        <p:nvSpPr>
          <p:cNvPr id="11" name="正方形/長方形 10"/>
          <p:cNvSpPr/>
          <p:nvPr/>
        </p:nvSpPr>
        <p:spPr>
          <a:xfrm>
            <a:off x="1112520" y="1431680"/>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食堂までの誘導　～　朝食　～　居室までの誘導　配薬サービス</a:t>
            </a:r>
            <a:endParaRPr kumimoji="1" lang="ja-JP" altLang="en-US" sz="900" dirty="0">
              <a:solidFill>
                <a:schemeClr val="tx1"/>
              </a:solidFill>
            </a:endParaRPr>
          </a:p>
        </p:txBody>
      </p:sp>
      <p:sp>
        <p:nvSpPr>
          <p:cNvPr id="12" name="正方形/長方形 11"/>
          <p:cNvSpPr/>
          <p:nvPr/>
        </p:nvSpPr>
        <p:spPr>
          <a:xfrm>
            <a:off x="1103630" y="3085980"/>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食堂までの誘導　～　昼食　～　居室までの誘導　</a:t>
            </a:r>
            <a:r>
              <a:rPr lang="ja-JP" altLang="en-US" sz="900" dirty="0">
                <a:solidFill>
                  <a:schemeClr val="tx1"/>
                </a:solidFill>
              </a:rPr>
              <a:t>配薬</a:t>
            </a:r>
            <a:r>
              <a:rPr lang="ja-JP" altLang="en-US" sz="900" dirty="0" smtClean="0">
                <a:solidFill>
                  <a:schemeClr val="tx1"/>
                </a:solidFill>
              </a:rPr>
              <a:t>サービス</a:t>
            </a:r>
            <a:endParaRPr lang="ja-JP" altLang="en-US" sz="900" dirty="0">
              <a:solidFill>
                <a:schemeClr val="tx1"/>
              </a:solidFill>
            </a:endParaRPr>
          </a:p>
        </p:txBody>
      </p:sp>
      <p:sp>
        <p:nvSpPr>
          <p:cNvPr id="13" name="正方形/長方形 12"/>
          <p:cNvSpPr/>
          <p:nvPr/>
        </p:nvSpPr>
        <p:spPr>
          <a:xfrm>
            <a:off x="1112520" y="5134728"/>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食堂までの誘導　～　夕食　～　居室までの誘導　　</a:t>
            </a:r>
            <a:r>
              <a:rPr lang="ja-JP" altLang="en-US" sz="900" dirty="0">
                <a:solidFill>
                  <a:schemeClr val="tx1"/>
                </a:solidFill>
              </a:rPr>
              <a:t>配薬</a:t>
            </a:r>
            <a:r>
              <a:rPr lang="ja-JP" altLang="en-US" sz="900" dirty="0" smtClean="0">
                <a:solidFill>
                  <a:schemeClr val="tx1"/>
                </a:solidFill>
              </a:rPr>
              <a:t>サービス</a:t>
            </a:r>
            <a:endParaRPr lang="ja-JP" altLang="en-US" sz="900" dirty="0">
              <a:solidFill>
                <a:schemeClr val="tx1"/>
              </a:solidFill>
            </a:endParaRPr>
          </a:p>
        </p:txBody>
      </p:sp>
      <p:sp>
        <p:nvSpPr>
          <p:cNvPr id="14" name="正方形/長方形 13"/>
          <p:cNvSpPr/>
          <p:nvPr/>
        </p:nvSpPr>
        <p:spPr>
          <a:xfrm>
            <a:off x="1112520" y="5772730"/>
            <a:ext cx="5219700" cy="20574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rgbClr val="002060"/>
                </a:solidFill>
              </a:rPr>
              <a:t>ナイト</a:t>
            </a:r>
            <a:r>
              <a:rPr lang="ja-JP" altLang="en-US" sz="900" dirty="0">
                <a:solidFill>
                  <a:srgbClr val="002060"/>
                </a:solidFill>
              </a:rPr>
              <a:t>ケア</a:t>
            </a:r>
            <a:endParaRPr kumimoji="1" lang="ja-JP" altLang="en-US" sz="900" dirty="0">
              <a:solidFill>
                <a:srgbClr val="002060"/>
              </a:solidFill>
            </a:endParaRPr>
          </a:p>
        </p:txBody>
      </p:sp>
      <p:sp>
        <p:nvSpPr>
          <p:cNvPr id="15" name="正方形/長方形 14"/>
          <p:cNvSpPr/>
          <p:nvPr/>
        </p:nvSpPr>
        <p:spPr>
          <a:xfrm>
            <a:off x="1181100" y="3495464"/>
            <a:ext cx="579120" cy="2667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入浴</a:t>
            </a:r>
            <a:endParaRPr kumimoji="1" lang="ja-JP" altLang="en-US" sz="900" dirty="0">
              <a:solidFill>
                <a:srgbClr val="002060"/>
              </a:solidFill>
            </a:endParaRPr>
          </a:p>
        </p:txBody>
      </p:sp>
      <p:sp>
        <p:nvSpPr>
          <p:cNvPr id="16" name="正方形/長方形 15"/>
          <p:cNvSpPr/>
          <p:nvPr/>
        </p:nvSpPr>
        <p:spPr>
          <a:xfrm>
            <a:off x="5223828" y="3468688"/>
            <a:ext cx="579120" cy="2667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入浴</a:t>
            </a:r>
            <a:endParaRPr kumimoji="1" lang="ja-JP" altLang="en-US" sz="900" dirty="0">
              <a:solidFill>
                <a:srgbClr val="002060"/>
              </a:solidFill>
            </a:endParaRPr>
          </a:p>
        </p:txBody>
      </p:sp>
      <p:sp>
        <p:nvSpPr>
          <p:cNvPr id="17" name="正方形/長方形 16"/>
          <p:cNvSpPr/>
          <p:nvPr/>
        </p:nvSpPr>
        <p:spPr>
          <a:xfrm>
            <a:off x="2840990" y="3468688"/>
            <a:ext cx="579120" cy="2667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入浴</a:t>
            </a:r>
            <a:endParaRPr kumimoji="1" lang="ja-JP" altLang="en-US" sz="900" dirty="0">
              <a:solidFill>
                <a:srgbClr val="002060"/>
              </a:solidFill>
            </a:endParaRPr>
          </a:p>
        </p:txBody>
      </p:sp>
      <p:sp>
        <p:nvSpPr>
          <p:cNvPr id="19" name="正方形/長方形 18"/>
          <p:cNvSpPr/>
          <p:nvPr/>
        </p:nvSpPr>
        <p:spPr>
          <a:xfrm>
            <a:off x="1958340" y="2314636"/>
            <a:ext cx="594360" cy="26785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洗濯・掃除</a:t>
            </a:r>
            <a:endParaRPr kumimoji="1" lang="ja-JP" altLang="en-US" sz="900" dirty="0">
              <a:solidFill>
                <a:srgbClr val="002060"/>
              </a:solidFill>
            </a:endParaRPr>
          </a:p>
        </p:txBody>
      </p:sp>
      <p:sp>
        <p:nvSpPr>
          <p:cNvPr id="21" name="正方形/長方形 20"/>
          <p:cNvSpPr/>
          <p:nvPr/>
        </p:nvSpPr>
        <p:spPr>
          <a:xfrm>
            <a:off x="4328160" y="3907871"/>
            <a:ext cx="693420" cy="26406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買い物同行・代行</a:t>
            </a:r>
            <a:endParaRPr kumimoji="1" lang="ja-JP" altLang="en-US" sz="900" dirty="0">
              <a:solidFill>
                <a:srgbClr val="002060"/>
              </a:solidFill>
            </a:endParaRPr>
          </a:p>
        </p:txBody>
      </p:sp>
      <p:sp>
        <p:nvSpPr>
          <p:cNvPr id="22" name="正方形/長方形 21"/>
          <p:cNvSpPr/>
          <p:nvPr/>
        </p:nvSpPr>
        <p:spPr>
          <a:xfrm>
            <a:off x="3542030" y="2296504"/>
            <a:ext cx="594360" cy="26785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洗濯・掃除</a:t>
            </a:r>
            <a:endParaRPr kumimoji="1" lang="ja-JP" altLang="en-US" sz="900" dirty="0">
              <a:solidFill>
                <a:srgbClr val="002060"/>
              </a:solidFill>
            </a:endParaRPr>
          </a:p>
        </p:txBody>
      </p:sp>
      <p:sp>
        <p:nvSpPr>
          <p:cNvPr id="23" name="円/楕円 22"/>
          <p:cNvSpPr/>
          <p:nvPr/>
        </p:nvSpPr>
        <p:spPr>
          <a:xfrm>
            <a:off x="5876292" y="1837555"/>
            <a:ext cx="648334" cy="356509"/>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rPr>
              <a:t>看護</a:t>
            </a:r>
            <a:endParaRPr kumimoji="1" lang="ja-JP" altLang="en-US" sz="800" dirty="0">
              <a:solidFill>
                <a:schemeClr val="tx1"/>
              </a:solidFill>
            </a:endParaRPr>
          </a:p>
        </p:txBody>
      </p:sp>
      <p:sp>
        <p:nvSpPr>
          <p:cNvPr id="25" name="円/楕円 24"/>
          <p:cNvSpPr/>
          <p:nvPr/>
        </p:nvSpPr>
        <p:spPr>
          <a:xfrm>
            <a:off x="1722755" y="4167509"/>
            <a:ext cx="1065530" cy="430102"/>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smtClean="0">
                <a:solidFill>
                  <a:schemeClr val="tx1"/>
                </a:solidFill>
              </a:rPr>
              <a:t>往診</a:t>
            </a:r>
            <a:endParaRPr kumimoji="1" lang="en-US" altLang="ja-JP" sz="800" dirty="0" smtClean="0">
              <a:solidFill>
                <a:schemeClr val="tx1"/>
              </a:solidFill>
            </a:endParaRPr>
          </a:p>
          <a:p>
            <a:pPr algn="ctr"/>
            <a:r>
              <a:rPr kumimoji="1" lang="ja-JP" altLang="en-US" sz="800" dirty="0" smtClean="0">
                <a:solidFill>
                  <a:schemeClr val="tx1"/>
                </a:solidFill>
              </a:rPr>
              <a:t>（内科・調剤）</a:t>
            </a:r>
            <a:endParaRPr kumimoji="1" lang="ja-JP" altLang="en-US" sz="800" dirty="0">
              <a:solidFill>
                <a:schemeClr val="tx1"/>
              </a:solidFill>
            </a:endParaRPr>
          </a:p>
        </p:txBody>
      </p:sp>
      <p:sp>
        <p:nvSpPr>
          <p:cNvPr id="27" name="正方形/長方形 26"/>
          <p:cNvSpPr/>
          <p:nvPr/>
        </p:nvSpPr>
        <p:spPr>
          <a:xfrm>
            <a:off x="1112520" y="6362287"/>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安否確認</a:t>
            </a:r>
            <a:endParaRPr lang="ja-JP" altLang="en-US" sz="900" dirty="0">
              <a:solidFill>
                <a:schemeClr val="tx1"/>
              </a:solidFill>
            </a:endParaRPr>
          </a:p>
        </p:txBody>
      </p:sp>
      <p:sp>
        <p:nvSpPr>
          <p:cNvPr id="28" name="正方形/長方形 27"/>
          <p:cNvSpPr/>
          <p:nvPr/>
        </p:nvSpPr>
        <p:spPr>
          <a:xfrm>
            <a:off x="297180" y="7981522"/>
            <a:ext cx="6446520" cy="1010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フリースペース　イラストを使用し一日の流れを表現</a:t>
            </a:r>
            <a:endParaRPr kumimoji="1" lang="ja-JP" altLang="en-US" dirty="0"/>
          </a:p>
        </p:txBody>
      </p:sp>
      <p:sp>
        <p:nvSpPr>
          <p:cNvPr id="29" name="正方形/長方形 28"/>
          <p:cNvSpPr/>
          <p:nvPr/>
        </p:nvSpPr>
        <p:spPr>
          <a:xfrm>
            <a:off x="1112520" y="7063075"/>
            <a:ext cx="5219700" cy="20574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rgbClr val="002060"/>
                </a:solidFill>
              </a:rPr>
              <a:t>単位変換等（必要な方にのみ）</a:t>
            </a:r>
            <a:endParaRPr kumimoji="1" lang="ja-JP" altLang="en-US" sz="900" dirty="0">
              <a:solidFill>
                <a:srgbClr val="002060"/>
              </a:solidFill>
            </a:endParaRPr>
          </a:p>
        </p:txBody>
      </p:sp>
      <p:sp>
        <p:nvSpPr>
          <p:cNvPr id="30" name="正方形/長方形 29"/>
          <p:cNvSpPr/>
          <p:nvPr/>
        </p:nvSpPr>
        <p:spPr>
          <a:xfrm>
            <a:off x="1103630" y="6844805"/>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突発的なケア（ケアコールで対応）</a:t>
            </a:r>
            <a:endParaRPr lang="ja-JP" altLang="en-US" sz="900" dirty="0">
              <a:solidFill>
                <a:schemeClr val="tx1"/>
              </a:solidFill>
            </a:endParaRPr>
          </a:p>
        </p:txBody>
      </p:sp>
      <p:sp>
        <p:nvSpPr>
          <p:cNvPr id="31" name="正方形/長方形 30"/>
          <p:cNvSpPr/>
          <p:nvPr/>
        </p:nvSpPr>
        <p:spPr>
          <a:xfrm>
            <a:off x="1103630" y="7323454"/>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安否確認</a:t>
            </a:r>
            <a:endParaRPr lang="ja-JP" altLang="en-US" sz="900" dirty="0">
              <a:solidFill>
                <a:schemeClr val="tx1"/>
              </a:solidFill>
            </a:endParaRPr>
          </a:p>
        </p:txBody>
      </p:sp>
      <p:sp>
        <p:nvSpPr>
          <p:cNvPr id="24" name="正方形/長方形 23"/>
          <p:cNvSpPr/>
          <p:nvPr/>
        </p:nvSpPr>
        <p:spPr>
          <a:xfrm>
            <a:off x="2658059" y="7597381"/>
            <a:ext cx="279400" cy="17633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dirty="0">
              <a:solidFill>
                <a:srgbClr val="002060"/>
              </a:solidFill>
            </a:endParaRPr>
          </a:p>
        </p:txBody>
      </p:sp>
      <p:sp>
        <p:nvSpPr>
          <p:cNvPr id="2" name="テキスト ボックス 1"/>
          <p:cNvSpPr txBox="1"/>
          <p:nvPr/>
        </p:nvSpPr>
        <p:spPr>
          <a:xfrm>
            <a:off x="2900629" y="7558592"/>
            <a:ext cx="1428596" cy="253916"/>
          </a:xfrm>
          <a:prstGeom prst="rect">
            <a:avLst/>
          </a:prstGeom>
          <a:noFill/>
        </p:spPr>
        <p:txBody>
          <a:bodyPr wrap="none" rtlCol="0">
            <a:spAutoFit/>
          </a:bodyPr>
          <a:lstStyle/>
          <a:p>
            <a:r>
              <a:rPr kumimoji="1" lang="ja-JP" altLang="en-US" sz="1050" dirty="0" smtClean="0"/>
              <a:t>・・・介護保険サービス</a:t>
            </a:r>
            <a:endParaRPr kumimoji="1" lang="ja-JP" altLang="en-US" sz="1050" dirty="0"/>
          </a:p>
        </p:txBody>
      </p:sp>
      <p:sp>
        <p:nvSpPr>
          <p:cNvPr id="26" name="正方形/長方形 25"/>
          <p:cNvSpPr/>
          <p:nvPr/>
        </p:nvSpPr>
        <p:spPr>
          <a:xfrm>
            <a:off x="365760" y="7641874"/>
            <a:ext cx="350520" cy="182657"/>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dirty="0">
              <a:solidFill>
                <a:schemeClr val="tx1"/>
              </a:solidFill>
            </a:endParaRPr>
          </a:p>
        </p:txBody>
      </p:sp>
      <p:sp>
        <p:nvSpPr>
          <p:cNvPr id="32" name="テキスト ボックス 31"/>
          <p:cNvSpPr txBox="1"/>
          <p:nvPr/>
        </p:nvSpPr>
        <p:spPr>
          <a:xfrm>
            <a:off x="725347" y="7617732"/>
            <a:ext cx="1955985" cy="253916"/>
          </a:xfrm>
          <a:prstGeom prst="rect">
            <a:avLst/>
          </a:prstGeom>
          <a:noFill/>
        </p:spPr>
        <p:txBody>
          <a:bodyPr wrap="none" rtlCol="0">
            <a:spAutoFit/>
          </a:bodyPr>
          <a:lstStyle/>
          <a:p>
            <a:r>
              <a:rPr kumimoji="1" lang="ja-JP" altLang="en-US" sz="1050" dirty="0" smtClean="0"/>
              <a:t>・・・状況把握生活相談サービス</a:t>
            </a:r>
            <a:endParaRPr kumimoji="1" lang="ja-JP" altLang="en-US" sz="1050" dirty="0"/>
          </a:p>
        </p:txBody>
      </p:sp>
      <p:sp>
        <p:nvSpPr>
          <p:cNvPr id="33" name="円/楕円 32"/>
          <p:cNvSpPr/>
          <p:nvPr/>
        </p:nvSpPr>
        <p:spPr>
          <a:xfrm>
            <a:off x="4328160" y="7575062"/>
            <a:ext cx="326763" cy="20181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solidFill>
                <a:schemeClr val="tx1"/>
              </a:solidFill>
            </a:endParaRPr>
          </a:p>
        </p:txBody>
      </p:sp>
      <p:sp>
        <p:nvSpPr>
          <p:cNvPr id="34" name="テキスト ボックス 33"/>
          <p:cNvSpPr txBox="1"/>
          <p:nvPr/>
        </p:nvSpPr>
        <p:spPr>
          <a:xfrm>
            <a:off x="4598057" y="7535182"/>
            <a:ext cx="1903085" cy="253916"/>
          </a:xfrm>
          <a:prstGeom prst="rect">
            <a:avLst/>
          </a:prstGeom>
          <a:noFill/>
        </p:spPr>
        <p:txBody>
          <a:bodyPr wrap="none" rtlCol="0">
            <a:spAutoFit/>
          </a:bodyPr>
          <a:lstStyle/>
          <a:p>
            <a:r>
              <a:rPr kumimoji="1" lang="ja-JP" altLang="en-US" sz="1050" dirty="0" smtClean="0"/>
              <a:t>・・・ご希望される医療サービス</a:t>
            </a:r>
            <a:endParaRPr kumimoji="1" lang="ja-JP" altLang="en-US" sz="1050" dirty="0"/>
          </a:p>
        </p:txBody>
      </p:sp>
      <p:sp>
        <p:nvSpPr>
          <p:cNvPr id="35" name="正方形/長方形 34"/>
          <p:cNvSpPr/>
          <p:nvPr/>
        </p:nvSpPr>
        <p:spPr>
          <a:xfrm>
            <a:off x="7586133" y="5540834"/>
            <a:ext cx="2395476" cy="360316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6" name="直線矢印コネクタ 35"/>
          <p:cNvCxnSpPr/>
          <p:nvPr/>
        </p:nvCxnSpPr>
        <p:spPr>
          <a:xfrm flipH="1">
            <a:off x="6602370" y="6107289"/>
            <a:ext cx="983763" cy="17666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テキスト ボックス 2"/>
          <p:cNvSpPr txBox="1"/>
          <p:nvPr/>
        </p:nvSpPr>
        <p:spPr>
          <a:xfrm>
            <a:off x="7586134" y="5762121"/>
            <a:ext cx="2252432" cy="830997"/>
          </a:xfrm>
          <a:prstGeom prst="rect">
            <a:avLst/>
          </a:prstGeom>
          <a:noFill/>
        </p:spPr>
        <p:txBody>
          <a:bodyPr wrap="square" rtlCol="0">
            <a:spAutoFit/>
          </a:bodyPr>
          <a:lstStyle/>
          <a:p>
            <a:r>
              <a:rPr lang="ja-JP" altLang="en-US" sz="1200" dirty="0" smtClean="0"/>
              <a:t>デザイナー様</a:t>
            </a:r>
            <a:endParaRPr lang="en-US" altLang="ja-JP" sz="1200" dirty="0" smtClean="0"/>
          </a:p>
          <a:p>
            <a:r>
              <a:rPr lang="ja-JP" altLang="en-US" sz="1200" dirty="0" smtClean="0"/>
              <a:t>・フリスペースです。生活がイメージできるようなイラストをお願いします</a:t>
            </a:r>
            <a:r>
              <a:rPr lang="ja-JP" altLang="en-US" sz="1200" dirty="0" smtClean="0"/>
              <a:t>。　下記図参照。</a:t>
            </a:r>
            <a:endParaRPr kumimoji="1" lang="en-US" altLang="ja-JP" sz="1200" dirty="0"/>
          </a:p>
        </p:txBody>
      </p:sp>
      <p:sp>
        <p:nvSpPr>
          <p:cNvPr id="37" name="正方形/長方形 36"/>
          <p:cNvSpPr/>
          <p:nvPr/>
        </p:nvSpPr>
        <p:spPr>
          <a:xfrm>
            <a:off x="7545218" y="1926120"/>
            <a:ext cx="2395476" cy="164290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8" name="直線矢印コネクタ 37"/>
          <p:cNvCxnSpPr/>
          <p:nvPr/>
        </p:nvCxnSpPr>
        <p:spPr>
          <a:xfrm flipH="1">
            <a:off x="6561455" y="2492575"/>
            <a:ext cx="983763" cy="17666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テキスト ボックス 38"/>
          <p:cNvSpPr txBox="1"/>
          <p:nvPr/>
        </p:nvSpPr>
        <p:spPr>
          <a:xfrm>
            <a:off x="7545219" y="2147407"/>
            <a:ext cx="2252432" cy="1384995"/>
          </a:xfrm>
          <a:prstGeom prst="rect">
            <a:avLst/>
          </a:prstGeom>
          <a:noFill/>
        </p:spPr>
        <p:txBody>
          <a:bodyPr wrap="square" rtlCol="0">
            <a:spAutoFit/>
          </a:bodyPr>
          <a:lstStyle/>
          <a:p>
            <a:r>
              <a:rPr lang="ja-JP" altLang="en-US" sz="1200" dirty="0" smtClean="0"/>
              <a:t>デザイナー様</a:t>
            </a:r>
            <a:endParaRPr lang="en-US" altLang="ja-JP" sz="1200" dirty="0" smtClean="0"/>
          </a:p>
          <a:p>
            <a:r>
              <a:rPr lang="ja-JP" altLang="en-US" sz="1200" dirty="0" smtClean="0"/>
              <a:t>・こちらの図</a:t>
            </a:r>
            <a:r>
              <a:rPr lang="ja-JP" altLang="en-US" sz="1200" dirty="0" smtClean="0"/>
              <a:t>を見やすく作成</a:t>
            </a:r>
            <a:r>
              <a:rPr lang="ja-JP" altLang="en-US" sz="1200" dirty="0" smtClean="0"/>
              <a:t>お</a:t>
            </a:r>
            <a:r>
              <a:rPr lang="ja-JP" altLang="en-US" sz="1200" dirty="0"/>
              <a:t>願いします</a:t>
            </a:r>
            <a:r>
              <a:rPr lang="ja-JP" altLang="en-US" sz="1200" dirty="0" smtClean="0"/>
              <a:t>。</a:t>
            </a:r>
            <a:endParaRPr lang="en-US" altLang="ja-JP" sz="1200" dirty="0" smtClean="0"/>
          </a:p>
          <a:p>
            <a:r>
              <a:rPr kumimoji="1" lang="ja-JP" altLang="en-US" sz="1200" dirty="0" smtClean="0"/>
              <a:t>素人が作成したものです。色合いやフォトはお任せしますのでやわらかい印象になるようお願いします。</a:t>
            </a:r>
            <a:endParaRPr kumimoji="1" lang="en-US" altLang="ja-JP" sz="1200" dirty="0" smtClean="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8856" y="6696075"/>
            <a:ext cx="1990725" cy="2295525"/>
          </a:xfrm>
          <a:prstGeom prst="rect">
            <a:avLst/>
          </a:prstGeom>
        </p:spPr>
      </p:pic>
    </p:spTree>
    <p:extLst>
      <p:ext uri="{BB962C8B-B14F-4D97-AF65-F5344CB8AC3E}">
        <p14:creationId xmlns:p14="http://schemas.microsoft.com/office/powerpoint/2010/main" val="2299712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97180" y="221366"/>
            <a:ext cx="3839513" cy="369332"/>
          </a:xfrm>
          <a:prstGeom prst="rect">
            <a:avLst/>
          </a:prstGeom>
          <a:noFill/>
        </p:spPr>
        <p:txBody>
          <a:bodyPr wrap="none" rtlCol="0">
            <a:spAutoFit/>
          </a:bodyPr>
          <a:lstStyle/>
          <a:p>
            <a:r>
              <a:rPr kumimoji="1" lang="ja-JP" altLang="en-US" dirty="0" smtClean="0"/>
              <a:t>１日の流れ　（ホスピスフロア）　　　　　</a:t>
            </a:r>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453881058"/>
              </p:ext>
            </p:extLst>
          </p:nvPr>
        </p:nvGraphicFramePr>
        <p:xfrm>
          <a:off x="365760" y="690562"/>
          <a:ext cx="6158866" cy="6929437"/>
        </p:xfrm>
        <a:graphic>
          <a:graphicData uri="http://schemas.openxmlformats.org/drawingml/2006/table">
            <a:tbl>
              <a:tblPr>
                <a:tableStyleId>{5C22544A-7EE6-4342-B048-85BDC9FD1C3A}</a:tableStyleId>
              </a:tblPr>
              <a:tblGrid>
                <a:gridCol w="669015"/>
                <a:gridCol w="805576"/>
                <a:gridCol w="805576"/>
                <a:gridCol w="805576"/>
                <a:gridCol w="805576"/>
                <a:gridCol w="805576"/>
                <a:gridCol w="805576"/>
                <a:gridCol w="656395"/>
              </a:tblGrid>
              <a:tr h="334886">
                <a:tc>
                  <a:txBody>
                    <a:bodyPr/>
                    <a:lstStyle/>
                    <a:p>
                      <a:pPr algn="l"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月</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火</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水</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木</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金</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土</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r>
                        <a:rPr lang="ja-JP" altLang="en-US" sz="1100" u="none" strike="noStrike">
                          <a:effectLst/>
                        </a:rPr>
                        <a:t>日</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334886">
                <a:tc>
                  <a:txBody>
                    <a:bodyPr/>
                    <a:lstStyle/>
                    <a:p>
                      <a:pPr algn="r" fontAlgn="ctr"/>
                      <a:r>
                        <a:rPr lang="en-US" altLang="ja-JP" sz="1100" u="none" strike="noStrike" dirty="0">
                          <a:effectLst/>
                        </a:rPr>
                        <a:t>7:00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8604">
                <a:tc>
                  <a:txBody>
                    <a:bodyPr/>
                    <a:lstStyle/>
                    <a:p>
                      <a:pPr algn="r" fontAlgn="ctr"/>
                      <a:r>
                        <a:rPr lang="en-US" altLang="ja-JP" sz="1100" u="none" strike="noStrike">
                          <a:effectLst/>
                        </a:rPr>
                        <a:t>8:00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1225669">
                <a:tc>
                  <a:txBody>
                    <a:bodyPr/>
                    <a:lstStyle/>
                    <a:p>
                      <a:pPr algn="r" fontAlgn="ctr"/>
                      <a:r>
                        <a:rPr lang="en-US" altLang="ja-JP" sz="1100" u="none" strike="noStrike" dirty="0" smtClean="0">
                          <a:effectLst/>
                        </a:rPr>
                        <a:t>9:00</a:t>
                      </a:r>
                      <a:r>
                        <a:rPr lang="ja-JP" altLang="en-US" sz="1100" u="none" strike="noStrike" dirty="0" smtClean="0">
                          <a:effectLst/>
                        </a:rPr>
                        <a:t>～</a:t>
                      </a:r>
                      <a:r>
                        <a:rPr lang="en-US" altLang="ja-JP" sz="1100" u="none" strike="noStrike" dirty="0" smtClean="0">
                          <a:effectLst/>
                        </a:rPr>
                        <a:t>11:00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8604">
                <a:tc>
                  <a:txBody>
                    <a:bodyPr/>
                    <a:lstStyle/>
                    <a:p>
                      <a:pPr algn="r" fontAlgn="ctr"/>
                      <a:r>
                        <a:rPr lang="en-US" altLang="ja-JP" sz="1100" u="none" strike="noStrike" dirty="0">
                          <a:effectLst/>
                        </a:rPr>
                        <a:t>12:00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1658389">
                <a:tc>
                  <a:txBody>
                    <a:bodyPr/>
                    <a:lstStyle/>
                    <a:p>
                      <a:pPr algn="r" fontAlgn="ctr"/>
                      <a:r>
                        <a:rPr lang="en-US" altLang="ja-JP" sz="1100" u="none" strike="noStrike" dirty="0" smtClean="0">
                          <a:effectLst/>
                        </a:rPr>
                        <a:t>13:00</a:t>
                      </a:r>
                      <a:r>
                        <a:rPr lang="ja-JP" altLang="en-US" sz="1100" u="none" strike="noStrike" dirty="0" smtClean="0">
                          <a:effectLst/>
                        </a:rPr>
                        <a:t>～</a:t>
                      </a:r>
                      <a:r>
                        <a:rPr lang="en-US" altLang="ja-JP" sz="1100" u="none" strike="noStrike" dirty="0" smtClean="0">
                          <a:effectLst/>
                        </a:rPr>
                        <a:t>16:00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8604">
                <a:tc>
                  <a:txBody>
                    <a:bodyPr/>
                    <a:lstStyle/>
                    <a:p>
                      <a:pPr algn="r" fontAlgn="ctr"/>
                      <a:r>
                        <a:rPr lang="en-US" altLang="ja-JP" sz="1100" u="none" strike="noStrike" dirty="0">
                          <a:effectLst/>
                        </a:rPr>
                        <a:t>17:00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8604">
                <a:tc>
                  <a:txBody>
                    <a:bodyPr/>
                    <a:lstStyle/>
                    <a:p>
                      <a:pPr algn="r" fontAlgn="ctr"/>
                      <a:r>
                        <a:rPr lang="en-US" altLang="ja-JP" sz="1100" u="none" strike="noStrike">
                          <a:effectLst/>
                        </a:rPr>
                        <a:t>18:00</a:t>
                      </a:r>
                      <a:endParaRPr lang="en-US" altLang="ja-JP"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616535">
                <a:tc>
                  <a:txBody>
                    <a:bodyPr/>
                    <a:lstStyle/>
                    <a:p>
                      <a:pPr algn="r" fontAlgn="ctr"/>
                      <a:r>
                        <a:rPr lang="en-US" altLang="ja-JP" sz="1100" u="none" strike="noStrike" dirty="0" smtClean="0">
                          <a:effectLst/>
                        </a:rPr>
                        <a:t>19:00</a:t>
                      </a:r>
                      <a:r>
                        <a:rPr lang="ja-JP" altLang="en-US" sz="1100" u="none" strike="noStrike" dirty="0" smtClean="0">
                          <a:effectLst/>
                        </a:rPr>
                        <a:t>～</a:t>
                      </a:r>
                      <a:r>
                        <a:rPr lang="en-US" altLang="ja-JP" sz="1100" u="none" strike="noStrike" dirty="0" smtClean="0">
                          <a:effectLst/>
                        </a:rPr>
                        <a:t>20:00</a:t>
                      </a: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418604">
                <a:tc>
                  <a:txBody>
                    <a:bodyPr/>
                    <a:lstStyle/>
                    <a:p>
                      <a:pPr algn="r" fontAlgn="ctr"/>
                      <a:r>
                        <a:rPr lang="en-US" altLang="ja-JP" sz="1100" u="none" strike="noStrike" dirty="0">
                          <a:effectLst/>
                        </a:rPr>
                        <a:t>21:00</a:t>
                      </a:r>
                      <a:endParaRPr lang="en-US" altLang="ja-JP"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666052">
                <a:tc>
                  <a:txBody>
                    <a:bodyPr/>
                    <a:lstStyle/>
                    <a:p>
                      <a:pPr algn="r" fontAlgn="ctr"/>
                      <a:r>
                        <a:rPr lang="ja-JP" altLang="en-US" sz="1100" u="none" strike="noStrike" dirty="0">
                          <a:effectLst/>
                        </a:rPr>
                        <a:t>深夜</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ctr" fontAlgn="ct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bl>
          </a:graphicData>
        </a:graphic>
      </p:graphicFrame>
      <p:sp>
        <p:nvSpPr>
          <p:cNvPr id="10" name="正方形/長方形 9"/>
          <p:cNvSpPr/>
          <p:nvPr/>
        </p:nvSpPr>
        <p:spPr>
          <a:xfrm>
            <a:off x="1112520" y="1062754"/>
            <a:ext cx="5219700" cy="20574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モーニングケア</a:t>
            </a:r>
            <a:endParaRPr kumimoji="1" lang="ja-JP" altLang="en-US" sz="900" dirty="0">
              <a:solidFill>
                <a:srgbClr val="002060"/>
              </a:solidFill>
            </a:endParaRPr>
          </a:p>
        </p:txBody>
      </p:sp>
      <p:sp>
        <p:nvSpPr>
          <p:cNvPr id="11" name="正方形/長方形 10"/>
          <p:cNvSpPr/>
          <p:nvPr/>
        </p:nvSpPr>
        <p:spPr>
          <a:xfrm>
            <a:off x="1112520" y="1431680"/>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食堂までの誘導　～　朝食　～　居室までの誘導　配薬サービス　配茶サービス</a:t>
            </a:r>
            <a:endParaRPr kumimoji="1" lang="ja-JP" altLang="en-US" sz="900" dirty="0">
              <a:solidFill>
                <a:schemeClr val="tx1"/>
              </a:solidFill>
            </a:endParaRPr>
          </a:p>
        </p:txBody>
      </p:sp>
      <p:sp>
        <p:nvSpPr>
          <p:cNvPr id="12" name="正方形/長方形 11"/>
          <p:cNvSpPr/>
          <p:nvPr/>
        </p:nvSpPr>
        <p:spPr>
          <a:xfrm>
            <a:off x="1103630" y="3085980"/>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食堂までの誘導　～　昼食　～　居室までの誘導　</a:t>
            </a:r>
            <a:r>
              <a:rPr lang="ja-JP" altLang="en-US" sz="900" dirty="0">
                <a:solidFill>
                  <a:schemeClr val="tx1"/>
                </a:solidFill>
              </a:rPr>
              <a:t>配薬サービス　配</a:t>
            </a:r>
            <a:r>
              <a:rPr lang="ja-JP" altLang="en-US" sz="900" dirty="0" smtClean="0">
                <a:solidFill>
                  <a:schemeClr val="tx1"/>
                </a:solidFill>
              </a:rPr>
              <a:t>茶サービス</a:t>
            </a:r>
            <a:endParaRPr lang="ja-JP" altLang="en-US" sz="900" dirty="0">
              <a:solidFill>
                <a:schemeClr val="tx1"/>
              </a:solidFill>
            </a:endParaRPr>
          </a:p>
        </p:txBody>
      </p:sp>
      <p:sp>
        <p:nvSpPr>
          <p:cNvPr id="13" name="正方形/長方形 12"/>
          <p:cNvSpPr/>
          <p:nvPr/>
        </p:nvSpPr>
        <p:spPr>
          <a:xfrm>
            <a:off x="1112520" y="5134728"/>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食堂までの誘導　～　夕食　～　居室までの誘導　　</a:t>
            </a:r>
            <a:r>
              <a:rPr lang="ja-JP" altLang="en-US" sz="900" dirty="0">
                <a:solidFill>
                  <a:schemeClr val="tx1"/>
                </a:solidFill>
              </a:rPr>
              <a:t>配薬サービス　配</a:t>
            </a:r>
            <a:r>
              <a:rPr lang="ja-JP" altLang="en-US" sz="900" dirty="0" smtClean="0">
                <a:solidFill>
                  <a:schemeClr val="tx1"/>
                </a:solidFill>
              </a:rPr>
              <a:t>茶サービス</a:t>
            </a:r>
            <a:endParaRPr lang="ja-JP" altLang="en-US" sz="900" dirty="0">
              <a:solidFill>
                <a:schemeClr val="tx1"/>
              </a:solidFill>
            </a:endParaRPr>
          </a:p>
        </p:txBody>
      </p:sp>
      <p:sp>
        <p:nvSpPr>
          <p:cNvPr id="14" name="正方形/長方形 13"/>
          <p:cNvSpPr/>
          <p:nvPr/>
        </p:nvSpPr>
        <p:spPr>
          <a:xfrm>
            <a:off x="1112520" y="5772730"/>
            <a:ext cx="5219700" cy="20574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rgbClr val="002060"/>
                </a:solidFill>
              </a:rPr>
              <a:t>ナイト</a:t>
            </a:r>
            <a:r>
              <a:rPr lang="ja-JP" altLang="en-US" sz="900" dirty="0">
                <a:solidFill>
                  <a:srgbClr val="002060"/>
                </a:solidFill>
              </a:rPr>
              <a:t>ケア</a:t>
            </a:r>
            <a:endParaRPr kumimoji="1" lang="ja-JP" altLang="en-US" sz="900" dirty="0">
              <a:solidFill>
                <a:srgbClr val="002060"/>
              </a:solidFill>
            </a:endParaRPr>
          </a:p>
        </p:txBody>
      </p:sp>
      <p:sp>
        <p:nvSpPr>
          <p:cNvPr id="15" name="正方形/長方形 14"/>
          <p:cNvSpPr/>
          <p:nvPr/>
        </p:nvSpPr>
        <p:spPr>
          <a:xfrm>
            <a:off x="1181100" y="3495464"/>
            <a:ext cx="579120" cy="2667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入浴</a:t>
            </a:r>
            <a:endParaRPr kumimoji="1" lang="ja-JP" altLang="en-US" sz="900" dirty="0">
              <a:solidFill>
                <a:srgbClr val="002060"/>
              </a:solidFill>
            </a:endParaRPr>
          </a:p>
        </p:txBody>
      </p:sp>
      <p:sp>
        <p:nvSpPr>
          <p:cNvPr id="16" name="正方形/長方形 15"/>
          <p:cNvSpPr/>
          <p:nvPr/>
        </p:nvSpPr>
        <p:spPr>
          <a:xfrm>
            <a:off x="5223828" y="3468688"/>
            <a:ext cx="579120" cy="2667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入浴</a:t>
            </a:r>
            <a:endParaRPr kumimoji="1" lang="ja-JP" altLang="en-US" sz="900" dirty="0">
              <a:solidFill>
                <a:srgbClr val="002060"/>
              </a:solidFill>
            </a:endParaRPr>
          </a:p>
        </p:txBody>
      </p:sp>
      <p:sp>
        <p:nvSpPr>
          <p:cNvPr id="17" name="正方形/長方形 16"/>
          <p:cNvSpPr/>
          <p:nvPr/>
        </p:nvSpPr>
        <p:spPr>
          <a:xfrm>
            <a:off x="2840990" y="3468688"/>
            <a:ext cx="579120" cy="2667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入浴</a:t>
            </a:r>
            <a:endParaRPr kumimoji="1" lang="ja-JP" altLang="en-US" sz="900" dirty="0">
              <a:solidFill>
                <a:srgbClr val="002060"/>
              </a:solidFill>
            </a:endParaRPr>
          </a:p>
        </p:txBody>
      </p:sp>
      <p:sp>
        <p:nvSpPr>
          <p:cNvPr id="19" name="正方形/長方形 18"/>
          <p:cNvSpPr/>
          <p:nvPr/>
        </p:nvSpPr>
        <p:spPr>
          <a:xfrm>
            <a:off x="1958340" y="2314636"/>
            <a:ext cx="594360" cy="26785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洗濯・掃除</a:t>
            </a:r>
            <a:endParaRPr kumimoji="1" lang="ja-JP" altLang="en-US" sz="900" dirty="0">
              <a:solidFill>
                <a:srgbClr val="002060"/>
              </a:solidFill>
            </a:endParaRPr>
          </a:p>
        </p:txBody>
      </p:sp>
      <p:sp>
        <p:nvSpPr>
          <p:cNvPr id="21" name="正方形/長方形 20"/>
          <p:cNvSpPr/>
          <p:nvPr/>
        </p:nvSpPr>
        <p:spPr>
          <a:xfrm>
            <a:off x="4328160" y="3907871"/>
            <a:ext cx="693420" cy="26406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買い物同行・代行</a:t>
            </a:r>
            <a:endParaRPr kumimoji="1" lang="ja-JP" altLang="en-US" sz="900" dirty="0">
              <a:solidFill>
                <a:srgbClr val="002060"/>
              </a:solidFill>
            </a:endParaRPr>
          </a:p>
        </p:txBody>
      </p:sp>
      <p:sp>
        <p:nvSpPr>
          <p:cNvPr id="22" name="正方形/長方形 21"/>
          <p:cNvSpPr/>
          <p:nvPr/>
        </p:nvSpPr>
        <p:spPr>
          <a:xfrm>
            <a:off x="3542030" y="2296504"/>
            <a:ext cx="594360" cy="26785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rgbClr val="002060"/>
                </a:solidFill>
              </a:rPr>
              <a:t>洗濯・掃除</a:t>
            </a:r>
            <a:endParaRPr kumimoji="1" lang="ja-JP" altLang="en-US" sz="900" dirty="0">
              <a:solidFill>
                <a:srgbClr val="002060"/>
              </a:solidFill>
            </a:endParaRPr>
          </a:p>
        </p:txBody>
      </p:sp>
      <p:sp>
        <p:nvSpPr>
          <p:cNvPr id="23" name="円/楕円 22"/>
          <p:cNvSpPr/>
          <p:nvPr/>
        </p:nvSpPr>
        <p:spPr>
          <a:xfrm>
            <a:off x="1103630" y="1837555"/>
            <a:ext cx="5420996" cy="281981"/>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rPr>
              <a:t>看護</a:t>
            </a:r>
            <a:endParaRPr kumimoji="1" lang="ja-JP" altLang="en-US" sz="800" dirty="0">
              <a:solidFill>
                <a:schemeClr val="tx1"/>
              </a:solidFill>
            </a:endParaRPr>
          </a:p>
        </p:txBody>
      </p:sp>
      <p:sp>
        <p:nvSpPr>
          <p:cNvPr id="25" name="円/楕円 24"/>
          <p:cNvSpPr/>
          <p:nvPr/>
        </p:nvSpPr>
        <p:spPr>
          <a:xfrm>
            <a:off x="1722755" y="4167509"/>
            <a:ext cx="1065530" cy="430102"/>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smtClean="0">
                <a:solidFill>
                  <a:schemeClr val="tx1"/>
                </a:solidFill>
              </a:rPr>
              <a:t>往診</a:t>
            </a:r>
            <a:endParaRPr kumimoji="1" lang="en-US" altLang="ja-JP" sz="800" dirty="0" smtClean="0">
              <a:solidFill>
                <a:schemeClr val="tx1"/>
              </a:solidFill>
            </a:endParaRPr>
          </a:p>
          <a:p>
            <a:pPr algn="ctr"/>
            <a:r>
              <a:rPr kumimoji="1" lang="ja-JP" altLang="en-US" sz="800" dirty="0" smtClean="0">
                <a:solidFill>
                  <a:schemeClr val="tx1"/>
                </a:solidFill>
              </a:rPr>
              <a:t>（内科・調剤）</a:t>
            </a:r>
            <a:endParaRPr kumimoji="1" lang="ja-JP" altLang="en-US" sz="800" dirty="0">
              <a:solidFill>
                <a:schemeClr val="tx1"/>
              </a:solidFill>
            </a:endParaRPr>
          </a:p>
        </p:txBody>
      </p:sp>
      <p:sp>
        <p:nvSpPr>
          <p:cNvPr id="27" name="正方形/長方形 26"/>
          <p:cNvSpPr/>
          <p:nvPr/>
        </p:nvSpPr>
        <p:spPr>
          <a:xfrm>
            <a:off x="1112520" y="6362287"/>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安否確認</a:t>
            </a:r>
            <a:endParaRPr lang="ja-JP" altLang="en-US" sz="900" dirty="0">
              <a:solidFill>
                <a:schemeClr val="tx1"/>
              </a:solidFill>
            </a:endParaRPr>
          </a:p>
        </p:txBody>
      </p:sp>
      <p:sp>
        <p:nvSpPr>
          <p:cNvPr id="29" name="正方形/長方形 28"/>
          <p:cNvSpPr/>
          <p:nvPr/>
        </p:nvSpPr>
        <p:spPr>
          <a:xfrm>
            <a:off x="1112520" y="7063075"/>
            <a:ext cx="5219700" cy="20574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rgbClr val="002060"/>
                </a:solidFill>
              </a:rPr>
              <a:t>単位変換等（必要な方にのみ）</a:t>
            </a:r>
            <a:endParaRPr kumimoji="1" lang="ja-JP" altLang="en-US" sz="900" dirty="0">
              <a:solidFill>
                <a:srgbClr val="002060"/>
              </a:solidFill>
            </a:endParaRPr>
          </a:p>
        </p:txBody>
      </p:sp>
      <p:sp>
        <p:nvSpPr>
          <p:cNvPr id="30" name="正方形/長方形 29"/>
          <p:cNvSpPr/>
          <p:nvPr/>
        </p:nvSpPr>
        <p:spPr>
          <a:xfrm>
            <a:off x="1103630" y="6844805"/>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突発的なケア（ケアコールで対応）</a:t>
            </a:r>
            <a:endParaRPr lang="ja-JP" altLang="en-US" sz="900" dirty="0">
              <a:solidFill>
                <a:schemeClr val="tx1"/>
              </a:solidFill>
            </a:endParaRPr>
          </a:p>
        </p:txBody>
      </p:sp>
      <p:sp>
        <p:nvSpPr>
          <p:cNvPr id="31" name="正方形/長方形 30"/>
          <p:cNvSpPr/>
          <p:nvPr/>
        </p:nvSpPr>
        <p:spPr>
          <a:xfrm>
            <a:off x="1026466" y="7776131"/>
            <a:ext cx="5219700" cy="20574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smtClean="0">
                <a:solidFill>
                  <a:schemeClr val="tx1"/>
                </a:solidFill>
              </a:rPr>
              <a:t>安否確認</a:t>
            </a:r>
            <a:endParaRPr lang="ja-JP" altLang="en-US" sz="900" dirty="0">
              <a:solidFill>
                <a:schemeClr val="tx1"/>
              </a:solidFill>
            </a:endParaRPr>
          </a:p>
        </p:txBody>
      </p:sp>
      <p:sp>
        <p:nvSpPr>
          <p:cNvPr id="24" name="正方形/長方形 23"/>
          <p:cNvSpPr/>
          <p:nvPr/>
        </p:nvSpPr>
        <p:spPr>
          <a:xfrm>
            <a:off x="2536873" y="8087876"/>
            <a:ext cx="279400" cy="17633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dirty="0">
              <a:solidFill>
                <a:srgbClr val="002060"/>
              </a:solidFill>
            </a:endParaRPr>
          </a:p>
        </p:txBody>
      </p:sp>
      <p:sp>
        <p:nvSpPr>
          <p:cNvPr id="2" name="テキスト ボックス 1"/>
          <p:cNvSpPr txBox="1"/>
          <p:nvPr/>
        </p:nvSpPr>
        <p:spPr>
          <a:xfrm>
            <a:off x="2779443" y="8049087"/>
            <a:ext cx="1428596" cy="253916"/>
          </a:xfrm>
          <a:prstGeom prst="rect">
            <a:avLst/>
          </a:prstGeom>
          <a:noFill/>
        </p:spPr>
        <p:txBody>
          <a:bodyPr wrap="none" rtlCol="0">
            <a:spAutoFit/>
          </a:bodyPr>
          <a:lstStyle/>
          <a:p>
            <a:r>
              <a:rPr kumimoji="1" lang="ja-JP" altLang="en-US" sz="1050" dirty="0" smtClean="0"/>
              <a:t>・・・介護保険サービス</a:t>
            </a:r>
            <a:endParaRPr kumimoji="1" lang="ja-JP" altLang="en-US" sz="1050" dirty="0"/>
          </a:p>
        </p:txBody>
      </p:sp>
      <p:sp>
        <p:nvSpPr>
          <p:cNvPr id="26" name="正方形/長方形 25"/>
          <p:cNvSpPr/>
          <p:nvPr/>
        </p:nvSpPr>
        <p:spPr>
          <a:xfrm>
            <a:off x="297180" y="8074613"/>
            <a:ext cx="350520" cy="182657"/>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900" dirty="0">
              <a:solidFill>
                <a:schemeClr val="tx1"/>
              </a:solidFill>
            </a:endParaRPr>
          </a:p>
        </p:txBody>
      </p:sp>
      <p:sp>
        <p:nvSpPr>
          <p:cNvPr id="32" name="テキスト ボックス 31"/>
          <p:cNvSpPr txBox="1"/>
          <p:nvPr/>
        </p:nvSpPr>
        <p:spPr>
          <a:xfrm>
            <a:off x="603633" y="8038983"/>
            <a:ext cx="1955985" cy="253916"/>
          </a:xfrm>
          <a:prstGeom prst="rect">
            <a:avLst/>
          </a:prstGeom>
          <a:noFill/>
        </p:spPr>
        <p:txBody>
          <a:bodyPr wrap="none" rtlCol="0">
            <a:spAutoFit/>
          </a:bodyPr>
          <a:lstStyle/>
          <a:p>
            <a:r>
              <a:rPr kumimoji="1" lang="ja-JP" altLang="en-US" sz="1050" dirty="0" smtClean="0"/>
              <a:t>・・・状況把握生活相談サービス</a:t>
            </a:r>
            <a:endParaRPr kumimoji="1" lang="ja-JP" altLang="en-US" sz="1050" dirty="0"/>
          </a:p>
        </p:txBody>
      </p:sp>
      <p:sp>
        <p:nvSpPr>
          <p:cNvPr id="33" name="円/楕円 32"/>
          <p:cNvSpPr/>
          <p:nvPr/>
        </p:nvSpPr>
        <p:spPr>
          <a:xfrm>
            <a:off x="4250996" y="8027739"/>
            <a:ext cx="326763" cy="20181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solidFill>
                <a:schemeClr val="tx1"/>
              </a:solidFill>
            </a:endParaRPr>
          </a:p>
        </p:txBody>
      </p:sp>
      <p:sp>
        <p:nvSpPr>
          <p:cNvPr id="34" name="テキスト ボックス 33"/>
          <p:cNvSpPr txBox="1"/>
          <p:nvPr/>
        </p:nvSpPr>
        <p:spPr>
          <a:xfrm>
            <a:off x="4520893" y="7987859"/>
            <a:ext cx="1903085" cy="253916"/>
          </a:xfrm>
          <a:prstGeom prst="rect">
            <a:avLst/>
          </a:prstGeom>
          <a:noFill/>
        </p:spPr>
        <p:txBody>
          <a:bodyPr wrap="none" rtlCol="0">
            <a:spAutoFit/>
          </a:bodyPr>
          <a:lstStyle/>
          <a:p>
            <a:r>
              <a:rPr kumimoji="1" lang="ja-JP" altLang="en-US" sz="1050" dirty="0" smtClean="0"/>
              <a:t>・・・ご希望される医療サービス</a:t>
            </a:r>
            <a:endParaRPr kumimoji="1" lang="ja-JP" altLang="en-US" sz="1050" dirty="0"/>
          </a:p>
        </p:txBody>
      </p:sp>
      <p:sp>
        <p:nvSpPr>
          <p:cNvPr id="28" name="円/楕円 27"/>
          <p:cNvSpPr/>
          <p:nvPr/>
        </p:nvSpPr>
        <p:spPr>
          <a:xfrm>
            <a:off x="1080146" y="4686939"/>
            <a:ext cx="5420996" cy="281981"/>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rPr>
              <a:t>看護</a:t>
            </a:r>
            <a:endParaRPr kumimoji="1" lang="ja-JP" altLang="en-US" sz="800" dirty="0">
              <a:solidFill>
                <a:schemeClr val="tx1"/>
              </a:solidFill>
            </a:endParaRPr>
          </a:p>
        </p:txBody>
      </p:sp>
      <p:sp>
        <p:nvSpPr>
          <p:cNvPr id="35" name="円/楕円 34"/>
          <p:cNvSpPr/>
          <p:nvPr/>
        </p:nvSpPr>
        <p:spPr>
          <a:xfrm>
            <a:off x="925818" y="7318249"/>
            <a:ext cx="5420996" cy="281981"/>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solidFill>
                  <a:schemeClr val="tx1"/>
                </a:solidFill>
              </a:rPr>
              <a:t>看護</a:t>
            </a:r>
            <a:endParaRPr kumimoji="1" lang="ja-JP" altLang="en-US" sz="800" dirty="0">
              <a:solidFill>
                <a:schemeClr val="tx1"/>
              </a:solidFill>
            </a:endParaRPr>
          </a:p>
        </p:txBody>
      </p:sp>
      <p:sp>
        <p:nvSpPr>
          <p:cNvPr id="36" name="正方形/長方形 35"/>
          <p:cNvSpPr/>
          <p:nvPr/>
        </p:nvSpPr>
        <p:spPr>
          <a:xfrm>
            <a:off x="8065737" y="5407639"/>
            <a:ext cx="2395476" cy="3938551"/>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7" name="直線矢印コネクタ 36"/>
          <p:cNvCxnSpPr/>
          <p:nvPr/>
        </p:nvCxnSpPr>
        <p:spPr>
          <a:xfrm flipH="1">
            <a:off x="6579466" y="5917419"/>
            <a:ext cx="1508572" cy="23381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8065738" y="5628927"/>
            <a:ext cx="2252432" cy="1384995"/>
          </a:xfrm>
          <a:prstGeom prst="rect">
            <a:avLst/>
          </a:prstGeom>
          <a:noFill/>
        </p:spPr>
        <p:txBody>
          <a:bodyPr wrap="square" rtlCol="0">
            <a:spAutoFit/>
          </a:bodyPr>
          <a:lstStyle/>
          <a:p>
            <a:r>
              <a:rPr lang="ja-JP" altLang="en-US" sz="1200" dirty="0" smtClean="0"/>
              <a:t>デザイナー様</a:t>
            </a:r>
            <a:endParaRPr lang="en-US" altLang="ja-JP" sz="1200" dirty="0" smtClean="0"/>
          </a:p>
          <a:p>
            <a:r>
              <a:rPr lang="ja-JP" altLang="en-US" sz="1200" dirty="0" smtClean="0"/>
              <a:t>・フリスペースです。生活がイメージできるようなイラストをお願いします。</a:t>
            </a:r>
            <a:endParaRPr lang="en-US" altLang="ja-JP" sz="1200" dirty="0" smtClean="0"/>
          </a:p>
          <a:p>
            <a:r>
              <a:rPr kumimoji="1" lang="ja-JP" altLang="en-US" sz="1200" dirty="0" smtClean="0"/>
              <a:t>・こちらのページでは看護サービスを目立つ色合いでお願いします。</a:t>
            </a:r>
            <a:endParaRPr kumimoji="1" lang="en-US" altLang="ja-JP" sz="1200" dirty="0"/>
          </a:p>
        </p:txBody>
      </p:sp>
      <p:sp>
        <p:nvSpPr>
          <p:cNvPr id="39" name="正方形/長方形 38"/>
          <p:cNvSpPr/>
          <p:nvPr/>
        </p:nvSpPr>
        <p:spPr>
          <a:xfrm>
            <a:off x="297180" y="8370220"/>
            <a:ext cx="6446520" cy="621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看護師が常駐しているので緊急時の対応も可能</a:t>
            </a:r>
            <a:endParaRPr kumimoji="1" lang="ja-JP" altLang="en-US" dirty="0"/>
          </a:p>
        </p:txBody>
      </p:sp>
      <p:cxnSp>
        <p:nvCxnSpPr>
          <p:cNvPr id="40" name="直線矢印コネクタ 39"/>
          <p:cNvCxnSpPr/>
          <p:nvPr/>
        </p:nvCxnSpPr>
        <p:spPr>
          <a:xfrm flipH="1" flipV="1">
            <a:off x="6509640" y="4964244"/>
            <a:ext cx="1584886" cy="15372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正方形/長方形 40"/>
          <p:cNvSpPr/>
          <p:nvPr/>
        </p:nvSpPr>
        <p:spPr>
          <a:xfrm>
            <a:off x="7545218" y="1926120"/>
            <a:ext cx="2395476" cy="164290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42" name="直線矢印コネクタ 41"/>
          <p:cNvCxnSpPr/>
          <p:nvPr/>
        </p:nvCxnSpPr>
        <p:spPr>
          <a:xfrm flipH="1">
            <a:off x="6561455" y="2492575"/>
            <a:ext cx="983763" cy="17666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3" name="図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7402" y="7094012"/>
            <a:ext cx="1990725" cy="2295525"/>
          </a:xfrm>
          <a:prstGeom prst="rect">
            <a:avLst/>
          </a:prstGeom>
        </p:spPr>
      </p:pic>
      <p:sp>
        <p:nvSpPr>
          <p:cNvPr id="44" name="テキスト ボックス 43"/>
          <p:cNvSpPr txBox="1"/>
          <p:nvPr/>
        </p:nvSpPr>
        <p:spPr>
          <a:xfrm>
            <a:off x="7630827" y="2036828"/>
            <a:ext cx="2252432" cy="1384995"/>
          </a:xfrm>
          <a:prstGeom prst="rect">
            <a:avLst/>
          </a:prstGeom>
          <a:noFill/>
        </p:spPr>
        <p:txBody>
          <a:bodyPr wrap="square" rtlCol="0">
            <a:spAutoFit/>
          </a:bodyPr>
          <a:lstStyle/>
          <a:p>
            <a:r>
              <a:rPr lang="ja-JP" altLang="en-US" sz="1200" dirty="0" smtClean="0"/>
              <a:t>デザイナー様</a:t>
            </a:r>
            <a:endParaRPr lang="en-US" altLang="ja-JP" sz="1200" dirty="0" smtClean="0"/>
          </a:p>
          <a:p>
            <a:r>
              <a:rPr lang="ja-JP" altLang="en-US" sz="1200" dirty="0" smtClean="0"/>
              <a:t>・こちらの図</a:t>
            </a:r>
            <a:r>
              <a:rPr lang="ja-JP" altLang="en-US" sz="1200" dirty="0" smtClean="0"/>
              <a:t>を見やすく作成</a:t>
            </a:r>
            <a:r>
              <a:rPr lang="ja-JP" altLang="en-US" sz="1200" dirty="0" smtClean="0"/>
              <a:t>お</a:t>
            </a:r>
            <a:r>
              <a:rPr lang="ja-JP" altLang="en-US" sz="1200" dirty="0"/>
              <a:t>願いします</a:t>
            </a:r>
            <a:r>
              <a:rPr lang="ja-JP" altLang="en-US" sz="1200" dirty="0" smtClean="0"/>
              <a:t>。</a:t>
            </a:r>
            <a:endParaRPr lang="en-US" altLang="ja-JP" sz="1200" dirty="0" smtClean="0"/>
          </a:p>
          <a:p>
            <a:r>
              <a:rPr kumimoji="1" lang="ja-JP" altLang="en-US" sz="1200" dirty="0" smtClean="0"/>
              <a:t>素人が作成したものです。色合いやフォトはお任せしますのでやわらかい印象になるようお願いします。</a:t>
            </a:r>
            <a:endParaRPr kumimoji="1" lang="en-US" altLang="ja-JP" sz="1200" dirty="0" smtClean="0"/>
          </a:p>
        </p:txBody>
      </p:sp>
    </p:spTree>
    <p:extLst>
      <p:ext uri="{BB962C8B-B14F-4D97-AF65-F5344CB8AC3E}">
        <p14:creationId xmlns:p14="http://schemas.microsoft.com/office/powerpoint/2010/main" val="2774429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角丸四角形 13"/>
          <p:cNvSpPr/>
          <p:nvPr/>
        </p:nvSpPr>
        <p:spPr>
          <a:xfrm>
            <a:off x="235656" y="5112725"/>
            <a:ext cx="6622344" cy="1738936"/>
          </a:xfrm>
          <a:prstGeom prst="roundRect">
            <a:avLst>
              <a:gd name="adj" fmla="val 11609"/>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39700" y="0"/>
            <a:ext cx="3365024" cy="369332"/>
          </a:xfrm>
          <a:prstGeom prst="rect">
            <a:avLst/>
          </a:prstGeom>
          <a:noFill/>
        </p:spPr>
        <p:txBody>
          <a:bodyPr wrap="none" rtlCol="0">
            <a:spAutoFit/>
          </a:bodyPr>
          <a:lstStyle/>
          <a:p>
            <a:r>
              <a:rPr kumimoji="1" lang="ja-JP" altLang="en-US" dirty="0" smtClean="0"/>
              <a:t>介護保険サービス利用について</a:t>
            </a:r>
            <a:endParaRPr kumimoji="1" lang="ja-JP" altLang="en-US" dirty="0"/>
          </a:p>
        </p:txBody>
      </p:sp>
      <p:graphicFrame>
        <p:nvGraphicFramePr>
          <p:cNvPr id="6" name="表 5"/>
          <p:cNvGraphicFramePr>
            <a:graphicFrameLocks noGrp="1"/>
          </p:cNvGraphicFramePr>
          <p:nvPr>
            <p:extLst>
              <p:ext uri="{D42A27DB-BD31-4B8C-83A1-F6EECF244321}">
                <p14:modId xmlns:p14="http://schemas.microsoft.com/office/powerpoint/2010/main" val="1526091155"/>
              </p:ext>
            </p:extLst>
          </p:nvPr>
        </p:nvGraphicFramePr>
        <p:xfrm>
          <a:off x="319186" y="429369"/>
          <a:ext cx="6171925" cy="1855664"/>
        </p:xfrm>
        <a:graphic>
          <a:graphicData uri="http://schemas.openxmlformats.org/drawingml/2006/table">
            <a:tbl>
              <a:tblPr/>
              <a:tblGrid>
                <a:gridCol w="2001075"/>
                <a:gridCol w="2214317"/>
                <a:gridCol w="1956533"/>
              </a:tblGrid>
              <a:tr h="379229">
                <a:tc>
                  <a:txBody>
                    <a:bodyPr/>
                    <a:lstStyle/>
                    <a:p>
                      <a:pPr algn="ctr" fontAlgn="ctr"/>
                      <a:endParaRPr lang="ja-JP" altLang="en-US" sz="700" b="1" dirty="0">
                        <a:solidFill>
                          <a:srgbClr val="4D2200"/>
                        </a:solidFill>
                        <a:effectLst/>
                        <a:latin typeface="inherit"/>
                      </a:endParaRPr>
                    </a:p>
                  </a:txBody>
                  <a:tcPr marL="14194" marR="14194" marT="47312" marB="52043"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ja-JP" altLang="en-US" sz="700" b="1" dirty="0" smtClean="0">
                          <a:solidFill>
                            <a:srgbClr val="4D2200"/>
                          </a:solidFill>
                          <a:effectLst/>
                          <a:latin typeface="+mn-ea"/>
                          <a:ea typeface="+mn-ea"/>
                        </a:rPr>
                        <a:t>自己負担額（円</a:t>
                      </a:r>
                      <a:r>
                        <a:rPr lang="en-US" altLang="ja-JP" sz="700" b="1" dirty="0" smtClean="0">
                          <a:solidFill>
                            <a:srgbClr val="4D2200"/>
                          </a:solidFill>
                          <a:effectLst/>
                          <a:latin typeface="+mn-ea"/>
                          <a:ea typeface="+mn-ea"/>
                        </a:rPr>
                        <a:t>/</a:t>
                      </a:r>
                      <a:r>
                        <a:rPr lang="ja-JP" altLang="en-US" sz="700" b="1" dirty="0" smtClean="0">
                          <a:solidFill>
                            <a:srgbClr val="4D2200"/>
                          </a:solidFill>
                          <a:effectLst/>
                          <a:latin typeface="+mn-ea"/>
                          <a:ea typeface="+mn-ea"/>
                        </a:rPr>
                        <a:t>月）</a:t>
                      </a:r>
                      <a:br>
                        <a:rPr lang="ja-JP" altLang="en-US" sz="700" b="1" dirty="0" smtClean="0">
                          <a:solidFill>
                            <a:srgbClr val="4D2200"/>
                          </a:solidFill>
                          <a:effectLst/>
                          <a:latin typeface="+mn-ea"/>
                          <a:ea typeface="+mn-ea"/>
                        </a:rPr>
                      </a:br>
                      <a:r>
                        <a:rPr lang="en-US" altLang="ja-JP" sz="700" b="1" dirty="0" smtClean="0">
                          <a:solidFill>
                            <a:srgbClr val="4D2200"/>
                          </a:solidFill>
                          <a:effectLst/>
                          <a:latin typeface="+mn-ea"/>
                          <a:ea typeface="+mn-ea"/>
                        </a:rPr>
                        <a:t>※</a:t>
                      </a:r>
                      <a:r>
                        <a:rPr lang="ja-JP" altLang="en-US" sz="700" b="1" dirty="0" smtClean="0">
                          <a:solidFill>
                            <a:srgbClr val="4D2200"/>
                          </a:solidFill>
                          <a:effectLst/>
                          <a:latin typeface="+mn-ea"/>
                          <a:ea typeface="+mn-ea"/>
                        </a:rPr>
                        <a:t>１単位</a:t>
                      </a:r>
                      <a:r>
                        <a:rPr lang="en-US" altLang="ja-JP" sz="700" b="1" dirty="0" smtClean="0">
                          <a:solidFill>
                            <a:srgbClr val="4D2200"/>
                          </a:solidFill>
                          <a:effectLst/>
                          <a:latin typeface="+mn-ea"/>
                          <a:ea typeface="+mn-ea"/>
                        </a:rPr>
                        <a:t>10</a:t>
                      </a:r>
                      <a:r>
                        <a:rPr lang="ja-JP" altLang="en-US" sz="700" b="1" dirty="0" smtClean="0">
                          <a:solidFill>
                            <a:srgbClr val="4D2200"/>
                          </a:solidFill>
                          <a:effectLst/>
                          <a:latin typeface="+mn-ea"/>
                          <a:ea typeface="+mn-ea"/>
                        </a:rPr>
                        <a:t>円の地域の場合</a:t>
                      </a:r>
                      <a:endParaRPr lang="ja-JP" altLang="en-US" sz="700" b="1" dirty="0">
                        <a:solidFill>
                          <a:srgbClr val="4D2200"/>
                        </a:solidFill>
                        <a:effectLst/>
                        <a:latin typeface="+mn-ea"/>
                        <a:ea typeface="+mn-ea"/>
                      </a:endParaRPr>
                    </a:p>
                  </a:txBody>
                  <a:tcPr marL="14194" marR="14194" marT="47312" marB="52043" anchor="ctr">
                    <a:lnL w="9525" cap="flat" cmpd="sng" algn="ctr">
                      <a:solidFill>
                        <a:srgbClr val="CCCCCC"/>
                      </a:solidFill>
                      <a:prstDash val="solid"/>
                      <a:round/>
                      <a:headEnd type="none" w="med" len="med"/>
                      <a:tailEnd type="none" w="med" len="med"/>
                    </a:lnL>
                    <a:lnR>
                      <a:noFill/>
                    </a:lnR>
                    <a:lnT>
                      <a:noFill/>
                    </a:lnT>
                    <a:lnB w="9525" cap="flat" cmpd="sng" algn="ctr">
                      <a:solidFill>
                        <a:srgbClr val="CCCCCC"/>
                      </a:solidFill>
                      <a:prstDash val="solid"/>
                      <a:round/>
                      <a:headEnd type="none" w="med" len="med"/>
                      <a:tailEnd type="none" w="med" len="med"/>
                    </a:lnB>
                    <a:solidFill>
                      <a:srgbClr val="FAEFD8"/>
                    </a:solidFill>
                  </a:tcPr>
                </a:tc>
                <a:tc>
                  <a:txBody>
                    <a:bodyPr/>
                    <a:lstStyle/>
                    <a:p>
                      <a:r>
                        <a:rPr kumimoji="1" lang="ja-JP" altLang="en-US" sz="700" dirty="0" smtClean="0">
                          <a:latin typeface="+mn-ea"/>
                          <a:ea typeface="+mn-ea"/>
                        </a:rPr>
                        <a:t>利用できる単位限度</a:t>
                      </a:r>
                      <a:endParaRPr kumimoji="1" lang="ja-JP" altLang="en-US" sz="700" dirty="0">
                        <a:latin typeface="+mn-ea"/>
                        <a:ea typeface="+mn-ea"/>
                      </a:endParaRPr>
                    </a:p>
                  </a:txBody>
                  <a:tcPr marL="45419" marR="45419" marT="22710" marB="22710">
                    <a:lnL>
                      <a:noFill/>
                    </a:lnL>
                  </a:tcPr>
                </a:tc>
              </a:tr>
              <a:tr h="295287">
                <a:tc>
                  <a:txBody>
                    <a:bodyPr/>
                    <a:lstStyle/>
                    <a:p>
                      <a:pPr algn="ctr" fontAlgn="ctr"/>
                      <a:r>
                        <a:rPr lang="ja-JP" altLang="en-US" sz="700" b="1" dirty="0">
                          <a:solidFill>
                            <a:srgbClr val="4D2200"/>
                          </a:solidFill>
                          <a:effectLst/>
                          <a:latin typeface="inherit"/>
                        </a:rPr>
                        <a:t>要介護１</a:t>
                      </a:r>
                    </a:p>
                  </a:txBody>
                  <a:tcPr marL="14194" marR="14194" marT="47312" marB="52043"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ja-JP" altLang="en-US" sz="700" dirty="0" smtClean="0">
                          <a:effectLst/>
                          <a:latin typeface="+mn-ea"/>
                          <a:ea typeface="+mn-ea"/>
                        </a:rPr>
                        <a:t>１</a:t>
                      </a:r>
                      <a:r>
                        <a:rPr lang="en-US" altLang="ja-JP" sz="700" dirty="0" smtClean="0">
                          <a:effectLst/>
                          <a:latin typeface="+mn-ea"/>
                          <a:ea typeface="+mn-ea"/>
                        </a:rPr>
                        <a:t>6,140</a:t>
                      </a:r>
                      <a:r>
                        <a:rPr lang="ja-JP" altLang="en-US" sz="700" dirty="0">
                          <a:effectLst/>
                          <a:latin typeface="+mn-ea"/>
                          <a:ea typeface="+mn-ea"/>
                        </a:rPr>
                        <a:t>円</a:t>
                      </a:r>
                    </a:p>
                  </a:txBody>
                  <a:tcPr marL="14194" marR="14194" marT="47312" marB="5204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ja-JP" altLang="en-US" sz="700" dirty="0" smtClean="0">
                          <a:effectLst/>
                          <a:latin typeface="+mn-ea"/>
                          <a:ea typeface="+mn-ea"/>
                        </a:rPr>
                        <a:t>１</a:t>
                      </a:r>
                      <a:r>
                        <a:rPr lang="en-US" altLang="ja-JP" sz="700" dirty="0" smtClean="0">
                          <a:effectLst/>
                          <a:latin typeface="+mn-ea"/>
                          <a:ea typeface="+mn-ea"/>
                        </a:rPr>
                        <a:t>6,140</a:t>
                      </a:r>
                      <a:r>
                        <a:rPr lang="ja-JP" altLang="en-US" sz="700" dirty="0">
                          <a:effectLst/>
                          <a:latin typeface="+mn-ea"/>
                          <a:ea typeface="+mn-ea"/>
                        </a:rPr>
                        <a:t>単位</a:t>
                      </a:r>
                    </a:p>
                  </a:txBody>
                  <a:tcPr marL="14194" marR="14194" marT="47312" marB="52043" anchor="ctr">
                    <a:lnL w="9525" cap="flat" cmpd="sng" algn="ctr">
                      <a:solidFill>
                        <a:srgbClr val="CCCCCC"/>
                      </a:solidFill>
                      <a:prstDash val="solid"/>
                      <a:round/>
                      <a:headEnd type="none" w="med" len="med"/>
                      <a:tailEnd type="none" w="med" len="med"/>
                    </a:lnL>
                    <a:lnR>
                      <a:noFill/>
                    </a:lnR>
                    <a:lnB w="9525" cap="flat" cmpd="sng" algn="ctr">
                      <a:solidFill>
                        <a:srgbClr val="CCCCCC"/>
                      </a:solidFill>
                      <a:prstDash val="solid"/>
                      <a:round/>
                      <a:headEnd type="none" w="med" len="med"/>
                      <a:tailEnd type="none" w="med" len="med"/>
                    </a:lnB>
                    <a:solidFill>
                      <a:srgbClr val="FFFFFF"/>
                    </a:solidFill>
                  </a:tcPr>
                </a:tc>
              </a:tr>
              <a:tr h="295287">
                <a:tc>
                  <a:txBody>
                    <a:bodyPr/>
                    <a:lstStyle/>
                    <a:p>
                      <a:pPr algn="ctr" fontAlgn="ctr"/>
                      <a:r>
                        <a:rPr lang="ja-JP" altLang="en-US" sz="700" b="1" dirty="0">
                          <a:solidFill>
                            <a:srgbClr val="4D2200"/>
                          </a:solidFill>
                          <a:effectLst/>
                          <a:latin typeface="inherit"/>
                        </a:rPr>
                        <a:t>要介護２</a:t>
                      </a:r>
                    </a:p>
                  </a:txBody>
                  <a:tcPr marL="14194" marR="14194" marT="47312" marB="52043"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ja-JP" altLang="en-US" sz="700" dirty="0" smtClean="0">
                          <a:effectLst/>
                          <a:latin typeface="+mn-ea"/>
                          <a:ea typeface="+mn-ea"/>
                        </a:rPr>
                        <a:t>１</a:t>
                      </a:r>
                      <a:r>
                        <a:rPr lang="en-US" altLang="ja-JP" sz="700" dirty="0" smtClean="0">
                          <a:effectLst/>
                          <a:latin typeface="+mn-ea"/>
                          <a:ea typeface="+mn-ea"/>
                        </a:rPr>
                        <a:t>8,120</a:t>
                      </a:r>
                      <a:r>
                        <a:rPr lang="ja-JP" altLang="en-US" sz="700" dirty="0">
                          <a:effectLst/>
                          <a:latin typeface="+mn-ea"/>
                          <a:ea typeface="+mn-ea"/>
                        </a:rPr>
                        <a:t>円</a:t>
                      </a:r>
                    </a:p>
                  </a:txBody>
                  <a:tcPr marL="14194" marR="14194" marT="47312" marB="5204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ja-JP" altLang="en-US" sz="700" dirty="0" smtClean="0">
                          <a:effectLst/>
                          <a:latin typeface="+mn-ea"/>
                          <a:ea typeface="+mn-ea"/>
                        </a:rPr>
                        <a:t>１</a:t>
                      </a:r>
                      <a:r>
                        <a:rPr lang="en-US" altLang="ja-JP" sz="700" dirty="0" smtClean="0">
                          <a:effectLst/>
                          <a:latin typeface="+mn-ea"/>
                          <a:ea typeface="+mn-ea"/>
                        </a:rPr>
                        <a:t>8,120</a:t>
                      </a:r>
                      <a:r>
                        <a:rPr lang="ja-JP" altLang="en-US" sz="700" dirty="0">
                          <a:effectLst/>
                          <a:latin typeface="+mn-ea"/>
                          <a:ea typeface="+mn-ea"/>
                        </a:rPr>
                        <a:t>単位</a:t>
                      </a:r>
                    </a:p>
                  </a:txBody>
                  <a:tcPr marL="14194" marR="14194" marT="47312" marB="52043"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295287">
                <a:tc>
                  <a:txBody>
                    <a:bodyPr/>
                    <a:lstStyle/>
                    <a:p>
                      <a:pPr algn="ctr" fontAlgn="ctr"/>
                      <a:r>
                        <a:rPr lang="ja-JP" altLang="en-US" sz="700" b="1">
                          <a:solidFill>
                            <a:srgbClr val="4D2200"/>
                          </a:solidFill>
                          <a:effectLst/>
                          <a:latin typeface="inherit"/>
                        </a:rPr>
                        <a:t>要介護３</a:t>
                      </a:r>
                    </a:p>
                  </a:txBody>
                  <a:tcPr marL="14194" marR="14194" marT="47312" marB="52043"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ja-JP" altLang="en-US" sz="700" dirty="0" smtClean="0">
                          <a:effectLst/>
                          <a:latin typeface="+mn-ea"/>
                          <a:ea typeface="+mn-ea"/>
                        </a:rPr>
                        <a:t>２</a:t>
                      </a:r>
                      <a:r>
                        <a:rPr lang="en-US" altLang="ja-JP" sz="700" dirty="0" smtClean="0">
                          <a:effectLst/>
                          <a:latin typeface="+mn-ea"/>
                          <a:ea typeface="+mn-ea"/>
                        </a:rPr>
                        <a:t>220</a:t>
                      </a:r>
                      <a:r>
                        <a:rPr lang="ja-JP" altLang="en-US" sz="700" dirty="0">
                          <a:effectLst/>
                          <a:latin typeface="+mn-ea"/>
                          <a:ea typeface="+mn-ea"/>
                        </a:rPr>
                        <a:t>円</a:t>
                      </a:r>
                    </a:p>
                  </a:txBody>
                  <a:tcPr marL="14194" marR="14194" marT="47312" marB="5204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ja-JP" altLang="en-US" sz="700" dirty="0" smtClean="0">
                          <a:effectLst/>
                          <a:latin typeface="+mn-ea"/>
                          <a:ea typeface="+mn-ea"/>
                        </a:rPr>
                        <a:t>２</a:t>
                      </a:r>
                      <a:r>
                        <a:rPr lang="en-US" altLang="ja-JP" sz="700" dirty="0" smtClean="0">
                          <a:effectLst/>
                          <a:latin typeface="+mn-ea"/>
                          <a:ea typeface="+mn-ea"/>
                        </a:rPr>
                        <a:t>220</a:t>
                      </a:r>
                      <a:r>
                        <a:rPr lang="ja-JP" altLang="en-US" sz="700" dirty="0">
                          <a:effectLst/>
                          <a:latin typeface="+mn-ea"/>
                          <a:ea typeface="+mn-ea"/>
                        </a:rPr>
                        <a:t>単位</a:t>
                      </a:r>
                    </a:p>
                  </a:txBody>
                  <a:tcPr marL="14194" marR="14194" marT="47312" marB="52043"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295287">
                <a:tc>
                  <a:txBody>
                    <a:bodyPr/>
                    <a:lstStyle/>
                    <a:p>
                      <a:pPr algn="ctr" fontAlgn="ctr"/>
                      <a:r>
                        <a:rPr lang="ja-JP" altLang="en-US" sz="700" b="1">
                          <a:solidFill>
                            <a:srgbClr val="4D2200"/>
                          </a:solidFill>
                          <a:effectLst/>
                          <a:latin typeface="inherit"/>
                        </a:rPr>
                        <a:t>要介護４</a:t>
                      </a:r>
                    </a:p>
                  </a:txBody>
                  <a:tcPr marL="14194" marR="14194" marT="47312" marB="52043"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ja-JP" altLang="en-US" sz="700" dirty="0" smtClean="0">
                          <a:effectLst/>
                          <a:latin typeface="+mn-ea"/>
                          <a:ea typeface="+mn-ea"/>
                        </a:rPr>
                        <a:t>２</a:t>
                      </a:r>
                      <a:r>
                        <a:rPr lang="en-US" altLang="ja-JP" sz="700" dirty="0" smtClean="0">
                          <a:effectLst/>
                          <a:latin typeface="+mn-ea"/>
                          <a:ea typeface="+mn-ea"/>
                        </a:rPr>
                        <a:t>2,140</a:t>
                      </a:r>
                      <a:r>
                        <a:rPr lang="ja-JP" altLang="en-US" sz="700" dirty="0">
                          <a:effectLst/>
                          <a:latin typeface="+mn-ea"/>
                          <a:ea typeface="+mn-ea"/>
                        </a:rPr>
                        <a:t>円</a:t>
                      </a:r>
                    </a:p>
                  </a:txBody>
                  <a:tcPr marL="14194" marR="14194" marT="47312" marB="5204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ja-JP" altLang="en-US" sz="700" dirty="0" smtClean="0">
                          <a:effectLst/>
                          <a:latin typeface="+mn-ea"/>
                          <a:ea typeface="+mn-ea"/>
                        </a:rPr>
                        <a:t>２</a:t>
                      </a:r>
                      <a:r>
                        <a:rPr lang="en-US" altLang="ja-JP" sz="700" dirty="0" smtClean="0">
                          <a:effectLst/>
                          <a:latin typeface="+mn-ea"/>
                          <a:ea typeface="+mn-ea"/>
                        </a:rPr>
                        <a:t>2,140</a:t>
                      </a:r>
                      <a:r>
                        <a:rPr lang="ja-JP" altLang="en-US" sz="700" dirty="0">
                          <a:effectLst/>
                          <a:latin typeface="+mn-ea"/>
                          <a:ea typeface="+mn-ea"/>
                        </a:rPr>
                        <a:t>単位</a:t>
                      </a:r>
                    </a:p>
                  </a:txBody>
                  <a:tcPr marL="14194" marR="14194" marT="47312" marB="52043"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295287">
                <a:tc>
                  <a:txBody>
                    <a:bodyPr/>
                    <a:lstStyle/>
                    <a:p>
                      <a:pPr algn="ctr" fontAlgn="ctr"/>
                      <a:r>
                        <a:rPr lang="ja-JP" altLang="en-US" sz="700" b="1">
                          <a:solidFill>
                            <a:srgbClr val="4D2200"/>
                          </a:solidFill>
                          <a:effectLst/>
                          <a:latin typeface="inherit"/>
                        </a:rPr>
                        <a:t>要介護５</a:t>
                      </a:r>
                    </a:p>
                  </a:txBody>
                  <a:tcPr marL="14194" marR="14194" marT="47312" marB="52043"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a:noFill/>
                    </a:lnB>
                    <a:solidFill>
                      <a:srgbClr val="FAEFD8"/>
                    </a:solidFill>
                  </a:tcPr>
                </a:tc>
                <a:tc>
                  <a:txBody>
                    <a:bodyPr/>
                    <a:lstStyle/>
                    <a:p>
                      <a:pPr algn="ctr" fontAlgn="ctr"/>
                      <a:r>
                        <a:rPr lang="ja-JP" altLang="en-US" sz="700" dirty="0" smtClean="0">
                          <a:effectLst/>
                          <a:latin typeface="+mn-ea"/>
                          <a:ea typeface="+mn-ea"/>
                        </a:rPr>
                        <a:t>２</a:t>
                      </a:r>
                      <a:r>
                        <a:rPr lang="en-US" altLang="ja-JP" sz="700" dirty="0" smtClean="0">
                          <a:effectLst/>
                          <a:latin typeface="+mn-ea"/>
                          <a:ea typeface="+mn-ea"/>
                        </a:rPr>
                        <a:t>4,210</a:t>
                      </a:r>
                      <a:r>
                        <a:rPr lang="ja-JP" altLang="en-US" sz="700" dirty="0">
                          <a:effectLst/>
                          <a:latin typeface="+mn-ea"/>
                          <a:ea typeface="+mn-ea"/>
                        </a:rPr>
                        <a:t>円</a:t>
                      </a:r>
                    </a:p>
                  </a:txBody>
                  <a:tcPr marL="14194" marR="14194" marT="47312" marB="5204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a:noFill/>
                    </a:lnB>
                    <a:solidFill>
                      <a:srgbClr val="FFFFFF"/>
                    </a:solidFill>
                  </a:tcPr>
                </a:tc>
                <a:tc>
                  <a:txBody>
                    <a:bodyPr/>
                    <a:lstStyle/>
                    <a:p>
                      <a:pPr algn="ctr" fontAlgn="ctr"/>
                      <a:r>
                        <a:rPr lang="ja-JP" altLang="en-US" sz="700" dirty="0" smtClean="0">
                          <a:effectLst/>
                          <a:latin typeface="+mn-ea"/>
                          <a:ea typeface="+mn-ea"/>
                        </a:rPr>
                        <a:t>２</a:t>
                      </a:r>
                      <a:r>
                        <a:rPr lang="en-US" altLang="ja-JP" sz="700" dirty="0" smtClean="0">
                          <a:effectLst/>
                          <a:latin typeface="+mn-ea"/>
                          <a:ea typeface="+mn-ea"/>
                        </a:rPr>
                        <a:t>4,210</a:t>
                      </a:r>
                      <a:r>
                        <a:rPr lang="ja-JP" altLang="en-US" sz="700" dirty="0">
                          <a:effectLst/>
                          <a:latin typeface="+mn-ea"/>
                          <a:ea typeface="+mn-ea"/>
                        </a:rPr>
                        <a:t>単位</a:t>
                      </a:r>
                    </a:p>
                  </a:txBody>
                  <a:tcPr marL="14194" marR="14194" marT="47312" marB="52043"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a:noFill/>
                    </a:lnB>
                    <a:solidFill>
                      <a:srgbClr val="FFFFFF"/>
                    </a:solidFill>
                  </a:tcPr>
                </a:tc>
              </a:tr>
            </a:tbl>
          </a:graphicData>
        </a:graphic>
      </p:graphicFrame>
      <p:sp>
        <p:nvSpPr>
          <p:cNvPr id="8" name="テキスト ボックス 7"/>
          <p:cNvSpPr txBox="1"/>
          <p:nvPr/>
        </p:nvSpPr>
        <p:spPr>
          <a:xfrm>
            <a:off x="102621" y="2360447"/>
            <a:ext cx="1569660" cy="369332"/>
          </a:xfrm>
          <a:prstGeom prst="rect">
            <a:avLst/>
          </a:prstGeom>
          <a:noFill/>
        </p:spPr>
        <p:txBody>
          <a:bodyPr wrap="none" rtlCol="0">
            <a:spAutoFit/>
          </a:bodyPr>
          <a:lstStyle/>
          <a:p>
            <a:r>
              <a:rPr kumimoji="1" lang="ja-JP" altLang="en-US" dirty="0" smtClean="0"/>
              <a:t>訪問介護の例</a:t>
            </a:r>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539821123"/>
              </p:ext>
            </p:extLst>
          </p:nvPr>
        </p:nvGraphicFramePr>
        <p:xfrm>
          <a:off x="319186" y="2802020"/>
          <a:ext cx="3478803" cy="1507204"/>
        </p:xfrm>
        <a:graphic>
          <a:graphicData uri="http://schemas.openxmlformats.org/drawingml/2006/table">
            <a:tbl>
              <a:tblPr/>
              <a:tblGrid>
                <a:gridCol w="1044568"/>
                <a:gridCol w="696378"/>
                <a:gridCol w="1041479"/>
                <a:gridCol w="696378"/>
              </a:tblGrid>
              <a:tr h="355215">
                <a:tc gridSpan="2">
                  <a:txBody>
                    <a:bodyPr/>
                    <a:lstStyle/>
                    <a:p>
                      <a:pPr algn="ctr" fontAlgn="ctr"/>
                      <a:r>
                        <a:rPr lang="ja-JP" altLang="en-US" sz="700" b="1" dirty="0">
                          <a:solidFill>
                            <a:srgbClr val="4D2200"/>
                          </a:solidFill>
                          <a:effectLst/>
                          <a:latin typeface="inherit"/>
                        </a:rPr>
                        <a:t> </a:t>
                      </a:r>
                    </a:p>
                  </a:txBody>
                  <a:tcPr marL="23349" marR="23349" marT="77829" marB="85612"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FAEFD8"/>
                    </a:solidFill>
                  </a:tcPr>
                </a:tc>
                <a:tc hMerge="1">
                  <a:txBody>
                    <a:bodyPr/>
                    <a:lstStyle/>
                    <a:p>
                      <a:endParaRPr kumimoji="1" lang="ja-JP" altLang="en-US"/>
                    </a:p>
                  </a:txBody>
                  <a:tcPr/>
                </a:tc>
                <a:tc>
                  <a:txBody>
                    <a:bodyPr/>
                    <a:lstStyle/>
                    <a:p>
                      <a:pPr algn="ctr" fontAlgn="ctr"/>
                      <a:r>
                        <a:rPr lang="ja-JP" altLang="en-US" sz="700" b="1" dirty="0">
                          <a:solidFill>
                            <a:srgbClr val="4D2200"/>
                          </a:solidFill>
                          <a:effectLst/>
                          <a:latin typeface="inherit"/>
                        </a:rPr>
                        <a:t>自己負担額（円</a:t>
                      </a:r>
                      <a:r>
                        <a:rPr lang="en-US" altLang="ja-JP" sz="700" b="1" dirty="0">
                          <a:solidFill>
                            <a:srgbClr val="4D2200"/>
                          </a:solidFill>
                          <a:effectLst/>
                          <a:latin typeface="inherit"/>
                        </a:rPr>
                        <a:t>/</a:t>
                      </a:r>
                      <a:r>
                        <a:rPr lang="ja-JP" altLang="en-US" sz="700" b="1" dirty="0">
                          <a:solidFill>
                            <a:srgbClr val="4D2200"/>
                          </a:solidFill>
                          <a:effectLst/>
                          <a:latin typeface="inherit"/>
                        </a:rPr>
                        <a:t>回）</a:t>
                      </a:r>
                      <a:br>
                        <a:rPr lang="ja-JP" altLang="en-US" sz="700" b="1" dirty="0">
                          <a:solidFill>
                            <a:srgbClr val="4D2200"/>
                          </a:solidFill>
                          <a:effectLst/>
                          <a:latin typeface="inherit"/>
                        </a:rPr>
                      </a:br>
                      <a:r>
                        <a:rPr lang="en-US" altLang="ja-JP" sz="700" b="1" dirty="0">
                          <a:solidFill>
                            <a:srgbClr val="4D2200"/>
                          </a:solidFill>
                          <a:effectLst/>
                          <a:latin typeface="inherit"/>
                        </a:rPr>
                        <a:t>※</a:t>
                      </a:r>
                      <a:r>
                        <a:rPr lang="ja-JP" altLang="en-US" sz="700" b="1" dirty="0">
                          <a:solidFill>
                            <a:srgbClr val="4D2200"/>
                          </a:solidFill>
                          <a:effectLst/>
                          <a:latin typeface="inherit"/>
                        </a:rPr>
                        <a:t>１単位</a:t>
                      </a:r>
                      <a:r>
                        <a:rPr lang="en-US" altLang="ja-JP" sz="700" b="1" dirty="0">
                          <a:solidFill>
                            <a:srgbClr val="4D2200"/>
                          </a:solidFill>
                          <a:effectLst/>
                          <a:latin typeface="inherit"/>
                        </a:rPr>
                        <a:t>10</a:t>
                      </a:r>
                      <a:r>
                        <a:rPr lang="ja-JP" altLang="en-US" sz="700" b="1" dirty="0">
                          <a:solidFill>
                            <a:srgbClr val="4D2200"/>
                          </a:solidFill>
                          <a:effectLst/>
                          <a:latin typeface="inherit"/>
                        </a:rPr>
                        <a:t>円の地域の場合</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ja-JP" altLang="en-US" sz="700" b="1">
                          <a:solidFill>
                            <a:srgbClr val="4D2200"/>
                          </a:solidFill>
                          <a:effectLst/>
                          <a:latin typeface="inherit"/>
                        </a:rPr>
                        <a:t>単位</a:t>
                      </a:r>
                    </a:p>
                  </a:txBody>
                  <a:tcPr marL="23349" marR="23349" marT="77829" marB="85612" anchor="ctr">
                    <a:lnL w="9525" cap="flat" cmpd="sng" algn="ctr">
                      <a:solidFill>
                        <a:srgbClr val="CCCCCC"/>
                      </a:solidFill>
                      <a:prstDash val="solid"/>
                      <a:round/>
                      <a:headEnd type="none" w="med" len="med"/>
                      <a:tailEnd type="none" w="med" len="med"/>
                    </a:lnL>
                    <a:lnR>
                      <a:noFill/>
                    </a:lnR>
                    <a:lnT>
                      <a:noFill/>
                    </a:lnT>
                    <a:lnB w="9525" cap="flat" cmpd="sng" algn="ctr">
                      <a:solidFill>
                        <a:srgbClr val="CCCCCC"/>
                      </a:solidFill>
                      <a:prstDash val="solid"/>
                      <a:round/>
                      <a:headEnd type="none" w="med" len="med"/>
                      <a:tailEnd type="none" w="med" len="med"/>
                    </a:lnB>
                    <a:solidFill>
                      <a:srgbClr val="FAEFD8"/>
                    </a:solidFill>
                  </a:tcPr>
                </a:tc>
              </a:tr>
              <a:tr h="240882">
                <a:tc rowSpan="2">
                  <a:txBody>
                    <a:bodyPr/>
                    <a:lstStyle/>
                    <a:p>
                      <a:pPr algn="ctr" fontAlgn="ctr"/>
                      <a:r>
                        <a:rPr lang="ja-JP" altLang="en-US" sz="700" b="1" dirty="0">
                          <a:solidFill>
                            <a:srgbClr val="4D2200"/>
                          </a:solidFill>
                          <a:effectLst/>
                          <a:latin typeface="inherit"/>
                        </a:rPr>
                        <a:t>身体介護</a:t>
                      </a:r>
                      <a:r>
                        <a:rPr lang="ja-JP" altLang="en-US" sz="700" b="1" dirty="0" smtClean="0">
                          <a:solidFill>
                            <a:srgbClr val="4D2200"/>
                          </a:solidFill>
                          <a:effectLst/>
                          <a:latin typeface="inherit"/>
                        </a:rPr>
                        <a:t>が</a:t>
                      </a:r>
                      <a:endParaRPr lang="en-US" altLang="ja-JP" sz="700" b="1" dirty="0" smtClean="0">
                        <a:solidFill>
                          <a:srgbClr val="4D2200"/>
                        </a:solidFill>
                        <a:effectLst/>
                        <a:latin typeface="inherit"/>
                      </a:endParaRPr>
                    </a:p>
                    <a:p>
                      <a:pPr algn="ctr" fontAlgn="ctr"/>
                      <a:r>
                        <a:rPr lang="ja-JP" altLang="en-US" sz="700" b="1" dirty="0" smtClean="0">
                          <a:solidFill>
                            <a:srgbClr val="4D2200"/>
                          </a:solidFill>
                          <a:effectLst/>
                          <a:latin typeface="inherit"/>
                        </a:rPr>
                        <a:t>中心</a:t>
                      </a:r>
                      <a:r>
                        <a:rPr lang="ja-JP" altLang="en-US" sz="700" b="1" dirty="0">
                          <a:solidFill>
                            <a:srgbClr val="4D2200"/>
                          </a:solidFill>
                          <a:effectLst/>
                          <a:latin typeface="inherit"/>
                        </a:rPr>
                        <a:t>である場合</a:t>
                      </a:r>
                    </a:p>
                  </a:txBody>
                  <a:tcPr marL="23349" marR="23349" marT="77829" marB="85612"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en-US" altLang="ja-JP" sz="700" b="1">
                          <a:solidFill>
                            <a:srgbClr val="4D2200"/>
                          </a:solidFill>
                          <a:effectLst/>
                          <a:latin typeface="inherit"/>
                        </a:rPr>
                        <a:t>20</a:t>
                      </a:r>
                      <a:r>
                        <a:rPr lang="ja-JP" altLang="en-US" sz="700" b="1">
                          <a:solidFill>
                            <a:srgbClr val="4D2200"/>
                          </a:solidFill>
                          <a:effectLst/>
                          <a:latin typeface="inherit"/>
                        </a:rPr>
                        <a:t>分未満の場合</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en-US" altLang="ja-JP" sz="700">
                          <a:effectLst/>
                          <a:latin typeface="inherit"/>
                        </a:rPr>
                        <a:t>167</a:t>
                      </a:r>
                      <a:r>
                        <a:rPr lang="ja-JP" altLang="en-US" sz="700">
                          <a:effectLst/>
                          <a:latin typeface="inherit"/>
                        </a:rPr>
                        <a:t>円</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en-US" altLang="ja-JP" sz="700" dirty="0">
                          <a:effectLst/>
                          <a:latin typeface="inherit"/>
                        </a:rPr>
                        <a:t>167</a:t>
                      </a:r>
                      <a:r>
                        <a:rPr lang="ja-JP" altLang="en-US" sz="700" dirty="0">
                          <a:effectLst/>
                          <a:latin typeface="inherit"/>
                        </a:rPr>
                        <a:t>単位</a:t>
                      </a:r>
                    </a:p>
                  </a:txBody>
                  <a:tcPr marL="23349" marR="23349" marT="77829" marB="85612"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355215">
                <a:tc vMerge="1">
                  <a:txBody>
                    <a:bodyPr/>
                    <a:lstStyle/>
                    <a:p>
                      <a:endParaRPr kumimoji="1" lang="ja-JP" altLang="en-US"/>
                    </a:p>
                  </a:txBody>
                  <a:tcPr/>
                </a:tc>
                <a:tc>
                  <a:txBody>
                    <a:bodyPr/>
                    <a:lstStyle/>
                    <a:p>
                      <a:pPr algn="ctr" fontAlgn="ctr"/>
                      <a:r>
                        <a:rPr lang="en-US" altLang="ja-JP" sz="700" b="1">
                          <a:solidFill>
                            <a:srgbClr val="4D2200"/>
                          </a:solidFill>
                          <a:effectLst/>
                          <a:latin typeface="inherit"/>
                        </a:rPr>
                        <a:t>30</a:t>
                      </a:r>
                      <a:r>
                        <a:rPr lang="ja-JP" altLang="en-US" sz="700" b="1">
                          <a:solidFill>
                            <a:srgbClr val="4D2200"/>
                          </a:solidFill>
                          <a:effectLst/>
                          <a:latin typeface="inherit"/>
                        </a:rPr>
                        <a:t>分以上１時間未満の場合</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en-US" altLang="ja-JP" sz="700">
                          <a:effectLst/>
                          <a:latin typeface="inherit"/>
                        </a:rPr>
                        <a:t>396</a:t>
                      </a:r>
                      <a:r>
                        <a:rPr lang="ja-JP" altLang="en-US" sz="700">
                          <a:effectLst/>
                          <a:latin typeface="inherit"/>
                        </a:rPr>
                        <a:t>円</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en-US" altLang="ja-JP" sz="700" dirty="0">
                          <a:effectLst/>
                          <a:latin typeface="inherit"/>
                        </a:rPr>
                        <a:t>396</a:t>
                      </a:r>
                      <a:r>
                        <a:rPr lang="ja-JP" altLang="en-US" sz="700" dirty="0">
                          <a:effectLst/>
                          <a:latin typeface="inherit"/>
                        </a:rPr>
                        <a:t>単位</a:t>
                      </a:r>
                    </a:p>
                  </a:txBody>
                  <a:tcPr marL="23349" marR="23349" marT="77829" marB="85612"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355215">
                <a:tc>
                  <a:txBody>
                    <a:bodyPr/>
                    <a:lstStyle/>
                    <a:p>
                      <a:pPr algn="ctr" fontAlgn="ctr"/>
                      <a:r>
                        <a:rPr lang="ja-JP" altLang="en-US" sz="700" b="1" dirty="0">
                          <a:solidFill>
                            <a:srgbClr val="4D2200"/>
                          </a:solidFill>
                          <a:effectLst/>
                          <a:latin typeface="inherit"/>
                        </a:rPr>
                        <a:t>生活援助が</a:t>
                      </a:r>
                      <a:r>
                        <a:rPr lang="ja-JP" altLang="en-US" sz="700" b="1" dirty="0" smtClean="0">
                          <a:solidFill>
                            <a:srgbClr val="4D2200"/>
                          </a:solidFill>
                          <a:effectLst/>
                          <a:latin typeface="inherit"/>
                        </a:rPr>
                        <a:t>中心</a:t>
                      </a:r>
                      <a:endParaRPr lang="en-US" altLang="ja-JP" sz="700" b="1" dirty="0" smtClean="0">
                        <a:solidFill>
                          <a:srgbClr val="4D2200"/>
                        </a:solidFill>
                        <a:effectLst/>
                        <a:latin typeface="inherit"/>
                      </a:endParaRPr>
                    </a:p>
                    <a:p>
                      <a:pPr algn="ctr" fontAlgn="ctr"/>
                      <a:r>
                        <a:rPr lang="ja-JP" altLang="en-US" sz="700" b="1" dirty="0" smtClean="0">
                          <a:solidFill>
                            <a:srgbClr val="4D2200"/>
                          </a:solidFill>
                          <a:effectLst/>
                          <a:latin typeface="inherit"/>
                        </a:rPr>
                        <a:t>で</a:t>
                      </a:r>
                      <a:r>
                        <a:rPr lang="ja-JP" altLang="en-US" sz="700" b="1" dirty="0">
                          <a:solidFill>
                            <a:srgbClr val="4D2200"/>
                          </a:solidFill>
                          <a:effectLst/>
                          <a:latin typeface="inherit"/>
                        </a:rPr>
                        <a:t>ある場合</a:t>
                      </a:r>
                    </a:p>
                  </a:txBody>
                  <a:tcPr marL="23349" marR="23349" marT="77829" marB="85612"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en-US" altLang="ja-JP" sz="700" b="1">
                          <a:solidFill>
                            <a:srgbClr val="4D2200"/>
                          </a:solidFill>
                          <a:effectLst/>
                          <a:latin typeface="inherit"/>
                        </a:rPr>
                        <a:t>20</a:t>
                      </a:r>
                      <a:r>
                        <a:rPr lang="ja-JP" altLang="en-US" sz="700" b="1">
                          <a:solidFill>
                            <a:srgbClr val="4D2200"/>
                          </a:solidFill>
                          <a:effectLst/>
                          <a:latin typeface="inherit"/>
                        </a:rPr>
                        <a:t>分以上</a:t>
                      </a:r>
                      <a:r>
                        <a:rPr lang="en-US" altLang="ja-JP" sz="700" b="1">
                          <a:solidFill>
                            <a:srgbClr val="4D2200"/>
                          </a:solidFill>
                          <a:effectLst/>
                          <a:latin typeface="inherit"/>
                        </a:rPr>
                        <a:t>45</a:t>
                      </a:r>
                      <a:r>
                        <a:rPr lang="ja-JP" altLang="en-US" sz="700" b="1">
                          <a:solidFill>
                            <a:srgbClr val="4D2200"/>
                          </a:solidFill>
                          <a:effectLst/>
                          <a:latin typeface="inherit"/>
                        </a:rPr>
                        <a:t>分未満の場合</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en-US" altLang="ja-JP" sz="700">
                          <a:effectLst/>
                          <a:latin typeface="inherit"/>
                        </a:rPr>
                        <a:t>183</a:t>
                      </a:r>
                      <a:r>
                        <a:rPr lang="ja-JP" altLang="en-US" sz="700">
                          <a:effectLst/>
                          <a:latin typeface="inherit"/>
                        </a:rPr>
                        <a:t>円</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en-US" altLang="ja-JP" sz="700" dirty="0">
                          <a:effectLst/>
                          <a:latin typeface="inherit"/>
                        </a:rPr>
                        <a:t>183</a:t>
                      </a:r>
                      <a:r>
                        <a:rPr lang="ja-JP" altLang="en-US" sz="700" dirty="0">
                          <a:effectLst/>
                          <a:latin typeface="inherit"/>
                        </a:rPr>
                        <a:t>単位</a:t>
                      </a:r>
                    </a:p>
                  </a:txBody>
                  <a:tcPr marL="23349" marR="23349" marT="77829" marB="85612"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bl>
          </a:graphicData>
        </a:graphic>
      </p:graphicFrame>
      <p:sp>
        <p:nvSpPr>
          <p:cNvPr id="10" name="テキスト ボックス 9"/>
          <p:cNvSpPr txBox="1"/>
          <p:nvPr/>
        </p:nvSpPr>
        <p:spPr>
          <a:xfrm>
            <a:off x="4042058" y="2379744"/>
            <a:ext cx="1569660" cy="369332"/>
          </a:xfrm>
          <a:prstGeom prst="rect">
            <a:avLst/>
          </a:prstGeom>
          <a:noFill/>
        </p:spPr>
        <p:txBody>
          <a:bodyPr wrap="none" rtlCol="0">
            <a:spAutoFit/>
          </a:bodyPr>
          <a:lstStyle/>
          <a:p>
            <a:r>
              <a:rPr kumimoji="1" lang="ja-JP" altLang="en-US" dirty="0" smtClean="0"/>
              <a:t>訪問看護の例</a:t>
            </a:r>
            <a:endParaRPr kumimoji="1" lang="ja-JP" altLang="en-US" dirty="0"/>
          </a:p>
        </p:txBody>
      </p:sp>
      <p:graphicFrame>
        <p:nvGraphicFramePr>
          <p:cNvPr id="11" name="表 10"/>
          <p:cNvGraphicFramePr>
            <a:graphicFrameLocks noGrp="1"/>
          </p:cNvGraphicFramePr>
          <p:nvPr>
            <p:extLst>
              <p:ext uri="{D42A27DB-BD31-4B8C-83A1-F6EECF244321}">
                <p14:modId xmlns:p14="http://schemas.microsoft.com/office/powerpoint/2010/main" val="443415120"/>
              </p:ext>
            </p:extLst>
          </p:nvPr>
        </p:nvGraphicFramePr>
        <p:xfrm>
          <a:off x="4042058" y="2802020"/>
          <a:ext cx="2815942" cy="1822616"/>
        </p:xfrm>
        <a:graphic>
          <a:graphicData uri="http://schemas.openxmlformats.org/drawingml/2006/table">
            <a:tbl>
              <a:tblPr/>
              <a:tblGrid>
                <a:gridCol w="842285"/>
                <a:gridCol w="842352"/>
                <a:gridCol w="1131305"/>
              </a:tblGrid>
              <a:tr h="575851">
                <a:tc>
                  <a:txBody>
                    <a:bodyPr/>
                    <a:lstStyle/>
                    <a:p>
                      <a:endParaRPr lang="ja-JP" altLang="en-US" sz="1000" dirty="0"/>
                    </a:p>
                  </a:txBody>
                  <a:tcPr marL="23349" marR="23349" marT="77829" marB="85612"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ja-JP" altLang="en-US" sz="800" b="1" dirty="0">
                          <a:solidFill>
                            <a:srgbClr val="4D2200"/>
                          </a:solidFill>
                          <a:effectLst/>
                          <a:latin typeface="inherit"/>
                        </a:rPr>
                        <a:t>自己負担額（円</a:t>
                      </a:r>
                      <a:r>
                        <a:rPr lang="en-US" altLang="ja-JP" sz="800" b="1" dirty="0">
                          <a:solidFill>
                            <a:srgbClr val="4D2200"/>
                          </a:solidFill>
                          <a:effectLst/>
                          <a:latin typeface="inherit"/>
                        </a:rPr>
                        <a:t>/</a:t>
                      </a:r>
                      <a:r>
                        <a:rPr lang="ja-JP" altLang="en-US" sz="800" b="1" dirty="0">
                          <a:solidFill>
                            <a:srgbClr val="4D2200"/>
                          </a:solidFill>
                          <a:effectLst/>
                          <a:latin typeface="inherit"/>
                        </a:rPr>
                        <a:t>回）</a:t>
                      </a:r>
                      <a:br>
                        <a:rPr lang="ja-JP" altLang="en-US" sz="800" b="1" dirty="0">
                          <a:solidFill>
                            <a:srgbClr val="4D2200"/>
                          </a:solidFill>
                          <a:effectLst/>
                          <a:latin typeface="inherit"/>
                        </a:rPr>
                      </a:br>
                      <a:r>
                        <a:rPr lang="en-US" altLang="ja-JP" sz="800" b="1" dirty="0">
                          <a:solidFill>
                            <a:srgbClr val="4D2200"/>
                          </a:solidFill>
                          <a:effectLst/>
                          <a:latin typeface="inherit"/>
                        </a:rPr>
                        <a:t>※</a:t>
                      </a:r>
                      <a:r>
                        <a:rPr lang="ja-JP" altLang="en-US" sz="800" b="1" dirty="0">
                          <a:solidFill>
                            <a:srgbClr val="4D2200"/>
                          </a:solidFill>
                          <a:effectLst/>
                          <a:latin typeface="inherit"/>
                        </a:rPr>
                        <a:t>１単位</a:t>
                      </a:r>
                      <a:r>
                        <a:rPr lang="en-US" altLang="ja-JP" sz="800" b="1" dirty="0">
                          <a:solidFill>
                            <a:srgbClr val="4D2200"/>
                          </a:solidFill>
                          <a:effectLst/>
                          <a:latin typeface="inherit"/>
                        </a:rPr>
                        <a:t>10</a:t>
                      </a:r>
                      <a:r>
                        <a:rPr lang="ja-JP" altLang="en-US" sz="800" b="1" dirty="0">
                          <a:solidFill>
                            <a:srgbClr val="4D2200"/>
                          </a:solidFill>
                          <a:effectLst/>
                          <a:latin typeface="inherit"/>
                        </a:rPr>
                        <a:t>円の地域</a:t>
                      </a:r>
                    </a:p>
                  </a:txBody>
                  <a:tcPr marL="23349" marR="23349" marT="77829" marB="85612" anchor="ctr">
                    <a:lnL w="9525" cap="flat" cmpd="sng" algn="ctr">
                      <a:solidFill>
                        <a:srgbClr val="CCCCCC"/>
                      </a:solidFill>
                      <a:prstDash val="solid"/>
                      <a:round/>
                      <a:headEnd type="none" w="med" len="med"/>
                      <a:tailEnd type="none" w="med" len="med"/>
                    </a:lnL>
                    <a:lnR>
                      <a:noFill/>
                    </a:lnR>
                    <a:lnT>
                      <a:noFill/>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ja-JP" altLang="en-US" sz="800" b="1" dirty="0">
                          <a:solidFill>
                            <a:srgbClr val="4D2200"/>
                          </a:solidFill>
                          <a:effectLst/>
                          <a:latin typeface="inherit"/>
                        </a:rPr>
                        <a:t>単位</a:t>
                      </a:r>
                    </a:p>
                  </a:txBody>
                  <a:tcPr marL="23349" marR="23349" marT="77829" marB="85612" anchor="ctr">
                    <a:lnL>
                      <a:noFill/>
                    </a:lnL>
                  </a:tcPr>
                </a:tc>
              </a:tr>
              <a:tr h="382107">
                <a:tc>
                  <a:txBody>
                    <a:bodyPr/>
                    <a:lstStyle/>
                    <a:p>
                      <a:pPr algn="ctr" fontAlgn="ctr"/>
                      <a:r>
                        <a:rPr lang="en-US" altLang="ja-JP" sz="800" b="1" dirty="0">
                          <a:solidFill>
                            <a:srgbClr val="4D2200"/>
                          </a:solidFill>
                          <a:effectLst/>
                          <a:latin typeface="inherit"/>
                        </a:rPr>
                        <a:t>20</a:t>
                      </a:r>
                      <a:r>
                        <a:rPr lang="ja-JP" altLang="en-US" sz="800" b="1" dirty="0">
                          <a:solidFill>
                            <a:srgbClr val="4D2200"/>
                          </a:solidFill>
                          <a:effectLst/>
                          <a:latin typeface="inherit"/>
                        </a:rPr>
                        <a:t>分未満</a:t>
                      </a:r>
                    </a:p>
                  </a:txBody>
                  <a:tcPr marL="23349" marR="23349" marT="77829" marB="85612"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en-US" altLang="ja-JP" sz="800">
                          <a:effectLst/>
                          <a:latin typeface="inherit"/>
                        </a:rPr>
                        <a:t>313</a:t>
                      </a:r>
                      <a:r>
                        <a:rPr lang="ja-JP" altLang="en-US" sz="800">
                          <a:effectLst/>
                          <a:latin typeface="inherit"/>
                        </a:rPr>
                        <a:t>円</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en-US" altLang="ja-JP" sz="800">
                          <a:effectLst/>
                          <a:latin typeface="inherit"/>
                        </a:rPr>
                        <a:t>313</a:t>
                      </a:r>
                      <a:r>
                        <a:rPr lang="ja-JP" altLang="en-US" sz="800">
                          <a:effectLst/>
                          <a:latin typeface="inherit"/>
                        </a:rPr>
                        <a:t>単位</a:t>
                      </a:r>
                    </a:p>
                  </a:txBody>
                  <a:tcPr marL="23349" marR="23349" marT="77829" marB="85612" anchor="ctr">
                    <a:lnL w="9525" cap="flat" cmpd="sng" algn="ctr">
                      <a:solidFill>
                        <a:srgbClr val="CCCCCC"/>
                      </a:solidFill>
                      <a:prstDash val="solid"/>
                      <a:round/>
                      <a:headEnd type="none" w="med" len="med"/>
                      <a:tailEnd type="none" w="med" len="med"/>
                    </a:lnL>
                    <a:lnR>
                      <a:noFill/>
                    </a:lnR>
                    <a:lnB w="9525" cap="flat" cmpd="sng" algn="ctr">
                      <a:solidFill>
                        <a:srgbClr val="CCCCCC"/>
                      </a:solidFill>
                      <a:prstDash val="solid"/>
                      <a:round/>
                      <a:headEnd type="none" w="med" len="med"/>
                      <a:tailEnd type="none" w="med" len="med"/>
                    </a:lnB>
                    <a:solidFill>
                      <a:srgbClr val="FFFFFF"/>
                    </a:solidFill>
                  </a:tcPr>
                </a:tc>
              </a:tr>
              <a:tr h="382107">
                <a:tc>
                  <a:txBody>
                    <a:bodyPr/>
                    <a:lstStyle/>
                    <a:p>
                      <a:pPr algn="ctr" fontAlgn="ctr"/>
                      <a:r>
                        <a:rPr lang="en-US" altLang="ja-JP" sz="800" b="1">
                          <a:solidFill>
                            <a:srgbClr val="4D2200"/>
                          </a:solidFill>
                          <a:effectLst/>
                          <a:latin typeface="inherit"/>
                        </a:rPr>
                        <a:t>30</a:t>
                      </a:r>
                      <a:r>
                        <a:rPr lang="ja-JP" altLang="en-US" sz="800" b="1">
                          <a:solidFill>
                            <a:srgbClr val="4D2200"/>
                          </a:solidFill>
                          <a:effectLst/>
                          <a:latin typeface="inherit"/>
                        </a:rPr>
                        <a:t>分未満</a:t>
                      </a:r>
                    </a:p>
                  </a:txBody>
                  <a:tcPr marL="23349" marR="23349" marT="77829" marB="85612"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en-US" altLang="ja-JP" sz="800">
                          <a:effectLst/>
                          <a:latin typeface="inherit"/>
                        </a:rPr>
                        <a:t>470</a:t>
                      </a:r>
                      <a:r>
                        <a:rPr lang="ja-JP" altLang="en-US" sz="800">
                          <a:effectLst/>
                          <a:latin typeface="inherit"/>
                        </a:rPr>
                        <a:t>円</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en-US" altLang="ja-JP" sz="800">
                          <a:effectLst/>
                          <a:latin typeface="inherit"/>
                        </a:rPr>
                        <a:t>470</a:t>
                      </a:r>
                      <a:r>
                        <a:rPr lang="ja-JP" altLang="en-US" sz="800">
                          <a:effectLst/>
                          <a:latin typeface="inherit"/>
                        </a:rPr>
                        <a:t>単位</a:t>
                      </a:r>
                    </a:p>
                  </a:txBody>
                  <a:tcPr marL="23349" marR="23349" marT="77829" marB="85612"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382107">
                <a:tc>
                  <a:txBody>
                    <a:bodyPr/>
                    <a:lstStyle/>
                    <a:p>
                      <a:pPr algn="ctr" fontAlgn="ctr"/>
                      <a:r>
                        <a:rPr lang="en-US" altLang="ja-JP" sz="800" b="1">
                          <a:solidFill>
                            <a:srgbClr val="4D2200"/>
                          </a:solidFill>
                          <a:effectLst/>
                          <a:latin typeface="inherit"/>
                        </a:rPr>
                        <a:t>30</a:t>
                      </a:r>
                      <a:r>
                        <a:rPr lang="ja-JP" altLang="en-US" sz="800" b="1">
                          <a:solidFill>
                            <a:srgbClr val="4D2200"/>
                          </a:solidFill>
                          <a:effectLst/>
                          <a:latin typeface="inherit"/>
                        </a:rPr>
                        <a:t>分以上１時間未満の場合</a:t>
                      </a:r>
                    </a:p>
                  </a:txBody>
                  <a:tcPr marL="23349" marR="23349" marT="77829" marB="85612"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AEFD8"/>
                    </a:solidFill>
                  </a:tcPr>
                </a:tc>
                <a:tc>
                  <a:txBody>
                    <a:bodyPr/>
                    <a:lstStyle/>
                    <a:p>
                      <a:pPr algn="ctr" fontAlgn="ctr"/>
                      <a:r>
                        <a:rPr lang="en-US" altLang="ja-JP" sz="800">
                          <a:effectLst/>
                          <a:latin typeface="inherit"/>
                        </a:rPr>
                        <a:t>821</a:t>
                      </a:r>
                      <a:r>
                        <a:rPr lang="ja-JP" altLang="en-US" sz="800">
                          <a:effectLst/>
                          <a:latin typeface="inherit"/>
                        </a:rPr>
                        <a:t>円</a:t>
                      </a:r>
                    </a:p>
                  </a:txBody>
                  <a:tcPr marL="23349" marR="23349" marT="77829" marB="85612"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fontAlgn="ctr"/>
                      <a:r>
                        <a:rPr lang="en-US" altLang="ja-JP" sz="800" dirty="0">
                          <a:effectLst/>
                          <a:latin typeface="inherit"/>
                        </a:rPr>
                        <a:t>821</a:t>
                      </a:r>
                      <a:r>
                        <a:rPr lang="ja-JP" altLang="en-US" sz="800" dirty="0">
                          <a:effectLst/>
                          <a:latin typeface="inherit"/>
                        </a:rPr>
                        <a:t>単位</a:t>
                      </a:r>
                    </a:p>
                  </a:txBody>
                  <a:tcPr marL="23349" marR="23349" marT="77829" marB="85612"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bl>
          </a:graphicData>
        </a:graphic>
      </p:graphicFrame>
      <p:sp>
        <p:nvSpPr>
          <p:cNvPr id="12" name="テキスト ボックス 11"/>
          <p:cNvSpPr txBox="1"/>
          <p:nvPr/>
        </p:nvSpPr>
        <p:spPr>
          <a:xfrm>
            <a:off x="1074988" y="4580167"/>
            <a:ext cx="5168403" cy="276999"/>
          </a:xfrm>
          <a:prstGeom prst="rect">
            <a:avLst/>
          </a:prstGeom>
          <a:noFill/>
        </p:spPr>
        <p:txBody>
          <a:bodyPr wrap="none" rtlCol="0">
            <a:spAutoFit/>
          </a:bodyPr>
          <a:lstStyle/>
          <a:p>
            <a:r>
              <a:rPr kumimoji="1" lang="en-US" altLang="ja-JP" sz="1200" dirty="0" smtClean="0"/>
              <a:t>※</a:t>
            </a:r>
            <a:r>
              <a:rPr kumimoji="1" lang="ja-JP" altLang="en-US" sz="1200" dirty="0" smtClean="0"/>
              <a:t>別途、事業ごとによる加算やサービス提供時間による加算がございます。</a:t>
            </a:r>
            <a:endParaRPr kumimoji="1" lang="ja-JP" altLang="en-US" sz="1200" dirty="0"/>
          </a:p>
        </p:txBody>
      </p:sp>
      <p:sp>
        <p:nvSpPr>
          <p:cNvPr id="13" name="テキスト ボックス 12"/>
          <p:cNvSpPr txBox="1"/>
          <p:nvPr/>
        </p:nvSpPr>
        <p:spPr>
          <a:xfrm>
            <a:off x="448940" y="5431427"/>
            <a:ext cx="6304931" cy="923330"/>
          </a:xfrm>
          <a:prstGeom prst="rect">
            <a:avLst/>
          </a:prstGeom>
          <a:noFill/>
        </p:spPr>
        <p:txBody>
          <a:bodyPr wrap="none" rtlCol="0">
            <a:spAutoFit/>
          </a:bodyPr>
          <a:lstStyle/>
          <a:p>
            <a:r>
              <a:rPr lang="ja-JP" altLang="en-US" dirty="0" smtClean="0"/>
              <a:t>ご利用者ごとで利用するその他、</a:t>
            </a:r>
            <a:r>
              <a:rPr kumimoji="1" lang="ja-JP" altLang="en-US" dirty="0" smtClean="0"/>
              <a:t>保険制度</a:t>
            </a:r>
            <a:endParaRPr kumimoji="1" lang="en-US" altLang="ja-JP" dirty="0" smtClean="0"/>
          </a:p>
          <a:p>
            <a:r>
              <a:rPr lang="ja-JP" altLang="en-US" dirty="0"/>
              <a:t>　</a:t>
            </a:r>
            <a:r>
              <a:rPr lang="ja-JP" altLang="en-US" dirty="0" smtClean="0"/>
              <a:t>・高額療養費制度　・医療保険制度　・</a:t>
            </a:r>
            <a:r>
              <a:rPr lang="en-US" altLang="ja-JP" dirty="0" smtClean="0"/>
              <a:t>54</a:t>
            </a:r>
            <a:r>
              <a:rPr lang="ja-JP" altLang="en-US" dirty="0" smtClean="0"/>
              <a:t>特定医療費受給者証</a:t>
            </a:r>
            <a:endParaRPr lang="en-US" altLang="ja-JP" dirty="0" smtClean="0"/>
          </a:p>
          <a:p>
            <a:r>
              <a:rPr kumimoji="1" lang="ja-JP" altLang="en-US" dirty="0" smtClean="0"/>
              <a:t>・</a:t>
            </a:r>
            <a:r>
              <a:rPr kumimoji="1" lang="en-US" altLang="ja-JP" dirty="0" smtClean="0"/>
              <a:t>80</a:t>
            </a:r>
            <a:r>
              <a:rPr kumimoji="1" lang="ja-JP" altLang="en-US" dirty="0" smtClean="0"/>
              <a:t>障害助成制度　</a:t>
            </a:r>
            <a:endParaRPr kumimoji="1" lang="ja-JP" altLang="en-US" dirty="0"/>
          </a:p>
        </p:txBody>
      </p:sp>
      <p:sp>
        <p:nvSpPr>
          <p:cNvPr id="15" name="テキスト ボックス 14"/>
          <p:cNvSpPr txBox="1"/>
          <p:nvPr/>
        </p:nvSpPr>
        <p:spPr>
          <a:xfrm>
            <a:off x="7924315" y="5112873"/>
            <a:ext cx="2686755" cy="1477328"/>
          </a:xfrm>
          <a:prstGeom prst="rect">
            <a:avLst/>
          </a:prstGeom>
          <a:noFill/>
        </p:spPr>
        <p:txBody>
          <a:bodyPr wrap="square" rtlCol="0">
            <a:spAutoFit/>
          </a:bodyPr>
          <a:lstStyle/>
          <a:p>
            <a:r>
              <a:rPr kumimoji="1" lang="ja-JP" altLang="en-US" dirty="0" smtClean="0"/>
              <a:t>こちらは内容精査中です。記載されている文章で整えてください。</a:t>
            </a:r>
            <a:endParaRPr kumimoji="1" lang="en-US" altLang="ja-JP" dirty="0" smtClean="0"/>
          </a:p>
          <a:p>
            <a:r>
              <a:rPr kumimoji="1" lang="ja-JP" altLang="en-US" dirty="0" smtClean="0"/>
              <a:t>これぐらいのスペースを残しておいてください</a:t>
            </a:r>
            <a:endParaRPr kumimoji="1" lang="ja-JP" altLang="en-US" dirty="0"/>
          </a:p>
        </p:txBody>
      </p:sp>
      <p:cxnSp>
        <p:nvCxnSpPr>
          <p:cNvPr id="17" name="直線矢印コネクタ 16"/>
          <p:cNvCxnSpPr/>
          <p:nvPr/>
        </p:nvCxnSpPr>
        <p:spPr>
          <a:xfrm flipH="1">
            <a:off x="7031356" y="5584904"/>
            <a:ext cx="892959" cy="406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319186" y="7097220"/>
            <a:ext cx="1338828" cy="369332"/>
          </a:xfrm>
          <a:prstGeom prst="rect">
            <a:avLst/>
          </a:prstGeom>
          <a:noFill/>
        </p:spPr>
        <p:txBody>
          <a:bodyPr wrap="none" rtlCol="0">
            <a:spAutoFit/>
          </a:bodyPr>
          <a:lstStyle/>
          <a:p>
            <a:r>
              <a:rPr kumimoji="1" lang="ja-JP" altLang="en-US" dirty="0" smtClean="0"/>
              <a:t>料金の目安</a:t>
            </a:r>
            <a:endParaRPr kumimoji="1" lang="ja-JP" altLang="en-US" dirty="0"/>
          </a:p>
        </p:txBody>
      </p:sp>
      <p:sp>
        <p:nvSpPr>
          <p:cNvPr id="19" name="テキスト ボックス 18"/>
          <p:cNvSpPr txBox="1"/>
          <p:nvPr/>
        </p:nvSpPr>
        <p:spPr>
          <a:xfrm>
            <a:off x="319186" y="7884026"/>
            <a:ext cx="1752403" cy="1077218"/>
          </a:xfrm>
          <a:prstGeom prst="rect">
            <a:avLst/>
          </a:prstGeom>
          <a:noFill/>
        </p:spPr>
        <p:txBody>
          <a:bodyPr wrap="none" rtlCol="0">
            <a:spAutoFit/>
          </a:bodyPr>
          <a:lstStyle/>
          <a:p>
            <a:r>
              <a:rPr kumimoji="1" lang="ja-JP" altLang="en-US" dirty="0" smtClean="0"/>
              <a:t>家賃</a:t>
            </a:r>
            <a:endParaRPr kumimoji="1" lang="en-US" altLang="ja-JP" dirty="0" smtClean="0"/>
          </a:p>
          <a:p>
            <a:r>
              <a:rPr lang="ja-JP" altLang="en-US" dirty="0" smtClean="0"/>
              <a:t>共益費</a:t>
            </a:r>
            <a:endParaRPr lang="en-US" altLang="ja-JP" dirty="0" smtClean="0"/>
          </a:p>
          <a:p>
            <a:r>
              <a:rPr kumimoji="1" lang="ja-JP" altLang="en-US" sz="1400" dirty="0" smtClean="0"/>
              <a:t>生活相談・</a:t>
            </a:r>
            <a:endParaRPr kumimoji="1" lang="en-US" altLang="ja-JP" sz="1400" dirty="0" smtClean="0"/>
          </a:p>
          <a:p>
            <a:r>
              <a:rPr kumimoji="1" lang="ja-JP" altLang="en-US" sz="1400" dirty="0" smtClean="0"/>
              <a:t>状況把握サービス費</a:t>
            </a:r>
            <a:endParaRPr kumimoji="1" lang="ja-JP" altLang="en-US" sz="1400" dirty="0"/>
          </a:p>
        </p:txBody>
      </p:sp>
      <p:sp>
        <p:nvSpPr>
          <p:cNvPr id="20" name="テキスト ボックス 19"/>
          <p:cNvSpPr txBox="1"/>
          <p:nvPr/>
        </p:nvSpPr>
        <p:spPr>
          <a:xfrm>
            <a:off x="3546828" y="8037914"/>
            <a:ext cx="2178802" cy="923330"/>
          </a:xfrm>
          <a:prstGeom prst="rect">
            <a:avLst/>
          </a:prstGeom>
          <a:noFill/>
        </p:spPr>
        <p:txBody>
          <a:bodyPr wrap="none" rtlCol="0">
            <a:spAutoFit/>
          </a:bodyPr>
          <a:lstStyle/>
          <a:p>
            <a:r>
              <a:rPr kumimoji="1" lang="ja-JP" altLang="en-US" dirty="0" smtClean="0"/>
              <a:t>食費</a:t>
            </a:r>
            <a:endParaRPr kumimoji="1" lang="en-US" altLang="ja-JP" dirty="0" smtClean="0"/>
          </a:p>
          <a:p>
            <a:r>
              <a:rPr kumimoji="1" lang="ja-JP" altLang="en-US" dirty="0" smtClean="0"/>
              <a:t>保険サービス負担分</a:t>
            </a:r>
            <a:endParaRPr kumimoji="1" lang="en-US" altLang="ja-JP" dirty="0" smtClean="0"/>
          </a:p>
          <a:p>
            <a:r>
              <a:rPr lang="ja-JP" altLang="en-US" dirty="0"/>
              <a:t>合計</a:t>
            </a:r>
            <a:endParaRPr kumimoji="1" lang="ja-JP" altLang="en-US" dirty="0"/>
          </a:p>
        </p:txBody>
      </p:sp>
      <p:cxnSp>
        <p:nvCxnSpPr>
          <p:cNvPr id="23" name="直線コネクタ 22"/>
          <p:cNvCxnSpPr/>
          <p:nvPr/>
        </p:nvCxnSpPr>
        <p:spPr>
          <a:xfrm>
            <a:off x="506725" y="8182181"/>
            <a:ext cx="24509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432404" y="8936936"/>
            <a:ext cx="24509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432404" y="8499579"/>
            <a:ext cx="24509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flipV="1">
            <a:off x="3601406" y="8961244"/>
            <a:ext cx="2991305" cy="146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3504724" y="8701470"/>
            <a:ext cx="30879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3659190" y="8349251"/>
            <a:ext cx="2450964" cy="0"/>
          </a:xfrm>
          <a:prstGeom prst="line">
            <a:avLst/>
          </a:prstGeom>
        </p:spPr>
        <p:style>
          <a:lnRef idx="1">
            <a:schemeClr val="accent1"/>
          </a:lnRef>
          <a:fillRef idx="0">
            <a:schemeClr val="accent1"/>
          </a:fillRef>
          <a:effectRef idx="0">
            <a:schemeClr val="accent1"/>
          </a:effectRef>
          <a:fontRef idx="minor">
            <a:schemeClr val="tx1"/>
          </a:fontRef>
        </p:style>
      </p:cxnSp>
      <p:sp>
        <p:nvSpPr>
          <p:cNvPr id="1024" name="テキスト ボックス 1023"/>
          <p:cNvSpPr txBox="1"/>
          <p:nvPr/>
        </p:nvSpPr>
        <p:spPr>
          <a:xfrm>
            <a:off x="7200869" y="7846824"/>
            <a:ext cx="4334841" cy="646331"/>
          </a:xfrm>
          <a:prstGeom prst="rect">
            <a:avLst/>
          </a:prstGeom>
          <a:noFill/>
        </p:spPr>
        <p:txBody>
          <a:bodyPr wrap="none" rtlCol="0">
            <a:spAutoFit/>
          </a:bodyPr>
          <a:lstStyle/>
          <a:p>
            <a:r>
              <a:rPr lang="ja-JP" altLang="en-US" dirty="0"/>
              <a:t>線</a:t>
            </a:r>
            <a:r>
              <a:rPr lang="ja-JP" altLang="en-US" dirty="0" smtClean="0"/>
              <a:t>の上に金額を記載します</a:t>
            </a:r>
            <a:endParaRPr lang="en-US" altLang="ja-JP" dirty="0" smtClean="0"/>
          </a:p>
          <a:p>
            <a:r>
              <a:rPr kumimoji="1" lang="ja-JP" altLang="en-US" dirty="0" smtClean="0"/>
              <a:t>記載できるスペースを空けておいてください</a:t>
            </a:r>
            <a:endParaRPr kumimoji="1" lang="ja-JP" altLang="en-US" dirty="0"/>
          </a:p>
        </p:txBody>
      </p:sp>
      <p:cxnSp>
        <p:nvCxnSpPr>
          <p:cNvPr id="1027" name="直線矢印コネクタ 1026"/>
          <p:cNvCxnSpPr>
            <a:stCxn id="1024" idx="1"/>
          </p:cNvCxnSpPr>
          <p:nvPr/>
        </p:nvCxnSpPr>
        <p:spPr>
          <a:xfrm flipH="1">
            <a:off x="6592711" y="8169990"/>
            <a:ext cx="608158" cy="934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28" name="テキスト ボックス 1027"/>
          <p:cNvSpPr txBox="1"/>
          <p:nvPr/>
        </p:nvSpPr>
        <p:spPr>
          <a:xfrm>
            <a:off x="7477267" y="2195078"/>
            <a:ext cx="3866764" cy="369332"/>
          </a:xfrm>
          <a:prstGeom prst="rect">
            <a:avLst/>
          </a:prstGeom>
          <a:noFill/>
        </p:spPr>
        <p:txBody>
          <a:bodyPr wrap="none" rtlCol="0">
            <a:spAutoFit/>
          </a:bodyPr>
          <a:lstStyle/>
          <a:p>
            <a:r>
              <a:rPr kumimoji="1" lang="ja-JP" altLang="en-US" dirty="0" smtClean="0"/>
              <a:t>表の大きさや色、フォントお任せします</a:t>
            </a:r>
            <a:endParaRPr kumimoji="1" lang="ja-JP" altLang="en-US" dirty="0"/>
          </a:p>
        </p:txBody>
      </p:sp>
      <p:sp>
        <p:nvSpPr>
          <p:cNvPr id="1029" name="右中かっこ 1028"/>
          <p:cNvSpPr/>
          <p:nvPr/>
        </p:nvSpPr>
        <p:spPr>
          <a:xfrm>
            <a:off x="7031356" y="369332"/>
            <a:ext cx="272555" cy="42553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4224916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90500" y="230011"/>
            <a:ext cx="1951175" cy="369332"/>
          </a:xfrm>
          <a:prstGeom prst="rect">
            <a:avLst/>
          </a:prstGeom>
          <a:noFill/>
        </p:spPr>
        <p:txBody>
          <a:bodyPr wrap="none" rtlCol="0">
            <a:spAutoFit/>
          </a:bodyPr>
          <a:lstStyle/>
          <a:p>
            <a:r>
              <a:rPr kumimoji="1" lang="ja-JP" altLang="en-US" dirty="0" smtClean="0"/>
              <a:t>入居に必要なもの</a:t>
            </a:r>
            <a:endParaRPr kumimoji="1" lang="ja-JP" altLang="en-US" dirty="0"/>
          </a:p>
        </p:txBody>
      </p:sp>
      <p:sp>
        <p:nvSpPr>
          <p:cNvPr id="2" name="テキスト ボックス 1"/>
          <p:cNvSpPr txBox="1"/>
          <p:nvPr/>
        </p:nvSpPr>
        <p:spPr>
          <a:xfrm>
            <a:off x="190500" y="936978"/>
            <a:ext cx="3951723" cy="3539430"/>
          </a:xfrm>
          <a:prstGeom prst="rect">
            <a:avLst/>
          </a:prstGeom>
          <a:noFill/>
        </p:spPr>
        <p:txBody>
          <a:bodyPr wrap="none" rtlCol="0">
            <a:spAutoFit/>
          </a:bodyPr>
          <a:lstStyle/>
          <a:p>
            <a:r>
              <a:rPr lang="ja-JP" altLang="en-US" sz="1400" dirty="0" smtClean="0"/>
              <a:t>◆一般生活用品</a:t>
            </a:r>
            <a:endParaRPr lang="en-US" altLang="ja-JP" sz="1400" dirty="0" smtClean="0"/>
          </a:p>
          <a:p>
            <a:r>
              <a:rPr lang="ja-JP" altLang="en-US" sz="1400" dirty="0" smtClean="0"/>
              <a:t>衣類関係</a:t>
            </a:r>
            <a:endParaRPr lang="en-US" altLang="ja-JP" sz="1400" dirty="0" smtClean="0"/>
          </a:p>
          <a:p>
            <a:r>
              <a:rPr lang="ja-JP" altLang="en-US" sz="1400" dirty="0"/>
              <a:t>　</a:t>
            </a:r>
            <a:r>
              <a:rPr lang="ja-JP" altLang="en-US" sz="1400" dirty="0" smtClean="0"/>
              <a:t>・日常生活の衣類　・靴下　・パジャマ　・パンツ等</a:t>
            </a:r>
            <a:endParaRPr lang="en-US" altLang="ja-JP" sz="1400" dirty="0" smtClean="0"/>
          </a:p>
          <a:p>
            <a:r>
              <a:rPr kumimoji="1" lang="ja-JP" altLang="en-US" sz="1400" dirty="0" smtClean="0"/>
              <a:t>フェイスタオル　５枚程度</a:t>
            </a:r>
            <a:endParaRPr kumimoji="1" lang="en-US" altLang="ja-JP" sz="1400" dirty="0" smtClean="0"/>
          </a:p>
          <a:p>
            <a:r>
              <a:rPr lang="ja-JP" altLang="en-US" sz="1400" dirty="0" smtClean="0"/>
              <a:t>館内用の介護用靴</a:t>
            </a:r>
            <a:endParaRPr lang="en-US" altLang="ja-JP" sz="1400" dirty="0" smtClean="0"/>
          </a:p>
          <a:p>
            <a:r>
              <a:rPr lang="ja-JP" altLang="en-US" sz="1400" dirty="0" smtClean="0"/>
              <a:t>まくら、布団</a:t>
            </a:r>
            <a:endParaRPr lang="en-US" altLang="ja-JP" sz="1400" dirty="0" smtClean="0"/>
          </a:p>
          <a:p>
            <a:endParaRPr lang="en-US" altLang="ja-JP" sz="1400" dirty="0"/>
          </a:p>
          <a:p>
            <a:r>
              <a:rPr lang="ja-JP" altLang="en-US" sz="1400" dirty="0" smtClean="0"/>
              <a:t>◆家電、家具関</a:t>
            </a:r>
            <a:endParaRPr lang="en-US" altLang="ja-JP" sz="1400" dirty="0" smtClean="0"/>
          </a:p>
          <a:p>
            <a:r>
              <a:rPr lang="ja-JP" altLang="en-US" sz="1400" dirty="0" smtClean="0"/>
              <a:t>テレビ</a:t>
            </a:r>
            <a:endParaRPr lang="en-US" altLang="ja-JP" sz="1400" dirty="0" smtClean="0"/>
          </a:p>
          <a:p>
            <a:r>
              <a:rPr lang="ja-JP" altLang="en-US" sz="1400" dirty="0" smtClean="0"/>
              <a:t>ベット（要介護１の方）</a:t>
            </a:r>
            <a:endParaRPr lang="en-US" altLang="ja-JP" sz="1400" dirty="0" smtClean="0"/>
          </a:p>
          <a:p>
            <a:r>
              <a:rPr lang="ja-JP" altLang="en-US" sz="1400" dirty="0" smtClean="0"/>
              <a:t>加湿器（必要であれば）</a:t>
            </a:r>
            <a:endParaRPr lang="en-US" altLang="ja-JP" sz="1400" dirty="0" smtClean="0"/>
          </a:p>
          <a:p>
            <a:r>
              <a:rPr lang="ja-JP" altLang="en-US" sz="1400" dirty="0"/>
              <a:t>テレビ</a:t>
            </a:r>
            <a:r>
              <a:rPr lang="ja-JP" altLang="en-US" sz="1400" dirty="0" smtClean="0"/>
              <a:t>台</a:t>
            </a:r>
            <a:endParaRPr lang="en-US" altLang="ja-JP" sz="1400" dirty="0" smtClean="0"/>
          </a:p>
          <a:p>
            <a:r>
              <a:rPr lang="ja-JP" altLang="en-US" sz="1400" dirty="0" smtClean="0"/>
              <a:t>棚</a:t>
            </a:r>
            <a:r>
              <a:rPr lang="ja-JP" altLang="en-US" sz="1400" dirty="0"/>
              <a:t>（必要であれば</a:t>
            </a:r>
            <a:r>
              <a:rPr lang="ja-JP" altLang="en-US" sz="1400" dirty="0" smtClean="0"/>
              <a:t>）</a:t>
            </a:r>
            <a:endParaRPr lang="en-US" altLang="ja-JP" sz="1400" dirty="0"/>
          </a:p>
          <a:p>
            <a:r>
              <a:rPr lang="ja-JP" altLang="en-US" sz="1400" dirty="0" smtClean="0"/>
              <a:t>椅子</a:t>
            </a:r>
            <a:r>
              <a:rPr lang="ja-JP" altLang="en-US" sz="1400" dirty="0"/>
              <a:t>（必要であれば</a:t>
            </a:r>
            <a:r>
              <a:rPr lang="ja-JP" altLang="en-US" sz="1400" dirty="0" smtClean="0"/>
              <a:t>）</a:t>
            </a:r>
            <a:endParaRPr lang="en-US" altLang="ja-JP" sz="1400" dirty="0"/>
          </a:p>
          <a:p>
            <a:r>
              <a:rPr lang="ja-JP" altLang="en-US" sz="1400" dirty="0" smtClean="0"/>
              <a:t>机</a:t>
            </a:r>
            <a:r>
              <a:rPr lang="ja-JP" altLang="en-US" sz="1400" dirty="0"/>
              <a:t>（必要であれば</a:t>
            </a:r>
            <a:r>
              <a:rPr lang="ja-JP" altLang="en-US" sz="1400" dirty="0" smtClean="0"/>
              <a:t>）</a:t>
            </a:r>
            <a:endParaRPr lang="en-US" altLang="ja-JP" sz="1400" dirty="0" smtClean="0"/>
          </a:p>
          <a:p>
            <a:endParaRPr kumimoji="1" lang="en-US" altLang="ja-JP" sz="1400" dirty="0" smtClean="0"/>
          </a:p>
        </p:txBody>
      </p:sp>
      <p:sp>
        <p:nvSpPr>
          <p:cNvPr id="3" name="テキスト ボックス 2"/>
          <p:cNvSpPr txBox="1"/>
          <p:nvPr/>
        </p:nvSpPr>
        <p:spPr>
          <a:xfrm>
            <a:off x="428976" y="4814043"/>
            <a:ext cx="1923925" cy="738664"/>
          </a:xfrm>
          <a:prstGeom prst="rect">
            <a:avLst/>
          </a:prstGeom>
          <a:noFill/>
        </p:spPr>
        <p:txBody>
          <a:bodyPr wrap="none" rtlCol="0">
            <a:spAutoFit/>
          </a:bodyPr>
          <a:lstStyle/>
          <a:p>
            <a:r>
              <a:rPr lang="ja-JP" altLang="en-US" sz="1400" dirty="0" smtClean="0"/>
              <a:t>◆禁止事項</a:t>
            </a:r>
            <a:endParaRPr lang="en-US" altLang="ja-JP" sz="1400" dirty="0" smtClean="0"/>
          </a:p>
          <a:p>
            <a:r>
              <a:rPr kumimoji="1" lang="ja-JP" altLang="en-US" sz="1400" dirty="0" smtClean="0"/>
              <a:t>居室内での喫煙</a:t>
            </a:r>
            <a:endParaRPr kumimoji="1" lang="en-US" altLang="ja-JP" sz="1400" dirty="0" smtClean="0"/>
          </a:p>
          <a:p>
            <a:r>
              <a:rPr lang="ja-JP" altLang="en-US" sz="1400" dirty="0" smtClean="0"/>
              <a:t>仏壇などで火器の使用</a:t>
            </a:r>
            <a:endParaRPr kumimoji="1" lang="en-US" altLang="ja-JP" sz="1400" dirty="0" smtClean="0"/>
          </a:p>
        </p:txBody>
      </p:sp>
      <p:sp>
        <p:nvSpPr>
          <p:cNvPr id="5" name="テキスト ボックス 4"/>
          <p:cNvSpPr txBox="1"/>
          <p:nvPr/>
        </p:nvSpPr>
        <p:spPr>
          <a:xfrm>
            <a:off x="6858001" y="857955"/>
            <a:ext cx="2139244" cy="646331"/>
          </a:xfrm>
          <a:prstGeom prst="rect">
            <a:avLst/>
          </a:prstGeom>
          <a:noFill/>
        </p:spPr>
        <p:txBody>
          <a:bodyPr wrap="square" rtlCol="0">
            <a:spAutoFit/>
          </a:bodyPr>
          <a:lstStyle/>
          <a:p>
            <a:r>
              <a:rPr kumimoji="1" lang="ja-JP" altLang="en-US" dirty="0" smtClean="0"/>
              <a:t>表にしてチェックボックス付けてください。</a:t>
            </a:r>
            <a:endParaRPr kumimoji="1" lang="en-US" altLang="ja-JP" dirty="0" smtClean="0"/>
          </a:p>
        </p:txBody>
      </p:sp>
      <p:sp>
        <p:nvSpPr>
          <p:cNvPr id="6" name="正方形/長方形 5"/>
          <p:cNvSpPr/>
          <p:nvPr/>
        </p:nvSpPr>
        <p:spPr>
          <a:xfrm>
            <a:off x="4142223" y="866019"/>
            <a:ext cx="3429000" cy="4893647"/>
          </a:xfrm>
          <a:prstGeom prst="rect">
            <a:avLst/>
          </a:prstGeom>
        </p:spPr>
        <p:txBody>
          <a:bodyPr>
            <a:spAutoFit/>
          </a:bodyPr>
          <a:lstStyle/>
          <a:p>
            <a:r>
              <a:rPr lang="ja-JP" altLang="en-US" sz="1200" dirty="0"/>
              <a:t>◆洗面道具・身だしなみ用品</a:t>
            </a:r>
            <a:endParaRPr lang="en-US" altLang="ja-JP" sz="1200" dirty="0"/>
          </a:p>
          <a:p>
            <a:r>
              <a:rPr lang="ja-JP" altLang="en-US" sz="1200" dirty="0"/>
              <a:t>歯ブラシ、歯磨き粉</a:t>
            </a:r>
            <a:endParaRPr lang="en-US" altLang="ja-JP" sz="1200" dirty="0"/>
          </a:p>
          <a:p>
            <a:r>
              <a:rPr lang="ja-JP" altLang="en-US" sz="1200" dirty="0"/>
              <a:t>うがいようコップ</a:t>
            </a:r>
            <a:endParaRPr lang="en-US" altLang="ja-JP" sz="1200" dirty="0"/>
          </a:p>
          <a:p>
            <a:r>
              <a:rPr lang="ja-JP" altLang="en-US" sz="1200" dirty="0"/>
              <a:t>入れ歯</a:t>
            </a:r>
            <a:endParaRPr lang="en-US" altLang="ja-JP" sz="1200" dirty="0"/>
          </a:p>
          <a:p>
            <a:r>
              <a:rPr lang="ja-JP" altLang="en-US" sz="1200" dirty="0"/>
              <a:t>ひげ剃り（電動）</a:t>
            </a:r>
            <a:endParaRPr lang="en-US" altLang="ja-JP" sz="1200" dirty="0"/>
          </a:p>
          <a:p>
            <a:r>
              <a:rPr lang="ja-JP" altLang="en-US" sz="1200" dirty="0"/>
              <a:t>綿棒</a:t>
            </a:r>
            <a:endParaRPr lang="en-US" altLang="ja-JP" sz="1200" dirty="0"/>
          </a:p>
          <a:p>
            <a:r>
              <a:rPr lang="ja-JP" altLang="en-US" sz="1200" dirty="0"/>
              <a:t>爪切り</a:t>
            </a:r>
            <a:endParaRPr lang="en-US" altLang="ja-JP" sz="1200" dirty="0"/>
          </a:p>
          <a:p>
            <a:r>
              <a:rPr lang="ja-JP" altLang="en-US" sz="1200" dirty="0"/>
              <a:t>シャンプー</a:t>
            </a:r>
            <a:endParaRPr lang="en-US" altLang="ja-JP" sz="1200" dirty="0"/>
          </a:p>
          <a:p>
            <a:r>
              <a:rPr lang="ja-JP" altLang="en-US" sz="1200" dirty="0"/>
              <a:t>リンス</a:t>
            </a:r>
            <a:endParaRPr lang="en-US" altLang="ja-JP" sz="1200" dirty="0"/>
          </a:p>
          <a:p>
            <a:r>
              <a:rPr lang="ja-JP" altLang="en-US" sz="1200" dirty="0"/>
              <a:t>ボディーソープ</a:t>
            </a:r>
            <a:endParaRPr lang="en-US" altLang="ja-JP" sz="1200" dirty="0"/>
          </a:p>
          <a:p>
            <a:r>
              <a:rPr lang="ja-JP" altLang="en-US" sz="1200" dirty="0"/>
              <a:t>くし</a:t>
            </a:r>
            <a:endParaRPr lang="en-US" altLang="ja-JP" sz="1200" dirty="0"/>
          </a:p>
          <a:p>
            <a:r>
              <a:rPr lang="ja-JP" altLang="en-US" sz="1200" dirty="0"/>
              <a:t>ティッシュ</a:t>
            </a:r>
            <a:endParaRPr lang="en-US" altLang="ja-JP" sz="1200" dirty="0"/>
          </a:p>
          <a:p>
            <a:r>
              <a:rPr lang="ja-JP" altLang="en-US" sz="1200" dirty="0"/>
              <a:t>トイレットペーパー</a:t>
            </a:r>
            <a:endParaRPr lang="en-US" altLang="ja-JP" sz="1200" dirty="0"/>
          </a:p>
          <a:p>
            <a:r>
              <a:rPr lang="ja-JP" altLang="en-US" sz="1200" dirty="0"/>
              <a:t>オムツ類</a:t>
            </a:r>
            <a:endParaRPr lang="en-US" altLang="ja-JP" sz="1200" dirty="0"/>
          </a:p>
          <a:p>
            <a:r>
              <a:rPr lang="ja-JP" altLang="en-US" sz="1200" dirty="0"/>
              <a:t>石鹸</a:t>
            </a:r>
            <a:endParaRPr lang="en-US" altLang="ja-JP" sz="1200" dirty="0"/>
          </a:p>
          <a:p>
            <a:r>
              <a:rPr lang="ja-JP" altLang="en-US" sz="1200" dirty="0"/>
              <a:t>化粧用品</a:t>
            </a:r>
            <a:endParaRPr lang="en-US" altLang="ja-JP" sz="1200" dirty="0"/>
          </a:p>
          <a:p>
            <a:endParaRPr lang="en-US" altLang="ja-JP" sz="1200" dirty="0"/>
          </a:p>
          <a:p>
            <a:r>
              <a:rPr lang="ja-JP" altLang="en-US" sz="1200" dirty="0"/>
              <a:t>◆その他必要であれば</a:t>
            </a:r>
            <a:endParaRPr lang="en-US" altLang="ja-JP" sz="1200" dirty="0"/>
          </a:p>
          <a:p>
            <a:r>
              <a:rPr lang="ja-JP" altLang="en-US" sz="1200" dirty="0"/>
              <a:t>カレンダー</a:t>
            </a:r>
            <a:endParaRPr lang="en-US" altLang="ja-JP" sz="1200" dirty="0"/>
          </a:p>
          <a:p>
            <a:r>
              <a:rPr lang="ja-JP" altLang="en-US" sz="1200" dirty="0"/>
              <a:t>時計</a:t>
            </a:r>
            <a:endParaRPr lang="en-US" altLang="ja-JP" sz="1200" dirty="0"/>
          </a:p>
          <a:p>
            <a:r>
              <a:rPr lang="ja-JP" altLang="en-US" sz="1200" dirty="0"/>
              <a:t>メモ帳、筆記用具</a:t>
            </a:r>
            <a:endParaRPr lang="en-US" altLang="ja-JP" sz="1200" dirty="0"/>
          </a:p>
          <a:p>
            <a:r>
              <a:rPr lang="ja-JP" altLang="en-US" sz="1200" dirty="0"/>
              <a:t>眼鏡</a:t>
            </a:r>
            <a:endParaRPr lang="en-US" altLang="ja-JP" sz="1200" dirty="0"/>
          </a:p>
          <a:p>
            <a:r>
              <a:rPr lang="ja-JP" altLang="en-US" sz="1200" dirty="0"/>
              <a:t>杖</a:t>
            </a:r>
            <a:endParaRPr lang="en-US" altLang="ja-JP" sz="1200" dirty="0"/>
          </a:p>
          <a:p>
            <a:r>
              <a:rPr lang="ja-JP" altLang="en-US" sz="1200" dirty="0"/>
              <a:t>イヤホン（難聴の方）</a:t>
            </a:r>
            <a:endParaRPr lang="en-US" altLang="ja-JP" sz="1200" dirty="0"/>
          </a:p>
          <a:p>
            <a:r>
              <a:rPr lang="ja-JP" altLang="en-US" sz="1200" dirty="0"/>
              <a:t>思いでのお品</a:t>
            </a:r>
            <a:endParaRPr lang="en-US" altLang="ja-JP" sz="1200" dirty="0"/>
          </a:p>
          <a:p>
            <a:r>
              <a:rPr lang="ja-JP" altLang="en-US" sz="1200" dirty="0"/>
              <a:t>本や趣味の道具</a:t>
            </a:r>
            <a:endParaRPr lang="ja-JP" altLang="en-US" sz="1200" dirty="0"/>
          </a:p>
        </p:txBody>
      </p:sp>
      <p:sp>
        <p:nvSpPr>
          <p:cNvPr id="7" name="テキスト ボックス 6"/>
          <p:cNvSpPr txBox="1"/>
          <p:nvPr/>
        </p:nvSpPr>
        <p:spPr>
          <a:xfrm>
            <a:off x="627749" y="5759666"/>
            <a:ext cx="630301" cy="369332"/>
          </a:xfrm>
          <a:prstGeom prst="rect">
            <a:avLst/>
          </a:prstGeom>
          <a:noFill/>
        </p:spPr>
        <p:txBody>
          <a:bodyPr wrap="none" rtlCol="0">
            <a:spAutoFit/>
          </a:bodyPr>
          <a:lstStyle/>
          <a:p>
            <a:r>
              <a:rPr kumimoji="1" lang="en-US" altLang="ja-JP" dirty="0" smtClean="0"/>
              <a:t>Q&amp;A</a:t>
            </a:r>
            <a:endParaRPr kumimoji="1" lang="ja-JP" altLang="en-US" dirty="0"/>
          </a:p>
        </p:txBody>
      </p:sp>
      <p:sp>
        <p:nvSpPr>
          <p:cNvPr id="8" name="テキスト ボックス 7"/>
          <p:cNvSpPr txBox="1"/>
          <p:nvPr/>
        </p:nvSpPr>
        <p:spPr>
          <a:xfrm>
            <a:off x="942899" y="6365032"/>
            <a:ext cx="2820003" cy="2585323"/>
          </a:xfrm>
          <a:prstGeom prst="rect">
            <a:avLst/>
          </a:prstGeom>
          <a:noFill/>
        </p:spPr>
        <p:txBody>
          <a:bodyPr wrap="none" rtlCol="0">
            <a:spAutoFit/>
          </a:bodyPr>
          <a:lstStyle/>
          <a:p>
            <a:r>
              <a:rPr kumimoji="1" lang="ja-JP" altLang="en-US" dirty="0" smtClean="0"/>
              <a:t>タバコは吸えますか</a:t>
            </a:r>
            <a:endParaRPr kumimoji="1" lang="en-US" altLang="ja-JP" dirty="0" smtClean="0"/>
          </a:p>
          <a:p>
            <a:endParaRPr lang="en-US" altLang="ja-JP" dirty="0"/>
          </a:p>
          <a:p>
            <a:r>
              <a:rPr kumimoji="1" lang="ja-JP" altLang="en-US" dirty="0" smtClean="0"/>
              <a:t>お酒は飲めますか</a:t>
            </a:r>
            <a:endParaRPr kumimoji="1" lang="en-US" altLang="ja-JP" dirty="0" smtClean="0"/>
          </a:p>
          <a:p>
            <a:endParaRPr lang="en-US" altLang="ja-JP" dirty="0"/>
          </a:p>
          <a:p>
            <a:r>
              <a:rPr kumimoji="1" lang="ja-JP" altLang="en-US" dirty="0" smtClean="0"/>
              <a:t>何時まで会いにいけますか</a:t>
            </a:r>
            <a:endParaRPr kumimoji="1" lang="en-US" altLang="ja-JP" dirty="0" smtClean="0"/>
          </a:p>
          <a:p>
            <a:endParaRPr lang="en-US" altLang="ja-JP" dirty="0"/>
          </a:p>
          <a:p>
            <a:r>
              <a:rPr lang="ja-JP" altLang="en-US" dirty="0"/>
              <a:t>泊</a:t>
            </a:r>
            <a:r>
              <a:rPr lang="ja-JP" altLang="en-US" dirty="0" smtClean="0"/>
              <a:t>まれますか</a:t>
            </a:r>
            <a:endParaRPr lang="en-US" altLang="ja-JP" dirty="0" smtClean="0"/>
          </a:p>
          <a:p>
            <a:endParaRPr kumimoji="1" lang="en-US" altLang="ja-JP" dirty="0"/>
          </a:p>
          <a:p>
            <a:r>
              <a:rPr kumimoji="1" lang="ja-JP" altLang="en-US" dirty="0" smtClean="0"/>
              <a:t>緊急時は連絡くれますか</a:t>
            </a:r>
            <a:endParaRPr kumimoji="1" lang="ja-JP" altLang="en-US" dirty="0"/>
          </a:p>
        </p:txBody>
      </p:sp>
      <p:sp>
        <p:nvSpPr>
          <p:cNvPr id="9" name="テキスト ボックス 8"/>
          <p:cNvSpPr txBox="1"/>
          <p:nvPr/>
        </p:nvSpPr>
        <p:spPr>
          <a:xfrm>
            <a:off x="7402492" y="6243677"/>
            <a:ext cx="2788357" cy="923330"/>
          </a:xfrm>
          <a:prstGeom prst="rect">
            <a:avLst/>
          </a:prstGeom>
          <a:noFill/>
        </p:spPr>
        <p:txBody>
          <a:bodyPr wrap="square" rtlCol="0">
            <a:spAutoFit/>
          </a:bodyPr>
          <a:lstStyle/>
          <a:p>
            <a:r>
              <a:rPr kumimoji="1" lang="ja-JP" altLang="en-US" dirty="0" smtClean="0"/>
              <a:t>まだ追加すると思いますが</a:t>
            </a:r>
            <a:endParaRPr kumimoji="1" lang="en-US" altLang="ja-JP" dirty="0" smtClean="0"/>
          </a:p>
          <a:p>
            <a:r>
              <a:rPr lang="ja-JP" altLang="en-US" dirty="0" smtClean="0"/>
              <a:t>とりあえず現状で作成お願いします</a:t>
            </a:r>
            <a:r>
              <a:rPr lang="ja-JP" altLang="en-US" dirty="0" smtClean="0"/>
              <a:t>。</a:t>
            </a:r>
            <a:endParaRPr lang="en-US" altLang="ja-JP" dirty="0" smtClean="0"/>
          </a:p>
        </p:txBody>
      </p:sp>
      <p:sp>
        <p:nvSpPr>
          <p:cNvPr id="10" name="下矢印 9"/>
          <p:cNvSpPr/>
          <p:nvPr/>
        </p:nvSpPr>
        <p:spPr>
          <a:xfrm rot="5400000">
            <a:off x="6634686" y="638932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中かっこ 10"/>
          <p:cNvSpPr/>
          <p:nvPr/>
        </p:nvSpPr>
        <p:spPr>
          <a:xfrm>
            <a:off x="4123878" y="6365032"/>
            <a:ext cx="969615" cy="2564160"/>
          </a:xfrm>
          <a:prstGeom prst="rightBrace">
            <a:avLst>
              <a:gd name="adj1" fmla="val 8333"/>
              <a:gd name="adj2" fmla="val 1943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4207930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715902" y="8260243"/>
            <a:ext cx="2355132" cy="646331"/>
          </a:xfrm>
          <a:prstGeom prst="rect">
            <a:avLst/>
          </a:prstGeom>
          <a:noFill/>
        </p:spPr>
        <p:txBody>
          <a:bodyPr wrap="none" rtlCol="0">
            <a:spAutoFit/>
          </a:bodyPr>
          <a:lstStyle/>
          <a:p>
            <a:r>
              <a:rPr kumimoji="1" lang="ja-JP" altLang="en-US" dirty="0" smtClean="0"/>
              <a:t>施設電話番号０００００</a:t>
            </a:r>
            <a:endParaRPr kumimoji="1" lang="en-US" altLang="ja-JP" dirty="0" smtClean="0"/>
          </a:p>
          <a:p>
            <a:r>
              <a:rPr lang="en-US" altLang="ja-JP" dirty="0" smtClean="0"/>
              <a:t>FAX</a:t>
            </a:r>
            <a:r>
              <a:rPr lang="ja-JP" altLang="en-US" dirty="0" smtClean="0"/>
              <a:t>００００００</a:t>
            </a:r>
            <a:endParaRPr kumimoji="1" lang="ja-JP" altLang="en-US" dirty="0"/>
          </a:p>
        </p:txBody>
      </p:sp>
      <p:sp>
        <p:nvSpPr>
          <p:cNvPr id="7" name="テキスト ボックス 6"/>
          <p:cNvSpPr txBox="1"/>
          <p:nvPr/>
        </p:nvSpPr>
        <p:spPr>
          <a:xfrm>
            <a:off x="3336672" y="8266693"/>
            <a:ext cx="3294492" cy="646331"/>
          </a:xfrm>
          <a:prstGeom prst="rect">
            <a:avLst/>
          </a:prstGeom>
          <a:noFill/>
        </p:spPr>
        <p:txBody>
          <a:bodyPr wrap="none" rtlCol="0">
            <a:spAutoFit/>
          </a:bodyPr>
          <a:lstStyle/>
          <a:p>
            <a:r>
              <a:rPr kumimoji="1" lang="ja-JP" altLang="en-US" dirty="0" smtClean="0"/>
              <a:t>施設長　０００００</a:t>
            </a:r>
            <a:endParaRPr kumimoji="1" lang="en-US" altLang="ja-JP" dirty="0" smtClean="0"/>
          </a:p>
          <a:p>
            <a:r>
              <a:rPr lang="ja-JP" altLang="en-US" dirty="0" smtClean="0"/>
              <a:t>サービス提供責任者　００００００</a:t>
            </a:r>
            <a:endParaRPr lang="en-US" altLang="ja-JP" dirty="0" smtClean="0"/>
          </a:p>
        </p:txBody>
      </p:sp>
      <p:sp>
        <p:nvSpPr>
          <p:cNvPr id="8" name="正方形/長方形 7"/>
          <p:cNvSpPr/>
          <p:nvPr/>
        </p:nvSpPr>
        <p:spPr>
          <a:xfrm>
            <a:off x="715902" y="4076794"/>
            <a:ext cx="5750008" cy="33568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MAP</a:t>
            </a:r>
            <a:endParaRPr kumimoji="1" lang="ja-JP" altLang="en-US" dirty="0"/>
          </a:p>
        </p:txBody>
      </p:sp>
      <p:sp>
        <p:nvSpPr>
          <p:cNvPr id="9" name="テキスト ボックス 8"/>
          <p:cNvSpPr txBox="1"/>
          <p:nvPr/>
        </p:nvSpPr>
        <p:spPr>
          <a:xfrm>
            <a:off x="715902" y="7586069"/>
            <a:ext cx="1048685" cy="369332"/>
          </a:xfrm>
          <a:prstGeom prst="rect">
            <a:avLst/>
          </a:prstGeom>
          <a:noFill/>
        </p:spPr>
        <p:txBody>
          <a:bodyPr wrap="none" rtlCol="0">
            <a:spAutoFit/>
          </a:bodyPr>
          <a:lstStyle/>
          <a:p>
            <a:r>
              <a:rPr kumimoji="1" lang="ja-JP" altLang="en-US" dirty="0" smtClean="0"/>
              <a:t>最寄り駅</a:t>
            </a:r>
            <a:endParaRPr kumimoji="1" lang="ja-JP" altLang="en-US" dirty="0"/>
          </a:p>
        </p:txBody>
      </p:sp>
      <p:sp>
        <p:nvSpPr>
          <p:cNvPr id="11" name="テキスト ボックス 10"/>
          <p:cNvSpPr txBox="1"/>
          <p:nvPr/>
        </p:nvSpPr>
        <p:spPr>
          <a:xfrm>
            <a:off x="935513" y="1687355"/>
            <a:ext cx="1915909" cy="923330"/>
          </a:xfrm>
          <a:prstGeom prst="rect">
            <a:avLst/>
          </a:prstGeom>
          <a:noFill/>
        </p:spPr>
        <p:txBody>
          <a:bodyPr wrap="none" rtlCol="0">
            <a:spAutoFit/>
          </a:bodyPr>
          <a:lstStyle/>
          <a:p>
            <a:r>
              <a:rPr kumimoji="1" lang="ja-JP" altLang="en-US" dirty="0" smtClean="0"/>
              <a:t>本社住所：００００</a:t>
            </a:r>
            <a:endParaRPr kumimoji="1" lang="en-US" altLang="ja-JP" dirty="0" smtClean="0"/>
          </a:p>
          <a:p>
            <a:r>
              <a:rPr lang="ja-JP" altLang="en-US" dirty="0" smtClean="0"/>
              <a:t>代表取締役０００</a:t>
            </a:r>
            <a:endParaRPr lang="en-US" altLang="ja-JP" dirty="0" smtClean="0"/>
          </a:p>
          <a:p>
            <a:r>
              <a:rPr kumimoji="1" lang="ja-JP" altLang="en-US" dirty="0" smtClean="0"/>
              <a:t>専務取締役０００</a:t>
            </a:r>
            <a:endParaRPr kumimoji="1" lang="ja-JP" altLang="en-US" dirty="0"/>
          </a:p>
        </p:txBody>
      </p:sp>
      <p:sp>
        <p:nvSpPr>
          <p:cNvPr id="12" name="テキスト ボックス 11"/>
          <p:cNvSpPr txBox="1"/>
          <p:nvPr/>
        </p:nvSpPr>
        <p:spPr>
          <a:xfrm>
            <a:off x="1782400" y="491428"/>
            <a:ext cx="3108543" cy="369332"/>
          </a:xfrm>
          <a:prstGeom prst="rect">
            <a:avLst/>
          </a:prstGeom>
          <a:noFill/>
        </p:spPr>
        <p:txBody>
          <a:bodyPr wrap="none" rtlCol="0">
            <a:spAutoFit/>
          </a:bodyPr>
          <a:lstStyle/>
          <a:p>
            <a:r>
              <a:rPr kumimoji="1" lang="ja-JP" altLang="en-US" dirty="0" smtClean="0"/>
              <a:t>会社情報</a:t>
            </a:r>
            <a:r>
              <a:rPr kumimoji="1" lang="en-US" altLang="ja-JP" dirty="0" smtClean="0"/>
              <a:t>※</a:t>
            </a:r>
            <a:r>
              <a:rPr lang="ja-JP" altLang="en-US" dirty="0" smtClean="0"/>
              <a:t>発注後、情報開示</a:t>
            </a:r>
            <a:endParaRPr kumimoji="1" lang="ja-JP" altLang="en-US" dirty="0"/>
          </a:p>
        </p:txBody>
      </p:sp>
    </p:spTree>
    <p:extLst>
      <p:ext uri="{BB962C8B-B14F-4D97-AF65-F5344CB8AC3E}">
        <p14:creationId xmlns:p14="http://schemas.microsoft.com/office/powerpoint/2010/main" val="341076031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1010</TotalTime>
  <Words>1080</Words>
  <Application>Microsoft Office PowerPoint</Application>
  <PresentationFormat>画面に合わせる (4:3)</PresentationFormat>
  <Paragraphs>307</Paragraphs>
  <Slides>8</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8</vt:i4>
      </vt:variant>
    </vt:vector>
  </HeadingPairs>
  <TitlesOfParts>
    <vt:vector size="17" baseType="lpstr">
      <vt:lpstr>inherit</vt:lpstr>
      <vt:lpstr>ＭＳ Ｐゴシック</vt:lpstr>
      <vt:lpstr>rounded-mgenplus-2pp-black</vt:lpstr>
      <vt:lpstr>メイリオ</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user</cp:lastModifiedBy>
  <cp:revision>111</cp:revision>
  <dcterms:created xsi:type="dcterms:W3CDTF">2021-10-20T05:41:56Z</dcterms:created>
  <dcterms:modified xsi:type="dcterms:W3CDTF">2021-12-29T06:40:22Z</dcterms:modified>
</cp:coreProperties>
</file>