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5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38EE1C8-70CF-4453-9B8A-E50D6D3173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3A3A0AE-0B7C-44F0-A6EA-A57CE9438C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E1CB3AB-7413-45B7-9D10-8AF0069E1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D1CBC-8AE5-4A42-96D8-9FEE894E1872}" type="datetimeFigureOut">
              <a:rPr kumimoji="1" lang="ja-JP" altLang="en-US" smtClean="0"/>
              <a:t>2021/10/13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EE73F8E-70A1-4850-9890-374250AB6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63303E0-CF4A-474E-8531-41E0C8A76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D6D65-ABAD-40B0-9511-BCC082F5FF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8882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33C7C0-4E01-4A71-B4DE-3F8D6820FA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8D4110A-E2BB-4B54-801D-09C4C855E9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818C69B-9F6F-4AF7-8361-820E03EDD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D1CBC-8AE5-4A42-96D8-9FEE894E1872}" type="datetimeFigureOut">
              <a:rPr kumimoji="1" lang="ja-JP" altLang="en-US" smtClean="0"/>
              <a:t>2021/10/13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074BDD0-E851-4787-8ECA-7178F9B07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159A219-A5CA-4CF8-A5E3-A4168801F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D6D65-ABAD-40B0-9511-BCC082F5FF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6320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6906DDB-B3BA-411E-BA3F-98714C2485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E79B116-6A58-4B63-A486-D72B7F3F1B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832511E-6597-4196-960A-34163BE25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D1CBC-8AE5-4A42-96D8-9FEE894E1872}" type="datetimeFigureOut">
              <a:rPr kumimoji="1" lang="ja-JP" altLang="en-US" smtClean="0"/>
              <a:t>2021/10/13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1F0255E-6139-4344-AE8C-73F899727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1F7B12C-0501-44C9-9EA1-4DE137D85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D6D65-ABAD-40B0-9511-BCC082F5FF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6696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8961C7B-8904-49FD-8ECC-571BCEB35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207ABCE-A0A9-4C65-B41E-CABB3F9BE2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8F3730B-BB68-409A-9DE8-DC64D5264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D1CBC-8AE5-4A42-96D8-9FEE894E1872}" type="datetimeFigureOut">
              <a:rPr kumimoji="1" lang="ja-JP" altLang="en-US" smtClean="0"/>
              <a:t>2021/10/13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6196D8F-8696-4A44-B674-64918E308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D926667-98EA-4EE2-899C-00A3B204A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D6D65-ABAD-40B0-9511-BCC082F5FF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3125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4012CCE-9ED4-4D59-A6F6-98B30DB287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C7B1757-8015-4C82-AA23-83BFB3FF4E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E60ACAB-3ECC-4595-BFF9-0BB4B627D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D1CBC-8AE5-4A42-96D8-9FEE894E1872}" type="datetimeFigureOut">
              <a:rPr kumimoji="1" lang="ja-JP" altLang="en-US" smtClean="0"/>
              <a:t>2021/10/13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89CC1DF-807E-4E7E-A892-D65DA2405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621BA88-0357-4906-B25A-050D43EE8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D6D65-ABAD-40B0-9511-BCC082F5FF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3244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6307E52-23BA-436A-9774-33B1DBDCC4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2B6B907-B9A0-46A1-8DEF-06EEAB2C06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20ACB06-B508-4784-9BBF-F38790A0A4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0C7FC7B-8656-4568-8571-DA9E74B7A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D1CBC-8AE5-4A42-96D8-9FEE894E1872}" type="datetimeFigureOut">
              <a:rPr kumimoji="1" lang="ja-JP" altLang="en-US" smtClean="0"/>
              <a:t>2021/10/13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D3D4723-50FA-463D-A53D-AAAB664C4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4E23E28-40B8-4AEB-A20D-8F188A44F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D6D65-ABAD-40B0-9511-BCC082F5FF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2469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8152C0-A34B-4FF6-A5DD-931F39F4F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45F7545-B49C-4B1F-975F-42B4C95F1A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8746A72-8967-4703-BB5E-A47E816ADA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AF33584-B3E7-4D11-A4C8-6E7D98B70C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5421FD6-C3FC-42B4-9880-C4AFD43EB2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E98973F-2BC1-4F5E-AB58-16312F442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D1CBC-8AE5-4A42-96D8-9FEE894E1872}" type="datetimeFigureOut">
              <a:rPr kumimoji="1" lang="ja-JP" altLang="en-US" smtClean="0"/>
              <a:t>2021/10/13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55BCD68-AA16-43D5-81E5-141F5AB26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D51951E-5369-4D07-9F21-BD01EB0C9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D6D65-ABAD-40B0-9511-BCC082F5FF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4322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9866D6-FD92-46A5-95A1-EF5F6BB29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4C9FBB9-F379-4BDB-94BF-1222FD4F1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D1CBC-8AE5-4A42-96D8-9FEE894E1872}" type="datetimeFigureOut">
              <a:rPr kumimoji="1" lang="ja-JP" altLang="en-US" smtClean="0"/>
              <a:t>2021/10/13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E49CB24-CA2D-4119-AC91-F7CCB882B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CC7B793-4EAE-4C50-B22E-0D8B44719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D6D65-ABAD-40B0-9511-BCC082F5FF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0308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F803AE7-9673-4139-AA44-F18F73A51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D1CBC-8AE5-4A42-96D8-9FEE894E1872}" type="datetimeFigureOut">
              <a:rPr kumimoji="1" lang="ja-JP" altLang="en-US" smtClean="0"/>
              <a:t>2021/10/13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1503359-E180-4752-8B2A-724504795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5364D4A-F361-44C0-8ABC-8E3108780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D6D65-ABAD-40B0-9511-BCC082F5FF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6729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2F77FA1-98C1-4F26-A73E-9E4A404C09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4D90C79-1E9A-405C-B6EF-ECB117FF1B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A24D7DC-C558-4A18-8001-58C5D95D4F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54069A0-8E38-4052-860E-192732B87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D1CBC-8AE5-4A42-96D8-9FEE894E1872}" type="datetimeFigureOut">
              <a:rPr kumimoji="1" lang="ja-JP" altLang="en-US" smtClean="0"/>
              <a:t>2021/10/13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A4C9EF1-1A14-4889-A0A9-17A7033FB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2A6DDAD-350F-40AC-91B1-A9DA490BB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D6D65-ABAD-40B0-9511-BCC082F5FF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2024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9983AC5-120C-4375-B232-7E651865C9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A3EC371-B563-49CC-B4A8-8C3BE07F13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3A7E5C9-2DD8-480A-9858-D05DCB9E4D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A91E309-F3F6-4C5C-A1D8-FA3845C24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D1CBC-8AE5-4A42-96D8-9FEE894E1872}" type="datetimeFigureOut">
              <a:rPr kumimoji="1" lang="ja-JP" altLang="en-US" smtClean="0"/>
              <a:t>2021/10/13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E1E31AB-8495-45CE-81BD-A42E03259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B69C901-4B78-4426-835D-FA4540516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D6D65-ABAD-40B0-9511-BCC082F5FF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4999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88A6F37-1314-4473-A49E-A40B6098C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F2FDBB9-481D-4B29-B9EE-A5F75C1272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C9B8F4-7A1D-4B9A-8DDE-6D834A9D1C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6D1CBC-8AE5-4A42-96D8-9FEE894E1872}" type="datetimeFigureOut">
              <a:rPr kumimoji="1" lang="ja-JP" altLang="en-US" smtClean="0"/>
              <a:t>2021/10/13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8EE5E14-8501-4D35-8743-557881C5B8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7EDF6DD-6A73-4029-BED9-386AEC7B04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1D6D65-ABAD-40B0-9511-BCC082F5FF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1262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0D953E0-02F9-445E-B0E1-8C62C8A894F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予定管理アプリ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3217DA0-2CD9-46FF-83DF-DE451ABE1CE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2021/10/13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74735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6A6B62E-40F1-4D21-AC35-84F488B909A0}"/>
              </a:ext>
            </a:extLst>
          </p:cNvPr>
          <p:cNvSpPr txBox="1"/>
          <p:nvPr/>
        </p:nvSpPr>
        <p:spPr>
          <a:xfrm>
            <a:off x="304800" y="310557"/>
            <a:ext cx="1137339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依頼概要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/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Flutter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を使用して、予定管理アプリ開発の依頼となります。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このアプリで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Flutter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の仕様・開発手法を理解したいのが目的となります。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理解したいスキル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Flutter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画面設計、内部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DB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へアクセス、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Firebase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アクセス、バックグラウンド処理、アプリ公開方法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/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42900" indent="-342900">
              <a:buFont typeface="+mj-lt"/>
              <a:buAutoNum type="arabicPeriod"/>
            </a:pP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納品物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Flutter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ソース一式（ソースには、説明書きのコメントは必須です）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Flutter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開発環境構築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手順書（画面キャプチャー付きの説明付き、パワーポイント）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Android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アプリ、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iOS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アプリ公開までの手順書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（画面キャプチャー付きの説明付き、パワーポイント）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/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42900" indent="-342900">
              <a:buFont typeface="+mj-lt"/>
              <a:buAutoNum type="arabicPeriod"/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検収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納品頂いた後、依頼主の方で、開発環境構築とコンパイル、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Android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iOS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アプリ公開まで実施します。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それが完了するまで、質疑応答に対応お願いします。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完了するまでの追加工数は、発生しないものとします。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/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42900" indent="-342900">
              <a:buFont typeface="+mj-lt"/>
              <a:buAutoNum type="arabicPeriod"/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予定管理の仕様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/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Google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の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Firebase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を使用して頂きます。認証は、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Authentication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DB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は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Cloud </a:t>
            </a:r>
            <a:r>
              <a:rPr lang="en-US" altLang="ja-JP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Firestore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となります。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予定は、スマートフォン内部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DB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に保存して頂き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(Android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であれば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SQLite)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、オンラインになったら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Cloud </a:t>
            </a:r>
            <a:r>
              <a:rPr lang="en-US" altLang="ja-JP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Firestore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へ登録します。レスポンシブ対応は必須で、内部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DB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は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migration(Version up)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対応もお願いします。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17214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A5ACBA-5D09-4757-B2A2-7419247C4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4200"/>
            <a:ext cx="10515600" cy="529856"/>
          </a:xfrm>
        </p:spPr>
        <p:txBody>
          <a:bodyPr>
            <a:normAutofit/>
          </a:bodyPr>
          <a:lstStyle/>
          <a:p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01.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ログイン画面</a:t>
            </a:r>
            <a:endParaRPr kumimoji="1"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D4CD168B-80DC-4D0C-A9DF-EA629BB0C1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224" y="685102"/>
            <a:ext cx="2842214" cy="5764491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EC0387A-9004-4764-B634-CAE5F375CF21}"/>
              </a:ext>
            </a:extLst>
          </p:cNvPr>
          <p:cNvSpPr txBox="1"/>
          <p:nvPr/>
        </p:nvSpPr>
        <p:spPr>
          <a:xfrm>
            <a:off x="862777" y="1467528"/>
            <a:ext cx="1412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メールアドレス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04A18CE-95CF-4FD6-B7C7-C64D011E8C67}"/>
              </a:ext>
            </a:extLst>
          </p:cNvPr>
          <p:cNvSpPr/>
          <p:nvPr/>
        </p:nvSpPr>
        <p:spPr>
          <a:xfrm>
            <a:off x="1048799" y="1836860"/>
            <a:ext cx="2260458" cy="36764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23EAFBA-6756-41FC-93CB-5DCF26476E84}"/>
              </a:ext>
            </a:extLst>
          </p:cNvPr>
          <p:cNvSpPr txBox="1"/>
          <p:nvPr/>
        </p:nvSpPr>
        <p:spPr>
          <a:xfrm>
            <a:off x="862777" y="2334277"/>
            <a:ext cx="10839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パスワード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A1D5DDF8-4BDE-47EF-B856-3CD5DCD91771}"/>
              </a:ext>
            </a:extLst>
          </p:cNvPr>
          <p:cNvSpPr/>
          <p:nvPr/>
        </p:nvSpPr>
        <p:spPr>
          <a:xfrm>
            <a:off x="1048799" y="2701922"/>
            <a:ext cx="2260458" cy="36764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EF5F4EA-888C-488E-9323-2F9554EC0DE2}"/>
              </a:ext>
            </a:extLst>
          </p:cNvPr>
          <p:cNvSpPr/>
          <p:nvPr/>
        </p:nvSpPr>
        <p:spPr>
          <a:xfrm>
            <a:off x="2069920" y="3342206"/>
            <a:ext cx="1239337" cy="36764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ログイン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6E36B62-8F58-459B-8535-7E80C2791928}"/>
              </a:ext>
            </a:extLst>
          </p:cNvPr>
          <p:cNvSpPr/>
          <p:nvPr/>
        </p:nvSpPr>
        <p:spPr>
          <a:xfrm>
            <a:off x="1201782" y="4071792"/>
            <a:ext cx="2107473" cy="36764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新規登録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FDCD2576-001C-4659-BCBF-85F52371C491}"/>
              </a:ext>
            </a:extLst>
          </p:cNvPr>
          <p:cNvSpPr/>
          <p:nvPr/>
        </p:nvSpPr>
        <p:spPr>
          <a:xfrm>
            <a:off x="1201782" y="4617555"/>
            <a:ext cx="2107474" cy="36764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パスワード再発行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E6C4FDF-3107-46EC-B688-DBDBE63530BB}"/>
              </a:ext>
            </a:extLst>
          </p:cNvPr>
          <p:cNvSpPr txBox="1"/>
          <p:nvPr/>
        </p:nvSpPr>
        <p:spPr>
          <a:xfrm>
            <a:off x="980387" y="1824141"/>
            <a:ext cx="567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(1)</a:t>
            </a:r>
            <a:endParaRPr kumimoji="1" lang="ja-JP" altLang="en-US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A6FCAFAD-5BCC-4E02-AE74-3CCCA53D137D}"/>
              </a:ext>
            </a:extLst>
          </p:cNvPr>
          <p:cNvSpPr txBox="1"/>
          <p:nvPr/>
        </p:nvSpPr>
        <p:spPr>
          <a:xfrm>
            <a:off x="980387" y="2701922"/>
            <a:ext cx="567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(2)</a:t>
            </a:r>
            <a:endParaRPr kumimoji="1" lang="ja-JP" altLang="en-US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F64B0A9D-DC17-4D4D-AEF6-F7F9D560E2B4}"/>
              </a:ext>
            </a:extLst>
          </p:cNvPr>
          <p:cNvSpPr txBox="1"/>
          <p:nvPr/>
        </p:nvSpPr>
        <p:spPr>
          <a:xfrm>
            <a:off x="1593827" y="3334815"/>
            <a:ext cx="567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(3)</a:t>
            </a:r>
            <a:endParaRPr kumimoji="1" lang="ja-JP" altLang="en-US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5E1BA6E6-7719-4009-A0A9-061330E0ED2F}"/>
              </a:ext>
            </a:extLst>
          </p:cNvPr>
          <p:cNvSpPr txBox="1"/>
          <p:nvPr/>
        </p:nvSpPr>
        <p:spPr>
          <a:xfrm>
            <a:off x="836968" y="4049698"/>
            <a:ext cx="567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(4)</a:t>
            </a:r>
            <a:endParaRPr kumimoji="1" lang="ja-JP" altLang="en-US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389C2EFD-45E7-4D16-BBC8-1C631224F3F2}"/>
              </a:ext>
            </a:extLst>
          </p:cNvPr>
          <p:cNvSpPr txBox="1"/>
          <p:nvPr/>
        </p:nvSpPr>
        <p:spPr>
          <a:xfrm>
            <a:off x="836968" y="4584733"/>
            <a:ext cx="567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(5)</a:t>
            </a:r>
            <a:endParaRPr kumimoji="1" lang="ja-JP" altLang="en-US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8" name="表 18">
            <a:extLst>
              <a:ext uri="{FF2B5EF4-FFF2-40B4-BE49-F238E27FC236}">
                <a16:creationId xmlns:a16="http://schemas.microsoft.com/office/drawing/2014/main" id="{942B2615-6B65-4867-94BB-D8C8609071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1892719"/>
              </p:ext>
            </p:extLst>
          </p:nvPr>
        </p:nvGraphicFramePr>
        <p:xfrm>
          <a:off x="3891013" y="711621"/>
          <a:ext cx="7461518" cy="273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0705">
                  <a:extLst>
                    <a:ext uri="{9D8B030D-6E8A-4147-A177-3AD203B41FA5}">
                      <a16:colId xmlns:a16="http://schemas.microsoft.com/office/drawing/2014/main" val="2024909937"/>
                    </a:ext>
                  </a:extLst>
                </a:gridCol>
                <a:gridCol w="6900813">
                  <a:extLst>
                    <a:ext uri="{9D8B030D-6E8A-4147-A177-3AD203B41FA5}">
                      <a16:colId xmlns:a16="http://schemas.microsoft.com/office/drawing/2014/main" val="296589516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No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説明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99160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(1)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ログイン時のメールアドレスを入力。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ログイン成功時は、次回は自動的に表示される事。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メールアドレスの保持は、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Android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の“</a:t>
                      </a:r>
                      <a:r>
                        <a:rPr kumimoji="1" lang="en-US" altLang="ja-JP" sz="140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SharedPreferences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”に該当するものを使用する事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50248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(2)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ログインパスワードを入力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マスク化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08466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(3)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(1)(2)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でログインを実施。認証先は、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Firebase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を使用する事。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ログイン成功後は、予定管理画面へ遷移。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72778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(4)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新規登録画面へ遷移。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97069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(5)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パスワード再発行画面へ遷移。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94729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887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A5ACBA-5D09-4757-B2A2-7419247C4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4200"/>
            <a:ext cx="10515600" cy="529856"/>
          </a:xfrm>
        </p:spPr>
        <p:txBody>
          <a:bodyPr>
            <a:normAutofit/>
          </a:bodyPr>
          <a:lstStyle/>
          <a:p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02.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新規登録画面</a:t>
            </a:r>
            <a:endParaRPr kumimoji="1"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D4CD168B-80DC-4D0C-A9DF-EA629BB0C1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224" y="685102"/>
            <a:ext cx="2842214" cy="5764491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EC0387A-9004-4764-B634-CAE5F375CF21}"/>
              </a:ext>
            </a:extLst>
          </p:cNvPr>
          <p:cNvSpPr txBox="1"/>
          <p:nvPr/>
        </p:nvSpPr>
        <p:spPr>
          <a:xfrm>
            <a:off x="862777" y="1467528"/>
            <a:ext cx="1412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メールアドレス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04A18CE-95CF-4FD6-B7C7-C64D011E8C67}"/>
              </a:ext>
            </a:extLst>
          </p:cNvPr>
          <p:cNvSpPr/>
          <p:nvPr/>
        </p:nvSpPr>
        <p:spPr>
          <a:xfrm>
            <a:off x="1048799" y="1836860"/>
            <a:ext cx="2260458" cy="36764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EF5F4EA-888C-488E-9323-2F9554EC0DE2}"/>
              </a:ext>
            </a:extLst>
          </p:cNvPr>
          <p:cNvSpPr/>
          <p:nvPr/>
        </p:nvSpPr>
        <p:spPr>
          <a:xfrm>
            <a:off x="2024264" y="2332942"/>
            <a:ext cx="1239337" cy="36764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登録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E6C4FDF-3107-46EC-B688-DBDBE63530BB}"/>
              </a:ext>
            </a:extLst>
          </p:cNvPr>
          <p:cNvSpPr txBox="1"/>
          <p:nvPr/>
        </p:nvSpPr>
        <p:spPr>
          <a:xfrm>
            <a:off x="980387" y="1824141"/>
            <a:ext cx="567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(1)</a:t>
            </a:r>
            <a:endParaRPr kumimoji="1" lang="ja-JP" altLang="en-US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F64B0A9D-DC17-4D4D-AEF6-F7F9D560E2B4}"/>
              </a:ext>
            </a:extLst>
          </p:cNvPr>
          <p:cNvSpPr txBox="1"/>
          <p:nvPr/>
        </p:nvSpPr>
        <p:spPr>
          <a:xfrm>
            <a:off x="1548171" y="2325551"/>
            <a:ext cx="567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(2)</a:t>
            </a:r>
            <a:endParaRPr kumimoji="1" lang="ja-JP" altLang="en-US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8" name="表 18">
            <a:extLst>
              <a:ext uri="{FF2B5EF4-FFF2-40B4-BE49-F238E27FC236}">
                <a16:creationId xmlns:a16="http://schemas.microsoft.com/office/drawing/2014/main" id="{942B2615-6B65-4867-94BB-D8C8609071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1939281"/>
              </p:ext>
            </p:extLst>
          </p:nvPr>
        </p:nvGraphicFramePr>
        <p:xfrm>
          <a:off x="3891013" y="711621"/>
          <a:ext cx="7461518" cy="184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0705">
                  <a:extLst>
                    <a:ext uri="{9D8B030D-6E8A-4147-A177-3AD203B41FA5}">
                      <a16:colId xmlns:a16="http://schemas.microsoft.com/office/drawing/2014/main" val="2024909937"/>
                    </a:ext>
                  </a:extLst>
                </a:gridCol>
                <a:gridCol w="6900813">
                  <a:extLst>
                    <a:ext uri="{9D8B030D-6E8A-4147-A177-3AD203B41FA5}">
                      <a16:colId xmlns:a16="http://schemas.microsoft.com/office/drawing/2014/main" val="296589516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No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説明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99160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(1)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登録するメールアドレスを入力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50248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(2)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Firebase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Authentication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を使用して、メールアドレス登録を行う。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登録後、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01.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ログイン画面へ遷移。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Firebase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からメールが届き、パスワードの登録を実施。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97069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94729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8598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A5ACBA-5D09-4757-B2A2-7419247C4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4200"/>
            <a:ext cx="10515600" cy="529856"/>
          </a:xfrm>
        </p:spPr>
        <p:txBody>
          <a:bodyPr>
            <a:normAutofit/>
          </a:bodyPr>
          <a:lstStyle/>
          <a:p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03.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パスワード再発行画面</a:t>
            </a:r>
            <a:endParaRPr kumimoji="1"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D4CD168B-80DC-4D0C-A9DF-EA629BB0C1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224" y="685102"/>
            <a:ext cx="2842214" cy="5764491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EC0387A-9004-4764-B634-CAE5F375CF21}"/>
              </a:ext>
            </a:extLst>
          </p:cNvPr>
          <p:cNvSpPr txBox="1"/>
          <p:nvPr/>
        </p:nvSpPr>
        <p:spPr>
          <a:xfrm>
            <a:off x="862777" y="1467528"/>
            <a:ext cx="1412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メールアドレス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04A18CE-95CF-4FD6-B7C7-C64D011E8C67}"/>
              </a:ext>
            </a:extLst>
          </p:cNvPr>
          <p:cNvSpPr/>
          <p:nvPr/>
        </p:nvSpPr>
        <p:spPr>
          <a:xfrm>
            <a:off x="1048799" y="1836860"/>
            <a:ext cx="2260458" cy="36764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EF5F4EA-888C-488E-9323-2F9554EC0DE2}"/>
              </a:ext>
            </a:extLst>
          </p:cNvPr>
          <p:cNvSpPr/>
          <p:nvPr/>
        </p:nvSpPr>
        <p:spPr>
          <a:xfrm>
            <a:off x="2069920" y="2390014"/>
            <a:ext cx="1239337" cy="36764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再発行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E6C4FDF-3107-46EC-B688-DBDBE63530BB}"/>
              </a:ext>
            </a:extLst>
          </p:cNvPr>
          <p:cNvSpPr txBox="1"/>
          <p:nvPr/>
        </p:nvSpPr>
        <p:spPr>
          <a:xfrm>
            <a:off x="980387" y="1824141"/>
            <a:ext cx="567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(1)</a:t>
            </a:r>
            <a:endParaRPr kumimoji="1" lang="ja-JP" altLang="en-US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F64B0A9D-DC17-4D4D-AEF6-F7F9D560E2B4}"/>
              </a:ext>
            </a:extLst>
          </p:cNvPr>
          <p:cNvSpPr txBox="1"/>
          <p:nvPr/>
        </p:nvSpPr>
        <p:spPr>
          <a:xfrm>
            <a:off x="1593827" y="2382623"/>
            <a:ext cx="567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(2)</a:t>
            </a:r>
            <a:endParaRPr kumimoji="1" lang="ja-JP" altLang="en-US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8" name="表 18">
            <a:extLst>
              <a:ext uri="{FF2B5EF4-FFF2-40B4-BE49-F238E27FC236}">
                <a16:creationId xmlns:a16="http://schemas.microsoft.com/office/drawing/2014/main" id="{942B2615-6B65-4867-94BB-D8C8609071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6986790"/>
              </p:ext>
            </p:extLst>
          </p:nvPr>
        </p:nvGraphicFramePr>
        <p:xfrm>
          <a:off x="3891013" y="711621"/>
          <a:ext cx="7461518" cy="1630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0705">
                  <a:extLst>
                    <a:ext uri="{9D8B030D-6E8A-4147-A177-3AD203B41FA5}">
                      <a16:colId xmlns:a16="http://schemas.microsoft.com/office/drawing/2014/main" val="2024909937"/>
                    </a:ext>
                  </a:extLst>
                </a:gridCol>
                <a:gridCol w="6900813">
                  <a:extLst>
                    <a:ext uri="{9D8B030D-6E8A-4147-A177-3AD203B41FA5}">
                      <a16:colId xmlns:a16="http://schemas.microsoft.com/office/drawing/2014/main" val="296589516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No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説明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99160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(1)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登録するメールアドレスを入力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50248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(2)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パスワードを再発行する。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Firebase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から再発行メールが届き、パスワードを設定する。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08466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94729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1609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A5ACBA-5D09-4757-B2A2-7419247C4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4200"/>
            <a:ext cx="10515600" cy="529856"/>
          </a:xfrm>
        </p:spPr>
        <p:txBody>
          <a:bodyPr>
            <a:normAutofit/>
          </a:bodyPr>
          <a:lstStyle/>
          <a:p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04.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予定管理画面</a:t>
            </a:r>
            <a:endParaRPr kumimoji="1"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D4CD168B-80DC-4D0C-A9DF-EA629BB0C1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224" y="685102"/>
            <a:ext cx="2842214" cy="5764491"/>
          </a:xfrm>
          <a:prstGeom prst="rect">
            <a:avLst/>
          </a:prstGeom>
        </p:spPr>
      </p:pic>
      <p:graphicFrame>
        <p:nvGraphicFramePr>
          <p:cNvPr id="18" name="表 18">
            <a:extLst>
              <a:ext uri="{FF2B5EF4-FFF2-40B4-BE49-F238E27FC236}">
                <a16:creationId xmlns:a16="http://schemas.microsoft.com/office/drawing/2014/main" id="{942B2615-6B65-4867-94BB-D8C8609071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1815797"/>
              </p:ext>
            </p:extLst>
          </p:nvPr>
        </p:nvGraphicFramePr>
        <p:xfrm>
          <a:off x="3891013" y="711621"/>
          <a:ext cx="7461518" cy="419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0705">
                  <a:extLst>
                    <a:ext uri="{9D8B030D-6E8A-4147-A177-3AD203B41FA5}">
                      <a16:colId xmlns:a16="http://schemas.microsoft.com/office/drawing/2014/main" val="2024909937"/>
                    </a:ext>
                  </a:extLst>
                </a:gridCol>
                <a:gridCol w="6900813">
                  <a:extLst>
                    <a:ext uri="{9D8B030D-6E8A-4147-A177-3AD203B41FA5}">
                      <a16:colId xmlns:a16="http://schemas.microsoft.com/office/drawing/2014/main" val="296589516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No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説明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99160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(1)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前の月へ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50248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(2)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次の月へ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08466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(3)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月間カレンダーを表示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 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カレンダーはサンプル通りでなくても大丈夫です。レイアウトはご提案ください。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 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フリーのカレンダーでも構いません。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Google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カレンダーをイメージしています。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72778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(4)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登録済みの予定を表示。（重要予定の場合は、赤字で表示）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１日複数件ある場合は、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件までは件名を表示し、３件目以降は“他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件”と表示する。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押下すると、予定登録ダイアログが表示される。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“他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件”の部分をクリックすると、他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件を表示するスケジュール一覧のダイアログを表示する。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97069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(5)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予定登録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FAB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ボタン。押下後は、予定登録ダイアログが表示される。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94729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(6)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重要で登録した予定一覧をリスト表示。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リストが多い場合は、この部分だけスクロールができる事。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75172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(7)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ログアウトボタン。画面下部に固定のボタンとして下さい。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押下後は、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01.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ログイン画面へ。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9532924"/>
                  </a:ext>
                </a:extLst>
              </a:tr>
            </a:tbl>
          </a:graphicData>
        </a:graphic>
      </p:graphicFrame>
      <p:pic>
        <p:nvPicPr>
          <p:cNvPr id="4" name="図 3">
            <a:extLst>
              <a:ext uri="{FF2B5EF4-FFF2-40B4-BE49-F238E27FC236}">
                <a16:creationId xmlns:a16="http://schemas.microsoft.com/office/drawing/2014/main" id="{31E4175C-697D-422C-A6C7-A2D7C7B2CC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8784" y="1402922"/>
            <a:ext cx="2491093" cy="3067478"/>
          </a:xfrm>
          <a:prstGeom prst="rect">
            <a:avLst/>
          </a:prstGeom>
        </p:spPr>
      </p:pic>
      <p:sp>
        <p:nvSpPr>
          <p:cNvPr id="8" name="矢印: 右 7">
            <a:extLst>
              <a:ext uri="{FF2B5EF4-FFF2-40B4-BE49-F238E27FC236}">
                <a16:creationId xmlns:a16="http://schemas.microsoft.com/office/drawing/2014/main" id="{95654D94-444D-4B87-BB64-52F08F9DE2F3}"/>
              </a:ext>
            </a:extLst>
          </p:cNvPr>
          <p:cNvSpPr/>
          <p:nvPr/>
        </p:nvSpPr>
        <p:spPr>
          <a:xfrm>
            <a:off x="2995749" y="1506583"/>
            <a:ext cx="322217" cy="1915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矢印: 右 13">
            <a:extLst>
              <a:ext uri="{FF2B5EF4-FFF2-40B4-BE49-F238E27FC236}">
                <a16:creationId xmlns:a16="http://schemas.microsoft.com/office/drawing/2014/main" id="{420311FF-E588-4DD7-A2AC-BC983EE184F0}"/>
              </a:ext>
            </a:extLst>
          </p:cNvPr>
          <p:cNvSpPr/>
          <p:nvPr/>
        </p:nvSpPr>
        <p:spPr>
          <a:xfrm flipH="1">
            <a:off x="991388" y="1506583"/>
            <a:ext cx="327961" cy="1915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0D35828B-27B7-4343-B9BC-1F3A8EAA418F}"/>
              </a:ext>
            </a:extLst>
          </p:cNvPr>
          <p:cNvSpPr txBox="1"/>
          <p:nvPr/>
        </p:nvSpPr>
        <p:spPr>
          <a:xfrm>
            <a:off x="991388" y="1315255"/>
            <a:ext cx="41870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(1)</a:t>
            </a:r>
            <a:endParaRPr kumimoji="1" lang="ja-JP" altLang="en-US" sz="105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A2FC8116-F236-40FF-A5A7-10878C2F3239}"/>
              </a:ext>
            </a:extLst>
          </p:cNvPr>
          <p:cNvSpPr txBox="1"/>
          <p:nvPr/>
        </p:nvSpPr>
        <p:spPr>
          <a:xfrm>
            <a:off x="2877140" y="1323948"/>
            <a:ext cx="41870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(2)</a:t>
            </a:r>
            <a:endParaRPr kumimoji="1" lang="ja-JP" altLang="en-US" sz="105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14482290-E1D5-4E45-B441-B94B0DEEF7EA}"/>
              </a:ext>
            </a:extLst>
          </p:cNvPr>
          <p:cNvSpPr txBox="1"/>
          <p:nvPr/>
        </p:nvSpPr>
        <p:spPr>
          <a:xfrm>
            <a:off x="1594361" y="1402922"/>
            <a:ext cx="40748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en-US" altLang="ja-JP" sz="105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kumimoji="1" lang="en-US" altLang="ja-JP" sz="105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ja-JP" altLang="en-US" sz="105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8560AFFA-8506-473F-BC7F-4F8139DD5A94}"/>
              </a:ext>
            </a:extLst>
          </p:cNvPr>
          <p:cNvSpPr txBox="1"/>
          <p:nvPr/>
        </p:nvSpPr>
        <p:spPr>
          <a:xfrm>
            <a:off x="1155368" y="3567347"/>
            <a:ext cx="40748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(4)</a:t>
            </a:r>
            <a:endParaRPr kumimoji="1" lang="ja-JP" altLang="en-US" sz="105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C5EEDF8-34B4-4071-A749-1C8950DC9FF6}"/>
              </a:ext>
            </a:extLst>
          </p:cNvPr>
          <p:cNvSpPr txBox="1"/>
          <p:nvPr/>
        </p:nvSpPr>
        <p:spPr>
          <a:xfrm>
            <a:off x="1200740" y="3690458"/>
            <a:ext cx="4667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100" u="sng" dirty="0">
                <a:solidFill>
                  <a:srgbClr val="FF0000"/>
                </a:solidFill>
              </a:rPr>
              <a:t>会議</a:t>
            </a:r>
            <a:endParaRPr kumimoji="1" lang="ja-JP" altLang="en-US" sz="1100" u="sng" dirty="0">
              <a:solidFill>
                <a:srgbClr val="FF0000"/>
              </a:solidFill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FD3E691D-4B91-461F-99C8-94F6DD99DB52}"/>
              </a:ext>
            </a:extLst>
          </p:cNvPr>
          <p:cNvSpPr txBox="1"/>
          <p:nvPr/>
        </p:nvSpPr>
        <p:spPr>
          <a:xfrm>
            <a:off x="887804" y="4470400"/>
            <a:ext cx="184698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/>
              <a:t>2021</a:t>
            </a:r>
            <a:r>
              <a:rPr lang="ja-JP" altLang="en-US" sz="1100" dirty="0"/>
              <a:t>年</a:t>
            </a:r>
            <a:r>
              <a:rPr lang="en-US" altLang="ja-JP" sz="1100" dirty="0"/>
              <a:t>1</a:t>
            </a:r>
            <a:r>
              <a:rPr lang="ja-JP" altLang="en-US" sz="1100" dirty="0"/>
              <a:t>月の重要予定一覧</a:t>
            </a:r>
            <a:endParaRPr kumimoji="1" lang="ja-JP" altLang="en-US" sz="1100" dirty="0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18C0963A-64C8-452B-8C13-C5010B74C328}"/>
              </a:ext>
            </a:extLst>
          </p:cNvPr>
          <p:cNvSpPr txBox="1"/>
          <p:nvPr/>
        </p:nvSpPr>
        <p:spPr>
          <a:xfrm>
            <a:off x="971328" y="4691560"/>
            <a:ext cx="134043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/>
              <a:t>・</a:t>
            </a:r>
            <a:r>
              <a:rPr kumimoji="1" lang="en-US" altLang="ja-JP" sz="1100" dirty="0"/>
              <a:t>25</a:t>
            </a:r>
            <a:r>
              <a:rPr kumimoji="1" lang="ja-JP" altLang="en-US" sz="1100" dirty="0"/>
              <a:t>日 </a:t>
            </a:r>
            <a:r>
              <a:rPr kumimoji="1" lang="en-US" altLang="ja-JP" sz="1100" dirty="0"/>
              <a:t>13:00 </a:t>
            </a:r>
            <a:r>
              <a:rPr lang="ja-JP" altLang="en-US" sz="1100" dirty="0"/>
              <a:t>会議</a:t>
            </a:r>
            <a:endParaRPr kumimoji="1" lang="ja-JP" altLang="en-US" sz="1100" dirty="0"/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C8EA05FC-45BE-4911-9E04-6DF54C470A25}"/>
              </a:ext>
            </a:extLst>
          </p:cNvPr>
          <p:cNvSpPr txBox="1"/>
          <p:nvPr/>
        </p:nvSpPr>
        <p:spPr>
          <a:xfrm>
            <a:off x="2608307" y="2809771"/>
            <a:ext cx="4667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u="sng" dirty="0"/>
              <a:t>出張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97CA9BB4-6060-409A-A2D3-CD45203E9EDC}"/>
              </a:ext>
            </a:extLst>
          </p:cNvPr>
          <p:cNvSpPr txBox="1"/>
          <p:nvPr/>
        </p:nvSpPr>
        <p:spPr>
          <a:xfrm>
            <a:off x="3891013" y="4873215"/>
            <a:ext cx="40748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(6)</a:t>
            </a:r>
            <a:endParaRPr kumimoji="1" lang="ja-JP" altLang="en-US" sz="105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右中かっこ 10">
            <a:extLst>
              <a:ext uri="{FF2B5EF4-FFF2-40B4-BE49-F238E27FC236}">
                <a16:creationId xmlns:a16="http://schemas.microsoft.com/office/drawing/2014/main" id="{E59D3219-0E3A-4D2F-9A34-8F630FFF3E05}"/>
              </a:ext>
            </a:extLst>
          </p:cNvPr>
          <p:cNvSpPr/>
          <p:nvPr/>
        </p:nvSpPr>
        <p:spPr>
          <a:xfrm>
            <a:off x="3604537" y="4470402"/>
            <a:ext cx="286476" cy="105954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楕円 25">
            <a:extLst>
              <a:ext uri="{FF2B5EF4-FFF2-40B4-BE49-F238E27FC236}">
                <a16:creationId xmlns:a16="http://schemas.microsoft.com/office/drawing/2014/main" id="{91E16642-586E-40D3-A904-CA2F99EEE623}"/>
              </a:ext>
            </a:extLst>
          </p:cNvPr>
          <p:cNvSpPr/>
          <p:nvPr/>
        </p:nvSpPr>
        <p:spPr>
          <a:xfrm>
            <a:off x="3075101" y="4139651"/>
            <a:ext cx="307703" cy="307703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8" name="グラフィックス 27">
            <a:extLst>
              <a:ext uri="{FF2B5EF4-FFF2-40B4-BE49-F238E27FC236}">
                <a16:creationId xmlns:a16="http://schemas.microsoft.com/office/drawing/2014/main" id="{83F0B657-534E-4CF6-AF60-51BC457557B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3077298" y="4147011"/>
            <a:ext cx="305971" cy="305971"/>
          </a:xfrm>
          <a:prstGeom prst="rect">
            <a:avLst/>
          </a:prstGeom>
        </p:spPr>
      </p:pic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BD9DAC01-DD0B-42C3-A8A8-C2801A3E858F}"/>
              </a:ext>
            </a:extLst>
          </p:cNvPr>
          <p:cNvSpPr txBox="1"/>
          <p:nvPr/>
        </p:nvSpPr>
        <p:spPr>
          <a:xfrm>
            <a:off x="2695798" y="4035942"/>
            <a:ext cx="40748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(5)</a:t>
            </a:r>
            <a:endParaRPr kumimoji="1" lang="ja-JP" altLang="en-US" sz="105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BAEEB779-5197-4AC0-958F-4A46FBDEFFC2}"/>
              </a:ext>
            </a:extLst>
          </p:cNvPr>
          <p:cNvSpPr/>
          <p:nvPr/>
        </p:nvSpPr>
        <p:spPr>
          <a:xfrm>
            <a:off x="887804" y="5512861"/>
            <a:ext cx="2522073" cy="2969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ログアウト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EE0048B8-9D27-4503-9C6F-5F41BF5B7C5C}"/>
              </a:ext>
            </a:extLst>
          </p:cNvPr>
          <p:cNvSpPr txBox="1"/>
          <p:nvPr/>
        </p:nvSpPr>
        <p:spPr>
          <a:xfrm>
            <a:off x="1352130" y="5531400"/>
            <a:ext cx="40748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(7)</a:t>
            </a:r>
            <a:endParaRPr kumimoji="1" lang="ja-JP" altLang="en-US" sz="105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3" name="グラフィックス 32">
            <a:extLst>
              <a:ext uri="{FF2B5EF4-FFF2-40B4-BE49-F238E27FC236}">
                <a16:creationId xmlns:a16="http://schemas.microsoft.com/office/drawing/2014/main" id="{E16C3ABA-518F-4A92-BC9B-17548085666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588265" y="5489071"/>
            <a:ext cx="407484" cy="354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9130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A5ACBA-5D09-4757-B2A2-7419247C4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4200"/>
            <a:ext cx="10515600" cy="529856"/>
          </a:xfrm>
        </p:spPr>
        <p:txBody>
          <a:bodyPr>
            <a:normAutofit/>
          </a:bodyPr>
          <a:lstStyle/>
          <a:p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05.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予定登録ダイアログ画面</a:t>
            </a:r>
            <a:endParaRPr kumimoji="1"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D4CD168B-80DC-4D0C-A9DF-EA629BB0C1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224" y="685102"/>
            <a:ext cx="2842214" cy="5764491"/>
          </a:xfrm>
          <a:prstGeom prst="rect">
            <a:avLst/>
          </a:prstGeom>
        </p:spPr>
      </p:pic>
      <p:graphicFrame>
        <p:nvGraphicFramePr>
          <p:cNvPr id="18" name="表 18">
            <a:extLst>
              <a:ext uri="{FF2B5EF4-FFF2-40B4-BE49-F238E27FC236}">
                <a16:creationId xmlns:a16="http://schemas.microsoft.com/office/drawing/2014/main" id="{942B2615-6B65-4867-94BB-D8C8609071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133717"/>
              </p:ext>
            </p:extLst>
          </p:nvPr>
        </p:nvGraphicFramePr>
        <p:xfrm>
          <a:off x="3891013" y="711621"/>
          <a:ext cx="7461518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0705">
                  <a:extLst>
                    <a:ext uri="{9D8B030D-6E8A-4147-A177-3AD203B41FA5}">
                      <a16:colId xmlns:a16="http://schemas.microsoft.com/office/drawing/2014/main" val="2024909937"/>
                    </a:ext>
                  </a:extLst>
                </a:gridCol>
                <a:gridCol w="6900813">
                  <a:extLst>
                    <a:ext uri="{9D8B030D-6E8A-4147-A177-3AD203B41FA5}">
                      <a16:colId xmlns:a16="http://schemas.microsoft.com/office/drawing/2014/main" val="296589516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No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説明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9916045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このダイアログは、予定管理画面に表示される事。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15751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(1)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件名を入力（必須）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50248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(2)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日付を選択（必須）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▼部分を押下すると、月カレンダーが表示され、そこから日付を選択する。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08466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(3)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重要チェックボックス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72778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(4)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終日チェックボックス。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ON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の場合は、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(5)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の時間を非表示にする。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97069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(5)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時間を選択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94729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(6)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ダイアログを閉じる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75172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(7)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登録を実行する。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内部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DB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に保存し、バックグラウンド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(※1)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で、未送信データ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(※2)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を</a:t>
                      </a:r>
                      <a:r>
                        <a:rPr kumimoji="1" lang="en-US" altLang="ja-JP" sz="140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Firestore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に送信する。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※1.Android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Service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にあたるバックグラウンドを使用する事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※2.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送信、未送信のフラグを持つこと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0206044"/>
                  </a:ext>
                </a:extLst>
              </a:tr>
            </a:tbl>
          </a:graphicData>
        </a:graphic>
      </p:graphicFrame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1ED462ED-5CB1-4097-A1D6-89D65DBD81C1}"/>
              </a:ext>
            </a:extLst>
          </p:cNvPr>
          <p:cNvSpPr/>
          <p:nvPr/>
        </p:nvSpPr>
        <p:spPr>
          <a:xfrm>
            <a:off x="979965" y="1604001"/>
            <a:ext cx="2368731" cy="3926692"/>
          </a:xfrm>
          <a:prstGeom prst="roundRect">
            <a:avLst>
              <a:gd name="adj" fmla="val 4535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BDD8AC27-236B-4911-B7E1-BD41397ADB31}"/>
              </a:ext>
            </a:extLst>
          </p:cNvPr>
          <p:cNvSpPr/>
          <p:nvPr/>
        </p:nvSpPr>
        <p:spPr>
          <a:xfrm>
            <a:off x="1057872" y="5227795"/>
            <a:ext cx="1036790" cy="2969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閉じる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4A24FFAE-F715-45DD-9D9F-A2B6826273AE}"/>
              </a:ext>
            </a:extLst>
          </p:cNvPr>
          <p:cNvSpPr/>
          <p:nvPr/>
        </p:nvSpPr>
        <p:spPr>
          <a:xfrm>
            <a:off x="2239897" y="5222411"/>
            <a:ext cx="1036790" cy="2969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登録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65FA7DD-FC69-49CE-B347-352EB83AF8E7}"/>
              </a:ext>
            </a:extLst>
          </p:cNvPr>
          <p:cNvSpPr txBox="1"/>
          <p:nvPr/>
        </p:nvSpPr>
        <p:spPr>
          <a:xfrm>
            <a:off x="979965" y="1598023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件名</a:t>
            </a: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B41DD19B-0CF5-44FA-9943-52B78034135B}"/>
              </a:ext>
            </a:extLst>
          </p:cNvPr>
          <p:cNvSpPr/>
          <p:nvPr/>
        </p:nvSpPr>
        <p:spPr>
          <a:xfrm>
            <a:off x="1048377" y="1904578"/>
            <a:ext cx="2260458" cy="36764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CA4F86CA-EEF2-4B8D-9091-392A0A270E96}"/>
              </a:ext>
            </a:extLst>
          </p:cNvPr>
          <p:cNvSpPr txBox="1"/>
          <p:nvPr/>
        </p:nvSpPr>
        <p:spPr>
          <a:xfrm>
            <a:off x="979965" y="1891859"/>
            <a:ext cx="567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(1)</a:t>
            </a:r>
            <a:endParaRPr kumimoji="1" lang="ja-JP" altLang="en-US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E9718436-9B99-4192-9AE5-15E1009A8F17}"/>
              </a:ext>
            </a:extLst>
          </p:cNvPr>
          <p:cNvSpPr/>
          <p:nvPr/>
        </p:nvSpPr>
        <p:spPr>
          <a:xfrm>
            <a:off x="1048377" y="2696453"/>
            <a:ext cx="2260458" cy="36764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86EBEAAD-4BA4-4F57-AFB7-20055AEBC357}"/>
              </a:ext>
            </a:extLst>
          </p:cNvPr>
          <p:cNvSpPr txBox="1"/>
          <p:nvPr/>
        </p:nvSpPr>
        <p:spPr>
          <a:xfrm>
            <a:off x="979965" y="2316755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日付</a:t>
            </a:r>
          </a:p>
        </p:txBody>
      </p:sp>
      <p:sp>
        <p:nvSpPr>
          <p:cNvPr id="7" name="フローチャート: 組合せ 6">
            <a:extLst>
              <a:ext uri="{FF2B5EF4-FFF2-40B4-BE49-F238E27FC236}">
                <a16:creationId xmlns:a16="http://schemas.microsoft.com/office/drawing/2014/main" id="{2800DCDD-A532-4D9B-9DAB-B31CE30B1375}"/>
              </a:ext>
            </a:extLst>
          </p:cNvPr>
          <p:cNvSpPr/>
          <p:nvPr/>
        </p:nvSpPr>
        <p:spPr>
          <a:xfrm>
            <a:off x="2839634" y="2762709"/>
            <a:ext cx="352662" cy="235132"/>
          </a:xfrm>
          <a:prstGeom prst="flowChartMerg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CF610191-7D4B-4C3A-B35A-D60C3101F8D1}"/>
              </a:ext>
            </a:extLst>
          </p:cNvPr>
          <p:cNvSpPr/>
          <p:nvPr/>
        </p:nvSpPr>
        <p:spPr>
          <a:xfrm>
            <a:off x="1039483" y="2700774"/>
            <a:ext cx="1760289" cy="36764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2021/10/13</a:t>
            </a:r>
            <a:endParaRPr kumimoji="1" lang="ja-JP" altLang="en-US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7F780BBC-C968-4022-8B43-B94961AC413B}"/>
              </a:ext>
            </a:extLst>
          </p:cNvPr>
          <p:cNvSpPr txBox="1"/>
          <p:nvPr/>
        </p:nvSpPr>
        <p:spPr>
          <a:xfrm>
            <a:off x="2752621" y="2357264"/>
            <a:ext cx="567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(2)</a:t>
            </a:r>
            <a:endParaRPr kumimoji="1" lang="ja-JP" altLang="en-US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20FD0136-8FDC-4DCA-99A2-D0B55CEDA572}"/>
              </a:ext>
            </a:extLst>
          </p:cNvPr>
          <p:cNvSpPr txBox="1"/>
          <p:nvPr/>
        </p:nvSpPr>
        <p:spPr>
          <a:xfrm>
            <a:off x="981497" y="3663672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時間</a:t>
            </a: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60FF6A36-A600-4386-9EBF-D64E94F5D5B2}"/>
              </a:ext>
            </a:extLst>
          </p:cNvPr>
          <p:cNvSpPr/>
          <p:nvPr/>
        </p:nvSpPr>
        <p:spPr>
          <a:xfrm>
            <a:off x="1081062" y="4036024"/>
            <a:ext cx="2260458" cy="36764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1" name="フローチャート: 組合せ 40">
            <a:extLst>
              <a:ext uri="{FF2B5EF4-FFF2-40B4-BE49-F238E27FC236}">
                <a16:creationId xmlns:a16="http://schemas.microsoft.com/office/drawing/2014/main" id="{E48B6EB2-FFED-4944-964D-FA033861DA4C}"/>
              </a:ext>
            </a:extLst>
          </p:cNvPr>
          <p:cNvSpPr/>
          <p:nvPr/>
        </p:nvSpPr>
        <p:spPr>
          <a:xfrm>
            <a:off x="2872319" y="4102280"/>
            <a:ext cx="352662" cy="235132"/>
          </a:xfrm>
          <a:prstGeom prst="flowChartMerg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642940B4-BBCC-4B72-9E0C-F29E9B55FC53}"/>
              </a:ext>
            </a:extLst>
          </p:cNvPr>
          <p:cNvSpPr/>
          <p:nvPr/>
        </p:nvSpPr>
        <p:spPr>
          <a:xfrm>
            <a:off x="1072168" y="4040345"/>
            <a:ext cx="1760289" cy="36764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10:00</a:t>
            </a:r>
            <a:endParaRPr kumimoji="1" lang="ja-JP" altLang="en-US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DC320175-0ADF-463F-81BE-8CED5EAD1BFD}"/>
              </a:ext>
            </a:extLst>
          </p:cNvPr>
          <p:cNvSpPr txBox="1"/>
          <p:nvPr/>
        </p:nvSpPr>
        <p:spPr>
          <a:xfrm>
            <a:off x="2785306" y="3696835"/>
            <a:ext cx="567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(5)</a:t>
            </a:r>
            <a:endParaRPr kumimoji="1" lang="ja-JP" altLang="en-US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12101040-1215-419E-8CCA-1E50A4E24799}"/>
              </a:ext>
            </a:extLst>
          </p:cNvPr>
          <p:cNvSpPr/>
          <p:nvPr/>
        </p:nvSpPr>
        <p:spPr>
          <a:xfrm>
            <a:off x="1051088" y="3192887"/>
            <a:ext cx="355866" cy="36764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52DB6770-4D46-432F-8C9B-D5204EDD983C}"/>
              </a:ext>
            </a:extLst>
          </p:cNvPr>
          <p:cNvSpPr txBox="1"/>
          <p:nvPr/>
        </p:nvSpPr>
        <p:spPr>
          <a:xfrm>
            <a:off x="1406954" y="3198534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重要</a:t>
            </a: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3F94419A-D174-4412-B4D4-E7EE1480C29C}"/>
              </a:ext>
            </a:extLst>
          </p:cNvPr>
          <p:cNvSpPr/>
          <p:nvPr/>
        </p:nvSpPr>
        <p:spPr>
          <a:xfrm>
            <a:off x="2129449" y="3188160"/>
            <a:ext cx="355866" cy="36764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250093BC-4F4E-4E0A-852E-E04E83F3D0AE}"/>
              </a:ext>
            </a:extLst>
          </p:cNvPr>
          <p:cNvSpPr txBox="1"/>
          <p:nvPr/>
        </p:nvSpPr>
        <p:spPr>
          <a:xfrm>
            <a:off x="2485315" y="3193807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終日</a:t>
            </a: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CCF176C0-4C19-4957-B7A9-408F0E65FF7A}"/>
              </a:ext>
            </a:extLst>
          </p:cNvPr>
          <p:cNvSpPr txBox="1"/>
          <p:nvPr/>
        </p:nvSpPr>
        <p:spPr>
          <a:xfrm>
            <a:off x="956294" y="3162146"/>
            <a:ext cx="567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(3)</a:t>
            </a:r>
            <a:endParaRPr kumimoji="1" lang="ja-JP" altLang="en-US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6FE57626-A563-4583-81A0-075A41080076}"/>
              </a:ext>
            </a:extLst>
          </p:cNvPr>
          <p:cNvSpPr txBox="1"/>
          <p:nvPr/>
        </p:nvSpPr>
        <p:spPr>
          <a:xfrm>
            <a:off x="2048636" y="3183839"/>
            <a:ext cx="567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(4)</a:t>
            </a:r>
            <a:endParaRPr kumimoji="1" lang="ja-JP" altLang="en-US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061941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C44D2AD-25EC-4051-A8C9-1E74694F43AB}"/>
              </a:ext>
            </a:extLst>
          </p:cNvPr>
          <p:cNvSpPr txBox="1"/>
          <p:nvPr/>
        </p:nvSpPr>
        <p:spPr>
          <a:xfrm>
            <a:off x="209005" y="110260"/>
            <a:ext cx="1137339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ご提案頂く見積書について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本仕様書から、この部分は、この仕様にした方が良い等、提案がありましたら、一緒にお願いします。</a:t>
            </a:r>
            <a:b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例えば、この技術を使用すると、工数が減るなどの理由でも構いません。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納品期限は、設けておりませんが、概ね１ヶ月程度を目途にしております。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使用するフリーのアドオン等ありましたら、事前に教えて下さい。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66777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971</Words>
  <Application>Microsoft Office PowerPoint</Application>
  <PresentationFormat>ワイド画面</PresentationFormat>
  <Paragraphs>149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3" baseType="lpstr">
      <vt:lpstr>Meiryo UI</vt:lpstr>
      <vt:lpstr>游ゴシック</vt:lpstr>
      <vt:lpstr>游ゴシック Light</vt:lpstr>
      <vt:lpstr>Arial</vt:lpstr>
      <vt:lpstr>Office テーマ</vt:lpstr>
      <vt:lpstr>予定管理アプリ</vt:lpstr>
      <vt:lpstr>PowerPoint プレゼンテーション</vt:lpstr>
      <vt:lpstr>01.ログイン画面</vt:lpstr>
      <vt:lpstr>02.新規登録画面</vt:lpstr>
      <vt:lpstr>03.パスワード再発行画面</vt:lpstr>
      <vt:lpstr>04.予定管理画面</vt:lpstr>
      <vt:lpstr>05.予定登録ダイアログ画面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予定管理アプリ</dc:title>
  <cp:lastModifiedBy>唐澤 裕司</cp:lastModifiedBy>
  <cp:revision>93</cp:revision>
  <dcterms:created xsi:type="dcterms:W3CDTF">2021-10-13T03:59:29Z</dcterms:created>
  <dcterms:modified xsi:type="dcterms:W3CDTF">2021-10-13T06:38:22Z</dcterms:modified>
</cp:coreProperties>
</file>