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9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4152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594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664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252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80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264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943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678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01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89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672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1F997-723E-4235-802D-2C4658C405C4}" type="datetimeFigureOut">
              <a:rPr kumimoji="1" lang="ja-JP" altLang="en-US" smtClean="0"/>
              <a:t>2023/5/22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99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13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SVOO</a:t>
            </a:r>
            <a:r>
              <a:rPr kumimoji="1" lang="ja-JP" altLang="en-US" sz="8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の文</a:t>
            </a:r>
            <a:endParaRPr kumimoji="1" lang="ja-JP" altLang="en-US" sz="138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4492054"/>
            <a:ext cx="9144000" cy="1655762"/>
          </a:xfrm>
        </p:spPr>
        <p:txBody>
          <a:bodyPr/>
          <a:lstStyle/>
          <a:p>
            <a:r>
              <a:rPr kumimoji="1" lang="ja-JP" altLang="en-US" sz="4800" dirty="0">
                <a:solidFill>
                  <a:srgbClr val="FF0000"/>
                </a:solidFill>
              </a:rPr>
              <a:t>第４文型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595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8472" y="285229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ja-JP" altLang="ja-JP" u="sng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en-US" altLang="ja-JP" u="sng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He </a:t>
            </a:r>
            <a:r>
              <a:rPr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en-US" altLang="ja-JP" u="sng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teaches </a:t>
            </a:r>
            <a:r>
              <a:rPr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en-US" altLang="ja-JP" u="sng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us </a:t>
            </a:r>
            <a:r>
              <a:rPr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en-US" altLang="ja-JP" u="sng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English</a:t>
            </a:r>
            <a:r>
              <a:rPr lang="ja-JP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ja-JP" dirty="0"/>
              <a:t>　　　　　　　　　　　　　　　　　　　</a:t>
            </a:r>
            <a:br>
              <a:rPr lang="ja-JP" altLang="ja-JP" dirty="0"/>
            </a:br>
            <a:r>
              <a:rPr lang="ja-JP" altLang="ja-JP" dirty="0"/>
              <a:t>　　</a:t>
            </a:r>
            <a:br>
              <a:rPr lang="ja-JP" altLang="ja-JP" dirty="0"/>
            </a:br>
            <a:r>
              <a:rPr lang="en-US" altLang="ja-JP" dirty="0"/>
              <a:t>S </a:t>
            </a:r>
            <a:r>
              <a:rPr lang="ja-JP" altLang="ja-JP" dirty="0"/>
              <a:t>は①（　　　　　　）と呼ばれていて、「</a:t>
            </a:r>
            <a:r>
              <a:rPr lang="en-US" altLang="ja-JP" dirty="0"/>
              <a:t>…</a:t>
            </a:r>
            <a:r>
              <a:rPr lang="ja-JP" altLang="ja-JP" dirty="0"/>
              <a:t>は」「</a:t>
            </a:r>
            <a:r>
              <a:rPr lang="en-US" altLang="ja-JP" dirty="0"/>
              <a:t>…</a:t>
            </a:r>
            <a:r>
              <a:rPr lang="ja-JP" altLang="ja-JP" dirty="0"/>
              <a:t>が」にあたる部分。</a:t>
            </a:r>
            <a:br>
              <a:rPr lang="ja-JP" altLang="ja-JP" dirty="0"/>
            </a:br>
            <a:r>
              <a:rPr lang="en-US" altLang="ja-JP" dirty="0"/>
              <a:t>V</a:t>
            </a:r>
            <a:r>
              <a:rPr lang="ja-JP" altLang="ja-JP" dirty="0"/>
              <a:t>は②（　　　　　　）と呼ばれていて、動作を表す部分。</a:t>
            </a:r>
            <a:br>
              <a:rPr lang="ja-JP" altLang="ja-JP" dirty="0"/>
            </a:br>
            <a:r>
              <a:rPr lang="en-US" altLang="ja-JP" dirty="0"/>
              <a:t>O1</a:t>
            </a:r>
            <a:r>
              <a:rPr lang="ja-JP" altLang="ja-JP" dirty="0"/>
              <a:t>は③（　　　　　　　　）と呼ばれていて、「</a:t>
            </a:r>
            <a:r>
              <a:rPr lang="en-US" altLang="ja-JP" dirty="0"/>
              <a:t>…</a:t>
            </a:r>
            <a:r>
              <a:rPr lang="ja-JP" altLang="ja-JP" dirty="0"/>
              <a:t>に」（主に人）にあたる部分。</a:t>
            </a:r>
            <a:br>
              <a:rPr lang="ja-JP" altLang="ja-JP" dirty="0"/>
            </a:br>
            <a:r>
              <a:rPr lang="en-US" altLang="ja-JP" dirty="0"/>
              <a:t>O2</a:t>
            </a:r>
            <a:r>
              <a:rPr lang="ja-JP" altLang="ja-JP" dirty="0"/>
              <a:t>は④（　　　　　　　　）と呼ばれていて、「</a:t>
            </a:r>
            <a:r>
              <a:rPr lang="en-US" altLang="ja-JP" dirty="0"/>
              <a:t>…</a:t>
            </a:r>
            <a:r>
              <a:rPr lang="ja-JP" altLang="ja-JP" dirty="0"/>
              <a:t>を」（主にモノ）にあたる部分。</a:t>
            </a:r>
            <a:br>
              <a:rPr lang="ja-JP" altLang="ja-JP" dirty="0"/>
            </a:b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2628929" y="1260455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主語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2628929" y="2591744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動詞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757168" y="3599867"/>
            <a:ext cx="24929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間接目的語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2757168" y="4753463"/>
            <a:ext cx="24929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直接目的語</a:t>
            </a:r>
          </a:p>
        </p:txBody>
      </p:sp>
    </p:spTree>
    <p:extLst>
      <p:ext uri="{BB962C8B-B14F-4D97-AF65-F5344CB8AC3E}">
        <p14:creationId xmlns:p14="http://schemas.microsoft.com/office/powerpoint/2010/main" val="421576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77240" y="323024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ja-JP" altLang="ja-JP" dirty="0"/>
              <a:t>１　</a:t>
            </a:r>
            <a:r>
              <a:rPr lang="en-US" altLang="ja-JP" u="sng" dirty="0"/>
              <a:t> He </a:t>
            </a:r>
            <a:r>
              <a:rPr lang="en-US" altLang="ja-JP" dirty="0"/>
              <a:t> </a:t>
            </a:r>
            <a:r>
              <a:rPr lang="en-US" altLang="ja-JP" u="sng" dirty="0"/>
              <a:t> showed </a:t>
            </a:r>
            <a:r>
              <a:rPr lang="en-US" altLang="ja-JP" dirty="0"/>
              <a:t> </a:t>
            </a:r>
            <a:r>
              <a:rPr lang="en-US" altLang="ja-JP" u="sng" dirty="0"/>
              <a:t> me </a:t>
            </a:r>
            <a:r>
              <a:rPr lang="en-US" altLang="ja-JP" dirty="0"/>
              <a:t> </a:t>
            </a:r>
            <a:r>
              <a:rPr lang="en-US" altLang="ja-JP" u="sng" dirty="0"/>
              <a:t> an interesting DVD </a:t>
            </a:r>
            <a:r>
              <a:rPr lang="en-US" altLang="ja-JP" dirty="0"/>
              <a:t>.   </a:t>
            </a:r>
            <a:br>
              <a:rPr lang="ja-JP" altLang="ja-JP" dirty="0"/>
            </a:br>
            <a:r>
              <a:rPr lang="ja-JP" altLang="ja-JP" dirty="0"/>
              <a:t>　　</a:t>
            </a:r>
            <a:br>
              <a:rPr lang="en-US" altLang="ja-JP" dirty="0"/>
            </a:br>
            <a:br>
              <a:rPr lang="ja-JP" altLang="ja-JP" dirty="0"/>
            </a:br>
            <a:r>
              <a:rPr lang="ja-JP" altLang="ja-JP" dirty="0"/>
              <a:t>２　</a:t>
            </a:r>
            <a:r>
              <a:rPr lang="en-US" altLang="ja-JP" u="sng" dirty="0"/>
              <a:t>Our coach</a:t>
            </a:r>
            <a:r>
              <a:rPr lang="en-US" altLang="ja-JP" dirty="0"/>
              <a:t> </a:t>
            </a:r>
            <a:r>
              <a:rPr lang="en-US" altLang="ja-JP" u="sng" dirty="0"/>
              <a:t> gives </a:t>
            </a:r>
            <a:r>
              <a:rPr lang="en-US" altLang="ja-JP" dirty="0"/>
              <a:t> </a:t>
            </a:r>
            <a:r>
              <a:rPr lang="en-US" altLang="ja-JP" u="sng" dirty="0"/>
              <a:t> us </a:t>
            </a:r>
            <a:r>
              <a:rPr lang="en-US" altLang="ja-JP" dirty="0"/>
              <a:t> </a:t>
            </a:r>
            <a:r>
              <a:rPr lang="en-US" altLang="ja-JP" u="sng" dirty="0"/>
              <a:t> good advice </a:t>
            </a:r>
            <a:r>
              <a:rPr lang="en-US" altLang="ja-JP" dirty="0"/>
              <a:t>.</a:t>
            </a:r>
            <a:r>
              <a:rPr lang="ja-JP" altLang="ja-JP" dirty="0"/>
              <a:t>　　　　</a:t>
            </a:r>
            <a:br>
              <a:rPr lang="ja-JP" altLang="ja-JP" dirty="0"/>
            </a:br>
            <a:br>
              <a:rPr lang="en-US" altLang="ja-JP" dirty="0"/>
            </a:br>
            <a:r>
              <a:rPr lang="en-US" altLang="ja-JP" dirty="0"/>
              <a:t>          </a:t>
            </a:r>
            <a:br>
              <a:rPr lang="ja-JP" altLang="ja-JP" dirty="0"/>
            </a:br>
            <a:r>
              <a:rPr lang="ja-JP" altLang="ja-JP" dirty="0"/>
              <a:t>３　</a:t>
            </a:r>
            <a:r>
              <a:rPr lang="en-US" altLang="ja-JP" u="sng" dirty="0"/>
              <a:t>My father</a:t>
            </a:r>
            <a:r>
              <a:rPr lang="en-US" altLang="ja-JP" dirty="0"/>
              <a:t>  </a:t>
            </a:r>
            <a:r>
              <a:rPr lang="en-US" altLang="ja-JP" u="sng" dirty="0"/>
              <a:t>bought</a:t>
            </a:r>
            <a:r>
              <a:rPr lang="en-US" altLang="ja-JP" dirty="0"/>
              <a:t> </a:t>
            </a:r>
            <a:r>
              <a:rPr lang="en-US" altLang="ja-JP" u="sng" dirty="0"/>
              <a:t> me </a:t>
            </a:r>
            <a:r>
              <a:rPr lang="en-US" altLang="ja-JP" dirty="0"/>
              <a:t> </a:t>
            </a:r>
            <a:r>
              <a:rPr lang="en-US" altLang="ja-JP" u="sng" dirty="0"/>
              <a:t>a watch</a:t>
            </a:r>
            <a:r>
              <a:rPr lang="en-US" altLang="ja-JP" dirty="0"/>
              <a:t>.  </a:t>
            </a:r>
            <a:r>
              <a:rPr lang="ja-JP" altLang="ja-JP" dirty="0"/>
              <a:t>　　　　　</a:t>
            </a:r>
            <a:br>
              <a:rPr lang="ja-JP" altLang="ja-JP" dirty="0"/>
            </a:br>
            <a:br>
              <a:rPr lang="en-US" altLang="ja-JP" dirty="0"/>
            </a:br>
            <a:r>
              <a:rPr lang="ja-JP" altLang="ja-JP" dirty="0"/>
              <a:t>　　</a:t>
            </a:r>
            <a:br>
              <a:rPr lang="ja-JP" altLang="ja-JP" dirty="0"/>
            </a:br>
            <a:r>
              <a:rPr lang="ja-JP" altLang="ja-JP" dirty="0"/>
              <a:t>４　</a:t>
            </a:r>
            <a:r>
              <a:rPr lang="en-US" altLang="ja-JP" u="sng" dirty="0"/>
              <a:t>Mr. Ueda</a:t>
            </a:r>
            <a:r>
              <a:rPr lang="en-US" altLang="ja-JP" dirty="0"/>
              <a:t> </a:t>
            </a:r>
            <a:r>
              <a:rPr lang="en-US" altLang="ja-JP" u="sng" dirty="0"/>
              <a:t>teaches</a:t>
            </a:r>
            <a:r>
              <a:rPr lang="en-US" altLang="ja-JP" dirty="0"/>
              <a:t> </a:t>
            </a:r>
            <a:r>
              <a:rPr lang="en-US" altLang="ja-JP" u="sng" dirty="0"/>
              <a:t>his students</a:t>
            </a:r>
            <a:r>
              <a:rPr lang="en-US" altLang="ja-JP" dirty="0"/>
              <a:t> </a:t>
            </a:r>
            <a:r>
              <a:rPr lang="en-US" altLang="ja-JP" u="sng" dirty="0"/>
              <a:t>judo</a:t>
            </a:r>
            <a:r>
              <a:rPr lang="en-US" altLang="ja-JP" dirty="0"/>
              <a:t>.           </a:t>
            </a:r>
            <a:br>
              <a:rPr lang="ja-JP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1772841" y="1150727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45811" y="1150727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4394120" y="1150727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6833313" y="1150727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274902" y="2668631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105420" y="2698048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5159763" y="2640173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6872196" y="2635671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378534" y="4381607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4243569" y="4381607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5446897" y="4421888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6898711" y="4333193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2400767" y="5934670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4105420" y="5934670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5984398" y="5886847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7764391" y="5878832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3074964-34C4-4D8E-811A-AED2121BA829}"/>
              </a:ext>
            </a:extLst>
          </p:cNvPr>
          <p:cNvSpPr/>
          <p:nvPr/>
        </p:nvSpPr>
        <p:spPr>
          <a:xfrm>
            <a:off x="4444419" y="59329"/>
            <a:ext cx="78258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～に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1672BB5-BF31-08DF-7790-9A1966496BBD}"/>
              </a:ext>
            </a:extLst>
          </p:cNvPr>
          <p:cNvSpPr/>
          <p:nvPr/>
        </p:nvSpPr>
        <p:spPr>
          <a:xfrm>
            <a:off x="6846939" y="72775"/>
            <a:ext cx="7553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～を</a:t>
            </a:r>
          </a:p>
        </p:txBody>
      </p:sp>
    </p:spTree>
    <p:extLst>
      <p:ext uri="{BB962C8B-B14F-4D97-AF65-F5344CB8AC3E}">
        <p14:creationId xmlns:p14="http://schemas.microsoft.com/office/powerpoint/2010/main" val="33256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6280" y="2596261"/>
            <a:ext cx="10515600" cy="1325563"/>
          </a:xfrm>
        </p:spPr>
        <p:txBody>
          <a:bodyPr>
            <a:noAutofit/>
          </a:bodyPr>
          <a:lstStyle/>
          <a:p>
            <a:r>
              <a:rPr lang="ja-JP" altLang="ja-JP" dirty="0"/>
              <a:t>５　</a:t>
            </a:r>
            <a:r>
              <a:rPr lang="en-US" altLang="ja-JP" u="sng" dirty="0"/>
              <a:t> I </a:t>
            </a:r>
            <a:r>
              <a:rPr lang="en-US" altLang="ja-JP" dirty="0"/>
              <a:t> </a:t>
            </a:r>
            <a:r>
              <a:rPr lang="en-US" altLang="ja-JP" u="sng" dirty="0"/>
              <a:t> made </a:t>
            </a:r>
            <a:r>
              <a:rPr lang="en-US" altLang="ja-JP" dirty="0"/>
              <a:t> </a:t>
            </a:r>
            <a:r>
              <a:rPr lang="en-US" altLang="ja-JP" u="sng" dirty="0"/>
              <a:t> her </a:t>
            </a:r>
            <a:r>
              <a:rPr lang="en-US" altLang="ja-JP" dirty="0"/>
              <a:t> </a:t>
            </a:r>
            <a:r>
              <a:rPr lang="en-US" altLang="ja-JP" u="sng" dirty="0"/>
              <a:t> a doll </a:t>
            </a:r>
            <a:r>
              <a:rPr lang="en-US" altLang="ja-JP" dirty="0"/>
              <a:t>.   		</a:t>
            </a:r>
            <a:br>
              <a:rPr lang="ja-JP" altLang="ja-JP" dirty="0"/>
            </a:br>
            <a:br>
              <a:rPr lang="en-US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６　</a:t>
            </a:r>
            <a:r>
              <a:rPr lang="en-US" altLang="ja-JP" u="sng" dirty="0"/>
              <a:t> He </a:t>
            </a:r>
            <a:r>
              <a:rPr lang="en-US" altLang="ja-JP" dirty="0"/>
              <a:t> </a:t>
            </a:r>
            <a:r>
              <a:rPr lang="en-US" altLang="ja-JP" u="sng" dirty="0"/>
              <a:t> told </a:t>
            </a:r>
            <a:r>
              <a:rPr lang="en-US" altLang="ja-JP" dirty="0"/>
              <a:t> </a:t>
            </a:r>
            <a:r>
              <a:rPr lang="en-US" altLang="ja-JP" u="sng" dirty="0"/>
              <a:t> his son </a:t>
            </a:r>
            <a:r>
              <a:rPr lang="en-US" altLang="ja-JP" dirty="0"/>
              <a:t> </a:t>
            </a:r>
            <a:r>
              <a:rPr lang="en-US" altLang="ja-JP" u="sng" dirty="0"/>
              <a:t> the story </a:t>
            </a:r>
            <a:r>
              <a:rPr lang="en-US" altLang="ja-JP" dirty="0"/>
              <a:t>.            </a:t>
            </a:r>
            <a:br>
              <a:rPr lang="ja-JP" altLang="ja-JP" dirty="0"/>
            </a:br>
            <a:r>
              <a:rPr lang="ja-JP" altLang="ja-JP" dirty="0"/>
              <a:t>　　</a:t>
            </a:r>
            <a:br>
              <a:rPr lang="en-US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７　</a:t>
            </a:r>
            <a:r>
              <a:rPr lang="en-US" altLang="ja-JP" dirty="0"/>
              <a:t>May </a:t>
            </a:r>
            <a:r>
              <a:rPr lang="en-US" altLang="ja-JP" u="sng" dirty="0"/>
              <a:t> I </a:t>
            </a:r>
            <a:r>
              <a:rPr lang="en-US" altLang="ja-JP" dirty="0"/>
              <a:t> </a:t>
            </a:r>
            <a:r>
              <a:rPr lang="en-US" altLang="ja-JP" u="sng" dirty="0"/>
              <a:t> ask </a:t>
            </a:r>
            <a:r>
              <a:rPr lang="en-US" altLang="ja-JP" dirty="0"/>
              <a:t> </a:t>
            </a:r>
            <a:r>
              <a:rPr lang="en-US" altLang="ja-JP" u="sng" dirty="0"/>
              <a:t> you </a:t>
            </a:r>
            <a:r>
              <a:rPr lang="en-US" altLang="ja-JP" dirty="0"/>
              <a:t>  </a:t>
            </a:r>
            <a:r>
              <a:rPr lang="en-US" altLang="ja-JP" u="sng" dirty="0"/>
              <a:t>a question</a:t>
            </a:r>
            <a:r>
              <a:rPr lang="en-US" altLang="ja-JP" dirty="0"/>
              <a:t>?           </a:t>
            </a:r>
            <a:br>
              <a:rPr lang="ja-JP" altLang="ja-JP" dirty="0"/>
            </a:br>
            <a:r>
              <a:rPr lang="ja-JP" altLang="ja-JP" dirty="0"/>
              <a:t>　　　　</a:t>
            </a:r>
            <a:r>
              <a:rPr lang="ja-JP" altLang="en-US" dirty="0"/>
              <a:t>　</a:t>
            </a: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1498559" y="1167598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605804" y="1167598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3899566" y="1167598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5191879" y="1167598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765706" y="2904958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753077" y="2904958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4325323" y="2904958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6392791" y="2904958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608047" y="4715470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3441925" y="4715470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4514299" y="4715470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6470729" y="4715470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D05E908-9167-4D78-5383-56B1CD903FF3}"/>
              </a:ext>
            </a:extLst>
          </p:cNvPr>
          <p:cNvSpPr/>
          <p:nvPr/>
        </p:nvSpPr>
        <p:spPr>
          <a:xfrm>
            <a:off x="3899566" y="143119"/>
            <a:ext cx="78258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～に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269E7C9-5F0A-8A6C-B33A-9DD24634B6CD}"/>
              </a:ext>
            </a:extLst>
          </p:cNvPr>
          <p:cNvSpPr/>
          <p:nvPr/>
        </p:nvSpPr>
        <p:spPr>
          <a:xfrm>
            <a:off x="5265616" y="124262"/>
            <a:ext cx="7553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～を</a:t>
            </a:r>
          </a:p>
        </p:txBody>
      </p:sp>
    </p:spTree>
    <p:extLst>
      <p:ext uri="{BB962C8B-B14F-4D97-AF65-F5344CB8AC3E}">
        <p14:creationId xmlns:p14="http://schemas.microsoft.com/office/powerpoint/2010/main" val="363868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2168" y="0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英語にしてください。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82168" y="132556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１</a:t>
            </a:r>
            <a:r>
              <a:rPr kumimoji="1" lang="en-US" altLang="ja-JP" dirty="0"/>
              <a:t>.  </a:t>
            </a:r>
            <a:r>
              <a:rPr kumimoji="1" lang="ja-JP" altLang="en-US" dirty="0"/>
              <a:t>父は私に時計を買ってくれました。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２</a:t>
            </a:r>
            <a:r>
              <a:rPr kumimoji="1" lang="en-US" altLang="ja-JP" dirty="0"/>
              <a:t>.  </a:t>
            </a:r>
            <a:r>
              <a:rPr lang="ja-JP" altLang="en-US" dirty="0"/>
              <a:t>できるだけ早く、あなたにメールを送ります。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３</a:t>
            </a:r>
            <a:r>
              <a:rPr lang="en-US" altLang="ja-JP" dirty="0"/>
              <a:t>.  </a:t>
            </a:r>
            <a:r>
              <a:rPr lang="ja-JP" altLang="en-US" dirty="0"/>
              <a:t>この本を読んで、良いアイデアがひらめきました！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sz="1800" dirty="0"/>
              <a:t>         （→  「この本は私に良いアイデアを与えてくれました」と考える）　</a:t>
            </a:r>
            <a:endParaRPr lang="en-US" altLang="ja-JP" sz="1800" dirty="0"/>
          </a:p>
        </p:txBody>
      </p:sp>
      <p:sp>
        <p:nvSpPr>
          <p:cNvPr id="4" name="正方形/長方形 3"/>
          <p:cNvSpPr/>
          <p:nvPr/>
        </p:nvSpPr>
        <p:spPr>
          <a:xfrm>
            <a:off x="582168" y="1962149"/>
            <a:ext cx="935961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My father bought </a:t>
            </a:r>
            <a:r>
              <a:rPr lang="en-US" altLang="ja-JP" sz="44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me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altLang="ja-JP" sz="44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 watch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.</a:t>
            </a:r>
            <a:endParaRPr lang="ja-JP" alt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582168" y="3501232"/>
            <a:ext cx="109311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I’ll send </a:t>
            </a:r>
            <a:r>
              <a:rPr lang="en-US" altLang="ja-JP" sz="36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you</a:t>
            </a:r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altLang="ja-JP" sz="36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an e-mail</a:t>
            </a:r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as soon as possible.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582168" y="5544046"/>
            <a:ext cx="100613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This book gave </a:t>
            </a:r>
            <a:r>
              <a:rPr lang="en-US" altLang="ja-JP" sz="44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me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altLang="ja-JP" sz="44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 great idea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.</a:t>
            </a:r>
            <a:endParaRPr lang="ja-JP" alt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2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13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SVOC</a:t>
            </a:r>
            <a:r>
              <a:rPr kumimoji="1" lang="ja-JP" altLang="en-US" sz="8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の文</a:t>
            </a:r>
            <a:endParaRPr kumimoji="1" lang="ja-JP" altLang="en-US" sz="138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4492054"/>
            <a:ext cx="9144000" cy="1655762"/>
          </a:xfrm>
        </p:spPr>
        <p:txBody>
          <a:bodyPr/>
          <a:lstStyle/>
          <a:p>
            <a:r>
              <a:rPr kumimoji="1" lang="ja-JP" altLang="en-US" sz="4800" dirty="0">
                <a:solidFill>
                  <a:srgbClr val="FF0000"/>
                </a:solidFill>
              </a:rPr>
              <a:t>第５文型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904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6720" y="682117"/>
            <a:ext cx="10817352" cy="5157851"/>
          </a:xfrm>
        </p:spPr>
        <p:txBody>
          <a:bodyPr>
            <a:normAutofit fontScale="90000"/>
          </a:bodyPr>
          <a:lstStyle/>
          <a:p>
            <a:r>
              <a:rPr lang="ja-JP" altLang="ja-JP" u="sng" dirty="0"/>
              <a:t>　</a:t>
            </a:r>
            <a:r>
              <a:rPr lang="en-US" altLang="ja-JP" u="sng" dirty="0"/>
              <a:t>Music </a:t>
            </a:r>
            <a:r>
              <a:rPr lang="en-US" altLang="ja-JP" dirty="0"/>
              <a:t> </a:t>
            </a:r>
            <a:r>
              <a:rPr lang="en-US" altLang="ja-JP" u="sng" dirty="0"/>
              <a:t> makes </a:t>
            </a:r>
            <a:r>
              <a:rPr lang="en-US" altLang="ja-JP" dirty="0"/>
              <a:t> </a:t>
            </a:r>
            <a:r>
              <a:rPr lang="en-US" altLang="ja-JP" u="sng" dirty="0"/>
              <a:t> me </a:t>
            </a:r>
            <a:r>
              <a:rPr lang="en-US" altLang="ja-JP" dirty="0"/>
              <a:t> </a:t>
            </a:r>
            <a:r>
              <a:rPr lang="en-US" altLang="ja-JP" u="sng" dirty="0"/>
              <a:t> happy </a:t>
            </a:r>
            <a:r>
              <a:rPr lang="en-US" altLang="ja-JP" dirty="0"/>
              <a:t>.   </a:t>
            </a:r>
            <a:br>
              <a:rPr lang="ja-JP" altLang="ja-JP" dirty="0"/>
            </a:br>
            <a:r>
              <a:rPr lang="en-US" altLang="ja-JP" dirty="0"/>
              <a:t>       (   )     (    )       (   )    (    )  </a:t>
            </a:r>
            <a:br>
              <a:rPr lang="ja-JP" altLang="ja-JP" dirty="0"/>
            </a:br>
            <a:r>
              <a:rPr lang="ja-JP" altLang="ja-JP" dirty="0"/>
              <a:t>　　</a:t>
            </a:r>
            <a:br>
              <a:rPr lang="ja-JP" altLang="ja-JP" dirty="0"/>
            </a:br>
            <a:r>
              <a:rPr lang="en-US" altLang="ja-JP" sz="3600" dirty="0"/>
              <a:t>S </a:t>
            </a:r>
            <a:r>
              <a:rPr lang="ja-JP" altLang="ja-JP" sz="3600" dirty="0"/>
              <a:t>は①（　　　　　　）と呼ばれていて、「</a:t>
            </a:r>
            <a:r>
              <a:rPr lang="en-US" altLang="ja-JP" sz="3600" dirty="0"/>
              <a:t>…</a:t>
            </a:r>
            <a:r>
              <a:rPr lang="ja-JP" altLang="ja-JP" sz="3600" dirty="0"/>
              <a:t>は」「</a:t>
            </a:r>
            <a:r>
              <a:rPr lang="en-US" altLang="ja-JP" sz="3600" dirty="0"/>
              <a:t>…</a:t>
            </a:r>
            <a:r>
              <a:rPr lang="ja-JP" altLang="ja-JP" sz="3600" dirty="0"/>
              <a:t>が」にあたる部分。</a:t>
            </a:r>
            <a:br>
              <a:rPr lang="en-US" altLang="ja-JP" sz="3600" dirty="0"/>
            </a:br>
            <a:br>
              <a:rPr lang="ja-JP" altLang="ja-JP" sz="3600" dirty="0"/>
            </a:br>
            <a:r>
              <a:rPr lang="en-US" altLang="ja-JP" sz="3600" dirty="0"/>
              <a:t>V</a:t>
            </a:r>
            <a:r>
              <a:rPr lang="ja-JP" altLang="ja-JP" sz="3600" dirty="0"/>
              <a:t>は②（　　　　　　）と呼ばれていて、動作を表す部分。</a:t>
            </a:r>
            <a:br>
              <a:rPr lang="ja-JP" altLang="ja-JP" sz="3600" dirty="0"/>
            </a:br>
            <a:br>
              <a:rPr lang="en-US" altLang="ja-JP" sz="3600" dirty="0"/>
            </a:br>
            <a:r>
              <a:rPr lang="en-US" altLang="ja-JP" sz="3600" dirty="0"/>
              <a:t>O</a:t>
            </a:r>
            <a:r>
              <a:rPr lang="ja-JP" altLang="ja-JP" sz="3600" dirty="0"/>
              <a:t>は③（　　　　　　　　）と呼ばれていて、「</a:t>
            </a:r>
            <a:r>
              <a:rPr lang="en-US" altLang="ja-JP" sz="3600" dirty="0"/>
              <a:t>…</a:t>
            </a:r>
            <a:r>
              <a:rPr lang="ja-JP" altLang="ja-JP" sz="3600" dirty="0"/>
              <a:t>を」にあたる部分。</a:t>
            </a:r>
            <a:br>
              <a:rPr lang="ja-JP" altLang="ja-JP" sz="3600" dirty="0"/>
            </a:br>
            <a:br>
              <a:rPr lang="en-US" altLang="ja-JP" sz="3600" dirty="0"/>
            </a:br>
            <a:r>
              <a:rPr lang="en-US" altLang="ja-JP" sz="3600" dirty="0"/>
              <a:t>C</a:t>
            </a:r>
            <a:r>
              <a:rPr lang="ja-JP" altLang="ja-JP" sz="3600" dirty="0"/>
              <a:t>は④（　　　　　　　　）と呼ばれていて、ここでは</a:t>
            </a:r>
            <a:r>
              <a:rPr lang="en-US" altLang="ja-JP" sz="3600" dirty="0"/>
              <a:t>O</a:t>
            </a:r>
            <a:r>
              <a:rPr lang="ja-JP" altLang="ja-JP" sz="3600" dirty="0"/>
              <a:t>の状態をあらわす部分。</a:t>
            </a:r>
            <a:br>
              <a:rPr lang="ja-JP" altLang="ja-JP" sz="3600" dirty="0"/>
            </a:br>
            <a:r>
              <a:rPr lang="ja-JP" altLang="ja-JP" sz="3600" dirty="0"/>
              <a:t>この文型では必ず⑤（　　　　）＝（　　　　　）になります。</a:t>
            </a:r>
            <a:br>
              <a:rPr lang="ja-JP" altLang="ja-JP" sz="3600" dirty="0"/>
            </a:br>
            <a:endParaRPr kumimoji="1" lang="ja-JP" altLang="en-US" sz="3600" dirty="0"/>
          </a:p>
        </p:txBody>
      </p:sp>
      <p:sp>
        <p:nvSpPr>
          <p:cNvPr id="4" name="正方形/長方形 3"/>
          <p:cNvSpPr/>
          <p:nvPr/>
        </p:nvSpPr>
        <p:spPr>
          <a:xfrm>
            <a:off x="1901201" y="1706243"/>
            <a:ext cx="14157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主語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1952497" y="2632481"/>
            <a:ext cx="13131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動詞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121552" y="3497163"/>
            <a:ext cx="15696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目的語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2301088" y="4345399"/>
            <a:ext cx="12105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補語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4483665" y="5244560"/>
            <a:ext cx="4908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561578" y="5244560"/>
            <a:ext cx="4315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6989EA8-7D94-4EA8-BCCC-7716E5C0D97C}"/>
              </a:ext>
            </a:extLst>
          </p:cNvPr>
          <p:cNvSpPr/>
          <p:nvPr/>
        </p:nvSpPr>
        <p:spPr>
          <a:xfrm>
            <a:off x="1399140" y="631194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429A0DD-C9C8-4A79-9F90-468DA9D15B90}"/>
              </a:ext>
            </a:extLst>
          </p:cNvPr>
          <p:cNvSpPr/>
          <p:nvPr/>
        </p:nvSpPr>
        <p:spPr>
          <a:xfrm>
            <a:off x="2584920" y="631194"/>
            <a:ext cx="57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600D85D-3F62-4050-981A-20B62C20A253}"/>
              </a:ext>
            </a:extLst>
          </p:cNvPr>
          <p:cNvSpPr/>
          <p:nvPr/>
        </p:nvSpPr>
        <p:spPr>
          <a:xfrm>
            <a:off x="4119697" y="631194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9C90E3A-7BCA-4953-9BE0-F7001D9DEDBB}"/>
              </a:ext>
            </a:extLst>
          </p:cNvPr>
          <p:cNvSpPr/>
          <p:nvPr/>
        </p:nvSpPr>
        <p:spPr>
          <a:xfrm>
            <a:off x="5256640" y="631194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56A9C99-B4C3-4503-82D2-2F3E675EC0AE}"/>
              </a:ext>
            </a:extLst>
          </p:cNvPr>
          <p:cNvSpPr txBox="1"/>
          <p:nvPr/>
        </p:nvSpPr>
        <p:spPr>
          <a:xfrm>
            <a:off x="7223760" y="467360"/>
            <a:ext cx="4409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音楽は私を幸せにしてくれます。</a:t>
            </a:r>
          </a:p>
        </p:txBody>
      </p:sp>
    </p:spTree>
    <p:extLst>
      <p:ext uri="{BB962C8B-B14F-4D97-AF65-F5344CB8AC3E}">
        <p14:creationId xmlns:p14="http://schemas.microsoft.com/office/powerpoint/2010/main" val="328119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2168" y="2913253"/>
            <a:ext cx="11073384" cy="1325563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【</a:t>
            </a:r>
            <a:r>
              <a:rPr lang="ja-JP" altLang="en-US" dirty="0"/>
              <a:t>この構文でよく使われる動詞</a:t>
            </a:r>
            <a:r>
              <a:rPr lang="en-US" altLang="ja-JP" dirty="0"/>
              <a:t>】</a:t>
            </a:r>
            <a:br>
              <a:rPr lang="en-US" altLang="ja-JP" dirty="0"/>
            </a:br>
            <a:br>
              <a:rPr lang="en-US" altLang="ja-JP" dirty="0"/>
            </a:br>
            <a:r>
              <a:rPr lang="en-US" altLang="ja-JP" sz="5300" dirty="0">
                <a:latin typeface="Arial Black" panose="020B0A04020102020204" pitchFamily="34" charset="0"/>
              </a:rPr>
              <a:t>call  O  C  =  O </a:t>
            </a:r>
            <a:r>
              <a:rPr lang="ja-JP" altLang="ja-JP" sz="5300" dirty="0">
                <a:latin typeface="Arial Black" panose="020B0A04020102020204" pitchFamily="34" charset="0"/>
              </a:rPr>
              <a:t>を</a:t>
            </a:r>
            <a:r>
              <a:rPr lang="en-US" altLang="ja-JP" sz="5300" dirty="0">
                <a:latin typeface="Arial Black" panose="020B0A04020102020204" pitchFamily="34" charset="0"/>
              </a:rPr>
              <a:t> C </a:t>
            </a:r>
            <a:r>
              <a:rPr lang="ja-JP" altLang="ja-JP" sz="5300" dirty="0">
                <a:latin typeface="Arial Black" panose="020B0A04020102020204" pitchFamily="34" charset="0"/>
              </a:rPr>
              <a:t>と呼ぶ</a:t>
            </a:r>
            <a:br>
              <a:rPr lang="en-US" altLang="ja-JP" sz="5300" dirty="0">
                <a:latin typeface="Arial Black" panose="020B0A04020102020204" pitchFamily="34" charset="0"/>
              </a:rPr>
            </a:br>
            <a:br>
              <a:rPr lang="ja-JP" altLang="ja-JP" sz="3100" dirty="0">
                <a:latin typeface="Arial Black" panose="020B0A04020102020204" pitchFamily="34" charset="0"/>
              </a:rPr>
            </a:br>
            <a:r>
              <a:rPr lang="en-US" altLang="ja-JP" sz="5300" dirty="0">
                <a:latin typeface="Arial Black" panose="020B0A04020102020204" pitchFamily="34" charset="0"/>
              </a:rPr>
              <a:t>name O  C  =  O </a:t>
            </a:r>
            <a:r>
              <a:rPr lang="ja-JP" altLang="ja-JP" sz="5300" dirty="0">
                <a:latin typeface="Arial Black" panose="020B0A04020102020204" pitchFamily="34" charset="0"/>
              </a:rPr>
              <a:t>を</a:t>
            </a:r>
            <a:r>
              <a:rPr lang="en-US" altLang="ja-JP" sz="5300" dirty="0">
                <a:latin typeface="Arial Black" panose="020B0A04020102020204" pitchFamily="34" charset="0"/>
              </a:rPr>
              <a:t> C </a:t>
            </a:r>
            <a:r>
              <a:rPr lang="ja-JP" altLang="ja-JP" sz="5300" dirty="0">
                <a:latin typeface="Arial Black" panose="020B0A04020102020204" pitchFamily="34" charset="0"/>
              </a:rPr>
              <a:t>と名づける</a:t>
            </a:r>
            <a:br>
              <a:rPr lang="ja-JP" altLang="ja-JP" sz="5300" dirty="0">
                <a:latin typeface="Arial Black" panose="020B0A04020102020204" pitchFamily="34" charset="0"/>
              </a:rPr>
            </a:br>
            <a:br>
              <a:rPr lang="en-US" altLang="ja-JP" sz="3100" dirty="0">
                <a:latin typeface="Arial Black" panose="020B0A04020102020204" pitchFamily="34" charset="0"/>
              </a:rPr>
            </a:br>
            <a:r>
              <a:rPr lang="en-US" altLang="ja-JP" sz="5300" dirty="0">
                <a:latin typeface="Arial Black" panose="020B0A04020102020204" pitchFamily="34" charset="0"/>
              </a:rPr>
              <a:t>keep  O  C  =  O </a:t>
            </a:r>
            <a:r>
              <a:rPr lang="ja-JP" altLang="ja-JP" sz="5300" dirty="0">
                <a:latin typeface="Arial Black" panose="020B0A04020102020204" pitchFamily="34" charset="0"/>
              </a:rPr>
              <a:t>を</a:t>
            </a:r>
            <a:r>
              <a:rPr lang="en-US" altLang="ja-JP" sz="5300" dirty="0">
                <a:latin typeface="Arial Black" panose="020B0A04020102020204" pitchFamily="34" charset="0"/>
              </a:rPr>
              <a:t> C </a:t>
            </a:r>
            <a:r>
              <a:rPr lang="ja-JP" altLang="ja-JP" sz="5300" dirty="0">
                <a:latin typeface="Arial Black" panose="020B0A04020102020204" pitchFamily="34" charset="0"/>
              </a:rPr>
              <a:t>の状態に保つ</a:t>
            </a:r>
            <a:br>
              <a:rPr lang="ja-JP" altLang="ja-JP" sz="5300" dirty="0">
                <a:latin typeface="Arial Black" panose="020B0A04020102020204" pitchFamily="34" charset="0"/>
              </a:rPr>
            </a:br>
            <a:br>
              <a:rPr lang="en-US" altLang="ja-JP" sz="3100" dirty="0">
                <a:latin typeface="Arial Black" panose="020B0A04020102020204" pitchFamily="34" charset="0"/>
              </a:rPr>
            </a:br>
            <a:r>
              <a:rPr lang="en-US" altLang="ja-JP" sz="5300" dirty="0">
                <a:latin typeface="Arial Black" panose="020B0A04020102020204" pitchFamily="34" charset="0"/>
              </a:rPr>
              <a:t>find  O  C  =  O </a:t>
            </a:r>
            <a:r>
              <a:rPr lang="ja-JP" altLang="ja-JP" sz="5300" dirty="0">
                <a:latin typeface="Arial Black" panose="020B0A04020102020204" pitchFamily="34" charset="0"/>
              </a:rPr>
              <a:t>を</a:t>
            </a:r>
            <a:r>
              <a:rPr lang="en-US" altLang="ja-JP" sz="5300" dirty="0">
                <a:latin typeface="Arial Black" panose="020B0A04020102020204" pitchFamily="34" charset="0"/>
              </a:rPr>
              <a:t> C </a:t>
            </a:r>
            <a:r>
              <a:rPr lang="ja-JP" altLang="ja-JP" sz="5300" dirty="0">
                <a:latin typeface="Arial Black" panose="020B0A04020102020204" pitchFamily="34" charset="0"/>
              </a:rPr>
              <a:t>だと思う</a:t>
            </a:r>
            <a:br>
              <a:rPr lang="en-US" altLang="ja-JP" sz="5300" dirty="0">
                <a:latin typeface="Arial Black" panose="020B0A04020102020204" pitchFamily="34" charset="0"/>
              </a:rPr>
            </a:br>
            <a:r>
              <a:rPr lang="ja-JP" altLang="en-US" sz="5300" dirty="0">
                <a:latin typeface="Arial Black" panose="020B0A04020102020204" pitchFamily="34" charset="0"/>
              </a:rPr>
              <a:t>　　　　　　　　　　　</a:t>
            </a:r>
            <a:r>
              <a:rPr lang="ja-JP" altLang="ja-JP" sz="5300" dirty="0">
                <a:latin typeface="Arial Black" panose="020B0A04020102020204" pitchFamily="34" charset="0"/>
              </a:rPr>
              <a:t>（</a:t>
            </a:r>
            <a:r>
              <a:rPr lang="en-US" altLang="ja-JP" sz="5300" dirty="0">
                <a:latin typeface="Arial Black" panose="020B0A04020102020204" pitchFamily="34" charset="0"/>
              </a:rPr>
              <a:t>O</a:t>
            </a:r>
            <a:r>
              <a:rPr lang="ja-JP" altLang="ja-JP" sz="5300" dirty="0">
                <a:latin typeface="Arial Black" panose="020B0A04020102020204" pitchFamily="34" charset="0"/>
              </a:rPr>
              <a:t>が</a:t>
            </a:r>
            <a:r>
              <a:rPr lang="en-US" altLang="ja-JP" sz="5300" dirty="0">
                <a:latin typeface="Arial Black" panose="020B0A04020102020204" pitchFamily="34" charset="0"/>
              </a:rPr>
              <a:t>C</a:t>
            </a:r>
            <a:r>
              <a:rPr lang="ja-JP" altLang="ja-JP" sz="5300" dirty="0">
                <a:latin typeface="Arial Black" panose="020B0A04020102020204" pitchFamily="34" charset="0"/>
              </a:rPr>
              <a:t>だとわかる）</a:t>
            </a:r>
            <a:br>
              <a:rPr lang="ja-JP" altLang="ja-JP" sz="5300" dirty="0">
                <a:latin typeface="Arial Black" panose="020B0A04020102020204" pitchFamily="34" charset="0"/>
              </a:rPr>
            </a:br>
            <a:endParaRPr kumimoji="1" lang="ja-JP" altLang="en-US" sz="53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601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2856" y="499237"/>
            <a:ext cx="10515600" cy="6645275"/>
          </a:xfrm>
        </p:spPr>
        <p:txBody>
          <a:bodyPr>
            <a:normAutofit/>
          </a:bodyPr>
          <a:lstStyle/>
          <a:p>
            <a:pPr fontAlgn="base"/>
            <a:r>
              <a:rPr lang="ja-JP" altLang="ja-JP" dirty="0"/>
              <a:t>１　</a:t>
            </a:r>
            <a:r>
              <a:rPr lang="en-US" altLang="ja-JP" u="sng" dirty="0"/>
              <a:t>We</a:t>
            </a:r>
            <a:r>
              <a:rPr lang="en-US" altLang="ja-JP" dirty="0"/>
              <a:t>  </a:t>
            </a:r>
            <a:r>
              <a:rPr lang="en-US" altLang="ja-JP" u="sng" dirty="0"/>
              <a:t>call</a:t>
            </a:r>
            <a:r>
              <a:rPr lang="en-US" altLang="ja-JP" dirty="0"/>
              <a:t>  </a:t>
            </a:r>
            <a:r>
              <a:rPr lang="en-US" altLang="ja-JP" u="sng" dirty="0"/>
              <a:t>the cat</a:t>
            </a:r>
            <a:r>
              <a:rPr lang="en-US" altLang="ja-JP" dirty="0"/>
              <a:t>  </a:t>
            </a:r>
            <a:r>
              <a:rPr lang="en-US" altLang="ja-JP" u="sng" dirty="0"/>
              <a:t>Tama</a:t>
            </a:r>
            <a:r>
              <a:rPr lang="en-US" altLang="ja-JP" dirty="0"/>
              <a:t>.</a:t>
            </a:r>
            <a:r>
              <a:rPr lang="ja-JP" altLang="ja-JP" dirty="0"/>
              <a:t>　　　　　　　</a:t>
            </a:r>
            <a:br>
              <a:rPr lang="ja-JP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２　</a:t>
            </a:r>
            <a:r>
              <a:rPr lang="en-US" altLang="ja-JP" u="sng" dirty="0"/>
              <a:t>My grandmother</a:t>
            </a:r>
            <a:r>
              <a:rPr lang="en-US" altLang="ja-JP" dirty="0"/>
              <a:t> </a:t>
            </a:r>
            <a:r>
              <a:rPr lang="en-US" altLang="ja-JP" u="sng" dirty="0"/>
              <a:t>named</a:t>
            </a:r>
            <a:r>
              <a:rPr lang="en-US" altLang="ja-JP" dirty="0"/>
              <a:t> </a:t>
            </a:r>
            <a:r>
              <a:rPr lang="en-US" altLang="ja-JP" u="sng" dirty="0"/>
              <a:t>me</a:t>
            </a:r>
            <a:r>
              <a:rPr lang="en-US" altLang="ja-JP" dirty="0"/>
              <a:t> </a:t>
            </a:r>
            <a:r>
              <a:rPr lang="en-US" altLang="ja-JP" u="sng" dirty="0"/>
              <a:t>Aki</a:t>
            </a:r>
            <a:r>
              <a:rPr lang="en-US" altLang="ja-JP" dirty="0"/>
              <a:t>.</a:t>
            </a:r>
            <a:r>
              <a:rPr lang="ja-JP" altLang="ja-JP" dirty="0"/>
              <a:t>　　　　</a:t>
            </a:r>
            <a:r>
              <a:rPr lang="en-US" altLang="ja-JP" dirty="0"/>
              <a:t>	</a:t>
            </a:r>
            <a:br>
              <a:rPr lang="ja-JP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３　</a:t>
            </a:r>
            <a:r>
              <a:rPr lang="en-US" altLang="ja-JP" u="sng" dirty="0"/>
              <a:t>Hiroshi</a:t>
            </a:r>
            <a:r>
              <a:rPr lang="en-US" altLang="ja-JP" dirty="0"/>
              <a:t> always </a:t>
            </a:r>
            <a:r>
              <a:rPr lang="en-US" altLang="ja-JP" u="sng" dirty="0"/>
              <a:t>keeps</a:t>
            </a:r>
            <a:r>
              <a:rPr lang="en-US" altLang="ja-JP" dirty="0"/>
              <a:t> </a:t>
            </a:r>
            <a:r>
              <a:rPr lang="en-US" altLang="ja-JP" u="sng" dirty="0"/>
              <a:t>his room</a:t>
            </a:r>
            <a:r>
              <a:rPr lang="en-US" altLang="ja-JP" dirty="0"/>
              <a:t> </a:t>
            </a:r>
            <a:r>
              <a:rPr lang="en-US" altLang="ja-JP" u="sng" dirty="0"/>
              <a:t>clean</a:t>
            </a:r>
            <a:r>
              <a:rPr lang="en-US" altLang="ja-JP" dirty="0"/>
              <a:t>.    </a:t>
            </a:r>
            <a:br>
              <a:rPr lang="ja-JP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４　</a:t>
            </a:r>
            <a:r>
              <a:rPr lang="en-US" altLang="ja-JP" u="sng" dirty="0"/>
              <a:t>The news</a:t>
            </a:r>
            <a:r>
              <a:rPr lang="en-US" altLang="ja-JP" dirty="0"/>
              <a:t>  </a:t>
            </a:r>
            <a:r>
              <a:rPr lang="en-US" altLang="ja-JP" u="sng" dirty="0"/>
              <a:t>made</a:t>
            </a:r>
            <a:r>
              <a:rPr lang="en-US" altLang="ja-JP" dirty="0"/>
              <a:t> </a:t>
            </a:r>
            <a:r>
              <a:rPr lang="en-US" altLang="ja-JP" u="sng" dirty="0"/>
              <a:t> her </a:t>
            </a:r>
            <a:r>
              <a:rPr lang="en-US" altLang="ja-JP" dirty="0"/>
              <a:t> </a:t>
            </a:r>
            <a:r>
              <a:rPr lang="en-US" altLang="ja-JP" u="sng" dirty="0"/>
              <a:t> sad </a:t>
            </a:r>
            <a:r>
              <a:rPr lang="en-US" altLang="ja-JP" dirty="0"/>
              <a:t> .	</a:t>
            </a:r>
            <a:r>
              <a:rPr lang="ja-JP" altLang="ja-JP" dirty="0"/>
              <a:t>　　　</a:t>
            </a:r>
            <a:br>
              <a:rPr lang="en-US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５　</a:t>
            </a:r>
            <a:r>
              <a:rPr lang="en-US" altLang="ja-JP" u="sng" dirty="0"/>
              <a:t>Everyone</a:t>
            </a:r>
            <a:r>
              <a:rPr lang="en-US" altLang="ja-JP" dirty="0"/>
              <a:t> </a:t>
            </a:r>
            <a:r>
              <a:rPr lang="en-US" altLang="ja-JP" u="sng" dirty="0"/>
              <a:t>finds</a:t>
            </a:r>
            <a:r>
              <a:rPr lang="en-US" altLang="ja-JP" dirty="0"/>
              <a:t> </a:t>
            </a:r>
            <a:r>
              <a:rPr lang="en-US" altLang="ja-JP" u="sng" dirty="0"/>
              <a:t>the TV program</a:t>
            </a:r>
            <a:r>
              <a:rPr lang="en-US" altLang="ja-JP" dirty="0"/>
              <a:t> </a:t>
            </a:r>
            <a:r>
              <a:rPr lang="en-US" altLang="ja-JP" u="sng" dirty="0"/>
              <a:t>interesting</a:t>
            </a:r>
            <a:r>
              <a:rPr lang="en-US" altLang="ja-JP" dirty="0"/>
              <a:t>. </a:t>
            </a:r>
            <a:br>
              <a:rPr lang="ja-JP" altLang="ja-JP" dirty="0"/>
            </a:b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1669247" y="125294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752610" y="1259038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4171062" y="1252942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5789657" y="1252942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280741" y="2447758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054313" y="2447758"/>
            <a:ext cx="57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7219227" y="2447758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8173185" y="2447758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258963" y="36303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232997" y="3697438"/>
            <a:ext cx="57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7091211" y="3630382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8707396" y="3630382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2501579" y="4851848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4349077" y="4851848"/>
            <a:ext cx="57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615486" y="4851848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6814532" y="4796135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2539249" y="6073314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035877" y="6060557"/>
            <a:ext cx="57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6576102" y="6040568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9527252" y="6040568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447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109093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英語にしてください。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545209"/>
            <a:ext cx="105156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kumimoji="1" lang="ja-JP" altLang="en-US" dirty="0"/>
              <a:t>みんな彼女をメアリーと呼んでいます。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514350" indent="-514350">
              <a:buAutoNum type="arabicPeriod" startAt="2"/>
            </a:pPr>
            <a:r>
              <a:rPr kumimoji="1" lang="ja-JP" altLang="en-US" dirty="0"/>
              <a:t>彼は自分の犬をポチと名付けました。</a:t>
            </a:r>
            <a:endParaRPr kumimoji="1" lang="en-US" altLang="ja-JP" dirty="0"/>
          </a:p>
          <a:p>
            <a:pPr marL="514350" indent="-514350">
              <a:buAutoNum type="arabicPeriod" startAt="2"/>
            </a:pPr>
            <a:endParaRPr lang="en-US" altLang="ja-JP" dirty="0"/>
          </a:p>
          <a:p>
            <a:pPr marL="514350" indent="-514350">
              <a:buAutoNum type="arabicPeriod" startAt="2"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3.   </a:t>
            </a:r>
            <a:r>
              <a:rPr kumimoji="1" lang="ja-JP" altLang="en-US" dirty="0"/>
              <a:t>私はその本が面白いと思いました</a:t>
            </a:r>
            <a:r>
              <a:rPr kumimoji="1" lang="en-US" altLang="ja-JP" dirty="0"/>
              <a:t>(</a:t>
            </a:r>
            <a:r>
              <a:rPr kumimoji="1" lang="ja-JP" altLang="en-US" dirty="0"/>
              <a:t>気づきました</a:t>
            </a:r>
            <a:r>
              <a:rPr kumimoji="1" lang="en-US" altLang="ja-JP" dirty="0"/>
              <a:t>)</a:t>
            </a:r>
            <a:r>
              <a:rPr kumimoji="1" lang="ja-JP" altLang="en-US" dirty="0" err="1"/>
              <a:t>。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1212984" y="2023109"/>
            <a:ext cx="77566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Everyone calls </a:t>
            </a:r>
            <a:r>
              <a:rPr lang="en-US" altLang="ja-JP" sz="4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her 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Mary.</a:t>
            </a:r>
            <a:endParaRPr lang="ja-JP" alt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217573" y="3697901"/>
            <a:ext cx="774744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He names his dog </a:t>
            </a:r>
            <a:r>
              <a:rPr lang="en-US" altLang="ja-JP" sz="44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Pochi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.</a:t>
            </a:r>
            <a:endParaRPr lang="ja-JP" alt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212984" y="5511826"/>
            <a:ext cx="893174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 found the book interesting.</a:t>
            </a:r>
            <a:endParaRPr lang="ja-JP" alt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6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上級編</a:t>
            </a:r>
            <a:r>
              <a:rPr kumimoji="1" lang="en-US" altLang="ja-JP" dirty="0"/>
              <a:t>】</a:t>
            </a:r>
            <a:r>
              <a:rPr kumimoji="1" lang="ja-JP" altLang="en-US" dirty="0"/>
              <a:t>　</a:t>
            </a:r>
            <a:r>
              <a:rPr kumimoji="1" lang="en-US" altLang="ja-JP" sz="3200" dirty="0">
                <a:solidFill>
                  <a:srgbClr val="FF0000"/>
                </a:solidFill>
              </a:rPr>
              <a:t>※SVOC</a:t>
            </a:r>
            <a:r>
              <a:rPr kumimoji="1" lang="ja-JP" altLang="en-US" sz="3200" dirty="0">
                <a:solidFill>
                  <a:srgbClr val="FF0000"/>
                </a:solidFill>
              </a:rPr>
              <a:t>を使って書いてみよう。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私は学校で勉強することがとても大切だと気づきました。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316897" y="2696476"/>
            <a:ext cx="1120191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* I found </a:t>
            </a:r>
            <a:r>
              <a:rPr lang="en-US" altLang="ja-JP" sz="3600" b="0" u="sng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to study at school</a:t>
            </a:r>
            <a:r>
              <a:rPr lang="en-US" altLang="ja-JP" sz="3600" b="0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altLang="ja-JP" sz="36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very important</a:t>
            </a:r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.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下矢印 4"/>
          <p:cNvSpPr/>
          <p:nvPr/>
        </p:nvSpPr>
        <p:spPr>
          <a:xfrm>
            <a:off x="5498926" y="3845490"/>
            <a:ext cx="418927" cy="5386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673190" y="4634205"/>
            <a:ext cx="647279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 found </a:t>
            </a:r>
            <a:r>
              <a:rPr lang="en-US" altLang="ja-JP" sz="3600" b="0" u="sng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it</a:t>
            </a:r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very important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012618" y="4633780"/>
            <a:ext cx="486248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0" u="sng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to study at school</a:t>
            </a:r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.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66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3230" y="2658621"/>
            <a:ext cx="10515600" cy="1325563"/>
          </a:xfrm>
        </p:spPr>
        <p:txBody>
          <a:bodyPr>
            <a:noAutofit/>
          </a:bodyPr>
          <a:lstStyle/>
          <a:p>
            <a:r>
              <a:rPr kumimoji="1" lang="ja-JP" altLang="en-US" sz="8800" dirty="0"/>
              <a:t>それでは、教科書・ワークで演習してみましょう。</a:t>
            </a:r>
          </a:p>
        </p:txBody>
      </p:sp>
    </p:spTree>
    <p:extLst>
      <p:ext uri="{BB962C8B-B14F-4D97-AF65-F5344CB8AC3E}">
        <p14:creationId xmlns:p14="http://schemas.microsoft.com/office/powerpoint/2010/main" val="2102000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689</Words>
  <Application>Microsoft Office PowerPoint</Application>
  <PresentationFormat>ワイド画面</PresentationFormat>
  <Paragraphs>106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HGS創英角ｺﾞｼｯｸUB</vt:lpstr>
      <vt:lpstr>Arial</vt:lpstr>
      <vt:lpstr>Arial Black</vt:lpstr>
      <vt:lpstr>Calibri</vt:lpstr>
      <vt:lpstr>Calibri Light</vt:lpstr>
      <vt:lpstr>Office テーマ</vt:lpstr>
      <vt:lpstr>SVOOの文</vt:lpstr>
      <vt:lpstr>　He   teaches   us   English　　　　　　　　　　　　　　　　　　　　 　　 S は①（　　　　　　）と呼ばれていて、「…は」「…が」にあたる部分。 Vは②（　　　　　　）と呼ばれていて、動作を表す部分。 O1は③（　　　　　　　　）と呼ばれていて、「…に」（主に人）にあたる部分。 O2は④（　　　　　　　　）と呼ばれていて、「…を」（主にモノ）にあたる部分。 </vt:lpstr>
      <vt:lpstr>１　 He   showed   me   an interesting DVD .    　　  ２　Our coach  gives   us   good advice .　　　　             ３　My father  bought  me  a watch.  　　　　　  　　 ４　Mr. Ueda teaches his students judo.              </vt:lpstr>
      <vt:lpstr>５　 I   made   her   a doll .         ６　 He   told   his son   the story .             　　   ７　May  I   ask   you   a question?            　　　　　 </vt:lpstr>
      <vt:lpstr>英語にしてください。</vt:lpstr>
      <vt:lpstr>SVOCの文</vt:lpstr>
      <vt:lpstr>　Music   makes   me   happy .           (   )     (    )       (   )    (    )   　　 S は①（　　　　　　）と呼ばれていて、「…は」「…が」にあたる部分。  Vは②（　　　　　　）と呼ばれていて、動作を表す部分。  Oは③（　　　　　　　　）と呼ばれていて、「…を」にあたる部分。  Cは④（　　　　　　　　）と呼ばれていて、ここではOの状態をあらわす部分。 この文型では必ず⑤（　　　　）＝（　　　　　）になります。 </vt:lpstr>
      <vt:lpstr>【この構文でよく使われる動詞】  call  O  C  =  O を C と呼ぶ  name O  C  =  O を C と名づける  keep  O  C  =  O を C の状態に保つ  find  O  C  =  O を C だと思う 　　　　　　　　　　　（OがCだとわかる） </vt:lpstr>
      <vt:lpstr>１　We  call  the cat  Tama.　　　　　　　   ２　My grandmother named me Aki.　　　　    ３　Hiroshi always keeps his room clean.       ４　The news  made  her   sad  . 　　　   ５　Everyone finds the TV program interesting.  </vt:lpstr>
      <vt:lpstr>英語にしてください。</vt:lpstr>
      <vt:lpstr>【上級編】　※SVOCを使って書いてみよう。</vt:lpstr>
      <vt:lpstr>それでは、教科書・ワークで演習してみましょう。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SVOOの文</dc:title>
  <dc:creator>mamo</dc:creator>
  <cp:lastModifiedBy>Ishitobi Mamoru</cp:lastModifiedBy>
  <cp:revision>9</cp:revision>
  <dcterms:created xsi:type="dcterms:W3CDTF">2022-05-18T21:30:06Z</dcterms:created>
  <dcterms:modified xsi:type="dcterms:W3CDTF">2023-05-22T12:31:02Z</dcterms:modified>
</cp:coreProperties>
</file>