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6" r:id="rId2"/>
    <p:sldId id="270" r:id="rId3"/>
    <p:sldId id="276" r:id="rId4"/>
    <p:sldId id="273" r:id="rId5"/>
    <p:sldId id="278" r:id="rId6"/>
    <p:sldId id="277" r:id="rId7"/>
    <p:sldId id="272" r:id="rId8"/>
    <p:sldId id="267" r:id="rId9"/>
    <p:sldId id="268" r:id="rId10"/>
    <p:sldId id="274" r:id="rId11"/>
    <p:sldId id="275" r:id="rId12"/>
  </p:sldIdLst>
  <p:sldSz cx="7559675" cy="10691813"/>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A60854E-E90D-25E6-0DB3-2DB03764130B}" name="中原 元気" initials="中原" userId="e75fbc667f1f1730"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CC09"/>
    <a:srgbClr val="A5E11F"/>
    <a:srgbClr val="FACD6A"/>
    <a:srgbClr val="C8A063"/>
    <a:srgbClr val="80D28A"/>
    <a:srgbClr val="9FE296"/>
    <a:srgbClr val="E71873"/>
    <a:srgbClr val="F8B62A"/>
    <a:srgbClr val="F18E77"/>
    <a:srgbClr val="F5AE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580BAA-28C3-44A0-96ED-46EEFCEA626E}" v="2" dt="2022-07-04T01:00:38.9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51" d="100"/>
          <a:sy n="51" d="100"/>
        </p:scale>
        <p:origin x="175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ひかり 尾道" userId="b28113632a00f509" providerId="LiveId" clId="{99580BAA-28C3-44A0-96ED-46EEFCEA626E}"/>
    <pc:docChg chg="modSld">
      <pc:chgData name="ひかり 尾道" userId="b28113632a00f509" providerId="LiveId" clId="{99580BAA-28C3-44A0-96ED-46EEFCEA626E}" dt="2022-07-04T01:00:38.978" v="16"/>
      <pc:docMkLst>
        <pc:docMk/>
      </pc:docMkLst>
      <pc:sldChg chg="modSp mod delCm">
        <pc:chgData name="ひかり 尾道" userId="b28113632a00f509" providerId="LiveId" clId="{99580BAA-28C3-44A0-96ED-46EEFCEA626E}" dt="2022-07-04T01:00:38.978" v="16"/>
        <pc:sldMkLst>
          <pc:docMk/>
          <pc:sldMk cId="2769272910" sldId="276"/>
        </pc:sldMkLst>
        <pc:spChg chg="mod">
          <ac:chgData name="ひかり 尾道" userId="b28113632a00f509" providerId="LiveId" clId="{99580BAA-28C3-44A0-96ED-46EEFCEA626E}" dt="2022-07-04T01:00:38.978" v="16"/>
          <ac:spMkLst>
            <pc:docMk/>
            <pc:sldMk cId="2769272910" sldId="276"/>
            <ac:spMk id="104" creationId="{FF9BBA9A-D025-D890-2AA8-EA900CD311C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ja-JP" altLang="en-US" sz="1200" dirty="0">
                <a:latin typeface="UD デジタル 教科書体 N-B" panose="02020700000000000000" pitchFamily="17" charset="-128"/>
                <a:ea typeface="UD デジタル 教科書体 N-B" panose="02020700000000000000" pitchFamily="17" charset="-128"/>
              </a:rPr>
              <a:t>スキル評価</a:t>
            </a:r>
          </a:p>
        </c:rich>
      </c:tx>
      <c:layout>
        <c:manualLayout>
          <c:xMode val="edge"/>
          <c:yMode val="edge"/>
          <c:x val="0.12376990370152663"/>
          <c:y val="8.3072631145371723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ja-JP"/>
        </a:p>
      </c:txPr>
    </c:title>
    <c:autoTitleDeleted val="0"/>
    <c:plotArea>
      <c:layout>
        <c:manualLayout>
          <c:layoutTarget val="inner"/>
          <c:xMode val="edge"/>
          <c:yMode val="edge"/>
          <c:x val="0.35637826109507098"/>
          <c:y val="0.17754704478930577"/>
          <c:w val="0.40966442488891963"/>
          <c:h val="0.64675248182778733"/>
        </c:manualLayout>
      </c:layout>
      <c:radarChart>
        <c:radarStyle val="marker"/>
        <c:varyColors val="0"/>
        <c:ser>
          <c:idx val="0"/>
          <c:order val="0"/>
          <c:tx>
            <c:strRef>
              <c:f>Sheet1!$B$1</c:f>
              <c:strCache>
                <c:ptCount val="1"/>
                <c:pt idx="0">
                  <c:v>スキル評価</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Sheet1!$A$2:$A$4</c:f>
              <c:strCache>
                <c:ptCount val="3"/>
                <c:pt idx="0">
                  <c:v>ビジネスマナー</c:v>
                </c:pt>
                <c:pt idx="1">
                  <c:v>協調性</c:v>
                </c:pt>
                <c:pt idx="2">
                  <c:v>自己コントロール力</c:v>
                </c:pt>
              </c:strCache>
            </c:strRef>
          </c:cat>
          <c:val>
            <c:numRef>
              <c:f>Sheet1!$B$2:$B$4</c:f>
              <c:numCache>
                <c:formatCode>General</c:formatCode>
                <c:ptCount val="3"/>
                <c:pt idx="0">
                  <c:v>3</c:v>
                </c:pt>
                <c:pt idx="1">
                  <c:v>2.5</c:v>
                </c:pt>
                <c:pt idx="2">
                  <c:v>3</c:v>
                </c:pt>
              </c:numCache>
            </c:numRef>
          </c:val>
          <c:extLst>
            <c:ext xmlns:c16="http://schemas.microsoft.com/office/drawing/2014/chart" uri="{C3380CC4-5D6E-409C-BE32-E72D297353CC}">
              <c16:uniqueId val="{00000000-E6DC-4C08-A6DD-4F9E24F1F708}"/>
            </c:ext>
          </c:extLst>
        </c:ser>
        <c:dLbls>
          <c:showLegendKey val="0"/>
          <c:showVal val="0"/>
          <c:showCatName val="0"/>
          <c:showSerName val="0"/>
          <c:showPercent val="0"/>
          <c:showBubbleSize val="0"/>
        </c:dLbls>
        <c:axId val="1132081503"/>
        <c:axId val="1132082335"/>
      </c:radarChart>
      <c:catAx>
        <c:axId val="11320815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UD デジタル 教科書体 N-B" panose="02020700000000000000" pitchFamily="17" charset="-128"/>
                <a:ea typeface="UD デジタル 教科書体 N-B" panose="02020700000000000000" pitchFamily="17" charset="-128"/>
                <a:cs typeface="+mn-cs"/>
              </a:defRPr>
            </a:pPr>
            <a:endParaRPr lang="ja-JP"/>
          </a:p>
        </c:txPr>
        <c:crossAx val="1132082335"/>
        <c:crosses val="autoZero"/>
        <c:auto val="1"/>
        <c:lblAlgn val="ctr"/>
        <c:lblOffset val="100"/>
        <c:noMultiLvlLbl val="0"/>
      </c:catAx>
      <c:valAx>
        <c:axId val="11320823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ja-JP"/>
          </a:p>
        </c:txPr>
        <c:crossAx val="113208150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71" name="テキスト プレースホルダー 70"/>
          <p:cNvSpPr>
            <a:spLocks noGrp="1"/>
          </p:cNvSpPr>
          <p:nvPr>
            <p:ph type="body" sz="quarter" idx="10" hasCustomPrompt="1"/>
          </p:nvPr>
        </p:nvSpPr>
        <p:spPr>
          <a:xfrm>
            <a:off x="4708524" y="199869"/>
            <a:ext cx="2632075" cy="329113"/>
          </a:xfrm>
        </p:spPr>
        <p:txBody>
          <a:bodyPr>
            <a:normAutofit/>
          </a:bodyPr>
          <a:lstStyle>
            <a:lvl1pPr marL="0" indent="0">
              <a:buNone/>
              <a:defRPr sz="16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zh-CN" dirty="0"/>
              <a:t>20XX</a:t>
            </a:r>
            <a:r>
              <a:rPr kumimoji="1" lang="zh-CN" altLang="en-US" dirty="0"/>
              <a:t>年 春号　〇月～〇月</a:t>
            </a:r>
            <a:endParaRPr kumimoji="1" lang="ja-JP" altLang="en-US" dirty="0"/>
          </a:p>
        </p:txBody>
      </p:sp>
      <p:sp>
        <p:nvSpPr>
          <p:cNvPr id="72" name="テキスト プレースホルダー 70"/>
          <p:cNvSpPr>
            <a:spLocks noGrp="1"/>
          </p:cNvSpPr>
          <p:nvPr>
            <p:ph type="body" sz="quarter" idx="11" hasCustomPrompt="1"/>
          </p:nvPr>
        </p:nvSpPr>
        <p:spPr>
          <a:xfrm rot="21104793">
            <a:off x="5588278" y="1023743"/>
            <a:ext cx="641272" cy="640215"/>
          </a:xfrm>
        </p:spPr>
        <p:txBody>
          <a:bodyPr>
            <a:normAutofit/>
          </a:bodyPr>
          <a:lstStyle>
            <a:lvl1pPr marL="0" indent="0">
              <a:buNone/>
              <a:defRPr sz="1200">
                <a:solidFill>
                  <a:srgbClr val="FFFF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入会費年会費</a:t>
            </a:r>
          </a:p>
        </p:txBody>
      </p:sp>
      <p:sp>
        <p:nvSpPr>
          <p:cNvPr id="73" name="テキスト プレースホルダー 70"/>
          <p:cNvSpPr>
            <a:spLocks noGrp="1"/>
          </p:cNvSpPr>
          <p:nvPr>
            <p:ph type="body" sz="quarter" idx="12" hasCustomPrompt="1"/>
          </p:nvPr>
        </p:nvSpPr>
        <p:spPr>
          <a:xfrm rot="21078415">
            <a:off x="6229899" y="905785"/>
            <a:ext cx="1120574" cy="640215"/>
          </a:xfrm>
        </p:spPr>
        <p:txBody>
          <a:bodyPr>
            <a:noAutofit/>
          </a:bodyPr>
          <a:lstStyle>
            <a:lvl1pPr marL="0" indent="0">
              <a:buNone/>
              <a:defRPr sz="2400" b="1">
                <a:solidFill>
                  <a:srgbClr val="FFFF00"/>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無料</a:t>
            </a:r>
            <a:r>
              <a:rPr kumimoji="1" lang="en-US" altLang="ja-JP" dirty="0"/>
              <a:t>!</a:t>
            </a:r>
            <a:endParaRPr kumimoji="1" lang="ja-JP" altLang="en-US" dirty="0"/>
          </a:p>
        </p:txBody>
      </p:sp>
      <p:sp>
        <p:nvSpPr>
          <p:cNvPr id="75" name="テキスト プレースホルダー 74"/>
          <p:cNvSpPr>
            <a:spLocks noGrp="1"/>
          </p:cNvSpPr>
          <p:nvPr>
            <p:ph type="body" sz="quarter" idx="13" hasCustomPrompt="1"/>
          </p:nvPr>
        </p:nvSpPr>
        <p:spPr>
          <a:xfrm>
            <a:off x="546893" y="2081213"/>
            <a:ext cx="3050382" cy="398054"/>
          </a:xfrm>
        </p:spPr>
        <p:txBody>
          <a:bodyPr>
            <a:normAutofit/>
          </a:bodyPr>
          <a:lstStyle>
            <a:lvl1pPr marL="0" indent="0">
              <a:buNone/>
              <a:defRPr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ここにコース名を入れましょう</a:t>
            </a:r>
          </a:p>
        </p:txBody>
      </p:sp>
      <p:sp>
        <p:nvSpPr>
          <p:cNvPr id="76" name="テキスト プレースホルダー 74"/>
          <p:cNvSpPr>
            <a:spLocks noGrp="1"/>
          </p:cNvSpPr>
          <p:nvPr>
            <p:ph type="body" sz="quarter" idx="14" hasCustomPrompt="1"/>
          </p:nvPr>
        </p:nvSpPr>
        <p:spPr>
          <a:xfrm>
            <a:off x="4207668" y="2081213"/>
            <a:ext cx="3050382" cy="398054"/>
          </a:xfrm>
        </p:spPr>
        <p:txBody>
          <a:bodyPr>
            <a:normAutofit/>
          </a:bodyPr>
          <a:lstStyle>
            <a:lvl1pPr marL="0" indent="0">
              <a:buNone/>
              <a:defRPr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ここにコース名を入れましょう</a:t>
            </a:r>
          </a:p>
        </p:txBody>
      </p:sp>
      <p:sp>
        <p:nvSpPr>
          <p:cNvPr id="80" name="テキスト プレースホルダー 79"/>
          <p:cNvSpPr>
            <a:spLocks noGrp="1"/>
          </p:cNvSpPr>
          <p:nvPr>
            <p:ph type="body" sz="quarter" idx="15" hasCustomPrompt="1"/>
          </p:nvPr>
        </p:nvSpPr>
        <p:spPr>
          <a:xfrm>
            <a:off x="1709736" y="2503888"/>
            <a:ext cx="2062164" cy="718139"/>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a:t>
            </a:r>
          </a:p>
          <a:p>
            <a:pPr lvl="0"/>
            <a:endParaRPr kumimoji="1" lang="ja-JP" altLang="en-US" dirty="0"/>
          </a:p>
        </p:txBody>
      </p:sp>
      <p:sp>
        <p:nvSpPr>
          <p:cNvPr id="81" name="テキスト プレースホルダー 79"/>
          <p:cNvSpPr>
            <a:spLocks noGrp="1"/>
          </p:cNvSpPr>
          <p:nvPr>
            <p:ph type="body" sz="quarter" idx="16" hasCustomPrompt="1"/>
          </p:nvPr>
        </p:nvSpPr>
        <p:spPr>
          <a:xfrm>
            <a:off x="1709736" y="3188886"/>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84" name="図プレースホルダー 83"/>
          <p:cNvSpPr>
            <a:spLocks noGrp="1"/>
          </p:cNvSpPr>
          <p:nvPr>
            <p:ph type="pic" sz="quarter" idx="17" hasCustomPrompt="1"/>
          </p:nvPr>
        </p:nvSpPr>
        <p:spPr>
          <a:xfrm>
            <a:off x="314325" y="2503487"/>
            <a:ext cx="1381125" cy="1181100"/>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85" name="テキスト プレースホルダー 79"/>
          <p:cNvSpPr>
            <a:spLocks noGrp="1"/>
          </p:cNvSpPr>
          <p:nvPr>
            <p:ph type="body" sz="quarter" idx="18" hasCustomPrompt="1"/>
          </p:nvPr>
        </p:nvSpPr>
        <p:spPr>
          <a:xfrm>
            <a:off x="5367336" y="2503888"/>
            <a:ext cx="2062164" cy="718139"/>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a:t>
            </a:r>
          </a:p>
          <a:p>
            <a:pPr lvl="0"/>
            <a:endParaRPr kumimoji="1" lang="ja-JP" altLang="en-US" dirty="0"/>
          </a:p>
        </p:txBody>
      </p:sp>
      <p:sp>
        <p:nvSpPr>
          <p:cNvPr id="86" name="テキスト プレースホルダー 79"/>
          <p:cNvSpPr>
            <a:spLocks noGrp="1"/>
          </p:cNvSpPr>
          <p:nvPr>
            <p:ph type="body" sz="quarter" idx="19" hasCustomPrompt="1"/>
          </p:nvPr>
        </p:nvSpPr>
        <p:spPr>
          <a:xfrm>
            <a:off x="5367336" y="3188886"/>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87" name="図プレースホルダー 86"/>
          <p:cNvSpPr>
            <a:spLocks noGrp="1"/>
          </p:cNvSpPr>
          <p:nvPr>
            <p:ph type="pic" sz="quarter" idx="20" hasCustomPrompt="1"/>
          </p:nvPr>
        </p:nvSpPr>
        <p:spPr>
          <a:xfrm>
            <a:off x="3971925" y="2503487"/>
            <a:ext cx="1381125" cy="1181100"/>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3"/>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12" name="テキスト プレースホルダー 74"/>
          <p:cNvSpPr>
            <a:spLocks noGrp="1"/>
          </p:cNvSpPr>
          <p:nvPr>
            <p:ph type="body" sz="quarter" idx="21" hasCustomPrompt="1"/>
          </p:nvPr>
        </p:nvSpPr>
        <p:spPr>
          <a:xfrm>
            <a:off x="546893" y="3919538"/>
            <a:ext cx="3050382" cy="398054"/>
          </a:xfrm>
        </p:spPr>
        <p:txBody>
          <a:bodyPr>
            <a:normAutofit/>
          </a:bodyPr>
          <a:lstStyle>
            <a:lvl1pPr marL="0" indent="0">
              <a:buNone/>
              <a:defRPr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ここにコース名を入れましょう</a:t>
            </a:r>
          </a:p>
        </p:txBody>
      </p:sp>
      <p:sp>
        <p:nvSpPr>
          <p:cNvPr id="113" name="テキスト プレースホルダー 74"/>
          <p:cNvSpPr>
            <a:spLocks noGrp="1"/>
          </p:cNvSpPr>
          <p:nvPr>
            <p:ph type="body" sz="quarter" idx="22" hasCustomPrompt="1"/>
          </p:nvPr>
        </p:nvSpPr>
        <p:spPr>
          <a:xfrm>
            <a:off x="4207668" y="3919538"/>
            <a:ext cx="3050382" cy="398054"/>
          </a:xfrm>
        </p:spPr>
        <p:txBody>
          <a:bodyPr>
            <a:normAutofit/>
          </a:bodyPr>
          <a:lstStyle>
            <a:lvl1pPr marL="0" indent="0">
              <a:buNone/>
              <a:defRPr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ここにコース名を入れましょう</a:t>
            </a:r>
          </a:p>
        </p:txBody>
      </p:sp>
      <p:sp>
        <p:nvSpPr>
          <p:cNvPr id="114" name="テキスト プレースホルダー 79"/>
          <p:cNvSpPr>
            <a:spLocks noGrp="1"/>
          </p:cNvSpPr>
          <p:nvPr>
            <p:ph type="body" sz="quarter" idx="23" hasCustomPrompt="1"/>
          </p:nvPr>
        </p:nvSpPr>
        <p:spPr>
          <a:xfrm>
            <a:off x="1709736" y="4342213"/>
            <a:ext cx="2062164" cy="718139"/>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a:t>
            </a:r>
          </a:p>
          <a:p>
            <a:pPr lvl="0"/>
            <a:endParaRPr kumimoji="1" lang="ja-JP" altLang="en-US" dirty="0"/>
          </a:p>
        </p:txBody>
      </p:sp>
      <p:sp>
        <p:nvSpPr>
          <p:cNvPr id="115" name="テキスト プレースホルダー 79"/>
          <p:cNvSpPr>
            <a:spLocks noGrp="1"/>
          </p:cNvSpPr>
          <p:nvPr>
            <p:ph type="body" sz="quarter" idx="24" hasCustomPrompt="1"/>
          </p:nvPr>
        </p:nvSpPr>
        <p:spPr>
          <a:xfrm>
            <a:off x="1709736" y="5027211"/>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116" name="図プレースホルダー 115"/>
          <p:cNvSpPr>
            <a:spLocks noGrp="1"/>
          </p:cNvSpPr>
          <p:nvPr>
            <p:ph type="pic" sz="quarter" idx="25" hasCustomPrompt="1"/>
          </p:nvPr>
        </p:nvSpPr>
        <p:spPr>
          <a:xfrm>
            <a:off x="314325" y="4341812"/>
            <a:ext cx="1381125" cy="1181100"/>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3"/>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17" name="テキスト プレースホルダー 79"/>
          <p:cNvSpPr>
            <a:spLocks noGrp="1"/>
          </p:cNvSpPr>
          <p:nvPr>
            <p:ph type="body" sz="quarter" idx="26" hasCustomPrompt="1"/>
          </p:nvPr>
        </p:nvSpPr>
        <p:spPr>
          <a:xfrm>
            <a:off x="5367336" y="4342213"/>
            <a:ext cx="2062164" cy="718139"/>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a:t>
            </a:r>
          </a:p>
          <a:p>
            <a:pPr lvl="0"/>
            <a:endParaRPr kumimoji="1" lang="ja-JP" altLang="en-US" dirty="0"/>
          </a:p>
        </p:txBody>
      </p:sp>
      <p:sp>
        <p:nvSpPr>
          <p:cNvPr id="118" name="テキスト プレースホルダー 79"/>
          <p:cNvSpPr>
            <a:spLocks noGrp="1"/>
          </p:cNvSpPr>
          <p:nvPr>
            <p:ph type="body" sz="quarter" idx="27" hasCustomPrompt="1"/>
          </p:nvPr>
        </p:nvSpPr>
        <p:spPr>
          <a:xfrm>
            <a:off x="5367336" y="5027211"/>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119" name="図プレースホルダー 118"/>
          <p:cNvSpPr>
            <a:spLocks noGrp="1"/>
          </p:cNvSpPr>
          <p:nvPr>
            <p:ph type="pic" sz="quarter" idx="28" hasCustomPrompt="1"/>
          </p:nvPr>
        </p:nvSpPr>
        <p:spPr>
          <a:xfrm>
            <a:off x="3971925" y="4341812"/>
            <a:ext cx="1381125" cy="1181100"/>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28" name="テキスト プレースホルダー 74"/>
          <p:cNvSpPr>
            <a:spLocks noGrp="1"/>
          </p:cNvSpPr>
          <p:nvPr>
            <p:ph type="body" sz="quarter" idx="29" hasCustomPrompt="1"/>
          </p:nvPr>
        </p:nvSpPr>
        <p:spPr>
          <a:xfrm>
            <a:off x="546893" y="5761246"/>
            <a:ext cx="3050382" cy="398054"/>
          </a:xfrm>
        </p:spPr>
        <p:txBody>
          <a:bodyPr>
            <a:normAutofit/>
          </a:bodyPr>
          <a:lstStyle>
            <a:lvl1pPr marL="0" indent="0">
              <a:buNone/>
              <a:defRPr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ここにコース名を入れましょう</a:t>
            </a:r>
          </a:p>
        </p:txBody>
      </p:sp>
      <p:sp>
        <p:nvSpPr>
          <p:cNvPr id="129" name="テキスト プレースホルダー 74"/>
          <p:cNvSpPr>
            <a:spLocks noGrp="1"/>
          </p:cNvSpPr>
          <p:nvPr>
            <p:ph type="body" sz="quarter" idx="30" hasCustomPrompt="1"/>
          </p:nvPr>
        </p:nvSpPr>
        <p:spPr>
          <a:xfrm>
            <a:off x="4207668" y="5761246"/>
            <a:ext cx="3050382" cy="398054"/>
          </a:xfrm>
        </p:spPr>
        <p:txBody>
          <a:bodyPr>
            <a:normAutofit/>
          </a:bodyPr>
          <a:lstStyle>
            <a:lvl1pPr marL="0" indent="0">
              <a:buNone/>
              <a:defRPr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ここにコース名を入れましょう</a:t>
            </a:r>
          </a:p>
        </p:txBody>
      </p:sp>
      <p:sp>
        <p:nvSpPr>
          <p:cNvPr id="130" name="テキスト プレースホルダー 79"/>
          <p:cNvSpPr>
            <a:spLocks noGrp="1"/>
          </p:cNvSpPr>
          <p:nvPr>
            <p:ph type="body" sz="quarter" idx="31" hasCustomPrompt="1"/>
          </p:nvPr>
        </p:nvSpPr>
        <p:spPr>
          <a:xfrm>
            <a:off x="1709736" y="6183921"/>
            <a:ext cx="2062164" cy="718139"/>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a:t>
            </a:r>
          </a:p>
          <a:p>
            <a:pPr lvl="0"/>
            <a:endParaRPr kumimoji="1" lang="ja-JP" altLang="en-US" dirty="0"/>
          </a:p>
        </p:txBody>
      </p:sp>
      <p:sp>
        <p:nvSpPr>
          <p:cNvPr id="131" name="テキスト プレースホルダー 79"/>
          <p:cNvSpPr>
            <a:spLocks noGrp="1"/>
          </p:cNvSpPr>
          <p:nvPr>
            <p:ph type="body" sz="quarter" idx="32" hasCustomPrompt="1"/>
          </p:nvPr>
        </p:nvSpPr>
        <p:spPr>
          <a:xfrm>
            <a:off x="1709736" y="6868919"/>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132" name="図プレースホルダー 131"/>
          <p:cNvSpPr>
            <a:spLocks noGrp="1"/>
          </p:cNvSpPr>
          <p:nvPr>
            <p:ph type="pic" sz="quarter" idx="33" hasCustomPrompt="1"/>
          </p:nvPr>
        </p:nvSpPr>
        <p:spPr>
          <a:xfrm>
            <a:off x="314325" y="6183520"/>
            <a:ext cx="1381125" cy="1181100"/>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33" name="テキスト プレースホルダー 79"/>
          <p:cNvSpPr>
            <a:spLocks noGrp="1"/>
          </p:cNvSpPr>
          <p:nvPr>
            <p:ph type="body" sz="quarter" idx="34" hasCustomPrompt="1"/>
          </p:nvPr>
        </p:nvSpPr>
        <p:spPr>
          <a:xfrm>
            <a:off x="5367336" y="6183921"/>
            <a:ext cx="2062164" cy="718139"/>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a:t>
            </a:r>
          </a:p>
          <a:p>
            <a:pPr lvl="0"/>
            <a:endParaRPr kumimoji="1" lang="ja-JP" altLang="en-US" dirty="0"/>
          </a:p>
        </p:txBody>
      </p:sp>
      <p:sp>
        <p:nvSpPr>
          <p:cNvPr id="134" name="テキスト プレースホルダー 79"/>
          <p:cNvSpPr>
            <a:spLocks noGrp="1"/>
          </p:cNvSpPr>
          <p:nvPr>
            <p:ph type="body" sz="quarter" idx="35" hasCustomPrompt="1"/>
          </p:nvPr>
        </p:nvSpPr>
        <p:spPr>
          <a:xfrm>
            <a:off x="5367336" y="6868919"/>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135" name="図プレースホルダー 134"/>
          <p:cNvSpPr>
            <a:spLocks noGrp="1"/>
          </p:cNvSpPr>
          <p:nvPr>
            <p:ph type="pic" sz="quarter" idx="36" hasCustomPrompt="1"/>
          </p:nvPr>
        </p:nvSpPr>
        <p:spPr>
          <a:xfrm>
            <a:off x="3971925" y="6183520"/>
            <a:ext cx="1381125" cy="1181100"/>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3"/>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44" name="テキスト プレースホルダー 74"/>
          <p:cNvSpPr>
            <a:spLocks noGrp="1"/>
          </p:cNvSpPr>
          <p:nvPr>
            <p:ph type="body" sz="quarter" idx="37" hasCustomPrompt="1"/>
          </p:nvPr>
        </p:nvSpPr>
        <p:spPr>
          <a:xfrm>
            <a:off x="546893" y="7603355"/>
            <a:ext cx="3050382" cy="398054"/>
          </a:xfrm>
        </p:spPr>
        <p:txBody>
          <a:bodyPr>
            <a:normAutofit/>
          </a:bodyPr>
          <a:lstStyle>
            <a:lvl1pPr marL="0" indent="0">
              <a:buNone/>
              <a:defRPr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ここにコース名を入れましょう</a:t>
            </a:r>
          </a:p>
        </p:txBody>
      </p:sp>
      <p:sp>
        <p:nvSpPr>
          <p:cNvPr id="145" name="テキスト プレースホルダー 74"/>
          <p:cNvSpPr>
            <a:spLocks noGrp="1"/>
          </p:cNvSpPr>
          <p:nvPr>
            <p:ph type="body" sz="quarter" idx="38" hasCustomPrompt="1"/>
          </p:nvPr>
        </p:nvSpPr>
        <p:spPr>
          <a:xfrm>
            <a:off x="4207668" y="7603355"/>
            <a:ext cx="3050382" cy="398054"/>
          </a:xfrm>
        </p:spPr>
        <p:txBody>
          <a:bodyPr>
            <a:normAutofit/>
          </a:bodyPr>
          <a:lstStyle>
            <a:lvl1pPr marL="0" indent="0">
              <a:buNone/>
              <a:defRPr sz="1600" b="1">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ここにコース名を入れましょう</a:t>
            </a:r>
          </a:p>
        </p:txBody>
      </p:sp>
      <p:sp>
        <p:nvSpPr>
          <p:cNvPr id="146" name="テキスト プレースホルダー 79"/>
          <p:cNvSpPr>
            <a:spLocks noGrp="1"/>
          </p:cNvSpPr>
          <p:nvPr>
            <p:ph type="body" sz="quarter" idx="39" hasCustomPrompt="1"/>
          </p:nvPr>
        </p:nvSpPr>
        <p:spPr>
          <a:xfrm>
            <a:off x="1709736" y="8026030"/>
            <a:ext cx="2062164" cy="718139"/>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a:t>
            </a:r>
          </a:p>
          <a:p>
            <a:pPr lvl="0"/>
            <a:endParaRPr kumimoji="1" lang="ja-JP" altLang="en-US" dirty="0"/>
          </a:p>
        </p:txBody>
      </p:sp>
      <p:sp>
        <p:nvSpPr>
          <p:cNvPr id="147" name="テキスト プレースホルダー 79"/>
          <p:cNvSpPr>
            <a:spLocks noGrp="1"/>
          </p:cNvSpPr>
          <p:nvPr>
            <p:ph type="body" sz="quarter" idx="40" hasCustomPrompt="1"/>
          </p:nvPr>
        </p:nvSpPr>
        <p:spPr>
          <a:xfrm>
            <a:off x="1709736" y="8711028"/>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148" name="図プレースホルダー 147"/>
          <p:cNvSpPr>
            <a:spLocks noGrp="1"/>
          </p:cNvSpPr>
          <p:nvPr>
            <p:ph type="pic" sz="quarter" idx="41" hasCustomPrompt="1"/>
          </p:nvPr>
        </p:nvSpPr>
        <p:spPr>
          <a:xfrm>
            <a:off x="314325" y="8025629"/>
            <a:ext cx="1381125" cy="1181100"/>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3"/>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49" name="テキスト プレースホルダー 79"/>
          <p:cNvSpPr>
            <a:spLocks noGrp="1"/>
          </p:cNvSpPr>
          <p:nvPr>
            <p:ph type="body" sz="quarter" idx="42" hasCustomPrompt="1"/>
          </p:nvPr>
        </p:nvSpPr>
        <p:spPr>
          <a:xfrm>
            <a:off x="5367336" y="8026030"/>
            <a:ext cx="2062164" cy="718139"/>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a:t>
            </a:r>
          </a:p>
          <a:p>
            <a:pPr lvl="0"/>
            <a:endParaRPr kumimoji="1" lang="ja-JP" altLang="en-US" dirty="0"/>
          </a:p>
        </p:txBody>
      </p:sp>
      <p:sp>
        <p:nvSpPr>
          <p:cNvPr id="150" name="テキスト プレースホルダー 79"/>
          <p:cNvSpPr>
            <a:spLocks noGrp="1"/>
          </p:cNvSpPr>
          <p:nvPr>
            <p:ph type="body" sz="quarter" idx="43" hasCustomPrompt="1"/>
          </p:nvPr>
        </p:nvSpPr>
        <p:spPr>
          <a:xfrm>
            <a:off x="5367336" y="8711028"/>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rgbClr val="60381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151" name="図プレースホルダー 150"/>
          <p:cNvSpPr>
            <a:spLocks noGrp="1"/>
          </p:cNvSpPr>
          <p:nvPr>
            <p:ph type="pic" sz="quarter" idx="44" hasCustomPrompt="1"/>
          </p:nvPr>
        </p:nvSpPr>
        <p:spPr>
          <a:xfrm>
            <a:off x="3971925" y="8025629"/>
            <a:ext cx="1381125" cy="1181100"/>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52" name="テキスト プレースホルダー 74"/>
          <p:cNvSpPr>
            <a:spLocks noGrp="1"/>
          </p:cNvSpPr>
          <p:nvPr>
            <p:ph type="body" sz="quarter" idx="45" hasCustomPrompt="1"/>
          </p:nvPr>
        </p:nvSpPr>
        <p:spPr>
          <a:xfrm>
            <a:off x="172714" y="9666869"/>
            <a:ext cx="4122283" cy="663829"/>
          </a:xfrm>
        </p:spPr>
        <p:txBody>
          <a:bodyPr>
            <a:noAutofit/>
          </a:bodyPr>
          <a:lstStyle>
            <a:lvl1pPr marL="0" indent="0">
              <a:buNone/>
              <a:defRPr sz="30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〇〇〇〇文化センター</a:t>
            </a:r>
          </a:p>
        </p:txBody>
      </p:sp>
      <p:sp>
        <p:nvSpPr>
          <p:cNvPr id="153" name="テキスト プレースホルダー 74"/>
          <p:cNvSpPr>
            <a:spLocks noGrp="1"/>
          </p:cNvSpPr>
          <p:nvPr>
            <p:ph type="body" sz="quarter" idx="46" hasCustomPrompt="1"/>
          </p:nvPr>
        </p:nvSpPr>
        <p:spPr>
          <a:xfrm>
            <a:off x="4294997" y="9666869"/>
            <a:ext cx="3134503" cy="663829"/>
          </a:xfrm>
        </p:spPr>
        <p:txBody>
          <a:bodyPr>
            <a:noAutofit/>
          </a:bodyPr>
          <a:lstStyle>
            <a:lvl1pPr marL="0" indent="0">
              <a:buNone/>
              <a:defRPr sz="3000" b="1">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00-0000-0000</a:t>
            </a:r>
            <a:endParaRPr kumimoji="1" lang="ja-JP" altLang="en-US" dirty="0"/>
          </a:p>
        </p:txBody>
      </p:sp>
      <p:sp>
        <p:nvSpPr>
          <p:cNvPr id="154" name="テキスト プレースホルダー 74"/>
          <p:cNvSpPr>
            <a:spLocks noGrp="1"/>
          </p:cNvSpPr>
          <p:nvPr>
            <p:ph type="body" sz="quarter" idx="47" hasCustomPrompt="1"/>
          </p:nvPr>
        </p:nvSpPr>
        <p:spPr>
          <a:xfrm>
            <a:off x="172715" y="10117629"/>
            <a:ext cx="2357126" cy="325543"/>
          </a:xfrm>
        </p:spPr>
        <p:txBody>
          <a:bodyPr>
            <a:noAutofit/>
          </a:bodyPr>
          <a:lstStyle>
            <a:lvl1pPr marL="0" indent="0">
              <a:buNone/>
              <a:defRPr sz="1200" b="1">
                <a:solidFill>
                  <a:srgbClr val="DDD3C9"/>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ja-JP" altLang="en-US" dirty="0"/>
              <a:t>〇〇〇市〇〇〇町</a:t>
            </a:r>
            <a:r>
              <a:rPr kumimoji="1" lang="en-US" altLang="ja-JP" dirty="0"/>
              <a:t>XXX-XXXX</a:t>
            </a:r>
            <a:r>
              <a:rPr kumimoji="1" lang="ja-JP" altLang="en-US" dirty="0"/>
              <a:t>　</a:t>
            </a:r>
          </a:p>
        </p:txBody>
      </p:sp>
      <p:sp>
        <p:nvSpPr>
          <p:cNvPr id="155" name="テキスト プレースホルダー 74"/>
          <p:cNvSpPr>
            <a:spLocks noGrp="1"/>
          </p:cNvSpPr>
          <p:nvPr>
            <p:ph type="body" sz="quarter" idx="48" hasCustomPrompt="1"/>
          </p:nvPr>
        </p:nvSpPr>
        <p:spPr>
          <a:xfrm>
            <a:off x="2626107" y="10117629"/>
            <a:ext cx="2387854" cy="325543"/>
          </a:xfrm>
        </p:spPr>
        <p:txBody>
          <a:bodyPr>
            <a:noAutofit/>
          </a:bodyPr>
          <a:lstStyle>
            <a:lvl1pPr marL="0" indent="0">
              <a:buNone/>
              <a:defRPr sz="1200" b="1">
                <a:solidFill>
                  <a:srgbClr val="DDD3C9"/>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zh-TW" altLang="en-US" dirty="0"/>
              <a:t>受付時間</a:t>
            </a:r>
            <a:r>
              <a:rPr kumimoji="1" lang="ja-JP" altLang="en-US" dirty="0"/>
              <a:t>　</a:t>
            </a:r>
            <a:r>
              <a:rPr kumimoji="1" lang="en-US" altLang="ja-JP" dirty="0"/>
              <a:t>00</a:t>
            </a:r>
            <a:r>
              <a:rPr kumimoji="1" lang="zh-TW" altLang="en-US" dirty="0"/>
              <a:t>：</a:t>
            </a:r>
            <a:r>
              <a:rPr kumimoji="1" lang="en-US" altLang="zh-TW" dirty="0"/>
              <a:t>00</a:t>
            </a:r>
            <a:r>
              <a:rPr kumimoji="1" lang="zh-TW" altLang="en-US" dirty="0"/>
              <a:t>～</a:t>
            </a:r>
            <a:r>
              <a:rPr kumimoji="1" lang="en-US" altLang="zh-TW" dirty="0"/>
              <a:t>00</a:t>
            </a:r>
            <a:r>
              <a:rPr kumimoji="1" lang="zh-TW" altLang="en-US" dirty="0"/>
              <a:t>：</a:t>
            </a:r>
            <a:r>
              <a:rPr kumimoji="1" lang="en-US" altLang="zh-TW" dirty="0"/>
              <a:t>00</a:t>
            </a:r>
            <a:endParaRPr kumimoji="1" lang="ja-JP" altLang="en-US" dirty="0"/>
          </a:p>
        </p:txBody>
      </p:sp>
      <p:sp>
        <p:nvSpPr>
          <p:cNvPr id="156" name="テキスト プレースホルダー 74"/>
          <p:cNvSpPr>
            <a:spLocks noGrp="1"/>
          </p:cNvSpPr>
          <p:nvPr>
            <p:ph type="body" sz="quarter" idx="49" hasCustomPrompt="1"/>
          </p:nvPr>
        </p:nvSpPr>
        <p:spPr>
          <a:xfrm>
            <a:off x="5075950" y="10117629"/>
            <a:ext cx="2392463" cy="325543"/>
          </a:xfrm>
        </p:spPr>
        <p:txBody>
          <a:bodyPr>
            <a:noAutofit/>
          </a:bodyPr>
          <a:lstStyle>
            <a:lvl1pPr marL="0" indent="0">
              <a:buNone/>
              <a:defRPr sz="1200" b="1">
                <a:solidFill>
                  <a:srgbClr val="DDD3C9"/>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http://XXXX_sample.aa.jp</a:t>
            </a:r>
            <a:endParaRPr kumimoji="1" lang="ja-JP" altLang="en-US" dirty="0"/>
          </a:p>
        </p:txBody>
      </p:sp>
      <p:sp>
        <p:nvSpPr>
          <p:cNvPr id="157" name="テキスト プレースホルダー 74"/>
          <p:cNvSpPr>
            <a:spLocks noGrp="1"/>
          </p:cNvSpPr>
          <p:nvPr>
            <p:ph type="body" sz="quarter" idx="50" hasCustomPrompt="1"/>
          </p:nvPr>
        </p:nvSpPr>
        <p:spPr>
          <a:xfrm>
            <a:off x="172714" y="10384329"/>
            <a:ext cx="7256785" cy="258379"/>
          </a:xfrm>
        </p:spPr>
        <p:txBody>
          <a:bodyPr>
            <a:noAutofit/>
          </a:bodyPr>
          <a:lstStyle>
            <a:lvl1pPr marL="0" indent="0">
              <a:buNone/>
              <a:defRPr sz="800" b="0">
                <a:solidFill>
                  <a:srgbClr val="DDD3C9"/>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lvl="0"/>
            <a:r>
              <a:rPr kumimoji="1" lang="en-US" altLang="ja-JP" dirty="0"/>
              <a:t>※</a:t>
            </a:r>
            <a:r>
              <a:rPr kumimoji="1" lang="ja-JP" altLang="en-US" dirty="0"/>
              <a:t>ここに注意事項などを入れましょう。ここに注意事項などを入れましょう。ここに注意事項などを入れましょう。ここに注意事項などを入れましょう。</a:t>
            </a:r>
          </a:p>
        </p:txBody>
      </p:sp>
    </p:spTree>
    <p:extLst>
      <p:ext uri="{BB962C8B-B14F-4D97-AF65-F5344CB8AC3E}">
        <p14:creationId xmlns:p14="http://schemas.microsoft.com/office/powerpoint/2010/main" val="1410235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D231F9C-C4F4-4260-990F-0A104FED5414}" type="datetimeFigureOut">
              <a:rPr kumimoji="1" lang="ja-JP" altLang="en-US" smtClean="0"/>
              <a:t>2022/7/4</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381748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D231F9C-C4F4-4260-990F-0A104FED5414}" type="datetimeFigureOut">
              <a:rPr kumimoji="1" lang="ja-JP" altLang="en-US" smtClean="0"/>
              <a:t>2022/7/4</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2259494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D231F9C-C4F4-4260-990F-0A104FED5414}" type="datetimeFigureOut">
              <a:rPr kumimoji="1" lang="ja-JP" altLang="en-US" smtClean="0"/>
              <a:t>2022/7/4</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1942802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231F9C-C4F4-4260-990F-0A104FED5414}" type="datetimeFigureOut">
              <a:rPr kumimoji="1" lang="ja-JP" altLang="en-US" smtClean="0"/>
              <a:t>2022/7/4</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426726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D231F9C-C4F4-4260-990F-0A104FED5414}" type="datetimeFigureOut">
              <a:rPr kumimoji="1" lang="ja-JP" altLang="en-US" smtClean="0"/>
              <a:t>2022/7/4</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38825779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dirty="0"/>
              <a:t>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D231F9C-C4F4-4260-990F-0A104FED5414}" type="datetimeFigureOut">
              <a:rPr kumimoji="1" lang="ja-JP" altLang="en-US" smtClean="0"/>
              <a:t>2022/7/4</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24637453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D231F9C-C4F4-4260-990F-0A104FED5414}" type="datetimeFigureOut">
              <a:rPr kumimoji="1" lang="ja-JP" altLang="en-US" smtClean="0"/>
              <a:t>2022/7/4</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2823514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D231F9C-C4F4-4260-990F-0A104FED5414}" type="datetimeFigureOut">
              <a:rPr kumimoji="1" lang="ja-JP" altLang="en-US" smtClean="0"/>
              <a:t>2022/7/4</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4182510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セクション見出し">
    <p:spTree>
      <p:nvGrpSpPr>
        <p:cNvPr id="1" name=""/>
        <p:cNvGrpSpPr/>
        <p:nvPr/>
      </p:nvGrpSpPr>
      <p:grpSpPr>
        <a:xfrm>
          <a:off x="0" y="0"/>
          <a:ext cx="0" cy="0"/>
          <a:chOff x="0" y="0"/>
          <a:chExt cx="0" cy="0"/>
        </a:xfrm>
      </p:grpSpPr>
      <p:sp>
        <p:nvSpPr>
          <p:cNvPr id="56" name="テキスト プレースホルダー 74"/>
          <p:cNvSpPr>
            <a:spLocks noGrp="1"/>
          </p:cNvSpPr>
          <p:nvPr userDrawn="1">
            <p:ph type="body" sz="quarter" idx="45" hasCustomPrompt="1"/>
          </p:nvPr>
        </p:nvSpPr>
        <p:spPr>
          <a:xfrm>
            <a:off x="172714" y="9495614"/>
            <a:ext cx="4806157" cy="663829"/>
          </a:xfrm>
        </p:spPr>
        <p:txBody>
          <a:bodyPr>
            <a:noAutofit/>
          </a:bodyPr>
          <a:lstStyle>
            <a:lvl1pPr marL="0" indent="0">
              <a:buNone/>
              <a:defRPr sz="3000" b="1">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ja-JP" altLang="en-US" dirty="0"/>
              <a:t>〇〇〇〇文化センター</a:t>
            </a:r>
          </a:p>
        </p:txBody>
      </p:sp>
      <p:sp>
        <p:nvSpPr>
          <p:cNvPr id="57" name="テキスト プレースホルダー 74"/>
          <p:cNvSpPr>
            <a:spLocks noGrp="1"/>
          </p:cNvSpPr>
          <p:nvPr userDrawn="1">
            <p:ph type="body" sz="quarter" idx="46" hasCustomPrompt="1"/>
          </p:nvPr>
        </p:nvSpPr>
        <p:spPr>
          <a:xfrm>
            <a:off x="4294997" y="9492130"/>
            <a:ext cx="3134503" cy="663829"/>
          </a:xfrm>
        </p:spPr>
        <p:txBody>
          <a:bodyPr>
            <a:noAutofit/>
          </a:bodyPr>
          <a:lstStyle>
            <a:lvl1pPr marL="0" indent="0">
              <a:buNone/>
              <a:defRPr sz="3600" b="1">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en-US" altLang="ja-JP" dirty="0"/>
              <a:t>00-0000-0000</a:t>
            </a:r>
            <a:endParaRPr kumimoji="1" lang="ja-JP" altLang="en-US" dirty="0"/>
          </a:p>
        </p:txBody>
      </p:sp>
      <p:sp>
        <p:nvSpPr>
          <p:cNvPr id="58" name="テキスト プレースホルダー 74"/>
          <p:cNvSpPr>
            <a:spLocks noGrp="1"/>
          </p:cNvSpPr>
          <p:nvPr userDrawn="1">
            <p:ph type="body" sz="quarter" idx="47" hasCustomPrompt="1"/>
          </p:nvPr>
        </p:nvSpPr>
        <p:spPr>
          <a:xfrm>
            <a:off x="172715" y="10013049"/>
            <a:ext cx="2357126" cy="325543"/>
          </a:xfrm>
        </p:spPr>
        <p:txBody>
          <a:bodyPr>
            <a:noAutofit/>
          </a:bodyPr>
          <a:lstStyle>
            <a:lvl1pPr marL="0" indent="0">
              <a:buNone/>
              <a:defRPr sz="1400" b="1">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ja-JP" altLang="en-US" dirty="0"/>
              <a:t>〇〇〇市〇〇〇町</a:t>
            </a:r>
            <a:r>
              <a:rPr kumimoji="1" lang="en-US" altLang="ja-JP" dirty="0"/>
              <a:t>XXX-XXXX</a:t>
            </a:r>
            <a:r>
              <a:rPr kumimoji="1" lang="ja-JP" altLang="en-US" dirty="0"/>
              <a:t>　</a:t>
            </a:r>
          </a:p>
        </p:txBody>
      </p:sp>
      <p:sp>
        <p:nvSpPr>
          <p:cNvPr id="59" name="テキスト プレースホルダー 74"/>
          <p:cNvSpPr>
            <a:spLocks noGrp="1"/>
          </p:cNvSpPr>
          <p:nvPr userDrawn="1">
            <p:ph type="body" sz="quarter" idx="48" hasCustomPrompt="1"/>
          </p:nvPr>
        </p:nvSpPr>
        <p:spPr>
          <a:xfrm>
            <a:off x="2626107" y="10013049"/>
            <a:ext cx="2387854" cy="325543"/>
          </a:xfrm>
        </p:spPr>
        <p:txBody>
          <a:bodyPr>
            <a:noAutofit/>
          </a:bodyPr>
          <a:lstStyle>
            <a:lvl1pPr marL="0" indent="0">
              <a:buNone/>
              <a:defRPr sz="1400" b="1">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zh-TW" altLang="en-US" dirty="0"/>
              <a:t>受付時間</a:t>
            </a:r>
            <a:r>
              <a:rPr kumimoji="1" lang="ja-JP" altLang="en-US" dirty="0"/>
              <a:t>　</a:t>
            </a:r>
            <a:r>
              <a:rPr kumimoji="1" lang="en-US" altLang="ja-JP" dirty="0"/>
              <a:t>00</a:t>
            </a:r>
            <a:r>
              <a:rPr kumimoji="1" lang="zh-TW" altLang="en-US" dirty="0"/>
              <a:t>：</a:t>
            </a:r>
            <a:r>
              <a:rPr kumimoji="1" lang="en-US" altLang="zh-TW" dirty="0"/>
              <a:t>00</a:t>
            </a:r>
            <a:r>
              <a:rPr kumimoji="1" lang="zh-TW" altLang="en-US" dirty="0"/>
              <a:t>～</a:t>
            </a:r>
            <a:r>
              <a:rPr kumimoji="1" lang="en-US" altLang="zh-TW" dirty="0"/>
              <a:t>00</a:t>
            </a:r>
            <a:r>
              <a:rPr kumimoji="1" lang="zh-TW" altLang="en-US" dirty="0"/>
              <a:t>：</a:t>
            </a:r>
            <a:r>
              <a:rPr kumimoji="1" lang="en-US" altLang="zh-TW" dirty="0"/>
              <a:t>00</a:t>
            </a:r>
            <a:endParaRPr kumimoji="1" lang="ja-JP" altLang="en-US" dirty="0"/>
          </a:p>
        </p:txBody>
      </p:sp>
      <p:sp>
        <p:nvSpPr>
          <p:cNvPr id="60" name="テキスト プレースホルダー 74"/>
          <p:cNvSpPr>
            <a:spLocks noGrp="1"/>
          </p:cNvSpPr>
          <p:nvPr userDrawn="1">
            <p:ph type="body" sz="quarter" idx="49" hasCustomPrompt="1"/>
          </p:nvPr>
        </p:nvSpPr>
        <p:spPr>
          <a:xfrm>
            <a:off x="5075950" y="10013049"/>
            <a:ext cx="2392463" cy="325543"/>
          </a:xfrm>
        </p:spPr>
        <p:txBody>
          <a:bodyPr>
            <a:noAutofit/>
          </a:bodyPr>
          <a:lstStyle>
            <a:lvl1pPr marL="0" indent="0">
              <a:buNone/>
              <a:defRPr sz="1400" b="1">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en-US" altLang="ja-JP" dirty="0"/>
              <a:t>http://XXXX_sample.aa.jp</a:t>
            </a:r>
            <a:endParaRPr kumimoji="1" lang="ja-JP" altLang="en-US" dirty="0"/>
          </a:p>
        </p:txBody>
      </p:sp>
      <p:sp>
        <p:nvSpPr>
          <p:cNvPr id="61" name="テキスト プレースホルダー 74"/>
          <p:cNvSpPr>
            <a:spLocks noGrp="1"/>
          </p:cNvSpPr>
          <p:nvPr userDrawn="1">
            <p:ph type="body" sz="quarter" idx="50" hasCustomPrompt="1"/>
          </p:nvPr>
        </p:nvSpPr>
        <p:spPr>
          <a:xfrm>
            <a:off x="172714" y="10279749"/>
            <a:ext cx="7256785" cy="258379"/>
          </a:xfrm>
        </p:spPr>
        <p:txBody>
          <a:bodyPr>
            <a:noAutofit/>
          </a:bodyPr>
          <a:lstStyle>
            <a:lvl1pPr marL="0" indent="0">
              <a:buNone/>
              <a:defRPr sz="800" b="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lvl="0"/>
            <a:r>
              <a:rPr kumimoji="1" lang="en-US" altLang="ja-JP" dirty="0"/>
              <a:t>※</a:t>
            </a:r>
            <a:r>
              <a:rPr kumimoji="1" lang="ja-JP" altLang="en-US" dirty="0"/>
              <a:t>ここに注意事項などを入れましょう。ここに注意事項などを入れましょう。ここに注意事項などを入れましょう。ここに注意事項などを入れましょう。</a:t>
            </a:r>
          </a:p>
        </p:txBody>
      </p:sp>
      <p:sp>
        <p:nvSpPr>
          <p:cNvPr id="71" name="テキスト プレースホルダー 74"/>
          <p:cNvSpPr>
            <a:spLocks noGrp="1"/>
          </p:cNvSpPr>
          <p:nvPr userDrawn="1">
            <p:ph type="body" sz="quarter" idx="13" hasCustomPrompt="1"/>
          </p:nvPr>
        </p:nvSpPr>
        <p:spPr>
          <a:xfrm>
            <a:off x="834607" y="2182813"/>
            <a:ext cx="2645193" cy="398054"/>
          </a:xfrm>
        </p:spPr>
        <p:txBody>
          <a:bodyPr>
            <a:normAutofit/>
          </a:bodyPr>
          <a:lstStyle>
            <a:lvl1pPr marL="0" indent="0">
              <a:buNone/>
              <a:defRPr sz="1600" b="1" spc="0">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ja-JP" altLang="en-US" dirty="0"/>
              <a:t>コース名を入れましょう</a:t>
            </a:r>
          </a:p>
        </p:txBody>
      </p:sp>
      <p:sp>
        <p:nvSpPr>
          <p:cNvPr id="72" name="テキスト プレースホルダー 79"/>
          <p:cNvSpPr>
            <a:spLocks noGrp="1"/>
          </p:cNvSpPr>
          <p:nvPr userDrawn="1">
            <p:ph type="body" sz="quarter" idx="15" hasCustomPrompt="1"/>
          </p:nvPr>
        </p:nvSpPr>
        <p:spPr>
          <a:xfrm>
            <a:off x="1757271" y="2605487"/>
            <a:ext cx="1869365" cy="1144187"/>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ここにコピーを入れましょう。ここにコピーを入れましょう。ここにコピーを入れましょう。ここにコピーを入れましょう。</a:t>
            </a:r>
          </a:p>
          <a:p>
            <a:pPr lvl="0"/>
            <a:endParaRPr kumimoji="1" lang="ja-JP" altLang="en-US" dirty="0"/>
          </a:p>
        </p:txBody>
      </p:sp>
      <p:sp>
        <p:nvSpPr>
          <p:cNvPr id="73" name="テキスト プレースホルダー 79"/>
          <p:cNvSpPr>
            <a:spLocks noGrp="1"/>
          </p:cNvSpPr>
          <p:nvPr userDrawn="1">
            <p:ph type="body" sz="quarter" idx="16" hasCustomPrompt="1"/>
          </p:nvPr>
        </p:nvSpPr>
        <p:spPr>
          <a:xfrm>
            <a:off x="1757271" y="3632396"/>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74" name="図プレースホルダー 83"/>
          <p:cNvSpPr>
            <a:spLocks noGrp="1"/>
          </p:cNvSpPr>
          <p:nvPr userDrawn="1">
            <p:ph type="pic" sz="quarter" idx="17" hasCustomPrompt="1"/>
          </p:nvPr>
        </p:nvSpPr>
        <p:spPr>
          <a:xfrm>
            <a:off x="361860" y="2605086"/>
            <a:ext cx="1381125" cy="1563705"/>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164" name="テキスト プレースホルダー 163"/>
          <p:cNvSpPr>
            <a:spLocks noGrp="1"/>
          </p:cNvSpPr>
          <p:nvPr>
            <p:ph type="body" sz="quarter" idx="74" hasCustomPrompt="1"/>
          </p:nvPr>
        </p:nvSpPr>
        <p:spPr>
          <a:xfrm>
            <a:off x="66900" y="1432223"/>
            <a:ext cx="7468412" cy="441833"/>
          </a:xfrm>
        </p:spPr>
        <p:txBody>
          <a:bodyPr>
            <a:norm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400" spc="300">
                <a:latin typeface="HGｺﾞｼｯｸM" panose="020B0609000000000000" pitchFamily="49" charset="-128"/>
                <a:ea typeface="HGｺﾞｼｯｸM" panose="020B0609000000000000" pitchFamily="49"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ここにキャッチコピーを入れましょう。ここにコピーを入れましょう。</a:t>
            </a:r>
          </a:p>
        </p:txBody>
      </p:sp>
      <p:sp>
        <p:nvSpPr>
          <p:cNvPr id="241" name="テキスト プレースホルダー 74"/>
          <p:cNvSpPr>
            <a:spLocks noGrp="1"/>
          </p:cNvSpPr>
          <p:nvPr>
            <p:ph type="body" sz="quarter" idx="75" hasCustomPrompt="1"/>
          </p:nvPr>
        </p:nvSpPr>
        <p:spPr>
          <a:xfrm>
            <a:off x="4441407" y="2182813"/>
            <a:ext cx="2645193" cy="398054"/>
          </a:xfrm>
        </p:spPr>
        <p:txBody>
          <a:bodyPr>
            <a:normAutofit/>
          </a:bodyPr>
          <a:lstStyle>
            <a:lvl1pPr marL="0" indent="0">
              <a:buNone/>
              <a:defRPr sz="1600" b="1" spc="0">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ja-JP" altLang="en-US" dirty="0"/>
              <a:t>コース名を入れましょう</a:t>
            </a:r>
          </a:p>
        </p:txBody>
      </p:sp>
      <p:sp>
        <p:nvSpPr>
          <p:cNvPr id="242" name="テキスト プレースホルダー 79"/>
          <p:cNvSpPr>
            <a:spLocks noGrp="1"/>
          </p:cNvSpPr>
          <p:nvPr>
            <p:ph type="body" sz="quarter" idx="76" hasCustomPrompt="1"/>
          </p:nvPr>
        </p:nvSpPr>
        <p:spPr>
          <a:xfrm>
            <a:off x="5364071" y="2605487"/>
            <a:ext cx="1869365" cy="1144187"/>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ここにコピーを入れましょう。ここにコピーを入れましょう。ここにコピーを入れましょう。ここにコピーを入れましょう。</a:t>
            </a:r>
          </a:p>
          <a:p>
            <a:pPr lvl="0"/>
            <a:endParaRPr kumimoji="1" lang="ja-JP" altLang="en-US" dirty="0"/>
          </a:p>
        </p:txBody>
      </p:sp>
      <p:sp>
        <p:nvSpPr>
          <p:cNvPr id="243" name="テキスト プレースホルダー 79"/>
          <p:cNvSpPr>
            <a:spLocks noGrp="1"/>
          </p:cNvSpPr>
          <p:nvPr>
            <p:ph type="body" sz="quarter" idx="77" hasCustomPrompt="1"/>
          </p:nvPr>
        </p:nvSpPr>
        <p:spPr>
          <a:xfrm>
            <a:off x="5364071" y="3632396"/>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244" name="図プレースホルダー 83"/>
          <p:cNvSpPr>
            <a:spLocks noGrp="1"/>
          </p:cNvSpPr>
          <p:nvPr>
            <p:ph type="pic" sz="quarter" idx="78" hasCustomPrompt="1"/>
          </p:nvPr>
        </p:nvSpPr>
        <p:spPr>
          <a:xfrm>
            <a:off x="3968660" y="2605086"/>
            <a:ext cx="1381125" cy="1563705"/>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286" name="テキスト プレースホルダー 74"/>
          <p:cNvSpPr>
            <a:spLocks noGrp="1"/>
          </p:cNvSpPr>
          <p:nvPr>
            <p:ph type="body" sz="quarter" idx="79" hasCustomPrompt="1"/>
          </p:nvPr>
        </p:nvSpPr>
        <p:spPr>
          <a:xfrm>
            <a:off x="834607" y="4570413"/>
            <a:ext cx="2645193" cy="398054"/>
          </a:xfrm>
        </p:spPr>
        <p:txBody>
          <a:bodyPr>
            <a:normAutofit/>
          </a:bodyPr>
          <a:lstStyle>
            <a:lvl1pPr marL="0" indent="0">
              <a:buNone/>
              <a:defRPr sz="1600" b="1" spc="0">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ja-JP" altLang="en-US" dirty="0"/>
              <a:t>コース名を入れましょう</a:t>
            </a:r>
          </a:p>
        </p:txBody>
      </p:sp>
      <p:sp>
        <p:nvSpPr>
          <p:cNvPr id="287" name="テキスト プレースホルダー 79"/>
          <p:cNvSpPr>
            <a:spLocks noGrp="1"/>
          </p:cNvSpPr>
          <p:nvPr>
            <p:ph type="body" sz="quarter" idx="80" hasCustomPrompt="1"/>
          </p:nvPr>
        </p:nvSpPr>
        <p:spPr>
          <a:xfrm>
            <a:off x="1757271" y="4993087"/>
            <a:ext cx="1869365" cy="1144187"/>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ここにコピーを入れましょう。ここにコピーを入れましょう。ここにコピーを入れましょう。ここにコピーを入れましょう。</a:t>
            </a:r>
          </a:p>
          <a:p>
            <a:pPr lvl="0"/>
            <a:endParaRPr kumimoji="1" lang="ja-JP" altLang="en-US" dirty="0"/>
          </a:p>
        </p:txBody>
      </p:sp>
      <p:sp>
        <p:nvSpPr>
          <p:cNvPr id="288" name="テキスト プレースホルダー 79"/>
          <p:cNvSpPr>
            <a:spLocks noGrp="1"/>
          </p:cNvSpPr>
          <p:nvPr>
            <p:ph type="body" sz="quarter" idx="81" hasCustomPrompt="1"/>
          </p:nvPr>
        </p:nvSpPr>
        <p:spPr>
          <a:xfrm>
            <a:off x="1757271" y="6019996"/>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289" name="図プレースホルダー 83"/>
          <p:cNvSpPr>
            <a:spLocks noGrp="1"/>
          </p:cNvSpPr>
          <p:nvPr>
            <p:ph type="pic" sz="quarter" idx="82" hasCustomPrompt="1"/>
          </p:nvPr>
        </p:nvSpPr>
        <p:spPr>
          <a:xfrm>
            <a:off x="361860" y="4992686"/>
            <a:ext cx="1381125" cy="1563705"/>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295" name="テキスト プレースホルダー 74"/>
          <p:cNvSpPr>
            <a:spLocks noGrp="1"/>
          </p:cNvSpPr>
          <p:nvPr>
            <p:ph type="body" sz="quarter" idx="83" hasCustomPrompt="1"/>
          </p:nvPr>
        </p:nvSpPr>
        <p:spPr>
          <a:xfrm>
            <a:off x="4441407" y="4570413"/>
            <a:ext cx="2645193" cy="398054"/>
          </a:xfrm>
        </p:spPr>
        <p:txBody>
          <a:bodyPr>
            <a:normAutofit/>
          </a:bodyPr>
          <a:lstStyle>
            <a:lvl1pPr marL="0" indent="0">
              <a:buNone/>
              <a:defRPr sz="1600" b="1" spc="0">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ja-JP" altLang="en-US" dirty="0"/>
              <a:t>コース名を入れましょう</a:t>
            </a:r>
          </a:p>
        </p:txBody>
      </p:sp>
      <p:sp>
        <p:nvSpPr>
          <p:cNvPr id="296" name="テキスト プレースホルダー 79"/>
          <p:cNvSpPr>
            <a:spLocks noGrp="1"/>
          </p:cNvSpPr>
          <p:nvPr>
            <p:ph type="body" sz="quarter" idx="84" hasCustomPrompt="1"/>
          </p:nvPr>
        </p:nvSpPr>
        <p:spPr>
          <a:xfrm>
            <a:off x="5364071" y="4993087"/>
            <a:ext cx="1869365" cy="1144187"/>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ここにコピーを入れましょう。ここにコピーを入れましょう。ここにコピーを入れましょう。ここにコピーを入れましょう。</a:t>
            </a:r>
          </a:p>
          <a:p>
            <a:pPr lvl="0"/>
            <a:endParaRPr kumimoji="1" lang="ja-JP" altLang="en-US" dirty="0"/>
          </a:p>
        </p:txBody>
      </p:sp>
      <p:sp>
        <p:nvSpPr>
          <p:cNvPr id="297" name="テキスト プレースホルダー 79"/>
          <p:cNvSpPr>
            <a:spLocks noGrp="1"/>
          </p:cNvSpPr>
          <p:nvPr>
            <p:ph type="body" sz="quarter" idx="85" hasCustomPrompt="1"/>
          </p:nvPr>
        </p:nvSpPr>
        <p:spPr>
          <a:xfrm>
            <a:off x="5364071" y="6019996"/>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298" name="図プレースホルダー 83"/>
          <p:cNvSpPr>
            <a:spLocks noGrp="1"/>
          </p:cNvSpPr>
          <p:nvPr>
            <p:ph type="pic" sz="quarter" idx="86" hasCustomPrompt="1"/>
          </p:nvPr>
        </p:nvSpPr>
        <p:spPr>
          <a:xfrm>
            <a:off x="3968660" y="4992686"/>
            <a:ext cx="1381125" cy="1563705"/>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304" name="テキスト プレースホルダー 74"/>
          <p:cNvSpPr>
            <a:spLocks noGrp="1"/>
          </p:cNvSpPr>
          <p:nvPr>
            <p:ph type="body" sz="quarter" idx="87" hasCustomPrompt="1"/>
          </p:nvPr>
        </p:nvSpPr>
        <p:spPr>
          <a:xfrm>
            <a:off x="834607" y="6958013"/>
            <a:ext cx="2645193" cy="398054"/>
          </a:xfrm>
        </p:spPr>
        <p:txBody>
          <a:bodyPr>
            <a:normAutofit/>
          </a:bodyPr>
          <a:lstStyle>
            <a:lvl1pPr marL="0" indent="0">
              <a:buNone/>
              <a:defRPr sz="1600" b="1" spc="0">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ja-JP" altLang="en-US" dirty="0"/>
              <a:t>コース名を入れましょう</a:t>
            </a:r>
          </a:p>
        </p:txBody>
      </p:sp>
      <p:sp>
        <p:nvSpPr>
          <p:cNvPr id="305" name="テキスト プレースホルダー 79"/>
          <p:cNvSpPr>
            <a:spLocks noGrp="1"/>
          </p:cNvSpPr>
          <p:nvPr>
            <p:ph type="body" sz="quarter" idx="88" hasCustomPrompt="1"/>
          </p:nvPr>
        </p:nvSpPr>
        <p:spPr>
          <a:xfrm>
            <a:off x="1757271" y="7380687"/>
            <a:ext cx="1869365" cy="1144187"/>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ここにコピーを入れましょう。ここにコピーを入れましょう。ここにコピーを入れましょう。ここにコピーを入れましょう。</a:t>
            </a:r>
          </a:p>
          <a:p>
            <a:pPr lvl="0"/>
            <a:endParaRPr kumimoji="1" lang="ja-JP" altLang="en-US" dirty="0"/>
          </a:p>
        </p:txBody>
      </p:sp>
      <p:sp>
        <p:nvSpPr>
          <p:cNvPr id="306" name="テキスト プレースホルダー 79"/>
          <p:cNvSpPr>
            <a:spLocks noGrp="1"/>
          </p:cNvSpPr>
          <p:nvPr>
            <p:ph type="body" sz="quarter" idx="89" hasCustomPrompt="1"/>
          </p:nvPr>
        </p:nvSpPr>
        <p:spPr>
          <a:xfrm>
            <a:off x="1757271" y="8407596"/>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307" name="図プレースホルダー 83"/>
          <p:cNvSpPr>
            <a:spLocks noGrp="1"/>
          </p:cNvSpPr>
          <p:nvPr>
            <p:ph type="pic" sz="quarter" idx="90" hasCustomPrompt="1"/>
          </p:nvPr>
        </p:nvSpPr>
        <p:spPr>
          <a:xfrm>
            <a:off x="361860" y="7380286"/>
            <a:ext cx="1381125" cy="1563705"/>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313" name="テキスト プレースホルダー 74"/>
          <p:cNvSpPr>
            <a:spLocks noGrp="1"/>
          </p:cNvSpPr>
          <p:nvPr>
            <p:ph type="body" sz="quarter" idx="91" hasCustomPrompt="1"/>
          </p:nvPr>
        </p:nvSpPr>
        <p:spPr>
          <a:xfrm>
            <a:off x="4441407" y="6958013"/>
            <a:ext cx="2645193" cy="398054"/>
          </a:xfrm>
        </p:spPr>
        <p:txBody>
          <a:bodyPr>
            <a:normAutofit/>
          </a:bodyPr>
          <a:lstStyle>
            <a:lvl1pPr marL="0" indent="0">
              <a:buNone/>
              <a:defRPr sz="1600" b="1" spc="0">
                <a:solidFill>
                  <a:schemeClr val="tx1"/>
                </a:solidFill>
                <a:latin typeface="HG明朝B" panose="02020809000000000000" pitchFamily="17" charset="-128"/>
                <a:ea typeface="HG明朝B" panose="02020809000000000000" pitchFamily="17" charset="-128"/>
                <a:cs typeface="メイリオ" panose="020B0604030504040204" pitchFamily="50" charset="-128"/>
              </a:defRPr>
            </a:lvl1pPr>
          </a:lstStyle>
          <a:p>
            <a:pPr lvl="0"/>
            <a:r>
              <a:rPr kumimoji="1" lang="ja-JP" altLang="en-US" dirty="0"/>
              <a:t>コース名を入れましょう</a:t>
            </a:r>
          </a:p>
        </p:txBody>
      </p:sp>
      <p:sp>
        <p:nvSpPr>
          <p:cNvPr id="314" name="テキスト プレースホルダー 79"/>
          <p:cNvSpPr>
            <a:spLocks noGrp="1"/>
          </p:cNvSpPr>
          <p:nvPr>
            <p:ph type="body" sz="quarter" idx="92" hasCustomPrompt="1"/>
          </p:nvPr>
        </p:nvSpPr>
        <p:spPr>
          <a:xfrm>
            <a:off x="5364071" y="7380687"/>
            <a:ext cx="1869365" cy="1144187"/>
          </a:xfrm>
        </p:spPr>
        <p:txBody>
          <a:bodyPr>
            <a:noAutofit/>
          </a:bodyPr>
          <a:lstStyle>
            <a:lvl1pPr marL="0" marR="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sz="11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ここにコピーを入れましょう。ここにコピーを入れましょう。ここにコピーを入れましょう。ここにコピーを入れましょう。</a:t>
            </a:r>
          </a:p>
          <a:p>
            <a:pPr lvl="0"/>
            <a:endParaRPr kumimoji="1" lang="ja-JP" altLang="en-US" dirty="0"/>
          </a:p>
        </p:txBody>
      </p:sp>
      <p:sp>
        <p:nvSpPr>
          <p:cNvPr id="315" name="テキスト プレースホルダー 79"/>
          <p:cNvSpPr>
            <a:spLocks noGrp="1"/>
          </p:cNvSpPr>
          <p:nvPr>
            <p:ph type="body" sz="quarter" idx="93" hasCustomPrompt="1"/>
          </p:nvPr>
        </p:nvSpPr>
        <p:spPr>
          <a:xfrm>
            <a:off x="5364071" y="8407596"/>
            <a:ext cx="1995489" cy="572682"/>
          </a:xfrm>
        </p:spPr>
        <p:txBody>
          <a:bodyPr>
            <a:noAutofit/>
          </a:bodyPr>
          <a:lstStyle>
            <a:lvl1pPr marL="0" marR="0" indent="0" algn="l" defTabSz="755934" rtl="0" eaLnBrk="1" fontAlgn="auto" latinLnBrk="0" hangingPunct="1">
              <a:lnSpc>
                <a:spcPts val="1200"/>
              </a:lnSpc>
              <a:spcBef>
                <a:spcPts val="827"/>
              </a:spcBef>
              <a:spcAft>
                <a:spcPts val="0"/>
              </a:spcAft>
              <a:buClrTx/>
              <a:buSzTx/>
              <a:buFont typeface="Arial" panose="020B0604020202020204" pitchFamily="34" charset="0"/>
              <a:buNone/>
              <a:tabLst/>
              <a:defRPr sz="1000">
                <a:solidFill>
                  <a:schemeClr val="tx1"/>
                </a:solidFill>
                <a:latin typeface="HGｺﾞｼｯｸM" panose="020B0609000000000000" pitchFamily="49" charset="-128"/>
                <a:ea typeface="HGｺﾞｼｯｸM" panose="020B0609000000000000" pitchFamily="49" charset="-128"/>
                <a:cs typeface="メイリオ" panose="020B0604030504040204" pitchFamily="50" charset="-128"/>
              </a:defRPr>
            </a:lvl1pPr>
          </a:lstStyle>
          <a:p>
            <a:pPr marL="0" marR="0" lvl="0" indent="0" algn="l" defTabSz="755934" rtl="0" eaLnBrk="1" fontAlgn="auto" latinLnBrk="0" hangingPunct="1">
              <a:lnSpc>
                <a:spcPct val="90000"/>
              </a:lnSpc>
              <a:spcBef>
                <a:spcPts val="827"/>
              </a:spcBef>
              <a:spcAft>
                <a:spcPts val="0"/>
              </a:spcAft>
              <a:buClrTx/>
              <a:buSzTx/>
              <a:buFont typeface="Arial" panose="020B0604020202020204" pitchFamily="34" charset="0"/>
              <a:buNone/>
              <a:tabLst/>
              <a:defRPr/>
            </a:pPr>
            <a:r>
              <a:rPr kumimoji="1" lang="ja-JP" altLang="en-US" dirty="0"/>
              <a:t>講師：舞黒 マイコ　　　　　　受講料：</a:t>
            </a:r>
            <a:r>
              <a:rPr kumimoji="1" lang="en-US" altLang="ja-JP" dirty="0"/>
              <a:t>0,000</a:t>
            </a:r>
            <a:r>
              <a:rPr kumimoji="1" lang="ja-JP" altLang="en-US" dirty="0"/>
              <a:t>円（月〇回）　　開催日：〇曜日 </a:t>
            </a:r>
            <a:r>
              <a:rPr kumimoji="1" lang="en-US" altLang="ja-JP" dirty="0"/>
              <a:t>00:00</a:t>
            </a:r>
            <a:r>
              <a:rPr kumimoji="1" lang="ja-JP" altLang="en-US" dirty="0"/>
              <a:t>～</a:t>
            </a:r>
            <a:r>
              <a:rPr kumimoji="1" lang="en-US" altLang="ja-JP" dirty="0"/>
              <a:t>00:00</a:t>
            </a:r>
            <a:endParaRPr kumimoji="1" lang="ja-JP" altLang="en-US" dirty="0"/>
          </a:p>
        </p:txBody>
      </p:sp>
      <p:sp>
        <p:nvSpPr>
          <p:cNvPr id="316" name="図プレースホルダー 83"/>
          <p:cNvSpPr>
            <a:spLocks noGrp="1"/>
          </p:cNvSpPr>
          <p:nvPr>
            <p:ph type="pic" sz="quarter" idx="94" hasCustomPrompt="1"/>
          </p:nvPr>
        </p:nvSpPr>
        <p:spPr>
          <a:xfrm>
            <a:off x="3968660" y="7380286"/>
            <a:ext cx="1381125" cy="1563705"/>
          </a:xfrm>
          <a:custGeom>
            <a:avLst/>
            <a:gdLst>
              <a:gd name="connsiteX0" fmla="*/ 0 w 1381125"/>
              <a:gd name="connsiteY0" fmla="*/ 0 h 1181100"/>
              <a:gd name="connsiteX1" fmla="*/ 1381125 w 1381125"/>
              <a:gd name="connsiteY1" fmla="*/ 0 h 1181100"/>
              <a:gd name="connsiteX2" fmla="*/ 1381125 w 1381125"/>
              <a:gd name="connsiteY2" fmla="*/ 1181100 h 1181100"/>
              <a:gd name="connsiteX3" fmla="*/ 0 w 1381125"/>
              <a:gd name="connsiteY3" fmla="*/ 1181100 h 1181100"/>
            </a:gdLst>
            <a:ahLst/>
            <a:cxnLst>
              <a:cxn ang="0">
                <a:pos x="connsiteX0" y="connsiteY0"/>
              </a:cxn>
              <a:cxn ang="0">
                <a:pos x="connsiteX1" y="connsiteY1"/>
              </a:cxn>
              <a:cxn ang="0">
                <a:pos x="connsiteX2" y="connsiteY2"/>
              </a:cxn>
              <a:cxn ang="0">
                <a:pos x="connsiteX3" y="connsiteY3"/>
              </a:cxn>
            </a:cxnLst>
            <a:rect l="l" t="t" r="r" b="b"/>
            <a:pathLst>
              <a:path w="1381125" h="1181100">
                <a:moveTo>
                  <a:pt x="0" y="0"/>
                </a:moveTo>
                <a:lnTo>
                  <a:pt x="1381125" y="0"/>
                </a:lnTo>
                <a:lnTo>
                  <a:pt x="1381125" y="1181100"/>
                </a:lnTo>
                <a:lnTo>
                  <a:pt x="0" y="1181100"/>
                </a:lnTo>
                <a:close/>
              </a:path>
            </a:pathLst>
          </a:custGeom>
          <a:blipFill dpi="0" rotWithShape="1">
            <a:blip r:embed="rId2"/>
            <a:srcRect/>
            <a:tile tx="0" ty="0" sx="100000" sy="100000" flip="none" algn="ctr"/>
          </a:blipFill>
        </p:spPr>
        <p:txBody>
          <a:bodyPr wrap="square">
            <a:noAutofit/>
          </a:bodyPr>
          <a:lstStyle>
            <a:lvl1pPr marL="0" indent="0" algn="ctr">
              <a:buNone/>
              <a:defRPr sz="1100">
                <a:solidFill>
                  <a:srgbClr val="FF0000"/>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dirty="0"/>
              <a:t>写真を追加する</a:t>
            </a:r>
          </a:p>
        </p:txBody>
      </p:sp>
      <p:sp>
        <p:nvSpPr>
          <p:cNvPr id="326" name="テキスト プレースホルダー 325"/>
          <p:cNvSpPr>
            <a:spLocks noGrp="1"/>
          </p:cNvSpPr>
          <p:nvPr>
            <p:ph type="body" sz="quarter" idx="95" hasCustomPrompt="1"/>
          </p:nvPr>
        </p:nvSpPr>
        <p:spPr>
          <a:xfrm>
            <a:off x="4894708" y="152083"/>
            <a:ext cx="2294406" cy="361091"/>
          </a:xfrm>
        </p:spPr>
        <p:txBody>
          <a:bodyPr>
            <a:prstTxWarp prst="textWave1">
              <a:avLst/>
            </a:prstTxWarp>
            <a:noAutofit/>
          </a:bodyPr>
          <a:lstStyle>
            <a:lvl1pPr marL="0" indent="0">
              <a:buNone/>
              <a:defRPr sz="1600" b="1" u="sng" spc="300">
                <a:solidFill>
                  <a:schemeClr val="tx1"/>
                </a:solidFill>
                <a:effectLst/>
                <a:latin typeface="Times New Roman" panose="02020603050405020304" pitchFamily="18" charset="0"/>
                <a:cs typeface="Times New Roman" panose="02020603050405020304" pitchFamily="18" charset="0"/>
              </a:defRPr>
            </a:lvl1pPr>
          </a:lstStyle>
          <a:p>
            <a:pPr lvl="0"/>
            <a:r>
              <a:rPr kumimoji="1" lang="en-US" altLang="ja-JP" dirty="0"/>
              <a:t>20XX.Spring</a:t>
            </a:r>
            <a:endParaRPr kumimoji="1" lang="ja-JP" altLang="en-US" dirty="0"/>
          </a:p>
        </p:txBody>
      </p:sp>
    </p:spTree>
    <p:extLst>
      <p:ext uri="{BB962C8B-B14F-4D97-AF65-F5344CB8AC3E}">
        <p14:creationId xmlns:p14="http://schemas.microsoft.com/office/powerpoint/2010/main" val="234832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BD231F9C-C4F4-4260-990F-0A104FED5414}" type="datetimeFigureOut">
              <a:rPr kumimoji="1" lang="ja-JP" altLang="en-US" smtClean="0"/>
              <a:t>2022/7/4</a:t>
            </a:fld>
            <a:endParaRPr kumimoji="1" lang="ja-JP" altLang="en-US" dirty="0"/>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9C02757F-E6F7-4928-9538-927C18CE579F}" type="slidenum">
              <a:rPr kumimoji="1" lang="ja-JP" altLang="en-US" smtClean="0"/>
              <a:t>‹#›</a:t>
            </a:fld>
            <a:endParaRPr kumimoji="1" lang="ja-JP" altLang="en-US" dirty="0"/>
          </a:p>
        </p:txBody>
      </p:sp>
    </p:spTree>
    <p:extLst>
      <p:ext uri="{BB962C8B-B14F-4D97-AF65-F5344CB8AC3E}">
        <p14:creationId xmlns:p14="http://schemas.microsoft.com/office/powerpoint/2010/main" val="2428031118"/>
      </p:ext>
    </p:extLst>
  </p:cSld>
  <p:clrMap bg1="lt1" tx1="dk1" bg2="lt2" tx2="dk2" accent1="accent1" accent2="accent2" accent3="accent3" accent4="accent4" accent5="accent5" accent6="accent6" hlink="hlink" folHlink="folHlink"/>
  <p:sldLayoutIdLst>
    <p:sldLayoutId id="2147483673"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0.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0.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0.xml"/><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76" name="正方形/長方形 75">
            <a:extLst>
              <a:ext uri="{FF2B5EF4-FFF2-40B4-BE49-F238E27FC236}">
                <a16:creationId xmlns:a16="http://schemas.microsoft.com/office/drawing/2014/main" id="{9FF74669-0510-DA6A-15F6-DE992C280B98}"/>
              </a:ext>
            </a:extLst>
          </p:cNvPr>
          <p:cNvSpPr/>
          <p:nvPr/>
        </p:nvSpPr>
        <p:spPr>
          <a:xfrm>
            <a:off x="362652" y="1455545"/>
            <a:ext cx="6804077" cy="283164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8DAC45FA-78A3-936B-A3E3-F17558DCF549}"/>
              </a:ext>
            </a:extLst>
          </p:cNvPr>
          <p:cNvSpPr txBox="1"/>
          <p:nvPr/>
        </p:nvSpPr>
        <p:spPr>
          <a:xfrm>
            <a:off x="509587" y="1631232"/>
            <a:ext cx="6539667" cy="3170099"/>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　　ごあいさつ</a:t>
            </a:r>
            <a:endParaRPr kumimoji="1" lang="en-US" altLang="ja-JP" sz="1300" dirty="0">
              <a:latin typeface="UD デジタル 教科書体 NP-B" panose="02020700000000000000" pitchFamily="18" charset="-128"/>
              <a:ea typeface="UD デジタル 教科書体 NP-B" panose="02020700000000000000" pitchFamily="18" charset="-128"/>
            </a:endParaRPr>
          </a:p>
          <a:p>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300" dirty="0">
              <a:latin typeface="UD デジタル 教科書体 NP-B" panose="02020700000000000000" pitchFamily="18" charset="-128"/>
              <a:ea typeface="UD デジタル 教科書体 NP-B" panose="02020700000000000000" pitchFamily="18" charset="-128"/>
            </a:endParaRPr>
          </a:p>
          <a:p>
            <a:r>
              <a:rPr kumimoji="1" lang="ja-JP" altLang="en-US" sz="1300" dirty="0">
                <a:latin typeface="UD デジタル 教科書体 NP-B" panose="02020700000000000000" pitchFamily="18" charset="-128"/>
                <a:ea typeface="UD デジタル 教科書体 NP-B" panose="02020700000000000000" pitchFamily="18" charset="-128"/>
              </a:rPr>
              <a:t>このたびは、ひかりワークス高須をご利用いただき、ありがとうございます。</a:t>
            </a:r>
            <a:endParaRPr kumimoji="1" lang="en-US" altLang="ja-JP" sz="1300" dirty="0">
              <a:latin typeface="UD デジタル 教科書体 NP-B" panose="02020700000000000000" pitchFamily="18" charset="-128"/>
              <a:ea typeface="UD デジタル 教科書体 NP-B" panose="02020700000000000000" pitchFamily="18" charset="-128"/>
            </a:endParaRPr>
          </a:p>
          <a:p>
            <a:endParaRPr lang="en-US" altLang="ja-JP" sz="1300" dirty="0">
              <a:latin typeface="UD デジタル 教科書体 NP-B" panose="02020700000000000000" pitchFamily="18" charset="-128"/>
              <a:ea typeface="UD デジタル 教科書体 NP-B" panose="02020700000000000000" pitchFamily="18" charset="-128"/>
            </a:endParaRPr>
          </a:p>
          <a:p>
            <a:r>
              <a:rPr kumimoji="1" lang="ja-JP" altLang="en-US" sz="1300" dirty="0">
                <a:latin typeface="UD デジタル 教科書体 NP-B" panose="02020700000000000000" pitchFamily="18" charset="-128"/>
                <a:ea typeface="UD デジタル 教科書体 NP-B" panose="02020700000000000000" pitchFamily="18" charset="-128"/>
              </a:rPr>
              <a:t>このガイドブックは、これから通所いただくにあたり必要な情報やルールを記載しています。不明な点</a:t>
            </a:r>
            <a:r>
              <a:rPr lang="ja-JP" altLang="en-US" sz="1300" dirty="0">
                <a:latin typeface="UD デジタル 教科書体 NP-B" panose="02020700000000000000" pitchFamily="18" charset="-128"/>
                <a:ea typeface="UD デジタル 教科書体 NP-B" panose="02020700000000000000" pitchFamily="18" charset="-128"/>
              </a:rPr>
              <a:t>や</a:t>
            </a:r>
            <a:r>
              <a:rPr kumimoji="1" lang="ja-JP" altLang="en-US" sz="1300" dirty="0">
                <a:latin typeface="UD デジタル 教科書体 NP-B" panose="02020700000000000000" pitchFamily="18" charset="-128"/>
                <a:ea typeface="UD デジタル 教科書体 NP-B" panose="02020700000000000000" pitchFamily="18" charset="-128"/>
              </a:rPr>
              <a:t>心配なことがありましたら、お気軽にスタッフまでお尋ねください。</a:t>
            </a:r>
            <a:endParaRPr kumimoji="1" lang="en-US" altLang="ja-JP" sz="1300" dirty="0">
              <a:latin typeface="UD デジタル 教科書体 NP-B" panose="02020700000000000000" pitchFamily="18" charset="-128"/>
              <a:ea typeface="UD デジタル 教科書体 NP-B" panose="02020700000000000000" pitchFamily="18" charset="-128"/>
            </a:endParaRPr>
          </a:p>
          <a:p>
            <a:endParaRPr lang="en-US" altLang="ja-JP" sz="1300" dirty="0">
              <a:latin typeface="UD デジタル 教科書体 NP-B" panose="02020700000000000000" pitchFamily="18" charset="-128"/>
              <a:ea typeface="UD デジタル 教科書体 NP-B" panose="02020700000000000000" pitchFamily="18" charset="-128"/>
            </a:endParaRPr>
          </a:p>
          <a:p>
            <a:r>
              <a:rPr kumimoji="1" lang="ja-JP" altLang="en-US" sz="1300" dirty="0">
                <a:latin typeface="UD デジタル 教科書体 NP-B" panose="02020700000000000000" pitchFamily="18" charset="-128"/>
                <a:ea typeface="UD デジタル 教科書体 NP-B" panose="02020700000000000000" pitchFamily="18" charset="-128"/>
              </a:rPr>
              <a:t>これから始まる就労訓練を通して、当事業所が皆さまのご希望に少しでも近づける場所になれるよう、スタッフ一同、サポートしてまいります。</a:t>
            </a:r>
            <a:endParaRPr kumimoji="1" lang="en-US" altLang="ja-JP" sz="1300" dirty="0">
              <a:latin typeface="UD デジタル 教科書体 NP-B" panose="02020700000000000000" pitchFamily="18" charset="-128"/>
              <a:ea typeface="UD デジタル 教科書体 NP-B" panose="02020700000000000000" pitchFamily="18" charset="-128"/>
            </a:endParaRPr>
          </a:p>
          <a:p>
            <a:endParaRPr lang="en-US" altLang="ja-JP" sz="1300" dirty="0">
              <a:latin typeface="UD デジタル 教科書体 NP-B" panose="02020700000000000000" pitchFamily="18" charset="-128"/>
              <a:ea typeface="UD デジタル 教科書体 NP-B" panose="02020700000000000000" pitchFamily="18" charset="-128"/>
            </a:endParaRPr>
          </a:p>
          <a:p>
            <a:endParaRPr kumimoji="1" lang="en-US" altLang="ja-JP" sz="1300" b="1" dirty="0">
              <a:latin typeface="UD デジタル 教科書体 NP-B" panose="02020700000000000000" pitchFamily="18" charset="-128"/>
              <a:ea typeface="UD デジタル 教科書体 NP-B" panose="02020700000000000000" pitchFamily="18" charset="-128"/>
            </a:endParaRPr>
          </a:p>
          <a:p>
            <a:endParaRPr lang="en-US" altLang="ja-JP" sz="1300" b="1" dirty="0">
              <a:latin typeface="メイリオ" panose="020B0604030504040204" pitchFamily="50" charset="-128"/>
              <a:ea typeface="メイリオ" panose="020B0604030504040204" pitchFamily="50" charset="-128"/>
            </a:endParaRPr>
          </a:p>
          <a:p>
            <a:endParaRPr kumimoji="1" lang="ja-JP" altLang="en-US" sz="1300" b="1" dirty="0">
              <a:latin typeface="メイリオ" panose="020B0604030504040204" pitchFamily="50" charset="-128"/>
              <a:ea typeface="メイリオ" panose="020B0604030504040204" pitchFamily="50" charset="-128"/>
            </a:endParaRPr>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029270B5-8EFD-BE67-D3F7-CA70110AA028}"/>
              </a:ext>
            </a:extLst>
          </p:cNvPr>
          <p:cNvSpPr txBox="1"/>
          <p:nvPr/>
        </p:nvSpPr>
        <p:spPr>
          <a:xfrm>
            <a:off x="230631" y="260360"/>
            <a:ext cx="7035357" cy="461665"/>
          </a:xfrm>
          <a:prstGeom prst="rect">
            <a:avLst/>
          </a:prstGeom>
          <a:noFill/>
        </p:spPr>
        <p:txBody>
          <a:bodyPr wrap="square" rtlCol="0">
            <a:spAutoFit/>
          </a:bodyPr>
          <a:lstStyle/>
          <a:p>
            <a:pPr algn="ctr"/>
            <a:r>
              <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はじめに</a:t>
            </a: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89" name="グループ化 88">
            <a:extLst>
              <a:ext uri="{FF2B5EF4-FFF2-40B4-BE49-F238E27FC236}">
                <a16:creationId xmlns:a16="http://schemas.microsoft.com/office/drawing/2014/main" id="{C085E278-E91E-4E33-9696-0D8C281C46E2}"/>
              </a:ext>
            </a:extLst>
          </p:cNvPr>
          <p:cNvGrpSpPr/>
          <p:nvPr/>
        </p:nvGrpSpPr>
        <p:grpSpPr>
          <a:xfrm>
            <a:off x="510420" y="1597562"/>
            <a:ext cx="464496" cy="488574"/>
            <a:chOff x="372104" y="2098946"/>
            <a:chExt cx="464496" cy="488574"/>
          </a:xfrm>
        </p:grpSpPr>
        <p:grpSp>
          <p:nvGrpSpPr>
            <p:cNvPr id="90" name="Group 4">
              <a:extLst>
                <a:ext uri="{FF2B5EF4-FFF2-40B4-BE49-F238E27FC236}">
                  <a16:creationId xmlns:a16="http://schemas.microsoft.com/office/drawing/2014/main" id="{956D615B-F6EA-27CB-EEF1-628BD23D60EB}"/>
                </a:ext>
              </a:extLst>
            </p:cNvPr>
            <p:cNvGrpSpPr>
              <a:grpSpLocks noChangeAspect="1"/>
            </p:cNvGrpSpPr>
            <p:nvPr/>
          </p:nvGrpSpPr>
          <p:grpSpPr bwMode="auto">
            <a:xfrm>
              <a:off x="372104" y="2098946"/>
              <a:ext cx="464496" cy="461664"/>
              <a:chOff x="-600" y="2362"/>
              <a:chExt cx="328" cy="326"/>
            </a:xfrm>
            <a:solidFill>
              <a:srgbClr val="AACC09"/>
            </a:solidFill>
          </p:grpSpPr>
          <p:sp>
            <p:nvSpPr>
              <p:cNvPr id="92" name="Freeform 5">
                <a:extLst>
                  <a:ext uri="{FF2B5EF4-FFF2-40B4-BE49-F238E27FC236}">
                    <a16:creationId xmlns:a16="http://schemas.microsoft.com/office/drawing/2014/main" id="{3F83C50E-2273-5A56-CECD-9662388A1314}"/>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93" name="Freeform 6">
                <a:extLst>
                  <a:ext uri="{FF2B5EF4-FFF2-40B4-BE49-F238E27FC236}">
                    <a16:creationId xmlns:a16="http://schemas.microsoft.com/office/drawing/2014/main" id="{A3D8C810-B707-A341-9F5D-1D96E35CC284}"/>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91" name="テキスト ボックス 90">
              <a:extLst>
                <a:ext uri="{FF2B5EF4-FFF2-40B4-BE49-F238E27FC236}">
                  <a16:creationId xmlns:a16="http://schemas.microsoft.com/office/drawing/2014/main" id="{35F5DD06-28CF-3C2E-5719-317A1338637E}"/>
                </a:ext>
              </a:extLst>
            </p:cNvPr>
            <p:cNvSpPr txBox="1"/>
            <p:nvPr/>
          </p:nvSpPr>
          <p:spPr>
            <a:xfrm>
              <a:off x="406604" y="2125855"/>
              <a:ext cx="393056"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94" name="正方形/長方形 93">
            <a:extLst>
              <a:ext uri="{FF2B5EF4-FFF2-40B4-BE49-F238E27FC236}">
                <a16:creationId xmlns:a16="http://schemas.microsoft.com/office/drawing/2014/main" id="{87FA4B92-17F7-33B3-26F6-451DD0D21BA8}"/>
              </a:ext>
            </a:extLst>
          </p:cNvPr>
          <p:cNvSpPr/>
          <p:nvPr/>
        </p:nvSpPr>
        <p:spPr>
          <a:xfrm>
            <a:off x="380142" y="4462874"/>
            <a:ext cx="6804077" cy="5283494"/>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95" name="テキスト ボックス 94">
            <a:extLst>
              <a:ext uri="{FF2B5EF4-FFF2-40B4-BE49-F238E27FC236}">
                <a16:creationId xmlns:a16="http://schemas.microsoft.com/office/drawing/2014/main" id="{2A4A4909-098E-4D65-967A-8B350AA7C17F}"/>
              </a:ext>
            </a:extLst>
          </p:cNvPr>
          <p:cNvSpPr txBox="1"/>
          <p:nvPr/>
        </p:nvSpPr>
        <p:spPr>
          <a:xfrm>
            <a:off x="527077" y="4725214"/>
            <a:ext cx="6539667" cy="846386"/>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　　「働いて笑おう」を実現するため、</a:t>
            </a:r>
            <a:endParaRPr kumimoji="1" lang="en-US" altLang="ja-JP" dirty="0">
              <a:latin typeface="UD デジタル 教科書体 NP-B" panose="02020700000000000000" pitchFamily="18" charset="-128"/>
              <a:ea typeface="UD デジタル 教科書体 NP-B" panose="02020700000000000000" pitchFamily="18" charset="-128"/>
            </a:endParaRPr>
          </a:p>
          <a:p>
            <a:r>
              <a:rPr lang="ja-JP" altLang="en-US" dirty="0">
                <a:latin typeface="UD デジタル 教科書体 NP-B" panose="02020700000000000000" pitchFamily="18" charset="-128"/>
                <a:ea typeface="UD デジタル 教科書体 NP-B" panose="02020700000000000000" pitchFamily="18" charset="-128"/>
              </a:rPr>
              <a:t>　　 </a:t>
            </a:r>
            <a:r>
              <a:rPr kumimoji="1" lang="ja-JP" altLang="en-US" dirty="0">
                <a:latin typeface="UD デジタル 教科書体 NP-B" panose="02020700000000000000" pitchFamily="18" charset="-128"/>
                <a:ea typeface="UD デジタル 教科書体 NP-B" panose="02020700000000000000" pitchFamily="18" charset="-128"/>
              </a:rPr>
              <a:t>アプローチは</a:t>
            </a:r>
            <a:r>
              <a:rPr lang="ja-JP" altLang="en-US" dirty="0">
                <a:latin typeface="UD デジタル 教科書体 NP-B" panose="02020700000000000000" pitchFamily="18" charset="-128"/>
                <a:ea typeface="UD デジタル 教科書体 NP-B" panose="02020700000000000000" pitchFamily="18" charset="-128"/>
              </a:rPr>
              <a:t>「ご本人」と「取り巻く環境」の両方へ</a:t>
            </a:r>
            <a:endParaRPr kumimoji="1" lang="en-US" altLang="ja-JP" sz="1300" dirty="0">
              <a:latin typeface="UD デジタル 教科書体 NP-B" panose="02020700000000000000" pitchFamily="18" charset="-128"/>
              <a:ea typeface="UD デジタル 教科書体 NP-B" panose="02020700000000000000" pitchFamily="18" charset="-128"/>
            </a:endParaRPr>
          </a:p>
          <a:p>
            <a:endParaRPr lang="en-US" altLang="ja-JP" sz="1300" b="1" dirty="0">
              <a:latin typeface="UD デジタル 教科書体 NP-B" panose="02020700000000000000" pitchFamily="18" charset="-128"/>
              <a:ea typeface="UD デジタル 教科書体 NP-B" panose="02020700000000000000" pitchFamily="18" charset="-128"/>
            </a:endParaRPr>
          </a:p>
        </p:txBody>
      </p:sp>
      <p:grpSp>
        <p:nvGrpSpPr>
          <p:cNvPr id="96" name="グループ化 95">
            <a:extLst>
              <a:ext uri="{FF2B5EF4-FFF2-40B4-BE49-F238E27FC236}">
                <a16:creationId xmlns:a16="http://schemas.microsoft.com/office/drawing/2014/main" id="{853C04BC-4A9C-9626-FCD2-F809D223D43F}"/>
              </a:ext>
            </a:extLst>
          </p:cNvPr>
          <p:cNvGrpSpPr/>
          <p:nvPr/>
        </p:nvGrpSpPr>
        <p:grpSpPr>
          <a:xfrm>
            <a:off x="512716" y="4762984"/>
            <a:ext cx="492444" cy="488574"/>
            <a:chOff x="356910" y="2098946"/>
            <a:chExt cx="492444" cy="488574"/>
          </a:xfrm>
        </p:grpSpPr>
        <p:grpSp>
          <p:nvGrpSpPr>
            <p:cNvPr id="97" name="Group 4">
              <a:extLst>
                <a:ext uri="{FF2B5EF4-FFF2-40B4-BE49-F238E27FC236}">
                  <a16:creationId xmlns:a16="http://schemas.microsoft.com/office/drawing/2014/main" id="{E9BBDD53-E7B2-A414-0D6B-8A9C3CB66F8B}"/>
                </a:ext>
              </a:extLst>
            </p:cNvPr>
            <p:cNvGrpSpPr>
              <a:grpSpLocks noChangeAspect="1"/>
            </p:cNvGrpSpPr>
            <p:nvPr/>
          </p:nvGrpSpPr>
          <p:grpSpPr bwMode="auto">
            <a:xfrm>
              <a:off x="372104" y="2098946"/>
              <a:ext cx="464496" cy="461664"/>
              <a:chOff x="-600" y="2362"/>
              <a:chExt cx="328" cy="326"/>
            </a:xfrm>
            <a:solidFill>
              <a:srgbClr val="AACC09"/>
            </a:solidFill>
          </p:grpSpPr>
          <p:sp>
            <p:nvSpPr>
              <p:cNvPr id="99" name="Freeform 5">
                <a:extLst>
                  <a:ext uri="{FF2B5EF4-FFF2-40B4-BE49-F238E27FC236}">
                    <a16:creationId xmlns:a16="http://schemas.microsoft.com/office/drawing/2014/main" id="{6218F6C5-D75E-79E3-9924-041C80A52E35}"/>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03" name="Freeform 6">
                <a:extLst>
                  <a:ext uri="{FF2B5EF4-FFF2-40B4-BE49-F238E27FC236}">
                    <a16:creationId xmlns:a16="http://schemas.microsoft.com/office/drawing/2014/main" id="{B2656142-198F-F6B4-6695-9E66E9FD41A3}"/>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98" name="テキスト ボックス 97">
              <a:extLst>
                <a:ext uri="{FF2B5EF4-FFF2-40B4-BE49-F238E27FC236}">
                  <a16:creationId xmlns:a16="http://schemas.microsoft.com/office/drawing/2014/main" id="{2297F567-2962-89E6-B744-2B6FA4FC4037}"/>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２</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9" name="正方形/長方形 18">
            <a:extLst>
              <a:ext uri="{FF2B5EF4-FFF2-40B4-BE49-F238E27FC236}">
                <a16:creationId xmlns:a16="http://schemas.microsoft.com/office/drawing/2014/main" id="{31D65DA4-3D9D-96B3-1E80-866A16C54D2F}"/>
              </a:ext>
            </a:extLst>
          </p:cNvPr>
          <p:cNvSpPr/>
          <p:nvPr/>
        </p:nvSpPr>
        <p:spPr>
          <a:xfrm>
            <a:off x="627543" y="5701134"/>
            <a:ext cx="1933575" cy="3717561"/>
          </a:xfrm>
          <a:prstGeom prst="rect">
            <a:avLst/>
          </a:prstGeom>
          <a:solidFill>
            <a:srgbClr val="FACD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9CE3AD42-A5BC-CE33-FC26-4AF08AB174E2}"/>
              </a:ext>
            </a:extLst>
          </p:cNvPr>
          <p:cNvSpPr txBox="1"/>
          <p:nvPr/>
        </p:nvSpPr>
        <p:spPr>
          <a:xfrm>
            <a:off x="853496" y="5896008"/>
            <a:ext cx="1551500" cy="646331"/>
          </a:xfrm>
          <a:prstGeom prst="rect">
            <a:avLst/>
          </a:prstGeom>
          <a:solidFill>
            <a:schemeClr val="bg1"/>
          </a:solidFill>
        </p:spPr>
        <p:txBody>
          <a:bodyPr wrap="square" rtlCol="0">
            <a:spAutoFit/>
          </a:bodyPr>
          <a:lstStyle/>
          <a:p>
            <a:pPr algn="ct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r>
              <a:rPr kumimoji="1" lang="ja-JP" altLang="en-US" sz="1200" dirty="0">
                <a:solidFill>
                  <a:schemeClr val="accent4"/>
                </a:solidFill>
                <a:latin typeface="UD デジタル 教科書体 NP-B" panose="02020700000000000000" pitchFamily="18" charset="-128"/>
                <a:ea typeface="UD デジタル 教科書体 NP-B" panose="02020700000000000000" pitchFamily="18" charset="-128"/>
              </a:rPr>
              <a:t>ご本人</a:t>
            </a: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endParaRPr kumimoji="1" lang="ja-JP" altLang="en-US" sz="1200" dirty="0">
              <a:solidFill>
                <a:schemeClr val="accent4"/>
              </a:solidFill>
              <a:latin typeface="UD デジタル 教科書体 NP-B" panose="02020700000000000000" pitchFamily="18" charset="-128"/>
              <a:ea typeface="UD デジタル 教科書体 NP-B" panose="02020700000000000000" pitchFamily="18" charset="-128"/>
            </a:endParaRPr>
          </a:p>
        </p:txBody>
      </p:sp>
      <p:sp>
        <p:nvSpPr>
          <p:cNvPr id="2" name="テキスト ボックス 1">
            <a:extLst>
              <a:ext uri="{FF2B5EF4-FFF2-40B4-BE49-F238E27FC236}">
                <a16:creationId xmlns:a16="http://schemas.microsoft.com/office/drawing/2014/main" id="{13641F4A-02BA-8B3F-84C5-38E0609D456F}"/>
              </a:ext>
            </a:extLst>
          </p:cNvPr>
          <p:cNvSpPr txBox="1"/>
          <p:nvPr/>
        </p:nvSpPr>
        <p:spPr>
          <a:xfrm>
            <a:off x="644120" y="8086610"/>
            <a:ext cx="1933575" cy="707886"/>
          </a:xfrm>
          <a:prstGeom prst="rect">
            <a:avLst/>
          </a:prstGeom>
          <a:noFill/>
        </p:spPr>
        <p:txBody>
          <a:bodyPr wrap="square" rtlCol="0">
            <a:spAutoFit/>
          </a:bodyPr>
          <a:lstStyle/>
          <a:p>
            <a:r>
              <a:rPr kumimoji="1" lang="ja-JP" altLang="en-US" sz="1000" dirty="0">
                <a:latin typeface="UD デジタル 教科書体 NP-B" panose="02020700000000000000" pitchFamily="18" charset="-128"/>
                <a:ea typeface="UD デジタル 教科書体 NP-B" panose="02020700000000000000" pitchFamily="18" charset="-128"/>
              </a:rPr>
              <a:t>・強みを理解しさらに伸ばす</a:t>
            </a:r>
            <a:endParaRPr kumimoji="1" lang="en-US" altLang="ja-JP" sz="1000" dirty="0">
              <a:latin typeface="UD デジタル 教科書体 NP-B" panose="02020700000000000000" pitchFamily="18" charset="-128"/>
              <a:ea typeface="UD デジタル 教科書体 NP-B" panose="02020700000000000000" pitchFamily="18" charset="-128"/>
            </a:endParaRPr>
          </a:p>
          <a:p>
            <a:r>
              <a:rPr lang="ja-JP" altLang="en-US" sz="1000" dirty="0">
                <a:latin typeface="UD デジタル 教科書体 NP-B" panose="02020700000000000000" pitchFamily="18" charset="-128"/>
                <a:ea typeface="UD デジタル 教科書体 NP-B" panose="02020700000000000000" pitchFamily="18" charset="-128"/>
              </a:rPr>
              <a:t>・できることを増やしていく</a:t>
            </a:r>
            <a:endParaRPr lang="en-US" altLang="ja-JP" sz="1000" dirty="0">
              <a:latin typeface="UD デジタル 教科書体 NP-B" panose="02020700000000000000" pitchFamily="18" charset="-128"/>
              <a:ea typeface="UD デジタル 教科書体 NP-B" panose="02020700000000000000" pitchFamily="18" charset="-128"/>
            </a:endParaRPr>
          </a:p>
          <a:p>
            <a:r>
              <a:rPr kumimoji="1" lang="ja-JP" altLang="en-US" sz="1000" dirty="0">
                <a:latin typeface="UD デジタル 教科書体 NP-B" panose="02020700000000000000" pitchFamily="18" charset="-128"/>
                <a:ea typeface="UD デジタル 教科書体 NP-B" panose="02020700000000000000" pitchFamily="18" charset="-128"/>
              </a:rPr>
              <a:t>・苦手なことを知り、</a:t>
            </a:r>
            <a:endParaRPr kumimoji="1" lang="en-US" altLang="ja-JP" sz="1000" dirty="0">
              <a:latin typeface="UD デジタル 教科書体 NP-B" panose="02020700000000000000" pitchFamily="18" charset="-128"/>
              <a:ea typeface="UD デジタル 教科書体 NP-B" panose="02020700000000000000" pitchFamily="18" charset="-128"/>
            </a:endParaRPr>
          </a:p>
          <a:p>
            <a:r>
              <a:rPr lang="ja-JP" altLang="en-US" sz="1000" dirty="0">
                <a:latin typeface="UD デジタル 教科書体 NP-B" panose="02020700000000000000" pitchFamily="18" charset="-128"/>
                <a:ea typeface="UD デジタル 教科書体 NP-B" panose="02020700000000000000" pitchFamily="18" charset="-128"/>
              </a:rPr>
              <a:t>　できる工夫を理解する</a:t>
            </a:r>
            <a:endParaRPr kumimoji="1" lang="ja-JP" altLang="en-US" sz="1000" dirty="0">
              <a:latin typeface="UD デジタル 教科書体 NP-B" panose="02020700000000000000" pitchFamily="18" charset="-128"/>
              <a:ea typeface="UD デジタル 教科書体 NP-B" panose="02020700000000000000" pitchFamily="18" charset="-128"/>
            </a:endParaRPr>
          </a:p>
        </p:txBody>
      </p:sp>
      <p:sp>
        <p:nvSpPr>
          <p:cNvPr id="54" name="テキスト ボックス 53">
            <a:extLst>
              <a:ext uri="{FF2B5EF4-FFF2-40B4-BE49-F238E27FC236}">
                <a16:creationId xmlns:a16="http://schemas.microsoft.com/office/drawing/2014/main" id="{006A2B9F-8D3B-F58B-87DA-3DCF925E884C}"/>
              </a:ext>
            </a:extLst>
          </p:cNvPr>
          <p:cNvSpPr txBox="1"/>
          <p:nvPr/>
        </p:nvSpPr>
        <p:spPr>
          <a:xfrm>
            <a:off x="858285" y="6888352"/>
            <a:ext cx="1551500" cy="1015663"/>
          </a:xfrm>
          <a:prstGeom prst="rect">
            <a:avLst/>
          </a:prstGeom>
          <a:solidFill>
            <a:schemeClr val="bg1"/>
          </a:solidFill>
        </p:spPr>
        <p:txBody>
          <a:bodyPr wrap="square" rtlCol="0">
            <a:spAutoFit/>
          </a:bodyPr>
          <a:lstStyle/>
          <a:p>
            <a:pPr algn="ct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r>
              <a:rPr lang="ja-JP" altLang="en-US" sz="1200" dirty="0">
                <a:solidFill>
                  <a:schemeClr val="accent4"/>
                </a:solidFill>
                <a:latin typeface="UD デジタル 教科書体 NP-B" panose="02020700000000000000" pitchFamily="18" charset="-128"/>
                <a:ea typeface="UD デジタル 教科書体 NP-B" panose="02020700000000000000" pitchFamily="18" charset="-128"/>
              </a:rPr>
              <a:t>自己理解</a:t>
            </a:r>
            <a:endParaRPr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r>
              <a:rPr kumimoji="1" lang="ja-JP" altLang="en-US" sz="1200" dirty="0">
                <a:solidFill>
                  <a:schemeClr val="accent4"/>
                </a:solidFill>
                <a:latin typeface="UD デジタル 教科書体 NP-B" panose="02020700000000000000" pitchFamily="18" charset="-128"/>
                <a:ea typeface="UD デジタル 教科書体 NP-B" panose="02020700000000000000" pitchFamily="18" charset="-128"/>
              </a:rPr>
              <a:t>特性理解</a:t>
            </a: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r>
              <a:rPr lang="ja-JP" altLang="en-US" sz="1200" dirty="0">
                <a:solidFill>
                  <a:schemeClr val="accent4"/>
                </a:solidFill>
                <a:latin typeface="UD デジタル 教科書体 NP-B" panose="02020700000000000000" pitchFamily="18" charset="-128"/>
                <a:ea typeface="UD デジタル 教科書体 NP-B" panose="02020700000000000000" pitchFamily="18" charset="-128"/>
              </a:rPr>
              <a:t>配慮検討</a:t>
            </a: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endParaRPr kumimoji="1" lang="ja-JP" altLang="en-US" sz="1200" dirty="0">
              <a:solidFill>
                <a:schemeClr val="accent4"/>
              </a:solidFill>
              <a:latin typeface="UD デジタル 教科書体 NP-B" panose="02020700000000000000" pitchFamily="18" charset="-128"/>
              <a:ea typeface="UD デジタル 教科書体 NP-B" panose="02020700000000000000" pitchFamily="18" charset="-128"/>
            </a:endParaRPr>
          </a:p>
        </p:txBody>
      </p:sp>
      <p:cxnSp>
        <p:nvCxnSpPr>
          <p:cNvPr id="5" name="直線矢印コネクタ 4">
            <a:extLst>
              <a:ext uri="{FF2B5EF4-FFF2-40B4-BE49-F238E27FC236}">
                <a16:creationId xmlns:a16="http://schemas.microsoft.com/office/drawing/2014/main" id="{65B588E8-B60F-EF31-8991-0C862C15EDE5}"/>
              </a:ext>
            </a:extLst>
          </p:cNvPr>
          <p:cNvCxnSpPr>
            <a:cxnSpLocks/>
          </p:cNvCxnSpPr>
          <p:nvPr/>
        </p:nvCxnSpPr>
        <p:spPr>
          <a:xfrm>
            <a:off x="1634035" y="6542339"/>
            <a:ext cx="0" cy="346013"/>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55" name="正方形/長方形 54">
            <a:extLst>
              <a:ext uri="{FF2B5EF4-FFF2-40B4-BE49-F238E27FC236}">
                <a16:creationId xmlns:a16="http://schemas.microsoft.com/office/drawing/2014/main" id="{DE858391-BE0B-50B4-8BFA-C0BFB8033262}"/>
              </a:ext>
            </a:extLst>
          </p:cNvPr>
          <p:cNvSpPr/>
          <p:nvPr/>
        </p:nvSpPr>
        <p:spPr>
          <a:xfrm>
            <a:off x="2860203" y="5708754"/>
            <a:ext cx="1933575" cy="371756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6" name="テキスト ボックス 55">
            <a:extLst>
              <a:ext uri="{FF2B5EF4-FFF2-40B4-BE49-F238E27FC236}">
                <a16:creationId xmlns:a16="http://schemas.microsoft.com/office/drawing/2014/main" id="{594D2AEA-97E9-E5F9-03CF-8E1CB98A5E9E}"/>
              </a:ext>
            </a:extLst>
          </p:cNvPr>
          <p:cNvSpPr txBox="1"/>
          <p:nvPr/>
        </p:nvSpPr>
        <p:spPr>
          <a:xfrm>
            <a:off x="3067817" y="6345163"/>
            <a:ext cx="1551500" cy="1015663"/>
          </a:xfrm>
          <a:prstGeom prst="rect">
            <a:avLst/>
          </a:prstGeom>
          <a:solidFill>
            <a:schemeClr val="bg1"/>
          </a:solidFill>
        </p:spPr>
        <p:txBody>
          <a:bodyPr wrap="square" rtlCol="0">
            <a:spAutoFit/>
          </a:bodyPr>
          <a:lstStyle/>
          <a:p>
            <a:pPr algn="ct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r>
              <a:rPr kumimoji="1" lang="ja-JP" altLang="en-US" sz="1200" dirty="0">
                <a:solidFill>
                  <a:schemeClr val="accent1"/>
                </a:solidFill>
                <a:latin typeface="UD デジタル 教科書体 NP-B" panose="02020700000000000000" pitchFamily="18" charset="-128"/>
                <a:ea typeface="UD デジタル 教科書体 NP-B" panose="02020700000000000000" pitchFamily="18" charset="-128"/>
              </a:rPr>
              <a:t>取り巻く環境</a:t>
            </a:r>
            <a:endParaRPr kumimoji="1" lang="en-US" altLang="ja-JP" sz="1200" dirty="0">
              <a:solidFill>
                <a:schemeClr val="accent1"/>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endParaRPr kumimoji="1" lang="ja-JP" altLang="en-US" sz="1200" dirty="0">
              <a:solidFill>
                <a:schemeClr val="accent4"/>
              </a:solidFill>
              <a:latin typeface="UD デジタル 教科書体 NP-B" panose="02020700000000000000" pitchFamily="18" charset="-128"/>
              <a:ea typeface="UD デジタル 教科書体 NP-B" panose="02020700000000000000" pitchFamily="18" charset="-128"/>
            </a:endParaRPr>
          </a:p>
        </p:txBody>
      </p:sp>
      <p:sp>
        <p:nvSpPr>
          <p:cNvPr id="57" name="テキスト ボックス 56">
            <a:extLst>
              <a:ext uri="{FF2B5EF4-FFF2-40B4-BE49-F238E27FC236}">
                <a16:creationId xmlns:a16="http://schemas.microsoft.com/office/drawing/2014/main" id="{1C8E4DC6-447F-16CD-91BD-17AAC3B4B6CF}"/>
              </a:ext>
            </a:extLst>
          </p:cNvPr>
          <p:cNvSpPr txBox="1"/>
          <p:nvPr/>
        </p:nvSpPr>
        <p:spPr>
          <a:xfrm>
            <a:off x="2876780" y="8094230"/>
            <a:ext cx="1933575" cy="1015663"/>
          </a:xfrm>
          <a:prstGeom prst="rect">
            <a:avLst/>
          </a:prstGeom>
          <a:noFill/>
        </p:spPr>
        <p:txBody>
          <a:bodyPr wrap="square" rtlCol="0">
            <a:spAutoFit/>
          </a:bodyPr>
          <a:lstStyle/>
          <a:p>
            <a:r>
              <a:rPr kumimoji="1" lang="ja-JP" altLang="en-US" sz="1000" dirty="0">
                <a:latin typeface="UD デジタル 教科書体 NP-B" panose="02020700000000000000" pitchFamily="18" charset="-128"/>
                <a:ea typeface="UD デジタル 教科書体 NP-B" panose="02020700000000000000" pitchFamily="18" charset="-128"/>
              </a:rPr>
              <a:t>・本人に合った職場環境を一緒に探す</a:t>
            </a:r>
            <a:endParaRPr kumimoji="1" lang="en-US" altLang="ja-JP" sz="1000" dirty="0">
              <a:latin typeface="UD デジタル 教科書体 NP-B" panose="02020700000000000000" pitchFamily="18" charset="-128"/>
              <a:ea typeface="UD デジタル 教科書体 NP-B" panose="02020700000000000000" pitchFamily="18" charset="-128"/>
            </a:endParaRPr>
          </a:p>
          <a:p>
            <a:r>
              <a:rPr kumimoji="1" lang="ja-JP" altLang="en-US" sz="1000" dirty="0">
                <a:latin typeface="UD デジタル 教科書体 NP-B" panose="02020700000000000000" pitchFamily="18" charset="-128"/>
                <a:ea typeface="UD デジタル 教科書体 NP-B" panose="02020700000000000000" pitchFamily="18" charset="-128"/>
              </a:rPr>
              <a:t>・本人の特性を共に説明する</a:t>
            </a:r>
            <a:endParaRPr kumimoji="1" lang="en-US" altLang="ja-JP" sz="1000" dirty="0">
              <a:latin typeface="UD デジタル 教科書体 NP-B" panose="02020700000000000000" pitchFamily="18" charset="-128"/>
              <a:ea typeface="UD デジタル 教科書体 NP-B" panose="02020700000000000000" pitchFamily="18" charset="-128"/>
            </a:endParaRPr>
          </a:p>
          <a:p>
            <a:r>
              <a:rPr kumimoji="1" lang="ja-JP" altLang="en-US" sz="1000" dirty="0">
                <a:latin typeface="UD デジタル 教科書体 NP-B" panose="02020700000000000000" pitchFamily="18" charset="-128"/>
                <a:ea typeface="UD デジタル 教科書体 NP-B" panose="02020700000000000000" pitchFamily="18" charset="-128"/>
              </a:rPr>
              <a:t>・働くために必要な配慮を、企業に提案していく</a:t>
            </a:r>
            <a:endParaRPr kumimoji="1" lang="en-US" altLang="ja-JP" sz="1000" dirty="0">
              <a:latin typeface="UD デジタル 教科書体 NP-B" panose="02020700000000000000" pitchFamily="18" charset="-128"/>
              <a:ea typeface="UD デジタル 教科書体 NP-B" panose="02020700000000000000" pitchFamily="18" charset="-128"/>
            </a:endParaRPr>
          </a:p>
          <a:p>
            <a:endParaRPr kumimoji="1" lang="ja-JP" altLang="en-US" sz="1000" dirty="0">
              <a:latin typeface="UD デジタル 教科書体 NP-B" panose="02020700000000000000" pitchFamily="18" charset="-128"/>
              <a:ea typeface="UD デジタル 教科書体 NP-B" panose="02020700000000000000" pitchFamily="18" charset="-128"/>
            </a:endParaRPr>
          </a:p>
        </p:txBody>
      </p:sp>
      <p:sp>
        <p:nvSpPr>
          <p:cNvPr id="60" name="正方形/長方形 59">
            <a:extLst>
              <a:ext uri="{FF2B5EF4-FFF2-40B4-BE49-F238E27FC236}">
                <a16:creationId xmlns:a16="http://schemas.microsoft.com/office/drawing/2014/main" id="{A174ADC7-3C2E-051C-D9ED-EE9884CDF670}"/>
              </a:ext>
            </a:extLst>
          </p:cNvPr>
          <p:cNvSpPr/>
          <p:nvPr/>
        </p:nvSpPr>
        <p:spPr>
          <a:xfrm>
            <a:off x="5068895" y="5708754"/>
            <a:ext cx="1933575" cy="3717561"/>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1" name="テキスト ボックス 60">
            <a:extLst>
              <a:ext uri="{FF2B5EF4-FFF2-40B4-BE49-F238E27FC236}">
                <a16:creationId xmlns:a16="http://schemas.microsoft.com/office/drawing/2014/main" id="{41996A53-9A78-AE3D-F86C-AF5755A72FF3}"/>
              </a:ext>
            </a:extLst>
          </p:cNvPr>
          <p:cNvSpPr txBox="1"/>
          <p:nvPr/>
        </p:nvSpPr>
        <p:spPr>
          <a:xfrm>
            <a:off x="5276509" y="5910823"/>
            <a:ext cx="1551500" cy="1569660"/>
          </a:xfrm>
          <a:prstGeom prst="rect">
            <a:avLst/>
          </a:prstGeom>
          <a:solidFill>
            <a:schemeClr val="bg1"/>
          </a:solidFill>
        </p:spPr>
        <p:txBody>
          <a:bodyPr wrap="square" rtlCol="0">
            <a:spAutoFit/>
          </a:bodyPr>
          <a:lstStyle/>
          <a:p>
            <a:pPr algn="ct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r>
              <a:rPr kumimoji="1" lang="ja-JP" altLang="en-US"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rPr>
              <a:t>望む就労の実現</a:t>
            </a:r>
            <a:endParaRPr kumimoji="1"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kumimoji="1" lang="ja-JP" altLang="en-US" sz="1200" dirty="0">
              <a:solidFill>
                <a:schemeClr val="accent4"/>
              </a:solidFill>
              <a:latin typeface="UD デジタル 教科書体 NP-B" panose="02020700000000000000" pitchFamily="18" charset="-128"/>
              <a:ea typeface="UD デジタル 教科書体 NP-B" panose="02020700000000000000" pitchFamily="18" charset="-128"/>
            </a:endParaRPr>
          </a:p>
        </p:txBody>
      </p:sp>
      <p:sp>
        <p:nvSpPr>
          <p:cNvPr id="62" name="テキスト ボックス 61">
            <a:extLst>
              <a:ext uri="{FF2B5EF4-FFF2-40B4-BE49-F238E27FC236}">
                <a16:creationId xmlns:a16="http://schemas.microsoft.com/office/drawing/2014/main" id="{B09E31E9-C9E0-6B53-4F5C-9C765AC52BBF}"/>
              </a:ext>
            </a:extLst>
          </p:cNvPr>
          <p:cNvSpPr txBox="1"/>
          <p:nvPr/>
        </p:nvSpPr>
        <p:spPr>
          <a:xfrm>
            <a:off x="5276509" y="7635047"/>
            <a:ext cx="1551500" cy="1569660"/>
          </a:xfrm>
          <a:prstGeom prst="rect">
            <a:avLst/>
          </a:prstGeom>
          <a:solidFill>
            <a:schemeClr val="bg1"/>
          </a:solidFill>
        </p:spPr>
        <p:txBody>
          <a:bodyPr wrap="square" rtlCol="0">
            <a:spAutoFit/>
          </a:bodyPr>
          <a:lstStyle/>
          <a:p>
            <a:pPr algn="ctr"/>
            <a:endParaRPr kumimoji="1" lang="en-US" altLang="ja-JP" sz="1200" dirty="0">
              <a:solidFill>
                <a:schemeClr val="accent4"/>
              </a:solidFill>
              <a:latin typeface="UD デジタル 教科書体 NP-B" panose="02020700000000000000" pitchFamily="18" charset="-128"/>
              <a:ea typeface="UD デジタル 教科書体 NP-B" panose="02020700000000000000" pitchFamily="18" charset="-128"/>
            </a:endParaRPr>
          </a:p>
          <a:p>
            <a:pPr algn="ctr"/>
            <a:r>
              <a:rPr lang="ja-JP" altLang="en-US"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rPr>
              <a:t>最大限の能力発揮</a:t>
            </a:r>
            <a:endParaRPr kumimoji="1"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kumimoji="1" lang="en-US" altLang="ja-JP" sz="1200" dirty="0">
              <a:solidFill>
                <a:schemeClr val="accent6">
                  <a:lumMod val="75000"/>
                </a:schemeClr>
              </a:solidFill>
              <a:latin typeface="UD デジタル 教科書体 NP-B" panose="02020700000000000000" pitchFamily="18" charset="-128"/>
              <a:ea typeface="UD デジタル 教科書体 NP-B" panose="02020700000000000000" pitchFamily="18" charset="-128"/>
            </a:endParaRPr>
          </a:p>
          <a:p>
            <a:pPr algn="ctr"/>
            <a:endParaRPr kumimoji="1" lang="ja-JP" altLang="en-US" sz="1200" dirty="0">
              <a:solidFill>
                <a:schemeClr val="accent4"/>
              </a:solidFill>
              <a:latin typeface="UD デジタル 教科書体 NP-B" panose="02020700000000000000" pitchFamily="18" charset="-128"/>
              <a:ea typeface="UD デジタル 教科書体 NP-B" panose="02020700000000000000" pitchFamily="18" charset="-128"/>
            </a:endParaRPr>
          </a:p>
        </p:txBody>
      </p:sp>
      <p:sp>
        <p:nvSpPr>
          <p:cNvPr id="10" name="十字形 9">
            <a:extLst>
              <a:ext uri="{FF2B5EF4-FFF2-40B4-BE49-F238E27FC236}">
                <a16:creationId xmlns:a16="http://schemas.microsoft.com/office/drawing/2014/main" id="{63ACB907-43DF-FFE4-587A-6B0A797B2CF6}"/>
              </a:ext>
            </a:extLst>
          </p:cNvPr>
          <p:cNvSpPr/>
          <p:nvPr/>
        </p:nvSpPr>
        <p:spPr>
          <a:xfrm rot="2711248">
            <a:off x="2462103" y="7288973"/>
            <a:ext cx="496415" cy="489457"/>
          </a:xfrm>
          <a:prstGeom prst="plus">
            <a:avLst>
              <a:gd name="adj" fmla="val 4436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次の値と等しい 10">
            <a:extLst>
              <a:ext uri="{FF2B5EF4-FFF2-40B4-BE49-F238E27FC236}">
                <a16:creationId xmlns:a16="http://schemas.microsoft.com/office/drawing/2014/main" id="{E79071FE-0952-AC2E-FD01-4F09C6FBA256}"/>
              </a:ext>
            </a:extLst>
          </p:cNvPr>
          <p:cNvSpPr/>
          <p:nvPr/>
        </p:nvSpPr>
        <p:spPr>
          <a:xfrm>
            <a:off x="4686994" y="7254699"/>
            <a:ext cx="503497" cy="548181"/>
          </a:xfrm>
          <a:prstGeom prst="mathEqual">
            <a:avLst>
              <a:gd name="adj1" fmla="val 8229"/>
              <a:gd name="adj2" fmla="val 22881"/>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 name="図 5" descr="窓, 屋内, 探す, 女性 が含まれている画像&#10;&#10;自動的に生成された説明">
            <a:extLst>
              <a:ext uri="{FF2B5EF4-FFF2-40B4-BE49-F238E27FC236}">
                <a16:creationId xmlns:a16="http://schemas.microsoft.com/office/drawing/2014/main" id="{E94ACAAA-4805-A147-B48B-925B87A61A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0885" y="6471411"/>
            <a:ext cx="1447741" cy="904838"/>
          </a:xfrm>
          <a:prstGeom prst="rect">
            <a:avLst/>
          </a:prstGeom>
        </p:spPr>
      </p:pic>
      <p:pic>
        <p:nvPicPr>
          <p:cNvPr id="8" name="図 7" descr="ダイアグラム, ホワイトボード&#10;&#10;自動的に生成された説明">
            <a:extLst>
              <a:ext uri="{FF2B5EF4-FFF2-40B4-BE49-F238E27FC236}">
                <a16:creationId xmlns:a16="http://schemas.microsoft.com/office/drawing/2014/main" id="{10CA37A1-FFC7-F967-F5EE-F5A308056D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5290" y="8122806"/>
            <a:ext cx="1489010" cy="992673"/>
          </a:xfrm>
          <a:prstGeom prst="rect">
            <a:avLst/>
          </a:prstGeom>
        </p:spPr>
      </p:pic>
    </p:spTree>
    <p:extLst>
      <p:ext uri="{BB962C8B-B14F-4D97-AF65-F5344CB8AC3E}">
        <p14:creationId xmlns:p14="http://schemas.microsoft.com/office/powerpoint/2010/main" val="428002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3" name="正方形/長方形 52">
            <a:extLst>
              <a:ext uri="{FF2B5EF4-FFF2-40B4-BE49-F238E27FC236}">
                <a16:creationId xmlns:a16="http://schemas.microsoft.com/office/drawing/2014/main" id="{98E28921-3925-6747-F301-310746B2B50E}"/>
              </a:ext>
            </a:extLst>
          </p:cNvPr>
          <p:cNvSpPr/>
          <p:nvPr/>
        </p:nvSpPr>
        <p:spPr>
          <a:xfrm>
            <a:off x="392632" y="2155304"/>
            <a:ext cx="6804077" cy="7987656"/>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9DEB0560-7F9B-B054-FDD8-0046CA107482}"/>
              </a:ext>
            </a:extLst>
          </p:cNvPr>
          <p:cNvSpPr txBox="1"/>
          <p:nvPr/>
        </p:nvSpPr>
        <p:spPr>
          <a:xfrm>
            <a:off x="230631" y="260360"/>
            <a:ext cx="7035357" cy="461665"/>
          </a:xfrm>
          <a:prstGeom prst="rect">
            <a:avLst/>
          </a:prstGeom>
          <a:noFill/>
        </p:spPr>
        <p:txBody>
          <a:bodyPr wrap="square" rtlCol="0">
            <a:spAutoFit/>
          </a:bodyPr>
          <a:lstStyle/>
          <a:p>
            <a:pPr algn="ctr"/>
            <a:r>
              <a:rPr lang="ja-JP" altLang="en-US"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ひかりワークスの特徴（就労移行支援）</a:t>
            </a:r>
            <a:endPar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grpSp>
        <p:nvGrpSpPr>
          <p:cNvPr id="59" name="グループ化 58">
            <a:extLst>
              <a:ext uri="{FF2B5EF4-FFF2-40B4-BE49-F238E27FC236}">
                <a16:creationId xmlns:a16="http://schemas.microsoft.com/office/drawing/2014/main" id="{DDA8695A-1F67-5218-572A-53CF48DEBC7A}"/>
              </a:ext>
            </a:extLst>
          </p:cNvPr>
          <p:cNvGrpSpPr/>
          <p:nvPr/>
        </p:nvGrpSpPr>
        <p:grpSpPr>
          <a:xfrm>
            <a:off x="510420" y="2315093"/>
            <a:ext cx="464496" cy="488574"/>
            <a:chOff x="372104" y="2098946"/>
            <a:chExt cx="464496" cy="488574"/>
          </a:xfrm>
        </p:grpSpPr>
        <p:grpSp>
          <p:nvGrpSpPr>
            <p:cNvPr id="67" name="Group 4">
              <a:extLst>
                <a:ext uri="{FF2B5EF4-FFF2-40B4-BE49-F238E27FC236}">
                  <a16:creationId xmlns:a16="http://schemas.microsoft.com/office/drawing/2014/main" id="{B53E4623-4B51-3939-F8AD-3B3EF7B0046A}"/>
                </a:ext>
              </a:extLst>
            </p:cNvPr>
            <p:cNvGrpSpPr>
              <a:grpSpLocks noChangeAspect="1"/>
            </p:cNvGrpSpPr>
            <p:nvPr/>
          </p:nvGrpSpPr>
          <p:grpSpPr bwMode="auto">
            <a:xfrm>
              <a:off x="372104" y="2098946"/>
              <a:ext cx="464496" cy="461664"/>
              <a:chOff x="-600" y="2362"/>
              <a:chExt cx="328" cy="326"/>
            </a:xfrm>
            <a:solidFill>
              <a:srgbClr val="AACC09"/>
            </a:solidFill>
          </p:grpSpPr>
          <p:sp>
            <p:nvSpPr>
              <p:cNvPr id="69" name="Freeform 5">
                <a:extLst>
                  <a:ext uri="{FF2B5EF4-FFF2-40B4-BE49-F238E27FC236}">
                    <a16:creationId xmlns:a16="http://schemas.microsoft.com/office/drawing/2014/main" id="{84A8DD34-36AB-CD64-2CE7-80A884669685}"/>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70" name="Freeform 6">
                <a:extLst>
                  <a:ext uri="{FF2B5EF4-FFF2-40B4-BE49-F238E27FC236}">
                    <a16:creationId xmlns:a16="http://schemas.microsoft.com/office/drawing/2014/main" id="{1F7A58F0-3AA0-6542-C72A-A28C42C737E8}"/>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68" name="テキスト ボックス 67">
              <a:extLst>
                <a:ext uri="{FF2B5EF4-FFF2-40B4-BE49-F238E27FC236}">
                  <a16:creationId xmlns:a16="http://schemas.microsoft.com/office/drawing/2014/main" id="{8687F90E-3B37-1DFE-38DB-3A8C56449E57}"/>
                </a:ext>
              </a:extLst>
            </p:cNvPr>
            <p:cNvSpPr txBox="1"/>
            <p:nvPr/>
          </p:nvSpPr>
          <p:spPr>
            <a:xfrm>
              <a:off x="406604" y="2125855"/>
              <a:ext cx="393056"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71" name="テキスト ボックス 70">
            <a:extLst>
              <a:ext uri="{FF2B5EF4-FFF2-40B4-BE49-F238E27FC236}">
                <a16:creationId xmlns:a16="http://schemas.microsoft.com/office/drawing/2014/main" id="{4DC36C0F-ED1B-66CB-C454-21F6EB3C14CA}"/>
              </a:ext>
            </a:extLst>
          </p:cNvPr>
          <p:cNvSpPr txBox="1"/>
          <p:nvPr/>
        </p:nvSpPr>
        <p:spPr>
          <a:xfrm>
            <a:off x="493092" y="1031920"/>
            <a:ext cx="6539667" cy="1123384"/>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ステージ制と訓練内容</a:t>
            </a:r>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就職までの取り組みを明確にするため、ステージ制を導入しています。</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原則、利用されるすべての方が準備ステージからスタートします。</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ご自身が希望する就職や状況などにより、ステージ移行のペースは一人ひとり異なります。</a:t>
            </a:r>
            <a:endParaRPr lang="en-US" altLang="ja-JP" sz="1200" dirty="0">
              <a:latin typeface="UD デジタル 教科書体 NP-B" panose="02020700000000000000" pitchFamily="18" charset="-128"/>
              <a:ea typeface="UD デジタル 教科書体 NP-B" panose="02020700000000000000" pitchFamily="18" charset="-128"/>
            </a:endParaRPr>
          </a:p>
        </p:txBody>
      </p:sp>
      <p:sp>
        <p:nvSpPr>
          <p:cNvPr id="97" name="テキスト ボックス 96">
            <a:extLst>
              <a:ext uri="{FF2B5EF4-FFF2-40B4-BE49-F238E27FC236}">
                <a16:creationId xmlns:a16="http://schemas.microsoft.com/office/drawing/2014/main" id="{B64367B8-6D68-1D7D-F241-35D84A1090CD}"/>
              </a:ext>
            </a:extLst>
          </p:cNvPr>
          <p:cNvSpPr txBox="1"/>
          <p:nvPr/>
        </p:nvSpPr>
        <p:spPr>
          <a:xfrm>
            <a:off x="520574" y="2259220"/>
            <a:ext cx="6539667" cy="2123658"/>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　　 </a:t>
            </a:r>
            <a:r>
              <a:rPr lang="ja-JP" altLang="en-US" dirty="0">
                <a:latin typeface="UD デジタル 教科書体 NP-B" panose="02020700000000000000" pitchFamily="18" charset="-128"/>
                <a:ea typeface="UD デジタル 教科書体 NP-B" panose="02020700000000000000" pitchFamily="18" charset="-128"/>
              </a:rPr>
              <a:t>準備ステージ</a:t>
            </a:r>
            <a:endParaRPr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　　　  </a:t>
            </a:r>
            <a:r>
              <a:rPr lang="ja-JP" altLang="en-US" sz="1300" dirty="0">
                <a:latin typeface="UD デジタル 教科書体 NP-B" panose="02020700000000000000" pitchFamily="18" charset="-128"/>
                <a:ea typeface="UD デジタル 教科書体 NP-B" panose="02020700000000000000" pitchFamily="18" charset="-128"/>
              </a:rPr>
              <a:t>・生活のリズムを整えながら、仕事をしていく上で必要なことを学びます。</a:t>
            </a:r>
            <a:endParaRPr lang="en-US" altLang="ja-JP" sz="1300" dirty="0">
              <a:latin typeface="UD デジタル 教科書体 NP-B" panose="02020700000000000000" pitchFamily="18" charset="-128"/>
              <a:ea typeface="UD デジタル 教科書体 NP-B" panose="02020700000000000000" pitchFamily="18" charset="-128"/>
            </a:endParaRPr>
          </a:p>
          <a:p>
            <a:r>
              <a:rPr kumimoji="1" lang="ja-JP" altLang="en-US" sz="1300" dirty="0">
                <a:latin typeface="UD デジタル 教科書体 NP-B" panose="02020700000000000000" pitchFamily="18" charset="-128"/>
                <a:ea typeface="UD デジタル 教科書体 NP-B" panose="02020700000000000000" pitchFamily="18" charset="-128"/>
              </a:rPr>
              <a:t>　　　・理想の暮らし方を一緒に考え、仕事をする目的や意味を見つけていきます。</a:t>
            </a:r>
            <a:endParaRPr kumimoji="1" lang="en-US" altLang="ja-JP" sz="13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□理想の暮らし方を考える</a:t>
            </a:r>
            <a:endParaRPr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□働く意味をみつける</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□生活のリズムを整えていく</a:t>
            </a:r>
          </a:p>
          <a:p>
            <a:r>
              <a:rPr kumimoji="1" lang="ja-JP" altLang="en-US" sz="1100" dirty="0">
                <a:latin typeface="UD デジタル 教科書体 NP-B" panose="02020700000000000000" pitchFamily="18" charset="-128"/>
                <a:ea typeface="UD デジタル 教科書体 NP-B" panose="02020700000000000000" pitchFamily="18" charset="-128"/>
              </a:rPr>
              <a:t>□安定して通うことができるようになる</a:t>
            </a:r>
          </a:p>
          <a:p>
            <a:r>
              <a:rPr kumimoji="1" lang="ja-JP" altLang="en-US" sz="1100" dirty="0">
                <a:latin typeface="UD デジタル 教科書体 NP-B" panose="02020700000000000000" pitchFamily="18" charset="-128"/>
                <a:ea typeface="UD デジタル 教科書体 NP-B" panose="02020700000000000000" pitchFamily="18" charset="-128"/>
              </a:rPr>
              <a:t>□仕事をしていく上で、必要なコミュニケーション方法を学ぶ</a:t>
            </a:r>
          </a:p>
          <a:p>
            <a:r>
              <a:rPr kumimoji="1" lang="ja-JP" altLang="en-US" sz="1100" dirty="0">
                <a:latin typeface="UD デジタル 教科書体 NP-B" panose="02020700000000000000" pitchFamily="18" charset="-128"/>
                <a:ea typeface="UD デジタル 教科書体 NP-B" panose="02020700000000000000" pitchFamily="18" charset="-128"/>
              </a:rPr>
              <a:t>□パソコンや作業プログラムなどで、得意なスキルを</a:t>
            </a:r>
            <a:r>
              <a:rPr lang="ja-JP" altLang="en-US" sz="1100" dirty="0">
                <a:latin typeface="UD デジタル 教科書体 NP-B" panose="02020700000000000000" pitchFamily="18" charset="-128"/>
                <a:ea typeface="UD デジタル 教科書体 NP-B" panose="02020700000000000000" pitchFamily="18" charset="-128"/>
              </a:rPr>
              <a:t>見つけ、磨く</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56" name="テキスト ボックス 55">
            <a:extLst>
              <a:ext uri="{FF2B5EF4-FFF2-40B4-BE49-F238E27FC236}">
                <a16:creationId xmlns:a16="http://schemas.microsoft.com/office/drawing/2014/main" id="{9E5807A4-10DE-B8EA-6B5D-2077708F4C4D}"/>
              </a:ext>
            </a:extLst>
          </p:cNvPr>
          <p:cNvSpPr txBox="1"/>
          <p:nvPr/>
        </p:nvSpPr>
        <p:spPr>
          <a:xfrm>
            <a:off x="500872" y="4476703"/>
            <a:ext cx="6539667" cy="3247043"/>
          </a:xfrm>
          <a:prstGeom prst="rect">
            <a:avLst/>
          </a:prstGeom>
          <a:noFill/>
        </p:spPr>
        <p:txBody>
          <a:bodyPr wrap="square" rtlCol="0">
            <a:spAutoFit/>
          </a:bodyPr>
          <a:lstStyle/>
          <a:p>
            <a:r>
              <a:rPr lang="ja-JP" altLang="en-US" dirty="0">
                <a:latin typeface="UD デジタル 教科書体 NP-B" panose="02020700000000000000" pitchFamily="18" charset="-128"/>
                <a:ea typeface="UD デジタル 教科書体 NP-B" panose="02020700000000000000" pitchFamily="18" charset="-128"/>
              </a:rPr>
              <a:t>ビジネススキル講座</a:t>
            </a:r>
            <a:endParaRPr lang="en-US" altLang="ja-JP" sz="1300" b="1"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テキストや資料を使いながら、講義などの形式をとるプログラムです。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感じたことや考えなどをまとめる個人ワークや、周りの人たちと</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意見交換をするグループワークを交えながら、理解を深めていきます。</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□就職の心がまえ</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・社会人になるということ</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・会社の基本的なルール</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・あいさつの重要性</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□マナー</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・服装、身だしなみ</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・あいさつを使い分ける</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・就業時間中のマナー</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・残業する？しない？</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・仕事の予定の立て方</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・明日の準備のために</a:t>
            </a:r>
            <a:endParaRPr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57" name="テキスト ボックス 56">
            <a:extLst>
              <a:ext uri="{FF2B5EF4-FFF2-40B4-BE49-F238E27FC236}">
                <a16:creationId xmlns:a16="http://schemas.microsoft.com/office/drawing/2014/main" id="{8342FCDB-0153-8912-9DD0-5617195F8DF3}"/>
              </a:ext>
            </a:extLst>
          </p:cNvPr>
          <p:cNvSpPr txBox="1"/>
          <p:nvPr/>
        </p:nvSpPr>
        <p:spPr>
          <a:xfrm>
            <a:off x="2606390" y="5603424"/>
            <a:ext cx="2177633" cy="2123658"/>
          </a:xfrm>
          <a:prstGeom prst="rect">
            <a:avLst/>
          </a:prstGeom>
          <a:noFill/>
        </p:spPr>
        <p:txBody>
          <a:bodyPr wrap="square" rtlCol="0">
            <a:spAutoFit/>
          </a:bodyPr>
          <a:lstStyle/>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□報連相</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・進捗を報告する</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・提案の仕方</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・断り方</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□ビジネスマナー</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・会議・打合せの準備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・電話対応の基本</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・電話対応のメモの取り方</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・仕事のメモの取り方</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・来客対応のマナー</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・名刺交換のマナー</a:t>
            </a:r>
            <a:endParaRPr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60" name="テキスト ボックス 59">
            <a:extLst>
              <a:ext uri="{FF2B5EF4-FFF2-40B4-BE49-F238E27FC236}">
                <a16:creationId xmlns:a16="http://schemas.microsoft.com/office/drawing/2014/main" id="{B92D9031-8314-9115-2D89-08AFF3755D8C}"/>
              </a:ext>
            </a:extLst>
          </p:cNvPr>
          <p:cNvSpPr txBox="1"/>
          <p:nvPr/>
        </p:nvSpPr>
        <p:spPr>
          <a:xfrm>
            <a:off x="4999923" y="5606026"/>
            <a:ext cx="3777520" cy="2123658"/>
          </a:xfrm>
          <a:prstGeom prst="rect">
            <a:avLst/>
          </a:prstGeom>
          <a:noFill/>
        </p:spPr>
        <p:txBody>
          <a:bodyPr wrap="square">
            <a:spAutoFit/>
          </a:bodyPr>
          <a:lstStyle/>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□自己理解</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・得意、不得意を知る</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・うまくいくパターンを知る</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□ストレスマネジメント</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・怒りのコントロール</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・ストレス解消法</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・相談できる人とつながる</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□人とのつきあい方</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・雑談の必要性</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・昼休みの付き合い方</a:t>
            </a:r>
            <a:endParaRPr lang="en-US" altLang="ja-JP" sz="1100" dirty="0">
              <a:latin typeface="UD デジタル 教科書体 NP-B" panose="02020700000000000000" pitchFamily="18" charset="-128"/>
              <a:ea typeface="UD デジタル 教科書体 NP-B" panose="02020700000000000000" pitchFamily="18" charset="-128"/>
            </a:endParaRPr>
          </a:p>
        </p:txBody>
      </p:sp>
      <p:cxnSp>
        <p:nvCxnSpPr>
          <p:cNvPr id="61" name="直線コネクタ 60">
            <a:extLst>
              <a:ext uri="{FF2B5EF4-FFF2-40B4-BE49-F238E27FC236}">
                <a16:creationId xmlns:a16="http://schemas.microsoft.com/office/drawing/2014/main" id="{CD1A7984-D254-B596-9478-69B8588FC33F}"/>
              </a:ext>
            </a:extLst>
          </p:cNvPr>
          <p:cNvCxnSpPr>
            <a:cxnSpLocks/>
          </p:cNvCxnSpPr>
          <p:nvPr/>
        </p:nvCxnSpPr>
        <p:spPr>
          <a:xfrm>
            <a:off x="2473354" y="5603424"/>
            <a:ext cx="0" cy="2065960"/>
          </a:xfrm>
          <a:prstGeom prst="line">
            <a:avLst/>
          </a:prstGeom>
          <a:ln w="19050">
            <a:solidFill>
              <a:srgbClr val="AACC09"/>
            </a:solidFill>
            <a:prstDash val="sysDash"/>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266E08AC-04F2-B7AF-6795-BFB47A605389}"/>
              </a:ext>
            </a:extLst>
          </p:cNvPr>
          <p:cNvCxnSpPr>
            <a:cxnSpLocks/>
          </p:cNvCxnSpPr>
          <p:nvPr/>
        </p:nvCxnSpPr>
        <p:spPr>
          <a:xfrm>
            <a:off x="4807970" y="5603424"/>
            <a:ext cx="0" cy="2065960"/>
          </a:xfrm>
          <a:prstGeom prst="line">
            <a:avLst/>
          </a:prstGeom>
          <a:ln w="19050">
            <a:solidFill>
              <a:srgbClr val="AACC09"/>
            </a:solidFill>
            <a:prstDash val="sysDash"/>
          </a:ln>
        </p:spPr>
        <p:style>
          <a:lnRef idx="1">
            <a:schemeClr val="accent1"/>
          </a:lnRef>
          <a:fillRef idx="0">
            <a:schemeClr val="accent1"/>
          </a:fillRef>
          <a:effectRef idx="0">
            <a:schemeClr val="accent1"/>
          </a:effectRef>
          <a:fontRef idx="minor">
            <a:schemeClr val="tx1"/>
          </a:fontRef>
        </p:style>
      </p:cxnSp>
      <p:pic>
        <p:nvPicPr>
          <p:cNvPr id="63" name="図 62" descr="テーブルを囲んで座っている男性&#10;&#10;中程度の精度で自動的に生成された説明">
            <a:extLst>
              <a:ext uri="{FF2B5EF4-FFF2-40B4-BE49-F238E27FC236}">
                <a16:creationId xmlns:a16="http://schemas.microsoft.com/office/drawing/2014/main" id="{40428F34-CB64-2A9B-7556-607530BB5C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53755" y="4523349"/>
            <a:ext cx="1344988" cy="953902"/>
          </a:xfrm>
          <a:prstGeom prst="rect">
            <a:avLst/>
          </a:prstGeom>
        </p:spPr>
      </p:pic>
      <p:sp>
        <p:nvSpPr>
          <p:cNvPr id="64" name="テキスト ボックス 63">
            <a:extLst>
              <a:ext uri="{FF2B5EF4-FFF2-40B4-BE49-F238E27FC236}">
                <a16:creationId xmlns:a16="http://schemas.microsoft.com/office/drawing/2014/main" id="{1671E6E0-8A52-C527-0EB8-320FF90CCD17}"/>
              </a:ext>
            </a:extLst>
          </p:cNvPr>
          <p:cNvSpPr txBox="1"/>
          <p:nvPr/>
        </p:nvSpPr>
        <p:spPr>
          <a:xfrm>
            <a:off x="500872" y="8035887"/>
            <a:ext cx="6539667" cy="2062103"/>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個別訓練</a:t>
            </a:r>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スキルアップや適性</a:t>
            </a:r>
            <a:r>
              <a:rPr lang="ja-JP" altLang="en-US" sz="1100" dirty="0">
                <a:latin typeface="UD デジタル 教科書体 NP-B" panose="02020700000000000000" pitchFamily="18" charset="-128"/>
                <a:ea typeface="UD デジタル 教科書体 NP-B" panose="02020700000000000000" pitchFamily="18" charset="-128"/>
              </a:rPr>
              <a:t>の</a:t>
            </a:r>
            <a:r>
              <a:rPr kumimoji="1" lang="ja-JP" altLang="en-US" sz="1100" dirty="0">
                <a:latin typeface="UD デジタル 教科書体 NP-B" panose="02020700000000000000" pitchFamily="18" charset="-128"/>
                <a:ea typeface="UD デジタル 教科書体 NP-B" panose="02020700000000000000" pitchFamily="18" charset="-128"/>
              </a:rPr>
              <a:t>確認のために繰り返し、個人で取り組む訓練です。</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a:t>
            </a:r>
            <a:r>
              <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rPr>
              <a:t>PC</a:t>
            </a:r>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訓練</a:t>
            </a:r>
            <a:r>
              <a:rPr lang="ja-JP" altLang="en-US" sz="1100" dirty="0">
                <a:latin typeface="UD デジタル 教科書体 NP-B" panose="02020700000000000000" pitchFamily="18" charset="-128"/>
                <a:ea typeface="UD デジタル 教科書体 NP-B" panose="02020700000000000000" pitchFamily="18" charset="-128"/>
              </a:rPr>
              <a:t>・・・</a:t>
            </a:r>
            <a:r>
              <a:rPr lang="en-US" altLang="ja-JP" sz="1100" dirty="0">
                <a:latin typeface="UD デジタル 教科書体 NP-B" panose="02020700000000000000" pitchFamily="18" charset="-128"/>
                <a:ea typeface="UD デジタル 教科書体 NP-B" panose="02020700000000000000" pitchFamily="18" charset="-128"/>
              </a:rPr>
              <a:t>PC</a:t>
            </a:r>
            <a:r>
              <a:rPr lang="ja-JP" altLang="en-US" sz="1100" dirty="0">
                <a:latin typeface="UD デジタル 教科書体 NP-B" panose="02020700000000000000" pitchFamily="18" charset="-128"/>
                <a:ea typeface="UD デジタル 教科書体 NP-B" panose="02020700000000000000" pitchFamily="18" charset="-128"/>
              </a:rPr>
              <a:t>の基礎から実務に向けたスキルを獲得します。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　　　　　　　 （</a:t>
            </a:r>
            <a:r>
              <a:rPr lang="en-US" altLang="ja-JP" sz="1100" dirty="0">
                <a:latin typeface="UD デジタル 教科書体 NP-B" panose="02020700000000000000" pitchFamily="18" charset="-128"/>
                <a:ea typeface="UD デジタル 教科書体 NP-B" panose="02020700000000000000" pitchFamily="18" charset="-128"/>
              </a:rPr>
              <a:t>EXCEL</a:t>
            </a:r>
            <a:r>
              <a:rPr lang="ja-JP" altLang="en-US" sz="1100" dirty="0">
                <a:latin typeface="UD デジタル 教科書体 NP-B" panose="02020700000000000000" pitchFamily="18" charset="-128"/>
                <a:ea typeface="UD デジタル 教科書体 NP-B" panose="02020700000000000000" pitchFamily="18" charset="-128"/>
              </a:rPr>
              <a:t>、</a:t>
            </a:r>
            <a:r>
              <a:rPr lang="en-US" altLang="ja-JP" sz="1100" dirty="0">
                <a:latin typeface="UD デジタル 教科書体 NP-B" panose="02020700000000000000" pitchFamily="18" charset="-128"/>
                <a:ea typeface="UD デジタル 教科書体 NP-B" panose="02020700000000000000" pitchFamily="18" charset="-128"/>
              </a:rPr>
              <a:t>WORD</a:t>
            </a:r>
            <a:r>
              <a:rPr lang="ja-JP" altLang="en-US" sz="1100" dirty="0">
                <a:latin typeface="UD デジタル 教科書体 NP-B" panose="02020700000000000000" pitchFamily="18" charset="-128"/>
                <a:ea typeface="UD デジタル 教科書体 NP-B" panose="02020700000000000000" pitchFamily="18" charset="-128"/>
              </a:rPr>
              <a:t>、</a:t>
            </a:r>
            <a:r>
              <a:rPr lang="en-US" altLang="ja-JP" sz="1100" dirty="0">
                <a:latin typeface="UD デジタル 教科書体 NP-B" panose="02020700000000000000" pitchFamily="18" charset="-128"/>
                <a:ea typeface="UD デジタル 教科書体 NP-B" panose="02020700000000000000" pitchFamily="18" charset="-128"/>
              </a:rPr>
              <a:t>POWERPOINT</a:t>
            </a:r>
            <a:r>
              <a:rPr lang="ja-JP" altLang="en-US" sz="1100" dirty="0">
                <a:latin typeface="UD デジタル 教科書体 NP-B" panose="02020700000000000000" pitchFamily="18" charset="-128"/>
                <a:ea typeface="UD デジタル 教科書体 NP-B" panose="02020700000000000000" pitchFamily="18" charset="-128"/>
              </a:rPr>
              <a:t>）</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□事務訓練</a:t>
            </a:r>
            <a:r>
              <a:rPr lang="ja-JP" altLang="en-US" sz="1100" dirty="0">
                <a:latin typeface="UD デジタル 教科書体 NP-B" panose="02020700000000000000" pitchFamily="18" charset="-128"/>
                <a:ea typeface="UD デジタル 教科書体 NP-B" panose="02020700000000000000" pitchFamily="18" charset="-128"/>
              </a:rPr>
              <a:t>・・・実務により近い形で事務系の作業で実践を積みます。</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□作業訓練</a:t>
            </a:r>
            <a:r>
              <a:rPr lang="ja-JP" altLang="en-US" sz="1100" dirty="0">
                <a:latin typeface="UD デジタル 教科書体 NP-B" panose="02020700000000000000" pitchFamily="18" charset="-128"/>
                <a:ea typeface="UD デジタル 教科書体 NP-B" panose="02020700000000000000" pitchFamily="18" charset="-128"/>
              </a:rPr>
              <a:t>・・・手先を使った作業で適性や得意、強みなど、自分の傾向を把握します。</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p:txBody>
      </p:sp>
      <p:pic>
        <p:nvPicPr>
          <p:cNvPr id="65" name="図 64" descr="ノートパソコンを使っている男性&#10;&#10;低い精度で自動的に生成された説明">
            <a:extLst>
              <a:ext uri="{FF2B5EF4-FFF2-40B4-BE49-F238E27FC236}">
                <a16:creationId xmlns:a16="http://schemas.microsoft.com/office/drawing/2014/main" id="{90C687F9-2136-3D3E-2657-474545C3DF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78805" y="8135108"/>
            <a:ext cx="1507930" cy="1005287"/>
          </a:xfrm>
          <a:prstGeom prst="rect">
            <a:avLst/>
          </a:prstGeom>
        </p:spPr>
      </p:pic>
      <p:cxnSp>
        <p:nvCxnSpPr>
          <p:cNvPr id="4" name="直線コネクタ 3">
            <a:extLst>
              <a:ext uri="{FF2B5EF4-FFF2-40B4-BE49-F238E27FC236}">
                <a16:creationId xmlns:a16="http://schemas.microsoft.com/office/drawing/2014/main" id="{3B836320-50F7-EB41-2D7E-1121EDFF5894}"/>
              </a:ext>
            </a:extLst>
          </p:cNvPr>
          <p:cNvCxnSpPr>
            <a:cxnSpLocks/>
          </p:cNvCxnSpPr>
          <p:nvPr/>
        </p:nvCxnSpPr>
        <p:spPr>
          <a:xfrm>
            <a:off x="392632" y="4382878"/>
            <a:ext cx="6804077" cy="0"/>
          </a:xfrm>
          <a:prstGeom prst="line">
            <a:avLst/>
          </a:prstGeom>
          <a:ln w="28575" cmpd="thickThin">
            <a:solidFill>
              <a:schemeClr val="accent6"/>
            </a:solidFill>
            <a:prstDash val="sysDot"/>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90B94992-0408-C700-EA11-B8736D36D78A}"/>
              </a:ext>
            </a:extLst>
          </p:cNvPr>
          <p:cNvCxnSpPr>
            <a:cxnSpLocks/>
          </p:cNvCxnSpPr>
          <p:nvPr/>
        </p:nvCxnSpPr>
        <p:spPr>
          <a:xfrm>
            <a:off x="392632" y="7878084"/>
            <a:ext cx="6804077" cy="0"/>
          </a:xfrm>
          <a:prstGeom prst="line">
            <a:avLst/>
          </a:prstGeom>
          <a:ln w="28575" cmpd="thickThin">
            <a:solidFill>
              <a:schemeClr val="accent6"/>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6292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98" name="正方形/長方形 97">
            <a:extLst>
              <a:ext uri="{FF2B5EF4-FFF2-40B4-BE49-F238E27FC236}">
                <a16:creationId xmlns:a16="http://schemas.microsoft.com/office/drawing/2014/main" id="{82D2F33F-0344-8C79-37D7-F4FBADF403F1}"/>
              </a:ext>
            </a:extLst>
          </p:cNvPr>
          <p:cNvSpPr/>
          <p:nvPr/>
        </p:nvSpPr>
        <p:spPr>
          <a:xfrm>
            <a:off x="395132" y="1322817"/>
            <a:ext cx="6804077" cy="4143298"/>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99" name="グループ化 98">
            <a:extLst>
              <a:ext uri="{FF2B5EF4-FFF2-40B4-BE49-F238E27FC236}">
                <a16:creationId xmlns:a16="http://schemas.microsoft.com/office/drawing/2014/main" id="{5C56E484-7AEE-4ED5-B4A8-D36CB6FAA9EE}"/>
              </a:ext>
            </a:extLst>
          </p:cNvPr>
          <p:cNvGrpSpPr/>
          <p:nvPr/>
        </p:nvGrpSpPr>
        <p:grpSpPr>
          <a:xfrm>
            <a:off x="527706" y="1448169"/>
            <a:ext cx="492444" cy="488574"/>
            <a:chOff x="356910" y="2098946"/>
            <a:chExt cx="492444" cy="488574"/>
          </a:xfrm>
        </p:grpSpPr>
        <p:grpSp>
          <p:nvGrpSpPr>
            <p:cNvPr id="100" name="Group 4">
              <a:extLst>
                <a:ext uri="{FF2B5EF4-FFF2-40B4-BE49-F238E27FC236}">
                  <a16:creationId xmlns:a16="http://schemas.microsoft.com/office/drawing/2014/main" id="{3E54553E-E216-81CB-51EC-A2FD81505E2E}"/>
                </a:ext>
              </a:extLst>
            </p:cNvPr>
            <p:cNvGrpSpPr>
              <a:grpSpLocks noChangeAspect="1"/>
            </p:cNvGrpSpPr>
            <p:nvPr/>
          </p:nvGrpSpPr>
          <p:grpSpPr bwMode="auto">
            <a:xfrm>
              <a:off x="372104" y="2098946"/>
              <a:ext cx="464496" cy="461664"/>
              <a:chOff x="-600" y="2362"/>
              <a:chExt cx="328" cy="326"/>
            </a:xfrm>
            <a:solidFill>
              <a:srgbClr val="AACC09"/>
            </a:solidFill>
          </p:grpSpPr>
          <p:sp>
            <p:nvSpPr>
              <p:cNvPr id="102" name="Freeform 5">
                <a:extLst>
                  <a:ext uri="{FF2B5EF4-FFF2-40B4-BE49-F238E27FC236}">
                    <a16:creationId xmlns:a16="http://schemas.microsoft.com/office/drawing/2014/main" id="{993EA523-791D-302A-E88B-6373709713FF}"/>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03" name="Freeform 6">
                <a:extLst>
                  <a:ext uri="{FF2B5EF4-FFF2-40B4-BE49-F238E27FC236}">
                    <a16:creationId xmlns:a16="http://schemas.microsoft.com/office/drawing/2014/main" id="{0DA371B3-F3BE-0ADE-746E-7D413FB80B6F}"/>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01" name="テキスト ボックス 100">
              <a:extLst>
                <a:ext uri="{FF2B5EF4-FFF2-40B4-BE49-F238E27FC236}">
                  <a16:creationId xmlns:a16="http://schemas.microsoft.com/office/drawing/2014/main" id="{D516C4E2-2142-9448-B816-949CA9B11D19}"/>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２</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04" name="テキスト ボックス 103">
            <a:extLst>
              <a:ext uri="{FF2B5EF4-FFF2-40B4-BE49-F238E27FC236}">
                <a16:creationId xmlns:a16="http://schemas.microsoft.com/office/drawing/2014/main" id="{FF9BBA9A-D025-D890-2AA8-EA900CD311C8}"/>
              </a:ext>
            </a:extLst>
          </p:cNvPr>
          <p:cNvSpPr txBox="1"/>
          <p:nvPr/>
        </p:nvSpPr>
        <p:spPr>
          <a:xfrm>
            <a:off x="515862" y="1424297"/>
            <a:ext cx="6539667" cy="3862596"/>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　　 実習</a:t>
            </a:r>
            <a:r>
              <a:rPr lang="ja-JP" altLang="en-US" dirty="0">
                <a:latin typeface="UD デジタル 教科書体 NP-B" panose="02020700000000000000" pitchFamily="18" charset="-128"/>
                <a:ea typeface="UD デジタル 教科書体 NP-B" panose="02020700000000000000" pitchFamily="18" charset="-128"/>
              </a:rPr>
              <a:t>ステージ</a:t>
            </a:r>
            <a:endParaRPr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　　　　</a:t>
            </a:r>
            <a:r>
              <a:rPr lang="ja-JP" altLang="en-US" sz="1300" dirty="0">
                <a:latin typeface="UD デジタル 教科書体 NP-B" panose="02020700000000000000" pitchFamily="18" charset="-128"/>
                <a:ea typeface="UD デジタル 教科書体 NP-B" panose="02020700000000000000" pitchFamily="18" charset="-128"/>
              </a:rPr>
              <a:t>・企業での実習を経験しながら、自分に合う職種や働き方を</a:t>
            </a:r>
            <a:endParaRPr lang="en-US" altLang="ja-JP" sz="1300" dirty="0">
              <a:latin typeface="UD デジタル 教科書体 NP-B" panose="02020700000000000000" pitchFamily="18" charset="-128"/>
              <a:ea typeface="UD デジタル 教科書体 NP-B" panose="02020700000000000000" pitchFamily="18" charset="-128"/>
            </a:endParaRPr>
          </a:p>
          <a:p>
            <a:r>
              <a:rPr lang="ja-JP" altLang="en-US" sz="1300" dirty="0">
                <a:latin typeface="UD デジタル 教科書体 NP-B" panose="02020700000000000000" pitchFamily="18" charset="-128"/>
                <a:ea typeface="UD デジタル 教科書体 NP-B" panose="02020700000000000000" pitchFamily="18" charset="-128"/>
              </a:rPr>
              <a:t>　　　　見つけられるように、チャレンジします。</a:t>
            </a:r>
            <a:endParaRPr lang="en-US" altLang="ja-JP" sz="13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a:t>
            </a:r>
            <a:r>
              <a:rPr kumimoji="1" lang="ja-JP" altLang="en-US" sz="1100" dirty="0">
                <a:latin typeface="UD デジタル 教科書体 NP-B" panose="02020700000000000000" pitchFamily="18" charset="-128"/>
                <a:ea typeface="UD デジタル 教科書体 NP-B" panose="02020700000000000000" pitchFamily="18" charset="-128"/>
              </a:rPr>
              <a:t>自分の得意なこと・苦手なことを整理する</a:t>
            </a:r>
          </a:p>
          <a:p>
            <a:r>
              <a:rPr kumimoji="1" lang="ja-JP" altLang="en-US" sz="1100" dirty="0">
                <a:latin typeface="UD デジタル 教科書体 NP-B" panose="02020700000000000000" pitchFamily="18" charset="-128"/>
                <a:ea typeface="UD デジタル 教科書体 NP-B" panose="02020700000000000000" pitchFamily="18" charset="-128"/>
              </a:rPr>
              <a:t>□就職に必要な企業研究の仕方や、履歴書・経歴書を作成する</a:t>
            </a:r>
          </a:p>
          <a:p>
            <a:r>
              <a:rPr kumimoji="1" lang="ja-JP" altLang="en-US" sz="1100" dirty="0">
                <a:latin typeface="UD デジタル 教科書体 NP-B" panose="02020700000000000000" pitchFamily="18" charset="-128"/>
                <a:ea typeface="UD デジタル 教科書体 NP-B" panose="02020700000000000000" pitchFamily="18" charset="-128"/>
              </a:rPr>
              <a:t>□企業での実習を経験し、職場の環境について自分の適性を</a:t>
            </a:r>
            <a:r>
              <a:rPr lang="ja-JP" altLang="en-US" sz="1100" dirty="0">
                <a:latin typeface="UD デジタル 教科書体 NP-B" panose="02020700000000000000" pitchFamily="18" charset="-128"/>
                <a:ea typeface="UD デジタル 教科書体 NP-B" panose="02020700000000000000" pitchFamily="18" charset="-128"/>
              </a:rPr>
              <a:t>確認する</a:t>
            </a:r>
            <a:endParaRPr kumimoji="1" lang="ja-JP" altLang="en-US"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□自己管理方法を身につける</a:t>
            </a:r>
          </a:p>
          <a:p>
            <a:r>
              <a:rPr kumimoji="1" lang="ja-JP" altLang="en-US" sz="1100" dirty="0">
                <a:latin typeface="UD デジタル 教科書体 NP-B" panose="02020700000000000000" pitchFamily="18" charset="-128"/>
                <a:ea typeface="UD デジタル 教科書体 NP-B" panose="02020700000000000000" pitchFamily="18" charset="-128"/>
              </a:rPr>
              <a:t>□自分の障害の詳細をまとめ説明できるようになる</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400" dirty="0">
                <a:latin typeface="UD デジタル 教科書体 NP-B" panose="02020700000000000000" pitchFamily="18" charset="-128"/>
                <a:ea typeface="UD デジタル 教科書体 NP-B" panose="02020700000000000000" pitchFamily="18" charset="-128"/>
              </a:rPr>
              <a:t>体験実習（企業インターン）</a:t>
            </a:r>
            <a:endParaRPr kumimoji="1" lang="en-US" altLang="ja-JP" sz="14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企業での実習を経験しながら、自分に合う職種や働き方を見つけます。</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自分の得意なこと・苦手なことを整理したり、</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自分に合った職場環境を確認したり、</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事業所</a:t>
            </a:r>
            <a:r>
              <a:rPr kumimoji="1" lang="ja-JP" altLang="en-US" sz="1100" dirty="0">
                <a:latin typeface="UD デジタル 教科書体 NP-B" panose="02020700000000000000" pitchFamily="18" charset="-128"/>
                <a:ea typeface="UD デジタル 教科書体 NP-B" panose="02020700000000000000" pitchFamily="18" charset="-128"/>
              </a:rPr>
              <a:t>内の訓練で身につけたスキルを</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実際の現場で発揮できるかどうかを確認する機会です。</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kumimoji="1" lang="en-US" altLang="ja-JP" sz="1100" dirty="0">
                <a:latin typeface="UD デジタル 教科書体 NP-B" panose="02020700000000000000" pitchFamily="18" charset="-128"/>
                <a:ea typeface="UD デジタル 教科書体 NP-B" panose="02020700000000000000" pitchFamily="18" charset="-128"/>
              </a:rPr>
              <a:t>※</a:t>
            </a:r>
            <a:r>
              <a:rPr kumimoji="1" lang="ja-JP" altLang="en-US" sz="1100" dirty="0">
                <a:latin typeface="UD デジタル 教科書体 NP-B" panose="02020700000000000000" pitchFamily="18" charset="-128"/>
                <a:ea typeface="UD デジタル 教科書体 NP-B" panose="02020700000000000000" pitchFamily="18" charset="-128"/>
              </a:rPr>
              <a:t>企業見学や採用面接など、必要に応じてスタッフが同行・同席します。</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105" name="正方形/長方形 104">
            <a:extLst>
              <a:ext uri="{FF2B5EF4-FFF2-40B4-BE49-F238E27FC236}">
                <a16:creationId xmlns:a16="http://schemas.microsoft.com/office/drawing/2014/main" id="{87226A58-196D-C884-E282-A0DA13A4EAF8}"/>
              </a:ext>
            </a:extLst>
          </p:cNvPr>
          <p:cNvSpPr/>
          <p:nvPr/>
        </p:nvSpPr>
        <p:spPr>
          <a:xfrm>
            <a:off x="397632" y="5716040"/>
            <a:ext cx="6804077" cy="2095717"/>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06" name="グループ化 105">
            <a:extLst>
              <a:ext uri="{FF2B5EF4-FFF2-40B4-BE49-F238E27FC236}">
                <a16:creationId xmlns:a16="http://schemas.microsoft.com/office/drawing/2014/main" id="{93FE9382-6758-D8FA-5BD1-0912473B4AF2}"/>
              </a:ext>
            </a:extLst>
          </p:cNvPr>
          <p:cNvGrpSpPr/>
          <p:nvPr/>
        </p:nvGrpSpPr>
        <p:grpSpPr>
          <a:xfrm>
            <a:off x="530206" y="5857769"/>
            <a:ext cx="492444" cy="488574"/>
            <a:chOff x="356910" y="2098946"/>
            <a:chExt cx="492444" cy="488574"/>
          </a:xfrm>
        </p:grpSpPr>
        <p:grpSp>
          <p:nvGrpSpPr>
            <p:cNvPr id="107" name="Group 4">
              <a:extLst>
                <a:ext uri="{FF2B5EF4-FFF2-40B4-BE49-F238E27FC236}">
                  <a16:creationId xmlns:a16="http://schemas.microsoft.com/office/drawing/2014/main" id="{251CE2FE-6DFB-1B4C-D790-D878FEACB5BB}"/>
                </a:ext>
              </a:extLst>
            </p:cNvPr>
            <p:cNvGrpSpPr>
              <a:grpSpLocks noChangeAspect="1"/>
            </p:cNvGrpSpPr>
            <p:nvPr/>
          </p:nvGrpSpPr>
          <p:grpSpPr bwMode="auto">
            <a:xfrm>
              <a:off x="372104" y="2098946"/>
              <a:ext cx="464496" cy="461664"/>
              <a:chOff x="-600" y="2362"/>
              <a:chExt cx="328" cy="326"/>
            </a:xfrm>
            <a:solidFill>
              <a:srgbClr val="AACC09"/>
            </a:solidFill>
          </p:grpSpPr>
          <p:sp>
            <p:nvSpPr>
              <p:cNvPr id="109" name="Freeform 5">
                <a:extLst>
                  <a:ext uri="{FF2B5EF4-FFF2-40B4-BE49-F238E27FC236}">
                    <a16:creationId xmlns:a16="http://schemas.microsoft.com/office/drawing/2014/main" id="{3F90645D-F3C1-CBF9-DC0E-254F686988A2}"/>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10" name="Freeform 6">
                <a:extLst>
                  <a:ext uri="{FF2B5EF4-FFF2-40B4-BE49-F238E27FC236}">
                    <a16:creationId xmlns:a16="http://schemas.microsoft.com/office/drawing/2014/main" id="{8B64133A-CE52-3396-6B00-917496DE21B5}"/>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08" name="テキスト ボックス 107">
              <a:extLst>
                <a:ext uri="{FF2B5EF4-FFF2-40B4-BE49-F238E27FC236}">
                  <a16:creationId xmlns:a16="http://schemas.microsoft.com/office/drawing/2014/main" id="{08D2992F-951E-E0A7-0E3B-2EBC1DB7DEA6}"/>
                </a:ext>
              </a:extLst>
            </p:cNvPr>
            <p:cNvSpPr txBox="1"/>
            <p:nvPr/>
          </p:nvSpPr>
          <p:spPr>
            <a:xfrm>
              <a:off x="356910" y="2125855"/>
              <a:ext cx="492444" cy="461665"/>
            </a:xfrm>
            <a:prstGeom prst="rect">
              <a:avLst/>
            </a:prstGeom>
            <a:noFill/>
          </p:spPr>
          <p:txBody>
            <a:bodyPr wrap="none" rtlCol="0">
              <a:spAutoFit/>
            </a:bodyP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３</a:t>
              </a:r>
            </a:p>
          </p:txBody>
        </p:sp>
      </p:grpSp>
      <p:sp>
        <p:nvSpPr>
          <p:cNvPr id="111" name="テキスト ボックス 110">
            <a:extLst>
              <a:ext uri="{FF2B5EF4-FFF2-40B4-BE49-F238E27FC236}">
                <a16:creationId xmlns:a16="http://schemas.microsoft.com/office/drawing/2014/main" id="{B72ADB9B-E6E0-B66C-A2FC-02D5BAA5845A}"/>
              </a:ext>
            </a:extLst>
          </p:cNvPr>
          <p:cNvSpPr txBox="1"/>
          <p:nvPr/>
        </p:nvSpPr>
        <p:spPr>
          <a:xfrm>
            <a:off x="545843" y="5849063"/>
            <a:ext cx="6539667" cy="1785104"/>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　　 就活</a:t>
            </a:r>
            <a:r>
              <a:rPr lang="ja-JP" altLang="en-US" dirty="0">
                <a:latin typeface="UD デジタル 教科書体 NP-B" panose="02020700000000000000" pitchFamily="18" charset="-128"/>
                <a:ea typeface="UD デジタル 教科書体 NP-B" panose="02020700000000000000" pitchFamily="18" charset="-128"/>
              </a:rPr>
              <a:t>ステージ</a:t>
            </a:r>
            <a:endParaRPr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　　　　</a:t>
            </a:r>
            <a:r>
              <a:rPr lang="ja-JP" altLang="en-US" sz="1300" dirty="0">
                <a:latin typeface="UD デジタル 教科書体 NP-B" panose="02020700000000000000" pitchFamily="18" charset="-128"/>
                <a:ea typeface="UD デジタル 教科書体 NP-B" panose="02020700000000000000" pitchFamily="18" charset="-128"/>
              </a:rPr>
              <a:t>・就職活動をおこないます。書類添削や面接、合同面接会への参加など、</a:t>
            </a:r>
            <a:endParaRPr lang="en-US" altLang="ja-JP" sz="1300" dirty="0">
              <a:latin typeface="UD デジタル 教科書体 NP-B" panose="02020700000000000000" pitchFamily="18" charset="-128"/>
              <a:ea typeface="UD デジタル 教科書体 NP-B" panose="02020700000000000000" pitchFamily="18" charset="-128"/>
            </a:endParaRPr>
          </a:p>
          <a:p>
            <a:r>
              <a:rPr lang="ja-JP" altLang="en-US" sz="1300" dirty="0">
                <a:latin typeface="UD デジタル 教科書体 NP-B" panose="02020700000000000000" pitchFamily="18" charset="-128"/>
                <a:ea typeface="UD デジタル 教科書体 NP-B" panose="02020700000000000000" pitchFamily="18" charset="-128"/>
              </a:rPr>
              <a:t>　　　　 サポートを受けながら活動します。</a:t>
            </a:r>
            <a:endParaRPr lang="en-US" altLang="ja-JP" sz="13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□スタッフと相談しながら、計画にそった就職活動をおこなう</a:t>
            </a:r>
          </a:p>
          <a:p>
            <a:r>
              <a:rPr lang="ja-JP" altLang="en-US" sz="1100" dirty="0">
                <a:latin typeface="UD デジタル 教科書体 NP-B" panose="02020700000000000000" pitchFamily="18" charset="-128"/>
                <a:ea typeface="UD デジタル 教科書体 NP-B" panose="02020700000000000000" pitchFamily="18" charset="-128"/>
              </a:rPr>
              <a:t>□就職活動をしながら、希望条件の優先順位をより明確にする</a:t>
            </a:r>
          </a:p>
          <a:p>
            <a:r>
              <a:rPr lang="ja-JP" altLang="en-US" sz="1100" dirty="0">
                <a:latin typeface="UD デジタル 教科書体 NP-B" panose="02020700000000000000" pitchFamily="18" charset="-128"/>
                <a:ea typeface="UD デジタル 教科書体 NP-B" panose="02020700000000000000" pitchFamily="18" charset="-128"/>
              </a:rPr>
              <a:t>□就職後に、長く働く準備を進める</a:t>
            </a:r>
          </a:p>
          <a:p>
            <a:r>
              <a:rPr lang="ja-JP" altLang="en-US" sz="1100" dirty="0">
                <a:latin typeface="UD デジタル 教科書体 NP-B" panose="02020700000000000000" pitchFamily="18" charset="-128"/>
                <a:ea typeface="UD デジタル 教科書体 NP-B" panose="02020700000000000000" pitchFamily="18" charset="-128"/>
              </a:rPr>
              <a:t>□働く目的を明確にして、将来をイメージする</a:t>
            </a:r>
          </a:p>
          <a:p>
            <a:r>
              <a:rPr lang="ja-JP" altLang="en-US" sz="1100" dirty="0">
                <a:latin typeface="UD デジタル 教科書体 NP-B" panose="02020700000000000000" pitchFamily="18" charset="-128"/>
                <a:ea typeface="UD デジタル 教科書体 NP-B" panose="02020700000000000000" pitchFamily="18" charset="-128"/>
              </a:rPr>
              <a:t>□定着支援について知る</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112" name="正方形/長方形 111">
            <a:extLst>
              <a:ext uri="{FF2B5EF4-FFF2-40B4-BE49-F238E27FC236}">
                <a16:creationId xmlns:a16="http://schemas.microsoft.com/office/drawing/2014/main" id="{B0E2A40F-611E-FFEA-7E05-FE1A7732BF28}"/>
              </a:ext>
            </a:extLst>
          </p:cNvPr>
          <p:cNvSpPr/>
          <p:nvPr/>
        </p:nvSpPr>
        <p:spPr>
          <a:xfrm>
            <a:off x="415122" y="8061682"/>
            <a:ext cx="6804077" cy="2016081"/>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13" name="グループ化 112">
            <a:extLst>
              <a:ext uri="{FF2B5EF4-FFF2-40B4-BE49-F238E27FC236}">
                <a16:creationId xmlns:a16="http://schemas.microsoft.com/office/drawing/2014/main" id="{5BB60FD7-B19C-0D32-8A90-7BB4A5678E8D}"/>
              </a:ext>
            </a:extLst>
          </p:cNvPr>
          <p:cNvGrpSpPr/>
          <p:nvPr/>
        </p:nvGrpSpPr>
        <p:grpSpPr>
          <a:xfrm>
            <a:off x="547696" y="8153755"/>
            <a:ext cx="492444" cy="488574"/>
            <a:chOff x="356910" y="2098946"/>
            <a:chExt cx="492444" cy="488574"/>
          </a:xfrm>
        </p:grpSpPr>
        <p:grpSp>
          <p:nvGrpSpPr>
            <p:cNvPr id="114" name="Group 4">
              <a:extLst>
                <a:ext uri="{FF2B5EF4-FFF2-40B4-BE49-F238E27FC236}">
                  <a16:creationId xmlns:a16="http://schemas.microsoft.com/office/drawing/2014/main" id="{7F20A434-CBDD-36ED-B034-605F7F11CF56}"/>
                </a:ext>
              </a:extLst>
            </p:cNvPr>
            <p:cNvGrpSpPr>
              <a:grpSpLocks noChangeAspect="1"/>
            </p:cNvGrpSpPr>
            <p:nvPr/>
          </p:nvGrpSpPr>
          <p:grpSpPr bwMode="auto">
            <a:xfrm>
              <a:off x="372104" y="2098946"/>
              <a:ext cx="464496" cy="461664"/>
              <a:chOff x="-600" y="2362"/>
              <a:chExt cx="328" cy="326"/>
            </a:xfrm>
            <a:solidFill>
              <a:srgbClr val="AACC09"/>
            </a:solidFill>
          </p:grpSpPr>
          <p:sp>
            <p:nvSpPr>
              <p:cNvPr id="116" name="Freeform 5">
                <a:extLst>
                  <a:ext uri="{FF2B5EF4-FFF2-40B4-BE49-F238E27FC236}">
                    <a16:creationId xmlns:a16="http://schemas.microsoft.com/office/drawing/2014/main" id="{B1FE34FB-B78D-9B6B-A24C-93F5BE907F15}"/>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17" name="Freeform 6">
                <a:extLst>
                  <a:ext uri="{FF2B5EF4-FFF2-40B4-BE49-F238E27FC236}">
                    <a16:creationId xmlns:a16="http://schemas.microsoft.com/office/drawing/2014/main" id="{0D2B9CE6-5C99-9C4E-05FB-4945D2568463}"/>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15" name="テキスト ボックス 114">
              <a:extLst>
                <a:ext uri="{FF2B5EF4-FFF2-40B4-BE49-F238E27FC236}">
                  <a16:creationId xmlns:a16="http://schemas.microsoft.com/office/drawing/2014/main" id="{D6C09853-D473-0F9B-4D92-F3AF5291549B}"/>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４</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18" name="テキスト ボックス 117">
            <a:extLst>
              <a:ext uri="{FF2B5EF4-FFF2-40B4-BE49-F238E27FC236}">
                <a16:creationId xmlns:a16="http://schemas.microsoft.com/office/drawing/2014/main" id="{19F1C6B1-1E8B-00F4-601C-F30C5C1A27BC}"/>
              </a:ext>
            </a:extLst>
          </p:cNvPr>
          <p:cNvSpPr txBox="1"/>
          <p:nvPr/>
        </p:nvSpPr>
        <p:spPr>
          <a:xfrm>
            <a:off x="527706" y="8156679"/>
            <a:ext cx="6539667" cy="1785104"/>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　　 継続</a:t>
            </a:r>
            <a:r>
              <a:rPr lang="ja-JP" altLang="en-US" dirty="0">
                <a:latin typeface="UD デジタル 教科書体 NP-B" panose="02020700000000000000" pitchFamily="18" charset="-128"/>
                <a:ea typeface="UD デジタル 教科書体 NP-B" panose="02020700000000000000" pitchFamily="18" charset="-128"/>
              </a:rPr>
              <a:t>ステージ</a:t>
            </a:r>
            <a:endParaRPr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　　　　</a:t>
            </a:r>
            <a:r>
              <a:rPr lang="ja-JP" altLang="en-US" sz="1300" dirty="0">
                <a:latin typeface="UD デジタル 教科書体 NP-B" panose="02020700000000000000" pitchFamily="18" charset="-128"/>
                <a:ea typeface="UD デジタル 教科書体 NP-B" panose="02020700000000000000" pitchFamily="18" charset="-128"/>
              </a:rPr>
              <a:t>・就職した職場で、企業や関係機関のスタッフと連携</a:t>
            </a:r>
            <a:endParaRPr lang="en-US" altLang="ja-JP" sz="1300" dirty="0">
              <a:latin typeface="UD デジタル 教科書体 NP-B" panose="02020700000000000000" pitchFamily="18" charset="-128"/>
              <a:ea typeface="UD デジタル 教科書体 NP-B" panose="02020700000000000000" pitchFamily="18" charset="-128"/>
            </a:endParaRPr>
          </a:p>
          <a:p>
            <a:r>
              <a:rPr lang="ja-JP" altLang="en-US" sz="1300" dirty="0">
                <a:latin typeface="UD デジタル 教科書体 NP-B" panose="02020700000000000000" pitchFamily="18" charset="-128"/>
                <a:ea typeface="UD デジタル 教科書体 NP-B" panose="02020700000000000000" pitchFamily="18" charset="-128"/>
              </a:rPr>
              <a:t>　　　　しながら、働きやすい環境を一緒に築いていきます。</a:t>
            </a:r>
            <a:endParaRPr lang="en-US" altLang="ja-JP" sz="13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□具体的な業務内容を身につける</a:t>
            </a:r>
          </a:p>
          <a:p>
            <a:r>
              <a:rPr lang="ja-JP" altLang="en-US" sz="1100" dirty="0">
                <a:latin typeface="UD デジタル 教科書体 NP-B" panose="02020700000000000000" pitchFamily="18" charset="-128"/>
                <a:ea typeface="UD デジタル 教科書体 NP-B" panose="02020700000000000000" pitchFamily="18" charset="-128"/>
              </a:rPr>
              <a:t>□企業や関係機関と面談しながら、業務内容の調整や不安を解消する</a:t>
            </a:r>
          </a:p>
          <a:p>
            <a:r>
              <a:rPr lang="ja-JP" altLang="en-US" sz="1100" dirty="0">
                <a:latin typeface="UD デジタル 教科書体 NP-B" panose="02020700000000000000" pitchFamily="18" charset="-128"/>
                <a:ea typeface="UD デジタル 教科書体 NP-B" panose="02020700000000000000" pitchFamily="18" charset="-128"/>
              </a:rPr>
              <a:t>□上司や同僚と適切な関係構築をおこなう</a:t>
            </a:r>
          </a:p>
          <a:p>
            <a:r>
              <a:rPr lang="ja-JP" altLang="en-US" sz="1100" dirty="0">
                <a:latin typeface="UD デジタル 教科書体 NP-B" panose="02020700000000000000" pitchFamily="18" charset="-128"/>
                <a:ea typeface="UD デジタル 教科書体 NP-B" panose="02020700000000000000" pitchFamily="18" charset="-128"/>
              </a:rPr>
              <a:t>□安定して働き続けられるようになる</a:t>
            </a:r>
          </a:p>
          <a:p>
            <a:r>
              <a:rPr lang="ja-JP" altLang="en-US" sz="1100" dirty="0">
                <a:latin typeface="UD デジタル 教科書体 NP-B" panose="02020700000000000000" pitchFamily="18" charset="-128"/>
                <a:ea typeface="UD デジタル 教科書体 NP-B" panose="02020700000000000000" pitchFamily="18" charset="-128"/>
              </a:rPr>
              <a:t>□仕事以外にやりがい・楽しいことを見つける</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pic>
        <p:nvPicPr>
          <p:cNvPr id="3" name="図 2" descr="手に持ったスーツの男性&#10;&#10;中程度の精度で自動的に生成された説明">
            <a:extLst>
              <a:ext uri="{FF2B5EF4-FFF2-40B4-BE49-F238E27FC236}">
                <a16:creationId xmlns:a16="http://schemas.microsoft.com/office/drawing/2014/main" id="{EDFD1297-48C3-7309-F5A3-14B32268DF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73823" y="6548816"/>
            <a:ext cx="1583986" cy="1055990"/>
          </a:xfrm>
          <a:prstGeom prst="rect">
            <a:avLst/>
          </a:prstGeom>
        </p:spPr>
      </p:pic>
      <p:pic>
        <p:nvPicPr>
          <p:cNvPr id="7" name="図 6" descr="ノートパソコンを使っている男性&#10;&#10;自動的に生成された説明">
            <a:extLst>
              <a:ext uri="{FF2B5EF4-FFF2-40B4-BE49-F238E27FC236}">
                <a16:creationId xmlns:a16="http://schemas.microsoft.com/office/drawing/2014/main" id="{5D43E548-C1CF-1707-3026-AA77DFA296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6460" y="2081780"/>
            <a:ext cx="1554932" cy="1036622"/>
          </a:xfrm>
          <a:prstGeom prst="rect">
            <a:avLst/>
          </a:prstGeom>
        </p:spPr>
      </p:pic>
      <p:pic>
        <p:nvPicPr>
          <p:cNvPr id="9" name="図 8" descr="テーブルの上のノートパソコンを見ている女性&#10;&#10;低い精度で自動的に生成された説明">
            <a:extLst>
              <a:ext uri="{FF2B5EF4-FFF2-40B4-BE49-F238E27FC236}">
                <a16:creationId xmlns:a16="http://schemas.microsoft.com/office/drawing/2014/main" id="{7571D354-5DE8-CBC3-D027-7010735106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6520" y="8742090"/>
            <a:ext cx="1728899" cy="1152599"/>
          </a:xfrm>
          <a:prstGeom prst="rect">
            <a:avLst/>
          </a:prstGeom>
        </p:spPr>
      </p:pic>
      <p:cxnSp>
        <p:nvCxnSpPr>
          <p:cNvPr id="56" name="直線コネクタ 55">
            <a:extLst>
              <a:ext uri="{FF2B5EF4-FFF2-40B4-BE49-F238E27FC236}">
                <a16:creationId xmlns:a16="http://schemas.microsoft.com/office/drawing/2014/main" id="{8A8E62C1-FED0-65CB-DD2B-A833C8660A9D}"/>
              </a:ext>
            </a:extLst>
          </p:cNvPr>
          <p:cNvCxnSpPr>
            <a:cxnSpLocks/>
          </p:cNvCxnSpPr>
          <p:nvPr/>
        </p:nvCxnSpPr>
        <p:spPr>
          <a:xfrm>
            <a:off x="392632" y="3483476"/>
            <a:ext cx="6804077" cy="0"/>
          </a:xfrm>
          <a:prstGeom prst="line">
            <a:avLst/>
          </a:prstGeom>
          <a:ln w="28575" cmpd="thickThin">
            <a:solidFill>
              <a:schemeClr val="accent6"/>
            </a:solidFill>
            <a:prstDash val="sysDot"/>
          </a:ln>
        </p:spPr>
        <p:style>
          <a:lnRef idx="1">
            <a:schemeClr val="accent1"/>
          </a:lnRef>
          <a:fillRef idx="0">
            <a:schemeClr val="accent1"/>
          </a:fillRef>
          <a:effectRef idx="0">
            <a:schemeClr val="accent1"/>
          </a:effectRef>
          <a:fontRef idx="minor">
            <a:schemeClr val="tx1"/>
          </a:fontRef>
        </p:style>
      </p:cxnSp>
      <p:sp>
        <p:nvSpPr>
          <p:cNvPr id="53" name="テキスト ボックス 52">
            <a:extLst>
              <a:ext uri="{FF2B5EF4-FFF2-40B4-BE49-F238E27FC236}">
                <a16:creationId xmlns:a16="http://schemas.microsoft.com/office/drawing/2014/main" id="{87E017E7-750F-4C4E-52CF-E50EC40CD8B7}"/>
              </a:ext>
            </a:extLst>
          </p:cNvPr>
          <p:cNvSpPr txBox="1"/>
          <p:nvPr/>
        </p:nvSpPr>
        <p:spPr>
          <a:xfrm>
            <a:off x="230631" y="260360"/>
            <a:ext cx="7035357" cy="461665"/>
          </a:xfrm>
          <a:prstGeom prst="rect">
            <a:avLst/>
          </a:prstGeom>
          <a:noFill/>
        </p:spPr>
        <p:txBody>
          <a:bodyPr wrap="square" rtlCol="0">
            <a:spAutoFit/>
          </a:bodyPr>
          <a:lstStyle/>
          <a:p>
            <a:pPr algn="ctr"/>
            <a:r>
              <a:rPr lang="ja-JP" altLang="en-US"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ひかりワークスの特徴（就労移行支援）</a:t>
            </a:r>
            <a:endPar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Tree>
    <p:extLst>
      <p:ext uri="{BB962C8B-B14F-4D97-AF65-F5344CB8AC3E}">
        <p14:creationId xmlns:p14="http://schemas.microsoft.com/office/powerpoint/2010/main" val="2769272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6101" y="476"/>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4DC36C0F-ED1B-66CB-C454-21F6EB3C14CA}"/>
              </a:ext>
            </a:extLst>
          </p:cNvPr>
          <p:cNvSpPr txBox="1"/>
          <p:nvPr/>
        </p:nvSpPr>
        <p:spPr>
          <a:xfrm>
            <a:off x="493092" y="1151840"/>
            <a:ext cx="6539667" cy="1046440"/>
          </a:xfrm>
          <a:prstGeom prst="rect">
            <a:avLst/>
          </a:prstGeom>
          <a:noFill/>
        </p:spPr>
        <p:txBody>
          <a:bodyPr wrap="square" rtlCol="0">
            <a:spAutoFit/>
          </a:bodyPr>
          <a:lstStyle/>
          <a:p>
            <a:r>
              <a:rPr lang="ja-JP" altLang="en-US" b="1" dirty="0">
                <a:latin typeface="UD デジタル 教科書体 NP-B" panose="02020700000000000000" pitchFamily="18" charset="-128"/>
                <a:ea typeface="UD デジタル 教科書体 NP-B" panose="02020700000000000000" pitchFamily="18" charset="-128"/>
              </a:rPr>
              <a:t>就労スキル記録シート</a:t>
            </a:r>
            <a:endParaRPr lang="en-US" altLang="ja-JP" b="1"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日々の訓練の様子、障害の状況、通所状況などの情報が記載された用紙で、応募書類と併せて企業に提出することがあります。</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就活ステージに移行するときに、スタッフが作成します。</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24" name="正方形/長方形 23">
            <a:extLst>
              <a:ext uri="{FF2B5EF4-FFF2-40B4-BE49-F238E27FC236}">
                <a16:creationId xmlns:a16="http://schemas.microsoft.com/office/drawing/2014/main" id="{A3C0A29A-D477-587E-CBD7-9CF163FD7859}"/>
              </a:ext>
            </a:extLst>
          </p:cNvPr>
          <p:cNvSpPr/>
          <p:nvPr/>
        </p:nvSpPr>
        <p:spPr>
          <a:xfrm>
            <a:off x="392632" y="2353396"/>
            <a:ext cx="6804077" cy="771376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8F0CC8B6-5F48-F08C-07D6-9131CFB8A12B}"/>
              </a:ext>
            </a:extLst>
          </p:cNvPr>
          <p:cNvSpPr txBox="1"/>
          <p:nvPr/>
        </p:nvSpPr>
        <p:spPr>
          <a:xfrm>
            <a:off x="505982" y="4320942"/>
            <a:ext cx="6539667" cy="3308598"/>
          </a:xfrm>
          <a:prstGeom prst="rect">
            <a:avLst/>
          </a:prstGeom>
          <a:noFill/>
        </p:spPr>
        <p:txBody>
          <a:bodyPr wrap="square" rtlCol="0">
            <a:spAutoFit/>
          </a:bodyPr>
          <a:lstStyle/>
          <a:p>
            <a:r>
              <a:rPr lang="ja-JP" altLang="en-US" sz="1100" u="sng" dirty="0">
                <a:solidFill>
                  <a:schemeClr val="accent6"/>
                </a:solidFill>
                <a:latin typeface="UD デジタル 教科書体 NP-B" panose="02020700000000000000" pitchFamily="18" charset="-128"/>
                <a:ea typeface="UD デジタル 教科書体 NP-B" panose="02020700000000000000" pitchFamily="18" charset="-128"/>
              </a:rPr>
              <a:t>ビジネスマナー</a:t>
            </a:r>
            <a:endParaRPr lang="en-US" altLang="ja-JP" sz="1100"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あいさつ</a:t>
            </a:r>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自ら適切なタイミングであいさつすることができます。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身だしなみ</a:t>
            </a:r>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相手を不快にさせない清潔感を保持できます。場面に応じた服装ができます。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報連相</a:t>
            </a:r>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指示がなくても自ら適切なタイミングで行うことができます。</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協調性</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協働</a:t>
            </a:r>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他社の状況や立場を尊重した発言や行動ができます。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グループワーク等ではまとめ役を行うこともあります。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コミュニケーション</a:t>
            </a:r>
            <a:r>
              <a:rPr lang="en-US" altLang="ja-JP" sz="1100" dirty="0">
                <a:latin typeface="UD デジタル 教科書体 NP-B" panose="02020700000000000000" pitchFamily="18" charset="-128"/>
                <a:ea typeface="UD デジタル 教科書体 NP-B" panose="02020700000000000000" pitchFamily="18" charset="-128"/>
              </a:rPr>
              <a:t>】</a:t>
            </a:r>
          </a:p>
          <a:p>
            <a:r>
              <a:rPr lang="ja-JP" altLang="en-US" sz="1100" dirty="0">
                <a:latin typeface="UD デジタル 教科書体 NP-B" panose="02020700000000000000" pitchFamily="18" charset="-128"/>
                <a:ea typeface="UD デジタル 教科書体 NP-B" panose="02020700000000000000" pitchFamily="18" charset="-128"/>
              </a:rPr>
              <a:t>自ら周囲に働きかけ、グループで作業をする際にも一人ひとりに声掛けができています。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話がまとまらず長くなってしまうことがありますが、ご自身で自覚され、時間を計りながら話すこと等意識されています。</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自己コントロール力</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体調管理</a:t>
            </a:r>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就労を想定した体調管理を行っており、通所開始時から欠席は一度もありません。</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ストレスコントロール</a:t>
            </a:r>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無理をしがちなご性格から、ご自身でも気が付かずストレスをため込んでしまうところがありましたが、疲れやストレスを感じたら休息をとることで対処されています。</a:t>
            </a:r>
            <a:endParaRPr lang="en-US" altLang="ja-JP" sz="1100" dirty="0">
              <a:latin typeface="UD デジタル 教科書体 NP-B" panose="02020700000000000000" pitchFamily="18" charset="-128"/>
              <a:ea typeface="UD デジタル 教科書体 NP-B" panose="02020700000000000000" pitchFamily="18" charset="-128"/>
            </a:endParaRPr>
          </a:p>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感情コントロール</a:t>
            </a:r>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感情をあらわにされることはなく、穏やかな方です。</a:t>
            </a:r>
            <a:endParaRPr lang="en-US" altLang="ja-JP" sz="1100" dirty="0">
              <a:latin typeface="UD デジタル 教科書体 NP-B" panose="02020700000000000000" pitchFamily="18" charset="-128"/>
              <a:ea typeface="UD デジタル 教科書体 NP-B" panose="02020700000000000000" pitchFamily="18" charset="-128"/>
            </a:endParaRPr>
          </a:p>
        </p:txBody>
      </p:sp>
      <p:graphicFrame>
        <p:nvGraphicFramePr>
          <p:cNvPr id="4" name="グラフ 3">
            <a:extLst>
              <a:ext uri="{FF2B5EF4-FFF2-40B4-BE49-F238E27FC236}">
                <a16:creationId xmlns:a16="http://schemas.microsoft.com/office/drawing/2014/main" id="{A9B08CDA-8C09-3CC5-0268-2BE7F0F61958}"/>
              </a:ext>
            </a:extLst>
          </p:cNvPr>
          <p:cNvGraphicFramePr/>
          <p:nvPr>
            <p:extLst>
              <p:ext uri="{D42A27DB-BD31-4B8C-83A1-F6EECF244321}">
                <p14:modId xmlns:p14="http://schemas.microsoft.com/office/powerpoint/2010/main" val="567701008"/>
              </p:ext>
            </p:extLst>
          </p:nvPr>
        </p:nvGraphicFramePr>
        <p:xfrm>
          <a:off x="1337584" y="2413796"/>
          <a:ext cx="4627280" cy="2512765"/>
        </p:xfrm>
        <a:graphic>
          <a:graphicData uri="http://schemas.openxmlformats.org/drawingml/2006/chart">
            <c:chart xmlns:c="http://schemas.openxmlformats.org/drawingml/2006/chart" xmlns:r="http://schemas.openxmlformats.org/officeDocument/2006/relationships" r:id="rId2"/>
          </a:graphicData>
        </a:graphic>
      </p:graphicFrame>
      <p:cxnSp>
        <p:nvCxnSpPr>
          <p:cNvPr id="29" name="直線コネクタ 28">
            <a:extLst>
              <a:ext uri="{FF2B5EF4-FFF2-40B4-BE49-F238E27FC236}">
                <a16:creationId xmlns:a16="http://schemas.microsoft.com/office/drawing/2014/main" id="{7140B2E2-A9DD-BACD-796E-0D6938BFDD41}"/>
              </a:ext>
            </a:extLst>
          </p:cNvPr>
          <p:cNvCxnSpPr>
            <a:cxnSpLocks/>
          </p:cNvCxnSpPr>
          <p:nvPr/>
        </p:nvCxnSpPr>
        <p:spPr>
          <a:xfrm>
            <a:off x="552087" y="7734927"/>
            <a:ext cx="6466251" cy="0"/>
          </a:xfrm>
          <a:prstGeom prst="line">
            <a:avLst/>
          </a:prstGeom>
          <a:ln w="19050">
            <a:solidFill>
              <a:srgbClr val="AACC09"/>
            </a:solidFill>
            <a:prstDash val="sysDash"/>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A5C07C51-82A2-6AF2-A364-5902A809BFF8}"/>
              </a:ext>
            </a:extLst>
          </p:cNvPr>
          <p:cNvSpPr txBox="1"/>
          <p:nvPr/>
        </p:nvSpPr>
        <p:spPr>
          <a:xfrm>
            <a:off x="505982" y="7866883"/>
            <a:ext cx="6539667" cy="2123658"/>
          </a:xfrm>
          <a:prstGeom prst="rect">
            <a:avLst/>
          </a:prstGeom>
          <a:noFill/>
        </p:spPr>
        <p:txBody>
          <a:bodyPr wrap="square" rtlCol="0">
            <a:spAutoFit/>
          </a:bodyPr>
          <a:lstStyle/>
          <a:p>
            <a:r>
              <a:rPr lang="ja-JP" altLang="en-US" sz="1100" u="sng" dirty="0">
                <a:solidFill>
                  <a:schemeClr val="accent6"/>
                </a:solidFill>
                <a:latin typeface="UD デジタル 教科書体 NP-B" panose="02020700000000000000" pitchFamily="18" charset="-128"/>
                <a:ea typeface="UD デジタル 教科書体 NP-B" panose="02020700000000000000" pitchFamily="18" charset="-128"/>
              </a:rPr>
              <a:t>訓練中の様子</a:t>
            </a:r>
            <a:endParaRPr lang="en-US" altLang="ja-JP" sz="1100"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コミュニケーションと自己理解、ストレスマネジメントのプログラムを中心に受講し、それぞれのプログラムで学んだことをすぐに行動に移していました。生活リズムを整えることの重要性を感じ、就寝起床時間を整えるためにヨガや入浴を行う等、生活習慣を改善するために取り組んでいらっしゃいました。</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b="1" u="sng" dirty="0">
                <a:solidFill>
                  <a:schemeClr val="accent6"/>
                </a:solidFill>
                <a:latin typeface="UD デジタル 教科書体 NP-B" panose="02020700000000000000" pitchFamily="18" charset="-128"/>
                <a:ea typeface="UD デジタル 教科書体 NP-B" panose="02020700000000000000" pitchFamily="18" charset="-128"/>
              </a:rPr>
              <a:t>ストレングス（強み）</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周囲の状況を見て自分の行動を考えることができます。実習の際も企業担当者の様子や状況を考えながら適切なタイミングと量でコミュニケーションを取って業務に取り組むことができていると評価をいただきました。また、ご自身の課題に対して真摯に向き合うことができます。ストレスや疲労感を溜め込みやすい方でしたが、ご自身でストレス退所や体調管理にしっかりと取り組み、利用開始から一度も欠席したことはありません。</a:t>
            </a:r>
            <a:endParaRPr lang="en-US" altLang="ja-JP" sz="1100" b="1" u="sng" dirty="0">
              <a:solidFill>
                <a:schemeClr val="accent6"/>
              </a:solidFill>
              <a:latin typeface="UD デジタル 教科書体 NP-B" panose="02020700000000000000" pitchFamily="18" charset="-128"/>
              <a:ea typeface="UD デジタル 教科書体 NP-B" panose="02020700000000000000" pitchFamily="18" charset="-128"/>
            </a:endParaRPr>
          </a:p>
        </p:txBody>
      </p:sp>
      <p:sp>
        <p:nvSpPr>
          <p:cNvPr id="32" name="テキスト ボックス 31">
            <a:extLst>
              <a:ext uri="{FF2B5EF4-FFF2-40B4-BE49-F238E27FC236}">
                <a16:creationId xmlns:a16="http://schemas.microsoft.com/office/drawing/2014/main" id="{BB48EDBC-6D21-EC28-86DC-BA0B9C84ACEC}"/>
              </a:ext>
            </a:extLst>
          </p:cNvPr>
          <p:cNvSpPr txBox="1"/>
          <p:nvPr/>
        </p:nvSpPr>
        <p:spPr>
          <a:xfrm>
            <a:off x="488192" y="2457677"/>
            <a:ext cx="992315" cy="261610"/>
          </a:xfrm>
          <a:prstGeom prst="rect">
            <a:avLst/>
          </a:prstGeom>
          <a:noFill/>
        </p:spPr>
        <p:txBody>
          <a:bodyPr wrap="square" rtlCol="0">
            <a:spAutoFit/>
          </a:bodyPr>
          <a:lstStyle/>
          <a:p>
            <a:r>
              <a:rPr lang="en-US" altLang="ja-JP" sz="1100" dirty="0">
                <a:latin typeface="UD デジタル 教科書体 NP-B" panose="02020700000000000000" pitchFamily="18" charset="-128"/>
                <a:ea typeface="UD デジタル 教科書体 NP-B" panose="02020700000000000000" pitchFamily="18" charset="-128"/>
              </a:rPr>
              <a:t>※</a:t>
            </a:r>
            <a:r>
              <a:rPr lang="ja-JP" altLang="en-US" sz="1100" dirty="0">
                <a:latin typeface="UD デジタル 教科書体 NP-B" panose="02020700000000000000" pitchFamily="18" charset="-128"/>
                <a:ea typeface="UD デジタル 教科書体 NP-B" panose="02020700000000000000" pitchFamily="18" charset="-128"/>
              </a:rPr>
              <a:t>イメージ</a:t>
            </a:r>
            <a:endParaRPr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30" name="テキスト ボックス 29">
            <a:extLst>
              <a:ext uri="{FF2B5EF4-FFF2-40B4-BE49-F238E27FC236}">
                <a16:creationId xmlns:a16="http://schemas.microsoft.com/office/drawing/2014/main" id="{6F2343D5-2B34-B6A2-9820-6090797777AE}"/>
              </a:ext>
            </a:extLst>
          </p:cNvPr>
          <p:cNvSpPr txBox="1"/>
          <p:nvPr/>
        </p:nvSpPr>
        <p:spPr>
          <a:xfrm>
            <a:off x="230631" y="260360"/>
            <a:ext cx="7035357" cy="461665"/>
          </a:xfrm>
          <a:prstGeom prst="rect">
            <a:avLst/>
          </a:prstGeom>
          <a:noFill/>
        </p:spPr>
        <p:txBody>
          <a:bodyPr wrap="square" rtlCol="0">
            <a:spAutoFit/>
          </a:bodyPr>
          <a:lstStyle/>
          <a:p>
            <a:pPr algn="ctr"/>
            <a:r>
              <a:rPr lang="ja-JP" altLang="en-US"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ひかりワークスの特徴（就労移行支援）</a:t>
            </a:r>
            <a:endPar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Tree>
    <p:extLst>
      <p:ext uri="{BB962C8B-B14F-4D97-AF65-F5344CB8AC3E}">
        <p14:creationId xmlns:p14="http://schemas.microsoft.com/office/powerpoint/2010/main" val="1917582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99" name="グループ化 98">
            <a:extLst>
              <a:ext uri="{FF2B5EF4-FFF2-40B4-BE49-F238E27FC236}">
                <a16:creationId xmlns:a16="http://schemas.microsoft.com/office/drawing/2014/main" id="{E29D51CD-FDF9-808D-8203-FE334E49C4CE}"/>
              </a:ext>
            </a:extLst>
          </p:cNvPr>
          <p:cNvGrpSpPr/>
          <p:nvPr/>
        </p:nvGrpSpPr>
        <p:grpSpPr>
          <a:xfrm>
            <a:off x="257868" y="8999598"/>
            <a:ext cx="7077103" cy="1243746"/>
            <a:chOff x="362652" y="1333627"/>
            <a:chExt cx="7077103" cy="1350519"/>
          </a:xfrm>
        </p:grpSpPr>
        <p:sp>
          <p:nvSpPr>
            <p:cNvPr id="100" name="正方形/長方形 99">
              <a:extLst>
                <a:ext uri="{FF2B5EF4-FFF2-40B4-BE49-F238E27FC236}">
                  <a16:creationId xmlns:a16="http://schemas.microsoft.com/office/drawing/2014/main" id="{8441AB07-7F8A-0433-96AD-76624A5B02E6}"/>
                </a:ext>
              </a:extLst>
            </p:cNvPr>
            <p:cNvSpPr/>
            <p:nvPr/>
          </p:nvSpPr>
          <p:spPr>
            <a:xfrm>
              <a:off x="362652" y="1333627"/>
              <a:ext cx="7077103" cy="1350519"/>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01" name="グループ化 100">
              <a:extLst>
                <a:ext uri="{FF2B5EF4-FFF2-40B4-BE49-F238E27FC236}">
                  <a16:creationId xmlns:a16="http://schemas.microsoft.com/office/drawing/2014/main" id="{747BF47A-23AD-3785-7719-4974C9989852}"/>
                </a:ext>
              </a:extLst>
            </p:cNvPr>
            <p:cNvGrpSpPr/>
            <p:nvPr/>
          </p:nvGrpSpPr>
          <p:grpSpPr>
            <a:xfrm>
              <a:off x="495226" y="1475642"/>
              <a:ext cx="492444" cy="488574"/>
              <a:chOff x="356910" y="2098946"/>
              <a:chExt cx="492444" cy="488574"/>
            </a:xfrm>
          </p:grpSpPr>
          <p:grpSp>
            <p:nvGrpSpPr>
              <p:cNvPr id="104" name="Group 4">
                <a:extLst>
                  <a:ext uri="{FF2B5EF4-FFF2-40B4-BE49-F238E27FC236}">
                    <a16:creationId xmlns:a16="http://schemas.microsoft.com/office/drawing/2014/main" id="{D221C66D-7EF6-E3C7-4E91-F78070197C66}"/>
                  </a:ext>
                </a:extLst>
              </p:cNvPr>
              <p:cNvGrpSpPr>
                <a:grpSpLocks noChangeAspect="1"/>
              </p:cNvGrpSpPr>
              <p:nvPr/>
            </p:nvGrpSpPr>
            <p:grpSpPr bwMode="auto">
              <a:xfrm>
                <a:off x="372104" y="2098946"/>
                <a:ext cx="464496" cy="461664"/>
                <a:chOff x="-600" y="2362"/>
                <a:chExt cx="328" cy="326"/>
              </a:xfrm>
              <a:solidFill>
                <a:srgbClr val="AACC09"/>
              </a:solidFill>
            </p:grpSpPr>
            <p:sp>
              <p:nvSpPr>
                <p:cNvPr id="106" name="Freeform 5">
                  <a:extLst>
                    <a:ext uri="{FF2B5EF4-FFF2-40B4-BE49-F238E27FC236}">
                      <a16:creationId xmlns:a16="http://schemas.microsoft.com/office/drawing/2014/main" id="{AE656E15-69BA-D59D-A8B8-93F206D91AA6}"/>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07" name="Freeform 6">
                  <a:extLst>
                    <a:ext uri="{FF2B5EF4-FFF2-40B4-BE49-F238E27FC236}">
                      <a16:creationId xmlns:a16="http://schemas.microsoft.com/office/drawing/2014/main" id="{9F01E07F-1938-E809-F2F2-0A6556A722F7}"/>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05" name="テキスト ボックス 104">
                <a:extLst>
                  <a:ext uri="{FF2B5EF4-FFF2-40B4-BE49-F238E27FC236}">
                    <a16:creationId xmlns:a16="http://schemas.microsoft.com/office/drawing/2014/main" id="{FEDA49EC-978E-C285-3D84-7026E5143F81}"/>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５</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02" name="テキスト ボックス 101">
              <a:extLst>
                <a:ext uri="{FF2B5EF4-FFF2-40B4-BE49-F238E27FC236}">
                  <a16:creationId xmlns:a16="http://schemas.microsoft.com/office/drawing/2014/main" id="{68D8A302-4F17-9330-24A7-A1F648E01221}"/>
                </a:ext>
              </a:extLst>
            </p:cNvPr>
            <p:cNvSpPr txBox="1"/>
            <p:nvPr/>
          </p:nvSpPr>
          <p:spPr>
            <a:xfrm>
              <a:off x="502278" y="2033695"/>
              <a:ext cx="6888234" cy="461665"/>
            </a:xfrm>
            <a:prstGeom prst="rect">
              <a:avLst/>
            </a:prstGeom>
            <a:noFill/>
          </p:spPr>
          <p:txBody>
            <a:bodyPr wrap="square" rtlCol="0">
              <a:spAutoFit/>
            </a:bodyPr>
            <a:lstStyle/>
            <a:p>
              <a:r>
                <a:rPr kumimoji="1" lang="ja-JP" altLang="en-US" sz="1200" b="1" dirty="0">
                  <a:latin typeface="UD デジタル 教科書体 NP-B" panose="02020700000000000000" pitchFamily="18" charset="-128"/>
                  <a:ea typeface="UD デジタル 教科書体 NP-B" panose="02020700000000000000" pitchFamily="18" charset="-128"/>
                </a:rPr>
                <a:t>事業所での活動を通して、就労のリズムやビジネスマナーを身につけて頂きながら、希望される方には就労プログラムも行います。</a:t>
              </a:r>
              <a:endParaRPr kumimoji="1" lang="ja-JP" altLang="en-US" sz="900" b="1"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593F6188-56F4-04DD-A26C-A819B6C1321C}"/>
                </a:ext>
              </a:extLst>
            </p:cNvPr>
            <p:cNvSpPr txBox="1"/>
            <p:nvPr/>
          </p:nvSpPr>
          <p:spPr>
            <a:xfrm>
              <a:off x="1009416" y="1540025"/>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一般就労に向けたサポート</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sp>
        <p:nvSpPr>
          <p:cNvPr id="81" name="テキスト ボックス 80">
            <a:extLst>
              <a:ext uri="{FF2B5EF4-FFF2-40B4-BE49-F238E27FC236}">
                <a16:creationId xmlns:a16="http://schemas.microsoft.com/office/drawing/2014/main" id="{11B05CAF-0120-F69B-7FF9-D20EEEC06286}"/>
              </a:ext>
            </a:extLst>
          </p:cNvPr>
          <p:cNvSpPr txBox="1"/>
          <p:nvPr/>
        </p:nvSpPr>
        <p:spPr>
          <a:xfrm>
            <a:off x="230631" y="260360"/>
            <a:ext cx="7035357" cy="461665"/>
          </a:xfrm>
          <a:prstGeom prst="rect">
            <a:avLst/>
          </a:prstGeom>
          <a:noFill/>
        </p:spPr>
        <p:txBody>
          <a:bodyPr wrap="square" rtlCol="0">
            <a:spAutoFit/>
          </a:bodyPr>
          <a:lstStyle/>
          <a:p>
            <a:pPr algn="ctr"/>
            <a:r>
              <a:rPr lang="ja-JP" altLang="en-US"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ひかりワークスの特徴（就労継続支援</a:t>
            </a:r>
            <a:r>
              <a:rPr lang="en-US" altLang="ja-JP"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B</a:t>
            </a:r>
            <a:r>
              <a:rPr lang="ja-JP" altLang="en-US"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型）</a:t>
            </a:r>
            <a:endPar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88" name="正方形/長方形 87">
            <a:extLst>
              <a:ext uri="{FF2B5EF4-FFF2-40B4-BE49-F238E27FC236}">
                <a16:creationId xmlns:a16="http://schemas.microsoft.com/office/drawing/2014/main" id="{74428ABC-8EE6-675A-933A-A1492D0C1A44}"/>
              </a:ext>
            </a:extLst>
          </p:cNvPr>
          <p:cNvSpPr/>
          <p:nvPr/>
        </p:nvSpPr>
        <p:spPr>
          <a:xfrm>
            <a:off x="272632" y="7812980"/>
            <a:ext cx="7077103" cy="1073849"/>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89" name="グループ化 88">
            <a:extLst>
              <a:ext uri="{FF2B5EF4-FFF2-40B4-BE49-F238E27FC236}">
                <a16:creationId xmlns:a16="http://schemas.microsoft.com/office/drawing/2014/main" id="{8E070C05-27A7-18CC-EC00-CD6F6870EB27}"/>
              </a:ext>
            </a:extLst>
          </p:cNvPr>
          <p:cNvGrpSpPr/>
          <p:nvPr/>
        </p:nvGrpSpPr>
        <p:grpSpPr>
          <a:xfrm>
            <a:off x="406112" y="7851873"/>
            <a:ext cx="464496" cy="498006"/>
            <a:chOff x="372104" y="2098946"/>
            <a:chExt cx="464496" cy="498006"/>
          </a:xfrm>
        </p:grpSpPr>
        <p:grpSp>
          <p:nvGrpSpPr>
            <p:cNvPr id="137" name="Group 4">
              <a:extLst>
                <a:ext uri="{FF2B5EF4-FFF2-40B4-BE49-F238E27FC236}">
                  <a16:creationId xmlns:a16="http://schemas.microsoft.com/office/drawing/2014/main" id="{7465203F-7513-695F-9FE4-DB50C9F88EC4}"/>
                </a:ext>
              </a:extLst>
            </p:cNvPr>
            <p:cNvGrpSpPr>
              <a:grpSpLocks noChangeAspect="1"/>
            </p:cNvGrpSpPr>
            <p:nvPr/>
          </p:nvGrpSpPr>
          <p:grpSpPr bwMode="auto">
            <a:xfrm>
              <a:off x="372104" y="2098946"/>
              <a:ext cx="464496" cy="461664"/>
              <a:chOff x="-600" y="2362"/>
              <a:chExt cx="328" cy="326"/>
            </a:xfrm>
            <a:solidFill>
              <a:srgbClr val="AACC09"/>
            </a:solidFill>
          </p:grpSpPr>
          <p:sp>
            <p:nvSpPr>
              <p:cNvPr id="139" name="Freeform 5">
                <a:extLst>
                  <a:ext uri="{FF2B5EF4-FFF2-40B4-BE49-F238E27FC236}">
                    <a16:creationId xmlns:a16="http://schemas.microsoft.com/office/drawing/2014/main" id="{813CAA22-B33A-5B95-60A2-3D7B859E7A6D}"/>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40" name="Freeform 6">
                <a:extLst>
                  <a:ext uri="{FF2B5EF4-FFF2-40B4-BE49-F238E27FC236}">
                    <a16:creationId xmlns:a16="http://schemas.microsoft.com/office/drawing/2014/main" id="{922ACE5C-1A62-798E-A412-4FD0D2A809F4}"/>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38" name="テキスト ボックス 137">
              <a:extLst>
                <a:ext uri="{FF2B5EF4-FFF2-40B4-BE49-F238E27FC236}">
                  <a16:creationId xmlns:a16="http://schemas.microsoft.com/office/drawing/2014/main" id="{C2260F9B-FDD8-AE5B-B794-46AFD2BA3499}"/>
                </a:ext>
              </a:extLst>
            </p:cNvPr>
            <p:cNvSpPr txBox="1"/>
            <p:nvPr/>
          </p:nvSpPr>
          <p:spPr>
            <a:xfrm>
              <a:off x="408628" y="2135287"/>
              <a:ext cx="347930" cy="461665"/>
            </a:xfrm>
            <a:prstGeom prst="rect">
              <a:avLst/>
            </a:prstGeom>
            <a:noFill/>
          </p:spPr>
          <p:txBody>
            <a:bodyPr wrap="squar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4</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35" name="テキスト ボックス 134">
            <a:extLst>
              <a:ext uri="{FF2B5EF4-FFF2-40B4-BE49-F238E27FC236}">
                <a16:creationId xmlns:a16="http://schemas.microsoft.com/office/drawing/2014/main" id="{CD3DC5D5-ADB1-9074-2CDB-C8140A5F40A7}"/>
              </a:ext>
            </a:extLst>
          </p:cNvPr>
          <p:cNvSpPr txBox="1"/>
          <p:nvPr/>
        </p:nvSpPr>
        <p:spPr>
          <a:xfrm>
            <a:off x="397970" y="8452790"/>
            <a:ext cx="6888234" cy="276999"/>
          </a:xfrm>
          <a:prstGeom prst="rect">
            <a:avLst/>
          </a:prstGeom>
          <a:noFill/>
        </p:spPr>
        <p:txBody>
          <a:bodyPr wrap="square" rtlCol="0">
            <a:spAutoFit/>
          </a:bodyPr>
          <a:lstStyle/>
          <a:p>
            <a:r>
              <a:rPr kumimoji="1" lang="ja-JP" altLang="en-US" sz="1200" b="1" dirty="0">
                <a:latin typeface="UD デジタル 教科書体 NP-B" panose="02020700000000000000" pitchFamily="18" charset="-128"/>
                <a:ea typeface="UD デジタル 教科書体 NP-B" panose="02020700000000000000" pitchFamily="18" charset="-128"/>
              </a:rPr>
              <a:t>パーテーションや壁を向いた作業など、ご本人が集中できる環境設定を行います。</a:t>
            </a:r>
            <a:endParaRPr kumimoji="1" lang="ja-JP" altLang="en-US" sz="900" b="1" dirty="0">
              <a:latin typeface="メイリオ" panose="020B0604030504040204" pitchFamily="50" charset="-128"/>
              <a:ea typeface="メイリオ" panose="020B0604030504040204" pitchFamily="50" charset="-128"/>
            </a:endParaRPr>
          </a:p>
        </p:txBody>
      </p:sp>
      <p:sp>
        <p:nvSpPr>
          <p:cNvPr id="136" name="テキスト ボックス 135">
            <a:extLst>
              <a:ext uri="{FF2B5EF4-FFF2-40B4-BE49-F238E27FC236}">
                <a16:creationId xmlns:a16="http://schemas.microsoft.com/office/drawing/2014/main" id="{D3659D14-3E73-476F-4CA3-25DCDF685E34}"/>
              </a:ext>
            </a:extLst>
          </p:cNvPr>
          <p:cNvSpPr txBox="1"/>
          <p:nvPr/>
        </p:nvSpPr>
        <p:spPr>
          <a:xfrm>
            <a:off x="904632" y="7930544"/>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個々に合わせた環境設定</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nvGrpSpPr>
          <p:cNvPr id="3" name="グループ化 2">
            <a:extLst>
              <a:ext uri="{FF2B5EF4-FFF2-40B4-BE49-F238E27FC236}">
                <a16:creationId xmlns:a16="http://schemas.microsoft.com/office/drawing/2014/main" id="{BDDC2A60-4964-F246-F709-2A10DA901CB8}"/>
              </a:ext>
            </a:extLst>
          </p:cNvPr>
          <p:cNvGrpSpPr/>
          <p:nvPr/>
        </p:nvGrpSpPr>
        <p:grpSpPr>
          <a:xfrm>
            <a:off x="257868" y="4605144"/>
            <a:ext cx="7077103" cy="3170264"/>
            <a:chOff x="257868" y="5319527"/>
            <a:chExt cx="7077103" cy="2846494"/>
          </a:xfrm>
        </p:grpSpPr>
        <p:grpSp>
          <p:nvGrpSpPr>
            <p:cNvPr id="141" name="グループ化 140">
              <a:extLst>
                <a:ext uri="{FF2B5EF4-FFF2-40B4-BE49-F238E27FC236}">
                  <a16:creationId xmlns:a16="http://schemas.microsoft.com/office/drawing/2014/main" id="{D4E82B39-084C-2149-0128-94D915ABCBA3}"/>
                </a:ext>
              </a:extLst>
            </p:cNvPr>
            <p:cNvGrpSpPr/>
            <p:nvPr/>
          </p:nvGrpSpPr>
          <p:grpSpPr>
            <a:xfrm>
              <a:off x="257868" y="5319527"/>
              <a:ext cx="7077103" cy="2846494"/>
              <a:chOff x="362652" y="1348617"/>
              <a:chExt cx="7077103" cy="2846494"/>
            </a:xfrm>
          </p:grpSpPr>
          <p:sp>
            <p:nvSpPr>
              <p:cNvPr id="142" name="正方形/長方形 141">
                <a:extLst>
                  <a:ext uri="{FF2B5EF4-FFF2-40B4-BE49-F238E27FC236}">
                    <a16:creationId xmlns:a16="http://schemas.microsoft.com/office/drawing/2014/main" id="{D075285E-DD0D-9D7B-DEAD-C4145DDA9112}"/>
                  </a:ext>
                </a:extLst>
              </p:cNvPr>
              <p:cNvSpPr/>
              <p:nvPr/>
            </p:nvSpPr>
            <p:spPr>
              <a:xfrm>
                <a:off x="362652" y="1348617"/>
                <a:ext cx="7077103" cy="2785268"/>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43" name="グループ化 142">
                <a:extLst>
                  <a:ext uri="{FF2B5EF4-FFF2-40B4-BE49-F238E27FC236}">
                    <a16:creationId xmlns:a16="http://schemas.microsoft.com/office/drawing/2014/main" id="{26DE9F5F-8D26-758B-05EA-B2B1BC44B102}"/>
                  </a:ext>
                </a:extLst>
              </p:cNvPr>
              <p:cNvGrpSpPr/>
              <p:nvPr/>
            </p:nvGrpSpPr>
            <p:grpSpPr>
              <a:xfrm>
                <a:off x="495226" y="1475642"/>
                <a:ext cx="492444" cy="488573"/>
                <a:chOff x="356910" y="2098946"/>
                <a:chExt cx="492444" cy="488573"/>
              </a:xfrm>
            </p:grpSpPr>
            <p:grpSp>
              <p:nvGrpSpPr>
                <p:cNvPr id="146" name="Group 4">
                  <a:extLst>
                    <a:ext uri="{FF2B5EF4-FFF2-40B4-BE49-F238E27FC236}">
                      <a16:creationId xmlns:a16="http://schemas.microsoft.com/office/drawing/2014/main" id="{9AE65CFF-5F89-D790-AA1C-C885877E1CB5}"/>
                    </a:ext>
                  </a:extLst>
                </p:cNvPr>
                <p:cNvGrpSpPr>
                  <a:grpSpLocks noChangeAspect="1"/>
                </p:cNvGrpSpPr>
                <p:nvPr/>
              </p:nvGrpSpPr>
              <p:grpSpPr bwMode="auto">
                <a:xfrm>
                  <a:off x="372104" y="2098946"/>
                  <a:ext cx="464496" cy="461664"/>
                  <a:chOff x="-600" y="2362"/>
                  <a:chExt cx="328" cy="326"/>
                </a:xfrm>
                <a:solidFill>
                  <a:srgbClr val="AACC09"/>
                </a:solidFill>
              </p:grpSpPr>
              <p:sp>
                <p:nvSpPr>
                  <p:cNvPr id="148" name="Freeform 5">
                    <a:extLst>
                      <a:ext uri="{FF2B5EF4-FFF2-40B4-BE49-F238E27FC236}">
                        <a16:creationId xmlns:a16="http://schemas.microsoft.com/office/drawing/2014/main" id="{DE8DE576-9348-F5FA-9184-9F1003E04B20}"/>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49" name="Freeform 6">
                    <a:extLst>
                      <a:ext uri="{FF2B5EF4-FFF2-40B4-BE49-F238E27FC236}">
                        <a16:creationId xmlns:a16="http://schemas.microsoft.com/office/drawing/2014/main" id="{436BCB9D-5014-000B-5EAD-68739A24FC7D}"/>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47" name="テキスト ボックス 146">
                  <a:extLst>
                    <a:ext uri="{FF2B5EF4-FFF2-40B4-BE49-F238E27FC236}">
                      <a16:creationId xmlns:a16="http://schemas.microsoft.com/office/drawing/2014/main" id="{B1E63B21-4C27-B8AD-A9B9-D834AB6CF9C2}"/>
                    </a:ext>
                  </a:extLst>
                </p:cNvPr>
                <p:cNvSpPr txBox="1"/>
                <p:nvPr/>
              </p:nvSpPr>
              <p:spPr>
                <a:xfrm>
                  <a:off x="356910" y="2125854"/>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３</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44" name="テキスト ボックス 143">
                <a:extLst>
                  <a:ext uri="{FF2B5EF4-FFF2-40B4-BE49-F238E27FC236}">
                    <a16:creationId xmlns:a16="http://schemas.microsoft.com/office/drawing/2014/main" id="{2DE14D9E-6CF3-CE1D-F65D-27DE9AC3B035}"/>
                  </a:ext>
                </a:extLst>
              </p:cNvPr>
              <p:cNvSpPr txBox="1"/>
              <p:nvPr/>
            </p:nvSpPr>
            <p:spPr>
              <a:xfrm>
                <a:off x="502278" y="1956722"/>
                <a:ext cx="6888234" cy="2238389"/>
              </a:xfrm>
              <a:prstGeom prst="rect">
                <a:avLst/>
              </a:prstGeom>
              <a:noFill/>
            </p:spPr>
            <p:txBody>
              <a:bodyPr wrap="square" rtlCol="0">
                <a:spAutoFit/>
              </a:bodyPr>
              <a:lstStyle/>
              <a:p>
                <a:r>
                  <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rPr>
                  <a:t>1</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ヶ月に</a:t>
                </a:r>
                <a:r>
                  <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rPr>
                  <a:t>1</a:t>
                </a:r>
                <a:r>
                  <a:rPr lang="ja-JP" altLang="en-US" sz="1200" dirty="0">
                    <a:latin typeface="UD デジタル 教科書体 NP-B" panose="02020700000000000000" pitchFamily="18" charset="-128"/>
                    <a:ea typeface="UD デジタル 教科書体 NP-B" panose="02020700000000000000" pitchFamily="18" charset="-128"/>
                  </a:rPr>
                  <a:t>回</a:t>
                </a:r>
                <a:endPar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endParaRPr>
              </a:p>
              <a:p>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・皆勤賞（</a:t>
                </a:r>
                <a:r>
                  <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rPr>
                  <a:t>5,000</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円）</a:t>
                </a:r>
                <a:r>
                  <a:rPr lang="en-US" altLang="ja-JP" sz="1200" dirty="0">
                    <a:latin typeface="UD デジタル 教科書体 NP-B" panose="02020700000000000000" pitchFamily="18" charset="-128"/>
                    <a:ea typeface="UD デジタル 教科書体 NP-B" panose="02020700000000000000" pitchFamily="18" charset="-128"/>
                  </a:rPr>
                  <a:t>…</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全シフト通りサービスを利用した方</a:t>
                </a:r>
                <a:r>
                  <a:rPr lang="ja-JP" altLang="en-US" sz="1200" dirty="0">
                    <a:latin typeface="UD デジタル 教科書体 NP-B" panose="02020700000000000000" pitchFamily="18" charset="-128"/>
                    <a:ea typeface="UD デジタル 教科書体 NP-B" panose="02020700000000000000" pitchFamily="18" charset="-128"/>
                  </a:rPr>
                  <a:t>、</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欠席なくサービスを利用した方。</a:t>
                </a:r>
              </a:p>
              <a:p>
                <a:r>
                  <a:rPr lang="ja-JP" altLang="en-US" sz="1200" dirty="0">
                    <a:latin typeface="UD デジタル 教科書体 NP-B" panose="02020700000000000000" pitchFamily="18" charset="-128"/>
                    <a:ea typeface="UD デジタル 教科書体 NP-B" panose="02020700000000000000" pitchFamily="18" charset="-128"/>
                  </a:rPr>
                  <a:t>・</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自力通勤賞（</a:t>
                </a:r>
                <a:r>
                  <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rPr>
                  <a:t>1,500 </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円）</a:t>
                </a:r>
                <a:r>
                  <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rPr>
                  <a:t>※</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在宅勤務は適応外です。</a:t>
                </a:r>
              </a:p>
              <a:p>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　自宅から事業所まで公共交通機関又は徒歩・自転車または自家用車で自力通所した方。</a:t>
                </a:r>
                <a:endPar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作業努力賞（</a:t>
                </a:r>
                <a:r>
                  <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rPr>
                  <a:t>2,000 </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円）</a:t>
                </a:r>
              </a:p>
              <a:p>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　生産性や作業に取り組む姿勢を評価します。</a:t>
                </a:r>
              </a:p>
              <a:p>
                <a:r>
                  <a:rPr lang="ja-JP" altLang="en-US" sz="1200" dirty="0">
                    <a:latin typeface="UD デジタル 教科書体 NP-B" panose="02020700000000000000" pitchFamily="18" charset="-128"/>
                    <a:ea typeface="UD デジタル 教科書体 NP-B" panose="02020700000000000000" pitchFamily="18" charset="-128"/>
                  </a:rPr>
                  <a:t>・</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リーダーシップ賞（</a:t>
                </a:r>
                <a:r>
                  <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rPr>
                  <a:t>3,000</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円）</a:t>
                </a:r>
              </a:p>
              <a:p>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　チームリーダー格として周りと協調しながら業務推進できていると評価された方。</a:t>
                </a:r>
                <a:endPar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endParaRPr>
              </a:p>
              <a:p>
                <a:endParaRPr lang="en-US" altLang="ja-JP" sz="1200" dirty="0">
                  <a:latin typeface="UD デジタル 教科書体 NP-B" panose="02020700000000000000" pitchFamily="18" charset="-128"/>
                  <a:ea typeface="UD デジタル 教科書体 NP-B" panose="02020700000000000000" pitchFamily="18" charset="-128"/>
                </a:endParaRPr>
              </a:p>
              <a:p>
                <a:r>
                  <a:rPr lang="en-US" altLang="ja-JP" sz="1200" dirty="0">
                    <a:latin typeface="UD デジタル 教科書体 NP-B" panose="02020700000000000000" pitchFamily="18" charset="-128"/>
                    <a:ea typeface="UD デジタル 教科書体 NP-B" panose="02020700000000000000" pitchFamily="18" charset="-128"/>
                  </a:rPr>
                  <a:t>1</a:t>
                </a:r>
                <a:r>
                  <a:rPr lang="ja-JP" altLang="en-US" sz="1200" dirty="0">
                    <a:latin typeface="UD デジタル 教科書体 NP-B" panose="02020700000000000000" pitchFamily="18" charset="-128"/>
                    <a:ea typeface="UD デジタル 教科書体 NP-B" panose="02020700000000000000" pitchFamily="18" charset="-128"/>
                  </a:rPr>
                  <a:t>年に</a:t>
                </a:r>
                <a:r>
                  <a:rPr lang="en-US" altLang="ja-JP" sz="1200" dirty="0">
                    <a:latin typeface="UD デジタル 教科書体 NP-B" panose="02020700000000000000" pitchFamily="18" charset="-128"/>
                    <a:ea typeface="UD デジタル 教科書体 NP-B" panose="02020700000000000000" pitchFamily="18" charset="-128"/>
                  </a:rPr>
                  <a:t>1</a:t>
                </a:r>
                <a:r>
                  <a:rPr lang="ja-JP" altLang="en-US" sz="1200" dirty="0">
                    <a:latin typeface="UD デジタル 教科書体 NP-B" panose="02020700000000000000" pitchFamily="18" charset="-128"/>
                    <a:ea typeface="UD デジタル 教科書体 NP-B" panose="02020700000000000000" pitchFamily="18" charset="-128"/>
                  </a:rPr>
                  <a:t>回</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社長賞（</a:t>
                </a:r>
                <a:r>
                  <a:rPr kumimoji="1" lang="en-US" altLang="ja-JP" sz="1200" dirty="0">
                    <a:solidFill>
                      <a:schemeClr val="tx1"/>
                    </a:solidFill>
                    <a:latin typeface="UD デジタル 教科書体 NP-B" panose="02020700000000000000" pitchFamily="18" charset="-128"/>
                    <a:ea typeface="UD デジタル 教科書体 NP-B" panose="02020700000000000000" pitchFamily="18" charset="-128"/>
                  </a:rPr>
                  <a:t>30,000</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円）</a:t>
                </a:r>
              </a:p>
              <a:p>
                <a:r>
                  <a:rPr lang="ja-JP" altLang="en-US" sz="1200" dirty="0">
                    <a:latin typeface="UD デジタル 教科書体 NP-B" panose="02020700000000000000" pitchFamily="18" charset="-128"/>
                    <a:ea typeface="UD デジタル 教科書体 NP-B" panose="02020700000000000000" pitchFamily="18" charset="-128"/>
                  </a:rPr>
                  <a:t>　</a:t>
                </a:r>
                <a:r>
                  <a:rPr kumimoji="1" lang="ja-JP" altLang="en-US" sz="1200" dirty="0">
                    <a:solidFill>
                      <a:schemeClr val="tx1"/>
                    </a:solidFill>
                    <a:latin typeface="UD デジタル 教科書体 NP-B" panose="02020700000000000000" pitchFamily="18" charset="-128"/>
                    <a:ea typeface="UD デジタル 教科書体 NP-B" panose="02020700000000000000" pitchFamily="18" charset="-128"/>
                  </a:rPr>
                  <a:t>利用者の模範となり、１年間を通じてサービスに貢献した方。</a:t>
                </a:r>
              </a:p>
              <a:p>
                <a:endParaRPr lang="en-US" altLang="ja-JP" sz="1200" b="1" dirty="0">
                  <a:latin typeface="UD デジタル 教科書体 NP-B" panose="02020700000000000000" pitchFamily="18" charset="-128"/>
                  <a:ea typeface="UD デジタル 教科書体 NP-B" panose="02020700000000000000" pitchFamily="18" charset="-128"/>
                </a:endParaRPr>
              </a:p>
            </p:txBody>
          </p:sp>
        </p:grpSp>
        <p:sp>
          <p:nvSpPr>
            <p:cNvPr id="150" name="テキスト ボックス 149">
              <a:extLst>
                <a:ext uri="{FF2B5EF4-FFF2-40B4-BE49-F238E27FC236}">
                  <a16:creationId xmlns:a16="http://schemas.microsoft.com/office/drawing/2014/main" id="{29DA15C3-0F23-F254-37F3-4FE59997B66A}"/>
                </a:ext>
              </a:extLst>
            </p:cNvPr>
            <p:cNvSpPr txBox="1"/>
            <p:nvPr/>
          </p:nvSpPr>
          <p:spPr>
            <a:xfrm>
              <a:off x="947738" y="5525925"/>
              <a:ext cx="5503089" cy="338554"/>
            </a:xfrm>
            <a:prstGeom prst="rect">
              <a:avLst/>
            </a:prstGeom>
            <a:noFill/>
          </p:spPr>
          <p:txBody>
            <a:bodyPr wrap="square" rtlCol="0">
              <a:spAutoFit/>
            </a:bodyPr>
            <a:lstStyle/>
            <a:p>
              <a:r>
                <a:rPr kumimoji="1" lang="ja-JP" altLang="en-US" sz="1600" dirty="0">
                  <a:latin typeface="UD デジタル 教科書体 NP-B" panose="02020700000000000000" pitchFamily="18" charset="-128"/>
                  <a:ea typeface="UD デジタル 教科書体 NP-B" panose="02020700000000000000" pitchFamily="18" charset="-128"/>
                </a:rPr>
                <a:t>賞＆報酬制度</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151" name="グループ化 150">
            <a:extLst>
              <a:ext uri="{FF2B5EF4-FFF2-40B4-BE49-F238E27FC236}">
                <a16:creationId xmlns:a16="http://schemas.microsoft.com/office/drawing/2014/main" id="{0998251D-5E89-3842-2E66-C699C4987E93}"/>
              </a:ext>
            </a:extLst>
          </p:cNvPr>
          <p:cNvGrpSpPr/>
          <p:nvPr/>
        </p:nvGrpSpPr>
        <p:grpSpPr>
          <a:xfrm>
            <a:off x="257868" y="2923356"/>
            <a:ext cx="7077103" cy="1561690"/>
            <a:chOff x="257868" y="5319528"/>
            <a:chExt cx="7077103" cy="1573730"/>
          </a:xfrm>
        </p:grpSpPr>
        <p:grpSp>
          <p:nvGrpSpPr>
            <p:cNvPr id="152" name="グループ化 151">
              <a:extLst>
                <a:ext uri="{FF2B5EF4-FFF2-40B4-BE49-F238E27FC236}">
                  <a16:creationId xmlns:a16="http://schemas.microsoft.com/office/drawing/2014/main" id="{4E426B7A-4C64-8FFC-906F-C421C2939F7F}"/>
                </a:ext>
              </a:extLst>
            </p:cNvPr>
            <p:cNvGrpSpPr/>
            <p:nvPr/>
          </p:nvGrpSpPr>
          <p:grpSpPr>
            <a:xfrm>
              <a:off x="257868" y="5319528"/>
              <a:ext cx="7077103" cy="1573730"/>
              <a:chOff x="362652" y="1348618"/>
              <a:chExt cx="7077103" cy="1573730"/>
            </a:xfrm>
          </p:grpSpPr>
          <p:sp>
            <p:nvSpPr>
              <p:cNvPr id="154" name="正方形/長方形 153">
                <a:extLst>
                  <a:ext uri="{FF2B5EF4-FFF2-40B4-BE49-F238E27FC236}">
                    <a16:creationId xmlns:a16="http://schemas.microsoft.com/office/drawing/2014/main" id="{B04C052B-8021-8158-C72F-399789746D59}"/>
                  </a:ext>
                </a:extLst>
              </p:cNvPr>
              <p:cNvSpPr/>
              <p:nvPr/>
            </p:nvSpPr>
            <p:spPr>
              <a:xfrm>
                <a:off x="362652" y="1348618"/>
                <a:ext cx="7077103" cy="1573730"/>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55" name="グループ化 154">
                <a:extLst>
                  <a:ext uri="{FF2B5EF4-FFF2-40B4-BE49-F238E27FC236}">
                    <a16:creationId xmlns:a16="http://schemas.microsoft.com/office/drawing/2014/main" id="{762FCBEC-A7A0-71D0-9149-F40BCD369EA8}"/>
                  </a:ext>
                </a:extLst>
              </p:cNvPr>
              <p:cNvGrpSpPr/>
              <p:nvPr/>
            </p:nvGrpSpPr>
            <p:grpSpPr>
              <a:xfrm>
                <a:off x="495226" y="1475642"/>
                <a:ext cx="492444" cy="488573"/>
                <a:chOff x="356910" y="2098946"/>
                <a:chExt cx="492444" cy="488573"/>
              </a:xfrm>
            </p:grpSpPr>
            <p:grpSp>
              <p:nvGrpSpPr>
                <p:cNvPr id="157" name="Group 4">
                  <a:extLst>
                    <a:ext uri="{FF2B5EF4-FFF2-40B4-BE49-F238E27FC236}">
                      <a16:creationId xmlns:a16="http://schemas.microsoft.com/office/drawing/2014/main" id="{3FA11C2C-EFDE-9613-F33D-922793317694}"/>
                    </a:ext>
                  </a:extLst>
                </p:cNvPr>
                <p:cNvGrpSpPr>
                  <a:grpSpLocks noChangeAspect="1"/>
                </p:cNvGrpSpPr>
                <p:nvPr/>
              </p:nvGrpSpPr>
              <p:grpSpPr bwMode="auto">
                <a:xfrm>
                  <a:off x="372104" y="2098946"/>
                  <a:ext cx="464496" cy="461664"/>
                  <a:chOff x="-600" y="2362"/>
                  <a:chExt cx="328" cy="326"/>
                </a:xfrm>
                <a:solidFill>
                  <a:srgbClr val="AACC09"/>
                </a:solidFill>
              </p:grpSpPr>
              <p:sp>
                <p:nvSpPr>
                  <p:cNvPr id="159" name="Freeform 5">
                    <a:extLst>
                      <a:ext uri="{FF2B5EF4-FFF2-40B4-BE49-F238E27FC236}">
                        <a16:creationId xmlns:a16="http://schemas.microsoft.com/office/drawing/2014/main" id="{4DF26FB8-7D9D-6D94-7DE6-D3CA93E3BB43}"/>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60" name="Freeform 6">
                    <a:extLst>
                      <a:ext uri="{FF2B5EF4-FFF2-40B4-BE49-F238E27FC236}">
                        <a16:creationId xmlns:a16="http://schemas.microsoft.com/office/drawing/2014/main" id="{E382D413-1539-4073-63E4-D282E48722FB}"/>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58" name="テキスト ボックス 157">
                  <a:extLst>
                    <a:ext uri="{FF2B5EF4-FFF2-40B4-BE49-F238E27FC236}">
                      <a16:creationId xmlns:a16="http://schemas.microsoft.com/office/drawing/2014/main" id="{DBC8F100-4E68-A443-87C2-A8836F03F7CD}"/>
                    </a:ext>
                  </a:extLst>
                </p:cNvPr>
                <p:cNvSpPr txBox="1"/>
                <p:nvPr/>
              </p:nvSpPr>
              <p:spPr>
                <a:xfrm>
                  <a:off x="356910" y="2125854"/>
                  <a:ext cx="492444" cy="461665"/>
                </a:xfrm>
                <a:prstGeom prst="rect">
                  <a:avLst/>
                </a:prstGeom>
                <a:noFill/>
              </p:spPr>
              <p:txBody>
                <a:bodyPr wrap="none" rtlCol="0">
                  <a:spAutoFit/>
                </a:bodyP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２</a:t>
                  </a:r>
                </a:p>
              </p:txBody>
            </p:sp>
          </p:grpSp>
          <p:sp>
            <p:nvSpPr>
              <p:cNvPr id="156" name="テキスト ボックス 155">
                <a:extLst>
                  <a:ext uri="{FF2B5EF4-FFF2-40B4-BE49-F238E27FC236}">
                    <a16:creationId xmlns:a16="http://schemas.microsoft.com/office/drawing/2014/main" id="{CFFB3339-91CE-99DE-C86C-9E20C02034B2}"/>
                  </a:ext>
                </a:extLst>
              </p:cNvPr>
              <p:cNvSpPr txBox="1"/>
              <p:nvPr/>
            </p:nvSpPr>
            <p:spPr>
              <a:xfrm>
                <a:off x="502278" y="2033695"/>
                <a:ext cx="6888234" cy="646331"/>
              </a:xfrm>
              <a:prstGeom prst="rect">
                <a:avLst/>
              </a:prstGeom>
              <a:noFill/>
            </p:spPr>
            <p:txBody>
              <a:bodyPr wrap="square" rtlCol="0">
                <a:spAutoFit/>
              </a:bodyPr>
              <a:lstStyle/>
              <a:p>
                <a:r>
                  <a:rPr kumimoji="1" lang="ja-JP" altLang="en-US" sz="1200" b="1" dirty="0">
                    <a:latin typeface="UD デジタル 教科書体 NP-B" panose="02020700000000000000" pitchFamily="18" charset="-128"/>
                    <a:ea typeface="UD デジタル 教科書体 NP-B" panose="02020700000000000000" pitchFamily="18" charset="-128"/>
                  </a:rPr>
                  <a:t>ご本人の</a:t>
                </a:r>
                <a:r>
                  <a:rPr lang="ja-JP" altLang="en-US" sz="1200" b="1" dirty="0">
                    <a:latin typeface="UD デジタル 教科書体 NP-B" panose="02020700000000000000" pitchFamily="18" charset="-128"/>
                    <a:ea typeface="UD デジタル 教科書体 NP-B" panose="02020700000000000000" pitchFamily="18" charset="-128"/>
                  </a:rPr>
                  <a:t>望みを元に、特性やスキルに合った業務</a:t>
                </a:r>
                <a:r>
                  <a:rPr kumimoji="1" lang="ja-JP" altLang="en-US" sz="1200" b="1" dirty="0">
                    <a:latin typeface="UD デジタル 教科書体 NP-B" panose="02020700000000000000" pitchFamily="18" charset="-128"/>
                    <a:ea typeface="UD デジタル 教科書体 NP-B" panose="02020700000000000000" pitchFamily="18" charset="-128"/>
                  </a:rPr>
                  <a:t>内容をご提案いたします</a:t>
                </a:r>
                <a:r>
                  <a:rPr lang="ja-JP" altLang="en-US" sz="1200" b="1" dirty="0">
                    <a:latin typeface="UD デジタル 教科書体 NP-B" panose="02020700000000000000" pitchFamily="18" charset="-128"/>
                    <a:ea typeface="UD デジタル 教科書体 NP-B" panose="02020700000000000000" pitchFamily="18" charset="-128"/>
                  </a:rPr>
                  <a:t>。自分のペースでやりたい方にはその方独自の作業プランを、</a:t>
                </a:r>
                <a:r>
                  <a:rPr kumimoji="1" lang="ja-JP" altLang="en-US" sz="1200" b="1" dirty="0">
                    <a:latin typeface="UD デジタル 教科書体 NP-B" panose="02020700000000000000" pitchFamily="18" charset="-128"/>
                    <a:ea typeface="UD デジタル 教科書体 NP-B" panose="02020700000000000000" pitchFamily="18" charset="-128"/>
                  </a:rPr>
                  <a:t>人目が気になる方には個室やパーテーションを提供し、ご本人の力を最大限に発揮できる環境を提供します。慣れてきたら、新しい挑戦も！</a:t>
                </a:r>
                <a:endParaRPr kumimoji="1" lang="ja-JP" altLang="en-US" sz="900" b="1" dirty="0">
                  <a:solidFill>
                    <a:srgbClr val="FF0000"/>
                  </a:solidFill>
                  <a:latin typeface="メイリオ" panose="020B0604030504040204" pitchFamily="50" charset="-128"/>
                  <a:ea typeface="メイリオ" panose="020B0604030504040204" pitchFamily="50" charset="-128"/>
                </a:endParaRPr>
              </a:p>
            </p:txBody>
          </p:sp>
        </p:grpSp>
        <p:sp>
          <p:nvSpPr>
            <p:cNvPr id="153" name="テキスト ボックス 152">
              <a:extLst>
                <a:ext uri="{FF2B5EF4-FFF2-40B4-BE49-F238E27FC236}">
                  <a16:creationId xmlns:a16="http://schemas.microsoft.com/office/drawing/2014/main" id="{3FB7F4DF-A408-8150-A6BE-823FF5A7258E}"/>
                </a:ext>
              </a:extLst>
            </p:cNvPr>
            <p:cNvSpPr txBox="1"/>
            <p:nvPr/>
          </p:nvSpPr>
          <p:spPr>
            <a:xfrm>
              <a:off x="947738" y="5525925"/>
              <a:ext cx="5503089" cy="338554"/>
            </a:xfrm>
            <a:prstGeom prst="rect">
              <a:avLst/>
            </a:prstGeom>
            <a:noFill/>
          </p:spPr>
          <p:txBody>
            <a:bodyPr wrap="square" rtlCol="0">
              <a:spAutoFit/>
            </a:bodyPr>
            <a:lstStyle/>
            <a:p>
              <a:r>
                <a:rPr kumimoji="1" lang="ja-JP" altLang="en-US" sz="1600" dirty="0">
                  <a:latin typeface="UD デジタル 教科書体 NP-B" panose="02020700000000000000" pitchFamily="18" charset="-128"/>
                  <a:ea typeface="UD デジタル 教科書体 NP-B" panose="02020700000000000000" pitchFamily="18" charset="-128"/>
                </a:rPr>
                <a:t>さまざまな仕事</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161" name="グループ化 160">
            <a:extLst>
              <a:ext uri="{FF2B5EF4-FFF2-40B4-BE49-F238E27FC236}">
                <a16:creationId xmlns:a16="http://schemas.microsoft.com/office/drawing/2014/main" id="{4F0B433B-A7D9-55A4-929A-721E49CCFE87}"/>
              </a:ext>
            </a:extLst>
          </p:cNvPr>
          <p:cNvGrpSpPr/>
          <p:nvPr/>
        </p:nvGrpSpPr>
        <p:grpSpPr>
          <a:xfrm>
            <a:off x="260368" y="1184743"/>
            <a:ext cx="7077103" cy="1623330"/>
            <a:chOff x="257868" y="5319527"/>
            <a:chExt cx="7077103" cy="1623330"/>
          </a:xfrm>
        </p:grpSpPr>
        <p:grpSp>
          <p:nvGrpSpPr>
            <p:cNvPr id="162" name="グループ化 161">
              <a:extLst>
                <a:ext uri="{FF2B5EF4-FFF2-40B4-BE49-F238E27FC236}">
                  <a16:creationId xmlns:a16="http://schemas.microsoft.com/office/drawing/2014/main" id="{49B3566F-63BF-795D-2264-0855F49EF234}"/>
                </a:ext>
              </a:extLst>
            </p:cNvPr>
            <p:cNvGrpSpPr/>
            <p:nvPr/>
          </p:nvGrpSpPr>
          <p:grpSpPr>
            <a:xfrm>
              <a:off x="257868" y="5319527"/>
              <a:ext cx="7077103" cy="1623330"/>
              <a:chOff x="362652" y="1348617"/>
              <a:chExt cx="7077103" cy="1623330"/>
            </a:xfrm>
          </p:grpSpPr>
          <p:sp>
            <p:nvSpPr>
              <p:cNvPr id="164" name="正方形/長方形 163">
                <a:extLst>
                  <a:ext uri="{FF2B5EF4-FFF2-40B4-BE49-F238E27FC236}">
                    <a16:creationId xmlns:a16="http://schemas.microsoft.com/office/drawing/2014/main" id="{DDDEB2EC-D61E-6F5A-E12A-EB16CE297961}"/>
                  </a:ext>
                </a:extLst>
              </p:cNvPr>
              <p:cNvSpPr/>
              <p:nvPr/>
            </p:nvSpPr>
            <p:spPr>
              <a:xfrm>
                <a:off x="362652" y="1348617"/>
                <a:ext cx="7077103" cy="1623330"/>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65" name="グループ化 164">
                <a:extLst>
                  <a:ext uri="{FF2B5EF4-FFF2-40B4-BE49-F238E27FC236}">
                    <a16:creationId xmlns:a16="http://schemas.microsoft.com/office/drawing/2014/main" id="{F30938BA-D235-EB53-AB5D-1001D4CC8635}"/>
                  </a:ext>
                </a:extLst>
              </p:cNvPr>
              <p:cNvGrpSpPr/>
              <p:nvPr/>
            </p:nvGrpSpPr>
            <p:grpSpPr>
              <a:xfrm>
                <a:off x="510420" y="1475642"/>
                <a:ext cx="464496" cy="488573"/>
                <a:chOff x="372104" y="2098946"/>
                <a:chExt cx="464496" cy="488573"/>
              </a:xfrm>
            </p:grpSpPr>
            <p:grpSp>
              <p:nvGrpSpPr>
                <p:cNvPr id="167" name="Group 4">
                  <a:extLst>
                    <a:ext uri="{FF2B5EF4-FFF2-40B4-BE49-F238E27FC236}">
                      <a16:creationId xmlns:a16="http://schemas.microsoft.com/office/drawing/2014/main" id="{C36D8198-0EAD-A325-0ACC-095B90D6A812}"/>
                    </a:ext>
                  </a:extLst>
                </p:cNvPr>
                <p:cNvGrpSpPr>
                  <a:grpSpLocks noChangeAspect="1"/>
                </p:cNvGrpSpPr>
                <p:nvPr/>
              </p:nvGrpSpPr>
              <p:grpSpPr bwMode="auto">
                <a:xfrm>
                  <a:off x="372104" y="2098946"/>
                  <a:ext cx="464496" cy="461664"/>
                  <a:chOff x="-600" y="2362"/>
                  <a:chExt cx="328" cy="326"/>
                </a:xfrm>
                <a:solidFill>
                  <a:srgbClr val="AACC09"/>
                </a:solidFill>
              </p:grpSpPr>
              <p:sp>
                <p:nvSpPr>
                  <p:cNvPr id="169" name="Freeform 5">
                    <a:extLst>
                      <a:ext uri="{FF2B5EF4-FFF2-40B4-BE49-F238E27FC236}">
                        <a16:creationId xmlns:a16="http://schemas.microsoft.com/office/drawing/2014/main" id="{7051F844-FAA0-0958-3832-287CE6ACC060}"/>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70" name="Freeform 6">
                    <a:extLst>
                      <a:ext uri="{FF2B5EF4-FFF2-40B4-BE49-F238E27FC236}">
                        <a16:creationId xmlns:a16="http://schemas.microsoft.com/office/drawing/2014/main" id="{DA764586-FD71-8EC9-168A-5A586CCB0D47}"/>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68" name="テキスト ボックス 167">
                  <a:extLst>
                    <a:ext uri="{FF2B5EF4-FFF2-40B4-BE49-F238E27FC236}">
                      <a16:creationId xmlns:a16="http://schemas.microsoft.com/office/drawing/2014/main" id="{FA8B6F10-2C3C-94B4-42A7-2E323908C566}"/>
                    </a:ext>
                  </a:extLst>
                </p:cNvPr>
                <p:cNvSpPr txBox="1"/>
                <p:nvPr/>
              </p:nvSpPr>
              <p:spPr>
                <a:xfrm>
                  <a:off x="406604" y="2125854"/>
                  <a:ext cx="393056"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66" name="テキスト ボックス 165">
                <a:extLst>
                  <a:ext uri="{FF2B5EF4-FFF2-40B4-BE49-F238E27FC236}">
                    <a16:creationId xmlns:a16="http://schemas.microsoft.com/office/drawing/2014/main" id="{DCCF60D6-FDC2-FBDA-4F6B-031F5AEA5D16}"/>
                  </a:ext>
                </a:extLst>
              </p:cNvPr>
              <p:cNvSpPr txBox="1"/>
              <p:nvPr/>
            </p:nvSpPr>
            <p:spPr>
              <a:xfrm>
                <a:off x="502278" y="2033695"/>
                <a:ext cx="6888234" cy="830997"/>
              </a:xfrm>
              <a:prstGeom prst="rect">
                <a:avLst/>
              </a:prstGeom>
              <a:noFill/>
            </p:spPr>
            <p:txBody>
              <a:bodyPr wrap="square" rtlCol="0">
                <a:spAutoFit/>
              </a:bodyPr>
              <a:lstStyle/>
              <a:p>
                <a:r>
                  <a:rPr kumimoji="1" lang="ja-JP" altLang="en-US" sz="1200" b="1" dirty="0">
                    <a:latin typeface="UD デジタル 教科書体 NP-B" panose="02020700000000000000" pitchFamily="18" charset="-128"/>
                    <a:ea typeface="UD デジタル 教科書体 NP-B" panose="02020700000000000000" pitchFamily="18" charset="-128"/>
                  </a:rPr>
                  <a:t>働く目的やモチベーションを一緒に考え、ご本人が望む理想の形を実現できるようサポートいたします。就労の形として、働きたいときに働きたい場所で働きたい人もいますし、生活の形として、旅行に年に３回はいきたいとか、たばこはやめたくないというご本人の望みがあると思います。このような望みをもとにそのためにどうしたらいいか、一緒に考えます。</a:t>
                </a:r>
                <a:endParaRPr kumimoji="1" lang="ja-JP" altLang="en-US" sz="900" b="1" dirty="0">
                  <a:solidFill>
                    <a:srgbClr val="FF0000"/>
                  </a:solidFill>
                  <a:latin typeface="メイリオ" panose="020B0604030504040204" pitchFamily="50" charset="-128"/>
                  <a:ea typeface="メイリオ" panose="020B0604030504040204" pitchFamily="50" charset="-128"/>
                </a:endParaRPr>
              </a:p>
            </p:txBody>
          </p:sp>
        </p:grpSp>
        <p:sp>
          <p:nvSpPr>
            <p:cNvPr id="163" name="テキスト ボックス 162">
              <a:extLst>
                <a:ext uri="{FF2B5EF4-FFF2-40B4-BE49-F238E27FC236}">
                  <a16:creationId xmlns:a16="http://schemas.microsoft.com/office/drawing/2014/main" id="{6405C680-3B44-48B6-7410-9AA0A085A491}"/>
                </a:ext>
              </a:extLst>
            </p:cNvPr>
            <p:cNvSpPr txBox="1"/>
            <p:nvPr/>
          </p:nvSpPr>
          <p:spPr>
            <a:xfrm>
              <a:off x="947738" y="5525925"/>
              <a:ext cx="5503089"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本人の望む「就労の形」「生活の形」</a:t>
              </a:r>
              <a:r>
                <a:rPr kumimoji="1" lang="ja-JP" altLang="en-US" sz="1600" dirty="0">
                  <a:latin typeface="UD デジタル 教科書体 NP-B" panose="02020700000000000000" pitchFamily="18" charset="-128"/>
                  <a:ea typeface="UD デジタル 教科書体 NP-B" panose="02020700000000000000" pitchFamily="18" charset="-128"/>
                </a:rPr>
                <a:t>をサポート</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spTree>
    <p:extLst>
      <p:ext uri="{BB962C8B-B14F-4D97-AF65-F5344CB8AC3E}">
        <p14:creationId xmlns:p14="http://schemas.microsoft.com/office/powerpoint/2010/main" val="9421522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9DEB0560-7F9B-B054-FDD8-0046CA107482}"/>
              </a:ext>
            </a:extLst>
          </p:cNvPr>
          <p:cNvSpPr txBox="1"/>
          <p:nvPr/>
        </p:nvSpPr>
        <p:spPr>
          <a:xfrm>
            <a:off x="230631" y="260360"/>
            <a:ext cx="7035357" cy="461665"/>
          </a:xfrm>
          <a:prstGeom prst="rect">
            <a:avLst/>
          </a:prstGeom>
          <a:noFill/>
        </p:spPr>
        <p:txBody>
          <a:bodyPr wrap="square" rtlCol="0">
            <a:spAutoFit/>
          </a:bodyPr>
          <a:lstStyle/>
          <a:p>
            <a:pPr algn="ctr"/>
            <a:r>
              <a:rPr lang="ja-JP" altLang="en-US"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ひかりワークスの特徴（就労継続支援</a:t>
            </a:r>
            <a:r>
              <a:rPr lang="en-US" altLang="ja-JP"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B</a:t>
            </a:r>
            <a:r>
              <a:rPr lang="ja-JP" altLang="en-US"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型）</a:t>
            </a:r>
            <a:endPar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71" name="テキスト ボックス 70">
            <a:extLst>
              <a:ext uri="{FF2B5EF4-FFF2-40B4-BE49-F238E27FC236}">
                <a16:creationId xmlns:a16="http://schemas.microsoft.com/office/drawing/2014/main" id="{4DC36C0F-ED1B-66CB-C454-21F6EB3C14CA}"/>
              </a:ext>
            </a:extLst>
          </p:cNvPr>
          <p:cNvSpPr txBox="1"/>
          <p:nvPr/>
        </p:nvSpPr>
        <p:spPr>
          <a:xfrm>
            <a:off x="493092" y="1031920"/>
            <a:ext cx="6539667" cy="907941"/>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仕事内容</a:t>
            </a:r>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一人ひとりの強みや得意を活かすために、さまざまな業務内容があります。</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得意な業務から自信をつけて、スキルアップしていきましょう。</a:t>
            </a:r>
            <a:endParaRPr lang="en-US" altLang="ja-JP" sz="1200" dirty="0">
              <a:latin typeface="UD デジタル 教科書体 NP-B" panose="02020700000000000000" pitchFamily="18" charset="-128"/>
              <a:ea typeface="UD デジタル 教科書体 NP-B" panose="02020700000000000000" pitchFamily="18" charset="-128"/>
            </a:endParaRPr>
          </a:p>
        </p:txBody>
      </p:sp>
      <p:grpSp>
        <p:nvGrpSpPr>
          <p:cNvPr id="73" name="グループ化 72">
            <a:extLst>
              <a:ext uri="{FF2B5EF4-FFF2-40B4-BE49-F238E27FC236}">
                <a16:creationId xmlns:a16="http://schemas.microsoft.com/office/drawing/2014/main" id="{ECD03BA3-6DFE-0D5C-F509-51E2A5EF4951}"/>
              </a:ext>
            </a:extLst>
          </p:cNvPr>
          <p:cNvGrpSpPr/>
          <p:nvPr/>
        </p:nvGrpSpPr>
        <p:grpSpPr>
          <a:xfrm>
            <a:off x="451904" y="2075846"/>
            <a:ext cx="6539667" cy="3080769"/>
            <a:chOff x="362652" y="1333627"/>
            <a:chExt cx="6539667" cy="3080769"/>
          </a:xfrm>
        </p:grpSpPr>
        <p:sp>
          <p:nvSpPr>
            <p:cNvPr id="74" name="正方形/長方形 73">
              <a:extLst>
                <a:ext uri="{FF2B5EF4-FFF2-40B4-BE49-F238E27FC236}">
                  <a16:creationId xmlns:a16="http://schemas.microsoft.com/office/drawing/2014/main" id="{54EFEA61-BA79-1CC2-4334-ED6CB8AFFF33}"/>
                </a:ext>
              </a:extLst>
            </p:cNvPr>
            <p:cNvSpPr/>
            <p:nvPr/>
          </p:nvSpPr>
          <p:spPr>
            <a:xfrm>
              <a:off x="362652" y="1333627"/>
              <a:ext cx="6539667" cy="3080769"/>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75" name="グループ化 74">
              <a:extLst>
                <a:ext uri="{FF2B5EF4-FFF2-40B4-BE49-F238E27FC236}">
                  <a16:creationId xmlns:a16="http://schemas.microsoft.com/office/drawing/2014/main" id="{D8CA4F4C-6CDF-CE2E-B2E4-B85429FCD21E}"/>
                </a:ext>
              </a:extLst>
            </p:cNvPr>
            <p:cNvGrpSpPr/>
            <p:nvPr/>
          </p:nvGrpSpPr>
          <p:grpSpPr>
            <a:xfrm>
              <a:off x="510420" y="1475642"/>
              <a:ext cx="464496" cy="473584"/>
              <a:chOff x="372104" y="2098946"/>
              <a:chExt cx="464496" cy="473584"/>
            </a:xfrm>
          </p:grpSpPr>
          <p:grpSp>
            <p:nvGrpSpPr>
              <p:cNvPr id="78" name="Group 4">
                <a:extLst>
                  <a:ext uri="{FF2B5EF4-FFF2-40B4-BE49-F238E27FC236}">
                    <a16:creationId xmlns:a16="http://schemas.microsoft.com/office/drawing/2014/main" id="{D58E503B-92B8-13FC-B394-FA8213A047CD}"/>
                  </a:ext>
                </a:extLst>
              </p:cNvPr>
              <p:cNvGrpSpPr>
                <a:grpSpLocks noChangeAspect="1"/>
              </p:cNvGrpSpPr>
              <p:nvPr/>
            </p:nvGrpSpPr>
            <p:grpSpPr bwMode="auto">
              <a:xfrm>
                <a:off x="372104" y="2098946"/>
                <a:ext cx="464496" cy="461664"/>
                <a:chOff x="-600" y="2362"/>
                <a:chExt cx="328" cy="326"/>
              </a:xfrm>
              <a:solidFill>
                <a:srgbClr val="AACC09"/>
              </a:solidFill>
            </p:grpSpPr>
            <p:sp>
              <p:nvSpPr>
                <p:cNvPr id="80" name="Freeform 5">
                  <a:extLst>
                    <a:ext uri="{FF2B5EF4-FFF2-40B4-BE49-F238E27FC236}">
                      <a16:creationId xmlns:a16="http://schemas.microsoft.com/office/drawing/2014/main" id="{F120C363-C912-0AB3-3482-3F6768673AEA}"/>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81" name="Freeform 6">
                  <a:extLst>
                    <a:ext uri="{FF2B5EF4-FFF2-40B4-BE49-F238E27FC236}">
                      <a16:creationId xmlns:a16="http://schemas.microsoft.com/office/drawing/2014/main" id="{DDF73B0F-4A94-A170-AFBC-7B455D6601F1}"/>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79" name="テキスト ボックス 78">
                <a:extLst>
                  <a:ext uri="{FF2B5EF4-FFF2-40B4-BE49-F238E27FC236}">
                    <a16:creationId xmlns:a16="http://schemas.microsoft.com/office/drawing/2014/main" id="{B4A04AF0-4ABE-CB9C-8B03-96E355A46B42}"/>
                  </a:ext>
                </a:extLst>
              </p:cNvPr>
              <p:cNvSpPr txBox="1"/>
              <p:nvPr/>
            </p:nvSpPr>
            <p:spPr>
              <a:xfrm>
                <a:off x="406604" y="2110865"/>
                <a:ext cx="393056"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77" name="テキスト ボックス 76">
              <a:extLst>
                <a:ext uri="{FF2B5EF4-FFF2-40B4-BE49-F238E27FC236}">
                  <a16:creationId xmlns:a16="http://schemas.microsoft.com/office/drawing/2014/main" id="{2602FCA5-4D6C-899C-6FA7-6756111D35A1}"/>
                </a:ext>
              </a:extLst>
            </p:cNvPr>
            <p:cNvSpPr txBox="1"/>
            <p:nvPr/>
          </p:nvSpPr>
          <p:spPr>
            <a:xfrm>
              <a:off x="1009078" y="1521282"/>
              <a:ext cx="5767164" cy="338554"/>
            </a:xfrm>
            <a:prstGeom prst="rect">
              <a:avLst/>
            </a:prstGeom>
            <a:noFill/>
          </p:spPr>
          <p:txBody>
            <a:bodyPr wrap="square" rtlCol="0">
              <a:spAutoFit/>
            </a:bodyPr>
            <a:lstStyle/>
            <a:p>
              <a:r>
                <a:rPr lang="en-US" altLang="ja-JP" sz="1600" dirty="0">
                  <a:latin typeface="UD デジタル 教科書体 NP-B" panose="02020700000000000000" pitchFamily="18" charset="-128"/>
                  <a:ea typeface="UD デジタル 教科書体 NP-B" panose="02020700000000000000" pitchFamily="18" charset="-128"/>
                </a:rPr>
                <a:t>IT</a:t>
              </a:r>
              <a:r>
                <a:rPr lang="ja-JP" altLang="en-US" sz="1600" dirty="0">
                  <a:latin typeface="UD デジタル 教科書体 NP-B" panose="02020700000000000000" pitchFamily="18" charset="-128"/>
                  <a:ea typeface="UD デジタル 教科書体 NP-B" panose="02020700000000000000" pitchFamily="18" charset="-128"/>
                </a:rPr>
                <a:t>業務（データ入力・</a:t>
              </a:r>
              <a:r>
                <a:rPr lang="en-US" altLang="ja-JP" sz="1600" dirty="0">
                  <a:latin typeface="UD デジタル 教科書体 NP-B" panose="02020700000000000000" pitchFamily="18" charset="-128"/>
                  <a:ea typeface="UD デジタル 教科書体 NP-B" panose="02020700000000000000" pitchFamily="18" charset="-128"/>
                </a:rPr>
                <a:t>HP</a:t>
              </a:r>
              <a:r>
                <a:rPr lang="ja-JP" altLang="en-US" sz="1600" dirty="0">
                  <a:latin typeface="UD デジタル 教科書体 NP-B" panose="02020700000000000000" pitchFamily="18" charset="-128"/>
                  <a:ea typeface="UD デジタル 教科書体 NP-B" panose="02020700000000000000" pitchFamily="18" charset="-128"/>
                </a:rPr>
                <a:t>更新・デザイン・動画編集 など）</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sp>
        <p:nvSpPr>
          <p:cNvPr id="84" name="テキスト ボックス 83">
            <a:extLst>
              <a:ext uri="{FF2B5EF4-FFF2-40B4-BE49-F238E27FC236}">
                <a16:creationId xmlns:a16="http://schemas.microsoft.com/office/drawing/2014/main" id="{A60704C2-2DC7-B009-8EA8-0D7C124ACE35}"/>
              </a:ext>
            </a:extLst>
          </p:cNvPr>
          <p:cNvSpPr txBox="1"/>
          <p:nvPr/>
        </p:nvSpPr>
        <p:spPr>
          <a:xfrm>
            <a:off x="634172" y="2832674"/>
            <a:ext cx="1877254" cy="1785104"/>
          </a:xfrm>
          <a:prstGeom prst="rect">
            <a:avLst/>
          </a:prstGeom>
          <a:noFill/>
        </p:spPr>
        <p:txBody>
          <a:bodyPr wrap="square" rtlCol="0">
            <a:spAutoFit/>
          </a:bodyPr>
          <a:lstStyle/>
          <a:p>
            <a:r>
              <a:rPr kumimoji="1" lang="ja-JP" altLang="en-US" sz="1400" b="1" u="sng" dirty="0">
                <a:latin typeface="UD デジタル 教科書体 NP-B" panose="02020700000000000000" pitchFamily="18" charset="-128"/>
                <a:ea typeface="UD デジタル 教科書体 NP-B" panose="02020700000000000000" pitchFamily="18" charset="-128"/>
              </a:rPr>
              <a:t>□データ入力</a:t>
            </a:r>
            <a:endParaRPr kumimoji="1" lang="en-US" altLang="ja-JP" sz="1400" b="1" u="sng" dirty="0">
              <a:latin typeface="UD デジタル 教科書体 NP-B" panose="02020700000000000000" pitchFamily="18" charset="-128"/>
              <a:ea typeface="UD デジタル 教科書体 NP-B" panose="02020700000000000000" pitchFamily="18" charset="-128"/>
            </a:endParaRPr>
          </a:p>
          <a:p>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・お客様情報入力</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・アンケート結果入力</a:t>
            </a:r>
            <a:endParaRPr lang="en-US" altLang="ja-JP" sz="1200" b="1" dirty="0">
              <a:latin typeface="UD デジタル 教科書体 NP-B" panose="02020700000000000000" pitchFamily="18" charset="-128"/>
              <a:ea typeface="UD デジタル 教科書体 NP-B" panose="02020700000000000000" pitchFamily="18" charset="-128"/>
            </a:endParaRPr>
          </a:p>
          <a:p>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・領収書入力</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・情報収集</a:t>
            </a:r>
            <a:endParaRPr kumimoji="1" lang="ja-JP" altLang="en-US" sz="1300" b="1"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F8714A9C-8178-702F-44E9-79A345BF3D8F}"/>
              </a:ext>
            </a:extLst>
          </p:cNvPr>
          <p:cNvSpPr txBox="1"/>
          <p:nvPr/>
        </p:nvSpPr>
        <p:spPr>
          <a:xfrm>
            <a:off x="2763644" y="2817286"/>
            <a:ext cx="1877254" cy="1615827"/>
          </a:xfrm>
          <a:prstGeom prst="rect">
            <a:avLst/>
          </a:prstGeom>
          <a:noFill/>
        </p:spPr>
        <p:txBody>
          <a:bodyPr wrap="square" rtlCol="0">
            <a:spAutoFit/>
          </a:bodyPr>
          <a:lstStyle/>
          <a:p>
            <a:r>
              <a:rPr kumimoji="1" lang="ja-JP" altLang="en-US" sz="1400" b="1" u="sng" dirty="0">
                <a:latin typeface="UD デジタル 教科書体 NP-B" panose="02020700000000000000" pitchFamily="18" charset="-128"/>
                <a:ea typeface="UD デジタル 教科書体 NP-B" panose="02020700000000000000" pitchFamily="18" charset="-128"/>
              </a:rPr>
              <a:t>□</a:t>
            </a:r>
            <a:r>
              <a:rPr kumimoji="1" lang="en-US" altLang="ja-JP" sz="1400" b="1" u="sng" dirty="0">
                <a:latin typeface="UD デジタル 教科書体 NP-B" panose="02020700000000000000" pitchFamily="18" charset="-128"/>
                <a:ea typeface="UD デジタル 教科書体 NP-B" panose="02020700000000000000" pitchFamily="18" charset="-128"/>
              </a:rPr>
              <a:t>HP</a:t>
            </a:r>
            <a:r>
              <a:rPr kumimoji="1" lang="ja-JP" altLang="en-US" sz="1400" b="1" u="sng" dirty="0">
                <a:latin typeface="UD デジタル 教科書体 NP-B" panose="02020700000000000000" pitchFamily="18" charset="-128"/>
                <a:ea typeface="UD デジタル 教科書体 NP-B" panose="02020700000000000000" pitchFamily="18" charset="-128"/>
              </a:rPr>
              <a:t>更新</a:t>
            </a:r>
            <a:endParaRPr kumimoji="1" lang="en-US" altLang="ja-JP" sz="1400" b="1" u="sng" dirty="0">
              <a:latin typeface="UD デジタル 教科書体 NP-B" panose="02020700000000000000" pitchFamily="18" charset="-128"/>
              <a:ea typeface="UD デジタル 教科書体 NP-B" panose="02020700000000000000" pitchFamily="18" charset="-128"/>
            </a:endParaRPr>
          </a:p>
          <a:p>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・ブログ更新</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・お知らせ更新</a:t>
            </a:r>
            <a:endParaRPr lang="en-US" altLang="ja-JP" sz="1200" b="1"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a:t>
            </a:r>
            <a:r>
              <a:rPr lang="en-US" altLang="ja-JP" sz="1200" b="1" dirty="0">
                <a:latin typeface="UD デジタル 教科書体 NP-B" panose="02020700000000000000" pitchFamily="18" charset="-128"/>
                <a:ea typeface="UD デジタル 教科書体 NP-B" panose="02020700000000000000" pitchFamily="18" charset="-128"/>
              </a:rPr>
              <a:t>EC</a:t>
            </a:r>
            <a:r>
              <a:rPr lang="ja-JP" altLang="en-US" sz="1200" b="1" dirty="0">
                <a:latin typeface="UD デジタル 教科書体 NP-B" panose="02020700000000000000" pitchFamily="18" charset="-128"/>
                <a:ea typeface="UD デジタル 教科書体 NP-B" panose="02020700000000000000" pitchFamily="18" charset="-128"/>
              </a:rPr>
              <a:t>サイトの商品追加</a:t>
            </a:r>
            <a:endParaRPr lang="en-US" altLang="ja-JP" sz="1200" b="1" dirty="0">
              <a:latin typeface="UD デジタル 教科書体 NP-B" panose="02020700000000000000" pitchFamily="18" charset="-128"/>
              <a:ea typeface="UD デジタル 教科書体 NP-B" panose="02020700000000000000" pitchFamily="18" charset="-128"/>
            </a:endParaRPr>
          </a:p>
          <a:p>
            <a:endParaRPr kumimoji="1" lang="ja-JP" altLang="en-US" sz="1300" b="1"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82EB7878-86DE-0043-4E57-2A19E2B9A392}"/>
              </a:ext>
            </a:extLst>
          </p:cNvPr>
          <p:cNvSpPr txBox="1"/>
          <p:nvPr/>
        </p:nvSpPr>
        <p:spPr>
          <a:xfrm>
            <a:off x="4963875" y="2803160"/>
            <a:ext cx="1877254" cy="1415772"/>
          </a:xfrm>
          <a:prstGeom prst="rect">
            <a:avLst/>
          </a:prstGeom>
          <a:noFill/>
        </p:spPr>
        <p:txBody>
          <a:bodyPr wrap="square" rtlCol="0">
            <a:spAutoFit/>
          </a:bodyPr>
          <a:lstStyle/>
          <a:p>
            <a:r>
              <a:rPr kumimoji="1" lang="ja-JP" altLang="en-US" sz="1400" b="1" u="sng" dirty="0">
                <a:latin typeface="UD デジタル 教科書体 NP-B" panose="02020700000000000000" pitchFamily="18" charset="-128"/>
                <a:ea typeface="UD デジタル 教科書体 NP-B" panose="02020700000000000000" pitchFamily="18" charset="-128"/>
              </a:rPr>
              <a:t>□デザイン</a:t>
            </a:r>
            <a:endParaRPr kumimoji="1" lang="en-US" altLang="ja-JP" sz="1400" b="1" u="sng" dirty="0">
              <a:latin typeface="UD デジタル 教科書体 NP-B" panose="02020700000000000000" pitchFamily="18" charset="-128"/>
              <a:ea typeface="UD デジタル 教科書体 NP-B" panose="02020700000000000000" pitchFamily="18" charset="-128"/>
            </a:endParaRPr>
          </a:p>
          <a:p>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・イラスト制作</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・動画テロップ作成</a:t>
            </a:r>
            <a:endParaRPr lang="en-US" altLang="ja-JP" sz="1200" b="1"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・アニメーション編集</a:t>
            </a:r>
            <a:endParaRPr kumimoji="1" lang="ja-JP" altLang="en-US" sz="1300" b="1"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BA437A08-3A13-2848-D04A-54E0F941E352}"/>
              </a:ext>
            </a:extLst>
          </p:cNvPr>
          <p:cNvSpPr txBox="1"/>
          <p:nvPr/>
        </p:nvSpPr>
        <p:spPr>
          <a:xfrm>
            <a:off x="654584" y="4811159"/>
            <a:ext cx="6115347" cy="276999"/>
          </a:xfrm>
          <a:prstGeom prst="rect">
            <a:avLst/>
          </a:prstGeom>
          <a:noFill/>
        </p:spPr>
        <p:txBody>
          <a:bodyPr wrap="square" rtlCol="0">
            <a:spAutoFit/>
          </a:bodyPr>
          <a:lstStyle/>
          <a:p>
            <a:pPr algn="ctr"/>
            <a:r>
              <a:rPr kumimoji="1" lang="ja-JP" altLang="en-US" sz="1200" b="1" dirty="0">
                <a:latin typeface="UD デジタル 教科書体 NP-B" panose="02020700000000000000" pitchFamily="18" charset="-128"/>
                <a:ea typeface="UD デジタル 教科書体 NP-B" panose="02020700000000000000" pitchFamily="18" charset="-128"/>
              </a:rPr>
              <a:t>その他、得意や興味に合わせて、お仕事を受注します！ご相談ください！</a:t>
            </a:r>
            <a:endParaRPr kumimoji="1" lang="en-US" altLang="ja-JP" sz="1200" b="1" dirty="0">
              <a:latin typeface="UD デジタル 教科書体 NP-B" panose="02020700000000000000" pitchFamily="18" charset="-128"/>
              <a:ea typeface="UD デジタル 教科書体 NP-B" panose="02020700000000000000" pitchFamily="18" charset="-128"/>
            </a:endParaRPr>
          </a:p>
        </p:txBody>
      </p:sp>
      <p:grpSp>
        <p:nvGrpSpPr>
          <p:cNvPr id="90" name="グループ化 89">
            <a:extLst>
              <a:ext uri="{FF2B5EF4-FFF2-40B4-BE49-F238E27FC236}">
                <a16:creationId xmlns:a16="http://schemas.microsoft.com/office/drawing/2014/main" id="{5C9F1D8E-548F-C3A4-0323-CB252A3C0717}"/>
              </a:ext>
            </a:extLst>
          </p:cNvPr>
          <p:cNvGrpSpPr/>
          <p:nvPr/>
        </p:nvGrpSpPr>
        <p:grpSpPr>
          <a:xfrm>
            <a:off x="454404" y="5256258"/>
            <a:ext cx="6539667" cy="2313776"/>
            <a:chOff x="362652" y="1333629"/>
            <a:chExt cx="6539667" cy="2313776"/>
          </a:xfrm>
        </p:grpSpPr>
        <p:sp>
          <p:nvSpPr>
            <p:cNvPr id="91" name="正方形/長方形 90">
              <a:extLst>
                <a:ext uri="{FF2B5EF4-FFF2-40B4-BE49-F238E27FC236}">
                  <a16:creationId xmlns:a16="http://schemas.microsoft.com/office/drawing/2014/main" id="{100E2410-2F32-1615-2035-221D07EA3DD0}"/>
                </a:ext>
              </a:extLst>
            </p:cNvPr>
            <p:cNvSpPr/>
            <p:nvPr/>
          </p:nvSpPr>
          <p:spPr>
            <a:xfrm>
              <a:off x="362652" y="1333629"/>
              <a:ext cx="6539667" cy="2313776"/>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92" name="グループ化 91">
              <a:extLst>
                <a:ext uri="{FF2B5EF4-FFF2-40B4-BE49-F238E27FC236}">
                  <a16:creationId xmlns:a16="http://schemas.microsoft.com/office/drawing/2014/main" id="{4687F042-4A58-0C35-3321-24671D43B5F6}"/>
                </a:ext>
              </a:extLst>
            </p:cNvPr>
            <p:cNvGrpSpPr/>
            <p:nvPr/>
          </p:nvGrpSpPr>
          <p:grpSpPr>
            <a:xfrm>
              <a:off x="495226" y="1475642"/>
              <a:ext cx="492444" cy="473584"/>
              <a:chOff x="356910" y="2098946"/>
              <a:chExt cx="492444" cy="473584"/>
            </a:xfrm>
          </p:grpSpPr>
          <p:grpSp>
            <p:nvGrpSpPr>
              <p:cNvPr id="94" name="Group 4">
                <a:extLst>
                  <a:ext uri="{FF2B5EF4-FFF2-40B4-BE49-F238E27FC236}">
                    <a16:creationId xmlns:a16="http://schemas.microsoft.com/office/drawing/2014/main" id="{D5338332-B541-3836-47D4-32386EF293D1}"/>
                  </a:ext>
                </a:extLst>
              </p:cNvPr>
              <p:cNvGrpSpPr>
                <a:grpSpLocks noChangeAspect="1"/>
              </p:cNvGrpSpPr>
              <p:nvPr/>
            </p:nvGrpSpPr>
            <p:grpSpPr bwMode="auto">
              <a:xfrm>
                <a:off x="372104" y="2098946"/>
                <a:ext cx="464496" cy="461664"/>
                <a:chOff x="-600" y="2362"/>
                <a:chExt cx="328" cy="326"/>
              </a:xfrm>
              <a:solidFill>
                <a:srgbClr val="AACC09"/>
              </a:solidFill>
            </p:grpSpPr>
            <p:sp>
              <p:nvSpPr>
                <p:cNvPr id="96" name="Freeform 5">
                  <a:extLst>
                    <a:ext uri="{FF2B5EF4-FFF2-40B4-BE49-F238E27FC236}">
                      <a16:creationId xmlns:a16="http://schemas.microsoft.com/office/drawing/2014/main" id="{252A49C5-AC90-C709-A13B-BA0C8BD8A874}"/>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98" name="Freeform 6">
                  <a:extLst>
                    <a:ext uri="{FF2B5EF4-FFF2-40B4-BE49-F238E27FC236}">
                      <a16:creationId xmlns:a16="http://schemas.microsoft.com/office/drawing/2014/main" id="{7621DF16-707C-8708-1ABE-6DD564B68E0E}"/>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95" name="テキスト ボックス 94">
                <a:extLst>
                  <a:ext uri="{FF2B5EF4-FFF2-40B4-BE49-F238E27FC236}">
                    <a16:creationId xmlns:a16="http://schemas.microsoft.com/office/drawing/2014/main" id="{7860083B-59D7-E742-0ECC-3E424C166E07}"/>
                  </a:ext>
                </a:extLst>
              </p:cNvPr>
              <p:cNvSpPr txBox="1"/>
              <p:nvPr/>
            </p:nvSpPr>
            <p:spPr>
              <a:xfrm>
                <a:off x="356910" y="211086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２</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93" name="テキスト ボックス 92">
              <a:extLst>
                <a:ext uri="{FF2B5EF4-FFF2-40B4-BE49-F238E27FC236}">
                  <a16:creationId xmlns:a16="http://schemas.microsoft.com/office/drawing/2014/main" id="{B402930C-8A5E-89FC-F1DC-68CD6319429A}"/>
                </a:ext>
              </a:extLst>
            </p:cNvPr>
            <p:cNvSpPr txBox="1"/>
            <p:nvPr/>
          </p:nvSpPr>
          <p:spPr>
            <a:xfrm>
              <a:off x="1009078" y="1521282"/>
              <a:ext cx="5767164"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軽作業（シール貼り・商品梱包・発送業務 など）</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sp>
        <p:nvSpPr>
          <p:cNvPr id="99" name="テキスト ボックス 98">
            <a:extLst>
              <a:ext uri="{FF2B5EF4-FFF2-40B4-BE49-F238E27FC236}">
                <a16:creationId xmlns:a16="http://schemas.microsoft.com/office/drawing/2014/main" id="{DB9C4D45-1A56-2047-5814-EC96EF385DBE}"/>
              </a:ext>
            </a:extLst>
          </p:cNvPr>
          <p:cNvSpPr txBox="1"/>
          <p:nvPr/>
        </p:nvSpPr>
        <p:spPr>
          <a:xfrm>
            <a:off x="637314" y="6057441"/>
            <a:ext cx="1877254" cy="861774"/>
          </a:xfrm>
          <a:prstGeom prst="rect">
            <a:avLst/>
          </a:prstGeom>
          <a:noFill/>
        </p:spPr>
        <p:txBody>
          <a:bodyPr wrap="square" rtlCol="0">
            <a:spAutoFit/>
          </a:bodyPr>
          <a:lstStyle/>
          <a:p>
            <a:r>
              <a:rPr kumimoji="1" lang="ja-JP" altLang="en-US" sz="1400" b="1" u="sng" dirty="0">
                <a:latin typeface="UD デジタル 教科書体 NP-B" panose="02020700000000000000" pitchFamily="18" charset="-128"/>
                <a:ea typeface="UD デジタル 教科書体 NP-B" panose="02020700000000000000" pitchFamily="18" charset="-128"/>
              </a:rPr>
              <a:t>□シール貼り</a:t>
            </a:r>
            <a:endParaRPr kumimoji="1" lang="en-US" altLang="ja-JP" sz="1400" b="1" u="sng"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・袋</a:t>
            </a:r>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・バーコード</a:t>
            </a:r>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・文房具</a:t>
            </a:r>
            <a:endParaRPr lang="en-US" altLang="ja-JP" sz="1200" b="1" dirty="0">
              <a:latin typeface="UD デジタル 教科書体 NP-B" panose="02020700000000000000" pitchFamily="18" charset="-128"/>
              <a:ea typeface="UD デジタル 教科書体 NP-B" panose="02020700000000000000" pitchFamily="18" charset="-128"/>
            </a:endParaRPr>
          </a:p>
        </p:txBody>
      </p:sp>
      <p:sp>
        <p:nvSpPr>
          <p:cNvPr id="100" name="テキスト ボックス 99">
            <a:extLst>
              <a:ext uri="{FF2B5EF4-FFF2-40B4-BE49-F238E27FC236}">
                <a16:creationId xmlns:a16="http://schemas.microsoft.com/office/drawing/2014/main" id="{D246D057-8115-23FE-1349-D53735CAC9BF}"/>
              </a:ext>
            </a:extLst>
          </p:cNvPr>
          <p:cNvSpPr txBox="1"/>
          <p:nvPr/>
        </p:nvSpPr>
        <p:spPr>
          <a:xfrm>
            <a:off x="3849779" y="6057441"/>
            <a:ext cx="1877254" cy="861774"/>
          </a:xfrm>
          <a:prstGeom prst="rect">
            <a:avLst/>
          </a:prstGeom>
          <a:noFill/>
        </p:spPr>
        <p:txBody>
          <a:bodyPr wrap="square" rtlCol="0">
            <a:spAutoFit/>
          </a:bodyPr>
          <a:lstStyle/>
          <a:p>
            <a:r>
              <a:rPr kumimoji="1" lang="ja-JP" altLang="en-US" sz="1400" b="1" u="sng" dirty="0">
                <a:latin typeface="UD デジタル 教科書体 NP-B" panose="02020700000000000000" pitchFamily="18" charset="-128"/>
                <a:ea typeface="UD デジタル 教科書体 NP-B" panose="02020700000000000000" pitchFamily="18" charset="-128"/>
              </a:rPr>
              <a:t>□商品梱包・発送</a:t>
            </a:r>
            <a:endParaRPr lang="en-US" altLang="ja-JP" sz="1400" b="1" u="sng"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・日用品</a:t>
            </a:r>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・食料品</a:t>
            </a:r>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・雑貨</a:t>
            </a:r>
            <a:endParaRPr lang="en-US" altLang="ja-JP" sz="1300" b="1" dirty="0">
              <a:latin typeface="メイリオ" panose="020B0604030504040204" pitchFamily="50" charset="-128"/>
              <a:ea typeface="メイリオ" panose="020B0604030504040204" pitchFamily="50" charset="-128"/>
            </a:endParaRPr>
          </a:p>
        </p:txBody>
      </p:sp>
      <p:grpSp>
        <p:nvGrpSpPr>
          <p:cNvPr id="111" name="グループ化 110">
            <a:extLst>
              <a:ext uri="{FF2B5EF4-FFF2-40B4-BE49-F238E27FC236}">
                <a16:creationId xmlns:a16="http://schemas.microsoft.com/office/drawing/2014/main" id="{BCF8C374-B9A9-E84E-75B6-CA0016F82845}"/>
              </a:ext>
            </a:extLst>
          </p:cNvPr>
          <p:cNvGrpSpPr/>
          <p:nvPr/>
        </p:nvGrpSpPr>
        <p:grpSpPr>
          <a:xfrm>
            <a:off x="456904" y="7687158"/>
            <a:ext cx="6539667" cy="2313776"/>
            <a:chOff x="362652" y="1333629"/>
            <a:chExt cx="6539667" cy="2313776"/>
          </a:xfrm>
        </p:grpSpPr>
        <p:sp>
          <p:nvSpPr>
            <p:cNvPr id="112" name="正方形/長方形 111">
              <a:extLst>
                <a:ext uri="{FF2B5EF4-FFF2-40B4-BE49-F238E27FC236}">
                  <a16:creationId xmlns:a16="http://schemas.microsoft.com/office/drawing/2014/main" id="{EB0F5D2D-CB53-878D-AD2E-3CD4028A7B91}"/>
                </a:ext>
              </a:extLst>
            </p:cNvPr>
            <p:cNvSpPr/>
            <p:nvPr/>
          </p:nvSpPr>
          <p:spPr>
            <a:xfrm>
              <a:off x="362652" y="1333629"/>
              <a:ext cx="6539667" cy="2313776"/>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13" name="グループ化 112">
              <a:extLst>
                <a:ext uri="{FF2B5EF4-FFF2-40B4-BE49-F238E27FC236}">
                  <a16:creationId xmlns:a16="http://schemas.microsoft.com/office/drawing/2014/main" id="{F4CE3D60-E396-6BFB-62B7-1968C87C111B}"/>
                </a:ext>
              </a:extLst>
            </p:cNvPr>
            <p:cNvGrpSpPr/>
            <p:nvPr/>
          </p:nvGrpSpPr>
          <p:grpSpPr>
            <a:xfrm>
              <a:off x="495226" y="1475642"/>
              <a:ext cx="492444" cy="473584"/>
              <a:chOff x="356910" y="2098946"/>
              <a:chExt cx="492444" cy="473584"/>
            </a:xfrm>
          </p:grpSpPr>
          <p:grpSp>
            <p:nvGrpSpPr>
              <p:cNvPr id="115" name="Group 4">
                <a:extLst>
                  <a:ext uri="{FF2B5EF4-FFF2-40B4-BE49-F238E27FC236}">
                    <a16:creationId xmlns:a16="http://schemas.microsoft.com/office/drawing/2014/main" id="{050594EE-0DB5-099A-B03A-0AFADF04ECC4}"/>
                  </a:ext>
                </a:extLst>
              </p:cNvPr>
              <p:cNvGrpSpPr>
                <a:grpSpLocks noChangeAspect="1"/>
              </p:cNvGrpSpPr>
              <p:nvPr/>
            </p:nvGrpSpPr>
            <p:grpSpPr bwMode="auto">
              <a:xfrm>
                <a:off x="372104" y="2098946"/>
                <a:ext cx="464496" cy="461664"/>
                <a:chOff x="-600" y="2362"/>
                <a:chExt cx="328" cy="326"/>
              </a:xfrm>
              <a:solidFill>
                <a:srgbClr val="AACC09"/>
              </a:solidFill>
            </p:grpSpPr>
            <p:sp>
              <p:nvSpPr>
                <p:cNvPr id="117" name="Freeform 5">
                  <a:extLst>
                    <a:ext uri="{FF2B5EF4-FFF2-40B4-BE49-F238E27FC236}">
                      <a16:creationId xmlns:a16="http://schemas.microsoft.com/office/drawing/2014/main" id="{1E1A3BE8-7521-A106-2240-C20A300D1B68}"/>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18" name="Freeform 6">
                  <a:extLst>
                    <a:ext uri="{FF2B5EF4-FFF2-40B4-BE49-F238E27FC236}">
                      <a16:creationId xmlns:a16="http://schemas.microsoft.com/office/drawing/2014/main" id="{E9894272-A410-669D-29EB-4B25A4BF26B3}"/>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16" name="テキスト ボックス 115">
                <a:extLst>
                  <a:ext uri="{FF2B5EF4-FFF2-40B4-BE49-F238E27FC236}">
                    <a16:creationId xmlns:a16="http://schemas.microsoft.com/office/drawing/2014/main" id="{B253F9EC-1803-36F8-A546-0E4E21FE6939}"/>
                  </a:ext>
                </a:extLst>
              </p:cNvPr>
              <p:cNvSpPr txBox="1"/>
              <p:nvPr/>
            </p:nvSpPr>
            <p:spPr>
              <a:xfrm>
                <a:off x="356910" y="2110865"/>
                <a:ext cx="492444" cy="461665"/>
              </a:xfrm>
              <a:prstGeom prst="rect">
                <a:avLst/>
              </a:prstGeom>
              <a:noFill/>
            </p:spPr>
            <p:txBody>
              <a:bodyPr wrap="none" rtlCol="0">
                <a:spAutoFit/>
              </a:bodyP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３</a:t>
                </a:r>
              </a:p>
            </p:txBody>
          </p:sp>
        </p:grpSp>
        <p:sp>
          <p:nvSpPr>
            <p:cNvPr id="114" name="テキスト ボックス 113">
              <a:extLst>
                <a:ext uri="{FF2B5EF4-FFF2-40B4-BE49-F238E27FC236}">
                  <a16:creationId xmlns:a16="http://schemas.microsoft.com/office/drawing/2014/main" id="{DCBE3EB9-1947-CDCD-D9DA-F9E6895A76A1}"/>
                </a:ext>
              </a:extLst>
            </p:cNvPr>
            <p:cNvSpPr txBox="1"/>
            <p:nvPr/>
          </p:nvSpPr>
          <p:spPr>
            <a:xfrm>
              <a:off x="1009078" y="1521282"/>
              <a:ext cx="5767164"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清掃業務（トイレ清掃・草刈り など）</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sp>
        <p:nvSpPr>
          <p:cNvPr id="119" name="テキスト ボックス 118">
            <a:extLst>
              <a:ext uri="{FF2B5EF4-FFF2-40B4-BE49-F238E27FC236}">
                <a16:creationId xmlns:a16="http://schemas.microsoft.com/office/drawing/2014/main" id="{4C5AD68C-647E-19E2-2037-3C638EA29DD5}"/>
              </a:ext>
            </a:extLst>
          </p:cNvPr>
          <p:cNvSpPr txBox="1"/>
          <p:nvPr/>
        </p:nvSpPr>
        <p:spPr>
          <a:xfrm>
            <a:off x="639814" y="8488341"/>
            <a:ext cx="1877254" cy="1046440"/>
          </a:xfrm>
          <a:prstGeom prst="rect">
            <a:avLst/>
          </a:prstGeom>
          <a:noFill/>
        </p:spPr>
        <p:txBody>
          <a:bodyPr wrap="square" rtlCol="0">
            <a:spAutoFit/>
          </a:bodyPr>
          <a:lstStyle/>
          <a:p>
            <a:r>
              <a:rPr kumimoji="1" lang="ja-JP" altLang="en-US" sz="1400" b="1" u="sng" dirty="0">
                <a:latin typeface="UD デジタル 教科書体 NP-B" panose="02020700000000000000" pitchFamily="18" charset="-128"/>
                <a:ea typeface="UD デジタル 教科書体 NP-B" panose="02020700000000000000" pitchFamily="18" charset="-128"/>
              </a:rPr>
              <a:t>□清掃業務</a:t>
            </a:r>
            <a:endParaRPr kumimoji="1" lang="en-US" altLang="ja-JP" sz="1400" b="1" u="sng"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・トイレ清掃</a:t>
            </a:r>
            <a:endParaRPr lang="en-US" altLang="ja-JP" sz="1200" b="1"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・客室清掃</a:t>
            </a:r>
            <a:endParaRPr lang="en-US" altLang="ja-JP" sz="1200" b="1" dirty="0">
              <a:latin typeface="UD デジタル 教科書体 NP-B" panose="02020700000000000000" pitchFamily="18" charset="-128"/>
              <a:ea typeface="UD デジタル 教科書体 NP-B" panose="02020700000000000000" pitchFamily="18" charset="-128"/>
            </a:endParaRPr>
          </a:p>
        </p:txBody>
      </p:sp>
      <p:sp>
        <p:nvSpPr>
          <p:cNvPr id="120" name="テキスト ボックス 119">
            <a:extLst>
              <a:ext uri="{FF2B5EF4-FFF2-40B4-BE49-F238E27FC236}">
                <a16:creationId xmlns:a16="http://schemas.microsoft.com/office/drawing/2014/main" id="{3B2EA685-99A6-A5D5-652D-35CDCA5C50CF}"/>
              </a:ext>
            </a:extLst>
          </p:cNvPr>
          <p:cNvSpPr txBox="1"/>
          <p:nvPr/>
        </p:nvSpPr>
        <p:spPr>
          <a:xfrm>
            <a:off x="3852279" y="8473351"/>
            <a:ext cx="1877254" cy="1046440"/>
          </a:xfrm>
          <a:prstGeom prst="rect">
            <a:avLst/>
          </a:prstGeom>
          <a:noFill/>
        </p:spPr>
        <p:txBody>
          <a:bodyPr wrap="square" rtlCol="0">
            <a:spAutoFit/>
          </a:bodyPr>
          <a:lstStyle/>
          <a:p>
            <a:r>
              <a:rPr kumimoji="1" lang="ja-JP" altLang="en-US" sz="1400" b="1" u="sng" dirty="0">
                <a:latin typeface="UD デジタル 教科書体 NP-B" panose="02020700000000000000" pitchFamily="18" charset="-128"/>
                <a:ea typeface="UD デジタル 教科書体 NP-B" panose="02020700000000000000" pitchFamily="18" charset="-128"/>
              </a:rPr>
              <a:t>□草刈り</a:t>
            </a:r>
            <a:endParaRPr kumimoji="1" lang="en-US" altLang="ja-JP" sz="1400" b="1" u="sng"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・グランドゴルフ場</a:t>
            </a:r>
            <a:endParaRPr lang="en-US" altLang="ja-JP" sz="1200" b="1" dirty="0">
              <a:latin typeface="UD デジタル 教科書体 NP-B" panose="02020700000000000000" pitchFamily="18" charset="-128"/>
              <a:ea typeface="UD デジタル 教科書体 NP-B" panose="02020700000000000000" pitchFamily="18" charset="-128"/>
            </a:endParaRPr>
          </a:p>
          <a:p>
            <a:endParaRPr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・敷地整備</a:t>
            </a:r>
            <a:endParaRPr lang="en-US" altLang="ja-JP" sz="1300" b="1" dirty="0">
              <a:latin typeface="メイリオ" panose="020B0604030504040204" pitchFamily="50" charset="-128"/>
              <a:ea typeface="メイリオ" panose="020B0604030504040204" pitchFamily="50" charset="-128"/>
            </a:endParaRPr>
          </a:p>
        </p:txBody>
      </p:sp>
      <p:pic>
        <p:nvPicPr>
          <p:cNvPr id="6" name="図 5" descr="人の手&#10;&#10;低い精度で自動的に生成された説明">
            <a:extLst>
              <a:ext uri="{FF2B5EF4-FFF2-40B4-BE49-F238E27FC236}">
                <a16:creationId xmlns:a16="http://schemas.microsoft.com/office/drawing/2014/main" id="{99599A24-A63F-70F1-98D2-D74159A1DA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22058" y="6375227"/>
            <a:ext cx="1255707" cy="999753"/>
          </a:xfrm>
          <a:prstGeom prst="rect">
            <a:avLst/>
          </a:prstGeom>
        </p:spPr>
      </p:pic>
      <p:pic>
        <p:nvPicPr>
          <p:cNvPr id="10" name="図 9" descr="ケーキを切る男性&#10;&#10;中程度の精度で自動的に生成された説明">
            <a:extLst>
              <a:ext uri="{FF2B5EF4-FFF2-40B4-BE49-F238E27FC236}">
                <a16:creationId xmlns:a16="http://schemas.microsoft.com/office/drawing/2014/main" id="{9A1E4CA3-448C-2509-6C96-A20FE086A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8149" y="6386579"/>
            <a:ext cx="1338087" cy="892771"/>
          </a:xfrm>
          <a:prstGeom prst="rect">
            <a:avLst/>
          </a:prstGeom>
        </p:spPr>
      </p:pic>
    </p:spTree>
    <p:extLst>
      <p:ext uri="{BB962C8B-B14F-4D97-AF65-F5344CB8AC3E}">
        <p14:creationId xmlns:p14="http://schemas.microsoft.com/office/powerpoint/2010/main" val="2410992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9DEB0560-7F9B-B054-FDD8-0046CA107482}"/>
              </a:ext>
            </a:extLst>
          </p:cNvPr>
          <p:cNvSpPr txBox="1"/>
          <p:nvPr/>
        </p:nvSpPr>
        <p:spPr>
          <a:xfrm>
            <a:off x="230631" y="260360"/>
            <a:ext cx="7035357" cy="461665"/>
          </a:xfrm>
          <a:prstGeom prst="rect">
            <a:avLst/>
          </a:prstGeom>
          <a:noFill/>
        </p:spPr>
        <p:txBody>
          <a:bodyPr wrap="square" rtlCol="0">
            <a:spAutoFit/>
          </a:bodyPr>
          <a:lstStyle/>
          <a:p>
            <a:pPr algn="ctr"/>
            <a:r>
              <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誰もが働きやすい職場に向けて</a:t>
            </a:r>
          </a:p>
        </p:txBody>
      </p:sp>
      <p:sp>
        <p:nvSpPr>
          <p:cNvPr id="71" name="テキスト ボックス 70">
            <a:extLst>
              <a:ext uri="{FF2B5EF4-FFF2-40B4-BE49-F238E27FC236}">
                <a16:creationId xmlns:a16="http://schemas.microsoft.com/office/drawing/2014/main" id="{4DC36C0F-ED1B-66CB-C454-21F6EB3C14CA}"/>
              </a:ext>
            </a:extLst>
          </p:cNvPr>
          <p:cNvSpPr txBox="1"/>
          <p:nvPr/>
        </p:nvSpPr>
        <p:spPr>
          <a:xfrm>
            <a:off x="493092" y="1094688"/>
            <a:ext cx="6539667" cy="2569934"/>
          </a:xfrm>
          <a:prstGeom prst="rect">
            <a:avLst/>
          </a:prstGeom>
          <a:noFill/>
        </p:spPr>
        <p:txBody>
          <a:bodyPr wrap="square" rtlCol="0">
            <a:spAutoFit/>
          </a:bodyPr>
          <a:lstStyle/>
          <a:p>
            <a:r>
              <a:rPr lang="ja-JP" altLang="en-US" b="1" dirty="0">
                <a:latin typeface="UD デジタル 教科書体 NP-B" panose="02020700000000000000" pitchFamily="18" charset="-128"/>
                <a:ea typeface="UD デジタル 教科書体 NP-B" panose="02020700000000000000" pitchFamily="18" charset="-128"/>
              </a:rPr>
              <a:t>合理的配慮とは</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人にはそれぞれ、得意と不得意、できることとできないことがあります。</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それらは、個人の成長・体調・</a:t>
            </a:r>
            <a:r>
              <a:rPr lang="ja-JP" altLang="en-US" sz="1100" dirty="0">
                <a:latin typeface="UD デジタル 教科書体 NP-B" panose="02020700000000000000" pitchFamily="18" charset="-128"/>
                <a:ea typeface="UD デジタル 教科書体 NP-B" panose="02020700000000000000" pitchFamily="18" charset="-128"/>
              </a:rPr>
              <a:t>技術</a:t>
            </a:r>
            <a:r>
              <a:rPr kumimoji="1" lang="ja-JP" altLang="en-US" sz="1100" dirty="0">
                <a:latin typeface="UD デジタル 教科書体 NP-B" panose="02020700000000000000" pitchFamily="18" charset="-128"/>
                <a:ea typeface="UD デジタル 教科書体 NP-B" panose="02020700000000000000" pitchFamily="18" charset="-128"/>
              </a:rPr>
              <a:t>の変化によって、絶えず変化し続けます。</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周りの環境を整えたり、サポートをしたりすることでできるようになることがあります。</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合理的配慮は、お互いが平等・公正に支えあい、共に活躍するための調整をするという考え方です。</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合理的配慮とは、障害のある人が、他の人と平等に</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すべての人権及び基本的自由を享有・行使するために必要かつ適当な変更及び調整であって、</a:t>
            </a:r>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特定の場合において必要とされるものであり、かつ、均衡を失した又は過度の負担を課さないものをいいます。</a:t>
            </a:r>
            <a:r>
              <a:rPr lang="ja-JP" altLang="en-US" sz="1100" dirty="0">
                <a:latin typeface="UD デジタル 教科書体 NP-B" panose="02020700000000000000" pitchFamily="18" charset="-128"/>
                <a:ea typeface="UD デジタル 教科書体 NP-B" panose="02020700000000000000" pitchFamily="18" charset="-128"/>
              </a:rPr>
              <a:t>（</a:t>
            </a:r>
            <a:r>
              <a:rPr kumimoji="1" lang="ja-JP" altLang="en-US" sz="1100" dirty="0">
                <a:latin typeface="UD デジタル 教科書体 NP-B" panose="02020700000000000000" pitchFamily="18" charset="-128"/>
                <a:ea typeface="UD デジタル 教科書体 NP-B" panose="02020700000000000000" pitchFamily="18" charset="-128"/>
              </a:rPr>
              <a:t>障害者の権利に関する条約 第</a:t>
            </a:r>
            <a:r>
              <a:rPr kumimoji="1" lang="en-US" altLang="ja-JP" sz="1100" dirty="0">
                <a:latin typeface="UD デジタル 教科書体 NP-B" panose="02020700000000000000" pitchFamily="18" charset="-128"/>
                <a:ea typeface="UD デジタル 教科書体 NP-B" panose="02020700000000000000" pitchFamily="18" charset="-128"/>
              </a:rPr>
              <a:t>2</a:t>
            </a:r>
            <a:r>
              <a:rPr kumimoji="1" lang="ja-JP" altLang="en-US" sz="1100" dirty="0">
                <a:latin typeface="UD デジタル 教科書体 NP-B" panose="02020700000000000000" pitchFamily="18" charset="-128"/>
                <a:ea typeface="UD デジタル 教科書体 NP-B" panose="02020700000000000000" pitchFamily="18" charset="-128"/>
              </a:rPr>
              <a:t>条 参考</a:t>
            </a:r>
            <a:r>
              <a:rPr lang="ja-JP" altLang="en-US" sz="1100" dirty="0">
                <a:latin typeface="UD デジタル 教科書体 NP-B" panose="02020700000000000000" pitchFamily="18" charset="-128"/>
                <a:ea typeface="UD デジタル 教科書体 NP-B" panose="02020700000000000000" pitchFamily="18" charset="-128"/>
              </a:rPr>
              <a:t>）</a:t>
            </a:r>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lang="ja-JP" altLang="en-US" sz="1100" dirty="0">
                <a:latin typeface="UD デジタル 教科書体 NP-B" panose="02020700000000000000" pitchFamily="18" charset="-128"/>
                <a:ea typeface="UD デジタル 教科書体 NP-B" panose="02020700000000000000" pitchFamily="18" charset="-128"/>
              </a:rPr>
              <a:t>どんな場面でどんな配慮が必要になるかは、一人ひとりの社員の特徴や困りごとによって違います。本人と話し合いながら配慮の内容や方法を決めていくことが大切です。</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55" name="正方形/長方形 54">
            <a:extLst>
              <a:ext uri="{FF2B5EF4-FFF2-40B4-BE49-F238E27FC236}">
                <a16:creationId xmlns:a16="http://schemas.microsoft.com/office/drawing/2014/main" id="{D2245426-BF95-7753-0E87-B22E3F00360C}"/>
              </a:ext>
            </a:extLst>
          </p:cNvPr>
          <p:cNvSpPr/>
          <p:nvPr/>
        </p:nvSpPr>
        <p:spPr>
          <a:xfrm>
            <a:off x="377798" y="3775948"/>
            <a:ext cx="6804077" cy="3819768"/>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64" name="正方形/長方形 63">
            <a:extLst>
              <a:ext uri="{FF2B5EF4-FFF2-40B4-BE49-F238E27FC236}">
                <a16:creationId xmlns:a16="http://schemas.microsoft.com/office/drawing/2014/main" id="{A6C5970B-A17F-C86A-8396-D6238E98EC40}"/>
              </a:ext>
            </a:extLst>
          </p:cNvPr>
          <p:cNvSpPr/>
          <p:nvPr/>
        </p:nvSpPr>
        <p:spPr>
          <a:xfrm>
            <a:off x="380298" y="7750833"/>
            <a:ext cx="6804077" cy="2448740"/>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65" name="グループ化 64">
            <a:extLst>
              <a:ext uri="{FF2B5EF4-FFF2-40B4-BE49-F238E27FC236}">
                <a16:creationId xmlns:a16="http://schemas.microsoft.com/office/drawing/2014/main" id="{F3996D8D-F575-B2E8-FAEF-DD1430012F97}"/>
              </a:ext>
            </a:extLst>
          </p:cNvPr>
          <p:cNvGrpSpPr/>
          <p:nvPr/>
        </p:nvGrpSpPr>
        <p:grpSpPr>
          <a:xfrm>
            <a:off x="512872" y="7876185"/>
            <a:ext cx="492444" cy="488574"/>
            <a:chOff x="356910" y="2098946"/>
            <a:chExt cx="492444" cy="488574"/>
          </a:xfrm>
        </p:grpSpPr>
        <p:grpSp>
          <p:nvGrpSpPr>
            <p:cNvPr id="66" name="Group 4">
              <a:extLst>
                <a:ext uri="{FF2B5EF4-FFF2-40B4-BE49-F238E27FC236}">
                  <a16:creationId xmlns:a16="http://schemas.microsoft.com/office/drawing/2014/main" id="{8CBB3ADF-B671-B0E1-039D-A4DF1BF12F37}"/>
                </a:ext>
              </a:extLst>
            </p:cNvPr>
            <p:cNvGrpSpPr>
              <a:grpSpLocks noChangeAspect="1"/>
            </p:cNvGrpSpPr>
            <p:nvPr/>
          </p:nvGrpSpPr>
          <p:grpSpPr bwMode="auto">
            <a:xfrm>
              <a:off x="372104" y="2098946"/>
              <a:ext cx="464496" cy="461664"/>
              <a:chOff x="-600" y="2362"/>
              <a:chExt cx="328" cy="326"/>
            </a:xfrm>
            <a:solidFill>
              <a:srgbClr val="AACC09"/>
            </a:solidFill>
          </p:grpSpPr>
          <p:sp>
            <p:nvSpPr>
              <p:cNvPr id="73" name="Freeform 5">
                <a:extLst>
                  <a:ext uri="{FF2B5EF4-FFF2-40B4-BE49-F238E27FC236}">
                    <a16:creationId xmlns:a16="http://schemas.microsoft.com/office/drawing/2014/main" id="{CF603656-B8D6-C98F-3C9F-066476A6A1BC}"/>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74" name="Freeform 6">
                <a:extLst>
                  <a:ext uri="{FF2B5EF4-FFF2-40B4-BE49-F238E27FC236}">
                    <a16:creationId xmlns:a16="http://schemas.microsoft.com/office/drawing/2014/main" id="{78154632-D258-7E50-271B-C6BDB9E231A9}"/>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72" name="テキスト ボックス 71">
              <a:extLst>
                <a:ext uri="{FF2B5EF4-FFF2-40B4-BE49-F238E27FC236}">
                  <a16:creationId xmlns:a16="http://schemas.microsoft.com/office/drawing/2014/main" id="{826C3286-BB9D-DF73-EC94-42430D35158B}"/>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２</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75" name="テキスト ボックス 74">
            <a:extLst>
              <a:ext uri="{FF2B5EF4-FFF2-40B4-BE49-F238E27FC236}">
                <a16:creationId xmlns:a16="http://schemas.microsoft.com/office/drawing/2014/main" id="{E6D22CAE-C0BD-988F-7E97-F4E2711D695D}"/>
              </a:ext>
            </a:extLst>
          </p:cNvPr>
          <p:cNvSpPr txBox="1"/>
          <p:nvPr/>
        </p:nvSpPr>
        <p:spPr>
          <a:xfrm>
            <a:off x="995035" y="3908490"/>
            <a:ext cx="6539667" cy="538609"/>
          </a:xfrm>
          <a:prstGeom prst="rect">
            <a:avLst/>
          </a:prstGeom>
          <a:noFill/>
        </p:spPr>
        <p:txBody>
          <a:bodyPr wrap="square" rtlCol="0">
            <a:spAutoFit/>
          </a:bodyPr>
          <a:lstStyle/>
          <a:p>
            <a:r>
              <a:rPr lang="ja-JP" altLang="en-US" b="1" dirty="0">
                <a:latin typeface="UD デジタル 教科書体 NP-B" panose="02020700000000000000" pitchFamily="18" charset="-128"/>
                <a:ea typeface="UD デジタル 教科書体 NP-B" panose="02020700000000000000" pitchFamily="18" charset="-128"/>
              </a:rPr>
              <a:t>４つのポイント</a:t>
            </a:r>
            <a:endParaRPr lang="en-US" altLang="ja-JP" b="1"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p:txBody>
      </p:sp>
      <p:grpSp>
        <p:nvGrpSpPr>
          <p:cNvPr id="2" name="グループ化 1">
            <a:extLst>
              <a:ext uri="{FF2B5EF4-FFF2-40B4-BE49-F238E27FC236}">
                <a16:creationId xmlns:a16="http://schemas.microsoft.com/office/drawing/2014/main" id="{009E8398-F103-8231-D54D-AA39EF1591DC}"/>
              </a:ext>
            </a:extLst>
          </p:cNvPr>
          <p:cNvGrpSpPr/>
          <p:nvPr/>
        </p:nvGrpSpPr>
        <p:grpSpPr>
          <a:xfrm>
            <a:off x="1018960" y="4392054"/>
            <a:ext cx="5923869" cy="2987473"/>
            <a:chOff x="704170" y="3942354"/>
            <a:chExt cx="5923869" cy="2987473"/>
          </a:xfrm>
        </p:grpSpPr>
        <p:sp>
          <p:nvSpPr>
            <p:cNvPr id="63" name="テキスト ボックス 62">
              <a:extLst>
                <a:ext uri="{FF2B5EF4-FFF2-40B4-BE49-F238E27FC236}">
                  <a16:creationId xmlns:a16="http://schemas.microsoft.com/office/drawing/2014/main" id="{757D602B-B2A8-524F-9276-942F623E086A}"/>
                </a:ext>
              </a:extLst>
            </p:cNvPr>
            <p:cNvSpPr txBox="1"/>
            <p:nvPr/>
          </p:nvSpPr>
          <p:spPr>
            <a:xfrm>
              <a:off x="1836051" y="3942354"/>
              <a:ext cx="4791988" cy="2970044"/>
            </a:xfrm>
            <a:prstGeom prst="rect">
              <a:avLst/>
            </a:prstGeom>
            <a:noFill/>
          </p:spPr>
          <p:txBody>
            <a:bodyPr wrap="square" rtlCol="0">
              <a:spAutoFit/>
            </a:bodyPr>
            <a:lstStyle/>
            <a:p>
              <a:r>
                <a:rPr kumimoji="1" lang="ja-JP" altLang="en-US" sz="1100" u="sng" dirty="0">
                  <a:solidFill>
                    <a:schemeClr val="accent6">
                      <a:lumMod val="75000"/>
                    </a:schemeClr>
                  </a:solidFill>
                  <a:latin typeface="UD デジタル 教科書体 NP-B" panose="02020700000000000000" pitchFamily="18" charset="-128"/>
                  <a:ea typeface="UD デジタル 教科書体 NP-B" panose="02020700000000000000" pitchFamily="18" charset="-128"/>
                </a:rPr>
                <a:t>・これから募集・採用する場合</a:t>
              </a:r>
            </a:p>
            <a:p>
              <a:r>
                <a:rPr kumimoji="1" lang="ja-JP" altLang="en-US" sz="1100" dirty="0">
                  <a:latin typeface="UD デジタル 教科書体 NP-B" panose="02020700000000000000" pitchFamily="18" charset="-128"/>
                  <a:ea typeface="UD デジタル 教科書体 NP-B" panose="02020700000000000000" pitchFamily="18" charset="-128"/>
                </a:rPr>
                <a:t>本人やご家族・支援者から、配慮を求める意思表明を受ける</a:t>
              </a:r>
            </a:p>
            <a:p>
              <a:endParaRPr kumimoji="1" lang="ja-JP" altLang="en-US" sz="1100" dirty="0">
                <a:latin typeface="UD デジタル 教科書体 NP-B" panose="02020700000000000000" pitchFamily="18" charset="-128"/>
                <a:ea typeface="UD デジタル 教科書体 NP-B" panose="02020700000000000000" pitchFamily="18" charset="-128"/>
              </a:endParaRPr>
            </a:p>
            <a:p>
              <a:r>
                <a:rPr kumimoji="1" lang="ja-JP" altLang="en-US" sz="1100" u="sng" dirty="0">
                  <a:solidFill>
                    <a:schemeClr val="accent6">
                      <a:lumMod val="75000"/>
                    </a:schemeClr>
                  </a:solidFill>
                  <a:latin typeface="UD デジタル 教科書体 NP-B" panose="02020700000000000000" pitchFamily="18" charset="-128"/>
                  <a:ea typeface="UD デジタル 教科書体 NP-B" panose="02020700000000000000" pitchFamily="18" charset="-128"/>
                </a:rPr>
                <a:t>・すでに障害者雇用している場合</a:t>
              </a:r>
            </a:p>
            <a:p>
              <a:r>
                <a:rPr kumimoji="1" lang="ja-JP" altLang="en-US" sz="1100" dirty="0">
                  <a:latin typeface="UD デジタル 教科書体 NP-B" panose="02020700000000000000" pitchFamily="18" charset="-128"/>
                  <a:ea typeface="UD デジタル 教科書体 NP-B" panose="02020700000000000000" pitchFamily="18" charset="-128"/>
                </a:rPr>
                <a:t>企業から本人に対して、働く上で支障となっている事情を確認する</a:t>
              </a:r>
            </a:p>
            <a:p>
              <a:r>
                <a:rPr kumimoji="1" lang="ja-JP" altLang="en-US" sz="1100" dirty="0">
                  <a:latin typeface="UD デジタル 教科書体 NP-B" panose="02020700000000000000" pitchFamily="18" charset="-128"/>
                  <a:ea typeface="UD デジタル 教科書体 NP-B" panose="02020700000000000000" pitchFamily="18" charset="-128"/>
                </a:rPr>
                <a:t>（相談窓口の設置など）</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本人と企業で、どんな配慮ができるか相談・検討すること</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どんな配慮を実施するか、本人と企業で合意した上で実施すること</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配慮を実施したあとも、定期的に見直しや改善をすること</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76" name="テキスト ボックス 75">
              <a:extLst>
                <a:ext uri="{FF2B5EF4-FFF2-40B4-BE49-F238E27FC236}">
                  <a16:creationId xmlns:a16="http://schemas.microsoft.com/office/drawing/2014/main" id="{BFA5ED9B-723A-61FF-8618-2ABB871FA544}"/>
                </a:ext>
              </a:extLst>
            </p:cNvPr>
            <p:cNvSpPr txBox="1"/>
            <p:nvPr/>
          </p:nvSpPr>
          <p:spPr>
            <a:xfrm>
              <a:off x="704170" y="3959783"/>
              <a:ext cx="1367582" cy="2970044"/>
            </a:xfrm>
            <a:prstGeom prst="rect">
              <a:avLst/>
            </a:prstGeom>
            <a:noFill/>
          </p:spPr>
          <p:txBody>
            <a:bodyPr wrap="square" rtlCol="0">
              <a:spAutoFit/>
            </a:bodyPr>
            <a:lstStyle/>
            <a:p>
              <a:r>
                <a:rPr kumimoji="1" lang="ja-JP" altLang="en-US" sz="1100" dirty="0">
                  <a:latin typeface="UD デジタル 教科書体 NP-B" panose="02020700000000000000" pitchFamily="18" charset="-128"/>
                  <a:ea typeface="UD デジタル 教科書体 NP-B" panose="02020700000000000000" pitchFamily="18" charset="-128"/>
                </a:rPr>
                <a:t>ステップ１</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ステップ２</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ステップ３</a:t>
              </a:r>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endParaRPr kumimoji="1" lang="en-US" altLang="ja-JP" sz="1100"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a:p>
              <a:r>
                <a:rPr kumimoji="1" lang="ja-JP" altLang="en-US" sz="1100" dirty="0">
                  <a:latin typeface="UD デジタル 教科書体 NP-B" panose="02020700000000000000" pitchFamily="18" charset="-128"/>
                  <a:ea typeface="UD デジタル 教科書体 NP-B" panose="02020700000000000000" pitchFamily="18" charset="-128"/>
                </a:rPr>
                <a:t>ステップ４</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grpSp>
      <p:grpSp>
        <p:nvGrpSpPr>
          <p:cNvPr id="77" name="グループ化 76">
            <a:extLst>
              <a:ext uri="{FF2B5EF4-FFF2-40B4-BE49-F238E27FC236}">
                <a16:creationId xmlns:a16="http://schemas.microsoft.com/office/drawing/2014/main" id="{983F9D48-B707-F853-8FDE-44C0BF1401D7}"/>
              </a:ext>
            </a:extLst>
          </p:cNvPr>
          <p:cNvGrpSpPr/>
          <p:nvPr/>
        </p:nvGrpSpPr>
        <p:grpSpPr>
          <a:xfrm>
            <a:off x="494295" y="3859043"/>
            <a:ext cx="492444" cy="488025"/>
            <a:chOff x="362599" y="2098946"/>
            <a:chExt cx="481067" cy="498199"/>
          </a:xfrm>
        </p:grpSpPr>
        <p:grpSp>
          <p:nvGrpSpPr>
            <p:cNvPr id="78" name="Group 4">
              <a:extLst>
                <a:ext uri="{FF2B5EF4-FFF2-40B4-BE49-F238E27FC236}">
                  <a16:creationId xmlns:a16="http://schemas.microsoft.com/office/drawing/2014/main" id="{937F0895-3D03-0623-2BEC-7D749C6E4658}"/>
                </a:ext>
              </a:extLst>
            </p:cNvPr>
            <p:cNvGrpSpPr>
              <a:grpSpLocks noChangeAspect="1"/>
            </p:cNvGrpSpPr>
            <p:nvPr/>
          </p:nvGrpSpPr>
          <p:grpSpPr bwMode="auto">
            <a:xfrm>
              <a:off x="372104" y="2098946"/>
              <a:ext cx="464496" cy="461664"/>
              <a:chOff x="-600" y="2362"/>
              <a:chExt cx="328" cy="326"/>
            </a:xfrm>
            <a:solidFill>
              <a:srgbClr val="AACC09"/>
            </a:solidFill>
          </p:grpSpPr>
          <p:sp>
            <p:nvSpPr>
              <p:cNvPr id="80" name="Freeform 5">
                <a:extLst>
                  <a:ext uri="{FF2B5EF4-FFF2-40B4-BE49-F238E27FC236}">
                    <a16:creationId xmlns:a16="http://schemas.microsoft.com/office/drawing/2014/main" id="{925472A3-43D9-BD66-416A-B69C40F7A4E8}"/>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81" name="Freeform 6">
                <a:extLst>
                  <a:ext uri="{FF2B5EF4-FFF2-40B4-BE49-F238E27FC236}">
                    <a16:creationId xmlns:a16="http://schemas.microsoft.com/office/drawing/2014/main" id="{E48CE3EB-783E-0584-55A2-208F2792FE9F}"/>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79" name="テキスト ボックス 78">
              <a:extLst>
                <a:ext uri="{FF2B5EF4-FFF2-40B4-BE49-F238E27FC236}">
                  <a16:creationId xmlns:a16="http://schemas.microsoft.com/office/drawing/2014/main" id="{34BDFE16-19A9-B9CB-3EDC-DA0480C9FF31}"/>
                </a:ext>
              </a:extLst>
            </p:cNvPr>
            <p:cNvSpPr txBox="1"/>
            <p:nvPr/>
          </p:nvSpPr>
          <p:spPr>
            <a:xfrm>
              <a:off x="362599" y="2125856"/>
              <a:ext cx="481067" cy="471289"/>
            </a:xfrm>
            <a:prstGeom prst="rect">
              <a:avLst/>
            </a:prstGeom>
            <a:noFill/>
          </p:spPr>
          <p:txBody>
            <a:bodyPr wrap="none" rtlCol="0">
              <a:spAutoFit/>
            </a:bodyP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１</a:t>
              </a:r>
            </a:p>
          </p:txBody>
        </p:sp>
      </p:grpSp>
      <p:cxnSp>
        <p:nvCxnSpPr>
          <p:cNvPr id="4" name="直線コネクタ 3">
            <a:extLst>
              <a:ext uri="{FF2B5EF4-FFF2-40B4-BE49-F238E27FC236}">
                <a16:creationId xmlns:a16="http://schemas.microsoft.com/office/drawing/2014/main" id="{A36E7FF7-7707-7BFA-A736-2B7A3CA433F7}"/>
              </a:ext>
            </a:extLst>
          </p:cNvPr>
          <p:cNvCxnSpPr/>
          <p:nvPr/>
        </p:nvCxnSpPr>
        <p:spPr>
          <a:xfrm>
            <a:off x="823913" y="5561351"/>
            <a:ext cx="5880100" cy="0"/>
          </a:xfrm>
          <a:prstGeom prst="line">
            <a:avLst/>
          </a:prstGeom>
          <a:ln w="19050">
            <a:solidFill>
              <a:srgbClr val="AACC09"/>
            </a:solidFill>
            <a:prstDash val="sysDash"/>
          </a:ln>
        </p:spPr>
        <p:style>
          <a:lnRef idx="1">
            <a:schemeClr val="accent1"/>
          </a:lnRef>
          <a:fillRef idx="0">
            <a:schemeClr val="accent1"/>
          </a:fillRef>
          <a:effectRef idx="0">
            <a:schemeClr val="accent1"/>
          </a:effectRef>
          <a:fontRef idx="minor">
            <a:schemeClr val="tx1"/>
          </a:fontRef>
        </p:style>
      </p:cxnSp>
      <p:sp>
        <p:nvSpPr>
          <p:cNvPr id="5" name="二等辺三角形 4">
            <a:extLst>
              <a:ext uri="{FF2B5EF4-FFF2-40B4-BE49-F238E27FC236}">
                <a16:creationId xmlns:a16="http://schemas.microsoft.com/office/drawing/2014/main" id="{B5EFB6F7-B903-7AD5-0CD6-00B6B0FE1470}"/>
              </a:ext>
            </a:extLst>
          </p:cNvPr>
          <p:cNvSpPr/>
          <p:nvPr/>
        </p:nvSpPr>
        <p:spPr>
          <a:xfrm rot="10800000">
            <a:off x="1861098" y="5561351"/>
            <a:ext cx="323159" cy="134911"/>
          </a:xfrm>
          <a:prstGeom prst="triangl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4" name="直線コネクタ 83">
            <a:extLst>
              <a:ext uri="{FF2B5EF4-FFF2-40B4-BE49-F238E27FC236}">
                <a16:creationId xmlns:a16="http://schemas.microsoft.com/office/drawing/2014/main" id="{00140C80-C76C-FC3A-795E-C51DDAEF5502}"/>
              </a:ext>
            </a:extLst>
          </p:cNvPr>
          <p:cNvCxnSpPr/>
          <p:nvPr/>
        </p:nvCxnSpPr>
        <p:spPr>
          <a:xfrm>
            <a:off x="826413" y="6178444"/>
            <a:ext cx="5880100" cy="0"/>
          </a:xfrm>
          <a:prstGeom prst="line">
            <a:avLst/>
          </a:prstGeom>
          <a:ln w="19050">
            <a:solidFill>
              <a:srgbClr val="AACC09"/>
            </a:solidFill>
            <a:prstDash val="sysDash"/>
          </a:ln>
        </p:spPr>
        <p:style>
          <a:lnRef idx="1">
            <a:schemeClr val="accent1"/>
          </a:lnRef>
          <a:fillRef idx="0">
            <a:schemeClr val="accent1"/>
          </a:fillRef>
          <a:effectRef idx="0">
            <a:schemeClr val="accent1"/>
          </a:effectRef>
          <a:fontRef idx="minor">
            <a:schemeClr val="tx1"/>
          </a:fontRef>
        </p:style>
      </p:cxnSp>
      <p:sp>
        <p:nvSpPr>
          <p:cNvPr id="85" name="二等辺三角形 84">
            <a:extLst>
              <a:ext uri="{FF2B5EF4-FFF2-40B4-BE49-F238E27FC236}">
                <a16:creationId xmlns:a16="http://schemas.microsoft.com/office/drawing/2014/main" id="{7B118F14-3969-75BE-0BC5-AFDA84D83F2B}"/>
              </a:ext>
            </a:extLst>
          </p:cNvPr>
          <p:cNvSpPr/>
          <p:nvPr/>
        </p:nvSpPr>
        <p:spPr>
          <a:xfrm rot="10800000">
            <a:off x="1863598" y="6178444"/>
            <a:ext cx="323159" cy="134911"/>
          </a:xfrm>
          <a:prstGeom prst="triangl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88" name="直線コネクタ 87">
            <a:extLst>
              <a:ext uri="{FF2B5EF4-FFF2-40B4-BE49-F238E27FC236}">
                <a16:creationId xmlns:a16="http://schemas.microsoft.com/office/drawing/2014/main" id="{DF54ED92-BED3-00AB-AE7F-7B7CD73154BC}"/>
              </a:ext>
            </a:extLst>
          </p:cNvPr>
          <p:cNvCxnSpPr/>
          <p:nvPr/>
        </p:nvCxnSpPr>
        <p:spPr>
          <a:xfrm>
            <a:off x="826413" y="6808031"/>
            <a:ext cx="5880100" cy="0"/>
          </a:xfrm>
          <a:prstGeom prst="line">
            <a:avLst/>
          </a:prstGeom>
          <a:ln w="19050">
            <a:solidFill>
              <a:srgbClr val="AACC09"/>
            </a:solidFill>
            <a:prstDash val="sysDash"/>
          </a:ln>
        </p:spPr>
        <p:style>
          <a:lnRef idx="1">
            <a:schemeClr val="accent1"/>
          </a:lnRef>
          <a:fillRef idx="0">
            <a:schemeClr val="accent1"/>
          </a:fillRef>
          <a:effectRef idx="0">
            <a:schemeClr val="accent1"/>
          </a:effectRef>
          <a:fontRef idx="minor">
            <a:schemeClr val="tx1"/>
          </a:fontRef>
        </p:style>
      </p:cxnSp>
      <p:sp>
        <p:nvSpPr>
          <p:cNvPr id="89" name="二等辺三角形 88">
            <a:extLst>
              <a:ext uri="{FF2B5EF4-FFF2-40B4-BE49-F238E27FC236}">
                <a16:creationId xmlns:a16="http://schemas.microsoft.com/office/drawing/2014/main" id="{A69E0728-41A7-AA11-F98E-F0B62716B857}"/>
              </a:ext>
            </a:extLst>
          </p:cNvPr>
          <p:cNvSpPr/>
          <p:nvPr/>
        </p:nvSpPr>
        <p:spPr>
          <a:xfrm rot="10800000">
            <a:off x="1863598" y="6808031"/>
            <a:ext cx="323159" cy="134911"/>
          </a:xfrm>
          <a:prstGeom prst="triangl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テキスト ボックス 89">
            <a:extLst>
              <a:ext uri="{FF2B5EF4-FFF2-40B4-BE49-F238E27FC236}">
                <a16:creationId xmlns:a16="http://schemas.microsoft.com/office/drawing/2014/main" id="{B5BDE66A-3F14-AFE6-9F0E-317D3A5CED20}"/>
              </a:ext>
            </a:extLst>
          </p:cNvPr>
          <p:cNvSpPr txBox="1"/>
          <p:nvPr/>
        </p:nvSpPr>
        <p:spPr>
          <a:xfrm>
            <a:off x="1015988" y="7943503"/>
            <a:ext cx="6000764" cy="538609"/>
          </a:xfrm>
          <a:prstGeom prst="rect">
            <a:avLst/>
          </a:prstGeom>
          <a:noFill/>
        </p:spPr>
        <p:txBody>
          <a:bodyPr wrap="square" rtlCol="0">
            <a:spAutoFit/>
          </a:bodyPr>
          <a:lstStyle/>
          <a:p>
            <a:r>
              <a:rPr lang="ja-JP" altLang="en-US" b="1" dirty="0">
                <a:latin typeface="UD デジタル 教科書体 NP-B" panose="02020700000000000000" pitchFamily="18" charset="-128"/>
                <a:ea typeface="UD デジタル 教科書体 NP-B" panose="02020700000000000000" pitchFamily="18" charset="-128"/>
              </a:rPr>
              <a:t>合理的配慮の例</a:t>
            </a:r>
            <a:endParaRPr lang="en-US" altLang="ja-JP" b="1" dirty="0">
              <a:latin typeface="UD デジタル 教科書体 NP-B" panose="02020700000000000000" pitchFamily="18" charset="-128"/>
              <a:ea typeface="UD デジタル 教科書体 NP-B" panose="02020700000000000000" pitchFamily="18" charset="-128"/>
            </a:endParaRPr>
          </a:p>
          <a:p>
            <a:endParaRPr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91" name="テキスト ボックス 90">
            <a:extLst>
              <a:ext uri="{FF2B5EF4-FFF2-40B4-BE49-F238E27FC236}">
                <a16:creationId xmlns:a16="http://schemas.microsoft.com/office/drawing/2014/main" id="{7241C787-1FFD-9DE8-48F1-3A764C1A7201}"/>
              </a:ext>
            </a:extLst>
          </p:cNvPr>
          <p:cNvSpPr txBox="1"/>
          <p:nvPr/>
        </p:nvSpPr>
        <p:spPr>
          <a:xfrm>
            <a:off x="541155" y="8527038"/>
            <a:ext cx="1875368" cy="1446550"/>
          </a:xfrm>
          <a:prstGeom prst="rect">
            <a:avLst/>
          </a:prstGeom>
          <a:noFill/>
        </p:spPr>
        <p:txBody>
          <a:bodyPr wrap="square" rtlCol="0">
            <a:spAutoFit/>
          </a:bodyPr>
          <a:lstStyle/>
          <a:p>
            <a:pPr algn="ctr"/>
            <a:r>
              <a:rPr kumimoji="1" lang="ja-JP" altLang="en-US" sz="1100" dirty="0">
                <a:latin typeface="UD デジタル 教科書体 NP-B" panose="02020700000000000000" pitchFamily="18" charset="-128"/>
                <a:ea typeface="UD デジタル 教科書体 NP-B" panose="02020700000000000000" pitchFamily="18" charset="-128"/>
              </a:rPr>
              <a:t>久しぶりに職場復帰する</a:t>
            </a: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r>
              <a:rPr lang="ja-JP" altLang="en-US" sz="1100" dirty="0">
                <a:latin typeface="UD デジタル 教科書体 NP-B" panose="02020700000000000000" pitchFamily="18" charset="-128"/>
                <a:ea typeface="UD デジタル 教科書体 NP-B" panose="02020700000000000000" pitchFamily="18" charset="-128"/>
              </a:rPr>
              <a:t>精神障害の社員に</a:t>
            </a:r>
            <a:endParaRPr lang="en-US" altLang="ja-JP" sz="1100" dirty="0">
              <a:latin typeface="UD デジタル 教科書体 NP-B" panose="02020700000000000000" pitchFamily="18" charset="-128"/>
              <a:ea typeface="UD デジタル 教科書体 NP-B" panose="02020700000000000000" pitchFamily="18" charset="-128"/>
            </a:endParaRPr>
          </a:p>
          <a:p>
            <a:pPr algn="ct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endParaRPr lang="en-US" altLang="ja-JP" sz="1100" dirty="0">
              <a:latin typeface="UD デジタル 教科書体 NP-B" panose="02020700000000000000" pitchFamily="18" charset="-128"/>
              <a:ea typeface="UD デジタル 教科書体 NP-B" panose="02020700000000000000" pitchFamily="18" charset="-128"/>
            </a:endParaRPr>
          </a:p>
          <a:p>
            <a:pPr algn="ctr"/>
            <a:endParaRPr lang="en-US" altLang="ja-JP" sz="1100" dirty="0">
              <a:latin typeface="UD デジタル 教科書体 NP-B" panose="02020700000000000000" pitchFamily="18" charset="-128"/>
              <a:ea typeface="UD デジタル 教科書体 NP-B" panose="02020700000000000000" pitchFamily="18" charset="-128"/>
            </a:endParaRPr>
          </a:p>
          <a:p>
            <a:pPr algn="ct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r>
              <a:rPr lang="ja-JP" altLang="en-US" sz="1100" dirty="0">
                <a:latin typeface="UD デジタル 教科書体 NP-B" panose="02020700000000000000" pitchFamily="18" charset="-128"/>
                <a:ea typeface="UD デジタル 教科書体 NP-B" panose="02020700000000000000" pitchFamily="18" charset="-128"/>
              </a:rPr>
              <a:t>時短勤務や</a:t>
            </a:r>
            <a:endParaRPr lang="en-US" altLang="ja-JP" sz="1100" dirty="0">
              <a:latin typeface="UD デジタル 教科書体 NP-B" panose="02020700000000000000" pitchFamily="18" charset="-128"/>
              <a:ea typeface="UD デジタル 教科書体 NP-B" panose="02020700000000000000" pitchFamily="18" charset="-128"/>
            </a:endParaRPr>
          </a:p>
          <a:p>
            <a:pPr algn="ctr"/>
            <a:r>
              <a:rPr kumimoji="1" lang="ja-JP" altLang="en-US" sz="1100" dirty="0">
                <a:latin typeface="UD デジタル 教科書体 NP-B" panose="02020700000000000000" pitchFamily="18" charset="-128"/>
                <a:ea typeface="UD デジタル 教科書体 NP-B" panose="02020700000000000000" pitchFamily="18" charset="-128"/>
              </a:rPr>
              <a:t>出勤時間調節など</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92" name="テキスト ボックス 91">
            <a:extLst>
              <a:ext uri="{FF2B5EF4-FFF2-40B4-BE49-F238E27FC236}">
                <a16:creationId xmlns:a16="http://schemas.microsoft.com/office/drawing/2014/main" id="{20D33855-8E26-9A9E-3430-3E77B69F76A0}"/>
              </a:ext>
            </a:extLst>
          </p:cNvPr>
          <p:cNvSpPr txBox="1"/>
          <p:nvPr/>
        </p:nvSpPr>
        <p:spPr>
          <a:xfrm>
            <a:off x="2910981" y="8524308"/>
            <a:ext cx="1875368" cy="1446550"/>
          </a:xfrm>
          <a:prstGeom prst="rect">
            <a:avLst/>
          </a:prstGeom>
          <a:noFill/>
        </p:spPr>
        <p:txBody>
          <a:bodyPr wrap="square" rtlCol="0">
            <a:spAutoFit/>
          </a:bodyPr>
          <a:lstStyle/>
          <a:p>
            <a:pPr algn="ctr"/>
            <a:r>
              <a:rPr lang="ja-JP" altLang="en-US" sz="1100" dirty="0">
                <a:latin typeface="UD デジタル 教科書体 NP-B" panose="02020700000000000000" pitchFamily="18" charset="-128"/>
                <a:ea typeface="UD デジタル 教科書体 NP-B" panose="02020700000000000000" pitchFamily="18" charset="-128"/>
              </a:rPr>
              <a:t>口頭の指示理解が困難な</a:t>
            </a:r>
            <a:endParaRPr lang="en-US" altLang="ja-JP" sz="1100" dirty="0">
              <a:latin typeface="UD デジタル 教科書体 NP-B" panose="02020700000000000000" pitchFamily="18" charset="-128"/>
              <a:ea typeface="UD デジタル 教科書体 NP-B" panose="02020700000000000000" pitchFamily="18" charset="-128"/>
            </a:endParaRPr>
          </a:p>
          <a:p>
            <a:pPr algn="ctr"/>
            <a:r>
              <a:rPr kumimoji="1" lang="ja-JP" altLang="en-US" sz="1100" dirty="0">
                <a:latin typeface="UD デジタル 教科書体 NP-B" panose="02020700000000000000" pitchFamily="18" charset="-128"/>
                <a:ea typeface="UD デジタル 教科書体 NP-B" panose="02020700000000000000" pitchFamily="18" charset="-128"/>
              </a:rPr>
              <a:t>知的障害の社員に</a:t>
            </a: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endParaRPr lang="en-US" altLang="ja-JP" sz="1100" dirty="0">
              <a:latin typeface="UD デジタル 教科書体 NP-B" panose="02020700000000000000" pitchFamily="18" charset="-128"/>
              <a:ea typeface="UD デジタル 教科書体 NP-B" panose="02020700000000000000" pitchFamily="18" charset="-128"/>
            </a:endParaRPr>
          </a:p>
          <a:p>
            <a:pPr algn="ctr"/>
            <a:endParaRPr lang="en-US" altLang="ja-JP" sz="1100" dirty="0">
              <a:latin typeface="UD デジタル 教科書体 NP-B" panose="02020700000000000000" pitchFamily="18" charset="-128"/>
              <a:ea typeface="UD デジタル 教科書体 NP-B" panose="02020700000000000000" pitchFamily="18" charset="-128"/>
            </a:endParaRPr>
          </a:p>
          <a:p>
            <a:pPr algn="ctr"/>
            <a:endParaRPr lang="en-US" altLang="ja-JP" sz="1100" dirty="0">
              <a:latin typeface="UD デジタル 教科書体 NP-B" panose="02020700000000000000" pitchFamily="18" charset="-128"/>
              <a:ea typeface="UD デジタル 教科書体 NP-B" panose="02020700000000000000" pitchFamily="18" charset="-128"/>
            </a:endParaRPr>
          </a:p>
          <a:p>
            <a:pPr algn="ctr"/>
            <a:r>
              <a:rPr kumimoji="1" lang="ja-JP" altLang="en-US" sz="1100" dirty="0">
                <a:latin typeface="UD デジタル 教科書体 NP-B" panose="02020700000000000000" pitchFamily="18" charset="-128"/>
                <a:ea typeface="UD デジタル 教科書体 NP-B" panose="02020700000000000000" pitchFamily="18" charset="-128"/>
              </a:rPr>
              <a:t>写真や図入りの</a:t>
            </a: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r>
              <a:rPr lang="ja-JP" altLang="en-US" sz="1100" dirty="0">
                <a:latin typeface="UD デジタル 教科書体 NP-B" panose="02020700000000000000" pitchFamily="18" charset="-128"/>
                <a:ea typeface="UD デジタル 教科書体 NP-B" panose="02020700000000000000" pitchFamily="18" charset="-128"/>
              </a:rPr>
              <a:t>マニュアルなど</a:t>
            </a:r>
            <a:endParaRPr kumimoji="1"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93" name="テキスト ボックス 92">
            <a:extLst>
              <a:ext uri="{FF2B5EF4-FFF2-40B4-BE49-F238E27FC236}">
                <a16:creationId xmlns:a16="http://schemas.microsoft.com/office/drawing/2014/main" id="{7C37564E-3D62-A769-A3AB-918B04F4CA07}"/>
              </a:ext>
            </a:extLst>
          </p:cNvPr>
          <p:cNvSpPr txBox="1"/>
          <p:nvPr/>
        </p:nvSpPr>
        <p:spPr>
          <a:xfrm>
            <a:off x="5061357" y="8543537"/>
            <a:ext cx="1875368" cy="1446550"/>
          </a:xfrm>
          <a:prstGeom prst="rect">
            <a:avLst/>
          </a:prstGeom>
          <a:noFill/>
        </p:spPr>
        <p:txBody>
          <a:bodyPr wrap="square" rtlCol="0">
            <a:spAutoFit/>
          </a:bodyPr>
          <a:lstStyle/>
          <a:p>
            <a:pPr algn="ctr"/>
            <a:r>
              <a:rPr kumimoji="1" lang="ja-JP" altLang="en-US" sz="1100" dirty="0">
                <a:latin typeface="UD デジタル 教科書体 NP-B" panose="02020700000000000000" pitchFamily="18" charset="-128"/>
                <a:ea typeface="UD デジタル 教科書体 NP-B" panose="02020700000000000000" pitchFamily="18" charset="-128"/>
              </a:rPr>
              <a:t>聴覚過敏な</a:t>
            </a: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r>
              <a:rPr lang="ja-JP" altLang="en-US" sz="1100" dirty="0">
                <a:latin typeface="UD デジタル 教科書体 NP-B" panose="02020700000000000000" pitchFamily="18" charset="-128"/>
                <a:ea typeface="UD デジタル 教科書体 NP-B" panose="02020700000000000000" pitchFamily="18" charset="-128"/>
              </a:rPr>
              <a:t>発達障害の社員に</a:t>
            </a: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endParaRPr lang="en-US" altLang="ja-JP" sz="1100" dirty="0">
              <a:latin typeface="UD デジタル 教科書体 NP-B" panose="02020700000000000000" pitchFamily="18" charset="-128"/>
              <a:ea typeface="UD デジタル 教科書体 NP-B" panose="02020700000000000000" pitchFamily="18" charset="-128"/>
            </a:endParaRPr>
          </a:p>
          <a:p>
            <a:pPr algn="ctr"/>
            <a:endParaRPr lang="en-US" altLang="ja-JP" sz="1100" dirty="0">
              <a:latin typeface="UD デジタル 教科書体 NP-B" panose="02020700000000000000" pitchFamily="18" charset="-128"/>
              <a:ea typeface="UD デジタル 教科書体 NP-B" panose="02020700000000000000" pitchFamily="18" charset="-128"/>
            </a:endParaRPr>
          </a:p>
          <a:p>
            <a:pPr algn="ctr"/>
            <a:endParaRPr kumimoji="1" lang="en-US" altLang="ja-JP" sz="1100" dirty="0">
              <a:latin typeface="UD デジタル 教科書体 NP-B" panose="02020700000000000000" pitchFamily="18" charset="-128"/>
              <a:ea typeface="UD デジタル 教科書体 NP-B" panose="02020700000000000000" pitchFamily="18" charset="-128"/>
            </a:endParaRPr>
          </a:p>
          <a:p>
            <a:pPr algn="ctr"/>
            <a:endParaRPr lang="en-US" altLang="ja-JP" sz="1100" dirty="0">
              <a:latin typeface="UD デジタル 教科書体 NP-B" panose="02020700000000000000" pitchFamily="18" charset="-128"/>
              <a:ea typeface="UD デジタル 教科書体 NP-B" panose="02020700000000000000" pitchFamily="18" charset="-128"/>
            </a:endParaRPr>
          </a:p>
          <a:p>
            <a:pPr algn="ctr"/>
            <a:r>
              <a:rPr lang="ja-JP" altLang="en-US" sz="1100" dirty="0">
                <a:latin typeface="UD デジタル 教科書体 NP-B" panose="02020700000000000000" pitchFamily="18" charset="-128"/>
                <a:ea typeface="UD デジタル 教科書体 NP-B" panose="02020700000000000000" pitchFamily="18" charset="-128"/>
              </a:rPr>
              <a:t>耳船の導入や</a:t>
            </a:r>
            <a:endParaRPr lang="en-US" altLang="ja-JP" sz="1100" dirty="0">
              <a:latin typeface="UD デジタル 教科書体 NP-B" panose="02020700000000000000" pitchFamily="18" charset="-128"/>
              <a:ea typeface="UD デジタル 教科書体 NP-B" panose="02020700000000000000" pitchFamily="18" charset="-128"/>
            </a:endParaRPr>
          </a:p>
          <a:p>
            <a:pPr algn="ctr"/>
            <a:r>
              <a:rPr lang="ja-JP" altLang="en-US" sz="1100" dirty="0">
                <a:latin typeface="UD デジタル 教科書体 NP-B" panose="02020700000000000000" pitchFamily="18" charset="-128"/>
                <a:ea typeface="UD デジタル 教科書体 NP-B" panose="02020700000000000000" pitchFamily="18" charset="-128"/>
              </a:rPr>
              <a:t>間仕切りの設備など</a:t>
            </a:r>
            <a:endParaRPr lang="en-US" altLang="ja-JP" sz="1100" dirty="0">
              <a:latin typeface="UD デジタル 教科書体 NP-B" panose="02020700000000000000" pitchFamily="18" charset="-128"/>
              <a:ea typeface="UD デジタル 教科書体 NP-B" panose="02020700000000000000" pitchFamily="18" charset="-128"/>
            </a:endParaRPr>
          </a:p>
        </p:txBody>
      </p:sp>
      <p:sp>
        <p:nvSpPr>
          <p:cNvPr id="53" name="二等辺三角形 52">
            <a:extLst>
              <a:ext uri="{FF2B5EF4-FFF2-40B4-BE49-F238E27FC236}">
                <a16:creationId xmlns:a16="http://schemas.microsoft.com/office/drawing/2014/main" id="{73F0880C-384A-B0C0-9706-7BE741BEB66A}"/>
              </a:ext>
            </a:extLst>
          </p:cNvPr>
          <p:cNvSpPr/>
          <p:nvPr/>
        </p:nvSpPr>
        <p:spPr>
          <a:xfrm rot="10800000">
            <a:off x="1268400" y="9381119"/>
            <a:ext cx="323159" cy="134911"/>
          </a:xfrm>
          <a:prstGeom prst="triangl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二等辺三角形 53">
            <a:extLst>
              <a:ext uri="{FF2B5EF4-FFF2-40B4-BE49-F238E27FC236}">
                <a16:creationId xmlns:a16="http://schemas.microsoft.com/office/drawing/2014/main" id="{EDB6EC75-4A14-B1D5-906D-7A85E3FFD014}"/>
              </a:ext>
            </a:extLst>
          </p:cNvPr>
          <p:cNvSpPr/>
          <p:nvPr/>
        </p:nvSpPr>
        <p:spPr>
          <a:xfrm rot="10800000">
            <a:off x="3654334" y="9398609"/>
            <a:ext cx="323159" cy="134911"/>
          </a:xfrm>
          <a:prstGeom prst="triangl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二等辺三角形 55">
            <a:extLst>
              <a:ext uri="{FF2B5EF4-FFF2-40B4-BE49-F238E27FC236}">
                <a16:creationId xmlns:a16="http://schemas.microsoft.com/office/drawing/2014/main" id="{F85230D6-779D-076B-28A1-6E9B8526FC0E}"/>
              </a:ext>
            </a:extLst>
          </p:cNvPr>
          <p:cNvSpPr/>
          <p:nvPr/>
        </p:nvSpPr>
        <p:spPr>
          <a:xfrm rot="10800000">
            <a:off x="5785428" y="9416099"/>
            <a:ext cx="323159" cy="134911"/>
          </a:xfrm>
          <a:prstGeom prst="triangl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7" name="直線コネクタ 56">
            <a:extLst>
              <a:ext uri="{FF2B5EF4-FFF2-40B4-BE49-F238E27FC236}">
                <a16:creationId xmlns:a16="http://schemas.microsoft.com/office/drawing/2014/main" id="{E243CD11-E670-21C8-60E8-4D78553FFB84}"/>
              </a:ext>
            </a:extLst>
          </p:cNvPr>
          <p:cNvCxnSpPr>
            <a:cxnSpLocks/>
          </p:cNvCxnSpPr>
          <p:nvPr/>
        </p:nvCxnSpPr>
        <p:spPr>
          <a:xfrm>
            <a:off x="2628590" y="8482112"/>
            <a:ext cx="0" cy="1564715"/>
          </a:xfrm>
          <a:prstGeom prst="line">
            <a:avLst/>
          </a:prstGeom>
          <a:ln w="19050">
            <a:solidFill>
              <a:srgbClr val="AACC09"/>
            </a:solidFill>
            <a:prstDash val="sysDash"/>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A6DDAC8D-9A76-58B1-C626-8C45C3102CF9}"/>
              </a:ext>
            </a:extLst>
          </p:cNvPr>
          <p:cNvCxnSpPr>
            <a:cxnSpLocks/>
          </p:cNvCxnSpPr>
          <p:nvPr/>
        </p:nvCxnSpPr>
        <p:spPr>
          <a:xfrm>
            <a:off x="4977752" y="8455352"/>
            <a:ext cx="0" cy="1564715"/>
          </a:xfrm>
          <a:prstGeom prst="line">
            <a:avLst/>
          </a:prstGeom>
          <a:ln w="19050">
            <a:solidFill>
              <a:srgbClr val="AACC09"/>
            </a:solidFill>
            <a:prstDash val="sysDash"/>
          </a:ln>
        </p:spPr>
        <p:style>
          <a:lnRef idx="1">
            <a:schemeClr val="accent1"/>
          </a:lnRef>
          <a:fillRef idx="0">
            <a:schemeClr val="accent1"/>
          </a:fillRef>
          <a:effectRef idx="0">
            <a:schemeClr val="accent1"/>
          </a:effectRef>
          <a:fontRef idx="minor">
            <a:schemeClr val="tx1"/>
          </a:fontRef>
        </p:style>
      </p:cxnSp>
      <p:pic>
        <p:nvPicPr>
          <p:cNvPr id="8" name="図 7" descr="時計と文字の加工写真&#10;&#10;中程度の精度で自動的に生成された説明">
            <a:extLst>
              <a:ext uri="{FF2B5EF4-FFF2-40B4-BE49-F238E27FC236}">
                <a16:creationId xmlns:a16="http://schemas.microsoft.com/office/drawing/2014/main" id="{05831EC8-30E5-BA66-01CE-1AE55E083F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0851" y="8949391"/>
            <a:ext cx="410965" cy="411661"/>
          </a:xfrm>
          <a:prstGeom prst="rect">
            <a:avLst/>
          </a:prstGeom>
        </p:spPr>
      </p:pic>
      <p:pic>
        <p:nvPicPr>
          <p:cNvPr id="10" name="図 9" descr="エンジン, ストーブ が含まれている画像&#10;&#10;自動的に生成された説明">
            <a:extLst>
              <a:ext uri="{FF2B5EF4-FFF2-40B4-BE49-F238E27FC236}">
                <a16:creationId xmlns:a16="http://schemas.microsoft.com/office/drawing/2014/main" id="{2248A510-BA9E-191A-6BB2-8B383282FE1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955" t="10043" r="6824" b="13568"/>
          <a:stretch/>
        </p:blipFill>
        <p:spPr>
          <a:xfrm>
            <a:off x="3564721" y="8907949"/>
            <a:ext cx="509333" cy="461975"/>
          </a:xfrm>
          <a:prstGeom prst="rect">
            <a:avLst/>
          </a:prstGeom>
        </p:spPr>
      </p:pic>
      <p:pic>
        <p:nvPicPr>
          <p:cNvPr id="12" name="図 11" descr="図形&#10;&#10;低い精度で自動的に生成された説明">
            <a:extLst>
              <a:ext uri="{FF2B5EF4-FFF2-40B4-BE49-F238E27FC236}">
                <a16:creationId xmlns:a16="http://schemas.microsoft.com/office/drawing/2014/main" id="{B0FE3B24-4860-7BC1-D6DB-1116EE1A50E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1401" b="16752"/>
          <a:stretch/>
        </p:blipFill>
        <p:spPr>
          <a:xfrm>
            <a:off x="5647986" y="9007178"/>
            <a:ext cx="611529" cy="378208"/>
          </a:xfrm>
          <a:prstGeom prst="rect">
            <a:avLst/>
          </a:prstGeom>
        </p:spPr>
      </p:pic>
    </p:spTree>
    <p:extLst>
      <p:ext uri="{BB962C8B-B14F-4D97-AF65-F5344CB8AC3E}">
        <p14:creationId xmlns:p14="http://schemas.microsoft.com/office/powerpoint/2010/main" val="38991785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76" name="正方形/長方形 75">
            <a:extLst>
              <a:ext uri="{FF2B5EF4-FFF2-40B4-BE49-F238E27FC236}">
                <a16:creationId xmlns:a16="http://schemas.microsoft.com/office/drawing/2014/main" id="{9FF74669-0510-DA6A-15F6-DE992C280B98}"/>
              </a:ext>
            </a:extLst>
          </p:cNvPr>
          <p:cNvSpPr/>
          <p:nvPr/>
        </p:nvSpPr>
        <p:spPr>
          <a:xfrm>
            <a:off x="362652" y="1455545"/>
            <a:ext cx="6804077" cy="8513955"/>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8DAC45FA-78A3-936B-A3E3-F17558DCF549}"/>
              </a:ext>
            </a:extLst>
          </p:cNvPr>
          <p:cNvSpPr txBox="1"/>
          <p:nvPr/>
        </p:nvSpPr>
        <p:spPr>
          <a:xfrm>
            <a:off x="2513013" y="2101132"/>
            <a:ext cx="4503739" cy="830997"/>
          </a:xfrm>
          <a:prstGeom prst="rect">
            <a:avLst/>
          </a:prstGeom>
          <a:noFill/>
        </p:spPr>
        <p:txBody>
          <a:bodyPr wrap="square" rtlCol="0">
            <a:spAutoFit/>
          </a:bodyPr>
          <a:lstStyle/>
          <a:p>
            <a:r>
              <a:rPr kumimoji="1" lang="ja-JP" altLang="en-US" sz="1200" dirty="0">
                <a:latin typeface="UD デジタル 教科書体 NP-B" panose="02020700000000000000" pitchFamily="18" charset="-128"/>
                <a:ea typeface="UD デジタル 教科書体 NP-B" panose="02020700000000000000" pitchFamily="18" charset="-128"/>
              </a:rPr>
              <a:t>サービスなどの説明を受けます。</a:t>
            </a:r>
            <a:endParaRPr kumimoji="1"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また、就職や病気・障害のことなどの現在の困りごとについて</a:t>
            </a:r>
            <a:endParaRPr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お話を伺います。</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気になっていることを相談することもできます。</a:t>
            </a:r>
            <a:endParaRPr kumimoji="1" lang="ja-JP" altLang="en-US" sz="1200" b="1" dirty="0">
              <a:latin typeface="メイリオ" panose="020B0604030504040204" pitchFamily="50" charset="-128"/>
              <a:ea typeface="メイリオ" panose="020B0604030504040204" pitchFamily="50" charset="-128"/>
            </a:endParaRPr>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029270B5-8EFD-BE67-D3F7-CA70110AA028}"/>
              </a:ext>
            </a:extLst>
          </p:cNvPr>
          <p:cNvSpPr txBox="1"/>
          <p:nvPr/>
        </p:nvSpPr>
        <p:spPr>
          <a:xfrm>
            <a:off x="230631" y="260360"/>
            <a:ext cx="7035357" cy="461665"/>
          </a:xfrm>
          <a:prstGeom prst="rect">
            <a:avLst/>
          </a:prstGeom>
          <a:noFill/>
        </p:spPr>
        <p:txBody>
          <a:bodyPr wrap="square" rtlCol="0">
            <a:spAutoFit/>
          </a:bodyPr>
          <a:lstStyle/>
          <a:p>
            <a:pPr algn="ctr"/>
            <a:r>
              <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利用までの流れ</a:t>
            </a: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0C599EEC-1D3F-3F8E-657E-47D37FA40F29}"/>
              </a:ext>
            </a:extLst>
          </p:cNvPr>
          <p:cNvSpPr txBox="1"/>
          <p:nvPr/>
        </p:nvSpPr>
        <p:spPr>
          <a:xfrm>
            <a:off x="2558732" y="4166217"/>
            <a:ext cx="4503739" cy="830997"/>
          </a:xfrm>
          <a:prstGeom prst="rect">
            <a:avLst/>
          </a:prstGeom>
          <a:noFill/>
        </p:spPr>
        <p:txBody>
          <a:bodyPr wrap="square" rtlCol="0">
            <a:spAutoFit/>
          </a:bodyPr>
          <a:lstStyle/>
          <a:p>
            <a:r>
              <a:rPr kumimoji="1" lang="ja-JP" altLang="en-US" sz="1200" dirty="0">
                <a:latin typeface="UD デジタル 教科書体 NP-B" panose="02020700000000000000" pitchFamily="18" charset="-128"/>
                <a:ea typeface="UD デジタル 教科書体 NP-B" panose="02020700000000000000" pitchFamily="18" charset="-128"/>
              </a:rPr>
              <a:t>希望に応じて</a:t>
            </a:r>
            <a:r>
              <a:rPr kumimoji="1" lang="ja-JP" altLang="en-US" sz="1200" u="sng" dirty="0">
                <a:latin typeface="UD デジタル 教科書体 NP-B" panose="02020700000000000000" pitchFamily="18" charset="-128"/>
                <a:ea typeface="UD デジタル 教科書体 NP-B" panose="02020700000000000000" pitchFamily="18" charset="-128"/>
              </a:rPr>
              <a:t>　　</a:t>
            </a:r>
            <a:r>
              <a:rPr kumimoji="1" lang="ja-JP" altLang="en-US" sz="1200" dirty="0">
                <a:latin typeface="UD デジタル 教科書体 NP-B" panose="02020700000000000000" pitchFamily="18" charset="-128"/>
                <a:ea typeface="UD デジタル 教科書体 NP-B" panose="02020700000000000000" pitchFamily="18" charset="-128"/>
              </a:rPr>
              <a:t>日間の体験利用が可能です。</a:t>
            </a:r>
            <a:endParaRPr kumimoji="1"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実際に事業所で過ごしてみることで、自分に合っているか</a:t>
            </a:r>
            <a:endParaRPr lang="en-US" altLang="ja-JP" sz="1200" dirty="0">
              <a:latin typeface="UD デジタル 教科書体 NP-B" panose="02020700000000000000" pitchFamily="18" charset="-128"/>
              <a:ea typeface="UD デジタル 教科書体 NP-B" panose="02020700000000000000" pitchFamily="18" charset="-128"/>
            </a:endParaRPr>
          </a:p>
          <a:p>
            <a:r>
              <a:rPr kumimoji="1" lang="ja-JP" altLang="en-US" sz="1200" dirty="0">
                <a:latin typeface="UD デジタル 教科書体 NP-B" panose="02020700000000000000" pitchFamily="18" charset="-128"/>
                <a:ea typeface="UD デジタル 教科書体 NP-B" panose="02020700000000000000" pitchFamily="18" charset="-128"/>
              </a:rPr>
              <a:t>などを確認し、気になることや不安を解決していきます。</a:t>
            </a:r>
            <a:endParaRPr kumimoji="1" lang="en-US" altLang="ja-JP" sz="1200" dirty="0">
              <a:latin typeface="UD デジタル 教科書体 NP-B" panose="02020700000000000000" pitchFamily="18" charset="-128"/>
              <a:ea typeface="UD デジタル 教科書体 NP-B" panose="02020700000000000000" pitchFamily="18" charset="-128"/>
            </a:endParaRPr>
          </a:p>
          <a:p>
            <a:r>
              <a:rPr lang="en-US" altLang="ja-JP" sz="1200" dirty="0">
                <a:latin typeface="UD デジタル 教科書体 NP-B" panose="02020700000000000000" pitchFamily="18" charset="-128"/>
                <a:ea typeface="UD デジタル 教科書体 NP-B" panose="02020700000000000000" pitchFamily="18" charset="-128"/>
              </a:rPr>
              <a:t>※</a:t>
            </a:r>
            <a:r>
              <a:rPr lang="ja-JP" altLang="en-US" sz="1200" dirty="0">
                <a:latin typeface="UD デジタル 教科書体 NP-B" panose="02020700000000000000" pitchFamily="18" charset="-128"/>
                <a:ea typeface="UD デジタル 教科書体 NP-B" panose="02020700000000000000" pitchFamily="18" charset="-128"/>
              </a:rPr>
              <a:t>体験利用終了後にご利用の意思を確認します。</a:t>
            </a:r>
            <a:endParaRPr kumimoji="1" lang="en-US" altLang="ja-JP" sz="1200" dirty="0">
              <a:latin typeface="UD デジタル 教科書体 NP-B" panose="02020700000000000000" pitchFamily="18" charset="-128"/>
              <a:ea typeface="UD デジタル 教科書体 NP-B" panose="02020700000000000000" pitchFamily="18" charset="-128"/>
            </a:endParaRPr>
          </a:p>
        </p:txBody>
      </p:sp>
      <p:sp>
        <p:nvSpPr>
          <p:cNvPr id="58" name="テキスト ボックス 57">
            <a:extLst>
              <a:ext uri="{FF2B5EF4-FFF2-40B4-BE49-F238E27FC236}">
                <a16:creationId xmlns:a16="http://schemas.microsoft.com/office/drawing/2014/main" id="{0D3B1E0A-E070-B616-0509-499B0A316357}"/>
              </a:ext>
            </a:extLst>
          </p:cNvPr>
          <p:cNvSpPr txBox="1"/>
          <p:nvPr/>
        </p:nvSpPr>
        <p:spPr>
          <a:xfrm>
            <a:off x="2550913" y="6006073"/>
            <a:ext cx="4503739" cy="1569660"/>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利用を希望する場合、</a:t>
            </a:r>
            <a:endParaRPr lang="en-US" altLang="ja-JP" sz="1200" dirty="0">
              <a:latin typeface="UD デジタル 教科書体 NP-B" panose="02020700000000000000" pitchFamily="18" charset="-128"/>
              <a:ea typeface="UD デジタル 教科書体 NP-B" panose="02020700000000000000" pitchFamily="18" charset="-128"/>
            </a:endParaRPr>
          </a:p>
          <a:p>
            <a:r>
              <a:rPr kumimoji="1" lang="ja-JP" altLang="en-US" sz="1200" dirty="0">
                <a:latin typeface="UD デジタル 教科書体 NP-B" panose="02020700000000000000" pitchFamily="18" charset="-128"/>
                <a:ea typeface="UD デジタル 教科書体 NP-B" panose="02020700000000000000" pitchFamily="18" charset="-128"/>
              </a:rPr>
              <a:t>ひかりワークスに通所するために必要な手続きを行います。</a:t>
            </a:r>
            <a:endParaRPr kumimoji="1" lang="en-US" altLang="ja-JP" sz="1200" dirty="0">
              <a:latin typeface="UD デジタル 教科書体 NP-B" panose="02020700000000000000" pitchFamily="18" charset="-128"/>
              <a:ea typeface="UD デジタル 教科書体 NP-B" panose="02020700000000000000" pitchFamily="18" charset="-128"/>
            </a:endParaRPr>
          </a:p>
          <a:p>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　サービス等利用計画作成</a:t>
            </a:r>
            <a:endParaRPr lang="en-US" altLang="ja-JP" sz="1200" dirty="0">
              <a:latin typeface="UD デジタル 教科書体 NP-B" panose="02020700000000000000" pitchFamily="18" charset="-128"/>
              <a:ea typeface="UD デジタル 教科書体 NP-B" panose="02020700000000000000" pitchFamily="18" charset="-128"/>
            </a:endParaRPr>
          </a:p>
          <a:p>
            <a:r>
              <a:rPr kumimoji="1" lang="ja-JP" altLang="en-US" sz="1200" dirty="0">
                <a:latin typeface="UD デジタル 教科書体 NP-B" panose="02020700000000000000" pitchFamily="18" charset="-128"/>
                <a:ea typeface="UD デジタル 教科書体 NP-B" panose="02020700000000000000" pitchFamily="18" charset="-128"/>
              </a:rPr>
              <a:t>□　受給者証申請</a:t>
            </a:r>
            <a:endParaRPr kumimoji="1"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　支給決定</a:t>
            </a:r>
            <a:endParaRPr lang="en-US" altLang="ja-JP" sz="1200" dirty="0">
              <a:latin typeface="UD デジタル 教科書体 NP-B" panose="02020700000000000000" pitchFamily="18" charset="-128"/>
              <a:ea typeface="UD デジタル 教科書体 NP-B" panose="02020700000000000000" pitchFamily="18" charset="-128"/>
            </a:endParaRPr>
          </a:p>
          <a:p>
            <a:r>
              <a:rPr kumimoji="1" lang="ja-JP" altLang="en-US" sz="1200" dirty="0">
                <a:latin typeface="UD デジタル 教科書体 NP-B" panose="02020700000000000000" pitchFamily="18" charset="-128"/>
                <a:ea typeface="UD デジタル 教科書体 NP-B" panose="02020700000000000000" pitchFamily="18" charset="-128"/>
              </a:rPr>
              <a:t>□　重要事項説明</a:t>
            </a:r>
            <a:endParaRPr kumimoji="1"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　利用契約</a:t>
            </a:r>
            <a:endParaRPr kumimoji="1" lang="en-US" altLang="ja-JP" sz="1200" dirty="0">
              <a:latin typeface="UD デジタル 教科書体 NP-B" panose="02020700000000000000" pitchFamily="18" charset="-128"/>
              <a:ea typeface="UD デジタル 教科書体 NP-B" panose="02020700000000000000" pitchFamily="18" charset="-128"/>
            </a:endParaRPr>
          </a:p>
        </p:txBody>
      </p:sp>
      <p:sp>
        <p:nvSpPr>
          <p:cNvPr id="59" name="テキスト ボックス 58">
            <a:extLst>
              <a:ext uri="{FF2B5EF4-FFF2-40B4-BE49-F238E27FC236}">
                <a16:creationId xmlns:a16="http://schemas.microsoft.com/office/drawing/2014/main" id="{B8F8A4A4-48D2-BB3D-F4EE-7C6B653DC887}"/>
              </a:ext>
            </a:extLst>
          </p:cNvPr>
          <p:cNvSpPr txBox="1"/>
          <p:nvPr/>
        </p:nvSpPr>
        <p:spPr>
          <a:xfrm>
            <a:off x="2494722" y="8487719"/>
            <a:ext cx="4503739" cy="276999"/>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ご自身が希望する就職に向かって訓練を開始します。</a:t>
            </a:r>
            <a:endParaRPr kumimoji="1" lang="en-US" altLang="ja-JP" sz="1200" dirty="0">
              <a:latin typeface="UD デジタル 教科書体 NP-B" panose="02020700000000000000" pitchFamily="18" charset="-128"/>
              <a:ea typeface="UD デジタル 教科書体 NP-B" panose="02020700000000000000" pitchFamily="18" charset="-128"/>
            </a:endParaRPr>
          </a:p>
        </p:txBody>
      </p:sp>
      <p:sp>
        <p:nvSpPr>
          <p:cNvPr id="3" name="楕円 2">
            <a:extLst>
              <a:ext uri="{FF2B5EF4-FFF2-40B4-BE49-F238E27FC236}">
                <a16:creationId xmlns:a16="http://schemas.microsoft.com/office/drawing/2014/main" id="{025BBD4E-95FE-997A-8429-DF9E87FD9DF3}"/>
              </a:ext>
            </a:extLst>
          </p:cNvPr>
          <p:cNvSpPr/>
          <p:nvPr/>
        </p:nvSpPr>
        <p:spPr>
          <a:xfrm>
            <a:off x="713103" y="1731184"/>
            <a:ext cx="1652589" cy="1569660"/>
          </a:xfrm>
          <a:prstGeom prst="ellips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UD デジタル 教科書体 NP-B" panose="02020700000000000000" pitchFamily="18" charset="-128"/>
                <a:ea typeface="UD デジタル 教科書体 NP-B" panose="02020700000000000000" pitchFamily="18" charset="-128"/>
              </a:rPr>
              <a:t>見学・</a:t>
            </a:r>
            <a:endParaRPr kumimoji="1" lang="en-US" altLang="ja-JP" dirty="0">
              <a:latin typeface="UD デジタル 教科書体 NP-B" panose="02020700000000000000" pitchFamily="18" charset="-128"/>
              <a:ea typeface="UD デジタル 教科書体 NP-B" panose="02020700000000000000" pitchFamily="18" charset="-128"/>
            </a:endParaRPr>
          </a:p>
          <a:p>
            <a:pPr algn="ctr"/>
            <a:r>
              <a:rPr kumimoji="1" lang="ja-JP" altLang="en-US" dirty="0">
                <a:latin typeface="UD デジタル 教科書体 NP-B" panose="02020700000000000000" pitchFamily="18" charset="-128"/>
                <a:ea typeface="UD デジタル 教科書体 NP-B" panose="02020700000000000000" pitchFamily="18" charset="-128"/>
              </a:rPr>
              <a:t>相談</a:t>
            </a:r>
          </a:p>
        </p:txBody>
      </p:sp>
      <p:sp>
        <p:nvSpPr>
          <p:cNvPr id="68" name="楕円 67">
            <a:extLst>
              <a:ext uri="{FF2B5EF4-FFF2-40B4-BE49-F238E27FC236}">
                <a16:creationId xmlns:a16="http://schemas.microsoft.com/office/drawing/2014/main" id="{8D20B328-DF2C-1CF2-E632-C46FF4B7E6CB}"/>
              </a:ext>
            </a:extLst>
          </p:cNvPr>
          <p:cNvSpPr/>
          <p:nvPr/>
        </p:nvSpPr>
        <p:spPr>
          <a:xfrm>
            <a:off x="728345" y="3792421"/>
            <a:ext cx="1652589" cy="1569660"/>
          </a:xfrm>
          <a:prstGeom prst="ellips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UD デジタル 教科書体 NP-B" panose="02020700000000000000" pitchFamily="18" charset="-128"/>
                <a:ea typeface="UD デジタル 教科書体 NP-B" panose="02020700000000000000" pitchFamily="18" charset="-128"/>
              </a:rPr>
              <a:t>体験利用</a:t>
            </a:r>
          </a:p>
        </p:txBody>
      </p:sp>
      <p:sp>
        <p:nvSpPr>
          <p:cNvPr id="69" name="楕円 68">
            <a:extLst>
              <a:ext uri="{FF2B5EF4-FFF2-40B4-BE49-F238E27FC236}">
                <a16:creationId xmlns:a16="http://schemas.microsoft.com/office/drawing/2014/main" id="{365A704B-5C64-F21C-1197-499B55064C3E}"/>
              </a:ext>
            </a:extLst>
          </p:cNvPr>
          <p:cNvSpPr/>
          <p:nvPr/>
        </p:nvSpPr>
        <p:spPr>
          <a:xfrm>
            <a:off x="713105" y="5926021"/>
            <a:ext cx="1652589" cy="1569660"/>
          </a:xfrm>
          <a:prstGeom prst="ellips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UD デジタル 教科書体 NP-B" panose="02020700000000000000" pitchFamily="18" charset="-128"/>
                <a:ea typeface="UD デジタル 教科書体 NP-B" panose="02020700000000000000" pitchFamily="18" charset="-128"/>
              </a:rPr>
              <a:t>利用</a:t>
            </a:r>
            <a:endParaRPr lang="en-US" altLang="ja-JP" dirty="0">
              <a:latin typeface="UD デジタル 教科書体 NP-B" panose="02020700000000000000" pitchFamily="18" charset="-128"/>
              <a:ea typeface="UD デジタル 教科書体 NP-B" panose="02020700000000000000" pitchFamily="18" charset="-128"/>
            </a:endParaRPr>
          </a:p>
          <a:p>
            <a:pPr algn="ctr"/>
            <a:r>
              <a:rPr lang="ja-JP" altLang="en-US" dirty="0">
                <a:latin typeface="UD デジタル 教科書体 NP-B" panose="02020700000000000000" pitchFamily="18" charset="-128"/>
                <a:ea typeface="UD デジタル 教科書体 NP-B" panose="02020700000000000000" pitchFamily="18" charset="-128"/>
              </a:rPr>
              <a:t>手続き</a:t>
            </a:r>
            <a:endParaRPr kumimoji="1" lang="ja-JP" altLang="en-US" dirty="0">
              <a:latin typeface="UD デジタル 教科書体 NP-B" panose="02020700000000000000" pitchFamily="18" charset="-128"/>
              <a:ea typeface="UD デジタル 教科書体 NP-B" panose="02020700000000000000" pitchFamily="18" charset="-128"/>
            </a:endParaRPr>
          </a:p>
        </p:txBody>
      </p:sp>
      <p:sp>
        <p:nvSpPr>
          <p:cNvPr id="70" name="楕円 69">
            <a:extLst>
              <a:ext uri="{FF2B5EF4-FFF2-40B4-BE49-F238E27FC236}">
                <a16:creationId xmlns:a16="http://schemas.microsoft.com/office/drawing/2014/main" id="{1B072665-E324-B6CC-8D2C-00164B295A8C}"/>
              </a:ext>
            </a:extLst>
          </p:cNvPr>
          <p:cNvSpPr/>
          <p:nvPr/>
        </p:nvSpPr>
        <p:spPr>
          <a:xfrm>
            <a:off x="728410" y="7876056"/>
            <a:ext cx="1652589" cy="1569660"/>
          </a:xfrm>
          <a:prstGeom prst="ellipse">
            <a:avLst/>
          </a:prstGeom>
          <a:solidFill>
            <a:srgbClr val="AACC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UD デジタル 教科書体 NP-B" panose="02020700000000000000" pitchFamily="18" charset="-128"/>
                <a:ea typeface="UD デジタル 教科書体 NP-B" panose="02020700000000000000" pitchFamily="18" charset="-128"/>
              </a:rPr>
              <a:t>利用開始</a:t>
            </a:r>
            <a:endParaRPr lang="en-US" altLang="ja-JP" dirty="0">
              <a:latin typeface="UD デジタル 教科書体 NP-B" panose="02020700000000000000" pitchFamily="18" charset="-128"/>
              <a:ea typeface="UD デジタル 教科書体 NP-B" panose="02020700000000000000" pitchFamily="18" charset="-128"/>
            </a:endParaRPr>
          </a:p>
        </p:txBody>
      </p:sp>
      <p:cxnSp>
        <p:nvCxnSpPr>
          <p:cNvPr id="7" name="直線矢印コネクタ 6">
            <a:extLst>
              <a:ext uri="{FF2B5EF4-FFF2-40B4-BE49-F238E27FC236}">
                <a16:creationId xmlns:a16="http://schemas.microsoft.com/office/drawing/2014/main" id="{2A18BC25-FE03-37A6-D01C-678A5E8B6C6F}"/>
              </a:ext>
            </a:extLst>
          </p:cNvPr>
          <p:cNvCxnSpPr>
            <a:endCxn id="68" idx="0"/>
          </p:cNvCxnSpPr>
          <p:nvPr/>
        </p:nvCxnSpPr>
        <p:spPr>
          <a:xfrm>
            <a:off x="1554639" y="3300844"/>
            <a:ext cx="1" cy="491577"/>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線矢印コネクタ 70">
            <a:extLst>
              <a:ext uri="{FF2B5EF4-FFF2-40B4-BE49-F238E27FC236}">
                <a16:creationId xmlns:a16="http://schemas.microsoft.com/office/drawing/2014/main" id="{B27800E6-4480-5C4A-9C0B-D2F3A4ACF9D2}"/>
              </a:ext>
            </a:extLst>
          </p:cNvPr>
          <p:cNvCxnSpPr>
            <a:cxnSpLocks/>
            <a:endCxn id="69" idx="0"/>
          </p:cNvCxnSpPr>
          <p:nvPr/>
        </p:nvCxnSpPr>
        <p:spPr>
          <a:xfrm>
            <a:off x="1539400" y="5360998"/>
            <a:ext cx="0" cy="565023"/>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線矢印コネクタ 71">
            <a:extLst>
              <a:ext uri="{FF2B5EF4-FFF2-40B4-BE49-F238E27FC236}">
                <a16:creationId xmlns:a16="http://schemas.microsoft.com/office/drawing/2014/main" id="{77C88D9A-C632-F1CA-4344-04C6D1BEF071}"/>
              </a:ext>
            </a:extLst>
          </p:cNvPr>
          <p:cNvCxnSpPr>
            <a:cxnSpLocks/>
          </p:cNvCxnSpPr>
          <p:nvPr/>
        </p:nvCxnSpPr>
        <p:spPr>
          <a:xfrm flipH="1">
            <a:off x="1537865" y="7495681"/>
            <a:ext cx="1532" cy="38037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0423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76" name="正方形/長方形 75">
            <a:extLst>
              <a:ext uri="{FF2B5EF4-FFF2-40B4-BE49-F238E27FC236}">
                <a16:creationId xmlns:a16="http://schemas.microsoft.com/office/drawing/2014/main" id="{9FF74669-0510-DA6A-15F6-DE992C280B98}"/>
              </a:ext>
            </a:extLst>
          </p:cNvPr>
          <p:cNvSpPr/>
          <p:nvPr/>
        </p:nvSpPr>
        <p:spPr>
          <a:xfrm>
            <a:off x="362652" y="1333625"/>
            <a:ext cx="6804077" cy="4198495"/>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029270B5-8EFD-BE67-D3F7-CA70110AA028}"/>
              </a:ext>
            </a:extLst>
          </p:cNvPr>
          <p:cNvSpPr txBox="1"/>
          <p:nvPr/>
        </p:nvSpPr>
        <p:spPr>
          <a:xfrm>
            <a:off x="230631" y="260360"/>
            <a:ext cx="7035357" cy="461665"/>
          </a:xfrm>
          <a:prstGeom prst="rect">
            <a:avLst/>
          </a:prstGeom>
          <a:noFill/>
        </p:spPr>
        <p:txBody>
          <a:bodyPr wrap="square" rtlCol="0">
            <a:spAutoFit/>
          </a:bodyPr>
          <a:lstStyle/>
          <a:p>
            <a:pPr algn="ctr"/>
            <a:r>
              <a:rPr lang="ja-JP" altLang="en-US" sz="2400" b="1" spc="-150" dirty="0">
                <a:solidFill>
                  <a:schemeClr val="bg1"/>
                </a:solidFill>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ご利用にあたり重要なこと</a:t>
            </a:r>
            <a:endPar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endParaRP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5" name="グループ化 34">
            <a:extLst>
              <a:ext uri="{FF2B5EF4-FFF2-40B4-BE49-F238E27FC236}">
                <a16:creationId xmlns:a16="http://schemas.microsoft.com/office/drawing/2014/main" id="{63CF68F7-7E3B-E6F3-0C7D-1283769F5C67}"/>
              </a:ext>
            </a:extLst>
          </p:cNvPr>
          <p:cNvGrpSpPr/>
          <p:nvPr/>
        </p:nvGrpSpPr>
        <p:grpSpPr>
          <a:xfrm>
            <a:off x="510420" y="1475642"/>
            <a:ext cx="464496" cy="488574"/>
            <a:chOff x="372104" y="2098946"/>
            <a:chExt cx="464496" cy="488574"/>
          </a:xfrm>
        </p:grpSpPr>
        <p:grpSp>
          <p:nvGrpSpPr>
            <p:cNvPr id="36" name="Group 4">
              <a:extLst>
                <a:ext uri="{FF2B5EF4-FFF2-40B4-BE49-F238E27FC236}">
                  <a16:creationId xmlns:a16="http://schemas.microsoft.com/office/drawing/2014/main" id="{87D68602-9247-46F8-455A-8F5BB5528366}"/>
                </a:ext>
              </a:extLst>
            </p:cNvPr>
            <p:cNvGrpSpPr>
              <a:grpSpLocks noChangeAspect="1"/>
            </p:cNvGrpSpPr>
            <p:nvPr/>
          </p:nvGrpSpPr>
          <p:grpSpPr bwMode="auto">
            <a:xfrm>
              <a:off x="372104" y="2098946"/>
              <a:ext cx="464496" cy="461664"/>
              <a:chOff x="-600" y="2362"/>
              <a:chExt cx="328" cy="326"/>
            </a:xfrm>
            <a:solidFill>
              <a:srgbClr val="AACC09"/>
            </a:solidFill>
          </p:grpSpPr>
          <p:sp>
            <p:nvSpPr>
              <p:cNvPr id="55" name="Freeform 5">
                <a:extLst>
                  <a:ext uri="{FF2B5EF4-FFF2-40B4-BE49-F238E27FC236}">
                    <a16:creationId xmlns:a16="http://schemas.microsoft.com/office/drawing/2014/main" id="{07E5AF44-ED3C-F156-9FE5-A5DB99E0AA8F}"/>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56" name="Freeform 6">
                <a:extLst>
                  <a:ext uri="{FF2B5EF4-FFF2-40B4-BE49-F238E27FC236}">
                    <a16:creationId xmlns:a16="http://schemas.microsoft.com/office/drawing/2014/main" id="{A780054C-F07B-00DA-05D9-79967BE06420}"/>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54" name="テキスト ボックス 53">
              <a:extLst>
                <a:ext uri="{FF2B5EF4-FFF2-40B4-BE49-F238E27FC236}">
                  <a16:creationId xmlns:a16="http://schemas.microsoft.com/office/drawing/2014/main" id="{84351963-1731-AA3D-7552-1E10C94CC9F9}"/>
                </a:ext>
              </a:extLst>
            </p:cNvPr>
            <p:cNvSpPr txBox="1"/>
            <p:nvPr/>
          </p:nvSpPr>
          <p:spPr>
            <a:xfrm>
              <a:off x="406604" y="2125855"/>
              <a:ext cx="393056"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57" name="テキスト ボックス 56">
            <a:extLst>
              <a:ext uri="{FF2B5EF4-FFF2-40B4-BE49-F238E27FC236}">
                <a16:creationId xmlns:a16="http://schemas.microsoft.com/office/drawing/2014/main" id="{676A407B-ADA3-69B1-5B39-DF099024C2C6}"/>
              </a:ext>
            </a:extLst>
          </p:cNvPr>
          <p:cNvSpPr txBox="1"/>
          <p:nvPr/>
        </p:nvSpPr>
        <p:spPr>
          <a:xfrm>
            <a:off x="509587" y="1509312"/>
            <a:ext cx="6539667" cy="4508927"/>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　　</a:t>
            </a:r>
            <a:r>
              <a:rPr lang="ja-JP" altLang="en-US" dirty="0">
                <a:latin typeface="UD デジタル 教科書体 NP-B" panose="02020700000000000000" pitchFamily="18" charset="-128"/>
                <a:ea typeface="UD デジタル 教科書体 NP-B" panose="02020700000000000000" pitchFamily="18" charset="-128"/>
              </a:rPr>
              <a:t>通所と欠席などの事前連絡</a:t>
            </a:r>
            <a:endParaRPr kumimoji="1" lang="en-US" altLang="ja-JP" sz="1300" dirty="0">
              <a:latin typeface="UD デジタル 教科書体 NP-B" panose="02020700000000000000" pitchFamily="18" charset="-128"/>
              <a:ea typeface="UD デジタル 教科書体 NP-B" panose="02020700000000000000" pitchFamily="18" charset="-128"/>
            </a:endParaRPr>
          </a:p>
          <a:p>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3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自分に合った、または希望する働き方を探すために、安定した通所を目指しましょう。</a:t>
            </a:r>
            <a:endParaRPr lang="en-US" altLang="ja-JP" sz="1200" dirty="0">
              <a:latin typeface="UD デジタル 教科書体 NP-B" panose="02020700000000000000" pitchFamily="18" charset="-128"/>
              <a:ea typeface="UD デジタル 教科書体 NP-B" panose="02020700000000000000" pitchFamily="18" charset="-128"/>
            </a:endParaRPr>
          </a:p>
          <a:p>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このような理由で通所に迷うことがあるかもしれません</a:t>
            </a:r>
            <a:r>
              <a:rPr lang="en-US" altLang="ja-JP" sz="1200" dirty="0">
                <a:latin typeface="UD デジタル 教科書体 NP-B" panose="02020700000000000000" pitchFamily="18" charset="-128"/>
                <a:ea typeface="UD デジタル 教科書体 NP-B" panose="02020700000000000000" pitchFamily="18" charset="-128"/>
              </a:rPr>
              <a:t>…</a:t>
            </a:r>
          </a:p>
          <a:p>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・なんとなく体調が悪い</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・寝坊した</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・体が重い</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・気分が乗らない</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・天気が悪い</a:t>
            </a:r>
            <a:endParaRPr lang="en-US" altLang="ja-JP" sz="1200" dirty="0">
              <a:latin typeface="UD デジタル 教科書体 NP-B" panose="02020700000000000000" pitchFamily="18" charset="-128"/>
              <a:ea typeface="UD デジタル 教科書体 NP-B" panose="02020700000000000000" pitchFamily="18" charset="-128"/>
            </a:endParaRPr>
          </a:p>
          <a:p>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私たちと一緒に！</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事前にできそうな対策や対処法を訓練内で見つけ、実践していきましょう！</a:t>
            </a:r>
            <a:endParaRPr lang="en-US" altLang="ja-JP" sz="1200" dirty="0">
              <a:latin typeface="UD デジタル 教科書体 NP-B" panose="02020700000000000000" pitchFamily="18" charset="-128"/>
              <a:ea typeface="UD デジタル 教科書体 NP-B" panose="02020700000000000000" pitchFamily="18" charset="-128"/>
            </a:endParaRPr>
          </a:p>
          <a:p>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やむを得ず遅刻、欠席する場合は、必ず事前の報告・連絡の徹底をお願いします。</a:t>
            </a:r>
            <a:endParaRPr lang="en-US" altLang="ja-JP" sz="1200" dirty="0">
              <a:latin typeface="UD デジタル 教科書体 NP-B" panose="02020700000000000000" pitchFamily="18" charset="-128"/>
              <a:ea typeface="UD デジタル 教科書体 NP-B" panose="02020700000000000000" pitchFamily="18" charset="-128"/>
            </a:endParaRPr>
          </a:p>
          <a:p>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連絡先：　</a:t>
            </a:r>
            <a:r>
              <a:rPr lang="en-US" altLang="ja-JP" sz="1200" dirty="0">
                <a:latin typeface="UD デジタル 教科書体 NP-B" panose="02020700000000000000" pitchFamily="18" charset="-128"/>
                <a:ea typeface="UD デジタル 教科書体 NP-B" panose="02020700000000000000" pitchFamily="18" charset="-128"/>
              </a:rPr>
              <a:t>0848-38-2062</a:t>
            </a:r>
          </a:p>
          <a:p>
            <a:r>
              <a:rPr lang="ja-JP" altLang="en-US" sz="1200" dirty="0">
                <a:latin typeface="UD デジタル 教科書体 NP-B" panose="02020700000000000000" pitchFamily="18" charset="-128"/>
                <a:ea typeface="UD デジタル 教科書体 NP-B" panose="02020700000000000000" pitchFamily="18" charset="-128"/>
              </a:rPr>
              <a:t>営業時間：　</a:t>
            </a:r>
            <a:r>
              <a:rPr lang="en-US" altLang="ja-JP" sz="1200" dirty="0">
                <a:latin typeface="UD デジタル 教科書体 NP-B" panose="02020700000000000000" pitchFamily="18" charset="-128"/>
                <a:ea typeface="UD デジタル 教科書体 NP-B" panose="02020700000000000000" pitchFamily="18" charset="-128"/>
              </a:rPr>
              <a:t>9:30</a:t>
            </a:r>
            <a:r>
              <a:rPr lang="ja-JP" altLang="en-US" sz="1200" dirty="0">
                <a:latin typeface="UD デジタル 教科書体 NP-B" panose="02020700000000000000" pitchFamily="18" charset="-128"/>
                <a:ea typeface="UD デジタル 教科書体 NP-B" panose="02020700000000000000" pitchFamily="18" charset="-128"/>
              </a:rPr>
              <a:t>～</a:t>
            </a:r>
            <a:r>
              <a:rPr lang="en-US" altLang="ja-JP" sz="1200" dirty="0">
                <a:latin typeface="UD デジタル 教科書体 NP-B" panose="02020700000000000000" pitchFamily="18" charset="-128"/>
                <a:ea typeface="UD デジタル 教科書体 NP-B" panose="02020700000000000000" pitchFamily="18" charset="-128"/>
              </a:rPr>
              <a:t>15:00</a:t>
            </a:r>
          </a:p>
          <a:p>
            <a:endParaRPr kumimoji="1" lang="en-US" altLang="ja-JP" sz="1300" b="1" dirty="0">
              <a:latin typeface="UD デジタル 教科書体 NP-B" panose="02020700000000000000" pitchFamily="18" charset="-128"/>
              <a:ea typeface="UD デジタル 教科書体 NP-B" panose="02020700000000000000" pitchFamily="18" charset="-128"/>
            </a:endParaRPr>
          </a:p>
          <a:p>
            <a:endParaRPr lang="en-US" altLang="ja-JP" sz="1300" b="1" dirty="0">
              <a:latin typeface="メイリオ" panose="020B0604030504040204" pitchFamily="50" charset="-128"/>
              <a:ea typeface="メイリオ" panose="020B0604030504040204" pitchFamily="50" charset="-128"/>
            </a:endParaRPr>
          </a:p>
          <a:p>
            <a:endParaRPr kumimoji="1" lang="ja-JP" altLang="en-US" sz="1300" b="1" dirty="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B8149DBC-C04E-97A0-3961-70DDF1A2A008}"/>
              </a:ext>
            </a:extLst>
          </p:cNvPr>
          <p:cNvSpPr/>
          <p:nvPr/>
        </p:nvSpPr>
        <p:spPr>
          <a:xfrm>
            <a:off x="393132" y="5798945"/>
            <a:ext cx="6804077" cy="4198495"/>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61" name="グループ化 60">
            <a:extLst>
              <a:ext uri="{FF2B5EF4-FFF2-40B4-BE49-F238E27FC236}">
                <a16:creationId xmlns:a16="http://schemas.microsoft.com/office/drawing/2014/main" id="{4029BE61-AB2A-4177-35D8-0D252B3DF06B}"/>
              </a:ext>
            </a:extLst>
          </p:cNvPr>
          <p:cNvGrpSpPr/>
          <p:nvPr/>
        </p:nvGrpSpPr>
        <p:grpSpPr>
          <a:xfrm>
            <a:off x="525706" y="5940962"/>
            <a:ext cx="492444" cy="488574"/>
            <a:chOff x="356910" y="2098946"/>
            <a:chExt cx="492444" cy="488574"/>
          </a:xfrm>
        </p:grpSpPr>
        <p:grpSp>
          <p:nvGrpSpPr>
            <p:cNvPr id="62" name="Group 4">
              <a:extLst>
                <a:ext uri="{FF2B5EF4-FFF2-40B4-BE49-F238E27FC236}">
                  <a16:creationId xmlns:a16="http://schemas.microsoft.com/office/drawing/2014/main" id="{8DC93589-E4A9-68DD-56E2-4AB84959CAAC}"/>
                </a:ext>
              </a:extLst>
            </p:cNvPr>
            <p:cNvGrpSpPr>
              <a:grpSpLocks noChangeAspect="1"/>
            </p:cNvGrpSpPr>
            <p:nvPr/>
          </p:nvGrpSpPr>
          <p:grpSpPr bwMode="auto">
            <a:xfrm>
              <a:off x="372104" y="2098946"/>
              <a:ext cx="464496" cy="461664"/>
              <a:chOff x="-600" y="2362"/>
              <a:chExt cx="328" cy="326"/>
            </a:xfrm>
            <a:solidFill>
              <a:srgbClr val="AACC09"/>
            </a:solidFill>
          </p:grpSpPr>
          <p:sp>
            <p:nvSpPr>
              <p:cNvPr id="64" name="Freeform 5">
                <a:extLst>
                  <a:ext uri="{FF2B5EF4-FFF2-40B4-BE49-F238E27FC236}">
                    <a16:creationId xmlns:a16="http://schemas.microsoft.com/office/drawing/2014/main" id="{21832AA2-1940-8282-5275-800E24DABD82}"/>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65" name="Freeform 6">
                <a:extLst>
                  <a:ext uri="{FF2B5EF4-FFF2-40B4-BE49-F238E27FC236}">
                    <a16:creationId xmlns:a16="http://schemas.microsoft.com/office/drawing/2014/main" id="{8000E78C-3C5B-3C70-83FF-E9FBC92D52D2}"/>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63" name="テキスト ボックス 62">
              <a:extLst>
                <a:ext uri="{FF2B5EF4-FFF2-40B4-BE49-F238E27FC236}">
                  <a16:creationId xmlns:a16="http://schemas.microsoft.com/office/drawing/2014/main" id="{21F0CF2E-8D11-D234-8AC3-98CC233492CC}"/>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２</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66" name="テキスト ボックス 65">
            <a:extLst>
              <a:ext uri="{FF2B5EF4-FFF2-40B4-BE49-F238E27FC236}">
                <a16:creationId xmlns:a16="http://schemas.microsoft.com/office/drawing/2014/main" id="{08C09B45-8BD0-F7D9-57AF-D526CC815D84}"/>
              </a:ext>
            </a:extLst>
          </p:cNvPr>
          <p:cNvSpPr txBox="1"/>
          <p:nvPr/>
        </p:nvSpPr>
        <p:spPr>
          <a:xfrm>
            <a:off x="512852" y="5987592"/>
            <a:ext cx="6539667" cy="3770263"/>
          </a:xfrm>
          <a:prstGeom prst="rect">
            <a:avLst/>
          </a:prstGeom>
          <a:noFill/>
        </p:spPr>
        <p:txBody>
          <a:bodyPr wrap="square" rtlCol="0">
            <a:spAutoFit/>
          </a:bodyPr>
          <a:lstStyle/>
          <a:p>
            <a:r>
              <a:rPr kumimoji="1" lang="ja-JP" altLang="en-US" dirty="0">
                <a:latin typeface="UD デジタル 教科書体 NP-B" panose="02020700000000000000" pitchFamily="18" charset="-128"/>
                <a:ea typeface="UD デジタル 教科書体 NP-B" panose="02020700000000000000" pitchFamily="18" charset="-128"/>
              </a:rPr>
              <a:t>　　実績記録表</a:t>
            </a:r>
            <a:endParaRPr kumimoji="1" lang="en-US" altLang="ja-JP" sz="1300" dirty="0">
              <a:latin typeface="UD デジタル 教科書体 NP-B" panose="02020700000000000000" pitchFamily="18" charset="-128"/>
              <a:ea typeface="UD デジタル 教科書体 NP-B" panose="02020700000000000000" pitchFamily="18" charset="-128"/>
            </a:endParaRPr>
          </a:p>
          <a:p>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300" dirty="0">
              <a:latin typeface="UD デジタル 教科書体 NP-B" panose="02020700000000000000" pitchFamily="18" charset="-128"/>
              <a:ea typeface="UD デジタル 教科書体 NP-B" panose="02020700000000000000" pitchFamily="18" charset="-128"/>
            </a:endParaRPr>
          </a:p>
          <a:p>
            <a:r>
              <a:rPr kumimoji="1" lang="ja-JP" altLang="en-US" sz="1300" b="1" dirty="0">
                <a:latin typeface="UD デジタル 教科書体 NP-B" panose="02020700000000000000" pitchFamily="18" charset="-128"/>
                <a:ea typeface="UD デジタル 教科書体 NP-B" panose="02020700000000000000" pitchFamily="18" charset="-128"/>
              </a:rPr>
              <a:t>実績記録表とは、通所した日時や活動内容などを記載する用紙になります。</a:t>
            </a:r>
            <a:endParaRPr kumimoji="1"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300" b="1" dirty="0">
                <a:latin typeface="UD デジタル 教科書体 NP-B" panose="02020700000000000000" pitchFamily="18" charset="-128"/>
                <a:ea typeface="UD デジタル 教科書体 NP-B" panose="02020700000000000000" pitchFamily="18" charset="-128"/>
              </a:rPr>
              <a:t>訓練終了時にスタッフへ提出してください。</a:t>
            </a:r>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300" b="1" dirty="0">
                <a:latin typeface="UD デジタル 教科書体 NP-B" panose="02020700000000000000" pitchFamily="18" charset="-128"/>
                <a:ea typeface="UD デジタル 教科書体 NP-B" panose="02020700000000000000" pitchFamily="18" charset="-128"/>
              </a:rPr>
              <a:t>流れ</a:t>
            </a:r>
            <a:endParaRPr lang="en-US" altLang="ja-JP" sz="1300" b="1" dirty="0">
              <a:latin typeface="UD デジタル 教科書体 NP-B" panose="02020700000000000000" pitchFamily="18" charset="-128"/>
              <a:ea typeface="UD デジタル 教科書体 NP-B" panose="02020700000000000000" pitchFamily="18" charset="-128"/>
            </a:endParaRPr>
          </a:p>
          <a:p>
            <a:r>
              <a:rPr kumimoji="1" lang="ja-JP" altLang="en-US" sz="1300" b="1" dirty="0">
                <a:latin typeface="UD デジタル 教科書体 NP-B" panose="02020700000000000000" pitchFamily="18" charset="-128"/>
                <a:ea typeface="UD デジタル 教科書体 NP-B" panose="02020700000000000000" pitchFamily="18" charset="-128"/>
              </a:rPr>
              <a:t>１．その日の訓練時間をスタッフが記入します。</a:t>
            </a:r>
            <a:endParaRPr kumimoji="1"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300" b="1" dirty="0">
                <a:latin typeface="UD デジタル 教科書体 NP-B" panose="02020700000000000000" pitchFamily="18" charset="-128"/>
                <a:ea typeface="UD デジタル 教科書体 NP-B" panose="02020700000000000000" pitchFamily="18" charset="-128"/>
              </a:rPr>
              <a:t>２．実績記録表の内容を確認して、サインをお願いします。</a:t>
            </a:r>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300" b="1" dirty="0">
                <a:latin typeface="UD デジタル 教科書体 NP-B" panose="02020700000000000000" pitchFamily="18" charset="-128"/>
                <a:ea typeface="UD デジタル 教科書体 NP-B" panose="02020700000000000000" pitchFamily="18" charset="-128"/>
              </a:rPr>
              <a:t>実績の種類</a:t>
            </a:r>
            <a:endParaRPr lang="en-US" altLang="ja-JP" sz="1300" b="1" dirty="0">
              <a:latin typeface="UD デジタル 教科書体 NP-B" panose="02020700000000000000" pitchFamily="18" charset="-128"/>
              <a:ea typeface="UD デジタル 教科書体 NP-B" panose="02020700000000000000" pitchFamily="18" charset="-128"/>
            </a:endParaRPr>
          </a:p>
          <a:p>
            <a:endParaRPr kumimoji="1"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300" b="1" dirty="0">
                <a:latin typeface="UD デジタル 教科書体 NP-B" panose="02020700000000000000" pitchFamily="18" charset="-128"/>
                <a:ea typeface="UD デジタル 教科書体 NP-B" panose="02020700000000000000" pitchFamily="18" charset="-128"/>
              </a:rPr>
              <a:t>通常訓練：事業所内での訓練・面談をおこなったとき</a:t>
            </a:r>
            <a:endParaRPr lang="en-US" altLang="ja-JP" sz="1300" b="1" dirty="0">
              <a:latin typeface="UD デジタル 教科書体 NP-B" panose="02020700000000000000" pitchFamily="18" charset="-128"/>
              <a:ea typeface="UD デジタル 教科書体 NP-B" panose="02020700000000000000" pitchFamily="18" charset="-128"/>
            </a:endParaRPr>
          </a:p>
          <a:p>
            <a:r>
              <a:rPr kumimoji="1" lang="ja-JP" altLang="en-US" sz="1300" b="1" dirty="0">
                <a:latin typeface="UD デジタル 教科書体 NP-B" panose="02020700000000000000" pitchFamily="18" charset="-128"/>
                <a:ea typeface="UD デジタル 教科書体 NP-B" panose="02020700000000000000" pitchFamily="18" charset="-128"/>
              </a:rPr>
              <a:t>施設</a:t>
            </a:r>
            <a:r>
              <a:rPr lang="ja-JP" altLang="en-US" sz="1300" b="1" dirty="0">
                <a:latin typeface="UD デジタル 教科書体 NP-B" panose="02020700000000000000" pitchFamily="18" charset="-128"/>
                <a:ea typeface="UD デジタル 教科書体 NP-B" panose="02020700000000000000" pitchFamily="18" charset="-128"/>
              </a:rPr>
              <a:t>外支援：実習先企業等の紹介及び実習の支援。求職活動支援をおこなったとき。</a:t>
            </a:r>
            <a:endParaRPr lang="en-US" altLang="ja-JP" sz="1300" b="1" dirty="0">
              <a:latin typeface="UD デジタル 教科書体 NP-B" panose="02020700000000000000" pitchFamily="18" charset="-128"/>
              <a:ea typeface="UD デジタル 教科書体 NP-B" panose="02020700000000000000" pitchFamily="18" charset="-128"/>
            </a:endParaRPr>
          </a:p>
          <a:p>
            <a:r>
              <a:rPr kumimoji="1" lang="ja-JP" altLang="en-US" sz="1300" b="1" dirty="0">
                <a:latin typeface="UD デジタル 教科書体 NP-B" panose="02020700000000000000" pitchFamily="18" charset="-128"/>
                <a:ea typeface="UD デジタル 教科書体 NP-B" panose="02020700000000000000" pitchFamily="18" charset="-128"/>
              </a:rPr>
              <a:t>移行準備支援：実習先企業の開拓。実習の調整、同行。求職活動に伴う関係機関への</a:t>
            </a:r>
            <a:endParaRPr kumimoji="1" lang="en-US" altLang="ja-JP" sz="1300" b="1" dirty="0">
              <a:latin typeface="UD デジタル 教科書体 NP-B" panose="02020700000000000000" pitchFamily="18" charset="-128"/>
              <a:ea typeface="UD デジタル 教科書体 NP-B" panose="02020700000000000000" pitchFamily="18" charset="-128"/>
            </a:endParaRPr>
          </a:p>
          <a:p>
            <a:r>
              <a:rPr kumimoji="1" lang="ja-JP" altLang="en-US" sz="1300" b="1" dirty="0">
                <a:latin typeface="UD デジタル 教科書体 NP-B" panose="02020700000000000000" pitchFamily="18" charset="-128"/>
                <a:ea typeface="UD デジタル 教科書体 NP-B" panose="02020700000000000000" pitchFamily="18" charset="-128"/>
              </a:rPr>
              <a:t>　　　　　　　同行、各種調整をおこなったとき</a:t>
            </a:r>
            <a:r>
              <a:rPr lang="ja-JP" altLang="en-US" sz="1300" b="1" dirty="0">
                <a:latin typeface="UD デジタル 教科書体 NP-B" panose="02020700000000000000" pitchFamily="18" charset="-128"/>
                <a:ea typeface="UD デジタル 教科書体 NP-B" panose="02020700000000000000" pitchFamily="18" charset="-128"/>
              </a:rPr>
              <a:t>。</a:t>
            </a:r>
            <a:endParaRPr lang="en-US" altLang="ja-JP" sz="1300" b="1" dirty="0">
              <a:latin typeface="UD デジタル 教科書体 NP-B" panose="02020700000000000000" pitchFamily="18" charset="-128"/>
              <a:ea typeface="UD デジタル 教科書体 NP-B" panose="02020700000000000000" pitchFamily="18" charset="-128"/>
            </a:endParaRPr>
          </a:p>
          <a:p>
            <a:r>
              <a:rPr lang="ja-JP" altLang="en-US" sz="1300" b="1" dirty="0">
                <a:latin typeface="UD デジタル 教科書体 NP-B" panose="02020700000000000000" pitchFamily="18" charset="-128"/>
                <a:ea typeface="UD デジタル 教科書体 NP-B" panose="02020700000000000000" pitchFamily="18" charset="-128"/>
              </a:rPr>
              <a:t>欠席：</a:t>
            </a:r>
            <a:r>
              <a:rPr lang="en-US" altLang="ja-JP" sz="1300" b="1" dirty="0">
                <a:latin typeface="UD デジタル 教科書体 NP-B" panose="02020700000000000000" pitchFamily="18" charset="-128"/>
                <a:ea typeface="UD デジタル 教科書体 NP-B" panose="02020700000000000000" pitchFamily="18" charset="-128"/>
              </a:rPr>
              <a:t>2</a:t>
            </a:r>
            <a:r>
              <a:rPr lang="ja-JP" altLang="en-US" sz="1300" b="1" dirty="0">
                <a:latin typeface="UD デジタル 教科書体 NP-B" panose="02020700000000000000" pitchFamily="18" charset="-128"/>
                <a:ea typeface="UD デジタル 教科書体 NP-B" panose="02020700000000000000" pitchFamily="18" charset="-128"/>
              </a:rPr>
              <a:t>営業日以内の欠席連絡に対して、職員が相談や助言をしたとき。</a:t>
            </a:r>
            <a:endParaRPr lang="en-US" altLang="ja-JP" sz="1300" b="1" dirty="0">
              <a:latin typeface="メイリオ" panose="020B0604030504040204" pitchFamily="50" charset="-128"/>
              <a:ea typeface="メイリオ" panose="020B0604030504040204" pitchFamily="50" charset="-128"/>
            </a:endParaRPr>
          </a:p>
          <a:p>
            <a:endParaRPr kumimoji="1" lang="ja-JP" altLang="en-US" sz="1300" b="1"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00138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029270B5-8EFD-BE67-D3F7-CA70110AA028}"/>
              </a:ext>
            </a:extLst>
          </p:cNvPr>
          <p:cNvSpPr txBox="1"/>
          <p:nvPr/>
        </p:nvSpPr>
        <p:spPr>
          <a:xfrm>
            <a:off x="230631" y="260360"/>
            <a:ext cx="7035357" cy="461665"/>
          </a:xfrm>
          <a:prstGeom prst="rect">
            <a:avLst/>
          </a:prstGeom>
          <a:noFill/>
        </p:spPr>
        <p:txBody>
          <a:bodyPr wrap="square" rtlCol="0">
            <a:spAutoFit/>
          </a:bodyPr>
          <a:lstStyle/>
          <a:p>
            <a:pPr algn="ctr"/>
            <a:r>
              <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施設案内</a:t>
            </a: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F265CDE5-256C-7787-9BA1-19419A17C8C0}"/>
              </a:ext>
            </a:extLst>
          </p:cNvPr>
          <p:cNvGrpSpPr/>
          <p:nvPr/>
        </p:nvGrpSpPr>
        <p:grpSpPr>
          <a:xfrm>
            <a:off x="248348" y="1333627"/>
            <a:ext cx="3417185" cy="2732677"/>
            <a:chOff x="362652" y="1333627"/>
            <a:chExt cx="3417185" cy="2732677"/>
          </a:xfrm>
        </p:grpSpPr>
        <p:sp>
          <p:nvSpPr>
            <p:cNvPr id="76" name="正方形/長方形 75">
              <a:extLst>
                <a:ext uri="{FF2B5EF4-FFF2-40B4-BE49-F238E27FC236}">
                  <a16:creationId xmlns:a16="http://schemas.microsoft.com/office/drawing/2014/main" id="{9FF74669-0510-DA6A-15F6-DE992C280B98}"/>
                </a:ext>
              </a:extLst>
            </p:cNvPr>
            <p:cNvSpPr/>
            <p:nvPr/>
          </p:nvSpPr>
          <p:spPr>
            <a:xfrm>
              <a:off x="362652" y="1333627"/>
              <a:ext cx="3417185" cy="2732677"/>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35" name="グループ化 34">
              <a:extLst>
                <a:ext uri="{FF2B5EF4-FFF2-40B4-BE49-F238E27FC236}">
                  <a16:creationId xmlns:a16="http://schemas.microsoft.com/office/drawing/2014/main" id="{63CF68F7-7E3B-E6F3-0C7D-1283769F5C67}"/>
                </a:ext>
              </a:extLst>
            </p:cNvPr>
            <p:cNvGrpSpPr/>
            <p:nvPr/>
          </p:nvGrpSpPr>
          <p:grpSpPr>
            <a:xfrm>
              <a:off x="510420" y="1475642"/>
              <a:ext cx="464496" cy="488574"/>
              <a:chOff x="372104" y="2098946"/>
              <a:chExt cx="464496" cy="488574"/>
            </a:xfrm>
          </p:grpSpPr>
          <p:grpSp>
            <p:nvGrpSpPr>
              <p:cNvPr id="36" name="Group 4">
                <a:extLst>
                  <a:ext uri="{FF2B5EF4-FFF2-40B4-BE49-F238E27FC236}">
                    <a16:creationId xmlns:a16="http://schemas.microsoft.com/office/drawing/2014/main" id="{87D68602-9247-46F8-455A-8F5BB5528366}"/>
                  </a:ext>
                </a:extLst>
              </p:cNvPr>
              <p:cNvGrpSpPr>
                <a:grpSpLocks noChangeAspect="1"/>
              </p:cNvGrpSpPr>
              <p:nvPr/>
            </p:nvGrpSpPr>
            <p:grpSpPr bwMode="auto">
              <a:xfrm>
                <a:off x="372104" y="2098946"/>
                <a:ext cx="464496" cy="461664"/>
                <a:chOff x="-600" y="2362"/>
                <a:chExt cx="328" cy="326"/>
              </a:xfrm>
              <a:solidFill>
                <a:srgbClr val="AACC09"/>
              </a:solidFill>
            </p:grpSpPr>
            <p:sp>
              <p:nvSpPr>
                <p:cNvPr id="55" name="Freeform 5">
                  <a:extLst>
                    <a:ext uri="{FF2B5EF4-FFF2-40B4-BE49-F238E27FC236}">
                      <a16:creationId xmlns:a16="http://schemas.microsoft.com/office/drawing/2014/main" id="{07E5AF44-ED3C-F156-9FE5-A5DB99E0AA8F}"/>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56" name="Freeform 6">
                  <a:extLst>
                    <a:ext uri="{FF2B5EF4-FFF2-40B4-BE49-F238E27FC236}">
                      <a16:creationId xmlns:a16="http://schemas.microsoft.com/office/drawing/2014/main" id="{A780054C-F07B-00DA-05D9-79967BE06420}"/>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54" name="テキスト ボックス 53">
                <a:extLst>
                  <a:ext uri="{FF2B5EF4-FFF2-40B4-BE49-F238E27FC236}">
                    <a16:creationId xmlns:a16="http://schemas.microsoft.com/office/drawing/2014/main" id="{84351963-1731-AA3D-7552-1E10C94CC9F9}"/>
                  </a:ext>
                </a:extLst>
              </p:cNvPr>
              <p:cNvSpPr txBox="1"/>
              <p:nvPr/>
            </p:nvSpPr>
            <p:spPr>
              <a:xfrm>
                <a:off x="406604" y="2125855"/>
                <a:ext cx="393056"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57" name="テキスト ボックス 56">
              <a:extLst>
                <a:ext uri="{FF2B5EF4-FFF2-40B4-BE49-F238E27FC236}">
                  <a16:creationId xmlns:a16="http://schemas.microsoft.com/office/drawing/2014/main" id="{676A407B-ADA3-69B1-5B39-DF099024C2C6}"/>
                </a:ext>
              </a:extLst>
            </p:cNvPr>
            <p:cNvSpPr txBox="1"/>
            <p:nvPr/>
          </p:nvSpPr>
          <p:spPr>
            <a:xfrm>
              <a:off x="489590" y="2130727"/>
              <a:ext cx="3162842" cy="1400383"/>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センター内にはパソコンなどの機密機器や履歴書などの大切な書類がたくさんあります。</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飲み物はペットボトルや</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タンブラーなど、フタ付き</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のものを使用しましょう。</a:t>
              </a:r>
              <a:endParaRPr lang="en-US" altLang="ja-JP" sz="1200" dirty="0">
                <a:latin typeface="UD デジタル 教科書体 NP-B" panose="02020700000000000000" pitchFamily="18" charset="-128"/>
                <a:ea typeface="UD デジタル 教科書体 NP-B" panose="02020700000000000000" pitchFamily="18" charset="-128"/>
              </a:endParaRPr>
            </a:p>
            <a:p>
              <a:endParaRPr kumimoji="1" lang="ja-JP" altLang="en-US" sz="1300" b="1"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6F8D74AA-35AA-77D9-1E19-388E214404A7}"/>
                </a:ext>
              </a:extLst>
            </p:cNvPr>
            <p:cNvSpPr txBox="1"/>
            <p:nvPr/>
          </p:nvSpPr>
          <p:spPr>
            <a:xfrm>
              <a:off x="1009416" y="1465075"/>
              <a:ext cx="2629135" cy="584775"/>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センター内での飲み物</a:t>
              </a:r>
              <a:endParaRPr lang="en-US" altLang="ja-JP" sz="1600" dirty="0">
                <a:latin typeface="UD デジタル 教科書体 NP-B" panose="02020700000000000000" pitchFamily="18" charset="-128"/>
                <a:ea typeface="UD デジタル 教科書体 NP-B" panose="02020700000000000000" pitchFamily="18" charset="-128"/>
              </a:endParaRPr>
            </a:p>
            <a:p>
              <a:r>
                <a:rPr lang="ja-JP" altLang="en-US" sz="1600" dirty="0">
                  <a:latin typeface="UD デジタル 教科書体 NP-B" panose="02020700000000000000" pitchFamily="18" charset="-128"/>
                  <a:ea typeface="UD デジタル 教科書体 NP-B" panose="02020700000000000000" pitchFamily="18" charset="-128"/>
                </a:rPr>
                <a:t>について</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90" name="グループ化 89">
            <a:extLst>
              <a:ext uri="{FF2B5EF4-FFF2-40B4-BE49-F238E27FC236}">
                <a16:creationId xmlns:a16="http://schemas.microsoft.com/office/drawing/2014/main" id="{169345E6-A810-0D83-4CE7-CA78DC7FD8C0}"/>
              </a:ext>
            </a:extLst>
          </p:cNvPr>
          <p:cNvGrpSpPr/>
          <p:nvPr/>
        </p:nvGrpSpPr>
        <p:grpSpPr>
          <a:xfrm>
            <a:off x="257868" y="4272097"/>
            <a:ext cx="3417185" cy="2738312"/>
            <a:chOff x="362652" y="1333627"/>
            <a:chExt cx="3417185" cy="2738312"/>
          </a:xfrm>
        </p:grpSpPr>
        <p:sp>
          <p:nvSpPr>
            <p:cNvPr id="91" name="正方形/長方形 90">
              <a:extLst>
                <a:ext uri="{FF2B5EF4-FFF2-40B4-BE49-F238E27FC236}">
                  <a16:creationId xmlns:a16="http://schemas.microsoft.com/office/drawing/2014/main" id="{441BBE92-B4F0-4140-2824-78F80A2E2152}"/>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92" name="グループ化 91">
              <a:extLst>
                <a:ext uri="{FF2B5EF4-FFF2-40B4-BE49-F238E27FC236}">
                  <a16:creationId xmlns:a16="http://schemas.microsoft.com/office/drawing/2014/main" id="{E70B81F5-3D37-4406-D07B-9B846C577CD8}"/>
                </a:ext>
              </a:extLst>
            </p:cNvPr>
            <p:cNvGrpSpPr/>
            <p:nvPr/>
          </p:nvGrpSpPr>
          <p:grpSpPr>
            <a:xfrm>
              <a:off x="495226" y="1475642"/>
              <a:ext cx="492444" cy="488574"/>
              <a:chOff x="356910" y="2098946"/>
              <a:chExt cx="492444" cy="488574"/>
            </a:xfrm>
          </p:grpSpPr>
          <p:grpSp>
            <p:nvGrpSpPr>
              <p:cNvPr id="95" name="Group 4">
                <a:extLst>
                  <a:ext uri="{FF2B5EF4-FFF2-40B4-BE49-F238E27FC236}">
                    <a16:creationId xmlns:a16="http://schemas.microsoft.com/office/drawing/2014/main" id="{C8652FA9-66F1-14C8-7809-2323A8AE7FA1}"/>
                  </a:ext>
                </a:extLst>
              </p:cNvPr>
              <p:cNvGrpSpPr>
                <a:grpSpLocks noChangeAspect="1"/>
              </p:cNvGrpSpPr>
              <p:nvPr/>
            </p:nvGrpSpPr>
            <p:grpSpPr bwMode="auto">
              <a:xfrm>
                <a:off x="372104" y="2098946"/>
                <a:ext cx="464496" cy="461664"/>
                <a:chOff x="-600" y="2362"/>
                <a:chExt cx="328" cy="326"/>
              </a:xfrm>
              <a:solidFill>
                <a:srgbClr val="AACC09"/>
              </a:solidFill>
            </p:grpSpPr>
            <p:sp>
              <p:nvSpPr>
                <p:cNvPr id="97" name="Freeform 5">
                  <a:extLst>
                    <a:ext uri="{FF2B5EF4-FFF2-40B4-BE49-F238E27FC236}">
                      <a16:creationId xmlns:a16="http://schemas.microsoft.com/office/drawing/2014/main" id="{43EAD2BD-8820-82A1-7BFE-55F5081B4C8C}"/>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98" name="Freeform 6">
                  <a:extLst>
                    <a:ext uri="{FF2B5EF4-FFF2-40B4-BE49-F238E27FC236}">
                      <a16:creationId xmlns:a16="http://schemas.microsoft.com/office/drawing/2014/main" id="{E989EE6E-4615-AF55-62E2-9B30DF0B8DB5}"/>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96" name="テキスト ボックス 95">
                <a:extLst>
                  <a:ext uri="{FF2B5EF4-FFF2-40B4-BE49-F238E27FC236}">
                    <a16:creationId xmlns:a16="http://schemas.microsoft.com/office/drawing/2014/main" id="{4363131A-1949-786C-41F0-19DBF00E80E6}"/>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３</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93" name="テキスト ボックス 92">
              <a:extLst>
                <a:ext uri="{FF2B5EF4-FFF2-40B4-BE49-F238E27FC236}">
                  <a16:creationId xmlns:a16="http://schemas.microsoft.com/office/drawing/2014/main" id="{D273ACF6-E877-4C3A-8D1E-02382E512B5F}"/>
                </a:ext>
              </a:extLst>
            </p:cNvPr>
            <p:cNvSpPr txBox="1"/>
            <p:nvPr/>
          </p:nvSpPr>
          <p:spPr>
            <a:xfrm>
              <a:off x="489590" y="2130727"/>
              <a:ext cx="3162842" cy="1215717"/>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トラブルの原因になる可能性があるため、次の</a:t>
              </a:r>
              <a:r>
                <a:rPr lang="en-US" altLang="ja-JP" sz="1200" dirty="0">
                  <a:latin typeface="UD デジタル 教科書体 NP-B" panose="02020700000000000000" pitchFamily="18" charset="-128"/>
                  <a:ea typeface="UD デジタル 教科書体 NP-B" panose="02020700000000000000" pitchFamily="18" charset="-128"/>
                </a:rPr>
                <a:t>2</a:t>
              </a:r>
              <a:r>
                <a:rPr lang="ja-JP" altLang="en-US" sz="1200" dirty="0">
                  <a:latin typeface="UD デジタル 教科書体 NP-B" panose="02020700000000000000" pitchFamily="18" charset="-128"/>
                  <a:ea typeface="UD デジタル 教科書体 NP-B" panose="02020700000000000000" pitchFamily="18" charset="-128"/>
                </a:rPr>
                <a:t>つの行為は固く禁止します。</a:t>
              </a:r>
              <a:endParaRPr lang="en-US" altLang="ja-JP" sz="1200" dirty="0">
                <a:latin typeface="UD デジタル 教科書体 NP-B" panose="02020700000000000000" pitchFamily="18" charset="-128"/>
                <a:ea typeface="UD デジタル 教科書体 NP-B" panose="02020700000000000000" pitchFamily="18" charset="-128"/>
              </a:endParaRPr>
            </a:p>
            <a:p>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①おみやげ、贈答品の配布</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②お金の貸し借り</a:t>
              </a:r>
              <a:endParaRPr lang="en-US" altLang="ja-JP" sz="1200" dirty="0">
                <a:latin typeface="UD デジタル 教科書体 NP-B" panose="02020700000000000000" pitchFamily="18" charset="-128"/>
                <a:ea typeface="UD デジタル 教科書体 NP-B" panose="02020700000000000000" pitchFamily="18" charset="-128"/>
              </a:endParaRPr>
            </a:p>
            <a:p>
              <a:endParaRPr kumimoji="1" lang="ja-JP" altLang="en-US" sz="1300" b="1"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C6C64CC1-E258-4F99-147D-91AEE55E4AF3}"/>
                </a:ext>
              </a:extLst>
            </p:cNvPr>
            <p:cNvSpPr txBox="1"/>
            <p:nvPr/>
          </p:nvSpPr>
          <p:spPr>
            <a:xfrm>
              <a:off x="1009416" y="1465075"/>
              <a:ext cx="2629135" cy="584775"/>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金品などの授受の禁止について</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99" name="グループ化 98">
            <a:extLst>
              <a:ext uri="{FF2B5EF4-FFF2-40B4-BE49-F238E27FC236}">
                <a16:creationId xmlns:a16="http://schemas.microsoft.com/office/drawing/2014/main" id="{E29D51CD-FDF9-808D-8203-FE334E49C4CE}"/>
              </a:ext>
            </a:extLst>
          </p:cNvPr>
          <p:cNvGrpSpPr/>
          <p:nvPr/>
        </p:nvGrpSpPr>
        <p:grpSpPr>
          <a:xfrm>
            <a:off x="250816" y="7210567"/>
            <a:ext cx="3417185" cy="2738312"/>
            <a:chOff x="362652" y="1333627"/>
            <a:chExt cx="3417185" cy="2738312"/>
          </a:xfrm>
        </p:grpSpPr>
        <p:sp>
          <p:nvSpPr>
            <p:cNvPr id="100" name="正方形/長方形 99">
              <a:extLst>
                <a:ext uri="{FF2B5EF4-FFF2-40B4-BE49-F238E27FC236}">
                  <a16:creationId xmlns:a16="http://schemas.microsoft.com/office/drawing/2014/main" id="{8441AB07-7F8A-0433-96AD-76624A5B02E6}"/>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01" name="グループ化 100">
              <a:extLst>
                <a:ext uri="{FF2B5EF4-FFF2-40B4-BE49-F238E27FC236}">
                  <a16:creationId xmlns:a16="http://schemas.microsoft.com/office/drawing/2014/main" id="{747BF47A-23AD-3785-7719-4974C9989852}"/>
                </a:ext>
              </a:extLst>
            </p:cNvPr>
            <p:cNvGrpSpPr/>
            <p:nvPr/>
          </p:nvGrpSpPr>
          <p:grpSpPr>
            <a:xfrm>
              <a:off x="495226" y="1475642"/>
              <a:ext cx="492444" cy="488574"/>
              <a:chOff x="356910" y="2098946"/>
              <a:chExt cx="492444" cy="488574"/>
            </a:xfrm>
          </p:grpSpPr>
          <p:grpSp>
            <p:nvGrpSpPr>
              <p:cNvPr id="104" name="Group 4">
                <a:extLst>
                  <a:ext uri="{FF2B5EF4-FFF2-40B4-BE49-F238E27FC236}">
                    <a16:creationId xmlns:a16="http://schemas.microsoft.com/office/drawing/2014/main" id="{D221C66D-7EF6-E3C7-4E91-F78070197C66}"/>
                  </a:ext>
                </a:extLst>
              </p:cNvPr>
              <p:cNvGrpSpPr>
                <a:grpSpLocks noChangeAspect="1"/>
              </p:cNvGrpSpPr>
              <p:nvPr/>
            </p:nvGrpSpPr>
            <p:grpSpPr bwMode="auto">
              <a:xfrm>
                <a:off x="372104" y="2098946"/>
                <a:ext cx="464496" cy="461664"/>
                <a:chOff x="-600" y="2362"/>
                <a:chExt cx="328" cy="326"/>
              </a:xfrm>
              <a:solidFill>
                <a:srgbClr val="AACC09"/>
              </a:solidFill>
            </p:grpSpPr>
            <p:sp>
              <p:nvSpPr>
                <p:cNvPr id="106" name="Freeform 5">
                  <a:extLst>
                    <a:ext uri="{FF2B5EF4-FFF2-40B4-BE49-F238E27FC236}">
                      <a16:creationId xmlns:a16="http://schemas.microsoft.com/office/drawing/2014/main" id="{AE656E15-69BA-D59D-A8B8-93F206D91AA6}"/>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07" name="Freeform 6">
                  <a:extLst>
                    <a:ext uri="{FF2B5EF4-FFF2-40B4-BE49-F238E27FC236}">
                      <a16:creationId xmlns:a16="http://schemas.microsoft.com/office/drawing/2014/main" id="{9F01E07F-1938-E809-F2F2-0A6556A722F7}"/>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05" name="テキスト ボックス 104">
                <a:extLst>
                  <a:ext uri="{FF2B5EF4-FFF2-40B4-BE49-F238E27FC236}">
                    <a16:creationId xmlns:a16="http://schemas.microsoft.com/office/drawing/2014/main" id="{FEDA49EC-978E-C285-3D84-7026E5143F81}"/>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５</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02" name="テキスト ボックス 101">
              <a:extLst>
                <a:ext uri="{FF2B5EF4-FFF2-40B4-BE49-F238E27FC236}">
                  <a16:creationId xmlns:a16="http://schemas.microsoft.com/office/drawing/2014/main" id="{68D8A302-4F17-9330-24A7-A1F648E01221}"/>
                </a:ext>
              </a:extLst>
            </p:cNvPr>
            <p:cNvSpPr txBox="1"/>
            <p:nvPr/>
          </p:nvSpPr>
          <p:spPr>
            <a:xfrm>
              <a:off x="489590" y="2130727"/>
              <a:ext cx="3162842" cy="1523494"/>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トラブルを避けるため、次の</a:t>
              </a:r>
              <a:r>
                <a:rPr lang="en-US" altLang="ja-JP" sz="1200" dirty="0">
                  <a:latin typeface="UD デジタル 教科書体 NP-B" panose="02020700000000000000" pitchFamily="18" charset="-128"/>
                  <a:ea typeface="UD デジタル 教科書体 NP-B" panose="02020700000000000000" pitchFamily="18" charset="-128"/>
                </a:rPr>
                <a:t>2</a:t>
              </a:r>
              <a:r>
                <a:rPr lang="ja-JP" altLang="en-US" sz="1200" dirty="0">
                  <a:latin typeface="UD デジタル 教科書体 NP-B" panose="02020700000000000000" pitchFamily="18" charset="-128"/>
                  <a:ea typeface="UD デジタル 教科書体 NP-B" panose="02020700000000000000" pitchFamily="18" charset="-128"/>
                </a:rPr>
                <a:t>つの行動は禁止しています。</a:t>
              </a:r>
              <a:endParaRPr lang="en-US" altLang="ja-JP" sz="1200"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①訓練期間中、利用者同士の連絡先の交換</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（電話番号、メールアドレス、住所、</a:t>
              </a:r>
              <a:r>
                <a:rPr lang="en-US" altLang="ja-JP" sz="1200" b="1" dirty="0">
                  <a:latin typeface="UD デジタル 教科書体 NP-B" panose="02020700000000000000" pitchFamily="18" charset="-128"/>
                  <a:ea typeface="UD デジタル 教科書体 NP-B" panose="02020700000000000000" pitchFamily="18" charset="-128"/>
                </a:rPr>
                <a:t>LINE</a:t>
              </a:r>
              <a:r>
                <a:rPr lang="ja-JP" altLang="en-US" sz="1200" b="1" dirty="0">
                  <a:latin typeface="UD デジタル 教科書体 NP-B" panose="02020700000000000000" pitchFamily="18" charset="-128"/>
                  <a:ea typeface="UD デジタル 教科書体 NP-B" panose="02020700000000000000" pitchFamily="18" charset="-128"/>
                </a:rPr>
                <a:t>など）</a:t>
              </a:r>
              <a:endParaRPr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②スタッフ個人の携帯電話番号やメールアドレス、</a:t>
              </a:r>
              <a:r>
                <a:rPr kumimoji="1" lang="en-US" altLang="ja-JP" sz="1200" b="1" dirty="0">
                  <a:latin typeface="UD デジタル 教科書体 NP-B" panose="02020700000000000000" pitchFamily="18" charset="-128"/>
                  <a:ea typeface="UD デジタル 教科書体 NP-B" panose="02020700000000000000" pitchFamily="18" charset="-128"/>
                </a:rPr>
                <a:t>SNS</a:t>
              </a:r>
              <a:r>
                <a:rPr kumimoji="1" lang="ja-JP" altLang="en-US" sz="1200" b="1" dirty="0">
                  <a:latin typeface="UD デジタル 教科書体 NP-B" panose="02020700000000000000" pitchFamily="18" charset="-128"/>
                  <a:ea typeface="UD デジタル 教科書体 NP-B" panose="02020700000000000000" pitchFamily="18" charset="-128"/>
                </a:rPr>
                <a:t>などでのやり取り</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lang="en-US" altLang="ja-JP" sz="900" b="1" dirty="0">
                  <a:latin typeface="UD デジタル 教科書体 NP-B" panose="02020700000000000000" pitchFamily="18" charset="-128"/>
                  <a:ea typeface="UD デジタル 教科書体 NP-B" panose="02020700000000000000" pitchFamily="18" charset="-128"/>
                </a:rPr>
                <a:t>※</a:t>
              </a:r>
              <a:r>
                <a:rPr lang="ja-JP" altLang="en-US" sz="900" b="1" dirty="0">
                  <a:latin typeface="UD デジタル 教科書体 NP-B" panose="02020700000000000000" pitchFamily="18" charset="-128"/>
                  <a:ea typeface="UD デジタル 教科書体 NP-B" panose="02020700000000000000" pitchFamily="18" charset="-128"/>
                </a:rPr>
                <a:t>スタッフへの連絡は事業所連絡先のみとなります。</a:t>
              </a:r>
              <a:endParaRPr kumimoji="1" lang="ja-JP" altLang="en-US" sz="900" b="1"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593F6188-56F4-04DD-A26C-A819B6C1321C}"/>
                </a:ext>
              </a:extLst>
            </p:cNvPr>
            <p:cNvSpPr txBox="1"/>
            <p:nvPr/>
          </p:nvSpPr>
          <p:spPr>
            <a:xfrm>
              <a:off x="1009416" y="1465075"/>
              <a:ext cx="2629135" cy="584775"/>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個人的な連絡、</a:t>
              </a:r>
              <a:endParaRPr lang="en-US" altLang="ja-JP" sz="1600" dirty="0">
                <a:latin typeface="UD デジタル 教科書体 NP-B" panose="02020700000000000000" pitchFamily="18" charset="-128"/>
                <a:ea typeface="UD デジタル 教科書体 NP-B" panose="02020700000000000000" pitchFamily="18" charset="-128"/>
              </a:endParaRPr>
            </a:p>
            <a:p>
              <a:r>
                <a:rPr lang="ja-JP" altLang="en-US" sz="1600" dirty="0">
                  <a:latin typeface="UD デジタル 教科書体 NP-B" panose="02020700000000000000" pitchFamily="18" charset="-128"/>
                  <a:ea typeface="UD デジタル 教科書体 NP-B" panose="02020700000000000000" pitchFamily="18" charset="-128"/>
                </a:rPr>
                <a:t>私的交流について</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108" name="グループ化 107">
            <a:extLst>
              <a:ext uri="{FF2B5EF4-FFF2-40B4-BE49-F238E27FC236}">
                <a16:creationId xmlns:a16="http://schemas.microsoft.com/office/drawing/2014/main" id="{D35E15A6-E76E-62E4-3E2E-40417224D85C}"/>
              </a:ext>
            </a:extLst>
          </p:cNvPr>
          <p:cNvGrpSpPr/>
          <p:nvPr/>
        </p:nvGrpSpPr>
        <p:grpSpPr>
          <a:xfrm>
            <a:off x="3901214" y="1328863"/>
            <a:ext cx="3417185" cy="2738312"/>
            <a:chOff x="362652" y="1333627"/>
            <a:chExt cx="3417185" cy="2738312"/>
          </a:xfrm>
        </p:grpSpPr>
        <p:sp>
          <p:nvSpPr>
            <p:cNvPr id="109" name="正方形/長方形 108">
              <a:extLst>
                <a:ext uri="{FF2B5EF4-FFF2-40B4-BE49-F238E27FC236}">
                  <a16:creationId xmlns:a16="http://schemas.microsoft.com/office/drawing/2014/main" id="{A4D70F94-652E-F278-66BE-2472AC10BFEB}"/>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10" name="グループ化 109">
              <a:extLst>
                <a:ext uri="{FF2B5EF4-FFF2-40B4-BE49-F238E27FC236}">
                  <a16:creationId xmlns:a16="http://schemas.microsoft.com/office/drawing/2014/main" id="{D3E0616F-1212-3FE0-940C-E61C0A9539D5}"/>
                </a:ext>
              </a:extLst>
            </p:cNvPr>
            <p:cNvGrpSpPr/>
            <p:nvPr/>
          </p:nvGrpSpPr>
          <p:grpSpPr>
            <a:xfrm>
              <a:off x="510420" y="1475642"/>
              <a:ext cx="464496" cy="488574"/>
              <a:chOff x="372104" y="2098946"/>
              <a:chExt cx="464496" cy="488574"/>
            </a:xfrm>
          </p:grpSpPr>
          <p:grpSp>
            <p:nvGrpSpPr>
              <p:cNvPr id="113" name="Group 4">
                <a:extLst>
                  <a:ext uri="{FF2B5EF4-FFF2-40B4-BE49-F238E27FC236}">
                    <a16:creationId xmlns:a16="http://schemas.microsoft.com/office/drawing/2014/main" id="{A7B36939-0E6B-AA3F-9142-3A2DF1F0A692}"/>
                  </a:ext>
                </a:extLst>
              </p:cNvPr>
              <p:cNvGrpSpPr>
                <a:grpSpLocks noChangeAspect="1"/>
              </p:cNvGrpSpPr>
              <p:nvPr/>
            </p:nvGrpSpPr>
            <p:grpSpPr bwMode="auto">
              <a:xfrm>
                <a:off x="372104" y="2098946"/>
                <a:ext cx="464496" cy="461664"/>
                <a:chOff x="-600" y="2362"/>
                <a:chExt cx="328" cy="326"/>
              </a:xfrm>
              <a:solidFill>
                <a:srgbClr val="AACC09"/>
              </a:solidFill>
            </p:grpSpPr>
            <p:sp>
              <p:nvSpPr>
                <p:cNvPr id="115" name="Freeform 5">
                  <a:extLst>
                    <a:ext uri="{FF2B5EF4-FFF2-40B4-BE49-F238E27FC236}">
                      <a16:creationId xmlns:a16="http://schemas.microsoft.com/office/drawing/2014/main" id="{CFCAEFFC-A16E-7EE5-0779-763297A5DAAD}"/>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16" name="Freeform 6">
                  <a:extLst>
                    <a:ext uri="{FF2B5EF4-FFF2-40B4-BE49-F238E27FC236}">
                      <a16:creationId xmlns:a16="http://schemas.microsoft.com/office/drawing/2014/main" id="{A56B958C-564D-66FB-9D80-1465AC0B3BD8}"/>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14" name="テキスト ボックス 113">
                <a:extLst>
                  <a:ext uri="{FF2B5EF4-FFF2-40B4-BE49-F238E27FC236}">
                    <a16:creationId xmlns:a16="http://schemas.microsoft.com/office/drawing/2014/main" id="{A3660E0F-6535-F158-B23E-3754F76C032E}"/>
                  </a:ext>
                </a:extLst>
              </p:cNvPr>
              <p:cNvSpPr txBox="1"/>
              <p:nvPr/>
            </p:nvSpPr>
            <p:spPr>
              <a:xfrm>
                <a:off x="406604" y="2125855"/>
                <a:ext cx="393056" cy="461665"/>
              </a:xfrm>
              <a:prstGeom prst="rect">
                <a:avLst/>
              </a:prstGeom>
              <a:noFill/>
            </p:spPr>
            <p:txBody>
              <a:bodyPr wrap="none" rtlCol="0">
                <a:spAutoFit/>
              </a:bodyPr>
              <a:lstStyle/>
              <a:p>
                <a:pPr algn="ctr"/>
                <a:r>
                  <a:rPr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2</a:t>
                </a:r>
              </a:p>
            </p:txBody>
          </p:sp>
        </p:grpSp>
        <p:sp>
          <p:nvSpPr>
            <p:cNvPr id="111" name="テキスト ボックス 110">
              <a:extLst>
                <a:ext uri="{FF2B5EF4-FFF2-40B4-BE49-F238E27FC236}">
                  <a16:creationId xmlns:a16="http://schemas.microsoft.com/office/drawing/2014/main" id="{3161B875-A7D6-2B94-D923-894E36C4D25F}"/>
                </a:ext>
              </a:extLst>
            </p:cNvPr>
            <p:cNvSpPr txBox="1"/>
            <p:nvPr/>
          </p:nvSpPr>
          <p:spPr>
            <a:xfrm>
              <a:off x="489590" y="2130727"/>
              <a:ext cx="3162842" cy="830997"/>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パソコンは共有しているので大切に使いましょう。</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b="1" dirty="0">
                  <a:latin typeface="UD デジタル 教科書体 NP-B" panose="02020700000000000000" pitchFamily="18" charset="-128"/>
                  <a:ea typeface="UD デジタル 教科書体 NP-B" panose="02020700000000000000" pitchFamily="18" charset="-128"/>
                </a:rPr>
                <a:t>また、訓練・就職活動と関係のない利用は禁止です。</a:t>
              </a:r>
              <a:endParaRPr lang="en-US" altLang="ja-JP" sz="1300" b="1" dirty="0">
                <a:latin typeface="メイリオ" panose="020B0604030504040204" pitchFamily="50" charset="-128"/>
                <a:ea typeface="メイリオ" panose="020B0604030504040204" pitchFamily="50" charset="-128"/>
              </a:endParaRPr>
            </a:p>
          </p:txBody>
        </p:sp>
        <p:sp>
          <p:nvSpPr>
            <p:cNvPr id="112" name="テキスト ボックス 111">
              <a:extLst>
                <a:ext uri="{FF2B5EF4-FFF2-40B4-BE49-F238E27FC236}">
                  <a16:creationId xmlns:a16="http://schemas.microsoft.com/office/drawing/2014/main" id="{F01EFE3C-44E7-578A-E62A-BDAE5FD24F5E}"/>
                </a:ext>
              </a:extLst>
            </p:cNvPr>
            <p:cNvSpPr txBox="1"/>
            <p:nvPr/>
          </p:nvSpPr>
          <p:spPr>
            <a:xfrm>
              <a:off x="1009416" y="1579379"/>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パソコンの使用について</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117" name="グループ化 116">
            <a:extLst>
              <a:ext uri="{FF2B5EF4-FFF2-40B4-BE49-F238E27FC236}">
                <a16:creationId xmlns:a16="http://schemas.microsoft.com/office/drawing/2014/main" id="{29B3E33D-6254-5E6A-0BCB-A5F02597D573}"/>
              </a:ext>
            </a:extLst>
          </p:cNvPr>
          <p:cNvGrpSpPr/>
          <p:nvPr/>
        </p:nvGrpSpPr>
        <p:grpSpPr>
          <a:xfrm>
            <a:off x="3910734" y="4267333"/>
            <a:ext cx="3417185" cy="2738312"/>
            <a:chOff x="362652" y="1333627"/>
            <a:chExt cx="3417185" cy="2738312"/>
          </a:xfrm>
        </p:grpSpPr>
        <p:sp>
          <p:nvSpPr>
            <p:cNvPr id="118" name="正方形/長方形 117">
              <a:extLst>
                <a:ext uri="{FF2B5EF4-FFF2-40B4-BE49-F238E27FC236}">
                  <a16:creationId xmlns:a16="http://schemas.microsoft.com/office/drawing/2014/main" id="{87054EAF-F679-7AE6-D703-85046D452C05}"/>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19" name="グループ化 118">
              <a:extLst>
                <a:ext uri="{FF2B5EF4-FFF2-40B4-BE49-F238E27FC236}">
                  <a16:creationId xmlns:a16="http://schemas.microsoft.com/office/drawing/2014/main" id="{F0E01D9D-3210-531F-696A-ACEBAC98AFB9}"/>
                </a:ext>
              </a:extLst>
            </p:cNvPr>
            <p:cNvGrpSpPr/>
            <p:nvPr/>
          </p:nvGrpSpPr>
          <p:grpSpPr>
            <a:xfrm>
              <a:off x="495226" y="1475642"/>
              <a:ext cx="492444" cy="488574"/>
              <a:chOff x="356910" y="2098946"/>
              <a:chExt cx="492444" cy="488574"/>
            </a:xfrm>
          </p:grpSpPr>
          <p:grpSp>
            <p:nvGrpSpPr>
              <p:cNvPr id="122" name="Group 4">
                <a:extLst>
                  <a:ext uri="{FF2B5EF4-FFF2-40B4-BE49-F238E27FC236}">
                    <a16:creationId xmlns:a16="http://schemas.microsoft.com/office/drawing/2014/main" id="{268DBB8A-295C-BFB6-6BCC-72BF7DE748B0}"/>
                  </a:ext>
                </a:extLst>
              </p:cNvPr>
              <p:cNvGrpSpPr>
                <a:grpSpLocks noChangeAspect="1"/>
              </p:cNvGrpSpPr>
              <p:nvPr/>
            </p:nvGrpSpPr>
            <p:grpSpPr bwMode="auto">
              <a:xfrm>
                <a:off x="372104" y="2098946"/>
                <a:ext cx="464496" cy="461664"/>
                <a:chOff x="-600" y="2362"/>
                <a:chExt cx="328" cy="326"/>
              </a:xfrm>
              <a:solidFill>
                <a:srgbClr val="AACC09"/>
              </a:solidFill>
            </p:grpSpPr>
            <p:sp>
              <p:nvSpPr>
                <p:cNvPr id="124" name="Freeform 5">
                  <a:extLst>
                    <a:ext uri="{FF2B5EF4-FFF2-40B4-BE49-F238E27FC236}">
                      <a16:creationId xmlns:a16="http://schemas.microsoft.com/office/drawing/2014/main" id="{C2DBD8E2-F758-2E2A-01B2-8FF3C14FDFA6}"/>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25" name="Freeform 6">
                  <a:extLst>
                    <a:ext uri="{FF2B5EF4-FFF2-40B4-BE49-F238E27FC236}">
                      <a16:creationId xmlns:a16="http://schemas.microsoft.com/office/drawing/2014/main" id="{45579A43-355A-7E29-C8B1-C71EACBB250C}"/>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23" name="テキスト ボックス 122">
                <a:extLst>
                  <a:ext uri="{FF2B5EF4-FFF2-40B4-BE49-F238E27FC236}">
                    <a16:creationId xmlns:a16="http://schemas.microsoft.com/office/drawing/2014/main" id="{72455671-A753-FAC5-A7C5-DCFA665177C4}"/>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４</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20" name="テキスト ボックス 119">
              <a:extLst>
                <a:ext uri="{FF2B5EF4-FFF2-40B4-BE49-F238E27FC236}">
                  <a16:creationId xmlns:a16="http://schemas.microsoft.com/office/drawing/2014/main" id="{E030A7F2-0685-507B-928F-16FA7E38B5CE}"/>
                </a:ext>
              </a:extLst>
            </p:cNvPr>
            <p:cNvSpPr txBox="1"/>
            <p:nvPr/>
          </p:nvSpPr>
          <p:spPr>
            <a:xfrm>
              <a:off x="489590" y="2130727"/>
              <a:ext cx="3162842" cy="461665"/>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センターに持ち込む貴重品などは、</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自己管理でお願いします。</a:t>
              </a:r>
              <a:endParaRPr kumimoji="1" lang="ja-JP" altLang="en-US" sz="1300" b="1" dirty="0">
                <a:latin typeface="メイリオ" panose="020B0604030504040204" pitchFamily="50" charset="-128"/>
                <a:ea typeface="メイリオ" panose="020B0604030504040204" pitchFamily="50" charset="-128"/>
              </a:endParaRPr>
            </a:p>
          </p:txBody>
        </p:sp>
        <p:sp>
          <p:nvSpPr>
            <p:cNvPr id="121" name="テキスト ボックス 120">
              <a:extLst>
                <a:ext uri="{FF2B5EF4-FFF2-40B4-BE49-F238E27FC236}">
                  <a16:creationId xmlns:a16="http://schemas.microsoft.com/office/drawing/2014/main" id="{8D876AF2-F957-369F-C592-47D92665F1A6}"/>
                </a:ext>
              </a:extLst>
            </p:cNvPr>
            <p:cNvSpPr txBox="1"/>
            <p:nvPr/>
          </p:nvSpPr>
          <p:spPr>
            <a:xfrm>
              <a:off x="1009416" y="1465075"/>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貴重品の管理について</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126" name="グループ化 125">
            <a:extLst>
              <a:ext uri="{FF2B5EF4-FFF2-40B4-BE49-F238E27FC236}">
                <a16:creationId xmlns:a16="http://schemas.microsoft.com/office/drawing/2014/main" id="{962DD723-BFE9-2597-D20A-F92DC6729BC7}"/>
              </a:ext>
            </a:extLst>
          </p:cNvPr>
          <p:cNvGrpSpPr/>
          <p:nvPr/>
        </p:nvGrpSpPr>
        <p:grpSpPr>
          <a:xfrm>
            <a:off x="3903682" y="7205803"/>
            <a:ext cx="3417185" cy="2738312"/>
            <a:chOff x="362652" y="1333627"/>
            <a:chExt cx="3417185" cy="2738312"/>
          </a:xfrm>
        </p:grpSpPr>
        <p:sp>
          <p:nvSpPr>
            <p:cNvPr id="127" name="正方形/長方形 126">
              <a:extLst>
                <a:ext uri="{FF2B5EF4-FFF2-40B4-BE49-F238E27FC236}">
                  <a16:creationId xmlns:a16="http://schemas.microsoft.com/office/drawing/2014/main" id="{1B8760AE-899B-B7FD-3E86-DE68B994AA3F}"/>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28" name="グループ化 127">
              <a:extLst>
                <a:ext uri="{FF2B5EF4-FFF2-40B4-BE49-F238E27FC236}">
                  <a16:creationId xmlns:a16="http://schemas.microsoft.com/office/drawing/2014/main" id="{C46BC161-648F-1BA6-3B54-429C26FD845A}"/>
                </a:ext>
              </a:extLst>
            </p:cNvPr>
            <p:cNvGrpSpPr/>
            <p:nvPr/>
          </p:nvGrpSpPr>
          <p:grpSpPr>
            <a:xfrm>
              <a:off x="495226" y="1475642"/>
              <a:ext cx="492444" cy="488574"/>
              <a:chOff x="356910" y="2098946"/>
              <a:chExt cx="492444" cy="488574"/>
            </a:xfrm>
          </p:grpSpPr>
          <p:grpSp>
            <p:nvGrpSpPr>
              <p:cNvPr id="131" name="Group 4">
                <a:extLst>
                  <a:ext uri="{FF2B5EF4-FFF2-40B4-BE49-F238E27FC236}">
                    <a16:creationId xmlns:a16="http://schemas.microsoft.com/office/drawing/2014/main" id="{6C5AFBF7-9C75-5709-BD2B-A0EE9F4CD698}"/>
                  </a:ext>
                </a:extLst>
              </p:cNvPr>
              <p:cNvGrpSpPr>
                <a:grpSpLocks noChangeAspect="1"/>
              </p:cNvGrpSpPr>
              <p:nvPr/>
            </p:nvGrpSpPr>
            <p:grpSpPr bwMode="auto">
              <a:xfrm>
                <a:off x="372104" y="2098946"/>
                <a:ext cx="464496" cy="461664"/>
                <a:chOff x="-600" y="2362"/>
                <a:chExt cx="328" cy="326"/>
              </a:xfrm>
              <a:solidFill>
                <a:srgbClr val="AACC09"/>
              </a:solidFill>
            </p:grpSpPr>
            <p:sp>
              <p:nvSpPr>
                <p:cNvPr id="133" name="Freeform 5">
                  <a:extLst>
                    <a:ext uri="{FF2B5EF4-FFF2-40B4-BE49-F238E27FC236}">
                      <a16:creationId xmlns:a16="http://schemas.microsoft.com/office/drawing/2014/main" id="{BF6AC873-2FF5-21D6-51E4-3DAD1B171DFC}"/>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34" name="Freeform 6">
                  <a:extLst>
                    <a:ext uri="{FF2B5EF4-FFF2-40B4-BE49-F238E27FC236}">
                      <a16:creationId xmlns:a16="http://schemas.microsoft.com/office/drawing/2014/main" id="{CC0A393F-6C72-7A94-FCA6-E512842F5715}"/>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32" name="テキスト ボックス 131">
                <a:extLst>
                  <a:ext uri="{FF2B5EF4-FFF2-40B4-BE49-F238E27FC236}">
                    <a16:creationId xmlns:a16="http://schemas.microsoft.com/office/drawing/2014/main" id="{E30F2149-7645-046C-0369-AF51E5BD46B5}"/>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６</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29" name="テキスト ボックス 128">
              <a:extLst>
                <a:ext uri="{FF2B5EF4-FFF2-40B4-BE49-F238E27FC236}">
                  <a16:creationId xmlns:a16="http://schemas.microsoft.com/office/drawing/2014/main" id="{71717324-D82B-464B-1181-62AE7A4ADD52}"/>
                </a:ext>
              </a:extLst>
            </p:cNvPr>
            <p:cNvSpPr txBox="1"/>
            <p:nvPr/>
          </p:nvSpPr>
          <p:spPr>
            <a:xfrm>
              <a:off x="489590" y="2130727"/>
              <a:ext cx="3162842" cy="1384995"/>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センター内で知った個人情報は、いかなる場合も外部に漏らすことは禁止です。</a:t>
              </a:r>
              <a:endParaRPr lang="en-US" altLang="ja-JP" sz="1200" dirty="0">
                <a:latin typeface="UD デジタル 教科書体 NP-B" panose="02020700000000000000" pitchFamily="18" charset="-128"/>
                <a:ea typeface="UD デジタル 教科書体 NP-B" panose="02020700000000000000" pitchFamily="18" charset="-128"/>
              </a:endParaRPr>
            </a:p>
            <a:p>
              <a:r>
                <a:rPr kumimoji="1" lang="en-US" altLang="ja-JP" sz="1200" b="1" dirty="0">
                  <a:latin typeface="UD デジタル 教科書体 NP-B" panose="02020700000000000000" pitchFamily="18" charset="-128"/>
                  <a:ea typeface="UD デジタル 教科書体 NP-B" panose="02020700000000000000" pitchFamily="18" charset="-128"/>
                </a:rPr>
                <a:t>USB</a:t>
              </a:r>
              <a:r>
                <a:rPr kumimoji="1" lang="ja-JP" altLang="en-US" sz="1200" b="1" dirty="0">
                  <a:latin typeface="UD デジタル 教科書体 NP-B" panose="02020700000000000000" pitchFamily="18" charset="-128"/>
                  <a:ea typeface="UD デジタル 教科書体 NP-B" panose="02020700000000000000" pitchFamily="18" charset="-128"/>
                </a:rPr>
                <a:t>メモリーや</a:t>
              </a:r>
              <a:r>
                <a:rPr kumimoji="1" lang="en-US" altLang="ja-JP" sz="1200" b="1" dirty="0">
                  <a:latin typeface="UD デジタル 教科書体 NP-B" panose="02020700000000000000" pitchFamily="18" charset="-128"/>
                  <a:ea typeface="UD デジタル 教科書体 NP-B" panose="02020700000000000000" pitchFamily="18" charset="-128"/>
                </a:rPr>
                <a:t>CD-R</a:t>
              </a:r>
              <a:r>
                <a:rPr kumimoji="1" lang="ja-JP" altLang="en-US" sz="1200" b="1" dirty="0">
                  <a:latin typeface="UD デジタル 教科書体 NP-B" panose="02020700000000000000" pitchFamily="18" charset="-128"/>
                  <a:ea typeface="UD デジタル 教科書体 NP-B" panose="02020700000000000000" pitchFamily="18" charset="-128"/>
                </a:rPr>
                <a:t>などの記録媒体の持ち込み及び使用は、</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ウイルスの感染防止や</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個人情報保護のために</a:t>
              </a:r>
              <a:endParaRPr kumimoji="1" lang="en-US" altLang="ja-JP" sz="1200" b="1"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禁止します。</a:t>
              </a:r>
              <a:endParaRPr kumimoji="1" lang="ja-JP" altLang="en-US" sz="1300" b="1" dirty="0">
                <a:latin typeface="メイリオ" panose="020B0604030504040204" pitchFamily="50" charset="-128"/>
                <a:ea typeface="メイリオ" panose="020B0604030504040204" pitchFamily="50" charset="-128"/>
              </a:endParaRPr>
            </a:p>
          </p:txBody>
        </p:sp>
        <p:sp>
          <p:nvSpPr>
            <p:cNvPr id="130" name="テキスト ボックス 129">
              <a:extLst>
                <a:ext uri="{FF2B5EF4-FFF2-40B4-BE49-F238E27FC236}">
                  <a16:creationId xmlns:a16="http://schemas.microsoft.com/office/drawing/2014/main" id="{581B9142-7736-6C92-A458-2B6D4EB25507}"/>
                </a:ext>
              </a:extLst>
            </p:cNvPr>
            <p:cNvSpPr txBox="1"/>
            <p:nvPr/>
          </p:nvSpPr>
          <p:spPr>
            <a:xfrm>
              <a:off x="1009416" y="1465075"/>
              <a:ext cx="2629135" cy="584775"/>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個人情報の取り扱い</a:t>
              </a:r>
              <a:endParaRPr lang="en-US" altLang="ja-JP" sz="1600" dirty="0">
                <a:latin typeface="UD デジタル 教科書体 NP-B" panose="02020700000000000000" pitchFamily="18" charset="-128"/>
                <a:ea typeface="UD デジタル 教科書体 NP-B" panose="02020700000000000000" pitchFamily="18" charset="-128"/>
              </a:endParaRPr>
            </a:p>
            <a:p>
              <a:r>
                <a:rPr lang="ja-JP" altLang="en-US" sz="1600" dirty="0">
                  <a:latin typeface="UD デジタル 教科書体 NP-B" panose="02020700000000000000" pitchFamily="18" charset="-128"/>
                  <a:ea typeface="UD デジタル 教科書体 NP-B" panose="02020700000000000000" pitchFamily="18" charset="-128"/>
                </a:rPr>
                <a:t>について</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pic>
        <p:nvPicPr>
          <p:cNvPr id="4" name="図 3" descr="アイコン が含まれている画像&#10;&#10;自動的に生成された説明">
            <a:extLst>
              <a:ext uri="{FF2B5EF4-FFF2-40B4-BE49-F238E27FC236}">
                <a16:creationId xmlns:a16="http://schemas.microsoft.com/office/drawing/2014/main" id="{76DC7868-172F-1175-5AE2-D63F34A804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88273" y="2684446"/>
            <a:ext cx="1152735" cy="1208674"/>
          </a:xfrm>
          <a:prstGeom prst="rect">
            <a:avLst/>
          </a:prstGeom>
        </p:spPr>
      </p:pic>
      <p:pic>
        <p:nvPicPr>
          <p:cNvPr id="6" name="図 5" descr="図形&#10;&#10;自動的に生成された説明">
            <a:extLst>
              <a:ext uri="{FF2B5EF4-FFF2-40B4-BE49-F238E27FC236}">
                <a16:creationId xmlns:a16="http://schemas.microsoft.com/office/drawing/2014/main" id="{AA3E35A2-1A30-ED31-2E83-BC48650DB1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49343" y="2728630"/>
            <a:ext cx="1227770" cy="1227770"/>
          </a:xfrm>
          <a:prstGeom prst="rect">
            <a:avLst/>
          </a:prstGeom>
        </p:spPr>
      </p:pic>
      <p:pic>
        <p:nvPicPr>
          <p:cNvPr id="8" name="図 7" descr="ダイアグラム&#10;&#10;低い精度で自動的に生成された説明">
            <a:extLst>
              <a:ext uri="{FF2B5EF4-FFF2-40B4-BE49-F238E27FC236}">
                <a16:creationId xmlns:a16="http://schemas.microsoft.com/office/drawing/2014/main" id="{27F36E62-017A-7FAD-B19A-6839A7A5D31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13291" y="5568896"/>
            <a:ext cx="2000312" cy="1331699"/>
          </a:xfrm>
          <a:prstGeom prst="rect">
            <a:avLst/>
          </a:prstGeom>
        </p:spPr>
      </p:pic>
      <p:pic>
        <p:nvPicPr>
          <p:cNvPr id="10" name="図 9" descr="ダイアグラム&#10;&#10;自動的に生成された説明">
            <a:extLst>
              <a:ext uri="{FF2B5EF4-FFF2-40B4-BE49-F238E27FC236}">
                <a16:creationId xmlns:a16="http://schemas.microsoft.com/office/drawing/2014/main" id="{002B26A1-7AB5-7219-D3FD-EC421B29CF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2520" y="8816043"/>
            <a:ext cx="1396262" cy="872897"/>
          </a:xfrm>
          <a:prstGeom prst="rect">
            <a:avLst/>
          </a:prstGeom>
        </p:spPr>
      </p:pic>
    </p:spTree>
    <p:extLst>
      <p:ext uri="{BB962C8B-B14F-4D97-AF65-F5344CB8AC3E}">
        <p14:creationId xmlns:p14="http://schemas.microsoft.com/office/powerpoint/2010/main" val="17140411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グループ化 36"/>
          <p:cNvGrpSpPr/>
          <p:nvPr/>
        </p:nvGrpSpPr>
        <p:grpSpPr>
          <a:xfrm>
            <a:off x="-1587" y="14990"/>
            <a:ext cx="7559675" cy="10706099"/>
            <a:chOff x="-1587" y="0"/>
            <a:chExt cx="7559675" cy="10706100"/>
          </a:xfrm>
        </p:grpSpPr>
        <p:sp>
          <p:nvSpPr>
            <p:cNvPr id="38" name="Rectangle 5"/>
            <p:cNvSpPr>
              <a:spLocks noChangeArrowheads="1"/>
            </p:cNvSpPr>
            <p:nvPr/>
          </p:nvSpPr>
          <p:spPr bwMode="auto">
            <a:xfrm>
              <a:off x="-1587" y="0"/>
              <a:ext cx="7559675" cy="10693400"/>
            </a:xfrm>
            <a:prstGeom prst="rect">
              <a:avLst/>
            </a:prstGeom>
            <a:solidFill>
              <a:srgbClr val="D7ECC4"/>
            </a:solidFill>
            <a:ln>
              <a:noFill/>
            </a:ln>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39" name="グループ化 38"/>
            <p:cNvGrpSpPr/>
            <p:nvPr userDrawn="1"/>
          </p:nvGrpSpPr>
          <p:grpSpPr>
            <a:xfrm>
              <a:off x="261938" y="12700"/>
              <a:ext cx="7004050" cy="10693400"/>
              <a:chOff x="261938" y="12700"/>
              <a:chExt cx="7004050" cy="10693400"/>
            </a:xfrm>
            <a:solidFill>
              <a:srgbClr val="E5F3D9"/>
            </a:solidFill>
          </p:grpSpPr>
          <p:sp>
            <p:nvSpPr>
              <p:cNvPr id="40" name="Rectangle 6"/>
              <p:cNvSpPr>
                <a:spLocks noChangeArrowheads="1"/>
              </p:cNvSpPr>
              <p:nvPr/>
            </p:nvSpPr>
            <p:spPr bwMode="auto">
              <a:xfrm>
                <a:off x="2619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1" name="Rectangle 7"/>
              <p:cNvSpPr>
                <a:spLocks noChangeArrowheads="1"/>
              </p:cNvSpPr>
              <p:nvPr/>
            </p:nvSpPr>
            <p:spPr bwMode="auto">
              <a:xfrm>
                <a:off x="8239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2" name="Rectangle 8"/>
              <p:cNvSpPr>
                <a:spLocks noChangeArrowheads="1"/>
              </p:cNvSpPr>
              <p:nvPr/>
            </p:nvSpPr>
            <p:spPr bwMode="auto">
              <a:xfrm>
                <a:off x="138588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3" name="Rectangle 9"/>
              <p:cNvSpPr>
                <a:spLocks noChangeArrowheads="1"/>
              </p:cNvSpPr>
              <p:nvPr/>
            </p:nvSpPr>
            <p:spPr bwMode="auto">
              <a:xfrm>
                <a:off x="19510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4" name="Rectangle 10"/>
              <p:cNvSpPr>
                <a:spLocks noChangeArrowheads="1"/>
              </p:cNvSpPr>
              <p:nvPr/>
            </p:nvSpPr>
            <p:spPr bwMode="auto">
              <a:xfrm>
                <a:off x="25130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5" name="Rectangle 11"/>
              <p:cNvSpPr>
                <a:spLocks noChangeArrowheads="1"/>
              </p:cNvSpPr>
              <p:nvPr/>
            </p:nvSpPr>
            <p:spPr bwMode="auto">
              <a:xfrm>
                <a:off x="3074988" y="12700"/>
                <a:ext cx="250825"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6" name="Rectangle 12"/>
              <p:cNvSpPr>
                <a:spLocks noChangeArrowheads="1"/>
              </p:cNvSpPr>
              <p:nvPr/>
            </p:nvSpPr>
            <p:spPr bwMode="auto">
              <a:xfrm>
                <a:off x="36401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7" name="Rectangle 13"/>
              <p:cNvSpPr>
                <a:spLocks noChangeArrowheads="1"/>
              </p:cNvSpPr>
              <p:nvPr/>
            </p:nvSpPr>
            <p:spPr bwMode="auto">
              <a:xfrm>
                <a:off x="42021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8" name="Rectangle 14"/>
              <p:cNvSpPr>
                <a:spLocks noChangeArrowheads="1"/>
              </p:cNvSpPr>
              <p:nvPr/>
            </p:nvSpPr>
            <p:spPr bwMode="auto">
              <a:xfrm>
                <a:off x="47672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49" name="Rectangle 15"/>
              <p:cNvSpPr>
                <a:spLocks noChangeArrowheads="1"/>
              </p:cNvSpPr>
              <p:nvPr/>
            </p:nvSpPr>
            <p:spPr bwMode="auto">
              <a:xfrm>
                <a:off x="53292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0" name="Rectangle 16"/>
              <p:cNvSpPr>
                <a:spLocks noChangeArrowheads="1"/>
              </p:cNvSpPr>
              <p:nvPr/>
            </p:nvSpPr>
            <p:spPr bwMode="auto">
              <a:xfrm>
                <a:off x="589121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1" name="Rectangle 17"/>
              <p:cNvSpPr>
                <a:spLocks noChangeArrowheads="1"/>
              </p:cNvSpPr>
              <p:nvPr/>
            </p:nvSpPr>
            <p:spPr bwMode="auto">
              <a:xfrm>
                <a:off x="6456363"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52" name="Rectangle 18"/>
              <p:cNvSpPr>
                <a:spLocks noChangeArrowheads="1"/>
              </p:cNvSpPr>
              <p:nvPr/>
            </p:nvSpPr>
            <p:spPr bwMode="auto">
              <a:xfrm>
                <a:off x="7018338" y="12700"/>
                <a:ext cx="247650" cy="1069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grpSp>
      <p:sp>
        <p:nvSpPr>
          <p:cNvPr id="87" name="Freeform 5"/>
          <p:cNvSpPr>
            <a:spLocks/>
          </p:cNvSpPr>
          <p:nvPr/>
        </p:nvSpPr>
        <p:spPr bwMode="auto">
          <a:xfrm rot="10800000">
            <a:off x="-1" y="10354688"/>
            <a:ext cx="7559675" cy="37742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2" name="Freeform 5">
            <a:extLst>
              <a:ext uri="{FF2B5EF4-FFF2-40B4-BE49-F238E27FC236}">
                <a16:creationId xmlns:a16="http://schemas.microsoft.com/office/drawing/2014/main" id="{85E209F4-80E7-C87B-42AB-30D7FE2EC4EF}"/>
              </a:ext>
            </a:extLst>
          </p:cNvPr>
          <p:cNvSpPr>
            <a:spLocks/>
          </p:cNvSpPr>
          <p:nvPr/>
        </p:nvSpPr>
        <p:spPr bwMode="auto">
          <a:xfrm>
            <a:off x="0" y="-4763"/>
            <a:ext cx="7559675" cy="1014318"/>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FFFF66"/>
          </a:solidFill>
          <a:ln>
            <a:noFill/>
          </a:ln>
          <a:effectLst/>
        </p:spPr>
        <p:txBody>
          <a:bodyPr vert="horz" wrap="square" lIns="91440" tIns="45720" rIns="91440" bIns="45720" numCol="1" anchor="t" anchorCtr="0" compatLnSpc="1">
            <a:prstTxWarp prst="textNoShape">
              <a:avLst/>
            </a:prstTxWarp>
          </a:bodyPr>
          <a:lstStyle/>
          <a:p>
            <a:endParaRPr lang="ja-JP" altLang="en-US" dirty="0"/>
          </a:p>
        </p:txBody>
      </p:sp>
      <p:sp>
        <p:nvSpPr>
          <p:cNvPr id="83" name="Freeform 5">
            <a:extLst>
              <a:ext uri="{FF2B5EF4-FFF2-40B4-BE49-F238E27FC236}">
                <a16:creationId xmlns:a16="http://schemas.microsoft.com/office/drawing/2014/main" id="{A3C3C090-D495-60C8-2FAE-246DAA838BEB}"/>
              </a:ext>
            </a:extLst>
          </p:cNvPr>
          <p:cNvSpPr>
            <a:spLocks/>
          </p:cNvSpPr>
          <p:nvPr/>
        </p:nvSpPr>
        <p:spPr bwMode="auto">
          <a:xfrm>
            <a:off x="-4021" y="-29937"/>
            <a:ext cx="7559675" cy="884376"/>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029270B5-8EFD-BE67-D3F7-CA70110AA028}"/>
              </a:ext>
            </a:extLst>
          </p:cNvPr>
          <p:cNvSpPr txBox="1"/>
          <p:nvPr/>
        </p:nvSpPr>
        <p:spPr>
          <a:xfrm>
            <a:off x="230631" y="260360"/>
            <a:ext cx="7035357" cy="461665"/>
          </a:xfrm>
          <a:prstGeom prst="rect">
            <a:avLst/>
          </a:prstGeom>
          <a:noFill/>
        </p:spPr>
        <p:txBody>
          <a:bodyPr wrap="square" rtlCol="0">
            <a:spAutoFit/>
          </a:bodyPr>
          <a:lstStyle/>
          <a:p>
            <a:pPr algn="ctr"/>
            <a:r>
              <a:rPr kumimoji="1" lang="ja-JP" altLang="en-US" sz="2400" b="1" spc="-150" dirty="0">
                <a:solidFill>
                  <a:schemeClr val="bg1"/>
                </a:solidFill>
                <a:effectLst/>
                <a:latin typeface="UD デジタル 教科書体 NP-B" panose="02020700000000000000" pitchFamily="18" charset="-128"/>
                <a:ea typeface="UD デジタル 教科書体 NP-B" panose="02020700000000000000" pitchFamily="18" charset="-128"/>
                <a:cs typeface="メイリオ" panose="020B0604030504040204" pitchFamily="50" charset="-128"/>
              </a:rPr>
              <a:t>施設案内</a:t>
            </a:r>
          </a:p>
        </p:txBody>
      </p:sp>
      <p:sp>
        <p:nvSpPr>
          <p:cNvPr id="86" name="Freeform 5">
            <a:extLst>
              <a:ext uri="{FF2B5EF4-FFF2-40B4-BE49-F238E27FC236}">
                <a16:creationId xmlns:a16="http://schemas.microsoft.com/office/drawing/2014/main" id="{016AD6BA-DB28-5574-24F2-F2225EF61085}"/>
              </a:ext>
            </a:extLst>
          </p:cNvPr>
          <p:cNvSpPr>
            <a:spLocks/>
          </p:cNvSpPr>
          <p:nvPr/>
        </p:nvSpPr>
        <p:spPr bwMode="auto">
          <a:xfrm rot="10800000">
            <a:off x="0" y="10509804"/>
            <a:ext cx="7559675" cy="232255"/>
          </a:xfrm>
          <a:custGeom>
            <a:avLst/>
            <a:gdLst>
              <a:gd name="T0" fmla="*/ 4762 w 4762"/>
              <a:gd name="T1" fmla="*/ 1114 h 1138"/>
              <a:gd name="T2" fmla="*/ 4704 w 4762"/>
              <a:gd name="T3" fmla="*/ 1134 h 1138"/>
              <a:gd name="T4" fmla="*/ 4530 w 4762"/>
              <a:gd name="T5" fmla="*/ 1136 h 1138"/>
              <a:gd name="T6" fmla="*/ 4448 w 4762"/>
              <a:gd name="T7" fmla="*/ 1122 h 1138"/>
              <a:gd name="T8" fmla="*/ 4394 w 4762"/>
              <a:gd name="T9" fmla="*/ 1120 h 1138"/>
              <a:gd name="T10" fmla="*/ 4316 w 4762"/>
              <a:gd name="T11" fmla="*/ 1136 h 1138"/>
              <a:gd name="T12" fmla="*/ 4240 w 4762"/>
              <a:gd name="T13" fmla="*/ 1132 h 1138"/>
              <a:gd name="T14" fmla="*/ 4146 w 4762"/>
              <a:gd name="T15" fmla="*/ 1128 h 1138"/>
              <a:gd name="T16" fmla="*/ 4064 w 4762"/>
              <a:gd name="T17" fmla="*/ 1124 h 1138"/>
              <a:gd name="T18" fmla="*/ 3948 w 4762"/>
              <a:gd name="T19" fmla="*/ 1136 h 1138"/>
              <a:gd name="T20" fmla="*/ 3832 w 4762"/>
              <a:gd name="T21" fmla="*/ 1138 h 1138"/>
              <a:gd name="T22" fmla="*/ 3752 w 4762"/>
              <a:gd name="T23" fmla="*/ 1122 h 1138"/>
              <a:gd name="T24" fmla="*/ 3698 w 4762"/>
              <a:gd name="T25" fmla="*/ 1118 h 1138"/>
              <a:gd name="T26" fmla="*/ 3620 w 4762"/>
              <a:gd name="T27" fmla="*/ 1134 h 1138"/>
              <a:gd name="T28" fmla="*/ 3542 w 4762"/>
              <a:gd name="T29" fmla="*/ 1132 h 1138"/>
              <a:gd name="T30" fmla="*/ 3450 w 4762"/>
              <a:gd name="T31" fmla="*/ 1128 h 1138"/>
              <a:gd name="T32" fmla="*/ 3368 w 4762"/>
              <a:gd name="T33" fmla="*/ 1122 h 1138"/>
              <a:gd name="T34" fmla="*/ 3252 w 4762"/>
              <a:gd name="T35" fmla="*/ 1116 h 1138"/>
              <a:gd name="T36" fmla="*/ 3170 w 4762"/>
              <a:gd name="T37" fmla="*/ 1120 h 1138"/>
              <a:gd name="T38" fmla="*/ 3078 w 4762"/>
              <a:gd name="T39" fmla="*/ 1126 h 1138"/>
              <a:gd name="T40" fmla="*/ 2986 w 4762"/>
              <a:gd name="T41" fmla="*/ 1130 h 1138"/>
              <a:gd name="T42" fmla="*/ 2904 w 4762"/>
              <a:gd name="T43" fmla="*/ 1138 h 1138"/>
              <a:gd name="T44" fmla="*/ 2846 w 4762"/>
              <a:gd name="T45" fmla="*/ 1124 h 1138"/>
              <a:gd name="T46" fmla="*/ 2788 w 4762"/>
              <a:gd name="T47" fmla="*/ 1110 h 1138"/>
              <a:gd name="T48" fmla="*/ 2706 w 4762"/>
              <a:gd name="T49" fmla="*/ 1116 h 1138"/>
              <a:gd name="T50" fmla="*/ 2556 w 4762"/>
              <a:gd name="T51" fmla="*/ 1118 h 1138"/>
              <a:gd name="T52" fmla="*/ 2474 w 4762"/>
              <a:gd name="T53" fmla="*/ 1136 h 1138"/>
              <a:gd name="T54" fmla="*/ 2404 w 4762"/>
              <a:gd name="T55" fmla="*/ 1138 h 1138"/>
              <a:gd name="T56" fmla="*/ 2324 w 4762"/>
              <a:gd name="T57" fmla="*/ 1132 h 1138"/>
              <a:gd name="T58" fmla="*/ 2208 w 4762"/>
              <a:gd name="T59" fmla="*/ 1126 h 1138"/>
              <a:gd name="T60" fmla="*/ 2126 w 4762"/>
              <a:gd name="T61" fmla="*/ 1118 h 1138"/>
              <a:gd name="T62" fmla="*/ 2034 w 4762"/>
              <a:gd name="T63" fmla="*/ 1118 h 1138"/>
              <a:gd name="T64" fmla="*/ 1916 w 4762"/>
              <a:gd name="T65" fmla="*/ 1120 h 1138"/>
              <a:gd name="T66" fmla="*/ 1742 w 4762"/>
              <a:gd name="T67" fmla="*/ 1116 h 1138"/>
              <a:gd name="T68" fmla="*/ 1592 w 4762"/>
              <a:gd name="T69" fmla="*/ 1118 h 1138"/>
              <a:gd name="T70" fmla="*/ 1510 w 4762"/>
              <a:gd name="T71" fmla="*/ 1128 h 1138"/>
              <a:gd name="T72" fmla="*/ 1394 w 4762"/>
              <a:gd name="T73" fmla="*/ 1136 h 1138"/>
              <a:gd name="T74" fmla="*/ 1336 w 4762"/>
              <a:gd name="T75" fmla="*/ 1128 h 1138"/>
              <a:gd name="T76" fmla="*/ 1278 w 4762"/>
              <a:gd name="T77" fmla="*/ 1120 h 1138"/>
              <a:gd name="T78" fmla="*/ 1162 w 4762"/>
              <a:gd name="T79" fmla="*/ 1114 h 1138"/>
              <a:gd name="T80" fmla="*/ 1046 w 4762"/>
              <a:gd name="T81" fmla="*/ 1116 h 1138"/>
              <a:gd name="T82" fmla="*/ 988 w 4762"/>
              <a:gd name="T83" fmla="*/ 1126 h 1138"/>
              <a:gd name="T84" fmla="*/ 930 w 4762"/>
              <a:gd name="T85" fmla="*/ 1138 h 1138"/>
              <a:gd name="T86" fmla="*/ 884 w 4762"/>
              <a:gd name="T87" fmla="*/ 1130 h 1138"/>
              <a:gd name="T88" fmla="*/ 834 w 4762"/>
              <a:gd name="T89" fmla="*/ 1114 h 1138"/>
              <a:gd name="T90" fmla="*/ 780 w 4762"/>
              <a:gd name="T91" fmla="*/ 1114 h 1138"/>
              <a:gd name="T92" fmla="*/ 698 w 4762"/>
              <a:gd name="T93" fmla="*/ 1130 h 1138"/>
              <a:gd name="T94" fmla="*/ 640 w 4762"/>
              <a:gd name="T95" fmla="*/ 1120 h 1138"/>
              <a:gd name="T96" fmla="*/ 582 w 4762"/>
              <a:gd name="T97" fmla="*/ 1112 h 1138"/>
              <a:gd name="T98" fmla="*/ 500 w 4762"/>
              <a:gd name="T99" fmla="*/ 1126 h 1138"/>
              <a:gd name="T100" fmla="*/ 430 w 4762"/>
              <a:gd name="T101" fmla="*/ 1128 h 1138"/>
              <a:gd name="T102" fmla="*/ 350 w 4762"/>
              <a:gd name="T103" fmla="*/ 1126 h 1138"/>
              <a:gd name="T104" fmla="*/ 234 w 4762"/>
              <a:gd name="T105" fmla="*/ 1136 h 1138"/>
              <a:gd name="T106" fmla="*/ 176 w 4762"/>
              <a:gd name="T107" fmla="*/ 1130 h 1138"/>
              <a:gd name="T108" fmla="*/ 118 w 4762"/>
              <a:gd name="T109" fmla="*/ 1122 h 1138"/>
              <a:gd name="T110" fmla="*/ 0 w 4762"/>
              <a:gd name="T111" fmla="*/ 1128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762" h="1138">
                <a:moveTo>
                  <a:pt x="0" y="1112"/>
                </a:moveTo>
                <a:lnTo>
                  <a:pt x="0" y="0"/>
                </a:lnTo>
                <a:lnTo>
                  <a:pt x="4762" y="0"/>
                </a:lnTo>
                <a:lnTo>
                  <a:pt x="4762" y="1114"/>
                </a:lnTo>
                <a:lnTo>
                  <a:pt x="4762" y="1128"/>
                </a:lnTo>
                <a:lnTo>
                  <a:pt x="4762" y="1134"/>
                </a:lnTo>
                <a:lnTo>
                  <a:pt x="4762" y="1134"/>
                </a:lnTo>
                <a:lnTo>
                  <a:pt x="4704" y="1134"/>
                </a:lnTo>
                <a:lnTo>
                  <a:pt x="4646" y="1136"/>
                </a:lnTo>
                <a:lnTo>
                  <a:pt x="4646" y="1136"/>
                </a:lnTo>
                <a:lnTo>
                  <a:pt x="4530" y="1136"/>
                </a:lnTo>
                <a:lnTo>
                  <a:pt x="4530" y="1136"/>
                </a:lnTo>
                <a:lnTo>
                  <a:pt x="4510" y="1134"/>
                </a:lnTo>
                <a:lnTo>
                  <a:pt x="4494" y="1132"/>
                </a:lnTo>
                <a:lnTo>
                  <a:pt x="4472" y="1128"/>
                </a:lnTo>
                <a:lnTo>
                  <a:pt x="4448" y="1122"/>
                </a:lnTo>
                <a:lnTo>
                  <a:pt x="4432" y="1120"/>
                </a:lnTo>
                <a:lnTo>
                  <a:pt x="4414" y="1118"/>
                </a:lnTo>
                <a:lnTo>
                  <a:pt x="4414" y="1118"/>
                </a:lnTo>
                <a:lnTo>
                  <a:pt x="4394" y="1120"/>
                </a:lnTo>
                <a:lnTo>
                  <a:pt x="4378" y="1122"/>
                </a:lnTo>
                <a:lnTo>
                  <a:pt x="4356" y="1128"/>
                </a:lnTo>
                <a:lnTo>
                  <a:pt x="4332" y="1134"/>
                </a:lnTo>
                <a:lnTo>
                  <a:pt x="4316" y="1136"/>
                </a:lnTo>
                <a:lnTo>
                  <a:pt x="4298" y="1136"/>
                </a:lnTo>
                <a:lnTo>
                  <a:pt x="4298" y="1136"/>
                </a:lnTo>
                <a:lnTo>
                  <a:pt x="4262" y="1136"/>
                </a:lnTo>
                <a:lnTo>
                  <a:pt x="4240" y="1132"/>
                </a:lnTo>
                <a:lnTo>
                  <a:pt x="4216" y="1130"/>
                </a:lnTo>
                <a:lnTo>
                  <a:pt x="4182" y="1128"/>
                </a:lnTo>
                <a:lnTo>
                  <a:pt x="4182" y="1128"/>
                </a:lnTo>
                <a:lnTo>
                  <a:pt x="4146" y="1128"/>
                </a:lnTo>
                <a:lnTo>
                  <a:pt x="4122" y="1126"/>
                </a:lnTo>
                <a:lnTo>
                  <a:pt x="4100" y="1126"/>
                </a:lnTo>
                <a:lnTo>
                  <a:pt x="4064" y="1124"/>
                </a:lnTo>
                <a:lnTo>
                  <a:pt x="4064" y="1124"/>
                </a:lnTo>
                <a:lnTo>
                  <a:pt x="4030" y="1126"/>
                </a:lnTo>
                <a:lnTo>
                  <a:pt x="4006" y="1130"/>
                </a:lnTo>
                <a:lnTo>
                  <a:pt x="3984" y="1134"/>
                </a:lnTo>
                <a:lnTo>
                  <a:pt x="3948" y="1136"/>
                </a:lnTo>
                <a:lnTo>
                  <a:pt x="3948" y="1136"/>
                </a:lnTo>
                <a:lnTo>
                  <a:pt x="3890" y="1138"/>
                </a:lnTo>
                <a:lnTo>
                  <a:pt x="3832" y="1138"/>
                </a:lnTo>
                <a:lnTo>
                  <a:pt x="3832" y="1138"/>
                </a:lnTo>
                <a:lnTo>
                  <a:pt x="3814" y="1138"/>
                </a:lnTo>
                <a:lnTo>
                  <a:pt x="3798" y="1136"/>
                </a:lnTo>
                <a:lnTo>
                  <a:pt x="3774" y="1128"/>
                </a:lnTo>
                <a:lnTo>
                  <a:pt x="3752" y="1122"/>
                </a:lnTo>
                <a:lnTo>
                  <a:pt x="3736" y="1120"/>
                </a:lnTo>
                <a:lnTo>
                  <a:pt x="3716" y="1118"/>
                </a:lnTo>
                <a:lnTo>
                  <a:pt x="3716" y="1118"/>
                </a:lnTo>
                <a:lnTo>
                  <a:pt x="3698" y="1118"/>
                </a:lnTo>
                <a:lnTo>
                  <a:pt x="3682" y="1120"/>
                </a:lnTo>
                <a:lnTo>
                  <a:pt x="3658" y="1126"/>
                </a:lnTo>
                <a:lnTo>
                  <a:pt x="3636" y="1132"/>
                </a:lnTo>
                <a:lnTo>
                  <a:pt x="3620" y="1134"/>
                </a:lnTo>
                <a:lnTo>
                  <a:pt x="3600" y="1134"/>
                </a:lnTo>
                <a:lnTo>
                  <a:pt x="3600" y="1134"/>
                </a:lnTo>
                <a:lnTo>
                  <a:pt x="3566" y="1134"/>
                </a:lnTo>
                <a:lnTo>
                  <a:pt x="3542" y="1132"/>
                </a:lnTo>
                <a:lnTo>
                  <a:pt x="3518" y="1130"/>
                </a:lnTo>
                <a:lnTo>
                  <a:pt x="3484" y="1128"/>
                </a:lnTo>
                <a:lnTo>
                  <a:pt x="3484" y="1128"/>
                </a:lnTo>
                <a:lnTo>
                  <a:pt x="3450" y="1128"/>
                </a:lnTo>
                <a:lnTo>
                  <a:pt x="3426" y="1124"/>
                </a:lnTo>
                <a:lnTo>
                  <a:pt x="3402" y="1122"/>
                </a:lnTo>
                <a:lnTo>
                  <a:pt x="3368" y="1122"/>
                </a:lnTo>
                <a:lnTo>
                  <a:pt x="3368" y="1122"/>
                </a:lnTo>
                <a:lnTo>
                  <a:pt x="3334" y="1120"/>
                </a:lnTo>
                <a:lnTo>
                  <a:pt x="3310" y="1118"/>
                </a:lnTo>
                <a:lnTo>
                  <a:pt x="3286" y="1116"/>
                </a:lnTo>
                <a:lnTo>
                  <a:pt x="3252" y="1116"/>
                </a:lnTo>
                <a:lnTo>
                  <a:pt x="3252" y="1116"/>
                </a:lnTo>
                <a:lnTo>
                  <a:pt x="3218" y="1116"/>
                </a:lnTo>
                <a:lnTo>
                  <a:pt x="3194" y="1118"/>
                </a:lnTo>
                <a:lnTo>
                  <a:pt x="3170" y="1120"/>
                </a:lnTo>
                <a:lnTo>
                  <a:pt x="3136" y="1122"/>
                </a:lnTo>
                <a:lnTo>
                  <a:pt x="3136" y="1122"/>
                </a:lnTo>
                <a:lnTo>
                  <a:pt x="3102" y="1122"/>
                </a:lnTo>
                <a:lnTo>
                  <a:pt x="3078" y="1126"/>
                </a:lnTo>
                <a:lnTo>
                  <a:pt x="3054" y="1128"/>
                </a:lnTo>
                <a:lnTo>
                  <a:pt x="3020" y="1130"/>
                </a:lnTo>
                <a:lnTo>
                  <a:pt x="3020" y="1130"/>
                </a:lnTo>
                <a:lnTo>
                  <a:pt x="2986" y="1130"/>
                </a:lnTo>
                <a:lnTo>
                  <a:pt x="2962" y="1134"/>
                </a:lnTo>
                <a:lnTo>
                  <a:pt x="2938" y="1138"/>
                </a:lnTo>
                <a:lnTo>
                  <a:pt x="2904" y="1138"/>
                </a:lnTo>
                <a:lnTo>
                  <a:pt x="2904" y="1138"/>
                </a:lnTo>
                <a:lnTo>
                  <a:pt x="2884" y="1138"/>
                </a:lnTo>
                <a:lnTo>
                  <a:pt x="2870" y="1134"/>
                </a:lnTo>
                <a:lnTo>
                  <a:pt x="2856" y="1130"/>
                </a:lnTo>
                <a:lnTo>
                  <a:pt x="2846" y="1124"/>
                </a:lnTo>
                <a:lnTo>
                  <a:pt x="2834" y="1120"/>
                </a:lnTo>
                <a:lnTo>
                  <a:pt x="2822" y="1116"/>
                </a:lnTo>
                <a:lnTo>
                  <a:pt x="2808" y="1112"/>
                </a:lnTo>
                <a:lnTo>
                  <a:pt x="2788" y="1110"/>
                </a:lnTo>
                <a:lnTo>
                  <a:pt x="2788" y="1110"/>
                </a:lnTo>
                <a:lnTo>
                  <a:pt x="2754" y="1112"/>
                </a:lnTo>
                <a:lnTo>
                  <a:pt x="2730" y="1114"/>
                </a:lnTo>
                <a:lnTo>
                  <a:pt x="2706" y="1116"/>
                </a:lnTo>
                <a:lnTo>
                  <a:pt x="2672" y="1118"/>
                </a:lnTo>
                <a:lnTo>
                  <a:pt x="2672" y="1118"/>
                </a:lnTo>
                <a:lnTo>
                  <a:pt x="2556" y="1118"/>
                </a:lnTo>
                <a:lnTo>
                  <a:pt x="2556" y="1118"/>
                </a:lnTo>
                <a:lnTo>
                  <a:pt x="2536" y="1118"/>
                </a:lnTo>
                <a:lnTo>
                  <a:pt x="2522" y="1120"/>
                </a:lnTo>
                <a:lnTo>
                  <a:pt x="2498" y="1128"/>
                </a:lnTo>
                <a:lnTo>
                  <a:pt x="2474" y="1136"/>
                </a:lnTo>
                <a:lnTo>
                  <a:pt x="2458" y="1138"/>
                </a:lnTo>
                <a:lnTo>
                  <a:pt x="2440" y="1138"/>
                </a:lnTo>
                <a:lnTo>
                  <a:pt x="2440" y="1138"/>
                </a:lnTo>
                <a:lnTo>
                  <a:pt x="2404" y="1138"/>
                </a:lnTo>
                <a:lnTo>
                  <a:pt x="2382" y="1136"/>
                </a:lnTo>
                <a:lnTo>
                  <a:pt x="2358" y="1134"/>
                </a:lnTo>
                <a:lnTo>
                  <a:pt x="2324" y="1132"/>
                </a:lnTo>
                <a:lnTo>
                  <a:pt x="2324" y="1132"/>
                </a:lnTo>
                <a:lnTo>
                  <a:pt x="2288" y="1132"/>
                </a:lnTo>
                <a:lnTo>
                  <a:pt x="2266" y="1130"/>
                </a:lnTo>
                <a:lnTo>
                  <a:pt x="2242" y="1128"/>
                </a:lnTo>
                <a:lnTo>
                  <a:pt x="2208" y="1126"/>
                </a:lnTo>
                <a:lnTo>
                  <a:pt x="2208" y="1126"/>
                </a:lnTo>
                <a:lnTo>
                  <a:pt x="2172" y="1126"/>
                </a:lnTo>
                <a:lnTo>
                  <a:pt x="2150" y="1122"/>
                </a:lnTo>
                <a:lnTo>
                  <a:pt x="2126" y="1118"/>
                </a:lnTo>
                <a:lnTo>
                  <a:pt x="2092" y="1116"/>
                </a:lnTo>
                <a:lnTo>
                  <a:pt x="2092" y="1116"/>
                </a:lnTo>
                <a:lnTo>
                  <a:pt x="2056" y="1118"/>
                </a:lnTo>
                <a:lnTo>
                  <a:pt x="2034" y="1118"/>
                </a:lnTo>
                <a:lnTo>
                  <a:pt x="2010" y="1120"/>
                </a:lnTo>
                <a:lnTo>
                  <a:pt x="1976" y="1120"/>
                </a:lnTo>
                <a:lnTo>
                  <a:pt x="1976" y="1120"/>
                </a:lnTo>
                <a:lnTo>
                  <a:pt x="1916" y="1120"/>
                </a:lnTo>
                <a:lnTo>
                  <a:pt x="1858" y="1118"/>
                </a:lnTo>
                <a:lnTo>
                  <a:pt x="1858" y="1118"/>
                </a:lnTo>
                <a:lnTo>
                  <a:pt x="1800" y="1116"/>
                </a:lnTo>
                <a:lnTo>
                  <a:pt x="1742" y="1116"/>
                </a:lnTo>
                <a:lnTo>
                  <a:pt x="1742" y="1116"/>
                </a:lnTo>
                <a:lnTo>
                  <a:pt x="1626" y="1116"/>
                </a:lnTo>
                <a:lnTo>
                  <a:pt x="1626" y="1116"/>
                </a:lnTo>
                <a:lnTo>
                  <a:pt x="1592" y="1118"/>
                </a:lnTo>
                <a:lnTo>
                  <a:pt x="1568" y="1122"/>
                </a:lnTo>
                <a:lnTo>
                  <a:pt x="1546" y="1126"/>
                </a:lnTo>
                <a:lnTo>
                  <a:pt x="1510" y="1128"/>
                </a:lnTo>
                <a:lnTo>
                  <a:pt x="1510" y="1128"/>
                </a:lnTo>
                <a:lnTo>
                  <a:pt x="1476" y="1130"/>
                </a:lnTo>
                <a:lnTo>
                  <a:pt x="1452" y="1132"/>
                </a:lnTo>
                <a:lnTo>
                  <a:pt x="1428" y="1136"/>
                </a:lnTo>
                <a:lnTo>
                  <a:pt x="1394" y="1136"/>
                </a:lnTo>
                <a:lnTo>
                  <a:pt x="1394" y="1136"/>
                </a:lnTo>
                <a:lnTo>
                  <a:pt x="1376" y="1136"/>
                </a:lnTo>
                <a:lnTo>
                  <a:pt x="1360" y="1134"/>
                </a:lnTo>
                <a:lnTo>
                  <a:pt x="1336" y="1128"/>
                </a:lnTo>
                <a:lnTo>
                  <a:pt x="1312" y="1122"/>
                </a:lnTo>
                <a:lnTo>
                  <a:pt x="1298" y="1120"/>
                </a:lnTo>
                <a:lnTo>
                  <a:pt x="1278" y="1120"/>
                </a:lnTo>
                <a:lnTo>
                  <a:pt x="1278" y="1120"/>
                </a:lnTo>
                <a:lnTo>
                  <a:pt x="1244" y="1118"/>
                </a:lnTo>
                <a:lnTo>
                  <a:pt x="1220" y="1116"/>
                </a:lnTo>
                <a:lnTo>
                  <a:pt x="1196" y="1114"/>
                </a:lnTo>
                <a:lnTo>
                  <a:pt x="1162" y="1114"/>
                </a:lnTo>
                <a:lnTo>
                  <a:pt x="1162" y="1114"/>
                </a:lnTo>
                <a:lnTo>
                  <a:pt x="1104" y="1114"/>
                </a:lnTo>
                <a:lnTo>
                  <a:pt x="1046" y="1116"/>
                </a:lnTo>
                <a:lnTo>
                  <a:pt x="1046" y="1116"/>
                </a:lnTo>
                <a:lnTo>
                  <a:pt x="1026" y="1116"/>
                </a:lnTo>
                <a:lnTo>
                  <a:pt x="1012" y="1118"/>
                </a:lnTo>
                <a:lnTo>
                  <a:pt x="1000" y="1122"/>
                </a:lnTo>
                <a:lnTo>
                  <a:pt x="988" y="1126"/>
                </a:lnTo>
                <a:lnTo>
                  <a:pt x="976" y="1130"/>
                </a:lnTo>
                <a:lnTo>
                  <a:pt x="964" y="1134"/>
                </a:lnTo>
                <a:lnTo>
                  <a:pt x="950" y="1136"/>
                </a:lnTo>
                <a:lnTo>
                  <a:pt x="930" y="1138"/>
                </a:lnTo>
                <a:lnTo>
                  <a:pt x="930" y="1138"/>
                </a:lnTo>
                <a:lnTo>
                  <a:pt x="910" y="1136"/>
                </a:lnTo>
                <a:lnTo>
                  <a:pt x="896" y="1134"/>
                </a:lnTo>
                <a:lnTo>
                  <a:pt x="884" y="1130"/>
                </a:lnTo>
                <a:lnTo>
                  <a:pt x="872" y="1126"/>
                </a:lnTo>
                <a:lnTo>
                  <a:pt x="860" y="1120"/>
                </a:lnTo>
                <a:lnTo>
                  <a:pt x="848" y="1116"/>
                </a:lnTo>
                <a:lnTo>
                  <a:pt x="834" y="1114"/>
                </a:lnTo>
                <a:lnTo>
                  <a:pt x="814" y="1112"/>
                </a:lnTo>
                <a:lnTo>
                  <a:pt x="814" y="1112"/>
                </a:lnTo>
                <a:lnTo>
                  <a:pt x="794" y="1112"/>
                </a:lnTo>
                <a:lnTo>
                  <a:pt x="780" y="1114"/>
                </a:lnTo>
                <a:lnTo>
                  <a:pt x="756" y="1120"/>
                </a:lnTo>
                <a:lnTo>
                  <a:pt x="732" y="1128"/>
                </a:lnTo>
                <a:lnTo>
                  <a:pt x="718" y="1130"/>
                </a:lnTo>
                <a:lnTo>
                  <a:pt x="698" y="1130"/>
                </a:lnTo>
                <a:lnTo>
                  <a:pt x="698" y="1130"/>
                </a:lnTo>
                <a:lnTo>
                  <a:pt x="678" y="1130"/>
                </a:lnTo>
                <a:lnTo>
                  <a:pt x="664" y="1126"/>
                </a:lnTo>
                <a:lnTo>
                  <a:pt x="640" y="1120"/>
                </a:lnTo>
                <a:lnTo>
                  <a:pt x="616" y="1114"/>
                </a:lnTo>
                <a:lnTo>
                  <a:pt x="600" y="1112"/>
                </a:lnTo>
                <a:lnTo>
                  <a:pt x="582" y="1112"/>
                </a:lnTo>
                <a:lnTo>
                  <a:pt x="582" y="1112"/>
                </a:lnTo>
                <a:lnTo>
                  <a:pt x="562" y="1112"/>
                </a:lnTo>
                <a:lnTo>
                  <a:pt x="548" y="1114"/>
                </a:lnTo>
                <a:lnTo>
                  <a:pt x="524" y="1120"/>
                </a:lnTo>
                <a:lnTo>
                  <a:pt x="500" y="1126"/>
                </a:lnTo>
                <a:lnTo>
                  <a:pt x="484" y="1128"/>
                </a:lnTo>
                <a:lnTo>
                  <a:pt x="466" y="1130"/>
                </a:lnTo>
                <a:lnTo>
                  <a:pt x="466" y="1130"/>
                </a:lnTo>
                <a:lnTo>
                  <a:pt x="430" y="1128"/>
                </a:lnTo>
                <a:lnTo>
                  <a:pt x="408" y="1128"/>
                </a:lnTo>
                <a:lnTo>
                  <a:pt x="384" y="1126"/>
                </a:lnTo>
                <a:lnTo>
                  <a:pt x="350" y="1126"/>
                </a:lnTo>
                <a:lnTo>
                  <a:pt x="350" y="1126"/>
                </a:lnTo>
                <a:lnTo>
                  <a:pt x="314" y="1126"/>
                </a:lnTo>
                <a:lnTo>
                  <a:pt x="292" y="1130"/>
                </a:lnTo>
                <a:lnTo>
                  <a:pt x="268" y="1134"/>
                </a:lnTo>
                <a:lnTo>
                  <a:pt x="234" y="1136"/>
                </a:lnTo>
                <a:lnTo>
                  <a:pt x="234" y="1136"/>
                </a:lnTo>
                <a:lnTo>
                  <a:pt x="214" y="1136"/>
                </a:lnTo>
                <a:lnTo>
                  <a:pt x="198" y="1134"/>
                </a:lnTo>
                <a:lnTo>
                  <a:pt x="176" y="1130"/>
                </a:lnTo>
                <a:lnTo>
                  <a:pt x="152" y="1124"/>
                </a:lnTo>
                <a:lnTo>
                  <a:pt x="136" y="1122"/>
                </a:lnTo>
                <a:lnTo>
                  <a:pt x="118" y="1122"/>
                </a:lnTo>
                <a:lnTo>
                  <a:pt x="118" y="1122"/>
                </a:lnTo>
                <a:lnTo>
                  <a:pt x="82" y="1124"/>
                </a:lnTo>
                <a:lnTo>
                  <a:pt x="58" y="1126"/>
                </a:lnTo>
                <a:lnTo>
                  <a:pt x="34" y="1128"/>
                </a:lnTo>
                <a:lnTo>
                  <a:pt x="0" y="1128"/>
                </a:lnTo>
                <a:lnTo>
                  <a:pt x="0" y="1112"/>
                </a:lnTo>
                <a:close/>
              </a:path>
            </a:pathLst>
          </a:custGeom>
          <a:solidFill>
            <a:srgbClr val="4FA34E"/>
          </a:solidFill>
          <a:ln>
            <a:noFill/>
          </a:ln>
          <a:effectLst/>
        </p:spPr>
        <p:txBody>
          <a:bodyPr vert="horz" wrap="square" lIns="91440" tIns="45720" rIns="91440" bIns="45720" numCol="1" anchor="t" anchorCtr="0" compatLnSpc="1">
            <a:prstTxWarp prst="textNoShape">
              <a:avLst/>
            </a:prstTxWarp>
          </a:bodyPr>
          <a:lstStyle/>
          <a:p>
            <a:endParaRPr lang="ja-JP" altLang="en-US" dirty="0">
              <a:latin typeface="メイリオ" panose="020B0604030504040204" pitchFamily="50" charset="-128"/>
              <a:ea typeface="メイリオ" panose="020B0604030504040204" pitchFamily="50" charset="-128"/>
            </a:endParaRPr>
          </a:p>
        </p:txBody>
      </p:sp>
      <p:grpSp>
        <p:nvGrpSpPr>
          <p:cNvPr id="2" name="グループ化 1">
            <a:extLst>
              <a:ext uri="{FF2B5EF4-FFF2-40B4-BE49-F238E27FC236}">
                <a16:creationId xmlns:a16="http://schemas.microsoft.com/office/drawing/2014/main" id="{F265CDE5-256C-7787-9BA1-19419A17C8C0}"/>
              </a:ext>
            </a:extLst>
          </p:cNvPr>
          <p:cNvGrpSpPr/>
          <p:nvPr/>
        </p:nvGrpSpPr>
        <p:grpSpPr>
          <a:xfrm>
            <a:off x="248348" y="1333627"/>
            <a:ext cx="3417185" cy="2738312"/>
            <a:chOff x="362652" y="1333627"/>
            <a:chExt cx="3417185" cy="2738312"/>
          </a:xfrm>
        </p:grpSpPr>
        <p:sp>
          <p:nvSpPr>
            <p:cNvPr id="76" name="正方形/長方形 75">
              <a:extLst>
                <a:ext uri="{FF2B5EF4-FFF2-40B4-BE49-F238E27FC236}">
                  <a16:creationId xmlns:a16="http://schemas.microsoft.com/office/drawing/2014/main" id="{9FF74669-0510-DA6A-15F6-DE992C280B98}"/>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35" name="グループ化 34">
              <a:extLst>
                <a:ext uri="{FF2B5EF4-FFF2-40B4-BE49-F238E27FC236}">
                  <a16:creationId xmlns:a16="http://schemas.microsoft.com/office/drawing/2014/main" id="{63CF68F7-7E3B-E6F3-0C7D-1283769F5C67}"/>
                </a:ext>
              </a:extLst>
            </p:cNvPr>
            <p:cNvGrpSpPr/>
            <p:nvPr/>
          </p:nvGrpSpPr>
          <p:grpSpPr>
            <a:xfrm>
              <a:off x="495226" y="1475642"/>
              <a:ext cx="492444" cy="488574"/>
              <a:chOff x="356910" y="2098946"/>
              <a:chExt cx="492444" cy="488574"/>
            </a:xfrm>
          </p:grpSpPr>
          <p:grpSp>
            <p:nvGrpSpPr>
              <p:cNvPr id="36" name="Group 4">
                <a:extLst>
                  <a:ext uri="{FF2B5EF4-FFF2-40B4-BE49-F238E27FC236}">
                    <a16:creationId xmlns:a16="http://schemas.microsoft.com/office/drawing/2014/main" id="{87D68602-9247-46F8-455A-8F5BB5528366}"/>
                  </a:ext>
                </a:extLst>
              </p:cNvPr>
              <p:cNvGrpSpPr>
                <a:grpSpLocks noChangeAspect="1"/>
              </p:cNvGrpSpPr>
              <p:nvPr/>
            </p:nvGrpSpPr>
            <p:grpSpPr bwMode="auto">
              <a:xfrm>
                <a:off x="372104" y="2098946"/>
                <a:ext cx="464496" cy="461664"/>
                <a:chOff x="-600" y="2362"/>
                <a:chExt cx="328" cy="326"/>
              </a:xfrm>
              <a:solidFill>
                <a:srgbClr val="AACC09"/>
              </a:solidFill>
            </p:grpSpPr>
            <p:sp>
              <p:nvSpPr>
                <p:cNvPr id="55" name="Freeform 5">
                  <a:extLst>
                    <a:ext uri="{FF2B5EF4-FFF2-40B4-BE49-F238E27FC236}">
                      <a16:creationId xmlns:a16="http://schemas.microsoft.com/office/drawing/2014/main" id="{07E5AF44-ED3C-F156-9FE5-A5DB99E0AA8F}"/>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56" name="Freeform 6">
                  <a:extLst>
                    <a:ext uri="{FF2B5EF4-FFF2-40B4-BE49-F238E27FC236}">
                      <a16:creationId xmlns:a16="http://schemas.microsoft.com/office/drawing/2014/main" id="{A780054C-F07B-00DA-05D9-79967BE06420}"/>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54" name="テキスト ボックス 53">
                <a:extLst>
                  <a:ext uri="{FF2B5EF4-FFF2-40B4-BE49-F238E27FC236}">
                    <a16:creationId xmlns:a16="http://schemas.microsoft.com/office/drawing/2014/main" id="{84351963-1731-AA3D-7552-1E10C94CC9F9}"/>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７</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57" name="テキスト ボックス 56">
              <a:extLst>
                <a:ext uri="{FF2B5EF4-FFF2-40B4-BE49-F238E27FC236}">
                  <a16:creationId xmlns:a16="http://schemas.microsoft.com/office/drawing/2014/main" id="{676A407B-ADA3-69B1-5B39-DF099024C2C6}"/>
                </a:ext>
              </a:extLst>
            </p:cNvPr>
            <p:cNvSpPr txBox="1"/>
            <p:nvPr/>
          </p:nvSpPr>
          <p:spPr>
            <a:xfrm>
              <a:off x="489590" y="2130727"/>
              <a:ext cx="3162842" cy="1384995"/>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健康管理、感染症予防のため、通所後は必ず手洗い・うがいをしましょう。</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風邪気味のときや咳の</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症状があるときは、</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周りに配慮して</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マスクを使用する</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ようにしましょう。</a:t>
              </a:r>
              <a:endParaRPr kumimoji="1" lang="ja-JP" altLang="en-US" sz="1300" b="1"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6F8D74AA-35AA-77D9-1E19-388E214404A7}"/>
                </a:ext>
              </a:extLst>
            </p:cNvPr>
            <p:cNvSpPr txBox="1"/>
            <p:nvPr/>
          </p:nvSpPr>
          <p:spPr>
            <a:xfrm>
              <a:off x="1009416" y="1550803"/>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手洗い・うがいについて</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90" name="グループ化 89">
            <a:extLst>
              <a:ext uri="{FF2B5EF4-FFF2-40B4-BE49-F238E27FC236}">
                <a16:creationId xmlns:a16="http://schemas.microsoft.com/office/drawing/2014/main" id="{169345E6-A810-0D83-4CE7-CA78DC7FD8C0}"/>
              </a:ext>
            </a:extLst>
          </p:cNvPr>
          <p:cNvGrpSpPr/>
          <p:nvPr/>
        </p:nvGrpSpPr>
        <p:grpSpPr>
          <a:xfrm>
            <a:off x="257868" y="4272097"/>
            <a:ext cx="3417185" cy="2738312"/>
            <a:chOff x="362652" y="1333627"/>
            <a:chExt cx="3417185" cy="2738312"/>
          </a:xfrm>
        </p:grpSpPr>
        <p:sp>
          <p:nvSpPr>
            <p:cNvPr id="91" name="正方形/長方形 90">
              <a:extLst>
                <a:ext uri="{FF2B5EF4-FFF2-40B4-BE49-F238E27FC236}">
                  <a16:creationId xmlns:a16="http://schemas.microsoft.com/office/drawing/2014/main" id="{441BBE92-B4F0-4140-2824-78F80A2E2152}"/>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92" name="グループ化 91">
              <a:extLst>
                <a:ext uri="{FF2B5EF4-FFF2-40B4-BE49-F238E27FC236}">
                  <a16:creationId xmlns:a16="http://schemas.microsoft.com/office/drawing/2014/main" id="{E70B81F5-3D37-4406-D07B-9B846C577CD8}"/>
                </a:ext>
              </a:extLst>
            </p:cNvPr>
            <p:cNvGrpSpPr/>
            <p:nvPr/>
          </p:nvGrpSpPr>
          <p:grpSpPr>
            <a:xfrm>
              <a:off x="495226" y="1475642"/>
              <a:ext cx="492444" cy="488574"/>
              <a:chOff x="356910" y="2098946"/>
              <a:chExt cx="492444" cy="488574"/>
            </a:xfrm>
          </p:grpSpPr>
          <p:grpSp>
            <p:nvGrpSpPr>
              <p:cNvPr id="95" name="Group 4">
                <a:extLst>
                  <a:ext uri="{FF2B5EF4-FFF2-40B4-BE49-F238E27FC236}">
                    <a16:creationId xmlns:a16="http://schemas.microsoft.com/office/drawing/2014/main" id="{C8652FA9-66F1-14C8-7809-2323A8AE7FA1}"/>
                  </a:ext>
                </a:extLst>
              </p:cNvPr>
              <p:cNvGrpSpPr>
                <a:grpSpLocks noChangeAspect="1"/>
              </p:cNvGrpSpPr>
              <p:nvPr/>
            </p:nvGrpSpPr>
            <p:grpSpPr bwMode="auto">
              <a:xfrm>
                <a:off x="372104" y="2098946"/>
                <a:ext cx="464496" cy="461664"/>
                <a:chOff x="-600" y="2362"/>
                <a:chExt cx="328" cy="326"/>
              </a:xfrm>
              <a:solidFill>
                <a:srgbClr val="AACC09"/>
              </a:solidFill>
            </p:grpSpPr>
            <p:sp>
              <p:nvSpPr>
                <p:cNvPr id="97" name="Freeform 5">
                  <a:extLst>
                    <a:ext uri="{FF2B5EF4-FFF2-40B4-BE49-F238E27FC236}">
                      <a16:creationId xmlns:a16="http://schemas.microsoft.com/office/drawing/2014/main" id="{43EAD2BD-8820-82A1-7BFE-55F5081B4C8C}"/>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98" name="Freeform 6">
                  <a:extLst>
                    <a:ext uri="{FF2B5EF4-FFF2-40B4-BE49-F238E27FC236}">
                      <a16:creationId xmlns:a16="http://schemas.microsoft.com/office/drawing/2014/main" id="{E989EE6E-4615-AF55-62E2-9B30DF0B8DB5}"/>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96" name="テキスト ボックス 95">
                <a:extLst>
                  <a:ext uri="{FF2B5EF4-FFF2-40B4-BE49-F238E27FC236}">
                    <a16:creationId xmlns:a16="http://schemas.microsoft.com/office/drawing/2014/main" id="{4363131A-1949-786C-41F0-19DBF00E80E6}"/>
                  </a:ext>
                </a:extLst>
              </p:cNvPr>
              <p:cNvSpPr txBox="1"/>
              <p:nvPr/>
            </p:nvSpPr>
            <p:spPr>
              <a:xfrm>
                <a:off x="356910" y="2125855"/>
                <a:ext cx="492444" cy="461665"/>
              </a:xfrm>
              <a:prstGeom prst="rect">
                <a:avLst/>
              </a:prstGeom>
              <a:noFill/>
            </p:spPr>
            <p:txBody>
              <a:bodyPr wrap="none" rtlCol="0">
                <a:spAutoFit/>
              </a:bodyPr>
              <a:lstStyle/>
              <a:p>
                <a:pPr algn="ctr"/>
                <a:r>
                  <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９</a:t>
                </a:r>
              </a:p>
            </p:txBody>
          </p:sp>
        </p:grpSp>
        <p:sp>
          <p:nvSpPr>
            <p:cNvPr id="93" name="テキスト ボックス 92">
              <a:extLst>
                <a:ext uri="{FF2B5EF4-FFF2-40B4-BE49-F238E27FC236}">
                  <a16:creationId xmlns:a16="http://schemas.microsoft.com/office/drawing/2014/main" id="{D273ACF6-E877-4C3A-8D1E-02382E512B5F}"/>
                </a:ext>
              </a:extLst>
            </p:cNvPr>
            <p:cNvSpPr txBox="1"/>
            <p:nvPr/>
          </p:nvSpPr>
          <p:spPr>
            <a:xfrm>
              <a:off x="489590" y="2130727"/>
              <a:ext cx="3162842" cy="646331"/>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燃えるゴミ、燃えないゴミ、ペットボトルのゴミ箱を用意しています。ごみの分別にご協力をお願いします。</a:t>
              </a:r>
              <a:endParaRPr kumimoji="1" lang="ja-JP" altLang="en-US" sz="1300" b="1"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C6C64CC1-E258-4F99-147D-91AEE55E4AF3}"/>
                </a:ext>
              </a:extLst>
            </p:cNvPr>
            <p:cNvSpPr txBox="1"/>
            <p:nvPr/>
          </p:nvSpPr>
          <p:spPr>
            <a:xfrm>
              <a:off x="1009416" y="1550803"/>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ゴミの分別について</a:t>
              </a:r>
              <a:endParaRPr kumimoji="1"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99" name="グループ化 98">
            <a:extLst>
              <a:ext uri="{FF2B5EF4-FFF2-40B4-BE49-F238E27FC236}">
                <a16:creationId xmlns:a16="http://schemas.microsoft.com/office/drawing/2014/main" id="{E29D51CD-FDF9-808D-8203-FE334E49C4CE}"/>
              </a:ext>
            </a:extLst>
          </p:cNvPr>
          <p:cNvGrpSpPr/>
          <p:nvPr/>
        </p:nvGrpSpPr>
        <p:grpSpPr>
          <a:xfrm>
            <a:off x="3918748" y="7213528"/>
            <a:ext cx="3417185" cy="2738312"/>
            <a:chOff x="362652" y="1333627"/>
            <a:chExt cx="3417185" cy="2738312"/>
          </a:xfrm>
        </p:grpSpPr>
        <p:sp>
          <p:nvSpPr>
            <p:cNvPr id="100" name="正方形/長方形 99">
              <a:extLst>
                <a:ext uri="{FF2B5EF4-FFF2-40B4-BE49-F238E27FC236}">
                  <a16:creationId xmlns:a16="http://schemas.microsoft.com/office/drawing/2014/main" id="{8441AB07-7F8A-0433-96AD-76624A5B02E6}"/>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01" name="グループ化 100">
              <a:extLst>
                <a:ext uri="{FF2B5EF4-FFF2-40B4-BE49-F238E27FC236}">
                  <a16:creationId xmlns:a16="http://schemas.microsoft.com/office/drawing/2014/main" id="{747BF47A-23AD-3785-7719-4974C9989852}"/>
                </a:ext>
              </a:extLst>
            </p:cNvPr>
            <p:cNvGrpSpPr/>
            <p:nvPr/>
          </p:nvGrpSpPr>
          <p:grpSpPr>
            <a:xfrm>
              <a:off x="440724" y="1475642"/>
              <a:ext cx="601447" cy="488574"/>
              <a:chOff x="302408" y="2098946"/>
              <a:chExt cx="601447" cy="488574"/>
            </a:xfrm>
          </p:grpSpPr>
          <p:grpSp>
            <p:nvGrpSpPr>
              <p:cNvPr id="104" name="Group 4">
                <a:extLst>
                  <a:ext uri="{FF2B5EF4-FFF2-40B4-BE49-F238E27FC236}">
                    <a16:creationId xmlns:a16="http://schemas.microsoft.com/office/drawing/2014/main" id="{D221C66D-7EF6-E3C7-4E91-F78070197C66}"/>
                  </a:ext>
                </a:extLst>
              </p:cNvPr>
              <p:cNvGrpSpPr>
                <a:grpSpLocks noChangeAspect="1"/>
              </p:cNvGrpSpPr>
              <p:nvPr/>
            </p:nvGrpSpPr>
            <p:grpSpPr bwMode="auto">
              <a:xfrm>
                <a:off x="372104" y="2098946"/>
                <a:ext cx="464496" cy="461664"/>
                <a:chOff x="-600" y="2362"/>
                <a:chExt cx="328" cy="326"/>
              </a:xfrm>
              <a:solidFill>
                <a:srgbClr val="AACC09"/>
              </a:solidFill>
            </p:grpSpPr>
            <p:sp>
              <p:nvSpPr>
                <p:cNvPr id="106" name="Freeform 5">
                  <a:extLst>
                    <a:ext uri="{FF2B5EF4-FFF2-40B4-BE49-F238E27FC236}">
                      <a16:creationId xmlns:a16="http://schemas.microsoft.com/office/drawing/2014/main" id="{AE656E15-69BA-D59D-A8B8-93F206D91AA6}"/>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07" name="Freeform 6">
                  <a:extLst>
                    <a:ext uri="{FF2B5EF4-FFF2-40B4-BE49-F238E27FC236}">
                      <a16:creationId xmlns:a16="http://schemas.microsoft.com/office/drawing/2014/main" id="{9F01E07F-1938-E809-F2F2-0A6556A722F7}"/>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05" name="テキスト ボックス 104">
                <a:extLst>
                  <a:ext uri="{FF2B5EF4-FFF2-40B4-BE49-F238E27FC236}">
                    <a16:creationId xmlns:a16="http://schemas.microsoft.com/office/drawing/2014/main" id="{FEDA49EC-978E-C285-3D84-7026E5143F81}"/>
                  </a:ext>
                </a:extLst>
              </p:cNvPr>
              <p:cNvSpPr txBox="1"/>
              <p:nvPr/>
            </p:nvSpPr>
            <p:spPr>
              <a:xfrm>
                <a:off x="302408" y="2125855"/>
                <a:ext cx="601447"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12</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02" name="テキスト ボックス 101">
              <a:extLst>
                <a:ext uri="{FF2B5EF4-FFF2-40B4-BE49-F238E27FC236}">
                  <a16:creationId xmlns:a16="http://schemas.microsoft.com/office/drawing/2014/main" id="{68D8A302-4F17-9330-24A7-A1F648E01221}"/>
                </a:ext>
              </a:extLst>
            </p:cNvPr>
            <p:cNvSpPr txBox="1"/>
            <p:nvPr/>
          </p:nvSpPr>
          <p:spPr>
            <a:xfrm>
              <a:off x="489590" y="2130727"/>
              <a:ext cx="3162842" cy="461665"/>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喫煙は、休憩時間に、決められた場所でお願いします。</a:t>
              </a:r>
              <a:endParaRPr kumimoji="1" lang="ja-JP" altLang="en-US" sz="900" b="1" dirty="0">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593F6188-56F4-04DD-A26C-A819B6C1321C}"/>
                </a:ext>
              </a:extLst>
            </p:cNvPr>
            <p:cNvSpPr txBox="1"/>
            <p:nvPr/>
          </p:nvSpPr>
          <p:spPr>
            <a:xfrm>
              <a:off x="1009416" y="1536515"/>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喫煙について</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108" name="グループ化 107">
            <a:extLst>
              <a:ext uri="{FF2B5EF4-FFF2-40B4-BE49-F238E27FC236}">
                <a16:creationId xmlns:a16="http://schemas.microsoft.com/office/drawing/2014/main" id="{D35E15A6-E76E-62E4-3E2E-40417224D85C}"/>
              </a:ext>
            </a:extLst>
          </p:cNvPr>
          <p:cNvGrpSpPr/>
          <p:nvPr/>
        </p:nvGrpSpPr>
        <p:grpSpPr>
          <a:xfrm>
            <a:off x="3901214" y="1328863"/>
            <a:ext cx="3417185" cy="2738312"/>
            <a:chOff x="362652" y="1333627"/>
            <a:chExt cx="3417185" cy="2738312"/>
          </a:xfrm>
        </p:grpSpPr>
        <p:sp>
          <p:nvSpPr>
            <p:cNvPr id="109" name="正方形/長方形 108">
              <a:extLst>
                <a:ext uri="{FF2B5EF4-FFF2-40B4-BE49-F238E27FC236}">
                  <a16:creationId xmlns:a16="http://schemas.microsoft.com/office/drawing/2014/main" id="{A4D70F94-652E-F278-66BE-2472AC10BFEB}"/>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10" name="グループ化 109">
              <a:extLst>
                <a:ext uri="{FF2B5EF4-FFF2-40B4-BE49-F238E27FC236}">
                  <a16:creationId xmlns:a16="http://schemas.microsoft.com/office/drawing/2014/main" id="{D3E0616F-1212-3FE0-940C-E61C0A9539D5}"/>
                </a:ext>
              </a:extLst>
            </p:cNvPr>
            <p:cNvGrpSpPr/>
            <p:nvPr/>
          </p:nvGrpSpPr>
          <p:grpSpPr>
            <a:xfrm>
              <a:off x="495226" y="1475642"/>
              <a:ext cx="492444" cy="488574"/>
              <a:chOff x="356910" y="2098946"/>
              <a:chExt cx="492444" cy="488574"/>
            </a:xfrm>
          </p:grpSpPr>
          <p:grpSp>
            <p:nvGrpSpPr>
              <p:cNvPr id="113" name="Group 4">
                <a:extLst>
                  <a:ext uri="{FF2B5EF4-FFF2-40B4-BE49-F238E27FC236}">
                    <a16:creationId xmlns:a16="http://schemas.microsoft.com/office/drawing/2014/main" id="{A7B36939-0E6B-AA3F-9142-3A2DF1F0A692}"/>
                  </a:ext>
                </a:extLst>
              </p:cNvPr>
              <p:cNvGrpSpPr>
                <a:grpSpLocks noChangeAspect="1"/>
              </p:cNvGrpSpPr>
              <p:nvPr/>
            </p:nvGrpSpPr>
            <p:grpSpPr bwMode="auto">
              <a:xfrm>
                <a:off x="372104" y="2098946"/>
                <a:ext cx="464496" cy="461664"/>
                <a:chOff x="-600" y="2362"/>
                <a:chExt cx="328" cy="326"/>
              </a:xfrm>
              <a:solidFill>
                <a:srgbClr val="AACC09"/>
              </a:solidFill>
            </p:grpSpPr>
            <p:sp>
              <p:nvSpPr>
                <p:cNvPr id="115" name="Freeform 5">
                  <a:extLst>
                    <a:ext uri="{FF2B5EF4-FFF2-40B4-BE49-F238E27FC236}">
                      <a16:creationId xmlns:a16="http://schemas.microsoft.com/office/drawing/2014/main" id="{CFCAEFFC-A16E-7EE5-0779-763297A5DAAD}"/>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16" name="Freeform 6">
                  <a:extLst>
                    <a:ext uri="{FF2B5EF4-FFF2-40B4-BE49-F238E27FC236}">
                      <a16:creationId xmlns:a16="http://schemas.microsoft.com/office/drawing/2014/main" id="{A56B958C-564D-66FB-9D80-1465AC0B3BD8}"/>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14" name="テキスト ボックス 113">
                <a:extLst>
                  <a:ext uri="{FF2B5EF4-FFF2-40B4-BE49-F238E27FC236}">
                    <a16:creationId xmlns:a16="http://schemas.microsoft.com/office/drawing/2014/main" id="{A3660E0F-6535-F158-B23E-3754F76C032E}"/>
                  </a:ext>
                </a:extLst>
              </p:cNvPr>
              <p:cNvSpPr txBox="1"/>
              <p:nvPr/>
            </p:nvSpPr>
            <p:spPr>
              <a:xfrm>
                <a:off x="356910" y="2125855"/>
                <a:ext cx="492444" cy="461665"/>
              </a:xfrm>
              <a:prstGeom prst="rect">
                <a:avLst/>
              </a:prstGeom>
              <a:noFill/>
            </p:spPr>
            <p:txBody>
              <a:bodyPr wrap="none" rtlCol="0">
                <a:spAutoFit/>
              </a:bodyPr>
              <a:lstStyle/>
              <a:p>
                <a:pPr algn="ctr"/>
                <a:r>
                  <a:rPr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８</a:t>
                </a:r>
                <a:endParaRPr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11" name="テキスト ボックス 110">
              <a:extLst>
                <a:ext uri="{FF2B5EF4-FFF2-40B4-BE49-F238E27FC236}">
                  <a16:creationId xmlns:a16="http://schemas.microsoft.com/office/drawing/2014/main" id="{3161B875-A7D6-2B94-D923-894E36C4D25F}"/>
                </a:ext>
              </a:extLst>
            </p:cNvPr>
            <p:cNvSpPr txBox="1"/>
            <p:nvPr/>
          </p:nvSpPr>
          <p:spPr>
            <a:xfrm>
              <a:off x="489590" y="2130727"/>
              <a:ext cx="3162842" cy="646331"/>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トイレや給湯室は、多くの方が利用します。</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誰もが気持ちよく利用できるようにご協力をお願いします。</a:t>
              </a:r>
              <a:endParaRPr lang="en-US" altLang="ja-JP" sz="1300" b="1" dirty="0">
                <a:latin typeface="メイリオ" panose="020B0604030504040204" pitchFamily="50" charset="-128"/>
                <a:ea typeface="メイリオ" panose="020B0604030504040204" pitchFamily="50" charset="-128"/>
              </a:endParaRPr>
            </a:p>
          </p:txBody>
        </p:sp>
        <p:sp>
          <p:nvSpPr>
            <p:cNvPr id="112" name="テキスト ボックス 111">
              <a:extLst>
                <a:ext uri="{FF2B5EF4-FFF2-40B4-BE49-F238E27FC236}">
                  <a16:creationId xmlns:a16="http://schemas.microsoft.com/office/drawing/2014/main" id="{F01EFE3C-44E7-578A-E62A-BDAE5FD24F5E}"/>
                </a:ext>
              </a:extLst>
            </p:cNvPr>
            <p:cNvSpPr txBox="1"/>
            <p:nvPr/>
          </p:nvSpPr>
          <p:spPr>
            <a:xfrm>
              <a:off x="1009416" y="1465075"/>
              <a:ext cx="2629135" cy="584775"/>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共有スペースの使用について</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117" name="グループ化 116">
            <a:extLst>
              <a:ext uri="{FF2B5EF4-FFF2-40B4-BE49-F238E27FC236}">
                <a16:creationId xmlns:a16="http://schemas.microsoft.com/office/drawing/2014/main" id="{29B3E33D-6254-5E6A-0BCB-A5F02597D573}"/>
              </a:ext>
            </a:extLst>
          </p:cNvPr>
          <p:cNvGrpSpPr/>
          <p:nvPr/>
        </p:nvGrpSpPr>
        <p:grpSpPr>
          <a:xfrm>
            <a:off x="3910734" y="4267333"/>
            <a:ext cx="3417185" cy="2738312"/>
            <a:chOff x="362652" y="1333627"/>
            <a:chExt cx="3417185" cy="2738312"/>
          </a:xfrm>
        </p:grpSpPr>
        <p:sp>
          <p:nvSpPr>
            <p:cNvPr id="118" name="正方形/長方形 117">
              <a:extLst>
                <a:ext uri="{FF2B5EF4-FFF2-40B4-BE49-F238E27FC236}">
                  <a16:creationId xmlns:a16="http://schemas.microsoft.com/office/drawing/2014/main" id="{87054EAF-F679-7AE6-D703-85046D452C05}"/>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19" name="グループ化 118">
              <a:extLst>
                <a:ext uri="{FF2B5EF4-FFF2-40B4-BE49-F238E27FC236}">
                  <a16:creationId xmlns:a16="http://schemas.microsoft.com/office/drawing/2014/main" id="{F0E01D9D-3210-531F-696A-ACEBAC98AFB9}"/>
                </a:ext>
              </a:extLst>
            </p:cNvPr>
            <p:cNvGrpSpPr/>
            <p:nvPr/>
          </p:nvGrpSpPr>
          <p:grpSpPr>
            <a:xfrm>
              <a:off x="440725" y="1475642"/>
              <a:ext cx="601447" cy="488574"/>
              <a:chOff x="302409" y="2098946"/>
              <a:chExt cx="601447" cy="488574"/>
            </a:xfrm>
          </p:grpSpPr>
          <p:grpSp>
            <p:nvGrpSpPr>
              <p:cNvPr id="122" name="Group 4">
                <a:extLst>
                  <a:ext uri="{FF2B5EF4-FFF2-40B4-BE49-F238E27FC236}">
                    <a16:creationId xmlns:a16="http://schemas.microsoft.com/office/drawing/2014/main" id="{268DBB8A-295C-BFB6-6BCC-72BF7DE748B0}"/>
                  </a:ext>
                </a:extLst>
              </p:cNvPr>
              <p:cNvGrpSpPr>
                <a:grpSpLocks noChangeAspect="1"/>
              </p:cNvGrpSpPr>
              <p:nvPr/>
            </p:nvGrpSpPr>
            <p:grpSpPr bwMode="auto">
              <a:xfrm>
                <a:off x="372104" y="2098946"/>
                <a:ext cx="464496" cy="461664"/>
                <a:chOff x="-600" y="2362"/>
                <a:chExt cx="328" cy="326"/>
              </a:xfrm>
              <a:solidFill>
                <a:srgbClr val="AACC09"/>
              </a:solidFill>
            </p:grpSpPr>
            <p:sp>
              <p:nvSpPr>
                <p:cNvPr id="124" name="Freeform 5">
                  <a:extLst>
                    <a:ext uri="{FF2B5EF4-FFF2-40B4-BE49-F238E27FC236}">
                      <a16:creationId xmlns:a16="http://schemas.microsoft.com/office/drawing/2014/main" id="{C2DBD8E2-F758-2E2A-01B2-8FF3C14FDFA6}"/>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25" name="Freeform 6">
                  <a:extLst>
                    <a:ext uri="{FF2B5EF4-FFF2-40B4-BE49-F238E27FC236}">
                      <a16:creationId xmlns:a16="http://schemas.microsoft.com/office/drawing/2014/main" id="{45579A43-355A-7E29-C8B1-C71EACBB250C}"/>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23" name="テキスト ボックス 122">
                <a:extLst>
                  <a:ext uri="{FF2B5EF4-FFF2-40B4-BE49-F238E27FC236}">
                    <a16:creationId xmlns:a16="http://schemas.microsoft.com/office/drawing/2014/main" id="{72455671-A753-FAC5-A7C5-DCFA665177C4}"/>
                  </a:ext>
                </a:extLst>
              </p:cNvPr>
              <p:cNvSpPr txBox="1"/>
              <p:nvPr/>
            </p:nvSpPr>
            <p:spPr>
              <a:xfrm>
                <a:off x="302409" y="2125855"/>
                <a:ext cx="601447"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10</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20" name="テキスト ボックス 119">
              <a:extLst>
                <a:ext uri="{FF2B5EF4-FFF2-40B4-BE49-F238E27FC236}">
                  <a16:creationId xmlns:a16="http://schemas.microsoft.com/office/drawing/2014/main" id="{E030A7F2-0685-507B-928F-16FA7E38B5CE}"/>
                </a:ext>
              </a:extLst>
            </p:cNvPr>
            <p:cNvSpPr txBox="1"/>
            <p:nvPr/>
          </p:nvSpPr>
          <p:spPr>
            <a:xfrm>
              <a:off x="489590" y="2130727"/>
              <a:ext cx="3162842" cy="830997"/>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昼休憩のときに自由にご利用いただけます。</a:t>
              </a:r>
              <a:endParaRPr lang="en-US" altLang="ja-JP" sz="1200" dirty="0">
                <a:latin typeface="UD デジタル 教科書体 NP-B" panose="02020700000000000000" pitchFamily="18" charset="-128"/>
                <a:ea typeface="UD デジタル 教科書体 NP-B" panose="02020700000000000000" pitchFamily="18" charset="-128"/>
              </a:endParaRPr>
            </a:p>
            <a:p>
              <a:r>
                <a:rPr kumimoji="1" lang="ja-JP" altLang="en-US" sz="1200" b="1" dirty="0">
                  <a:latin typeface="UD デジタル 教科書体 NP-B" panose="02020700000000000000" pitchFamily="18" charset="-128"/>
                  <a:ea typeface="UD デジタル 教科書体 NP-B" panose="02020700000000000000" pitchFamily="18" charset="-128"/>
                </a:rPr>
                <a:t>来客用のお茶出しとしても利用しますので、お湯の量が少なくなったら、スタッフにお声がけください。</a:t>
              </a:r>
              <a:endParaRPr kumimoji="1" lang="ja-JP" altLang="en-US" sz="1300" b="1" dirty="0">
                <a:latin typeface="メイリオ" panose="020B0604030504040204" pitchFamily="50" charset="-128"/>
                <a:ea typeface="メイリオ" panose="020B0604030504040204" pitchFamily="50" charset="-128"/>
              </a:endParaRPr>
            </a:p>
          </p:txBody>
        </p:sp>
        <p:sp>
          <p:nvSpPr>
            <p:cNvPr id="121" name="テキスト ボックス 120">
              <a:extLst>
                <a:ext uri="{FF2B5EF4-FFF2-40B4-BE49-F238E27FC236}">
                  <a16:creationId xmlns:a16="http://schemas.microsoft.com/office/drawing/2014/main" id="{8D876AF2-F957-369F-C592-47D92665F1A6}"/>
                </a:ext>
              </a:extLst>
            </p:cNvPr>
            <p:cNvSpPr txBox="1"/>
            <p:nvPr/>
          </p:nvSpPr>
          <p:spPr>
            <a:xfrm>
              <a:off x="1009416" y="1565091"/>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ポットの利用について</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grpSp>
        <p:nvGrpSpPr>
          <p:cNvPr id="126" name="グループ化 125">
            <a:extLst>
              <a:ext uri="{FF2B5EF4-FFF2-40B4-BE49-F238E27FC236}">
                <a16:creationId xmlns:a16="http://schemas.microsoft.com/office/drawing/2014/main" id="{962DD723-BFE9-2597-D20A-F92DC6729BC7}"/>
              </a:ext>
            </a:extLst>
          </p:cNvPr>
          <p:cNvGrpSpPr/>
          <p:nvPr/>
        </p:nvGrpSpPr>
        <p:grpSpPr>
          <a:xfrm>
            <a:off x="260350" y="7205803"/>
            <a:ext cx="3417185" cy="2738312"/>
            <a:chOff x="362652" y="1333627"/>
            <a:chExt cx="3417185" cy="2738312"/>
          </a:xfrm>
        </p:grpSpPr>
        <p:sp>
          <p:nvSpPr>
            <p:cNvPr id="127" name="正方形/長方形 126">
              <a:extLst>
                <a:ext uri="{FF2B5EF4-FFF2-40B4-BE49-F238E27FC236}">
                  <a16:creationId xmlns:a16="http://schemas.microsoft.com/office/drawing/2014/main" id="{1B8760AE-899B-B7FD-3E86-DE68B994AA3F}"/>
                </a:ext>
              </a:extLst>
            </p:cNvPr>
            <p:cNvSpPr/>
            <p:nvPr/>
          </p:nvSpPr>
          <p:spPr>
            <a:xfrm>
              <a:off x="362652" y="1333627"/>
              <a:ext cx="3417185" cy="2738312"/>
            </a:xfrm>
            <a:prstGeom prst="rect">
              <a:avLst/>
            </a:prstGeom>
            <a:solidFill>
              <a:schemeClr val="bg1"/>
            </a:solidFill>
            <a:ln>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bg1"/>
                </a:solidFill>
                <a:latin typeface="メイリオ" panose="020B0604030504040204" pitchFamily="50" charset="-128"/>
                <a:ea typeface="メイリオ" panose="020B0604030504040204" pitchFamily="50" charset="-128"/>
              </a:endParaRPr>
            </a:p>
          </p:txBody>
        </p:sp>
        <p:grpSp>
          <p:nvGrpSpPr>
            <p:cNvPr id="128" name="グループ化 127">
              <a:extLst>
                <a:ext uri="{FF2B5EF4-FFF2-40B4-BE49-F238E27FC236}">
                  <a16:creationId xmlns:a16="http://schemas.microsoft.com/office/drawing/2014/main" id="{C46BC161-648F-1BA6-3B54-429C26FD845A}"/>
                </a:ext>
              </a:extLst>
            </p:cNvPr>
            <p:cNvGrpSpPr/>
            <p:nvPr/>
          </p:nvGrpSpPr>
          <p:grpSpPr>
            <a:xfrm>
              <a:off x="440724" y="1475642"/>
              <a:ext cx="601447" cy="488574"/>
              <a:chOff x="302408" y="2098946"/>
              <a:chExt cx="601447" cy="488574"/>
            </a:xfrm>
          </p:grpSpPr>
          <p:grpSp>
            <p:nvGrpSpPr>
              <p:cNvPr id="131" name="Group 4">
                <a:extLst>
                  <a:ext uri="{FF2B5EF4-FFF2-40B4-BE49-F238E27FC236}">
                    <a16:creationId xmlns:a16="http://schemas.microsoft.com/office/drawing/2014/main" id="{6C5AFBF7-9C75-5709-BD2B-A0EE9F4CD698}"/>
                  </a:ext>
                </a:extLst>
              </p:cNvPr>
              <p:cNvGrpSpPr>
                <a:grpSpLocks noChangeAspect="1"/>
              </p:cNvGrpSpPr>
              <p:nvPr/>
            </p:nvGrpSpPr>
            <p:grpSpPr bwMode="auto">
              <a:xfrm>
                <a:off x="372104" y="2098946"/>
                <a:ext cx="464496" cy="461664"/>
                <a:chOff x="-600" y="2362"/>
                <a:chExt cx="328" cy="326"/>
              </a:xfrm>
              <a:solidFill>
                <a:srgbClr val="AACC09"/>
              </a:solidFill>
            </p:grpSpPr>
            <p:sp>
              <p:nvSpPr>
                <p:cNvPr id="133" name="Freeform 5">
                  <a:extLst>
                    <a:ext uri="{FF2B5EF4-FFF2-40B4-BE49-F238E27FC236}">
                      <a16:creationId xmlns:a16="http://schemas.microsoft.com/office/drawing/2014/main" id="{BF6AC873-2FF5-21D6-51E4-3DAD1B171DFC}"/>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sp>
              <p:nvSpPr>
                <p:cNvPr id="134" name="Freeform 6">
                  <a:extLst>
                    <a:ext uri="{FF2B5EF4-FFF2-40B4-BE49-F238E27FC236}">
                      <a16:creationId xmlns:a16="http://schemas.microsoft.com/office/drawing/2014/main" id="{CC0A393F-6C72-7A94-FCA6-E512842F5715}"/>
                    </a:ext>
                  </a:extLst>
                </p:cNvPr>
                <p:cNvSpPr>
                  <a:spLocks/>
                </p:cNvSpPr>
                <p:nvPr/>
              </p:nvSpPr>
              <p:spPr bwMode="auto">
                <a:xfrm>
                  <a:off x="-600" y="2362"/>
                  <a:ext cx="328" cy="326"/>
                </a:xfrm>
                <a:custGeom>
                  <a:avLst/>
                  <a:gdLst>
                    <a:gd name="T0" fmla="*/ 320 w 328"/>
                    <a:gd name="T1" fmla="*/ 178 h 326"/>
                    <a:gd name="T2" fmla="*/ 322 w 328"/>
                    <a:gd name="T3" fmla="*/ 196 h 326"/>
                    <a:gd name="T4" fmla="*/ 310 w 328"/>
                    <a:gd name="T5" fmla="*/ 206 h 326"/>
                    <a:gd name="T6" fmla="*/ 312 w 328"/>
                    <a:gd name="T7" fmla="*/ 224 h 326"/>
                    <a:gd name="T8" fmla="*/ 292 w 328"/>
                    <a:gd name="T9" fmla="*/ 240 h 326"/>
                    <a:gd name="T10" fmla="*/ 294 w 328"/>
                    <a:gd name="T11" fmla="*/ 256 h 326"/>
                    <a:gd name="T12" fmla="*/ 274 w 328"/>
                    <a:gd name="T13" fmla="*/ 262 h 326"/>
                    <a:gd name="T14" fmla="*/ 266 w 328"/>
                    <a:gd name="T15" fmla="*/ 280 h 326"/>
                    <a:gd name="T16" fmla="*/ 244 w 328"/>
                    <a:gd name="T17" fmla="*/ 296 h 326"/>
                    <a:gd name="T18" fmla="*/ 230 w 328"/>
                    <a:gd name="T19" fmla="*/ 296 h 326"/>
                    <a:gd name="T20" fmla="*/ 210 w 328"/>
                    <a:gd name="T21" fmla="*/ 308 h 326"/>
                    <a:gd name="T22" fmla="*/ 194 w 328"/>
                    <a:gd name="T23" fmla="*/ 320 h 326"/>
                    <a:gd name="T24" fmla="*/ 174 w 328"/>
                    <a:gd name="T25" fmla="*/ 316 h 326"/>
                    <a:gd name="T26" fmla="*/ 156 w 328"/>
                    <a:gd name="T27" fmla="*/ 322 h 326"/>
                    <a:gd name="T28" fmla="*/ 140 w 328"/>
                    <a:gd name="T29" fmla="*/ 314 h 326"/>
                    <a:gd name="T30" fmla="*/ 126 w 328"/>
                    <a:gd name="T31" fmla="*/ 310 h 326"/>
                    <a:gd name="T32" fmla="*/ 106 w 328"/>
                    <a:gd name="T33" fmla="*/ 298 h 326"/>
                    <a:gd name="T34" fmla="*/ 88 w 328"/>
                    <a:gd name="T35" fmla="*/ 304 h 326"/>
                    <a:gd name="T36" fmla="*/ 74 w 328"/>
                    <a:gd name="T37" fmla="*/ 298 h 326"/>
                    <a:gd name="T38" fmla="*/ 68 w 328"/>
                    <a:gd name="T39" fmla="*/ 282 h 326"/>
                    <a:gd name="T40" fmla="*/ 54 w 328"/>
                    <a:gd name="T41" fmla="*/ 272 h 326"/>
                    <a:gd name="T42" fmla="*/ 40 w 328"/>
                    <a:gd name="T43" fmla="*/ 258 h 326"/>
                    <a:gd name="T44" fmla="*/ 34 w 328"/>
                    <a:gd name="T45" fmla="*/ 246 h 326"/>
                    <a:gd name="T46" fmla="*/ 22 w 328"/>
                    <a:gd name="T47" fmla="*/ 226 h 326"/>
                    <a:gd name="T48" fmla="*/ 14 w 328"/>
                    <a:gd name="T49" fmla="*/ 210 h 326"/>
                    <a:gd name="T50" fmla="*/ 4 w 328"/>
                    <a:gd name="T51" fmla="*/ 198 h 326"/>
                    <a:gd name="T52" fmla="*/ 16 w 328"/>
                    <a:gd name="T53" fmla="*/ 176 h 326"/>
                    <a:gd name="T54" fmla="*/ 0 w 328"/>
                    <a:gd name="T55" fmla="*/ 160 h 326"/>
                    <a:gd name="T56" fmla="*/ 8 w 328"/>
                    <a:gd name="T57" fmla="*/ 142 h 326"/>
                    <a:gd name="T58" fmla="*/ 8 w 328"/>
                    <a:gd name="T59" fmla="*/ 122 h 326"/>
                    <a:gd name="T60" fmla="*/ 22 w 328"/>
                    <a:gd name="T61" fmla="*/ 112 h 326"/>
                    <a:gd name="T62" fmla="*/ 24 w 328"/>
                    <a:gd name="T63" fmla="*/ 94 h 326"/>
                    <a:gd name="T64" fmla="*/ 32 w 328"/>
                    <a:gd name="T65" fmla="*/ 78 h 326"/>
                    <a:gd name="T66" fmla="*/ 32 w 328"/>
                    <a:gd name="T67" fmla="*/ 60 h 326"/>
                    <a:gd name="T68" fmla="*/ 48 w 328"/>
                    <a:gd name="T69" fmla="*/ 48 h 326"/>
                    <a:gd name="T70" fmla="*/ 66 w 328"/>
                    <a:gd name="T71" fmla="*/ 32 h 326"/>
                    <a:gd name="T72" fmla="*/ 82 w 328"/>
                    <a:gd name="T73" fmla="*/ 26 h 326"/>
                    <a:gd name="T74" fmla="*/ 100 w 328"/>
                    <a:gd name="T75" fmla="*/ 18 h 326"/>
                    <a:gd name="T76" fmla="*/ 114 w 328"/>
                    <a:gd name="T77" fmla="*/ 16 h 326"/>
                    <a:gd name="T78" fmla="*/ 122 w 328"/>
                    <a:gd name="T79" fmla="*/ 4 h 326"/>
                    <a:gd name="T80" fmla="*/ 136 w 328"/>
                    <a:gd name="T81" fmla="*/ 4 h 326"/>
                    <a:gd name="T82" fmla="*/ 156 w 328"/>
                    <a:gd name="T83" fmla="*/ 6 h 326"/>
                    <a:gd name="T84" fmla="*/ 170 w 328"/>
                    <a:gd name="T85" fmla="*/ 2 h 326"/>
                    <a:gd name="T86" fmla="*/ 188 w 328"/>
                    <a:gd name="T87" fmla="*/ 6 h 326"/>
                    <a:gd name="T88" fmla="*/ 206 w 328"/>
                    <a:gd name="T89" fmla="*/ 8 h 326"/>
                    <a:gd name="T90" fmla="*/ 224 w 328"/>
                    <a:gd name="T91" fmla="*/ 6 h 326"/>
                    <a:gd name="T92" fmla="*/ 234 w 328"/>
                    <a:gd name="T93" fmla="*/ 22 h 326"/>
                    <a:gd name="T94" fmla="*/ 256 w 328"/>
                    <a:gd name="T95" fmla="*/ 20 h 326"/>
                    <a:gd name="T96" fmla="*/ 268 w 328"/>
                    <a:gd name="T97" fmla="*/ 38 h 326"/>
                    <a:gd name="T98" fmla="*/ 274 w 328"/>
                    <a:gd name="T99" fmla="*/ 56 h 326"/>
                    <a:gd name="T100" fmla="*/ 298 w 328"/>
                    <a:gd name="T101" fmla="*/ 62 h 326"/>
                    <a:gd name="T102" fmla="*/ 302 w 328"/>
                    <a:gd name="T103" fmla="*/ 76 h 326"/>
                    <a:gd name="T104" fmla="*/ 300 w 328"/>
                    <a:gd name="T105" fmla="*/ 92 h 326"/>
                    <a:gd name="T106" fmla="*/ 312 w 328"/>
                    <a:gd name="T107" fmla="*/ 102 h 326"/>
                    <a:gd name="T108" fmla="*/ 318 w 328"/>
                    <a:gd name="T109" fmla="*/ 118 h 326"/>
                    <a:gd name="T110" fmla="*/ 318 w 328"/>
                    <a:gd name="T111" fmla="*/ 132 h 326"/>
                    <a:gd name="T112" fmla="*/ 320 w 328"/>
                    <a:gd name="T113" fmla="*/ 148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8" h="326">
                      <a:moveTo>
                        <a:pt x="316" y="160"/>
                      </a:moveTo>
                      <a:lnTo>
                        <a:pt x="316" y="160"/>
                      </a:lnTo>
                      <a:lnTo>
                        <a:pt x="318" y="164"/>
                      </a:lnTo>
                      <a:lnTo>
                        <a:pt x="320" y="168"/>
                      </a:lnTo>
                      <a:lnTo>
                        <a:pt x="320" y="168"/>
                      </a:lnTo>
                      <a:lnTo>
                        <a:pt x="320" y="178"/>
                      </a:lnTo>
                      <a:lnTo>
                        <a:pt x="320" y="178"/>
                      </a:lnTo>
                      <a:lnTo>
                        <a:pt x="320" y="180"/>
                      </a:lnTo>
                      <a:lnTo>
                        <a:pt x="324" y="182"/>
                      </a:lnTo>
                      <a:lnTo>
                        <a:pt x="328" y="186"/>
                      </a:lnTo>
                      <a:lnTo>
                        <a:pt x="328" y="188"/>
                      </a:lnTo>
                      <a:lnTo>
                        <a:pt x="328" y="188"/>
                      </a:lnTo>
                      <a:lnTo>
                        <a:pt x="326" y="192"/>
                      </a:lnTo>
                      <a:lnTo>
                        <a:pt x="322" y="196"/>
                      </a:lnTo>
                      <a:lnTo>
                        <a:pt x="322" y="196"/>
                      </a:lnTo>
                      <a:lnTo>
                        <a:pt x="320" y="198"/>
                      </a:lnTo>
                      <a:lnTo>
                        <a:pt x="316" y="200"/>
                      </a:lnTo>
                      <a:lnTo>
                        <a:pt x="312" y="200"/>
                      </a:lnTo>
                      <a:lnTo>
                        <a:pt x="308" y="202"/>
                      </a:lnTo>
                      <a:lnTo>
                        <a:pt x="308" y="202"/>
                      </a:lnTo>
                      <a:lnTo>
                        <a:pt x="310" y="206"/>
                      </a:lnTo>
                      <a:lnTo>
                        <a:pt x="314" y="210"/>
                      </a:lnTo>
                      <a:lnTo>
                        <a:pt x="318" y="214"/>
                      </a:lnTo>
                      <a:lnTo>
                        <a:pt x="320" y="216"/>
                      </a:lnTo>
                      <a:lnTo>
                        <a:pt x="320" y="216"/>
                      </a:lnTo>
                      <a:lnTo>
                        <a:pt x="316" y="220"/>
                      </a:lnTo>
                      <a:lnTo>
                        <a:pt x="312" y="224"/>
                      </a:lnTo>
                      <a:lnTo>
                        <a:pt x="312" y="224"/>
                      </a:lnTo>
                      <a:lnTo>
                        <a:pt x="308" y="232"/>
                      </a:lnTo>
                      <a:lnTo>
                        <a:pt x="308" y="232"/>
                      </a:lnTo>
                      <a:lnTo>
                        <a:pt x="302" y="238"/>
                      </a:lnTo>
                      <a:lnTo>
                        <a:pt x="302" y="238"/>
                      </a:lnTo>
                      <a:lnTo>
                        <a:pt x="300" y="240"/>
                      </a:lnTo>
                      <a:lnTo>
                        <a:pt x="296" y="240"/>
                      </a:lnTo>
                      <a:lnTo>
                        <a:pt x="292" y="240"/>
                      </a:lnTo>
                      <a:lnTo>
                        <a:pt x="290" y="242"/>
                      </a:lnTo>
                      <a:lnTo>
                        <a:pt x="290" y="242"/>
                      </a:lnTo>
                      <a:lnTo>
                        <a:pt x="290" y="244"/>
                      </a:lnTo>
                      <a:lnTo>
                        <a:pt x="292" y="248"/>
                      </a:lnTo>
                      <a:lnTo>
                        <a:pt x="294" y="252"/>
                      </a:lnTo>
                      <a:lnTo>
                        <a:pt x="294" y="256"/>
                      </a:lnTo>
                      <a:lnTo>
                        <a:pt x="294" y="256"/>
                      </a:lnTo>
                      <a:lnTo>
                        <a:pt x="286" y="262"/>
                      </a:lnTo>
                      <a:lnTo>
                        <a:pt x="286" y="262"/>
                      </a:lnTo>
                      <a:lnTo>
                        <a:pt x="284" y="262"/>
                      </a:lnTo>
                      <a:lnTo>
                        <a:pt x="280" y="262"/>
                      </a:lnTo>
                      <a:lnTo>
                        <a:pt x="276" y="262"/>
                      </a:lnTo>
                      <a:lnTo>
                        <a:pt x="274" y="262"/>
                      </a:lnTo>
                      <a:lnTo>
                        <a:pt x="274" y="262"/>
                      </a:lnTo>
                      <a:lnTo>
                        <a:pt x="272" y="266"/>
                      </a:lnTo>
                      <a:lnTo>
                        <a:pt x="270" y="270"/>
                      </a:lnTo>
                      <a:lnTo>
                        <a:pt x="270" y="270"/>
                      </a:lnTo>
                      <a:lnTo>
                        <a:pt x="268" y="274"/>
                      </a:lnTo>
                      <a:lnTo>
                        <a:pt x="268" y="278"/>
                      </a:lnTo>
                      <a:lnTo>
                        <a:pt x="266" y="280"/>
                      </a:lnTo>
                      <a:lnTo>
                        <a:pt x="266" y="280"/>
                      </a:lnTo>
                      <a:lnTo>
                        <a:pt x="258" y="286"/>
                      </a:lnTo>
                      <a:lnTo>
                        <a:pt x="258" y="286"/>
                      </a:lnTo>
                      <a:lnTo>
                        <a:pt x="256" y="290"/>
                      </a:lnTo>
                      <a:lnTo>
                        <a:pt x="254" y="294"/>
                      </a:lnTo>
                      <a:lnTo>
                        <a:pt x="254" y="294"/>
                      </a:lnTo>
                      <a:lnTo>
                        <a:pt x="248" y="294"/>
                      </a:lnTo>
                      <a:lnTo>
                        <a:pt x="244" y="296"/>
                      </a:lnTo>
                      <a:lnTo>
                        <a:pt x="244" y="296"/>
                      </a:lnTo>
                      <a:lnTo>
                        <a:pt x="242" y="296"/>
                      </a:lnTo>
                      <a:lnTo>
                        <a:pt x="238" y="294"/>
                      </a:lnTo>
                      <a:lnTo>
                        <a:pt x="236" y="294"/>
                      </a:lnTo>
                      <a:lnTo>
                        <a:pt x="232" y="294"/>
                      </a:lnTo>
                      <a:lnTo>
                        <a:pt x="232" y="294"/>
                      </a:lnTo>
                      <a:lnTo>
                        <a:pt x="230" y="296"/>
                      </a:lnTo>
                      <a:lnTo>
                        <a:pt x="230" y="298"/>
                      </a:lnTo>
                      <a:lnTo>
                        <a:pt x="228" y="300"/>
                      </a:lnTo>
                      <a:lnTo>
                        <a:pt x="228" y="302"/>
                      </a:lnTo>
                      <a:lnTo>
                        <a:pt x="228" y="302"/>
                      </a:lnTo>
                      <a:lnTo>
                        <a:pt x="218" y="306"/>
                      </a:lnTo>
                      <a:lnTo>
                        <a:pt x="218" y="306"/>
                      </a:lnTo>
                      <a:lnTo>
                        <a:pt x="210" y="308"/>
                      </a:lnTo>
                      <a:lnTo>
                        <a:pt x="210" y="308"/>
                      </a:lnTo>
                      <a:lnTo>
                        <a:pt x="206" y="312"/>
                      </a:lnTo>
                      <a:lnTo>
                        <a:pt x="204" y="314"/>
                      </a:lnTo>
                      <a:lnTo>
                        <a:pt x="202" y="316"/>
                      </a:lnTo>
                      <a:lnTo>
                        <a:pt x="202" y="316"/>
                      </a:lnTo>
                      <a:lnTo>
                        <a:pt x="194" y="320"/>
                      </a:lnTo>
                      <a:lnTo>
                        <a:pt x="194" y="320"/>
                      </a:lnTo>
                      <a:lnTo>
                        <a:pt x="184" y="320"/>
                      </a:lnTo>
                      <a:lnTo>
                        <a:pt x="184" y="320"/>
                      </a:lnTo>
                      <a:lnTo>
                        <a:pt x="182" y="320"/>
                      </a:lnTo>
                      <a:lnTo>
                        <a:pt x="180" y="318"/>
                      </a:lnTo>
                      <a:lnTo>
                        <a:pt x="176" y="316"/>
                      </a:lnTo>
                      <a:lnTo>
                        <a:pt x="174" y="316"/>
                      </a:lnTo>
                      <a:lnTo>
                        <a:pt x="174" y="316"/>
                      </a:lnTo>
                      <a:lnTo>
                        <a:pt x="172" y="316"/>
                      </a:lnTo>
                      <a:lnTo>
                        <a:pt x="170" y="320"/>
                      </a:lnTo>
                      <a:lnTo>
                        <a:pt x="168" y="324"/>
                      </a:lnTo>
                      <a:lnTo>
                        <a:pt x="166" y="324"/>
                      </a:lnTo>
                      <a:lnTo>
                        <a:pt x="166" y="324"/>
                      </a:lnTo>
                      <a:lnTo>
                        <a:pt x="160" y="324"/>
                      </a:lnTo>
                      <a:lnTo>
                        <a:pt x="156" y="322"/>
                      </a:lnTo>
                      <a:lnTo>
                        <a:pt x="156" y="322"/>
                      </a:lnTo>
                      <a:lnTo>
                        <a:pt x="150" y="324"/>
                      </a:lnTo>
                      <a:lnTo>
                        <a:pt x="146" y="326"/>
                      </a:lnTo>
                      <a:lnTo>
                        <a:pt x="146" y="326"/>
                      </a:lnTo>
                      <a:lnTo>
                        <a:pt x="144" y="324"/>
                      </a:lnTo>
                      <a:lnTo>
                        <a:pt x="142" y="318"/>
                      </a:lnTo>
                      <a:lnTo>
                        <a:pt x="140" y="314"/>
                      </a:lnTo>
                      <a:lnTo>
                        <a:pt x="138" y="312"/>
                      </a:lnTo>
                      <a:lnTo>
                        <a:pt x="138" y="312"/>
                      </a:lnTo>
                      <a:lnTo>
                        <a:pt x="134" y="314"/>
                      </a:lnTo>
                      <a:lnTo>
                        <a:pt x="128" y="314"/>
                      </a:lnTo>
                      <a:lnTo>
                        <a:pt x="128" y="314"/>
                      </a:lnTo>
                      <a:lnTo>
                        <a:pt x="126" y="312"/>
                      </a:lnTo>
                      <a:lnTo>
                        <a:pt x="126" y="310"/>
                      </a:lnTo>
                      <a:lnTo>
                        <a:pt x="124" y="306"/>
                      </a:lnTo>
                      <a:lnTo>
                        <a:pt x="122" y="304"/>
                      </a:lnTo>
                      <a:lnTo>
                        <a:pt x="122" y="304"/>
                      </a:lnTo>
                      <a:lnTo>
                        <a:pt x="114" y="300"/>
                      </a:lnTo>
                      <a:lnTo>
                        <a:pt x="114" y="300"/>
                      </a:lnTo>
                      <a:lnTo>
                        <a:pt x="106" y="298"/>
                      </a:lnTo>
                      <a:lnTo>
                        <a:pt x="106" y="298"/>
                      </a:lnTo>
                      <a:lnTo>
                        <a:pt x="102" y="298"/>
                      </a:lnTo>
                      <a:lnTo>
                        <a:pt x="98" y="304"/>
                      </a:lnTo>
                      <a:lnTo>
                        <a:pt x="94" y="308"/>
                      </a:lnTo>
                      <a:lnTo>
                        <a:pt x="90" y="310"/>
                      </a:lnTo>
                      <a:lnTo>
                        <a:pt x="90" y="310"/>
                      </a:lnTo>
                      <a:lnTo>
                        <a:pt x="88" y="308"/>
                      </a:lnTo>
                      <a:lnTo>
                        <a:pt x="88" y="304"/>
                      </a:lnTo>
                      <a:lnTo>
                        <a:pt x="86" y="300"/>
                      </a:lnTo>
                      <a:lnTo>
                        <a:pt x="86" y="298"/>
                      </a:lnTo>
                      <a:lnTo>
                        <a:pt x="86" y="298"/>
                      </a:lnTo>
                      <a:lnTo>
                        <a:pt x="80" y="298"/>
                      </a:lnTo>
                      <a:lnTo>
                        <a:pt x="76" y="298"/>
                      </a:lnTo>
                      <a:lnTo>
                        <a:pt x="74" y="298"/>
                      </a:lnTo>
                      <a:lnTo>
                        <a:pt x="74" y="298"/>
                      </a:lnTo>
                      <a:lnTo>
                        <a:pt x="74" y="294"/>
                      </a:lnTo>
                      <a:lnTo>
                        <a:pt x="76" y="288"/>
                      </a:lnTo>
                      <a:lnTo>
                        <a:pt x="76" y="282"/>
                      </a:lnTo>
                      <a:lnTo>
                        <a:pt x="76" y="278"/>
                      </a:lnTo>
                      <a:lnTo>
                        <a:pt x="76" y="278"/>
                      </a:lnTo>
                      <a:lnTo>
                        <a:pt x="74" y="280"/>
                      </a:lnTo>
                      <a:lnTo>
                        <a:pt x="68" y="282"/>
                      </a:lnTo>
                      <a:lnTo>
                        <a:pt x="64" y="284"/>
                      </a:lnTo>
                      <a:lnTo>
                        <a:pt x="60" y="284"/>
                      </a:lnTo>
                      <a:lnTo>
                        <a:pt x="60" y="284"/>
                      </a:lnTo>
                      <a:lnTo>
                        <a:pt x="54" y="278"/>
                      </a:lnTo>
                      <a:lnTo>
                        <a:pt x="54" y="278"/>
                      </a:lnTo>
                      <a:lnTo>
                        <a:pt x="54" y="274"/>
                      </a:lnTo>
                      <a:lnTo>
                        <a:pt x="54" y="272"/>
                      </a:lnTo>
                      <a:lnTo>
                        <a:pt x="54" y="268"/>
                      </a:lnTo>
                      <a:lnTo>
                        <a:pt x="54" y="266"/>
                      </a:lnTo>
                      <a:lnTo>
                        <a:pt x="54" y="266"/>
                      </a:lnTo>
                      <a:lnTo>
                        <a:pt x="48" y="258"/>
                      </a:lnTo>
                      <a:lnTo>
                        <a:pt x="48" y="258"/>
                      </a:lnTo>
                      <a:lnTo>
                        <a:pt x="44" y="258"/>
                      </a:lnTo>
                      <a:lnTo>
                        <a:pt x="40" y="258"/>
                      </a:lnTo>
                      <a:lnTo>
                        <a:pt x="36" y="258"/>
                      </a:lnTo>
                      <a:lnTo>
                        <a:pt x="34" y="258"/>
                      </a:lnTo>
                      <a:lnTo>
                        <a:pt x="34" y="258"/>
                      </a:lnTo>
                      <a:lnTo>
                        <a:pt x="32" y="256"/>
                      </a:lnTo>
                      <a:lnTo>
                        <a:pt x="34" y="252"/>
                      </a:lnTo>
                      <a:lnTo>
                        <a:pt x="34" y="248"/>
                      </a:lnTo>
                      <a:lnTo>
                        <a:pt x="34" y="246"/>
                      </a:lnTo>
                      <a:lnTo>
                        <a:pt x="34" y="246"/>
                      </a:lnTo>
                      <a:lnTo>
                        <a:pt x="30" y="244"/>
                      </a:lnTo>
                      <a:lnTo>
                        <a:pt x="26" y="240"/>
                      </a:lnTo>
                      <a:lnTo>
                        <a:pt x="26" y="240"/>
                      </a:lnTo>
                      <a:lnTo>
                        <a:pt x="22" y="232"/>
                      </a:lnTo>
                      <a:lnTo>
                        <a:pt x="22" y="232"/>
                      </a:lnTo>
                      <a:lnTo>
                        <a:pt x="22" y="226"/>
                      </a:lnTo>
                      <a:lnTo>
                        <a:pt x="22" y="222"/>
                      </a:lnTo>
                      <a:lnTo>
                        <a:pt x="22" y="222"/>
                      </a:lnTo>
                      <a:lnTo>
                        <a:pt x="18" y="218"/>
                      </a:lnTo>
                      <a:lnTo>
                        <a:pt x="14" y="216"/>
                      </a:lnTo>
                      <a:lnTo>
                        <a:pt x="14" y="214"/>
                      </a:lnTo>
                      <a:lnTo>
                        <a:pt x="14" y="214"/>
                      </a:lnTo>
                      <a:lnTo>
                        <a:pt x="14" y="210"/>
                      </a:lnTo>
                      <a:lnTo>
                        <a:pt x="14" y="206"/>
                      </a:lnTo>
                      <a:lnTo>
                        <a:pt x="14" y="206"/>
                      </a:lnTo>
                      <a:lnTo>
                        <a:pt x="12" y="204"/>
                      </a:lnTo>
                      <a:lnTo>
                        <a:pt x="8" y="202"/>
                      </a:lnTo>
                      <a:lnTo>
                        <a:pt x="6" y="200"/>
                      </a:lnTo>
                      <a:lnTo>
                        <a:pt x="4" y="198"/>
                      </a:lnTo>
                      <a:lnTo>
                        <a:pt x="4" y="198"/>
                      </a:lnTo>
                      <a:lnTo>
                        <a:pt x="6" y="196"/>
                      </a:lnTo>
                      <a:lnTo>
                        <a:pt x="10" y="192"/>
                      </a:lnTo>
                      <a:lnTo>
                        <a:pt x="16" y="188"/>
                      </a:lnTo>
                      <a:lnTo>
                        <a:pt x="18" y="186"/>
                      </a:lnTo>
                      <a:lnTo>
                        <a:pt x="18" y="186"/>
                      </a:lnTo>
                      <a:lnTo>
                        <a:pt x="16" y="176"/>
                      </a:lnTo>
                      <a:lnTo>
                        <a:pt x="16" y="176"/>
                      </a:lnTo>
                      <a:lnTo>
                        <a:pt x="14" y="174"/>
                      </a:lnTo>
                      <a:lnTo>
                        <a:pt x="10" y="174"/>
                      </a:lnTo>
                      <a:lnTo>
                        <a:pt x="4" y="172"/>
                      </a:lnTo>
                      <a:lnTo>
                        <a:pt x="2" y="170"/>
                      </a:lnTo>
                      <a:lnTo>
                        <a:pt x="2" y="170"/>
                      </a:lnTo>
                      <a:lnTo>
                        <a:pt x="0" y="160"/>
                      </a:lnTo>
                      <a:lnTo>
                        <a:pt x="0" y="160"/>
                      </a:lnTo>
                      <a:lnTo>
                        <a:pt x="2" y="158"/>
                      </a:lnTo>
                      <a:lnTo>
                        <a:pt x="4" y="154"/>
                      </a:lnTo>
                      <a:lnTo>
                        <a:pt x="8" y="152"/>
                      </a:lnTo>
                      <a:lnTo>
                        <a:pt x="8" y="150"/>
                      </a:lnTo>
                      <a:lnTo>
                        <a:pt x="8" y="150"/>
                      </a:lnTo>
                      <a:lnTo>
                        <a:pt x="8" y="142"/>
                      </a:lnTo>
                      <a:lnTo>
                        <a:pt x="8" y="142"/>
                      </a:lnTo>
                      <a:lnTo>
                        <a:pt x="8" y="138"/>
                      </a:lnTo>
                      <a:lnTo>
                        <a:pt x="4" y="136"/>
                      </a:lnTo>
                      <a:lnTo>
                        <a:pt x="2" y="134"/>
                      </a:lnTo>
                      <a:lnTo>
                        <a:pt x="2" y="130"/>
                      </a:lnTo>
                      <a:lnTo>
                        <a:pt x="2" y="130"/>
                      </a:lnTo>
                      <a:lnTo>
                        <a:pt x="4" y="126"/>
                      </a:lnTo>
                      <a:lnTo>
                        <a:pt x="8" y="122"/>
                      </a:lnTo>
                      <a:lnTo>
                        <a:pt x="8" y="122"/>
                      </a:lnTo>
                      <a:lnTo>
                        <a:pt x="10" y="120"/>
                      </a:lnTo>
                      <a:lnTo>
                        <a:pt x="14" y="120"/>
                      </a:lnTo>
                      <a:lnTo>
                        <a:pt x="20" y="118"/>
                      </a:lnTo>
                      <a:lnTo>
                        <a:pt x="22" y="116"/>
                      </a:lnTo>
                      <a:lnTo>
                        <a:pt x="22" y="116"/>
                      </a:lnTo>
                      <a:lnTo>
                        <a:pt x="22" y="112"/>
                      </a:lnTo>
                      <a:lnTo>
                        <a:pt x="20" y="106"/>
                      </a:lnTo>
                      <a:lnTo>
                        <a:pt x="20" y="106"/>
                      </a:lnTo>
                      <a:lnTo>
                        <a:pt x="20" y="102"/>
                      </a:lnTo>
                      <a:lnTo>
                        <a:pt x="20" y="96"/>
                      </a:lnTo>
                      <a:lnTo>
                        <a:pt x="20" y="96"/>
                      </a:lnTo>
                      <a:lnTo>
                        <a:pt x="22" y="96"/>
                      </a:lnTo>
                      <a:lnTo>
                        <a:pt x="24" y="94"/>
                      </a:lnTo>
                      <a:lnTo>
                        <a:pt x="28" y="92"/>
                      </a:lnTo>
                      <a:lnTo>
                        <a:pt x="30" y="92"/>
                      </a:lnTo>
                      <a:lnTo>
                        <a:pt x="30" y="92"/>
                      </a:lnTo>
                      <a:lnTo>
                        <a:pt x="32" y="84"/>
                      </a:lnTo>
                      <a:lnTo>
                        <a:pt x="32" y="84"/>
                      </a:lnTo>
                      <a:lnTo>
                        <a:pt x="34" y="80"/>
                      </a:lnTo>
                      <a:lnTo>
                        <a:pt x="32" y="78"/>
                      </a:lnTo>
                      <a:lnTo>
                        <a:pt x="32" y="74"/>
                      </a:lnTo>
                      <a:lnTo>
                        <a:pt x="32" y="72"/>
                      </a:lnTo>
                      <a:lnTo>
                        <a:pt x="32" y="72"/>
                      </a:lnTo>
                      <a:lnTo>
                        <a:pt x="32" y="66"/>
                      </a:lnTo>
                      <a:lnTo>
                        <a:pt x="32" y="62"/>
                      </a:lnTo>
                      <a:lnTo>
                        <a:pt x="32" y="60"/>
                      </a:lnTo>
                      <a:lnTo>
                        <a:pt x="32" y="60"/>
                      </a:lnTo>
                      <a:lnTo>
                        <a:pt x="34" y="60"/>
                      </a:lnTo>
                      <a:lnTo>
                        <a:pt x="38" y="60"/>
                      </a:lnTo>
                      <a:lnTo>
                        <a:pt x="42" y="60"/>
                      </a:lnTo>
                      <a:lnTo>
                        <a:pt x="46" y="60"/>
                      </a:lnTo>
                      <a:lnTo>
                        <a:pt x="46" y="60"/>
                      </a:lnTo>
                      <a:lnTo>
                        <a:pt x="46" y="54"/>
                      </a:lnTo>
                      <a:lnTo>
                        <a:pt x="48" y="48"/>
                      </a:lnTo>
                      <a:lnTo>
                        <a:pt x="48" y="48"/>
                      </a:lnTo>
                      <a:lnTo>
                        <a:pt x="52" y="46"/>
                      </a:lnTo>
                      <a:lnTo>
                        <a:pt x="56" y="44"/>
                      </a:lnTo>
                      <a:lnTo>
                        <a:pt x="56" y="44"/>
                      </a:lnTo>
                      <a:lnTo>
                        <a:pt x="62" y="36"/>
                      </a:lnTo>
                      <a:lnTo>
                        <a:pt x="62" y="36"/>
                      </a:lnTo>
                      <a:lnTo>
                        <a:pt x="66" y="32"/>
                      </a:lnTo>
                      <a:lnTo>
                        <a:pt x="68" y="30"/>
                      </a:lnTo>
                      <a:lnTo>
                        <a:pt x="68" y="30"/>
                      </a:lnTo>
                      <a:lnTo>
                        <a:pt x="72" y="24"/>
                      </a:lnTo>
                      <a:lnTo>
                        <a:pt x="74" y="20"/>
                      </a:lnTo>
                      <a:lnTo>
                        <a:pt x="74" y="20"/>
                      </a:lnTo>
                      <a:lnTo>
                        <a:pt x="78" y="22"/>
                      </a:lnTo>
                      <a:lnTo>
                        <a:pt x="82" y="26"/>
                      </a:lnTo>
                      <a:lnTo>
                        <a:pt x="88" y="30"/>
                      </a:lnTo>
                      <a:lnTo>
                        <a:pt x="92" y="30"/>
                      </a:lnTo>
                      <a:lnTo>
                        <a:pt x="92" y="30"/>
                      </a:lnTo>
                      <a:lnTo>
                        <a:pt x="98" y="26"/>
                      </a:lnTo>
                      <a:lnTo>
                        <a:pt x="98" y="26"/>
                      </a:lnTo>
                      <a:lnTo>
                        <a:pt x="100" y="22"/>
                      </a:lnTo>
                      <a:lnTo>
                        <a:pt x="100" y="18"/>
                      </a:lnTo>
                      <a:lnTo>
                        <a:pt x="100" y="14"/>
                      </a:lnTo>
                      <a:lnTo>
                        <a:pt x="102" y="12"/>
                      </a:lnTo>
                      <a:lnTo>
                        <a:pt x="102" y="12"/>
                      </a:lnTo>
                      <a:lnTo>
                        <a:pt x="104" y="12"/>
                      </a:lnTo>
                      <a:lnTo>
                        <a:pt x="108" y="14"/>
                      </a:lnTo>
                      <a:lnTo>
                        <a:pt x="110" y="16"/>
                      </a:lnTo>
                      <a:lnTo>
                        <a:pt x="114" y="16"/>
                      </a:lnTo>
                      <a:lnTo>
                        <a:pt x="114" y="16"/>
                      </a:lnTo>
                      <a:lnTo>
                        <a:pt x="114" y="14"/>
                      </a:lnTo>
                      <a:lnTo>
                        <a:pt x="116" y="10"/>
                      </a:lnTo>
                      <a:lnTo>
                        <a:pt x="116" y="6"/>
                      </a:lnTo>
                      <a:lnTo>
                        <a:pt x="118" y="4"/>
                      </a:lnTo>
                      <a:lnTo>
                        <a:pt x="118" y="4"/>
                      </a:lnTo>
                      <a:lnTo>
                        <a:pt x="122" y="4"/>
                      </a:lnTo>
                      <a:lnTo>
                        <a:pt x="124" y="8"/>
                      </a:lnTo>
                      <a:lnTo>
                        <a:pt x="128" y="10"/>
                      </a:lnTo>
                      <a:lnTo>
                        <a:pt x="130" y="10"/>
                      </a:lnTo>
                      <a:lnTo>
                        <a:pt x="130" y="10"/>
                      </a:lnTo>
                      <a:lnTo>
                        <a:pt x="132" y="10"/>
                      </a:lnTo>
                      <a:lnTo>
                        <a:pt x="134" y="6"/>
                      </a:lnTo>
                      <a:lnTo>
                        <a:pt x="136" y="4"/>
                      </a:lnTo>
                      <a:lnTo>
                        <a:pt x="138" y="2"/>
                      </a:lnTo>
                      <a:lnTo>
                        <a:pt x="138" y="2"/>
                      </a:lnTo>
                      <a:lnTo>
                        <a:pt x="142" y="4"/>
                      </a:lnTo>
                      <a:lnTo>
                        <a:pt x="148" y="4"/>
                      </a:lnTo>
                      <a:lnTo>
                        <a:pt x="148" y="4"/>
                      </a:lnTo>
                      <a:lnTo>
                        <a:pt x="152" y="6"/>
                      </a:lnTo>
                      <a:lnTo>
                        <a:pt x="156" y="6"/>
                      </a:lnTo>
                      <a:lnTo>
                        <a:pt x="156" y="6"/>
                      </a:lnTo>
                      <a:lnTo>
                        <a:pt x="158" y="6"/>
                      </a:lnTo>
                      <a:lnTo>
                        <a:pt x="160" y="4"/>
                      </a:lnTo>
                      <a:lnTo>
                        <a:pt x="164" y="2"/>
                      </a:lnTo>
                      <a:lnTo>
                        <a:pt x="166" y="0"/>
                      </a:lnTo>
                      <a:lnTo>
                        <a:pt x="166" y="0"/>
                      </a:lnTo>
                      <a:lnTo>
                        <a:pt x="170" y="2"/>
                      </a:lnTo>
                      <a:lnTo>
                        <a:pt x="174" y="4"/>
                      </a:lnTo>
                      <a:lnTo>
                        <a:pt x="174" y="4"/>
                      </a:lnTo>
                      <a:lnTo>
                        <a:pt x="180" y="2"/>
                      </a:lnTo>
                      <a:lnTo>
                        <a:pt x="184" y="2"/>
                      </a:lnTo>
                      <a:lnTo>
                        <a:pt x="184" y="2"/>
                      </a:lnTo>
                      <a:lnTo>
                        <a:pt x="186" y="4"/>
                      </a:lnTo>
                      <a:lnTo>
                        <a:pt x="188" y="6"/>
                      </a:lnTo>
                      <a:lnTo>
                        <a:pt x="190" y="10"/>
                      </a:lnTo>
                      <a:lnTo>
                        <a:pt x="192" y="12"/>
                      </a:lnTo>
                      <a:lnTo>
                        <a:pt x="192" y="12"/>
                      </a:lnTo>
                      <a:lnTo>
                        <a:pt x="200" y="12"/>
                      </a:lnTo>
                      <a:lnTo>
                        <a:pt x="200" y="12"/>
                      </a:lnTo>
                      <a:lnTo>
                        <a:pt x="202" y="12"/>
                      </a:lnTo>
                      <a:lnTo>
                        <a:pt x="206" y="8"/>
                      </a:lnTo>
                      <a:lnTo>
                        <a:pt x="210" y="6"/>
                      </a:lnTo>
                      <a:lnTo>
                        <a:pt x="212" y="4"/>
                      </a:lnTo>
                      <a:lnTo>
                        <a:pt x="212" y="4"/>
                      </a:lnTo>
                      <a:lnTo>
                        <a:pt x="218" y="4"/>
                      </a:lnTo>
                      <a:lnTo>
                        <a:pt x="222" y="4"/>
                      </a:lnTo>
                      <a:lnTo>
                        <a:pt x="222" y="4"/>
                      </a:lnTo>
                      <a:lnTo>
                        <a:pt x="224" y="6"/>
                      </a:lnTo>
                      <a:lnTo>
                        <a:pt x="224" y="12"/>
                      </a:lnTo>
                      <a:lnTo>
                        <a:pt x="224" y="18"/>
                      </a:lnTo>
                      <a:lnTo>
                        <a:pt x="224" y="22"/>
                      </a:lnTo>
                      <a:lnTo>
                        <a:pt x="224" y="22"/>
                      </a:lnTo>
                      <a:lnTo>
                        <a:pt x="230" y="22"/>
                      </a:lnTo>
                      <a:lnTo>
                        <a:pt x="234" y="22"/>
                      </a:lnTo>
                      <a:lnTo>
                        <a:pt x="234" y="22"/>
                      </a:lnTo>
                      <a:lnTo>
                        <a:pt x="238" y="24"/>
                      </a:lnTo>
                      <a:lnTo>
                        <a:pt x="242" y="28"/>
                      </a:lnTo>
                      <a:lnTo>
                        <a:pt x="242" y="28"/>
                      </a:lnTo>
                      <a:lnTo>
                        <a:pt x="244" y="28"/>
                      </a:lnTo>
                      <a:lnTo>
                        <a:pt x="250" y="24"/>
                      </a:lnTo>
                      <a:lnTo>
                        <a:pt x="254" y="22"/>
                      </a:lnTo>
                      <a:lnTo>
                        <a:pt x="256" y="20"/>
                      </a:lnTo>
                      <a:lnTo>
                        <a:pt x="256" y="20"/>
                      </a:lnTo>
                      <a:lnTo>
                        <a:pt x="264" y="26"/>
                      </a:lnTo>
                      <a:lnTo>
                        <a:pt x="264" y="26"/>
                      </a:lnTo>
                      <a:lnTo>
                        <a:pt x="266" y="28"/>
                      </a:lnTo>
                      <a:lnTo>
                        <a:pt x="266" y="32"/>
                      </a:lnTo>
                      <a:lnTo>
                        <a:pt x="266" y="36"/>
                      </a:lnTo>
                      <a:lnTo>
                        <a:pt x="268" y="38"/>
                      </a:lnTo>
                      <a:lnTo>
                        <a:pt x="268" y="38"/>
                      </a:lnTo>
                      <a:lnTo>
                        <a:pt x="268" y="40"/>
                      </a:lnTo>
                      <a:lnTo>
                        <a:pt x="268" y="44"/>
                      </a:lnTo>
                      <a:lnTo>
                        <a:pt x="266" y="48"/>
                      </a:lnTo>
                      <a:lnTo>
                        <a:pt x="268" y="52"/>
                      </a:lnTo>
                      <a:lnTo>
                        <a:pt x="268" y="52"/>
                      </a:lnTo>
                      <a:lnTo>
                        <a:pt x="274" y="56"/>
                      </a:lnTo>
                      <a:lnTo>
                        <a:pt x="274" y="56"/>
                      </a:lnTo>
                      <a:lnTo>
                        <a:pt x="280" y="64"/>
                      </a:lnTo>
                      <a:lnTo>
                        <a:pt x="280" y="64"/>
                      </a:lnTo>
                      <a:lnTo>
                        <a:pt x="282" y="64"/>
                      </a:lnTo>
                      <a:lnTo>
                        <a:pt x="288" y="62"/>
                      </a:lnTo>
                      <a:lnTo>
                        <a:pt x="294" y="60"/>
                      </a:lnTo>
                      <a:lnTo>
                        <a:pt x="298" y="62"/>
                      </a:lnTo>
                      <a:lnTo>
                        <a:pt x="298" y="62"/>
                      </a:lnTo>
                      <a:lnTo>
                        <a:pt x="298" y="64"/>
                      </a:lnTo>
                      <a:lnTo>
                        <a:pt x="298" y="66"/>
                      </a:lnTo>
                      <a:lnTo>
                        <a:pt x="298" y="70"/>
                      </a:lnTo>
                      <a:lnTo>
                        <a:pt x="298" y="72"/>
                      </a:lnTo>
                      <a:lnTo>
                        <a:pt x="298" y="72"/>
                      </a:lnTo>
                      <a:lnTo>
                        <a:pt x="302" y="76"/>
                      </a:lnTo>
                      <a:lnTo>
                        <a:pt x="306" y="78"/>
                      </a:lnTo>
                      <a:lnTo>
                        <a:pt x="306" y="78"/>
                      </a:lnTo>
                      <a:lnTo>
                        <a:pt x="306" y="82"/>
                      </a:lnTo>
                      <a:lnTo>
                        <a:pt x="304" y="86"/>
                      </a:lnTo>
                      <a:lnTo>
                        <a:pt x="300" y="88"/>
                      </a:lnTo>
                      <a:lnTo>
                        <a:pt x="300" y="92"/>
                      </a:lnTo>
                      <a:lnTo>
                        <a:pt x="300" y="92"/>
                      </a:lnTo>
                      <a:lnTo>
                        <a:pt x="304" y="92"/>
                      </a:lnTo>
                      <a:lnTo>
                        <a:pt x="308" y="92"/>
                      </a:lnTo>
                      <a:lnTo>
                        <a:pt x="314" y="94"/>
                      </a:lnTo>
                      <a:lnTo>
                        <a:pt x="316" y="94"/>
                      </a:lnTo>
                      <a:lnTo>
                        <a:pt x="316" y="94"/>
                      </a:lnTo>
                      <a:lnTo>
                        <a:pt x="316" y="98"/>
                      </a:lnTo>
                      <a:lnTo>
                        <a:pt x="312" y="102"/>
                      </a:lnTo>
                      <a:lnTo>
                        <a:pt x="308" y="106"/>
                      </a:lnTo>
                      <a:lnTo>
                        <a:pt x="306" y="108"/>
                      </a:lnTo>
                      <a:lnTo>
                        <a:pt x="306" y="108"/>
                      </a:lnTo>
                      <a:lnTo>
                        <a:pt x="310" y="116"/>
                      </a:lnTo>
                      <a:lnTo>
                        <a:pt x="310" y="116"/>
                      </a:lnTo>
                      <a:lnTo>
                        <a:pt x="312" y="118"/>
                      </a:lnTo>
                      <a:lnTo>
                        <a:pt x="318" y="118"/>
                      </a:lnTo>
                      <a:lnTo>
                        <a:pt x="324" y="120"/>
                      </a:lnTo>
                      <a:lnTo>
                        <a:pt x="326" y="122"/>
                      </a:lnTo>
                      <a:lnTo>
                        <a:pt x="326" y="122"/>
                      </a:lnTo>
                      <a:lnTo>
                        <a:pt x="326" y="124"/>
                      </a:lnTo>
                      <a:lnTo>
                        <a:pt x="322" y="126"/>
                      </a:lnTo>
                      <a:lnTo>
                        <a:pt x="320" y="130"/>
                      </a:lnTo>
                      <a:lnTo>
                        <a:pt x="318" y="132"/>
                      </a:lnTo>
                      <a:lnTo>
                        <a:pt x="318" y="132"/>
                      </a:lnTo>
                      <a:lnTo>
                        <a:pt x="322" y="136"/>
                      </a:lnTo>
                      <a:lnTo>
                        <a:pt x="326" y="140"/>
                      </a:lnTo>
                      <a:lnTo>
                        <a:pt x="326" y="140"/>
                      </a:lnTo>
                      <a:lnTo>
                        <a:pt x="324" y="144"/>
                      </a:lnTo>
                      <a:lnTo>
                        <a:pt x="322" y="146"/>
                      </a:lnTo>
                      <a:lnTo>
                        <a:pt x="320" y="148"/>
                      </a:lnTo>
                      <a:lnTo>
                        <a:pt x="318" y="150"/>
                      </a:lnTo>
                      <a:lnTo>
                        <a:pt x="318" y="150"/>
                      </a:lnTo>
                      <a:lnTo>
                        <a:pt x="316" y="160"/>
                      </a:lnTo>
                      <a:lnTo>
                        <a:pt x="316"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latin typeface="メイリオ" panose="020B0604030504040204" pitchFamily="50" charset="-128"/>
                    <a:ea typeface="メイリオ" panose="020B0604030504040204" pitchFamily="50" charset="-128"/>
                  </a:endParaRPr>
                </a:p>
              </p:txBody>
            </p:sp>
          </p:grpSp>
          <p:sp>
            <p:nvSpPr>
              <p:cNvPr id="132" name="テキスト ボックス 131">
                <a:extLst>
                  <a:ext uri="{FF2B5EF4-FFF2-40B4-BE49-F238E27FC236}">
                    <a16:creationId xmlns:a16="http://schemas.microsoft.com/office/drawing/2014/main" id="{E30F2149-7645-046C-0369-AF51E5BD46B5}"/>
                  </a:ext>
                </a:extLst>
              </p:cNvPr>
              <p:cNvSpPr txBox="1"/>
              <p:nvPr/>
            </p:nvSpPr>
            <p:spPr>
              <a:xfrm>
                <a:off x="302408" y="2125855"/>
                <a:ext cx="601447" cy="461665"/>
              </a:xfrm>
              <a:prstGeom prst="rect">
                <a:avLst/>
              </a:prstGeom>
              <a:noFill/>
            </p:spPr>
            <p:txBody>
              <a:bodyPr wrap="none" rtlCol="0">
                <a:spAutoFit/>
              </a:bodyPr>
              <a:lstStyle/>
              <a:p>
                <a:pPr algn="ctr"/>
                <a:r>
                  <a:rPr kumimoji="1" lang="en-US" altLang="ja-JP"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rPr>
                  <a:t>11</a:t>
                </a:r>
                <a:endParaRPr kumimoji="1" lang="ja-JP" altLang="en-US" sz="2400" b="1" dirty="0">
                  <a:solidFill>
                    <a:schemeClr val="bg1"/>
                  </a:solidFill>
                  <a:latin typeface="メイリオ" panose="020B0604030504040204" pitchFamily="50" charset="-128"/>
                  <a:ea typeface="メイリオ" panose="020B0604030504040204" pitchFamily="50" charset="-128"/>
                  <a:cs typeface="Times New Roman" panose="02020603050405020304" pitchFamily="18" charset="0"/>
                </a:endParaRPr>
              </a:p>
            </p:txBody>
          </p:sp>
        </p:grpSp>
        <p:sp>
          <p:nvSpPr>
            <p:cNvPr id="129" name="テキスト ボックス 128">
              <a:extLst>
                <a:ext uri="{FF2B5EF4-FFF2-40B4-BE49-F238E27FC236}">
                  <a16:creationId xmlns:a16="http://schemas.microsoft.com/office/drawing/2014/main" id="{71717324-D82B-464B-1181-62AE7A4ADD52}"/>
                </a:ext>
              </a:extLst>
            </p:cNvPr>
            <p:cNvSpPr txBox="1"/>
            <p:nvPr/>
          </p:nvSpPr>
          <p:spPr>
            <a:xfrm>
              <a:off x="489590" y="2130727"/>
              <a:ext cx="3162842" cy="1015663"/>
            </a:xfrm>
            <a:prstGeom prst="rect">
              <a:avLst/>
            </a:prstGeom>
            <a:noFill/>
          </p:spPr>
          <p:txBody>
            <a:bodyPr wrap="square" rtlCol="0">
              <a:spAutoFit/>
            </a:bodyPr>
            <a:lstStyle/>
            <a:p>
              <a:r>
                <a:rPr lang="ja-JP" altLang="en-US" sz="1200" dirty="0">
                  <a:latin typeface="UD デジタル 教科書体 NP-B" panose="02020700000000000000" pitchFamily="18" charset="-128"/>
                  <a:ea typeface="UD デジタル 教科書体 NP-B" panose="02020700000000000000" pitchFamily="18" charset="-128"/>
                </a:rPr>
                <a:t>利用者にとって安心安全な生産活動及び就労支援を行うために禁止します。</a:t>
              </a:r>
              <a:endParaRPr lang="en-US" altLang="ja-JP" sz="1200" dirty="0">
                <a:latin typeface="UD デジタル 教科書体 NP-B" panose="02020700000000000000" pitchFamily="18" charset="-128"/>
                <a:ea typeface="UD デジタル 教科書体 NP-B" panose="02020700000000000000" pitchFamily="18" charset="-128"/>
              </a:endParaRPr>
            </a:p>
            <a:p>
              <a:r>
                <a:rPr lang="ja-JP" altLang="en-US" sz="1200" dirty="0">
                  <a:latin typeface="UD デジタル 教科書体 NP-B" panose="02020700000000000000" pitchFamily="18" charset="-128"/>
                  <a:ea typeface="UD デジタル 教科書体 NP-B" panose="02020700000000000000" pitchFamily="18" charset="-128"/>
                </a:rPr>
                <a:t>これができない場合は即時帰宅していただきます。その際は保護者の方に迎えに来ていただきます。</a:t>
              </a:r>
              <a:endParaRPr kumimoji="1" lang="ja-JP" altLang="en-US" sz="1300" b="1" dirty="0">
                <a:latin typeface="メイリオ" panose="020B0604030504040204" pitchFamily="50" charset="-128"/>
                <a:ea typeface="メイリオ" panose="020B0604030504040204" pitchFamily="50" charset="-128"/>
              </a:endParaRPr>
            </a:p>
          </p:txBody>
        </p:sp>
        <p:sp>
          <p:nvSpPr>
            <p:cNvPr id="130" name="テキスト ボックス 129">
              <a:extLst>
                <a:ext uri="{FF2B5EF4-FFF2-40B4-BE49-F238E27FC236}">
                  <a16:creationId xmlns:a16="http://schemas.microsoft.com/office/drawing/2014/main" id="{581B9142-7736-6C92-A458-2B6D4EB25507}"/>
                </a:ext>
              </a:extLst>
            </p:cNvPr>
            <p:cNvSpPr txBox="1"/>
            <p:nvPr/>
          </p:nvSpPr>
          <p:spPr>
            <a:xfrm>
              <a:off x="1009416" y="1536515"/>
              <a:ext cx="2629135" cy="338554"/>
            </a:xfrm>
            <a:prstGeom prst="rect">
              <a:avLst/>
            </a:prstGeom>
            <a:noFill/>
          </p:spPr>
          <p:txBody>
            <a:bodyPr wrap="square" rtlCol="0">
              <a:spAutoFit/>
            </a:bodyPr>
            <a:lstStyle/>
            <a:p>
              <a:r>
                <a:rPr lang="ja-JP" altLang="en-US" sz="1600" dirty="0">
                  <a:latin typeface="UD デジタル 教科書体 NP-B" panose="02020700000000000000" pitchFamily="18" charset="-128"/>
                  <a:ea typeface="UD デジタル 教科書体 NP-B" panose="02020700000000000000" pitchFamily="18" charset="-128"/>
                </a:rPr>
                <a:t>暴言・暴力について</a:t>
              </a:r>
              <a:endParaRPr lang="en-US" altLang="ja-JP" sz="1600" dirty="0">
                <a:latin typeface="UD デジタル 教科書体 NP-B" panose="02020700000000000000" pitchFamily="18" charset="-128"/>
                <a:ea typeface="UD デジタル 教科書体 NP-B" panose="02020700000000000000" pitchFamily="18" charset="-128"/>
              </a:endParaRPr>
            </a:p>
          </p:txBody>
        </p:sp>
      </p:grpSp>
      <p:pic>
        <p:nvPicPr>
          <p:cNvPr id="4" name="図 3" descr="図形, 円&#10;&#10;自動的に生成された説明">
            <a:extLst>
              <a:ext uri="{FF2B5EF4-FFF2-40B4-BE49-F238E27FC236}">
                <a16:creationId xmlns:a16="http://schemas.microsoft.com/office/drawing/2014/main" id="{11443359-6929-2742-B744-B62AAF6779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2960" y="2587652"/>
            <a:ext cx="1376400" cy="1376400"/>
          </a:xfrm>
          <a:prstGeom prst="rect">
            <a:avLst/>
          </a:prstGeom>
        </p:spPr>
      </p:pic>
      <p:pic>
        <p:nvPicPr>
          <p:cNvPr id="6" name="図 5" descr="線画 が含まれている画像&#10;&#10;自動的に生成された説明">
            <a:extLst>
              <a:ext uri="{FF2B5EF4-FFF2-40B4-BE49-F238E27FC236}">
                <a16:creationId xmlns:a16="http://schemas.microsoft.com/office/drawing/2014/main" id="{011D4463-D503-FFAC-DE9E-D752520904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8519" y="2832140"/>
            <a:ext cx="1056270" cy="1056270"/>
          </a:xfrm>
          <a:prstGeom prst="rect">
            <a:avLst/>
          </a:prstGeom>
        </p:spPr>
      </p:pic>
      <p:pic>
        <p:nvPicPr>
          <p:cNvPr id="8" name="図 7" descr="座る, 表示, 行, ストリート が含まれている画像&#10;&#10;自動的に生成された説明">
            <a:extLst>
              <a:ext uri="{FF2B5EF4-FFF2-40B4-BE49-F238E27FC236}">
                <a16:creationId xmlns:a16="http://schemas.microsoft.com/office/drawing/2014/main" id="{0AD2241F-5472-85B2-5329-9D2F489D18A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93009" y="5920858"/>
            <a:ext cx="1577593" cy="1036740"/>
          </a:xfrm>
          <a:prstGeom prst="rect">
            <a:avLst/>
          </a:prstGeom>
        </p:spPr>
      </p:pic>
      <p:pic>
        <p:nvPicPr>
          <p:cNvPr id="10" name="図 9" descr="テキスト, ホワイトボード&#10;&#10;自動的に生成された説明">
            <a:extLst>
              <a:ext uri="{FF2B5EF4-FFF2-40B4-BE49-F238E27FC236}">
                <a16:creationId xmlns:a16="http://schemas.microsoft.com/office/drawing/2014/main" id="{4A8F01BE-2B0B-A55F-45E1-87EC1ED5CD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49764" y="7317574"/>
            <a:ext cx="617863" cy="617863"/>
          </a:xfrm>
          <a:prstGeom prst="rect">
            <a:avLst/>
          </a:prstGeom>
        </p:spPr>
      </p:pic>
    </p:spTree>
    <p:extLst>
      <p:ext uri="{BB962C8B-B14F-4D97-AF65-F5344CB8AC3E}">
        <p14:creationId xmlns:p14="http://schemas.microsoft.com/office/powerpoint/2010/main" val="1097231888"/>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1502</TotalTime>
  <Words>3291</Words>
  <Application>Microsoft Office PowerPoint</Application>
  <PresentationFormat>ユーザー設定</PresentationFormat>
  <Paragraphs>469</Paragraphs>
  <Slides>11</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11</vt:i4>
      </vt:variant>
    </vt:vector>
  </HeadingPairs>
  <TitlesOfParts>
    <vt:vector size="21" baseType="lpstr">
      <vt:lpstr>HGｺﾞｼｯｸM</vt:lpstr>
      <vt:lpstr>HG明朝B</vt:lpstr>
      <vt:lpstr>UD デジタル 教科書体 N-B</vt:lpstr>
      <vt:lpstr>UD デジタル 教科書体 NP-B</vt:lpstr>
      <vt:lpstr>メイリオ</vt:lpstr>
      <vt:lpstr>Arial</vt:lpstr>
      <vt:lpstr>Calibri</vt:lpstr>
      <vt:lpstr>Calibri Light</vt:lpstr>
      <vt:lpstr>Times New Roman</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ひかり 尾道</cp:lastModifiedBy>
  <cp:revision>58</cp:revision>
  <cp:lastPrinted>2022-07-04T00:58:00Z</cp:lastPrinted>
  <dcterms:created xsi:type="dcterms:W3CDTF">2015-03-09T04:28:51Z</dcterms:created>
  <dcterms:modified xsi:type="dcterms:W3CDTF">2022-07-04T01:00:41Z</dcterms:modified>
</cp:coreProperties>
</file>