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65" r:id="rId2"/>
    <p:sldId id="266" r:id="rId3"/>
    <p:sldId id="292" r:id="rId4"/>
    <p:sldId id="295" r:id="rId5"/>
    <p:sldId id="298" r:id="rId6"/>
    <p:sldId id="287" r:id="rId7"/>
    <p:sldId id="291" r:id="rId8"/>
    <p:sldId id="307" r:id="rId9"/>
    <p:sldId id="302" r:id="rId10"/>
    <p:sldId id="303" r:id="rId11"/>
    <p:sldId id="304" r:id="rId12"/>
    <p:sldId id="305" r:id="rId13"/>
    <p:sldId id="325" r:id="rId14"/>
    <p:sldId id="306" r:id="rId15"/>
    <p:sldId id="308" r:id="rId16"/>
    <p:sldId id="309" r:id="rId17"/>
    <p:sldId id="311" r:id="rId18"/>
    <p:sldId id="310" r:id="rId19"/>
    <p:sldId id="312" r:id="rId20"/>
    <p:sldId id="322" r:id="rId21"/>
    <p:sldId id="324" r:id="rId22"/>
    <p:sldId id="313" r:id="rId23"/>
    <p:sldId id="314" r:id="rId24"/>
    <p:sldId id="315" r:id="rId25"/>
    <p:sldId id="316" r:id="rId26"/>
    <p:sldId id="317" r:id="rId27"/>
    <p:sldId id="318" r:id="rId28"/>
    <p:sldId id="280" r:id="rId29"/>
    <p:sldId id="269" r:id="rId30"/>
    <p:sldId id="281" r:id="rId31"/>
    <p:sldId id="284" r:id="rId32"/>
    <p:sldId id="286" r:id="rId33"/>
    <p:sldId id="285" r:id="rId34"/>
    <p:sldId id="282" r:id="rId35"/>
    <p:sldId id="283" r:id="rId36"/>
    <p:sldId id="323" r:id="rId37"/>
    <p:sldId id="319" r:id="rId38"/>
    <p:sldId id="321" r:id="rId39"/>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134" autoAdjust="0"/>
  </p:normalViewPr>
  <p:slideViewPr>
    <p:cSldViewPr>
      <p:cViewPr varScale="1">
        <p:scale>
          <a:sx n="46" d="100"/>
          <a:sy n="46" d="100"/>
        </p:scale>
        <p:origin x="2434"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CB29AA-C3FC-4661-9018-D8058BE01974}" type="datetimeFigureOut">
              <a:rPr kumimoji="1" lang="ja-JP" altLang="en-US" smtClean="0"/>
              <a:t>2020/6/25</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D7CD46B-54C8-4E58-B152-32B632FCB3E7}" type="slidenum">
              <a:rPr kumimoji="1" lang="ja-JP" altLang="en-US" smtClean="0"/>
              <a:t>‹#›</a:t>
            </a:fld>
            <a:endParaRPr kumimoji="1" lang="ja-JP" altLang="en-US"/>
          </a:p>
        </p:txBody>
      </p:sp>
    </p:spTree>
    <p:extLst>
      <p:ext uri="{BB962C8B-B14F-4D97-AF65-F5344CB8AC3E}">
        <p14:creationId xmlns:p14="http://schemas.microsoft.com/office/powerpoint/2010/main" val="1889699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E31C02-8D19-4E8F-AEEF-1686A82CEC55}" type="datetimeFigureOut">
              <a:rPr kumimoji="1" lang="ja-JP" altLang="en-US" smtClean="0"/>
              <a:t>2020/6/25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DA041-A743-4045-859A-436580F9C409}" type="slidenum">
              <a:rPr kumimoji="1" lang="ja-JP" altLang="en-US" smtClean="0"/>
              <a:t>‹#›</a:t>
            </a:fld>
            <a:endParaRPr kumimoji="1" lang="ja-JP" altLang="en-US"/>
          </a:p>
        </p:txBody>
      </p:sp>
    </p:spTree>
    <p:extLst>
      <p:ext uri="{BB962C8B-B14F-4D97-AF65-F5344CB8AC3E}">
        <p14:creationId xmlns:p14="http://schemas.microsoft.com/office/powerpoint/2010/main" val="206108547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a:t>
            </a:fld>
            <a:endParaRPr kumimoji="1" lang="ja-JP" altLang="en-US"/>
          </a:p>
        </p:txBody>
      </p:sp>
    </p:spTree>
    <p:extLst>
      <p:ext uri="{BB962C8B-B14F-4D97-AF65-F5344CB8AC3E}">
        <p14:creationId xmlns:p14="http://schemas.microsoft.com/office/powerpoint/2010/main" val="1326834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さて、ここで</a:t>
            </a:r>
            <a:r>
              <a:rPr kumimoji="1" lang="en-US" altLang="ja-JP" dirty="0"/>
              <a:t>1</a:t>
            </a:r>
            <a:r>
              <a:rPr kumimoji="1" lang="ja-JP" altLang="en-US" dirty="0"/>
              <a:t>つ質問です。</a:t>
            </a:r>
            <a:endParaRPr kumimoji="1" lang="en-US" altLang="ja-JP" dirty="0"/>
          </a:p>
          <a:p>
            <a:endParaRPr kumimoji="1" lang="ja-JP" altLang="en-US" dirty="0"/>
          </a:p>
          <a:p>
            <a:r>
              <a:rPr kumimoji="1" lang="ja-JP" altLang="en-US" dirty="0"/>
              <a:t>「成功を求める」タイプと「楽しさを求める」タイプ。</a:t>
            </a:r>
          </a:p>
          <a:p>
            <a:r>
              <a:rPr kumimoji="1" lang="ja-JP" altLang="en-US" dirty="0"/>
              <a:t>どちらの性格タイプの方が優れていると思いますか。</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10</a:t>
            </a:fld>
            <a:endParaRPr kumimoji="1" lang="ja-JP" altLang="en-US"/>
          </a:p>
        </p:txBody>
      </p:sp>
    </p:spTree>
    <p:extLst>
      <p:ext uri="{BB962C8B-B14F-4D97-AF65-F5344CB8AC3E}">
        <p14:creationId xmlns:p14="http://schemas.microsoft.com/office/powerpoint/2010/main" val="3738657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どちらのタイプにも良い面があります。</a:t>
            </a:r>
          </a:p>
          <a:p>
            <a:endParaRPr kumimoji="1" lang="en-US" altLang="ja-JP" dirty="0"/>
          </a:p>
          <a:p>
            <a:r>
              <a:rPr kumimoji="1" lang="ja-JP" altLang="en-US" dirty="0"/>
              <a:t>例えば、スゴイ人と思われたいタイプであれば、成功をする為に勉強熱心な点や、目標を決めて行動する事が出来る点が良い面になります。</a:t>
            </a:r>
            <a:endParaRPr kumimoji="1" lang="en-US" altLang="ja-JP" dirty="0"/>
          </a:p>
          <a:p>
            <a:endParaRPr kumimoji="1" lang="ja-JP" altLang="en-US" dirty="0"/>
          </a:p>
          <a:p>
            <a:r>
              <a:rPr kumimoji="1" lang="ja-JP" altLang="en-US" dirty="0"/>
              <a:t>また、人に注目されたいタイプであれば、新しい事を考える発想力がある点、何でもチャレンジ仕様と思うチャレンジ精神が旺盛な点が良い面となります。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11</a:t>
            </a:fld>
            <a:endParaRPr kumimoji="1" lang="ja-JP" altLang="en-US"/>
          </a:p>
        </p:txBody>
      </p:sp>
    </p:spTree>
    <p:extLst>
      <p:ext uri="{BB962C8B-B14F-4D97-AF65-F5344CB8AC3E}">
        <p14:creationId xmlns:p14="http://schemas.microsoft.com/office/powerpoint/2010/main" val="3486746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その一方で、悪い面もあります。</a:t>
            </a:r>
            <a:endParaRPr kumimoji="1" lang="en-US" altLang="ja-JP" dirty="0"/>
          </a:p>
          <a:p>
            <a:endParaRPr kumimoji="1" lang="ja-JP" altLang="en-US" dirty="0"/>
          </a:p>
          <a:p>
            <a:r>
              <a:rPr kumimoji="1" lang="ja-JP" altLang="en-US" dirty="0"/>
              <a:t>例えば、スゴイ人と思われたいタイプであれば、自分自身で成功をつかもうとする為、人の意見を聞かない点が悪い点となります。</a:t>
            </a:r>
            <a:endParaRPr kumimoji="1" lang="en-US" altLang="ja-JP" dirty="0"/>
          </a:p>
          <a:p>
            <a:endParaRPr kumimoji="1" lang="ja-JP" altLang="en-US" dirty="0"/>
          </a:p>
          <a:p>
            <a:r>
              <a:rPr kumimoji="1" lang="ja-JP" altLang="en-US" dirty="0"/>
              <a:t>また、人に注目されたいタイプであれば、楽しければ、それで良いと、ルールを無視して自分勝手な行動をとる点が悪い点となります。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12</a:t>
            </a:fld>
            <a:endParaRPr kumimoji="1" lang="ja-JP" altLang="en-US"/>
          </a:p>
        </p:txBody>
      </p:sp>
    </p:spTree>
    <p:extLst>
      <p:ext uri="{BB962C8B-B14F-4D97-AF65-F5344CB8AC3E}">
        <p14:creationId xmlns:p14="http://schemas.microsoft.com/office/powerpoint/2010/main" val="908491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性格タイプには、それぞれ短所と長所があります。</a:t>
            </a:r>
            <a:endParaRPr kumimoji="1" lang="en-US" altLang="ja-JP" dirty="0"/>
          </a:p>
          <a:p>
            <a:endParaRPr kumimoji="1" lang="en-US" altLang="ja-JP" dirty="0"/>
          </a:p>
          <a:p>
            <a:r>
              <a:rPr kumimoji="1" lang="ja-JP" altLang="en-US" dirty="0"/>
              <a:t>短所であっても、工夫しだいでは、長所になることもあります。</a:t>
            </a:r>
            <a:endParaRPr kumimoji="1" lang="en-US" altLang="ja-JP" dirty="0"/>
          </a:p>
          <a:p>
            <a:endParaRPr kumimoji="1" lang="en-US" altLang="ja-JP" dirty="0"/>
          </a:p>
          <a:p>
            <a:r>
              <a:rPr kumimoji="1" lang="ja-JP" altLang="en-US" dirty="0"/>
              <a:t>診断結果用紙の裏面には、それぞれの性格タイプの短所を</a:t>
            </a:r>
            <a:endParaRPr kumimoji="1" lang="en-US" altLang="ja-JP" dirty="0"/>
          </a:p>
          <a:p>
            <a:r>
              <a:rPr kumimoji="1" lang="ja-JP" altLang="en-US" dirty="0"/>
              <a:t>長所に言いかえる表があります。</a:t>
            </a:r>
            <a:endParaRPr kumimoji="1" lang="en-US" altLang="ja-JP" dirty="0"/>
          </a:p>
          <a:p>
            <a:endParaRPr kumimoji="1" lang="en-US" altLang="ja-JP" dirty="0"/>
          </a:p>
          <a:p>
            <a:r>
              <a:rPr kumimoji="1" lang="ja-JP" altLang="en-US" dirty="0"/>
              <a:t>短所だからとあきらめずに成長の機会にしましょう。</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13</a:t>
            </a:fld>
            <a:endParaRPr kumimoji="1" lang="ja-JP" altLang="en-US"/>
          </a:p>
        </p:txBody>
      </p:sp>
    </p:spTree>
    <p:extLst>
      <p:ext uri="{BB962C8B-B14F-4D97-AF65-F5344CB8AC3E}">
        <p14:creationId xmlns:p14="http://schemas.microsoft.com/office/powerpoint/2010/main" val="1163435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どちらのタイプにも良い面があり、どちらのタイプにも悪い面があります。</a:t>
            </a:r>
            <a:endParaRPr kumimoji="1" lang="en-US" altLang="ja-JP" dirty="0"/>
          </a:p>
          <a:p>
            <a:r>
              <a:rPr kumimoji="1" lang="ja-JP" altLang="en-US" dirty="0"/>
              <a:t>ですので、どちらのタイプが優れているわけではありません。</a:t>
            </a:r>
            <a:endParaRPr kumimoji="1" lang="en-US" altLang="ja-JP" dirty="0"/>
          </a:p>
          <a:p>
            <a:endParaRPr kumimoji="1" lang="ja-JP" altLang="en-US" dirty="0"/>
          </a:p>
          <a:p>
            <a:r>
              <a:rPr kumimoji="1" lang="ja-JP" altLang="en-US" dirty="0"/>
              <a:t>また、良い面と悪い面が、そのタイプの人必ず出ているという訳ではありません。</a:t>
            </a:r>
          </a:p>
          <a:p>
            <a:r>
              <a:rPr kumimoji="1" lang="ja-JP" altLang="en-US" dirty="0"/>
              <a:t>調子や気分のいい時には、良い面が、調子や気分が良くない時は悪い面が出やすくなります。</a:t>
            </a:r>
            <a:endParaRPr kumimoji="1" lang="en-US" altLang="ja-JP" dirty="0"/>
          </a:p>
          <a:p>
            <a:endParaRPr kumimoji="1" lang="en-US" altLang="ja-JP" dirty="0"/>
          </a:p>
          <a:p>
            <a:r>
              <a:rPr kumimoji="1" lang="ja-JP" altLang="en-US" dirty="0"/>
              <a:t>良い面は伸ばして、悪い面は注意する事で、あなたにとって一番優れた性格タイプになります。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14</a:t>
            </a:fld>
            <a:endParaRPr kumimoji="1" lang="ja-JP" altLang="en-US"/>
          </a:p>
        </p:txBody>
      </p:sp>
    </p:spTree>
    <p:extLst>
      <p:ext uri="{BB962C8B-B14F-4D97-AF65-F5344CB8AC3E}">
        <p14:creationId xmlns:p14="http://schemas.microsoft.com/office/powerpoint/2010/main" val="2408815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15</a:t>
            </a:fld>
            <a:endParaRPr kumimoji="1" lang="ja-JP" altLang="en-US"/>
          </a:p>
        </p:txBody>
      </p:sp>
    </p:spTree>
    <p:extLst>
      <p:ext uri="{BB962C8B-B14F-4D97-AF65-F5344CB8AC3E}">
        <p14:creationId xmlns:p14="http://schemas.microsoft.com/office/powerpoint/2010/main" val="497688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続いて、行動診断グラフの見方を説明します。</a:t>
            </a:r>
          </a:p>
          <a:p>
            <a:endParaRPr kumimoji="1" lang="ja-JP" altLang="en-US" dirty="0"/>
          </a:p>
          <a:p>
            <a:r>
              <a:rPr kumimoji="1" lang="ja-JP" altLang="en-US" dirty="0"/>
              <a:t>みなさんの診断結果に、画面の様な行動診断グラフが４つ並んでいます。</a:t>
            </a:r>
          </a:p>
          <a:p>
            <a:endParaRPr kumimoji="1" lang="ja-JP" altLang="en-US" dirty="0"/>
          </a:p>
          <a:p>
            <a:r>
              <a:rPr kumimoji="1" lang="ja-JP" altLang="en-US" dirty="0"/>
              <a:t>黒色四角の方向は、あなたの特徴を表しています。</a:t>
            </a:r>
          </a:p>
          <a:p>
            <a:r>
              <a:rPr kumimoji="1" lang="ja-JP" altLang="en-US" dirty="0"/>
              <a:t>黒色四角の数はその特徴の強さを示しています。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16</a:t>
            </a:fld>
            <a:endParaRPr kumimoji="1" lang="ja-JP" altLang="en-US"/>
          </a:p>
        </p:txBody>
      </p:sp>
    </p:spTree>
    <p:extLst>
      <p:ext uri="{BB962C8B-B14F-4D97-AF65-F5344CB8AC3E}">
        <p14:creationId xmlns:p14="http://schemas.microsoft.com/office/powerpoint/2010/main" val="2189962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行動診断グラフの左右の項目に優劣はありません。</a:t>
            </a:r>
          </a:p>
          <a:p>
            <a:endParaRPr kumimoji="1" lang="ja-JP" altLang="en-US" dirty="0"/>
          </a:p>
          <a:p>
            <a:r>
              <a:rPr kumimoji="1" lang="ja-JP" altLang="en-US" dirty="0"/>
              <a:t>また、黒色四角の数が多い方が良いように思う人もいるかもしれませんが、こちらのグラフも大きさに優劣はありません。</a:t>
            </a:r>
          </a:p>
          <a:p>
            <a:endParaRPr kumimoji="1" lang="ja-JP" altLang="en-US" dirty="0"/>
          </a:p>
          <a:p>
            <a:r>
              <a:rPr kumimoji="1" lang="ja-JP" altLang="en-US" dirty="0"/>
              <a:t>良い、悪いということはなく、癖のようなものです。</a:t>
            </a:r>
          </a:p>
          <a:p>
            <a:r>
              <a:rPr kumimoji="1" lang="ja-JP" altLang="en-US" dirty="0"/>
              <a:t>黒色四角の数が少ない場合は、特徴が弱いと言えますが、バランスが取れている状態とも言えます。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17</a:t>
            </a:fld>
            <a:endParaRPr kumimoji="1" lang="ja-JP" altLang="en-US"/>
          </a:p>
        </p:txBody>
      </p:sp>
    </p:spTree>
    <p:extLst>
      <p:ext uri="{BB962C8B-B14F-4D97-AF65-F5344CB8AC3E}">
        <p14:creationId xmlns:p14="http://schemas.microsoft.com/office/powerpoint/2010/main" val="3431658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行動診断グラフの４つの</a:t>
            </a:r>
            <a:endParaRPr kumimoji="1" lang="en-US" altLang="ja-JP" dirty="0"/>
          </a:p>
          <a:p>
            <a:endParaRPr kumimoji="1" lang="en-US" altLang="ja-JP" dirty="0"/>
          </a:p>
          <a:p>
            <a:r>
              <a:rPr kumimoji="1" lang="ja-JP" altLang="en-US" dirty="0"/>
              <a:t>皆さんが、何か行動をする時に頭の中は、どうなっているのでしょうか。</a:t>
            </a:r>
            <a:endParaRPr kumimoji="1" lang="en-US" altLang="ja-JP" dirty="0"/>
          </a:p>
          <a:p>
            <a:endParaRPr kumimoji="1" lang="ja-JP" altLang="en-US" dirty="0"/>
          </a:p>
          <a:p>
            <a:r>
              <a:rPr kumimoji="1" lang="ja-JP" altLang="en-US" dirty="0"/>
              <a:t>最初に、どうするべきか、情報を集めます。</a:t>
            </a:r>
            <a:endParaRPr kumimoji="1" lang="en-US" altLang="ja-JP" dirty="0"/>
          </a:p>
          <a:p>
            <a:endParaRPr kumimoji="1" lang="ja-JP" altLang="en-US" dirty="0"/>
          </a:p>
          <a:p>
            <a:r>
              <a:rPr kumimoji="1" lang="ja-JP" altLang="en-US" dirty="0"/>
              <a:t>次に、自分の価値観と判断基準にそって考えます。</a:t>
            </a:r>
            <a:endParaRPr kumimoji="1" lang="en-US" altLang="ja-JP" dirty="0"/>
          </a:p>
          <a:p>
            <a:endParaRPr kumimoji="1" lang="ja-JP" altLang="en-US" dirty="0"/>
          </a:p>
          <a:p>
            <a:r>
              <a:rPr kumimoji="1" lang="ja-JP" altLang="en-US" dirty="0"/>
              <a:t>次に、考えをもとにどうするかを決定します。</a:t>
            </a:r>
            <a:endParaRPr kumimoji="1" lang="en-US" altLang="ja-JP" dirty="0"/>
          </a:p>
          <a:p>
            <a:endParaRPr kumimoji="1" lang="ja-JP" altLang="en-US" dirty="0"/>
          </a:p>
          <a:p>
            <a:r>
              <a:rPr kumimoji="1" lang="ja-JP" altLang="en-US" dirty="0"/>
              <a:t>そうして決めた事が、行動してあらわれます。</a:t>
            </a:r>
          </a:p>
          <a:p>
            <a:endParaRPr kumimoji="1" lang="en-US" altLang="ja-JP" dirty="0"/>
          </a:p>
          <a:p>
            <a:r>
              <a:rPr kumimoji="1" lang="ja-JP" altLang="en-US" dirty="0"/>
              <a:t>行動診断では、行動をするまでの、過程を４つに分けて考えています。</a:t>
            </a:r>
            <a:endParaRPr kumimoji="1" lang="en-US" altLang="ja-JP" dirty="0"/>
          </a:p>
          <a:p>
            <a:endParaRPr kumimoji="1" lang="en-US" altLang="ja-JP" dirty="0"/>
          </a:p>
          <a:p>
            <a:r>
              <a:rPr kumimoji="1" lang="ja-JP" altLang="en-US" dirty="0"/>
              <a:t>それぞれの組み合わせに合わせて、特徴を活かせる行動や環境などを診断しています。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18</a:t>
            </a:fld>
            <a:endParaRPr kumimoji="1" lang="ja-JP" altLang="en-US"/>
          </a:p>
        </p:txBody>
      </p:sp>
    </p:spTree>
    <p:extLst>
      <p:ext uri="{BB962C8B-B14F-4D97-AF65-F5344CB8AC3E}">
        <p14:creationId xmlns:p14="http://schemas.microsoft.com/office/powerpoint/2010/main" val="2839557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行動の特徴も、どんな特徴がある人が優れているとは言えません。</a:t>
            </a:r>
            <a:endParaRPr kumimoji="1" lang="en-US" altLang="ja-JP" dirty="0"/>
          </a:p>
          <a:p>
            <a:endParaRPr kumimoji="1" lang="en-US" altLang="ja-JP" dirty="0"/>
          </a:p>
          <a:p>
            <a:r>
              <a:rPr kumimoji="1" lang="ja-JP" altLang="en-US" dirty="0"/>
              <a:t>自分の特性を知り、自分とは違う考え方の人や、違うやり方をする人もいるのだと知ることが大切です。</a:t>
            </a:r>
            <a:endParaRPr kumimoji="1" lang="en-US" altLang="ja-JP"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19</a:t>
            </a:fld>
            <a:endParaRPr kumimoji="1" lang="ja-JP" altLang="en-US"/>
          </a:p>
        </p:txBody>
      </p:sp>
    </p:spTree>
    <p:extLst>
      <p:ext uri="{BB962C8B-B14F-4D97-AF65-F5344CB8AC3E}">
        <p14:creationId xmlns:p14="http://schemas.microsoft.com/office/powerpoint/2010/main" val="2613106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この動画では、より正確に診断結果が理解ができるように、適性診断コンパスについて解説していきます。</a:t>
            </a:r>
          </a:p>
          <a:p>
            <a:endParaRPr kumimoji="1" lang="ja-JP" altLang="en-US" dirty="0"/>
          </a:p>
          <a:p>
            <a:r>
              <a:rPr kumimoji="1" lang="ja-JP" altLang="en-US" dirty="0"/>
              <a:t>適性診断コンパスでは、</a:t>
            </a:r>
          </a:p>
          <a:p>
            <a:endParaRPr kumimoji="1" lang="ja-JP" altLang="en-US" dirty="0"/>
          </a:p>
          <a:p>
            <a:r>
              <a:rPr kumimoji="1" lang="ja-JP" altLang="en-US" dirty="0"/>
              <a:t>性格診断</a:t>
            </a:r>
          </a:p>
          <a:p>
            <a:endParaRPr kumimoji="1" lang="ja-JP" altLang="en-US" dirty="0"/>
          </a:p>
          <a:p>
            <a:r>
              <a:rPr kumimoji="1" lang="ja-JP" altLang="en-US" dirty="0"/>
              <a:t>行動診断</a:t>
            </a:r>
          </a:p>
          <a:p>
            <a:endParaRPr kumimoji="1" lang="ja-JP" altLang="en-US" dirty="0"/>
          </a:p>
          <a:p>
            <a:r>
              <a:rPr kumimoji="1" lang="ja-JP" altLang="en-US" dirty="0"/>
              <a:t>適職・適学診断の３つの診断を同時に行う事ができます。</a:t>
            </a:r>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a:t>
            </a:fld>
            <a:endParaRPr kumimoji="1" lang="ja-JP" altLang="en-US"/>
          </a:p>
        </p:txBody>
      </p:sp>
    </p:spTree>
    <p:extLst>
      <p:ext uri="{BB962C8B-B14F-4D97-AF65-F5344CB8AC3E}">
        <p14:creationId xmlns:p14="http://schemas.microsoft.com/office/powerpoint/2010/main" val="9273603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20</a:t>
            </a:fld>
            <a:endParaRPr kumimoji="1" lang="ja-JP" altLang="en-US"/>
          </a:p>
        </p:txBody>
      </p:sp>
    </p:spTree>
    <p:extLst>
      <p:ext uri="{BB962C8B-B14F-4D97-AF65-F5344CB8AC3E}">
        <p14:creationId xmlns:p14="http://schemas.microsoft.com/office/powerpoint/2010/main" val="16692649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ここまで、性格診断と行動診断を解説してきました。</a:t>
            </a:r>
            <a:endParaRPr kumimoji="1" lang="en-US" altLang="ja-JP" dirty="0"/>
          </a:p>
          <a:p>
            <a:endParaRPr kumimoji="1" lang="en-US" altLang="ja-JP" dirty="0"/>
          </a:p>
          <a:p>
            <a:r>
              <a:rPr kumimoji="1" lang="ja-JP" altLang="en-US" dirty="0"/>
              <a:t>性格は、他の人が目に見えない、考え方や感じ方など、内面のあなたを主に表しています。</a:t>
            </a:r>
            <a:endParaRPr kumimoji="1" lang="en-US" altLang="ja-JP" dirty="0"/>
          </a:p>
          <a:p>
            <a:endParaRPr kumimoji="1" lang="en-US" altLang="ja-JP" dirty="0"/>
          </a:p>
          <a:p>
            <a:r>
              <a:rPr kumimoji="1" lang="ja-JP" altLang="en-US" dirty="0"/>
              <a:t>行動は、自分の行動を通じて、他の人の目に見える、外面のあなたを表しています。</a:t>
            </a:r>
            <a:endParaRPr kumimoji="1" lang="en-US" altLang="ja-JP" dirty="0"/>
          </a:p>
          <a:p>
            <a:endParaRPr kumimoji="1" lang="en-US" altLang="ja-JP" dirty="0"/>
          </a:p>
          <a:p>
            <a:r>
              <a:rPr kumimoji="1" lang="ja-JP" altLang="en-US" dirty="0"/>
              <a:t>性格診断と行動診断の特徴から、キャッチフレーズとイメージイラストを記載しています。</a:t>
            </a:r>
            <a:endParaRPr kumimoji="1" lang="en-US" altLang="ja-JP" dirty="0"/>
          </a:p>
          <a:p>
            <a:r>
              <a:rPr kumimoji="1" lang="ja-JP" altLang="en-US" dirty="0"/>
              <a:t>参考にしてください。</a:t>
            </a:r>
            <a:endParaRPr kumimoji="1" lang="en-US" altLang="ja-JP" dirty="0"/>
          </a:p>
          <a:p>
            <a:endParaRPr kumimoji="1" lang="en-US" altLang="ja-JP" dirty="0"/>
          </a:p>
          <a:p>
            <a:endParaRPr kumimoji="1" lang="en-US" altLang="ja-JP" dirty="0"/>
          </a:p>
          <a:p>
            <a:r>
              <a:rPr kumimoji="1" lang="ja-JP" altLang="en-US" dirty="0"/>
              <a:t>自分らしい考え方と自分に合った行動を心掛けてください。</a:t>
            </a:r>
            <a:endParaRPr kumimoji="1" lang="en-US" altLang="ja-JP" dirty="0"/>
          </a:p>
          <a:p>
            <a:endParaRPr kumimoji="1" lang="en-US" altLang="ja-JP" dirty="0"/>
          </a:p>
          <a:p>
            <a:r>
              <a:rPr kumimoji="1" lang="ja-JP" altLang="en-US" dirty="0"/>
              <a:t>自分らしい考え方は、行動に影響します。</a:t>
            </a:r>
            <a:endParaRPr kumimoji="1" lang="en-US" altLang="ja-JP" dirty="0"/>
          </a:p>
          <a:p>
            <a:endParaRPr kumimoji="1" lang="en-US" altLang="ja-JP" dirty="0"/>
          </a:p>
          <a:p>
            <a:r>
              <a:rPr kumimoji="1" lang="ja-JP" altLang="en-US" dirty="0"/>
              <a:t>また、自分に合った行動は、取り組みに影響します。</a:t>
            </a:r>
            <a:endParaRPr kumimoji="1" lang="en-US" altLang="ja-JP" dirty="0"/>
          </a:p>
          <a:p>
            <a:endParaRPr kumimoji="1" lang="en-US" altLang="ja-JP" dirty="0"/>
          </a:p>
          <a:p>
            <a:r>
              <a:rPr kumimoji="1" lang="ja-JP" altLang="en-US" dirty="0"/>
              <a:t>そうすれば、結果は、あなたが望む方向に大きく変わります。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21</a:t>
            </a:fld>
            <a:endParaRPr kumimoji="1" lang="ja-JP" altLang="en-US"/>
          </a:p>
        </p:txBody>
      </p:sp>
    </p:spTree>
    <p:extLst>
      <p:ext uri="{BB962C8B-B14F-4D97-AF65-F5344CB8AC3E}">
        <p14:creationId xmlns:p14="http://schemas.microsoft.com/office/powerpoint/2010/main" val="27227687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22</a:t>
            </a:fld>
            <a:endParaRPr kumimoji="1" lang="ja-JP" altLang="en-US"/>
          </a:p>
        </p:txBody>
      </p:sp>
    </p:spTree>
    <p:extLst>
      <p:ext uri="{BB962C8B-B14F-4D97-AF65-F5344CB8AC3E}">
        <p14:creationId xmlns:p14="http://schemas.microsoft.com/office/powerpoint/2010/main" val="783589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適職・適学診断は、どんなことに興味を持ちやすいかをもとに診断しています。</a:t>
            </a:r>
            <a:endParaRPr kumimoji="1" lang="en-US" altLang="ja-JP" dirty="0"/>
          </a:p>
          <a:p>
            <a:endParaRPr kumimoji="1" lang="en-US" altLang="ja-JP" dirty="0"/>
          </a:p>
          <a:p>
            <a:r>
              <a:rPr kumimoji="1" lang="ja-JP" altLang="en-US" dirty="0"/>
              <a:t>適職・適学診断グラフでは、興味のタイプを</a:t>
            </a:r>
            <a:r>
              <a:rPr kumimoji="1" lang="en-US" altLang="ja-JP" dirty="0"/>
              <a:t>6</a:t>
            </a:r>
            <a:r>
              <a:rPr kumimoji="1" lang="ja-JP" altLang="en-US" dirty="0"/>
              <a:t>つに分けています。</a:t>
            </a:r>
            <a:endParaRPr kumimoji="1" lang="en-US" altLang="ja-JP" dirty="0"/>
          </a:p>
          <a:p>
            <a:endParaRPr kumimoji="1" lang="en-US" altLang="ja-JP" dirty="0"/>
          </a:p>
          <a:p>
            <a:r>
              <a:rPr kumimoji="1" lang="ja-JP" altLang="en-US" dirty="0"/>
              <a:t>グラフ外側の円は、それぞれのタイプが、どんなものに興味を持ちやすいかを示しています。</a:t>
            </a:r>
            <a:endParaRPr kumimoji="1" lang="en-US" altLang="ja-JP" dirty="0"/>
          </a:p>
          <a:p>
            <a:endParaRPr kumimoji="1" lang="en-US" altLang="ja-JP" dirty="0"/>
          </a:p>
          <a:p>
            <a:r>
              <a:rPr kumimoji="1" lang="ja-JP" altLang="en-US" dirty="0"/>
              <a:t>グラフの数値が最も大きいタイプが、最もあなたの興味の持ち方に近いタイプです。</a:t>
            </a:r>
            <a:endParaRPr kumimoji="1" lang="en-US" altLang="ja-JP" dirty="0"/>
          </a:p>
          <a:p>
            <a:endParaRPr kumimoji="1" lang="en-US" altLang="ja-JP" dirty="0"/>
          </a:p>
          <a:p>
            <a:r>
              <a:rPr kumimoji="1" lang="ja-JP" altLang="en-US" dirty="0"/>
              <a:t>外側の円は、それぞれのタイプが興味を持ちやすいものと先ほど言いました。</a:t>
            </a:r>
            <a:endParaRPr kumimoji="1" lang="en-US" altLang="ja-JP" dirty="0"/>
          </a:p>
          <a:p>
            <a:endParaRPr kumimoji="1" lang="en-US" altLang="ja-JP" dirty="0"/>
          </a:p>
          <a:p>
            <a:r>
              <a:rPr kumimoji="1" lang="ja-JP" altLang="en-US" dirty="0"/>
              <a:t>その為、数値には関係なく、隣り合うタイプも興味の持ち方が似ているタイプと言えます。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23</a:t>
            </a:fld>
            <a:endParaRPr kumimoji="1" lang="ja-JP" altLang="en-US"/>
          </a:p>
        </p:txBody>
      </p:sp>
    </p:spTree>
    <p:extLst>
      <p:ext uri="{BB962C8B-B14F-4D97-AF65-F5344CB8AC3E}">
        <p14:creationId xmlns:p14="http://schemas.microsoft.com/office/powerpoint/2010/main" val="6174656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診断結果では、興味の持ち方のタイプに応じて、興味に近い仕事分野が記載されています。</a:t>
            </a:r>
            <a:endParaRPr kumimoji="1" lang="en-US" altLang="ja-JP" dirty="0"/>
          </a:p>
          <a:p>
            <a:endParaRPr kumimoji="1" lang="en-US" altLang="ja-JP" dirty="0"/>
          </a:p>
          <a:p>
            <a:r>
              <a:rPr kumimoji="1" lang="ja-JP" altLang="en-US" dirty="0"/>
              <a:t>また、適性が高い仕事分野の下には、関係のある学問分野を記載しています。</a:t>
            </a:r>
            <a:endParaRPr kumimoji="1" lang="en-US" altLang="ja-JP" dirty="0"/>
          </a:p>
          <a:p>
            <a:endParaRPr kumimoji="1" lang="en-US" altLang="ja-JP" dirty="0"/>
          </a:p>
          <a:p>
            <a:r>
              <a:rPr kumimoji="1" lang="ja-JP" altLang="en-US" dirty="0"/>
              <a:t>今回の適性診断では、仕事に必要であったり、関係がある代表的な学問を記載しています。</a:t>
            </a:r>
            <a:endParaRPr kumimoji="1" lang="en-US" altLang="ja-JP" dirty="0"/>
          </a:p>
          <a:p>
            <a:endParaRPr kumimoji="1" lang="ja-JP" altLang="en-US" dirty="0"/>
          </a:p>
          <a:p>
            <a:r>
              <a:rPr kumimoji="1" lang="ja-JP" altLang="en-US" dirty="0"/>
              <a:t>仕事によっては、資格や、特別な勉強が必要なものがあります。気になる仕事を見つけたら、直ぐにどんな仕事なのかを調べてみましょう。</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24</a:t>
            </a:fld>
            <a:endParaRPr kumimoji="1" lang="ja-JP" altLang="en-US"/>
          </a:p>
        </p:txBody>
      </p:sp>
    </p:spTree>
    <p:extLst>
      <p:ext uri="{BB962C8B-B14F-4D97-AF65-F5344CB8AC3E}">
        <p14:creationId xmlns:p14="http://schemas.microsoft.com/office/powerpoint/2010/main" val="4235072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診断結果用紙の裏面には、今回の適性診断結果で出てくる、仕事や学問をまとめた、「仕事カタログ」「学問カタログ」があります。</a:t>
            </a:r>
            <a:endParaRPr kumimoji="1" lang="en-US" altLang="ja-JP" dirty="0"/>
          </a:p>
          <a:p>
            <a:endParaRPr kumimoji="1" lang="ja-JP" altLang="en-US" dirty="0"/>
          </a:p>
          <a:p>
            <a:r>
              <a:rPr kumimoji="1" lang="ja-JP" altLang="en-US" dirty="0"/>
              <a:t>仕事や学問をひとことで説明しています。</a:t>
            </a:r>
            <a:endParaRPr kumimoji="1" lang="en-US" altLang="ja-JP" dirty="0"/>
          </a:p>
          <a:p>
            <a:endParaRPr kumimoji="1" lang="en-US" altLang="ja-JP" dirty="0"/>
          </a:p>
          <a:p>
            <a:r>
              <a:rPr kumimoji="1" lang="ja-JP" altLang="en-US" dirty="0"/>
              <a:t>当然、それぞれの仕事や学問には、もっといろいろな種類がありますし、記載されている説明は、あくまでひとこと説明です。</a:t>
            </a:r>
            <a:endParaRPr kumimoji="1" lang="en-US" altLang="ja-JP" dirty="0"/>
          </a:p>
          <a:p>
            <a:endParaRPr kumimoji="1" lang="en-US" altLang="ja-JP" dirty="0"/>
          </a:p>
          <a:p>
            <a:r>
              <a:rPr kumimoji="1" lang="ja-JP" altLang="en-US" dirty="0"/>
              <a:t>気になる仕事や学問があれば、本やインターネット等で詳しく調べてみましょう。</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25</a:t>
            </a:fld>
            <a:endParaRPr kumimoji="1" lang="ja-JP" altLang="en-US"/>
          </a:p>
        </p:txBody>
      </p:sp>
    </p:spTree>
    <p:extLst>
      <p:ext uri="{BB962C8B-B14F-4D97-AF65-F5344CB8AC3E}">
        <p14:creationId xmlns:p14="http://schemas.microsoft.com/office/powerpoint/2010/main" val="32625115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将来の自分について考える時は、視野を広げることが大切です。</a:t>
            </a:r>
            <a:endParaRPr kumimoji="1" lang="en-US" altLang="ja-JP" dirty="0"/>
          </a:p>
          <a:p>
            <a:endParaRPr kumimoji="1" lang="en-US" altLang="ja-JP" dirty="0"/>
          </a:p>
          <a:p>
            <a:r>
              <a:rPr kumimoji="1" lang="ja-JP" altLang="en-US" dirty="0"/>
              <a:t>進路に悩んだり、困ったときは、自分の特徴を知った上で、</a:t>
            </a:r>
          </a:p>
          <a:p>
            <a:endParaRPr kumimoji="1" lang="ja-JP" altLang="en-US" dirty="0"/>
          </a:p>
          <a:p>
            <a:r>
              <a:rPr kumimoji="1" lang="ja-JP" altLang="en-US" dirty="0"/>
              <a:t>考えたり、行動をしてみてください。</a:t>
            </a:r>
            <a:endParaRPr kumimoji="1" lang="en-US" altLang="ja-JP" dirty="0"/>
          </a:p>
          <a:p>
            <a:endParaRPr kumimoji="1" lang="en-US" altLang="ja-JP" dirty="0"/>
          </a:p>
          <a:p>
            <a:r>
              <a:rPr kumimoji="1" lang="ja-JP" altLang="en-US" dirty="0"/>
              <a:t>新しい発見があるかもしれません。 </a:t>
            </a:r>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26</a:t>
            </a:fld>
            <a:endParaRPr kumimoji="1" lang="ja-JP" altLang="en-US"/>
          </a:p>
        </p:txBody>
      </p:sp>
    </p:spTree>
    <p:extLst>
      <p:ext uri="{BB962C8B-B14F-4D97-AF65-F5344CB8AC3E}">
        <p14:creationId xmlns:p14="http://schemas.microsoft.com/office/powerpoint/2010/main" val="11661066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どうしてもやりたいことがあるという人もいるかもしれません。</a:t>
            </a:r>
            <a:endParaRPr kumimoji="1" lang="en-US" altLang="ja-JP" dirty="0"/>
          </a:p>
          <a:p>
            <a:endParaRPr kumimoji="1" lang="en-US" altLang="ja-JP" dirty="0"/>
          </a:p>
          <a:p>
            <a:r>
              <a:rPr kumimoji="1" lang="ja-JP" altLang="en-US" dirty="0"/>
              <a:t>ただ、自分の進路をできるだけ幅広く考えることは、将来を考える上で、</a:t>
            </a:r>
            <a:endParaRPr kumimoji="1" lang="en-US" altLang="ja-JP" dirty="0"/>
          </a:p>
          <a:p>
            <a:r>
              <a:rPr kumimoji="1" lang="ja-JP" altLang="en-US" dirty="0"/>
              <a:t>選択肢を増やす事にもなり、将来の自分をイメージする助けとなります。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27</a:t>
            </a:fld>
            <a:endParaRPr kumimoji="1" lang="ja-JP" altLang="en-US"/>
          </a:p>
        </p:txBody>
      </p:sp>
    </p:spTree>
    <p:extLst>
      <p:ext uri="{BB962C8B-B14F-4D97-AF65-F5344CB8AC3E}">
        <p14:creationId xmlns:p14="http://schemas.microsoft.com/office/powerpoint/2010/main" val="2801414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28</a:t>
            </a:fld>
            <a:endParaRPr kumimoji="1" lang="ja-JP" altLang="en-US"/>
          </a:p>
        </p:txBody>
      </p:sp>
    </p:spTree>
    <p:extLst>
      <p:ext uri="{BB962C8B-B14F-4D97-AF65-F5344CB8AC3E}">
        <p14:creationId xmlns:p14="http://schemas.microsoft.com/office/powerpoint/2010/main" val="2381969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質問１</a:t>
            </a:r>
            <a:endParaRPr kumimoji="1" lang="en-US" altLang="ja-JP" dirty="0"/>
          </a:p>
          <a:p>
            <a:endParaRPr kumimoji="1" lang="en-US" altLang="ja-JP" dirty="0"/>
          </a:p>
          <a:p>
            <a:r>
              <a:rPr kumimoji="1" lang="ja-JP" altLang="en-US" dirty="0"/>
              <a:t>自分が今まで思っていた性格と、今回の診断結果の内容が、大きく違っていました。</a:t>
            </a:r>
          </a:p>
          <a:p>
            <a:endParaRPr kumimoji="1" lang="ja-JP" altLang="en-US" dirty="0"/>
          </a:p>
          <a:p>
            <a:r>
              <a:rPr kumimoji="1" lang="ja-JP" altLang="en-US" dirty="0"/>
              <a:t>どちらが正しいのですか？　　</a:t>
            </a:r>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29</a:t>
            </a:fld>
            <a:endParaRPr kumimoji="1" lang="ja-JP" altLang="en-US"/>
          </a:p>
        </p:txBody>
      </p:sp>
    </p:spTree>
    <p:extLst>
      <p:ext uri="{BB962C8B-B14F-4D97-AF65-F5344CB8AC3E}">
        <p14:creationId xmlns:p14="http://schemas.microsoft.com/office/powerpoint/2010/main" val="99756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3</a:t>
            </a:fld>
            <a:endParaRPr kumimoji="1" lang="ja-JP" altLang="en-US"/>
          </a:p>
        </p:txBody>
      </p:sp>
    </p:spTree>
    <p:extLst>
      <p:ext uri="{BB962C8B-B14F-4D97-AF65-F5344CB8AC3E}">
        <p14:creationId xmlns:p14="http://schemas.microsoft.com/office/powerpoint/2010/main" val="3404554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自分の性格を全て理解している人は、いないと思います。</a:t>
            </a:r>
          </a:p>
          <a:p>
            <a:endParaRPr kumimoji="1" lang="ja-JP" altLang="en-US" dirty="0"/>
          </a:p>
          <a:p>
            <a:r>
              <a:rPr kumimoji="1" lang="ja-JP" altLang="en-US" dirty="0"/>
              <a:t>自分で気が付いていない一面なのかもしれません。</a:t>
            </a:r>
            <a:endParaRPr kumimoji="1" lang="en-US" altLang="ja-JP" dirty="0"/>
          </a:p>
          <a:p>
            <a:endParaRPr kumimoji="1" lang="en-US" altLang="ja-JP" dirty="0"/>
          </a:p>
          <a:p>
            <a:r>
              <a:rPr kumimoji="1" lang="ja-JP" altLang="en-US" dirty="0"/>
              <a:t>この機会に自分について少し考えてみましょう。</a:t>
            </a:r>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30</a:t>
            </a:fld>
            <a:endParaRPr kumimoji="1" lang="ja-JP" altLang="en-US"/>
          </a:p>
        </p:txBody>
      </p:sp>
    </p:spTree>
    <p:extLst>
      <p:ext uri="{BB962C8B-B14F-4D97-AF65-F5344CB8AC3E}">
        <p14:creationId xmlns:p14="http://schemas.microsoft.com/office/powerpoint/2010/main" val="40369337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質問２</a:t>
            </a:r>
            <a:endParaRPr kumimoji="1" lang="en-US" altLang="ja-JP" dirty="0"/>
          </a:p>
          <a:p>
            <a:endParaRPr kumimoji="1" lang="en-US" altLang="ja-JP" dirty="0"/>
          </a:p>
          <a:p>
            <a:r>
              <a:rPr kumimoji="1" lang="ja-JP" altLang="en-US" dirty="0"/>
              <a:t>私はなりたい仕事があります。</a:t>
            </a:r>
          </a:p>
          <a:p>
            <a:endParaRPr kumimoji="1" lang="ja-JP" altLang="en-US" dirty="0"/>
          </a:p>
          <a:p>
            <a:r>
              <a:rPr kumimoji="1" lang="ja-JP" altLang="en-US" dirty="0"/>
              <a:t>しかし、今回の診断結果を見ても、その仕事はありませんでした。</a:t>
            </a:r>
          </a:p>
          <a:p>
            <a:endParaRPr kumimoji="1" lang="ja-JP" altLang="en-US" dirty="0"/>
          </a:p>
          <a:p>
            <a:r>
              <a:rPr kumimoji="1" lang="ja-JP" altLang="en-US" dirty="0"/>
              <a:t>むいていないのでしょうか？</a:t>
            </a:r>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31</a:t>
            </a:fld>
            <a:endParaRPr kumimoji="1" lang="ja-JP" altLang="en-US"/>
          </a:p>
        </p:txBody>
      </p:sp>
    </p:spTree>
    <p:extLst>
      <p:ext uri="{BB962C8B-B14F-4D97-AF65-F5344CB8AC3E}">
        <p14:creationId xmlns:p14="http://schemas.microsoft.com/office/powerpoint/2010/main" val="21922576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適職で一番大切なことは、その仕事をしたいという想いです。</a:t>
            </a:r>
          </a:p>
          <a:p>
            <a:endParaRPr kumimoji="1" lang="ja-JP" altLang="en-US" dirty="0"/>
          </a:p>
          <a:p>
            <a:r>
              <a:rPr kumimoji="1" lang="ja-JP" altLang="en-US" dirty="0"/>
              <a:t>その仕事をしている人と価値観が違うと感じることも多いかもしれませんが、</a:t>
            </a:r>
          </a:p>
          <a:p>
            <a:endParaRPr kumimoji="1" lang="ja-JP" altLang="en-US" dirty="0"/>
          </a:p>
          <a:p>
            <a:r>
              <a:rPr kumimoji="1" lang="ja-JP" altLang="en-US" dirty="0"/>
              <a:t>そのことが、職場で新しい発見を生む可能性もあります。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32</a:t>
            </a:fld>
            <a:endParaRPr kumimoji="1" lang="ja-JP" altLang="en-US"/>
          </a:p>
        </p:txBody>
      </p:sp>
    </p:spTree>
    <p:extLst>
      <p:ext uri="{BB962C8B-B14F-4D97-AF65-F5344CB8AC3E}">
        <p14:creationId xmlns:p14="http://schemas.microsoft.com/office/powerpoint/2010/main" val="27991925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もう一度、その仕事について調べてみましょう。今回の適職診断では、</a:t>
            </a:r>
          </a:p>
          <a:p>
            <a:endParaRPr kumimoji="1" lang="ja-JP" altLang="en-US" dirty="0"/>
          </a:p>
          <a:p>
            <a:r>
              <a:rPr kumimoji="1" lang="ja-JP" altLang="en-US" dirty="0"/>
              <a:t>「興味の持ち方」から診断しました。</a:t>
            </a:r>
          </a:p>
          <a:p>
            <a:endParaRPr kumimoji="1" lang="ja-JP" altLang="en-US" dirty="0"/>
          </a:p>
          <a:p>
            <a:r>
              <a:rPr kumimoji="1" lang="ja-JP" altLang="en-US" dirty="0"/>
              <a:t>「性格診断」や「行動診断」の結果も参考にして考えてみましょう。</a:t>
            </a:r>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33</a:t>
            </a:fld>
            <a:endParaRPr kumimoji="1" lang="ja-JP" altLang="en-US"/>
          </a:p>
        </p:txBody>
      </p:sp>
    </p:spTree>
    <p:extLst>
      <p:ext uri="{BB962C8B-B14F-4D97-AF65-F5344CB8AC3E}">
        <p14:creationId xmlns:p14="http://schemas.microsoft.com/office/powerpoint/2010/main" val="2560122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質問３</a:t>
            </a:r>
            <a:endParaRPr kumimoji="1" lang="en-US" altLang="ja-JP" dirty="0"/>
          </a:p>
          <a:p>
            <a:endParaRPr kumimoji="1" lang="en-US" altLang="ja-JP" dirty="0"/>
          </a:p>
          <a:p>
            <a:r>
              <a:rPr kumimoji="1" lang="ja-JP" altLang="en-US" dirty="0"/>
              <a:t>今回の適職診断の結果に、なりたい仕事がありました。</a:t>
            </a:r>
          </a:p>
          <a:p>
            <a:r>
              <a:rPr kumimoji="1" lang="ja-JP" altLang="en-US" dirty="0"/>
              <a:t>その仕事になれるってことですよね？</a:t>
            </a:r>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34</a:t>
            </a:fld>
            <a:endParaRPr kumimoji="1" lang="ja-JP" altLang="en-US"/>
          </a:p>
        </p:txBody>
      </p:sp>
    </p:spTree>
    <p:extLst>
      <p:ext uri="{BB962C8B-B14F-4D97-AF65-F5344CB8AC3E}">
        <p14:creationId xmlns:p14="http://schemas.microsoft.com/office/powerpoint/2010/main" val="17373888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今回の適性診断では、みなさんが、</a:t>
            </a:r>
          </a:p>
          <a:p>
            <a:r>
              <a:rPr kumimoji="1" lang="ja-JP" altLang="en-US" dirty="0"/>
              <a:t>どんなことに興味を持ちやすいかをもとに診断をしています。</a:t>
            </a:r>
          </a:p>
          <a:p>
            <a:endParaRPr kumimoji="1" lang="ja-JP" altLang="en-US" dirty="0"/>
          </a:p>
          <a:p>
            <a:r>
              <a:rPr kumimoji="1" lang="ja-JP" altLang="en-US" dirty="0"/>
              <a:t>仕事には資格が必要なものも数多くあります。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35</a:t>
            </a:fld>
            <a:endParaRPr kumimoji="1" lang="ja-JP" altLang="en-US"/>
          </a:p>
        </p:txBody>
      </p:sp>
    </p:spTree>
    <p:extLst>
      <p:ext uri="{BB962C8B-B14F-4D97-AF65-F5344CB8AC3E}">
        <p14:creationId xmlns:p14="http://schemas.microsoft.com/office/powerpoint/2010/main" val="21440056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その場合は、「学力」がなければ、その仕事に就くことはできません。</a:t>
            </a:r>
          </a:p>
          <a:p>
            <a:endParaRPr kumimoji="1" lang="ja-JP" altLang="en-US" dirty="0"/>
          </a:p>
          <a:p>
            <a:r>
              <a:rPr kumimoji="1" lang="ja-JP" altLang="en-US" dirty="0"/>
              <a:t>その仕事を調べて、その仕事に就けるように勉強も頑張りましよう。</a:t>
            </a:r>
          </a:p>
          <a:p>
            <a:endParaRPr kumimoji="1" lang="ja-JP" altLang="en-US" dirty="0"/>
          </a:p>
          <a:p>
            <a:r>
              <a:rPr kumimoji="1" lang="en-US" altLang="ja-JP" dirty="0"/>
              <a:t>『</a:t>
            </a:r>
            <a:r>
              <a:rPr kumimoji="1" lang="ja-JP" altLang="en-US" dirty="0"/>
              <a:t>なりたい</a:t>
            </a:r>
            <a:r>
              <a:rPr kumimoji="1" lang="en-US" altLang="ja-JP" dirty="0"/>
              <a:t>』</a:t>
            </a:r>
            <a:r>
              <a:rPr kumimoji="1" lang="ja-JP" altLang="en-US" dirty="0"/>
              <a:t>と思う気持ちが大切です。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36</a:t>
            </a:fld>
            <a:endParaRPr kumimoji="1" lang="ja-JP" altLang="en-US"/>
          </a:p>
        </p:txBody>
      </p:sp>
    </p:spTree>
    <p:extLst>
      <p:ext uri="{BB962C8B-B14F-4D97-AF65-F5344CB8AC3E}">
        <p14:creationId xmlns:p14="http://schemas.microsoft.com/office/powerpoint/2010/main" val="15094133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今回の診断結果は、現在のあなたです。</a:t>
            </a:r>
          </a:p>
          <a:p>
            <a:endParaRPr kumimoji="1" lang="ja-JP" altLang="en-US" dirty="0"/>
          </a:p>
          <a:p>
            <a:r>
              <a:rPr kumimoji="1" lang="ja-JP" altLang="en-US" dirty="0"/>
              <a:t>　これから、多くの出会いや経験で</a:t>
            </a:r>
          </a:p>
          <a:p>
            <a:endParaRPr kumimoji="1" lang="ja-JP" altLang="en-US" dirty="0"/>
          </a:p>
          <a:p>
            <a:r>
              <a:rPr kumimoji="1" lang="ja-JP" altLang="en-US" dirty="0"/>
              <a:t>　</a:t>
            </a:r>
            <a:r>
              <a:rPr kumimoji="1" lang="en-US" altLang="ja-JP" dirty="0"/>
              <a:t>『</a:t>
            </a:r>
            <a:r>
              <a:rPr kumimoji="1" lang="ja-JP" altLang="en-US" dirty="0"/>
              <a:t>性格</a:t>
            </a:r>
            <a:r>
              <a:rPr kumimoji="1" lang="en-US" altLang="ja-JP" dirty="0"/>
              <a:t>』</a:t>
            </a:r>
            <a:r>
              <a:rPr kumimoji="1" lang="ja-JP" altLang="en-US" dirty="0"/>
              <a:t>や</a:t>
            </a:r>
            <a:r>
              <a:rPr kumimoji="1" lang="en-US" altLang="ja-JP" dirty="0"/>
              <a:t>『</a:t>
            </a:r>
            <a:r>
              <a:rPr kumimoji="1" lang="ja-JP" altLang="en-US" dirty="0"/>
              <a:t>価値観</a:t>
            </a:r>
            <a:r>
              <a:rPr kumimoji="1" lang="en-US" altLang="ja-JP" dirty="0"/>
              <a:t>』『</a:t>
            </a:r>
            <a:r>
              <a:rPr kumimoji="1" lang="ja-JP" altLang="en-US" dirty="0"/>
              <a:t>考え方</a:t>
            </a:r>
            <a:r>
              <a:rPr kumimoji="1" lang="en-US" altLang="ja-JP" dirty="0"/>
              <a:t>』</a:t>
            </a:r>
            <a:r>
              <a:rPr kumimoji="1" lang="ja-JP" altLang="en-US" dirty="0"/>
              <a:t>は</a:t>
            </a:r>
          </a:p>
          <a:p>
            <a:r>
              <a:rPr kumimoji="1" lang="ja-JP" altLang="en-US" dirty="0"/>
              <a:t>　　</a:t>
            </a:r>
          </a:p>
          <a:p>
            <a:r>
              <a:rPr kumimoji="1" lang="ja-JP" altLang="en-US" dirty="0"/>
              <a:t>　　変わっていくものです。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37</a:t>
            </a:fld>
            <a:endParaRPr kumimoji="1" lang="ja-JP" altLang="en-US"/>
          </a:p>
        </p:txBody>
      </p:sp>
    </p:spTree>
    <p:extLst>
      <p:ext uri="{BB962C8B-B14F-4D97-AF65-F5344CB8AC3E}">
        <p14:creationId xmlns:p14="http://schemas.microsoft.com/office/powerpoint/2010/main" val="14444068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今の自分</a:t>
            </a:r>
            <a:r>
              <a:rPr kumimoji="1" lang="en-US" altLang="ja-JP" dirty="0"/>
              <a:t>』</a:t>
            </a:r>
            <a:r>
              <a:rPr kumimoji="1" lang="ja-JP" altLang="en-US" dirty="0"/>
              <a:t>に対して、</a:t>
            </a:r>
            <a:r>
              <a:rPr kumimoji="1" lang="en-US" altLang="ja-JP" dirty="0"/>
              <a:t>『</a:t>
            </a:r>
            <a:r>
              <a:rPr kumimoji="1" lang="ja-JP" altLang="en-US" dirty="0"/>
              <a:t>目指す自分</a:t>
            </a:r>
            <a:r>
              <a:rPr kumimoji="1" lang="en-US" altLang="ja-JP" dirty="0"/>
              <a:t>』</a:t>
            </a:r>
            <a:r>
              <a:rPr kumimoji="1" lang="ja-JP" altLang="en-US" dirty="0"/>
              <a:t>が</a:t>
            </a:r>
          </a:p>
          <a:p>
            <a:endParaRPr kumimoji="1" lang="ja-JP" altLang="en-US" dirty="0"/>
          </a:p>
          <a:p>
            <a:r>
              <a:rPr kumimoji="1" lang="ja-JP" altLang="en-US" dirty="0"/>
              <a:t>どのくらい違いがあるのか？</a:t>
            </a:r>
          </a:p>
          <a:p>
            <a:endParaRPr kumimoji="1" lang="ja-JP" altLang="en-US" dirty="0"/>
          </a:p>
          <a:p>
            <a:r>
              <a:rPr kumimoji="1" lang="ja-JP" altLang="en-US" dirty="0"/>
              <a:t>考えるための材料になれば幸いです。</a:t>
            </a:r>
          </a:p>
          <a:p>
            <a:endParaRPr kumimoji="1" lang="ja-JP" altLang="en-US" dirty="0"/>
          </a:p>
          <a:p>
            <a:r>
              <a:rPr kumimoji="1" lang="ja-JP" altLang="en-US" dirty="0"/>
              <a:t>将来、イキイキ活躍する皆さんと出会える</a:t>
            </a:r>
          </a:p>
          <a:p>
            <a:endParaRPr kumimoji="1" lang="ja-JP" altLang="en-US" dirty="0"/>
          </a:p>
          <a:p>
            <a:r>
              <a:rPr kumimoji="1" lang="ja-JP" altLang="en-US" dirty="0"/>
              <a:t>ことを楽しみにしています。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38</a:t>
            </a:fld>
            <a:endParaRPr kumimoji="1" lang="ja-JP" altLang="en-US"/>
          </a:p>
        </p:txBody>
      </p:sp>
    </p:spTree>
    <p:extLst>
      <p:ext uri="{BB962C8B-B14F-4D97-AF65-F5344CB8AC3E}">
        <p14:creationId xmlns:p14="http://schemas.microsoft.com/office/powerpoint/2010/main" val="2919742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適性診断で自分について詳しく知ることで、自分らしく活躍できる自分になることができます。</a:t>
            </a:r>
          </a:p>
          <a:p>
            <a:endParaRPr kumimoji="1" lang="ja-JP" altLang="en-US" dirty="0"/>
          </a:p>
          <a:p>
            <a:endParaRPr kumimoji="1" lang="ja-JP" altLang="en-US" dirty="0"/>
          </a:p>
          <a:p>
            <a:r>
              <a:rPr kumimoji="1" lang="ja-JP" altLang="en-US" dirty="0"/>
              <a:t>適性診断では、自分の長所や得意を知ることができます。</a:t>
            </a:r>
          </a:p>
          <a:p>
            <a:endParaRPr kumimoji="1" lang="ja-JP" altLang="en-US" dirty="0"/>
          </a:p>
          <a:p>
            <a:r>
              <a:rPr kumimoji="1" lang="ja-JP" altLang="en-US" dirty="0"/>
              <a:t>例えば、試験勉強をみんなで集まって行う方が頭に入りやすいタイプの人がいれば、一人で黙々と勉強する方が頭に入りやすいタイプの人もいます。</a:t>
            </a:r>
          </a:p>
          <a:p>
            <a:endParaRPr kumimoji="1" lang="ja-JP" altLang="en-US" dirty="0"/>
          </a:p>
          <a:p>
            <a:r>
              <a:rPr kumimoji="1" lang="ja-JP" altLang="en-US" dirty="0"/>
              <a:t>今まで上手くいかなかったことでも、自分に合ったやり方へと行動を変えることで、結果が大きく変わる場合も多いです。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4</a:t>
            </a:fld>
            <a:endParaRPr kumimoji="1" lang="ja-JP" altLang="en-US"/>
          </a:p>
        </p:txBody>
      </p:sp>
    </p:spTree>
    <p:extLst>
      <p:ext uri="{BB962C8B-B14F-4D97-AF65-F5344CB8AC3E}">
        <p14:creationId xmlns:p14="http://schemas.microsoft.com/office/powerpoint/2010/main" val="1624054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適性診断で自分について詳しく知ることで、将来を考える視野が広げることができます 。</a:t>
            </a:r>
          </a:p>
          <a:p>
            <a:endParaRPr kumimoji="1" lang="ja-JP" altLang="en-US" dirty="0"/>
          </a:p>
          <a:p>
            <a:r>
              <a:rPr kumimoji="1" lang="ja-JP" altLang="en-US" dirty="0"/>
              <a:t>自分がどんな仕事に適性が高いか知ることで、将来の自分をイメージしやすくなります。</a:t>
            </a:r>
          </a:p>
          <a:p>
            <a:endParaRPr kumimoji="1" lang="ja-JP" altLang="en-US" dirty="0"/>
          </a:p>
          <a:p>
            <a:r>
              <a:rPr kumimoji="1" lang="ja-JP" altLang="en-US" dirty="0"/>
              <a:t>今知っていると思っている仕事も、ひょっとすると仕事の内容のごく一部しか知らない場合も多いと思います。</a:t>
            </a:r>
          </a:p>
          <a:p>
            <a:endParaRPr kumimoji="1" lang="ja-JP" altLang="en-US" dirty="0"/>
          </a:p>
          <a:p>
            <a:r>
              <a:rPr kumimoji="1" lang="ja-JP" altLang="en-US" dirty="0"/>
              <a:t>興味を持った仕事をより詳しく調べたり、新しく知った仕事について考えるきっかけにしてください。</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5</a:t>
            </a:fld>
            <a:endParaRPr kumimoji="1" lang="ja-JP" altLang="en-US"/>
          </a:p>
        </p:txBody>
      </p:sp>
    </p:spTree>
    <p:extLst>
      <p:ext uri="{BB962C8B-B14F-4D97-AF65-F5344CB8AC3E}">
        <p14:creationId xmlns:p14="http://schemas.microsoft.com/office/powerpoint/2010/main" val="350967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6</a:t>
            </a:fld>
            <a:endParaRPr kumimoji="1" lang="ja-JP" altLang="en-US"/>
          </a:p>
        </p:txBody>
      </p:sp>
    </p:spTree>
    <p:extLst>
      <p:ext uri="{BB962C8B-B14F-4D97-AF65-F5344CB8AC3E}">
        <p14:creationId xmlns:p14="http://schemas.microsoft.com/office/powerpoint/2010/main" val="1419584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適性診断コンパスの結果用紙は、</a:t>
            </a:r>
            <a:endParaRPr kumimoji="1" lang="en-US" altLang="ja-JP" dirty="0"/>
          </a:p>
          <a:p>
            <a:endParaRPr kumimoji="1" lang="en-US" altLang="ja-JP" dirty="0"/>
          </a:p>
          <a:p>
            <a:r>
              <a:rPr kumimoji="1" lang="ja-JP" altLang="en-US" dirty="0"/>
              <a:t>大きく分けて３つに分かれており、</a:t>
            </a:r>
            <a:endParaRPr kumimoji="1" lang="en-US" altLang="ja-JP" dirty="0"/>
          </a:p>
          <a:p>
            <a:endParaRPr kumimoji="1" lang="en-US" altLang="ja-JP" dirty="0"/>
          </a:p>
          <a:p>
            <a:r>
              <a:rPr kumimoji="1" lang="ja-JP" altLang="en-US" dirty="0"/>
              <a:t>一番上が性格診断</a:t>
            </a:r>
            <a:endParaRPr kumimoji="1" lang="en-US" altLang="ja-JP" dirty="0"/>
          </a:p>
          <a:p>
            <a:endParaRPr kumimoji="1" lang="en-US" altLang="ja-JP" dirty="0"/>
          </a:p>
          <a:p>
            <a:r>
              <a:rPr kumimoji="1" lang="ja-JP" altLang="en-US" dirty="0"/>
              <a:t>真ん中が行動診断</a:t>
            </a:r>
            <a:endParaRPr kumimoji="1" lang="en-US" altLang="ja-JP" dirty="0"/>
          </a:p>
          <a:p>
            <a:endParaRPr kumimoji="1" lang="en-US" altLang="ja-JP" dirty="0"/>
          </a:p>
          <a:p>
            <a:r>
              <a:rPr kumimoji="1" lang="ja-JP" altLang="en-US" dirty="0"/>
              <a:t>一番下が適学適職診断　の結果となります。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7</a:t>
            </a:fld>
            <a:endParaRPr kumimoji="1" lang="ja-JP" altLang="en-US"/>
          </a:p>
        </p:txBody>
      </p:sp>
    </p:spTree>
    <p:extLst>
      <p:ext uri="{BB962C8B-B14F-4D97-AF65-F5344CB8AC3E}">
        <p14:creationId xmlns:p14="http://schemas.microsoft.com/office/powerpoint/2010/main" val="2212885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8</a:t>
            </a:fld>
            <a:endParaRPr kumimoji="1" lang="ja-JP" altLang="en-US"/>
          </a:p>
        </p:txBody>
      </p:sp>
    </p:spTree>
    <p:extLst>
      <p:ext uri="{BB962C8B-B14F-4D97-AF65-F5344CB8AC3E}">
        <p14:creationId xmlns:p14="http://schemas.microsoft.com/office/powerpoint/2010/main" val="458911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性格診断について解説します。</a:t>
            </a:r>
          </a:p>
          <a:p>
            <a:r>
              <a:rPr kumimoji="1" lang="ja-JP" altLang="en-US" dirty="0"/>
              <a:t>まず、性格診断グラフの見方をお伝えします。</a:t>
            </a:r>
            <a:endParaRPr kumimoji="1" lang="en-US" altLang="ja-JP" dirty="0"/>
          </a:p>
          <a:p>
            <a:endParaRPr kumimoji="1" lang="ja-JP" altLang="en-US" dirty="0"/>
          </a:p>
          <a:p>
            <a:r>
              <a:rPr kumimoji="1" lang="ja-JP" altLang="en-US" dirty="0"/>
              <a:t>性格を９つのタイプに分けています。</a:t>
            </a:r>
          </a:p>
          <a:p>
            <a:r>
              <a:rPr kumimoji="1" lang="ja-JP" altLang="en-US" dirty="0"/>
              <a:t>数値の一番高い項目があなたの性格タイプとなります。</a:t>
            </a:r>
          </a:p>
          <a:p>
            <a:endParaRPr kumimoji="1" lang="ja-JP" altLang="en-US" dirty="0"/>
          </a:p>
          <a:p>
            <a:r>
              <a:rPr kumimoji="1" lang="ja-JP" altLang="en-US" dirty="0"/>
              <a:t>グラフを見る時の注意点があります。</a:t>
            </a:r>
            <a:endParaRPr kumimoji="1" lang="en-US" altLang="ja-JP" dirty="0"/>
          </a:p>
          <a:p>
            <a:r>
              <a:rPr kumimoji="1" lang="ja-JP" altLang="en-US" dirty="0"/>
              <a:t>グラフを見る時についつい数値が高い方が良いように思うかもしれません。</a:t>
            </a:r>
            <a:endParaRPr kumimoji="1" lang="en-US" altLang="ja-JP" dirty="0"/>
          </a:p>
          <a:p>
            <a:endParaRPr kumimoji="1" lang="en-US" altLang="ja-JP" dirty="0"/>
          </a:p>
          <a:p>
            <a:r>
              <a:rPr kumimoji="1" lang="ja-JP" altLang="en-US" dirty="0"/>
              <a:t>しかし、今回のグラフは、大きさに優劣はありません。</a:t>
            </a:r>
            <a:endParaRPr kumimoji="1" lang="en-US" altLang="ja-JP" dirty="0"/>
          </a:p>
          <a:p>
            <a:endParaRPr kumimoji="1" lang="en-US" altLang="ja-JP" dirty="0"/>
          </a:p>
          <a:p>
            <a:r>
              <a:rPr kumimoji="1" lang="ja-JP" altLang="en-US" dirty="0"/>
              <a:t>あなたの性格が、どのタイプに近いのかを表しているものとなります。</a:t>
            </a:r>
          </a:p>
        </p:txBody>
      </p:sp>
      <p:sp>
        <p:nvSpPr>
          <p:cNvPr id="4" name="スライド番号プレースホルダー 3"/>
          <p:cNvSpPr>
            <a:spLocks noGrp="1"/>
          </p:cNvSpPr>
          <p:nvPr>
            <p:ph type="sldNum" sz="quarter" idx="5"/>
          </p:nvPr>
        </p:nvSpPr>
        <p:spPr/>
        <p:txBody>
          <a:bodyPr/>
          <a:lstStyle/>
          <a:p>
            <a:fld id="{301DA041-A743-4045-859A-436580F9C409}" type="slidenum">
              <a:rPr kumimoji="1" lang="ja-JP" altLang="en-US" smtClean="0"/>
              <a:t>9</a:t>
            </a:fld>
            <a:endParaRPr kumimoji="1" lang="ja-JP" altLang="en-US"/>
          </a:p>
        </p:txBody>
      </p:sp>
    </p:spTree>
    <p:extLst>
      <p:ext uri="{BB962C8B-B14F-4D97-AF65-F5344CB8AC3E}">
        <p14:creationId xmlns:p14="http://schemas.microsoft.com/office/powerpoint/2010/main" val="702978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2515544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284043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4219451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3751727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4220121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706513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2012136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171130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4204863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3100884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6188878-AD40-4FB1-955B-ABFC5FFC8CDB}" type="datetimeFigureOut">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255939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188878-AD40-4FB1-955B-ABFC5FFC8CDB}" type="datetimeFigureOut">
              <a:rPr kumimoji="1" lang="ja-JP" altLang="en-US" smtClean="0"/>
              <a:t>2020/6/25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999113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em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emf"/><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24615;&#26684;&#35386;&#26029;&#35299;&#35500;.pptx"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33288;&#21619;&#12398;&#25345;&#12385;&#26041;&#35386;&#26029;&#65288;&#36969;&#32887;&#12539;&#36969;&#23398;&#65289;.pptx" TargetMode="External"/><Relationship Id="rId4" Type="http://schemas.openxmlformats.org/officeDocument/2006/relationships/hyperlink" Target="&#32771;&#12360;&#26041;&#12398;&#29305;&#24500;&#35386;&#26029;&#35299;&#35500;.pptx"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K:\HP\HP-top写真\motodate\HP-top1.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1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114845" y="0"/>
            <a:ext cx="10290174" cy="6858000"/>
          </a:xfrm>
          <a:prstGeom prst="rect">
            <a:avLst/>
          </a:prstGeom>
          <a:noFill/>
          <a:effectLst>
            <a:reflection endPos="0" dir="5400000" sy="-100000" algn="bl" rotWithShape="0"/>
          </a:effectLst>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1556792"/>
            <a:ext cx="4319587"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7864" y="2614067"/>
            <a:ext cx="20701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p:cNvSpPr txBox="1"/>
          <p:nvPr/>
        </p:nvSpPr>
        <p:spPr>
          <a:xfrm>
            <a:off x="777279" y="1218900"/>
            <a:ext cx="1345240" cy="369332"/>
          </a:xfrm>
          <a:prstGeom prst="rect">
            <a:avLst/>
          </a:prstGeom>
          <a:noFill/>
        </p:spPr>
        <p:txBody>
          <a:bodyPr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適 性 診 断</a:t>
            </a:r>
          </a:p>
        </p:txBody>
      </p:sp>
      <p:sp>
        <p:nvSpPr>
          <p:cNvPr id="3" name="正方形/長方形 2"/>
          <p:cNvSpPr/>
          <p:nvPr/>
        </p:nvSpPr>
        <p:spPr>
          <a:xfrm>
            <a:off x="500498" y="3429000"/>
            <a:ext cx="7417415" cy="1107996"/>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ja-JP" altLang="en-US" sz="6600" b="1" cap="none" spc="0" dirty="0">
                <a:ln>
                  <a:solidFill>
                    <a:schemeClr val="bg1"/>
                  </a:solidFill>
                </a:ln>
                <a:solidFill>
                  <a:srgbClr val="006600"/>
                </a:solidFill>
                <a:effectLst/>
                <a:latin typeface="HGPｺﾞｼｯｸE" panose="020B0900000000000000" pitchFamily="50" charset="-128"/>
                <a:ea typeface="HGPｺﾞｼｯｸE" panose="020B0900000000000000" pitchFamily="50" charset="-128"/>
              </a:rPr>
              <a:t>解説と活用について</a:t>
            </a:r>
          </a:p>
        </p:txBody>
      </p:sp>
      <p:pic>
        <p:nvPicPr>
          <p:cNvPr id="7" name="図 6">
            <a:extLst>
              <a:ext uri="{FF2B5EF4-FFF2-40B4-BE49-F238E27FC236}">
                <a16:creationId xmlns:a16="http://schemas.microsoft.com/office/drawing/2014/main" id="{BCBA2CC8-E72C-4ADF-854B-E3C2CBFE91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7038" y="5845455"/>
            <a:ext cx="879336" cy="879336"/>
          </a:xfrm>
          <a:prstGeom prst="rect">
            <a:avLst/>
          </a:prstGeom>
        </p:spPr>
      </p:pic>
      <p:sp>
        <p:nvSpPr>
          <p:cNvPr id="8" name="テキスト ボックス 7">
            <a:extLst>
              <a:ext uri="{FF2B5EF4-FFF2-40B4-BE49-F238E27FC236}">
                <a16:creationId xmlns:a16="http://schemas.microsoft.com/office/drawing/2014/main" id="{47D70AC3-B7EF-4D6C-A52A-9F66F1DE3F36}"/>
              </a:ext>
            </a:extLst>
          </p:cNvPr>
          <p:cNvSpPr txBox="1"/>
          <p:nvPr/>
        </p:nvSpPr>
        <p:spPr>
          <a:xfrm>
            <a:off x="-42045" y="6235582"/>
            <a:ext cx="2957861" cy="369332"/>
          </a:xfrm>
          <a:prstGeom prst="rect">
            <a:avLst/>
          </a:prstGeom>
          <a:noFill/>
        </p:spPr>
        <p:txBody>
          <a:bodyPr wrap="none" rtlCol="0">
            <a:spAutoFit/>
          </a:bodyPr>
          <a:lstStyle/>
          <a:p>
            <a:r>
              <a:rPr kumimoji="1" lang="ja-JP" altLang="en-US" b="1" dirty="0">
                <a:solidFill>
                  <a:schemeClr val="bg1"/>
                </a:solidFill>
              </a:rPr>
              <a:t>一般社団法人ブライトインク</a:t>
            </a:r>
          </a:p>
        </p:txBody>
      </p:sp>
    </p:spTree>
    <p:extLst>
      <p:ext uri="{BB962C8B-B14F-4D97-AF65-F5344CB8AC3E}">
        <p14:creationId xmlns:p14="http://schemas.microsoft.com/office/powerpoint/2010/main" val="2712379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1" y="0"/>
            <a:ext cx="914190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正方形/長方形 5"/>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性格診断での注意</a:t>
            </a:r>
          </a:p>
        </p:txBody>
      </p:sp>
      <p:sp>
        <p:nvSpPr>
          <p:cNvPr id="21" name="正方形/長方形 20"/>
          <p:cNvSpPr/>
          <p:nvPr/>
        </p:nvSpPr>
        <p:spPr>
          <a:xfrm>
            <a:off x="359532" y="908720"/>
            <a:ext cx="8424936" cy="707886"/>
          </a:xfrm>
          <a:prstGeom prst="rect">
            <a:avLst/>
          </a:prstGeom>
        </p:spPr>
        <p:txBody>
          <a:bodyPr wrap="square">
            <a:spAutoFit/>
          </a:bodyPr>
          <a:lstStyle/>
          <a:p>
            <a:r>
              <a:rPr lang="ja-JP" altLang="en-US" sz="4000" dirty="0">
                <a:latin typeface="HG丸ｺﾞｼｯｸM-PRO" panose="020F0600000000000000" pitchFamily="50" charset="-128"/>
                <a:ea typeface="HG丸ｺﾞｼｯｸM-PRO" panose="020F0600000000000000" pitchFamily="50" charset="-128"/>
              </a:rPr>
              <a:t>どちらが優れていると思いますか？</a:t>
            </a:r>
          </a:p>
        </p:txBody>
      </p:sp>
      <p:sp>
        <p:nvSpPr>
          <p:cNvPr id="3" name="正方形/長方形 2"/>
          <p:cNvSpPr/>
          <p:nvPr/>
        </p:nvSpPr>
        <p:spPr>
          <a:xfrm>
            <a:off x="827584" y="4294121"/>
            <a:ext cx="7382149" cy="707886"/>
          </a:xfrm>
          <a:prstGeom prst="rect">
            <a:avLst/>
          </a:prstGeom>
        </p:spPr>
        <p:txBody>
          <a:bodyPr wrap="square">
            <a:spAutoFit/>
          </a:bodyPr>
          <a:lstStyle/>
          <a:p>
            <a:r>
              <a:rPr lang="ja-JP" altLang="en-US" sz="4000" dirty="0">
                <a:latin typeface="HG丸ｺﾞｼｯｸM-PRO" panose="020F0600000000000000" pitchFamily="50" charset="-128"/>
                <a:ea typeface="HG丸ｺﾞｼｯｸM-PRO" panose="020F0600000000000000" pitchFamily="50" charset="-128"/>
              </a:rPr>
              <a:t>②</a:t>
            </a:r>
            <a:r>
              <a:rPr lang="en-US" altLang="ja-JP" sz="4000" b="1" dirty="0">
                <a:solidFill>
                  <a:srgbClr val="006600"/>
                </a:solidFill>
                <a:latin typeface="HG丸ｺﾞｼｯｸM-PRO" panose="020F0600000000000000" pitchFamily="50" charset="-128"/>
                <a:ea typeface="HG丸ｺﾞｼｯｸM-PRO" panose="020F0600000000000000" pitchFamily="50" charset="-128"/>
              </a:rPr>
              <a:t>『</a:t>
            </a:r>
            <a:r>
              <a:rPr lang="ja-JP" altLang="en-US" sz="4000" b="1" dirty="0">
                <a:solidFill>
                  <a:srgbClr val="006600"/>
                </a:solidFill>
                <a:latin typeface="HG丸ｺﾞｼｯｸM-PRO" panose="020F0600000000000000" pitchFamily="50" charset="-128"/>
                <a:ea typeface="HG丸ｺﾞｼｯｸM-PRO" panose="020F0600000000000000" pitchFamily="50" charset="-128"/>
              </a:rPr>
              <a:t>人に注目されたい</a:t>
            </a:r>
            <a:r>
              <a:rPr lang="en-US" altLang="ja-JP" sz="4000" b="1" dirty="0">
                <a:solidFill>
                  <a:srgbClr val="006600"/>
                </a:solidFill>
                <a:latin typeface="HG丸ｺﾞｼｯｸM-PRO" panose="020F0600000000000000" pitchFamily="50" charset="-128"/>
                <a:ea typeface="HG丸ｺﾞｼｯｸM-PRO" panose="020F0600000000000000" pitchFamily="50" charset="-128"/>
              </a:rPr>
              <a:t>』</a:t>
            </a:r>
            <a:r>
              <a:rPr lang="ja-JP" altLang="en-US" sz="4000" dirty="0">
                <a:latin typeface="HG丸ｺﾞｼｯｸM-PRO" panose="020F0600000000000000" pitchFamily="50" charset="-128"/>
                <a:ea typeface="HG丸ｺﾞｼｯｸM-PRO" panose="020F0600000000000000" pitchFamily="50" charset="-128"/>
              </a:rPr>
              <a:t>性格</a:t>
            </a:r>
            <a:endParaRPr lang="en-US" altLang="ja-JP" sz="4000" dirty="0">
              <a:latin typeface="HG丸ｺﾞｼｯｸM-PRO" panose="020F0600000000000000" pitchFamily="50" charset="-128"/>
              <a:ea typeface="HG丸ｺﾞｼｯｸM-PRO" panose="020F0600000000000000" pitchFamily="50" charset="-128"/>
            </a:endParaRPr>
          </a:p>
        </p:txBody>
      </p:sp>
      <p:sp>
        <p:nvSpPr>
          <p:cNvPr id="7" name="正方形/長方形 6"/>
          <p:cNvSpPr/>
          <p:nvPr/>
        </p:nvSpPr>
        <p:spPr>
          <a:xfrm>
            <a:off x="109079" y="3031458"/>
            <a:ext cx="7901522" cy="707886"/>
          </a:xfrm>
          <a:prstGeom prst="rect">
            <a:avLst/>
          </a:prstGeom>
        </p:spPr>
        <p:txBody>
          <a:bodyPr wrap="none">
            <a:spAutoFit/>
          </a:bodyPr>
          <a:lstStyle/>
          <a:p>
            <a:r>
              <a:rPr lang="ja-JP" altLang="en-US" sz="4000" dirty="0">
                <a:latin typeface="HG丸ｺﾞｼｯｸM-PRO" panose="020F0600000000000000" pitchFamily="50" charset="-128"/>
                <a:ea typeface="HG丸ｺﾞｼｯｸM-PRO" panose="020F0600000000000000" pitchFamily="50" charset="-128"/>
              </a:rPr>
              <a:t>①</a:t>
            </a:r>
            <a:r>
              <a:rPr lang="en-US" altLang="ja-JP" sz="4000" b="1" dirty="0">
                <a:solidFill>
                  <a:srgbClr val="006600"/>
                </a:solidFill>
                <a:latin typeface="HG丸ｺﾞｼｯｸM-PRO" panose="020F0600000000000000" pitchFamily="50" charset="-128"/>
                <a:ea typeface="HG丸ｺﾞｼｯｸM-PRO" panose="020F0600000000000000" pitchFamily="50" charset="-128"/>
              </a:rPr>
              <a:t>『</a:t>
            </a:r>
            <a:r>
              <a:rPr lang="ja-JP" altLang="en-US" sz="4000" b="1" dirty="0">
                <a:solidFill>
                  <a:srgbClr val="006600"/>
                </a:solidFill>
                <a:latin typeface="HG丸ｺﾞｼｯｸM-PRO" panose="020F0600000000000000" pitchFamily="50" charset="-128"/>
                <a:ea typeface="HG丸ｺﾞｼｯｸM-PRO" panose="020F0600000000000000" pitchFamily="50" charset="-128"/>
              </a:rPr>
              <a:t>スゴイ人と思われたい</a:t>
            </a:r>
            <a:r>
              <a:rPr lang="en-US" altLang="ja-JP" sz="4000" b="1" dirty="0">
                <a:solidFill>
                  <a:srgbClr val="006600"/>
                </a:solidFill>
                <a:latin typeface="HG丸ｺﾞｼｯｸM-PRO" panose="020F0600000000000000" pitchFamily="50" charset="-128"/>
                <a:ea typeface="HG丸ｺﾞｼｯｸM-PRO" panose="020F0600000000000000" pitchFamily="50" charset="-128"/>
              </a:rPr>
              <a:t>』</a:t>
            </a:r>
            <a:r>
              <a:rPr lang="ja-JP" altLang="en-US" sz="4000" dirty="0">
                <a:latin typeface="HG丸ｺﾞｼｯｸM-PRO" panose="020F0600000000000000" pitchFamily="50" charset="-128"/>
                <a:ea typeface="HG丸ｺﾞｼｯｸM-PRO" panose="020F0600000000000000" pitchFamily="50" charset="-128"/>
              </a:rPr>
              <a:t>性格</a:t>
            </a:r>
            <a:endParaRPr lang="ja-JP" altLang="en-US" sz="4000" dirty="0"/>
          </a:p>
        </p:txBody>
      </p:sp>
    </p:spTree>
    <p:extLst>
      <p:ext uri="{BB962C8B-B14F-4D97-AF65-F5344CB8AC3E}">
        <p14:creationId xmlns:p14="http://schemas.microsoft.com/office/powerpoint/2010/main" val="257432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性格診断での注意</a:t>
            </a:r>
          </a:p>
        </p:txBody>
      </p:sp>
      <p:sp>
        <p:nvSpPr>
          <p:cNvPr id="5" name="正方形/長方形 4"/>
          <p:cNvSpPr/>
          <p:nvPr/>
        </p:nvSpPr>
        <p:spPr>
          <a:xfrm>
            <a:off x="359532" y="908720"/>
            <a:ext cx="8424936" cy="584775"/>
          </a:xfrm>
          <a:prstGeom prst="rect">
            <a:avLst/>
          </a:prstGeom>
        </p:spPr>
        <p:txBody>
          <a:bodyPr wrap="square">
            <a:spAutoFit/>
          </a:bodyPr>
          <a:lstStyle/>
          <a:p>
            <a:r>
              <a:rPr lang="ja-JP" altLang="en-US" sz="3200" dirty="0">
                <a:latin typeface="HG丸ｺﾞｼｯｸM-PRO" panose="020F0600000000000000" pitchFamily="50" charset="-128"/>
                <a:ea typeface="HG丸ｺﾞｼｯｸM-PRO" panose="020F0600000000000000" pitchFamily="50" charset="-128"/>
              </a:rPr>
              <a:t>それぞれに </a:t>
            </a:r>
            <a:r>
              <a:rPr lang="ja-JP" altLang="en-US" sz="3200" b="1" dirty="0">
                <a:solidFill>
                  <a:schemeClr val="accent6">
                    <a:lumMod val="75000"/>
                  </a:schemeClr>
                </a:solidFill>
                <a:latin typeface="HG丸ｺﾞｼｯｸM-PRO" panose="020F0600000000000000" pitchFamily="50" charset="-128"/>
                <a:ea typeface="HG丸ｺﾞｼｯｸM-PRO" panose="020F0600000000000000" pitchFamily="50" charset="-128"/>
              </a:rPr>
              <a:t>良い面</a:t>
            </a:r>
            <a:r>
              <a:rPr lang="ja-JP" altLang="en-US" sz="3200" dirty="0">
                <a:latin typeface="HG丸ｺﾞｼｯｸM-PRO" panose="020F0600000000000000" pitchFamily="50" charset="-128"/>
                <a:ea typeface="HG丸ｺﾞｼｯｸM-PRO" panose="020F0600000000000000" pitchFamily="50" charset="-128"/>
              </a:rPr>
              <a:t> があります。</a:t>
            </a:r>
          </a:p>
        </p:txBody>
      </p:sp>
      <p:graphicFrame>
        <p:nvGraphicFramePr>
          <p:cNvPr id="6" name="表 5"/>
          <p:cNvGraphicFramePr>
            <a:graphicFrameLocks noGrp="1"/>
          </p:cNvGraphicFramePr>
          <p:nvPr>
            <p:extLst>
              <p:ext uri="{D42A27DB-BD31-4B8C-83A1-F6EECF244321}">
                <p14:modId xmlns:p14="http://schemas.microsoft.com/office/powerpoint/2010/main" val="768531348"/>
              </p:ext>
            </p:extLst>
          </p:nvPr>
        </p:nvGraphicFramePr>
        <p:xfrm>
          <a:off x="179512" y="1844824"/>
          <a:ext cx="8784976" cy="4680520"/>
        </p:xfrm>
        <a:graphic>
          <a:graphicData uri="http://schemas.openxmlformats.org/drawingml/2006/table">
            <a:tbl>
              <a:tblPr firstRow="1" bandRow="1">
                <a:tableStyleId>{5C22544A-7EE6-4342-B048-85BDC9FD1C3A}</a:tableStyleId>
              </a:tblPr>
              <a:tblGrid>
                <a:gridCol w="4392488">
                  <a:extLst>
                    <a:ext uri="{9D8B030D-6E8A-4147-A177-3AD203B41FA5}">
                      <a16:colId xmlns:a16="http://schemas.microsoft.com/office/drawing/2014/main" val="20000"/>
                    </a:ext>
                  </a:extLst>
                </a:gridCol>
                <a:gridCol w="4392488">
                  <a:extLst>
                    <a:ext uri="{9D8B030D-6E8A-4147-A177-3AD203B41FA5}">
                      <a16:colId xmlns:a16="http://schemas.microsoft.com/office/drawing/2014/main" val="20001"/>
                    </a:ext>
                  </a:extLst>
                </a:gridCol>
              </a:tblGrid>
              <a:tr h="858095">
                <a:tc>
                  <a:txBody>
                    <a:bodyPr/>
                    <a:lstStyle/>
                    <a:p>
                      <a:pPr algn="ctr"/>
                      <a:r>
                        <a:rPr lang="en-US" altLang="ja-JP" sz="2400" dirty="0">
                          <a:latin typeface="HG丸ｺﾞｼｯｸM-PRO" panose="020F0600000000000000" pitchFamily="50" charset="-128"/>
                          <a:ea typeface="HG丸ｺﾞｼｯｸM-PRO" panose="020F0600000000000000" pitchFamily="50" charset="-128"/>
                        </a:rPr>
                        <a:t>『</a:t>
                      </a:r>
                      <a:r>
                        <a:rPr lang="ja-JP" altLang="en-US" sz="2400" b="1" dirty="0">
                          <a:solidFill>
                            <a:schemeClr val="bg1"/>
                          </a:solidFill>
                          <a:latin typeface="HG丸ｺﾞｼｯｸM-PRO" panose="020F0600000000000000" pitchFamily="50" charset="-128"/>
                          <a:ea typeface="HG丸ｺﾞｼｯｸM-PRO" panose="020F0600000000000000" pitchFamily="50" charset="-128"/>
                        </a:rPr>
                        <a:t>スゴイ人と思われたい</a:t>
                      </a:r>
                      <a:r>
                        <a:rPr lang="en-US" altLang="ja-JP" sz="2400" dirty="0">
                          <a:latin typeface="HG丸ｺﾞｼｯｸM-PRO" panose="020F0600000000000000" pitchFamily="50" charset="-128"/>
                          <a:ea typeface="HG丸ｺﾞｼｯｸM-PRO" panose="020F0600000000000000" pitchFamily="50" charset="-128"/>
                        </a:rPr>
                        <a:t>』</a:t>
                      </a:r>
                      <a:endParaRPr kumimoji="1" lang="ja-JP" altLang="en-US" sz="2400" dirty="0"/>
                    </a:p>
                  </a:txBody>
                  <a:tcPr anchor="ctr">
                    <a:solidFill>
                      <a:srgbClr val="006600"/>
                    </a:solidFill>
                  </a:tcPr>
                </a:tc>
                <a:tc>
                  <a:txBody>
                    <a:bodyPr/>
                    <a:lstStyle/>
                    <a:p>
                      <a:pPr algn="ctr"/>
                      <a:r>
                        <a:rPr lang="en-US" altLang="ja-JP" sz="2400" dirty="0">
                          <a:latin typeface="HG丸ｺﾞｼｯｸM-PRO" panose="020F0600000000000000" pitchFamily="50" charset="-128"/>
                          <a:ea typeface="HG丸ｺﾞｼｯｸM-PRO" panose="020F0600000000000000" pitchFamily="50" charset="-128"/>
                        </a:rPr>
                        <a:t>『</a:t>
                      </a:r>
                      <a:r>
                        <a:rPr lang="ja-JP" altLang="en-US" sz="2400" dirty="0">
                          <a:latin typeface="HG丸ｺﾞｼｯｸM-PRO" panose="020F0600000000000000" pitchFamily="50" charset="-128"/>
                          <a:ea typeface="HG丸ｺﾞｼｯｸM-PRO" panose="020F0600000000000000" pitchFamily="50" charset="-128"/>
                        </a:rPr>
                        <a:t>人に注目されたい</a:t>
                      </a:r>
                      <a:r>
                        <a:rPr lang="en-US" altLang="ja-JP" sz="2400" dirty="0">
                          <a:latin typeface="HG丸ｺﾞｼｯｸM-PRO" panose="020F0600000000000000" pitchFamily="50" charset="-128"/>
                          <a:ea typeface="HG丸ｺﾞｼｯｸM-PRO" panose="020F0600000000000000" pitchFamily="50" charset="-128"/>
                        </a:rPr>
                        <a:t>』</a:t>
                      </a:r>
                      <a:endParaRPr kumimoji="1" lang="ja-JP" altLang="en-US" sz="2400" dirty="0"/>
                    </a:p>
                  </a:txBody>
                  <a:tcPr anchor="ctr">
                    <a:solidFill>
                      <a:srgbClr val="006600"/>
                    </a:solidFill>
                  </a:tcPr>
                </a:tc>
                <a:extLst>
                  <a:ext uri="{0D108BD9-81ED-4DB2-BD59-A6C34878D82A}">
                    <a16:rowId xmlns:a16="http://schemas.microsoft.com/office/drawing/2014/main" val="10000"/>
                  </a:ext>
                </a:extLst>
              </a:tr>
              <a:tr h="3822425">
                <a:tc>
                  <a:txBody>
                    <a:bodyPr/>
                    <a:lstStyle/>
                    <a:p>
                      <a:endParaRPr kumimoji="1" lang="ja-JP" altLang="en-US" dirty="0"/>
                    </a:p>
                  </a:txBody>
                  <a:tcPr>
                    <a:solidFill>
                      <a:srgbClr val="CCFF99"/>
                    </a:solidFill>
                  </a:tcPr>
                </a:tc>
                <a:tc>
                  <a:txBody>
                    <a:bodyPr/>
                    <a:lstStyle/>
                    <a:p>
                      <a:endParaRPr kumimoji="1" lang="ja-JP" altLang="en-US" dirty="0"/>
                    </a:p>
                  </a:txBody>
                  <a:tcPr>
                    <a:solidFill>
                      <a:srgbClr val="CCFF99"/>
                    </a:solidFill>
                  </a:tcPr>
                </a:tc>
                <a:extLst>
                  <a:ext uri="{0D108BD9-81ED-4DB2-BD59-A6C34878D82A}">
                    <a16:rowId xmlns:a16="http://schemas.microsoft.com/office/drawing/2014/main" val="10001"/>
                  </a:ext>
                </a:extLst>
              </a:tr>
            </a:tbl>
          </a:graphicData>
        </a:graphic>
      </p:graphicFrame>
      <p:sp>
        <p:nvSpPr>
          <p:cNvPr id="8" name="正方形/長方形 7"/>
          <p:cNvSpPr/>
          <p:nvPr/>
        </p:nvSpPr>
        <p:spPr>
          <a:xfrm>
            <a:off x="4788024" y="3212976"/>
            <a:ext cx="3996444" cy="1938992"/>
          </a:xfrm>
          <a:prstGeom prst="rect">
            <a:avLst/>
          </a:prstGeom>
        </p:spPr>
        <p:txBody>
          <a:bodyPr wrap="square">
            <a:spAutoFit/>
          </a:bodyPr>
          <a:lstStyle/>
          <a:p>
            <a:r>
              <a:rPr lang="ja-JP" altLang="en-US" sz="2400" dirty="0">
                <a:latin typeface="HG丸ｺﾞｼｯｸM-PRO" panose="020F0600000000000000" pitchFamily="50" charset="-128"/>
                <a:ea typeface="HG丸ｺﾞｼｯｸM-PRO" panose="020F0600000000000000" pitchFamily="50" charset="-128"/>
              </a:rPr>
              <a:t>・発想力がある</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・明るい性格</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・集中力がある</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・チャレンジ精神がある</a:t>
            </a:r>
          </a:p>
        </p:txBody>
      </p:sp>
      <p:sp>
        <p:nvSpPr>
          <p:cNvPr id="9" name="正方形/長方形 8"/>
          <p:cNvSpPr/>
          <p:nvPr/>
        </p:nvSpPr>
        <p:spPr>
          <a:xfrm>
            <a:off x="287524" y="3212976"/>
            <a:ext cx="4140460" cy="1938992"/>
          </a:xfrm>
          <a:prstGeom prst="rect">
            <a:avLst/>
          </a:prstGeom>
        </p:spPr>
        <p:txBody>
          <a:bodyPr wrap="square">
            <a:spAutoFit/>
          </a:bodyPr>
          <a:lstStyle/>
          <a:p>
            <a:r>
              <a:rPr lang="ja-JP" altLang="en-US" sz="2400" dirty="0">
                <a:latin typeface="HG丸ｺﾞｼｯｸM-PRO" panose="020F0600000000000000" pitchFamily="50" charset="-128"/>
                <a:ea typeface="HG丸ｺﾞｼｯｸM-PRO" panose="020F0600000000000000" pitchFamily="50" charset="-128"/>
              </a:rPr>
              <a:t>・行動力がある</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・勉強熱心（ねっしん）</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・チームプレーが得意</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・目標を決めて行動する</a:t>
            </a:r>
          </a:p>
        </p:txBody>
      </p:sp>
    </p:spTree>
    <p:extLst>
      <p:ext uri="{BB962C8B-B14F-4D97-AF65-F5344CB8AC3E}">
        <p14:creationId xmlns:p14="http://schemas.microsoft.com/office/powerpoint/2010/main" val="2622492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性格診断での注意</a:t>
            </a:r>
          </a:p>
        </p:txBody>
      </p:sp>
      <p:sp>
        <p:nvSpPr>
          <p:cNvPr id="5" name="正方形/長方形 4"/>
          <p:cNvSpPr/>
          <p:nvPr/>
        </p:nvSpPr>
        <p:spPr>
          <a:xfrm>
            <a:off x="359532" y="908720"/>
            <a:ext cx="8424936" cy="584775"/>
          </a:xfrm>
          <a:prstGeom prst="rect">
            <a:avLst/>
          </a:prstGeom>
        </p:spPr>
        <p:txBody>
          <a:bodyPr wrap="square">
            <a:spAutoFit/>
          </a:bodyPr>
          <a:lstStyle/>
          <a:p>
            <a:r>
              <a:rPr lang="ja-JP" altLang="en-US" sz="3200" dirty="0">
                <a:latin typeface="HG丸ｺﾞｼｯｸM-PRO" panose="020F0600000000000000" pitchFamily="50" charset="-128"/>
                <a:ea typeface="HG丸ｺﾞｼｯｸM-PRO" panose="020F0600000000000000" pitchFamily="50" charset="-128"/>
              </a:rPr>
              <a:t>それぞれに </a:t>
            </a:r>
            <a:r>
              <a:rPr lang="ja-JP" altLang="en-US" sz="3200" b="1" dirty="0">
                <a:solidFill>
                  <a:schemeClr val="tx2"/>
                </a:solidFill>
                <a:latin typeface="HG丸ｺﾞｼｯｸM-PRO" panose="020F0600000000000000" pitchFamily="50" charset="-128"/>
                <a:ea typeface="HG丸ｺﾞｼｯｸM-PRO" panose="020F0600000000000000" pitchFamily="50" charset="-128"/>
              </a:rPr>
              <a:t>悪い面 </a:t>
            </a:r>
            <a:r>
              <a:rPr lang="ja-JP" altLang="en-US" sz="3200" dirty="0">
                <a:latin typeface="HG丸ｺﾞｼｯｸM-PRO" panose="020F0600000000000000" pitchFamily="50" charset="-128"/>
                <a:ea typeface="HG丸ｺﾞｼｯｸM-PRO" panose="020F0600000000000000" pitchFamily="50" charset="-128"/>
              </a:rPr>
              <a:t>も あります。</a:t>
            </a:r>
          </a:p>
        </p:txBody>
      </p:sp>
      <p:graphicFrame>
        <p:nvGraphicFramePr>
          <p:cNvPr id="6" name="表 5"/>
          <p:cNvGraphicFramePr>
            <a:graphicFrameLocks noGrp="1"/>
          </p:cNvGraphicFramePr>
          <p:nvPr>
            <p:extLst>
              <p:ext uri="{D42A27DB-BD31-4B8C-83A1-F6EECF244321}">
                <p14:modId xmlns:p14="http://schemas.microsoft.com/office/powerpoint/2010/main" val="418139407"/>
              </p:ext>
            </p:extLst>
          </p:nvPr>
        </p:nvGraphicFramePr>
        <p:xfrm>
          <a:off x="179512" y="1844824"/>
          <a:ext cx="8784976" cy="4680520"/>
        </p:xfrm>
        <a:graphic>
          <a:graphicData uri="http://schemas.openxmlformats.org/drawingml/2006/table">
            <a:tbl>
              <a:tblPr firstRow="1" bandRow="1">
                <a:tableStyleId>{5C22544A-7EE6-4342-B048-85BDC9FD1C3A}</a:tableStyleId>
              </a:tblPr>
              <a:tblGrid>
                <a:gridCol w="4392488">
                  <a:extLst>
                    <a:ext uri="{9D8B030D-6E8A-4147-A177-3AD203B41FA5}">
                      <a16:colId xmlns:a16="http://schemas.microsoft.com/office/drawing/2014/main" val="20000"/>
                    </a:ext>
                  </a:extLst>
                </a:gridCol>
                <a:gridCol w="4392488">
                  <a:extLst>
                    <a:ext uri="{9D8B030D-6E8A-4147-A177-3AD203B41FA5}">
                      <a16:colId xmlns:a16="http://schemas.microsoft.com/office/drawing/2014/main" val="20001"/>
                    </a:ext>
                  </a:extLst>
                </a:gridCol>
              </a:tblGrid>
              <a:tr h="858095">
                <a:tc>
                  <a:txBody>
                    <a:bodyPr/>
                    <a:lstStyle/>
                    <a:p>
                      <a:pPr algn="ctr"/>
                      <a:r>
                        <a:rPr lang="en-US" altLang="ja-JP" sz="2400" dirty="0">
                          <a:latin typeface="HG丸ｺﾞｼｯｸM-PRO" panose="020F0600000000000000" pitchFamily="50" charset="-128"/>
                          <a:ea typeface="HG丸ｺﾞｼｯｸM-PRO" panose="020F0600000000000000" pitchFamily="50" charset="-128"/>
                        </a:rPr>
                        <a:t>『</a:t>
                      </a:r>
                      <a:r>
                        <a:rPr lang="ja-JP" altLang="en-US" sz="2400" b="1" dirty="0">
                          <a:solidFill>
                            <a:schemeClr val="bg1"/>
                          </a:solidFill>
                          <a:latin typeface="HG丸ｺﾞｼｯｸM-PRO" panose="020F0600000000000000" pitchFamily="50" charset="-128"/>
                          <a:ea typeface="HG丸ｺﾞｼｯｸM-PRO" panose="020F0600000000000000" pitchFamily="50" charset="-128"/>
                        </a:rPr>
                        <a:t>スゴイ人と思われたい</a:t>
                      </a:r>
                      <a:r>
                        <a:rPr lang="en-US" altLang="ja-JP" sz="2400" dirty="0">
                          <a:latin typeface="HG丸ｺﾞｼｯｸM-PRO" panose="020F0600000000000000" pitchFamily="50" charset="-128"/>
                          <a:ea typeface="HG丸ｺﾞｼｯｸM-PRO" panose="020F0600000000000000" pitchFamily="50" charset="-128"/>
                        </a:rPr>
                        <a:t>』</a:t>
                      </a:r>
                      <a:endParaRPr kumimoji="1" lang="ja-JP" altLang="en-US" sz="2400" dirty="0"/>
                    </a:p>
                  </a:txBody>
                  <a:tcPr anchor="ctr">
                    <a:solidFill>
                      <a:srgbClr val="006600"/>
                    </a:solidFill>
                  </a:tcPr>
                </a:tc>
                <a:tc>
                  <a:txBody>
                    <a:bodyPr/>
                    <a:lstStyle/>
                    <a:p>
                      <a:pPr algn="ctr"/>
                      <a:r>
                        <a:rPr lang="en-US" altLang="ja-JP" sz="2800" dirty="0">
                          <a:latin typeface="HG丸ｺﾞｼｯｸM-PRO" panose="020F0600000000000000" pitchFamily="50" charset="-128"/>
                          <a:ea typeface="HG丸ｺﾞｼｯｸM-PRO" panose="020F0600000000000000" pitchFamily="50" charset="-128"/>
                        </a:rPr>
                        <a:t>『</a:t>
                      </a:r>
                      <a:r>
                        <a:rPr lang="ja-JP" altLang="en-US" sz="2800" dirty="0">
                          <a:latin typeface="HG丸ｺﾞｼｯｸM-PRO" panose="020F0600000000000000" pitchFamily="50" charset="-128"/>
                          <a:ea typeface="HG丸ｺﾞｼｯｸM-PRO" panose="020F0600000000000000" pitchFamily="50" charset="-128"/>
                        </a:rPr>
                        <a:t>楽しさを求める</a:t>
                      </a:r>
                      <a:r>
                        <a:rPr lang="en-US" altLang="ja-JP" sz="2800" dirty="0">
                          <a:latin typeface="HG丸ｺﾞｼｯｸM-PRO" panose="020F0600000000000000" pitchFamily="50" charset="-128"/>
                          <a:ea typeface="HG丸ｺﾞｼｯｸM-PRO" panose="020F0600000000000000" pitchFamily="50" charset="-128"/>
                        </a:rPr>
                        <a:t>』</a:t>
                      </a:r>
                      <a:endParaRPr kumimoji="1" lang="ja-JP" altLang="en-US" sz="2800" dirty="0"/>
                    </a:p>
                  </a:txBody>
                  <a:tcPr anchor="ctr">
                    <a:solidFill>
                      <a:srgbClr val="006600"/>
                    </a:solidFill>
                  </a:tcPr>
                </a:tc>
                <a:extLst>
                  <a:ext uri="{0D108BD9-81ED-4DB2-BD59-A6C34878D82A}">
                    <a16:rowId xmlns:a16="http://schemas.microsoft.com/office/drawing/2014/main" val="10000"/>
                  </a:ext>
                </a:extLst>
              </a:tr>
              <a:tr h="3822425">
                <a:tc>
                  <a:txBody>
                    <a:bodyPr/>
                    <a:lstStyle/>
                    <a:p>
                      <a:endParaRPr kumimoji="1" lang="ja-JP" altLang="en-US" dirty="0"/>
                    </a:p>
                  </a:txBody>
                  <a:tcPr>
                    <a:solidFill>
                      <a:srgbClr val="CCFF99"/>
                    </a:solidFill>
                  </a:tcPr>
                </a:tc>
                <a:tc>
                  <a:txBody>
                    <a:bodyPr/>
                    <a:lstStyle/>
                    <a:p>
                      <a:endParaRPr kumimoji="1" lang="ja-JP" altLang="en-US" dirty="0"/>
                    </a:p>
                  </a:txBody>
                  <a:tcPr>
                    <a:solidFill>
                      <a:srgbClr val="CCFF99"/>
                    </a:solidFill>
                  </a:tcPr>
                </a:tc>
                <a:extLst>
                  <a:ext uri="{0D108BD9-81ED-4DB2-BD59-A6C34878D82A}">
                    <a16:rowId xmlns:a16="http://schemas.microsoft.com/office/drawing/2014/main" val="10001"/>
                  </a:ext>
                </a:extLst>
              </a:tr>
            </a:tbl>
          </a:graphicData>
        </a:graphic>
      </p:graphicFrame>
      <p:sp>
        <p:nvSpPr>
          <p:cNvPr id="2" name="正方形/長方形 1"/>
          <p:cNvSpPr/>
          <p:nvPr/>
        </p:nvSpPr>
        <p:spPr>
          <a:xfrm>
            <a:off x="4716016" y="3212976"/>
            <a:ext cx="4068452" cy="1938992"/>
          </a:xfrm>
          <a:prstGeom prst="rect">
            <a:avLst/>
          </a:prstGeom>
        </p:spPr>
        <p:txBody>
          <a:bodyPr wrap="square">
            <a:spAutoFit/>
          </a:bodyPr>
          <a:lstStyle/>
          <a:p>
            <a:r>
              <a:rPr lang="ja-JP" altLang="en-US" sz="2400" dirty="0">
                <a:latin typeface="HG丸ｺﾞｼｯｸM-PRO" panose="020F0600000000000000" pitchFamily="50" charset="-128"/>
                <a:ea typeface="HG丸ｺﾞｼｯｸM-PRO" panose="020F0600000000000000" pitchFamily="50" charset="-128"/>
              </a:rPr>
              <a:t>・自分勝手な行動をとる</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・生意気な行動をとる</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・自信過剰（かじょう）</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・必要以上に競争心が出る</a:t>
            </a:r>
          </a:p>
        </p:txBody>
      </p:sp>
      <p:sp>
        <p:nvSpPr>
          <p:cNvPr id="3" name="正方形/長方形 2"/>
          <p:cNvSpPr/>
          <p:nvPr/>
        </p:nvSpPr>
        <p:spPr>
          <a:xfrm>
            <a:off x="251520" y="3212976"/>
            <a:ext cx="4176464" cy="1938992"/>
          </a:xfrm>
          <a:prstGeom prst="rect">
            <a:avLst/>
          </a:prstGeom>
        </p:spPr>
        <p:txBody>
          <a:bodyPr wrap="square">
            <a:spAutoFit/>
          </a:bodyPr>
          <a:lstStyle/>
          <a:p>
            <a:r>
              <a:rPr lang="ja-JP" altLang="en-US" sz="2400" dirty="0">
                <a:latin typeface="HG丸ｺﾞｼｯｸM-PRO" panose="020F0600000000000000" pitchFamily="50" charset="-128"/>
                <a:ea typeface="HG丸ｺﾞｼｯｸM-PRO" panose="020F0600000000000000" pitchFamily="50" charset="-128"/>
              </a:rPr>
              <a:t>・怒りっぽい</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・人の意見を聞かない</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・チームプレーができない</a:t>
            </a:r>
            <a:endParaRPr lang="en-US" altLang="ja-JP" sz="2400" dirty="0">
              <a:latin typeface="HG丸ｺﾞｼｯｸM-PRO" panose="020F0600000000000000" pitchFamily="50" charset="-128"/>
              <a:ea typeface="HG丸ｺﾞｼｯｸM-PRO" panose="020F0600000000000000" pitchFamily="50" charset="-128"/>
            </a:endParaRPr>
          </a:p>
          <a:p>
            <a:endParaRPr lang="ja-JP" altLang="en-US"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・無責任</a:t>
            </a:r>
          </a:p>
        </p:txBody>
      </p:sp>
    </p:spTree>
    <p:extLst>
      <p:ext uri="{BB962C8B-B14F-4D97-AF65-F5344CB8AC3E}">
        <p14:creationId xmlns:p14="http://schemas.microsoft.com/office/powerpoint/2010/main" val="3699363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200" b="1" dirty="0">
                <a:latin typeface="HG丸ｺﾞｼｯｸM-PRO" panose="020F0600000000000000" pitchFamily="50" charset="-128"/>
                <a:ea typeface="HG丸ｺﾞｼｯｸM-PRO" panose="020F0600000000000000" pitchFamily="50" charset="-128"/>
              </a:rPr>
              <a:t>適性診断解説について</a:t>
            </a:r>
            <a:endParaRPr kumimoji="1" lang="ja-JP" altLang="en-US" sz="2200" b="1" dirty="0">
              <a:latin typeface="HG丸ｺﾞｼｯｸM-PRO" panose="020F0600000000000000" pitchFamily="50" charset="-128"/>
              <a:ea typeface="HG丸ｺﾞｼｯｸM-PRO" panose="020F0600000000000000" pitchFamily="50" charset="-128"/>
            </a:endParaRPr>
          </a:p>
        </p:txBody>
      </p:sp>
      <p:sp>
        <p:nvSpPr>
          <p:cNvPr id="9" name="テキスト ボックス 8"/>
          <p:cNvSpPr txBox="1"/>
          <p:nvPr/>
        </p:nvSpPr>
        <p:spPr>
          <a:xfrm>
            <a:off x="35496" y="889556"/>
            <a:ext cx="3070071" cy="523220"/>
          </a:xfrm>
          <a:prstGeom prst="rect">
            <a:avLst/>
          </a:prstGeom>
          <a:noFill/>
        </p:spPr>
        <p:txBody>
          <a:bodyPr wrap="none" rtlCol="0">
            <a:spAutoFit/>
          </a:bodyPr>
          <a:lstStyle/>
          <a:p>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a:t>
            </a:r>
            <a:r>
              <a:rPr lang="ja-JP" altLang="en-US" sz="2800" b="1" dirty="0">
                <a:solidFill>
                  <a:srgbClr val="006600"/>
                </a:solidFill>
                <a:latin typeface="HG丸ｺﾞｼｯｸM-PRO" panose="020F0600000000000000" pitchFamily="50" charset="-128"/>
                <a:ea typeface="HG丸ｺﾞｼｯｸM-PRO" panose="020F0600000000000000" pitchFamily="50" charset="-128"/>
              </a:rPr>
              <a:t>適性診断解説</a:t>
            </a:r>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a:t>
            </a:r>
            <a:endParaRPr kumimoji="1" lang="ja-JP" altLang="en-US" sz="2800" b="1" dirty="0">
              <a:solidFill>
                <a:srgbClr val="006600"/>
              </a:solidFill>
              <a:latin typeface="HG丸ｺﾞｼｯｸM-PRO" panose="020F0600000000000000" pitchFamily="50" charset="-128"/>
              <a:ea typeface="HG丸ｺﾞｼｯｸM-PRO" panose="020F0600000000000000" pitchFamily="50" charset="-128"/>
            </a:endParaRPr>
          </a:p>
        </p:txBody>
      </p:sp>
      <p:sp>
        <p:nvSpPr>
          <p:cNvPr id="10" name="テキスト ボックス 9"/>
          <p:cNvSpPr txBox="1"/>
          <p:nvPr/>
        </p:nvSpPr>
        <p:spPr>
          <a:xfrm>
            <a:off x="395535" y="1465210"/>
            <a:ext cx="8512027" cy="954107"/>
          </a:xfrm>
          <a:prstGeom prst="rect">
            <a:avLst/>
          </a:prstGeom>
          <a:noFill/>
        </p:spPr>
        <p:txBody>
          <a:bodyPr wrap="square" rtlCol="0">
            <a:spAutoFit/>
          </a:bodyPr>
          <a:lstStyle/>
          <a:p>
            <a:r>
              <a:rPr lang="ja-JP" altLang="en-US" sz="2800" dirty="0">
                <a:latin typeface="HG丸ｺﾞｼｯｸM-PRO" panose="020F0600000000000000" pitchFamily="50" charset="-128"/>
                <a:ea typeface="HG丸ｺﾞｼｯｸM-PRO" panose="020F0600000000000000" pitchFamily="50" charset="-128"/>
              </a:rPr>
              <a:t>・診断結果用紙の裏面には、それぞれの性格タイプ</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　の短所を長所に言いかえる表をまとめています。</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12" name="下矢印 11"/>
          <p:cNvSpPr/>
          <p:nvPr/>
        </p:nvSpPr>
        <p:spPr>
          <a:xfrm rot="5400000">
            <a:off x="3031375" y="4575600"/>
            <a:ext cx="921008" cy="749697"/>
          </a:xfrm>
          <a:prstGeom prst="down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35496" y="3480815"/>
            <a:ext cx="3456384" cy="3062377"/>
          </a:xfrm>
          <a:prstGeom prst="rect">
            <a:avLst/>
          </a:prstGeom>
          <a:noFill/>
        </p:spPr>
        <p:txBody>
          <a:bodyPr wrap="square" rtlCol="0">
            <a:spAutoFit/>
          </a:bodyPr>
          <a:lstStyle/>
          <a:p>
            <a:r>
              <a:rPr lang="en-US" altLang="ja-JP" sz="2400" b="1" dirty="0">
                <a:solidFill>
                  <a:srgbClr val="006600"/>
                </a:solidFill>
                <a:latin typeface="HG丸ｺﾞｼｯｸM-PRO" panose="020F0600000000000000" pitchFamily="50" charset="-128"/>
                <a:ea typeface="HG丸ｺﾞｼｯｸM-PRO" panose="020F0600000000000000" pitchFamily="50" charset="-128"/>
              </a:rPr>
              <a:t>【</a:t>
            </a:r>
            <a:r>
              <a:rPr lang="ja-JP" altLang="en-US" sz="2400" b="1" dirty="0">
                <a:solidFill>
                  <a:srgbClr val="006600"/>
                </a:solidFill>
                <a:latin typeface="HG丸ｺﾞｼｯｸM-PRO" panose="020F0600000000000000" pitchFamily="50" charset="-128"/>
                <a:ea typeface="HG丸ｺﾞｼｯｸM-PRO" panose="020F0600000000000000" pitchFamily="50" charset="-128"/>
              </a:rPr>
              <a:t>短所の考え方</a:t>
            </a:r>
            <a:r>
              <a:rPr lang="en-US" altLang="ja-JP" sz="2400" b="1" dirty="0">
                <a:solidFill>
                  <a:srgbClr val="006600"/>
                </a:solidFill>
                <a:latin typeface="HG丸ｺﾞｼｯｸM-PRO" panose="020F0600000000000000" pitchFamily="50" charset="-128"/>
                <a:ea typeface="HG丸ｺﾞｼｯｸM-PRO" panose="020F0600000000000000" pitchFamily="50" charset="-128"/>
              </a:rPr>
              <a:t>】</a:t>
            </a:r>
          </a:p>
          <a:p>
            <a:endParaRPr lang="en-US" altLang="ja-JP" sz="900" b="1" dirty="0">
              <a:solidFill>
                <a:srgbClr val="006600"/>
              </a:solidFill>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「短所」であっても、</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工夫しだいでは、</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「長所」になること</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もあります。</a:t>
            </a:r>
            <a:endParaRPr lang="en-US" altLang="ja-JP" sz="2400" dirty="0">
              <a:latin typeface="HG丸ｺﾞｼｯｸM-PRO" panose="020F0600000000000000" pitchFamily="50" charset="-128"/>
              <a:ea typeface="HG丸ｺﾞｼｯｸM-PRO" panose="020F0600000000000000" pitchFamily="50" charset="-128"/>
            </a:endParaRPr>
          </a:p>
          <a:p>
            <a:endParaRPr lang="en-US" altLang="ja-JP" sz="1200" dirty="0">
              <a:latin typeface="HG丸ｺﾞｼｯｸM-PRO" panose="020F0600000000000000" pitchFamily="50" charset="-128"/>
              <a:ea typeface="HG丸ｺﾞｼｯｸM-PRO" panose="020F0600000000000000" pitchFamily="50" charset="-128"/>
            </a:endParaRPr>
          </a:p>
          <a:p>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あきらめずに成長の</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機会にしましょう。</a:t>
            </a:r>
            <a:endParaRPr lang="en-US" altLang="ja-JP" sz="2400" dirty="0">
              <a:latin typeface="HG丸ｺﾞｼｯｸM-PRO" panose="020F0600000000000000" pitchFamily="50" charset="-128"/>
              <a:ea typeface="HG丸ｺﾞｼｯｸM-PRO" panose="020F0600000000000000" pitchFamily="50" charset="-128"/>
            </a:endParaRPr>
          </a:p>
        </p:txBody>
      </p:sp>
      <p:pic>
        <p:nvPicPr>
          <p:cNvPr id="3" name="図 2" descr="パソコンの画面&#10;&#10;自動的に生成された説明">
            <a:extLst>
              <a:ext uri="{FF2B5EF4-FFF2-40B4-BE49-F238E27FC236}">
                <a16:creationId xmlns:a16="http://schemas.microsoft.com/office/drawing/2014/main" id="{2544D1AD-5705-45A5-A65A-A52436CA2C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462" y="3480815"/>
            <a:ext cx="4812101" cy="3085345"/>
          </a:xfrm>
          <a:prstGeom prst="rect">
            <a:avLst/>
          </a:prstGeom>
        </p:spPr>
      </p:pic>
      <p:sp>
        <p:nvSpPr>
          <p:cNvPr id="2" name="正方形/長方形 1">
            <a:extLst>
              <a:ext uri="{FF2B5EF4-FFF2-40B4-BE49-F238E27FC236}">
                <a16:creationId xmlns:a16="http://schemas.microsoft.com/office/drawing/2014/main" id="{84BA5F1C-062B-48DD-9915-8C4D4C194F3F}"/>
              </a:ext>
            </a:extLst>
          </p:cNvPr>
          <p:cNvSpPr/>
          <p:nvPr/>
        </p:nvSpPr>
        <p:spPr>
          <a:xfrm>
            <a:off x="4095462" y="3480815"/>
            <a:ext cx="2348746" cy="1316337"/>
          </a:xfrm>
          <a:prstGeom prst="rect">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Tree>
    <p:extLst>
      <p:ext uri="{BB962C8B-B14F-4D97-AF65-F5344CB8AC3E}">
        <p14:creationId xmlns:p14="http://schemas.microsoft.com/office/powerpoint/2010/main" val="1310488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性格診断での注意</a:t>
            </a:r>
          </a:p>
        </p:txBody>
      </p:sp>
      <p:sp>
        <p:nvSpPr>
          <p:cNvPr id="7" name="テキスト ボックス 6"/>
          <p:cNvSpPr txBox="1"/>
          <p:nvPr/>
        </p:nvSpPr>
        <p:spPr>
          <a:xfrm>
            <a:off x="755576" y="1910442"/>
            <a:ext cx="7518405" cy="1446550"/>
          </a:xfrm>
          <a:prstGeom prst="rect">
            <a:avLst/>
          </a:prstGeom>
          <a:noFill/>
        </p:spPr>
        <p:txBody>
          <a:bodyPr wrap="none" rtlCol="0">
            <a:spAutoFit/>
          </a:bodyPr>
          <a:lstStyle/>
          <a:p>
            <a:r>
              <a:rPr kumimoji="1" lang="ja-JP" altLang="en-US" sz="4400" dirty="0">
                <a:latin typeface="HG丸ｺﾞｼｯｸM-PRO" panose="020F0600000000000000" pitchFamily="50" charset="-128"/>
                <a:ea typeface="HG丸ｺﾞｼｯｸM-PRO" panose="020F0600000000000000" pitchFamily="50" charset="-128"/>
              </a:rPr>
              <a:t>どのタイプが優れている</a:t>
            </a:r>
            <a:endParaRPr lang="en-US" altLang="ja-JP" sz="4400" dirty="0">
              <a:latin typeface="HG丸ｺﾞｼｯｸM-PRO" panose="020F0600000000000000" pitchFamily="50" charset="-128"/>
              <a:ea typeface="HG丸ｺﾞｼｯｸM-PRO" panose="020F0600000000000000" pitchFamily="50" charset="-128"/>
            </a:endParaRPr>
          </a:p>
          <a:p>
            <a:r>
              <a:rPr kumimoji="1" lang="en-US" altLang="ja-JP" sz="4400" dirty="0">
                <a:latin typeface="HG丸ｺﾞｼｯｸM-PRO" panose="020F0600000000000000" pitchFamily="50" charset="-128"/>
                <a:ea typeface="HG丸ｺﾞｼｯｸM-PRO" panose="020F0600000000000000" pitchFamily="50" charset="-128"/>
              </a:rPr>
              <a:t>   </a:t>
            </a:r>
            <a:r>
              <a:rPr kumimoji="1" lang="ja-JP" altLang="en-US" sz="4400" dirty="0">
                <a:latin typeface="HG丸ｺﾞｼｯｸM-PRO" panose="020F0600000000000000" pitchFamily="50" charset="-128"/>
                <a:ea typeface="HG丸ｺﾞｼｯｸM-PRO" panose="020F0600000000000000" pitchFamily="50" charset="-128"/>
              </a:rPr>
              <a:t>ということ</a:t>
            </a:r>
            <a:r>
              <a:rPr lang="ja-JP" altLang="en-US" sz="4400" dirty="0">
                <a:latin typeface="HG丸ｺﾞｼｯｸM-PRO" panose="020F0600000000000000" pitchFamily="50" charset="-128"/>
                <a:ea typeface="HG丸ｺﾞｼｯｸM-PRO" panose="020F0600000000000000" pitchFamily="50" charset="-128"/>
              </a:rPr>
              <a:t>はありません。</a:t>
            </a:r>
            <a:endParaRPr kumimoji="1" lang="en-US" altLang="ja-JP" sz="4400" dirty="0">
              <a:latin typeface="HG丸ｺﾞｼｯｸM-PRO" panose="020F0600000000000000" pitchFamily="50" charset="-128"/>
              <a:ea typeface="HG丸ｺﾞｼｯｸM-PRO" panose="020F0600000000000000" pitchFamily="50" charset="-128"/>
            </a:endParaRPr>
          </a:p>
        </p:txBody>
      </p:sp>
      <p:sp>
        <p:nvSpPr>
          <p:cNvPr id="8" name="テキスト ボックス 7"/>
          <p:cNvSpPr txBox="1"/>
          <p:nvPr/>
        </p:nvSpPr>
        <p:spPr>
          <a:xfrm>
            <a:off x="155888" y="908720"/>
            <a:ext cx="3392275" cy="769441"/>
          </a:xfrm>
          <a:prstGeom prst="rect">
            <a:avLst/>
          </a:prstGeom>
          <a:noFill/>
        </p:spPr>
        <p:txBody>
          <a:bodyPr wrap="none" rtlCol="0">
            <a:spAutoFit/>
          </a:bodyPr>
          <a:lstStyle/>
          <a:p>
            <a:r>
              <a:rPr lang="en-US" altLang="ja-JP" sz="4400" b="1" dirty="0">
                <a:solidFill>
                  <a:srgbClr val="006600"/>
                </a:solidFill>
                <a:latin typeface="HG丸ｺﾞｼｯｸM-PRO" panose="020F0600000000000000" pitchFamily="50" charset="-128"/>
                <a:ea typeface="HG丸ｺﾞｼｯｸM-PRO" panose="020F0600000000000000" pitchFamily="50" charset="-128"/>
              </a:rPr>
              <a:t>【 </a:t>
            </a:r>
            <a:r>
              <a:rPr lang="ja-JP" altLang="en-US" sz="4400" b="1" dirty="0">
                <a:solidFill>
                  <a:srgbClr val="006600"/>
                </a:solidFill>
                <a:latin typeface="HG丸ｺﾞｼｯｸM-PRO" panose="020F0600000000000000" pitchFamily="50" charset="-128"/>
                <a:ea typeface="HG丸ｺﾞｼｯｸM-PRO" panose="020F0600000000000000" pitchFamily="50" charset="-128"/>
              </a:rPr>
              <a:t>まとめ </a:t>
            </a:r>
            <a:r>
              <a:rPr lang="en-US" altLang="ja-JP" sz="4400" b="1" dirty="0">
                <a:solidFill>
                  <a:srgbClr val="006600"/>
                </a:solidFill>
                <a:latin typeface="HG丸ｺﾞｼｯｸM-PRO" panose="020F0600000000000000" pitchFamily="50" charset="-128"/>
                <a:ea typeface="HG丸ｺﾞｼｯｸM-PRO" panose="020F0600000000000000" pitchFamily="50" charset="-128"/>
              </a:rPr>
              <a:t>】</a:t>
            </a:r>
            <a:endParaRPr kumimoji="1" lang="en-US" altLang="ja-JP" sz="4400" b="1" dirty="0">
              <a:solidFill>
                <a:srgbClr val="006600"/>
              </a:solidFill>
              <a:latin typeface="HG丸ｺﾞｼｯｸM-PRO" panose="020F0600000000000000" pitchFamily="50" charset="-128"/>
              <a:ea typeface="HG丸ｺﾞｼｯｸM-PRO" panose="020F0600000000000000" pitchFamily="50" charset="-128"/>
            </a:endParaRPr>
          </a:p>
        </p:txBody>
      </p:sp>
      <p:sp>
        <p:nvSpPr>
          <p:cNvPr id="2" name="正方形/長方形 1"/>
          <p:cNvSpPr/>
          <p:nvPr/>
        </p:nvSpPr>
        <p:spPr>
          <a:xfrm>
            <a:off x="395536" y="3789040"/>
            <a:ext cx="8280920" cy="2664296"/>
          </a:xfrm>
          <a:prstGeom prst="rect">
            <a:avLst/>
          </a:prstGeom>
          <a:solidFill>
            <a:srgbClr val="CCFF99"/>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39552" y="4154304"/>
            <a:ext cx="7992888" cy="1938992"/>
          </a:xfrm>
          <a:prstGeom prst="rect">
            <a:avLst/>
          </a:prstGeom>
          <a:noFill/>
        </p:spPr>
        <p:txBody>
          <a:bodyPr wrap="square" rtlCol="0">
            <a:spAutoFit/>
          </a:bodyPr>
          <a:lstStyle/>
          <a:p>
            <a:r>
              <a:rPr lang="ja-JP" altLang="en-US" sz="4000" dirty="0">
                <a:latin typeface="HG丸ｺﾞｼｯｸM-PRO" panose="020F0600000000000000" pitchFamily="50" charset="-128"/>
                <a:ea typeface="HG丸ｺﾞｼｯｸM-PRO" panose="020F0600000000000000" pitchFamily="50" charset="-128"/>
              </a:rPr>
              <a:t>自分の性格タイプを見つめ直して</a:t>
            </a:r>
            <a:endParaRPr lang="en-US" altLang="ja-JP" sz="4000" dirty="0">
              <a:latin typeface="HG丸ｺﾞｼｯｸM-PRO" panose="020F0600000000000000" pitchFamily="50" charset="-128"/>
              <a:ea typeface="HG丸ｺﾞｼｯｸM-PRO" panose="020F0600000000000000" pitchFamily="50" charset="-128"/>
            </a:endParaRPr>
          </a:p>
          <a:p>
            <a:r>
              <a:rPr lang="en-US" altLang="ja-JP" sz="4000" b="1" dirty="0">
                <a:solidFill>
                  <a:schemeClr val="accent6">
                    <a:lumMod val="75000"/>
                  </a:schemeClr>
                </a:solidFill>
                <a:latin typeface="HG丸ｺﾞｼｯｸM-PRO" panose="020F0600000000000000" pitchFamily="50" charset="-128"/>
                <a:ea typeface="HG丸ｺﾞｼｯｸM-PRO" panose="020F0600000000000000" pitchFamily="50" charset="-128"/>
              </a:rPr>
              <a:t>『</a:t>
            </a:r>
            <a:r>
              <a:rPr lang="ja-JP" altLang="en-US" sz="4000" b="1" dirty="0">
                <a:solidFill>
                  <a:schemeClr val="accent6">
                    <a:lumMod val="75000"/>
                  </a:schemeClr>
                </a:solidFill>
                <a:latin typeface="HG丸ｺﾞｼｯｸM-PRO" panose="020F0600000000000000" pitchFamily="50" charset="-128"/>
                <a:ea typeface="HG丸ｺﾞｼｯｸM-PRO" panose="020F0600000000000000" pitchFamily="50" charset="-128"/>
              </a:rPr>
              <a:t>良い面</a:t>
            </a:r>
            <a:r>
              <a:rPr lang="en-US" altLang="ja-JP" sz="4000" b="1" dirty="0">
                <a:solidFill>
                  <a:schemeClr val="accent6">
                    <a:lumMod val="75000"/>
                  </a:schemeClr>
                </a:solidFill>
                <a:latin typeface="HG丸ｺﾞｼｯｸM-PRO" panose="020F0600000000000000" pitchFamily="50" charset="-128"/>
                <a:ea typeface="HG丸ｺﾞｼｯｸM-PRO" panose="020F0600000000000000" pitchFamily="50" charset="-128"/>
              </a:rPr>
              <a:t>』</a:t>
            </a:r>
            <a:r>
              <a:rPr lang="ja-JP" altLang="en-US" sz="4000" dirty="0">
                <a:latin typeface="HG丸ｺﾞｼｯｸM-PRO" panose="020F0600000000000000" pitchFamily="50" charset="-128"/>
                <a:ea typeface="HG丸ｺﾞｼｯｸM-PRO" panose="020F0600000000000000" pitchFamily="50" charset="-128"/>
              </a:rPr>
              <a:t>を伸ばし</a:t>
            </a:r>
            <a:r>
              <a:rPr lang="en-US" altLang="ja-JP" sz="4000" b="1" dirty="0">
                <a:solidFill>
                  <a:schemeClr val="tx2"/>
                </a:solidFill>
                <a:latin typeface="HG丸ｺﾞｼｯｸM-PRO" panose="020F0600000000000000" pitchFamily="50" charset="-128"/>
                <a:ea typeface="HG丸ｺﾞｼｯｸM-PRO" panose="020F0600000000000000" pitchFamily="50" charset="-128"/>
              </a:rPr>
              <a:t>『</a:t>
            </a:r>
            <a:r>
              <a:rPr lang="ja-JP" altLang="en-US" sz="4000" b="1" dirty="0">
                <a:solidFill>
                  <a:schemeClr val="tx2"/>
                </a:solidFill>
                <a:latin typeface="HG丸ｺﾞｼｯｸM-PRO" panose="020F0600000000000000" pitchFamily="50" charset="-128"/>
                <a:ea typeface="HG丸ｺﾞｼｯｸM-PRO" panose="020F0600000000000000" pitchFamily="50" charset="-128"/>
              </a:rPr>
              <a:t>悪い面</a:t>
            </a:r>
            <a:r>
              <a:rPr lang="en-US" altLang="ja-JP" sz="4000" b="1" dirty="0">
                <a:solidFill>
                  <a:schemeClr val="tx2"/>
                </a:solidFill>
                <a:latin typeface="HG丸ｺﾞｼｯｸM-PRO" panose="020F0600000000000000" pitchFamily="50" charset="-128"/>
                <a:ea typeface="HG丸ｺﾞｼｯｸM-PRO" panose="020F0600000000000000" pitchFamily="50" charset="-128"/>
              </a:rPr>
              <a:t>』</a:t>
            </a:r>
            <a:r>
              <a:rPr lang="ja-JP" altLang="en-US" sz="4000" dirty="0">
                <a:latin typeface="HG丸ｺﾞｼｯｸM-PRO" panose="020F0600000000000000" pitchFamily="50" charset="-128"/>
                <a:ea typeface="HG丸ｺﾞｼｯｸM-PRO" panose="020F0600000000000000" pitchFamily="50" charset="-128"/>
              </a:rPr>
              <a:t>に注意を</a:t>
            </a:r>
            <a:r>
              <a:rPr kumimoji="1" lang="ja-JP" altLang="en-US" sz="4000" dirty="0">
                <a:latin typeface="HG丸ｺﾞｼｯｸM-PRO" panose="020F0600000000000000" pitchFamily="50" charset="-128"/>
                <a:ea typeface="HG丸ｺﾞｼｯｸM-PRO" panose="020F0600000000000000" pitchFamily="50" charset="-128"/>
              </a:rPr>
              <a:t>することが大切です。</a:t>
            </a:r>
            <a:endParaRPr kumimoji="1" lang="en-US" altLang="ja-JP" sz="40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491983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1880828"/>
            <a:ext cx="9144000" cy="3096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251520" y="2564904"/>
            <a:ext cx="8209227"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行動診断の結果</a:t>
            </a:r>
            <a:endParaRPr lang="en-US" altLang="ja-JP"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endParaRPr>
          </a:p>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　　　　　を見てみよう</a:t>
            </a:r>
          </a:p>
        </p:txBody>
      </p:sp>
    </p:spTree>
    <p:extLst>
      <p:ext uri="{BB962C8B-B14F-4D97-AF65-F5344CB8AC3E}">
        <p14:creationId xmlns:p14="http://schemas.microsoft.com/office/powerpoint/2010/main" val="1113458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899320"/>
            <a:ext cx="6048887" cy="1742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正方形/長方形 5"/>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行動診断</a:t>
            </a:r>
            <a:r>
              <a:rPr kumimoji="1" lang="ja-JP" altLang="en-US" sz="2400" b="1" dirty="0">
                <a:latin typeface="HG丸ｺﾞｼｯｸM-PRO" panose="020F0600000000000000" pitchFamily="50" charset="-128"/>
                <a:ea typeface="HG丸ｺﾞｼｯｸM-PRO" panose="020F0600000000000000" pitchFamily="50" charset="-128"/>
              </a:rPr>
              <a:t>について</a:t>
            </a:r>
          </a:p>
        </p:txBody>
      </p:sp>
      <p:sp>
        <p:nvSpPr>
          <p:cNvPr id="7" name="テキスト ボックス 6"/>
          <p:cNvSpPr txBox="1"/>
          <p:nvPr/>
        </p:nvSpPr>
        <p:spPr>
          <a:xfrm>
            <a:off x="35496" y="889556"/>
            <a:ext cx="4753224" cy="523220"/>
          </a:xfrm>
          <a:prstGeom prst="rect">
            <a:avLst/>
          </a:prstGeom>
          <a:noFill/>
        </p:spPr>
        <p:txBody>
          <a:bodyPr wrap="none" rtlCol="0">
            <a:spAutoFit/>
          </a:bodyPr>
          <a:lstStyle/>
          <a:p>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 </a:t>
            </a:r>
            <a:r>
              <a:rPr lang="ja-JP" altLang="en-US" sz="2800" b="1" dirty="0">
                <a:solidFill>
                  <a:srgbClr val="006600"/>
                </a:solidFill>
                <a:latin typeface="HG丸ｺﾞｼｯｸM-PRO" panose="020F0600000000000000" pitchFamily="50" charset="-128"/>
                <a:ea typeface="HG丸ｺﾞｼｯｸM-PRO" panose="020F0600000000000000" pitchFamily="50" charset="-128"/>
              </a:rPr>
              <a:t>行動診断</a:t>
            </a:r>
            <a:r>
              <a:rPr kumimoji="1" lang="ja-JP" altLang="en-US" sz="2800" b="1" dirty="0">
                <a:solidFill>
                  <a:srgbClr val="006600"/>
                </a:solidFill>
                <a:latin typeface="HG丸ｺﾞｼｯｸM-PRO" panose="020F0600000000000000" pitchFamily="50" charset="-128"/>
                <a:ea typeface="HG丸ｺﾞｼｯｸM-PRO" panose="020F0600000000000000" pitchFamily="50" charset="-128"/>
              </a:rPr>
              <a:t>グラフの見方 </a:t>
            </a:r>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a:t>
            </a:r>
            <a:endParaRPr kumimoji="1" lang="ja-JP" altLang="en-US" sz="2800" b="1" dirty="0">
              <a:solidFill>
                <a:srgbClr val="006600"/>
              </a:solidFill>
              <a:latin typeface="HG丸ｺﾞｼｯｸM-PRO" panose="020F0600000000000000" pitchFamily="50" charset="-128"/>
              <a:ea typeface="HG丸ｺﾞｼｯｸM-PRO" panose="020F0600000000000000" pitchFamily="50" charset="-128"/>
            </a:endParaRPr>
          </a:p>
        </p:txBody>
      </p:sp>
      <p:sp>
        <p:nvSpPr>
          <p:cNvPr id="8" name="テキスト ボックス 7"/>
          <p:cNvSpPr txBox="1"/>
          <p:nvPr/>
        </p:nvSpPr>
        <p:spPr>
          <a:xfrm>
            <a:off x="1335657" y="4471348"/>
            <a:ext cx="7700839" cy="584775"/>
          </a:xfrm>
          <a:prstGeom prst="rect">
            <a:avLst/>
          </a:prstGeom>
          <a:noFill/>
        </p:spPr>
        <p:txBody>
          <a:bodyPr wrap="square" rtlCol="0">
            <a:spAutoFit/>
          </a:bodyPr>
          <a:lstStyle/>
          <a:p>
            <a:r>
              <a:rPr lang="ja-JP" altLang="en-US" sz="3200" dirty="0">
                <a:latin typeface="HG丸ｺﾞｼｯｸM-PRO" panose="020F0600000000000000" pitchFamily="50" charset="-128"/>
                <a:ea typeface="HG丸ｺﾞｼｯｸM-PRO" panose="020F0600000000000000" pitchFamily="50" charset="-128"/>
              </a:rPr>
              <a:t>◆の方向は、あなたの</a:t>
            </a:r>
            <a:r>
              <a:rPr lang="ja-JP" altLang="en-US" sz="3200" b="1" dirty="0">
                <a:solidFill>
                  <a:schemeClr val="accent6">
                    <a:lumMod val="75000"/>
                  </a:schemeClr>
                </a:solidFill>
                <a:latin typeface="HG丸ｺﾞｼｯｸM-PRO" panose="020F0600000000000000" pitchFamily="50" charset="-128"/>
                <a:ea typeface="HG丸ｺﾞｼｯｸM-PRO" panose="020F0600000000000000" pitchFamily="50" charset="-128"/>
              </a:rPr>
              <a:t>特徴</a:t>
            </a:r>
            <a:r>
              <a:rPr lang="ja-JP" altLang="en-US" sz="3200" dirty="0">
                <a:latin typeface="HG丸ｺﾞｼｯｸM-PRO" panose="020F0600000000000000" pitchFamily="50" charset="-128"/>
                <a:ea typeface="HG丸ｺﾞｼｯｸM-PRO" panose="020F0600000000000000" pitchFamily="50" charset="-128"/>
              </a:rPr>
              <a:t>を示します。</a:t>
            </a:r>
            <a:endParaRPr kumimoji="1" lang="ja-JP" altLang="en-US" sz="3200" dirty="0">
              <a:latin typeface="HG丸ｺﾞｼｯｸM-PRO" panose="020F0600000000000000" pitchFamily="50" charset="-128"/>
              <a:ea typeface="HG丸ｺﾞｼｯｸM-PRO" panose="020F0600000000000000" pitchFamily="50" charset="-128"/>
            </a:endParaRPr>
          </a:p>
        </p:txBody>
      </p:sp>
      <p:sp>
        <p:nvSpPr>
          <p:cNvPr id="9" name="テキスト ボックス 8"/>
          <p:cNvSpPr txBox="1"/>
          <p:nvPr/>
        </p:nvSpPr>
        <p:spPr>
          <a:xfrm>
            <a:off x="1331640" y="5580529"/>
            <a:ext cx="7700839" cy="584775"/>
          </a:xfrm>
          <a:prstGeom prst="rect">
            <a:avLst/>
          </a:prstGeom>
          <a:noFill/>
        </p:spPr>
        <p:txBody>
          <a:bodyPr wrap="square" rtlCol="0">
            <a:spAutoFit/>
          </a:bodyPr>
          <a:lstStyle/>
          <a:p>
            <a:r>
              <a:rPr lang="ja-JP" altLang="en-US" sz="3200" dirty="0">
                <a:latin typeface="HG丸ｺﾞｼｯｸM-PRO" panose="020F0600000000000000" pitchFamily="50" charset="-128"/>
                <a:ea typeface="HG丸ｺﾞｼｯｸM-PRO" panose="020F0600000000000000" pitchFamily="50" charset="-128"/>
              </a:rPr>
              <a:t>◆の数は、その特徴の</a:t>
            </a:r>
            <a:r>
              <a:rPr lang="ja-JP" altLang="en-US" sz="3200" b="1" dirty="0">
                <a:solidFill>
                  <a:schemeClr val="accent6">
                    <a:lumMod val="75000"/>
                  </a:schemeClr>
                </a:solidFill>
                <a:latin typeface="HG丸ｺﾞｼｯｸM-PRO" panose="020F0600000000000000" pitchFamily="50" charset="-128"/>
                <a:ea typeface="HG丸ｺﾞｼｯｸM-PRO" panose="020F0600000000000000" pitchFamily="50" charset="-128"/>
              </a:rPr>
              <a:t>強さ</a:t>
            </a:r>
            <a:r>
              <a:rPr lang="ja-JP" altLang="en-US" sz="3200" dirty="0">
                <a:latin typeface="HG丸ｺﾞｼｯｸM-PRO" panose="020F0600000000000000" pitchFamily="50" charset="-128"/>
                <a:ea typeface="HG丸ｺﾞｼｯｸM-PRO" panose="020F0600000000000000" pitchFamily="50" charset="-128"/>
              </a:rPr>
              <a:t>を示します。</a:t>
            </a:r>
            <a:endParaRPr kumimoji="1" lang="ja-JP" altLang="en-US" sz="3200" dirty="0">
              <a:latin typeface="HG丸ｺﾞｼｯｸM-PRO" panose="020F0600000000000000" pitchFamily="50" charset="-128"/>
              <a:ea typeface="HG丸ｺﾞｼｯｸM-PRO" panose="020F0600000000000000" pitchFamily="50" charset="-128"/>
            </a:endParaRPr>
          </a:p>
        </p:txBody>
      </p:sp>
      <p:sp>
        <p:nvSpPr>
          <p:cNvPr id="10" name="右矢印 9"/>
          <p:cNvSpPr/>
          <p:nvPr/>
        </p:nvSpPr>
        <p:spPr>
          <a:xfrm>
            <a:off x="535535" y="4582869"/>
            <a:ext cx="576064" cy="502315"/>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右矢印 10"/>
          <p:cNvSpPr/>
          <p:nvPr/>
        </p:nvSpPr>
        <p:spPr>
          <a:xfrm>
            <a:off x="539552" y="5734997"/>
            <a:ext cx="576064" cy="502315"/>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右矢印 13"/>
          <p:cNvSpPr/>
          <p:nvPr/>
        </p:nvSpPr>
        <p:spPr>
          <a:xfrm rot="10800000">
            <a:off x="2312414" y="3647287"/>
            <a:ext cx="2043561" cy="432048"/>
          </a:xfrm>
          <a:prstGeom prst="rightArrow">
            <a:avLst>
              <a:gd name="adj1" fmla="val 64110"/>
              <a:gd name="adj2" fmla="val 500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右矢印 15"/>
          <p:cNvSpPr/>
          <p:nvPr/>
        </p:nvSpPr>
        <p:spPr>
          <a:xfrm rot="10800000">
            <a:off x="1907704" y="2279135"/>
            <a:ext cx="2448272" cy="285768"/>
          </a:xfrm>
          <a:prstGeom prst="rightArrow">
            <a:avLst>
              <a:gd name="adj1" fmla="val 64110"/>
              <a:gd name="adj2" fmla="val 500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右矢印 16"/>
          <p:cNvSpPr/>
          <p:nvPr/>
        </p:nvSpPr>
        <p:spPr>
          <a:xfrm>
            <a:off x="4492564" y="2276873"/>
            <a:ext cx="2520173" cy="285768"/>
          </a:xfrm>
          <a:prstGeom prst="rightArrow">
            <a:avLst>
              <a:gd name="adj1" fmla="val 64110"/>
              <a:gd name="adj2" fmla="val 500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9C0CEBF2-E796-4C20-ACC8-2042CA58FED9}"/>
              </a:ext>
            </a:extLst>
          </p:cNvPr>
          <p:cNvSpPr/>
          <p:nvPr/>
        </p:nvSpPr>
        <p:spPr>
          <a:xfrm>
            <a:off x="1475656" y="1804788"/>
            <a:ext cx="5832648" cy="3803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A3949AE1-6D54-4716-8DB2-B05456DACF25}"/>
              </a:ext>
            </a:extLst>
          </p:cNvPr>
          <p:cNvSpPr txBox="1"/>
          <p:nvPr/>
        </p:nvSpPr>
        <p:spPr>
          <a:xfrm>
            <a:off x="1412166" y="1780642"/>
            <a:ext cx="1800493" cy="369332"/>
          </a:xfrm>
          <a:prstGeom prst="rect">
            <a:avLst/>
          </a:prstGeom>
          <a:noFill/>
        </p:spPr>
        <p:txBody>
          <a:bodyPr wrap="none" rtlCol="0">
            <a:spAutoFit/>
          </a:bodyPr>
          <a:lstStyle/>
          <a:p>
            <a:r>
              <a:rPr lang="ja-JP" altLang="en-US">
                <a:latin typeface="HG丸ｺﾞｼｯｸM-PRO" panose="020F0600000000000000" pitchFamily="50" charset="-128"/>
                <a:ea typeface="HG丸ｺﾞｼｯｸM-PRO" panose="020F0600000000000000" pitchFamily="50" charset="-128"/>
              </a:rPr>
              <a:t>人の意見も大切</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15" name="テキスト ボックス 14">
            <a:extLst>
              <a:ext uri="{FF2B5EF4-FFF2-40B4-BE49-F238E27FC236}">
                <a16:creationId xmlns:a16="http://schemas.microsoft.com/office/drawing/2014/main" id="{B073738F-C63E-4B26-8F70-DBFD4A03B9C4}"/>
              </a:ext>
            </a:extLst>
          </p:cNvPr>
          <p:cNvSpPr txBox="1"/>
          <p:nvPr/>
        </p:nvSpPr>
        <p:spPr>
          <a:xfrm>
            <a:off x="5340469" y="1780642"/>
            <a:ext cx="203132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自分の意見を優先</a:t>
            </a:r>
            <a:endParaRPr kumimoji="1" lang="ja-JP" altLang="en-US"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35457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1500"/>
                                  </p:stCondLst>
                                  <p:childTnLst>
                                    <p:animEffect transition="out" filter="fade">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150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6" grpId="1" animBg="1"/>
      <p:bldP spid="17" grpId="0" animBg="1"/>
      <p:bldP spid="1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行動診断</a:t>
            </a:r>
            <a:r>
              <a:rPr kumimoji="1" lang="ja-JP" altLang="en-US" sz="2400" b="1" dirty="0">
                <a:latin typeface="HG丸ｺﾞｼｯｸM-PRO" panose="020F0600000000000000" pitchFamily="50" charset="-128"/>
                <a:ea typeface="HG丸ｺﾞｼｯｸM-PRO" panose="020F0600000000000000" pitchFamily="50" charset="-128"/>
              </a:rPr>
              <a:t>での注意</a:t>
            </a:r>
          </a:p>
        </p:txBody>
      </p:sp>
      <p:sp>
        <p:nvSpPr>
          <p:cNvPr id="5" name="正方形/長方形 4"/>
          <p:cNvSpPr/>
          <p:nvPr/>
        </p:nvSpPr>
        <p:spPr>
          <a:xfrm>
            <a:off x="359532" y="908720"/>
            <a:ext cx="8424936" cy="1077218"/>
          </a:xfrm>
          <a:prstGeom prst="rect">
            <a:avLst/>
          </a:prstGeom>
        </p:spPr>
        <p:txBody>
          <a:bodyPr wrap="square">
            <a:spAutoFit/>
          </a:bodyPr>
          <a:lstStyle/>
          <a:p>
            <a:r>
              <a:rPr lang="ja-JP" altLang="en-US" sz="3200" dirty="0">
                <a:latin typeface="HG丸ｺﾞｼｯｸM-PRO" panose="020F0600000000000000" pitchFamily="50" charset="-128"/>
                <a:ea typeface="HG丸ｺﾞｼｯｸM-PRO" panose="020F0600000000000000" pitchFamily="50" charset="-128"/>
              </a:rPr>
              <a:t>・それぞれの考え方の特徴は、どちらの方向</a:t>
            </a:r>
            <a:endParaRPr lang="en-US" altLang="ja-JP" sz="3200" dirty="0">
              <a:latin typeface="HG丸ｺﾞｼｯｸM-PRO" panose="020F0600000000000000" pitchFamily="50" charset="-128"/>
              <a:ea typeface="HG丸ｺﾞｼｯｸM-PRO" panose="020F0600000000000000" pitchFamily="50" charset="-128"/>
            </a:endParaRPr>
          </a:p>
          <a:p>
            <a:r>
              <a:rPr lang="ja-JP" altLang="en-US" sz="3200" dirty="0">
                <a:latin typeface="HG丸ｺﾞｼｯｸM-PRO" panose="020F0600000000000000" pitchFamily="50" charset="-128"/>
                <a:ea typeface="HG丸ｺﾞｼｯｸM-PRO" panose="020F0600000000000000" pitchFamily="50" charset="-128"/>
              </a:rPr>
              <a:t>　が優れているとは言えない。</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4581128"/>
            <a:ext cx="6048887" cy="1742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正方形/長方形 12"/>
          <p:cNvSpPr/>
          <p:nvPr/>
        </p:nvSpPr>
        <p:spPr>
          <a:xfrm>
            <a:off x="395536" y="2564904"/>
            <a:ext cx="8424936" cy="1077218"/>
          </a:xfrm>
          <a:prstGeom prst="rect">
            <a:avLst/>
          </a:prstGeom>
        </p:spPr>
        <p:txBody>
          <a:bodyPr wrap="square">
            <a:spAutoFit/>
          </a:bodyPr>
          <a:lstStyle/>
          <a:p>
            <a:r>
              <a:rPr lang="ja-JP" altLang="en-US" sz="3200" dirty="0">
                <a:latin typeface="HG丸ｺﾞｼｯｸM-PRO" panose="020F0600000000000000" pitchFamily="50" charset="-128"/>
                <a:ea typeface="HG丸ｺﾞｼｯｸM-PRO" panose="020F0600000000000000" pitchFamily="50" charset="-128"/>
              </a:rPr>
              <a:t>・それぞれの考え方の特徴は、強い方が</a:t>
            </a:r>
            <a:endParaRPr lang="en-US" altLang="ja-JP" sz="3200" dirty="0">
              <a:latin typeface="HG丸ｺﾞｼｯｸM-PRO" panose="020F0600000000000000" pitchFamily="50" charset="-128"/>
              <a:ea typeface="HG丸ｺﾞｼｯｸM-PRO" panose="020F0600000000000000" pitchFamily="50" charset="-128"/>
            </a:endParaRPr>
          </a:p>
          <a:p>
            <a:r>
              <a:rPr lang="ja-JP" altLang="en-US" sz="3200" dirty="0">
                <a:latin typeface="HG丸ｺﾞｼｯｸM-PRO" panose="020F0600000000000000" pitchFamily="50" charset="-128"/>
                <a:ea typeface="HG丸ｺﾞｼｯｸM-PRO" panose="020F0600000000000000" pitchFamily="50" charset="-128"/>
              </a:rPr>
              <a:t>　優れているとは言えない。</a:t>
            </a:r>
          </a:p>
        </p:txBody>
      </p:sp>
    </p:spTree>
    <p:extLst>
      <p:ext uri="{BB962C8B-B14F-4D97-AF65-F5344CB8AC3E}">
        <p14:creationId xmlns:p14="http://schemas.microsoft.com/office/powerpoint/2010/main" val="2326654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行動診断のしくみ</a:t>
            </a:r>
          </a:p>
        </p:txBody>
      </p:sp>
      <p:sp>
        <p:nvSpPr>
          <p:cNvPr id="5" name="正方形/長方形 4"/>
          <p:cNvSpPr/>
          <p:nvPr/>
        </p:nvSpPr>
        <p:spPr>
          <a:xfrm>
            <a:off x="359532" y="908720"/>
            <a:ext cx="8424936" cy="1077218"/>
          </a:xfrm>
          <a:prstGeom prst="rect">
            <a:avLst/>
          </a:prstGeom>
        </p:spPr>
        <p:txBody>
          <a:bodyPr wrap="square">
            <a:spAutoFit/>
          </a:bodyPr>
          <a:lstStyle/>
          <a:p>
            <a:r>
              <a:rPr lang="en-US" altLang="ja-JP" sz="3200" dirty="0">
                <a:latin typeface="HG丸ｺﾞｼｯｸM-PRO" panose="020F0600000000000000" pitchFamily="50" charset="-128"/>
                <a:ea typeface="HG丸ｺﾞｼｯｸM-PRO" panose="020F0600000000000000" pitchFamily="50" charset="-128"/>
              </a:rPr>
              <a:t>『</a:t>
            </a:r>
            <a:r>
              <a:rPr lang="ja-JP" altLang="en-US" sz="3200" dirty="0">
                <a:latin typeface="HG丸ｺﾞｼｯｸM-PRO" panose="020F0600000000000000" pitchFamily="50" charset="-128"/>
                <a:ea typeface="HG丸ｺﾞｼｯｸM-PRO" panose="020F0600000000000000" pitchFamily="50" charset="-128"/>
              </a:rPr>
              <a:t>行動</a:t>
            </a:r>
            <a:r>
              <a:rPr lang="en-US" altLang="ja-JP" sz="3200" dirty="0">
                <a:latin typeface="HG丸ｺﾞｼｯｸM-PRO" panose="020F0600000000000000" pitchFamily="50" charset="-128"/>
                <a:ea typeface="HG丸ｺﾞｼｯｸM-PRO" panose="020F0600000000000000" pitchFamily="50" charset="-128"/>
              </a:rPr>
              <a:t>』</a:t>
            </a:r>
            <a:r>
              <a:rPr lang="ja-JP" altLang="en-US" sz="3200" dirty="0">
                <a:latin typeface="HG丸ｺﾞｼｯｸM-PRO" panose="020F0600000000000000" pitchFamily="50" charset="-128"/>
                <a:ea typeface="HG丸ｺﾞｼｯｸM-PRO" panose="020F0600000000000000" pitchFamily="50" charset="-128"/>
              </a:rPr>
              <a:t>を決める時の頭の中は</a:t>
            </a:r>
            <a:endParaRPr lang="en-US" altLang="ja-JP" sz="3200" dirty="0">
              <a:latin typeface="HG丸ｺﾞｼｯｸM-PRO" panose="020F0600000000000000" pitchFamily="50" charset="-128"/>
              <a:ea typeface="HG丸ｺﾞｼｯｸM-PRO" panose="020F0600000000000000" pitchFamily="50" charset="-128"/>
            </a:endParaRPr>
          </a:p>
          <a:p>
            <a:r>
              <a:rPr lang="ja-JP" altLang="en-US" sz="3200" dirty="0">
                <a:latin typeface="HG丸ｺﾞｼｯｸM-PRO" panose="020F0600000000000000" pitchFamily="50" charset="-128"/>
                <a:ea typeface="HG丸ｺﾞｼｯｸM-PRO" panose="020F0600000000000000" pitchFamily="50" charset="-128"/>
              </a:rPr>
              <a:t>　　　　　どうなっているのでしょうか？</a:t>
            </a:r>
          </a:p>
        </p:txBody>
      </p:sp>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88317"/>
            <a:ext cx="4342140" cy="3569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2" name="グループ化 31"/>
          <p:cNvGrpSpPr/>
          <p:nvPr/>
        </p:nvGrpSpPr>
        <p:grpSpPr>
          <a:xfrm>
            <a:off x="5368806" y="5733256"/>
            <a:ext cx="3595682" cy="1030557"/>
            <a:chOff x="5368806" y="5733256"/>
            <a:chExt cx="3595682" cy="1030557"/>
          </a:xfrm>
        </p:grpSpPr>
        <p:sp>
          <p:nvSpPr>
            <p:cNvPr id="33" name="角丸四角形 32"/>
            <p:cNvSpPr/>
            <p:nvPr/>
          </p:nvSpPr>
          <p:spPr>
            <a:xfrm>
              <a:off x="5368806" y="5733256"/>
              <a:ext cx="3595682" cy="1030557"/>
            </a:xfrm>
            <a:prstGeom prst="roundRect">
              <a:avLst>
                <a:gd name="adj" fmla="val 16670"/>
              </a:avLst>
            </a:prstGeom>
            <a:solidFill>
              <a:srgbClr val="006600"/>
            </a:solidFill>
            <a:ln>
              <a:solidFill>
                <a:srgbClr val="CCFF9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テキスト ボックス 15"/>
            <p:cNvSpPr txBox="1"/>
            <p:nvPr/>
          </p:nvSpPr>
          <p:spPr>
            <a:xfrm>
              <a:off x="5959288" y="5929778"/>
              <a:ext cx="2492990" cy="646331"/>
            </a:xfrm>
            <a:prstGeom prst="rect">
              <a:avLst/>
            </a:prstGeom>
            <a:solidFill>
              <a:srgbClr val="006600"/>
            </a:solidFill>
          </p:spPr>
          <p:txBody>
            <a:bodyPr wrap="none" rtlCol="0">
              <a:spAutoFit/>
            </a:bodyPr>
            <a:lstStyle/>
            <a:p>
              <a:r>
                <a:rPr kumimoji="1" lang="ja-JP" altLang="en-US" sz="3600" dirty="0">
                  <a:solidFill>
                    <a:schemeClr val="bg1"/>
                  </a:solidFill>
                  <a:latin typeface="HG丸ｺﾞｼｯｸM-PRO" panose="020F0600000000000000" pitchFamily="50" charset="-128"/>
                  <a:ea typeface="HG丸ｺﾞｼｯｸM-PRO" panose="020F0600000000000000" pitchFamily="50" charset="-128"/>
                </a:rPr>
                <a:t>行動をする</a:t>
              </a:r>
            </a:p>
          </p:txBody>
        </p:sp>
      </p:grpSp>
      <p:grpSp>
        <p:nvGrpSpPr>
          <p:cNvPr id="17" name="グループ化 16"/>
          <p:cNvGrpSpPr/>
          <p:nvPr/>
        </p:nvGrpSpPr>
        <p:grpSpPr>
          <a:xfrm>
            <a:off x="366179" y="2119588"/>
            <a:ext cx="2645928" cy="1885477"/>
            <a:chOff x="366179" y="2119588"/>
            <a:chExt cx="2645928" cy="1885477"/>
          </a:xfrm>
        </p:grpSpPr>
        <p:grpSp>
          <p:nvGrpSpPr>
            <p:cNvPr id="9" name="グループ化 8"/>
            <p:cNvGrpSpPr/>
            <p:nvPr/>
          </p:nvGrpSpPr>
          <p:grpSpPr>
            <a:xfrm>
              <a:off x="366179" y="2119588"/>
              <a:ext cx="2645928" cy="1885477"/>
              <a:chOff x="366179" y="2119588"/>
              <a:chExt cx="2645928" cy="1885477"/>
            </a:xfrm>
          </p:grpSpPr>
          <p:sp>
            <p:nvSpPr>
              <p:cNvPr id="18" name="屈折矢印 17"/>
              <p:cNvSpPr/>
              <p:nvPr/>
            </p:nvSpPr>
            <p:spPr>
              <a:xfrm rot="5400000">
                <a:off x="2090303" y="3083260"/>
                <a:ext cx="648072" cy="1195537"/>
              </a:xfrm>
              <a:prstGeom prst="bentUpArrow">
                <a:avLst>
                  <a:gd name="adj1" fmla="val 32840"/>
                  <a:gd name="adj2" fmla="val 25000"/>
                  <a:gd name="adj3" fmla="val 35780"/>
                </a:avLst>
              </a:prstGeom>
              <a:solidFill>
                <a:srgbClr val="CCFF99"/>
              </a:solidFill>
              <a:ln>
                <a:solidFill>
                  <a:srgbClr val="006600"/>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角丸四角形 19"/>
              <p:cNvSpPr/>
              <p:nvPr/>
            </p:nvSpPr>
            <p:spPr>
              <a:xfrm>
                <a:off x="366179" y="2119588"/>
                <a:ext cx="2407545" cy="1237404"/>
              </a:xfrm>
              <a:prstGeom prst="roundRect">
                <a:avLst>
                  <a:gd name="adj" fmla="val 16670"/>
                </a:avLst>
              </a:prstGeom>
              <a:solidFill>
                <a:srgbClr val="006600"/>
              </a:solidFill>
              <a:ln>
                <a:solidFill>
                  <a:srgbClr val="CCFF9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12" name="テキスト ボックス 11"/>
            <p:cNvSpPr txBox="1"/>
            <p:nvPr/>
          </p:nvSpPr>
          <p:spPr>
            <a:xfrm>
              <a:off x="449659" y="2353568"/>
              <a:ext cx="1811714" cy="769441"/>
            </a:xfrm>
            <a:prstGeom prst="rect">
              <a:avLst/>
            </a:prstGeom>
            <a:noFill/>
          </p:spPr>
          <p:txBody>
            <a:bodyPr wrap="none" rtlCol="0">
              <a:spAutoFit/>
            </a:bodyPr>
            <a:lstStyle/>
            <a:p>
              <a:r>
                <a:rPr lang="ja-JP" altLang="en-US" b="1" dirty="0">
                  <a:solidFill>
                    <a:schemeClr val="bg1"/>
                  </a:solidFill>
                  <a:latin typeface="HG丸ｺﾞｼｯｸM-PRO" panose="020F0600000000000000" pitchFamily="50" charset="-128"/>
                  <a:ea typeface="HG丸ｺﾞｼｯｸM-PRO" panose="020F0600000000000000" pitchFamily="50" charset="-128"/>
                </a:rPr>
                <a:t>どうするべきか</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a:p>
              <a:endParaRPr lang="en-US" altLang="ja-JP" sz="800" b="1" dirty="0">
                <a:solidFill>
                  <a:schemeClr val="bg1"/>
                </a:solidFill>
                <a:latin typeface="HG丸ｺﾞｼｯｸM-PRO" panose="020F0600000000000000" pitchFamily="50" charset="-128"/>
                <a:ea typeface="HG丸ｺﾞｼｯｸM-PRO" panose="020F0600000000000000" pitchFamily="50" charset="-128"/>
              </a:endParaRPr>
            </a:p>
            <a:p>
              <a:r>
                <a:rPr lang="ja-JP" altLang="en-US" b="1" dirty="0">
                  <a:solidFill>
                    <a:schemeClr val="bg1"/>
                  </a:solidFill>
                  <a:latin typeface="HG丸ｺﾞｼｯｸM-PRO" panose="020F0600000000000000" pitchFamily="50" charset="-128"/>
                  <a:ea typeface="HG丸ｺﾞｼｯｸM-PRO" panose="020F0600000000000000" pitchFamily="50" charset="-128"/>
                </a:rPr>
                <a:t>情報を集める</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p:txBody>
        </p:sp>
      </p:grpSp>
      <p:grpSp>
        <p:nvGrpSpPr>
          <p:cNvPr id="24" name="グループ化 23"/>
          <p:cNvGrpSpPr/>
          <p:nvPr/>
        </p:nvGrpSpPr>
        <p:grpSpPr>
          <a:xfrm>
            <a:off x="3146433" y="2738289"/>
            <a:ext cx="2645928" cy="1885477"/>
            <a:chOff x="3146433" y="2738289"/>
            <a:chExt cx="2645928" cy="1885477"/>
          </a:xfrm>
        </p:grpSpPr>
        <p:grpSp>
          <p:nvGrpSpPr>
            <p:cNvPr id="25" name="グループ化 24"/>
            <p:cNvGrpSpPr/>
            <p:nvPr/>
          </p:nvGrpSpPr>
          <p:grpSpPr>
            <a:xfrm>
              <a:off x="3146433" y="2738289"/>
              <a:ext cx="2645928" cy="1885477"/>
              <a:chOff x="366179" y="2119588"/>
              <a:chExt cx="2645928" cy="1885477"/>
            </a:xfrm>
          </p:grpSpPr>
          <p:sp>
            <p:nvSpPr>
              <p:cNvPr id="26" name="屈折矢印 25"/>
              <p:cNvSpPr/>
              <p:nvPr/>
            </p:nvSpPr>
            <p:spPr>
              <a:xfrm rot="5400000">
                <a:off x="2090303" y="3083260"/>
                <a:ext cx="648072" cy="1195537"/>
              </a:xfrm>
              <a:prstGeom prst="bentUpArrow">
                <a:avLst>
                  <a:gd name="adj1" fmla="val 32840"/>
                  <a:gd name="adj2" fmla="val 25000"/>
                  <a:gd name="adj3" fmla="val 35780"/>
                </a:avLst>
              </a:prstGeom>
              <a:solidFill>
                <a:srgbClr val="CCFF99"/>
              </a:solidFill>
              <a:ln>
                <a:solidFill>
                  <a:srgbClr val="006600"/>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角丸四角形 26"/>
              <p:cNvSpPr/>
              <p:nvPr/>
            </p:nvSpPr>
            <p:spPr>
              <a:xfrm>
                <a:off x="366179" y="2119588"/>
                <a:ext cx="2407545" cy="1237404"/>
              </a:xfrm>
              <a:prstGeom prst="roundRect">
                <a:avLst>
                  <a:gd name="adj" fmla="val 16670"/>
                </a:avLst>
              </a:prstGeom>
              <a:solidFill>
                <a:srgbClr val="006600"/>
              </a:solidFill>
              <a:ln>
                <a:solidFill>
                  <a:srgbClr val="CCFF9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6" name="テキスト ボックス 35"/>
            <p:cNvSpPr txBox="1"/>
            <p:nvPr/>
          </p:nvSpPr>
          <p:spPr>
            <a:xfrm>
              <a:off x="3203848" y="2996952"/>
              <a:ext cx="2276585" cy="769441"/>
            </a:xfrm>
            <a:prstGeom prst="rect">
              <a:avLst/>
            </a:prstGeom>
            <a:noFill/>
          </p:spPr>
          <p:txBody>
            <a:bodyPr wrap="none" rtlCol="0">
              <a:spAutoFit/>
            </a:bodyPr>
            <a:lstStyle/>
            <a:p>
              <a:r>
                <a:rPr lang="ja-JP" altLang="en-US" b="1" dirty="0">
                  <a:solidFill>
                    <a:schemeClr val="bg1"/>
                  </a:solidFill>
                  <a:latin typeface="HG丸ｺﾞｼｯｸM-PRO" panose="020F0600000000000000" pitchFamily="50" charset="-128"/>
                  <a:ea typeface="HG丸ｺﾞｼｯｸM-PRO" panose="020F0600000000000000" pitchFamily="50" charset="-128"/>
                </a:rPr>
                <a:t>価値観と判断基準に</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a:p>
              <a:endParaRPr lang="en-US" altLang="ja-JP" sz="800" b="1" dirty="0">
                <a:solidFill>
                  <a:schemeClr val="bg1"/>
                </a:solidFill>
                <a:latin typeface="HG丸ｺﾞｼｯｸM-PRO" panose="020F0600000000000000" pitchFamily="50" charset="-128"/>
                <a:ea typeface="HG丸ｺﾞｼｯｸM-PRO" panose="020F0600000000000000" pitchFamily="50" charset="-128"/>
              </a:endParaRPr>
            </a:p>
            <a:p>
              <a:r>
                <a:rPr lang="ja-JP" altLang="en-US" b="1" dirty="0">
                  <a:solidFill>
                    <a:schemeClr val="bg1"/>
                  </a:solidFill>
                  <a:latin typeface="HG丸ｺﾞｼｯｸM-PRO" panose="020F0600000000000000" pitchFamily="50" charset="-128"/>
                  <a:ea typeface="HG丸ｺﾞｼｯｸM-PRO" panose="020F0600000000000000" pitchFamily="50" charset="-128"/>
                </a:rPr>
                <a:t>そって考える</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p:txBody>
        </p:sp>
      </p:grpSp>
      <p:grpSp>
        <p:nvGrpSpPr>
          <p:cNvPr id="31" name="グループ化 30"/>
          <p:cNvGrpSpPr/>
          <p:nvPr/>
        </p:nvGrpSpPr>
        <p:grpSpPr>
          <a:xfrm>
            <a:off x="5940152" y="3423316"/>
            <a:ext cx="2407545" cy="2165924"/>
            <a:chOff x="5940152" y="3423316"/>
            <a:chExt cx="2407545" cy="2165924"/>
          </a:xfrm>
        </p:grpSpPr>
        <p:grpSp>
          <p:nvGrpSpPr>
            <p:cNvPr id="11" name="グループ化 10"/>
            <p:cNvGrpSpPr/>
            <p:nvPr/>
          </p:nvGrpSpPr>
          <p:grpSpPr>
            <a:xfrm>
              <a:off x="5940152" y="3423316"/>
              <a:ext cx="2407545" cy="2165924"/>
              <a:chOff x="5940152" y="3423316"/>
              <a:chExt cx="2407545" cy="2165924"/>
            </a:xfrm>
          </p:grpSpPr>
          <p:sp>
            <p:nvSpPr>
              <p:cNvPr id="10" name="下矢印 9"/>
              <p:cNvSpPr/>
              <p:nvPr/>
            </p:nvSpPr>
            <p:spPr>
              <a:xfrm>
                <a:off x="6975601" y="4581128"/>
                <a:ext cx="432048" cy="1008112"/>
              </a:xfrm>
              <a:prstGeom prst="downArrow">
                <a:avLst/>
              </a:prstGeom>
              <a:solidFill>
                <a:srgbClr val="CCFF99"/>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29"/>
              <p:cNvSpPr/>
              <p:nvPr/>
            </p:nvSpPr>
            <p:spPr>
              <a:xfrm>
                <a:off x="5940152" y="3423316"/>
                <a:ext cx="2407545" cy="1237404"/>
              </a:xfrm>
              <a:prstGeom prst="roundRect">
                <a:avLst>
                  <a:gd name="adj" fmla="val 16670"/>
                </a:avLst>
              </a:prstGeom>
              <a:solidFill>
                <a:srgbClr val="006600"/>
              </a:solidFill>
              <a:ln>
                <a:solidFill>
                  <a:srgbClr val="CCFF9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7" name="テキスト ボックス 36"/>
            <p:cNvSpPr txBox="1"/>
            <p:nvPr/>
          </p:nvSpPr>
          <p:spPr>
            <a:xfrm>
              <a:off x="6084168" y="3717032"/>
              <a:ext cx="1811714" cy="769441"/>
            </a:xfrm>
            <a:prstGeom prst="rect">
              <a:avLst/>
            </a:prstGeom>
            <a:noFill/>
          </p:spPr>
          <p:txBody>
            <a:bodyPr wrap="none" rtlCol="0">
              <a:spAutoFit/>
            </a:bodyPr>
            <a:lstStyle/>
            <a:p>
              <a:r>
                <a:rPr lang="ja-JP" altLang="en-US" b="1" dirty="0">
                  <a:solidFill>
                    <a:schemeClr val="bg1"/>
                  </a:solidFill>
                  <a:latin typeface="HG丸ｺﾞｼｯｸM-PRO" panose="020F0600000000000000" pitchFamily="50" charset="-128"/>
                  <a:ea typeface="HG丸ｺﾞｼｯｸM-PRO" panose="020F0600000000000000" pitchFamily="50" charset="-128"/>
                </a:rPr>
                <a:t>どう取り組むか</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a:p>
              <a:endParaRPr lang="en-US" altLang="ja-JP" sz="800" b="1" dirty="0">
                <a:solidFill>
                  <a:schemeClr val="bg1"/>
                </a:solidFill>
                <a:latin typeface="HG丸ｺﾞｼｯｸM-PRO" panose="020F0600000000000000" pitchFamily="50" charset="-128"/>
                <a:ea typeface="HG丸ｺﾞｼｯｸM-PRO" panose="020F0600000000000000" pitchFamily="50" charset="-128"/>
              </a:endParaRPr>
            </a:p>
            <a:p>
              <a:r>
                <a:rPr lang="ja-JP" altLang="en-US" b="1" dirty="0">
                  <a:solidFill>
                    <a:schemeClr val="bg1"/>
                  </a:solidFill>
                  <a:latin typeface="HG丸ｺﾞｼｯｸM-PRO" panose="020F0600000000000000" pitchFamily="50" charset="-128"/>
                  <a:ea typeface="HG丸ｺﾞｼｯｸM-PRO" panose="020F0600000000000000" pitchFamily="50" charset="-128"/>
                </a:rPr>
                <a:t>を決定する</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p:txBody>
        </p:sp>
      </p:grpSp>
    </p:spTree>
    <p:extLst>
      <p:ext uri="{BB962C8B-B14F-4D97-AF65-F5344CB8AC3E}">
        <p14:creationId xmlns:p14="http://schemas.microsoft.com/office/powerpoint/2010/main" val="148226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par>
                                <p:cTn id="18" presetID="10" presetClass="entr" presetSubtype="0" fill="hold" nodeType="withEffect">
                                  <p:stCondLst>
                                    <p:cond delay="100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755576" y="1910442"/>
            <a:ext cx="7520007" cy="1446550"/>
          </a:xfrm>
          <a:prstGeom prst="rect">
            <a:avLst/>
          </a:prstGeom>
          <a:noFill/>
        </p:spPr>
        <p:txBody>
          <a:bodyPr wrap="none" rtlCol="0">
            <a:spAutoFit/>
          </a:bodyPr>
          <a:lstStyle/>
          <a:p>
            <a:r>
              <a:rPr lang="ja-JP" altLang="en-US" sz="4400" dirty="0">
                <a:latin typeface="HG丸ｺﾞｼｯｸM-PRO" panose="020F0600000000000000" pitchFamily="50" charset="-128"/>
                <a:ea typeface="HG丸ｺﾞｼｯｸM-PRO" panose="020F0600000000000000" pitchFamily="50" charset="-128"/>
              </a:rPr>
              <a:t>行動の特徴も何が優れている</a:t>
            </a:r>
            <a:endParaRPr lang="en-US" altLang="ja-JP" sz="4400" dirty="0">
              <a:latin typeface="HG丸ｺﾞｼｯｸM-PRO" panose="020F0600000000000000" pitchFamily="50" charset="-128"/>
              <a:ea typeface="HG丸ｺﾞｼｯｸM-PRO" panose="020F0600000000000000" pitchFamily="50" charset="-128"/>
            </a:endParaRPr>
          </a:p>
          <a:p>
            <a:r>
              <a:rPr lang="ja-JP" altLang="en-US" sz="4400" dirty="0">
                <a:latin typeface="HG丸ｺﾞｼｯｸM-PRO" panose="020F0600000000000000" pitchFamily="50" charset="-128"/>
                <a:ea typeface="HG丸ｺﾞｼｯｸM-PRO" panose="020F0600000000000000" pitchFamily="50" charset="-128"/>
              </a:rPr>
              <a:t>ということは言えない。</a:t>
            </a:r>
            <a:endParaRPr kumimoji="1" lang="en-US" altLang="ja-JP" sz="4400" dirty="0">
              <a:latin typeface="HG丸ｺﾞｼｯｸM-PRO" panose="020F0600000000000000" pitchFamily="50" charset="-128"/>
              <a:ea typeface="HG丸ｺﾞｼｯｸM-PRO" panose="020F0600000000000000" pitchFamily="50" charset="-128"/>
            </a:endParaRPr>
          </a:p>
        </p:txBody>
      </p:sp>
      <p:sp>
        <p:nvSpPr>
          <p:cNvPr id="8" name="テキスト ボックス 7"/>
          <p:cNvSpPr txBox="1"/>
          <p:nvPr/>
        </p:nvSpPr>
        <p:spPr>
          <a:xfrm>
            <a:off x="155888" y="908720"/>
            <a:ext cx="3392275" cy="769441"/>
          </a:xfrm>
          <a:prstGeom prst="rect">
            <a:avLst/>
          </a:prstGeom>
          <a:noFill/>
        </p:spPr>
        <p:txBody>
          <a:bodyPr wrap="none" rtlCol="0">
            <a:spAutoFit/>
          </a:bodyPr>
          <a:lstStyle/>
          <a:p>
            <a:r>
              <a:rPr lang="en-US" altLang="ja-JP" sz="4400" b="1" dirty="0">
                <a:solidFill>
                  <a:srgbClr val="006600"/>
                </a:solidFill>
                <a:latin typeface="HG丸ｺﾞｼｯｸM-PRO" panose="020F0600000000000000" pitchFamily="50" charset="-128"/>
                <a:ea typeface="HG丸ｺﾞｼｯｸM-PRO" panose="020F0600000000000000" pitchFamily="50" charset="-128"/>
              </a:rPr>
              <a:t>【 </a:t>
            </a:r>
            <a:r>
              <a:rPr lang="ja-JP" altLang="en-US" sz="4400" b="1" dirty="0">
                <a:solidFill>
                  <a:srgbClr val="006600"/>
                </a:solidFill>
                <a:latin typeface="HG丸ｺﾞｼｯｸM-PRO" panose="020F0600000000000000" pitchFamily="50" charset="-128"/>
                <a:ea typeface="HG丸ｺﾞｼｯｸM-PRO" panose="020F0600000000000000" pitchFamily="50" charset="-128"/>
              </a:rPr>
              <a:t>まとめ </a:t>
            </a:r>
            <a:r>
              <a:rPr lang="en-US" altLang="ja-JP" sz="4400" b="1" dirty="0">
                <a:solidFill>
                  <a:srgbClr val="006600"/>
                </a:solidFill>
                <a:latin typeface="HG丸ｺﾞｼｯｸM-PRO" panose="020F0600000000000000" pitchFamily="50" charset="-128"/>
                <a:ea typeface="HG丸ｺﾞｼｯｸM-PRO" panose="020F0600000000000000" pitchFamily="50" charset="-128"/>
              </a:rPr>
              <a:t>】</a:t>
            </a:r>
            <a:endParaRPr kumimoji="1" lang="en-US" altLang="ja-JP" sz="4400" b="1" dirty="0">
              <a:solidFill>
                <a:srgbClr val="006600"/>
              </a:solidFill>
              <a:latin typeface="HG丸ｺﾞｼｯｸM-PRO" panose="020F0600000000000000" pitchFamily="50" charset="-128"/>
              <a:ea typeface="HG丸ｺﾞｼｯｸM-PRO" panose="020F0600000000000000" pitchFamily="50" charset="-128"/>
            </a:endParaRPr>
          </a:p>
        </p:txBody>
      </p:sp>
      <p:sp>
        <p:nvSpPr>
          <p:cNvPr id="2" name="正方形/長方形 1"/>
          <p:cNvSpPr/>
          <p:nvPr/>
        </p:nvSpPr>
        <p:spPr>
          <a:xfrm>
            <a:off x="395536" y="3789040"/>
            <a:ext cx="8280920" cy="2664296"/>
          </a:xfrm>
          <a:prstGeom prst="rect">
            <a:avLst/>
          </a:prstGeom>
          <a:solidFill>
            <a:srgbClr val="CCFF99"/>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39552" y="3861048"/>
            <a:ext cx="7992888" cy="2554545"/>
          </a:xfrm>
          <a:prstGeom prst="rect">
            <a:avLst/>
          </a:prstGeom>
          <a:noFill/>
        </p:spPr>
        <p:txBody>
          <a:bodyPr wrap="square" rtlCol="0">
            <a:spAutoFit/>
          </a:bodyPr>
          <a:lstStyle/>
          <a:p>
            <a:r>
              <a:rPr lang="ja-JP" altLang="en-US" sz="4000" dirty="0">
                <a:latin typeface="HG丸ｺﾞｼｯｸM-PRO" panose="020F0600000000000000" pitchFamily="50" charset="-128"/>
                <a:ea typeface="HG丸ｺﾞｼｯｸM-PRO" panose="020F0600000000000000" pitchFamily="50" charset="-128"/>
              </a:rPr>
              <a:t>自分の行動の特徴を知り、</a:t>
            </a:r>
            <a:r>
              <a:rPr lang="ja-JP" altLang="en-US" sz="4000" b="1" dirty="0">
                <a:solidFill>
                  <a:schemeClr val="accent6">
                    <a:lumMod val="75000"/>
                  </a:schemeClr>
                </a:solidFill>
                <a:latin typeface="HG丸ｺﾞｼｯｸM-PRO" panose="020F0600000000000000" pitchFamily="50" charset="-128"/>
                <a:ea typeface="HG丸ｺﾞｼｯｸM-PRO" panose="020F0600000000000000" pitchFamily="50" charset="-128"/>
              </a:rPr>
              <a:t>自分と異なる行動の特徴の人がいること</a:t>
            </a:r>
            <a:r>
              <a:rPr kumimoji="1" lang="ja-JP" altLang="en-US" sz="4000" dirty="0">
                <a:latin typeface="HG丸ｺﾞｼｯｸM-PRO" panose="020F0600000000000000" pitchFamily="50" charset="-128"/>
                <a:ea typeface="HG丸ｺﾞｼｯｸM-PRO" panose="020F0600000000000000" pitchFamily="50" charset="-128"/>
              </a:rPr>
              <a:t>を知った上で行動することが大切です。</a:t>
            </a:r>
            <a:endParaRPr kumimoji="1" lang="en-US" altLang="ja-JP" sz="40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行動診断</a:t>
            </a:r>
            <a:r>
              <a:rPr kumimoji="1" lang="ja-JP" altLang="en-US" sz="2400" b="1" dirty="0">
                <a:latin typeface="HG丸ｺﾞｼｯｸM-PRO" panose="020F0600000000000000" pitchFamily="50" charset="-128"/>
                <a:ea typeface="HG丸ｺﾞｼｯｸM-PRO" panose="020F0600000000000000" pitchFamily="50" charset="-128"/>
              </a:rPr>
              <a:t>での注意</a:t>
            </a:r>
          </a:p>
        </p:txBody>
      </p:sp>
    </p:spTree>
    <p:extLst>
      <p:ext uri="{BB962C8B-B14F-4D97-AF65-F5344CB8AC3E}">
        <p14:creationId xmlns:p14="http://schemas.microsoft.com/office/powerpoint/2010/main" val="4079017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1641" y="-27384"/>
            <a:ext cx="10392153" cy="6934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660" y="499517"/>
            <a:ext cx="4319587"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3948" y="1556792"/>
            <a:ext cx="20701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テキスト ボックス 5"/>
          <p:cNvSpPr txBox="1"/>
          <p:nvPr/>
        </p:nvSpPr>
        <p:spPr>
          <a:xfrm>
            <a:off x="363363" y="161625"/>
            <a:ext cx="1345240" cy="369332"/>
          </a:xfrm>
          <a:prstGeom prst="rect">
            <a:avLst/>
          </a:prstGeom>
          <a:noFill/>
        </p:spPr>
        <p:txBody>
          <a:bodyPr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適 性 診 断</a:t>
            </a:r>
          </a:p>
        </p:txBody>
      </p:sp>
      <p:sp>
        <p:nvSpPr>
          <p:cNvPr id="10" name="テキスト ボックス 9"/>
          <p:cNvSpPr txBox="1"/>
          <p:nvPr/>
        </p:nvSpPr>
        <p:spPr>
          <a:xfrm>
            <a:off x="323528" y="2420888"/>
            <a:ext cx="3600400" cy="646331"/>
          </a:xfrm>
          <a:prstGeom prst="rect">
            <a:avLst/>
          </a:prstGeom>
          <a:solidFill>
            <a:schemeClr val="bg1"/>
          </a:solid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① </a:t>
            </a:r>
            <a:r>
              <a:rPr kumimoji="1" lang="ja-JP" altLang="en-US" sz="3600" dirty="0">
                <a:latin typeface="HG丸ｺﾞｼｯｸM-PRO" panose="020F0600000000000000" pitchFamily="50" charset="-128"/>
                <a:ea typeface="HG丸ｺﾞｼｯｸM-PRO" panose="020F0600000000000000" pitchFamily="50" charset="-128"/>
              </a:rPr>
              <a:t>性 格 診 断</a:t>
            </a:r>
          </a:p>
        </p:txBody>
      </p:sp>
      <p:sp>
        <p:nvSpPr>
          <p:cNvPr id="11" name="テキスト ボックス 10"/>
          <p:cNvSpPr txBox="1"/>
          <p:nvPr/>
        </p:nvSpPr>
        <p:spPr>
          <a:xfrm>
            <a:off x="326772" y="3717032"/>
            <a:ext cx="4605268" cy="646331"/>
          </a:xfrm>
          <a:prstGeom prst="rect">
            <a:avLst/>
          </a:prstGeom>
          <a:solidFill>
            <a:schemeClr val="bg1"/>
          </a:solidFill>
        </p:spPr>
        <p:txBody>
          <a:bodyPr wrap="square" rtlCol="0">
            <a:spAutoFit/>
          </a:bodyPr>
          <a:lstStyle/>
          <a:p>
            <a:r>
              <a:rPr kumimoji="1" lang="ja-JP" altLang="en-US" sz="3600" dirty="0">
                <a:latin typeface="HG丸ｺﾞｼｯｸM-PRO" panose="020F0600000000000000" pitchFamily="50" charset="-128"/>
                <a:ea typeface="HG丸ｺﾞｼｯｸM-PRO" panose="020F0600000000000000" pitchFamily="50" charset="-128"/>
              </a:rPr>
              <a:t>② 行動診断</a:t>
            </a:r>
          </a:p>
        </p:txBody>
      </p:sp>
      <p:sp>
        <p:nvSpPr>
          <p:cNvPr id="12" name="テキスト ボックス 11"/>
          <p:cNvSpPr txBox="1"/>
          <p:nvPr/>
        </p:nvSpPr>
        <p:spPr>
          <a:xfrm>
            <a:off x="323529" y="5085184"/>
            <a:ext cx="4608512" cy="646331"/>
          </a:xfrm>
          <a:prstGeom prst="rect">
            <a:avLst/>
          </a:prstGeom>
          <a:solidFill>
            <a:schemeClr val="bg1"/>
          </a:solidFill>
        </p:spPr>
        <p:txBody>
          <a:bodyPr wrap="square" rtlCol="0">
            <a:spAutoFit/>
          </a:bodyPr>
          <a:lstStyle/>
          <a:p>
            <a:r>
              <a:rPr kumimoji="1" lang="ja-JP" altLang="en-US" sz="3600" dirty="0">
                <a:latin typeface="HG丸ｺﾞｼｯｸM-PRO" panose="020F0600000000000000" pitchFamily="50" charset="-128"/>
                <a:ea typeface="HG丸ｺﾞｼｯｸM-PRO" panose="020F0600000000000000" pitchFamily="50" charset="-128"/>
              </a:rPr>
              <a:t>③ 適職・適学診断</a:t>
            </a:r>
          </a:p>
        </p:txBody>
      </p:sp>
      <p:pic>
        <p:nvPicPr>
          <p:cNvPr id="3" name="図 2">
            <a:extLst>
              <a:ext uri="{FF2B5EF4-FFF2-40B4-BE49-F238E27FC236}">
                <a16:creationId xmlns:a16="http://schemas.microsoft.com/office/drawing/2014/main" id="{2F1E12F2-7AE2-4FDB-A99F-FB7A89571E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739257">
            <a:off x="5326467" y="1991109"/>
            <a:ext cx="2731036" cy="3864761"/>
          </a:xfrm>
          <a:prstGeom prst="rect">
            <a:avLst/>
          </a:prstGeom>
          <a:ln w="3175">
            <a:solidFill>
              <a:schemeClr val="tx1"/>
            </a:solidFill>
          </a:ln>
        </p:spPr>
      </p:pic>
      <p:pic>
        <p:nvPicPr>
          <p:cNvPr id="17" name="図 16">
            <a:extLst>
              <a:ext uri="{FF2B5EF4-FFF2-40B4-BE49-F238E27FC236}">
                <a16:creationId xmlns:a16="http://schemas.microsoft.com/office/drawing/2014/main" id="{2581FE63-40C2-40F1-87AA-2AC8649686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58760">
            <a:off x="6083145" y="2167926"/>
            <a:ext cx="2731036" cy="3864761"/>
          </a:xfrm>
          <a:prstGeom prst="rect">
            <a:avLst/>
          </a:prstGeom>
          <a:ln w="3175">
            <a:solidFill>
              <a:schemeClr val="tx1"/>
            </a:solidFill>
          </a:ln>
        </p:spPr>
      </p:pic>
    </p:spTree>
    <p:extLst>
      <p:ext uri="{BB962C8B-B14F-4D97-AF65-F5344CB8AC3E}">
        <p14:creationId xmlns:p14="http://schemas.microsoft.com/office/powerpoint/2010/main" val="396158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1880828"/>
            <a:ext cx="9144000" cy="3096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251520" y="2564904"/>
            <a:ext cx="8209227"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あなたを一言でいうと？</a:t>
            </a:r>
            <a:endParaRPr lang="en-US" altLang="ja-JP"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endParaRPr>
          </a:p>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　キャッチフレーズ</a:t>
            </a:r>
          </a:p>
        </p:txBody>
      </p:sp>
    </p:spTree>
    <p:extLst>
      <p:ext uri="{BB962C8B-B14F-4D97-AF65-F5344CB8AC3E}">
        <p14:creationId xmlns:p14="http://schemas.microsoft.com/office/powerpoint/2010/main" val="573573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25D45FE4-914E-4929-BD8A-BD0D454E91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824" y="314807"/>
            <a:ext cx="4341264" cy="6143436"/>
          </a:xfrm>
          <a:prstGeom prst="rect">
            <a:avLst/>
          </a:prstGeom>
          <a:ln w="6350">
            <a:solidFill>
              <a:schemeClr val="tx1"/>
            </a:solidFill>
          </a:ln>
        </p:spPr>
      </p:pic>
      <p:sp>
        <p:nvSpPr>
          <p:cNvPr id="6" name="正方形/長方形 5"/>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あなたを一言でいうと</a:t>
            </a:r>
          </a:p>
        </p:txBody>
      </p:sp>
      <p:sp>
        <p:nvSpPr>
          <p:cNvPr id="9" name="正方形/長方形 8">
            <a:extLst>
              <a:ext uri="{FF2B5EF4-FFF2-40B4-BE49-F238E27FC236}">
                <a16:creationId xmlns:a16="http://schemas.microsoft.com/office/drawing/2014/main" id="{98E224D9-4B25-4C33-9C42-4D8B5FC61D4D}"/>
              </a:ext>
            </a:extLst>
          </p:cNvPr>
          <p:cNvSpPr/>
          <p:nvPr/>
        </p:nvSpPr>
        <p:spPr>
          <a:xfrm>
            <a:off x="6042604" y="503896"/>
            <a:ext cx="2849876" cy="908879"/>
          </a:xfrm>
          <a:prstGeom prst="rect">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コネクタ 9">
            <a:extLst>
              <a:ext uri="{FF2B5EF4-FFF2-40B4-BE49-F238E27FC236}">
                <a16:creationId xmlns:a16="http://schemas.microsoft.com/office/drawing/2014/main" id="{F5334A56-DE3E-43F0-880A-5FCD8DF57BA2}"/>
              </a:ext>
            </a:extLst>
          </p:cNvPr>
          <p:cNvCxnSpPr>
            <a:cxnSpLocks/>
            <a:stCxn id="9" idx="1"/>
          </p:cNvCxnSpPr>
          <p:nvPr/>
        </p:nvCxnSpPr>
        <p:spPr>
          <a:xfrm flipH="1">
            <a:off x="4139952" y="958336"/>
            <a:ext cx="1902652" cy="1030504"/>
          </a:xfrm>
          <a:prstGeom prst="line">
            <a:avLst/>
          </a:prstGeom>
          <a:ln w="31750">
            <a:solidFill>
              <a:srgbClr val="006600"/>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67D3BCFC-B286-4677-BCFD-5AE21AF389E9}"/>
              </a:ext>
            </a:extLst>
          </p:cNvPr>
          <p:cNvSpPr txBox="1"/>
          <p:nvPr/>
        </p:nvSpPr>
        <p:spPr>
          <a:xfrm>
            <a:off x="257787" y="1047339"/>
            <a:ext cx="4032448" cy="584775"/>
          </a:xfrm>
          <a:prstGeom prst="rect">
            <a:avLst/>
          </a:prstGeom>
          <a:noFill/>
        </p:spPr>
        <p:txBody>
          <a:bodyPr wrap="square" rtlCol="0">
            <a:spAutoFit/>
          </a:bodyPr>
          <a:lstStyle/>
          <a:p>
            <a:r>
              <a:rPr lang="ja-JP" altLang="en-US" sz="3200" b="1" dirty="0">
                <a:latin typeface="HG丸ｺﾞｼｯｸM-PRO" panose="020F0600000000000000" pitchFamily="50" charset="-128"/>
                <a:ea typeface="HG丸ｺﾞｼｯｸM-PRO" panose="020F0600000000000000" pitchFamily="50" charset="-128"/>
              </a:rPr>
              <a:t>性格＝</a:t>
            </a:r>
            <a:r>
              <a:rPr lang="ja-JP" altLang="en-US" sz="3200" b="1" dirty="0">
                <a:solidFill>
                  <a:srgbClr val="006600"/>
                </a:solidFill>
                <a:latin typeface="HG丸ｺﾞｼｯｸM-PRO" panose="020F0600000000000000" pitchFamily="50" charset="-128"/>
                <a:ea typeface="HG丸ｺﾞｼｯｸM-PRO" panose="020F0600000000000000" pitchFamily="50" charset="-128"/>
              </a:rPr>
              <a:t>内面のあなた</a:t>
            </a:r>
            <a:endParaRPr lang="en-US" altLang="ja-JP" sz="3200" b="1" dirty="0">
              <a:solidFill>
                <a:srgbClr val="006600"/>
              </a:solidFill>
              <a:latin typeface="HG丸ｺﾞｼｯｸM-PRO" panose="020F0600000000000000" pitchFamily="50" charset="-128"/>
              <a:ea typeface="HG丸ｺﾞｼｯｸM-PRO" panose="020F0600000000000000" pitchFamily="50" charset="-128"/>
            </a:endParaRPr>
          </a:p>
        </p:txBody>
      </p:sp>
      <p:sp>
        <p:nvSpPr>
          <p:cNvPr id="13" name="テキスト ボックス 12">
            <a:extLst>
              <a:ext uri="{FF2B5EF4-FFF2-40B4-BE49-F238E27FC236}">
                <a16:creationId xmlns:a16="http://schemas.microsoft.com/office/drawing/2014/main" id="{B8EDE04A-B7C0-429D-9448-4055D3EAA6B7}"/>
              </a:ext>
            </a:extLst>
          </p:cNvPr>
          <p:cNvSpPr txBox="1"/>
          <p:nvPr/>
        </p:nvSpPr>
        <p:spPr>
          <a:xfrm>
            <a:off x="257787" y="2421779"/>
            <a:ext cx="4032448" cy="584775"/>
          </a:xfrm>
          <a:prstGeom prst="rect">
            <a:avLst/>
          </a:prstGeom>
          <a:noFill/>
        </p:spPr>
        <p:txBody>
          <a:bodyPr wrap="square" rtlCol="0">
            <a:spAutoFit/>
          </a:bodyPr>
          <a:lstStyle/>
          <a:p>
            <a:r>
              <a:rPr lang="ja-JP" altLang="en-US" sz="3200" b="1" dirty="0">
                <a:latin typeface="HG丸ｺﾞｼｯｸM-PRO" panose="020F0600000000000000" pitchFamily="50" charset="-128"/>
                <a:ea typeface="HG丸ｺﾞｼｯｸM-PRO" panose="020F0600000000000000" pitchFamily="50" charset="-128"/>
              </a:rPr>
              <a:t>行動＝</a:t>
            </a:r>
            <a:r>
              <a:rPr lang="ja-JP" altLang="en-US" sz="3200" b="1" dirty="0">
                <a:solidFill>
                  <a:srgbClr val="006600"/>
                </a:solidFill>
                <a:latin typeface="HG丸ｺﾞｼｯｸM-PRO" panose="020F0600000000000000" pitchFamily="50" charset="-128"/>
                <a:ea typeface="HG丸ｺﾞｼｯｸM-PRO" panose="020F0600000000000000" pitchFamily="50" charset="-128"/>
              </a:rPr>
              <a:t>外面のあなた</a:t>
            </a:r>
            <a:endParaRPr lang="en-US" altLang="ja-JP" sz="3200" b="1" dirty="0">
              <a:solidFill>
                <a:srgbClr val="006600"/>
              </a:solidFill>
              <a:latin typeface="HG丸ｺﾞｼｯｸM-PRO" panose="020F0600000000000000" pitchFamily="50" charset="-128"/>
              <a:ea typeface="HG丸ｺﾞｼｯｸM-PRO" panose="020F0600000000000000" pitchFamily="50" charset="-128"/>
            </a:endParaRPr>
          </a:p>
        </p:txBody>
      </p:sp>
      <p:sp>
        <p:nvSpPr>
          <p:cNvPr id="5" name="テキスト ボックス 4">
            <a:extLst>
              <a:ext uri="{FF2B5EF4-FFF2-40B4-BE49-F238E27FC236}">
                <a16:creationId xmlns:a16="http://schemas.microsoft.com/office/drawing/2014/main" id="{B35F1B26-622B-42B6-8D9E-E36E88966966}"/>
              </a:ext>
            </a:extLst>
          </p:cNvPr>
          <p:cNvSpPr txBox="1"/>
          <p:nvPr/>
        </p:nvSpPr>
        <p:spPr>
          <a:xfrm>
            <a:off x="1824215" y="1703781"/>
            <a:ext cx="646331" cy="646331"/>
          </a:xfrm>
          <a:prstGeom prst="rect">
            <a:avLst/>
          </a:prstGeom>
          <a:noFill/>
        </p:spPr>
        <p:txBody>
          <a:bodyPr wrap="none" rtlCol="0">
            <a:spAutoFit/>
          </a:bodyPr>
          <a:lstStyle/>
          <a:p>
            <a:r>
              <a:rPr kumimoji="1" lang="en-US" altLang="ja-JP" sz="3600" b="1" dirty="0"/>
              <a:t>×</a:t>
            </a:r>
            <a:endParaRPr kumimoji="1" lang="ja-JP" altLang="en-US" sz="3600" b="1" dirty="0"/>
          </a:p>
        </p:txBody>
      </p:sp>
      <p:sp>
        <p:nvSpPr>
          <p:cNvPr id="8" name="テキスト ボックス 7">
            <a:extLst>
              <a:ext uri="{FF2B5EF4-FFF2-40B4-BE49-F238E27FC236}">
                <a16:creationId xmlns:a16="http://schemas.microsoft.com/office/drawing/2014/main" id="{F616DC3B-BD36-474D-96C7-FA968A2ACA25}"/>
              </a:ext>
            </a:extLst>
          </p:cNvPr>
          <p:cNvSpPr txBox="1"/>
          <p:nvPr/>
        </p:nvSpPr>
        <p:spPr>
          <a:xfrm>
            <a:off x="257787" y="3573016"/>
            <a:ext cx="4032448" cy="3600986"/>
          </a:xfrm>
          <a:prstGeom prst="rect">
            <a:avLst/>
          </a:prstGeom>
          <a:noFill/>
        </p:spPr>
        <p:txBody>
          <a:bodyPr wrap="square" rtlCol="0">
            <a:spAutoFit/>
          </a:bodyPr>
          <a:lstStyle/>
          <a:p>
            <a:r>
              <a:rPr kumimoji="1" lang="ja-JP" altLang="en-US" sz="3200" dirty="0">
                <a:solidFill>
                  <a:schemeClr val="accent6">
                    <a:lumMod val="75000"/>
                  </a:schemeClr>
                </a:solidFill>
              </a:rPr>
              <a:t>自分らしい考え方</a:t>
            </a:r>
            <a:r>
              <a:rPr kumimoji="1" lang="ja-JP" altLang="en-US" sz="3200" dirty="0"/>
              <a:t>と</a:t>
            </a:r>
            <a:endParaRPr kumimoji="1" lang="en-US" altLang="ja-JP" sz="3200" dirty="0"/>
          </a:p>
          <a:p>
            <a:r>
              <a:rPr kumimoji="1" lang="ja-JP" altLang="en-US" sz="3200" dirty="0">
                <a:solidFill>
                  <a:schemeClr val="accent6">
                    <a:lumMod val="75000"/>
                  </a:schemeClr>
                </a:solidFill>
              </a:rPr>
              <a:t>自分に合った行動</a:t>
            </a:r>
            <a:r>
              <a:rPr kumimoji="1" lang="ja-JP" altLang="en-US" sz="3200" dirty="0"/>
              <a:t>を、</a:t>
            </a:r>
            <a:endParaRPr kumimoji="1" lang="en-US" altLang="ja-JP" sz="3200" dirty="0"/>
          </a:p>
          <a:p>
            <a:r>
              <a:rPr kumimoji="1" lang="ja-JP" altLang="en-US" sz="3200" dirty="0"/>
              <a:t>心掛ける。</a:t>
            </a:r>
            <a:endParaRPr kumimoji="1" lang="en-US" altLang="ja-JP" sz="3200" dirty="0"/>
          </a:p>
          <a:p>
            <a:endParaRPr lang="en-US" altLang="ja-JP" sz="3200" dirty="0"/>
          </a:p>
          <a:p>
            <a:r>
              <a:rPr kumimoji="1" lang="ja-JP" altLang="en-US" sz="3600" dirty="0"/>
              <a:t>＝</a:t>
            </a:r>
            <a:r>
              <a:rPr kumimoji="1" lang="ja-JP" altLang="en-US" sz="3600" dirty="0">
                <a:solidFill>
                  <a:schemeClr val="accent6">
                    <a:lumMod val="75000"/>
                  </a:schemeClr>
                </a:solidFill>
              </a:rPr>
              <a:t>結果が変わる！</a:t>
            </a:r>
            <a:endParaRPr kumimoji="1" lang="en-US" altLang="ja-JP" sz="3600" dirty="0">
              <a:solidFill>
                <a:schemeClr val="accent6">
                  <a:lumMod val="75000"/>
                </a:schemeClr>
              </a:solidFill>
            </a:endParaRPr>
          </a:p>
          <a:p>
            <a:endParaRPr kumimoji="1" lang="en-US" altLang="ja-JP" sz="3200" dirty="0"/>
          </a:p>
          <a:p>
            <a:endParaRPr kumimoji="1" lang="ja-JP" altLang="en-US" sz="3200" dirty="0"/>
          </a:p>
        </p:txBody>
      </p:sp>
    </p:spTree>
    <p:extLst>
      <p:ext uri="{BB962C8B-B14F-4D97-AF65-F5344CB8AC3E}">
        <p14:creationId xmlns:p14="http://schemas.microsoft.com/office/powerpoint/2010/main" val="1916130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1880828"/>
            <a:ext cx="9144000" cy="3096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251520" y="2564904"/>
            <a:ext cx="8209227"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適職・適学診断の結果</a:t>
            </a:r>
            <a:endParaRPr lang="en-US" altLang="ja-JP"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endParaRPr>
          </a:p>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　　　　　を見てみよう</a:t>
            </a:r>
          </a:p>
        </p:txBody>
      </p:sp>
    </p:spTree>
    <p:extLst>
      <p:ext uri="{BB962C8B-B14F-4D97-AF65-F5344CB8AC3E}">
        <p14:creationId xmlns:p14="http://schemas.microsoft.com/office/powerpoint/2010/main" val="1768861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9" name="Picture 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6575" y="1556792"/>
            <a:ext cx="4689475" cy="4615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テキスト ボックス 5"/>
          <p:cNvSpPr txBox="1"/>
          <p:nvPr/>
        </p:nvSpPr>
        <p:spPr>
          <a:xfrm>
            <a:off x="35496" y="1700808"/>
            <a:ext cx="4032448" cy="954107"/>
          </a:xfrm>
          <a:prstGeom prst="rect">
            <a:avLst/>
          </a:prstGeom>
          <a:noFill/>
        </p:spPr>
        <p:txBody>
          <a:bodyPr wrap="square" rtlCol="0">
            <a:spAutoFit/>
          </a:bodyPr>
          <a:lstStyle/>
          <a:p>
            <a:r>
              <a:rPr lang="ja-JP" altLang="en-US" sz="2800" dirty="0">
                <a:latin typeface="HG丸ｺﾞｼｯｸM-PRO" panose="020F0600000000000000" pitchFamily="50" charset="-128"/>
                <a:ea typeface="HG丸ｺﾞｼｯｸM-PRO" panose="020F0600000000000000" pitchFamily="50" charset="-128"/>
              </a:rPr>
              <a:t>・興味のタイプを６つ　</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　に分けています。</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10" name="テキスト ボックス 9"/>
          <p:cNvSpPr txBox="1"/>
          <p:nvPr/>
        </p:nvSpPr>
        <p:spPr>
          <a:xfrm>
            <a:off x="35496" y="2906941"/>
            <a:ext cx="4032448" cy="1815882"/>
          </a:xfrm>
          <a:prstGeom prst="rect">
            <a:avLst/>
          </a:prstGeom>
          <a:noFill/>
        </p:spPr>
        <p:txBody>
          <a:bodyPr wrap="square" rtlCol="0">
            <a:spAutoFit/>
          </a:bodyPr>
          <a:lstStyle/>
          <a:p>
            <a:r>
              <a:rPr lang="ja-JP" altLang="en-US" sz="2800" dirty="0">
                <a:latin typeface="HG丸ｺﾞｼｯｸM-PRO" panose="020F0600000000000000" pitchFamily="50" charset="-128"/>
                <a:ea typeface="HG丸ｺﾞｼｯｸM-PRO" panose="020F0600000000000000" pitchFamily="50" charset="-128"/>
              </a:rPr>
              <a:t>・外側の円は、</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　</a:t>
            </a:r>
            <a:r>
              <a:rPr lang="ja-JP" altLang="en-US" sz="2800" b="1" dirty="0">
                <a:solidFill>
                  <a:srgbClr val="006600"/>
                </a:solidFill>
                <a:latin typeface="HG丸ｺﾞｼｯｸM-PRO" panose="020F0600000000000000" pitchFamily="50" charset="-128"/>
                <a:ea typeface="HG丸ｺﾞｼｯｸM-PRO" panose="020F0600000000000000" pitchFamily="50" charset="-128"/>
              </a:rPr>
              <a:t>どんなものに興味を</a:t>
            </a:r>
            <a:endParaRPr lang="en-US" altLang="ja-JP" sz="2800" b="1" dirty="0">
              <a:solidFill>
                <a:srgbClr val="006600"/>
              </a:solidFill>
              <a:latin typeface="HG丸ｺﾞｼｯｸM-PRO" panose="020F0600000000000000" pitchFamily="50" charset="-128"/>
              <a:ea typeface="HG丸ｺﾞｼｯｸM-PRO" panose="020F0600000000000000" pitchFamily="50" charset="-128"/>
            </a:endParaRPr>
          </a:p>
          <a:p>
            <a:r>
              <a:rPr lang="ja-JP" altLang="en-US" sz="2800" b="1" dirty="0">
                <a:solidFill>
                  <a:srgbClr val="006600"/>
                </a:solidFill>
                <a:latin typeface="HG丸ｺﾞｼｯｸM-PRO" panose="020F0600000000000000" pitchFamily="50" charset="-128"/>
                <a:ea typeface="HG丸ｺﾞｼｯｸM-PRO" panose="020F0600000000000000" pitchFamily="50" charset="-128"/>
              </a:rPr>
              <a:t>　持ちやすいか</a:t>
            </a:r>
            <a:r>
              <a:rPr lang="ja-JP" altLang="en-US" sz="2800" dirty="0">
                <a:latin typeface="HG丸ｺﾞｼｯｸM-PRO" panose="020F0600000000000000" pitchFamily="50" charset="-128"/>
                <a:ea typeface="HG丸ｺﾞｼｯｸM-PRO" panose="020F0600000000000000" pitchFamily="50" charset="-128"/>
              </a:rPr>
              <a:t>を表し</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　ています。</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2" name="正方形/長方形 1"/>
          <p:cNvSpPr/>
          <p:nvPr/>
        </p:nvSpPr>
        <p:spPr>
          <a:xfrm>
            <a:off x="4202908" y="980728"/>
            <a:ext cx="2169292"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35496" y="889556"/>
            <a:ext cx="5715026" cy="523220"/>
          </a:xfrm>
          <a:prstGeom prst="rect">
            <a:avLst/>
          </a:prstGeom>
          <a:noFill/>
        </p:spPr>
        <p:txBody>
          <a:bodyPr wrap="none" rtlCol="0">
            <a:spAutoFit/>
          </a:bodyPr>
          <a:lstStyle/>
          <a:p>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a:t>
            </a:r>
            <a:r>
              <a:rPr lang="ja-JP" altLang="en-US" sz="2800" b="1" dirty="0">
                <a:solidFill>
                  <a:srgbClr val="006600"/>
                </a:solidFill>
                <a:latin typeface="HG丸ｺﾞｼｯｸM-PRO" panose="020F0600000000000000" pitchFamily="50" charset="-128"/>
                <a:ea typeface="HG丸ｺﾞｼｯｸM-PRO" panose="020F0600000000000000" pitchFamily="50" charset="-128"/>
              </a:rPr>
              <a:t>適職・適学診断グラフ</a:t>
            </a:r>
            <a:r>
              <a:rPr kumimoji="1" lang="ja-JP" altLang="en-US" sz="2800" b="1" dirty="0">
                <a:solidFill>
                  <a:srgbClr val="006600"/>
                </a:solidFill>
                <a:latin typeface="HG丸ｺﾞｼｯｸM-PRO" panose="020F0600000000000000" pitchFamily="50" charset="-128"/>
                <a:ea typeface="HG丸ｺﾞｼｯｸM-PRO" panose="020F0600000000000000" pitchFamily="50" charset="-128"/>
              </a:rPr>
              <a:t>の見方 </a:t>
            </a:r>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a:t>
            </a:r>
            <a:endParaRPr kumimoji="1" lang="ja-JP" altLang="en-US" sz="2800" b="1" dirty="0">
              <a:solidFill>
                <a:srgbClr val="006600"/>
              </a:solidFill>
              <a:latin typeface="HG丸ｺﾞｼｯｸM-PRO" panose="020F0600000000000000" pitchFamily="50" charset="-128"/>
              <a:ea typeface="HG丸ｺﾞｼｯｸM-PRO" panose="020F0600000000000000" pitchFamily="50" charset="-128"/>
            </a:endParaRPr>
          </a:p>
        </p:txBody>
      </p:sp>
      <p:sp>
        <p:nvSpPr>
          <p:cNvPr id="11" name="正方形/長方形 10"/>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適職・適学診断について</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9" name="円/楕円 8"/>
          <p:cNvSpPr/>
          <p:nvPr/>
        </p:nvSpPr>
        <p:spPr>
          <a:xfrm>
            <a:off x="4788024" y="1988840"/>
            <a:ext cx="3744416" cy="3744416"/>
          </a:xfrm>
          <a:prstGeom prst="ellipse">
            <a:avLst/>
          </a:prstGeom>
          <a:noFill/>
          <a:ln w="276225">
            <a:solidFill>
              <a:schemeClr val="accent6">
                <a:lumMod val="75000"/>
                <a:alpha val="3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p:nvSpPr>
        <p:spPr>
          <a:xfrm>
            <a:off x="6804248" y="310344"/>
            <a:ext cx="648072" cy="670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3131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500"/>
                                        <p:tgtEl>
                                          <p:spTgt spid="9"/>
                                        </p:tgtEl>
                                      </p:cBhvr>
                                    </p:animEffect>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500" tmFilter="0, 0; .2, .5; .8, .5; 1, 0"/>
                                        <p:tgtEl>
                                          <p:spTgt spid="9"/>
                                        </p:tgtEl>
                                      </p:cBhvr>
                                    </p:animEffect>
                                    <p:animScale>
                                      <p:cBhvr>
                                        <p:cTn id="11"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5" y="0"/>
            <a:ext cx="915292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latin typeface="HG丸ｺﾞｼｯｸM-PRO" panose="020F0600000000000000" pitchFamily="50" charset="-128"/>
                <a:ea typeface="HG丸ｺﾞｼｯｸM-PRO" panose="020F0600000000000000" pitchFamily="50" charset="-128"/>
              </a:rPr>
              <a:t>興味の持ち方と仕事ついて</a:t>
            </a:r>
          </a:p>
        </p:txBody>
      </p:sp>
      <p:sp>
        <p:nvSpPr>
          <p:cNvPr id="6" name="テキスト ボックス 5"/>
          <p:cNvSpPr txBox="1"/>
          <p:nvPr/>
        </p:nvSpPr>
        <p:spPr>
          <a:xfrm>
            <a:off x="251520" y="1609636"/>
            <a:ext cx="8784976" cy="3046988"/>
          </a:xfrm>
          <a:prstGeom prst="rect">
            <a:avLst/>
          </a:prstGeom>
          <a:noFill/>
        </p:spPr>
        <p:txBody>
          <a:bodyPr wrap="square" rtlCol="0">
            <a:spAutoFit/>
          </a:bodyPr>
          <a:lstStyle/>
          <a:p>
            <a:r>
              <a:rPr lang="ja-JP" altLang="en-US" sz="2800" dirty="0">
                <a:latin typeface="HG丸ｺﾞｼｯｸM-PRO" panose="020F0600000000000000" pitchFamily="50" charset="-128"/>
                <a:ea typeface="HG丸ｺﾞｼｯｸM-PRO" panose="020F0600000000000000" pitchFamily="50" charset="-128"/>
              </a:rPr>
              <a:t>適職診断の結果に出ている </a:t>
            </a:r>
            <a:r>
              <a:rPr lang="ja-JP" altLang="en-US" sz="2800" b="1" dirty="0">
                <a:solidFill>
                  <a:srgbClr val="006600"/>
                </a:solidFill>
                <a:latin typeface="HG丸ｺﾞｼｯｸM-PRO" panose="020F0600000000000000" pitchFamily="50" charset="-128"/>
                <a:ea typeface="HG丸ｺﾞｼｯｸM-PRO" panose="020F0600000000000000" pitchFamily="50" charset="-128"/>
              </a:rPr>
              <a:t>仕事に必要であったり、関係する代表的な学問 </a:t>
            </a:r>
            <a:r>
              <a:rPr lang="ja-JP" altLang="en-US" sz="2800" dirty="0">
                <a:latin typeface="HG丸ｺﾞｼｯｸM-PRO" panose="020F0600000000000000" pitchFamily="50" charset="-128"/>
                <a:ea typeface="HG丸ｺﾞｼｯｸM-PRO" panose="020F0600000000000000" pitchFamily="50" charset="-128"/>
              </a:rPr>
              <a:t>が書かれています。</a:t>
            </a:r>
            <a:endParaRPr lang="en-US" altLang="ja-JP" sz="2800" dirty="0">
              <a:latin typeface="HG丸ｺﾞｼｯｸM-PRO" panose="020F0600000000000000" pitchFamily="50" charset="-128"/>
              <a:ea typeface="HG丸ｺﾞｼｯｸM-PRO" panose="020F0600000000000000" pitchFamily="50" charset="-128"/>
            </a:endParaRPr>
          </a:p>
          <a:p>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仕事によっては、資格が必要なものもあります。</a:t>
            </a:r>
            <a:endParaRPr lang="en-US" altLang="ja-JP" sz="2800" dirty="0">
              <a:latin typeface="HG丸ｺﾞｼｯｸM-PRO" panose="020F0600000000000000" pitchFamily="50" charset="-128"/>
              <a:ea typeface="HG丸ｺﾞｼｯｸM-PRO" panose="020F0600000000000000" pitchFamily="50" charset="-128"/>
            </a:endParaRPr>
          </a:p>
          <a:p>
            <a:endParaRPr lang="en-US" altLang="ja-JP" sz="12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気になる仕事を見つけたら、</a:t>
            </a:r>
            <a:r>
              <a:rPr lang="ja-JP" altLang="en-US" sz="2800" b="1" dirty="0">
                <a:solidFill>
                  <a:srgbClr val="006600"/>
                </a:solidFill>
                <a:latin typeface="HG丸ｺﾞｼｯｸM-PRO" panose="020F0600000000000000" pitchFamily="50" charset="-128"/>
                <a:ea typeface="HG丸ｺﾞｼｯｸM-PRO" panose="020F0600000000000000" pitchFamily="50" charset="-128"/>
              </a:rPr>
              <a:t>すぐにどんな仕事</a:t>
            </a:r>
            <a:endParaRPr lang="en-US" altLang="ja-JP" sz="2800" b="1" dirty="0">
              <a:solidFill>
                <a:srgbClr val="006600"/>
              </a:solidFill>
              <a:latin typeface="HG丸ｺﾞｼｯｸM-PRO" panose="020F0600000000000000" pitchFamily="50" charset="-128"/>
              <a:ea typeface="HG丸ｺﾞｼｯｸM-PRO" panose="020F0600000000000000" pitchFamily="50" charset="-128"/>
            </a:endParaRPr>
          </a:p>
          <a:p>
            <a:endParaRPr lang="en-US" altLang="ja-JP" sz="1200" b="1" dirty="0">
              <a:solidFill>
                <a:srgbClr val="006600"/>
              </a:solidFill>
              <a:latin typeface="HG丸ｺﾞｼｯｸM-PRO" panose="020F0600000000000000" pitchFamily="50" charset="-128"/>
              <a:ea typeface="HG丸ｺﾞｼｯｸM-PRO" panose="020F0600000000000000" pitchFamily="50" charset="-128"/>
            </a:endParaRPr>
          </a:p>
          <a:p>
            <a:r>
              <a:rPr lang="ja-JP" altLang="en-US" sz="2800" b="1" dirty="0" err="1">
                <a:solidFill>
                  <a:srgbClr val="006600"/>
                </a:solidFill>
                <a:latin typeface="HG丸ｺﾞｼｯｸM-PRO" panose="020F0600000000000000" pitchFamily="50" charset="-128"/>
                <a:ea typeface="HG丸ｺﾞｼｯｸM-PRO" panose="020F0600000000000000" pitchFamily="50" charset="-128"/>
              </a:rPr>
              <a:t>なのかを</a:t>
            </a:r>
            <a:r>
              <a:rPr lang="ja-JP" altLang="en-US" sz="2800" b="1" dirty="0">
                <a:solidFill>
                  <a:srgbClr val="006600"/>
                </a:solidFill>
                <a:latin typeface="HG丸ｺﾞｼｯｸM-PRO" panose="020F0600000000000000" pitchFamily="50" charset="-128"/>
                <a:ea typeface="HG丸ｺﾞｼｯｸM-PRO" panose="020F0600000000000000" pitchFamily="50" charset="-128"/>
              </a:rPr>
              <a:t>調べること</a:t>
            </a:r>
            <a:r>
              <a:rPr lang="ja-JP" altLang="en-US" sz="2800" dirty="0">
                <a:latin typeface="HG丸ｺﾞｼｯｸM-PRO" panose="020F0600000000000000" pitchFamily="50" charset="-128"/>
                <a:ea typeface="HG丸ｺﾞｼｯｸM-PRO" panose="020F0600000000000000" pitchFamily="50" charset="-128"/>
              </a:rPr>
              <a:t>がとても大切です。</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7" name="テキスト ボックス 6"/>
          <p:cNvSpPr txBox="1"/>
          <p:nvPr/>
        </p:nvSpPr>
        <p:spPr>
          <a:xfrm>
            <a:off x="35496" y="889556"/>
            <a:ext cx="3310522" cy="523220"/>
          </a:xfrm>
          <a:prstGeom prst="rect">
            <a:avLst/>
          </a:prstGeom>
          <a:noFill/>
        </p:spPr>
        <p:txBody>
          <a:bodyPr wrap="none" rtlCol="0">
            <a:spAutoFit/>
          </a:bodyPr>
          <a:lstStyle/>
          <a:p>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 </a:t>
            </a:r>
            <a:r>
              <a:rPr kumimoji="1" lang="ja-JP" altLang="en-US" sz="2800" b="1" dirty="0">
                <a:solidFill>
                  <a:srgbClr val="006600"/>
                </a:solidFill>
                <a:latin typeface="HG丸ｺﾞｼｯｸM-PRO" panose="020F0600000000000000" pitchFamily="50" charset="-128"/>
                <a:ea typeface="HG丸ｺﾞｼｯｸM-PRO" panose="020F0600000000000000" pitchFamily="50" charset="-128"/>
              </a:rPr>
              <a:t>適学の考え方 </a:t>
            </a:r>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a:t>
            </a:r>
            <a:endParaRPr kumimoji="1" lang="ja-JP" altLang="en-US" sz="2800" b="1" dirty="0">
              <a:solidFill>
                <a:srgbClr val="006600"/>
              </a:solidFill>
              <a:latin typeface="HG丸ｺﾞｼｯｸM-PRO" panose="020F0600000000000000" pitchFamily="50" charset="-128"/>
              <a:ea typeface="HG丸ｺﾞｼｯｸM-PRO" panose="020F0600000000000000" pitchFamily="50" charset="-128"/>
            </a:endParaRPr>
          </a:p>
        </p:txBody>
      </p:sp>
      <p:sp>
        <p:nvSpPr>
          <p:cNvPr id="9" name="下矢印 8"/>
          <p:cNvSpPr/>
          <p:nvPr/>
        </p:nvSpPr>
        <p:spPr>
          <a:xfrm>
            <a:off x="4107033" y="4911551"/>
            <a:ext cx="921008" cy="749697"/>
          </a:xfrm>
          <a:prstGeom prst="down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219165" y="5805264"/>
            <a:ext cx="6696744" cy="707886"/>
          </a:xfrm>
          <a:prstGeom prst="rect">
            <a:avLst/>
          </a:prstGeom>
        </p:spPr>
        <p:txBody>
          <a:bodyPr wrap="square">
            <a:spAutoFit/>
          </a:bodyPr>
          <a:lstStyle/>
          <a:p>
            <a:r>
              <a:rPr lang="ja-JP" altLang="en-US" sz="4000" b="1" dirty="0">
                <a:solidFill>
                  <a:schemeClr val="accent6">
                    <a:lumMod val="75000"/>
                  </a:schemeClr>
                </a:solidFill>
                <a:latin typeface="HG丸ｺﾞｼｯｸM-PRO" panose="020F0600000000000000" pitchFamily="50" charset="-128"/>
                <a:ea typeface="HG丸ｺﾞｼｯｸM-PRO" panose="020F0600000000000000" pitchFamily="50" charset="-128"/>
              </a:rPr>
              <a:t>自分が納得できる進路選択</a:t>
            </a:r>
            <a:endParaRPr lang="en-US" altLang="ja-JP" sz="4000" b="1" dirty="0">
              <a:solidFill>
                <a:schemeClr val="accent6">
                  <a:lumMod val="75000"/>
                </a:schemeClr>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208849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200" b="1" dirty="0">
                <a:latin typeface="HG丸ｺﾞｼｯｸM-PRO" panose="020F0600000000000000" pitchFamily="50" charset="-128"/>
                <a:ea typeface="HG丸ｺﾞｼｯｸM-PRO" panose="020F0600000000000000" pitchFamily="50" charset="-128"/>
              </a:rPr>
              <a:t>仕事・学問 </a:t>
            </a:r>
            <a:r>
              <a:rPr lang="ja-JP" altLang="en-US" sz="2200" b="1" dirty="0">
                <a:latin typeface="HG丸ｺﾞｼｯｸM-PRO" panose="020F0600000000000000" pitchFamily="50" charset="-128"/>
                <a:ea typeface="HG丸ｺﾞｼｯｸM-PRO" panose="020F0600000000000000" pitchFamily="50" charset="-128"/>
              </a:rPr>
              <a:t>調べについて</a:t>
            </a:r>
            <a:endParaRPr kumimoji="1" lang="ja-JP" altLang="en-US" sz="2200" b="1" dirty="0">
              <a:latin typeface="HG丸ｺﾞｼｯｸM-PRO" panose="020F0600000000000000" pitchFamily="50" charset="-128"/>
              <a:ea typeface="HG丸ｺﾞｼｯｸM-PRO" panose="020F0600000000000000" pitchFamily="50" charset="-128"/>
            </a:endParaRPr>
          </a:p>
        </p:txBody>
      </p:sp>
      <p:sp>
        <p:nvSpPr>
          <p:cNvPr id="9" name="テキスト ボックス 8"/>
          <p:cNvSpPr txBox="1"/>
          <p:nvPr/>
        </p:nvSpPr>
        <p:spPr>
          <a:xfrm>
            <a:off x="35496" y="889556"/>
            <a:ext cx="5835252" cy="523220"/>
          </a:xfrm>
          <a:prstGeom prst="rect">
            <a:avLst/>
          </a:prstGeom>
          <a:noFill/>
        </p:spPr>
        <p:txBody>
          <a:bodyPr wrap="none" rtlCol="0">
            <a:spAutoFit/>
          </a:bodyPr>
          <a:lstStyle/>
          <a:p>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 </a:t>
            </a:r>
            <a:r>
              <a:rPr kumimoji="1" lang="ja-JP" altLang="en-US" sz="2800" b="1" dirty="0">
                <a:solidFill>
                  <a:srgbClr val="006600"/>
                </a:solidFill>
                <a:latin typeface="HG丸ｺﾞｼｯｸM-PRO" panose="020F0600000000000000" pitchFamily="50" charset="-128"/>
                <a:ea typeface="HG丸ｺﾞｼｯｸM-PRO" panose="020F0600000000000000" pitchFamily="50" charset="-128"/>
              </a:rPr>
              <a:t>仕事カタログ・学問カタログ </a:t>
            </a:r>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a:t>
            </a:r>
            <a:endParaRPr kumimoji="1" lang="ja-JP" altLang="en-US" sz="2800" b="1" dirty="0">
              <a:solidFill>
                <a:srgbClr val="006600"/>
              </a:solidFill>
              <a:latin typeface="HG丸ｺﾞｼｯｸM-PRO" panose="020F0600000000000000" pitchFamily="50" charset="-128"/>
              <a:ea typeface="HG丸ｺﾞｼｯｸM-PRO" panose="020F0600000000000000" pitchFamily="50" charset="-128"/>
            </a:endParaRPr>
          </a:p>
        </p:txBody>
      </p:sp>
      <p:sp>
        <p:nvSpPr>
          <p:cNvPr id="10" name="テキスト ボックス 9"/>
          <p:cNvSpPr txBox="1"/>
          <p:nvPr/>
        </p:nvSpPr>
        <p:spPr>
          <a:xfrm>
            <a:off x="395536" y="1465210"/>
            <a:ext cx="8352928" cy="954107"/>
          </a:xfrm>
          <a:prstGeom prst="rect">
            <a:avLst/>
          </a:prstGeom>
          <a:noFill/>
        </p:spPr>
        <p:txBody>
          <a:bodyPr wrap="square" rtlCol="0">
            <a:spAutoFit/>
          </a:bodyPr>
          <a:lstStyle/>
          <a:p>
            <a:r>
              <a:rPr lang="ja-JP" altLang="en-US" sz="2800" dirty="0">
                <a:latin typeface="HG丸ｺﾞｼｯｸM-PRO" panose="020F0600000000000000" pitchFamily="50" charset="-128"/>
                <a:ea typeface="HG丸ｺﾞｼｯｸM-PRO" panose="020F0600000000000000" pitchFamily="50" charset="-128"/>
              </a:rPr>
              <a:t>・診断結果用紙の裏面には、仕事や学問の内容を</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　まとめた表があります。</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12" name="下矢印 11"/>
          <p:cNvSpPr/>
          <p:nvPr/>
        </p:nvSpPr>
        <p:spPr>
          <a:xfrm rot="5400000">
            <a:off x="3031375" y="4575600"/>
            <a:ext cx="921008" cy="749697"/>
          </a:xfrm>
          <a:prstGeom prst="down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35496" y="3480815"/>
            <a:ext cx="3456384" cy="2939266"/>
          </a:xfrm>
          <a:prstGeom prst="rect">
            <a:avLst/>
          </a:prstGeom>
          <a:noFill/>
        </p:spPr>
        <p:txBody>
          <a:bodyPr wrap="square" rtlCol="0">
            <a:spAutoFit/>
          </a:bodyPr>
          <a:lstStyle/>
          <a:p>
            <a:r>
              <a:rPr lang="en-US" altLang="ja-JP" sz="2400" b="1" dirty="0">
                <a:solidFill>
                  <a:srgbClr val="006600"/>
                </a:solidFill>
                <a:latin typeface="HG丸ｺﾞｼｯｸM-PRO" panose="020F0600000000000000" pitchFamily="50" charset="-128"/>
                <a:ea typeface="HG丸ｺﾞｼｯｸM-PRO" panose="020F0600000000000000" pitchFamily="50" charset="-128"/>
              </a:rPr>
              <a:t>【</a:t>
            </a:r>
            <a:r>
              <a:rPr lang="ja-JP" altLang="en-US" sz="2400" b="1" dirty="0">
                <a:solidFill>
                  <a:srgbClr val="006600"/>
                </a:solidFill>
                <a:latin typeface="HG丸ｺﾞｼｯｸM-PRO" panose="020F0600000000000000" pitchFamily="50" charset="-128"/>
                <a:ea typeface="HG丸ｺﾞｼｯｸM-PRO" panose="020F0600000000000000" pitchFamily="50" charset="-128"/>
              </a:rPr>
              <a:t>カタログの注意点</a:t>
            </a:r>
            <a:r>
              <a:rPr lang="en-US" altLang="ja-JP" sz="2400" b="1" dirty="0">
                <a:solidFill>
                  <a:srgbClr val="006600"/>
                </a:solidFill>
                <a:latin typeface="HG丸ｺﾞｼｯｸM-PRO" panose="020F0600000000000000" pitchFamily="50" charset="-128"/>
                <a:ea typeface="HG丸ｺﾞｼｯｸM-PRO" panose="020F0600000000000000" pitchFamily="50" charset="-128"/>
              </a:rPr>
              <a:t>】</a:t>
            </a:r>
          </a:p>
          <a:p>
            <a:endParaRPr lang="en-US" altLang="ja-JP" sz="900" b="1" dirty="0">
              <a:solidFill>
                <a:srgbClr val="006600"/>
              </a:solidFill>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カタログの内容は、</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その仕事や学問の</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ほんの一部です。</a:t>
            </a:r>
            <a:endParaRPr lang="en-US" altLang="ja-JP" sz="2400" dirty="0">
              <a:latin typeface="HG丸ｺﾞｼｯｸM-PRO" panose="020F0600000000000000" pitchFamily="50" charset="-128"/>
              <a:ea typeface="HG丸ｺﾞｼｯｸM-PRO" panose="020F0600000000000000" pitchFamily="50" charset="-128"/>
            </a:endParaRPr>
          </a:p>
          <a:p>
            <a:endParaRPr lang="en-US" altLang="ja-JP" sz="8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気になるものは、</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くわしく調べ</a:t>
            </a:r>
            <a:r>
              <a:rPr lang="ja-JP" altLang="en-US" sz="2400" dirty="0" err="1">
                <a:latin typeface="HG丸ｺﾞｼｯｸM-PRO" panose="020F0600000000000000" pitchFamily="50" charset="-128"/>
                <a:ea typeface="HG丸ｺﾞｼｯｸM-PRO" panose="020F0600000000000000" pitchFamily="50" charset="-128"/>
              </a:rPr>
              <a:t>ま</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しょう。</a:t>
            </a:r>
            <a:endParaRPr lang="en-US" altLang="ja-JP" sz="2400" dirty="0">
              <a:latin typeface="HG丸ｺﾞｼｯｸM-PRO" panose="020F0600000000000000" pitchFamily="50" charset="-128"/>
              <a:ea typeface="HG丸ｺﾞｼｯｸM-PRO" panose="020F0600000000000000" pitchFamily="50" charset="-128"/>
            </a:endParaRPr>
          </a:p>
        </p:txBody>
      </p:sp>
      <p:pic>
        <p:nvPicPr>
          <p:cNvPr id="3" name="図 2" descr="パソコンの画面&#10;&#10;自動的に生成された説明">
            <a:extLst>
              <a:ext uri="{FF2B5EF4-FFF2-40B4-BE49-F238E27FC236}">
                <a16:creationId xmlns:a16="http://schemas.microsoft.com/office/drawing/2014/main" id="{2544D1AD-5705-45A5-A65A-A52436CA2C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462" y="3480815"/>
            <a:ext cx="4812101" cy="3085345"/>
          </a:xfrm>
          <a:prstGeom prst="rect">
            <a:avLst/>
          </a:prstGeom>
        </p:spPr>
      </p:pic>
    </p:spTree>
    <p:extLst>
      <p:ext uri="{BB962C8B-B14F-4D97-AF65-F5344CB8AC3E}">
        <p14:creationId xmlns:p14="http://schemas.microsoft.com/office/powerpoint/2010/main" val="2731732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7384"/>
            <a:ext cx="9143999" cy="6885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正方形/長方形 20"/>
          <p:cNvSpPr/>
          <p:nvPr/>
        </p:nvSpPr>
        <p:spPr>
          <a:xfrm>
            <a:off x="359532" y="908720"/>
            <a:ext cx="8424936" cy="1323439"/>
          </a:xfrm>
          <a:prstGeom prst="rect">
            <a:avLst/>
          </a:prstGeom>
        </p:spPr>
        <p:txBody>
          <a:bodyPr wrap="square">
            <a:spAutoFit/>
          </a:bodyPr>
          <a:lstStyle/>
          <a:p>
            <a:r>
              <a:rPr lang="ja-JP" altLang="en-US" sz="4000" dirty="0">
                <a:latin typeface="HG丸ｺﾞｼｯｸM-PRO" panose="020F0600000000000000" pitchFamily="50" charset="-128"/>
                <a:ea typeface="HG丸ｺﾞｼｯｸM-PRO" panose="020F0600000000000000" pitchFamily="50" charset="-128"/>
              </a:rPr>
              <a:t>将来の自分について考える時は、</a:t>
            </a:r>
            <a:endParaRPr lang="en-US" altLang="ja-JP" sz="4000" dirty="0">
              <a:latin typeface="HG丸ｺﾞｼｯｸM-PRO" panose="020F0600000000000000" pitchFamily="50" charset="-128"/>
              <a:ea typeface="HG丸ｺﾞｼｯｸM-PRO" panose="020F0600000000000000" pitchFamily="50" charset="-128"/>
            </a:endParaRPr>
          </a:p>
          <a:p>
            <a:r>
              <a:rPr lang="ja-JP" altLang="en-US" sz="4000" dirty="0">
                <a:latin typeface="HG丸ｺﾞｼｯｸM-PRO" panose="020F0600000000000000" pitchFamily="50" charset="-128"/>
                <a:ea typeface="HG丸ｺﾞｼｯｸM-PRO" panose="020F0600000000000000" pitchFamily="50" charset="-128"/>
              </a:rPr>
              <a:t>視野を広げることが大切。</a:t>
            </a:r>
          </a:p>
        </p:txBody>
      </p:sp>
      <p:sp>
        <p:nvSpPr>
          <p:cNvPr id="3" name="正方形/長方形 2"/>
          <p:cNvSpPr/>
          <p:nvPr/>
        </p:nvSpPr>
        <p:spPr>
          <a:xfrm>
            <a:off x="467544" y="5301208"/>
            <a:ext cx="8136904" cy="707886"/>
          </a:xfrm>
          <a:prstGeom prst="rect">
            <a:avLst/>
          </a:prstGeom>
        </p:spPr>
        <p:txBody>
          <a:bodyPr wrap="square">
            <a:spAutoFit/>
          </a:bodyPr>
          <a:lstStyle/>
          <a:p>
            <a:r>
              <a:rPr lang="ja-JP" altLang="en-US" sz="4000" b="1" dirty="0">
                <a:solidFill>
                  <a:schemeClr val="accent6">
                    <a:lumMod val="75000"/>
                  </a:schemeClr>
                </a:solidFill>
                <a:latin typeface="HG丸ｺﾞｼｯｸM-PRO" panose="020F0600000000000000" pitchFamily="50" charset="-128"/>
                <a:ea typeface="HG丸ｺﾞｼｯｸM-PRO" panose="020F0600000000000000" pitchFamily="50" charset="-128"/>
              </a:rPr>
              <a:t>新しい発見があるかもしれません。 </a:t>
            </a:r>
            <a:endParaRPr lang="en-US" altLang="ja-JP" sz="4000" b="1" dirty="0">
              <a:solidFill>
                <a:schemeClr val="accent6">
                  <a:lumMod val="75000"/>
                </a:schemeClr>
              </a:solidFill>
              <a:latin typeface="HG丸ｺﾞｼｯｸM-PRO" panose="020F0600000000000000" pitchFamily="50" charset="-128"/>
              <a:ea typeface="HG丸ｺﾞｼｯｸM-PRO" panose="020F0600000000000000" pitchFamily="50" charset="-128"/>
            </a:endParaRPr>
          </a:p>
        </p:txBody>
      </p:sp>
      <p:sp>
        <p:nvSpPr>
          <p:cNvPr id="7" name="正方形/長方形 6"/>
          <p:cNvSpPr/>
          <p:nvPr/>
        </p:nvSpPr>
        <p:spPr>
          <a:xfrm>
            <a:off x="539552" y="2662198"/>
            <a:ext cx="8905002" cy="2185214"/>
          </a:xfrm>
          <a:prstGeom prst="rect">
            <a:avLst/>
          </a:prstGeom>
        </p:spPr>
        <p:txBody>
          <a:bodyPr wrap="none">
            <a:spAutoFit/>
          </a:bodyPr>
          <a:lstStyle/>
          <a:p>
            <a:r>
              <a:rPr lang="ja-JP" altLang="en-US" sz="4000" dirty="0">
                <a:latin typeface="HG丸ｺﾞｼｯｸM-PRO" panose="020F0600000000000000" pitchFamily="50" charset="-128"/>
                <a:ea typeface="HG丸ｺﾞｼｯｸM-PRO" panose="020F0600000000000000" pitchFamily="50" charset="-128"/>
              </a:rPr>
              <a:t>進路に悩んだり、困ったときは、</a:t>
            </a:r>
            <a:endParaRPr lang="en-US" altLang="ja-JP" sz="4000" dirty="0">
              <a:latin typeface="HG丸ｺﾞｼｯｸM-PRO" panose="020F0600000000000000" pitchFamily="50" charset="-128"/>
              <a:ea typeface="HG丸ｺﾞｼｯｸM-PRO" panose="020F0600000000000000" pitchFamily="50" charset="-128"/>
            </a:endParaRPr>
          </a:p>
          <a:p>
            <a:endParaRPr lang="en-US" altLang="ja-JP" sz="800" dirty="0">
              <a:latin typeface="HG丸ｺﾞｼｯｸM-PRO" panose="020F0600000000000000" pitchFamily="50" charset="-128"/>
              <a:ea typeface="HG丸ｺﾞｼｯｸM-PRO" panose="020F0600000000000000" pitchFamily="50" charset="-128"/>
            </a:endParaRPr>
          </a:p>
          <a:p>
            <a:r>
              <a:rPr lang="ja-JP" altLang="en-US" sz="4000" dirty="0">
                <a:latin typeface="HG丸ｺﾞｼｯｸM-PRO" panose="020F0600000000000000" pitchFamily="50" charset="-128"/>
                <a:ea typeface="HG丸ｺﾞｼｯｸM-PRO" panose="020F0600000000000000" pitchFamily="50" charset="-128"/>
              </a:rPr>
              <a:t>　自分の特徴を知った上で、</a:t>
            </a:r>
            <a:endParaRPr lang="en-US" altLang="ja-JP" sz="4000" dirty="0">
              <a:latin typeface="HG丸ｺﾞｼｯｸM-PRO" panose="020F0600000000000000" pitchFamily="50" charset="-128"/>
              <a:ea typeface="HG丸ｺﾞｼｯｸM-PRO" panose="020F0600000000000000" pitchFamily="50" charset="-128"/>
            </a:endParaRPr>
          </a:p>
          <a:p>
            <a:endParaRPr lang="en-US" altLang="ja-JP" sz="800" dirty="0">
              <a:latin typeface="HG丸ｺﾞｼｯｸM-PRO" panose="020F0600000000000000" pitchFamily="50" charset="-128"/>
              <a:ea typeface="HG丸ｺﾞｼｯｸM-PRO" panose="020F0600000000000000" pitchFamily="50" charset="-128"/>
            </a:endParaRPr>
          </a:p>
          <a:p>
            <a:r>
              <a:rPr lang="ja-JP" altLang="en-US" sz="4000" dirty="0">
                <a:latin typeface="HG丸ｺﾞｼｯｸM-PRO" panose="020F0600000000000000" pitchFamily="50" charset="-128"/>
                <a:ea typeface="HG丸ｺﾞｼｯｸM-PRO" panose="020F0600000000000000" pitchFamily="50" charset="-128"/>
              </a:rPr>
              <a:t>考えたり、行動をしてみてください。</a:t>
            </a:r>
            <a:endParaRPr lang="ja-JP" altLang="en-US" sz="4000" dirty="0"/>
          </a:p>
        </p:txBody>
      </p:sp>
      <p:sp>
        <p:nvSpPr>
          <p:cNvPr id="8" name="正方形/長方形 7"/>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latin typeface="HG丸ｺﾞｼｯｸM-PRO" panose="020F0600000000000000" pitchFamily="50" charset="-128"/>
                <a:ea typeface="HG丸ｺﾞｼｯｸM-PRO" panose="020F0600000000000000" pitchFamily="50" charset="-128"/>
              </a:rPr>
              <a:t>適職・適学診断での注意</a:t>
            </a:r>
            <a:endParaRPr kumimoji="1" lang="ja-JP" altLang="en-US" sz="20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392633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539552" y="1910442"/>
            <a:ext cx="8604448" cy="1446550"/>
          </a:xfrm>
          <a:prstGeom prst="rect">
            <a:avLst/>
          </a:prstGeom>
          <a:noFill/>
        </p:spPr>
        <p:txBody>
          <a:bodyPr wrap="square" rtlCol="0">
            <a:spAutoFit/>
          </a:bodyPr>
          <a:lstStyle/>
          <a:p>
            <a:r>
              <a:rPr lang="ja-JP" altLang="en-US" sz="4400" dirty="0">
                <a:latin typeface="HG丸ｺﾞｼｯｸM-PRO" panose="020F0600000000000000" pitchFamily="50" charset="-128"/>
                <a:ea typeface="HG丸ｺﾞｼｯｸM-PRO" panose="020F0600000000000000" pitchFamily="50" charset="-128"/>
              </a:rPr>
              <a:t>将来の自分の進路は</a:t>
            </a:r>
            <a:r>
              <a:rPr kumimoji="1" lang="ja-JP" altLang="en-US" sz="4400" dirty="0">
                <a:latin typeface="HG丸ｺﾞｼｯｸM-PRO" panose="020F0600000000000000" pitchFamily="50" charset="-128"/>
                <a:ea typeface="HG丸ｺﾞｼｯｸM-PRO" panose="020F0600000000000000" pitchFamily="50" charset="-128"/>
              </a:rPr>
              <a:t>、できるだけ</a:t>
            </a:r>
            <a:endParaRPr kumimoji="1" lang="en-US" altLang="ja-JP" sz="4400" dirty="0">
              <a:latin typeface="HG丸ｺﾞｼｯｸM-PRO" panose="020F0600000000000000" pitchFamily="50" charset="-128"/>
              <a:ea typeface="HG丸ｺﾞｼｯｸM-PRO" panose="020F0600000000000000" pitchFamily="50" charset="-128"/>
            </a:endParaRPr>
          </a:p>
          <a:p>
            <a:r>
              <a:rPr lang="ja-JP" altLang="en-US" sz="4400" dirty="0">
                <a:latin typeface="HG丸ｺﾞｼｯｸM-PRO" panose="020F0600000000000000" pitchFamily="50" charset="-128"/>
                <a:ea typeface="HG丸ｺﾞｼｯｸM-PRO" panose="020F0600000000000000" pitchFamily="50" charset="-128"/>
              </a:rPr>
              <a:t>幅広く考えることが大切。</a:t>
            </a:r>
            <a:endParaRPr kumimoji="1" lang="en-US" altLang="ja-JP" sz="4400" dirty="0">
              <a:latin typeface="HG丸ｺﾞｼｯｸM-PRO" panose="020F0600000000000000" pitchFamily="50" charset="-128"/>
              <a:ea typeface="HG丸ｺﾞｼｯｸM-PRO" panose="020F0600000000000000" pitchFamily="50" charset="-128"/>
            </a:endParaRPr>
          </a:p>
        </p:txBody>
      </p:sp>
      <p:sp>
        <p:nvSpPr>
          <p:cNvPr id="8" name="テキスト ボックス 7"/>
          <p:cNvSpPr txBox="1"/>
          <p:nvPr/>
        </p:nvSpPr>
        <p:spPr>
          <a:xfrm>
            <a:off x="155888" y="908720"/>
            <a:ext cx="3392275" cy="769441"/>
          </a:xfrm>
          <a:prstGeom prst="rect">
            <a:avLst/>
          </a:prstGeom>
          <a:noFill/>
        </p:spPr>
        <p:txBody>
          <a:bodyPr wrap="none" rtlCol="0">
            <a:spAutoFit/>
          </a:bodyPr>
          <a:lstStyle/>
          <a:p>
            <a:r>
              <a:rPr lang="en-US" altLang="ja-JP" sz="4400" b="1" dirty="0">
                <a:solidFill>
                  <a:srgbClr val="006600"/>
                </a:solidFill>
                <a:latin typeface="HG丸ｺﾞｼｯｸM-PRO" panose="020F0600000000000000" pitchFamily="50" charset="-128"/>
                <a:ea typeface="HG丸ｺﾞｼｯｸM-PRO" panose="020F0600000000000000" pitchFamily="50" charset="-128"/>
              </a:rPr>
              <a:t>【 </a:t>
            </a:r>
            <a:r>
              <a:rPr lang="ja-JP" altLang="en-US" sz="4400" b="1" dirty="0">
                <a:solidFill>
                  <a:srgbClr val="006600"/>
                </a:solidFill>
                <a:latin typeface="HG丸ｺﾞｼｯｸM-PRO" panose="020F0600000000000000" pitchFamily="50" charset="-128"/>
                <a:ea typeface="HG丸ｺﾞｼｯｸM-PRO" panose="020F0600000000000000" pitchFamily="50" charset="-128"/>
              </a:rPr>
              <a:t>まとめ </a:t>
            </a:r>
            <a:r>
              <a:rPr lang="en-US" altLang="ja-JP" sz="4400" b="1" dirty="0">
                <a:solidFill>
                  <a:srgbClr val="006600"/>
                </a:solidFill>
                <a:latin typeface="HG丸ｺﾞｼｯｸM-PRO" panose="020F0600000000000000" pitchFamily="50" charset="-128"/>
                <a:ea typeface="HG丸ｺﾞｼｯｸM-PRO" panose="020F0600000000000000" pitchFamily="50" charset="-128"/>
              </a:rPr>
              <a:t>】</a:t>
            </a:r>
            <a:endParaRPr kumimoji="1" lang="en-US" altLang="ja-JP" sz="4400" b="1" dirty="0">
              <a:solidFill>
                <a:srgbClr val="006600"/>
              </a:solidFill>
              <a:latin typeface="HG丸ｺﾞｼｯｸM-PRO" panose="020F0600000000000000" pitchFamily="50" charset="-128"/>
              <a:ea typeface="HG丸ｺﾞｼｯｸM-PRO" panose="020F0600000000000000" pitchFamily="50" charset="-128"/>
            </a:endParaRPr>
          </a:p>
        </p:txBody>
      </p:sp>
      <p:sp>
        <p:nvSpPr>
          <p:cNvPr id="2" name="正方形/長方形 1"/>
          <p:cNvSpPr/>
          <p:nvPr/>
        </p:nvSpPr>
        <p:spPr>
          <a:xfrm>
            <a:off x="395536" y="3789040"/>
            <a:ext cx="8280920" cy="2664296"/>
          </a:xfrm>
          <a:prstGeom prst="rect">
            <a:avLst/>
          </a:prstGeom>
          <a:solidFill>
            <a:srgbClr val="CCFF99"/>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39552" y="4154304"/>
            <a:ext cx="7992888" cy="1938992"/>
          </a:xfrm>
          <a:prstGeom prst="rect">
            <a:avLst/>
          </a:prstGeom>
          <a:noFill/>
        </p:spPr>
        <p:txBody>
          <a:bodyPr wrap="square" rtlCol="0">
            <a:spAutoFit/>
          </a:bodyPr>
          <a:lstStyle/>
          <a:p>
            <a:r>
              <a:rPr lang="ja-JP" altLang="en-US" sz="4000" dirty="0">
                <a:latin typeface="HG丸ｺﾞｼｯｸM-PRO" panose="020F0600000000000000" pitchFamily="50" charset="-128"/>
                <a:ea typeface="HG丸ｺﾞｼｯｸM-PRO" panose="020F0600000000000000" pitchFamily="50" charset="-128"/>
              </a:rPr>
              <a:t>興味の持ち方を知ることや、広げることは、</a:t>
            </a:r>
            <a:r>
              <a:rPr lang="ja-JP" altLang="en-US" sz="4000" b="1" dirty="0">
                <a:solidFill>
                  <a:schemeClr val="accent6">
                    <a:lumMod val="75000"/>
                  </a:schemeClr>
                </a:solidFill>
                <a:latin typeface="HG丸ｺﾞｼｯｸM-PRO" panose="020F0600000000000000" pitchFamily="50" charset="-128"/>
                <a:ea typeface="HG丸ｺﾞｼｯｸM-PRO" panose="020F0600000000000000" pitchFamily="50" charset="-128"/>
              </a:rPr>
              <a:t>将来の自分の可能性を大きく広げる助けになる。</a:t>
            </a:r>
            <a:r>
              <a:rPr kumimoji="1" lang="ja-JP" altLang="en-US" sz="4000" dirty="0">
                <a:latin typeface="HG丸ｺﾞｼｯｸM-PRO" panose="020F0600000000000000" pitchFamily="50" charset="-128"/>
                <a:ea typeface="HG丸ｺﾞｼｯｸM-PRO" panose="020F0600000000000000" pitchFamily="50" charset="-128"/>
              </a:rPr>
              <a:t>。</a:t>
            </a:r>
            <a:endParaRPr kumimoji="1" lang="en-US" altLang="ja-JP" sz="40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latin typeface="HG丸ｺﾞｼｯｸM-PRO" panose="020F0600000000000000" pitchFamily="50" charset="-128"/>
                <a:ea typeface="HG丸ｺﾞｼｯｸM-PRO" panose="020F0600000000000000" pitchFamily="50" charset="-128"/>
              </a:rPr>
              <a:t>適職・適学診断での注意</a:t>
            </a:r>
            <a:endParaRPr kumimoji="1" lang="ja-JP" altLang="en-US" sz="20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899994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1880828"/>
            <a:ext cx="9144000" cy="3096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1776200" y="3140968"/>
            <a:ext cx="559159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適性診断 </a:t>
            </a:r>
            <a:r>
              <a:rPr lang="en-US" altLang="ja-JP"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Q &amp; A </a:t>
            </a:r>
            <a:endParaRPr lang="ja-JP" altLang="en-US" sz="5400" b="1" cap="all" dirty="0">
              <a:ln w="0"/>
              <a:effectLst>
                <a:reflection blurRad="12700" stA="50000" endPos="50000" dist="5000" dir="5400000" sy="-100000" rotWithShape="0"/>
              </a:effectLst>
            </a:endParaRPr>
          </a:p>
        </p:txBody>
      </p:sp>
    </p:spTree>
    <p:extLst>
      <p:ext uri="{BB962C8B-B14F-4D97-AF65-F5344CB8AC3E}">
        <p14:creationId xmlns:p14="http://schemas.microsoft.com/office/powerpoint/2010/main" val="302314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7" y="3612823"/>
            <a:ext cx="4877545" cy="3254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よくある </a:t>
            </a:r>
            <a:r>
              <a:rPr lang="en-US" altLang="ja-JP" sz="2400" b="1" dirty="0">
                <a:latin typeface="HG丸ｺﾞｼｯｸM-PRO" panose="020F0600000000000000" pitchFamily="50" charset="-128"/>
                <a:ea typeface="HG丸ｺﾞｼｯｸM-PRO" panose="020F0600000000000000" pitchFamily="50" charset="-128"/>
              </a:rPr>
              <a:t>Q &amp; A</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395536" y="2004516"/>
            <a:ext cx="8208912" cy="3139321"/>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自分が今まで思っていた性格と、</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今回の診断結果の内容が、大きく</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違っていました。</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どちらが正しいのですか？　　</a:t>
            </a:r>
          </a:p>
        </p:txBody>
      </p:sp>
      <p:sp>
        <p:nvSpPr>
          <p:cNvPr id="4" name="テキスト ボックス 3"/>
          <p:cNvSpPr txBox="1"/>
          <p:nvPr/>
        </p:nvSpPr>
        <p:spPr>
          <a:xfrm>
            <a:off x="251520" y="910461"/>
            <a:ext cx="1210588" cy="769441"/>
          </a:xfrm>
          <a:prstGeom prst="rect">
            <a:avLst/>
          </a:prstGeom>
          <a:noFill/>
        </p:spPr>
        <p:txBody>
          <a:bodyPr wrap="none" rtlCol="0">
            <a:spAutoFit/>
          </a:bodyPr>
          <a:lstStyle/>
          <a:p>
            <a:r>
              <a:rPr kumimoji="1" lang="en-US" altLang="ja-JP" sz="4400" b="1" dirty="0">
                <a:solidFill>
                  <a:srgbClr val="006600"/>
                </a:solidFill>
                <a:latin typeface="HG丸ｺﾞｼｯｸM-PRO" panose="020F0600000000000000" pitchFamily="50" charset="-128"/>
                <a:ea typeface="HG丸ｺﾞｼｯｸM-PRO" panose="020F0600000000000000" pitchFamily="50" charset="-128"/>
              </a:rPr>
              <a:t>Q.1</a:t>
            </a:r>
            <a:endParaRPr kumimoji="1" lang="ja-JP" altLang="en-US" sz="4400" b="1" dirty="0">
              <a:solidFill>
                <a:srgbClr val="0066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260337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1880828"/>
            <a:ext cx="9144000" cy="3096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653293" y="3140968"/>
            <a:ext cx="783740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適性診断って役に立つ？</a:t>
            </a:r>
            <a:endParaRPr lang="ja-JP" altLang="en-US" sz="5400" b="1" cap="all" dirty="0">
              <a:ln w="0"/>
              <a:effectLst>
                <a:reflection blurRad="12700" stA="50000" endPos="50000" dist="5000" dir="5400000" sy="-100000" rotWithShape="0"/>
              </a:effectLst>
            </a:endParaRPr>
          </a:p>
        </p:txBody>
      </p:sp>
    </p:spTree>
    <p:extLst>
      <p:ext uri="{BB962C8B-B14F-4D97-AF65-F5344CB8AC3E}">
        <p14:creationId xmlns:p14="http://schemas.microsoft.com/office/powerpoint/2010/main" val="1925207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よくある </a:t>
            </a:r>
            <a:r>
              <a:rPr lang="en-US" altLang="ja-JP" sz="2400" b="1" dirty="0">
                <a:latin typeface="HG丸ｺﾞｼｯｸM-PRO" panose="020F0600000000000000" pitchFamily="50" charset="-128"/>
                <a:ea typeface="HG丸ｺﾞｼｯｸM-PRO" panose="020F0600000000000000" pitchFamily="50" charset="-128"/>
              </a:rPr>
              <a:t>Q &amp; A</a:t>
            </a:r>
            <a:endParaRPr kumimoji="1" lang="ja-JP" altLang="en-US" sz="2400" b="1" dirty="0">
              <a:latin typeface="HG丸ｺﾞｼｯｸM-PRO" panose="020F0600000000000000" pitchFamily="50" charset="-128"/>
              <a:ea typeface="HG丸ｺﾞｼｯｸM-PRO" panose="020F0600000000000000" pitchFamily="50" charset="-128"/>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7" y="3612823"/>
            <a:ext cx="4877545" cy="3254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テキスト ボックス 5"/>
          <p:cNvSpPr txBox="1"/>
          <p:nvPr/>
        </p:nvSpPr>
        <p:spPr>
          <a:xfrm>
            <a:off x="251520" y="908720"/>
            <a:ext cx="1188146" cy="769441"/>
          </a:xfrm>
          <a:prstGeom prst="rect">
            <a:avLst/>
          </a:prstGeom>
          <a:noFill/>
        </p:spPr>
        <p:txBody>
          <a:bodyPr wrap="none" rtlCol="0">
            <a:spAutoFit/>
          </a:bodyPr>
          <a:lstStyle/>
          <a:p>
            <a:r>
              <a:rPr lang="en-US" altLang="ja-JP" sz="4400" b="1" dirty="0">
                <a:solidFill>
                  <a:schemeClr val="accent6">
                    <a:lumMod val="75000"/>
                  </a:schemeClr>
                </a:solidFill>
                <a:latin typeface="HG丸ｺﾞｼｯｸM-PRO" panose="020F0600000000000000" pitchFamily="50" charset="-128"/>
                <a:ea typeface="HG丸ｺﾞｼｯｸM-PRO" panose="020F0600000000000000" pitchFamily="50" charset="-128"/>
              </a:rPr>
              <a:t>A</a:t>
            </a:r>
            <a:r>
              <a:rPr kumimoji="1" lang="en-US" altLang="ja-JP" sz="4400" b="1" dirty="0">
                <a:solidFill>
                  <a:schemeClr val="accent6">
                    <a:lumMod val="75000"/>
                  </a:schemeClr>
                </a:solidFill>
                <a:latin typeface="HG丸ｺﾞｼｯｸM-PRO" panose="020F0600000000000000" pitchFamily="50" charset="-128"/>
                <a:ea typeface="HG丸ｺﾞｼｯｸM-PRO" panose="020F0600000000000000" pitchFamily="50" charset="-128"/>
              </a:rPr>
              <a:t>.1</a:t>
            </a:r>
            <a:endParaRPr kumimoji="1" lang="ja-JP" altLang="en-US" sz="4400" b="1" dirty="0">
              <a:solidFill>
                <a:schemeClr val="accent6">
                  <a:lumMod val="75000"/>
                </a:schemeClr>
              </a:solidFill>
              <a:latin typeface="HG丸ｺﾞｼｯｸM-PRO" panose="020F0600000000000000" pitchFamily="50" charset="-128"/>
              <a:ea typeface="HG丸ｺﾞｼｯｸM-PRO" panose="020F0600000000000000" pitchFamily="50" charset="-128"/>
            </a:endParaRPr>
          </a:p>
        </p:txBody>
      </p:sp>
      <p:sp>
        <p:nvSpPr>
          <p:cNvPr id="7" name="テキスト ボックス 6"/>
          <p:cNvSpPr txBox="1"/>
          <p:nvPr/>
        </p:nvSpPr>
        <p:spPr>
          <a:xfrm>
            <a:off x="395536" y="1988840"/>
            <a:ext cx="8280920" cy="4370427"/>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自分の性格を全て理解している人は、</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いないと思います。</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8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自分で気が付いていない一面なのかも</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しれません。この機会に自分について</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36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少し考えてみましょう。</a:t>
            </a:r>
          </a:p>
        </p:txBody>
      </p:sp>
    </p:spTree>
    <p:extLst>
      <p:ext uri="{BB962C8B-B14F-4D97-AF65-F5344CB8AC3E}">
        <p14:creationId xmlns:p14="http://schemas.microsoft.com/office/powerpoint/2010/main" val="3013916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7" y="3612823"/>
            <a:ext cx="4877545" cy="3254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よくある </a:t>
            </a:r>
            <a:r>
              <a:rPr lang="en-US" altLang="ja-JP" sz="2400" b="1" dirty="0">
                <a:latin typeface="HG丸ｺﾞｼｯｸM-PRO" panose="020F0600000000000000" pitchFamily="50" charset="-128"/>
                <a:ea typeface="HG丸ｺﾞｼｯｸM-PRO" panose="020F0600000000000000" pitchFamily="50" charset="-128"/>
              </a:rPr>
              <a:t>Q &amp; A</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251520" y="764704"/>
            <a:ext cx="1354858" cy="769441"/>
          </a:xfrm>
          <a:prstGeom prst="rect">
            <a:avLst/>
          </a:prstGeom>
          <a:noFill/>
        </p:spPr>
        <p:txBody>
          <a:bodyPr wrap="none" rtlCol="0">
            <a:spAutoFit/>
          </a:bodyPr>
          <a:lstStyle/>
          <a:p>
            <a:r>
              <a:rPr kumimoji="1" lang="en-US" altLang="ja-JP" sz="4400" b="1" dirty="0">
                <a:solidFill>
                  <a:srgbClr val="006600"/>
                </a:solidFill>
                <a:latin typeface="HG丸ｺﾞｼｯｸM-PRO" panose="020F0600000000000000" pitchFamily="50" charset="-128"/>
                <a:ea typeface="HG丸ｺﾞｼｯｸM-PRO" panose="020F0600000000000000" pitchFamily="50" charset="-128"/>
              </a:rPr>
              <a:t>Q.</a:t>
            </a:r>
            <a:r>
              <a:rPr kumimoji="1" lang="ja-JP" altLang="en-US" sz="4400" b="1" dirty="0">
                <a:solidFill>
                  <a:srgbClr val="006600"/>
                </a:solidFill>
                <a:latin typeface="HG丸ｺﾞｼｯｸM-PRO" panose="020F0600000000000000" pitchFamily="50" charset="-128"/>
                <a:ea typeface="HG丸ｺﾞｼｯｸM-PRO" panose="020F0600000000000000" pitchFamily="50" charset="-128"/>
              </a:rPr>
              <a:t>２</a:t>
            </a:r>
          </a:p>
        </p:txBody>
      </p:sp>
      <p:sp>
        <p:nvSpPr>
          <p:cNvPr id="7" name="テキスト ボックス 6"/>
          <p:cNvSpPr txBox="1"/>
          <p:nvPr/>
        </p:nvSpPr>
        <p:spPr>
          <a:xfrm>
            <a:off x="395536" y="1628800"/>
            <a:ext cx="8208912" cy="3139321"/>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私はなりたい仕事があります。</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しかし、今回の診断結果を見ても、</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その仕事はありませんでした。</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むいていないのでしょうか？</a:t>
            </a:r>
          </a:p>
        </p:txBody>
      </p:sp>
    </p:spTree>
    <p:extLst>
      <p:ext uri="{BB962C8B-B14F-4D97-AF65-F5344CB8AC3E}">
        <p14:creationId xmlns:p14="http://schemas.microsoft.com/office/powerpoint/2010/main" val="1521940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よくある </a:t>
            </a:r>
            <a:r>
              <a:rPr lang="en-US" altLang="ja-JP" sz="2400" b="1" dirty="0">
                <a:latin typeface="HG丸ｺﾞｼｯｸM-PRO" panose="020F0600000000000000" pitchFamily="50" charset="-128"/>
                <a:ea typeface="HG丸ｺﾞｼｯｸM-PRO" panose="020F0600000000000000" pitchFamily="50" charset="-128"/>
              </a:rPr>
              <a:t>Q &amp; A</a:t>
            </a:r>
            <a:endParaRPr kumimoji="1" lang="ja-JP" altLang="en-US" sz="2400" b="1" dirty="0">
              <a:latin typeface="HG丸ｺﾞｼｯｸM-PRO" panose="020F0600000000000000" pitchFamily="50" charset="-128"/>
              <a:ea typeface="HG丸ｺﾞｼｯｸM-PRO" panose="020F0600000000000000" pitchFamily="50" charset="-128"/>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7" y="3612823"/>
            <a:ext cx="4877545" cy="3254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テキスト ボックス 5"/>
          <p:cNvSpPr txBox="1"/>
          <p:nvPr/>
        </p:nvSpPr>
        <p:spPr>
          <a:xfrm>
            <a:off x="251520" y="764704"/>
            <a:ext cx="1332416" cy="769441"/>
          </a:xfrm>
          <a:prstGeom prst="rect">
            <a:avLst/>
          </a:prstGeom>
          <a:noFill/>
        </p:spPr>
        <p:txBody>
          <a:bodyPr wrap="none" rtlCol="0">
            <a:spAutoFit/>
          </a:bodyPr>
          <a:lstStyle/>
          <a:p>
            <a:r>
              <a:rPr lang="en-US" altLang="ja-JP" sz="4400" b="1" dirty="0">
                <a:solidFill>
                  <a:schemeClr val="accent6">
                    <a:lumMod val="75000"/>
                  </a:schemeClr>
                </a:solidFill>
                <a:latin typeface="HG丸ｺﾞｼｯｸM-PRO" panose="020F0600000000000000" pitchFamily="50" charset="-128"/>
                <a:ea typeface="HG丸ｺﾞｼｯｸM-PRO" panose="020F0600000000000000" pitchFamily="50" charset="-128"/>
              </a:rPr>
              <a:t>A</a:t>
            </a:r>
            <a:r>
              <a:rPr kumimoji="1" lang="en-US" altLang="ja-JP" sz="4400" b="1" dirty="0">
                <a:solidFill>
                  <a:schemeClr val="accent6">
                    <a:lumMod val="75000"/>
                  </a:schemeClr>
                </a:solidFill>
                <a:latin typeface="HG丸ｺﾞｼｯｸM-PRO" panose="020F0600000000000000" pitchFamily="50" charset="-128"/>
                <a:ea typeface="HG丸ｺﾞｼｯｸM-PRO" panose="020F0600000000000000" pitchFamily="50" charset="-128"/>
              </a:rPr>
              <a:t>.</a:t>
            </a:r>
            <a:r>
              <a:rPr kumimoji="1" lang="ja-JP" altLang="en-US" sz="4400" b="1" dirty="0">
                <a:solidFill>
                  <a:schemeClr val="accent6">
                    <a:lumMod val="75000"/>
                  </a:schemeClr>
                </a:solidFill>
                <a:latin typeface="HG丸ｺﾞｼｯｸM-PRO" panose="020F0600000000000000" pitchFamily="50" charset="-128"/>
                <a:ea typeface="HG丸ｺﾞｼｯｸM-PRO" panose="020F0600000000000000" pitchFamily="50" charset="-128"/>
              </a:rPr>
              <a:t>２</a:t>
            </a:r>
          </a:p>
        </p:txBody>
      </p:sp>
      <p:sp>
        <p:nvSpPr>
          <p:cNvPr id="8" name="テキスト ボックス 7"/>
          <p:cNvSpPr txBox="1"/>
          <p:nvPr/>
        </p:nvSpPr>
        <p:spPr>
          <a:xfrm>
            <a:off x="395536" y="1700808"/>
            <a:ext cx="8280920" cy="4801314"/>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適職で一番大切なことは、</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その仕事をしたいという想いです。</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その仕事をしている人と価値観が違う</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と感じることも多いかもしれませんが、</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そのことが、職場で新しい発見を生む</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可能性もあります。</a:t>
            </a:r>
            <a:endParaRPr lang="en-US" altLang="ja-JP" sz="3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687740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よくある </a:t>
            </a:r>
            <a:r>
              <a:rPr lang="en-US" altLang="ja-JP" sz="2400" b="1" dirty="0">
                <a:latin typeface="HG丸ｺﾞｼｯｸM-PRO" panose="020F0600000000000000" pitchFamily="50" charset="-128"/>
                <a:ea typeface="HG丸ｺﾞｼｯｸM-PRO" panose="020F0600000000000000" pitchFamily="50" charset="-128"/>
              </a:rPr>
              <a:t>Q &amp; A</a:t>
            </a:r>
            <a:endParaRPr kumimoji="1" lang="ja-JP" altLang="en-US" sz="2400" b="1" dirty="0">
              <a:latin typeface="HG丸ｺﾞｼｯｸM-PRO" panose="020F0600000000000000" pitchFamily="50" charset="-128"/>
              <a:ea typeface="HG丸ｺﾞｼｯｸM-PRO" panose="020F0600000000000000" pitchFamily="50" charset="-128"/>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7" y="3612823"/>
            <a:ext cx="4877545" cy="3254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テキスト ボックス 5"/>
          <p:cNvSpPr txBox="1"/>
          <p:nvPr/>
        </p:nvSpPr>
        <p:spPr>
          <a:xfrm>
            <a:off x="251520" y="764704"/>
            <a:ext cx="1332416" cy="769441"/>
          </a:xfrm>
          <a:prstGeom prst="rect">
            <a:avLst/>
          </a:prstGeom>
          <a:noFill/>
        </p:spPr>
        <p:txBody>
          <a:bodyPr wrap="none" rtlCol="0">
            <a:spAutoFit/>
          </a:bodyPr>
          <a:lstStyle/>
          <a:p>
            <a:r>
              <a:rPr lang="en-US" altLang="ja-JP" sz="4400" b="1" dirty="0">
                <a:solidFill>
                  <a:schemeClr val="accent6">
                    <a:lumMod val="75000"/>
                  </a:schemeClr>
                </a:solidFill>
                <a:latin typeface="HG丸ｺﾞｼｯｸM-PRO" panose="020F0600000000000000" pitchFamily="50" charset="-128"/>
                <a:ea typeface="HG丸ｺﾞｼｯｸM-PRO" panose="020F0600000000000000" pitchFamily="50" charset="-128"/>
              </a:rPr>
              <a:t>A</a:t>
            </a:r>
            <a:r>
              <a:rPr kumimoji="1" lang="en-US" altLang="ja-JP" sz="4400" b="1" dirty="0">
                <a:solidFill>
                  <a:schemeClr val="accent6">
                    <a:lumMod val="75000"/>
                  </a:schemeClr>
                </a:solidFill>
                <a:latin typeface="HG丸ｺﾞｼｯｸM-PRO" panose="020F0600000000000000" pitchFamily="50" charset="-128"/>
                <a:ea typeface="HG丸ｺﾞｼｯｸM-PRO" panose="020F0600000000000000" pitchFamily="50" charset="-128"/>
              </a:rPr>
              <a:t>.</a:t>
            </a:r>
            <a:r>
              <a:rPr kumimoji="1" lang="ja-JP" altLang="en-US" sz="4400" b="1" dirty="0">
                <a:solidFill>
                  <a:schemeClr val="accent6">
                    <a:lumMod val="75000"/>
                  </a:schemeClr>
                </a:solidFill>
                <a:latin typeface="HG丸ｺﾞｼｯｸM-PRO" panose="020F0600000000000000" pitchFamily="50" charset="-128"/>
                <a:ea typeface="HG丸ｺﾞｼｯｸM-PRO" panose="020F0600000000000000" pitchFamily="50" charset="-128"/>
              </a:rPr>
              <a:t>２</a:t>
            </a:r>
          </a:p>
        </p:txBody>
      </p:sp>
      <p:sp>
        <p:nvSpPr>
          <p:cNvPr id="8" name="テキスト ボックス 7"/>
          <p:cNvSpPr txBox="1"/>
          <p:nvPr/>
        </p:nvSpPr>
        <p:spPr>
          <a:xfrm>
            <a:off x="395536" y="1628800"/>
            <a:ext cx="8280920" cy="3970318"/>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もう一度、その仕事について調べて</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みましょう。今回の適職診断では、</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「興味の持ち方」から診断しました。</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「性格診断」や「行動診断」の結果も</a:t>
            </a:r>
            <a:endParaRPr lang="en-US" altLang="ja-JP"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参考にして考えてみましょう。</a:t>
            </a:r>
            <a:endParaRPr lang="en-US" altLang="ja-JP" sz="3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3458686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7" y="3612823"/>
            <a:ext cx="4877545" cy="3254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よくある </a:t>
            </a:r>
            <a:r>
              <a:rPr lang="en-US" altLang="ja-JP" sz="2400" b="1" dirty="0">
                <a:latin typeface="HG丸ｺﾞｼｯｸM-PRO" panose="020F0600000000000000" pitchFamily="50" charset="-128"/>
                <a:ea typeface="HG丸ｺﾞｼｯｸM-PRO" panose="020F0600000000000000" pitchFamily="50" charset="-128"/>
              </a:rPr>
              <a:t>Q &amp; A</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395536" y="1772816"/>
            <a:ext cx="8208912" cy="2308324"/>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今回の適職診断の結果に、</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なりたい仕事がありました。</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その仕事になれるってことですよね？</a:t>
            </a:r>
          </a:p>
        </p:txBody>
      </p:sp>
      <p:sp>
        <p:nvSpPr>
          <p:cNvPr id="4" name="テキスト ボックス 3"/>
          <p:cNvSpPr txBox="1"/>
          <p:nvPr/>
        </p:nvSpPr>
        <p:spPr>
          <a:xfrm>
            <a:off x="251520" y="764704"/>
            <a:ext cx="1354858" cy="769441"/>
          </a:xfrm>
          <a:prstGeom prst="rect">
            <a:avLst/>
          </a:prstGeom>
          <a:noFill/>
        </p:spPr>
        <p:txBody>
          <a:bodyPr wrap="none" rtlCol="0">
            <a:spAutoFit/>
          </a:bodyPr>
          <a:lstStyle/>
          <a:p>
            <a:r>
              <a:rPr kumimoji="1" lang="en-US" altLang="ja-JP" sz="4400" b="1" dirty="0">
                <a:solidFill>
                  <a:srgbClr val="006600"/>
                </a:solidFill>
                <a:latin typeface="HG丸ｺﾞｼｯｸM-PRO" panose="020F0600000000000000" pitchFamily="50" charset="-128"/>
                <a:ea typeface="HG丸ｺﾞｼｯｸM-PRO" panose="020F0600000000000000" pitchFamily="50" charset="-128"/>
              </a:rPr>
              <a:t>Q.</a:t>
            </a:r>
            <a:r>
              <a:rPr kumimoji="1" lang="ja-JP" altLang="en-US" sz="4400" b="1" dirty="0">
                <a:solidFill>
                  <a:srgbClr val="006600"/>
                </a:solidFill>
                <a:latin typeface="HG丸ｺﾞｼｯｸM-PRO" panose="020F0600000000000000" pitchFamily="50" charset="-128"/>
                <a:ea typeface="HG丸ｺﾞｼｯｸM-PRO" panose="020F0600000000000000" pitchFamily="50" charset="-128"/>
              </a:rPr>
              <a:t>３</a:t>
            </a:r>
          </a:p>
        </p:txBody>
      </p:sp>
    </p:spTree>
    <p:extLst>
      <p:ext uri="{BB962C8B-B14F-4D97-AF65-F5344CB8AC3E}">
        <p14:creationId xmlns:p14="http://schemas.microsoft.com/office/powerpoint/2010/main" val="3851225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よくある </a:t>
            </a:r>
            <a:r>
              <a:rPr lang="en-US" altLang="ja-JP" sz="2400" b="1" dirty="0">
                <a:latin typeface="HG丸ｺﾞｼｯｸM-PRO" panose="020F0600000000000000" pitchFamily="50" charset="-128"/>
                <a:ea typeface="HG丸ｺﾞｼｯｸM-PRO" panose="020F0600000000000000" pitchFamily="50" charset="-128"/>
              </a:rPr>
              <a:t>Q &amp; A</a:t>
            </a:r>
            <a:endParaRPr kumimoji="1" lang="ja-JP" altLang="en-US" sz="2400" b="1" dirty="0">
              <a:latin typeface="HG丸ｺﾞｼｯｸM-PRO" panose="020F0600000000000000" pitchFamily="50" charset="-128"/>
              <a:ea typeface="HG丸ｺﾞｼｯｸM-PRO" panose="020F0600000000000000" pitchFamily="50" charset="-128"/>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7" y="3612823"/>
            <a:ext cx="4877545" cy="3254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テキスト ボックス 5"/>
          <p:cNvSpPr txBox="1"/>
          <p:nvPr/>
        </p:nvSpPr>
        <p:spPr>
          <a:xfrm>
            <a:off x="251520" y="764704"/>
            <a:ext cx="1332416" cy="769441"/>
          </a:xfrm>
          <a:prstGeom prst="rect">
            <a:avLst/>
          </a:prstGeom>
          <a:noFill/>
        </p:spPr>
        <p:txBody>
          <a:bodyPr wrap="none" rtlCol="0">
            <a:spAutoFit/>
          </a:bodyPr>
          <a:lstStyle/>
          <a:p>
            <a:r>
              <a:rPr lang="en-US" altLang="ja-JP" sz="4400" b="1" dirty="0">
                <a:solidFill>
                  <a:schemeClr val="accent6">
                    <a:lumMod val="75000"/>
                  </a:schemeClr>
                </a:solidFill>
                <a:latin typeface="HG丸ｺﾞｼｯｸM-PRO" panose="020F0600000000000000" pitchFamily="50" charset="-128"/>
                <a:ea typeface="HG丸ｺﾞｼｯｸM-PRO" panose="020F0600000000000000" pitchFamily="50" charset="-128"/>
              </a:rPr>
              <a:t>A</a:t>
            </a:r>
            <a:r>
              <a:rPr kumimoji="1" lang="en-US" altLang="ja-JP" sz="4400" b="1" dirty="0">
                <a:solidFill>
                  <a:schemeClr val="accent6">
                    <a:lumMod val="75000"/>
                  </a:schemeClr>
                </a:solidFill>
                <a:latin typeface="HG丸ｺﾞｼｯｸM-PRO" panose="020F0600000000000000" pitchFamily="50" charset="-128"/>
                <a:ea typeface="HG丸ｺﾞｼｯｸM-PRO" panose="020F0600000000000000" pitchFamily="50" charset="-128"/>
              </a:rPr>
              <a:t>.</a:t>
            </a:r>
            <a:r>
              <a:rPr kumimoji="1" lang="ja-JP" altLang="en-US" sz="4400" b="1" dirty="0">
                <a:solidFill>
                  <a:schemeClr val="accent6">
                    <a:lumMod val="75000"/>
                  </a:schemeClr>
                </a:solidFill>
                <a:latin typeface="HG丸ｺﾞｼｯｸM-PRO" panose="020F0600000000000000" pitchFamily="50" charset="-128"/>
                <a:ea typeface="HG丸ｺﾞｼｯｸM-PRO" panose="020F0600000000000000" pitchFamily="50" charset="-128"/>
              </a:rPr>
              <a:t>３</a:t>
            </a:r>
          </a:p>
        </p:txBody>
      </p:sp>
      <p:sp>
        <p:nvSpPr>
          <p:cNvPr id="7" name="テキスト ボックス 6"/>
          <p:cNvSpPr txBox="1"/>
          <p:nvPr/>
        </p:nvSpPr>
        <p:spPr>
          <a:xfrm>
            <a:off x="395536" y="1700808"/>
            <a:ext cx="8640960" cy="3416320"/>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今回の適性診断では、みなさんが、</a:t>
            </a:r>
            <a:endParaRPr lang="en-US" altLang="ja-JP" sz="36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どんなことに興味を持ちやすいかをもとに診断をしています。</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仕事には資格が必要なものも数多く</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あります。</a:t>
            </a:r>
          </a:p>
        </p:txBody>
      </p:sp>
    </p:spTree>
    <p:extLst>
      <p:ext uri="{BB962C8B-B14F-4D97-AF65-F5344CB8AC3E}">
        <p14:creationId xmlns:p14="http://schemas.microsoft.com/office/powerpoint/2010/main" val="2701051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よくある </a:t>
            </a:r>
            <a:r>
              <a:rPr lang="en-US" altLang="ja-JP" sz="2400" b="1" dirty="0">
                <a:latin typeface="HG丸ｺﾞｼｯｸM-PRO" panose="020F0600000000000000" pitchFamily="50" charset="-128"/>
                <a:ea typeface="HG丸ｺﾞｼｯｸM-PRO" panose="020F0600000000000000" pitchFamily="50" charset="-128"/>
              </a:rPr>
              <a:t>Q &amp; A</a:t>
            </a:r>
            <a:endParaRPr kumimoji="1" lang="ja-JP" altLang="en-US" sz="2400" b="1" dirty="0">
              <a:latin typeface="HG丸ｺﾞｼｯｸM-PRO" panose="020F0600000000000000" pitchFamily="50" charset="-128"/>
              <a:ea typeface="HG丸ｺﾞｼｯｸM-PRO" panose="020F0600000000000000" pitchFamily="50" charset="-128"/>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7" y="3612823"/>
            <a:ext cx="4877545" cy="3254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テキスト ボックス 5"/>
          <p:cNvSpPr txBox="1"/>
          <p:nvPr/>
        </p:nvSpPr>
        <p:spPr>
          <a:xfrm>
            <a:off x="251520" y="764704"/>
            <a:ext cx="1332416" cy="769441"/>
          </a:xfrm>
          <a:prstGeom prst="rect">
            <a:avLst/>
          </a:prstGeom>
          <a:noFill/>
        </p:spPr>
        <p:txBody>
          <a:bodyPr wrap="none" rtlCol="0">
            <a:spAutoFit/>
          </a:bodyPr>
          <a:lstStyle/>
          <a:p>
            <a:r>
              <a:rPr lang="en-US" altLang="ja-JP" sz="4400" b="1" dirty="0">
                <a:solidFill>
                  <a:schemeClr val="accent6">
                    <a:lumMod val="75000"/>
                  </a:schemeClr>
                </a:solidFill>
                <a:latin typeface="HG丸ｺﾞｼｯｸM-PRO" panose="020F0600000000000000" pitchFamily="50" charset="-128"/>
                <a:ea typeface="HG丸ｺﾞｼｯｸM-PRO" panose="020F0600000000000000" pitchFamily="50" charset="-128"/>
              </a:rPr>
              <a:t>A</a:t>
            </a:r>
            <a:r>
              <a:rPr kumimoji="1" lang="en-US" altLang="ja-JP" sz="4400" b="1" dirty="0">
                <a:solidFill>
                  <a:schemeClr val="accent6">
                    <a:lumMod val="75000"/>
                  </a:schemeClr>
                </a:solidFill>
                <a:latin typeface="HG丸ｺﾞｼｯｸM-PRO" panose="020F0600000000000000" pitchFamily="50" charset="-128"/>
                <a:ea typeface="HG丸ｺﾞｼｯｸM-PRO" panose="020F0600000000000000" pitchFamily="50" charset="-128"/>
              </a:rPr>
              <a:t>.</a:t>
            </a:r>
            <a:r>
              <a:rPr kumimoji="1" lang="ja-JP" altLang="en-US" sz="4400" b="1" dirty="0">
                <a:solidFill>
                  <a:schemeClr val="accent6">
                    <a:lumMod val="75000"/>
                  </a:schemeClr>
                </a:solidFill>
                <a:latin typeface="HG丸ｺﾞｼｯｸM-PRO" panose="020F0600000000000000" pitchFamily="50" charset="-128"/>
                <a:ea typeface="HG丸ｺﾞｼｯｸM-PRO" panose="020F0600000000000000" pitchFamily="50" charset="-128"/>
              </a:rPr>
              <a:t>３</a:t>
            </a:r>
          </a:p>
        </p:txBody>
      </p:sp>
      <p:sp>
        <p:nvSpPr>
          <p:cNvPr id="7" name="テキスト ボックス 6"/>
          <p:cNvSpPr txBox="1"/>
          <p:nvPr/>
        </p:nvSpPr>
        <p:spPr>
          <a:xfrm>
            <a:off x="395536" y="1700808"/>
            <a:ext cx="8640960" cy="4247317"/>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その場合は、「学力」がなければ、</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その仕事に就くことはできません。</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その仕事を調べて、その仕事に就ける</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ように勉強も頑張りましよう。</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3600" dirty="0">
              <a:latin typeface="HG丸ｺﾞｼｯｸM-PRO" panose="020F0600000000000000" pitchFamily="50" charset="-128"/>
              <a:ea typeface="HG丸ｺﾞｼｯｸM-PRO" panose="020F0600000000000000" pitchFamily="50" charset="-128"/>
            </a:endParaRPr>
          </a:p>
          <a:p>
            <a:r>
              <a:rPr lang="en-US" altLang="ja-JP" sz="3600" dirty="0">
                <a:latin typeface="HG丸ｺﾞｼｯｸM-PRO" panose="020F0600000000000000" pitchFamily="50" charset="-128"/>
                <a:ea typeface="HG丸ｺﾞｼｯｸM-PRO" panose="020F0600000000000000" pitchFamily="50" charset="-128"/>
              </a:rPr>
              <a:t>『</a:t>
            </a:r>
            <a:r>
              <a:rPr lang="ja-JP" altLang="en-US" sz="3600" dirty="0">
                <a:latin typeface="HG丸ｺﾞｼｯｸM-PRO" panose="020F0600000000000000" pitchFamily="50" charset="-128"/>
                <a:ea typeface="HG丸ｺﾞｼｯｸM-PRO" panose="020F0600000000000000" pitchFamily="50" charset="-128"/>
              </a:rPr>
              <a:t>なりたい</a:t>
            </a:r>
            <a:r>
              <a:rPr lang="en-US" altLang="ja-JP" sz="3600" dirty="0">
                <a:latin typeface="HG丸ｺﾞｼｯｸM-PRO" panose="020F0600000000000000" pitchFamily="50" charset="-128"/>
                <a:ea typeface="HG丸ｺﾞｼｯｸM-PRO" panose="020F0600000000000000" pitchFamily="50" charset="-128"/>
              </a:rPr>
              <a:t>』</a:t>
            </a:r>
            <a:r>
              <a:rPr lang="ja-JP" altLang="en-US" sz="3600" dirty="0">
                <a:latin typeface="HG丸ｺﾞｼｯｸM-PRO" panose="020F0600000000000000" pitchFamily="50" charset="-128"/>
                <a:ea typeface="HG丸ｺﾞｼｯｸM-PRO" panose="020F0600000000000000" pitchFamily="50" charset="-128"/>
              </a:rPr>
              <a:t>と思う気持ちが大切です。</a:t>
            </a:r>
          </a:p>
        </p:txBody>
      </p:sp>
    </p:spTree>
    <p:extLst>
      <p:ext uri="{BB962C8B-B14F-4D97-AF65-F5344CB8AC3E}">
        <p14:creationId xmlns:p14="http://schemas.microsoft.com/office/powerpoint/2010/main" val="13598916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latin typeface="HG丸ｺﾞｼｯｸM-PRO" panose="020F0600000000000000" pitchFamily="50" charset="-128"/>
                <a:ea typeface="HG丸ｺﾞｼｯｸM-PRO" panose="020F0600000000000000" pitchFamily="50" charset="-128"/>
              </a:rPr>
              <a:t>最 後 に</a:t>
            </a:r>
          </a:p>
        </p:txBody>
      </p:sp>
      <p:sp>
        <p:nvSpPr>
          <p:cNvPr id="6" name="テキスト ボックス 5"/>
          <p:cNvSpPr txBox="1"/>
          <p:nvPr/>
        </p:nvSpPr>
        <p:spPr>
          <a:xfrm>
            <a:off x="251520" y="1196752"/>
            <a:ext cx="8568952" cy="3970318"/>
          </a:xfrm>
          <a:prstGeom prst="rect">
            <a:avLst/>
          </a:prstGeom>
          <a:noFill/>
        </p:spPr>
        <p:txBody>
          <a:bodyPr wrap="square" rtlCol="0">
            <a:spAutoFit/>
          </a:bodyPr>
          <a:lstStyle/>
          <a:p>
            <a:r>
              <a:rPr kumimoji="1" lang="ja-JP" altLang="en-US" sz="3600" b="1" dirty="0">
                <a:latin typeface="HG丸ｺﾞｼｯｸM-PRO" panose="020F0600000000000000" pitchFamily="50" charset="-128"/>
                <a:ea typeface="HG丸ｺﾞｼｯｸM-PRO" panose="020F0600000000000000" pitchFamily="50" charset="-128"/>
              </a:rPr>
              <a:t>今回の診断結果は</a:t>
            </a:r>
            <a:r>
              <a:rPr lang="ja-JP" altLang="en-US" sz="3600" b="1" dirty="0">
                <a:latin typeface="HG丸ｺﾞｼｯｸM-PRO" panose="020F0600000000000000" pitchFamily="50" charset="-128"/>
                <a:ea typeface="HG丸ｺﾞｼｯｸM-PRO" panose="020F0600000000000000" pitchFamily="50" charset="-128"/>
              </a:rPr>
              <a:t>、現在のあなたです。</a:t>
            </a:r>
            <a:endParaRPr kumimoji="1" lang="en-US" altLang="ja-JP" sz="3600" b="1" dirty="0">
              <a:latin typeface="HG丸ｺﾞｼｯｸM-PRO" panose="020F0600000000000000" pitchFamily="50" charset="-128"/>
              <a:ea typeface="HG丸ｺﾞｼｯｸM-PRO" panose="020F0600000000000000" pitchFamily="50" charset="-128"/>
            </a:endParaRPr>
          </a:p>
          <a:p>
            <a:endParaRPr lang="en-US" altLang="ja-JP" sz="3600" b="1" dirty="0">
              <a:latin typeface="HG丸ｺﾞｼｯｸM-PRO" panose="020F0600000000000000" pitchFamily="50" charset="-128"/>
              <a:ea typeface="HG丸ｺﾞｼｯｸM-PRO" panose="020F0600000000000000" pitchFamily="50" charset="-128"/>
            </a:endParaRPr>
          </a:p>
          <a:p>
            <a:r>
              <a:rPr kumimoji="1" lang="ja-JP" altLang="en-US" sz="3600" b="1" dirty="0">
                <a:latin typeface="HG丸ｺﾞｼｯｸM-PRO" panose="020F0600000000000000" pitchFamily="50" charset="-128"/>
                <a:ea typeface="HG丸ｺﾞｼｯｸM-PRO" panose="020F0600000000000000" pitchFamily="50" charset="-128"/>
              </a:rPr>
              <a:t>　これから、多くの出会いや経験で</a:t>
            </a:r>
            <a:endParaRPr kumimoji="1" lang="en-US" altLang="ja-JP" sz="3600" b="1" dirty="0">
              <a:latin typeface="HG丸ｺﾞｼｯｸM-PRO" panose="020F0600000000000000" pitchFamily="50" charset="-128"/>
              <a:ea typeface="HG丸ｺﾞｼｯｸM-PRO" panose="020F0600000000000000" pitchFamily="50" charset="-128"/>
            </a:endParaRPr>
          </a:p>
          <a:p>
            <a:endParaRPr lang="en-US" altLang="ja-JP" sz="3600" b="1" dirty="0">
              <a:latin typeface="HG丸ｺﾞｼｯｸM-PRO" panose="020F0600000000000000" pitchFamily="50" charset="-128"/>
              <a:ea typeface="HG丸ｺﾞｼｯｸM-PRO" panose="020F0600000000000000" pitchFamily="50" charset="-128"/>
            </a:endParaRPr>
          </a:p>
          <a:p>
            <a:r>
              <a:rPr kumimoji="1" lang="ja-JP" altLang="en-US" sz="3600" b="1" dirty="0">
                <a:latin typeface="HG丸ｺﾞｼｯｸM-PRO" panose="020F0600000000000000" pitchFamily="50" charset="-128"/>
                <a:ea typeface="HG丸ｺﾞｼｯｸM-PRO" panose="020F0600000000000000" pitchFamily="50" charset="-128"/>
              </a:rPr>
              <a:t>　</a:t>
            </a:r>
            <a:r>
              <a:rPr lang="en-US" altLang="ja-JP" sz="3600" b="1" dirty="0">
                <a:latin typeface="HG丸ｺﾞｼｯｸM-PRO" panose="020F0600000000000000" pitchFamily="50" charset="-128"/>
                <a:ea typeface="HG丸ｺﾞｼｯｸM-PRO" panose="020F0600000000000000" pitchFamily="50" charset="-128"/>
              </a:rPr>
              <a:t>『</a:t>
            </a:r>
            <a:r>
              <a:rPr lang="ja-JP" altLang="en-US" sz="3600" b="1" dirty="0">
                <a:latin typeface="HG丸ｺﾞｼｯｸM-PRO" panose="020F0600000000000000" pitchFamily="50" charset="-128"/>
                <a:ea typeface="HG丸ｺﾞｼｯｸM-PRO" panose="020F0600000000000000" pitchFamily="50" charset="-128"/>
              </a:rPr>
              <a:t>性格</a:t>
            </a:r>
            <a:r>
              <a:rPr lang="en-US" altLang="ja-JP" sz="3600" b="1" dirty="0">
                <a:latin typeface="HG丸ｺﾞｼｯｸM-PRO" panose="020F0600000000000000" pitchFamily="50" charset="-128"/>
                <a:ea typeface="HG丸ｺﾞｼｯｸM-PRO" panose="020F0600000000000000" pitchFamily="50" charset="-128"/>
              </a:rPr>
              <a:t>』</a:t>
            </a:r>
            <a:r>
              <a:rPr lang="ja-JP" altLang="en-US" sz="3600" b="1" dirty="0">
                <a:latin typeface="HG丸ｺﾞｼｯｸM-PRO" panose="020F0600000000000000" pitchFamily="50" charset="-128"/>
                <a:ea typeface="HG丸ｺﾞｼｯｸM-PRO" panose="020F0600000000000000" pitchFamily="50" charset="-128"/>
              </a:rPr>
              <a:t>や</a:t>
            </a:r>
            <a:r>
              <a:rPr lang="en-US" altLang="ja-JP" sz="3600" b="1" dirty="0">
                <a:latin typeface="HG丸ｺﾞｼｯｸM-PRO" panose="020F0600000000000000" pitchFamily="50" charset="-128"/>
                <a:ea typeface="HG丸ｺﾞｼｯｸM-PRO" panose="020F0600000000000000" pitchFamily="50" charset="-128"/>
              </a:rPr>
              <a:t>『</a:t>
            </a:r>
            <a:r>
              <a:rPr lang="ja-JP" altLang="en-US" sz="3600" b="1" dirty="0">
                <a:latin typeface="HG丸ｺﾞｼｯｸM-PRO" panose="020F0600000000000000" pitchFamily="50" charset="-128"/>
                <a:ea typeface="HG丸ｺﾞｼｯｸM-PRO" panose="020F0600000000000000" pitchFamily="50" charset="-128"/>
              </a:rPr>
              <a:t>価値観</a:t>
            </a:r>
            <a:r>
              <a:rPr lang="en-US" altLang="ja-JP" sz="3600" b="1" dirty="0">
                <a:latin typeface="HG丸ｺﾞｼｯｸM-PRO" panose="020F0600000000000000" pitchFamily="50" charset="-128"/>
                <a:ea typeface="HG丸ｺﾞｼｯｸM-PRO" panose="020F0600000000000000" pitchFamily="50" charset="-128"/>
              </a:rPr>
              <a:t>』『</a:t>
            </a:r>
            <a:r>
              <a:rPr lang="ja-JP" altLang="en-US" sz="3600" b="1" dirty="0">
                <a:latin typeface="HG丸ｺﾞｼｯｸM-PRO" panose="020F0600000000000000" pitchFamily="50" charset="-128"/>
                <a:ea typeface="HG丸ｺﾞｼｯｸM-PRO" panose="020F0600000000000000" pitchFamily="50" charset="-128"/>
              </a:rPr>
              <a:t>考え方</a:t>
            </a:r>
            <a:r>
              <a:rPr lang="en-US" altLang="ja-JP" sz="3600" b="1" dirty="0">
                <a:latin typeface="HG丸ｺﾞｼｯｸM-PRO" panose="020F0600000000000000" pitchFamily="50" charset="-128"/>
                <a:ea typeface="HG丸ｺﾞｼｯｸM-PRO" panose="020F0600000000000000" pitchFamily="50" charset="-128"/>
              </a:rPr>
              <a:t>』</a:t>
            </a:r>
            <a:r>
              <a:rPr lang="ja-JP" altLang="en-US" sz="3600" b="1" dirty="0">
                <a:latin typeface="HG丸ｺﾞｼｯｸM-PRO" panose="020F0600000000000000" pitchFamily="50" charset="-128"/>
                <a:ea typeface="HG丸ｺﾞｼｯｸM-PRO" panose="020F0600000000000000" pitchFamily="50" charset="-128"/>
              </a:rPr>
              <a:t>は</a:t>
            </a:r>
            <a:endParaRPr kumimoji="1" lang="en-US" altLang="ja-JP" sz="3600" b="1" dirty="0">
              <a:latin typeface="HG丸ｺﾞｼｯｸM-PRO" panose="020F0600000000000000" pitchFamily="50" charset="-128"/>
              <a:ea typeface="HG丸ｺﾞｼｯｸM-PRO" panose="020F0600000000000000" pitchFamily="50" charset="-128"/>
            </a:endParaRPr>
          </a:p>
          <a:p>
            <a:r>
              <a:rPr lang="ja-JP" altLang="en-US" sz="3600" b="1" dirty="0">
                <a:latin typeface="HG丸ｺﾞｼｯｸM-PRO" panose="020F0600000000000000" pitchFamily="50" charset="-128"/>
                <a:ea typeface="HG丸ｺﾞｼｯｸM-PRO" panose="020F0600000000000000" pitchFamily="50" charset="-128"/>
              </a:rPr>
              <a:t>　　</a:t>
            </a:r>
            <a:endParaRPr lang="en-US" altLang="ja-JP" sz="3600" b="1" dirty="0">
              <a:latin typeface="HG丸ｺﾞｼｯｸM-PRO" panose="020F0600000000000000" pitchFamily="50" charset="-128"/>
              <a:ea typeface="HG丸ｺﾞｼｯｸM-PRO" panose="020F0600000000000000" pitchFamily="50" charset="-128"/>
            </a:endParaRPr>
          </a:p>
          <a:p>
            <a:r>
              <a:rPr lang="ja-JP" altLang="en-US" sz="3600" b="1" dirty="0">
                <a:latin typeface="HG丸ｺﾞｼｯｸM-PRO" panose="020F0600000000000000" pitchFamily="50" charset="-128"/>
                <a:ea typeface="HG丸ｺﾞｼｯｸM-PRO" panose="020F0600000000000000" pitchFamily="50" charset="-128"/>
              </a:rPr>
              <a:t>　　</a:t>
            </a:r>
            <a:r>
              <a:rPr kumimoji="1" lang="ja-JP" altLang="en-US" sz="3600" b="1" dirty="0">
                <a:latin typeface="HG丸ｺﾞｼｯｸM-PRO" panose="020F0600000000000000" pitchFamily="50" charset="-128"/>
                <a:ea typeface="HG丸ｺﾞｼｯｸM-PRO" panose="020F0600000000000000" pitchFamily="50" charset="-128"/>
              </a:rPr>
              <a:t>変わっていくものです。</a:t>
            </a:r>
            <a:endParaRPr kumimoji="1" lang="en-US" altLang="ja-JP" sz="36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374365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latin typeface="HG丸ｺﾞｼｯｸM-PRO" panose="020F0600000000000000" pitchFamily="50" charset="-128"/>
                <a:ea typeface="HG丸ｺﾞｼｯｸM-PRO" panose="020F0600000000000000" pitchFamily="50" charset="-128"/>
              </a:rPr>
              <a:t>最 後 に</a:t>
            </a:r>
          </a:p>
        </p:txBody>
      </p:sp>
      <p:sp>
        <p:nvSpPr>
          <p:cNvPr id="7" name="正方形/長方形 6"/>
          <p:cNvSpPr/>
          <p:nvPr/>
        </p:nvSpPr>
        <p:spPr>
          <a:xfrm>
            <a:off x="2843808" y="155172"/>
            <a:ext cx="504056" cy="310344"/>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2C8E73B8-9EF2-4A4D-ABB2-1D62BBD0E529}"/>
              </a:ext>
            </a:extLst>
          </p:cNvPr>
          <p:cNvSpPr txBox="1"/>
          <p:nvPr/>
        </p:nvSpPr>
        <p:spPr>
          <a:xfrm>
            <a:off x="440333" y="1196752"/>
            <a:ext cx="8524155" cy="4524315"/>
          </a:xfrm>
          <a:prstGeom prst="rect">
            <a:avLst/>
          </a:prstGeom>
          <a:noFill/>
        </p:spPr>
        <p:txBody>
          <a:bodyPr wrap="square" rtlCol="0">
            <a:spAutoFit/>
          </a:bodyPr>
          <a:lstStyle/>
          <a:p>
            <a:r>
              <a:rPr kumimoji="1" lang="en-US" altLang="ja-JP" sz="3200" b="1" dirty="0">
                <a:latin typeface="HG丸ｺﾞｼｯｸM-PRO" panose="020F0600000000000000" pitchFamily="50" charset="-128"/>
                <a:ea typeface="HG丸ｺﾞｼｯｸM-PRO" panose="020F0600000000000000" pitchFamily="50" charset="-128"/>
              </a:rPr>
              <a:t>『</a:t>
            </a:r>
            <a:r>
              <a:rPr kumimoji="1" lang="ja-JP" altLang="en-US" sz="3200" b="1" dirty="0">
                <a:latin typeface="HG丸ｺﾞｼｯｸM-PRO" panose="020F0600000000000000" pitchFamily="50" charset="-128"/>
                <a:ea typeface="HG丸ｺﾞｼｯｸM-PRO" panose="020F0600000000000000" pitchFamily="50" charset="-128"/>
              </a:rPr>
              <a:t>今の自分</a:t>
            </a:r>
            <a:r>
              <a:rPr kumimoji="1" lang="en-US" altLang="ja-JP" sz="3200" b="1" dirty="0">
                <a:latin typeface="HG丸ｺﾞｼｯｸM-PRO" panose="020F0600000000000000" pitchFamily="50" charset="-128"/>
                <a:ea typeface="HG丸ｺﾞｼｯｸM-PRO" panose="020F0600000000000000" pitchFamily="50" charset="-128"/>
              </a:rPr>
              <a:t>』</a:t>
            </a:r>
            <a:r>
              <a:rPr kumimoji="1" lang="ja-JP" altLang="en-US" sz="3200" b="1" dirty="0">
                <a:latin typeface="HG丸ｺﾞｼｯｸM-PRO" panose="020F0600000000000000" pitchFamily="50" charset="-128"/>
                <a:ea typeface="HG丸ｺﾞｼｯｸM-PRO" panose="020F0600000000000000" pitchFamily="50" charset="-128"/>
              </a:rPr>
              <a:t>に対して、</a:t>
            </a:r>
            <a:r>
              <a:rPr kumimoji="1" lang="en-US" altLang="ja-JP" sz="3200" b="1" dirty="0">
                <a:latin typeface="HG丸ｺﾞｼｯｸM-PRO" panose="020F0600000000000000" pitchFamily="50" charset="-128"/>
                <a:ea typeface="HG丸ｺﾞｼｯｸM-PRO" panose="020F0600000000000000" pitchFamily="50" charset="-128"/>
              </a:rPr>
              <a:t>『</a:t>
            </a:r>
            <a:r>
              <a:rPr lang="ja-JP" altLang="en-US" sz="3200" b="1" dirty="0">
                <a:latin typeface="HG丸ｺﾞｼｯｸM-PRO" panose="020F0600000000000000" pitchFamily="50" charset="-128"/>
                <a:ea typeface="HG丸ｺﾞｼｯｸM-PRO" panose="020F0600000000000000" pitchFamily="50" charset="-128"/>
              </a:rPr>
              <a:t>目指す</a:t>
            </a:r>
            <a:r>
              <a:rPr kumimoji="1" lang="ja-JP" altLang="en-US" sz="3200" b="1" dirty="0">
                <a:latin typeface="HG丸ｺﾞｼｯｸM-PRO" panose="020F0600000000000000" pitchFamily="50" charset="-128"/>
                <a:ea typeface="HG丸ｺﾞｼｯｸM-PRO" panose="020F0600000000000000" pitchFamily="50" charset="-128"/>
              </a:rPr>
              <a:t>自分</a:t>
            </a:r>
            <a:r>
              <a:rPr kumimoji="1" lang="en-US" altLang="ja-JP" sz="3200" b="1" dirty="0">
                <a:latin typeface="HG丸ｺﾞｼｯｸM-PRO" panose="020F0600000000000000" pitchFamily="50" charset="-128"/>
                <a:ea typeface="HG丸ｺﾞｼｯｸM-PRO" panose="020F0600000000000000" pitchFamily="50" charset="-128"/>
              </a:rPr>
              <a:t>』</a:t>
            </a:r>
            <a:r>
              <a:rPr lang="ja-JP" altLang="en-US" sz="3200" b="1" dirty="0">
                <a:latin typeface="HG丸ｺﾞｼｯｸM-PRO" panose="020F0600000000000000" pitchFamily="50" charset="-128"/>
                <a:ea typeface="HG丸ｺﾞｼｯｸM-PRO" panose="020F0600000000000000" pitchFamily="50" charset="-128"/>
              </a:rPr>
              <a:t>が</a:t>
            </a:r>
            <a:endParaRPr lang="en-US" altLang="ja-JP" sz="3200" b="1" dirty="0">
              <a:latin typeface="HG丸ｺﾞｼｯｸM-PRO" panose="020F0600000000000000" pitchFamily="50" charset="-128"/>
              <a:ea typeface="HG丸ｺﾞｼｯｸM-PRO" panose="020F0600000000000000" pitchFamily="50" charset="-128"/>
            </a:endParaRPr>
          </a:p>
          <a:p>
            <a:endParaRPr kumimoji="1" lang="en-US" altLang="ja-JP" sz="3200" b="1" dirty="0">
              <a:latin typeface="HG丸ｺﾞｼｯｸM-PRO" panose="020F0600000000000000" pitchFamily="50" charset="-128"/>
              <a:ea typeface="HG丸ｺﾞｼｯｸM-PRO" panose="020F0600000000000000" pitchFamily="50" charset="-128"/>
            </a:endParaRPr>
          </a:p>
          <a:p>
            <a:r>
              <a:rPr lang="ja-JP" altLang="en-US" sz="3200" b="1" dirty="0">
                <a:latin typeface="HG丸ｺﾞｼｯｸM-PRO" panose="020F0600000000000000" pitchFamily="50" charset="-128"/>
                <a:ea typeface="HG丸ｺﾞｼｯｸM-PRO" panose="020F0600000000000000" pitchFamily="50" charset="-128"/>
              </a:rPr>
              <a:t>どのくらい違いがあるのか？</a:t>
            </a:r>
            <a:endParaRPr lang="en-US" altLang="ja-JP" sz="3200" b="1" dirty="0">
              <a:latin typeface="HG丸ｺﾞｼｯｸM-PRO" panose="020F0600000000000000" pitchFamily="50" charset="-128"/>
              <a:ea typeface="HG丸ｺﾞｼｯｸM-PRO" panose="020F0600000000000000" pitchFamily="50" charset="-128"/>
            </a:endParaRPr>
          </a:p>
          <a:p>
            <a:endParaRPr kumimoji="1" lang="en-US" altLang="ja-JP" sz="3200" b="1" dirty="0">
              <a:latin typeface="HG丸ｺﾞｼｯｸM-PRO" panose="020F0600000000000000" pitchFamily="50" charset="-128"/>
              <a:ea typeface="HG丸ｺﾞｼｯｸM-PRO" panose="020F0600000000000000" pitchFamily="50" charset="-128"/>
            </a:endParaRPr>
          </a:p>
          <a:p>
            <a:r>
              <a:rPr lang="ja-JP" altLang="en-US" sz="3200" b="1" dirty="0">
                <a:latin typeface="HG丸ｺﾞｼｯｸM-PRO" panose="020F0600000000000000" pitchFamily="50" charset="-128"/>
                <a:ea typeface="HG丸ｺﾞｼｯｸM-PRO" panose="020F0600000000000000" pitchFamily="50" charset="-128"/>
              </a:rPr>
              <a:t>考えるための材料になれば幸いです。</a:t>
            </a:r>
            <a:endParaRPr lang="en-US" altLang="ja-JP" sz="3200" b="1" dirty="0">
              <a:latin typeface="HG丸ｺﾞｼｯｸM-PRO" panose="020F0600000000000000" pitchFamily="50" charset="-128"/>
              <a:ea typeface="HG丸ｺﾞｼｯｸM-PRO" panose="020F0600000000000000" pitchFamily="50" charset="-128"/>
            </a:endParaRPr>
          </a:p>
          <a:p>
            <a:endParaRPr kumimoji="1" lang="en-US" altLang="ja-JP" sz="3200" b="1" dirty="0">
              <a:latin typeface="HG丸ｺﾞｼｯｸM-PRO" panose="020F0600000000000000" pitchFamily="50" charset="-128"/>
              <a:ea typeface="HG丸ｺﾞｼｯｸM-PRO" panose="020F0600000000000000" pitchFamily="50" charset="-128"/>
            </a:endParaRPr>
          </a:p>
          <a:p>
            <a:r>
              <a:rPr lang="ja-JP" altLang="en-US" sz="3200" b="1" dirty="0">
                <a:latin typeface="HG丸ｺﾞｼｯｸM-PRO" panose="020F0600000000000000" pitchFamily="50" charset="-128"/>
                <a:ea typeface="HG丸ｺﾞｼｯｸM-PRO" panose="020F0600000000000000" pitchFamily="50" charset="-128"/>
              </a:rPr>
              <a:t>将来、イキイキ</a:t>
            </a:r>
            <a:r>
              <a:rPr kumimoji="1" lang="ja-JP" altLang="en-US" sz="3200" b="1" dirty="0">
                <a:latin typeface="HG丸ｺﾞｼｯｸM-PRO" panose="020F0600000000000000" pitchFamily="50" charset="-128"/>
                <a:ea typeface="HG丸ｺﾞｼｯｸM-PRO" panose="020F0600000000000000" pitchFamily="50" charset="-128"/>
              </a:rPr>
              <a:t>活躍する皆さんと出会える</a:t>
            </a:r>
            <a:endParaRPr kumimoji="1" lang="en-US" altLang="ja-JP" sz="3200" b="1" dirty="0">
              <a:latin typeface="HG丸ｺﾞｼｯｸM-PRO" panose="020F0600000000000000" pitchFamily="50" charset="-128"/>
              <a:ea typeface="HG丸ｺﾞｼｯｸM-PRO" panose="020F0600000000000000" pitchFamily="50" charset="-128"/>
            </a:endParaRPr>
          </a:p>
          <a:p>
            <a:endParaRPr lang="en-US" altLang="ja-JP" sz="3200" b="1" dirty="0">
              <a:latin typeface="HG丸ｺﾞｼｯｸM-PRO" panose="020F0600000000000000" pitchFamily="50" charset="-128"/>
              <a:ea typeface="HG丸ｺﾞｼｯｸM-PRO" panose="020F0600000000000000" pitchFamily="50" charset="-128"/>
            </a:endParaRPr>
          </a:p>
          <a:p>
            <a:r>
              <a:rPr lang="ja-JP" altLang="en-US" sz="3200" b="1" dirty="0">
                <a:latin typeface="HG丸ｺﾞｼｯｸM-PRO" panose="020F0600000000000000" pitchFamily="50" charset="-128"/>
                <a:ea typeface="HG丸ｺﾞｼｯｸM-PRO" panose="020F0600000000000000" pitchFamily="50" charset="-128"/>
              </a:rPr>
              <a:t>ことを楽しみにしています。</a:t>
            </a:r>
            <a:endParaRPr kumimoji="1" lang="en-US" altLang="ja-JP" sz="3200" b="1" dirty="0">
              <a:latin typeface="HG丸ｺﾞｼｯｸM-PRO" panose="020F0600000000000000" pitchFamily="50" charset="-128"/>
              <a:ea typeface="HG丸ｺﾞｼｯｸM-PRO" panose="020F0600000000000000" pitchFamily="50" charset="-128"/>
            </a:endParaRPr>
          </a:p>
        </p:txBody>
      </p:sp>
      <p:pic>
        <p:nvPicPr>
          <p:cNvPr id="10" name="図 9">
            <a:extLst>
              <a:ext uri="{FF2B5EF4-FFF2-40B4-BE49-F238E27FC236}">
                <a16:creationId xmlns:a16="http://schemas.microsoft.com/office/drawing/2014/main" id="{E7280C6D-A65F-4A96-8490-B552D89762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0072" y="5949280"/>
            <a:ext cx="879336" cy="879336"/>
          </a:xfrm>
          <a:prstGeom prst="rect">
            <a:avLst/>
          </a:prstGeom>
        </p:spPr>
      </p:pic>
      <p:sp>
        <p:nvSpPr>
          <p:cNvPr id="11" name="テキスト ボックス 10">
            <a:extLst>
              <a:ext uri="{FF2B5EF4-FFF2-40B4-BE49-F238E27FC236}">
                <a16:creationId xmlns:a16="http://schemas.microsoft.com/office/drawing/2014/main" id="{F6B4866F-66C6-4D1A-99E8-F2C9914AE58D}"/>
              </a:ext>
            </a:extLst>
          </p:cNvPr>
          <p:cNvSpPr txBox="1"/>
          <p:nvPr/>
        </p:nvSpPr>
        <p:spPr>
          <a:xfrm>
            <a:off x="6012160" y="6297131"/>
            <a:ext cx="2957861" cy="369332"/>
          </a:xfrm>
          <a:prstGeom prst="rect">
            <a:avLst/>
          </a:prstGeom>
          <a:noFill/>
        </p:spPr>
        <p:txBody>
          <a:bodyPr wrap="none" rtlCol="0">
            <a:spAutoFit/>
          </a:bodyPr>
          <a:lstStyle/>
          <a:p>
            <a:r>
              <a:rPr kumimoji="1" lang="ja-JP" altLang="en-US" b="1" dirty="0"/>
              <a:t>一般社団法人ブライトインク</a:t>
            </a:r>
          </a:p>
        </p:txBody>
      </p:sp>
    </p:spTree>
    <p:extLst>
      <p:ext uri="{BB962C8B-B14F-4D97-AF65-F5344CB8AC3E}">
        <p14:creationId xmlns:p14="http://schemas.microsoft.com/office/powerpoint/2010/main" val="127030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4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52197"/>
            <a:ext cx="9144000" cy="6093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診断結果 の 活用例</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12" name="テキスト ボックス 11"/>
          <p:cNvSpPr txBox="1"/>
          <p:nvPr/>
        </p:nvSpPr>
        <p:spPr>
          <a:xfrm>
            <a:off x="467544" y="4460919"/>
            <a:ext cx="3096344" cy="1200329"/>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みんなと同じ</a:t>
            </a:r>
            <a:endParaRPr lang="en-US" altLang="ja-JP" sz="36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やり方</a:t>
            </a:r>
            <a:endParaRPr lang="en-US" altLang="ja-JP" sz="3600" dirty="0">
              <a:latin typeface="HG丸ｺﾞｼｯｸM-PRO" panose="020F0600000000000000" pitchFamily="50" charset="-128"/>
              <a:ea typeface="HG丸ｺﾞｼｯｸM-PRO" panose="020F0600000000000000" pitchFamily="50" charset="-128"/>
            </a:endParaRPr>
          </a:p>
        </p:txBody>
      </p:sp>
      <p:sp>
        <p:nvSpPr>
          <p:cNvPr id="13" name="右矢印 12"/>
          <p:cNvSpPr/>
          <p:nvPr/>
        </p:nvSpPr>
        <p:spPr>
          <a:xfrm>
            <a:off x="3995936" y="4460919"/>
            <a:ext cx="1008112" cy="989658"/>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
        <p:nvSpPr>
          <p:cNvPr id="16" name="テキスト ボックス 15"/>
          <p:cNvSpPr txBox="1"/>
          <p:nvPr/>
        </p:nvSpPr>
        <p:spPr>
          <a:xfrm>
            <a:off x="539552" y="1916832"/>
            <a:ext cx="8136904" cy="1323439"/>
          </a:xfrm>
          <a:prstGeom prst="rect">
            <a:avLst/>
          </a:prstGeom>
          <a:noFill/>
        </p:spPr>
        <p:txBody>
          <a:bodyPr wrap="square" rtlCol="0">
            <a:spAutoFit/>
          </a:bodyPr>
          <a:lstStyle/>
          <a:p>
            <a:r>
              <a:rPr lang="ja-JP" altLang="en-US" sz="3200" dirty="0">
                <a:latin typeface="HG丸ｺﾞｼｯｸM-PRO" panose="020F0600000000000000" pitchFamily="50" charset="-128"/>
                <a:ea typeface="HG丸ｺﾞｼｯｸM-PRO" panose="020F0600000000000000" pitchFamily="50" charset="-128"/>
              </a:rPr>
              <a:t>自分の長所や得意な行動</a:t>
            </a:r>
            <a:r>
              <a:rPr kumimoji="1" lang="ja-JP" altLang="en-US" sz="3200" dirty="0">
                <a:latin typeface="HG丸ｺﾞｼｯｸM-PRO" panose="020F0600000000000000" pitchFamily="50" charset="-128"/>
                <a:ea typeface="HG丸ｺﾞｼｯｸM-PRO" panose="020F0600000000000000" pitchFamily="50" charset="-128"/>
              </a:rPr>
              <a:t>を</a:t>
            </a:r>
            <a:r>
              <a:rPr lang="ja-JP" altLang="en-US" sz="3200" dirty="0">
                <a:latin typeface="HG丸ｺﾞｼｯｸM-PRO" panose="020F0600000000000000" pitchFamily="50" charset="-128"/>
                <a:ea typeface="HG丸ｺﾞｼｯｸM-PRO" panose="020F0600000000000000" pitchFamily="50" charset="-128"/>
              </a:rPr>
              <a:t>知る</a:t>
            </a:r>
            <a:r>
              <a:rPr kumimoji="1" lang="ja-JP" altLang="en-US" sz="3200" dirty="0">
                <a:latin typeface="HG丸ｺﾞｼｯｸM-PRO" panose="020F0600000000000000" pitchFamily="50" charset="-128"/>
                <a:ea typeface="HG丸ｺﾞｼｯｸM-PRO" panose="020F0600000000000000" pitchFamily="50" charset="-128"/>
              </a:rPr>
              <a:t>ことで、</a:t>
            </a:r>
            <a:endParaRPr kumimoji="1" lang="en-US" altLang="ja-JP" sz="3200" dirty="0">
              <a:latin typeface="HG丸ｺﾞｼｯｸM-PRO" panose="020F0600000000000000" pitchFamily="50" charset="-128"/>
              <a:ea typeface="HG丸ｺﾞｼｯｸM-PRO" panose="020F0600000000000000" pitchFamily="50" charset="-128"/>
            </a:endParaRPr>
          </a:p>
          <a:p>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3200" dirty="0">
                <a:latin typeface="HG丸ｺﾞｼｯｸM-PRO" panose="020F0600000000000000" pitchFamily="50" charset="-128"/>
                <a:ea typeface="HG丸ｺﾞｼｯｸM-PRO" panose="020F0600000000000000" pitchFamily="50" charset="-128"/>
              </a:rPr>
              <a:t>　やり方や行動を変えることができる。</a:t>
            </a:r>
            <a:endParaRPr kumimoji="1" lang="en-US" altLang="ja-JP" sz="3200" dirty="0">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2C3E1B6A-F6C6-4C93-B340-37272162C5BB}"/>
              </a:ext>
            </a:extLst>
          </p:cNvPr>
          <p:cNvSpPr txBox="1"/>
          <p:nvPr/>
        </p:nvSpPr>
        <p:spPr>
          <a:xfrm>
            <a:off x="5469768" y="4449763"/>
            <a:ext cx="3574791" cy="1200329"/>
          </a:xfrm>
          <a:prstGeom prst="rect">
            <a:avLst/>
          </a:prstGeom>
          <a:noFill/>
        </p:spPr>
        <p:txBody>
          <a:bodyPr wrap="square" rtlCol="0">
            <a:spAutoFit/>
          </a:bodyPr>
          <a:lstStyle/>
          <a:p>
            <a:r>
              <a:rPr lang="ja-JP" altLang="en-US" sz="3600" dirty="0">
                <a:solidFill>
                  <a:schemeClr val="accent6">
                    <a:lumMod val="75000"/>
                  </a:schemeClr>
                </a:solidFill>
                <a:latin typeface="HG丸ｺﾞｼｯｸM-PRO" panose="020F0600000000000000" pitchFamily="50" charset="-128"/>
                <a:ea typeface="HG丸ｺﾞｼｯｸM-PRO" panose="020F0600000000000000" pitchFamily="50" charset="-128"/>
              </a:rPr>
              <a:t>自分に合った</a:t>
            </a:r>
            <a:endParaRPr lang="en-US" altLang="ja-JP" sz="3600" dirty="0">
              <a:solidFill>
                <a:schemeClr val="accent6">
                  <a:lumMod val="75000"/>
                </a:schemeClr>
              </a:solidFill>
              <a:latin typeface="HG丸ｺﾞｼｯｸM-PRO" panose="020F0600000000000000" pitchFamily="50" charset="-128"/>
              <a:ea typeface="HG丸ｺﾞｼｯｸM-PRO" panose="020F0600000000000000" pitchFamily="50" charset="-128"/>
            </a:endParaRPr>
          </a:p>
          <a:p>
            <a:r>
              <a:rPr lang="ja-JP" altLang="en-US" sz="3600" dirty="0">
                <a:solidFill>
                  <a:schemeClr val="accent6">
                    <a:lumMod val="75000"/>
                  </a:schemeClr>
                </a:solidFill>
                <a:latin typeface="HG丸ｺﾞｼｯｸM-PRO" panose="020F0600000000000000" pitchFamily="50" charset="-128"/>
                <a:ea typeface="HG丸ｺﾞｼｯｸM-PRO" panose="020F0600000000000000" pitchFamily="50" charset="-128"/>
              </a:rPr>
              <a:t>やり方</a:t>
            </a:r>
            <a:endParaRPr lang="en-US" altLang="ja-JP" sz="3600" dirty="0">
              <a:solidFill>
                <a:schemeClr val="accent6">
                  <a:lumMod val="75000"/>
                </a:schemeClr>
              </a:solidFill>
              <a:latin typeface="HG丸ｺﾞｼｯｸM-PRO" panose="020F0600000000000000" pitchFamily="50" charset="-128"/>
              <a:ea typeface="HG丸ｺﾞｼｯｸM-PRO" panose="020F0600000000000000" pitchFamily="50" charset="-128"/>
            </a:endParaRPr>
          </a:p>
        </p:txBody>
      </p:sp>
      <p:sp>
        <p:nvSpPr>
          <p:cNvPr id="14" name="テキスト ボックス 13">
            <a:extLst>
              <a:ext uri="{FF2B5EF4-FFF2-40B4-BE49-F238E27FC236}">
                <a16:creationId xmlns:a16="http://schemas.microsoft.com/office/drawing/2014/main" id="{4AF14108-6F62-4FCD-9BA9-E177F41BA5BC}"/>
              </a:ext>
            </a:extLst>
          </p:cNvPr>
          <p:cNvSpPr txBox="1"/>
          <p:nvPr/>
        </p:nvSpPr>
        <p:spPr>
          <a:xfrm>
            <a:off x="369927" y="874455"/>
            <a:ext cx="8568952" cy="646331"/>
          </a:xfrm>
          <a:prstGeom prst="rect">
            <a:avLst/>
          </a:prstGeom>
          <a:noFill/>
        </p:spPr>
        <p:txBody>
          <a:bodyPr wrap="square" rtlCol="0">
            <a:spAutoFit/>
          </a:bodyPr>
          <a:lstStyle/>
          <a:p>
            <a:r>
              <a:rPr lang="en-US" altLang="ja-JP" sz="3600" dirty="0">
                <a:latin typeface="HG丸ｺﾞｼｯｸM-PRO" panose="020F0600000000000000" pitchFamily="50" charset="-128"/>
                <a:ea typeface="HG丸ｺﾞｼｯｸM-PRO" panose="020F0600000000000000" pitchFamily="50" charset="-128"/>
              </a:rPr>
              <a:t>【</a:t>
            </a:r>
            <a:r>
              <a:rPr lang="ja-JP" altLang="en-US" sz="3600" dirty="0">
                <a:latin typeface="HG丸ｺﾞｼｯｸM-PRO" panose="020F0600000000000000" pitchFamily="50" charset="-128"/>
                <a:ea typeface="HG丸ｺﾞｼｯｸM-PRO" panose="020F0600000000000000" pitchFamily="50" charset="-128"/>
              </a:rPr>
              <a:t>自分らしく活躍できる自分になれる</a:t>
            </a:r>
            <a:r>
              <a:rPr lang="en-US" altLang="ja-JP" sz="3600" dirty="0">
                <a:latin typeface="HG丸ｺﾞｼｯｸM-PRO" panose="020F0600000000000000" pitchFamily="50" charset="-128"/>
                <a:ea typeface="HG丸ｺﾞｼｯｸM-PRO" panose="020F0600000000000000" pitchFamily="50" charset="-128"/>
              </a:rPr>
              <a:t>】</a:t>
            </a:r>
            <a:endParaRPr kumimoji="1" lang="en-US" altLang="ja-JP" sz="3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73639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16832"/>
            <a:ext cx="7324725" cy="488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診断結果 の 活用例</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13" name="右矢印 12"/>
          <p:cNvSpPr/>
          <p:nvPr/>
        </p:nvSpPr>
        <p:spPr>
          <a:xfrm>
            <a:off x="3995935" y="4501524"/>
            <a:ext cx="1008112" cy="989658"/>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
        <p:nvSpPr>
          <p:cNvPr id="16" name="テキスト ボックス 15"/>
          <p:cNvSpPr txBox="1"/>
          <p:nvPr/>
        </p:nvSpPr>
        <p:spPr>
          <a:xfrm>
            <a:off x="300328" y="2105561"/>
            <a:ext cx="8399327" cy="1323439"/>
          </a:xfrm>
          <a:prstGeom prst="rect">
            <a:avLst/>
          </a:prstGeom>
          <a:noFill/>
        </p:spPr>
        <p:txBody>
          <a:bodyPr wrap="square" rtlCol="0">
            <a:spAutoFit/>
          </a:bodyPr>
          <a:lstStyle/>
          <a:p>
            <a:r>
              <a:rPr kumimoji="1" lang="ja-JP" altLang="en-US" sz="3200" dirty="0">
                <a:latin typeface="HG丸ｺﾞｼｯｸM-PRO" panose="020F0600000000000000" pitchFamily="50" charset="-128"/>
                <a:ea typeface="HG丸ｺﾞｼｯｸM-PRO" panose="020F0600000000000000" pitchFamily="50" charset="-128"/>
              </a:rPr>
              <a:t>自分</a:t>
            </a:r>
            <a:r>
              <a:rPr lang="ja-JP" altLang="en-US" sz="3200" dirty="0">
                <a:latin typeface="HG丸ｺﾞｼｯｸM-PRO" panose="020F0600000000000000" pitchFamily="50" charset="-128"/>
                <a:ea typeface="HG丸ｺﾞｼｯｸM-PRO" panose="020F0600000000000000" pitchFamily="50" charset="-128"/>
              </a:rPr>
              <a:t>がどんな仕事に適性が高いか知る</a:t>
            </a:r>
            <a:r>
              <a:rPr kumimoji="1" lang="ja-JP" altLang="en-US" sz="3200" dirty="0">
                <a:latin typeface="HG丸ｺﾞｼｯｸM-PRO" panose="020F0600000000000000" pitchFamily="50" charset="-128"/>
                <a:ea typeface="HG丸ｺﾞｼｯｸM-PRO" panose="020F0600000000000000" pitchFamily="50" charset="-128"/>
              </a:rPr>
              <a:t>ことで、</a:t>
            </a:r>
            <a:endParaRPr kumimoji="1" lang="en-US" altLang="ja-JP" sz="3200" dirty="0">
              <a:latin typeface="HG丸ｺﾞｼｯｸM-PRO" panose="020F0600000000000000" pitchFamily="50" charset="-128"/>
              <a:ea typeface="HG丸ｺﾞｼｯｸM-PRO" panose="020F0600000000000000" pitchFamily="50" charset="-128"/>
            </a:endParaRPr>
          </a:p>
          <a:p>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3200" dirty="0">
                <a:latin typeface="HG丸ｺﾞｼｯｸM-PRO" panose="020F0600000000000000" pitchFamily="50" charset="-128"/>
                <a:ea typeface="HG丸ｺﾞｼｯｸM-PRO" panose="020F0600000000000000" pitchFamily="50" charset="-128"/>
              </a:rPr>
              <a:t>　将来の自分をイメージしやすい。</a:t>
            </a:r>
            <a:endParaRPr kumimoji="1" lang="en-US" altLang="ja-JP" sz="3200" dirty="0">
              <a:latin typeface="HG丸ｺﾞｼｯｸM-PRO" panose="020F0600000000000000" pitchFamily="50" charset="-128"/>
              <a:ea typeface="HG丸ｺﾞｼｯｸM-PRO" panose="020F0600000000000000" pitchFamily="50" charset="-128"/>
            </a:endParaRPr>
          </a:p>
        </p:txBody>
      </p:sp>
      <p:sp>
        <p:nvSpPr>
          <p:cNvPr id="14" name="テキスト ボックス 13"/>
          <p:cNvSpPr txBox="1"/>
          <p:nvPr/>
        </p:nvSpPr>
        <p:spPr>
          <a:xfrm>
            <a:off x="369927" y="874455"/>
            <a:ext cx="8568952" cy="646331"/>
          </a:xfrm>
          <a:prstGeom prst="rect">
            <a:avLst/>
          </a:prstGeom>
          <a:noFill/>
        </p:spPr>
        <p:txBody>
          <a:bodyPr wrap="square" rtlCol="0">
            <a:spAutoFit/>
          </a:bodyPr>
          <a:lstStyle/>
          <a:p>
            <a:r>
              <a:rPr lang="en-US" altLang="ja-JP" sz="3600" dirty="0">
                <a:latin typeface="HG丸ｺﾞｼｯｸM-PRO" panose="020F0600000000000000" pitchFamily="50" charset="-128"/>
                <a:ea typeface="HG丸ｺﾞｼｯｸM-PRO" panose="020F0600000000000000" pitchFamily="50" charset="-128"/>
              </a:rPr>
              <a:t>【 </a:t>
            </a:r>
            <a:r>
              <a:rPr lang="ja-JP" altLang="en-US" sz="3600" dirty="0">
                <a:latin typeface="HG丸ｺﾞｼｯｸM-PRO" panose="020F0600000000000000" pitchFamily="50" charset="-128"/>
                <a:ea typeface="HG丸ｺﾞｼｯｸM-PRO" panose="020F0600000000000000" pitchFamily="50" charset="-128"/>
              </a:rPr>
              <a:t>将来を考える視野が広がる </a:t>
            </a:r>
            <a:r>
              <a:rPr lang="en-US" altLang="ja-JP" sz="3600" dirty="0">
                <a:latin typeface="HG丸ｺﾞｼｯｸM-PRO" panose="020F0600000000000000" pitchFamily="50" charset="-128"/>
                <a:ea typeface="HG丸ｺﾞｼｯｸM-PRO" panose="020F0600000000000000" pitchFamily="50" charset="-128"/>
              </a:rPr>
              <a:t>】</a:t>
            </a:r>
            <a:endParaRPr kumimoji="1" lang="en-US" altLang="ja-JP" sz="3600" dirty="0">
              <a:latin typeface="HG丸ｺﾞｼｯｸM-PRO" panose="020F0600000000000000" pitchFamily="50" charset="-128"/>
              <a:ea typeface="HG丸ｺﾞｼｯｸM-PRO" panose="020F0600000000000000" pitchFamily="50" charset="-128"/>
            </a:endParaRPr>
          </a:p>
        </p:txBody>
      </p:sp>
      <p:sp>
        <p:nvSpPr>
          <p:cNvPr id="17" name="テキスト ボックス 16"/>
          <p:cNvSpPr txBox="1"/>
          <p:nvPr/>
        </p:nvSpPr>
        <p:spPr>
          <a:xfrm>
            <a:off x="467544" y="4460919"/>
            <a:ext cx="3096344" cy="1200329"/>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知っている</a:t>
            </a:r>
            <a:endParaRPr lang="en-US" altLang="ja-JP" sz="36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仕事や学問</a:t>
            </a:r>
            <a:endParaRPr lang="en-US" altLang="ja-JP" sz="3600" dirty="0">
              <a:latin typeface="HG丸ｺﾞｼｯｸM-PRO" panose="020F0600000000000000" pitchFamily="50" charset="-128"/>
              <a:ea typeface="HG丸ｺﾞｼｯｸM-PRO" panose="020F0600000000000000" pitchFamily="50" charset="-128"/>
            </a:endParaRPr>
          </a:p>
        </p:txBody>
      </p:sp>
      <p:sp>
        <p:nvSpPr>
          <p:cNvPr id="18" name="テキスト ボックス 17"/>
          <p:cNvSpPr txBox="1"/>
          <p:nvPr/>
        </p:nvSpPr>
        <p:spPr>
          <a:xfrm>
            <a:off x="5364088" y="4183920"/>
            <a:ext cx="3574791" cy="1754326"/>
          </a:xfrm>
          <a:prstGeom prst="rect">
            <a:avLst/>
          </a:prstGeom>
          <a:noFill/>
        </p:spPr>
        <p:txBody>
          <a:bodyPr wrap="square" rtlCol="0">
            <a:spAutoFit/>
          </a:bodyPr>
          <a:lstStyle/>
          <a:p>
            <a:r>
              <a:rPr lang="ja-JP" altLang="en-US" sz="3600" dirty="0">
                <a:solidFill>
                  <a:schemeClr val="accent6">
                    <a:lumMod val="75000"/>
                  </a:schemeClr>
                </a:solidFill>
                <a:latin typeface="HG丸ｺﾞｼｯｸM-PRO" panose="020F0600000000000000" pitchFamily="50" charset="-128"/>
                <a:ea typeface="HG丸ｺﾞｼｯｸM-PRO" panose="020F0600000000000000" pitchFamily="50" charset="-128"/>
              </a:rPr>
              <a:t>新しい発見や</a:t>
            </a:r>
            <a:endParaRPr lang="en-US" altLang="ja-JP" sz="3600" dirty="0">
              <a:solidFill>
                <a:schemeClr val="accent6">
                  <a:lumMod val="75000"/>
                </a:schemeClr>
              </a:solidFill>
              <a:latin typeface="HG丸ｺﾞｼｯｸM-PRO" panose="020F0600000000000000" pitchFamily="50" charset="-128"/>
              <a:ea typeface="HG丸ｺﾞｼｯｸM-PRO" panose="020F0600000000000000" pitchFamily="50" charset="-128"/>
            </a:endParaRPr>
          </a:p>
          <a:p>
            <a:r>
              <a:rPr lang="ja-JP" altLang="en-US" sz="3600" dirty="0">
                <a:solidFill>
                  <a:schemeClr val="accent6">
                    <a:lumMod val="75000"/>
                  </a:schemeClr>
                </a:solidFill>
                <a:latin typeface="HG丸ｺﾞｼｯｸM-PRO" panose="020F0600000000000000" pitchFamily="50" charset="-128"/>
                <a:ea typeface="HG丸ｺﾞｼｯｸM-PRO" panose="020F0600000000000000" pitchFamily="50" charset="-128"/>
              </a:rPr>
              <a:t>詳しく調べるきっかけになる</a:t>
            </a:r>
            <a:endParaRPr lang="en-US" altLang="ja-JP" sz="3600" dirty="0">
              <a:solidFill>
                <a:schemeClr val="accent6">
                  <a:lumMod val="75000"/>
                </a:schemeClr>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60511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1880828"/>
            <a:ext cx="9144000" cy="3096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251520" y="2564904"/>
            <a:ext cx="8209227"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診断結果を見てみよう</a:t>
            </a:r>
          </a:p>
        </p:txBody>
      </p:sp>
    </p:spTree>
    <p:extLst>
      <p:ext uri="{BB962C8B-B14F-4D97-AF65-F5344CB8AC3E}">
        <p14:creationId xmlns:p14="http://schemas.microsoft.com/office/powerpoint/2010/main" val="2754726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hlinkClick r:id="rId3" action="ppaction://hlinkpres?slideindex=1&amp;slidetitle="/>
          </p:cNvPr>
          <p:cNvSpPr txBox="1"/>
          <p:nvPr/>
        </p:nvSpPr>
        <p:spPr>
          <a:xfrm>
            <a:off x="323528" y="1340768"/>
            <a:ext cx="208823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性格診断</a:t>
            </a:r>
          </a:p>
        </p:txBody>
      </p:sp>
      <p:sp>
        <p:nvSpPr>
          <p:cNvPr id="6" name="正方形/長方形 5"/>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COM-PASS</a:t>
            </a:r>
            <a:r>
              <a:rPr kumimoji="1" lang="ja-JP" altLang="en-US" sz="20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の結果</a:t>
            </a:r>
          </a:p>
        </p:txBody>
      </p:sp>
      <p:sp>
        <p:nvSpPr>
          <p:cNvPr id="8" name="テキスト ボックス 7">
            <a:hlinkClick r:id="rId4" action="ppaction://hlinkpres?slideindex=1&amp;slidetitle="/>
          </p:cNvPr>
          <p:cNvSpPr txBox="1"/>
          <p:nvPr/>
        </p:nvSpPr>
        <p:spPr>
          <a:xfrm>
            <a:off x="400495" y="3212976"/>
            <a:ext cx="2272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3600" dirty="0">
                <a:solidFill>
                  <a:prstClr val="black"/>
                </a:solidFill>
                <a:latin typeface="HG丸ｺﾞｼｯｸM-PRO" panose="020F0600000000000000" pitchFamily="50" charset="-128"/>
                <a:ea typeface="HG丸ｺﾞｼｯｸM-PRO" panose="020F0600000000000000" pitchFamily="50" charset="-128"/>
              </a:rPr>
              <a:t>行動</a:t>
            </a:r>
            <a:r>
              <a:rPr kumimoji="1" lang="ja-JP" altLang="en-US" sz="3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診断</a:t>
            </a:r>
          </a:p>
        </p:txBody>
      </p:sp>
      <p:sp>
        <p:nvSpPr>
          <p:cNvPr id="9" name="テキスト ボックス 8">
            <a:hlinkClick r:id="rId5" action="ppaction://hlinkpres?slideindex=1&amp;slidetitle="/>
          </p:cNvPr>
          <p:cNvSpPr txBox="1"/>
          <p:nvPr/>
        </p:nvSpPr>
        <p:spPr>
          <a:xfrm>
            <a:off x="395536" y="5364505"/>
            <a:ext cx="305716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適学･適職診断</a:t>
            </a:r>
          </a:p>
        </p:txBody>
      </p:sp>
      <p:sp>
        <p:nvSpPr>
          <p:cNvPr id="2" name="右矢印 1"/>
          <p:cNvSpPr/>
          <p:nvPr/>
        </p:nvSpPr>
        <p:spPr>
          <a:xfrm rot="10800000">
            <a:off x="3603840" y="1484784"/>
            <a:ext cx="576064" cy="502315"/>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0" name="右矢印 9"/>
          <p:cNvSpPr/>
          <p:nvPr/>
        </p:nvSpPr>
        <p:spPr>
          <a:xfrm rot="10800000">
            <a:off x="3632992" y="3286144"/>
            <a:ext cx="576064" cy="502315"/>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1" name="右矢印 10"/>
          <p:cNvSpPr/>
          <p:nvPr/>
        </p:nvSpPr>
        <p:spPr>
          <a:xfrm rot="10800000">
            <a:off x="3635896" y="5374957"/>
            <a:ext cx="576064" cy="502315"/>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cxnSp>
        <p:nvCxnSpPr>
          <p:cNvPr id="4" name="直線コネクタ 3"/>
          <p:cNvCxnSpPr/>
          <p:nvPr/>
        </p:nvCxnSpPr>
        <p:spPr>
          <a:xfrm>
            <a:off x="395536" y="1987099"/>
            <a:ext cx="2016224"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99800" y="5937002"/>
            <a:ext cx="2632040" cy="12278"/>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pic>
        <p:nvPicPr>
          <p:cNvPr id="16" name="図 15">
            <a:extLst>
              <a:ext uri="{FF2B5EF4-FFF2-40B4-BE49-F238E27FC236}">
                <a16:creationId xmlns:a16="http://schemas.microsoft.com/office/drawing/2014/main" id="{DAA6300C-FCA2-448F-A92A-040AF149E4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40518" y="395591"/>
            <a:ext cx="4341264" cy="6143436"/>
          </a:xfrm>
          <a:prstGeom prst="rect">
            <a:avLst/>
          </a:prstGeom>
          <a:ln w="6350">
            <a:solidFill>
              <a:schemeClr val="tx1"/>
            </a:solidFill>
          </a:ln>
        </p:spPr>
      </p:pic>
      <p:cxnSp>
        <p:nvCxnSpPr>
          <p:cNvPr id="17" name="直線コネクタ 16">
            <a:extLst>
              <a:ext uri="{FF2B5EF4-FFF2-40B4-BE49-F238E27FC236}">
                <a16:creationId xmlns:a16="http://schemas.microsoft.com/office/drawing/2014/main" id="{C79F5CAA-C24C-433B-B79E-A934504A9D78}"/>
              </a:ext>
            </a:extLst>
          </p:cNvPr>
          <p:cNvCxnSpPr/>
          <p:nvPr/>
        </p:nvCxnSpPr>
        <p:spPr>
          <a:xfrm>
            <a:off x="395536" y="3859307"/>
            <a:ext cx="2016224"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704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1880828"/>
            <a:ext cx="9144000" cy="3096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251520" y="2564904"/>
            <a:ext cx="8209227"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適性診断の結果</a:t>
            </a:r>
            <a:endParaRPr lang="en-US" altLang="ja-JP"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endParaRPr>
          </a:p>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　　　　　を見てみよう</a:t>
            </a:r>
          </a:p>
        </p:txBody>
      </p:sp>
    </p:spTree>
    <p:extLst>
      <p:ext uri="{BB962C8B-B14F-4D97-AF65-F5344CB8AC3E}">
        <p14:creationId xmlns:p14="http://schemas.microsoft.com/office/powerpoint/2010/main" val="3054683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性格診断について</a:t>
            </a:r>
          </a:p>
        </p:txBody>
      </p:sp>
      <p:sp>
        <p:nvSpPr>
          <p:cNvPr id="6" name="テキスト ボックス 5"/>
          <p:cNvSpPr txBox="1"/>
          <p:nvPr/>
        </p:nvSpPr>
        <p:spPr>
          <a:xfrm>
            <a:off x="35496" y="1700808"/>
            <a:ext cx="4032448" cy="954107"/>
          </a:xfrm>
          <a:prstGeom prst="rect">
            <a:avLst/>
          </a:prstGeom>
          <a:noFill/>
        </p:spPr>
        <p:txBody>
          <a:bodyPr wrap="square" rtlCol="0">
            <a:spAutoFit/>
          </a:bodyPr>
          <a:lstStyle/>
          <a:p>
            <a:r>
              <a:rPr lang="ja-JP" altLang="en-US" sz="2800" dirty="0">
                <a:latin typeface="HG丸ｺﾞｼｯｸM-PRO" panose="020F0600000000000000" pitchFamily="50" charset="-128"/>
                <a:ea typeface="HG丸ｺﾞｼｯｸM-PRO" panose="020F0600000000000000" pitchFamily="50" charset="-128"/>
              </a:rPr>
              <a:t>・性格タイプの特徴を</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　９つに分けています。</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7" name="下矢印 6"/>
          <p:cNvSpPr/>
          <p:nvPr/>
        </p:nvSpPr>
        <p:spPr>
          <a:xfrm>
            <a:off x="1652691" y="4551511"/>
            <a:ext cx="921008" cy="749697"/>
          </a:xfrm>
          <a:prstGeom prst="down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170460" y="5499229"/>
            <a:ext cx="4032448" cy="954107"/>
          </a:xfrm>
          <a:prstGeom prst="rect">
            <a:avLst/>
          </a:prstGeom>
          <a:noFill/>
        </p:spPr>
        <p:txBody>
          <a:bodyPr wrap="square" rtlCol="0">
            <a:spAutoFit/>
          </a:bodyPr>
          <a:lstStyle/>
          <a:p>
            <a:r>
              <a:rPr lang="ja-JP" altLang="en-US" sz="2800" dirty="0">
                <a:latin typeface="HG丸ｺﾞｼｯｸM-PRO" panose="020F0600000000000000" pitchFamily="50" charset="-128"/>
                <a:ea typeface="HG丸ｺﾞｼｯｸM-PRO" panose="020F0600000000000000" pitchFamily="50" charset="-128"/>
              </a:rPr>
              <a:t>性格タイプの説明は</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グラフの右にあります。</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10" name="テキスト ボックス 9"/>
          <p:cNvSpPr txBox="1"/>
          <p:nvPr/>
        </p:nvSpPr>
        <p:spPr>
          <a:xfrm>
            <a:off x="35496" y="2906941"/>
            <a:ext cx="4032448" cy="1384995"/>
          </a:xfrm>
          <a:prstGeom prst="rect">
            <a:avLst/>
          </a:prstGeom>
          <a:noFill/>
        </p:spPr>
        <p:txBody>
          <a:bodyPr wrap="square" rtlCol="0">
            <a:spAutoFit/>
          </a:bodyPr>
          <a:lstStyle/>
          <a:p>
            <a:r>
              <a:rPr lang="ja-JP" altLang="en-US" sz="2800" dirty="0">
                <a:latin typeface="HG丸ｺﾞｼｯｸM-PRO" panose="020F0600000000000000" pitchFamily="50" charset="-128"/>
                <a:ea typeface="HG丸ｺﾞｼｯｸM-PRO" panose="020F0600000000000000" pitchFamily="50" charset="-128"/>
              </a:rPr>
              <a:t>・数値の高い項目が、</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　あなたの性格に近い　</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　タイプとなります。</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35496" y="889556"/>
            <a:ext cx="4730782" cy="523220"/>
          </a:xfrm>
          <a:prstGeom prst="rect">
            <a:avLst/>
          </a:prstGeom>
          <a:noFill/>
        </p:spPr>
        <p:txBody>
          <a:bodyPr wrap="none" rtlCol="0">
            <a:spAutoFit/>
          </a:bodyPr>
          <a:lstStyle/>
          <a:p>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 </a:t>
            </a:r>
            <a:r>
              <a:rPr kumimoji="1" lang="ja-JP" altLang="en-US" sz="2800" b="1" dirty="0">
                <a:solidFill>
                  <a:srgbClr val="006600"/>
                </a:solidFill>
                <a:latin typeface="HG丸ｺﾞｼｯｸM-PRO" panose="020F0600000000000000" pitchFamily="50" charset="-128"/>
                <a:ea typeface="HG丸ｺﾞｼｯｸM-PRO" panose="020F0600000000000000" pitchFamily="50" charset="-128"/>
              </a:rPr>
              <a:t>性格診断グラフの見方 </a:t>
            </a:r>
            <a:r>
              <a:rPr kumimoji="1" lang="en-US" altLang="ja-JP" sz="2800" b="1" dirty="0">
                <a:solidFill>
                  <a:srgbClr val="006600"/>
                </a:solidFill>
                <a:latin typeface="HG丸ｺﾞｼｯｸM-PRO" panose="020F0600000000000000" pitchFamily="50" charset="-128"/>
                <a:ea typeface="HG丸ｺﾞｼｯｸM-PRO" panose="020F0600000000000000" pitchFamily="50" charset="-128"/>
              </a:rPr>
              <a:t>】</a:t>
            </a:r>
            <a:endParaRPr kumimoji="1" lang="ja-JP" altLang="en-US" sz="2800" b="1" dirty="0">
              <a:solidFill>
                <a:srgbClr val="006600"/>
              </a:solidFill>
              <a:latin typeface="HG丸ｺﾞｼｯｸM-PRO" panose="020F0600000000000000" pitchFamily="50" charset="-128"/>
              <a:ea typeface="HG丸ｺﾞｼｯｸM-PRO" panose="020F0600000000000000" pitchFamily="50" charset="-128"/>
            </a:endParaRPr>
          </a:p>
        </p:txBody>
      </p:sp>
      <p:pic>
        <p:nvPicPr>
          <p:cNvPr id="9" name="グラフィックス 8">
            <a:extLst>
              <a:ext uri="{FF2B5EF4-FFF2-40B4-BE49-F238E27FC236}">
                <a16:creationId xmlns:a16="http://schemas.microsoft.com/office/drawing/2014/main" id="{1478502B-1217-46F3-8D28-7680010288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89690" y="1724398"/>
            <a:ext cx="4730782" cy="4705348"/>
          </a:xfrm>
          <a:prstGeom prst="rect">
            <a:avLst/>
          </a:prstGeom>
        </p:spPr>
      </p:pic>
    </p:spTree>
    <p:extLst>
      <p:ext uri="{BB962C8B-B14F-4D97-AF65-F5344CB8AC3E}">
        <p14:creationId xmlns:p14="http://schemas.microsoft.com/office/powerpoint/2010/main" val="306426427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2664</TotalTime>
  <Words>3489</Words>
  <Application>Microsoft Office PowerPoint</Application>
  <PresentationFormat>画面に合わせる (4:3)</PresentationFormat>
  <Paragraphs>549</Paragraphs>
  <Slides>38</Slides>
  <Notes>38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38</vt:i4>
      </vt:variant>
    </vt:vector>
  </HeadingPairs>
  <TitlesOfParts>
    <vt:vector size="44" baseType="lpstr">
      <vt:lpstr>HGPｺﾞｼｯｸE</vt:lpstr>
      <vt:lpstr>HG丸ｺﾞｼｯｸM-PRO</vt:lpstr>
      <vt:lpstr>游ゴシック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kaji</dc:creator>
  <cp:lastModifiedBy>kaji</cp:lastModifiedBy>
  <cp:revision>89</cp:revision>
  <cp:lastPrinted>2015-07-10T01:45:36Z</cp:lastPrinted>
  <dcterms:created xsi:type="dcterms:W3CDTF">2014-12-26T08:05:35Z</dcterms:created>
  <dcterms:modified xsi:type="dcterms:W3CDTF">2020-06-25T01:21:02Z</dcterms:modified>
</cp:coreProperties>
</file>