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6" r:id="rId3"/>
    <p:sldId id="287" r:id="rId4"/>
    <p:sldId id="288" r:id="rId5"/>
    <p:sldId id="289" r:id="rId6"/>
    <p:sldId id="270" r:id="rId7"/>
    <p:sldId id="291" r:id="rId8"/>
    <p:sldId id="275" r:id="rId9"/>
    <p:sldId id="283" r:id="rId10"/>
    <p:sldId id="271" r:id="rId11"/>
    <p:sldId id="285" r:id="rId12"/>
    <p:sldId id="286" r:id="rId13"/>
    <p:sldId id="268" r:id="rId14"/>
    <p:sldId id="279" r:id="rId15"/>
    <p:sldId id="280" r:id="rId16"/>
    <p:sldId id="293" r:id="rId17"/>
    <p:sldId id="274" r:id="rId18"/>
  </p:sldIdLst>
  <p:sldSz cx="10909300" cy="7778750"/>
  <p:notesSz cx="10909300" cy="77787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41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0EE055-B969-4970-A6C1-D04827192127}" v="1" dt="2025-02-27T02:10:50.88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03" autoAdjust="0"/>
    <p:restoredTop sz="94257" autoAdjust="0"/>
  </p:normalViewPr>
  <p:slideViewPr>
    <p:cSldViewPr>
      <p:cViewPr>
        <p:scale>
          <a:sx n="66" d="100"/>
          <a:sy n="66" d="100"/>
        </p:scale>
        <p:origin x="1128" y="-3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佑 華岡" userId="711886e514526c18" providerId="LiveId" clId="{4B0EE055-B969-4970-A6C1-D04827192127}"/>
    <pc:docChg chg="modSld">
      <pc:chgData name="佑 華岡" userId="711886e514526c18" providerId="LiveId" clId="{4B0EE055-B969-4970-A6C1-D04827192127}" dt="2025-02-27T02:11:12.970" v="1" actId="404"/>
      <pc:docMkLst>
        <pc:docMk/>
      </pc:docMkLst>
      <pc:sldChg chg="modSp mod">
        <pc:chgData name="佑 華岡" userId="711886e514526c18" providerId="LiveId" clId="{4B0EE055-B969-4970-A6C1-D04827192127}" dt="2025-02-27T02:11:12.970" v="1" actId="404"/>
        <pc:sldMkLst>
          <pc:docMk/>
          <pc:sldMk cId="3159397254" sldId="279"/>
        </pc:sldMkLst>
        <pc:spChg chg="mod">
          <ac:chgData name="佑 華岡" userId="711886e514526c18" providerId="LiveId" clId="{4B0EE055-B969-4970-A6C1-D04827192127}" dt="2025-02-27T02:11:12.970" v="1" actId="404"/>
          <ac:spMkLst>
            <pc:docMk/>
            <pc:sldMk cId="3159397254" sldId="279"/>
            <ac:spMk id="9" creationId="{B3508C05-D124-8601-3423-06788D95550E}"/>
          </ac:spMkLst>
        </pc:spChg>
      </pc:sldChg>
      <pc:sldChg chg="addSp modSp">
        <pc:chgData name="佑 華岡" userId="711886e514526c18" providerId="LiveId" clId="{4B0EE055-B969-4970-A6C1-D04827192127}" dt="2025-02-27T02:10:50.888" v="0" actId="571"/>
        <pc:sldMkLst>
          <pc:docMk/>
          <pc:sldMk cId="4100733198" sldId="283"/>
        </pc:sldMkLst>
        <pc:spChg chg="add mod">
          <ac:chgData name="佑 華岡" userId="711886e514526c18" providerId="LiveId" clId="{4B0EE055-B969-4970-A6C1-D04827192127}" dt="2025-02-27T02:10:50.888" v="0" actId="571"/>
          <ac:spMkLst>
            <pc:docMk/>
            <pc:sldMk cId="4100733198" sldId="283"/>
            <ac:spMk id="3" creationId="{62A380C7-CA24-4618-D928-8BA7692E8F1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18197" y="2411412"/>
            <a:ext cx="9272905" cy="1633537"/>
          </a:xfrm>
          <a:prstGeom prst="rect">
            <a:avLst/>
          </a:prstGeom>
        </p:spPr>
        <p:txBody>
          <a:bodyPr wrap="square" lIns="0" tIns="0" rIns="0" bIns="0">
            <a:spAutoFit/>
          </a:bodyPr>
          <a:lstStyle>
            <a:lvl1pPr>
              <a:defRPr sz="3000" b="0" i="0">
                <a:solidFill>
                  <a:srgbClr val="3D3939"/>
                </a:solidFill>
                <a:latin typeface="BIZ UDゴシック"/>
                <a:cs typeface="BIZ UDゴシック"/>
              </a:defRPr>
            </a:lvl1pPr>
          </a:lstStyle>
          <a:p>
            <a:endParaRPr/>
          </a:p>
        </p:txBody>
      </p:sp>
      <p:sp>
        <p:nvSpPr>
          <p:cNvPr id="3" name="Holder 3"/>
          <p:cNvSpPr>
            <a:spLocks noGrp="1"/>
          </p:cNvSpPr>
          <p:nvPr>
            <p:ph type="subTitle" idx="4"/>
          </p:nvPr>
        </p:nvSpPr>
        <p:spPr>
          <a:xfrm>
            <a:off x="1636395" y="4356100"/>
            <a:ext cx="7636510" cy="1944687"/>
          </a:xfrm>
          <a:prstGeom prst="rect">
            <a:avLst/>
          </a:prstGeom>
        </p:spPr>
        <p:txBody>
          <a:bodyPr wrap="square" lIns="0" tIns="0" rIns="0" bIns="0">
            <a:spAutoFit/>
          </a:bodyPr>
          <a:lstStyle>
            <a:lvl1pPr>
              <a:defRPr sz="3000" b="0" i="0">
                <a:solidFill>
                  <a:srgbClr val="3D3939"/>
                </a:solidFill>
                <a:latin typeface="HGP創英角ｺﾞｼｯｸUB"/>
                <a:cs typeface="HGP創英角ｺﾞｼｯｸUB"/>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3D3939"/>
                </a:solidFill>
                <a:latin typeface="BIZ UDゴシック"/>
                <a:cs typeface="BIZ UDゴシック"/>
              </a:defRPr>
            </a:lvl1pPr>
          </a:lstStyle>
          <a:p>
            <a:endParaRPr/>
          </a:p>
        </p:txBody>
      </p:sp>
      <p:sp>
        <p:nvSpPr>
          <p:cNvPr id="3" name="Holder 3"/>
          <p:cNvSpPr>
            <a:spLocks noGrp="1"/>
          </p:cNvSpPr>
          <p:nvPr>
            <p:ph type="body" idx="1"/>
          </p:nvPr>
        </p:nvSpPr>
        <p:spPr/>
        <p:txBody>
          <a:bodyPr lIns="0" tIns="0" rIns="0" bIns="0"/>
          <a:lstStyle>
            <a:lvl1pPr>
              <a:defRPr sz="3000" b="0" i="0">
                <a:solidFill>
                  <a:srgbClr val="3D3939"/>
                </a:solidFill>
                <a:latin typeface="HGP創英角ｺﾞｼｯｸUB"/>
                <a:cs typeface="HGP創英角ｺﾞｼｯｸUB"/>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3D3939"/>
                </a:solidFill>
                <a:latin typeface="BIZ UDゴシック"/>
                <a:cs typeface="BIZ UDゴシック"/>
              </a:defRPr>
            </a:lvl1pPr>
          </a:lstStyle>
          <a:p>
            <a:endParaRPr/>
          </a:p>
        </p:txBody>
      </p:sp>
      <p:sp>
        <p:nvSpPr>
          <p:cNvPr id="3" name="Holder 3"/>
          <p:cNvSpPr>
            <a:spLocks noGrp="1"/>
          </p:cNvSpPr>
          <p:nvPr>
            <p:ph sz="half" idx="2"/>
          </p:nvPr>
        </p:nvSpPr>
        <p:spPr>
          <a:xfrm>
            <a:off x="545465" y="1789112"/>
            <a:ext cx="4745545" cy="513397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618289" y="1789112"/>
            <a:ext cx="4745545" cy="513397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3D3939"/>
                </a:solidFill>
                <a:latin typeface="BIZ UDゴシック"/>
                <a:cs typeface="BIZ UDゴシック"/>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8" name="bg object 18">
            <a:extLst>
              <a:ext uri="{FF2B5EF4-FFF2-40B4-BE49-F238E27FC236}">
                <a16:creationId xmlns:a16="http://schemas.microsoft.com/office/drawing/2014/main" id="{B6B2DCA7-DA65-54ED-5D95-EDE5EC7E3BBE}"/>
              </a:ext>
            </a:extLst>
          </p:cNvPr>
          <p:cNvSpPr/>
          <p:nvPr userDrawn="1"/>
        </p:nvSpPr>
        <p:spPr>
          <a:xfrm>
            <a:off x="1587888" y="1229702"/>
            <a:ext cx="9320530" cy="38100"/>
          </a:xfrm>
          <a:custGeom>
            <a:avLst/>
            <a:gdLst/>
            <a:ahLst/>
            <a:cxnLst/>
            <a:rect l="l" t="t" r="r" b="b"/>
            <a:pathLst>
              <a:path w="9320530" h="38100">
                <a:moveTo>
                  <a:pt x="9320116" y="0"/>
                </a:moveTo>
                <a:lnTo>
                  <a:pt x="0" y="0"/>
                </a:lnTo>
                <a:lnTo>
                  <a:pt x="0" y="38100"/>
                </a:lnTo>
                <a:lnTo>
                  <a:pt x="9320116" y="38100"/>
                </a:lnTo>
                <a:lnTo>
                  <a:pt x="9320116" y="0"/>
                </a:lnTo>
                <a:close/>
              </a:path>
            </a:pathLst>
          </a:custGeom>
          <a:solidFill>
            <a:srgbClr val="EA5413"/>
          </a:solidFill>
        </p:spPr>
        <p:txBody>
          <a:bodyPr wrap="square" lIns="0" tIns="0" rIns="0" bIns="0" rtlCol="0"/>
          <a:lstStyle/>
          <a:p>
            <a:endParaRPr/>
          </a:p>
        </p:txBody>
      </p:sp>
      <p:sp>
        <p:nvSpPr>
          <p:cNvPr id="14" name="bg object 17">
            <a:extLst>
              <a:ext uri="{FF2B5EF4-FFF2-40B4-BE49-F238E27FC236}">
                <a16:creationId xmlns:a16="http://schemas.microsoft.com/office/drawing/2014/main" id="{6F02B08A-0539-95C1-D3BB-C348E76FEEF1}"/>
              </a:ext>
            </a:extLst>
          </p:cNvPr>
          <p:cNvSpPr/>
          <p:nvPr userDrawn="1"/>
        </p:nvSpPr>
        <p:spPr>
          <a:xfrm>
            <a:off x="0" y="483647"/>
            <a:ext cx="1144905" cy="765175"/>
          </a:xfrm>
          <a:custGeom>
            <a:avLst/>
            <a:gdLst/>
            <a:ahLst/>
            <a:cxnLst/>
            <a:rect l="l" t="t" r="r" b="b"/>
            <a:pathLst>
              <a:path w="1144905" h="765175">
                <a:moveTo>
                  <a:pt x="761955" y="0"/>
                </a:moveTo>
                <a:lnTo>
                  <a:pt x="0" y="0"/>
                </a:lnTo>
                <a:lnTo>
                  <a:pt x="0" y="765111"/>
                </a:lnTo>
                <a:lnTo>
                  <a:pt x="761955" y="765111"/>
                </a:lnTo>
                <a:lnTo>
                  <a:pt x="809941" y="762130"/>
                </a:lnTo>
                <a:lnTo>
                  <a:pt x="856149" y="753427"/>
                </a:lnTo>
                <a:lnTo>
                  <a:pt x="900219" y="739359"/>
                </a:lnTo>
                <a:lnTo>
                  <a:pt x="941794" y="720287"/>
                </a:lnTo>
                <a:lnTo>
                  <a:pt x="980514" y="696567"/>
                </a:lnTo>
                <a:lnTo>
                  <a:pt x="1016022" y="668559"/>
                </a:lnTo>
                <a:lnTo>
                  <a:pt x="1047958" y="636621"/>
                </a:lnTo>
                <a:lnTo>
                  <a:pt x="1075965" y="601112"/>
                </a:lnTo>
                <a:lnTo>
                  <a:pt x="1099683" y="562391"/>
                </a:lnTo>
                <a:lnTo>
                  <a:pt x="1118755" y="520815"/>
                </a:lnTo>
                <a:lnTo>
                  <a:pt x="1132821" y="476744"/>
                </a:lnTo>
                <a:lnTo>
                  <a:pt x="1141524" y="430535"/>
                </a:lnTo>
                <a:lnTo>
                  <a:pt x="1144504" y="382549"/>
                </a:lnTo>
                <a:lnTo>
                  <a:pt x="1141524" y="334563"/>
                </a:lnTo>
                <a:lnTo>
                  <a:pt x="1132821" y="288355"/>
                </a:lnTo>
                <a:lnTo>
                  <a:pt x="1118755" y="244285"/>
                </a:lnTo>
                <a:lnTo>
                  <a:pt x="1099683" y="202710"/>
                </a:lnTo>
                <a:lnTo>
                  <a:pt x="1075965" y="163990"/>
                </a:lnTo>
                <a:lnTo>
                  <a:pt x="1047958" y="128482"/>
                </a:lnTo>
                <a:lnTo>
                  <a:pt x="1016022" y="96546"/>
                </a:lnTo>
                <a:lnTo>
                  <a:pt x="980514" y="68539"/>
                </a:lnTo>
                <a:lnTo>
                  <a:pt x="941794" y="44821"/>
                </a:lnTo>
                <a:lnTo>
                  <a:pt x="900219" y="25749"/>
                </a:lnTo>
                <a:lnTo>
                  <a:pt x="856149" y="11683"/>
                </a:lnTo>
                <a:lnTo>
                  <a:pt x="809941" y="2980"/>
                </a:lnTo>
                <a:lnTo>
                  <a:pt x="761955" y="0"/>
                </a:lnTo>
                <a:close/>
              </a:path>
            </a:pathLst>
          </a:custGeom>
          <a:solidFill>
            <a:srgbClr val="EA5413"/>
          </a:solidFill>
        </p:spPr>
        <p:txBody>
          <a:bodyPr wrap="square" lIns="0" tIns="0" rIns="0" bIns="0" rtlCol="0"/>
          <a:lstStyle/>
          <a:p>
            <a:endParaRPr/>
          </a:p>
        </p:txBody>
      </p:sp>
      <p:grpSp>
        <p:nvGrpSpPr>
          <p:cNvPr id="15" name="グループ化 14">
            <a:extLst>
              <a:ext uri="{FF2B5EF4-FFF2-40B4-BE49-F238E27FC236}">
                <a16:creationId xmlns:a16="http://schemas.microsoft.com/office/drawing/2014/main" id="{A90C628D-E8EC-DF9C-DF9A-B56B579164C5}"/>
              </a:ext>
            </a:extLst>
          </p:cNvPr>
          <p:cNvGrpSpPr/>
          <p:nvPr userDrawn="1"/>
        </p:nvGrpSpPr>
        <p:grpSpPr>
          <a:xfrm>
            <a:off x="244983" y="624935"/>
            <a:ext cx="600964" cy="482598"/>
            <a:chOff x="490077" y="4334308"/>
            <a:chExt cx="660721" cy="530585"/>
          </a:xfrm>
        </p:grpSpPr>
        <p:pic>
          <p:nvPicPr>
            <p:cNvPr id="18" name="object 5">
              <a:extLst>
                <a:ext uri="{FF2B5EF4-FFF2-40B4-BE49-F238E27FC236}">
                  <a16:creationId xmlns:a16="http://schemas.microsoft.com/office/drawing/2014/main" id="{FEE04AE9-45F6-6791-5272-FA049D549214}"/>
                </a:ext>
              </a:extLst>
            </p:cNvPr>
            <p:cNvPicPr/>
            <p:nvPr/>
          </p:nvPicPr>
          <p:blipFill>
            <a:blip r:embed="rId2" cstate="print">
              <a:biLevel thresh="25000"/>
            </a:blip>
            <a:stretch>
              <a:fillRect/>
            </a:stretch>
          </p:blipFill>
          <p:spPr>
            <a:xfrm>
              <a:off x="490077" y="4496958"/>
              <a:ext cx="164598" cy="162561"/>
            </a:xfrm>
            <a:prstGeom prst="rect">
              <a:avLst/>
            </a:prstGeom>
          </p:spPr>
        </p:pic>
        <p:sp>
          <p:nvSpPr>
            <p:cNvPr id="19" name="object 6">
              <a:extLst>
                <a:ext uri="{FF2B5EF4-FFF2-40B4-BE49-F238E27FC236}">
                  <a16:creationId xmlns:a16="http://schemas.microsoft.com/office/drawing/2014/main" id="{6DDCDE7E-955C-E53D-F3DF-113C15E3686E}"/>
                </a:ext>
              </a:extLst>
            </p:cNvPr>
            <p:cNvSpPr/>
            <p:nvPr/>
          </p:nvSpPr>
          <p:spPr>
            <a:xfrm>
              <a:off x="619293" y="4528978"/>
              <a:ext cx="401320" cy="335915"/>
            </a:xfrm>
            <a:custGeom>
              <a:avLst/>
              <a:gdLst/>
              <a:ahLst/>
              <a:cxnLst/>
              <a:rect l="l" t="t" r="r" b="b"/>
              <a:pathLst>
                <a:path w="401319" h="335914">
                  <a:moveTo>
                    <a:pt x="330009" y="327970"/>
                  </a:moveTo>
                  <a:lnTo>
                    <a:pt x="200386" y="327970"/>
                  </a:lnTo>
                  <a:lnTo>
                    <a:pt x="210610" y="328220"/>
                  </a:lnTo>
                  <a:lnTo>
                    <a:pt x="228861" y="329741"/>
                  </a:lnTo>
                  <a:lnTo>
                    <a:pt x="246802" y="331679"/>
                  </a:lnTo>
                  <a:lnTo>
                    <a:pt x="280689" y="335700"/>
                  </a:lnTo>
                  <a:lnTo>
                    <a:pt x="296000" y="334694"/>
                  </a:lnTo>
                  <a:lnTo>
                    <a:pt x="302607" y="334182"/>
                  </a:lnTo>
                  <a:lnTo>
                    <a:pt x="308883" y="333440"/>
                  </a:lnTo>
                  <a:lnTo>
                    <a:pt x="330009" y="327970"/>
                  </a:lnTo>
                  <a:close/>
                </a:path>
                <a:path w="401319" h="335914">
                  <a:moveTo>
                    <a:pt x="206346" y="0"/>
                  </a:moveTo>
                  <a:lnTo>
                    <a:pt x="166043" y="4184"/>
                  </a:lnTo>
                  <a:lnTo>
                    <a:pt x="125393" y="20677"/>
                  </a:lnTo>
                  <a:lnTo>
                    <a:pt x="89829" y="44594"/>
                  </a:lnTo>
                  <a:lnTo>
                    <a:pt x="59663" y="73423"/>
                  </a:lnTo>
                  <a:lnTo>
                    <a:pt x="34808" y="106934"/>
                  </a:lnTo>
                  <a:lnTo>
                    <a:pt x="15182" y="144895"/>
                  </a:lnTo>
                  <a:lnTo>
                    <a:pt x="0" y="204812"/>
                  </a:lnTo>
                  <a:lnTo>
                    <a:pt x="1038" y="233211"/>
                  </a:lnTo>
                  <a:lnTo>
                    <a:pt x="22821" y="292288"/>
                  </a:lnTo>
                  <a:lnTo>
                    <a:pt x="65434" y="326418"/>
                  </a:lnTo>
                  <a:lnTo>
                    <a:pt x="94611" y="333758"/>
                  </a:lnTo>
                  <a:lnTo>
                    <a:pt x="95341" y="333758"/>
                  </a:lnTo>
                  <a:lnTo>
                    <a:pt x="113252" y="334928"/>
                  </a:lnTo>
                  <a:lnTo>
                    <a:pt x="132062" y="334314"/>
                  </a:lnTo>
                  <a:lnTo>
                    <a:pt x="150827" y="332574"/>
                  </a:lnTo>
                  <a:lnTo>
                    <a:pt x="179828" y="329315"/>
                  </a:lnTo>
                  <a:lnTo>
                    <a:pt x="190109" y="328415"/>
                  </a:lnTo>
                  <a:lnTo>
                    <a:pt x="200386" y="327970"/>
                  </a:lnTo>
                  <a:lnTo>
                    <a:pt x="330009" y="327970"/>
                  </a:lnTo>
                  <a:lnTo>
                    <a:pt x="333923" y="326957"/>
                  </a:lnTo>
                  <a:lnTo>
                    <a:pt x="355272" y="315375"/>
                  </a:lnTo>
                  <a:lnTo>
                    <a:pt x="372883" y="298633"/>
                  </a:lnTo>
                  <a:lnTo>
                    <a:pt x="375229" y="294908"/>
                  </a:lnTo>
                  <a:lnTo>
                    <a:pt x="283419" y="294908"/>
                  </a:lnTo>
                  <a:lnTo>
                    <a:pt x="272636" y="293765"/>
                  </a:lnTo>
                  <a:lnTo>
                    <a:pt x="112476" y="293765"/>
                  </a:lnTo>
                  <a:lnTo>
                    <a:pt x="84703" y="289790"/>
                  </a:lnTo>
                  <a:lnTo>
                    <a:pt x="50444" y="259910"/>
                  </a:lnTo>
                  <a:lnTo>
                    <a:pt x="40835" y="215928"/>
                  </a:lnTo>
                  <a:lnTo>
                    <a:pt x="40712" y="214513"/>
                  </a:lnTo>
                  <a:lnTo>
                    <a:pt x="42211" y="196224"/>
                  </a:lnTo>
                  <a:lnTo>
                    <a:pt x="68503" y="130215"/>
                  </a:lnTo>
                  <a:lnTo>
                    <a:pt x="112182" y="79434"/>
                  </a:lnTo>
                  <a:lnTo>
                    <a:pt x="171751" y="45014"/>
                  </a:lnTo>
                  <a:lnTo>
                    <a:pt x="203185" y="40952"/>
                  </a:lnTo>
                  <a:lnTo>
                    <a:pt x="304394" y="40952"/>
                  </a:lnTo>
                  <a:lnTo>
                    <a:pt x="285451" y="26785"/>
                  </a:lnTo>
                  <a:lnTo>
                    <a:pt x="246187" y="7680"/>
                  </a:lnTo>
                  <a:lnTo>
                    <a:pt x="206346" y="0"/>
                  </a:lnTo>
                  <a:close/>
                </a:path>
                <a:path w="401319" h="335914">
                  <a:moveTo>
                    <a:pt x="288016" y="293765"/>
                  </a:moveTo>
                  <a:lnTo>
                    <a:pt x="283508" y="293765"/>
                  </a:lnTo>
                  <a:lnTo>
                    <a:pt x="283419" y="294908"/>
                  </a:lnTo>
                  <a:lnTo>
                    <a:pt x="375229" y="294908"/>
                  </a:lnTo>
                  <a:lnTo>
                    <a:pt x="375764" y="294057"/>
                  </a:lnTo>
                  <a:lnTo>
                    <a:pt x="292563" y="294057"/>
                  </a:lnTo>
                  <a:lnTo>
                    <a:pt x="288016" y="293765"/>
                  </a:lnTo>
                  <a:close/>
                </a:path>
                <a:path w="401319" h="335914">
                  <a:moveTo>
                    <a:pt x="304394" y="40952"/>
                  </a:moveTo>
                  <a:lnTo>
                    <a:pt x="203185" y="40952"/>
                  </a:lnTo>
                  <a:lnTo>
                    <a:pt x="234322" y="46787"/>
                  </a:lnTo>
                  <a:lnTo>
                    <a:pt x="265068" y="62206"/>
                  </a:lnTo>
                  <a:lnTo>
                    <a:pt x="297535" y="87645"/>
                  </a:lnTo>
                  <a:lnTo>
                    <a:pt x="323978" y="117519"/>
                  </a:lnTo>
                  <a:lnTo>
                    <a:pt x="343976" y="152001"/>
                  </a:lnTo>
                  <a:lnTo>
                    <a:pt x="357104" y="191263"/>
                  </a:lnTo>
                  <a:lnTo>
                    <a:pt x="359645" y="207760"/>
                  </a:lnTo>
                  <a:lnTo>
                    <a:pt x="359617" y="224162"/>
                  </a:lnTo>
                  <a:lnTo>
                    <a:pt x="342004" y="271868"/>
                  </a:lnTo>
                  <a:lnTo>
                    <a:pt x="296775" y="293765"/>
                  </a:lnTo>
                  <a:lnTo>
                    <a:pt x="296382" y="293765"/>
                  </a:lnTo>
                  <a:lnTo>
                    <a:pt x="292563" y="294057"/>
                  </a:lnTo>
                  <a:lnTo>
                    <a:pt x="375764" y="294057"/>
                  </a:lnTo>
                  <a:lnTo>
                    <a:pt x="386708" y="276671"/>
                  </a:lnTo>
                  <a:lnTo>
                    <a:pt x="397379" y="246380"/>
                  </a:lnTo>
                  <a:lnTo>
                    <a:pt x="400729" y="215928"/>
                  </a:lnTo>
                  <a:lnTo>
                    <a:pt x="397660" y="185422"/>
                  </a:lnTo>
                  <a:lnTo>
                    <a:pt x="389070" y="154966"/>
                  </a:lnTo>
                  <a:lnTo>
                    <a:pt x="371412" y="116359"/>
                  </a:lnTo>
                  <a:lnTo>
                    <a:pt x="348167" y="82099"/>
                  </a:lnTo>
                  <a:lnTo>
                    <a:pt x="319469" y="52227"/>
                  </a:lnTo>
                  <a:lnTo>
                    <a:pt x="304394" y="40952"/>
                  </a:lnTo>
                  <a:close/>
                </a:path>
                <a:path w="401319" h="335914">
                  <a:moveTo>
                    <a:pt x="210304" y="286972"/>
                  </a:moveTo>
                  <a:lnTo>
                    <a:pt x="195074" y="286972"/>
                  </a:lnTo>
                  <a:lnTo>
                    <a:pt x="182079" y="287737"/>
                  </a:lnTo>
                  <a:lnTo>
                    <a:pt x="167963" y="289129"/>
                  </a:lnTo>
                  <a:lnTo>
                    <a:pt x="140052" y="292288"/>
                  </a:lnTo>
                  <a:lnTo>
                    <a:pt x="126080" y="293394"/>
                  </a:lnTo>
                  <a:lnTo>
                    <a:pt x="109905" y="293765"/>
                  </a:lnTo>
                  <a:lnTo>
                    <a:pt x="272636" y="293765"/>
                  </a:lnTo>
                  <a:lnTo>
                    <a:pt x="239192" y="290171"/>
                  </a:lnTo>
                  <a:lnTo>
                    <a:pt x="224491" y="288266"/>
                  </a:lnTo>
                  <a:lnTo>
                    <a:pt x="210304" y="286972"/>
                  </a:lnTo>
                  <a:close/>
                </a:path>
              </a:pathLst>
            </a:custGeom>
            <a:solidFill>
              <a:schemeClr val="bg1"/>
            </a:solidFill>
          </p:spPr>
          <p:txBody>
            <a:bodyPr wrap="square" lIns="0" tIns="0" rIns="0" bIns="0" rtlCol="0"/>
            <a:lstStyle/>
            <a:p>
              <a:endParaRPr/>
            </a:p>
          </p:txBody>
        </p:sp>
        <p:pic>
          <p:nvPicPr>
            <p:cNvPr id="20" name="object 7">
              <a:extLst>
                <a:ext uri="{FF2B5EF4-FFF2-40B4-BE49-F238E27FC236}">
                  <a16:creationId xmlns:a16="http://schemas.microsoft.com/office/drawing/2014/main" id="{F354DF5E-9793-4040-1F5C-80A71CCA16E3}"/>
                </a:ext>
              </a:extLst>
            </p:cNvPr>
            <p:cNvPicPr/>
            <p:nvPr/>
          </p:nvPicPr>
          <p:blipFill>
            <a:blip r:embed="rId3" cstate="print">
              <a:biLevel thresh="25000"/>
            </a:blip>
            <a:stretch>
              <a:fillRect/>
            </a:stretch>
          </p:blipFill>
          <p:spPr>
            <a:xfrm>
              <a:off x="641451" y="4338947"/>
              <a:ext cx="164185" cy="164414"/>
            </a:xfrm>
            <a:prstGeom prst="rect">
              <a:avLst/>
            </a:prstGeom>
          </p:spPr>
        </p:pic>
        <p:pic>
          <p:nvPicPr>
            <p:cNvPr id="21" name="object 8">
              <a:extLst>
                <a:ext uri="{FF2B5EF4-FFF2-40B4-BE49-F238E27FC236}">
                  <a16:creationId xmlns:a16="http://schemas.microsoft.com/office/drawing/2014/main" id="{73AB35CF-0BA4-5417-44FD-9D0E94775C9B}"/>
                </a:ext>
              </a:extLst>
            </p:cNvPr>
            <p:cNvPicPr/>
            <p:nvPr/>
          </p:nvPicPr>
          <p:blipFill>
            <a:blip r:embed="rId4" cstate="print">
              <a:biLevel thresh="25000"/>
            </a:blip>
            <a:stretch>
              <a:fillRect/>
            </a:stretch>
          </p:blipFill>
          <p:spPr>
            <a:xfrm>
              <a:off x="839094" y="4334308"/>
              <a:ext cx="311704" cy="324976"/>
            </a:xfrm>
            <a:prstGeom prst="rect">
              <a:avLst/>
            </a:prstGeom>
          </p:spPr>
        </p:pic>
      </p:grpSp>
    </p:spTree>
  </p:cSld>
  <p:clrMapOvr>
    <a:masterClrMapping/>
  </p:clrMapOvr>
  <p:extLst>
    <p:ext uri="{DCECCB84-F9BA-43D5-87BE-67443E8EF086}">
      <p15:sldGuideLst xmlns:p15="http://schemas.microsoft.com/office/powerpoint/2012/main">
        <p15:guide id="1" orient="horz" pos="2450" userDrawn="1">
          <p15:clr>
            <a:srgbClr val="FBAE40"/>
          </p15:clr>
        </p15:guide>
        <p15:guide id="2" pos="343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bg object 17"/>
          <p:cNvSpPr/>
          <p:nvPr/>
        </p:nvSpPr>
        <p:spPr>
          <a:xfrm>
            <a:off x="0" y="483647"/>
            <a:ext cx="1144905" cy="765175"/>
          </a:xfrm>
          <a:custGeom>
            <a:avLst/>
            <a:gdLst/>
            <a:ahLst/>
            <a:cxnLst/>
            <a:rect l="l" t="t" r="r" b="b"/>
            <a:pathLst>
              <a:path w="1144905" h="765175">
                <a:moveTo>
                  <a:pt x="761955" y="0"/>
                </a:moveTo>
                <a:lnTo>
                  <a:pt x="0" y="0"/>
                </a:lnTo>
                <a:lnTo>
                  <a:pt x="0" y="765111"/>
                </a:lnTo>
                <a:lnTo>
                  <a:pt x="761955" y="765111"/>
                </a:lnTo>
                <a:lnTo>
                  <a:pt x="809941" y="762130"/>
                </a:lnTo>
                <a:lnTo>
                  <a:pt x="856149" y="753427"/>
                </a:lnTo>
                <a:lnTo>
                  <a:pt x="900219" y="739359"/>
                </a:lnTo>
                <a:lnTo>
                  <a:pt x="941794" y="720287"/>
                </a:lnTo>
                <a:lnTo>
                  <a:pt x="980514" y="696567"/>
                </a:lnTo>
                <a:lnTo>
                  <a:pt x="1016022" y="668559"/>
                </a:lnTo>
                <a:lnTo>
                  <a:pt x="1047958" y="636621"/>
                </a:lnTo>
                <a:lnTo>
                  <a:pt x="1075965" y="601112"/>
                </a:lnTo>
                <a:lnTo>
                  <a:pt x="1099683" y="562391"/>
                </a:lnTo>
                <a:lnTo>
                  <a:pt x="1118755" y="520815"/>
                </a:lnTo>
                <a:lnTo>
                  <a:pt x="1132821" y="476744"/>
                </a:lnTo>
                <a:lnTo>
                  <a:pt x="1141524" y="430535"/>
                </a:lnTo>
                <a:lnTo>
                  <a:pt x="1144504" y="382549"/>
                </a:lnTo>
                <a:lnTo>
                  <a:pt x="1141524" y="334563"/>
                </a:lnTo>
                <a:lnTo>
                  <a:pt x="1132821" y="288355"/>
                </a:lnTo>
                <a:lnTo>
                  <a:pt x="1118755" y="244285"/>
                </a:lnTo>
                <a:lnTo>
                  <a:pt x="1099683" y="202710"/>
                </a:lnTo>
                <a:lnTo>
                  <a:pt x="1075965" y="163990"/>
                </a:lnTo>
                <a:lnTo>
                  <a:pt x="1047958" y="128482"/>
                </a:lnTo>
                <a:lnTo>
                  <a:pt x="1016022" y="96546"/>
                </a:lnTo>
                <a:lnTo>
                  <a:pt x="980514" y="68539"/>
                </a:lnTo>
                <a:lnTo>
                  <a:pt x="941794" y="44821"/>
                </a:lnTo>
                <a:lnTo>
                  <a:pt x="900219" y="25749"/>
                </a:lnTo>
                <a:lnTo>
                  <a:pt x="856149" y="11683"/>
                </a:lnTo>
                <a:lnTo>
                  <a:pt x="809941" y="2980"/>
                </a:lnTo>
                <a:lnTo>
                  <a:pt x="761955" y="0"/>
                </a:lnTo>
                <a:close/>
              </a:path>
            </a:pathLst>
          </a:custGeom>
          <a:solidFill>
            <a:srgbClr val="EA5413"/>
          </a:solidFill>
        </p:spPr>
        <p:txBody>
          <a:bodyPr wrap="square" lIns="0" tIns="0" rIns="0" bIns="0" rtlCol="0"/>
          <a:lstStyle/>
          <a:p>
            <a:endParaRPr/>
          </a:p>
        </p:txBody>
      </p:sp>
      <p:sp>
        <p:nvSpPr>
          <p:cNvPr id="18" name="bg object 18"/>
          <p:cNvSpPr/>
          <p:nvPr/>
        </p:nvSpPr>
        <p:spPr>
          <a:xfrm>
            <a:off x="1587888" y="1229702"/>
            <a:ext cx="9320530" cy="38100"/>
          </a:xfrm>
          <a:custGeom>
            <a:avLst/>
            <a:gdLst/>
            <a:ahLst/>
            <a:cxnLst/>
            <a:rect l="l" t="t" r="r" b="b"/>
            <a:pathLst>
              <a:path w="9320530" h="38100">
                <a:moveTo>
                  <a:pt x="9320116" y="0"/>
                </a:moveTo>
                <a:lnTo>
                  <a:pt x="0" y="0"/>
                </a:lnTo>
                <a:lnTo>
                  <a:pt x="0" y="38100"/>
                </a:lnTo>
                <a:lnTo>
                  <a:pt x="9320116" y="38100"/>
                </a:lnTo>
                <a:lnTo>
                  <a:pt x="9320116" y="0"/>
                </a:lnTo>
                <a:close/>
              </a:path>
            </a:pathLst>
          </a:custGeom>
          <a:solidFill>
            <a:srgbClr val="EA5413"/>
          </a:solidFill>
        </p:spPr>
        <p:txBody>
          <a:bodyPr wrap="square" lIns="0" tIns="0" rIns="0" bIns="0" rtlCol="0"/>
          <a:lstStyle/>
          <a:p>
            <a:endParaRPr/>
          </a:p>
        </p:txBody>
      </p:sp>
      <p:sp>
        <p:nvSpPr>
          <p:cNvPr id="2" name="Holder 2"/>
          <p:cNvSpPr>
            <a:spLocks noGrp="1"/>
          </p:cNvSpPr>
          <p:nvPr>
            <p:ph type="title"/>
          </p:nvPr>
        </p:nvSpPr>
        <p:spPr>
          <a:xfrm>
            <a:off x="1575191" y="613325"/>
            <a:ext cx="1778000" cy="482600"/>
          </a:xfrm>
          <a:prstGeom prst="rect">
            <a:avLst/>
          </a:prstGeom>
        </p:spPr>
        <p:txBody>
          <a:bodyPr wrap="square" lIns="0" tIns="0" rIns="0" bIns="0">
            <a:spAutoFit/>
          </a:bodyPr>
          <a:lstStyle>
            <a:lvl1pPr>
              <a:defRPr sz="3000" b="0" i="0">
                <a:solidFill>
                  <a:srgbClr val="3D3939"/>
                </a:solidFill>
                <a:latin typeface="BIZ UDゴシック"/>
                <a:cs typeface="BIZ UDゴシック"/>
              </a:defRPr>
            </a:lvl1pPr>
          </a:lstStyle>
          <a:p>
            <a:endParaRPr/>
          </a:p>
        </p:txBody>
      </p:sp>
      <p:sp>
        <p:nvSpPr>
          <p:cNvPr id="3" name="Holder 3"/>
          <p:cNvSpPr>
            <a:spLocks noGrp="1"/>
          </p:cNvSpPr>
          <p:nvPr>
            <p:ph type="body" idx="1"/>
          </p:nvPr>
        </p:nvSpPr>
        <p:spPr>
          <a:xfrm>
            <a:off x="3687756" y="3226282"/>
            <a:ext cx="6776084" cy="3552190"/>
          </a:xfrm>
          <a:prstGeom prst="rect">
            <a:avLst/>
          </a:prstGeom>
        </p:spPr>
        <p:txBody>
          <a:bodyPr wrap="square" lIns="0" tIns="0" rIns="0" bIns="0">
            <a:spAutoFit/>
          </a:bodyPr>
          <a:lstStyle>
            <a:lvl1pPr>
              <a:defRPr sz="3000" b="0" i="0">
                <a:solidFill>
                  <a:srgbClr val="3D3939"/>
                </a:solidFill>
                <a:latin typeface="HGP創英角ｺﾞｼｯｸUB"/>
                <a:cs typeface="HGP創英角ｺﾞｼｯｸUB"/>
              </a:defRPr>
            </a:lvl1pPr>
          </a:lstStyle>
          <a:p>
            <a:endParaRPr/>
          </a:p>
        </p:txBody>
      </p:sp>
      <p:sp>
        <p:nvSpPr>
          <p:cNvPr id="4" name="Holder 4"/>
          <p:cNvSpPr>
            <a:spLocks noGrp="1"/>
          </p:cNvSpPr>
          <p:nvPr>
            <p:ph type="ftr" sz="quarter" idx="5"/>
          </p:nvPr>
        </p:nvSpPr>
        <p:spPr>
          <a:xfrm>
            <a:off x="3709162" y="7234237"/>
            <a:ext cx="3490976" cy="38893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45465" y="7234237"/>
            <a:ext cx="2509139" cy="38893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2/27/2025</a:t>
            </a:fld>
            <a:endParaRPr lang="en-US"/>
          </a:p>
        </p:txBody>
      </p:sp>
      <p:sp>
        <p:nvSpPr>
          <p:cNvPr id="6" name="Holder 6"/>
          <p:cNvSpPr>
            <a:spLocks noGrp="1"/>
          </p:cNvSpPr>
          <p:nvPr>
            <p:ph type="sldNum" sz="quarter" idx="7"/>
          </p:nvPr>
        </p:nvSpPr>
        <p:spPr>
          <a:xfrm>
            <a:off x="7854696" y="7234237"/>
            <a:ext cx="2509139" cy="38893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grpSp>
        <p:nvGrpSpPr>
          <p:cNvPr id="27" name="グループ化 26">
            <a:extLst>
              <a:ext uri="{FF2B5EF4-FFF2-40B4-BE49-F238E27FC236}">
                <a16:creationId xmlns:a16="http://schemas.microsoft.com/office/drawing/2014/main" id="{BF19E3A0-4642-44E1-C938-5353142923E4}"/>
              </a:ext>
            </a:extLst>
          </p:cNvPr>
          <p:cNvGrpSpPr/>
          <p:nvPr userDrawn="1"/>
        </p:nvGrpSpPr>
        <p:grpSpPr>
          <a:xfrm>
            <a:off x="244983" y="624935"/>
            <a:ext cx="600964" cy="482598"/>
            <a:chOff x="490077" y="4334308"/>
            <a:chExt cx="660721" cy="530585"/>
          </a:xfrm>
        </p:grpSpPr>
        <p:pic>
          <p:nvPicPr>
            <p:cNvPr id="28" name="object 5">
              <a:extLst>
                <a:ext uri="{FF2B5EF4-FFF2-40B4-BE49-F238E27FC236}">
                  <a16:creationId xmlns:a16="http://schemas.microsoft.com/office/drawing/2014/main" id="{BCE7DBED-ECFD-6947-F079-9A1F008954B4}"/>
                </a:ext>
              </a:extLst>
            </p:cNvPr>
            <p:cNvPicPr/>
            <p:nvPr/>
          </p:nvPicPr>
          <p:blipFill>
            <a:blip r:embed="rId7" cstate="print">
              <a:biLevel thresh="25000"/>
            </a:blip>
            <a:stretch>
              <a:fillRect/>
            </a:stretch>
          </p:blipFill>
          <p:spPr>
            <a:xfrm>
              <a:off x="490077" y="4496958"/>
              <a:ext cx="164598" cy="162561"/>
            </a:xfrm>
            <a:prstGeom prst="rect">
              <a:avLst/>
            </a:prstGeom>
          </p:spPr>
        </p:pic>
        <p:sp>
          <p:nvSpPr>
            <p:cNvPr id="29" name="object 6">
              <a:extLst>
                <a:ext uri="{FF2B5EF4-FFF2-40B4-BE49-F238E27FC236}">
                  <a16:creationId xmlns:a16="http://schemas.microsoft.com/office/drawing/2014/main" id="{0450D088-F6B8-06DD-BE7C-51AFC659B971}"/>
                </a:ext>
              </a:extLst>
            </p:cNvPr>
            <p:cNvSpPr/>
            <p:nvPr/>
          </p:nvSpPr>
          <p:spPr>
            <a:xfrm>
              <a:off x="619293" y="4528978"/>
              <a:ext cx="401320" cy="335915"/>
            </a:xfrm>
            <a:custGeom>
              <a:avLst/>
              <a:gdLst/>
              <a:ahLst/>
              <a:cxnLst/>
              <a:rect l="l" t="t" r="r" b="b"/>
              <a:pathLst>
                <a:path w="401319" h="335914">
                  <a:moveTo>
                    <a:pt x="330009" y="327970"/>
                  </a:moveTo>
                  <a:lnTo>
                    <a:pt x="200386" y="327970"/>
                  </a:lnTo>
                  <a:lnTo>
                    <a:pt x="210610" y="328220"/>
                  </a:lnTo>
                  <a:lnTo>
                    <a:pt x="228861" y="329741"/>
                  </a:lnTo>
                  <a:lnTo>
                    <a:pt x="246802" y="331679"/>
                  </a:lnTo>
                  <a:lnTo>
                    <a:pt x="280689" y="335700"/>
                  </a:lnTo>
                  <a:lnTo>
                    <a:pt x="296000" y="334694"/>
                  </a:lnTo>
                  <a:lnTo>
                    <a:pt x="302607" y="334182"/>
                  </a:lnTo>
                  <a:lnTo>
                    <a:pt x="308883" y="333440"/>
                  </a:lnTo>
                  <a:lnTo>
                    <a:pt x="330009" y="327970"/>
                  </a:lnTo>
                  <a:close/>
                </a:path>
                <a:path w="401319" h="335914">
                  <a:moveTo>
                    <a:pt x="206346" y="0"/>
                  </a:moveTo>
                  <a:lnTo>
                    <a:pt x="166043" y="4184"/>
                  </a:lnTo>
                  <a:lnTo>
                    <a:pt x="125393" y="20677"/>
                  </a:lnTo>
                  <a:lnTo>
                    <a:pt x="89829" y="44594"/>
                  </a:lnTo>
                  <a:lnTo>
                    <a:pt x="59663" y="73423"/>
                  </a:lnTo>
                  <a:lnTo>
                    <a:pt x="34808" y="106934"/>
                  </a:lnTo>
                  <a:lnTo>
                    <a:pt x="15182" y="144895"/>
                  </a:lnTo>
                  <a:lnTo>
                    <a:pt x="0" y="204812"/>
                  </a:lnTo>
                  <a:lnTo>
                    <a:pt x="1038" y="233211"/>
                  </a:lnTo>
                  <a:lnTo>
                    <a:pt x="22821" y="292288"/>
                  </a:lnTo>
                  <a:lnTo>
                    <a:pt x="65434" y="326418"/>
                  </a:lnTo>
                  <a:lnTo>
                    <a:pt x="94611" y="333758"/>
                  </a:lnTo>
                  <a:lnTo>
                    <a:pt x="95341" y="333758"/>
                  </a:lnTo>
                  <a:lnTo>
                    <a:pt x="113252" y="334928"/>
                  </a:lnTo>
                  <a:lnTo>
                    <a:pt x="132062" y="334314"/>
                  </a:lnTo>
                  <a:lnTo>
                    <a:pt x="150827" y="332574"/>
                  </a:lnTo>
                  <a:lnTo>
                    <a:pt x="179828" y="329315"/>
                  </a:lnTo>
                  <a:lnTo>
                    <a:pt x="190109" y="328415"/>
                  </a:lnTo>
                  <a:lnTo>
                    <a:pt x="200386" y="327970"/>
                  </a:lnTo>
                  <a:lnTo>
                    <a:pt x="330009" y="327970"/>
                  </a:lnTo>
                  <a:lnTo>
                    <a:pt x="333923" y="326957"/>
                  </a:lnTo>
                  <a:lnTo>
                    <a:pt x="355272" y="315375"/>
                  </a:lnTo>
                  <a:lnTo>
                    <a:pt x="372883" y="298633"/>
                  </a:lnTo>
                  <a:lnTo>
                    <a:pt x="375229" y="294908"/>
                  </a:lnTo>
                  <a:lnTo>
                    <a:pt x="283419" y="294908"/>
                  </a:lnTo>
                  <a:lnTo>
                    <a:pt x="272636" y="293765"/>
                  </a:lnTo>
                  <a:lnTo>
                    <a:pt x="112476" y="293765"/>
                  </a:lnTo>
                  <a:lnTo>
                    <a:pt x="84703" y="289790"/>
                  </a:lnTo>
                  <a:lnTo>
                    <a:pt x="50444" y="259910"/>
                  </a:lnTo>
                  <a:lnTo>
                    <a:pt x="40835" y="215928"/>
                  </a:lnTo>
                  <a:lnTo>
                    <a:pt x="40712" y="214513"/>
                  </a:lnTo>
                  <a:lnTo>
                    <a:pt x="42211" y="196224"/>
                  </a:lnTo>
                  <a:lnTo>
                    <a:pt x="68503" y="130215"/>
                  </a:lnTo>
                  <a:lnTo>
                    <a:pt x="112182" y="79434"/>
                  </a:lnTo>
                  <a:lnTo>
                    <a:pt x="171751" y="45014"/>
                  </a:lnTo>
                  <a:lnTo>
                    <a:pt x="203185" y="40952"/>
                  </a:lnTo>
                  <a:lnTo>
                    <a:pt x="304394" y="40952"/>
                  </a:lnTo>
                  <a:lnTo>
                    <a:pt x="285451" y="26785"/>
                  </a:lnTo>
                  <a:lnTo>
                    <a:pt x="246187" y="7680"/>
                  </a:lnTo>
                  <a:lnTo>
                    <a:pt x="206346" y="0"/>
                  </a:lnTo>
                  <a:close/>
                </a:path>
                <a:path w="401319" h="335914">
                  <a:moveTo>
                    <a:pt x="288016" y="293765"/>
                  </a:moveTo>
                  <a:lnTo>
                    <a:pt x="283508" y="293765"/>
                  </a:lnTo>
                  <a:lnTo>
                    <a:pt x="283419" y="294908"/>
                  </a:lnTo>
                  <a:lnTo>
                    <a:pt x="375229" y="294908"/>
                  </a:lnTo>
                  <a:lnTo>
                    <a:pt x="375764" y="294057"/>
                  </a:lnTo>
                  <a:lnTo>
                    <a:pt x="292563" y="294057"/>
                  </a:lnTo>
                  <a:lnTo>
                    <a:pt x="288016" y="293765"/>
                  </a:lnTo>
                  <a:close/>
                </a:path>
                <a:path w="401319" h="335914">
                  <a:moveTo>
                    <a:pt x="304394" y="40952"/>
                  </a:moveTo>
                  <a:lnTo>
                    <a:pt x="203185" y="40952"/>
                  </a:lnTo>
                  <a:lnTo>
                    <a:pt x="234322" y="46787"/>
                  </a:lnTo>
                  <a:lnTo>
                    <a:pt x="265068" y="62206"/>
                  </a:lnTo>
                  <a:lnTo>
                    <a:pt x="297535" y="87645"/>
                  </a:lnTo>
                  <a:lnTo>
                    <a:pt x="323978" y="117519"/>
                  </a:lnTo>
                  <a:lnTo>
                    <a:pt x="343976" y="152001"/>
                  </a:lnTo>
                  <a:lnTo>
                    <a:pt x="357104" y="191263"/>
                  </a:lnTo>
                  <a:lnTo>
                    <a:pt x="359645" y="207760"/>
                  </a:lnTo>
                  <a:lnTo>
                    <a:pt x="359617" y="224162"/>
                  </a:lnTo>
                  <a:lnTo>
                    <a:pt x="342004" y="271868"/>
                  </a:lnTo>
                  <a:lnTo>
                    <a:pt x="296775" y="293765"/>
                  </a:lnTo>
                  <a:lnTo>
                    <a:pt x="296382" y="293765"/>
                  </a:lnTo>
                  <a:lnTo>
                    <a:pt x="292563" y="294057"/>
                  </a:lnTo>
                  <a:lnTo>
                    <a:pt x="375764" y="294057"/>
                  </a:lnTo>
                  <a:lnTo>
                    <a:pt x="386708" y="276671"/>
                  </a:lnTo>
                  <a:lnTo>
                    <a:pt x="397379" y="246380"/>
                  </a:lnTo>
                  <a:lnTo>
                    <a:pt x="400729" y="215928"/>
                  </a:lnTo>
                  <a:lnTo>
                    <a:pt x="397660" y="185422"/>
                  </a:lnTo>
                  <a:lnTo>
                    <a:pt x="389070" y="154966"/>
                  </a:lnTo>
                  <a:lnTo>
                    <a:pt x="371412" y="116359"/>
                  </a:lnTo>
                  <a:lnTo>
                    <a:pt x="348167" y="82099"/>
                  </a:lnTo>
                  <a:lnTo>
                    <a:pt x="319469" y="52227"/>
                  </a:lnTo>
                  <a:lnTo>
                    <a:pt x="304394" y="40952"/>
                  </a:lnTo>
                  <a:close/>
                </a:path>
                <a:path w="401319" h="335914">
                  <a:moveTo>
                    <a:pt x="210304" y="286972"/>
                  </a:moveTo>
                  <a:lnTo>
                    <a:pt x="195074" y="286972"/>
                  </a:lnTo>
                  <a:lnTo>
                    <a:pt x="182079" y="287737"/>
                  </a:lnTo>
                  <a:lnTo>
                    <a:pt x="167963" y="289129"/>
                  </a:lnTo>
                  <a:lnTo>
                    <a:pt x="140052" y="292288"/>
                  </a:lnTo>
                  <a:lnTo>
                    <a:pt x="126080" y="293394"/>
                  </a:lnTo>
                  <a:lnTo>
                    <a:pt x="109905" y="293765"/>
                  </a:lnTo>
                  <a:lnTo>
                    <a:pt x="272636" y="293765"/>
                  </a:lnTo>
                  <a:lnTo>
                    <a:pt x="239192" y="290171"/>
                  </a:lnTo>
                  <a:lnTo>
                    <a:pt x="224491" y="288266"/>
                  </a:lnTo>
                  <a:lnTo>
                    <a:pt x="210304" y="286972"/>
                  </a:lnTo>
                  <a:close/>
                </a:path>
              </a:pathLst>
            </a:custGeom>
            <a:solidFill>
              <a:schemeClr val="bg1"/>
            </a:solidFill>
          </p:spPr>
          <p:txBody>
            <a:bodyPr wrap="square" lIns="0" tIns="0" rIns="0" bIns="0" rtlCol="0"/>
            <a:lstStyle/>
            <a:p>
              <a:endParaRPr/>
            </a:p>
          </p:txBody>
        </p:sp>
        <p:pic>
          <p:nvPicPr>
            <p:cNvPr id="30" name="object 7">
              <a:extLst>
                <a:ext uri="{FF2B5EF4-FFF2-40B4-BE49-F238E27FC236}">
                  <a16:creationId xmlns:a16="http://schemas.microsoft.com/office/drawing/2014/main" id="{73AD9BD5-4C0F-B486-704E-D095F22B7B4E}"/>
                </a:ext>
              </a:extLst>
            </p:cNvPr>
            <p:cNvPicPr/>
            <p:nvPr/>
          </p:nvPicPr>
          <p:blipFill>
            <a:blip r:embed="rId8" cstate="print">
              <a:biLevel thresh="25000"/>
            </a:blip>
            <a:stretch>
              <a:fillRect/>
            </a:stretch>
          </p:blipFill>
          <p:spPr>
            <a:xfrm>
              <a:off x="641451" y="4338947"/>
              <a:ext cx="164185" cy="164414"/>
            </a:xfrm>
            <a:prstGeom prst="rect">
              <a:avLst/>
            </a:prstGeom>
          </p:spPr>
        </p:pic>
        <p:pic>
          <p:nvPicPr>
            <p:cNvPr id="31" name="object 8">
              <a:extLst>
                <a:ext uri="{FF2B5EF4-FFF2-40B4-BE49-F238E27FC236}">
                  <a16:creationId xmlns:a16="http://schemas.microsoft.com/office/drawing/2014/main" id="{7920464C-1232-8543-0459-F9FBBCB24C51}"/>
                </a:ext>
              </a:extLst>
            </p:cNvPr>
            <p:cNvPicPr/>
            <p:nvPr/>
          </p:nvPicPr>
          <p:blipFill>
            <a:blip r:embed="rId9" cstate="print">
              <a:biLevel thresh="25000"/>
            </a:blip>
            <a:stretch>
              <a:fillRect/>
            </a:stretch>
          </p:blipFill>
          <p:spPr>
            <a:xfrm>
              <a:off x="839094" y="4334308"/>
              <a:ext cx="311704" cy="324976"/>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450" userDrawn="1">
          <p15:clr>
            <a:srgbClr val="F26B43"/>
          </p15:clr>
        </p15:guide>
        <p15:guide id="2" pos="34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0.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4898" y="2683978"/>
            <a:ext cx="5918200" cy="1835759"/>
          </a:xfrm>
          <a:prstGeom prst="rect">
            <a:avLst/>
          </a:prstGeom>
        </p:spPr>
        <p:txBody>
          <a:bodyPr vert="horz" wrap="square" lIns="0" tIns="103505" rIns="0" bIns="0" rtlCol="0">
            <a:spAutoFit/>
          </a:bodyPr>
          <a:lstStyle/>
          <a:p>
            <a:pPr algn="ctr">
              <a:lnSpc>
                <a:spcPct val="100000"/>
              </a:lnSpc>
              <a:spcBef>
                <a:spcPts val="815"/>
              </a:spcBef>
            </a:pPr>
            <a:r>
              <a:rPr sz="8000" b="1" spc="1270" dirty="0">
                <a:latin typeface="DNP 秀英四号太かな Std Hv"/>
                <a:cs typeface="DNP 秀英四号太かな Std Hv"/>
              </a:rPr>
              <a:t>事業計画書</a:t>
            </a:r>
            <a:endParaRPr sz="8000" dirty="0">
              <a:latin typeface="DNP 秀英四号太かな Std Hv"/>
              <a:cs typeface="DNP 秀英四号太かな Std Hv"/>
            </a:endParaRPr>
          </a:p>
          <a:p>
            <a:pPr algn="ctr">
              <a:lnSpc>
                <a:spcPct val="100000"/>
              </a:lnSpc>
              <a:spcBef>
                <a:spcPts val="270"/>
              </a:spcBef>
            </a:pPr>
            <a:r>
              <a:rPr lang="ja-JP" altLang="en-US" spc="515" dirty="0">
                <a:latin typeface="BIZ UDPゴシック"/>
                <a:cs typeface="BIZ UDPゴシック"/>
              </a:rPr>
              <a:t>ペットの臭いケア商品の販売</a:t>
            </a:r>
            <a:endParaRPr spc="515" dirty="0">
              <a:latin typeface="BIZ UDPゴシック"/>
              <a:cs typeface="BIZ UDPゴシック"/>
            </a:endParaRPr>
          </a:p>
        </p:txBody>
      </p:sp>
      <p:pic>
        <p:nvPicPr>
          <p:cNvPr id="17" name="bg object 17"/>
          <p:cNvPicPr/>
          <p:nvPr/>
        </p:nvPicPr>
        <p:blipFill>
          <a:blip r:embed="rId2" cstate="print">
            <a:duotone>
              <a:schemeClr val="accent5">
                <a:shade val="45000"/>
                <a:satMod val="135000"/>
              </a:schemeClr>
              <a:prstClr val="white"/>
            </a:duotone>
          </a:blip>
          <a:stretch>
            <a:fillRect/>
          </a:stretch>
        </p:blipFill>
        <p:spPr>
          <a:xfrm>
            <a:off x="8045450" y="6251575"/>
            <a:ext cx="2548985" cy="12737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1D34A2D-F133-C6DD-50E7-CA93785B66ED}"/>
              </a:ext>
            </a:extLst>
          </p:cNvPr>
          <p:cNvPicPr>
            <a:picLocks noChangeAspect="1"/>
          </p:cNvPicPr>
          <p:nvPr/>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artisticCrisscrossEtching/>
                    </a14:imgEffect>
                  </a14:imgLayer>
                </a14:imgProps>
              </a:ext>
            </a:extLst>
          </a:blip>
          <a:srcRect l="4279"/>
          <a:stretch/>
        </p:blipFill>
        <p:spPr>
          <a:xfrm>
            <a:off x="0" y="1377951"/>
            <a:ext cx="10937486" cy="6398804"/>
          </a:xfrm>
          <a:prstGeom prst="rect">
            <a:avLst/>
          </a:prstGeom>
        </p:spPr>
      </p:pic>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安全と安⼼への配慮</a:t>
            </a:r>
          </a:p>
        </p:txBody>
      </p:sp>
      <p:sp>
        <p:nvSpPr>
          <p:cNvPr id="9" name="正方形/長方形 8">
            <a:extLst>
              <a:ext uri="{FF2B5EF4-FFF2-40B4-BE49-F238E27FC236}">
                <a16:creationId xmlns:a16="http://schemas.microsoft.com/office/drawing/2014/main" id="{B3508C05-D124-8601-3423-06788D95550E}"/>
              </a:ext>
            </a:extLst>
          </p:cNvPr>
          <p:cNvSpPr/>
          <p:nvPr/>
        </p:nvSpPr>
        <p:spPr>
          <a:xfrm>
            <a:off x="0" y="1450976"/>
            <a:ext cx="10909300" cy="54863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■特許取得成分配合</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私たちの製品は、特許を取得した独自の成分を配合しており、他にはない効果を実感いただけます。</a:t>
            </a:r>
          </a:p>
          <a:p>
            <a:pPr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■安心安全の国内原料</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使用している原料は、すべて厳選された国内産。安心してご利用いただける高品質な製品です。</a:t>
            </a:r>
          </a:p>
          <a:p>
            <a:pPr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■日本初のオリジナル処方</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日本初、機能性成分に加えて</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10</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種類のサポート成分をバランスよく配合したオリジナル処方で、より高い効果を目指しています。</a:t>
            </a:r>
          </a:p>
          <a:p>
            <a:pPr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■国内倉庫・国内流通網</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製品は、国内の専用倉庫で保管され、国内流通網を通じて迅速かつ確実にお届けします。これにより、安定した供給と新鮮な状態での提供を実現しています。</a:t>
            </a:r>
          </a:p>
          <a:p>
            <a:pPr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■医療機関流通サービス</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医療機関を通じた流通サービスを採用し、信頼性の高い製品として提供しています。</a:t>
            </a:r>
          </a:p>
          <a:p>
            <a:pPr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■国内</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GMP</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認定工場での製造</a:t>
            </a:r>
          </a:p>
          <a:p>
            <a:pPr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製品は、厳しい品質管理基準を満たした国内の</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GMP</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認定工場で製造されています。これにより、安全性と品質の両方を保証しています。</a:t>
            </a:r>
          </a:p>
        </p:txBody>
      </p:sp>
      <p:grpSp>
        <p:nvGrpSpPr>
          <p:cNvPr id="13" name="グループ化 12">
            <a:extLst>
              <a:ext uri="{FF2B5EF4-FFF2-40B4-BE49-F238E27FC236}">
                <a16:creationId xmlns:a16="http://schemas.microsoft.com/office/drawing/2014/main" id="{8D6BB4B5-7257-12D5-F50E-B61B2A986936}"/>
              </a:ext>
            </a:extLst>
          </p:cNvPr>
          <p:cNvGrpSpPr/>
          <p:nvPr/>
        </p:nvGrpSpPr>
        <p:grpSpPr>
          <a:xfrm>
            <a:off x="1609722" y="6555230"/>
            <a:ext cx="7689856" cy="1378552"/>
            <a:chOff x="-66678" y="9225948"/>
            <a:chExt cx="7689856" cy="1378552"/>
          </a:xfrm>
        </p:grpSpPr>
        <p:sp>
          <p:nvSpPr>
            <p:cNvPr id="14" name="楕円 13">
              <a:extLst>
                <a:ext uri="{FF2B5EF4-FFF2-40B4-BE49-F238E27FC236}">
                  <a16:creationId xmlns:a16="http://schemas.microsoft.com/office/drawing/2014/main" id="{7EFFC7F6-6BAA-0A04-BA36-472327A4BFD7}"/>
                </a:ext>
              </a:extLst>
            </p:cNvPr>
            <p:cNvSpPr/>
            <p:nvPr/>
          </p:nvSpPr>
          <p:spPr>
            <a:xfrm>
              <a:off x="60325"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ヨウ素</a:t>
              </a:r>
              <a:br>
                <a:rPr kumimoji="1" lang="en-US" altLang="ja-JP" sz="1400" dirty="0"/>
              </a:br>
              <a:r>
                <a:rPr kumimoji="1" lang="ja-JP" altLang="en-US" sz="1400" dirty="0"/>
                <a:t>・水銀</a:t>
              </a:r>
            </a:p>
          </p:txBody>
        </p:sp>
        <p:sp>
          <p:nvSpPr>
            <p:cNvPr id="15" name="楕円 14">
              <a:extLst>
                <a:ext uri="{FF2B5EF4-FFF2-40B4-BE49-F238E27FC236}">
                  <a16:creationId xmlns:a16="http://schemas.microsoft.com/office/drawing/2014/main" id="{C8D08FA9-E777-70C3-6600-D2F9641DD363}"/>
                </a:ext>
              </a:extLst>
            </p:cNvPr>
            <p:cNvSpPr/>
            <p:nvPr/>
          </p:nvSpPr>
          <p:spPr>
            <a:xfrm>
              <a:off x="1125457"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動物</a:t>
              </a:r>
              <a:endParaRPr kumimoji="1" lang="en-US" altLang="ja-JP" sz="1400" dirty="0"/>
            </a:p>
            <a:p>
              <a:pPr algn="ctr"/>
              <a:r>
                <a:rPr kumimoji="1" lang="ja-JP" altLang="en-US" sz="1400" dirty="0"/>
                <a:t>実験</a:t>
              </a:r>
            </a:p>
          </p:txBody>
        </p:sp>
        <p:sp>
          <p:nvSpPr>
            <p:cNvPr id="17" name="楕円 16">
              <a:extLst>
                <a:ext uri="{FF2B5EF4-FFF2-40B4-BE49-F238E27FC236}">
                  <a16:creationId xmlns:a16="http://schemas.microsoft.com/office/drawing/2014/main" id="{CF3FE9CC-728A-7C5E-4843-190DBC0C0247}"/>
                </a:ext>
              </a:extLst>
            </p:cNvPr>
            <p:cNvSpPr/>
            <p:nvPr/>
          </p:nvSpPr>
          <p:spPr>
            <a:xfrm>
              <a:off x="2190589"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カフェイン</a:t>
              </a:r>
            </a:p>
          </p:txBody>
        </p:sp>
        <p:sp>
          <p:nvSpPr>
            <p:cNvPr id="18" name="楕円 17">
              <a:extLst>
                <a:ext uri="{FF2B5EF4-FFF2-40B4-BE49-F238E27FC236}">
                  <a16:creationId xmlns:a16="http://schemas.microsoft.com/office/drawing/2014/main" id="{C0A8B074-9CF1-AA53-08F9-2AC141D5E940}"/>
                </a:ext>
              </a:extLst>
            </p:cNvPr>
            <p:cNvSpPr/>
            <p:nvPr/>
          </p:nvSpPr>
          <p:spPr>
            <a:xfrm>
              <a:off x="3255721"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アレルギー性</a:t>
              </a:r>
              <a:br>
                <a:rPr kumimoji="1" lang="en-US" altLang="ja-JP" sz="1400" dirty="0"/>
              </a:br>
              <a:r>
                <a:rPr kumimoji="1" lang="ja-JP" altLang="en-US" sz="1400" dirty="0"/>
                <a:t>物質</a:t>
              </a:r>
            </a:p>
          </p:txBody>
        </p:sp>
        <p:sp>
          <p:nvSpPr>
            <p:cNvPr id="31" name="楕円 30">
              <a:extLst>
                <a:ext uri="{FF2B5EF4-FFF2-40B4-BE49-F238E27FC236}">
                  <a16:creationId xmlns:a16="http://schemas.microsoft.com/office/drawing/2014/main" id="{D9198C05-98FD-14DC-A5FF-5E6AFE781DA8}"/>
                </a:ext>
              </a:extLst>
            </p:cNvPr>
            <p:cNvSpPr/>
            <p:nvPr/>
          </p:nvSpPr>
          <p:spPr>
            <a:xfrm>
              <a:off x="4320853"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人工</a:t>
              </a:r>
              <a:endParaRPr kumimoji="1" lang="en-US" altLang="ja-JP" sz="1400" dirty="0"/>
            </a:p>
            <a:p>
              <a:pPr algn="ctr"/>
              <a:r>
                <a:rPr kumimoji="1" lang="ja-JP" altLang="en-US" sz="1400" dirty="0"/>
                <a:t>着色料</a:t>
              </a:r>
            </a:p>
          </p:txBody>
        </p:sp>
        <p:sp>
          <p:nvSpPr>
            <p:cNvPr id="32" name="楕円 31">
              <a:extLst>
                <a:ext uri="{FF2B5EF4-FFF2-40B4-BE49-F238E27FC236}">
                  <a16:creationId xmlns:a16="http://schemas.microsoft.com/office/drawing/2014/main" id="{C7C88FFD-7FB7-1985-0DC7-A5C5DE0C2AED}"/>
                </a:ext>
              </a:extLst>
            </p:cNvPr>
            <p:cNvSpPr/>
            <p:nvPr/>
          </p:nvSpPr>
          <p:spPr>
            <a:xfrm>
              <a:off x="5385985"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合成</a:t>
              </a:r>
              <a:br>
                <a:rPr kumimoji="1" lang="en-US" altLang="ja-JP" sz="1400" dirty="0"/>
              </a:br>
              <a:r>
                <a:rPr kumimoji="1" lang="ja-JP" altLang="en-US" sz="1400" dirty="0"/>
                <a:t>界面活性剤</a:t>
              </a:r>
            </a:p>
          </p:txBody>
        </p:sp>
        <p:sp>
          <p:nvSpPr>
            <p:cNvPr id="33" name="楕円 32">
              <a:extLst>
                <a:ext uri="{FF2B5EF4-FFF2-40B4-BE49-F238E27FC236}">
                  <a16:creationId xmlns:a16="http://schemas.microsoft.com/office/drawing/2014/main" id="{86CC1A10-3C38-50A8-1A16-17269733DC6A}"/>
                </a:ext>
              </a:extLst>
            </p:cNvPr>
            <p:cNvSpPr/>
            <p:nvPr/>
          </p:nvSpPr>
          <p:spPr>
            <a:xfrm>
              <a:off x="6435486" y="9382975"/>
              <a:ext cx="1045057" cy="1064498"/>
            </a:xfrm>
            <a:prstGeom prst="ellipse">
              <a:avLst/>
            </a:prstGeom>
            <a:solidFill>
              <a:schemeClr val="tx1">
                <a:lumMod val="75000"/>
                <a:lumOff val="2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dirty="0"/>
                <a:t>パラ</a:t>
              </a:r>
              <a:endParaRPr kumimoji="1" lang="en-US" altLang="ja-JP" sz="1400" dirty="0"/>
            </a:p>
            <a:p>
              <a:pPr algn="ctr"/>
              <a:r>
                <a:rPr kumimoji="1" lang="ja-JP" altLang="en-US" sz="1400" dirty="0"/>
                <a:t>ペン</a:t>
              </a:r>
            </a:p>
          </p:txBody>
        </p:sp>
        <p:sp>
          <p:nvSpPr>
            <p:cNvPr id="34" name="乗算記号 33">
              <a:extLst>
                <a:ext uri="{FF2B5EF4-FFF2-40B4-BE49-F238E27FC236}">
                  <a16:creationId xmlns:a16="http://schemas.microsoft.com/office/drawing/2014/main" id="{297B8137-A5CE-6491-E9C2-D4E49A68A9CB}"/>
                </a:ext>
              </a:extLst>
            </p:cNvPr>
            <p:cNvSpPr/>
            <p:nvPr/>
          </p:nvSpPr>
          <p:spPr>
            <a:xfrm>
              <a:off x="-66678"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乗算記号 34">
              <a:extLst>
                <a:ext uri="{FF2B5EF4-FFF2-40B4-BE49-F238E27FC236}">
                  <a16:creationId xmlns:a16="http://schemas.microsoft.com/office/drawing/2014/main" id="{B622C136-CF7B-440A-1E3B-708A3C5316FA}"/>
                </a:ext>
              </a:extLst>
            </p:cNvPr>
            <p:cNvSpPr/>
            <p:nvPr/>
          </p:nvSpPr>
          <p:spPr>
            <a:xfrm>
              <a:off x="993243"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乗算記号 35">
              <a:extLst>
                <a:ext uri="{FF2B5EF4-FFF2-40B4-BE49-F238E27FC236}">
                  <a16:creationId xmlns:a16="http://schemas.microsoft.com/office/drawing/2014/main" id="{A1F242EA-7CBF-8B3C-F55C-F6B4E71CF01E}"/>
                </a:ext>
              </a:extLst>
            </p:cNvPr>
            <p:cNvSpPr/>
            <p:nvPr/>
          </p:nvSpPr>
          <p:spPr>
            <a:xfrm>
              <a:off x="2053164"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乗算記号 36">
              <a:extLst>
                <a:ext uri="{FF2B5EF4-FFF2-40B4-BE49-F238E27FC236}">
                  <a16:creationId xmlns:a16="http://schemas.microsoft.com/office/drawing/2014/main" id="{B1DB7D2F-F6D8-DE76-541C-FF91EE4E759D}"/>
                </a:ext>
              </a:extLst>
            </p:cNvPr>
            <p:cNvSpPr/>
            <p:nvPr/>
          </p:nvSpPr>
          <p:spPr>
            <a:xfrm>
              <a:off x="3113085"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乗算記号 37">
              <a:extLst>
                <a:ext uri="{FF2B5EF4-FFF2-40B4-BE49-F238E27FC236}">
                  <a16:creationId xmlns:a16="http://schemas.microsoft.com/office/drawing/2014/main" id="{2CA69E33-9BDE-0F04-794F-3A580490D58D}"/>
                </a:ext>
              </a:extLst>
            </p:cNvPr>
            <p:cNvSpPr/>
            <p:nvPr/>
          </p:nvSpPr>
          <p:spPr>
            <a:xfrm>
              <a:off x="4173006"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乗算記号 38">
              <a:extLst>
                <a:ext uri="{FF2B5EF4-FFF2-40B4-BE49-F238E27FC236}">
                  <a16:creationId xmlns:a16="http://schemas.microsoft.com/office/drawing/2014/main" id="{94950D9E-7999-DAC9-4203-2D127A38B292}"/>
                </a:ext>
              </a:extLst>
            </p:cNvPr>
            <p:cNvSpPr/>
            <p:nvPr/>
          </p:nvSpPr>
          <p:spPr>
            <a:xfrm>
              <a:off x="5232927"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乗算記号 39">
              <a:extLst>
                <a:ext uri="{FF2B5EF4-FFF2-40B4-BE49-F238E27FC236}">
                  <a16:creationId xmlns:a16="http://schemas.microsoft.com/office/drawing/2014/main" id="{BEED3F36-082C-B256-AA88-CF4E9CA491A1}"/>
                </a:ext>
              </a:extLst>
            </p:cNvPr>
            <p:cNvSpPr/>
            <p:nvPr/>
          </p:nvSpPr>
          <p:spPr>
            <a:xfrm>
              <a:off x="6292850" y="9225948"/>
              <a:ext cx="1330328" cy="1378552"/>
            </a:xfrm>
            <a:prstGeom prst="mathMultiply">
              <a:avLst>
                <a:gd name="adj1" fmla="val 12994"/>
              </a:avLst>
            </a:prstGeom>
            <a:solidFill>
              <a:srgbClr val="C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246134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マーケティングに関する研究機関の会員</a:t>
            </a:r>
          </a:p>
        </p:txBody>
      </p:sp>
      <p:grpSp>
        <p:nvGrpSpPr>
          <p:cNvPr id="18" name="グループ化 17">
            <a:extLst>
              <a:ext uri="{FF2B5EF4-FFF2-40B4-BE49-F238E27FC236}">
                <a16:creationId xmlns:a16="http://schemas.microsoft.com/office/drawing/2014/main" id="{96D16262-790F-66EB-B890-D4D3218739CC}"/>
              </a:ext>
            </a:extLst>
          </p:cNvPr>
          <p:cNvGrpSpPr/>
          <p:nvPr/>
        </p:nvGrpSpPr>
        <p:grpSpPr>
          <a:xfrm>
            <a:off x="0" y="1409482"/>
            <a:ext cx="10909300" cy="1685222"/>
            <a:chOff x="0" y="1409482"/>
            <a:chExt cx="10909300" cy="1685222"/>
          </a:xfrm>
        </p:grpSpPr>
        <p:sp>
          <p:nvSpPr>
            <p:cNvPr id="9" name="正方形/長方形 8">
              <a:extLst>
                <a:ext uri="{FF2B5EF4-FFF2-40B4-BE49-F238E27FC236}">
                  <a16:creationId xmlns:a16="http://schemas.microsoft.com/office/drawing/2014/main" id="{B3508C05-D124-8601-3423-06788D95550E}"/>
                </a:ext>
              </a:extLst>
            </p:cNvPr>
            <p:cNvSpPr/>
            <p:nvPr/>
          </p:nvSpPr>
          <p:spPr>
            <a:xfrm>
              <a:off x="0" y="2289175"/>
              <a:ext cx="10909300" cy="805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経済新聞社の関連機関で、広告に関する研究や調査を行う専門機関です。広告業界の動向やマーケティングに関する研究を通じて、広告業界の発展に寄与することを目的としています。また、企業や広告代理店、メディアなどを対象に、</a:t>
              </a:r>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広告やマーケティングに関するセミナーや講演会を開催するなど、広告活動に関連する知見を提供しています。</a:t>
              </a:r>
            </a:p>
          </p:txBody>
        </p:sp>
        <p:pic>
          <p:nvPicPr>
            <p:cNvPr id="4" name="図 3">
              <a:extLst>
                <a:ext uri="{FF2B5EF4-FFF2-40B4-BE49-F238E27FC236}">
                  <a16:creationId xmlns:a16="http://schemas.microsoft.com/office/drawing/2014/main" id="{214F4B2D-7A9E-8F0A-E92D-6A365FE19782}"/>
                </a:ext>
              </a:extLst>
            </p:cNvPr>
            <p:cNvPicPr>
              <a:picLocks noChangeAspect="1"/>
            </p:cNvPicPr>
            <p:nvPr/>
          </p:nvPicPr>
          <p:blipFill>
            <a:blip r:embed="rId2"/>
            <a:stretch>
              <a:fillRect/>
            </a:stretch>
          </p:blipFill>
          <p:spPr>
            <a:xfrm>
              <a:off x="139309" y="1409482"/>
              <a:ext cx="2267341" cy="848325"/>
            </a:xfrm>
            <a:prstGeom prst="rect">
              <a:avLst/>
            </a:prstGeom>
          </p:spPr>
        </p:pic>
      </p:grpSp>
      <p:grpSp>
        <p:nvGrpSpPr>
          <p:cNvPr id="15" name="グループ化 14">
            <a:extLst>
              <a:ext uri="{FF2B5EF4-FFF2-40B4-BE49-F238E27FC236}">
                <a16:creationId xmlns:a16="http://schemas.microsoft.com/office/drawing/2014/main" id="{8DEE810B-D50E-7D22-9D7E-6ABC4A45B505}"/>
              </a:ext>
            </a:extLst>
          </p:cNvPr>
          <p:cNvGrpSpPr/>
          <p:nvPr/>
        </p:nvGrpSpPr>
        <p:grpSpPr>
          <a:xfrm>
            <a:off x="0" y="3149395"/>
            <a:ext cx="10909300" cy="1469309"/>
            <a:chOff x="0" y="3301795"/>
            <a:chExt cx="10909300" cy="1469309"/>
          </a:xfrm>
        </p:grpSpPr>
        <p:pic>
          <p:nvPicPr>
            <p:cNvPr id="6" name="図 5">
              <a:extLst>
                <a:ext uri="{FF2B5EF4-FFF2-40B4-BE49-F238E27FC236}">
                  <a16:creationId xmlns:a16="http://schemas.microsoft.com/office/drawing/2014/main" id="{97CE4E20-CD2F-0867-0736-07DFDB9EBEA6}"/>
                </a:ext>
              </a:extLst>
            </p:cNvPr>
            <p:cNvPicPr>
              <a:picLocks noChangeAspect="1"/>
            </p:cNvPicPr>
            <p:nvPr/>
          </p:nvPicPr>
          <p:blipFill>
            <a:blip r:embed="rId3"/>
            <a:stretch>
              <a:fillRect/>
            </a:stretch>
          </p:blipFill>
          <p:spPr>
            <a:xfrm>
              <a:off x="62514" y="3301795"/>
              <a:ext cx="3944336" cy="648529"/>
            </a:xfrm>
            <a:prstGeom prst="rect">
              <a:avLst/>
            </a:prstGeom>
          </p:spPr>
        </p:pic>
        <p:sp>
          <p:nvSpPr>
            <p:cNvPr id="7" name="正方形/長方形 6">
              <a:extLst>
                <a:ext uri="{FF2B5EF4-FFF2-40B4-BE49-F238E27FC236}">
                  <a16:creationId xmlns:a16="http://schemas.microsoft.com/office/drawing/2014/main" id="{FEB7927F-D1A5-C282-0ADC-AEE93A10914D}"/>
                </a:ext>
              </a:extLst>
            </p:cNvPr>
            <p:cNvSpPr/>
            <p:nvPr/>
          </p:nvSpPr>
          <p:spPr>
            <a:xfrm>
              <a:off x="0" y="3965575"/>
              <a:ext cx="10909300" cy="805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広告学会は、広告やマーケティングに関する学術的な研究を推進するための学会です。研究発表会やシンポジウム、学術誌の発行などを通じて、広告やマーケティングに関する知識の発展を図り、業界の発展にも寄与しています。広告に関する理論的なアプローチを探求し、広告業界全体の理解を深める役割を担っています。</a:t>
              </a:r>
            </a:p>
          </p:txBody>
        </p:sp>
      </p:grpSp>
      <p:grpSp>
        <p:nvGrpSpPr>
          <p:cNvPr id="16" name="グループ化 15">
            <a:extLst>
              <a:ext uri="{FF2B5EF4-FFF2-40B4-BE49-F238E27FC236}">
                <a16:creationId xmlns:a16="http://schemas.microsoft.com/office/drawing/2014/main" id="{E6706EA4-CCC2-B634-3D83-96FB13300D21}"/>
              </a:ext>
            </a:extLst>
          </p:cNvPr>
          <p:cNvGrpSpPr/>
          <p:nvPr/>
        </p:nvGrpSpPr>
        <p:grpSpPr>
          <a:xfrm>
            <a:off x="0" y="4651375"/>
            <a:ext cx="10909300" cy="1336893"/>
            <a:chOff x="0" y="4956175"/>
            <a:chExt cx="10909300" cy="1336893"/>
          </a:xfrm>
        </p:grpSpPr>
        <p:pic>
          <p:nvPicPr>
            <p:cNvPr id="10" name="図 9">
              <a:extLst>
                <a:ext uri="{FF2B5EF4-FFF2-40B4-BE49-F238E27FC236}">
                  <a16:creationId xmlns:a16="http://schemas.microsoft.com/office/drawing/2014/main" id="{462F99C1-A097-5766-D858-FE5D4C6B1139}"/>
                </a:ext>
              </a:extLst>
            </p:cNvPr>
            <p:cNvPicPr>
              <a:picLocks noChangeAspect="1"/>
            </p:cNvPicPr>
            <p:nvPr/>
          </p:nvPicPr>
          <p:blipFill>
            <a:blip r:embed="rId4"/>
            <a:stretch>
              <a:fillRect/>
            </a:stretch>
          </p:blipFill>
          <p:spPr>
            <a:xfrm>
              <a:off x="44450" y="4956175"/>
              <a:ext cx="4096322" cy="523948"/>
            </a:xfrm>
            <a:prstGeom prst="rect">
              <a:avLst/>
            </a:prstGeom>
          </p:spPr>
        </p:pic>
        <p:sp>
          <p:nvSpPr>
            <p:cNvPr id="11" name="正方形/長方形 10">
              <a:extLst>
                <a:ext uri="{FF2B5EF4-FFF2-40B4-BE49-F238E27FC236}">
                  <a16:creationId xmlns:a16="http://schemas.microsoft.com/office/drawing/2014/main" id="{FA08E464-81E9-545A-4A3B-853BBB873E30}"/>
                </a:ext>
              </a:extLst>
            </p:cNvPr>
            <p:cNvSpPr/>
            <p:nvPr/>
          </p:nvSpPr>
          <p:spPr>
            <a:xfrm>
              <a:off x="0" y="5487539"/>
              <a:ext cx="10909300" cy="805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トライベック・ブランド研究所は、企業やブランドの価値向上を支援するために、ブランディングやマーケティングに関する調査・研究を行う専門機関です。独自のブランド価値評価手法や市場調査を用いて、企業のブランドポジショニングや消費者の意識を分析し、ブランディング戦略の最適化を図ります。</a:t>
              </a:r>
            </a:p>
          </p:txBody>
        </p:sp>
      </p:grpSp>
      <p:grpSp>
        <p:nvGrpSpPr>
          <p:cNvPr id="17" name="グループ化 16">
            <a:extLst>
              <a:ext uri="{FF2B5EF4-FFF2-40B4-BE49-F238E27FC236}">
                <a16:creationId xmlns:a16="http://schemas.microsoft.com/office/drawing/2014/main" id="{F1D506DF-161F-358B-0E75-A15CB6344F24}"/>
              </a:ext>
            </a:extLst>
          </p:cNvPr>
          <p:cNvGrpSpPr/>
          <p:nvPr/>
        </p:nvGrpSpPr>
        <p:grpSpPr>
          <a:xfrm>
            <a:off x="0" y="6122224"/>
            <a:ext cx="10909300" cy="1577151"/>
            <a:chOff x="0" y="6470553"/>
            <a:chExt cx="10909300" cy="1577151"/>
          </a:xfrm>
        </p:grpSpPr>
        <p:pic>
          <p:nvPicPr>
            <p:cNvPr id="13" name="図 12">
              <a:extLst>
                <a:ext uri="{FF2B5EF4-FFF2-40B4-BE49-F238E27FC236}">
                  <a16:creationId xmlns:a16="http://schemas.microsoft.com/office/drawing/2014/main" id="{1606383F-C3B8-8549-1127-97C729F9B23C}"/>
                </a:ext>
              </a:extLst>
            </p:cNvPr>
            <p:cNvPicPr>
              <a:picLocks noChangeAspect="1"/>
            </p:cNvPicPr>
            <p:nvPr/>
          </p:nvPicPr>
          <p:blipFill>
            <a:blip r:embed="rId5"/>
            <a:stretch>
              <a:fillRect/>
            </a:stretch>
          </p:blipFill>
          <p:spPr>
            <a:xfrm>
              <a:off x="44450" y="6470553"/>
              <a:ext cx="4229690" cy="695422"/>
            </a:xfrm>
            <a:prstGeom prst="rect">
              <a:avLst/>
            </a:prstGeom>
          </p:spPr>
        </p:pic>
        <p:sp>
          <p:nvSpPr>
            <p:cNvPr id="14" name="正方形/長方形 13">
              <a:extLst>
                <a:ext uri="{FF2B5EF4-FFF2-40B4-BE49-F238E27FC236}">
                  <a16:creationId xmlns:a16="http://schemas.microsoft.com/office/drawing/2014/main" id="{6D23E5AD-37A8-B668-97CD-524017A492F4}"/>
                </a:ext>
              </a:extLst>
            </p:cNvPr>
            <p:cNvSpPr/>
            <p:nvPr/>
          </p:nvSpPr>
          <p:spPr>
            <a:xfrm>
              <a:off x="0" y="7242175"/>
              <a:ext cx="10909300" cy="8055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マーケティング分野における専門的な知識の普及と発展を目的とする団体です。</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1957</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年に設立され、日本国内の企業やマーケティングの専門家、学者が参加しています。</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JMA</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は、マーケティングに関する研究、教育、情報の提供を行い、会員企業向けのセミナーや研修、調査研究を通じて、マーケティングの実務や理論の発展に寄与しています。</a:t>
              </a:r>
            </a:p>
          </p:txBody>
        </p:sp>
      </p:grpSp>
    </p:spTree>
    <p:extLst>
      <p:ext uri="{BB962C8B-B14F-4D97-AF65-F5344CB8AC3E}">
        <p14:creationId xmlns:p14="http://schemas.microsoft.com/office/powerpoint/2010/main" val="358278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論文</a:t>
            </a:r>
            <a:r>
              <a:rPr lang="en-US" altLang="ja-JP" spc="434" dirty="0"/>
              <a:t>/</a:t>
            </a:r>
            <a:r>
              <a:rPr lang="ja-JP" altLang="en-US" spc="434" dirty="0"/>
              <a:t>研究データベースのライセンス契約</a:t>
            </a:r>
          </a:p>
        </p:txBody>
      </p:sp>
      <p:sp>
        <p:nvSpPr>
          <p:cNvPr id="3" name="正方形/長方形 2">
            <a:extLst>
              <a:ext uri="{FF2B5EF4-FFF2-40B4-BE49-F238E27FC236}">
                <a16:creationId xmlns:a16="http://schemas.microsoft.com/office/drawing/2014/main" id="{35848F4A-61E9-CB96-3C41-C6571A26D875}"/>
              </a:ext>
            </a:extLst>
          </p:cNvPr>
          <p:cNvSpPr/>
          <p:nvPr/>
        </p:nvSpPr>
        <p:spPr>
          <a:xfrm>
            <a:off x="0" y="1755776"/>
            <a:ext cx="10909300" cy="60229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化学物質リンクセンター国公立研究機関、情報機関が保有する化学物質に関するデータベースを連携し、 国民の安全・安心や科学技術の基礎・応用研究に役立つ化学物質情報を簡単に調査できる、 化学物質情報の専門ポータルサイト。</a:t>
            </a: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JREC-IN Portal </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（ジェイレックインポータル）研究者・技術者の求職・求人、能力開発、情報収集を支援するポータルサイト</a:t>
            </a: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J-STORE</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（研究成果展開総合データベース）企業へライセンス可能な大学等の特許（未公開特許出願を含む）の情報等を提供しています。</a:t>
            </a: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indent="-285750" algn="l">
              <a:buFont typeface="Arial" panose="020B0604020202020204" pitchFamily="34" charset="0"/>
              <a:buChar char="•"/>
            </a:pP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産学官連携ポータルサイト（産学官の道しるべ）産学官連携活動に携わる方々が、ワンストップで必要な情報を入手できるよう、産学官連携に関する様々な情報を提供するポータルサイトです。</a:t>
            </a:r>
          </a:p>
          <a:p>
            <a:pPr marL="285750" indent="-285750" algn="l">
              <a:buFont typeface="Arial" panose="020B0604020202020204" pitchFamily="34" charset="0"/>
              <a:buChar char="•"/>
            </a:pPr>
            <a:endPar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p:txBody>
      </p:sp>
      <p:pic>
        <p:nvPicPr>
          <p:cNvPr id="1031" name="Picture 7">
            <a:extLst>
              <a:ext uri="{FF2B5EF4-FFF2-40B4-BE49-F238E27FC236}">
                <a16:creationId xmlns:a16="http://schemas.microsoft.com/office/drawing/2014/main" id="{83B31A52-71BB-CAE6-E4EE-82DABF9584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 y="1908175"/>
            <a:ext cx="6867525"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D5E45C7F-9B0D-BD16-ECE4-2B25999F78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051" y="3735252"/>
            <a:ext cx="1143000" cy="46882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a:extLst>
              <a:ext uri="{FF2B5EF4-FFF2-40B4-BE49-F238E27FC236}">
                <a16:creationId xmlns:a16="http://schemas.microsoft.com/office/drawing/2014/main" id="{7C6FDA03-9646-80F1-36FC-1C3865CF4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052" y="4787110"/>
            <a:ext cx="1341068" cy="55006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a:extLst>
              <a:ext uri="{FF2B5EF4-FFF2-40B4-BE49-F238E27FC236}">
                <a16:creationId xmlns:a16="http://schemas.microsoft.com/office/drawing/2014/main" id="{BF86EE2E-117D-12A2-A4EF-B244A5AB86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171" y="5976859"/>
            <a:ext cx="1820479" cy="400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527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5">
            <a:extLst>
              <a:ext uri="{FF2B5EF4-FFF2-40B4-BE49-F238E27FC236}">
                <a16:creationId xmlns:a16="http://schemas.microsoft.com/office/drawing/2014/main" id="{0F517EE4-D4F9-BE76-E57A-9A299D5CCED7}"/>
              </a:ext>
            </a:extLst>
          </p:cNvPr>
          <p:cNvSpPr txBox="1">
            <a:spLocks/>
          </p:cNvSpPr>
          <p:nvPr/>
        </p:nvSpPr>
        <p:spPr>
          <a:xfrm>
            <a:off x="1572040" y="613319"/>
            <a:ext cx="2692400" cy="474489"/>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pc="490" dirty="0"/>
              <a:t>販売戦略</a:t>
            </a:r>
          </a:p>
        </p:txBody>
      </p:sp>
      <p:pic>
        <p:nvPicPr>
          <p:cNvPr id="36" name="object 6">
            <a:extLst>
              <a:ext uri="{FF2B5EF4-FFF2-40B4-BE49-F238E27FC236}">
                <a16:creationId xmlns:a16="http://schemas.microsoft.com/office/drawing/2014/main" id="{2954A764-EE87-1423-AA48-B7A296B6E9D5}"/>
              </a:ext>
            </a:extLst>
          </p:cNvPr>
          <p:cNvPicPr/>
          <p:nvPr/>
        </p:nvPicPr>
        <p:blipFill>
          <a:blip r:embed="rId2" cstate="print"/>
          <a:stretch>
            <a:fillRect/>
          </a:stretch>
        </p:blipFill>
        <p:spPr>
          <a:xfrm>
            <a:off x="7434694" y="1718526"/>
            <a:ext cx="3003537" cy="5588317"/>
          </a:xfrm>
          <a:prstGeom prst="rect">
            <a:avLst/>
          </a:prstGeom>
        </p:spPr>
      </p:pic>
      <p:sp>
        <p:nvSpPr>
          <p:cNvPr id="37" name="object 7">
            <a:extLst>
              <a:ext uri="{FF2B5EF4-FFF2-40B4-BE49-F238E27FC236}">
                <a16:creationId xmlns:a16="http://schemas.microsoft.com/office/drawing/2014/main" id="{AE28E109-39C8-3A62-D669-78CE14B0462E}"/>
              </a:ext>
            </a:extLst>
          </p:cNvPr>
          <p:cNvSpPr/>
          <p:nvPr/>
        </p:nvSpPr>
        <p:spPr>
          <a:xfrm>
            <a:off x="469773" y="1718527"/>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8" name="object 8">
            <a:extLst>
              <a:ext uri="{FF2B5EF4-FFF2-40B4-BE49-F238E27FC236}">
                <a16:creationId xmlns:a16="http://schemas.microsoft.com/office/drawing/2014/main" id="{B5D11DFD-7201-367A-5E61-07A7150EB58D}"/>
              </a:ext>
            </a:extLst>
          </p:cNvPr>
          <p:cNvSpPr/>
          <p:nvPr/>
        </p:nvSpPr>
        <p:spPr>
          <a:xfrm>
            <a:off x="469773" y="3639985"/>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9" name="object 9">
            <a:extLst>
              <a:ext uri="{FF2B5EF4-FFF2-40B4-BE49-F238E27FC236}">
                <a16:creationId xmlns:a16="http://schemas.microsoft.com/office/drawing/2014/main" id="{A14C5ADD-ED7A-54DE-9E69-AA7A067923D2}"/>
              </a:ext>
            </a:extLst>
          </p:cNvPr>
          <p:cNvSpPr/>
          <p:nvPr/>
        </p:nvSpPr>
        <p:spPr>
          <a:xfrm>
            <a:off x="469773" y="5561441"/>
            <a:ext cx="6520180" cy="1745614"/>
          </a:xfrm>
          <a:custGeom>
            <a:avLst/>
            <a:gdLst/>
            <a:ahLst/>
            <a:cxnLst/>
            <a:rect l="l" t="t" r="r" b="b"/>
            <a:pathLst>
              <a:path w="6520180" h="1745615">
                <a:moveTo>
                  <a:pt x="6376009" y="0"/>
                </a:moveTo>
                <a:lnTo>
                  <a:pt x="144005" y="0"/>
                </a:lnTo>
                <a:lnTo>
                  <a:pt x="98612" y="7372"/>
                </a:lnTo>
                <a:lnTo>
                  <a:pt x="59096" y="27876"/>
                </a:lnTo>
                <a:lnTo>
                  <a:pt x="27877" y="59094"/>
                </a:lnTo>
                <a:lnTo>
                  <a:pt x="7372" y="98605"/>
                </a:lnTo>
                <a:lnTo>
                  <a:pt x="0" y="143992"/>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3992"/>
                </a:lnTo>
                <a:lnTo>
                  <a:pt x="6512642" y="98605"/>
                </a:lnTo>
                <a:lnTo>
                  <a:pt x="6492137" y="59094"/>
                </a:lnTo>
                <a:lnTo>
                  <a:pt x="6460918" y="27876"/>
                </a:lnTo>
                <a:lnTo>
                  <a:pt x="6421402" y="7372"/>
                </a:lnTo>
                <a:lnTo>
                  <a:pt x="6376009" y="0"/>
                </a:lnTo>
                <a:close/>
              </a:path>
            </a:pathLst>
          </a:custGeom>
          <a:solidFill>
            <a:srgbClr val="FFFFFF"/>
          </a:solidFill>
        </p:spPr>
        <p:txBody>
          <a:bodyPr wrap="square" lIns="0" tIns="0" rIns="0" bIns="0" rtlCol="0"/>
          <a:lstStyle/>
          <a:p>
            <a:endParaRPr/>
          </a:p>
        </p:txBody>
      </p:sp>
      <p:sp>
        <p:nvSpPr>
          <p:cNvPr id="40" name="object 10">
            <a:extLst>
              <a:ext uri="{FF2B5EF4-FFF2-40B4-BE49-F238E27FC236}">
                <a16:creationId xmlns:a16="http://schemas.microsoft.com/office/drawing/2014/main" id="{E73E264D-7BC9-18B7-DF48-9420A5328283}"/>
              </a:ext>
            </a:extLst>
          </p:cNvPr>
          <p:cNvSpPr txBox="1"/>
          <p:nvPr/>
        </p:nvSpPr>
        <p:spPr>
          <a:xfrm>
            <a:off x="647569" y="1628706"/>
            <a:ext cx="5969635" cy="6116290"/>
          </a:xfrm>
          <a:prstGeom prst="rect">
            <a:avLst/>
          </a:prstGeom>
        </p:spPr>
        <p:txBody>
          <a:bodyPr vert="horz" wrap="square" lIns="0" tIns="226695" rIns="0" bIns="0" rtlCol="0">
            <a:spAutoFit/>
          </a:bodyPr>
          <a:lstStyle/>
          <a:p>
            <a:pPr marL="12700">
              <a:lnSpc>
                <a:spcPct val="100000"/>
              </a:lnSpc>
              <a:spcBef>
                <a:spcPts val="5"/>
              </a:spcBef>
            </a:pPr>
            <a:r>
              <a:rPr lang="ja-JP" altLang="en-US" sz="2400" b="1" dirty="0">
                <a:latin typeface="Noto Sans JP" panose="020B0200000000000000" pitchFamily="50" charset="-128"/>
                <a:ea typeface="Noto Sans JP" panose="020B0200000000000000" pitchFamily="50" charset="-128"/>
                <a:cs typeface="HGP創英角ｺﾞｼｯｸUB"/>
              </a:rPr>
              <a:t>ネット広告</a:t>
            </a:r>
            <a:r>
              <a:rPr lang="en-US" altLang="ja-JP" sz="2400" b="1" dirty="0">
                <a:latin typeface="Noto Sans JP" panose="020B0200000000000000" pitchFamily="50" charset="-128"/>
                <a:ea typeface="Noto Sans JP" panose="020B0200000000000000" pitchFamily="50" charset="-128"/>
                <a:cs typeface="HGP創英角ｺﾞｼｯｸUB"/>
              </a:rPr>
              <a:t>×</a:t>
            </a:r>
            <a:r>
              <a:rPr lang="en-US" altLang="ja-JP" sz="2400" b="1" dirty="0" err="1">
                <a:latin typeface="Noto Sans JP" panose="020B0200000000000000" pitchFamily="50" charset="-128"/>
                <a:ea typeface="Noto Sans JP" panose="020B0200000000000000" pitchFamily="50" charset="-128"/>
                <a:cs typeface="HGP創英角ｺﾞｼｯｸUB"/>
              </a:rPr>
              <a:t>Amazon×SNS</a:t>
            </a:r>
            <a:endParaRPr lang="en-US" altLang="ja-JP" sz="2400" b="1" dirty="0">
              <a:latin typeface="Noto Sans JP" panose="020B0200000000000000" pitchFamily="50" charset="-128"/>
              <a:ea typeface="Noto Sans JP" panose="020B0200000000000000" pitchFamily="50" charset="-128"/>
              <a:cs typeface="HGP創英角ｺﾞｼｯｸUB"/>
            </a:endParaRPr>
          </a:p>
          <a:p>
            <a:pPr marL="12700" marR="5080" algn="just">
              <a:lnSpc>
                <a:spcPct val="115700"/>
              </a:lnSpc>
              <a:spcBef>
                <a:spcPts val="670"/>
              </a:spcBef>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オンライン販売を中心とする広告費用をかければかけるほど、売上が増加</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。CPA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（顧客</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人の獲得単価）＝</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5000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円を目指し、</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万円の広告費で</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200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人の新規顧客を獲得する。</a:t>
            </a: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just">
              <a:lnSpc>
                <a:spcPct val="115700"/>
              </a:lnSpc>
              <a:spcBef>
                <a:spcPts val="670"/>
              </a:spcBef>
            </a:pPr>
            <a:endParaRPr lang="en-US" altLang="ja-JP" sz="1600" dirty="0">
              <a:latin typeface="Noto Sans JP" panose="020B0200000000000000" pitchFamily="50" charset="-128"/>
              <a:ea typeface="Noto Sans JP" panose="020B0200000000000000" pitchFamily="50" charset="-128"/>
              <a:cs typeface="BIZ UDゴシック"/>
            </a:endParaRPr>
          </a:p>
          <a:p>
            <a:pPr marL="12700">
              <a:lnSpc>
                <a:spcPct val="100000"/>
              </a:lnSpc>
              <a:spcBef>
                <a:spcPts val="5"/>
              </a:spcBef>
            </a:pPr>
            <a:r>
              <a:rPr lang="ja-JP" altLang="en-US" sz="2400" b="1" spc="-5" dirty="0">
                <a:solidFill>
                  <a:srgbClr val="3D3939"/>
                </a:solidFill>
                <a:latin typeface="Noto Sans JP" panose="020B0200000000000000" pitchFamily="50" charset="-128"/>
                <a:ea typeface="Noto Sans JP" panose="020B0200000000000000" pitchFamily="50" charset="-128"/>
                <a:cs typeface="HGP創英角ｺﾞｼｯｸUB"/>
              </a:rPr>
              <a:t>定期リピートモデルの構築</a:t>
            </a:r>
            <a:endParaRPr lang="ja-JP" altLang="en-US" sz="2400" b="1" dirty="0">
              <a:latin typeface="Noto Sans JP" panose="020B0200000000000000" pitchFamily="50" charset="-128"/>
              <a:ea typeface="Noto Sans JP" panose="020B0200000000000000" pitchFamily="50" charset="-128"/>
              <a:cs typeface="HGP創英角ｺﾞｼｯｸUB"/>
            </a:endParaRPr>
          </a:p>
          <a:p>
            <a:pPr marL="12700" marR="5080">
              <a:lnSpc>
                <a:spcPct val="115700"/>
              </a:lnSpc>
              <a:spcBef>
                <a:spcPts val="670"/>
              </a:spcBef>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購入者が”辞めにくい”お得な定期便コースを用意。前述の</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200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人を</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3</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ヶ月以上継続させることで利益を増加。年間定期便も実装</a:t>
            </a:r>
          </a:p>
          <a:p>
            <a:pPr marL="298450" marR="5080" indent="-285750">
              <a:lnSpc>
                <a:spcPct val="115700"/>
              </a:lnSpc>
              <a:spcBef>
                <a:spcPts val="670"/>
              </a:spcBef>
              <a:buFont typeface="Arial" panose="020B0604020202020204" pitchFamily="34" charset="0"/>
              <a:buChar char="•"/>
            </a:pP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定期便：初回</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490</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円、</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2</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回目以降</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3980</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円。リピート回数平均</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4</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回</a:t>
            </a:r>
          </a:p>
          <a:p>
            <a:pPr marL="298450" marR="5080" indent="-285750">
              <a:lnSpc>
                <a:spcPct val="115700"/>
              </a:lnSpc>
              <a:spcBef>
                <a:spcPts val="670"/>
              </a:spcBef>
              <a:buFont typeface="Arial" panose="020B0604020202020204" pitchFamily="34" charset="0"/>
              <a:buChar char="•"/>
            </a:pP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Amazon</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通常購入：</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4980</a:t>
            </a:r>
            <a:r>
              <a:rPr lang="ja-JP" altLang="en-US" sz="1200" spc="-5" dirty="0">
                <a:solidFill>
                  <a:srgbClr val="3D3939"/>
                </a:solidFill>
                <a:latin typeface="Noto Sans JP" panose="020B0200000000000000" pitchFamily="50" charset="-128"/>
                <a:ea typeface="Noto Sans JP" panose="020B0200000000000000" pitchFamily="50" charset="-128"/>
                <a:cs typeface="BIZ UDゴシック"/>
              </a:rPr>
              <a:t>円。リピート率</a:t>
            </a:r>
            <a:r>
              <a:rPr lang="en-US" altLang="ja-JP" sz="1200" spc="-5" dirty="0">
                <a:solidFill>
                  <a:srgbClr val="3D3939"/>
                </a:solidFill>
                <a:latin typeface="Noto Sans JP" panose="020B0200000000000000" pitchFamily="50" charset="-128"/>
                <a:ea typeface="Noto Sans JP" panose="020B0200000000000000" pitchFamily="50" charset="-128"/>
                <a:cs typeface="BIZ UDゴシック"/>
              </a:rPr>
              <a:t>: 30%</a:t>
            </a:r>
          </a:p>
          <a:p>
            <a:pPr marL="12700" marR="5080">
              <a:lnSpc>
                <a:spcPct val="115700"/>
              </a:lnSpc>
              <a:spcBef>
                <a:spcPts val="670"/>
              </a:spcBef>
            </a:pPr>
            <a:r>
              <a:rPr lang="en-US" altLang="ja-JP" sz="1200" spc="-5" dirty="0">
                <a:solidFill>
                  <a:srgbClr val="3D3939"/>
                </a:solidFill>
                <a:latin typeface="Noto Sans JP" panose="020B0200000000000000" pitchFamily="50" charset="-128"/>
                <a:ea typeface="Noto Sans JP" panose="020B0200000000000000" pitchFamily="50" charset="-128"/>
                <a:cs typeface="HGP創英角ｺﾞｼｯｸUB"/>
              </a:rPr>
              <a:t>※</a:t>
            </a:r>
            <a:r>
              <a:rPr lang="ja-JP" altLang="en-US" sz="1200" spc="-5" dirty="0">
                <a:solidFill>
                  <a:srgbClr val="3D3939"/>
                </a:solidFill>
                <a:latin typeface="Noto Sans JP" panose="020B0200000000000000" pitchFamily="50" charset="-128"/>
                <a:ea typeface="Noto Sans JP" panose="020B0200000000000000" pitchFamily="50" charset="-128"/>
                <a:cs typeface="HGP創英角ｺﾞｼｯｸUB"/>
              </a:rPr>
              <a:t>年間定期便、</a:t>
            </a:r>
            <a:r>
              <a:rPr lang="en-US" altLang="ja-JP" sz="1200" spc="-5" dirty="0">
                <a:solidFill>
                  <a:srgbClr val="3D3939"/>
                </a:solidFill>
                <a:latin typeface="Noto Sans JP" panose="020B0200000000000000" pitchFamily="50" charset="-128"/>
                <a:ea typeface="Noto Sans JP" panose="020B0200000000000000" pitchFamily="50" charset="-128"/>
                <a:cs typeface="HGP創英角ｺﾞｼｯｸUB"/>
              </a:rPr>
              <a:t>2</a:t>
            </a:r>
            <a:r>
              <a:rPr lang="ja-JP" altLang="en-US" sz="1200" spc="-5" dirty="0">
                <a:solidFill>
                  <a:srgbClr val="3D3939"/>
                </a:solidFill>
                <a:latin typeface="Noto Sans JP" panose="020B0200000000000000" pitchFamily="50" charset="-128"/>
                <a:ea typeface="Noto Sans JP" panose="020B0200000000000000" pitchFamily="50" charset="-128"/>
                <a:cs typeface="HGP創英角ｺﾞｼｯｸUB"/>
              </a:rPr>
              <a:t>個セット（</a:t>
            </a:r>
            <a:r>
              <a:rPr lang="en-US" altLang="ja-JP" sz="1200" spc="-5" dirty="0">
                <a:solidFill>
                  <a:srgbClr val="3D3939"/>
                </a:solidFill>
                <a:latin typeface="Noto Sans JP" panose="020B0200000000000000" pitchFamily="50" charset="-128"/>
                <a:ea typeface="Noto Sans JP" panose="020B0200000000000000" pitchFamily="50" charset="-128"/>
                <a:cs typeface="HGP創英角ｺﾞｼｯｸUB"/>
              </a:rPr>
              <a:t>2</a:t>
            </a:r>
            <a:r>
              <a:rPr lang="ja-JP" altLang="en-US" sz="1200" spc="-5" dirty="0">
                <a:solidFill>
                  <a:srgbClr val="3D3939"/>
                </a:solidFill>
                <a:latin typeface="Noto Sans JP" panose="020B0200000000000000" pitchFamily="50" charset="-128"/>
                <a:ea typeface="Noto Sans JP" panose="020B0200000000000000" pitchFamily="50" charset="-128"/>
                <a:cs typeface="HGP創英角ｺﾞｼｯｸUB"/>
              </a:rPr>
              <a:t>匹分）など各種施策を用意</a:t>
            </a:r>
            <a:endParaRPr lang="en-US" altLang="ja-JP" sz="1200" spc="-40" dirty="0">
              <a:solidFill>
                <a:srgbClr val="3D3939"/>
              </a:solidFill>
              <a:latin typeface="Noto Sans JP" panose="020B0200000000000000" pitchFamily="50" charset="-128"/>
              <a:ea typeface="Noto Sans JP" panose="020B0200000000000000" pitchFamily="50" charset="-128"/>
              <a:cs typeface="HGP創英角ｺﾞｼｯｸUB"/>
            </a:endParaRPr>
          </a:p>
          <a:p>
            <a:pPr marL="12700">
              <a:lnSpc>
                <a:spcPct val="100000"/>
              </a:lnSpc>
              <a:spcBef>
                <a:spcPts val="1785"/>
              </a:spcBef>
            </a:pPr>
            <a:r>
              <a:rPr lang="en-US" altLang="ja-JP" sz="2400" b="1" spc="-40" dirty="0">
                <a:solidFill>
                  <a:srgbClr val="3D3939"/>
                </a:solidFill>
                <a:latin typeface="Noto Sans JP" panose="020B0200000000000000" pitchFamily="50" charset="-128"/>
                <a:ea typeface="Noto Sans JP" panose="020B0200000000000000" pitchFamily="50" charset="-128"/>
                <a:cs typeface="HGP創英角ｺﾞｼｯｸUB"/>
              </a:rPr>
              <a:t>SEO</a:t>
            </a:r>
            <a:r>
              <a:rPr lang="ja-JP" altLang="en-US" sz="2400" b="1" spc="-40" dirty="0">
                <a:solidFill>
                  <a:srgbClr val="3D3939"/>
                </a:solidFill>
                <a:latin typeface="Noto Sans JP" panose="020B0200000000000000" pitchFamily="50" charset="-128"/>
                <a:ea typeface="Noto Sans JP" panose="020B0200000000000000" pitchFamily="50" charset="-128"/>
                <a:cs typeface="HGP創英角ｺﾞｼｯｸUB"/>
              </a:rPr>
              <a:t>対策と、百貨店への卸＆海外展開</a:t>
            </a:r>
            <a:endParaRPr lang="ja-JP" altLang="en-US" sz="2400" b="1" dirty="0">
              <a:latin typeface="Noto Sans JP" panose="020B0200000000000000" pitchFamily="50" charset="-128"/>
              <a:ea typeface="Noto Sans JP" panose="020B0200000000000000" pitchFamily="50" charset="-128"/>
              <a:cs typeface="HGP創英角ｺﾞｼｯｸUB"/>
            </a:endParaRPr>
          </a:p>
          <a:p>
            <a:pPr marL="12700" marR="5080" algn="just">
              <a:lnSpc>
                <a:spcPct val="115700"/>
              </a:lnSpc>
              <a:spcBef>
                <a:spcPts val="670"/>
              </a:spcBef>
            </a:pPr>
            <a:r>
              <a:rPr lang="ja-JP" altLang="en-US" sz="1600" spc="-90" dirty="0">
                <a:solidFill>
                  <a:srgbClr val="3D3939"/>
                </a:solidFill>
                <a:latin typeface="Noto Sans JP" panose="020B0200000000000000" pitchFamily="50" charset="-128"/>
                <a:ea typeface="Noto Sans JP" panose="020B0200000000000000" pitchFamily="50" charset="-128"/>
                <a:cs typeface="BIZ UDゴシック"/>
              </a:rPr>
              <a:t>当社には営業マンが約</a:t>
            </a:r>
            <a:r>
              <a:rPr lang="en-US" altLang="ja-JP" sz="1600" spc="-90" dirty="0">
                <a:solidFill>
                  <a:srgbClr val="3D3939"/>
                </a:solidFill>
                <a:latin typeface="Noto Sans JP" panose="020B0200000000000000" pitchFamily="50" charset="-128"/>
                <a:ea typeface="Noto Sans JP" panose="020B0200000000000000" pitchFamily="50" charset="-128"/>
                <a:cs typeface="BIZ UDゴシック"/>
              </a:rPr>
              <a:t>10</a:t>
            </a:r>
            <a:r>
              <a:rPr lang="ja-JP" altLang="en-US" sz="1600" spc="-90" dirty="0">
                <a:solidFill>
                  <a:srgbClr val="3D3939"/>
                </a:solidFill>
                <a:latin typeface="Noto Sans JP" panose="020B0200000000000000" pitchFamily="50" charset="-128"/>
                <a:ea typeface="Noto Sans JP" panose="020B0200000000000000" pitchFamily="50" charset="-128"/>
                <a:cs typeface="BIZ UDゴシック"/>
              </a:rPr>
              <a:t>名所属。営業マン個人の月収が</a:t>
            </a:r>
            <a:r>
              <a:rPr lang="en-US" altLang="ja-JP" sz="1600" spc="-90" dirty="0">
                <a:solidFill>
                  <a:srgbClr val="3D3939"/>
                </a:solidFill>
                <a:latin typeface="Noto Sans JP" panose="020B0200000000000000" pitchFamily="50" charset="-128"/>
                <a:ea typeface="Noto Sans JP" panose="020B0200000000000000" pitchFamily="50" charset="-128"/>
                <a:cs typeface="BIZ UDゴシック"/>
              </a:rPr>
              <a:t>300</a:t>
            </a:r>
            <a:r>
              <a:rPr lang="ja-JP" altLang="en-US" sz="1600" spc="-90" dirty="0">
                <a:solidFill>
                  <a:srgbClr val="3D3939"/>
                </a:solidFill>
                <a:latin typeface="Noto Sans JP" panose="020B0200000000000000" pitchFamily="50" charset="-128"/>
                <a:ea typeface="Noto Sans JP" panose="020B0200000000000000" pitchFamily="50" charset="-128"/>
                <a:cs typeface="BIZ UDゴシック"/>
              </a:rPr>
              <a:t>万以上の敏腕も在籍。今後も販売パートナーを開拓していくことで、百貨店、ドン・キホーテ、トリミングサロンなど各種店舗への卸や海外展開も</a:t>
            </a:r>
            <a:endParaRPr lang="en-US" altLang="ja-JP" sz="1600" spc="-90"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just">
              <a:lnSpc>
                <a:spcPct val="115700"/>
              </a:lnSpc>
              <a:spcBef>
                <a:spcPts val="670"/>
              </a:spcBef>
            </a:pPr>
            <a:r>
              <a:rPr lang="en-US" altLang="ja-JP" sz="1600" dirty="0">
                <a:latin typeface="Noto Sans JP" panose="020B0200000000000000" pitchFamily="50" charset="-128"/>
                <a:ea typeface="Noto Sans JP" panose="020B0200000000000000" pitchFamily="50" charset="-128"/>
                <a:cs typeface="BIZ UDゴシック"/>
              </a:rPr>
              <a:t>SEO</a:t>
            </a:r>
            <a:r>
              <a:rPr lang="ja-JP" altLang="en-US" sz="1600" dirty="0">
                <a:latin typeface="Noto Sans JP" panose="020B0200000000000000" pitchFamily="50" charset="-128"/>
                <a:ea typeface="Noto Sans JP" panose="020B0200000000000000" pitchFamily="50" charset="-128"/>
                <a:cs typeface="BIZ UDゴシック"/>
              </a:rPr>
              <a:t>対策で年商</a:t>
            </a:r>
            <a:r>
              <a:rPr lang="en-US" altLang="ja-JP" sz="1600" dirty="0">
                <a:latin typeface="Noto Sans JP" panose="020B0200000000000000" pitchFamily="50" charset="-128"/>
                <a:ea typeface="Noto Sans JP" panose="020B0200000000000000" pitchFamily="50" charset="-128"/>
                <a:cs typeface="BIZ UDゴシック"/>
              </a:rPr>
              <a:t>4</a:t>
            </a:r>
            <a:r>
              <a:rPr lang="ja-JP" altLang="en-US" sz="1600" dirty="0">
                <a:latin typeface="Noto Sans JP" panose="020B0200000000000000" pitchFamily="50" charset="-128"/>
                <a:ea typeface="Noto Sans JP" panose="020B0200000000000000" pitchFamily="50" charset="-128"/>
                <a:cs typeface="BIZ UDゴシック"/>
              </a:rPr>
              <a:t>億円の顧問が</a:t>
            </a:r>
            <a:r>
              <a:rPr lang="en-US" altLang="ja-JP" sz="1600" dirty="0">
                <a:latin typeface="Noto Sans JP" panose="020B0200000000000000" pitchFamily="50" charset="-128"/>
                <a:ea typeface="Noto Sans JP" panose="020B0200000000000000" pitchFamily="50" charset="-128"/>
                <a:cs typeface="BIZ UDゴシック"/>
              </a:rPr>
              <a:t>LP</a:t>
            </a:r>
            <a:r>
              <a:rPr lang="ja-JP" altLang="en-US" sz="1600" dirty="0">
                <a:latin typeface="Noto Sans JP" panose="020B0200000000000000" pitchFamily="50" charset="-128"/>
                <a:ea typeface="Noto Sans JP" panose="020B0200000000000000" pitchFamily="50" charset="-128"/>
                <a:cs typeface="BIZ UDゴシック"/>
              </a:rPr>
              <a:t>を構築。競合が手を出していない</a:t>
            </a:r>
            <a:r>
              <a:rPr lang="en-US" altLang="ja-JP" sz="1600" dirty="0">
                <a:latin typeface="Noto Sans JP" panose="020B0200000000000000" pitchFamily="50" charset="-128"/>
                <a:ea typeface="Noto Sans JP" panose="020B0200000000000000" pitchFamily="50" charset="-128"/>
                <a:cs typeface="BIZ UDゴシック"/>
              </a:rPr>
              <a:t>SEO</a:t>
            </a:r>
            <a:r>
              <a:rPr lang="ja-JP" altLang="en-US" sz="1600" dirty="0">
                <a:latin typeface="Noto Sans JP" panose="020B0200000000000000" pitchFamily="50" charset="-128"/>
                <a:ea typeface="Noto Sans JP" panose="020B0200000000000000" pitchFamily="50" charset="-128"/>
                <a:cs typeface="BIZ UDゴシック"/>
              </a:rPr>
              <a:t>対策も万全</a:t>
            </a:r>
          </a:p>
        </p:txBody>
      </p:sp>
    </p:spTree>
    <p:extLst>
      <p:ext uri="{BB962C8B-B14F-4D97-AF65-F5344CB8AC3E}">
        <p14:creationId xmlns:p14="http://schemas.microsoft.com/office/powerpoint/2010/main" val="1181613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オンライン販売（</a:t>
            </a:r>
            <a:r>
              <a:rPr lang="en-US" altLang="ja-JP" spc="434" dirty="0"/>
              <a:t>D2C</a:t>
            </a:r>
            <a:r>
              <a:rPr lang="ja-JP" altLang="en-US" spc="434" dirty="0"/>
              <a:t>）</a:t>
            </a:r>
            <a:r>
              <a:rPr lang="en-US" altLang="ja-JP" spc="434" dirty="0"/>
              <a:t>×</a:t>
            </a:r>
            <a:r>
              <a:rPr lang="ja-JP" altLang="en-US" spc="434" dirty="0"/>
              <a:t>広告の強み</a:t>
            </a:r>
          </a:p>
        </p:txBody>
      </p:sp>
      <p:sp>
        <p:nvSpPr>
          <p:cNvPr id="9" name="正方形/長方形 8">
            <a:extLst>
              <a:ext uri="{FF2B5EF4-FFF2-40B4-BE49-F238E27FC236}">
                <a16:creationId xmlns:a16="http://schemas.microsoft.com/office/drawing/2014/main" id="{B3508C05-D124-8601-3423-06788D95550E}"/>
              </a:ext>
            </a:extLst>
          </p:cNvPr>
          <p:cNvSpPr/>
          <p:nvPr/>
        </p:nvSpPr>
        <p:spPr>
          <a:xfrm>
            <a:off x="0" y="1450975"/>
            <a:ext cx="10909300" cy="61721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2" indent="-285750" algn="l">
              <a:buFont typeface="Wingdings" panose="05000000000000000000" pitchFamily="2" charset="2"/>
              <a:buChar char="n"/>
            </a:pP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例えば、飲食店ならシェフによって味が変わる、接客が変わる、立地が変わる、内装が変わる</a:t>
            </a:r>
            <a:br>
              <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b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他のビジネスは売れている他店を模倣しても同じ成果は出ない</a:t>
            </a:r>
            <a:endPar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一方で、オンライン販売</a:t>
            </a:r>
            <a:r>
              <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a:t>
            </a: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広告は売れている競合商品と同じターゲティング・同じ打ち出し方を</a:t>
            </a: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真似できれば、同じ成果が出る。</a:t>
            </a:r>
            <a:br>
              <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b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当社は工場・処方・</a:t>
            </a:r>
            <a:r>
              <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LP</a:t>
            </a: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も全て</a:t>
            </a:r>
            <a:r>
              <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No.1</a:t>
            </a: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を模倣。＋で独自性</a:t>
            </a:r>
            <a:endPar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やる気、人が辞める、天気が悪い等の気まぐれは一切関係しない。</a:t>
            </a:r>
            <a:br>
              <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b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一度仕組みを作れば成果が限りなく安定する</a:t>
            </a:r>
            <a:endPar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さらに、定期便の</a:t>
            </a:r>
            <a:r>
              <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3</a:t>
            </a:r>
            <a:r>
              <a:rPr kumimoji="1" lang="ja-JP" altLang="en-US"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ヶ月縛りでリピートが確約。</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恐らく解約忘れも発生</a:t>
            </a:r>
            <a:br>
              <a:rPr kumimoji="1" lang="en-US" altLang="ja-JP" sz="28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br>
            <a:r>
              <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1</a:t>
            </a:r>
            <a:r>
              <a:rPr kumimoji="1" lang="ja-JP" altLang="en-US"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回売れれば、利益が何ヶ月も安定する。</a:t>
            </a:r>
            <a:endParaRPr kumimoji="1" lang="en-US" altLang="ja-JP" sz="2800" dirty="0">
              <a:solidFill>
                <a:srgbClr val="EA5413"/>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p:txBody>
      </p:sp>
    </p:spTree>
    <p:extLst>
      <p:ext uri="{BB962C8B-B14F-4D97-AF65-F5344CB8AC3E}">
        <p14:creationId xmlns:p14="http://schemas.microsoft.com/office/powerpoint/2010/main" val="31593972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会社情報、その他の取引パートナー</a:t>
            </a:r>
          </a:p>
        </p:txBody>
      </p:sp>
      <p:sp>
        <p:nvSpPr>
          <p:cNvPr id="9" name="正方形/長方形 8">
            <a:extLst>
              <a:ext uri="{FF2B5EF4-FFF2-40B4-BE49-F238E27FC236}">
                <a16:creationId xmlns:a16="http://schemas.microsoft.com/office/drawing/2014/main" id="{B3508C05-D124-8601-3423-06788D95550E}"/>
              </a:ext>
            </a:extLst>
          </p:cNvPr>
          <p:cNvSpPr/>
          <p:nvPr/>
        </p:nvSpPr>
        <p:spPr>
          <a:xfrm>
            <a:off x="0" y="1450976"/>
            <a:ext cx="5454650" cy="40583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代表取締役：華岡 佑</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COO</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：吉澤 響介（販路開拓）</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CMO</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：若松 翔（マーケティング）</a:t>
            </a:r>
            <a:endParaRPr kumimoji="1" lang="en-US" altLang="zh-TW"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監査役：薗田 統 （公認会計士）</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MA</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アドバイザイザーー：中田 隆三（</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MA</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コンサル）</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顧問：海老沢和音（行政書士）</a:t>
            </a:r>
            <a:endParaRPr kumimoji="1" lang="en-US" altLang="ja-JP" sz="16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顧問：あにまるず（動物系</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YouTube</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チャンネル）</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顧問：平塚 ひかる（人材開発）</a:t>
            </a:r>
            <a:endParaRPr kumimoji="1" lang="en-US" altLang="zh-TW"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顧問：田中 優登（マーケティング）</a:t>
            </a:r>
            <a:endParaRPr kumimoji="1" lang="en-US" altLang="zh-TW"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zh-TW"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a:t>
            </a:r>
            <a:r>
              <a:rPr kumimoji="1" lang="zh-TW"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古賀 宗幸（</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物流</a:t>
            </a:r>
            <a:r>
              <a:rPr kumimoji="1" lang="zh-TW"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a:t>
            </a: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顧問：山根 和彦（医師</a:t>
            </a:r>
            <a:r>
              <a:rPr kumimoji="1" lang="en-US" altLang="ja-JP" sz="2000" dirty="0" err="1">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Ph,D</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、商品開発）</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2" algn="l"/>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＜主要取引先＞</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p:txBody>
      </p:sp>
      <p:pic>
        <p:nvPicPr>
          <p:cNvPr id="11" name="図 10">
            <a:extLst>
              <a:ext uri="{FF2B5EF4-FFF2-40B4-BE49-F238E27FC236}">
                <a16:creationId xmlns:a16="http://schemas.microsoft.com/office/drawing/2014/main" id="{855214B9-8788-B866-3ABE-5CEE6F90BC0A}"/>
              </a:ext>
            </a:extLst>
          </p:cNvPr>
          <p:cNvPicPr>
            <a:picLocks noChangeAspect="1"/>
          </p:cNvPicPr>
          <p:nvPr/>
        </p:nvPicPr>
        <p:blipFill>
          <a:blip r:embed="rId2"/>
          <a:stretch>
            <a:fillRect/>
          </a:stretch>
        </p:blipFill>
        <p:spPr>
          <a:xfrm>
            <a:off x="4174860" y="6363840"/>
            <a:ext cx="1107423" cy="1242184"/>
          </a:xfrm>
          <a:prstGeom prst="rect">
            <a:avLst/>
          </a:prstGeom>
        </p:spPr>
      </p:pic>
      <p:grpSp>
        <p:nvGrpSpPr>
          <p:cNvPr id="16" name="グループ化 15">
            <a:extLst>
              <a:ext uri="{FF2B5EF4-FFF2-40B4-BE49-F238E27FC236}">
                <a16:creationId xmlns:a16="http://schemas.microsoft.com/office/drawing/2014/main" id="{9BC25E2E-ADBD-69D3-56C1-5406DD215848}"/>
              </a:ext>
            </a:extLst>
          </p:cNvPr>
          <p:cNvGrpSpPr/>
          <p:nvPr/>
        </p:nvGrpSpPr>
        <p:grpSpPr>
          <a:xfrm>
            <a:off x="135015" y="5594632"/>
            <a:ext cx="8504218" cy="756130"/>
            <a:chOff x="135016" y="5489575"/>
            <a:chExt cx="7677502" cy="682625"/>
          </a:xfrm>
        </p:grpSpPr>
        <p:pic>
          <p:nvPicPr>
            <p:cNvPr id="3" name="Google Shape;117;p18">
              <a:extLst>
                <a:ext uri="{FF2B5EF4-FFF2-40B4-BE49-F238E27FC236}">
                  <a16:creationId xmlns:a16="http://schemas.microsoft.com/office/drawing/2014/main" id="{A75391C0-3FA1-2F40-CA8A-42EA23ACE44F}"/>
                </a:ext>
              </a:extLst>
            </p:cNvPr>
            <p:cNvPicPr preferRelativeResize="0"/>
            <p:nvPr/>
          </p:nvPicPr>
          <p:blipFill>
            <a:blip r:embed="rId3">
              <a:alphaModFix/>
            </a:blip>
            <a:stretch>
              <a:fillRect/>
            </a:stretch>
          </p:blipFill>
          <p:spPr>
            <a:xfrm>
              <a:off x="135016" y="5489575"/>
              <a:ext cx="2880348" cy="682625"/>
            </a:xfrm>
            <a:prstGeom prst="rect">
              <a:avLst/>
            </a:prstGeom>
            <a:noFill/>
            <a:ln>
              <a:noFill/>
            </a:ln>
          </p:spPr>
        </p:pic>
        <p:pic>
          <p:nvPicPr>
            <p:cNvPr id="4" name="Google Shape;109;p18">
              <a:extLst>
                <a:ext uri="{FF2B5EF4-FFF2-40B4-BE49-F238E27FC236}">
                  <a16:creationId xmlns:a16="http://schemas.microsoft.com/office/drawing/2014/main" id="{D70E0711-D896-4E20-AB7F-04DC56C9E78E}"/>
                </a:ext>
              </a:extLst>
            </p:cNvPr>
            <p:cNvPicPr preferRelativeResize="0"/>
            <p:nvPr/>
          </p:nvPicPr>
          <p:blipFill>
            <a:blip r:embed="rId4">
              <a:alphaModFix/>
            </a:blip>
            <a:stretch>
              <a:fillRect/>
            </a:stretch>
          </p:blipFill>
          <p:spPr>
            <a:xfrm>
              <a:off x="3015364" y="5489575"/>
              <a:ext cx="2388590" cy="656066"/>
            </a:xfrm>
            <a:prstGeom prst="rect">
              <a:avLst/>
            </a:prstGeom>
            <a:noFill/>
            <a:ln>
              <a:noFill/>
            </a:ln>
          </p:spPr>
        </p:pic>
        <p:pic>
          <p:nvPicPr>
            <p:cNvPr id="5" name="図 4">
              <a:extLst>
                <a:ext uri="{FF2B5EF4-FFF2-40B4-BE49-F238E27FC236}">
                  <a16:creationId xmlns:a16="http://schemas.microsoft.com/office/drawing/2014/main" id="{7ED83286-3763-19B7-2095-EB3FE0628847}"/>
                </a:ext>
              </a:extLst>
            </p:cNvPr>
            <p:cNvPicPr>
              <a:picLocks noChangeAspect="1"/>
            </p:cNvPicPr>
            <p:nvPr/>
          </p:nvPicPr>
          <p:blipFill>
            <a:blip r:embed="rId5"/>
            <a:stretch>
              <a:fillRect/>
            </a:stretch>
          </p:blipFill>
          <p:spPr>
            <a:xfrm>
              <a:off x="5505348" y="5628366"/>
              <a:ext cx="2307170" cy="447452"/>
            </a:xfrm>
            <a:prstGeom prst="rect">
              <a:avLst/>
            </a:prstGeom>
          </p:spPr>
        </p:pic>
      </p:grpSp>
      <p:pic>
        <p:nvPicPr>
          <p:cNvPr id="13" name="図 12">
            <a:extLst>
              <a:ext uri="{FF2B5EF4-FFF2-40B4-BE49-F238E27FC236}">
                <a16:creationId xmlns:a16="http://schemas.microsoft.com/office/drawing/2014/main" id="{012E8E78-D376-209A-C81B-69406F556729}"/>
              </a:ext>
            </a:extLst>
          </p:cNvPr>
          <p:cNvPicPr>
            <a:picLocks noChangeAspect="1"/>
          </p:cNvPicPr>
          <p:nvPr/>
        </p:nvPicPr>
        <p:blipFill rotWithShape="1">
          <a:blip r:embed="rId6"/>
          <a:srcRect l="19032" t="35276" r="19032" b="35276"/>
          <a:stretch/>
        </p:blipFill>
        <p:spPr>
          <a:xfrm>
            <a:off x="7308857" y="6492500"/>
            <a:ext cx="3319728" cy="829932"/>
          </a:xfrm>
          <a:prstGeom prst="rect">
            <a:avLst/>
          </a:prstGeom>
        </p:spPr>
      </p:pic>
      <p:pic>
        <p:nvPicPr>
          <p:cNvPr id="15" name="図 14">
            <a:extLst>
              <a:ext uri="{FF2B5EF4-FFF2-40B4-BE49-F238E27FC236}">
                <a16:creationId xmlns:a16="http://schemas.microsoft.com/office/drawing/2014/main" id="{3526041D-0490-66F3-364B-7C55CE40CC46}"/>
              </a:ext>
            </a:extLst>
          </p:cNvPr>
          <p:cNvPicPr>
            <a:picLocks noChangeAspect="1"/>
          </p:cNvPicPr>
          <p:nvPr/>
        </p:nvPicPr>
        <p:blipFill>
          <a:blip r:embed="rId7"/>
          <a:stretch>
            <a:fillRect/>
          </a:stretch>
        </p:blipFill>
        <p:spPr>
          <a:xfrm>
            <a:off x="5627019" y="7241513"/>
            <a:ext cx="5001566" cy="484023"/>
          </a:xfrm>
          <a:prstGeom prst="rect">
            <a:avLst/>
          </a:prstGeom>
        </p:spPr>
      </p:pic>
      <p:pic>
        <p:nvPicPr>
          <p:cNvPr id="17" name="図 16">
            <a:extLst>
              <a:ext uri="{FF2B5EF4-FFF2-40B4-BE49-F238E27FC236}">
                <a16:creationId xmlns:a16="http://schemas.microsoft.com/office/drawing/2014/main" id="{DD126E12-3D74-0AAC-E2A4-D73D00DA2FDB}"/>
              </a:ext>
            </a:extLst>
          </p:cNvPr>
          <p:cNvPicPr>
            <a:picLocks noChangeAspect="1"/>
          </p:cNvPicPr>
          <p:nvPr/>
        </p:nvPicPr>
        <p:blipFill rotWithShape="1">
          <a:blip r:embed="rId8"/>
          <a:srcRect l="7365" t="21555" r="221" b="18148"/>
          <a:stretch/>
        </p:blipFill>
        <p:spPr>
          <a:xfrm>
            <a:off x="5374093" y="6288496"/>
            <a:ext cx="1419065" cy="925886"/>
          </a:xfrm>
          <a:prstGeom prst="rect">
            <a:avLst/>
          </a:prstGeom>
        </p:spPr>
      </p:pic>
      <p:pic>
        <p:nvPicPr>
          <p:cNvPr id="18" name="Google Shape;116;p18">
            <a:extLst>
              <a:ext uri="{FF2B5EF4-FFF2-40B4-BE49-F238E27FC236}">
                <a16:creationId xmlns:a16="http://schemas.microsoft.com/office/drawing/2014/main" id="{781030EB-8D26-2785-4B7F-B151A18B4816}"/>
              </a:ext>
            </a:extLst>
          </p:cNvPr>
          <p:cNvPicPr preferRelativeResize="0"/>
          <p:nvPr/>
        </p:nvPicPr>
        <p:blipFill>
          <a:blip r:embed="rId9">
            <a:alphaModFix/>
          </a:blip>
          <a:stretch>
            <a:fillRect/>
          </a:stretch>
        </p:blipFill>
        <p:spPr>
          <a:xfrm>
            <a:off x="196850" y="7064934"/>
            <a:ext cx="3429000" cy="634441"/>
          </a:xfrm>
          <a:prstGeom prst="rect">
            <a:avLst/>
          </a:prstGeom>
          <a:noFill/>
          <a:ln>
            <a:noFill/>
          </a:ln>
        </p:spPr>
      </p:pic>
      <p:sp>
        <p:nvSpPr>
          <p:cNvPr id="19" name="正方形/長方形 18">
            <a:extLst>
              <a:ext uri="{FF2B5EF4-FFF2-40B4-BE49-F238E27FC236}">
                <a16:creationId xmlns:a16="http://schemas.microsoft.com/office/drawing/2014/main" id="{22642A30-0355-99FC-9132-0DFDB1117FCE}"/>
              </a:ext>
            </a:extLst>
          </p:cNvPr>
          <p:cNvSpPr/>
          <p:nvPr/>
        </p:nvSpPr>
        <p:spPr>
          <a:xfrm>
            <a:off x="5355888" y="1374775"/>
            <a:ext cx="5454650" cy="40583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運営：パリシャンビューテ株式会社</a:t>
            </a:r>
            <a:b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b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（新法人「あにまる製薬」で事業は運営）</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所在地：東京都渋谷区神宮前</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4-26-27 </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ルシード神宮前</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3F</a:t>
            </a:r>
          </a:p>
          <a:p>
            <a:pPr marL="285750" lvl="2" indent="-285750" algn="l">
              <a:buFont typeface="Wingdings" panose="05000000000000000000" pitchFamily="2" charset="2"/>
              <a:buChar char="n"/>
            </a:pP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資本金：</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1,000,000</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円</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取引銀行：城南信用金庫 青山支店</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設立：</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2023</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年</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9</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月</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marL="285750" lvl="2" indent="-285750" algn="l">
              <a:buFont typeface="Wingdings" panose="05000000000000000000" pitchFamily="2" charset="2"/>
              <a:buChar char="n"/>
            </a:pP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年商：</a:t>
            </a:r>
            <a:r>
              <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5,000</a:t>
            </a:r>
            <a:r>
              <a:rPr kumimoji="1" lang="ja-JP" altLang="en-US"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万円</a:t>
            </a:r>
            <a:endParaRPr kumimoji="1" lang="en-US" altLang="ja-JP" sz="2000"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p:txBody>
      </p:sp>
      <p:pic>
        <p:nvPicPr>
          <p:cNvPr id="7" name="図 6">
            <a:extLst>
              <a:ext uri="{FF2B5EF4-FFF2-40B4-BE49-F238E27FC236}">
                <a16:creationId xmlns:a16="http://schemas.microsoft.com/office/drawing/2014/main" id="{548B2ED5-398A-6F83-AA96-4F7CA4627BC2}"/>
              </a:ext>
            </a:extLst>
          </p:cNvPr>
          <p:cNvPicPr>
            <a:picLocks noChangeAspect="1"/>
          </p:cNvPicPr>
          <p:nvPr/>
        </p:nvPicPr>
        <p:blipFill>
          <a:blip r:embed="rId10"/>
          <a:stretch>
            <a:fillRect/>
          </a:stretch>
        </p:blipFill>
        <p:spPr>
          <a:xfrm>
            <a:off x="277240" y="6535006"/>
            <a:ext cx="3612103" cy="465712"/>
          </a:xfrm>
          <a:prstGeom prst="rect">
            <a:avLst/>
          </a:prstGeom>
        </p:spPr>
      </p:pic>
      <p:pic>
        <p:nvPicPr>
          <p:cNvPr id="10" name="図 9">
            <a:extLst>
              <a:ext uri="{FF2B5EF4-FFF2-40B4-BE49-F238E27FC236}">
                <a16:creationId xmlns:a16="http://schemas.microsoft.com/office/drawing/2014/main" id="{76583F5A-8E0F-FE26-D119-B21F6512A4CC}"/>
              </a:ext>
            </a:extLst>
          </p:cNvPr>
          <p:cNvPicPr>
            <a:picLocks noChangeAspect="1"/>
          </p:cNvPicPr>
          <p:nvPr/>
        </p:nvPicPr>
        <p:blipFill>
          <a:blip r:embed="rId11"/>
          <a:stretch>
            <a:fillRect/>
          </a:stretch>
        </p:blipFill>
        <p:spPr>
          <a:xfrm>
            <a:off x="6947979" y="6154260"/>
            <a:ext cx="1586134" cy="419159"/>
          </a:xfrm>
          <a:prstGeom prst="rect">
            <a:avLst/>
          </a:prstGeom>
        </p:spPr>
      </p:pic>
      <p:pic>
        <p:nvPicPr>
          <p:cNvPr id="14" name="図 13">
            <a:extLst>
              <a:ext uri="{FF2B5EF4-FFF2-40B4-BE49-F238E27FC236}">
                <a16:creationId xmlns:a16="http://schemas.microsoft.com/office/drawing/2014/main" id="{78F3BF8A-1BCB-EEE4-C1D8-F5BDEACC2310}"/>
              </a:ext>
            </a:extLst>
          </p:cNvPr>
          <p:cNvPicPr>
            <a:picLocks noChangeAspect="1"/>
          </p:cNvPicPr>
          <p:nvPr/>
        </p:nvPicPr>
        <p:blipFill rotWithShape="1">
          <a:blip r:embed="rId12"/>
          <a:srcRect t="30247" b="30247"/>
          <a:stretch/>
        </p:blipFill>
        <p:spPr>
          <a:xfrm>
            <a:off x="8639988" y="5763236"/>
            <a:ext cx="2203315" cy="454879"/>
          </a:xfrm>
          <a:prstGeom prst="rect">
            <a:avLst/>
          </a:prstGeom>
        </p:spPr>
      </p:pic>
    </p:spTree>
    <p:extLst>
      <p:ext uri="{BB962C8B-B14F-4D97-AF65-F5344CB8AC3E}">
        <p14:creationId xmlns:p14="http://schemas.microsoft.com/office/powerpoint/2010/main" val="1287265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5">
            <a:extLst>
              <a:ext uri="{FF2B5EF4-FFF2-40B4-BE49-F238E27FC236}">
                <a16:creationId xmlns:a16="http://schemas.microsoft.com/office/drawing/2014/main" id="{0F517EE4-D4F9-BE76-E57A-9A299D5CCED7}"/>
              </a:ext>
            </a:extLst>
          </p:cNvPr>
          <p:cNvSpPr txBox="1">
            <a:spLocks/>
          </p:cNvSpPr>
          <p:nvPr/>
        </p:nvSpPr>
        <p:spPr>
          <a:xfrm>
            <a:off x="1572040" y="613319"/>
            <a:ext cx="4720810" cy="505267"/>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z="3200" b="1" dirty="0">
                <a:latin typeface="Noto Sans JP" panose="020B0200000000000000" pitchFamily="50" charset="-128"/>
                <a:ea typeface="Noto Sans JP" panose="020B0200000000000000" pitchFamily="50" charset="-128"/>
                <a:cs typeface="HGP創英角ｺﾞｼｯｸUB"/>
              </a:rPr>
              <a:t>ガバナンス</a:t>
            </a:r>
            <a:endParaRPr lang="ja-JP" altLang="en-US" spc="490" dirty="0"/>
          </a:p>
        </p:txBody>
      </p:sp>
      <p:sp>
        <p:nvSpPr>
          <p:cNvPr id="38" name="object 8">
            <a:extLst>
              <a:ext uri="{FF2B5EF4-FFF2-40B4-BE49-F238E27FC236}">
                <a16:creationId xmlns:a16="http://schemas.microsoft.com/office/drawing/2014/main" id="{B5D11DFD-7201-367A-5E61-07A7150EB58D}"/>
              </a:ext>
            </a:extLst>
          </p:cNvPr>
          <p:cNvSpPr/>
          <p:nvPr/>
        </p:nvSpPr>
        <p:spPr>
          <a:xfrm>
            <a:off x="469773" y="3639985"/>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9" name="object 9">
            <a:extLst>
              <a:ext uri="{FF2B5EF4-FFF2-40B4-BE49-F238E27FC236}">
                <a16:creationId xmlns:a16="http://schemas.microsoft.com/office/drawing/2014/main" id="{A14C5ADD-ED7A-54DE-9E69-AA7A067923D2}"/>
              </a:ext>
            </a:extLst>
          </p:cNvPr>
          <p:cNvSpPr/>
          <p:nvPr/>
        </p:nvSpPr>
        <p:spPr>
          <a:xfrm>
            <a:off x="469773" y="5561441"/>
            <a:ext cx="6520180" cy="1745614"/>
          </a:xfrm>
          <a:custGeom>
            <a:avLst/>
            <a:gdLst/>
            <a:ahLst/>
            <a:cxnLst/>
            <a:rect l="l" t="t" r="r" b="b"/>
            <a:pathLst>
              <a:path w="6520180" h="1745615">
                <a:moveTo>
                  <a:pt x="6376009" y="0"/>
                </a:moveTo>
                <a:lnTo>
                  <a:pt x="144005" y="0"/>
                </a:lnTo>
                <a:lnTo>
                  <a:pt x="98612" y="7372"/>
                </a:lnTo>
                <a:lnTo>
                  <a:pt x="59096" y="27876"/>
                </a:lnTo>
                <a:lnTo>
                  <a:pt x="27877" y="59094"/>
                </a:lnTo>
                <a:lnTo>
                  <a:pt x="7372" y="98605"/>
                </a:lnTo>
                <a:lnTo>
                  <a:pt x="0" y="143992"/>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3992"/>
                </a:lnTo>
                <a:lnTo>
                  <a:pt x="6512642" y="98605"/>
                </a:lnTo>
                <a:lnTo>
                  <a:pt x="6492137" y="59094"/>
                </a:lnTo>
                <a:lnTo>
                  <a:pt x="6460918" y="27876"/>
                </a:lnTo>
                <a:lnTo>
                  <a:pt x="6421402" y="7372"/>
                </a:lnTo>
                <a:lnTo>
                  <a:pt x="6376009" y="0"/>
                </a:lnTo>
                <a:close/>
              </a:path>
            </a:pathLst>
          </a:custGeom>
          <a:solidFill>
            <a:srgbClr val="FFFFFF"/>
          </a:solidFill>
        </p:spPr>
        <p:txBody>
          <a:bodyPr wrap="square" lIns="0" tIns="0" rIns="0" bIns="0" rtlCol="0"/>
          <a:lstStyle/>
          <a:p>
            <a:endParaRPr/>
          </a:p>
        </p:txBody>
      </p:sp>
      <p:sp>
        <p:nvSpPr>
          <p:cNvPr id="40" name="object 10">
            <a:extLst>
              <a:ext uri="{FF2B5EF4-FFF2-40B4-BE49-F238E27FC236}">
                <a16:creationId xmlns:a16="http://schemas.microsoft.com/office/drawing/2014/main" id="{E73E264D-7BC9-18B7-DF48-9420A5328283}"/>
              </a:ext>
            </a:extLst>
          </p:cNvPr>
          <p:cNvSpPr txBox="1"/>
          <p:nvPr/>
        </p:nvSpPr>
        <p:spPr>
          <a:xfrm>
            <a:off x="647569" y="1628706"/>
            <a:ext cx="9791958" cy="5292283"/>
          </a:xfrm>
          <a:prstGeom prst="rect">
            <a:avLst/>
          </a:prstGeom>
        </p:spPr>
        <p:txBody>
          <a:bodyPr vert="horz" wrap="square" lIns="0" tIns="226695" rIns="0" bIns="0" rtlCol="0">
            <a:spAutoFit/>
          </a:bodyPr>
          <a:lstStyle/>
          <a:p>
            <a:pPr marL="12700">
              <a:lnSpc>
                <a:spcPct val="100000"/>
              </a:lnSpc>
              <a:spcBef>
                <a:spcPts val="5"/>
              </a:spcBef>
            </a:pPr>
            <a:r>
              <a:rPr lang="ja-JP" altLang="en-US" sz="2400" b="1" dirty="0">
                <a:latin typeface="Noto Sans JP" panose="020B0200000000000000" pitchFamily="50" charset="-128"/>
                <a:ea typeface="Noto Sans JP" panose="020B0200000000000000" pitchFamily="50" charset="-128"/>
                <a:cs typeface="HGP創英角ｺﾞｼｯｸUB"/>
              </a:rPr>
              <a:t>利益の追求だけでなく、ガバナンスを統治。公認会計士を監査役に。</a:t>
            </a: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アドバイザーとして</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BIZVAL</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中田氏（本人もペット事業経営、</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経験、監査法人時代から</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業界</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年）を招へい、株主の</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人も元野村証券・</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コンサルタントで各ファンドとの交渉役に</a:t>
            </a:r>
          </a:p>
          <a:p>
            <a:pPr marL="298450" marR="5080" indent="-285750" algn="just">
              <a:lnSpc>
                <a:spcPct val="115700"/>
              </a:lnSpc>
              <a:spcBef>
                <a:spcPts val="670"/>
              </a:spcBef>
              <a:buFont typeface="Arial" panose="020B0604020202020204" pitchFamily="34" charset="0"/>
              <a:buChar char="•"/>
            </a:pP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時には公認会計士が監査役に入っていると高評価を得られる。当社は総合保険会社でも監査役を務める薗田会計事務所に依頼</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取締役会の開催と議事録作成を徹底。定期的な取締役会を開催し、決定事項やディスカッション内容を議事録としてしっかりと記録</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年度末決算ではなく、四半期決算を実施。</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時にも即座に情報開示できる体制を作る</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月次会計にて予実管理を実施。計画と実績の差異分析を定期的に行い、資金繰りや利益率を適切に管理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ワークフロー承認ルールの定義、契約書・請求書の徹底、予め経費上限を定めるなど、監査役が徹底管理します</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利益相反取引の回避</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 </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経営陣や主要株主との間で発生し得る利益相反を管理し、公正な取引を確保します。取締役会での利益相反取引に対する監視も実施</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中期経営計画を策定します。</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の買い手に会社の将来性・収益性を示すため、</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3</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年～</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5</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年を見越した経営計画を策定します。</a:t>
            </a:r>
          </a:p>
        </p:txBody>
      </p:sp>
    </p:spTree>
    <p:extLst>
      <p:ext uri="{BB962C8B-B14F-4D97-AF65-F5344CB8AC3E}">
        <p14:creationId xmlns:p14="http://schemas.microsoft.com/office/powerpoint/2010/main" val="1440570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4898" y="3236378"/>
            <a:ext cx="5918200" cy="1335622"/>
          </a:xfrm>
          <a:prstGeom prst="rect">
            <a:avLst/>
          </a:prstGeom>
        </p:spPr>
        <p:txBody>
          <a:bodyPr vert="horz" wrap="square" lIns="0" tIns="103505" rIns="0" bIns="0" rtlCol="0">
            <a:spAutoFit/>
          </a:bodyPr>
          <a:lstStyle/>
          <a:p>
            <a:pPr algn="ctr">
              <a:lnSpc>
                <a:spcPct val="100000"/>
              </a:lnSpc>
              <a:spcBef>
                <a:spcPts val="815"/>
              </a:spcBef>
            </a:pPr>
            <a:r>
              <a:rPr lang="en-US" sz="8000" b="1" spc="1270" dirty="0">
                <a:latin typeface="DNP 秀英四号太かな Std Hv"/>
                <a:cs typeface="DNP 秀英四号太かな Std Hv"/>
              </a:rPr>
              <a:t>Fin</a:t>
            </a:r>
            <a:endParaRPr spc="515" dirty="0">
              <a:latin typeface="BIZ UDPゴシック"/>
              <a:cs typeface="BIZ UDPゴシック"/>
            </a:endParaRPr>
          </a:p>
        </p:txBody>
      </p:sp>
      <p:sp>
        <p:nvSpPr>
          <p:cNvPr id="3" name="object 4">
            <a:extLst>
              <a:ext uri="{FF2B5EF4-FFF2-40B4-BE49-F238E27FC236}">
                <a16:creationId xmlns:a16="http://schemas.microsoft.com/office/drawing/2014/main" id="{A3A10A76-BC9D-C686-382E-BB6F0A63DFAD}"/>
              </a:ext>
            </a:extLst>
          </p:cNvPr>
          <p:cNvSpPr/>
          <p:nvPr/>
        </p:nvSpPr>
        <p:spPr>
          <a:xfrm>
            <a:off x="10441381" y="7306221"/>
            <a:ext cx="466725" cy="469900"/>
          </a:xfrm>
          <a:custGeom>
            <a:avLst/>
            <a:gdLst/>
            <a:ahLst/>
            <a:cxnLst/>
            <a:rect l="l" t="t" r="r" b="b"/>
            <a:pathLst>
              <a:path w="466725" h="469900">
                <a:moveTo>
                  <a:pt x="466623" y="0"/>
                </a:moveTo>
                <a:lnTo>
                  <a:pt x="0" y="0"/>
                </a:lnTo>
                <a:lnTo>
                  <a:pt x="0" y="469773"/>
                </a:lnTo>
                <a:lnTo>
                  <a:pt x="466623" y="469773"/>
                </a:lnTo>
                <a:lnTo>
                  <a:pt x="466623" y="0"/>
                </a:lnTo>
                <a:close/>
              </a:path>
            </a:pathLst>
          </a:custGeom>
          <a:solidFill>
            <a:srgbClr val="221714"/>
          </a:solidFill>
        </p:spPr>
        <p:txBody>
          <a:bodyPr wrap="square" lIns="0" tIns="0" rIns="0" bIns="0" rtlCol="0"/>
          <a:lstStyle/>
          <a:p>
            <a:endParaRPr/>
          </a:p>
        </p:txBody>
      </p:sp>
    </p:spTree>
    <p:extLst>
      <p:ext uri="{BB962C8B-B14F-4D97-AF65-F5344CB8AC3E}">
        <p14:creationId xmlns:p14="http://schemas.microsoft.com/office/powerpoint/2010/main" val="307282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object 7">
            <a:extLst>
              <a:ext uri="{FF2B5EF4-FFF2-40B4-BE49-F238E27FC236}">
                <a16:creationId xmlns:a16="http://schemas.microsoft.com/office/drawing/2014/main" id="{0454A28D-E291-AB92-76CC-2F5D1C148242}"/>
              </a:ext>
            </a:extLst>
          </p:cNvPr>
          <p:cNvPicPr/>
          <p:nvPr/>
        </p:nvPicPr>
        <p:blipFill>
          <a:blip r:embed="rId2" cstate="print"/>
          <a:stretch>
            <a:fillRect/>
          </a:stretch>
        </p:blipFill>
        <p:spPr>
          <a:xfrm>
            <a:off x="463473" y="1709216"/>
            <a:ext cx="3003537" cy="5588304"/>
          </a:xfrm>
          <a:prstGeom prst="rect">
            <a:avLst/>
          </a:prstGeom>
        </p:spPr>
      </p:pic>
      <p:sp>
        <p:nvSpPr>
          <p:cNvPr id="28" name="object 8">
            <a:extLst>
              <a:ext uri="{FF2B5EF4-FFF2-40B4-BE49-F238E27FC236}">
                <a16:creationId xmlns:a16="http://schemas.microsoft.com/office/drawing/2014/main" id="{430B9530-25D6-9667-6604-C0B9FEC8B8BB}"/>
              </a:ext>
            </a:extLst>
          </p:cNvPr>
          <p:cNvSpPr txBox="1">
            <a:spLocks/>
          </p:cNvSpPr>
          <p:nvPr/>
        </p:nvSpPr>
        <p:spPr>
          <a:xfrm>
            <a:off x="1572040" y="613325"/>
            <a:ext cx="2235200" cy="482600"/>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pc="470"/>
              <a:t>コンセプト</a:t>
            </a:r>
            <a:endParaRPr lang="ja-JP" altLang="en-US" spc="470" dirty="0"/>
          </a:p>
        </p:txBody>
      </p:sp>
      <p:sp>
        <p:nvSpPr>
          <p:cNvPr id="29" name="object 9">
            <a:extLst>
              <a:ext uri="{FF2B5EF4-FFF2-40B4-BE49-F238E27FC236}">
                <a16:creationId xmlns:a16="http://schemas.microsoft.com/office/drawing/2014/main" id="{E50211E9-1035-D84D-A89E-9F29CE4B3C64}"/>
              </a:ext>
            </a:extLst>
          </p:cNvPr>
          <p:cNvSpPr txBox="1"/>
          <p:nvPr/>
        </p:nvSpPr>
        <p:spPr>
          <a:xfrm>
            <a:off x="3810911" y="2171845"/>
            <a:ext cx="6632575" cy="668020"/>
          </a:xfrm>
          <a:prstGeom prst="rect">
            <a:avLst/>
          </a:prstGeom>
        </p:spPr>
        <p:txBody>
          <a:bodyPr vert="horz" wrap="square" lIns="0" tIns="14604" rIns="0" bIns="0" rtlCol="0">
            <a:spAutoFit/>
          </a:bodyPr>
          <a:lstStyle/>
          <a:p>
            <a:pPr marL="12700">
              <a:lnSpc>
                <a:spcPct val="100000"/>
              </a:lnSpc>
              <a:spcBef>
                <a:spcPts val="114"/>
              </a:spcBef>
            </a:pPr>
            <a:r>
              <a:rPr sz="4200" spc="-50" dirty="0">
                <a:solidFill>
                  <a:srgbClr val="3D3939"/>
                </a:solidFill>
                <a:latin typeface="HGP創英角ｺﾞｼｯｸUB"/>
                <a:cs typeface="HGP創英角ｺﾞｼｯｸUB"/>
              </a:rPr>
              <a:t>家族の一員を、もっと笑顔に。</a:t>
            </a:r>
            <a:endParaRPr sz="4200">
              <a:latin typeface="HGP創英角ｺﾞｼｯｸUB"/>
              <a:cs typeface="HGP創英角ｺﾞｼｯｸUB"/>
            </a:endParaRPr>
          </a:p>
        </p:txBody>
      </p:sp>
      <p:sp>
        <p:nvSpPr>
          <p:cNvPr id="30" name="object 10">
            <a:extLst>
              <a:ext uri="{FF2B5EF4-FFF2-40B4-BE49-F238E27FC236}">
                <a16:creationId xmlns:a16="http://schemas.microsoft.com/office/drawing/2014/main" id="{3C351AFD-2DB8-9A26-0D19-1C2E374B2AEB}"/>
              </a:ext>
            </a:extLst>
          </p:cNvPr>
          <p:cNvSpPr txBox="1">
            <a:spLocks/>
          </p:cNvSpPr>
          <p:nvPr/>
        </p:nvSpPr>
        <p:spPr>
          <a:xfrm>
            <a:off x="3687756" y="3226282"/>
            <a:ext cx="6776084" cy="2912976"/>
          </a:xfrm>
          <a:prstGeom prst="rect">
            <a:avLst/>
          </a:prstGeom>
        </p:spPr>
        <p:txBody>
          <a:bodyPr vert="horz" wrap="square" lIns="0" tIns="220979" rIns="0" bIns="0" rtlCol="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36525">
              <a:spcBef>
                <a:spcPts val="1739"/>
              </a:spcBef>
            </a:pPr>
            <a:r>
              <a:rPr lang="ja-JP" altLang="en-US" spc="-15" dirty="0"/>
              <a:t>はじめに</a:t>
            </a:r>
          </a:p>
          <a:p>
            <a:pPr marL="130810" marR="360045" indent="-118745">
              <a:lnSpc>
                <a:spcPct val="144700"/>
              </a:lnSpc>
              <a:spcBef>
                <a:spcPts val="40"/>
              </a:spcBef>
            </a:pPr>
            <a:r>
              <a:rPr lang="ja-JP" altLang="en-US" sz="1850" spc="-5" dirty="0">
                <a:latin typeface="BIZ UDゴシック"/>
                <a:cs typeface="BIZ UDゴシック"/>
              </a:rPr>
              <a:t>「あにまる製薬株式会社」は、ペット向けのサプリメントやデンタルケア製品の製造と販売に特化しています。</a:t>
            </a:r>
            <a:endParaRPr lang="ja-JP" altLang="en-US" sz="1850" dirty="0">
              <a:latin typeface="BIZ UDゴシック"/>
              <a:cs typeface="BIZ UDゴシック"/>
            </a:endParaRPr>
          </a:p>
          <a:p>
            <a:pPr marL="130810" marR="5080" algn="just">
              <a:lnSpc>
                <a:spcPct val="144700"/>
              </a:lnSpc>
            </a:pPr>
            <a:r>
              <a:rPr lang="ja-JP" altLang="en-US" sz="1850" spc="-5" dirty="0">
                <a:latin typeface="BIZ UDゴシック"/>
                <a:cs typeface="BIZ UDゴシック"/>
              </a:rPr>
              <a:t>この資料は、ペットケア業界、特にペットのデンタルケア製品に焦点を当てた詳細な分析を通じて事業の成否を示唆する</a:t>
            </a:r>
            <a:r>
              <a:rPr lang="ja-JP" altLang="en-US" sz="1850" spc="-10" dirty="0">
                <a:latin typeface="BIZ UDゴシック"/>
                <a:cs typeface="BIZ UDゴシック"/>
              </a:rPr>
              <a:t>ものです。</a:t>
            </a:r>
            <a:endParaRPr lang="ja-JP" altLang="en-US" sz="1850" dirty="0">
              <a:latin typeface="BIZ UDゴシック"/>
              <a:cs typeface="BIZ UDゴシック"/>
            </a:endParaRPr>
          </a:p>
          <a:p>
            <a:pPr marL="130810" marR="5080">
              <a:lnSpc>
                <a:spcPct val="144700"/>
              </a:lnSpc>
            </a:pPr>
            <a:r>
              <a:rPr lang="ja-JP" altLang="en-US" sz="1850" spc="-5" dirty="0">
                <a:latin typeface="BIZ UDゴシック"/>
                <a:cs typeface="BIZ UDゴシック"/>
              </a:rPr>
              <a:t>市場の動向、消費者のニーズ、競合状況などを調査した上で、当社の商品の想定収支を計算します。</a:t>
            </a:r>
            <a:endParaRPr lang="ja-JP" altLang="en-US" sz="1850" dirty="0">
              <a:latin typeface="BIZ UDゴシック"/>
              <a:cs typeface="BIZ UDゴシック"/>
            </a:endParaRPr>
          </a:p>
        </p:txBody>
      </p:sp>
    </p:spTree>
    <p:extLst>
      <p:ext uri="{BB962C8B-B14F-4D97-AF65-F5344CB8AC3E}">
        <p14:creationId xmlns:p14="http://schemas.microsoft.com/office/powerpoint/2010/main" val="292706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5">
            <a:extLst>
              <a:ext uri="{FF2B5EF4-FFF2-40B4-BE49-F238E27FC236}">
                <a16:creationId xmlns:a16="http://schemas.microsoft.com/office/drawing/2014/main" id="{0F517EE4-D4F9-BE76-E57A-9A299D5CCED7}"/>
              </a:ext>
            </a:extLst>
          </p:cNvPr>
          <p:cNvSpPr txBox="1">
            <a:spLocks/>
          </p:cNvSpPr>
          <p:nvPr/>
        </p:nvSpPr>
        <p:spPr>
          <a:xfrm>
            <a:off x="1572040" y="613319"/>
            <a:ext cx="2692400" cy="474489"/>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pc="490" dirty="0"/>
              <a:t>背景・実績</a:t>
            </a:r>
          </a:p>
        </p:txBody>
      </p:sp>
      <p:sp>
        <p:nvSpPr>
          <p:cNvPr id="37" name="object 7">
            <a:extLst>
              <a:ext uri="{FF2B5EF4-FFF2-40B4-BE49-F238E27FC236}">
                <a16:creationId xmlns:a16="http://schemas.microsoft.com/office/drawing/2014/main" id="{AE28E109-39C8-3A62-D669-78CE14B0462E}"/>
              </a:ext>
            </a:extLst>
          </p:cNvPr>
          <p:cNvSpPr/>
          <p:nvPr/>
        </p:nvSpPr>
        <p:spPr>
          <a:xfrm>
            <a:off x="469773" y="1718527"/>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8" name="object 8">
            <a:extLst>
              <a:ext uri="{FF2B5EF4-FFF2-40B4-BE49-F238E27FC236}">
                <a16:creationId xmlns:a16="http://schemas.microsoft.com/office/drawing/2014/main" id="{B5D11DFD-7201-367A-5E61-07A7150EB58D}"/>
              </a:ext>
            </a:extLst>
          </p:cNvPr>
          <p:cNvSpPr/>
          <p:nvPr/>
        </p:nvSpPr>
        <p:spPr>
          <a:xfrm>
            <a:off x="469773" y="3639985"/>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9" name="object 9">
            <a:extLst>
              <a:ext uri="{FF2B5EF4-FFF2-40B4-BE49-F238E27FC236}">
                <a16:creationId xmlns:a16="http://schemas.microsoft.com/office/drawing/2014/main" id="{A14C5ADD-ED7A-54DE-9E69-AA7A067923D2}"/>
              </a:ext>
            </a:extLst>
          </p:cNvPr>
          <p:cNvSpPr/>
          <p:nvPr/>
        </p:nvSpPr>
        <p:spPr>
          <a:xfrm>
            <a:off x="469773" y="5561441"/>
            <a:ext cx="6520180" cy="1745614"/>
          </a:xfrm>
          <a:custGeom>
            <a:avLst/>
            <a:gdLst/>
            <a:ahLst/>
            <a:cxnLst/>
            <a:rect l="l" t="t" r="r" b="b"/>
            <a:pathLst>
              <a:path w="6520180" h="1745615">
                <a:moveTo>
                  <a:pt x="6376009" y="0"/>
                </a:moveTo>
                <a:lnTo>
                  <a:pt x="144005" y="0"/>
                </a:lnTo>
                <a:lnTo>
                  <a:pt x="98612" y="7372"/>
                </a:lnTo>
                <a:lnTo>
                  <a:pt x="59096" y="27876"/>
                </a:lnTo>
                <a:lnTo>
                  <a:pt x="27877" y="59094"/>
                </a:lnTo>
                <a:lnTo>
                  <a:pt x="7372" y="98605"/>
                </a:lnTo>
                <a:lnTo>
                  <a:pt x="0" y="143992"/>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3992"/>
                </a:lnTo>
                <a:lnTo>
                  <a:pt x="6512642" y="98605"/>
                </a:lnTo>
                <a:lnTo>
                  <a:pt x="6492137" y="59094"/>
                </a:lnTo>
                <a:lnTo>
                  <a:pt x="6460918" y="27876"/>
                </a:lnTo>
                <a:lnTo>
                  <a:pt x="6421402" y="7372"/>
                </a:lnTo>
                <a:lnTo>
                  <a:pt x="6376009" y="0"/>
                </a:lnTo>
                <a:close/>
              </a:path>
            </a:pathLst>
          </a:custGeom>
          <a:solidFill>
            <a:srgbClr val="FFFFFF"/>
          </a:solidFill>
        </p:spPr>
        <p:txBody>
          <a:bodyPr wrap="square" lIns="0" tIns="0" rIns="0" bIns="0" rtlCol="0"/>
          <a:lstStyle/>
          <a:p>
            <a:endParaRPr/>
          </a:p>
        </p:txBody>
      </p:sp>
      <p:sp>
        <p:nvSpPr>
          <p:cNvPr id="40" name="object 10">
            <a:extLst>
              <a:ext uri="{FF2B5EF4-FFF2-40B4-BE49-F238E27FC236}">
                <a16:creationId xmlns:a16="http://schemas.microsoft.com/office/drawing/2014/main" id="{E73E264D-7BC9-18B7-DF48-9420A5328283}"/>
              </a:ext>
            </a:extLst>
          </p:cNvPr>
          <p:cNvSpPr txBox="1"/>
          <p:nvPr/>
        </p:nvSpPr>
        <p:spPr>
          <a:xfrm>
            <a:off x="647569" y="1628706"/>
            <a:ext cx="9791958" cy="5214184"/>
          </a:xfrm>
          <a:prstGeom prst="rect">
            <a:avLst/>
          </a:prstGeom>
        </p:spPr>
        <p:txBody>
          <a:bodyPr vert="horz" wrap="square" lIns="0" tIns="226695" rIns="0" bIns="0" rtlCol="0">
            <a:spAutoFit/>
          </a:bodyPr>
          <a:lstStyle/>
          <a:p>
            <a:pPr marL="12700">
              <a:lnSpc>
                <a:spcPct val="100000"/>
              </a:lnSpc>
              <a:spcBef>
                <a:spcPts val="5"/>
              </a:spcBef>
            </a:pPr>
            <a:r>
              <a:rPr lang="ja-JP" altLang="en-US" sz="2400" b="1" dirty="0">
                <a:latin typeface="Noto Sans JP" panose="020B0200000000000000" pitchFamily="50" charset="-128"/>
                <a:ea typeface="Noto Sans JP" panose="020B0200000000000000" pitchFamily="50" charset="-128"/>
                <a:cs typeface="HGP創英角ｺﾞｼｯｸUB"/>
              </a:rPr>
              <a:t>前身の東京製薬では年商</a:t>
            </a:r>
            <a:r>
              <a:rPr lang="en-US" altLang="ja-JP" sz="2400" b="1" dirty="0">
                <a:latin typeface="Noto Sans JP" panose="020B0200000000000000" pitchFamily="50" charset="-128"/>
                <a:ea typeface="Noto Sans JP" panose="020B0200000000000000" pitchFamily="50" charset="-128"/>
                <a:cs typeface="HGP創英角ｺﾞｼｯｸUB"/>
              </a:rPr>
              <a:t>10</a:t>
            </a:r>
            <a:r>
              <a:rPr lang="ja-JP" altLang="en-US" sz="2400" b="1" dirty="0">
                <a:latin typeface="Noto Sans JP" panose="020B0200000000000000" pitchFamily="50" charset="-128"/>
                <a:ea typeface="Noto Sans JP" panose="020B0200000000000000" pitchFamily="50" charset="-128"/>
                <a:cs typeface="HGP創英角ｺﾞｼｯｸUB"/>
              </a:rPr>
              <a:t>億。業種関わり方問わず、成果を出し続けた実績があります。</a:t>
            </a:r>
            <a:endParaRPr lang="en-US" altLang="ja-JP" sz="2400" b="1" dirty="0">
              <a:latin typeface="Noto Sans JP" panose="020B0200000000000000" pitchFamily="50" charset="-128"/>
              <a:ea typeface="Noto Sans JP" panose="020B0200000000000000" pitchFamily="50" charset="-128"/>
              <a:cs typeface="HGP創英角ｺﾞｼｯｸUB"/>
            </a:endParaRPr>
          </a:p>
          <a:p>
            <a:pPr marL="298450" marR="5080" indent="-285750" algn="just">
              <a:lnSpc>
                <a:spcPct val="115700"/>
              </a:lnSpc>
              <a:spcBef>
                <a:spcPts val="670"/>
              </a:spcBef>
              <a:buFont typeface="Arial" panose="020B0604020202020204" pitchFamily="34" charset="0"/>
              <a:buChar char="•"/>
            </a:pP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マーケティングの全国大会</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2</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位</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外資系コンサル出身</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動物系</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YouTuber</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「あにまるず」のマネージャーで登録者</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65</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万人</a:t>
            </a:r>
          </a:p>
          <a:p>
            <a:pPr marL="298450" marR="5080" indent="-285750" algn="just">
              <a:lnSpc>
                <a:spcPct val="115700"/>
              </a:lnSpc>
              <a:spcBef>
                <a:spcPts val="670"/>
              </a:spcBef>
              <a:buFont typeface="Arial" panose="020B0604020202020204" pitchFamily="34" charset="0"/>
              <a:buChar char="•"/>
            </a:pP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NFT</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事業、参画</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3</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ヶ月で月利</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3000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万円のサブスク実績</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現在も、コンサル費月間</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300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万円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メンバーがスポーツジムを</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6000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万円バイアウト</a:t>
            </a:r>
          </a:p>
          <a:p>
            <a:pPr marL="298450" marR="5080" indent="-285750" algn="just">
              <a:lnSpc>
                <a:spcPct val="115700"/>
              </a:lnSpc>
              <a:spcBef>
                <a:spcPts val="670"/>
              </a:spcBef>
              <a:buFont typeface="Arial" panose="020B0604020202020204" pitchFamily="34" charset="0"/>
              <a:buChar char="•"/>
            </a:pP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東京製薬にてアルツハイマー予防サプリで</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10</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億円の売上、</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MA</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成立</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これまでの実績で、</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製造～配送までお得意様価格で取引可能</a:t>
            </a:r>
            <a:endParaRPr lang="en-US" altLang="ja-JP" b="1" u="sng" spc="-5"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just">
              <a:lnSpc>
                <a:spcPct val="115700"/>
              </a:lnSpc>
              <a:spcBef>
                <a:spcPts val="670"/>
              </a:spcBef>
            </a:pPr>
            <a:endParaRPr lang="en-US" altLang="ja-JP" sz="1800" b="1" u="sng" spc="-5"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ctr">
              <a:lnSpc>
                <a:spcPct val="115700"/>
              </a:lnSpc>
              <a:spcBef>
                <a:spcPts val="670"/>
              </a:spcBef>
            </a:pPr>
            <a:r>
              <a:rPr lang="ja-JP" altLang="en-US" sz="1800" b="1" u="sng" spc="-5" dirty="0">
                <a:solidFill>
                  <a:srgbClr val="3D3939"/>
                </a:solidFill>
                <a:latin typeface="Noto Sans JP" panose="020B0200000000000000" pitchFamily="50" charset="-128"/>
                <a:ea typeface="Noto Sans JP" panose="020B0200000000000000" pitchFamily="50" charset="-128"/>
                <a:cs typeface="BIZ UDゴシック"/>
              </a:rPr>
              <a:t>これまでの実績、価格面での競争優位性、実業でのマーケティングノウハウが強み</a:t>
            </a:r>
            <a:endParaRPr lang="ja-JP" altLang="en-US" sz="1800" b="1" u="sng" dirty="0">
              <a:latin typeface="Noto Sans JP" panose="020B0200000000000000" pitchFamily="50" charset="-128"/>
              <a:ea typeface="Noto Sans JP" panose="020B0200000000000000" pitchFamily="50" charset="-128"/>
              <a:cs typeface="BIZ UDゴシック"/>
            </a:endParaRPr>
          </a:p>
        </p:txBody>
      </p:sp>
      <p:pic>
        <p:nvPicPr>
          <p:cNvPr id="2" name="図 1">
            <a:extLst>
              <a:ext uri="{FF2B5EF4-FFF2-40B4-BE49-F238E27FC236}">
                <a16:creationId xmlns:a16="http://schemas.microsoft.com/office/drawing/2014/main" id="{338CF19E-6650-30F9-0ECF-342F6B995AD4}"/>
              </a:ext>
            </a:extLst>
          </p:cNvPr>
          <p:cNvPicPr>
            <a:picLocks noChangeAspect="1"/>
          </p:cNvPicPr>
          <p:nvPr/>
        </p:nvPicPr>
        <p:blipFill>
          <a:blip r:embed="rId2"/>
          <a:stretch>
            <a:fillRect/>
          </a:stretch>
        </p:blipFill>
        <p:spPr>
          <a:xfrm>
            <a:off x="2084158" y="7024217"/>
            <a:ext cx="1599822" cy="497457"/>
          </a:xfrm>
          <a:prstGeom prst="rect">
            <a:avLst/>
          </a:prstGeom>
        </p:spPr>
      </p:pic>
      <p:pic>
        <p:nvPicPr>
          <p:cNvPr id="4" name="図 3">
            <a:extLst>
              <a:ext uri="{FF2B5EF4-FFF2-40B4-BE49-F238E27FC236}">
                <a16:creationId xmlns:a16="http://schemas.microsoft.com/office/drawing/2014/main" id="{B7B1CB5C-098C-5223-7FB6-68A4E9491237}"/>
              </a:ext>
            </a:extLst>
          </p:cNvPr>
          <p:cNvPicPr>
            <a:picLocks noChangeAspect="1"/>
          </p:cNvPicPr>
          <p:nvPr/>
        </p:nvPicPr>
        <p:blipFill>
          <a:blip r:embed="rId3"/>
          <a:srcRect t="21093" b="28652"/>
          <a:stretch/>
        </p:blipFill>
        <p:spPr>
          <a:xfrm>
            <a:off x="268942" y="6942314"/>
            <a:ext cx="1756708" cy="661263"/>
          </a:xfrm>
          <a:prstGeom prst="rect">
            <a:avLst/>
          </a:prstGeom>
        </p:spPr>
      </p:pic>
      <p:pic>
        <p:nvPicPr>
          <p:cNvPr id="5" name="図 4">
            <a:extLst>
              <a:ext uri="{FF2B5EF4-FFF2-40B4-BE49-F238E27FC236}">
                <a16:creationId xmlns:a16="http://schemas.microsoft.com/office/drawing/2014/main" id="{ABF316CA-0763-4120-9182-33882F39C22A}"/>
              </a:ext>
            </a:extLst>
          </p:cNvPr>
          <p:cNvPicPr>
            <a:picLocks noChangeAspect="1"/>
          </p:cNvPicPr>
          <p:nvPr/>
        </p:nvPicPr>
        <p:blipFill>
          <a:blip r:embed="rId4"/>
          <a:stretch>
            <a:fillRect/>
          </a:stretch>
        </p:blipFill>
        <p:spPr>
          <a:xfrm>
            <a:off x="3742488" y="6981702"/>
            <a:ext cx="2288711" cy="582487"/>
          </a:xfrm>
          <a:prstGeom prst="rect">
            <a:avLst/>
          </a:prstGeom>
        </p:spPr>
      </p:pic>
      <p:pic>
        <p:nvPicPr>
          <p:cNvPr id="6" name="図 5">
            <a:extLst>
              <a:ext uri="{FF2B5EF4-FFF2-40B4-BE49-F238E27FC236}">
                <a16:creationId xmlns:a16="http://schemas.microsoft.com/office/drawing/2014/main" id="{A8FC5F0E-85B8-8CD3-B342-E6F324791154}"/>
              </a:ext>
            </a:extLst>
          </p:cNvPr>
          <p:cNvPicPr>
            <a:picLocks noChangeAspect="1"/>
          </p:cNvPicPr>
          <p:nvPr/>
        </p:nvPicPr>
        <p:blipFill>
          <a:blip r:embed="rId5"/>
          <a:stretch>
            <a:fillRect/>
          </a:stretch>
        </p:blipFill>
        <p:spPr>
          <a:xfrm>
            <a:off x="6089707" y="6930469"/>
            <a:ext cx="1863472" cy="684952"/>
          </a:xfrm>
          <a:prstGeom prst="rect">
            <a:avLst/>
          </a:prstGeom>
        </p:spPr>
      </p:pic>
      <p:pic>
        <p:nvPicPr>
          <p:cNvPr id="7" name="Google Shape;117;p18">
            <a:extLst>
              <a:ext uri="{FF2B5EF4-FFF2-40B4-BE49-F238E27FC236}">
                <a16:creationId xmlns:a16="http://schemas.microsoft.com/office/drawing/2014/main" id="{AFDF06DC-549A-2408-41FA-E2F8F00C5550}"/>
              </a:ext>
            </a:extLst>
          </p:cNvPr>
          <p:cNvPicPr preferRelativeResize="0"/>
          <p:nvPr/>
        </p:nvPicPr>
        <p:blipFill>
          <a:blip r:embed="rId6">
            <a:alphaModFix/>
          </a:blip>
          <a:stretch>
            <a:fillRect/>
          </a:stretch>
        </p:blipFill>
        <p:spPr>
          <a:xfrm>
            <a:off x="8011688" y="6985254"/>
            <a:ext cx="2427839" cy="575383"/>
          </a:xfrm>
          <a:prstGeom prst="rect">
            <a:avLst/>
          </a:prstGeom>
          <a:noFill/>
          <a:ln>
            <a:noFill/>
          </a:ln>
        </p:spPr>
      </p:pic>
    </p:spTree>
    <p:extLst>
      <p:ext uri="{BB962C8B-B14F-4D97-AF65-F5344CB8AC3E}">
        <p14:creationId xmlns:p14="http://schemas.microsoft.com/office/powerpoint/2010/main" val="1521005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5">
            <a:extLst>
              <a:ext uri="{FF2B5EF4-FFF2-40B4-BE49-F238E27FC236}">
                <a16:creationId xmlns:a16="http://schemas.microsoft.com/office/drawing/2014/main" id="{0F517EE4-D4F9-BE76-E57A-9A299D5CCED7}"/>
              </a:ext>
            </a:extLst>
          </p:cNvPr>
          <p:cNvSpPr txBox="1">
            <a:spLocks/>
          </p:cNvSpPr>
          <p:nvPr/>
        </p:nvSpPr>
        <p:spPr>
          <a:xfrm>
            <a:off x="1572040" y="613319"/>
            <a:ext cx="4720810" cy="474489"/>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pc="490" dirty="0"/>
              <a:t>ビジネスの着眼点</a:t>
            </a:r>
          </a:p>
        </p:txBody>
      </p:sp>
      <p:sp>
        <p:nvSpPr>
          <p:cNvPr id="37" name="object 7">
            <a:extLst>
              <a:ext uri="{FF2B5EF4-FFF2-40B4-BE49-F238E27FC236}">
                <a16:creationId xmlns:a16="http://schemas.microsoft.com/office/drawing/2014/main" id="{AE28E109-39C8-3A62-D669-78CE14B0462E}"/>
              </a:ext>
            </a:extLst>
          </p:cNvPr>
          <p:cNvSpPr/>
          <p:nvPr/>
        </p:nvSpPr>
        <p:spPr>
          <a:xfrm>
            <a:off x="469773" y="1718527"/>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8" name="object 8">
            <a:extLst>
              <a:ext uri="{FF2B5EF4-FFF2-40B4-BE49-F238E27FC236}">
                <a16:creationId xmlns:a16="http://schemas.microsoft.com/office/drawing/2014/main" id="{B5D11DFD-7201-367A-5E61-07A7150EB58D}"/>
              </a:ext>
            </a:extLst>
          </p:cNvPr>
          <p:cNvSpPr/>
          <p:nvPr/>
        </p:nvSpPr>
        <p:spPr>
          <a:xfrm>
            <a:off x="469773" y="3639985"/>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9" name="object 9">
            <a:extLst>
              <a:ext uri="{FF2B5EF4-FFF2-40B4-BE49-F238E27FC236}">
                <a16:creationId xmlns:a16="http://schemas.microsoft.com/office/drawing/2014/main" id="{A14C5ADD-ED7A-54DE-9E69-AA7A067923D2}"/>
              </a:ext>
            </a:extLst>
          </p:cNvPr>
          <p:cNvSpPr/>
          <p:nvPr/>
        </p:nvSpPr>
        <p:spPr>
          <a:xfrm>
            <a:off x="469773" y="5561441"/>
            <a:ext cx="6520180" cy="1745614"/>
          </a:xfrm>
          <a:custGeom>
            <a:avLst/>
            <a:gdLst/>
            <a:ahLst/>
            <a:cxnLst/>
            <a:rect l="l" t="t" r="r" b="b"/>
            <a:pathLst>
              <a:path w="6520180" h="1745615">
                <a:moveTo>
                  <a:pt x="6376009" y="0"/>
                </a:moveTo>
                <a:lnTo>
                  <a:pt x="144005" y="0"/>
                </a:lnTo>
                <a:lnTo>
                  <a:pt x="98612" y="7372"/>
                </a:lnTo>
                <a:lnTo>
                  <a:pt x="59096" y="27876"/>
                </a:lnTo>
                <a:lnTo>
                  <a:pt x="27877" y="59094"/>
                </a:lnTo>
                <a:lnTo>
                  <a:pt x="7372" y="98605"/>
                </a:lnTo>
                <a:lnTo>
                  <a:pt x="0" y="143992"/>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3992"/>
                </a:lnTo>
                <a:lnTo>
                  <a:pt x="6512642" y="98605"/>
                </a:lnTo>
                <a:lnTo>
                  <a:pt x="6492137" y="59094"/>
                </a:lnTo>
                <a:lnTo>
                  <a:pt x="6460918" y="27876"/>
                </a:lnTo>
                <a:lnTo>
                  <a:pt x="6421402" y="7372"/>
                </a:lnTo>
                <a:lnTo>
                  <a:pt x="6376009" y="0"/>
                </a:lnTo>
                <a:close/>
              </a:path>
            </a:pathLst>
          </a:custGeom>
          <a:solidFill>
            <a:srgbClr val="FFFFFF"/>
          </a:solidFill>
        </p:spPr>
        <p:txBody>
          <a:bodyPr wrap="square" lIns="0" tIns="0" rIns="0" bIns="0" rtlCol="0"/>
          <a:lstStyle/>
          <a:p>
            <a:endParaRPr/>
          </a:p>
        </p:txBody>
      </p:sp>
      <p:sp>
        <p:nvSpPr>
          <p:cNvPr id="40" name="object 10">
            <a:extLst>
              <a:ext uri="{FF2B5EF4-FFF2-40B4-BE49-F238E27FC236}">
                <a16:creationId xmlns:a16="http://schemas.microsoft.com/office/drawing/2014/main" id="{E73E264D-7BC9-18B7-DF48-9420A5328283}"/>
              </a:ext>
            </a:extLst>
          </p:cNvPr>
          <p:cNvSpPr txBox="1"/>
          <p:nvPr/>
        </p:nvSpPr>
        <p:spPr>
          <a:xfrm>
            <a:off x="647569" y="1628706"/>
            <a:ext cx="9791958" cy="4499180"/>
          </a:xfrm>
          <a:prstGeom prst="rect">
            <a:avLst/>
          </a:prstGeom>
        </p:spPr>
        <p:txBody>
          <a:bodyPr vert="horz" wrap="square" lIns="0" tIns="226695" rIns="0" bIns="0" rtlCol="0">
            <a:spAutoFit/>
          </a:bodyPr>
          <a:lstStyle/>
          <a:p>
            <a:pPr marL="12700">
              <a:lnSpc>
                <a:spcPct val="100000"/>
              </a:lnSpc>
              <a:spcBef>
                <a:spcPts val="5"/>
              </a:spcBef>
            </a:pPr>
            <a:r>
              <a:rPr lang="ja-JP" altLang="en-US" sz="2400" b="1" dirty="0">
                <a:latin typeface="Noto Sans JP" panose="020B0200000000000000" pitchFamily="50" charset="-128"/>
                <a:ea typeface="Noto Sans JP" panose="020B0200000000000000" pitchFamily="50" charset="-128"/>
                <a:cs typeface="HGP創英角ｺﾞｼｯｸUB"/>
              </a:rPr>
              <a:t>工場の発注数から、需要が絶えない事業を調査済。成果を出せる条件を捉えています。（売れるビジネスの独自理論）</a:t>
            </a: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将来売れる</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ブーム的</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ではなく、</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将来も需要が変わらない事業</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を狙う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一度買ったら、</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リピートを辞められない</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LTV</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型の事業</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を狙う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大企業、または一強の会社が未だ参入していない事業を狙う</a:t>
            </a:r>
          </a:p>
          <a:p>
            <a:pPr marL="298450" marR="5080" indent="-285750" algn="just">
              <a:lnSpc>
                <a:spcPct val="115700"/>
              </a:lnSpc>
              <a:spcBef>
                <a:spcPts val="670"/>
              </a:spcBef>
              <a:buFont typeface="Arial" panose="020B0604020202020204" pitchFamily="34" charset="0"/>
              <a:buChar char="•"/>
            </a:pP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営業利益率</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50%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の事業を狙う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自身の強いみを活かせる事業を狙う</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人・家賃などの売上に直結しないリソース抱えない</a:t>
            </a:r>
            <a:endParaRPr lang="en-US" altLang="ja-JP" sz="1800" b="1" u="sng" spc="-5"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ctr">
              <a:lnSpc>
                <a:spcPct val="115700"/>
              </a:lnSpc>
              <a:spcBef>
                <a:spcPts val="670"/>
              </a:spcBef>
            </a:pPr>
            <a:endParaRPr lang="en-US" altLang="ja-JP" sz="1800" b="1" u="sng" spc="-5" dirty="0">
              <a:solidFill>
                <a:srgbClr val="3D3939"/>
              </a:solidFill>
              <a:latin typeface="Noto Sans JP" panose="020B0200000000000000" pitchFamily="50" charset="-128"/>
              <a:ea typeface="Noto Sans JP" panose="020B0200000000000000" pitchFamily="50" charset="-128"/>
              <a:cs typeface="BIZ UDゴシック"/>
            </a:endParaRPr>
          </a:p>
          <a:p>
            <a:pPr marL="12700" marR="5080" algn="ctr">
              <a:lnSpc>
                <a:spcPct val="115700"/>
              </a:lnSpc>
              <a:spcBef>
                <a:spcPts val="670"/>
              </a:spcBef>
            </a:pPr>
            <a:r>
              <a:rPr lang="ja-JP" altLang="en-US" sz="1800" b="1" u="sng" spc="-5" dirty="0">
                <a:solidFill>
                  <a:srgbClr val="3D3939"/>
                </a:solidFill>
                <a:latin typeface="Noto Sans JP" panose="020B0200000000000000" pitchFamily="50" charset="-128"/>
                <a:ea typeface="Noto Sans JP" panose="020B0200000000000000" pitchFamily="50" charset="-128"/>
                <a:cs typeface="BIZ UDゴシック"/>
              </a:rPr>
              <a:t>これまでの実績を活かせり最適な事業が「ペットケア（犬の歯磨き）」</a:t>
            </a:r>
            <a:endParaRPr lang="ja-JP" altLang="en-US" sz="1800" b="1" u="sng" dirty="0">
              <a:latin typeface="Noto Sans JP" panose="020B0200000000000000" pitchFamily="50" charset="-128"/>
              <a:ea typeface="Noto Sans JP" panose="020B0200000000000000" pitchFamily="50" charset="-128"/>
              <a:cs typeface="BIZ UDゴシック"/>
            </a:endParaRPr>
          </a:p>
        </p:txBody>
      </p:sp>
    </p:spTree>
    <p:extLst>
      <p:ext uri="{BB962C8B-B14F-4D97-AF65-F5344CB8AC3E}">
        <p14:creationId xmlns:p14="http://schemas.microsoft.com/office/powerpoint/2010/main" val="2060594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84" y="613319"/>
            <a:ext cx="7169784" cy="482600"/>
          </a:xfrm>
          <a:prstGeom prst="rect">
            <a:avLst/>
          </a:prstGeom>
        </p:spPr>
        <p:txBody>
          <a:bodyPr vert="horz" wrap="square" lIns="0" tIns="12700" rIns="0" bIns="0" rtlCol="0">
            <a:spAutoFit/>
          </a:bodyPr>
          <a:lstStyle/>
          <a:p>
            <a:pPr marL="12700">
              <a:lnSpc>
                <a:spcPct val="100000"/>
              </a:lnSpc>
              <a:spcBef>
                <a:spcPts val="100"/>
              </a:spcBef>
            </a:pPr>
            <a:r>
              <a:rPr spc="335" dirty="0" err="1"/>
              <a:t>ペットオーナーの主な悩み</a:t>
            </a:r>
            <a:endParaRPr spc="335" dirty="0"/>
          </a:p>
        </p:txBody>
      </p:sp>
      <p:grpSp>
        <p:nvGrpSpPr>
          <p:cNvPr id="3" name="object 3"/>
          <p:cNvGrpSpPr/>
          <p:nvPr/>
        </p:nvGrpSpPr>
        <p:grpSpPr>
          <a:xfrm>
            <a:off x="577773" y="1984375"/>
            <a:ext cx="3131185" cy="4974403"/>
            <a:chOff x="577773" y="1726577"/>
            <a:chExt cx="3131185" cy="5220355"/>
          </a:xfrm>
        </p:grpSpPr>
        <p:pic>
          <p:nvPicPr>
            <p:cNvPr id="4" name="object 4"/>
            <p:cNvPicPr/>
            <p:nvPr/>
          </p:nvPicPr>
          <p:blipFill>
            <a:blip r:embed="rId2" cstate="print"/>
            <a:stretch>
              <a:fillRect/>
            </a:stretch>
          </p:blipFill>
          <p:spPr>
            <a:xfrm>
              <a:off x="577773" y="2426741"/>
              <a:ext cx="3130956" cy="2385733"/>
            </a:xfrm>
            <a:prstGeom prst="rect">
              <a:avLst/>
            </a:prstGeom>
          </p:spPr>
        </p:pic>
        <p:sp>
          <p:nvSpPr>
            <p:cNvPr id="5" name="object 5"/>
            <p:cNvSpPr/>
            <p:nvPr/>
          </p:nvSpPr>
          <p:spPr>
            <a:xfrm>
              <a:off x="577773" y="1726577"/>
              <a:ext cx="3131185" cy="700405"/>
            </a:xfrm>
            <a:custGeom>
              <a:avLst/>
              <a:gdLst/>
              <a:ahLst/>
              <a:cxnLst/>
              <a:rect l="l" t="t" r="r" b="b"/>
              <a:pathLst>
                <a:path w="3131185" h="700405">
                  <a:moveTo>
                    <a:pt x="2999708" y="0"/>
                  </a:moveTo>
                  <a:lnTo>
                    <a:pt x="131248" y="0"/>
                  </a:lnTo>
                  <a:lnTo>
                    <a:pt x="98605" y="5302"/>
                  </a:lnTo>
                  <a:lnTo>
                    <a:pt x="59094" y="25806"/>
                  </a:lnTo>
                  <a:lnTo>
                    <a:pt x="27876" y="57023"/>
                  </a:lnTo>
                  <a:lnTo>
                    <a:pt x="7372" y="96535"/>
                  </a:lnTo>
                  <a:lnTo>
                    <a:pt x="0" y="141922"/>
                  </a:lnTo>
                  <a:lnTo>
                    <a:pt x="0" y="700163"/>
                  </a:lnTo>
                  <a:lnTo>
                    <a:pt x="3130969" y="700163"/>
                  </a:lnTo>
                  <a:lnTo>
                    <a:pt x="3130969" y="141922"/>
                  </a:lnTo>
                  <a:lnTo>
                    <a:pt x="3123595" y="96535"/>
                  </a:lnTo>
                  <a:lnTo>
                    <a:pt x="3103088" y="57023"/>
                  </a:lnTo>
                  <a:lnTo>
                    <a:pt x="3071866" y="25806"/>
                  </a:lnTo>
                  <a:lnTo>
                    <a:pt x="3032352" y="5302"/>
                  </a:lnTo>
                  <a:lnTo>
                    <a:pt x="2999708" y="0"/>
                  </a:lnTo>
                  <a:close/>
                </a:path>
              </a:pathLst>
            </a:custGeom>
            <a:solidFill>
              <a:schemeClr val="accent6">
                <a:lumMod val="60000"/>
                <a:lumOff val="40000"/>
              </a:schemeClr>
            </a:solidFill>
          </p:spPr>
          <p:txBody>
            <a:bodyPr wrap="square" lIns="0" tIns="0" rIns="0" bIns="0" rtlCol="0"/>
            <a:lstStyle/>
            <a:p>
              <a:endParaRPr/>
            </a:p>
          </p:txBody>
        </p:sp>
        <p:sp>
          <p:nvSpPr>
            <p:cNvPr id="6" name="object 6"/>
            <p:cNvSpPr/>
            <p:nvPr/>
          </p:nvSpPr>
          <p:spPr>
            <a:xfrm>
              <a:off x="577773" y="4812474"/>
              <a:ext cx="3131185" cy="2134458"/>
            </a:xfrm>
            <a:custGeom>
              <a:avLst/>
              <a:gdLst/>
              <a:ahLst/>
              <a:cxnLst/>
              <a:rect l="l" t="t" r="r" b="b"/>
              <a:pathLst>
                <a:path w="3131185" h="2386329">
                  <a:moveTo>
                    <a:pt x="3130969" y="0"/>
                  </a:moveTo>
                  <a:lnTo>
                    <a:pt x="0" y="0"/>
                  </a:lnTo>
                  <a:lnTo>
                    <a:pt x="0" y="2241753"/>
                  </a:lnTo>
                  <a:lnTo>
                    <a:pt x="7372" y="2287140"/>
                  </a:lnTo>
                  <a:lnTo>
                    <a:pt x="27876" y="2326651"/>
                  </a:lnTo>
                  <a:lnTo>
                    <a:pt x="59094" y="2357869"/>
                  </a:lnTo>
                  <a:lnTo>
                    <a:pt x="98605" y="2378373"/>
                  </a:lnTo>
                  <a:lnTo>
                    <a:pt x="143992" y="2385745"/>
                  </a:lnTo>
                  <a:lnTo>
                    <a:pt x="2986963" y="2385745"/>
                  </a:lnTo>
                  <a:lnTo>
                    <a:pt x="3032352" y="2378373"/>
                  </a:lnTo>
                  <a:lnTo>
                    <a:pt x="3071866" y="2357869"/>
                  </a:lnTo>
                  <a:lnTo>
                    <a:pt x="3103088" y="2326651"/>
                  </a:lnTo>
                  <a:lnTo>
                    <a:pt x="3123595" y="2287140"/>
                  </a:lnTo>
                  <a:lnTo>
                    <a:pt x="3130969" y="2241753"/>
                  </a:lnTo>
                  <a:lnTo>
                    <a:pt x="3130969" y="0"/>
                  </a:lnTo>
                  <a:close/>
                </a:path>
              </a:pathLst>
            </a:custGeom>
            <a:solidFill>
              <a:srgbClr val="FFFFFF"/>
            </a:solidFill>
            <a:ln>
              <a:solidFill>
                <a:schemeClr val="bg1">
                  <a:lumMod val="95000"/>
                </a:schemeClr>
              </a:solidFill>
            </a:ln>
            <a:effectLst/>
          </p:spPr>
          <p:txBody>
            <a:bodyPr wrap="square" lIns="0" tIns="0" rIns="0" bIns="0" rtlCol="0"/>
            <a:lstStyle/>
            <a:p>
              <a:endParaRPr dirty="0"/>
            </a:p>
          </p:txBody>
        </p:sp>
      </p:grpSp>
      <p:sp>
        <p:nvSpPr>
          <p:cNvPr id="7" name="object 7"/>
          <p:cNvSpPr txBox="1"/>
          <p:nvPr/>
        </p:nvSpPr>
        <p:spPr>
          <a:xfrm>
            <a:off x="1082805" y="2035175"/>
            <a:ext cx="2120900" cy="482600"/>
          </a:xfrm>
          <a:prstGeom prst="rect">
            <a:avLst/>
          </a:prstGeom>
        </p:spPr>
        <p:txBody>
          <a:bodyPr vert="horz" wrap="square" lIns="0" tIns="12700" rIns="0" bIns="0" rtlCol="0">
            <a:spAutoFit/>
          </a:bodyPr>
          <a:lstStyle/>
          <a:p>
            <a:pPr marL="12700">
              <a:lnSpc>
                <a:spcPct val="100000"/>
              </a:lnSpc>
              <a:spcBef>
                <a:spcPts val="100"/>
              </a:spcBef>
            </a:pPr>
            <a:r>
              <a:rPr sz="3000" spc="-75" dirty="0">
                <a:solidFill>
                  <a:srgbClr val="FFFFFF"/>
                </a:solidFill>
                <a:latin typeface="HGP創英角ｺﾞｼｯｸUB"/>
                <a:cs typeface="HGP創英角ｺﾞｼｯｸUB"/>
              </a:rPr>
              <a:t>健康 ： ４５％</a:t>
            </a:r>
            <a:endParaRPr sz="3000" dirty="0">
              <a:latin typeface="HGP創英角ｺﾞｼｯｸUB"/>
              <a:cs typeface="HGP創英角ｺﾞｼｯｸUB"/>
            </a:endParaRPr>
          </a:p>
        </p:txBody>
      </p:sp>
      <p:sp>
        <p:nvSpPr>
          <p:cNvPr id="8" name="object 8"/>
          <p:cNvSpPr txBox="1"/>
          <p:nvPr/>
        </p:nvSpPr>
        <p:spPr>
          <a:xfrm>
            <a:off x="835155" y="5042951"/>
            <a:ext cx="26162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体調不良や痛みをなかなか</a:t>
            </a:r>
            <a:endParaRPr sz="1700">
              <a:latin typeface="BIZ UDゴシック"/>
              <a:cs typeface="BIZ UDゴシック"/>
            </a:endParaRPr>
          </a:p>
        </p:txBody>
      </p:sp>
      <p:sp>
        <p:nvSpPr>
          <p:cNvPr id="9" name="object 9"/>
          <p:cNvSpPr txBox="1"/>
          <p:nvPr/>
        </p:nvSpPr>
        <p:spPr>
          <a:xfrm>
            <a:off x="835155" y="5450786"/>
            <a:ext cx="26162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伝えられないペットだから</a:t>
            </a:r>
            <a:endParaRPr sz="1700">
              <a:latin typeface="BIZ UDゴシック"/>
              <a:cs typeface="BIZ UDゴシック"/>
            </a:endParaRPr>
          </a:p>
        </p:txBody>
      </p:sp>
      <p:sp>
        <p:nvSpPr>
          <p:cNvPr id="10" name="object 10"/>
          <p:cNvSpPr txBox="1"/>
          <p:nvPr/>
        </p:nvSpPr>
        <p:spPr>
          <a:xfrm>
            <a:off x="835155" y="5858622"/>
            <a:ext cx="26162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こそ、その健康について心</a:t>
            </a:r>
            <a:endParaRPr sz="1700" dirty="0">
              <a:latin typeface="BIZ UDゴシック"/>
              <a:cs typeface="BIZ UDゴシック"/>
            </a:endParaRPr>
          </a:p>
        </p:txBody>
      </p:sp>
      <p:sp>
        <p:nvSpPr>
          <p:cNvPr id="11" name="object 11"/>
          <p:cNvSpPr txBox="1"/>
          <p:nvPr/>
        </p:nvSpPr>
        <p:spPr>
          <a:xfrm>
            <a:off x="835155" y="6266457"/>
            <a:ext cx="26162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配する飼い主さんが多い。</a:t>
            </a:r>
            <a:endParaRPr sz="1700">
              <a:latin typeface="BIZ UDゴシック"/>
              <a:cs typeface="BIZ UDゴシック"/>
            </a:endParaRPr>
          </a:p>
        </p:txBody>
      </p:sp>
      <p:grpSp>
        <p:nvGrpSpPr>
          <p:cNvPr id="12" name="object 12"/>
          <p:cNvGrpSpPr/>
          <p:nvPr/>
        </p:nvGrpSpPr>
        <p:grpSpPr>
          <a:xfrm>
            <a:off x="3891660" y="1527175"/>
            <a:ext cx="3128010" cy="5867399"/>
            <a:chOff x="3891660" y="1726577"/>
            <a:chExt cx="3128010" cy="5661098"/>
          </a:xfrm>
          <a:effectLst>
            <a:outerShdw blurRad="50800" dist="38100" dir="2700000" algn="tl" rotWithShape="0">
              <a:prstClr val="black">
                <a:alpha val="40000"/>
              </a:prstClr>
            </a:outerShdw>
          </a:effectLst>
        </p:grpSpPr>
        <p:pic>
          <p:nvPicPr>
            <p:cNvPr id="13" name="object 13"/>
            <p:cNvPicPr/>
            <p:nvPr/>
          </p:nvPicPr>
          <p:blipFill>
            <a:blip r:embed="rId3" cstate="print"/>
            <a:stretch>
              <a:fillRect/>
            </a:stretch>
          </p:blipFill>
          <p:spPr>
            <a:xfrm>
              <a:off x="3891660" y="2426741"/>
              <a:ext cx="3127819" cy="2385733"/>
            </a:xfrm>
            <a:prstGeom prst="rect">
              <a:avLst/>
            </a:prstGeom>
          </p:spPr>
        </p:pic>
        <p:sp>
          <p:nvSpPr>
            <p:cNvPr id="14" name="object 14"/>
            <p:cNvSpPr/>
            <p:nvPr/>
          </p:nvSpPr>
          <p:spPr>
            <a:xfrm>
              <a:off x="3891660" y="1726577"/>
              <a:ext cx="3128010" cy="700405"/>
            </a:xfrm>
            <a:custGeom>
              <a:avLst/>
              <a:gdLst/>
              <a:ahLst/>
              <a:cxnLst/>
              <a:rect l="l" t="t" r="r" b="b"/>
              <a:pathLst>
                <a:path w="3128009" h="700405">
                  <a:moveTo>
                    <a:pt x="2996571" y="0"/>
                  </a:moveTo>
                  <a:lnTo>
                    <a:pt x="128111" y="0"/>
                  </a:lnTo>
                  <a:lnTo>
                    <a:pt x="95468" y="5302"/>
                  </a:lnTo>
                  <a:lnTo>
                    <a:pt x="55957" y="25806"/>
                  </a:lnTo>
                  <a:lnTo>
                    <a:pt x="24739" y="57023"/>
                  </a:lnTo>
                  <a:lnTo>
                    <a:pt x="4235" y="96535"/>
                  </a:lnTo>
                  <a:lnTo>
                    <a:pt x="0" y="122610"/>
                  </a:lnTo>
                  <a:lnTo>
                    <a:pt x="0" y="700163"/>
                  </a:lnTo>
                  <a:lnTo>
                    <a:pt x="3127819" y="700163"/>
                  </a:lnTo>
                  <a:lnTo>
                    <a:pt x="3127819" y="141922"/>
                  </a:lnTo>
                  <a:lnTo>
                    <a:pt x="3120447" y="96535"/>
                  </a:lnTo>
                  <a:lnTo>
                    <a:pt x="3099942" y="57023"/>
                  </a:lnTo>
                  <a:lnTo>
                    <a:pt x="3068725" y="25806"/>
                  </a:lnTo>
                  <a:lnTo>
                    <a:pt x="3029213" y="5302"/>
                  </a:lnTo>
                  <a:lnTo>
                    <a:pt x="2996571" y="0"/>
                  </a:lnTo>
                  <a:close/>
                </a:path>
              </a:pathLst>
            </a:custGeom>
            <a:solidFill>
              <a:srgbClr val="EA5413"/>
            </a:solidFill>
          </p:spPr>
          <p:txBody>
            <a:bodyPr wrap="square" lIns="0" tIns="0" rIns="0" bIns="0" rtlCol="0"/>
            <a:lstStyle/>
            <a:p>
              <a:endParaRPr/>
            </a:p>
          </p:txBody>
        </p:sp>
        <p:sp>
          <p:nvSpPr>
            <p:cNvPr id="15" name="object 15"/>
            <p:cNvSpPr/>
            <p:nvPr/>
          </p:nvSpPr>
          <p:spPr>
            <a:xfrm>
              <a:off x="3891660" y="4812473"/>
              <a:ext cx="3128010" cy="2575202"/>
            </a:xfrm>
            <a:custGeom>
              <a:avLst/>
              <a:gdLst/>
              <a:ahLst/>
              <a:cxnLst/>
              <a:rect l="l" t="t" r="r" b="b"/>
              <a:pathLst>
                <a:path w="3128009" h="2386329">
                  <a:moveTo>
                    <a:pt x="3127819" y="0"/>
                  </a:moveTo>
                  <a:lnTo>
                    <a:pt x="0" y="0"/>
                  </a:lnTo>
                  <a:lnTo>
                    <a:pt x="0" y="2261065"/>
                  </a:lnTo>
                  <a:lnTo>
                    <a:pt x="24739" y="2326651"/>
                  </a:lnTo>
                  <a:lnTo>
                    <a:pt x="55957" y="2357869"/>
                  </a:lnTo>
                  <a:lnTo>
                    <a:pt x="95468" y="2378373"/>
                  </a:lnTo>
                  <a:lnTo>
                    <a:pt x="140855" y="2385745"/>
                  </a:lnTo>
                  <a:lnTo>
                    <a:pt x="2983826" y="2385745"/>
                  </a:lnTo>
                  <a:lnTo>
                    <a:pt x="3029213" y="2378373"/>
                  </a:lnTo>
                  <a:lnTo>
                    <a:pt x="3068725" y="2357869"/>
                  </a:lnTo>
                  <a:lnTo>
                    <a:pt x="3099942" y="2326651"/>
                  </a:lnTo>
                  <a:lnTo>
                    <a:pt x="3120447" y="2287140"/>
                  </a:lnTo>
                  <a:lnTo>
                    <a:pt x="3127819" y="2241753"/>
                  </a:lnTo>
                  <a:lnTo>
                    <a:pt x="3127819" y="0"/>
                  </a:lnTo>
                  <a:close/>
                </a:path>
              </a:pathLst>
            </a:custGeom>
            <a:solidFill>
              <a:srgbClr val="FFFFFF"/>
            </a:solidFill>
            <a:effectLst>
              <a:outerShdw blurRad="50800" dist="38100" dir="2700000" algn="tl" rotWithShape="0">
                <a:prstClr val="black">
                  <a:alpha val="40000"/>
                </a:prstClr>
              </a:outerShdw>
            </a:effectLst>
          </p:spPr>
          <p:txBody>
            <a:bodyPr wrap="square" lIns="0" tIns="0" rIns="0" bIns="0" rtlCol="0"/>
            <a:lstStyle/>
            <a:p>
              <a:endParaRPr/>
            </a:p>
          </p:txBody>
        </p:sp>
      </p:grpSp>
      <p:sp>
        <p:nvSpPr>
          <p:cNvPr id="16" name="object 16"/>
          <p:cNvSpPr txBox="1"/>
          <p:nvPr/>
        </p:nvSpPr>
        <p:spPr>
          <a:xfrm>
            <a:off x="4410093" y="1654175"/>
            <a:ext cx="2094230" cy="482600"/>
          </a:xfrm>
          <a:prstGeom prst="rect">
            <a:avLst/>
          </a:prstGeom>
        </p:spPr>
        <p:txBody>
          <a:bodyPr vert="horz" wrap="square" lIns="0" tIns="12700" rIns="0" bIns="0" rtlCol="0">
            <a:spAutoFit/>
          </a:bodyPr>
          <a:lstStyle/>
          <a:p>
            <a:pPr marL="12700">
              <a:lnSpc>
                <a:spcPct val="100000"/>
              </a:lnSpc>
              <a:spcBef>
                <a:spcPts val="100"/>
              </a:spcBef>
            </a:pPr>
            <a:r>
              <a:rPr sz="3000" spc="-75" dirty="0">
                <a:solidFill>
                  <a:srgbClr val="FFFFFF"/>
                </a:solidFill>
                <a:latin typeface="HGP創英角ｺﾞｼｯｸUB"/>
                <a:cs typeface="HGP創英角ｺﾞｼｯｸUB"/>
              </a:rPr>
              <a:t>臭い ： ３０％</a:t>
            </a:r>
            <a:endParaRPr sz="3000" dirty="0">
              <a:latin typeface="HGP創英角ｺﾞｼｯｸUB"/>
              <a:cs typeface="HGP創英角ｺﾞｼｯｸUB"/>
            </a:endParaRPr>
          </a:p>
        </p:txBody>
      </p:sp>
      <p:sp>
        <p:nvSpPr>
          <p:cNvPr id="17" name="object 17"/>
          <p:cNvSpPr txBox="1"/>
          <p:nvPr/>
        </p:nvSpPr>
        <p:spPr>
          <a:xfrm>
            <a:off x="4041099" y="5042958"/>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体臭、口臭、排泄物臭などの</a:t>
            </a:r>
            <a:endParaRPr sz="1700">
              <a:latin typeface="BIZ UDゴシック"/>
              <a:cs typeface="BIZ UDゴシック"/>
            </a:endParaRPr>
          </a:p>
        </p:txBody>
      </p:sp>
      <p:sp>
        <p:nvSpPr>
          <p:cNvPr id="18" name="object 18"/>
          <p:cNvSpPr txBox="1"/>
          <p:nvPr/>
        </p:nvSpPr>
        <p:spPr>
          <a:xfrm>
            <a:off x="4041099" y="5450793"/>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ペットと暮らしていると、避</a:t>
            </a:r>
            <a:endParaRPr sz="1700">
              <a:latin typeface="BIZ UDゴシック"/>
              <a:cs typeface="BIZ UDゴシック"/>
            </a:endParaRPr>
          </a:p>
        </p:txBody>
      </p:sp>
      <p:sp>
        <p:nvSpPr>
          <p:cNvPr id="19" name="object 19"/>
          <p:cNvSpPr txBox="1"/>
          <p:nvPr/>
        </p:nvSpPr>
        <p:spPr>
          <a:xfrm>
            <a:off x="4041099" y="5858628"/>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けては通れないニオイを気に</a:t>
            </a:r>
            <a:endParaRPr sz="1700">
              <a:latin typeface="BIZ UDゴシック"/>
              <a:cs typeface="BIZ UDゴシック"/>
            </a:endParaRPr>
          </a:p>
        </p:txBody>
      </p:sp>
      <p:sp>
        <p:nvSpPr>
          <p:cNvPr id="20" name="object 20"/>
          <p:cNvSpPr txBox="1"/>
          <p:nvPr/>
        </p:nvSpPr>
        <p:spPr>
          <a:xfrm>
            <a:off x="4041099" y="6266463"/>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されるが飼い主さんが多い。</a:t>
            </a:r>
            <a:endParaRPr sz="1700">
              <a:latin typeface="BIZ UDゴシック"/>
              <a:cs typeface="BIZ UDゴシック"/>
            </a:endParaRPr>
          </a:p>
        </p:txBody>
      </p:sp>
      <p:grpSp>
        <p:nvGrpSpPr>
          <p:cNvPr id="21" name="object 21"/>
          <p:cNvGrpSpPr/>
          <p:nvPr/>
        </p:nvGrpSpPr>
        <p:grpSpPr>
          <a:xfrm>
            <a:off x="7199261" y="1984375"/>
            <a:ext cx="3131185" cy="4974403"/>
            <a:chOff x="7199261" y="1726577"/>
            <a:chExt cx="3131185" cy="5220355"/>
          </a:xfrm>
        </p:grpSpPr>
        <p:pic>
          <p:nvPicPr>
            <p:cNvPr id="22" name="object 22"/>
            <p:cNvPicPr/>
            <p:nvPr/>
          </p:nvPicPr>
          <p:blipFill>
            <a:blip r:embed="rId4" cstate="print"/>
            <a:stretch>
              <a:fillRect/>
            </a:stretch>
          </p:blipFill>
          <p:spPr>
            <a:xfrm>
              <a:off x="7199261" y="2426741"/>
              <a:ext cx="3130969" cy="2385733"/>
            </a:xfrm>
            <a:prstGeom prst="rect">
              <a:avLst/>
            </a:prstGeom>
          </p:spPr>
        </p:pic>
        <p:sp>
          <p:nvSpPr>
            <p:cNvPr id="23" name="object 23"/>
            <p:cNvSpPr/>
            <p:nvPr/>
          </p:nvSpPr>
          <p:spPr>
            <a:xfrm>
              <a:off x="7199261" y="1726577"/>
              <a:ext cx="3131185" cy="700405"/>
            </a:xfrm>
            <a:custGeom>
              <a:avLst/>
              <a:gdLst/>
              <a:ahLst/>
              <a:cxnLst/>
              <a:rect l="l" t="t" r="r" b="b"/>
              <a:pathLst>
                <a:path w="3131184" h="700405">
                  <a:moveTo>
                    <a:pt x="2999720" y="0"/>
                  </a:moveTo>
                  <a:lnTo>
                    <a:pt x="131248" y="0"/>
                  </a:lnTo>
                  <a:lnTo>
                    <a:pt x="98605" y="5302"/>
                  </a:lnTo>
                  <a:lnTo>
                    <a:pt x="59094" y="25806"/>
                  </a:lnTo>
                  <a:lnTo>
                    <a:pt x="27876" y="57023"/>
                  </a:lnTo>
                  <a:lnTo>
                    <a:pt x="7372" y="96535"/>
                  </a:lnTo>
                  <a:lnTo>
                    <a:pt x="0" y="141922"/>
                  </a:lnTo>
                  <a:lnTo>
                    <a:pt x="0" y="700163"/>
                  </a:lnTo>
                  <a:lnTo>
                    <a:pt x="3130969" y="700163"/>
                  </a:lnTo>
                  <a:lnTo>
                    <a:pt x="3130969" y="141922"/>
                  </a:lnTo>
                  <a:lnTo>
                    <a:pt x="3123596" y="96535"/>
                  </a:lnTo>
                  <a:lnTo>
                    <a:pt x="3103092" y="57023"/>
                  </a:lnTo>
                  <a:lnTo>
                    <a:pt x="3071875" y="25806"/>
                  </a:lnTo>
                  <a:lnTo>
                    <a:pt x="3032363" y="5302"/>
                  </a:lnTo>
                  <a:lnTo>
                    <a:pt x="2999720" y="0"/>
                  </a:lnTo>
                  <a:close/>
                </a:path>
              </a:pathLst>
            </a:custGeom>
            <a:solidFill>
              <a:schemeClr val="accent6">
                <a:lumMod val="60000"/>
                <a:lumOff val="40000"/>
              </a:schemeClr>
            </a:solidFill>
          </p:spPr>
          <p:txBody>
            <a:bodyPr wrap="square" lIns="0" tIns="0" rIns="0" bIns="0" rtlCol="0"/>
            <a:lstStyle/>
            <a:p>
              <a:endParaRPr/>
            </a:p>
          </p:txBody>
        </p:sp>
        <p:sp>
          <p:nvSpPr>
            <p:cNvPr id="24" name="object 24"/>
            <p:cNvSpPr/>
            <p:nvPr/>
          </p:nvSpPr>
          <p:spPr>
            <a:xfrm>
              <a:off x="7199261" y="4812474"/>
              <a:ext cx="3131185" cy="2134458"/>
            </a:xfrm>
            <a:custGeom>
              <a:avLst/>
              <a:gdLst/>
              <a:ahLst/>
              <a:cxnLst/>
              <a:rect l="l" t="t" r="r" b="b"/>
              <a:pathLst>
                <a:path w="3131184" h="2386329">
                  <a:moveTo>
                    <a:pt x="3130969" y="0"/>
                  </a:moveTo>
                  <a:lnTo>
                    <a:pt x="0" y="0"/>
                  </a:lnTo>
                  <a:lnTo>
                    <a:pt x="0" y="2241753"/>
                  </a:lnTo>
                  <a:lnTo>
                    <a:pt x="7372" y="2287140"/>
                  </a:lnTo>
                  <a:lnTo>
                    <a:pt x="27876" y="2326651"/>
                  </a:lnTo>
                  <a:lnTo>
                    <a:pt x="59094" y="2357869"/>
                  </a:lnTo>
                  <a:lnTo>
                    <a:pt x="98605" y="2378373"/>
                  </a:lnTo>
                  <a:lnTo>
                    <a:pt x="143992" y="2385745"/>
                  </a:lnTo>
                  <a:lnTo>
                    <a:pt x="2986976" y="2385745"/>
                  </a:lnTo>
                  <a:lnTo>
                    <a:pt x="3032363" y="2378373"/>
                  </a:lnTo>
                  <a:lnTo>
                    <a:pt x="3071875" y="2357869"/>
                  </a:lnTo>
                  <a:lnTo>
                    <a:pt x="3103092" y="2326651"/>
                  </a:lnTo>
                  <a:lnTo>
                    <a:pt x="3123596" y="2287140"/>
                  </a:lnTo>
                  <a:lnTo>
                    <a:pt x="3130969" y="2241753"/>
                  </a:lnTo>
                  <a:lnTo>
                    <a:pt x="3130969" y="0"/>
                  </a:lnTo>
                  <a:close/>
                </a:path>
              </a:pathLst>
            </a:custGeom>
            <a:solidFill>
              <a:srgbClr val="FFFFFF"/>
            </a:solidFill>
            <a:ln>
              <a:solidFill>
                <a:schemeClr val="bg1">
                  <a:lumMod val="95000"/>
                </a:schemeClr>
              </a:solidFill>
            </a:ln>
            <a:effectLst/>
          </p:spPr>
          <p:txBody>
            <a:bodyPr wrap="square" lIns="0" tIns="0" rIns="0" bIns="0" rtlCol="0"/>
            <a:lstStyle/>
            <a:p>
              <a:endParaRPr dirty="0"/>
            </a:p>
          </p:txBody>
        </p:sp>
      </p:grpSp>
      <p:sp>
        <p:nvSpPr>
          <p:cNvPr id="25" name="object 25"/>
          <p:cNvSpPr txBox="1"/>
          <p:nvPr/>
        </p:nvSpPr>
        <p:spPr>
          <a:xfrm>
            <a:off x="7704292" y="2035175"/>
            <a:ext cx="2120900" cy="482600"/>
          </a:xfrm>
          <a:prstGeom prst="rect">
            <a:avLst/>
          </a:prstGeom>
        </p:spPr>
        <p:txBody>
          <a:bodyPr vert="horz" wrap="square" lIns="0" tIns="12700" rIns="0" bIns="0" rtlCol="0">
            <a:spAutoFit/>
          </a:bodyPr>
          <a:lstStyle/>
          <a:p>
            <a:pPr marL="12700">
              <a:lnSpc>
                <a:spcPct val="100000"/>
              </a:lnSpc>
              <a:spcBef>
                <a:spcPts val="100"/>
              </a:spcBef>
            </a:pPr>
            <a:r>
              <a:rPr sz="3000" spc="-75" dirty="0">
                <a:solidFill>
                  <a:srgbClr val="FFFFFF"/>
                </a:solidFill>
                <a:latin typeface="HGP創英角ｺﾞｼｯｸUB"/>
                <a:cs typeface="HGP創英角ｺﾞｼｯｸUB"/>
              </a:rPr>
              <a:t>留守 ： ２５％</a:t>
            </a:r>
            <a:endParaRPr sz="3000" dirty="0">
              <a:latin typeface="HGP創英角ｺﾞｼｯｸUB"/>
              <a:cs typeface="HGP創英角ｺﾞｼｯｸUB"/>
            </a:endParaRPr>
          </a:p>
        </p:txBody>
      </p:sp>
      <p:sp>
        <p:nvSpPr>
          <p:cNvPr id="26" name="object 26"/>
          <p:cNvSpPr txBox="1"/>
          <p:nvPr/>
        </p:nvSpPr>
        <p:spPr>
          <a:xfrm>
            <a:off x="7348692" y="5042958"/>
            <a:ext cx="2832100" cy="284480"/>
          </a:xfrm>
          <a:prstGeom prst="rect">
            <a:avLst/>
          </a:prstGeom>
        </p:spPr>
        <p:txBody>
          <a:bodyPr vert="horz" wrap="square" lIns="0" tIns="12700" rIns="0" bIns="0" rtlCol="0">
            <a:spAutoFit/>
          </a:bodyPr>
          <a:lstStyle/>
          <a:p>
            <a:pPr marL="12700">
              <a:lnSpc>
                <a:spcPct val="100000"/>
              </a:lnSpc>
              <a:spcBef>
                <a:spcPts val="100"/>
              </a:spcBef>
            </a:pPr>
            <a:r>
              <a:rPr sz="1700" spc="-110" dirty="0">
                <a:solidFill>
                  <a:srgbClr val="3D3939"/>
                </a:solidFill>
                <a:latin typeface="BIZ UDゴシック"/>
                <a:cs typeface="BIZ UDゴシック"/>
              </a:rPr>
              <a:t>人間の </a:t>
            </a:r>
            <a:r>
              <a:rPr sz="1700" dirty="0">
                <a:solidFill>
                  <a:srgbClr val="3D3939"/>
                </a:solidFill>
                <a:latin typeface="BIZ UDゴシック"/>
                <a:cs typeface="BIZ UDゴシック"/>
              </a:rPr>
              <a:t>1</a:t>
            </a:r>
            <a:r>
              <a:rPr sz="1700" spc="-55" dirty="0">
                <a:solidFill>
                  <a:srgbClr val="3D3939"/>
                </a:solidFill>
                <a:latin typeface="BIZ UDゴシック"/>
                <a:cs typeface="BIZ UDゴシック"/>
              </a:rPr>
              <a:t> 時間は犬にとっての</a:t>
            </a:r>
            <a:endParaRPr sz="1700">
              <a:latin typeface="BIZ UDゴシック"/>
              <a:cs typeface="BIZ UDゴシック"/>
            </a:endParaRPr>
          </a:p>
        </p:txBody>
      </p:sp>
      <p:sp>
        <p:nvSpPr>
          <p:cNvPr id="27" name="object 27"/>
          <p:cNvSpPr txBox="1"/>
          <p:nvPr/>
        </p:nvSpPr>
        <p:spPr>
          <a:xfrm>
            <a:off x="7348692" y="5450793"/>
            <a:ext cx="2778125" cy="284480"/>
          </a:xfrm>
          <a:prstGeom prst="rect">
            <a:avLst/>
          </a:prstGeom>
        </p:spPr>
        <p:txBody>
          <a:bodyPr vert="horz" wrap="square" lIns="0" tIns="12700" rIns="0" bIns="0" rtlCol="0">
            <a:spAutoFit/>
          </a:bodyPr>
          <a:lstStyle/>
          <a:p>
            <a:pPr marL="12700">
              <a:lnSpc>
                <a:spcPct val="100000"/>
              </a:lnSpc>
              <a:spcBef>
                <a:spcPts val="100"/>
              </a:spcBef>
            </a:pPr>
            <a:r>
              <a:rPr sz="1700" dirty="0">
                <a:solidFill>
                  <a:srgbClr val="3D3939"/>
                </a:solidFill>
                <a:latin typeface="BIZ UDゴシック"/>
                <a:cs typeface="BIZ UDゴシック"/>
              </a:rPr>
              <a:t>3</a:t>
            </a:r>
            <a:r>
              <a:rPr sz="1700" spc="-425" dirty="0">
                <a:solidFill>
                  <a:srgbClr val="3D3939"/>
                </a:solidFill>
                <a:latin typeface="BIZ UDゴシック"/>
                <a:cs typeface="BIZ UDゴシック"/>
              </a:rPr>
              <a:t> </a:t>
            </a:r>
            <a:r>
              <a:rPr sz="1700" dirty="0">
                <a:solidFill>
                  <a:srgbClr val="3D3939"/>
                </a:solidFill>
                <a:latin typeface="BIZ UDゴシック"/>
                <a:cs typeface="BIZ UDゴシック"/>
              </a:rPr>
              <a:t>～</a:t>
            </a:r>
            <a:r>
              <a:rPr sz="1700" spc="-425" dirty="0">
                <a:solidFill>
                  <a:srgbClr val="3D3939"/>
                </a:solidFill>
                <a:latin typeface="BIZ UDゴシック"/>
                <a:cs typeface="BIZ UDゴシック"/>
              </a:rPr>
              <a:t> </a:t>
            </a:r>
            <a:r>
              <a:rPr sz="1700" dirty="0">
                <a:solidFill>
                  <a:srgbClr val="3D3939"/>
                </a:solidFill>
                <a:latin typeface="BIZ UDゴシック"/>
                <a:cs typeface="BIZ UDゴシック"/>
              </a:rPr>
              <a:t>4</a:t>
            </a:r>
            <a:r>
              <a:rPr sz="1700" spc="-50" dirty="0">
                <a:solidFill>
                  <a:srgbClr val="3D3939"/>
                </a:solidFill>
                <a:latin typeface="BIZ UDゴシック"/>
                <a:cs typeface="BIZ UDゴシック"/>
              </a:rPr>
              <a:t> 時間であると言われて</a:t>
            </a:r>
            <a:endParaRPr sz="1700">
              <a:latin typeface="BIZ UDゴシック"/>
              <a:cs typeface="BIZ UDゴシック"/>
            </a:endParaRPr>
          </a:p>
        </p:txBody>
      </p:sp>
      <p:sp>
        <p:nvSpPr>
          <p:cNvPr id="28" name="object 28"/>
          <p:cNvSpPr txBox="1"/>
          <p:nvPr/>
        </p:nvSpPr>
        <p:spPr>
          <a:xfrm>
            <a:off x="7348692" y="5858628"/>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います。だからこそ寂しくな</a:t>
            </a:r>
            <a:endParaRPr sz="1700" dirty="0">
              <a:latin typeface="BIZ UDゴシック"/>
              <a:cs typeface="BIZ UDゴシック"/>
            </a:endParaRPr>
          </a:p>
        </p:txBody>
      </p:sp>
      <p:sp>
        <p:nvSpPr>
          <p:cNvPr id="29" name="object 29"/>
          <p:cNvSpPr txBox="1"/>
          <p:nvPr/>
        </p:nvSpPr>
        <p:spPr>
          <a:xfrm>
            <a:off x="7348692" y="6266463"/>
            <a:ext cx="2832100" cy="284480"/>
          </a:xfrm>
          <a:prstGeom prst="rect">
            <a:avLst/>
          </a:prstGeom>
        </p:spPr>
        <p:txBody>
          <a:bodyPr vert="horz" wrap="square" lIns="0" tIns="12700" rIns="0" bIns="0" rtlCol="0">
            <a:spAutoFit/>
          </a:bodyPr>
          <a:lstStyle/>
          <a:p>
            <a:pPr marL="12700">
              <a:lnSpc>
                <a:spcPct val="100000"/>
              </a:lnSpc>
              <a:spcBef>
                <a:spcPts val="100"/>
              </a:spcBef>
            </a:pPr>
            <a:r>
              <a:rPr sz="1700" spc="-5" dirty="0">
                <a:solidFill>
                  <a:srgbClr val="3D3939"/>
                </a:solidFill>
                <a:latin typeface="BIZ UDゴシック"/>
                <a:cs typeface="BIZ UDゴシック"/>
              </a:rPr>
              <a:t>いか、心配される飼い主さん</a:t>
            </a:r>
            <a:endParaRPr sz="1700">
              <a:latin typeface="BIZ UDゴシック"/>
              <a:cs typeface="BIZ UDゴシック"/>
            </a:endParaRPr>
          </a:p>
        </p:txBody>
      </p:sp>
      <p:sp>
        <p:nvSpPr>
          <p:cNvPr id="30" name="object 30"/>
          <p:cNvSpPr txBox="1"/>
          <p:nvPr/>
        </p:nvSpPr>
        <p:spPr>
          <a:xfrm>
            <a:off x="7348692" y="6674298"/>
            <a:ext cx="889000" cy="284480"/>
          </a:xfrm>
          <a:prstGeom prst="rect">
            <a:avLst/>
          </a:prstGeom>
        </p:spPr>
        <p:txBody>
          <a:bodyPr vert="horz" wrap="square" lIns="0" tIns="12700" rIns="0" bIns="0" rtlCol="0">
            <a:spAutoFit/>
          </a:bodyPr>
          <a:lstStyle/>
          <a:p>
            <a:pPr marL="12700">
              <a:lnSpc>
                <a:spcPct val="100000"/>
              </a:lnSpc>
              <a:spcBef>
                <a:spcPts val="100"/>
              </a:spcBef>
            </a:pPr>
            <a:r>
              <a:rPr sz="1700" spc="-15" dirty="0">
                <a:solidFill>
                  <a:srgbClr val="3D3939"/>
                </a:solidFill>
                <a:latin typeface="BIZ UDゴシック"/>
                <a:cs typeface="BIZ UDゴシック"/>
              </a:rPr>
              <a:t>が多い。</a:t>
            </a:r>
            <a:endParaRPr sz="1700">
              <a:latin typeface="BIZ UDゴシック"/>
              <a:cs typeface="BIZ UDゴシック"/>
            </a:endParaRPr>
          </a:p>
        </p:txBody>
      </p:sp>
    </p:spTree>
    <p:extLst>
      <p:ext uri="{BB962C8B-B14F-4D97-AF65-F5344CB8AC3E}">
        <p14:creationId xmlns:p14="http://schemas.microsoft.com/office/powerpoint/2010/main" val="3156323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19"/>
            <a:ext cx="5825783" cy="474489"/>
          </a:xfrm>
          <a:prstGeom prst="rect">
            <a:avLst/>
          </a:prstGeom>
        </p:spPr>
        <p:txBody>
          <a:bodyPr vert="horz" wrap="square" lIns="0" tIns="12700" rIns="0" bIns="0" rtlCol="0">
            <a:spAutoFit/>
          </a:bodyPr>
          <a:lstStyle/>
          <a:p>
            <a:pPr marL="12700">
              <a:lnSpc>
                <a:spcPct val="100000"/>
              </a:lnSpc>
              <a:spcBef>
                <a:spcPts val="100"/>
              </a:spcBef>
            </a:pPr>
            <a:r>
              <a:rPr lang="ja-JP" altLang="en-US" spc="505" dirty="0"/>
              <a:t>犬の臭いケア歯磨き粉を販売</a:t>
            </a:r>
            <a:endParaRPr spc="505" dirty="0"/>
          </a:p>
        </p:txBody>
      </p:sp>
      <p:pic>
        <p:nvPicPr>
          <p:cNvPr id="34" name="図 33">
            <a:extLst>
              <a:ext uri="{FF2B5EF4-FFF2-40B4-BE49-F238E27FC236}">
                <a16:creationId xmlns:a16="http://schemas.microsoft.com/office/drawing/2014/main" id="{93DE9357-A702-36D3-5245-43B398AF8CAD}"/>
              </a:ext>
            </a:extLst>
          </p:cNvPr>
          <p:cNvPicPr>
            <a:picLocks noChangeAspect="1"/>
          </p:cNvPicPr>
          <p:nvPr/>
        </p:nvPicPr>
        <p:blipFill>
          <a:blip r:embed="rId2"/>
          <a:stretch>
            <a:fillRect/>
          </a:stretch>
        </p:blipFill>
        <p:spPr>
          <a:xfrm>
            <a:off x="-6350" y="1527174"/>
            <a:ext cx="3540715" cy="6251575"/>
          </a:xfrm>
          <a:prstGeom prst="rect">
            <a:avLst/>
          </a:prstGeom>
        </p:spPr>
      </p:pic>
      <p:pic>
        <p:nvPicPr>
          <p:cNvPr id="36" name="図 35">
            <a:extLst>
              <a:ext uri="{FF2B5EF4-FFF2-40B4-BE49-F238E27FC236}">
                <a16:creationId xmlns:a16="http://schemas.microsoft.com/office/drawing/2014/main" id="{D46EBA40-CC71-2DBB-6D5D-6ACCACE11BB1}"/>
              </a:ext>
            </a:extLst>
          </p:cNvPr>
          <p:cNvPicPr>
            <a:picLocks noChangeAspect="1"/>
          </p:cNvPicPr>
          <p:nvPr/>
        </p:nvPicPr>
        <p:blipFill>
          <a:blip r:embed="rId3"/>
          <a:stretch>
            <a:fillRect/>
          </a:stretch>
        </p:blipFill>
        <p:spPr>
          <a:xfrm>
            <a:off x="7400973" y="1527174"/>
            <a:ext cx="3508327" cy="6251576"/>
          </a:xfrm>
          <a:prstGeom prst="rect">
            <a:avLst/>
          </a:prstGeom>
        </p:spPr>
      </p:pic>
      <p:pic>
        <p:nvPicPr>
          <p:cNvPr id="38" name="図 37">
            <a:extLst>
              <a:ext uri="{FF2B5EF4-FFF2-40B4-BE49-F238E27FC236}">
                <a16:creationId xmlns:a16="http://schemas.microsoft.com/office/drawing/2014/main" id="{A4665112-9DEE-EDC0-0123-F339F494CD67}"/>
              </a:ext>
            </a:extLst>
          </p:cNvPr>
          <p:cNvPicPr>
            <a:picLocks noChangeAspect="1"/>
          </p:cNvPicPr>
          <p:nvPr/>
        </p:nvPicPr>
        <p:blipFill>
          <a:blip r:embed="rId4"/>
          <a:stretch>
            <a:fillRect/>
          </a:stretch>
        </p:blipFill>
        <p:spPr>
          <a:xfrm>
            <a:off x="3540715" y="1527172"/>
            <a:ext cx="3586176" cy="6251577"/>
          </a:xfrm>
          <a:prstGeom prst="rect">
            <a:avLst/>
          </a:prstGeom>
        </p:spPr>
      </p:pic>
      <p:sp>
        <p:nvSpPr>
          <p:cNvPr id="40" name="テキスト ボックス 39">
            <a:extLst>
              <a:ext uri="{FF2B5EF4-FFF2-40B4-BE49-F238E27FC236}">
                <a16:creationId xmlns:a16="http://schemas.microsoft.com/office/drawing/2014/main" id="{CEC34576-747C-0AFD-3F8F-D4FF1936FDE1}"/>
              </a:ext>
            </a:extLst>
          </p:cNvPr>
          <p:cNvSpPr txBox="1"/>
          <p:nvPr/>
        </p:nvSpPr>
        <p:spPr>
          <a:xfrm>
            <a:off x="7893050" y="718476"/>
            <a:ext cx="2514600" cy="369332"/>
          </a:xfrm>
          <a:prstGeom prst="rect">
            <a:avLst/>
          </a:prstGeom>
          <a:noFill/>
        </p:spPr>
        <p:txBody>
          <a:bodyPr wrap="square">
            <a:spAutoFit/>
          </a:bodyPr>
          <a:lstStyle/>
          <a:p>
            <a:r>
              <a:rPr lang="ja-JP" altLang="en-US" dirty="0"/>
              <a:t>https://wandent.com/</a:t>
            </a:r>
          </a:p>
        </p:txBody>
      </p:sp>
    </p:spTree>
    <p:extLst>
      <p:ext uri="{BB962C8B-B14F-4D97-AF65-F5344CB8AC3E}">
        <p14:creationId xmlns:p14="http://schemas.microsoft.com/office/powerpoint/2010/main" val="2622633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bject 5">
            <a:extLst>
              <a:ext uri="{FF2B5EF4-FFF2-40B4-BE49-F238E27FC236}">
                <a16:creationId xmlns:a16="http://schemas.microsoft.com/office/drawing/2014/main" id="{0F517EE4-D4F9-BE76-E57A-9A299D5CCED7}"/>
              </a:ext>
            </a:extLst>
          </p:cNvPr>
          <p:cNvSpPr txBox="1">
            <a:spLocks/>
          </p:cNvSpPr>
          <p:nvPr/>
        </p:nvSpPr>
        <p:spPr>
          <a:xfrm>
            <a:off x="1572040" y="613319"/>
            <a:ext cx="4720810" cy="474489"/>
          </a:xfrm>
          <a:prstGeom prst="rect">
            <a:avLst/>
          </a:prstGeom>
        </p:spPr>
        <p:txBody>
          <a:bodyPr vert="horz" wrap="square" lIns="0" tIns="12700" rIns="0" bIns="0" rtlCol="0">
            <a:spAutoFit/>
          </a:bodyPr>
          <a:lstStyle>
            <a:lvl1pPr>
              <a:defRPr sz="3000" b="0" i="0">
                <a:solidFill>
                  <a:srgbClr val="3D3939"/>
                </a:solidFill>
                <a:latin typeface="BIZ UDゴシック"/>
                <a:ea typeface="+mj-ea"/>
                <a:cs typeface="BIZ UDゴシック"/>
              </a:defRPr>
            </a:lvl1pPr>
          </a:lstStyle>
          <a:p>
            <a:pPr marL="12700">
              <a:spcBef>
                <a:spcPts val="100"/>
              </a:spcBef>
            </a:pPr>
            <a:r>
              <a:rPr lang="ja-JP" altLang="en-US" spc="490" dirty="0"/>
              <a:t>ビジネスの着眼点</a:t>
            </a:r>
          </a:p>
        </p:txBody>
      </p:sp>
      <p:sp>
        <p:nvSpPr>
          <p:cNvPr id="37" name="object 7">
            <a:extLst>
              <a:ext uri="{FF2B5EF4-FFF2-40B4-BE49-F238E27FC236}">
                <a16:creationId xmlns:a16="http://schemas.microsoft.com/office/drawing/2014/main" id="{AE28E109-39C8-3A62-D669-78CE14B0462E}"/>
              </a:ext>
            </a:extLst>
          </p:cNvPr>
          <p:cNvSpPr/>
          <p:nvPr/>
        </p:nvSpPr>
        <p:spPr>
          <a:xfrm>
            <a:off x="469773" y="1718527"/>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8" name="object 8">
            <a:extLst>
              <a:ext uri="{FF2B5EF4-FFF2-40B4-BE49-F238E27FC236}">
                <a16:creationId xmlns:a16="http://schemas.microsoft.com/office/drawing/2014/main" id="{B5D11DFD-7201-367A-5E61-07A7150EB58D}"/>
              </a:ext>
            </a:extLst>
          </p:cNvPr>
          <p:cNvSpPr/>
          <p:nvPr/>
        </p:nvSpPr>
        <p:spPr>
          <a:xfrm>
            <a:off x="469773" y="3639985"/>
            <a:ext cx="6520180" cy="1745614"/>
          </a:xfrm>
          <a:custGeom>
            <a:avLst/>
            <a:gdLst/>
            <a:ahLst/>
            <a:cxnLst/>
            <a:rect l="l" t="t" r="r" b="b"/>
            <a:pathLst>
              <a:path w="6520180" h="1745614">
                <a:moveTo>
                  <a:pt x="6376009" y="0"/>
                </a:moveTo>
                <a:lnTo>
                  <a:pt x="144005" y="0"/>
                </a:lnTo>
                <a:lnTo>
                  <a:pt x="98612" y="7372"/>
                </a:lnTo>
                <a:lnTo>
                  <a:pt x="59096" y="27877"/>
                </a:lnTo>
                <a:lnTo>
                  <a:pt x="27877" y="59096"/>
                </a:lnTo>
                <a:lnTo>
                  <a:pt x="7372" y="98612"/>
                </a:lnTo>
                <a:lnTo>
                  <a:pt x="0" y="144005"/>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4005"/>
                </a:lnTo>
                <a:lnTo>
                  <a:pt x="6512642" y="98612"/>
                </a:lnTo>
                <a:lnTo>
                  <a:pt x="6492137" y="59096"/>
                </a:lnTo>
                <a:lnTo>
                  <a:pt x="6460918" y="27877"/>
                </a:lnTo>
                <a:lnTo>
                  <a:pt x="6421402" y="7372"/>
                </a:lnTo>
                <a:lnTo>
                  <a:pt x="6376009" y="0"/>
                </a:lnTo>
                <a:close/>
              </a:path>
            </a:pathLst>
          </a:custGeom>
          <a:solidFill>
            <a:srgbClr val="FFFFFF"/>
          </a:solidFill>
        </p:spPr>
        <p:txBody>
          <a:bodyPr wrap="square" lIns="0" tIns="0" rIns="0" bIns="0" rtlCol="0"/>
          <a:lstStyle/>
          <a:p>
            <a:endParaRPr/>
          </a:p>
        </p:txBody>
      </p:sp>
      <p:sp>
        <p:nvSpPr>
          <p:cNvPr id="39" name="object 9">
            <a:extLst>
              <a:ext uri="{FF2B5EF4-FFF2-40B4-BE49-F238E27FC236}">
                <a16:creationId xmlns:a16="http://schemas.microsoft.com/office/drawing/2014/main" id="{A14C5ADD-ED7A-54DE-9E69-AA7A067923D2}"/>
              </a:ext>
            </a:extLst>
          </p:cNvPr>
          <p:cNvSpPr/>
          <p:nvPr/>
        </p:nvSpPr>
        <p:spPr>
          <a:xfrm>
            <a:off x="469773" y="5561441"/>
            <a:ext cx="6520180" cy="1745614"/>
          </a:xfrm>
          <a:custGeom>
            <a:avLst/>
            <a:gdLst/>
            <a:ahLst/>
            <a:cxnLst/>
            <a:rect l="l" t="t" r="r" b="b"/>
            <a:pathLst>
              <a:path w="6520180" h="1745615">
                <a:moveTo>
                  <a:pt x="6376009" y="0"/>
                </a:moveTo>
                <a:lnTo>
                  <a:pt x="144005" y="0"/>
                </a:lnTo>
                <a:lnTo>
                  <a:pt x="98612" y="7372"/>
                </a:lnTo>
                <a:lnTo>
                  <a:pt x="59096" y="27876"/>
                </a:lnTo>
                <a:lnTo>
                  <a:pt x="27877" y="59094"/>
                </a:lnTo>
                <a:lnTo>
                  <a:pt x="7372" y="98605"/>
                </a:lnTo>
                <a:lnTo>
                  <a:pt x="0" y="143992"/>
                </a:lnTo>
                <a:lnTo>
                  <a:pt x="0" y="1601393"/>
                </a:lnTo>
                <a:lnTo>
                  <a:pt x="7372" y="1646782"/>
                </a:lnTo>
                <a:lnTo>
                  <a:pt x="27877" y="1686296"/>
                </a:lnTo>
                <a:lnTo>
                  <a:pt x="59096" y="1717518"/>
                </a:lnTo>
                <a:lnTo>
                  <a:pt x="98612" y="1738025"/>
                </a:lnTo>
                <a:lnTo>
                  <a:pt x="144005" y="1745399"/>
                </a:lnTo>
                <a:lnTo>
                  <a:pt x="6376009" y="1745399"/>
                </a:lnTo>
                <a:lnTo>
                  <a:pt x="6421402" y="1738025"/>
                </a:lnTo>
                <a:lnTo>
                  <a:pt x="6460918" y="1717518"/>
                </a:lnTo>
                <a:lnTo>
                  <a:pt x="6492137" y="1686296"/>
                </a:lnTo>
                <a:lnTo>
                  <a:pt x="6512642" y="1646782"/>
                </a:lnTo>
                <a:lnTo>
                  <a:pt x="6520014" y="1601393"/>
                </a:lnTo>
                <a:lnTo>
                  <a:pt x="6520014" y="143992"/>
                </a:lnTo>
                <a:lnTo>
                  <a:pt x="6512642" y="98605"/>
                </a:lnTo>
                <a:lnTo>
                  <a:pt x="6492137" y="59094"/>
                </a:lnTo>
                <a:lnTo>
                  <a:pt x="6460918" y="27876"/>
                </a:lnTo>
                <a:lnTo>
                  <a:pt x="6421402" y="7372"/>
                </a:lnTo>
                <a:lnTo>
                  <a:pt x="6376009" y="0"/>
                </a:lnTo>
                <a:close/>
              </a:path>
            </a:pathLst>
          </a:custGeom>
          <a:solidFill>
            <a:srgbClr val="FFFFFF"/>
          </a:solidFill>
        </p:spPr>
        <p:txBody>
          <a:bodyPr wrap="square" lIns="0" tIns="0" rIns="0" bIns="0" rtlCol="0"/>
          <a:lstStyle/>
          <a:p>
            <a:endParaRPr/>
          </a:p>
        </p:txBody>
      </p:sp>
      <p:sp>
        <p:nvSpPr>
          <p:cNvPr id="40" name="object 10">
            <a:extLst>
              <a:ext uri="{FF2B5EF4-FFF2-40B4-BE49-F238E27FC236}">
                <a16:creationId xmlns:a16="http://schemas.microsoft.com/office/drawing/2014/main" id="{E73E264D-7BC9-18B7-DF48-9420A5328283}"/>
              </a:ext>
            </a:extLst>
          </p:cNvPr>
          <p:cNvSpPr txBox="1"/>
          <p:nvPr/>
        </p:nvSpPr>
        <p:spPr>
          <a:xfrm>
            <a:off x="647569" y="1628706"/>
            <a:ext cx="9791958" cy="5394490"/>
          </a:xfrm>
          <a:prstGeom prst="rect">
            <a:avLst/>
          </a:prstGeom>
        </p:spPr>
        <p:txBody>
          <a:bodyPr vert="horz" wrap="square" lIns="0" tIns="226695" rIns="0" bIns="0" rtlCol="0">
            <a:spAutoFit/>
          </a:bodyPr>
          <a:lstStyle/>
          <a:p>
            <a:pPr marL="12700">
              <a:lnSpc>
                <a:spcPct val="100000"/>
              </a:lnSpc>
              <a:spcBef>
                <a:spcPts val="5"/>
              </a:spcBef>
            </a:pPr>
            <a:r>
              <a:rPr lang="en-US" altLang="ja-JP" sz="2400" b="1" dirty="0">
                <a:latin typeface="Noto Sans JP" panose="020B0200000000000000" pitchFamily="50" charset="-128"/>
                <a:ea typeface="Noto Sans JP" panose="020B0200000000000000" pitchFamily="50" charset="-128"/>
                <a:cs typeface="HGP創英角ｺﾞｼｯｸUB"/>
              </a:rPr>
              <a:t>KSF</a:t>
            </a:r>
            <a:r>
              <a:rPr lang="ja-JP" altLang="en-US" sz="2400" b="1" dirty="0">
                <a:latin typeface="Noto Sans JP" panose="020B0200000000000000" pitchFamily="50" charset="-128"/>
                <a:ea typeface="Noto Sans JP" panose="020B0200000000000000" pitchFamily="50" charset="-128"/>
                <a:cs typeface="HGP創英角ｺﾞｼｯｸUB"/>
              </a:rPr>
              <a:t>は安価製造と模倣力。競合を分析した上で良い所を模倣しつつ、営業力とマーケティング力で上回ります。土台は商品販売前に構築済み。</a:t>
            </a:r>
          </a:p>
          <a:p>
            <a:pPr marL="298450" marR="5080" indent="-285750" algn="just">
              <a:lnSpc>
                <a:spcPct val="115700"/>
              </a:lnSpc>
              <a:spcBef>
                <a:spcPts val="670"/>
              </a:spcBef>
              <a:buFont typeface="Arial" panose="020B0604020202020204" pitchFamily="34" charset="0"/>
              <a:buChar char="•"/>
            </a:pPr>
            <a:endParaRPr lang="en-US" altLang="ja-JP" sz="1600"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工場の実際の発注数と</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Amazon</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の数字</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から、</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競合の売れ行きを正確に把握</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しています。</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最も売れている</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Dr. Dental Wan</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が、単価</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6480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円で</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月</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20,000</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個で月</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1.2</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億程の売上</a:t>
            </a:r>
            <a:endParaRPr lang="ja-JP" altLang="en-US" sz="1600" b="1" u="sng"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en-US" altLang="ja-JP" sz="1600" spc="-5" dirty="0" err="1">
                <a:solidFill>
                  <a:srgbClr val="3D3939"/>
                </a:solidFill>
                <a:latin typeface="Noto Sans JP" panose="020B0200000000000000" pitchFamily="50" charset="-128"/>
                <a:ea typeface="Noto Sans JP" panose="020B0200000000000000" pitchFamily="50" charset="-128"/>
                <a:cs typeface="BIZ UDゴシック"/>
              </a:rPr>
              <a:t>Denta</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 Animal</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が</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Amazon</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だけで月</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2000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個、</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Dr. </a:t>
            </a:r>
            <a:r>
              <a:rPr lang="en-US" altLang="ja-JP" sz="1600" spc="-5" dirty="0" err="1">
                <a:solidFill>
                  <a:srgbClr val="3D3939"/>
                </a:solidFill>
                <a:latin typeface="Noto Sans JP" panose="020B0200000000000000" pitchFamily="50" charset="-128"/>
                <a:ea typeface="Noto Sans JP" panose="020B0200000000000000" pitchFamily="50" charset="-128"/>
                <a:cs typeface="BIZ UDゴシック"/>
              </a:rPr>
              <a:t>Wantect</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が</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800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個</a:t>
            </a:r>
          </a:p>
          <a:p>
            <a:pPr marL="298450" marR="5080" indent="-285750" algn="just">
              <a:lnSpc>
                <a:spcPct val="115700"/>
              </a:lnSpc>
              <a:spcBef>
                <a:spcPts val="670"/>
              </a:spcBef>
              <a:buFont typeface="Arial" panose="020B0604020202020204" pitchFamily="34" charset="0"/>
              <a:buChar char="•"/>
            </a:pP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成功している事業を</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TTP</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（徹底的にパクる）。最も売れている</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Dr. Dental Wan</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同じ工場で成分をコピー、類似の</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LP</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を作成、売り方も模倣</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その上で、パートーシップによる独自性を発揮します。（例：薬剤師監修、医療機関導入、製薬会社が製造、各種表彰、海外販路拡大パートナー、</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YouTuber</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とのコネクション）</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更に</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本業のコンサルマーケティングで培ったノウハウは競合を上回ります。（例：</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SEO</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対策で競合の弱点を発見）</a:t>
            </a:r>
            <a:endParaRPr lang="ja-JP" altLang="en-US" sz="1600" b="1" u="sng" spc="-5" dirty="0">
              <a:solidFill>
                <a:srgbClr val="3D3939"/>
              </a:solidFill>
              <a:latin typeface="Noto Sans JP" panose="020B0200000000000000" pitchFamily="50" charset="-128"/>
              <a:ea typeface="Noto Sans JP" panose="020B0200000000000000" pitchFamily="50" charset="-128"/>
              <a:cs typeface="BIZ UDゴシック"/>
            </a:endParaRP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営業メンバー</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名、さらにあらゆる分野の専門家である強力な仲間が顧問契約で</a:t>
            </a:r>
            <a:r>
              <a:rPr lang="en-US" altLang="ja-JP" sz="1600" spc="-5" dirty="0">
                <a:solidFill>
                  <a:srgbClr val="3D3939"/>
                </a:solidFill>
                <a:latin typeface="Noto Sans JP" panose="020B0200000000000000" pitchFamily="50" charset="-128"/>
                <a:ea typeface="Noto Sans JP" panose="020B0200000000000000" pitchFamily="50" charset="-128"/>
                <a:cs typeface="BIZ UDゴシック"/>
              </a:rPr>
              <a:t>10</a:t>
            </a: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名</a:t>
            </a:r>
          </a:p>
          <a:p>
            <a:pPr marL="298450" marR="5080" indent="-285750" algn="just">
              <a:lnSpc>
                <a:spcPct val="115700"/>
              </a:lnSpc>
              <a:spcBef>
                <a:spcPts val="670"/>
              </a:spcBef>
              <a:buFont typeface="Arial" panose="020B0604020202020204" pitchFamily="34" charset="0"/>
              <a:buChar char="•"/>
            </a:pPr>
            <a:r>
              <a:rPr lang="ja-JP" altLang="en-US" sz="1600" spc="-5" dirty="0">
                <a:solidFill>
                  <a:srgbClr val="3D3939"/>
                </a:solidFill>
                <a:latin typeface="Noto Sans JP" panose="020B0200000000000000" pitchFamily="50" charset="-128"/>
                <a:ea typeface="Noto Sans JP" panose="020B0200000000000000" pitchFamily="50" charset="-128"/>
                <a:cs typeface="BIZ UDゴシック"/>
              </a:rPr>
              <a:t>当社の商品は</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お得意様価格で原料を仕入れるため、</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1</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ロット</a:t>
            </a:r>
            <a:r>
              <a:rPr lang="en-US" altLang="ja-JP" b="1" u="sng" spc="-5" dirty="0">
                <a:solidFill>
                  <a:srgbClr val="3D3939"/>
                </a:solidFill>
                <a:latin typeface="Noto Sans JP" panose="020B0200000000000000" pitchFamily="50" charset="-128"/>
                <a:ea typeface="Noto Sans JP" panose="020B0200000000000000" pitchFamily="50" charset="-128"/>
                <a:cs typeface="BIZ UDゴシック"/>
              </a:rPr>
              <a:t>550</a:t>
            </a:r>
            <a:r>
              <a:rPr lang="ja-JP" altLang="en-US" b="1" u="sng" spc="-5" dirty="0">
                <a:solidFill>
                  <a:srgbClr val="3D3939"/>
                </a:solidFill>
                <a:latin typeface="Noto Sans JP" panose="020B0200000000000000" pitchFamily="50" charset="-128"/>
                <a:ea typeface="Noto Sans JP" panose="020B0200000000000000" pitchFamily="50" charset="-128"/>
                <a:cs typeface="BIZ UDゴシック"/>
              </a:rPr>
              <a:t>円</a:t>
            </a:r>
            <a:endParaRPr lang="en-US" altLang="ja-JP" sz="1800" b="1" u="sng" spc="-5" dirty="0">
              <a:solidFill>
                <a:srgbClr val="3D3939"/>
              </a:solidFill>
              <a:latin typeface="Noto Sans JP" panose="020B0200000000000000" pitchFamily="50" charset="-128"/>
              <a:ea typeface="Noto Sans JP" panose="020B0200000000000000" pitchFamily="50" charset="-128"/>
              <a:cs typeface="BIZ UDゴシック"/>
            </a:endParaRPr>
          </a:p>
        </p:txBody>
      </p:sp>
    </p:spTree>
    <p:extLst>
      <p:ext uri="{BB962C8B-B14F-4D97-AF65-F5344CB8AC3E}">
        <p14:creationId xmlns:p14="http://schemas.microsoft.com/office/powerpoint/2010/main" val="86905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19"/>
            <a:ext cx="4565259" cy="474489"/>
          </a:xfrm>
          <a:prstGeom prst="rect">
            <a:avLst/>
          </a:prstGeom>
        </p:spPr>
        <p:txBody>
          <a:bodyPr vert="horz" wrap="square" lIns="0" tIns="12700" rIns="0" bIns="0" rtlCol="0">
            <a:spAutoFit/>
          </a:bodyPr>
          <a:lstStyle/>
          <a:p>
            <a:pPr marL="12700">
              <a:lnSpc>
                <a:spcPct val="100000"/>
              </a:lnSpc>
              <a:spcBef>
                <a:spcPts val="100"/>
              </a:spcBef>
            </a:pPr>
            <a:r>
              <a:rPr lang="ja-JP" altLang="en-US" spc="505" dirty="0"/>
              <a:t>競合製品が売れてます</a:t>
            </a:r>
            <a:endParaRPr spc="505" dirty="0"/>
          </a:p>
        </p:txBody>
      </p:sp>
      <p:sp>
        <p:nvSpPr>
          <p:cNvPr id="3" name="object 3"/>
          <p:cNvSpPr txBox="1"/>
          <p:nvPr/>
        </p:nvSpPr>
        <p:spPr>
          <a:xfrm>
            <a:off x="729959" y="5585362"/>
            <a:ext cx="2819400" cy="1809213"/>
          </a:xfrm>
          <a:prstGeom prst="rect">
            <a:avLst/>
          </a:prstGeom>
        </p:spPr>
        <p:txBody>
          <a:bodyPr vert="horz" wrap="square" lIns="0" tIns="152400" rIns="0" bIns="0" rtlCol="0">
            <a:spAutoFit/>
          </a:bodyPr>
          <a:lstStyle/>
          <a:p>
            <a:pPr marL="12700">
              <a:lnSpc>
                <a:spcPct val="100000"/>
              </a:lnSpc>
              <a:spcBef>
                <a:spcPts val="1200"/>
              </a:spcBef>
            </a:pPr>
            <a:r>
              <a:rPr sz="2000" spc="-10" dirty="0">
                <a:solidFill>
                  <a:srgbClr val="3D3939"/>
                </a:solidFill>
                <a:latin typeface="BIZ UDゴシック"/>
                <a:cs typeface="BIZ UDゴシック"/>
              </a:rPr>
              <a:t>価格：６,４８０円</a:t>
            </a:r>
            <a:endParaRPr sz="2000" dirty="0">
              <a:latin typeface="BIZ UDゴシック"/>
              <a:cs typeface="BIZ UDゴシック"/>
            </a:endParaRPr>
          </a:p>
          <a:p>
            <a:pPr marL="12700" marR="5080">
              <a:lnSpc>
                <a:spcPct val="145800"/>
              </a:lnSpc>
            </a:pPr>
            <a:r>
              <a:rPr lang="en-US" sz="2000" spc="-5" dirty="0">
                <a:solidFill>
                  <a:srgbClr val="3D3939"/>
                </a:solidFill>
                <a:latin typeface="BIZ UDゴシック"/>
                <a:cs typeface="BIZ UDゴシック"/>
              </a:rPr>
              <a:t>Amazon</a:t>
            </a:r>
            <a:r>
              <a:rPr lang="ja-JP" altLang="en-US" sz="2000" spc="-5" dirty="0">
                <a:solidFill>
                  <a:srgbClr val="3D3939"/>
                </a:solidFill>
                <a:latin typeface="BIZ UDゴシック"/>
                <a:cs typeface="BIZ UDゴシック"/>
              </a:rPr>
              <a:t>だけで</a:t>
            </a:r>
            <a:r>
              <a:rPr sz="2000" spc="-5" dirty="0">
                <a:solidFill>
                  <a:srgbClr val="3D3939"/>
                </a:solidFill>
                <a:latin typeface="BIZ UDゴシック"/>
                <a:cs typeface="BIZ UDゴシック"/>
              </a:rPr>
              <a:t>月１０００個以上販売</a:t>
            </a:r>
            <a:r>
              <a:rPr sz="2000" spc="-15" dirty="0">
                <a:solidFill>
                  <a:srgbClr val="3D3939"/>
                </a:solidFill>
                <a:latin typeface="BIZ UDゴシック"/>
                <a:cs typeface="BIZ UDゴシック"/>
              </a:rPr>
              <a:t>粗利率８０％</a:t>
            </a:r>
            <a:endParaRPr sz="2000" dirty="0">
              <a:latin typeface="BIZ UDゴシック"/>
              <a:cs typeface="BIZ UDゴシック"/>
            </a:endParaRPr>
          </a:p>
          <a:p>
            <a:pPr marL="12700">
              <a:lnSpc>
                <a:spcPct val="100000"/>
              </a:lnSpc>
              <a:spcBef>
                <a:spcPts val="1100"/>
              </a:spcBef>
            </a:pPr>
            <a:r>
              <a:rPr sz="2000" spc="-5" dirty="0">
                <a:solidFill>
                  <a:srgbClr val="3D3939"/>
                </a:solidFill>
                <a:latin typeface="BIZ UDゴシック"/>
                <a:cs typeface="BIZ UDゴシック"/>
              </a:rPr>
              <a:t>約５２０万円の粗利益</a:t>
            </a:r>
            <a:endParaRPr sz="2000" dirty="0">
              <a:latin typeface="BIZ UDゴシック"/>
              <a:cs typeface="BIZ UDゴシック"/>
            </a:endParaRPr>
          </a:p>
        </p:txBody>
      </p:sp>
      <p:sp>
        <p:nvSpPr>
          <p:cNvPr id="4" name="object 4"/>
          <p:cNvSpPr txBox="1"/>
          <p:nvPr/>
        </p:nvSpPr>
        <p:spPr>
          <a:xfrm>
            <a:off x="4044405" y="5585362"/>
            <a:ext cx="2819400" cy="1803400"/>
          </a:xfrm>
          <a:prstGeom prst="rect">
            <a:avLst/>
          </a:prstGeom>
        </p:spPr>
        <p:txBody>
          <a:bodyPr vert="horz" wrap="square" lIns="0" tIns="152400" rIns="0" bIns="0" rtlCol="0">
            <a:spAutoFit/>
          </a:bodyPr>
          <a:lstStyle/>
          <a:p>
            <a:pPr marL="12700">
              <a:lnSpc>
                <a:spcPct val="100000"/>
              </a:lnSpc>
              <a:spcBef>
                <a:spcPts val="1200"/>
              </a:spcBef>
            </a:pPr>
            <a:r>
              <a:rPr sz="2000" spc="-10" dirty="0">
                <a:solidFill>
                  <a:srgbClr val="3D3939"/>
                </a:solidFill>
                <a:latin typeface="BIZ UDゴシック"/>
                <a:cs typeface="BIZ UDゴシック"/>
              </a:rPr>
              <a:t>価格：１,９９８円</a:t>
            </a:r>
            <a:endParaRPr sz="2000" dirty="0">
              <a:latin typeface="BIZ UDゴシック"/>
              <a:cs typeface="BIZ UDゴシック"/>
            </a:endParaRPr>
          </a:p>
          <a:p>
            <a:pPr marL="12700" marR="5080">
              <a:lnSpc>
                <a:spcPct val="145800"/>
              </a:lnSpc>
            </a:pPr>
            <a:r>
              <a:rPr lang="en-US" altLang="ja-JP" sz="2000" spc="-5" dirty="0">
                <a:solidFill>
                  <a:srgbClr val="3D3939"/>
                </a:solidFill>
                <a:latin typeface="BIZ UDゴシック"/>
                <a:cs typeface="BIZ UDゴシック"/>
              </a:rPr>
              <a:t>Amazon</a:t>
            </a:r>
            <a:r>
              <a:rPr lang="ja-JP" altLang="en-US" sz="2000" spc="-5" dirty="0">
                <a:solidFill>
                  <a:srgbClr val="3D3939"/>
                </a:solidFill>
                <a:latin typeface="BIZ UDゴシック"/>
                <a:cs typeface="BIZ UDゴシック"/>
              </a:rPr>
              <a:t>だけで</a:t>
            </a:r>
            <a:r>
              <a:rPr sz="2000" spc="-5" dirty="0">
                <a:solidFill>
                  <a:srgbClr val="3D3939"/>
                </a:solidFill>
                <a:latin typeface="BIZ UDゴシック"/>
                <a:cs typeface="BIZ UDゴシック"/>
              </a:rPr>
              <a:t>月２０００個以上販売</a:t>
            </a:r>
            <a:r>
              <a:rPr sz="2000" spc="-15" dirty="0">
                <a:solidFill>
                  <a:srgbClr val="3D3939"/>
                </a:solidFill>
                <a:latin typeface="BIZ UDゴシック"/>
                <a:cs typeface="BIZ UDゴシック"/>
              </a:rPr>
              <a:t>粗利率８０％</a:t>
            </a:r>
            <a:endParaRPr sz="2000" dirty="0">
              <a:latin typeface="BIZ UDゴシック"/>
              <a:cs typeface="BIZ UDゴシック"/>
            </a:endParaRPr>
          </a:p>
          <a:p>
            <a:pPr marL="12700">
              <a:lnSpc>
                <a:spcPct val="100000"/>
              </a:lnSpc>
              <a:spcBef>
                <a:spcPts val="1100"/>
              </a:spcBef>
            </a:pPr>
            <a:r>
              <a:rPr sz="2000" spc="-5" dirty="0">
                <a:solidFill>
                  <a:srgbClr val="3D3939"/>
                </a:solidFill>
                <a:latin typeface="BIZ UDゴシック"/>
                <a:cs typeface="BIZ UDゴシック"/>
              </a:rPr>
              <a:t>約３２０万円の粗利益</a:t>
            </a:r>
            <a:endParaRPr sz="2000" dirty="0">
              <a:latin typeface="BIZ UDゴシック"/>
              <a:cs typeface="BIZ UDゴシック"/>
            </a:endParaRPr>
          </a:p>
        </p:txBody>
      </p:sp>
      <p:sp>
        <p:nvSpPr>
          <p:cNvPr id="5" name="object 5"/>
          <p:cNvSpPr txBox="1"/>
          <p:nvPr/>
        </p:nvSpPr>
        <p:spPr>
          <a:xfrm>
            <a:off x="7359650" y="5585362"/>
            <a:ext cx="2852381" cy="1809213"/>
          </a:xfrm>
          <a:prstGeom prst="rect">
            <a:avLst/>
          </a:prstGeom>
        </p:spPr>
        <p:txBody>
          <a:bodyPr vert="horz" wrap="square" lIns="0" tIns="152400" rIns="0" bIns="0" rtlCol="0">
            <a:spAutoFit/>
          </a:bodyPr>
          <a:lstStyle/>
          <a:p>
            <a:pPr marL="12700">
              <a:lnSpc>
                <a:spcPct val="100000"/>
              </a:lnSpc>
              <a:spcBef>
                <a:spcPts val="1200"/>
              </a:spcBef>
            </a:pPr>
            <a:r>
              <a:rPr sz="2000" spc="-10" dirty="0">
                <a:solidFill>
                  <a:srgbClr val="3D3939"/>
                </a:solidFill>
                <a:latin typeface="BIZ UDゴシック"/>
                <a:cs typeface="BIZ UDゴシック"/>
              </a:rPr>
              <a:t>価格：３,２８０円</a:t>
            </a:r>
            <a:endParaRPr sz="2000" dirty="0">
              <a:latin typeface="BIZ UDゴシック"/>
              <a:cs typeface="BIZ UDゴシック"/>
            </a:endParaRPr>
          </a:p>
          <a:p>
            <a:pPr marL="12700" marR="5080">
              <a:lnSpc>
                <a:spcPct val="145800"/>
              </a:lnSpc>
            </a:pPr>
            <a:r>
              <a:rPr lang="en-US" altLang="ja-JP" sz="2000" spc="-5" dirty="0">
                <a:solidFill>
                  <a:srgbClr val="3D3939"/>
                </a:solidFill>
                <a:latin typeface="BIZ UDゴシック"/>
                <a:cs typeface="BIZ UDゴシック"/>
              </a:rPr>
              <a:t>Amazon</a:t>
            </a:r>
            <a:r>
              <a:rPr lang="ja-JP" altLang="en-US" sz="2000" spc="-5" dirty="0">
                <a:solidFill>
                  <a:srgbClr val="3D3939"/>
                </a:solidFill>
                <a:latin typeface="BIZ UDゴシック"/>
                <a:cs typeface="BIZ UDゴシック"/>
              </a:rPr>
              <a:t>だけで</a:t>
            </a:r>
            <a:r>
              <a:rPr sz="2000" spc="-5" dirty="0">
                <a:solidFill>
                  <a:srgbClr val="3D3939"/>
                </a:solidFill>
                <a:latin typeface="BIZ UDゴシック"/>
                <a:cs typeface="BIZ UDゴシック"/>
              </a:rPr>
              <a:t>月８００個以上販売</a:t>
            </a:r>
            <a:r>
              <a:rPr sz="2000" spc="-15" dirty="0">
                <a:solidFill>
                  <a:srgbClr val="3D3939"/>
                </a:solidFill>
                <a:latin typeface="BIZ UDゴシック"/>
                <a:cs typeface="BIZ UDゴシック"/>
              </a:rPr>
              <a:t>粗利率８０％</a:t>
            </a:r>
            <a:endParaRPr sz="2000" dirty="0">
              <a:latin typeface="BIZ UDゴシック"/>
              <a:cs typeface="BIZ UDゴシック"/>
            </a:endParaRPr>
          </a:p>
          <a:p>
            <a:pPr marL="12700">
              <a:lnSpc>
                <a:spcPct val="100000"/>
              </a:lnSpc>
              <a:spcBef>
                <a:spcPts val="1100"/>
              </a:spcBef>
            </a:pPr>
            <a:r>
              <a:rPr sz="2000" spc="-5" dirty="0">
                <a:solidFill>
                  <a:srgbClr val="3D3939"/>
                </a:solidFill>
                <a:latin typeface="BIZ UDゴシック"/>
                <a:cs typeface="BIZ UDゴシック"/>
              </a:rPr>
              <a:t>約２００万円の粗利益</a:t>
            </a:r>
            <a:endParaRPr sz="2000" dirty="0">
              <a:latin typeface="BIZ UDゴシック"/>
              <a:cs typeface="BIZ UDゴシック"/>
            </a:endParaRPr>
          </a:p>
        </p:txBody>
      </p:sp>
      <p:grpSp>
        <p:nvGrpSpPr>
          <p:cNvPr id="7" name="object 7"/>
          <p:cNvGrpSpPr/>
          <p:nvPr/>
        </p:nvGrpSpPr>
        <p:grpSpPr>
          <a:xfrm>
            <a:off x="567537" y="1508645"/>
            <a:ext cx="3144520" cy="3638550"/>
            <a:chOff x="567537" y="1724507"/>
            <a:chExt cx="3144520" cy="3638550"/>
          </a:xfrm>
        </p:grpSpPr>
        <p:pic>
          <p:nvPicPr>
            <p:cNvPr id="8" name="object 8"/>
            <p:cNvPicPr/>
            <p:nvPr/>
          </p:nvPicPr>
          <p:blipFill>
            <a:blip r:embed="rId2" cstate="print"/>
            <a:stretch>
              <a:fillRect/>
            </a:stretch>
          </p:blipFill>
          <p:spPr>
            <a:xfrm>
              <a:off x="567537" y="1724507"/>
              <a:ext cx="3144253" cy="3144240"/>
            </a:xfrm>
            <a:prstGeom prst="rect">
              <a:avLst/>
            </a:prstGeom>
          </p:spPr>
        </p:pic>
        <p:sp>
          <p:nvSpPr>
            <p:cNvPr id="9" name="object 9"/>
            <p:cNvSpPr/>
            <p:nvPr/>
          </p:nvSpPr>
          <p:spPr>
            <a:xfrm>
              <a:off x="567537" y="4868761"/>
              <a:ext cx="3144520" cy="494030"/>
            </a:xfrm>
            <a:custGeom>
              <a:avLst/>
              <a:gdLst/>
              <a:ahLst/>
              <a:cxnLst/>
              <a:rect l="l" t="t" r="r" b="b"/>
              <a:pathLst>
                <a:path w="3144520" h="494029">
                  <a:moveTo>
                    <a:pt x="3144253" y="0"/>
                  </a:moveTo>
                  <a:lnTo>
                    <a:pt x="0" y="0"/>
                  </a:lnTo>
                  <a:lnTo>
                    <a:pt x="0" y="349669"/>
                  </a:lnTo>
                  <a:lnTo>
                    <a:pt x="7372" y="395056"/>
                  </a:lnTo>
                  <a:lnTo>
                    <a:pt x="27876" y="434567"/>
                  </a:lnTo>
                  <a:lnTo>
                    <a:pt x="59094" y="465785"/>
                  </a:lnTo>
                  <a:lnTo>
                    <a:pt x="98605" y="486289"/>
                  </a:lnTo>
                  <a:lnTo>
                    <a:pt x="143992" y="493674"/>
                  </a:lnTo>
                  <a:lnTo>
                    <a:pt x="3000247" y="493674"/>
                  </a:lnTo>
                  <a:lnTo>
                    <a:pt x="3045636" y="486289"/>
                  </a:lnTo>
                  <a:lnTo>
                    <a:pt x="3085151" y="465785"/>
                  </a:lnTo>
                  <a:lnTo>
                    <a:pt x="3116372" y="434567"/>
                  </a:lnTo>
                  <a:lnTo>
                    <a:pt x="3136879" y="395056"/>
                  </a:lnTo>
                  <a:lnTo>
                    <a:pt x="3144253" y="349669"/>
                  </a:lnTo>
                  <a:lnTo>
                    <a:pt x="3144253" y="0"/>
                  </a:lnTo>
                  <a:close/>
                </a:path>
              </a:pathLst>
            </a:custGeom>
            <a:solidFill>
              <a:srgbClr val="EA5413"/>
            </a:solidFill>
          </p:spPr>
          <p:txBody>
            <a:bodyPr wrap="square" lIns="0" tIns="0" rIns="0" bIns="0" rtlCol="0"/>
            <a:lstStyle/>
            <a:p>
              <a:endParaRPr/>
            </a:p>
          </p:txBody>
        </p:sp>
      </p:grpSp>
      <p:sp>
        <p:nvSpPr>
          <p:cNvPr id="10" name="object 10"/>
          <p:cNvSpPr txBox="1"/>
          <p:nvPr/>
        </p:nvSpPr>
        <p:spPr>
          <a:xfrm>
            <a:off x="918052" y="4718599"/>
            <a:ext cx="2338070" cy="360680"/>
          </a:xfrm>
          <a:prstGeom prst="rect">
            <a:avLst/>
          </a:prstGeom>
        </p:spPr>
        <p:txBody>
          <a:bodyPr vert="horz" wrap="square" lIns="0" tIns="12700" rIns="0" bIns="0" rtlCol="0">
            <a:spAutoFit/>
          </a:bodyPr>
          <a:lstStyle/>
          <a:p>
            <a:pPr marL="12700">
              <a:lnSpc>
                <a:spcPct val="100000"/>
              </a:lnSpc>
              <a:spcBef>
                <a:spcPts val="100"/>
              </a:spcBef>
            </a:pPr>
            <a:r>
              <a:rPr sz="2200" dirty="0">
                <a:solidFill>
                  <a:srgbClr val="FFFFFF"/>
                </a:solidFill>
                <a:latin typeface="BIZ UDPゴシック"/>
                <a:cs typeface="BIZ UDPゴシック"/>
              </a:rPr>
              <a:t>Dr.</a:t>
            </a:r>
            <a:r>
              <a:rPr sz="2200" spc="-45" dirty="0">
                <a:solidFill>
                  <a:srgbClr val="FFFFFF"/>
                </a:solidFill>
                <a:latin typeface="BIZ UDPゴシック"/>
                <a:cs typeface="BIZ UDPゴシック"/>
              </a:rPr>
              <a:t> </a:t>
            </a:r>
            <a:r>
              <a:rPr sz="2200" dirty="0">
                <a:solidFill>
                  <a:srgbClr val="FFFFFF"/>
                </a:solidFill>
                <a:latin typeface="BIZ UDPゴシック"/>
                <a:cs typeface="BIZ UDPゴシック"/>
              </a:rPr>
              <a:t>Dental</a:t>
            </a:r>
            <a:r>
              <a:rPr sz="2200" spc="-40" dirty="0">
                <a:solidFill>
                  <a:srgbClr val="FFFFFF"/>
                </a:solidFill>
                <a:latin typeface="BIZ UDPゴシック"/>
                <a:cs typeface="BIZ UDPゴシック"/>
              </a:rPr>
              <a:t> </a:t>
            </a:r>
            <a:r>
              <a:rPr sz="2200" spc="-25" dirty="0">
                <a:solidFill>
                  <a:srgbClr val="FFFFFF"/>
                </a:solidFill>
                <a:latin typeface="BIZ UDPゴシック"/>
                <a:cs typeface="BIZ UDPゴシック"/>
              </a:rPr>
              <a:t>Wan</a:t>
            </a:r>
            <a:endParaRPr sz="2200" dirty="0">
              <a:latin typeface="BIZ UDPゴシック"/>
              <a:cs typeface="BIZ UDPゴシック"/>
            </a:endParaRPr>
          </a:p>
        </p:txBody>
      </p:sp>
      <p:grpSp>
        <p:nvGrpSpPr>
          <p:cNvPr id="11" name="object 11"/>
          <p:cNvGrpSpPr/>
          <p:nvPr/>
        </p:nvGrpSpPr>
        <p:grpSpPr>
          <a:xfrm>
            <a:off x="694529" y="1635639"/>
            <a:ext cx="636905" cy="509270"/>
            <a:chOff x="694529" y="1851501"/>
            <a:chExt cx="636905" cy="509270"/>
          </a:xfrm>
        </p:grpSpPr>
        <p:sp>
          <p:nvSpPr>
            <p:cNvPr id="12" name="object 12"/>
            <p:cNvSpPr/>
            <p:nvPr/>
          </p:nvSpPr>
          <p:spPr>
            <a:xfrm>
              <a:off x="694529" y="2087917"/>
              <a:ext cx="53340" cy="74295"/>
            </a:xfrm>
            <a:custGeom>
              <a:avLst/>
              <a:gdLst/>
              <a:ahLst/>
              <a:cxnLst/>
              <a:rect l="l" t="t" r="r" b="b"/>
              <a:pathLst>
                <a:path w="53340" h="74294">
                  <a:moveTo>
                    <a:pt x="3340" y="0"/>
                  </a:moveTo>
                  <a:lnTo>
                    <a:pt x="0" y="9550"/>
                  </a:lnTo>
                  <a:lnTo>
                    <a:pt x="0" y="19507"/>
                  </a:lnTo>
                  <a:lnTo>
                    <a:pt x="16670" y="54611"/>
                  </a:lnTo>
                  <a:lnTo>
                    <a:pt x="48996" y="73774"/>
                  </a:lnTo>
                  <a:lnTo>
                    <a:pt x="51434" y="72669"/>
                  </a:lnTo>
                  <a:lnTo>
                    <a:pt x="52387" y="67259"/>
                  </a:lnTo>
                  <a:lnTo>
                    <a:pt x="53069" y="54140"/>
                  </a:lnTo>
                  <a:lnTo>
                    <a:pt x="50607" y="42006"/>
                  </a:lnTo>
                  <a:lnTo>
                    <a:pt x="22979" y="6429"/>
                  </a:lnTo>
                  <a:lnTo>
                    <a:pt x="3340" y="0"/>
                  </a:lnTo>
                  <a:close/>
                </a:path>
              </a:pathLst>
            </a:custGeom>
            <a:solidFill>
              <a:srgbClr val="3D3939"/>
            </a:solidFill>
          </p:spPr>
          <p:txBody>
            <a:bodyPr wrap="square" lIns="0" tIns="0" rIns="0" bIns="0" rtlCol="0"/>
            <a:lstStyle/>
            <a:p>
              <a:endParaRPr/>
            </a:p>
          </p:txBody>
        </p:sp>
        <p:pic>
          <p:nvPicPr>
            <p:cNvPr id="13" name="object 13"/>
            <p:cNvPicPr/>
            <p:nvPr/>
          </p:nvPicPr>
          <p:blipFill>
            <a:blip r:embed="rId3" cstate="print"/>
            <a:stretch>
              <a:fillRect/>
            </a:stretch>
          </p:blipFill>
          <p:spPr>
            <a:xfrm>
              <a:off x="955676" y="1988919"/>
              <a:ext cx="84937" cy="240677"/>
            </a:xfrm>
            <a:prstGeom prst="rect">
              <a:avLst/>
            </a:prstGeom>
          </p:spPr>
        </p:pic>
        <p:sp>
          <p:nvSpPr>
            <p:cNvPr id="14" name="object 14"/>
            <p:cNvSpPr/>
            <p:nvPr/>
          </p:nvSpPr>
          <p:spPr>
            <a:xfrm>
              <a:off x="722185" y="1851507"/>
              <a:ext cx="609600" cy="509270"/>
            </a:xfrm>
            <a:custGeom>
              <a:avLst/>
              <a:gdLst/>
              <a:ahLst/>
              <a:cxnLst/>
              <a:rect l="l" t="t" r="r" b="b"/>
              <a:pathLst>
                <a:path w="609600" h="509269">
                  <a:moveTo>
                    <a:pt x="36042" y="156006"/>
                  </a:moveTo>
                  <a:lnTo>
                    <a:pt x="29845" y="132905"/>
                  </a:lnTo>
                  <a:lnTo>
                    <a:pt x="15684" y="118198"/>
                  </a:lnTo>
                  <a:lnTo>
                    <a:pt x="3213" y="137121"/>
                  </a:lnTo>
                  <a:lnTo>
                    <a:pt x="0" y="160921"/>
                  </a:lnTo>
                  <a:lnTo>
                    <a:pt x="5765" y="183934"/>
                  </a:lnTo>
                  <a:lnTo>
                    <a:pt x="20231" y="200533"/>
                  </a:lnTo>
                  <a:lnTo>
                    <a:pt x="33185" y="180784"/>
                  </a:lnTo>
                  <a:lnTo>
                    <a:pt x="36042" y="156006"/>
                  </a:lnTo>
                  <a:close/>
                </a:path>
                <a:path w="609600" h="509269">
                  <a:moveTo>
                    <a:pt x="84912" y="184454"/>
                  </a:moveTo>
                  <a:lnTo>
                    <a:pt x="83667" y="176301"/>
                  </a:lnTo>
                  <a:lnTo>
                    <a:pt x="81991" y="166954"/>
                  </a:lnTo>
                  <a:lnTo>
                    <a:pt x="79375" y="165481"/>
                  </a:lnTo>
                  <a:lnTo>
                    <a:pt x="74168" y="167767"/>
                  </a:lnTo>
                  <a:lnTo>
                    <a:pt x="45173" y="194691"/>
                  </a:lnTo>
                  <a:lnTo>
                    <a:pt x="36677" y="223354"/>
                  </a:lnTo>
                  <a:lnTo>
                    <a:pt x="37084" y="231482"/>
                  </a:lnTo>
                  <a:lnTo>
                    <a:pt x="38722" y="239649"/>
                  </a:lnTo>
                  <a:lnTo>
                    <a:pt x="39966" y="244157"/>
                  </a:lnTo>
                  <a:lnTo>
                    <a:pt x="42265" y="245402"/>
                  </a:lnTo>
                  <a:lnTo>
                    <a:pt x="46951" y="243471"/>
                  </a:lnTo>
                  <a:lnTo>
                    <a:pt x="62128" y="233794"/>
                  </a:lnTo>
                  <a:lnTo>
                    <a:pt x="74358" y="219443"/>
                  </a:lnTo>
                  <a:lnTo>
                    <a:pt x="82372" y="202361"/>
                  </a:lnTo>
                  <a:lnTo>
                    <a:pt x="84912" y="184454"/>
                  </a:lnTo>
                  <a:close/>
                </a:path>
                <a:path w="609600" h="509269">
                  <a:moveTo>
                    <a:pt x="88468" y="426491"/>
                  </a:moveTo>
                  <a:lnTo>
                    <a:pt x="85788" y="419798"/>
                  </a:lnTo>
                  <a:lnTo>
                    <a:pt x="84175" y="412800"/>
                  </a:lnTo>
                  <a:lnTo>
                    <a:pt x="80518" y="407136"/>
                  </a:lnTo>
                  <a:lnTo>
                    <a:pt x="68262" y="392049"/>
                  </a:lnTo>
                  <a:lnTo>
                    <a:pt x="53619" y="381076"/>
                  </a:lnTo>
                  <a:lnTo>
                    <a:pt x="36614" y="374319"/>
                  </a:lnTo>
                  <a:lnTo>
                    <a:pt x="17322" y="371906"/>
                  </a:lnTo>
                  <a:lnTo>
                    <a:pt x="7962" y="372389"/>
                  </a:lnTo>
                  <a:lnTo>
                    <a:pt x="3543" y="374662"/>
                  </a:lnTo>
                  <a:lnTo>
                    <a:pt x="3390" y="379653"/>
                  </a:lnTo>
                  <a:lnTo>
                    <a:pt x="6781" y="388239"/>
                  </a:lnTo>
                  <a:lnTo>
                    <a:pt x="44475" y="423646"/>
                  </a:lnTo>
                  <a:lnTo>
                    <a:pt x="74777" y="429666"/>
                  </a:lnTo>
                  <a:lnTo>
                    <a:pt x="81432" y="428688"/>
                  </a:lnTo>
                  <a:lnTo>
                    <a:pt x="88468" y="426491"/>
                  </a:lnTo>
                  <a:close/>
                </a:path>
                <a:path w="609600" h="509269">
                  <a:moveTo>
                    <a:pt x="90081" y="320040"/>
                  </a:moveTo>
                  <a:lnTo>
                    <a:pt x="85153" y="295465"/>
                  </a:lnTo>
                  <a:lnTo>
                    <a:pt x="70739" y="277571"/>
                  </a:lnTo>
                  <a:lnTo>
                    <a:pt x="61328" y="288036"/>
                  </a:lnTo>
                  <a:lnTo>
                    <a:pt x="55410" y="299821"/>
                  </a:lnTo>
                  <a:lnTo>
                    <a:pt x="52565" y="312750"/>
                  </a:lnTo>
                  <a:lnTo>
                    <a:pt x="52400" y="326580"/>
                  </a:lnTo>
                  <a:lnTo>
                    <a:pt x="54038" y="337502"/>
                  </a:lnTo>
                  <a:lnTo>
                    <a:pt x="57518" y="347599"/>
                  </a:lnTo>
                  <a:lnTo>
                    <a:pt x="63144" y="356666"/>
                  </a:lnTo>
                  <a:lnTo>
                    <a:pt x="71247" y="364439"/>
                  </a:lnTo>
                  <a:lnTo>
                    <a:pt x="85471" y="345097"/>
                  </a:lnTo>
                  <a:lnTo>
                    <a:pt x="90081" y="320040"/>
                  </a:lnTo>
                  <a:close/>
                </a:path>
                <a:path w="609600" h="509269">
                  <a:moveTo>
                    <a:pt x="91465" y="46520"/>
                  </a:moveTo>
                  <a:lnTo>
                    <a:pt x="85140" y="29095"/>
                  </a:lnTo>
                  <a:lnTo>
                    <a:pt x="68630" y="40271"/>
                  </a:lnTo>
                  <a:lnTo>
                    <a:pt x="57721" y="59296"/>
                  </a:lnTo>
                  <a:lnTo>
                    <a:pt x="54368" y="80594"/>
                  </a:lnTo>
                  <a:lnTo>
                    <a:pt x="60553" y="98590"/>
                  </a:lnTo>
                  <a:lnTo>
                    <a:pt x="77292" y="87096"/>
                  </a:lnTo>
                  <a:lnTo>
                    <a:pt x="88214" y="67792"/>
                  </a:lnTo>
                  <a:lnTo>
                    <a:pt x="91465" y="46520"/>
                  </a:lnTo>
                  <a:close/>
                </a:path>
                <a:path w="609600" h="509269">
                  <a:moveTo>
                    <a:pt x="126707" y="82372"/>
                  </a:moveTo>
                  <a:lnTo>
                    <a:pt x="105130" y="86372"/>
                  </a:lnTo>
                  <a:lnTo>
                    <a:pt x="85394" y="100215"/>
                  </a:lnTo>
                  <a:lnTo>
                    <a:pt x="71945" y="119430"/>
                  </a:lnTo>
                  <a:lnTo>
                    <a:pt x="69202" y="139573"/>
                  </a:lnTo>
                  <a:lnTo>
                    <a:pt x="90093" y="136334"/>
                  </a:lnTo>
                  <a:lnTo>
                    <a:pt x="109740" y="122682"/>
                  </a:lnTo>
                  <a:lnTo>
                    <a:pt x="123507" y="103187"/>
                  </a:lnTo>
                  <a:lnTo>
                    <a:pt x="126707" y="82372"/>
                  </a:lnTo>
                  <a:close/>
                </a:path>
                <a:path w="609600" h="509269">
                  <a:moveTo>
                    <a:pt x="142138" y="397484"/>
                  </a:moveTo>
                  <a:lnTo>
                    <a:pt x="135267" y="373646"/>
                  </a:lnTo>
                  <a:lnTo>
                    <a:pt x="120281" y="355193"/>
                  </a:lnTo>
                  <a:lnTo>
                    <a:pt x="114287" y="350685"/>
                  </a:lnTo>
                  <a:lnTo>
                    <a:pt x="113512" y="350824"/>
                  </a:lnTo>
                  <a:lnTo>
                    <a:pt x="109334" y="357251"/>
                  </a:lnTo>
                  <a:lnTo>
                    <a:pt x="101968" y="376682"/>
                  </a:lnTo>
                  <a:lnTo>
                    <a:pt x="101688" y="398564"/>
                  </a:lnTo>
                  <a:lnTo>
                    <a:pt x="108026" y="419506"/>
                  </a:lnTo>
                  <a:lnTo>
                    <a:pt x="120510" y="436079"/>
                  </a:lnTo>
                  <a:lnTo>
                    <a:pt x="123151" y="438340"/>
                  </a:lnTo>
                  <a:lnTo>
                    <a:pt x="126161" y="440169"/>
                  </a:lnTo>
                  <a:lnTo>
                    <a:pt x="129235" y="442353"/>
                  </a:lnTo>
                  <a:lnTo>
                    <a:pt x="140335" y="421970"/>
                  </a:lnTo>
                  <a:lnTo>
                    <a:pt x="142138" y="397484"/>
                  </a:lnTo>
                  <a:close/>
                </a:path>
                <a:path w="609600" h="509269">
                  <a:moveTo>
                    <a:pt x="168325" y="1574"/>
                  </a:moveTo>
                  <a:lnTo>
                    <a:pt x="165989" y="457"/>
                  </a:lnTo>
                  <a:lnTo>
                    <a:pt x="162712" y="431"/>
                  </a:lnTo>
                  <a:lnTo>
                    <a:pt x="145567" y="4762"/>
                  </a:lnTo>
                  <a:lnTo>
                    <a:pt x="129540" y="16167"/>
                  </a:lnTo>
                  <a:lnTo>
                    <a:pt x="117563" y="31800"/>
                  </a:lnTo>
                  <a:lnTo>
                    <a:pt x="112572" y="48793"/>
                  </a:lnTo>
                  <a:lnTo>
                    <a:pt x="112420" y="53733"/>
                  </a:lnTo>
                  <a:lnTo>
                    <a:pt x="114427" y="55168"/>
                  </a:lnTo>
                  <a:lnTo>
                    <a:pt x="118414" y="54279"/>
                  </a:lnTo>
                  <a:lnTo>
                    <a:pt x="130505" y="51612"/>
                  </a:lnTo>
                  <a:lnTo>
                    <a:pt x="160807" y="25488"/>
                  </a:lnTo>
                  <a:lnTo>
                    <a:pt x="165519" y="11988"/>
                  </a:lnTo>
                  <a:lnTo>
                    <a:pt x="168325" y="1574"/>
                  </a:lnTo>
                  <a:close/>
                </a:path>
                <a:path w="609600" h="509269">
                  <a:moveTo>
                    <a:pt x="187337" y="500976"/>
                  </a:moveTo>
                  <a:lnTo>
                    <a:pt x="148526" y="466940"/>
                  </a:lnTo>
                  <a:lnTo>
                    <a:pt x="129628" y="463042"/>
                  </a:lnTo>
                  <a:lnTo>
                    <a:pt x="109258" y="463511"/>
                  </a:lnTo>
                  <a:lnTo>
                    <a:pt x="102908" y="464273"/>
                  </a:lnTo>
                  <a:lnTo>
                    <a:pt x="96812" y="467182"/>
                  </a:lnTo>
                  <a:lnTo>
                    <a:pt x="89763" y="469353"/>
                  </a:lnTo>
                  <a:lnTo>
                    <a:pt x="91617" y="473011"/>
                  </a:lnTo>
                  <a:lnTo>
                    <a:pt x="92621" y="475462"/>
                  </a:lnTo>
                  <a:lnTo>
                    <a:pt x="94005" y="477672"/>
                  </a:lnTo>
                  <a:lnTo>
                    <a:pt x="108750" y="493179"/>
                  </a:lnTo>
                  <a:lnTo>
                    <a:pt x="129044" y="503910"/>
                  </a:lnTo>
                  <a:lnTo>
                    <a:pt x="152082" y="508762"/>
                  </a:lnTo>
                  <a:lnTo>
                    <a:pt x="175056" y="506666"/>
                  </a:lnTo>
                  <a:lnTo>
                    <a:pt x="183616" y="503961"/>
                  </a:lnTo>
                  <a:lnTo>
                    <a:pt x="187337" y="500976"/>
                  </a:lnTo>
                  <a:close/>
                </a:path>
                <a:path w="609600" h="509269">
                  <a:moveTo>
                    <a:pt x="469506" y="52768"/>
                  </a:moveTo>
                  <a:lnTo>
                    <a:pt x="443560" y="9004"/>
                  </a:lnTo>
                  <a:lnTo>
                    <a:pt x="419950" y="787"/>
                  </a:lnTo>
                  <a:lnTo>
                    <a:pt x="414896" y="0"/>
                  </a:lnTo>
                  <a:lnTo>
                    <a:pt x="428586" y="35839"/>
                  </a:lnTo>
                  <a:lnTo>
                    <a:pt x="462762" y="54343"/>
                  </a:lnTo>
                  <a:lnTo>
                    <a:pt x="468287" y="54711"/>
                  </a:lnTo>
                  <a:lnTo>
                    <a:pt x="469506" y="52768"/>
                  </a:lnTo>
                  <a:close/>
                </a:path>
                <a:path w="609600" h="509269">
                  <a:moveTo>
                    <a:pt x="479933" y="376961"/>
                  </a:moveTo>
                  <a:lnTo>
                    <a:pt x="471932" y="356273"/>
                  </a:lnTo>
                  <a:lnTo>
                    <a:pt x="468769" y="351612"/>
                  </a:lnTo>
                  <a:lnTo>
                    <a:pt x="466166" y="351421"/>
                  </a:lnTo>
                  <a:lnTo>
                    <a:pt x="462064" y="354711"/>
                  </a:lnTo>
                  <a:lnTo>
                    <a:pt x="452386" y="364439"/>
                  </a:lnTo>
                  <a:lnTo>
                    <a:pt x="445528" y="375539"/>
                  </a:lnTo>
                  <a:lnTo>
                    <a:pt x="441236" y="387870"/>
                  </a:lnTo>
                  <a:lnTo>
                    <a:pt x="439254" y="401256"/>
                  </a:lnTo>
                  <a:lnTo>
                    <a:pt x="439343" y="412254"/>
                  </a:lnTo>
                  <a:lnTo>
                    <a:pt x="441312" y="422795"/>
                  </a:lnTo>
                  <a:lnTo>
                    <a:pt x="445452" y="432828"/>
                  </a:lnTo>
                  <a:lnTo>
                    <a:pt x="452081" y="442290"/>
                  </a:lnTo>
                  <a:lnTo>
                    <a:pt x="456120" y="440093"/>
                  </a:lnTo>
                  <a:lnTo>
                    <a:pt x="457771" y="438899"/>
                  </a:lnTo>
                  <a:lnTo>
                    <a:pt x="472224" y="422173"/>
                  </a:lnTo>
                  <a:lnTo>
                    <a:pt x="479818" y="400227"/>
                  </a:lnTo>
                  <a:lnTo>
                    <a:pt x="479933" y="376961"/>
                  </a:lnTo>
                  <a:close/>
                </a:path>
                <a:path w="609600" h="509269">
                  <a:moveTo>
                    <a:pt x="491426" y="470154"/>
                  </a:moveTo>
                  <a:lnTo>
                    <a:pt x="480364" y="465226"/>
                  </a:lnTo>
                  <a:lnTo>
                    <a:pt x="469163" y="462775"/>
                  </a:lnTo>
                  <a:lnTo>
                    <a:pt x="457822" y="462470"/>
                  </a:lnTo>
                  <a:lnTo>
                    <a:pt x="446366" y="463969"/>
                  </a:lnTo>
                  <a:lnTo>
                    <a:pt x="407149" y="482333"/>
                  </a:lnTo>
                  <a:lnTo>
                    <a:pt x="392811" y="500735"/>
                  </a:lnTo>
                  <a:lnTo>
                    <a:pt x="393280" y="502285"/>
                  </a:lnTo>
                  <a:lnTo>
                    <a:pt x="400989" y="504850"/>
                  </a:lnTo>
                  <a:lnTo>
                    <a:pt x="420090" y="508774"/>
                  </a:lnTo>
                  <a:lnTo>
                    <a:pt x="438416" y="507885"/>
                  </a:lnTo>
                  <a:lnTo>
                    <a:pt x="478637" y="488530"/>
                  </a:lnTo>
                  <a:lnTo>
                    <a:pt x="491426" y="470154"/>
                  </a:lnTo>
                  <a:close/>
                </a:path>
                <a:path w="609600" h="509269">
                  <a:moveTo>
                    <a:pt x="512648" y="139788"/>
                  </a:moveTo>
                  <a:lnTo>
                    <a:pt x="509346" y="118986"/>
                  </a:lnTo>
                  <a:lnTo>
                    <a:pt x="495668" y="99542"/>
                  </a:lnTo>
                  <a:lnTo>
                    <a:pt x="476123" y="85915"/>
                  </a:lnTo>
                  <a:lnTo>
                    <a:pt x="455218" y="82511"/>
                  </a:lnTo>
                  <a:lnTo>
                    <a:pt x="457822" y="102235"/>
                  </a:lnTo>
                  <a:lnTo>
                    <a:pt x="471004" y="121653"/>
                  </a:lnTo>
                  <a:lnTo>
                    <a:pt x="490651" y="135826"/>
                  </a:lnTo>
                  <a:lnTo>
                    <a:pt x="512648" y="139788"/>
                  </a:lnTo>
                  <a:close/>
                </a:path>
                <a:path w="609600" h="509269">
                  <a:moveTo>
                    <a:pt x="527380" y="80048"/>
                  </a:moveTo>
                  <a:lnTo>
                    <a:pt x="524052" y="59169"/>
                  </a:lnTo>
                  <a:lnTo>
                    <a:pt x="513245" y="40538"/>
                  </a:lnTo>
                  <a:lnTo>
                    <a:pt x="496582" y="28892"/>
                  </a:lnTo>
                  <a:lnTo>
                    <a:pt x="490372" y="47701"/>
                  </a:lnTo>
                  <a:lnTo>
                    <a:pt x="494182" y="69354"/>
                  </a:lnTo>
                  <a:lnTo>
                    <a:pt x="505434" y="88163"/>
                  </a:lnTo>
                  <a:lnTo>
                    <a:pt x="521550" y="98475"/>
                  </a:lnTo>
                  <a:lnTo>
                    <a:pt x="527380" y="80048"/>
                  </a:lnTo>
                  <a:close/>
                </a:path>
                <a:path w="609600" h="509269">
                  <a:moveTo>
                    <a:pt x="529590" y="321957"/>
                  </a:moveTo>
                  <a:lnTo>
                    <a:pt x="524941" y="296684"/>
                  </a:lnTo>
                  <a:lnTo>
                    <a:pt x="510730" y="277926"/>
                  </a:lnTo>
                  <a:lnTo>
                    <a:pt x="496239" y="296392"/>
                  </a:lnTo>
                  <a:lnTo>
                    <a:pt x="491629" y="321576"/>
                  </a:lnTo>
                  <a:lnTo>
                    <a:pt x="496481" y="346468"/>
                  </a:lnTo>
                  <a:lnTo>
                    <a:pt x="510324" y="364058"/>
                  </a:lnTo>
                  <a:lnTo>
                    <a:pt x="524713" y="346735"/>
                  </a:lnTo>
                  <a:lnTo>
                    <a:pt x="529590" y="321957"/>
                  </a:lnTo>
                  <a:close/>
                </a:path>
                <a:path w="609600" h="509269">
                  <a:moveTo>
                    <a:pt x="545414" y="224637"/>
                  </a:moveTo>
                  <a:lnTo>
                    <a:pt x="532790" y="188061"/>
                  </a:lnTo>
                  <a:lnTo>
                    <a:pt x="501611" y="165100"/>
                  </a:lnTo>
                  <a:lnTo>
                    <a:pt x="500621" y="165722"/>
                  </a:lnTo>
                  <a:lnTo>
                    <a:pt x="497751" y="176428"/>
                  </a:lnTo>
                  <a:lnTo>
                    <a:pt x="497509" y="180187"/>
                  </a:lnTo>
                  <a:lnTo>
                    <a:pt x="496951" y="183857"/>
                  </a:lnTo>
                  <a:lnTo>
                    <a:pt x="519506" y="233705"/>
                  </a:lnTo>
                  <a:lnTo>
                    <a:pt x="539572" y="245427"/>
                  </a:lnTo>
                  <a:lnTo>
                    <a:pt x="542340" y="244170"/>
                  </a:lnTo>
                  <a:lnTo>
                    <a:pt x="543877" y="232283"/>
                  </a:lnTo>
                  <a:lnTo>
                    <a:pt x="545414" y="224637"/>
                  </a:lnTo>
                  <a:close/>
                </a:path>
                <a:path w="609600" h="509269">
                  <a:moveTo>
                    <a:pt x="580885" y="374713"/>
                  </a:moveTo>
                  <a:lnTo>
                    <a:pt x="579031" y="372211"/>
                  </a:lnTo>
                  <a:lnTo>
                    <a:pt x="566635" y="371792"/>
                  </a:lnTo>
                  <a:lnTo>
                    <a:pt x="552107" y="372732"/>
                  </a:lnTo>
                  <a:lnTo>
                    <a:pt x="514489" y="391261"/>
                  </a:lnTo>
                  <a:lnTo>
                    <a:pt x="494512" y="426745"/>
                  </a:lnTo>
                  <a:lnTo>
                    <a:pt x="501459" y="428955"/>
                  </a:lnTo>
                  <a:lnTo>
                    <a:pt x="508914" y="429844"/>
                  </a:lnTo>
                  <a:lnTo>
                    <a:pt x="517055" y="429348"/>
                  </a:lnTo>
                  <a:lnTo>
                    <a:pt x="555917" y="412788"/>
                  </a:lnTo>
                  <a:lnTo>
                    <a:pt x="580885" y="374713"/>
                  </a:lnTo>
                  <a:close/>
                </a:path>
                <a:path w="609600" h="509269">
                  <a:moveTo>
                    <a:pt x="581736" y="160337"/>
                  </a:moveTo>
                  <a:lnTo>
                    <a:pt x="578307" y="136512"/>
                  </a:lnTo>
                  <a:lnTo>
                    <a:pt x="565581" y="117919"/>
                  </a:lnTo>
                  <a:lnTo>
                    <a:pt x="551091" y="135102"/>
                  </a:lnTo>
                  <a:lnTo>
                    <a:pt x="545490" y="158813"/>
                  </a:lnTo>
                  <a:lnTo>
                    <a:pt x="549021" y="182689"/>
                  </a:lnTo>
                  <a:lnTo>
                    <a:pt x="561911" y="200342"/>
                  </a:lnTo>
                  <a:lnTo>
                    <a:pt x="576160" y="183553"/>
                  </a:lnTo>
                  <a:lnTo>
                    <a:pt x="581736" y="160337"/>
                  </a:lnTo>
                  <a:close/>
                </a:path>
                <a:path w="609600" h="509269">
                  <a:moveTo>
                    <a:pt x="608990" y="252044"/>
                  </a:moveTo>
                  <a:lnTo>
                    <a:pt x="608330" y="244208"/>
                  </a:lnTo>
                  <a:lnTo>
                    <a:pt x="606031" y="236296"/>
                  </a:lnTo>
                  <a:lnTo>
                    <a:pt x="595617" y="238683"/>
                  </a:lnTo>
                  <a:lnTo>
                    <a:pt x="564134" y="266814"/>
                  </a:lnTo>
                  <a:lnTo>
                    <a:pt x="556412" y="290195"/>
                  </a:lnTo>
                  <a:lnTo>
                    <a:pt x="556958" y="303314"/>
                  </a:lnTo>
                  <a:lnTo>
                    <a:pt x="557987" y="309575"/>
                  </a:lnTo>
                  <a:lnTo>
                    <a:pt x="560882" y="310095"/>
                  </a:lnTo>
                  <a:lnTo>
                    <a:pt x="565950" y="308432"/>
                  </a:lnTo>
                  <a:lnTo>
                    <a:pt x="599719" y="281292"/>
                  </a:lnTo>
                  <a:lnTo>
                    <a:pt x="608990" y="252044"/>
                  </a:lnTo>
                  <a:close/>
                </a:path>
              </a:pathLst>
            </a:custGeom>
            <a:solidFill>
              <a:srgbClr val="3D3939"/>
            </a:solidFill>
          </p:spPr>
          <p:txBody>
            <a:bodyPr wrap="square" lIns="0" tIns="0" rIns="0" bIns="0" rtlCol="0"/>
            <a:lstStyle/>
            <a:p>
              <a:endParaRPr/>
            </a:p>
          </p:txBody>
        </p:sp>
      </p:grpSp>
      <p:grpSp>
        <p:nvGrpSpPr>
          <p:cNvPr id="15" name="object 15"/>
          <p:cNvGrpSpPr/>
          <p:nvPr/>
        </p:nvGrpSpPr>
        <p:grpSpPr>
          <a:xfrm>
            <a:off x="3887939" y="1508645"/>
            <a:ext cx="3138805" cy="3638550"/>
            <a:chOff x="3887939" y="1724507"/>
            <a:chExt cx="3138805" cy="3638550"/>
          </a:xfrm>
        </p:grpSpPr>
        <p:sp>
          <p:nvSpPr>
            <p:cNvPr id="16" name="object 16"/>
            <p:cNvSpPr/>
            <p:nvPr/>
          </p:nvSpPr>
          <p:spPr>
            <a:xfrm>
              <a:off x="3887939" y="1724507"/>
              <a:ext cx="3138805" cy="3144520"/>
            </a:xfrm>
            <a:custGeom>
              <a:avLst/>
              <a:gdLst/>
              <a:ahLst/>
              <a:cxnLst/>
              <a:rect l="l" t="t" r="r" b="b"/>
              <a:pathLst>
                <a:path w="3138804" h="3144520">
                  <a:moveTo>
                    <a:pt x="2994190" y="0"/>
                  </a:moveTo>
                  <a:lnTo>
                    <a:pt x="143992" y="0"/>
                  </a:lnTo>
                  <a:lnTo>
                    <a:pt x="98605" y="7372"/>
                  </a:lnTo>
                  <a:lnTo>
                    <a:pt x="59094" y="27876"/>
                  </a:lnTo>
                  <a:lnTo>
                    <a:pt x="27876" y="59094"/>
                  </a:lnTo>
                  <a:lnTo>
                    <a:pt x="7372" y="98605"/>
                  </a:lnTo>
                  <a:lnTo>
                    <a:pt x="0" y="143992"/>
                  </a:lnTo>
                  <a:lnTo>
                    <a:pt x="0" y="3144253"/>
                  </a:lnTo>
                  <a:lnTo>
                    <a:pt x="3138182" y="3144253"/>
                  </a:lnTo>
                  <a:lnTo>
                    <a:pt x="3138182" y="143992"/>
                  </a:lnTo>
                  <a:lnTo>
                    <a:pt x="3130810" y="98605"/>
                  </a:lnTo>
                  <a:lnTo>
                    <a:pt x="3110306" y="59094"/>
                  </a:lnTo>
                  <a:lnTo>
                    <a:pt x="3079088" y="27876"/>
                  </a:lnTo>
                  <a:lnTo>
                    <a:pt x="3039577" y="7372"/>
                  </a:lnTo>
                  <a:lnTo>
                    <a:pt x="2994190" y="0"/>
                  </a:lnTo>
                  <a:close/>
                </a:path>
              </a:pathLst>
            </a:custGeom>
            <a:solidFill>
              <a:srgbClr val="FFFFFF"/>
            </a:solidFill>
          </p:spPr>
          <p:txBody>
            <a:bodyPr wrap="square" lIns="0" tIns="0" rIns="0" bIns="0" rtlCol="0"/>
            <a:lstStyle/>
            <a:p>
              <a:endParaRPr/>
            </a:p>
          </p:txBody>
        </p:sp>
        <p:pic>
          <p:nvPicPr>
            <p:cNvPr id="17" name="object 17"/>
            <p:cNvPicPr/>
            <p:nvPr/>
          </p:nvPicPr>
          <p:blipFill>
            <a:blip r:embed="rId4" cstate="print"/>
            <a:stretch>
              <a:fillRect/>
            </a:stretch>
          </p:blipFill>
          <p:spPr>
            <a:xfrm>
              <a:off x="4324484" y="1933933"/>
              <a:ext cx="2271158" cy="2725378"/>
            </a:xfrm>
            <a:prstGeom prst="rect">
              <a:avLst/>
            </a:prstGeom>
          </p:spPr>
        </p:pic>
        <p:sp>
          <p:nvSpPr>
            <p:cNvPr id="18" name="object 18"/>
            <p:cNvSpPr/>
            <p:nvPr/>
          </p:nvSpPr>
          <p:spPr>
            <a:xfrm>
              <a:off x="3887939" y="4868761"/>
              <a:ext cx="3138805" cy="494030"/>
            </a:xfrm>
            <a:custGeom>
              <a:avLst/>
              <a:gdLst/>
              <a:ahLst/>
              <a:cxnLst/>
              <a:rect l="l" t="t" r="r" b="b"/>
              <a:pathLst>
                <a:path w="3138804" h="494029">
                  <a:moveTo>
                    <a:pt x="3138182" y="0"/>
                  </a:moveTo>
                  <a:lnTo>
                    <a:pt x="0" y="0"/>
                  </a:lnTo>
                  <a:lnTo>
                    <a:pt x="0" y="349669"/>
                  </a:lnTo>
                  <a:lnTo>
                    <a:pt x="7372" y="395056"/>
                  </a:lnTo>
                  <a:lnTo>
                    <a:pt x="27876" y="434567"/>
                  </a:lnTo>
                  <a:lnTo>
                    <a:pt x="59094" y="465785"/>
                  </a:lnTo>
                  <a:lnTo>
                    <a:pt x="98605" y="486289"/>
                  </a:lnTo>
                  <a:lnTo>
                    <a:pt x="143992" y="493674"/>
                  </a:lnTo>
                  <a:lnTo>
                    <a:pt x="2994190" y="493674"/>
                  </a:lnTo>
                  <a:lnTo>
                    <a:pt x="3039577" y="486289"/>
                  </a:lnTo>
                  <a:lnTo>
                    <a:pt x="3079088" y="465785"/>
                  </a:lnTo>
                  <a:lnTo>
                    <a:pt x="3110306" y="434567"/>
                  </a:lnTo>
                  <a:lnTo>
                    <a:pt x="3130810" y="395056"/>
                  </a:lnTo>
                  <a:lnTo>
                    <a:pt x="3138182" y="349669"/>
                  </a:lnTo>
                  <a:lnTo>
                    <a:pt x="3138182" y="0"/>
                  </a:lnTo>
                  <a:close/>
                </a:path>
              </a:pathLst>
            </a:custGeom>
            <a:solidFill>
              <a:srgbClr val="EA5413"/>
            </a:solidFill>
          </p:spPr>
          <p:txBody>
            <a:bodyPr wrap="square" lIns="0" tIns="0" rIns="0" bIns="0" rtlCol="0"/>
            <a:lstStyle/>
            <a:p>
              <a:endParaRPr/>
            </a:p>
          </p:txBody>
        </p:sp>
      </p:grpSp>
      <p:sp>
        <p:nvSpPr>
          <p:cNvPr id="19" name="object 19"/>
          <p:cNvSpPr txBox="1"/>
          <p:nvPr/>
        </p:nvSpPr>
        <p:spPr>
          <a:xfrm>
            <a:off x="4409851" y="4728243"/>
            <a:ext cx="2088514" cy="360680"/>
          </a:xfrm>
          <a:prstGeom prst="rect">
            <a:avLst/>
          </a:prstGeom>
        </p:spPr>
        <p:txBody>
          <a:bodyPr vert="horz" wrap="square" lIns="0" tIns="12700" rIns="0" bIns="0" rtlCol="0">
            <a:spAutoFit/>
          </a:bodyPr>
          <a:lstStyle/>
          <a:p>
            <a:pPr marL="12700">
              <a:lnSpc>
                <a:spcPct val="100000"/>
              </a:lnSpc>
              <a:spcBef>
                <a:spcPts val="100"/>
              </a:spcBef>
            </a:pPr>
            <a:r>
              <a:rPr sz="2200" dirty="0">
                <a:solidFill>
                  <a:srgbClr val="FFFFFF"/>
                </a:solidFill>
                <a:latin typeface="BIZ UDPゴシック"/>
                <a:cs typeface="BIZ UDPゴシック"/>
              </a:rPr>
              <a:t>Denta</a:t>
            </a:r>
            <a:r>
              <a:rPr sz="2200" spc="-5" dirty="0">
                <a:solidFill>
                  <a:srgbClr val="FFFFFF"/>
                </a:solidFill>
                <a:latin typeface="BIZ UDPゴシック"/>
                <a:cs typeface="BIZ UDPゴシック"/>
              </a:rPr>
              <a:t> </a:t>
            </a:r>
            <a:r>
              <a:rPr sz="2200" spc="-10" dirty="0">
                <a:solidFill>
                  <a:srgbClr val="FFFFFF"/>
                </a:solidFill>
                <a:latin typeface="BIZ UDPゴシック"/>
                <a:cs typeface="BIZ UDPゴシック"/>
              </a:rPr>
              <a:t>Animal</a:t>
            </a:r>
            <a:endParaRPr sz="2200">
              <a:latin typeface="BIZ UDPゴシック"/>
              <a:cs typeface="BIZ UDPゴシック"/>
            </a:endParaRPr>
          </a:p>
        </p:txBody>
      </p:sp>
      <p:grpSp>
        <p:nvGrpSpPr>
          <p:cNvPr id="20" name="object 20"/>
          <p:cNvGrpSpPr/>
          <p:nvPr/>
        </p:nvGrpSpPr>
        <p:grpSpPr>
          <a:xfrm>
            <a:off x="4014934" y="1635639"/>
            <a:ext cx="636905" cy="509270"/>
            <a:chOff x="4014934" y="1851501"/>
            <a:chExt cx="636905" cy="509270"/>
          </a:xfrm>
        </p:grpSpPr>
        <p:sp>
          <p:nvSpPr>
            <p:cNvPr id="21" name="object 21"/>
            <p:cNvSpPr/>
            <p:nvPr/>
          </p:nvSpPr>
          <p:spPr>
            <a:xfrm>
              <a:off x="4598629" y="2087724"/>
              <a:ext cx="53340" cy="74295"/>
            </a:xfrm>
            <a:custGeom>
              <a:avLst/>
              <a:gdLst/>
              <a:ahLst/>
              <a:cxnLst/>
              <a:rect l="l" t="t" r="r" b="b"/>
              <a:pathLst>
                <a:path w="53339" h="74294">
                  <a:moveTo>
                    <a:pt x="49668" y="0"/>
                  </a:moveTo>
                  <a:lnTo>
                    <a:pt x="15175" y="19812"/>
                  </a:lnTo>
                  <a:lnTo>
                    <a:pt x="0" y="54148"/>
                  </a:lnTo>
                  <a:lnTo>
                    <a:pt x="659" y="67411"/>
                  </a:lnTo>
                  <a:lnTo>
                    <a:pt x="1611" y="72859"/>
                  </a:lnTo>
                  <a:lnTo>
                    <a:pt x="4088" y="73774"/>
                  </a:lnTo>
                  <a:lnTo>
                    <a:pt x="8761" y="72402"/>
                  </a:lnTo>
                  <a:lnTo>
                    <a:pt x="42298" y="46734"/>
                  </a:lnTo>
                  <a:lnTo>
                    <a:pt x="53046" y="18376"/>
                  </a:lnTo>
                  <a:lnTo>
                    <a:pt x="53046" y="10909"/>
                  </a:lnTo>
                  <a:lnTo>
                    <a:pt x="49668" y="0"/>
                  </a:lnTo>
                  <a:close/>
                </a:path>
              </a:pathLst>
            </a:custGeom>
            <a:solidFill>
              <a:srgbClr val="3D3939"/>
            </a:solidFill>
          </p:spPr>
          <p:txBody>
            <a:bodyPr wrap="square" lIns="0" tIns="0" rIns="0" bIns="0" rtlCol="0"/>
            <a:lstStyle/>
            <a:p>
              <a:endParaRPr/>
            </a:p>
          </p:txBody>
        </p:sp>
        <p:pic>
          <p:nvPicPr>
            <p:cNvPr id="22" name="object 22"/>
            <p:cNvPicPr/>
            <p:nvPr/>
          </p:nvPicPr>
          <p:blipFill>
            <a:blip r:embed="rId5" cstate="print"/>
            <a:stretch>
              <a:fillRect/>
            </a:stretch>
          </p:blipFill>
          <p:spPr>
            <a:xfrm>
              <a:off x="4264244" y="1993693"/>
              <a:ext cx="137769" cy="224588"/>
            </a:xfrm>
            <a:prstGeom prst="rect">
              <a:avLst/>
            </a:prstGeom>
          </p:spPr>
        </p:pic>
        <p:sp>
          <p:nvSpPr>
            <p:cNvPr id="23" name="object 23"/>
            <p:cNvSpPr/>
            <p:nvPr/>
          </p:nvSpPr>
          <p:spPr>
            <a:xfrm>
              <a:off x="4014927" y="1851507"/>
              <a:ext cx="609600" cy="509270"/>
            </a:xfrm>
            <a:custGeom>
              <a:avLst/>
              <a:gdLst/>
              <a:ahLst/>
              <a:cxnLst/>
              <a:rect l="l" t="t" r="r" b="b"/>
              <a:pathLst>
                <a:path w="609600" h="509269">
                  <a:moveTo>
                    <a:pt x="52908" y="292798"/>
                  </a:moveTo>
                  <a:lnTo>
                    <a:pt x="35598" y="253644"/>
                  </a:lnTo>
                  <a:lnTo>
                    <a:pt x="2921" y="236207"/>
                  </a:lnTo>
                  <a:lnTo>
                    <a:pt x="1612" y="240195"/>
                  </a:lnTo>
                  <a:lnTo>
                    <a:pt x="1130" y="242163"/>
                  </a:lnTo>
                  <a:lnTo>
                    <a:pt x="0" y="251625"/>
                  </a:lnTo>
                  <a:lnTo>
                    <a:pt x="977" y="260718"/>
                  </a:lnTo>
                  <a:lnTo>
                    <a:pt x="22364" y="296926"/>
                  </a:lnTo>
                  <a:lnTo>
                    <a:pt x="48361" y="309968"/>
                  </a:lnTo>
                  <a:lnTo>
                    <a:pt x="50990" y="309308"/>
                  </a:lnTo>
                  <a:lnTo>
                    <a:pt x="52082" y="303466"/>
                  </a:lnTo>
                  <a:lnTo>
                    <a:pt x="52908" y="292798"/>
                  </a:lnTo>
                  <a:close/>
                </a:path>
                <a:path w="609600" h="509269">
                  <a:moveTo>
                    <a:pt x="63347" y="155930"/>
                  </a:moveTo>
                  <a:lnTo>
                    <a:pt x="57162" y="132829"/>
                  </a:lnTo>
                  <a:lnTo>
                    <a:pt x="43002" y="118122"/>
                  </a:lnTo>
                  <a:lnTo>
                    <a:pt x="30530" y="137045"/>
                  </a:lnTo>
                  <a:lnTo>
                    <a:pt x="27317" y="160845"/>
                  </a:lnTo>
                  <a:lnTo>
                    <a:pt x="33083" y="183857"/>
                  </a:lnTo>
                  <a:lnTo>
                    <a:pt x="47548" y="200456"/>
                  </a:lnTo>
                  <a:lnTo>
                    <a:pt x="60502" y="180708"/>
                  </a:lnTo>
                  <a:lnTo>
                    <a:pt x="63347" y="155930"/>
                  </a:lnTo>
                  <a:close/>
                </a:path>
                <a:path w="609600" h="509269">
                  <a:moveTo>
                    <a:pt x="111899" y="184340"/>
                  </a:moveTo>
                  <a:lnTo>
                    <a:pt x="111544" y="178549"/>
                  </a:lnTo>
                  <a:lnTo>
                    <a:pt x="111086" y="174447"/>
                  </a:lnTo>
                  <a:lnTo>
                    <a:pt x="110490" y="173291"/>
                  </a:lnTo>
                  <a:lnTo>
                    <a:pt x="109220" y="166674"/>
                  </a:lnTo>
                  <a:lnTo>
                    <a:pt x="76441" y="187883"/>
                  </a:lnTo>
                  <a:lnTo>
                    <a:pt x="63652" y="224663"/>
                  </a:lnTo>
                  <a:lnTo>
                    <a:pt x="65227" y="232308"/>
                  </a:lnTo>
                  <a:lnTo>
                    <a:pt x="66802" y="244348"/>
                  </a:lnTo>
                  <a:lnTo>
                    <a:pt x="101688" y="219290"/>
                  </a:lnTo>
                  <a:lnTo>
                    <a:pt x="109575" y="202209"/>
                  </a:lnTo>
                  <a:lnTo>
                    <a:pt x="111899" y="184340"/>
                  </a:lnTo>
                  <a:close/>
                </a:path>
                <a:path w="609600" h="509269">
                  <a:moveTo>
                    <a:pt x="115773" y="426427"/>
                  </a:moveTo>
                  <a:lnTo>
                    <a:pt x="113093" y="419735"/>
                  </a:lnTo>
                  <a:lnTo>
                    <a:pt x="111493" y="412750"/>
                  </a:lnTo>
                  <a:lnTo>
                    <a:pt x="107835" y="407073"/>
                  </a:lnTo>
                  <a:lnTo>
                    <a:pt x="95580" y="391985"/>
                  </a:lnTo>
                  <a:lnTo>
                    <a:pt x="80937" y="381000"/>
                  </a:lnTo>
                  <a:lnTo>
                    <a:pt x="63944" y="374243"/>
                  </a:lnTo>
                  <a:lnTo>
                    <a:pt x="44640" y="371843"/>
                  </a:lnTo>
                  <a:lnTo>
                    <a:pt x="35280" y="372313"/>
                  </a:lnTo>
                  <a:lnTo>
                    <a:pt x="30861" y="374586"/>
                  </a:lnTo>
                  <a:lnTo>
                    <a:pt x="30695" y="379564"/>
                  </a:lnTo>
                  <a:lnTo>
                    <a:pt x="34086" y="388162"/>
                  </a:lnTo>
                  <a:lnTo>
                    <a:pt x="71780" y="423570"/>
                  </a:lnTo>
                  <a:lnTo>
                    <a:pt x="102082" y="429590"/>
                  </a:lnTo>
                  <a:lnTo>
                    <a:pt x="108737" y="428612"/>
                  </a:lnTo>
                  <a:lnTo>
                    <a:pt x="115773" y="426427"/>
                  </a:lnTo>
                  <a:close/>
                </a:path>
                <a:path w="609600" h="509269">
                  <a:moveTo>
                    <a:pt x="117462" y="317754"/>
                  </a:moveTo>
                  <a:lnTo>
                    <a:pt x="98386" y="277279"/>
                  </a:lnTo>
                  <a:lnTo>
                    <a:pt x="95135" y="280098"/>
                  </a:lnTo>
                  <a:lnTo>
                    <a:pt x="93764" y="281584"/>
                  </a:lnTo>
                  <a:lnTo>
                    <a:pt x="83299" y="298780"/>
                  </a:lnTo>
                  <a:lnTo>
                    <a:pt x="79413" y="318998"/>
                  </a:lnTo>
                  <a:lnTo>
                    <a:pt x="82156" y="339598"/>
                  </a:lnTo>
                  <a:lnTo>
                    <a:pt x="91605" y="357924"/>
                  </a:lnTo>
                  <a:lnTo>
                    <a:pt x="97536" y="365455"/>
                  </a:lnTo>
                  <a:lnTo>
                    <a:pt x="99720" y="365607"/>
                  </a:lnTo>
                  <a:lnTo>
                    <a:pt x="105460" y="358076"/>
                  </a:lnTo>
                  <a:lnTo>
                    <a:pt x="112991" y="345274"/>
                  </a:lnTo>
                  <a:lnTo>
                    <a:pt x="116878" y="331800"/>
                  </a:lnTo>
                  <a:lnTo>
                    <a:pt x="117462" y="317754"/>
                  </a:lnTo>
                  <a:close/>
                </a:path>
                <a:path w="609600" h="509269">
                  <a:moveTo>
                    <a:pt x="118618" y="47205"/>
                  </a:moveTo>
                  <a:lnTo>
                    <a:pt x="112471" y="28790"/>
                  </a:lnTo>
                  <a:lnTo>
                    <a:pt x="94411" y="42087"/>
                  </a:lnTo>
                  <a:lnTo>
                    <a:pt x="84086" y="62001"/>
                  </a:lnTo>
                  <a:lnTo>
                    <a:pt x="81876" y="82740"/>
                  </a:lnTo>
                  <a:lnTo>
                    <a:pt x="88163" y="98552"/>
                  </a:lnTo>
                  <a:lnTo>
                    <a:pt x="104813" y="86626"/>
                  </a:lnTo>
                  <a:lnTo>
                    <a:pt x="115506" y="67995"/>
                  </a:lnTo>
                  <a:lnTo>
                    <a:pt x="118618" y="47205"/>
                  </a:lnTo>
                  <a:close/>
                </a:path>
                <a:path w="609600" h="509269">
                  <a:moveTo>
                    <a:pt x="153504" y="82181"/>
                  </a:moveTo>
                  <a:lnTo>
                    <a:pt x="132232" y="86321"/>
                  </a:lnTo>
                  <a:lnTo>
                    <a:pt x="112979" y="99872"/>
                  </a:lnTo>
                  <a:lnTo>
                    <a:pt x="99695" y="118948"/>
                  </a:lnTo>
                  <a:lnTo>
                    <a:pt x="96329" y="139649"/>
                  </a:lnTo>
                  <a:lnTo>
                    <a:pt x="119494" y="135267"/>
                  </a:lnTo>
                  <a:lnTo>
                    <a:pt x="139306" y="120256"/>
                  </a:lnTo>
                  <a:lnTo>
                    <a:pt x="151930" y="100558"/>
                  </a:lnTo>
                  <a:lnTo>
                    <a:pt x="153504" y="82181"/>
                  </a:lnTo>
                  <a:close/>
                </a:path>
                <a:path w="609600" h="509269">
                  <a:moveTo>
                    <a:pt x="169633" y="398221"/>
                  </a:moveTo>
                  <a:lnTo>
                    <a:pt x="166497" y="382714"/>
                  </a:lnTo>
                  <a:lnTo>
                    <a:pt x="159562" y="368554"/>
                  </a:lnTo>
                  <a:lnTo>
                    <a:pt x="148513" y="355892"/>
                  </a:lnTo>
                  <a:lnTo>
                    <a:pt x="142087" y="350126"/>
                  </a:lnTo>
                  <a:lnTo>
                    <a:pt x="140830" y="350570"/>
                  </a:lnTo>
                  <a:lnTo>
                    <a:pt x="136296" y="357746"/>
                  </a:lnTo>
                  <a:lnTo>
                    <a:pt x="129184" y="377113"/>
                  </a:lnTo>
                  <a:lnTo>
                    <a:pt x="129070" y="398856"/>
                  </a:lnTo>
                  <a:lnTo>
                    <a:pt x="135458" y="419620"/>
                  </a:lnTo>
                  <a:lnTo>
                    <a:pt x="147866" y="436029"/>
                  </a:lnTo>
                  <a:lnTo>
                    <a:pt x="150495" y="438302"/>
                  </a:lnTo>
                  <a:lnTo>
                    <a:pt x="153517" y="440118"/>
                  </a:lnTo>
                  <a:lnTo>
                    <a:pt x="156806" y="442455"/>
                  </a:lnTo>
                  <a:lnTo>
                    <a:pt x="161696" y="436016"/>
                  </a:lnTo>
                  <a:lnTo>
                    <a:pt x="165366" y="429310"/>
                  </a:lnTo>
                  <a:lnTo>
                    <a:pt x="167881" y="422287"/>
                  </a:lnTo>
                  <a:lnTo>
                    <a:pt x="169291" y="414909"/>
                  </a:lnTo>
                  <a:lnTo>
                    <a:pt x="169633" y="398221"/>
                  </a:lnTo>
                  <a:close/>
                </a:path>
                <a:path w="609600" h="509269">
                  <a:moveTo>
                    <a:pt x="195160" y="2413"/>
                  </a:moveTo>
                  <a:lnTo>
                    <a:pt x="194271" y="292"/>
                  </a:lnTo>
                  <a:lnTo>
                    <a:pt x="189865" y="317"/>
                  </a:lnTo>
                  <a:lnTo>
                    <a:pt x="172834" y="4711"/>
                  </a:lnTo>
                  <a:lnTo>
                    <a:pt x="156972" y="15951"/>
                  </a:lnTo>
                  <a:lnTo>
                    <a:pt x="145084" y="31343"/>
                  </a:lnTo>
                  <a:lnTo>
                    <a:pt x="139941" y="48234"/>
                  </a:lnTo>
                  <a:lnTo>
                    <a:pt x="139725" y="52616"/>
                  </a:lnTo>
                  <a:lnTo>
                    <a:pt x="140665" y="55245"/>
                  </a:lnTo>
                  <a:lnTo>
                    <a:pt x="145224" y="54241"/>
                  </a:lnTo>
                  <a:lnTo>
                    <a:pt x="153035" y="53136"/>
                  </a:lnTo>
                  <a:lnTo>
                    <a:pt x="187629" y="26873"/>
                  </a:lnTo>
                  <a:lnTo>
                    <a:pt x="194767" y="6108"/>
                  </a:lnTo>
                  <a:lnTo>
                    <a:pt x="195160" y="2413"/>
                  </a:lnTo>
                  <a:close/>
                </a:path>
                <a:path w="609600" h="509269">
                  <a:moveTo>
                    <a:pt x="216446" y="500621"/>
                  </a:moveTo>
                  <a:lnTo>
                    <a:pt x="176949" y="467690"/>
                  </a:lnTo>
                  <a:lnTo>
                    <a:pt x="151384" y="462394"/>
                  </a:lnTo>
                  <a:lnTo>
                    <a:pt x="140017" y="462686"/>
                  </a:lnTo>
                  <a:lnTo>
                    <a:pt x="128714" y="465162"/>
                  </a:lnTo>
                  <a:lnTo>
                    <a:pt x="117487" y="470204"/>
                  </a:lnTo>
                  <a:lnTo>
                    <a:pt x="118999" y="473113"/>
                  </a:lnTo>
                  <a:lnTo>
                    <a:pt x="120040" y="475564"/>
                  </a:lnTo>
                  <a:lnTo>
                    <a:pt x="121462" y="477786"/>
                  </a:lnTo>
                  <a:lnTo>
                    <a:pt x="137287" y="493966"/>
                  </a:lnTo>
                  <a:lnTo>
                    <a:pt x="158991" y="504647"/>
                  </a:lnTo>
                  <a:lnTo>
                    <a:pt x="183248" y="508800"/>
                  </a:lnTo>
                  <a:lnTo>
                    <a:pt x="206781" y="505333"/>
                  </a:lnTo>
                  <a:lnTo>
                    <a:pt x="215811" y="502221"/>
                  </a:lnTo>
                  <a:lnTo>
                    <a:pt x="216446" y="500621"/>
                  </a:lnTo>
                  <a:close/>
                </a:path>
                <a:path w="609600" h="509269">
                  <a:moveTo>
                    <a:pt x="496824" y="52781"/>
                  </a:moveTo>
                  <a:lnTo>
                    <a:pt x="471297" y="9144"/>
                  </a:lnTo>
                  <a:lnTo>
                    <a:pt x="447217" y="774"/>
                  </a:lnTo>
                  <a:lnTo>
                    <a:pt x="442226" y="0"/>
                  </a:lnTo>
                  <a:lnTo>
                    <a:pt x="455841" y="35699"/>
                  </a:lnTo>
                  <a:lnTo>
                    <a:pt x="490029" y="54267"/>
                  </a:lnTo>
                  <a:lnTo>
                    <a:pt x="495528" y="54635"/>
                  </a:lnTo>
                  <a:lnTo>
                    <a:pt x="496824" y="52781"/>
                  </a:lnTo>
                  <a:close/>
                </a:path>
                <a:path w="609600" h="509269">
                  <a:moveTo>
                    <a:pt x="507720" y="379158"/>
                  </a:moveTo>
                  <a:lnTo>
                    <a:pt x="499554" y="356387"/>
                  </a:lnTo>
                  <a:lnTo>
                    <a:pt x="496366" y="351561"/>
                  </a:lnTo>
                  <a:lnTo>
                    <a:pt x="493687" y="351091"/>
                  </a:lnTo>
                  <a:lnTo>
                    <a:pt x="489292" y="354622"/>
                  </a:lnTo>
                  <a:lnTo>
                    <a:pt x="479628" y="364312"/>
                  </a:lnTo>
                  <a:lnTo>
                    <a:pt x="472795" y="375373"/>
                  </a:lnTo>
                  <a:lnTo>
                    <a:pt x="468528" y="387667"/>
                  </a:lnTo>
                  <a:lnTo>
                    <a:pt x="466547" y="401040"/>
                  </a:lnTo>
                  <a:lnTo>
                    <a:pt x="466623" y="412140"/>
                  </a:lnTo>
                  <a:lnTo>
                    <a:pt x="468553" y="422757"/>
                  </a:lnTo>
                  <a:lnTo>
                    <a:pt x="472617" y="432816"/>
                  </a:lnTo>
                  <a:lnTo>
                    <a:pt x="479094" y="442226"/>
                  </a:lnTo>
                  <a:lnTo>
                    <a:pt x="496493" y="426770"/>
                  </a:lnTo>
                  <a:lnTo>
                    <a:pt x="506374" y="404190"/>
                  </a:lnTo>
                  <a:lnTo>
                    <a:pt x="507720" y="379158"/>
                  </a:lnTo>
                  <a:close/>
                </a:path>
                <a:path w="609600" h="509269">
                  <a:moveTo>
                    <a:pt x="518718" y="470103"/>
                  </a:moveTo>
                  <a:lnTo>
                    <a:pt x="507619" y="465124"/>
                  </a:lnTo>
                  <a:lnTo>
                    <a:pt x="496379" y="462686"/>
                  </a:lnTo>
                  <a:lnTo>
                    <a:pt x="485038" y="462394"/>
                  </a:lnTo>
                  <a:lnTo>
                    <a:pt x="473570" y="463905"/>
                  </a:lnTo>
                  <a:lnTo>
                    <a:pt x="434378" y="482333"/>
                  </a:lnTo>
                  <a:lnTo>
                    <a:pt x="420103" y="500710"/>
                  </a:lnTo>
                  <a:lnTo>
                    <a:pt x="420560" y="502221"/>
                  </a:lnTo>
                  <a:lnTo>
                    <a:pt x="428409" y="504799"/>
                  </a:lnTo>
                  <a:lnTo>
                    <a:pt x="447509" y="508711"/>
                  </a:lnTo>
                  <a:lnTo>
                    <a:pt x="465836" y="507796"/>
                  </a:lnTo>
                  <a:lnTo>
                    <a:pt x="506018" y="488391"/>
                  </a:lnTo>
                  <a:lnTo>
                    <a:pt x="518718" y="470103"/>
                  </a:lnTo>
                  <a:close/>
                </a:path>
                <a:path w="609600" h="509269">
                  <a:moveTo>
                    <a:pt x="540270" y="139407"/>
                  </a:moveTo>
                  <a:lnTo>
                    <a:pt x="535533" y="116293"/>
                  </a:lnTo>
                  <a:lnTo>
                    <a:pt x="520166" y="96888"/>
                  </a:lnTo>
                  <a:lnTo>
                    <a:pt x="500354" y="84594"/>
                  </a:lnTo>
                  <a:lnTo>
                    <a:pt x="482269" y="82791"/>
                  </a:lnTo>
                  <a:lnTo>
                    <a:pt x="485597" y="103352"/>
                  </a:lnTo>
                  <a:lnTo>
                    <a:pt x="499465" y="122720"/>
                  </a:lnTo>
                  <a:lnTo>
                    <a:pt x="519252" y="136283"/>
                  </a:lnTo>
                  <a:lnTo>
                    <a:pt x="540270" y="139407"/>
                  </a:lnTo>
                  <a:close/>
                </a:path>
                <a:path w="609600" h="509269">
                  <a:moveTo>
                    <a:pt x="554647" y="79717"/>
                  </a:moveTo>
                  <a:lnTo>
                    <a:pt x="551243" y="58737"/>
                  </a:lnTo>
                  <a:lnTo>
                    <a:pt x="540385" y="40195"/>
                  </a:lnTo>
                  <a:lnTo>
                    <a:pt x="523786" y="28854"/>
                  </a:lnTo>
                  <a:lnTo>
                    <a:pt x="517664" y="48069"/>
                  </a:lnTo>
                  <a:lnTo>
                    <a:pt x="521690" y="69799"/>
                  </a:lnTo>
                  <a:lnTo>
                    <a:pt x="533057" y="88430"/>
                  </a:lnTo>
                  <a:lnTo>
                    <a:pt x="548919" y="98323"/>
                  </a:lnTo>
                  <a:lnTo>
                    <a:pt x="554647" y="79717"/>
                  </a:lnTo>
                  <a:close/>
                </a:path>
                <a:path w="609600" h="509269">
                  <a:moveTo>
                    <a:pt x="556844" y="321005"/>
                  </a:moveTo>
                  <a:lnTo>
                    <a:pt x="552132" y="295948"/>
                  </a:lnTo>
                  <a:lnTo>
                    <a:pt x="537908" y="277876"/>
                  </a:lnTo>
                  <a:lnTo>
                    <a:pt x="523659" y="296633"/>
                  </a:lnTo>
                  <a:lnTo>
                    <a:pt x="518883" y="321792"/>
                  </a:lnTo>
                  <a:lnTo>
                    <a:pt x="523608" y="346506"/>
                  </a:lnTo>
                  <a:lnTo>
                    <a:pt x="537819" y="363994"/>
                  </a:lnTo>
                  <a:lnTo>
                    <a:pt x="552081" y="346024"/>
                  </a:lnTo>
                  <a:lnTo>
                    <a:pt x="556844" y="321005"/>
                  </a:lnTo>
                  <a:close/>
                </a:path>
                <a:path w="609600" h="509269">
                  <a:moveTo>
                    <a:pt x="572731" y="224561"/>
                  </a:moveTo>
                  <a:lnTo>
                    <a:pt x="560095" y="187985"/>
                  </a:lnTo>
                  <a:lnTo>
                    <a:pt x="528929" y="165023"/>
                  </a:lnTo>
                  <a:lnTo>
                    <a:pt x="527939" y="165658"/>
                  </a:lnTo>
                  <a:lnTo>
                    <a:pt x="525068" y="176364"/>
                  </a:lnTo>
                  <a:lnTo>
                    <a:pt x="524827" y="180124"/>
                  </a:lnTo>
                  <a:lnTo>
                    <a:pt x="524268" y="183794"/>
                  </a:lnTo>
                  <a:lnTo>
                    <a:pt x="546823" y="233629"/>
                  </a:lnTo>
                  <a:lnTo>
                    <a:pt x="566902" y="245364"/>
                  </a:lnTo>
                  <a:lnTo>
                    <a:pt x="569658" y="244094"/>
                  </a:lnTo>
                  <a:lnTo>
                    <a:pt x="571195" y="232206"/>
                  </a:lnTo>
                  <a:lnTo>
                    <a:pt x="572731" y="224561"/>
                  </a:lnTo>
                  <a:close/>
                </a:path>
                <a:path w="609600" h="509269">
                  <a:moveTo>
                    <a:pt x="605434" y="374992"/>
                  </a:moveTo>
                  <a:lnTo>
                    <a:pt x="600824" y="372541"/>
                  </a:lnTo>
                  <a:lnTo>
                    <a:pt x="590461" y="371703"/>
                  </a:lnTo>
                  <a:lnTo>
                    <a:pt x="576249" y="373380"/>
                  </a:lnTo>
                  <a:lnTo>
                    <a:pt x="537527" y="395579"/>
                  </a:lnTo>
                  <a:lnTo>
                    <a:pt x="521004" y="424218"/>
                  </a:lnTo>
                  <a:lnTo>
                    <a:pt x="521690" y="427837"/>
                  </a:lnTo>
                  <a:lnTo>
                    <a:pt x="527519" y="428739"/>
                  </a:lnTo>
                  <a:lnTo>
                    <a:pt x="549503" y="428104"/>
                  </a:lnTo>
                  <a:lnTo>
                    <a:pt x="589292" y="407149"/>
                  </a:lnTo>
                  <a:lnTo>
                    <a:pt x="605434" y="374992"/>
                  </a:lnTo>
                  <a:close/>
                </a:path>
                <a:path w="609600" h="509269">
                  <a:moveTo>
                    <a:pt x="609155" y="159664"/>
                  </a:moveTo>
                  <a:lnTo>
                    <a:pt x="606691" y="139725"/>
                  </a:lnTo>
                  <a:lnTo>
                    <a:pt x="597700" y="122123"/>
                  </a:lnTo>
                  <a:lnTo>
                    <a:pt x="593953" y="117373"/>
                  </a:lnTo>
                  <a:lnTo>
                    <a:pt x="591312" y="117640"/>
                  </a:lnTo>
                  <a:lnTo>
                    <a:pt x="572744" y="160782"/>
                  </a:lnTo>
                  <a:lnTo>
                    <a:pt x="573570" y="171907"/>
                  </a:lnTo>
                  <a:lnTo>
                    <a:pt x="576364" y="182346"/>
                  </a:lnTo>
                  <a:lnTo>
                    <a:pt x="581380" y="192024"/>
                  </a:lnTo>
                  <a:lnTo>
                    <a:pt x="588899" y="200837"/>
                  </a:lnTo>
                  <a:lnTo>
                    <a:pt x="590956" y="199161"/>
                  </a:lnTo>
                  <a:lnTo>
                    <a:pt x="593039" y="197802"/>
                  </a:lnTo>
                  <a:lnTo>
                    <a:pt x="594690" y="196049"/>
                  </a:lnTo>
                  <a:lnTo>
                    <a:pt x="605142" y="179298"/>
                  </a:lnTo>
                  <a:lnTo>
                    <a:pt x="609155" y="159664"/>
                  </a:lnTo>
                  <a:close/>
                </a:path>
              </a:pathLst>
            </a:custGeom>
            <a:solidFill>
              <a:srgbClr val="3D3939"/>
            </a:solidFill>
          </p:spPr>
          <p:txBody>
            <a:bodyPr wrap="square" lIns="0" tIns="0" rIns="0" bIns="0" rtlCol="0"/>
            <a:lstStyle/>
            <a:p>
              <a:endParaRPr/>
            </a:p>
          </p:txBody>
        </p:sp>
      </p:grpSp>
      <p:grpSp>
        <p:nvGrpSpPr>
          <p:cNvPr id="24" name="object 24"/>
          <p:cNvGrpSpPr/>
          <p:nvPr/>
        </p:nvGrpSpPr>
        <p:grpSpPr>
          <a:xfrm>
            <a:off x="7211364" y="1508645"/>
            <a:ext cx="3138805" cy="3638550"/>
            <a:chOff x="7211364" y="1724507"/>
            <a:chExt cx="3138805" cy="3638550"/>
          </a:xfrm>
        </p:grpSpPr>
        <p:sp>
          <p:nvSpPr>
            <p:cNvPr id="25" name="object 25"/>
            <p:cNvSpPr/>
            <p:nvPr/>
          </p:nvSpPr>
          <p:spPr>
            <a:xfrm>
              <a:off x="7211364" y="1724507"/>
              <a:ext cx="3138805" cy="3144520"/>
            </a:xfrm>
            <a:custGeom>
              <a:avLst/>
              <a:gdLst/>
              <a:ahLst/>
              <a:cxnLst/>
              <a:rect l="l" t="t" r="r" b="b"/>
              <a:pathLst>
                <a:path w="3138804" h="3144520">
                  <a:moveTo>
                    <a:pt x="2994190" y="0"/>
                  </a:moveTo>
                  <a:lnTo>
                    <a:pt x="144018" y="0"/>
                  </a:lnTo>
                  <a:lnTo>
                    <a:pt x="98623" y="7372"/>
                  </a:lnTo>
                  <a:lnTo>
                    <a:pt x="59104" y="27876"/>
                  </a:lnTo>
                  <a:lnTo>
                    <a:pt x="27881" y="59094"/>
                  </a:lnTo>
                  <a:lnTo>
                    <a:pt x="7373" y="98605"/>
                  </a:lnTo>
                  <a:lnTo>
                    <a:pt x="0" y="143992"/>
                  </a:lnTo>
                  <a:lnTo>
                    <a:pt x="0" y="3144253"/>
                  </a:lnTo>
                  <a:lnTo>
                    <a:pt x="3138208" y="3144253"/>
                  </a:lnTo>
                  <a:lnTo>
                    <a:pt x="3138208" y="143992"/>
                  </a:lnTo>
                  <a:lnTo>
                    <a:pt x="3130834" y="98605"/>
                  </a:lnTo>
                  <a:lnTo>
                    <a:pt x="3110326" y="59094"/>
                  </a:lnTo>
                  <a:lnTo>
                    <a:pt x="3079103" y="27876"/>
                  </a:lnTo>
                  <a:lnTo>
                    <a:pt x="3039584" y="7372"/>
                  </a:lnTo>
                  <a:lnTo>
                    <a:pt x="2994190" y="0"/>
                  </a:lnTo>
                  <a:close/>
                </a:path>
              </a:pathLst>
            </a:custGeom>
            <a:solidFill>
              <a:srgbClr val="FFFFFF"/>
            </a:solidFill>
          </p:spPr>
          <p:txBody>
            <a:bodyPr wrap="square" lIns="0" tIns="0" rIns="0" bIns="0" rtlCol="0"/>
            <a:lstStyle/>
            <a:p>
              <a:endParaRPr/>
            </a:p>
          </p:txBody>
        </p:sp>
        <p:pic>
          <p:nvPicPr>
            <p:cNvPr id="26" name="object 26"/>
            <p:cNvPicPr/>
            <p:nvPr/>
          </p:nvPicPr>
          <p:blipFill>
            <a:blip r:embed="rId6" cstate="print"/>
            <a:stretch>
              <a:fillRect/>
            </a:stretch>
          </p:blipFill>
          <p:spPr>
            <a:xfrm>
              <a:off x="7497116" y="1779702"/>
              <a:ext cx="2566706" cy="3026601"/>
            </a:xfrm>
            <a:prstGeom prst="rect">
              <a:avLst/>
            </a:prstGeom>
          </p:spPr>
        </p:pic>
        <p:sp>
          <p:nvSpPr>
            <p:cNvPr id="27" name="object 27"/>
            <p:cNvSpPr/>
            <p:nvPr/>
          </p:nvSpPr>
          <p:spPr>
            <a:xfrm>
              <a:off x="7211364" y="4868761"/>
              <a:ext cx="3138805" cy="494030"/>
            </a:xfrm>
            <a:custGeom>
              <a:avLst/>
              <a:gdLst/>
              <a:ahLst/>
              <a:cxnLst/>
              <a:rect l="l" t="t" r="r" b="b"/>
              <a:pathLst>
                <a:path w="3138804" h="494029">
                  <a:moveTo>
                    <a:pt x="3138208" y="0"/>
                  </a:moveTo>
                  <a:lnTo>
                    <a:pt x="0" y="0"/>
                  </a:lnTo>
                  <a:lnTo>
                    <a:pt x="0" y="349669"/>
                  </a:lnTo>
                  <a:lnTo>
                    <a:pt x="7373" y="395056"/>
                  </a:lnTo>
                  <a:lnTo>
                    <a:pt x="27881" y="434567"/>
                  </a:lnTo>
                  <a:lnTo>
                    <a:pt x="59104" y="465785"/>
                  </a:lnTo>
                  <a:lnTo>
                    <a:pt x="98623" y="486289"/>
                  </a:lnTo>
                  <a:lnTo>
                    <a:pt x="144018" y="493674"/>
                  </a:lnTo>
                  <a:lnTo>
                    <a:pt x="2994190" y="493674"/>
                  </a:lnTo>
                  <a:lnTo>
                    <a:pt x="3039584" y="486289"/>
                  </a:lnTo>
                  <a:lnTo>
                    <a:pt x="3079103" y="465785"/>
                  </a:lnTo>
                  <a:lnTo>
                    <a:pt x="3110326" y="434567"/>
                  </a:lnTo>
                  <a:lnTo>
                    <a:pt x="3130834" y="395056"/>
                  </a:lnTo>
                  <a:lnTo>
                    <a:pt x="3138208" y="349669"/>
                  </a:lnTo>
                  <a:lnTo>
                    <a:pt x="3138208" y="0"/>
                  </a:lnTo>
                  <a:close/>
                </a:path>
              </a:pathLst>
            </a:custGeom>
            <a:solidFill>
              <a:srgbClr val="EA5413"/>
            </a:solidFill>
          </p:spPr>
          <p:txBody>
            <a:bodyPr wrap="square" lIns="0" tIns="0" rIns="0" bIns="0" rtlCol="0"/>
            <a:lstStyle/>
            <a:p>
              <a:endParaRPr/>
            </a:p>
          </p:txBody>
        </p:sp>
      </p:grpSp>
      <p:sp>
        <p:nvSpPr>
          <p:cNvPr id="28" name="object 28"/>
          <p:cNvSpPr txBox="1"/>
          <p:nvPr/>
        </p:nvSpPr>
        <p:spPr>
          <a:xfrm>
            <a:off x="7813451" y="4705893"/>
            <a:ext cx="1933575" cy="375920"/>
          </a:xfrm>
          <a:prstGeom prst="rect">
            <a:avLst/>
          </a:prstGeom>
        </p:spPr>
        <p:txBody>
          <a:bodyPr vert="horz" wrap="square" lIns="0" tIns="12700" rIns="0" bIns="0" rtlCol="0">
            <a:spAutoFit/>
          </a:bodyPr>
          <a:lstStyle/>
          <a:p>
            <a:pPr marL="12700">
              <a:lnSpc>
                <a:spcPct val="100000"/>
              </a:lnSpc>
              <a:spcBef>
                <a:spcPts val="100"/>
              </a:spcBef>
            </a:pPr>
            <a:r>
              <a:rPr sz="2300" dirty="0">
                <a:solidFill>
                  <a:srgbClr val="FFFFFF"/>
                </a:solidFill>
                <a:latin typeface="BIZ UDPゴシック"/>
                <a:cs typeface="BIZ UDPゴシック"/>
              </a:rPr>
              <a:t>Dr.</a:t>
            </a:r>
            <a:r>
              <a:rPr sz="2300" spc="-55" dirty="0">
                <a:solidFill>
                  <a:srgbClr val="FFFFFF"/>
                </a:solidFill>
                <a:latin typeface="BIZ UDPゴシック"/>
                <a:cs typeface="BIZ UDPゴシック"/>
              </a:rPr>
              <a:t> </a:t>
            </a:r>
            <a:r>
              <a:rPr sz="2300" spc="-10" dirty="0">
                <a:solidFill>
                  <a:srgbClr val="FFFFFF"/>
                </a:solidFill>
                <a:latin typeface="BIZ UDPゴシック"/>
                <a:cs typeface="BIZ UDPゴシック"/>
              </a:rPr>
              <a:t>Wantect</a:t>
            </a:r>
            <a:endParaRPr sz="2300">
              <a:latin typeface="BIZ UDPゴシック"/>
              <a:cs typeface="BIZ UDPゴシック"/>
            </a:endParaRPr>
          </a:p>
        </p:txBody>
      </p:sp>
      <p:grpSp>
        <p:nvGrpSpPr>
          <p:cNvPr id="29" name="object 29"/>
          <p:cNvGrpSpPr/>
          <p:nvPr/>
        </p:nvGrpSpPr>
        <p:grpSpPr>
          <a:xfrm>
            <a:off x="7335342" y="1634271"/>
            <a:ext cx="636905" cy="509905"/>
            <a:chOff x="7335342" y="1850133"/>
            <a:chExt cx="636905" cy="509905"/>
          </a:xfrm>
        </p:grpSpPr>
        <p:sp>
          <p:nvSpPr>
            <p:cNvPr id="30" name="object 30"/>
            <p:cNvSpPr/>
            <p:nvPr/>
          </p:nvSpPr>
          <p:spPr>
            <a:xfrm>
              <a:off x="7335342" y="2087524"/>
              <a:ext cx="53340" cy="74295"/>
            </a:xfrm>
            <a:custGeom>
              <a:avLst/>
              <a:gdLst/>
              <a:ahLst/>
              <a:cxnLst/>
              <a:rect l="l" t="t" r="r" b="b"/>
              <a:pathLst>
                <a:path w="53340" h="74294">
                  <a:moveTo>
                    <a:pt x="3340" y="0"/>
                  </a:moveTo>
                  <a:lnTo>
                    <a:pt x="0" y="9550"/>
                  </a:lnTo>
                  <a:lnTo>
                    <a:pt x="0" y="19507"/>
                  </a:lnTo>
                  <a:lnTo>
                    <a:pt x="16670" y="54611"/>
                  </a:lnTo>
                  <a:lnTo>
                    <a:pt x="48996" y="73774"/>
                  </a:lnTo>
                  <a:lnTo>
                    <a:pt x="51434" y="72669"/>
                  </a:lnTo>
                  <a:lnTo>
                    <a:pt x="52387" y="67259"/>
                  </a:lnTo>
                  <a:lnTo>
                    <a:pt x="53069" y="54140"/>
                  </a:lnTo>
                  <a:lnTo>
                    <a:pt x="50607" y="42006"/>
                  </a:lnTo>
                  <a:lnTo>
                    <a:pt x="22979" y="6429"/>
                  </a:lnTo>
                  <a:lnTo>
                    <a:pt x="3340" y="0"/>
                  </a:lnTo>
                  <a:close/>
                </a:path>
              </a:pathLst>
            </a:custGeom>
            <a:solidFill>
              <a:srgbClr val="3D3939"/>
            </a:solidFill>
          </p:spPr>
          <p:txBody>
            <a:bodyPr wrap="square" lIns="0" tIns="0" rIns="0" bIns="0" rtlCol="0"/>
            <a:lstStyle/>
            <a:p>
              <a:endParaRPr/>
            </a:p>
          </p:txBody>
        </p:sp>
        <p:pic>
          <p:nvPicPr>
            <p:cNvPr id="31" name="object 31"/>
            <p:cNvPicPr/>
            <p:nvPr/>
          </p:nvPicPr>
          <p:blipFill>
            <a:blip r:embed="rId7" cstate="print"/>
            <a:stretch>
              <a:fillRect/>
            </a:stretch>
          </p:blipFill>
          <p:spPr>
            <a:xfrm>
              <a:off x="7581859" y="1991944"/>
              <a:ext cx="143395" cy="227486"/>
            </a:xfrm>
            <a:prstGeom prst="rect">
              <a:avLst/>
            </a:prstGeom>
          </p:spPr>
        </p:pic>
        <p:sp>
          <p:nvSpPr>
            <p:cNvPr id="32" name="object 32"/>
            <p:cNvSpPr/>
            <p:nvPr/>
          </p:nvSpPr>
          <p:spPr>
            <a:xfrm>
              <a:off x="7363066" y="1850136"/>
              <a:ext cx="608965" cy="509905"/>
            </a:xfrm>
            <a:custGeom>
              <a:avLst/>
              <a:gdLst/>
              <a:ahLst/>
              <a:cxnLst/>
              <a:rect l="l" t="t" r="r" b="b"/>
              <a:pathLst>
                <a:path w="608965" h="509905">
                  <a:moveTo>
                    <a:pt x="36169" y="158635"/>
                  </a:moveTo>
                  <a:lnTo>
                    <a:pt x="30543" y="135356"/>
                  </a:lnTo>
                  <a:lnTo>
                    <a:pt x="16179" y="119087"/>
                  </a:lnTo>
                  <a:lnTo>
                    <a:pt x="3416" y="136804"/>
                  </a:lnTo>
                  <a:lnTo>
                    <a:pt x="0" y="160782"/>
                  </a:lnTo>
                  <a:lnTo>
                    <a:pt x="5638" y="184492"/>
                  </a:lnTo>
                  <a:lnTo>
                    <a:pt x="20015" y="201409"/>
                  </a:lnTo>
                  <a:lnTo>
                    <a:pt x="32753" y="182727"/>
                  </a:lnTo>
                  <a:lnTo>
                    <a:pt x="36169" y="158635"/>
                  </a:lnTo>
                  <a:close/>
                </a:path>
                <a:path w="608965" h="509905">
                  <a:moveTo>
                    <a:pt x="84988" y="186258"/>
                  </a:moveTo>
                  <a:lnTo>
                    <a:pt x="83540" y="176872"/>
                  </a:lnTo>
                  <a:lnTo>
                    <a:pt x="81661" y="167906"/>
                  </a:lnTo>
                  <a:lnTo>
                    <a:pt x="79362" y="166725"/>
                  </a:lnTo>
                  <a:lnTo>
                    <a:pt x="74879" y="168440"/>
                  </a:lnTo>
                  <a:lnTo>
                    <a:pt x="43878" y="197840"/>
                  </a:lnTo>
                  <a:lnTo>
                    <a:pt x="36664" y="225310"/>
                  </a:lnTo>
                  <a:lnTo>
                    <a:pt x="38595" y="240411"/>
                  </a:lnTo>
                  <a:lnTo>
                    <a:pt x="39865" y="245389"/>
                  </a:lnTo>
                  <a:lnTo>
                    <a:pt x="42405" y="246367"/>
                  </a:lnTo>
                  <a:lnTo>
                    <a:pt x="47244" y="244297"/>
                  </a:lnTo>
                  <a:lnTo>
                    <a:pt x="62166" y="234645"/>
                  </a:lnTo>
                  <a:lnTo>
                    <a:pt x="74206" y="220560"/>
                  </a:lnTo>
                  <a:lnTo>
                    <a:pt x="82207" y="203835"/>
                  </a:lnTo>
                  <a:lnTo>
                    <a:pt x="84988" y="186258"/>
                  </a:lnTo>
                  <a:close/>
                </a:path>
                <a:path w="608965" h="509905">
                  <a:moveTo>
                    <a:pt x="88417" y="427482"/>
                  </a:moveTo>
                  <a:lnTo>
                    <a:pt x="85712" y="420751"/>
                  </a:lnTo>
                  <a:lnTo>
                    <a:pt x="84099" y="413740"/>
                  </a:lnTo>
                  <a:lnTo>
                    <a:pt x="80429" y="408076"/>
                  </a:lnTo>
                  <a:lnTo>
                    <a:pt x="68021" y="392899"/>
                  </a:lnTo>
                  <a:lnTo>
                    <a:pt x="53225" y="381889"/>
                  </a:lnTo>
                  <a:lnTo>
                    <a:pt x="36068" y="375170"/>
                  </a:lnTo>
                  <a:lnTo>
                    <a:pt x="16586" y="372884"/>
                  </a:lnTo>
                  <a:lnTo>
                    <a:pt x="7645" y="373430"/>
                  </a:lnTo>
                  <a:lnTo>
                    <a:pt x="3441" y="375666"/>
                  </a:lnTo>
                  <a:lnTo>
                    <a:pt x="3276" y="380453"/>
                  </a:lnTo>
                  <a:lnTo>
                    <a:pt x="6477" y="388708"/>
                  </a:lnTo>
                  <a:lnTo>
                    <a:pt x="44297" y="424573"/>
                  </a:lnTo>
                  <a:lnTo>
                    <a:pt x="74752" y="430644"/>
                  </a:lnTo>
                  <a:lnTo>
                    <a:pt x="81407" y="429666"/>
                  </a:lnTo>
                  <a:lnTo>
                    <a:pt x="88417" y="427482"/>
                  </a:lnTo>
                  <a:close/>
                </a:path>
                <a:path w="608965" h="509905">
                  <a:moveTo>
                    <a:pt x="90119" y="321818"/>
                  </a:moveTo>
                  <a:lnTo>
                    <a:pt x="85191" y="296608"/>
                  </a:lnTo>
                  <a:lnTo>
                    <a:pt x="70751" y="278892"/>
                  </a:lnTo>
                  <a:lnTo>
                    <a:pt x="56667" y="297789"/>
                  </a:lnTo>
                  <a:lnTo>
                    <a:pt x="52082" y="322834"/>
                  </a:lnTo>
                  <a:lnTo>
                    <a:pt x="56946" y="347472"/>
                  </a:lnTo>
                  <a:lnTo>
                    <a:pt x="71247" y="365150"/>
                  </a:lnTo>
                  <a:lnTo>
                    <a:pt x="85483" y="347129"/>
                  </a:lnTo>
                  <a:lnTo>
                    <a:pt x="90119" y="321818"/>
                  </a:lnTo>
                  <a:close/>
                </a:path>
                <a:path w="608965" h="509905">
                  <a:moveTo>
                    <a:pt x="91224" y="48323"/>
                  </a:moveTo>
                  <a:lnTo>
                    <a:pt x="85115" y="29845"/>
                  </a:lnTo>
                  <a:lnTo>
                    <a:pt x="67119" y="43040"/>
                  </a:lnTo>
                  <a:lnTo>
                    <a:pt x="56756" y="62890"/>
                  </a:lnTo>
                  <a:lnTo>
                    <a:pt x="54483" y="83667"/>
                  </a:lnTo>
                  <a:lnTo>
                    <a:pt x="60769" y="99593"/>
                  </a:lnTo>
                  <a:lnTo>
                    <a:pt x="77406" y="87744"/>
                  </a:lnTo>
                  <a:lnTo>
                    <a:pt x="88099" y="69138"/>
                  </a:lnTo>
                  <a:lnTo>
                    <a:pt x="91224" y="48323"/>
                  </a:lnTo>
                  <a:close/>
                </a:path>
                <a:path w="608965" h="509905">
                  <a:moveTo>
                    <a:pt x="126517" y="83553"/>
                  </a:moveTo>
                  <a:lnTo>
                    <a:pt x="105270" y="87122"/>
                  </a:lnTo>
                  <a:lnTo>
                    <a:pt x="85204" y="101320"/>
                  </a:lnTo>
                  <a:lnTo>
                    <a:pt x="71513" y="120942"/>
                  </a:lnTo>
                  <a:lnTo>
                    <a:pt x="69367" y="140804"/>
                  </a:lnTo>
                  <a:lnTo>
                    <a:pt x="91020" y="136664"/>
                  </a:lnTo>
                  <a:lnTo>
                    <a:pt x="110756" y="122732"/>
                  </a:lnTo>
                  <a:lnTo>
                    <a:pt x="124091" y="103530"/>
                  </a:lnTo>
                  <a:lnTo>
                    <a:pt x="126517" y="83553"/>
                  </a:lnTo>
                  <a:close/>
                </a:path>
                <a:path w="608965" h="509905">
                  <a:moveTo>
                    <a:pt x="142062" y="398373"/>
                  </a:moveTo>
                  <a:lnTo>
                    <a:pt x="135166" y="374561"/>
                  </a:lnTo>
                  <a:lnTo>
                    <a:pt x="120180" y="356158"/>
                  </a:lnTo>
                  <a:lnTo>
                    <a:pt x="114211" y="351675"/>
                  </a:lnTo>
                  <a:lnTo>
                    <a:pt x="113423" y="351828"/>
                  </a:lnTo>
                  <a:lnTo>
                    <a:pt x="109245" y="358279"/>
                  </a:lnTo>
                  <a:lnTo>
                    <a:pt x="101892" y="377698"/>
                  </a:lnTo>
                  <a:lnTo>
                    <a:pt x="101625" y="399580"/>
                  </a:lnTo>
                  <a:lnTo>
                    <a:pt x="107975" y="420509"/>
                  </a:lnTo>
                  <a:lnTo>
                    <a:pt x="120472" y="437083"/>
                  </a:lnTo>
                  <a:lnTo>
                    <a:pt x="123113" y="439356"/>
                  </a:lnTo>
                  <a:lnTo>
                    <a:pt x="126136" y="441172"/>
                  </a:lnTo>
                  <a:lnTo>
                    <a:pt x="129184" y="443344"/>
                  </a:lnTo>
                  <a:lnTo>
                    <a:pt x="140271" y="422871"/>
                  </a:lnTo>
                  <a:lnTo>
                    <a:pt x="142062" y="398373"/>
                  </a:lnTo>
                  <a:close/>
                </a:path>
                <a:path w="608965" h="509905">
                  <a:moveTo>
                    <a:pt x="169278" y="2120"/>
                  </a:moveTo>
                  <a:lnTo>
                    <a:pt x="167398" y="0"/>
                  </a:lnTo>
                  <a:lnTo>
                    <a:pt x="157441" y="2108"/>
                  </a:lnTo>
                  <a:lnTo>
                    <a:pt x="144284" y="6464"/>
                  </a:lnTo>
                  <a:lnTo>
                    <a:pt x="116763" y="34607"/>
                  </a:lnTo>
                  <a:lnTo>
                    <a:pt x="113690" y="44831"/>
                  </a:lnTo>
                  <a:lnTo>
                    <a:pt x="111874" y="53898"/>
                  </a:lnTo>
                  <a:lnTo>
                    <a:pt x="113588" y="56083"/>
                  </a:lnTo>
                  <a:lnTo>
                    <a:pt x="118021" y="55854"/>
                  </a:lnTo>
                  <a:lnTo>
                    <a:pt x="122402" y="54698"/>
                  </a:lnTo>
                  <a:lnTo>
                    <a:pt x="127000" y="54063"/>
                  </a:lnTo>
                  <a:lnTo>
                    <a:pt x="161594" y="25336"/>
                  </a:lnTo>
                  <a:lnTo>
                    <a:pt x="166738" y="11938"/>
                  </a:lnTo>
                  <a:lnTo>
                    <a:pt x="169278" y="2120"/>
                  </a:lnTo>
                  <a:close/>
                </a:path>
                <a:path w="608965" h="509905">
                  <a:moveTo>
                    <a:pt x="189090" y="501637"/>
                  </a:moveTo>
                  <a:lnTo>
                    <a:pt x="162356" y="474446"/>
                  </a:lnTo>
                  <a:lnTo>
                    <a:pt x="123825" y="463461"/>
                  </a:lnTo>
                  <a:lnTo>
                    <a:pt x="112471" y="463753"/>
                  </a:lnTo>
                  <a:lnTo>
                    <a:pt x="101219" y="466242"/>
                  </a:lnTo>
                  <a:lnTo>
                    <a:pt x="90081" y="471335"/>
                  </a:lnTo>
                  <a:lnTo>
                    <a:pt x="91668" y="474319"/>
                  </a:lnTo>
                  <a:lnTo>
                    <a:pt x="92760" y="476770"/>
                  </a:lnTo>
                  <a:lnTo>
                    <a:pt x="94195" y="479005"/>
                  </a:lnTo>
                  <a:lnTo>
                    <a:pt x="110070" y="495160"/>
                  </a:lnTo>
                  <a:lnTo>
                    <a:pt x="131787" y="505790"/>
                  </a:lnTo>
                  <a:lnTo>
                    <a:pt x="156044" y="509854"/>
                  </a:lnTo>
                  <a:lnTo>
                    <a:pt x="179578" y="506323"/>
                  </a:lnTo>
                  <a:lnTo>
                    <a:pt x="188506" y="503212"/>
                  </a:lnTo>
                  <a:lnTo>
                    <a:pt x="189090" y="501637"/>
                  </a:lnTo>
                  <a:close/>
                </a:path>
                <a:path w="608965" h="509905">
                  <a:moveTo>
                    <a:pt x="469747" y="55143"/>
                  </a:moveTo>
                  <a:lnTo>
                    <a:pt x="450634" y="15621"/>
                  </a:lnTo>
                  <a:lnTo>
                    <a:pt x="421436" y="1689"/>
                  </a:lnTo>
                  <a:lnTo>
                    <a:pt x="414540" y="1879"/>
                  </a:lnTo>
                  <a:lnTo>
                    <a:pt x="414451" y="3898"/>
                  </a:lnTo>
                  <a:lnTo>
                    <a:pt x="414210" y="5537"/>
                  </a:lnTo>
                  <a:lnTo>
                    <a:pt x="445249" y="50063"/>
                  </a:lnTo>
                  <a:lnTo>
                    <a:pt x="468922" y="55714"/>
                  </a:lnTo>
                  <a:lnTo>
                    <a:pt x="469747" y="55143"/>
                  </a:lnTo>
                  <a:close/>
                </a:path>
                <a:path w="608965" h="509905">
                  <a:moveTo>
                    <a:pt x="479996" y="378180"/>
                  </a:moveTo>
                  <a:lnTo>
                    <a:pt x="472236" y="357555"/>
                  </a:lnTo>
                  <a:lnTo>
                    <a:pt x="469150" y="352831"/>
                  </a:lnTo>
                  <a:lnTo>
                    <a:pt x="466547" y="351993"/>
                  </a:lnTo>
                  <a:lnTo>
                    <a:pt x="462013" y="355612"/>
                  </a:lnTo>
                  <a:lnTo>
                    <a:pt x="441274" y="388175"/>
                  </a:lnTo>
                  <a:lnTo>
                    <a:pt x="439178" y="412635"/>
                  </a:lnTo>
                  <a:lnTo>
                    <a:pt x="441071" y="423456"/>
                  </a:lnTo>
                  <a:lnTo>
                    <a:pt x="445211" y="433781"/>
                  </a:lnTo>
                  <a:lnTo>
                    <a:pt x="451954" y="443547"/>
                  </a:lnTo>
                  <a:lnTo>
                    <a:pt x="456374" y="440994"/>
                  </a:lnTo>
                  <a:lnTo>
                    <a:pt x="458177" y="439648"/>
                  </a:lnTo>
                  <a:lnTo>
                    <a:pt x="472363" y="422935"/>
                  </a:lnTo>
                  <a:lnTo>
                    <a:pt x="479844" y="401205"/>
                  </a:lnTo>
                  <a:lnTo>
                    <a:pt x="479996" y="378180"/>
                  </a:lnTo>
                  <a:close/>
                </a:path>
                <a:path w="608965" h="509905">
                  <a:moveTo>
                    <a:pt x="492467" y="471754"/>
                  </a:moveTo>
                  <a:lnTo>
                    <a:pt x="480695" y="466458"/>
                  </a:lnTo>
                  <a:lnTo>
                    <a:pt x="469125" y="463829"/>
                  </a:lnTo>
                  <a:lnTo>
                    <a:pt x="457657" y="463461"/>
                  </a:lnTo>
                  <a:lnTo>
                    <a:pt x="446176" y="464959"/>
                  </a:lnTo>
                  <a:lnTo>
                    <a:pt x="406984" y="483400"/>
                  </a:lnTo>
                  <a:lnTo>
                    <a:pt x="392734" y="501764"/>
                  </a:lnTo>
                  <a:lnTo>
                    <a:pt x="393179" y="503389"/>
                  </a:lnTo>
                  <a:lnTo>
                    <a:pt x="401066" y="505853"/>
                  </a:lnTo>
                  <a:lnTo>
                    <a:pt x="422719" y="509828"/>
                  </a:lnTo>
                  <a:lnTo>
                    <a:pt x="443090" y="508000"/>
                  </a:lnTo>
                  <a:lnTo>
                    <a:pt x="462178" y="500595"/>
                  </a:lnTo>
                  <a:lnTo>
                    <a:pt x="479983" y="487883"/>
                  </a:lnTo>
                  <a:lnTo>
                    <a:pt x="484759" y="483641"/>
                  </a:lnTo>
                  <a:lnTo>
                    <a:pt x="487984" y="477647"/>
                  </a:lnTo>
                  <a:lnTo>
                    <a:pt x="492467" y="471754"/>
                  </a:lnTo>
                  <a:close/>
                </a:path>
                <a:path w="608965" h="509905">
                  <a:moveTo>
                    <a:pt x="512927" y="140423"/>
                  </a:moveTo>
                  <a:lnTo>
                    <a:pt x="508825" y="118783"/>
                  </a:lnTo>
                  <a:lnTo>
                    <a:pt x="494563" y="99568"/>
                  </a:lnTo>
                  <a:lnTo>
                    <a:pt x="475068" y="86525"/>
                  </a:lnTo>
                  <a:lnTo>
                    <a:pt x="455231" y="83400"/>
                  </a:lnTo>
                  <a:lnTo>
                    <a:pt x="457568" y="103454"/>
                  </a:lnTo>
                  <a:lnTo>
                    <a:pt x="471411" y="123101"/>
                  </a:lnTo>
                  <a:lnTo>
                    <a:pt x="491591" y="137160"/>
                  </a:lnTo>
                  <a:lnTo>
                    <a:pt x="512927" y="140423"/>
                  </a:lnTo>
                  <a:close/>
                </a:path>
                <a:path w="608965" h="509905">
                  <a:moveTo>
                    <a:pt x="527329" y="81254"/>
                  </a:moveTo>
                  <a:lnTo>
                    <a:pt x="524078" y="60439"/>
                  </a:lnTo>
                  <a:lnTo>
                    <a:pt x="513295" y="41744"/>
                  </a:lnTo>
                  <a:lnTo>
                    <a:pt x="496595" y="29832"/>
                  </a:lnTo>
                  <a:lnTo>
                    <a:pt x="490321" y="48310"/>
                  </a:lnTo>
                  <a:lnTo>
                    <a:pt x="493941" y="69875"/>
                  </a:lnTo>
                  <a:lnTo>
                    <a:pt x="505091" y="88836"/>
                  </a:lnTo>
                  <a:lnTo>
                    <a:pt x="521411" y="99504"/>
                  </a:lnTo>
                  <a:lnTo>
                    <a:pt x="527329" y="81254"/>
                  </a:lnTo>
                  <a:close/>
                </a:path>
                <a:path w="608965" h="509905">
                  <a:moveTo>
                    <a:pt x="529450" y="322465"/>
                  </a:moveTo>
                  <a:lnTo>
                    <a:pt x="524776" y="297294"/>
                  </a:lnTo>
                  <a:lnTo>
                    <a:pt x="510616" y="278942"/>
                  </a:lnTo>
                  <a:lnTo>
                    <a:pt x="496366" y="297307"/>
                  </a:lnTo>
                  <a:lnTo>
                    <a:pt x="491553" y="322326"/>
                  </a:lnTo>
                  <a:lnTo>
                    <a:pt x="496214" y="347179"/>
                  </a:lnTo>
                  <a:lnTo>
                    <a:pt x="510349" y="365048"/>
                  </a:lnTo>
                  <a:lnTo>
                    <a:pt x="524624" y="347395"/>
                  </a:lnTo>
                  <a:lnTo>
                    <a:pt x="529450" y="322465"/>
                  </a:lnTo>
                  <a:close/>
                </a:path>
                <a:path w="608965" h="509905">
                  <a:moveTo>
                    <a:pt x="544690" y="220395"/>
                  </a:moveTo>
                  <a:lnTo>
                    <a:pt x="527367" y="183515"/>
                  </a:lnTo>
                  <a:lnTo>
                    <a:pt x="502678" y="166230"/>
                  </a:lnTo>
                  <a:lnTo>
                    <a:pt x="500240" y="167741"/>
                  </a:lnTo>
                  <a:lnTo>
                    <a:pt x="498360" y="175691"/>
                  </a:lnTo>
                  <a:lnTo>
                    <a:pt x="496697" y="184594"/>
                  </a:lnTo>
                  <a:lnTo>
                    <a:pt x="498843" y="201841"/>
                  </a:lnTo>
                  <a:lnTo>
                    <a:pt x="506018" y="218389"/>
                  </a:lnTo>
                  <a:lnTo>
                    <a:pt x="517309" y="232638"/>
                  </a:lnTo>
                  <a:lnTo>
                    <a:pt x="531799" y="243001"/>
                  </a:lnTo>
                  <a:lnTo>
                    <a:pt x="540181" y="247180"/>
                  </a:lnTo>
                  <a:lnTo>
                    <a:pt x="541718" y="246456"/>
                  </a:lnTo>
                  <a:lnTo>
                    <a:pt x="544283" y="235585"/>
                  </a:lnTo>
                  <a:lnTo>
                    <a:pt x="544690" y="220395"/>
                  </a:lnTo>
                  <a:close/>
                </a:path>
                <a:path w="608965" h="509905">
                  <a:moveTo>
                    <a:pt x="579043" y="373799"/>
                  </a:moveTo>
                  <a:lnTo>
                    <a:pt x="565899" y="373773"/>
                  </a:lnTo>
                  <a:lnTo>
                    <a:pt x="558228" y="372706"/>
                  </a:lnTo>
                  <a:lnTo>
                    <a:pt x="551154" y="374269"/>
                  </a:lnTo>
                  <a:lnTo>
                    <a:pt x="505853" y="401154"/>
                  </a:lnTo>
                  <a:lnTo>
                    <a:pt x="492721" y="427494"/>
                  </a:lnTo>
                  <a:lnTo>
                    <a:pt x="493801" y="428879"/>
                  </a:lnTo>
                  <a:lnTo>
                    <a:pt x="508889" y="430593"/>
                  </a:lnTo>
                  <a:lnTo>
                    <a:pt x="523951" y="428828"/>
                  </a:lnTo>
                  <a:lnTo>
                    <a:pt x="561530" y="408317"/>
                  </a:lnTo>
                  <a:lnTo>
                    <a:pt x="578827" y="377647"/>
                  </a:lnTo>
                  <a:lnTo>
                    <a:pt x="579043" y="373799"/>
                  </a:lnTo>
                  <a:close/>
                </a:path>
                <a:path w="608965" h="509905">
                  <a:moveTo>
                    <a:pt x="581761" y="161556"/>
                  </a:moveTo>
                  <a:lnTo>
                    <a:pt x="579602" y="141668"/>
                  </a:lnTo>
                  <a:lnTo>
                    <a:pt x="570903" y="124180"/>
                  </a:lnTo>
                  <a:lnTo>
                    <a:pt x="565746" y="117589"/>
                  </a:lnTo>
                  <a:lnTo>
                    <a:pt x="564946" y="117538"/>
                  </a:lnTo>
                  <a:lnTo>
                    <a:pt x="559206" y="123710"/>
                  </a:lnTo>
                  <a:lnTo>
                    <a:pt x="552729" y="132359"/>
                  </a:lnTo>
                  <a:lnTo>
                    <a:pt x="548436" y="141795"/>
                  </a:lnTo>
                  <a:lnTo>
                    <a:pt x="546074" y="151904"/>
                  </a:lnTo>
                  <a:lnTo>
                    <a:pt x="545376" y="162547"/>
                  </a:lnTo>
                  <a:lnTo>
                    <a:pt x="546303" y="173494"/>
                  </a:lnTo>
                  <a:lnTo>
                    <a:pt x="549122" y="183769"/>
                  </a:lnTo>
                  <a:lnTo>
                    <a:pt x="554101" y="193255"/>
                  </a:lnTo>
                  <a:lnTo>
                    <a:pt x="561517" y="201866"/>
                  </a:lnTo>
                  <a:lnTo>
                    <a:pt x="563473" y="200317"/>
                  </a:lnTo>
                  <a:lnTo>
                    <a:pt x="565404" y="199097"/>
                  </a:lnTo>
                  <a:lnTo>
                    <a:pt x="566966" y="197497"/>
                  </a:lnTo>
                  <a:lnTo>
                    <a:pt x="577494" y="181089"/>
                  </a:lnTo>
                  <a:lnTo>
                    <a:pt x="581761" y="161556"/>
                  </a:lnTo>
                  <a:close/>
                </a:path>
                <a:path w="608965" h="509905">
                  <a:moveTo>
                    <a:pt x="608939" y="252818"/>
                  </a:moveTo>
                  <a:lnTo>
                    <a:pt x="608266" y="245097"/>
                  </a:lnTo>
                  <a:lnTo>
                    <a:pt x="605967" y="237286"/>
                  </a:lnTo>
                  <a:lnTo>
                    <a:pt x="595604" y="239649"/>
                  </a:lnTo>
                  <a:lnTo>
                    <a:pt x="564032" y="267843"/>
                  </a:lnTo>
                  <a:lnTo>
                    <a:pt x="556310" y="291528"/>
                  </a:lnTo>
                  <a:lnTo>
                    <a:pt x="556996" y="304812"/>
                  </a:lnTo>
                  <a:lnTo>
                    <a:pt x="557987" y="310375"/>
                  </a:lnTo>
                  <a:lnTo>
                    <a:pt x="560654" y="311048"/>
                  </a:lnTo>
                  <a:lnTo>
                    <a:pt x="565188" y="309626"/>
                  </a:lnTo>
                  <a:lnTo>
                    <a:pt x="599757" y="282117"/>
                  </a:lnTo>
                  <a:lnTo>
                    <a:pt x="608939" y="252818"/>
                  </a:lnTo>
                  <a:close/>
                </a:path>
              </a:pathLst>
            </a:custGeom>
            <a:solidFill>
              <a:srgbClr val="3D3939"/>
            </a:solidFill>
          </p:spPr>
          <p:txBody>
            <a:bodyPr wrap="square" lIns="0" tIns="0" rIns="0" bIns="0" rtlCol="0"/>
            <a:lstStyle/>
            <a:p>
              <a:endParaRPr/>
            </a:p>
          </p:txBody>
        </p:sp>
      </p:grpSp>
      <p:sp>
        <p:nvSpPr>
          <p:cNvPr id="33" name="object 10">
            <a:extLst>
              <a:ext uri="{FF2B5EF4-FFF2-40B4-BE49-F238E27FC236}">
                <a16:creationId xmlns:a16="http://schemas.microsoft.com/office/drawing/2014/main" id="{D544BC7C-35C6-486C-77AA-3EC9164A8E2E}"/>
              </a:ext>
            </a:extLst>
          </p:cNvPr>
          <p:cNvSpPr txBox="1"/>
          <p:nvPr/>
        </p:nvSpPr>
        <p:spPr>
          <a:xfrm>
            <a:off x="624815" y="5106383"/>
            <a:ext cx="2924544" cy="484748"/>
          </a:xfrm>
          <a:prstGeom prst="rect">
            <a:avLst/>
          </a:prstGeom>
        </p:spPr>
        <p:txBody>
          <a:bodyPr vert="horz" wrap="square" lIns="0" tIns="12700" rIns="0" bIns="0" rtlCol="0">
            <a:spAutoFit/>
          </a:bodyPr>
          <a:lstStyle/>
          <a:p>
            <a:pPr marL="12700" marR="5080" algn="ctr">
              <a:lnSpc>
                <a:spcPct val="130200"/>
              </a:lnSpc>
              <a:spcBef>
                <a:spcPts val="100"/>
              </a:spcBef>
            </a:pPr>
            <a:r>
              <a:rPr lang="ja-JP" altLang="en-US" sz="2800" b="1" dirty="0">
                <a:ln w="0"/>
                <a:solidFill>
                  <a:srgbClr val="EA5413"/>
                </a:solidFill>
                <a:latin typeface="BIZ UDゴシック"/>
                <a:cs typeface="BIZ UDゴシック"/>
              </a:rPr>
              <a:t>月</a:t>
            </a:r>
            <a:r>
              <a:rPr lang="en-US" altLang="ja-JP" sz="2800" b="1" dirty="0">
                <a:ln w="0"/>
                <a:solidFill>
                  <a:srgbClr val="EA5413"/>
                </a:solidFill>
                <a:latin typeface="BIZ UDゴシック"/>
                <a:cs typeface="BIZ UDゴシック"/>
              </a:rPr>
              <a:t>20,000</a:t>
            </a:r>
            <a:r>
              <a:rPr lang="ja-JP" altLang="en-US" sz="2800" b="1" dirty="0">
                <a:ln w="0"/>
                <a:solidFill>
                  <a:srgbClr val="EA5413"/>
                </a:solidFill>
                <a:latin typeface="BIZ UDゴシック"/>
                <a:cs typeface="BIZ UDゴシック"/>
              </a:rPr>
              <a:t>個</a:t>
            </a:r>
            <a:endParaRPr sz="2800" b="1" dirty="0">
              <a:ln w="0"/>
              <a:solidFill>
                <a:srgbClr val="EA5413"/>
              </a:solidFill>
              <a:latin typeface="BIZ UDゴシック"/>
              <a:cs typeface="BIZ UDゴシック"/>
            </a:endParaRPr>
          </a:p>
        </p:txBody>
      </p:sp>
    </p:spTree>
    <p:extLst>
      <p:ext uri="{BB962C8B-B14F-4D97-AF65-F5344CB8AC3E}">
        <p14:creationId xmlns:p14="http://schemas.microsoft.com/office/powerpoint/2010/main" val="516785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5190" y="613325"/>
            <a:ext cx="8756260" cy="474489"/>
          </a:xfrm>
          <a:prstGeom prst="rect">
            <a:avLst/>
          </a:prstGeom>
        </p:spPr>
        <p:txBody>
          <a:bodyPr vert="horz" wrap="square" lIns="0" tIns="12700" rIns="0" bIns="0" rtlCol="0">
            <a:spAutoFit/>
          </a:bodyPr>
          <a:lstStyle/>
          <a:p>
            <a:pPr marL="12700">
              <a:lnSpc>
                <a:spcPct val="100000"/>
              </a:lnSpc>
              <a:spcBef>
                <a:spcPts val="100"/>
              </a:spcBef>
            </a:pPr>
            <a:r>
              <a:rPr lang="ja-JP" altLang="en-US" spc="434" dirty="0"/>
              <a:t>基準をクリア・統一された高品質</a:t>
            </a:r>
          </a:p>
        </p:txBody>
      </p:sp>
      <p:sp>
        <p:nvSpPr>
          <p:cNvPr id="9" name="正方形/長方形 8">
            <a:extLst>
              <a:ext uri="{FF2B5EF4-FFF2-40B4-BE49-F238E27FC236}">
                <a16:creationId xmlns:a16="http://schemas.microsoft.com/office/drawing/2014/main" id="{B3508C05-D124-8601-3423-06788D95550E}"/>
              </a:ext>
            </a:extLst>
          </p:cNvPr>
          <p:cNvSpPr/>
          <p:nvPr/>
        </p:nvSpPr>
        <p:spPr>
          <a:xfrm>
            <a:off x="0" y="1450976"/>
            <a:ext cx="10909300" cy="5943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■日本薬局方基準適合</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使用されている成分や素材は、日本薬局方（</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JP</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）基準に適合しています。この基準に基づく製品は、安全性と品質が確保されており、安心してお使いいただけます。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■医療機関導入商品</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当社の製品は、医療機関へ導入されており、その効果と品質が認められています。一般市場では手に入らない、プロフェッショナル向けの製品を提供しています。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■食品衛生法基準適合</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当社の製品は、食品衛生法の基準に適合しており、安全にご利用いただけます。法令に基づく厳格なチェックをクリアした商品です。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■非営利団体</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CRN JAPAN</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（日本栄養評議会）の行動指針の遵守</a:t>
            </a:r>
          </a:p>
          <a:p>
            <a:pPr lvl="1" algn="l"/>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CRN JAPAN</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の取り組みに賛同し、「錠剤、カプセル状等食品の原材料の安全性に関する自主点検ガイドライン」に基づいた安全性確保の取り組みを実施しています。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■食品添加物公定書基準</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日本の食品添加物公定書は、食品添加物の品質基準や使用基準を定めたもので、これに準拠していることは、食品添加物の安全性が確保されていることを示します。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■医薬品適正製造基準</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医薬品適正製造基準は、医薬品や食品、化粧品などの製造過程における品質管理基準です。</a:t>
            </a:r>
          </a:p>
        </p:txBody>
      </p:sp>
      <p:sp>
        <p:nvSpPr>
          <p:cNvPr id="3" name="正方形/長方形 2">
            <a:extLst>
              <a:ext uri="{FF2B5EF4-FFF2-40B4-BE49-F238E27FC236}">
                <a16:creationId xmlns:a16="http://schemas.microsoft.com/office/drawing/2014/main" id="{62A380C7-CA24-4618-D928-8BA7692E8F1B}"/>
              </a:ext>
            </a:extLst>
          </p:cNvPr>
          <p:cNvSpPr/>
          <p:nvPr/>
        </p:nvSpPr>
        <p:spPr>
          <a:xfrm>
            <a:off x="35983" y="1450975"/>
            <a:ext cx="10909300" cy="5943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■日本薬局方基準適合</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使用されている成分や素材は、日本薬局方（</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JP</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）基準に適合しています。この基準に基づく製品は、安全性と品質が確保されており、安心してお使いいただけます。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■医療機関導入商品</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当社の製品は、医療機関へ導入されており、その効果と品質が認められています。一般市場では手に入らない、プロフェッショナル向けの製品を提供しています。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■食品衛生法基準適合</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当社の製品は、食品衛生法の基準に適合しており、安全にご利用いただけます。法令に基づく厳格なチェックをクリアした商品です。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■非営利団体</a:t>
            </a:r>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CRN JAPAN</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（日本栄養評議会）の行動指針の遵守</a:t>
            </a:r>
          </a:p>
          <a:p>
            <a:pPr lvl="1" algn="l"/>
            <a:r>
              <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CRN JAPAN</a:t>
            </a:r>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の取り組みに賛同し、「錠剤、カプセル状等食品の原材料の安全性に関する自主点検ガイドライン」に基づいた安全性確保の取り組みを実施しています。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■食品添加物公定書基準</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日本の食品添加物公定書は、食品添加物の品質基準や使用基準を定めたもので、これに準拠していることは、食品添加物の安全性が確保されていることを示します。</a:t>
            </a:r>
          </a:p>
          <a:p>
            <a:pPr lvl="1" algn="l"/>
            <a:endParaRPr kumimoji="1" lang="en-US" altLang="ja-JP"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endParaRP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■医薬品適正製造基準</a:t>
            </a:r>
          </a:p>
          <a:p>
            <a:pPr lvl="1" algn="l"/>
            <a:r>
              <a:rPr kumimoji="1" lang="ja-JP" altLang="en-US" dirty="0">
                <a:solidFill>
                  <a:schemeClr val="tx1"/>
                </a:solidFill>
                <a:latin typeface="コーポレート・ロゴ ver3 Medium" panose="02000600000000000000" pitchFamily="50" charset="-128"/>
                <a:ea typeface="コーポレート・ロゴ ver3 Medium" panose="02000600000000000000" pitchFamily="50" charset="-128"/>
                <a:cs typeface="Mplus 1p" panose="020B0502020203020207" pitchFamily="50" charset="-128"/>
              </a:rPr>
              <a:t>医薬品適正製造基準は、医薬品や食品、化粧品などの製造過程における品質管理基準です。</a:t>
            </a:r>
          </a:p>
        </p:txBody>
      </p:sp>
    </p:spTree>
    <p:extLst>
      <p:ext uri="{BB962C8B-B14F-4D97-AF65-F5344CB8AC3E}">
        <p14:creationId xmlns:p14="http://schemas.microsoft.com/office/powerpoint/2010/main" val="4100733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3289</TotalTime>
  <Words>2685</Words>
  <Application>Microsoft Office PowerPoint</Application>
  <PresentationFormat>ユーザー設定</PresentationFormat>
  <Paragraphs>213</Paragraphs>
  <Slides>17</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17</vt:i4>
      </vt:variant>
    </vt:vector>
  </HeadingPairs>
  <TitlesOfParts>
    <vt:vector size="26" baseType="lpstr">
      <vt:lpstr>BIZ UDPゴシック</vt:lpstr>
      <vt:lpstr>BIZ UDゴシック</vt:lpstr>
      <vt:lpstr>DNP 秀英四号太かな Std Hv</vt:lpstr>
      <vt:lpstr>HGP創英角ｺﾞｼｯｸUB</vt:lpstr>
      <vt:lpstr>Noto Sans JP</vt:lpstr>
      <vt:lpstr>コーポレート・ロゴ ver3 Medium</vt:lpstr>
      <vt:lpstr>Arial</vt:lpstr>
      <vt:lpstr>Wingdings</vt:lpstr>
      <vt:lpstr>Office Theme</vt:lpstr>
      <vt:lpstr>事業計画書 ペットの臭いケア商品の販売</vt:lpstr>
      <vt:lpstr>PowerPoint プレゼンテーション</vt:lpstr>
      <vt:lpstr>PowerPoint プレゼンテーション</vt:lpstr>
      <vt:lpstr>PowerPoint プレゼンテーション</vt:lpstr>
      <vt:lpstr>ペットオーナーの主な悩み</vt:lpstr>
      <vt:lpstr>犬の臭いケア歯磨き粉を販売</vt:lpstr>
      <vt:lpstr>PowerPoint プレゼンテーション</vt:lpstr>
      <vt:lpstr>競合製品が売れてます</vt:lpstr>
      <vt:lpstr>基準をクリア・統一された高品質</vt:lpstr>
      <vt:lpstr>安全と安⼼への配慮</vt:lpstr>
      <vt:lpstr>マーケティングに関する研究機関の会員</vt:lpstr>
      <vt:lpstr>論文/研究データベースのライセンス契約</vt:lpstr>
      <vt:lpstr>PowerPoint プレゼンテーション</vt:lpstr>
      <vt:lpstr>オンライン販売（D2C）×広告の強み</vt:lpstr>
      <vt:lpstr>会社情報、その他の取引パートナー</vt:lpstr>
      <vt:lpstr>PowerPoint プレゼンテーション</vt:lpstr>
      <vt:lpstr>Fin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あにまる提案資料</dc:title>
  <dc:creator>華岡佑</dc:creator>
  <cp:lastModifiedBy>佑 華岡</cp:lastModifiedBy>
  <cp:revision>122</cp:revision>
  <dcterms:created xsi:type="dcterms:W3CDTF">2024-08-20T20:42:16Z</dcterms:created>
  <dcterms:modified xsi:type="dcterms:W3CDTF">2025-02-27T02:11:23Z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2024-08-21T00:00:00Z</vt:filetime>
  </property>
  <property fmtid="{D5CDD505-2E9C-101B-9397-08002B2CF9AE}" pid="3" name="Creator">
    <vt:lpwstr>Adobe Illustrator 28.6 (Windows)</vt:lpwstr>
  </property>
  <property fmtid="{D5CDD505-2E9C-101B-9397-08002B2CF9AE}" pid="4" name="LastSaved">
    <vt:filetime>2024-08-20T00:00:00Z</vt:filetime>
  </property>
  <property fmtid="{D5CDD505-2E9C-101B-9397-08002B2CF9AE}" pid="5" name="Producer">
    <vt:lpwstr>Adobe PDF library 17.00</vt:lpwstr>
  </property>
</Properties>
</file>