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861" r:id="rId2"/>
    <p:sldId id="429" r:id="rId3"/>
    <p:sldId id="430" r:id="rId4"/>
    <p:sldId id="431" r:id="rId5"/>
    <p:sldId id="705" r:id="rId6"/>
    <p:sldId id="959" r:id="rId7"/>
    <p:sldId id="962" r:id="rId8"/>
    <p:sldId id="939" r:id="rId9"/>
    <p:sldId id="534" r:id="rId10"/>
    <p:sldId id="965" r:id="rId11"/>
    <p:sldId id="958" r:id="rId12"/>
    <p:sldId id="983" r:id="rId13"/>
    <p:sldId id="973" r:id="rId14"/>
    <p:sldId id="974" r:id="rId15"/>
    <p:sldId id="970" r:id="rId16"/>
    <p:sldId id="975" r:id="rId17"/>
    <p:sldId id="976" r:id="rId18"/>
    <p:sldId id="984" r:id="rId19"/>
    <p:sldId id="977" r:id="rId20"/>
    <p:sldId id="985" r:id="rId21"/>
    <p:sldId id="972" r:id="rId22"/>
    <p:sldId id="986" r:id="rId23"/>
    <p:sldId id="987" r:id="rId24"/>
    <p:sldId id="988" r:id="rId25"/>
    <p:sldId id="909" r:id="rId26"/>
    <p:sldId id="926" r:id="rId27"/>
    <p:sldId id="982" r:id="rId28"/>
    <p:sldId id="927" r:id="rId29"/>
    <p:sldId id="929" r:id="rId30"/>
    <p:sldId id="935" r:id="rId31"/>
    <p:sldId id="913" r:id="rId32"/>
    <p:sldId id="989" r:id="rId33"/>
    <p:sldId id="990" r:id="rId34"/>
    <p:sldId id="978" r:id="rId35"/>
    <p:sldId id="953" r:id="rId36"/>
    <p:sldId id="949" r:id="rId37"/>
    <p:sldId id="880" r:id="rId38"/>
    <p:sldId id="881" r:id="rId39"/>
    <p:sldId id="894" r:id="rId40"/>
    <p:sldId id="971" r:id="rId41"/>
    <p:sldId id="948" r:id="rId42"/>
    <p:sldId id="907" r:id="rId43"/>
    <p:sldId id="908" r:id="rId44"/>
    <p:sldId id="920" r:id="rId45"/>
    <p:sldId id="921" r:id="rId46"/>
    <p:sldId id="922" r:id="rId47"/>
    <p:sldId id="932" r:id="rId48"/>
    <p:sldId id="906" r:id="rId49"/>
    <p:sldId id="947" r:id="rId50"/>
    <p:sldId id="996" r:id="rId51"/>
    <p:sldId id="969" r:id="rId52"/>
    <p:sldId id="991" r:id="rId53"/>
    <p:sldId id="992" r:id="rId54"/>
    <p:sldId id="905" r:id="rId55"/>
    <p:sldId id="904" r:id="rId56"/>
    <p:sldId id="993" r:id="rId57"/>
    <p:sldId id="879" r:id="rId58"/>
    <p:sldId id="994" r:id="rId59"/>
    <p:sldId id="882" r:id="rId60"/>
    <p:sldId id="995" r:id="rId61"/>
    <p:sldId id="915" r:id="rId62"/>
    <p:sldId id="916" r:id="rId63"/>
    <p:sldId id="917" r:id="rId64"/>
    <p:sldId id="930" r:id="rId65"/>
    <p:sldId id="931" r:id="rId66"/>
    <p:sldId id="902" r:id="rId67"/>
    <p:sldId id="979" r:id="rId68"/>
    <p:sldId id="980" r:id="rId69"/>
    <p:sldId id="966" r:id="rId70"/>
  </p:sldIdLst>
  <p:sldSz cx="12192000" cy="6858000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F4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315EE52-DEAA-6A74-2C96-DBDED66AF3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7753E0D-84D4-614E-D93B-CCEB254B70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29F06-D93A-4920-ABFE-D99D7A4B2E18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D7CDA86-B8CA-A0C9-3718-8452DDC457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8C42607-AC7D-2C48-E624-2B0D8CB3C6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74302-2BB3-4357-B0F2-61B63F736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6752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799C9-8F64-4E6E-B613-7430E63F866E}" type="datetimeFigureOut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72D69-D367-4C6F-86FC-369752A5E85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215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92F266-AA42-23BA-3960-708B360AC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9CF1D09-096D-10A4-F825-AF2AE87D4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869D41-BDAD-F329-E709-F8AB1B3F9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6E943-103F-4301-8CF6-E421BA3B381A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6DDBD4-CF6C-ADC9-9746-3C2C3DE83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F6FB2D-57DF-70E7-4552-30839DE6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223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8D4690-7C81-8DCE-C306-97D870B3D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57F0CC-E0AC-0D0B-E6F1-33A9393155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5006BF-A610-014F-ACE8-417486ACD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E0AA7-B319-4D7E-A51A-0CFA907FDC63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866499-FAA1-E05B-A6F2-A03F84A59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39B33F-38CA-8613-653B-88925E0E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19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B026655-11D6-EB8E-91BB-B9D461F9E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C024E37-4864-FF61-D8B7-7221D2351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63595A-41A0-33FC-BDF7-7D0CF7A7F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240D-30E3-45D0-9C32-B3FE7E733814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BC26D9-D8B4-9364-695C-CE5C7C648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84C016-795A-C1D9-7560-4786782DB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11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86E353-2704-E25B-1891-507CD19CE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E76ED3-7EAB-1C93-4464-64BC44D87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CA40EA-FA60-05C1-8B88-549E378D0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87FFE-319D-42B0-946B-889EF98E929A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ED11E2-B826-FF4C-6B7C-C33721B44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1C95D2-0018-866D-9FFB-724F80A8C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013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D9644F-A010-56A5-8C63-793864F18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D4637A-8BC5-CB8E-0F32-3F573B30F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DE11DA9-FD9F-482C-4BC2-7210DCBC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DE94-EC0B-4092-9660-69D3A44FDE44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65E41E-ACC6-5A3F-EA0D-12ABD1BD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6DB551-7373-1C3F-A5C6-66CDD8DF2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13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99C105-55C0-78EF-2325-B1D6CDC5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79850A-31CB-9DE5-B25B-288B102946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EC41228-564B-FCD0-B33F-696FFCFFC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768097C-9447-3120-834E-E15ADD287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62AF7-FA87-49DF-A37E-E6968878EE04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FAEB0F-1FFE-5211-CA5C-A7EF755B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16F9A0-0EB9-15EE-CDF6-5761F4B2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14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923746-87F1-3452-F740-0A65CC50D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D9B5D2-E05A-276D-CC13-F99A57BE5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0E19A54-F17C-DD1A-9B69-8B8EA50F3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A5C0CCB-687C-C602-F86B-82BF4EB377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8D82C0B-27FF-C157-2AD4-C4AA788BCF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3B69E26-E4BF-F07F-C058-DB602312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5E59-A759-4239-88E8-24266F722BD8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6669DD1-97C3-12CF-E881-6B35F86DA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74F999-B153-6B1D-7805-FDEBF394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046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B4BDB3-A1B0-4672-519C-80F4ACE6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2D9A7AC-CF81-E55D-36F2-06EE2B11C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705-682B-432A-9B5E-3D081151D7A3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25F4277-813B-05AE-393C-B4D58C824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1A63039-2C63-0E75-FC2D-8D7CCDA27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01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B5A0829-FF73-5AD9-701B-DF063225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01D25-8CD0-473D-916C-80D851C19B80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F32BF55-2654-7C76-25F9-0255ECB6C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097F72-5937-3891-6C6B-C6558210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06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CFF2FB-623F-6985-AA25-5EFBBEADA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6DA873-1817-95EC-4B4C-077B7382D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316055E-F9A0-6138-26AB-3E42B3E603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E98153-AB15-6D51-7FDE-9CF54746E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550F2-3ACD-4AD6-B461-D522F31C88A1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78A231E-2CE0-C4DC-9914-8D49EB4FE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A32489-0B61-E5A3-FDD2-EA7706172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0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56CBB0-AE83-3FC6-0C57-7C460539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5B4E4A5-8ADA-A1C9-A172-665FC03E9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2C48BA7-E0FA-6B9D-7758-B15F3A298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935445F-A9FE-529C-8656-0A716D6DD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5B942-BD48-41B4-85A4-D771F16FEB7D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725C7B-3F4C-42D2-2B99-1FCF0ABF0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1A09E97-7B2B-E200-D017-3D4FE2D06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57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E3E5879-048F-B2EF-E74E-70413F18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1573EF-8CD6-9FFB-8558-92E46A523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0A61B3-E808-349A-740F-B9DF0444B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AD6C9-AF59-4CB2-BE52-FFF69B1095C6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C67177-A2AF-2CC3-2621-CCA543CCCA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15B9F3-8290-B122-2B4A-1EE9E76CE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76D1D-7BAA-4FF7-B388-606D2C7A983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160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220000"/>
              </a:lnSpc>
            </a:pPr>
            <a:r>
              <a:rPr lang="ja-JP" altLang="en-US" sz="12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確定拠出年金</a:t>
            </a:r>
            <a:endParaRPr lang="en-US" altLang="ja-JP" sz="12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20000"/>
              </a:lnSpc>
            </a:pPr>
            <a:r>
              <a:rPr lang="ja-JP" altLang="en-US" sz="3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～自分の家族を入社させたい！そう思える企業へ～</a:t>
            </a:r>
            <a:endParaRPr lang="en-US" altLang="ja-JP" sz="3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20000"/>
              </a:lnSpc>
            </a:pP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B0098-5330-4C3A-B695-59C15FF9B1D4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136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EDAC-8DF2-498C-A181-FA5B9A49C12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7E57EB2-ED87-2795-7573-886513E1A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91" y="345983"/>
            <a:ext cx="10752417" cy="2041082"/>
          </a:xfrm>
          <a:prstGeom prst="rect">
            <a:avLst/>
          </a:prstGeom>
        </p:spPr>
      </p:pic>
      <p:sp>
        <p:nvSpPr>
          <p:cNvPr id="10" name="フローチャート: 処理 9">
            <a:extLst>
              <a:ext uri="{FF2B5EF4-FFF2-40B4-BE49-F238E27FC236}">
                <a16:creationId xmlns:a16="http://schemas.microsoft.com/office/drawing/2014/main" id="{36BDC3D8-73D4-11FE-597B-8ECEF7E6AC3E}"/>
              </a:ext>
            </a:extLst>
          </p:cNvPr>
          <p:cNvSpPr/>
          <p:nvPr/>
        </p:nvSpPr>
        <p:spPr>
          <a:xfrm>
            <a:off x="838200" y="2486995"/>
            <a:ext cx="1192731" cy="376942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総支給額</a:t>
            </a:r>
          </a:p>
        </p:txBody>
      </p:sp>
      <p:sp>
        <p:nvSpPr>
          <p:cNvPr id="11" name="フローチャート: 処理 10">
            <a:extLst>
              <a:ext uri="{FF2B5EF4-FFF2-40B4-BE49-F238E27FC236}">
                <a16:creationId xmlns:a16="http://schemas.microsoft.com/office/drawing/2014/main" id="{DA142786-C794-DAB6-781A-FE7004494019}"/>
              </a:ext>
            </a:extLst>
          </p:cNvPr>
          <p:cNvSpPr/>
          <p:nvPr/>
        </p:nvSpPr>
        <p:spPr>
          <a:xfrm>
            <a:off x="2209800" y="3214838"/>
            <a:ext cx="1192731" cy="304158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所得</a:t>
            </a:r>
          </a:p>
        </p:txBody>
      </p:sp>
      <p:sp>
        <p:nvSpPr>
          <p:cNvPr id="16" name="フローチャート: 処理 15">
            <a:extLst>
              <a:ext uri="{FF2B5EF4-FFF2-40B4-BE49-F238E27FC236}">
                <a16:creationId xmlns:a16="http://schemas.microsoft.com/office/drawing/2014/main" id="{C674AB8B-BD22-6086-849B-BF7A90014429}"/>
              </a:ext>
            </a:extLst>
          </p:cNvPr>
          <p:cNvSpPr/>
          <p:nvPr/>
        </p:nvSpPr>
        <p:spPr>
          <a:xfrm>
            <a:off x="6040752" y="2486995"/>
            <a:ext cx="1192731" cy="376942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総支給額</a:t>
            </a:r>
          </a:p>
        </p:txBody>
      </p:sp>
      <p:sp>
        <p:nvSpPr>
          <p:cNvPr id="17" name="フローチャート: 処理 16">
            <a:extLst>
              <a:ext uri="{FF2B5EF4-FFF2-40B4-BE49-F238E27FC236}">
                <a16:creationId xmlns:a16="http://schemas.microsoft.com/office/drawing/2014/main" id="{2BA73636-DD0B-8E79-539E-B2EF34DA34CC}"/>
              </a:ext>
            </a:extLst>
          </p:cNvPr>
          <p:cNvSpPr/>
          <p:nvPr/>
        </p:nvSpPr>
        <p:spPr>
          <a:xfrm>
            <a:off x="7463731" y="2723948"/>
            <a:ext cx="1192731" cy="353247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所得</a:t>
            </a:r>
            <a:endParaRPr kumimoji="1" lang="ja-JP" altLang="en-US" dirty="0"/>
          </a:p>
        </p:txBody>
      </p:sp>
      <p:sp>
        <p:nvSpPr>
          <p:cNvPr id="18" name="フローチャート: 処理 17">
            <a:extLst>
              <a:ext uri="{FF2B5EF4-FFF2-40B4-BE49-F238E27FC236}">
                <a16:creationId xmlns:a16="http://schemas.microsoft.com/office/drawing/2014/main" id="{30A23C2F-380A-F398-2E93-13CF176FED74}"/>
              </a:ext>
            </a:extLst>
          </p:cNvPr>
          <p:cNvSpPr/>
          <p:nvPr/>
        </p:nvSpPr>
        <p:spPr>
          <a:xfrm>
            <a:off x="8886710" y="3445844"/>
            <a:ext cx="1192731" cy="281057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手取り</a:t>
            </a:r>
            <a:endParaRPr kumimoji="1" lang="ja-JP" altLang="en-US" dirty="0"/>
          </a:p>
        </p:txBody>
      </p:sp>
      <p:sp>
        <p:nvSpPr>
          <p:cNvPr id="19" name="フローチャート: 処理 18">
            <a:extLst>
              <a:ext uri="{FF2B5EF4-FFF2-40B4-BE49-F238E27FC236}">
                <a16:creationId xmlns:a16="http://schemas.microsoft.com/office/drawing/2014/main" id="{6C51AD42-4CDD-D7CD-73A5-FCEB6AE81A78}"/>
              </a:ext>
            </a:extLst>
          </p:cNvPr>
          <p:cNvSpPr/>
          <p:nvPr/>
        </p:nvSpPr>
        <p:spPr>
          <a:xfrm>
            <a:off x="2209800" y="2486995"/>
            <a:ext cx="1192731" cy="72784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社保</a:t>
            </a:r>
          </a:p>
        </p:txBody>
      </p:sp>
      <p:sp>
        <p:nvSpPr>
          <p:cNvPr id="20" name="フローチャート: 処理 19">
            <a:extLst>
              <a:ext uri="{FF2B5EF4-FFF2-40B4-BE49-F238E27FC236}">
                <a16:creationId xmlns:a16="http://schemas.microsoft.com/office/drawing/2014/main" id="{5649C72C-7EA1-71C3-2FAA-8C26008260C2}"/>
              </a:ext>
            </a:extLst>
          </p:cNvPr>
          <p:cNvSpPr/>
          <p:nvPr/>
        </p:nvSpPr>
        <p:spPr>
          <a:xfrm>
            <a:off x="7463731" y="2483725"/>
            <a:ext cx="1192731" cy="236955"/>
          </a:xfrm>
          <a:prstGeom prst="flowChartProcess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拠出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フローチャート: 処理 20">
            <a:extLst>
              <a:ext uri="{FF2B5EF4-FFF2-40B4-BE49-F238E27FC236}">
                <a16:creationId xmlns:a16="http://schemas.microsoft.com/office/drawing/2014/main" id="{6DF1DD45-CABD-0F71-59E4-D9C641FC50D3}"/>
              </a:ext>
            </a:extLst>
          </p:cNvPr>
          <p:cNvSpPr/>
          <p:nvPr/>
        </p:nvSpPr>
        <p:spPr>
          <a:xfrm>
            <a:off x="3581400" y="3214837"/>
            <a:ext cx="1192731" cy="304158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手取り</a:t>
            </a:r>
          </a:p>
        </p:txBody>
      </p:sp>
      <p:sp>
        <p:nvSpPr>
          <p:cNvPr id="22" name="フローチャート: 処理 21">
            <a:extLst>
              <a:ext uri="{FF2B5EF4-FFF2-40B4-BE49-F238E27FC236}">
                <a16:creationId xmlns:a16="http://schemas.microsoft.com/office/drawing/2014/main" id="{7D9A8733-DF9A-44E1-E478-5A97BABBB6FF}"/>
              </a:ext>
            </a:extLst>
          </p:cNvPr>
          <p:cNvSpPr/>
          <p:nvPr/>
        </p:nvSpPr>
        <p:spPr>
          <a:xfrm>
            <a:off x="3581400" y="3214835"/>
            <a:ext cx="1192731" cy="236955"/>
          </a:xfrm>
          <a:prstGeom prst="flowChartProcess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</a:rPr>
              <a:t>拠出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23" name="字幕 2">
            <a:extLst>
              <a:ext uri="{FF2B5EF4-FFF2-40B4-BE49-F238E27FC236}">
                <a16:creationId xmlns:a16="http://schemas.microsoft.com/office/drawing/2014/main" id="{097C4E69-DD54-FC05-EF0C-8BF7BDC3A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0" y="2483724"/>
            <a:ext cx="679924" cy="3761335"/>
          </a:xfrm>
        </p:spPr>
        <p:txBody>
          <a:bodyPr>
            <a:normAutofit fontScale="32500" lnSpcReduction="20000"/>
          </a:bodyPr>
          <a:lstStyle/>
          <a:p>
            <a:pPr algn="l">
              <a:lnSpc>
                <a:spcPct val="170000"/>
              </a:lnSpc>
            </a:pP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b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b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e</a:t>
            </a:r>
            <a:b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b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o</a:t>
            </a:r>
            <a:endParaRPr lang="en-US" altLang="ja-JP" sz="87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字幕 2">
            <a:extLst>
              <a:ext uri="{FF2B5EF4-FFF2-40B4-BE49-F238E27FC236}">
                <a16:creationId xmlns:a16="http://schemas.microsoft.com/office/drawing/2014/main" id="{5F7F2827-1D9A-C131-9D2E-7B4B73959892}"/>
              </a:ext>
            </a:extLst>
          </p:cNvPr>
          <p:cNvSpPr txBox="1">
            <a:spLocks/>
          </p:cNvSpPr>
          <p:nvPr/>
        </p:nvSpPr>
        <p:spPr>
          <a:xfrm>
            <a:off x="10746602" y="2387065"/>
            <a:ext cx="679924" cy="3761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企業型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endParaRPr lang="en-US" altLang="ja-JP" sz="87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フローチャート: 処理 24">
            <a:extLst>
              <a:ext uri="{FF2B5EF4-FFF2-40B4-BE49-F238E27FC236}">
                <a16:creationId xmlns:a16="http://schemas.microsoft.com/office/drawing/2014/main" id="{360B2C04-8329-DA34-8D80-C4397346E39B}"/>
              </a:ext>
            </a:extLst>
          </p:cNvPr>
          <p:cNvSpPr/>
          <p:nvPr/>
        </p:nvSpPr>
        <p:spPr>
          <a:xfrm>
            <a:off x="7457391" y="2722822"/>
            <a:ext cx="1192731" cy="727843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社保</a:t>
            </a:r>
          </a:p>
        </p:txBody>
      </p:sp>
    </p:spTree>
    <p:extLst>
      <p:ext uri="{BB962C8B-B14F-4D97-AF65-F5344CB8AC3E}">
        <p14:creationId xmlns:p14="http://schemas.microsoft.com/office/powerpoint/2010/main" val="85670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11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4E5C19F-64BC-E79B-5A86-3BA0AA81D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92" y="190456"/>
            <a:ext cx="9933016" cy="606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08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12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86E4F4D-269C-E03B-46A1-58B7EA99C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405" y="342711"/>
            <a:ext cx="5634741" cy="3429842"/>
          </a:xfrm>
          <a:prstGeom prst="rect">
            <a:avLst/>
          </a:prstGeom>
        </p:spPr>
      </p:pic>
      <p:sp>
        <p:nvSpPr>
          <p:cNvPr id="9" name="字幕 2">
            <a:extLst>
              <a:ext uri="{FF2B5EF4-FFF2-40B4-BE49-F238E27FC236}">
                <a16:creationId xmlns:a16="http://schemas.microsoft.com/office/drawing/2014/main" id="{AA2D3009-CB59-29FE-FE97-6B1C1F4FC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799842"/>
            <a:ext cx="11261035" cy="5456578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企業側が</a:t>
            </a:r>
            <a:r>
              <a:rPr lang="en-US" altLang="ja-JP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55,000</a:t>
            </a: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に拠出</a:t>
            </a:r>
            <a:endParaRPr lang="en-US" altLang="ja-JP" sz="1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可能額を設定し、従業員側</a:t>
            </a:r>
            <a:endParaRPr lang="en-US" altLang="ja-JP" sz="1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lang="en-US" altLang="ja-JP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5,000</a:t>
            </a: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を掛金に回した</a:t>
            </a:r>
            <a:endParaRPr lang="en-US" altLang="ja-JP" sz="1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場合の給与明細がこちら。</a:t>
            </a:r>
            <a:endParaRPr lang="en-US" altLang="ja-JP" sz="1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いつも支払ってる給与の中から拠出可能額を分割するイメージなので、新たに積み立てを行く事なく（手出しなく）運用可能である事が特徴の一つです。</a:t>
            </a:r>
            <a:endParaRPr lang="en-US" altLang="ja-JP" sz="6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3270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F2EAE65-9C1C-6E25-1AA2-302EEDECC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50" y="1099686"/>
            <a:ext cx="11760299" cy="4658628"/>
          </a:xfrm>
          <a:prstGeom prst="rect">
            <a:avLst/>
          </a:prstGeom>
        </p:spPr>
      </p:pic>
      <p:sp>
        <p:nvSpPr>
          <p:cNvPr id="7" name="爆発: 14 pt 6">
            <a:extLst>
              <a:ext uri="{FF2B5EF4-FFF2-40B4-BE49-F238E27FC236}">
                <a16:creationId xmlns:a16="http://schemas.microsoft.com/office/drawing/2014/main" id="{ECA65B8B-49AB-3FD4-89AC-45E368D8917C}"/>
              </a:ext>
            </a:extLst>
          </p:cNvPr>
          <p:cNvSpPr/>
          <p:nvPr/>
        </p:nvSpPr>
        <p:spPr>
          <a:xfrm>
            <a:off x="7036067" y="4934083"/>
            <a:ext cx="2079057" cy="107802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崩壊！</a:t>
            </a:r>
          </a:p>
        </p:txBody>
      </p:sp>
      <p:sp>
        <p:nvSpPr>
          <p:cNvPr id="9" name="爆発: 14 pt 8">
            <a:extLst>
              <a:ext uri="{FF2B5EF4-FFF2-40B4-BE49-F238E27FC236}">
                <a16:creationId xmlns:a16="http://schemas.microsoft.com/office/drawing/2014/main" id="{5E4D3B02-B5E4-4958-328C-C839EDFD5734}"/>
              </a:ext>
            </a:extLst>
          </p:cNvPr>
          <p:cNvSpPr/>
          <p:nvPr/>
        </p:nvSpPr>
        <p:spPr>
          <a:xfrm>
            <a:off x="6880459" y="706989"/>
            <a:ext cx="2079057" cy="1078029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併用</a:t>
            </a:r>
            <a:r>
              <a:rPr kumimoji="1" lang="ja-JP" altLang="en-US" dirty="0"/>
              <a:t>！</a:t>
            </a:r>
          </a:p>
        </p:txBody>
      </p:sp>
      <p:sp>
        <p:nvSpPr>
          <p:cNvPr id="10" name="爆発: 14 pt 9">
            <a:extLst>
              <a:ext uri="{FF2B5EF4-FFF2-40B4-BE49-F238E27FC236}">
                <a16:creationId xmlns:a16="http://schemas.microsoft.com/office/drawing/2014/main" id="{E0C0AF71-BD0E-7A1B-FA0E-B62490F4B00A}"/>
              </a:ext>
            </a:extLst>
          </p:cNvPr>
          <p:cNvSpPr/>
          <p:nvPr/>
        </p:nvSpPr>
        <p:spPr>
          <a:xfrm>
            <a:off x="468431" y="845888"/>
            <a:ext cx="2565132" cy="1772184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u="sng" dirty="0">
                <a:solidFill>
                  <a:srgbClr val="FF0000"/>
                </a:solidFill>
              </a:rPr>
              <a:t>一強！</a:t>
            </a:r>
          </a:p>
        </p:txBody>
      </p:sp>
      <p:sp>
        <p:nvSpPr>
          <p:cNvPr id="12" name="思考の吹き出し: 雲形 11">
            <a:extLst>
              <a:ext uri="{FF2B5EF4-FFF2-40B4-BE49-F238E27FC236}">
                <a16:creationId xmlns:a16="http://schemas.microsoft.com/office/drawing/2014/main" id="{E2CADEB4-2D28-3BE4-82B2-2DFAC026AFA2}"/>
              </a:ext>
            </a:extLst>
          </p:cNvPr>
          <p:cNvSpPr/>
          <p:nvPr/>
        </p:nvSpPr>
        <p:spPr>
          <a:xfrm>
            <a:off x="3859731" y="136525"/>
            <a:ext cx="2194560" cy="3214838"/>
          </a:xfrm>
          <a:prstGeom prst="cloudCallout">
            <a:avLst>
              <a:gd name="adj1" fmla="val 38816"/>
              <a:gd name="adj2" fmla="val 5232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厚生年金基金の設立は</a:t>
            </a:r>
            <a:r>
              <a:rPr kumimoji="1" lang="en-US" altLang="ja-JP" dirty="0"/>
              <a:t>2014</a:t>
            </a:r>
            <a:r>
              <a:rPr kumimoji="1" lang="ja-JP" altLang="en-US" dirty="0"/>
              <a:t>年～は設立不可！</a:t>
            </a:r>
          </a:p>
        </p:txBody>
      </p:sp>
    </p:spTree>
    <p:extLst>
      <p:ext uri="{BB962C8B-B14F-4D97-AF65-F5344CB8AC3E}">
        <p14:creationId xmlns:p14="http://schemas.microsoft.com/office/powerpoint/2010/main" val="2548741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14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36673E6-A343-3CDB-4887-A2A8BCA39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803" y="136525"/>
            <a:ext cx="8457398" cy="6343049"/>
          </a:xfrm>
          <a:prstGeom prst="rect">
            <a:avLst/>
          </a:prstGeom>
        </p:spPr>
      </p:pic>
      <p:sp>
        <p:nvSpPr>
          <p:cNvPr id="7" name="爆発: 14 pt 6">
            <a:extLst>
              <a:ext uri="{FF2B5EF4-FFF2-40B4-BE49-F238E27FC236}">
                <a16:creationId xmlns:a16="http://schemas.microsoft.com/office/drawing/2014/main" id="{31E3E103-160A-F055-D0C9-14816145D6F2}"/>
              </a:ext>
            </a:extLst>
          </p:cNvPr>
          <p:cNvSpPr/>
          <p:nvPr/>
        </p:nvSpPr>
        <p:spPr>
          <a:xfrm>
            <a:off x="173255" y="404261"/>
            <a:ext cx="3408145" cy="5710188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rgbClr val="FF0000"/>
                </a:solidFill>
              </a:rPr>
              <a:t>20</a:t>
            </a:r>
            <a:r>
              <a:rPr lang="ja-JP" altLang="en-US" sz="2000" b="1" dirty="0">
                <a:solidFill>
                  <a:srgbClr val="FF0000"/>
                </a:solidFill>
              </a:rPr>
              <a:t>年連続で導入企業が増えています！！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004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しかし、ここで疑問。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そんな不安なら</a:t>
            </a:r>
            <a:r>
              <a:rPr lang="en-US" altLang="ja-JP" sz="98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iDeCo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だけやっとけ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という声が聞こえてきそうです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485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16ECC94-1E5E-340D-4B74-093E4909E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46" y="878053"/>
            <a:ext cx="11838507" cy="509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847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C458104-D255-4776-90A5-9792AB11C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72" y="859313"/>
            <a:ext cx="11814655" cy="513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432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18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EEE4ADA-DA67-4AEB-B4BD-56220E3C6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76" y="219919"/>
            <a:ext cx="3617464" cy="322000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2EC031E-B99C-CBBE-986D-B52461C6D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75" y="3497673"/>
            <a:ext cx="3617464" cy="277821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E9AECA4-AA35-B140-47A7-54F7A0B9A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775" y="219919"/>
            <a:ext cx="3488068" cy="337030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46927C79-1B13-1E93-DC62-CF1253B58C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160" y="219919"/>
            <a:ext cx="3824035" cy="3430565"/>
          </a:xfrm>
          <a:prstGeom prst="rect">
            <a:avLst/>
          </a:prstGeom>
        </p:spPr>
      </p:pic>
      <p:sp>
        <p:nvSpPr>
          <p:cNvPr id="15" name="字幕 2">
            <a:extLst>
              <a:ext uri="{FF2B5EF4-FFF2-40B4-BE49-F238E27FC236}">
                <a16:creationId xmlns:a16="http://schemas.microsoft.com/office/drawing/2014/main" id="{2ED88760-2784-620E-F410-844D62F77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0774" y="3704779"/>
            <a:ext cx="7452421" cy="2551641"/>
          </a:xfrm>
        </p:spPr>
        <p:txBody>
          <a:bodyPr>
            <a:normAutofit fontScale="550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求人広告に掲載すると、こんな感じになります</a:t>
            </a:r>
          </a:p>
        </p:txBody>
      </p:sp>
    </p:spTree>
    <p:extLst>
      <p:ext uri="{BB962C8B-B14F-4D97-AF65-F5344CB8AC3E}">
        <p14:creationId xmlns:p14="http://schemas.microsoft.com/office/powerpoint/2010/main" val="3773440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19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13C8E3D-E944-9638-40E7-AE134039C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2" y="136525"/>
            <a:ext cx="11095896" cy="62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1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従業員様からの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求心力が高まり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、優秀な人材の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離職率が下がり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、更には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生産性があがったら？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ACD9B-0FE6-49B8-87C3-489FA25A2DA1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951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20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A00C4BE-1913-F6A3-BBA0-137B67B38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91" y="601579"/>
            <a:ext cx="11758661" cy="536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05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240632"/>
            <a:ext cx="11261035" cy="6115718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助成金を受給しながら保育所の運営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をする為、従業員の給料を上げる事が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許されない。どうやって保育士を確保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しようか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しかも単発的にではなく、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継続的に求人に対する競争優位性を担保したい！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そんな悩みをお持ちだった一般社団法人 みのり様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ですが、確定拠出年金を導入され、月額￥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5,000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開始。中退共の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5,000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と共存しながら運営され、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保育士さん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49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名を確保。静岡県で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つの保育所を安定的に運営されています。</a:t>
            </a:r>
            <a:endParaRPr lang="en-US" altLang="ja-JP" sz="87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21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A60AFD0-1D96-699C-77D6-B73E22D92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255" y="136525"/>
            <a:ext cx="4422383" cy="320521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2A8A605-5BC0-3CEC-8031-1574FD541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819" y="3516263"/>
            <a:ext cx="2286250" cy="2286250"/>
          </a:xfrm>
          <a:prstGeom prst="rect">
            <a:avLst/>
          </a:prstGeom>
        </p:spPr>
      </p:pic>
      <p:sp>
        <p:nvSpPr>
          <p:cNvPr id="10" name="思考の吹き出し: 雲形 9">
            <a:extLst>
              <a:ext uri="{FF2B5EF4-FFF2-40B4-BE49-F238E27FC236}">
                <a16:creationId xmlns:a16="http://schemas.microsoft.com/office/drawing/2014/main" id="{200B26F2-F7CB-75DF-102E-4686DC302308}"/>
              </a:ext>
            </a:extLst>
          </p:cNvPr>
          <p:cNvSpPr/>
          <p:nvPr/>
        </p:nvSpPr>
        <p:spPr>
          <a:xfrm>
            <a:off x="7909982" y="3834657"/>
            <a:ext cx="2117558" cy="1649462"/>
          </a:xfrm>
          <a:prstGeom prst="cloudCallout">
            <a:avLst>
              <a:gd name="adj1" fmla="val 56669"/>
              <a:gd name="adj2" fmla="val 1709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何もしてないならやった方がいいよ。</a:t>
            </a:r>
          </a:p>
        </p:txBody>
      </p:sp>
    </p:spTree>
    <p:extLst>
      <p:ext uri="{BB962C8B-B14F-4D97-AF65-F5344CB8AC3E}">
        <p14:creationId xmlns:p14="http://schemas.microsoft.com/office/powerpoint/2010/main" val="3813174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では誰が投資教育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を行うのか？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65D9-1D18-43A9-8051-D6B2C0C9EFC6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211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40000" lnSpcReduction="20000"/>
          </a:bodyPr>
          <a:lstStyle/>
          <a:p>
            <a:pPr algn="l">
              <a:lnSpc>
                <a:spcPct val="22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それが私達（</a:t>
            </a:r>
            <a:r>
              <a:rPr lang="en-US" altLang="ja-JP" sz="9800" b="1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Tanemaki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）となります。投資・金融教育の為に、わざわざ人を雇用する必要はございません。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私達が、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将来設計サポート部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のような形で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携わらせて頂きます。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65D9-1D18-43A9-8051-D6B2C0C9EFC6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0340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では誰が金融教育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を行うのか？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65D9-1D18-43A9-8051-D6B2C0C9EFC6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24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BB7D3C4-3FBA-0781-ABA5-F90195C78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3" y="570431"/>
            <a:ext cx="11921911" cy="5785919"/>
          </a:xfrm>
          <a:prstGeom prst="rect">
            <a:avLst/>
          </a:prstGeom>
        </p:spPr>
      </p:pic>
      <p:sp>
        <p:nvSpPr>
          <p:cNvPr id="7" name="吹き出し: 下矢印 6">
            <a:extLst>
              <a:ext uri="{FF2B5EF4-FFF2-40B4-BE49-F238E27FC236}">
                <a16:creationId xmlns:a16="http://schemas.microsoft.com/office/drawing/2014/main" id="{2255022D-7ABC-9241-A1EB-4CC5FA7FB4A7}"/>
              </a:ext>
            </a:extLst>
          </p:cNvPr>
          <p:cNvSpPr/>
          <p:nvPr/>
        </p:nvSpPr>
        <p:spPr>
          <a:xfrm>
            <a:off x="3915440" y="191242"/>
            <a:ext cx="5890661" cy="1271797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チーム</a:t>
            </a:r>
            <a:r>
              <a:rPr kumimoji="1" lang="en-US" altLang="ja-JP" dirty="0" err="1">
                <a:solidFill>
                  <a:schemeClr val="tx1"/>
                </a:solidFill>
              </a:rPr>
              <a:t>Tanemaki</a:t>
            </a:r>
            <a:r>
              <a:rPr kumimoji="1" lang="ja-JP" altLang="en-US" dirty="0">
                <a:solidFill>
                  <a:schemeClr val="tx1"/>
                </a:solidFill>
              </a:rPr>
              <a:t>（小川）が送客</a:t>
            </a:r>
          </a:p>
        </p:txBody>
      </p:sp>
    </p:spTree>
    <p:extLst>
      <p:ext uri="{BB962C8B-B14F-4D97-AF65-F5344CB8AC3E}">
        <p14:creationId xmlns:p14="http://schemas.microsoft.com/office/powerpoint/2010/main" val="3870389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40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①導入一時金 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132,000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r>
              <a:rPr lang="en-US" altLang="ja-JP" sz="67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(1</a:t>
            </a:r>
            <a:r>
              <a:rPr lang="ja-JP" altLang="en-US" sz="67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社あたり</a:t>
            </a:r>
            <a:r>
              <a:rPr lang="en-US" altLang="ja-JP" sz="67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lang="ja-JP" altLang="en-US" sz="6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②口座開設手数料 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3,300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r>
              <a:rPr lang="ja-JP" altLang="en-US" sz="67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67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67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名あたり）</a:t>
            </a: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③投資教育サポート費用 </a:t>
            </a:r>
            <a:r>
              <a:rPr lang="en-US" altLang="ja-JP" sz="98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330,000</a:t>
            </a:r>
            <a:r>
              <a:rPr lang="ja-JP" altLang="en-US" sz="98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r>
              <a:rPr lang="en-US" altLang="ja-JP" sz="67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(1</a:t>
            </a:r>
            <a:r>
              <a:rPr lang="ja-JP" altLang="en-US" sz="67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社あたり</a:t>
            </a:r>
            <a:r>
              <a:rPr lang="en-US" altLang="ja-JP" sz="67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en-US" altLang="ja-JP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①において、年金規定の作成を貴社で行う場合、</a:t>
            </a:r>
            <a:r>
              <a:rPr lang="en-US" altLang="ja-JP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110,000</a:t>
            </a:r>
            <a:r>
              <a:rPr lang="ja-JP" altLang="en-US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endParaRPr lang="en-US" altLang="ja-JP" sz="6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en-US" altLang="ja-JP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①、②は拠出先によって異なりますので、ご注意ください。</a:t>
            </a:r>
            <a:r>
              <a:rPr lang="ja-JP" altLang="en-US" sz="49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（上記は</a:t>
            </a:r>
            <a:r>
              <a:rPr lang="en-US" altLang="ja-JP" sz="49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SBI</a:t>
            </a:r>
            <a:r>
              <a:rPr lang="ja-JP" altLang="en-US" sz="49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ベネフィット様の場合）</a:t>
            </a:r>
            <a:endParaRPr lang="en-US" altLang="ja-JP" sz="49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en-US" altLang="ja-JP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6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導入サポート費は、事業規模に応じて異なりますので別途、ご相談ください</a:t>
            </a:r>
            <a:endParaRPr lang="ja-JP" altLang="en-US" sz="9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8E53D-7358-4C5B-BE2B-9A414B9DAB54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F8BCA6E-6CAF-D8BE-C78E-BFAD1F8B5421}"/>
              </a:ext>
            </a:extLst>
          </p:cNvPr>
          <p:cNvSpPr txBox="1">
            <a:spLocks/>
          </p:cNvSpPr>
          <p:nvPr/>
        </p:nvSpPr>
        <p:spPr>
          <a:xfrm>
            <a:off x="348375" y="0"/>
            <a:ext cx="11261035" cy="1771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ご負担いただく初期費用は下記となります。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2639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40000" lnSpcReduction="20000"/>
          </a:bodyPr>
          <a:lstStyle/>
          <a:p>
            <a:pPr algn="l">
              <a:lnSpc>
                <a:spcPct val="220000"/>
              </a:lnSpc>
            </a:pPr>
            <a:endParaRPr lang="en-US" altLang="ja-JP" sz="25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22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①事業主手数料 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5,500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円／月</a:t>
            </a:r>
            <a:r>
              <a:rPr lang="ja-JP" altLang="en-US" sz="6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6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6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社あたり）・固定費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22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②加入者手数料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440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円／月</a:t>
            </a:r>
            <a:r>
              <a:rPr lang="ja-JP" altLang="en-US" sz="6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6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6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名あたり）・従業員数分</a:t>
            </a:r>
            <a:endParaRPr lang="en-US" altLang="ja-JP" sz="6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22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③収納代行手数料 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330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円／月</a:t>
            </a:r>
            <a:r>
              <a:rPr lang="ja-JP" altLang="en-US" sz="5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5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5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社あたり）</a:t>
            </a:r>
            <a:r>
              <a:rPr lang="ja-JP" altLang="en-US" sz="9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6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・従業員数分</a:t>
            </a:r>
            <a:endParaRPr lang="ja-JP" altLang="en-US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5B83-0A3F-4943-AC86-836EBBB0440D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0E73E51-9BFB-ADE8-E074-176F66ACB9D0}"/>
              </a:ext>
            </a:extLst>
          </p:cNvPr>
          <p:cNvSpPr txBox="1">
            <a:spLocks/>
          </p:cNvSpPr>
          <p:nvPr/>
        </p:nvSpPr>
        <p:spPr>
          <a:xfrm>
            <a:off x="348375" y="0"/>
            <a:ext cx="11261035" cy="1771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企業様にご負担いただくランニングコストは下記となります。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7985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5B83-0A3F-4943-AC86-836EBBB0440D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27</a:t>
            </a:fld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0E73E51-9BFB-ADE8-E074-176F66ACB9D0}"/>
              </a:ext>
            </a:extLst>
          </p:cNvPr>
          <p:cNvSpPr txBox="1">
            <a:spLocks/>
          </p:cNvSpPr>
          <p:nvPr/>
        </p:nvSpPr>
        <p:spPr>
          <a:xfrm>
            <a:off x="348375" y="0"/>
            <a:ext cx="11261035" cy="103952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名＆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年間での各社比較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2C67E5E-2EDE-D5D7-F8C3-B4D1E950E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87" y="1116530"/>
            <a:ext cx="11701825" cy="486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612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269588"/>
            <a:ext cx="11261035" cy="4889634"/>
          </a:xfrm>
        </p:spPr>
        <p:txBody>
          <a:bodyPr>
            <a:normAutofit fontScale="55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①制度説明を社長様へ再度ご説明</a:t>
            </a: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　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〃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従業員様へご説明</a:t>
            </a: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③企業型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制度導入申込</a:t>
            </a: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④投資の説明会、加入手続き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4F21-1F2D-45A3-9C67-02D059E7AA77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28</a:t>
            </a:fld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97A1AFF-EC36-FC7A-2787-6810FB125A8C}"/>
              </a:ext>
            </a:extLst>
          </p:cNvPr>
          <p:cNvSpPr txBox="1">
            <a:spLocks/>
          </p:cNvSpPr>
          <p:nvPr/>
        </p:nvSpPr>
        <p:spPr>
          <a:xfrm>
            <a:off x="348375" y="0"/>
            <a:ext cx="11261035" cy="1096333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ご導入までの４つのステップ！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8106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6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②から③</a:t>
            </a:r>
            <a:r>
              <a:rPr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zh-TW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企業型</a:t>
            </a:r>
            <a:r>
              <a:rPr lang="en-US" altLang="zh-TW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zh-TW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制度導入申込</a:t>
            </a:r>
            <a:r>
              <a:rPr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ja-JP" altLang="en-US" sz="6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に進まれない場合は、</a:t>
            </a:r>
            <a:endParaRPr lang="en-US" altLang="ja-JP" sz="69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6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r>
              <a:rPr lang="en-US" altLang="ja-JP" sz="6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330,000</a:t>
            </a:r>
            <a:r>
              <a:rPr lang="ja-JP" altLang="en-US" sz="69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を、、</a:t>
            </a:r>
            <a:endParaRPr lang="en-US" altLang="ja-JP" sz="69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</a:t>
            </a:r>
            <a:r>
              <a:rPr lang="ja-JP" altLang="en-US" sz="9800" b="1" u="sng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全額ご返金を、無条件で</a:t>
            </a:r>
            <a:endParaRPr lang="en-US" altLang="ja-JP" sz="9800" b="1" u="sng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ja-JP" altLang="en-US" sz="9800" b="1" u="sng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保証致します。</a:t>
            </a:r>
            <a:endParaRPr lang="en-US" altLang="ja-JP" sz="9800" b="1" u="sng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49DB-3A0F-4448-8D0D-A3E3BBAD9568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29</a:t>
            </a:fld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E42896E-8C33-18C5-574A-3B500D05DFEE}"/>
              </a:ext>
            </a:extLst>
          </p:cNvPr>
          <p:cNvSpPr txBox="1">
            <a:spLocks/>
          </p:cNvSpPr>
          <p:nvPr/>
        </p:nvSpPr>
        <p:spPr>
          <a:xfrm>
            <a:off x="617882" y="1248733"/>
            <a:ext cx="11261035" cy="4889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altLang="ja-JP" sz="9800" b="1" u="sng" dirty="0">
              <a:solidFill>
                <a:srgbClr val="0CF4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6710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近い将来、有望な若い世代の従業員が、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磁石のように吸い寄せられる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ようになったら？？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634FF-3BEE-4749-AD5D-FA2D2FE4A86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570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9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その上、</a:t>
            </a:r>
            <a:endParaRPr lang="en-US" altLang="ja-JP" sz="9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　 </a:t>
            </a:r>
            <a:r>
              <a:rPr lang="ja-JP" altLang="en-US" sz="9800" b="1" u="sng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ランニングコスト不要！</a:t>
            </a:r>
            <a:endParaRPr lang="en-US" altLang="ja-JP" sz="9800" b="1" u="sng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　　　 　</a:t>
            </a:r>
            <a:r>
              <a:rPr lang="ja-JP" altLang="en-US" sz="9800" b="1" u="sng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ご相談無制限！！</a:t>
            </a:r>
            <a:endParaRPr lang="en-US" altLang="ja-JP" sz="9800" b="1" u="sng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FBDA-A865-4A02-AA0C-E0FDCA40813F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4384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貴社の為に、頑張る従業員のために、そして皆様の大切なご家族の為に。</a:t>
            </a:r>
            <a:endParaRPr lang="en-US" altLang="ja-JP" sz="9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3AD5-5F5F-4343-862C-887F1B7C57F1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623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925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私達と一緒に、取り組みませんか？？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E09E-23BC-44FE-87A8-E34F401BF86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2178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最後に、、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ナゼ、私達が企業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の普及活動を行うのか？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65D9-1D18-43A9-8051-D6B2C0C9EFC6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485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925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その要因の一つが、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圧倒的少子高齢化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6375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50000"/>
              </a:lnSpc>
            </a:pP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年では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158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万人があの世に旅立たれ、この世に生を受けた子が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80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万人で過去最低。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圧倒的高齢化社会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は、目の前です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EDAC-8DF2-498C-A181-FA5B9A49C12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31042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47500" lnSpcReduction="20000"/>
          </a:bodyPr>
          <a:lstStyle/>
          <a:p>
            <a:pPr algn="l">
              <a:lnSpc>
                <a:spcPct val="170000"/>
              </a:lnSpc>
            </a:pP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2017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年には、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１人の高齢者を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2.2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人の若者が支える時代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になり、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2065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年には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1.3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人の若者で１人の高齢者を支えなければいけない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時代になります。</a:t>
            </a:r>
            <a:endParaRPr lang="en-US" altLang="ja-JP" sz="8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9543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医療が更に発達し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歳を超える方々が必ず増えます。</a:t>
            </a:r>
            <a:r>
              <a:rPr lang="ja-JP" altLang="en-US" sz="63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（最高齢記録は福岡市在住の</a:t>
            </a:r>
            <a:endParaRPr lang="en-US" altLang="ja-JP" sz="63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63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田中カ子さん</a:t>
            </a:r>
            <a:r>
              <a:rPr lang="en-US" altLang="ja-JP" sz="63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lang="ja-JP" altLang="en-US" sz="63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年に</a:t>
            </a:r>
            <a:r>
              <a:rPr lang="en-US" altLang="ja-JP" sz="63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119</a:t>
            </a:r>
            <a:r>
              <a:rPr lang="ja-JP" altLang="en-US" sz="63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歳で他界）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EDAC-8DF2-498C-A181-FA5B9A49C12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80460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逆に子供は減ります。統計学的に確定しています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51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（「統計学的に出生率</a:t>
            </a:r>
            <a:r>
              <a:rPr lang="en-US" altLang="ja-JP" sz="51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1.5</a:t>
            </a:r>
            <a:r>
              <a:rPr lang="ja-JP" altLang="en-US" sz="51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＝“超少子化” </a:t>
            </a:r>
            <a:endParaRPr lang="en-US" altLang="ja-JP" sz="51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51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それに対し</a:t>
            </a:r>
            <a:r>
              <a:rPr lang="en-US" altLang="ja-JP" sz="51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2021</a:t>
            </a:r>
            <a:r>
              <a:rPr lang="ja-JP" altLang="en-US" sz="51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年の出生率は</a:t>
            </a:r>
            <a:r>
              <a:rPr lang="en-US" altLang="ja-JP" sz="51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1.3%</a:t>
            </a:r>
            <a:r>
              <a:rPr lang="ja-JP" altLang="en-US" sz="51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」）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C261-818F-46D3-8722-9E7954FC45B8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38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DFC0B18-6383-AA14-5E91-16A34C2E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381" y="3406540"/>
            <a:ext cx="1988419" cy="1988419"/>
          </a:xfrm>
          <a:prstGeom prst="rect">
            <a:avLst/>
          </a:prstGeom>
        </p:spPr>
      </p:pic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72BDEF35-08B0-F2B0-5E87-3002734F2A76}"/>
              </a:ext>
            </a:extLst>
          </p:cNvPr>
          <p:cNvSpPr/>
          <p:nvPr/>
        </p:nvSpPr>
        <p:spPr>
          <a:xfrm>
            <a:off x="7842253" y="5985967"/>
            <a:ext cx="3355006" cy="466407"/>
          </a:xfrm>
          <a:prstGeom prst="wedgeRoundRectCallout">
            <a:avLst>
              <a:gd name="adj1" fmla="val 25587"/>
              <a:gd name="adj2" fmla="val -109820"/>
              <a:gd name="adj3" fmla="val 16667"/>
            </a:avLst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0070C0"/>
                </a:solidFill>
              </a:rPr>
              <a:t>レポートは、こちらから</a:t>
            </a:r>
          </a:p>
        </p:txBody>
      </p:sp>
    </p:spTree>
    <p:extLst>
      <p:ext uri="{BB962C8B-B14F-4D97-AF65-F5344CB8AC3E}">
        <p14:creationId xmlns:p14="http://schemas.microsoft.com/office/powerpoint/2010/main" val="26284400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民間企業で働く多くの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従業員様は老後に対して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不安を抱いています。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B7CD5-1B0D-4606-A45A-BCE07196987C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578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そして、副産物として国に治める 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税金が軽減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1BF1-5233-4BF1-828C-A2B31A70D44C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193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アメリカでは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1990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年ころから金融教育を開始。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6894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しかし日本では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年～、ようやく高校の家庭科などで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金融教育が必修項目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になりました。</a:t>
            </a:r>
            <a:endParaRPr lang="en-US" altLang="ja-JP" sz="8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0943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従って、皆さん、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よく分からない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んだと思うんです。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D4212-F67F-46C9-9164-C0365FB1E64F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13067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その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よく分からない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を私達が解決します。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18BEA-5DA7-4BCB-B752-6171674D1AFE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6771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22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この制度の導入で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得られる得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は、図り知れません。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0E873-97A3-4AF5-B606-C5838C95F40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36890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このまま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分からないを続けた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年後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と、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444F-DE74-4D66-81FD-5051AE2E118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46922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導入を決断した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年後の貴社では、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どれくらいの差が開いている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でしょうか？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CF3B6-D7D2-42BE-94CA-C4BBC1D0586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3343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“決断しましょう”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6D72-BC79-45C4-8EB8-4E38DF8B646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7731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私達はこの制度を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広めるべきだ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、と思います。私達からではなくても導入すべきだと思います。</a:t>
            </a:r>
            <a:endParaRPr lang="en-US" altLang="ja-JP" sz="9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9DF5-ACEB-475E-A531-BF680B2E9DDE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7784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をすべき最大の理由は、</a:t>
            </a:r>
            <a:r>
              <a:rPr lang="ja-JP" altLang="en-US" sz="9800" b="1" u="sng" dirty="0">
                <a:solidFill>
                  <a:srgbClr val="FFC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従業員への投資教育が出来る会社である事！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221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“確定拠出年金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とは何なのか？”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65D9-1D18-43A9-8051-D6B2C0C9EFC6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6062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u="sng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未来の働き手は学校で学べますが、今の働き手は、教育を受ける術がないのです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6989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51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BADE995-7570-DEE5-0C07-D657C9FA9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89" y="242403"/>
            <a:ext cx="11337422" cy="59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7467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52</a:t>
            </a:fld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31753FF-B7FA-5F1F-F90D-3AEFF0793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68" y="459443"/>
            <a:ext cx="11437063" cy="589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078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働く従業員が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6000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人と仮定した場合、恩恵率はおおよそ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18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EDAC-8DF2-498C-A181-FA5B9A49C12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24907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これだけ求められる制度ですが、企業側の導入率は、、、、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2B1C-821E-4632-9599-381A1A1E0783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87874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なんと、、、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9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たった</a:t>
            </a:r>
            <a:r>
              <a:rPr lang="en-US" altLang="ja-JP" sz="9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1.72</a:t>
            </a:r>
            <a:r>
              <a:rPr lang="ja-JP" altLang="en-US" sz="9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％</a:t>
            </a:r>
            <a:endParaRPr lang="en-US" altLang="ja-JP" sz="9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B1761-41FE-4A8A-B6E4-F89FB2768BC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18625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85000" lnSpcReduction="1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私は、この数字を見た時、こう思いました。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2B1C-821E-4632-9599-381A1A1E0783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0862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この制度を広めてるのは誰なんだ？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5B24-073F-4983-8B6A-36A169BB1888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4557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僕自身、どうなるのか？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僕の子供どうなるのか？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中小企業の従業員は？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5B24-073F-4983-8B6A-36A169BB1888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21253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この問題は他人事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ではないはずです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E3DE7-F7C4-4538-97A4-2AFEF3D52EAC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394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結論、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公的年金だけでは老後が不安な人は、個人 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民間企業で積み立てやってね！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EDAC-8DF2-498C-A181-FA5B9A49C12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5769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従って僕達が広めていこう！と決意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5B24-073F-4983-8B6A-36A169BB1888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199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こんな会話が生まれるはずです。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C723-3F5E-4266-B8FE-847FF9D4E864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67476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325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経営者：お前、投資したん？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従業員：あー、はい。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経営者：何にしたん？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従業員：〇〇っす。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経営者：ええやん、俺もやろ。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従業員：やりましょ、いつもで掛金変更できますし、商品も変えれるし、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経営者：おっしゃ、経費やし、税金もさがるしな。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従業員：社長、いい制度ですね、これ。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経営者：そうか？？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従業員：はい、同僚にもやるように勧めてみます。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経営者：そやな、あんま強要すんなよ、自由なんやから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48374-D2A3-4C47-8A0A-CD5A274CF3C5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855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この会話後の従業員の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生産性は上がるか、下がるか・・・。答えは明確です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9F121-47A7-47B3-8D00-9EB5D3827FE5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2927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奥様：老後不安よね～？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皆様：そうやなぁ。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奥様：公的年金以外に、何かないかしら？海外の商品は、景気（円安）に左右されるしねぇ　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皆様：そういや、うちの会社で企業年金やったよ。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奥様：え？何それ💛 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皆様：会社の経費で年金積み立てることにしたんだよ　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奥様：どれくらい積み上がるの？　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皆様：〇〇に投資してこれだけでも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××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積み上がるよ。現金で持ってても仕方ないやろ。　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奥様：</a:t>
            </a:r>
            <a:r>
              <a:rPr lang="ja-JP" altLang="en-US" sz="98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頭の中で老後の資産がどれくらい積み上がるか？解析中</a:t>
            </a:r>
            <a:r>
              <a:rPr lang="en-US" altLang="ja-JP" sz="98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「あなたステキ💛」　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皆様：</a:t>
            </a:r>
            <a:r>
              <a:rPr lang="ja-JP" altLang="en-US" sz="98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頭の中で「よっしゃ、よっしゃ、これでポイント上がったぞ♪シメシメ</a:t>
            </a:r>
            <a:r>
              <a:rPr lang="en-US" altLang="ja-JP" sz="98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ja-JP" altLang="en-US" sz="9800" b="1" dirty="0">
                <a:solidFill>
                  <a:srgbClr val="0CF4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ちょっくら飲み行ってくるわ。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奥様：いってらっしゃ～い♪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879E4-6D14-4E3A-AEB8-0090C7A51790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56881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ご家庭は円満になるか、　　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不安を抱えたままか？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答えは明確です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DCFB-23CA-441A-B2AC-4164832E480F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6066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925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私達と一緒に、取り組みませんか？？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E09E-23BC-44FE-87A8-E34F401BF86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22886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40000" lnSpcReduction="20000"/>
          </a:bodyPr>
          <a:lstStyle/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ローン審査を控えている。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老後なんてしらん！今だ！今！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一人っ子で親が大金持ち。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➡こういった従業員様は選択制により、やらなければ良い、という話になります。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67</a:t>
            </a:fld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C8E8452-E1E3-DAD3-6C19-BE2D0AD82506}"/>
              </a:ext>
            </a:extLst>
          </p:cNvPr>
          <p:cNvSpPr txBox="1">
            <a:spLocks/>
          </p:cNvSpPr>
          <p:nvPr/>
        </p:nvSpPr>
        <p:spPr>
          <a:xfrm>
            <a:off x="348375" y="0"/>
            <a:ext cx="11261035" cy="1771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こんな従業員様にはメリットはありません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734924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社会保険料の等級が下がる事により、下記５つの要素において、将来受け取れる額が下がります。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zh-TW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傷病手当金　（健康保険）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・・・</a:t>
            </a:r>
            <a:r>
              <a:rPr lang="en-US" altLang="ja-JP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 ￥</a:t>
            </a:r>
            <a:r>
              <a:rPr lang="en-US" altLang="ja-JP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447</a:t>
            </a:r>
            <a:r>
              <a:rPr lang="ja-JP" altLang="en-US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 満額（</a:t>
            </a:r>
            <a:r>
              <a:rPr lang="en-US" altLang="ja-JP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180</a:t>
            </a:r>
            <a:r>
              <a:rPr lang="ja-JP" altLang="en-US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日）で￥</a:t>
            </a:r>
            <a:r>
              <a:rPr lang="en-US" altLang="ja-JP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80,400</a:t>
            </a:r>
            <a:r>
              <a:rPr lang="ja-JP" altLang="en-US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</a:t>
            </a:r>
            <a:endParaRPr lang="zh-TW" altLang="en-US" sz="7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zh-TW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出産手当金　（健康保険）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・・・</a:t>
            </a:r>
            <a:r>
              <a:rPr lang="en-US" altLang="ja-JP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 ￥</a:t>
            </a:r>
            <a:r>
              <a:rPr lang="en-US" altLang="ja-JP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447</a:t>
            </a:r>
            <a:r>
              <a:rPr lang="ja-JP" altLang="en-US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　満額（</a:t>
            </a:r>
            <a:r>
              <a:rPr lang="en-US" altLang="ja-JP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98</a:t>
            </a:r>
            <a:r>
              <a:rPr lang="ja-JP" altLang="en-US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日）で￥</a:t>
            </a:r>
            <a:r>
              <a:rPr lang="en-US" altLang="ja-JP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43,773</a:t>
            </a:r>
            <a:r>
              <a:rPr lang="ja-JP" altLang="en-US" sz="6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</a:t>
            </a:r>
            <a:endParaRPr lang="zh-TW" altLang="en-US" sz="64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老齢厚生年金（厚生年金保険）・・・</a:t>
            </a:r>
            <a:r>
              <a:rPr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　￥</a:t>
            </a:r>
            <a:r>
              <a:rPr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39,464</a:t>
            </a:r>
            <a:r>
              <a:rPr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</a:t>
            </a:r>
            <a:endParaRPr lang="en-US" altLang="ja-JP" sz="7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zh-TW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育児休業給付金　（雇用保険）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・・・</a:t>
            </a:r>
            <a:r>
              <a:rPr lang="en-US" altLang="ja-JP" sz="9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 ￥</a:t>
            </a:r>
            <a:r>
              <a:rPr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447</a:t>
            </a:r>
            <a:r>
              <a:rPr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　満額（</a:t>
            </a:r>
            <a:r>
              <a:rPr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300</a:t>
            </a:r>
            <a:r>
              <a:rPr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日）で￥</a:t>
            </a:r>
            <a:r>
              <a:rPr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120,460</a:t>
            </a:r>
            <a:r>
              <a:rPr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</a:t>
            </a:r>
            <a:endParaRPr lang="zh-TW" altLang="en-US" sz="56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zh-TW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介護休業給付金　（雇用保険）</a:t>
            </a: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・・・</a:t>
            </a:r>
            <a:r>
              <a:rPr lang="en-US" altLang="ja-JP" sz="9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en-US" altLang="ja-JP" sz="5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5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 ￥</a:t>
            </a:r>
            <a:r>
              <a:rPr lang="en-US" altLang="ja-JP" sz="5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447</a:t>
            </a:r>
            <a:r>
              <a:rPr lang="ja-JP" altLang="en-US" sz="5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　満額（</a:t>
            </a:r>
            <a:r>
              <a:rPr lang="en-US" altLang="ja-JP" sz="5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93</a:t>
            </a:r>
            <a:r>
              <a:rPr lang="ja-JP" altLang="en-US" sz="5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日）で￥</a:t>
            </a:r>
            <a:r>
              <a:rPr lang="en-US" altLang="ja-JP" sz="5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41,561</a:t>
            </a:r>
            <a:r>
              <a:rPr lang="ja-JP" altLang="en-US" sz="56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ダウン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68</a:t>
            </a:fld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C8E8452-E1E3-DAD3-6C19-BE2D0AD82506}"/>
              </a:ext>
            </a:extLst>
          </p:cNvPr>
          <p:cNvSpPr txBox="1">
            <a:spLocks/>
          </p:cNvSpPr>
          <p:nvPr/>
        </p:nvSpPr>
        <p:spPr>
          <a:xfrm>
            <a:off x="348375" y="0"/>
            <a:ext cx="11261035" cy="1771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こんな従業員様のデメリットも当然あります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343313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25000" lnSpcReduction="20000"/>
          </a:bodyPr>
          <a:lstStyle/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採用予定なし。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一人社長で既に老後勝ち確。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従業員いるけど、著しく給与が安い。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アルバイトのみで構成されている。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雇用している従業員が全員、高齢。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143000" indent="-11430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雇用形態が個人事業主。</a:t>
            </a:r>
            <a:endParaRPr lang="en-US" altLang="ja-JP" sz="9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C8BA-6EE7-414B-9EEF-9DA3A6417B6B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69</a:t>
            </a:fld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C8E8452-E1E3-DAD3-6C19-BE2D0AD82506}"/>
              </a:ext>
            </a:extLst>
          </p:cNvPr>
          <p:cNvSpPr txBox="1">
            <a:spLocks/>
          </p:cNvSpPr>
          <p:nvPr/>
        </p:nvSpPr>
        <p:spPr>
          <a:xfrm>
            <a:off x="348375" y="0"/>
            <a:ext cx="11261035" cy="1771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こんな企業様にはメリットはありません</a:t>
            </a:r>
            <a:r>
              <a:rPr lang="en-US" altLang="ja-JP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5121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55000" lnSpcReduction="20000"/>
          </a:bodyPr>
          <a:lstStyle/>
          <a:p>
            <a:pPr algn="l">
              <a:lnSpc>
                <a:spcPct val="17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確定拠出年金は２種類</a:t>
            </a: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・個人で積立＝</a:t>
            </a:r>
            <a:r>
              <a:rPr lang="en-US" altLang="ja-JP" sz="9800" b="1" dirty="0" err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iDeCo</a:t>
            </a:r>
            <a:endParaRPr lang="en-US" altLang="ja-JP" sz="98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70000"/>
              </a:lnSpc>
            </a:pPr>
            <a:r>
              <a:rPr lang="ja-JP" altLang="en-US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・企業を通して積立＝企業型</a:t>
            </a:r>
            <a:r>
              <a:rPr lang="en-US" altLang="ja-JP" sz="9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EDAC-8DF2-498C-A181-FA5B9A49C12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12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50000"/>
              </a:lnSpc>
            </a:pP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endParaRPr lang="en-US" altLang="ja-JP" sz="9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en-US" altLang="ja-JP" sz="9800" b="1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iDeCo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も企業型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も３階建てと言われる年金制度の最上階に位置</a:t>
            </a:r>
            <a:r>
              <a:rPr lang="ja-JP" altLang="en-US" sz="9800" b="1">
                <a:latin typeface="メイリオ" panose="020B0604030504040204" pitchFamily="50" charset="-128"/>
                <a:ea typeface="メイリオ" panose="020B0604030504040204" pitchFamily="50" charset="-128"/>
              </a:rPr>
              <a:t>している最も手厚い年金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制度になります。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人中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人が、２階建てまでの公的年金だけでは不安、と回答する中で、次世代の年金制度として注目を浴びています。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5AC-6C46-422C-960A-62A409370089}" type="datetime1">
              <a:rPr kumimoji="1" lang="ja-JP" altLang="en-US" smtClean="0"/>
              <a:t>2023/10/4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 dirty="0"/>
              <a:t>一般社団法人 健康経営推進機構</a:t>
            </a:r>
            <a:endParaRPr kumimoji="1" lang="ja-JP" altLang="en-US" dirty="0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F2F35F3-E959-DFFE-6815-D8204A989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2" y="725950"/>
            <a:ext cx="7274990" cy="306868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460A2AC-6561-47C9-9B0E-0801389EB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472" y="203902"/>
            <a:ext cx="4400914" cy="3992713"/>
          </a:xfrm>
          <a:prstGeom prst="rect">
            <a:avLst/>
          </a:prstGeom>
        </p:spPr>
      </p:pic>
      <p:sp>
        <p:nvSpPr>
          <p:cNvPr id="4" name="減算記号 3">
            <a:extLst>
              <a:ext uri="{FF2B5EF4-FFF2-40B4-BE49-F238E27FC236}">
                <a16:creationId xmlns:a16="http://schemas.microsoft.com/office/drawing/2014/main" id="{60D0750E-116D-0C30-A2BA-8B9051BCCD6F}"/>
              </a:ext>
            </a:extLst>
          </p:cNvPr>
          <p:cNvSpPr/>
          <p:nvPr/>
        </p:nvSpPr>
        <p:spPr>
          <a:xfrm>
            <a:off x="3234089" y="1376414"/>
            <a:ext cx="1309036" cy="107802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DC</a:t>
            </a:r>
            <a:endParaRPr kumimoji="1" lang="ja-JP" altLang="en-US" dirty="0"/>
          </a:p>
        </p:txBody>
      </p:sp>
      <p:sp>
        <p:nvSpPr>
          <p:cNvPr id="9" name="減算記号 8">
            <a:extLst>
              <a:ext uri="{FF2B5EF4-FFF2-40B4-BE49-F238E27FC236}">
                <a16:creationId xmlns:a16="http://schemas.microsoft.com/office/drawing/2014/main" id="{B28C4B2B-8ABF-209E-24F4-821D23EAFD10}"/>
              </a:ext>
            </a:extLst>
          </p:cNvPr>
          <p:cNvSpPr/>
          <p:nvPr/>
        </p:nvSpPr>
        <p:spPr>
          <a:xfrm>
            <a:off x="1760703" y="1519188"/>
            <a:ext cx="1309036" cy="1078028"/>
          </a:xfrm>
          <a:prstGeom prst="mathMin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/>
              <a:t>iDeCo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530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BDEEA-C935-40CB-37E1-97A239976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77983"/>
            <a:ext cx="9144000" cy="5278437"/>
          </a:xfrm>
        </p:spPr>
        <p:txBody>
          <a:bodyPr>
            <a:normAutofit/>
          </a:bodyPr>
          <a:lstStyle/>
          <a:p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en-US" altLang="ja-JP" sz="6600" b="1" i="0" dirty="0">
                <a:solidFill>
                  <a:srgbClr val="222222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kumimoji="1" lang="ja-JP" altLang="en-US" sz="6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8000933E-D4BF-E456-73D8-0D666FE45D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82" y="1096333"/>
            <a:ext cx="11261035" cy="4889634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50000"/>
              </a:lnSpc>
            </a:pP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企業型</a:t>
            </a:r>
            <a:r>
              <a:rPr lang="en-US" altLang="ja-JP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はユニクロが日本で初めて</a:t>
            </a:r>
            <a:endParaRPr lang="en-US" altLang="ja-JP" sz="1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導入した制度と言われ、アメリカが</a:t>
            </a:r>
            <a:endParaRPr lang="en-US" altLang="ja-JP" sz="1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1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輸出したとされる企業年金制度です</a:t>
            </a:r>
            <a:endParaRPr lang="en-US" altLang="ja-JP" sz="1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8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（俗にいう</a:t>
            </a:r>
            <a:r>
              <a:rPr lang="en-US" altLang="ja-JP" sz="8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401K</a:t>
            </a:r>
            <a:r>
              <a:rPr lang="ja-JP" altLang="en-US" sz="8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という制度）</a:t>
            </a:r>
            <a:endParaRPr lang="en-US" altLang="ja-JP" sz="80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endParaRPr lang="en-US" altLang="ja-JP" sz="6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のちに確定拠出年金法が制定。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2001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年から日本で運用され、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年で</a:t>
            </a:r>
            <a:r>
              <a:rPr lang="en-US" altLang="ja-JP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43000</a:t>
            </a:r>
            <a:r>
              <a:rPr lang="ja-JP" altLang="en-US" sz="9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社の企業が導入済。大手ではポピュラーな年金制度となっております。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52D538-4A34-6A2E-6B29-F139ED33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C5AC-6C46-422C-960A-62A409370089}" type="datetime1">
              <a:rPr kumimoji="1" lang="ja-JP" altLang="en-US" smtClean="0"/>
              <a:t>2023/10/4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07D120-3DD0-88CB-2544-EC888CF4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zh-TW" altLang="en-US"/>
              <a:t>一般社団法人 健康経営推進機構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7A33C0EE-EE45-E40D-0D35-D93FF26F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76D1D-7BAA-4FF7-B388-606D2C7A983C}" type="slidenum">
              <a:rPr kumimoji="1" lang="ja-JP" altLang="en-US" smtClean="0"/>
              <a:t>9</a:t>
            </a:fld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DF6CCED-ACF6-ED1D-1246-964180475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228" y="977983"/>
            <a:ext cx="4472540" cy="306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98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2650</Words>
  <Application>Microsoft Office PowerPoint</Application>
  <PresentationFormat>ワイド画面</PresentationFormat>
  <Paragraphs>433</Paragraphs>
  <Slides>69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69</vt:i4>
      </vt:variant>
    </vt:vector>
  </HeadingPairs>
  <TitlesOfParts>
    <vt:vector size="74" baseType="lpstr">
      <vt:lpstr>メイリオ</vt:lpstr>
      <vt:lpstr>游ゴシック</vt:lpstr>
      <vt:lpstr>游ゴシック Light</vt:lpstr>
      <vt:lpstr>Arial</vt:lpstr>
      <vt:lpstr>Office テーマ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PowerPoint プレゼンテーション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【メインコンテンツ】 ３プロセス新規開拓法</dc:title>
  <dc:creator>c.ogawa@buzoo.info</dc:creator>
  <cp:lastModifiedBy>c.ogawa@buzoo.info</cp:lastModifiedBy>
  <cp:revision>472</cp:revision>
  <cp:lastPrinted>2023-01-11T00:05:26Z</cp:lastPrinted>
  <dcterms:created xsi:type="dcterms:W3CDTF">2022-12-09T11:32:10Z</dcterms:created>
  <dcterms:modified xsi:type="dcterms:W3CDTF">2023-10-04T06:48:17Z</dcterms:modified>
</cp:coreProperties>
</file>