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63" r:id="rId6"/>
    <p:sldId id="264" r:id="rId7"/>
    <p:sldId id="287" r:id="rId8"/>
    <p:sldId id="288" r:id="rId9"/>
    <p:sldId id="267" r:id="rId10"/>
    <p:sldId id="268" r:id="rId11"/>
    <p:sldId id="269" r:id="rId12"/>
    <p:sldId id="270" r:id="rId13"/>
    <p:sldId id="271" r:id="rId14"/>
    <p:sldId id="272" r:id="rId15"/>
    <p:sldId id="273" r:id="rId16"/>
    <p:sldId id="274" r:id="rId17"/>
    <p:sldId id="286" r:id="rId18"/>
    <p:sldId id="276" r:id="rId19"/>
    <p:sldId id="278" r:id="rId20"/>
    <p:sldId id="280" r:id="rId21"/>
    <p:sldId id="282" r:id="rId22"/>
    <p:sldId id="284" r:id="rId2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72AE88-7472-45B9-3E1D-4A8E2628A9E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C32B8C0-D4B8-300F-5C47-67AD388BF7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58F643C-0E42-0504-71B5-DEAC1D7AC483}"/>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3F482918-C11D-3334-5134-86D6B90D65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289BC-DF51-3238-6DAF-740594F3A36F}"/>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261042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B28639-3BA6-FDC2-E08F-863BEAE9C54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F8E033B-9948-D31D-1B2A-F911155D4D1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450F4B5-C40E-BB00-313A-5B1941AFD186}"/>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524FD829-E023-87D2-B797-6C8CE54B6D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234404-0B4A-AA87-23C0-925C05733B0D}"/>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2315320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AE39146-3D4C-1D3B-AF66-EF0A464DDAE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2020C0A-96C9-D519-2C71-E5BD5D15192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DCD517-6CBA-3312-A4AC-41BA71B40B46}"/>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1897CAC8-4095-E86F-2BBF-D634690E7C7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11D7FB-F204-0101-AAC7-E6615274A49D}"/>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1424676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EF2981-6610-9D4E-09D4-8353056D5D2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5CEF192-310A-122A-FBD2-5B30D81F006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068FAC-7FDD-0C91-813D-DD6219215A85}"/>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915CA9FF-2FF1-F2F0-14DE-D2BD1CDE26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F49EBA0-0935-C6A0-24AD-F5AE229F7813}"/>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326810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F4B38C-119B-7FC6-79F3-DD54EB1A1DC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0C87B87-1E57-B366-03BF-A60FD44ACE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3311F3B-12C4-7DBC-ACC5-325FCB0BBEDF}"/>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8264343A-B872-5427-3500-62A2E9219E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2D3E0E-52F5-02CF-4EBC-6DBA61CE960F}"/>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1140926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24E3E5-3D1D-9A57-4B32-D404C73ED34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54CF418-B02D-15C8-08EF-2D580A2D474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3F553EF-AE48-5A14-9FDB-910FBC50594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CA919E7-9889-5354-5247-9F8346073A7A}"/>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6" name="フッター プレースホルダー 5">
            <a:extLst>
              <a:ext uri="{FF2B5EF4-FFF2-40B4-BE49-F238E27FC236}">
                <a16:creationId xmlns:a16="http://schemas.microsoft.com/office/drawing/2014/main" id="{AAB3B70E-57B6-B1D6-6DEE-DDBC121974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45C867-C4E0-8073-8152-035AD5C5CE28}"/>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342077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4BE4D-5F17-EC20-7A9D-28A437DACBC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BD37578-410E-DE52-740E-C188A4E206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21EABC0-CDE4-B14D-15F4-C1F37C7A6A4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D9B5E9E-2E38-E5FC-7CAD-59678C5A47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0DF03AE-1788-325D-45CA-95CE8146E70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E305624-B2FE-B093-61D0-4BD0B36C4A23}"/>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8" name="フッター プレースホルダー 7">
            <a:extLst>
              <a:ext uri="{FF2B5EF4-FFF2-40B4-BE49-F238E27FC236}">
                <a16:creationId xmlns:a16="http://schemas.microsoft.com/office/drawing/2014/main" id="{4568A357-322A-445F-7B5D-43F9F157D2F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B6F6DCE-CD0D-9D2B-659B-EAE317D01F43}"/>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3967562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84A553-F21A-7641-373D-25575D999A2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CECD4F9-21E6-6324-F181-7A5C1B05F809}"/>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4" name="フッター プレースホルダー 3">
            <a:extLst>
              <a:ext uri="{FF2B5EF4-FFF2-40B4-BE49-F238E27FC236}">
                <a16:creationId xmlns:a16="http://schemas.microsoft.com/office/drawing/2014/main" id="{3014BAB0-C4E4-9953-68C4-7CFA6698811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D23D97F-F1CF-61F0-3DCD-EB75A8787293}"/>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2913974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8E97A51-4F15-1E59-BDAA-1F1D857EE496}"/>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3" name="フッター プレースホルダー 2">
            <a:extLst>
              <a:ext uri="{FF2B5EF4-FFF2-40B4-BE49-F238E27FC236}">
                <a16:creationId xmlns:a16="http://schemas.microsoft.com/office/drawing/2014/main" id="{D2FE1246-3740-D9BD-B877-F93F251F133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2B10EF5-05CC-A008-8CFD-77717829CE1C}"/>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84104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10DA7E-694B-026D-0014-266C513B20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E8DD1E8-CEB7-A850-BD3D-53DF01C1F6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4874A07-74F4-6F2E-054B-7244A6083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3196A84-F162-2602-6E82-EBAF49E55B0A}"/>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6" name="フッター プレースホルダー 5">
            <a:extLst>
              <a:ext uri="{FF2B5EF4-FFF2-40B4-BE49-F238E27FC236}">
                <a16:creationId xmlns:a16="http://schemas.microsoft.com/office/drawing/2014/main" id="{E1F55E09-B343-E642-D9AE-DE7847F9E0A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7F5486-C640-4AD1-4D35-7D4EC8F0F38D}"/>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220089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90291E-DE9B-2051-424A-43F40ED4B5B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E1C694A-1C99-EC0B-3E6B-D705F2F5E9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E7BC84B-25A6-E8DE-EDA6-6493892B6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AD9CE92-B3C1-6B73-69F8-947FB8D690FE}"/>
              </a:ext>
            </a:extLst>
          </p:cNvPr>
          <p:cNvSpPr>
            <a:spLocks noGrp="1"/>
          </p:cNvSpPr>
          <p:nvPr>
            <p:ph type="dt" sz="half" idx="10"/>
          </p:nvPr>
        </p:nvSpPr>
        <p:spPr/>
        <p:txBody>
          <a:bodyPr/>
          <a:lstStyle/>
          <a:p>
            <a:fld id="{9AD64D5A-BEE5-42C1-B3C8-DF9107B068B1}" type="datetimeFigureOut">
              <a:rPr kumimoji="1" lang="ja-JP" altLang="en-US" smtClean="0"/>
              <a:t>2025/12/4</a:t>
            </a:fld>
            <a:endParaRPr kumimoji="1" lang="ja-JP" altLang="en-US"/>
          </a:p>
        </p:txBody>
      </p:sp>
      <p:sp>
        <p:nvSpPr>
          <p:cNvPr id="6" name="フッター プレースホルダー 5">
            <a:extLst>
              <a:ext uri="{FF2B5EF4-FFF2-40B4-BE49-F238E27FC236}">
                <a16:creationId xmlns:a16="http://schemas.microsoft.com/office/drawing/2014/main" id="{8533F238-F80E-F45D-FFFF-CC981458394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032AAA5-38DC-473F-592C-957132487317}"/>
              </a:ext>
            </a:extLst>
          </p:cNvPr>
          <p:cNvSpPr>
            <a:spLocks noGrp="1"/>
          </p:cNvSpPr>
          <p:nvPr>
            <p:ph type="sldNum" sz="quarter" idx="12"/>
          </p:nvPr>
        </p:nvSpPr>
        <p:spPr/>
        <p:txBody>
          <a:body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1316101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643B0DD-4255-2C09-9A3D-320CBD865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6F5B08-F8A8-C9B0-DE91-CAE417053A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BE86FBA-BBB9-A560-034E-45EDA4784C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D64D5A-BEE5-42C1-B3C8-DF9107B068B1}" type="datetimeFigureOut">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AFF1D578-8089-52DE-13E0-8604BA687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240C1CC-3B59-386E-4061-955E47DEF4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5E75D-EC5A-4A2B-968D-FD2FC644071A}" type="slidenum">
              <a:rPr kumimoji="1" lang="ja-JP" altLang="en-US" smtClean="0"/>
              <a:t>‹#›</a:t>
            </a:fld>
            <a:endParaRPr kumimoji="1" lang="ja-JP" altLang="en-US"/>
          </a:p>
        </p:txBody>
      </p:sp>
    </p:spTree>
    <p:extLst>
      <p:ext uri="{BB962C8B-B14F-4D97-AF65-F5344CB8AC3E}">
        <p14:creationId xmlns:p14="http://schemas.microsoft.com/office/powerpoint/2010/main" val="350372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1447CC3-D84B-15FF-679B-1BA1CF86418F}"/>
              </a:ext>
            </a:extLst>
          </p:cNvPr>
          <p:cNvSpPr txBox="1"/>
          <p:nvPr/>
        </p:nvSpPr>
        <p:spPr>
          <a:xfrm>
            <a:off x="3875314" y="276836"/>
            <a:ext cx="6096000" cy="923330"/>
          </a:xfrm>
          <a:prstGeom prst="rect">
            <a:avLst/>
          </a:prstGeom>
          <a:noFill/>
        </p:spPr>
        <p:txBody>
          <a:bodyPr wrap="square">
            <a:spAutoFit/>
          </a:bodyPr>
          <a:lstStyle/>
          <a:p>
            <a:r>
              <a:rPr lang="ja-JP" altLang="en-US" dirty="0"/>
              <a:t>同じ点数でも、コメントの仕方で、</a:t>
            </a:r>
            <a:endParaRPr lang="en-US" altLang="ja-JP" dirty="0"/>
          </a:p>
          <a:p>
            <a:r>
              <a:rPr lang="ja-JP" altLang="en-US" dirty="0"/>
              <a:t>　　子どもが「よし、もう一回がんばろう」と思ったり、　　　　　　　</a:t>
            </a:r>
            <a:endParaRPr lang="en-US" altLang="ja-JP" dirty="0"/>
          </a:p>
          <a:p>
            <a:r>
              <a:rPr lang="ja-JP" altLang="en-US" dirty="0"/>
              <a:t>　　　　　　「もうムリ</a:t>
            </a:r>
            <a:r>
              <a:rPr lang="en-US" altLang="ja-JP" dirty="0"/>
              <a:t>…</a:t>
            </a:r>
            <a:r>
              <a:rPr lang="ja-JP" altLang="en-US" dirty="0"/>
              <a:t>」と思ってしまったりする。</a:t>
            </a:r>
          </a:p>
        </p:txBody>
      </p:sp>
      <p:sp>
        <p:nvSpPr>
          <p:cNvPr id="5" name="テキスト ボックス 4">
            <a:extLst>
              <a:ext uri="{FF2B5EF4-FFF2-40B4-BE49-F238E27FC236}">
                <a16:creationId xmlns:a16="http://schemas.microsoft.com/office/drawing/2014/main" id="{621BCC2D-B968-0B85-769D-63E517FB001A}"/>
              </a:ext>
            </a:extLst>
          </p:cNvPr>
          <p:cNvSpPr txBox="1"/>
          <p:nvPr/>
        </p:nvSpPr>
        <p:spPr>
          <a:xfrm>
            <a:off x="174171" y="261648"/>
            <a:ext cx="6096000" cy="369332"/>
          </a:xfrm>
          <a:prstGeom prst="rect">
            <a:avLst/>
          </a:prstGeom>
          <a:noFill/>
        </p:spPr>
        <p:txBody>
          <a:bodyPr wrap="square">
            <a:spAutoFit/>
          </a:bodyPr>
          <a:lstStyle/>
          <a:p>
            <a:r>
              <a:rPr lang="ja-JP" altLang="en-US" dirty="0"/>
              <a:t>テスト返却のときのコメント</a:t>
            </a:r>
          </a:p>
        </p:txBody>
      </p:sp>
      <p:sp>
        <p:nvSpPr>
          <p:cNvPr id="9" name="テキスト ボックス 8">
            <a:extLst>
              <a:ext uri="{FF2B5EF4-FFF2-40B4-BE49-F238E27FC236}">
                <a16:creationId xmlns:a16="http://schemas.microsoft.com/office/drawing/2014/main" id="{B986BFDD-3AE5-D071-45AE-63AC40570684}"/>
              </a:ext>
            </a:extLst>
          </p:cNvPr>
          <p:cNvSpPr txBox="1"/>
          <p:nvPr/>
        </p:nvSpPr>
        <p:spPr>
          <a:xfrm>
            <a:off x="457200" y="1619268"/>
            <a:ext cx="8164286" cy="923330"/>
          </a:xfrm>
          <a:prstGeom prst="rect">
            <a:avLst/>
          </a:prstGeom>
          <a:noFill/>
        </p:spPr>
        <p:txBody>
          <a:bodyPr wrap="square">
            <a:spAutoFit/>
          </a:bodyPr>
          <a:lstStyle/>
          <a:p>
            <a:r>
              <a:rPr lang="ja-JP" altLang="en-US" dirty="0"/>
              <a:t>①コメントカードを「子どもが</a:t>
            </a:r>
            <a:r>
              <a:rPr lang="en-US" altLang="ja-JP" dirty="0"/>
              <a:t>『</a:t>
            </a:r>
            <a:r>
              <a:rPr lang="ja-JP" altLang="en-US" dirty="0"/>
              <a:t>もっとやろう</a:t>
            </a:r>
            <a:r>
              <a:rPr lang="en-US" altLang="ja-JP" dirty="0"/>
              <a:t>…』</a:t>
            </a:r>
            <a:r>
              <a:rPr lang="ja-JP" altLang="en-US" dirty="0"/>
              <a:t>と思えそうなコメント」</a:t>
            </a:r>
            <a:endParaRPr lang="en-US" altLang="ja-JP" dirty="0"/>
          </a:p>
          <a:p>
            <a:r>
              <a:rPr lang="ja-JP" altLang="en-US" dirty="0"/>
              <a:t>　　　　　　　　「逆にやる気をなくしそうなコメント」</a:t>
            </a:r>
            <a:endParaRPr lang="en-US" altLang="ja-JP" dirty="0"/>
          </a:p>
          <a:p>
            <a:r>
              <a:rPr lang="ja-JP" altLang="en-US" dirty="0"/>
              <a:t>　に分けてください</a:t>
            </a:r>
            <a:endParaRPr lang="en-US" altLang="ja-JP" dirty="0"/>
          </a:p>
        </p:txBody>
      </p:sp>
      <p:sp>
        <p:nvSpPr>
          <p:cNvPr id="11" name="テキスト ボックス 10">
            <a:extLst>
              <a:ext uri="{FF2B5EF4-FFF2-40B4-BE49-F238E27FC236}">
                <a16:creationId xmlns:a16="http://schemas.microsoft.com/office/drawing/2014/main" id="{67C5EB1A-D837-7599-8199-9FFE4D58B480}"/>
              </a:ext>
            </a:extLst>
          </p:cNvPr>
          <p:cNvSpPr txBox="1"/>
          <p:nvPr/>
        </p:nvSpPr>
        <p:spPr>
          <a:xfrm>
            <a:off x="457200" y="2638534"/>
            <a:ext cx="9601200" cy="646331"/>
          </a:xfrm>
          <a:prstGeom prst="rect">
            <a:avLst/>
          </a:prstGeom>
          <a:noFill/>
        </p:spPr>
        <p:txBody>
          <a:bodyPr wrap="square">
            <a:spAutoFit/>
          </a:bodyPr>
          <a:lstStyle/>
          <a:p>
            <a:r>
              <a:rPr lang="ja-JP" altLang="en-US" dirty="0"/>
              <a:t>②「やる気が出るコメントには、どんな共通点がある？」</a:t>
            </a:r>
            <a:endParaRPr lang="en-US" altLang="ja-JP" dirty="0"/>
          </a:p>
          <a:p>
            <a:r>
              <a:rPr lang="ja-JP" altLang="en-US" dirty="0"/>
              <a:t>　をテーマにして、話しあってください。</a:t>
            </a:r>
          </a:p>
        </p:txBody>
      </p:sp>
      <p:sp>
        <p:nvSpPr>
          <p:cNvPr id="12" name="正方形/長方形 11">
            <a:extLst>
              <a:ext uri="{FF2B5EF4-FFF2-40B4-BE49-F238E27FC236}">
                <a16:creationId xmlns:a16="http://schemas.microsoft.com/office/drawing/2014/main" id="{1EC75C86-F50F-5531-E2EE-A23EFEA1EB5E}"/>
              </a:ext>
            </a:extLst>
          </p:cNvPr>
          <p:cNvSpPr/>
          <p:nvPr/>
        </p:nvSpPr>
        <p:spPr>
          <a:xfrm>
            <a:off x="653143" y="3530886"/>
            <a:ext cx="9601200" cy="238005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73574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9AEC3F1-5E30-2038-DC0C-3E5CC294ABC2}"/>
              </a:ext>
            </a:extLst>
          </p:cNvPr>
          <p:cNvSpPr txBox="1"/>
          <p:nvPr/>
        </p:nvSpPr>
        <p:spPr>
          <a:xfrm>
            <a:off x="408214" y="289679"/>
            <a:ext cx="11767457" cy="3139321"/>
          </a:xfrm>
          <a:prstGeom prst="rect">
            <a:avLst/>
          </a:prstGeom>
          <a:noFill/>
        </p:spPr>
        <p:txBody>
          <a:bodyPr wrap="square">
            <a:spAutoFit/>
          </a:bodyPr>
          <a:lstStyle/>
          <a:p>
            <a:pPr>
              <a:buNone/>
            </a:pPr>
            <a:r>
              <a:rPr lang="ja-JP" altLang="en-US" b="1" dirty="0"/>
              <a:t>家庭科ケース</a:t>
            </a:r>
            <a:r>
              <a:rPr lang="en-US" altLang="ja-JP" b="1" dirty="0"/>
              <a:t>3</a:t>
            </a:r>
            <a:r>
              <a:rPr lang="ja-JP" altLang="en-US" b="1" dirty="0"/>
              <a:t>：裁縫（袋づくり・小物づくり）</a:t>
            </a:r>
          </a:p>
          <a:p>
            <a:pPr>
              <a:buFont typeface="Arial" panose="020B0604020202020204" pitchFamily="34" charset="0"/>
              <a:buChar char="•"/>
            </a:pPr>
            <a:r>
              <a:rPr lang="ja-JP" altLang="en-US" dirty="0"/>
              <a:t>イマイチなコメント</a:t>
            </a:r>
            <a:br>
              <a:rPr lang="ja-JP" altLang="en-US" dirty="0"/>
            </a:br>
            <a:r>
              <a:rPr lang="ja-JP" altLang="en-US" dirty="0"/>
              <a:t>　→「縫い目が曲がっています。もっときれいに縫いましょう。」</a:t>
            </a:r>
          </a:p>
          <a:p>
            <a:pPr>
              <a:buFont typeface="Arial" panose="020B0604020202020204" pitchFamily="34" charset="0"/>
              <a:buChar char="•"/>
            </a:pPr>
            <a:r>
              <a:rPr lang="ja-JP" altLang="en-US" dirty="0"/>
              <a:t>問題点</a:t>
            </a:r>
            <a:br>
              <a:rPr lang="ja-JP" altLang="en-US" dirty="0"/>
            </a:br>
            <a:r>
              <a:rPr lang="ja-JP" altLang="en-US" dirty="0"/>
              <a:t>・がんばりが見えない</a:t>
            </a:r>
            <a:br>
              <a:rPr lang="ja-JP" altLang="en-US" dirty="0"/>
            </a:br>
            <a:r>
              <a:rPr lang="ja-JP" altLang="en-US" dirty="0"/>
              <a:t>・何を意識すれば「きれい」になるかが分からない</a:t>
            </a:r>
          </a:p>
          <a:p>
            <a:pPr>
              <a:buFont typeface="Arial" panose="020B0604020202020204" pitchFamily="34" charset="0"/>
              <a:buChar char="•"/>
            </a:pPr>
            <a:r>
              <a:rPr lang="ja-JP" altLang="en-US" dirty="0"/>
              <a:t>やる気が出るコメント例</a:t>
            </a:r>
            <a:br>
              <a:rPr lang="ja-JP" altLang="en-US" dirty="0"/>
            </a:br>
            <a:r>
              <a:rPr lang="ja-JP" altLang="en-US" dirty="0"/>
              <a:t>　→「玉どめ・玉結びが自分でできているのがすばらしいです。👈①</a:t>
            </a:r>
            <a:br>
              <a:rPr lang="ja-JP" altLang="en-US" dirty="0"/>
            </a:br>
            <a:r>
              <a:rPr lang="ja-JP" altLang="en-US" dirty="0"/>
              <a:t>　　　次は、針を動かす前に、</a:t>
            </a:r>
            <a:r>
              <a:rPr lang="en-US" altLang="ja-JP" dirty="0"/>
              <a:t>『</a:t>
            </a:r>
            <a:r>
              <a:rPr lang="ja-JP" altLang="en-US" dirty="0"/>
              <a:t>えんぴつでうすく線を引いて、その上を縫う</a:t>
            </a:r>
            <a:r>
              <a:rPr lang="en-US" altLang="ja-JP" dirty="0"/>
              <a:t>』</a:t>
            </a:r>
            <a:r>
              <a:rPr lang="ja-JP" altLang="en-US" dirty="0"/>
              <a:t>ことを試してみよう。👈②</a:t>
            </a:r>
            <a:br>
              <a:rPr lang="ja-JP" altLang="en-US" dirty="0"/>
            </a:br>
            <a:r>
              <a:rPr lang="ja-JP" altLang="en-US" dirty="0"/>
              <a:t>　　　前回よりもほどけたところが少なくなっています。👈③</a:t>
            </a:r>
            <a:br>
              <a:rPr lang="ja-JP" altLang="en-US" dirty="0"/>
            </a:br>
            <a:r>
              <a:rPr lang="ja-JP" altLang="en-US" dirty="0"/>
              <a:t>　　　一つずつコツをおさえれば、縫い目もまっすぐになっていくよ。👈④」</a:t>
            </a:r>
          </a:p>
        </p:txBody>
      </p:sp>
      <p:sp>
        <p:nvSpPr>
          <p:cNvPr id="5" name="テキスト ボックス 4">
            <a:extLst>
              <a:ext uri="{FF2B5EF4-FFF2-40B4-BE49-F238E27FC236}">
                <a16:creationId xmlns:a16="http://schemas.microsoft.com/office/drawing/2014/main" id="{014A8BD7-2FEC-69BC-6A49-67AAA55A1DC2}"/>
              </a:ext>
            </a:extLst>
          </p:cNvPr>
          <p:cNvSpPr txBox="1"/>
          <p:nvPr/>
        </p:nvSpPr>
        <p:spPr>
          <a:xfrm>
            <a:off x="408214" y="3505200"/>
            <a:ext cx="11168743" cy="3139321"/>
          </a:xfrm>
          <a:prstGeom prst="rect">
            <a:avLst/>
          </a:prstGeom>
          <a:noFill/>
        </p:spPr>
        <p:txBody>
          <a:bodyPr wrap="square">
            <a:spAutoFit/>
          </a:bodyPr>
          <a:lstStyle/>
          <a:p>
            <a:pPr>
              <a:buNone/>
            </a:pPr>
            <a:r>
              <a:rPr lang="ja-JP" altLang="en-US" b="1" dirty="0"/>
              <a:t>家庭科ケース</a:t>
            </a:r>
            <a:r>
              <a:rPr lang="en-US" altLang="ja-JP" b="1" dirty="0"/>
              <a:t>4</a:t>
            </a:r>
            <a:r>
              <a:rPr lang="ja-JP" altLang="en-US" b="1" dirty="0"/>
              <a:t>：レポート・振り返り（衣食住・消費生活）</a:t>
            </a:r>
          </a:p>
          <a:p>
            <a:pPr>
              <a:buFont typeface="Arial" panose="020B0604020202020204" pitchFamily="34" charset="0"/>
              <a:buChar char="•"/>
            </a:pPr>
            <a:r>
              <a:rPr lang="ja-JP" altLang="en-US" dirty="0"/>
              <a:t>イマイチなコメント</a:t>
            </a:r>
            <a:br>
              <a:rPr lang="ja-JP" altLang="en-US" dirty="0"/>
            </a:br>
            <a:r>
              <a:rPr lang="ja-JP" altLang="en-US" dirty="0"/>
              <a:t>　→「もっとていねいに書きましょう。考えが浅いです。」</a:t>
            </a:r>
          </a:p>
          <a:p>
            <a:pPr>
              <a:buFont typeface="Arial" panose="020B0604020202020204" pitchFamily="34" charset="0"/>
              <a:buChar char="•"/>
            </a:pPr>
            <a:r>
              <a:rPr lang="ja-JP" altLang="en-US" dirty="0"/>
              <a:t>問題点</a:t>
            </a:r>
            <a:br>
              <a:rPr lang="ja-JP" altLang="en-US" dirty="0"/>
            </a:br>
            <a:r>
              <a:rPr lang="ja-JP" altLang="en-US" dirty="0"/>
              <a:t>・抽象的で「何が足りないか」不明</a:t>
            </a:r>
            <a:br>
              <a:rPr lang="ja-JP" altLang="en-US" dirty="0"/>
            </a:br>
            <a:r>
              <a:rPr lang="ja-JP" altLang="en-US" dirty="0"/>
              <a:t>・人格否定に近く、やる気を下げやすい</a:t>
            </a:r>
          </a:p>
          <a:p>
            <a:pPr>
              <a:buFont typeface="Arial" panose="020B0604020202020204" pitchFamily="34" charset="0"/>
              <a:buChar char="•"/>
            </a:pPr>
            <a:r>
              <a:rPr lang="ja-JP" altLang="en-US" dirty="0"/>
              <a:t>やる気が出るコメント例</a:t>
            </a:r>
            <a:br>
              <a:rPr lang="ja-JP" altLang="en-US" dirty="0"/>
            </a:br>
            <a:r>
              <a:rPr lang="ja-JP" altLang="en-US" dirty="0"/>
              <a:t>　→「授業で学んだことを、自分の生活と結びつけて書こうとしているところがいいです。👈①</a:t>
            </a:r>
            <a:br>
              <a:rPr lang="ja-JP" altLang="en-US" dirty="0"/>
            </a:br>
            <a:r>
              <a:rPr lang="ja-JP" altLang="en-US" dirty="0"/>
              <a:t>　　　次は、</a:t>
            </a:r>
            <a:r>
              <a:rPr lang="en-US" altLang="ja-JP" dirty="0"/>
              <a:t>『</a:t>
            </a:r>
            <a:r>
              <a:rPr lang="ja-JP" altLang="en-US" dirty="0"/>
              <a:t>自分の家ではどうしているか</a:t>
            </a:r>
            <a:r>
              <a:rPr lang="en-US" altLang="ja-JP" dirty="0"/>
              <a:t>』</a:t>
            </a:r>
            <a:r>
              <a:rPr lang="ja-JP" altLang="en-US" dirty="0"/>
              <a:t>を１つだけくわしく書き足してみよう。👈②</a:t>
            </a:r>
            <a:br>
              <a:rPr lang="ja-JP" altLang="en-US" dirty="0"/>
            </a:br>
            <a:r>
              <a:rPr lang="ja-JP" altLang="en-US" dirty="0"/>
              <a:t>　　　前のレポートよりも、文の数がふえて内容もふくらんできています。👈③</a:t>
            </a:r>
            <a:br>
              <a:rPr lang="ja-JP" altLang="en-US" dirty="0"/>
            </a:br>
            <a:r>
              <a:rPr lang="ja-JP" altLang="en-US" dirty="0"/>
              <a:t>　　　少しずつ、自分の考えをふやしていければ</a:t>
            </a:r>
            <a:r>
              <a:rPr lang="en-US" altLang="ja-JP" dirty="0"/>
              <a:t>OK</a:t>
            </a:r>
            <a:r>
              <a:rPr lang="ja-JP" altLang="en-US" dirty="0"/>
              <a:t>。一緒に考えていこう。👈④」</a:t>
            </a:r>
          </a:p>
        </p:txBody>
      </p:sp>
    </p:spTree>
    <p:extLst>
      <p:ext uri="{BB962C8B-B14F-4D97-AF65-F5344CB8AC3E}">
        <p14:creationId xmlns:p14="http://schemas.microsoft.com/office/powerpoint/2010/main" val="115337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7D6DADA-5013-7842-B375-4033980F272D}"/>
              </a:ext>
            </a:extLst>
          </p:cNvPr>
          <p:cNvSpPr txBox="1"/>
          <p:nvPr/>
        </p:nvSpPr>
        <p:spPr>
          <a:xfrm>
            <a:off x="533399" y="289679"/>
            <a:ext cx="9938657" cy="3139321"/>
          </a:xfrm>
          <a:prstGeom prst="rect">
            <a:avLst/>
          </a:prstGeom>
          <a:noFill/>
        </p:spPr>
        <p:txBody>
          <a:bodyPr wrap="square">
            <a:spAutoFit/>
          </a:bodyPr>
          <a:lstStyle/>
          <a:p>
            <a:pPr>
              <a:buNone/>
            </a:pPr>
            <a:r>
              <a:rPr lang="ja-JP" altLang="en-US" b="1" dirty="0"/>
              <a:t>書道ケース</a:t>
            </a:r>
            <a:r>
              <a:rPr lang="en-US" altLang="ja-JP" b="1" dirty="0"/>
              <a:t>1</a:t>
            </a:r>
            <a:r>
              <a:rPr lang="ja-JP" altLang="en-US" b="1" dirty="0"/>
              <a:t>：字形・バランス</a:t>
            </a:r>
          </a:p>
          <a:p>
            <a:pPr>
              <a:buFont typeface="Arial" panose="020B0604020202020204" pitchFamily="34" charset="0"/>
              <a:buChar char="•"/>
            </a:pPr>
            <a:r>
              <a:rPr lang="ja-JP" altLang="en-US" dirty="0"/>
              <a:t>イマイチなコメント</a:t>
            </a:r>
            <a:br>
              <a:rPr lang="ja-JP" altLang="en-US" dirty="0"/>
            </a:br>
            <a:r>
              <a:rPr lang="ja-JP" altLang="en-US" dirty="0"/>
              <a:t>　→「字がきたないです。もっときれいに書きましょう。」</a:t>
            </a:r>
          </a:p>
          <a:p>
            <a:pPr>
              <a:buFont typeface="Arial" panose="020B0604020202020204" pitchFamily="34" charset="0"/>
              <a:buChar char="•"/>
            </a:pPr>
            <a:r>
              <a:rPr lang="ja-JP" altLang="en-US" dirty="0"/>
              <a:t>問題点</a:t>
            </a:r>
            <a:br>
              <a:rPr lang="ja-JP" altLang="en-US" dirty="0"/>
            </a:br>
            <a:r>
              <a:rPr lang="ja-JP" altLang="en-US" dirty="0"/>
              <a:t>　・全否定で、どこが良いか伝わらない</a:t>
            </a:r>
            <a:br>
              <a:rPr lang="ja-JP" altLang="en-US" dirty="0"/>
            </a:br>
            <a:r>
              <a:rPr lang="ja-JP" altLang="en-US" dirty="0"/>
              <a:t>　・どうすれば「きれい」になるのかが分からない</a:t>
            </a:r>
          </a:p>
          <a:p>
            <a:pPr>
              <a:buFont typeface="Arial" panose="020B0604020202020204" pitchFamily="34" charset="0"/>
              <a:buChar char="•"/>
            </a:pPr>
            <a:r>
              <a:rPr lang="ja-JP" altLang="en-US" dirty="0"/>
              <a:t>やる気が出るコメント例</a:t>
            </a:r>
            <a:br>
              <a:rPr lang="ja-JP" altLang="en-US" dirty="0"/>
            </a:br>
            <a:r>
              <a:rPr lang="ja-JP" altLang="en-US" dirty="0"/>
              <a:t>　→「一画一画をていねいに書こうとしているところがいいです。👈①</a:t>
            </a:r>
            <a:br>
              <a:rPr lang="ja-JP" altLang="en-US" dirty="0"/>
            </a:br>
            <a:r>
              <a:rPr lang="ja-JP" altLang="en-US" dirty="0"/>
              <a:t>　　　次は、</a:t>
            </a:r>
            <a:r>
              <a:rPr lang="en-US" altLang="ja-JP" dirty="0"/>
              <a:t>『</a:t>
            </a:r>
            <a:r>
              <a:rPr lang="ja-JP" altLang="en-US" dirty="0"/>
              <a:t>一文字のまん中の線</a:t>
            </a:r>
            <a:r>
              <a:rPr lang="en-US" altLang="ja-JP" dirty="0"/>
              <a:t>』</a:t>
            </a:r>
            <a:r>
              <a:rPr lang="ja-JP" altLang="en-US" dirty="0"/>
              <a:t>がまっすぐになるように意識してみよう。👈②</a:t>
            </a:r>
            <a:br>
              <a:rPr lang="ja-JP" altLang="en-US" dirty="0"/>
            </a:br>
            <a:r>
              <a:rPr lang="ja-JP" altLang="en-US" dirty="0"/>
              <a:t>　　　前回よりも、マスの中におさまるようになってきました。👈③</a:t>
            </a:r>
            <a:br>
              <a:rPr lang="ja-JP" altLang="en-US" dirty="0"/>
            </a:br>
            <a:r>
              <a:rPr lang="ja-JP" altLang="en-US" dirty="0"/>
              <a:t>　　　少しずつコツをおさえていけば、字は必ず整っていくよ。👈④」</a:t>
            </a:r>
          </a:p>
        </p:txBody>
      </p:sp>
      <p:sp>
        <p:nvSpPr>
          <p:cNvPr id="5" name="テキスト ボックス 4">
            <a:extLst>
              <a:ext uri="{FF2B5EF4-FFF2-40B4-BE49-F238E27FC236}">
                <a16:creationId xmlns:a16="http://schemas.microsoft.com/office/drawing/2014/main" id="{A437CBD1-9BA2-E413-7729-598A2B35C00D}"/>
              </a:ext>
            </a:extLst>
          </p:cNvPr>
          <p:cNvSpPr txBox="1"/>
          <p:nvPr/>
        </p:nvSpPr>
        <p:spPr>
          <a:xfrm>
            <a:off x="533399" y="3450771"/>
            <a:ext cx="10091057" cy="3139321"/>
          </a:xfrm>
          <a:prstGeom prst="rect">
            <a:avLst/>
          </a:prstGeom>
          <a:noFill/>
        </p:spPr>
        <p:txBody>
          <a:bodyPr wrap="square">
            <a:spAutoFit/>
          </a:bodyPr>
          <a:lstStyle/>
          <a:p>
            <a:pPr>
              <a:buNone/>
            </a:pPr>
            <a:r>
              <a:rPr lang="ja-JP" altLang="en-US" b="1" dirty="0"/>
              <a:t>書道ケース</a:t>
            </a:r>
            <a:r>
              <a:rPr lang="en-US" altLang="ja-JP" b="1" dirty="0"/>
              <a:t>2</a:t>
            </a:r>
            <a:r>
              <a:rPr lang="ja-JP" altLang="en-US" b="1" dirty="0"/>
              <a:t>：線の強さ・筆づかい</a:t>
            </a:r>
          </a:p>
          <a:p>
            <a:pPr>
              <a:buFont typeface="Arial" panose="020B0604020202020204" pitchFamily="34" charset="0"/>
              <a:buChar char="•"/>
            </a:pPr>
            <a:r>
              <a:rPr lang="ja-JP" altLang="en-US" dirty="0"/>
              <a:t>イマイチなコメント</a:t>
            </a:r>
            <a:br>
              <a:rPr lang="ja-JP" altLang="en-US" dirty="0"/>
            </a:br>
            <a:r>
              <a:rPr lang="ja-JP" altLang="en-US" dirty="0"/>
              <a:t>　→「線が弱いです。もっと力を入れて書きましょう。」</a:t>
            </a:r>
          </a:p>
          <a:p>
            <a:pPr>
              <a:buFont typeface="Arial" panose="020B0604020202020204" pitchFamily="34" charset="0"/>
              <a:buChar char="•"/>
            </a:pPr>
            <a:r>
              <a:rPr lang="ja-JP" altLang="en-US" dirty="0"/>
              <a:t>問題点</a:t>
            </a:r>
            <a:br>
              <a:rPr lang="ja-JP" altLang="en-US" dirty="0"/>
            </a:br>
            <a:r>
              <a:rPr lang="ja-JP" altLang="en-US" dirty="0"/>
              <a:t>　・具体的な行動につながらない</a:t>
            </a:r>
            <a:br>
              <a:rPr lang="ja-JP" altLang="en-US" dirty="0"/>
            </a:br>
            <a:r>
              <a:rPr lang="ja-JP" altLang="en-US" dirty="0"/>
              <a:t>　・「弱い」というマイナス評価だけが残る</a:t>
            </a:r>
          </a:p>
          <a:p>
            <a:pPr>
              <a:buFont typeface="Arial" panose="020B0604020202020204" pitchFamily="34" charset="0"/>
              <a:buChar char="•"/>
            </a:pPr>
            <a:r>
              <a:rPr lang="ja-JP" altLang="en-US" dirty="0"/>
              <a:t>やる気が出るコメント例</a:t>
            </a:r>
            <a:br>
              <a:rPr lang="ja-JP" altLang="en-US" dirty="0"/>
            </a:br>
            <a:r>
              <a:rPr lang="ja-JP" altLang="en-US" dirty="0"/>
              <a:t>　→「筆を紙から離さずに、最後まで書き切れているのが良いです。👈①</a:t>
            </a:r>
            <a:br>
              <a:rPr lang="ja-JP" altLang="en-US" dirty="0"/>
            </a:br>
            <a:r>
              <a:rPr lang="ja-JP" altLang="en-US" dirty="0"/>
              <a:t>　　　次は、はらいのところだけ、少しゆっくり動かしてみよう。👈②</a:t>
            </a:r>
            <a:br>
              <a:rPr lang="ja-JP" altLang="en-US" dirty="0"/>
            </a:br>
            <a:r>
              <a:rPr lang="ja-JP" altLang="en-US" dirty="0"/>
              <a:t>　　　前よりも、線が途中で切れなくなってきています。👈③</a:t>
            </a:r>
            <a:br>
              <a:rPr lang="ja-JP" altLang="en-US" dirty="0"/>
            </a:br>
            <a:r>
              <a:rPr lang="ja-JP" altLang="en-US" dirty="0"/>
              <a:t>　　　書く速さを少し調整するだけでも、ぐっと力強く見えるようになるよ。👈④」</a:t>
            </a:r>
          </a:p>
        </p:txBody>
      </p:sp>
    </p:spTree>
    <p:extLst>
      <p:ext uri="{BB962C8B-B14F-4D97-AF65-F5344CB8AC3E}">
        <p14:creationId xmlns:p14="http://schemas.microsoft.com/office/powerpoint/2010/main" val="863560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70694D0A-9FE9-921D-7D1C-AB833CD556DB}"/>
              </a:ext>
            </a:extLst>
          </p:cNvPr>
          <p:cNvSpPr txBox="1"/>
          <p:nvPr/>
        </p:nvSpPr>
        <p:spPr>
          <a:xfrm>
            <a:off x="446314" y="289679"/>
            <a:ext cx="10025743" cy="3139321"/>
          </a:xfrm>
          <a:prstGeom prst="rect">
            <a:avLst/>
          </a:prstGeom>
          <a:noFill/>
        </p:spPr>
        <p:txBody>
          <a:bodyPr wrap="square">
            <a:spAutoFit/>
          </a:bodyPr>
          <a:lstStyle/>
          <a:p>
            <a:pPr>
              <a:buNone/>
            </a:pPr>
            <a:r>
              <a:rPr lang="ja-JP" altLang="en-US" b="1" dirty="0"/>
              <a:t>書道ケース</a:t>
            </a:r>
            <a:r>
              <a:rPr lang="en-US" altLang="ja-JP" b="1" dirty="0"/>
              <a:t>3</a:t>
            </a:r>
            <a:r>
              <a:rPr lang="ja-JP" altLang="en-US" b="1" dirty="0"/>
              <a:t>：お手本の見方</a:t>
            </a:r>
          </a:p>
          <a:p>
            <a:pPr>
              <a:buFont typeface="Arial" panose="020B0604020202020204" pitchFamily="34" charset="0"/>
              <a:buChar char="•"/>
            </a:pPr>
            <a:r>
              <a:rPr lang="ja-JP" altLang="en-US" dirty="0"/>
              <a:t>イマイチなコメント</a:t>
            </a:r>
            <a:br>
              <a:rPr lang="ja-JP" altLang="en-US" dirty="0"/>
            </a:br>
            <a:r>
              <a:rPr lang="ja-JP" altLang="en-US" dirty="0"/>
              <a:t>　→「お手本をちゃんと見ていません。もっとよく見ましょう。」</a:t>
            </a:r>
          </a:p>
          <a:p>
            <a:pPr>
              <a:buFont typeface="Arial" panose="020B0604020202020204" pitchFamily="34" charset="0"/>
              <a:buChar char="•"/>
            </a:pPr>
            <a:r>
              <a:rPr lang="ja-JP" altLang="en-US" dirty="0"/>
              <a:t>問題点</a:t>
            </a:r>
            <a:br>
              <a:rPr lang="ja-JP" altLang="en-US" dirty="0"/>
            </a:br>
            <a:r>
              <a:rPr lang="ja-JP" altLang="en-US" dirty="0"/>
              <a:t>　・「ちゃんと」があいまい</a:t>
            </a:r>
            <a:br>
              <a:rPr lang="ja-JP" altLang="en-US" dirty="0"/>
            </a:br>
            <a:r>
              <a:rPr lang="ja-JP" altLang="en-US" dirty="0"/>
              <a:t>　・どう見ればいいのか方法がない</a:t>
            </a:r>
          </a:p>
          <a:p>
            <a:pPr>
              <a:buFont typeface="Arial" panose="020B0604020202020204" pitchFamily="34" charset="0"/>
              <a:buChar char="•"/>
            </a:pPr>
            <a:r>
              <a:rPr lang="ja-JP" altLang="en-US" dirty="0"/>
              <a:t>やる気が出るコメント例</a:t>
            </a:r>
            <a:br>
              <a:rPr lang="ja-JP" altLang="en-US" dirty="0"/>
            </a:br>
            <a:r>
              <a:rPr lang="ja-JP" altLang="en-US" dirty="0"/>
              <a:t>　→「マスの中に同じくらいの大きさで書こうとしているのがいいところです。👈①</a:t>
            </a:r>
            <a:br>
              <a:rPr lang="ja-JP" altLang="en-US" dirty="0"/>
            </a:br>
            <a:r>
              <a:rPr lang="ja-JP" altLang="en-US" dirty="0"/>
              <a:t>　　　次は、</a:t>
            </a:r>
            <a:r>
              <a:rPr lang="en-US" altLang="ja-JP" dirty="0"/>
              <a:t>『</a:t>
            </a:r>
            <a:r>
              <a:rPr lang="ja-JP" altLang="en-US" dirty="0"/>
              <a:t>一文字書く前に、お手本を３秒見る</a:t>
            </a:r>
            <a:r>
              <a:rPr lang="en-US" altLang="ja-JP" dirty="0"/>
              <a:t>』</a:t>
            </a:r>
            <a:r>
              <a:rPr lang="ja-JP" altLang="en-US" dirty="0"/>
              <a:t>をやってみよう。👈②</a:t>
            </a:r>
            <a:br>
              <a:rPr lang="ja-JP" altLang="en-US" dirty="0"/>
            </a:br>
            <a:r>
              <a:rPr lang="ja-JP" altLang="en-US" dirty="0"/>
              <a:t>　　　前よりも、画の長さがそろってきました。👈③</a:t>
            </a:r>
            <a:br>
              <a:rPr lang="ja-JP" altLang="en-US" dirty="0"/>
            </a:br>
            <a:r>
              <a:rPr lang="ja-JP" altLang="en-US" dirty="0"/>
              <a:t>　　　見方のくふうを覚えれば、もっとお手本に近づけるようになるよ。👈④」</a:t>
            </a:r>
          </a:p>
        </p:txBody>
      </p:sp>
      <p:sp>
        <p:nvSpPr>
          <p:cNvPr id="5" name="テキスト ボックス 4">
            <a:extLst>
              <a:ext uri="{FF2B5EF4-FFF2-40B4-BE49-F238E27FC236}">
                <a16:creationId xmlns:a16="http://schemas.microsoft.com/office/drawing/2014/main" id="{8F5BD4B7-F18F-FEA5-88D3-3D405CF54690}"/>
              </a:ext>
            </a:extLst>
          </p:cNvPr>
          <p:cNvSpPr txBox="1"/>
          <p:nvPr/>
        </p:nvSpPr>
        <p:spPr>
          <a:xfrm>
            <a:off x="446314" y="3583472"/>
            <a:ext cx="9644743" cy="3139321"/>
          </a:xfrm>
          <a:prstGeom prst="rect">
            <a:avLst/>
          </a:prstGeom>
          <a:noFill/>
        </p:spPr>
        <p:txBody>
          <a:bodyPr wrap="square">
            <a:spAutoFit/>
          </a:bodyPr>
          <a:lstStyle/>
          <a:p>
            <a:pPr>
              <a:buNone/>
            </a:pPr>
            <a:r>
              <a:rPr lang="ja-JP" altLang="en-US" b="1" dirty="0"/>
              <a:t>書道ケース</a:t>
            </a:r>
            <a:r>
              <a:rPr lang="en-US" altLang="ja-JP" b="1" dirty="0"/>
              <a:t>4</a:t>
            </a:r>
            <a:r>
              <a:rPr lang="ja-JP" altLang="en-US" b="1" dirty="0"/>
              <a:t>：準備・片づけ・態度</a:t>
            </a:r>
          </a:p>
          <a:p>
            <a:pPr>
              <a:buFont typeface="Arial" panose="020B0604020202020204" pitchFamily="34" charset="0"/>
              <a:buChar char="•"/>
            </a:pPr>
            <a:r>
              <a:rPr lang="ja-JP" altLang="en-US" dirty="0"/>
              <a:t>イマイチなコメント</a:t>
            </a:r>
            <a:br>
              <a:rPr lang="ja-JP" altLang="en-US" dirty="0"/>
            </a:br>
            <a:r>
              <a:rPr lang="ja-JP" altLang="en-US" dirty="0"/>
              <a:t>　→「集中力がありません。もっと真面目にやりましょう。」</a:t>
            </a:r>
          </a:p>
          <a:p>
            <a:pPr>
              <a:buFont typeface="Arial" panose="020B0604020202020204" pitchFamily="34" charset="0"/>
              <a:buChar char="•"/>
            </a:pPr>
            <a:r>
              <a:rPr lang="ja-JP" altLang="en-US" dirty="0"/>
              <a:t>問題点</a:t>
            </a:r>
            <a:br>
              <a:rPr lang="ja-JP" altLang="en-US" dirty="0"/>
            </a:br>
            <a:r>
              <a:rPr lang="ja-JP" altLang="en-US" dirty="0"/>
              <a:t>　・人格否定っぽく響きやすい</a:t>
            </a:r>
            <a:br>
              <a:rPr lang="ja-JP" altLang="en-US" dirty="0"/>
            </a:br>
            <a:r>
              <a:rPr lang="ja-JP" altLang="en-US" dirty="0"/>
              <a:t>　・「真面目」とは何か伝わらない</a:t>
            </a:r>
          </a:p>
          <a:p>
            <a:pPr>
              <a:buFont typeface="Arial" panose="020B0604020202020204" pitchFamily="34" charset="0"/>
              <a:buChar char="•"/>
            </a:pPr>
            <a:r>
              <a:rPr lang="ja-JP" altLang="en-US" dirty="0"/>
              <a:t>やる気が出るコメント例</a:t>
            </a:r>
            <a:br>
              <a:rPr lang="ja-JP" altLang="en-US" dirty="0"/>
            </a:br>
            <a:r>
              <a:rPr lang="ja-JP" altLang="en-US" dirty="0"/>
              <a:t>　→「新聞紙をきちんと広げてから始めていたのがよかったです。👈①</a:t>
            </a:r>
            <a:br>
              <a:rPr lang="ja-JP" altLang="en-US" dirty="0"/>
            </a:br>
            <a:r>
              <a:rPr lang="ja-JP" altLang="en-US" dirty="0"/>
              <a:t>　　　次は、書いている友だちのところへ歩く回数を１回だけへらしてみよう。👈②</a:t>
            </a:r>
            <a:br>
              <a:rPr lang="ja-JP" altLang="en-US" dirty="0"/>
            </a:br>
            <a:r>
              <a:rPr lang="ja-JP" altLang="en-US" dirty="0"/>
              <a:t>　　　前の授業よりも、道具の片づけが早く終わるようになってきています。👈③</a:t>
            </a:r>
            <a:br>
              <a:rPr lang="ja-JP" altLang="en-US" dirty="0"/>
            </a:br>
            <a:r>
              <a:rPr lang="ja-JP" altLang="en-US" dirty="0"/>
              <a:t>　　　一つずつ行動を変えていけば、集中しやすい時間がどんどん増えていくよ。👈④」</a:t>
            </a:r>
          </a:p>
        </p:txBody>
      </p:sp>
    </p:spTree>
    <p:extLst>
      <p:ext uri="{BB962C8B-B14F-4D97-AF65-F5344CB8AC3E}">
        <p14:creationId xmlns:p14="http://schemas.microsoft.com/office/powerpoint/2010/main" val="2615749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EB9307C-2731-B32D-5ABE-2DCC0E5D4839}"/>
              </a:ext>
            </a:extLst>
          </p:cNvPr>
          <p:cNvSpPr txBox="1"/>
          <p:nvPr/>
        </p:nvSpPr>
        <p:spPr>
          <a:xfrm>
            <a:off x="206829" y="180822"/>
            <a:ext cx="11778342" cy="3139321"/>
          </a:xfrm>
          <a:prstGeom prst="rect">
            <a:avLst/>
          </a:prstGeom>
          <a:noFill/>
        </p:spPr>
        <p:txBody>
          <a:bodyPr wrap="square">
            <a:spAutoFit/>
          </a:bodyPr>
          <a:lstStyle/>
          <a:p>
            <a:pPr>
              <a:buNone/>
            </a:pPr>
            <a:r>
              <a:rPr lang="ja-JP" altLang="en-US" b="1" dirty="0"/>
              <a:t>英語ケース</a:t>
            </a:r>
            <a:r>
              <a:rPr lang="en-US" altLang="ja-JP" b="1" dirty="0"/>
              <a:t>1</a:t>
            </a:r>
            <a:r>
              <a:rPr lang="ja-JP" altLang="en-US" b="1" dirty="0"/>
              <a:t>：単語テスト・スペリング</a:t>
            </a:r>
          </a:p>
          <a:p>
            <a:pPr>
              <a:buFont typeface="Arial" panose="020B0604020202020204" pitchFamily="34" charset="0"/>
              <a:buChar char="•"/>
            </a:pPr>
            <a:r>
              <a:rPr lang="ja-JP" altLang="en-US" dirty="0"/>
              <a:t>イマイチなコメント</a:t>
            </a:r>
            <a:br>
              <a:rPr lang="ja-JP" altLang="en-US" dirty="0"/>
            </a:br>
            <a:r>
              <a:rPr lang="ja-JP" altLang="en-US" dirty="0"/>
              <a:t>　→「スペルミスが多すぎます。もっと暗記しましょう。」</a:t>
            </a:r>
          </a:p>
          <a:p>
            <a:pPr>
              <a:buFont typeface="Arial" panose="020B0604020202020204" pitchFamily="34" charset="0"/>
              <a:buChar char="•"/>
            </a:pPr>
            <a:r>
              <a:rPr lang="ja-JP" altLang="en-US" dirty="0"/>
              <a:t>問題点</a:t>
            </a:r>
            <a:br>
              <a:rPr lang="ja-JP" altLang="en-US" dirty="0"/>
            </a:br>
            <a:r>
              <a:rPr lang="ja-JP" altLang="en-US" dirty="0"/>
              <a:t>　・努力が見えない</a:t>
            </a:r>
            <a:br>
              <a:rPr lang="ja-JP" altLang="en-US" dirty="0"/>
            </a:br>
            <a:r>
              <a:rPr lang="ja-JP" altLang="en-US" dirty="0"/>
              <a:t>　・「暗記しろ」だけで具体性がない</a:t>
            </a:r>
          </a:p>
          <a:p>
            <a:pPr>
              <a:buFont typeface="Arial" panose="020B0604020202020204" pitchFamily="34" charset="0"/>
              <a:buChar char="•"/>
            </a:pPr>
            <a:r>
              <a:rPr lang="ja-JP" altLang="en-US" dirty="0"/>
              <a:t>やる気が出るコメント例</a:t>
            </a:r>
            <a:br>
              <a:rPr lang="ja-JP" altLang="en-US" dirty="0"/>
            </a:br>
            <a:r>
              <a:rPr lang="ja-JP" altLang="en-US" dirty="0"/>
              <a:t>　→「意味はよく覚えられています。とくに</a:t>
            </a:r>
            <a:r>
              <a:rPr lang="en-US" altLang="ja-JP" dirty="0"/>
              <a:t>『○○』</a:t>
            </a:r>
            <a:r>
              <a:rPr lang="ja-JP" altLang="en-US" dirty="0"/>
              <a:t>の単語はバッチリです。👈①</a:t>
            </a:r>
            <a:br>
              <a:rPr lang="ja-JP" altLang="en-US" dirty="0"/>
            </a:br>
            <a:r>
              <a:rPr lang="ja-JP" altLang="en-US" dirty="0"/>
              <a:t>　　　次は、まちがえた３つの単語だけを、ノートに英語→日本語→英語と３回ずつ書いてみよう。👈②</a:t>
            </a:r>
            <a:br>
              <a:rPr lang="ja-JP" altLang="en-US" dirty="0"/>
            </a:br>
            <a:r>
              <a:rPr lang="ja-JP" altLang="en-US" dirty="0"/>
              <a:t>　　　前回よりも正解した数が増えています。👈③</a:t>
            </a:r>
            <a:br>
              <a:rPr lang="ja-JP" altLang="en-US" dirty="0"/>
            </a:br>
            <a:r>
              <a:rPr lang="ja-JP" altLang="en-US" dirty="0"/>
              <a:t>　　　少しずつ単語をストックしていけば、テストは必ず楽になるよ。👈④」</a:t>
            </a:r>
          </a:p>
        </p:txBody>
      </p:sp>
      <p:sp>
        <p:nvSpPr>
          <p:cNvPr id="5" name="テキスト ボックス 4">
            <a:extLst>
              <a:ext uri="{FF2B5EF4-FFF2-40B4-BE49-F238E27FC236}">
                <a16:creationId xmlns:a16="http://schemas.microsoft.com/office/drawing/2014/main" id="{579E0480-E132-7358-1ACE-FC1945042F5B}"/>
              </a:ext>
            </a:extLst>
          </p:cNvPr>
          <p:cNvSpPr txBox="1"/>
          <p:nvPr/>
        </p:nvSpPr>
        <p:spPr>
          <a:xfrm>
            <a:off x="413658" y="3429000"/>
            <a:ext cx="10526486" cy="3139321"/>
          </a:xfrm>
          <a:prstGeom prst="rect">
            <a:avLst/>
          </a:prstGeom>
          <a:noFill/>
        </p:spPr>
        <p:txBody>
          <a:bodyPr wrap="square">
            <a:spAutoFit/>
          </a:bodyPr>
          <a:lstStyle/>
          <a:p>
            <a:pPr>
              <a:buNone/>
            </a:pPr>
            <a:r>
              <a:rPr lang="ja-JP" altLang="en-US" b="1" dirty="0"/>
              <a:t>英語ケース</a:t>
            </a:r>
            <a:r>
              <a:rPr lang="en-US" altLang="ja-JP" b="1" dirty="0"/>
              <a:t>2</a:t>
            </a:r>
            <a:r>
              <a:rPr lang="ja-JP" altLang="en-US" b="1" dirty="0"/>
              <a:t>：英作文（短い文）</a:t>
            </a:r>
          </a:p>
          <a:p>
            <a:pPr>
              <a:buFont typeface="Arial" panose="020B0604020202020204" pitchFamily="34" charset="0"/>
              <a:buChar char="•"/>
            </a:pPr>
            <a:r>
              <a:rPr lang="ja-JP" altLang="en-US" dirty="0"/>
              <a:t>イマイチなコメント</a:t>
            </a:r>
            <a:br>
              <a:rPr lang="ja-JP" altLang="en-US" dirty="0"/>
            </a:br>
            <a:r>
              <a:rPr lang="ja-JP" altLang="en-US" dirty="0"/>
              <a:t>　→「文法がめちゃくちゃです。もっと勉強しましょう。」</a:t>
            </a:r>
          </a:p>
          <a:p>
            <a:pPr>
              <a:buFont typeface="Arial" panose="020B0604020202020204" pitchFamily="34" charset="0"/>
              <a:buChar char="•"/>
            </a:pPr>
            <a:r>
              <a:rPr lang="ja-JP" altLang="en-US" dirty="0"/>
              <a:t>問題点</a:t>
            </a:r>
            <a:br>
              <a:rPr lang="ja-JP" altLang="en-US" dirty="0"/>
            </a:br>
            <a:r>
              <a:rPr lang="ja-JP" altLang="en-US" dirty="0"/>
              <a:t>　・全否定で、どこができているかが見えない</a:t>
            </a:r>
            <a:br>
              <a:rPr lang="ja-JP" altLang="en-US" dirty="0"/>
            </a:br>
            <a:r>
              <a:rPr lang="ja-JP" altLang="en-US" dirty="0"/>
              <a:t>　・何を直せば「よい文」になるか分からない</a:t>
            </a:r>
          </a:p>
          <a:p>
            <a:pPr>
              <a:buFont typeface="Arial" panose="020B0604020202020204" pitchFamily="34" charset="0"/>
              <a:buChar char="•"/>
            </a:pPr>
            <a:r>
              <a:rPr lang="ja-JP" altLang="en-US" dirty="0"/>
              <a:t>やる気が出るコメント例</a:t>
            </a:r>
            <a:br>
              <a:rPr lang="ja-JP" altLang="en-US" dirty="0"/>
            </a:br>
            <a:r>
              <a:rPr lang="ja-JP" altLang="en-US" dirty="0"/>
              <a:t>　→「言いたいことを英語で書こうとする姿勢がいいですね。👈①</a:t>
            </a:r>
            <a:br>
              <a:rPr lang="ja-JP" altLang="en-US" dirty="0"/>
            </a:br>
            <a:r>
              <a:rPr lang="ja-JP" altLang="en-US" dirty="0"/>
              <a:t>　　　次は、</a:t>
            </a:r>
            <a:r>
              <a:rPr lang="en-US" altLang="ja-JP" dirty="0"/>
              <a:t>『I </a:t>
            </a:r>
            <a:r>
              <a:rPr lang="ja-JP" altLang="en-US" dirty="0"/>
              <a:t>主語 </a:t>
            </a:r>
            <a:r>
              <a:rPr lang="en-US" altLang="ja-JP" dirty="0"/>
              <a:t>+ like </a:t>
            </a:r>
            <a:r>
              <a:rPr lang="ja-JP" altLang="en-US" dirty="0"/>
              <a:t>動詞 </a:t>
            </a:r>
            <a:r>
              <a:rPr lang="en-US" altLang="ja-JP" dirty="0"/>
              <a:t>+ </a:t>
            </a:r>
            <a:r>
              <a:rPr lang="ja-JP" altLang="en-US" dirty="0"/>
              <a:t>～</a:t>
            </a:r>
            <a:r>
              <a:rPr lang="en-US" altLang="ja-JP" dirty="0" err="1"/>
              <a:t>ing</a:t>
            </a:r>
            <a:r>
              <a:rPr lang="en-US" altLang="ja-JP" dirty="0"/>
              <a:t>』</a:t>
            </a:r>
            <a:r>
              <a:rPr lang="ja-JP" altLang="en-US" dirty="0"/>
              <a:t>の形だけを意識して１文書いてみよう。👈②</a:t>
            </a:r>
            <a:br>
              <a:rPr lang="ja-JP" altLang="en-US" dirty="0"/>
            </a:br>
            <a:r>
              <a:rPr lang="ja-JP" altLang="en-US" dirty="0"/>
              <a:t>　　　前よりも、英語で書こうとする文の数が増えています。👈③</a:t>
            </a:r>
            <a:br>
              <a:rPr lang="ja-JP" altLang="en-US" dirty="0"/>
            </a:br>
            <a:r>
              <a:rPr lang="ja-JP" altLang="en-US" dirty="0"/>
              <a:t>　　　形を一つずつおさえていけば、だんだん通じる文になっていくよ。👈④」</a:t>
            </a:r>
          </a:p>
        </p:txBody>
      </p:sp>
    </p:spTree>
    <p:extLst>
      <p:ext uri="{BB962C8B-B14F-4D97-AF65-F5344CB8AC3E}">
        <p14:creationId xmlns:p14="http://schemas.microsoft.com/office/powerpoint/2010/main" val="2156477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191A912-4529-BDF9-17CB-BF1E5A6CD95D}"/>
              </a:ext>
            </a:extLst>
          </p:cNvPr>
          <p:cNvSpPr txBox="1"/>
          <p:nvPr/>
        </p:nvSpPr>
        <p:spPr>
          <a:xfrm>
            <a:off x="381000" y="289679"/>
            <a:ext cx="11125199" cy="3139321"/>
          </a:xfrm>
          <a:prstGeom prst="rect">
            <a:avLst/>
          </a:prstGeom>
          <a:noFill/>
        </p:spPr>
        <p:txBody>
          <a:bodyPr wrap="square">
            <a:spAutoFit/>
          </a:bodyPr>
          <a:lstStyle/>
          <a:p>
            <a:pPr>
              <a:buNone/>
            </a:pPr>
            <a:r>
              <a:rPr lang="ja-JP" altLang="en-US" b="1" dirty="0"/>
              <a:t>英語ケース</a:t>
            </a:r>
            <a:r>
              <a:rPr lang="en-US" altLang="ja-JP" b="1" dirty="0"/>
              <a:t>3</a:t>
            </a:r>
            <a:r>
              <a:rPr lang="ja-JP" altLang="en-US" b="1" dirty="0"/>
              <a:t>：音読・リーディング</a:t>
            </a:r>
          </a:p>
          <a:p>
            <a:pPr>
              <a:buFont typeface="Arial" panose="020B0604020202020204" pitchFamily="34" charset="0"/>
              <a:buChar char="•"/>
            </a:pPr>
            <a:r>
              <a:rPr lang="ja-JP" altLang="en-US" dirty="0"/>
              <a:t>イマイチなコメント</a:t>
            </a:r>
            <a:br>
              <a:rPr lang="ja-JP" altLang="en-US" dirty="0"/>
            </a:br>
            <a:r>
              <a:rPr lang="ja-JP" altLang="en-US" dirty="0"/>
              <a:t>　→「発音が悪いです。もっと練習しましょう。」</a:t>
            </a:r>
          </a:p>
          <a:p>
            <a:pPr>
              <a:buFont typeface="Arial" panose="020B0604020202020204" pitchFamily="34" charset="0"/>
              <a:buChar char="•"/>
            </a:pPr>
            <a:r>
              <a:rPr lang="ja-JP" altLang="en-US" dirty="0"/>
              <a:t>問題点</a:t>
            </a:r>
            <a:br>
              <a:rPr lang="ja-JP" altLang="en-US" dirty="0"/>
            </a:br>
            <a:r>
              <a:rPr lang="ja-JP" altLang="en-US" dirty="0"/>
              <a:t>　・「悪い」とだけ言っても改善の方向が見えない</a:t>
            </a:r>
            <a:br>
              <a:rPr lang="ja-JP" altLang="en-US" dirty="0"/>
            </a:br>
            <a:r>
              <a:rPr lang="ja-JP" altLang="en-US" dirty="0"/>
              <a:t>　・つまずきポイント（どこが聞き取りづらいか）を示していない</a:t>
            </a:r>
          </a:p>
          <a:p>
            <a:pPr>
              <a:buFont typeface="Arial" panose="020B0604020202020204" pitchFamily="34" charset="0"/>
              <a:buChar char="•"/>
            </a:pPr>
            <a:r>
              <a:rPr lang="ja-JP" altLang="en-US" dirty="0"/>
              <a:t>やる気が出るコメント例</a:t>
            </a:r>
            <a:br>
              <a:rPr lang="ja-JP" altLang="en-US" dirty="0"/>
            </a:br>
            <a:r>
              <a:rPr lang="ja-JP" altLang="en-US" dirty="0"/>
              <a:t>　→「最後まであきらめずに読めているのが良いところです。👈①</a:t>
            </a:r>
            <a:br>
              <a:rPr lang="ja-JP" altLang="en-US" dirty="0"/>
            </a:br>
            <a:r>
              <a:rPr lang="ja-JP" altLang="en-US" dirty="0"/>
              <a:t>　　　次は、</a:t>
            </a:r>
            <a:r>
              <a:rPr lang="en-US" altLang="ja-JP" dirty="0"/>
              <a:t>『s』</a:t>
            </a:r>
            <a:r>
              <a:rPr lang="ja-JP" altLang="en-US" dirty="0"/>
              <a:t>で終わる単語のときだけ、語尾をはっきり言うことを意識してみよう。👈②</a:t>
            </a:r>
            <a:br>
              <a:rPr lang="ja-JP" altLang="en-US" dirty="0"/>
            </a:br>
            <a:r>
              <a:rPr lang="ja-JP" altLang="en-US" dirty="0"/>
              <a:t>　　　前よりも、つっかえる回数が減ってきました。👈③</a:t>
            </a:r>
            <a:br>
              <a:rPr lang="ja-JP" altLang="en-US" dirty="0"/>
            </a:br>
            <a:r>
              <a:rPr lang="ja-JP" altLang="en-US" dirty="0"/>
              <a:t>　　　ポイントをしぼって練習すると、聞き手にもどんどん伝わりやすくなるよ。👈④」</a:t>
            </a:r>
          </a:p>
        </p:txBody>
      </p:sp>
      <p:sp>
        <p:nvSpPr>
          <p:cNvPr id="5" name="テキスト ボックス 4">
            <a:extLst>
              <a:ext uri="{FF2B5EF4-FFF2-40B4-BE49-F238E27FC236}">
                <a16:creationId xmlns:a16="http://schemas.microsoft.com/office/drawing/2014/main" id="{6F6AFA62-6F65-32E2-9DE3-F5F8A6A2C22C}"/>
              </a:ext>
            </a:extLst>
          </p:cNvPr>
          <p:cNvSpPr txBox="1"/>
          <p:nvPr/>
        </p:nvSpPr>
        <p:spPr>
          <a:xfrm>
            <a:off x="478971" y="3539929"/>
            <a:ext cx="10395857" cy="3139321"/>
          </a:xfrm>
          <a:prstGeom prst="rect">
            <a:avLst/>
          </a:prstGeom>
          <a:noFill/>
        </p:spPr>
        <p:txBody>
          <a:bodyPr wrap="square">
            <a:spAutoFit/>
          </a:bodyPr>
          <a:lstStyle/>
          <a:p>
            <a:pPr>
              <a:buNone/>
            </a:pPr>
            <a:r>
              <a:rPr lang="ja-JP" altLang="en-US" b="1" dirty="0"/>
              <a:t>英語ケース</a:t>
            </a:r>
            <a:r>
              <a:rPr lang="en-US" altLang="ja-JP" b="1" dirty="0"/>
              <a:t>4</a:t>
            </a:r>
            <a:r>
              <a:rPr lang="ja-JP" altLang="en-US" b="1" dirty="0"/>
              <a:t>：スピーキング（自己紹介など）</a:t>
            </a:r>
          </a:p>
          <a:p>
            <a:pPr>
              <a:buFont typeface="Arial" panose="020B0604020202020204" pitchFamily="34" charset="0"/>
              <a:buChar char="•"/>
            </a:pPr>
            <a:r>
              <a:rPr lang="ja-JP" altLang="en-US" dirty="0"/>
              <a:t>イマイチなコメント</a:t>
            </a:r>
            <a:br>
              <a:rPr lang="ja-JP" altLang="en-US" dirty="0"/>
            </a:br>
            <a:r>
              <a:rPr lang="ja-JP" altLang="en-US" dirty="0"/>
              <a:t>　→「声が小さいです。もっとはっきり話しましょう。」</a:t>
            </a:r>
          </a:p>
          <a:p>
            <a:pPr>
              <a:buFont typeface="Arial" panose="020B0604020202020204" pitchFamily="34" charset="0"/>
              <a:buChar char="•"/>
            </a:pPr>
            <a:r>
              <a:rPr lang="ja-JP" altLang="en-US" dirty="0"/>
              <a:t>問題点</a:t>
            </a:r>
            <a:br>
              <a:rPr lang="ja-JP" altLang="en-US" dirty="0"/>
            </a:br>
            <a:r>
              <a:rPr lang="ja-JP" altLang="en-US" dirty="0"/>
              <a:t>　・国語の発表と同じような</a:t>
            </a:r>
            <a:r>
              <a:rPr lang="en-US" altLang="ja-JP" dirty="0"/>
              <a:t>NG</a:t>
            </a:r>
            <a:r>
              <a:rPr lang="ja-JP" altLang="en-US" dirty="0"/>
              <a:t>コメント</a:t>
            </a:r>
            <a:br>
              <a:rPr lang="ja-JP" altLang="en-US" dirty="0"/>
            </a:br>
            <a:r>
              <a:rPr lang="ja-JP" altLang="en-US" dirty="0"/>
              <a:t>　・できている部分（語順・内容など）を見ていない</a:t>
            </a:r>
          </a:p>
          <a:p>
            <a:pPr>
              <a:buFont typeface="Arial" panose="020B0604020202020204" pitchFamily="34" charset="0"/>
              <a:buChar char="•"/>
            </a:pPr>
            <a:r>
              <a:rPr lang="ja-JP" altLang="en-US" dirty="0"/>
              <a:t>やる気が出るコメント例</a:t>
            </a:r>
            <a:br>
              <a:rPr lang="ja-JP" altLang="en-US" dirty="0"/>
            </a:br>
            <a:r>
              <a:rPr lang="ja-JP" altLang="en-US" dirty="0"/>
              <a:t>　→「名前や好きなものを英語で言えたのがとても良いです。👈①</a:t>
            </a:r>
            <a:br>
              <a:rPr lang="ja-JP" altLang="en-US" dirty="0"/>
            </a:br>
            <a:r>
              <a:rPr lang="ja-JP" altLang="en-US" dirty="0"/>
              <a:t>　　　次は、はじめの “</a:t>
            </a:r>
            <a:r>
              <a:rPr lang="en-US" altLang="ja-JP" dirty="0"/>
              <a:t>Hello” </a:t>
            </a:r>
            <a:r>
              <a:rPr lang="ja-JP" altLang="en-US" dirty="0"/>
              <a:t>のところだけ、少し大きめの声で言ってみよう。👈②</a:t>
            </a:r>
            <a:br>
              <a:rPr lang="ja-JP" altLang="en-US" dirty="0"/>
            </a:br>
            <a:r>
              <a:rPr lang="ja-JP" altLang="en-US" dirty="0"/>
              <a:t>　　　前よりも、英語を話すスピードがゆっくりになって聞き取りやすくなっています。👈③</a:t>
            </a:r>
            <a:br>
              <a:rPr lang="ja-JP" altLang="en-US" dirty="0"/>
            </a:br>
            <a:r>
              <a:rPr lang="ja-JP" altLang="en-US" dirty="0"/>
              <a:t>　　　少しずつでいいので、自信をつけていこう。一緒に練習していこうね。👈④」</a:t>
            </a:r>
          </a:p>
        </p:txBody>
      </p:sp>
    </p:spTree>
    <p:extLst>
      <p:ext uri="{BB962C8B-B14F-4D97-AF65-F5344CB8AC3E}">
        <p14:creationId xmlns:p14="http://schemas.microsoft.com/office/powerpoint/2010/main" val="563769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49194A5-A2F5-A10D-B4B5-54E2D646B182}"/>
              </a:ext>
            </a:extLst>
          </p:cNvPr>
          <p:cNvSpPr txBox="1"/>
          <p:nvPr/>
        </p:nvSpPr>
        <p:spPr>
          <a:xfrm>
            <a:off x="217714" y="289679"/>
            <a:ext cx="11136085" cy="3139321"/>
          </a:xfrm>
          <a:prstGeom prst="rect">
            <a:avLst/>
          </a:prstGeom>
          <a:noFill/>
        </p:spPr>
        <p:txBody>
          <a:bodyPr wrap="square">
            <a:spAutoFit/>
          </a:bodyPr>
          <a:lstStyle/>
          <a:p>
            <a:pPr>
              <a:buNone/>
            </a:pPr>
            <a:r>
              <a:rPr lang="ja-JP" altLang="en-US" b="1" dirty="0"/>
              <a:t>栄養ケース</a:t>
            </a:r>
            <a:r>
              <a:rPr lang="en-US" altLang="ja-JP" b="1" dirty="0"/>
              <a:t>1</a:t>
            </a:r>
            <a:r>
              <a:rPr lang="ja-JP" altLang="en-US" b="1" dirty="0"/>
              <a:t>：給食の食べ残し（野菜）</a:t>
            </a:r>
          </a:p>
          <a:p>
            <a:pPr>
              <a:buFont typeface="Arial" panose="020B0604020202020204" pitchFamily="34" charset="0"/>
              <a:buChar char="•"/>
            </a:pPr>
            <a:r>
              <a:rPr lang="ja-JP" altLang="en-US" dirty="0"/>
              <a:t>イマイチなコメント</a:t>
            </a:r>
            <a:br>
              <a:rPr lang="ja-JP" altLang="en-US" dirty="0"/>
            </a:br>
            <a:r>
              <a:rPr lang="ja-JP" altLang="en-US" dirty="0"/>
              <a:t>　→「好き嫌いをしないで、残さず食べましょう。」</a:t>
            </a:r>
          </a:p>
          <a:p>
            <a:pPr>
              <a:buFont typeface="Arial" panose="020B0604020202020204" pitchFamily="34" charset="0"/>
              <a:buChar char="•"/>
            </a:pPr>
            <a:r>
              <a:rPr lang="ja-JP" altLang="en-US" dirty="0"/>
              <a:t>問題点</a:t>
            </a:r>
            <a:br>
              <a:rPr lang="ja-JP" altLang="en-US" dirty="0"/>
            </a:br>
            <a:r>
              <a:rPr lang="ja-JP" altLang="en-US" dirty="0"/>
              <a:t>　・叱られている感じが強く、やる気ダウン</a:t>
            </a:r>
            <a:br>
              <a:rPr lang="ja-JP" altLang="en-US" dirty="0"/>
            </a:br>
            <a:r>
              <a:rPr lang="ja-JP" altLang="en-US" dirty="0"/>
              <a:t>　・どこまでできていて、次に何をすればよいか分からない</a:t>
            </a:r>
          </a:p>
          <a:p>
            <a:pPr>
              <a:buFont typeface="Arial" panose="020B0604020202020204" pitchFamily="34" charset="0"/>
              <a:buChar char="•"/>
            </a:pPr>
            <a:r>
              <a:rPr lang="ja-JP" altLang="en-US" dirty="0"/>
              <a:t>やる気が出るコメント例</a:t>
            </a:r>
            <a:br>
              <a:rPr lang="ja-JP" altLang="en-US" dirty="0"/>
            </a:br>
            <a:r>
              <a:rPr lang="ja-JP" altLang="en-US" dirty="0"/>
              <a:t>　→「今日の給食で、にんじんをひと口食べられたのがとてもよかったです。👈①</a:t>
            </a:r>
            <a:br>
              <a:rPr lang="ja-JP" altLang="en-US" dirty="0"/>
            </a:br>
            <a:r>
              <a:rPr lang="ja-JP" altLang="en-US" dirty="0"/>
              <a:t>　　　次は、にんじんかブロッコリーのどちらかを、あとひと口だけふやしてみよう。👈②</a:t>
            </a:r>
            <a:br>
              <a:rPr lang="ja-JP" altLang="en-US" dirty="0"/>
            </a:br>
            <a:r>
              <a:rPr lang="ja-JP" altLang="en-US" dirty="0"/>
              <a:t>　　　前よりも、少しずつ残す量がへってきています。👈③</a:t>
            </a:r>
            <a:br>
              <a:rPr lang="ja-JP" altLang="en-US" dirty="0"/>
            </a:br>
            <a:r>
              <a:rPr lang="ja-JP" altLang="en-US" dirty="0"/>
              <a:t>　　　少しずつで大丈夫。一緒に、食べられる野菜をふやしていこうね。👈④」</a:t>
            </a:r>
          </a:p>
        </p:txBody>
      </p:sp>
      <p:sp>
        <p:nvSpPr>
          <p:cNvPr id="5" name="テキスト ボックス 4">
            <a:extLst>
              <a:ext uri="{FF2B5EF4-FFF2-40B4-BE49-F238E27FC236}">
                <a16:creationId xmlns:a16="http://schemas.microsoft.com/office/drawing/2014/main" id="{ADBDA5A7-378E-CEDF-FE76-C3DE5496FF93}"/>
              </a:ext>
            </a:extLst>
          </p:cNvPr>
          <p:cNvSpPr txBox="1"/>
          <p:nvPr/>
        </p:nvSpPr>
        <p:spPr>
          <a:xfrm>
            <a:off x="424542" y="3429000"/>
            <a:ext cx="11342915" cy="3416320"/>
          </a:xfrm>
          <a:prstGeom prst="rect">
            <a:avLst/>
          </a:prstGeom>
          <a:noFill/>
        </p:spPr>
        <p:txBody>
          <a:bodyPr wrap="square">
            <a:spAutoFit/>
          </a:bodyPr>
          <a:lstStyle/>
          <a:p>
            <a:pPr>
              <a:buNone/>
            </a:pPr>
            <a:r>
              <a:rPr lang="ja-JP" altLang="en-US" b="1" dirty="0"/>
              <a:t>栄養ケース</a:t>
            </a:r>
            <a:r>
              <a:rPr lang="en-US" altLang="ja-JP" b="1" dirty="0"/>
              <a:t>2</a:t>
            </a:r>
            <a:r>
              <a:rPr lang="ja-JP" altLang="en-US" b="1" dirty="0"/>
              <a:t>：朝ごはん調査カード</a:t>
            </a:r>
          </a:p>
          <a:p>
            <a:pPr>
              <a:buNone/>
            </a:pPr>
            <a:r>
              <a:rPr lang="ja-JP" altLang="en-US" dirty="0"/>
              <a:t>（児童の「朝食を食べたかどうか」のカードやアンケートにコメントするイメージ）</a:t>
            </a:r>
          </a:p>
          <a:p>
            <a:pPr>
              <a:buFont typeface="Arial" panose="020B0604020202020204" pitchFamily="34" charset="0"/>
              <a:buChar char="•"/>
            </a:pPr>
            <a:r>
              <a:rPr lang="ja-JP" altLang="en-US" dirty="0"/>
              <a:t>イマイチなコメント</a:t>
            </a:r>
            <a:br>
              <a:rPr lang="ja-JP" altLang="en-US" dirty="0"/>
            </a:br>
            <a:r>
              <a:rPr lang="ja-JP" altLang="en-US" dirty="0"/>
              <a:t>　→「朝ごはんを食べていません。きちんと食べましょう。」</a:t>
            </a:r>
          </a:p>
          <a:p>
            <a:pPr>
              <a:buFont typeface="Arial" panose="020B0604020202020204" pitchFamily="34" charset="0"/>
              <a:buChar char="•"/>
            </a:pPr>
            <a:r>
              <a:rPr lang="ja-JP" altLang="en-US" dirty="0"/>
              <a:t>問題点</a:t>
            </a:r>
            <a:br>
              <a:rPr lang="ja-JP" altLang="en-US" dirty="0"/>
            </a:br>
            <a:r>
              <a:rPr lang="ja-JP" altLang="en-US" dirty="0"/>
              <a:t>　・「ダメ出し」で終わっており、家庭の事情も考慮していない</a:t>
            </a:r>
            <a:br>
              <a:rPr lang="ja-JP" altLang="en-US" dirty="0"/>
            </a:br>
            <a:r>
              <a:rPr lang="ja-JP" altLang="en-US" dirty="0"/>
              <a:t>　・どう改善すればよいかが具体的でない</a:t>
            </a:r>
          </a:p>
          <a:p>
            <a:pPr>
              <a:buFont typeface="Arial" panose="020B0604020202020204" pitchFamily="34" charset="0"/>
              <a:buChar char="•"/>
            </a:pPr>
            <a:r>
              <a:rPr lang="ja-JP" altLang="en-US" dirty="0"/>
              <a:t>やる気が出るコメント例</a:t>
            </a:r>
            <a:br>
              <a:rPr lang="ja-JP" altLang="en-US" dirty="0"/>
            </a:br>
            <a:r>
              <a:rPr lang="ja-JP" altLang="en-US" dirty="0"/>
              <a:t>　→「お茶だけでも飲もうとしているところがえらいね。👈①</a:t>
            </a:r>
            <a:br>
              <a:rPr lang="ja-JP" altLang="en-US" dirty="0"/>
            </a:br>
            <a:r>
              <a:rPr lang="ja-JP" altLang="en-US" dirty="0"/>
              <a:t>　　　次は、一緒に食べられそうなおにぎりやパンを、前の日に家の人と相談してみよう。👈②</a:t>
            </a:r>
            <a:br>
              <a:rPr lang="ja-JP" altLang="en-US" dirty="0"/>
            </a:br>
            <a:r>
              <a:rPr lang="ja-JP" altLang="en-US" dirty="0"/>
              <a:t>　　　前の週よりも、朝に何か口にする日がふえてきています。👈③</a:t>
            </a:r>
            <a:br>
              <a:rPr lang="ja-JP" altLang="en-US" dirty="0"/>
            </a:br>
            <a:r>
              <a:rPr lang="ja-JP" altLang="en-US" dirty="0"/>
              <a:t>　　　むりのないところからで大丈夫。一緒に、元気が出る朝の習慣をつくっていこう。👈④」</a:t>
            </a:r>
          </a:p>
        </p:txBody>
      </p:sp>
    </p:spTree>
    <p:extLst>
      <p:ext uri="{BB962C8B-B14F-4D97-AF65-F5344CB8AC3E}">
        <p14:creationId xmlns:p14="http://schemas.microsoft.com/office/powerpoint/2010/main" val="2792854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7875E45F-8B06-3F86-632E-4B806B567CB4}"/>
              </a:ext>
            </a:extLst>
          </p:cNvPr>
          <p:cNvSpPr txBox="1"/>
          <p:nvPr/>
        </p:nvSpPr>
        <p:spPr>
          <a:xfrm>
            <a:off x="152400" y="92171"/>
            <a:ext cx="11114314" cy="3416320"/>
          </a:xfrm>
          <a:prstGeom prst="rect">
            <a:avLst/>
          </a:prstGeom>
          <a:noFill/>
        </p:spPr>
        <p:txBody>
          <a:bodyPr wrap="square">
            <a:spAutoFit/>
          </a:bodyPr>
          <a:lstStyle/>
          <a:p>
            <a:pPr>
              <a:buNone/>
            </a:pPr>
            <a:r>
              <a:rPr lang="ja-JP" altLang="en-US" b="1" dirty="0"/>
              <a:t>栄養ケース</a:t>
            </a:r>
            <a:r>
              <a:rPr lang="en-US" altLang="ja-JP" b="1" dirty="0"/>
              <a:t>3</a:t>
            </a:r>
            <a:r>
              <a:rPr lang="ja-JP" altLang="en-US" b="1" dirty="0"/>
              <a:t>：献立づくりワークシート（バランス）</a:t>
            </a:r>
          </a:p>
          <a:p>
            <a:pPr>
              <a:buNone/>
            </a:pPr>
            <a:r>
              <a:rPr lang="ja-JP" altLang="en-US" dirty="0"/>
              <a:t>（「自分で１日のメニューを考えよう」などの学習プリント）</a:t>
            </a:r>
          </a:p>
          <a:p>
            <a:pPr>
              <a:buFont typeface="Arial" panose="020B0604020202020204" pitchFamily="34" charset="0"/>
              <a:buChar char="•"/>
            </a:pPr>
            <a:r>
              <a:rPr lang="ja-JP" altLang="en-US" dirty="0"/>
              <a:t>イマイチなコメント</a:t>
            </a:r>
            <a:br>
              <a:rPr lang="ja-JP" altLang="en-US" dirty="0"/>
            </a:br>
            <a:r>
              <a:rPr lang="ja-JP" altLang="en-US" dirty="0"/>
              <a:t>　→「栄養バランスが悪いです。やり直しましょう。」</a:t>
            </a:r>
          </a:p>
          <a:p>
            <a:pPr>
              <a:buFont typeface="Arial" panose="020B0604020202020204" pitchFamily="34" charset="0"/>
              <a:buChar char="•"/>
            </a:pPr>
            <a:r>
              <a:rPr lang="ja-JP" altLang="en-US" dirty="0"/>
              <a:t>問題点</a:t>
            </a:r>
            <a:br>
              <a:rPr lang="ja-JP" altLang="en-US" dirty="0"/>
            </a:br>
            <a:r>
              <a:rPr lang="ja-JP" altLang="en-US" dirty="0"/>
              <a:t>　・本人なりの工夫が見えてこない</a:t>
            </a:r>
            <a:br>
              <a:rPr lang="ja-JP" altLang="en-US" dirty="0"/>
            </a:br>
            <a:r>
              <a:rPr lang="ja-JP" altLang="en-US" dirty="0"/>
              <a:t>・「悪い」の一言で終わり、どう直せば良いかが不明</a:t>
            </a:r>
          </a:p>
          <a:p>
            <a:pPr>
              <a:buFont typeface="Arial" panose="020B0604020202020204" pitchFamily="34" charset="0"/>
              <a:buChar char="•"/>
            </a:pPr>
            <a:r>
              <a:rPr lang="ja-JP" altLang="en-US" dirty="0"/>
              <a:t>やる気が出るコメント例</a:t>
            </a:r>
            <a:br>
              <a:rPr lang="ja-JP" altLang="en-US" dirty="0"/>
            </a:br>
            <a:r>
              <a:rPr lang="ja-JP" altLang="en-US" dirty="0"/>
              <a:t>　→「ごはん・みそ汁・魚と、主食・主菜をしっかり入れられているのがいいね。👈①</a:t>
            </a:r>
            <a:br>
              <a:rPr lang="ja-JP" altLang="en-US" dirty="0"/>
            </a:br>
            <a:r>
              <a:rPr lang="ja-JP" altLang="en-US" dirty="0"/>
              <a:t>　　　次は、色のついた野菜を一品だけ足してみよう。（例：にんじん、ブロッコリーなど）👈②</a:t>
            </a:r>
            <a:br>
              <a:rPr lang="ja-JP" altLang="en-US" dirty="0"/>
            </a:br>
            <a:r>
              <a:rPr lang="ja-JP" altLang="en-US" dirty="0"/>
              <a:t>　　　前回よりも、品数がふえてしっかりしたメニューになっています。👈③</a:t>
            </a:r>
            <a:br>
              <a:rPr lang="ja-JP" altLang="en-US" dirty="0"/>
            </a:br>
            <a:r>
              <a:rPr lang="ja-JP" altLang="en-US" dirty="0"/>
              <a:t>　　　少しずつ</a:t>
            </a:r>
            <a:r>
              <a:rPr lang="en-US" altLang="ja-JP" dirty="0"/>
              <a:t>『</a:t>
            </a:r>
            <a:r>
              <a:rPr lang="ja-JP" altLang="en-US" dirty="0"/>
              <a:t>野菜を１品足す</a:t>
            </a:r>
            <a:r>
              <a:rPr lang="en-US" altLang="ja-JP" dirty="0"/>
              <a:t>』</a:t>
            </a:r>
            <a:r>
              <a:rPr lang="ja-JP" altLang="en-US" dirty="0"/>
              <a:t>ことができれば、ぐんとバランスがよくなるよ。👈④」</a:t>
            </a:r>
          </a:p>
        </p:txBody>
      </p:sp>
      <p:sp>
        <p:nvSpPr>
          <p:cNvPr id="5" name="テキスト ボックス 4">
            <a:extLst>
              <a:ext uri="{FF2B5EF4-FFF2-40B4-BE49-F238E27FC236}">
                <a16:creationId xmlns:a16="http://schemas.microsoft.com/office/drawing/2014/main" id="{B52021BD-F7D5-BB8C-5995-CD44DE444CA9}"/>
              </a:ext>
            </a:extLst>
          </p:cNvPr>
          <p:cNvSpPr txBox="1"/>
          <p:nvPr/>
        </p:nvSpPr>
        <p:spPr>
          <a:xfrm>
            <a:off x="0" y="3429000"/>
            <a:ext cx="12409714" cy="3416320"/>
          </a:xfrm>
          <a:prstGeom prst="rect">
            <a:avLst/>
          </a:prstGeom>
          <a:noFill/>
        </p:spPr>
        <p:txBody>
          <a:bodyPr wrap="square">
            <a:spAutoFit/>
          </a:bodyPr>
          <a:lstStyle/>
          <a:p>
            <a:pPr>
              <a:buNone/>
            </a:pPr>
            <a:r>
              <a:rPr lang="ja-JP" altLang="en-US" b="1" dirty="0"/>
              <a:t>栄養ケース</a:t>
            </a:r>
            <a:r>
              <a:rPr lang="en-US" altLang="ja-JP" b="1" dirty="0"/>
              <a:t>4</a:t>
            </a:r>
            <a:r>
              <a:rPr lang="ja-JP" altLang="en-US" b="1" dirty="0"/>
              <a:t>：おやつ・飲み物の記録</a:t>
            </a:r>
          </a:p>
          <a:p>
            <a:pPr>
              <a:buNone/>
            </a:pPr>
            <a:r>
              <a:rPr lang="ja-JP" altLang="en-US" dirty="0"/>
              <a:t>（おやつやジュースの量を振り返るプリント）</a:t>
            </a:r>
          </a:p>
          <a:p>
            <a:pPr>
              <a:buFont typeface="Arial" panose="020B0604020202020204" pitchFamily="34" charset="0"/>
              <a:buChar char="•"/>
            </a:pPr>
            <a:r>
              <a:rPr lang="ja-JP" altLang="en-US" dirty="0"/>
              <a:t>イマイチなコメント</a:t>
            </a:r>
            <a:br>
              <a:rPr lang="ja-JP" altLang="en-US" dirty="0"/>
            </a:br>
            <a:r>
              <a:rPr lang="ja-JP" altLang="en-US" dirty="0"/>
              <a:t>　→「おやつを食べすぎです。やめましょう。」</a:t>
            </a:r>
          </a:p>
          <a:p>
            <a:pPr>
              <a:buFont typeface="Arial" panose="020B0604020202020204" pitchFamily="34" charset="0"/>
              <a:buChar char="•"/>
            </a:pPr>
            <a:r>
              <a:rPr lang="ja-JP" altLang="en-US" dirty="0"/>
              <a:t>問題点</a:t>
            </a:r>
            <a:br>
              <a:rPr lang="ja-JP" altLang="en-US" dirty="0"/>
            </a:br>
            <a:r>
              <a:rPr lang="ja-JP" altLang="en-US" dirty="0"/>
              <a:t>　・禁止だけで終わり、「どこまでなら</a:t>
            </a:r>
            <a:r>
              <a:rPr lang="en-US" altLang="ja-JP" dirty="0"/>
              <a:t>OK</a:t>
            </a:r>
            <a:r>
              <a:rPr lang="ja-JP" altLang="en-US" dirty="0"/>
              <a:t>か」が分からない</a:t>
            </a:r>
            <a:br>
              <a:rPr lang="ja-JP" altLang="en-US" dirty="0"/>
            </a:br>
            <a:r>
              <a:rPr lang="ja-JP" altLang="en-US" dirty="0"/>
              <a:t>　・がんばれているところを見ていない</a:t>
            </a:r>
          </a:p>
          <a:p>
            <a:pPr>
              <a:buFont typeface="Arial" panose="020B0604020202020204" pitchFamily="34" charset="0"/>
              <a:buChar char="•"/>
            </a:pPr>
            <a:r>
              <a:rPr lang="ja-JP" altLang="en-US" dirty="0"/>
              <a:t>やる気が出るコメント例</a:t>
            </a:r>
            <a:br>
              <a:rPr lang="ja-JP" altLang="en-US" dirty="0"/>
            </a:br>
            <a:r>
              <a:rPr lang="ja-JP" altLang="en-US" dirty="0"/>
              <a:t>　→「夜おそくのおかしをがまんできた日があるのがすばらしいです。👈①</a:t>
            </a:r>
            <a:br>
              <a:rPr lang="ja-JP" altLang="en-US" dirty="0"/>
            </a:br>
            <a:r>
              <a:rPr lang="ja-JP" altLang="en-US" dirty="0"/>
              <a:t>　　　次は、ジュースを飲む日を</a:t>
            </a:r>
            <a:r>
              <a:rPr lang="en-US" altLang="ja-JP" dirty="0"/>
              <a:t>『</a:t>
            </a:r>
            <a:r>
              <a:rPr lang="ja-JP" altLang="en-US" dirty="0"/>
              <a:t>週３回まで</a:t>
            </a:r>
            <a:r>
              <a:rPr lang="en-US" altLang="ja-JP" dirty="0"/>
              <a:t>』</a:t>
            </a:r>
            <a:r>
              <a:rPr lang="ja-JP" altLang="en-US" dirty="0"/>
              <a:t>にして、そのほかの日はお茶にしてみよう。👈②</a:t>
            </a:r>
            <a:br>
              <a:rPr lang="ja-JP" altLang="en-US" dirty="0"/>
            </a:br>
            <a:r>
              <a:rPr lang="ja-JP" altLang="en-US" dirty="0"/>
              <a:t>　　　前の週とくらべて、おやつの回数が少しへっています。👈③</a:t>
            </a:r>
            <a:br>
              <a:rPr lang="ja-JP" altLang="en-US" dirty="0"/>
            </a:br>
            <a:r>
              <a:rPr lang="ja-JP" altLang="en-US" dirty="0"/>
              <a:t>　　　がんばりはちゃんと積み上がっています。この調子で、一緒に健康的なおやつのとり方を考えていこう。👈④」</a:t>
            </a:r>
          </a:p>
        </p:txBody>
      </p:sp>
    </p:spTree>
    <p:extLst>
      <p:ext uri="{BB962C8B-B14F-4D97-AF65-F5344CB8AC3E}">
        <p14:creationId xmlns:p14="http://schemas.microsoft.com/office/powerpoint/2010/main" val="3221037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99BC8-FB36-5819-B75E-7822FE76C992}"/>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6107422-2E14-0BD8-A749-B8F2AE8934F3}"/>
              </a:ext>
            </a:extLst>
          </p:cNvPr>
          <p:cNvSpPr txBox="1"/>
          <p:nvPr/>
        </p:nvSpPr>
        <p:spPr>
          <a:xfrm>
            <a:off x="228600" y="317250"/>
            <a:ext cx="6096000" cy="1200329"/>
          </a:xfrm>
          <a:prstGeom prst="rect">
            <a:avLst/>
          </a:prstGeom>
          <a:noFill/>
        </p:spPr>
        <p:txBody>
          <a:bodyPr wrap="square">
            <a:spAutoFit/>
          </a:bodyPr>
          <a:lstStyle/>
          <a:p>
            <a:pPr>
              <a:buNone/>
            </a:pPr>
            <a:r>
              <a:rPr lang="en-US" altLang="ja-JP" b="1" dirty="0"/>
              <a:t>【</a:t>
            </a:r>
            <a:r>
              <a:rPr lang="ja-JP" altLang="en-US" b="1" dirty="0"/>
              <a:t>練習１</a:t>
            </a:r>
            <a:r>
              <a:rPr lang="en-US" altLang="ja-JP" b="1" dirty="0"/>
              <a:t>】</a:t>
            </a:r>
            <a:r>
              <a:rPr lang="ja-JP" altLang="en-US" b="1" dirty="0"/>
              <a:t>小テスト（国語）</a:t>
            </a:r>
          </a:p>
          <a:p>
            <a:pPr>
              <a:buNone/>
            </a:pPr>
            <a:r>
              <a:rPr lang="ja-JP" altLang="en-US" dirty="0"/>
              <a:t>小テストのあと、先生がつけたコメントです。</a:t>
            </a:r>
          </a:p>
          <a:p>
            <a:pPr>
              <a:buNone/>
            </a:pPr>
            <a:r>
              <a:rPr lang="ja-JP" altLang="en-US" dirty="0"/>
              <a:t>（イマイチなコメント）</a:t>
            </a:r>
          </a:p>
          <a:p>
            <a:pPr>
              <a:buNone/>
            </a:pPr>
            <a:r>
              <a:rPr lang="ja-JP" altLang="en-US" dirty="0"/>
              <a:t>「もっと勉強してきましょう。」</a:t>
            </a:r>
          </a:p>
        </p:txBody>
      </p:sp>
      <p:sp>
        <p:nvSpPr>
          <p:cNvPr id="7" name="テキスト ボックス 6">
            <a:extLst>
              <a:ext uri="{FF2B5EF4-FFF2-40B4-BE49-F238E27FC236}">
                <a16:creationId xmlns:a16="http://schemas.microsoft.com/office/drawing/2014/main" id="{347C34B9-00B7-5BD2-B8DC-5DB4FF0C6F26}"/>
              </a:ext>
            </a:extLst>
          </p:cNvPr>
          <p:cNvSpPr txBox="1"/>
          <p:nvPr/>
        </p:nvSpPr>
        <p:spPr>
          <a:xfrm>
            <a:off x="228600" y="1873906"/>
            <a:ext cx="6096000" cy="1200329"/>
          </a:xfrm>
          <a:prstGeom prst="rect">
            <a:avLst/>
          </a:prstGeom>
          <a:noFill/>
        </p:spPr>
        <p:txBody>
          <a:bodyPr wrap="square">
            <a:spAutoFit/>
          </a:bodyPr>
          <a:lstStyle/>
          <a:p>
            <a:pPr>
              <a:buNone/>
            </a:pPr>
            <a:r>
              <a:rPr lang="en-US" altLang="ja-JP" b="1" dirty="0"/>
              <a:t>【</a:t>
            </a:r>
            <a:r>
              <a:rPr lang="ja-JP" altLang="en-US" b="1" dirty="0"/>
              <a:t>練習２</a:t>
            </a:r>
            <a:r>
              <a:rPr lang="en-US" altLang="ja-JP" b="1" dirty="0"/>
              <a:t>】</a:t>
            </a:r>
            <a:r>
              <a:rPr lang="ja-JP" altLang="en-US" b="1" dirty="0"/>
              <a:t>作文</a:t>
            </a:r>
          </a:p>
          <a:p>
            <a:pPr>
              <a:buNone/>
            </a:pPr>
            <a:r>
              <a:rPr lang="ja-JP" altLang="en-US" dirty="0"/>
              <a:t>作文を提出した子へのコメントです。</a:t>
            </a:r>
          </a:p>
          <a:p>
            <a:pPr>
              <a:buNone/>
            </a:pPr>
            <a:r>
              <a:rPr lang="ja-JP" altLang="en-US" dirty="0"/>
              <a:t>（イマイチなコメント）</a:t>
            </a:r>
          </a:p>
          <a:p>
            <a:pPr>
              <a:buNone/>
            </a:pPr>
            <a:r>
              <a:rPr lang="ja-JP" altLang="en-US" dirty="0"/>
              <a:t>「文章がたりません。もっと書きましょう。」</a:t>
            </a:r>
          </a:p>
        </p:txBody>
      </p:sp>
      <p:sp>
        <p:nvSpPr>
          <p:cNvPr id="8" name="正方形/長方形 7">
            <a:extLst>
              <a:ext uri="{FF2B5EF4-FFF2-40B4-BE49-F238E27FC236}">
                <a16:creationId xmlns:a16="http://schemas.microsoft.com/office/drawing/2014/main" id="{4D4D0625-491E-1857-9332-F48BF8747570}"/>
              </a:ext>
            </a:extLst>
          </p:cNvPr>
          <p:cNvSpPr/>
          <p:nvPr/>
        </p:nvSpPr>
        <p:spPr>
          <a:xfrm>
            <a:off x="6498771" y="317250"/>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9DF076DD-2381-091D-3503-B7089DB40FB1}"/>
              </a:ext>
            </a:extLst>
          </p:cNvPr>
          <p:cNvSpPr/>
          <p:nvPr/>
        </p:nvSpPr>
        <p:spPr>
          <a:xfrm>
            <a:off x="6498769" y="1951672"/>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5D9CCC39-CE8C-0E4C-C211-4F4D51970D14}"/>
              </a:ext>
            </a:extLst>
          </p:cNvPr>
          <p:cNvSpPr/>
          <p:nvPr/>
        </p:nvSpPr>
        <p:spPr>
          <a:xfrm>
            <a:off x="6498769" y="3587659"/>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048077D8-C66F-4148-9E85-50C9923BF8F3}"/>
              </a:ext>
            </a:extLst>
          </p:cNvPr>
          <p:cNvSpPr/>
          <p:nvPr/>
        </p:nvSpPr>
        <p:spPr>
          <a:xfrm>
            <a:off x="6498769" y="5223646"/>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B93CD9DA-5D75-CA48-105A-90FF40F6B4E9}"/>
              </a:ext>
            </a:extLst>
          </p:cNvPr>
          <p:cNvSpPr txBox="1"/>
          <p:nvPr/>
        </p:nvSpPr>
        <p:spPr>
          <a:xfrm>
            <a:off x="228600" y="3506767"/>
            <a:ext cx="6096000" cy="1200329"/>
          </a:xfrm>
          <a:prstGeom prst="rect">
            <a:avLst/>
          </a:prstGeom>
          <a:noFill/>
        </p:spPr>
        <p:txBody>
          <a:bodyPr wrap="square">
            <a:spAutoFit/>
          </a:bodyPr>
          <a:lstStyle/>
          <a:p>
            <a:pPr>
              <a:buNone/>
            </a:pPr>
            <a:r>
              <a:rPr lang="en-US" altLang="ja-JP" b="1" dirty="0"/>
              <a:t>【</a:t>
            </a:r>
            <a:r>
              <a:rPr lang="ja-JP" altLang="en-US" b="1" dirty="0"/>
              <a:t>練習３</a:t>
            </a:r>
            <a:r>
              <a:rPr lang="en-US" altLang="ja-JP" b="1" dirty="0"/>
              <a:t>】</a:t>
            </a:r>
            <a:r>
              <a:rPr lang="ja-JP" altLang="en-US" b="1" dirty="0"/>
              <a:t>数学テスト</a:t>
            </a:r>
          </a:p>
          <a:p>
            <a:pPr>
              <a:buNone/>
            </a:pPr>
            <a:r>
              <a:rPr lang="ja-JP" altLang="en-US" dirty="0"/>
              <a:t>計算テストのあとです。</a:t>
            </a:r>
          </a:p>
          <a:p>
            <a:pPr>
              <a:buNone/>
            </a:pPr>
            <a:r>
              <a:rPr lang="ja-JP" altLang="en-US" dirty="0"/>
              <a:t>（イマイチなコメント）</a:t>
            </a:r>
          </a:p>
          <a:p>
            <a:pPr>
              <a:buNone/>
            </a:pPr>
            <a:r>
              <a:rPr lang="ja-JP" altLang="en-US" dirty="0"/>
              <a:t>「ケアレスミスが多いです。気をつけましょう。」</a:t>
            </a:r>
          </a:p>
        </p:txBody>
      </p:sp>
      <p:sp>
        <p:nvSpPr>
          <p:cNvPr id="10" name="テキスト ボックス 9">
            <a:extLst>
              <a:ext uri="{FF2B5EF4-FFF2-40B4-BE49-F238E27FC236}">
                <a16:creationId xmlns:a16="http://schemas.microsoft.com/office/drawing/2014/main" id="{9F208BBA-4F29-FE8C-EFE0-ED24F4DCA4C7}"/>
              </a:ext>
            </a:extLst>
          </p:cNvPr>
          <p:cNvSpPr txBox="1"/>
          <p:nvPr/>
        </p:nvSpPr>
        <p:spPr>
          <a:xfrm>
            <a:off x="228600" y="5139628"/>
            <a:ext cx="6096000" cy="1200329"/>
          </a:xfrm>
          <a:prstGeom prst="rect">
            <a:avLst/>
          </a:prstGeom>
          <a:noFill/>
        </p:spPr>
        <p:txBody>
          <a:bodyPr wrap="square">
            <a:spAutoFit/>
          </a:bodyPr>
          <a:lstStyle/>
          <a:p>
            <a:pPr>
              <a:buNone/>
            </a:pPr>
            <a:r>
              <a:rPr lang="en-US" altLang="ja-JP" b="1" dirty="0"/>
              <a:t>【</a:t>
            </a:r>
            <a:r>
              <a:rPr lang="ja-JP" altLang="en-US" b="1" dirty="0"/>
              <a:t>練習４</a:t>
            </a:r>
            <a:r>
              <a:rPr lang="en-US" altLang="ja-JP" b="1" dirty="0"/>
              <a:t>】</a:t>
            </a:r>
            <a:r>
              <a:rPr lang="ja-JP" altLang="en-US" b="1" dirty="0"/>
              <a:t>発表</a:t>
            </a:r>
          </a:p>
          <a:p>
            <a:pPr>
              <a:buNone/>
            </a:pPr>
            <a:r>
              <a:rPr lang="ja-JP" altLang="en-US" dirty="0"/>
              <a:t>前で発表した子へのコメントです。</a:t>
            </a:r>
          </a:p>
          <a:p>
            <a:pPr>
              <a:buNone/>
            </a:pPr>
            <a:r>
              <a:rPr lang="ja-JP" altLang="en-US" dirty="0"/>
              <a:t>（イマイチなコメント）</a:t>
            </a:r>
          </a:p>
          <a:p>
            <a:pPr>
              <a:buNone/>
            </a:pPr>
            <a:r>
              <a:rPr lang="ja-JP" altLang="en-US" dirty="0"/>
              <a:t>「声が小さいです。もっと大きな声で話しましょう。」</a:t>
            </a:r>
          </a:p>
        </p:txBody>
      </p:sp>
    </p:spTree>
    <p:extLst>
      <p:ext uri="{BB962C8B-B14F-4D97-AF65-F5344CB8AC3E}">
        <p14:creationId xmlns:p14="http://schemas.microsoft.com/office/powerpoint/2010/main" val="3490574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83FC4-AEEC-4648-381B-1886AACA2136}"/>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63EE409B-1E9A-44C9-5EB2-1E1D1C53F876}"/>
              </a:ext>
            </a:extLst>
          </p:cNvPr>
          <p:cNvSpPr/>
          <p:nvPr/>
        </p:nvSpPr>
        <p:spPr>
          <a:xfrm>
            <a:off x="6705598" y="281692"/>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586B3EFF-6149-2D64-1215-5872071EE787}"/>
              </a:ext>
            </a:extLst>
          </p:cNvPr>
          <p:cNvSpPr/>
          <p:nvPr/>
        </p:nvSpPr>
        <p:spPr>
          <a:xfrm>
            <a:off x="6705597" y="1861433"/>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4EB00F7-122A-502E-AEAB-2E3A0CCE7259}"/>
              </a:ext>
            </a:extLst>
          </p:cNvPr>
          <p:cNvSpPr txBox="1"/>
          <p:nvPr/>
        </p:nvSpPr>
        <p:spPr>
          <a:xfrm>
            <a:off x="174172" y="291014"/>
            <a:ext cx="6096000" cy="923330"/>
          </a:xfrm>
          <a:prstGeom prst="rect">
            <a:avLst/>
          </a:prstGeom>
          <a:noFill/>
        </p:spPr>
        <p:txBody>
          <a:bodyPr wrap="square">
            <a:spAutoFit/>
          </a:bodyPr>
          <a:lstStyle/>
          <a:p>
            <a:pPr>
              <a:buNone/>
            </a:pPr>
            <a:r>
              <a:rPr lang="en-US" altLang="ja-JP" b="1" dirty="0"/>
              <a:t>【</a:t>
            </a:r>
            <a:r>
              <a:rPr lang="ja-JP" altLang="en-US" b="1" dirty="0"/>
              <a:t>国語 練習１</a:t>
            </a:r>
            <a:r>
              <a:rPr lang="en-US" altLang="ja-JP" b="1" dirty="0"/>
              <a:t>】</a:t>
            </a:r>
            <a:r>
              <a:rPr lang="ja-JP" altLang="en-US" b="1" dirty="0"/>
              <a:t>読解テスト</a:t>
            </a:r>
          </a:p>
          <a:p>
            <a:pPr>
              <a:buNone/>
            </a:pPr>
            <a:r>
              <a:rPr lang="ja-JP" altLang="en-US" dirty="0"/>
              <a:t>（イマイチなコメント）</a:t>
            </a:r>
          </a:p>
          <a:p>
            <a:pPr>
              <a:buNone/>
            </a:pPr>
            <a:r>
              <a:rPr lang="ja-JP" altLang="en-US" dirty="0"/>
              <a:t>「ちゃんと本文を読んでいません。」</a:t>
            </a:r>
          </a:p>
        </p:txBody>
      </p:sp>
      <p:sp>
        <p:nvSpPr>
          <p:cNvPr id="7" name="テキスト ボックス 6">
            <a:extLst>
              <a:ext uri="{FF2B5EF4-FFF2-40B4-BE49-F238E27FC236}">
                <a16:creationId xmlns:a16="http://schemas.microsoft.com/office/drawing/2014/main" id="{B895BC8C-2B9D-0533-0E04-5A82A4B1D885}"/>
              </a:ext>
            </a:extLst>
          </p:cNvPr>
          <p:cNvSpPr txBox="1"/>
          <p:nvPr/>
        </p:nvSpPr>
        <p:spPr>
          <a:xfrm>
            <a:off x="174172" y="1614214"/>
            <a:ext cx="6096000" cy="1200329"/>
          </a:xfrm>
          <a:prstGeom prst="rect">
            <a:avLst/>
          </a:prstGeom>
          <a:noFill/>
        </p:spPr>
        <p:txBody>
          <a:bodyPr wrap="square">
            <a:spAutoFit/>
          </a:bodyPr>
          <a:lstStyle/>
          <a:p>
            <a:pPr>
              <a:buNone/>
            </a:pPr>
            <a:r>
              <a:rPr lang="en-US" altLang="ja-JP" b="1" dirty="0"/>
              <a:t>【</a:t>
            </a:r>
            <a:r>
              <a:rPr lang="ja-JP" altLang="en-US" b="1" dirty="0"/>
              <a:t>国語 練習２</a:t>
            </a:r>
            <a:r>
              <a:rPr lang="en-US" altLang="ja-JP" b="1" dirty="0"/>
              <a:t>】</a:t>
            </a:r>
            <a:r>
              <a:rPr lang="ja-JP" altLang="en-US" b="1" dirty="0"/>
              <a:t>感想文</a:t>
            </a:r>
          </a:p>
          <a:p>
            <a:pPr>
              <a:buNone/>
            </a:pPr>
            <a:r>
              <a:rPr lang="ja-JP" altLang="en-US" dirty="0"/>
              <a:t>（イマイチなコメント）</a:t>
            </a:r>
          </a:p>
          <a:p>
            <a:pPr>
              <a:buNone/>
            </a:pPr>
            <a:r>
              <a:rPr lang="ja-JP" altLang="en-US" dirty="0"/>
              <a:t>「感想になっていません。あらすじを書かないように。」</a:t>
            </a:r>
          </a:p>
        </p:txBody>
      </p:sp>
      <p:sp>
        <p:nvSpPr>
          <p:cNvPr id="11" name="正方形/長方形 10">
            <a:extLst>
              <a:ext uri="{FF2B5EF4-FFF2-40B4-BE49-F238E27FC236}">
                <a16:creationId xmlns:a16="http://schemas.microsoft.com/office/drawing/2014/main" id="{7C3B7E5D-D9FB-570B-4471-E207AE9969E8}"/>
              </a:ext>
            </a:extLst>
          </p:cNvPr>
          <p:cNvSpPr/>
          <p:nvPr/>
        </p:nvSpPr>
        <p:spPr>
          <a:xfrm>
            <a:off x="6705597" y="3477053"/>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684937FD-8FA0-5E6D-9A0E-A1BB1C5424D6}"/>
              </a:ext>
            </a:extLst>
          </p:cNvPr>
          <p:cNvSpPr/>
          <p:nvPr/>
        </p:nvSpPr>
        <p:spPr>
          <a:xfrm>
            <a:off x="6868886" y="5098980"/>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7EEAF6D1-C509-9A0B-D74B-A9D8D6E949EC}"/>
              </a:ext>
            </a:extLst>
          </p:cNvPr>
          <p:cNvSpPr txBox="1"/>
          <p:nvPr/>
        </p:nvSpPr>
        <p:spPr>
          <a:xfrm>
            <a:off x="174172" y="3584415"/>
            <a:ext cx="6096000" cy="923330"/>
          </a:xfrm>
          <a:prstGeom prst="rect">
            <a:avLst/>
          </a:prstGeom>
          <a:noFill/>
        </p:spPr>
        <p:txBody>
          <a:bodyPr wrap="square">
            <a:spAutoFit/>
          </a:bodyPr>
          <a:lstStyle/>
          <a:p>
            <a:pPr>
              <a:buNone/>
            </a:pPr>
            <a:r>
              <a:rPr lang="en-US" altLang="ja-JP" b="1" dirty="0"/>
              <a:t>【</a:t>
            </a:r>
            <a:r>
              <a:rPr lang="ja-JP" altLang="en-US" b="1" dirty="0"/>
              <a:t>国語 練習３</a:t>
            </a:r>
            <a:r>
              <a:rPr lang="en-US" altLang="ja-JP" b="1" dirty="0"/>
              <a:t>】</a:t>
            </a:r>
            <a:r>
              <a:rPr lang="ja-JP" altLang="en-US" b="1" dirty="0"/>
              <a:t>漢字・文法テスト</a:t>
            </a:r>
          </a:p>
          <a:p>
            <a:pPr>
              <a:buNone/>
            </a:pPr>
            <a:r>
              <a:rPr lang="ja-JP" altLang="en-US" dirty="0"/>
              <a:t>（イマイチなコメント）</a:t>
            </a:r>
          </a:p>
          <a:p>
            <a:pPr>
              <a:buNone/>
            </a:pPr>
            <a:r>
              <a:rPr lang="ja-JP" altLang="en-US" dirty="0"/>
              <a:t>「漢字のミスが多すぎます。もっと練習しましょう。」</a:t>
            </a:r>
          </a:p>
        </p:txBody>
      </p:sp>
      <p:sp>
        <p:nvSpPr>
          <p:cNvPr id="14" name="テキスト ボックス 13">
            <a:extLst>
              <a:ext uri="{FF2B5EF4-FFF2-40B4-BE49-F238E27FC236}">
                <a16:creationId xmlns:a16="http://schemas.microsoft.com/office/drawing/2014/main" id="{A7A98CD1-907C-B962-B61F-558BD9E63B5A}"/>
              </a:ext>
            </a:extLst>
          </p:cNvPr>
          <p:cNvSpPr txBox="1"/>
          <p:nvPr/>
        </p:nvSpPr>
        <p:spPr>
          <a:xfrm>
            <a:off x="174172" y="5173454"/>
            <a:ext cx="6096000" cy="923330"/>
          </a:xfrm>
          <a:prstGeom prst="rect">
            <a:avLst/>
          </a:prstGeom>
          <a:noFill/>
        </p:spPr>
        <p:txBody>
          <a:bodyPr wrap="square">
            <a:spAutoFit/>
          </a:bodyPr>
          <a:lstStyle/>
          <a:p>
            <a:pPr>
              <a:buNone/>
            </a:pPr>
            <a:r>
              <a:rPr lang="en-US" altLang="ja-JP" b="1" dirty="0"/>
              <a:t>【</a:t>
            </a:r>
            <a:r>
              <a:rPr lang="ja-JP" altLang="en-US" b="1" dirty="0"/>
              <a:t>国語 練習４</a:t>
            </a:r>
            <a:r>
              <a:rPr lang="en-US" altLang="ja-JP" b="1" dirty="0"/>
              <a:t>】</a:t>
            </a:r>
            <a:r>
              <a:rPr lang="ja-JP" altLang="en-US" b="1" dirty="0"/>
              <a:t>音読</a:t>
            </a:r>
          </a:p>
          <a:p>
            <a:pPr>
              <a:buNone/>
            </a:pPr>
            <a:r>
              <a:rPr lang="ja-JP" altLang="en-US" dirty="0"/>
              <a:t>（イマイチなコメント）</a:t>
            </a:r>
          </a:p>
          <a:p>
            <a:pPr>
              <a:buNone/>
            </a:pPr>
            <a:r>
              <a:rPr lang="ja-JP" altLang="en-US" dirty="0"/>
              <a:t>「棒読みです。もっと感情をこめて読みましょう。」</a:t>
            </a:r>
          </a:p>
        </p:txBody>
      </p:sp>
    </p:spTree>
    <p:extLst>
      <p:ext uri="{BB962C8B-B14F-4D97-AF65-F5344CB8AC3E}">
        <p14:creationId xmlns:p14="http://schemas.microsoft.com/office/powerpoint/2010/main" val="4051763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F1ABB-67F4-A43B-8DE0-EB6F389F8516}"/>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37194783-5923-5FF2-8172-0BD90FB0DC75}"/>
              </a:ext>
            </a:extLst>
          </p:cNvPr>
          <p:cNvSpPr/>
          <p:nvPr/>
        </p:nvSpPr>
        <p:spPr>
          <a:xfrm>
            <a:off x="6705598" y="275385"/>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50AAC9E2-00AB-739B-D3F6-C7BC9C409E62}"/>
              </a:ext>
            </a:extLst>
          </p:cNvPr>
          <p:cNvSpPr/>
          <p:nvPr/>
        </p:nvSpPr>
        <p:spPr>
          <a:xfrm>
            <a:off x="6705598" y="1951672"/>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7D0E7F3-ABB3-4C49-6EB6-66BCE30BCF6D}"/>
              </a:ext>
            </a:extLst>
          </p:cNvPr>
          <p:cNvSpPr txBox="1"/>
          <p:nvPr/>
        </p:nvSpPr>
        <p:spPr>
          <a:xfrm>
            <a:off x="130629" y="245905"/>
            <a:ext cx="6096000" cy="923330"/>
          </a:xfrm>
          <a:prstGeom prst="rect">
            <a:avLst/>
          </a:prstGeom>
          <a:noFill/>
        </p:spPr>
        <p:txBody>
          <a:bodyPr wrap="square">
            <a:spAutoFit/>
          </a:bodyPr>
          <a:lstStyle/>
          <a:p>
            <a:pPr>
              <a:buNone/>
            </a:pPr>
            <a:r>
              <a:rPr lang="en-US" altLang="ja-JP" b="1" dirty="0"/>
              <a:t>【</a:t>
            </a:r>
            <a:r>
              <a:rPr lang="ja-JP" altLang="en-US" b="1" dirty="0"/>
              <a:t>家庭科 練習１</a:t>
            </a:r>
            <a:r>
              <a:rPr lang="en-US" altLang="ja-JP" b="1" dirty="0"/>
              <a:t>】</a:t>
            </a:r>
            <a:r>
              <a:rPr lang="ja-JP" altLang="en-US" b="1" dirty="0"/>
              <a:t>調理実習（手際）</a:t>
            </a:r>
          </a:p>
          <a:p>
            <a:pPr>
              <a:buNone/>
            </a:pPr>
            <a:r>
              <a:rPr lang="ja-JP" altLang="en-US" dirty="0"/>
              <a:t>（イマイチなコメント）</a:t>
            </a:r>
          </a:p>
          <a:p>
            <a:pPr>
              <a:buNone/>
            </a:pPr>
            <a:r>
              <a:rPr lang="ja-JP" altLang="en-US" dirty="0"/>
              <a:t>「手際が悪いです。もっとてきぱき動きましょう。」</a:t>
            </a:r>
          </a:p>
        </p:txBody>
      </p:sp>
      <p:sp>
        <p:nvSpPr>
          <p:cNvPr id="7" name="テキスト ボックス 6">
            <a:extLst>
              <a:ext uri="{FF2B5EF4-FFF2-40B4-BE49-F238E27FC236}">
                <a16:creationId xmlns:a16="http://schemas.microsoft.com/office/drawing/2014/main" id="{8892E51B-312D-5773-F771-A2FDB2ED3C7A}"/>
              </a:ext>
            </a:extLst>
          </p:cNvPr>
          <p:cNvSpPr txBox="1"/>
          <p:nvPr/>
        </p:nvSpPr>
        <p:spPr>
          <a:xfrm>
            <a:off x="261257" y="1752713"/>
            <a:ext cx="6096000" cy="923330"/>
          </a:xfrm>
          <a:prstGeom prst="rect">
            <a:avLst/>
          </a:prstGeom>
          <a:noFill/>
        </p:spPr>
        <p:txBody>
          <a:bodyPr wrap="square">
            <a:spAutoFit/>
          </a:bodyPr>
          <a:lstStyle/>
          <a:p>
            <a:pPr>
              <a:buNone/>
            </a:pPr>
            <a:r>
              <a:rPr lang="en-US" altLang="ja-JP" b="1" dirty="0"/>
              <a:t>【</a:t>
            </a:r>
            <a:r>
              <a:rPr lang="ja-JP" altLang="en-US" b="1" dirty="0"/>
              <a:t>家庭科 練習２</a:t>
            </a:r>
            <a:r>
              <a:rPr lang="en-US" altLang="ja-JP" b="1" dirty="0"/>
              <a:t>】</a:t>
            </a:r>
            <a:r>
              <a:rPr lang="ja-JP" altLang="en-US" b="1" dirty="0"/>
              <a:t>調理実習（味つけ）</a:t>
            </a:r>
          </a:p>
          <a:p>
            <a:pPr>
              <a:buNone/>
            </a:pPr>
            <a:r>
              <a:rPr lang="ja-JP" altLang="en-US" dirty="0"/>
              <a:t>（イマイチなコメント）</a:t>
            </a:r>
          </a:p>
          <a:p>
            <a:pPr>
              <a:buNone/>
            </a:pPr>
            <a:r>
              <a:rPr lang="ja-JP" altLang="en-US" dirty="0"/>
              <a:t>「味がうすいです。もっとちゃんと味見しましょう。」</a:t>
            </a:r>
          </a:p>
        </p:txBody>
      </p:sp>
      <p:sp>
        <p:nvSpPr>
          <p:cNvPr id="10" name="正方形/長方形 9">
            <a:extLst>
              <a:ext uri="{FF2B5EF4-FFF2-40B4-BE49-F238E27FC236}">
                <a16:creationId xmlns:a16="http://schemas.microsoft.com/office/drawing/2014/main" id="{BD125749-CF59-A4AF-92A5-9EFD1242080A}"/>
              </a:ext>
            </a:extLst>
          </p:cNvPr>
          <p:cNvSpPr/>
          <p:nvPr/>
        </p:nvSpPr>
        <p:spPr>
          <a:xfrm>
            <a:off x="6705598" y="3627960"/>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5840E73D-BF16-1634-D618-D063DA34C431}"/>
              </a:ext>
            </a:extLst>
          </p:cNvPr>
          <p:cNvSpPr/>
          <p:nvPr/>
        </p:nvSpPr>
        <p:spPr>
          <a:xfrm>
            <a:off x="6814454" y="5302910"/>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606D22A5-683A-5ED4-2A4C-F089B0F567FB}"/>
              </a:ext>
            </a:extLst>
          </p:cNvPr>
          <p:cNvSpPr txBox="1"/>
          <p:nvPr/>
        </p:nvSpPr>
        <p:spPr>
          <a:xfrm>
            <a:off x="391884" y="3627960"/>
            <a:ext cx="6096000" cy="1200329"/>
          </a:xfrm>
          <a:prstGeom prst="rect">
            <a:avLst/>
          </a:prstGeom>
          <a:noFill/>
        </p:spPr>
        <p:txBody>
          <a:bodyPr wrap="square">
            <a:spAutoFit/>
          </a:bodyPr>
          <a:lstStyle/>
          <a:p>
            <a:pPr>
              <a:buNone/>
            </a:pPr>
            <a:r>
              <a:rPr lang="en-US" altLang="ja-JP" b="1" dirty="0"/>
              <a:t>【</a:t>
            </a:r>
            <a:r>
              <a:rPr lang="ja-JP" altLang="en-US" b="1" dirty="0"/>
              <a:t>家庭科 練習３</a:t>
            </a:r>
            <a:r>
              <a:rPr lang="en-US" altLang="ja-JP" b="1" dirty="0"/>
              <a:t>】</a:t>
            </a:r>
            <a:r>
              <a:rPr lang="ja-JP" altLang="en-US" b="1" dirty="0"/>
              <a:t>裁縫</a:t>
            </a:r>
          </a:p>
          <a:p>
            <a:pPr>
              <a:buNone/>
            </a:pPr>
            <a:r>
              <a:rPr lang="ja-JP" altLang="en-US" dirty="0"/>
              <a:t>（イマイチなコメント）</a:t>
            </a:r>
          </a:p>
          <a:p>
            <a:pPr>
              <a:buNone/>
            </a:pPr>
            <a:r>
              <a:rPr lang="ja-JP" altLang="en-US" dirty="0"/>
              <a:t>「縫い目が曲がっています。もっときれいに縫いましょう。」</a:t>
            </a:r>
          </a:p>
        </p:txBody>
      </p:sp>
      <p:sp>
        <p:nvSpPr>
          <p:cNvPr id="14" name="テキスト ボックス 13">
            <a:extLst>
              <a:ext uri="{FF2B5EF4-FFF2-40B4-BE49-F238E27FC236}">
                <a16:creationId xmlns:a16="http://schemas.microsoft.com/office/drawing/2014/main" id="{8365E79E-C55F-4132-8725-807351FC4CF0}"/>
              </a:ext>
            </a:extLst>
          </p:cNvPr>
          <p:cNvSpPr txBox="1"/>
          <p:nvPr/>
        </p:nvSpPr>
        <p:spPr>
          <a:xfrm>
            <a:off x="261257" y="5302910"/>
            <a:ext cx="6096000" cy="923330"/>
          </a:xfrm>
          <a:prstGeom prst="rect">
            <a:avLst/>
          </a:prstGeom>
          <a:noFill/>
        </p:spPr>
        <p:txBody>
          <a:bodyPr wrap="square">
            <a:spAutoFit/>
          </a:bodyPr>
          <a:lstStyle/>
          <a:p>
            <a:pPr>
              <a:buNone/>
            </a:pPr>
            <a:r>
              <a:rPr lang="en-US" altLang="ja-JP" b="1" dirty="0"/>
              <a:t>【</a:t>
            </a:r>
            <a:r>
              <a:rPr lang="ja-JP" altLang="en-US" b="1" dirty="0"/>
              <a:t>家庭科 練習４</a:t>
            </a:r>
            <a:r>
              <a:rPr lang="en-US" altLang="ja-JP" b="1" dirty="0"/>
              <a:t>】</a:t>
            </a:r>
            <a:r>
              <a:rPr lang="ja-JP" altLang="en-US" b="1" dirty="0"/>
              <a:t>レポート・ふりかえり</a:t>
            </a:r>
          </a:p>
          <a:p>
            <a:pPr>
              <a:buNone/>
            </a:pPr>
            <a:r>
              <a:rPr lang="ja-JP" altLang="en-US" dirty="0"/>
              <a:t>（イマイチなコメント）</a:t>
            </a:r>
          </a:p>
          <a:p>
            <a:pPr>
              <a:buNone/>
            </a:pPr>
            <a:r>
              <a:rPr lang="ja-JP" altLang="en-US" dirty="0"/>
              <a:t>「もっとていねいに書きましょう。考えが浅いです。」</a:t>
            </a:r>
          </a:p>
        </p:txBody>
      </p:sp>
    </p:spTree>
    <p:extLst>
      <p:ext uri="{BB962C8B-B14F-4D97-AF65-F5344CB8AC3E}">
        <p14:creationId xmlns:p14="http://schemas.microsoft.com/office/powerpoint/2010/main" val="132148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1AAA356-BE77-A53C-A510-017163385CDE}"/>
              </a:ext>
            </a:extLst>
          </p:cNvPr>
          <p:cNvSpPr txBox="1"/>
          <p:nvPr/>
        </p:nvSpPr>
        <p:spPr>
          <a:xfrm>
            <a:off x="217713" y="198192"/>
            <a:ext cx="6096000" cy="369332"/>
          </a:xfrm>
          <a:prstGeom prst="rect">
            <a:avLst/>
          </a:prstGeom>
          <a:noFill/>
        </p:spPr>
        <p:txBody>
          <a:bodyPr wrap="square">
            <a:spAutoFit/>
          </a:bodyPr>
          <a:lstStyle/>
          <a:p>
            <a:r>
              <a:rPr lang="en-US" altLang="ja-JP" b="1" dirty="0"/>
              <a:t>【</a:t>
            </a:r>
            <a:r>
              <a:rPr lang="ja-JP" altLang="en-US" b="1" dirty="0"/>
              <a:t>やる気が出るコメントの４つのポイント</a:t>
            </a:r>
            <a:r>
              <a:rPr lang="en-US" altLang="ja-JP" b="1" dirty="0"/>
              <a:t>】</a:t>
            </a:r>
            <a:r>
              <a:rPr lang="ja-JP" altLang="en-US" b="1" dirty="0"/>
              <a:t>　</a:t>
            </a:r>
            <a:endParaRPr lang="en-US" altLang="ja-JP" b="1" dirty="0"/>
          </a:p>
        </p:txBody>
      </p:sp>
      <p:sp>
        <p:nvSpPr>
          <p:cNvPr id="5" name="テキスト ボックス 4">
            <a:extLst>
              <a:ext uri="{FF2B5EF4-FFF2-40B4-BE49-F238E27FC236}">
                <a16:creationId xmlns:a16="http://schemas.microsoft.com/office/drawing/2014/main" id="{A05F292A-FA14-2AE9-16A8-6A9F2BA07391}"/>
              </a:ext>
            </a:extLst>
          </p:cNvPr>
          <p:cNvSpPr txBox="1"/>
          <p:nvPr/>
        </p:nvSpPr>
        <p:spPr>
          <a:xfrm>
            <a:off x="685800" y="4803534"/>
            <a:ext cx="11255826" cy="369332"/>
          </a:xfrm>
          <a:prstGeom prst="rect">
            <a:avLst/>
          </a:prstGeom>
          <a:noFill/>
        </p:spPr>
        <p:txBody>
          <a:bodyPr wrap="square">
            <a:spAutoFit/>
          </a:bodyPr>
          <a:lstStyle/>
          <a:p>
            <a:r>
              <a:rPr lang="ja-JP" altLang="en-US" dirty="0"/>
              <a:t>→ 「ちゃんと見てるよ」「大丈夫、一緒にやろう」など→ 安心してチャレンジできるようにするコメント</a:t>
            </a:r>
          </a:p>
        </p:txBody>
      </p:sp>
      <p:sp>
        <p:nvSpPr>
          <p:cNvPr id="7" name="テキスト ボックス 6">
            <a:extLst>
              <a:ext uri="{FF2B5EF4-FFF2-40B4-BE49-F238E27FC236}">
                <a16:creationId xmlns:a16="http://schemas.microsoft.com/office/drawing/2014/main" id="{125C8DD2-DC6F-C592-78AB-49876E16FBCA}"/>
              </a:ext>
            </a:extLst>
          </p:cNvPr>
          <p:cNvSpPr txBox="1"/>
          <p:nvPr/>
        </p:nvSpPr>
        <p:spPr>
          <a:xfrm>
            <a:off x="217713" y="725114"/>
            <a:ext cx="6096000" cy="369332"/>
          </a:xfrm>
          <a:prstGeom prst="rect">
            <a:avLst/>
          </a:prstGeom>
          <a:noFill/>
        </p:spPr>
        <p:txBody>
          <a:bodyPr wrap="square">
            <a:spAutoFit/>
          </a:bodyPr>
          <a:lstStyle/>
          <a:p>
            <a:r>
              <a:rPr lang="ja-JP" altLang="en-US" dirty="0"/>
              <a:t>① よいところを具体的にほめる</a:t>
            </a:r>
          </a:p>
        </p:txBody>
      </p:sp>
      <p:sp>
        <p:nvSpPr>
          <p:cNvPr id="9" name="テキスト ボックス 8">
            <a:extLst>
              <a:ext uri="{FF2B5EF4-FFF2-40B4-BE49-F238E27FC236}">
                <a16:creationId xmlns:a16="http://schemas.microsoft.com/office/drawing/2014/main" id="{14A750A7-B094-C499-F059-532CEEE407FB}"/>
              </a:ext>
            </a:extLst>
          </p:cNvPr>
          <p:cNvSpPr txBox="1"/>
          <p:nvPr/>
        </p:nvSpPr>
        <p:spPr>
          <a:xfrm>
            <a:off x="685799" y="1260021"/>
            <a:ext cx="11125199" cy="369332"/>
          </a:xfrm>
          <a:prstGeom prst="rect">
            <a:avLst/>
          </a:prstGeom>
          <a:noFill/>
        </p:spPr>
        <p:txBody>
          <a:bodyPr wrap="square">
            <a:spAutoFit/>
          </a:bodyPr>
          <a:lstStyle/>
          <a:p>
            <a:r>
              <a:rPr lang="ja-JP" altLang="en-US" dirty="0"/>
              <a:t>→ 「できたところ」をはっきり伝える→ やる気アップ（＝「自分もやればできるかも」と思える）</a:t>
            </a:r>
          </a:p>
        </p:txBody>
      </p:sp>
      <p:sp>
        <p:nvSpPr>
          <p:cNvPr id="11" name="テキスト ボックス 10">
            <a:extLst>
              <a:ext uri="{FF2B5EF4-FFF2-40B4-BE49-F238E27FC236}">
                <a16:creationId xmlns:a16="http://schemas.microsoft.com/office/drawing/2014/main" id="{28784797-8684-D69B-9187-C0E3022E93FB}"/>
              </a:ext>
            </a:extLst>
          </p:cNvPr>
          <p:cNvSpPr txBox="1"/>
          <p:nvPr/>
        </p:nvSpPr>
        <p:spPr>
          <a:xfrm>
            <a:off x="283029" y="1727382"/>
            <a:ext cx="6096000" cy="369332"/>
          </a:xfrm>
          <a:prstGeom prst="rect">
            <a:avLst/>
          </a:prstGeom>
          <a:noFill/>
        </p:spPr>
        <p:txBody>
          <a:bodyPr wrap="square">
            <a:spAutoFit/>
          </a:bodyPr>
          <a:lstStyle/>
          <a:p>
            <a:r>
              <a:rPr lang="ja-JP" altLang="en-US" dirty="0"/>
              <a:t>② 次の一歩を</a:t>
            </a:r>
            <a:r>
              <a:rPr lang="en-US" altLang="ja-JP" dirty="0"/>
              <a:t>1</a:t>
            </a:r>
            <a:r>
              <a:rPr lang="ja-JP" altLang="en-US" dirty="0"/>
              <a:t>つだけいう</a:t>
            </a:r>
          </a:p>
        </p:txBody>
      </p:sp>
      <p:sp>
        <p:nvSpPr>
          <p:cNvPr id="13" name="テキスト ボックス 12">
            <a:extLst>
              <a:ext uri="{FF2B5EF4-FFF2-40B4-BE49-F238E27FC236}">
                <a16:creationId xmlns:a16="http://schemas.microsoft.com/office/drawing/2014/main" id="{E72FD20B-8B1A-D867-1263-BC815D182526}"/>
              </a:ext>
            </a:extLst>
          </p:cNvPr>
          <p:cNvSpPr txBox="1"/>
          <p:nvPr/>
        </p:nvSpPr>
        <p:spPr>
          <a:xfrm>
            <a:off x="685800" y="2159844"/>
            <a:ext cx="11125198" cy="369332"/>
          </a:xfrm>
          <a:prstGeom prst="rect">
            <a:avLst/>
          </a:prstGeom>
          <a:noFill/>
        </p:spPr>
        <p:txBody>
          <a:bodyPr wrap="square">
            <a:spAutoFit/>
          </a:bodyPr>
          <a:lstStyle/>
          <a:p>
            <a:r>
              <a:rPr lang="ja-JP" altLang="en-US" dirty="0"/>
              <a:t>→ 「このあと何をしたらもっとよくなるか」を伝える→ 育てるための評価（＝途中で直していく評価）</a:t>
            </a:r>
          </a:p>
        </p:txBody>
      </p:sp>
      <p:sp>
        <p:nvSpPr>
          <p:cNvPr id="15" name="テキスト ボックス 14">
            <a:extLst>
              <a:ext uri="{FF2B5EF4-FFF2-40B4-BE49-F238E27FC236}">
                <a16:creationId xmlns:a16="http://schemas.microsoft.com/office/drawing/2014/main" id="{7EE38947-B05C-BB18-9601-355A5BFAA7D2}"/>
              </a:ext>
            </a:extLst>
          </p:cNvPr>
          <p:cNvSpPr txBox="1"/>
          <p:nvPr/>
        </p:nvSpPr>
        <p:spPr>
          <a:xfrm>
            <a:off x="283029" y="2671991"/>
            <a:ext cx="6096000" cy="369332"/>
          </a:xfrm>
          <a:prstGeom prst="rect">
            <a:avLst/>
          </a:prstGeom>
          <a:noFill/>
        </p:spPr>
        <p:txBody>
          <a:bodyPr wrap="square">
            <a:spAutoFit/>
          </a:bodyPr>
          <a:lstStyle/>
          <a:p>
            <a:r>
              <a:rPr lang="ja-JP" altLang="en-US" dirty="0"/>
              <a:t>③ 友だちではなく、「前の自分」とくらべる</a:t>
            </a:r>
          </a:p>
        </p:txBody>
      </p:sp>
      <p:sp>
        <p:nvSpPr>
          <p:cNvPr id="17" name="テキスト ボックス 16">
            <a:extLst>
              <a:ext uri="{FF2B5EF4-FFF2-40B4-BE49-F238E27FC236}">
                <a16:creationId xmlns:a16="http://schemas.microsoft.com/office/drawing/2014/main" id="{12AD6F53-F435-6802-0AAE-9AB7C0C4D1CF}"/>
              </a:ext>
            </a:extLst>
          </p:cNvPr>
          <p:cNvSpPr txBox="1"/>
          <p:nvPr/>
        </p:nvSpPr>
        <p:spPr>
          <a:xfrm>
            <a:off x="685799" y="3228923"/>
            <a:ext cx="10417629" cy="646331"/>
          </a:xfrm>
          <a:prstGeom prst="rect">
            <a:avLst/>
          </a:prstGeom>
          <a:noFill/>
        </p:spPr>
        <p:txBody>
          <a:bodyPr wrap="square">
            <a:spAutoFit/>
          </a:bodyPr>
          <a:lstStyle/>
          <a:p>
            <a:r>
              <a:rPr lang="ja-JP" altLang="en-US" dirty="0"/>
              <a:t>→ 友だちじゃなくて「前の自分」と比べる</a:t>
            </a:r>
            <a:endParaRPr lang="en-US" altLang="ja-JP" dirty="0"/>
          </a:p>
          <a:p>
            <a:r>
              <a:rPr lang="ja-JP" altLang="en-US" dirty="0"/>
              <a:t>　→ 成長を見る評価（自己評価・自己採点の考え方）</a:t>
            </a:r>
          </a:p>
        </p:txBody>
      </p:sp>
      <p:sp>
        <p:nvSpPr>
          <p:cNvPr id="19" name="テキスト ボックス 18">
            <a:extLst>
              <a:ext uri="{FF2B5EF4-FFF2-40B4-BE49-F238E27FC236}">
                <a16:creationId xmlns:a16="http://schemas.microsoft.com/office/drawing/2014/main" id="{DC34EA2E-FAD8-FEE5-3894-14CA8AED5036}"/>
              </a:ext>
            </a:extLst>
          </p:cNvPr>
          <p:cNvSpPr txBox="1"/>
          <p:nvPr/>
        </p:nvSpPr>
        <p:spPr>
          <a:xfrm>
            <a:off x="468086" y="4246602"/>
            <a:ext cx="6096000" cy="369332"/>
          </a:xfrm>
          <a:prstGeom prst="rect">
            <a:avLst/>
          </a:prstGeom>
          <a:noFill/>
        </p:spPr>
        <p:txBody>
          <a:bodyPr wrap="square">
            <a:spAutoFit/>
          </a:bodyPr>
          <a:lstStyle/>
          <a:p>
            <a:r>
              <a:rPr lang="ja-JP" altLang="en-US" dirty="0"/>
              <a:t>④がんばりを 支える言葉をそえる</a:t>
            </a:r>
          </a:p>
        </p:txBody>
      </p:sp>
      <p:sp>
        <p:nvSpPr>
          <p:cNvPr id="22" name="テキスト ボックス 21">
            <a:extLst>
              <a:ext uri="{FF2B5EF4-FFF2-40B4-BE49-F238E27FC236}">
                <a16:creationId xmlns:a16="http://schemas.microsoft.com/office/drawing/2014/main" id="{8B04472B-2C74-E9F3-1582-FDD5688EEF6C}"/>
              </a:ext>
            </a:extLst>
          </p:cNvPr>
          <p:cNvSpPr txBox="1"/>
          <p:nvPr/>
        </p:nvSpPr>
        <p:spPr>
          <a:xfrm>
            <a:off x="5714998" y="297222"/>
            <a:ext cx="6096000" cy="646331"/>
          </a:xfrm>
          <a:prstGeom prst="rect">
            <a:avLst/>
          </a:prstGeom>
          <a:noFill/>
        </p:spPr>
        <p:txBody>
          <a:bodyPr wrap="square">
            <a:spAutoFit/>
          </a:bodyPr>
          <a:lstStyle/>
          <a:p>
            <a:r>
              <a:rPr lang="en-US" altLang="ja-JP" dirty="0"/>
              <a:t>※ </a:t>
            </a:r>
            <a:r>
              <a:rPr lang="ja-JP" altLang="en-US" dirty="0"/>
              <a:t>ぜんぶ入れなくて</a:t>
            </a:r>
            <a:r>
              <a:rPr lang="en-US" altLang="ja-JP" dirty="0"/>
              <a:t>OK</a:t>
            </a:r>
            <a:r>
              <a:rPr lang="ja-JP" altLang="en-US" dirty="0"/>
              <a:t>。　大事だと思うものを、１つ以上入れてみよう。</a:t>
            </a:r>
            <a:endParaRPr lang="en-US" altLang="ja-JP" b="1" dirty="0"/>
          </a:p>
        </p:txBody>
      </p:sp>
    </p:spTree>
    <p:extLst>
      <p:ext uri="{BB962C8B-B14F-4D97-AF65-F5344CB8AC3E}">
        <p14:creationId xmlns:p14="http://schemas.microsoft.com/office/powerpoint/2010/main" val="2173219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81A56-1718-95E7-16D6-114D301BBE7E}"/>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60F20D92-F428-24C1-52DE-999DDC434198}"/>
              </a:ext>
            </a:extLst>
          </p:cNvPr>
          <p:cNvSpPr/>
          <p:nvPr/>
        </p:nvSpPr>
        <p:spPr>
          <a:xfrm>
            <a:off x="6781800" y="153964"/>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6422DCD8-3B0C-715A-575C-95496788A538}"/>
              </a:ext>
            </a:extLst>
          </p:cNvPr>
          <p:cNvSpPr/>
          <p:nvPr/>
        </p:nvSpPr>
        <p:spPr>
          <a:xfrm>
            <a:off x="6781798" y="1875472"/>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E6222B29-6B25-7681-2F1E-9CB70ED866F4}"/>
              </a:ext>
            </a:extLst>
          </p:cNvPr>
          <p:cNvSpPr txBox="1"/>
          <p:nvPr/>
        </p:nvSpPr>
        <p:spPr>
          <a:xfrm>
            <a:off x="522514" y="292463"/>
            <a:ext cx="6096000" cy="923330"/>
          </a:xfrm>
          <a:prstGeom prst="rect">
            <a:avLst/>
          </a:prstGeom>
          <a:noFill/>
        </p:spPr>
        <p:txBody>
          <a:bodyPr wrap="square">
            <a:spAutoFit/>
          </a:bodyPr>
          <a:lstStyle/>
          <a:p>
            <a:pPr>
              <a:buNone/>
            </a:pPr>
            <a:r>
              <a:rPr lang="en-US" altLang="ja-JP" b="1" dirty="0"/>
              <a:t>【</a:t>
            </a:r>
            <a:r>
              <a:rPr lang="ja-JP" altLang="en-US" b="1" dirty="0"/>
              <a:t>書道 練習１</a:t>
            </a:r>
            <a:r>
              <a:rPr lang="en-US" altLang="ja-JP" b="1" dirty="0"/>
              <a:t>】</a:t>
            </a:r>
            <a:r>
              <a:rPr lang="ja-JP" altLang="en-US" b="1" dirty="0"/>
              <a:t>字形・バランス</a:t>
            </a:r>
          </a:p>
          <a:p>
            <a:pPr>
              <a:buNone/>
            </a:pPr>
            <a:r>
              <a:rPr lang="ja-JP" altLang="en-US" dirty="0"/>
              <a:t>（イマイチなコメント）</a:t>
            </a:r>
          </a:p>
          <a:p>
            <a:pPr>
              <a:buNone/>
            </a:pPr>
            <a:r>
              <a:rPr lang="ja-JP" altLang="en-US" dirty="0"/>
              <a:t>「字がきたないです。もっときれいに書きましょう。」</a:t>
            </a:r>
          </a:p>
        </p:txBody>
      </p:sp>
      <p:sp>
        <p:nvSpPr>
          <p:cNvPr id="7" name="テキスト ボックス 6">
            <a:extLst>
              <a:ext uri="{FF2B5EF4-FFF2-40B4-BE49-F238E27FC236}">
                <a16:creationId xmlns:a16="http://schemas.microsoft.com/office/drawing/2014/main" id="{AE82B0EA-4B83-D7F9-B545-7F7F5AB3D805}"/>
              </a:ext>
            </a:extLst>
          </p:cNvPr>
          <p:cNvSpPr txBox="1"/>
          <p:nvPr/>
        </p:nvSpPr>
        <p:spPr>
          <a:xfrm>
            <a:off x="522514" y="1692141"/>
            <a:ext cx="6096000" cy="923330"/>
          </a:xfrm>
          <a:prstGeom prst="rect">
            <a:avLst/>
          </a:prstGeom>
          <a:noFill/>
        </p:spPr>
        <p:txBody>
          <a:bodyPr wrap="square">
            <a:spAutoFit/>
          </a:bodyPr>
          <a:lstStyle/>
          <a:p>
            <a:pPr>
              <a:buNone/>
            </a:pPr>
            <a:r>
              <a:rPr lang="en-US" altLang="ja-JP" b="1" dirty="0"/>
              <a:t>【</a:t>
            </a:r>
            <a:r>
              <a:rPr lang="ja-JP" altLang="en-US" b="1" dirty="0"/>
              <a:t>書道 練習２</a:t>
            </a:r>
            <a:r>
              <a:rPr lang="en-US" altLang="ja-JP" b="1" dirty="0"/>
              <a:t>】</a:t>
            </a:r>
            <a:r>
              <a:rPr lang="ja-JP" altLang="en-US" b="1" dirty="0"/>
              <a:t>線の強さ</a:t>
            </a:r>
          </a:p>
          <a:p>
            <a:pPr>
              <a:buNone/>
            </a:pPr>
            <a:r>
              <a:rPr lang="ja-JP" altLang="en-US" dirty="0"/>
              <a:t>（イマイチなコメント）</a:t>
            </a:r>
          </a:p>
          <a:p>
            <a:pPr>
              <a:buNone/>
            </a:pPr>
            <a:r>
              <a:rPr lang="ja-JP" altLang="en-US" dirty="0"/>
              <a:t>「線が弱いです。もっと力を入れて書きましょう。」</a:t>
            </a:r>
          </a:p>
        </p:txBody>
      </p:sp>
      <p:sp>
        <p:nvSpPr>
          <p:cNvPr id="11" name="正方形/長方形 10">
            <a:extLst>
              <a:ext uri="{FF2B5EF4-FFF2-40B4-BE49-F238E27FC236}">
                <a16:creationId xmlns:a16="http://schemas.microsoft.com/office/drawing/2014/main" id="{2E069E07-8B34-BC72-715B-DAF1B87148FC}"/>
              </a:ext>
            </a:extLst>
          </p:cNvPr>
          <p:cNvSpPr/>
          <p:nvPr/>
        </p:nvSpPr>
        <p:spPr>
          <a:xfrm>
            <a:off x="6781798" y="3596980"/>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EF288D5-6692-BC33-9070-DA12D3FB54D0}"/>
              </a:ext>
            </a:extLst>
          </p:cNvPr>
          <p:cNvSpPr/>
          <p:nvPr/>
        </p:nvSpPr>
        <p:spPr>
          <a:xfrm>
            <a:off x="6879773" y="5201647"/>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30C1651F-8BC4-CF0F-525D-D8662660368D}"/>
              </a:ext>
            </a:extLst>
          </p:cNvPr>
          <p:cNvSpPr txBox="1"/>
          <p:nvPr/>
        </p:nvSpPr>
        <p:spPr>
          <a:xfrm>
            <a:off x="217713" y="3499009"/>
            <a:ext cx="6096000" cy="1200329"/>
          </a:xfrm>
          <a:prstGeom prst="rect">
            <a:avLst/>
          </a:prstGeom>
          <a:noFill/>
        </p:spPr>
        <p:txBody>
          <a:bodyPr wrap="square">
            <a:spAutoFit/>
          </a:bodyPr>
          <a:lstStyle/>
          <a:p>
            <a:pPr>
              <a:buNone/>
            </a:pPr>
            <a:r>
              <a:rPr lang="en-US" altLang="ja-JP" b="1" dirty="0"/>
              <a:t>【</a:t>
            </a:r>
            <a:r>
              <a:rPr lang="ja-JP" altLang="en-US" b="1" dirty="0"/>
              <a:t>書道 練習３</a:t>
            </a:r>
            <a:r>
              <a:rPr lang="en-US" altLang="ja-JP" b="1" dirty="0"/>
              <a:t>】</a:t>
            </a:r>
            <a:r>
              <a:rPr lang="ja-JP" altLang="en-US" b="1" dirty="0"/>
              <a:t>お手本を見る</a:t>
            </a:r>
          </a:p>
          <a:p>
            <a:pPr>
              <a:buNone/>
            </a:pPr>
            <a:r>
              <a:rPr lang="ja-JP" altLang="en-US" dirty="0"/>
              <a:t>（イマイチなコメント）</a:t>
            </a:r>
          </a:p>
          <a:p>
            <a:pPr>
              <a:buNone/>
            </a:pPr>
            <a:r>
              <a:rPr lang="ja-JP" altLang="en-US" dirty="0"/>
              <a:t>「お手本をちゃんと見ていません。もっとよく見ましょう。」</a:t>
            </a:r>
          </a:p>
        </p:txBody>
      </p:sp>
      <p:sp>
        <p:nvSpPr>
          <p:cNvPr id="14" name="テキスト ボックス 13">
            <a:extLst>
              <a:ext uri="{FF2B5EF4-FFF2-40B4-BE49-F238E27FC236}">
                <a16:creationId xmlns:a16="http://schemas.microsoft.com/office/drawing/2014/main" id="{BA575AEC-FA05-79BC-5FEF-3A0DF7F4B029}"/>
              </a:ext>
            </a:extLst>
          </p:cNvPr>
          <p:cNvSpPr txBox="1"/>
          <p:nvPr/>
        </p:nvSpPr>
        <p:spPr>
          <a:xfrm>
            <a:off x="217713" y="5105241"/>
            <a:ext cx="6096000" cy="1200329"/>
          </a:xfrm>
          <a:prstGeom prst="rect">
            <a:avLst/>
          </a:prstGeom>
          <a:noFill/>
        </p:spPr>
        <p:txBody>
          <a:bodyPr wrap="square">
            <a:spAutoFit/>
          </a:bodyPr>
          <a:lstStyle/>
          <a:p>
            <a:pPr>
              <a:buNone/>
            </a:pPr>
            <a:r>
              <a:rPr lang="en-US" altLang="ja-JP" b="1" dirty="0"/>
              <a:t>【</a:t>
            </a:r>
            <a:r>
              <a:rPr lang="ja-JP" altLang="en-US" b="1" dirty="0"/>
              <a:t>書道 練習４</a:t>
            </a:r>
            <a:r>
              <a:rPr lang="en-US" altLang="ja-JP" b="1" dirty="0"/>
              <a:t>】</a:t>
            </a:r>
            <a:r>
              <a:rPr lang="ja-JP" altLang="en-US" b="1" dirty="0"/>
              <a:t>集中・態度</a:t>
            </a:r>
          </a:p>
          <a:p>
            <a:pPr>
              <a:buNone/>
            </a:pPr>
            <a:r>
              <a:rPr lang="ja-JP" altLang="en-US" dirty="0"/>
              <a:t>（イマイチなコメント）</a:t>
            </a:r>
          </a:p>
          <a:p>
            <a:pPr>
              <a:buNone/>
            </a:pPr>
            <a:r>
              <a:rPr lang="ja-JP" altLang="en-US" dirty="0"/>
              <a:t>「集中力がありません。もっと真面目にやりましょう。」</a:t>
            </a:r>
          </a:p>
        </p:txBody>
      </p:sp>
    </p:spTree>
    <p:extLst>
      <p:ext uri="{BB962C8B-B14F-4D97-AF65-F5344CB8AC3E}">
        <p14:creationId xmlns:p14="http://schemas.microsoft.com/office/powerpoint/2010/main" val="3532737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1C389-2508-AF46-2782-EEFE180BB77B}"/>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3141A56C-7CAB-37F2-4F8A-3EB1E454040F}"/>
              </a:ext>
            </a:extLst>
          </p:cNvPr>
          <p:cNvSpPr/>
          <p:nvPr/>
        </p:nvSpPr>
        <p:spPr>
          <a:xfrm>
            <a:off x="7064828" y="433977"/>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64E2ED21-8400-A20A-B947-F64DA363DAA3}"/>
              </a:ext>
            </a:extLst>
          </p:cNvPr>
          <p:cNvSpPr/>
          <p:nvPr/>
        </p:nvSpPr>
        <p:spPr>
          <a:xfrm>
            <a:off x="7053942" y="2228671"/>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906C5AD-0B38-48CF-2287-774C6547813D}"/>
              </a:ext>
            </a:extLst>
          </p:cNvPr>
          <p:cNvSpPr txBox="1"/>
          <p:nvPr/>
        </p:nvSpPr>
        <p:spPr>
          <a:xfrm>
            <a:off x="141514" y="433977"/>
            <a:ext cx="6096000" cy="923330"/>
          </a:xfrm>
          <a:prstGeom prst="rect">
            <a:avLst/>
          </a:prstGeom>
          <a:noFill/>
        </p:spPr>
        <p:txBody>
          <a:bodyPr wrap="square">
            <a:spAutoFit/>
          </a:bodyPr>
          <a:lstStyle/>
          <a:p>
            <a:pPr>
              <a:buNone/>
            </a:pPr>
            <a:r>
              <a:rPr lang="en-US" altLang="ja-JP" b="1" dirty="0"/>
              <a:t>【</a:t>
            </a:r>
            <a:r>
              <a:rPr lang="ja-JP" altLang="en-US" b="1" dirty="0"/>
              <a:t>英語 練習１</a:t>
            </a:r>
            <a:r>
              <a:rPr lang="en-US" altLang="ja-JP" b="1" dirty="0"/>
              <a:t>】</a:t>
            </a:r>
            <a:r>
              <a:rPr lang="ja-JP" altLang="en-US" b="1" dirty="0"/>
              <a:t>単語テスト</a:t>
            </a:r>
          </a:p>
          <a:p>
            <a:pPr>
              <a:buNone/>
            </a:pPr>
            <a:r>
              <a:rPr lang="ja-JP" altLang="en-US" dirty="0"/>
              <a:t>（イマイチなコメント）</a:t>
            </a:r>
          </a:p>
          <a:p>
            <a:pPr>
              <a:buNone/>
            </a:pPr>
            <a:r>
              <a:rPr lang="ja-JP" altLang="en-US" dirty="0"/>
              <a:t>「スペルミスが多すぎます。もっと暗記しましょう。」</a:t>
            </a:r>
          </a:p>
        </p:txBody>
      </p:sp>
      <p:sp>
        <p:nvSpPr>
          <p:cNvPr id="7" name="テキスト ボックス 6">
            <a:extLst>
              <a:ext uri="{FF2B5EF4-FFF2-40B4-BE49-F238E27FC236}">
                <a16:creationId xmlns:a16="http://schemas.microsoft.com/office/drawing/2014/main" id="{06D67A0F-67F4-D890-E830-4975F5DFE4B2}"/>
              </a:ext>
            </a:extLst>
          </p:cNvPr>
          <p:cNvSpPr txBox="1"/>
          <p:nvPr/>
        </p:nvSpPr>
        <p:spPr>
          <a:xfrm>
            <a:off x="228601" y="2228671"/>
            <a:ext cx="6096000" cy="923330"/>
          </a:xfrm>
          <a:prstGeom prst="rect">
            <a:avLst/>
          </a:prstGeom>
          <a:noFill/>
        </p:spPr>
        <p:txBody>
          <a:bodyPr wrap="square">
            <a:spAutoFit/>
          </a:bodyPr>
          <a:lstStyle/>
          <a:p>
            <a:pPr>
              <a:buNone/>
            </a:pPr>
            <a:r>
              <a:rPr lang="en-US" altLang="ja-JP" b="1" dirty="0"/>
              <a:t>【</a:t>
            </a:r>
            <a:r>
              <a:rPr lang="ja-JP" altLang="en-US" b="1" dirty="0"/>
              <a:t>英語 練習２</a:t>
            </a:r>
            <a:r>
              <a:rPr lang="en-US" altLang="ja-JP" b="1" dirty="0"/>
              <a:t>】</a:t>
            </a:r>
            <a:r>
              <a:rPr lang="ja-JP" altLang="en-US" b="1" dirty="0"/>
              <a:t>英作文</a:t>
            </a:r>
          </a:p>
          <a:p>
            <a:pPr>
              <a:buNone/>
            </a:pPr>
            <a:r>
              <a:rPr lang="ja-JP" altLang="en-US" dirty="0"/>
              <a:t>（イマイチなコメント）</a:t>
            </a:r>
          </a:p>
          <a:p>
            <a:pPr>
              <a:buNone/>
            </a:pPr>
            <a:r>
              <a:rPr lang="ja-JP" altLang="en-US" dirty="0"/>
              <a:t>「文法がめちゃくちゃです。もっと勉強しましょう。」</a:t>
            </a:r>
          </a:p>
        </p:txBody>
      </p:sp>
      <p:sp>
        <p:nvSpPr>
          <p:cNvPr id="11" name="正方形/長方形 10">
            <a:extLst>
              <a:ext uri="{FF2B5EF4-FFF2-40B4-BE49-F238E27FC236}">
                <a16:creationId xmlns:a16="http://schemas.microsoft.com/office/drawing/2014/main" id="{033F6FC4-4484-6BD4-E088-C7A573AF4992}"/>
              </a:ext>
            </a:extLst>
          </p:cNvPr>
          <p:cNvSpPr/>
          <p:nvPr/>
        </p:nvSpPr>
        <p:spPr>
          <a:xfrm>
            <a:off x="7053941" y="3792451"/>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1B8966EA-E2E5-A096-84BC-A69557041DB7}"/>
              </a:ext>
            </a:extLst>
          </p:cNvPr>
          <p:cNvSpPr/>
          <p:nvPr/>
        </p:nvSpPr>
        <p:spPr>
          <a:xfrm>
            <a:off x="7064828" y="5380672"/>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73D3E32A-34C2-45DD-4D79-AEAE12522A88}"/>
              </a:ext>
            </a:extLst>
          </p:cNvPr>
          <p:cNvSpPr txBox="1"/>
          <p:nvPr/>
        </p:nvSpPr>
        <p:spPr>
          <a:xfrm>
            <a:off x="402772" y="3792451"/>
            <a:ext cx="6096000" cy="923330"/>
          </a:xfrm>
          <a:prstGeom prst="rect">
            <a:avLst/>
          </a:prstGeom>
          <a:noFill/>
        </p:spPr>
        <p:txBody>
          <a:bodyPr wrap="square">
            <a:spAutoFit/>
          </a:bodyPr>
          <a:lstStyle/>
          <a:p>
            <a:pPr>
              <a:buNone/>
            </a:pPr>
            <a:r>
              <a:rPr lang="en-US" altLang="ja-JP" b="1" dirty="0"/>
              <a:t>【</a:t>
            </a:r>
            <a:r>
              <a:rPr lang="ja-JP" altLang="en-US" b="1" dirty="0"/>
              <a:t>英語 練習３</a:t>
            </a:r>
            <a:r>
              <a:rPr lang="en-US" altLang="ja-JP" b="1" dirty="0"/>
              <a:t>】</a:t>
            </a:r>
            <a:r>
              <a:rPr lang="ja-JP" altLang="en-US" b="1" dirty="0"/>
              <a:t>音読</a:t>
            </a:r>
          </a:p>
          <a:p>
            <a:pPr>
              <a:buNone/>
            </a:pPr>
            <a:r>
              <a:rPr lang="ja-JP" altLang="en-US" dirty="0"/>
              <a:t>（イマイチなコメント）</a:t>
            </a:r>
          </a:p>
          <a:p>
            <a:pPr>
              <a:buNone/>
            </a:pPr>
            <a:r>
              <a:rPr lang="ja-JP" altLang="en-US" dirty="0"/>
              <a:t>「発音が悪いです。もっと練習しましょう。」</a:t>
            </a:r>
          </a:p>
        </p:txBody>
      </p:sp>
      <p:sp>
        <p:nvSpPr>
          <p:cNvPr id="14" name="テキスト ボックス 13">
            <a:extLst>
              <a:ext uri="{FF2B5EF4-FFF2-40B4-BE49-F238E27FC236}">
                <a16:creationId xmlns:a16="http://schemas.microsoft.com/office/drawing/2014/main" id="{19C163F5-6F64-4B6A-5765-A25E4C30E378}"/>
              </a:ext>
            </a:extLst>
          </p:cNvPr>
          <p:cNvSpPr txBox="1"/>
          <p:nvPr/>
        </p:nvSpPr>
        <p:spPr>
          <a:xfrm>
            <a:off x="326572" y="5362194"/>
            <a:ext cx="6096000" cy="923330"/>
          </a:xfrm>
          <a:prstGeom prst="rect">
            <a:avLst/>
          </a:prstGeom>
          <a:noFill/>
        </p:spPr>
        <p:txBody>
          <a:bodyPr wrap="square">
            <a:spAutoFit/>
          </a:bodyPr>
          <a:lstStyle/>
          <a:p>
            <a:pPr>
              <a:buNone/>
            </a:pPr>
            <a:r>
              <a:rPr lang="en-US" altLang="ja-JP" b="1" dirty="0"/>
              <a:t>【</a:t>
            </a:r>
            <a:r>
              <a:rPr lang="ja-JP" altLang="en-US" b="1" dirty="0"/>
              <a:t>英語 練習４</a:t>
            </a:r>
            <a:r>
              <a:rPr lang="en-US" altLang="ja-JP" b="1" dirty="0"/>
              <a:t>】</a:t>
            </a:r>
            <a:r>
              <a:rPr lang="ja-JP" altLang="en-US" b="1" dirty="0"/>
              <a:t>スピーキング</a:t>
            </a:r>
          </a:p>
          <a:p>
            <a:pPr>
              <a:buNone/>
            </a:pPr>
            <a:r>
              <a:rPr lang="ja-JP" altLang="en-US" dirty="0"/>
              <a:t>（イマイチなコメント）</a:t>
            </a:r>
          </a:p>
          <a:p>
            <a:pPr>
              <a:buNone/>
            </a:pPr>
            <a:r>
              <a:rPr lang="ja-JP" altLang="en-US" dirty="0"/>
              <a:t>「声が小さいです。もっとはっきり話しましょう。」</a:t>
            </a:r>
          </a:p>
        </p:txBody>
      </p:sp>
    </p:spTree>
    <p:extLst>
      <p:ext uri="{BB962C8B-B14F-4D97-AF65-F5344CB8AC3E}">
        <p14:creationId xmlns:p14="http://schemas.microsoft.com/office/powerpoint/2010/main" val="3492148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283C6-D419-798F-8624-C6DF21DBE0C0}"/>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84336688-E740-990E-C829-C3C2DAC3EA25}"/>
              </a:ext>
            </a:extLst>
          </p:cNvPr>
          <p:cNvSpPr/>
          <p:nvPr/>
        </p:nvSpPr>
        <p:spPr>
          <a:xfrm>
            <a:off x="6814457" y="413771"/>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BE6BC7BB-BA5E-7B79-8DD8-866C2BBE1575}"/>
              </a:ext>
            </a:extLst>
          </p:cNvPr>
          <p:cNvSpPr/>
          <p:nvPr/>
        </p:nvSpPr>
        <p:spPr>
          <a:xfrm>
            <a:off x="6814456" y="2211364"/>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B396A127-699F-7B84-34AF-CA9DC9433463}"/>
              </a:ext>
            </a:extLst>
          </p:cNvPr>
          <p:cNvSpPr txBox="1"/>
          <p:nvPr/>
        </p:nvSpPr>
        <p:spPr>
          <a:xfrm>
            <a:off x="119743" y="413771"/>
            <a:ext cx="6096000" cy="923330"/>
          </a:xfrm>
          <a:prstGeom prst="rect">
            <a:avLst/>
          </a:prstGeom>
          <a:noFill/>
        </p:spPr>
        <p:txBody>
          <a:bodyPr wrap="square">
            <a:spAutoFit/>
          </a:bodyPr>
          <a:lstStyle/>
          <a:p>
            <a:pPr>
              <a:buNone/>
            </a:pPr>
            <a:r>
              <a:rPr lang="en-US" altLang="ja-JP" b="1" dirty="0"/>
              <a:t>【</a:t>
            </a:r>
            <a:r>
              <a:rPr lang="ja-JP" altLang="en-US" b="1" dirty="0"/>
              <a:t>栄養 練習１</a:t>
            </a:r>
            <a:r>
              <a:rPr lang="en-US" altLang="ja-JP" b="1" dirty="0"/>
              <a:t>】</a:t>
            </a:r>
            <a:r>
              <a:rPr lang="ja-JP" altLang="en-US" b="1" dirty="0"/>
              <a:t>給食の食べ残し（野菜）</a:t>
            </a:r>
          </a:p>
          <a:p>
            <a:pPr>
              <a:buNone/>
            </a:pPr>
            <a:r>
              <a:rPr lang="ja-JP" altLang="en-US" dirty="0"/>
              <a:t>（イマイチなコメント）</a:t>
            </a:r>
          </a:p>
          <a:p>
            <a:pPr>
              <a:buNone/>
            </a:pPr>
            <a:r>
              <a:rPr lang="ja-JP" altLang="en-US" dirty="0"/>
              <a:t>「好き嫌いをしないで、残さず食べましょう。」</a:t>
            </a:r>
          </a:p>
        </p:txBody>
      </p:sp>
      <p:sp>
        <p:nvSpPr>
          <p:cNvPr id="7" name="テキスト ボックス 6">
            <a:extLst>
              <a:ext uri="{FF2B5EF4-FFF2-40B4-BE49-F238E27FC236}">
                <a16:creationId xmlns:a16="http://schemas.microsoft.com/office/drawing/2014/main" id="{F2621E6F-35E0-DCB6-1A31-F7684379D731}"/>
              </a:ext>
            </a:extLst>
          </p:cNvPr>
          <p:cNvSpPr txBox="1"/>
          <p:nvPr/>
        </p:nvSpPr>
        <p:spPr>
          <a:xfrm>
            <a:off x="381001" y="1951672"/>
            <a:ext cx="6096000" cy="1200329"/>
          </a:xfrm>
          <a:prstGeom prst="rect">
            <a:avLst/>
          </a:prstGeom>
          <a:noFill/>
        </p:spPr>
        <p:txBody>
          <a:bodyPr wrap="square">
            <a:spAutoFit/>
          </a:bodyPr>
          <a:lstStyle/>
          <a:p>
            <a:pPr>
              <a:buNone/>
            </a:pPr>
            <a:r>
              <a:rPr lang="en-US" altLang="ja-JP" b="1" dirty="0"/>
              <a:t>【</a:t>
            </a:r>
            <a:r>
              <a:rPr lang="ja-JP" altLang="en-US" b="1" dirty="0"/>
              <a:t>栄養 練習２</a:t>
            </a:r>
            <a:r>
              <a:rPr lang="en-US" altLang="ja-JP" b="1" dirty="0"/>
              <a:t>】</a:t>
            </a:r>
            <a:r>
              <a:rPr lang="ja-JP" altLang="en-US" b="1" dirty="0"/>
              <a:t>朝ごはんカード</a:t>
            </a:r>
          </a:p>
          <a:p>
            <a:pPr>
              <a:buNone/>
            </a:pPr>
            <a:r>
              <a:rPr lang="ja-JP" altLang="en-US" dirty="0"/>
              <a:t>（イマイチなコメント）</a:t>
            </a:r>
          </a:p>
          <a:p>
            <a:pPr>
              <a:buNone/>
            </a:pPr>
            <a:r>
              <a:rPr lang="ja-JP" altLang="en-US" dirty="0"/>
              <a:t>「朝ごはんを食べていません。きちんと食べましょう。」</a:t>
            </a:r>
          </a:p>
        </p:txBody>
      </p:sp>
      <p:sp>
        <p:nvSpPr>
          <p:cNvPr id="11" name="正方形/長方形 10">
            <a:extLst>
              <a:ext uri="{FF2B5EF4-FFF2-40B4-BE49-F238E27FC236}">
                <a16:creationId xmlns:a16="http://schemas.microsoft.com/office/drawing/2014/main" id="{42E6296E-D93B-4A90-7F4F-62E5DB99493C}"/>
              </a:ext>
            </a:extLst>
          </p:cNvPr>
          <p:cNvSpPr/>
          <p:nvPr/>
        </p:nvSpPr>
        <p:spPr>
          <a:xfrm>
            <a:off x="6770914" y="3779575"/>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1A7BF44-8F27-903F-0797-692BE75BB5BC}"/>
              </a:ext>
            </a:extLst>
          </p:cNvPr>
          <p:cNvSpPr/>
          <p:nvPr/>
        </p:nvSpPr>
        <p:spPr>
          <a:xfrm>
            <a:off x="6814455" y="5347786"/>
            <a:ext cx="4909457" cy="147732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93D2DD8-0EAB-27D3-0696-7BA07FD3B381}"/>
              </a:ext>
            </a:extLst>
          </p:cNvPr>
          <p:cNvSpPr txBox="1"/>
          <p:nvPr/>
        </p:nvSpPr>
        <p:spPr>
          <a:xfrm>
            <a:off x="511629" y="4008957"/>
            <a:ext cx="6096000" cy="923330"/>
          </a:xfrm>
          <a:prstGeom prst="rect">
            <a:avLst/>
          </a:prstGeom>
          <a:noFill/>
        </p:spPr>
        <p:txBody>
          <a:bodyPr wrap="square">
            <a:spAutoFit/>
          </a:bodyPr>
          <a:lstStyle/>
          <a:p>
            <a:pPr>
              <a:buNone/>
            </a:pPr>
            <a:r>
              <a:rPr lang="en-US" altLang="ja-JP" b="1" dirty="0"/>
              <a:t>【</a:t>
            </a:r>
            <a:r>
              <a:rPr lang="ja-JP" altLang="en-US" b="1" dirty="0"/>
              <a:t>栄養 練習３</a:t>
            </a:r>
            <a:r>
              <a:rPr lang="en-US" altLang="ja-JP" b="1" dirty="0"/>
              <a:t>】</a:t>
            </a:r>
            <a:r>
              <a:rPr lang="ja-JP" altLang="en-US" b="1" dirty="0"/>
              <a:t>献立づくりプリント</a:t>
            </a:r>
          </a:p>
          <a:p>
            <a:pPr>
              <a:buNone/>
            </a:pPr>
            <a:r>
              <a:rPr lang="ja-JP" altLang="en-US" dirty="0"/>
              <a:t>（イマイチなコメント）</a:t>
            </a:r>
          </a:p>
          <a:p>
            <a:pPr>
              <a:buNone/>
            </a:pPr>
            <a:r>
              <a:rPr lang="ja-JP" altLang="en-US" dirty="0"/>
              <a:t>「栄養バランスが悪いです。やり直しましょう。」</a:t>
            </a:r>
          </a:p>
        </p:txBody>
      </p:sp>
      <p:sp>
        <p:nvSpPr>
          <p:cNvPr id="14" name="テキスト ボックス 13">
            <a:extLst>
              <a:ext uri="{FF2B5EF4-FFF2-40B4-BE49-F238E27FC236}">
                <a16:creationId xmlns:a16="http://schemas.microsoft.com/office/drawing/2014/main" id="{8C89547C-6E45-799C-A2B6-2ACBD4DD9820}"/>
              </a:ext>
            </a:extLst>
          </p:cNvPr>
          <p:cNvSpPr txBox="1"/>
          <p:nvPr/>
        </p:nvSpPr>
        <p:spPr>
          <a:xfrm>
            <a:off x="381001" y="5347786"/>
            <a:ext cx="6096000" cy="923330"/>
          </a:xfrm>
          <a:prstGeom prst="rect">
            <a:avLst/>
          </a:prstGeom>
          <a:noFill/>
        </p:spPr>
        <p:txBody>
          <a:bodyPr wrap="square">
            <a:spAutoFit/>
          </a:bodyPr>
          <a:lstStyle/>
          <a:p>
            <a:pPr>
              <a:buNone/>
            </a:pPr>
            <a:r>
              <a:rPr lang="en-US" altLang="ja-JP" b="1" dirty="0"/>
              <a:t>【</a:t>
            </a:r>
            <a:r>
              <a:rPr lang="ja-JP" altLang="en-US" b="1" dirty="0"/>
              <a:t>栄養 練習４</a:t>
            </a:r>
            <a:r>
              <a:rPr lang="en-US" altLang="ja-JP" b="1" dirty="0"/>
              <a:t>】</a:t>
            </a:r>
            <a:r>
              <a:rPr lang="ja-JP" altLang="en-US" b="1" dirty="0"/>
              <a:t>おやつ・ジュースの記録</a:t>
            </a:r>
          </a:p>
          <a:p>
            <a:pPr>
              <a:buNone/>
            </a:pPr>
            <a:r>
              <a:rPr lang="ja-JP" altLang="en-US" dirty="0"/>
              <a:t>（イマイチなコメント）</a:t>
            </a:r>
          </a:p>
          <a:p>
            <a:pPr>
              <a:buNone/>
            </a:pPr>
            <a:r>
              <a:rPr lang="ja-JP" altLang="en-US" dirty="0"/>
              <a:t>「おやつを食べすぎです。やめましょう。」</a:t>
            </a:r>
          </a:p>
        </p:txBody>
      </p:sp>
    </p:spTree>
    <p:extLst>
      <p:ext uri="{BB962C8B-B14F-4D97-AF65-F5344CB8AC3E}">
        <p14:creationId xmlns:p14="http://schemas.microsoft.com/office/powerpoint/2010/main" val="685758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B1875490-D3EA-B54F-EC4A-DE0BD70C3B67}"/>
              </a:ext>
            </a:extLst>
          </p:cNvPr>
          <p:cNvSpPr txBox="1"/>
          <p:nvPr/>
        </p:nvSpPr>
        <p:spPr>
          <a:xfrm>
            <a:off x="370114" y="479407"/>
            <a:ext cx="11549743" cy="1077218"/>
          </a:xfrm>
          <a:prstGeom prst="rect">
            <a:avLst/>
          </a:prstGeom>
          <a:noFill/>
        </p:spPr>
        <p:txBody>
          <a:bodyPr wrap="square">
            <a:spAutoFit/>
          </a:bodyPr>
          <a:lstStyle/>
          <a:p>
            <a:r>
              <a:rPr lang="ja-JP" altLang="en-US" sz="1600" dirty="0"/>
              <a:t>「いいね」だけじゃなくて、「ここで自分の体験を書いているのがいいね」「言い換えを使えているのがいいね」みたいに、どこがどういいかを言うコメントです。</a:t>
            </a:r>
            <a:endParaRPr lang="en-US" altLang="ja-JP" sz="1600" dirty="0"/>
          </a:p>
          <a:p>
            <a:r>
              <a:rPr lang="ja-JP" altLang="en-US" sz="1600" dirty="0"/>
              <a:t>こう言われると、「あ、自分にもできたところがあるんだ」と思えます。</a:t>
            </a:r>
            <a:endParaRPr lang="en-US" altLang="ja-JP" sz="1600" dirty="0"/>
          </a:p>
          <a:p>
            <a:r>
              <a:rPr lang="ja-JP" altLang="en-US" sz="1600" dirty="0"/>
              <a:t>こういう「できた！」の感覚が増えると、やる気（学習意欲）が上がると言われています。</a:t>
            </a:r>
          </a:p>
        </p:txBody>
      </p:sp>
      <p:sp>
        <p:nvSpPr>
          <p:cNvPr id="5" name="テキスト ボックス 4">
            <a:extLst>
              <a:ext uri="{FF2B5EF4-FFF2-40B4-BE49-F238E27FC236}">
                <a16:creationId xmlns:a16="http://schemas.microsoft.com/office/drawing/2014/main" id="{8800A69F-CE76-26E8-787F-419B03C84410}"/>
              </a:ext>
            </a:extLst>
          </p:cNvPr>
          <p:cNvSpPr txBox="1"/>
          <p:nvPr/>
        </p:nvSpPr>
        <p:spPr>
          <a:xfrm>
            <a:off x="97971" y="168015"/>
            <a:ext cx="6096000" cy="369332"/>
          </a:xfrm>
          <a:prstGeom prst="rect">
            <a:avLst/>
          </a:prstGeom>
          <a:noFill/>
        </p:spPr>
        <p:txBody>
          <a:bodyPr wrap="square">
            <a:spAutoFit/>
          </a:bodyPr>
          <a:lstStyle/>
          <a:p>
            <a:r>
              <a:rPr lang="ja-JP" altLang="en-US" dirty="0"/>
              <a:t>①よいところの具体化（学習意欲との接続）</a:t>
            </a:r>
          </a:p>
        </p:txBody>
      </p:sp>
      <p:sp>
        <p:nvSpPr>
          <p:cNvPr id="7" name="テキスト ボックス 6">
            <a:extLst>
              <a:ext uri="{FF2B5EF4-FFF2-40B4-BE49-F238E27FC236}">
                <a16:creationId xmlns:a16="http://schemas.microsoft.com/office/drawing/2014/main" id="{39664D2B-1D81-AE12-771E-A7B13DAAF54C}"/>
              </a:ext>
            </a:extLst>
          </p:cNvPr>
          <p:cNvSpPr txBox="1"/>
          <p:nvPr/>
        </p:nvSpPr>
        <p:spPr>
          <a:xfrm>
            <a:off x="359228" y="1885330"/>
            <a:ext cx="11669486" cy="1354217"/>
          </a:xfrm>
          <a:prstGeom prst="rect">
            <a:avLst/>
          </a:prstGeom>
          <a:noFill/>
        </p:spPr>
        <p:txBody>
          <a:bodyPr wrap="square">
            <a:spAutoFit/>
          </a:bodyPr>
          <a:lstStyle/>
          <a:p>
            <a:r>
              <a:rPr lang="ja-JP" altLang="en-US" sz="1600" dirty="0"/>
              <a:t>例えば、「ここまで書けているので、次は例をもう一つ足してみよう」</a:t>
            </a:r>
            <a:endParaRPr lang="en-US" altLang="ja-JP" sz="1600" dirty="0"/>
          </a:p>
          <a:p>
            <a:r>
              <a:rPr lang="ja-JP" altLang="en-US" sz="1600" dirty="0"/>
              <a:t>「文の最後をそろえると、もっと読みやすくなるよ」みたいなコメントです。</a:t>
            </a:r>
            <a:endParaRPr lang="en-US" altLang="ja-JP" sz="1600" dirty="0"/>
          </a:p>
          <a:p>
            <a:r>
              <a:rPr lang="ja-JP" altLang="en-US" sz="1600" dirty="0"/>
              <a:t>これは、今よりちょっとだけレベルアップするためのヒントです。</a:t>
            </a:r>
            <a:endParaRPr lang="en-US" altLang="ja-JP" sz="1600" dirty="0"/>
          </a:p>
          <a:p>
            <a:r>
              <a:rPr lang="ja-JP" altLang="en-US" sz="1600" dirty="0"/>
              <a:t>成績をつけるだけでなく、「どうしたらもっと伸びるか」を伝えることを育てる評価（形成的評価）と呼びます。</a:t>
            </a:r>
            <a:endParaRPr lang="en-US" altLang="ja-JP" sz="1600" dirty="0"/>
          </a:p>
          <a:p>
            <a:r>
              <a:rPr lang="ja-JP" altLang="en-US" sz="1600" dirty="0"/>
              <a:t>コメントで「次の一歩」が分かると、「じゃあそこを直してみようかな」と行動しやすくなります。</a:t>
            </a:r>
          </a:p>
        </p:txBody>
      </p:sp>
      <p:sp>
        <p:nvSpPr>
          <p:cNvPr id="9" name="テキスト ボックス 8">
            <a:extLst>
              <a:ext uri="{FF2B5EF4-FFF2-40B4-BE49-F238E27FC236}">
                <a16:creationId xmlns:a16="http://schemas.microsoft.com/office/drawing/2014/main" id="{C19E4353-7349-BCC6-C724-5998D7A17E78}"/>
              </a:ext>
            </a:extLst>
          </p:cNvPr>
          <p:cNvSpPr txBox="1"/>
          <p:nvPr/>
        </p:nvSpPr>
        <p:spPr>
          <a:xfrm>
            <a:off x="48985" y="1556625"/>
            <a:ext cx="6096000" cy="369332"/>
          </a:xfrm>
          <a:prstGeom prst="rect">
            <a:avLst/>
          </a:prstGeom>
          <a:noFill/>
        </p:spPr>
        <p:txBody>
          <a:bodyPr wrap="square">
            <a:spAutoFit/>
          </a:bodyPr>
          <a:lstStyle/>
          <a:p>
            <a:r>
              <a:rPr lang="ja-JP" altLang="en-US" dirty="0"/>
              <a:t>②次の一歩の提案（フィードバックとの接続）</a:t>
            </a:r>
          </a:p>
        </p:txBody>
      </p:sp>
      <p:sp>
        <p:nvSpPr>
          <p:cNvPr id="10" name="テキスト ボックス 9">
            <a:extLst>
              <a:ext uri="{FF2B5EF4-FFF2-40B4-BE49-F238E27FC236}">
                <a16:creationId xmlns:a16="http://schemas.microsoft.com/office/drawing/2014/main" id="{F30396CC-8F25-BDFE-BBCA-CDAE5248964C}"/>
              </a:ext>
            </a:extLst>
          </p:cNvPr>
          <p:cNvSpPr txBox="1"/>
          <p:nvPr/>
        </p:nvSpPr>
        <p:spPr>
          <a:xfrm>
            <a:off x="321129" y="3616121"/>
            <a:ext cx="11821886" cy="1077218"/>
          </a:xfrm>
          <a:prstGeom prst="rect">
            <a:avLst/>
          </a:prstGeom>
          <a:noFill/>
        </p:spPr>
        <p:txBody>
          <a:bodyPr wrap="square">
            <a:spAutoFit/>
          </a:bodyPr>
          <a:lstStyle/>
          <a:p>
            <a:r>
              <a:rPr lang="ja-JP" altLang="en-US" sz="1600" dirty="0"/>
              <a:t>③「前との比較」は、友だちと比べるんじゃなくて、前の自分と比べる考え方です。</a:t>
            </a:r>
            <a:endParaRPr lang="en-US" altLang="ja-JP" sz="1600" dirty="0"/>
          </a:p>
          <a:p>
            <a:r>
              <a:rPr lang="ja-JP" altLang="en-US" sz="1600" dirty="0"/>
              <a:t>「前回より漢字のミスが減っているね」「この前より、自分の意見がはっきり書けているよ」みたいなコメントですね。</a:t>
            </a:r>
            <a:endParaRPr lang="en-US" altLang="ja-JP" sz="1600" dirty="0"/>
          </a:p>
          <a:p>
            <a:r>
              <a:rPr lang="ja-JP" altLang="en-US" sz="1600" dirty="0"/>
              <a:t>これは、成長を見る評価です。学校の「評価の観点」には、「知識・技能」や「思考・判断・表現」だけでなく、「主体的に学習に取り組む態度」もあります。「前よりよくなっている」を見つけてあげることは、まさにこの態度の評価にもつながります。</a:t>
            </a:r>
          </a:p>
        </p:txBody>
      </p:sp>
      <p:sp>
        <p:nvSpPr>
          <p:cNvPr id="11" name="テキスト ボックス 10">
            <a:extLst>
              <a:ext uri="{FF2B5EF4-FFF2-40B4-BE49-F238E27FC236}">
                <a16:creationId xmlns:a16="http://schemas.microsoft.com/office/drawing/2014/main" id="{EA772620-3161-BB9D-2AFC-1459F7535EAC}"/>
              </a:ext>
            </a:extLst>
          </p:cNvPr>
          <p:cNvSpPr txBox="1"/>
          <p:nvPr/>
        </p:nvSpPr>
        <p:spPr>
          <a:xfrm>
            <a:off x="48985" y="3256743"/>
            <a:ext cx="6096000" cy="369332"/>
          </a:xfrm>
          <a:prstGeom prst="rect">
            <a:avLst/>
          </a:prstGeom>
          <a:noFill/>
        </p:spPr>
        <p:txBody>
          <a:bodyPr wrap="square">
            <a:spAutoFit/>
          </a:bodyPr>
          <a:lstStyle/>
          <a:p>
            <a:r>
              <a:rPr lang="ja-JP" altLang="en-US" dirty="0"/>
              <a:t>③前との比較（評価の観点との接続）</a:t>
            </a:r>
          </a:p>
        </p:txBody>
      </p:sp>
      <p:sp>
        <p:nvSpPr>
          <p:cNvPr id="12" name="テキスト ボックス 11">
            <a:extLst>
              <a:ext uri="{FF2B5EF4-FFF2-40B4-BE49-F238E27FC236}">
                <a16:creationId xmlns:a16="http://schemas.microsoft.com/office/drawing/2014/main" id="{F9123350-A8CD-9B01-55F4-3BAD69E68731}"/>
              </a:ext>
            </a:extLst>
          </p:cNvPr>
          <p:cNvSpPr txBox="1"/>
          <p:nvPr/>
        </p:nvSpPr>
        <p:spPr>
          <a:xfrm>
            <a:off x="321129" y="5141527"/>
            <a:ext cx="11179629" cy="1323439"/>
          </a:xfrm>
          <a:prstGeom prst="rect">
            <a:avLst/>
          </a:prstGeom>
          <a:noFill/>
        </p:spPr>
        <p:txBody>
          <a:bodyPr wrap="square">
            <a:spAutoFit/>
          </a:bodyPr>
          <a:lstStyle/>
          <a:p>
            <a:r>
              <a:rPr lang="ja-JP" altLang="en-US" sz="1600" dirty="0"/>
              <a:t>例えば、「よく最後まであきらめずに書いたね」「失敗しても大丈夫。またやってみよう」「ここから一緒に練習していこう」などです。</a:t>
            </a:r>
            <a:endParaRPr lang="en-US" altLang="ja-JP" sz="1600" dirty="0"/>
          </a:p>
          <a:p>
            <a:r>
              <a:rPr lang="ja-JP" altLang="en-US" sz="1600" dirty="0"/>
              <a:t>こういう言葉があると、「この先生は自分のことをちゃんと見てくれている」「失敗しても怒られないで、教えてもらえる」と感じます。すると、安心してチャレンジできるようになるので、結果的に学習意欲も上がります。評価は、点数だけじゃなくて、人と人との関係の中で行われるものでもあります。</a:t>
            </a:r>
          </a:p>
        </p:txBody>
      </p:sp>
      <p:sp>
        <p:nvSpPr>
          <p:cNvPr id="13" name="テキスト ボックス 12">
            <a:extLst>
              <a:ext uri="{FF2B5EF4-FFF2-40B4-BE49-F238E27FC236}">
                <a16:creationId xmlns:a16="http://schemas.microsoft.com/office/drawing/2014/main" id="{CD0DF27E-8C3E-63FC-9B91-D756FD0843F7}"/>
              </a:ext>
            </a:extLst>
          </p:cNvPr>
          <p:cNvSpPr txBox="1"/>
          <p:nvPr/>
        </p:nvSpPr>
        <p:spPr>
          <a:xfrm>
            <a:off x="0" y="4772195"/>
            <a:ext cx="6096000" cy="369332"/>
          </a:xfrm>
          <a:prstGeom prst="rect">
            <a:avLst/>
          </a:prstGeom>
          <a:noFill/>
        </p:spPr>
        <p:txBody>
          <a:bodyPr wrap="square">
            <a:spAutoFit/>
          </a:bodyPr>
          <a:lstStyle/>
          <a:p>
            <a:r>
              <a:rPr lang="ja-JP" altLang="en-US" dirty="0"/>
              <a:t>④支える言葉（学習意欲＋関係性）</a:t>
            </a:r>
          </a:p>
        </p:txBody>
      </p:sp>
    </p:spTree>
    <p:extLst>
      <p:ext uri="{BB962C8B-B14F-4D97-AF65-F5344CB8AC3E}">
        <p14:creationId xmlns:p14="http://schemas.microsoft.com/office/powerpoint/2010/main" val="3073722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1B8C796-8577-4065-A22B-95501D38B98E}"/>
              </a:ext>
            </a:extLst>
          </p:cNvPr>
          <p:cNvSpPr txBox="1"/>
          <p:nvPr/>
        </p:nvSpPr>
        <p:spPr>
          <a:xfrm>
            <a:off x="424541" y="349240"/>
            <a:ext cx="9579429" cy="2862322"/>
          </a:xfrm>
          <a:prstGeom prst="rect">
            <a:avLst/>
          </a:prstGeom>
          <a:noFill/>
        </p:spPr>
        <p:txBody>
          <a:bodyPr wrap="square">
            <a:spAutoFit/>
          </a:bodyPr>
          <a:lstStyle/>
          <a:p>
            <a:pPr>
              <a:buNone/>
            </a:pPr>
            <a:r>
              <a:rPr lang="ja-JP" altLang="en-US" b="1" dirty="0"/>
              <a:t>ケース</a:t>
            </a:r>
            <a:r>
              <a:rPr lang="en-US" altLang="ja-JP" b="1" dirty="0"/>
              <a:t>1</a:t>
            </a:r>
            <a:r>
              <a:rPr lang="ja-JP" altLang="en-US" b="1" dirty="0"/>
              <a:t>：小テスト（国語・漢字）</a:t>
            </a:r>
          </a:p>
          <a:p>
            <a:pPr>
              <a:buFont typeface="Arial" panose="020B0604020202020204" pitchFamily="34" charset="0"/>
              <a:buChar char="•"/>
            </a:pPr>
            <a:r>
              <a:rPr lang="ja-JP" altLang="en-US" dirty="0"/>
              <a:t>イマイチなコメント</a:t>
            </a:r>
            <a:br>
              <a:rPr lang="ja-JP" altLang="en-US" dirty="0"/>
            </a:br>
            <a:r>
              <a:rPr lang="ja-JP" altLang="en-US" dirty="0"/>
              <a:t>　→「もっと勉強してきましょう。」</a:t>
            </a:r>
          </a:p>
          <a:p>
            <a:pPr>
              <a:buFont typeface="Arial" panose="020B0604020202020204" pitchFamily="34" charset="0"/>
              <a:buChar char="•"/>
            </a:pPr>
            <a:r>
              <a:rPr lang="ja-JP" altLang="en-US" dirty="0"/>
              <a:t>問題点</a:t>
            </a:r>
            <a:br>
              <a:rPr lang="ja-JP" altLang="en-US" dirty="0"/>
            </a:br>
            <a:r>
              <a:rPr lang="ja-JP" altLang="en-US" dirty="0"/>
              <a:t>　・どこができていて、どこをがんばるか分からない</a:t>
            </a:r>
            <a:br>
              <a:rPr lang="ja-JP" altLang="en-US" dirty="0"/>
            </a:br>
            <a:r>
              <a:rPr lang="ja-JP" altLang="en-US" dirty="0"/>
              <a:t>　・否定だけで、やる気が下がりやすい</a:t>
            </a:r>
          </a:p>
          <a:p>
            <a:pPr>
              <a:buFont typeface="Arial" panose="020B0604020202020204" pitchFamily="34" charset="0"/>
              <a:buChar char="•"/>
            </a:pPr>
            <a:r>
              <a:rPr lang="ja-JP" altLang="en-US" dirty="0"/>
              <a:t>やる気が出るコメント例</a:t>
            </a:r>
            <a:br>
              <a:rPr lang="ja-JP" altLang="en-US" dirty="0"/>
            </a:br>
            <a:r>
              <a:rPr lang="ja-JP" altLang="en-US" dirty="0"/>
              <a:t>　→「読める漢字が前より増えています。👈①</a:t>
            </a:r>
            <a:br>
              <a:rPr lang="ja-JP" altLang="en-US" dirty="0"/>
            </a:br>
            <a:r>
              <a:rPr lang="ja-JP" altLang="en-US" dirty="0"/>
              <a:t>　　　次は、このページの漢字を</a:t>
            </a:r>
            <a:r>
              <a:rPr lang="en-US" altLang="ja-JP" dirty="0"/>
              <a:t>『</a:t>
            </a:r>
            <a:r>
              <a:rPr lang="ja-JP" altLang="en-US" dirty="0"/>
              <a:t>書ける</a:t>
            </a:r>
            <a:r>
              <a:rPr lang="en-US" altLang="ja-JP" dirty="0"/>
              <a:t>』</a:t>
            </a:r>
            <a:r>
              <a:rPr lang="ja-JP" altLang="en-US" dirty="0"/>
              <a:t>ように</a:t>
            </a:r>
            <a:r>
              <a:rPr lang="en-US" altLang="ja-JP" dirty="0"/>
              <a:t>1</a:t>
            </a:r>
            <a:r>
              <a:rPr lang="ja-JP" altLang="en-US" dirty="0"/>
              <a:t>日</a:t>
            </a:r>
            <a:r>
              <a:rPr lang="en-US" altLang="ja-JP" dirty="0"/>
              <a:t>3</a:t>
            </a:r>
            <a:r>
              <a:rPr lang="ja-JP" altLang="en-US" dirty="0"/>
              <a:t>個ずつ練習してみよう。👈②</a:t>
            </a:r>
            <a:br>
              <a:rPr lang="ja-JP" altLang="en-US" dirty="0"/>
            </a:br>
            <a:r>
              <a:rPr lang="ja-JP" altLang="en-US" dirty="0"/>
              <a:t>　　　前回よりテストの点も上がってきています。この調子でいこう。👈③④」</a:t>
            </a:r>
          </a:p>
        </p:txBody>
      </p:sp>
      <p:sp>
        <p:nvSpPr>
          <p:cNvPr id="5" name="テキスト ボックス 4">
            <a:extLst>
              <a:ext uri="{FF2B5EF4-FFF2-40B4-BE49-F238E27FC236}">
                <a16:creationId xmlns:a16="http://schemas.microsoft.com/office/drawing/2014/main" id="{0A6443A6-35B1-0066-08F3-7048C20C2F3B}"/>
              </a:ext>
            </a:extLst>
          </p:cNvPr>
          <p:cNvSpPr txBox="1"/>
          <p:nvPr/>
        </p:nvSpPr>
        <p:spPr>
          <a:xfrm>
            <a:off x="424541" y="3369439"/>
            <a:ext cx="10058400" cy="3139321"/>
          </a:xfrm>
          <a:prstGeom prst="rect">
            <a:avLst/>
          </a:prstGeom>
          <a:noFill/>
        </p:spPr>
        <p:txBody>
          <a:bodyPr wrap="square">
            <a:spAutoFit/>
          </a:bodyPr>
          <a:lstStyle/>
          <a:p>
            <a:pPr>
              <a:buNone/>
            </a:pPr>
            <a:r>
              <a:rPr lang="ja-JP" altLang="en-US" b="1" dirty="0"/>
              <a:t>ケース</a:t>
            </a:r>
            <a:r>
              <a:rPr lang="en-US" altLang="ja-JP" b="1" dirty="0"/>
              <a:t>2</a:t>
            </a:r>
            <a:r>
              <a:rPr lang="ja-JP" altLang="en-US" b="1" dirty="0"/>
              <a:t>：作文</a:t>
            </a:r>
          </a:p>
          <a:p>
            <a:pPr>
              <a:buFont typeface="Arial" panose="020B0604020202020204" pitchFamily="34" charset="0"/>
              <a:buChar char="•"/>
            </a:pPr>
            <a:r>
              <a:rPr lang="ja-JP" altLang="en-US" dirty="0"/>
              <a:t>イマイチなコメント</a:t>
            </a:r>
            <a:br>
              <a:rPr lang="ja-JP" altLang="en-US" dirty="0"/>
            </a:br>
            <a:r>
              <a:rPr lang="ja-JP" altLang="en-US" dirty="0"/>
              <a:t>　→「文章がたりません。もっと書きましょう。」</a:t>
            </a:r>
          </a:p>
          <a:p>
            <a:pPr>
              <a:buFont typeface="Arial" panose="020B0604020202020204" pitchFamily="34" charset="0"/>
              <a:buChar char="•"/>
            </a:pPr>
            <a:r>
              <a:rPr lang="ja-JP" altLang="en-US" dirty="0"/>
              <a:t>問題点</a:t>
            </a:r>
            <a:br>
              <a:rPr lang="ja-JP" altLang="en-US" dirty="0"/>
            </a:br>
            <a:r>
              <a:rPr lang="ja-JP" altLang="en-US" dirty="0"/>
              <a:t>　・何をどう増やせばいいか分からない</a:t>
            </a:r>
            <a:br>
              <a:rPr lang="ja-JP" altLang="en-US" dirty="0"/>
            </a:br>
            <a:r>
              <a:rPr lang="ja-JP" altLang="en-US" dirty="0"/>
              <a:t>　・「足りない」とだけ言われると、苦手意識が強くなる</a:t>
            </a:r>
          </a:p>
          <a:p>
            <a:pPr>
              <a:buFont typeface="Arial" panose="020B0604020202020204" pitchFamily="34" charset="0"/>
              <a:buChar char="•"/>
            </a:pPr>
            <a:r>
              <a:rPr lang="ja-JP" altLang="en-US" dirty="0"/>
              <a:t>やる気が出るコメント例</a:t>
            </a:r>
            <a:br>
              <a:rPr lang="ja-JP" altLang="en-US" dirty="0"/>
            </a:br>
            <a:r>
              <a:rPr lang="ja-JP" altLang="en-US" dirty="0"/>
              <a:t>　→「自分の気持ちが素直に書けているところがいいですね。👈①</a:t>
            </a:r>
            <a:br>
              <a:rPr lang="ja-JP" altLang="en-US" dirty="0"/>
            </a:br>
            <a:r>
              <a:rPr lang="ja-JP" altLang="en-US" dirty="0"/>
              <a:t>　　　</a:t>
            </a:r>
            <a:r>
              <a:rPr lang="en-US" altLang="ja-JP" dirty="0"/>
              <a:t>『</a:t>
            </a:r>
            <a:r>
              <a:rPr lang="ja-JP" altLang="en-US" dirty="0"/>
              <a:t>どんな場面だったか</a:t>
            </a:r>
            <a:r>
              <a:rPr lang="en-US" altLang="ja-JP" dirty="0"/>
              <a:t>』</a:t>
            </a:r>
            <a:r>
              <a:rPr lang="ja-JP" altLang="en-US" dirty="0"/>
              <a:t>を、もう</a:t>
            </a:r>
            <a:r>
              <a:rPr lang="en-US" altLang="ja-JP" dirty="0"/>
              <a:t>1</a:t>
            </a:r>
            <a:r>
              <a:rPr lang="ja-JP" altLang="en-US" dirty="0"/>
              <a:t>つだけくわしく書いてみよう。👈②</a:t>
            </a:r>
            <a:br>
              <a:rPr lang="ja-JP" altLang="en-US" dirty="0"/>
            </a:br>
            <a:r>
              <a:rPr lang="ja-JP" altLang="en-US" dirty="0"/>
              <a:t>　　　前の作文より文のつながりがよくなっていますよ。👈③</a:t>
            </a:r>
            <a:br>
              <a:rPr lang="ja-JP" altLang="en-US" dirty="0"/>
            </a:br>
            <a:r>
              <a:rPr lang="ja-JP" altLang="en-US" dirty="0"/>
              <a:t>　　　この調子で、少しずつふやしていこう。👈④」</a:t>
            </a:r>
          </a:p>
        </p:txBody>
      </p:sp>
    </p:spTree>
    <p:extLst>
      <p:ext uri="{BB962C8B-B14F-4D97-AF65-F5344CB8AC3E}">
        <p14:creationId xmlns:p14="http://schemas.microsoft.com/office/powerpoint/2010/main" val="4199776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DDE8AFE-39C6-5DED-40BB-E48266F3CB8F}"/>
              </a:ext>
            </a:extLst>
          </p:cNvPr>
          <p:cNvSpPr txBox="1"/>
          <p:nvPr/>
        </p:nvSpPr>
        <p:spPr>
          <a:xfrm>
            <a:off x="544286" y="316583"/>
            <a:ext cx="9742714" cy="2862322"/>
          </a:xfrm>
          <a:prstGeom prst="rect">
            <a:avLst/>
          </a:prstGeom>
          <a:noFill/>
        </p:spPr>
        <p:txBody>
          <a:bodyPr wrap="square">
            <a:spAutoFit/>
          </a:bodyPr>
          <a:lstStyle/>
          <a:p>
            <a:pPr>
              <a:buNone/>
            </a:pPr>
            <a:r>
              <a:rPr lang="ja-JP" altLang="en-US" b="1" dirty="0"/>
              <a:t>ケース</a:t>
            </a:r>
            <a:r>
              <a:rPr lang="en-US" altLang="ja-JP" b="1" dirty="0"/>
              <a:t>3</a:t>
            </a:r>
            <a:r>
              <a:rPr lang="ja-JP" altLang="en-US" b="1" dirty="0"/>
              <a:t>：数学テスト（計算）</a:t>
            </a:r>
          </a:p>
          <a:p>
            <a:pPr>
              <a:buFont typeface="Arial" panose="020B0604020202020204" pitchFamily="34" charset="0"/>
              <a:buChar char="•"/>
            </a:pPr>
            <a:r>
              <a:rPr lang="ja-JP" altLang="en-US" dirty="0"/>
              <a:t>イマイチなコメント</a:t>
            </a:r>
            <a:br>
              <a:rPr lang="ja-JP" altLang="en-US" dirty="0"/>
            </a:br>
            <a:r>
              <a:rPr lang="ja-JP" altLang="en-US" dirty="0"/>
              <a:t>　→「ケアレスミスが多いです。気をつけましょう。」</a:t>
            </a:r>
          </a:p>
          <a:p>
            <a:pPr>
              <a:buFont typeface="Arial" panose="020B0604020202020204" pitchFamily="34" charset="0"/>
              <a:buChar char="•"/>
            </a:pPr>
            <a:r>
              <a:rPr lang="ja-JP" altLang="en-US" dirty="0"/>
              <a:t>問題点</a:t>
            </a:r>
            <a:br>
              <a:rPr lang="ja-JP" altLang="en-US" dirty="0"/>
            </a:br>
            <a:r>
              <a:rPr lang="ja-JP" altLang="en-US" dirty="0"/>
              <a:t>　・どう気をつければよいのか分からない</a:t>
            </a:r>
            <a:br>
              <a:rPr lang="ja-JP" altLang="en-US" dirty="0"/>
            </a:br>
            <a:r>
              <a:rPr lang="ja-JP" altLang="en-US" dirty="0"/>
              <a:t>・本人なりのがんばりが見えない</a:t>
            </a:r>
          </a:p>
          <a:p>
            <a:pPr>
              <a:buFont typeface="Arial" panose="020B0604020202020204" pitchFamily="34" charset="0"/>
              <a:buChar char="•"/>
            </a:pPr>
            <a:r>
              <a:rPr lang="ja-JP" altLang="en-US" dirty="0"/>
              <a:t>やる気が出るコメント例</a:t>
            </a:r>
            <a:br>
              <a:rPr lang="ja-JP" altLang="en-US" dirty="0"/>
            </a:br>
            <a:r>
              <a:rPr lang="ja-JP" altLang="en-US" dirty="0"/>
              <a:t>　→「途中の式はきちんと書けています。👈①</a:t>
            </a:r>
            <a:br>
              <a:rPr lang="ja-JP" altLang="en-US" dirty="0"/>
            </a:br>
            <a:r>
              <a:rPr lang="ja-JP" altLang="en-US" dirty="0"/>
              <a:t>　　　最後の答えを書く前に、もう</a:t>
            </a:r>
            <a:r>
              <a:rPr lang="en-US" altLang="ja-JP" dirty="0"/>
              <a:t>1</a:t>
            </a:r>
            <a:r>
              <a:rPr lang="ja-JP" altLang="en-US" dirty="0"/>
              <a:t>回だけ見直す時間をとってみよう。👈②</a:t>
            </a:r>
            <a:br>
              <a:rPr lang="ja-JP" altLang="en-US" dirty="0"/>
            </a:br>
            <a:r>
              <a:rPr lang="ja-JP" altLang="en-US" dirty="0"/>
              <a:t>　　　前回より計算の速さは上がっています。あとはていねいさを足していこう。👈③④」</a:t>
            </a:r>
          </a:p>
        </p:txBody>
      </p:sp>
      <p:sp>
        <p:nvSpPr>
          <p:cNvPr id="5" name="テキスト ボックス 4">
            <a:extLst>
              <a:ext uri="{FF2B5EF4-FFF2-40B4-BE49-F238E27FC236}">
                <a16:creationId xmlns:a16="http://schemas.microsoft.com/office/drawing/2014/main" id="{A0D77EFE-7F5A-1E1C-FE25-127BCD0C80EE}"/>
              </a:ext>
            </a:extLst>
          </p:cNvPr>
          <p:cNvSpPr txBox="1"/>
          <p:nvPr/>
        </p:nvSpPr>
        <p:spPr>
          <a:xfrm>
            <a:off x="544286" y="3429000"/>
            <a:ext cx="9503229" cy="3139321"/>
          </a:xfrm>
          <a:prstGeom prst="rect">
            <a:avLst/>
          </a:prstGeom>
          <a:noFill/>
        </p:spPr>
        <p:txBody>
          <a:bodyPr wrap="square">
            <a:spAutoFit/>
          </a:bodyPr>
          <a:lstStyle/>
          <a:p>
            <a:pPr>
              <a:buNone/>
            </a:pPr>
            <a:r>
              <a:rPr lang="ja-JP" altLang="en-US" b="1" dirty="0"/>
              <a:t>ケース</a:t>
            </a:r>
            <a:r>
              <a:rPr lang="en-US" altLang="ja-JP" b="1" dirty="0"/>
              <a:t>4</a:t>
            </a:r>
            <a:r>
              <a:rPr lang="ja-JP" altLang="en-US" b="1" dirty="0"/>
              <a:t>：発表・スピーチ</a:t>
            </a:r>
          </a:p>
          <a:p>
            <a:pPr>
              <a:buFont typeface="Arial" panose="020B0604020202020204" pitchFamily="34" charset="0"/>
              <a:buChar char="•"/>
            </a:pPr>
            <a:r>
              <a:rPr lang="ja-JP" altLang="en-US" dirty="0"/>
              <a:t>イマイチなコメント</a:t>
            </a:r>
            <a:br>
              <a:rPr lang="ja-JP" altLang="en-US" dirty="0"/>
            </a:br>
            <a:r>
              <a:rPr lang="ja-JP" altLang="en-US" dirty="0"/>
              <a:t>　→「声が小さいです。もっと大きな声で話しましょう。」</a:t>
            </a:r>
          </a:p>
          <a:p>
            <a:pPr>
              <a:buFont typeface="Arial" panose="020B0604020202020204" pitchFamily="34" charset="0"/>
              <a:buChar char="•"/>
            </a:pPr>
            <a:r>
              <a:rPr lang="ja-JP" altLang="en-US" dirty="0"/>
              <a:t>問題点</a:t>
            </a:r>
            <a:br>
              <a:rPr lang="ja-JP" altLang="en-US" dirty="0"/>
            </a:br>
            <a:r>
              <a:rPr lang="ja-JP" altLang="en-US" dirty="0"/>
              <a:t>　・「できている部分」を認めていない</a:t>
            </a:r>
            <a:br>
              <a:rPr lang="ja-JP" altLang="en-US" dirty="0"/>
            </a:br>
            <a:r>
              <a:rPr lang="ja-JP" altLang="en-US" dirty="0"/>
              <a:t>　・どう工夫すればよいかが分からない</a:t>
            </a:r>
          </a:p>
          <a:p>
            <a:pPr>
              <a:buFont typeface="Arial" panose="020B0604020202020204" pitchFamily="34" charset="0"/>
              <a:buChar char="•"/>
            </a:pPr>
            <a:r>
              <a:rPr lang="ja-JP" altLang="en-US" dirty="0"/>
              <a:t>やる気が出るコメント例</a:t>
            </a:r>
            <a:br>
              <a:rPr lang="ja-JP" altLang="en-US" dirty="0"/>
            </a:br>
            <a:r>
              <a:rPr lang="ja-JP" altLang="en-US" dirty="0"/>
              <a:t>　→「原稿を見ながらでも、最後まで言い切れていたのがよかったです。👈①</a:t>
            </a:r>
            <a:br>
              <a:rPr lang="ja-JP" altLang="en-US" dirty="0"/>
            </a:br>
            <a:r>
              <a:rPr lang="ja-JP" altLang="en-US" dirty="0"/>
              <a:t>　　　次は、はじめの一文だけ顔を上げて話してみよう。👈②</a:t>
            </a:r>
            <a:br>
              <a:rPr lang="ja-JP" altLang="en-US" dirty="0"/>
            </a:br>
            <a:r>
              <a:rPr lang="ja-JP" altLang="en-US" dirty="0"/>
              <a:t>　　　前より話すスピードはゆっくりになって聞きやすくなっています。👈③</a:t>
            </a:r>
            <a:br>
              <a:rPr lang="ja-JP" altLang="en-US" dirty="0"/>
            </a:br>
            <a:r>
              <a:rPr lang="ja-JP" altLang="en-US" dirty="0"/>
              <a:t>　　　一つずつ練習していけば、もっと伝わる発表になりますよ。👈④」</a:t>
            </a:r>
          </a:p>
        </p:txBody>
      </p:sp>
    </p:spTree>
    <p:extLst>
      <p:ext uri="{BB962C8B-B14F-4D97-AF65-F5344CB8AC3E}">
        <p14:creationId xmlns:p14="http://schemas.microsoft.com/office/powerpoint/2010/main" val="895537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5387A96-1914-E939-8CF9-2D4983CF9580}"/>
              </a:ext>
            </a:extLst>
          </p:cNvPr>
          <p:cNvSpPr txBox="1"/>
          <p:nvPr/>
        </p:nvSpPr>
        <p:spPr>
          <a:xfrm>
            <a:off x="435429" y="289679"/>
            <a:ext cx="10374086" cy="3139321"/>
          </a:xfrm>
          <a:prstGeom prst="rect">
            <a:avLst/>
          </a:prstGeom>
          <a:noFill/>
        </p:spPr>
        <p:txBody>
          <a:bodyPr wrap="square">
            <a:spAutoFit/>
          </a:bodyPr>
          <a:lstStyle/>
          <a:p>
            <a:pPr>
              <a:buNone/>
            </a:pPr>
            <a:r>
              <a:rPr lang="ja-JP" altLang="en-US" b="1" dirty="0"/>
              <a:t>ケース</a:t>
            </a:r>
            <a:r>
              <a:rPr lang="en-US" altLang="ja-JP" b="1" dirty="0"/>
              <a:t>5</a:t>
            </a:r>
            <a:r>
              <a:rPr lang="ja-JP" altLang="en-US" b="1" dirty="0"/>
              <a:t>：ノート提出</a:t>
            </a:r>
          </a:p>
          <a:p>
            <a:pPr>
              <a:buFont typeface="Arial" panose="020B0604020202020204" pitchFamily="34" charset="0"/>
              <a:buChar char="•"/>
            </a:pPr>
            <a:r>
              <a:rPr lang="ja-JP" altLang="en-US" dirty="0"/>
              <a:t>イマイチなコメント</a:t>
            </a:r>
            <a:br>
              <a:rPr lang="ja-JP" altLang="en-US" dirty="0"/>
            </a:br>
            <a:r>
              <a:rPr lang="ja-JP" altLang="en-US" dirty="0"/>
              <a:t>　→「ノートがきたないです。もっとていねいに書きましょう。」</a:t>
            </a:r>
          </a:p>
          <a:p>
            <a:pPr>
              <a:buFont typeface="Arial" panose="020B0604020202020204" pitchFamily="34" charset="0"/>
              <a:buChar char="•"/>
            </a:pPr>
            <a:r>
              <a:rPr lang="ja-JP" altLang="en-US" dirty="0"/>
              <a:t>問題点</a:t>
            </a:r>
            <a:br>
              <a:rPr lang="ja-JP" altLang="en-US" dirty="0"/>
            </a:br>
            <a:r>
              <a:rPr lang="ja-JP" altLang="en-US" dirty="0"/>
              <a:t>　・何をどう直せば「ていねい」になるのか不明</a:t>
            </a:r>
            <a:br>
              <a:rPr lang="ja-JP" altLang="en-US" dirty="0"/>
            </a:br>
            <a:r>
              <a:rPr lang="ja-JP" altLang="en-US" dirty="0"/>
              <a:t>　・全否定に近く、やる気を下げる</a:t>
            </a:r>
          </a:p>
          <a:p>
            <a:pPr>
              <a:buFont typeface="Arial" panose="020B0604020202020204" pitchFamily="34" charset="0"/>
              <a:buChar char="•"/>
            </a:pPr>
            <a:r>
              <a:rPr lang="ja-JP" altLang="en-US" dirty="0"/>
              <a:t>やる気が出るコメント例</a:t>
            </a:r>
            <a:br>
              <a:rPr lang="ja-JP" altLang="en-US" dirty="0"/>
            </a:br>
            <a:r>
              <a:rPr lang="ja-JP" altLang="en-US" dirty="0"/>
              <a:t>　→「板書の大事な言葉はきちんと写せています。👈①</a:t>
            </a:r>
            <a:br>
              <a:rPr lang="ja-JP" altLang="en-US" dirty="0"/>
            </a:br>
            <a:r>
              <a:rPr lang="ja-JP" altLang="en-US" dirty="0"/>
              <a:t>　　　次は、見出しの行だけマスの上にそろえて書いてみよう。👈②</a:t>
            </a:r>
            <a:br>
              <a:rPr lang="ja-JP" altLang="en-US" dirty="0"/>
            </a:br>
            <a:r>
              <a:rPr lang="ja-JP" altLang="en-US" dirty="0"/>
              <a:t>　　　前より消しゴムのあとが少なくなってきました。👈③</a:t>
            </a:r>
            <a:br>
              <a:rPr lang="ja-JP" altLang="en-US" dirty="0"/>
            </a:br>
            <a:r>
              <a:rPr lang="ja-JP" altLang="en-US" dirty="0"/>
              <a:t>　　　少しずつ読みやすいノートにしていこう。👈④」</a:t>
            </a:r>
          </a:p>
        </p:txBody>
      </p:sp>
      <p:sp>
        <p:nvSpPr>
          <p:cNvPr id="5" name="テキスト ボックス 4">
            <a:extLst>
              <a:ext uri="{FF2B5EF4-FFF2-40B4-BE49-F238E27FC236}">
                <a16:creationId xmlns:a16="http://schemas.microsoft.com/office/drawing/2014/main" id="{95762491-EEF5-A5E4-0FE9-F6B992529D1B}"/>
              </a:ext>
            </a:extLst>
          </p:cNvPr>
          <p:cNvSpPr txBox="1"/>
          <p:nvPr/>
        </p:nvSpPr>
        <p:spPr>
          <a:xfrm>
            <a:off x="435429" y="3591342"/>
            <a:ext cx="9263743" cy="3139321"/>
          </a:xfrm>
          <a:prstGeom prst="rect">
            <a:avLst/>
          </a:prstGeom>
          <a:noFill/>
        </p:spPr>
        <p:txBody>
          <a:bodyPr wrap="square">
            <a:spAutoFit/>
          </a:bodyPr>
          <a:lstStyle/>
          <a:p>
            <a:pPr>
              <a:buNone/>
            </a:pPr>
            <a:r>
              <a:rPr lang="ja-JP" altLang="en-US" b="1" dirty="0"/>
              <a:t>ケース</a:t>
            </a:r>
            <a:r>
              <a:rPr lang="en-US" altLang="ja-JP" b="1" dirty="0"/>
              <a:t>6</a:t>
            </a:r>
            <a:r>
              <a:rPr lang="ja-JP" altLang="en-US" b="1" dirty="0"/>
              <a:t>：実技（体育・家庭科など）</a:t>
            </a:r>
          </a:p>
          <a:p>
            <a:pPr>
              <a:buFont typeface="Arial" panose="020B0604020202020204" pitchFamily="34" charset="0"/>
              <a:buChar char="•"/>
            </a:pPr>
            <a:r>
              <a:rPr lang="ja-JP" altLang="en-US" dirty="0"/>
              <a:t>イマイチなコメント</a:t>
            </a:r>
            <a:br>
              <a:rPr lang="ja-JP" altLang="en-US" dirty="0"/>
            </a:br>
            <a:r>
              <a:rPr lang="ja-JP" altLang="en-US" dirty="0"/>
              <a:t>　→「もっと真面目にやりましょう。」</a:t>
            </a:r>
          </a:p>
          <a:p>
            <a:pPr>
              <a:buFont typeface="Arial" panose="020B0604020202020204" pitchFamily="34" charset="0"/>
              <a:buChar char="•"/>
            </a:pPr>
            <a:r>
              <a:rPr lang="ja-JP" altLang="en-US" dirty="0"/>
              <a:t>問題点</a:t>
            </a:r>
            <a:br>
              <a:rPr lang="ja-JP" altLang="en-US" dirty="0"/>
            </a:br>
            <a:r>
              <a:rPr lang="ja-JP" altLang="en-US" dirty="0"/>
              <a:t>　・「真面目」とは何かが伝わらない</a:t>
            </a:r>
            <a:br>
              <a:rPr lang="ja-JP" altLang="en-US" dirty="0"/>
            </a:br>
            <a:r>
              <a:rPr lang="ja-JP" altLang="en-US" dirty="0"/>
              <a:t>　・具体的な行動につながらない</a:t>
            </a:r>
          </a:p>
          <a:p>
            <a:pPr>
              <a:buFont typeface="Arial" panose="020B0604020202020204" pitchFamily="34" charset="0"/>
              <a:buChar char="•"/>
            </a:pPr>
            <a:r>
              <a:rPr lang="ja-JP" altLang="en-US" dirty="0"/>
              <a:t>やる気が出るコメント例</a:t>
            </a:r>
            <a:br>
              <a:rPr lang="ja-JP" altLang="en-US" dirty="0"/>
            </a:br>
            <a:r>
              <a:rPr lang="ja-JP" altLang="en-US" dirty="0"/>
              <a:t>　→「道具を片づけるのはしっかりできていました。👈①</a:t>
            </a:r>
            <a:br>
              <a:rPr lang="ja-JP" altLang="en-US" dirty="0"/>
            </a:br>
            <a:r>
              <a:rPr lang="ja-JP" altLang="en-US" dirty="0"/>
              <a:t>　　　次は、説明を聞くときに体の向きを先生の方に向けてみよう。👈②</a:t>
            </a:r>
            <a:br>
              <a:rPr lang="ja-JP" altLang="en-US" dirty="0"/>
            </a:br>
            <a:r>
              <a:rPr lang="ja-JP" altLang="en-US" dirty="0"/>
              <a:t>　　　前より立ち歩きが減ってきています。あと少し！👈③</a:t>
            </a:r>
            <a:br>
              <a:rPr lang="ja-JP" altLang="en-US" dirty="0"/>
            </a:br>
            <a:r>
              <a:rPr lang="ja-JP" altLang="en-US" dirty="0"/>
              <a:t>　　　一緒に、みんなが動きやすい雰囲気をつくっていこう。👈④」</a:t>
            </a:r>
          </a:p>
        </p:txBody>
      </p:sp>
    </p:spTree>
    <p:extLst>
      <p:ext uri="{BB962C8B-B14F-4D97-AF65-F5344CB8AC3E}">
        <p14:creationId xmlns:p14="http://schemas.microsoft.com/office/powerpoint/2010/main" val="390101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F5F9092-42EB-2FB7-330D-BB589F34D792}"/>
              </a:ext>
            </a:extLst>
          </p:cNvPr>
          <p:cNvSpPr txBox="1"/>
          <p:nvPr/>
        </p:nvSpPr>
        <p:spPr>
          <a:xfrm>
            <a:off x="381000" y="289679"/>
            <a:ext cx="10689771" cy="3139321"/>
          </a:xfrm>
          <a:prstGeom prst="rect">
            <a:avLst/>
          </a:prstGeom>
          <a:noFill/>
        </p:spPr>
        <p:txBody>
          <a:bodyPr wrap="square">
            <a:spAutoFit/>
          </a:bodyPr>
          <a:lstStyle/>
          <a:p>
            <a:pPr>
              <a:buNone/>
            </a:pPr>
            <a:r>
              <a:rPr lang="ja-JP" altLang="en-US" b="1" dirty="0"/>
              <a:t>国語ケース</a:t>
            </a:r>
            <a:r>
              <a:rPr lang="en-US" altLang="ja-JP" b="1" dirty="0"/>
              <a:t>1</a:t>
            </a:r>
            <a:r>
              <a:rPr lang="ja-JP" altLang="en-US" b="1" dirty="0"/>
              <a:t>：読解テスト（記述問題）</a:t>
            </a:r>
          </a:p>
          <a:p>
            <a:pPr>
              <a:buFont typeface="Arial" panose="020B0604020202020204" pitchFamily="34" charset="0"/>
              <a:buChar char="•"/>
            </a:pPr>
            <a:r>
              <a:rPr lang="ja-JP" altLang="en-US" dirty="0"/>
              <a:t>イマイチなコメント</a:t>
            </a:r>
            <a:br>
              <a:rPr lang="ja-JP" altLang="en-US" dirty="0"/>
            </a:br>
            <a:r>
              <a:rPr lang="ja-JP" altLang="en-US" dirty="0"/>
              <a:t>　→「ちゃんと本文を読んでいません。」</a:t>
            </a:r>
          </a:p>
          <a:p>
            <a:pPr>
              <a:buFont typeface="Arial" panose="020B0604020202020204" pitchFamily="34" charset="0"/>
              <a:buChar char="•"/>
            </a:pPr>
            <a:r>
              <a:rPr lang="ja-JP" altLang="en-US" dirty="0"/>
              <a:t>問題点</a:t>
            </a:r>
            <a:br>
              <a:rPr lang="ja-JP" altLang="en-US" dirty="0"/>
            </a:br>
            <a:r>
              <a:rPr lang="ja-JP" altLang="en-US" dirty="0"/>
              <a:t>　・全否定で終わっている</a:t>
            </a:r>
            <a:br>
              <a:rPr lang="ja-JP" altLang="en-US" dirty="0"/>
            </a:br>
            <a:r>
              <a:rPr lang="ja-JP" altLang="en-US" dirty="0"/>
              <a:t>　・何をどう直せばいいかが分からない</a:t>
            </a:r>
          </a:p>
          <a:p>
            <a:pPr>
              <a:buFont typeface="Arial" panose="020B0604020202020204" pitchFamily="34" charset="0"/>
              <a:buChar char="•"/>
            </a:pPr>
            <a:r>
              <a:rPr lang="ja-JP" altLang="en-US" dirty="0"/>
              <a:t>やる気が出るコメント例</a:t>
            </a:r>
            <a:br>
              <a:rPr lang="ja-JP" altLang="en-US" dirty="0"/>
            </a:br>
            <a:r>
              <a:rPr lang="ja-JP" altLang="en-US" dirty="0"/>
              <a:t>　→「言葉づかいはていねいに書けています。👈①</a:t>
            </a:r>
            <a:br>
              <a:rPr lang="ja-JP" altLang="en-US" dirty="0"/>
            </a:br>
            <a:r>
              <a:rPr lang="ja-JP" altLang="en-US" dirty="0"/>
              <a:t>　　　次は、</a:t>
            </a:r>
            <a:r>
              <a:rPr lang="en-US" altLang="ja-JP" dirty="0"/>
              <a:t>『</a:t>
            </a:r>
            <a:r>
              <a:rPr lang="ja-JP" altLang="en-US" dirty="0"/>
              <a:t>だれが・どうした・なぜ</a:t>
            </a:r>
            <a:r>
              <a:rPr lang="en-US" altLang="ja-JP" dirty="0"/>
              <a:t>』</a:t>
            </a:r>
            <a:r>
              <a:rPr lang="ja-JP" altLang="en-US" dirty="0"/>
              <a:t>の３つを、本文からさがして書いてみよう。👈②</a:t>
            </a:r>
            <a:br>
              <a:rPr lang="ja-JP" altLang="en-US" dirty="0"/>
            </a:br>
            <a:r>
              <a:rPr lang="ja-JP" altLang="en-US" dirty="0"/>
              <a:t>　　　前よりも文の長さはのびています。この調子で中身もふやしていこう。👈③</a:t>
            </a:r>
            <a:br>
              <a:rPr lang="ja-JP" altLang="en-US" dirty="0"/>
            </a:br>
            <a:r>
              <a:rPr lang="ja-JP" altLang="en-US" dirty="0"/>
              <a:t>　　　一緒に、本文のヒントを見つける練習をしていこうね。👈④」</a:t>
            </a:r>
          </a:p>
        </p:txBody>
      </p:sp>
      <p:sp>
        <p:nvSpPr>
          <p:cNvPr id="5" name="テキスト ボックス 4">
            <a:extLst>
              <a:ext uri="{FF2B5EF4-FFF2-40B4-BE49-F238E27FC236}">
                <a16:creationId xmlns:a16="http://schemas.microsoft.com/office/drawing/2014/main" id="{08043DA1-FB53-6992-F684-4C3B1374CE85}"/>
              </a:ext>
            </a:extLst>
          </p:cNvPr>
          <p:cNvSpPr txBox="1"/>
          <p:nvPr/>
        </p:nvSpPr>
        <p:spPr>
          <a:xfrm>
            <a:off x="381000" y="3429000"/>
            <a:ext cx="11353800" cy="3139321"/>
          </a:xfrm>
          <a:prstGeom prst="rect">
            <a:avLst/>
          </a:prstGeom>
          <a:noFill/>
        </p:spPr>
        <p:txBody>
          <a:bodyPr wrap="square">
            <a:spAutoFit/>
          </a:bodyPr>
          <a:lstStyle/>
          <a:p>
            <a:pPr>
              <a:buNone/>
            </a:pPr>
            <a:r>
              <a:rPr lang="ja-JP" altLang="en-US" b="1" dirty="0"/>
              <a:t>国語ケース</a:t>
            </a:r>
            <a:r>
              <a:rPr lang="en-US" altLang="ja-JP" b="1" dirty="0"/>
              <a:t>2</a:t>
            </a:r>
            <a:r>
              <a:rPr lang="ja-JP" altLang="en-US" b="1" dirty="0"/>
              <a:t>：作文（感想文）</a:t>
            </a:r>
          </a:p>
          <a:p>
            <a:pPr>
              <a:buFont typeface="Arial" panose="020B0604020202020204" pitchFamily="34" charset="0"/>
              <a:buChar char="•"/>
            </a:pPr>
            <a:r>
              <a:rPr lang="ja-JP" altLang="en-US" dirty="0"/>
              <a:t>イマイチなコメント</a:t>
            </a:r>
            <a:br>
              <a:rPr lang="ja-JP" altLang="en-US" dirty="0"/>
            </a:br>
            <a:r>
              <a:rPr lang="ja-JP" altLang="en-US" dirty="0"/>
              <a:t>　→「感想になっていません。あらすじを書かないように。」</a:t>
            </a:r>
          </a:p>
          <a:p>
            <a:pPr>
              <a:buFont typeface="Arial" panose="020B0604020202020204" pitchFamily="34" charset="0"/>
              <a:buChar char="•"/>
            </a:pPr>
            <a:r>
              <a:rPr lang="ja-JP" altLang="en-US" dirty="0"/>
              <a:t>問題点</a:t>
            </a:r>
            <a:br>
              <a:rPr lang="ja-JP" altLang="en-US" dirty="0"/>
            </a:br>
            <a:r>
              <a:rPr lang="ja-JP" altLang="en-US" dirty="0"/>
              <a:t>　・否定のみで、「どこは良いか」が見えない</a:t>
            </a:r>
            <a:br>
              <a:rPr lang="ja-JP" altLang="en-US" dirty="0"/>
            </a:br>
            <a:r>
              <a:rPr lang="ja-JP" altLang="en-US" dirty="0"/>
              <a:t>・どう直せば「感想」になるか分からない</a:t>
            </a:r>
          </a:p>
          <a:p>
            <a:pPr>
              <a:buFont typeface="Arial" panose="020B0604020202020204" pitchFamily="34" charset="0"/>
              <a:buChar char="•"/>
            </a:pPr>
            <a:r>
              <a:rPr lang="ja-JP" altLang="en-US" dirty="0"/>
              <a:t>やる気が出るコメント例</a:t>
            </a:r>
            <a:br>
              <a:rPr lang="ja-JP" altLang="en-US" dirty="0"/>
            </a:br>
            <a:r>
              <a:rPr lang="ja-JP" altLang="en-US" dirty="0"/>
              <a:t>　→「登場人物の行動をよく追えているところがいいです。👈①</a:t>
            </a:r>
            <a:br>
              <a:rPr lang="ja-JP" altLang="en-US" dirty="0"/>
            </a:br>
            <a:r>
              <a:rPr lang="ja-JP" altLang="en-US" dirty="0"/>
              <a:t>　　　次は、</a:t>
            </a:r>
            <a:r>
              <a:rPr lang="en-US" altLang="ja-JP" dirty="0"/>
              <a:t>『</a:t>
            </a:r>
            <a:r>
              <a:rPr lang="ja-JP" altLang="en-US" dirty="0"/>
              <a:t>自分ならどうするか</a:t>
            </a:r>
            <a:r>
              <a:rPr lang="en-US" altLang="ja-JP" dirty="0"/>
              <a:t>』『</a:t>
            </a:r>
            <a:r>
              <a:rPr lang="ja-JP" altLang="en-US" dirty="0"/>
              <a:t>ここが心に残った</a:t>
            </a:r>
            <a:r>
              <a:rPr lang="en-US" altLang="ja-JP" dirty="0"/>
              <a:t>』</a:t>
            </a:r>
            <a:r>
              <a:rPr lang="ja-JP" altLang="en-US" dirty="0"/>
              <a:t>を１か所だけ書き足してみよう。👈②</a:t>
            </a:r>
            <a:br>
              <a:rPr lang="ja-JP" altLang="en-US" dirty="0"/>
            </a:br>
            <a:r>
              <a:rPr lang="ja-JP" altLang="en-US" dirty="0"/>
              <a:t>　　　前の感想文よりも、文と文のつながりがなめらかになっています。👈③</a:t>
            </a:r>
            <a:br>
              <a:rPr lang="ja-JP" altLang="en-US" dirty="0"/>
            </a:br>
            <a:r>
              <a:rPr lang="ja-JP" altLang="en-US" dirty="0"/>
              <a:t>　　　少しずつ、自分の気持ちも入れていけるともっとよくなるよ。👈④」</a:t>
            </a:r>
          </a:p>
        </p:txBody>
      </p:sp>
    </p:spTree>
    <p:extLst>
      <p:ext uri="{BB962C8B-B14F-4D97-AF65-F5344CB8AC3E}">
        <p14:creationId xmlns:p14="http://schemas.microsoft.com/office/powerpoint/2010/main" val="1648542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84DDE66-D763-9333-3213-BE7C7FA1B1D9}"/>
              </a:ext>
            </a:extLst>
          </p:cNvPr>
          <p:cNvSpPr txBox="1"/>
          <p:nvPr/>
        </p:nvSpPr>
        <p:spPr>
          <a:xfrm>
            <a:off x="457200" y="289679"/>
            <a:ext cx="10428513" cy="3139321"/>
          </a:xfrm>
          <a:prstGeom prst="rect">
            <a:avLst/>
          </a:prstGeom>
          <a:noFill/>
        </p:spPr>
        <p:txBody>
          <a:bodyPr wrap="square">
            <a:spAutoFit/>
          </a:bodyPr>
          <a:lstStyle/>
          <a:p>
            <a:pPr>
              <a:buNone/>
            </a:pPr>
            <a:r>
              <a:rPr lang="ja-JP" altLang="en-US" b="1" dirty="0"/>
              <a:t>国語ケース</a:t>
            </a:r>
            <a:r>
              <a:rPr lang="en-US" altLang="ja-JP" b="1" dirty="0"/>
              <a:t>3</a:t>
            </a:r>
            <a:r>
              <a:rPr lang="ja-JP" altLang="en-US" b="1" dirty="0"/>
              <a:t>：文法・漢字の小テスト</a:t>
            </a:r>
          </a:p>
          <a:p>
            <a:pPr>
              <a:buFont typeface="Arial" panose="020B0604020202020204" pitchFamily="34" charset="0"/>
              <a:buChar char="•"/>
            </a:pPr>
            <a:r>
              <a:rPr lang="ja-JP" altLang="en-US" dirty="0"/>
              <a:t>イマイチなコメント</a:t>
            </a:r>
            <a:br>
              <a:rPr lang="ja-JP" altLang="en-US" dirty="0"/>
            </a:br>
            <a:r>
              <a:rPr lang="ja-JP" altLang="en-US" dirty="0"/>
              <a:t>　→「漢字のミスが多すぎます。もっと練習しましょう。」</a:t>
            </a:r>
          </a:p>
          <a:p>
            <a:pPr>
              <a:buFont typeface="Arial" panose="020B0604020202020204" pitchFamily="34" charset="0"/>
              <a:buChar char="•"/>
            </a:pPr>
            <a:r>
              <a:rPr lang="ja-JP" altLang="en-US" dirty="0"/>
              <a:t>問題点</a:t>
            </a:r>
            <a:br>
              <a:rPr lang="ja-JP" altLang="en-US" dirty="0"/>
            </a:br>
            <a:r>
              <a:rPr lang="ja-JP" altLang="en-US" dirty="0"/>
              <a:t>・子どもなりの努力が見えてこない</a:t>
            </a:r>
            <a:br>
              <a:rPr lang="ja-JP" altLang="en-US" dirty="0"/>
            </a:br>
            <a:r>
              <a:rPr lang="ja-JP" altLang="en-US" dirty="0"/>
              <a:t>・「もっと練習を」と言われても、具体的な方法が分からない</a:t>
            </a:r>
          </a:p>
          <a:p>
            <a:pPr>
              <a:buFont typeface="Arial" panose="020B0604020202020204" pitchFamily="34" charset="0"/>
              <a:buChar char="•"/>
            </a:pPr>
            <a:r>
              <a:rPr lang="ja-JP" altLang="en-US" dirty="0"/>
              <a:t>やる気が出るコメント例</a:t>
            </a:r>
            <a:br>
              <a:rPr lang="ja-JP" altLang="en-US" dirty="0"/>
            </a:br>
            <a:r>
              <a:rPr lang="ja-JP" altLang="en-US" dirty="0"/>
              <a:t>　→「読める漢字はよくできています。特に</a:t>
            </a:r>
            <a:r>
              <a:rPr lang="en-US" altLang="ja-JP" dirty="0"/>
              <a:t>『</a:t>
            </a:r>
            <a:r>
              <a:rPr lang="ja-JP" altLang="en-US" dirty="0"/>
              <a:t>意味</a:t>
            </a:r>
            <a:r>
              <a:rPr lang="en-US" altLang="ja-JP" dirty="0"/>
              <a:t>』</a:t>
            </a:r>
            <a:r>
              <a:rPr lang="ja-JP" altLang="en-US" dirty="0"/>
              <a:t>はよく分かっています。👈①</a:t>
            </a:r>
            <a:br>
              <a:rPr lang="ja-JP" altLang="en-US" dirty="0"/>
            </a:br>
            <a:r>
              <a:rPr lang="ja-JP" altLang="en-US" dirty="0"/>
              <a:t>　　　次は、まちがえた３つの漢字だけを、ノートに１日５回ずつ書いてみよう。👈②</a:t>
            </a:r>
            <a:br>
              <a:rPr lang="ja-JP" altLang="en-US" dirty="0"/>
            </a:br>
            <a:r>
              <a:rPr lang="ja-JP" altLang="en-US" dirty="0"/>
              <a:t>　　　前回よりも正解した問題数はふえています。このペースでいこう。👈③</a:t>
            </a:r>
            <a:br>
              <a:rPr lang="ja-JP" altLang="en-US" dirty="0"/>
            </a:br>
            <a:r>
              <a:rPr lang="ja-JP" altLang="en-US" dirty="0"/>
              <a:t>　　　コツコツ続ければ、必ず書ける漢字がふえていくよ。👈④」</a:t>
            </a:r>
          </a:p>
        </p:txBody>
      </p:sp>
      <p:sp>
        <p:nvSpPr>
          <p:cNvPr id="5" name="テキスト ボックス 4">
            <a:extLst>
              <a:ext uri="{FF2B5EF4-FFF2-40B4-BE49-F238E27FC236}">
                <a16:creationId xmlns:a16="http://schemas.microsoft.com/office/drawing/2014/main" id="{221A2852-E6C2-501B-E428-5C7C6DE706C3}"/>
              </a:ext>
            </a:extLst>
          </p:cNvPr>
          <p:cNvSpPr txBox="1"/>
          <p:nvPr/>
        </p:nvSpPr>
        <p:spPr>
          <a:xfrm>
            <a:off x="647699" y="3429000"/>
            <a:ext cx="10047514" cy="3139321"/>
          </a:xfrm>
          <a:prstGeom prst="rect">
            <a:avLst/>
          </a:prstGeom>
          <a:noFill/>
        </p:spPr>
        <p:txBody>
          <a:bodyPr wrap="square">
            <a:spAutoFit/>
          </a:bodyPr>
          <a:lstStyle/>
          <a:p>
            <a:pPr>
              <a:buNone/>
            </a:pPr>
            <a:r>
              <a:rPr lang="ja-JP" altLang="en-US" b="1" dirty="0"/>
              <a:t>国語ケース</a:t>
            </a:r>
            <a:r>
              <a:rPr lang="en-US" altLang="ja-JP" b="1" dirty="0"/>
              <a:t>4</a:t>
            </a:r>
            <a:r>
              <a:rPr lang="ja-JP" altLang="en-US" b="1" dirty="0"/>
              <a:t>：音読・音読テスト</a:t>
            </a:r>
          </a:p>
          <a:p>
            <a:pPr>
              <a:buFont typeface="Arial" panose="020B0604020202020204" pitchFamily="34" charset="0"/>
              <a:buChar char="•"/>
            </a:pPr>
            <a:r>
              <a:rPr lang="ja-JP" altLang="en-US" dirty="0"/>
              <a:t>イマイチなコメント</a:t>
            </a:r>
            <a:br>
              <a:rPr lang="ja-JP" altLang="en-US" dirty="0"/>
            </a:br>
            <a:r>
              <a:rPr lang="ja-JP" altLang="en-US" dirty="0"/>
              <a:t>　→「棒読みです。もっと感情をこめて読みましょう。」</a:t>
            </a:r>
          </a:p>
          <a:p>
            <a:pPr>
              <a:buFont typeface="Arial" panose="020B0604020202020204" pitchFamily="34" charset="0"/>
              <a:buChar char="•"/>
            </a:pPr>
            <a:r>
              <a:rPr lang="ja-JP" altLang="en-US" dirty="0"/>
              <a:t>問題点</a:t>
            </a:r>
            <a:br>
              <a:rPr lang="ja-JP" altLang="en-US" dirty="0"/>
            </a:br>
            <a:r>
              <a:rPr lang="ja-JP" altLang="en-US" dirty="0"/>
              <a:t>　・抽象的で「どうすればよいか」が不明</a:t>
            </a:r>
            <a:br>
              <a:rPr lang="ja-JP" altLang="en-US" dirty="0"/>
            </a:br>
            <a:r>
              <a:rPr lang="ja-JP" altLang="en-US" dirty="0"/>
              <a:t>　・「できているところ」の認知がない</a:t>
            </a:r>
          </a:p>
          <a:p>
            <a:pPr>
              <a:buFont typeface="Arial" panose="020B0604020202020204" pitchFamily="34" charset="0"/>
              <a:buChar char="•"/>
            </a:pPr>
            <a:r>
              <a:rPr lang="ja-JP" altLang="en-US" dirty="0"/>
              <a:t>やる気が出るコメント例</a:t>
            </a:r>
            <a:br>
              <a:rPr lang="ja-JP" altLang="en-US" dirty="0"/>
            </a:br>
            <a:r>
              <a:rPr lang="ja-JP" altLang="en-US" dirty="0"/>
              <a:t>　→「漢字をとばさず、ていねいに読むことができています。👈①</a:t>
            </a:r>
            <a:br>
              <a:rPr lang="ja-JP" altLang="en-US" dirty="0"/>
            </a:br>
            <a:r>
              <a:rPr lang="ja-JP" altLang="en-US" dirty="0"/>
              <a:t>　　　次は、登場人物のセリフのところだけ、少し声を大きくして読んでみよう。👈②</a:t>
            </a:r>
            <a:br>
              <a:rPr lang="ja-JP" altLang="en-US" dirty="0"/>
            </a:br>
            <a:r>
              <a:rPr lang="ja-JP" altLang="en-US" dirty="0"/>
              <a:t>　　　前よりもつっかえる回数がへりました。👈③</a:t>
            </a:r>
            <a:br>
              <a:rPr lang="ja-JP" altLang="en-US" dirty="0"/>
            </a:br>
            <a:r>
              <a:rPr lang="ja-JP" altLang="en-US" dirty="0"/>
              <a:t>　　　少しずつ工夫していけば、聞いている人にもっと伝わる読み方になるよ。👈④」</a:t>
            </a:r>
          </a:p>
        </p:txBody>
      </p:sp>
    </p:spTree>
    <p:extLst>
      <p:ext uri="{BB962C8B-B14F-4D97-AF65-F5344CB8AC3E}">
        <p14:creationId xmlns:p14="http://schemas.microsoft.com/office/powerpoint/2010/main" val="4232746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D574A3E-0AC6-0433-179E-E25A1712D39D}"/>
              </a:ext>
            </a:extLst>
          </p:cNvPr>
          <p:cNvSpPr txBox="1"/>
          <p:nvPr/>
        </p:nvSpPr>
        <p:spPr>
          <a:xfrm>
            <a:off x="511629" y="295986"/>
            <a:ext cx="10352314" cy="3139321"/>
          </a:xfrm>
          <a:prstGeom prst="rect">
            <a:avLst/>
          </a:prstGeom>
          <a:noFill/>
        </p:spPr>
        <p:txBody>
          <a:bodyPr wrap="square">
            <a:spAutoFit/>
          </a:bodyPr>
          <a:lstStyle/>
          <a:p>
            <a:pPr>
              <a:buNone/>
            </a:pPr>
            <a:r>
              <a:rPr lang="ja-JP" altLang="en-US" b="1" dirty="0"/>
              <a:t>家庭科ケース</a:t>
            </a:r>
            <a:r>
              <a:rPr lang="en-US" altLang="ja-JP" b="1" dirty="0"/>
              <a:t>1</a:t>
            </a:r>
            <a:r>
              <a:rPr lang="ja-JP" altLang="en-US" b="1" dirty="0"/>
              <a:t>：調理実習（炒め物）</a:t>
            </a:r>
          </a:p>
          <a:p>
            <a:pPr>
              <a:buFont typeface="Arial" panose="020B0604020202020204" pitchFamily="34" charset="0"/>
              <a:buChar char="•"/>
            </a:pPr>
            <a:r>
              <a:rPr lang="ja-JP" altLang="en-US" dirty="0"/>
              <a:t>イマイチなコメント</a:t>
            </a:r>
            <a:br>
              <a:rPr lang="ja-JP" altLang="en-US" dirty="0"/>
            </a:br>
            <a:r>
              <a:rPr lang="ja-JP" altLang="en-US" dirty="0"/>
              <a:t>　→「手際が悪いです。もっとてきぱき動きましょう。」</a:t>
            </a:r>
          </a:p>
          <a:p>
            <a:pPr>
              <a:buFont typeface="Arial" panose="020B0604020202020204" pitchFamily="34" charset="0"/>
              <a:buChar char="•"/>
            </a:pPr>
            <a:r>
              <a:rPr lang="ja-JP" altLang="en-US" dirty="0"/>
              <a:t>問題点</a:t>
            </a:r>
            <a:br>
              <a:rPr lang="ja-JP" altLang="en-US" dirty="0"/>
            </a:br>
            <a:r>
              <a:rPr lang="ja-JP" altLang="en-US" dirty="0"/>
              <a:t>　・「手際が悪い」の中身が不明</a:t>
            </a:r>
            <a:br>
              <a:rPr lang="ja-JP" altLang="en-US" dirty="0"/>
            </a:br>
            <a:r>
              <a:rPr lang="ja-JP" altLang="en-US" dirty="0"/>
              <a:t>　・どう改善すればよいかが分からない</a:t>
            </a:r>
          </a:p>
          <a:p>
            <a:pPr>
              <a:buFont typeface="Arial" panose="020B0604020202020204" pitchFamily="34" charset="0"/>
              <a:buChar char="•"/>
            </a:pPr>
            <a:r>
              <a:rPr lang="ja-JP" altLang="en-US" dirty="0"/>
              <a:t>やる気が出るコメント例</a:t>
            </a:r>
            <a:br>
              <a:rPr lang="ja-JP" altLang="en-US" dirty="0"/>
            </a:br>
            <a:r>
              <a:rPr lang="ja-JP" altLang="en-US" dirty="0"/>
              <a:t>　→「材料をさいごまであきらめずに切り終えたのがよかったです。👈①</a:t>
            </a:r>
            <a:br>
              <a:rPr lang="ja-JP" altLang="en-US" dirty="0"/>
            </a:br>
            <a:r>
              <a:rPr lang="ja-JP" altLang="en-US" dirty="0"/>
              <a:t>　　　次は、切る前に</a:t>
            </a:r>
            <a:r>
              <a:rPr lang="en-US" altLang="ja-JP" dirty="0"/>
              <a:t>『</a:t>
            </a:r>
            <a:r>
              <a:rPr lang="ja-JP" altLang="en-US" dirty="0"/>
              <a:t>まな板・包丁・ボウル</a:t>
            </a:r>
            <a:r>
              <a:rPr lang="en-US" altLang="ja-JP" dirty="0"/>
              <a:t>』</a:t>
            </a:r>
            <a:r>
              <a:rPr lang="ja-JP" altLang="en-US" dirty="0"/>
              <a:t>を先にならべてからスタートしてみよう。👈②</a:t>
            </a:r>
            <a:br>
              <a:rPr lang="ja-JP" altLang="en-US" dirty="0"/>
            </a:br>
            <a:r>
              <a:rPr lang="ja-JP" altLang="en-US" dirty="0"/>
              <a:t>　　　前回よりも包丁の持ち方が安定してきています。👈③</a:t>
            </a:r>
            <a:br>
              <a:rPr lang="ja-JP" altLang="en-US" dirty="0"/>
            </a:br>
            <a:r>
              <a:rPr lang="ja-JP" altLang="en-US" dirty="0"/>
              <a:t>　　　少しずつ準備の仕方を工夫していけば、手際も自然によくなっていくよ。👈④」</a:t>
            </a:r>
          </a:p>
        </p:txBody>
      </p:sp>
      <p:sp>
        <p:nvSpPr>
          <p:cNvPr id="5" name="テキスト ボックス 4">
            <a:extLst>
              <a:ext uri="{FF2B5EF4-FFF2-40B4-BE49-F238E27FC236}">
                <a16:creationId xmlns:a16="http://schemas.microsoft.com/office/drawing/2014/main" id="{20133EFF-B972-CB9A-0556-F3123571F8A9}"/>
              </a:ext>
            </a:extLst>
          </p:cNvPr>
          <p:cNvSpPr txBox="1"/>
          <p:nvPr/>
        </p:nvSpPr>
        <p:spPr>
          <a:xfrm>
            <a:off x="435428" y="3429000"/>
            <a:ext cx="10972800" cy="3139321"/>
          </a:xfrm>
          <a:prstGeom prst="rect">
            <a:avLst/>
          </a:prstGeom>
          <a:noFill/>
        </p:spPr>
        <p:txBody>
          <a:bodyPr wrap="square">
            <a:spAutoFit/>
          </a:bodyPr>
          <a:lstStyle/>
          <a:p>
            <a:pPr>
              <a:buNone/>
            </a:pPr>
            <a:r>
              <a:rPr lang="ja-JP" altLang="en-US" b="1" dirty="0"/>
              <a:t>家庭科ケース</a:t>
            </a:r>
            <a:r>
              <a:rPr lang="en-US" altLang="ja-JP" b="1" dirty="0"/>
              <a:t>2</a:t>
            </a:r>
            <a:r>
              <a:rPr lang="ja-JP" altLang="en-US" b="1" dirty="0"/>
              <a:t>：調理実習（味つけ）</a:t>
            </a:r>
          </a:p>
          <a:p>
            <a:pPr>
              <a:buFont typeface="Arial" panose="020B0604020202020204" pitchFamily="34" charset="0"/>
              <a:buChar char="•"/>
            </a:pPr>
            <a:r>
              <a:rPr lang="ja-JP" altLang="en-US" dirty="0"/>
              <a:t>イマイチなコメント</a:t>
            </a:r>
            <a:br>
              <a:rPr lang="ja-JP" altLang="en-US" dirty="0"/>
            </a:br>
            <a:r>
              <a:rPr lang="ja-JP" altLang="en-US" dirty="0"/>
              <a:t>　→「味がうすいです。もっとちゃんと味見しましょう。」</a:t>
            </a:r>
          </a:p>
          <a:p>
            <a:pPr>
              <a:buFont typeface="Arial" panose="020B0604020202020204" pitchFamily="34" charset="0"/>
              <a:buChar char="•"/>
            </a:pPr>
            <a:r>
              <a:rPr lang="ja-JP" altLang="en-US" dirty="0"/>
              <a:t>問題点</a:t>
            </a:r>
            <a:br>
              <a:rPr lang="ja-JP" altLang="en-US" dirty="0"/>
            </a:br>
            <a:r>
              <a:rPr lang="ja-JP" altLang="en-US" dirty="0"/>
              <a:t>・「ちゃんと味見」の具体像がない</a:t>
            </a:r>
            <a:br>
              <a:rPr lang="ja-JP" altLang="en-US" dirty="0"/>
            </a:br>
            <a:r>
              <a:rPr lang="ja-JP" altLang="en-US" dirty="0"/>
              <a:t>・できている部分（安全・衛生・手順）を見ていない</a:t>
            </a:r>
          </a:p>
          <a:p>
            <a:pPr>
              <a:buFont typeface="Arial" panose="020B0604020202020204" pitchFamily="34" charset="0"/>
              <a:buChar char="•"/>
            </a:pPr>
            <a:r>
              <a:rPr lang="ja-JP" altLang="en-US" dirty="0"/>
              <a:t>やる気が出るコメント例</a:t>
            </a:r>
            <a:br>
              <a:rPr lang="ja-JP" altLang="en-US" dirty="0"/>
            </a:br>
            <a:r>
              <a:rPr lang="ja-JP" altLang="en-US" dirty="0"/>
              <a:t>　→「火加減を弱めて、こげないように気をつけていたのがよかったです。👈①</a:t>
            </a:r>
            <a:br>
              <a:rPr lang="ja-JP" altLang="en-US" dirty="0"/>
            </a:br>
            <a:r>
              <a:rPr lang="ja-JP" altLang="en-US" dirty="0"/>
              <a:t>　　　次は、火を止める前に一口だけ味見をして、</a:t>
            </a:r>
            <a:r>
              <a:rPr lang="en-US" altLang="ja-JP" dirty="0"/>
              <a:t>『</a:t>
            </a:r>
            <a:r>
              <a:rPr lang="ja-JP" altLang="en-US" dirty="0"/>
              <a:t>しょうゆを少し足す</a:t>
            </a:r>
            <a:r>
              <a:rPr lang="en-US" altLang="ja-JP" dirty="0"/>
              <a:t>』</a:t>
            </a:r>
            <a:r>
              <a:rPr lang="ja-JP" altLang="en-US" dirty="0"/>
              <a:t>など調整してみよう。👈②</a:t>
            </a:r>
            <a:br>
              <a:rPr lang="ja-JP" altLang="en-US" dirty="0"/>
            </a:br>
            <a:r>
              <a:rPr lang="ja-JP" altLang="en-US" dirty="0"/>
              <a:t>　　　前よりもレシピをよく見て作業できていました。👈③</a:t>
            </a:r>
            <a:br>
              <a:rPr lang="ja-JP" altLang="en-US" dirty="0"/>
            </a:br>
            <a:r>
              <a:rPr lang="ja-JP" altLang="en-US" dirty="0"/>
              <a:t>　　　味つけは、何度もやればかならず上手になります。一緒にコツをつかんでいこう。👈④」</a:t>
            </a:r>
          </a:p>
        </p:txBody>
      </p:sp>
    </p:spTree>
    <p:extLst>
      <p:ext uri="{BB962C8B-B14F-4D97-AF65-F5344CB8AC3E}">
        <p14:creationId xmlns:p14="http://schemas.microsoft.com/office/powerpoint/2010/main" val="22177709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4878</Words>
  <Application>Microsoft Office PowerPoint</Application>
  <PresentationFormat>ワイド画面</PresentationFormat>
  <Paragraphs>220</Paragraphs>
  <Slides>22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22</vt:i4>
      </vt:variant>
    </vt:vector>
  </HeadingPairs>
  <TitlesOfParts>
    <vt:vector size="26"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圭朗 松本</dc:creator>
  <cp:lastModifiedBy>圭朗 松本</cp:lastModifiedBy>
  <cp:revision>8</cp:revision>
  <dcterms:created xsi:type="dcterms:W3CDTF">2025-12-04T02:18:01Z</dcterms:created>
  <dcterms:modified xsi:type="dcterms:W3CDTF">2025-12-04T03:51:08Z</dcterms:modified>
</cp:coreProperties>
</file>