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46"/>
  </p:notesMasterIdLst>
  <p:sldIdLst>
    <p:sldId id="523" r:id="rId2"/>
    <p:sldId id="531" r:id="rId3"/>
    <p:sldId id="335" r:id="rId4"/>
    <p:sldId id="336" r:id="rId5"/>
    <p:sldId id="524" r:id="rId6"/>
    <p:sldId id="499" r:id="rId7"/>
    <p:sldId id="486" r:id="rId8"/>
    <p:sldId id="487" r:id="rId9"/>
    <p:sldId id="502" r:id="rId10"/>
    <p:sldId id="343" r:id="rId11"/>
    <p:sldId id="503" r:id="rId12"/>
    <p:sldId id="500" r:id="rId13"/>
    <p:sldId id="462" r:id="rId14"/>
    <p:sldId id="465" r:id="rId15"/>
    <p:sldId id="477" r:id="rId16"/>
    <p:sldId id="522" r:id="rId17"/>
    <p:sldId id="476" r:id="rId18"/>
    <p:sldId id="519" r:id="rId19"/>
    <p:sldId id="493" r:id="rId20"/>
    <p:sldId id="489" r:id="rId21"/>
    <p:sldId id="525" r:id="rId22"/>
    <p:sldId id="528" r:id="rId23"/>
    <p:sldId id="526" r:id="rId24"/>
    <p:sldId id="534" r:id="rId25"/>
    <p:sldId id="474" r:id="rId26"/>
    <p:sldId id="507" r:id="rId27"/>
    <p:sldId id="508" r:id="rId28"/>
    <p:sldId id="509" r:id="rId29"/>
    <p:sldId id="510" r:id="rId30"/>
    <p:sldId id="511" r:id="rId31"/>
    <p:sldId id="512" r:id="rId32"/>
    <p:sldId id="517" r:id="rId33"/>
    <p:sldId id="413" r:id="rId34"/>
    <p:sldId id="521" r:id="rId35"/>
    <p:sldId id="532" r:id="rId36"/>
    <p:sldId id="495" r:id="rId37"/>
    <p:sldId id="496" r:id="rId38"/>
    <p:sldId id="482" r:id="rId39"/>
    <p:sldId id="483" r:id="rId40"/>
    <p:sldId id="492" r:id="rId41"/>
    <p:sldId id="497" r:id="rId42"/>
    <p:sldId id="498" r:id="rId43"/>
    <p:sldId id="527" r:id="rId44"/>
    <p:sldId id="533" r:id="rId45"/>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66CCFF"/>
    <a:srgbClr val="CCECFF"/>
    <a:srgbClr val="FF9966"/>
    <a:srgbClr val="DB7B6A"/>
    <a:srgbClr val="F36135"/>
    <a:srgbClr val="FFCCCC"/>
    <a:srgbClr val="0000CC"/>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788" autoAdjust="0"/>
    <p:restoredTop sz="96242" autoAdjust="0"/>
  </p:normalViewPr>
  <p:slideViewPr>
    <p:cSldViewPr snapToGrid="0">
      <p:cViewPr varScale="1">
        <p:scale>
          <a:sx n="103" d="100"/>
          <a:sy n="103" d="100"/>
        </p:scale>
        <p:origin x="120" y="3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4" d="100"/>
          <a:sy n="44" d="100"/>
        </p:scale>
        <p:origin x="2860"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taint463om\&#22320;&#22495;&#25391;&#33288;&#20418;&#20849;&#26377;1\23&#12405;&#12427;&#12373;&#12392;&#25903;&#25588;&#38306;&#20418;&#65288;&#26087;&#22320;&#22495;&#36899;&#25658;&#65289;\&#9733;&#38263;&#30010;&#22320;&#22495;&#27963;&#24615;&#21270;&#25512;&#36914;&#23460;&#9733;\13_&#31038;&#20250;&#23455;&#39443;\34_&#31038;&#20250;&#23455;&#39443;&#24460;&#12398;&#12487;&#12540;&#12479;&#20998;&#26512;\06_&#20132;&#36890;&#37327;\&#28171;&#28382;&#20998;&#2651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taint463om\&#22320;&#22495;&#25391;&#33288;&#20418;&#20849;&#26377;1\23&#12405;&#12427;&#12373;&#12392;&#25903;&#25588;&#38306;&#20418;&#65288;&#26087;&#22320;&#22495;&#36899;&#25658;&#65289;\&#9733;&#38263;&#30010;&#22320;&#22495;&#27963;&#24615;&#21270;&#25512;&#36914;&#23460;&#9733;\31_&#12471;&#12531;&#12509;&#12472;&#12454;&#12512;\07_&#12497;&#12493;&#12523;\&#21476;&#12356;&#12418;&#12398;\&#12464;&#12521;&#125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v-taihakuku.intra.city.sendai.jp\&#32068;&#32340;&#29992;\&#22826;&#30333;&#21306;&#12414;&#12385;&#12389;&#12367;&#12426;&#25512;&#36914;&#37096;&#38263;&#30010;&#22320;&#22495;&#27963;&#24615;&#21270;&#25512;&#36914;&#23460;\103-02_&#38263;&#30010;&#22320;&#22495;&#27963;&#24615;&#21270;&#25512;&#36914;&#23460;\02_&#38263;&#30010;&#12539;&#27497;&#12356;&#12390;&#27005;&#12375;&#12356;&#34903;&#20006;&#12415;&#24418;&#25104;&#20419;&#36914;_&#20445;&#23384;&#26399;&#38291;3&#24180;\121_&#22522;&#26412;&#35336;&#30011;\04_&#20013;&#38291;&#26696;\02_&#20316;&#26989;&#29992;&#12501;&#12457;&#12523;&#12480;\02_&#33337;&#27700;&#20027;&#26619;\&#26032;&#35215;%20Microsoft%20Excel%20&#12527;&#12540;&#12463;&#12471;&#12540;&#12488;.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
      <c:hPercent val="250"/>
      <c:rotY val="10"/>
      <c:depthPercent val="64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090293977915974E-2"/>
          <c:y val="0.15252859885597742"/>
          <c:w val="0.9349702490052938"/>
          <c:h val="0.8474711824804767"/>
        </c:manualLayout>
      </c:layout>
      <c:pie3DChart>
        <c:varyColors val="1"/>
        <c:ser>
          <c:idx val="0"/>
          <c:order val="0"/>
          <c:tx>
            <c:strRef>
              <c:f>Sheet1!$B$1</c:f>
              <c:strCache>
                <c:ptCount val="1"/>
                <c:pt idx="0">
                  <c:v>列1</c:v>
                </c:pt>
              </c:strCache>
            </c:strRef>
          </c:tx>
          <c:spPr>
            <a:solidFill>
              <a:schemeClr val="tx1"/>
            </a:solidFill>
          </c:spPr>
          <c:dPt>
            <c:idx val="0"/>
            <c:bubble3D val="0"/>
            <c:spPr>
              <a:solidFill>
                <a:schemeClr val="accent6">
                  <a:lumMod val="40000"/>
                  <a:lumOff val="60000"/>
                </a:schemeClr>
              </a:solidFill>
              <a:ln w="25400">
                <a:solidFill>
                  <a:schemeClr val="lt1"/>
                </a:solidFill>
              </a:ln>
              <a:effectLst/>
              <a:scene3d>
                <a:camera prst="orthographicFront"/>
                <a:lightRig rig="threePt" dir="t"/>
              </a:scene3d>
              <a:sp3d contourW="25400" prstMaterial="flat">
                <a:contourClr>
                  <a:schemeClr val="lt1"/>
                </a:contourClr>
              </a:sp3d>
            </c:spPr>
            <c:extLst>
              <c:ext xmlns:c16="http://schemas.microsoft.com/office/drawing/2014/chart" uri="{C3380CC4-5D6E-409C-BE32-E72D297353CC}">
                <c16:uniqueId val="{00000001-2C2F-44BD-9548-4255501E1127}"/>
              </c:ext>
            </c:extLst>
          </c:dPt>
          <c:dPt>
            <c:idx val="1"/>
            <c:bubble3D val="0"/>
            <c:spPr>
              <a:solidFill>
                <a:schemeClr val="accent5">
                  <a:lumMod val="40000"/>
                  <a:lumOff val="60000"/>
                </a:schemeClr>
              </a:solidFill>
              <a:ln w="25400">
                <a:solidFill>
                  <a:schemeClr val="lt1"/>
                </a:solidFill>
              </a:ln>
              <a:effectLst/>
              <a:scene3d>
                <a:camera prst="orthographicFront"/>
                <a:lightRig rig="threePt" dir="t"/>
              </a:scene3d>
              <a:sp3d contourW="25400" prstMaterial="flat">
                <a:contourClr>
                  <a:schemeClr val="lt1"/>
                </a:contourClr>
              </a:sp3d>
            </c:spPr>
            <c:extLst>
              <c:ext xmlns:c16="http://schemas.microsoft.com/office/drawing/2014/chart" uri="{C3380CC4-5D6E-409C-BE32-E72D297353CC}">
                <c16:uniqueId val="{00000003-2C2F-44BD-9548-4255501E1127}"/>
              </c:ext>
            </c:extLst>
          </c:dPt>
          <c:dPt>
            <c:idx val="2"/>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05-2C2F-44BD-9548-4255501E1127}"/>
              </c:ext>
            </c:extLst>
          </c:dPt>
          <c:dPt>
            <c:idx val="3"/>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07-2C2F-44BD-9548-4255501E1127}"/>
              </c:ext>
            </c:extLst>
          </c:dPt>
          <c:cat>
            <c:numRef>
              <c:f>Sheet1!$A$2:$A$5</c:f>
              <c:numCache>
                <c:formatCode>General</c:formatCode>
                <c:ptCount val="4"/>
              </c:numCache>
            </c:numRef>
          </c:cat>
          <c:val>
            <c:numRef>
              <c:f>Sheet1!$B$2:$B$5</c:f>
              <c:numCache>
                <c:formatCode>General</c:formatCode>
                <c:ptCount val="4"/>
                <c:pt idx="0">
                  <c:v>5</c:v>
                </c:pt>
                <c:pt idx="1">
                  <c:v>5</c:v>
                </c:pt>
                <c:pt idx="2">
                  <c:v>0</c:v>
                </c:pt>
                <c:pt idx="3">
                  <c:v>0</c:v>
                </c:pt>
              </c:numCache>
            </c:numRef>
          </c:val>
          <c:extLst>
            <c:ext xmlns:c16="http://schemas.microsoft.com/office/drawing/2014/chart" uri="{C3380CC4-5D6E-409C-BE32-E72D297353CC}">
              <c16:uniqueId val="{00000008-2C2F-44BD-9548-4255501E1127}"/>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広瀬橋2!$C$2</c:f>
              <c:strCache>
                <c:ptCount val="1"/>
                <c:pt idx="0">
                  <c:v>通常時</c:v>
                </c:pt>
              </c:strCache>
            </c:strRef>
          </c:tx>
          <c:spPr>
            <a:ln w="28575" cap="rnd">
              <a:solidFill>
                <a:schemeClr val="tx2"/>
              </a:solidFill>
              <a:round/>
            </a:ln>
            <a:effectLst/>
          </c:spPr>
          <c:marker>
            <c:symbol val="circle"/>
            <c:size val="5"/>
            <c:spPr>
              <a:solidFill>
                <a:schemeClr val="tx2"/>
              </a:solidFill>
              <a:ln w="9525">
                <a:solidFill>
                  <a:schemeClr val="tx2"/>
                </a:solidFill>
              </a:ln>
              <a:effectLst/>
            </c:spPr>
          </c:marker>
          <c:cat>
            <c:numRef>
              <c:f>広瀬橋2!$B$3:$B$20</c:f>
              <c:numCache>
                <c:formatCode>h:mm</c:formatCode>
                <c:ptCount val="18"/>
                <c:pt idx="0">
                  <c:v>0.29166666666666669</c:v>
                </c:pt>
                <c:pt idx="1">
                  <c:v>0.2986111111111111</c:v>
                </c:pt>
                <c:pt idx="2">
                  <c:v>0.30555555555555552</c:v>
                </c:pt>
                <c:pt idx="3">
                  <c:v>0.31249999999999994</c:v>
                </c:pt>
                <c:pt idx="4">
                  <c:v>0.31944444444444436</c:v>
                </c:pt>
                <c:pt idx="5">
                  <c:v>0.32638888888888878</c:v>
                </c:pt>
                <c:pt idx="6">
                  <c:v>0.3333333333333332</c:v>
                </c:pt>
                <c:pt idx="7">
                  <c:v>0.34027777777777762</c:v>
                </c:pt>
                <c:pt idx="8">
                  <c:v>0.34722222222222204</c:v>
                </c:pt>
                <c:pt idx="9">
                  <c:v>0.35416666666666646</c:v>
                </c:pt>
                <c:pt idx="10">
                  <c:v>0.36111111111111088</c:v>
                </c:pt>
                <c:pt idx="11">
                  <c:v>0.3680555555555553</c:v>
                </c:pt>
                <c:pt idx="12">
                  <c:v>0.37499999999999972</c:v>
                </c:pt>
                <c:pt idx="13">
                  <c:v>0.38194444444444414</c:v>
                </c:pt>
                <c:pt idx="14">
                  <c:v>0.38888888888888856</c:v>
                </c:pt>
                <c:pt idx="15">
                  <c:v>0.39583333333333298</c:v>
                </c:pt>
                <c:pt idx="16">
                  <c:v>0.4027777777777774</c:v>
                </c:pt>
                <c:pt idx="17">
                  <c:v>0.40972222222222182</c:v>
                </c:pt>
              </c:numCache>
            </c:numRef>
          </c:cat>
          <c:val>
            <c:numRef>
              <c:f>広瀬橋2!$C$3:$C$20</c:f>
              <c:numCache>
                <c:formatCode>#,##0_ </c:formatCode>
                <c:ptCount val="18"/>
                <c:pt idx="0">
                  <c:v>0</c:v>
                </c:pt>
                <c:pt idx="1">
                  <c:v>70</c:v>
                </c:pt>
                <c:pt idx="2">
                  <c:v>300</c:v>
                </c:pt>
                <c:pt idx="3">
                  <c:v>630</c:v>
                </c:pt>
                <c:pt idx="4">
                  <c:v>550</c:v>
                </c:pt>
                <c:pt idx="5">
                  <c:v>440</c:v>
                </c:pt>
                <c:pt idx="6">
                  <c:v>170</c:v>
                </c:pt>
                <c:pt idx="7">
                  <c:v>70</c:v>
                </c:pt>
                <c:pt idx="8">
                  <c:v>0</c:v>
                </c:pt>
                <c:pt idx="9">
                  <c:v>0</c:v>
                </c:pt>
                <c:pt idx="10">
                  <c:v>0</c:v>
                </c:pt>
                <c:pt idx="11">
                  <c:v>0</c:v>
                </c:pt>
                <c:pt idx="12">
                  <c:v>0</c:v>
                </c:pt>
                <c:pt idx="13">
                  <c:v>0</c:v>
                </c:pt>
                <c:pt idx="14">
                  <c:v>0</c:v>
                </c:pt>
                <c:pt idx="15">
                  <c:v>30</c:v>
                </c:pt>
                <c:pt idx="16">
                  <c:v>90</c:v>
                </c:pt>
                <c:pt idx="17">
                  <c:v>0</c:v>
                </c:pt>
              </c:numCache>
            </c:numRef>
          </c:val>
          <c:smooth val="0"/>
          <c:extLst>
            <c:ext xmlns:c16="http://schemas.microsoft.com/office/drawing/2014/chart" uri="{C3380CC4-5D6E-409C-BE32-E72D297353CC}">
              <c16:uniqueId val="{00000000-1C64-487B-8A61-BDE39C1F91A6}"/>
            </c:ext>
          </c:extLst>
        </c:ser>
        <c:ser>
          <c:idx val="1"/>
          <c:order val="1"/>
          <c:tx>
            <c:strRef>
              <c:f>広瀬橋2!$D$2</c:f>
              <c:strCache>
                <c:ptCount val="1"/>
                <c:pt idx="0">
                  <c:v>社会実験中</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広瀬橋2!$B$3:$B$20</c:f>
              <c:numCache>
                <c:formatCode>h:mm</c:formatCode>
                <c:ptCount val="18"/>
                <c:pt idx="0">
                  <c:v>0.29166666666666669</c:v>
                </c:pt>
                <c:pt idx="1">
                  <c:v>0.2986111111111111</c:v>
                </c:pt>
                <c:pt idx="2">
                  <c:v>0.30555555555555552</c:v>
                </c:pt>
                <c:pt idx="3">
                  <c:v>0.31249999999999994</c:v>
                </c:pt>
                <c:pt idx="4">
                  <c:v>0.31944444444444436</c:v>
                </c:pt>
                <c:pt idx="5">
                  <c:v>0.32638888888888878</c:v>
                </c:pt>
                <c:pt idx="6">
                  <c:v>0.3333333333333332</c:v>
                </c:pt>
                <c:pt idx="7">
                  <c:v>0.34027777777777762</c:v>
                </c:pt>
                <c:pt idx="8">
                  <c:v>0.34722222222222204</c:v>
                </c:pt>
                <c:pt idx="9">
                  <c:v>0.35416666666666646</c:v>
                </c:pt>
                <c:pt idx="10">
                  <c:v>0.36111111111111088</c:v>
                </c:pt>
                <c:pt idx="11">
                  <c:v>0.3680555555555553</c:v>
                </c:pt>
                <c:pt idx="12">
                  <c:v>0.37499999999999972</c:v>
                </c:pt>
                <c:pt idx="13">
                  <c:v>0.38194444444444414</c:v>
                </c:pt>
                <c:pt idx="14">
                  <c:v>0.38888888888888856</c:v>
                </c:pt>
                <c:pt idx="15">
                  <c:v>0.39583333333333298</c:v>
                </c:pt>
                <c:pt idx="16">
                  <c:v>0.4027777777777774</c:v>
                </c:pt>
                <c:pt idx="17">
                  <c:v>0.40972222222222182</c:v>
                </c:pt>
              </c:numCache>
            </c:numRef>
          </c:cat>
          <c:val>
            <c:numRef>
              <c:f>広瀬橋2!$D$3:$D$20</c:f>
              <c:numCache>
                <c:formatCode>#,##0_ </c:formatCode>
                <c:ptCount val="18"/>
                <c:pt idx="0">
                  <c:v>870</c:v>
                </c:pt>
                <c:pt idx="1">
                  <c:v>1210</c:v>
                </c:pt>
                <c:pt idx="2">
                  <c:v>1450</c:v>
                </c:pt>
                <c:pt idx="3">
                  <c:v>1340</c:v>
                </c:pt>
                <c:pt idx="4">
                  <c:v>1400</c:v>
                </c:pt>
                <c:pt idx="5">
                  <c:v>1500</c:v>
                </c:pt>
                <c:pt idx="6">
                  <c:v>1580</c:v>
                </c:pt>
                <c:pt idx="7">
                  <c:v>1540</c:v>
                </c:pt>
                <c:pt idx="8">
                  <c:v>1640</c:v>
                </c:pt>
                <c:pt idx="9">
                  <c:v>1500</c:v>
                </c:pt>
                <c:pt idx="10">
                  <c:v>1590</c:v>
                </c:pt>
                <c:pt idx="11">
                  <c:v>1600</c:v>
                </c:pt>
                <c:pt idx="12">
                  <c:v>1600</c:v>
                </c:pt>
                <c:pt idx="13">
                  <c:v>1420</c:v>
                </c:pt>
                <c:pt idx="14">
                  <c:v>1470</c:v>
                </c:pt>
                <c:pt idx="15">
                  <c:v>1300</c:v>
                </c:pt>
                <c:pt idx="16">
                  <c:v>1060</c:v>
                </c:pt>
                <c:pt idx="17">
                  <c:v>740</c:v>
                </c:pt>
              </c:numCache>
            </c:numRef>
          </c:val>
          <c:smooth val="0"/>
          <c:extLst>
            <c:ext xmlns:c16="http://schemas.microsoft.com/office/drawing/2014/chart" uri="{C3380CC4-5D6E-409C-BE32-E72D297353CC}">
              <c16:uniqueId val="{00000001-1C64-487B-8A61-BDE39C1F91A6}"/>
            </c:ext>
          </c:extLst>
        </c:ser>
        <c:dLbls>
          <c:showLegendKey val="0"/>
          <c:showVal val="0"/>
          <c:showCatName val="0"/>
          <c:showSerName val="0"/>
          <c:showPercent val="0"/>
          <c:showBubbleSize val="0"/>
        </c:dLbls>
        <c:marker val="1"/>
        <c:smooth val="0"/>
        <c:axId val="476438400"/>
        <c:axId val="476443976"/>
      </c:lineChart>
      <c:catAx>
        <c:axId val="476438400"/>
        <c:scaling>
          <c:orientation val="minMax"/>
        </c:scaling>
        <c:delete val="0"/>
        <c:axPos val="b"/>
        <c:numFmt formatCode="h:mm" sourceLinked="1"/>
        <c:majorTickMark val="none"/>
        <c:minorTickMark val="none"/>
        <c:tickLblPos val="nextTo"/>
        <c:spPr>
          <a:noFill/>
          <a:ln w="9525" cap="flat" cmpd="sng" algn="ctr">
            <a:solidFill>
              <a:schemeClr val="tx1">
                <a:lumMod val="15000"/>
                <a:lumOff val="85000"/>
              </a:schemeClr>
            </a:solidFill>
            <a:round/>
          </a:ln>
          <a:effectLst/>
        </c:spPr>
        <c:txPr>
          <a:bodyPr rot="-1800000" spcFirstLastPara="1" vertOverflow="ellipsis"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476443976"/>
        <c:crosses val="autoZero"/>
        <c:auto val="1"/>
        <c:lblAlgn val="ctr"/>
        <c:lblOffset val="100"/>
        <c:noMultiLvlLbl val="0"/>
      </c:catAx>
      <c:valAx>
        <c:axId val="476443976"/>
        <c:scaling>
          <c:orientation val="minMax"/>
          <c:max val="1800"/>
          <c:min val="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476438400"/>
        <c:crosses val="autoZero"/>
        <c:crossBetween val="between"/>
        <c:majorUnit val="300"/>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chart>
  <c:spPr>
    <a:noFill/>
    <a:ln>
      <a:noFill/>
    </a:ln>
    <a:effectLst/>
  </c:spPr>
  <c:txPr>
    <a:bodyPr/>
    <a:lstStyle/>
    <a:p>
      <a:pPr>
        <a:defRPr>
          <a:solidFill>
            <a:schemeClr val="tx1">
              <a:lumMod val="65000"/>
              <a:lumOff val="35000"/>
            </a:schemeClr>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Sheet1!$I$24:$J$24</c:f>
              <c:strCache>
                <c:ptCount val="2"/>
                <c:pt idx="0">
                  <c:v>平日</c:v>
                </c:pt>
                <c:pt idx="1">
                  <c:v>通常時</c:v>
                </c:pt>
              </c:strCache>
            </c:strRef>
          </c:tx>
          <c:spPr>
            <a:solidFill>
              <a:srgbClr val="00B0F0"/>
            </a:solidFill>
            <a:ln>
              <a:noFill/>
            </a:ln>
            <a:effectLst/>
          </c:spPr>
          <c:invertIfNegative val="0"/>
          <c:cat>
            <c:strRef>
              <c:f>Sheet1!$K$23:$L$23</c:f>
              <c:strCache>
                <c:ptCount val="2"/>
                <c:pt idx="0">
                  <c:v>長町一丁目駅前</c:v>
                </c:pt>
                <c:pt idx="1">
                  <c:v>長町駅前</c:v>
                </c:pt>
              </c:strCache>
            </c:strRef>
          </c:cat>
          <c:val>
            <c:numRef>
              <c:f>Sheet1!$K$24:$L$24</c:f>
              <c:numCache>
                <c:formatCode>General</c:formatCode>
                <c:ptCount val="2"/>
                <c:pt idx="0">
                  <c:v>2.8</c:v>
                </c:pt>
                <c:pt idx="1">
                  <c:v>4.3</c:v>
                </c:pt>
              </c:numCache>
            </c:numRef>
          </c:val>
          <c:extLst>
            <c:ext xmlns:c16="http://schemas.microsoft.com/office/drawing/2014/chart" uri="{C3380CC4-5D6E-409C-BE32-E72D297353CC}">
              <c16:uniqueId val="{00000000-C5CA-4402-9829-F1E3453AB582}"/>
            </c:ext>
          </c:extLst>
        </c:ser>
        <c:ser>
          <c:idx val="1"/>
          <c:order val="1"/>
          <c:tx>
            <c:strRef>
              <c:f>Sheet1!$I$25:$J$25</c:f>
              <c:strCache>
                <c:ptCount val="2"/>
                <c:pt idx="0">
                  <c:v>平日</c:v>
                </c:pt>
                <c:pt idx="1">
                  <c:v>社会実験中</c:v>
                </c:pt>
              </c:strCache>
            </c:strRef>
          </c:tx>
          <c:spPr>
            <a:solidFill>
              <a:schemeClr val="accent4">
                <a:lumMod val="60000"/>
                <a:lumOff val="40000"/>
              </a:schemeClr>
            </a:solidFill>
            <a:ln>
              <a:noFill/>
            </a:ln>
            <a:effectLst/>
          </c:spPr>
          <c:invertIfNegative val="0"/>
          <c:cat>
            <c:strRef>
              <c:f>Sheet1!$K$23:$L$23</c:f>
              <c:strCache>
                <c:ptCount val="2"/>
                <c:pt idx="0">
                  <c:v>長町一丁目駅前</c:v>
                </c:pt>
                <c:pt idx="1">
                  <c:v>長町駅前</c:v>
                </c:pt>
              </c:strCache>
            </c:strRef>
          </c:cat>
          <c:val>
            <c:numRef>
              <c:f>Sheet1!$K$25:$L$25</c:f>
              <c:numCache>
                <c:formatCode>General</c:formatCode>
                <c:ptCount val="2"/>
                <c:pt idx="0">
                  <c:v>4</c:v>
                </c:pt>
                <c:pt idx="1">
                  <c:v>7</c:v>
                </c:pt>
              </c:numCache>
            </c:numRef>
          </c:val>
          <c:extLst>
            <c:ext xmlns:c16="http://schemas.microsoft.com/office/drawing/2014/chart" uri="{C3380CC4-5D6E-409C-BE32-E72D297353CC}">
              <c16:uniqueId val="{00000001-C5CA-4402-9829-F1E3453AB582}"/>
            </c:ext>
          </c:extLst>
        </c:ser>
        <c:ser>
          <c:idx val="2"/>
          <c:order val="2"/>
          <c:tx>
            <c:strRef>
              <c:f>Sheet1!$I$26:$J$26</c:f>
              <c:strCache>
                <c:ptCount val="2"/>
                <c:pt idx="0">
                  <c:v>休日</c:v>
                </c:pt>
                <c:pt idx="1">
                  <c:v>通常時</c:v>
                </c:pt>
              </c:strCache>
            </c:strRef>
          </c:tx>
          <c:spPr>
            <a:solidFill>
              <a:srgbClr val="0070C0"/>
            </a:solidFill>
            <a:ln>
              <a:noFill/>
            </a:ln>
            <a:effectLst/>
          </c:spPr>
          <c:invertIfNegative val="0"/>
          <c:cat>
            <c:strRef>
              <c:f>Sheet1!$K$23:$L$23</c:f>
              <c:strCache>
                <c:ptCount val="2"/>
                <c:pt idx="0">
                  <c:v>長町一丁目駅前</c:v>
                </c:pt>
                <c:pt idx="1">
                  <c:v>長町駅前</c:v>
                </c:pt>
              </c:strCache>
            </c:strRef>
          </c:cat>
          <c:val>
            <c:numRef>
              <c:f>Sheet1!$K$26:$L$26</c:f>
              <c:numCache>
                <c:formatCode>General</c:formatCode>
                <c:ptCount val="2"/>
                <c:pt idx="0">
                  <c:v>2.8</c:v>
                </c:pt>
                <c:pt idx="1">
                  <c:v>4.3</c:v>
                </c:pt>
              </c:numCache>
            </c:numRef>
          </c:val>
          <c:extLst>
            <c:ext xmlns:c16="http://schemas.microsoft.com/office/drawing/2014/chart" uri="{C3380CC4-5D6E-409C-BE32-E72D297353CC}">
              <c16:uniqueId val="{00000002-C5CA-4402-9829-F1E3453AB582}"/>
            </c:ext>
          </c:extLst>
        </c:ser>
        <c:ser>
          <c:idx val="3"/>
          <c:order val="3"/>
          <c:tx>
            <c:strRef>
              <c:f>Sheet1!$I$27:$J$27</c:f>
              <c:strCache>
                <c:ptCount val="2"/>
                <c:pt idx="0">
                  <c:v>休日</c:v>
                </c:pt>
                <c:pt idx="1">
                  <c:v>社会実験中</c:v>
                </c:pt>
              </c:strCache>
            </c:strRef>
          </c:tx>
          <c:spPr>
            <a:solidFill>
              <a:srgbClr val="FF9900"/>
            </a:solidFill>
            <a:ln>
              <a:noFill/>
            </a:ln>
            <a:effectLst/>
          </c:spPr>
          <c:invertIfNegative val="0"/>
          <c:cat>
            <c:strRef>
              <c:f>Sheet1!$K$23:$L$23</c:f>
              <c:strCache>
                <c:ptCount val="2"/>
                <c:pt idx="0">
                  <c:v>長町一丁目駅前</c:v>
                </c:pt>
                <c:pt idx="1">
                  <c:v>長町駅前</c:v>
                </c:pt>
              </c:strCache>
            </c:strRef>
          </c:cat>
          <c:val>
            <c:numRef>
              <c:f>Sheet1!$K$27:$L$27</c:f>
              <c:numCache>
                <c:formatCode>General</c:formatCode>
                <c:ptCount val="2"/>
                <c:pt idx="0">
                  <c:v>5.2</c:v>
                </c:pt>
                <c:pt idx="1">
                  <c:v>7.6</c:v>
                </c:pt>
              </c:numCache>
            </c:numRef>
          </c:val>
          <c:extLst>
            <c:ext xmlns:c16="http://schemas.microsoft.com/office/drawing/2014/chart" uri="{C3380CC4-5D6E-409C-BE32-E72D297353CC}">
              <c16:uniqueId val="{00000003-C5CA-4402-9829-F1E3453AB582}"/>
            </c:ext>
          </c:extLst>
        </c:ser>
        <c:dLbls>
          <c:showLegendKey val="0"/>
          <c:showVal val="0"/>
          <c:showCatName val="0"/>
          <c:showSerName val="0"/>
          <c:showPercent val="0"/>
          <c:showBubbleSize val="0"/>
        </c:dLbls>
        <c:gapWidth val="219"/>
        <c:overlap val="-27"/>
        <c:axId val="581944808"/>
        <c:axId val="581944152"/>
      </c:barChart>
      <c:catAx>
        <c:axId val="581944808"/>
        <c:scaling>
          <c:orientation val="minMax"/>
        </c:scaling>
        <c:delete val="1"/>
        <c:axPos val="b"/>
        <c:numFmt formatCode="General" sourceLinked="1"/>
        <c:majorTickMark val="none"/>
        <c:minorTickMark val="none"/>
        <c:tickLblPos val="nextTo"/>
        <c:crossAx val="581944152"/>
        <c:crosses val="autoZero"/>
        <c:auto val="1"/>
        <c:lblAlgn val="ctr"/>
        <c:lblOffset val="100"/>
        <c:noMultiLvlLbl val="0"/>
      </c:catAx>
      <c:valAx>
        <c:axId val="581944152"/>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581944808"/>
        <c:crosses val="autoZero"/>
        <c:crossBetween val="between"/>
        <c:majorUnit val="2"/>
      </c:valAx>
      <c:spPr>
        <a:noFill/>
        <a:ln>
          <a:noFill/>
        </a:ln>
        <a:effectLst/>
      </c:spPr>
    </c:plotArea>
    <c:legend>
      <c:legendPos val="t"/>
      <c:legendEntry>
        <c:idx val="0"/>
        <c:txPr>
          <a:bodyPr rot="0" spcFirstLastPara="1" vertOverflow="ellipsis" vert="horz" wrap="square" anchor="ctr" anchorCtr="1"/>
          <a:lstStyle/>
          <a:p>
            <a:pPr>
              <a:lnSpc>
                <a:spcPts val="600"/>
              </a:lnSpc>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Entry>
      <c:legendEntry>
        <c:idx val="1"/>
        <c:txPr>
          <a:bodyPr rot="0" spcFirstLastPara="1" vertOverflow="ellipsis" vert="horz" wrap="square" anchor="ctr" anchorCtr="1"/>
          <a:lstStyle/>
          <a:p>
            <a:pPr>
              <a:lnSpc>
                <a:spcPts val="600"/>
              </a:lnSpc>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Entry>
      <c:legendEntry>
        <c:idx val="2"/>
        <c:txPr>
          <a:bodyPr rot="0" spcFirstLastPara="1" vertOverflow="ellipsis" vert="horz" wrap="square" anchor="ctr" anchorCtr="1"/>
          <a:lstStyle/>
          <a:p>
            <a:pPr>
              <a:lnSpc>
                <a:spcPts val="600"/>
              </a:lnSpc>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Entry>
      <c:legendEntry>
        <c:idx val="3"/>
        <c:txPr>
          <a:bodyPr rot="0" spcFirstLastPara="1" vertOverflow="ellipsis" vert="horz" wrap="square" anchor="ctr" anchorCtr="1"/>
          <a:lstStyle/>
          <a:p>
            <a:pPr>
              <a:lnSpc>
                <a:spcPts val="600"/>
              </a:lnSpc>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Entry>
      <c:layout>
        <c:manualLayout>
          <c:xMode val="edge"/>
          <c:yMode val="edge"/>
          <c:x val="0.1621816048869075"/>
          <c:y val="8.0792181425250423E-2"/>
          <c:w val="0.67563643125372197"/>
          <c:h val="0.163431041283078"/>
        </c:manualLayout>
      </c:layout>
      <c:overlay val="0"/>
      <c:spPr>
        <a:noFill/>
        <a:ln>
          <a:noFill/>
        </a:ln>
        <a:effectLst/>
      </c:spPr>
      <c:txPr>
        <a:bodyPr rot="0" spcFirstLastPara="1" vertOverflow="ellipsis" vert="horz" wrap="square" anchor="ctr" anchorCtr="1"/>
        <a:lstStyle/>
        <a:p>
          <a:pPr>
            <a:lnSpc>
              <a:spcPts val="600"/>
            </a:lnSpc>
            <a:defRPr sz="9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chart>
  <c:spPr>
    <a:noFill/>
    <a:ln>
      <a:noFill/>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BIZ UDPゴシック" panose="020B0400000000000000" pitchFamily="50" charset="-128"/>
                    <a:ea typeface="BIZ UDPゴシック" panose="020B0400000000000000"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西暦!$B$19:$B$26</c:f>
              <c:numCache>
                <c:formatCode>General</c:formatCode>
                <c:ptCount val="8"/>
                <c:pt idx="0">
                  <c:v>1997</c:v>
                </c:pt>
                <c:pt idx="1">
                  <c:v>2002</c:v>
                </c:pt>
                <c:pt idx="2">
                  <c:v>2005</c:v>
                </c:pt>
                <c:pt idx="3">
                  <c:v>2008</c:v>
                </c:pt>
                <c:pt idx="4">
                  <c:v>2013</c:v>
                </c:pt>
                <c:pt idx="5">
                  <c:v>2017</c:v>
                </c:pt>
                <c:pt idx="6">
                  <c:v>2021</c:v>
                </c:pt>
                <c:pt idx="7">
                  <c:v>2024</c:v>
                </c:pt>
              </c:numCache>
            </c:numRef>
          </c:cat>
          <c:val>
            <c:numRef>
              <c:f>西暦!$C$19:$C$26</c:f>
              <c:numCache>
                <c:formatCode>#,##0.0_ </c:formatCode>
                <c:ptCount val="8"/>
                <c:pt idx="0">
                  <c:v>14.409000000000001</c:v>
                </c:pt>
                <c:pt idx="1">
                  <c:v>13.648999999999999</c:v>
                </c:pt>
                <c:pt idx="2">
                  <c:v>13.646000000000001</c:v>
                </c:pt>
                <c:pt idx="3">
                  <c:v>9.3140000000000001</c:v>
                </c:pt>
                <c:pt idx="4">
                  <c:v>8.9209999999999994</c:v>
                </c:pt>
                <c:pt idx="5">
                  <c:v>9.2539999999999996</c:v>
                </c:pt>
                <c:pt idx="6">
                  <c:v>7.593</c:v>
                </c:pt>
                <c:pt idx="7">
                  <c:v>7.6159999999999997</c:v>
                </c:pt>
              </c:numCache>
            </c:numRef>
          </c:val>
          <c:extLst>
            <c:ext xmlns:c16="http://schemas.microsoft.com/office/drawing/2014/chart" uri="{C3380CC4-5D6E-409C-BE32-E72D297353CC}">
              <c16:uniqueId val="{00000000-C4A4-4FCA-AC9C-9F1F0438EEAD}"/>
            </c:ext>
          </c:extLst>
        </c:ser>
        <c:dLbls>
          <c:dLblPos val="outEnd"/>
          <c:showLegendKey val="0"/>
          <c:showVal val="1"/>
          <c:showCatName val="0"/>
          <c:showSerName val="0"/>
          <c:showPercent val="0"/>
          <c:showBubbleSize val="0"/>
        </c:dLbls>
        <c:gapWidth val="219"/>
        <c:overlap val="-27"/>
        <c:axId val="177268751"/>
        <c:axId val="177269231"/>
      </c:barChart>
      <c:catAx>
        <c:axId val="177268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177269231"/>
        <c:crosses val="autoZero"/>
        <c:auto val="1"/>
        <c:lblAlgn val="ctr"/>
        <c:lblOffset val="100"/>
        <c:noMultiLvlLbl val="0"/>
      </c:catAx>
      <c:valAx>
        <c:axId val="177269231"/>
        <c:scaling>
          <c:orientation val="minMax"/>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1772687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9" y="0"/>
            <a:ext cx="2950375" cy="498966"/>
          </a:xfrm>
          <a:prstGeom prst="rect">
            <a:avLst/>
          </a:prstGeom>
        </p:spPr>
        <p:txBody>
          <a:bodyPr vert="horz" lIns="92180" tIns="46094" rIns="92180" bIns="4609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180" tIns="46094" rIns="92180" bIns="46094" rtlCol="0"/>
          <a:lstStyle>
            <a:lvl1pPr algn="r">
              <a:defRPr sz="1200"/>
            </a:lvl1pPr>
          </a:lstStyle>
          <a:p>
            <a:fld id="{75416739-D725-4CC9-8FF4-C441D0A5CD91}" type="datetimeFigureOut">
              <a:rPr kumimoji="1" lang="ja-JP" altLang="en-US" smtClean="0"/>
              <a:t>2026/3/17</a:t>
            </a:fld>
            <a:endParaRPr kumimoji="1" lang="ja-JP" altLang="en-US"/>
          </a:p>
        </p:txBody>
      </p:sp>
      <p:sp>
        <p:nvSpPr>
          <p:cNvPr id="4" name="スライド イメージ プレースホルダー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2180" tIns="46094" rIns="92180" bIns="46094" rtlCol="0" anchor="ctr"/>
          <a:lstStyle/>
          <a:p>
            <a:endParaRPr lang="ja-JP" altLang="en-US"/>
          </a:p>
        </p:txBody>
      </p:sp>
      <p:sp>
        <p:nvSpPr>
          <p:cNvPr id="5" name="ノート プレースホルダー 4"/>
          <p:cNvSpPr>
            <a:spLocks noGrp="1"/>
          </p:cNvSpPr>
          <p:nvPr>
            <p:ph type="body" sz="quarter" idx="3"/>
          </p:nvPr>
        </p:nvSpPr>
        <p:spPr>
          <a:xfrm>
            <a:off x="680247" y="4783357"/>
            <a:ext cx="5446723" cy="3913364"/>
          </a:xfrm>
          <a:prstGeom prst="rect">
            <a:avLst/>
          </a:prstGeom>
        </p:spPr>
        <p:txBody>
          <a:bodyPr vert="horz" lIns="92180" tIns="46094" rIns="92180" bIns="4609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9" y="9440372"/>
            <a:ext cx="2950375" cy="498966"/>
          </a:xfrm>
          <a:prstGeom prst="rect">
            <a:avLst/>
          </a:prstGeom>
        </p:spPr>
        <p:txBody>
          <a:bodyPr vert="horz" lIns="92180" tIns="46094" rIns="92180" bIns="4609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180" tIns="46094" rIns="92180" bIns="46094" rtlCol="0" anchor="b"/>
          <a:lstStyle>
            <a:lvl1pPr algn="r">
              <a:defRPr sz="1200"/>
            </a:lvl1pPr>
          </a:lstStyle>
          <a:p>
            <a:fld id="{124240A7-96F5-41E3-8685-F9A647036AAA}" type="slidenum">
              <a:rPr kumimoji="1" lang="ja-JP" altLang="en-US" smtClean="0"/>
              <a:t>‹#›</a:t>
            </a:fld>
            <a:endParaRPr kumimoji="1" lang="ja-JP" altLang="en-US"/>
          </a:p>
        </p:txBody>
      </p:sp>
    </p:spTree>
    <p:extLst>
      <p:ext uri="{BB962C8B-B14F-4D97-AF65-F5344CB8AC3E}">
        <p14:creationId xmlns:p14="http://schemas.microsoft.com/office/powerpoint/2010/main" val="32936184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8213B-9D5A-4981-1769-E342F2E696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99CF56-8824-8A2A-1063-F4EBE836BD5B}"/>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60684811-15D5-28AD-17EA-E223C1BA733A}"/>
              </a:ext>
            </a:extLst>
          </p:cNvPr>
          <p:cNvSpPr>
            <a:spLocks noGrp="1"/>
          </p:cNvSpPr>
          <p:nvPr>
            <p:ph type="body" idx="1"/>
          </p:nvPr>
        </p:nvSpPr>
        <p:spPr/>
        <p:txBody>
          <a:bodyPr/>
          <a:lstStyle/>
          <a:p>
            <a:r>
              <a:rPr kumimoji="1" lang="en-US" altLang="ja-JP"/>
              <a:t>1/30</a:t>
            </a:r>
            <a:r>
              <a:rPr kumimoji="1" lang="ja-JP" altLang="en-US"/>
              <a:t>船：パース差し替え</a:t>
            </a:r>
            <a:endParaRPr kumimoji="1" lang="ja-JP" altLang="en-US" dirty="0"/>
          </a:p>
        </p:txBody>
      </p:sp>
      <p:sp>
        <p:nvSpPr>
          <p:cNvPr id="4" name="スライド番号プレースホルダー 3">
            <a:extLst>
              <a:ext uri="{FF2B5EF4-FFF2-40B4-BE49-F238E27FC236}">
                <a16:creationId xmlns:a16="http://schemas.microsoft.com/office/drawing/2014/main" id="{7A564BFE-6983-7F79-4083-811616B61BD5}"/>
              </a:ext>
            </a:extLst>
          </p:cNvPr>
          <p:cNvSpPr>
            <a:spLocks noGrp="1"/>
          </p:cNvSpPr>
          <p:nvPr>
            <p:ph type="sldNum" sz="quarter" idx="5"/>
          </p:nvPr>
        </p:nvSpPr>
        <p:spPr/>
        <p:txBody>
          <a:bodyPr/>
          <a:lstStyle/>
          <a:p>
            <a:fld id="{124240A7-96F5-41E3-8685-F9A647036AAA}" type="slidenum">
              <a:rPr kumimoji="1" lang="ja-JP" altLang="en-US" smtClean="0"/>
              <a:t>0</a:t>
            </a:fld>
            <a:endParaRPr kumimoji="1" lang="ja-JP" altLang="en-US"/>
          </a:p>
        </p:txBody>
      </p:sp>
    </p:spTree>
    <p:extLst>
      <p:ext uri="{BB962C8B-B14F-4D97-AF65-F5344CB8AC3E}">
        <p14:creationId xmlns:p14="http://schemas.microsoft.com/office/powerpoint/2010/main" val="2441262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81F2D-DFF5-8387-DA46-020C3BC6965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AB6DCE-0EED-CCD4-D3E6-CF714F779B0D}"/>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A24E4443-E661-5C53-0328-044D530D31BF}"/>
              </a:ext>
            </a:extLst>
          </p:cNvPr>
          <p:cNvSpPr>
            <a:spLocks noGrp="1"/>
          </p:cNvSpPr>
          <p:nvPr>
            <p:ph type="body" idx="1"/>
          </p:nvPr>
        </p:nvSpPr>
        <p:spPr/>
        <p:txBody>
          <a:bodyPr/>
          <a:lstStyle/>
          <a:p>
            <a:r>
              <a:rPr kumimoji="1" lang="en-US" altLang="ja-JP" dirty="0"/>
              <a:t>2/2</a:t>
            </a:r>
            <a:r>
              <a:rPr kumimoji="1" lang="ja-JP" altLang="en-US" dirty="0"/>
              <a:t>　長町青物市場画像追加</a:t>
            </a:r>
          </a:p>
        </p:txBody>
      </p:sp>
      <p:sp>
        <p:nvSpPr>
          <p:cNvPr id="4" name="スライド番号プレースホルダー 3">
            <a:extLst>
              <a:ext uri="{FF2B5EF4-FFF2-40B4-BE49-F238E27FC236}">
                <a16:creationId xmlns:a16="http://schemas.microsoft.com/office/drawing/2014/main" id="{940534E1-2D1E-6AB7-6B0A-C545E6A9266A}"/>
              </a:ext>
            </a:extLst>
          </p:cNvPr>
          <p:cNvSpPr>
            <a:spLocks noGrp="1"/>
          </p:cNvSpPr>
          <p:nvPr>
            <p:ph type="sldNum" sz="quarter" idx="10"/>
          </p:nvPr>
        </p:nvSpPr>
        <p:spPr/>
        <p:txBody>
          <a:bodyPr/>
          <a:lstStyle/>
          <a:p>
            <a:fld id="{124240A7-96F5-41E3-8685-F9A647036AAA}" type="slidenum">
              <a:rPr kumimoji="1" lang="ja-JP" altLang="en-US" smtClean="0"/>
              <a:t>1</a:t>
            </a:fld>
            <a:endParaRPr kumimoji="1" lang="ja-JP" altLang="en-US"/>
          </a:p>
        </p:txBody>
      </p:sp>
    </p:spTree>
    <p:extLst>
      <p:ext uri="{BB962C8B-B14F-4D97-AF65-F5344CB8AC3E}">
        <p14:creationId xmlns:p14="http://schemas.microsoft.com/office/powerpoint/2010/main" val="1849377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2A4AD-9DF7-48A5-E3CD-8D071965F3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0BC713-9458-241F-E750-B04D5FB03AF2}"/>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639D1CA6-7EE7-0B1A-F7A8-86934ECB87CF}"/>
              </a:ext>
            </a:extLst>
          </p:cNvPr>
          <p:cNvSpPr>
            <a:spLocks noGrp="1"/>
          </p:cNvSpPr>
          <p:nvPr>
            <p:ph type="body" idx="1"/>
          </p:nvPr>
        </p:nvSpPr>
        <p:spPr/>
        <p:txBody>
          <a:bodyPr/>
          <a:lstStyle/>
          <a:p>
            <a:r>
              <a:rPr kumimoji="1" lang="en-US" altLang="ja-JP" dirty="0"/>
              <a:t>3/11</a:t>
            </a:r>
            <a:r>
              <a:rPr kumimoji="1" lang="ja-JP" altLang="en-US" dirty="0"/>
              <a:t>　資料編　上から２番目　関連イベント・「アンケート」⇒「プランへの意見募集」へ修正</a:t>
            </a:r>
          </a:p>
        </p:txBody>
      </p:sp>
      <p:sp>
        <p:nvSpPr>
          <p:cNvPr id="4" name="スライド番号プレースホルダー 3">
            <a:extLst>
              <a:ext uri="{FF2B5EF4-FFF2-40B4-BE49-F238E27FC236}">
                <a16:creationId xmlns:a16="http://schemas.microsoft.com/office/drawing/2014/main" id="{08290DBB-19F6-F406-D9C7-FF139DF93387}"/>
              </a:ext>
            </a:extLst>
          </p:cNvPr>
          <p:cNvSpPr>
            <a:spLocks noGrp="1"/>
          </p:cNvSpPr>
          <p:nvPr>
            <p:ph type="sldNum" sz="quarter" idx="10"/>
          </p:nvPr>
        </p:nvSpPr>
        <p:spPr/>
        <p:txBody>
          <a:bodyPr/>
          <a:lstStyle/>
          <a:p>
            <a:fld id="{124240A7-96F5-41E3-8685-F9A647036AAA}" type="slidenum">
              <a:rPr kumimoji="1" lang="ja-JP" altLang="en-US" smtClean="0"/>
              <a:t>2</a:t>
            </a:fld>
            <a:endParaRPr kumimoji="1" lang="ja-JP" altLang="en-US"/>
          </a:p>
        </p:txBody>
      </p:sp>
    </p:spTree>
    <p:extLst>
      <p:ext uri="{BB962C8B-B14F-4D97-AF65-F5344CB8AC3E}">
        <p14:creationId xmlns:p14="http://schemas.microsoft.com/office/powerpoint/2010/main" val="1731160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7BCF6-6E19-9188-4FBF-C7A4AAB3C6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2F5FCE6-6B4D-F4A7-F424-60C3D190745E}"/>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39E25DC2-9181-00E4-FCED-06C4416EC5F6}"/>
              </a:ext>
            </a:extLst>
          </p:cNvPr>
          <p:cNvSpPr>
            <a:spLocks noGrp="1"/>
          </p:cNvSpPr>
          <p:nvPr>
            <p:ph type="body" idx="1"/>
          </p:nvPr>
        </p:nvSpPr>
        <p:spPr/>
        <p:txBody>
          <a:bodyPr/>
          <a:lstStyle/>
          <a:p>
            <a:r>
              <a:rPr kumimoji="1" lang="en-US" altLang="ja-JP" dirty="0"/>
              <a:t>3/11</a:t>
            </a:r>
            <a:r>
              <a:rPr kumimoji="1" lang="ja-JP" altLang="en-US" dirty="0"/>
              <a:t>　地図（左下）太子堂駅の○削除</a:t>
            </a:r>
            <a:endParaRPr kumimoji="1" lang="en-US" altLang="ja-JP" dirty="0"/>
          </a:p>
        </p:txBody>
      </p:sp>
      <p:sp>
        <p:nvSpPr>
          <p:cNvPr id="4" name="スライド番号プレースホルダー 3">
            <a:extLst>
              <a:ext uri="{FF2B5EF4-FFF2-40B4-BE49-F238E27FC236}">
                <a16:creationId xmlns:a16="http://schemas.microsoft.com/office/drawing/2014/main" id="{D049636E-9A75-EF69-445D-32F6D63D9C03}"/>
              </a:ext>
            </a:extLst>
          </p:cNvPr>
          <p:cNvSpPr>
            <a:spLocks noGrp="1"/>
          </p:cNvSpPr>
          <p:nvPr>
            <p:ph type="sldNum" sz="quarter" idx="10"/>
          </p:nvPr>
        </p:nvSpPr>
        <p:spPr/>
        <p:txBody>
          <a:bodyPr/>
          <a:lstStyle/>
          <a:p>
            <a:fld id="{124240A7-96F5-41E3-8685-F9A647036AAA}" type="slidenum">
              <a:rPr kumimoji="1" lang="ja-JP" altLang="en-US" smtClean="0"/>
              <a:t>3</a:t>
            </a:fld>
            <a:endParaRPr kumimoji="1" lang="ja-JP" altLang="en-US"/>
          </a:p>
        </p:txBody>
      </p:sp>
    </p:spTree>
    <p:extLst>
      <p:ext uri="{BB962C8B-B14F-4D97-AF65-F5344CB8AC3E}">
        <p14:creationId xmlns:p14="http://schemas.microsoft.com/office/powerpoint/2010/main" val="1282125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03CE6-F5D7-7CEE-AAC0-A9B33BF83B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95B2E49-2D37-59D8-50F5-EFCEE263438B}"/>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3B0F4B36-FCDA-CFE8-7174-4FE7162E0A64}"/>
              </a:ext>
            </a:extLst>
          </p:cNvPr>
          <p:cNvSpPr>
            <a:spLocks noGrp="1"/>
          </p:cNvSpPr>
          <p:nvPr>
            <p:ph type="body" idx="1"/>
          </p:nvPr>
        </p:nvSpPr>
        <p:spPr/>
        <p:txBody>
          <a:bodyPr/>
          <a:lstStyle/>
          <a:p>
            <a:r>
              <a:rPr kumimoji="1" lang="en-US" altLang="ja-JP" dirty="0"/>
              <a:t>2/26</a:t>
            </a:r>
            <a:r>
              <a:rPr kumimoji="1" lang="ja-JP" altLang="en-US" dirty="0"/>
              <a:t>　取組み開始年度を</a:t>
            </a:r>
            <a:r>
              <a:rPr kumimoji="1" lang="en-US" altLang="ja-JP" dirty="0"/>
              <a:t>2023</a:t>
            </a:r>
            <a:r>
              <a:rPr kumimoji="1" lang="ja-JP" altLang="en-US" dirty="0"/>
              <a:t>年に修正</a:t>
            </a:r>
            <a:endParaRPr kumimoji="1" lang="en-US" altLang="ja-JP" dirty="0"/>
          </a:p>
          <a:p>
            <a:r>
              <a:rPr kumimoji="1" lang="en-US" altLang="ja-JP" dirty="0"/>
              <a:t>3/10</a:t>
            </a:r>
            <a:r>
              <a:rPr kumimoji="1" lang="ja-JP" altLang="en-US" dirty="0"/>
              <a:t>　１ぽつ目</a:t>
            </a:r>
            <a:r>
              <a:rPr kumimoji="1" lang="en-US" altLang="ja-JP" dirty="0"/>
              <a:t>2023</a:t>
            </a:r>
            <a:r>
              <a:rPr kumimoji="1" lang="ja-JP" altLang="en-US" dirty="0"/>
              <a:t>年　黒字に</a:t>
            </a:r>
            <a:endParaRPr kumimoji="1" lang="en-US" altLang="ja-JP" dirty="0"/>
          </a:p>
        </p:txBody>
      </p:sp>
      <p:sp>
        <p:nvSpPr>
          <p:cNvPr id="4" name="スライド番号プレースホルダー 3">
            <a:extLst>
              <a:ext uri="{FF2B5EF4-FFF2-40B4-BE49-F238E27FC236}">
                <a16:creationId xmlns:a16="http://schemas.microsoft.com/office/drawing/2014/main" id="{9DF3AD07-8BD1-6A06-37AD-206BE2290441}"/>
              </a:ext>
            </a:extLst>
          </p:cNvPr>
          <p:cNvSpPr>
            <a:spLocks noGrp="1"/>
          </p:cNvSpPr>
          <p:nvPr>
            <p:ph type="sldNum" sz="quarter" idx="10"/>
          </p:nvPr>
        </p:nvSpPr>
        <p:spPr/>
        <p:txBody>
          <a:bodyPr/>
          <a:lstStyle/>
          <a:p>
            <a:fld id="{124240A7-96F5-41E3-8685-F9A647036AAA}" type="slidenum">
              <a:rPr kumimoji="1" lang="ja-JP" altLang="en-US" smtClean="0"/>
              <a:t>4</a:t>
            </a:fld>
            <a:endParaRPr kumimoji="1" lang="ja-JP" altLang="en-US"/>
          </a:p>
        </p:txBody>
      </p:sp>
    </p:spTree>
    <p:extLst>
      <p:ext uri="{BB962C8B-B14F-4D97-AF65-F5344CB8AC3E}">
        <p14:creationId xmlns:p14="http://schemas.microsoft.com/office/powerpoint/2010/main" val="824951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1A684-082B-1597-2AD2-1C2D90B4EE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20FAB1-21AC-168C-F9AE-BA4280A339A2}"/>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98677679-D393-F5E2-C06E-D5FFAD929340}"/>
              </a:ext>
            </a:extLst>
          </p:cNvPr>
          <p:cNvSpPr>
            <a:spLocks noGrp="1"/>
          </p:cNvSpPr>
          <p:nvPr>
            <p:ph type="body" idx="1"/>
          </p:nvPr>
        </p:nvSpPr>
        <p:spPr/>
        <p:txBody>
          <a:bodyPr/>
          <a:lstStyle/>
          <a:p>
            <a:r>
              <a:rPr kumimoji="1" lang="en-US" altLang="ja-JP" dirty="0"/>
              <a:t>2/24</a:t>
            </a:r>
            <a:r>
              <a:rPr kumimoji="1" lang="ja-JP" altLang="en-US" dirty="0"/>
              <a:t>　名称修正</a:t>
            </a:r>
            <a:endParaRPr kumimoji="1" lang="en-US" altLang="ja-JP" dirty="0"/>
          </a:p>
          <a:p>
            <a:r>
              <a:rPr kumimoji="1" lang="ja-JP" altLang="en-US" dirty="0"/>
              <a:t>○年表　</a:t>
            </a:r>
            <a:r>
              <a:rPr kumimoji="1" lang="en-US" altLang="ja-JP" dirty="0"/>
              <a:t>1987</a:t>
            </a:r>
            <a:r>
              <a:rPr kumimoji="1" lang="ja-JP" altLang="en-US" dirty="0"/>
              <a:t>年仙台市地下鉄南北線　</a:t>
            </a:r>
            <a:r>
              <a:rPr kumimoji="1" lang="en-US" altLang="ja-JP" dirty="0"/>
              <a:t>※</a:t>
            </a:r>
            <a:r>
              <a:rPr kumimoji="1" lang="ja-JP" altLang="en-US" dirty="0"/>
              <a:t>「営」削除</a:t>
            </a:r>
            <a:endParaRPr kumimoji="1" lang="en-US" altLang="ja-JP" dirty="0"/>
          </a:p>
          <a:p>
            <a:r>
              <a:rPr kumimoji="1" lang="ja-JP" altLang="en-US" dirty="0"/>
              <a:t>○歳時記　夏　ビアガーデン　</a:t>
            </a:r>
            <a:r>
              <a:rPr kumimoji="1" lang="en-US" altLang="ja-JP" dirty="0"/>
              <a:t>※</a:t>
            </a:r>
            <a:r>
              <a:rPr kumimoji="1" lang="ja-JP" altLang="en-US" dirty="0"/>
              <a:t>「夏の」削除</a:t>
            </a:r>
            <a:endParaRPr kumimoji="1" lang="en-US" altLang="ja-JP" dirty="0"/>
          </a:p>
          <a:p>
            <a:endParaRPr kumimoji="1" lang="en-US" altLang="ja-JP" dirty="0"/>
          </a:p>
          <a:p>
            <a:r>
              <a:rPr kumimoji="1" lang="en-US" altLang="ja-JP" dirty="0"/>
              <a:t>2/27</a:t>
            </a:r>
            <a:r>
              <a:rPr kumimoji="1" lang="ja-JP" altLang="en-US" dirty="0"/>
              <a:t>　長町宿設置　</a:t>
            </a:r>
            <a:r>
              <a:rPr kumimoji="1" lang="en-US" altLang="ja-JP" dirty="0"/>
              <a:t>1617</a:t>
            </a:r>
            <a:r>
              <a:rPr kumimoji="1" lang="ja-JP" altLang="en-US" dirty="0"/>
              <a:t>年⇒</a:t>
            </a:r>
            <a:r>
              <a:rPr kumimoji="1" lang="en-US" altLang="ja-JP" dirty="0"/>
              <a:t>1612</a:t>
            </a:r>
            <a:r>
              <a:rPr kumimoji="1" lang="ja-JP" altLang="en-US" dirty="0"/>
              <a:t>年</a:t>
            </a:r>
          </a:p>
        </p:txBody>
      </p:sp>
      <p:sp>
        <p:nvSpPr>
          <p:cNvPr id="4" name="スライド番号プレースホルダー 3">
            <a:extLst>
              <a:ext uri="{FF2B5EF4-FFF2-40B4-BE49-F238E27FC236}">
                <a16:creationId xmlns:a16="http://schemas.microsoft.com/office/drawing/2014/main" id="{CB2E5968-4F94-6DE4-6E64-EFEDEA83669D}"/>
              </a:ext>
            </a:extLst>
          </p:cNvPr>
          <p:cNvSpPr>
            <a:spLocks noGrp="1"/>
          </p:cNvSpPr>
          <p:nvPr>
            <p:ph type="sldNum" sz="quarter" idx="10"/>
          </p:nvPr>
        </p:nvSpPr>
        <p:spPr/>
        <p:txBody>
          <a:bodyPr/>
          <a:lstStyle/>
          <a:p>
            <a:fld id="{124240A7-96F5-41E3-8685-F9A647036AAA}" type="slidenum">
              <a:rPr kumimoji="1" lang="ja-JP" altLang="en-US" smtClean="0"/>
              <a:t>5</a:t>
            </a:fld>
            <a:endParaRPr kumimoji="1" lang="ja-JP" altLang="en-US"/>
          </a:p>
        </p:txBody>
      </p:sp>
    </p:spTree>
    <p:extLst>
      <p:ext uri="{BB962C8B-B14F-4D97-AF65-F5344CB8AC3E}">
        <p14:creationId xmlns:p14="http://schemas.microsoft.com/office/powerpoint/2010/main" val="193692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45345-C004-159B-FB1D-10D6BACCB7D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1807F3-1F83-665B-0E68-7F485ABA1838}"/>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D8E9A2D0-0AC2-0492-8425-77419C4743C1}"/>
              </a:ext>
            </a:extLst>
          </p:cNvPr>
          <p:cNvSpPr>
            <a:spLocks noGrp="1"/>
          </p:cNvSpPr>
          <p:nvPr>
            <p:ph type="body" idx="1"/>
          </p:nvPr>
        </p:nvSpPr>
        <p:spPr/>
        <p:txBody>
          <a:bodyPr/>
          <a:lstStyle/>
          <a:p>
            <a:r>
              <a:rPr kumimoji="1" lang="en-US" altLang="ja-JP" dirty="0"/>
              <a:t>2/25</a:t>
            </a:r>
            <a:r>
              <a:rPr kumimoji="1" lang="ja-JP" altLang="en-US" dirty="0"/>
              <a:t>　地図　仙台市立病院⇒市立病院　</a:t>
            </a:r>
            <a:r>
              <a:rPr kumimoji="1" lang="en-US" altLang="ja-JP" dirty="0"/>
              <a:t>※P23</a:t>
            </a:r>
            <a:r>
              <a:rPr kumimoji="1" lang="ja-JP" altLang="en-US" dirty="0"/>
              <a:t>地図と表記を統一</a:t>
            </a:r>
            <a:endParaRPr kumimoji="1" lang="ja-JP" altLang="en-US" i="0" dirty="0"/>
          </a:p>
        </p:txBody>
      </p:sp>
      <p:sp>
        <p:nvSpPr>
          <p:cNvPr id="4" name="スライド番号プレースホルダー 3">
            <a:extLst>
              <a:ext uri="{FF2B5EF4-FFF2-40B4-BE49-F238E27FC236}">
                <a16:creationId xmlns:a16="http://schemas.microsoft.com/office/drawing/2014/main" id="{F442BC3F-8ABD-19C7-E931-E47E81F0A18F}"/>
              </a:ext>
            </a:extLst>
          </p:cNvPr>
          <p:cNvSpPr>
            <a:spLocks noGrp="1"/>
          </p:cNvSpPr>
          <p:nvPr>
            <p:ph type="sldNum" sz="quarter" idx="10"/>
          </p:nvPr>
        </p:nvSpPr>
        <p:spPr/>
        <p:txBody>
          <a:bodyPr/>
          <a:lstStyle/>
          <a:p>
            <a:fld id="{124240A7-96F5-41E3-8685-F9A647036AAA}" type="slidenum">
              <a:rPr kumimoji="1" lang="ja-JP" altLang="en-US" smtClean="0"/>
              <a:t>6</a:t>
            </a:fld>
            <a:endParaRPr kumimoji="1" lang="ja-JP" altLang="en-US"/>
          </a:p>
        </p:txBody>
      </p:sp>
    </p:spTree>
    <p:extLst>
      <p:ext uri="{BB962C8B-B14F-4D97-AF65-F5344CB8AC3E}">
        <p14:creationId xmlns:p14="http://schemas.microsoft.com/office/powerpoint/2010/main" val="989123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01E4C-5A47-F8FB-CCFF-BE6225DF1AE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186E16-52DE-17E0-0168-A08908AE742A}"/>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293945C1-8F79-7AA9-ABCD-4B783FA4C712}"/>
              </a:ext>
            </a:extLst>
          </p:cNvPr>
          <p:cNvSpPr>
            <a:spLocks noGrp="1"/>
          </p:cNvSpPr>
          <p:nvPr>
            <p:ph type="body" idx="1"/>
          </p:nvPr>
        </p:nvSpPr>
        <p:spPr/>
        <p:txBody>
          <a:bodyPr/>
          <a:lstStyle/>
          <a:p>
            <a:r>
              <a:rPr kumimoji="1" lang="en-US" altLang="ja-JP" dirty="0"/>
              <a:t>2/24</a:t>
            </a:r>
            <a:r>
              <a:rPr kumimoji="1" lang="ja-JP" altLang="en-US" dirty="0"/>
              <a:t>　個店の</a:t>
            </a:r>
            <a:r>
              <a:rPr kumimoji="1" lang="en-US" altLang="ja-JP" dirty="0"/>
              <a:t>…</a:t>
            </a:r>
            <a:r>
              <a:rPr kumimoji="1" lang="ja-JP" altLang="en-US" dirty="0"/>
              <a:t>説明文</a:t>
            </a:r>
            <a:endParaRPr kumimoji="1" lang="en-US" altLang="ja-JP" dirty="0"/>
          </a:p>
          <a:p>
            <a:r>
              <a:rPr kumimoji="1" lang="ja-JP" altLang="en-US" dirty="0"/>
              <a:t>来街意「向」の低下⇒来街意「欲」の低下　</a:t>
            </a:r>
            <a:r>
              <a:rPr kumimoji="1" lang="en-US" altLang="ja-JP" dirty="0"/>
              <a:t>※</a:t>
            </a:r>
            <a:r>
              <a:rPr kumimoji="1" lang="ja-JP" altLang="en-US" dirty="0"/>
              <a:t>意向は、考えという意味であり、高くなる・低くなるものではないため</a:t>
            </a:r>
            <a:endParaRPr kumimoji="1" lang="en-US" altLang="ja-JP" dirty="0"/>
          </a:p>
          <a:p>
            <a:endParaRPr kumimoji="1" lang="en-US" altLang="ja-JP" dirty="0"/>
          </a:p>
          <a:p>
            <a:r>
              <a:rPr kumimoji="1" lang="en-US" altLang="ja-JP" dirty="0"/>
              <a:t>2/25</a:t>
            </a:r>
            <a:r>
              <a:rPr kumimoji="1" lang="ja-JP" altLang="en-US" dirty="0"/>
              <a:t>　利活用状況グラフ差し替え</a:t>
            </a:r>
            <a:endParaRPr kumimoji="1" lang="en-US" altLang="ja-JP" dirty="0"/>
          </a:p>
        </p:txBody>
      </p:sp>
      <p:sp>
        <p:nvSpPr>
          <p:cNvPr id="4" name="スライド番号プレースホルダー 3">
            <a:extLst>
              <a:ext uri="{FF2B5EF4-FFF2-40B4-BE49-F238E27FC236}">
                <a16:creationId xmlns:a16="http://schemas.microsoft.com/office/drawing/2014/main" id="{4875D574-93D7-7C99-5459-FDF84BB55895}"/>
              </a:ext>
            </a:extLst>
          </p:cNvPr>
          <p:cNvSpPr>
            <a:spLocks noGrp="1"/>
          </p:cNvSpPr>
          <p:nvPr>
            <p:ph type="sldNum" sz="quarter" idx="10"/>
          </p:nvPr>
        </p:nvSpPr>
        <p:spPr/>
        <p:txBody>
          <a:bodyPr/>
          <a:lstStyle/>
          <a:p>
            <a:fld id="{124240A7-96F5-41E3-8685-F9A647036AAA}" type="slidenum">
              <a:rPr kumimoji="1" lang="ja-JP" altLang="en-US" smtClean="0"/>
              <a:t>7</a:t>
            </a:fld>
            <a:endParaRPr kumimoji="1" lang="ja-JP" altLang="en-US"/>
          </a:p>
        </p:txBody>
      </p:sp>
    </p:spTree>
    <p:extLst>
      <p:ext uri="{BB962C8B-B14F-4D97-AF65-F5344CB8AC3E}">
        <p14:creationId xmlns:p14="http://schemas.microsoft.com/office/powerpoint/2010/main" val="4087589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D4BF1-CA0D-5744-638B-41409919F3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6A57B0D-8BFB-2D37-0C85-5F0B239F71D4}"/>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5F6B7E4F-45CC-F8EB-A864-9A1BD44D207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A3893404-A431-DE7E-88E3-EB8E567F7FD8}"/>
              </a:ext>
            </a:extLst>
          </p:cNvPr>
          <p:cNvSpPr>
            <a:spLocks noGrp="1"/>
          </p:cNvSpPr>
          <p:nvPr>
            <p:ph type="sldNum" sz="quarter" idx="10"/>
          </p:nvPr>
        </p:nvSpPr>
        <p:spPr/>
        <p:txBody>
          <a:bodyPr/>
          <a:lstStyle/>
          <a:p>
            <a:fld id="{124240A7-96F5-41E3-8685-F9A647036AAA}" type="slidenum">
              <a:rPr kumimoji="1" lang="ja-JP" altLang="en-US" smtClean="0"/>
              <a:t>8</a:t>
            </a:fld>
            <a:endParaRPr kumimoji="1" lang="ja-JP" altLang="en-US"/>
          </a:p>
        </p:txBody>
      </p:sp>
    </p:spTree>
    <p:extLst>
      <p:ext uri="{BB962C8B-B14F-4D97-AF65-F5344CB8AC3E}">
        <p14:creationId xmlns:p14="http://schemas.microsoft.com/office/powerpoint/2010/main" val="2335109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9439-146A-C5AB-33DF-043F84D404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9C042C1-831D-1C01-1470-8262F89076D2}"/>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C7A187A8-CFBA-9D3F-E3D4-91F1D94F35A3}"/>
              </a:ext>
            </a:extLst>
          </p:cNvPr>
          <p:cNvSpPr>
            <a:spLocks noGrp="1"/>
          </p:cNvSpPr>
          <p:nvPr>
            <p:ph type="body" idx="1"/>
          </p:nvPr>
        </p:nvSpPr>
        <p:spPr/>
        <p:txBody>
          <a:bodyPr/>
          <a:lstStyle/>
          <a:p>
            <a:pPr defTabSz="922286">
              <a:defRPr/>
            </a:pPr>
            <a:r>
              <a:rPr kumimoji="1" lang="en-US" altLang="ja-JP" dirty="0"/>
              <a:t>1/30</a:t>
            </a:r>
            <a:r>
              <a:rPr kumimoji="1" lang="ja-JP" altLang="en-US" dirty="0"/>
              <a:t>船：パース差し替え</a:t>
            </a:r>
          </a:p>
          <a:p>
            <a:endParaRPr kumimoji="1" lang="ja-JP" altLang="en-US" dirty="0"/>
          </a:p>
        </p:txBody>
      </p:sp>
      <p:sp>
        <p:nvSpPr>
          <p:cNvPr id="4" name="スライド番号プレースホルダー 3">
            <a:extLst>
              <a:ext uri="{FF2B5EF4-FFF2-40B4-BE49-F238E27FC236}">
                <a16:creationId xmlns:a16="http://schemas.microsoft.com/office/drawing/2014/main" id="{FE491928-90E0-B1A1-C3B4-C3E99375991D}"/>
              </a:ext>
            </a:extLst>
          </p:cNvPr>
          <p:cNvSpPr>
            <a:spLocks noGrp="1"/>
          </p:cNvSpPr>
          <p:nvPr>
            <p:ph type="sldNum" sz="quarter" idx="10"/>
          </p:nvPr>
        </p:nvSpPr>
        <p:spPr/>
        <p:txBody>
          <a:bodyPr/>
          <a:lstStyle/>
          <a:p>
            <a:fld id="{124240A7-96F5-41E3-8685-F9A647036AAA}" type="slidenum">
              <a:rPr kumimoji="1" lang="ja-JP" altLang="en-US" smtClean="0"/>
              <a:t>9</a:t>
            </a:fld>
            <a:endParaRPr kumimoji="1" lang="ja-JP" altLang="en-US"/>
          </a:p>
        </p:txBody>
      </p:sp>
    </p:spTree>
    <p:extLst>
      <p:ext uri="{BB962C8B-B14F-4D97-AF65-F5344CB8AC3E}">
        <p14:creationId xmlns:p14="http://schemas.microsoft.com/office/powerpoint/2010/main" val="637639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A20AD-CBB4-5BE9-5A74-D7EECBE5CB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4F01F2-FE61-BFB3-2099-AF1E101A8FA8}"/>
              </a:ext>
            </a:extLst>
          </p:cNvPr>
          <p:cNvSpPr>
            <a:spLocks noGrp="1" noRot="1" noChangeAspect="1"/>
          </p:cNvSpPr>
          <p:nvPr>
            <p:ph type="sldImg"/>
          </p:nvPr>
        </p:nvSpPr>
        <p:spPr>
          <a:xfrm>
            <a:off x="407988" y="1233488"/>
            <a:ext cx="5919787" cy="3328987"/>
          </a:xfrm>
        </p:spPr>
      </p:sp>
      <p:sp>
        <p:nvSpPr>
          <p:cNvPr id="3" name="ノート プレースホルダー 2">
            <a:extLst>
              <a:ext uri="{FF2B5EF4-FFF2-40B4-BE49-F238E27FC236}">
                <a16:creationId xmlns:a16="http://schemas.microsoft.com/office/drawing/2014/main" id="{6631CD5B-3683-649B-84E3-6E123558379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B7A49EC-3AEF-2D32-3F8F-7CACFC7AD8E7}"/>
              </a:ext>
            </a:extLst>
          </p:cNvPr>
          <p:cNvSpPr>
            <a:spLocks noGrp="1"/>
          </p:cNvSpPr>
          <p:nvPr>
            <p:ph type="sldNum" sz="quarter" idx="10"/>
          </p:nvPr>
        </p:nvSpPr>
        <p:spPr/>
        <p:txBody>
          <a:bodyPr/>
          <a:lstStyle/>
          <a:p>
            <a:fld id="{124240A7-96F5-41E3-8685-F9A647036AAA}" type="slidenum">
              <a:rPr kumimoji="1" lang="ja-JP" altLang="en-US" smtClean="0"/>
              <a:t>10</a:t>
            </a:fld>
            <a:endParaRPr kumimoji="1" lang="ja-JP" altLang="en-US"/>
          </a:p>
        </p:txBody>
      </p:sp>
    </p:spTree>
    <p:extLst>
      <p:ext uri="{BB962C8B-B14F-4D97-AF65-F5344CB8AC3E}">
        <p14:creationId xmlns:p14="http://schemas.microsoft.com/office/powerpoint/2010/main" val="1091485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53151-B2B4-B417-C592-728C617635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ECC71CF-ED3E-4393-F0F9-FA70745E7425}"/>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7705B68C-DEAA-5280-322C-A93C3442107C}"/>
              </a:ext>
            </a:extLst>
          </p:cNvPr>
          <p:cNvSpPr>
            <a:spLocks noGrp="1"/>
          </p:cNvSpPr>
          <p:nvPr>
            <p:ph type="body" idx="1"/>
          </p:nvPr>
        </p:nvSpPr>
        <p:spPr/>
        <p:txBody>
          <a:bodyPr/>
          <a:lstStyle/>
          <a:p>
            <a:r>
              <a:rPr kumimoji="1" lang="en-US" altLang="ja-JP" dirty="0"/>
              <a:t>1/27</a:t>
            </a:r>
            <a:r>
              <a:rPr kumimoji="1" lang="ja-JP" altLang="en-US" dirty="0"/>
              <a:t>　５－①修正</a:t>
            </a:r>
          </a:p>
        </p:txBody>
      </p:sp>
      <p:sp>
        <p:nvSpPr>
          <p:cNvPr id="4" name="スライド番号プレースホルダー 3">
            <a:extLst>
              <a:ext uri="{FF2B5EF4-FFF2-40B4-BE49-F238E27FC236}">
                <a16:creationId xmlns:a16="http://schemas.microsoft.com/office/drawing/2014/main" id="{8A0D22B5-01E6-7164-C4FD-C0454FC713C1}"/>
              </a:ext>
            </a:extLst>
          </p:cNvPr>
          <p:cNvSpPr>
            <a:spLocks noGrp="1"/>
          </p:cNvSpPr>
          <p:nvPr>
            <p:ph type="sldNum" sz="quarter" idx="10"/>
          </p:nvPr>
        </p:nvSpPr>
        <p:spPr/>
        <p:txBody>
          <a:bodyPr/>
          <a:lstStyle/>
          <a:p>
            <a:fld id="{124240A7-96F5-41E3-8685-F9A647036AAA}" type="slidenum">
              <a:rPr kumimoji="1" lang="ja-JP" altLang="en-US" smtClean="0"/>
              <a:t>11</a:t>
            </a:fld>
            <a:endParaRPr kumimoji="1" lang="ja-JP" altLang="en-US"/>
          </a:p>
        </p:txBody>
      </p:sp>
    </p:spTree>
    <p:extLst>
      <p:ext uri="{BB962C8B-B14F-4D97-AF65-F5344CB8AC3E}">
        <p14:creationId xmlns:p14="http://schemas.microsoft.com/office/powerpoint/2010/main" val="685684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EBE39-1238-C6F2-BF7F-C5B3FA5065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770A0F-FD59-2A61-1378-0F87156C9D12}"/>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D6A8A014-90FE-FD3B-5B4B-1CAD0C68982F}"/>
              </a:ext>
            </a:extLst>
          </p:cNvPr>
          <p:cNvSpPr>
            <a:spLocks noGrp="1"/>
          </p:cNvSpPr>
          <p:nvPr>
            <p:ph type="body" idx="1"/>
          </p:nvPr>
        </p:nvSpPr>
        <p:spPr/>
        <p:txBody>
          <a:bodyPr/>
          <a:lstStyle/>
          <a:p>
            <a:r>
              <a:rPr kumimoji="1" lang="en-US" altLang="ja-JP" dirty="0"/>
              <a:t>2/24</a:t>
            </a:r>
            <a:r>
              <a:rPr kumimoji="1" lang="ja-JP" altLang="en-US" dirty="0"/>
              <a:t>　</a:t>
            </a:r>
            <a:r>
              <a:rPr kumimoji="1" lang="en-US" altLang="ja-JP" dirty="0"/>
              <a:t>1-</a:t>
            </a:r>
            <a:r>
              <a:rPr kumimoji="1" lang="ja-JP" altLang="en-US" dirty="0"/>
              <a:t>③　２行目　転入者が訪れる区役所「など」⇒「等」に修正</a:t>
            </a:r>
            <a:endParaRPr kumimoji="1" lang="en-US" altLang="ja-JP" dirty="0">
              <a:solidFill>
                <a:srgbClr val="FF0000"/>
              </a:solidFill>
            </a:endParaRPr>
          </a:p>
          <a:p>
            <a:r>
              <a:rPr kumimoji="1" lang="en-US" altLang="ja-JP" dirty="0"/>
              <a:t>3/3</a:t>
            </a:r>
            <a:r>
              <a:rPr kumimoji="1" lang="ja-JP" altLang="en-US" dirty="0"/>
              <a:t>　</a:t>
            </a:r>
            <a:r>
              <a:rPr kumimoji="1" lang="en-US" altLang="ja-JP" dirty="0"/>
              <a:t>1-</a:t>
            </a:r>
            <a:r>
              <a:rPr kumimoji="1" lang="ja-JP" altLang="en-US" dirty="0"/>
              <a:t>②</a:t>
            </a:r>
            <a:r>
              <a:rPr kumimoji="1" lang="en-US" altLang="ja-JP" dirty="0"/>
              <a:t>2</a:t>
            </a:r>
            <a:r>
              <a:rPr kumimoji="1" lang="ja-JP" altLang="en-US" dirty="0"/>
              <a:t>ぽつ目「シンボルや」追加</a:t>
            </a:r>
            <a:endParaRPr kumimoji="1" lang="en-US" altLang="ja-JP" dirty="0"/>
          </a:p>
          <a:p>
            <a:r>
              <a:rPr kumimoji="1" lang="en-US" altLang="ja-JP" dirty="0"/>
              <a:t>3/10</a:t>
            </a:r>
            <a:r>
              <a:rPr kumimoji="1" lang="ja-JP" altLang="en-US" dirty="0"/>
              <a:t>　</a:t>
            </a:r>
            <a:r>
              <a:rPr kumimoji="1" lang="en-US" altLang="ja-JP" dirty="0"/>
              <a:t>1-</a:t>
            </a:r>
            <a:r>
              <a:rPr kumimoji="1" lang="ja-JP" altLang="en-US" dirty="0"/>
              <a:t>②　１ぽつ目にフリマ追加</a:t>
            </a:r>
          </a:p>
        </p:txBody>
      </p:sp>
      <p:sp>
        <p:nvSpPr>
          <p:cNvPr id="4" name="スライド番号プレースホルダー 3">
            <a:extLst>
              <a:ext uri="{FF2B5EF4-FFF2-40B4-BE49-F238E27FC236}">
                <a16:creationId xmlns:a16="http://schemas.microsoft.com/office/drawing/2014/main" id="{AC9FFA8D-5A67-6DED-6866-78B9EF965A4B}"/>
              </a:ext>
            </a:extLst>
          </p:cNvPr>
          <p:cNvSpPr>
            <a:spLocks noGrp="1"/>
          </p:cNvSpPr>
          <p:nvPr>
            <p:ph type="sldNum" sz="quarter" idx="10"/>
          </p:nvPr>
        </p:nvSpPr>
        <p:spPr/>
        <p:txBody>
          <a:bodyPr/>
          <a:lstStyle/>
          <a:p>
            <a:fld id="{124240A7-96F5-41E3-8685-F9A647036AAA}" type="slidenum">
              <a:rPr kumimoji="1" lang="ja-JP" altLang="en-US" smtClean="0"/>
              <a:t>12</a:t>
            </a:fld>
            <a:endParaRPr kumimoji="1" lang="ja-JP" altLang="en-US"/>
          </a:p>
        </p:txBody>
      </p:sp>
    </p:spTree>
    <p:extLst>
      <p:ext uri="{BB962C8B-B14F-4D97-AF65-F5344CB8AC3E}">
        <p14:creationId xmlns:p14="http://schemas.microsoft.com/office/powerpoint/2010/main" val="164581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D9125-DCFA-53E9-4AEC-5041C2BE396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7E44B5F-3FED-370C-52ED-7D601360123D}"/>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12F50C8C-313D-6511-D10A-30233C53ABC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8871306-82BF-AFB6-555D-6DC04BAF9E9F}"/>
              </a:ext>
            </a:extLst>
          </p:cNvPr>
          <p:cNvSpPr>
            <a:spLocks noGrp="1"/>
          </p:cNvSpPr>
          <p:nvPr>
            <p:ph type="sldNum" sz="quarter" idx="10"/>
          </p:nvPr>
        </p:nvSpPr>
        <p:spPr/>
        <p:txBody>
          <a:bodyPr/>
          <a:lstStyle/>
          <a:p>
            <a:fld id="{124240A7-96F5-41E3-8685-F9A647036AAA}" type="slidenum">
              <a:rPr kumimoji="1" lang="ja-JP" altLang="en-US" smtClean="0"/>
              <a:t>13</a:t>
            </a:fld>
            <a:endParaRPr kumimoji="1" lang="ja-JP" altLang="en-US"/>
          </a:p>
        </p:txBody>
      </p:sp>
    </p:spTree>
    <p:extLst>
      <p:ext uri="{BB962C8B-B14F-4D97-AF65-F5344CB8AC3E}">
        <p14:creationId xmlns:p14="http://schemas.microsoft.com/office/powerpoint/2010/main" val="2060407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A28FF-213D-1FD3-E952-2CF98C8913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E12314-BC87-FC01-9916-F7D4C492DB8E}"/>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CD6D1EA5-7B08-EA5C-F8F7-A994D5DF2F88}"/>
              </a:ext>
            </a:extLst>
          </p:cNvPr>
          <p:cNvSpPr>
            <a:spLocks noGrp="1"/>
          </p:cNvSpPr>
          <p:nvPr>
            <p:ph type="body" idx="1"/>
          </p:nvPr>
        </p:nvSpPr>
        <p:spPr/>
        <p:txBody>
          <a:bodyPr/>
          <a:lstStyle/>
          <a:p>
            <a:pPr defTabSz="922146">
              <a:defRPr/>
            </a:pPr>
            <a:r>
              <a:rPr kumimoji="1" lang="en-US" altLang="ja-JP" dirty="0"/>
              <a:t>3/3</a:t>
            </a:r>
            <a:r>
              <a:rPr kumimoji="1" lang="ja-JP" altLang="en-US" dirty="0"/>
              <a:t>　</a:t>
            </a:r>
            <a:r>
              <a:rPr kumimoji="1" lang="en-US" altLang="ja-JP" dirty="0"/>
              <a:t>3-</a:t>
            </a:r>
            <a:r>
              <a:rPr kumimoji="1" lang="ja-JP" altLang="en-US" dirty="0"/>
              <a:t>②　</a:t>
            </a:r>
            <a:r>
              <a:rPr kumimoji="1" lang="en-US" altLang="ja-JP" dirty="0"/>
              <a:t>1</a:t>
            </a:r>
            <a:r>
              <a:rPr kumimoji="1" lang="ja-JP" altLang="en-US" dirty="0"/>
              <a:t>ぽつ目「市民や」「広く」追記</a:t>
            </a:r>
          </a:p>
        </p:txBody>
      </p:sp>
      <p:sp>
        <p:nvSpPr>
          <p:cNvPr id="4" name="スライド番号プレースホルダー 3">
            <a:extLst>
              <a:ext uri="{FF2B5EF4-FFF2-40B4-BE49-F238E27FC236}">
                <a16:creationId xmlns:a16="http://schemas.microsoft.com/office/drawing/2014/main" id="{2A7DBC3D-B498-0A44-BDFB-59FF95B8B1AE}"/>
              </a:ext>
            </a:extLst>
          </p:cNvPr>
          <p:cNvSpPr>
            <a:spLocks noGrp="1"/>
          </p:cNvSpPr>
          <p:nvPr>
            <p:ph type="sldNum" sz="quarter" idx="10"/>
          </p:nvPr>
        </p:nvSpPr>
        <p:spPr/>
        <p:txBody>
          <a:bodyPr/>
          <a:lstStyle/>
          <a:p>
            <a:fld id="{124240A7-96F5-41E3-8685-F9A647036AAA}" type="slidenum">
              <a:rPr kumimoji="1" lang="ja-JP" altLang="en-US" smtClean="0"/>
              <a:t>14</a:t>
            </a:fld>
            <a:endParaRPr kumimoji="1" lang="ja-JP" altLang="en-US"/>
          </a:p>
        </p:txBody>
      </p:sp>
    </p:spTree>
    <p:extLst>
      <p:ext uri="{BB962C8B-B14F-4D97-AF65-F5344CB8AC3E}">
        <p14:creationId xmlns:p14="http://schemas.microsoft.com/office/powerpoint/2010/main" val="2293835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4341-9A91-5948-761F-C2154A2701C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DB7632B-C807-A6FC-ADB5-EA29EE3B6E0F}"/>
              </a:ext>
            </a:extLst>
          </p:cNvPr>
          <p:cNvSpPr>
            <a:spLocks noGrp="1" noRot="1" noChangeAspect="1"/>
          </p:cNvSpPr>
          <p:nvPr>
            <p:ph type="sldImg"/>
          </p:nvPr>
        </p:nvSpPr>
        <p:spPr>
          <a:xfrm>
            <a:off x="452438" y="1262063"/>
            <a:ext cx="6048375" cy="3402012"/>
          </a:xfrm>
        </p:spPr>
      </p:sp>
      <p:sp>
        <p:nvSpPr>
          <p:cNvPr id="3" name="ノート プレースホルダー 2">
            <a:extLst>
              <a:ext uri="{FF2B5EF4-FFF2-40B4-BE49-F238E27FC236}">
                <a16:creationId xmlns:a16="http://schemas.microsoft.com/office/drawing/2014/main" id="{66100437-45A8-1655-6CE8-31448D2D1CA9}"/>
              </a:ext>
            </a:extLst>
          </p:cNvPr>
          <p:cNvSpPr>
            <a:spLocks noGrp="1"/>
          </p:cNvSpPr>
          <p:nvPr>
            <p:ph type="body" idx="1"/>
          </p:nvPr>
        </p:nvSpPr>
        <p:spPr/>
        <p:txBody>
          <a:bodyPr/>
          <a:lstStyle/>
          <a:p>
            <a:r>
              <a:rPr kumimoji="1" lang="en-US" altLang="ja-JP" dirty="0"/>
              <a:t>2/24</a:t>
            </a:r>
          </a:p>
          <a:p>
            <a:r>
              <a:rPr kumimoji="1" lang="ja-JP" altLang="en-US" dirty="0"/>
              <a:t>②エリマネ　長町「地区」⇒長町「地域」</a:t>
            </a:r>
            <a:endParaRPr kumimoji="1" lang="en-US" altLang="ja-JP" dirty="0"/>
          </a:p>
          <a:p>
            <a:r>
              <a:rPr kumimoji="1" lang="ja-JP" altLang="en-US" dirty="0"/>
              <a:t>「など」⇒等に修正</a:t>
            </a:r>
          </a:p>
        </p:txBody>
      </p:sp>
      <p:sp>
        <p:nvSpPr>
          <p:cNvPr id="4" name="スライド番号プレースホルダー 3">
            <a:extLst>
              <a:ext uri="{FF2B5EF4-FFF2-40B4-BE49-F238E27FC236}">
                <a16:creationId xmlns:a16="http://schemas.microsoft.com/office/drawing/2014/main" id="{5B29CFDF-C7F9-7D1A-1991-A20A01007DA8}"/>
              </a:ext>
            </a:extLst>
          </p:cNvPr>
          <p:cNvSpPr>
            <a:spLocks noGrp="1"/>
          </p:cNvSpPr>
          <p:nvPr>
            <p:ph type="sldNum" sz="quarter" idx="10"/>
          </p:nvPr>
        </p:nvSpPr>
        <p:spPr/>
        <p:txBody>
          <a:bodyPr/>
          <a:lstStyle/>
          <a:p>
            <a:fld id="{124240A7-96F5-41E3-8685-F9A647036AAA}" type="slidenum">
              <a:rPr kumimoji="1" lang="ja-JP" altLang="en-US" smtClean="0"/>
              <a:t>15</a:t>
            </a:fld>
            <a:endParaRPr kumimoji="1" lang="ja-JP" altLang="en-US"/>
          </a:p>
        </p:txBody>
      </p:sp>
    </p:spTree>
    <p:extLst>
      <p:ext uri="{BB962C8B-B14F-4D97-AF65-F5344CB8AC3E}">
        <p14:creationId xmlns:p14="http://schemas.microsoft.com/office/powerpoint/2010/main" val="1660358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88E2-70CA-A820-560E-F754408FA3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F93EE6-9E99-A95F-082B-FD3D384F400C}"/>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F2B1392C-1873-9B78-A46C-EFFE3666A98D}"/>
              </a:ext>
            </a:extLst>
          </p:cNvPr>
          <p:cNvSpPr>
            <a:spLocks noGrp="1"/>
          </p:cNvSpPr>
          <p:nvPr>
            <p:ph type="body" idx="1"/>
          </p:nvPr>
        </p:nvSpPr>
        <p:spPr/>
        <p:txBody>
          <a:bodyPr/>
          <a:lstStyle/>
          <a:p>
            <a:r>
              <a:rPr kumimoji="1" lang="en-US" altLang="ja-JP" dirty="0"/>
              <a:t>2/24</a:t>
            </a:r>
            <a:r>
              <a:rPr kumimoji="1" lang="ja-JP" altLang="en-US" dirty="0"/>
              <a:t>　</a:t>
            </a:r>
            <a:r>
              <a:rPr kumimoji="1" lang="en-US" altLang="ja-JP" dirty="0"/>
              <a:t>4-</a:t>
            </a:r>
            <a:r>
              <a:rPr kumimoji="1" lang="ja-JP" altLang="en-US" dirty="0"/>
              <a:t>③修正（水谷さん意見反映）</a:t>
            </a:r>
            <a:endParaRPr kumimoji="1" lang="en-US" altLang="ja-JP" dirty="0"/>
          </a:p>
          <a:p>
            <a:r>
              <a:rPr kumimoji="1" lang="en-US" altLang="ja-JP" dirty="0"/>
              <a:t>2/26</a:t>
            </a:r>
            <a:r>
              <a:rPr kumimoji="1" lang="ja-JP" altLang="en-US" dirty="0"/>
              <a:t>　</a:t>
            </a:r>
            <a:r>
              <a:rPr kumimoji="1" lang="en-US" altLang="ja-JP" dirty="0"/>
              <a:t>4-</a:t>
            </a:r>
            <a:r>
              <a:rPr kumimoji="1" lang="ja-JP" altLang="en-US" dirty="0"/>
              <a:t>③修正（小島さん意見反映）</a:t>
            </a:r>
            <a:endParaRPr kumimoji="1" lang="en-US" altLang="ja-JP" dirty="0"/>
          </a:p>
          <a:p>
            <a:r>
              <a:rPr kumimoji="1" lang="en-US" altLang="ja-JP" dirty="0"/>
              <a:t>3/4</a:t>
            </a:r>
            <a:r>
              <a:rPr kumimoji="1" lang="ja-JP" altLang="en-US" dirty="0"/>
              <a:t>　</a:t>
            </a:r>
            <a:r>
              <a:rPr kumimoji="1" lang="en-US" altLang="ja-JP" dirty="0"/>
              <a:t>4-</a:t>
            </a:r>
            <a:r>
              <a:rPr kumimoji="1" lang="ja-JP" altLang="en-US" dirty="0"/>
              <a:t>③区長意見により文言修正</a:t>
            </a:r>
            <a:endParaRPr kumimoji="1" lang="en-US" altLang="ja-JP" dirty="0"/>
          </a:p>
        </p:txBody>
      </p:sp>
      <p:sp>
        <p:nvSpPr>
          <p:cNvPr id="4" name="スライド番号プレースホルダー 3">
            <a:extLst>
              <a:ext uri="{FF2B5EF4-FFF2-40B4-BE49-F238E27FC236}">
                <a16:creationId xmlns:a16="http://schemas.microsoft.com/office/drawing/2014/main" id="{4CE11E4E-D585-95E2-1B0C-1BB9B210BC67}"/>
              </a:ext>
            </a:extLst>
          </p:cNvPr>
          <p:cNvSpPr>
            <a:spLocks noGrp="1"/>
          </p:cNvSpPr>
          <p:nvPr>
            <p:ph type="sldNum" sz="quarter" idx="10"/>
          </p:nvPr>
        </p:nvSpPr>
        <p:spPr/>
        <p:txBody>
          <a:bodyPr/>
          <a:lstStyle/>
          <a:p>
            <a:fld id="{124240A7-96F5-41E3-8685-F9A647036AAA}" type="slidenum">
              <a:rPr kumimoji="1" lang="ja-JP" altLang="en-US" smtClean="0"/>
              <a:t>16</a:t>
            </a:fld>
            <a:endParaRPr kumimoji="1" lang="ja-JP" altLang="en-US"/>
          </a:p>
        </p:txBody>
      </p:sp>
    </p:spTree>
    <p:extLst>
      <p:ext uri="{BB962C8B-B14F-4D97-AF65-F5344CB8AC3E}">
        <p14:creationId xmlns:p14="http://schemas.microsoft.com/office/powerpoint/2010/main" val="1076928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9E22-EE31-0A7C-F231-74D73C54354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3A36508-D109-AE9F-8CBB-945973844325}"/>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21025066-064A-7DFD-8333-404EA02EBBB3}"/>
              </a:ext>
            </a:extLst>
          </p:cNvPr>
          <p:cNvSpPr>
            <a:spLocks noGrp="1"/>
          </p:cNvSpPr>
          <p:nvPr>
            <p:ph type="body" idx="1"/>
          </p:nvPr>
        </p:nvSpPr>
        <p:spPr/>
        <p:txBody>
          <a:bodyPr/>
          <a:lstStyle/>
          <a:p>
            <a:pPr defTabSz="922286">
              <a:defRPr/>
            </a:pPr>
            <a:r>
              <a:rPr kumimoji="1" lang="en-US" altLang="ja-JP" dirty="0"/>
              <a:t>2/24</a:t>
            </a:r>
            <a:r>
              <a:rPr kumimoji="1" lang="ja-JP" altLang="en-US" dirty="0"/>
              <a:t>　目指す空間のイメージ　</a:t>
            </a:r>
            <a:r>
              <a:rPr kumimoji="1" lang="en-US" altLang="ja-JP" dirty="0"/>
              <a:t>…</a:t>
            </a:r>
            <a:r>
              <a:rPr kumimoji="1" lang="ja-JP" altLang="en-US" dirty="0"/>
              <a:t>空間「など」⇒空間「等」</a:t>
            </a:r>
            <a:endParaRPr kumimoji="1" lang="en-US" altLang="ja-JP" dirty="0"/>
          </a:p>
          <a:p>
            <a:pPr defTabSz="922286">
              <a:defRPr/>
            </a:pPr>
            <a:r>
              <a:rPr kumimoji="1" lang="en-US" altLang="ja-JP" dirty="0"/>
              <a:t>3/4</a:t>
            </a:r>
            <a:r>
              <a:rPr kumimoji="1" lang="ja-JP" altLang="en-US" dirty="0"/>
              <a:t>　①リップルロード　■１つ目　リップルロードを「拠点」に⇒「核」</a:t>
            </a:r>
            <a:endParaRPr kumimoji="1" lang="en-US" altLang="ja-JP" dirty="0"/>
          </a:p>
        </p:txBody>
      </p:sp>
      <p:sp>
        <p:nvSpPr>
          <p:cNvPr id="4" name="スライド番号プレースホルダー 3">
            <a:extLst>
              <a:ext uri="{FF2B5EF4-FFF2-40B4-BE49-F238E27FC236}">
                <a16:creationId xmlns:a16="http://schemas.microsoft.com/office/drawing/2014/main" id="{F3AEAD2E-7FE6-B51D-DE73-AD5DE9034A4B}"/>
              </a:ext>
            </a:extLst>
          </p:cNvPr>
          <p:cNvSpPr>
            <a:spLocks noGrp="1"/>
          </p:cNvSpPr>
          <p:nvPr>
            <p:ph type="sldNum" sz="quarter" idx="10"/>
          </p:nvPr>
        </p:nvSpPr>
        <p:spPr/>
        <p:txBody>
          <a:bodyPr/>
          <a:lstStyle/>
          <a:p>
            <a:fld id="{124240A7-96F5-41E3-8685-F9A647036AAA}" type="slidenum">
              <a:rPr kumimoji="1" lang="ja-JP" altLang="en-US" smtClean="0"/>
              <a:t>17</a:t>
            </a:fld>
            <a:endParaRPr kumimoji="1" lang="ja-JP" altLang="en-US"/>
          </a:p>
        </p:txBody>
      </p:sp>
    </p:spTree>
    <p:extLst>
      <p:ext uri="{BB962C8B-B14F-4D97-AF65-F5344CB8AC3E}">
        <p14:creationId xmlns:p14="http://schemas.microsoft.com/office/powerpoint/2010/main" val="3925724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2F8A-2CFA-013A-363F-ABDBF0D7F14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E53BA7-BAB6-27B9-982F-FE1DF02572AB}"/>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B46FF4C0-9798-3F04-DE79-1EE02A48F7EA}"/>
              </a:ext>
            </a:extLst>
          </p:cNvPr>
          <p:cNvSpPr>
            <a:spLocks noGrp="1"/>
          </p:cNvSpPr>
          <p:nvPr>
            <p:ph type="body" idx="1"/>
          </p:nvPr>
        </p:nvSpPr>
        <p:spPr/>
        <p:txBody>
          <a:bodyPr/>
          <a:lstStyle/>
          <a:p>
            <a:r>
              <a:rPr kumimoji="1" lang="en-US" altLang="ja-JP" dirty="0"/>
              <a:t>2/24</a:t>
            </a:r>
          </a:p>
          <a:p>
            <a:r>
              <a:rPr kumimoji="1" lang="ja-JP" altLang="en-US" dirty="0"/>
              <a:t>○リード文　１行目　イベント「など」⇒等</a:t>
            </a:r>
            <a:endParaRPr kumimoji="1" lang="en-US" altLang="ja-JP" dirty="0"/>
          </a:p>
          <a:p>
            <a:r>
              <a:rPr kumimoji="1" lang="ja-JP" altLang="en-US" dirty="0"/>
              <a:t>○</a:t>
            </a:r>
            <a:r>
              <a:rPr kumimoji="1" lang="en-US" altLang="ja-JP" dirty="0"/>
              <a:t>5-</a:t>
            </a:r>
            <a:r>
              <a:rPr kumimoji="1" lang="ja-JP" altLang="en-US" dirty="0"/>
              <a:t>②　２ぽつ目　商店街や長町全体の⇒長町「地区」全体の</a:t>
            </a:r>
          </a:p>
        </p:txBody>
      </p:sp>
      <p:sp>
        <p:nvSpPr>
          <p:cNvPr id="4" name="スライド番号プレースホルダー 3">
            <a:extLst>
              <a:ext uri="{FF2B5EF4-FFF2-40B4-BE49-F238E27FC236}">
                <a16:creationId xmlns:a16="http://schemas.microsoft.com/office/drawing/2014/main" id="{91B89CB7-E16A-4FE6-36B2-BC103B381245}"/>
              </a:ext>
            </a:extLst>
          </p:cNvPr>
          <p:cNvSpPr>
            <a:spLocks noGrp="1"/>
          </p:cNvSpPr>
          <p:nvPr>
            <p:ph type="sldNum" sz="quarter" idx="10"/>
          </p:nvPr>
        </p:nvSpPr>
        <p:spPr/>
        <p:txBody>
          <a:bodyPr/>
          <a:lstStyle/>
          <a:p>
            <a:fld id="{124240A7-96F5-41E3-8685-F9A647036AAA}" type="slidenum">
              <a:rPr kumimoji="1" lang="ja-JP" altLang="en-US" smtClean="0"/>
              <a:t>18</a:t>
            </a:fld>
            <a:endParaRPr kumimoji="1" lang="ja-JP" altLang="en-US"/>
          </a:p>
        </p:txBody>
      </p:sp>
    </p:spTree>
    <p:extLst>
      <p:ext uri="{BB962C8B-B14F-4D97-AF65-F5344CB8AC3E}">
        <p14:creationId xmlns:p14="http://schemas.microsoft.com/office/powerpoint/2010/main" val="1980379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5C391-6E4B-E2C9-2931-A60691E6DF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3308CD-6FB6-D467-37A4-C5FB1E9A2381}"/>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DBAE2032-23D1-FE8C-B799-C36F3A57A944}"/>
              </a:ext>
            </a:extLst>
          </p:cNvPr>
          <p:cNvSpPr>
            <a:spLocks noGrp="1"/>
          </p:cNvSpPr>
          <p:nvPr>
            <p:ph type="body" idx="1"/>
          </p:nvPr>
        </p:nvSpPr>
        <p:spPr/>
        <p:txBody>
          <a:bodyPr/>
          <a:lstStyle/>
          <a:p>
            <a:pPr defTabSz="922286">
              <a:defRPr/>
            </a:pPr>
            <a:r>
              <a:rPr kumimoji="1" lang="en-US" altLang="ja-JP" dirty="0"/>
              <a:t>1/30</a:t>
            </a:r>
            <a:r>
              <a:rPr kumimoji="1" lang="ja-JP" altLang="en-US" dirty="0"/>
              <a:t>船：色の濃淡修正</a:t>
            </a:r>
          </a:p>
          <a:p>
            <a:endParaRPr kumimoji="1" lang="ja-JP" altLang="en-US" dirty="0"/>
          </a:p>
        </p:txBody>
      </p:sp>
      <p:sp>
        <p:nvSpPr>
          <p:cNvPr id="4" name="スライド番号プレースホルダー 3">
            <a:extLst>
              <a:ext uri="{FF2B5EF4-FFF2-40B4-BE49-F238E27FC236}">
                <a16:creationId xmlns:a16="http://schemas.microsoft.com/office/drawing/2014/main" id="{0E5E85A2-8BAF-8F3D-C9CC-FE1038701C5C}"/>
              </a:ext>
            </a:extLst>
          </p:cNvPr>
          <p:cNvSpPr>
            <a:spLocks noGrp="1"/>
          </p:cNvSpPr>
          <p:nvPr>
            <p:ph type="sldNum" sz="quarter" idx="10"/>
          </p:nvPr>
        </p:nvSpPr>
        <p:spPr/>
        <p:txBody>
          <a:bodyPr/>
          <a:lstStyle/>
          <a:p>
            <a:fld id="{124240A7-96F5-41E3-8685-F9A647036AAA}" type="slidenum">
              <a:rPr kumimoji="1" lang="ja-JP" altLang="en-US" smtClean="0"/>
              <a:t>19</a:t>
            </a:fld>
            <a:endParaRPr kumimoji="1" lang="ja-JP" altLang="en-US"/>
          </a:p>
        </p:txBody>
      </p:sp>
    </p:spTree>
    <p:extLst>
      <p:ext uri="{BB962C8B-B14F-4D97-AF65-F5344CB8AC3E}">
        <p14:creationId xmlns:p14="http://schemas.microsoft.com/office/powerpoint/2010/main" val="3905931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C903E-CF2F-DDBF-36AC-79AFC1CAD6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2781DF-14DF-9DFC-9D43-AFBC4010EFCF}"/>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6A7E2FA4-9885-A7A1-3072-EBAE32285139}"/>
              </a:ext>
            </a:extLst>
          </p:cNvPr>
          <p:cNvSpPr>
            <a:spLocks noGrp="1"/>
          </p:cNvSpPr>
          <p:nvPr>
            <p:ph type="body" idx="1"/>
          </p:nvPr>
        </p:nvSpPr>
        <p:spPr/>
        <p:txBody>
          <a:bodyPr/>
          <a:lstStyle/>
          <a:p>
            <a:pPr defTabSz="922286">
              <a:defRPr/>
            </a:pPr>
            <a:r>
              <a:rPr kumimoji="1" lang="en-US" altLang="ja-JP" dirty="0"/>
              <a:t>1/30</a:t>
            </a:r>
            <a:r>
              <a:rPr kumimoji="1" lang="ja-JP" altLang="en-US" dirty="0"/>
              <a:t>船：泊先生意見より編集</a:t>
            </a:r>
            <a:endParaRPr kumimoji="1" lang="en-US" altLang="ja-JP" dirty="0"/>
          </a:p>
          <a:p>
            <a:pPr defTabSz="922286">
              <a:defRPr/>
            </a:pPr>
            <a:r>
              <a:rPr kumimoji="1" lang="en-US" altLang="ja-JP" dirty="0"/>
              <a:t>3/4</a:t>
            </a:r>
            <a:r>
              <a:rPr kumimoji="1" lang="ja-JP" altLang="en-US" dirty="0"/>
              <a:t>　シミュレーション画像の下の滞留長のキャプション（２文目）を修正</a:t>
            </a:r>
            <a:endParaRPr kumimoji="1" lang="en-US" altLang="ja-JP" dirty="0"/>
          </a:p>
          <a:p>
            <a:pPr defTabSz="922286">
              <a:defRPr/>
            </a:pPr>
            <a:r>
              <a:rPr kumimoji="1" lang="en-US" altLang="ja-JP" dirty="0"/>
              <a:t>3/11</a:t>
            </a:r>
            <a:r>
              <a:rPr kumimoji="1" lang="ja-JP" altLang="en-US" dirty="0"/>
              <a:t>　交通シミュレーション　リード文　てにおは修正</a:t>
            </a:r>
          </a:p>
        </p:txBody>
      </p:sp>
      <p:sp>
        <p:nvSpPr>
          <p:cNvPr id="4" name="スライド番号プレースホルダー 3">
            <a:extLst>
              <a:ext uri="{FF2B5EF4-FFF2-40B4-BE49-F238E27FC236}">
                <a16:creationId xmlns:a16="http://schemas.microsoft.com/office/drawing/2014/main" id="{1E761CB8-CD06-7992-5FC1-3E06DBE69D8C}"/>
              </a:ext>
            </a:extLst>
          </p:cNvPr>
          <p:cNvSpPr>
            <a:spLocks noGrp="1"/>
          </p:cNvSpPr>
          <p:nvPr>
            <p:ph type="sldNum" sz="quarter" idx="10"/>
          </p:nvPr>
        </p:nvSpPr>
        <p:spPr/>
        <p:txBody>
          <a:bodyPr/>
          <a:lstStyle/>
          <a:p>
            <a:fld id="{124240A7-96F5-41E3-8685-F9A647036AAA}" type="slidenum">
              <a:rPr kumimoji="1" lang="ja-JP" altLang="en-US" smtClean="0"/>
              <a:t>20</a:t>
            </a:fld>
            <a:endParaRPr kumimoji="1" lang="ja-JP" altLang="en-US"/>
          </a:p>
        </p:txBody>
      </p:sp>
    </p:spTree>
    <p:extLst>
      <p:ext uri="{BB962C8B-B14F-4D97-AF65-F5344CB8AC3E}">
        <p14:creationId xmlns:p14="http://schemas.microsoft.com/office/powerpoint/2010/main" val="2233541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35902-CEEB-79D0-C6F6-01D3641D03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4463D56-2B08-AC10-670D-5F28C680BCB1}"/>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9F41F27D-B6F7-F9C7-0653-8D6D4D91CDFB}"/>
              </a:ext>
            </a:extLst>
          </p:cNvPr>
          <p:cNvSpPr>
            <a:spLocks noGrp="1"/>
          </p:cNvSpPr>
          <p:nvPr>
            <p:ph type="body" idx="1"/>
          </p:nvPr>
        </p:nvSpPr>
        <p:spPr/>
        <p:txBody>
          <a:bodyPr/>
          <a:lstStyle/>
          <a:p>
            <a:pPr defTabSz="922286">
              <a:defRPr/>
            </a:pPr>
            <a:endParaRPr kumimoji="1" lang="ja-JP" altLang="en-US" dirty="0"/>
          </a:p>
        </p:txBody>
      </p:sp>
      <p:sp>
        <p:nvSpPr>
          <p:cNvPr id="4" name="スライド番号プレースホルダー 3">
            <a:extLst>
              <a:ext uri="{FF2B5EF4-FFF2-40B4-BE49-F238E27FC236}">
                <a16:creationId xmlns:a16="http://schemas.microsoft.com/office/drawing/2014/main" id="{0AEB8BD1-8261-808A-01FD-03FD3814368C}"/>
              </a:ext>
            </a:extLst>
          </p:cNvPr>
          <p:cNvSpPr>
            <a:spLocks noGrp="1"/>
          </p:cNvSpPr>
          <p:nvPr>
            <p:ph type="sldNum" sz="quarter" idx="10"/>
          </p:nvPr>
        </p:nvSpPr>
        <p:spPr/>
        <p:txBody>
          <a:bodyPr/>
          <a:lstStyle/>
          <a:p>
            <a:fld id="{124240A7-96F5-41E3-8685-F9A647036AAA}" type="slidenum">
              <a:rPr kumimoji="1" lang="ja-JP" altLang="en-US" smtClean="0"/>
              <a:t>21</a:t>
            </a:fld>
            <a:endParaRPr kumimoji="1" lang="ja-JP" altLang="en-US"/>
          </a:p>
        </p:txBody>
      </p:sp>
    </p:spTree>
    <p:extLst>
      <p:ext uri="{BB962C8B-B14F-4D97-AF65-F5344CB8AC3E}">
        <p14:creationId xmlns:p14="http://schemas.microsoft.com/office/powerpoint/2010/main" val="826996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1F179-86F7-FC5D-9002-20C37A2DDFC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B12AF4-4EFF-A826-BAFB-DAC3911B5AE2}"/>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D8D03022-590A-B322-E6DF-8357E8FF5562}"/>
              </a:ext>
            </a:extLst>
          </p:cNvPr>
          <p:cNvSpPr>
            <a:spLocks noGrp="1"/>
          </p:cNvSpPr>
          <p:nvPr>
            <p:ph type="body" idx="1"/>
          </p:nvPr>
        </p:nvSpPr>
        <p:spPr/>
        <p:txBody>
          <a:bodyPr/>
          <a:lstStyle/>
          <a:p>
            <a:r>
              <a:rPr kumimoji="1" lang="en-US" altLang="ja-JP" dirty="0"/>
              <a:t>2/25</a:t>
            </a:r>
          </a:p>
          <a:p>
            <a:r>
              <a:rPr kumimoji="1" lang="ja-JP" altLang="en-US" dirty="0"/>
              <a:t>○</a:t>
            </a:r>
            <a:r>
              <a:rPr kumimoji="1" lang="en-US" altLang="ja-JP" dirty="0"/>
              <a:t>6-</a:t>
            </a:r>
            <a:r>
              <a:rPr kumimoji="1" lang="ja-JP" altLang="en-US" dirty="0"/>
              <a:t>②</a:t>
            </a:r>
            <a:r>
              <a:rPr kumimoji="1" lang="en-US" altLang="ja-JP" dirty="0"/>
              <a:t>2</a:t>
            </a:r>
            <a:r>
              <a:rPr kumimoji="1" lang="ja-JP" altLang="en-US" dirty="0"/>
              <a:t>ぽつ目　電車やバス、タクシー「など」⇒電車やバス、タクシー「等の」</a:t>
            </a:r>
            <a:endParaRPr kumimoji="1" lang="en-US" altLang="ja-JP" dirty="0"/>
          </a:p>
          <a:p>
            <a:r>
              <a:rPr kumimoji="1" lang="ja-JP" altLang="en-US" dirty="0"/>
              <a:t>○</a:t>
            </a:r>
            <a:r>
              <a:rPr kumimoji="1" lang="en-US" altLang="ja-JP" dirty="0"/>
              <a:t>6-</a:t>
            </a:r>
            <a:r>
              <a:rPr kumimoji="1" lang="ja-JP" altLang="en-US" dirty="0"/>
              <a:t>③</a:t>
            </a:r>
            <a:r>
              <a:rPr kumimoji="1" lang="en-US" altLang="ja-JP" dirty="0"/>
              <a:t>1</a:t>
            </a:r>
            <a:r>
              <a:rPr kumimoji="1" lang="ja-JP" altLang="en-US" dirty="0"/>
              <a:t>ぽつ目　電気・給排水設備等「を」整備を進める⇒</a:t>
            </a:r>
            <a:r>
              <a:rPr kumimoji="1" lang="en-US" altLang="ja-JP" dirty="0"/>
              <a:t>…</a:t>
            </a:r>
            <a:r>
              <a:rPr kumimoji="1" lang="ja-JP" altLang="en-US" dirty="0"/>
              <a:t>「の」整備</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24BA3CD8-0104-717B-5897-AD6D67BA7D2B}"/>
              </a:ext>
            </a:extLst>
          </p:cNvPr>
          <p:cNvSpPr>
            <a:spLocks noGrp="1"/>
          </p:cNvSpPr>
          <p:nvPr>
            <p:ph type="sldNum" sz="quarter" idx="10"/>
          </p:nvPr>
        </p:nvSpPr>
        <p:spPr/>
        <p:txBody>
          <a:bodyPr/>
          <a:lstStyle/>
          <a:p>
            <a:fld id="{124240A7-96F5-41E3-8685-F9A647036AAA}" type="slidenum">
              <a:rPr kumimoji="1" lang="ja-JP" altLang="en-US" smtClean="0"/>
              <a:t>22</a:t>
            </a:fld>
            <a:endParaRPr kumimoji="1" lang="ja-JP" altLang="en-US"/>
          </a:p>
        </p:txBody>
      </p:sp>
    </p:spTree>
    <p:extLst>
      <p:ext uri="{BB962C8B-B14F-4D97-AF65-F5344CB8AC3E}">
        <p14:creationId xmlns:p14="http://schemas.microsoft.com/office/powerpoint/2010/main" val="1737278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7510E-2656-0A6C-435C-477992B6542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016AD5E-E326-6144-0121-B282514A065D}"/>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52867123-15E8-FDCD-FFF2-5E929C666F73}"/>
              </a:ext>
            </a:extLst>
          </p:cNvPr>
          <p:cNvSpPr>
            <a:spLocks noGrp="1"/>
          </p:cNvSpPr>
          <p:nvPr>
            <p:ph type="body" idx="1"/>
          </p:nvPr>
        </p:nvSpPr>
        <p:spPr/>
        <p:txBody>
          <a:bodyPr/>
          <a:lstStyle/>
          <a:p>
            <a:r>
              <a:rPr kumimoji="1" lang="en-US" altLang="ja-JP" dirty="0"/>
              <a:t>2/24</a:t>
            </a:r>
            <a:r>
              <a:rPr kumimoji="1" lang="ja-JP" altLang="en-US" dirty="0"/>
              <a:t>　リード文に西口広場・リップルの文言追加</a:t>
            </a:r>
            <a:endParaRPr kumimoji="1" lang="en-US" altLang="ja-JP" dirty="0"/>
          </a:p>
          <a:p>
            <a:r>
              <a:rPr kumimoji="1" lang="en-US" altLang="ja-JP" dirty="0"/>
              <a:t>2/25</a:t>
            </a:r>
            <a:r>
              <a:rPr kumimoji="1" lang="ja-JP" altLang="en-US" dirty="0"/>
              <a:t>　長町地区の広域図　「あすと」テキストボックスを最前面に移動</a:t>
            </a:r>
          </a:p>
        </p:txBody>
      </p:sp>
      <p:sp>
        <p:nvSpPr>
          <p:cNvPr id="4" name="スライド番号プレースホルダー 3">
            <a:extLst>
              <a:ext uri="{FF2B5EF4-FFF2-40B4-BE49-F238E27FC236}">
                <a16:creationId xmlns:a16="http://schemas.microsoft.com/office/drawing/2014/main" id="{29EE8169-CFE6-117E-F992-B9D6B96CC4BC}"/>
              </a:ext>
            </a:extLst>
          </p:cNvPr>
          <p:cNvSpPr>
            <a:spLocks noGrp="1"/>
          </p:cNvSpPr>
          <p:nvPr>
            <p:ph type="sldNum" sz="quarter" idx="10"/>
          </p:nvPr>
        </p:nvSpPr>
        <p:spPr/>
        <p:txBody>
          <a:bodyPr/>
          <a:lstStyle/>
          <a:p>
            <a:fld id="{124240A7-96F5-41E3-8685-F9A647036AAA}" type="slidenum">
              <a:rPr kumimoji="1" lang="ja-JP" altLang="en-US" smtClean="0"/>
              <a:t>23</a:t>
            </a:fld>
            <a:endParaRPr kumimoji="1" lang="ja-JP" altLang="en-US"/>
          </a:p>
        </p:txBody>
      </p:sp>
    </p:spTree>
    <p:extLst>
      <p:ext uri="{BB962C8B-B14F-4D97-AF65-F5344CB8AC3E}">
        <p14:creationId xmlns:p14="http://schemas.microsoft.com/office/powerpoint/2010/main" val="3300238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18882-9CB9-7B11-6F93-FA96CC68B1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B1DFBB-98F5-EEE0-925F-BA8C69B00020}"/>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DA48236C-A6F2-A5F4-5652-77D0F2FF51D9}"/>
              </a:ext>
            </a:extLst>
          </p:cNvPr>
          <p:cNvSpPr>
            <a:spLocks noGrp="1"/>
          </p:cNvSpPr>
          <p:nvPr>
            <p:ph type="body" idx="1"/>
          </p:nvPr>
        </p:nvSpPr>
        <p:spPr/>
        <p:txBody>
          <a:bodyPr/>
          <a:lstStyle/>
          <a:p>
            <a:r>
              <a:rPr kumimoji="1" lang="en-US" altLang="ja-JP" dirty="0"/>
              <a:t>2/26</a:t>
            </a:r>
            <a:r>
              <a:rPr kumimoji="1" lang="ja-JP" altLang="en-US" dirty="0"/>
              <a:t>　戦略</a:t>
            </a:r>
            <a:r>
              <a:rPr kumimoji="1" lang="en-US" altLang="ja-JP" dirty="0"/>
              <a:t>Ⅴ</a:t>
            </a:r>
            <a:r>
              <a:rPr kumimoji="1" lang="ja-JP" altLang="en-US" dirty="0"/>
              <a:t>主なターゲットにあすと・長町南を追加</a:t>
            </a:r>
          </a:p>
        </p:txBody>
      </p:sp>
      <p:sp>
        <p:nvSpPr>
          <p:cNvPr id="4" name="スライド番号プレースホルダー 3">
            <a:extLst>
              <a:ext uri="{FF2B5EF4-FFF2-40B4-BE49-F238E27FC236}">
                <a16:creationId xmlns:a16="http://schemas.microsoft.com/office/drawing/2014/main" id="{B8CE514C-6263-37AA-A3A0-9226D41D142E}"/>
              </a:ext>
            </a:extLst>
          </p:cNvPr>
          <p:cNvSpPr>
            <a:spLocks noGrp="1"/>
          </p:cNvSpPr>
          <p:nvPr>
            <p:ph type="sldNum" sz="quarter" idx="10"/>
          </p:nvPr>
        </p:nvSpPr>
        <p:spPr/>
        <p:txBody>
          <a:bodyPr/>
          <a:lstStyle/>
          <a:p>
            <a:fld id="{124240A7-96F5-41E3-8685-F9A647036AAA}" type="slidenum">
              <a:rPr kumimoji="1" lang="ja-JP" altLang="en-US" smtClean="0"/>
              <a:t>24</a:t>
            </a:fld>
            <a:endParaRPr kumimoji="1" lang="ja-JP" altLang="en-US"/>
          </a:p>
        </p:txBody>
      </p:sp>
    </p:spTree>
    <p:extLst>
      <p:ext uri="{BB962C8B-B14F-4D97-AF65-F5344CB8AC3E}">
        <p14:creationId xmlns:p14="http://schemas.microsoft.com/office/powerpoint/2010/main" val="1241586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3863" y="1243013"/>
            <a:ext cx="5959475" cy="3352800"/>
          </a:xfrm>
        </p:spPr>
      </p:sp>
      <p:sp>
        <p:nvSpPr>
          <p:cNvPr id="3" name="ノート プレースホルダー 2"/>
          <p:cNvSpPr>
            <a:spLocks noGrp="1"/>
          </p:cNvSpPr>
          <p:nvPr>
            <p:ph type="body" idx="1"/>
          </p:nvPr>
        </p:nvSpPr>
        <p:spPr/>
        <p:txBody>
          <a:bodyPr/>
          <a:lstStyle/>
          <a:p>
            <a:r>
              <a:rPr kumimoji="1" lang="en-US" altLang="ja-JP" dirty="0"/>
              <a:t>3/6</a:t>
            </a:r>
            <a:r>
              <a:rPr kumimoji="1" lang="ja-JP" altLang="en-US" dirty="0"/>
              <a:t>　パースの下◆２つ目の文言修正</a:t>
            </a:r>
          </a:p>
        </p:txBody>
      </p:sp>
      <p:sp>
        <p:nvSpPr>
          <p:cNvPr id="4" name="スライド番号プレースホルダー 3"/>
          <p:cNvSpPr>
            <a:spLocks noGrp="1"/>
          </p:cNvSpPr>
          <p:nvPr>
            <p:ph type="sldNum" sz="quarter" idx="5"/>
          </p:nvPr>
        </p:nvSpPr>
        <p:spPr/>
        <p:txBody>
          <a:bodyPr/>
          <a:lstStyle/>
          <a:p>
            <a:fld id="{124240A7-96F5-41E3-8685-F9A647036AAA}" type="slidenum">
              <a:rPr kumimoji="1" lang="ja-JP" altLang="en-US" smtClean="0"/>
              <a:t>25</a:t>
            </a:fld>
            <a:endParaRPr kumimoji="1" lang="ja-JP" altLang="en-US"/>
          </a:p>
        </p:txBody>
      </p:sp>
    </p:spTree>
    <p:extLst>
      <p:ext uri="{BB962C8B-B14F-4D97-AF65-F5344CB8AC3E}">
        <p14:creationId xmlns:p14="http://schemas.microsoft.com/office/powerpoint/2010/main" val="20027216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2/26</a:t>
            </a:r>
            <a:r>
              <a:rPr kumimoji="1" lang="ja-JP" altLang="en-US" dirty="0"/>
              <a:t>　特に関連する実践メニューに</a:t>
            </a:r>
            <a:r>
              <a:rPr kumimoji="1" lang="en-US" altLang="ja-JP" dirty="0"/>
              <a:t>6-</a:t>
            </a:r>
            <a:r>
              <a:rPr kumimoji="1" lang="ja-JP" altLang="en-US" dirty="0"/>
              <a:t>①を追加</a:t>
            </a:r>
          </a:p>
        </p:txBody>
      </p:sp>
      <p:sp>
        <p:nvSpPr>
          <p:cNvPr id="4" name="スライド番号プレースホルダー 3"/>
          <p:cNvSpPr>
            <a:spLocks noGrp="1"/>
          </p:cNvSpPr>
          <p:nvPr>
            <p:ph type="sldNum" sz="quarter" idx="5"/>
          </p:nvPr>
        </p:nvSpPr>
        <p:spPr/>
        <p:txBody>
          <a:bodyPr/>
          <a:lstStyle/>
          <a:p>
            <a:fld id="{124240A7-96F5-41E3-8685-F9A647036AAA}" type="slidenum">
              <a:rPr kumimoji="1" lang="ja-JP" altLang="en-US" smtClean="0"/>
              <a:t>26</a:t>
            </a:fld>
            <a:endParaRPr kumimoji="1" lang="ja-JP" altLang="en-US"/>
          </a:p>
        </p:txBody>
      </p:sp>
    </p:spTree>
    <p:extLst>
      <p:ext uri="{BB962C8B-B14F-4D97-AF65-F5344CB8AC3E}">
        <p14:creationId xmlns:p14="http://schemas.microsoft.com/office/powerpoint/2010/main" val="242960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2/26</a:t>
            </a:r>
            <a:r>
              <a:rPr kumimoji="1" lang="ja-JP" altLang="en-US" dirty="0"/>
              <a:t>　特に関連する実践メニューに</a:t>
            </a:r>
            <a:r>
              <a:rPr kumimoji="1" lang="en-US" altLang="ja-JP" dirty="0"/>
              <a:t>6-</a:t>
            </a:r>
            <a:r>
              <a:rPr kumimoji="1" lang="ja-JP" altLang="en-US" dirty="0"/>
              <a:t>②を追加</a:t>
            </a:r>
            <a:endParaRPr kumimoji="1" lang="en-US" altLang="ja-JP" dirty="0"/>
          </a:p>
          <a:p>
            <a:r>
              <a:rPr kumimoji="1" lang="ja-JP" altLang="en-US"/>
              <a:t>横道　⇒　周辺道路</a:t>
            </a:r>
            <a:endParaRPr kumimoji="1" lang="ja-JP" altLang="en-US" dirty="0"/>
          </a:p>
        </p:txBody>
      </p:sp>
      <p:sp>
        <p:nvSpPr>
          <p:cNvPr id="4" name="スライド番号プレースホルダー 3"/>
          <p:cNvSpPr>
            <a:spLocks noGrp="1"/>
          </p:cNvSpPr>
          <p:nvPr>
            <p:ph type="sldNum" sz="quarter" idx="5"/>
          </p:nvPr>
        </p:nvSpPr>
        <p:spPr/>
        <p:txBody>
          <a:bodyPr/>
          <a:lstStyle/>
          <a:p>
            <a:fld id="{124240A7-96F5-41E3-8685-F9A647036AAA}" type="slidenum">
              <a:rPr kumimoji="1" lang="ja-JP" altLang="en-US" smtClean="0"/>
              <a:t>27</a:t>
            </a:fld>
            <a:endParaRPr kumimoji="1" lang="ja-JP" altLang="en-US"/>
          </a:p>
        </p:txBody>
      </p:sp>
    </p:spTree>
    <p:extLst>
      <p:ext uri="{BB962C8B-B14F-4D97-AF65-F5344CB8AC3E}">
        <p14:creationId xmlns:p14="http://schemas.microsoft.com/office/powerpoint/2010/main" val="3945506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3863" y="1243013"/>
            <a:ext cx="5959475" cy="3352800"/>
          </a:xfrm>
        </p:spPr>
      </p:sp>
      <p:sp>
        <p:nvSpPr>
          <p:cNvPr id="3" name="ノート プレースホルダー 2"/>
          <p:cNvSpPr>
            <a:spLocks noGrp="1"/>
          </p:cNvSpPr>
          <p:nvPr>
            <p:ph type="body" idx="1"/>
          </p:nvPr>
        </p:nvSpPr>
        <p:spPr/>
        <p:txBody>
          <a:bodyPr/>
          <a:lstStyle/>
          <a:p>
            <a:r>
              <a:rPr kumimoji="1" lang="en-US" altLang="ja-JP" dirty="0"/>
              <a:t>2/25</a:t>
            </a:r>
            <a:r>
              <a:rPr kumimoji="1" lang="ja-JP" altLang="en-US" dirty="0"/>
              <a:t>　◆</a:t>
            </a:r>
            <a:r>
              <a:rPr kumimoji="1" lang="en-US" altLang="ja-JP" dirty="0"/>
              <a:t>1</a:t>
            </a:r>
            <a:r>
              <a:rPr kumimoji="1" lang="ja-JP" altLang="en-US" dirty="0"/>
              <a:t>　ファミリーなど⇒ファミリー「世帯」「等」</a:t>
            </a:r>
          </a:p>
        </p:txBody>
      </p:sp>
      <p:sp>
        <p:nvSpPr>
          <p:cNvPr id="4" name="スライド番号プレースホルダー 3"/>
          <p:cNvSpPr>
            <a:spLocks noGrp="1"/>
          </p:cNvSpPr>
          <p:nvPr>
            <p:ph type="sldNum" sz="quarter" idx="5"/>
          </p:nvPr>
        </p:nvSpPr>
        <p:spPr/>
        <p:txBody>
          <a:bodyPr/>
          <a:lstStyle/>
          <a:p>
            <a:fld id="{124240A7-96F5-41E3-8685-F9A647036AAA}" type="slidenum">
              <a:rPr kumimoji="1" lang="ja-JP" altLang="en-US" smtClean="0"/>
              <a:t>29</a:t>
            </a:fld>
            <a:endParaRPr kumimoji="1" lang="ja-JP" altLang="en-US"/>
          </a:p>
        </p:txBody>
      </p:sp>
    </p:spTree>
    <p:extLst>
      <p:ext uri="{BB962C8B-B14F-4D97-AF65-F5344CB8AC3E}">
        <p14:creationId xmlns:p14="http://schemas.microsoft.com/office/powerpoint/2010/main" val="1463974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2EC2F-297D-D3AD-480F-780FE2FBA2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540C3ED-B1F6-C491-DFB2-EDA874FC01CA}"/>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33336C0D-FFAB-F09E-5F00-2B355685DE6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D8B25C5-8224-C6F5-0BD8-FD2B4012D007}"/>
              </a:ext>
            </a:extLst>
          </p:cNvPr>
          <p:cNvSpPr>
            <a:spLocks noGrp="1"/>
          </p:cNvSpPr>
          <p:nvPr>
            <p:ph type="sldNum" sz="quarter" idx="5"/>
          </p:nvPr>
        </p:nvSpPr>
        <p:spPr/>
        <p:txBody>
          <a:bodyPr/>
          <a:lstStyle/>
          <a:p>
            <a:fld id="{124240A7-96F5-41E3-8685-F9A647036AAA}" type="slidenum">
              <a:rPr kumimoji="1" lang="ja-JP" altLang="en-US" smtClean="0"/>
              <a:t>30</a:t>
            </a:fld>
            <a:endParaRPr kumimoji="1" lang="ja-JP" altLang="en-US"/>
          </a:p>
        </p:txBody>
      </p:sp>
    </p:spTree>
    <p:extLst>
      <p:ext uri="{BB962C8B-B14F-4D97-AF65-F5344CB8AC3E}">
        <p14:creationId xmlns:p14="http://schemas.microsoft.com/office/powerpoint/2010/main" val="3881236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D0725-7322-9AA1-04F4-F5361F88C2D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F42467B-E045-8F1B-2EEE-E09ADE39E13A}"/>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D39167DC-F25E-2EDD-4131-D260DA40B33D}"/>
              </a:ext>
            </a:extLst>
          </p:cNvPr>
          <p:cNvSpPr>
            <a:spLocks noGrp="1"/>
          </p:cNvSpPr>
          <p:nvPr>
            <p:ph type="body" idx="1"/>
          </p:nvPr>
        </p:nvSpPr>
        <p:spPr/>
        <p:txBody>
          <a:bodyPr/>
          <a:lstStyle/>
          <a:p>
            <a:r>
              <a:rPr kumimoji="1" lang="en-US" altLang="ja-JP" dirty="0"/>
              <a:t>2/24</a:t>
            </a:r>
            <a:r>
              <a:rPr kumimoji="1" lang="ja-JP" altLang="en-US" dirty="0"/>
              <a:t>　役割分担　公共⇒行政に修正</a:t>
            </a:r>
            <a:endParaRPr kumimoji="1" lang="en-US" altLang="ja-JP" dirty="0"/>
          </a:p>
          <a:p>
            <a:r>
              <a:rPr kumimoji="1" lang="en-US" altLang="ja-JP" dirty="0"/>
              <a:t>2/26</a:t>
            </a:r>
            <a:r>
              <a:rPr kumimoji="1" lang="ja-JP" altLang="en-US" dirty="0"/>
              <a:t>　戦略</a:t>
            </a:r>
            <a:r>
              <a:rPr kumimoji="1" lang="en-US" altLang="ja-JP" dirty="0"/>
              <a:t>Ⅱ</a:t>
            </a:r>
            <a:r>
              <a:rPr kumimoji="1" lang="ja-JP" altLang="en-US" dirty="0"/>
              <a:t>、戦略</a:t>
            </a:r>
            <a:r>
              <a:rPr kumimoji="1" lang="en-US" altLang="ja-JP" dirty="0"/>
              <a:t>Ⅲ</a:t>
            </a:r>
            <a:r>
              <a:rPr kumimoji="1" lang="ja-JP" altLang="en-US" dirty="0"/>
              <a:t>に</a:t>
            </a:r>
            <a:r>
              <a:rPr kumimoji="1" lang="en-US" altLang="ja-JP" dirty="0"/>
              <a:t>6</a:t>
            </a:r>
            <a:r>
              <a:rPr kumimoji="1" lang="ja-JP" altLang="en-US" dirty="0"/>
              <a:t>道路空間の再整備との関わりを明記</a:t>
            </a:r>
          </a:p>
        </p:txBody>
      </p:sp>
      <p:sp>
        <p:nvSpPr>
          <p:cNvPr id="4" name="スライド番号プレースホルダー 3">
            <a:extLst>
              <a:ext uri="{FF2B5EF4-FFF2-40B4-BE49-F238E27FC236}">
                <a16:creationId xmlns:a16="http://schemas.microsoft.com/office/drawing/2014/main" id="{695D7151-F1EE-959A-D561-CD0F4EB59FB7}"/>
              </a:ext>
            </a:extLst>
          </p:cNvPr>
          <p:cNvSpPr>
            <a:spLocks noGrp="1"/>
          </p:cNvSpPr>
          <p:nvPr>
            <p:ph type="sldNum" sz="quarter" idx="10"/>
          </p:nvPr>
        </p:nvSpPr>
        <p:spPr/>
        <p:txBody>
          <a:bodyPr/>
          <a:lstStyle/>
          <a:p>
            <a:fld id="{124240A7-96F5-41E3-8685-F9A647036AAA}" type="slidenum">
              <a:rPr kumimoji="1" lang="ja-JP" altLang="en-US" smtClean="0"/>
              <a:t>31</a:t>
            </a:fld>
            <a:endParaRPr kumimoji="1" lang="ja-JP" altLang="en-US"/>
          </a:p>
        </p:txBody>
      </p:sp>
    </p:spTree>
    <p:extLst>
      <p:ext uri="{BB962C8B-B14F-4D97-AF65-F5344CB8AC3E}">
        <p14:creationId xmlns:p14="http://schemas.microsoft.com/office/powerpoint/2010/main" val="72018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880AD-C3DC-E2E0-8065-BDA6BA0A3E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02341C-DE3A-58BC-A77C-172821ECFC36}"/>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733DE910-5EBC-C689-298F-51620A0076EF}"/>
              </a:ext>
            </a:extLst>
          </p:cNvPr>
          <p:cNvSpPr>
            <a:spLocks noGrp="1"/>
          </p:cNvSpPr>
          <p:nvPr>
            <p:ph type="body" idx="1"/>
          </p:nvPr>
        </p:nvSpPr>
        <p:spPr/>
        <p:txBody>
          <a:bodyPr/>
          <a:lstStyle/>
          <a:p>
            <a:r>
              <a:rPr kumimoji="1" lang="en-US" altLang="ja-JP" dirty="0"/>
              <a:t>2/25</a:t>
            </a:r>
            <a:r>
              <a:rPr kumimoji="1" lang="ja-JP" altLang="en-US" dirty="0"/>
              <a:t>　協議会</a:t>
            </a:r>
            <a:r>
              <a:rPr kumimoji="1" lang="en-US" altLang="ja-JP" dirty="0"/>
              <a:t>2</a:t>
            </a:r>
            <a:r>
              <a:rPr kumimoji="1" lang="ja-JP" altLang="en-US" dirty="0"/>
              <a:t>ぽつ目　要件「等」を満たせば⇒要件を満たせば　</a:t>
            </a:r>
            <a:r>
              <a:rPr kumimoji="1" lang="en-US" altLang="ja-JP" dirty="0"/>
              <a:t>※</a:t>
            </a:r>
            <a:r>
              <a:rPr kumimoji="1" lang="ja-JP" altLang="en-US" dirty="0"/>
              <a:t>等を削除</a:t>
            </a:r>
            <a:endParaRPr kumimoji="1" lang="en-US" altLang="ja-JP" dirty="0"/>
          </a:p>
          <a:p>
            <a:r>
              <a:rPr kumimoji="1" lang="en-US" altLang="ja-JP" dirty="0"/>
              <a:t>3/4</a:t>
            </a:r>
            <a:r>
              <a:rPr kumimoji="1" lang="ja-JP" altLang="en-US" dirty="0"/>
              <a:t>　要件</a:t>
            </a:r>
            <a:r>
              <a:rPr kumimoji="1" lang="en-US" altLang="ja-JP" dirty="0"/>
              <a:t>※</a:t>
            </a:r>
            <a:r>
              <a:rPr kumimoji="1" lang="ja-JP" altLang="en-US" dirty="0"/>
              <a:t>⇒要件（</a:t>
            </a:r>
            <a:r>
              <a:rPr kumimoji="1" lang="en-US" altLang="ja-JP" dirty="0"/>
              <a:t>※</a:t>
            </a:r>
            <a:r>
              <a:rPr kumimoji="1" lang="ja-JP" altLang="en-US" dirty="0"/>
              <a:t>）</a:t>
            </a:r>
          </a:p>
        </p:txBody>
      </p:sp>
      <p:sp>
        <p:nvSpPr>
          <p:cNvPr id="4" name="スライド番号プレースホルダー 3">
            <a:extLst>
              <a:ext uri="{FF2B5EF4-FFF2-40B4-BE49-F238E27FC236}">
                <a16:creationId xmlns:a16="http://schemas.microsoft.com/office/drawing/2014/main" id="{482B3C31-5AB8-9F0E-172B-5D00E691CF9B}"/>
              </a:ext>
            </a:extLst>
          </p:cNvPr>
          <p:cNvSpPr>
            <a:spLocks noGrp="1"/>
          </p:cNvSpPr>
          <p:nvPr>
            <p:ph type="sldNum" sz="quarter" idx="10"/>
          </p:nvPr>
        </p:nvSpPr>
        <p:spPr/>
        <p:txBody>
          <a:bodyPr/>
          <a:lstStyle/>
          <a:p>
            <a:fld id="{124240A7-96F5-41E3-8685-F9A647036AAA}" type="slidenum">
              <a:rPr kumimoji="1" lang="ja-JP" altLang="en-US" smtClean="0"/>
              <a:t>32</a:t>
            </a:fld>
            <a:endParaRPr kumimoji="1" lang="ja-JP" altLang="en-US"/>
          </a:p>
        </p:txBody>
      </p:sp>
    </p:spTree>
    <p:extLst>
      <p:ext uri="{BB962C8B-B14F-4D97-AF65-F5344CB8AC3E}">
        <p14:creationId xmlns:p14="http://schemas.microsoft.com/office/powerpoint/2010/main" val="36021520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93120-F745-077E-F336-46524E29BA4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613794-E3D5-5DF9-D136-5C30781CDAD1}"/>
              </a:ext>
            </a:extLst>
          </p:cNvPr>
          <p:cNvSpPr>
            <a:spLocks noGrp="1" noRot="1" noChangeAspect="1"/>
          </p:cNvSpPr>
          <p:nvPr>
            <p:ph type="sldImg"/>
          </p:nvPr>
        </p:nvSpPr>
        <p:spPr>
          <a:xfrm>
            <a:off x="438150" y="1252538"/>
            <a:ext cx="6003925" cy="3376612"/>
          </a:xfrm>
        </p:spPr>
      </p:sp>
      <p:sp>
        <p:nvSpPr>
          <p:cNvPr id="3" name="ノート プレースホルダー 2">
            <a:extLst>
              <a:ext uri="{FF2B5EF4-FFF2-40B4-BE49-F238E27FC236}">
                <a16:creationId xmlns:a16="http://schemas.microsoft.com/office/drawing/2014/main" id="{AA4A0613-7117-8D47-BB17-2C00DC8912B5}"/>
              </a:ext>
            </a:extLst>
          </p:cNvPr>
          <p:cNvSpPr>
            <a:spLocks noGrp="1"/>
          </p:cNvSpPr>
          <p:nvPr>
            <p:ph type="body" idx="1"/>
          </p:nvPr>
        </p:nvSpPr>
        <p:spPr/>
        <p:txBody>
          <a:bodyPr/>
          <a:lstStyle/>
          <a:p>
            <a:r>
              <a:rPr kumimoji="1" lang="en-US" altLang="ja-JP" dirty="0"/>
              <a:t>2/25</a:t>
            </a:r>
            <a:r>
              <a:rPr kumimoji="1" lang="ja-JP" altLang="en-US" dirty="0"/>
              <a:t>　</a:t>
            </a:r>
            <a:r>
              <a:rPr kumimoji="1" lang="en-US" altLang="ja-JP" dirty="0"/>
              <a:t>3</a:t>
            </a:r>
            <a:r>
              <a:rPr kumimoji="1" lang="ja-JP" altLang="en-US" dirty="0"/>
              <a:t>ぽつ目</a:t>
            </a:r>
            <a:r>
              <a:rPr kumimoji="1" lang="en-US" altLang="ja-JP" dirty="0"/>
              <a:t>3</a:t>
            </a:r>
            <a:r>
              <a:rPr kumimoji="1" lang="ja-JP" altLang="en-US" dirty="0"/>
              <a:t>行目　住民の快適さやまちを愛する気持ち「など」を評価⇒</a:t>
            </a:r>
            <a:r>
              <a:rPr kumimoji="1" lang="en-US" altLang="ja-JP" dirty="0"/>
              <a:t>…</a:t>
            </a:r>
            <a:r>
              <a:rPr kumimoji="1" lang="ja-JP" altLang="en-US" dirty="0"/>
              <a:t>気持ち「等」を</a:t>
            </a:r>
            <a:r>
              <a:rPr kumimoji="1" lang="en-US" altLang="ja-JP" dirty="0"/>
              <a:t>…</a:t>
            </a:r>
          </a:p>
          <a:p>
            <a:r>
              <a:rPr kumimoji="1" lang="en-US" altLang="ja-JP" dirty="0"/>
              <a:t>2/26</a:t>
            </a:r>
            <a:r>
              <a:rPr kumimoji="1" lang="ja-JP" altLang="en-US" dirty="0"/>
              <a:t>　</a:t>
            </a:r>
            <a:r>
              <a:rPr kumimoji="1" lang="en-US" altLang="ja-JP" dirty="0"/>
              <a:t>2</a:t>
            </a:r>
            <a:r>
              <a:rPr kumimoji="1" lang="ja-JP" altLang="en-US" dirty="0"/>
              <a:t>ぽつ目</a:t>
            </a:r>
            <a:r>
              <a:rPr kumimoji="1" lang="en-US" altLang="ja-JP" dirty="0"/>
              <a:t>4</a:t>
            </a:r>
            <a:r>
              <a:rPr kumimoji="1" lang="ja-JP" altLang="en-US" dirty="0"/>
              <a:t>行目　公共交通の利用促進と追加</a:t>
            </a:r>
            <a:endParaRPr kumimoji="1" lang="en-US" altLang="ja-JP" dirty="0"/>
          </a:p>
          <a:p>
            <a:r>
              <a:rPr kumimoji="1" lang="en-US" altLang="ja-JP" dirty="0"/>
              <a:t>3/4</a:t>
            </a:r>
            <a:r>
              <a:rPr kumimoji="1" lang="ja-JP" altLang="en-US" dirty="0"/>
              <a:t>　</a:t>
            </a:r>
            <a:r>
              <a:rPr kumimoji="1" lang="en-US" altLang="ja-JP" dirty="0"/>
              <a:t>2</a:t>
            </a:r>
            <a:r>
              <a:rPr kumimoji="1" lang="ja-JP" altLang="en-US" dirty="0"/>
              <a:t>ぽつ目「また、」削除、交通結節点、公共交通利用促進の文言追加</a:t>
            </a:r>
            <a:endParaRPr kumimoji="1" lang="en-US" altLang="ja-JP" dirty="0"/>
          </a:p>
          <a:p>
            <a:r>
              <a:rPr kumimoji="1" lang="ja-JP" altLang="en-US" dirty="0"/>
              <a:t>　　　</a:t>
            </a:r>
            <a:r>
              <a:rPr kumimoji="1" lang="en-US" altLang="ja-JP" dirty="0"/>
              <a:t>3</a:t>
            </a:r>
            <a:r>
              <a:rPr kumimoji="1" lang="ja-JP" altLang="en-US" dirty="0"/>
              <a:t>ぽつ目　</a:t>
            </a:r>
            <a:r>
              <a:rPr kumimoji="1" lang="en-US" altLang="ja-JP" dirty="0"/>
              <a:t>2</a:t>
            </a:r>
            <a:r>
              <a:rPr kumimoji="1" lang="ja-JP" altLang="en-US" dirty="0"/>
              <a:t>ぽつ目から独立させ、文頭を「一方で」⇒「また」に変更</a:t>
            </a:r>
            <a:endParaRPr kumimoji="1" lang="en-US" altLang="ja-JP" dirty="0"/>
          </a:p>
          <a:p>
            <a:r>
              <a:rPr kumimoji="1" lang="en-US" altLang="ja-JP" dirty="0"/>
              <a:t>3/10</a:t>
            </a:r>
            <a:r>
              <a:rPr kumimoji="1" lang="ja-JP" altLang="en-US" dirty="0"/>
              <a:t>　接頭語等の赤文字を黒文字に修正</a:t>
            </a:r>
          </a:p>
        </p:txBody>
      </p:sp>
      <p:sp>
        <p:nvSpPr>
          <p:cNvPr id="4" name="スライド番号プレースホルダー 3">
            <a:extLst>
              <a:ext uri="{FF2B5EF4-FFF2-40B4-BE49-F238E27FC236}">
                <a16:creationId xmlns:a16="http://schemas.microsoft.com/office/drawing/2014/main" id="{5E4CA4F5-0415-664F-95F1-59BE159C9F80}"/>
              </a:ext>
            </a:extLst>
          </p:cNvPr>
          <p:cNvSpPr>
            <a:spLocks noGrp="1"/>
          </p:cNvSpPr>
          <p:nvPr>
            <p:ph type="sldNum" sz="quarter" idx="10"/>
          </p:nvPr>
        </p:nvSpPr>
        <p:spPr/>
        <p:txBody>
          <a:bodyPr/>
          <a:lstStyle/>
          <a:p>
            <a:fld id="{124240A7-96F5-41E3-8685-F9A647036AAA}" type="slidenum">
              <a:rPr kumimoji="1" lang="ja-JP" altLang="en-US" smtClean="0"/>
              <a:t>33</a:t>
            </a:fld>
            <a:endParaRPr kumimoji="1" lang="ja-JP" altLang="en-US"/>
          </a:p>
        </p:txBody>
      </p:sp>
    </p:spTree>
    <p:extLst>
      <p:ext uri="{BB962C8B-B14F-4D97-AF65-F5344CB8AC3E}">
        <p14:creationId xmlns:p14="http://schemas.microsoft.com/office/powerpoint/2010/main" val="1770228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1B7E7-30A1-7CBC-DADB-B66F8B4FD4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7C5A2A-AF77-70DF-4B68-7BEEE9D1CA67}"/>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FB6D4024-F7ED-279A-5A09-790BC924C852}"/>
              </a:ext>
            </a:extLst>
          </p:cNvPr>
          <p:cNvSpPr>
            <a:spLocks noGrp="1"/>
          </p:cNvSpPr>
          <p:nvPr>
            <p:ph type="body" idx="1"/>
          </p:nvPr>
        </p:nvSpPr>
        <p:spPr/>
        <p:txBody>
          <a:bodyPr/>
          <a:lstStyle/>
          <a:p>
            <a:r>
              <a:rPr kumimoji="1" lang="en-US" altLang="ja-JP" dirty="0"/>
              <a:t>2/2</a:t>
            </a:r>
            <a:r>
              <a:rPr kumimoji="1" lang="ja-JP" altLang="en-US" dirty="0"/>
              <a:t>　長町青物市場画像追加</a:t>
            </a:r>
          </a:p>
        </p:txBody>
      </p:sp>
      <p:sp>
        <p:nvSpPr>
          <p:cNvPr id="4" name="スライド番号プレースホルダー 3">
            <a:extLst>
              <a:ext uri="{FF2B5EF4-FFF2-40B4-BE49-F238E27FC236}">
                <a16:creationId xmlns:a16="http://schemas.microsoft.com/office/drawing/2014/main" id="{DAB3386B-BF94-74C0-E4BE-D35273ABDD9D}"/>
              </a:ext>
            </a:extLst>
          </p:cNvPr>
          <p:cNvSpPr>
            <a:spLocks noGrp="1"/>
          </p:cNvSpPr>
          <p:nvPr>
            <p:ph type="sldNum" sz="quarter" idx="10"/>
          </p:nvPr>
        </p:nvSpPr>
        <p:spPr/>
        <p:txBody>
          <a:bodyPr/>
          <a:lstStyle/>
          <a:p>
            <a:fld id="{124240A7-96F5-41E3-8685-F9A647036AAA}" type="slidenum">
              <a:rPr kumimoji="1" lang="ja-JP" altLang="en-US" smtClean="0"/>
              <a:t>34</a:t>
            </a:fld>
            <a:endParaRPr kumimoji="1" lang="ja-JP" altLang="en-US"/>
          </a:p>
        </p:txBody>
      </p:sp>
    </p:spTree>
    <p:extLst>
      <p:ext uri="{BB962C8B-B14F-4D97-AF65-F5344CB8AC3E}">
        <p14:creationId xmlns:p14="http://schemas.microsoft.com/office/powerpoint/2010/main" val="2510211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DC4A2-D372-1AD2-642B-4822020243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8B9F91-2826-1B2B-BA9E-C1D4463B9C66}"/>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A865B759-F7BE-A2E1-3CB2-83923F57AAF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FE7233E-8510-F8CB-9C4A-61FD122521BD}"/>
              </a:ext>
            </a:extLst>
          </p:cNvPr>
          <p:cNvSpPr>
            <a:spLocks noGrp="1"/>
          </p:cNvSpPr>
          <p:nvPr>
            <p:ph type="sldNum" sz="quarter" idx="10"/>
          </p:nvPr>
        </p:nvSpPr>
        <p:spPr/>
        <p:txBody>
          <a:bodyPr/>
          <a:lstStyle/>
          <a:p>
            <a:fld id="{124240A7-96F5-41E3-8685-F9A647036AAA}" type="slidenum">
              <a:rPr kumimoji="1" lang="ja-JP" altLang="en-US" smtClean="0"/>
              <a:t>35</a:t>
            </a:fld>
            <a:endParaRPr kumimoji="1" lang="ja-JP" altLang="en-US"/>
          </a:p>
        </p:txBody>
      </p:sp>
    </p:spTree>
    <p:extLst>
      <p:ext uri="{BB962C8B-B14F-4D97-AF65-F5344CB8AC3E}">
        <p14:creationId xmlns:p14="http://schemas.microsoft.com/office/powerpoint/2010/main" val="3977071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C40FE-9C07-87CA-48D4-C8EE6D73F4B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3D9CDD-A0F0-3021-544C-9CB2A5E4E518}"/>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B7BB5678-E118-FAC1-33B8-24D34FAA579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D4D77C9-EBE3-4EFF-1877-87DA928F7DFE}"/>
              </a:ext>
            </a:extLst>
          </p:cNvPr>
          <p:cNvSpPr>
            <a:spLocks noGrp="1"/>
          </p:cNvSpPr>
          <p:nvPr>
            <p:ph type="sldNum" sz="quarter" idx="10"/>
          </p:nvPr>
        </p:nvSpPr>
        <p:spPr/>
        <p:txBody>
          <a:bodyPr/>
          <a:lstStyle/>
          <a:p>
            <a:fld id="{124240A7-96F5-41E3-8685-F9A647036AAA}" type="slidenum">
              <a:rPr kumimoji="1" lang="ja-JP" altLang="en-US" smtClean="0"/>
              <a:t>36</a:t>
            </a:fld>
            <a:endParaRPr kumimoji="1" lang="ja-JP" altLang="en-US"/>
          </a:p>
        </p:txBody>
      </p:sp>
    </p:spTree>
    <p:extLst>
      <p:ext uri="{BB962C8B-B14F-4D97-AF65-F5344CB8AC3E}">
        <p14:creationId xmlns:p14="http://schemas.microsoft.com/office/powerpoint/2010/main" val="35288379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20F7D-38B0-FDD4-F286-09D19D1EAC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9EA8119-13F5-017F-843B-1AF258B3C3FB}"/>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C939B97A-E498-CE90-DB7E-A1107CD136B8}"/>
              </a:ext>
            </a:extLst>
          </p:cNvPr>
          <p:cNvSpPr>
            <a:spLocks noGrp="1"/>
          </p:cNvSpPr>
          <p:nvPr>
            <p:ph type="body" idx="1"/>
          </p:nvPr>
        </p:nvSpPr>
        <p:spPr/>
        <p:txBody>
          <a:bodyPr/>
          <a:lstStyle/>
          <a:p>
            <a:r>
              <a:rPr kumimoji="1" lang="en-US" altLang="ja-JP" dirty="0"/>
              <a:t>2/25</a:t>
            </a:r>
            <a:r>
              <a:rPr kumimoji="1" lang="ja-JP" altLang="en-US" dirty="0"/>
              <a:t>　概要</a:t>
            </a:r>
            <a:r>
              <a:rPr kumimoji="1" lang="en-US" altLang="ja-JP" dirty="0"/>
              <a:t>3</a:t>
            </a:r>
            <a:r>
              <a:rPr kumimoji="1" lang="ja-JP" altLang="en-US" dirty="0"/>
              <a:t>ぽつ目　イベント開催や飲食販売「等」追加</a:t>
            </a:r>
            <a:endParaRPr kumimoji="1" lang="en-US" altLang="ja-JP" dirty="0"/>
          </a:p>
          <a:p>
            <a:r>
              <a:rPr kumimoji="1" lang="en-US" altLang="ja-JP" dirty="0"/>
              <a:t>3/9</a:t>
            </a:r>
          </a:p>
          <a:p>
            <a:r>
              <a:rPr kumimoji="1" lang="ja-JP" altLang="en-US" dirty="0"/>
              <a:t>○歩行者の安全性向上</a:t>
            </a:r>
            <a:endParaRPr kumimoji="1" lang="en-US" altLang="ja-JP" dirty="0"/>
          </a:p>
          <a:p>
            <a:r>
              <a:rPr kumimoji="1" lang="ja-JP" altLang="en-US" dirty="0"/>
              <a:t>錯綜回数の説明追加</a:t>
            </a:r>
            <a:endParaRPr kumimoji="1" lang="en-US" altLang="ja-JP" dirty="0"/>
          </a:p>
          <a:p>
            <a:r>
              <a:rPr kumimoji="1" lang="ja-JP" altLang="en-US" dirty="0"/>
              <a:t>○事業への期待</a:t>
            </a:r>
            <a:endParaRPr kumimoji="1" lang="en-US" altLang="ja-JP" dirty="0"/>
          </a:p>
          <a:p>
            <a:r>
              <a:rPr kumimoji="1" lang="ja-JP" altLang="en-US" dirty="0"/>
              <a:t>１行目「来場者アンケートでは、」、３行目　賛成「意見」が多く　⇒追加</a:t>
            </a:r>
            <a:endParaRPr kumimoji="1" lang="en-US" altLang="ja-JP" dirty="0"/>
          </a:p>
        </p:txBody>
      </p:sp>
      <p:sp>
        <p:nvSpPr>
          <p:cNvPr id="4" name="スライド番号プレースホルダー 3">
            <a:extLst>
              <a:ext uri="{FF2B5EF4-FFF2-40B4-BE49-F238E27FC236}">
                <a16:creationId xmlns:a16="http://schemas.microsoft.com/office/drawing/2014/main" id="{54E57D58-B31E-7DFC-6E2F-4DB0E263C5FB}"/>
              </a:ext>
            </a:extLst>
          </p:cNvPr>
          <p:cNvSpPr>
            <a:spLocks noGrp="1"/>
          </p:cNvSpPr>
          <p:nvPr>
            <p:ph type="sldNum" sz="quarter" idx="10"/>
          </p:nvPr>
        </p:nvSpPr>
        <p:spPr/>
        <p:txBody>
          <a:bodyPr/>
          <a:lstStyle/>
          <a:p>
            <a:fld id="{124240A7-96F5-41E3-8685-F9A647036AAA}" type="slidenum">
              <a:rPr kumimoji="1" lang="ja-JP" altLang="en-US" smtClean="0"/>
              <a:t>37</a:t>
            </a:fld>
            <a:endParaRPr kumimoji="1" lang="ja-JP" altLang="en-US"/>
          </a:p>
        </p:txBody>
      </p:sp>
    </p:spTree>
    <p:extLst>
      <p:ext uri="{BB962C8B-B14F-4D97-AF65-F5344CB8AC3E}">
        <p14:creationId xmlns:p14="http://schemas.microsoft.com/office/powerpoint/2010/main" val="2873305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E4F96-F88A-8387-B9F1-6FE2412F90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67F9786-F5B7-3A9B-269A-25F3007B61FB}"/>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270EAC67-F069-8063-05E7-C9C309863F00}"/>
              </a:ext>
            </a:extLst>
          </p:cNvPr>
          <p:cNvSpPr>
            <a:spLocks noGrp="1"/>
          </p:cNvSpPr>
          <p:nvPr>
            <p:ph type="body" idx="1"/>
          </p:nvPr>
        </p:nvSpPr>
        <p:spPr/>
        <p:txBody>
          <a:bodyPr/>
          <a:lstStyle/>
          <a:p>
            <a:r>
              <a:rPr kumimoji="1" lang="en-US" altLang="ja-JP" dirty="0"/>
              <a:t>2/25</a:t>
            </a:r>
          </a:p>
          <a:p>
            <a:r>
              <a:rPr kumimoji="1" lang="ja-JP" altLang="en-US" dirty="0"/>
              <a:t>○新たな協力者の</a:t>
            </a:r>
            <a:r>
              <a:rPr kumimoji="1" lang="en-US" altLang="ja-JP" dirty="0"/>
              <a:t>…</a:t>
            </a:r>
          </a:p>
          <a:p>
            <a:r>
              <a:rPr kumimoji="1" lang="en-US" altLang="ja-JP" dirty="0"/>
              <a:t>1</a:t>
            </a:r>
            <a:r>
              <a:rPr kumimoji="1" lang="ja-JP" altLang="en-US" dirty="0"/>
              <a:t>行目　新規の応募者が「約」半数ほど⇒「約」トル</a:t>
            </a:r>
            <a:endParaRPr kumimoji="1" lang="en-US" altLang="ja-JP" dirty="0"/>
          </a:p>
          <a:p>
            <a:r>
              <a:rPr kumimoji="1" lang="ja-JP" altLang="en-US" dirty="0"/>
              <a:t>○持続的な管理運営</a:t>
            </a:r>
            <a:r>
              <a:rPr kumimoji="1" lang="en-US" altLang="ja-JP" dirty="0"/>
              <a:t>…</a:t>
            </a:r>
          </a:p>
          <a:p>
            <a:r>
              <a:rPr kumimoji="1" lang="en-US" altLang="ja-JP" dirty="0"/>
              <a:t>1</a:t>
            </a:r>
            <a:r>
              <a:rPr kumimoji="1" lang="ja-JP" altLang="en-US" dirty="0"/>
              <a:t>ぽつ目　</a:t>
            </a:r>
            <a:r>
              <a:rPr kumimoji="1" lang="en-US" altLang="ja-JP" dirty="0"/>
              <a:t>2</a:t>
            </a:r>
            <a:r>
              <a:rPr kumimoji="1" lang="ja-JP" altLang="en-US" dirty="0"/>
              <a:t>行目　持続的な運営管理体制⇒持続的な「管理運営」体制</a:t>
            </a:r>
            <a:endParaRPr kumimoji="1" lang="en-US" altLang="ja-JP" dirty="0"/>
          </a:p>
        </p:txBody>
      </p:sp>
      <p:sp>
        <p:nvSpPr>
          <p:cNvPr id="4" name="スライド番号プレースホルダー 3">
            <a:extLst>
              <a:ext uri="{FF2B5EF4-FFF2-40B4-BE49-F238E27FC236}">
                <a16:creationId xmlns:a16="http://schemas.microsoft.com/office/drawing/2014/main" id="{853AFAA1-1892-9CE3-8C7D-186D18BCEF7E}"/>
              </a:ext>
            </a:extLst>
          </p:cNvPr>
          <p:cNvSpPr>
            <a:spLocks noGrp="1"/>
          </p:cNvSpPr>
          <p:nvPr>
            <p:ph type="sldNum" sz="quarter" idx="10"/>
          </p:nvPr>
        </p:nvSpPr>
        <p:spPr/>
        <p:txBody>
          <a:bodyPr/>
          <a:lstStyle/>
          <a:p>
            <a:fld id="{124240A7-96F5-41E3-8685-F9A647036AAA}" type="slidenum">
              <a:rPr kumimoji="1" lang="ja-JP" altLang="en-US" smtClean="0"/>
              <a:t>38</a:t>
            </a:fld>
            <a:endParaRPr kumimoji="1" lang="ja-JP" altLang="en-US"/>
          </a:p>
        </p:txBody>
      </p:sp>
    </p:spTree>
    <p:extLst>
      <p:ext uri="{BB962C8B-B14F-4D97-AF65-F5344CB8AC3E}">
        <p14:creationId xmlns:p14="http://schemas.microsoft.com/office/powerpoint/2010/main" val="224184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8806-9BC6-4633-A518-04393D89CC3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45A56AB-9457-5E63-DD0B-6C7B91418FB1}"/>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54724A15-8626-3A43-FF18-10095DA6666A}"/>
              </a:ext>
            </a:extLst>
          </p:cNvPr>
          <p:cNvSpPr>
            <a:spLocks noGrp="1"/>
          </p:cNvSpPr>
          <p:nvPr>
            <p:ph type="body" idx="1"/>
          </p:nvPr>
        </p:nvSpPr>
        <p:spPr/>
        <p:txBody>
          <a:bodyPr/>
          <a:lstStyle/>
          <a:p>
            <a:r>
              <a:rPr kumimoji="1" lang="en-US" altLang="ja-JP" dirty="0"/>
              <a:t>2/25</a:t>
            </a:r>
          </a:p>
          <a:p>
            <a:r>
              <a:rPr kumimoji="1" lang="ja-JP" altLang="en-US" dirty="0"/>
              <a:t>○トークショー　終了時刻　</a:t>
            </a:r>
            <a:r>
              <a:rPr kumimoji="1" lang="en-US" altLang="ja-JP" dirty="0"/>
              <a:t>15</a:t>
            </a:r>
            <a:r>
              <a:rPr kumimoji="1" lang="ja-JP" altLang="en-US" dirty="0"/>
              <a:t>：</a:t>
            </a:r>
            <a:r>
              <a:rPr kumimoji="1" lang="en-US" altLang="ja-JP" dirty="0"/>
              <a:t>00</a:t>
            </a:r>
            <a:r>
              <a:rPr kumimoji="1" lang="ja-JP" altLang="en-US" dirty="0"/>
              <a:t>⇒</a:t>
            </a:r>
            <a:r>
              <a:rPr kumimoji="1" lang="en-US" altLang="ja-JP" dirty="0"/>
              <a:t>15</a:t>
            </a:r>
            <a:r>
              <a:rPr kumimoji="1" lang="ja-JP" altLang="en-US" dirty="0"/>
              <a:t>：</a:t>
            </a:r>
            <a:r>
              <a:rPr kumimoji="1" lang="en-US" altLang="ja-JP" dirty="0"/>
              <a:t>30</a:t>
            </a:r>
          </a:p>
          <a:p>
            <a:endParaRPr kumimoji="1" lang="en-US" altLang="ja-JP" dirty="0"/>
          </a:p>
          <a:p>
            <a:r>
              <a:rPr kumimoji="1" lang="en-US" altLang="ja-JP" dirty="0"/>
              <a:t>2/26</a:t>
            </a:r>
          </a:p>
          <a:p>
            <a:r>
              <a:rPr kumimoji="1" lang="ja-JP" altLang="en-US" dirty="0"/>
              <a:t>○トークショー　写真追加</a:t>
            </a:r>
            <a:endParaRPr kumimoji="1" lang="en-US" altLang="ja-JP" dirty="0"/>
          </a:p>
          <a:p>
            <a:r>
              <a:rPr kumimoji="1" lang="ja-JP" altLang="en-US" dirty="0"/>
              <a:t>○アンケート　終期</a:t>
            </a:r>
            <a:r>
              <a:rPr kumimoji="1" lang="en-US" altLang="ja-JP" dirty="0"/>
              <a:t>2/27</a:t>
            </a:r>
            <a:r>
              <a:rPr kumimoji="1" lang="ja-JP" altLang="en-US" dirty="0"/>
              <a:t>（金）</a:t>
            </a:r>
            <a:endParaRPr kumimoji="1" lang="en-US" altLang="ja-JP" dirty="0"/>
          </a:p>
          <a:p>
            <a:endParaRPr kumimoji="1" lang="en-US" altLang="ja-JP" dirty="0"/>
          </a:p>
          <a:p>
            <a:r>
              <a:rPr kumimoji="1" lang="en-US" altLang="ja-JP" dirty="0"/>
              <a:t>3/3</a:t>
            </a:r>
            <a:r>
              <a:rPr kumimoji="1" lang="ja-JP" altLang="en-US" dirty="0"/>
              <a:t>　アンケート</a:t>
            </a:r>
            <a:endParaRPr kumimoji="1" lang="en-US" altLang="ja-JP" dirty="0">
              <a:solidFill>
                <a:srgbClr val="FF0000"/>
              </a:solidFill>
            </a:endParaRPr>
          </a:p>
          <a:p>
            <a:r>
              <a:rPr kumimoji="1" lang="ja-JP" altLang="en-US" dirty="0">
                <a:solidFill>
                  <a:srgbClr val="FF0000"/>
                </a:solidFill>
              </a:rPr>
              <a:t>○回収方法⇒対象に変更</a:t>
            </a:r>
            <a:endParaRPr kumimoji="1" lang="en-US" altLang="ja-JP" dirty="0">
              <a:solidFill>
                <a:srgbClr val="FF0000"/>
              </a:solidFill>
            </a:endParaRPr>
          </a:p>
          <a:p>
            <a:r>
              <a:rPr kumimoji="1" lang="ja-JP" altLang="en-US" dirty="0">
                <a:solidFill>
                  <a:srgbClr val="FF0000"/>
                </a:solidFill>
              </a:rPr>
              <a:t>○回答件数　追記</a:t>
            </a:r>
            <a:endParaRPr kumimoji="1" lang="en-US" altLang="ja-JP" dirty="0"/>
          </a:p>
        </p:txBody>
      </p:sp>
      <p:sp>
        <p:nvSpPr>
          <p:cNvPr id="4" name="スライド番号プレースホルダー 3">
            <a:extLst>
              <a:ext uri="{FF2B5EF4-FFF2-40B4-BE49-F238E27FC236}">
                <a16:creationId xmlns:a16="http://schemas.microsoft.com/office/drawing/2014/main" id="{711460EB-FE24-D451-AAD5-115E8A38F483}"/>
              </a:ext>
            </a:extLst>
          </p:cNvPr>
          <p:cNvSpPr>
            <a:spLocks noGrp="1"/>
          </p:cNvSpPr>
          <p:nvPr>
            <p:ph type="sldNum" sz="quarter" idx="10"/>
          </p:nvPr>
        </p:nvSpPr>
        <p:spPr/>
        <p:txBody>
          <a:bodyPr/>
          <a:lstStyle/>
          <a:p>
            <a:fld id="{124240A7-96F5-41E3-8685-F9A647036AAA}" type="slidenum">
              <a:rPr kumimoji="1" lang="ja-JP" altLang="en-US" smtClean="0"/>
              <a:t>39</a:t>
            </a:fld>
            <a:endParaRPr kumimoji="1" lang="ja-JP" altLang="en-US"/>
          </a:p>
        </p:txBody>
      </p:sp>
    </p:spTree>
    <p:extLst>
      <p:ext uri="{BB962C8B-B14F-4D97-AF65-F5344CB8AC3E}">
        <p14:creationId xmlns:p14="http://schemas.microsoft.com/office/powerpoint/2010/main" val="4072082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A8FD5-E2F8-AD75-78C9-4CACF8BB54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F91190-9656-E6A0-645B-B26C57B528FC}"/>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C41EF3B7-5FD6-D960-2AA0-6B97EAA891DB}"/>
              </a:ext>
            </a:extLst>
          </p:cNvPr>
          <p:cNvSpPr>
            <a:spLocks noGrp="1"/>
          </p:cNvSpPr>
          <p:nvPr>
            <p:ph type="body" idx="1"/>
          </p:nvPr>
        </p:nvSpPr>
        <p:spPr/>
        <p:txBody>
          <a:bodyPr/>
          <a:lstStyle/>
          <a:p>
            <a:r>
              <a:rPr kumimoji="1" lang="en-US" altLang="ja-JP" dirty="0"/>
              <a:t>2/25</a:t>
            </a:r>
            <a:r>
              <a:rPr kumimoji="1" lang="ja-JP" altLang="en-US" dirty="0"/>
              <a:t>　検討会委員（</a:t>
            </a:r>
            <a:r>
              <a:rPr kumimoji="1" lang="en-US" altLang="ja-JP" dirty="0"/>
              <a:t>2025/4</a:t>
            </a:r>
            <a:r>
              <a:rPr kumimoji="1" lang="ja-JP" altLang="en-US" dirty="0"/>
              <a:t>～）脇田委員の肩書きを修正</a:t>
            </a:r>
            <a:endParaRPr kumimoji="1" lang="en-US" altLang="ja-JP" dirty="0"/>
          </a:p>
          <a:p>
            <a:r>
              <a:rPr kumimoji="1" lang="en-US" altLang="ja-JP" dirty="0"/>
              <a:t>3/10</a:t>
            </a:r>
            <a:r>
              <a:rPr kumimoji="1" lang="ja-JP" altLang="en-US" dirty="0"/>
              <a:t>　検討会オブザーバー追加</a:t>
            </a:r>
          </a:p>
        </p:txBody>
      </p:sp>
      <p:sp>
        <p:nvSpPr>
          <p:cNvPr id="4" name="スライド番号プレースホルダー 3">
            <a:extLst>
              <a:ext uri="{FF2B5EF4-FFF2-40B4-BE49-F238E27FC236}">
                <a16:creationId xmlns:a16="http://schemas.microsoft.com/office/drawing/2014/main" id="{570249B1-B34A-E942-D1DB-81F1602518C9}"/>
              </a:ext>
            </a:extLst>
          </p:cNvPr>
          <p:cNvSpPr>
            <a:spLocks noGrp="1"/>
          </p:cNvSpPr>
          <p:nvPr>
            <p:ph type="sldNum" sz="quarter" idx="10"/>
          </p:nvPr>
        </p:nvSpPr>
        <p:spPr/>
        <p:txBody>
          <a:bodyPr/>
          <a:lstStyle/>
          <a:p>
            <a:fld id="{124240A7-96F5-41E3-8685-F9A647036AAA}" type="slidenum">
              <a:rPr kumimoji="1" lang="ja-JP" altLang="en-US" smtClean="0"/>
              <a:t>40</a:t>
            </a:fld>
            <a:endParaRPr kumimoji="1" lang="ja-JP" altLang="en-US"/>
          </a:p>
        </p:txBody>
      </p:sp>
    </p:spTree>
    <p:extLst>
      <p:ext uri="{BB962C8B-B14F-4D97-AF65-F5344CB8AC3E}">
        <p14:creationId xmlns:p14="http://schemas.microsoft.com/office/powerpoint/2010/main" val="4030979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BB84F-0B86-E6A1-129A-4027E93D353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2B92BA-C575-4162-5E14-7472AA87C769}"/>
              </a:ext>
            </a:extLst>
          </p:cNvPr>
          <p:cNvSpPr>
            <a:spLocks noGrp="1" noRot="1" noChangeAspect="1"/>
          </p:cNvSpPr>
          <p:nvPr>
            <p:ph type="sldImg"/>
          </p:nvPr>
        </p:nvSpPr>
        <p:spPr>
          <a:xfrm>
            <a:off x="423863" y="1243013"/>
            <a:ext cx="5959475" cy="3352800"/>
          </a:xfrm>
        </p:spPr>
      </p:sp>
      <p:sp>
        <p:nvSpPr>
          <p:cNvPr id="3" name="ノート プレースホルダー 2">
            <a:extLst>
              <a:ext uri="{FF2B5EF4-FFF2-40B4-BE49-F238E27FC236}">
                <a16:creationId xmlns:a16="http://schemas.microsoft.com/office/drawing/2014/main" id="{32EE2F0C-7C77-6D0F-9851-ECB9248B6501}"/>
              </a:ext>
            </a:extLst>
          </p:cNvPr>
          <p:cNvSpPr>
            <a:spLocks noGrp="1"/>
          </p:cNvSpPr>
          <p:nvPr>
            <p:ph type="body" idx="1"/>
          </p:nvPr>
        </p:nvSpPr>
        <p:spPr/>
        <p:txBody>
          <a:bodyPr/>
          <a:lstStyle/>
          <a:p>
            <a:r>
              <a:rPr kumimoji="1" lang="en-US" altLang="ja-JP" dirty="0"/>
              <a:t>3/3</a:t>
            </a:r>
            <a:r>
              <a:rPr kumimoji="1" lang="ja-JP" altLang="en-US" dirty="0"/>
              <a:t>　検討会日程を追加</a:t>
            </a:r>
          </a:p>
        </p:txBody>
      </p:sp>
      <p:sp>
        <p:nvSpPr>
          <p:cNvPr id="4" name="スライド番号プレースホルダー 3">
            <a:extLst>
              <a:ext uri="{FF2B5EF4-FFF2-40B4-BE49-F238E27FC236}">
                <a16:creationId xmlns:a16="http://schemas.microsoft.com/office/drawing/2014/main" id="{6B8BCB1C-D45A-71EE-0E51-22BB1BC783B9}"/>
              </a:ext>
            </a:extLst>
          </p:cNvPr>
          <p:cNvSpPr>
            <a:spLocks noGrp="1"/>
          </p:cNvSpPr>
          <p:nvPr>
            <p:ph type="sldNum" sz="quarter" idx="10"/>
          </p:nvPr>
        </p:nvSpPr>
        <p:spPr/>
        <p:txBody>
          <a:bodyPr/>
          <a:lstStyle/>
          <a:p>
            <a:fld id="{124240A7-96F5-41E3-8685-F9A647036AAA}" type="slidenum">
              <a:rPr kumimoji="1" lang="ja-JP" altLang="en-US" smtClean="0"/>
              <a:t>41</a:t>
            </a:fld>
            <a:endParaRPr kumimoji="1" lang="ja-JP" altLang="en-US"/>
          </a:p>
        </p:txBody>
      </p:sp>
    </p:spTree>
    <p:extLst>
      <p:ext uri="{BB962C8B-B14F-4D97-AF65-F5344CB8AC3E}">
        <p14:creationId xmlns:p14="http://schemas.microsoft.com/office/powerpoint/2010/main" val="2395682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FED6A11-D0E1-4E73-B920-1C2611AE893F}"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912736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052552-7E70-478C-AC2F-75488677BDD0}"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9291083" y="6356349"/>
            <a:ext cx="2743200" cy="365125"/>
          </a:xfrm>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3369825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C42CBBA-02AC-4599-B5C1-7FC53499E7A5}"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386812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3394957-0213-484E-B952-13899CE59450}"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3025665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D7EC7AE-61D6-4166-ABC0-76972A638343}" type="datetime1">
              <a:rPr kumimoji="1" lang="ja-JP" altLang="en-US" smtClean="0"/>
              <a:t>2026/3/17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1004911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4CA7C6B-F4CD-460D-8D0B-79BAD6DD6550}" type="datetime1">
              <a:rPr kumimoji="1" lang="ja-JP" altLang="en-US" smtClean="0"/>
              <a:t>2026/3/17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100271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552FE-55CC-48A7-974F-6D896AC2AF0F}" type="datetime1">
              <a:rPr kumimoji="1" lang="ja-JP" altLang="en-US" smtClean="0"/>
              <a:t>2026/3/17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297776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93817B0-C3CB-4306-9DFF-00584268E135}"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95609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EA6296-A3C5-4805-AA60-42782928689B}"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225259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075DC3B-B6E5-489E-94A4-31D40CD45C41}"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325694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6B26B8-3A3A-4569-BFB3-107F2032A5A8}"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1734162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0FAAFD-28DD-47CF-AEE2-FB0C4470EC3B}" type="datetime1">
              <a:rPr kumimoji="1" lang="ja-JP" altLang="en-US" smtClean="0"/>
              <a:t>2026/3/17</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B7447-A882-405F-A88B-170C3039B008}" type="slidenum">
              <a:rPr kumimoji="1" lang="ja-JP" altLang="en-US" smtClean="0"/>
              <a:t>‹#›</a:t>
            </a:fld>
            <a:endParaRPr kumimoji="1" lang="ja-JP" altLang="en-US"/>
          </a:p>
        </p:txBody>
      </p:sp>
    </p:spTree>
    <p:extLst>
      <p:ext uri="{BB962C8B-B14F-4D97-AF65-F5344CB8AC3E}">
        <p14:creationId xmlns:p14="http://schemas.microsoft.com/office/powerpoint/2010/main" val="311499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14.png"/><Relationship Id="rId9"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18" Type="http://schemas.openxmlformats.org/officeDocument/2006/relationships/image" Target="../media/image4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17" Type="http://schemas.openxmlformats.org/officeDocument/2006/relationships/image" Target="../media/image41.png"/><Relationship Id="rId2" Type="http://schemas.openxmlformats.org/officeDocument/2006/relationships/notesSlide" Target="../notesSlides/notesSlide9.xml"/><Relationship Id="rId16" Type="http://schemas.openxmlformats.org/officeDocument/2006/relationships/image" Target="../media/image40.svg"/><Relationship Id="rId20" Type="http://schemas.openxmlformats.org/officeDocument/2006/relationships/image" Target="../media/image44.svg"/><Relationship Id="rId1" Type="http://schemas.openxmlformats.org/officeDocument/2006/relationships/slideLayout" Target="../slideLayouts/slideLayout1.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19" Type="http://schemas.openxmlformats.org/officeDocument/2006/relationships/image" Target="../media/image43.pn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18" Type="http://schemas.openxmlformats.org/officeDocument/2006/relationships/image" Target="../media/image59.sv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17" Type="http://schemas.openxmlformats.org/officeDocument/2006/relationships/image" Target="../media/image58.png"/><Relationship Id="rId2" Type="http://schemas.openxmlformats.org/officeDocument/2006/relationships/notesSlide" Target="../notesSlides/notesSlide11.xml"/><Relationship Id="rId16" Type="http://schemas.openxmlformats.org/officeDocument/2006/relationships/image" Target="../media/image30.svg"/><Relationship Id="rId1" Type="http://schemas.openxmlformats.org/officeDocument/2006/relationships/slideLayout" Target="../slideLayouts/slideLayout1.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29.png"/><Relationship Id="rId10" Type="http://schemas.openxmlformats.org/officeDocument/2006/relationships/image" Target="../media/image53.svg"/><Relationship Id="rId19" Type="http://schemas.openxmlformats.org/officeDocument/2006/relationships/chart" Target="../charts/chart1.xml"/><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63.png"/><Relationship Id="rId4" Type="http://schemas.openxmlformats.org/officeDocument/2006/relationships/image" Target="../media/image62.jpe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9.jp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4.wdp"/><Relationship Id="rId11" Type="http://schemas.openxmlformats.org/officeDocument/2006/relationships/image" Target="../media/image77.png"/><Relationship Id="rId5" Type="http://schemas.openxmlformats.org/officeDocument/2006/relationships/image" Target="../media/image73.png"/><Relationship Id="rId10" Type="http://schemas.openxmlformats.org/officeDocument/2006/relationships/image" Target="../media/image76.png"/><Relationship Id="rId4" Type="http://schemas.microsoft.com/office/2007/relationships/hdphoto" Target="../media/hdphoto3.wdp"/><Relationship Id="rId9"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0.jpeg"/><Relationship Id="rId5" Type="http://schemas.microsoft.com/office/2007/relationships/hdphoto" Target="../media/hdphoto6.wdp"/><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chart" Target="../charts/chart4.xml"/><Relationship Id="rId7"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7.png"/><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38.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microsoft.com/office/2007/relationships/hdphoto" Target="../media/hdphoto9.wdp"/><Relationship Id="rId5" Type="http://schemas.openxmlformats.org/officeDocument/2006/relationships/image" Target="../media/image88.png"/><Relationship Id="rId4" Type="http://schemas.openxmlformats.org/officeDocument/2006/relationships/image" Target="../media/image102.jpeg"/><Relationship Id="rId9" Type="http://schemas.openxmlformats.org/officeDocument/2006/relationships/image" Target="../media/image104.jpeg"/></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107.jpeg"/><Relationship Id="rId4" Type="http://schemas.openxmlformats.org/officeDocument/2006/relationships/image" Target="../media/image106.jpeg"/></Relationships>
</file>

<file path=ppt/slides/_rels/slide40.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11.jpeg"/><Relationship Id="rId5" Type="http://schemas.openxmlformats.org/officeDocument/2006/relationships/image" Target="../media/image110.png"/><Relationship Id="rId4" Type="http://schemas.openxmlformats.org/officeDocument/2006/relationships/image" Target="../media/image10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3.jpeg"/><Relationship Id="rId7" Type="http://schemas.microsoft.com/office/2007/relationships/hdphoto" Target="../media/hdphoto12.wdp"/><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322BB-BB72-C937-37AE-1AD24F14AB2E}"/>
            </a:ext>
          </a:extLst>
        </p:cNvPr>
        <p:cNvGrpSpPr/>
        <p:nvPr/>
      </p:nvGrpSpPr>
      <p:grpSpPr>
        <a:xfrm>
          <a:off x="0" y="0"/>
          <a:ext cx="0" cy="0"/>
          <a:chOff x="0" y="0"/>
          <a:chExt cx="0" cy="0"/>
        </a:xfrm>
      </p:grpSpPr>
      <p:pic>
        <p:nvPicPr>
          <p:cNvPr id="7" name="図 6" descr="マップ&#10;&#10;自動的に生成された説明">
            <a:extLst>
              <a:ext uri="{FF2B5EF4-FFF2-40B4-BE49-F238E27FC236}">
                <a16:creationId xmlns:a16="http://schemas.microsoft.com/office/drawing/2014/main" id="{31685F25-F632-C781-D55F-F130BB459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9594" y="253420"/>
            <a:ext cx="9078221" cy="6418800"/>
          </a:xfrm>
          <a:prstGeom prst="rect">
            <a:avLst/>
          </a:prstGeom>
        </p:spPr>
      </p:pic>
      <p:sp>
        <p:nvSpPr>
          <p:cNvPr id="2" name="正方形/長方形 1">
            <a:extLst>
              <a:ext uri="{FF2B5EF4-FFF2-40B4-BE49-F238E27FC236}">
                <a16:creationId xmlns:a16="http://schemas.microsoft.com/office/drawing/2014/main" id="{C7F4F020-A385-4231-8DB3-C3E35241AEEE}"/>
              </a:ext>
            </a:extLst>
          </p:cNvPr>
          <p:cNvSpPr/>
          <p:nvPr/>
        </p:nvSpPr>
        <p:spPr>
          <a:xfrm>
            <a:off x="11701850" y="6277232"/>
            <a:ext cx="386318" cy="580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6A9B1C7-9096-9382-1AB8-B5379B258B38}"/>
              </a:ext>
            </a:extLst>
          </p:cNvPr>
          <p:cNvSpPr txBox="1"/>
          <p:nvPr/>
        </p:nvSpPr>
        <p:spPr>
          <a:xfrm>
            <a:off x="7656974" y="6181332"/>
            <a:ext cx="4139791" cy="676668"/>
          </a:xfrm>
          <a:prstGeom prst="rect">
            <a:avLst/>
          </a:prstGeom>
          <a:solidFill>
            <a:schemeClr val="bg1">
              <a:alpha val="40000"/>
            </a:schemeClr>
          </a:solidFill>
        </p:spPr>
        <p:txBody>
          <a:bodyPr vert="horz" lIns="91440" tIns="45720" rIns="91440" bIns="45720" rtlCol="0">
            <a:normAutofit/>
          </a:bodyPr>
          <a:lstStyle/>
          <a:p>
            <a:pPr defTabSz="914400">
              <a:lnSpc>
                <a:spcPct val="90000"/>
              </a:lnSpc>
              <a:spcAft>
                <a:spcPts val="600"/>
              </a:spcAft>
            </a:pPr>
            <a:r>
              <a:rPr kumimoji="1" lang="en-US" altLang="ja-JP" dirty="0">
                <a:latin typeface="BIZ UDPゴシック" panose="020B0400000000000000" pitchFamily="50" charset="-128"/>
                <a:ea typeface="BIZ UDPゴシック" panose="020B0400000000000000" pitchFamily="50" charset="-128"/>
              </a:rPr>
              <a:t>2026</a:t>
            </a:r>
            <a:r>
              <a:rPr kumimoji="1" lang="ja-JP" altLang="en-US" dirty="0">
                <a:latin typeface="BIZ UDPゴシック" panose="020B0400000000000000" pitchFamily="50" charset="-128"/>
                <a:ea typeface="BIZ UDPゴシック" panose="020B0400000000000000" pitchFamily="50" charset="-128"/>
              </a:rPr>
              <a:t>年３月</a:t>
            </a:r>
            <a:endParaRPr kumimoji="1" lang="en-US" altLang="ja-JP" dirty="0">
              <a:latin typeface="BIZ UDPゴシック" panose="020B0400000000000000" pitchFamily="50" charset="-128"/>
              <a:ea typeface="BIZ UDPゴシック" panose="020B0400000000000000" pitchFamily="50" charset="-128"/>
            </a:endParaRPr>
          </a:p>
          <a:p>
            <a:pPr defTabSz="914400">
              <a:lnSpc>
                <a:spcPct val="90000"/>
              </a:lnSpc>
              <a:spcAft>
                <a:spcPts val="600"/>
              </a:spcAft>
            </a:pPr>
            <a:r>
              <a:rPr kumimoji="1" lang="ja-JP" altLang="en-US" dirty="0">
                <a:latin typeface="BIZ UDPゴシック" panose="020B0400000000000000" pitchFamily="50" charset="-128"/>
                <a:ea typeface="BIZ UDPゴシック" panose="020B0400000000000000" pitchFamily="50" charset="-128"/>
              </a:rPr>
              <a:t>長町・歩いて楽しい街並みづくり検討会</a:t>
            </a:r>
          </a:p>
        </p:txBody>
      </p:sp>
      <p:sp>
        <p:nvSpPr>
          <p:cNvPr id="3" name="テキスト ボックス 2">
            <a:extLst>
              <a:ext uri="{FF2B5EF4-FFF2-40B4-BE49-F238E27FC236}">
                <a16:creationId xmlns:a16="http://schemas.microsoft.com/office/drawing/2014/main" id="{9B709822-3C21-777B-5421-84825909EC67}"/>
              </a:ext>
            </a:extLst>
          </p:cNvPr>
          <p:cNvSpPr txBox="1"/>
          <p:nvPr/>
        </p:nvSpPr>
        <p:spPr>
          <a:xfrm>
            <a:off x="721665" y="778334"/>
            <a:ext cx="5889486" cy="595805"/>
          </a:xfrm>
          <a:prstGeom prst="rect">
            <a:avLst/>
          </a:prstGeom>
          <a:solidFill>
            <a:schemeClr val="bg1">
              <a:alpha val="40000"/>
            </a:schemeClr>
          </a:solidFill>
        </p:spPr>
        <p:txBody>
          <a:bodyPr vert="horz" lIns="0" tIns="0" rIns="0" bIns="0" rtlCol="0" anchor="ctr">
            <a:normAutofit/>
          </a:bodyPr>
          <a:lstStyle/>
          <a:p>
            <a:pPr defTabSz="914400">
              <a:lnSpc>
                <a:spcPct val="90000"/>
              </a:lnSpc>
              <a:spcBef>
                <a:spcPct val="0"/>
              </a:spcBef>
              <a:spcAft>
                <a:spcPts val="600"/>
              </a:spcAft>
            </a:pPr>
            <a:r>
              <a:rPr kumimoji="1" lang="ja-JP" altLang="en-US" sz="3000" b="1" dirty="0">
                <a:latin typeface="BIZ UDPゴシック" panose="020B0400000000000000" pitchFamily="50" charset="-128"/>
                <a:ea typeface="BIZ UDPゴシック" panose="020B0400000000000000" pitchFamily="50" charset="-128"/>
                <a:cs typeface="+mj-cs"/>
              </a:rPr>
              <a:t>長町・街並みづくりプラン　</a:t>
            </a:r>
            <a:r>
              <a:rPr kumimoji="1" lang="en-US" altLang="ja-JP" sz="3000" b="1" dirty="0">
                <a:latin typeface="BIZ UDPゴシック" panose="020B0400000000000000" pitchFamily="50" charset="-128"/>
                <a:ea typeface="BIZ UDPゴシック" panose="020B0400000000000000" pitchFamily="50" charset="-128"/>
                <a:cs typeface="+mj-cs"/>
              </a:rPr>
              <a:t>2026</a:t>
            </a:r>
          </a:p>
        </p:txBody>
      </p:sp>
    </p:spTree>
    <p:extLst>
      <p:ext uri="{BB962C8B-B14F-4D97-AF65-F5344CB8AC3E}">
        <p14:creationId xmlns:p14="http://schemas.microsoft.com/office/powerpoint/2010/main" val="68554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F43B-8597-966D-B10D-1113D26089CB}"/>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789D94C-5B80-AA11-B02C-DF87953A0977}"/>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en-US" altLang="ja-JP" sz="1200" dirty="0">
                <a:solidFill>
                  <a:schemeClr val="bg1">
                    <a:lumMod val="50000"/>
                  </a:schemeClr>
                </a:solidFill>
              </a:rPr>
              <a:t>4</a:t>
            </a:r>
            <a:endParaRPr kumimoji="1" lang="ja-JP" altLang="en-US" sz="1050" dirty="0">
              <a:solidFill>
                <a:schemeClr val="bg1">
                  <a:lumMod val="50000"/>
                </a:schemeClr>
              </a:solidFill>
            </a:endParaRPr>
          </a:p>
        </p:txBody>
      </p:sp>
      <p:sp>
        <p:nvSpPr>
          <p:cNvPr id="3" name="テキスト ボックス 2">
            <a:extLst>
              <a:ext uri="{FF2B5EF4-FFF2-40B4-BE49-F238E27FC236}">
                <a16:creationId xmlns:a16="http://schemas.microsoft.com/office/drawing/2014/main" id="{775A8956-0E18-5AF1-EF9B-D0E0709DB62E}"/>
              </a:ext>
            </a:extLst>
          </p:cNvPr>
          <p:cNvSpPr txBox="1"/>
          <p:nvPr/>
        </p:nvSpPr>
        <p:spPr>
          <a:xfrm>
            <a:off x="5195753" y="3059668"/>
            <a:ext cx="1800493" cy="369332"/>
          </a:xfrm>
          <a:prstGeom prst="rect">
            <a:avLst/>
          </a:prstGeom>
          <a:noFill/>
        </p:spPr>
        <p:txBody>
          <a:bodyPr wrap="none" rtlCol="0">
            <a:spAutoFit/>
          </a:bodyPr>
          <a:lstStyle/>
          <a:p>
            <a:r>
              <a:rPr kumimoji="1" lang="ja-JP" altLang="en-US" dirty="0"/>
              <a:t>表紙裏面（白紙）</a:t>
            </a:r>
          </a:p>
        </p:txBody>
      </p:sp>
    </p:spTree>
    <p:extLst>
      <p:ext uri="{BB962C8B-B14F-4D97-AF65-F5344CB8AC3E}">
        <p14:creationId xmlns:p14="http://schemas.microsoft.com/office/powerpoint/2010/main" val="719884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5E0D2-885D-B209-2042-25D91A2A2DE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501F92-291D-E240-89BA-4A6B845B1E79}"/>
              </a:ext>
            </a:extLst>
          </p:cNvPr>
          <p:cNvSpPr>
            <a:spLocks noChangeArrowheads="1"/>
          </p:cNvSpPr>
          <p:nvPr/>
        </p:nvSpPr>
        <p:spPr bwMode="auto">
          <a:xfrm>
            <a:off x="554259" y="1016428"/>
            <a:ext cx="4075116" cy="567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ja-JP" altLang="en-US" sz="1400" b="1" dirty="0">
                <a:latin typeface="+mn-ea"/>
              </a:rPr>
              <a:t>はじめに</a:t>
            </a:r>
            <a:endParaRPr lang="en-US" altLang="ja-JP" sz="1400" b="1" dirty="0">
              <a:latin typeface="+mn-ea"/>
            </a:endParaRPr>
          </a:p>
          <a:p>
            <a:pPr indent="69850" defTabSz="914400" eaLnBrk="0" fontAlgn="base" hangingPunct="0">
              <a:spcBef>
                <a:spcPct val="0"/>
              </a:spcBef>
              <a:spcAft>
                <a:spcPct val="0"/>
              </a:spcAft>
            </a:pPr>
            <a:r>
              <a:rPr lang="ja-JP" altLang="en-US" sz="1400" b="1" dirty="0">
                <a:latin typeface="+mn-ea"/>
              </a:rPr>
              <a:t>長町商店街エリアの歴史と歳時記</a:t>
            </a:r>
            <a:endParaRPr lang="en-US" altLang="ja-JP" sz="1400" b="1" dirty="0">
              <a:latin typeface="+mn-ea"/>
            </a:endParaRPr>
          </a:p>
          <a:p>
            <a:pPr indent="69850" defTabSz="914400" eaLnBrk="0" fontAlgn="base" hangingPunct="0">
              <a:spcBef>
                <a:spcPct val="0"/>
              </a:spcBef>
              <a:spcAft>
                <a:spcPct val="0"/>
              </a:spcAft>
            </a:pPr>
            <a:endParaRPr lang="en-US" altLang="ja-JP" sz="1400" b="1" dirty="0">
              <a:latin typeface="+mn-ea"/>
            </a:endParaRPr>
          </a:p>
          <a:p>
            <a:pPr indent="69850" defTabSz="914400" eaLnBrk="0" fontAlgn="base" hangingPunct="0">
              <a:spcBef>
                <a:spcPct val="0"/>
              </a:spcBef>
              <a:spcAft>
                <a:spcPct val="0"/>
              </a:spcAft>
            </a:pPr>
            <a:r>
              <a:rPr lang="ja-JP" altLang="en-US" sz="1400" b="1" dirty="0">
                <a:latin typeface="+mn-ea"/>
              </a:rPr>
              <a:t>１　長町商店街エリア</a:t>
            </a:r>
            <a:endParaRPr lang="en-US" altLang="ja-JP" sz="1400" b="1" dirty="0">
              <a:latin typeface="+mn-ea"/>
            </a:endParaRPr>
          </a:p>
          <a:p>
            <a:pPr indent="69850" defTabSz="914400" eaLnBrk="0" fontAlgn="base" hangingPunct="0">
              <a:spcBef>
                <a:spcPct val="0"/>
              </a:spcBef>
              <a:spcAft>
                <a:spcPct val="0"/>
              </a:spcAft>
            </a:pPr>
            <a:r>
              <a:rPr lang="ja-JP" altLang="en-US" sz="1400" dirty="0">
                <a:latin typeface="+mn-ea"/>
              </a:rPr>
              <a:t>　強み</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課題</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強みと課題を踏まえて</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ja-JP" altLang="en-US" sz="1400" b="1" dirty="0">
                <a:latin typeface="+mn-ea"/>
              </a:rPr>
              <a:t>２　目指す街並みの姿</a:t>
            </a:r>
            <a:endParaRPr lang="en-US" altLang="ja-JP" sz="1400" b="1"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ja-JP" altLang="en-US" sz="1400" b="1" dirty="0">
                <a:latin typeface="+mn-ea"/>
              </a:rPr>
              <a:t>３　街並みづくりの取組み</a:t>
            </a:r>
            <a:endParaRPr lang="en-US" altLang="ja-JP" sz="1400" b="1" dirty="0">
              <a:latin typeface="+mn-ea"/>
            </a:endParaRPr>
          </a:p>
          <a:p>
            <a:pPr indent="69850" defTabSz="914400" eaLnBrk="0" fontAlgn="base" hangingPunct="0">
              <a:spcBef>
                <a:spcPct val="0"/>
              </a:spcBef>
              <a:spcAft>
                <a:spcPct val="0"/>
              </a:spcAft>
            </a:pPr>
            <a:r>
              <a:rPr lang="ja-JP" altLang="en-US" sz="1400" dirty="0">
                <a:latin typeface="+mn-ea"/>
              </a:rPr>
              <a:t>　取組みの基盤とする共通認識</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取組みの方向性</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実践メニュー</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エリアマネジメントの推進に向けて</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公共空間の機能強化に向けて</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道路空間再整備に向けて</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ゾーンの特徴と社会実験結果</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戦略の構成</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戦略と将来イメージ</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施策体系</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ja-JP" altLang="en-US" sz="1400" b="1" dirty="0">
                <a:latin typeface="+mn-ea"/>
              </a:rPr>
              <a:t>４　今後の進め方</a:t>
            </a:r>
            <a:endParaRPr lang="en-US" altLang="ja-JP" sz="1400" b="1" dirty="0">
              <a:latin typeface="+mn-ea"/>
            </a:endParaRPr>
          </a:p>
          <a:p>
            <a:pPr indent="69850" defTabSz="914400" eaLnBrk="0" fontAlgn="base" hangingPunct="0">
              <a:spcBef>
                <a:spcPct val="0"/>
              </a:spcBef>
              <a:spcAft>
                <a:spcPct val="0"/>
              </a:spcAft>
            </a:pPr>
            <a:r>
              <a:rPr lang="ja-JP" altLang="en-US" sz="1400" dirty="0">
                <a:latin typeface="+mn-ea"/>
              </a:rPr>
              <a:t>　組織体制と進捗管理</a:t>
            </a:r>
            <a:endParaRPr lang="en-US" altLang="ja-JP" sz="1400" dirty="0">
              <a:latin typeface="+mn-ea"/>
            </a:endParaRPr>
          </a:p>
          <a:p>
            <a:pPr indent="69850" defTabSz="914400" eaLnBrk="0" fontAlgn="base" hangingPunct="0">
              <a:spcBef>
                <a:spcPct val="0"/>
              </a:spcBef>
              <a:spcAft>
                <a:spcPct val="0"/>
              </a:spcAft>
            </a:pPr>
            <a:r>
              <a:rPr lang="ja-JP" altLang="en-US" sz="1400" dirty="0">
                <a:latin typeface="+mn-ea"/>
              </a:rPr>
              <a:t>　進める上での視点</a:t>
            </a:r>
          </a:p>
          <a:p>
            <a:pPr indent="69850" defTabSz="914400" eaLnBrk="0" fontAlgn="base" hangingPunct="0">
              <a:spcBef>
                <a:spcPct val="0"/>
              </a:spcBef>
              <a:spcAft>
                <a:spcPct val="0"/>
              </a:spcAft>
            </a:pPr>
            <a:endParaRPr lang="ja-JP" altLang="en-US" sz="1600" dirty="0">
              <a:latin typeface="+mn-ea"/>
            </a:endParaRPr>
          </a:p>
        </p:txBody>
      </p:sp>
      <p:sp>
        <p:nvSpPr>
          <p:cNvPr id="5" name="Rectangle 2">
            <a:extLst>
              <a:ext uri="{FF2B5EF4-FFF2-40B4-BE49-F238E27FC236}">
                <a16:creationId xmlns:a16="http://schemas.microsoft.com/office/drawing/2014/main" id="{D67CD494-FDC3-B214-76CC-B90EB0073D00}"/>
              </a:ext>
            </a:extLst>
          </p:cNvPr>
          <p:cNvSpPr>
            <a:spLocks noChangeArrowheads="1"/>
          </p:cNvSpPr>
          <p:nvPr/>
        </p:nvSpPr>
        <p:spPr bwMode="auto">
          <a:xfrm>
            <a:off x="6572410" y="550075"/>
            <a:ext cx="383791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資料編</a:t>
            </a:r>
            <a:endParaRPr lang="en-US" altLang="ja-JP" sz="1600" b="1"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en-US" altLang="ja-JP" sz="1600" b="1"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長町・歩いて楽しい街並みの将来像（ビジョン）</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社会実験</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関連イベント・プラン中間案への意見募集</a:t>
            </a: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長町・歩いて楽しい街並みづくり検討会</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ja-JP" altLang="en-US" sz="16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BE142ED3-BE5E-AA6E-7C66-620B85334E87}"/>
              </a:ext>
            </a:extLst>
          </p:cNvPr>
          <p:cNvSpPr txBox="1"/>
          <p:nvPr/>
        </p:nvSpPr>
        <p:spPr>
          <a:xfrm>
            <a:off x="0" y="0"/>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目次</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7" name="Rectangle 2">
            <a:extLst>
              <a:ext uri="{FF2B5EF4-FFF2-40B4-BE49-F238E27FC236}">
                <a16:creationId xmlns:a16="http://schemas.microsoft.com/office/drawing/2014/main" id="{F6814B35-5D10-B9CB-89DD-5DE9239A4E70}"/>
              </a:ext>
            </a:extLst>
          </p:cNvPr>
          <p:cNvSpPr>
            <a:spLocks noChangeArrowheads="1"/>
          </p:cNvSpPr>
          <p:nvPr/>
        </p:nvSpPr>
        <p:spPr bwMode="auto">
          <a:xfrm>
            <a:off x="3857750" y="1016428"/>
            <a:ext cx="1470144" cy="543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a:t>
            </a:r>
            <a:r>
              <a:rPr lang="en-US" altLang="ja-JP" sz="1400" dirty="0">
                <a:latin typeface="+mn-ea"/>
              </a:rPr>
              <a:t>2</a:t>
            </a: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３</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６</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７</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８</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９</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１０</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１</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２～</a:t>
            </a:r>
            <a:r>
              <a:rPr lang="en-US" altLang="ja-JP" sz="1400" dirty="0">
                <a:latin typeface="+mn-ea"/>
              </a:rPr>
              <a:t>22</a:t>
            </a:r>
          </a:p>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５</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７</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…1</a:t>
            </a:r>
            <a:r>
              <a:rPr lang="ja-JP" altLang="en-US" sz="1400" dirty="0">
                <a:latin typeface="+mn-ea"/>
              </a:rPr>
              <a:t>９～</a:t>
            </a:r>
            <a:r>
              <a:rPr lang="en-US" altLang="ja-JP" sz="1400" dirty="0">
                <a:latin typeface="+mn-ea"/>
              </a:rPr>
              <a:t>2</a:t>
            </a:r>
            <a:r>
              <a:rPr lang="ja-JP" altLang="en-US" sz="1400" dirty="0">
                <a:latin typeface="+mn-ea"/>
              </a:rPr>
              <a:t>１</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…2</a:t>
            </a:r>
            <a:r>
              <a:rPr lang="ja-JP" altLang="en-US" sz="1400" dirty="0">
                <a:latin typeface="+mn-ea"/>
              </a:rPr>
              <a:t>３</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…2</a:t>
            </a:r>
            <a:r>
              <a:rPr lang="ja-JP" altLang="en-US" sz="1400" dirty="0">
                <a:latin typeface="+mn-ea"/>
              </a:rPr>
              <a:t>４</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…2</a:t>
            </a:r>
            <a:r>
              <a:rPr lang="ja-JP" altLang="en-US" sz="1400" dirty="0">
                <a:latin typeface="+mn-ea"/>
              </a:rPr>
              <a:t>５～３０</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…3</a:t>
            </a:r>
            <a:r>
              <a:rPr lang="ja-JP" altLang="en-US" sz="1400" dirty="0">
                <a:latin typeface="+mn-ea"/>
              </a:rPr>
              <a:t>１</a:t>
            </a: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…3</a:t>
            </a:r>
            <a:r>
              <a:rPr lang="ja-JP" altLang="en-US" sz="1400" dirty="0">
                <a:latin typeface="+mn-ea"/>
              </a:rPr>
              <a:t>２</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３３</a:t>
            </a:r>
          </a:p>
        </p:txBody>
      </p:sp>
      <p:sp>
        <p:nvSpPr>
          <p:cNvPr id="8" name="Rectangle 2">
            <a:extLst>
              <a:ext uri="{FF2B5EF4-FFF2-40B4-BE49-F238E27FC236}">
                <a16:creationId xmlns:a16="http://schemas.microsoft.com/office/drawing/2014/main" id="{DC863D0D-D439-7A51-709A-FD59F3DC8E77}"/>
              </a:ext>
            </a:extLst>
          </p:cNvPr>
          <p:cNvSpPr>
            <a:spLocks noChangeArrowheads="1"/>
          </p:cNvSpPr>
          <p:nvPr/>
        </p:nvSpPr>
        <p:spPr bwMode="auto">
          <a:xfrm>
            <a:off x="10801504" y="1016428"/>
            <a:ext cx="1470144" cy="9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en-US" altLang="ja-JP" sz="1400" dirty="0">
                <a:latin typeface="+mn-ea"/>
              </a:rPr>
              <a:t>…3</a:t>
            </a:r>
            <a:r>
              <a:rPr lang="ja-JP" altLang="en-US" sz="1400" dirty="0">
                <a:latin typeface="+mn-ea"/>
              </a:rPr>
              <a:t>５～</a:t>
            </a:r>
            <a:r>
              <a:rPr lang="en-US" altLang="ja-JP" sz="1400" dirty="0">
                <a:latin typeface="+mn-ea"/>
              </a:rPr>
              <a:t>3</a:t>
            </a:r>
            <a:r>
              <a:rPr lang="ja-JP" altLang="en-US" sz="1400" dirty="0">
                <a:latin typeface="+mn-ea"/>
              </a:rPr>
              <a:t>６</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…3</a:t>
            </a:r>
            <a:r>
              <a:rPr lang="ja-JP" altLang="en-US" sz="1400" dirty="0">
                <a:latin typeface="+mn-ea"/>
              </a:rPr>
              <a:t>７～</a:t>
            </a:r>
            <a:r>
              <a:rPr lang="en-US" altLang="ja-JP" sz="1400" dirty="0">
                <a:latin typeface="+mn-ea"/>
              </a:rPr>
              <a:t>3</a:t>
            </a:r>
            <a:r>
              <a:rPr lang="ja-JP" altLang="en-US" sz="1400" dirty="0">
                <a:latin typeface="+mn-ea"/>
              </a:rPr>
              <a:t>８</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…3</a:t>
            </a:r>
            <a:r>
              <a:rPr lang="ja-JP" altLang="en-US" sz="1400" dirty="0">
                <a:latin typeface="+mn-ea"/>
              </a:rPr>
              <a:t>９</a:t>
            </a:r>
            <a:endParaRPr lang="en-US" altLang="ja-JP" sz="1400" dirty="0">
              <a:latin typeface="+mn-ea"/>
            </a:endParaRPr>
          </a:p>
          <a:p>
            <a:pPr indent="69850" defTabSz="914400" eaLnBrk="0" fontAlgn="base" hangingPunct="0">
              <a:spcBef>
                <a:spcPct val="0"/>
              </a:spcBef>
              <a:spcAft>
                <a:spcPct val="0"/>
              </a:spcAft>
            </a:pPr>
            <a:r>
              <a:rPr lang="en-US" altLang="ja-JP" sz="1400" dirty="0">
                <a:latin typeface="+mn-ea"/>
              </a:rPr>
              <a:t>…</a:t>
            </a:r>
            <a:r>
              <a:rPr lang="ja-JP" altLang="en-US" sz="1400" dirty="0">
                <a:latin typeface="+mn-ea"/>
              </a:rPr>
              <a:t>４０～４１</a:t>
            </a:r>
            <a:endParaRPr lang="en-US" altLang="ja-JP" sz="1600" dirty="0">
              <a:latin typeface="+mn-ea"/>
            </a:endParaRPr>
          </a:p>
        </p:txBody>
      </p:sp>
      <p:pic>
        <p:nvPicPr>
          <p:cNvPr id="12" name="図 11" descr="建物, 屋内, テーブル, 大きい が含まれている画像&#10;&#10;自動的に生成された説明">
            <a:extLst>
              <a:ext uri="{FF2B5EF4-FFF2-40B4-BE49-F238E27FC236}">
                <a16:creationId xmlns:a16="http://schemas.microsoft.com/office/drawing/2014/main" id="{24FF39CC-0002-2256-98CE-07CC9096A581}"/>
              </a:ext>
            </a:extLst>
          </p:cNvPr>
          <p:cNvPicPr>
            <a:picLocks noChangeAspect="1"/>
          </p:cNvPicPr>
          <p:nvPr/>
        </p:nvPicPr>
        <p:blipFill>
          <a:blip r:embed="rId3" cstate="print">
            <a:extLst>
              <a:ext uri="{28A0092B-C50C-407E-A947-70E740481C1C}">
                <a14:useLocalDpi xmlns:a14="http://schemas.microsoft.com/office/drawing/2010/main" val="0"/>
              </a:ext>
            </a:extLst>
          </a:blip>
          <a:srcRect l="7060"/>
          <a:stretch/>
        </p:blipFill>
        <p:spPr>
          <a:xfrm rot="5400000">
            <a:off x="7320065" y="2827117"/>
            <a:ext cx="3769983" cy="3042265"/>
          </a:xfrm>
          <a:prstGeom prst="rect">
            <a:avLst/>
          </a:prstGeom>
        </p:spPr>
      </p:pic>
      <p:sp>
        <p:nvSpPr>
          <p:cNvPr id="14" name="Rectangle 2">
            <a:extLst>
              <a:ext uri="{FF2B5EF4-FFF2-40B4-BE49-F238E27FC236}">
                <a16:creationId xmlns:a16="http://schemas.microsoft.com/office/drawing/2014/main" id="{7E53B5E2-35C4-4013-0BB8-AECE78EC5E8D}"/>
              </a:ext>
            </a:extLst>
          </p:cNvPr>
          <p:cNvSpPr>
            <a:spLocks noChangeArrowheads="1"/>
          </p:cNvSpPr>
          <p:nvPr/>
        </p:nvSpPr>
        <p:spPr bwMode="auto">
          <a:xfrm>
            <a:off x="6902991" y="6389544"/>
            <a:ext cx="537308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東北工業大学　不破研究室が制作した２００分の１スケールの長町の立体模型</a:t>
            </a:r>
            <a:endParaRPr lang="en-US" altLang="ja-JP" sz="1000" dirty="0">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8DEC4150-A1CA-DED6-1A47-B6E4B5904D9E}"/>
              </a:ext>
            </a:extLst>
          </p:cNvPr>
          <p:cNvSpPr/>
          <p:nvPr/>
        </p:nvSpPr>
        <p:spPr>
          <a:xfrm>
            <a:off x="6480876" y="553058"/>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81A53092-8D06-EC10-6E8B-8FBA7F67239A}"/>
              </a:ext>
            </a:extLst>
          </p:cNvPr>
          <p:cNvSpPr/>
          <p:nvPr/>
        </p:nvSpPr>
        <p:spPr>
          <a:xfrm>
            <a:off x="357243" y="5530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Rectangle 2">
            <a:extLst>
              <a:ext uri="{FF2B5EF4-FFF2-40B4-BE49-F238E27FC236}">
                <a16:creationId xmlns:a16="http://schemas.microsoft.com/office/drawing/2014/main" id="{35D46F42-46F9-307F-78EC-E748C1E132E4}"/>
              </a:ext>
            </a:extLst>
          </p:cNvPr>
          <p:cNvSpPr>
            <a:spLocks noChangeArrowheads="1"/>
          </p:cNvSpPr>
          <p:nvPr/>
        </p:nvSpPr>
        <p:spPr bwMode="auto">
          <a:xfrm>
            <a:off x="494545" y="523985"/>
            <a:ext cx="665567"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本編</a:t>
            </a:r>
            <a:endParaRPr lang="ja-JP" altLang="en-US" sz="16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6FC2C64C-458F-970E-9A7F-D052A7EE6D9C}"/>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５</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59360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02F5F-34C7-C927-8CFF-7C27393FEFD0}"/>
            </a:ext>
          </a:extLst>
        </p:cNvPr>
        <p:cNvGrpSpPr/>
        <p:nvPr/>
      </p:nvGrpSpPr>
      <p:grpSpPr>
        <a:xfrm>
          <a:off x="0" y="0"/>
          <a:ext cx="0" cy="0"/>
          <a:chOff x="0" y="0"/>
          <a:chExt cx="0" cy="0"/>
        </a:xfrm>
      </p:grpSpPr>
      <p:pic>
        <p:nvPicPr>
          <p:cNvPr id="80" name="図 79">
            <a:extLst>
              <a:ext uri="{FF2B5EF4-FFF2-40B4-BE49-F238E27FC236}">
                <a16:creationId xmlns:a16="http://schemas.microsoft.com/office/drawing/2014/main" id="{4D81B466-FF28-CB0C-D94D-7C38A16F0546}"/>
              </a:ext>
            </a:extLst>
          </p:cNvPr>
          <p:cNvPicPr>
            <a:picLocks noChangeAspect="1"/>
          </p:cNvPicPr>
          <p:nvPr/>
        </p:nvPicPr>
        <p:blipFill>
          <a:blip r:embed="rId3"/>
          <a:srcRect t="-1" b="35997"/>
          <a:stretch/>
        </p:blipFill>
        <p:spPr>
          <a:xfrm>
            <a:off x="9158341" y="3920533"/>
            <a:ext cx="2712955" cy="2282694"/>
          </a:xfrm>
          <a:prstGeom prst="rect">
            <a:avLst/>
          </a:prstGeom>
        </p:spPr>
      </p:pic>
      <p:pic>
        <p:nvPicPr>
          <p:cNvPr id="138" name="図 137">
            <a:extLst>
              <a:ext uri="{FF2B5EF4-FFF2-40B4-BE49-F238E27FC236}">
                <a16:creationId xmlns:a16="http://schemas.microsoft.com/office/drawing/2014/main" id="{8338D311-FBBF-7F5C-57EA-8EF2C0B48878}"/>
              </a:ext>
            </a:extLst>
          </p:cNvPr>
          <p:cNvPicPr>
            <a:picLocks/>
          </p:cNvPicPr>
          <p:nvPr/>
        </p:nvPicPr>
        <p:blipFill>
          <a:blip r:embed="rId4"/>
          <a:stretch>
            <a:fillRect/>
          </a:stretch>
        </p:blipFill>
        <p:spPr>
          <a:xfrm>
            <a:off x="15051937" y="3424868"/>
            <a:ext cx="2484000" cy="2232000"/>
          </a:xfrm>
          <a:prstGeom prst="rect">
            <a:avLst/>
          </a:prstGeom>
          <a:ln w="15875">
            <a:solidFill>
              <a:schemeClr val="tx1"/>
            </a:solidFill>
            <a:prstDash val="lgDash"/>
          </a:ln>
        </p:spPr>
      </p:pic>
      <p:grpSp>
        <p:nvGrpSpPr>
          <p:cNvPr id="52" name="グループ化 51">
            <a:extLst>
              <a:ext uri="{FF2B5EF4-FFF2-40B4-BE49-F238E27FC236}">
                <a16:creationId xmlns:a16="http://schemas.microsoft.com/office/drawing/2014/main" id="{C80BD308-330A-0D42-4AA8-71D922225AFE}"/>
              </a:ext>
            </a:extLst>
          </p:cNvPr>
          <p:cNvGrpSpPr/>
          <p:nvPr/>
        </p:nvGrpSpPr>
        <p:grpSpPr>
          <a:xfrm>
            <a:off x="6526266" y="3937689"/>
            <a:ext cx="2484000" cy="2232000"/>
            <a:chOff x="-3159326" y="356318"/>
            <a:chExt cx="1693224" cy="1571203"/>
          </a:xfrm>
        </p:grpSpPr>
        <p:pic>
          <p:nvPicPr>
            <p:cNvPr id="29" name="図 28" descr="マップ&#10;&#10;自動的に生成された説明">
              <a:extLst>
                <a:ext uri="{FF2B5EF4-FFF2-40B4-BE49-F238E27FC236}">
                  <a16:creationId xmlns:a16="http://schemas.microsoft.com/office/drawing/2014/main" id="{D64730D6-D0D4-B9D8-879F-D58957D98506}"/>
                </a:ext>
              </a:extLst>
            </p:cNvPr>
            <p:cNvPicPr>
              <a:picLocks noChangeAspect="1"/>
            </p:cNvPicPr>
            <p:nvPr/>
          </p:nvPicPr>
          <p:blipFill>
            <a:blip r:embed="rId5" cstate="print">
              <a:extLst>
                <a:ext uri="{28A0092B-C50C-407E-A947-70E740481C1C}">
                  <a14:useLocalDpi xmlns:a14="http://schemas.microsoft.com/office/drawing/2010/main" val="0"/>
                </a:ext>
              </a:extLst>
            </a:blip>
            <a:srcRect l="49303" t="47072" r="24139" b="8557"/>
            <a:stretch/>
          </p:blipFill>
          <p:spPr>
            <a:xfrm>
              <a:off x="-3159326" y="356318"/>
              <a:ext cx="1693224" cy="1571203"/>
            </a:xfrm>
            <a:prstGeom prst="rect">
              <a:avLst/>
            </a:prstGeom>
            <a:ln>
              <a:solidFill>
                <a:schemeClr val="bg1">
                  <a:lumMod val="50000"/>
                </a:schemeClr>
              </a:solidFill>
            </a:ln>
          </p:spPr>
        </p:pic>
        <p:sp>
          <p:nvSpPr>
            <p:cNvPr id="32" name="フリーフォーム 74">
              <a:extLst>
                <a:ext uri="{FF2B5EF4-FFF2-40B4-BE49-F238E27FC236}">
                  <a16:creationId xmlns:a16="http://schemas.microsoft.com/office/drawing/2014/main" id="{13B8213E-68E4-4F13-9091-7D1280D2674C}"/>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フリーフォーム 78">
              <a:extLst>
                <a:ext uri="{FF2B5EF4-FFF2-40B4-BE49-F238E27FC236}">
                  <a16:creationId xmlns:a16="http://schemas.microsoft.com/office/drawing/2014/main" id="{43F3FC3C-F932-E92F-9B2A-31220FC59C3B}"/>
                </a:ext>
              </a:extLst>
            </p:cNvPr>
            <p:cNvSpPr>
              <a:spLocks noChangeAspect="1"/>
            </p:cNvSpPr>
            <p:nvPr/>
          </p:nvSpPr>
          <p:spPr>
            <a:xfrm>
              <a:off x="-2917842" y="1111979"/>
              <a:ext cx="253766" cy="323482"/>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フリーフォーム 67">
              <a:extLst>
                <a:ext uri="{FF2B5EF4-FFF2-40B4-BE49-F238E27FC236}">
                  <a16:creationId xmlns:a16="http://schemas.microsoft.com/office/drawing/2014/main" id="{75461527-4A3F-6030-42EE-49BBEA163817}"/>
                </a:ext>
              </a:extLst>
            </p:cNvPr>
            <p:cNvSpPr>
              <a:spLocks noChangeAspect="1"/>
            </p:cNvSpPr>
            <p:nvPr/>
          </p:nvSpPr>
          <p:spPr>
            <a:xfrm>
              <a:off x="-2375017" y="78092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rgbClr val="66CCFF">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7" name="フリーフォーム 81">
            <a:extLst>
              <a:ext uri="{FF2B5EF4-FFF2-40B4-BE49-F238E27FC236}">
                <a16:creationId xmlns:a16="http://schemas.microsoft.com/office/drawing/2014/main" id="{D15331B1-BEB1-9A1C-D8CE-234314605BA0}"/>
              </a:ext>
            </a:extLst>
          </p:cNvPr>
          <p:cNvSpPr>
            <a:spLocks noChangeAspect="1"/>
          </p:cNvSpPr>
          <p:nvPr/>
        </p:nvSpPr>
        <p:spPr>
          <a:xfrm>
            <a:off x="6352745" y="4283348"/>
            <a:ext cx="1966700" cy="1694088"/>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2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Rectangle 2">
            <a:extLst>
              <a:ext uri="{FF2B5EF4-FFF2-40B4-BE49-F238E27FC236}">
                <a16:creationId xmlns:a16="http://schemas.microsoft.com/office/drawing/2014/main" id="{C7878431-A2FA-5E94-E740-8371ABA8A15C}"/>
              </a:ext>
            </a:extLst>
          </p:cNvPr>
          <p:cNvSpPr>
            <a:spLocks noChangeArrowheads="1"/>
          </p:cNvSpPr>
          <p:nvPr/>
        </p:nvSpPr>
        <p:spPr bwMode="auto">
          <a:xfrm>
            <a:off x="6458773" y="6203226"/>
            <a:ext cx="537308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本プランの対象地域は、旧国道４号沿道を中心とする長町商店街エリア （図の朱色部分）</a:t>
            </a:r>
            <a:endParaRPr lang="en-US" altLang="ja-JP" sz="1000" dirty="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35F524A9-5FFD-BBAC-EF16-B8D3DF24BD51}"/>
              </a:ext>
            </a:extLst>
          </p:cNvPr>
          <p:cNvSpPr txBox="1"/>
          <p:nvPr/>
        </p:nvSpPr>
        <p:spPr>
          <a:xfrm>
            <a:off x="0" y="5431"/>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はじめに</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4" name="Rectangle 2">
            <a:extLst>
              <a:ext uri="{FF2B5EF4-FFF2-40B4-BE49-F238E27FC236}">
                <a16:creationId xmlns:a16="http://schemas.microsoft.com/office/drawing/2014/main" id="{0AD8F752-54DD-BAEC-673D-60266BA4B393}"/>
              </a:ext>
            </a:extLst>
          </p:cNvPr>
          <p:cNvSpPr>
            <a:spLocks noChangeArrowheads="1"/>
          </p:cNvSpPr>
          <p:nvPr/>
        </p:nvSpPr>
        <p:spPr bwMode="auto">
          <a:xfrm>
            <a:off x="-200870" y="517055"/>
            <a:ext cx="6446476" cy="577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仙台市の南部に位置する</a:t>
            </a:r>
            <a:r>
              <a:rPr lang="ja-JP" altLang="en-US"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長町地区</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は、地区内人口</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約</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万人（</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2025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年度）を抱え、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や地下鉄の４駅とともに路線バスとの交通結節機能を有するほか、区役所等の行政施設、文化センターや図書館等の文化施設を備えるなど、市南部の広域拠点として都市機能の集積が図られています。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歴史的にも、現在の</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長町駅西側の旧国道</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4</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号周辺（長町商店街エリア）を中心に、江戸時代には宿場町として栄え、明治時代には青果市場が設置されるとともに商店が集積していました。その後も長町駅が開業し、秋保電鉄や市電の終着駅となるなど、市南部の中心地、交通・物流の拠点として発展を続け、商業のまちとして人々が行き交ってきました。</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現在の長町地区には、３つのエリアがあります。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b="1" kern="100" dirty="0">
                <a:latin typeface="BIZ UDPゴシック" panose="020B0400000000000000" pitchFamily="50" charset="-128"/>
                <a:ea typeface="BIZ UDPゴシック" panose="020B0400000000000000" pitchFamily="50" charset="-128"/>
                <a:cs typeface="Times New Roman" panose="02020603050405020304" pitchFamily="18" charset="0"/>
              </a:rPr>
              <a:t>あすと長町エリア</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は、</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JR</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長町駅東側が区画整理事業により整備され、高層マンションや大型商業施設が立ち並び、子育て世代の人口が増加するとともに、大型商業施設やイベント広場を中心に賑わいが生み出されています。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長町南エリア</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は、太白区役所と大型商業施設が隣接して立地し、大型商業施設を中心に人が集まり、賑わいが生み出されています。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b="1"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は、旧国道４号沿道を中心に古くからの商店街が立地していますが、近隣エリアの賑わいを十分に取り込むまでには至っておらず、事業主の高齢化や事業継承の困難さにより、空き店舗や空き地の発生、駐車場への転用等が散見される状況にありま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7" name="テキスト ボックス 46">
            <a:extLst>
              <a:ext uri="{FF2B5EF4-FFF2-40B4-BE49-F238E27FC236}">
                <a16:creationId xmlns:a16="http://schemas.microsoft.com/office/drawing/2014/main" id="{D80EEA64-DCD2-2ABE-F108-F30E757FFF46}"/>
              </a:ext>
            </a:extLst>
          </p:cNvPr>
          <p:cNvSpPr txBox="1"/>
          <p:nvPr/>
        </p:nvSpPr>
        <p:spPr>
          <a:xfrm>
            <a:off x="7911991" y="5241150"/>
            <a:ext cx="1514591" cy="261610"/>
          </a:xfrm>
          <a:prstGeom prst="rect">
            <a:avLst/>
          </a:prstGeom>
          <a:noFill/>
        </p:spPr>
        <p:txBody>
          <a:bodyPr wrap="square" rtlCol="0">
            <a:spAutoFit/>
          </a:bodyPr>
          <a:lstStyle/>
          <a:p>
            <a:r>
              <a:rPr kumimoji="1" lang="ja-JP" altLang="en-US" sz="1100" b="1" dirty="0"/>
              <a:t>あすと長町エリア</a:t>
            </a:r>
          </a:p>
        </p:txBody>
      </p:sp>
      <p:sp>
        <p:nvSpPr>
          <p:cNvPr id="62" name="テキスト ボックス 61">
            <a:extLst>
              <a:ext uri="{FF2B5EF4-FFF2-40B4-BE49-F238E27FC236}">
                <a16:creationId xmlns:a16="http://schemas.microsoft.com/office/drawing/2014/main" id="{47DA0CC7-DB1A-C323-4062-BE7598EE1A2B}"/>
              </a:ext>
            </a:extLst>
          </p:cNvPr>
          <p:cNvSpPr txBox="1"/>
          <p:nvPr/>
        </p:nvSpPr>
        <p:spPr>
          <a:xfrm>
            <a:off x="7639527" y="5236005"/>
            <a:ext cx="307777" cy="1876584"/>
          </a:xfrm>
          <a:prstGeom prst="rect">
            <a:avLst/>
          </a:prstGeom>
          <a:noFill/>
        </p:spPr>
        <p:txBody>
          <a:bodyPr vert="eaVert" wrap="square" rtlCol="0">
            <a:spAutoFit/>
          </a:bodyPr>
          <a:lstStyle/>
          <a:p>
            <a:r>
              <a:rPr kumimoji="1" lang="ja-JP" altLang="en-US" sz="800" dirty="0"/>
              <a:t>旧国道４号</a:t>
            </a:r>
          </a:p>
        </p:txBody>
      </p:sp>
      <p:sp>
        <p:nvSpPr>
          <p:cNvPr id="48" name="テキスト ボックス 47">
            <a:extLst>
              <a:ext uri="{FF2B5EF4-FFF2-40B4-BE49-F238E27FC236}">
                <a16:creationId xmlns:a16="http://schemas.microsoft.com/office/drawing/2014/main" id="{ADA93DD7-EC42-32A4-B149-4F60EF821DA7}"/>
              </a:ext>
            </a:extLst>
          </p:cNvPr>
          <p:cNvSpPr txBox="1"/>
          <p:nvPr/>
        </p:nvSpPr>
        <p:spPr>
          <a:xfrm>
            <a:off x="6574026" y="5190195"/>
            <a:ext cx="1150835" cy="261610"/>
          </a:xfrm>
          <a:prstGeom prst="rect">
            <a:avLst/>
          </a:prstGeom>
          <a:noFill/>
        </p:spPr>
        <p:txBody>
          <a:bodyPr wrap="square" rtlCol="0">
            <a:spAutoFit/>
          </a:bodyPr>
          <a:lstStyle/>
          <a:p>
            <a:r>
              <a:rPr kumimoji="1" lang="ja-JP" altLang="en-US" sz="1100" b="1" dirty="0"/>
              <a:t>長町南エリア</a:t>
            </a:r>
          </a:p>
        </p:txBody>
      </p:sp>
      <p:sp>
        <p:nvSpPr>
          <p:cNvPr id="53" name="正方形/長方形 52">
            <a:extLst>
              <a:ext uri="{FF2B5EF4-FFF2-40B4-BE49-F238E27FC236}">
                <a16:creationId xmlns:a16="http://schemas.microsoft.com/office/drawing/2014/main" id="{EF1E4152-0F7A-1779-8BEC-E4C61BF432D0}"/>
              </a:ext>
            </a:extLst>
          </p:cNvPr>
          <p:cNvSpPr/>
          <p:nvPr/>
        </p:nvSpPr>
        <p:spPr>
          <a:xfrm>
            <a:off x="7294939" y="4283348"/>
            <a:ext cx="911719" cy="939100"/>
          </a:xfrm>
          <a:prstGeom prst="rect">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36">
            <a:extLst>
              <a:ext uri="{FF2B5EF4-FFF2-40B4-BE49-F238E27FC236}">
                <a16:creationId xmlns:a16="http://schemas.microsoft.com/office/drawing/2014/main" id="{ECD53BD5-63EB-C1A5-3F7C-07B7D6D877F1}"/>
              </a:ext>
            </a:extLst>
          </p:cNvPr>
          <p:cNvSpPr>
            <a:spLocks noChangeAspect="1"/>
          </p:cNvSpPr>
          <p:nvPr/>
        </p:nvSpPr>
        <p:spPr>
          <a:xfrm rot="256943">
            <a:off x="7641367" y="4376493"/>
            <a:ext cx="257940" cy="1454513"/>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8DA66170-1EE1-ADF0-FBF5-8AD34B558D20}"/>
              </a:ext>
            </a:extLst>
          </p:cNvPr>
          <p:cNvSpPr txBox="1"/>
          <p:nvPr/>
        </p:nvSpPr>
        <p:spPr>
          <a:xfrm>
            <a:off x="6674341" y="4560893"/>
            <a:ext cx="1278912" cy="261610"/>
          </a:xfrm>
          <a:prstGeom prst="rect">
            <a:avLst/>
          </a:prstGeom>
          <a:noFill/>
        </p:spPr>
        <p:txBody>
          <a:bodyPr wrap="square" rtlCol="0">
            <a:spAutoFit/>
          </a:bodyPr>
          <a:lstStyle/>
          <a:p>
            <a:r>
              <a:rPr kumimoji="1" lang="ja-JP" altLang="en-US" sz="1100" b="1" dirty="0"/>
              <a:t>長町商店街エリア</a:t>
            </a:r>
          </a:p>
        </p:txBody>
      </p:sp>
      <p:sp>
        <p:nvSpPr>
          <p:cNvPr id="63" name="楕円 62">
            <a:extLst>
              <a:ext uri="{FF2B5EF4-FFF2-40B4-BE49-F238E27FC236}">
                <a16:creationId xmlns:a16="http://schemas.microsoft.com/office/drawing/2014/main" id="{28DFBB5B-2292-43B7-B312-D7E2E8B631B3}"/>
              </a:ext>
            </a:extLst>
          </p:cNvPr>
          <p:cNvSpPr>
            <a:spLocks noChangeAspect="1"/>
          </p:cNvSpPr>
          <p:nvPr/>
        </p:nvSpPr>
        <p:spPr>
          <a:xfrm>
            <a:off x="7855941" y="4457159"/>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4" name="楕円 63">
            <a:extLst>
              <a:ext uri="{FF2B5EF4-FFF2-40B4-BE49-F238E27FC236}">
                <a16:creationId xmlns:a16="http://schemas.microsoft.com/office/drawing/2014/main" id="{E5A3A037-FB58-5F41-D158-4A8A343CC9C7}"/>
              </a:ext>
            </a:extLst>
          </p:cNvPr>
          <p:cNvSpPr>
            <a:spLocks noChangeAspect="1"/>
          </p:cNvSpPr>
          <p:nvPr/>
        </p:nvSpPr>
        <p:spPr>
          <a:xfrm>
            <a:off x="7750798" y="5041952"/>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29FC2B47-D63E-F7AB-62E0-8B595123BD36}"/>
              </a:ext>
            </a:extLst>
          </p:cNvPr>
          <p:cNvSpPr>
            <a:spLocks noChangeAspect="1"/>
          </p:cNvSpPr>
          <p:nvPr/>
        </p:nvSpPr>
        <p:spPr>
          <a:xfrm>
            <a:off x="7671902" y="500069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D029F07A-FCAF-71D4-CC4F-43F4CA8842F9}"/>
              </a:ext>
            </a:extLst>
          </p:cNvPr>
          <p:cNvSpPr txBox="1"/>
          <p:nvPr/>
        </p:nvSpPr>
        <p:spPr>
          <a:xfrm>
            <a:off x="7917424" y="4427636"/>
            <a:ext cx="1123618" cy="215444"/>
          </a:xfrm>
          <a:prstGeom prst="rect">
            <a:avLst/>
          </a:prstGeom>
          <a:noFill/>
        </p:spPr>
        <p:txBody>
          <a:bodyPr wrap="square" rtlCol="0">
            <a:spAutoFit/>
          </a:bodyPr>
          <a:lstStyle/>
          <a:p>
            <a:r>
              <a:rPr kumimoji="1" lang="ja-JP" altLang="en-US" sz="800" dirty="0"/>
              <a:t>地下鉄長町一丁目駅</a:t>
            </a:r>
          </a:p>
        </p:txBody>
      </p:sp>
      <p:sp>
        <p:nvSpPr>
          <p:cNvPr id="44" name="テキスト ボックス 43">
            <a:extLst>
              <a:ext uri="{FF2B5EF4-FFF2-40B4-BE49-F238E27FC236}">
                <a16:creationId xmlns:a16="http://schemas.microsoft.com/office/drawing/2014/main" id="{9F727A19-33C9-F36D-7C64-782610E9E458}"/>
              </a:ext>
            </a:extLst>
          </p:cNvPr>
          <p:cNvSpPr txBox="1"/>
          <p:nvPr/>
        </p:nvSpPr>
        <p:spPr>
          <a:xfrm>
            <a:off x="7798793" y="4894040"/>
            <a:ext cx="1024384"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pic>
        <p:nvPicPr>
          <p:cNvPr id="28" name="図 27" descr="マップ&#10;&#10;自動的に生成された説明">
            <a:extLst>
              <a:ext uri="{FF2B5EF4-FFF2-40B4-BE49-F238E27FC236}">
                <a16:creationId xmlns:a16="http://schemas.microsoft.com/office/drawing/2014/main" id="{2DDEC905-4165-01F1-E1DE-78DF23544C78}"/>
              </a:ext>
            </a:extLst>
          </p:cNvPr>
          <p:cNvPicPr>
            <a:picLocks noChangeAspect="1"/>
          </p:cNvPicPr>
          <p:nvPr/>
        </p:nvPicPr>
        <p:blipFill>
          <a:blip r:embed="rId5" cstate="print">
            <a:extLst>
              <a:ext uri="{28A0092B-C50C-407E-A947-70E740481C1C}">
                <a14:useLocalDpi xmlns:a14="http://schemas.microsoft.com/office/drawing/2010/main" val="0"/>
              </a:ext>
            </a:extLst>
          </a:blip>
          <a:srcRect l="6906" t="7433" r="12758" b="6181"/>
          <a:stretch/>
        </p:blipFill>
        <p:spPr>
          <a:xfrm>
            <a:off x="6515977" y="451189"/>
            <a:ext cx="5373085" cy="3209089"/>
          </a:xfrm>
          <a:prstGeom prst="rect">
            <a:avLst/>
          </a:prstGeom>
          <a:ln>
            <a:solidFill>
              <a:schemeClr val="bg1">
                <a:lumMod val="50000"/>
              </a:schemeClr>
            </a:solidFill>
          </a:ln>
        </p:spPr>
      </p:pic>
      <p:sp>
        <p:nvSpPr>
          <p:cNvPr id="12" name="テキスト ボックス 11">
            <a:extLst>
              <a:ext uri="{FF2B5EF4-FFF2-40B4-BE49-F238E27FC236}">
                <a16:creationId xmlns:a16="http://schemas.microsoft.com/office/drawing/2014/main" id="{B4601F54-6018-01B3-ADFF-8AB4F1B8AEE6}"/>
              </a:ext>
            </a:extLst>
          </p:cNvPr>
          <p:cNvSpPr txBox="1"/>
          <p:nvPr/>
        </p:nvSpPr>
        <p:spPr>
          <a:xfrm>
            <a:off x="9417072" y="742487"/>
            <a:ext cx="1023731" cy="246221"/>
          </a:xfrm>
          <a:prstGeom prst="rect">
            <a:avLst/>
          </a:prstGeom>
          <a:noFill/>
        </p:spPr>
        <p:txBody>
          <a:bodyPr wrap="square" rtlCol="0">
            <a:spAutoFit/>
          </a:bodyPr>
          <a:lstStyle/>
          <a:p>
            <a:r>
              <a:rPr kumimoji="1" lang="ja-JP" altLang="en-US" sz="1000" dirty="0"/>
              <a:t>仙台駅</a:t>
            </a:r>
          </a:p>
        </p:txBody>
      </p:sp>
      <p:sp>
        <p:nvSpPr>
          <p:cNvPr id="74" name="フリーフォーム 81">
            <a:extLst>
              <a:ext uri="{FF2B5EF4-FFF2-40B4-BE49-F238E27FC236}">
                <a16:creationId xmlns:a16="http://schemas.microsoft.com/office/drawing/2014/main" id="{4EEDFFB9-15F0-A2B4-0D85-B47B0F83469C}"/>
              </a:ext>
            </a:extLst>
          </p:cNvPr>
          <p:cNvSpPr>
            <a:spLocks noChangeAspect="1"/>
          </p:cNvSpPr>
          <p:nvPr/>
        </p:nvSpPr>
        <p:spPr>
          <a:xfrm>
            <a:off x="9169342" y="2221140"/>
            <a:ext cx="1385874" cy="1193772"/>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5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E168A8A5-67D7-580F-6213-1BDA93B4FF70}"/>
              </a:ext>
            </a:extLst>
          </p:cNvPr>
          <p:cNvSpPr txBox="1">
            <a:spLocks/>
          </p:cNvSpPr>
          <p:nvPr/>
        </p:nvSpPr>
        <p:spPr>
          <a:xfrm>
            <a:off x="9475025" y="2295937"/>
            <a:ext cx="1042654" cy="276999"/>
          </a:xfrm>
          <a:prstGeom prst="rect">
            <a:avLst/>
          </a:prstGeom>
          <a:noFill/>
        </p:spPr>
        <p:txBody>
          <a:bodyPr wrap="square" rtlCol="0">
            <a:spAutoFit/>
          </a:bodyPr>
          <a:lstStyle/>
          <a:p>
            <a:r>
              <a:rPr kumimoji="1" lang="ja-JP" altLang="en-US" sz="1200" b="1" dirty="0"/>
              <a:t>長町地区</a:t>
            </a:r>
          </a:p>
        </p:txBody>
      </p:sp>
      <p:sp>
        <p:nvSpPr>
          <p:cNvPr id="17" name="テキスト ボックス 16">
            <a:extLst>
              <a:ext uri="{FF2B5EF4-FFF2-40B4-BE49-F238E27FC236}">
                <a16:creationId xmlns:a16="http://schemas.microsoft.com/office/drawing/2014/main" id="{17E5F376-B9D5-58C0-D76B-06A8BEEB4C7E}"/>
              </a:ext>
            </a:extLst>
          </p:cNvPr>
          <p:cNvSpPr txBox="1">
            <a:spLocks/>
          </p:cNvSpPr>
          <p:nvPr/>
        </p:nvSpPr>
        <p:spPr>
          <a:xfrm>
            <a:off x="10240564" y="2630197"/>
            <a:ext cx="1083512"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sp>
        <p:nvSpPr>
          <p:cNvPr id="75" name="楕円 74">
            <a:extLst>
              <a:ext uri="{FF2B5EF4-FFF2-40B4-BE49-F238E27FC236}">
                <a16:creationId xmlns:a16="http://schemas.microsoft.com/office/drawing/2014/main" id="{5C075FBC-00F3-E372-7A8F-F01B04084598}"/>
              </a:ext>
            </a:extLst>
          </p:cNvPr>
          <p:cNvSpPr>
            <a:spLocks noChangeAspect="1"/>
          </p:cNvSpPr>
          <p:nvPr/>
        </p:nvSpPr>
        <p:spPr>
          <a:xfrm>
            <a:off x="10164127" y="2656315"/>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81131144-C3FD-B1BB-A7FD-EC54CB5D5C60}"/>
              </a:ext>
            </a:extLst>
          </p:cNvPr>
          <p:cNvSpPr>
            <a:spLocks noChangeAspect="1"/>
          </p:cNvSpPr>
          <p:nvPr/>
        </p:nvSpPr>
        <p:spPr>
          <a:xfrm>
            <a:off x="9715505" y="2918937"/>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075E12B6-C4C2-1998-DFD5-126104531069}"/>
              </a:ext>
            </a:extLst>
          </p:cNvPr>
          <p:cNvSpPr txBox="1">
            <a:spLocks/>
          </p:cNvSpPr>
          <p:nvPr/>
        </p:nvSpPr>
        <p:spPr>
          <a:xfrm>
            <a:off x="9387181" y="2969001"/>
            <a:ext cx="1083512" cy="338554"/>
          </a:xfrm>
          <a:prstGeom prst="rect">
            <a:avLst/>
          </a:prstGeom>
          <a:noFill/>
        </p:spPr>
        <p:txBody>
          <a:bodyPr wrap="square" rtlCol="0">
            <a:spAutoFit/>
          </a:bodyPr>
          <a:lstStyle/>
          <a:p>
            <a:r>
              <a:rPr kumimoji="1" lang="ja-JP" altLang="en-US" sz="800" dirty="0"/>
              <a:t>太白区役所</a:t>
            </a:r>
            <a:endParaRPr kumimoji="1" lang="en-US" altLang="ja-JP" sz="800" dirty="0"/>
          </a:p>
          <a:p>
            <a:r>
              <a:rPr kumimoji="1" lang="ja-JP" altLang="en-US" sz="800" dirty="0"/>
              <a:t>地下鉄長町南駅</a:t>
            </a:r>
          </a:p>
        </p:txBody>
      </p:sp>
      <p:sp>
        <p:nvSpPr>
          <p:cNvPr id="88" name="楕円 87">
            <a:extLst>
              <a:ext uri="{FF2B5EF4-FFF2-40B4-BE49-F238E27FC236}">
                <a16:creationId xmlns:a16="http://schemas.microsoft.com/office/drawing/2014/main" id="{16D6B25E-828E-908C-620C-FBB08AFDE808}"/>
              </a:ext>
            </a:extLst>
          </p:cNvPr>
          <p:cNvSpPr>
            <a:spLocks noChangeAspect="1"/>
          </p:cNvSpPr>
          <p:nvPr/>
        </p:nvSpPr>
        <p:spPr>
          <a:xfrm>
            <a:off x="10209844" y="2741514"/>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テキスト ボックス 88">
            <a:extLst>
              <a:ext uri="{FF2B5EF4-FFF2-40B4-BE49-F238E27FC236}">
                <a16:creationId xmlns:a16="http://schemas.microsoft.com/office/drawing/2014/main" id="{77882833-655D-5CF2-3D42-3DAA9A282C57}"/>
              </a:ext>
            </a:extLst>
          </p:cNvPr>
          <p:cNvSpPr txBox="1">
            <a:spLocks/>
          </p:cNvSpPr>
          <p:nvPr/>
        </p:nvSpPr>
        <p:spPr>
          <a:xfrm>
            <a:off x="9409635" y="2543046"/>
            <a:ext cx="984565" cy="338554"/>
          </a:xfrm>
          <a:prstGeom prst="rect">
            <a:avLst/>
          </a:prstGeom>
          <a:noFill/>
        </p:spPr>
        <p:txBody>
          <a:bodyPr wrap="square" rtlCol="0">
            <a:spAutoFit/>
          </a:bodyPr>
          <a:lstStyle/>
          <a:p>
            <a:r>
              <a:rPr kumimoji="1" lang="ja-JP" altLang="en-US" sz="800" dirty="0"/>
              <a:t>文化センター</a:t>
            </a:r>
            <a:endParaRPr kumimoji="1" lang="en-US" altLang="ja-JP" sz="800" dirty="0"/>
          </a:p>
          <a:p>
            <a:r>
              <a:rPr kumimoji="1" lang="ja-JP" altLang="en-US" sz="800" dirty="0"/>
              <a:t>図書館</a:t>
            </a:r>
            <a:endParaRPr kumimoji="1" lang="en-US" altLang="ja-JP" sz="800" dirty="0"/>
          </a:p>
        </p:txBody>
      </p:sp>
      <p:sp>
        <p:nvSpPr>
          <p:cNvPr id="90" name="テキスト ボックス 89">
            <a:extLst>
              <a:ext uri="{FF2B5EF4-FFF2-40B4-BE49-F238E27FC236}">
                <a16:creationId xmlns:a16="http://schemas.microsoft.com/office/drawing/2014/main" id="{FC759E7A-3DEC-0CFD-CD5B-3C4CDEDF1E31}"/>
              </a:ext>
            </a:extLst>
          </p:cNvPr>
          <p:cNvSpPr txBox="1">
            <a:spLocks/>
          </p:cNvSpPr>
          <p:nvPr/>
        </p:nvSpPr>
        <p:spPr>
          <a:xfrm>
            <a:off x="10307118" y="2221140"/>
            <a:ext cx="1435546" cy="215444"/>
          </a:xfrm>
          <a:prstGeom prst="rect">
            <a:avLst/>
          </a:prstGeom>
          <a:noFill/>
        </p:spPr>
        <p:txBody>
          <a:bodyPr wrap="square" rtlCol="0">
            <a:spAutoFit/>
          </a:bodyPr>
          <a:lstStyle/>
          <a:p>
            <a:r>
              <a:rPr kumimoji="1" lang="ja-JP" altLang="en-US" sz="800" dirty="0"/>
              <a:t>地下鉄長町一丁目駅</a:t>
            </a:r>
          </a:p>
        </p:txBody>
      </p:sp>
      <p:sp>
        <p:nvSpPr>
          <p:cNvPr id="91" name="楕円 90">
            <a:extLst>
              <a:ext uri="{FF2B5EF4-FFF2-40B4-BE49-F238E27FC236}">
                <a16:creationId xmlns:a16="http://schemas.microsoft.com/office/drawing/2014/main" id="{BB07B14E-9AA9-DBC3-A854-461C638C2D2B}"/>
              </a:ext>
            </a:extLst>
          </p:cNvPr>
          <p:cNvSpPr>
            <a:spLocks noChangeAspect="1"/>
          </p:cNvSpPr>
          <p:nvPr/>
        </p:nvSpPr>
        <p:spPr>
          <a:xfrm>
            <a:off x="10248161" y="2318104"/>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Rectangle 2">
            <a:extLst>
              <a:ext uri="{FF2B5EF4-FFF2-40B4-BE49-F238E27FC236}">
                <a16:creationId xmlns:a16="http://schemas.microsoft.com/office/drawing/2014/main" id="{38DE32DE-BB4B-7AA9-8E78-826CC312B372}"/>
              </a:ext>
            </a:extLst>
          </p:cNvPr>
          <p:cNvSpPr>
            <a:spLocks noChangeArrowheads="1"/>
          </p:cNvSpPr>
          <p:nvPr/>
        </p:nvSpPr>
        <p:spPr bwMode="auto">
          <a:xfrm>
            <a:off x="6352745" y="6348575"/>
            <a:ext cx="637103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本プランでは、長町一丁目～八丁目、あすと長町一丁目～四丁目、長町南一丁目～四丁目を計上</a:t>
            </a:r>
            <a:endParaRPr lang="en-US" altLang="ja-JP" sz="1000" dirty="0">
              <a:latin typeface="BIZ UDPゴシック" panose="020B0400000000000000" pitchFamily="50" charset="-128"/>
              <a:ea typeface="BIZ UDPゴシック" panose="020B0400000000000000" pitchFamily="50" charset="-128"/>
            </a:endParaRPr>
          </a:p>
        </p:txBody>
      </p:sp>
      <p:sp>
        <p:nvSpPr>
          <p:cNvPr id="54" name="矢印: 左カーブ 53">
            <a:extLst>
              <a:ext uri="{FF2B5EF4-FFF2-40B4-BE49-F238E27FC236}">
                <a16:creationId xmlns:a16="http://schemas.microsoft.com/office/drawing/2014/main" id="{7A56DE67-8EEF-3735-7709-95836D61B25A}"/>
              </a:ext>
            </a:extLst>
          </p:cNvPr>
          <p:cNvSpPr/>
          <p:nvPr/>
        </p:nvSpPr>
        <p:spPr>
          <a:xfrm rot="16781346">
            <a:off x="8704214" y="3237362"/>
            <a:ext cx="532711" cy="1516118"/>
          </a:xfrm>
          <a:prstGeom prst="curvedLeftArrow">
            <a:avLst>
              <a:gd name="adj1" fmla="val 25000"/>
              <a:gd name="adj2" fmla="val 38300"/>
              <a:gd name="adj3" fmla="val 25000"/>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 name="Rectangle 2">
            <a:extLst>
              <a:ext uri="{FF2B5EF4-FFF2-40B4-BE49-F238E27FC236}">
                <a16:creationId xmlns:a16="http://schemas.microsoft.com/office/drawing/2014/main" id="{707A95A3-BBFC-F585-07F9-617D8884F34B}"/>
              </a:ext>
            </a:extLst>
          </p:cNvPr>
          <p:cNvSpPr>
            <a:spLocks noChangeArrowheads="1"/>
          </p:cNvSpPr>
          <p:nvPr/>
        </p:nvSpPr>
        <p:spPr bwMode="auto">
          <a:xfrm>
            <a:off x="10411003" y="3476689"/>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131" name="Rectangle 2">
            <a:extLst>
              <a:ext uri="{FF2B5EF4-FFF2-40B4-BE49-F238E27FC236}">
                <a16:creationId xmlns:a16="http://schemas.microsoft.com/office/drawing/2014/main" id="{DBF9F9E0-C09D-EFF8-7871-10F22A982ED8}"/>
              </a:ext>
            </a:extLst>
          </p:cNvPr>
          <p:cNvSpPr>
            <a:spLocks noChangeArrowheads="1"/>
          </p:cNvSpPr>
          <p:nvPr/>
        </p:nvSpPr>
        <p:spPr bwMode="auto">
          <a:xfrm>
            <a:off x="7521910" y="5981169"/>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133" name="Rectangle 2">
            <a:extLst>
              <a:ext uri="{FF2B5EF4-FFF2-40B4-BE49-F238E27FC236}">
                <a16:creationId xmlns:a16="http://schemas.microsoft.com/office/drawing/2014/main" id="{7CA20202-B248-3D73-FCC6-599F54A1E3C2}"/>
              </a:ext>
            </a:extLst>
          </p:cNvPr>
          <p:cNvSpPr>
            <a:spLocks noChangeArrowheads="1"/>
          </p:cNvSpPr>
          <p:nvPr/>
        </p:nvSpPr>
        <p:spPr bwMode="auto">
          <a:xfrm>
            <a:off x="10264396" y="5971760"/>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pic>
        <p:nvPicPr>
          <p:cNvPr id="95" name="図 94" descr="建物の前の広場&#10;&#10;低い精度で自動的に生成された説明">
            <a:extLst>
              <a:ext uri="{FF2B5EF4-FFF2-40B4-BE49-F238E27FC236}">
                <a16:creationId xmlns:a16="http://schemas.microsoft.com/office/drawing/2014/main" id="{1BD6D4C1-FB1A-621D-2D59-0205B2BC5EDB}"/>
              </a:ext>
            </a:extLst>
          </p:cNvPr>
          <p:cNvPicPr>
            <a:picLocks noChangeAspect="1"/>
          </p:cNvPicPr>
          <p:nvPr/>
        </p:nvPicPr>
        <p:blipFill>
          <a:blip r:embed="rId6" cstate="print">
            <a:extLst>
              <a:ext uri="{28A0092B-C50C-407E-A947-70E740481C1C}">
                <a14:useLocalDpi xmlns:a14="http://schemas.microsoft.com/office/drawing/2010/main" val="0"/>
              </a:ext>
            </a:extLst>
          </a:blip>
          <a:srcRect l="11081" r="14325"/>
          <a:stretch/>
        </p:blipFill>
        <p:spPr>
          <a:xfrm rot="5400000">
            <a:off x="6680928" y="578754"/>
            <a:ext cx="2423396" cy="2436571"/>
          </a:xfrm>
          <a:prstGeom prst="rect">
            <a:avLst/>
          </a:prstGeom>
        </p:spPr>
      </p:pic>
      <p:pic>
        <p:nvPicPr>
          <p:cNvPr id="86" name="図 85">
            <a:extLst>
              <a:ext uri="{FF2B5EF4-FFF2-40B4-BE49-F238E27FC236}">
                <a16:creationId xmlns:a16="http://schemas.microsoft.com/office/drawing/2014/main" id="{4775F706-6F6C-D0D7-C35E-2AA7D72F02B0}"/>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11512412" y="509425"/>
            <a:ext cx="285916" cy="272921"/>
          </a:xfrm>
          <a:prstGeom prst="rect">
            <a:avLst/>
          </a:prstGeom>
        </p:spPr>
      </p:pic>
      <p:pic>
        <p:nvPicPr>
          <p:cNvPr id="109" name="図 108">
            <a:extLst>
              <a:ext uri="{FF2B5EF4-FFF2-40B4-BE49-F238E27FC236}">
                <a16:creationId xmlns:a16="http://schemas.microsoft.com/office/drawing/2014/main" id="{903FCD03-C62D-CC6F-C97D-0901D185818F}"/>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8731112" y="3925725"/>
            <a:ext cx="285916" cy="272921"/>
          </a:xfrm>
          <a:prstGeom prst="rect">
            <a:avLst/>
          </a:prstGeom>
        </p:spPr>
      </p:pic>
      <p:sp>
        <p:nvSpPr>
          <p:cNvPr id="39" name="Rectangle 2">
            <a:extLst>
              <a:ext uri="{FF2B5EF4-FFF2-40B4-BE49-F238E27FC236}">
                <a16:creationId xmlns:a16="http://schemas.microsoft.com/office/drawing/2014/main" id="{017D4A4D-71A3-B4FD-13E1-EC8253827436}"/>
              </a:ext>
            </a:extLst>
          </p:cNvPr>
          <p:cNvSpPr>
            <a:spLocks noChangeArrowheads="1"/>
          </p:cNvSpPr>
          <p:nvPr/>
        </p:nvSpPr>
        <p:spPr bwMode="auto">
          <a:xfrm>
            <a:off x="13386677" y="5491667"/>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47DC994-83C6-4E46-25E6-1DEA569127E0}"/>
              </a:ext>
            </a:extLst>
          </p:cNvPr>
          <p:cNvSpPr txBox="1"/>
          <p:nvPr/>
        </p:nvSpPr>
        <p:spPr>
          <a:xfrm>
            <a:off x="13112607" y="1849557"/>
            <a:ext cx="1514591" cy="261610"/>
          </a:xfrm>
          <a:prstGeom prst="rect">
            <a:avLst/>
          </a:prstGeom>
          <a:noFill/>
        </p:spPr>
        <p:txBody>
          <a:bodyPr wrap="square" rtlCol="0">
            <a:spAutoFit/>
          </a:bodyPr>
          <a:lstStyle/>
          <a:p>
            <a:r>
              <a:rPr kumimoji="1" lang="ja-JP" altLang="en-US" sz="1100" b="1" dirty="0"/>
              <a:t>あすと長町エリア</a:t>
            </a:r>
          </a:p>
        </p:txBody>
      </p:sp>
      <p:sp>
        <p:nvSpPr>
          <p:cNvPr id="23" name="テキスト ボックス 22">
            <a:extLst>
              <a:ext uri="{FF2B5EF4-FFF2-40B4-BE49-F238E27FC236}">
                <a16:creationId xmlns:a16="http://schemas.microsoft.com/office/drawing/2014/main" id="{B2C30E8C-683B-6D4D-1A9B-ED0414E166AF}"/>
              </a:ext>
            </a:extLst>
          </p:cNvPr>
          <p:cNvSpPr txBox="1"/>
          <p:nvPr/>
        </p:nvSpPr>
        <p:spPr>
          <a:xfrm>
            <a:off x="13135921" y="1623799"/>
            <a:ext cx="1150835" cy="261610"/>
          </a:xfrm>
          <a:prstGeom prst="rect">
            <a:avLst/>
          </a:prstGeom>
          <a:noFill/>
        </p:spPr>
        <p:txBody>
          <a:bodyPr wrap="square" rtlCol="0">
            <a:spAutoFit/>
          </a:bodyPr>
          <a:lstStyle/>
          <a:p>
            <a:r>
              <a:rPr kumimoji="1" lang="ja-JP" altLang="en-US" sz="1100" b="1" dirty="0"/>
              <a:t>長町南エリア</a:t>
            </a:r>
          </a:p>
        </p:txBody>
      </p:sp>
      <p:grpSp>
        <p:nvGrpSpPr>
          <p:cNvPr id="45" name="グループ化 44">
            <a:extLst>
              <a:ext uri="{FF2B5EF4-FFF2-40B4-BE49-F238E27FC236}">
                <a16:creationId xmlns:a16="http://schemas.microsoft.com/office/drawing/2014/main" id="{B52C50BE-6A72-A14D-52D1-B9364C4BE062}"/>
              </a:ext>
            </a:extLst>
          </p:cNvPr>
          <p:cNvGrpSpPr/>
          <p:nvPr/>
        </p:nvGrpSpPr>
        <p:grpSpPr>
          <a:xfrm>
            <a:off x="12228082" y="3428642"/>
            <a:ext cx="2711203" cy="3537365"/>
            <a:chOff x="12228082" y="3428642"/>
            <a:chExt cx="2711203" cy="3537365"/>
          </a:xfrm>
        </p:grpSpPr>
        <p:grpSp>
          <p:nvGrpSpPr>
            <p:cNvPr id="43" name="グループ化 42">
              <a:extLst>
                <a:ext uri="{FF2B5EF4-FFF2-40B4-BE49-F238E27FC236}">
                  <a16:creationId xmlns:a16="http://schemas.microsoft.com/office/drawing/2014/main" id="{3C0CA8B8-B267-63DD-EEFF-862A57034544}"/>
                </a:ext>
              </a:extLst>
            </p:cNvPr>
            <p:cNvGrpSpPr>
              <a:grpSpLocks noChangeAspect="1"/>
            </p:cNvGrpSpPr>
            <p:nvPr/>
          </p:nvGrpSpPr>
          <p:grpSpPr>
            <a:xfrm>
              <a:off x="12275552" y="3428642"/>
              <a:ext cx="2551081" cy="3537365"/>
              <a:chOff x="13434685" y="3326714"/>
              <a:chExt cx="1130087" cy="1566995"/>
            </a:xfrm>
          </p:grpSpPr>
          <p:grpSp>
            <p:nvGrpSpPr>
              <p:cNvPr id="10" name="グループ化 9">
                <a:extLst>
                  <a:ext uri="{FF2B5EF4-FFF2-40B4-BE49-F238E27FC236}">
                    <a16:creationId xmlns:a16="http://schemas.microsoft.com/office/drawing/2014/main" id="{06479C8D-6CBE-6B79-FE30-18DD613825CD}"/>
                  </a:ext>
                </a:extLst>
              </p:cNvPr>
              <p:cNvGrpSpPr/>
              <p:nvPr/>
            </p:nvGrpSpPr>
            <p:grpSpPr>
              <a:xfrm>
                <a:off x="13434685" y="3326714"/>
                <a:ext cx="1130087" cy="993547"/>
                <a:chOff x="-2694013" y="596339"/>
                <a:chExt cx="770328" cy="699402"/>
              </a:xfrm>
            </p:grpSpPr>
            <p:pic>
              <p:nvPicPr>
                <p:cNvPr id="11" name="図 10" descr="マップ&#10;&#10;自動的に生成された説明">
                  <a:extLst>
                    <a:ext uri="{FF2B5EF4-FFF2-40B4-BE49-F238E27FC236}">
                      <a16:creationId xmlns:a16="http://schemas.microsoft.com/office/drawing/2014/main" id="{74B2973D-509C-43B2-7C44-B30FC0D92877}"/>
                    </a:ext>
                  </a:extLst>
                </p:cNvPr>
                <p:cNvPicPr>
                  <a:picLocks noChangeAspect="1"/>
                </p:cNvPicPr>
                <p:nvPr/>
              </p:nvPicPr>
              <p:blipFill>
                <a:blip r:embed="rId5" cstate="print">
                  <a:extLst>
                    <a:ext uri="{28A0092B-C50C-407E-A947-70E740481C1C}">
                      <a14:useLocalDpi xmlns:a14="http://schemas.microsoft.com/office/drawing/2010/main" val="0"/>
                    </a:ext>
                  </a:extLst>
                </a:blip>
                <a:srcRect l="56601" t="53851" r="31316" b="26398"/>
                <a:stretch/>
              </p:blipFill>
              <p:spPr>
                <a:xfrm>
                  <a:off x="-2694013" y="596339"/>
                  <a:ext cx="770328" cy="699402"/>
                </a:xfrm>
                <a:prstGeom prst="rect">
                  <a:avLst/>
                </a:prstGeom>
                <a:ln w="19050">
                  <a:solidFill>
                    <a:schemeClr val="bg1">
                      <a:lumMod val="50000"/>
                    </a:schemeClr>
                  </a:solidFill>
                  <a:prstDash val="dash"/>
                </a:ln>
              </p:spPr>
            </p:pic>
            <p:sp>
              <p:nvSpPr>
                <p:cNvPr id="13" name="フリーフォーム 74">
                  <a:extLst>
                    <a:ext uri="{FF2B5EF4-FFF2-40B4-BE49-F238E27FC236}">
                      <a16:creationId xmlns:a16="http://schemas.microsoft.com/office/drawing/2014/main" id="{507BA727-DC59-BF28-9B62-72BAA798BC15}"/>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5" name="フリーフォーム 36">
                <a:extLst>
                  <a:ext uri="{FF2B5EF4-FFF2-40B4-BE49-F238E27FC236}">
                    <a16:creationId xmlns:a16="http://schemas.microsoft.com/office/drawing/2014/main" id="{0371EE39-2313-4C63-3CA6-42874E9C5AA9}"/>
                  </a:ext>
                </a:extLst>
              </p:cNvPr>
              <p:cNvSpPr>
                <a:spLocks noChangeAspect="1"/>
              </p:cNvSpPr>
              <p:nvPr/>
            </p:nvSpPr>
            <p:spPr>
              <a:xfrm rot="256943">
                <a:off x="13867158" y="3424553"/>
                <a:ext cx="257940" cy="1454511"/>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3810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楕円 26">
                <a:extLst>
                  <a:ext uri="{FF2B5EF4-FFF2-40B4-BE49-F238E27FC236}">
                    <a16:creationId xmlns:a16="http://schemas.microsoft.com/office/drawing/2014/main" id="{CCB412E0-9B51-D6D6-B783-E9EABF3BE67B}"/>
                  </a:ext>
                </a:extLst>
              </p:cNvPr>
              <p:cNvSpPr>
                <a:spLocks noChangeAspect="1"/>
              </p:cNvSpPr>
              <p:nvPr/>
            </p:nvSpPr>
            <p:spPr>
              <a:xfrm>
                <a:off x="14081737" y="3505219"/>
                <a:ext cx="66331" cy="6681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50000"/>
                    </a:schemeClr>
                  </a:solidFill>
                </a:endParaRPr>
              </a:p>
            </p:txBody>
          </p:sp>
          <p:sp>
            <p:nvSpPr>
              <p:cNvPr id="30" name="楕円 29">
                <a:extLst>
                  <a:ext uri="{FF2B5EF4-FFF2-40B4-BE49-F238E27FC236}">
                    <a16:creationId xmlns:a16="http://schemas.microsoft.com/office/drawing/2014/main" id="{C4B4E7D7-C16D-1BB8-CAA0-7C081685B10B}"/>
                  </a:ext>
                </a:extLst>
              </p:cNvPr>
              <p:cNvSpPr>
                <a:spLocks noChangeAspect="1"/>
              </p:cNvSpPr>
              <p:nvPr/>
            </p:nvSpPr>
            <p:spPr>
              <a:xfrm>
                <a:off x="13948672" y="4113719"/>
                <a:ext cx="66331" cy="6681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50000"/>
                    </a:schemeClr>
                  </a:solidFill>
                </a:endParaRPr>
              </a:p>
            </p:txBody>
          </p:sp>
          <p:sp>
            <p:nvSpPr>
              <p:cNvPr id="31" name="楕円 30">
                <a:extLst>
                  <a:ext uri="{FF2B5EF4-FFF2-40B4-BE49-F238E27FC236}">
                    <a16:creationId xmlns:a16="http://schemas.microsoft.com/office/drawing/2014/main" id="{A2347213-9996-3621-2FA4-FEA9D54F3C22}"/>
                  </a:ext>
                </a:extLst>
              </p:cNvPr>
              <p:cNvSpPr>
                <a:spLocks noChangeAspect="1"/>
              </p:cNvSpPr>
              <p:nvPr/>
            </p:nvSpPr>
            <p:spPr>
              <a:xfrm>
                <a:off x="13794168" y="4826892"/>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046E2990-5F46-7235-80FA-AF6009461E87}"/>
                  </a:ext>
                </a:extLst>
              </p:cNvPr>
              <p:cNvSpPr>
                <a:spLocks noChangeAspect="1"/>
              </p:cNvSpPr>
              <p:nvPr/>
            </p:nvSpPr>
            <p:spPr>
              <a:xfrm>
                <a:off x="13915507" y="4035162"/>
                <a:ext cx="66331" cy="6681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lumMod val="50000"/>
                    </a:schemeClr>
                  </a:solidFill>
                </a:endParaRPr>
              </a:p>
            </p:txBody>
          </p:sp>
        </p:grpSp>
        <p:sp>
          <p:nvSpPr>
            <p:cNvPr id="22" name="テキスト ボックス 21">
              <a:extLst>
                <a:ext uri="{FF2B5EF4-FFF2-40B4-BE49-F238E27FC236}">
                  <a16:creationId xmlns:a16="http://schemas.microsoft.com/office/drawing/2014/main" id="{44144EBF-7E30-120E-E368-788D72F9424D}"/>
                </a:ext>
              </a:extLst>
            </p:cNvPr>
            <p:cNvSpPr txBox="1"/>
            <p:nvPr/>
          </p:nvSpPr>
          <p:spPr>
            <a:xfrm>
              <a:off x="13120056" y="4993249"/>
              <a:ext cx="307777" cy="1876584"/>
            </a:xfrm>
            <a:prstGeom prst="rect">
              <a:avLst/>
            </a:prstGeom>
            <a:noFill/>
          </p:spPr>
          <p:txBody>
            <a:bodyPr vert="eaVert" wrap="square" rtlCol="0">
              <a:spAutoFit/>
            </a:bodyPr>
            <a:lstStyle/>
            <a:p>
              <a:r>
                <a:rPr kumimoji="1" lang="ja-JP" altLang="en-US" sz="800" dirty="0"/>
                <a:t>旧国道４号</a:t>
              </a:r>
            </a:p>
          </p:txBody>
        </p:sp>
        <p:sp>
          <p:nvSpPr>
            <p:cNvPr id="26" name="テキスト ボックス 25">
              <a:extLst>
                <a:ext uri="{FF2B5EF4-FFF2-40B4-BE49-F238E27FC236}">
                  <a16:creationId xmlns:a16="http://schemas.microsoft.com/office/drawing/2014/main" id="{8094B42F-426E-3403-3AC9-B02133AC773E}"/>
                </a:ext>
              </a:extLst>
            </p:cNvPr>
            <p:cNvSpPr txBox="1"/>
            <p:nvPr/>
          </p:nvSpPr>
          <p:spPr>
            <a:xfrm>
              <a:off x="12228082" y="4604209"/>
              <a:ext cx="1278912" cy="261610"/>
            </a:xfrm>
            <a:prstGeom prst="rect">
              <a:avLst/>
            </a:prstGeom>
            <a:noFill/>
          </p:spPr>
          <p:txBody>
            <a:bodyPr wrap="square" rtlCol="0">
              <a:spAutoFit/>
            </a:bodyPr>
            <a:lstStyle/>
            <a:p>
              <a:r>
                <a:rPr kumimoji="1" lang="ja-JP" altLang="en-US" sz="1100" b="1" dirty="0"/>
                <a:t>長町商店街エリア</a:t>
              </a:r>
            </a:p>
          </p:txBody>
        </p:sp>
        <p:sp>
          <p:nvSpPr>
            <p:cNvPr id="36" name="テキスト ボックス 35">
              <a:extLst>
                <a:ext uri="{FF2B5EF4-FFF2-40B4-BE49-F238E27FC236}">
                  <a16:creationId xmlns:a16="http://schemas.microsoft.com/office/drawing/2014/main" id="{7B61087A-DF1E-4C87-81B6-CB4BE69B179F}"/>
                </a:ext>
              </a:extLst>
            </p:cNvPr>
            <p:cNvSpPr txBox="1"/>
            <p:nvPr/>
          </p:nvSpPr>
          <p:spPr>
            <a:xfrm>
              <a:off x="13815667" y="3943962"/>
              <a:ext cx="1123618" cy="215444"/>
            </a:xfrm>
            <a:prstGeom prst="rect">
              <a:avLst/>
            </a:prstGeom>
            <a:noFill/>
          </p:spPr>
          <p:txBody>
            <a:bodyPr wrap="square" rtlCol="0">
              <a:spAutoFit/>
            </a:bodyPr>
            <a:lstStyle/>
            <a:p>
              <a:r>
                <a:rPr kumimoji="1" lang="ja-JP" altLang="en-US" sz="800" dirty="0"/>
                <a:t>地下鉄長町一丁目駅</a:t>
              </a:r>
            </a:p>
          </p:txBody>
        </p:sp>
        <p:sp>
          <p:nvSpPr>
            <p:cNvPr id="37" name="テキスト ボックス 36">
              <a:extLst>
                <a:ext uri="{FF2B5EF4-FFF2-40B4-BE49-F238E27FC236}">
                  <a16:creationId xmlns:a16="http://schemas.microsoft.com/office/drawing/2014/main" id="{31DDE831-0359-D434-09CE-56C115545C9C}"/>
                </a:ext>
              </a:extLst>
            </p:cNvPr>
            <p:cNvSpPr txBox="1"/>
            <p:nvPr/>
          </p:nvSpPr>
          <p:spPr>
            <a:xfrm>
              <a:off x="13558951" y="5153113"/>
              <a:ext cx="1024384"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pic>
          <p:nvPicPr>
            <p:cNvPr id="41" name="図 40">
              <a:extLst>
                <a:ext uri="{FF2B5EF4-FFF2-40B4-BE49-F238E27FC236}">
                  <a16:creationId xmlns:a16="http://schemas.microsoft.com/office/drawing/2014/main" id="{99991820-13D6-1232-7AB2-70967CB13F6B}"/>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14560446" y="3440514"/>
              <a:ext cx="285916" cy="272921"/>
            </a:xfrm>
            <a:prstGeom prst="rect">
              <a:avLst/>
            </a:prstGeom>
          </p:spPr>
        </p:pic>
      </p:grpSp>
      <p:sp>
        <p:nvSpPr>
          <p:cNvPr id="2" name="テキスト ボックス 1">
            <a:extLst>
              <a:ext uri="{FF2B5EF4-FFF2-40B4-BE49-F238E27FC236}">
                <a16:creationId xmlns:a16="http://schemas.microsoft.com/office/drawing/2014/main" id="{4B8B1DE8-AE5E-222D-556A-582C7F3C19F8}"/>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１</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72608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7CC7C-D260-F179-AB9D-F8E49D551C85}"/>
            </a:ext>
          </a:extLst>
        </p:cNvPr>
        <p:cNvGrpSpPr/>
        <p:nvPr/>
      </p:nvGrpSpPr>
      <p:grpSpPr>
        <a:xfrm>
          <a:off x="0" y="0"/>
          <a:ext cx="0" cy="0"/>
          <a:chOff x="0" y="0"/>
          <a:chExt cx="0" cy="0"/>
        </a:xfrm>
      </p:grpSpPr>
      <p:sp>
        <p:nvSpPr>
          <p:cNvPr id="29" name="四角形: 角を丸くする 28">
            <a:extLst>
              <a:ext uri="{FF2B5EF4-FFF2-40B4-BE49-F238E27FC236}">
                <a16:creationId xmlns:a16="http://schemas.microsoft.com/office/drawing/2014/main" id="{48948D54-5830-4F65-8F8A-E491BC6EF193}"/>
              </a:ext>
            </a:extLst>
          </p:cNvPr>
          <p:cNvSpPr/>
          <p:nvPr/>
        </p:nvSpPr>
        <p:spPr>
          <a:xfrm>
            <a:off x="4639486" y="4038693"/>
            <a:ext cx="2634791" cy="2383007"/>
          </a:xfrm>
          <a:prstGeom prst="roundRect">
            <a:avLst/>
          </a:prstGeom>
          <a:solidFill>
            <a:schemeClr val="accent4">
              <a:lumMod val="60000"/>
              <a:lumOff val="40000"/>
            </a:schemeClr>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四角形: 角を丸くする 86">
            <a:extLst>
              <a:ext uri="{FF2B5EF4-FFF2-40B4-BE49-F238E27FC236}">
                <a16:creationId xmlns:a16="http://schemas.microsoft.com/office/drawing/2014/main" id="{9E0420E4-4FB5-A8D7-AFCC-46870BD7EA6C}"/>
              </a:ext>
            </a:extLst>
          </p:cNvPr>
          <p:cNvSpPr/>
          <p:nvPr/>
        </p:nvSpPr>
        <p:spPr>
          <a:xfrm>
            <a:off x="8781152" y="3919853"/>
            <a:ext cx="3125629" cy="2526993"/>
          </a:xfrm>
          <a:prstGeom prst="roundRect">
            <a:avLst/>
          </a:prstGeom>
          <a:solidFill>
            <a:schemeClr val="accent4"/>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CFB86B90-B460-B169-D067-6C01CA91115D}"/>
              </a:ext>
            </a:extLst>
          </p:cNvPr>
          <p:cNvSpPr/>
          <p:nvPr/>
        </p:nvSpPr>
        <p:spPr>
          <a:xfrm>
            <a:off x="872251" y="4321298"/>
            <a:ext cx="2214140" cy="2097482"/>
          </a:xfrm>
          <a:prstGeom prst="roundRect">
            <a:avLst/>
          </a:prstGeom>
          <a:solidFill>
            <a:schemeClr val="accent4">
              <a:lumMod val="40000"/>
              <a:lumOff val="60000"/>
            </a:schemeClr>
          </a:solidFill>
          <a:ln w="38100">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8" name="図 137">
            <a:extLst>
              <a:ext uri="{FF2B5EF4-FFF2-40B4-BE49-F238E27FC236}">
                <a16:creationId xmlns:a16="http://schemas.microsoft.com/office/drawing/2014/main" id="{6446A85D-3A35-3341-7884-87AC54E2CBCC}"/>
              </a:ext>
            </a:extLst>
          </p:cNvPr>
          <p:cNvPicPr>
            <a:picLocks/>
          </p:cNvPicPr>
          <p:nvPr/>
        </p:nvPicPr>
        <p:blipFill>
          <a:blip r:embed="rId3"/>
          <a:stretch>
            <a:fillRect/>
          </a:stretch>
        </p:blipFill>
        <p:spPr>
          <a:xfrm>
            <a:off x="15051937" y="3424868"/>
            <a:ext cx="2484000" cy="2232000"/>
          </a:xfrm>
          <a:prstGeom prst="rect">
            <a:avLst/>
          </a:prstGeom>
          <a:ln w="15875">
            <a:solidFill>
              <a:schemeClr val="tx1"/>
            </a:solidFill>
            <a:prstDash val="lgDash"/>
          </a:ln>
        </p:spPr>
      </p:pic>
      <p:sp>
        <p:nvSpPr>
          <p:cNvPr id="14" name="テキスト ボックス 13">
            <a:extLst>
              <a:ext uri="{FF2B5EF4-FFF2-40B4-BE49-F238E27FC236}">
                <a16:creationId xmlns:a16="http://schemas.microsoft.com/office/drawing/2014/main" id="{39EB63B5-5FD0-DEEF-4B05-DBBF36917E2A}"/>
              </a:ext>
            </a:extLst>
          </p:cNvPr>
          <p:cNvSpPr txBox="1"/>
          <p:nvPr/>
        </p:nvSpPr>
        <p:spPr>
          <a:xfrm>
            <a:off x="0" y="5431"/>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はじめに</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4" name="Rectangle 2">
            <a:extLst>
              <a:ext uri="{FF2B5EF4-FFF2-40B4-BE49-F238E27FC236}">
                <a16:creationId xmlns:a16="http://schemas.microsoft.com/office/drawing/2014/main" id="{FD6A0E67-1918-3AEC-2C1A-3F5C90546C37}"/>
              </a:ext>
            </a:extLst>
          </p:cNvPr>
          <p:cNvSpPr>
            <a:spLocks noChangeArrowheads="1"/>
          </p:cNvSpPr>
          <p:nvPr/>
        </p:nvSpPr>
        <p:spPr bwMode="auto">
          <a:xfrm>
            <a:off x="-138935" y="194946"/>
            <a:ext cx="12191999" cy="2846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565150" indent="-285750" algn="just">
              <a:buFont typeface="Arial" panose="020B0604020202020204" pitchFamily="34" charset="0"/>
              <a:buChar char="•"/>
            </a:pP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このような状況を受け、長町地区全体の更なる発展のためには長町商店街エリアの活性化が重要との共通認識の下、</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地域と</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行政が連携し、</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2023</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から</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における</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歩いて楽しい街並みづくり</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の取組みが始められました。</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月には、</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地域での議論をベースとした</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長町・歩いて楽しい街並みの将来像（ビジョン）（以下「将来ビジョン」という。）</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が市により策定され、</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2024</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年６月からは</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将来ビジョンの具体化に向け、官民が連携して検討を進める長町・歩いて楽しい街並みづくり検討会</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（以下「検討会」という。）が発足し</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様々な</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議論</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やそれを</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踏まえた社会実験による検証等を行いながら取組みを進めてきました。</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この</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長町・街並みづくり</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プラン</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2026</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（以下「</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本プラン</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」という。）は</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、これまでの検討を踏まえ、長町商店街エリアにおける目指す</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街並みの</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姿</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、街並みづくりの基本的な方針や</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具体的な</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取組み</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を整理した</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ものです。</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buFont typeface="Arial" panose="020B0604020202020204" pitchFamily="34" charset="0"/>
              <a:buChar char="•"/>
            </a:pP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今後、本</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プラン</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に基づき、</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古くからの長町の良さ、多様性を受容してきた歴史や風土を大切にしながら、</a:t>
            </a:r>
            <a:r>
              <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社会環境の変化等にも柔軟に対応しつつ、官民が連携し、できることから取組みを進めて</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いきます。</a:t>
            </a: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9" name="Rectangle 2">
            <a:extLst>
              <a:ext uri="{FF2B5EF4-FFF2-40B4-BE49-F238E27FC236}">
                <a16:creationId xmlns:a16="http://schemas.microsoft.com/office/drawing/2014/main" id="{A8700098-0137-F70C-FDD2-7CDA10DB0C11}"/>
              </a:ext>
            </a:extLst>
          </p:cNvPr>
          <p:cNvSpPr>
            <a:spLocks noChangeArrowheads="1"/>
          </p:cNvSpPr>
          <p:nvPr/>
        </p:nvSpPr>
        <p:spPr bwMode="auto">
          <a:xfrm>
            <a:off x="13386677" y="5491667"/>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BF8093E7-96AF-C08E-F4BD-E470502FEC6C}"/>
              </a:ext>
            </a:extLst>
          </p:cNvPr>
          <p:cNvSpPr txBox="1"/>
          <p:nvPr/>
        </p:nvSpPr>
        <p:spPr>
          <a:xfrm>
            <a:off x="13112607" y="1849557"/>
            <a:ext cx="1514591" cy="261610"/>
          </a:xfrm>
          <a:prstGeom prst="rect">
            <a:avLst/>
          </a:prstGeom>
          <a:noFill/>
        </p:spPr>
        <p:txBody>
          <a:bodyPr wrap="square" rtlCol="0">
            <a:spAutoFit/>
          </a:bodyPr>
          <a:lstStyle/>
          <a:p>
            <a:r>
              <a:rPr kumimoji="1" lang="ja-JP" altLang="en-US" sz="1100" b="1" dirty="0"/>
              <a:t>あすと長町エリア</a:t>
            </a:r>
          </a:p>
        </p:txBody>
      </p:sp>
      <p:sp>
        <p:nvSpPr>
          <p:cNvPr id="23" name="テキスト ボックス 22">
            <a:extLst>
              <a:ext uri="{FF2B5EF4-FFF2-40B4-BE49-F238E27FC236}">
                <a16:creationId xmlns:a16="http://schemas.microsoft.com/office/drawing/2014/main" id="{0FC98D92-9D2F-4AC3-53C6-16934E946170}"/>
              </a:ext>
            </a:extLst>
          </p:cNvPr>
          <p:cNvSpPr txBox="1"/>
          <p:nvPr/>
        </p:nvSpPr>
        <p:spPr>
          <a:xfrm>
            <a:off x="13135921" y="1623799"/>
            <a:ext cx="1150835" cy="261610"/>
          </a:xfrm>
          <a:prstGeom prst="rect">
            <a:avLst/>
          </a:prstGeom>
          <a:noFill/>
        </p:spPr>
        <p:txBody>
          <a:bodyPr wrap="square" rtlCol="0">
            <a:spAutoFit/>
          </a:bodyPr>
          <a:lstStyle/>
          <a:p>
            <a:r>
              <a:rPr kumimoji="1" lang="ja-JP" altLang="en-US" sz="1100" b="1" dirty="0"/>
              <a:t>長町南エリア</a:t>
            </a:r>
          </a:p>
        </p:txBody>
      </p:sp>
      <p:grpSp>
        <p:nvGrpSpPr>
          <p:cNvPr id="45" name="グループ化 44">
            <a:extLst>
              <a:ext uri="{FF2B5EF4-FFF2-40B4-BE49-F238E27FC236}">
                <a16:creationId xmlns:a16="http://schemas.microsoft.com/office/drawing/2014/main" id="{D7A571D9-BEAB-A561-55C8-5AA6ACB50384}"/>
              </a:ext>
            </a:extLst>
          </p:cNvPr>
          <p:cNvGrpSpPr/>
          <p:nvPr/>
        </p:nvGrpSpPr>
        <p:grpSpPr>
          <a:xfrm>
            <a:off x="12228082" y="3428641"/>
            <a:ext cx="2711203" cy="3560327"/>
            <a:chOff x="12228082" y="3428641"/>
            <a:chExt cx="2711203" cy="3560327"/>
          </a:xfrm>
        </p:grpSpPr>
        <p:grpSp>
          <p:nvGrpSpPr>
            <p:cNvPr id="43" name="グループ化 42">
              <a:extLst>
                <a:ext uri="{FF2B5EF4-FFF2-40B4-BE49-F238E27FC236}">
                  <a16:creationId xmlns:a16="http://schemas.microsoft.com/office/drawing/2014/main" id="{E8E00128-47D4-BAAC-5D40-763D458F4044}"/>
                </a:ext>
              </a:extLst>
            </p:cNvPr>
            <p:cNvGrpSpPr>
              <a:grpSpLocks noChangeAspect="1"/>
            </p:cNvGrpSpPr>
            <p:nvPr/>
          </p:nvGrpSpPr>
          <p:grpSpPr>
            <a:xfrm>
              <a:off x="12275552" y="3428641"/>
              <a:ext cx="2551081" cy="3537368"/>
              <a:chOff x="13434685" y="3326713"/>
              <a:chExt cx="1130087" cy="1566996"/>
            </a:xfrm>
          </p:grpSpPr>
          <p:grpSp>
            <p:nvGrpSpPr>
              <p:cNvPr id="10" name="グループ化 9">
                <a:extLst>
                  <a:ext uri="{FF2B5EF4-FFF2-40B4-BE49-F238E27FC236}">
                    <a16:creationId xmlns:a16="http://schemas.microsoft.com/office/drawing/2014/main" id="{653FECF8-2527-ACE2-B064-C98BC3635DAE}"/>
                  </a:ext>
                </a:extLst>
              </p:cNvPr>
              <p:cNvGrpSpPr/>
              <p:nvPr/>
            </p:nvGrpSpPr>
            <p:grpSpPr>
              <a:xfrm>
                <a:off x="13434685" y="3326713"/>
                <a:ext cx="1130087" cy="993547"/>
                <a:chOff x="-2694013" y="596338"/>
                <a:chExt cx="770328" cy="699402"/>
              </a:xfrm>
            </p:grpSpPr>
            <p:pic>
              <p:nvPicPr>
                <p:cNvPr id="11" name="図 10" descr="マップ&#10;&#10;自動的に生成された説明">
                  <a:extLst>
                    <a:ext uri="{FF2B5EF4-FFF2-40B4-BE49-F238E27FC236}">
                      <a16:creationId xmlns:a16="http://schemas.microsoft.com/office/drawing/2014/main" id="{9246253B-3CB0-B5DE-B495-80EE0082A9BB}"/>
                    </a:ext>
                  </a:extLst>
                </p:cNvPr>
                <p:cNvPicPr>
                  <a:picLocks noChangeAspect="1"/>
                </p:cNvPicPr>
                <p:nvPr/>
              </p:nvPicPr>
              <p:blipFill>
                <a:blip r:embed="rId4" cstate="print">
                  <a:extLst>
                    <a:ext uri="{28A0092B-C50C-407E-A947-70E740481C1C}">
                      <a14:useLocalDpi xmlns:a14="http://schemas.microsoft.com/office/drawing/2010/main" val="0"/>
                    </a:ext>
                  </a:extLst>
                </a:blip>
                <a:srcRect l="56601" t="53851" r="31316" b="26398"/>
                <a:stretch/>
              </p:blipFill>
              <p:spPr>
                <a:xfrm>
                  <a:off x="-2694013" y="596338"/>
                  <a:ext cx="770328" cy="699402"/>
                </a:xfrm>
                <a:prstGeom prst="rect">
                  <a:avLst/>
                </a:prstGeom>
                <a:ln w="19050">
                  <a:solidFill>
                    <a:schemeClr val="bg1">
                      <a:lumMod val="50000"/>
                    </a:schemeClr>
                  </a:solidFill>
                  <a:prstDash val="dash"/>
                </a:ln>
              </p:spPr>
            </p:pic>
            <p:sp>
              <p:nvSpPr>
                <p:cNvPr id="13" name="フリーフォーム 74">
                  <a:extLst>
                    <a:ext uri="{FF2B5EF4-FFF2-40B4-BE49-F238E27FC236}">
                      <a16:creationId xmlns:a16="http://schemas.microsoft.com/office/drawing/2014/main" id="{00D4E07D-D5BD-CAC3-AE26-2182B60E5243}"/>
                    </a:ext>
                  </a:extLst>
                </p:cNvPr>
                <p:cNvSpPr>
                  <a:spLocks noChangeAspect="1"/>
                </p:cNvSpPr>
                <p:nvPr/>
              </p:nvSpPr>
              <p:spPr>
                <a:xfrm rot="312780">
                  <a:off x="-2385380" y="671861"/>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rgbClr val="FF9966">
                    <a:alpha val="50000"/>
                  </a:srgbClr>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5" name="フリーフォーム 36">
                <a:extLst>
                  <a:ext uri="{FF2B5EF4-FFF2-40B4-BE49-F238E27FC236}">
                    <a16:creationId xmlns:a16="http://schemas.microsoft.com/office/drawing/2014/main" id="{7FFB0698-B39A-4BEB-713B-C17A57B74784}"/>
                  </a:ext>
                </a:extLst>
              </p:cNvPr>
              <p:cNvSpPr>
                <a:spLocks noChangeAspect="1"/>
              </p:cNvSpPr>
              <p:nvPr/>
            </p:nvSpPr>
            <p:spPr>
              <a:xfrm rot="256943">
                <a:off x="13867158" y="3424553"/>
                <a:ext cx="257940" cy="1454511"/>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3810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楕円 26">
                <a:extLst>
                  <a:ext uri="{FF2B5EF4-FFF2-40B4-BE49-F238E27FC236}">
                    <a16:creationId xmlns:a16="http://schemas.microsoft.com/office/drawing/2014/main" id="{1CB7B6E3-3FB3-37BE-31C7-E77DEE42EEE8}"/>
                  </a:ext>
                </a:extLst>
              </p:cNvPr>
              <p:cNvSpPr>
                <a:spLocks noChangeAspect="1"/>
              </p:cNvSpPr>
              <p:nvPr/>
            </p:nvSpPr>
            <p:spPr>
              <a:xfrm>
                <a:off x="14081737" y="3505219"/>
                <a:ext cx="66331" cy="66817"/>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楕円 29">
                <a:extLst>
                  <a:ext uri="{FF2B5EF4-FFF2-40B4-BE49-F238E27FC236}">
                    <a16:creationId xmlns:a16="http://schemas.microsoft.com/office/drawing/2014/main" id="{E214567E-A692-71CE-6233-CE8F66A07908}"/>
                  </a:ext>
                </a:extLst>
              </p:cNvPr>
              <p:cNvSpPr>
                <a:spLocks noChangeAspect="1"/>
              </p:cNvSpPr>
              <p:nvPr/>
            </p:nvSpPr>
            <p:spPr>
              <a:xfrm>
                <a:off x="14009160" y="3958653"/>
                <a:ext cx="66331" cy="66817"/>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楕円 30">
                <a:extLst>
                  <a:ext uri="{FF2B5EF4-FFF2-40B4-BE49-F238E27FC236}">
                    <a16:creationId xmlns:a16="http://schemas.microsoft.com/office/drawing/2014/main" id="{08DFCFB3-E754-704C-C0DC-28228671EA7A}"/>
                  </a:ext>
                </a:extLst>
              </p:cNvPr>
              <p:cNvSpPr>
                <a:spLocks noChangeAspect="1"/>
              </p:cNvSpPr>
              <p:nvPr/>
            </p:nvSpPr>
            <p:spPr>
              <a:xfrm>
                <a:off x="13794168" y="4826892"/>
                <a:ext cx="66331" cy="668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D16B166B-026C-DC4F-DF21-E88F4CF60020}"/>
                  </a:ext>
                </a:extLst>
              </p:cNvPr>
              <p:cNvSpPr>
                <a:spLocks noChangeAspect="1"/>
              </p:cNvSpPr>
              <p:nvPr/>
            </p:nvSpPr>
            <p:spPr>
              <a:xfrm>
                <a:off x="13966782" y="3870710"/>
                <a:ext cx="66331" cy="66817"/>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3D586954-CA21-C3EF-8A2E-D2A81138CB37}"/>
                </a:ext>
              </a:extLst>
            </p:cNvPr>
            <p:cNvSpPr txBox="1"/>
            <p:nvPr/>
          </p:nvSpPr>
          <p:spPr>
            <a:xfrm>
              <a:off x="13110318" y="5112384"/>
              <a:ext cx="307777" cy="1876584"/>
            </a:xfrm>
            <a:prstGeom prst="rect">
              <a:avLst/>
            </a:prstGeom>
            <a:noFill/>
          </p:spPr>
          <p:txBody>
            <a:bodyPr vert="eaVert" wrap="square" rtlCol="0">
              <a:spAutoFit/>
            </a:bodyPr>
            <a:lstStyle/>
            <a:p>
              <a:r>
                <a:rPr kumimoji="1" lang="ja-JP" altLang="en-US" sz="800" dirty="0"/>
                <a:t>旧国道４号</a:t>
              </a:r>
            </a:p>
          </p:txBody>
        </p:sp>
        <p:sp>
          <p:nvSpPr>
            <p:cNvPr id="26" name="テキスト ボックス 25">
              <a:extLst>
                <a:ext uri="{FF2B5EF4-FFF2-40B4-BE49-F238E27FC236}">
                  <a16:creationId xmlns:a16="http://schemas.microsoft.com/office/drawing/2014/main" id="{405B4D30-EADB-52AB-4CCB-FC60C12ACA42}"/>
                </a:ext>
              </a:extLst>
            </p:cNvPr>
            <p:cNvSpPr txBox="1"/>
            <p:nvPr/>
          </p:nvSpPr>
          <p:spPr>
            <a:xfrm>
              <a:off x="12228082" y="4604209"/>
              <a:ext cx="1278912" cy="261610"/>
            </a:xfrm>
            <a:prstGeom prst="rect">
              <a:avLst/>
            </a:prstGeom>
            <a:noFill/>
          </p:spPr>
          <p:txBody>
            <a:bodyPr wrap="square" rtlCol="0">
              <a:spAutoFit/>
            </a:bodyPr>
            <a:lstStyle/>
            <a:p>
              <a:r>
                <a:rPr kumimoji="1" lang="ja-JP" altLang="en-US" sz="1100" b="1" dirty="0"/>
                <a:t>長町商店街エリア</a:t>
              </a:r>
            </a:p>
          </p:txBody>
        </p:sp>
        <p:sp>
          <p:nvSpPr>
            <p:cNvPr id="36" name="テキスト ボックス 35">
              <a:extLst>
                <a:ext uri="{FF2B5EF4-FFF2-40B4-BE49-F238E27FC236}">
                  <a16:creationId xmlns:a16="http://schemas.microsoft.com/office/drawing/2014/main" id="{D2EFD031-E7E1-0F77-A4FD-7D798A2B92E3}"/>
                </a:ext>
              </a:extLst>
            </p:cNvPr>
            <p:cNvSpPr txBox="1"/>
            <p:nvPr/>
          </p:nvSpPr>
          <p:spPr>
            <a:xfrm>
              <a:off x="13815667" y="3943962"/>
              <a:ext cx="1123618" cy="215444"/>
            </a:xfrm>
            <a:prstGeom prst="rect">
              <a:avLst/>
            </a:prstGeom>
            <a:noFill/>
          </p:spPr>
          <p:txBody>
            <a:bodyPr wrap="square" rtlCol="0">
              <a:spAutoFit/>
            </a:bodyPr>
            <a:lstStyle/>
            <a:p>
              <a:r>
                <a:rPr kumimoji="1" lang="ja-JP" altLang="en-US" sz="800" dirty="0"/>
                <a:t>地下鉄長町一丁目駅</a:t>
              </a:r>
            </a:p>
          </p:txBody>
        </p:sp>
        <p:sp>
          <p:nvSpPr>
            <p:cNvPr id="37" name="テキスト ボックス 36">
              <a:extLst>
                <a:ext uri="{FF2B5EF4-FFF2-40B4-BE49-F238E27FC236}">
                  <a16:creationId xmlns:a16="http://schemas.microsoft.com/office/drawing/2014/main" id="{8566FE64-67D0-3891-5BB4-174FA095F23B}"/>
                </a:ext>
              </a:extLst>
            </p:cNvPr>
            <p:cNvSpPr txBox="1"/>
            <p:nvPr/>
          </p:nvSpPr>
          <p:spPr>
            <a:xfrm>
              <a:off x="13732298" y="4662854"/>
              <a:ext cx="1024384" cy="338554"/>
            </a:xfrm>
            <a:prstGeom prst="rect">
              <a:avLst/>
            </a:prstGeom>
            <a:noFill/>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pic>
          <p:nvPicPr>
            <p:cNvPr id="41" name="図 40">
              <a:extLst>
                <a:ext uri="{FF2B5EF4-FFF2-40B4-BE49-F238E27FC236}">
                  <a16:creationId xmlns:a16="http://schemas.microsoft.com/office/drawing/2014/main" id="{0C70823D-9649-AECA-BF0D-D82567008DDB}"/>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4560446" y="3440514"/>
              <a:ext cx="285916" cy="272921"/>
            </a:xfrm>
            <a:prstGeom prst="rect">
              <a:avLst/>
            </a:prstGeom>
          </p:spPr>
        </p:pic>
      </p:grpSp>
      <p:sp>
        <p:nvSpPr>
          <p:cNvPr id="6" name="テキスト ボックス 5">
            <a:extLst>
              <a:ext uri="{FF2B5EF4-FFF2-40B4-BE49-F238E27FC236}">
                <a16:creationId xmlns:a16="http://schemas.microsoft.com/office/drawing/2014/main" id="{543BF17C-CAC4-BF07-72B4-C3F255C707A3}"/>
              </a:ext>
            </a:extLst>
          </p:cNvPr>
          <p:cNvSpPr txBox="1"/>
          <p:nvPr/>
        </p:nvSpPr>
        <p:spPr>
          <a:xfrm>
            <a:off x="149658" y="3169827"/>
            <a:ext cx="2401831" cy="379759"/>
          </a:xfrm>
          <a:prstGeom prst="rect">
            <a:avLst/>
          </a:prstGeom>
          <a:noFill/>
          <a:ln>
            <a:noFill/>
          </a:ln>
        </p:spPr>
        <p:txBody>
          <a:bodyPr wrap="square" rtlCol="0">
            <a:noAutofit/>
          </a:bodyPr>
          <a:lstStyle/>
          <a:p>
            <a:r>
              <a:rPr kumimoji="1" lang="ja-JP" altLang="en-US" sz="1400" b="1" dirty="0">
                <a:latin typeface="+mj-lt"/>
              </a:rPr>
              <a:t>長町地区の賑わいイメージ</a:t>
            </a:r>
            <a:endParaRPr kumimoji="1" lang="en-US" altLang="ja-JP" sz="1400" b="1" dirty="0">
              <a:latin typeface="+mj-lt"/>
            </a:endParaRPr>
          </a:p>
        </p:txBody>
      </p:sp>
      <p:sp>
        <p:nvSpPr>
          <p:cNvPr id="9" name="二等辺三角形 8">
            <a:extLst>
              <a:ext uri="{FF2B5EF4-FFF2-40B4-BE49-F238E27FC236}">
                <a16:creationId xmlns:a16="http://schemas.microsoft.com/office/drawing/2014/main" id="{01E91A0D-0E67-ABD2-4120-CACE278370F2}"/>
              </a:ext>
            </a:extLst>
          </p:cNvPr>
          <p:cNvSpPr/>
          <p:nvPr/>
        </p:nvSpPr>
        <p:spPr>
          <a:xfrm rot="5400000">
            <a:off x="3314767" y="5139167"/>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a:extLst>
              <a:ext uri="{FF2B5EF4-FFF2-40B4-BE49-F238E27FC236}">
                <a16:creationId xmlns:a16="http://schemas.microsoft.com/office/drawing/2014/main" id="{B222EF74-1380-6A1C-A0FF-907D92000AE7}"/>
              </a:ext>
            </a:extLst>
          </p:cNvPr>
          <p:cNvSpPr/>
          <p:nvPr/>
        </p:nvSpPr>
        <p:spPr>
          <a:xfrm rot="5400000">
            <a:off x="7450227" y="5159881"/>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A8383C0F-3304-DE45-9F7D-BE0DB66E040E}"/>
              </a:ext>
            </a:extLst>
          </p:cNvPr>
          <p:cNvSpPr/>
          <p:nvPr/>
        </p:nvSpPr>
        <p:spPr>
          <a:xfrm>
            <a:off x="1065411" y="5396307"/>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楕円 2">
            <a:extLst>
              <a:ext uri="{FF2B5EF4-FFF2-40B4-BE49-F238E27FC236}">
                <a16:creationId xmlns:a16="http://schemas.microsoft.com/office/drawing/2014/main" id="{E07BDB69-547C-15A5-B7C5-D881FE567B3F}"/>
              </a:ext>
            </a:extLst>
          </p:cNvPr>
          <p:cNvSpPr/>
          <p:nvPr/>
        </p:nvSpPr>
        <p:spPr>
          <a:xfrm>
            <a:off x="1744850" y="4557101"/>
            <a:ext cx="484154" cy="478805"/>
          </a:xfrm>
          <a:prstGeom prst="ellipse">
            <a:avLst/>
          </a:prstGeom>
          <a:solidFill>
            <a:srgbClr val="F36135">
              <a:alpha val="45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B45794BB-E2EA-1A21-BACE-E1C1E63A3415}"/>
              </a:ext>
            </a:extLst>
          </p:cNvPr>
          <p:cNvSpPr/>
          <p:nvPr/>
        </p:nvSpPr>
        <p:spPr>
          <a:xfrm>
            <a:off x="2145125" y="5416012"/>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E757E928-D15A-DD0A-BE3D-53529478D0E2}"/>
              </a:ext>
            </a:extLst>
          </p:cNvPr>
          <p:cNvSpPr/>
          <p:nvPr/>
        </p:nvSpPr>
        <p:spPr>
          <a:xfrm>
            <a:off x="9839969" y="4055633"/>
            <a:ext cx="1055579" cy="1059794"/>
          </a:xfrm>
          <a:prstGeom prst="ellipse">
            <a:avLst/>
          </a:prstGeom>
          <a:solidFill>
            <a:srgbClr val="F36135">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45B218CA-E13C-122D-95D6-4715A8B2301D}"/>
              </a:ext>
            </a:extLst>
          </p:cNvPr>
          <p:cNvSpPr/>
          <p:nvPr/>
        </p:nvSpPr>
        <p:spPr>
          <a:xfrm>
            <a:off x="10475583" y="5125639"/>
            <a:ext cx="1055579" cy="1059794"/>
          </a:xfrm>
          <a:prstGeom prst="ellipse">
            <a:avLst/>
          </a:prstGeom>
          <a:solidFill>
            <a:srgbClr val="66CCFF">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5A3AF433-0CE1-A7E7-26A6-13D3DAB15BEB}"/>
              </a:ext>
            </a:extLst>
          </p:cNvPr>
          <p:cNvSpPr/>
          <p:nvPr/>
        </p:nvSpPr>
        <p:spPr>
          <a:xfrm>
            <a:off x="4953433" y="5396624"/>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楕円 49">
            <a:extLst>
              <a:ext uri="{FF2B5EF4-FFF2-40B4-BE49-F238E27FC236}">
                <a16:creationId xmlns:a16="http://schemas.microsoft.com/office/drawing/2014/main" id="{F34A196F-DAF0-3B4D-ACDD-89B8D95D60FD}"/>
              </a:ext>
            </a:extLst>
          </p:cNvPr>
          <p:cNvSpPr/>
          <p:nvPr/>
        </p:nvSpPr>
        <p:spPr>
          <a:xfrm>
            <a:off x="6176348" y="5422928"/>
            <a:ext cx="694761" cy="701583"/>
          </a:xfrm>
          <a:prstGeom prst="ellipse">
            <a:avLst/>
          </a:prstGeom>
          <a:solidFill>
            <a:srgbClr val="66CCFF">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EB4DCFE0-1234-A627-4DDF-7E9F4C3942E6}"/>
              </a:ext>
            </a:extLst>
          </p:cNvPr>
          <p:cNvSpPr/>
          <p:nvPr/>
        </p:nvSpPr>
        <p:spPr>
          <a:xfrm>
            <a:off x="5596996" y="4367005"/>
            <a:ext cx="694761" cy="701583"/>
          </a:xfrm>
          <a:prstGeom prst="ellipse">
            <a:avLst/>
          </a:prstGeom>
          <a:solidFill>
            <a:srgbClr val="F36135">
              <a:alpha val="6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a:extLst>
              <a:ext uri="{FF2B5EF4-FFF2-40B4-BE49-F238E27FC236}">
                <a16:creationId xmlns:a16="http://schemas.microsoft.com/office/drawing/2014/main" id="{C453F98C-42BA-91F2-4573-9128AC6C2E26}"/>
              </a:ext>
            </a:extLst>
          </p:cNvPr>
          <p:cNvSpPr txBox="1"/>
          <p:nvPr/>
        </p:nvSpPr>
        <p:spPr>
          <a:xfrm>
            <a:off x="1412791" y="4631015"/>
            <a:ext cx="1275445" cy="379759"/>
          </a:xfrm>
          <a:prstGeom prst="rect">
            <a:avLst/>
          </a:prstGeom>
          <a:noFill/>
          <a:ln>
            <a:noFill/>
          </a:ln>
        </p:spPr>
        <p:txBody>
          <a:bodyPr wrap="square" rtlCol="0">
            <a:noAutofit/>
          </a:bodyPr>
          <a:lstStyle/>
          <a:p>
            <a:r>
              <a:rPr kumimoji="1" lang="ja-JP" altLang="en-US" sz="1100" dirty="0">
                <a:latin typeface="+mj-lt"/>
              </a:rPr>
              <a:t>長町商店街エリア</a:t>
            </a:r>
            <a:endParaRPr kumimoji="1" lang="en-US" altLang="ja-JP" sz="1100" dirty="0">
              <a:latin typeface="+mj-lt"/>
            </a:endParaRPr>
          </a:p>
        </p:txBody>
      </p:sp>
      <p:sp>
        <p:nvSpPr>
          <p:cNvPr id="56" name="テキスト ボックス 55">
            <a:extLst>
              <a:ext uri="{FF2B5EF4-FFF2-40B4-BE49-F238E27FC236}">
                <a16:creationId xmlns:a16="http://schemas.microsoft.com/office/drawing/2014/main" id="{A58C2616-6B16-5C9C-BE3F-87566D8B42BD}"/>
              </a:ext>
            </a:extLst>
          </p:cNvPr>
          <p:cNvSpPr txBox="1"/>
          <p:nvPr/>
        </p:nvSpPr>
        <p:spPr>
          <a:xfrm>
            <a:off x="2066967" y="5572577"/>
            <a:ext cx="893930" cy="379759"/>
          </a:xfrm>
          <a:prstGeom prst="rect">
            <a:avLst/>
          </a:prstGeom>
          <a:noFill/>
          <a:ln>
            <a:noFill/>
          </a:ln>
        </p:spPr>
        <p:txBody>
          <a:bodyPr wrap="square" rtlCol="0">
            <a:noAutofit/>
          </a:bodyPr>
          <a:lstStyle/>
          <a:p>
            <a:pPr algn="ctr"/>
            <a:r>
              <a:rPr kumimoji="1" lang="ja-JP" altLang="en-US" sz="1100" dirty="0">
                <a:latin typeface="+mj-lt"/>
              </a:rPr>
              <a:t>あすと長町</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57" name="テキスト ボックス 56">
            <a:extLst>
              <a:ext uri="{FF2B5EF4-FFF2-40B4-BE49-F238E27FC236}">
                <a16:creationId xmlns:a16="http://schemas.microsoft.com/office/drawing/2014/main" id="{5828A582-5822-8EE0-716D-CD55E8515624}"/>
              </a:ext>
            </a:extLst>
          </p:cNvPr>
          <p:cNvSpPr txBox="1"/>
          <p:nvPr/>
        </p:nvSpPr>
        <p:spPr>
          <a:xfrm>
            <a:off x="1100628" y="5538206"/>
            <a:ext cx="631067" cy="379759"/>
          </a:xfrm>
          <a:prstGeom prst="rect">
            <a:avLst/>
          </a:prstGeom>
          <a:noFill/>
          <a:ln>
            <a:noFill/>
          </a:ln>
        </p:spPr>
        <p:txBody>
          <a:bodyPr wrap="square" rtlCol="0">
            <a:noAutofit/>
          </a:bodyPr>
          <a:lstStyle/>
          <a:p>
            <a:pPr algn="ctr"/>
            <a:r>
              <a:rPr kumimoji="1" lang="ja-JP" altLang="en-US" sz="1100" dirty="0">
                <a:latin typeface="+mj-lt"/>
              </a:rPr>
              <a:t>長町南</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58" name="テキスト ボックス 57">
            <a:extLst>
              <a:ext uri="{FF2B5EF4-FFF2-40B4-BE49-F238E27FC236}">
                <a16:creationId xmlns:a16="http://schemas.microsoft.com/office/drawing/2014/main" id="{A32FC5B3-0FC9-DFB1-D5BC-CA1416E32F7A}"/>
              </a:ext>
            </a:extLst>
          </p:cNvPr>
          <p:cNvSpPr txBox="1"/>
          <p:nvPr/>
        </p:nvSpPr>
        <p:spPr>
          <a:xfrm>
            <a:off x="5355230" y="4557102"/>
            <a:ext cx="1275445" cy="379759"/>
          </a:xfrm>
          <a:prstGeom prst="rect">
            <a:avLst/>
          </a:prstGeom>
          <a:noFill/>
          <a:ln>
            <a:noFill/>
          </a:ln>
        </p:spPr>
        <p:txBody>
          <a:bodyPr wrap="square" rtlCol="0">
            <a:noAutofit/>
          </a:bodyPr>
          <a:lstStyle/>
          <a:p>
            <a:r>
              <a:rPr kumimoji="1" lang="ja-JP" altLang="en-US" sz="1100" dirty="0">
                <a:latin typeface="+mj-lt"/>
              </a:rPr>
              <a:t>長町商店街エリア</a:t>
            </a:r>
            <a:endParaRPr kumimoji="1" lang="en-US" altLang="ja-JP" sz="1100" dirty="0">
              <a:latin typeface="+mj-lt"/>
            </a:endParaRPr>
          </a:p>
        </p:txBody>
      </p:sp>
      <p:sp>
        <p:nvSpPr>
          <p:cNvPr id="67" name="テキスト ボックス 66">
            <a:extLst>
              <a:ext uri="{FF2B5EF4-FFF2-40B4-BE49-F238E27FC236}">
                <a16:creationId xmlns:a16="http://schemas.microsoft.com/office/drawing/2014/main" id="{C1A95D0B-EEB0-0553-4C9F-B87EA689E62A}"/>
              </a:ext>
            </a:extLst>
          </p:cNvPr>
          <p:cNvSpPr txBox="1"/>
          <p:nvPr/>
        </p:nvSpPr>
        <p:spPr>
          <a:xfrm>
            <a:off x="9744299" y="4460644"/>
            <a:ext cx="1275445" cy="379759"/>
          </a:xfrm>
          <a:prstGeom prst="rect">
            <a:avLst/>
          </a:prstGeom>
          <a:noFill/>
          <a:ln>
            <a:noFill/>
          </a:ln>
        </p:spPr>
        <p:txBody>
          <a:bodyPr wrap="square" rtlCol="0">
            <a:noAutofit/>
          </a:bodyPr>
          <a:lstStyle/>
          <a:p>
            <a:r>
              <a:rPr kumimoji="1" lang="ja-JP" altLang="en-US" sz="1100" dirty="0">
                <a:latin typeface="+mj-lt"/>
              </a:rPr>
              <a:t>長町商店街エリア</a:t>
            </a:r>
            <a:endParaRPr kumimoji="1" lang="en-US" altLang="ja-JP" sz="1100" dirty="0">
              <a:latin typeface="+mj-lt"/>
            </a:endParaRPr>
          </a:p>
        </p:txBody>
      </p:sp>
      <p:sp>
        <p:nvSpPr>
          <p:cNvPr id="2" name="矢印: 左右 1">
            <a:extLst>
              <a:ext uri="{FF2B5EF4-FFF2-40B4-BE49-F238E27FC236}">
                <a16:creationId xmlns:a16="http://schemas.microsoft.com/office/drawing/2014/main" id="{6ED2A6D8-0493-7591-3B1E-DD59C7D786E2}"/>
              </a:ext>
            </a:extLst>
          </p:cNvPr>
          <p:cNvSpPr/>
          <p:nvPr/>
        </p:nvSpPr>
        <p:spPr>
          <a:xfrm rot="3580621">
            <a:off x="10928795" y="4785526"/>
            <a:ext cx="456197" cy="272256"/>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矢印: 左右 39">
            <a:extLst>
              <a:ext uri="{FF2B5EF4-FFF2-40B4-BE49-F238E27FC236}">
                <a16:creationId xmlns:a16="http://schemas.microsoft.com/office/drawing/2014/main" id="{5829A402-BB75-6DCD-3F69-900B6CD51FBF}"/>
              </a:ext>
            </a:extLst>
          </p:cNvPr>
          <p:cNvSpPr/>
          <p:nvPr/>
        </p:nvSpPr>
        <p:spPr>
          <a:xfrm rot="18611594">
            <a:off x="9355590" y="4787511"/>
            <a:ext cx="456197" cy="272256"/>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矢印: 左右 70">
            <a:extLst>
              <a:ext uri="{FF2B5EF4-FFF2-40B4-BE49-F238E27FC236}">
                <a16:creationId xmlns:a16="http://schemas.microsoft.com/office/drawing/2014/main" id="{ADA64FF1-FDCC-E95D-600F-ADE80BEB0A5C}"/>
              </a:ext>
            </a:extLst>
          </p:cNvPr>
          <p:cNvSpPr/>
          <p:nvPr/>
        </p:nvSpPr>
        <p:spPr>
          <a:xfrm>
            <a:off x="10140914" y="5968764"/>
            <a:ext cx="456197" cy="272256"/>
          </a:xfrm>
          <a:prstGeom prst="lef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矢印: 右 71">
            <a:extLst>
              <a:ext uri="{FF2B5EF4-FFF2-40B4-BE49-F238E27FC236}">
                <a16:creationId xmlns:a16="http://schemas.microsoft.com/office/drawing/2014/main" id="{FADC0A1D-378B-8EB4-D5A4-4622304A5F37}"/>
              </a:ext>
            </a:extLst>
          </p:cNvPr>
          <p:cNvSpPr/>
          <p:nvPr/>
        </p:nvSpPr>
        <p:spPr>
          <a:xfrm rot="18384876">
            <a:off x="5468373" y="7019238"/>
            <a:ext cx="359642" cy="335059"/>
          </a:xfrm>
          <a:prstGeom prs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矢印: 右 72">
            <a:extLst>
              <a:ext uri="{FF2B5EF4-FFF2-40B4-BE49-F238E27FC236}">
                <a16:creationId xmlns:a16="http://schemas.microsoft.com/office/drawing/2014/main" id="{2FC0E423-5914-FEB3-763D-2DF4289951AF}"/>
              </a:ext>
            </a:extLst>
          </p:cNvPr>
          <p:cNvSpPr/>
          <p:nvPr/>
        </p:nvSpPr>
        <p:spPr>
          <a:xfrm rot="14026096">
            <a:off x="6237945" y="7042547"/>
            <a:ext cx="359642" cy="335059"/>
          </a:xfrm>
          <a:prstGeom prst="rightArrow">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1697B21C-E8FF-9493-2714-59A2AA6248DD}"/>
              </a:ext>
            </a:extLst>
          </p:cNvPr>
          <p:cNvSpPr txBox="1"/>
          <p:nvPr/>
        </p:nvSpPr>
        <p:spPr>
          <a:xfrm>
            <a:off x="970187" y="6431970"/>
            <a:ext cx="1948816" cy="379759"/>
          </a:xfrm>
          <a:prstGeom prst="rect">
            <a:avLst/>
          </a:prstGeom>
          <a:noFill/>
          <a:ln>
            <a:noFill/>
          </a:ln>
        </p:spPr>
        <p:txBody>
          <a:bodyPr wrap="square" rtlCol="0">
            <a:noAutofit/>
          </a:bodyPr>
          <a:lstStyle/>
          <a:p>
            <a:r>
              <a:rPr kumimoji="1" lang="ja-JP" altLang="en-US" sz="900" dirty="0">
                <a:latin typeface="+mj-lt"/>
              </a:rPr>
              <a:t>長町商店街エリアは、他２エリアの賑わいを取り込み切れていない。</a:t>
            </a:r>
            <a:endParaRPr kumimoji="1" lang="en-US" altLang="ja-JP" sz="900" dirty="0">
              <a:latin typeface="+mj-lt"/>
            </a:endParaRPr>
          </a:p>
        </p:txBody>
      </p:sp>
      <p:sp>
        <p:nvSpPr>
          <p:cNvPr id="78" name="矢印: 右 77">
            <a:extLst>
              <a:ext uri="{FF2B5EF4-FFF2-40B4-BE49-F238E27FC236}">
                <a16:creationId xmlns:a16="http://schemas.microsoft.com/office/drawing/2014/main" id="{3BA30BF2-440E-7A54-EE0B-AF8E3D709E3E}"/>
              </a:ext>
            </a:extLst>
          </p:cNvPr>
          <p:cNvSpPr/>
          <p:nvPr/>
        </p:nvSpPr>
        <p:spPr>
          <a:xfrm rot="18384876">
            <a:off x="1412318" y="4995357"/>
            <a:ext cx="359642" cy="335059"/>
          </a:xfrm>
          <a:prstGeom prst="rightArrow">
            <a:avLst/>
          </a:prstGeom>
          <a:solidFill>
            <a:schemeClr val="bg1"/>
          </a:solidFill>
          <a:ln w="25400">
            <a:solidFill>
              <a:schemeClr val="bg1">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矢印: 右 78">
            <a:extLst>
              <a:ext uri="{FF2B5EF4-FFF2-40B4-BE49-F238E27FC236}">
                <a16:creationId xmlns:a16="http://schemas.microsoft.com/office/drawing/2014/main" id="{FBCFDBE7-E7F2-C4B2-DD65-CAF68CACEBC3}"/>
              </a:ext>
            </a:extLst>
          </p:cNvPr>
          <p:cNvSpPr/>
          <p:nvPr/>
        </p:nvSpPr>
        <p:spPr>
          <a:xfrm rot="13892067">
            <a:off x="2155438" y="4989288"/>
            <a:ext cx="359642" cy="335059"/>
          </a:xfrm>
          <a:prstGeom prst="rightArrow">
            <a:avLst/>
          </a:prstGeom>
          <a:solidFill>
            <a:schemeClr val="bg1"/>
          </a:solidFill>
          <a:ln w="25400">
            <a:solidFill>
              <a:schemeClr val="bg1">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テキスト ボックス 79">
            <a:extLst>
              <a:ext uri="{FF2B5EF4-FFF2-40B4-BE49-F238E27FC236}">
                <a16:creationId xmlns:a16="http://schemas.microsoft.com/office/drawing/2014/main" id="{6CED99A3-9CCD-F876-9D18-09592936D46A}"/>
              </a:ext>
            </a:extLst>
          </p:cNvPr>
          <p:cNvSpPr txBox="1"/>
          <p:nvPr/>
        </p:nvSpPr>
        <p:spPr>
          <a:xfrm>
            <a:off x="4896334" y="6446847"/>
            <a:ext cx="2121462" cy="379759"/>
          </a:xfrm>
          <a:prstGeom prst="rect">
            <a:avLst/>
          </a:prstGeom>
          <a:noFill/>
          <a:ln>
            <a:noFill/>
          </a:ln>
        </p:spPr>
        <p:txBody>
          <a:bodyPr wrap="square" rtlCol="0">
            <a:noAutofit/>
          </a:bodyPr>
          <a:lstStyle/>
          <a:p>
            <a:r>
              <a:rPr kumimoji="1" lang="ja-JP" altLang="en-US" sz="900" dirty="0">
                <a:latin typeface="+mj-lt"/>
              </a:rPr>
              <a:t>長町商店街エリアが他２エリアから賑わいを取り込む。</a:t>
            </a:r>
            <a:endParaRPr kumimoji="1" lang="en-US" altLang="ja-JP" sz="900" dirty="0">
              <a:latin typeface="+mj-lt"/>
            </a:endParaRPr>
          </a:p>
        </p:txBody>
      </p:sp>
      <p:sp>
        <p:nvSpPr>
          <p:cNvPr id="81" name="テキスト ボックス 80">
            <a:extLst>
              <a:ext uri="{FF2B5EF4-FFF2-40B4-BE49-F238E27FC236}">
                <a16:creationId xmlns:a16="http://schemas.microsoft.com/office/drawing/2014/main" id="{D293EBDC-5F8E-9AFE-80DC-44B7E7B21B30}"/>
              </a:ext>
            </a:extLst>
          </p:cNvPr>
          <p:cNvSpPr txBox="1"/>
          <p:nvPr/>
        </p:nvSpPr>
        <p:spPr>
          <a:xfrm>
            <a:off x="8933712" y="6426061"/>
            <a:ext cx="3396059" cy="379759"/>
          </a:xfrm>
          <a:prstGeom prst="rect">
            <a:avLst/>
          </a:prstGeom>
          <a:noFill/>
          <a:ln>
            <a:noFill/>
          </a:ln>
        </p:spPr>
        <p:txBody>
          <a:bodyPr wrap="square" rtlCol="0">
            <a:noAutofit/>
          </a:bodyPr>
          <a:lstStyle/>
          <a:p>
            <a:r>
              <a:rPr kumimoji="1" lang="ja-JP" altLang="en-US" sz="900" dirty="0">
                <a:latin typeface="+mj-lt"/>
              </a:rPr>
              <a:t>３エリアの連携により、各エリアと長町地区全体が賑わう。</a:t>
            </a:r>
            <a:endParaRPr kumimoji="1" lang="en-US" altLang="ja-JP" sz="900" dirty="0">
              <a:latin typeface="+mj-lt"/>
            </a:endParaRPr>
          </a:p>
          <a:p>
            <a:r>
              <a:rPr kumimoji="1" lang="ja-JP" altLang="en-US" sz="900" dirty="0">
                <a:latin typeface="+mj-lt"/>
              </a:rPr>
              <a:t>ひいては、他地域への波及により、市全体の発展に寄与。</a:t>
            </a:r>
            <a:endParaRPr kumimoji="1" lang="en-US" altLang="ja-JP" sz="900" dirty="0">
              <a:latin typeface="+mj-lt"/>
            </a:endParaRPr>
          </a:p>
        </p:txBody>
      </p:sp>
      <p:sp>
        <p:nvSpPr>
          <p:cNvPr id="93" name="テキスト ボックス 92">
            <a:extLst>
              <a:ext uri="{FF2B5EF4-FFF2-40B4-BE49-F238E27FC236}">
                <a16:creationId xmlns:a16="http://schemas.microsoft.com/office/drawing/2014/main" id="{31CAAE87-BB22-EC2F-BC4C-FE16BC9D3A22}"/>
              </a:ext>
            </a:extLst>
          </p:cNvPr>
          <p:cNvSpPr txBox="1"/>
          <p:nvPr/>
        </p:nvSpPr>
        <p:spPr>
          <a:xfrm>
            <a:off x="1598800" y="5298474"/>
            <a:ext cx="793471" cy="379759"/>
          </a:xfrm>
          <a:prstGeom prst="rect">
            <a:avLst/>
          </a:prstGeom>
          <a:noFill/>
          <a:ln>
            <a:noFill/>
          </a:ln>
        </p:spPr>
        <p:txBody>
          <a:bodyPr wrap="square" rtlCol="0">
            <a:noAutofit/>
          </a:bodyPr>
          <a:lstStyle/>
          <a:p>
            <a:r>
              <a:rPr kumimoji="1" lang="ja-JP" altLang="en-US" sz="1100" dirty="0">
                <a:latin typeface="+mj-lt"/>
              </a:rPr>
              <a:t>長町地区</a:t>
            </a:r>
            <a:endParaRPr kumimoji="1" lang="en-US" altLang="ja-JP" sz="1100" dirty="0">
              <a:latin typeface="+mj-lt"/>
            </a:endParaRPr>
          </a:p>
        </p:txBody>
      </p:sp>
      <p:sp>
        <p:nvSpPr>
          <p:cNvPr id="94" name="テキスト ボックス 93">
            <a:extLst>
              <a:ext uri="{FF2B5EF4-FFF2-40B4-BE49-F238E27FC236}">
                <a16:creationId xmlns:a16="http://schemas.microsoft.com/office/drawing/2014/main" id="{C76F578C-93BD-14EE-CE78-84DE3D38E321}"/>
              </a:ext>
            </a:extLst>
          </p:cNvPr>
          <p:cNvSpPr txBox="1"/>
          <p:nvPr/>
        </p:nvSpPr>
        <p:spPr>
          <a:xfrm>
            <a:off x="5552670" y="5256929"/>
            <a:ext cx="793471" cy="379759"/>
          </a:xfrm>
          <a:prstGeom prst="rect">
            <a:avLst/>
          </a:prstGeom>
          <a:noFill/>
          <a:ln>
            <a:noFill/>
          </a:ln>
        </p:spPr>
        <p:txBody>
          <a:bodyPr wrap="square" rtlCol="0">
            <a:noAutofit/>
          </a:bodyPr>
          <a:lstStyle/>
          <a:p>
            <a:r>
              <a:rPr kumimoji="1" lang="ja-JP" altLang="en-US" sz="1100" dirty="0">
                <a:latin typeface="+mj-lt"/>
              </a:rPr>
              <a:t>長町地区</a:t>
            </a:r>
            <a:endParaRPr kumimoji="1" lang="en-US" altLang="ja-JP" sz="1100" dirty="0">
              <a:latin typeface="+mj-lt"/>
            </a:endParaRPr>
          </a:p>
        </p:txBody>
      </p:sp>
      <p:sp>
        <p:nvSpPr>
          <p:cNvPr id="96" name="テキスト ボックス 95">
            <a:extLst>
              <a:ext uri="{FF2B5EF4-FFF2-40B4-BE49-F238E27FC236}">
                <a16:creationId xmlns:a16="http://schemas.microsoft.com/office/drawing/2014/main" id="{C6A0D1F7-72C4-DF5A-B41C-886134A39504}"/>
              </a:ext>
            </a:extLst>
          </p:cNvPr>
          <p:cNvSpPr txBox="1"/>
          <p:nvPr/>
        </p:nvSpPr>
        <p:spPr>
          <a:xfrm>
            <a:off x="10002137" y="5096139"/>
            <a:ext cx="793471" cy="379759"/>
          </a:xfrm>
          <a:prstGeom prst="rect">
            <a:avLst/>
          </a:prstGeom>
          <a:noFill/>
          <a:ln>
            <a:noFill/>
          </a:ln>
        </p:spPr>
        <p:txBody>
          <a:bodyPr wrap="square" rtlCol="0">
            <a:noAutofit/>
          </a:bodyPr>
          <a:lstStyle/>
          <a:p>
            <a:r>
              <a:rPr kumimoji="1" lang="ja-JP" altLang="en-US" sz="1100" dirty="0">
                <a:latin typeface="+mj-lt"/>
              </a:rPr>
              <a:t>長町地区</a:t>
            </a:r>
            <a:endParaRPr kumimoji="1" lang="en-US" altLang="ja-JP" sz="1100" dirty="0">
              <a:latin typeface="+mj-lt"/>
            </a:endParaRPr>
          </a:p>
        </p:txBody>
      </p:sp>
      <p:sp>
        <p:nvSpPr>
          <p:cNvPr id="97" name="Chevron 1">
            <a:extLst>
              <a:ext uri="{FF2B5EF4-FFF2-40B4-BE49-F238E27FC236}">
                <a16:creationId xmlns:a16="http://schemas.microsoft.com/office/drawing/2014/main" id="{5B7E04C0-A067-1474-9CB1-6D340C884964}"/>
              </a:ext>
            </a:extLst>
          </p:cNvPr>
          <p:cNvSpPr/>
          <p:nvPr/>
        </p:nvSpPr>
        <p:spPr>
          <a:xfrm>
            <a:off x="972995" y="3489122"/>
            <a:ext cx="11034362" cy="238556"/>
          </a:xfrm>
          <a:prstGeom prst="chevron">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defRPr sz="2200" b="1">
                <a:solidFill>
                  <a:srgbClr val="FFFFFF"/>
                </a:solidFill>
              </a:defRPr>
            </a:pPr>
            <a:r>
              <a:rPr sz="1200" dirty="0" err="1">
                <a:latin typeface="BIZ UDPゴシック" panose="020B0400000000000000" pitchFamily="50" charset="-128"/>
                <a:ea typeface="BIZ UDPゴシック" panose="020B0400000000000000" pitchFamily="50" charset="-128"/>
              </a:rPr>
              <a:t>現在</a:t>
            </a:r>
            <a:r>
              <a:rPr lang="ja-JP" altLang="en-US" sz="1200" dirty="0">
                <a:latin typeface="BIZ UDPゴシック" panose="020B0400000000000000" pitchFamily="50" charset="-128"/>
                <a:ea typeface="BIZ UDPゴシック" panose="020B0400000000000000" pitchFamily="50" charset="-128"/>
              </a:rPr>
              <a:t>　　　　　　　　　　　　　　　　　　　　　　　　　　　　　　　　　　　　　　　　　　　　　　　　　　　　　　　　　　　　　　　　　　　　　　　　　　　　　　　　　　　　　　　　　　　　　　　　将来　　　　　　　　　　　　　　　　　　　　　　　　</a:t>
            </a:r>
            <a:r>
              <a:rPr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endParaRPr sz="1200" dirty="0">
              <a:latin typeface="BIZ UDPゴシック" panose="020B0400000000000000" pitchFamily="50" charset="-128"/>
              <a:ea typeface="BIZ UDPゴシック" panose="020B0400000000000000" pitchFamily="50" charset="-128"/>
            </a:endParaRPr>
          </a:p>
        </p:txBody>
      </p:sp>
      <p:sp>
        <p:nvSpPr>
          <p:cNvPr id="32" name="楕円 31">
            <a:extLst>
              <a:ext uri="{FF2B5EF4-FFF2-40B4-BE49-F238E27FC236}">
                <a16:creationId xmlns:a16="http://schemas.microsoft.com/office/drawing/2014/main" id="{27487137-655D-785A-77CE-4F423F907533}"/>
              </a:ext>
            </a:extLst>
          </p:cNvPr>
          <p:cNvSpPr/>
          <p:nvPr/>
        </p:nvSpPr>
        <p:spPr>
          <a:xfrm>
            <a:off x="9212544" y="5141597"/>
            <a:ext cx="1055579" cy="1059794"/>
          </a:xfrm>
          <a:prstGeom prst="ellipse">
            <a:avLst/>
          </a:prstGeom>
          <a:solidFill>
            <a:srgbClr val="66CCFF">
              <a:alpha val="8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8" name="直線矢印コネクタ 97">
            <a:extLst>
              <a:ext uri="{FF2B5EF4-FFF2-40B4-BE49-F238E27FC236}">
                <a16:creationId xmlns:a16="http://schemas.microsoft.com/office/drawing/2014/main" id="{741D9BFD-8857-F0B8-BEC4-772537B2050C}"/>
              </a:ext>
            </a:extLst>
          </p:cNvPr>
          <p:cNvCxnSpPr>
            <a:cxnSpLocks/>
          </p:cNvCxnSpPr>
          <p:nvPr/>
        </p:nvCxnSpPr>
        <p:spPr>
          <a:xfrm>
            <a:off x="1675033" y="3598749"/>
            <a:ext cx="9488148" cy="0"/>
          </a:xfrm>
          <a:prstGeom prst="straightConnector1">
            <a:avLst/>
          </a:prstGeom>
          <a:ln>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sp>
        <p:nvSpPr>
          <p:cNvPr id="5" name="テキスト ボックス 4">
            <a:extLst>
              <a:ext uri="{FF2B5EF4-FFF2-40B4-BE49-F238E27FC236}">
                <a16:creationId xmlns:a16="http://schemas.microsoft.com/office/drawing/2014/main" id="{5055E61F-575D-D4BF-49EE-76D22C5EE1A6}"/>
              </a:ext>
            </a:extLst>
          </p:cNvPr>
          <p:cNvSpPr txBox="1"/>
          <p:nvPr/>
        </p:nvSpPr>
        <p:spPr>
          <a:xfrm>
            <a:off x="6099022" y="5574233"/>
            <a:ext cx="893930" cy="379759"/>
          </a:xfrm>
          <a:prstGeom prst="rect">
            <a:avLst/>
          </a:prstGeom>
          <a:noFill/>
          <a:ln>
            <a:noFill/>
          </a:ln>
        </p:spPr>
        <p:txBody>
          <a:bodyPr wrap="square" rtlCol="0">
            <a:noAutofit/>
          </a:bodyPr>
          <a:lstStyle/>
          <a:p>
            <a:pPr algn="ctr"/>
            <a:r>
              <a:rPr kumimoji="1" lang="ja-JP" altLang="en-US" sz="1100" dirty="0">
                <a:latin typeface="+mj-lt"/>
              </a:rPr>
              <a:t>あすと長町</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7" name="テキスト ボックス 6">
            <a:extLst>
              <a:ext uri="{FF2B5EF4-FFF2-40B4-BE49-F238E27FC236}">
                <a16:creationId xmlns:a16="http://schemas.microsoft.com/office/drawing/2014/main" id="{9C3639DA-3BC2-CC42-1844-941B9E6F83F3}"/>
              </a:ext>
            </a:extLst>
          </p:cNvPr>
          <p:cNvSpPr txBox="1"/>
          <p:nvPr/>
        </p:nvSpPr>
        <p:spPr>
          <a:xfrm>
            <a:off x="4978953" y="5555332"/>
            <a:ext cx="631067" cy="379759"/>
          </a:xfrm>
          <a:prstGeom prst="rect">
            <a:avLst/>
          </a:prstGeom>
          <a:noFill/>
          <a:ln>
            <a:noFill/>
          </a:ln>
        </p:spPr>
        <p:txBody>
          <a:bodyPr wrap="square" rtlCol="0">
            <a:noAutofit/>
          </a:bodyPr>
          <a:lstStyle/>
          <a:p>
            <a:pPr algn="ctr"/>
            <a:r>
              <a:rPr kumimoji="1" lang="ja-JP" altLang="en-US" sz="1100" dirty="0">
                <a:latin typeface="+mj-lt"/>
              </a:rPr>
              <a:t>長町南</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8" name="テキスト ボックス 7">
            <a:extLst>
              <a:ext uri="{FF2B5EF4-FFF2-40B4-BE49-F238E27FC236}">
                <a16:creationId xmlns:a16="http://schemas.microsoft.com/office/drawing/2014/main" id="{D043D0DF-1593-FB4C-EC54-F4364A329ECE}"/>
              </a:ext>
            </a:extLst>
          </p:cNvPr>
          <p:cNvSpPr txBox="1"/>
          <p:nvPr/>
        </p:nvSpPr>
        <p:spPr>
          <a:xfrm>
            <a:off x="10587529" y="5455007"/>
            <a:ext cx="893930" cy="379759"/>
          </a:xfrm>
          <a:prstGeom prst="rect">
            <a:avLst/>
          </a:prstGeom>
          <a:noFill/>
          <a:ln>
            <a:noFill/>
          </a:ln>
        </p:spPr>
        <p:txBody>
          <a:bodyPr wrap="square" rtlCol="0">
            <a:noAutofit/>
          </a:bodyPr>
          <a:lstStyle/>
          <a:p>
            <a:pPr algn="ctr"/>
            <a:r>
              <a:rPr kumimoji="1" lang="ja-JP" altLang="en-US" sz="1100" dirty="0">
                <a:latin typeface="+mj-lt"/>
              </a:rPr>
              <a:t>あすと長町</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12" name="テキスト ボックス 11">
            <a:extLst>
              <a:ext uri="{FF2B5EF4-FFF2-40B4-BE49-F238E27FC236}">
                <a16:creationId xmlns:a16="http://schemas.microsoft.com/office/drawing/2014/main" id="{FC2BA807-80F9-C7EE-26FE-5E4E1E1544F2}"/>
              </a:ext>
            </a:extLst>
          </p:cNvPr>
          <p:cNvSpPr txBox="1"/>
          <p:nvPr/>
        </p:nvSpPr>
        <p:spPr>
          <a:xfrm>
            <a:off x="9415808" y="5475898"/>
            <a:ext cx="631067" cy="379759"/>
          </a:xfrm>
          <a:prstGeom prst="rect">
            <a:avLst/>
          </a:prstGeom>
          <a:noFill/>
          <a:ln>
            <a:noFill/>
          </a:ln>
        </p:spPr>
        <p:txBody>
          <a:bodyPr wrap="square" rtlCol="0">
            <a:noAutofit/>
          </a:bodyPr>
          <a:lstStyle/>
          <a:p>
            <a:pPr algn="ctr"/>
            <a:r>
              <a:rPr kumimoji="1" lang="ja-JP" altLang="en-US" sz="1100" dirty="0">
                <a:latin typeface="+mj-lt"/>
              </a:rPr>
              <a:t>長町南</a:t>
            </a:r>
            <a:endParaRPr kumimoji="1" lang="en-US" altLang="ja-JP" sz="1100" dirty="0">
              <a:latin typeface="+mj-lt"/>
            </a:endParaRPr>
          </a:p>
          <a:p>
            <a:pPr algn="ctr"/>
            <a:r>
              <a:rPr kumimoji="1" lang="ja-JP" altLang="en-US" sz="1100" dirty="0">
                <a:latin typeface="+mj-lt"/>
              </a:rPr>
              <a:t>エリア</a:t>
            </a:r>
            <a:endParaRPr kumimoji="1" lang="en-US" altLang="ja-JP" sz="1100" dirty="0">
              <a:latin typeface="+mj-lt"/>
            </a:endParaRPr>
          </a:p>
        </p:txBody>
      </p:sp>
      <p:sp>
        <p:nvSpPr>
          <p:cNvPr id="17" name="正方形/長方形 16">
            <a:extLst>
              <a:ext uri="{FF2B5EF4-FFF2-40B4-BE49-F238E27FC236}">
                <a16:creationId xmlns:a16="http://schemas.microsoft.com/office/drawing/2014/main" id="{25625BE9-8985-83B9-A8D9-F890B3F4BBBE}"/>
              </a:ext>
            </a:extLst>
          </p:cNvPr>
          <p:cNvSpPr/>
          <p:nvPr/>
        </p:nvSpPr>
        <p:spPr>
          <a:xfrm>
            <a:off x="4516498" y="3776841"/>
            <a:ext cx="2819719" cy="30260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B46128FD-D033-D315-D0B1-C74901333A86}"/>
              </a:ext>
            </a:extLst>
          </p:cNvPr>
          <p:cNvSpPr txBox="1"/>
          <p:nvPr/>
        </p:nvSpPr>
        <p:spPr>
          <a:xfrm>
            <a:off x="4516498" y="3785214"/>
            <a:ext cx="2828129" cy="261610"/>
          </a:xfrm>
          <a:prstGeom prst="rect">
            <a:avLst/>
          </a:prstGeom>
          <a:solidFill>
            <a:srgbClr val="FF0000"/>
          </a:solidFill>
          <a:ln>
            <a:noFill/>
          </a:ln>
        </p:spPr>
        <p:txBody>
          <a:bodyPr wrap="square" rtlCol="0">
            <a:spAutoFit/>
          </a:bodyPr>
          <a:lstStyle/>
          <a:p>
            <a:pPr algn="ctr"/>
            <a:r>
              <a:rPr kumimoji="1" lang="ja-JP" altLang="en-US" sz="1100" b="1" dirty="0">
                <a:solidFill>
                  <a:schemeClr val="bg1"/>
                </a:solidFill>
              </a:rPr>
              <a:t>本プランで目指すイメージ</a:t>
            </a:r>
          </a:p>
        </p:txBody>
      </p:sp>
      <p:grpSp>
        <p:nvGrpSpPr>
          <p:cNvPr id="44" name="グループ化 43">
            <a:extLst>
              <a:ext uri="{FF2B5EF4-FFF2-40B4-BE49-F238E27FC236}">
                <a16:creationId xmlns:a16="http://schemas.microsoft.com/office/drawing/2014/main" id="{6A3213CA-F5C9-CB01-6CB1-0BAC8E773A14}"/>
              </a:ext>
            </a:extLst>
          </p:cNvPr>
          <p:cNvGrpSpPr/>
          <p:nvPr/>
        </p:nvGrpSpPr>
        <p:grpSpPr>
          <a:xfrm>
            <a:off x="3306411" y="7099452"/>
            <a:ext cx="335059" cy="433930"/>
            <a:chOff x="3089252" y="4074030"/>
            <a:chExt cx="335059" cy="433930"/>
          </a:xfrm>
          <a:solidFill>
            <a:schemeClr val="tx1"/>
          </a:solidFill>
        </p:grpSpPr>
        <p:sp>
          <p:nvSpPr>
            <p:cNvPr id="28" name="フローチャート: 手作業 27">
              <a:extLst>
                <a:ext uri="{FF2B5EF4-FFF2-40B4-BE49-F238E27FC236}">
                  <a16:creationId xmlns:a16="http://schemas.microsoft.com/office/drawing/2014/main" id="{8D76B9B0-D4FE-4E29-4E69-B70B7832B432}"/>
                </a:ext>
              </a:extLst>
            </p:cNvPr>
            <p:cNvSpPr/>
            <p:nvPr/>
          </p:nvSpPr>
          <p:spPr>
            <a:xfrm>
              <a:off x="3167728" y="4222088"/>
              <a:ext cx="158105" cy="238556"/>
            </a:xfrm>
            <a:prstGeom prst="flowChartManualOperation">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矢印: 右 32">
              <a:extLst>
                <a:ext uri="{FF2B5EF4-FFF2-40B4-BE49-F238E27FC236}">
                  <a16:creationId xmlns:a16="http://schemas.microsoft.com/office/drawing/2014/main" id="{B9B55479-443D-4A07-32EB-8F5803859FA8}"/>
                </a:ext>
              </a:extLst>
            </p:cNvPr>
            <p:cNvSpPr/>
            <p:nvPr/>
          </p:nvSpPr>
          <p:spPr>
            <a:xfrm rot="16200000">
              <a:off x="3183368" y="3979914"/>
              <a:ext cx="146828" cy="335059"/>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矢印: 右 33">
              <a:extLst>
                <a:ext uri="{FF2B5EF4-FFF2-40B4-BE49-F238E27FC236}">
                  <a16:creationId xmlns:a16="http://schemas.microsoft.com/office/drawing/2014/main" id="{FB1A3C20-826B-0732-50BF-4EE197047767}"/>
                </a:ext>
              </a:extLst>
            </p:cNvPr>
            <p:cNvSpPr/>
            <p:nvPr/>
          </p:nvSpPr>
          <p:spPr>
            <a:xfrm rot="5400000">
              <a:off x="3222293" y="4327960"/>
              <a:ext cx="72000" cy="288000"/>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46" name="グループ化 45">
            <a:extLst>
              <a:ext uri="{FF2B5EF4-FFF2-40B4-BE49-F238E27FC236}">
                <a16:creationId xmlns:a16="http://schemas.microsoft.com/office/drawing/2014/main" id="{5192CC4D-7917-42DF-1465-4F300394E918}"/>
              </a:ext>
            </a:extLst>
          </p:cNvPr>
          <p:cNvGrpSpPr/>
          <p:nvPr/>
        </p:nvGrpSpPr>
        <p:grpSpPr>
          <a:xfrm rot="2760000">
            <a:off x="5354615" y="4950338"/>
            <a:ext cx="335059" cy="427901"/>
            <a:chOff x="3089252" y="4074030"/>
            <a:chExt cx="335059" cy="427901"/>
          </a:xfrm>
          <a:solidFill>
            <a:schemeClr val="bg1"/>
          </a:solidFill>
        </p:grpSpPr>
        <p:sp>
          <p:nvSpPr>
            <p:cNvPr id="47" name="フローチャート: 手作業 46">
              <a:extLst>
                <a:ext uri="{FF2B5EF4-FFF2-40B4-BE49-F238E27FC236}">
                  <a16:creationId xmlns:a16="http://schemas.microsoft.com/office/drawing/2014/main" id="{CC9E69F2-DB53-80AD-6BA2-BDA5EEEA0DC9}"/>
                </a:ext>
              </a:extLst>
            </p:cNvPr>
            <p:cNvSpPr/>
            <p:nvPr/>
          </p:nvSpPr>
          <p:spPr>
            <a:xfrm>
              <a:off x="3200054" y="4221523"/>
              <a:ext cx="108000" cy="238556"/>
            </a:xfrm>
            <a:prstGeom prst="flowChartManualOperation">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矢印: 右 47">
              <a:extLst>
                <a:ext uri="{FF2B5EF4-FFF2-40B4-BE49-F238E27FC236}">
                  <a16:creationId xmlns:a16="http://schemas.microsoft.com/office/drawing/2014/main" id="{01A063CD-1226-DAEB-67CA-77EE8B6EF931}"/>
                </a:ext>
              </a:extLst>
            </p:cNvPr>
            <p:cNvSpPr/>
            <p:nvPr/>
          </p:nvSpPr>
          <p:spPr>
            <a:xfrm rot="16200000">
              <a:off x="3179462" y="3983820"/>
              <a:ext cx="154640" cy="335059"/>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9" name="矢印: 右 48">
              <a:extLst>
                <a:ext uri="{FF2B5EF4-FFF2-40B4-BE49-F238E27FC236}">
                  <a16:creationId xmlns:a16="http://schemas.microsoft.com/office/drawing/2014/main" id="{3803059C-5A76-06FA-8CDB-90B499026E46}"/>
                </a:ext>
              </a:extLst>
            </p:cNvPr>
            <p:cNvSpPr/>
            <p:nvPr/>
          </p:nvSpPr>
          <p:spPr>
            <a:xfrm rot="5400000">
              <a:off x="3217764" y="4357931"/>
              <a:ext cx="72000" cy="216000"/>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60" name="グループ化 59">
            <a:extLst>
              <a:ext uri="{FF2B5EF4-FFF2-40B4-BE49-F238E27FC236}">
                <a16:creationId xmlns:a16="http://schemas.microsoft.com/office/drawing/2014/main" id="{AF63AF43-3A7C-3953-472D-4A61758263FD}"/>
              </a:ext>
            </a:extLst>
          </p:cNvPr>
          <p:cNvGrpSpPr/>
          <p:nvPr/>
        </p:nvGrpSpPr>
        <p:grpSpPr>
          <a:xfrm rot="-2460000">
            <a:off x="6139956" y="4973278"/>
            <a:ext cx="335059" cy="427901"/>
            <a:chOff x="3089252" y="4074030"/>
            <a:chExt cx="335059" cy="427901"/>
          </a:xfrm>
          <a:solidFill>
            <a:schemeClr val="bg1"/>
          </a:solidFill>
        </p:grpSpPr>
        <p:sp>
          <p:nvSpPr>
            <p:cNvPr id="61" name="フローチャート: 手作業 60">
              <a:extLst>
                <a:ext uri="{FF2B5EF4-FFF2-40B4-BE49-F238E27FC236}">
                  <a16:creationId xmlns:a16="http://schemas.microsoft.com/office/drawing/2014/main" id="{36397E3A-859F-1C3E-D0BF-E3DC493A2A60}"/>
                </a:ext>
              </a:extLst>
            </p:cNvPr>
            <p:cNvSpPr/>
            <p:nvPr/>
          </p:nvSpPr>
          <p:spPr>
            <a:xfrm>
              <a:off x="3200054" y="4221523"/>
              <a:ext cx="108000" cy="238556"/>
            </a:xfrm>
            <a:prstGeom prst="flowChartManualOperation">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矢印: 右 61">
              <a:extLst>
                <a:ext uri="{FF2B5EF4-FFF2-40B4-BE49-F238E27FC236}">
                  <a16:creationId xmlns:a16="http://schemas.microsoft.com/office/drawing/2014/main" id="{BE558B25-D205-E428-2405-86A8B03FCF82}"/>
                </a:ext>
              </a:extLst>
            </p:cNvPr>
            <p:cNvSpPr/>
            <p:nvPr/>
          </p:nvSpPr>
          <p:spPr>
            <a:xfrm rot="16200000">
              <a:off x="3179462" y="3983820"/>
              <a:ext cx="154640" cy="335059"/>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矢印: 右 62">
              <a:extLst>
                <a:ext uri="{FF2B5EF4-FFF2-40B4-BE49-F238E27FC236}">
                  <a16:creationId xmlns:a16="http://schemas.microsoft.com/office/drawing/2014/main" id="{090DD60B-54F2-D16A-4AA7-820E5D3234AF}"/>
                </a:ext>
              </a:extLst>
            </p:cNvPr>
            <p:cNvSpPr/>
            <p:nvPr/>
          </p:nvSpPr>
          <p:spPr>
            <a:xfrm rot="5400000">
              <a:off x="3217764" y="4357931"/>
              <a:ext cx="72000" cy="216000"/>
            </a:xfrm>
            <a:prstGeom prst="rightArrow">
              <a:avLst>
                <a:gd name="adj1" fmla="val 100000"/>
                <a:gd name="adj2" fmla="val 107337"/>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24" name="テキスト ボックス 23">
            <a:extLst>
              <a:ext uri="{FF2B5EF4-FFF2-40B4-BE49-F238E27FC236}">
                <a16:creationId xmlns:a16="http://schemas.microsoft.com/office/drawing/2014/main" id="{BD84D171-1FB7-CB61-81AC-1142E0179E5D}"/>
              </a:ext>
            </a:extLst>
          </p:cNvPr>
          <p:cNvSpPr txBox="1"/>
          <p:nvPr/>
        </p:nvSpPr>
        <p:spPr>
          <a:xfrm>
            <a:off x="11724238" y="6533378"/>
            <a:ext cx="467762" cy="276999"/>
          </a:xfrm>
          <a:prstGeom prst="rect">
            <a:avLst/>
          </a:prstGeom>
          <a:noFill/>
        </p:spPr>
        <p:txBody>
          <a:bodyPr wrap="square" rtlCol="0">
            <a:spAutoFit/>
          </a:bodyPr>
          <a:lstStyle/>
          <a:p>
            <a:pPr algn="r"/>
            <a:r>
              <a:rPr kumimoji="1" lang="ja-JP" altLang="en-US" sz="1200" dirty="0">
                <a:solidFill>
                  <a:schemeClr val="bg1">
                    <a:lumMod val="50000"/>
                  </a:schemeClr>
                </a:solidFill>
              </a:rPr>
              <a:t>２</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151085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6976F-11FF-B3E7-69F4-60CCB3FD6A35}"/>
            </a:ext>
          </a:extLst>
        </p:cNvPr>
        <p:cNvGrpSpPr/>
        <p:nvPr/>
      </p:nvGrpSpPr>
      <p:grpSpPr>
        <a:xfrm>
          <a:off x="0" y="0"/>
          <a:ext cx="0" cy="0"/>
          <a:chOff x="0" y="0"/>
          <a:chExt cx="0" cy="0"/>
        </a:xfrm>
      </p:grpSpPr>
      <p:pic>
        <p:nvPicPr>
          <p:cNvPr id="32" name="図 31" descr="鉄道を走っている電車&#10;&#10;自動的に生成された説明">
            <a:extLst>
              <a:ext uri="{FF2B5EF4-FFF2-40B4-BE49-F238E27FC236}">
                <a16:creationId xmlns:a16="http://schemas.microsoft.com/office/drawing/2014/main" id="{DD4DB467-7ED7-3F62-5E2B-770FBFF1EFB7}"/>
              </a:ext>
            </a:extLst>
          </p:cNvPr>
          <p:cNvPicPr>
            <a:picLocks noChangeAspect="1"/>
          </p:cNvPicPr>
          <p:nvPr/>
        </p:nvPicPr>
        <p:blipFill>
          <a:blip r:embed="rId3" cstate="print">
            <a:extLst>
              <a:ext uri="{28A0092B-C50C-407E-A947-70E740481C1C}">
                <a14:useLocalDpi xmlns:a14="http://schemas.microsoft.com/office/drawing/2010/main" val="0"/>
              </a:ext>
            </a:extLst>
          </a:blip>
          <a:srcRect r="4604"/>
          <a:stretch/>
        </p:blipFill>
        <p:spPr>
          <a:xfrm>
            <a:off x="9873630" y="165602"/>
            <a:ext cx="1925834" cy="1346520"/>
          </a:xfrm>
          <a:prstGeom prst="rect">
            <a:avLst/>
          </a:prstGeom>
        </p:spPr>
      </p:pic>
      <p:sp>
        <p:nvSpPr>
          <p:cNvPr id="9" name="テキスト ボックス 8">
            <a:extLst>
              <a:ext uri="{FF2B5EF4-FFF2-40B4-BE49-F238E27FC236}">
                <a16:creationId xmlns:a16="http://schemas.microsoft.com/office/drawing/2014/main" id="{DEA05194-70CF-1ACF-0D76-D4D6788A5796}"/>
              </a:ext>
            </a:extLst>
          </p:cNvPr>
          <p:cNvSpPr txBox="1"/>
          <p:nvPr/>
        </p:nvSpPr>
        <p:spPr>
          <a:xfrm>
            <a:off x="7215757" y="1740621"/>
            <a:ext cx="4859404" cy="4799327"/>
          </a:xfrm>
          <a:prstGeom prst="rect">
            <a:avLst/>
          </a:prstGeom>
          <a:noFill/>
          <a:ln>
            <a:solidFill>
              <a:schemeClr val="bg1">
                <a:lumMod val="50000"/>
              </a:schemeClr>
            </a:solidFill>
          </a:ln>
        </p:spPr>
        <p:txBody>
          <a:bodyPr wrap="square" rtlCol="0">
            <a:noAutofit/>
          </a:bodyPr>
          <a:lstStyle/>
          <a:p>
            <a:pPr algn="ctr"/>
            <a:r>
              <a:rPr kumimoji="1" lang="ja-JP" altLang="en-US" sz="1400" b="1" dirty="0">
                <a:latin typeface="+mj-lt"/>
              </a:rPr>
              <a:t>長町商店街エリア　イベント歳時記</a:t>
            </a:r>
            <a:endParaRPr kumimoji="1" lang="en-US" altLang="ja-JP" sz="1400" b="1" dirty="0">
              <a:latin typeface="+mj-lt"/>
            </a:endParaRPr>
          </a:p>
          <a:p>
            <a:endParaRPr kumimoji="1" lang="en-US" altLang="ja-JP" sz="1200" dirty="0">
              <a:latin typeface="+mj-lt"/>
            </a:endParaRPr>
          </a:p>
          <a:p>
            <a:endParaRPr kumimoji="1" lang="en-US" altLang="ja-JP" sz="1200" dirty="0">
              <a:latin typeface="+mj-lt"/>
            </a:endParaRPr>
          </a:p>
          <a:p>
            <a:endParaRPr kumimoji="1" lang="en-US" altLang="ja-JP" sz="1200" b="1" dirty="0">
              <a:latin typeface="+mj-lt"/>
            </a:endParaRPr>
          </a:p>
          <a:p>
            <a:r>
              <a:rPr kumimoji="1" lang="ja-JP" altLang="en-US" sz="1200" b="1" dirty="0">
                <a:latin typeface="+mj-lt"/>
              </a:rPr>
              <a:t>春（</a:t>
            </a:r>
            <a:r>
              <a:rPr kumimoji="1" lang="en-US" altLang="ja-JP" sz="1200" b="1" dirty="0">
                <a:latin typeface="+mj-lt"/>
              </a:rPr>
              <a:t>3</a:t>
            </a:r>
            <a:r>
              <a:rPr kumimoji="1" lang="ja-JP" altLang="en-US" sz="1200" b="1" dirty="0">
                <a:latin typeface="+mj-lt"/>
              </a:rPr>
              <a:t>月～</a:t>
            </a:r>
            <a:r>
              <a:rPr kumimoji="1" lang="en-US" altLang="ja-JP" sz="1200" b="1" dirty="0">
                <a:latin typeface="+mj-lt"/>
              </a:rPr>
              <a:t>5</a:t>
            </a:r>
            <a:r>
              <a:rPr kumimoji="1" lang="ja-JP" altLang="en-US" sz="1200" b="1" dirty="0">
                <a:latin typeface="+mj-lt"/>
              </a:rPr>
              <a:t>月）</a:t>
            </a:r>
            <a:endParaRPr kumimoji="1" lang="en-US" altLang="ja-JP" sz="1200" b="1" dirty="0">
              <a:latin typeface="+mj-lt"/>
            </a:endParaRPr>
          </a:p>
          <a:p>
            <a:r>
              <a:rPr kumimoji="1" lang="ja-JP" altLang="en-US" sz="1200" dirty="0">
                <a:latin typeface="+mj-lt"/>
              </a:rPr>
              <a:t>　　</a:t>
            </a:r>
            <a:r>
              <a:rPr kumimoji="1" lang="en-US" altLang="ja-JP" sz="1200" dirty="0">
                <a:latin typeface="+mj-lt"/>
              </a:rPr>
              <a:t>5</a:t>
            </a:r>
            <a:r>
              <a:rPr kumimoji="1" lang="ja-JP" altLang="en-US" sz="1200" dirty="0">
                <a:latin typeface="+mj-lt"/>
              </a:rPr>
              <a:t>月：舞台八幡神社・蛸薬師如来祭典</a:t>
            </a:r>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r>
              <a:rPr kumimoji="1" lang="ja-JP" altLang="en-US" sz="1200" b="1" dirty="0">
                <a:latin typeface="+mj-lt"/>
              </a:rPr>
              <a:t>夏（</a:t>
            </a:r>
            <a:r>
              <a:rPr kumimoji="1" lang="en-US" altLang="ja-JP" sz="1200" b="1" dirty="0">
                <a:latin typeface="+mj-lt"/>
              </a:rPr>
              <a:t>6</a:t>
            </a:r>
            <a:r>
              <a:rPr kumimoji="1" lang="ja-JP" altLang="en-US" sz="1200" b="1" dirty="0">
                <a:latin typeface="+mj-lt"/>
              </a:rPr>
              <a:t>月～８月）</a:t>
            </a:r>
            <a:endParaRPr kumimoji="1" lang="en-US" altLang="ja-JP" sz="1200" b="1" dirty="0">
              <a:latin typeface="+mj-lt"/>
            </a:endParaRPr>
          </a:p>
          <a:p>
            <a:r>
              <a:rPr kumimoji="1" lang="ja-JP" altLang="en-US" sz="1200" dirty="0">
                <a:latin typeface="+mj-lt"/>
              </a:rPr>
              <a:t>　　</a:t>
            </a:r>
            <a:r>
              <a:rPr kumimoji="1" lang="en-US" altLang="ja-JP" sz="1200" dirty="0">
                <a:latin typeface="+mj-lt"/>
              </a:rPr>
              <a:t>7</a:t>
            </a:r>
            <a:r>
              <a:rPr kumimoji="1" lang="ja-JP" altLang="en-US" sz="1200" dirty="0">
                <a:latin typeface="+mj-lt"/>
              </a:rPr>
              <a:t>月：長町まつり</a:t>
            </a:r>
            <a:endParaRPr kumimoji="1" lang="en-US" altLang="ja-JP" sz="1200" dirty="0">
              <a:latin typeface="+mj-lt"/>
            </a:endParaRPr>
          </a:p>
          <a:p>
            <a:r>
              <a:rPr kumimoji="1" lang="ja-JP" altLang="en-US" sz="1200" dirty="0">
                <a:latin typeface="+mj-lt"/>
              </a:rPr>
              <a:t>　　</a:t>
            </a:r>
            <a:r>
              <a:rPr kumimoji="1" lang="en-US" altLang="ja-JP" sz="1200" dirty="0">
                <a:latin typeface="+mj-lt"/>
              </a:rPr>
              <a:t>8</a:t>
            </a:r>
            <a:r>
              <a:rPr kumimoji="1" lang="ja-JP" altLang="en-US" sz="1200" dirty="0">
                <a:latin typeface="+mj-lt"/>
              </a:rPr>
              <a:t>月：七夕吹き流し掲出、広瀬川灯ろう流し</a:t>
            </a:r>
            <a:endParaRPr kumimoji="1" lang="en-US" altLang="ja-JP" sz="1200" dirty="0">
              <a:latin typeface="+mj-lt"/>
            </a:endParaRPr>
          </a:p>
          <a:p>
            <a:r>
              <a:rPr kumimoji="1" lang="ja-JP" altLang="en-US" sz="1200" dirty="0">
                <a:latin typeface="+mj-lt"/>
              </a:rPr>
              <a:t>　　　　　 イルミネーション、ビアガーデン</a:t>
            </a:r>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r>
              <a:rPr kumimoji="1" lang="ja-JP" altLang="en-US" sz="1200" b="1" dirty="0">
                <a:latin typeface="+mj-lt"/>
              </a:rPr>
              <a:t>秋（９月～１</a:t>
            </a:r>
            <a:r>
              <a:rPr kumimoji="1" lang="en-US" altLang="ja-JP" sz="1200" b="1" dirty="0">
                <a:latin typeface="+mj-lt"/>
              </a:rPr>
              <a:t>1</a:t>
            </a:r>
            <a:r>
              <a:rPr kumimoji="1" lang="ja-JP" altLang="en-US" sz="1200" b="1" dirty="0">
                <a:latin typeface="+mj-lt"/>
              </a:rPr>
              <a:t>月）</a:t>
            </a:r>
            <a:endParaRPr kumimoji="1" lang="en-US" altLang="ja-JP" sz="1200" b="1" dirty="0">
              <a:latin typeface="+mj-lt"/>
            </a:endParaRPr>
          </a:p>
          <a:p>
            <a:r>
              <a:rPr kumimoji="1" lang="ja-JP" altLang="en-US" sz="1200" dirty="0">
                <a:latin typeface="+mj-lt"/>
              </a:rPr>
              <a:t>　</a:t>
            </a:r>
            <a:r>
              <a:rPr kumimoji="1" lang="en-US" altLang="ja-JP" sz="1200" dirty="0">
                <a:latin typeface="+mj-lt"/>
              </a:rPr>
              <a:t>10</a:t>
            </a:r>
            <a:r>
              <a:rPr kumimoji="1" lang="ja-JP" altLang="en-US" sz="1200" dirty="0">
                <a:latin typeface="+mj-lt"/>
              </a:rPr>
              <a:t>月：太白区民まつり</a:t>
            </a:r>
            <a:endParaRPr kumimoji="1" lang="en-US" altLang="ja-JP" sz="1200" dirty="0">
              <a:latin typeface="+mj-lt"/>
            </a:endParaRPr>
          </a:p>
          <a:p>
            <a:r>
              <a:rPr kumimoji="1" lang="ja-JP" altLang="en-US" sz="1200" dirty="0">
                <a:latin typeface="+mj-lt"/>
              </a:rPr>
              <a:t>　　　　　 長町秋のフェスティバル</a:t>
            </a:r>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endParaRPr kumimoji="1" lang="en-US" altLang="ja-JP" sz="1200" dirty="0">
              <a:latin typeface="+mj-lt"/>
            </a:endParaRPr>
          </a:p>
          <a:p>
            <a:r>
              <a:rPr kumimoji="1" lang="ja-JP" altLang="en-US" sz="1200" b="1" dirty="0">
                <a:latin typeface="+mj-lt"/>
              </a:rPr>
              <a:t>冬（</a:t>
            </a:r>
            <a:r>
              <a:rPr kumimoji="1" lang="en-US" altLang="ja-JP" sz="1200" b="1" dirty="0">
                <a:latin typeface="+mj-lt"/>
              </a:rPr>
              <a:t>12</a:t>
            </a:r>
            <a:r>
              <a:rPr kumimoji="1" lang="ja-JP" altLang="en-US" sz="1200" b="1" dirty="0">
                <a:latin typeface="+mj-lt"/>
              </a:rPr>
              <a:t>月～</a:t>
            </a:r>
            <a:r>
              <a:rPr kumimoji="1" lang="en-US" altLang="ja-JP" sz="1200" b="1" dirty="0">
                <a:latin typeface="+mj-lt"/>
              </a:rPr>
              <a:t>2</a:t>
            </a:r>
            <a:r>
              <a:rPr kumimoji="1" lang="ja-JP" altLang="en-US" sz="1200" b="1" dirty="0">
                <a:latin typeface="+mj-lt"/>
              </a:rPr>
              <a:t>月）</a:t>
            </a:r>
            <a:endParaRPr kumimoji="1" lang="en-US" altLang="ja-JP" sz="1200" b="1" dirty="0">
              <a:latin typeface="+mj-lt"/>
            </a:endParaRPr>
          </a:p>
          <a:p>
            <a:r>
              <a:rPr kumimoji="1" lang="ja-JP" altLang="en-US" sz="1200" dirty="0">
                <a:latin typeface="+mj-lt"/>
              </a:rPr>
              <a:t>　</a:t>
            </a:r>
            <a:r>
              <a:rPr kumimoji="1" lang="en-US" altLang="ja-JP" sz="1200" dirty="0">
                <a:latin typeface="+mj-lt"/>
              </a:rPr>
              <a:t>12</a:t>
            </a:r>
            <a:r>
              <a:rPr kumimoji="1" lang="ja-JP" altLang="en-US" sz="1200" dirty="0">
                <a:latin typeface="+mj-lt"/>
              </a:rPr>
              <a:t>月：イルミネーション、冬のビアガーデン</a:t>
            </a:r>
            <a:endParaRPr kumimoji="1" lang="en-US" altLang="ja-JP" sz="1200" dirty="0">
              <a:latin typeface="+mj-lt"/>
            </a:endParaRPr>
          </a:p>
          <a:p>
            <a:r>
              <a:rPr kumimoji="1" lang="ja-JP" altLang="en-US" sz="1200" dirty="0">
                <a:latin typeface="+mj-lt"/>
              </a:rPr>
              <a:t>　　</a:t>
            </a:r>
            <a:r>
              <a:rPr kumimoji="1" lang="en-US" altLang="ja-JP" sz="1200" dirty="0">
                <a:latin typeface="+mj-lt"/>
              </a:rPr>
              <a:t>1</a:t>
            </a:r>
            <a:r>
              <a:rPr kumimoji="1" lang="ja-JP" altLang="en-US" sz="1200" dirty="0">
                <a:latin typeface="+mj-lt"/>
              </a:rPr>
              <a:t>月：どんと祭、裸参り</a:t>
            </a:r>
            <a:endParaRPr kumimoji="1" lang="en-US" altLang="ja-JP" sz="1200" dirty="0">
              <a:latin typeface="+mj-lt"/>
            </a:endParaRPr>
          </a:p>
        </p:txBody>
      </p:sp>
      <p:pic>
        <p:nvPicPr>
          <p:cNvPr id="29" name="図 28">
            <a:extLst>
              <a:ext uri="{FF2B5EF4-FFF2-40B4-BE49-F238E27FC236}">
                <a16:creationId xmlns:a16="http://schemas.microsoft.com/office/drawing/2014/main" id="{BFD26CB7-57B4-3C9B-CBA9-A298D1C14AEF}"/>
              </a:ext>
            </a:extLst>
          </p:cNvPr>
          <p:cNvPicPr>
            <a:picLocks noChangeAspect="1"/>
          </p:cNvPicPr>
          <p:nvPr/>
        </p:nvPicPr>
        <p:blipFill>
          <a:blip r:embed="rId4"/>
          <a:srcRect b="40999"/>
          <a:stretch/>
        </p:blipFill>
        <p:spPr>
          <a:xfrm>
            <a:off x="10322389" y="3598532"/>
            <a:ext cx="1679968" cy="1335300"/>
          </a:xfrm>
          <a:prstGeom prst="rect">
            <a:avLst/>
          </a:prstGeom>
        </p:spPr>
      </p:pic>
      <p:sp>
        <p:nvSpPr>
          <p:cNvPr id="8" name="テキスト ボックス 7">
            <a:extLst>
              <a:ext uri="{FF2B5EF4-FFF2-40B4-BE49-F238E27FC236}">
                <a16:creationId xmlns:a16="http://schemas.microsoft.com/office/drawing/2014/main" id="{23127F9A-097D-27AE-3906-43A85226BB76}"/>
              </a:ext>
            </a:extLst>
          </p:cNvPr>
          <p:cNvSpPr txBox="1"/>
          <p:nvPr/>
        </p:nvSpPr>
        <p:spPr>
          <a:xfrm>
            <a:off x="0" y="4253"/>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長町商店街エリアの歴史と歳時記</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31" name="テキスト ボックス 30">
            <a:extLst>
              <a:ext uri="{FF2B5EF4-FFF2-40B4-BE49-F238E27FC236}">
                <a16:creationId xmlns:a16="http://schemas.microsoft.com/office/drawing/2014/main" id="{BD3A546E-7C30-D6AC-7CA4-A783E143256B}"/>
              </a:ext>
            </a:extLst>
          </p:cNvPr>
          <p:cNvSpPr txBox="1"/>
          <p:nvPr/>
        </p:nvSpPr>
        <p:spPr>
          <a:xfrm>
            <a:off x="9770144" y="1516391"/>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仙台市地下鉄南北線車両</a:t>
            </a:r>
            <a:endParaRPr lang="en-US" altLang="ja-JP" sz="700" dirty="0">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3D2B53EF-63F0-7916-F2F6-56DFDBDE70A5}"/>
              </a:ext>
            </a:extLst>
          </p:cNvPr>
          <p:cNvSpPr txBox="1"/>
          <p:nvPr/>
        </p:nvSpPr>
        <p:spPr>
          <a:xfrm>
            <a:off x="10259272" y="4910260"/>
            <a:ext cx="1667846"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七夕吹き流し</a:t>
            </a:r>
            <a:endParaRPr lang="en-US" altLang="ja-JP" sz="700" dirty="0">
              <a:latin typeface="BIZ UDPゴシック" panose="020B0400000000000000" pitchFamily="50" charset="-128"/>
              <a:ea typeface="BIZ UDPゴシック" panose="020B0400000000000000" pitchFamily="50" charset="-128"/>
            </a:endParaRPr>
          </a:p>
        </p:txBody>
      </p:sp>
      <p:grpSp>
        <p:nvGrpSpPr>
          <p:cNvPr id="18" name="グループ化 17">
            <a:extLst>
              <a:ext uri="{FF2B5EF4-FFF2-40B4-BE49-F238E27FC236}">
                <a16:creationId xmlns:a16="http://schemas.microsoft.com/office/drawing/2014/main" id="{384FF883-BC9F-BE30-BFC6-6A2F36C0344F}"/>
              </a:ext>
            </a:extLst>
          </p:cNvPr>
          <p:cNvGrpSpPr/>
          <p:nvPr/>
        </p:nvGrpSpPr>
        <p:grpSpPr>
          <a:xfrm>
            <a:off x="10259272" y="2191272"/>
            <a:ext cx="2123357" cy="1430831"/>
            <a:chOff x="8236877" y="4965700"/>
            <a:chExt cx="2123357" cy="1430831"/>
          </a:xfrm>
        </p:grpSpPr>
        <p:pic>
          <p:nvPicPr>
            <p:cNvPr id="33" name="図 32">
              <a:extLst>
                <a:ext uri="{FF2B5EF4-FFF2-40B4-BE49-F238E27FC236}">
                  <a16:creationId xmlns:a16="http://schemas.microsoft.com/office/drawing/2014/main" id="{CC7085F1-2F06-508B-12AD-BCEAF522E352}"/>
                </a:ext>
              </a:extLst>
            </p:cNvPr>
            <p:cNvPicPr>
              <a:picLocks noChangeAspect="1"/>
            </p:cNvPicPr>
            <p:nvPr/>
          </p:nvPicPr>
          <p:blipFill>
            <a:blip r:embed="rId5"/>
            <a:stretch>
              <a:fillRect/>
            </a:stretch>
          </p:blipFill>
          <p:spPr>
            <a:xfrm>
              <a:off x="8316511" y="4965700"/>
              <a:ext cx="1670103" cy="1246155"/>
            </a:xfrm>
            <a:prstGeom prst="rect">
              <a:avLst/>
            </a:prstGeom>
          </p:spPr>
        </p:pic>
        <p:sp>
          <p:nvSpPr>
            <p:cNvPr id="42" name="テキスト ボックス 41">
              <a:extLst>
                <a:ext uri="{FF2B5EF4-FFF2-40B4-BE49-F238E27FC236}">
                  <a16:creationId xmlns:a16="http://schemas.microsoft.com/office/drawing/2014/main" id="{C78D369D-EB69-9C1C-A1FB-6C84F2657DC4}"/>
                </a:ext>
              </a:extLst>
            </p:cNvPr>
            <p:cNvSpPr txBox="1"/>
            <p:nvPr/>
          </p:nvSpPr>
          <p:spPr>
            <a:xfrm>
              <a:off x="8236877" y="6196476"/>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舞台八幡神社・蛸薬師如来祭典の神輿担ぎ</a:t>
              </a:r>
              <a:endParaRPr lang="en-US" altLang="ja-JP" sz="700" dirty="0">
                <a:latin typeface="BIZ UDPゴシック" panose="020B0400000000000000" pitchFamily="50" charset="-128"/>
                <a:ea typeface="BIZ UDPゴシック" panose="020B0400000000000000" pitchFamily="50" charset="-128"/>
              </a:endParaRPr>
            </a:p>
          </p:txBody>
        </p:sp>
      </p:grpSp>
      <p:sp>
        <p:nvSpPr>
          <p:cNvPr id="10" name="Rectangle 2">
            <a:extLst>
              <a:ext uri="{FF2B5EF4-FFF2-40B4-BE49-F238E27FC236}">
                <a16:creationId xmlns:a16="http://schemas.microsoft.com/office/drawing/2014/main" id="{B64AC086-C392-6DC2-C8A4-5C2CCFAAC523}"/>
              </a:ext>
            </a:extLst>
          </p:cNvPr>
          <p:cNvSpPr>
            <a:spLocks noChangeArrowheads="1"/>
          </p:cNvSpPr>
          <p:nvPr/>
        </p:nvSpPr>
        <p:spPr bwMode="auto">
          <a:xfrm>
            <a:off x="333883" y="695661"/>
            <a:ext cx="6807946" cy="5852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1612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（慶長</a:t>
            </a:r>
            <a:r>
              <a:rPr lang="en-US" altLang="ja-JP" sz="1400" dirty="0">
                <a:latin typeface="BIZ UDPゴシック" panose="020B0400000000000000" pitchFamily="50" charset="-128"/>
                <a:ea typeface="BIZ UDPゴシック" panose="020B0400000000000000" pitchFamily="50" charset="-128"/>
              </a:rPr>
              <a:t>17</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奥州街道に仙台城下郊外最初の宿駅、長町宿設置</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1878</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（明治</a:t>
            </a:r>
            <a:r>
              <a:rPr lang="en-US" altLang="ja-JP" sz="1400" dirty="0">
                <a:latin typeface="BIZ UDPゴシック" panose="020B0400000000000000" pitchFamily="50" charset="-128"/>
                <a:ea typeface="BIZ UDPゴシック" panose="020B0400000000000000" pitchFamily="50" charset="-128"/>
              </a:rPr>
              <a:t>11</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長町に名取郡役所開設</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1889</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（明治</a:t>
            </a:r>
            <a:r>
              <a:rPr lang="en-US" altLang="ja-JP" sz="1400" dirty="0">
                <a:latin typeface="BIZ UDPゴシック" panose="020B0400000000000000" pitchFamily="50" charset="-128"/>
                <a:ea typeface="BIZ UDPゴシック" panose="020B0400000000000000" pitchFamily="50" charset="-128"/>
              </a:rPr>
              <a:t>22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長町に名取郡茂ケ崎村役場設置</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1892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（明治</a:t>
            </a:r>
            <a:r>
              <a:rPr lang="en-US" altLang="ja-JP" sz="1400" dirty="0">
                <a:latin typeface="BIZ UDPゴシック" panose="020B0400000000000000" pitchFamily="50" charset="-128"/>
                <a:ea typeface="BIZ UDPゴシック" panose="020B0400000000000000" pitchFamily="50" charset="-128"/>
              </a:rPr>
              <a:t>25</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長町青物市場設立</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1896</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（明治</a:t>
            </a:r>
            <a:r>
              <a:rPr lang="en-US" altLang="ja-JP" sz="1400" dirty="0">
                <a:latin typeface="BIZ UDPゴシック" panose="020B0400000000000000" pitchFamily="50" charset="-128"/>
                <a:ea typeface="BIZ UDPゴシック" panose="020B0400000000000000" pitchFamily="50" charset="-128"/>
              </a:rPr>
              <a:t>29</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長町停車場開業、東北線長町駅営業開始</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1914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（大正</a:t>
            </a:r>
            <a:r>
              <a:rPr lang="en-US" altLang="ja-JP" sz="1400" dirty="0">
                <a:latin typeface="BIZ UDPゴシック" panose="020B0400000000000000" pitchFamily="50" charset="-128"/>
                <a:ea typeface="BIZ UDPゴシック" panose="020B0400000000000000" pitchFamily="50" charset="-128"/>
              </a:rPr>
              <a:t>3</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秋保石材軌道開業（長町～秋保）、馬車が石材と温泉客を運ぶ</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1915</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（大正</a:t>
            </a:r>
            <a:r>
              <a:rPr lang="en-US" altLang="ja-JP" sz="1400" dirty="0">
                <a:latin typeface="BIZ UDPゴシック" panose="020B0400000000000000" pitchFamily="50" charset="-128"/>
                <a:ea typeface="BIZ UDPゴシック" panose="020B0400000000000000" pitchFamily="50" charset="-128"/>
              </a:rPr>
              <a:t>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茂ケ崎村から長町へ改称</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1925</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（大正</a:t>
            </a:r>
            <a:r>
              <a:rPr lang="en-US" altLang="ja-JP" sz="1400" dirty="0">
                <a:latin typeface="BIZ UDPゴシック" panose="020B0400000000000000" pitchFamily="50" charset="-128"/>
                <a:ea typeface="BIZ UDPゴシック" panose="020B0400000000000000" pitchFamily="50" charset="-128"/>
              </a:rPr>
              <a:t>14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長町駅に大規模な貨物操車場（長町ヤード）が完成</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1925</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（大正</a:t>
            </a:r>
            <a:r>
              <a:rPr lang="en-US" altLang="ja-JP" sz="1400" dirty="0">
                <a:latin typeface="BIZ UDPゴシック" panose="020B0400000000000000" pitchFamily="50" charset="-128"/>
                <a:ea typeface="BIZ UDPゴシック" panose="020B0400000000000000" pitchFamily="50" charset="-128"/>
              </a:rPr>
              <a:t>14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秋保電気軌道（のちに秋保電気鉄道に改称）開業（電力化）</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1928</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3</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仙台市が長町を合併</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1936</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11</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仙台市電長町線全線開通</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1949</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24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宮城県経済農業協同組合連合会が長町市場営業開始</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1961</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36</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秋保電気鉄道廃止</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1963</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38</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長町市場廃止</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1976</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51</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仙台市電廃止</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1984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59</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貨物操車場（長町ヤード）廃止</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1987</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（昭和</a:t>
            </a:r>
            <a:r>
              <a:rPr lang="en-US" altLang="ja-JP" sz="1400" dirty="0">
                <a:latin typeface="BIZ UDPゴシック" panose="020B0400000000000000" pitchFamily="50" charset="-128"/>
                <a:ea typeface="BIZ UDPゴシック" panose="020B0400000000000000" pitchFamily="50" charset="-128"/>
              </a:rPr>
              <a:t>62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仙台市地下鉄南北線開通、長町駅・長町一丁目駅設置</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1999</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（平成</a:t>
            </a:r>
            <a:r>
              <a:rPr lang="en-US" altLang="ja-JP" sz="1400" dirty="0">
                <a:latin typeface="BIZ UDPゴシック" panose="020B0400000000000000" pitchFamily="50" charset="-128"/>
                <a:ea typeface="BIZ UDPゴシック" panose="020B0400000000000000" pitchFamily="50" charset="-128"/>
              </a:rPr>
              <a:t>11</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仙台市太白図書館、仙台市太白区文化センター開館</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2010</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（平成</a:t>
            </a:r>
            <a:r>
              <a:rPr lang="en-US" altLang="ja-JP" sz="1400" dirty="0">
                <a:latin typeface="BIZ UDPゴシック" panose="020B0400000000000000" pitchFamily="50" charset="-128"/>
                <a:ea typeface="BIZ UDPゴシック" panose="020B0400000000000000" pitchFamily="50" charset="-128"/>
              </a:rPr>
              <a:t>22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長町駅西口広場供用開始</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2012</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（平成</a:t>
            </a:r>
            <a:r>
              <a:rPr lang="en-US" altLang="ja-JP" sz="1400" dirty="0">
                <a:latin typeface="BIZ UDPゴシック" panose="020B0400000000000000" pitchFamily="50" charset="-128"/>
                <a:ea typeface="BIZ UDPゴシック" panose="020B0400000000000000" pitchFamily="50" charset="-128"/>
              </a:rPr>
              <a:t>24</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ゼビオアリーナ開業、仙台</a:t>
            </a:r>
            <a:r>
              <a:rPr lang="en-US" altLang="ja-JP" sz="1400" dirty="0">
                <a:latin typeface="BIZ UDPゴシック" panose="020B0400000000000000" pitchFamily="50" charset="-128"/>
                <a:ea typeface="BIZ UDPゴシック" panose="020B0400000000000000" pitchFamily="50" charset="-128"/>
              </a:rPr>
              <a:t>89ERS</a:t>
            </a:r>
            <a:r>
              <a:rPr lang="ja-JP" altLang="en-US" sz="1400" dirty="0">
                <a:latin typeface="BIZ UDPゴシック" panose="020B0400000000000000" pitchFamily="50" charset="-128"/>
                <a:ea typeface="BIZ UDPゴシック" panose="020B0400000000000000" pitchFamily="50" charset="-128"/>
              </a:rPr>
              <a:t>のホームアリーナに</a:t>
            </a:r>
            <a:endParaRPr lang="en-US" altLang="ja-JP" sz="1400" dirty="0">
              <a:latin typeface="BIZ UDPゴシック" panose="020B0400000000000000" pitchFamily="50" charset="-128"/>
              <a:ea typeface="BIZ UDPゴシック" panose="020B0400000000000000" pitchFamily="50" charset="-128"/>
            </a:endParaRPr>
          </a:p>
          <a:p>
            <a:pPr defTabSz="36000" eaLnBrk="0" fontAlgn="base" hangingPunct="0">
              <a:spcBef>
                <a:spcPct val="0"/>
              </a:spcBef>
              <a:spcAft>
                <a:spcPts val="500"/>
              </a:spcAft>
            </a:pPr>
            <a:r>
              <a:rPr lang="en-US" altLang="ja-JP" sz="1400" dirty="0">
                <a:latin typeface="BIZ UDPゴシック" panose="020B0400000000000000" pitchFamily="50" charset="-128"/>
                <a:ea typeface="BIZ UDPゴシック" panose="020B0400000000000000" pitchFamily="50" charset="-128"/>
              </a:rPr>
              <a:t>2013</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（平成</a:t>
            </a:r>
            <a:r>
              <a:rPr lang="en-US" altLang="ja-JP" sz="1400" dirty="0">
                <a:latin typeface="BIZ UDPゴシック" panose="020B0400000000000000" pitchFamily="50" charset="-128"/>
                <a:ea typeface="BIZ UDPゴシック" panose="020B0400000000000000" pitchFamily="50" charset="-128"/>
              </a:rPr>
              <a:t>25</a:t>
            </a:r>
            <a:r>
              <a:rPr lang="ja-JP" altLang="en-US" sz="1400" dirty="0">
                <a:latin typeface="BIZ UDPゴシック" panose="020B0400000000000000" pitchFamily="50" charset="-128"/>
                <a:ea typeface="BIZ UDPゴシック" panose="020B0400000000000000" pitchFamily="50" charset="-128"/>
              </a:rPr>
              <a:t>年）</a:t>
            </a:r>
            <a:r>
              <a:rPr lang="en-US" altLang="ja-JP" sz="14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あすと長町、土地区画整理事業完了</a:t>
            </a:r>
            <a:endParaRPr lang="en-US" altLang="ja-JP" sz="1400" dirty="0">
              <a:latin typeface="BIZ UDPゴシック" panose="020B0400000000000000" pitchFamily="50" charset="-128"/>
              <a:ea typeface="BIZ UDPゴシック" panose="020B0400000000000000" pitchFamily="50" charset="-128"/>
            </a:endParaRPr>
          </a:p>
        </p:txBody>
      </p:sp>
      <p:grpSp>
        <p:nvGrpSpPr>
          <p:cNvPr id="13" name="グループ化 12">
            <a:extLst>
              <a:ext uri="{FF2B5EF4-FFF2-40B4-BE49-F238E27FC236}">
                <a16:creationId xmlns:a16="http://schemas.microsoft.com/office/drawing/2014/main" id="{BC059F7D-A270-1508-B905-9C0885D0ECB7}"/>
              </a:ext>
            </a:extLst>
          </p:cNvPr>
          <p:cNvGrpSpPr/>
          <p:nvPr/>
        </p:nvGrpSpPr>
        <p:grpSpPr>
          <a:xfrm>
            <a:off x="10275186" y="5118854"/>
            <a:ext cx="1727171" cy="1398612"/>
            <a:chOff x="10275186" y="5118854"/>
            <a:chExt cx="1727171" cy="1398612"/>
          </a:xfrm>
        </p:grpSpPr>
        <p:pic>
          <p:nvPicPr>
            <p:cNvPr id="3" name="図 2" descr="屋外, 人, 立つ, 男 が含まれている画像&#10;&#10;自動的に生成された説明">
              <a:extLst>
                <a:ext uri="{FF2B5EF4-FFF2-40B4-BE49-F238E27FC236}">
                  <a16:creationId xmlns:a16="http://schemas.microsoft.com/office/drawing/2014/main" id="{82E662F3-976E-4C36-C549-39AEC2A12387}"/>
                </a:ext>
              </a:extLst>
            </p:cNvPr>
            <p:cNvPicPr>
              <a:picLocks noChangeAspect="1"/>
            </p:cNvPicPr>
            <p:nvPr/>
          </p:nvPicPr>
          <p:blipFill>
            <a:blip r:embed="rId6" cstate="print">
              <a:extLst>
                <a:ext uri="{28A0092B-C50C-407E-A947-70E740481C1C}">
                  <a14:useLocalDpi xmlns:a14="http://schemas.microsoft.com/office/drawing/2010/main" val="0"/>
                </a:ext>
              </a:extLst>
            </a:blip>
            <a:srcRect t="9333" b="35204"/>
            <a:stretch/>
          </p:blipFill>
          <p:spPr>
            <a:xfrm>
              <a:off x="10329041" y="5118854"/>
              <a:ext cx="1673316" cy="1237161"/>
            </a:xfrm>
            <a:prstGeom prst="rect">
              <a:avLst/>
            </a:prstGeom>
          </p:spPr>
        </p:pic>
        <p:sp>
          <p:nvSpPr>
            <p:cNvPr id="11" name="テキスト ボックス 10">
              <a:extLst>
                <a:ext uri="{FF2B5EF4-FFF2-40B4-BE49-F238E27FC236}">
                  <a16:creationId xmlns:a16="http://schemas.microsoft.com/office/drawing/2014/main" id="{EF8A8932-95C0-FC69-08F4-67BA11ADED51}"/>
                </a:ext>
              </a:extLst>
            </p:cNvPr>
            <p:cNvSpPr txBox="1"/>
            <p:nvPr/>
          </p:nvSpPr>
          <p:spPr>
            <a:xfrm>
              <a:off x="10275186" y="6317411"/>
              <a:ext cx="1064618" cy="200055"/>
            </a:xfrm>
            <a:prstGeom prst="rect">
              <a:avLst/>
            </a:prstGeom>
            <a:noFill/>
          </p:spPr>
          <p:txBody>
            <a:bodyPr wrap="square" rtlCol="0">
              <a:spAutoFit/>
            </a:bodyPr>
            <a:lstStyle/>
            <a:p>
              <a:r>
                <a:rPr kumimoji="1" lang="ja-JP" altLang="en-US" sz="700" dirty="0"/>
                <a:t>どんと祭、裸参り</a:t>
              </a:r>
            </a:p>
          </p:txBody>
        </p:sp>
      </p:grpSp>
      <p:sp>
        <p:nvSpPr>
          <p:cNvPr id="34" name="テキスト ボックス 33">
            <a:extLst>
              <a:ext uri="{FF2B5EF4-FFF2-40B4-BE49-F238E27FC236}">
                <a16:creationId xmlns:a16="http://schemas.microsoft.com/office/drawing/2014/main" id="{A5F96283-5E7A-962E-1DC3-91CFB7A3C1E3}"/>
              </a:ext>
            </a:extLst>
          </p:cNvPr>
          <p:cNvSpPr txBox="1"/>
          <p:nvPr/>
        </p:nvSpPr>
        <p:spPr>
          <a:xfrm>
            <a:off x="9803760" y="1323308"/>
            <a:ext cx="2123357" cy="200055"/>
          </a:xfrm>
          <a:prstGeom prst="rect">
            <a:avLst/>
          </a:prstGeom>
          <a:noFill/>
        </p:spPr>
        <p:txBody>
          <a:bodyPr wrap="square" rtlCol="0">
            <a:spAutoFit/>
          </a:bodyPr>
          <a:lstStyle/>
          <a:p>
            <a:r>
              <a:rPr lang="ja-JP" altLang="en-US" sz="700" dirty="0">
                <a:solidFill>
                  <a:schemeClr val="bg1"/>
                </a:solidFill>
                <a:latin typeface="BIZ UDPゴシック" panose="020B0400000000000000" pitchFamily="50" charset="-128"/>
                <a:ea typeface="BIZ UDPゴシック" panose="020B0400000000000000" pitchFamily="50" charset="-128"/>
              </a:rPr>
              <a:t>仙台市交通局ホームページより</a:t>
            </a:r>
            <a:endParaRPr lang="en-US" altLang="ja-JP" sz="700" dirty="0">
              <a:solidFill>
                <a:schemeClr val="bg1"/>
              </a:solidFill>
              <a:latin typeface="BIZ UDPゴシック" panose="020B0400000000000000" pitchFamily="50" charset="-128"/>
              <a:ea typeface="BIZ UDPゴシック" panose="020B0400000000000000" pitchFamily="50" charset="-128"/>
            </a:endParaRPr>
          </a:p>
        </p:txBody>
      </p:sp>
      <p:pic>
        <p:nvPicPr>
          <p:cNvPr id="5" name="図 4" descr="建物の前に立っている男性たちの白黒写真&#10;&#10;低い精度で自動的に生成された説明">
            <a:extLst>
              <a:ext uri="{FF2B5EF4-FFF2-40B4-BE49-F238E27FC236}">
                <a16:creationId xmlns:a16="http://schemas.microsoft.com/office/drawing/2014/main" id="{18890446-1FB8-31F2-C8E5-F8D78DDB6F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6243" y="165602"/>
            <a:ext cx="1939864" cy="1382153"/>
          </a:xfrm>
          <a:prstGeom prst="rect">
            <a:avLst/>
          </a:prstGeom>
        </p:spPr>
      </p:pic>
      <p:sp>
        <p:nvSpPr>
          <p:cNvPr id="6" name="テキスト ボックス 5">
            <a:extLst>
              <a:ext uri="{FF2B5EF4-FFF2-40B4-BE49-F238E27FC236}">
                <a16:creationId xmlns:a16="http://schemas.microsoft.com/office/drawing/2014/main" id="{3CAACD8B-7D46-11D7-D17C-FB8DC782385A}"/>
              </a:ext>
            </a:extLst>
          </p:cNvPr>
          <p:cNvSpPr txBox="1"/>
          <p:nvPr/>
        </p:nvSpPr>
        <p:spPr>
          <a:xfrm>
            <a:off x="7710498" y="1540566"/>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長町青物市場</a:t>
            </a:r>
            <a:endParaRPr lang="en-US" altLang="ja-JP" sz="7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99AF6664-6D89-D47F-3A9B-09B8A4D37657}"/>
              </a:ext>
            </a:extLst>
          </p:cNvPr>
          <p:cNvSpPr txBox="1"/>
          <p:nvPr/>
        </p:nvSpPr>
        <p:spPr>
          <a:xfrm>
            <a:off x="7733465" y="1332886"/>
            <a:ext cx="2123357" cy="200055"/>
          </a:xfrm>
          <a:prstGeom prst="rect">
            <a:avLst/>
          </a:prstGeom>
          <a:noFill/>
        </p:spPr>
        <p:txBody>
          <a:bodyPr wrap="square" rtlCol="0">
            <a:spAutoFit/>
          </a:bodyPr>
          <a:lstStyle/>
          <a:p>
            <a:r>
              <a:rPr lang="zh-TW" altLang="en-US" sz="700" dirty="0">
                <a:solidFill>
                  <a:schemeClr val="bg1"/>
                </a:solidFill>
                <a:latin typeface="BIZ UDPゴシック" panose="020B0400000000000000" pitchFamily="50" charset="-128"/>
                <a:ea typeface="BIZ UDPゴシック" panose="020B0400000000000000" pitchFamily="50" charset="-128"/>
              </a:rPr>
              <a:t>仙台市戦災復興記念館</a:t>
            </a:r>
            <a:r>
              <a:rPr lang="ja-JP" altLang="en-US" sz="700" dirty="0">
                <a:solidFill>
                  <a:schemeClr val="bg1"/>
                </a:solidFill>
                <a:latin typeface="BIZ UDPゴシック" panose="020B0400000000000000" pitchFamily="50" charset="-128"/>
                <a:ea typeface="BIZ UDPゴシック" panose="020B0400000000000000" pitchFamily="50" charset="-128"/>
              </a:rPr>
              <a:t>より</a:t>
            </a:r>
            <a:endParaRPr lang="en-US" altLang="ja-JP" sz="700" dirty="0">
              <a:solidFill>
                <a:schemeClr val="bg1"/>
              </a:solidFill>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122C5EB1-C867-7610-385B-B573DAB8BF89}"/>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３</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798438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12564-0C67-93F7-DEC6-52B9A52F3ACC}"/>
            </a:ext>
          </a:extLst>
        </p:cNvPr>
        <p:cNvGrpSpPr/>
        <p:nvPr/>
      </p:nvGrpSpPr>
      <p:grpSpPr>
        <a:xfrm>
          <a:off x="0" y="0"/>
          <a:ext cx="0" cy="0"/>
          <a:chOff x="0" y="0"/>
          <a:chExt cx="0" cy="0"/>
        </a:xfrm>
      </p:grpSpPr>
      <p:pic>
        <p:nvPicPr>
          <p:cNvPr id="6" name="図 5" descr="建物, 大きい, 跡, 電車 が含まれている画像&#10;&#10;自動的に生成された説明">
            <a:extLst>
              <a:ext uri="{FF2B5EF4-FFF2-40B4-BE49-F238E27FC236}">
                <a16:creationId xmlns:a16="http://schemas.microsoft.com/office/drawing/2014/main" id="{AD06157B-2A42-E79F-4C1C-B72DD6F8BF82}"/>
              </a:ext>
            </a:extLst>
          </p:cNvPr>
          <p:cNvPicPr>
            <a:picLocks noChangeAspect="1"/>
          </p:cNvPicPr>
          <p:nvPr/>
        </p:nvPicPr>
        <p:blipFill>
          <a:blip r:embed="rId3" cstate="print">
            <a:extLst>
              <a:ext uri="{28A0092B-C50C-407E-A947-70E740481C1C}">
                <a14:useLocalDpi xmlns:a14="http://schemas.microsoft.com/office/drawing/2010/main" val="0"/>
              </a:ext>
            </a:extLst>
          </a:blip>
          <a:srcRect b="3611"/>
          <a:stretch/>
        </p:blipFill>
        <p:spPr>
          <a:xfrm>
            <a:off x="9693971" y="1855334"/>
            <a:ext cx="2143630" cy="1377480"/>
          </a:xfrm>
          <a:prstGeom prst="rect">
            <a:avLst/>
          </a:prstGeom>
        </p:spPr>
      </p:pic>
      <p:pic>
        <p:nvPicPr>
          <p:cNvPr id="96" name="図 95" descr="マップ&#10;&#10;自動的に生成された説明">
            <a:extLst>
              <a:ext uri="{FF2B5EF4-FFF2-40B4-BE49-F238E27FC236}">
                <a16:creationId xmlns:a16="http://schemas.microsoft.com/office/drawing/2014/main" id="{DB27547F-FAD9-746C-F91A-CF3A6C01C747}"/>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l="50489" t="21739" r="31389" b="33772"/>
          <a:stretch/>
        </p:blipFill>
        <p:spPr>
          <a:xfrm>
            <a:off x="7177252" y="139636"/>
            <a:ext cx="2209442" cy="3012639"/>
          </a:xfrm>
          <a:prstGeom prst="rect">
            <a:avLst/>
          </a:prstGeom>
          <a:noFill/>
          <a:ln>
            <a:solidFill>
              <a:schemeClr val="bg1">
                <a:lumMod val="50000"/>
              </a:schemeClr>
            </a:solidFill>
          </a:ln>
        </p:spPr>
      </p:pic>
      <p:sp>
        <p:nvSpPr>
          <p:cNvPr id="2" name="テキスト ボックス 1">
            <a:extLst>
              <a:ext uri="{FF2B5EF4-FFF2-40B4-BE49-F238E27FC236}">
                <a16:creationId xmlns:a16="http://schemas.microsoft.com/office/drawing/2014/main" id="{B3F452BA-400B-DEFB-54E9-34DE59B253FB}"/>
              </a:ext>
            </a:extLst>
          </p:cNvPr>
          <p:cNvSpPr txBox="1"/>
          <p:nvPr/>
        </p:nvSpPr>
        <p:spPr>
          <a:xfrm>
            <a:off x="0" y="0"/>
            <a:ext cx="5602283"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１　長町商店街エリア</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3" name="Rectangle 2">
            <a:extLst>
              <a:ext uri="{FF2B5EF4-FFF2-40B4-BE49-F238E27FC236}">
                <a16:creationId xmlns:a16="http://schemas.microsoft.com/office/drawing/2014/main" id="{C8C70D8E-2314-1929-D316-A260143A5EF0}"/>
              </a:ext>
            </a:extLst>
          </p:cNvPr>
          <p:cNvSpPr>
            <a:spLocks noChangeArrowheads="1"/>
          </p:cNvSpPr>
          <p:nvPr/>
        </p:nvSpPr>
        <p:spPr bwMode="auto">
          <a:xfrm>
            <a:off x="319143" y="584299"/>
            <a:ext cx="5877523" cy="401200"/>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2000" b="1" dirty="0">
                <a:latin typeface="BIZ UDPゴシック" panose="020B0400000000000000" pitchFamily="50" charset="-128"/>
                <a:ea typeface="BIZ UDPゴシック" panose="020B0400000000000000" pitchFamily="50" charset="-128"/>
              </a:rPr>
              <a:t>　強み</a:t>
            </a:r>
          </a:p>
        </p:txBody>
      </p:sp>
      <p:sp>
        <p:nvSpPr>
          <p:cNvPr id="4" name="正方形/長方形 3">
            <a:extLst>
              <a:ext uri="{FF2B5EF4-FFF2-40B4-BE49-F238E27FC236}">
                <a16:creationId xmlns:a16="http://schemas.microsoft.com/office/drawing/2014/main" id="{B346BA11-1983-DD12-6A16-9C61022DC84F}"/>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2">
            <a:extLst>
              <a:ext uri="{FF2B5EF4-FFF2-40B4-BE49-F238E27FC236}">
                <a16:creationId xmlns:a16="http://schemas.microsoft.com/office/drawing/2014/main" id="{6EC6EA37-5556-6C5F-6DC6-5DFCA4CDCA12}"/>
              </a:ext>
            </a:extLst>
          </p:cNvPr>
          <p:cNvSpPr>
            <a:spLocks noChangeArrowheads="1"/>
          </p:cNvSpPr>
          <p:nvPr/>
        </p:nvSpPr>
        <p:spPr bwMode="auto">
          <a:xfrm>
            <a:off x="437273" y="2443726"/>
            <a:ext cx="5631751"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交通利便性や大型施設等による集客性</a:t>
            </a:r>
            <a:endParaRPr lang="en-US" altLang="ja-JP"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3" name="Rectangle 2">
            <a:extLst>
              <a:ext uri="{FF2B5EF4-FFF2-40B4-BE49-F238E27FC236}">
                <a16:creationId xmlns:a16="http://schemas.microsoft.com/office/drawing/2014/main" id="{6AF0AAA5-5A2D-B758-2A85-3141EAB9E5A7}"/>
              </a:ext>
            </a:extLst>
          </p:cNvPr>
          <p:cNvSpPr>
            <a:spLocks noChangeArrowheads="1"/>
          </p:cNvSpPr>
          <p:nvPr/>
        </p:nvSpPr>
        <p:spPr bwMode="auto">
          <a:xfrm>
            <a:off x="451675" y="4091110"/>
            <a:ext cx="632526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潜在的な活動の担い手や顧客の存在</a:t>
            </a:r>
            <a:endParaRPr lang="en-US" altLang="ja-JP"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4" name="Rectangle 2">
            <a:extLst>
              <a:ext uri="{FF2B5EF4-FFF2-40B4-BE49-F238E27FC236}">
                <a16:creationId xmlns:a16="http://schemas.microsoft.com/office/drawing/2014/main" id="{8F63B353-CC25-802E-71D0-E82CEF11677C}"/>
              </a:ext>
            </a:extLst>
          </p:cNvPr>
          <p:cNvSpPr>
            <a:spLocks noChangeArrowheads="1"/>
          </p:cNvSpPr>
          <p:nvPr/>
        </p:nvSpPr>
        <p:spPr bwMode="auto">
          <a:xfrm>
            <a:off x="437273" y="1231388"/>
            <a:ext cx="66534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個性豊かな地域資源と下町情緒の魅力</a:t>
            </a:r>
            <a:endParaRPr lang="en-US" altLang="ja-JP"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5" name="Rectangle 2">
            <a:extLst>
              <a:ext uri="{FF2B5EF4-FFF2-40B4-BE49-F238E27FC236}">
                <a16:creationId xmlns:a16="http://schemas.microsoft.com/office/drawing/2014/main" id="{0DEC6954-B490-D63D-44E2-6C5F66B757F3}"/>
              </a:ext>
            </a:extLst>
          </p:cNvPr>
          <p:cNvSpPr>
            <a:spLocks noChangeArrowheads="1"/>
          </p:cNvSpPr>
          <p:nvPr/>
        </p:nvSpPr>
        <p:spPr bwMode="auto">
          <a:xfrm>
            <a:off x="437273" y="5493777"/>
            <a:ext cx="923374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地域住民をはじめとした市民の力</a:t>
            </a:r>
          </a:p>
        </p:txBody>
      </p:sp>
      <p:sp>
        <p:nvSpPr>
          <p:cNvPr id="28" name="Rectangle 2">
            <a:extLst>
              <a:ext uri="{FF2B5EF4-FFF2-40B4-BE49-F238E27FC236}">
                <a16:creationId xmlns:a16="http://schemas.microsoft.com/office/drawing/2014/main" id="{3A59C2F9-EAD5-4246-19B4-762C108FD759}"/>
              </a:ext>
            </a:extLst>
          </p:cNvPr>
          <p:cNvSpPr>
            <a:spLocks noChangeArrowheads="1"/>
          </p:cNvSpPr>
          <p:nvPr/>
        </p:nvSpPr>
        <p:spPr bwMode="auto">
          <a:xfrm>
            <a:off x="487213" y="2803614"/>
            <a:ext cx="6835992" cy="9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鉄道やバスの交通利便性による通勤・通学者の存在</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文化センター、図書館等の利用者の存在</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杜の広場、ゼビオアリーナでのイベントや試合等への来場者の存在</a:t>
            </a:r>
          </a:p>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仙台市立病院への通院、お見舞い等による来訪者の存在</a:t>
            </a: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0" name="Rectangle 2">
            <a:extLst>
              <a:ext uri="{FF2B5EF4-FFF2-40B4-BE49-F238E27FC236}">
                <a16:creationId xmlns:a16="http://schemas.microsoft.com/office/drawing/2014/main" id="{BAABB55D-DF76-55C8-AA58-29D8DBA415E4}"/>
              </a:ext>
            </a:extLst>
          </p:cNvPr>
          <p:cNvSpPr>
            <a:spLocks noChangeArrowheads="1"/>
          </p:cNvSpPr>
          <p:nvPr/>
        </p:nvSpPr>
        <p:spPr bwMode="auto">
          <a:xfrm>
            <a:off x="513120" y="1594693"/>
            <a:ext cx="648711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神社仏閣、旧街道、横丁、老舗等の歴史を感じさせる地域資源の魅力</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8575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下町らしい雰囲気や情緒・人情など、まちそのものが纏う魅力（長町らしさ）</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285750" algn="just">
              <a:buFont typeface="Arial" panose="020B0604020202020204" pitchFamily="34" charset="0"/>
              <a:buChar char="•"/>
            </a:pP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5" name="正方形/長方形 34">
            <a:extLst>
              <a:ext uri="{FF2B5EF4-FFF2-40B4-BE49-F238E27FC236}">
                <a16:creationId xmlns:a16="http://schemas.microsoft.com/office/drawing/2014/main" id="{D306BA75-74D8-7DD5-2B85-3C76D04F3ED0}"/>
              </a:ext>
            </a:extLst>
          </p:cNvPr>
          <p:cNvSpPr>
            <a:spLocks noChangeAspect="1"/>
          </p:cNvSpPr>
          <p:nvPr/>
        </p:nvSpPr>
        <p:spPr>
          <a:xfrm>
            <a:off x="7095260" y="4938999"/>
            <a:ext cx="5096740" cy="2549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ja-JP"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長町商店街エリアは長町一丁目、三丁目、五丁目、あすと長町エリアはあすと長町一丁目～四丁目、長町南エリアは長町七丁目、長町南一丁目、三丁目、四丁目としている。</a:t>
            </a:r>
            <a:endParaRPr kumimoji="1"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36" name="Rectangle 2">
            <a:extLst>
              <a:ext uri="{FF2B5EF4-FFF2-40B4-BE49-F238E27FC236}">
                <a16:creationId xmlns:a16="http://schemas.microsoft.com/office/drawing/2014/main" id="{FB90764F-A349-AA70-36A1-AE987CA0C4E8}"/>
              </a:ext>
            </a:extLst>
          </p:cNvPr>
          <p:cNvSpPr>
            <a:spLocks noChangeArrowheads="1"/>
          </p:cNvSpPr>
          <p:nvPr/>
        </p:nvSpPr>
        <p:spPr bwMode="auto">
          <a:xfrm>
            <a:off x="513119" y="5865050"/>
            <a:ext cx="6630586"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商店街や町内会、まちづくり団体等による、地域に愛着を持った自立的な活動</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内容は、広瀬川灯ろう流し等の大規模イベントから沿道のごみ拾いまで様々</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285750" algn="just">
              <a:buFont typeface="Arial" panose="020B0604020202020204" pitchFamily="34" charset="0"/>
              <a:buChar char="•"/>
            </a:pPr>
            <a:endParaRPr lang="ja-JP"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75" name="図 74">
            <a:extLst>
              <a:ext uri="{FF2B5EF4-FFF2-40B4-BE49-F238E27FC236}">
                <a16:creationId xmlns:a16="http://schemas.microsoft.com/office/drawing/2014/main" id="{60606ADA-9B57-2D7D-1555-FE682444E5CF}"/>
              </a:ext>
            </a:extLst>
          </p:cNvPr>
          <p:cNvPicPr>
            <a:picLocks noChangeAspect="1"/>
          </p:cNvPicPr>
          <p:nvPr/>
        </p:nvPicPr>
        <p:blipFill>
          <a:blip r:embed="rId5"/>
          <a:stretch>
            <a:fillRect/>
          </a:stretch>
        </p:blipFill>
        <p:spPr>
          <a:xfrm>
            <a:off x="7188869" y="5193903"/>
            <a:ext cx="2082484" cy="1518478"/>
          </a:xfrm>
          <a:prstGeom prst="rect">
            <a:avLst/>
          </a:prstGeom>
        </p:spPr>
      </p:pic>
      <p:pic>
        <p:nvPicPr>
          <p:cNvPr id="16" name="図 15">
            <a:extLst>
              <a:ext uri="{FF2B5EF4-FFF2-40B4-BE49-F238E27FC236}">
                <a16:creationId xmlns:a16="http://schemas.microsoft.com/office/drawing/2014/main" id="{0DD887BB-CB40-BB64-0989-9FA1207B3319}"/>
              </a:ext>
            </a:extLst>
          </p:cNvPr>
          <p:cNvPicPr>
            <a:picLocks noChangeAspect="1"/>
          </p:cNvPicPr>
          <p:nvPr/>
        </p:nvPicPr>
        <p:blipFill>
          <a:blip r:embed="rId6"/>
          <a:stretch>
            <a:fillRect/>
          </a:stretch>
        </p:blipFill>
        <p:spPr>
          <a:xfrm>
            <a:off x="9710284" y="5172719"/>
            <a:ext cx="2061063" cy="1502858"/>
          </a:xfrm>
          <a:prstGeom prst="rect">
            <a:avLst/>
          </a:prstGeom>
        </p:spPr>
      </p:pic>
      <p:sp>
        <p:nvSpPr>
          <p:cNvPr id="17" name="テキスト ボックス 16">
            <a:extLst>
              <a:ext uri="{FF2B5EF4-FFF2-40B4-BE49-F238E27FC236}">
                <a16:creationId xmlns:a16="http://schemas.microsoft.com/office/drawing/2014/main" id="{68D5E562-7E54-9051-CF2C-FB1CA8CF18B1}"/>
              </a:ext>
            </a:extLst>
          </p:cNvPr>
          <p:cNvSpPr txBox="1"/>
          <p:nvPr/>
        </p:nvSpPr>
        <p:spPr>
          <a:xfrm>
            <a:off x="7087858" y="3142609"/>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長町商店街エリアの地域資源（青字）</a:t>
            </a:r>
            <a:endParaRPr lang="en-US" altLang="ja-JP" sz="700"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5C8E457A-7699-B943-26F5-C7C1C27EF76E}"/>
              </a:ext>
            </a:extLst>
          </p:cNvPr>
          <p:cNvSpPr txBox="1"/>
          <p:nvPr/>
        </p:nvSpPr>
        <p:spPr>
          <a:xfrm>
            <a:off x="9638947" y="3199676"/>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仙台</a:t>
            </a:r>
            <a:r>
              <a:rPr lang="en-US" altLang="ja-JP" sz="700" dirty="0">
                <a:latin typeface="BIZ UDPゴシック" panose="020B0400000000000000" pitchFamily="50" charset="-128"/>
                <a:ea typeface="BIZ UDPゴシック" panose="020B0400000000000000" pitchFamily="50" charset="-128"/>
              </a:rPr>
              <a:t>89ERS</a:t>
            </a:r>
            <a:r>
              <a:rPr lang="ja-JP" altLang="en-US" sz="700" dirty="0">
                <a:latin typeface="BIZ UDPゴシック" panose="020B0400000000000000" pitchFamily="50" charset="-128"/>
                <a:ea typeface="BIZ UDPゴシック" panose="020B0400000000000000" pitchFamily="50" charset="-128"/>
              </a:rPr>
              <a:t>ホームゲーム（ゼビオアリーナ）</a:t>
            </a:r>
            <a:endParaRPr lang="en-US" altLang="ja-JP" sz="700"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97E3BEA7-6A6E-8255-00BE-E48E7F3ED597}"/>
              </a:ext>
            </a:extLst>
          </p:cNvPr>
          <p:cNvSpPr txBox="1"/>
          <p:nvPr/>
        </p:nvSpPr>
        <p:spPr>
          <a:xfrm>
            <a:off x="9628159" y="1591010"/>
            <a:ext cx="2209442"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昔、洪水により蛸に吸い付かれた薬師様が流れ着いたとの言い伝えがある蛸薬師如来</a:t>
            </a:r>
            <a:endParaRPr lang="en-US" altLang="ja-JP" sz="7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0C88AE90-D674-C1D5-0282-AB9884EB5B03}"/>
              </a:ext>
            </a:extLst>
          </p:cNvPr>
          <p:cNvSpPr txBox="1"/>
          <p:nvPr/>
        </p:nvSpPr>
        <p:spPr>
          <a:xfrm>
            <a:off x="7108602" y="6687819"/>
            <a:ext cx="2304475"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長町の夏の終わりの風物詩である広瀬川灯ろう流し</a:t>
            </a:r>
            <a:endParaRPr lang="en-US" altLang="ja-JP" sz="700"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2BB685F6-7F75-2B2B-94D6-D52FDE60003D}"/>
              </a:ext>
            </a:extLst>
          </p:cNvPr>
          <p:cNvSpPr txBox="1"/>
          <p:nvPr/>
        </p:nvSpPr>
        <p:spPr>
          <a:xfrm>
            <a:off x="9620841" y="6663248"/>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長町商店街エリアの</a:t>
            </a:r>
            <a:r>
              <a:rPr lang="ja-JP" altLang="en-US" sz="700">
                <a:latin typeface="BIZ UDPゴシック" panose="020B0400000000000000" pitchFamily="50" charset="-128"/>
                <a:ea typeface="BIZ UDPゴシック" panose="020B0400000000000000" pitchFamily="50" charset="-128"/>
              </a:rPr>
              <a:t>ごみ拾い</a:t>
            </a:r>
            <a:endParaRPr lang="en-US" altLang="ja-JP" sz="700" dirty="0">
              <a:latin typeface="BIZ UDPゴシック" panose="020B0400000000000000" pitchFamily="50" charset="-128"/>
              <a:ea typeface="BIZ UDPゴシック" panose="020B0400000000000000" pitchFamily="50" charset="-128"/>
            </a:endParaRPr>
          </a:p>
        </p:txBody>
      </p:sp>
      <p:sp>
        <p:nvSpPr>
          <p:cNvPr id="22" name="Rectangle 2">
            <a:extLst>
              <a:ext uri="{FF2B5EF4-FFF2-40B4-BE49-F238E27FC236}">
                <a16:creationId xmlns:a16="http://schemas.microsoft.com/office/drawing/2014/main" id="{57AD257B-25B9-D1B9-59E8-8519E3074A0F}"/>
              </a:ext>
            </a:extLst>
          </p:cNvPr>
          <p:cNvSpPr>
            <a:spLocks noChangeArrowheads="1"/>
          </p:cNvSpPr>
          <p:nvPr/>
        </p:nvSpPr>
        <p:spPr bwMode="auto">
          <a:xfrm>
            <a:off x="7964799" y="3000175"/>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59" name="テキスト ボックス 58">
            <a:extLst>
              <a:ext uri="{FF2B5EF4-FFF2-40B4-BE49-F238E27FC236}">
                <a16:creationId xmlns:a16="http://schemas.microsoft.com/office/drawing/2014/main" id="{02769066-916D-F21C-85F8-9A8F86279848}"/>
              </a:ext>
            </a:extLst>
          </p:cNvPr>
          <p:cNvSpPr txBox="1"/>
          <p:nvPr/>
        </p:nvSpPr>
        <p:spPr>
          <a:xfrm>
            <a:off x="8323259" y="1749694"/>
            <a:ext cx="1551143" cy="258007"/>
          </a:xfrm>
          <a:prstGeom prst="rect">
            <a:avLst/>
          </a:prstGeom>
          <a:noFill/>
        </p:spPr>
        <p:txBody>
          <a:bodyPr wrap="square" rtlCol="0">
            <a:spAutoFit/>
          </a:bodyPr>
          <a:lstStyle/>
          <a:p>
            <a:r>
              <a:rPr kumimoji="1" lang="ja-JP" altLang="en-US" sz="800" dirty="0">
                <a:latin typeface="+mj-lt"/>
              </a:rPr>
              <a:t>杜の広場</a:t>
            </a:r>
          </a:p>
        </p:txBody>
      </p:sp>
      <p:sp>
        <p:nvSpPr>
          <p:cNvPr id="60" name="テキスト ボックス 59">
            <a:extLst>
              <a:ext uri="{FF2B5EF4-FFF2-40B4-BE49-F238E27FC236}">
                <a16:creationId xmlns:a16="http://schemas.microsoft.com/office/drawing/2014/main" id="{E9E8E948-4781-9699-DDCE-B2F1A9C9F10B}"/>
              </a:ext>
            </a:extLst>
          </p:cNvPr>
          <p:cNvSpPr txBox="1"/>
          <p:nvPr/>
        </p:nvSpPr>
        <p:spPr>
          <a:xfrm>
            <a:off x="8174703" y="1883079"/>
            <a:ext cx="975022" cy="214775"/>
          </a:xfrm>
          <a:prstGeom prst="rect">
            <a:avLst/>
          </a:prstGeom>
          <a:noFill/>
        </p:spPr>
        <p:txBody>
          <a:bodyPr wrap="square" rtlCol="0">
            <a:spAutoFit/>
          </a:bodyPr>
          <a:lstStyle/>
          <a:p>
            <a:r>
              <a:rPr kumimoji="1" lang="ja-JP" altLang="en-US" sz="800" dirty="0">
                <a:latin typeface="+mj-lt"/>
              </a:rPr>
              <a:t>ゼビオアリーナ</a:t>
            </a:r>
          </a:p>
        </p:txBody>
      </p:sp>
      <p:sp>
        <p:nvSpPr>
          <p:cNvPr id="61" name="テキスト ボックス 60">
            <a:extLst>
              <a:ext uri="{FF2B5EF4-FFF2-40B4-BE49-F238E27FC236}">
                <a16:creationId xmlns:a16="http://schemas.microsoft.com/office/drawing/2014/main" id="{3F18E620-24C8-D006-5834-59A3D15F1E96}"/>
              </a:ext>
            </a:extLst>
          </p:cNvPr>
          <p:cNvSpPr txBox="1"/>
          <p:nvPr/>
        </p:nvSpPr>
        <p:spPr>
          <a:xfrm>
            <a:off x="8574525" y="1387772"/>
            <a:ext cx="1551143" cy="258007"/>
          </a:xfrm>
          <a:prstGeom prst="rect">
            <a:avLst/>
          </a:prstGeom>
          <a:noFill/>
        </p:spPr>
        <p:txBody>
          <a:bodyPr wrap="square" rtlCol="0">
            <a:spAutoFit/>
          </a:bodyPr>
          <a:lstStyle/>
          <a:p>
            <a:r>
              <a:rPr kumimoji="1" lang="ja-JP" altLang="en-US" sz="800" dirty="0">
                <a:latin typeface="+mj-lt"/>
              </a:rPr>
              <a:t>仙台市立病院</a:t>
            </a:r>
          </a:p>
        </p:txBody>
      </p:sp>
      <p:sp>
        <p:nvSpPr>
          <p:cNvPr id="62" name="テキスト ボックス 61">
            <a:extLst>
              <a:ext uri="{FF2B5EF4-FFF2-40B4-BE49-F238E27FC236}">
                <a16:creationId xmlns:a16="http://schemas.microsoft.com/office/drawing/2014/main" id="{90F9B765-378D-B42C-6DF5-E5B0FE6DA7D3}"/>
              </a:ext>
            </a:extLst>
          </p:cNvPr>
          <p:cNvSpPr txBox="1"/>
          <p:nvPr/>
        </p:nvSpPr>
        <p:spPr>
          <a:xfrm>
            <a:off x="8037425" y="730028"/>
            <a:ext cx="1551143" cy="258007"/>
          </a:xfrm>
          <a:prstGeom prst="rect">
            <a:avLst/>
          </a:prstGeom>
          <a:noFill/>
        </p:spPr>
        <p:txBody>
          <a:bodyPr wrap="square" rtlCol="0">
            <a:spAutoFit/>
          </a:bodyPr>
          <a:lstStyle/>
          <a:p>
            <a:r>
              <a:rPr kumimoji="1" lang="ja-JP" altLang="en-US" sz="800" dirty="0">
                <a:solidFill>
                  <a:srgbClr val="0000CC"/>
                </a:solidFill>
                <a:latin typeface="+mj-lt"/>
              </a:rPr>
              <a:t>横丁</a:t>
            </a:r>
          </a:p>
        </p:txBody>
      </p:sp>
      <p:sp>
        <p:nvSpPr>
          <p:cNvPr id="64" name="テキスト ボックス 63">
            <a:extLst>
              <a:ext uri="{FF2B5EF4-FFF2-40B4-BE49-F238E27FC236}">
                <a16:creationId xmlns:a16="http://schemas.microsoft.com/office/drawing/2014/main" id="{FD4F467A-F90F-2DD3-6605-D40087DE8A24}"/>
              </a:ext>
            </a:extLst>
          </p:cNvPr>
          <p:cNvSpPr txBox="1"/>
          <p:nvPr/>
        </p:nvSpPr>
        <p:spPr>
          <a:xfrm>
            <a:off x="8000955" y="2364305"/>
            <a:ext cx="1167530" cy="405438"/>
          </a:xfrm>
          <a:prstGeom prst="rect">
            <a:avLst/>
          </a:prstGeom>
          <a:noFill/>
        </p:spPr>
        <p:txBody>
          <a:bodyPr wrap="square" rtlCol="0">
            <a:spAutoFit/>
          </a:bodyPr>
          <a:lstStyle/>
          <a:p>
            <a:r>
              <a:rPr kumimoji="1" lang="ja-JP" altLang="en-US" sz="800" dirty="0">
                <a:latin typeface="+mj-lt"/>
              </a:rPr>
              <a:t>ＪＲ長町駅</a:t>
            </a:r>
            <a:endParaRPr kumimoji="1" lang="en-US" altLang="ja-JP" sz="800" dirty="0">
              <a:latin typeface="+mj-lt"/>
            </a:endParaRPr>
          </a:p>
          <a:p>
            <a:r>
              <a:rPr kumimoji="1" lang="ja-JP" altLang="en-US" sz="800" dirty="0">
                <a:latin typeface="+mj-lt"/>
              </a:rPr>
              <a:t>地下鉄長町駅</a:t>
            </a:r>
          </a:p>
        </p:txBody>
      </p:sp>
      <p:sp>
        <p:nvSpPr>
          <p:cNvPr id="65" name="テキスト ボックス 64">
            <a:extLst>
              <a:ext uri="{FF2B5EF4-FFF2-40B4-BE49-F238E27FC236}">
                <a16:creationId xmlns:a16="http://schemas.microsoft.com/office/drawing/2014/main" id="{11C2BBD2-3CF1-E5FF-10D4-15C42FA853E2}"/>
              </a:ext>
            </a:extLst>
          </p:cNvPr>
          <p:cNvSpPr txBox="1"/>
          <p:nvPr/>
        </p:nvSpPr>
        <p:spPr>
          <a:xfrm>
            <a:off x="7370557" y="2364305"/>
            <a:ext cx="1551143" cy="338554"/>
          </a:xfrm>
          <a:prstGeom prst="rect">
            <a:avLst/>
          </a:prstGeom>
          <a:noFill/>
        </p:spPr>
        <p:txBody>
          <a:bodyPr wrap="square" rtlCol="0">
            <a:spAutoFit/>
          </a:bodyPr>
          <a:lstStyle/>
          <a:p>
            <a:r>
              <a:rPr kumimoji="1" lang="ja-JP" altLang="en-US" sz="800" dirty="0">
                <a:latin typeface="+mj-lt"/>
              </a:rPr>
              <a:t>文化センター</a:t>
            </a:r>
            <a:endParaRPr kumimoji="1" lang="en-US" altLang="ja-JP" sz="800" dirty="0">
              <a:latin typeface="+mj-lt"/>
            </a:endParaRPr>
          </a:p>
          <a:p>
            <a:r>
              <a:rPr kumimoji="1" lang="ja-JP" altLang="en-US" sz="800" dirty="0">
                <a:latin typeface="+mj-lt"/>
              </a:rPr>
              <a:t>図書館</a:t>
            </a:r>
          </a:p>
        </p:txBody>
      </p:sp>
      <p:sp>
        <p:nvSpPr>
          <p:cNvPr id="66" name="テキスト ボックス 65">
            <a:extLst>
              <a:ext uri="{FF2B5EF4-FFF2-40B4-BE49-F238E27FC236}">
                <a16:creationId xmlns:a16="http://schemas.microsoft.com/office/drawing/2014/main" id="{BEFD2666-DC18-6901-687A-C25A9FF409A0}"/>
              </a:ext>
            </a:extLst>
          </p:cNvPr>
          <p:cNvSpPr txBox="1"/>
          <p:nvPr/>
        </p:nvSpPr>
        <p:spPr>
          <a:xfrm>
            <a:off x="7489746" y="520135"/>
            <a:ext cx="1551143" cy="258007"/>
          </a:xfrm>
          <a:prstGeom prst="rect">
            <a:avLst/>
          </a:prstGeom>
          <a:noFill/>
        </p:spPr>
        <p:txBody>
          <a:bodyPr wrap="square" rtlCol="0">
            <a:spAutoFit/>
          </a:bodyPr>
          <a:lstStyle/>
          <a:p>
            <a:r>
              <a:rPr kumimoji="1" lang="ja-JP" altLang="en-US" sz="800" dirty="0">
                <a:solidFill>
                  <a:srgbClr val="0000CC"/>
                </a:solidFill>
                <a:latin typeface="+mj-lt"/>
              </a:rPr>
              <a:t>十八夜観世音堂</a:t>
            </a:r>
          </a:p>
        </p:txBody>
      </p:sp>
      <p:sp>
        <p:nvSpPr>
          <p:cNvPr id="67" name="テキスト ボックス 66">
            <a:extLst>
              <a:ext uri="{FF2B5EF4-FFF2-40B4-BE49-F238E27FC236}">
                <a16:creationId xmlns:a16="http://schemas.microsoft.com/office/drawing/2014/main" id="{343C656D-1FEF-F5FE-C87F-1DA02E161098}"/>
              </a:ext>
            </a:extLst>
          </p:cNvPr>
          <p:cNvSpPr txBox="1"/>
          <p:nvPr/>
        </p:nvSpPr>
        <p:spPr>
          <a:xfrm>
            <a:off x="7206398" y="1168181"/>
            <a:ext cx="1551143" cy="338554"/>
          </a:xfrm>
          <a:prstGeom prst="rect">
            <a:avLst/>
          </a:prstGeom>
          <a:noFill/>
        </p:spPr>
        <p:txBody>
          <a:bodyPr wrap="square" rtlCol="0">
            <a:spAutoFit/>
          </a:bodyPr>
          <a:lstStyle/>
          <a:p>
            <a:r>
              <a:rPr kumimoji="1" lang="ja-JP" altLang="en-US" sz="800" dirty="0">
                <a:solidFill>
                  <a:srgbClr val="0000CC"/>
                </a:solidFill>
                <a:latin typeface="+mj-lt"/>
              </a:rPr>
              <a:t>蛸薬師如来</a:t>
            </a:r>
            <a:endParaRPr kumimoji="1" lang="en-US" altLang="ja-JP" sz="800" dirty="0">
              <a:solidFill>
                <a:srgbClr val="0000CC"/>
              </a:solidFill>
              <a:latin typeface="+mj-lt"/>
            </a:endParaRPr>
          </a:p>
          <a:p>
            <a:r>
              <a:rPr kumimoji="1" lang="ja-JP" altLang="en-US" sz="800" dirty="0">
                <a:solidFill>
                  <a:srgbClr val="0000CC"/>
                </a:solidFill>
                <a:latin typeface="+mj-lt"/>
              </a:rPr>
              <a:t>舞台八幡神社</a:t>
            </a:r>
          </a:p>
        </p:txBody>
      </p:sp>
      <p:sp>
        <p:nvSpPr>
          <p:cNvPr id="68" name="テキスト ボックス 67">
            <a:extLst>
              <a:ext uri="{FF2B5EF4-FFF2-40B4-BE49-F238E27FC236}">
                <a16:creationId xmlns:a16="http://schemas.microsoft.com/office/drawing/2014/main" id="{952F6319-16B0-42C0-13B5-B0E0EB36EDB8}"/>
              </a:ext>
            </a:extLst>
          </p:cNvPr>
          <p:cNvSpPr txBox="1"/>
          <p:nvPr/>
        </p:nvSpPr>
        <p:spPr>
          <a:xfrm>
            <a:off x="7586645" y="2096935"/>
            <a:ext cx="841942" cy="215444"/>
          </a:xfrm>
          <a:prstGeom prst="rect">
            <a:avLst/>
          </a:prstGeom>
          <a:noFill/>
        </p:spPr>
        <p:txBody>
          <a:bodyPr wrap="square" rtlCol="0">
            <a:spAutoFit/>
          </a:bodyPr>
          <a:lstStyle/>
          <a:p>
            <a:r>
              <a:rPr kumimoji="1" lang="ja-JP" altLang="en-US" sz="800" dirty="0">
                <a:solidFill>
                  <a:srgbClr val="0000CC"/>
                </a:solidFill>
                <a:latin typeface="+mj-lt"/>
              </a:rPr>
              <a:t>横丁</a:t>
            </a:r>
          </a:p>
        </p:txBody>
      </p:sp>
      <p:sp>
        <p:nvSpPr>
          <p:cNvPr id="70" name="テキスト ボックス 69">
            <a:extLst>
              <a:ext uri="{FF2B5EF4-FFF2-40B4-BE49-F238E27FC236}">
                <a16:creationId xmlns:a16="http://schemas.microsoft.com/office/drawing/2014/main" id="{62473796-F7D7-6743-09DB-E3D6C4F2B885}"/>
              </a:ext>
            </a:extLst>
          </p:cNvPr>
          <p:cNvSpPr txBox="1"/>
          <p:nvPr/>
        </p:nvSpPr>
        <p:spPr>
          <a:xfrm>
            <a:off x="7272473" y="1946365"/>
            <a:ext cx="1551143" cy="258007"/>
          </a:xfrm>
          <a:prstGeom prst="rect">
            <a:avLst/>
          </a:prstGeom>
          <a:noFill/>
        </p:spPr>
        <p:txBody>
          <a:bodyPr wrap="square" rtlCol="0">
            <a:spAutoFit/>
          </a:bodyPr>
          <a:lstStyle/>
          <a:p>
            <a:r>
              <a:rPr kumimoji="1" lang="ja-JP" altLang="en-US" sz="800" dirty="0">
                <a:solidFill>
                  <a:srgbClr val="0000CC"/>
                </a:solidFill>
                <a:latin typeface="+mj-lt"/>
              </a:rPr>
              <a:t>笹谷街道</a:t>
            </a:r>
          </a:p>
        </p:txBody>
      </p:sp>
      <p:sp>
        <p:nvSpPr>
          <p:cNvPr id="71" name="テキスト ボックス 70">
            <a:extLst>
              <a:ext uri="{FF2B5EF4-FFF2-40B4-BE49-F238E27FC236}">
                <a16:creationId xmlns:a16="http://schemas.microsoft.com/office/drawing/2014/main" id="{6F6D7B89-373E-D26E-CD15-88171C8A441E}"/>
              </a:ext>
            </a:extLst>
          </p:cNvPr>
          <p:cNvSpPr txBox="1"/>
          <p:nvPr/>
        </p:nvSpPr>
        <p:spPr>
          <a:xfrm>
            <a:off x="8403428" y="845820"/>
            <a:ext cx="1551143" cy="258007"/>
          </a:xfrm>
          <a:prstGeom prst="rect">
            <a:avLst/>
          </a:prstGeom>
          <a:noFill/>
        </p:spPr>
        <p:txBody>
          <a:bodyPr wrap="square" rtlCol="0">
            <a:spAutoFit/>
          </a:bodyPr>
          <a:lstStyle/>
          <a:p>
            <a:r>
              <a:rPr kumimoji="1" lang="ja-JP" altLang="en-US" sz="800" dirty="0">
                <a:latin typeface="+mj-lt"/>
              </a:rPr>
              <a:t>地下鉄長町一丁目駅</a:t>
            </a:r>
          </a:p>
        </p:txBody>
      </p:sp>
      <p:sp>
        <p:nvSpPr>
          <p:cNvPr id="76" name="正方形/長方形 75">
            <a:extLst>
              <a:ext uri="{FF2B5EF4-FFF2-40B4-BE49-F238E27FC236}">
                <a16:creationId xmlns:a16="http://schemas.microsoft.com/office/drawing/2014/main" id="{C6D5F97D-3D0C-CC6C-199D-6978961D9C1C}"/>
              </a:ext>
            </a:extLst>
          </p:cNvPr>
          <p:cNvSpPr>
            <a:spLocks noChangeAspect="1"/>
          </p:cNvSpPr>
          <p:nvPr/>
        </p:nvSpPr>
        <p:spPr>
          <a:xfrm>
            <a:off x="7093269" y="4833169"/>
            <a:ext cx="3661042" cy="17245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出典：仙台市</a:t>
            </a:r>
            <a:r>
              <a:rPr kumimoji="1"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r>
              <a:rPr lang="zh-TW"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町名別年齢（各歳）別住民基本台帳人口</a:t>
            </a:r>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」、右図は</a:t>
            </a:r>
            <a:r>
              <a:rPr lang="en-US" altLang="ja-JP"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2025</a:t>
            </a:r>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年</a:t>
            </a:r>
            <a:r>
              <a:rPr lang="en-US" altLang="ja-JP"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10</a:t>
            </a:r>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月</a:t>
            </a:r>
            <a:r>
              <a:rPr lang="en-US" altLang="ja-JP"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1</a:t>
            </a:r>
            <a:r>
              <a:rPr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日現在データ</a:t>
            </a:r>
            <a:endParaRPr kumimoji="1"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endParaRPr>
          </a:p>
          <a:p>
            <a:endParaRPr kumimoji="1" lang="ja-JP" altLang="en-US" sz="500" dirty="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92" name="Rectangle 2">
            <a:extLst>
              <a:ext uri="{FF2B5EF4-FFF2-40B4-BE49-F238E27FC236}">
                <a16:creationId xmlns:a16="http://schemas.microsoft.com/office/drawing/2014/main" id="{3B408837-05F4-B32E-36AC-C216FCABE185}"/>
              </a:ext>
            </a:extLst>
          </p:cNvPr>
          <p:cNvSpPr>
            <a:spLocks noChangeArrowheads="1"/>
          </p:cNvSpPr>
          <p:nvPr/>
        </p:nvSpPr>
        <p:spPr bwMode="auto">
          <a:xfrm>
            <a:off x="454951" y="4459682"/>
            <a:ext cx="6469566"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36000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隣接するあすと長町エリアにおける、土地区画整理に伴う集合住宅等の整備による人口の増加　（新たな交流や活動の担い手であり、特に多い子育て世代層は潜在的な顧客候補）</a:t>
            </a:r>
          </a:p>
        </p:txBody>
      </p:sp>
      <p:pic>
        <p:nvPicPr>
          <p:cNvPr id="13" name="図 12" descr="屋外, 建物, フロント, ベンチ が含まれている画像&#10;&#10;自動的に生成された説明">
            <a:extLst>
              <a:ext uri="{FF2B5EF4-FFF2-40B4-BE49-F238E27FC236}">
                <a16:creationId xmlns:a16="http://schemas.microsoft.com/office/drawing/2014/main" id="{7157808C-4C47-80C3-F51B-05CCD63D2026}"/>
              </a:ext>
            </a:extLst>
          </p:cNvPr>
          <p:cNvPicPr>
            <a:picLocks noChangeAspect="1"/>
          </p:cNvPicPr>
          <p:nvPr/>
        </p:nvPicPr>
        <p:blipFill>
          <a:blip r:embed="rId7" cstate="print">
            <a:extLst>
              <a:ext uri="{28A0092B-C50C-407E-A947-70E740481C1C}">
                <a14:useLocalDpi xmlns:a14="http://schemas.microsoft.com/office/drawing/2010/main" val="0"/>
              </a:ext>
            </a:extLst>
          </a:blip>
          <a:srcRect t="-3274" b="6932"/>
          <a:stretch/>
        </p:blipFill>
        <p:spPr>
          <a:xfrm>
            <a:off x="9712322" y="79226"/>
            <a:ext cx="2104598" cy="1520728"/>
          </a:xfrm>
          <a:prstGeom prst="rect">
            <a:avLst/>
          </a:prstGeom>
        </p:spPr>
      </p:pic>
      <p:pic>
        <p:nvPicPr>
          <p:cNvPr id="105" name="図 104">
            <a:extLst>
              <a:ext uri="{FF2B5EF4-FFF2-40B4-BE49-F238E27FC236}">
                <a16:creationId xmlns:a16="http://schemas.microsoft.com/office/drawing/2014/main" id="{F022EF20-675F-645C-9A26-E312938E4A32}"/>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110006" y="143451"/>
            <a:ext cx="285916" cy="272921"/>
          </a:xfrm>
          <a:prstGeom prst="rect">
            <a:avLst/>
          </a:prstGeom>
        </p:spPr>
      </p:pic>
      <p:pic>
        <p:nvPicPr>
          <p:cNvPr id="106" name="図 105">
            <a:extLst>
              <a:ext uri="{FF2B5EF4-FFF2-40B4-BE49-F238E27FC236}">
                <a16:creationId xmlns:a16="http://schemas.microsoft.com/office/drawing/2014/main" id="{ACE6DC03-1C74-2AD8-AA04-48A687041F16}"/>
              </a:ext>
            </a:extLst>
          </p:cNvPr>
          <p:cNvPicPr>
            <a:picLocks noChangeAspect="1"/>
          </p:cNvPicPr>
          <p:nvPr/>
        </p:nvPicPr>
        <p:blipFill>
          <a:blip r:embed="rId9"/>
          <a:stretch>
            <a:fillRect/>
          </a:stretch>
        </p:blipFill>
        <p:spPr>
          <a:xfrm>
            <a:off x="12413468" y="1867087"/>
            <a:ext cx="1806740" cy="1440000"/>
          </a:xfrm>
          <a:prstGeom prst="rect">
            <a:avLst/>
          </a:prstGeom>
        </p:spPr>
      </p:pic>
      <p:pic>
        <p:nvPicPr>
          <p:cNvPr id="107" name="図 106">
            <a:extLst>
              <a:ext uri="{FF2B5EF4-FFF2-40B4-BE49-F238E27FC236}">
                <a16:creationId xmlns:a16="http://schemas.microsoft.com/office/drawing/2014/main" id="{BAB1710D-CF10-BB8D-C015-1118D985983F}"/>
              </a:ext>
            </a:extLst>
          </p:cNvPr>
          <p:cNvPicPr>
            <a:picLocks noChangeAspect="1"/>
          </p:cNvPicPr>
          <p:nvPr/>
        </p:nvPicPr>
        <p:blipFill>
          <a:blip r:embed="rId10"/>
          <a:stretch>
            <a:fillRect/>
          </a:stretch>
        </p:blipFill>
        <p:spPr>
          <a:xfrm>
            <a:off x="12413468" y="3387543"/>
            <a:ext cx="2492900" cy="1440000"/>
          </a:xfrm>
          <a:prstGeom prst="rect">
            <a:avLst/>
          </a:prstGeom>
        </p:spPr>
      </p:pic>
      <p:sp>
        <p:nvSpPr>
          <p:cNvPr id="11" name="テキスト ボックス 10">
            <a:extLst>
              <a:ext uri="{FF2B5EF4-FFF2-40B4-BE49-F238E27FC236}">
                <a16:creationId xmlns:a16="http://schemas.microsoft.com/office/drawing/2014/main" id="{72F92620-CBBB-5447-9D2E-D0EF398C1834}"/>
              </a:ext>
            </a:extLst>
          </p:cNvPr>
          <p:cNvSpPr txBox="1"/>
          <p:nvPr/>
        </p:nvSpPr>
        <p:spPr>
          <a:xfrm>
            <a:off x="9615677" y="3048424"/>
            <a:ext cx="2123357"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chemeClr val="bg1"/>
                </a:solidFill>
                <a:effectLst/>
                <a:latin typeface="Arial" panose="020B0604020202020204" pitchFamily="34" charset="0"/>
              </a:rPr>
              <a:t>©SENDAI 89ERS</a:t>
            </a:r>
          </a:p>
        </p:txBody>
      </p:sp>
      <p:pic>
        <p:nvPicPr>
          <p:cNvPr id="8" name="図 7">
            <a:extLst>
              <a:ext uri="{FF2B5EF4-FFF2-40B4-BE49-F238E27FC236}">
                <a16:creationId xmlns:a16="http://schemas.microsoft.com/office/drawing/2014/main" id="{AF9896DA-C30C-A9F5-5F88-66E26353DFF0}"/>
              </a:ext>
            </a:extLst>
          </p:cNvPr>
          <p:cNvPicPr>
            <a:picLocks noChangeAspect="1"/>
          </p:cNvPicPr>
          <p:nvPr/>
        </p:nvPicPr>
        <p:blipFill>
          <a:blip r:embed="rId11"/>
          <a:stretch>
            <a:fillRect/>
          </a:stretch>
        </p:blipFill>
        <p:spPr>
          <a:xfrm>
            <a:off x="7178997" y="3398410"/>
            <a:ext cx="2737064" cy="1451689"/>
          </a:xfrm>
          <a:prstGeom prst="rect">
            <a:avLst/>
          </a:prstGeom>
          <a:ln w="6350">
            <a:solidFill>
              <a:schemeClr val="tx1"/>
            </a:solidFill>
          </a:ln>
        </p:spPr>
      </p:pic>
      <p:pic>
        <p:nvPicPr>
          <p:cNvPr id="10" name="図 9">
            <a:extLst>
              <a:ext uri="{FF2B5EF4-FFF2-40B4-BE49-F238E27FC236}">
                <a16:creationId xmlns:a16="http://schemas.microsoft.com/office/drawing/2014/main" id="{67F0D22A-2BB1-354A-2764-90A9C9A81E57}"/>
              </a:ext>
            </a:extLst>
          </p:cNvPr>
          <p:cNvPicPr>
            <a:picLocks noChangeAspect="1"/>
          </p:cNvPicPr>
          <p:nvPr/>
        </p:nvPicPr>
        <p:blipFill>
          <a:blip r:embed="rId12"/>
          <a:stretch>
            <a:fillRect/>
          </a:stretch>
        </p:blipFill>
        <p:spPr>
          <a:xfrm>
            <a:off x="9954571" y="3395820"/>
            <a:ext cx="2069589" cy="1451690"/>
          </a:xfrm>
          <a:prstGeom prst="rect">
            <a:avLst/>
          </a:prstGeom>
          <a:ln w="6350">
            <a:solidFill>
              <a:schemeClr val="tx1"/>
            </a:solidFill>
          </a:ln>
        </p:spPr>
      </p:pic>
      <p:sp>
        <p:nvSpPr>
          <p:cNvPr id="5" name="テキスト ボックス 4">
            <a:extLst>
              <a:ext uri="{FF2B5EF4-FFF2-40B4-BE49-F238E27FC236}">
                <a16:creationId xmlns:a16="http://schemas.microsoft.com/office/drawing/2014/main" id="{B7A290D1-6C83-A07F-F895-1E316F3314AD}"/>
              </a:ext>
            </a:extLst>
          </p:cNvPr>
          <p:cNvSpPr txBox="1"/>
          <p:nvPr/>
        </p:nvSpPr>
        <p:spPr>
          <a:xfrm>
            <a:off x="11724238" y="6533378"/>
            <a:ext cx="467762" cy="276999"/>
          </a:xfrm>
          <a:prstGeom prst="rect">
            <a:avLst/>
          </a:prstGeom>
          <a:noFill/>
        </p:spPr>
        <p:txBody>
          <a:bodyPr wrap="square" rtlCol="0">
            <a:spAutoFit/>
          </a:bodyPr>
          <a:lstStyle/>
          <a:p>
            <a:pPr algn="r"/>
            <a:r>
              <a:rPr kumimoji="1" lang="ja-JP" altLang="en-US" sz="1200" dirty="0">
                <a:solidFill>
                  <a:schemeClr val="bg1">
                    <a:lumMod val="50000"/>
                  </a:schemeClr>
                </a:solidFill>
              </a:rPr>
              <a:t>６</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285655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6E2CA-FBAF-3E67-50EE-C8F7B40F5033}"/>
            </a:ext>
          </a:extLst>
        </p:cNvPr>
        <p:cNvGrpSpPr/>
        <p:nvPr/>
      </p:nvGrpSpPr>
      <p:grpSpPr>
        <a:xfrm>
          <a:off x="0" y="0"/>
          <a:ext cx="0" cy="0"/>
          <a:chOff x="0" y="0"/>
          <a:chExt cx="0" cy="0"/>
        </a:xfrm>
      </p:grpSpPr>
      <p:pic>
        <p:nvPicPr>
          <p:cNvPr id="108" name="図 107">
            <a:extLst>
              <a:ext uri="{FF2B5EF4-FFF2-40B4-BE49-F238E27FC236}">
                <a16:creationId xmlns:a16="http://schemas.microsoft.com/office/drawing/2014/main" id="{E05B1681-2C81-B876-2EC6-14CD0CEC6E96}"/>
              </a:ext>
            </a:extLst>
          </p:cNvPr>
          <p:cNvPicPr>
            <a:picLocks noChangeAspect="1"/>
          </p:cNvPicPr>
          <p:nvPr/>
        </p:nvPicPr>
        <p:blipFill>
          <a:blip r:embed="rId3"/>
          <a:srcRect b="45888"/>
          <a:stretch/>
        </p:blipFill>
        <p:spPr>
          <a:xfrm>
            <a:off x="7267120" y="1566624"/>
            <a:ext cx="1985369" cy="3728513"/>
          </a:xfrm>
          <a:prstGeom prst="rect">
            <a:avLst/>
          </a:prstGeom>
          <a:ln>
            <a:noFill/>
          </a:ln>
        </p:spPr>
      </p:pic>
      <p:pic>
        <p:nvPicPr>
          <p:cNvPr id="106" name="図 105" descr="マップ&#10;&#10;自動的に生成された説明">
            <a:extLst>
              <a:ext uri="{FF2B5EF4-FFF2-40B4-BE49-F238E27FC236}">
                <a16:creationId xmlns:a16="http://schemas.microsoft.com/office/drawing/2014/main" id="{14ABFB22-78A8-3A44-310A-F4136A506450}"/>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l="54151" t="21739" r="35753" b="33772"/>
          <a:stretch/>
        </p:blipFill>
        <p:spPr>
          <a:xfrm>
            <a:off x="7549458" y="544806"/>
            <a:ext cx="2218416" cy="5429346"/>
          </a:xfrm>
          <a:prstGeom prst="rect">
            <a:avLst/>
          </a:prstGeom>
          <a:noFill/>
          <a:ln>
            <a:solidFill>
              <a:schemeClr val="bg1">
                <a:lumMod val="50000"/>
              </a:schemeClr>
            </a:solidFill>
          </a:ln>
        </p:spPr>
      </p:pic>
      <p:sp>
        <p:nvSpPr>
          <p:cNvPr id="4" name="Rectangle 2">
            <a:extLst>
              <a:ext uri="{FF2B5EF4-FFF2-40B4-BE49-F238E27FC236}">
                <a16:creationId xmlns:a16="http://schemas.microsoft.com/office/drawing/2014/main" id="{DB306E86-99AC-05BC-8106-CC4F3BDD655A}"/>
              </a:ext>
            </a:extLst>
          </p:cNvPr>
          <p:cNvSpPr>
            <a:spLocks noChangeArrowheads="1"/>
          </p:cNvSpPr>
          <p:nvPr/>
        </p:nvSpPr>
        <p:spPr bwMode="auto">
          <a:xfrm>
            <a:off x="319143" y="584299"/>
            <a:ext cx="5877523" cy="401200"/>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2000" b="1" dirty="0">
                <a:latin typeface="BIZ UDPゴシック" panose="020B0400000000000000" pitchFamily="50" charset="-128"/>
                <a:ea typeface="BIZ UDPゴシック" panose="020B0400000000000000" pitchFamily="50" charset="-128"/>
              </a:rPr>
              <a:t>　課題</a:t>
            </a:r>
          </a:p>
        </p:txBody>
      </p:sp>
      <p:sp>
        <p:nvSpPr>
          <p:cNvPr id="7" name="正方形/長方形 6">
            <a:extLst>
              <a:ext uri="{FF2B5EF4-FFF2-40B4-BE49-F238E27FC236}">
                <a16:creationId xmlns:a16="http://schemas.microsoft.com/office/drawing/2014/main" id="{62DC1D00-93CA-2CB3-D6D9-ACBE0DE1D9B9}"/>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2">
            <a:extLst>
              <a:ext uri="{FF2B5EF4-FFF2-40B4-BE49-F238E27FC236}">
                <a16:creationId xmlns:a16="http://schemas.microsoft.com/office/drawing/2014/main" id="{7ABC0614-D37E-52D0-34EB-C43D3853100E}"/>
              </a:ext>
            </a:extLst>
          </p:cNvPr>
          <p:cNvSpPr>
            <a:spLocks noChangeArrowheads="1"/>
          </p:cNvSpPr>
          <p:nvPr/>
        </p:nvSpPr>
        <p:spPr bwMode="auto">
          <a:xfrm>
            <a:off x="477907" y="1250071"/>
            <a:ext cx="6211746"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個店の減少による魅力の低下</a:t>
            </a:r>
          </a:p>
        </p:txBody>
      </p:sp>
      <p:sp>
        <p:nvSpPr>
          <p:cNvPr id="14" name="Rectangle 2">
            <a:extLst>
              <a:ext uri="{FF2B5EF4-FFF2-40B4-BE49-F238E27FC236}">
                <a16:creationId xmlns:a16="http://schemas.microsoft.com/office/drawing/2014/main" id="{1518DE2C-1B6D-BCC2-0452-C5FFF1182531}"/>
              </a:ext>
            </a:extLst>
          </p:cNvPr>
          <p:cNvSpPr>
            <a:spLocks noChangeArrowheads="1"/>
          </p:cNvSpPr>
          <p:nvPr/>
        </p:nvSpPr>
        <p:spPr bwMode="auto">
          <a:xfrm>
            <a:off x="486312" y="1612721"/>
            <a:ext cx="6676229" cy="9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36000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近隣への大型商業施設の出店や人々のニーズの変化等を背景に、エリア内の個店は減少傾向。エリア内の土地利用もマンションや駐車場が一定割合を占め、空き地・空き店舗も散見されるなど、商店街エリアとしてのまちの魅力が弱まり、人々の来街意欲が低下している。</a:t>
            </a:r>
          </a:p>
        </p:txBody>
      </p:sp>
      <p:sp>
        <p:nvSpPr>
          <p:cNvPr id="17" name="Rectangle 2">
            <a:extLst>
              <a:ext uri="{FF2B5EF4-FFF2-40B4-BE49-F238E27FC236}">
                <a16:creationId xmlns:a16="http://schemas.microsoft.com/office/drawing/2014/main" id="{50F9B32E-175E-F893-9B04-B9521595A46E}"/>
              </a:ext>
            </a:extLst>
          </p:cNvPr>
          <p:cNvSpPr>
            <a:spLocks noChangeArrowheads="1"/>
          </p:cNvSpPr>
          <p:nvPr/>
        </p:nvSpPr>
        <p:spPr bwMode="auto">
          <a:xfrm>
            <a:off x="477907" y="3048513"/>
            <a:ext cx="645638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歩きにくい歩道による通行の不安</a:t>
            </a:r>
          </a:p>
        </p:txBody>
      </p:sp>
      <p:sp>
        <p:nvSpPr>
          <p:cNvPr id="19" name="Rectangle 2">
            <a:extLst>
              <a:ext uri="{FF2B5EF4-FFF2-40B4-BE49-F238E27FC236}">
                <a16:creationId xmlns:a16="http://schemas.microsoft.com/office/drawing/2014/main" id="{FB282BAC-F360-96D0-863F-2A8DD32C0075}"/>
              </a:ext>
            </a:extLst>
          </p:cNvPr>
          <p:cNvSpPr>
            <a:spLocks noChangeArrowheads="1"/>
          </p:cNvSpPr>
          <p:nvPr/>
        </p:nvSpPr>
        <p:spPr bwMode="auto">
          <a:xfrm>
            <a:off x="482637" y="3411760"/>
            <a:ext cx="6643314"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36000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のメインストリート（旧国道４号）は、地下鉄長町駅北側出入口から長町一丁目駅周辺にかけて歩行空間が狭く、自転車利用者も歩道を通ることが多いため、歩行者が歩きにくさや安全性への不安を感じている。</a:t>
            </a:r>
          </a:p>
        </p:txBody>
      </p:sp>
      <p:sp>
        <p:nvSpPr>
          <p:cNvPr id="20" name="Rectangle 2">
            <a:extLst>
              <a:ext uri="{FF2B5EF4-FFF2-40B4-BE49-F238E27FC236}">
                <a16:creationId xmlns:a16="http://schemas.microsoft.com/office/drawing/2014/main" id="{C2712075-45FF-C68D-7EA5-36D5222ADF70}"/>
              </a:ext>
            </a:extLst>
          </p:cNvPr>
          <p:cNvSpPr>
            <a:spLocks noChangeArrowheads="1"/>
          </p:cNvSpPr>
          <p:nvPr/>
        </p:nvSpPr>
        <p:spPr bwMode="auto">
          <a:xfrm>
            <a:off x="477907" y="4692236"/>
            <a:ext cx="645638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回遊性・滞在性の低さ</a:t>
            </a:r>
          </a:p>
        </p:txBody>
      </p:sp>
      <p:sp>
        <p:nvSpPr>
          <p:cNvPr id="22" name="Rectangle 2">
            <a:extLst>
              <a:ext uri="{FF2B5EF4-FFF2-40B4-BE49-F238E27FC236}">
                <a16:creationId xmlns:a16="http://schemas.microsoft.com/office/drawing/2014/main" id="{2ACF3F65-2495-F020-93C3-29799C4D6C40}"/>
              </a:ext>
            </a:extLst>
          </p:cNvPr>
          <p:cNvSpPr>
            <a:spLocks noChangeArrowheads="1"/>
          </p:cNvSpPr>
          <p:nvPr/>
        </p:nvSpPr>
        <p:spPr bwMode="auto">
          <a:xfrm>
            <a:off x="486312" y="5055483"/>
            <a:ext cx="6650828"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360000" indent="-285750" algn="just">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エリアは南北に約１ｋｍと長く、エリア内の商店や地域資源を巡るには長い距離を移動する必要があるものの、途中途中で一息つけるような空間が少ないことなどもあり、回遊や滞在に繋がっていない。</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34" name="図 33">
            <a:extLst>
              <a:ext uri="{FF2B5EF4-FFF2-40B4-BE49-F238E27FC236}">
                <a16:creationId xmlns:a16="http://schemas.microsoft.com/office/drawing/2014/main" id="{52D6132D-6A3C-5201-C375-DC0A54C8D845}"/>
              </a:ext>
            </a:extLst>
          </p:cNvPr>
          <p:cNvPicPr>
            <a:picLocks noChangeAspect="1"/>
          </p:cNvPicPr>
          <p:nvPr/>
        </p:nvPicPr>
        <p:blipFill>
          <a:blip r:embed="rId5"/>
          <a:srcRect t="17846"/>
          <a:stretch/>
        </p:blipFill>
        <p:spPr>
          <a:xfrm>
            <a:off x="9933160" y="4739486"/>
            <a:ext cx="2061062" cy="1234666"/>
          </a:xfrm>
          <a:prstGeom prst="rect">
            <a:avLst/>
          </a:prstGeom>
        </p:spPr>
      </p:pic>
      <p:sp>
        <p:nvSpPr>
          <p:cNvPr id="10" name="テキスト ボックス 9">
            <a:extLst>
              <a:ext uri="{FF2B5EF4-FFF2-40B4-BE49-F238E27FC236}">
                <a16:creationId xmlns:a16="http://schemas.microsoft.com/office/drawing/2014/main" id="{A12A1496-F330-0CE5-F5F8-C35B83647D16}"/>
              </a:ext>
            </a:extLst>
          </p:cNvPr>
          <p:cNvSpPr txBox="1"/>
          <p:nvPr/>
        </p:nvSpPr>
        <p:spPr>
          <a:xfrm>
            <a:off x="9850420" y="4479449"/>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エリア内の空き地</a:t>
            </a:r>
            <a:endParaRPr lang="en-US" altLang="ja-JP" sz="700"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16523A68-3A82-93BE-182D-524C4A901D39}"/>
              </a:ext>
            </a:extLst>
          </p:cNvPr>
          <p:cNvSpPr txBox="1"/>
          <p:nvPr/>
        </p:nvSpPr>
        <p:spPr>
          <a:xfrm>
            <a:off x="9844195" y="5974152"/>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狭い歩行空間（長町駅前交差点付近）</a:t>
            </a:r>
            <a:endParaRPr lang="en-US" altLang="ja-JP" sz="7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17BD9E6B-BF2A-155F-2A41-0D4496674996}"/>
              </a:ext>
            </a:extLst>
          </p:cNvPr>
          <p:cNvSpPr txBox="1"/>
          <p:nvPr/>
        </p:nvSpPr>
        <p:spPr>
          <a:xfrm>
            <a:off x="7466912" y="5974152"/>
            <a:ext cx="2123357"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長町商店街エリアの南北の距離</a:t>
            </a:r>
            <a:endParaRPr lang="en-US" altLang="ja-JP" sz="700" dirty="0">
              <a:latin typeface="BIZ UDPゴシック" panose="020B0400000000000000" pitchFamily="50" charset="-128"/>
              <a:ea typeface="BIZ UDPゴシック" panose="020B0400000000000000" pitchFamily="50" charset="-128"/>
            </a:endParaRPr>
          </a:p>
        </p:txBody>
      </p:sp>
      <p:sp>
        <p:nvSpPr>
          <p:cNvPr id="30" name="Rectangle 2">
            <a:extLst>
              <a:ext uri="{FF2B5EF4-FFF2-40B4-BE49-F238E27FC236}">
                <a16:creationId xmlns:a16="http://schemas.microsoft.com/office/drawing/2014/main" id="{4F03DCA3-311C-9C6F-701A-27CBDAD69E9F}"/>
              </a:ext>
            </a:extLst>
          </p:cNvPr>
          <p:cNvSpPr>
            <a:spLocks noChangeArrowheads="1"/>
          </p:cNvSpPr>
          <p:nvPr/>
        </p:nvSpPr>
        <p:spPr bwMode="auto">
          <a:xfrm>
            <a:off x="8304449" y="5747980"/>
            <a:ext cx="200916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700" dirty="0">
                <a:latin typeface="BIZ UDPゴシック" panose="020B0400000000000000" pitchFamily="50" charset="-128"/>
                <a:ea typeface="BIZ UDPゴシック" panose="020B0400000000000000" pitchFamily="50" charset="-128"/>
              </a:rPr>
              <a:t>国土地理院地図を加工して作成</a:t>
            </a:r>
            <a:endParaRPr lang="en-US" altLang="ja-JP" sz="700" dirty="0">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61628E5B-55EE-7B1D-CD65-2232974850A9}"/>
              </a:ext>
            </a:extLst>
          </p:cNvPr>
          <p:cNvSpPr txBox="1">
            <a:spLocks noChangeAspect="1"/>
          </p:cNvSpPr>
          <p:nvPr/>
        </p:nvSpPr>
        <p:spPr>
          <a:xfrm>
            <a:off x="7993010" y="3109866"/>
            <a:ext cx="697836" cy="215444"/>
          </a:xfrm>
          <a:prstGeom prst="rect">
            <a:avLst/>
          </a:prstGeom>
          <a:noFill/>
        </p:spPr>
        <p:txBody>
          <a:bodyPr wrap="square" lIns="0" tIns="0" rIns="0" bIns="0" rtlCol="0">
            <a:spAutoFit/>
          </a:bodyPr>
          <a:lstStyle/>
          <a:p>
            <a:pPr algn="ctr"/>
            <a:r>
              <a:rPr kumimoji="1" lang="ja-JP" altLang="en-US" sz="1400" dirty="0"/>
              <a:t>約１ｋｍ</a:t>
            </a:r>
          </a:p>
        </p:txBody>
      </p:sp>
      <p:sp>
        <p:nvSpPr>
          <p:cNvPr id="109" name="テキスト ボックス 108">
            <a:extLst>
              <a:ext uri="{FF2B5EF4-FFF2-40B4-BE49-F238E27FC236}">
                <a16:creationId xmlns:a16="http://schemas.microsoft.com/office/drawing/2014/main" id="{6FD5090E-BD9B-ED90-4FD8-7A3F33EB9A2F}"/>
              </a:ext>
            </a:extLst>
          </p:cNvPr>
          <p:cNvSpPr txBox="1"/>
          <p:nvPr/>
        </p:nvSpPr>
        <p:spPr>
          <a:xfrm>
            <a:off x="8732301" y="1931855"/>
            <a:ext cx="1227251" cy="215444"/>
          </a:xfrm>
          <a:prstGeom prst="rect">
            <a:avLst/>
          </a:prstGeom>
          <a:noFill/>
          <a:ln>
            <a:noFill/>
          </a:ln>
        </p:spPr>
        <p:txBody>
          <a:bodyPr wrap="square" rtlCol="0">
            <a:spAutoFit/>
          </a:bodyPr>
          <a:lstStyle/>
          <a:p>
            <a:r>
              <a:rPr kumimoji="1" lang="ja-JP" altLang="en-US" sz="800" dirty="0"/>
              <a:t>地下鉄長町一丁目駅</a:t>
            </a:r>
          </a:p>
        </p:txBody>
      </p:sp>
      <p:sp>
        <p:nvSpPr>
          <p:cNvPr id="110" name="テキスト ボックス 109">
            <a:extLst>
              <a:ext uri="{FF2B5EF4-FFF2-40B4-BE49-F238E27FC236}">
                <a16:creationId xmlns:a16="http://schemas.microsoft.com/office/drawing/2014/main" id="{5750BEC7-4FE2-1919-BE5B-6FCE3CD7F079}"/>
              </a:ext>
            </a:extLst>
          </p:cNvPr>
          <p:cNvSpPr txBox="1"/>
          <p:nvPr/>
        </p:nvSpPr>
        <p:spPr>
          <a:xfrm>
            <a:off x="8259804" y="4689814"/>
            <a:ext cx="862085" cy="338554"/>
          </a:xfrm>
          <a:prstGeom prst="rect">
            <a:avLst/>
          </a:prstGeom>
          <a:noFill/>
          <a:ln>
            <a:noFill/>
          </a:ln>
        </p:spPr>
        <p:txBody>
          <a:bodyPr wrap="square" rtlCol="0">
            <a:spAutoFit/>
          </a:bodyPr>
          <a:lstStyle/>
          <a:p>
            <a:r>
              <a:rPr kumimoji="1" lang="en-US" altLang="ja-JP" sz="800" dirty="0"/>
              <a:t>JR</a:t>
            </a:r>
            <a:r>
              <a:rPr kumimoji="1" lang="ja-JP" altLang="en-US" sz="800" dirty="0"/>
              <a:t>長町駅</a:t>
            </a:r>
            <a:endParaRPr kumimoji="1" lang="en-US" altLang="ja-JP" sz="800" dirty="0"/>
          </a:p>
          <a:p>
            <a:r>
              <a:rPr kumimoji="1" lang="ja-JP" altLang="en-US" sz="800" dirty="0"/>
              <a:t>地下鉄長町駅</a:t>
            </a:r>
          </a:p>
        </p:txBody>
      </p:sp>
      <p:pic>
        <p:nvPicPr>
          <p:cNvPr id="21" name="図 20" descr="屋外, 草, 建物, 電車 が含まれている画像&#10;&#10;自動的に生成された説明">
            <a:extLst>
              <a:ext uri="{FF2B5EF4-FFF2-40B4-BE49-F238E27FC236}">
                <a16:creationId xmlns:a16="http://schemas.microsoft.com/office/drawing/2014/main" id="{CFAAF8A4-D3B9-4196-8655-61A9B6DE7D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35426" y="3344025"/>
            <a:ext cx="2058796" cy="1158073"/>
          </a:xfrm>
          <a:prstGeom prst="rect">
            <a:avLst/>
          </a:prstGeom>
        </p:spPr>
      </p:pic>
      <p:sp>
        <p:nvSpPr>
          <p:cNvPr id="9" name="テキスト ボックス 8">
            <a:extLst>
              <a:ext uri="{FF2B5EF4-FFF2-40B4-BE49-F238E27FC236}">
                <a16:creationId xmlns:a16="http://schemas.microsoft.com/office/drawing/2014/main" id="{3B3E56F8-242C-2B46-72E5-4E9ED183BE59}"/>
              </a:ext>
            </a:extLst>
          </p:cNvPr>
          <p:cNvSpPr txBox="1"/>
          <p:nvPr/>
        </p:nvSpPr>
        <p:spPr>
          <a:xfrm>
            <a:off x="9839528" y="2963964"/>
            <a:ext cx="2123357" cy="307777"/>
          </a:xfrm>
          <a:prstGeom prst="rect">
            <a:avLst/>
          </a:prstGeom>
          <a:noFill/>
        </p:spPr>
        <p:txBody>
          <a:bodyPr wrap="square" rtlCol="0">
            <a:spAutoFit/>
          </a:bodyPr>
          <a:lstStyle/>
          <a:p>
            <a:r>
              <a:rPr lang="en-US" altLang="ja-JP" sz="700" dirty="0">
                <a:latin typeface="BIZ UDPゴシック" panose="020B0400000000000000" pitchFamily="50" charset="-128"/>
                <a:ea typeface="BIZ UDPゴシック" panose="020B0400000000000000" pitchFamily="50" charset="-128"/>
              </a:rPr>
              <a:t>2025</a:t>
            </a:r>
            <a:r>
              <a:rPr lang="ja-JP" altLang="en-US" sz="700" dirty="0">
                <a:latin typeface="BIZ UDPゴシック" panose="020B0400000000000000" pitchFamily="50" charset="-128"/>
                <a:ea typeface="BIZ UDPゴシック" panose="020B0400000000000000" pitchFamily="50" charset="-128"/>
              </a:rPr>
              <a:t>年</a:t>
            </a:r>
            <a:r>
              <a:rPr lang="en-US" altLang="ja-JP" sz="700" dirty="0">
                <a:latin typeface="BIZ UDPゴシック" panose="020B0400000000000000" pitchFamily="50" charset="-128"/>
                <a:ea typeface="BIZ UDPゴシック" panose="020B0400000000000000" pitchFamily="50" charset="-128"/>
              </a:rPr>
              <a:t>5</a:t>
            </a:r>
            <a:r>
              <a:rPr lang="ja-JP" altLang="en-US" sz="700" dirty="0">
                <a:latin typeface="BIZ UDPゴシック" panose="020B0400000000000000" pitchFamily="50" charset="-128"/>
                <a:ea typeface="BIZ UDPゴシック" panose="020B0400000000000000" pitchFamily="50" charset="-128"/>
              </a:rPr>
              <a:t>月</a:t>
            </a:r>
            <a:r>
              <a:rPr lang="en-US" altLang="ja-JP" sz="700" dirty="0">
                <a:latin typeface="BIZ UDPゴシック" panose="020B0400000000000000" pitchFamily="50" charset="-128"/>
                <a:ea typeface="BIZ UDPゴシック" panose="020B0400000000000000" pitchFamily="50" charset="-128"/>
              </a:rPr>
              <a:t>2</a:t>
            </a:r>
            <a:r>
              <a:rPr lang="ja-JP" altLang="en-US" sz="700" dirty="0">
                <a:latin typeface="BIZ UDPゴシック" panose="020B0400000000000000" pitchFamily="50" charset="-128"/>
                <a:ea typeface="BIZ UDPゴシック" panose="020B0400000000000000" pitchFamily="50" charset="-128"/>
              </a:rPr>
              <a:t>日現在のデータ</a:t>
            </a:r>
            <a:endParaRPr lang="en-US" altLang="ja-JP" sz="700" dirty="0">
              <a:latin typeface="BIZ UDPゴシック" panose="020B0400000000000000" pitchFamily="50" charset="-128"/>
              <a:ea typeface="BIZ UDPゴシック" panose="020B0400000000000000" pitchFamily="50" charset="-128"/>
            </a:endParaRPr>
          </a:p>
          <a:p>
            <a:r>
              <a:rPr lang="en-US" altLang="ja-JP" sz="700" dirty="0">
                <a:latin typeface="BIZ UDPゴシック" panose="020B0400000000000000" pitchFamily="50" charset="-128"/>
                <a:ea typeface="BIZ UDPゴシック" panose="020B0400000000000000" pitchFamily="50" charset="-128"/>
              </a:rPr>
              <a:t>※</a:t>
            </a:r>
            <a:r>
              <a:rPr lang="ja-JP" altLang="en-US" sz="700" dirty="0">
                <a:latin typeface="BIZ UDPゴシック" panose="020B0400000000000000" pitchFamily="50" charset="-128"/>
                <a:ea typeface="BIZ UDPゴシック" panose="020B0400000000000000" pitchFamily="50" charset="-128"/>
              </a:rPr>
              <a:t>建物の１階部分の利活用状況を目視で調査</a:t>
            </a:r>
            <a:endParaRPr lang="en-US" altLang="ja-JP" sz="700" dirty="0">
              <a:latin typeface="BIZ UDPゴシック" panose="020B0400000000000000" pitchFamily="50" charset="-128"/>
              <a:ea typeface="BIZ UDPゴシック" panose="020B0400000000000000" pitchFamily="50" charset="-128"/>
            </a:endParaRPr>
          </a:p>
        </p:txBody>
      </p:sp>
      <p:pic>
        <p:nvPicPr>
          <p:cNvPr id="28" name="図 27">
            <a:extLst>
              <a:ext uri="{FF2B5EF4-FFF2-40B4-BE49-F238E27FC236}">
                <a16:creationId xmlns:a16="http://schemas.microsoft.com/office/drawing/2014/main" id="{2E1A9916-4D24-957C-477D-7E659BD0BFD1}"/>
              </a:ext>
            </a:extLst>
          </p:cNvPr>
          <p:cNvPicPr>
            <a:picLocks noChangeAspect="1"/>
          </p:cNvPicPr>
          <p:nvPr/>
        </p:nvPicPr>
        <p:blipFill>
          <a:blip r:embed="rId7"/>
          <a:srcRect b="4029"/>
          <a:stretch/>
        </p:blipFill>
        <p:spPr>
          <a:xfrm>
            <a:off x="9945314" y="531947"/>
            <a:ext cx="2058796" cy="2460728"/>
          </a:xfrm>
          <a:prstGeom prst="rect">
            <a:avLst/>
          </a:prstGeom>
          <a:ln>
            <a:solidFill>
              <a:schemeClr val="bg1">
                <a:lumMod val="50000"/>
              </a:schemeClr>
            </a:solidFill>
          </a:ln>
        </p:spPr>
      </p:pic>
      <p:pic>
        <p:nvPicPr>
          <p:cNvPr id="5" name="図 4">
            <a:extLst>
              <a:ext uri="{FF2B5EF4-FFF2-40B4-BE49-F238E27FC236}">
                <a16:creationId xmlns:a16="http://schemas.microsoft.com/office/drawing/2014/main" id="{E6F6DC9D-2E68-9AF0-00FC-3B9A277736ED}"/>
              </a:ext>
            </a:extLst>
          </p:cNvPr>
          <p:cNvPicPr>
            <a:picLocks noChangeAspect="1"/>
          </p:cNvPicPr>
          <p:nvPr/>
        </p:nvPicPr>
        <p:blipFill>
          <a:blip r:embed="rId8">
            <a:extLst>
              <a:ext uri="{BEBA8EAE-BF5A-486C-A8C5-ECC9F3942E4B}">
                <a14:imgProps xmlns:a14="http://schemas.microsoft.com/office/drawing/2010/main">
                  <a14:imgLayer r:embed="rId9">
                    <a14:imgEffect>
                      <a14:artisticBlur radius="5"/>
                    </a14:imgEffect>
                  </a14:imgLayer>
                </a14:imgProps>
              </a:ext>
            </a:extLst>
          </a:blip>
          <a:srcRect l="33496" t="46904" r="62395" b="46702"/>
          <a:stretch/>
        </p:blipFill>
        <p:spPr>
          <a:xfrm>
            <a:off x="10627679" y="5165697"/>
            <a:ext cx="84668" cy="96089"/>
          </a:xfrm>
          <a:prstGeom prst="ellipse">
            <a:avLst/>
          </a:prstGeom>
        </p:spPr>
      </p:pic>
      <p:sp>
        <p:nvSpPr>
          <p:cNvPr id="2" name="テキスト ボックス 1">
            <a:extLst>
              <a:ext uri="{FF2B5EF4-FFF2-40B4-BE49-F238E27FC236}">
                <a16:creationId xmlns:a16="http://schemas.microsoft.com/office/drawing/2014/main" id="{7AD7015B-7EE1-5DF5-C9A7-3755CD402C8D}"/>
              </a:ext>
            </a:extLst>
          </p:cNvPr>
          <p:cNvSpPr txBox="1"/>
          <p:nvPr/>
        </p:nvSpPr>
        <p:spPr>
          <a:xfrm>
            <a:off x="0" y="0"/>
            <a:ext cx="5602283"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１　長町商店街エリア</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B217D773-53EB-FE92-87AC-21582156F899}"/>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７</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3011728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088B5-B626-F228-BD49-459D1536F55A}"/>
            </a:ext>
          </a:extLst>
        </p:cNvPr>
        <p:cNvGrpSpPr/>
        <p:nvPr/>
      </p:nvGrpSpPr>
      <p:grpSpPr>
        <a:xfrm>
          <a:off x="0" y="0"/>
          <a:ext cx="0" cy="0"/>
          <a:chOff x="0" y="0"/>
          <a:chExt cx="0" cy="0"/>
        </a:xfrm>
      </p:grpSpPr>
      <p:sp>
        <p:nvSpPr>
          <p:cNvPr id="112" name="楕円 111">
            <a:extLst>
              <a:ext uri="{FF2B5EF4-FFF2-40B4-BE49-F238E27FC236}">
                <a16:creationId xmlns:a16="http://schemas.microsoft.com/office/drawing/2014/main" id="{E7420680-7127-E9BB-C969-6D5726D29387}"/>
              </a:ext>
            </a:extLst>
          </p:cNvPr>
          <p:cNvSpPr/>
          <p:nvPr/>
        </p:nvSpPr>
        <p:spPr>
          <a:xfrm>
            <a:off x="5035649" y="3971420"/>
            <a:ext cx="2187160" cy="292388"/>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Rectangle 2">
            <a:extLst>
              <a:ext uri="{FF2B5EF4-FFF2-40B4-BE49-F238E27FC236}">
                <a16:creationId xmlns:a16="http://schemas.microsoft.com/office/drawing/2014/main" id="{4446258A-D7C6-DF47-FC2F-CC8430E82086}"/>
              </a:ext>
            </a:extLst>
          </p:cNvPr>
          <p:cNvSpPr>
            <a:spLocks noChangeArrowheads="1"/>
          </p:cNvSpPr>
          <p:nvPr/>
        </p:nvSpPr>
        <p:spPr bwMode="auto">
          <a:xfrm>
            <a:off x="5059140" y="3448272"/>
            <a:ext cx="2163670" cy="708977"/>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algn="ctr" defTabSz="914400" eaLnBrk="0" fontAlgn="base" hangingPunct="0">
              <a:spcBef>
                <a:spcPct val="0"/>
              </a:spcBef>
              <a:spcAft>
                <a:spcPct val="0"/>
              </a:spcAft>
            </a:pPr>
            <a:r>
              <a:rPr lang="ja-JP" altLang="en-US" sz="2000" b="1" dirty="0">
                <a:latin typeface="BIZ UDPゴシック" panose="020B0400000000000000" pitchFamily="50" charset="-128"/>
                <a:ea typeface="BIZ UDPゴシック" panose="020B0400000000000000" pitchFamily="50" charset="-128"/>
              </a:rPr>
              <a:t>目指す街並みに</a:t>
            </a:r>
            <a:endParaRPr lang="en-US" altLang="ja-JP" sz="2000" b="1" dirty="0">
              <a:latin typeface="BIZ UDPゴシック" panose="020B0400000000000000" pitchFamily="50" charset="-128"/>
              <a:ea typeface="BIZ UDPゴシック" panose="020B0400000000000000" pitchFamily="50" charset="-128"/>
            </a:endParaRPr>
          </a:p>
          <a:p>
            <a:pPr indent="69850" algn="ctr" defTabSz="914400" eaLnBrk="0" fontAlgn="base" hangingPunct="0">
              <a:spcBef>
                <a:spcPct val="0"/>
              </a:spcBef>
              <a:spcAft>
                <a:spcPct val="0"/>
              </a:spcAft>
            </a:pPr>
            <a:r>
              <a:rPr lang="ja-JP" altLang="en-US" sz="2000" b="1" dirty="0">
                <a:latin typeface="BIZ UDPゴシック" panose="020B0400000000000000" pitchFamily="50" charset="-128"/>
                <a:ea typeface="BIZ UDPゴシック" panose="020B0400000000000000" pitchFamily="50" charset="-128"/>
              </a:rPr>
              <a:t>向けた取組み</a:t>
            </a:r>
          </a:p>
        </p:txBody>
      </p:sp>
      <p:sp>
        <p:nvSpPr>
          <p:cNvPr id="3" name="テキスト ボックス 2">
            <a:extLst>
              <a:ext uri="{FF2B5EF4-FFF2-40B4-BE49-F238E27FC236}">
                <a16:creationId xmlns:a16="http://schemas.microsoft.com/office/drawing/2014/main" id="{E127BD05-5488-5FB4-5429-9889110F4D6B}"/>
              </a:ext>
            </a:extLst>
          </p:cNvPr>
          <p:cNvSpPr txBox="1"/>
          <p:nvPr/>
        </p:nvSpPr>
        <p:spPr>
          <a:xfrm>
            <a:off x="0" y="0"/>
            <a:ext cx="5602283"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１　長町</a:t>
            </a:r>
            <a:r>
              <a:rPr kumimoji="1" lang="ja-JP" altLang="en-US" sz="2400" b="1" dirty="0">
                <a:latin typeface="BIZ UDPゴシック" panose="020B0400000000000000" pitchFamily="50" charset="-128"/>
                <a:ea typeface="BIZ UDPゴシック" panose="020B0400000000000000" pitchFamily="50" charset="-128"/>
              </a:rPr>
              <a:t>商店街エリア</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4" name="Rectangle 2">
            <a:extLst>
              <a:ext uri="{FF2B5EF4-FFF2-40B4-BE49-F238E27FC236}">
                <a16:creationId xmlns:a16="http://schemas.microsoft.com/office/drawing/2014/main" id="{0E7572FF-3BA7-DA18-2946-CF5489984AAD}"/>
              </a:ext>
            </a:extLst>
          </p:cNvPr>
          <p:cNvSpPr>
            <a:spLocks noChangeArrowheads="1"/>
          </p:cNvSpPr>
          <p:nvPr/>
        </p:nvSpPr>
        <p:spPr bwMode="auto">
          <a:xfrm>
            <a:off x="319143" y="584299"/>
            <a:ext cx="5877523" cy="401200"/>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2000" b="1">
                <a:latin typeface="BIZ UDPゴシック" panose="020B0400000000000000" pitchFamily="50" charset="-128"/>
                <a:ea typeface="BIZ UDPゴシック" panose="020B0400000000000000" pitchFamily="50" charset="-128"/>
              </a:rPr>
              <a:t>　強み</a:t>
            </a:r>
            <a:r>
              <a:rPr lang="ja-JP" altLang="en-US" sz="2000" b="1" dirty="0">
                <a:latin typeface="BIZ UDPゴシック" panose="020B0400000000000000" pitchFamily="50" charset="-128"/>
                <a:ea typeface="BIZ UDPゴシック" panose="020B0400000000000000" pitchFamily="50" charset="-128"/>
              </a:rPr>
              <a:t>と課題を踏まえて</a:t>
            </a:r>
          </a:p>
        </p:txBody>
      </p:sp>
      <p:sp>
        <p:nvSpPr>
          <p:cNvPr id="7" name="正方形/長方形 6">
            <a:extLst>
              <a:ext uri="{FF2B5EF4-FFF2-40B4-BE49-F238E27FC236}">
                <a16:creationId xmlns:a16="http://schemas.microsoft.com/office/drawing/2014/main" id="{D3ABDA2E-AA07-FB8F-21EF-5250EEFE37E8}"/>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五方向 26">
            <a:extLst>
              <a:ext uri="{FF2B5EF4-FFF2-40B4-BE49-F238E27FC236}">
                <a16:creationId xmlns:a16="http://schemas.microsoft.com/office/drawing/2014/main" id="{8EFC07D5-CFC1-5267-73CF-2BBE3628ADC2}"/>
              </a:ext>
            </a:extLst>
          </p:cNvPr>
          <p:cNvSpPr/>
          <p:nvPr/>
        </p:nvSpPr>
        <p:spPr>
          <a:xfrm>
            <a:off x="4304444" y="2031684"/>
            <a:ext cx="612000" cy="3888000"/>
          </a:xfrm>
          <a:prstGeom prst="homePlate">
            <a:avLst>
              <a:gd name="adj" fmla="val 10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五方向 28">
            <a:extLst>
              <a:ext uri="{FF2B5EF4-FFF2-40B4-BE49-F238E27FC236}">
                <a16:creationId xmlns:a16="http://schemas.microsoft.com/office/drawing/2014/main" id="{67958089-33FC-4FE0-2899-9A995F50D544}"/>
              </a:ext>
            </a:extLst>
          </p:cNvPr>
          <p:cNvSpPr/>
          <p:nvPr/>
        </p:nvSpPr>
        <p:spPr>
          <a:xfrm rot="10800000">
            <a:off x="7322561" y="2031684"/>
            <a:ext cx="612000" cy="3888000"/>
          </a:xfrm>
          <a:prstGeom prst="homePlate">
            <a:avLst>
              <a:gd name="adj" fmla="val 100000"/>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 2">
            <a:extLst>
              <a:ext uri="{FF2B5EF4-FFF2-40B4-BE49-F238E27FC236}">
                <a16:creationId xmlns:a16="http://schemas.microsoft.com/office/drawing/2014/main" id="{3C0C7626-48E8-767A-E771-3A776D56F5A5}"/>
              </a:ext>
            </a:extLst>
          </p:cNvPr>
          <p:cNvSpPr>
            <a:spLocks noChangeArrowheads="1"/>
          </p:cNvSpPr>
          <p:nvPr/>
        </p:nvSpPr>
        <p:spPr bwMode="auto">
          <a:xfrm>
            <a:off x="516917" y="1242455"/>
            <a:ext cx="1136302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marL="74250" algn="just"/>
            <a:r>
              <a:rPr lang="ja-JP" altLang="en-US" kern="100" dirty="0">
                <a:latin typeface="BIZ UDPゴシック" panose="020B0400000000000000" pitchFamily="50" charset="-128"/>
                <a:ea typeface="BIZ UDPゴシック" panose="020B0400000000000000" pitchFamily="50" charset="-128"/>
                <a:cs typeface="Times New Roman" panose="02020603050405020304" pitchFamily="18" charset="0"/>
              </a:rPr>
              <a:t>強みと課題を踏まえて、目指す街並みに向けた取組みを進めていきます。</a:t>
            </a:r>
          </a:p>
        </p:txBody>
      </p:sp>
      <p:grpSp>
        <p:nvGrpSpPr>
          <p:cNvPr id="15" name="グループ化 14">
            <a:extLst>
              <a:ext uri="{FF2B5EF4-FFF2-40B4-BE49-F238E27FC236}">
                <a16:creationId xmlns:a16="http://schemas.microsoft.com/office/drawing/2014/main" id="{0B1C9EBD-BDF5-BBAE-B1C8-D8DA815A4370}"/>
              </a:ext>
            </a:extLst>
          </p:cNvPr>
          <p:cNvGrpSpPr/>
          <p:nvPr/>
        </p:nvGrpSpPr>
        <p:grpSpPr>
          <a:xfrm>
            <a:off x="8063824" y="2029015"/>
            <a:ext cx="3738397" cy="1188000"/>
            <a:chOff x="8023754" y="2073465"/>
            <a:chExt cx="3738397" cy="1188000"/>
          </a:xfrm>
        </p:grpSpPr>
        <p:sp>
          <p:nvSpPr>
            <p:cNvPr id="8" name="Rectangle 2">
              <a:extLst>
                <a:ext uri="{FF2B5EF4-FFF2-40B4-BE49-F238E27FC236}">
                  <a16:creationId xmlns:a16="http://schemas.microsoft.com/office/drawing/2014/main" id="{AD31B5AE-6574-6D0D-FD58-192CE63F0351}"/>
                </a:ext>
              </a:extLst>
            </p:cNvPr>
            <p:cNvSpPr>
              <a:spLocks noChangeArrowheads="1"/>
            </p:cNvSpPr>
            <p:nvPr/>
          </p:nvSpPr>
          <p:spPr bwMode="auto">
            <a:xfrm>
              <a:off x="8023754" y="2073465"/>
              <a:ext cx="3708000" cy="1188000"/>
            </a:xfrm>
            <a:prstGeom prst="rect">
              <a:avLst/>
            </a:prstGeom>
            <a:solidFill>
              <a:schemeClr val="bg1">
                <a:lumMod val="95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nvGrpSpPr>
            <p:cNvPr id="93" name="グループ化 92">
              <a:extLst>
                <a:ext uri="{FF2B5EF4-FFF2-40B4-BE49-F238E27FC236}">
                  <a16:creationId xmlns:a16="http://schemas.microsoft.com/office/drawing/2014/main" id="{0EB9CED3-6C7B-0AB3-1105-9A2C2AC0528D}"/>
                </a:ext>
              </a:extLst>
            </p:cNvPr>
            <p:cNvGrpSpPr/>
            <p:nvPr/>
          </p:nvGrpSpPr>
          <p:grpSpPr>
            <a:xfrm>
              <a:off x="10631682" y="2299491"/>
              <a:ext cx="1130469" cy="653921"/>
              <a:chOff x="10619803" y="1814535"/>
              <a:chExt cx="1130469" cy="653921"/>
            </a:xfrm>
          </p:grpSpPr>
          <p:pic>
            <p:nvPicPr>
              <p:cNvPr id="66" name="グラフィックス 65" descr="ストア 単色塗りつぶし">
                <a:extLst>
                  <a:ext uri="{FF2B5EF4-FFF2-40B4-BE49-F238E27FC236}">
                    <a16:creationId xmlns:a16="http://schemas.microsoft.com/office/drawing/2014/main" id="{A9E50EFD-A9C9-A330-2752-BD2D939CAA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02272" y="1820456"/>
                <a:ext cx="648000" cy="648000"/>
              </a:xfrm>
              <a:prstGeom prst="rect">
                <a:avLst/>
              </a:prstGeom>
            </p:spPr>
          </p:pic>
          <p:pic>
            <p:nvPicPr>
              <p:cNvPr id="92" name="グラフィックス 91" descr="ストア 単色塗りつぶし">
                <a:extLst>
                  <a:ext uri="{FF2B5EF4-FFF2-40B4-BE49-F238E27FC236}">
                    <a16:creationId xmlns:a16="http://schemas.microsoft.com/office/drawing/2014/main" id="{1A9AC151-200A-3569-FAD7-4543FB5F9B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19803" y="1814535"/>
                <a:ext cx="648000" cy="648000"/>
              </a:xfrm>
              <a:prstGeom prst="rect">
                <a:avLst/>
              </a:prstGeom>
            </p:spPr>
          </p:pic>
        </p:grpSp>
      </p:grpSp>
      <p:sp>
        <p:nvSpPr>
          <p:cNvPr id="94" name="Rectangle 2">
            <a:extLst>
              <a:ext uri="{FF2B5EF4-FFF2-40B4-BE49-F238E27FC236}">
                <a16:creationId xmlns:a16="http://schemas.microsoft.com/office/drawing/2014/main" id="{C27E1FD0-AEC2-C93F-2EA8-85EB6AA1B685}"/>
              </a:ext>
            </a:extLst>
          </p:cNvPr>
          <p:cNvSpPr>
            <a:spLocks noChangeArrowheads="1"/>
          </p:cNvSpPr>
          <p:nvPr/>
        </p:nvSpPr>
        <p:spPr bwMode="auto">
          <a:xfrm>
            <a:off x="7748935" y="2159676"/>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個店の減少による</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魅力の低下</a:t>
            </a:r>
          </a:p>
        </p:txBody>
      </p:sp>
      <p:grpSp>
        <p:nvGrpSpPr>
          <p:cNvPr id="16" name="グループ化 15">
            <a:extLst>
              <a:ext uri="{FF2B5EF4-FFF2-40B4-BE49-F238E27FC236}">
                <a16:creationId xmlns:a16="http://schemas.microsoft.com/office/drawing/2014/main" id="{CE4ED858-DC77-99B1-381B-632AD145F124}"/>
              </a:ext>
            </a:extLst>
          </p:cNvPr>
          <p:cNvGrpSpPr/>
          <p:nvPr/>
        </p:nvGrpSpPr>
        <p:grpSpPr>
          <a:xfrm>
            <a:off x="7803921" y="3402383"/>
            <a:ext cx="3964528" cy="1188000"/>
            <a:chOff x="7751151" y="3351803"/>
            <a:chExt cx="3964528" cy="1188000"/>
          </a:xfrm>
        </p:grpSpPr>
        <p:sp>
          <p:nvSpPr>
            <p:cNvPr id="17" name="Rectangle 2">
              <a:extLst>
                <a:ext uri="{FF2B5EF4-FFF2-40B4-BE49-F238E27FC236}">
                  <a16:creationId xmlns:a16="http://schemas.microsoft.com/office/drawing/2014/main" id="{E4F0C282-3637-9183-A192-2D4ECE5C3818}"/>
                </a:ext>
              </a:extLst>
            </p:cNvPr>
            <p:cNvSpPr>
              <a:spLocks noChangeArrowheads="1"/>
            </p:cNvSpPr>
            <p:nvPr/>
          </p:nvSpPr>
          <p:spPr bwMode="auto">
            <a:xfrm>
              <a:off x="8007679" y="3351803"/>
              <a:ext cx="3708000" cy="1188000"/>
            </a:xfrm>
            <a:prstGeom prst="rect">
              <a:avLst/>
            </a:prstGeom>
            <a:solidFill>
              <a:schemeClr val="bg1">
                <a:lumMod val="95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85" name="グラフィックス 84" descr="割れたハート 単色塗りつぶし">
              <a:extLst>
                <a:ext uri="{FF2B5EF4-FFF2-40B4-BE49-F238E27FC236}">
                  <a16:creationId xmlns:a16="http://schemas.microsoft.com/office/drawing/2014/main" id="{B842C30B-21BA-A1CF-9BF4-E7120EE254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75578" y="3486745"/>
              <a:ext cx="914400" cy="914400"/>
            </a:xfrm>
            <a:prstGeom prst="rect">
              <a:avLst/>
            </a:prstGeom>
          </p:spPr>
        </p:pic>
        <p:sp>
          <p:nvSpPr>
            <p:cNvPr id="95" name="Rectangle 2">
              <a:extLst>
                <a:ext uri="{FF2B5EF4-FFF2-40B4-BE49-F238E27FC236}">
                  <a16:creationId xmlns:a16="http://schemas.microsoft.com/office/drawing/2014/main" id="{1837EC3E-DA38-23BB-041F-1BEBB505D9F9}"/>
                </a:ext>
              </a:extLst>
            </p:cNvPr>
            <p:cNvSpPr>
              <a:spLocks noChangeArrowheads="1"/>
            </p:cNvSpPr>
            <p:nvPr/>
          </p:nvSpPr>
          <p:spPr bwMode="auto">
            <a:xfrm>
              <a:off x="7751151" y="3463189"/>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歩きにくい歩道による</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通行の不安</a:t>
              </a:r>
            </a:p>
          </p:txBody>
        </p:sp>
      </p:grpSp>
      <p:grpSp>
        <p:nvGrpSpPr>
          <p:cNvPr id="18" name="グループ化 17">
            <a:extLst>
              <a:ext uri="{FF2B5EF4-FFF2-40B4-BE49-F238E27FC236}">
                <a16:creationId xmlns:a16="http://schemas.microsoft.com/office/drawing/2014/main" id="{163EB2C7-515D-F816-6884-136BE6069BEC}"/>
              </a:ext>
            </a:extLst>
          </p:cNvPr>
          <p:cNvGrpSpPr/>
          <p:nvPr/>
        </p:nvGrpSpPr>
        <p:grpSpPr>
          <a:xfrm>
            <a:off x="7955782" y="4775890"/>
            <a:ext cx="3812667" cy="1188000"/>
            <a:chOff x="7903012" y="4666190"/>
            <a:chExt cx="3812667" cy="1188000"/>
          </a:xfrm>
        </p:grpSpPr>
        <p:sp>
          <p:nvSpPr>
            <p:cNvPr id="20" name="Rectangle 2">
              <a:extLst>
                <a:ext uri="{FF2B5EF4-FFF2-40B4-BE49-F238E27FC236}">
                  <a16:creationId xmlns:a16="http://schemas.microsoft.com/office/drawing/2014/main" id="{515349B5-F31A-CE14-2342-49613CA2F921}"/>
                </a:ext>
              </a:extLst>
            </p:cNvPr>
            <p:cNvSpPr>
              <a:spLocks noChangeArrowheads="1"/>
            </p:cNvSpPr>
            <p:nvPr/>
          </p:nvSpPr>
          <p:spPr bwMode="auto">
            <a:xfrm>
              <a:off x="8007679" y="4666190"/>
              <a:ext cx="3708000" cy="1188000"/>
            </a:xfrm>
            <a:prstGeom prst="rect">
              <a:avLst/>
            </a:prstGeom>
            <a:solidFill>
              <a:schemeClr val="bg1">
                <a:lumMod val="95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64" name="グラフィックス 63" descr="疲れた顔 (塗りつぶし) 単色塗りつぶし">
              <a:extLst>
                <a:ext uri="{FF2B5EF4-FFF2-40B4-BE49-F238E27FC236}">
                  <a16:creationId xmlns:a16="http://schemas.microsoft.com/office/drawing/2014/main" id="{94F50E24-4E03-7BF1-CDD0-D1B98D1EC99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01279" y="4821432"/>
              <a:ext cx="914400" cy="914400"/>
            </a:xfrm>
            <a:prstGeom prst="rect">
              <a:avLst/>
            </a:prstGeom>
          </p:spPr>
        </p:pic>
        <p:sp>
          <p:nvSpPr>
            <p:cNvPr id="96" name="Rectangle 2">
              <a:extLst>
                <a:ext uri="{FF2B5EF4-FFF2-40B4-BE49-F238E27FC236}">
                  <a16:creationId xmlns:a16="http://schemas.microsoft.com/office/drawing/2014/main" id="{937EBE7B-2BE5-4D20-49CD-C7EF5E7314B8}"/>
                </a:ext>
              </a:extLst>
            </p:cNvPr>
            <p:cNvSpPr>
              <a:spLocks noChangeArrowheads="1"/>
            </p:cNvSpPr>
            <p:nvPr/>
          </p:nvSpPr>
          <p:spPr bwMode="auto">
            <a:xfrm>
              <a:off x="7903012" y="4821432"/>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回遊性・滞在性の低さ</a:t>
              </a:r>
            </a:p>
          </p:txBody>
        </p:sp>
      </p:grpSp>
      <p:grpSp>
        <p:nvGrpSpPr>
          <p:cNvPr id="13" name="グループ化 12">
            <a:extLst>
              <a:ext uri="{FF2B5EF4-FFF2-40B4-BE49-F238E27FC236}">
                <a16:creationId xmlns:a16="http://schemas.microsoft.com/office/drawing/2014/main" id="{B0FD0F63-A280-4297-FAAF-2A9E687EDE4E}"/>
              </a:ext>
            </a:extLst>
          </p:cNvPr>
          <p:cNvGrpSpPr/>
          <p:nvPr/>
        </p:nvGrpSpPr>
        <p:grpSpPr>
          <a:xfrm>
            <a:off x="449535" y="3982072"/>
            <a:ext cx="3794621" cy="975601"/>
            <a:chOff x="471404" y="4014713"/>
            <a:chExt cx="3794621" cy="975601"/>
          </a:xfrm>
        </p:grpSpPr>
        <p:sp>
          <p:nvSpPr>
            <p:cNvPr id="5" name="Rectangle 2">
              <a:extLst>
                <a:ext uri="{FF2B5EF4-FFF2-40B4-BE49-F238E27FC236}">
                  <a16:creationId xmlns:a16="http://schemas.microsoft.com/office/drawing/2014/main" id="{FF6B5F77-A160-884A-F9C3-DF21363F4D12}"/>
                </a:ext>
              </a:extLst>
            </p:cNvPr>
            <p:cNvSpPr>
              <a:spLocks noChangeArrowheads="1"/>
            </p:cNvSpPr>
            <p:nvPr/>
          </p:nvSpPr>
          <p:spPr bwMode="auto">
            <a:xfrm>
              <a:off x="471404" y="4071652"/>
              <a:ext cx="3708000" cy="900000"/>
            </a:xfrm>
            <a:prstGeom prst="rect">
              <a:avLst/>
            </a:prstGeom>
            <a:solidFill>
              <a:schemeClr val="accent4">
                <a:lumMod val="20000"/>
                <a:lumOff val="80000"/>
                <a:alpha val="40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54" name="グラフィックス 53" descr="2 人の子供がいる家族 枠線">
              <a:extLst>
                <a:ext uri="{FF2B5EF4-FFF2-40B4-BE49-F238E27FC236}">
                  <a16:creationId xmlns:a16="http://schemas.microsoft.com/office/drawing/2014/main" id="{AC2E8214-7941-BB1D-731A-48C446E1E8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6918" y="4075914"/>
              <a:ext cx="914400" cy="914400"/>
            </a:xfrm>
            <a:prstGeom prst="rect">
              <a:avLst/>
            </a:prstGeom>
          </p:spPr>
        </p:pic>
        <p:sp>
          <p:nvSpPr>
            <p:cNvPr id="98" name="Rectangle 2">
              <a:extLst>
                <a:ext uri="{FF2B5EF4-FFF2-40B4-BE49-F238E27FC236}">
                  <a16:creationId xmlns:a16="http://schemas.microsoft.com/office/drawing/2014/main" id="{444FA8A6-24A3-A3C6-F1EB-144C5C5601F9}"/>
                </a:ext>
              </a:extLst>
            </p:cNvPr>
            <p:cNvSpPr>
              <a:spLocks noChangeArrowheads="1"/>
            </p:cNvSpPr>
            <p:nvPr/>
          </p:nvSpPr>
          <p:spPr bwMode="auto">
            <a:xfrm>
              <a:off x="1026025" y="4014713"/>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潜在的な活動の担い手や</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顧客の存在</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DCD07F3B-B1D4-80DA-371C-AD230C377983}"/>
              </a:ext>
            </a:extLst>
          </p:cNvPr>
          <p:cNvGrpSpPr/>
          <p:nvPr/>
        </p:nvGrpSpPr>
        <p:grpSpPr>
          <a:xfrm>
            <a:off x="449535" y="1982295"/>
            <a:ext cx="3815594" cy="959200"/>
            <a:chOff x="448216" y="2025156"/>
            <a:chExt cx="3815594" cy="959200"/>
          </a:xfrm>
        </p:grpSpPr>
        <p:sp>
          <p:nvSpPr>
            <p:cNvPr id="6" name="Rectangle 2">
              <a:extLst>
                <a:ext uri="{FF2B5EF4-FFF2-40B4-BE49-F238E27FC236}">
                  <a16:creationId xmlns:a16="http://schemas.microsoft.com/office/drawing/2014/main" id="{82D457E6-47BC-71BD-00E8-2396F7C7710B}"/>
                </a:ext>
              </a:extLst>
            </p:cNvPr>
            <p:cNvSpPr>
              <a:spLocks noChangeArrowheads="1"/>
            </p:cNvSpPr>
            <p:nvPr/>
          </p:nvSpPr>
          <p:spPr bwMode="auto">
            <a:xfrm>
              <a:off x="448216" y="2084356"/>
              <a:ext cx="3708000" cy="900000"/>
            </a:xfrm>
            <a:prstGeom prst="rect">
              <a:avLst/>
            </a:prstGeom>
            <a:solidFill>
              <a:schemeClr val="accent4">
                <a:lumMod val="20000"/>
                <a:lumOff val="80000"/>
                <a:alpha val="40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60" name="グラフィックス 59" descr="アジアの寺院 枠線">
              <a:extLst>
                <a:ext uri="{FF2B5EF4-FFF2-40B4-BE49-F238E27FC236}">
                  <a16:creationId xmlns:a16="http://schemas.microsoft.com/office/drawing/2014/main" id="{78F3819B-44AD-5484-2F81-D37135C2F77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9243" y="2097304"/>
              <a:ext cx="792000" cy="792000"/>
            </a:xfrm>
            <a:prstGeom prst="rect">
              <a:avLst/>
            </a:prstGeom>
          </p:spPr>
        </p:pic>
        <p:sp>
          <p:nvSpPr>
            <p:cNvPr id="99" name="Rectangle 2">
              <a:extLst>
                <a:ext uri="{FF2B5EF4-FFF2-40B4-BE49-F238E27FC236}">
                  <a16:creationId xmlns:a16="http://schemas.microsoft.com/office/drawing/2014/main" id="{C1590DDA-ABF2-4453-E20B-D6315876C497}"/>
                </a:ext>
              </a:extLst>
            </p:cNvPr>
            <p:cNvSpPr>
              <a:spLocks noChangeArrowheads="1"/>
            </p:cNvSpPr>
            <p:nvPr/>
          </p:nvSpPr>
          <p:spPr bwMode="auto">
            <a:xfrm>
              <a:off x="1023810" y="2025156"/>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個性豊かな地域資源と</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下町情緒の魅力</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grpSp>
        <p:nvGrpSpPr>
          <p:cNvPr id="14" name="グループ化 13">
            <a:extLst>
              <a:ext uri="{FF2B5EF4-FFF2-40B4-BE49-F238E27FC236}">
                <a16:creationId xmlns:a16="http://schemas.microsoft.com/office/drawing/2014/main" id="{B3EC9FFF-B288-98B0-60F1-31C7F8803B57}"/>
              </a:ext>
            </a:extLst>
          </p:cNvPr>
          <p:cNvGrpSpPr/>
          <p:nvPr/>
        </p:nvGrpSpPr>
        <p:grpSpPr>
          <a:xfrm>
            <a:off x="383793" y="4997137"/>
            <a:ext cx="3940939" cy="936174"/>
            <a:chOff x="387024" y="5049116"/>
            <a:chExt cx="3940939" cy="936174"/>
          </a:xfrm>
        </p:grpSpPr>
        <p:sp>
          <p:nvSpPr>
            <p:cNvPr id="9" name="Rectangle 2">
              <a:extLst>
                <a:ext uri="{FF2B5EF4-FFF2-40B4-BE49-F238E27FC236}">
                  <a16:creationId xmlns:a16="http://schemas.microsoft.com/office/drawing/2014/main" id="{831B47DB-D6CE-C4C1-7D40-9F2F46CAB293}"/>
                </a:ext>
              </a:extLst>
            </p:cNvPr>
            <p:cNvSpPr>
              <a:spLocks noChangeArrowheads="1"/>
            </p:cNvSpPr>
            <p:nvPr/>
          </p:nvSpPr>
          <p:spPr bwMode="auto">
            <a:xfrm>
              <a:off x="461051" y="5085290"/>
              <a:ext cx="3708000" cy="900000"/>
            </a:xfrm>
            <a:prstGeom prst="rect">
              <a:avLst/>
            </a:prstGeom>
            <a:solidFill>
              <a:schemeClr val="accent4">
                <a:lumMod val="20000"/>
                <a:lumOff val="80000"/>
                <a:alpha val="40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52" name="グラフィックス 51" descr="筋骨たくましい腕 枠線">
              <a:extLst>
                <a:ext uri="{FF2B5EF4-FFF2-40B4-BE49-F238E27FC236}">
                  <a16:creationId xmlns:a16="http://schemas.microsoft.com/office/drawing/2014/main" id="{40BC3725-C084-A3A9-01CF-667A507C33A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87024" y="5049116"/>
              <a:ext cx="914400" cy="914400"/>
            </a:xfrm>
            <a:prstGeom prst="rect">
              <a:avLst/>
            </a:prstGeom>
          </p:spPr>
        </p:pic>
        <p:sp>
          <p:nvSpPr>
            <p:cNvPr id="100" name="Rectangle 2">
              <a:extLst>
                <a:ext uri="{FF2B5EF4-FFF2-40B4-BE49-F238E27FC236}">
                  <a16:creationId xmlns:a16="http://schemas.microsoft.com/office/drawing/2014/main" id="{CB19FAD3-7B40-AE6D-6A25-3F47DFD9A308}"/>
                </a:ext>
              </a:extLst>
            </p:cNvPr>
            <p:cNvSpPr>
              <a:spLocks noChangeArrowheads="1"/>
            </p:cNvSpPr>
            <p:nvPr/>
          </p:nvSpPr>
          <p:spPr bwMode="auto">
            <a:xfrm>
              <a:off x="1087963" y="5056316"/>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地域住民をはじめとした</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市民の力</a:t>
              </a:r>
            </a:p>
          </p:txBody>
        </p:sp>
      </p:grpSp>
      <p:grpSp>
        <p:nvGrpSpPr>
          <p:cNvPr id="19" name="グループ化 18">
            <a:extLst>
              <a:ext uri="{FF2B5EF4-FFF2-40B4-BE49-F238E27FC236}">
                <a16:creationId xmlns:a16="http://schemas.microsoft.com/office/drawing/2014/main" id="{1754FDEB-6942-5089-ADA4-160EB49B7273}"/>
              </a:ext>
            </a:extLst>
          </p:cNvPr>
          <p:cNvGrpSpPr/>
          <p:nvPr/>
        </p:nvGrpSpPr>
        <p:grpSpPr>
          <a:xfrm>
            <a:off x="280979" y="3040841"/>
            <a:ext cx="4072995" cy="927333"/>
            <a:chOff x="278514" y="3045590"/>
            <a:chExt cx="4072995" cy="927333"/>
          </a:xfrm>
        </p:grpSpPr>
        <p:sp>
          <p:nvSpPr>
            <p:cNvPr id="2" name="Rectangle 2">
              <a:extLst>
                <a:ext uri="{FF2B5EF4-FFF2-40B4-BE49-F238E27FC236}">
                  <a16:creationId xmlns:a16="http://schemas.microsoft.com/office/drawing/2014/main" id="{B8064A14-B0ED-D34F-3642-D5E4985CD64E}"/>
                </a:ext>
              </a:extLst>
            </p:cNvPr>
            <p:cNvSpPr>
              <a:spLocks noChangeArrowheads="1"/>
            </p:cNvSpPr>
            <p:nvPr/>
          </p:nvSpPr>
          <p:spPr bwMode="auto">
            <a:xfrm>
              <a:off x="453749" y="3045590"/>
              <a:ext cx="3708000" cy="900000"/>
            </a:xfrm>
            <a:prstGeom prst="rect">
              <a:avLst/>
            </a:prstGeom>
            <a:solidFill>
              <a:schemeClr val="accent4">
                <a:lumMod val="20000"/>
                <a:lumOff val="80000"/>
                <a:alpha val="40000"/>
              </a:schemeClr>
            </a:solidFill>
            <a:ln>
              <a:noFill/>
            </a:ln>
            <a:effectLst/>
          </p:spPr>
          <p:txBody>
            <a:bodyPr vert="horz" wrap="square" lIns="91440" tIns="45720" rIns="91440" bIns="0" numCol="1" anchor="ctr" anchorCtr="0" compatLnSpc="1">
              <a:prstTxWarp prst="textNoShape">
                <a:avLst/>
              </a:prstTxWarp>
              <a:noAutofit/>
            </a:bodyPr>
            <a:lstStyle/>
            <a:p>
              <a:pPr algn="ct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97" name="Rectangle 2">
              <a:extLst>
                <a:ext uri="{FF2B5EF4-FFF2-40B4-BE49-F238E27FC236}">
                  <a16:creationId xmlns:a16="http://schemas.microsoft.com/office/drawing/2014/main" id="{DA7B1F95-A650-28A4-4FEF-3497E2BAC425}"/>
                </a:ext>
              </a:extLst>
            </p:cNvPr>
            <p:cNvSpPr>
              <a:spLocks noChangeArrowheads="1"/>
            </p:cNvSpPr>
            <p:nvPr/>
          </p:nvSpPr>
          <p:spPr bwMode="auto">
            <a:xfrm>
              <a:off x="1111509" y="3072923"/>
              <a:ext cx="3240000" cy="900000"/>
            </a:xfrm>
            <a:prstGeom prst="rect">
              <a:avLst/>
            </a:prstGeom>
            <a:noFill/>
            <a:ln>
              <a:noFill/>
            </a:ln>
            <a:effectLst/>
          </p:spPr>
          <p:txBody>
            <a:bodyPr vert="horz" wrap="square" lIns="91440" tIns="45720" rIns="91440" bIns="0" numCol="1" anchor="ctr" anchorCtr="0" compatLnSpc="1">
              <a:prstTxWarp prst="textNoShape">
                <a:avLst/>
              </a:prstTxWarp>
              <a:noAutofit/>
            </a:bodyPr>
            <a:lstStyle/>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交通利便性や大型施設等による</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ct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集客性</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62" name="グラフィックス 61" descr="路面電車 枠線">
              <a:extLst>
                <a:ext uri="{FF2B5EF4-FFF2-40B4-BE49-F238E27FC236}">
                  <a16:creationId xmlns:a16="http://schemas.microsoft.com/office/drawing/2014/main" id="{B6C19629-3D4E-7430-E762-A9DC4EBB703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78514" y="3049602"/>
              <a:ext cx="914400" cy="914400"/>
            </a:xfrm>
            <a:prstGeom prst="rect">
              <a:avLst/>
            </a:prstGeom>
          </p:spPr>
        </p:pic>
        <p:pic>
          <p:nvPicPr>
            <p:cNvPr id="105" name="グラフィックス 104" descr="男性の集団 枠線">
              <a:extLst>
                <a:ext uri="{FF2B5EF4-FFF2-40B4-BE49-F238E27FC236}">
                  <a16:creationId xmlns:a16="http://schemas.microsoft.com/office/drawing/2014/main" id="{55D989C2-D756-40C3-7521-E3DDFEB6688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34515" y="3211383"/>
              <a:ext cx="591378" cy="591378"/>
            </a:xfrm>
            <a:prstGeom prst="rect">
              <a:avLst/>
            </a:prstGeom>
          </p:spPr>
        </p:pic>
      </p:grpSp>
      <p:sp>
        <p:nvSpPr>
          <p:cNvPr id="108" name="Rectangle 2">
            <a:extLst>
              <a:ext uri="{FF2B5EF4-FFF2-40B4-BE49-F238E27FC236}">
                <a16:creationId xmlns:a16="http://schemas.microsoft.com/office/drawing/2014/main" id="{B7720B95-9FD5-1728-72C5-1FC100F4F57E}"/>
              </a:ext>
            </a:extLst>
          </p:cNvPr>
          <p:cNvSpPr>
            <a:spLocks noChangeArrowheads="1"/>
          </p:cNvSpPr>
          <p:nvPr/>
        </p:nvSpPr>
        <p:spPr bwMode="auto">
          <a:xfrm>
            <a:off x="4324732" y="2943313"/>
            <a:ext cx="461665" cy="2080997"/>
          </a:xfrm>
          <a:prstGeom prst="rect">
            <a:avLst/>
          </a:prstGeom>
          <a:noFill/>
          <a:ln>
            <a:noFill/>
          </a:ln>
          <a:effectLst/>
        </p:spPr>
        <p:txBody>
          <a:bodyPr vert="eaVert"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dirty="0">
                <a:latin typeface="BIZ UDPゴシック" panose="020B0400000000000000" pitchFamily="50" charset="-128"/>
                <a:ea typeface="BIZ UDPゴシック" panose="020B0400000000000000" pitchFamily="50" charset="-128"/>
              </a:rPr>
              <a:t>　強みを活かし</a:t>
            </a:r>
          </a:p>
        </p:txBody>
      </p:sp>
      <p:sp>
        <p:nvSpPr>
          <p:cNvPr id="109" name="Rectangle 2">
            <a:extLst>
              <a:ext uri="{FF2B5EF4-FFF2-40B4-BE49-F238E27FC236}">
                <a16:creationId xmlns:a16="http://schemas.microsoft.com/office/drawing/2014/main" id="{47191E72-A302-F6AD-B369-A615EECAE80B}"/>
              </a:ext>
            </a:extLst>
          </p:cNvPr>
          <p:cNvSpPr>
            <a:spLocks noChangeArrowheads="1"/>
          </p:cNvSpPr>
          <p:nvPr/>
        </p:nvSpPr>
        <p:spPr bwMode="auto">
          <a:xfrm>
            <a:off x="7561461" y="3026979"/>
            <a:ext cx="461665" cy="1913664"/>
          </a:xfrm>
          <a:prstGeom prst="rect">
            <a:avLst/>
          </a:prstGeom>
          <a:noFill/>
          <a:ln>
            <a:noFill/>
          </a:ln>
          <a:effectLst/>
        </p:spPr>
        <p:txBody>
          <a:bodyPr vert="eaVert"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dirty="0">
                <a:solidFill>
                  <a:schemeClr val="bg1"/>
                </a:solidFill>
                <a:latin typeface="BIZ UDPゴシック" panose="020B0400000000000000" pitchFamily="50" charset="-128"/>
                <a:ea typeface="BIZ UDPゴシック" panose="020B0400000000000000" pitchFamily="50" charset="-128"/>
              </a:rPr>
              <a:t>課題を踏まえ</a:t>
            </a:r>
          </a:p>
        </p:txBody>
      </p:sp>
      <p:sp>
        <p:nvSpPr>
          <p:cNvPr id="12" name="テキスト ボックス 11">
            <a:extLst>
              <a:ext uri="{FF2B5EF4-FFF2-40B4-BE49-F238E27FC236}">
                <a16:creationId xmlns:a16="http://schemas.microsoft.com/office/drawing/2014/main" id="{F7350C07-DF7D-424C-72A8-D01BEB867B55}"/>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８</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050880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7634A-6DCB-328B-43B8-E01B7FFBDB59}"/>
            </a:ext>
          </a:extLst>
        </p:cNvPr>
        <p:cNvGrpSpPr/>
        <p:nvPr/>
      </p:nvGrpSpPr>
      <p:grpSpPr>
        <a:xfrm>
          <a:off x="0" y="0"/>
          <a:ext cx="0" cy="0"/>
          <a:chOff x="0" y="0"/>
          <a:chExt cx="0" cy="0"/>
        </a:xfrm>
      </p:grpSpPr>
      <p:pic>
        <p:nvPicPr>
          <p:cNvPr id="5" name="図 4" descr="マップ&#10;&#10;自動的に生成された説明">
            <a:extLst>
              <a:ext uri="{FF2B5EF4-FFF2-40B4-BE49-F238E27FC236}">
                <a16:creationId xmlns:a16="http://schemas.microsoft.com/office/drawing/2014/main" id="{C557C101-D661-764A-0619-50BF6BF016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895" y="1588399"/>
            <a:ext cx="7464202" cy="5277600"/>
          </a:xfrm>
          <a:prstGeom prst="rect">
            <a:avLst/>
          </a:prstGeom>
        </p:spPr>
      </p:pic>
      <p:sp>
        <p:nvSpPr>
          <p:cNvPr id="4" name="Rectangle 2">
            <a:extLst>
              <a:ext uri="{FF2B5EF4-FFF2-40B4-BE49-F238E27FC236}">
                <a16:creationId xmlns:a16="http://schemas.microsoft.com/office/drawing/2014/main" id="{E4B26D1C-1A6B-69BC-E37C-37248035A0CD}"/>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3" name="正方形/長方形 12">
            <a:extLst>
              <a:ext uri="{FF2B5EF4-FFF2-40B4-BE49-F238E27FC236}">
                <a16:creationId xmlns:a16="http://schemas.microsoft.com/office/drawing/2014/main" id="{11CDABA8-B9B6-99EA-482B-51F74C82444A}"/>
              </a:ext>
            </a:extLst>
          </p:cNvPr>
          <p:cNvSpPr/>
          <p:nvPr/>
        </p:nvSpPr>
        <p:spPr>
          <a:xfrm>
            <a:off x="3648438" y="617641"/>
            <a:ext cx="7166807" cy="400110"/>
          </a:xfrm>
          <a:prstGeom prst="rect">
            <a:avLst/>
          </a:prstGeom>
          <a:solidFill>
            <a:schemeClr val="bg1">
              <a:alpha val="70000"/>
            </a:schemeClr>
          </a:solidFill>
        </p:spPr>
        <p:txBody>
          <a:bodyPr wrap="square">
            <a:spAutoFit/>
          </a:bodyPr>
          <a:lstStyle/>
          <a:p>
            <a:pPr>
              <a:spcBef>
                <a:spcPct val="0"/>
              </a:spcBef>
            </a:pPr>
            <a:r>
              <a:rPr lang="ja-JP" altLang="en-US" sz="2000" b="1" dirty="0">
                <a:latin typeface="BIZ UDPゴシック" panose="020B0400000000000000" pitchFamily="50" charset="-128"/>
                <a:ea typeface="BIZ UDPゴシック" panose="020B0400000000000000" pitchFamily="50" charset="-128"/>
              </a:rPr>
              <a:t>新しくて懐かしい　心躍る触れ合いのまち　ナガマチ</a:t>
            </a:r>
            <a:endParaRPr lang="en-US" altLang="ja-JP" sz="2000" b="1" dirty="0">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06808C37-5F89-576F-A1AD-05D17C475F21}"/>
              </a:ext>
            </a:extLst>
          </p:cNvPr>
          <p:cNvSpPr/>
          <p:nvPr/>
        </p:nvSpPr>
        <p:spPr>
          <a:xfrm>
            <a:off x="3648438" y="1189644"/>
            <a:ext cx="6876480" cy="369332"/>
          </a:xfrm>
          <a:prstGeom prst="rect">
            <a:avLst/>
          </a:prstGeom>
          <a:solidFill>
            <a:schemeClr val="bg1">
              <a:alpha val="70000"/>
            </a:schemeClr>
          </a:solidFill>
        </p:spPr>
        <p:txBody>
          <a:bodyPr wrap="square">
            <a:spAutoFit/>
          </a:bodyPr>
          <a:lstStyle/>
          <a:p>
            <a:pPr>
              <a:spcBef>
                <a:spcPct val="0"/>
              </a:spcBef>
            </a:pPr>
            <a:r>
              <a:rPr lang="ja-JP" altLang="en-US" b="1" dirty="0">
                <a:latin typeface="BIZ UDPゴシック" panose="020B0400000000000000" pitchFamily="50" charset="-128"/>
                <a:ea typeface="BIZ UDPゴシック" panose="020B0400000000000000" pitchFamily="50" charset="-128"/>
              </a:rPr>
              <a:t>歩いて楽しい　賑わいと交流が生まれる人中心の街並み</a:t>
            </a:r>
            <a:endParaRPr lang="en-US" altLang="ja-JP" b="1" dirty="0">
              <a:latin typeface="BIZ UDPゴシック" panose="020B0400000000000000" pitchFamily="50" charset="-128"/>
              <a:ea typeface="BIZ UDPゴシック" panose="020B0400000000000000" pitchFamily="50" charset="-128"/>
            </a:endParaRPr>
          </a:p>
        </p:txBody>
      </p:sp>
      <p:sp>
        <p:nvSpPr>
          <p:cNvPr id="16" name="角丸四角形 8">
            <a:extLst>
              <a:ext uri="{FF2B5EF4-FFF2-40B4-BE49-F238E27FC236}">
                <a16:creationId xmlns:a16="http://schemas.microsoft.com/office/drawing/2014/main" id="{F2038E53-CB3D-3AE4-EF75-25E03599D552}"/>
              </a:ext>
            </a:extLst>
          </p:cNvPr>
          <p:cNvSpPr/>
          <p:nvPr/>
        </p:nvSpPr>
        <p:spPr>
          <a:xfrm>
            <a:off x="1450809" y="617641"/>
            <a:ext cx="1795650" cy="462201"/>
          </a:xfrm>
          <a:prstGeom prst="roundRect">
            <a:avLst/>
          </a:prstGeom>
          <a:solidFill>
            <a:srgbClr val="FF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目指すまちの姿</a:t>
            </a:r>
          </a:p>
        </p:txBody>
      </p:sp>
      <p:sp>
        <p:nvSpPr>
          <p:cNvPr id="12" name="角丸四角形 8">
            <a:extLst>
              <a:ext uri="{FF2B5EF4-FFF2-40B4-BE49-F238E27FC236}">
                <a16:creationId xmlns:a16="http://schemas.microsoft.com/office/drawing/2014/main" id="{7756AA9A-BC7A-D30D-2967-E9F7A6677038}"/>
              </a:ext>
            </a:extLst>
          </p:cNvPr>
          <p:cNvSpPr/>
          <p:nvPr/>
        </p:nvSpPr>
        <p:spPr>
          <a:xfrm>
            <a:off x="1566133" y="1128089"/>
            <a:ext cx="1565001" cy="430887"/>
          </a:xfrm>
          <a:prstGeom prst="round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目指す通りの姿</a:t>
            </a:r>
          </a:p>
        </p:txBody>
      </p:sp>
      <p:sp>
        <p:nvSpPr>
          <p:cNvPr id="18" name="正方形/長方形 17">
            <a:extLst>
              <a:ext uri="{FF2B5EF4-FFF2-40B4-BE49-F238E27FC236}">
                <a16:creationId xmlns:a16="http://schemas.microsoft.com/office/drawing/2014/main" id="{A59CE059-200B-0DBF-F4CE-F956A9253632}"/>
              </a:ext>
            </a:extLst>
          </p:cNvPr>
          <p:cNvSpPr/>
          <p:nvPr/>
        </p:nvSpPr>
        <p:spPr>
          <a:xfrm>
            <a:off x="8044885" y="1648607"/>
            <a:ext cx="3918585" cy="5047536"/>
          </a:xfrm>
          <a:prstGeom prst="rect">
            <a:avLst/>
          </a:prstGeom>
          <a:solidFill>
            <a:schemeClr val="bg1">
              <a:alpha val="38000"/>
            </a:schemeClr>
          </a:solidFill>
        </p:spPr>
        <p:txBody>
          <a:bodyPr wrap="square">
            <a:spAutoFit/>
          </a:bodyPr>
          <a:lstStyle/>
          <a:p>
            <a:pPr marL="285750" indent="-1728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２０２３年度に地域と行政とがワークショップ等で意見交換しながらまとめた目指す街並みの姿です。</a:t>
            </a: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r>
              <a:rPr lang="ja-JP" altLang="ja-JP" sz="1400" dirty="0">
                <a:latin typeface="BIZ UDPゴシック" panose="020B0400000000000000" pitchFamily="50" charset="-128"/>
                <a:ea typeface="BIZ UDPゴシック" panose="020B0400000000000000" pitchFamily="50" charset="-128"/>
              </a:rPr>
              <a:t>目指すまちの姿「新しくて懐かしい　心躍る</a:t>
            </a:r>
            <a:r>
              <a:rPr lang="ja-JP" altLang="en-US" sz="1400" dirty="0">
                <a:latin typeface="BIZ UDPゴシック" panose="020B0400000000000000" pitchFamily="50" charset="-128"/>
                <a:ea typeface="BIZ UDPゴシック" panose="020B0400000000000000" pitchFamily="50" charset="-128"/>
              </a:rPr>
              <a:t>触れ合い</a:t>
            </a:r>
            <a:r>
              <a:rPr lang="ja-JP" altLang="ja-JP" sz="1400" dirty="0">
                <a:latin typeface="BIZ UDPゴシック" panose="020B0400000000000000" pitchFamily="50" charset="-128"/>
                <a:ea typeface="BIZ UDPゴシック" panose="020B0400000000000000" pitchFamily="50" charset="-128"/>
              </a:rPr>
              <a:t>のまち　ナガマチ</a:t>
            </a:r>
            <a:r>
              <a:rPr lang="ja-JP" altLang="en-US" sz="1400" dirty="0">
                <a:latin typeface="BIZ UDPゴシック" panose="020B0400000000000000" pitchFamily="50" charset="-128"/>
                <a:ea typeface="BIZ UDPゴシック" panose="020B0400000000000000" pitchFamily="50" charset="-128"/>
              </a:rPr>
              <a:t>」に</a:t>
            </a:r>
            <a:r>
              <a:rPr lang="ja-JP" altLang="ja-JP" sz="1400" dirty="0">
                <a:latin typeface="BIZ UDPゴシック" panose="020B0400000000000000" pitchFamily="50" charset="-128"/>
                <a:ea typeface="BIZ UDPゴシック" panose="020B0400000000000000" pitchFamily="50" charset="-128"/>
              </a:rPr>
              <a:t>は、長町</a:t>
            </a:r>
            <a:r>
              <a:rPr lang="ja-JP" altLang="en-US" sz="1400" dirty="0">
                <a:latin typeface="BIZ UDPゴシック" panose="020B0400000000000000" pitchFamily="50" charset="-128"/>
                <a:ea typeface="BIZ UDPゴシック" panose="020B0400000000000000" pitchFamily="50" charset="-128"/>
              </a:rPr>
              <a:t>商</a:t>
            </a:r>
            <a:r>
              <a:rPr lang="ja-JP" altLang="ja-JP" sz="1400" dirty="0">
                <a:latin typeface="BIZ UDPゴシック" panose="020B0400000000000000" pitchFamily="50" charset="-128"/>
                <a:ea typeface="BIZ UDPゴシック" panose="020B0400000000000000" pitchFamily="50" charset="-128"/>
              </a:rPr>
              <a:t>店街エリアが、歴史的</a:t>
            </a:r>
            <a:r>
              <a:rPr lang="ja-JP" altLang="en-US" sz="1400" dirty="0">
                <a:latin typeface="BIZ UDPゴシック" panose="020B0400000000000000" pitchFamily="50" charset="-128"/>
                <a:ea typeface="BIZ UDPゴシック" panose="020B0400000000000000" pitchFamily="50" charset="-128"/>
              </a:rPr>
              <a:t>地域</a:t>
            </a:r>
            <a:r>
              <a:rPr lang="ja-JP" altLang="ja-JP" sz="1400" dirty="0">
                <a:latin typeface="BIZ UDPゴシック" panose="020B0400000000000000" pitchFamily="50" charset="-128"/>
                <a:ea typeface="BIZ UDPゴシック" panose="020B0400000000000000" pitchFamily="50" charset="-128"/>
              </a:rPr>
              <a:t>資源や下町情緒など古くからのまちの個性を大切にしながら、新しい魅力や文化を生み出し、訪れる人にも、住んでいる人にも、心躍るような出会いと温かい</a:t>
            </a:r>
            <a:r>
              <a:rPr lang="ja-JP" altLang="en-US" sz="1400" dirty="0">
                <a:latin typeface="BIZ UDPゴシック" panose="020B0400000000000000" pitchFamily="50" charset="-128"/>
                <a:ea typeface="BIZ UDPゴシック" panose="020B0400000000000000" pitchFamily="50" charset="-128"/>
              </a:rPr>
              <a:t>触れ合い</a:t>
            </a:r>
            <a:r>
              <a:rPr lang="ja-JP" altLang="ja-JP" sz="1400" dirty="0">
                <a:latin typeface="BIZ UDPゴシック" panose="020B0400000000000000" pitchFamily="50" charset="-128"/>
                <a:ea typeface="BIZ UDPゴシック" panose="020B0400000000000000" pitchFamily="50" charset="-128"/>
              </a:rPr>
              <a:t>のある魅力的なまちになって</a:t>
            </a:r>
            <a:r>
              <a:rPr lang="ja-JP" altLang="en-US" sz="1400" dirty="0">
                <a:latin typeface="BIZ UDPゴシック" panose="020B0400000000000000" pitchFamily="50" charset="-128"/>
                <a:ea typeface="BIZ UDPゴシック" panose="020B0400000000000000" pitchFamily="50" charset="-128"/>
              </a:rPr>
              <a:t>ほ</a:t>
            </a:r>
            <a:r>
              <a:rPr lang="ja-JP" altLang="ja-JP" sz="1400" dirty="0">
                <a:latin typeface="BIZ UDPゴシック" panose="020B0400000000000000" pitchFamily="50" charset="-128"/>
                <a:ea typeface="BIZ UDPゴシック" panose="020B0400000000000000" pitchFamily="50" charset="-128"/>
              </a:rPr>
              <a:t>しいという</a:t>
            </a:r>
            <a:r>
              <a:rPr lang="ja-JP" altLang="en-US" sz="1400" dirty="0">
                <a:latin typeface="BIZ UDPゴシック" panose="020B0400000000000000" pitchFamily="50" charset="-128"/>
                <a:ea typeface="BIZ UDPゴシック" panose="020B0400000000000000" pitchFamily="50" charset="-128"/>
              </a:rPr>
              <a:t>想い</a:t>
            </a:r>
            <a:r>
              <a:rPr lang="ja-JP" altLang="ja-JP" sz="1400" dirty="0">
                <a:latin typeface="BIZ UDPゴシック" panose="020B0400000000000000" pitchFamily="50" charset="-128"/>
                <a:ea typeface="BIZ UDPゴシック" panose="020B0400000000000000" pitchFamily="50" charset="-128"/>
              </a:rPr>
              <a:t>がつまっています。</a:t>
            </a: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r>
              <a:rPr lang="ja-JP" altLang="ja-JP" sz="1400" dirty="0">
                <a:latin typeface="BIZ UDPゴシック" panose="020B0400000000000000" pitchFamily="50" charset="-128"/>
                <a:ea typeface="BIZ UDPゴシック" panose="020B0400000000000000" pitchFamily="50" charset="-128"/>
              </a:rPr>
              <a:t>また、目指す通りの姿「歩いて楽しい</a:t>
            </a:r>
            <a:r>
              <a:rPr lang="ja-JP" altLang="en-US" sz="1400" dirty="0">
                <a:latin typeface="BIZ UDPゴシック" panose="020B0400000000000000" pitchFamily="50" charset="-128"/>
                <a:ea typeface="BIZ UDPゴシック" panose="020B0400000000000000" pitchFamily="50" charset="-128"/>
              </a:rPr>
              <a:t>　</a:t>
            </a:r>
            <a:r>
              <a:rPr lang="ja-JP" altLang="ja-JP" sz="1400" dirty="0">
                <a:latin typeface="BIZ UDPゴシック" panose="020B0400000000000000" pitchFamily="50" charset="-128"/>
                <a:ea typeface="BIZ UDPゴシック" panose="020B0400000000000000" pitchFamily="50" charset="-128"/>
              </a:rPr>
              <a:t>賑わいと交流が生まれる人中心の街並み」</a:t>
            </a:r>
            <a:r>
              <a:rPr lang="ja-JP" altLang="en-US" sz="1400" dirty="0">
                <a:latin typeface="BIZ UDPゴシック" panose="020B0400000000000000" pitchFamily="50" charset="-128"/>
                <a:ea typeface="BIZ UDPゴシック" panose="020B0400000000000000" pitchFamily="50" charset="-128"/>
              </a:rPr>
              <a:t>は、そうした様々</a:t>
            </a:r>
            <a:r>
              <a:rPr lang="ja-JP" altLang="ja-JP" sz="1400" dirty="0">
                <a:latin typeface="BIZ UDPゴシック" panose="020B0400000000000000" pitchFamily="50" charset="-128"/>
                <a:ea typeface="BIZ UDPゴシック" panose="020B0400000000000000" pitchFamily="50" charset="-128"/>
              </a:rPr>
              <a:t>な人たちの活動が、旧国道４号沿道を舞台に展開され、賑わいや交流が生まれる活気あふれる通りとなることへの期待が込められています</a:t>
            </a:r>
            <a:r>
              <a:rPr lang="ja-JP" altLang="en-US" sz="1400" dirty="0">
                <a:latin typeface="BIZ UDPゴシック" panose="020B0400000000000000" pitchFamily="50" charset="-128"/>
                <a:ea typeface="BIZ UDPゴシック" panose="020B0400000000000000" pitchFamily="50" charset="-128"/>
              </a:rPr>
              <a:t>。</a:t>
            </a: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endParaRPr lang="en-US" altLang="ja-JP" sz="1400" dirty="0">
              <a:latin typeface="BIZ UDPゴシック" panose="020B0400000000000000" pitchFamily="50" charset="-128"/>
              <a:ea typeface="BIZ UDPゴシック" panose="020B0400000000000000" pitchFamily="50" charset="-128"/>
            </a:endParaRPr>
          </a:p>
          <a:p>
            <a:pPr marL="284400" indent="-17145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目指す街並みの姿の実現に向け</a:t>
            </a:r>
            <a:r>
              <a:rPr lang="ja-JP" altLang="ja-JP" sz="1400" dirty="0">
                <a:latin typeface="BIZ UDPゴシック" panose="020B0400000000000000" pitchFamily="50" charset="-128"/>
                <a:ea typeface="BIZ UDPゴシック" panose="020B0400000000000000" pitchFamily="50" charset="-128"/>
              </a:rPr>
              <a:t>、地域を挙げて、また様々な主体</a:t>
            </a:r>
            <a:r>
              <a:rPr lang="ja-JP" altLang="en-US" sz="1400" dirty="0">
                <a:latin typeface="BIZ UDPゴシック" panose="020B0400000000000000" pitchFamily="50" charset="-128"/>
                <a:ea typeface="BIZ UDPゴシック" panose="020B0400000000000000" pitchFamily="50" charset="-128"/>
              </a:rPr>
              <a:t>が連携しながら</a:t>
            </a:r>
            <a:r>
              <a:rPr lang="ja-JP" altLang="ja-JP" sz="1400" dirty="0">
                <a:latin typeface="BIZ UDPゴシック" panose="020B0400000000000000" pitchFamily="50" charset="-128"/>
                <a:ea typeface="BIZ UDPゴシック" panose="020B0400000000000000" pitchFamily="50" charset="-128"/>
              </a:rPr>
              <a:t>取組みを進めてい</a:t>
            </a:r>
            <a:r>
              <a:rPr lang="ja-JP" altLang="en-US" sz="1400" dirty="0">
                <a:latin typeface="BIZ UDPゴシック" panose="020B0400000000000000" pitchFamily="50" charset="-128"/>
                <a:ea typeface="BIZ UDPゴシック" panose="020B0400000000000000" pitchFamily="50" charset="-128"/>
              </a:rPr>
              <a:t>きます。</a:t>
            </a:r>
            <a:endParaRPr lang="ja-JP" altLang="ja-JP" sz="14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1F7A6BCC-B0FA-8BF4-9EA4-8AC7FE5FDBA3}"/>
              </a:ext>
            </a:extLst>
          </p:cNvPr>
          <p:cNvSpPr txBox="1"/>
          <p:nvPr/>
        </p:nvSpPr>
        <p:spPr>
          <a:xfrm>
            <a:off x="0" y="0"/>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２　目指す</a:t>
            </a:r>
            <a:r>
              <a:rPr kumimoji="1" lang="ja-JP" altLang="en-US" sz="2400" b="1" dirty="0">
                <a:latin typeface="BIZ UDPゴシック" panose="020B0400000000000000" pitchFamily="50" charset="-128"/>
                <a:ea typeface="BIZ UDPゴシック" panose="020B0400000000000000" pitchFamily="50" charset="-128"/>
              </a:rPr>
              <a:t>街並みの姿</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13806BFE-FC19-3973-156F-CD9F7A446E90}"/>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９</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798752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55CA3-C296-2C2C-D88F-C33C8FE520D2}"/>
            </a:ext>
          </a:extLst>
        </p:cNvPr>
        <p:cNvGrpSpPr/>
        <p:nvPr/>
      </p:nvGrpSpPr>
      <p:grpSpPr>
        <a:xfrm>
          <a:off x="0" y="0"/>
          <a:ext cx="0" cy="0"/>
          <a:chOff x="0" y="0"/>
          <a:chExt cx="0" cy="0"/>
        </a:xfrm>
      </p:grpSpPr>
      <p:sp>
        <p:nvSpPr>
          <p:cNvPr id="9" name="Rectangle 2">
            <a:extLst>
              <a:ext uri="{FF2B5EF4-FFF2-40B4-BE49-F238E27FC236}">
                <a16:creationId xmlns:a16="http://schemas.microsoft.com/office/drawing/2014/main" id="{8E7072DA-B5AB-B47F-5AF0-02B09A25375F}"/>
              </a:ext>
            </a:extLst>
          </p:cNvPr>
          <p:cNvSpPr>
            <a:spLocks noChangeArrowheads="1"/>
          </p:cNvSpPr>
          <p:nvPr/>
        </p:nvSpPr>
        <p:spPr bwMode="auto">
          <a:xfrm>
            <a:off x="502212" y="998917"/>
            <a:ext cx="11146863"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defTabSz="914400" eaLnBrk="0" fontAlgn="base" hangingPunct="0">
              <a:spcBef>
                <a:spcPct val="0"/>
              </a:spcBef>
              <a:spcAft>
                <a:spcPct val="0"/>
              </a:spcAft>
            </a:pPr>
            <a:r>
              <a:rPr lang="ja-JP" altLang="en-US" sz="1600" dirty="0">
                <a:latin typeface="BIZ UDPゴシック" panose="020B0400000000000000" pitchFamily="50" charset="-128"/>
                <a:ea typeface="BIZ UDPゴシック" panose="020B0400000000000000" pitchFamily="50" charset="-128"/>
              </a:rPr>
              <a:t>目指す街並みの姿を実現するために、次のような共通認識を持ちながら、方向性と戦略等を整理の上、官民で具体的な取組みを進めていきます。</a:t>
            </a:r>
          </a:p>
        </p:txBody>
      </p:sp>
      <p:sp>
        <p:nvSpPr>
          <p:cNvPr id="2" name="正方形/長方形 1">
            <a:extLst>
              <a:ext uri="{FF2B5EF4-FFF2-40B4-BE49-F238E27FC236}">
                <a16:creationId xmlns:a16="http://schemas.microsoft.com/office/drawing/2014/main" id="{FBEB0CA3-8BD2-5B91-C220-90465B2B92A3}"/>
              </a:ext>
            </a:extLst>
          </p:cNvPr>
          <p:cNvSpPr/>
          <p:nvPr/>
        </p:nvSpPr>
        <p:spPr>
          <a:xfrm>
            <a:off x="6684523" y="1446327"/>
            <a:ext cx="1396829" cy="323165"/>
          </a:xfrm>
          <a:prstGeom prst="rect">
            <a:avLst/>
          </a:prstGeom>
          <a:solidFill>
            <a:schemeClr val="bg1">
              <a:lumMod val="50000"/>
            </a:schemeClr>
          </a:solidFill>
        </p:spPr>
        <p:txBody>
          <a:bodyPr wrap="square">
            <a:spAutoFit/>
          </a:bodyPr>
          <a:lstStyle/>
          <a:p>
            <a:pPr algn="ctr"/>
            <a:r>
              <a:rPr lang="ja-JP" altLang="en-US" sz="1500" dirty="0">
                <a:solidFill>
                  <a:schemeClr val="bg1"/>
                </a:solidFill>
                <a:latin typeface="BIZ UDPゴシック" panose="020B0400000000000000" pitchFamily="50" charset="-128"/>
                <a:ea typeface="BIZ UDPゴシック" panose="020B0400000000000000" pitchFamily="50" charset="-128"/>
              </a:rPr>
              <a:t>共通認識１</a:t>
            </a:r>
            <a:endParaRPr lang="ja-JP" altLang="ja-JP" sz="1500" dirty="0">
              <a:solidFill>
                <a:schemeClr val="bg1"/>
              </a:solidFill>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4FCF9AFD-9F4B-5BBC-B4E0-545F8C1C6208}"/>
              </a:ext>
            </a:extLst>
          </p:cNvPr>
          <p:cNvSpPr txBox="1"/>
          <p:nvPr/>
        </p:nvSpPr>
        <p:spPr>
          <a:xfrm>
            <a:off x="0" y="6045"/>
            <a:ext cx="12176217"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３　街並みづくりの取組み　</a:t>
            </a:r>
            <a:endParaRPr kumimoji="1" lang="en-US" altLang="ja-JP" sz="2400" b="1" dirty="0">
              <a:latin typeface="BIZ UDPゴシック" panose="020B0400000000000000" pitchFamily="50" charset="-128"/>
              <a:ea typeface="BIZ UDPゴシック" panose="020B0400000000000000" pitchFamily="50" charset="-128"/>
            </a:endParaRPr>
          </a:p>
        </p:txBody>
      </p:sp>
      <p:grpSp>
        <p:nvGrpSpPr>
          <p:cNvPr id="15" name="グループ化 14">
            <a:extLst>
              <a:ext uri="{FF2B5EF4-FFF2-40B4-BE49-F238E27FC236}">
                <a16:creationId xmlns:a16="http://schemas.microsoft.com/office/drawing/2014/main" id="{7BEA97E9-50F5-9454-C43E-2983A022B5DA}"/>
              </a:ext>
            </a:extLst>
          </p:cNvPr>
          <p:cNvGrpSpPr/>
          <p:nvPr/>
        </p:nvGrpSpPr>
        <p:grpSpPr>
          <a:xfrm>
            <a:off x="6662501" y="1800227"/>
            <a:ext cx="5066688" cy="2102857"/>
            <a:chOff x="9960" y="1069119"/>
            <a:chExt cx="10492120" cy="2102857"/>
          </a:xfrm>
        </p:grpSpPr>
        <p:sp>
          <p:nvSpPr>
            <p:cNvPr id="22" name="テキスト ボックス 21">
              <a:extLst>
                <a:ext uri="{FF2B5EF4-FFF2-40B4-BE49-F238E27FC236}">
                  <a16:creationId xmlns:a16="http://schemas.microsoft.com/office/drawing/2014/main" id="{1A7ACC75-DD35-B1F0-7F3E-C27984DAACF3}"/>
                </a:ext>
              </a:extLst>
            </p:cNvPr>
            <p:cNvSpPr txBox="1"/>
            <p:nvPr/>
          </p:nvSpPr>
          <p:spPr>
            <a:xfrm>
              <a:off x="55564" y="1069119"/>
              <a:ext cx="10072050" cy="369332"/>
            </a:xfrm>
            <a:prstGeom prst="rect">
              <a:avLst/>
            </a:prstGeom>
            <a:solidFill>
              <a:schemeClr val="accent5">
                <a:lumMod val="20000"/>
                <a:lumOff val="80000"/>
              </a:schemeClr>
            </a:solidFill>
          </p:spPr>
          <p:txBody>
            <a:bodyPr wrap="square" rtlCol="0">
              <a:spAutoFit/>
            </a:bodyPr>
            <a:lstStyle/>
            <a:p>
              <a:r>
                <a:rPr kumimoji="1" lang="ja-JP" altLang="en-US" b="1" dirty="0">
                  <a:latin typeface="BIZ UDPゴシック" panose="020B0400000000000000" pitchFamily="50" charset="-128"/>
                  <a:ea typeface="BIZ UDPゴシック" panose="020B0400000000000000" pitchFamily="50" charset="-128"/>
                </a:rPr>
                <a:t>長町らしさとともに</a:t>
              </a:r>
              <a:endParaRPr kumimoji="1" lang="en-US" altLang="ja-JP" b="1" dirty="0">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AB78E460-649B-BA2F-0AD5-51349F67EA08}"/>
                </a:ext>
              </a:extLst>
            </p:cNvPr>
            <p:cNvSpPr txBox="1"/>
            <p:nvPr/>
          </p:nvSpPr>
          <p:spPr>
            <a:xfrm>
              <a:off x="9960" y="1464714"/>
              <a:ext cx="10492120" cy="1707262"/>
            </a:xfrm>
            <a:prstGeom prst="rect">
              <a:avLst/>
            </a:prstGeom>
            <a:noFill/>
          </p:spPr>
          <p:txBody>
            <a:bodyPr wrap="square" rtlCol="0">
              <a:spAutoFit/>
            </a:bodyPr>
            <a:lstStyle/>
            <a:p>
              <a:pPr>
                <a:lnSpc>
                  <a:spcPct val="150000"/>
                </a:lnSpc>
              </a:pPr>
              <a:r>
                <a:rPr kumimoji="1" lang="ja-JP" altLang="en-US" sz="1200" dirty="0">
                  <a:latin typeface="BIZ UDPゴシック" panose="020B0400000000000000" pitchFamily="50" charset="-128"/>
                  <a:ea typeface="BIZ UDPゴシック" panose="020B0400000000000000" pitchFamily="50" charset="-128"/>
                </a:rPr>
                <a:t>時代が移り変わる中、長町の風景や人々も例外なく変わっていきます。</a:t>
              </a:r>
              <a:endParaRPr kumimoji="1" lang="en-US" altLang="ja-JP" sz="1200" dirty="0">
                <a:latin typeface="BIZ UDPゴシック" panose="020B0400000000000000" pitchFamily="50" charset="-128"/>
                <a:ea typeface="BIZ UDPゴシック" panose="020B0400000000000000" pitchFamily="50" charset="-128"/>
              </a:endParaRPr>
            </a:p>
            <a:p>
              <a:pPr>
                <a:lnSpc>
                  <a:spcPct val="150000"/>
                </a:lnSpc>
              </a:pPr>
              <a:r>
                <a:rPr kumimoji="1" lang="ja-JP" altLang="en-US" sz="1200" dirty="0">
                  <a:latin typeface="BIZ UDPゴシック" panose="020B0400000000000000" pitchFamily="50" charset="-128"/>
                  <a:ea typeface="BIZ UDPゴシック" panose="020B0400000000000000" pitchFamily="50" charset="-128"/>
                </a:rPr>
                <a:t>そのような中にあって、時代とともに形を変えながらも、この地域の風景や人々の中に引き継がれていく長町らしさがあります。それは歴史的な地域資源であり、人情とも情緒とも地域への誇りや愛着ともいえるものでもあります。そのような長町らしさを大切にしながら、新しい魅力や文化を生み出し、この街並みづくりを進めていきます。</a:t>
              </a:r>
              <a:endParaRPr kumimoji="1" lang="en-US" altLang="ja-JP" sz="1200" dirty="0">
                <a:latin typeface="BIZ UDPゴシック" panose="020B0400000000000000" pitchFamily="50" charset="-128"/>
                <a:ea typeface="BIZ UDPゴシック" panose="020B0400000000000000" pitchFamily="50" charset="-128"/>
              </a:endParaRPr>
            </a:p>
          </p:txBody>
        </p:sp>
      </p:grpSp>
      <p:grpSp>
        <p:nvGrpSpPr>
          <p:cNvPr id="34" name="グループ化 33">
            <a:extLst>
              <a:ext uri="{FF2B5EF4-FFF2-40B4-BE49-F238E27FC236}">
                <a16:creationId xmlns:a16="http://schemas.microsoft.com/office/drawing/2014/main" id="{B8E84EC9-8E21-7C89-3BCD-753CD2B29F6F}"/>
              </a:ext>
            </a:extLst>
          </p:cNvPr>
          <p:cNvGrpSpPr/>
          <p:nvPr/>
        </p:nvGrpSpPr>
        <p:grpSpPr>
          <a:xfrm>
            <a:off x="6659544" y="4369814"/>
            <a:ext cx="5066687" cy="2393645"/>
            <a:chOff x="4280100" y="4420319"/>
            <a:chExt cx="5648213" cy="1202440"/>
          </a:xfrm>
        </p:grpSpPr>
        <p:sp>
          <p:nvSpPr>
            <p:cNvPr id="37" name="テキスト ボックス 36">
              <a:extLst>
                <a:ext uri="{FF2B5EF4-FFF2-40B4-BE49-F238E27FC236}">
                  <a16:creationId xmlns:a16="http://schemas.microsoft.com/office/drawing/2014/main" id="{D16C1A81-DD6B-BD9F-33D1-C763D4499A6E}"/>
                </a:ext>
              </a:extLst>
            </p:cNvPr>
            <p:cNvSpPr txBox="1"/>
            <p:nvPr/>
          </p:nvSpPr>
          <p:spPr>
            <a:xfrm>
              <a:off x="4314029" y="4420319"/>
              <a:ext cx="5420435" cy="185533"/>
            </a:xfrm>
            <a:prstGeom prst="rect">
              <a:avLst/>
            </a:prstGeom>
            <a:solidFill>
              <a:schemeClr val="accent6">
                <a:lumMod val="20000"/>
                <a:lumOff val="80000"/>
              </a:schemeClr>
            </a:solidFill>
          </p:spPr>
          <p:txBody>
            <a:bodyPr wrap="square" rtlCol="0">
              <a:spAutoFit/>
            </a:bodyPr>
            <a:lstStyle/>
            <a:p>
              <a:r>
                <a:rPr kumimoji="1" lang="ja-JP" altLang="en-US" b="1" dirty="0">
                  <a:latin typeface="BIZ UDPゴシック" panose="020B0400000000000000" pitchFamily="50" charset="-128"/>
                  <a:ea typeface="BIZ UDPゴシック" panose="020B0400000000000000" pitchFamily="50" charset="-128"/>
                </a:rPr>
                <a:t>できることからどんどん、そして柔軟に</a:t>
              </a:r>
              <a:endParaRPr kumimoji="1" lang="en-US" altLang="ja-JP" b="1"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EDAA5DE6-475B-6F40-F067-FF3603F32F69}"/>
                </a:ext>
              </a:extLst>
            </p:cNvPr>
            <p:cNvSpPr txBox="1"/>
            <p:nvPr/>
          </p:nvSpPr>
          <p:spPr>
            <a:xfrm>
              <a:off x="4280100" y="4625972"/>
              <a:ext cx="5648213" cy="996787"/>
            </a:xfrm>
            <a:prstGeom prst="rect">
              <a:avLst/>
            </a:prstGeom>
            <a:noFill/>
          </p:spPr>
          <p:txBody>
            <a:bodyPr wrap="square" rtlCol="0">
              <a:spAutoFit/>
            </a:bodyPr>
            <a:lstStyle/>
            <a:p>
              <a:pPr>
                <a:lnSpc>
                  <a:spcPct val="150000"/>
                </a:lnSpc>
              </a:pPr>
              <a:r>
                <a:rPr kumimoji="1" lang="ja-JP" altLang="en-US" sz="1200" dirty="0">
                  <a:latin typeface="BIZ UDPゴシック" panose="020B0400000000000000" pitchFamily="50" charset="-128"/>
                  <a:ea typeface="BIZ UDPゴシック" panose="020B0400000000000000" pitchFamily="50" charset="-128"/>
                </a:rPr>
                <a:t>長町には、多様な主体が地域に愛着を持って様々な活動に自立的・積極的に取り組む姿があります。この街並みづくりにおいても、地域、事業者、行政が、それぞれでできることはそれぞれで、連携すればできることは連携して、できることからどんどん取組みを進めていきます。</a:t>
              </a:r>
              <a:endParaRPr kumimoji="1" lang="en-US" altLang="ja-JP" sz="1200" dirty="0">
                <a:latin typeface="BIZ UDPゴシック" panose="020B0400000000000000" pitchFamily="50" charset="-128"/>
                <a:ea typeface="BIZ UDPゴシック" panose="020B0400000000000000" pitchFamily="50" charset="-128"/>
              </a:endParaRPr>
            </a:p>
            <a:p>
              <a:pPr>
                <a:lnSpc>
                  <a:spcPct val="150000"/>
                </a:lnSpc>
              </a:pPr>
              <a:r>
                <a:rPr kumimoji="1" lang="ja-JP" altLang="en-US" sz="1200" dirty="0">
                  <a:latin typeface="BIZ UDPゴシック" panose="020B0400000000000000" pitchFamily="50" charset="-128"/>
                  <a:ea typeface="BIZ UDPゴシック" panose="020B0400000000000000" pitchFamily="50" charset="-128"/>
                </a:rPr>
                <a:t>また、変化が激しく、価値観の多様化が進む社会環境を踏まえ、この街並みづくりの計画を定めた後も、目的や趣旨を十分に踏まえた上で柔軟に見直しを行いながら、取組みを進めていきます。</a:t>
              </a:r>
              <a:endParaRPr kumimoji="1" lang="en-US" altLang="ja-JP" sz="1200" dirty="0">
                <a:latin typeface="BIZ UDPゴシック" panose="020B0400000000000000" pitchFamily="50" charset="-128"/>
                <a:ea typeface="BIZ UDPゴシック" panose="020B0400000000000000" pitchFamily="50" charset="-128"/>
              </a:endParaRPr>
            </a:p>
          </p:txBody>
        </p:sp>
      </p:grpSp>
      <p:sp>
        <p:nvSpPr>
          <p:cNvPr id="3" name="Rectangle 2">
            <a:extLst>
              <a:ext uri="{FF2B5EF4-FFF2-40B4-BE49-F238E27FC236}">
                <a16:creationId xmlns:a16="http://schemas.microsoft.com/office/drawing/2014/main" id="{97D4E57C-FE60-EF0E-94A7-FB709C53C5FB}"/>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取組みの基盤とする共通認識</a:t>
            </a:r>
          </a:p>
        </p:txBody>
      </p:sp>
      <p:sp>
        <p:nvSpPr>
          <p:cNvPr id="4" name="正方形/長方形 3">
            <a:extLst>
              <a:ext uri="{FF2B5EF4-FFF2-40B4-BE49-F238E27FC236}">
                <a16:creationId xmlns:a16="http://schemas.microsoft.com/office/drawing/2014/main" id="{6889EC68-FDD6-CFA4-84E7-64900BB88FBA}"/>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06AFEB5-3452-D310-6BBB-F9CF44F2FB5A}"/>
              </a:ext>
            </a:extLst>
          </p:cNvPr>
          <p:cNvSpPr/>
          <p:nvPr/>
        </p:nvSpPr>
        <p:spPr>
          <a:xfrm>
            <a:off x="6689981" y="4006595"/>
            <a:ext cx="1396829" cy="323165"/>
          </a:xfrm>
          <a:prstGeom prst="rect">
            <a:avLst/>
          </a:prstGeom>
          <a:solidFill>
            <a:schemeClr val="bg1">
              <a:lumMod val="50000"/>
            </a:schemeClr>
          </a:solidFill>
        </p:spPr>
        <p:txBody>
          <a:bodyPr wrap="square">
            <a:spAutoFit/>
          </a:bodyPr>
          <a:lstStyle/>
          <a:p>
            <a:pPr algn="ctr"/>
            <a:r>
              <a:rPr lang="ja-JP" altLang="en-US" sz="1500" dirty="0">
                <a:solidFill>
                  <a:schemeClr val="bg1"/>
                </a:solidFill>
                <a:latin typeface="BIZ UDPゴシック" panose="020B0400000000000000" pitchFamily="50" charset="-128"/>
                <a:ea typeface="BIZ UDPゴシック" panose="020B0400000000000000" pitchFamily="50" charset="-128"/>
              </a:rPr>
              <a:t>共通認識２</a:t>
            </a:r>
            <a:endParaRPr lang="ja-JP" altLang="ja-JP" sz="1500" dirty="0">
              <a:solidFill>
                <a:schemeClr val="bg1"/>
              </a:solidFill>
              <a:latin typeface="BIZ UDPゴシック" panose="020B0400000000000000" pitchFamily="50" charset="-128"/>
              <a:ea typeface="BIZ UDPゴシック" panose="020B0400000000000000" pitchFamily="50" charset="-128"/>
            </a:endParaRPr>
          </a:p>
        </p:txBody>
      </p:sp>
      <p:sp>
        <p:nvSpPr>
          <p:cNvPr id="10" name="フローチャート: 磁気ディスク 9">
            <a:extLst>
              <a:ext uri="{FF2B5EF4-FFF2-40B4-BE49-F238E27FC236}">
                <a16:creationId xmlns:a16="http://schemas.microsoft.com/office/drawing/2014/main" id="{EB2B6DAE-4898-DA2A-6EE9-AF2D49D02AD6}"/>
              </a:ext>
            </a:extLst>
          </p:cNvPr>
          <p:cNvSpPr/>
          <p:nvPr/>
        </p:nvSpPr>
        <p:spPr>
          <a:xfrm>
            <a:off x="1635307" y="2406682"/>
            <a:ext cx="3732763" cy="576306"/>
          </a:xfrm>
          <a:prstGeom prst="flowChartMagneticDisk">
            <a:avLst/>
          </a:prstGeom>
          <a:solidFill>
            <a:srgbClr val="FFFF00">
              <a:alpha val="15000"/>
            </a:srgbClr>
          </a:solidFill>
          <a:ln w="6350">
            <a:solidFill>
              <a:schemeClr val="tx1">
                <a:lumMod val="65000"/>
                <a:lumOff val="35000"/>
              </a:schemeClr>
            </a:solidFill>
            <a:prstDash val="solid"/>
            <a:extLst>
              <a:ext uri="{C807C97D-BFC1-408E-A445-0C87EB9F89A2}">
                <ask:lineSketchStyleProps xmlns:ask="http://schemas.microsoft.com/office/drawing/2018/sketchyshapes">
                  <ask:type>
                    <ask:lineSketchNone/>
                  </ask:type>
                </ask:lineSketchStyleProps>
              </a:ext>
            </a:extLst>
          </a:ln>
          <a:scene3d>
            <a:camera prst="orthographicFront">
              <a:rot lat="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1" name="グループ化 10">
            <a:extLst>
              <a:ext uri="{FF2B5EF4-FFF2-40B4-BE49-F238E27FC236}">
                <a16:creationId xmlns:a16="http://schemas.microsoft.com/office/drawing/2014/main" id="{4DDECF13-D286-08F3-55F6-F1CDBB279D0A}"/>
              </a:ext>
            </a:extLst>
          </p:cNvPr>
          <p:cNvGrpSpPr/>
          <p:nvPr/>
        </p:nvGrpSpPr>
        <p:grpSpPr>
          <a:xfrm>
            <a:off x="1661624" y="1932877"/>
            <a:ext cx="3649409" cy="694320"/>
            <a:chOff x="-380563" y="776653"/>
            <a:chExt cx="4832465" cy="1016043"/>
          </a:xfrm>
        </p:grpSpPr>
        <p:pic>
          <p:nvPicPr>
            <p:cNvPr id="12" name="グラフィックス 11" descr="ストア 枠線">
              <a:extLst>
                <a:ext uri="{FF2B5EF4-FFF2-40B4-BE49-F238E27FC236}">
                  <a16:creationId xmlns:a16="http://schemas.microsoft.com/office/drawing/2014/main" id="{1E2DB219-2D82-878B-BB6F-56B49C5B1A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7209" y="833162"/>
              <a:ext cx="709399" cy="813165"/>
            </a:xfrm>
            <a:prstGeom prst="rect">
              <a:avLst/>
            </a:prstGeom>
          </p:spPr>
        </p:pic>
        <p:pic>
          <p:nvPicPr>
            <p:cNvPr id="13" name="グラフィックス 12" descr="建物 単色塗りつぶし">
              <a:extLst>
                <a:ext uri="{FF2B5EF4-FFF2-40B4-BE49-F238E27FC236}">
                  <a16:creationId xmlns:a16="http://schemas.microsoft.com/office/drawing/2014/main" id="{09BCCDFC-C7A8-AE03-1114-9962C0A051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11" y="816454"/>
              <a:ext cx="709399" cy="813165"/>
            </a:xfrm>
            <a:prstGeom prst="rect">
              <a:avLst/>
            </a:prstGeom>
          </p:spPr>
        </p:pic>
        <p:pic>
          <p:nvPicPr>
            <p:cNvPr id="16" name="グラフィックス 15" descr="最新のアーキテクチャ 単色塗りつぶし">
              <a:extLst>
                <a:ext uri="{FF2B5EF4-FFF2-40B4-BE49-F238E27FC236}">
                  <a16:creationId xmlns:a16="http://schemas.microsoft.com/office/drawing/2014/main" id="{7DF28867-8904-30EC-B7A0-9771989569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4632" y="846609"/>
              <a:ext cx="709399" cy="813165"/>
            </a:xfrm>
            <a:prstGeom prst="rect">
              <a:avLst/>
            </a:prstGeom>
          </p:spPr>
        </p:pic>
        <p:pic>
          <p:nvPicPr>
            <p:cNvPr id="17" name="グラフィックス 16" descr="建物 枠線">
              <a:extLst>
                <a:ext uri="{FF2B5EF4-FFF2-40B4-BE49-F238E27FC236}">
                  <a16:creationId xmlns:a16="http://schemas.microsoft.com/office/drawing/2014/main" id="{2973AC60-80F2-46BF-106A-4A9B0ACCE2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0563" y="846609"/>
              <a:ext cx="709399" cy="813165"/>
            </a:xfrm>
            <a:prstGeom prst="rect">
              <a:avLst/>
            </a:prstGeom>
          </p:spPr>
        </p:pic>
        <p:pic>
          <p:nvPicPr>
            <p:cNvPr id="18" name="グラフィックス 17" descr="倉庫 枠線">
              <a:extLst>
                <a:ext uri="{FF2B5EF4-FFF2-40B4-BE49-F238E27FC236}">
                  <a16:creationId xmlns:a16="http://schemas.microsoft.com/office/drawing/2014/main" id="{4FE56542-CDE8-0A74-1099-EC78A22B68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50264" y="776653"/>
              <a:ext cx="709399" cy="813165"/>
            </a:xfrm>
            <a:prstGeom prst="rect">
              <a:avLst/>
            </a:prstGeom>
          </p:spPr>
        </p:pic>
        <p:pic>
          <p:nvPicPr>
            <p:cNvPr id="20" name="グラフィックス 19" descr="農産物 枠線">
              <a:extLst>
                <a:ext uri="{FF2B5EF4-FFF2-40B4-BE49-F238E27FC236}">
                  <a16:creationId xmlns:a16="http://schemas.microsoft.com/office/drawing/2014/main" id="{18534730-328B-9F82-51AB-90BAF86AA40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710342" y="788733"/>
              <a:ext cx="709399" cy="813165"/>
            </a:xfrm>
            <a:prstGeom prst="rect">
              <a:avLst/>
            </a:prstGeom>
          </p:spPr>
        </p:pic>
        <p:pic>
          <p:nvPicPr>
            <p:cNvPr id="21" name="グラフィックス 20" descr="ストア 単色塗りつぶし">
              <a:extLst>
                <a:ext uri="{FF2B5EF4-FFF2-40B4-BE49-F238E27FC236}">
                  <a16:creationId xmlns:a16="http://schemas.microsoft.com/office/drawing/2014/main" id="{566EFF9C-A9D9-8DA7-BC81-5867267BC02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233059" y="796943"/>
              <a:ext cx="709399" cy="813165"/>
            </a:xfrm>
            <a:prstGeom prst="rect">
              <a:avLst/>
            </a:prstGeom>
          </p:spPr>
        </p:pic>
        <p:pic>
          <p:nvPicPr>
            <p:cNvPr id="24" name="グラフィックス 23" descr="ストア 枠線">
              <a:extLst>
                <a:ext uri="{FF2B5EF4-FFF2-40B4-BE49-F238E27FC236}">
                  <a16:creationId xmlns:a16="http://schemas.microsoft.com/office/drawing/2014/main" id="{871A6D82-B47B-C0D7-D68E-2A0CC5BA36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6853" y="819872"/>
              <a:ext cx="709399" cy="813165"/>
            </a:xfrm>
            <a:prstGeom prst="rect">
              <a:avLst/>
            </a:prstGeom>
          </p:spPr>
        </p:pic>
        <p:pic>
          <p:nvPicPr>
            <p:cNvPr id="32" name="グラフィックス 31" descr="農産物 枠線">
              <a:extLst>
                <a:ext uri="{FF2B5EF4-FFF2-40B4-BE49-F238E27FC236}">
                  <a16:creationId xmlns:a16="http://schemas.microsoft.com/office/drawing/2014/main" id="{2390E4A3-BF0A-97AD-3BE2-6D4FF3166FC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742503" y="873696"/>
              <a:ext cx="709399" cy="813165"/>
            </a:xfrm>
            <a:prstGeom prst="rect">
              <a:avLst/>
            </a:prstGeom>
          </p:spPr>
        </p:pic>
        <p:pic>
          <p:nvPicPr>
            <p:cNvPr id="33" name="グラフィックス 32" descr="男性 単色塗りつぶし">
              <a:extLst>
                <a:ext uri="{FF2B5EF4-FFF2-40B4-BE49-F238E27FC236}">
                  <a16:creationId xmlns:a16="http://schemas.microsoft.com/office/drawing/2014/main" id="{C4E10590-DD45-73BB-F3FA-A0F9EB1A8F4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88008" y="1217757"/>
              <a:ext cx="454868" cy="521403"/>
            </a:xfrm>
            <a:prstGeom prst="rect">
              <a:avLst/>
            </a:prstGeom>
          </p:spPr>
        </p:pic>
        <p:pic>
          <p:nvPicPr>
            <p:cNvPr id="41" name="グラフィックス 40" descr="男性 単色塗りつぶし">
              <a:extLst>
                <a:ext uri="{FF2B5EF4-FFF2-40B4-BE49-F238E27FC236}">
                  <a16:creationId xmlns:a16="http://schemas.microsoft.com/office/drawing/2014/main" id="{1329BAD3-559C-30D2-0728-14A7C178C1E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691140" y="1271293"/>
              <a:ext cx="454868" cy="521403"/>
            </a:xfrm>
            <a:prstGeom prst="rect">
              <a:avLst/>
            </a:prstGeom>
          </p:spPr>
        </p:pic>
        <p:pic>
          <p:nvPicPr>
            <p:cNvPr id="42" name="グラフィックス 41" descr="男性 単色塗りつぶし">
              <a:extLst>
                <a:ext uri="{FF2B5EF4-FFF2-40B4-BE49-F238E27FC236}">
                  <a16:creationId xmlns:a16="http://schemas.microsoft.com/office/drawing/2014/main" id="{843A176A-6FD7-0101-EA7F-14748A0C86C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017308" y="1227966"/>
              <a:ext cx="454868" cy="521403"/>
            </a:xfrm>
            <a:prstGeom prst="rect">
              <a:avLst/>
            </a:prstGeom>
          </p:spPr>
        </p:pic>
        <p:pic>
          <p:nvPicPr>
            <p:cNvPr id="44" name="グラフィックス 43" descr="男性 単色塗りつぶし">
              <a:extLst>
                <a:ext uri="{FF2B5EF4-FFF2-40B4-BE49-F238E27FC236}">
                  <a16:creationId xmlns:a16="http://schemas.microsoft.com/office/drawing/2014/main" id="{D38CB642-7B95-A08E-F462-5273389493E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7387" y="1235260"/>
              <a:ext cx="454868" cy="521403"/>
            </a:xfrm>
            <a:prstGeom prst="rect">
              <a:avLst/>
            </a:prstGeom>
          </p:spPr>
        </p:pic>
        <p:pic>
          <p:nvPicPr>
            <p:cNvPr id="48" name="グラフィックス 47" descr="男性 単色塗りつぶし">
              <a:extLst>
                <a:ext uri="{FF2B5EF4-FFF2-40B4-BE49-F238E27FC236}">
                  <a16:creationId xmlns:a16="http://schemas.microsoft.com/office/drawing/2014/main" id="{95E641E1-BC98-478E-A26B-8F540973D87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180076" y="1217757"/>
              <a:ext cx="454868" cy="521403"/>
            </a:xfrm>
            <a:prstGeom prst="rect">
              <a:avLst/>
            </a:prstGeom>
          </p:spPr>
        </p:pic>
        <p:pic>
          <p:nvPicPr>
            <p:cNvPr id="49" name="グラフィックス 48" descr="男性 単色塗りつぶし">
              <a:extLst>
                <a:ext uri="{FF2B5EF4-FFF2-40B4-BE49-F238E27FC236}">
                  <a16:creationId xmlns:a16="http://schemas.microsoft.com/office/drawing/2014/main" id="{CA69A60F-7A78-5244-EE94-18C64100079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77196" y="1170106"/>
              <a:ext cx="454868" cy="521403"/>
            </a:xfrm>
            <a:prstGeom prst="rect">
              <a:avLst/>
            </a:prstGeom>
          </p:spPr>
        </p:pic>
        <p:pic>
          <p:nvPicPr>
            <p:cNvPr id="50" name="グラフィックス 49" descr="男性 単色塗りつぶし">
              <a:extLst>
                <a:ext uri="{FF2B5EF4-FFF2-40B4-BE49-F238E27FC236}">
                  <a16:creationId xmlns:a16="http://schemas.microsoft.com/office/drawing/2014/main" id="{0AA05C1B-2171-0DFE-49D3-8ED8AE2AA3B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991629" y="1217757"/>
              <a:ext cx="454868" cy="521403"/>
            </a:xfrm>
            <a:prstGeom prst="rect">
              <a:avLst/>
            </a:prstGeom>
          </p:spPr>
        </p:pic>
        <p:pic>
          <p:nvPicPr>
            <p:cNvPr id="23" name="グラフィックス 22" descr="男性 単色塗りつぶし">
              <a:extLst>
                <a:ext uri="{FF2B5EF4-FFF2-40B4-BE49-F238E27FC236}">
                  <a16:creationId xmlns:a16="http://schemas.microsoft.com/office/drawing/2014/main" id="{05C6D6CC-5ECB-8F46-8D26-B50CBB53742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86290" y="1132875"/>
              <a:ext cx="454868" cy="521403"/>
            </a:xfrm>
            <a:prstGeom prst="rect">
              <a:avLst/>
            </a:prstGeom>
          </p:spPr>
        </p:pic>
        <p:pic>
          <p:nvPicPr>
            <p:cNvPr id="25" name="グラフィックス 24" descr="男性 単色塗りつぶし">
              <a:extLst>
                <a:ext uri="{FF2B5EF4-FFF2-40B4-BE49-F238E27FC236}">
                  <a16:creationId xmlns:a16="http://schemas.microsoft.com/office/drawing/2014/main" id="{13281D3C-5C0D-5DCC-6BDF-F62A5FDABC1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616811" y="1186174"/>
              <a:ext cx="454868" cy="521403"/>
            </a:xfrm>
            <a:prstGeom prst="rect">
              <a:avLst/>
            </a:prstGeom>
          </p:spPr>
        </p:pic>
        <p:pic>
          <p:nvPicPr>
            <p:cNvPr id="26" name="グラフィックス 25" descr="男性 単色塗りつぶし">
              <a:extLst>
                <a:ext uri="{FF2B5EF4-FFF2-40B4-BE49-F238E27FC236}">
                  <a16:creationId xmlns:a16="http://schemas.microsoft.com/office/drawing/2014/main" id="{62883248-878F-2EA5-49AF-9D553102856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302377" y="1196195"/>
              <a:ext cx="454868" cy="521403"/>
            </a:xfrm>
            <a:prstGeom prst="rect">
              <a:avLst/>
            </a:prstGeom>
          </p:spPr>
        </p:pic>
      </p:grpSp>
      <p:grpSp>
        <p:nvGrpSpPr>
          <p:cNvPr id="75" name="グループ化 74">
            <a:extLst>
              <a:ext uri="{FF2B5EF4-FFF2-40B4-BE49-F238E27FC236}">
                <a16:creationId xmlns:a16="http://schemas.microsoft.com/office/drawing/2014/main" id="{1743CFC3-645F-E112-3C73-E89A1CED82D8}"/>
              </a:ext>
            </a:extLst>
          </p:cNvPr>
          <p:cNvGrpSpPr/>
          <p:nvPr/>
        </p:nvGrpSpPr>
        <p:grpSpPr>
          <a:xfrm>
            <a:off x="1648063" y="2676027"/>
            <a:ext cx="3529436" cy="2686115"/>
            <a:chOff x="5233291" y="1543812"/>
            <a:chExt cx="4942840" cy="4641249"/>
          </a:xfrm>
        </p:grpSpPr>
        <p:sp>
          <p:nvSpPr>
            <p:cNvPr id="76" name="フリーフォーム: 図形 75">
              <a:extLst>
                <a:ext uri="{FF2B5EF4-FFF2-40B4-BE49-F238E27FC236}">
                  <a16:creationId xmlns:a16="http://schemas.microsoft.com/office/drawing/2014/main" id="{5470858A-58D5-6610-F46B-F7458FD6ED87}"/>
                </a:ext>
              </a:extLst>
            </p:cNvPr>
            <p:cNvSpPr/>
            <p:nvPr/>
          </p:nvSpPr>
          <p:spPr>
            <a:xfrm>
              <a:off x="5233291" y="1543812"/>
              <a:ext cx="4942840" cy="2032000"/>
            </a:xfrm>
            <a:custGeom>
              <a:avLst/>
              <a:gdLst>
                <a:gd name="connsiteX0" fmla="*/ 1767840 w 4942840"/>
                <a:gd name="connsiteY0" fmla="*/ 1264920 h 2032000"/>
                <a:gd name="connsiteX1" fmla="*/ 1285240 w 4942840"/>
                <a:gd name="connsiteY1" fmla="*/ 1305560 h 2032000"/>
                <a:gd name="connsiteX2" fmla="*/ 990600 w 4942840"/>
                <a:gd name="connsiteY2" fmla="*/ 1346200 h 2032000"/>
                <a:gd name="connsiteX3" fmla="*/ 670560 w 4942840"/>
                <a:gd name="connsiteY3" fmla="*/ 1422400 h 2032000"/>
                <a:gd name="connsiteX4" fmla="*/ 416560 w 4942840"/>
                <a:gd name="connsiteY4" fmla="*/ 1498600 h 2032000"/>
                <a:gd name="connsiteX5" fmla="*/ 269240 w 4942840"/>
                <a:gd name="connsiteY5" fmla="*/ 1600200 h 2032000"/>
                <a:gd name="connsiteX6" fmla="*/ 243840 w 4942840"/>
                <a:gd name="connsiteY6" fmla="*/ 1661160 h 2032000"/>
                <a:gd name="connsiteX7" fmla="*/ 248920 w 4942840"/>
                <a:gd name="connsiteY7" fmla="*/ 1681480 h 2032000"/>
                <a:gd name="connsiteX8" fmla="*/ 304800 w 4942840"/>
                <a:gd name="connsiteY8" fmla="*/ 1727200 h 2032000"/>
                <a:gd name="connsiteX9" fmla="*/ 406400 w 4942840"/>
                <a:gd name="connsiteY9" fmla="*/ 1762760 h 2032000"/>
                <a:gd name="connsiteX10" fmla="*/ 574040 w 4942840"/>
                <a:gd name="connsiteY10" fmla="*/ 1793240 h 2032000"/>
                <a:gd name="connsiteX11" fmla="*/ 889000 w 4942840"/>
                <a:gd name="connsiteY11" fmla="*/ 1823720 h 2032000"/>
                <a:gd name="connsiteX12" fmla="*/ 1325880 w 4942840"/>
                <a:gd name="connsiteY12" fmla="*/ 1823720 h 2032000"/>
                <a:gd name="connsiteX13" fmla="*/ 1579880 w 4942840"/>
                <a:gd name="connsiteY13" fmla="*/ 1818640 h 2032000"/>
                <a:gd name="connsiteX14" fmla="*/ 2006600 w 4942840"/>
                <a:gd name="connsiteY14" fmla="*/ 1798320 h 2032000"/>
                <a:gd name="connsiteX15" fmla="*/ 2580640 w 4942840"/>
                <a:gd name="connsiteY15" fmla="*/ 1717040 h 2032000"/>
                <a:gd name="connsiteX16" fmla="*/ 3210560 w 4942840"/>
                <a:gd name="connsiteY16" fmla="*/ 1559560 h 2032000"/>
                <a:gd name="connsiteX17" fmla="*/ 3632200 w 4942840"/>
                <a:gd name="connsiteY17" fmla="*/ 1376680 h 2032000"/>
                <a:gd name="connsiteX18" fmla="*/ 3916680 w 4942840"/>
                <a:gd name="connsiteY18" fmla="*/ 1219200 h 2032000"/>
                <a:gd name="connsiteX19" fmla="*/ 4130040 w 4942840"/>
                <a:gd name="connsiteY19" fmla="*/ 1056640 h 2032000"/>
                <a:gd name="connsiteX20" fmla="*/ 4257040 w 4942840"/>
                <a:gd name="connsiteY20" fmla="*/ 878840 h 2032000"/>
                <a:gd name="connsiteX21" fmla="*/ 4302760 w 4942840"/>
                <a:gd name="connsiteY21" fmla="*/ 685800 h 2032000"/>
                <a:gd name="connsiteX22" fmla="*/ 4211320 w 4942840"/>
                <a:gd name="connsiteY22" fmla="*/ 467360 h 2032000"/>
                <a:gd name="connsiteX23" fmla="*/ 4084320 w 4942840"/>
                <a:gd name="connsiteY23" fmla="*/ 299720 h 2032000"/>
                <a:gd name="connsiteX24" fmla="*/ 3911600 w 4942840"/>
                <a:gd name="connsiteY24" fmla="*/ 162560 h 2032000"/>
                <a:gd name="connsiteX25" fmla="*/ 3713480 w 4942840"/>
                <a:gd name="connsiteY25" fmla="*/ 0 h 2032000"/>
                <a:gd name="connsiteX26" fmla="*/ 4942840 w 4942840"/>
                <a:gd name="connsiteY26" fmla="*/ 162560 h 2032000"/>
                <a:gd name="connsiteX27" fmla="*/ 4754880 w 4942840"/>
                <a:gd name="connsiteY27" fmla="*/ 269240 h 2032000"/>
                <a:gd name="connsiteX28" fmla="*/ 4724400 w 4942840"/>
                <a:gd name="connsiteY28" fmla="*/ 294640 h 2032000"/>
                <a:gd name="connsiteX29" fmla="*/ 4836160 w 4942840"/>
                <a:gd name="connsiteY29" fmla="*/ 436880 h 2032000"/>
                <a:gd name="connsiteX30" fmla="*/ 4871720 w 4942840"/>
                <a:gd name="connsiteY30" fmla="*/ 508000 h 2032000"/>
                <a:gd name="connsiteX31" fmla="*/ 4876800 w 4942840"/>
                <a:gd name="connsiteY31" fmla="*/ 599440 h 2032000"/>
                <a:gd name="connsiteX32" fmla="*/ 4866640 w 4942840"/>
                <a:gd name="connsiteY32" fmla="*/ 695960 h 2032000"/>
                <a:gd name="connsiteX33" fmla="*/ 4820920 w 4942840"/>
                <a:gd name="connsiteY33" fmla="*/ 828040 h 2032000"/>
                <a:gd name="connsiteX34" fmla="*/ 4749800 w 4942840"/>
                <a:gd name="connsiteY34" fmla="*/ 975360 h 2032000"/>
                <a:gd name="connsiteX35" fmla="*/ 4597400 w 4942840"/>
                <a:gd name="connsiteY35" fmla="*/ 1148080 h 2032000"/>
                <a:gd name="connsiteX36" fmla="*/ 4384040 w 4942840"/>
                <a:gd name="connsiteY36" fmla="*/ 1315720 h 2032000"/>
                <a:gd name="connsiteX37" fmla="*/ 4038600 w 4942840"/>
                <a:gd name="connsiteY37" fmla="*/ 1513840 h 2032000"/>
                <a:gd name="connsiteX38" fmla="*/ 3759200 w 4942840"/>
                <a:gd name="connsiteY38" fmla="*/ 1625600 h 2032000"/>
                <a:gd name="connsiteX39" fmla="*/ 3357880 w 4942840"/>
                <a:gd name="connsiteY39" fmla="*/ 1762760 h 2032000"/>
                <a:gd name="connsiteX40" fmla="*/ 3002280 w 4942840"/>
                <a:gd name="connsiteY40" fmla="*/ 1859280 h 2032000"/>
                <a:gd name="connsiteX41" fmla="*/ 2727960 w 4942840"/>
                <a:gd name="connsiteY41" fmla="*/ 1920240 h 2032000"/>
                <a:gd name="connsiteX42" fmla="*/ 2423160 w 4942840"/>
                <a:gd name="connsiteY42" fmla="*/ 1960880 h 2032000"/>
                <a:gd name="connsiteX43" fmla="*/ 2148840 w 4942840"/>
                <a:gd name="connsiteY43" fmla="*/ 1991360 h 2032000"/>
                <a:gd name="connsiteX44" fmla="*/ 1910080 w 4942840"/>
                <a:gd name="connsiteY44" fmla="*/ 2006600 h 2032000"/>
                <a:gd name="connsiteX45" fmla="*/ 1691640 w 4942840"/>
                <a:gd name="connsiteY45" fmla="*/ 2011680 h 2032000"/>
                <a:gd name="connsiteX46" fmla="*/ 1366520 w 4942840"/>
                <a:gd name="connsiteY46" fmla="*/ 2032000 h 2032000"/>
                <a:gd name="connsiteX47" fmla="*/ 828040 w 4942840"/>
                <a:gd name="connsiteY47" fmla="*/ 2016760 h 2032000"/>
                <a:gd name="connsiteX48" fmla="*/ 436880 w 4942840"/>
                <a:gd name="connsiteY48" fmla="*/ 1935480 h 2032000"/>
                <a:gd name="connsiteX49" fmla="*/ 193040 w 4942840"/>
                <a:gd name="connsiteY49" fmla="*/ 1889760 h 2032000"/>
                <a:gd name="connsiteX50" fmla="*/ 45720 w 4942840"/>
                <a:gd name="connsiteY50" fmla="*/ 1788160 h 2032000"/>
                <a:gd name="connsiteX51" fmla="*/ 0 w 4942840"/>
                <a:gd name="connsiteY51" fmla="*/ 1656080 h 2032000"/>
                <a:gd name="connsiteX52" fmla="*/ 172720 w 4942840"/>
                <a:gd name="connsiteY52" fmla="*/ 1539240 h 2032000"/>
                <a:gd name="connsiteX53" fmla="*/ 416560 w 4942840"/>
                <a:gd name="connsiteY53" fmla="*/ 1442720 h 2032000"/>
                <a:gd name="connsiteX54" fmla="*/ 853440 w 4942840"/>
                <a:gd name="connsiteY54" fmla="*/ 1351280 h 2032000"/>
                <a:gd name="connsiteX55" fmla="*/ 1219200 w 4942840"/>
                <a:gd name="connsiteY55" fmla="*/ 1285240 h 2032000"/>
                <a:gd name="connsiteX56" fmla="*/ 1767840 w 4942840"/>
                <a:gd name="connsiteY56" fmla="*/ 126492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942840" h="2032000">
                  <a:moveTo>
                    <a:pt x="1767840" y="1264920"/>
                  </a:moveTo>
                  <a:lnTo>
                    <a:pt x="1285240" y="1305560"/>
                  </a:lnTo>
                  <a:lnTo>
                    <a:pt x="990600" y="1346200"/>
                  </a:lnTo>
                  <a:lnTo>
                    <a:pt x="670560" y="1422400"/>
                  </a:lnTo>
                  <a:lnTo>
                    <a:pt x="416560" y="1498600"/>
                  </a:lnTo>
                  <a:lnTo>
                    <a:pt x="269240" y="1600200"/>
                  </a:lnTo>
                  <a:lnTo>
                    <a:pt x="243840" y="1661160"/>
                  </a:lnTo>
                  <a:lnTo>
                    <a:pt x="248920" y="1681480"/>
                  </a:lnTo>
                  <a:lnTo>
                    <a:pt x="304800" y="1727200"/>
                  </a:lnTo>
                  <a:lnTo>
                    <a:pt x="406400" y="1762760"/>
                  </a:lnTo>
                  <a:lnTo>
                    <a:pt x="574040" y="1793240"/>
                  </a:lnTo>
                  <a:lnTo>
                    <a:pt x="889000" y="1823720"/>
                  </a:lnTo>
                  <a:lnTo>
                    <a:pt x="1325880" y="1823720"/>
                  </a:lnTo>
                  <a:lnTo>
                    <a:pt x="1579880" y="1818640"/>
                  </a:lnTo>
                  <a:lnTo>
                    <a:pt x="2006600" y="1798320"/>
                  </a:lnTo>
                  <a:lnTo>
                    <a:pt x="2580640" y="1717040"/>
                  </a:lnTo>
                  <a:lnTo>
                    <a:pt x="3210560" y="1559560"/>
                  </a:lnTo>
                  <a:lnTo>
                    <a:pt x="3632200" y="1376680"/>
                  </a:lnTo>
                  <a:lnTo>
                    <a:pt x="3916680" y="1219200"/>
                  </a:lnTo>
                  <a:lnTo>
                    <a:pt x="4130040" y="1056640"/>
                  </a:lnTo>
                  <a:lnTo>
                    <a:pt x="4257040" y="878840"/>
                  </a:lnTo>
                  <a:lnTo>
                    <a:pt x="4302760" y="685800"/>
                  </a:lnTo>
                  <a:lnTo>
                    <a:pt x="4211320" y="467360"/>
                  </a:lnTo>
                  <a:lnTo>
                    <a:pt x="4084320" y="299720"/>
                  </a:lnTo>
                  <a:lnTo>
                    <a:pt x="3911600" y="162560"/>
                  </a:lnTo>
                  <a:lnTo>
                    <a:pt x="3713480" y="0"/>
                  </a:lnTo>
                  <a:lnTo>
                    <a:pt x="4942840" y="162560"/>
                  </a:lnTo>
                  <a:lnTo>
                    <a:pt x="4754880" y="269240"/>
                  </a:lnTo>
                  <a:lnTo>
                    <a:pt x="4724400" y="294640"/>
                  </a:lnTo>
                  <a:lnTo>
                    <a:pt x="4836160" y="436880"/>
                  </a:lnTo>
                  <a:lnTo>
                    <a:pt x="4871720" y="508000"/>
                  </a:lnTo>
                  <a:lnTo>
                    <a:pt x="4876800" y="599440"/>
                  </a:lnTo>
                  <a:lnTo>
                    <a:pt x="4866640" y="695960"/>
                  </a:lnTo>
                  <a:lnTo>
                    <a:pt x="4820920" y="828040"/>
                  </a:lnTo>
                  <a:lnTo>
                    <a:pt x="4749800" y="975360"/>
                  </a:lnTo>
                  <a:lnTo>
                    <a:pt x="4597400" y="1148080"/>
                  </a:lnTo>
                  <a:lnTo>
                    <a:pt x="4384040" y="1315720"/>
                  </a:lnTo>
                  <a:lnTo>
                    <a:pt x="4038600" y="1513840"/>
                  </a:lnTo>
                  <a:lnTo>
                    <a:pt x="3759200" y="1625600"/>
                  </a:lnTo>
                  <a:lnTo>
                    <a:pt x="3357880" y="1762760"/>
                  </a:lnTo>
                  <a:lnTo>
                    <a:pt x="3002280" y="1859280"/>
                  </a:lnTo>
                  <a:lnTo>
                    <a:pt x="2727960" y="1920240"/>
                  </a:lnTo>
                  <a:lnTo>
                    <a:pt x="2423160" y="1960880"/>
                  </a:lnTo>
                  <a:lnTo>
                    <a:pt x="2148840" y="1991360"/>
                  </a:lnTo>
                  <a:lnTo>
                    <a:pt x="1910080" y="2006600"/>
                  </a:lnTo>
                  <a:lnTo>
                    <a:pt x="1691640" y="2011680"/>
                  </a:lnTo>
                  <a:lnTo>
                    <a:pt x="1366520" y="2032000"/>
                  </a:lnTo>
                  <a:lnTo>
                    <a:pt x="828040" y="2016760"/>
                  </a:lnTo>
                  <a:lnTo>
                    <a:pt x="436880" y="1935480"/>
                  </a:lnTo>
                  <a:lnTo>
                    <a:pt x="193040" y="1889760"/>
                  </a:lnTo>
                  <a:lnTo>
                    <a:pt x="45720" y="1788160"/>
                  </a:lnTo>
                  <a:lnTo>
                    <a:pt x="0" y="1656080"/>
                  </a:lnTo>
                  <a:lnTo>
                    <a:pt x="172720" y="1539240"/>
                  </a:lnTo>
                  <a:lnTo>
                    <a:pt x="416560" y="1442720"/>
                  </a:lnTo>
                  <a:lnTo>
                    <a:pt x="853440" y="1351280"/>
                  </a:lnTo>
                  <a:lnTo>
                    <a:pt x="1219200" y="1285240"/>
                  </a:lnTo>
                  <a:lnTo>
                    <a:pt x="1767840" y="1264920"/>
                  </a:lnTo>
                  <a:close/>
                </a:path>
              </a:pathLst>
            </a:custGeom>
            <a:solidFill>
              <a:schemeClr val="tx1">
                <a:lumMod val="65000"/>
                <a:lumOff val="3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フリーフォーム: 図形 76">
              <a:extLst>
                <a:ext uri="{FF2B5EF4-FFF2-40B4-BE49-F238E27FC236}">
                  <a16:creationId xmlns:a16="http://schemas.microsoft.com/office/drawing/2014/main" id="{2F6C7BD2-231F-F1DB-D037-8F936B5DCF76}"/>
                </a:ext>
              </a:extLst>
            </p:cNvPr>
            <p:cNvSpPr>
              <a:spLocks noChangeAspect="1"/>
            </p:cNvSpPr>
            <p:nvPr/>
          </p:nvSpPr>
          <p:spPr>
            <a:xfrm>
              <a:off x="5727575" y="3210052"/>
              <a:ext cx="4448556" cy="1828799"/>
            </a:xfrm>
            <a:custGeom>
              <a:avLst/>
              <a:gdLst>
                <a:gd name="connsiteX0" fmla="*/ 1767840 w 4942840"/>
                <a:gd name="connsiteY0" fmla="*/ 1264920 h 2032000"/>
                <a:gd name="connsiteX1" fmla="*/ 1285240 w 4942840"/>
                <a:gd name="connsiteY1" fmla="*/ 1305560 h 2032000"/>
                <a:gd name="connsiteX2" fmla="*/ 990600 w 4942840"/>
                <a:gd name="connsiteY2" fmla="*/ 1346200 h 2032000"/>
                <a:gd name="connsiteX3" fmla="*/ 670560 w 4942840"/>
                <a:gd name="connsiteY3" fmla="*/ 1422400 h 2032000"/>
                <a:gd name="connsiteX4" fmla="*/ 416560 w 4942840"/>
                <a:gd name="connsiteY4" fmla="*/ 1498600 h 2032000"/>
                <a:gd name="connsiteX5" fmla="*/ 269240 w 4942840"/>
                <a:gd name="connsiteY5" fmla="*/ 1600200 h 2032000"/>
                <a:gd name="connsiteX6" fmla="*/ 243840 w 4942840"/>
                <a:gd name="connsiteY6" fmla="*/ 1661160 h 2032000"/>
                <a:gd name="connsiteX7" fmla="*/ 248920 w 4942840"/>
                <a:gd name="connsiteY7" fmla="*/ 1681480 h 2032000"/>
                <a:gd name="connsiteX8" fmla="*/ 304800 w 4942840"/>
                <a:gd name="connsiteY8" fmla="*/ 1727200 h 2032000"/>
                <a:gd name="connsiteX9" fmla="*/ 406400 w 4942840"/>
                <a:gd name="connsiteY9" fmla="*/ 1762760 h 2032000"/>
                <a:gd name="connsiteX10" fmla="*/ 574040 w 4942840"/>
                <a:gd name="connsiteY10" fmla="*/ 1793240 h 2032000"/>
                <a:gd name="connsiteX11" fmla="*/ 889000 w 4942840"/>
                <a:gd name="connsiteY11" fmla="*/ 1823720 h 2032000"/>
                <a:gd name="connsiteX12" fmla="*/ 1325880 w 4942840"/>
                <a:gd name="connsiteY12" fmla="*/ 1823720 h 2032000"/>
                <a:gd name="connsiteX13" fmla="*/ 1579880 w 4942840"/>
                <a:gd name="connsiteY13" fmla="*/ 1818640 h 2032000"/>
                <a:gd name="connsiteX14" fmla="*/ 2006600 w 4942840"/>
                <a:gd name="connsiteY14" fmla="*/ 1798320 h 2032000"/>
                <a:gd name="connsiteX15" fmla="*/ 2580640 w 4942840"/>
                <a:gd name="connsiteY15" fmla="*/ 1717040 h 2032000"/>
                <a:gd name="connsiteX16" fmla="*/ 3210560 w 4942840"/>
                <a:gd name="connsiteY16" fmla="*/ 1559560 h 2032000"/>
                <a:gd name="connsiteX17" fmla="*/ 3632200 w 4942840"/>
                <a:gd name="connsiteY17" fmla="*/ 1376680 h 2032000"/>
                <a:gd name="connsiteX18" fmla="*/ 3916680 w 4942840"/>
                <a:gd name="connsiteY18" fmla="*/ 1219200 h 2032000"/>
                <a:gd name="connsiteX19" fmla="*/ 4130040 w 4942840"/>
                <a:gd name="connsiteY19" fmla="*/ 1056640 h 2032000"/>
                <a:gd name="connsiteX20" fmla="*/ 4257040 w 4942840"/>
                <a:gd name="connsiteY20" fmla="*/ 878840 h 2032000"/>
                <a:gd name="connsiteX21" fmla="*/ 4302760 w 4942840"/>
                <a:gd name="connsiteY21" fmla="*/ 685800 h 2032000"/>
                <a:gd name="connsiteX22" fmla="*/ 4211320 w 4942840"/>
                <a:gd name="connsiteY22" fmla="*/ 467360 h 2032000"/>
                <a:gd name="connsiteX23" fmla="*/ 4084320 w 4942840"/>
                <a:gd name="connsiteY23" fmla="*/ 299720 h 2032000"/>
                <a:gd name="connsiteX24" fmla="*/ 3911600 w 4942840"/>
                <a:gd name="connsiteY24" fmla="*/ 162560 h 2032000"/>
                <a:gd name="connsiteX25" fmla="*/ 3713480 w 4942840"/>
                <a:gd name="connsiteY25" fmla="*/ 0 h 2032000"/>
                <a:gd name="connsiteX26" fmla="*/ 4942840 w 4942840"/>
                <a:gd name="connsiteY26" fmla="*/ 162560 h 2032000"/>
                <a:gd name="connsiteX27" fmla="*/ 4754880 w 4942840"/>
                <a:gd name="connsiteY27" fmla="*/ 269240 h 2032000"/>
                <a:gd name="connsiteX28" fmla="*/ 4724400 w 4942840"/>
                <a:gd name="connsiteY28" fmla="*/ 294640 h 2032000"/>
                <a:gd name="connsiteX29" fmla="*/ 4836160 w 4942840"/>
                <a:gd name="connsiteY29" fmla="*/ 436880 h 2032000"/>
                <a:gd name="connsiteX30" fmla="*/ 4871720 w 4942840"/>
                <a:gd name="connsiteY30" fmla="*/ 508000 h 2032000"/>
                <a:gd name="connsiteX31" fmla="*/ 4876800 w 4942840"/>
                <a:gd name="connsiteY31" fmla="*/ 599440 h 2032000"/>
                <a:gd name="connsiteX32" fmla="*/ 4866640 w 4942840"/>
                <a:gd name="connsiteY32" fmla="*/ 695960 h 2032000"/>
                <a:gd name="connsiteX33" fmla="*/ 4820920 w 4942840"/>
                <a:gd name="connsiteY33" fmla="*/ 828040 h 2032000"/>
                <a:gd name="connsiteX34" fmla="*/ 4749800 w 4942840"/>
                <a:gd name="connsiteY34" fmla="*/ 975360 h 2032000"/>
                <a:gd name="connsiteX35" fmla="*/ 4597400 w 4942840"/>
                <a:gd name="connsiteY35" fmla="*/ 1148080 h 2032000"/>
                <a:gd name="connsiteX36" fmla="*/ 4384040 w 4942840"/>
                <a:gd name="connsiteY36" fmla="*/ 1315720 h 2032000"/>
                <a:gd name="connsiteX37" fmla="*/ 4038600 w 4942840"/>
                <a:gd name="connsiteY37" fmla="*/ 1513840 h 2032000"/>
                <a:gd name="connsiteX38" fmla="*/ 3759200 w 4942840"/>
                <a:gd name="connsiteY38" fmla="*/ 1625600 h 2032000"/>
                <a:gd name="connsiteX39" fmla="*/ 3357880 w 4942840"/>
                <a:gd name="connsiteY39" fmla="*/ 1762760 h 2032000"/>
                <a:gd name="connsiteX40" fmla="*/ 3002280 w 4942840"/>
                <a:gd name="connsiteY40" fmla="*/ 1859280 h 2032000"/>
                <a:gd name="connsiteX41" fmla="*/ 2727960 w 4942840"/>
                <a:gd name="connsiteY41" fmla="*/ 1920240 h 2032000"/>
                <a:gd name="connsiteX42" fmla="*/ 2423160 w 4942840"/>
                <a:gd name="connsiteY42" fmla="*/ 1960880 h 2032000"/>
                <a:gd name="connsiteX43" fmla="*/ 2148840 w 4942840"/>
                <a:gd name="connsiteY43" fmla="*/ 1991360 h 2032000"/>
                <a:gd name="connsiteX44" fmla="*/ 1910080 w 4942840"/>
                <a:gd name="connsiteY44" fmla="*/ 2006600 h 2032000"/>
                <a:gd name="connsiteX45" fmla="*/ 1691640 w 4942840"/>
                <a:gd name="connsiteY45" fmla="*/ 2011680 h 2032000"/>
                <a:gd name="connsiteX46" fmla="*/ 1366520 w 4942840"/>
                <a:gd name="connsiteY46" fmla="*/ 2032000 h 2032000"/>
                <a:gd name="connsiteX47" fmla="*/ 828040 w 4942840"/>
                <a:gd name="connsiteY47" fmla="*/ 2016760 h 2032000"/>
                <a:gd name="connsiteX48" fmla="*/ 436880 w 4942840"/>
                <a:gd name="connsiteY48" fmla="*/ 1935480 h 2032000"/>
                <a:gd name="connsiteX49" fmla="*/ 193040 w 4942840"/>
                <a:gd name="connsiteY49" fmla="*/ 1889760 h 2032000"/>
                <a:gd name="connsiteX50" fmla="*/ 45720 w 4942840"/>
                <a:gd name="connsiteY50" fmla="*/ 1788160 h 2032000"/>
                <a:gd name="connsiteX51" fmla="*/ 0 w 4942840"/>
                <a:gd name="connsiteY51" fmla="*/ 1656080 h 2032000"/>
                <a:gd name="connsiteX52" fmla="*/ 172720 w 4942840"/>
                <a:gd name="connsiteY52" fmla="*/ 1539240 h 2032000"/>
                <a:gd name="connsiteX53" fmla="*/ 416560 w 4942840"/>
                <a:gd name="connsiteY53" fmla="*/ 1442720 h 2032000"/>
                <a:gd name="connsiteX54" fmla="*/ 853440 w 4942840"/>
                <a:gd name="connsiteY54" fmla="*/ 1351280 h 2032000"/>
                <a:gd name="connsiteX55" fmla="*/ 1219200 w 4942840"/>
                <a:gd name="connsiteY55" fmla="*/ 1285240 h 2032000"/>
                <a:gd name="connsiteX56" fmla="*/ 1767840 w 4942840"/>
                <a:gd name="connsiteY56" fmla="*/ 126492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942840" h="2032000">
                  <a:moveTo>
                    <a:pt x="1767840" y="1264920"/>
                  </a:moveTo>
                  <a:lnTo>
                    <a:pt x="1285240" y="1305560"/>
                  </a:lnTo>
                  <a:lnTo>
                    <a:pt x="990600" y="1346200"/>
                  </a:lnTo>
                  <a:lnTo>
                    <a:pt x="670560" y="1422400"/>
                  </a:lnTo>
                  <a:lnTo>
                    <a:pt x="416560" y="1498600"/>
                  </a:lnTo>
                  <a:lnTo>
                    <a:pt x="269240" y="1600200"/>
                  </a:lnTo>
                  <a:lnTo>
                    <a:pt x="243840" y="1661160"/>
                  </a:lnTo>
                  <a:lnTo>
                    <a:pt x="248920" y="1681480"/>
                  </a:lnTo>
                  <a:lnTo>
                    <a:pt x="304800" y="1727200"/>
                  </a:lnTo>
                  <a:lnTo>
                    <a:pt x="406400" y="1762760"/>
                  </a:lnTo>
                  <a:lnTo>
                    <a:pt x="574040" y="1793240"/>
                  </a:lnTo>
                  <a:lnTo>
                    <a:pt x="889000" y="1823720"/>
                  </a:lnTo>
                  <a:lnTo>
                    <a:pt x="1325880" y="1823720"/>
                  </a:lnTo>
                  <a:lnTo>
                    <a:pt x="1579880" y="1818640"/>
                  </a:lnTo>
                  <a:lnTo>
                    <a:pt x="2006600" y="1798320"/>
                  </a:lnTo>
                  <a:lnTo>
                    <a:pt x="2580640" y="1717040"/>
                  </a:lnTo>
                  <a:lnTo>
                    <a:pt x="3210560" y="1559560"/>
                  </a:lnTo>
                  <a:lnTo>
                    <a:pt x="3632200" y="1376680"/>
                  </a:lnTo>
                  <a:lnTo>
                    <a:pt x="3916680" y="1219200"/>
                  </a:lnTo>
                  <a:lnTo>
                    <a:pt x="4130040" y="1056640"/>
                  </a:lnTo>
                  <a:lnTo>
                    <a:pt x="4257040" y="878840"/>
                  </a:lnTo>
                  <a:lnTo>
                    <a:pt x="4302760" y="685800"/>
                  </a:lnTo>
                  <a:lnTo>
                    <a:pt x="4211320" y="467360"/>
                  </a:lnTo>
                  <a:lnTo>
                    <a:pt x="4084320" y="299720"/>
                  </a:lnTo>
                  <a:lnTo>
                    <a:pt x="3911600" y="162560"/>
                  </a:lnTo>
                  <a:lnTo>
                    <a:pt x="3713480" y="0"/>
                  </a:lnTo>
                  <a:lnTo>
                    <a:pt x="4942840" y="162560"/>
                  </a:lnTo>
                  <a:lnTo>
                    <a:pt x="4754880" y="269240"/>
                  </a:lnTo>
                  <a:lnTo>
                    <a:pt x="4724400" y="294640"/>
                  </a:lnTo>
                  <a:lnTo>
                    <a:pt x="4836160" y="436880"/>
                  </a:lnTo>
                  <a:lnTo>
                    <a:pt x="4871720" y="508000"/>
                  </a:lnTo>
                  <a:lnTo>
                    <a:pt x="4876800" y="599440"/>
                  </a:lnTo>
                  <a:lnTo>
                    <a:pt x="4866640" y="695960"/>
                  </a:lnTo>
                  <a:lnTo>
                    <a:pt x="4820920" y="828040"/>
                  </a:lnTo>
                  <a:lnTo>
                    <a:pt x="4749800" y="975360"/>
                  </a:lnTo>
                  <a:lnTo>
                    <a:pt x="4597400" y="1148080"/>
                  </a:lnTo>
                  <a:lnTo>
                    <a:pt x="4384040" y="1315720"/>
                  </a:lnTo>
                  <a:lnTo>
                    <a:pt x="4038600" y="1513840"/>
                  </a:lnTo>
                  <a:lnTo>
                    <a:pt x="3759200" y="1625600"/>
                  </a:lnTo>
                  <a:lnTo>
                    <a:pt x="3357880" y="1762760"/>
                  </a:lnTo>
                  <a:lnTo>
                    <a:pt x="3002280" y="1859280"/>
                  </a:lnTo>
                  <a:lnTo>
                    <a:pt x="2727960" y="1920240"/>
                  </a:lnTo>
                  <a:lnTo>
                    <a:pt x="2423160" y="1960880"/>
                  </a:lnTo>
                  <a:lnTo>
                    <a:pt x="2148840" y="1991360"/>
                  </a:lnTo>
                  <a:lnTo>
                    <a:pt x="1910080" y="2006600"/>
                  </a:lnTo>
                  <a:lnTo>
                    <a:pt x="1691640" y="2011680"/>
                  </a:lnTo>
                  <a:lnTo>
                    <a:pt x="1366520" y="2032000"/>
                  </a:lnTo>
                  <a:lnTo>
                    <a:pt x="828040" y="2016760"/>
                  </a:lnTo>
                  <a:lnTo>
                    <a:pt x="436880" y="1935480"/>
                  </a:lnTo>
                  <a:lnTo>
                    <a:pt x="193040" y="1889760"/>
                  </a:lnTo>
                  <a:lnTo>
                    <a:pt x="45720" y="1788160"/>
                  </a:lnTo>
                  <a:lnTo>
                    <a:pt x="0" y="1656080"/>
                  </a:lnTo>
                  <a:lnTo>
                    <a:pt x="172720" y="1539240"/>
                  </a:lnTo>
                  <a:lnTo>
                    <a:pt x="416560" y="1442720"/>
                  </a:lnTo>
                  <a:lnTo>
                    <a:pt x="853440" y="1351280"/>
                  </a:lnTo>
                  <a:lnTo>
                    <a:pt x="1219200" y="1285240"/>
                  </a:lnTo>
                  <a:lnTo>
                    <a:pt x="1767840" y="1264920"/>
                  </a:lnTo>
                  <a:close/>
                </a:path>
              </a:pathLst>
            </a:custGeom>
            <a:solidFill>
              <a:schemeClr val="tx1">
                <a:lumMod val="65000"/>
                <a:lumOff val="3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リーフォーム: 図形 77">
              <a:extLst>
                <a:ext uri="{FF2B5EF4-FFF2-40B4-BE49-F238E27FC236}">
                  <a16:creationId xmlns:a16="http://schemas.microsoft.com/office/drawing/2014/main" id="{59642F50-149F-9695-E67C-027D081066CD}"/>
                </a:ext>
              </a:extLst>
            </p:cNvPr>
            <p:cNvSpPr>
              <a:spLocks noChangeAspect="1"/>
            </p:cNvSpPr>
            <p:nvPr/>
          </p:nvSpPr>
          <p:spPr>
            <a:xfrm>
              <a:off x="6266591" y="4722021"/>
              <a:ext cx="3558845" cy="1463040"/>
            </a:xfrm>
            <a:custGeom>
              <a:avLst/>
              <a:gdLst>
                <a:gd name="connsiteX0" fmla="*/ 1767840 w 4942840"/>
                <a:gd name="connsiteY0" fmla="*/ 1264920 h 2032000"/>
                <a:gd name="connsiteX1" fmla="*/ 1285240 w 4942840"/>
                <a:gd name="connsiteY1" fmla="*/ 1305560 h 2032000"/>
                <a:gd name="connsiteX2" fmla="*/ 990600 w 4942840"/>
                <a:gd name="connsiteY2" fmla="*/ 1346200 h 2032000"/>
                <a:gd name="connsiteX3" fmla="*/ 670560 w 4942840"/>
                <a:gd name="connsiteY3" fmla="*/ 1422400 h 2032000"/>
                <a:gd name="connsiteX4" fmla="*/ 416560 w 4942840"/>
                <a:gd name="connsiteY4" fmla="*/ 1498600 h 2032000"/>
                <a:gd name="connsiteX5" fmla="*/ 269240 w 4942840"/>
                <a:gd name="connsiteY5" fmla="*/ 1600200 h 2032000"/>
                <a:gd name="connsiteX6" fmla="*/ 243840 w 4942840"/>
                <a:gd name="connsiteY6" fmla="*/ 1661160 h 2032000"/>
                <a:gd name="connsiteX7" fmla="*/ 248920 w 4942840"/>
                <a:gd name="connsiteY7" fmla="*/ 1681480 h 2032000"/>
                <a:gd name="connsiteX8" fmla="*/ 304800 w 4942840"/>
                <a:gd name="connsiteY8" fmla="*/ 1727200 h 2032000"/>
                <a:gd name="connsiteX9" fmla="*/ 406400 w 4942840"/>
                <a:gd name="connsiteY9" fmla="*/ 1762760 h 2032000"/>
                <a:gd name="connsiteX10" fmla="*/ 574040 w 4942840"/>
                <a:gd name="connsiteY10" fmla="*/ 1793240 h 2032000"/>
                <a:gd name="connsiteX11" fmla="*/ 889000 w 4942840"/>
                <a:gd name="connsiteY11" fmla="*/ 1823720 h 2032000"/>
                <a:gd name="connsiteX12" fmla="*/ 1325880 w 4942840"/>
                <a:gd name="connsiteY12" fmla="*/ 1823720 h 2032000"/>
                <a:gd name="connsiteX13" fmla="*/ 1579880 w 4942840"/>
                <a:gd name="connsiteY13" fmla="*/ 1818640 h 2032000"/>
                <a:gd name="connsiteX14" fmla="*/ 2006600 w 4942840"/>
                <a:gd name="connsiteY14" fmla="*/ 1798320 h 2032000"/>
                <a:gd name="connsiteX15" fmla="*/ 2580640 w 4942840"/>
                <a:gd name="connsiteY15" fmla="*/ 1717040 h 2032000"/>
                <a:gd name="connsiteX16" fmla="*/ 3210560 w 4942840"/>
                <a:gd name="connsiteY16" fmla="*/ 1559560 h 2032000"/>
                <a:gd name="connsiteX17" fmla="*/ 3632200 w 4942840"/>
                <a:gd name="connsiteY17" fmla="*/ 1376680 h 2032000"/>
                <a:gd name="connsiteX18" fmla="*/ 3916680 w 4942840"/>
                <a:gd name="connsiteY18" fmla="*/ 1219200 h 2032000"/>
                <a:gd name="connsiteX19" fmla="*/ 4130040 w 4942840"/>
                <a:gd name="connsiteY19" fmla="*/ 1056640 h 2032000"/>
                <a:gd name="connsiteX20" fmla="*/ 4257040 w 4942840"/>
                <a:gd name="connsiteY20" fmla="*/ 878840 h 2032000"/>
                <a:gd name="connsiteX21" fmla="*/ 4302760 w 4942840"/>
                <a:gd name="connsiteY21" fmla="*/ 685800 h 2032000"/>
                <a:gd name="connsiteX22" fmla="*/ 4211320 w 4942840"/>
                <a:gd name="connsiteY22" fmla="*/ 467360 h 2032000"/>
                <a:gd name="connsiteX23" fmla="*/ 4084320 w 4942840"/>
                <a:gd name="connsiteY23" fmla="*/ 299720 h 2032000"/>
                <a:gd name="connsiteX24" fmla="*/ 3911600 w 4942840"/>
                <a:gd name="connsiteY24" fmla="*/ 162560 h 2032000"/>
                <a:gd name="connsiteX25" fmla="*/ 3713480 w 4942840"/>
                <a:gd name="connsiteY25" fmla="*/ 0 h 2032000"/>
                <a:gd name="connsiteX26" fmla="*/ 4942840 w 4942840"/>
                <a:gd name="connsiteY26" fmla="*/ 162560 h 2032000"/>
                <a:gd name="connsiteX27" fmla="*/ 4754880 w 4942840"/>
                <a:gd name="connsiteY27" fmla="*/ 269240 h 2032000"/>
                <a:gd name="connsiteX28" fmla="*/ 4724400 w 4942840"/>
                <a:gd name="connsiteY28" fmla="*/ 294640 h 2032000"/>
                <a:gd name="connsiteX29" fmla="*/ 4836160 w 4942840"/>
                <a:gd name="connsiteY29" fmla="*/ 436880 h 2032000"/>
                <a:gd name="connsiteX30" fmla="*/ 4871720 w 4942840"/>
                <a:gd name="connsiteY30" fmla="*/ 508000 h 2032000"/>
                <a:gd name="connsiteX31" fmla="*/ 4876800 w 4942840"/>
                <a:gd name="connsiteY31" fmla="*/ 599440 h 2032000"/>
                <a:gd name="connsiteX32" fmla="*/ 4866640 w 4942840"/>
                <a:gd name="connsiteY32" fmla="*/ 695960 h 2032000"/>
                <a:gd name="connsiteX33" fmla="*/ 4820920 w 4942840"/>
                <a:gd name="connsiteY33" fmla="*/ 828040 h 2032000"/>
                <a:gd name="connsiteX34" fmla="*/ 4749800 w 4942840"/>
                <a:gd name="connsiteY34" fmla="*/ 975360 h 2032000"/>
                <a:gd name="connsiteX35" fmla="*/ 4597400 w 4942840"/>
                <a:gd name="connsiteY35" fmla="*/ 1148080 h 2032000"/>
                <a:gd name="connsiteX36" fmla="*/ 4384040 w 4942840"/>
                <a:gd name="connsiteY36" fmla="*/ 1315720 h 2032000"/>
                <a:gd name="connsiteX37" fmla="*/ 4038600 w 4942840"/>
                <a:gd name="connsiteY37" fmla="*/ 1513840 h 2032000"/>
                <a:gd name="connsiteX38" fmla="*/ 3759200 w 4942840"/>
                <a:gd name="connsiteY38" fmla="*/ 1625600 h 2032000"/>
                <a:gd name="connsiteX39" fmla="*/ 3357880 w 4942840"/>
                <a:gd name="connsiteY39" fmla="*/ 1762760 h 2032000"/>
                <a:gd name="connsiteX40" fmla="*/ 3002280 w 4942840"/>
                <a:gd name="connsiteY40" fmla="*/ 1859280 h 2032000"/>
                <a:gd name="connsiteX41" fmla="*/ 2727960 w 4942840"/>
                <a:gd name="connsiteY41" fmla="*/ 1920240 h 2032000"/>
                <a:gd name="connsiteX42" fmla="*/ 2423160 w 4942840"/>
                <a:gd name="connsiteY42" fmla="*/ 1960880 h 2032000"/>
                <a:gd name="connsiteX43" fmla="*/ 2148840 w 4942840"/>
                <a:gd name="connsiteY43" fmla="*/ 1991360 h 2032000"/>
                <a:gd name="connsiteX44" fmla="*/ 1910080 w 4942840"/>
                <a:gd name="connsiteY44" fmla="*/ 2006600 h 2032000"/>
                <a:gd name="connsiteX45" fmla="*/ 1691640 w 4942840"/>
                <a:gd name="connsiteY45" fmla="*/ 2011680 h 2032000"/>
                <a:gd name="connsiteX46" fmla="*/ 1366520 w 4942840"/>
                <a:gd name="connsiteY46" fmla="*/ 2032000 h 2032000"/>
                <a:gd name="connsiteX47" fmla="*/ 828040 w 4942840"/>
                <a:gd name="connsiteY47" fmla="*/ 2016760 h 2032000"/>
                <a:gd name="connsiteX48" fmla="*/ 436880 w 4942840"/>
                <a:gd name="connsiteY48" fmla="*/ 1935480 h 2032000"/>
                <a:gd name="connsiteX49" fmla="*/ 193040 w 4942840"/>
                <a:gd name="connsiteY49" fmla="*/ 1889760 h 2032000"/>
                <a:gd name="connsiteX50" fmla="*/ 45720 w 4942840"/>
                <a:gd name="connsiteY50" fmla="*/ 1788160 h 2032000"/>
                <a:gd name="connsiteX51" fmla="*/ 0 w 4942840"/>
                <a:gd name="connsiteY51" fmla="*/ 1656080 h 2032000"/>
                <a:gd name="connsiteX52" fmla="*/ 172720 w 4942840"/>
                <a:gd name="connsiteY52" fmla="*/ 1539240 h 2032000"/>
                <a:gd name="connsiteX53" fmla="*/ 416560 w 4942840"/>
                <a:gd name="connsiteY53" fmla="*/ 1442720 h 2032000"/>
                <a:gd name="connsiteX54" fmla="*/ 853440 w 4942840"/>
                <a:gd name="connsiteY54" fmla="*/ 1351280 h 2032000"/>
                <a:gd name="connsiteX55" fmla="*/ 1219200 w 4942840"/>
                <a:gd name="connsiteY55" fmla="*/ 1285240 h 2032000"/>
                <a:gd name="connsiteX56" fmla="*/ 1767840 w 4942840"/>
                <a:gd name="connsiteY56" fmla="*/ 126492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942840" h="2032000">
                  <a:moveTo>
                    <a:pt x="1767840" y="1264920"/>
                  </a:moveTo>
                  <a:lnTo>
                    <a:pt x="1285240" y="1305560"/>
                  </a:lnTo>
                  <a:lnTo>
                    <a:pt x="990600" y="1346200"/>
                  </a:lnTo>
                  <a:lnTo>
                    <a:pt x="670560" y="1422400"/>
                  </a:lnTo>
                  <a:lnTo>
                    <a:pt x="416560" y="1498600"/>
                  </a:lnTo>
                  <a:lnTo>
                    <a:pt x="269240" y="1600200"/>
                  </a:lnTo>
                  <a:lnTo>
                    <a:pt x="243840" y="1661160"/>
                  </a:lnTo>
                  <a:lnTo>
                    <a:pt x="248920" y="1681480"/>
                  </a:lnTo>
                  <a:lnTo>
                    <a:pt x="304800" y="1727200"/>
                  </a:lnTo>
                  <a:lnTo>
                    <a:pt x="406400" y="1762760"/>
                  </a:lnTo>
                  <a:lnTo>
                    <a:pt x="574040" y="1793240"/>
                  </a:lnTo>
                  <a:lnTo>
                    <a:pt x="889000" y="1823720"/>
                  </a:lnTo>
                  <a:lnTo>
                    <a:pt x="1325880" y="1823720"/>
                  </a:lnTo>
                  <a:lnTo>
                    <a:pt x="1579880" y="1818640"/>
                  </a:lnTo>
                  <a:lnTo>
                    <a:pt x="2006600" y="1798320"/>
                  </a:lnTo>
                  <a:lnTo>
                    <a:pt x="2580640" y="1717040"/>
                  </a:lnTo>
                  <a:lnTo>
                    <a:pt x="3210560" y="1559560"/>
                  </a:lnTo>
                  <a:lnTo>
                    <a:pt x="3632200" y="1376680"/>
                  </a:lnTo>
                  <a:lnTo>
                    <a:pt x="3916680" y="1219200"/>
                  </a:lnTo>
                  <a:lnTo>
                    <a:pt x="4130040" y="1056640"/>
                  </a:lnTo>
                  <a:lnTo>
                    <a:pt x="4257040" y="878840"/>
                  </a:lnTo>
                  <a:lnTo>
                    <a:pt x="4302760" y="685800"/>
                  </a:lnTo>
                  <a:lnTo>
                    <a:pt x="4211320" y="467360"/>
                  </a:lnTo>
                  <a:lnTo>
                    <a:pt x="4084320" y="299720"/>
                  </a:lnTo>
                  <a:lnTo>
                    <a:pt x="3911600" y="162560"/>
                  </a:lnTo>
                  <a:lnTo>
                    <a:pt x="3713480" y="0"/>
                  </a:lnTo>
                  <a:lnTo>
                    <a:pt x="4942840" y="162560"/>
                  </a:lnTo>
                  <a:lnTo>
                    <a:pt x="4754880" y="269240"/>
                  </a:lnTo>
                  <a:lnTo>
                    <a:pt x="4724400" y="294640"/>
                  </a:lnTo>
                  <a:lnTo>
                    <a:pt x="4836160" y="436880"/>
                  </a:lnTo>
                  <a:lnTo>
                    <a:pt x="4871720" y="508000"/>
                  </a:lnTo>
                  <a:lnTo>
                    <a:pt x="4876800" y="599440"/>
                  </a:lnTo>
                  <a:lnTo>
                    <a:pt x="4866640" y="695960"/>
                  </a:lnTo>
                  <a:lnTo>
                    <a:pt x="4820920" y="828040"/>
                  </a:lnTo>
                  <a:lnTo>
                    <a:pt x="4749800" y="975360"/>
                  </a:lnTo>
                  <a:lnTo>
                    <a:pt x="4597400" y="1148080"/>
                  </a:lnTo>
                  <a:lnTo>
                    <a:pt x="4384040" y="1315720"/>
                  </a:lnTo>
                  <a:lnTo>
                    <a:pt x="4038600" y="1513840"/>
                  </a:lnTo>
                  <a:lnTo>
                    <a:pt x="3759200" y="1625600"/>
                  </a:lnTo>
                  <a:lnTo>
                    <a:pt x="3357880" y="1762760"/>
                  </a:lnTo>
                  <a:lnTo>
                    <a:pt x="3002280" y="1859280"/>
                  </a:lnTo>
                  <a:lnTo>
                    <a:pt x="2727960" y="1920240"/>
                  </a:lnTo>
                  <a:lnTo>
                    <a:pt x="2423160" y="1960880"/>
                  </a:lnTo>
                  <a:lnTo>
                    <a:pt x="2148840" y="1991360"/>
                  </a:lnTo>
                  <a:lnTo>
                    <a:pt x="1910080" y="2006600"/>
                  </a:lnTo>
                  <a:lnTo>
                    <a:pt x="1691640" y="2011680"/>
                  </a:lnTo>
                  <a:lnTo>
                    <a:pt x="1366520" y="2032000"/>
                  </a:lnTo>
                  <a:lnTo>
                    <a:pt x="828040" y="2016760"/>
                  </a:lnTo>
                  <a:lnTo>
                    <a:pt x="436880" y="1935480"/>
                  </a:lnTo>
                  <a:lnTo>
                    <a:pt x="193040" y="1889760"/>
                  </a:lnTo>
                  <a:lnTo>
                    <a:pt x="45720" y="1788160"/>
                  </a:lnTo>
                  <a:lnTo>
                    <a:pt x="0" y="1656080"/>
                  </a:lnTo>
                  <a:lnTo>
                    <a:pt x="172720" y="1539240"/>
                  </a:lnTo>
                  <a:lnTo>
                    <a:pt x="416560" y="1442720"/>
                  </a:lnTo>
                  <a:lnTo>
                    <a:pt x="853440" y="1351280"/>
                  </a:lnTo>
                  <a:lnTo>
                    <a:pt x="1219200" y="1285240"/>
                  </a:lnTo>
                  <a:lnTo>
                    <a:pt x="1767840" y="1264920"/>
                  </a:lnTo>
                  <a:close/>
                </a:path>
              </a:pathLst>
            </a:custGeom>
            <a:solidFill>
              <a:schemeClr val="tx1">
                <a:lumMod val="65000"/>
                <a:lumOff val="3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aphicFrame>
        <p:nvGraphicFramePr>
          <p:cNvPr id="80" name="グラフ 79">
            <a:extLst>
              <a:ext uri="{FF2B5EF4-FFF2-40B4-BE49-F238E27FC236}">
                <a16:creationId xmlns:a16="http://schemas.microsoft.com/office/drawing/2014/main" id="{E1CB5682-F073-F7F7-1F1C-D6682A4BFBF4}"/>
              </a:ext>
            </a:extLst>
          </p:cNvPr>
          <p:cNvGraphicFramePr/>
          <p:nvPr/>
        </p:nvGraphicFramePr>
        <p:xfrm>
          <a:off x="2109974" y="5084836"/>
          <a:ext cx="2816334" cy="1463083"/>
        </p:xfrm>
        <a:graphic>
          <a:graphicData uri="http://schemas.openxmlformats.org/drawingml/2006/chart">
            <c:chart xmlns:c="http://schemas.openxmlformats.org/drawingml/2006/chart" xmlns:r="http://schemas.openxmlformats.org/officeDocument/2006/relationships" r:id="rId19"/>
          </a:graphicData>
        </a:graphic>
      </p:graphicFrame>
      <p:sp>
        <p:nvSpPr>
          <p:cNvPr id="81" name="正方形/長方形 80">
            <a:extLst>
              <a:ext uri="{FF2B5EF4-FFF2-40B4-BE49-F238E27FC236}">
                <a16:creationId xmlns:a16="http://schemas.microsoft.com/office/drawing/2014/main" id="{8FD4E1EF-746A-CF1D-D13F-499DC3828730}"/>
              </a:ext>
            </a:extLst>
          </p:cNvPr>
          <p:cNvSpPr/>
          <p:nvPr/>
        </p:nvSpPr>
        <p:spPr>
          <a:xfrm>
            <a:off x="2321014" y="5713730"/>
            <a:ext cx="1104753" cy="738664"/>
          </a:xfrm>
          <a:prstGeom prst="rect">
            <a:avLst/>
          </a:prstGeom>
          <a:noFill/>
        </p:spPr>
        <p:txBody>
          <a:bodyPr wrap="square">
            <a:spAutoFit/>
          </a:bodyPr>
          <a:lstStyle/>
          <a:p>
            <a:r>
              <a:rPr lang="ja-JP" altLang="en-US" sz="1400" b="1" dirty="0">
                <a:latin typeface="BIZ UDPゴシック" panose="020B0400000000000000" pitchFamily="50" charset="-128"/>
                <a:ea typeface="BIZ UDPゴシック" panose="020B0400000000000000" pitchFamily="50" charset="-128"/>
              </a:rPr>
              <a:t>長町らしさとともに</a:t>
            </a:r>
            <a:endParaRPr lang="en-US" altLang="ja-JP" sz="1400" b="1" dirty="0">
              <a:latin typeface="BIZ UDPゴシック" panose="020B0400000000000000" pitchFamily="50" charset="-128"/>
              <a:ea typeface="BIZ UDPゴシック" panose="020B0400000000000000" pitchFamily="50" charset="-128"/>
            </a:endParaRPr>
          </a:p>
          <a:p>
            <a:endParaRPr lang="ja-JP" altLang="ja-JP" sz="1400" b="1" dirty="0">
              <a:latin typeface="BIZ UDPゴシック" panose="020B0400000000000000" pitchFamily="50" charset="-128"/>
              <a:ea typeface="BIZ UDPゴシック" panose="020B0400000000000000" pitchFamily="50" charset="-128"/>
            </a:endParaRPr>
          </a:p>
        </p:txBody>
      </p:sp>
      <p:grpSp>
        <p:nvGrpSpPr>
          <p:cNvPr id="85" name="グループ化 84">
            <a:extLst>
              <a:ext uri="{FF2B5EF4-FFF2-40B4-BE49-F238E27FC236}">
                <a16:creationId xmlns:a16="http://schemas.microsoft.com/office/drawing/2014/main" id="{57F18DC1-0019-6636-C731-DD20B9F3D092}"/>
              </a:ext>
            </a:extLst>
          </p:cNvPr>
          <p:cNvGrpSpPr/>
          <p:nvPr/>
        </p:nvGrpSpPr>
        <p:grpSpPr>
          <a:xfrm>
            <a:off x="2480367" y="4855769"/>
            <a:ext cx="2285830" cy="749476"/>
            <a:chOff x="3109729" y="4267892"/>
            <a:chExt cx="3026845" cy="1096756"/>
          </a:xfrm>
        </p:grpSpPr>
        <p:pic>
          <p:nvPicPr>
            <p:cNvPr id="86" name="グラフィックス 85" descr="男性 単色塗りつぶし">
              <a:extLst>
                <a:ext uri="{FF2B5EF4-FFF2-40B4-BE49-F238E27FC236}">
                  <a16:creationId xmlns:a16="http://schemas.microsoft.com/office/drawing/2014/main" id="{09519C61-209A-8D47-25F0-56B9302AE01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109729" y="4380368"/>
              <a:ext cx="914400" cy="914400"/>
            </a:xfrm>
            <a:prstGeom prst="rect">
              <a:avLst/>
            </a:prstGeom>
          </p:spPr>
        </p:pic>
        <p:pic>
          <p:nvPicPr>
            <p:cNvPr id="88" name="グラフィックス 87" descr="男性 単色塗りつぶし">
              <a:extLst>
                <a:ext uri="{FF2B5EF4-FFF2-40B4-BE49-F238E27FC236}">
                  <a16:creationId xmlns:a16="http://schemas.microsoft.com/office/drawing/2014/main" id="{EE51C58E-DDAF-2AE6-697F-38F5C3C110A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958269" y="4808682"/>
              <a:ext cx="533332" cy="533332"/>
            </a:xfrm>
            <a:prstGeom prst="rect">
              <a:avLst/>
            </a:prstGeom>
          </p:spPr>
        </p:pic>
        <p:pic>
          <p:nvPicPr>
            <p:cNvPr id="90" name="グラフィックス 89" descr="男性 単色塗りつぶし">
              <a:extLst>
                <a:ext uri="{FF2B5EF4-FFF2-40B4-BE49-F238E27FC236}">
                  <a16:creationId xmlns:a16="http://schemas.microsoft.com/office/drawing/2014/main" id="{1761C923-A79E-2CF9-BD1E-97D28CD32B9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642206" y="4761437"/>
              <a:ext cx="533332" cy="533332"/>
            </a:xfrm>
            <a:prstGeom prst="rect">
              <a:avLst/>
            </a:prstGeom>
          </p:spPr>
        </p:pic>
        <p:pic>
          <p:nvPicPr>
            <p:cNvPr id="91" name="グラフィックス 90" descr="男性 単色塗りつぶし">
              <a:extLst>
                <a:ext uri="{FF2B5EF4-FFF2-40B4-BE49-F238E27FC236}">
                  <a16:creationId xmlns:a16="http://schemas.microsoft.com/office/drawing/2014/main" id="{5416E02A-226E-3FDD-54A7-4E2798D809D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955560" y="4267892"/>
              <a:ext cx="914400" cy="914400"/>
            </a:xfrm>
            <a:prstGeom prst="rect">
              <a:avLst/>
            </a:prstGeom>
          </p:spPr>
        </p:pic>
        <p:pic>
          <p:nvPicPr>
            <p:cNvPr id="92" name="グラフィックス 91" descr="男性 単色塗りつぶし">
              <a:extLst>
                <a:ext uri="{FF2B5EF4-FFF2-40B4-BE49-F238E27FC236}">
                  <a16:creationId xmlns:a16="http://schemas.microsoft.com/office/drawing/2014/main" id="{1A415436-88E0-0CCA-5504-A85B53D8482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634000" y="4367131"/>
              <a:ext cx="914400" cy="914400"/>
            </a:xfrm>
            <a:prstGeom prst="rect">
              <a:avLst/>
            </a:prstGeom>
          </p:spPr>
        </p:pic>
        <p:pic>
          <p:nvPicPr>
            <p:cNvPr id="93" name="グラフィックス 92" descr="男性 単色塗りつぶし">
              <a:extLst>
                <a:ext uri="{FF2B5EF4-FFF2-40B4-BE49-F238E27FC236}">
                  <a16:creationId xmlns:a16="http://schemas.microsoft.com/office/drawing/2014/main" id="{990EBA0E-9089-EDD4-2221-81C5C40D156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222174" y="4450249"/>
              <a:ext cx="914400" cy="914399"/>
            </a:xfrm>
            <a:prstGeom prst="rect">
              <a:avLst/>
            </a:prstGeom>
          </p:spPr>
        </p:pic>
        <p:pic>
          <p:nvPicPr>
            <p:cNvPr id="94" name="グラフィックス 93" descr="男性 単色塗りつぶし">
              <a:extLst>
                <a:ext uri="{FF2B5EF4-FFF2-40B4-BE49-F238E27FC236}">
                  <a16:creationId xmlns:a16="http://schemas.microsoft.com/office/drawing/2014/main" id="{EFDB8111-47F2-C4AE-C4AD-1326F717529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76344" y="4785583"/>
              <a:ext cx="533332" cy="533332"/>
            </a:xfrm>
            <a:prstGeom prst="rect">
              <a:avLst/>
            </a:prstGeom>
          </p:spPr>
        </p:pic>
      </p:grpSp>
      <p:sp>
        <p:nvSpPr>
          <p:cNvPr id="95" name="正方形/長方形 94">
            <a:extLst>
              <a:ext uri="{FF2B5EF4-FFF2-40B4-BE49-F238E27FC236}">
                <a16:creationId xmlns:a16="http://schemas.microsoft.com/office/drawing/2014/main" id="{763AEDC6-11FD-1DD9-6A95-F3DDAFFFCE83}"/>
              </a:ext>
            </a:extLst>
          </p:cNvPr>
          <p:cNvSpPr/>
          <p:nvPr/>
        </p:nvSpPr>
        <p:spPr>
          <a:xfrm>
            <a:off x="1904125" y="2693867"/>
            <a:ext cx="3010850" cy="202742"/>
          </a:xfrm>
          <a:prstGeom prst="rect">
            <a:avLst/>
          </a:prstGeom>
          <a:noFill/>
          <a:ln>
            <a:noFill/>
            <a:headEnd type="none"/>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b="1" dirty="0">
                <a:latin typeface="BIZ UDPゴシック" panose="020B0400000000000000" pitchFamily="50" charset="-128"/>
                <a:ea typeface="BIZ UDPゴシック" panose="020B0400000000000000" pitchFamily="50" charset="-128"/>
              </a:rPr>
              <a:t>目指す街並みの姿</a:t>
            </a:r>
            <a:endParaRPr kumimoji="1" lang="ja-JP" altLang="en-US" b="1" dirty="0">
              <a:latin typeface="BIZ UDPゴシック" panose="020B0400000000000000" pitchFamily="50" charset="-128"/>
              <a:ea typeface="BIZ UDPゴシック" panose="020B0400000000000000" pitchFamily="50" charset="-128"/>
            </a:endParaRPr>
          </a:p>
        </p:txBody>
      </p:sp>
      <p:sp>
        <p:nvSpPr>
          <p:cNvPr id="96" name="正方形/長方形 95">
            <a:extLst>
              <a:ext uri="{FF2B5EF4-FFF2-40B4-BE49-F238E27FC236}">
                <a16:creationId xmlns:a16="http://schemas.microsoft.com/office/drawing/2014/main" id="{52E86A69-6686-E87C-EAB5-532F0FED1194}"/>
              </a:ext>
            </a:extLst>
          </p:cNvPr>
          <p:cNvSpPr/>
          <p:nvPr/>
        </p:nvSpPr>
        <p:spPr>
          <a:xfrm>
            <a:off x="2304020" y="3237434"/>
            <a:ext cx="2375189" cy="241986"/>
          </a:xfrm>
          <a:prstGeom prst="rect">
            <a:avLst/>
          </a:prstGeom>
          <a:noFill/>
          <a:ln>
            <a:noFill/>
            <a:headEnd type="none"/>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latin typeface="BIZ UDPゴシック" panose="020B0400000000000000" pitchFamily="50" charset="-128"/>
                <a:ea typeface="BIZ UDPゴシック" panose="020B0400000000000000" pitchFamily="50" charset="-128"/>
              </a:rPr>
              <a:t>様々な取組み</a:t>
            </a:r>
          </a:p>
        </p:txBody>
      </p:sp>
      <p:sp>
        <p:nvSpPr>
          <p:cNvPr id="82" name="正方形/長方形 81">
            <a:extLst>
              <a:ext uri="{FF2B5EF4-FFF2-40B4-BE49-F238E27FC236}">
                <a16:creationId xmlns:a16="http://schemas.microsoft.com/office/drawing/2014/main" id="{50192E5D-AD04-E826-A749-6892AB36E341}"/>
              </a:ext>
            </a:extLst>
          </p:cNvPr>
          <p:cNvSpPr/>
          <p:nvPr/>
        </p:nvSpPr>
        <p:spPr>
          <a:xfrm>
            <a:off x="3391250" y="5666078"/>
            <a:ext cx="1434694" cy="738664"/>
          </a:xfrm>
          <a:prstGeom prst="rect">
            <a:avLst/>
          </a:prstGeom>
          <a:noFill/>
        </p:spPr>
        <p:txBody>
          <a:bodyPr wrap="square">
            <a:spAutoFit/>
          </a:bodyPr>
          <a:lstStyle/>
          <a:p>
            <a:r>
              <a:rPr lang="ja-JP" altLang="en-US" sz="1400" b="1" dirty="0">
                <a:latin typeface="BIZ UDPゴシック" panose="020B0400000000000000" pitchFamily="50" charset="-128"/>
                <a:ea typeface="BIZ UDPゴシック" panose="020B0400000000000000" pitchFamily="50" charset="-128"/>
              </a:rPr>
              <a:t>できることからどんどん、</a:t>
            </a:r>
            <a:endParaRPr lang="en-US" altLang="ja-JP" sz="1400" b="1" dirty="0">
              <a:latin typeface="BIZ UDPゴシック" panose="020B0400000000000000" pitchFamily="50" charset="-128"/>
              <a:ea typeface="BIZ UDPゴシック" panose="020B0400000000000000" pitchFamily="50" charset="-128"/>
            </a:endParaRPr>
          </a:p>
          <a:p>
            <a:r>
              <a:rPr lang="ja-JP" altLang="en-US" sz="1400" b="1" dirty="0">
                <a:latin typeface="BIZ UDPゴシック" panose="020B0400000000000000" pitchFamily="50" charset="-128"/>
                <a:ea typeface="BIZ UDPゴシック" panose="020B0400000000000000" pitchFamily="50" charset="-128"/>
              </a:rPr>
              <a:t>そして柔軟に</a:t>
            </a:r>
            <a:endParaRPr lang="ja-JP" altLang="ja-JP" sz="14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8AC7640D-B76D-A87F-F16F-B25051C89C70}"/>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１</a:t>
            </a:r>
            <a:r>
              <a:rPr kumimoji="1" lang="en-US" altLang="ja-JP" sz="1200" dirty="0">
                <a:solidFill>
                  <a:schemeClr val="bg1">
                    <a:lumMod val="50000"/>
                  </a:schemeClr>
                </a:solidFill>
              </a:rPr>
              <a:t>0</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790548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494B9-720F-5BB1-8591-1DEAD76B2F3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18D0234-D317-1B4E-FC40-A0528D3E56A1}"/>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2">
            <a:extLst>
              <a:ext uri="{FF2B5EF4-FFF2-40B4-BE49-F238E27FC236}">
                <a16:creationId xmlns:a16="http://schemas.microsoft.com/office/drawing/2014/main" id="{0B2C7CC9-5B4D-317D-41C6-A736D8160C37}"/>
              </a:ext>
            </a:extLst>
          </p:cNvPr>
          <p:cNvSpPr>
            <a:spLocks noChangeArrowheads="1"/>
          </p:cNvSpPr>
          <p:nvPr/>
        </p:nvSpPr>
        <p:spPr bwMode="auto">
          <a:xfrm>
            <a:off x="502212" y="986869"/>
            <a:ext cx="11518338"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spAutoFit/>
          </a:bodyPr>
          <a:lstStyle/>
          <a:p>
            <a:pPr defTabSz="914400" eaLnBrk="0" fontAlgn="base" hangingPunct="0">
              <a:spcBef>
                <a:spcPct val="0"/>
              </a:spcBef>
              <a:spcAft>
                <a:spcPct val="0"/>
              </a:spcAft>
            </a:pPr>
            <a:r>
              <a:rPr lang="ja-JP" altLang="en-US" sz="1600" dirty="0">
                <a:latin typeface="BIZ UDPゴシック" panose="020B0400000000000000" pitchFamily="50" charset="-128"/>
                <a:ea typeface="BIZ UDPゴシック" panose="020B0400000000000000" pitchFamily="50" charset="-128"/>
              </a:rPr>
              <a:t>目指す街並みの姿の実現に向け、エリアの強みと課題を踏まえて、６つの取組みの方向性と２０の実践メニューを整理し、取組みを進めていきます。</a:t>
            </a:r>
          </a:p>
        </p:txBody>
      </p:sp>
      <p:sp>
        <p:nvSpPr>
          <p:cNvPr id="8" name="Rectangle 2">
            <a:extLst>
              <a:ext uri="{FF2B5EF4-FFF2-40B4-BE49-F238E27FC236}">
                <a16:creationId xmlns:a16="http://schemas.microsoft.com/office/drawing/2014/main" id="{CFCE2F27-D14C-2B7D-85C6-970BEACF12B4}"/>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5" name="テキスト ボックス 14">
            <a:extLst>
              <a:ext uri="{FF2B5EF4-FFF2-40B4-BE49-F238E27FC236}">
                <a16:creationId xmlns:a16="http://schemas.microsoft.com/office/drawing/2014/main" id="{D9F7134E-7403-2352-8A12-BCCA964CE9C2}"/>
              </a:ext>
            </a:extLst>
          </p:cNvPr>
          <p:cNvSpPr txBox="1"/>
          <p:nvPr/>
        </p:nvSpPr>
        <p:spPr>
          <a:xfrm>
            <a:off x="0" y="-2233"/>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３　街並みづくりの取組み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0" name="Rectangle 2">
            <a:extLst>
              <a:ext uri="{FF2B5EF4-FFF2-40B4-BE49-F238E27FC236}">
                <a16:creationId xmlns:a16="http://schemas.microsoft.com/office/drawing/2014/main" id="{255431C0-5EC7-E7F8-41C6-EC26B4828A06}"/>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取組み</a:t>
            </a:r>
            <a:r>
              <a:rPr lang="ja-JP" altLang="en-US" b="1" dirty="0">
                <a:latin typeface="BIZ UDPゴシック" panose="020B0400000000000000" pitchFamily="50" charset="-128"/>
                <a:ea typeface="BIZ UDPゴシック" panose="020B0400000000000000" pitchFamily="50" charset="-128"/>
              </a:rPr>
              <a:t>の方向性</a:t>
            </a:r>
          </a:p>
        </p:txBody>
      </p:sp>
      <p:sp>
        <p:nvSpPr>
          <p:cNvPr id="21" name="正方形/長方形 20">
            <a:extLst>
              <a:ext uri="{FF2B5EF4-FFF2-40B4-BE49-F238E27FC236}">
                <a16:creationId xmlns:a16="http://schemas.microsoft.com/office/drawing/2014/main" id="{1D151B27-6637-41AF-03A0-83C510DFDFEB}"/>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5F236EF-24AD-48D5-586C-944C5A02277E}"/>
              </a:ext>
            </a:extLst>
          </p:cNvPr>
          <p:cNvSpPr txBox="1"/>
          <p:nvPr/>
        </p:nvSpPr>
        <p:spPr>
          <a:xfrm>
            <a:off x="340185" y="1857981"/>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長町らしい魅力の活用</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71" name="テキスト ボックス 70">
            <a:extLst>
              <a:ext uri="{FF2B5EF4-FFF2-40B4-BE49-F238E27FC236}">
                <a16:creationId xmlns:a16="http://schemas.microsoft.com/office/drawing/2014/main" id="{74165A14-0CD5-B903-4055-65B19E9C4F8E}"/>
              </a:ext>
            </a:extLst>
          </p:cNvPr>
          <p:cNvSpPr txBox="1"/>
          <p:nvPr/>
        </p:nvSpPr>
        <p:spPr>
          <a:xfrm>
            <a:off x="3130402" y="1903672"/>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１－①　</a:t>
            </a:r>
          </a:p>
        </p:txBody>
      </p:sp>
      <p:sp>
        <p:nvSpPr>
          <p:cNvPr id="26" name="テキスト ボックス 25">
            <a:extLst>
              <a:ext uri="{FF2B5EF4-FFF2-40B4-BE49-F238E27FC236}">
                <a16:creationId xmlns:a16="http://schemas.microsoft.com/office/drawing/2014/main" id="{E6C46DDA-D907-DBD5-54DD-62067BC5531B}"/>
              </a:ext>
            </a:extLst>
          </p:cNvPr>
          <p:cNvSpPr txBox="1"/>
          <p:nvPr/>
        </p:nvSpPr>
        <p:spPr>
          <a:xfrm>
            <a:off x="3130401" y="309175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１－③　</a:t>
            </a:r>
          </a:p>
        </p:txBody>
      </p:sp>
      <p:sp>
        <p:nvSpPr>
          <p:cNvPr id="51" name="テキスト ボックス 50">
            <a:extLst>
              <a:ext uri="{FF2B5EF4-FFF2-40B4-BE49-F238E27FC236}">
                <a16:creationId xmlns:a16="http://schemas.microsoft.com/office/drawing/2014/main" id="{B5F9AA70-A3E6-BCCF-8310-7D2773409309}"/>
              </a:ext>
            </a:extLst>
          </p:cNvPr>
          <p:cNvSpPr txBox="1"/>
          <p:nvPr/>
        </p:nvSpPr>
        <p:spPr>
          <a:xfrm>
            <a:off x="3130402" y="24977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１－②　</a:t>
            </a:r>
          </a:p>
        </p:txBody>
      </p:sp>
      <p:sp>
        <p:nvSpPr>
          <p:cNvPr id="53" name="テキスト ボックス 52">
            <a:extLst>
              <a:ext uri="{FF2B5EF4-FFF2-40B4-BE49-F238E27FC236}">
                <a16:creationId xmlns:a16="http://schemas.microsoft.com/office/drawing/2014/main" id="{2AEC671E-42BD-A845-3C12-746F826A618F}"/>
              </a:ext>
            </a:extLst>
          </p:cNvPr>
          <p:cNvSpPr txBox="1"/>
          <p:nvPr/>
        </p:nvSpPr>
        <p:spPr>
          <a:xfrm>
            <a:off x="340185" y="3531220"/>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開業支援等の強化</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880F7C04-33B0-050E-8BB5-A1A70B5B4770}"/>
              </a:ext>
            </a:extLst>
          </p:cNvPr>
          <p:cNvSpPr txBox="1"/>
          <p:nvPr/>
        </p:nvSpPr>
        <p:spPr>
          <a:xfrm>
            <a:off x="3130401" y="3958162"/>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２－②　</a:t>
            </a:r>
          </a:p>
        </p:txBody>
      </p:sp>
      <p:sp>
        <p:nvSpPr>
          <p:cNvPr id="56" name="テキスト ボックス 55">
            <a:extLst>
              <a:ext uri="{FF2B5EF4-FFF2-40B4-BE49-F238E27FC236}">
                <a16:creationId xmlns:a16="http://schemas.microsoft.com/office/drawing/2014/main" id="{0564DDC5-6EFC-15FE-5FD4-0ED3F029CA60}"/>
              </a:ext>
            </a:extLst>
          </p:cNvPr>
          <p:cNvSpPr txBox="1"/>
          <p:nvPr/>
        </p:nvSpPr>
        <p:spPr>
          <a:xfrm>
            <a:off x="3130401" y="3543196"/>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２－①　</a:t>
            </a:r>
          </a:p>
        </p:txBody>
      </p:sp>
      <p:sp>
        <p:nvSpPr>
          <p:cNvPr id="65" name="テキスト ボックス 64">
            <a:extLst>
              <a:ext uri="{FF2B5EF4-FFF2-40B4-BE49-F238E27FC236}">
                <a16:creationId xmlns:a16="http://schemas.microsoft.com/office/drawing/2014/main" id="{19987669-2CFD-6B00-7E39-6F98785FC1DE}"/>
              </a:ext>
            </a:extLst>
          </p:cNvPr>
          <p:cNvSpPr txBox="1"/>
          <p:nvPr/>
        </p:nvSpPr>
        <p:spPr>
          <a:xfrm>
            <a:off x="3130401" y="437312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２－③　</a:t>
            </a:r>
          </a:p>
        </p:txBody>
      </p:sp>
      <p:sp>
        <p:nvSpPr>
          <p:cNvPr id="110" name="テキスト ボックス 109">
            <a:extLst>
              <a:ext uri="{FF2B5EF4-FFF2-40B4-BE49-F238E27FC236}">
                <a16:creationId xmlns:a16="http://schemas.microsoft.com/office/drawing/2014/main" id="{64F05399-41FF-F552-2224-2A80D299DEFA}"/>
              </a:ext>
            </a:extLst>
          </p:cNvPr>
          <p:cNvSpPr txBox="1"/>
          <p:nvPr/>
        </p:nvSpPr>
        <p:spPr>
          <a:xfrm>
            <a:off x="3130401" y="4788095"/>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２－④　</a:t>
            </a:r>
          </a:p>
        </p:txBody>
      </p:sp>
      <p:sp>
        <p:nvSpPr>
          <p:cNvPr id="133" name="テキスト ボックス 132">
            <a:extLst>
              <a:ext uri="{FF2B5EF4-FFF2-40B4-BE49-F238E27FC236}">
                <a16:creationId xmlns:a16="http://schemas.microsoft.com/office/drawing/2014/main" id="{D41A298E-4BD9-34A4-8375-E4A2337AEADC}"/>
              </a:ext>
            </a:extLst>
          </p:cNvPr>
          <p:cNvSpPr txBox="1"/>
          <p:nvPr/>
        </p:nvSpPr>
        <p:spPr>
          <a:xfrm>
            <a:off x="6295978" y="3519670"/>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公共空間の機能強化</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135" name="テキスト ボックス 134">
            <a:extLst>
              <a:ext uri="{FF2B5EF4-FFF2-40B4-BE49-F238E27FC236}">
                <a16:creationId xmlns:a16="http://schemas.microsoft.com/office/drawing/2014/main" id="{742391B9-2ADA-F6A3-10C9-4A87C31BD634}"/>
              </a:ext>
            </a:extLst>
          </p:cNvPr>
          <p:cNvSpPr txBox="1"/>
          <p:nvPr/>
        </p:nvSpPr>
        <p:spPr>
          <a:xfrm>
            <a:off x="9064794" y="4132027"/>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５－②　</a:t>
            </a:r>
          </a:p>
        </p:txBody>
      </p:sp>
      <p:sp>
        <p:nvSpPr>
          <p:cNvPr id="136" name="テキスト ボックス 135">
            <a:extLst>
              <a:ext uri="{FF2B5EF4-FFF2-40B4-BE49-F238E27FC236}">
                <a16:creationId xmlns:a16="http://schemas.microsoft.com/office/drawing/2014/main" id="{F81B38AE-9E8D-CB8E-24C8-B60E12B2EF87}"/>
              </a:ext>
            </a:extLst>
          </p:cNvPr>
          <p:cNvSpPr txBox="1"/>
          <p:nvPr/>
        </p:nvSpPr>
        <p:spPr>
          <a:xfrm>
            <a:off x="9064794" y="352441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５－①　</a:t>
            </a:r>
          </a:p>
        </p:txBody>
      </p:sp>
      <p:sp>
        <p:nvSpPr>
          <p:cNvPr id="139" name="テキスト ボックス 138">
            <a:extLst>
              <a:ext uri="{FF2B5EF4-FFF2-40B4-BE49-F238E27FC236}">
                <a16:creationId xmlns:a16="http://schemas.microsoft.com/office/drawing/2014/main" id="{7361AA65-67EC-6FD0-5251-B55984BA0B7C}"/>
              </a:ext>
            </a:extLst>
          </p:cNvPr>
          <p:cNvSpPr txBox="1"/>
          <p:nvPr/>
        </p:nvSpPr>
        <p:spPr>
          <a:xfrm>
            <a:off x="9064794" y="473674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５－③　</a:t>
            </a:r>
          </a:p>
        </p:txBody>
      </p:sp>
      <p:sp>
        <p:nvSpPr>
          <p:cNvPr id="146" name="テキスト ボックス 145">
            <a:extLst>
              <a:ext uri="{FF2B5EF4-FFF2-40B4-BE49-F238E27FC236}">
                <a16:creationId xmlns:a16="http://schemas.microsoft.com/office/drawing/2014/main" id="{1FB628D4-F74A-7074-7BF5-629B9D1ADB10}"/>
              </a:ext>
            </a:extLst>
          </p:cNvPr>
          <p:cNvSpPr txBox="1"/>
          <p:nvPr/>
        </p:nvSpPr>
        <p:spPr>
          <a:xfrm>
            <a:off x="6277598" y="1857981"/>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エリアマネジメントの推進</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147" name="テキスト ボックス 146">
            <a:extLst>
              <a:ext uri="{FF2B5EF4-FFF2-40B4-BE49-F238E27FC236}">
                <a16:creationId xmlns:a16="http://schemas.microsoft.com/office/drawing/2014/main" id="{C49D3DDB-2183-B77D-2351-681C2CDC63DF}"/>
              </a:ext>
            </a:extLst>
          </p:cNvPr>
          <p:cNvSpPr txBox="1"/>
          <p:nvPr/>
        </p:nvSpPr>
        <p:spPr>
          <a:xfrm>
            <a:off x="9064794" y="2292230"/>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４－②　</a:t>
            </a:r>
            <a:endParaRPr kumimoji="1" lang="en-US" altLang="ja-JP" sz="1050" dirty="0">
              <a:latin typeface="+mn-ea"/>
            </a:endParaRPr>
          </a:p>
        </p:txBody>
      </p:sp>
      <p:sp>
        <p:nvSpPr>
          <p:cNvPr id="148" name="テキスト ボックス 147">
            <a:extLst>
              <a:ext uri="{FF2B5EF4-FFF2-40B4-BE49-F238E27FC236}">
                <a16:creationId xmlns:a16="http://schemas.microsoft.com/office/drawing/2014/main" id="{15762C82-76E2-3C3D-38D6-1B84508620E3}"/>
              </a:ext>
            </a:extLst>
          </p:cNvPr>
          <p:cNvSpPr txBox="1"/>
          <p:nvPr/>
        </p:nvSpPr>
        <p:spPr>
          <a:xfrm>
            <a:off x="9064794" y="1899847"/>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４－①　</a:t>
            </a:r>
          </a:p>
        </p:txBody>
      </p:sp>
      <p:sp>
        <p:nvSpPr>
          <p:cNvPr id="151" name="テキスト ボックス 150">
            <a:extLst>
              <a:ext uri="{FF2B5EF4-FFF2-40B4-BE49-F238E27FC236}">
                <a16:creationId xmlns:a16="http://schemas.microsoft.com/office/drawing/2014/main" id="{9E8A0301-BA04-F549-529A-E539DB5B076F}"/>
              </a:ext>
            </a:extLst>
          </p:cNvPr>
          <p:cNvSpPr txBox="1"/>
          <p:nvPr/>
        </p:nvSpPr>
        <p:spPr>
          <a:xfrm>
            <a:off x="9064794" y="26846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４－③　</a:t>
            </a:r>
          </a:p>
        </p:txBody>
      </p:sp>
      <p:sp>
        <p:nvSpPr>
          <p:cNvPr id="152" name="テキスト ボックス 151">
            <a:extLst>
              <a:ext uri="{FF2B5EF4-FFF2-40B4-BE49-F238E27FC236}">
                <a16:creationId xmlns:a16="http://schemas.microsoft.com/office/drawing/2014/main" id="{FFAD254F-632A-4080-08DC-1BAF5DEB2E6E}"/>
              </a:ext>
            </a:extLst>
          </p:cNvPr>
          <p:cNvSpPr txBox="1"/>
          <p:nvPr/>
        </p:nvSpPr>
        <p:spPr>
          <a:xfrm>
            <a:off x="9064794" y="3076995"/>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４－④　</a:t>
            </a:r>
          </a:p>
        </p:txBody>
      </p:sp>
      <p:sp>
        <p:nvSpPr>
          <p:cNvPr id="155" name="テキスト ボックス 154">
            <a:extLst>
              <a:ext uri="{FF2B5EF4-FFF2-40B4-BE49-F238E27FC236}">
                <a16:creationId xmlns:a16="http://schemas.microsoft.com/office/drawing/2014/main" id="{62A60D42-6F8C-2759-7E34-D8BC754A35C2}"/>
              </a:ext>
            </a:extLst>
          </p:cNvPr>
          <p:cNvSpPr txBox="1"/>
          <p:nvPr/>
        </p:nvSpPr>
        <p:spPr>
          <a:xfrm>
            <a:off x="340185" y="5204460"/>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多様な主体の参画</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157" name="テキスト ボックス 156">
            <a:extLst>
              <a:ext uri="{FF2B5EF4-FFF2-40B4-BE49-F238E27FC236}">
                <a16:creationId xmlns:a16="http://schemas.microsoft.com/office/drawing/2014/main" id="{3EE0B561-D483-E327-FE15-B5DEB1E66716}"/>
              </a:ext>
            </a:extLst>
          </p:cNvPr>
          <p:cNvSpPr txBox="1"/>
          <p:nvPr/>
        </p:nvSpPr>
        <p:spPr>
          <a:xfrm>
            <a:off x="3130401" y="584331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３－②　</a:t>
            </a:r>
          </a:p>
        </p:txBody>
      </p:sp>
      <p:sp>
        <p:nvSpPr>
          <p:cNvPr id="158" name="テキスト ボックス 157">
            <a:extLst>
              <a:ext uri="{FF2B5EF4-FFF2-40B4-BE49-F238E27FC236}">
                <a16:creationId xmlns:a16="http://schemas.microsoft.com/office/drawing/2014/main" id="{BC89E234-4655-1D8C-D993-270183718E3B}"/>
              </a:ext>
            </a:extLst>
          </p:cNvPr>
          <p:cNvSpPr txBox="1"/>
          <p:nvPr/>
        </p:nvSpPr>
        <p:spPr>
          <a:xfrm>
            <a:off x="3130401" y="522872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３－①　</a:t>
            </a:r>
          </a:p>
        </p:txBody>
      </p:sp>
      <p:sp>
        <p:nvSpPr>
          <p:cNvPr id="161" name="テキスト ボックス 160">
            <a:extLst>
              <a:ext uri="{FF2B5EF4-FFF2-40B4-BE49-F238E27FC236}">
                <a16:creationId xmlns:a16="http://schemas.microsoft.com/office/drawing/2014/main" id="{330E2784-2087-2080-54AD-BCE7DB0A2BAB}"/>
              </a:ext>
            </a:extLst>
          </p:cNvPr>
          <p:cNvSpPr txBox="1"/>
          <p:nvPr/>
        </p:nvSpPr>
        <p:spPr>
          <a:xfrm>
            <a:off x="3129065" y="645790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３－③　</a:t>
            </a:r>
          </a:p>
        </p:txBody>
      </p:sp>
      <p:sp>
        <p:nvSpPr>
          <p:cNvPr id="68" name="テキスト ボックス 67">
            <a:extLst>
              <a:ext uri="{FF2B5EF4-FFF2-40B4-BE49-F238E27FC236}">
                <a16:creationId xmlns:a16="http://schemas.microsoft.com/office/drawing/2014/main" id="{9DB785B3-899E-C338-2568-95AD9F946B9E}"/>
              </a:ext>
            </a:extLst>
          </p:cNvPr>
          <p:cNvSpPr txBox="1"/>
          <p:nvPr/>
        </p:nvSpPr>
        <p:spPr>
          <a:xfrm>
            <a:off x="6312339" y="5197908"/>
            <a:ext cx="2700000" cy="1512000"/>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400" b="1" dirty="0">
                <a:latin typeface="BIZ UDPゴシック" panose="020B0400000000000000" pitchFamily="50" charset="-128"/>
                <a:ea typeface="BIZ UDPゴシック" panose="020B0400000000000000" pitchFamily="50" charset="-128"/>
              </a:rPr>
              <a:t>　　道路空間の再整備</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82" name="テキスト ボックス 81">
            <a:extLst>
              <a:ext uri="{FF2B5EF4-FFF2-40B4-BE49-F238E27FC236}">
                <a16:creationId xmlns:a16="http://schemas.microsoft.com/office/drawing/2014/main" id="{A5D352ED-80BF-60FA-8FD6-E5843D9EC72F}"/>
              </a:ext>
            </a:extLst>
          </p:cNvPr>
          <p:cNvSpPr txBox="1"/>
          <p:nvPr/>
        </p:nvSpPr>
        <p:spPr>
          <a:xfrm>
            <a:off x="9064794" y="5780460"/>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６－②　</a:t>
            </a:r>
          </a:p>
        </p:txBody>
      </p:sp>
      <p:sp>
        <p:nvSpPr>
          <p:cNvPr id="102" name="テキスト ボックス 101">
            <a:extLst>
              <a:ext uri="{FF2B5EF4-FFF2-40B4-BE49-F238E27FC236}">
                <a16:creationId xmlns:a16="http://schemas.microsoft.com/office/drawing/2014/main" id="{35359547-4A4F-E6E5-D927-D2FA3A4C8411}"/>
              </a:ext>
            </a:extLst>
          </p:cNvPr>
          <p:cNvSpPr txBox="1"/>
          <p:nvPr/>
        </p:nvSpPr>
        <p:spPr>
          <a:xfrm>
            <a:off x="9064794" y="638379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６－③　</a:t>
            </a:r>
          </a:p>
        </p:txBody>
      </p:sp>
      <p:sp>
        <p:nvSpPr>
          <p:cNvPr id="14" name="Rectangle 2">
            <a:extLst>
              <a:ext uri="{FF2B5EF4-FFF2-40B4-BE49-F238E27FC236}">
                <a16:creationId xmlns:a16="http://schemas.microsoft.com/office/drawing/2014/main" id="{115B75DF-2DC6-DA24-2871-27442DCFD838}"/>
              </a:ext>
            </a:extLst>
          </p:cNvPr>
          <p:cNvSpPr>
            <a:spLocks noChangeArrowheads="1"/>
          </p:cNvSpPr>
          <p:nvPr/>
        </p:nvSpPr>
        <p:spPr bwMode="auto">
          <a:xfrm>
            <a:off x="860485" y="1533858"/>
            <a:ext cx="2232564" cy="308867"/>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400" b="1" dirty="0">
                <a:latin typeface="BIZ UDPゴシック" panose="020B0400000000000000" pitchFamily="50" charset="-128"/>
                <a:ea typeface="BIZ UDPゴシック" panose="020B0400000000000000" pitchFamily="50" charset="-128"/>
              </a:rPr>
              <a:t>取組みの方向性</a:t>
            </a:r>
          </a:p>
        </p:txBody>
      </p:sp>
      <p:sp>
        <p:nvSpPr>
          <p:cNvPr id="18" name="Rectangle 2">
            <a:extLst>
              <a:ext uri="{FF2B5EF4-FFF2-40B4-BE49-F238E27FC236}">
                <a16:creationId xmlns:a16="http://schemas.microsoft.com/office/drawing/2014/main" id="{A9EE1A7B-4CC2-7F7C-E49E-9E8478061EB9}"/>
              </a:ext>
            </a:extLst>
          </p:cNvPr>
          <p:cNvSpPr>
            <a:spLocks noChangeArrowheads="1"/>
          </p:cNvSpPr>
          <p:nvPr/>
        </p:nvSpPr>
        <p:spPr bwMode="auto">
          <a:xfrm>
            <a:off x="6779775" y="1503905"/>
            <a:ext cx="2232564" cy="308867"/>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400" b="1" dirty="0">
                <a:latin typeface="BIZ UDPゴシック" panose="020B0400000000000000" pitchFamily="50" charset="-128"/>
                <a:ea typeface="BIZ UDPゴシック" panose="020B0400000000000000" pitchFamily="50" charset="-128"/>
              </a:rPr>
              <a:t>取組みの方向性</a:t>
            </a:r>
          </a:p>
        </p:txBody>
      </p:sp>
      <p:sp>
        <p:nvSpPr>
          <p:cNvPr id="19" name="Rectangle 2">
            <a:extLst>
              <a:ext uri="{FF2B5EF4-FFF2-40B4-BE49-F238E27FC236}">
                <a16:creationId xmlns:a16="http://schemas.microsoft.com/office/drawing/2014/main" id="{CD6A6E46-A2D2-788C-792B-5BDC9DDA40A1}"/>
              </a:ext>
            </a:extLst>
          </p:cNvPr>
          <p:cNvSpPr>
            <a:spLocks noChangeArrowheads="1"/>
          </p:cNvSpPr>
          <p:nvPr/>
        </p:nvSpPr>
        <p:spPr bwMode="auto">
          <a:xfrm>
            <a:off x="3985117" y="1533858"/>
            <a:ext cx="2232564" cy="308867"/>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400" b="1" dirty="0">
                <a:latin typeface="BIZ UDPゴシック" panose="020B0400000000000000" pitchFamily="50" charset="-128"/>
                <a:ea typeface="BIZ UDPゴシック" panose="020B0400000000000000" pitchFamily="50" charset="-128"/>
              </a:rPr>
              <a:t>実践メニュー</a:t>
            </a:r>
          </a:p>
        </p:txBody>
      </p:sp>
      <p:sp>
        <p:nvSpPr>
          <p:cNvPr id="22" name="Rectangle 2">
            <a:extLst>
              <a:ext uri="{FF2B5EF4-FFF2-40B4-BE49-F238E27FC236}">
                <a16:creationId xmlns:a16="http://schemas.microsoft.com/office/drawing/2014/main" id="{A238A67E-7484-E984-0A8C-6FAD0B8D5ACD}"/>
              </a:ext>
            </a:extLst>
          </p:cNvPr>
          <p:cNvSpPr>
            <a:spLocks noChangeArrowheads="1"/>
          </p:cNvSpPr>
          <p:nvPr/>
        </p:nvSpPr>
        <p:spPr bwMode="auto">
          <a:xfrm>
            <a:off x="9959436" y="1521128"/>
            <a:ext cx="2232564" cy="308867"/>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400" b="1" dirty="0">
                <a:latin typeface="BIZ UDPゴシック" panose="020B0400000000000000" pitchFamily="50" charset="-128"/>
                <a:ea typeface="BIZ UDPゴシック" panose="020B0400000000000000" pitchFamily="50" charset="-128"/>
              </a:rPr>
              <a:t>実践メニュー</a:t>
            </a:r>
          </a:p>
        </p:txBody>
      </p:sp>
      <p:sp>
        <p:nvSpPr>
          <p:cNvPr id="7" name="テキスト ボックス 6">
            <a:extLst>
              <a:ext uri="{FF2B5EF4-FFF2-40B4-BE49-F238E27FC236}">
                <a16:creationId xmlns:a16="http://schemas.microsoft.com/office/drawing/2014/main" id="{0D00F6CD-7AC4-A580-6D4A-A7D291450E7A}"/>
              </a:ext>
            </a:extLst>
          </p:cNvPr>
          <p:cNvSpPr txBox="1"/>
          <p:nvPr/>
        </p:nvSpPr>
        <p:spPr>
          <a:xfrm>
            <a:off x="9064794" y="5219506"/>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６－①　</a:t>
            </a:r>
          </a:p>
        </p:txBody>
      </p:sp>
      <p:sp>
        <p:nvSpPr>
          <p:cNvPr id="3" name="テキスト ボックス 2">
            <a:extLst>
              <a:ext uri="{FF2B5EF4-FFF2-40B4-BE49-F238E27FC236}">
                <a16:creationId xmlns:a16="http://schemas.microsoft.com/office/drawing/2014/main" id="{CA463B40-552F-B98F-1B91-AABE2998CAB6}"/>
              </a:ext>
            </a:extLst>
          </p:cNvPr>
          <p:cNvSpPr txBox="1"/>
          <p:nvPr/>
        </p:nvSpPr>
        <p:spPr>
          <a:xfrm>
            <a:off x="319143" y="1862673"/>
            <a:ext cx="458553" cy="400110"/>
          </a:xfrm>
          <a:prstGeom prst="rect">
            <a:avLst/>
          </a:prstGeom>
          <a:solidFill>
            <a:srgbClr val="FFC000"/>
          </a:solidFill>
          <a:ln>
            <a:noFill/>
          </a:ln>
        </p:spPr>
        <p:txBody>
          <a:bodyPr wrap="square" rtlCol="0" anchor="ctr" anchorCtr="0">
            <a:no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１</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21641ED3-B83F-CF46-364D-7CD35E16E728}"/>
              </a:ext>
            </a:extLst>
          </p:cNvPr>
          <p:cNvSpPr txBox="1"/>
          <p:nvPr/>
        </p:nvSpPr>
        <p:spPr>
          <a:xfrm>
            <a:off x="328873" y="3538887"/>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２</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04F72281-B145-41B8-4AEE-9068B899A8A9}"/>
              </a:ext>
            </a:extLst>
          </p:cNvPr>
          <p:cNvSpPr txBox="1"/>
          <p:nvPr/>
        </p:nvSpPr>
        <p:spPr>
          <a:xfrm>
            <a:off x="340665" y="5224599"/>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３</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8913FF5B-B794-D1BF-1F9D-30A90C14D241}"/>
              </a:ext>
            </a:extLst>
          </p:cNvPr>
          <p:cNvSpPr txBox="1"/>
          <p:nvPr/>
        </p:nvSpPr>
        <p:spPr>
          <a:xfrm>
            <a:off x="6295978" y="1826594"/>
            <a:ext cx="458553" cy="400110"/>
          </a:xfrm>
          <a:prstGeom prst="rect">
            <a:avLst/>
          </a:prstGeom>
          <a:solidFill>
            <a:srgbClr val="FFC000"/>
          </a:solidFill>
          <a:ln>
            <a:noFill/>
          </a:ln>
        </p:spPr>
        <p:txBody>
          <a:bodyPr wrap="square" rtlCol="0" anchor="ctr" anchorCtr="0">
            <a:no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４</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49C83679-FE30-3CAD-B66A-116FA63724EE}"/>
              </a:ext>
            </a:extLst>
          </p:cNvPr>
          <p:cNvSpPr txBox="1"/>
          <p:nvPr/>
        </p:nvSpPr>
        <p:spPr>
          <a:xfrm>
            <a:off x="6279723" y="3512316"/>
            <a:ext cx="458553" cy="400110"/>
          </a:xfrm>
          <a:prstGeom prst="rect">
            <a:avLst/>
          </a:prstGeom>
          <a:solidFill>
            <a:srgbClr val="FFC000"/>
          </a:solidFill>
          <a:ln>
            <a:noFill/>
          </a:ln>
        </p:spPr>
        <p:txBody>
          <a:bodyPr wrap="square" rtlCol="0" anchor="ctr" anchorCtr="0">
            <a:no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５</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F065A61A-3BE8-F3DF-A1FB-F2BA5411974C}"/>
              </a:ext>
            </a:extLst>
          </p:cNvPr>
          <p:cNvSpPr txBox="1"/>
          <p:nvPr/>
        </p:nvSpPr>
        <p:spPr>
          <a:xfrm>
            <a:off x="6310675" y="5211730"/>
            <a:ext cx="458553" cy="400110"/>
          </a:xfrm>
          <a:prstGeom prst="rect">
            <a:avLst/>
          </a:prstGeom>
          <a:solidFill>
            <a:srgbClr val="FFC000"/>
          </a:solidFill>
          <a:ln>
            <a:noFill/>
          </a:ln>
        </p:spPr>
        <p:txBody>
          <a:bodyPr wrap="square" rtlCol="0" anchor="ctr" anchorCtr="0">
            <a:no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６</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BC0F2C8D-5C2A-87BE-62FF-25CA9E6E02AD}"/>
              </a:ext>
            </a:extLst>
          </p:cNvPr>
          <p:cNvSpPr txBox="1"/>
          <p:nvPr/>
        </p:nvSpPr>
        <p:spPr>
          <a:xfrm>
            <a:off x="3609827" y="189414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触れ合いのある商店街づくり</a:t>
            </a:r>
          </a:p>
        </p:txBody>
      </p:sp>
      <p:sp>
        <p:nvSpPr>
          <p:cNvPr id="29" name="テキスト ボックス 28">
            <a:extLst>
              <a:ext uri="{FF2B5EF4-FFF2-40B4-BE49-F238E27FC236}">
                <a16:creationId xmlns:a16="http://schemas.microsoft.com/office/drawing/2014/main" id="{DE04D204-267D-EF86-7348-C1090DB3FFAC}"/>
              </a:ext>
            </a:extLst>
          </p:cNvPr>
          <p:cNvSpPr txBox="1"/>
          <p:nvPr/>
        </p:nvSpPr>
        <p:spPr>
          <a:xfrm>
            <a:off x="3609826" y="308222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魅力の周知・広報</a:t>
            </a:r>
          </a:p>
        </p:txBody>
      </p:sp>
      <p:sp>
        <p:nvSpPr>
          <p:cNvPr id="30" name="テキスト ボックス 29">
            <a:extLst>
              <a:ext uri="{FF2B5EF4-FFF2-40B4-BE49-F238E27FC236}">
                <a16:creationId xmlns:a16="http://schemas.microsoft.com/office/drawing/2014/main" id="{89D04E4A-0B73-B131-9DFE-9A85C287C38C}"/>
              </a:ext>
            </a:extLst>
          </p:cNvPr>
          <p:cNvSpPr txBox="1"/>
          <p:nvPr/>
        </p:nvSpPr>
        <p:spPr>
          <a:xfrm>
            <a:off x="3609827" y="248818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新たな取組みによる魅力づくり</a:t>
            </a:r>
          </a:p>
        </p:txBody>
      </p:sp>
      <p:sp>
        <p:nvSpPr>
          <p:cNvPr id="31" name="テキスト ボックス 30">
            <a:extLst>
              <a:ext uri="{FF2B5EF4-FFF2-40B4-BE49-F238E27FC236}">
                <a16:creationId xmlns:a16="http://schemas.microsoft.com/office/drawing/2014/main" id="{26458378-5976-18B0-B20E-589D81E54FE4}"/>
              </a:ext>
            </a:extLst>
          </p:cNvPr>
          <p:cNvSpPr txBox="1"/>
          <p:nvPr/>
        </p:nvSpPr>
        <p:spPr>
          <a:xfrm>
            <a:off x="3609826" y="394863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オーナーとのマッチング</a:t>
            </a:r>
          </a:p>
        </p:txBody>
      </p:sp>
      <p:sp>
        <p:nvSpPr>
          <p:cNvPr id="33" name="テキスト ボックス 32">
            <a:extLst>
              <a:ext uri="{FF2B5EF4-FFF2-40B4-BE49-F238E27FC236}">
                <a16:creationId xmlns:a16="http://schemas.microsoft.com/office/drawing/2014/main" id="{28BDB1EF-AB0B-CDC2-7331-4DEED917B73A}"/>
              </a:ext>
            </a:extLst>
          </p:cNvPr>
          <p:cNvSpPr txBox="1"/>
          <p:nvPr/>
        </p:nvSpPr>
        <p:spPr>
          <a:xfrm>
            <a:off x="3609826" y="353367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商店街店舗等の調査</a:t>
            </a:r>
          </a:p>
        </p:txBody>
      </p:sp>
      <p:sp>
        <p:nvSpPr>
          <p:cNvPr id="34" name="テキスト ボックス 33">
            <a:extLst>
              <a:ext uri="{FF2B5EF4-FFF2-40B4-BE49-F238E27FC236}">
                <a16:creationId xmlns:a16="http://schemas.microsoft.com/office/drawing/2014/main" id="{4FB8CC67-B2AC-FA53-1B3D-BD7FDF152DAC}"/>
              </a:ext>
            </a:extLst>
          </p:cNvPr>
          <p:cNvSpPr txBox="1"/>
          <p:nvPr/>
        </p:nvSpPr>
        <p:spPr>
          <a:xfrm>
            <a:off x="3609826" y="436360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チャレンジショップの設置</a:t>
            </a:r>
          </a:p>
        </p:txBody>
      </p:sp>
      <p:sp>
        <p:nvSpPr>
          <p:cNvPr id="35" name="テキスト ボックス 34">
            <a:extLst>
              <a:ext uri="{FF2B5EF4-FFF2-40B4-BE49-F238E27FC236}">
                <a16:creationId xmlns:a16="http://schemas.microsoft.com/office/drawing/2014/main" id="{4D9EF10B-DCC0-B29F-FECD-2F420F131AB8}"/>
              </a:ext>
            </a:extLst>
          </p:cNvPr>
          <p:cNvSpPr txBox="1"/>
          <p:nvPr/>
        </p:nvSpPr>
        <p:spPr>
          <a:xfrm>
            <a:off x="3609826" y="477857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開業に向けた伴走支援</a:t>
            </a:r>
          </a:p>
        </p:txBody>
      </p:sp>
      <p:sp>
        <p:nvSpPr>
          <p:cNvPr id="36" name="テキスト ボックス 35">
            <a:extLst>
              <a:ext uri="{FF2B5EF4-FFF2-40B4-BE49-F238E27FC236}">
                <a16:creationId xmlns:a16="http://schemas.microsoft.com/office/drawing/2014/main" id="{8BF6DDC1-141C-977B-70BF-64804BB0C8CA}"/>
              </a:ext>
            </a:extLst>
          </p:cNvPr>
          <p:cNvSpPr txBox="1"/>
          <p:nvPr/>
        </p:nvSpPr>
        <p:spPr>
          <a:xfrm>
            <a:off x="3609826" y="583379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まちづくり関係者等の集いの場の創出</a:t>
            </a:r>
          </a:p>
        </p:txBody>
      </p:sp>
      <p:sp>
        <p:nvSpPr>
          <p:cNvPr id="37" name="テキスト ボックス 36">
            <a:extLst>
              <a:ext uri="{FF2B5EF4-FFF2-40B4-BE49-F238E27FC236}">
                <a16:creationId xmlns:a16="http://schemas.microsoft.com/office/drawing/2014/main" id="{38880EB3-7F6B-B35A-BF2F-9F93A0796743}"/>
              </a:ext>
            </a:extLst>
          </p:cNvPr>
          <p:cNvSpPr txBox="1"/>
          <p:nvPr/>
        </p:nvSpPr>
        <p:spPr>
          <a:xfrm>
            <a:off x="3609826" y="521920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まちづくりに関する情報発信の強化</a:t>
            </a:r>
          </a:p>
        </p:txBody>
      </p:sp>
      <p:sp>
        <p:nvSpPr>
          <p:cNvPr id="38" name="テキスト ボックス 37">
            <a:extLst>
              <a:ext uri="{FF2B5EF4-FFF2-40B4-BE49-F238E27FC236}">
                <a16:creationId xmlns:a16="http://schemas.microsoft.com/office/drawing/2014/main" id="{732F6273-72B3-B2D4-799E-438C66707E97}"/>
              </a:ext>
            </a:extLst>
          </p:cNvPr>
          <p:cNvSpPr txBox="1"/>
          <p:nvPr/>
        </p:nvSpPr>
        <p:spPr>
          <a:xfrm>
            <a:off x="3608490" y="644838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関係団体との連携強化</a:t>
            </a:r>
          </a:p>
        </p:txBody>
      </p:sp>
      <p:sp>
        <p:nvSpPr>
          <p:cNvPr id="39" name="テキスト ボックス 38">
            <a:extLst>
              <a:ext uri="{FF2B5EF4-FFF2-40B4-BE49-F238E27FC236}">
                <a16:creationId xmlns:a16="http://schemas.microsoft.com/office/drawing/2014/main" id="{EB1DBD0C-683D-3A9A-0285-22612DB38849}"/>
              </a:ext>
            </a:extLst>
          </p:cNvPr>
          <p:cNvSpPr txBox="1"/>
          <p:nvPr/>
        </p:nvSpPr>
        <p:spPr>
          <a:xfrm>
            <a:off x="9577239" y="413202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リップルロードの機能強化</a:t>
            </a:r>
          </a:p>
        </p:txBody>
      </p:sp>
      <p:sp>
        <p:nvSpPr>
          <p:cNvPr id="40" name="テキスト ボックス 39">
            <a:extLst>
              <a:ext uri="{FF2B5EF4-FFF2-40B4-BE49-F238E27FC236}">
                <a16:creationId xmlns:a16="http://schemas.microsoft.com/office/drawing/2014/main" id="{9C828443-F4F8-F6C8-5E30-761CDDBB5851}"/>
              </a:ext>
            </a:extLst>
          </p:cNvPr>
          <p:cNvSpPr txBox="1"/>
          <p:nvPr/>
        </p:nvSpPr>
        <p:spPr>
          <a:xfrm>
            <a:off x="9577239" y="352441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長町駅西口広場</a:t>
            </a:r>
            <a:r>
              <a:rPr kumimoji="1" lang="ja-JP" altLang="en-US" sz="1050" dirty="0">
                <a:solidFill>
                  <a:schemeClr val="tx1"/>
                </a:solidFill>
                <a:latin typeface="+mn-ea"/>
              </a:rPr>
              <a:t>・</a:t>
            </a:r>
            <a:r>
              <a:rPr kumimoji="1" lang="ja-JP" altLang="en-US" sz="1050" dirty="0">
                <a:latin typeface="+mn-ea"/>
              </a:rPr>
              <a:t>長町駅前プラザ及び</a:t>
            </a:r>
            <a:endParaRPr kumimoji="1" lang="en-US" altLang="ja-JP" sz="1050" dirty="0">
              <a:latin typeface="+mn-ea"/>
            </a:endParaRPr>
          </a:p>
          <a:p>
            <a:pPr marL="360000" indent="-457200"/>
            <a:r>
              <a:rPr kumimoji="1" lang="ja-JP" altLang="en-US" sz="1050" dirty="0">
                <a:latin typeface="+mn-ea"/>
              </a:rPr>
              <a:t>周辺歩道の機能強化</a:t>
            </a:r>
          </a:p>
        </p:txBody>
      </p:sp>
      <p:sp>
        <p:nvSpPr>
          <p:cNvPr id="41" name="テキスト ボックス 40">
            <a:extLst>
              <a:ext uri="{FF2B5EF4-FFF2-40B4-BE49-F238E27FC236}">
                <a16:creationId xmlns:a16="http://schemas.microsoft.com/office/drawing/2014/main" id="{68BEE325-C8AC-6575-205E-FDFD0A36EBA2}"/>
              </a:ext>
            </a:extLst>
          </p:cNvPr>
          <p:cNvSpPr txBox="1"/>
          <p:nvPr/>
        </p:nvSpPr>
        <p:spPr>
          <a:xfrm>
            <a:off x="9577239" y="473674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公共空間の環境整備</a:t>
            </a:r>
          </a:p>
        </p:txBody>
      </p:sp>
      <p:sp>
        <p:nvSpPr>
          <p:cNvPr id="42" name="テキスト ボックス 41">
            <a:extLst>
              <a:ext uri="{FF2B5EF4-FFF2-40B4-BE49-F238E27FC236}">
                <a16:creationId xmlns:a16="http://schemas.microsoft.com/office/drawing/2014/main" id="{B0D4D127-2B54-8C6E-2CE0-C422296FDFBD}"/>
              </a:ext>
            </a:extLst>
          </p:cNvPr>
          <p:cNvSpPr txBox="1"/>
          <p:nvPr/>
        </p:nvSpPr>
        <p:spPr>
          <a:xfrm>
            <a:off x="9577239" y="229223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街並み空間での社会実験・イベント</a:t>
            </a:r>
          </a:p>
        </p:txBody>
      </p:sp>
      <p:sp>
        <p:nvSpPr>
          <p:cNvPr id="43" name="テキスト ボックス 42">
            <a:extLst>
              <a:ext uri="{FF2B5EF4-FFF2-40B4-BE49-F238E27FC236}">
                <a16:creationId xmlns:a16="http://schemas.microsoft.com/office/drawing/2014/main" id="{64CCB79F-F8CB-7A2F-027A-6CBB88E99B18}"/>
              </a:ext>
            </a:extLst>
          </p:cNvPr>
          <p:cNvSpPr txBox="1"/>
          <p:nvPr/>
        </p:nvSpPr>
        <p:spPr>
          <a:xfrm>
            <a:off x="9577239" y="189984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エリアマネジメント団体の設立</a:t>
            </a:r>
          </a:p>
        </p:txBody>
      </p:sp>
      <p:sp>
        <p:nvSpPr>
          <p:cNvPr id="44" name="テキスト ボックス 43">
            <a:extLst>
              <a:ext uri="{FF2B5EF4-FFF2-40B4-BE49-F238E27FC236}">
                <a16:creationId xmlns:a16="http://schemas.microsoft.com/office/drawing/2014/main" id="{7387EDD3-00CF-B83F-992C-B2E0E683D819}"/>
              </a:ext>
            </a:extLst>
          </p:cNvPr>
          <p:cNvSpPr txBox="1"/>
          <p:nvPr/>
        </p:nvSpPr>
        <p:spPr>
          <a:xfrm>
            <a:off x="9577239" y="268461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街並み空間のリノベーション</a:t>
            </a:r>
          </a:p>
        </p:txBody>
      </p:sp>
      <p:sp>
        <p:nvSpPr>
          <p:cNvPr id="45" name="テキスト ボックス 44">
            <a:extLst>
              <a:ext uri="{FF2B5EF4-FFF2-40B4-BE49-F238E27FC236}">
                <a16:creationId xmlns:a16="http://schemas.microsoft.com/office/drawing/2014/main" id="{C71FE140-EDE2-67D9-08FF-02DC578F1A6D}"/>
              </a:ext>
            </a:extLst>
          </p:cNvPr>
          <p:cNvSpPr txBox="1"/>
          <p:nvPr/>
        </p:nvSpPr>
        <p:spPr>
          <a:xfrm>
            <a:off x="9577239" y="3076995"/>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街並みのルールづくり</a:t>
            </a:r>
          </a:p>
        </p:txBody>
      </p:sp>
      <p:sp>
        <p:nvSpPr>
          <p:cNvPr id="46" name="テキスト ボックス 45">
            <a:extLst>
              <a:ext uri="{FF2B5EF4-FFF2-40B4-BE49-F238E27FC236}">
                <a16:creationId xmlns:a16="http://schemas.microsoft.com/office/drawing/2014/main" id="{46386E20-6CAE-BC5C-9254-9475F7C91FB0}"/>
              </a:ext>
            </a:extLst>
          </p:cNvPr>
          <p:cNvSpPr txBox="1"/>
          <p:nvPr/>
        </p:nvSpPr>
        <p:spPr>
          <a:xfrm>
            <a:off x="9577239" y="578046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歩道拡幅のための車線減少を伴う</a:t>
            </a:r>
            <a:endParaRPr kumimoji="1" lang="en-US" altLang="ja-JP" sz="1050" dirty="0">
              <a:latin typeface="+mn-ea"/>
            </a:endParaRPr>
          </a:p>
          <a:p>
            <a:pPr marL="360000" indent="-457200"/>
            <a:r>
              <a:rPr kumimoji="1" lang="ja-JP" altLang="en-US" sz="1050" dirty="0">
                <a:latin typeface="+mn-ea"/>
              </a:rPr>
              <a:t>道路空間再整備</a:t>
            </a:r>
          </a:p>
        </p:txBody>
      </p:sp>
      <p:sp>
        <p:nvSpPr>
          <p:cNvPr id="47" name="テキスト ボックス 46">
            <a:extLst>
              <a:ext uri="{FF2B5EF4-FFF2-40B4-BE49-F238E27FC236}">
                <a16:creationId xmlns:a16="http://schemas.microsoft.com/office/drawing/2014/main" id="{D660F4FD-CD70-A5CD-C2CD-80CE839EDAC4}"/>
              </a:ext>
            </a:extLst>
          </p:cNvPr>
          <p:cNvSpPr txBox="1"/>
          <p:nvPr/>
        </p:nvSpPr>
        <p:spPr>
          <a:xfrm>
            <a:off x="9577239" y="638379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歩いて楽しい歩道空間の環境整備・</a:t>
            </a:r>
            <a:endParaRPr kumimoji="1" lang="en-US" altLang="ja-JP" sz="1050" dirty="0">
              <a:latin typeface="+mn-ea"/>
            </a:endParaRPr>
          </a:p>
          <a:p>
            <a:r>
              <a:rPr kumimoji="1" lang="ja-JP" altLang="en-US" sz="1050" dirty="0">
                <a:latin typeface="+mn-ea"/>
              </a:rPr>
              <a:t>利活用</a:t>
            </a:r>
          </a:p>
        </p:txBody>
      </p:sp>
      <p:sp>
        <p:nvSpPr>
          <p:cNvPr id="48" name="テキスト ボックス 47">
            <a:extLst>
              <a:ext uri="{FF2B5EF4-FFF2-40B4-BE49-F238E27FC236}">
                <a16:creationId xmlns:a16="http://schemas.microsoft.com/office/drawing/2014/main" id="{4ADB1DEC-A92E-B39F-2764-5C198F0B457D}"/>
              </a:ext>
            </a:extLst>
          </p:cNvPr>
          <p:cNvSpPr txBox="1"/>
          <p:nvPr/>
        </p:nvSpPr>
        <p:spPr>
          <a:xfrm>
            <a:off x="9577239" y="5219506"/>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誰もが安全・安心で歩きやすい</a:t>
            </a:r>
            <a:endParaRPr kumimoji="1" lang="en-US" altLang="ja-JP" sz="1050" dirty="0">
              <a:latin typeface="+mn-ea"/>
            </a:endParaRPr>
          </a:p>
          <a:p>
            <a:pPr marL="360000" indent="-457200"/>
            <a:r>
              <a:rPr kumimoji="1" lang="ja-JP" altLang="en-US" sz="1050" dirty="0">
                <a:latin typeface="+mn-ea"/>
              </a:rPr>
              <a:t>歩道空間の創出</a:t>
            </a:r>
          </a:p>
        </p:txBody>
      </p:sp>
      <p:sp>
        <p:nvSpPr>
          <p:cNvPr id="2" name="テキスト ボックス 1">
            <a:extLst>
              <a:ext uri="{FF2B5EF4-FFF2-40B4-BE49-F238E27FC236}">
                <a16:creationId xmlns:a16="http://schemas.microsoft.com/office/drawing/2014/main" id="{F7254B11-6B18-5F85-7244-0E97C16256AF}"/>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１１</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332058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CA01C6-392C-BE91-A801-96E5382814EB}"/>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D8C541B-A904-55A5-2BD3-13F4D9BEF099}"/>
              </a:ext>
            </a:extLst>
          </p:cNvPr>
          <p:cNvSpPr txBox="1"/>
          <p:nvPr/>
        </p:nvSpPr>
        <p:spPr>
          <a:xfrm>
            <a:off x="787400" y="5872911"/>
            <a:ext cx="10709507"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まちの歴史的成り立ちや商店街店舗、夜の楽しみ方、季節のイベント情報等を掲載したエリアマップを作成し、多くの利用者が訪れる文化施設や集客施設のほか、転入者が訪れる区役所など、あすと長町エリアや長町南エリアを含めた様々な場所で配布する。</a:t>
            </a:r>
            <a:endParaRPr lang="en-US" altLang="ja-JP" sz="14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FAC4960B-7A7F-8B5E-1378-1F016BD8D3FF}"/>
              </a:ext>
            </a:extLst>
          </p:cNvPr>
          <p:cNvSpPr txBox="1"/>
          <p:nvPr/>
        </p:nvSpPr>
        <p:spPr>
          <a:xfrm>
            <a:off x="1473200" y="5503100"/>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魅力の周知・広報</a:t>
            </a:r>
          </a:p>
        </p:txBody>
      </p:sp>
      <p:sp>
        <p:nvSpPr>
          <p:cNvPr id="16" name="テキスト ボックス 15">
            <a:extLst>
              <a:ext uri="{FF2B5EF4-FFF2-40B4-BE49-F238E27FC236}">
                <a16:creationId xmlns:a16="http://schemas.microsoft.com/office/drawing/2014/main" id="{2423B575-D2B8-E9A4-86F8-A0E4D2F5BB00}"/>
              </a:ext>
            </a:extLst>
          </p:cNvPr>
          <p:cNvSpPr txBox="1"/>
          <p:nvPr/>
        </p:nvSpPr>
        <p:spPr>
          <a:xfrm>
            <a:off x="1473200" y="2294015"/>
            <a:ext cx="8811054"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触れ合いのある商店街づくり</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85DD572D-7CCB-8475-5E0B-7D2D43E2353D}"/>
              </a:ext>
            </a:extLst>
          </p:cNvPr>
          <p:cNvSpPr txBox="1"/>
          <p:nvPr/>
        </p:nvSpPr>
        <p:spPr>
          <a:xfrm>
            <a:off x="1473200" y="4048045"/>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新たな取組みによる魅力づくり</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6BD204C-40A9-7B00-0E37-E287530FBE76}"/>
              </a:ext>
            </a:extLst>
          </p:cNvPr>
          <p:cNvSpPr txBox="1"/>
          <p:nvPr/>
        </p:nvSpPr>
        <p:spPr>
          <a:xfrm>
            <a:off x="749343" y="1111239"/>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a:latin typeface="BIZ UDPゴシック" panose="020B0400000000000000" pitchFamily="50" charset="-128"/>
                <a:ea typeface="BIZ UDPゴシック" panose="020B0400000000000000" pitchFamily="50" charset="-128"/>
              </a:rPr>
              <a:t>　長町</a:t>
            </a:r>
            <a:r>
              <a:rPr kumimoji="1" lang="ja-JP" altLang="en-US" sz="1600" b="1" dirty="0">
                <a:latin typeface="BIZ UDPゴシック" panose="020B0400000000000000" pitchFamily="50" charset="-128"/>
                <a:ea typeface="BIZ UDPゴシック" panose="020B0400000000000000" pitchFamily="50" charset="-128"/>
              </a:rPr>
              <a:t>らしい魅力の活用</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F15A5FC3-0EC1-8435-DD79-9404A86E9949}"/>
              </a:ext>
            </a:extLst>
          </p:cNvPr>
          <p:cNvSpPr txBox="1"/>
          <p:nvPr/>
        </p:nvSpPr>
        <p:spPr>
          <a:xfrm>
            <a:off x="317247" y="1076790"/>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１</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E4FF70DA-7CAC-080C-E64E-97DA4B542742}"/>
              </a:ext>
            </a:extLst>
          </p:cNvPr>
          <p:cNvSpPr txBox="1"/>
          <p:nvPr/>
        </p:nvSpPr>
        <p:spPr>
          <a:xfrm>
            <a:off x="787400" y="2652466"/>
            <a:ext cx="8549833" cy="1169551"/>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商店街の店舗や横丁において、顔が見え会話を楽しめる場づくりを行う。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広瀬川灯ろう流し等の地域のお祭りに、学生や若者等が参画できる仕組みをつくる。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古くからの街道であり、学生など人の往来も多い笹谷街道を活かした取組みを行う。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親子連れの商店街利用の促進に向け、こどもが商店街店舗で交流できるイベント等を行う。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店主同士が情報交換できる場をつくる。</a:t>
            </a:r>
            <a:endParaRPr lang="en-US" altLang="ja-JP" sz="1400" dirty="0">
              <a:latin typeface="BIZ UDPゴシック" panose="020B0400000000000000" pitchFamily="50" charset="-128"/>
              <a:ea typeface="BIZ UDPゴシック" panose="020B0400000000000000" pitchFamily="50" charset="-128"/>
            </a:endParaRPr>
          </a:p>
        </p:txBody>
      </p:sp>
      <p:sp>
        <p:nvSpPr>
          <p:cNvPr id="56" name="テキスト ボックス 55">
            <a:extLst>
              <a:ext uri="{FF2B5EF4-FFF2-40B4-BE49-F238E27FC236}">
                <a16:creationId xmlns:a16="http://schemas.microsoft.com/office/drawing/2014/main" id="{A628483E-FA4E-7954-60FB-318A812D8D3E}"/>
              </a:ext>
            </a:extLst>
          </p:cNvPr>
          <p:cNvSpPr txBox="1"/>
          <p:nvPr/>
        </p:nvSpPr>
        <p:spPr>
          <a:xfrm>
            <a:off x="787400" y="4385858"/>
            <a:ext cx="8823107" cy="738664"/>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商店街の店舗を集めたマルシェ、フリーマーケットや街歩き、アートや音楽、夜の長町を楽しめるイベント等を開催する。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新たなシンボルや名物となるキャラクターやグルメを生み出す。</a:t>
            </a:r>
            <a:endParaRPr lang="en-US" altLang="ja-JP" sz="14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2D60A87-0927-8860-242F-73A52032EA48}"/>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10270EBC-F91B-7412-9098-0CA19CF96C83}"/>
              </a:ext>
            </a:extLst>
          </p:cNvPr>
          <p:cNvSpPr txBox="1"/>
          <p:nvPr/>
        </p:nvSpPr>
        <p:spPr>
          <a:xfrm>
            <a:off x="775799" y="1476900"/>
            <a:ext cx="11182338"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長町には、古くからの風情や人情等の魅力が息づいている。この魅力を活かして取組みを進めるとともに、</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下町情緒あふれる長町商店街としてブランディングを図る。</a:t>
            </a:r>
          </a:p>
        </p:txBody>
      </p:sp>
      <p:sp>
        <p:nvSpPr>
          <p:cNvPr id="13" name="Rectangle 2">
            <a:extLst>
              <a:ext uri="{FF2B5EF4-FFF2-40B4-BE49-F238E27FC236}">
                <a16:creationId xmlns:a16="http://schemas.microsoft.com/office/drawing/2014/main" id="{552CB2A0-861B-C3AE-08B2-724F15D7244D}"/>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14" name="正方形/長方形 13">
            <a:extLst>
              <a:ext uri="{FF2B5EF4-FFF2-40B4-BE49-F238E27FC236}">
                <a16:creationId xmlns:a16="http://schemas.microsoft.com/office/drawing/2014/main" id="{E0152EF1-C704-7169-9BE4-F5D540C4768A}"/>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D22A0035-2284-5DF8-01E2-E93654CDC33E}"/>
              </a:ext>
            </a:extLst>
          </p:cNvPr>
          <p:cNvGrpSpPr>
            <a:grpSpLocks noChangeAspect="1"/>
          </p:cNvGrpSpPr>
          <p:nvPr/>
        </p:nvGrpSpPr>
        <p:grpSpPr>
          <a:xfrm>
            <a:off x="9592020" y="1958087"/>
            <a:ext cx="1826425" cy="3571803"/>
            <a:chOff x="17381986" y="340976"/>
            <a:chExt cx="3167180" cy="6217920"/>
          </a:xfrm>
        </p:grpSpPr>
        <p:pic>
          <p:nvPicPr>
            <p:cNvPr id="17" name="図 16" descr="グラフィカル ユーザー インターフェイス, アプリケーション&#10;&#10;自動的に生成された説明">
              <a:extLst>
                <a:ext uri="{FF2B5EF4-FFF2-40B4-BE49-F238E27FC236}">
                  <a16:creationId xmlns:a16="http://schemas.microsoft.com/office/drawing/2014/main" id="{0DF4DBFB-2C7A-AFF3-196F-1FFA32FAE09B}"/>
                </a:ext>
              </a:extLst>
            </p:cNvPr>
            <p:cNvPicPr>
              <a:picLocks noChangeAspect="1"/>
            </p:cNvPicPr>
            <p:nvPr/>
          </p:nvPicPr>
          <p:blipFill>
            <a:blip r:embed="rId3" cstate="print">
              <a:extLst>
                <a:ext uri="{28A0092B-C50C-407E-A947-70E740481C1C}">
                  <a14:useLocalDpi xmlns:a14="http://schemas.microsoft.com/office/drawing/2010/main" val="0"/>
                </a:ext>
              </a:extLst>
            </a:blip>
            <a:srcRect t="5333" b="4001"/>
            <a:stretch/>
          </p:blipFill>
          <p:spPr>
            <a:xfrm>
              <a:off x="17381986" y="340976"/>
              <a:ext cx="3167180" cy="6217920"/>
            </a:xfrm>
            <a:prstGeom prst="rect">
              <a:avLst/>
            </a:prstGeom>
            <a:ln>
              <a:solidFill>
                <a:schemeClr val="bg1">
                  <a:lumMod val="50000"/>
                </a:schemeClr>
              </a:solidFill>
            </a:ln>
          </p:spPr>
        </p:pic>
        <p:sp>
          <p:nvSpPr>
            <p:cNvPr id="18" name="正方形/長方形 17">
              <a:extLst>
                <a:ext uri="{FF2B5EF4-FFF2-40B4-BE49-F238E27FC236}">
                  <a16:creationId xmlns:a16="http://schemas.microsoft.com/office/drawing/2014/main" id="{CFD6E78D-7F33-D1E6-B50A-630E5003FCD8}"/>
                </a:ext>
              </a:extLst>
            </p:cNvPr>
            <p:cNvSpPr/>
            <p:nvPr/>
          </p:nvSpPr>
          <p:spPr>
            <a:xfrm>
              <a:off x="18732494" y="980864"/>
              <a:ext cx="473336" cy="2296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FA8981B8-26F2-6CAC-39CE-562EF76B1B54}"/>
              </a:ext>
            </a:extLst>
          </p:cNvPr>
          <p:cNvSpPr txBox="1"/>
          <p:nvPr/>
        </p:nvSpPr>
        <p:spPr>
          <a:xfrm>
            <a:off x="9474826" y="5557905"/>
            <a:ext cx="2022081"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長町商店街エリアのイベントや施設等を紹介するアプリ</a:t>
            </a:r>
            <a:endParaRPr lang="en-US" altLang="ja-JP" sz="700" dirty="0">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C9177166-A011-5DC3-ADEF-3E61C71CA2A1}"/>
              </a:ext>
            </a:extLst>
          </p:cNvPr>
          <p:cNvSpPr txBox="1"/>
          <p:nvPr/>
        </p:nvSpPr>
        <p:spPr>
          <a:xfrm>
            <a:off x="711200" y="2284006"/>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１－①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FEF0A9FD-01E5-6CA5-4633-DD753E4DB1FA}"/>
              </a:ext>
            </a:extLst>
          </p:cNvPr>
          <p:cNvSpPr txBox="1"/>
          <p:nvPr/>
        </p:nvSpPr>
        <p:spPr>
          <a:xfrm>
            <a:off x="711200" y="4042298"/>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１－②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96826EAE-F259-4ED0-5C42-AB07287D9EA3}"/>
              </a:ext>
            </a:extLst>
          </p:cNvPr>
          <p:cNvSpPr txBox="1"/>
          <p:nvPr/>
        </p:nvSpPr>
        <p:spPr>
          <a:xfrm>
            <a:off x="711200" y="5497106"/>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１－③</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250B7EC0-1ECE-639A-7EFE-5204812C8637}"/>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１２</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90908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36ED1-8978-5CB5-06D5-9EE8AFBFEC49}"/>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265C046-6859-B325-4F55-9E2FF2103419}"/>
              </a:ext>
            </a:extLst>
          </p:cNvPr>
          <p:cNvSpPr txBox="1"/>
          <p:nvPr/>
        </p:nvSpPr>
        <p:spPr>
          <a:xfrm>
            <a:off x="774700" y="2578187"/>
            <a:ext cx="7788154"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既存店舗の事業継承支援や空き店舗利活用の可能性を探るため、商店街店舗等の現況調査やヒアリングを行う。</a:t>
            </a:r>
            <a:endParaRPr lang="en-US" altLang="ja-JP" sz="14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93C52009-B55A-4609-2916-92B63D0C0AA0}"/>
              </a:ext>
            </a:extLst>
          </p:cNvPr>
          <p:cNvSpPr txBox="1"/>
          <p:nvPr/>
        </p:nvSpPr>
        <p:spPr>
          <a:xfrm>
            <a:off x="1454831" y="2255940"/>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商店街店舗等の調査</a:t>
            </a:r>
          </a:p>
        </p:txBody>
      </p:sp>
      <p:sp>
        <p:nvSpPr>
          <p:cNvPr id="16" name="テキスト ボックス 15">
            <a:extLst>
              <a:ext uri="{FF2B5EF4-FFF2-40B4-BE49-F238E27FC236}">
                <a16:creationId xmlns:a16="http://schemas.microsoft.com/office/drawing/2014/main" id="{9AA4B1AD-C363-0EAB-DEEF-CFE33D5F2BBD}"/>
              </a:ext>
            </a:extLst>
          </p:cNvPr>
          <p:cNvSpPr txBox="1"/>
          <p:nvPr/>
        </p:nvSpPr>
        <p:spPr>
          <a:xfrm>
            <a:off x="1427797" y="4181757"/>
            <a:ext cx="8811054"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チャレンジショップの設置</a:t>
            </a:r>
          </a:p>
        </p:txBody>
      </p:sp>
      <p:sp>
        <p:nvSpPr>
          <p:cNvPr id="19" name="テキスト ボックス 18">
            <a:extLst>
              <a:ext uri="{FF2B5EF4-FFF2-40B4-BE49-F238E27FC236}">
                <a16:creationId xmlns:a16="http://schemas.microsoft.com/office/drawing/2014/main" id="{5A68E119-EC20-92B6-6647-15EE10551DD8}"/>
              </a:ext>
            </a:extLst>
          </p:cNvPr>
          <p:cNvSpPr txBox="1"/>
          <p:nvPr/>
        </p:nvSpPr>
        <p:spPr>
          <a:xfrm>
            <a:off x="1454831" y="5568138"/>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開業に向けた伴走支援</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C32E5138-CCFB-D3F7-16CE-45C164293800}"/>
              </a:ext>
            </a:extLst>
          </p:cNvPr>
          <p:cNvSpPr txBox="1"/>
          <p:nvPr/>
        </p:nvSpPr>
        <p:spPr>
          <a:xfrm>
            <a:off x="774700" y="4520311"/>
            <a:ext cx="8049376" cy="954107"/>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気軽にお試し出店ができるチャレンジショップの仕組みづくりを行い、周知・広報する。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チャレンジショップを設置し、参加者の運営をサポートする。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チャレンジショップ参加者へのヒアリング等を行い、新規出店に向けたニーズや課題等を把握し、</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効果的な開業支援のあり方を検討する。</a:t>
            </a:r>
            <a:endParaRPr lang="en-US" altLang="ja-JP" sz="1400" dirty="0">
              <a:latin typeface="BIZ UDPゴシック" panose="020B0400000000000000" pitchFamily="50" charset="-128"/>
              <a:ea typeface="BIZ UDPゴシック" panose="020B0400000000000000" pitchFamily="50" charset="-128"/>
            </a:endParaRPr>
          </a:p>
        </p:txBody>
      </p:sp>
      <p:sp>
        <p:nvSpPr>
          <p:cNvPr id="56" name="テキスト ボックス 55">
            <a:extLst>
              <a:ext uri="{FF2B5EF4-FFF2-40B4-BE49-F238E27FC236}">
                <a16:creationId xmlns:a16="http://schemas.microsoft.com/office/drawing/2014/main" id="{8D36AB96-E9E0-BF4D-B726-D195106CE523}"/>
              </a:ext>
            </a:extLst>
          </p:cNvPr>
          <p:cNvSpPr txBox="1"/>
          <p:nvPr/>
        </p:nvSpPr>
        <p:spPr>
          <a:xfrm>
            <a:off x="774700" y="5934126"/>
            <a:ext cx="10996719"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店舗誘致に向け、開業支援の相談窓口を設ける。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開業支援のメニューを取りまとめ周知するとともに、セミナー等を開催する。</a:t>
            </a:r>
            <a:endParaRPr lang="en-US" altLang="ja-JP" sz="14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C27793DE-D821-5257-6938-0F96196C2568}"/>
              </a:ext>
            </a:extLst>
          </p:cNvPr>
          <p:cNvSpPr txBox="1"/>
          <p:nvPr/>
        </p:nvSpPr>
        <p:spPr>
          <a:xfrm>
            <a:off x="1454831" y="3187767"/>
            <a:ext cx="10568190"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オーナーとのマッチング</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D8798D25-3FD0-715B-9C1E-3312F5EFB48D}"/>
              </a:ext>
            </a:extLst>
          </p:cNvPr>
          <p:cNvSpPr txBox="1"/>
          <p:nvPr/>
        </p:nvSpPr>
        <p:spPr>
          <a:xfrm>
            <a:off x="774700" y="3496144"/>
            <a:ext cx="8148821"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利活用の可能性がある空き店舗について、オーナーと意見交換を行う。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意見交換の結果、利活用の意向が確認できた物件について、新規店舗の誘致を進める。</a:t>
            </a:r>
            <a:endParaRPr lang="en-US" altLang="ja-JP" sz="14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CF5978CD-A9A1-09AC-5961-41FB21148971}"/>
              </a:ext>
            </a:extLst>
          </p:cNvPr>
          <p:cNvSpPr txBox="1"/>
          <p:nvPr/>
        </p:nvSpPr>
        <p:spPr>
          <a:xfrm>
            <a:off x="781133" y="1495894"/>
            <a:ext cx="11182337"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商店街の魅力はやはり店舗の魅力。もともと多い個店を支援するとともにチャレンジショップや開業支援等を進め、</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魅力ある店舗の増加を図る。</a:t>
            </a:r>
          </a:p>
        </p:txBody>
      </p:sp>
      <p:sp>
        <p:nvSpPr>
          <p:cNvPr id="5" name="テキスト ボックス 4">
            <a:extLst>
              <a:ext uri="{FF2B5EF4-FFF2-40B4-BE49-F238E27FC236}">
                <a16:creationId xmlns:a16="http://schemas.microsoft.com/office/drawing/2014/main" id="{58D37B47-8083-FE5A-62C4-66CC6337DCE4}"/>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E7AA89E2-2C95-4514-74AA-F38C56E592BA}"/>
              </a:ext>
            </a:extLst>
          </p:cNvPr>
          <p:cNvSpPr txBox="1"/>
          <p:nvPr/>
        </p:nvSpPr>
        <p:spPr>
          <a:xfrm>
            <a:off x="754676" y="1111859"/>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a:latin typeface="BIZ UDPゴシック" panose="020B0400000000000000" pitchFamily="50" charset="-128"/>
                <a:ea typeface="BIZ UDPゴシック" panose="020B0400000000000000" pitchFamily="50" charset="-128"/>
              </a:rPr>
              <a:t>　開業</a:t>
            </a:r>
            <a:r>
              <a:rPr kumimoji="1" lang="ja-JP" altLang="en-US" sz="1600" b="1" dirty="0">
                <a:latin typeface="BIZ UDPゴシック" panose="020B0400000000000000" pitchFamily="50" charset="-128"/>
                <a:ea typeface="BIZ UDPゴシック" panose="020B0400000000000000" pitchFamily="50" charset="-128"/>
              </a:rPr>
              <a:t>支援等の強化</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2C308D10-5CA9-5C4E-4FF5-077DDE90E81F}"/>
              </a:ext>
            </a:extLst>
          </p:cNvPr>
          <p:cNvSpPr txBox="1"/>
          <p:nvPr/>
        </p:nvSpPr>
        <p:spPr>
          <a:xfrm>
            <a:off x="322580" y="1077410"/>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２</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 name="Rectangle 2">
            <a:extLst>
              <a:ext uri="{FF2B5EF4-FFF2-40B4-BE49-F238E27FC236}">
                <a16:creationId xmlns:a16="http://schemas.microsoft.com/office/drawing/2014/main" id="{0775C17D-93F9-1087-6CC6-DED6F1145967}"/>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6" name="正方形/長方形 5">
            <a:extLst>
              <a:ext uri="{FF2B5EF4-FFF2-40B4-BE49-F238E27FC236}">
                <a16:creationId xmlns:a16="http://schemas.microsoft.com/office/drawing/2014/main" id="{55E9E249-E435-DEB7-6EF8-3A124CF03CAA}"/>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A13EF2A5-70F9-98D6-5845-4AB2774059C3}"/>
              </a:ext>
            </a:extLst>
          </p:cNvPr>
          <p:cNvSpPr txBox="1"/>
          <p:nvPr/>
        </p:nvSpPr>
        <p:spPr>
          <a:xfrm>
            <a:off x="9219589" y="6083132"/>
            <a:ext cx="2803432"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賑わい創出社会実験「</a:t>
            </a:r>
            <a:r>
              <a:rPr lang="en-US" altLang="ja-JP" sz="700" dirty="0">
                <a:latin typeface="BIZ UDPゴシック" panose="020B0400000000000000" pitchFamily="50" charset="-128"/>
                <a:ea typeface="BIZ UDPゴシック" panose="020B0400000000000000" pitchFamily="50" charset="-128"/>
              </a:rPr>
              <a:t>NAGAMACHI PLACE MAKING CHALLENGE 2025</a:t>
            </a:r>
            <a:r>
              <a:rPr lang="ja-JP" altLang="en-US" sz="700" dirty="0">
                <a:latin typeface="BIZ UDPゴシック" panose="020B0400000000000000" pitchFamily="50" charset="-128"/>
                <a:ea typeface="BIZ UDPゴシック" panose="020B0400000000000000" pitchFamily="50" charset="-128"/>
              </a:rPr>
              <a:t>」におけるモバイルコンテナでの出店</a:t>
            </a:r>
            <a:endParaRPr lang="en-US" altLang="ja-JP" sz="700" dirty="0">
              <a:latin typeface="BIZ UDPゴシック" panose="020B0400000000000000" pitchFamily="50" charset="-128"/>
              <a:ea typeface="BIZ UDPゴシック" panose="020B0400000000000000" pitchFamily="50" charset="-128"/>
            </a:endParaRPr>
          </a:p>
        </p:txBody>
      </p:sp>
      <p:pic>
        <p:nvPicPr>
          <p:cNvPr id="21" name="図 20" descr="建物, 屋外, 人, 民衆 が含まれている画像&#10;&#10;自動的に生成された説明">
            <a:extLst>
              <a:ext uri="{FF2B5EF4-FFF2-40B4-BE49-F238E27FC236}">
                <a16:creationId xmlns:a16="http://schemas.microsoft.com/office/drawing/2014/main" id="{860226EF-2BF1-0EBA-1E81-33707D04BC5B}"/>
              </a:ext>
            </a:extLst>
          </p:cNvPr>
          <p:cNvPicPr>
            <a:picLocks noChangeAspect="1"/>
          </p:cNvPicPr>
          <p:nvPr/>
        </p:nvPicPr>
        <p:blipFill>
          <a:blip r:embed="rId3" cstate="print">
            <a:extLst>
              <a:ext uri="{28A0092B-C50C-407E-A947-70E740481C1C}">
                <a14:useLocalDpi xmlns:a14="http://schemas.microsoft.com/office/drawing/2010/main" val="0"/>
              </a:ext>
            </a:extLst>
          </a:blip>
          <a:srcRect l="13032" r="11587"/>
          <a:stretch/>
        </p:blipFill>
        <p:spPr>
          <a:xfrm>
            <a:off x="9265511" y="4117847"/>
            <a:ext cx="2567819" cy="1916120"/>
          </a:xfrm>
          <a:prstGeom prst="rect">
            <a:avLst/>
          </a:prstGeom>
        </p:spPr>
      </p:pic>
      <p:sp>
        <p:nvSpPr>
          <p:cNvPr id="17" name="テキスト ボックス 16">
            <a:extLst>
              <a:ext uri="{FF2B5EF4-FFF2-40B4-BE49-F238E27FC236}">
                <a16:creationId xmlns:a16="http://schemas.microsoft.com/office/drawing/2014/main" id="{6957D96B-9BA6-0914-27F5-0D227867A666}"/>
              </a:ext>
            </a:extLst>
          </p:cNvPr>
          <p:cNvSpPr txBox="1"/>
          <p:nvPr/>
        </p:nvSpPr>
        <p:spPr>
          <a:xfrm>
            <a:off x="703897" y="2247350"/>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２－①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622BF98B-D978-F46F-FBB1-7893B75C5B64}"/>
              </a:ext>
            </a:extLst>
          </p:cNvPr>
          <p:cNvSpPr txBox="1"/>
          <p:nvPr/>
        </p:nvSpPr>
        <p:spPr>
          <a:xfrm>
            <a:off x="703897" y="3187150"/>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２－②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24F69DA8-B1EB-BCD2-7DC2-8507A91DC132}"/>
              </a:ext>
            </a:extLst>
          </p:cNvPr>
          <p:cNvSpPr txBox="1"/>
          <p:nvPr/>
        </p:nvSpPr>
        <p:spPr>
          <a:xfrm>
            <a:off x="716597" y="4152350"/>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２－③</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EA8A0FF9-DF43-32D1-43A9-9AEFE0FA3B3E}"/>
              </a:ext>
            </a:extLst>
          </p:cNvPr>
          <p:cNvSpPr txBox="1"/>
          <p:nvPr/>
        </p:nvSpPr>
        <p:spPr>
          <a:xfrm>
            <a:off x="703897" y="5562050"/>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２－④</a:t>
            </a:r>
            <a:endParaRPr kumimoji="1" lang="en-US" altLang="ja-JP" sz="1600" b="1" dirty="0">
              <a:latin typeface="BIZ UDPゴシック" panose="020B0400000000000000" pitchFamily="50" charset="-128"/>
              <a:ea typeface="BIZ UDPゴシック" panose="020B0400000000000000" pitchFamily="50" charset="-128"/>
            </a:endParaRPr>
          </a:p>
        </p:txBody>
      </p:sp>
      <p:pic>
        <p:nvPicPr>
          <p:cNvPr id="23" name="図 22" descr="建物, テーブル, 食品, 立つ が含まれている画像&#10;&#10;自動的に生成された説明">
            <a:extLst>
              <a:ext uri="{FF2B5EF4-FFF2-40B4-BE49-F238E27FC236}">
                <a16:creationId xmlns:a16="http://schemas.microsoft.com/office/drawing/2014/main" id="{AE43CE11-290B-3FB6-0A99-282A562CCA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5511" y="2107750"/>
            <a:ext cx="2548818" cy="1911614"/>
          </a:xfrm>
          <a:prstGeom prst="rect">
            <a:avLst/>
          </a:prstGeom>
        </p:spPr>
      </p:pic>
      <p:pic>
        <p:nvPicPr>
          <p:cNvPr id="13" name="図 12" descr="建物, テーブル, 食品, 立つ が含まれている画像&#10;&#10;自動的に生成された説明">
            <a:extLst>
              <a:ext uri="{FF2B5EF4-FFF2-40B4-BE49-F238E27FC236}">
                <a16:creationId xmlns:a16="http://schemas.microsoft.com/office/drawing/2014/main" id="{17B16EC1-5865-F8DA-02F0-80E854FFA4FC}"/>
              </a:ext>
            </a:extLst>
          </p:cNvPr>
          <p:cNvPicPr>
            <a:picLocks noChangeAspect="1"/>
          </p:cNvPicPr>
          <p:nvPr/>
        </p:nvPicPr>
        <p:blipFill>
          <a:blip r:embed="rId5" cstate="print">
            <a:extLst>
              <a:ext uri="{BEBA8EAE-BF5A-486C-A8C5-ECC9F3942E4B}">
                <a14:imgProps xmlns:a14="http://schemas.microsoft.com/office/drawing/2010/main">
                  <a14:imgLayer r:embed="rId6">
                    <a14:imgEffect>
                      <a14:artisticBlur radius="8"/>
                    </a14:imgEffect>
                  </a14:imgLayer>
                </a14:imgProps>
              </a:ext>
              <a:ext uri="{28A0092B-C50C-407E-A947-70E740481C1C}">
                <a14:useLocalDpi xmlns:a14="http://schemas.microsoft.com/office/drawing/2010/main" val="0"/>
              </a:ext>
            </a:extLst>
          </a:blip>
          <a:srcRect l="54105" t="34910" r="41547" b="57710"/>
          <a:stretch/>
        </p:blipFill>
        <p:spPr>
          <a:xfrm>
            <a:off x="10646448" y="2769265"/>
            <a:ext cx="110836" cy="141064"/>
          </a:xfrm>
          <a:prstGeom prst="ellipse">
            <a:avLst/>
          </a:prstGeom>
        </p:spPr>
      </p:pic>
      <p:sp>
        <p:nvSpPr>
          <p:cNvPr id="8" name="テキスト ボックス 7">
            <a:extLst>
              <a:ext uri="{FF2B5EF4-FFF2-40B4-BE49-F238E27FC236}">
                <a16:creationId xmlns:a16="http://schemas.microsoft.com/office/drawing/2014/main" id="{AF6328CA-A3FA-50BA-A1A3-3587EB94E7AB}"/>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１３</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061571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B99E7-9D0B-0821-F4E3-62FDFA834E7E}"/>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ED09088-5E4A-5620-F8BB-EB1048ECBA71}"/>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3" name="Rectangle 2">
            <a:extLst>
              <a:ext uri="{FF2B5EF4-FFF2-40B4-BE49-F238E27FC236}">
                <a16:creationId xmlns:a16="http://schemas.microsoft.com/office/drawing/2014/main" id="{BEF1FF3A-E824-131D-FC70-A62DCE92B690}"/>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14" name="正方形/長方形 13">
            <a:extLst>
              <a:ext uri="{FF2B5EF4-FFF2-40B4-BE49-F238E27FC236}">
                <a16:creationId xmlns:a16="http://schemas.microsoft.com/office/drawing/2014/main" id="{B7CFD3AD-B6D9-B85E-EBD3-E4CA6DACD4E7}"/>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F23B36A-FE0F-5E3E-D920-08E72268965D}"/>
              </a:ext>
            </a:extLst>
          </p:cNvPr>
          <p:cNvSpPr txBox="1"/>
          <p:nvPr/>
        </p:nvSpPr>
        <p:spPr>
          <a:xfrm>
            <a:off x="751239" y="1109867"/>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a:latin typeface="BIZ UDPゴシック" panose="020B0400000000000000" pitchFamily="50" charset="-128"/>
                <a:ea typeface="BIZ UDPゴシック" panose="020B0400000000000000" pitchFamily="50" charset="-128"/>
              </a:rPr>
              <a:t>　多様</a:t>
            </a:r>
            <a:r>
              <a:rPr kumimoji="1" lang="ja-JP" altLang="en-US" sz="1600" b="1" dirty="0">
                <a:latin typeface="BIZ UDPゴシック" panose="020B0400000000000000" pitchFamily="50" charset="-128"/>
                <a:ea typeface="BIZ UDPゴシック" panose="020B0400000000000000" pitchFamily="50" charset="-128"/>
              </a:rPr>
              <a:t>な主体の参画</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E8FD3685-C832-5F1A-6AEC-879BC1B7E10E}"/>
              </a:ext>
            </a:extLst>
          </p:cNvPr>
          <p:cNvSpPr txBox="1"/>
          <p:nvPr/>
        </p:nvSpPr>
        <p:spPr>
          <a:xfrm>
            <a:off x="319143" y="1075418"/>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３</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8F849A55-D409-D6E9-47C9-5C356C172A48}"/>
              </a:ext>
            </a:extLst>
          </p:cNvPr>
          <p:cNvSpPr txBox="1"/>
          <p:nvPr/>
        </p:nvSpPr>
        <p:spPr>
          <a:xfrm>
            <a:off x="735614" y="2882755"/>
            <a:ext cx="8811054"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多様な主体のまちづくりへの参画を促すため、社会実験、イベント、ワークショップをはじめとしたまちづくりに関する様々な情報を継続的に発信する。</a:t>
            </a:r>
            <a:endParaRPr lang="en-US" altLang="ja-JP" sz="1400"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BB044C4A-6E23-748D-DE76-CFF0A92E5C1E}"/>
              </a:ext>
            </a:extLst>
          </p:cNvPr>
          <p:cNvSpPr txBox="1"/>
          <p:nvPr/>
        </p:nvSpPr>
        <p:spPr>
          <a:xfrm>
            <a:off x="1377416" y="2510820"/>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まちづくりに関する情報発信の強化</a:t>
            </a:r>
          </a:p>
        </p:txBody>
      </p:sp>
      <p:sp>
        <p:nvSpPr>
          <p:cNvPr id="19" name="テキスト ボックス 18">
            <a:extLst>
              <a:ext uri="{FF2B5EF4-FFF2-40B4-BE49-F238E27FC236}">
                <a16:creationId xmlns:a16="http://schemas.microsoft.com/office/drawing/2014/main" id="{501E39C3-0600-CCD1-EFE1-A2556D0F4917}"/>
              </a:ext>
            </a:extLst>
          </p:cNvPr>
          <p:cNvSpPr txBox="1"/>
          <p:nvPr/>
        </p:nvSpPr>
        <p:spPr>
          <a:xfrm>
            <a:off x="1393868" y="3899264"/>
            <a:ext cx="8811054"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まちづくり関係者等の集いの場の創出</a:t>
            </a:r>
          </a:p>
        </p:txBody>
      </p:sp>
      <p:sp>
        <p:nvSpPr>
          <p:cNvPr id="20" name="テキスト ボックス 19">
            <a:extLst>
              <a:ext uri="{FF2B5EF4-FFF2-40B4-BE49-F238E27FC236}">
                <a16:creationId xmlns:a16="http://schemas.microsoft.com/office/drawing/2014/main" id="{EA0D39D2-5649-093D-4F2D-44A4E1524625}"/>
              </a:ext>
            </a:extLst>
          </p:cNvPr>
          <p:cNvSpPr txBox="1"/>
          <p:nvPr/>
        </p:nvSpPr>
        <p:spPr>
          <a:xfrm>
            <a:off x="1377416" y="5379764"/>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関係団体との連携強化</a:t>
            </a:r>
          </a:p>
        </p:txBody>
      </p:sp>
      <p:sp>
        <p:nvSpPr>
          <p:cNvPr id="26" name="テキスト ボックス 25">
            <a:extLst>
              <a:ext uri="{FF2B5EF4-FFF2-40B4-BE49-F238E27FC236}">
                <a16:creationId xmlns:a16="http://schemas.microsoft.com/office/drawing/2014/main" id="{9B1E434F-9E03-984B-650F-72F3A59C6C92}"/>
              </a:ext>
            </a:extLst>
          </p:cNvPr>
          <p:cNvSpPr txBox="1"/>
          <p:nvPr/>
        </p:nvSpPr>
        <p:spPr>
          <a:xfrm>
            <a:off x="731041" y="4180453"/>
            <a:ext cx="7731714" cy="738664"/>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市民やまちづくり関係者が広く集まり、情報交換や意見交換、連携できる場をつくる。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エリアの活性化に関心がある方の活動支援のため、手続きや環境づくり等についてのアドバイ</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スを行う窓口を設ける。</a:t>
            </a:r>
            <a:endParaRPr lang="en-US" altLang="ja-JP" sz="1400" dirty="0">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F90B410B-AAAB-631C-94E8-39C6319BECA9}"/>
              </a:ext>
            </a:extLst>
          </p:cNvPr>
          <p:cNvSpPr txBox="1"/>
          <p:nvPr/>
        </p:nvSpPr>
        <p:spPr>
          <a:xfrm>
            <a:off x="767674" y="5708734"/>
            <a:ext cx="8049375"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周辺施設と相互送客やエリア活性化に関する協定等を締結するなど、ネットワークを構築する。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エリアの持続的発展に向け、学校との連携を強化し、学生のまちづくりへの参画を促す。</a:t>
            </a:r>
            <a:endParaRPr lang="en-US" altLang="ja-JP" sz="1400" dirty="0">
              <a:latin typeface="BIZ UDPゴシック" panose="020B0400000000000000" pitchFamily="50" charset="-128"/>
              <a:ea typeface="BIZ UDPゴシック" panose="020B0400000000000000" pitchFamily="50" charset="-128"/>
            </a:endParaRPr>
          </a:p>
        </p:txBody>
      </p:sp>
      <p:pic>
        <p:nvPicPr>
          <p:cNvPr id="30" name="図 29">
            <a:extLst>
              <a:ext uri="{FF2B5EF4-FFF2-40B4-BE49-F238E27FC236}">
                <a16:creationId xmlns:a16="http://schemas.microsoft.com/office/drawing/2014/main" id="{3C005E79-65B7-DFA7-882C-C4E9B7889E97}"/>
              </a:ext>
            </a:extLst>
          </p:cNvPr>
          <p:cNvPicPr>
            <a:picLocks noChangeAspect="1"/>
          </p:cNvPicPr>
          <p:nvPr/>
        </p:nvPicPr>
        <p:blipFill>
          <a:blip r:embed="rId3"/>
          <a:stretch>
            <a:fillRect/>
          </a:stretch>
        </p:blipFill>
        <p:spPr>
          <a:xfrm>
            <a:off x="10108601" y="1888752"/>
            <a:ext cx="1490064" cy="2091946"/>
          </a:xfrm>
          <a:prstGeom prst="rect">
            <a:avLst/>
          </a:prstGeom>
          <a:ln>
            <a:solidFill>
              <a:schemeClr val="bg1">
                <a:lumMod val="50000"/>
              </a:schemeClr>
            </a:solidFill>
          </a:ln>
        </p:spPr>
      </p:pic>
      <p:sp>
        <p:nvSpPr>
          <p:cNvPr id="32" name="テキスト ボックス 31">
            <a:extLst>
              <a:ext uri="{FF2B5EF4-FFF2-40B4-BE49-F238E27FC236}">
                <a16:creationId xmlns:a16="http://schemas.microsoft.com/office/drawing/2014/main" id="{116158F7-3810-6451-5549-48CEE6DE486C}"/>
              </a:ext>
            </a:extLst>
          </p:cNvPr>
          <p:cNvSpPr txBox="1"/>
          <p:nvPr/>
        </p:nvSpPr>
        <p:spPr>
          <a:xfrm>
            <a:off x="777697" y="1475528"/>
            <a:ext cx="9427226"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長町には自立的に活動を行う市民の姿や潜在的な活動の担い手の存在がある。情報発信や情報交換の</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場づくり、関係団体との連携強化等を通じ、多様な主体が長町でまちづくりに参画できる環境をつくる。</a:t>
            </a:r>
          </a:p>
        </p:txBody>
      </p:sp>
      <p:sp>
        <p:nvSpPr>
          <p:cNvPr id="10" name="テキスト ボックス 9">
            <a:extLst>
              <a:ext uri="{FF2B5EF4-FFF2-40B4-BE49-F238E27FC236}">
                <a16:creationId xmlns:a16="http://schemas.microsoft.com/office/drawing/2014/main" id="{5D4DC5D1-DA6F-8CB5-5BC2-037A7ACFA462}"/>
              </a:ext>
            </a:extLst>
          </p:cNvPr>
          <p:cNvSpPr txBox="1"/>
          <p:nvPr/>
        </p:nvSpPr>
        <p:spPr>
          <a:xfrm>
            <a:off x="9735114" y="4013302"/>
            <a:ext cx="2803432"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太白区が発行する広報紙「</a:t>
            </a:r>
            <a:r>
              <a:rPr lang="en-US" altLang="ja-JP" sz="700" dirty="0">
                <a:latin typeface="BIZ UDPゴシック" panose="020B0400000000000000" pitchFamily="50" charset="-128"/>
                <a:ea typeface="BIZ UDPゴシック" panose="020B0400000000000000" pitchFamily="50" charset="-128"/>
              </a:rPr>
              <a:t>NAGAMACHI TIMES</a:t>
            </a:r>
            <a:r>
              <a:rPr lang="ja-JP" altLang="en-US" sz="700" dirty="0">
                <a:latin typeface="BIZ UDPゴシック" panose="020B0400000000000000" pitchFamily="50" charset="-128"/>
                <a:ea typeface="BIZ UDPゴシック" panose="020B0400000000000000" pitchFamily="50" charset="-128"/>
              </a:rPr>
              <a:t>」</a:t>
            </a:r>
            <a:endParaRPr lang="en-US" altLang="ja-JP" sz="7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FAA31A30-8E0E-1E33-0F7C-2C0C9470A008}"/>
              </a:ext>
            </a:extLst>
          </p:cNvPr>
          <p:cNvSpPr txBox="1"/>
          <p:nvPr/>
        </p:nvSpPr>
        <p:spPr>
          <a:xfrm>
            <a:off x="9583722" y="6413683"/>
            <a:ext cx="1462506"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地域おこし協力隊による活動</a:t>
            </a:r>
            <a:endParaRPr lang="en-US" altLang="ja-JP" sz="7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17D8D4A4-0075-4DA8-8D59-F9A03CEE3BBA}"/>
              </a:ext>
            </a:extLst>
          </p:cNvPr>
          <p:cNvSpPr txBox="1"/>
          <p:nvPr/>
        </p:nvSpPr>
        <p:spPr>
          <a:xfrm>
            <a:off x="644568" y="2488872"/>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３－①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CF7CAD13-31CE-6984-C84D-D50843A8E2B1}"/>
              </a:ext>
            </a:extLst>
          </p:cNvPr>
          <p:cNvSpPr txBox="1"/>
          <p:nvPr/>
        </p:nvSpPr>
        <p:spPr>
          <a:xfrm>
            <a:off x="657268" y="3873172"/>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３－②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DD1F7298-1000-C7A1-838F-69141F5B3825}"/>
              </a:ext>
            </a:extLst>
          </p:cNvPr>
          <p:cNvSpPr txBox="1"/>
          <p:nvPr/>
        </p:nvSpPr>
        <p:spPr>
          <a:xfrm>
            <a:off x="669968" y="5346372"/>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３－③</a:t>
            </a:r>
            <a:endParaRPr kumimoji="1" lang="en-US" altLang="ja-JP" sz="1600" b="1" dirty="0">
              <a:latin typeface="BIZ UDPゴシック" panose="020B0400000000000000" pitchFamily="50" charset="-128"/>
              <a:ea typeface="BIZ UDPゴシック" panose="020B0400000000000000" pitchFamily="50" charset="-128"/>
            </a:endParaRPr>
          </a:p>
        </p:txBody>
      </p:sp>
      <p:pic>
        <p:nvPicPr>
          <p:cNvPr id="25" name="図 24">
            <a:extLst>
              <a:ext uri="{FF2B5EF4-FFF2-40B4-BE49-F238E27FC236}">
                <a16:creationId xmlns:a16="http://schemas.microsoft.com/office/drawing/2014/main" id="{1AD5222D-4CBA-27F0-CF92-5513D5BDFD9E}"/>
              </a:ext>
            </a:extLst>
          </p:cNvPr>
          <p:cNvPicPr>
            <a:picLocks noChangeAspect="1"/>
          </p:cNvPicPr>
          <p:nvPr/>
        </p:nvPicPr>
        <p:blipFill>
          <a:blip r:embed="rId4"/>
          <a:stretch>
            <a:fillRect/>
          </a:stretch>
        </p:blipFill>
        <p:spPr>
          <a:xfrm>
            <a:off x="8462754" y="4711682"/>
            <a:ext cx="1161673" cy="1632964"/>
          </a:xfrm>
          <a:prstGeom prst="rect">
            <a:avLst/>
          </a:prstGeom>
          <a:ln>
            <a:solidFill>
              <a:schemeClr val="bg1">
                <a:lumMod val="50000"/>
              </a:schemeClr>
            </a:solidFill>
          </a:ln>
        </p:spPr>
      </p:pic>
      <p:pic>
        <p:nvPicPr>
          <p:cNvPr id="6" name="図 5">
            <a:extLst>
              <a:ext uri="{FF2B5EF4-FFF2-40B4-BE49-F238E27FC236}">
                <a16:creationId xmlns:a16="http://schemas.microsoft.com/office/drawing/2014/main" id="{E72036D4-BF85-7C93-6545-41D59AC1E958}"/>
              </a:ext>
            </a:extLst>
          </p:cNvPr>
          <p:cNvPicPr>
            <a:picLocks noChangeAspect="1"/>
          </p:cNvPicPr>
          <p:nvPr/>
        </p:nvPicPr>
        <p:blipFill>
          <a:blip r:embed="rId5"/>
          <a:stretch>
            <a:fillRect/>
          </a:stretch>
        </p:blipFill>
        <p:spPr>
          <a:xfrm>
            <a:off x="9720316" y="4713223"/>
            <a:ext cx="1145289" cy="1625817"/>
          </a:xfrm>
          <a:prstGeom prst="rect">
            <a:avLst/>
          </a:prstGeom>
          <a:ln>
            <a:solidFill>
              <a:schemeClr val="bg1">
                <a:lumMod val="50000"/>
              </a:schemeClr>
            </a:solidFill>
          </a:ln>
        </p:spPr>
      </p:pic>
      <p:pic>
        <p:nvPicPr>
          <p:cNvPr id="17" name="図 16">
            <a:extLst>
              <a:ext uri="{FF2B5EF4-FFF2-40B4-BE49-F238E27FC236}">
                <a16:creationId xmlns:a16="http://schemas.microsoft.com/office/drawing/2014/main" id="{CBA2D1B8-E1ED-CE05-50D1-B8C231F97CF0}"/>
              </a:ext>
            </a:extLst>
          </p:cNvPr>
          <p:cNvPicPr>
            <a:picLocks noChangeAspect="1"/>
          </p:cNvPicPr>
          <p:nvPr/>
        </p:nvPicPr>
        <p:blipFill>
          <a:blip r:embed="rId6"/>
          <a:stretch>
            <a:fillRect/>
          </a:stretch>
        </p:blipFill>
        <p:spPr>
          <a:xfrm>
            <a:off x="10942270" y="4710330"/>
            <a:ext cx="1159523" cy="1631602"/>
          </a:xfrm>
          <a:prstGeom prst="rect">
            <a:avLst/>
          </a:prstGeom>
          <a:ln>
            <a:solidFill>
              <a:schemeClr val="bg1">
                <a:lumMod val="50000"/>
              </a:schemeClr>
            </a:solidFill>
          </a:ln>
        </p:spPr>
      </p:pic>
      <p:sp>
        <p:nvSpPr>
          <p:cNvPr id="5" name="テキスト ボックス 4">
            <a:extLst>
              <a:ext uri="{FF2B5EF4-FFF2-40B4-BE49-F238E27FC236}">
                <a16:creationId xmlns:a16="http://schemas.microsoft.com/office/drawing/2014/main" id="{405C8510-481E-4860-59B8-3A46D810848C}"/>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１</a:t>
            </a:r>
            <a:r>
              <a:rPr kumimoji="1" lang="en-US" altLang="ja-JP" sz="1200" dirty="0">
                <a:solidFill>
                  <a:schemeClr val="bg1">
                    <a:lumMod val="50000"/>
                  </a:schemeClr>
                </a:solidFill>
              </a:rPr>
              <a:t>4</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305169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3B9D-88F3-772F-5049-48634F399899}"/>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29C2C67-AF83-26F4-E0DD-8E7968877796}"/>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3860F3AB-01EC-1779-E002-4B7DA38F05B3}"/>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2">
            <a:extLst>
              <a:ext uri="{FF2B5EF4-FFF2-40B4-BE49-F238E27FC236}">
                <a16:creationId xmlns:a16="http://schemas.microsoft.com/office/drawing/2014/main" id="{5C948D41-D338-642F-C4D3-F4DF9A80B0A0}"/>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solidFill>
                  <a:srgbClr val="FF0000"/>
                </a:solidFill>
                <a:latin typeface="BIZ UDPゴシック" panose="020B0400000000000000" pitchFamily="50" charset="-128"/>
                <a:ea typeface="BIZ UDPゴシック" panose="020B0400000000000000" pitchFamily="50" charset="-128"/>
              </a:rPr>
              <a:t>　</a:t>
            </a:r>
            <a:r>
              <a:rPr lang="ja-JP" altLang="en-US" b="1" dirty="0">
                <a:latin typeface="BIZ UDPゴシック" panose="020B0400000000000000" pitchFamily="50" charset="-128"/>
                <a:ea typeface="BIZ UDPゴシック" panose="020B0400000000000000" pitchFamily="50" charset="-128"/>
              </a:rPr>
              <a:t>エリアマネジメントの推進に向けて</a:t>
            </a:r>
          </a:p>
        </p:txBody>
      </p:sp>
      <p:sp>
        <p:nvSpPr>
          <p:cNvPr id="6" name="Rectangle 2">
            <a:extLst>
              <a:ext uri="{FF2B5EF4-FFF2-40B4-BE49-F238E27FC236}">
                <a16:creationId xmlns:a16="http://schemas.microsoft.com/office/drawing/2014/main" id="{DB561AA6-78E3-F52C-9645-56AAF5250827}"/>
              </a:ext>
            </a:extLst>
          </p:cNvPr>
          <p:cNvSpPr>
            <a:spLocks noChangeArrowheads="1"/>
          </p:cNvSpPr>
          <p:nvPr/>
        </p:nvSpPr>
        <p:spPr bwMode="auto">
          <a:xfrm>
            <a:off x="319144" y="1251751"/>
            <a:ext cx="11376148" cy="339645"/>
          </a:xfrm>
          <a:prstGeom prst="rect">
            <a:avLst/>
          </a:prstGeom>
          <a:solidFill>
            <a:schemeClr val="bg1">
              <a:lumMod val="75000"/>
            </a:schemeClr>
          </a:solidFill>
          <a:ln>
            <a:noFill/>
          </a:ln>
          <a:effectLst/>
        </p:spPr>
        <p:txBody>
          <a:bodyPr vert="horz" wrap="square" lIns="91440" tIns="45720" rIns="91440" bIns="46800" numCol="1" anchor="ctr" anchorCtr="0" compatLnSpc="1">
            <a:prstTxWarp prst="textNoShape">
              <a:avLst/>
            </a:prstTxWarp>
            <a:spAutoFit/>
          </a:bodyPr>
          <a:lstStyle/>
          <a:p>
            <a:pPr indent="69850" algn="ctr"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エリアマネジメント推進の検討経過</a:t>
            </a:r>
            <a:endParaRPr lang="en-US" altLang="ja-JP" sz="1600" b="1"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36F6388-2627-4168-B224-FF6E89AC1B43}"/>
              </a:ext>
            </a:extLst>
          </p:cNvPr>
          <p:cNvSpPr txBox="1"/>
          <p:nvPr/>
        </p:nvSpPr>
        <p:spPr>
          <a:xfrm>
            <a:off x="489526" y="1555308"/>
            <a:ext cx="11152829" cy="354969"/>
          </a:xfrm>
          <a:prstGeom prst="rect">
            <a:avLst/>
          </a:prstGeom>
          <a:noFill/>
        </p:spPr>
        <p:txBody>
          <a:bodyPr wrap="square">
            <a:spAutoFit/>
          </a:bodyPr>
          <a:lstStyle/>
          <a:p>
            <a:pPr>
              <a:lnSpc>
                <a:spcPts val="2500"/>
              </a:lnSpc>
              <a:spcBef>
                <a:spcPts val="600"/>
              </a:spcBef>
            </a:pPr>
            <a:r>
              <a:rPr lang="ja-JP" altLang="en-US" sz="1200" dirty="0">
                <a:latin typeface="BIZ UDPゴシック" panose="020B0400000000000000" pitchFamily="50" charset="-128"/>
                <a:ea typeface="BIZ UDPゴシック" panose="020B0400000000000000" pitchFamily="50" charset="-128"/>
              </a:rPr>
              <a:t>エリアの魅力的かつ持続的な街並みづくりのため、地域主導による検討が進められた。</a:t>
            </a:r>
            <a:endParaRPr lang="en-US" altLang="ja-JP" sz="1200" dirty="0">
              <a:latin typeface="BIZ UDPゴシック" panose="020B0400000000000000" pitchFamily="50" charset="-128"/>
              <a:ea typeface="BIZ UDPゴシック" panose="020B0400000000000000" pitchFamily="50" charset="-128"/>
            </a:endParaRPr>
          </a:p>
        </p:txBody>
      </p:sp>
      <p:sp>
        <p:nvSpPr>
          <p:cNvPr id="14" name="フリーフォーム: 図形 13">
            <a:extLst>
              <a:ext uri="{FF2B5EF4-FFF2-40B4-BE49-F238E27FC236}">
                <a16:creationId xmlns:a16="http://schemas.microsoft.com/office/drawing/2014/main" id="{972336FD-6082-D697-3FD1-8A7CDDA0C99F}"/>
              </a:ext>
            </a:extLst>
          </p:cNvPr>
          <p:cNvSpPr/>
          <p:nvPr/>
        </p:nvSpPr>
        <p:spPr>
          <a:xfrm>
            <a:off x="333375" y="1247775"/>
            <a:ext cx="0" cy="5381625"/>
          </a:xfrm>
          <a:custGeom>
            <a:avLst/>
            <a:gdLst>
              <a:gd name="connsiteX0" fmla="*/ 0 w 0"/>
              <a:gd name="connsiteY0" fmla="*/ 0 h 5381625"/>
              <a:gd name="connsiteX1" fmla="*/ 0 w 0"/>
              <a:gd name="connsiteY1" fmla="*/ 5381625 h 5381625"/>
            </a:gdLst>
            <a:ahLst/>
            <a:cxnLst>
              <a:cxn ang="0">
                <a:pos x="connsiteX0" y="connsiteY0"/>
              </a:cxn>
              <a:cxn ang="0">
                <a:pos x="connsiteX1" y="connsiteY1"/>
              </a:cxn>
            </a:cxnLst>
            <a:rect l="l" t="t" r="r" b="b"/>
            <a:pathLst>
              <a:path h="5381625">
                <a:moveTo>
                  <a:pt x="0" y="0"/>
                </a:moveTo>
                <a:lnTo>
                  <a:pt x="0" y="5381625"/>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リーフォーム: 図形 15">
            <a:extLst>
              <a:ext uri="{FF2B5EF4-FFF2-40B4-BE49-F238E27FC236}">
                <a16:creationId xmlns:a16="http://schemas.microsoft.com/office/drawing/2014/main" id="{193AF213-D419-8A71-305F-A60130279009}"/>
              </a:ext>
            </a:extLst>
          </p:cNvPr>
          <p:cNvSpPr/>
          <p:nvPr/>
        </p:nvSpPr>
        <p:spPr>
          <a:xfrm>
            <a:off x="11695292" y="1247775"/>
            <a:ext cx="0" cy="5381625"/>
          </a:xfrm>
          <a:custGeom>
            <a:avLst/>
            <a:gdLst>
              <a:gd name="connsiteX0" fmla="*/ 0 w 0"/>
              <a:gd name="connsiteY0" fmla="*/ 0 h 5381625"/>
              <a:gd name="connsiteX1" fmla="*/ 0 w 0"/>
              <a:gd name="connsiteY1" fmla="*/ 5381625 h 5381625"/>
            </a:gdLst>
            <a:ahLst/>
            <a:cxnLst>
              <a:cxn ang="0">
                <a:pos x="connsiteX0" y="connsiteY0"/>
              </a:cxn>
              <a:cxn ang="0">
                <a:pos x="connsiteX1" y="connsiteY1"/>
              </a:cxn>
            </a:cxnLst>
            <a:rect l="l" t="t" r="r" b="b"/>
            <a:pathLst>
              <a:path h="5381625">
                <a:moveTo>
                  <a:pt x="0" y="0"/>
                </a:moveTo>
                <a:lnTo>
                  <a:pt x="0" y="5381625"/>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B62047CD-473B-6F14-E1BF-07D22BBF4961}"/>
              </a:ext>
            </a:extLst>
          </p:cNvPr>
          <p:cNvCxnSpPr/>
          <p:nvPr/>
        </p:nvCxnSpPr>
        <p:spPr>
          <a:xfrm>
            <a:off x="489526" y="1907137"/>
            <a:ext cx="109896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7D09A695-FB04-1EEC-05E9-6B150220960D}"/>
              </a:ext>
            </a:extLst>
          </p:cNvPr>
          <p:cNvSpPr txBox="1"/>
          <p:nvPr/>
        </p:nvSpPr>
        <p:spPr>
          <a:xfrm>
            <a:off x="560097" y="1980597"/>
            <a:ext cx="7509543" cy="307777"/>
          </a:xfrm>
          <a:prstGeom prst="rect">
            <a:avLst/>
          </a:prstGeom>
          <a:solidFill>
            <a:schemeClr val="bg1">
              <a:lumMod val="8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①ながまちみらいデザイン会議</a:t>
            </a:r>
            <a:endParaRPr lang="en-US" altLang="ja-JP" sz="1400" dirty="0">
              <a:latin typeface="BIZ UDPゴシック" panose="020B0400000000000000" pitchFamily="50" charset="-128"/>
              <a:ea typeface="BIZ UDPゴシック" panose="020B0400000000000000" pitchFamily="50" charset="-128"/>
            </a:endParaRPr>
          </a:p>
        </p:txBody>
      </p:sp>
      <p:sp>
        <p:nvSpPr>
          <p:cNvPr id="25" name="フリーフォーム: 図形 24">
            <a:extLst>
              <a:ext uri="{FF2B5EF4-FFF2-40B4-BE49-F238E27FC236}">
                <a16:creationId xmlns:a16="http://schemas.microsoft.com/office/drawing/2014/main" id="{73172E1D-8AA1-3E4B-7725-17F86E67D283}"/>
              </a:ext>
            </a:extLst>
          </p:cNvPr>
          <p:cNvSpPr/>
          <p:nvPr/>
        </p:nvSpPr>
        <p:spPr>
          <a:xfrm>
            <a:off x="324465" y="6617110"/>
            <a:ext cx="11375922" cy="0"/>
          </a:xfrm>
          <a:custGeom>
            <a:avLst/>
            <a:gdLst>
              <a:gd name="connsiteX0" fmla="*/ 0 w 11375922"/>
              <a:gd name="connsiteY0" fmla="*/ 0 h 0"/>
              <a:gd name="connsiteX1" fmla="*/ 11375922 w 11375922"/>
              <a:gd name="connsiteY1" fmla="*/ 0 h 0"/>
            </a:gdLst>
            <a:ahLst/>
            <a:cxnLst>
              <a:cxn ang="0">
                <a:pos x="connsiteX0" y="connsiteY0"/>
              </a:cxn>
              <a:cxn ang="0">
                <a:pos x="connsiteX1" y="connsiteY1"/>
              </a:cxn>
            </a:cxnLst>
            <a:rect l="l" t="t" r="r" b="b"/>
            <a:pathLst>
              <a:path w="11375922">
                <a:moveTo>
                  <a:pt x="0" y="0"/>
                </a:moveTo>
                <a:lnTo>
                  <a:pt x="11375922" y="0"/>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5F15D975-C825-5E3F-0C5F-02A50E35B2E9}"/>
              </a:ext>
            </a:extLst>
          </p:cNvPr>
          <p:cNvSpPr txBox="1"/>
          <p:nvPr/>
        </p:nvSpPr>
        <p:spPr>
          <a:xfrm>
            <a:off x="549515" y="2339427"/>
            <a:ext cx="7650587" cy="1200329"/>
          </a:xfrm>
          <a:prstGeom prst="rect">
            <a:avLst/>
          </a:prstGeom>
          <a:noFill/>
        </p:spPr>
        <p:txBody>
          <a:bodyPr wrap="square">
            <a:spAutoFit/>
          </a:bodyPr>
          <a:lstStyle/>
          <a:p>
            <a:pPr marL="171450" indent="-171450">
              <a:buFont typeface="Wingdings" panose="05000000000000000000" pitchFamily="2" charset="2"/>
              <a:buChar char="u"/>
            </a:pPr>
            <a:r>
              <a:rPr lang="ja-JP" altLang="en-US" sz="1200" dirty="0">
                <a:latin typeface="BIZ UDPゴシック" panose="020B0400000000000000" pitchFamily="50" charset="-128"/>
                <a:ea typeface="BIZ UDPゴシック" panose="020B0400000000000000" pitchFamily="50" charset="-128"/>
              </a:rPr>
              <a:t>長町では様々な団体が活動を行っているが、長町商店街エリアの活性化のための勉強会組織として、「ながまちみらいデザイン会議」が</a:t>
            </a:r>
            <a:r>
              <a:rPr lang="en-US" altLang="ja-JP" sz="1200" dirty="0">
                <a:latin typeface="BIZ UDPゴシック" panose="020B0400000000000000" pitchFamily="50" charset="-128"/>
                <a:ea typeface="BIZ UDPゴシック" panose="020B0400000000000000" pitchFamily="50" charset="-128"/>
              </a:rPr>
              <a:t>2024</a:t>
            </a:r>
            <a:r>
              <a:rPr lang="ja-JP" altLang="en-US" sz="1200" dirty="0">
                <a:latin typeface="BIZ UDPゴシック" panose="020B0400000000000000" pitchFamily="50" charset="-128"/>
                <a:ea typeface="BIZ UDPゴシック" panose="020B0400000000000000" pitchFamily="50" charset="-128"/>
              </a:rPr>
              <a:t>年６月に発足した。月１回の会議には商店街、地域、まちづくり関係者、地域おこし協力隊、大学関係者等が参加している。</a:t>
            </a:r>
            <a:endParaRPr lang="en-US" altLang="ja-JP" sz="1200"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u"/>
            </a:pPr>
            <a:r>
              <a:rPr lang="ja-JP" altLang="en-US" sz="1200" dirty="0">
                <a:latin typeface="BIZ UDPゴシック" panose="020B0400000000000000" pitchFamily="50" charset="-128"/>
                <a:ea typeface="BIZ UDPゴシック" panose="020B0400000000000000" pitchFamily="50" charset="-128"/>
              </a:rPr>
              <a:t>ながまちみらいデザイン会議での勉強会や、他都市の都市再生推進法人への視察研修等を通じて、長町商店街エリアにも地域の価値を維持・向上させるための地域主体のまちづくり（エリアマネジメント）が必要という共通認識が生まれ、</a:t>
            </a:r>
            <a:r>
              <a:rPr lang="en-US" altLang="ja-JP" sz="1200" dirty="0">
                <a:latin typeface="BIZ UDPゴシック" panose="020B0400000000000000" pitchFamily="50" charset="-128"/>
                <a:ea typeface="BIZ UDPゴシック" panose="020B0400000000000000" pitchFamily="50" charset="-128"/>
              </a:rPr>
              <a:t>2025</a:t>
            </a:r>
            <a:r>
              <a:rPr lang="ja-JP" altLang="en-US" sz="1200" dirty="0">
                <a:latin typeface="BIZ UDPゴシック" panose="020B0400000000000000" pitchFamily="50" charset="-128"/>
                <a:ea typeface="BIZ UDPゴシック" panose="020B0400000000000000" pitchFamily="50" charset="-128"/>
              </a:rPr>
              <a:t>年６月に長町エリアマネジメント推進準備委員会が発足した。</a:t>
            </a:r>
            <a:endParaRPr lang="en-US" altLang="ja-JP" sz="1200" dirty="0">
              <a:latin typeface="BIZ UDPゴシック" panose="020B0400000000000000" pitchFamily="50" charset="-128"/>
              <a:ea typeface="BIZ UDPゴシック" panose="020B0400000000000000" pitchFamily="50" charset="-128"/>
            </a:endParaRPr>
          </a:p>
        </p:txBody>
      </p:sp>
      <p:pic>
        <p:nvPicPr>
          <p:cNvPr id="52" name="図 51">
            <a:extLst>
              <a:ext uri="{FF2B5EF4-FFF2-40B4-BE49-F238E27FC236}">
                <a16:creationId xmlns:a16="http://schemas.microsoft.com/office/drawing/2014/main" id="{44F262FD-B9E5-27BC-9CF9-7DF5F03FE8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1899" y="2030374"/>
            <a:ext cx="1594493" cy="1196085"/>
          </a:xfrm>
          <a:prstGeom prst="rect">
            <a:avLst/>
          </a:prstGeom>
        </p:spPr>
      </p:pic>
      <p:pic>
        <p:nvPicPr>
          <p:cNvPr id="53" name="図 52">
            <a:extLst>
              <a:ext uri="{FF2B5EF4-FFF2-40B4-BE49-F238E27FC236}">
                <a16:creationId xmlns:a16="http://schemas.microsoft.com/office/drawing/2014/main" id="{AD7EC33B-7D80-AA94-744D-F30ABE3D4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9275" y="2028765"/>
            <a:ext cx="1594780" cy="1196085"/>
          </a:xfrm>
          <a:prstGeom prst="rect">
            <a:avLst/>
          </a:prstGeom>
        </p:spPr>
      </p:pic>
      <p:sp>
        <p:nvSpPr>
          <p:cNvPr id="54" name="テキスト ボックス 53">
            <a:extLst>
              <a:ext uri="{FF2B5EF4-FFF2-40B4-BE49-F238E27FC236}">
                <a16:creationId xmlns:a16="http://schemas.microsoft.com/office/drawing/2014/main" id="{C56CF6A0-E5CD-2EF0-6C87-141E5259BF28}"/>
              </a:ext>
            </a:extLst>
          </p:cNvPr>
          <p:cNvSpPr txBox="1"/>
          <p:nvPr/>
        </p:nvSpPr>
        <p:spPr>
          <a:xfrm>
            <a:off x="8402359" y="3192334"/>
            <a:ext cx="1305165" cy="200055"/>
          </a:xfrm>
          <a:prstGeom prst="rect">
            <a:avLst/>
          </a:prstGeom>
          <a:noFill/>
        </p:spPr>
        <p:txBody>
          <a:bodyPr wrap="none" rtlCol="0">
            <a:spAutoFit/>
          </a:bodyPr>
          <a:lstStyle/>
          <a:p>
            <a:r>
              <a:rPr lang="ja-JP" altLang="en-US" sz="700" dirty="0">
                <a:latin typeface="BIZ UDPゴシック" panose="020B0400000000000000" pitchFamily="50" charset="-128"/>
                <a:ea typeface="BIZ UDPゴシック" panose="020B0400000000000000" pitchFamily="50" charset="-128"/>
              </a:rPr>
              <a:t>ながまちみらいデザイン会議</a:t>
            </a:r>
            <a:endParaRPr lang="en-US" altLang="ja-JP" sz="700" dirty="0">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3AB15A3E-1296-CB53-79F1-74FE1FEDC989}"/>
              </a:ext>
            </a:extLst>
          </p:cNvPr>
          <p:cNvSpPr txBox="1"/>
          <p:nvPr/>
        </p:nvSpPr>
        <p:spPr>
          <a:xfrm>
            <a:off x="9846775" y="3200269"/>
            <a:ext cx="1843423" cy="184666"/>
          </a:xfrm>
          <a:prstGeom prst="rect">
            <a:avLst/>
          </a:prstGeom>
          <a:noFill/>
        </p:spPr>
        <p:txBody>
          <a:bodyPr wrap="square" rtlCol="0">
            <a:spAutoFit/>
          </a:bodyPr>
          <a:lstStyle/>
          <a:p>
            <a:r>
              <a:rPr lang="ja-JP" altLang="en-US" sz="600" dirty="0">
                <a:latin typeface="BIZ UDPゴシック" panose="020B0400000000000000" pitchFamily="50" charset="-128"/>
                <a:ea typeface="BIZ UDPゴシック" panose="020B0400000000000000" pitchFamily="50" charset="-128"/>
              </a:rPr>
              <a:t>ながまちみらいデザイン会議での他都市視察</a:t>
            </a:r>
            <a:endParaRPr lang="en-US" altLang="ja-JP" sz="600" dirty="0">
              <a:latin typeface="BIZ UDPゴシック" panose="020B0400000000000000" pitchFamily="50" charset="-128"/>
              <a:ea typeface="BIZ UDPゴシック" panose="020B0400000000000000" pitchFamily="50" charset="-128"/>
            </a:endParaRPr>
          </a:p>
        </p:txBody>
      </p:sp>
      <p:cxnSp>
        <p:nvCxnSpPr>
          <p:cNvPr id="56" name="直線コネクタ 55">
            <a:extLst>
              <a:ext uri="{FF2B5EF4-FFF2-40B4-BE49-F238E27FC236}">
                <a16:creationId xmlns:a16="http://schemas.microsoft.com/office/drawing/2014/main" id="{FEBA5609-D3DA-5E7A-ED3B-45BEADECB0E6}"/>
              </a:ext>
            </a:extLst>
          </p:cNvPr>
          <p:cNvCxnSpPr/>
          <p:nvPr/>
        </p:nvCxnSpPr>
        <p:spPr>
          <a:xfrm>
            <a:off x="532430" y="3539756"/>
            <a:ext cx="109896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2285C172-8E74-3D21-9D68-4A3EBE3B918E}"/>
              </a:ext>
            </a:extLst>
          </p:cNvPr>
          <p:cNvSpPr txBox="1"/>
          <p:nvPr/>
        </p:nvSpPr>
        <p:spPr>
          <a:xfrm>
            <a:off x="549515" y="3589421"/>
            <a:ext cx="10919055" cy="307777"/>
          </a:xfrm>
          <a:prstGeom prst="rect">
            <a:avLst/>
          </a:prstGeom>
          <a:solidFill>
            <a:schemeClr val="bg1">
              <a:lumMod val="8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②長町エリアマネジメント推進準備委員会</a:t>
            </a:r>
            <a:endParaRPr lang="en-US" altLang="ja-JP" sz="1400" dirty="0">
              <a:latin typeface="BIZ UDPゴシック" panose="020B0400000000000000" pitchFamily="50" charset="-128"/>
              <a:ea typeface="BIZ UDPゴシック" panose="020B0400000000000000" pitchFamily="50" charset="-128"/>
            </a:endParaRPr>
          </a:p>
        </p:txBody>
      </p:sp>
      <p:sp>
        <p:nvSpPr>
          <p:cNvPr id="58" name="テキスト ボックス 57">
            <a:extLst>
              <a:ext uri="{FF2B5EF4-FFF2-40B4-BE49-F238E27FC236}">
                <a16:creationId xmlns:a16="http://schemas.microsoft.com/office/drawing/2014/main" id="{E747097B-0369-3729-09B8-D0D1DA8C509D}"/>
              </a:ext>
            </a:extLst>
          </p:cNvPr>
          <p:cNvSpPr txBox="1"/>
          <p:nvPr/>
        </p:nvSpPr>
        <p:spPr>
          <a:xfrm>
            <a:off x="538933" y="3922496"/>
            <a:ext cx="9763907" cy="461665"/>
          </a:xfrm>
          <a:prstGeom prst="rect">
            <a:avLst/>
          </a:prstGeom>
          <a:noFill/>
        </p:spPr>
        <p:txBody>
          <a:bodyPr wrap="square">
            <a:spAutoFit/>
          </a:bodyPr>
          <a:lstStyle/>
          <a:p>
            <a:r>
              <a:rPr lang="ja-JP" altLang="en-US" sz="1200" dirty="0">
                <a:latin typeface="BIZ UDPゴシック" panose="020B0400000000000000" pitchFamily="50" charset="-128"/>
                <a:ea typeface="BIZ UDPゴシック" panose="020B0400000000000000" pitchFamily="50" charset="-128"/>
              </a:rPr>
              <a:t>長町地区においてエリアマネジメント活動を展開していくために必要な事柄を整理し、エリアマネジメントを推進する組織を設立することを目的に、</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事業計画や運営の検討のため、月１回程度会議を実施している。</a:t>
            </a:r>
            <a:endParaRPr lang="en-US" altLang="ja-JP" sz="1200" dirty="0">
              <a:latin typeface="BIZ UDPゴシック" panose="020B0400000000000000" pitchFamily="50" charset="-128"/>
              <a:ea typeface="BIZ UDPゴシック" panose="020B0400000000000000" pitchFamily="50" charset="-128"/>
            </a:endParaRPr>
          </a:p>
        </p:txBody>
      </p:sp>
      <p:sp>
        <p:nvSpPr>
          <p:cNvPr id="59" name="正方形/長方形 58">
            <a:extLst>
              <a:ext uri="{FF2B5EF4-FFF2-40B4-BE49-F238E27FC236}">
                <a16:creationId xmlns:a16="http://schemas.microsoft.com/office/drawing/2014/main" id="{CE528123-9121-D99E-FD7E-C50676C67DF6}"/>
              </a:ext>
            </a:extLst>
          </p:cNvPr>
          <p:cNvSpPr/>
          <p:nvPr/>
        </p:nvSpPr>
        <p:spPr>
          <a:xfrm>
            <a:off x="4053502" y="4570346"/>
            <a:ext cx="6876480" cy="307777"/>
          </a:xfrm>
          <a:prstGeom prst="rect">
            <a:avLst/>
          </a:prstGeom>
          <a:ln>
            <a:noFill/>
          </a:ln>
        </p:spPr>
        <p:txBody>
          <a:bodyPr wrap="square">
            <a:spAutoFit/>
          </a:bodyPr>
          <a:lstStyle/>
          <a:p>
            <a:pPr>
              <a:spcBef>
                <a:spcPct val="0"/>
              </a:spcBef>
            </a:pPr>
            <a:r>
              <a:rPr lang="ja-JP" altLang="en-US" sz="1400" b="1" dirty="0">
                <a:latin typeface="BIZ UDPゴシック" panose="020B0400000000000000" pitchFamily="50" charset="-128"/>
                <a:ea typeface="BIZ UDPゴシック" panose="020B0400000000000000" pitchFamily="50" charset="-128"/>
              </a:rPr>
              <a:t>住む人の住・生活環境の快適化　ー住み続ける持続性のあるまちを目指してー</a:t>
            </a:r>
            <a:endParaRPr lang="en-US" altLang="ja-JP" sz="1400" b="1" dirty="0">
              <a:latin typeface="BIZ UDPゴシック" panose="020B0400000000000000" pitchFamily="50" charset="-128"/>
              <a:ea typeface="BIZ UDPゴシック" panose="020B0400000000000000" pitchFamily="50" charset="-128"/>
            </a:endParaRPr>
          </a:p>
        </p:txBody>
      </p:sp>
      <p:sp>
        <p:nvSpPr>
          <p:cNvPr id="60" name="角丸四角形 8">
            <a:extLst>
              <a:ext uri="{FF2B5EF4-FFF2-40B4-BE49-F238E27FC236}">
                <a16:creationId xmlns:a16="http://schemas.microsoft.com/office/drawing/2014/main" id="{6E21866F-1B3D-BE28-890B-FF7D180A85C9}"/>
              </a:ext>
            </a:extLst>
          </p:cNvPr>
          <p:cNvSpPr/>
          <p:nvPr/>
        </p:nvSpPr>
        <p:spPr>
          <a:xfrm>
            <a:off x="1671971" y="4545583"/>
            <a:ext cx="2314222" cy="3219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エリアマネジメント団体の役割</a:t>
            </a:r>
          </a:p>
        </p:txBody>
      </p:sp>
      <p:cxnSp>
        <p:nvCxnSpPr>
          <p:cNvPr id="61" name="直線コネクタ 60">
            <a:extLst>
              <a:ext uri="{FF2B5EF4-FFF2-40B4-BE49-F238E27FC236}">
                <a16:creationId xmlns:a16="http://schemas.microsoft.com/office/drawing/2014/main" id="{8E31DFC8-31B3-3160-5580-B70F796545E6}"/>
              </a:ext>
            </a:extLst>
          </p:cNvPr>
          <p:cNvCxnSpPr>
            <a:cxnSpLocks/>
          </p:cNvCxnSpPr>
          <p:nvPr/>
        </p:nvCxnSpPr>
        <p:spPr>
          <a:xfrm>
            <a:off x="4053502" y="4845730"/>
            <a:ext cx="6249338" cy="0"/>
          </a:xfrm>
          <a:prstGeom prst="line">
            <a:avLst/>
          </a:prstGeom>
          <a:ln w="12700">
            <a:solidFill>
              <a:schemeClr val="tx1"/>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65" name="テキスト ボックス 64">
            <a:extLst>
              <a:ext uri="{FF2B5EF4-FFF2-40B4-BE49-F238E27FC236}">
                <a16:creationId xmlns:a16="http://schemas.microsoft.com/office/drawing/2014/main" id="{4B9D41CC-A530-0EED-6759-226AC2005F23}"/>
              </a:ext>
            </a:extLst>
          </p:cNvPr>
          <p:cNvSpPr txBox="1"/>
          <p:nvPr/>
        </p:nvSpPr>
        <p:spPr>
          <a:xfrm>
            <a:off x="672616" y="4920146"/>
            <a:ext cx="985184" cy="307777"/>
          </a:xfrm>
          <a:prstGeom prst="rect">
            <a:avLst/>
          </a:prstGeom>
          <a:noFill/>
        </p:spPr>
        <p:txBody>
          <a:bodyPr vert="horz" wrap="squar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目的</a:t>
            </a:r>
            <a:r>
              <a:rPr lang="en-US" altLang="ja-JP" sz="1400" dirty="0">
                <a:latin typeface="BIZ UDPゴシック" panose="020B0400000000000000" pitchFamily="50" charset="-128"/>
                <a:ea typeface="BIZ UDPゴシック" panose="020B0400000000000000" pitchFamily="50" charset="-128"/>
              </a:rPr>
              <a:t>】</a:t>
            </a:r>
          </a:p>
        </p:txBody>
      </p:sp>
      <p:sp>
        <p:nvSpPr>
          <p:cNvPr id="66" name="テキスト ボックス 65">
            <a:extLst>
              <a:ext uri="{FF2B5EF4-FFF2-40B4-BE49-F238E27FC236}">
                <a16:creationId xmlns:a16="http://schemas.microsoft.com/office/drawing/2014/main" id="{E6A63AFF-76BE-AAA4-0FB6-B05A6AF92C29}"/>
              </a:ext>
            </a:extLst>
          </p:cNvPr>
          <p:cNvSpPr txBox="1"/>
          <p:nvPr/>
        </p:nvSpPr>
        <p:spPr>
          <a:xfrm>
            <a:off x="783894" y="5214133"/>
            <a:ext cx="3324393" cy="276999"/>
          </a:xfrm>
          <a:prstGeom prst="rect">
            <a:avLst/>
          </a:prstGeom>
          <a:noFill/>
        </p:spPr>
        <p:txBody>
          <a:bodyPr wrap="square">
            <a:spAutoFit/>
          </a:bodyPr>
          <a:lstStyle/>
          <a:p>
            <a:r>
              <a:rPr lang="ja-JP" altLang="en-US" sz="1200" u="sng" dirty="0">
                <a:latin typeface="BIZ UDPゴシック" panose="020B0400000000000000" pitchFamily="50" charset="-128"/>
                <a:ea typeface="BIZ UDPゴシック" panose="020B0400000000000000" pitchFamily="50" charset="-128"/>
              </a:rPr>
              <a:t>長町を将来（３０年後）も元気なまちにすること</a:t>
            </a:r>
            <a:endParaRPr lang="en-US" altLang="ja-JP" sz="1200" u="sng" dirty="0">
              <a:latin typeface="BIZ UDPゴシック" panose="020B0400000000000000" pitchFamily="50" charset="-128"/>
              <a:ea typeface="BIZ UDPゴシック" panose="020B0400000000000000" pitchFamily="50" charset="-128"/>
            </a:endParaRPr>
          </a:p>
        </p:txBody>
      </p:sp>
      <p:sp>
        <p:nvSpPr>
          <p:cNvPr id="67" name="テキスト ボックス 66">
            <a:extLst>
              <a:ext uri="{FF2B5EF4-FFF2-40B4-BE49-F238E27FC236}">
                <a16:creationId xmlns:a16="http://schemas.microsoft.com/office/drawing/2014/main" id="{EC9EB693-AA59-63B2-9B5D-AE9881C33662}"/>
              </a:ext>
            </a:extLst>
          </p:cNvPr>
          <p:cNvSpPr txBox="1"/>
          <p:nvPr/>
        </p:nvSpPr>
        <p:spPr>
          <a:xfrm>
            <a:off x="872384" y="5579243"/>
            <a:ext cx="3324393" cy="830997"/>
          </a:xfrm>
          <a:prstGeom prst="rect">
            <a:avLst/>
          </a:prstGeom>
          <a:noFill/>
        </p:spPr>
        <p:txBody>
          <a:bodyPr wrap="square">
            <a:spAutoFit/>
          </a:bodyPr>
          <a:lstStyle/>
          <a:p>
            <a:pPr marL="228600" indent="-228600">
              <a:buFont typeface="+mj-ea"/>
              <a:buAutoNum type="circleNumDbPlain"/>
            </a:pPr>
            <a:r>
              <a:rPr lang="ja-JP" altLang="en-US" sz="1200" dirty="0">
                <a:latin typeface="BIZ UDPゴシック" panose="020B0400000000000000" pitchFamily="50" charset="-128"/>
                <a:ea typeface="BIZ UDPゴシック" panose="020B0400000000000000" pitchFamily="50" charset="-128"/>
              </a:rPr>
              <a:t>地域資源（公共・民間空間含む）を活用した地域交流機会の創出</a:t>
            </a:r>
            <a:endParaRPr lang="en-US" altLang="ja-JP" sz="1200" dirty="0">
              <a:latin typeface="BIZ UDPゴシック" panose="020B0400000000000000" pitchFamily="50" charset="-128"/>
              <a:ea typeface="BIZ UDPゴシック" panose="020B0400000000000000" pitchFamily="50" charset="-128"/>
            </a:endParaRPr>
          </a:p>
          <a:p>
            <a:pPr marL="228600" indent="-228600">
              <a:buFont typeface="+mj-ea"/>
              <a:buAutoNum type="circleNumDbPlain"/>
            </a:pPr>
            <a:r>
              <a:rPr lang="ja-JP" altLang="en-US" sz="1200" dirty="0">
                <a:latin typeface="BIZ UDPゴシック" panose="020B0400000000000000" pitchFamily="50" charset="-128"/>
                <a:ea typeface="BIZ UDPゴシック" panose="020B0400000000000000" pitchFamily="50" charset="-128"/>
              </a:rPr>
              <a:t>長町商店街を中心とした地域経済の活性化</a:t>
            </a:r>
            <a:endParaRPr lang="en-US" altLang="ja-JP" sz="1200" dirty="0">
              <a:latin typeface="BIZ UDPゴシック" panose="020B0400000000000000" pitchFamily="50" charset="-128"/>
              <a:ea typeface="BIZ UDPゴシック" panose="020B0400000000000000" pitchFamily="50" charset="-128"/>
            </a:endParaRPr>
          </a:p>
          <a:p>
            <a:pPr marL="228600" indent="-228600">
              <a:buFont typeface="+mj-ea"/>
              <a:buAutoNum type="circleNumDbPlain"/>
            </a:pPr>
            <a:r>
              <a:rPr lang="ja-JP" altLang="en-US" sz="1200" dirty="0">
                <a:latin typeface="BIZ UDPゴシック" panose="020B0400000000000000" pitchFamily="50" charset="-128"/>
                <a:ea typeface="BIZ UDPゴシック" panose="020B0400000000000000" pitchFamily="50" charset="-128"/>
              </a:rPr>
              <a:t>地域情報の集約と発信</a:t>
            </a:r>
            <a:endParaRPr lang="en-US" altLang="ja-JP" sz="1200" dirty="0">
              <a:latin typeface="BIZ UDPゴシック" panose="020B0400000000000000" pitchFamily="50" charset="-128"/>
              <a:ea typeface="BIZ UDPゴシック" panose="020B0400000000000000" pitchFamily="50" charset="-128"/>
            </a:endParaRPr>
          </a:p>
        </p:txBody>
      </p:sp>
      <p:sp>
        <p:nvSpPr>
          <p:cNvPr id="68" name="テキスト ボックス 67">
            <a:extLst>
              <a:ext uri="{FF2B5EF4-FFF2-40B4-BE49-F238E27FC236}">
                <a16:creationId xmlns:a16="http://schemas.microsoft.com/office/drawing/2014/main" id="{2AF104F4-33B7-AFA9-1566-EA0CCA3F1C2B}"/>
              </a:ext>
            </a:extLst>
          </p:cNvPr>
          <p:cNvSpPr txBox="1"/>
          <p:nvPr/>
        </p:nvSpPr>
        <p:spPr>
          <a:xfrm>
            <a:off x="4409341" y="4920146"/>
            <a:ext cx="1181363" cy="307777"/>
          </a:xfrm>
          <a:prstGeom prst="rect">
            <a:avLst/>
          </a:prstGeom>
          <a:noFill/>
        </p:spPr>
        <p:txBody>
          <a:bodyPr vert="horz" wrap="squar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事業（案）</a:t>
            </a:r>
            <a:r>
              <a:rPr lang="en-US" altLang="ja-JP" sz="1400" dirty="0">
                <a:latin typeface="BIZ UDPゴシック" panose="020B0400000000000000" pitchFamily="50" charset="-128"/>
                <a:ea typeface="BIZ UDPゴシック" panose="020B0400000000000000" pitchFamily="50" charset="-128"/>
              </a:rPr>
              <a:t>】</a:t>
            </a:r>
          </a:p>
        </p:txBody>
      </p:sp>
      <p:sp>
        <p:nvSpPr>
          <p:cNvPr id="69" name="テキスト ボックス 68">
            <a:extLst>
              <a:ext uri="{FF2B5EF4-FFF2-40B4-BE49-F238E27FC236}">
                <a16:creationId xmlns:a16="http://schemas.microsoft.com/office/drawing/2014/main" id="{62B9576C-D548-851A-FAED-A1AB33DF10F0}"/>
              </a:ext>
            </a:extLst>
          </p:cNvPr>
          <p:cNvSpPr txBox="1"/>
          <p:nvPr/>
        </p:nvSpPr>
        <p:spPr>
          <a:xfrm>
            <a:off x="4624633" y="5277086"/>
            <a:ext cx="6972420" cy="1200329"/>
          </a:xfrm>
          <a:prstGeom prst="rect">
            <a:avLst/>
          </a:prstGeom>
          <a:noFill/>
        </p:spPr>
        <p:txBody>
          <a:bodyPr wrap="square">
            <a:spAutoFit/>
          </a:bodyPr>
          <a:lstStyle/>
          <a:p>
            <a:r>
              <a:rPr lang="en-US" altLang="ja-JP" sz="1200" dirty="0">
                <a:latin typeface="BIZ UDPゴシック" panose="020B0400000000000000" pitchFamily="50" charset="-128"/>
                <a:ea typeface="BIZ UDPゴシック" panose="020B0400000000000000" pitchFamily="50" charset="-128"/>
              </a:rPr>
              <a:t>Ⅰ</a:t>
            </a:r>
            <a:r>
              <a:rPr lang="ja-JP" altLang="en-US" sz="1200" dirty="0">
                <a:latin typeface="BIZ UDPゴシック" panose="020B0400000000000000" pitchFamily="50" charset="-128"/>
                <a:ea typeface="BIZ UDPゴシック" panose="020B0400000000000000" pitchFamily="50" charset="-128"/>
              </a:rPr>
              <a:t>　公共空間管理運営事業</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：自主企画運営、利用申請代行、レンタル事業、企画サポート等</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Ⅱ</a:t>
            </a:r>
            <a:r>
              <a:rPr lang="ja-JP" altLang="en-US" sz="1200" dirty="0">
                <a:latin typeface="BIZ UDPゴシック" panose="020B0400000000000000" pitchFamily="50" charset="-128"/>
                <a:ea typeface="BIZ UDPゴシック" panose="020B0400000000000000" pitchFamily="50" charset="-128"/>
              </a:rPr>
              <a:t>　空き店舗利活用事業</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：レンタルスペース事業、テナント転賃等</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Ⅲ</a:t>
            </a:r>
            <a:r>
              <a:rPr lang="ja-JP" altLang="en-US" sz="1200" dirty="0">
                <a:latin typeface="BIZ UDPゴシック" panose="020B0400000000000000" pitchFamily="50" charset="-128"/>
                <a:ea typeface="BIZ UDPゴシック" panose="020B0400000000000000" pitchFamily="50" charset="-128"/>
              </a:rPr>
              <a:t>　不動産賃貸事業</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：駐車場管理運営、不動産賃貸事業等</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Ⅳ</a:t>
            </a:r>
            <a:r>
              <a:rPr lang="ja-JP" altLang="en-US" sz="1200" dirty="0">
                <a:latin typeface="BIZ UDPゴシック" panose="020B0400000000000000" pitchFamily="50" charset="-128"/>
                <a:ea typeface="BIZ UDPゴシック" panose="020B0400000000000000" pitchFamily="50" charset="-128"/>
              </a:rPr>
              <a:t>　広告事業</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：フラッグ広告、デジタルサイネージ等</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Ⅴ</a:t>
            </a:r>
            <a:r>
              <a:rPr lang="ja-JP" altLang="en-US" sz="1200" dirty="0">
                <a:latin typeface="BIZ UDPゴシック" panose="020B0400000000000000" pitchFamily="50" charset="-128"/>
                <a:ea typeface="BIZ UDPゴシック" panose="020B0400000000000000" pitchFamily="50" charset="-128"/>
              </a:rPr>
              <a:t>　まちづくり情報発信事業</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：アプリ、ミニコミ誌発行等</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Ⅵ</a:t>
            </a:r>
            <a:r>
              <a:rPr lang="ja-JP" altLang="en-US" sz="1200" dirty="0">
                <a:latin typeface="BIZ UDPゴシック" panose="020B0400000000000000" pitchFamily="50" charset="-128"/>
                <a:ea typeface="BIZ UDPゴシック" panose="020B0400000000000000" pitchFamily="50" charset="-128"/>
              </a:rPr>
              <a:t>　その他</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：受託事業等</a:t>
            </a:r>
            <a:endParaRPr lang="en-US" altLang="ja-JP" sz="1200" dirty="0">
              <a:latin typeface="BIZ UDPゴシック" panose="020B0400000000000000" pitchFamily="50" charset="-128"/>
              <a:ea typeface="BIZ UDPゴシック" panose="020B0400000000000000" pitchFamily="50" charset="-128"/>
            </a:endParaRPr>
          </a:p>
        </p:txBody>
      </p:sp>
      <p:sp>
        <p:nvSpPr>
          <p:cNvPr id="70" name="四角形: 角を丸くする 69">
            <a:extLst>
              <a:ext uri="{FF2B5EF4-FFF2-40B4-BE49-F238E27FC236}">
                <a16:creationId xmlns:a16="http://schemas.microsoft.com/office/drawing/2014/main" id="{78208606-80A9-26E0-EF56-C6A2D636EDA3}"/>
              </a:ext>
            </a:extLst>
          </p:cNvPr>
          <p:cNvSpPr/>
          <p:nvPr/>
        </p:nvSpPr>
        <p:spPr>
          <a:xfrm>
            <a:off x="698965" y="4403810"/>
            <a:ext cx="10682933" cy="2122768"/>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CDAC1476-A61F-E2C0-9709-D9A711F11328}"/>
              </a:ext>
            </a:extLst>
          </p:cNvPr>
          <p:cNvSpPr txBox="1"/>
          <p:nvPr/>
        </p:nvSpPr>
        <p:spPr>
          <a:xfrm>
            <a:off x="5272432" y="4265311"/>
            <a:ext cx="1535998" cy="276999"/>
          </a:xfrm>
          <a:prstGeom prst="rect">
            <a:avLst/>
          </a:prstGeom>
          <a:solidFill>
            <a:schemeClr val="bg1"/>
          </a:solid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これまでの検討内容</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B9E81F1C-D3CD-4F4C-F5EB-1B41358F4676}"/>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１５</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37443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889A0-958A-291E-9D5F-71291F44C39B}"/>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024A2C2-03A8-2B6C-3EBB-FE0CF642046C}"/>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3" name="Rectangle 2">
            <a:extLst>
              <a:ext uri="{FF2B5EF4-FFF2-40B4-BE49-F238E27FC236}">
                <a16:creationId xmlns:a16="http://schemas.microsoft.com/office/drawing/2014/main" id="{552891DB-A97C-D19D-FCBB-9D0B15BF89DA}"/>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14" name="正方形/長方形 13">
            <a:extLst>
              <a:ext uri="{FF2B5EF4-FFF2-40B4-BE49-F238E27FC236}">
                <a16:creationId xmlns:a16="http://schemas.microsoft.com/office/drawing/2014/main" id="{B80CE349-70F7-92B3-D31D-B1DC99856CA1}"/>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78FEA43-86A9-420A-01AF-27FC0B3DBA27}"/>
              </a:ext>
            </a:extLst>
          </p:cNvPr>
          <p:cNvSpPr txBox="1"/>
          <p:nvPr/>
        </p:nvSpPr>
        <p:spPr>
          <a:xfrm>
            <a:off x="751239" y="1104854"/>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a:latin typeface="BIZ UDPゴシック" panose="020B0400000000000000" pitchFamily="50" charset="-128"/>
                <a:ea typeface="BIZ UDPゴシック" panose="020B0400000000000000" pitchFamily="50" charset="-128"/>
              </a:rPr>
              <a:t>　エリアマネジメント</a:t>
            </a:r>
            <a:r>
              <a:rPr kumimoji="1" lang="ja-JP" altLang="en-US" sz="1600" b="1" dirty="0">
                <a:latin typeface="BIZ UDPゴシック" panose="020B0400000000000000" pitchFamily="50" charset="-128"/>
                <a:ea typeface="BIZ UDPゴシック" panose="020B0400000000000000" pitchFamily="50" charset="-128"/>
              </a:rPr>
              <a:t>の推進</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368CB17B-A325-66B6-718B-9B58BCA0DBB4}"/>
              </a:ext>
            </a:extLst>
          </p:cNvPr>
          <p:cNvSpPr txBox="1"/>
          <p:nvPr/>
        </p:nvSpPr>
        <p:spPr>
          <a:xfrm>
            <a:off x="319143" y="1070405"/>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４</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DC1F5B0F-EE98-B1BF-33FC-9CAF0B8C7EEA}"/>
              </a:ext>
            </a:extLst>
          </p:cNvPr>
          <p:cNvSpPr txBox="1"/>
          <p:nvPr/>
        </p:nvSpPr>
        <p:spPr>
          <a:xfrm>
            <a:off x="834394" y="2477920"/>
            <a:ext cx="8497478" cy="738664"/>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エリアマネジメント団体を設立し、本プランに基づくまちづくりを主体的に実践するとともに、出店希望者やイベント企画者など、長町で何かやってみたい人がやりたいことを実現できるよう、手続きや行政・地権者等との調整等のサポートを行う。</a:t>
            </a:r>
            <a:endParaRPr lang="en-US" altLang="ja-JP" sz="1400"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D2B0E0F3-72F7-BFD0-5FDA-3793E17DA3E8}"/>
              </a:ext>
            </a:extLst>
          </p:cNvPr>
          <p:cNvSpPr txBox="1"/>
          <p:nvPr/>
        </p:nvSpPr>
        <p:spPr>
          <a:xfrm>
            <a:off x="1614882" y="2174824"/>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エリアマネジメント団体の設立</a:t>
            </a:r>
          </a:p>
        </p:txBody>
      </p:sp>
      <p:sp>
        <p:nvSpPr>
          <p:cNvPr id="15" name="テキスト ボックス 14">
            <a:extLst>
              <a:ext uri="{FF2B5EF4-FFF2-40B4-BE49-F238E27FC236}">
                <a16:creationId xmlns:a16="http://schemas.microsoft.com/office/drawing/2014/main" id="{DA876557-3BD3-DEA4-00D1-B467D5C99E85}"/>
              </a:ext>
            </a:extLst>
          </p:cNvPr>
          <p:cNvSpPr txBox="1"/>
          <p:nvPr/>
        </p:nvSpPr>
        <p:spPr>
          <a:xfrm>
            <a:off x="1553269" y="3255547"/>
            <a:ext cx="8811054"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街並み空間での社会実験・イベント</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F134356C-3557-AB46-4060-F4AA06703BFE}"/>
              </a:ext>
            </a:extLst>
          </p:cNvPr>
          <p:cNvSpPr txBox="1"/>
          <p:nvPr/>
        </p:nvSpPr>
        <p:spPr>
          <a:xfrm>
            <a:off x="1500539" y="4601886"/>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街並み空間のリノベーション</a:t>
            </a:r>
          </a:p>
        </p:txBody>
      </p:sp>
      <p:sp>
        <p:nvSpPr>
          <p:cNvPr id="18" name="テキスト ボックス 17">
            <a:extLst>
              <a:ext uri="{FF2B5EF4-FFF2-40B4-BE49-F238E27FC236}">
                <a16:creationId xmlns:a16="http://schemas.microsoft.com/office/drawing/2014/main" id="{B97C5CAC-6775-264E-CE66-70672FCB66D3}"/>
              </a:ext>
            </a:extLst>
          </p:cNvPr>
          <p:cNvSpPr txBox="1"/>
          <p:nvPr/>
        </p:nvSpPr>
        <p:spPr>
          <a:xfrm>
            <a:off x="826704" y="3578394"/>
            <a:ext cx="8328313" cy="954107"/>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エリアの将来的な利活用に向けたニーズや可能性を探るため、道路をはじめとした空間の新たな使い方を実証する社会実験を行う。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新規出店者や学生など、長町で新たに活躍する人材の掘り起こしを行うため、長町駅西口広場やリップルロードでのイベントを開催する。</a:t>
            </a:r>
            <a:endParaRPr lang="en-US" altLang="ja-JP" sz="14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741F00A3-D02E-5135-2532-AD8D224BB0D6}"/>
              </a:ext>
            </a:extLst>
          </p:cNvPr>
          <p:cNvSpPr txBox="1"/>
          <p:nvPr/>
        </p:nvSpPr>
        <p:spPr>
          <a:xfrm>
            <a:off x="867972" y="4914321"/>
            <a:ext cx="8402288" cy="738664"/>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空き店舗のリノベーションや空き地、駐車場の有効活用、屋外広告物の活用等を通じ、まちの賑わいを創出する。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人々が居心地良く、ゆったりと滞在できる空間となるよう、都市公園リノベーションを行う。</a:t>
            </a:r>
            <a:endParaRPr lang="en-US" altLang="ja-JP" sz="1400" dirty="0">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1EFFEE35-0308-03E8-114A-1EE4AE46AFA3}"/>
              </a:ext>
            </a:extLst>
          </p:cNvPr>
          <p:cNvSpPr txBox="1"/>
          <p:nvPr/>
        </p:nvSpPr>
        <p:spPr>
          <a:xfrm>
            <a:off x="1500538" y="5714151"/>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街並みのルールづくり</a:t>
            </a:r>
          </a:p>
        </p:txBody>
      </p:sp>
      <p:sp>
        <p:nvSpPr>
          <p:cNvPr id="24" name="テキスト ボックス 23">
            <a:extLst>
              <a:ext uri="{FF2B5EF4-FFF2-40B4-BE49-F238E27FC236}">
                <a16:creationId xmlns:a16="http://schemas.microsoft.com/office/drawing/2014/main" id="{51C50354-C793-CEF5-0665-820A79E8DC73}"/>
              </a:ext>
            </a:extLst>
          </p:cNvPr>
          <p:cNvSpPr txBox="1"/>
          <p:nvPr/>
        </p:nvSpPr>
        <p:spPr>
          <a:xfrm>
            <a:off x="849342" y="6089919"/>
            <a:ext cx="8549833" cy="523220"/>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人々が歩きたくなる街並みづくりに向けて、住民等の合意の下、店舗や住居等の民地を含めた景観のルールづくりを行う。</a:t>
            </a:r>
            <a:endParaRPr lang="en-US" altLang="ja-JP" sz="1400" dirty="0">
              <a:latin typeface="BIZ UDPゴシック" panose="020B0400000000000000" pitchFamily="50" charset="-128"/>
              <a:ea typeface="BIZ UDPゴシック" panose="020B0400000000000000" pitchFamily="50" charset="-128"/>
            </a:endParaRPr>
          </a:p>
        </p:txBody>
      </p:sp>
      <p:pic>
        <p:nvPicPr>
          <p:cNvPr id="25" name="図 24" descr="歩道を歩いている人たち&#10;&#10;中程度の精度で自動的に生成された説明">
            <a:extLst>
              <a:ext uri="{FF2B5EF4-FFF2-40B4-BE49-F238E27FC236}">
                <a16:creationId xmlns:a16="http://schemas.microsoft.com/office/drawing/2014/main" id="{A6B8AB2A-44CA-B4E0-1D41-CAC6551595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9213" y="1843696"/>
            <a:ext cx="2630571" cy="1963800"/>
          </a:xfrm>
          <a:prstGeom prst="rect">
            <a:avLst/>
          </a:prstGeom>
        </p:spPr>
      </p:pic>
      <p:pic>
        <p:nvPicPr>
          <p:cNvPr id="27" name="図 26" descr="夜の街の様子&#10;&#10;低い精度で自動的に生成された説明">
            <a:extLst>
              <a:ext uri="{FF2B5EF4-FFF2-40B4-BE49-F238E27FC236}">
                <a16:creationId xmlns:a16="http://schemas.microsoft.com/office/drawing/2014/main" id="{D0239420-F379-A090-74B6-0C35BFF99E70}"/>
              </a:ext>
            </a:extLst>
          </p:cNvPr>
          <p:cNvPicPr>
            <a:picLocks noChangeAspect="1"/>
          </p:cNvPicPr>
          <p:nvPr/>
        </p:nvPicPr>
        <p:blipFill>
          <a:blip r:embed="rId4" cstate="print">
            <a:extLst>
              <a:ext uri="{28A0092B-C50C-407E-A947-70E740481C1C}">
                <a14:useLocalDpi xmlns:a14="http://schemas.microsoft.com/office/drawing/2010/main" val="0"/>
              </a:ext>
            </a:extLst>
          </a:blip>
          <a:srcRect l="36422" r="8063"/>
          <a:stretch/>
        </p:blipFill>
        <p:spPr>
          <a:xfrm rot="5400000">
            <a:off x="9743810" y="3824152"/>
            <a:ext cx="1963799" cy="2653068"/>
          </a:xfrm>
          <a:prstGeom prst="rect">
            <a:avLst/>
          </a:prstGeom>
        </p:spPr>
      </p:pic>
      <p:sp>
        <p:nvSpPr>
          <p:cNvPr id="28" name="テキスト ボックス 27">
            <a:extLst>
              <a:ext uri="{FF2B5EF4-FFF2-40B4-BE49-F238E27FC236}">
                <a16:creationId xmlns:a16="http://schemas.microsoft.com/office/drawing/2014/main" id="{CF506DF4-7EB7-AE1A-AD52-E8AEEAF9E149}"/>
              </a:ext>
            </a:extLst>
          </p:cNvPr>
          <p:cNvSpPr txBox="1"/>
          <p:nvPr/>
        </p:nvSpPr>
        <p:spPr>
          <a:xfrm>
            <a:off x="772782" y="1475276"/>
            <a:ext cx="8497478"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長町には、地域に愛着を持ち、多様な活動を行ってきた市民の力がある。地域に根差したエリア</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マネジメント団体を設立し、地域自らの手によりエリアの価値を向上させる取組みを行う。</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D857B3B8-AA4C-4CAB-F1D9-F9DF4777FCDE}"/>
              </a:ext>
            </a:extLst>
          </p:cNvPr>
          <p:cNvSpPr txBox="1"/>
          <p:nvPr/>
        </p:nvSpPr>
        <p:spPr>
          <a:xfrm>
            <a:off x="9270259" y="3822373"/>
            <a:ext cx="2781985" cy="338554"/>
          </a:xfrm>
          <a:prstGeom prst="rect">
            <a:avLst/>
          </a:prstGeom>
          <a:noFill/>
        </p:spPr>
        <p:txBody>
          <a:bodyPr wrap="square" rtlCol="0">
            <a:spAutoFit/>
          </a:bodyPr>
          <a:lstStyle/>
          <a:p>
            <a:r>
              <a:rPr lang="ja-JP" altLang="en-US" sz="800" dirty="0">
                <a:latin typeface="BIZ UDPゴシック" panose="020B0400000000000000" pitchFamily="50" charset="-128"/>
                <a:ea typeface="BIZ UDPゴシック" panose="020B0400000000000000" pitchFamily="50" charset="-128"/>
              </a:rPr>
              <a:t>道路空間社会実験「ＮＡＧＡＭＡＣＨＩ ＳＴＲＥＥＴ ＡＣＴＩＯＮ ２０２４」における道路空間利活用（旧国道４号）</a:t>
            </a:r>
            <a:endParaRPr lang="en-US" altLang="ja-JP" sz="7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65156FE-7887-12AA-11E5-00B7A96753E4}"/>
              </a:ext>
            </a:extLst>
          </p:cNvPr>
          <p:cNvSpPr txBox="1"/>
          <p:nvPr/>
        </p:nvSpPr>
        <p:spPr>
          <a:xfrm>
            <a:off x="9270259" y="6132586"/>
            <a:ext cx="3176718" cy="338554"/>
          </a:xfrm>
          <a:prstGeom prst="rect">
            <a:avLst/>
          </a:prstGeom>
          <a:noFill/>
        </p:spPr>
        <p:txBody>
          <a:bodyPr wrap="square" rtlCol="0">
            <a:spAutoFit/>
          </a:bodyPr>
          <a:lstStyle/>
          <a:p>
            <a:r>
              <a:rPr lang="ja-JP" altLang="en-US" sz="800" dirty="0">
                <a:latin typeface="BIZ UDPゴシック" panose="020B0400000000000000" pitchFamily="50" charset="-128"/>
                <a:ea typeface="BIZ UDPゴシック" panose="020B0400000000000000" pitchFamily="50" charset="-128"/>
              </a:rPr>
              <a:t>賑わい創出社会実験「</a:t>
            </a:r>
            <a:r>
              <a:rPr lang="en-US" altLang="ja-JP" sz="800" dirty="0">
                <a:latin typeface="BIZ UDPゴシック" panose="020B0400000000000000" pitchFamily="50" charset="-128"/>
                <a:ea typeface="BIZ UDPゴシック" panose="020B0400000000000000" pitchFamily="50" charset="-128"/>
              </a:rPr>
              <a:t>NAGAMACHI PLACE MAKING CHALLENGE 2025</a:t>
            </a:r>
            <a:r>
              <a:rPr lang="ja-JP" altLang="en-US" sz="800" dirty="0">
                <a:latin typeface="BIZ UDPゴシック" panose="020B0400000000000000" pitchFamily="50" charset="-128"/>
                <a:ea typeface="BIZ UDPゴシック" panose="020B0400000000000000" pitchFamily="50" charset="-128"/>
              </a:rPr>
              <a:t>」における公園利活用（長町駅西口広場）</a:t>
            </a:r>
            <a:endParaRPr lang="en-US" altLang="ja-JP" sz="700"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59CE4360-C325-A8FE-E966-F54195C3930E}"/>
              </a:ext>
            </a:extLst>
          </p:cNvPr>
          <p:cNvSpPr txBox="1"/>
          <p:nvPr/>
        </p:nvSpPr>
        <p:spPr>
          <a:xfrm>
            <a:off x="772781" y="2169459"/>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４－①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88BEFFAD-EC7C-8094-4A9F-451EE91D87FC}"/>
              </a:ext>
            </a:extLst>
          </p:cNvPr>
          <p:cNvSpPr txBox="1"/>
          <p:nvPr/>
        </p:nvSpPr>
        <p:spPr>
          <a:xfrm>
            <a:off x="777696" y="3249893"/>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４－②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8CACFB45-469C-FC60-6FDB-DDE4115D0BCE}"/>
              </a:ext>
            </a:extLst>
          </p:cNvPr>
          <p:cNvSpPr txBox="1"/>
          <p:nvPr/>
        </p:nvSpPr>
        <p:spPr>
          <a:xfrm>
            <a:off x="772781" y="4581617"/>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４－③</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67671CA-D0F5-11A8-4FD9-FDFE39A4B646}"/>
              </a:ext>
            </a:extLst>
          </p:cNvPr>
          <p:cNvSpPr txBox="1"/>
          <p:nvPr/>
        </p:nvSpPr>
        <p:spPr>
          <a:xfrm>
            <a:off x="772781" y="5725459"/>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４－④</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69DF3B25-EE5A-FD77-AE0B-F3BE2BB11CBA}"/>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１６</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014108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C0EF1-2D7F-CDBC-BB83-37CC072E2EDE}"/>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CAAD2BB0-3B4C-9BEA-2744-70C80E10E701}"/>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３　街並みづくりの取組み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3" name="Rectangle 2">
            <a:extLst>
              <a:ext uri="{FF2B5EF4-FFF2-40B4-BE49-F238E27FC236}">
                <a16:creationId xmlns:a16="http://schemas.microsoft.com/office/drawing/2014/main" id="{F36FF328-D069-3A73-239D-49C693793C5C}"/>
              </a:ext>
            </a:extLst>
          </p:cNvPr>
          <p:cNvSpPr>
            <a:spLocks noChangeArrowheads="1"/>
          </p:cNvSpPr>
          <p:nvPr/>
        </p:nvSpPr>
        <p:spPr bwMode="auto">
          <a:xfrm>
            <a:off x="319144" y="1251751"/>
            <a:ext cx="11376148" cy="339645"/>
          </a:xfrm>
          <a:prstGeom prst="rect">
            <a:avLst/>
          </a:prstGeom>
          <a:solidFill>
            <a:schemeClr val="bg1">
              <a:lumMod val="75000"/>
            </a:schemeClr>
          </a:solidFill>
          <a:ln>
            <a:noFill/>
          </a:ln>
          <a:effectLst/>
        </p:spPr>
        <p:txBody>
          <a:bodyPr vert="horz" wrap="square" lIns="91440" tIns="45720" rIns="91440" bIns="46800" numCol="1" anchor="ctr" anchorCtr="0" compatLnSpc="1">
            <a:prstTxWarp prst="textNoShape">
              <a:avLst/>
            </a:prstTxWarp>
            <a:spAutoFit/>
          </a:bodyPr>
          <a:lstStyle/>
          <a:p>
            <a:pPr indent="69850" algn="ctr"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公共空間の機能強化の検討経過</a:t>
            </a:r>
            <a:endParaRPr lang="en-US" altLang="ja-JP" sz="1600" b="1" dirty="0">
              <a:latin typeface="BIZ UDPゴシック" panose="020B0400000000000000" pitchFamily="50" charset="-128"/>
              <a:ea typeface="BIZ UDPゴシック" panose="020B0400000000000000" pitchFamily="50" charset="-128"/>
            </a:endParaRPr>
          </a:p>
        </p:txBody>
      </p:sp>
      <p:sp>
        <p:nvSpPr>
          <p:cNvPr id="4" name="Rectangle 2">
            <a:extLst>
              <a:ext uri="{FF2B5EF4-FFF2-40B4-BE49-F238E27FC236}">
                <a16:creationId xmlns:a16="http://schemas.microsoft.com/office/drawing/2014/main" id="{B943BFE2-5C09-3009-0F4F-47A5D58A9E90}"/>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solidFill>
                  <a:srgbClr val="FF0000"/>
                </a:solidFill>
                <a:latin typeface="BIZ UDPゴシック" panose="020B0400000000000000" pitchFamily="50" charset="-128"/>
                <a:ea typeface="BIZ UDPゴシック" panose="020B0400000000000000" pitchFamily="50" charset="-128"/>
              </a:rPr>
              <a:t>　</a:t>
            </a:r>
            <a:r>
              <a:rPr lang="ja-JP" altLang="en-US" b="1" dirty="0">
                <a:latin typeface="BIZ UDPゴシック" panose="020B0400000000000000" pitchFamily="50" charset="-128"/>
                <a:ea typeface="BIZ UDPゴシック" panose="020B0400000000000000" pitchFamily="50" charset="-128"/>
              </a:rPr>
              <a:t>公共空間の機能強化に向けて</a:t>
            </a:r>
          </a:p>
        </p:txBody>
      </p:sp>
      <p:sp>
        <p:nvSpPr>
          <p:cNvPr id="7" name="正方形/長方形 6">
            <a:extLst>
              <a:ext uri="{FF2B5EF4-FFF2-40B4-BE49-F238E27FC236}">
                <a16:creationId xmlns:a16="http://schemas.microsoft.com/office/drawing/2014/main" id="{92290E47-3EEB-F587-8CB8-C169ABE67B89}"/>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CDB6F9A-5A9C-B98B-A267-1799E1B06199}"/>
              </a:ext>
            </a:extLst>
          </p:cNvPr>
          <p:cNvSpPr txBox="1"/>
          <p:nvPr/>
        </p:nvSpPr>
        <p:spPr>
          <a:xfrm>
            <a:off x="489526" y="1555308"/>
            <a:ext cx="11152829" cy="354969"/>
          </a:xfrm>
          <a:prstGeom prst="rect">
            <a:avLst/>
          </a:prstGeom>
          <a:noFill/>
        </p:spPr>
        <p:txBody>
          <a:bodyPr wrap="square">
            <a:spAutoFit/>
          </a:bodyPr>
          <a:lstStyle/>
          <a:p>
            <a:pPr>
              <a:lnSpc>
                <a:spcPts val="2500"/>
              </a:lnSpc>
              <a:spcBef>
                <a:spcPts val="600"/>
              </a:spcBef>
            </a:pPr>
            <a:r>
              <a:rPr lang="ja-JP" altLang="en-US" sz="1200" dirty="0">
                <a:latin typeface="BIZ UDPゴシック" panose="020B0400000000000000" pitchFamily="50" charset="-128"/>
                <a:ea typeface="BIZ UDPゴシック" panose="020B0400000000000000" pitchFamily="50" charset="-128"/>
              </a:rPr>
              <a:t>エリアの滞在性の向上、賑わいの演出、交流空間の創出等に向けて、公共空間の機能強化の検討を行った。</a:t>
            </a:r>
            <a:endParaRPr lang="en-US" altLang="ja-JP" sz="1200"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73B63EAA-635B-1334-9984-504E0EC378A7}"/>
              </a:ext>
            </a:extLst>
          </p:cNvPr>
          <p:cNvSpPr txBox="1"/>
          <p:nvPr/>
        </p:nvSpPr>
        <p:spPr>
          <a:xfrm>
            <a:off x="560098" y="2298421"/>
            <a:ext cx="5301461" cy="646331"/>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検討会の利活用ワーキンググループにおいて、既存の公共空間である長町駅西口広場（公園）・リップルロード（道路）をエリアの拠点として利活用するとともに、機能強化していくこととなった。</a:t>
            </a:r>
            <a:endParaRPr lang="en-US" altLang="ja-JP" sz="1200" dirty="0">
              <a:latin typeface="BIZ UDPゴシック" panose="020B0400000000000000" pitchFamily="50" charset="-128"/>
              <a:ea typeface="BIZ UDPゴシック" panose="020B0400000000000000" pitchFamily="50" charset="-128"/>
            </a:endParaRPr>
          </a:p>
        </p:txBody>
      </p:sp>
      <p:sp>
        <p:nvSpPr>
          <p:cNvPr id="21" name="フリーフォーム: 図形 20">
            <a:extLst>
              <a:ext uri="{FF2B5EF4-FFF2-40B4-BE49-F238E27FC236}">
                <a16:creationId xmlns:a16="http://schemas.microsoft.com/office/drawing/2014/main" id="{A44BC288-CDA7-C443-FE7D-9FCDE9778C58}"/>
              </a:ext>
            </a:extLst>
          </p:cNvPr>
          <p:cNvSpPr/>
          <p:nvPr/>
        </p:nvSpPr>
        <p:spPr>
          <a:xfrm>
            <a:off x="333375" y="1247775"/>
            <a:ext cx="0" cy="5381625"/>
          </a:xfrm>
          <a:custGeom>
            <a:avLst/>
            <a:gdLst>
              <a:gd name="connsiteX0" fmla="*/ 0 w 0"/>
              <a:gd name="connsiteY0" fmla="*/ 0 h 5381625"/>
              <a:gd name="connsiteX1" fmla="*/ 0 w 0"/>
              <a:gd name="connsiteY1" fmla="*/ 5381625 h 5381625"/>
            </a:gdLst>
            <a:ahLst/>
            <a:cxnLst>
              <a:cxn ang="0">
                <a:pos x="connsiteX0" y="connsiteY0"/>
              </a:cxn>
              <a:cxn ang="0">
                <a:pos x="connsiteX1" y="connsiteY1"/>
              </a:cxn>
            </a:cxnLst>
            <a:rect l="l" t="t" r="r" b="b"/>
            <a:pathLst>
              <a:path h="5381625">
                <a:moveTo>
                  <a:pt x="0" y="0"/>
                </a:moveTo>
                <a:lnTo>
                  <a:pt x="0" y="5381625"/>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図形 22">
            <a:extLst>
              <a:ext uri="{FF2B5EF4-FFF2-40B4-BE49-F238E27FC236}">
                <a16:creationId xmlns:a16="http://schemas.microsoft.com/office/drawing/2014/main" id="{473CA383-2570-06C1-BED8-6A89DB6F2C7E}"/>
              </a:ext>
            </a:extLst>
          </p:cNvPr>
          <p:cNvSpPr/>
          <p:nvPr/>
        </p:nvSpPr>
        <p:spPr>
          <a:xfrm>
            <a:off x="11695292" y="1247775"/>
            <a:ext cx="0" cy="5381625"/>
          </a:xfrm>
          <a:custGeom>
            <a:avLst/>
            <a:gdLst>
              <a:gd name="connsiteX0" fmla="*/ 0 w 0"/>
              <a:gd name="connsiteY0" fmla="*/ 0 h 5381625"/>
              <a:gd name="connsiteX1" fmla="*/ 0 w 0"/>
              <a:gd name="connsiteY1" fmla="*/ 5381625 h 5381625"/>
            </a:gdLst>
            <a:ahLst/>
            <a:cxnLst>
              <a:cxn ang="0">
                <a:pos x="connsiteX0" y="connsiteY0"/>
              </a:cxn>
              <a:cxn ang="0">
                <a:pos x="connsiteX1" y="connsiteY1"/>
              </a:cxn>
            </a:cxnLst>
            <a:rect l="l" t="t" r="r" b="b"/>
            <a:pathLst>
              <a:path h="5381625">
                <a:moveTo>
                  <a:pt x="0" y="0"/>
                </a:moveTo>
                <a:lnTo>
                  <a:pt x="0" y="5381625"/>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a:extLst>
              <a:ext uri="{FF2B5EF4-FFF2-40B4-BE49-F238E27FC236}">
                <a16:creationId xmlns:a16="http://schemas.microsoft.com/office/drawing/2014/main" id="{EA4C83BE-6538-14E6-44F1-7B122ACD71DB}"/>
              </a:ext>
            </a:extLst>
          </p:cNvPr>
          <p:cNvCxnSpPr/>
          <p:nvPr/>
        </p:nvCxnSpPr>
        <p:spPr>
          <a:xfrm>
            <a:off x="489526" y="1907137"/>
            <a:ext cx="109896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34ED0989-5F34-3184-EF15-E227B1013C12}"/>
              </a:ext>
            </a:extLst>
          </p:cNvPr>
          <p:cNvSpPr txBox="1"/>
          <p:nvPr/>
        </p:nvSpPr>
        <p:spPr>
          <a:xfrm>
            <a:off x="6007512" y="1982993"/>
            <a:ext cx="5471640" cy="523220"/>
          </a:xfrm>
          <a:prstGeom prst="rect">
            <a:avLst/>
          </a:prstGeom>
          <a:solidFill>
            <a:schemeClr val="bg1">
              <a:lumMod val="8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②賑わい創出社会実験</a:t>
            </a:r>
            <a:endParaRPr lang="en-US" altLang="ja-JP" sz="1400" dirty="0">
              <a:latin typeface="BIZ UDPゴシック" panose="020B0400000000000000" pitchFamily="50" charset="-128"/>
              <a:ea typeface="BIZ UDPゴシック" panose="020B0400000000000000" pitchFamily="50" charset="-128"/>
            </a:endParaRPr>
          </a:p>
          <a:p>
            <a:r>
              <a:rPr lang="ja-JP" altLang="en-US" sz="1400" dirty="0">
                <a:latin typeface="BIZ UDPゴシック" panose="020B0400000000000000" pitchFamily="50" charset="-128"/>
                <a:ea typeface="BIZ UDPゴシック" panose="020B0400000000000000" pitchFamily="50" charset="-128"/>
              </a:rPr>
              <a:t>　「ＮＡＧＡＭＡＣＨＩ ＰＬＡＣＥ </a:t>
            </a:r>
            <a:r>
              <a:rPr lang="en-US" altLang="ja-JP" sz="1400" dirty="0">
                <a:latin typeface="BIZ UDPゴシック" panose="020B0400000000000000" pitchFamily="50" charset="-128"/>
                <a:ea typeface="BIZ UDPゴシック" panose="020B0400000000000000" pitchFamily="50" charset="-128"/>
              </a:rPr>
              <a:t>MAKING CHALLENGE </a:t>
            </a:r>
            <a:r>
              <a:rPr lang="ja-JP" altLang="en-US" sz="1400" dirty="0">
                <a:latin typeface="BIZ UDPゴシック" panose="020B0400000000000000" pitchFamily="50" charset="-128"/>
                <a:ea typeface="BIZ UDPゴシック" panose="020B0400000000000000" pitchFamily="50" charset="-128"/>
              </a:rPr>
              <a:t>２０２</a:t>
            </a:r>
            <a:r>
              <a:rPr lang="en-US" altLang="ja-JP" sz="1400" dirty="0">
                <a:latin typeface="BIZ UDPゴシック" panose="020B0400000000000000" pitchFamily="50" charset="-128"/>
                <a:ea typeface="BIZ UDPゴシック" panose="020B0400000000000000" pitchFamily="50" charset="-128"/>
              </a:rPr>
              <a:t>5</a:t>
            </a:r>
            <a:r>
              <a:rPr lang="ja-JP" altLang="en-US" sz="1400" dirty="0">
                <a:latin typeface="BIZ UDPゴシック" panose="020B0400000000000000" pitchFamily="50" charset="-128"/>
                <a:ea typeface="BIZ UDPゴシック" panose="020B0400000000000000" pitchFamily="50" charset="-128"/>
              </a:rPr>
              <a:t>」</a:t>
            </a:r>
          </a:p>
        </p:txBody>
      </p:sp>
      <p:cxnSp>
        <p:nvCxnSpPr>
          <p:cNvPr id="50" name="直線コネクタ 49">
            <a:extLst>
              <a:ext uri="{FF2B5EF4-FFF2-40B4-BE49-F238E27FC236}">
                <a16:creationId xmlns:a16="http://schemas.microsoft.com/office/drawing/2014/main" id="{556CDF60-A3A3-959F-3A7D-3B521A2C2DCD}"/>
              </a:ext>
            </a:extLst>
          </p:cNvPr>
          <p:cNvCxnSpPr>
            <a:cxnSpLocks/>
          </p:cNvCxnSpPr>
          <p:nvPr/>
        </p:nvCxnSpPr>
        <p:spPr>
          <a:xfrm>
            <a:off x="5934535" y="2015613"/>
            <a:ext cx="0" cy="4473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B8F61B55-D696-0F1F-64D1-FA13ED382563}"/>
              </a:ext>
            </a:extLst>
          </p:cNvPr>
          <p:cNvSpPr txBox="1"/>
          <p:nvPr/>
        </p:nvSpPr>
        <p:spPr>
          <a:xfrm>
            <a:off x="560098" y="1980597"/>
            <a:ext cx="5301462" cy="307777"/>
          </a:xfrm>
          <a:prstGeom prst="rect">
            <a:avLst/>
          </a:prstGeom>
          <a:solidFill>
            <a:schemeClr val="bg1">
              <a:lumMod val="8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①検討会における議論</a:t>
            </a:r>
            <a:endParaRPr lang="en-US" altLang="ja-JP" sz="1400" dirty="0">
              <a:latin typeface="BIZ UDPゴシック" panose="020B0400000000000000" pitchFamily="50" charset="-128"/>
              <a:ea typeface="BIZ UDPゴシック" panose="020B0400000000000000" pitchFamily="50" charset="-128"/>
            </a:endParaRPr>
          </a:p>
        </p:txBody>
      </p:sp>
      <p:sp>
        <p:nvSpPr>
          <p:cNvPr id="19" name="フリーフォーム: 図形 18">
            <a:extLst>
              <a:ext uri="{FF2B5EF4-FFF2-40B4-BE49-F238E27FC236}">
                <a16:creationId xmlns:a16="http://schemas.microsoft.com/office/drawing/2014/main" id="{8E9207AB-D30F-81DA-446D-4ECAF2879CC8}"/>
              </a:ext>
            </a:extLst>
          </p:cNvPr>
          <p:cNvSpPr/>
          <p:nvPr/>
        </p:nvSpPr>
        <p:spPr>
          <a:xfrm>
            <a:off x="324465" y="6617110"/>
            <a:ext cx="11375922" cy="0"/>
          </a:xfrm>
          <a:custGeom>
            <a:avLst/>
            <a:gdLst>
              <a:gd name="connsiteX0" fmla="*/ 0 w 11375922"/>
              <a:gd name="connsiteY0" fmla="*/ 0 h 0"/>
              <a:gd name="connsiteX1" fmla="*/ 11375922 w 11375922"/>
              <a:gd name="connsiteY1" fmla="*/ 0 h 0"/>
            </a:gdLst>
            <a:ahLst/>
            <a:cxnLst>
              <a:cxn ang="0">
                <a:pos x="connsiteX0" y="connsiteY0"/>
              </a:cxn>
              <a:cxn ang="0">
                <a:pos x="connsiteX1" y="connsiteY1"/>
              </a:cxn>
            </a:cxnLst>
            <a:rect l="l" t="t" r="r" b="b"/>
            <a:pathLst>
              <a:path w="11375922">
                <a:moveTo>
                  <a:pt x="0" y="0"/>
                </a:moveTo>
                <a:lnTo>
                  <a:pt x="11375922" y="0"/>
                </a:lnTo>
              </a:path>
            </a:pathLst>
          </a:cu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49380150-932C-7BD6-C550-564B0165FCB3}"/>
              </a:ext>
            </a:extLst>
          </p:cNvPr>
          <p:cNvSpPr txBox="1"/>
          <p:nvPr/>
        </p:nvSpPr>
        <p:spPr>
          <a:xfrm>
            <a:off x="6007511" y="2506213"/>
            <a:ext cx="5471641" cy="646331"/>
          </a:xfrm>
          <a:prstGeom prst="rect">
            <a:avLst/>
          </a:prstGeom>
          <a:noFill/>
          <a:ln>
            <a:noFill/>
          </a:ln>
        </p:spPr>
        <p:txBody>
          <a:bodyPr wrap="square">
            <a:spAutoFit/>
          </a:bodyPr>
          <a:lstStyle/>
          <a:p>
            <a:r>
              <a:rPr kumimoji="1" lang="ja-JP" altLang="en-US" sz="1200" dirty="0">
                <a:latin typeface="BIZ UDPゴシック" panose="020B0400000000000000" pitchFamily="50" charset="-128"/>
                <a:ea typeface="BIZ UDPゴシック" panose="020B0400000000000000" pitchFamily="50" charset="-128"/>
              </a:rPr>
              <a:t>長町商店街エリアにおける既存の公共空間（公園・歩道等）を舞台に、一般公募した様々な「長町でやりたいこと」を実現してもらう社会実験を、</a:t>
            </a:r>
            <a:r>
              <a:rPr kumimoji="1" lang="en-US" altLang="ja-JP" sz="1200" dirty="0">
                <a:latin typeface="BIZ UDPゴシック" panose="020B0400000000000000" pitchFamily="50" charset="-128"/>
                <a:ea typeface="BIZ UDPゴシック" panose="020B0400000000000000" pitchFamily="50" charset="-128"/>
              </a:rPr>
              <a:t>2025</a:t>
            </a:r>
            <a:r>
              <a:rPr kumimoji="1" lang="ja-JP" altLang="en-US" sz="1200" dirty="0">
                <a:latin typeface="BIZ UDPゴシック" panose="020B0400000000000000" pitchFamily="50" charset="-128"/>
                <a:ea typeface="BIZ UDPゴシック" panose="020B0400000000000000" pitchFamily="50" charset="-128"/>
              </a:rPr>
              <a:t>年</a:t>
            </a:r>
            <a:r>
              <a:rPr kumimoji="1" lang="en-US" altLang="ja-JP" sz="1200" dirty="0">
                <a:latin typeface="BIZ UDPゴシック" panose="020B0400000000000000" pitchFamily="50" charset="-128"/>
                <a:ea typeface="BIZ UDPゴシック" panose="020B0400000000000000" pitchFamily="50" charset="-128"/>
              </a:rPr>
              <a:t>8</a:t>
            </a:r>
            <a:r>
              <a:rPr kumimoji="1" lang="ja-JP" altLang="en-US" sz="1200" dirty="0">
                <a:latin typeface="BIZ UDPゴシック" panose="020B0400000000000000" pitchFamily="50" charset="-128"/>
                <a:ea typeface="BIZ UDPゴシック" panose="020B0400000000000000" pitchFamily="50" charset="-128"/>
              </a:rPr>
              <a:t>月</a:t>
            </a:r>
            <a:r>
              <a:rPr kumimoji="1" lang="en-US" altLang="ja-JP" sz="1200" dirty="0">
                <a:latin typeface="BIZ UDPゴシック" panose="020B0400000000000000" pitchFamily="50" charset="-128"/>
                <a:ea typeface="BIZ UDPゴシック" panose="020B0400000000000000" pitchFamily="50" charset="-128"/>
              </a:rPr>
              <a:t>29</a:t>
            </a:r>
            <a:r>
              <a:rPr kumimoji="1" lang="ja-JP" altLang="en-US" sz="1200" dirty="0">
                <a:latin typeface="BIZ UDPゴシック" panose="020B0400000000000000" pitchFamily="50" charset="-128"/>
                <a:ea typeface="BIZ UDPゴシック" panose="020B0400000000000000" pitchFamily="50" charset="-128"/>
              </a:rPr>
              <a:t>日（金）～</a:t>
            </a:r>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月</a:t>
            </a: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日（日）の期間に実施した。</a:t>
            </a:r>
          </a:p>
        </p:txBody>
      </p:sp>
      <p:sp>
        <p:nvSpPr>
          <p:cNvPr id="25" name="テキスト ボックス 24">
            <a:extLst>
              <a:ext uri="{FF2B5EF4-FFF2-40B4-BE49-F238E27FC236}">
                <a16:creationId xmlns:a16="http://schemas.microsoft.com/office/drawing/2014/main" id="{38451735-A7E6-ED97-BAD2-5C895DFE33C3}"/>
              </a:ext>
            </a:extLst>
          </p:cNvPr>
          <p:cNvSpPr txBox="1"/>
          <p:nvPr/>
        </p:nvSpPr>
        <p:spPr>
          <a:xfrm>
            <a:off x="549515" y="2913390"/>
            <a:ext cx="5241856" cy="307777"/>
          </a:xfrm>
          <a:prstGeom prst="rect">
            <a:avLst/>
          </a:prstGeom>
          <a:noFill/>
        </p:spPr>
        <p:txBody>
          <a:bodyPr wrap="squar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拠点の方向性</a:t>
            </a:r>
            <a:r>
              <a:rPr lang="en-US" altLang="ja-JP" sz="1400" dirty="0">
                <a:latin typeface="BIZ UDPゴシック" panose="020B0400000000000000" pitchFamily="50" charset="-128"/>
                <a:ea typeface="BIZ UDPゴシック" panose="020B0400000000000000" pitchFamily="50" charset="-128"/>
              </a:rPr>
              <a:t>】</a:t>
            </a:r>
          </a:p>
        </p:txBody>
      </p:sp>
      <p:sp>
        <p:nvSpPr>
          <p:cNvPr id="26" name="テキスト ボックス 25">
            <a:extLst>
              <a:ext uri="{FF2B5EF4-FFF2-40B4-BE49-F238E27FC236}">
                <a16:creationId xmlns:a16="http://schemas.microsoft.com/office/drawing/2014/main" id="{590FC8CF-9A6E-2C33-92FB-A622E4927725}"/>
              </a:ext>
            </a:extLst>
          </p:cNvPr>
          <p:cNvSpPr txBox="1"/>
          <p:nvPr/>
        </p:nvSpPr>
        <p:spPr>
          <a:xfrm>
            <a:off x="565192" y="3175189"/>
            <a:ext cx="3482043" cy="307777"/>
          </a:xfrm>
          <a:prstGeom prst="rect">
            <a:avLst/>
          </a:prstGeom>
          <a:noFill/>
        </p:spPr>
        <p:txBody>
          <a:bodyPr wrap="none" rtlCol="0">
            <a:spAutoFit/>
          </a:bodyPr>
          <a:lstStyle/>
          <a:p>
            <a:r>
              <a:rPr lang="ja-JP" altLang="en-US" sz="1400" b="1" dirty="0">
                <a:latin typeface="BIZ UDPゴシック" panose="020B0400000000000000" pitchFamily="50" charset="-128"/>
                <a:ea typeface="BIZ UDPゴシック" panose="020B0400000000000000" pitchFamily="50" charset="-128"/>
              </a:rPr>
              <a:t>長町駅西口広場：長町地区の始まりの拠点</a:t>
            </a:r>
            <a:endParaRPr lang="en-US" altLang="ja-JP" sz="1400" b="1" dirty="0">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330BF828-2896-C422-FB9D-61617153BD5B}"/>
              </a:ext>
            </a:extLst>
          </p:cNvPr>
          <p:cNvSpPr txBox="1"/>
          <p:nvPr/>
        </p:nvSpPr>
        <p:spPr>
          <a:xfrm>
            <a:off x="560098" y="4882559"/>
            <a:ext cx="3313728" cy="307777"/>
          </a:xfrm>
          <a:prstGeom prst="rect">
            <a:avLst/>
          </a:prstGeom>
          <a:noFill/>
        </p:spPr>
        <p:txBody>
          <a:bodyPr wrap="none" rtlCol="0">
            <a:spAutoFit/>
          </a:bodyPr>
          <a:lstStyle/>
          <a:p>
            <a:r>
              <a:rPr lang="ja-JP" altLang="en-US" sz="1400" b="1" dirty="0">
                <a:latin typeface="BIZ UDPゴシック" panose="020B0400000000000000" pitchFamily="50" charset="-128"/>
                <a:ea typeface="BIZ UDPゴシック" panose="020B0400000000000000" pitchFamily="50" charset="-128"/>
              </a:rPr>
              <a:t>リップルロード：未来に向けた交流拠点</a:t>
            </a:r>
            <a:endParaRPr lang="en-US" altLang="ja-JP" sz="1400" b="1" dirty="0">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AAFCFB7C-4018-9510-D65D-5467168608E7}"/>
              </a:ext>
            </a:extLst>
          </p:cNvPr>
          <p:cNvSpPr txBox="1"/>
          <p:nvPr/>
        </p:nvSpPr>
        <p:spPr>
          <a:xfrm>
            <a:off x="604492" y="3439947"/>
            <a:ext cx="5330043" cy="830997"/>
          </a:xfrm>
          <a:prstGeom prst="rect">
            <a:avLst/>
          </a:prstGeom>
          <a:noFill/>
        </p:spPr>
        <p:txBody>
          <a:bodyPr wrap="square" rtlCol="0">
            <a:spAutoFit/>
          </a:bodyPr>
          <a:lstStyle/>
          <a:p>
            <a:pPr marL="285750" indent="-285750">
              <a:buFont typeface="Wingdings" panose="05000000000000000000" pitchFamily="2" charset="2"/>
              <a:buChar char="n"/>
            </a:pPr>
            <a:r>
              <a:rPr kumimoji="1" lang="ja-JP" altLang="en-US" sz="1200" dirty="0">
                <a:latin typeface="BIZ UDPゴシック" panose="020B0400000000000000" pitchFamily="50" charset="-128"/>
                <a:ea typeface="BIZ UDPゴシック" panose="020B0400000000000000" pitchFamily="50" charset="-128"/>
              </a:rPr>
              <a:t>長町地区全体の中心に位置し、交通利便性に優れる好立地を活かし、まちとのつながりを感じられる空間を創出する。</a:t>
            </a:r>
          </a:p>
          <a:p>
            <a:pPr marL="285750" indent="-285750">
              <a:buFont typeface="Wingdings" panose="05000000000000000000" pitchFamily="2" charset="2"/>
              <a:buChar char="n"/>
            </a:pPr>
            <a:r>
              <a:rPr kumimoji="1" lang="ja-JP" altLang="en-US" sz="1200" dirty="0">
                <a:latin typeface="BIZ UDPゴシック" panose="020B0400000000000000" pitchFamily="50" charset="-128"/>
                <a:ea typeface="BIZ UDPゴシック" panose="020B0400000000000000" pitchFamily="50" charset="-128"/>
              </a:rPr>
              <a:t>多様な人がこの場所で何かを実施してみたい、参加してみたい、関わりたいと思うような始まりの空間を創出する。</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5F769D4D-1A18-AA74-FD3D-3738586BB204}"/>
              </a:ext>
            </a:extLst>
          </p:cNvPr>
          <p:cNvSpPr txBox="1"/>
          <p:nvPr/>
        </p:nvSpPr>
        <p:spPr>
          <a:xfrm>
            <a:off x="604492" y="5186653"/>
            <a:ext cx="5330043" cy="830997"/>
          </a:xfrm>
          <a:prstGeom prst="rect">
            <a:avLst/>
          </a:prstGeom>
          <a:noFill/>
        </p:spPr>
        <p:txBody>
          <a:bodyPr wrap="square" rtlCol="0">
            <a:spAutoFit/>
          </a:bodyPr>
          <a:lstStyle/>
          <a:p>
            <a:pPr marL="285750" indent="-285750">
              <a:buFont typeface="Wingdings" panose="05000000000000000000" pitchFamily="2" charset="2"/>
              <a:buChar char="n"/>
            </a:pPr>
            <a:r>
              <a:rPr kumimoji="1" lang="ja-JP" altLang="en-US" sz="1200" dirty="0">
                <a:latin typeface="BIZ UDPゴシック" panose="020B0400000000000000" pitchFamily="50" charset="-128"/>
                <a:ea typeface="BIZ UDPゴシック" panose="020B0400000000000000" pitchFamily="50" charset="-128"/>
              </a:rPr>
              <a:t>リップルは「波紋」「物事・影響が広がる様子」という意味。リップルロードを核に長町地区に影響を与える拠点を創出する。</a:t>
            </a:r>
          </a:p>
          <a:p>
            <a:pPr marL="285750" indent="-285750">
              <a:buFont typeface="Wingdings" panose="05000000000000000000" pitchFamily="2" charset="2"/>
              <a:buChar char="n"/>
            </a:pPr>
            <a:r>
              <a:rPr kumimoji="1" lang="ja-JP" altLang="en-US" sz="1200" dirty="0">
                <a:latin typeface="BIZ UDPゴシック" panose="020B0400000000000000" pitchFamily="50" charset="-128"/>
                <a:ea typeface="BIZ UDPゴシック" panose="020B0400000000000000" pitchFamily="50" charset="-128"/>
              </a:rPr>
              <a:t>誰もが気軽に立ち寄り、コミュニケーションが取れるような交流空間を創出する。</a:t>
            </a:r>
          </a:p>
        </p:txBody>
      </p:sp>
      <p:sp>
        <p:nvSpPr>
          <p:cNvPr id="32" name="テキスト ボックス 31">
            <a:extLst>
              <a:ext uri="{FF2B5EF4-FFF2-40B4-BE49-F238E27FC236}">
                <a16:creationId xmlns:a16="http://schemas.microsoft.com/office/drawing/2014/main" id="{DAEF924F-3852-1B9B-39DF-11FB01E5BDF2}"/>
              </a:ext>
            </a:extLst>
          </p:cNvPr>
          <p:cNvSpPr txBox="1"/>
          <p:nvPr/>
        </p:nvSpPr>
        <p:spPr>
          <a:xfrm>
            <a:off x="751273" y="4479827"/>
            <a:ext cx="4924962"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企画実現のための空間、案内機能が充実した空間、交流空間等</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3" name="四角形: 角を丸くする 32">
            <a:extLst>
              <a:ext uri="{FF2B5EF4-FFF2-40B4-BE49-F238E27FC236}">
                <a16:creationId xmlns:a16="http://schemas.microsoft.com/office/drawing/2014/main" id="{7F94212A-17AB-3C29-EFC2-6B591EDACB9A}"/>
              </a:ext>
            </a:extLst>
          </p:cNvPr>
          <p:cNvSpPr/>
          <p:nvPr/>
        </p:nvSpPr>
        <p:spPr>
          <a:xfrm>
            <a:off x="604492" y="4371180"/>
            <a:ext cx="5058924" cy="432951"/>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10C75B22-2A0E-4AF2-489D-68FEE0916A08}"/>
              </a:ext>
            </a:extLst>
          </p:cNvPr>
          <p:cNvSpPr txBox="1"/>
          <p:nvPr/>
        </p:nvSpPr>
        <p:spPr>
          <a:xfrm>
            <a:off x="678297" y="4232681"/>
            <a:ext cx="1691489" cy="276999"/>
          </a:xfrm>
          <a:prstGeom prst="rect">
            <a:avLst/>
          </a:prstGeom>
          <a:solidFill>
            <a:schemeClr val="bg1"/>
          </a:solid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目指す空間のイメージ</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45002B5F-136F-C5C2-67A8-983BD853E714}"/>
              </a:ext>
            </a:extLst>
          </p:cNvPr>
          <p:cNvSpPr txBox="1"/>
          <p:nvPr/>
        </p:nvSpPr>
        <p:spPr>
          <a:xfrm>
            <a:off x="751273" y="6216199"/>
            <a:ext cx="4924962"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コミュニティ空間、滞在・賑わい空間等</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5" name="四角形: 角を丸くする 34">
            <a:extLst>
              <a:ext uri="{FF2B5EF4-FFF2-40B4-BE49-F238E27FC236}">
                <a16:creationId xmlns:a16="http://schemas.microsoft.com/office/drawing/2014/main" id="{0E4DD40E-0662-4B16-EA57-AF3C42492999}"/>
              </a:ext>
            </a:extLst>
          </p:cNvPr>
          <p:cNvSpPr/>
          <p:nvPr/>
        </p:nvSpPr>
        <p:spPr>
          <a:xfrm>
            <a:off x="604492" y="6107552"/>
            <a:ext cx="5058924" cy="432951"/>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E63081E6-E44B-DD32-EFD5-2B5FF40E850B}"/>
              </a:ext>
            </a:extLst>
          </p:cNvPr>
          <p:cNvSpPr txBox="1"/>
          <p:nvPr/>
        </p:nvSpPr>
        <p:spPr>
          <a:xfrm>
            <a:off x="678297" y="5969053"/>
            <a:ext cx="1691489" cy="276999"/>
          </a:xfrm>
          <a:prstGeom prst="rect">
            <a:avLst/>
          </a:prstGeom>
          <a:solidFill>
            <a:schemeClr val="bg1"/>
          </a:solid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目指す空間のイメージ</a:t>
            </a:r>
            <a:endParaRPr kumimoji="1" lang="en-US" altLang="ja-JP" sz="1200" dirty="0">
              <a:latin typeface="BIZ UDPゴシック" panose="020B0400000000000000" pitchFamily="50" charset="-128"/>
              <a:ea typeface="BIZ UDPゴシック" panose="020B0400000000000000" pitchFamily="50" charset="-128"/>
            </a:endParaRPr>
          </a:p>
        </p:txBody>
      </p:sp>
      <p:pic>
        <p:nvPicPr>
          <p:cNvPr id="39" name="図 38" descr="草, 建物, 屋外, グループ が含まれている画像&#10;&#10;自動的に生成された説明">
            <a:extLst>
              <a:ext uri="{FF2B5EF4-FFF2-40B4-BE49-F238E27FC236}">
                <a16:creationId xmlns:a16="http://schemas.microsoft.com/office/drawing/2014/main" id="{37CFA8F5-8430-F10B-55B1-905122387178}"/>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66729" y="3385947"/>
            <a:ext cx="1681441" cy="1261081"/>
          </a:xfrm>
          <a:prstGeom prst="rect">
            <a:avLst/>
          </a:prstGeom>
        </p:spPr>
      </p:pic>
      <p:pic>
        <p:nvPicPr>
          <p:cNvPr id="40" name="図 39">
            <a:extLst>
              <a:ext uri="{FF2B5EF4-FFF2-40B4-BE49-F238E27FC236}">
                <a16:creationId xmlns:a16="http://schemas.microsoft.com/office/drawing/2014/main" id="{55644F54-E84C-060B-B332-B2B58BE38CB0}"/>
              </a:ext>
            </a:extLst>
          </p:cNvPr>
          <p:cNvPicPr preferRelativeResize="0">
            <a:picLocks/>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9696815" y="3400727"/>
            <a:ext cx="1679906" cy="1267854"/>
          </a:xfrm>
          <a:prstGeom prst="rect">
            <a:avLst/>
          </a:prstGeom>
        </p:spPr>
      </p:pic>
      <p:sp>
        <p:nvSpPr>
          <p:cNvPr id="42" name="テキスト ボックス 41">
            <a:extLst>
              <a:ext uri="{FF2B5EF4-FFF2-40B4-BE49-F238E27FC236}">
                <a16:creationId xmlns:a16="http://schemas.microsoft.com/office/drawing/2014/main" id="{2EE07D04-8D67-5566-D587-8C833F8990F5}"/>
              </a:ext>
            </a:extLst>
          </p:cNvPr>
          <p:cNvSpPr txBox="1"/>
          <p:nvPr/>
        </p:nvSpPr>
        <p:spPr>
          <a:xfrm>
            <a:off x="5966089" y="4657715"/>
            <a:ext cx="1486304" cy="200055"/>
          </a:xfrm>
          <a:prstGeom prst="rect">
            <a:avLst/>
          </a:prstGeom>
          <a:noFill/>
        </p:spPr>
        <p:txBody>
          <a:bodyPr wrap="none" rtlCol="0">
            <a:spAutoFit/>
          </a:bodyPr>
          <a:lstStyle/>
          <a:p>
            <a:r>
              <a:rPr lang="ja-JP" altLang="en-US" sz="700" dirty="0">
                <a:latin typeface="BIZ UDPゴシック" panose="020B0400000000000000" pitchFamily="50" charset="-128"/>
                <a:ea typeface="BIZ UDPゴシック" panose="020B0400000000000000" pitchFamily="50" charset="-128"/>
              </a:rPr>
              <a:t>ドッグラン企画（長町駅西口広場）</a:t>
            </a:r>
            <a:endParaRPr lang="en-US" altLang="ja-JP" sz="700" dirty="0">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C7B158D7-D08A-C9DC-773B-6A4794DA87AB}"/>
              </a:ext>
            </a:extLst>
          </p:cNvPr>
          <p:cNvSpPr txBox="1"/>
          <p:nvPr/>
        </p:nvSpPr>
        <p:spPr>
          <a:xfrm>
            <a:off x="9648394" y="4657715"/>
            <a:ext cx="1839891"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キッズハロウィン企画（リップルロード）</a:t>
            </a:r>
            <a:endParaRPr lang="en-US" altLang="ja-JP" sz="700" dirty="0">
              <a:latin typeface="BIZ UDPゴシック" panose="020B0400000000000000" pitchFamily="50" charset="-128"/>
              <a:ea typeface="BIZ UDPゴシック" panose="020B0400000000000000" pitchFamily="50" charset="-128"/>
            </a:endParaRPr>
          </a:p>
        </p:txBody>
      </p:sp>
      <p:sp>
        <p:nvSpPr>
          <p:cNvPr id="47" name="テキスト ボックス 46">
            <a:extLst>
              <a:ext uri="{FF2B5EF4-FFF2-40B4-BE49-F238E27FC236}">
                <a16:creationId xmlns:a16="http://schemas.microsoft.com/office/drawing/2014/main" id="{9201895D-9C52-032B-7347-A16E7BF19766}"/>
              </a:ext>
            </a:extLst>
          </p:cNvPr>
          <p:cNvSpPr txBox="1"/>
          <p:nvPr/>
        </p:nvSpPr>
        <p:spPr>
          <a:xfrm>
            <a:off x="5956336" y="3074833"/>
            <a:ext cx="5436192" cy="307777"/>
          </a:xfrm>
          <a:prstGeom prst="rect">
            <a:avLst/>
          </a:prstGeom>
          <a:noFill/>
        </p:spPr>
        <p:txBody>
          <a:bodyPr vert="horz" wrap="squar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実施状況</a:t>
            </a:r>
            <a:r>
              <a:rPr lang="en-US" altLang="ja-JP" sz="1400" dirty="0">
                <a:latin typeface="BIZ UDPゴシック" panose="020B0400000000000000" pitchFamily="50" charset="-128"/>
                <a:ea typeface="BIZ UDPゴシック" panose="020B0400000000000000" pitchFamily="50" charset="-128"/>
              </a:rPr>
              <a:t>】</a:t>
            </a:r>
          </a:p>
        </p:txBody>
      </p:sp>
      <p:pic>
        <p:nvPicPr>
          <p:cNvPr id="53" name="図 52">
            <a:extLst>
              <a:ext uri="{FF2B5EF4-FFF2-40B4-BE49-F238E27FC236}">
                <a16:creationId xmlns:a16="http://schemas.microsoft.com/office/drawing/2014/main" id="{4BA4BD4E-094C-E0D5-D5F3-38361560F2D0}"/>
              </a:ext>
            </a:extLst>
          </p:cNvPr>
          <p:cNvPicPr preferRelativeResize="0">
            <a:picLocks/>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7880363" y="3382466"/>
            <a:ext cx="1688853" cy="1274606"/>
          </a:xfrm>
          <a:prstGeom prst="rect">
            <a:avLst/>
          </a:prstGeom>
        </p:spPr>
      </p:pic>
      <p:sp>
        <p:nvSpPr>
          <p:cNvPr id="68" name="テキスト ボックス 67">
            <a:extLst>
              <a:ext uri="{FF2B5EF4-FFF2-40B4-BE49-F238E27FC236}">
                <a16:creationId xmlns:a16="http://schemas.microsoft.com/office/drawing/2014/main" id="{554D53DD-C7EC-69F4-B53C-D3F0F9533FF5}"/>
              </a:ext>
            </a:extLst>
          </p:cNvPr>
          <p:cNvSpPr txBox="1"/>
          <p:nvPr/>
        </p:nvSpPr>
        <p:spPr>
          <a:xfrm>
            <a:off x="7858563" y="4657715"/>
            <a:ext cx="1390124" cy="200055"/>
          </a:xfrm>
          <a:prstGeom prst="rect">
            <a:avLst/>
          </a:prstGeom>
          <a:noFill/>
        </p:spPr>
        <p:txBody>
          <a:bodyPr wrap="none" rtlCol="0">
            <a:spAutoFit/>
          </a:bodyPr>
          <a:lstStyle/>
          <a:p>
            <a:r>
              <a:rPr lang="ja-JP" altLang="en-US" sz="700" dirty="0">
                <a:latin typeface="BIZ UDPゴシック" panose="020B0400000000000000" pitchFamily="50" charset="-128"/>
                <a:ea typeface="BIZ UDPゴシック" panose="020B0400000000000000" pitchFamily="50" charset="-128"/>
              </a:rPr>
              <a:t>音楽イベント（長町駅西口広場）</a:t>
            </a:r>
            <a:endParaRPr lang="en-US" altLang="ja-JP" sz="700" dirty="0">
              <a:latin typeface="BIZ UDPゴシック" panose="020B0400000000000000" pitchFamily="50" charset="-128"/>
              <a:ea typeface="BIZ UDPゴシック" panose="020B0400000000000000" pitchFamily="50" charset="-128"/>
            </a:endParaRPr>
          </a:p>
        </p:txBody>
      </p:sp>
      <p:sp>
        <p:nvSpPr>
          <p:cNvPr id="72" name="テキスト ボックス 71">
            <a:extLst>
              <a:ext uri="{FF2B5EF4-FFF2-40B4-BE49-F238E27FC236}">
                <a16:creationId xmlns:a16="http://schemas.microsoft.com/office/drawing/2014/main" id="{978BFDDB-4E60-55C0-60DF-B04D441A4F1C}"/>
              </a:ext>
            </a:extLst>
          </p:cNvPr>
          <p:cNvSpPr txBox="1"/>
          <p:nvPr/>
        </p:nvSpPr>
        <p:spPr>
          <a:xfrm>
            <a:off x="5956336" y="4806742"/>
            <a:ext cx="5436192" cy="307777"/>
          </a:xfrm>
          <a:prstGeom prst="rect">
            <a:avLst/>
          </a:prstGeom>
          <a:noFill/>
        </p:spPr>
        <p:txBody>
          <a:bodyPr vert="horz" wrap="squar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社会実験の結果</a:t>
            </a:r>
            <a:r>
              <a:rPr lang="en-US" altLang="ja-JP" sz="1400" dirty="0">
                <a:latin typeface="BIZ UDPゴシック" panose="020B0400000000000000" pitchFamily="50" charset="-128"/>
                <a:ea typeface="BIZ UDPゴシック" panose="020B0400000000000000" pitchFamily="50" charset="-128"/>
              </a:rPr>
              <a:t>】</a:t>
            </a:r>
          </a:p>
        </p:txBody>
      </p:sp>
      <p:pic>
        <p:nvPicPr>
          <p:cNvPr id="77" name="図 76">
            <a:extLst>
              <a:ext uri="{FF2B5EF4-FFF2-40B4-BE49-F238E27FC236}">
                <a16:creationId xmlns:a16="http://schemas.microsoft.com/office/drawing/2014/main" id="{AB9924DC-69E6-EC8E-5897-BF40699A8FE6}"/>
              </a:ext>
            </a:extLst>
          </p:cNvPr>
          <p:cNvPicPr>
            <a:picLocks noChangeAspect="1"/>
          </p:cNvPicPr>
          <p:nvPr/>
        </p:nvPicPr>
        <p:blipFill>
          <a:blip r:embed="rId9"/>
          <a:stretch>
            <a:fillRect/>
          </a:stretch>
        </p:blipFill>
        <p:spPr>
          <a:xfrm>
            <a:off x="6180975" y="5112941"/>
            <a:ext cx="2678739" cy="1488583"/>
          </a:xfrm>
          <a:prstGeom prst="rect">
            <a:avLst/>
          </a:prstGeom>
          <a:noFill/>
        </p:spPr>
      </p:pic>
      <p:sp>
        <p:nvSpPr>
          <p:cNvPr id="79" name="テキスト ボックス 78">
            <a:extLst>
              <a:ext uri="{FF2B5EF4-FFF2-40B4-BE49-F238E27FC236}">
                <a16:creationId xmlns:a16="http://schemas.microsoft.com/office/drawing/2014/main" id="{341F4323-1C62-D3FF-C608-FF2C4A01065B}"/>
              </a:ext>
            </a:extLst>
          </p:cNvPr>
          <p:cNvSpPr txBox="1"/>
          <p:nvPr/>
        </p:nvSpPr>
        <p:spPr>
          <a:xfrm>
            <a:off x="6732240" y="5007160"/>
            <a:ext cx="2666632" cy="264752"/>
          </a:xfrm>
          <a:prstGeom prst="rect">
            <a:avLst/>
          </a:prstGeom>
          <a:noFill/>
        </p:spPr>
        <p:txBody>
          <a:bodyPr wrap="square" rtlCol="0">
            <a:spAutoFit/>
          </a:bodyPr>
          <a:lstStyle/>
          <a:p>
            <a:pPr algn="ctr">
              <a:lnSpc>
                <a:spcPct val="150000"/>
              </a:lnSpc>
            </a:pPr>
            <a:r>
              <a:rPr kumimoji="1" lang="ja-JP" altLang="en-US" sz="900" dirty="0">
                <a:latin typeface="BIZ UDPゴシック" panose="020B0400000000000000" pitchFamily="50" charset="-128"/>
                <a:ea typeface="BIZ UDPゴシック" panose="020B0400000000000000" pitchFamily="50" charset="-128"/>
              </a:rPr>
              <a:t>＜長町駅西口広場に求める機能（複数回答可）＞</a:t>
            </a:r>
            <a:endParaRPr kumimoji="1" lang="en-US" altLang="ja-JP" sz="900" dirty="0">
              <a:latin typeface="BIZ UDPゴシック" panose="020B0400000000000000" pitchFamily="50" charset="-128"/>
              <a:ea typeface="BIZ UDPゴシック" panose="020B0400000000000000" pitchFamily="50" charset="-128"/>
            </a:endParaRPr>
          </a:p>
        </p:txBody>
      </p:sp>
      <p:sp>
        <p:nvSpPr>
          <p:cNvPr id="80" name="テキスト ボックス 79">
            <a:extLst>
              <a:ext uri="{FF2B5EF4-FFF2-40B4-BE49-F238E27FC236}">
                <a16:creationId xmlns:a16="http://schemas.microsoft.com/office/drawing/2014/main" id="{9C73D17E-850A-76F4-7288-DB10613680B2}"/>
              </a:ext>
            </a:extLst>
          </p:cNvPr>
          <p:cNvSpPr txBox="1"/>
          <p:nvPr/>
        </p:nvSpPr>
        <p:spPr>
          <a:xfrm>
            <a:off x="9127498" y="5007160"/>
            <a:ext cx="2666632" cy="264752"/>
          </a:xfrm>
          <a:prstGeom prst="rect">
            <a:avLst/>
          </a:prstGeom>
          <a:noFill/>
        </p:spPr>
        <p:txBody>
          <a:bodyPr wrap="square" rtlCol="0">
            <a:spAutoFit/>
          </a:bodyPr>
          <a:lstStyle/>
          <a:p>
            <a:pPr algn="ctr">
              <a:lnSpc>
                <a:spcPct val="150000"/>
              </a:lnSpc>
            </a:pPr>
            <a:r>
              <a:rPr kumimoji="1" lang="ja-JP" altLang="en-US" sz="900" dirty="0">
                <a:latin typeface="BIZ UDPゴシック" panose="020B0400000000000000" pitchFamily="50" charset="-128"/>
                <a:ea typeface="BIZ UDPゴシック" panose="020B0400000000000000" pitchFamily="50" charset="-128"/>
              </a:rPr>
              <a:t>＜リップルロードに求める機能（複数回答可）＞</a:t>
            </a:r>
            <a:endParaRPr kumimoji="1" lang="en-US" altLang="ja-JP" sz="900" dirty="0">
              <a:latin typeface="BIZ UDPゴシック" panose="020B0400000000000000" pitchFamily="50" charset="-128"/>
              <a:ea typeface="BIZ UDPゴシック" panose="020B0400000000000000" pitchFamily="50" charset="-128"/>
            </a:endParaRPr>
          </a:p>
        </p:txBody>
      </p:sp>
      <p:sp>
        <p:nvSpPr>
          <p:cNvPr id="81" name="テキスト ボックス 80">
            <a:extLst>
              <a:ext uri="{FF2B5EF4-FFF2-40B4-BE49-F238E27FC236}">
                <a16:creationId xmlns:a16="http://schemas.microsoft.com/office/drawing/2014/main" id="{4CAD0026-38AC-7838-8A0A-1D9BC734A958}"/>
              </a:ext>
            </a:extLst>
          </p:cNvPr>
          <p:cNvSpPr txBox="1"/>
          <p:nvPr/>
        </p:nvSpPr>
        <p:spPr>
          <a:xfrm>
            <a:off x="7496821" y="4830946"/>
            <a:ext cx="3382975"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来場者・通行者アンケート（回答者数</a:t>
            </a:r>
            <a:r>
              <a:rPr lang="en-US" altLang="ja-JP" sz="1200" dirty="0">
                <a:latin typeface="BIZ UDPゴシック" panose="020B0400000000000000" pitchFamily="50" charset="-128"/>
                <a:ea typeface="BIZ UDPゴシック" panose="020B0400000000000000" pitchFamily="50" charset="-128"/>
              </a:rPr>
              <a:t>1,475</a:t>
            </a:r>
            <a:r>
              <a:rPr lang="ja-JP" altLang="en-US" sz="1200" dirty="0">
                <a:latin typeface="BIZ UDPゴシック" panose="020B0400000000000000" pitchFamily="50" charset="-128"/>
                <a:ea typeface="BIZ UDPゴシック" panose="020B0400000000000000" pitchFamily="50" charset="-128"/>
              </a:rPr>
              <a:t>名）</a:t>
            </a:r>
          </a:p>
        </p:txBody>
      </p:sp>
      <p:pic>
        <p:nvPicPr>
          <p:cNvPr id="87" name="図 86">
            <a:extLst>
              <a:ext uri="{FF2B5EF4-FFF2-40B4-BE49-F238E27FC236}">
                <a16:creationId xmlns:a16="http://schemas.microsoft.com/office/drawing/2014/main" id="{84BFC01E-76CA-7C2C-A505-5CEB0FC81131}"/>
              </a:ext>
            </a:extLst>
          </p:cNvPr>
          <p:cNvPicPr>
            <a:picLocks noChangeAspect="1"/>
          </p:cNvPicPr>
          <p:nvPr/>
        </p:nvPicPr>
        <p:blipFill>
          <a:blip r:embed="rId10"/>
          <a:srcRect l="22203" t="17014" r="17314" b="6895"/>
          <a:stretch/>
        </p:blipFill>
        <p:spPr>
          <a:xfrm>
            <a:off x="9670975" y="5271448"/>
            <a:ext cx="1420982" cy="1248414"/>
          </a:xfrm>
          <a:prstGeom prst="rect">
            <a:avLst/>
          </a:prstGeom>
        </p:spPr>
      </p:pic>
      <p:pic>
        <p:nvPicPr>
          <p:cNvPr id="8" name="図 7">
            <a:extLst>
              <a:ext uri="{FF2B5EF4-FFF2-40B4-BE49-F238E27FC236}">
                <a16:creationId xmlns:a16="http://schemas.microsoft.com/office/drawing/2014/main" id="{0909FF26-0A80-3EA4-68BA-5FF98A7BB98D}"/>
              </a:ext>
            </a:extLst>
          </p:cNvPr>
          <p:cNvPicPr preferRelativeResize="0">
            <a:picLocks/>
          </p:cNvPicPr>
          <p:nvPr/>
        </p:nvPicPr>
        <p:blipFill>
          <a:blip r:embed="rId11">
            <a:extLst>
              <a:ext uri="{BEBA8EAE-BF5A-486C-A8C5-ECC9F3942E4B}">
                <a14:imgProps xmlns:a14="http://schemas.microsoft.com/office/drawing/2010/main">
                  <a14:imgLayer r:embed="rId8">
                    <a14:imgEffect>
                      <a14:artisticBlur radius="5"/>
                    </a14:imgEffect>
                    <a14:imgEffect>
                      <a14:brightnessContrast bright="20000"/>
                    </a14:imgEffect>
                  </a14:imgLayer>
                </a14:imgProps>
              </a:ext>
            </a:extLst>
          </a:blip>
          <a:srcRect l="49192" t="24204" r="46760" b="67719"/>
          <a:stretch/>
        </p:blipFill>
        <p:spPr>
          <a:xfrm>
            <a:off x="8709161" y="3678387"/>
            <a:ext cx="68339" cy="102931"/>
          </a:xfrm>
          <a:prstGeom prst="ellipse">
            <a:avLst/>
          </a:prstGeom>
        </p:spPr>
      </p:pic>
      <p:pic>
        <p:nvPicPr>
          <p:cNvPr id="9" name="図 8">
            <a:extLst>
              <a:ext uri="{FF2B5EF4-FFF2-40B4-BE49-F238E27FC236}">
                <a16:creationId xmlns:a16="http://schemas.microsoft.com/office/drawing/2014/main" id="{FCB57D5D-B9EC-BB51-6EA2-3317000F0E77}"/>
              </a:ext>
            </a:extLst>
          </p:cNvPr>
          <p:cNvPicPr preferRelativeResize="0">
            <a:picLocks/>
          </p:cNvPicPr>
          <p:nvPr/>
        </p:nvPicPr>
        <p:blipFill>
          <a:blip r:embed="rId11">
            <a:extLst>
              <a:ext uri="{BEBA8EAE-BF5A-486C-A8C5-ECC9F3942E4B}">
                <a14:imgProps xmlns:a14="http://schemas.microsoft.com/office/drawing/2010/main">
                  <a14:imgLayer r:embed="rId8">
                    <a14:imgEffect>
                      <a14:artisticBlur radius="5"/>
                    </a14:imgEffect>
                    <a14:imgEffect>
                      <a14:brightnessContrast bright="20000"/>
                    </a14:imgEffect>
                  </a14:imgLayer>
                </a14:imgProps>
              </a:ext>
            </a:extLst>
          </a:blip>
          <a:srcRect l="72094" t="33674" r="21580" b="55529"/>
          <a:stretch/>
        </p:blipFill>
        <p:spPr>
          <a:xfrm>
            <a:off x="9096868" y="3813613"/>
            <a:ext cx="106836" cy="137617"/>
          </a:xfrm>
          <a:prstGeom prst="ellipse">
            <a:avLst/>
          </a:prstGeom>
        </p:spPr>
      </p:pic>
      <p:sp>
        <p:nvSpPr>
          <p:cNvPr id="2" name="テキスト ボックス 1">
            <a:extLst>
              <a:ext uri="{FF2B5EF4-FFF2-40B4-BE49-F238E27FC236}">
                <a16:creationId xmlns:a16="http://schemas.microsoft.com/office/drawing/2014/main" id="{06A0E389-618C-1F71-3754-15FE3C3B241F}"/>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１７</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228297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0200-6237-4484-2471-CE61F2F00B63}"/>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5E149BE-7722-E086-425F-151800536DA8}"/>
              </a:ext>
            </a:extLst>
          </p:cNvPr>
          <p:cNvSpPr txBox="1"/>
          <p:nvPr/>
        </p:nvSpPr>
        <p:spPr>
          <a:xfrm>
            <a:off x="787401" y="2394068"/>
            <a:ext cx="8811054" cy="1169551"/>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イベント等での利活用推進に向け、電気・給排水設備等を整備する。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イベントをはじめとした周辺施設、商店街や長町地区全体の情報を発信する案内機能を備える。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誰もが居心地が良く滞在できるような芝生やテーブルセット、ベンチ等の整備を進める。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地域の案内等の役割を果たしてきた長町駅前プラザについて、これまでの機能に加え、長町駅西口広場と連携した交流や活動が広がる拠点として進化させていく。</a:t>
            </a:r>
          </a:p>
        </p:txBody>
      </p:sp>
      <p:sp>
        <p:nvSpPr>
          <p:cNvPr id="7" name="テキスト ボックス 6">
            <a:extLst>
              <a:ext uri="{FF2B5EF4-FFF2-40B4-BE49-F238E27FC236}">
                <a16:creationId xmlns:a16="http://schemas.microsoft.com/office/drawing/2014/main" id="{D2681CAF-53E4-E711-DF8C-AAD99D94DA5C}"/>
              </a:ext>
            </a:extLst>
          </p:cNvPr>
          <p:cNvSpPr txBox="1"/>
          <p:nvPr/>
        </p:nvSpPr>
        <p:spPr>
          <a:xfrm>
            <a:off x="1460500" y="2079546"/>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長町駅西口広場・長町駅前プラザ及び周辺歩道の機能強化</a:t>
            </a:r>
          </a:p>
        </p:txBody>
      </p:sp>
      <p:sp>
        <p:nvSpPr>
          <p:cNvPr id="16" name="テキスト ボックス 15">
            <a:extLst>
              <a:ext uri="{FF2B5EF4-FFF2-40B4-BE49-F238E27FC236}">
                <a16:creationId xmlns:a16="http://schemas.microsoft.com/office/drawing/2014/main" id="{125D65A1-F167-B00D-DC42-816DBE5D2031}"/>
              </a:ext>
            </a:extLst>
          </p:cNvPr>
          <p:cNvSpPr txBox="1"/>
          <p:nvPr/>
        </p:nvSpPr>
        <p:spPr>
          <a:xfrm>
            <a:off x="1487839" y="3675515"/>
            <a:ext cx="8811054"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リップルロードの機能強化</a:t>
            </a:r>
          </a:p>
        </p:txBody>
      </p:sp>
      <p:sp>
        <p:nvSpPr>
          <p:cNvPr id="19" name="テキスト ボックス 18">
            <a:extLst>
              <a:ext uri="{FF2B5EF4-FFF2-40B4-BE49-F238E27FC236}">
                <a16:creationId xmlns:a16="http://schemas.microsoft.com/office/drawing/2014/main" id="{CB328B65-84A6-AB8F-78FA-C6F3D50491D3}"/>
              </a:ext>
            </a:extLst>
          </p:cNvPr>
          <p:cNvSpPr txBox="1"/>
          <p:nvPr/>
        </p:nvSpPr>
        <p:spPr>
          <a:xfrm>
            <a:off x="1460500" y="5100848"/>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公共空間の環境整備</a:t>
            </a:r>
          </a:p>
        </p:txBody>
      </p:sp>
      <p:sp>
        <p:nvSpPr>
          <p:cNvPr id="52" name="テキスト ボックス 51">
            <a:extLst>
              <a:ext uri="{FF2B5EF4-FFF2-40B4-BE49-F238E27FC236}">
                <a16:creationId xmlns:a16="http://schemas.microsoft.com/office/drawing/2014/main" id="{4DEAB494-F696-C85D-FF0F-A61083435497}"/>
              </a:ext>
            </a:extLst>
          </p:cNvPr>
          <p:cNvSpPr txBox="1"/>
          <p:nvPr/>
        </p:nvSpPr>
        <p:spPr>
          <a:xfrm>
            <a:off x="814739" y="4013959"/>
            <a:ext cx="8811054" cy="954107"/>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イベント等での利活用推進に向け、電気・給排水設備等を整備する。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施設や史跡等が周辺にある特性を活かし、周辺施設と連携した案内機能を備える。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周辺施設の利用者や学生等が気軽に立ち寄って、コミュニケーションが取れるよう、芝生やテーブルセット、ベンチ等の整備を進める。併せて隣接する集会所（パル長町）の利活用も検討する。</a:t>
            </a:r>
          </a:p>
        </p:txBody>
      </p:sp>
      <p:sp>
        <p:nvSpPr>
          <p:cNvPr id="56" name="テキスト ボックス 55">
            <a:extLst>
              <a:ext uri="{FF2B5EF4-FFF2-40B4-BE49-F238E27FC236}">
                <a16:creationId xmlns:a16="http://schemas.microsoft.com/office/drawing/2014/main" id="{91DD56F7-33EA-3D3B-C9CE-68B1740D67CF}"/>
              </a:ext>
            </a:extLst>
          </p:cNvPr>
          <p:cNvSpPr txBox="1"/>
          <p:nvPr/>
        </p:nvSpPr>
        <p:spPr>
          <a:xfrm>
            <a:off x="787401" y="5406959"/>
            <a:ext cx="8811054" cy="1384995"/>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誰もが利用しやすく、利用したいと思うような、維持管理が行き届いた空間を目指す。</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地域に愛される魅力的な空間として持続していくため、エリアマネジメントによる管理運営体制を目指す。</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都市公園である長町駅西口広場・長町駅前プラザは、公園利用者の利便性向上に向けた協定及び許可制度等を活用する。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市道であるリップルロードは、賑わいのある道路空間を構築するため、歩行者利便増進道路（ほこみち）制度を活用する。</a:t>
            </a:r>
          </a:p>
        </p:txBody>
      </p:sp>
      <p:sp>
        <p:nvSpPr>
          <p:cNvPr id="5" name="テキスト ボックス 4">
            <a:extLst>
              <a:ext uri="{FF2B5EF4-FFF2-40B4-BE49-F238E27FC236}">
                <a16:creationId xmlns:a16="http://schemas.microsoft.com/office/drawing/2014/main" id="{22EAAB54-6087-A32B-5335-CC763FF84FA5}"/>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pic>
        <p:nvPicPr>
          <p:cNvPr id="15" name="図 14">
            <a:extLst>
              <a:ext uri="{FF2B5EF4-FFF2-40B4-BE49-F238E27FC236}">
                <a16:creationId xmlns:a16="http://schemas.microsoft.com/office/drawing/2014/main" id="{C9C671DA-4DA9-EEEB-AE32-E9BE35A169C2}"/>
              </a:ext>
            </a:extLst>
          </p:cNvPr>
          <p:cNvPicPr>
            <a:picLocks noChangeAspect="1"/>
          </p:cNvPicPr>
          <p:nvPr/>
        </p:nvPicPr>
        <p:blipFill>
          <a:blip r:embed="rId3"/>
          <a:stretch>
            <a:fillRect/>
          </a:stretch>
        </p:blipFill>
        <p:spPr>
          <a:xfrm>
            <a:off x="10007600" y="5100848"/>
            <a:ext cx="1799123" cy="1349949"/>
          </a:xfrm>
          <a:prstGeom prst="rect">
            <a:avLst/>
          </a:prstGeom>
        </p:spPr>
      </p:pic>
      <p:sp>
        <p:nvSpPr>
          <p:cNvPr id="17" name="テキスト ボックス 16">
            <a:extLst>
              <a:ext uri="{FF2B5EF4-FFF2-40B4-BE49-F238E27FC236}">
                <a16:creationId xmlns:a16="http://schemas.microsoft.com/office/drawing/2014/main" id="{EA4BF216-22E2-8440-1D6A-2582227B783D}"/>
              </a:ext>
            </a:extLst>
          </p:cNvPr>
          <p:cNvSpPr txBox="1"/>
          <p:nvPr/>
        </p:nvSpPr>
        <p:spPr>
          <a:xfrm>
            <a:off x="9907088" y="6450797"/>
            <a:ext cx="2052945"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都市再生特別措置法に基づくパークマネジメント（整備・管理・運用）</a:t>
            </a:r>
            <a:r>
              <a:rPr lang="en-US" altLang="ja-JP" sz="700" dirty="0">
                <a:latin typeface="BIZ UDPゴシック" panose="020B0400000000000000" pitchFamily="50" charset="-128"/>
                <a:ea typeface="BIZ UDPゴシック" panose="020B0400000000000000" pitchFamily="50" charset="-128"/>
              </a:rPr>
              <a:t>(</a:t>
            </a:r>
            <a:r>
              <a:rPr lang="ja-JP" altLang="en-US" sz="700" dirty="0">
                <a:latin typeface="BIZ UDPゴシック" panose="020B0400000000000000" pitchFamily="50" charset="-128"/>
                <a:ea typeface="BIZ UDPゴシック" panose="020B0400000000000000" pitchFamily="50" charset="-128"/>
              </a:rPr>
              <a:t>仙台市荒井東１号公園）</a:t>
            </a:r>
            <a:endParaRPr lang="en-US" altLang="ja-JP" sz="700" dirty="0">
              <a:latin typeface="BIZ UDPゴシック" panose="020B0400000000000000" pitchFamily="50" charset="-128"/>
              <a:ea typeface="BIZ UDPゴシック" panose="020B0400000000000000" pitchFamily="50" charset="-128"/>
            </a:endParaRPr>
          </a:p>
        </p:txBody>
      </p:sp>
      <p:pic>
        <p:nvPicPr>
          <p:cNvPr id="21" name="図 20" descr="ダイアグラム, 設計図&#10;&#10;自動的に生成された説明">
            <a:extLst>
              <a:ext uri="{FF2B5EF4-FFF2-40B4-BE49-F238E27FC236}">
                <a16:creationId xmlns:a16="http://schemas.microsoft.com/office/drawing/2014/main" id="{C0DCA588-E528-E116-F0BF-CD8275716419}"/>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46701"/>
          <a:stretch/>
        </p:blipFill>
        <p:spPr>
          <a:xfrm rot="5400000">
            <a:off x="10267293" y="3201932"/>
            <a:ext cx="1275683" cy="1795068"/>
          </a:xfrm>
          <a:prstGeom prst="rect">
            <a:avLst/>
          </a:prstGeom>
        </p:spPr>
      </p:pic>
      <p:sp>
        <p:nvSpPr>
          <p:cNvPr id="22" name="テキスト ボックス 21">
            <a:extLst>
              <a:ext uri="{FF2B5EF4-FFF2-40B4-BE49-F238E27FC236}">
                <a16:creationId xmlns:a16="http://schemas.microsoft.com/office/drawing/2014/main" id="{13005801-77F4-ED82-4A9B-FEAD0C43E0DE}"/>
              </a:ext>
            </a:extLst>
          </p:cNvPr>
          <p:cNvSpPr txBox="1"/>
          <p:nvPr/>
        </p:nvSpPr>
        <p:spPr>
          <a:xfrm>
            <a:off x="9893896" y="4737308"/>
            <a:ext cx="1977237"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歩行者利便増進道路（ほこみち）の指定を想定したくつろぎ空間の社会実験（リップルロード）</a:t>
            </a:r>
            <a:endParaRPr lang="en-US" altLang="ja-JP" sz="700" dirty="0">
              <a:latin typeface="BIZ UDPゴシック" panose="020B0400000000000000" pitchFamily="50" charset="-128"/>
              <a:ea typeface="BIZ UDPゴシック" panose="020B0400000000000000" pitchFamily="50" charset="-128"/>
            </a:endParaRPr>
          </a:p>
        </p:txBody>
      </p:sp>
      <p:sp>
        <p:nvSpPr>
          <p:cNvPr id="12" name="Rectangle 2">
            <a:extLst>
              <a:ext uri="{FF2B5EF4-FFF2-40B4-BE49-F238E27FC236}">
                <a16:creationId xmlns:a16="http://schemas.microsoft.com/office/drawing/2014/main" id="{36C21D62-EE4F-C611-D3BC-D5FC8D0309C8}"/>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14" name="正方形/長方形 13">
            <a:extLst>
              <a:ext uri="{FF2B5EF4-FFF2-40B4-BE49-F238E27FC236}">
                <a16:creationId xmlns:a16="http://schemas.microsoft.com/office/drawing/2014/main" id="{D7A1ED3B-A960-7B40-C2C5-B09135835CDD}"/>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22C68A17-22CB-4EF6-65A4-A1B27D97A0E1}"/>
              </a:ext>
            </a:extLst>
          </p:cNvPr>
          <p:cNvSpPr txBox="1"/>
          <p:nvPr/>
        </p:nvSpPr>
        <p:spPr>
          <a:xfrm>
            <a:off x="751239" y="1104854"/>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dirty="0">
                <a:latin typeface="BIZ UDPゴシック" panose="020B0400000000000000" pitchFamily="50" charset="-128"/>
                <a:ea typeface="BIZ UDPゴシック" panose="020B0400000000000000" pitchFamily="50" charset="-128"/>
              </a:rPr>
              <a:t>　公共空間の機能強化</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648D02C8-DF73-53F5-6EDD-E2B6E2837260}"/>
              </a:ext>
            </a:extLst>
          </p:cNvPr>
          <p:cNvSpPr txBox="1"/>
          <p:nvPr/>
        </p:nvSpPr>
        <p:spPr>
          <a:xfrm>
            <a:off x="319143" y="1070405"/>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５</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0DECA14B-CD7E-6FBF-D9AD-DB1B9D729489}"/>
              </a:ext>
            </a:extLst>
          </p:cNvPr>
          <p:cNvSpPr txBox="1"/>
          <p:nvPr/>
        </p:nvSpPr>
        <p:spPr>
          <a:xfrm>
            <a:off x="777696" y="1482965"/>
            <a:ext cx="11182337"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長町は集客性に優れ、近隣に潜在的な顧客もいる。現在もイベント等で活用されているオープンな公共空間が、更に利活用され、多くの人が長町に関わり、地域の魅力を高めていけるよう、機能強化や環境整備を行う。</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CF55D3E6-AD6E-71F2-FE67-5B603C7EAEFE}"/>
              </a:ext>
            </a:extLst>
          </p:cNvPr>
          <p:cNvSpPr txBox="1"/>
          <p:nvPr/>
        </p:nvSpPr>
        <p:spPr>
          <a:xfrm>
            <a:off x="723900" y="2089322"/>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５－①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8E9A4A9-49DE-698B-CFBF-2DC3DACFEBCE}"/>
              </a:ext>
            </a:extLst>
          </p:cNvPr>
          <p:cNvSpPr txBox="1"/>
          <p:nvPr/>
        </p:nvSpPr>
        <p:spPr>
          <a:xfrm>
            <a:off x="751239" y="3651763"/>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５－②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114676F7-5B6E-DEE5-E98D-65F07FC20DCF}"/>
              </a:ext>
            </a:extLst>
          </p:cNvPr>
          <p:cNvSpPr txBox="1"/>
          <p:nvPr/>
        </p:nvSpPr>
        <p:spPr>
          <a:xfrm>
            <a:off x="723900" y="5116469"/>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５－③</a:t>
            </a:r>
            <a:endParaRPr kumimoji="1" lang="en-US" altLang="ja-JP" sz="1600" b="1" dirty="0">
              <a:latin typeface="BIZ UDPゴシック" panose="020B0400000000000000" pitchFamily="50" charset="-128"/>
              <a:ea typeface="BIZ UDPゴシック" panose="020B0400000000000000" pitchFamily="50" charset="-128"/>
            </a:endParaRPr>
          </a:p>
        </p:txBody>
      </p:sp>
      <p:pic>
        <p:nvPicPr>
          <p:cNvPr id="9" name="図 8" descr="店の前に立っている人たち&#10;&#10;中程度の精度で自動的に生成された説明">
            <a:extLst>
              <a:ext uri="{FF2B5EF4-FFF2-40B4-BE49-F238E27FC236}">
                <a16:creationId xmlns:a16="http://schemas.microsoft.com/office/drawing/2014/main" id="{1CEB7686-3C51-DB3F-0609-9C5F489EC9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0699" y="1839388"/>
            <a:ext cx="1781970" cy="1336477"/>
          </a:xfrm>
          <a:prstGeom prst="rect">
            <a:avLst/>
          </a:prstGeom>
        </p:spPr>
      </p:pic>
      <p:sp>
        <p:nvSpPr>
          <p:cNvPr id="10" name="テキスト ボックス 9">
            <a:extLst>
              <a:ext uri="{FF2B5EF4-FFF2-40B4-BE49-F238E27FC236}">
                <a16:creationId xmlns:a16="http://schemas.microsoft.com/office/drawing/2014/main" id="{B8342255-E1B4-9856-0ABF-BADFA3802636}"/>
              </a:ext>
            </a:extLst>
          </p:cNvPr>
          <p:cNvSpPr txBox="1"/>
          <p:nvPr/>
        </p:nvSpPr>
        <p:spPr>
          <a:xfrm>
            <a:off x="9667255" y="3148461"/>
            <a:ext cx="2536643"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賑わい創出社会実験「</a:t>
            </a:r>
            <a:r>
              <a:rPr lang="en-US" altLang="ja-JP" sz="700" dirty="0">
                <a:latin typeface="BIZ UDPゴシック" panose="020B0400000000000000" pitchFamily="50" charset="-128"/>
                <a:ea typeface="BIZ UDPゴシック" panose="020B0400000000000000" pitchFamily="50" charset="-128"/>
              </a:rPr>
              <a:t>NAGAMACHI PLACE MAKING CHALLENGE 2025</a:t>
            </a:r>
            <a:r>
              <a:rPr lang="ja-JP" altLang="en-US" sz="700" dirty="0">
                <a:latin typeface="BIZ UDPゴシック" panose="020B0400000000000000" pitchFamily="50" charset="-128"/>
                <a:ea typeface="BIZ UDPゴシック" panose="020B0400000000000000" pitchFamily="50" charset="-128"/>
              </a:rPr>
              <a:t>」における長町駅前プラザの利活用</a:t>
            </a:r>
          </a:p>
        </p:txBody>
      </p:sp>
      <p:sp>
        <p:nvSpPr>
          <p:cNvPr id="8" name="テキスト ボックス 7">
            <a:extLst>
              <a:ext uri="{FF2B5EF4-FFF2-40B4-BE49-F238E27FC236}">
                <a16:creationId xmlns:a16="http://schemas.microsoft.com/office/drawing/2014/main" id="{29F3592C-A974-2266-9771-E23D215ACC92}"/>
              </a:ext>
            </a:extLst>
          </p:cNvPr>
          <p:cNvSpPr txBox="1"/>
          <p:nvPr/>
        </p:nvSpPr>
        <p:spPr>
          <a:xfrm>
            <a:off x="11724238" y="6533378"/>
            <a:ext cx="467762" cy="276999"/>
          </a:xfrm>
          <a:prstGeom prst="rect">
            <a:avLst/>
          </a:prstGeom>
          <a:noFill/>
        </p:spPr>
        <p:txBody>
          <a:bodyPr wrap="square" rtlCol="0">
            <a:spAutoFit/>
          </a:bodyPr>
          <a:lstStyle/>
          <a:p>
            <a:pPr algn="r"/>
            <a:r>
              <a:rPr kumimoji="1" lang="ja-JP" altLang="en-US" sz="1200" dirty="0">
                <a:solidFill>
                  <a:schemeClr val="bg1">
                    <a:lumMod val="50000"/>
                  </a:schemeClr>
                </a:solidFill>
              </a:rPr>
              <a:t>１８</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375955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93420-8CAD-710C-3426-95F19AF5741A}"/>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C0C44A0-C1D1-4C67-E921-C39ABB05811F}"/>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0" name="Rectangle 2">
            <a:extLst>
              <a:ext uri="{FF2B5EF4-FFF2-40B4-BE49-F238E27FC236}">
                <a16:creationId xmlns:a16="http://schemas.microsoft.com/office/drawing/2014/main" id="{B0576391-D9B3-CCFA-95C8-D6350798BC2C}"/>
              </a:ext>
            </a:extLst>
          </p:cNvPr>
          <p:cNvSpPr>
            <a:spLocks noChangeArrowheads="1"/>
          </p:cNvSpPr>
          <p:nvPr/>
        </p:nvSpPr>
        <p:spPr bwMode="auto">
          <a:xfrm>
            <a:off x="326326" y="1248320"/>
            <a:ext cx="11376148" cy="339645"/>
          </a:xfrm>
          <a:prstGeom prst="rect">
            <a:avLst/>
          </a:prstGeom>
          <a:solidFill>
            <a:schemeClr val="bg1">
              <a:lumMod val="75000"/>
            </a:schemeClr>
          </a:solidFill>
          <a:ln>
            <a:noFill/>
          </a:ln>
          <a:effectLst/>
        </p:spPr>
        <p:txBody>
          <a:bodyPr vert="horz" wrap="square" lIns="91440" tIns="45720" rIns="91440" bIns="46800" numCol="1" anchor="ctr" anchorCtr="0" compatLnSpc="1">
            <a:prstTxWarp prst="textNoShape">
              <a:avLst/>
            </a:prstTxWarp>
            <a:spAutoFit/>
          </a:bodyPr>
          <a:lstStyle/>
          <a:p>
            <a:pPr indent="69850" algn="ctr"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道路空間再整備の検討経過と方向性</a:t>
            </a:r>
            <a:endParaRPr lang="en-US" altLang="ja-JP" sz="1600" b="1"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E2CECC9F-469E-828B-5FE5-48F6D3C675AE}"/>
              </a:ext>
            </a:extLst>
          </p:cNvPr>
          <p:cNvSpPr txBox="1"/>
          <p:nvPr/>
        </p:nvSpPr>
        <p:spPr>
          <a:xfrm>
            <a:off x="489526" y="1555308"/>
            <a:ext cx="11152829" cy="354969"/>
          </a:xfrm>
          <a:prstGeom prst="rect">
            <a:avLst/>
          </a:prstGeom>
          <a:noFill/>
        </p:spPr>
        <p:txBody>
          <a:bodyPr wrap="square">
            <a:spAutoFit/>
          </a:bodyPr>
          <a:lstStyle/>
          <a:p>
            <a:pPr>
              <a:lnSpc>
                <a:spcPts val="2500"/>
              </a:lnSpc>
              <a:spcBef>
                <a:spcPts val="600"/>
              </a:spcBef>
            </a:pPr>
            <a:r>
              <a:rPr lang="ja-JP" altLang="en-US" sz="1200" dirty="0">
                <a:latin typeface="BIZ UDPゴシック" panose="020B0400000000000000" pitchFamily="50" charset="-128"/>
                <a:ea typeface="BIZ UDPゴシック" panose="020B0400000000000000" pitchFamily="50" charset="-128"/>
              </a:rPr>
              <a:t>目指す通りの姿「歩いて楽しい　賑わいと交流が生まれる人中心の街並み」の実現に向けて、旧国道４号の道路空間再整備の検討を行った。</a:t>
            </a:r>
            <a:endParaRPr lang="en-US" altLang="ja-JP" sz="1200" dirty="0">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D8EB1DFB-5605-C4E5-0B11-686B2921EE94}"/>
              </a:ext>
            </a:extLst>
          </p:cNvPr>
          <p:cNvSpPr txBox="1"/>
          <p:nvPr/>
        </p:nvSpPr>
        <p:spPr>
          <a:xfrm>
            <a:off x="555602" y="1957296"/>
            <a:ext cx="1978048" cy="449389"/>
          </a:xfrm>
          <a:prstGeom prst="rect">
            <a:avLst/>
          </a:prstGeom>
          <a:solidFill>
            <a:schemeClr val="bg1">
              <a:lumMod val="85000"/>
              <a:alpha val="50000"/>
            </a:schemeClr>
          </a:solidFill>
          <a:ln w="25400">
            <a:noFill/>
          </a:ln>
        </p:spPr>
        <p:txBody>
          <a:bodyPr vert="horz" wrap="none" rtlCol="0" anchor="ctr" anchorCtr="0">
            <a:noAutofit/>
          </a:bodyPr>
          <a:lstStyle/>
          <a:p>
            <a:r>
              <a:rPr lang="ja-JP" altLang="en-US" sz="1400" dirty="0">
                <a:latin typeface="BIZ UDPゴシック" panose="020B0400000000000000" pitchFamily="50" charset="-128"/>
                <a:ea typeface="BIZ UDPゴシック" panose="020B0400000000000000" pitchFamily="50" charset="-128"/>
              </a:rPr>
              <a:t>①検討会における議論</a:t>
            </a:r>
          </a:p>
        </p:txBody>
      </p:sp>
      <p:sp>
        <p:nvSpPr>
          <p:cNvPr id="29" name="テキスト ボックス 28">
            <a:extLst>
              <a:ext uri="{FF2B5EF4-FFF2-40B4-BE49-F238E27FC236}">
                <a16:creationId xmlns:a16="http://schemas.microsoft.com/office/drawing/2014/main" id="{0E564855-4A4A-D081-488F-270D557B3C63}"/>
              </a:ext>
            </a:extLst>
          </p:cNvPr>
          <p:cNvSpPr txBox="1"/>
          <p:nvPr/>
        </p:nvSpPr>
        <p:spPr>
          <a:xfrm>
            <a:off x="555601" y="2493523"/>
            <a:ext cx="10923551" cy="307777"/>
          </a:xfrm>
          <a:prstGeom prst="rect">
            <a:avLst/>
          </a:prstGeom>
          <a:solidFill>
            <a:schemeClr val="bg1">
              <a:lumMod val="8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②道路空間社会実験「ＮＡＧＡＭＡＣＨＩ ＳＴＲＥＥＴ ＡＣＴＩＯＮ ２０２４」</a:t>
            </a:r>
          </a:p>
        </p:txBody>
      </p:sp>
      <p:sp>
        <p:nvSpPr>
          <p:cNvPr id="4" name="テキスト ボックス 3">
            <a:extLst>
              <a:ext uri="{FF2B5EF4-FFF2-40B4-BE49-F238E27FC236}">
                <a16:creationId xmlns:a16="http://schemas.microsoft.com/office/drawing/2014/main" id="{5B682B4A-4C47-4EA0-62E1-666B32210AF8}"/>
              </a:ext>
            </a:extLst>
          </p:cNvPr>
          <p:cNvSpPr txBox="1"/>
          <p:nvPr/>
        </p:nvSpPr>
        <p:spPr>
          <a:xfrm>
            <a:off x="6160514" y="3363191"/>
            <a:ext cx="2773936" cy="646331"/>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社会実験に伴う４車線から２車線への車線規制により、特に初日平日の朝に渋滞が発生した。</a:t>
            </a:r>
          </a:p>
        </p:txBody>
      </p:sp>
      <p:cxnSp>
        <p:nvCxnSpPr>
          <p:cNvPr id="9" name="直線コネクタ 8">
            <a:extLst>
              <a:ext uri="{FF2B5EF4-FFF2-40B4-BE49-F238E27FC236}">
                <a16:creationId xmlns:a16="http://schemas.microsoft.com/office/drawing/2014/main" id="{A6AFE04F-6B75-87A0-5B1A-8ADF9BBF1849}"/>
              </a:ext>
            </a:extLst>
          </p:cNvPr>
          <p:cNvCxnSpPr/>
          <p:nvPr/>
        </p:nvCxnSpPr>
        <p:spPr>
          <a:xfrm>
            <a:off x="489526" y="1910277"/>
            <a:ext cx="109896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AB1061F6-7B1D-06DD-0689-F9A2AE4972BF}"/>
              </a:ext>
            </a:extLst>
          </p:cNvPr>
          <p:cNvCxnSpPr/>
          <p:nvPr/>
        </p:nvCxnSpPr>
        <p:spPr>
          <a:xfrm>
            <a:off x="489526" y="2454310"/>
            <a:ext cx="109896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2C74F708-DA48-9CAA-2C41-4F6424E0FFB5}"/>
              </a:ext>
            </a:extLst>
          </p:cNvPr>
          <p:cNvCxnSpPr/>
          <p:nvPr/>
        </p:nvCxnSpPr>
        <p:spPr>
          <a:xfrm>
            <a:off x="326325" y="1248320"/>
            <a:ext cx="0" cy="511660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2E2D701-EC79-F767-D2D0-5456A519B542}"/>
              </a:ext>
            </a:extLst>
          </p:cNvPr>
          <p:cNvCxnSpPr/>
          <p:nvPr/>
        </p:nvCxnSpPr>
        <p:spPr>
          <a:xfrm>
            <a:off x="11685898" y="1248320"/>
            <a:ext cx="0" cy="511660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2" name="図 141">
            <a:extLst>
              <a:ext uri="{FF2B5EF4-FFF2-40B4-BE49-F238E27FC236}">
                <a16:creationId xmlns:a16="http://schemas.microsoft.com/office/drawing/2014/main" id="{781C15FC-C7ED-716B-D285-E196F759C986}"/>
              </a:ext>
            </a:extLst>
          </p:cNvPr>
          <p:cNvPicPr>
            <a:picLocks noChangeAspect="1"/>
          </p:cNvPicPr>
          <p:nvPr/>
        </p:nvPicPr>
        <p:blipFill>
          <a:blip r:embed="rId3"/>
          <a:stretch>
            <a:fillRect/>
          </a:stretch>
        </p:blipFill>
        <p:spPr>
          <a:xfrm>
            <a:off x="473182" y="3720979"/>
            <a:ext cx="5417166" cy="2708583"/>
          </a:xfrm>
          <a:prstGeom prst="rect">
            <a:avLst/>
          </a:prstGeom>
        </p:spPr>
      </p:pic>
      <p:sp>
        <p:nvSpPr>
          <p:cNvPr id="143" name="テキスト ボックス 142">
            <a:extLst>
              <a:ext uri="{FF2B5EF4-FFF2-40B4-BE49-F238E27FC236}">
                <a16:creationId xmlns:a16="http://schemas.microsoft.com/office/drawing/2014/main" id="{5B69B557-974D-5BF5-C65B-E370C70BDB4F}"/>
              </a:ext>
            </a:extLst>
          </p:cNvPr>
          <p:cNvSpPr txBox="1"/>
          <p:nvPr/>
        </p:nvSpPr>
        <p:spPr>
          <a:xfrm>
            <a:off x="2470268" y="2833017"/>
            <a:ext cx="1620957" cy="307777"/>
          </a:xfrm>
          <a:prstGeom prst="rect">
            <a:avLst/>
          </a:prstGeom>
          <a:noFill/>
        </p:spPr>
        <p:txBody>
          <a:bodyPr wrap="non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社会実験の概要</a:t>
            </a:r>
            <a:r>
              <a:rPr lang="en-US" altLang="ja-JP" sz="1400" dirty="0">
                <a:latin typeface="BIZ UDPゴシック" panose="020B0400000000000000" pitchFamily="50" charset="-128"/>
                <a:ea typeface="BIZ UDPゴシック" panose="020B0400000000000000" pitchFamily="50" charset="-128"/>
              </a:rPr>
              <a:t>】</a:t>
            </a:r>
          </a:p>
        </p:txBody>
      </p:sp>
      <p:sp>
        <p:nvSpPr>
          <p:cNvPr id="145" name="テキスト ボックス 144">
            <a:extLst>
              <a:ext uri="{FF2B5EF4-FFF2-40B4-BE49-F238E27FC236}">
                <a16:creationId xmlns:a16="http://schemas.microsoft.com/office/drawing/2014/main" id="{FFB9765D-F65E-3B71-DB90-4914BC3C2181}"/>
              </a:ext>
            </a:extLst>
          </p:cNvPr>
          <p:cNvSpPr txBox="1"/>
          <p:nvPr/>
        </p:nvSpPr>
        <p:spPr>
          <a:xfrm>
            <a:off x="8141766" y="2833017"/>
            <a:ext cx="1620957" cy="307777"/>
          </a:xfrm>
          <a:prstGeom prst="rect">
            <a:avLst/>
          </a:prstGeom>
          <a:noFill/>
        </p:spPr>
        <p:txBody>
          <a:bodyPr wrap="none" rtlCol="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社会実験の結果</a:t>
            </a:r>
            <a:r>
              <a:rPr lang="en-US" altLang="ja-JP" sz="1400" dirty="0">
                <a:latin typeface="BIZ UDPゴシック" panose="020B0400000000000000" pitchFamily="50" charset="-128"/>
                <a:ea typeface="BIZ UDPゴシック" panose="020B0400000000000000" pitchFamily="50" charset="-128"/>
              </a:rPr>
              <a:t>】</a:t>
            </a:r>
          </a:p>
        </p:txBody>
      </p:sp>
      <p:cxnSp>
        <p:nvCxnSpPr>
          <p:cNvPr id="147" name="直線コネクタ 146">
            <a:extLst>
              <a:ext uri="{FF2B5EF4-FFF2-40B4-BE49-F238E27FC236}">
                <a16:creationId xmlns:a16="http://schemas.microsoft.com/office/drawing/2014/main" id="{339B726B-81F8-D372-C9D5-6B20C016EAE0}"/>
              </a:ext>
            </a:extLst>
          </p:cNvPr>
          <p:cNvCxnSpPr/>
          <p:nvPr/>
        </p:nvCxnSpPr>
        <p:spPr>
          <a:xfrm>
            <a:off x="6014400" y="2853513"/>
            <a:ext cx="0" cy="35876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テキスト ボックス 148">
            <a:extLst>
              <a:ext uri="{FF2B5EF4-FFF2-40B4-BE49-F238E27FC236}">
                <a16:creationId xmlns:a16="http://schemas.microsoft.com/office/drawing/2014/main" id="{E90BB4F7-3B27-B3BB-5F09-BDA3E0C10C40}"/>
              </a:ext>
            </a:extLst>
          </p:cNvPr>
          <p:cNvSpPr txBox="1"/>
          <p:nvPr/>
        </p:nvSpPr>
        <p:spPr>
          <a:xfrm>
            <a:off x="6801124" y="3151587"/>
            <a:ext cx="1492716" cy="276999"/>
          </a:xfrm>
          <a:prstGeom prst="rect">
            <a:avLst/>
          </a:prstGeom>
          <a:noFill/>
        </p:spPr>
        <p:txBody>
          <a:bodyPr wrap="none" rtlCol="0">
            <a:spAutoFit/>
          </a:bodyPr>
          <a:lstStyle/>
          <a:p>
            <a:r>
              <a:rPr lang="ja-JP" altLang="en-US" sz="1200" u="sng" dirty="0">
                <a:latin typeface="BIZ UDPゴシック" panose="020B0400000000000000" pitchFamily="50" charset="-128"/>
                <a:ea typeface="BIZ UDPゴシック" panose="020B0400000000000000" pitchFamily="50" charset="-128"/>
              </a:rPr>
              <a:t>交通量・渋滞の課題</a:t>
            </a:r>
            <a:endParaRPr lang="en-US" altLang="ja-JP" sz="1200" u="sng" dirty="0">
              <a:latin typeface="BIZ UDPゴシック" panose="020B0400000000000000" pitchFamily="50" charset="-128"/>
              <a:ea typeface="BIZ UDPゴシック" panose="020B0400000000000000" pitchFamily="50" charset="-128"/>
            </a:endParaRPr>
          </a:p>
        </p:txBody>
      </p:sp>
      <p:sp>
        <p:nvSpPr>
          <p:cNvPr id="150" name="テキスト ボックス 149">
            <a:extLst>
              <a:ext uri="{FF2B5EF4-FFF2-40B4-BE49-F238E27FC236}">
                <a16:creationId xmlns:a16="http://schemas.microsoft.com/office/drawing/2014/main" id="{23280CBD-5AC6-CD92-4582-5FF958DB9ADC}"/>
              </a:ext>
            </a:extLst>
          </p:cNvPr>
          <p:cNvSpPr txBox="1"/>
          <p:nvPr/>
        </p:nvSpPr>
        <p:spPr>
          <a:xfrm>
            <a:off x="9762723" y="3151587"/>
            <a:ext cx="1107996" cy="276999"/>
          </a:xfrm>
          <a:prstGeom prst="rect">
            <a:avLst/>
          </a:prstGeom>
          <a:noFill/>
        </p:spPr>
        <p:txBody>
          <a:bodyPr wrap="none" rtlCol="0">
            <a:spAutoFit/>
          </a:bodyPr>
          <a:lstStyle/>
          <a:p>
            <a:r>
              <a:rPr lang="ja-JP" altLang="en-US" sz="1200" u="sng" dirty="0">
                <a:latin typeface="BIZ UDPゴシック" panose="020B0400000000000000" pitchFamily="50" charset="-128"/>
                <a:ea typeface="BIZ UDPゴシック" panose="020B0400000000000000" pitchFamily="50" charset="-128"/>
              </a:rPr>
              <a:t>賑わいの創出</a:t>
            </a:r>
          </a:p>
        </p:txBody>
      </p:sp>
      <p:sp>
        <p:nvSpPr>
          <p:cNvPr id="152" name="テキスト ボックス 151">
            <a:extLst>
              <a:ext uri="{FF2B5EF4-FFF2-40B4-BE49-F238E27FC236}">
                <a16:creationId xmlns:a16="http://schemas.microsoft.com/office/drawing/2014/main" id="{8015DE09-C5D4-93C7-B044-A2C52D1E38BC}"/>
              </a:ext>
            </a:extLst>
          </p:cNvPr>
          <p:cNvSpPr txBox="1"/>
          <p:nvPr/>
        </p:nvSpPr>
        <p:spPr>
          <a:xfrm>
            <a:off x="2533651" y="1945020"/>
            <a:ext cx="8564198" cy="461665"/>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検討会の交通ワーキンググループにおいて、目指す通りの姿の実現に向けて利活用空間創出と歩行環境向上を目指すこととし、そのために現状の道路空間（４車線）について「２車線化・自転車空間設置案」をベースに再整備の方針を検討することとなった。</a:t>
            </a:r>
            <a:endParaRPr lang="en-US" altLang="ja-JP" sz="1200" dirty="0">
              <a:latin typeface="BIZ UDPゴシック" panose="020B0400000000000000" pitchFamily="50" charset="-128"/>
              <a:ea typeface="BIZ UDPゴシック" panose="020B0400000000000000" pitchFamily="50" charset="-128"/>
            </a:endParaRPr>
          </a:p>
        </p:txBody>
      </p:sp>
      <p:grpSp>
        <p:nvGrpSpPr>
          <p:cNvPr id="153" name="グループ化 152">
            <a:extLst>
              <a:ext uri="{FF2B5EF4-FFF2-40B4-BE49-F238E27FC236}">
                <a16:creationId xmlns:a16="http://schemas.microsoft.com/office/drawing/2014/main" id="{AE414730-3A7B-B724-BC99-8D5EB2460A70}"/>
              </a:ext>
            </a:extLst>
          </p:cNvPr>
          <p:cNvGrpSpPr/>
          <p:nvPr/>
        </p:nvGrpSpPr>
        <p:grpSpPr>
          <a:xfrm>
            <a:off x="6001757" y="4490401"/>
            <a:ext cx="3148369" cy="1793480"/>
            <a:chOff x="3045226" y="1998123"/>
            <a:chExt cx="3148369" cy="1793480"/>
          </a:xfrm>
        </p:grpSpPr>
        <p:graphicFrame>
          <p:nvGraphicFramePr>
            <p:cNvPr id="154" name="グラフ 153">
              <a:extLst>
                <a:ext uri="{FF2B5EF4-FFF2-40B4-BE49-F238E27FC236}">
                  <a16:creationId xmlns:a16="http://schemas.microsoft.com/office/drawing/2014/main" id="{44E06A58-FD5E-0D46-E0B1-2F4F8541A602}"/>
                </a:ext>
              </a:extLst>
            </p:cNvPr>
            <p:cNvGraphicFramePr>
              <a:graphicFrameLocks/>
            </p:cNvGraphicFramePr>
            <p:nvPr/>
          </p:nvGraphicFramePr>
          <p:xfrm>
            <a:off x="3045226" y="1998123"/>
            <a:ext cx="2880000" cy="1793480"/>
          </p:xfrm>
          <a:graphic>
            <a:graphicData uri="http://schemas.openxmlformats.org/drawingml/2006/chart">
              <c:chart xmlns:c="http://schemas.openxmlformats.org/drawingml/2006/chart" xmlns:r="http://schemas.openxmlformats.org/officeDocument/2006/relationships" r:id="rId4"/>
            </a:graphicData>
          </a:graphic>
        </p:graphicFrame>
        <p:sp>
          <p:nvSpPr>
            <p:cNvPr id="155" name="テキスト ボックス 154">
              <a:extLst>
                <a:ext uri="{FF2B5EF4-FFF2-40B4-BE49-F238E27FC236}">
                  <a16:creationId xmlns:a16="http://schemas.microsoft.com/office/drawing/2014/main" id="{B898FFB7-F464-6127-67D8-22212517179C}"/>
                </a:ext>
              </a:extLst>
            </p:cNvPr>
            <p:cNvSpPr txBox="1"/>
            <p:nvPr/>
          </p:nvSpPr>
          <p:spPr>
            <a:xfrm>
              <a:off x="4118882" y="2660022"/>
              <a:ext cx="906233" cy="369332"/>
            </a:xfrm>
            <a:prstGeom prst="rect">
              <a:avLst/>
            </a:prstGeom>
            <a:noFill/>
          </p:spPr>
          <p:txBody>
            <a:bodyPr wrap="square" rtlCol="0">
              <a:spAutoFit/>
            </a:bodyPr>
            <a:lstStyle/>
            <a:p>
              <a:r>
                <a:rPr lang="ja-JP" altLang="en-US" sz="900" b="1" dirty="0">
                  <a:latin typeface="BIZ UDPゴシック" panose="020B0400000000000000" pitchFamily="50" charset="-128"/>
                  <a:ea typeface="BIZ UDPゴシック" panose="020B0400000000000000" pitchFamily="50" charset="-128"/>
                </a:rPr>
                <a:t>最大</a:t>
              </a:r>
              <a:r>
                <a:rPr lang="en-US" altLang="ja-JP" sz="900" b="1" dirty="0">
                  <a:latin typeface="BIZ UDPゴシック" panose="020B0400000000000000" pitchFamily="50" charset="-128"/>
                  <a:ea typeface="BIZ UDPゴシック" panose="020B0400000000000000" pitchFamily="50" charset="-128"/>
                </a:rPr>
                <a:t>630m</a:t>
              </a:r>
            </a:p>
            <a:p>
              <a:r>
                <a:rPr lang="ja-JP" altLang="en-US" sz="900" b="1" dirty="0">
                  <a:latin typeface="BIZ UDPゴシック" panose="020B0400000000000000" pitchFamily="50" charset="-128"/>
                  <a:ea typeface="BIZ UDPゴシック" panose="020B0400000000000000" pitchFamily="50" charset="-128"/>
                </a:rPr>
                <a:t>（</a:t>
              </a:r>
              <a:r>
                <a:rPr lang="en-US" altLang="ja-JP" sz="900" b="1" dirty="0">
                  <a:latin typeface="BIZ UDPゴシック" panose="020B0400000000000000" pitchFamily="50" charset="-128"/>
                  <a:ea typeface="BIZ UDPゴシック" panose="020B0400000000000000" pitchFamily="50" charset="-128"/>
                </a:rPr>
                <a:t>7</a:t>
              </a:r>
              <a:r>
                <a:rPr lang="ja-JP" altLang="en-US" sz="900" b="1" dirty="0">
                  <a:latin typeface="BIZ UDPゴシック" panose="020B0400000000000000" pitchFamily="50" charset="-128"/>
                  <a:ea typeface="BIZ UDPゴシック" panose="020B0400000000000000" pitchFamily="50" charset="-128"/>
                </a:rPr>
                <a:t>：</a:t>
              </a:r>
              <a:r>
                <a:rPr lang="en-US" altLang="ja-JP" sz="900" b="1" dirty="0">
                  <a:latin typeface="BIZ UDPゴシック" panose="020B0400000000000000" pitchFamily="50" charset="-128"/>
                  <a:ea typeface="BIZ UDPゴシック" panose="020B0400000000000000" pitchFamily="50" charset="-128"/>
                </a:rPr>
                <a:t>30</a:t>
              </a:r>
              <a:r>
                <a:rPr lang="ja-JP" altLang="en-US" sz="900" b="1" dirty="0">
                  <a:latin typeface="BIZ UDPゴシック" panose="020B0400000000000000" pitchFamily="50" charset="-128"/>
                  <a:ea typeface="BIZ UDPゴシック" panose="020B0400000000000000" pitchFamily="50" charset="-128"/>
                </a:rPr>
                <a:t>）</a:t>
              </a:r>
              <a:endParaRPr lang="ja-JP" altLang="ja-JP" sz="900" b="1" dirty="0">
                <a:latin typeface="BIZ UDPゴシック" panose="020B0400000000000000" pitchFamily="50" charset="-128"/>
                <a:ea typeface="BIZ UDPゴシック" panose="020B0400000000000000" pitchFamily="50" charset="-128"/>
              </a:endParaRPr>
            </a:p>
          </p:txBody>
        </p:sp>
        <p:sp>
          <p:nvSpPr>
            <p:cNvPr id="156" name="テキスト ボックス 155">
              <a:extLst>
                <a:ext uri="{FF2B5EF4-FFF2-40B4-BE49-F238E27FC236}">
                  <a16:creationId xmlns:a16="http://schemas.microsoft.com/office/drawing/2014/main" id="{13D69C83-EE3C-1798-667F-0A0B42977213}"/>
                </a:ext>
              </a:extLst>
            </p:cNvPr>
            <p:cNvSpPr txBox="1"/>
            <p:nvPr/>
          </p:nvSpPr>
          <p:spPr>
            <a:xfrm>
              <a:off x="4816654" y="2201571"/>
              <a:ext cx="1376941" cy="230832"/>
            </a:xfrm>
            <a:prstGeom prst="rect">
              <a:avLst/>
            </a:prstGeom>
            <a:noFill/>
          </p:spPr>
          <p:txBody>
            <a:bodyPr wrap="square" rtlCol="0">
              <a:sp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最大</a:t>
              </a:r>
              <a:r>
                <a:rPr lang="en-US" altLang="ja-JP" sz="900" b="1" dirty="0">
                  <a:solidFill>
                    <a:srgbClr val="FF0000"/>
                  </a:solidFill>
                  <a:latin typeface="BIZ UDPゴシック" panose="020B0400000000000000" pitchFamily="50" charset="-128"/>
                  <a:ea typeface="BIZ UDPゴシック" panose="020B0400000000000000" pitchFamily="50" charset="-128"/>
                </a:rPr>
                <a:t>1,640m</a:t>
              </a:r>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8</a:t>
              </a:r>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20</a:t>
              </a:r>
              <a:r>
                <a:rPr lang="ja-JP" altLang="en-US" sz="900" b="1" dirty="0">
                  <a:solidFill>
                    <a:srgbClr val="FF0000"/>
                  </a:solidFill>
                  <a:latin typeface="BIZ UDPゴシック" panose="020B0400000000000000" pitchFamily="50" charset="-128"/>
                  <a:ea typeface="BIZ UDPゴシック" panose="020B0400000000000000" pitchFamily="50" charset="-128"/>
                </a:rPr>
                <a:t>）</a:t>
              </a:r>
              <a:endParaRPr lang="ja-JP" altLang="ja-JP" sz="900" b="1" dirty="0">
                <a:solidFill>
                  <a:srgbClr val="FF0000"/>
                </a:solidFill>
                <a:latin typeface="BIZ UDPゴシック" panose="020B0400000000000000" pitchFamily="50" charset="-128"/>
                <a:ea typeface="BIZ UDPゴシック" panose="020B0400000000000000" pitchFamily="50" charset="-128"/>
              </a:endParaRPr>
            </a:p>
          </p:txBody>
        </p:sp>
        <p:cxnSp>
          <p:nvCxnSpPr>
            <p:cNvPr id="157" name="直線コネクタ 156">
              <a:extLst>
                <a:ext uri="{FF2B5EF4-FFF2-40B4-BE49-F238E27FC236}">
                  <a16:creationId xmlns:a16="http://schemas.microsoft.com/office/drawing/2014/main" id="{EF1E5030-D072-5CE5-7E96-3BA1E91F6635}"/>
                </a:ext>
              </a:extLst>
            </p:cNvPr>
            <p:cNvCxnSpPr>
              <a:endCxn id="156" idx="1"/>
            </p:cNvCxnSpPr>
            <p:nvPr/>
          </p:nvCxnSpPr>
          <p:spPr>
            <a:xfrm flipV="1">
              <a:off x="4616450" y="2368169"/>
              <a:ext cx="254000" cy="107187"/>
            </a:xfrm>
            <a:prstGeom prst="line">
              <a:avLst/>
            </a:prstGeom>
            <a:ln w="635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58" name="直線コネクタ 157">
              <a:extLst>
                <a:ext uri="{FF2B5EF4-FFF2-40B4-BE49-F238E27FC236}">
                  <a16:creationId xmlns:a16="http://schemas.microsoft.com/office/drawing/2014/main" id="{C2E5CE25-AED8-9167-5140-DE9B3BE2B392}"/>
                </a:ext>
              </a:extLst>
            </p:cNvPr>
            <p:cNvCxnSpPr>
              <a:endCxn id="155" idx="1"/>
            </p:cNvCxnSpPr>
            <p:nvPr/>
          </p:nvCxnSpPr>
          <p:spPr>
            <a:xfrm flipV="1">
              <a:off x="4046289" y="2869819"/>
              <a:ext cx="138361" cy="159535"/>
            </a:xfrm>
            <a:prstGeom prst="line">
              <a:avLst/>
            </a:prstGeom>
            <a:ln w="63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grpSp>
      <p:sp>
        <p:nvSpPr>
          <p:cNvPr id="159" name="テキスト ボックス 158">
            <a:extLst>
              <a:ext uri="{FF2B5EF4-FFF2-40B4-BE49-F238E27FC236}">
                <a16:creationId xmlns:a16="http://schemas.microsoft.com/office/drawing/2014/main" id="{1171FEB4-5B27-AFD1-6AC4-7A30C13021A2}"/>
              </a:ext>
            </a:extLst>
          </p:cNvPr>
          <p:cNvSpPr txBox="1"/>
          <p:nvPr/>
        </p:nvSpPr>
        <p:spPr>
          <a:xfrm>
            <a:off x="6180878" y="4063051"/>
            <a:ext cx="2773936" cy="461665"/>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▼広瀬橋交差点の南西側流入方向の渋</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滞長の推移</a:t>
            </a:r>
          </a:p>
        </p:txBody>
      </p:sp>
      <p:sp>
        <p:nvSpPr>
          <p:cNvPr id="160" name="テキスト ボックス 159">
            <a:extLst>
              <a:ext uri="{FF2B5EF4-FFF2-40B4-BE49-F238E27FC236}">
                <a16:creationId xmlns:a16="http://schemas.microsoft.com/office/drawing/2014/main" id="{E2BA41D0-D863-BC00-1D05-E829178FB376}"/>
              </a:ext>
            </a:extLst>
          </p:cNvPr>
          <p:cNvSpPr txBox="1"/>
          <p:nvPr/>
        </p:nvSpPr>
        <p:spPr>
          <a:xfrm>
            <a:off x="8930945" y="3363191"/>
            <a:ext cx="2773936" cy="646331"/>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公共空間への利活用コンテンツ設置等により、歩行者通行量が大幅に増加した。</a:t>
            </a:r>
          </a:p>
        </p:txBody>
      </p:sp>
      <p:grpSp>
        <p:nvGrpSpPr>
          <p:cNvPr id="163" name="グループ化 162">
            <a:extLst>
              <a:ext uri="{FF2B5EF4-FFF2-40B4-BE49-F238E27FC236}">
                <a16:creationId xmlns:a16="http://schemas.microsoft.com/office/drawing/2014/main" id="{E768AF53-DFB0-FD4D-E34F-818D3E3BEC7E}"/>
              </a:ext>
            </a:extLst>
          </p:cNvPr>
          <p:cNvGrpSpPr/>
          <p:nvPr/>
        </p:nvGrpSpPr>
        <p:grpSpPr>
          <a:xfrm>
            <a:off x="8843829" y="4060450"/>
            <a:ext cx="2879998" cy="2304479"/>
            <a:chOff x="447638" y="24672723"/>
            <a:chExt cx="10391435" cy="5081064"/>
          </a:xfrm>
        </p:grpSpPr>
        <p:graphicFrame>
          <p:nvGraphicFramePr>
            <p:cNvPr id="164" name="グラフ 163">
              <a:extLst>
                <a:ext uri="{FF2B5EF4-FFF2-40B4-BE49-F238E27FC236}">
                  <a16:creationId xmlns:a16="http://schemas.microsoft.com/office/drawing/2014/main" id="{DD7E4E98-C54C-7FB5-1D50-60A9951F4420}"/>
                </a:ext>
              </a:extLst>
            </p:cNvPr>
            <p:cNvGraphicFramePr>
              <a:graphicFrameLocks/>
            </p:cNvGraphicFramePr>
            <p:nvPr/>
          </p:nvGraphicFramePr>
          <p:xfrm>
            <a:off x="787774" y="24672723"/>
            <a:ext cx="10051299" cy="4852263"/>
          </p:xfrm>
          <a:graphic>
            <a:graphicData uri="http://schemas.openxmlformats.org/drawingml/2006/chart">
              <c:chart xmlns:c="http://schemas.openxmlformats.org/drawingml/2006/chart" xmlns:r="http://schemas.openxmlformats.org/officeDocument/2006/relationships" r:id="rId5"/>
            </a:graphicData>
          </a:graphic>
        </p:graphicFrame>
        <p:sp>
          <p:nvSpPr>
            <p:cNvPr id="166" name="テキスト ボックス 165">
              <a:extLst>
                <a:ext uri="{FF2B5EF4-FFF2-40B4-BE49-F238E27FC236}">
                  <a16:creationId xmlns:a16="http://schemas.microsoft.com/office/drawing/2014/main" id="{B6074564-8120-E597-0A4C-2FBAE518DA9D}"/>
                </a:ext>
              </a:extLst>
            </p:cNvPr>
            <p:cNvSpPr txBox="1"/>
            <p:nvPr/>
          </p:nvSpPr>
          <p:spPr>
            <a:xfrm>
              <a:off x="2277430" y="29223846"/>
              <a:ext cx="3581364" cy="508953"/>
            </a:xfrm>
            <a:prstGeom prst="rect">
              <a:avLst/>
            </a:prstGeom>
            <a:noFill/>
          </p:spPr>
          <p:txBody>
            <a:bodyPr wrap="none" rtlCol="0">
              <a:spAutoFit/>
            </a:bodyPr>
            <a:lstStyle/>
            <a:p>
              <a:r>
                <a:rPr lang="ja-JP" altLang="en-US" sz="900" dirty="0">
                  <a:solidFill>
                    <a:schemeClr val="tx1">
                      <a:lumMod val="65000"/>
                      <a:lumOff val="35000"/>
                    </a:schemeClr>
                  </a:solidFill>
                  <a:latin typeface="BIZ UDPゴシック" panose="020B0400000000000000" pitchFamily="50" charset="-128"/>
                  <a:ea typeface="BIZ UDPゴシック" panose="020B0400000000000000" pitchFamily="50" charset="-128"/>
                </a:rPr>
                <a:t>長町一丁目駅前</a:t>
              </a:r>
              <a:endParaRPr lang="en-US" altLang="ja-JP" sz="9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67" name="テキスト ボックス 166">
              <a:extLst>
                <a:ext uri="{FF2B5EF4-FFF2-40B4-BE49-F238E27FC236}">
                  <a16:creationId xmlns:a16="http://schemas.microsoft.com/office/drawing/2014/main" id="{278FD876-66FB-3860-0F3B-DD33CB900F25}"/>
                </a:ext>
              </a:extLst>
            </p:cNvPr>
            <p:cNvSpPr txBox="1"/>
            <p:nvPr/>
          </p:nvSpPr>
          <p:spPr>
            <a:xfrm>
              <a:off x="6990433" y="29244834"/>
              <a:ext cx="2332053" cy="508953"/>
            </a:xfrm>
            <a:prstGeom prst="rect">
              <a:avLst/>
            </a:prstGeom>
            <a:noFill/>
          </p:spPr>
          <p:txBody>
            <a:bodyPr wrap="none" rtlCol="0">
              <a:spAutoFit/>
            </a:bodyPr>
            <a:lstStyle/>
            <a:p>
              <a:r>
                <a:rPr lang="ja-JP" altLang="en-US" sz="900" dirty="0">
                  <a:solidFill>
                    <a:schemeClr val="tx1">
                      <a:lumMod val="65000"/>
                      <a:lumOff val="35000"/>
                    </a:schemeClr>
                  </a:solidFill>
                  <a:latin typeface="BIZ UDPゴシック" panose="020B0400000000000000" pitchFamily="50" charset="-128"/>
                  <a:ea typeface="BIZ UDPゴシック" panose="020B0400000000000000" pitchFamily="50" charset="-128"/>
                </a:rPr>
                <a:t>長町駅前</a:t>
              </a:r>
              <a:endParaRPr lang="en-US" altLang="ja-JP" sz="9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68" name="テキスト ボックス 167">
              <a:extLst>
                <a:ext uri="{FF2B5EF4-FFF2-40B4-BE49-F238E27FC236}">
                  <a16:creationId xmlns:a16="http://schemas.microsoft.com/office/drawing/2014/main" id="{027AB31E-41EA-6844-F2AF-6519A0A598D3}"/>
                </a:ext>
              </a:extLst>
            </p:cNvPr>
            <p:cNvSpPr txBox="1"/>
            <p:nvPr/>
          </p:nvSpPr>
          <p:spPr>
            <a:xfrm>
              <a:off x="2215226" y="28512874"/>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2.8</a:t>
              </a:r>
            </a:p>
          </p:txBody>
        </p:sp>
        <p:sp>
          <p:nvSpPr>
            <p:cNvPr id="169" name="テキスト ボックス 168">
              <a:extLst>
                <a:ext uri="{FF2B5EF4-FFF2-40B4-BE49-F238E27FC236}">
                  <a16:creationId xmlns:a16="http://schemas.microsoft.com/office/drawing/2014/main" id="{89E77FB0-9FFC-11A7-5B8E-625487726405}"/>
                </a:ext>
              </a:extLst>
            </p:cNvPr>
            <p:cNvSpPr txBox="1"/>
            <p:nvPr/>
          </p:nvSpPr>
          <p:spPr>
            <a:xfrm>
              <a:off x="3002125" y="28075649"/>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4.0</a:t>
              </a:r>
            </a:p>
          </p:txBody>
        </p:sp>
        <p:sp>
          <p:nvSpPr>
            <p:cNvPr id="170" name="テキスト ボックス 169">
              <a:extLst>
                <a:ext uri="{FF2B5EF4-FFF2-40B4-BE49-F238E27FC236}">
                  <a16:creationId xmlns:a16="http://schemas.microsoft.com/office/drawing/2014/main" id="{4B26B34B-AA2A-F6D0-34A4-B357606C75D3}"/>
                </a:ext>
              </a:extLst>
            </p:cNvPr>
            <p:cNvSpPr txBox="1"/>
            <p:nvPr/>
          </p:nvSpPr>
          <p:spPr>
            <a:xfrm>
              <a:off x="3727581" y="28540099"/>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2.8</a:t>
              </a:r>
            </a:p>
          </p:txBody>
        </p:sp>
        <p:sp>
          <p:nvSpPr>
            <p:cNvPr id="171" name="テキスト ボックス 170">
              <a:extLst>
                <a:ext uri="{FF2B5EF4-FFF2-40B4-BE49-F238E27FC236}">
                  <a16:creationId xmlns:a16="http://schemas.microsoft.com/office/drawing/2014/main" id="{7FFEB86C-65C7-A704-FD15-C2F57B9F66D3}"/>
                </a:ext>
              </a:extLst>
            </p:cNvPr>
            <p:cNvSpPr txBox="1"/>
            <p:nvPr/>
          </p:nvSpPr>
          <p:spPr>
            <a:xfrm>
              <a:off x="4514480" y="27779417"/>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5.2</a:t>
              </a:r>
            </a:p>
          </p:txBody>
        </p:sp>
        <p:sp>
          <p:nvSpPr>
            <p:cNvPr id="172" name="テキスト ボックス 171">
              <a:extLst>
                <a:ext uri="{FF2B5EF4-FFF2-40B4-BE49-F238E27FC236}">
                  <a16:creationId xmlns:a16="http://schemas.microsoft.com/office/drawing/2014/main" id="{50E93D7A-AED1-AD12-5EA3-3CBF8BA0E7DD}"/>
                </a:ext>
              </a:extLst>
            </p:cNvPr>
            <p:cNvSpPr txBox="1"/>
            <p:nvPr/>
          </p:nvSpPr>
          <p:spPr>
            <a:xfrm>
              <a:off x="6355195" y="28173724"/>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4.3</a:t>
              </a:r>
            </a:p>
          </p:txBody>
        </p:sp>
        <p:sp>
          <p:nvSpPr>
            <p:cNvPr id="173" name="テキスト ボックス 172">
              <a:extLst>
                <a:ext uri="{FF2B5EF4-FFF2-40B4-BE49-F238E27FC236}">
                  <a16:creationId xmlns:a16="http://schemas.microsoft.com/office/drawing/2014/main" id="{F6522A49-DB47-E45F-D3DB-A26DFC5B3426}"/>
                </a:ext>
              </a:extLst>
            </p:cNvPr>
            <p:cNvSpPr txBox="1"/>
            <p:nvPr/>
          </p:nvSpPr>
          <p:spPr>
            <a:xfrm>
              <a:off x="7160665" y="27323753"/>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7.0</a:t>
              </a:r>
            </a:p>
          </p:txBody>
        </p:sp>
        <p:sp>
          <p:nvSpPr>
            <p:cNvPr id="174" name="テキスト ボックス 173">
              <a:extLst>
                <a:ext uri="{FF2B5EF4-FFF2-40B4-BE49-F238E27FC236}">
                  <a16:creationId xmlns:a16="http://schemas.microsoft.com/office/drawing/2014/main" id="{C69862FC-B7E3-E793-9A9A-ED0DB91DBAB3}"/>
                </a:ext>
              </a:extLst>
            </p:cNvPr>
            <p:cNvSpPr txBox="1"/>
            <p:nvPr/>
          </p:nvSpPr>
          <p:spPr>
            <a:xfrm>
              <a:off x="7954531" y="28173724"/>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4.3</a:t>
              </a:r>
            </a:p>
          </p:txBody>
        </p:sp>
        <p:sp>
          <p:nvSpPr>
            <p:cNvPr id="175" name="テキスト ボックス 174">
              <a:extLst>
                <a:ext uri="{FF2B5EF4-FFF2-40B4-BE49-F238E27FC236}">
                  <a16:creationId xmlns:a16="http://schemas.microsoft.com/office/drawing/2014/main" id="{06AEB51F-6D5D-FA63-4AE2-654572BE8888}"/>
                </a:ext>
              </a:extLst>
            </p:cNvPr>
            <p:cNvSpPr txBox="1"/>
            <p:nvPr/>
          </p:nvSpPr>
          <p:spPr>
            <a:xfrm>
              <a:off x="8681384" y="27282947"/>
              <a:ext cx="1441336" cy="508953"/>
            </a:xfrm>
            <a:prstGeom prst="rect">
              <a:avLst/>
            </a:prstGeom>
            <a:noFill/>
          </p:spPr>
          <p:txBody>
            <a:bodyPr wrap="none" rtlCol="0">
              <a:spAutoFit/>
            </a:bodyPr>
            <a:lstStyle/>
            <a:p>
              <a:r>
                <a:rPr lang="en-US" altLang="ja-JP" sz="900" b="1" dirty="0">
                  <a:latin typeface="BIZ UDPゴシック" panose="020B0400000000000000" pitchFamily="50" charset="-128"/>
                  <a:ea typeface="BIZ UDPゴシック" panose="020B0400000000000000" pitchFamily="50" charset="-128"/>
                </a:rPr>
                <a:t>7.6</a:t>
              </a:r>
            </a:p>
          </p:txBody>
        </p:sp>
        <p:cxnSp>
          <p:nvCxnSpPr>
            <p:cNvPr id="179" name="直線矢印コネクタ 178">
              <a:extLst>
                <a:ext uri="{FF2B5EF4-FFF2-40B4-BE49-F238E27FC236}">
                  <a16:creationId xmlns:a16="http://schemas.microsoft.com/office/drawing/2014/main" id="{2D3218B7-8FC0-472E-E35F-0C2AA16C45DD}"/>
                </a:ext>
              </a:extLst>
            </p:cNvPr>
            <p:cNvCxnSpPr>
              <a:cxnSpLocks/>
            </p:cNvCxnSpPr>
            <p:nvPr/>
          </p:nvCxnSpPr>
          <p:spPr>
            <a:xfrm flipV="1">
              <a:off x="8580453" y="26741662"/>
              <a:ext cx="815414" cy="1059918"/>
            </a:xfrm>
            <a:prstGeom prst="straightConnector1">
              <a:avLst/>
            </a:prstGeom>
            <a:ln w="12700">
              <a:solidFill>
                <a:srgbClr val="FF0000"/>
              </a:solidFill>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180" name="テキスト ボックス 179">
              <a:extLst>
                <a:ext uri="{FF2B5EF4-FFF2-40B4-BE49-F238E27FC236}">
                  <a16:creationId xmlns:a16="http://schemas.microsoft.com/office/drawing/2014/main" id="{ACC0BC3F-5879-0052-939B-814AA8E667E3}"/>
                </a:ext>
              </a:extLst>
            </p:cNvPr>
            <p:cNvSpPr txBox="1"/>
            <p:nvPr/>
          </p:nvSpPr>
          <p:spPr>
            <a:xfrm>
              <a:off x="1919131" y="27427789"/>
              <a:ext cx="2135402" cy="508953"/>
            </a:xfrm>
            <a:prstGeom prst="rect">
              <a:avLst/>
            </a:prstGeom>
            <a:noFill/>
          </p:spPr>
          <p:txBody>
            <a:bodyPr wrap="none" rtlCol="0">
              <a:sp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43</a:t>
              </a:r>
              <a:r>
                <a:rPr lang="ja-JP" altLang="en-US" sz="900" b="1" dirty="0">
                  <a:solidFill>
                    <a:srgbClr val="FF0000"/>
                  </a:solidFill>
                  <a:latin typeface="BIZ UDPゴシック" panose="020B0400000000000000" pitchFamily="50" charset="-128"/>
                  <a:ea typeface="BIZ UDPゴシック" panose="020B0400000000000000" pitchFamily="50" charset="-128"/>
                </a:rPr>
                <a:t>％</a:t>
              </a:r>
            </a:p>
          </p:txBody>
        </p:sp>
        <p:sp>
          <p:nvSpPr>
            <p:cNvPr id="181" name="テキスト ボックス 180">
              <a:extLst>
                <a:ext uri="{FF2B5EF4-FFF2-40B4-BE49-F238E27FC236}">
                  <a16:creationId xmlns:a16="http://schemas.microsoft.com/office/drawing/2014/main" id="{1A290BD1-2981-6761-4874-741E612EBE8D}"/>
                </a:ext>
              </a:extLst>
            </p:cNvPr>
            <p:cNvSpPr txBox="1"/>
            <p:nvPr/>
          </p:nvSpPr>
          <p:spPr>
            <a:xfrm>
              <a:off x="3476170" y="26990565"/>
              <a:ext cx="2135402" cy="508953"/>
            </a:xfrm>
            <a:prstGeom prst="rect">
              <a:avLst/>
            </a:prstGeom>
            <a:noFill/>
          </p:spPr>
          <p:txBody>
            <a:bodyPr wrap="none" rtlCol="0">
              <a:sp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86</a:t>
              </a:r>
              <a:r>
                <a:rPr lang="ja-JP" altLang="en-US" sz="900" b="1" dirty="0">
                  <a:solidFill>
                    <a:srgbClr val="FF0000"/>
                  </a:solidFill>
                  <a:latin typeface="BIZ UDPゴシック" panose="020B0400000000000000" pitchFamily="50" charset="-128"/>
                  <a:ea typeface="BIZ UDPゴシック" panose="020B0400000000000000" pitchFamily="50" charset="-128"/>
                </a:rPr>
                <a:t>％</a:t>
              </a:r>
            </a:p>
          </p:txBody>
        </p:sp>
        <p:sp>
          <p:nvSpPr>
            <p:cNvPr id="182" name="テキスト ボックス 181">
              <a:extLst>
                <a:ext uri="{FF2B5EF4-FFF2-40B4-BE49-F238E27FC236}">
                  <a16:creationId xmlns:a16="http://schemas.microsoft.com/office/drawing/2014/main" id="{E2906FEA-7DEC-39F1-4D8E-708556C8149F}"/>
                </a:ext>
              </a:extLst>
            </p:cNvPr>
            <p:cNvSpPr txBox="1"/>
            <p:nvPr/>
          </p:nvSpPr>
          <p:spPr>
            <a:xfrm>
              <a:off x="5899699" y="26463587"/>
              <a:ext cx="2135402" cy="508953"/>
            </a:xfrm>
            <a:prstGeom prst="rect">
              <a:avLst/>
            </a:prstGeom>
            <a:noFill/>
          </p:spPr>
          <p:txBody>
            <a:bodyPr wrap="none" rtlCol="0">
              <a:sp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62</a:t>
              </a:r>
              <a:r>
                <a:rPr lang="ja-JP" altLang="en-US" sz="900" b="1" dirty="0">
                  <a:solidFill>
                    <a:srgbClr val="FF0000"/>
                  </a:solidFill>
                  <a:latin typeface="BIZ UDPゴシック" panose="020B0400000000000000" pitchFamily="50" charset="-128"/>
                  <a:ea typeface="BIZ UDPゴシック" panose="020B0400000000000000" pitchFamily="50" charset="-128"/>
                </a:rPr>
                <a:t>％</a:t>
              </a:r>
            </a:p>
          </p:txBody>
        </p:sp>
        <p:sp>
          <p:nvSpPr>
            <p:cNvPr id="183" name="テキスト ボックス 182">
              <a:extLst>
                <a:ext uri="{FF2B5EF4-FFF2-40B4-BE49-F238E27FC236}">
                  <a16:creationId xmlns:a16="http://schemas.microsoft.com/office/drawing/2014/main" id="{6B82365C-8F69-5326-1100-924AE66BCCC4}"/>
                </a:ext>
              </a:extLst>
            </p:cNvPr>
            <p:cNvSpPr txBox="1"/>
            <p:nvPr/>
          </p:nvSpPr>
          <p:spPr>
            <a:xfrm>
              <a:off x="7864721" y="26211838"/>
              <a:ext cx="2135402" cy="508953"/>
            </a:xfrm>
            <a:prstGeom prst="rect">
              <a:avLst/>
            </a:prstGeom>
            <a:noFill/>
          </p:spPr>
          <p:txBody>
            <a:bodyPr wrap="none" rtlCol="0">
              <a:sp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a:t>
              </a:r>
              <a:r>
                <a:rPr lang="en-US" altLang="ja-JP" sz="900" b="1" dirty="0">
                  <a:solidFill>
                    <a:srgbClr val="FF0000"/>
                  </a:solidFill>
                  <a:latin typeface="BIZ UDPゴシック" panose="020B0400000000000000" pitchFamily="50" charset="-128"/>
                  <a:ea typeface="BIZ UDPゴシック" panose="020B0400000000000000" pitchFamily="50" charset="-128"/>
                </a:rPr>
                <a:t>77</a:t>
              </a:r>
              <a:r>
                <a:rPr lang="ja-JP" altLang="en-US" sz="900" b="1" dirty="0">
                  <a:solidFill>
                    <a:srgbClr val="FF0000"/>
                  </a:solidFill>
                  <a:latin typeface="BIZ UDPゴシック" panose="020B0400000000000000" pitchFamily="50" charset="-128"/>
                  <a:ea typeface="BIZ UDPゴシック" panose="020B0400000000000000" pitchFamily="50" charset="-128"/>
                </a:rPr>
                <a:t>％</a:t>
              </a:r>
            </a:p>
          </p:txBody>
        </p:sp>
        <p:sp>
          <p:nvSpPr>
            <p:cNvPr id="184" name="テキスト ボックス 183">
              <a:extLst>
                <a:ext uri="{FF2B5EF4-FFF2-40B4-BE49-F238E27FC236}">
                  <a16:creationId xmlns:a16="http://schemas.microsoft.com/office/drawing/2014/main" id="{7C35DA59-C77D-3B61-8823-4C03E3EDDACB}"/>
                </a:ext>
              </a:extLst>
            </p:cNvPr>
            <p:cNvSpPr txBox="1"/>
            <p:nvPr/>
          </p:nvSpPr>
          <p:spPr>
            <a:xfrm>
              <a:off x="447638" y="25286394"/>
              <a:ext cx="1979772" cy="432577"/>
            </a:xfrm>
            <a:prstGeom prst="rect">
              <a:avLst/>
            </a:prstGeom>
            <a:noFill/>
          </p:spPr>
          <p:txBody>
            <a:bodyPr wrap="square" rtlCol="0">
              <a:spAutoFit/>
            </a:bodyPr>
            <a:lstStyle/>
            <a:p>
              <a:r>
                <a:rPr lang="ja-JP" altLang="en-US" sz="900" dirty="0">
                  <a:latin typeface="BIZ UDPゴシック" panose="020B0400000000000000" pitchFamily="50" charset="-128"/>
                  <a:ea typeface="BIZ UDPゴシック" panose="020B0400000000000000" pitchFamily="50" charset="-128"/>
                </a:rPr>
                <a:t>（千人）</a:t>
              </a:r>
            </a:p>
          </p:txBody>
        </p:sp>
        <p:cxnSp>
          <p:nvCxnSpPr>
            <p:cNvPr id="186" name="直線矢印コネクタ 185">
              <a:extLst>
                <a:ext uri="{FF2B5EF4-FFF2-40B4-BE49-F238E27FC236}">
                  <a16:creationId xmlns:a16="http://schemas.microsoft.com/office/drawing/2014/main" id="{B61B94F5-FE76-E724-0E0B-7E04C17CE827}"/>
                </a:ext>
              </a:extLst>
            </p:cNvPr>
            <p:cNvCxnSpPr>
              <a:cxnSpLocks/>
            </p:cNvCxnSpPr>
            <p:nvPr/>
          </p:nvCxnSpPr>
          <p:spPr>
            <a:xfrm flipV="1">
              <a:off x="7077111" y="26925876"/>
              <a:ext cx="804222" cy="875704"/>
            </a:xfrm>
            <a:prstGeom prst="straightConnector1">
              <a:avLst/>
            </a:prstGeom>
            <a:ln w="12700">
              <a:solidFill>
                <a:srgbClr val="FF0000"/>
              </a:solidFill>
              <a:headEnd type="none"/>
              <a:tailEnd type="arrow" w="med" len="med"/>
            </a:ln>
          </p:spPr>
          <p:style>
            <a:lnRef idx="1">
              <a:schemeClr val="accent1"/>
            </a:lnRef>
            <a:fillRef idx="0">
              <a:schemeClr val="accent1"/>
            </a:fillRef>
            <a:effectRef idx="0">
              <a:schemeClr val="accent1"/>
            </a:effectRef>
            <a:fontRef idx="minor">
              <a:schemeClr val="tx1"/>
            </a:fontRef>
          </p:style>
        </p:cxnSp>
        <p:cxnSp>
          <p:nvCxnSpPr>
            <p:cNvPr id="188" name="直線矢印コネクタ 187">
              <a:extLst>
                <a:ext uri="{FF2B5EF4-FFF2-40B4-BE49-F238E27FC236}">
                  <a16:creationId xmlns:a16="http://schemas.microsoft.com/office/drawing/2014/main" id="{0D94BBDE-76E8-2530-D4C8-A77E10FA99D9}"/>
                </a:ext>
              </a:extLst>
            </p:cNvPr>
            <p:cNvCxnSpPr>
              <a:cxnSpLocks/>
            </p:cNvCxnSpPr>
            <p:nvPr/>
          </p:nvCxnSpPr>
          <p:spPr>
            <a:xfrm flipV="1">
              <a:off x="2923359" y="27900146"/>
              <a:ext cx="804222" cy="424269"/>
            </a:xfrm>
            <a:prstGeom prst="straightConnector1">
              <a:avLst/>
            </a:prstGeom>
            <a:ln w="12700">
              <a:solidFill>
                <a:srgbClr val="FF0000"/>
              </a:solidFill>
              <a:headEnd type="none"/>
              <a:tailEnd type="arrow" w="med" len="med"/>
            </a:ln>
          </p:spPr>
          <p:style>
            <a:lnRef idx="1">
              <a:schemeClr val="accent1"/>
            </a:lnRef>
            <a:fillRef idx="0">
              <a:schemeClr val="accent1"/>
            </a:fillRef>
            <a:effectRef idx="0">
              <a:schemeClr val="accent1"/>
            </a:effectRef>
            <a:fontRef idx="minor">
              <a:schemeClr val="tx1"/>
            </a:fontRef>
          </p:style>
        </p:cxnSp>
        <p:cxnSp>
          <p:nvCxnSpPr>
            <p:cNvPr id="190" name="直線矢印コネクタ 189">
              <a:extLst>
                <a:ext uri="{FF2B5EF4-FFF2-40B4-BE49-F238E27FC236}">
                  <a16:creationId xmlns:a16="http://schemas.microsoft.com/office/drawing/2014/main" id="{490400FB-1146-D11D-DD0B-66DC45745396}"/>
                </a:ext>
              </a:extLst>
            </p:cNvPr>
            <p:cNvCxnSpPr>
              <a:cxnSpLocks/>
            </p:cNvCxnSpPr>
            <p:nvPr/>
          </p:nvCxnSpPr>
          <p:spPr>
            <a:xfrm flipV="1">
              <a:off x="4381484" y="27505156"/>
              <a:ext cx="787433" cy="813544"/>
            </a:xfrm>
            <a:prstGeom prst="straightConnector1">
              <a:avLst/>
            </a:prstGeom>
            <a:ln w="12700">
              <a:solidFill>
                <a:srgbClr val="FF0000"/>
              </a:solidFill>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192" name="テキスト ボックス 191">
            <a:extLst>
              <a:ext uri="{FF2B5EF4-FFF2-40B4-BE49-F238E27FC236}">
                <a16:creationId xmlns:a16="http://schemas.microsoft.com/office/drawing/2014/main" id="{4F0132A2-4821-838D-A375-7EFE1957EE06}"/>
              </a:ext>
            </a:extLst>
          </p:cNvPr>
          <p:cNvSpPr txBox="1"/>
          <p:nvPr/>
        </p:nvSpPr>
        <p:spPr>
          <a:xfrm>
            <a:off x="9673645" y="3942191"/>
            <a:ext cx="1435687"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▼歩行者通行量</a:t>
            </a:r>
          </a:p>
        </p:txBody>
      </p:sp>
      <p:sp>
        <p:nvSpPr>
          <p:cNvPr id="193" name="テキスト ボックス 192">
            <a:extLst>
              <a:ext uri="{FF2B5EF4-FFF2-40B4-BE49-F238E27FC236}">
                <a16:creationId xmlns:a16="http://schemas.microsoft.com/office/drawing/2014/main" id="{7EEDFA32-F85D-6463-2346-A4D8774FDE53}"/>
              </a:ext>
            </a:extLst>
          </p:cNvPr>
          <p:cNvSpPr txBox="1"/>
          <p:nvPr/>
        </p:nvSpPr>
        <p:spPr>
          <a:xfrm>
            <a:off x="503093" y="3059253"/>
            <a:ext cx="5489536" cy="461665"/>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車道を</a:t>
            </a:r>
            <a:r>
              <a:rPr lang="en-US" altLang="ja-JP" sz="1200" dirty="0">
                <a:latin typeface="BIZ UDPゴシック" panose="020B0400000000000000" pitchFamily="50" charset="-128"/>
                <a:ea typeface="BIZ UDPゴシック" panose="020B0400000000000000" pitchFamily="50" charset="-128"/>
              </a:rPr>
              <a:t>4</a:t>
            </a:r>
            <a:r>
              <a:rPr lang="ja-JP" altLang="en-US" sz="1200" dirty="0">
                <a:latin typeface="BIZ UDPゴシック" panose="020B0400000000000000" pitchFamily="50" charset="-128"/>
                <a:ea typeface="BIZ UDPゴシック" panose="020B0400000000000000" pitchFamily="50" charset="-128"/>
              </a:rPr>
              <a:t>車線から</a:t>
            </a:r>
            <a:r>
              <a:rPr lang="en-US" altLang="ja-JP" sz="1200" dirty="0">
                <a:latin typeface="BIZ UDPゴシック" panose="020B0400000000000000" pitchFamily="50" charset="-128"/>
                <a:ea typeface="BIZ UDPゴシック" panose="020B0400000000000000" pitchFamily="50" charset="-128"/>
              </a:rPr>
              <a:t>2</a:t>
            </a:r>
            <a:r>
              <a:rPr lang="ja-JP" altLang="en-US" sz="1200" dirty="0">
                <a:latin typeface="BIZ UDPゴシック" panose="020B0400000000000000" pitchFamily="50" charset="-128"/>
                <a:ea typeface="BIZ UDPゴシック" panose="020B0400000000000000" pitchFamily="50" charset="-128"/>
              </a:rPr>
              <a:t>車線に規制し、交通状況の変化や道路空間利活用の可能性等を把握・検証した。</a:t>
            </a:r>
          </a:p>
        </p:txBody>
      </p:sp>
      <p:sp>
        <p:nvSpPr>
          <p:cNvPr id="194" name="テキスト ボックス 193">
            <a:extLst>
              <a:ext uri="{FF2B5EF4-FFF2-40B4-BE49-F238E27FC236}">
                <a16:creationId xmlns:a16="http://schemas.microsoft.com/office/drawing/2014/main" id="{3DCF7096-361A-E637-266C-06C6964B85C4}"/>
              </a:ext>
            </a:extLst>
          </p:cNvPr>
          <p:cNvSpPr txBox="1"/>
          <p:nvPr/>
        </p:nvSpPr>
        <p:spPr>
          <a:xfrm>
            <a:off x="2841777" y="3418223"/>
            <a:ext cx="954107" cy="276999"/>
          </a:xfrm>
          <a:prstGeom prst="rect">
            <a:avLst/>
          </a:prstGeom>
          <a:noFill/>
        </p:spPr>
        <p:txBody>
          <a:bodyPr wrap="none" rtlCol="0">
            <a:spAutoFit/>
          </a:bodyPr>
          <a:lstStyle/>
          <a:p>
            <a:r>
              <a:rPr lang="ja-JP" altLang="en-US" sz="1200" u="sng" dirty="0">
                <a:latin typeface="BIZ UDPゴシック" panose="020B0400000000000000" pitchFamily="50" charset="-128"/>
                <a:ea typeface="BIZ UDPゴシック" panose="020B0400000000000000" pitchFamily="50" charset="-128"/>
              </a:rPr>
              <a:t>道路断面図</a:t>
            </a:r>
            <a:endParaRPr lang="en-US" altLang="ja-JP" sz="1200" u="sng" dirty="0">
              <a:latin typeface="BIZ UDPゴシック" panose="020B0400000000000000" pitchFamily="50" charset="-128"/>
              <a:ea typeface="BIZ UDPゴシック" panose="020B0400000000000000" pitchFamily="50" charset="-128"/>
            </a:endParaRPr>
          </a:p>
        </p:txBody>
      </p:sp>
      <p:sp>
        <p:nvSpPr>
          <p:cNvPr id="12" name="Rectangle 2">
            <a:extLst>
              <a:ext uri="{FF2B5EF4-FFF2-40B4-BE49-F238E27FC236}">
                <a16:creationId xmlns:a16="http://schemas.microsoft.com/office/drawing/2014/main" id="{D6A1AC97-8112-4D5B-B34A-F174E3F93B33}"/>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道路空間再整備に向けて</a:t>
            </a:r>
          </a:p>
        </p:txBody>
      </p:sp>
      <p:sp>
        <p:nvSpPr>
          <p:cNvPr id="17" name="正方形/長方形 16">
            <a:extLst>
              <a:ext uri="{FF2B5EF4-FFF2-40B4-BE49-F238E27FC236}">
                <a16:creationId xmlns:a16="http://schemas.microsoft.com/office/drawing/2014/main" id="{4ED66126-4F71-246C-986E-5F6492A61949}"/>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DC29BB0-D99D-403F-38D9-0726A8F7848B}"/>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１９</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197935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7B154-9A71-BFDB-8DD6-4B8BC5685BE5}"/>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7B9550E-C9B2-286E-24C2-03CBDC102D08}"/>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5561DB9A-67DA-CCFA-1A25-64758173D45C}"/>
              </a:ext>
            </a:extLst>
          </p:cNvPr>
          <p:cNvSpPr txBox="1"/>
          <p:nvPr/>
        </p:nvSpPr>
        <p:spPr>
          <a:xfrm>
            <a:off x="458675" y="1236988"/>
            <a:ext cx="11142086" cy="307777"/>
          </a:xfrm>
          <a:prstGeom prst="rect">
            <a:avLst/>
          </a:prstGeom>
          <a:solidFill>
            <a:schemeClr val="bg1">
              <a:lumMod val="75000"/>
              <a:alpha val="50000"/>
            </a:schemeClr>
          </a:solidFill>
          <a:ln w="25400">
            <a:noFill/>
          </a:ln>
        </p:spPr>
        <p:txBody>
          <a:bodyPr vert="horz" wrap="square" rtlCol="0" anchor="ctr" anchorCtr="0">
            <a:spAutoFit/>
          </a:bodyPr>
          <a:lstStyle/>
          <a:p>
            <a:r>
              <a:rPr lang="ja-JP" altLang="en-US" sz="1400" dirty="0">
                <a:latin typeface="BIZ UDPゴシック" panose="020B0400000000000000" pitchFamily="50" charset="-128"/>
                <a:ea typeface="BIZ UDPゴシック" panose="020B0400000000000000" pitchFamily="50" charset="-128"/>
              </a:rPr>
              <a:t>③交通シミュレーション／将来交通量推計の実施</a:t>
            </a:r>
          </a:p>
        </p:txBody>
      </p:sp>
      <p:cxnSp>
        <p:nvCxnSpPr>
          <p:cNvPr id="7" name="直線コネクタ 6">
            <a:extLst>
              <a:ext uri="{FF2B5EF4-FFF2-40B4-BE49-F238E27FC236}">
                <a16:creationId xmlns:a16="http://schemas.microsoft.com/office/drawing/2014/main" id="{637A2CDA-E410-1901-2785-7BE28B9C5A30}"/>
              </a:ext>
            </a:extLst>
          </p:cNvPr>
          <p:cNvCxnSpPr/>
          <p:nvPr/>
        </p:nvCxnSpPr>
        <p:spPr>
          <a:xfrm>
            <a:off x="337340" y="1242312"/>
            <a:ext cx="0" cy="509760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A3CAD48B-8B0B-A969-1831-E5E1835FBEFF}"/>
              </a:ext>
            </a:extLst>
          </p:cNvPr>
          <p:cNvCxnSpPr>
            <a:cxnSpLocks/>
          </p:cNvCxnSpPr>
          <p:nvPr/>
        </p:nvCxnSpPr>
        <p:spPr>
          <a:xfrm>
            <a:off x="6048674" y="1674564"/>
            <a:ext cx="0" cy="4560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ctangle 2">
            <a:extLst>
              <a:ext uri="{FF2B5EF4-FFF2-40B4-BE49-F238E27FC236}">
                <a16:creationId xmlns:a16="http://schemas.microsoft.com/office/drawing/2014/main" id="{51E4DAB3-7A9A-2509-DC11-8FAAC0757097}"/>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道路</a:t>
            </a:r>
            <a:r>
              <a:rPr lang="ja-JP" altLang="en-US" b="1" dirty="0">
                <a:latin typeface="BIZ UDPゴシック" panose="020B0400000000000000" pitchFamily="50" charset="-128"/>
                <a:ea typeface="BIZ UDPゴシック" panose="020B0400000000000000" pitchFamily="50" charset="-128"/>
              </a:rPr>
              <a:t>空間再整備に向けて</a:t>
            </a:r>
          </a:p>
        </p:txBody>
      </p:sp>
      <p:sp>
        <p:nvSpPr>
          <p:cNvPr id="22" name="正方形/長方形 21">
            <a:extLst>
              <a:ext uri="{FF2B5EF4-FFF2-40B4-BE49-F238E27FC236}">
                <a16:creationId xmlns:a16="http://schemas.microsoft.com/office/drawing/2014/main" id="{88806679-A963-A449-CE11-990D781A0BF0}"/>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3ACD9C1-144E-87FA-AA98-FDF63AB799EE}"/>
              </a:ext>
            </a:extLst>
          </p:cNvPr>
          <p:cNvSpPr txBox="1"/>
          <p:nvPr/>
        </p:nvSpPr>
        <p:spPr>
          <a:xfrm>
            <a:off x="376548" y="2445757"/>
            <a:ext cx="1506844" cy="261610"/>
          </a:xfrm>
          <a:prstGeom prst="rect">
            <a:avLst/>
          </a:prstGeom>
          <a:noFill/>
        </p:spPr>
        <p:txBody>
          <a:bodyPr wrap="square" rtlCol="0">
            <a:spAutoFit/>
          </a:bodyPr>
          <a:lstStyle/>
          <a:p>
            <a:pPr algn="ctr"/>
            <a:r>
              <a:rPr lang="ja-JP" altLang="en-US" sz="1100" b="1" u="sng" dirty="0">
                <a:latin typeface="BIZ UDPゴシック" panose="020B0400000000000000" pitchFamily="50" charset="-128"/>
                <a:ea typeface="BIZ UDPゴシック" panose="020B0400000000000000" pitchFamily="50" charset="-128"/>
              </a:rPr>
              <a:t>現況（４車線）</a:t>
            </a:r>
            <a:endParaRPr lang="en-US" altLang="ja-JP" sz="1100" b="1" u="sng"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CB2F87F4-EBE1-8D03-5024-7E4DA14DBFFD}"/>
              </a:ext>
            </a:extLst>
          </p:cNvPr>
          <p:cNvSpPr txBox="1"/>
          <p:nvPr/>
        </p:nvSpPr>
        <p:spPr>
          <a:xfrm>
            <a:off x="2324663" y="2445757"/>
            <a:ext cx="1694466" cy="261610"/>
          </a:xfrm>
          <a:prstGeom prst="rect">
            <a:avLst/>
          </a:prstGeom>
          <a:noFill/>
        </p:spPr>
        <p:txBody>
          <a:bodyPr wrap="square" rtlCol="0">
            <a:spAutoFit/>
          </a:bodyPr>
          <a:lstStyle/>
          <a:p>
            <a:pPr algn="ctr"/>
            <a:r>
              <a:rPr lang="ja-JP" altLang="en-US" sz="1100" b="1" u="sng" dirty="0">
                <a:latin typeface="BIZ UDPゴシック" panose="020B0400000000000000" pitchFamily="50" charset="-128"/>
                <a:ea typeface="BIZ UDPゴシック" panose="020B0400000000000000" pitchFamily="50" charset="-128"/>
              </a:rPr>
              <a:t>新宮沢橋整備後（４車線）</a:t>
            </a:r>
            <a:endParaRPr lang="en-US" altLang="ja-JP" sz="1100" b="1" u="sng"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AC2B66B3-0654-CD13-CADD-0291AC39B502}"/>
              </a:ext>
            </a:extLst>
          </p:cNvPr>
          <p:cNvSpPr txBox="1"/>
          <p:nvPr/>
        </p:nvSpPr>
        <p:spPr>
          <a:xfrm>
            <a:off x="4355958" y="2463525"/>
            <a:ext cx="1694466" cy="261610"/>
          </a:xfrm>
          <a:prstGeom prst="rect">
            <a:avLst/>
          </a:prstGeom>
          <a:noFill/>
        </p:spPr>
        <p:txBody>
          <a:bodyPr wrap="square" rtlCol="0">
            <a:spAutoFit/>
          </a:bodyPr>
          <a:lstStyle/>
          <a:p>
            <a:pPr algn="ctr"/>
            <a:r>
              <a:rPr lang="ja-JP" altLang="en-US" sz="1100" b="1" u="sng" dirty="0">
                <a:latin typeface="BIZ UDPゴシック" panose="020B0400000000000000" pitchFamily="50" charset="-128"/>
                <a:ea typeface="BIZ UDPゴシック" panose="020B0400000000000000" pitchFamily="50" charset="-128"/>
              </a:rPr>
              <a:t>車線減少（２車線）</a:t>
            </a:r>
            <a:endParaRPr lang="en-US" altLang="ja-JP" sz="1100" b="1" u="sng" dirty="0">
              <a:latin typeface="BIZ UDPゴシック" panose="020B0400000000000000" pitchFamily="50" charset="-128"/>
              <a:ea typeface="BIZ UDPゴシック" panose="020B0400000000000000" pitchFamily="50" charset="-128"/>
            </a:endParaRPr>
          </a:p>
        </p:txBody>
      </p:sp>
      <p:grpSp>
        <p:nvGrpSpPr>
          <p:cNvPr id="14" name="グループ化 13">
            <a:extLst>
              <a:ext uri="{FF2B5EF4-FFF2-40B4-BE49-F238E27FC236}">
                <a16:creationId xmlns:a16="http://schemas.microsoft.com/office/drawing/2014/main" id="{6F865112-72FC-9889-6B19-61A42378EA5E}"/>
              </a:ext>
            </a:extLst>
          </p:cNvPr>
          <p:cNvGrpSpPr/>
          <p:nvPr/>
        </p:nvGrpSpPr>
        <p:grpSpPr>
          <a:xfrm>
            <a:off x="477469" y="2736844"/>
            <a:ext cx="1323354" cy="2134756"/>
            <a:chOff x="731514" y="4869786"/>
            <a:chExt cx="2610842" cy="4211657"/>
          </a:xfrm>
        </p:grpSpPr>
        <p:pic>
          <p:nvPicPr>
            <p:cNvPr id="15" name="図 14" descr="グラフ が含まれている画像&#10;&#10;AI によって生成されたコンテンツは間違っている可能性があります。">
              <a:extLst>
                <a:ext uri="{FF2B5EF4-FFF2-40B4-BE49-F238E27FC236}">
                  <a16:creationId xmlns:a16="http://schemas.microsoft.com/office/drawing/2014/main" id="{116B1216-1E02-1E1F-B7EA-66949F7B8354}"/>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l="21429" t="11375" r="29300" b="9177"/>
            <a:stretch/>
          </p:blipFill>
          <p:spPr>
            <a:xfrm>
              <a:off x="731514" y="4869786"/>
              <a:ext cx="2610842" cy="4137430"/>
            </a:xfrm>
            <a:prstGeom prst="rect">
              <a:avLst/>
            </a:prstGeom>
            <a:ln>
              <a:solidFill>
                <a:schemeClr val="tx1"/>
              </a:solidFill>
            </a:ln>
          </p:spPr>
        </p:pic>
        <p:pic>
          <p:nvPicPr>
            <p:cNvPr id="17" name="Picture 2" descr="国道286号標識">
              <a:extLst>
                <a:ext uri="{FF2B5EF4-FFF2-40B4-BE49-F238E27FC236}">
                  <a16:creationId xmlns:a16="http://schemas.microsoft.com/office/drawing/2014/main" id="{B3289736-AC53-0BAE-9EAE-2B0F8B0F015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142" y="6468699"/>
              <a:ext cx="396232" cy="378897"/>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a:extLst>
                <a:ext uri="{FF2B5EF4-FFF2-40B4-BE49-F238E27FC236}">
                  <a16:creationId xmlns:a16="http://schemas.microsoft.com/office/drawing/2014/main" id="{4E90006C-D14F-7F12-206C-EAA116458B42}"/>
                </a:ext>
              </a:extLst>
            </p:cNvPr>
            <p:cNvSpPr txBox="1"/>
            <p:nvPr/>
          </p:nvSpPr>
          <p:spPr>
            <a:xfrm>
              <a:off x="737490" y="7725088"/>
              <a:ext cx="915365" cy="607213"/>
            </a:xfrm>
            <a:prstGeom prst="rect">
              <a:avLst/>
            </a:prstGeom>
            <a:noFill/>
          </p:spPr>
          <p:txBody>
            <a:bodyPr wrap="square" rtlCol="0">
              <a:spAutoFit/>
            </a:bodyPr>
            <a:lstStyle/>
            <a:p>
              <a:r>
                <a:rPr kumimoji="1" lang="ja-JP" altLang="en-US" sz="700" dirty="0">
                  <a:latin typeface="BIZ UDPゴシック" panose="020B0400000000000000" pitchFamily="50" charset="-128"/>
                  <a:ea typeface="BIZ UDPゴシック" panose="020B0400000000000000" pitchFamily="50" charset="-128"/>
                </a:rPr>
                <a:t>太白</a:t>
              </a:r>
              <a:r>
                <a:rPr kumimoji="1" lang="ja-JP" altLang="en-US" sz="300" dirty="0">
                  <a:latin typeface="BIZ UDPゴシック" panose="020B0400000000000000" pitchFamily="50" charset="-128"/>
                  <a:ea typeface="BIZ UDPゴシック" panose="020B0400000000000000" pitchFamily="50" charset="-128"/>
                </a:rPr>
                <a:t>●</a:t>
              </a:r>
              <a:endParaRPr kumimoji="1" lang="en-US" altLang="ja-JP" sz="300" dirty="0">
                <a:latin typeface="BIZ UDPゴシック" panose="020B0400000000000000" pitchFamily="50" charset="-128"/>
                <a:ea typeface="BIZ UDPゴシック" panose="020B0400000000000000" pitchFamily="50" charset="-128"/>
              </a:endParaRPr>
            </a:p>
            <a:p>
              <a:r>
                <a:rPr kumimoji="1" lang="ja-JP" altLang="en-US" sz="700" dirty="0">
                  <a:latin typeface="BIZ UDPゴシック" panose="020B0400000000000000" pitchFamily="50" charset="-128"/>
                  <a:ea typeface="BIZ UDPゴシック" panose="020B0400000000000000" pitchFamily="50" charset="-128"/>
                </a:rPr>
                <a:t>区役所</a:t>
              </a:r>
            </a:p>
          </p:txBody>
        </p:sp>
        <p:cxnSp>
          <p:nvCxnSpPr>
            <p:cNvPr id="29" name="直線矢印コネクタ 28">
              <a:extLst>
                <a:ext uri="{FF2B5EF4-FFF2-40B4-BE49-F238E27FC236}">
                  <a16:creationId xmlns:a16="http://schemas.microsoft.com/office/drawing/2014/main" id="{AA9C8EA9-D18A-3397-A615-2F39BB820D53}"/>
                </a:ext>
              </a:extLst>
            </p:cNvPr>
            <p:cNvCxnSpPr/>
            <p:nvPr/>
          </p:nvCxnSpPr>
          <p:spPr>
            <a:xfrm flipH="1">
              <a:off x="2186538" y="6270901"/>
              <a:ext cx="369056" cy="882527"/>
            </a:xfrm>
            <a:prstGeom prst="straightConnector1">
              <a:avLst/>
            </a:prstGeom>
            <a:ln w="19050">
              <a:solidFill>
                <a:srgbClr val="FF0000"/>
              </a:solidFill>
              <a:headEnd type="triangle" w="sm" len="sm"/>
              <a:tailEnd type="none" w="lg" len="med"/>
            </a:ln>
          </p:spPr>
          <p:style>
            <a:lnRef idx="2">
              <a:schemeClr val="accent1"/>
            </a:lnRef>
            <a:fillRef idx="0">
              <a:schemeClr val="accent1"/>
            </a:fillRef>
            <a:effectRef idx="1">
              <a:schemeClr val="accent1"/>
            </a:effectRef>
            <a:fontRef idx="minor">
              <a:schemeClr val="tx1"/>
            </a:fontRef>
          </p:style>
        </p:cxnSp>
        <p:sp>
          <p:nvSpPr>
            <p:cNvPr id="34" name="テキスト ボックス 33">
              <a:extLst>
                <a:ext uri="{FF2B5EF4-FFF2-40B4-BE49-F238E27FC236}">
                  <a16:creationId xmlns:a16="http://schemas.microsoft.com/office/drawing/2014/main" id="{449CEDDC-E4C1-E9DF-5911-77E6E1A40D87}"/>
                </a:ext>
              </a:extLst>
            </p:cNvPr>
            <p:cNvSpPr txBox="1"/>
            <p:nvPr/>
          </p:nvSpPr>
          <p:spPr>
            <a:xfrm>
              <a:off x="2103791" y="7288816"/>
              <a:ext cx="1097935"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長町駅</a:t>
              </a:r>
            </a:p>
          </p:txBody>
        </p:sp>
        <p:sp>
          <p:nvSpPr>
            <p:cNvPr id="35" name="フリーフォーム: 図形 34">
              <a:extLst>
                <a:ext uri="{FF2B5EF4-FFF2-40B4-BE49-F238E27FC236}">
                  <a16:creationId xmlns:a16="http://schemas.microsoft.com/office/drawing/2014/main" id="{2F651ECD-947A-52E0-D3A3-7BC9D45CDB69}"/>
                </a:ext>
              </a:extLst>
            </p:cNvPr>
            <p:cNvSpPr/>
            <p:nvPr/>
          </p:nvSpPr>
          <p:spPr>
            <a:xfrm>
              <a:off x="2681641" y="5912739"/>
              <a:ext cx="221494" cy="418179"/>
            </a:xfrm>
            <a:custGeom>
              <a:avLst/>
              <a:gdLst>
                <a:gd name="connsiteX0" fmla="*/ 0 w 219075"/>
                <a:gd name="connsiteY0" fmla="*/ 485775 h 485775"/>
                <a:gd name="connsiteX1" fmla="*/ 219075 w 219075"/>
                <a:gd name="connsiteY1" fmla="*/ 228600 h 485775"/>
                <a:gd name="connsiteX2" fmla="*/ 104775 w 219075"/>
                <a:gd name="connsiteY2" fmla="*/ 0 h 485775"/>
                <a:gd name="connsiteX0" fmla="*/ 0 w 219075"/>
                <a:gd name="connsiteY0" fmla="*/ 512206 h 512206"/>
                <a:gd name="connsiteX1" fmla="*/ 219075 w 219075"/>
                <a:gd name="connsiteY1" fmla="*/ 255031 h 512206"/>
                <a:gd name="connsiteX2" fmla="*/ 120782 w 219075"/>
                <a:gd name="connsiteY2" fmla="*/ 0 h 512206"/>
              </a:gdLst>
              <a:ahLst/>
              <a:cxnLst>
                <a:cxn ang="0">
                  <a:pos x="connsiteX0" y="connsiteY0"/>
                </a:cxn>
                <a:cxn ang="0">
                  <a:pos x="connsiteX1" y="connsiteY1"/>
                </a:cxn>
                <a:cxn ang="0">
                  <a:pos x="connsiteX2" y="connsiteY2"/>
                </a:cxn>
              </a:cxnLst>
              <a:rect l="l" t="t" r="r" b="b"/>
              <a:pathLst>
                <a:path w="219075" h="512206">
                  <a:moveTo>
                    <a:pt x="0" y="512206"/>
                  </a:moveTo>
                  <a:lnTo>
                    <a:pt x="219075" y="255031"/>
                  </a:lnTo>
                  <a:cubicBezTo>
                    <a:pt x="180975" y="178831"/>
                    <a:pt x="158882" y="76200"/>
                    <a:pt x="120782" y="0"/>
                  </a:cubicBezTo>
                </a:path>
              </a:pathLst>
            </a:custGeom>
            <a:noFill/>
            <a:ln w="19050">
              <a:solidFill>
                <a:srgbClr val="FF0000"/>
              </a:solidFill>
              <a:headEnd type="triangle"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2">
                    <a:lumMod val="75000"/>
                  </a:schemeClr>
                </a:solidFill>
              </a:endParaRPr>
            </a:p>
          </p:txBody>
        </p:sp>
        <p:sp>
          <p:nvSpPr>
            <p:cNvPr id="36" name="テキスト ボックス 35">
              <a:extLst>
                <a:ext uri="{FF2B5EF4-FFF2-40B4-BE49-F238E27FC236}">
                  <a16:creationId xmlns:a16="http://schemas.microsoft.com/office/drawing/2014/main" id="{16F79898-CA84-7CCD-266A-A911528F03C7}"/>
                </a:ext>
              </a:extLst>
            </p:cNvPr>
            <p:cNvSpPr txBox="1"/>
            <p:nvPr/>
          </p:nvSpPr>
          <p:spPr>
            <a:xfrm>
              <a:off x="1942368" y="8686755"/>
              <a:ext cx="1213527"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太子堂駅</a:t>
              </a:r>
            </a:p>
          </p:txBody>
        </p:sp>
        <p:cxnSp>
          <p:nvCxnSpPr>
            <p:cNvPr id="44" name="直線矢印コネクタ 43">
              <a:extLst>
                <a:ext uri="{FF2B5EF4-FFF2-40B4-BE49-F238E27FC236}">
                  <a16:creationId xmlns:a16="http://schemas.microsoft.com/office/drawing/2014/main" id="{76407DEF-3862-61AC-B0AC-1466F525270B}"/>
                </a:ext>
              </a:extLst>
            </p:cNvPr>
            <p:cNvCxnSpPr/>
            <p:nvPr/>
          </p:nvCxnSpPr>
          <p:spPr>
            <a:xfrm flipH="1" flipV="1">
              <a:off x="2613023" y="6368385"/>
              <a:ext cx="221494" cy="555874"/>
            </a:xfrm>
            <a:prstGeom prst="straightConnector1">
              <a:avLst/>
            </a:prstGeom>
            <a:ln w="19050">
              <a:solidFill>
                <a:srgbClr val="FF0000"/>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5" name="直線矢印コネクタ 44">
              <a:extLst>
                <a:ext uri="{FF2B5EF4-FFF2-40B4-BE49-F238E27FC236}">
                  <a16:creationId xmlns:a16="http://schemas.microsoft.com/office/drawing/2014/main" id="{2F59D415-B973-153D-C602-DC2908CC9CA4}"/>
                </a:ext>
              </a:extLst>
            </p:cNvPr>
            <p:cNvCxnSpPr>
              <a:cxnSpLocks/>
            </p:cNvCxnSpPr>
            <p:nvPr/>
          </p:nvCxnSpPr>
          <p:spPr>
            <a:xfrm>
              <a:off x="2505463" y="6035613"/>
              <a:ext cx="113712" cy="205033"/>
            </a:xfrm>
            <a:prstGeom prst="straightConnector1">
              <a:avLst/>
            </a:prstGeom>
            <a:ln w="19050">
              <a:solidFill>
                <a:srgbClr val="FF0000"/>
              </a:solidFill>
              <a:headEnd w="sm" len="sm"/>
              <a:tailEnd type="triangle" w="sm" len="sm"/>
            </a:ln>
          </p:spPr>
          <p:style>
            <a:lnRef idx="2">
              <a:schemeClr val="accent1"/>
            </a:lnRef>
            <a:fillRef idx="0">
              <a:schemeClr val="accent1"/>
            </a:fillRef>
            <a:effectRef idx="1">
              <a:schemeClr val="accent1"/>
            </a:effectRef>
            <a:fontRef idx="minor">
              <a:schemeClr val="tx1"/>
            </a:fontRef>
          </p:style>
        </p:cxnSp>
      </p:grpSp>
      <p:sp>
        <p:nvSpPr>
          <p:cNvPr id="46" name="フリーフォーム: 図形 45">
            <a:extLst>
              <a:ext uri="{FF2B5EF4-FFF2-40B4-BE49-F238E27FC236}">
                <a16:creationId xmlns:a16="http://schemas.microsoft.com/office/drawing/2014/main" id="{E23F1784-C0C9-C3F8-C262-70889810EC6D}"/>
              </a:ext>
            </a:extLst>
          </p:cNvPr>
          <p:cNvSpPr/>
          <p:nvPr/>
        </p:nvSpPr>
        <p:spPr>
          <a:xfrm>
            <a:off x="1072944" y="3911582"/>
            <a:ext cx="177740" cy="38283"/>
          </a:xfrm>
          <a:custGeom>
            <a:avLst/>
            <a:gdLst>
              <a:gd name="connsiteX0" fmla="*/ 309562 w 309562"/>
              <a:gd name="connsiteY0" fmla="*/ 66675 h 66675"/>
              <a:gd name="connsiteX1" fmla="*/ 166687 w 309562"/>
              <a:gd name="connsiteY1" fmla="*/ 0 h 66675"/>
              <a:gd name="connsiteX2" fmla="*/ 0 w 309562"/>
              <a:gd name="connsiteY2" fmla="*/ 4762 h 66675"/>
            </a:gdLst>
            <a:ahLst/>
            <a:cxnLst>
              <a:cxn ang="0">
                <a:pos x="connsiteX0" y="connsiteY0"/>
              </a:cxn>
              <a:cxn ang="0">
                <a:pos x="connsiteX1" y="connsiteY1"/>
              </a:cxn>
              <a:cxn ang="0">
                <a:pos x="connsiteX2" y="connsiteY2"/>
              </a:cxn>
            </a:cxnLst>
            <a:rect l="l" t="t" r="r" b="b"/>
            <a:pathLst>
              <a:path w="309562" h="66675">
                <a:moveTo>
                  <a:pt x="309562" y="66675"/>
                </a:moveTo>
                <a:lnTo>
                  <a:pt x="166687" y="0"/>
                </a:lnTo>
                <a:lnTo>
                  <a:pt x="0" y="4762"/>
                </a:ln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フリーフォーム: 図形 46">
            <a:extLst>
              <a:ext uri="{FF2B5EF4-FFF2-40B4-BE49-F238E27FC236}">
                <a16:creationId xmlns:a16="http://schemas.microsoft.com/office/drawing/2014/main" id="{65F3A5CB-E392-B019-F924-EFEBE18403AA}"/>
              </a:ext>
            </a:extLst>
          </p:cNvPr>
          <p:cNvSpPr/>
          <p:nvPr/>
        </p:nvSpPr>
        <p:spPr>
          <a:xfrm>
            <a:off x="1105261" y="4121530"/>
            <a:ext cx="112113" cy="27345"/>
          </a:xfrm>
          <a:custGeom>
            <a:avLst/>
            <a:gdLst>
              <a:gd name="connsiteX0" fmla="*/ 195262 w 195262"/>
              <a:gd name="connsiteY0" fmla="*/ 0 h 47625"/>
              <a:gd name="connsiteX1" fmla="*/ 0 w 195262"/>
              <a:gd name="connsiteY1" fmla="*/ 47625 h 47625"/>
            </a:gdLst>
            <a:ahLst/>
            <a:cxnLst>
              <a:cxn ang="0">
                <a:pos x="connsiteX0" y="connsiteY0"/>
              </a:cxn>
              <a:cxn ang="0">
                <a:pos x="connsiteX1" y="connsiteY1"/>
              </a:cxn>
            </a:cxnLst>
            <a:rect l="l" t="t" r="r" b="b"/>
            <a:pathLst>
              <a:path w="195262" h="47625">
                <a:moveTo>
                  <a:pt x="195262" y="0"/>
                </a:moveTo>
                <a:lnTo>
                  <a:pt x="0" y="47625"/>
                </a:ln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図形 47">
            <a:extLst>
              <a:ext uri="{FF2B5EF4-FFF2-40B4-BE49-F238E27FC236}">
                <a16:creationId xmlns:a16="http://schemas.microsoft.com/office/drawing/2014/main" id="{B5686E6E-7435-0EED-A38B-E14D3D6FC5CC}"/>
              </a:ext>
            </a:extLst>
          </p:cNvPr>
          <p:cNvSpPr/>
          <p:nvPr/>
        </p:nvSpPr>
        <p:spPr>
          <a:xfrm>
            <a:off x="1250187" y="3990275"/>
            <a:ext cx="109379" cy="16407"/>
          </a:xfrm>
          <a:custGeom>
            <a:avLst/>
            <a:gdLst>
              <a:gd name="connsiteX0" fmla="*/ 0 w 190500"/>
              <a:gd name="connsiteY0" fmla="*/ 0 h 28575"/>
              <a:gd name="connsiteX1" fmla="*/ 190500 w 190500"/>
              <a:gd name="connsiteY1" fmla="*/ 28575 h 28575"/>
            </a:gdLst>
            <a:ahLst/>
            <a:cxnLst>
              <a:cxn ang="0">
                <a:pos x="connsiteX0" y="connsiteY0"/>
              </a:cxn>
              <a:cxn ang="0">
                <a:pos x="connsiteX1" y="connsiteY1"/>
              </a:cxn>
            </a:cxnLst>
            <a:rect l="l" t="t" r="r" b="b"/>
            <a:pathLst>
              <a:path w="190500" h="28575">
                <a:moveTo>
                  <a:pt x="0" y="0"/>
                </a:moveTo>
                <a:lnTo>
                  <a:pt x="190500" y="28575"/>
                </a:ln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E9487266-B6F0-E064-040B-94B353113EB5}"/>
              </a:ext>
            </a:extLst>
          </p:cNvPr>
          <p:cNvSpPr/>
          <p:nvPr/>
        </p:nvSpPr>
        <p:spPr>
          <a:xfrm>
            <a:off x="1184560" y="4162547"/>
            <a:ext cx="32814" cy="120317"/>
          </a:xfrm>
          <a:custGeom>
            <a:avLst/>
            <a:gdLst>
              <a:gd name="connsiteX0" fmla="*/ 57150 w 57150"/>
              <a:gd name="connsiteY0" fmla="*/ 0 h 209550"/>
              <a:gd name="connsiteX1" fmla="*/ 0 w 57150"/>
              <a:gd name="connsiteY1" fmla="*/ 209550 h 209550"/>
            </a:gdLst>
            <a:ahLst/>
            <a:cxnLst>
              <a:cxn ang="0">
                <a:pos x="connsiteX0" y="connsiteY0"/>
              </a:cxn>
              <a:cxn ang="0">
                <a:pos x="connsiteX1" y="connsiteY1"/>
              </a:cxn>
            </a:cxnLst>
            <a:rect l="l" t="t" r="r" b="b"/>
            <a:pathLst>
              <a:path w="57150" h="209550">
                <a:moveTo>
                  <a:pt x="57150" y="0"/>
                </a:moveTo>
                <a:lnTo>
                  <a:pt x="0" y="209550"/>
                </a:ln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0" name="グループ化 49">
            <a:extLst>
              <a:ext uri="{FF2B5EF4-FFF2-40B4-BE49-F238E27FC236}">
                <a16:creationId xmlns:a16="http://schemas.microsoft.com/office/drawing/2014/main" id="{32D108E6-A7D0-C14C-36EF-F814BDC05C4D}"/>
              </a:ext>
            </a:extLst>
          </p:cNvPr>
          <p:cNvGrpSpPr/>
          <p:nvPr/>
        </p:nvGrpSpPr>
        <p:grpSpPr>
          <a:xfrm>
            <a:off x="2499237" y="2736844"/>
            <a:ext cx="1323354" cy="2136421"/>
            <a:chOff x="533011" y="4869784"/>
            <a:chExt cx="2610843" cy="4214941"/>
          </a:xfrm>
        </p:grpSpPr>
        <p:pic>
          <p:nvPicPr>
            <p:cNvPr id="51" name="図 50" descr="グラフ が含まれている画像&#10;&#10;AI によって生成されたコンテンツは間違っている可能性があります。">
              <a:extLst>
                <a:ext uri="{FF2B5EF4-FFF2-40B4-BE49-F238E27FC236}">
                  <a16:creationId xmlns:a16="http://schemas.microsoft.com/office/drawing/2014/main" id="{E06C0350-8BC4-DEE6-930F-6D2A0BF5EBE9}"/>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l="21429" t="11375" r="29300" b="9177"/>
            <a:stretch/>
          </p:blipFill>
          <p:spPr>
            <a:xfrm>
              <a:off x="533011" y="4869784"/>
              <a:ext cx="2610843" cy="4137430"/>
            </a:xfrm>
            <a:prstGeom prst="rect">
              <a:avLst/>
            </a:prstGeom>
            <a:ln>
              <a:solidFill>
                <a:schemeClr val="tx1"/>
              </a:solidFill>
            </a:ln>
          </p:spPr>
        </p:pic>
        <p:pic>
          <p:nvPicPr>
            <p:cNvPr id="52" name="Picture 2" descr="国道286号標識">
              <a:extLst>
                <a:ext uri="{FF2B5EF4-FFF2-40B4-BE49-F238E27FC236}">
                  <a16:creationId xmlns:a16="http://schemas.microsoft.com/office/drawing/2014/main" id="{D9D6590E-62D6-C05D-8664-0197D600A21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1035" y="6178937"/>
              <a:ext cx="396232" cy="378897"/>
            </a:xfrm>
            <a:prstGeom prst="rect">
              <a:avLst/>
            </a:prstGeom>
            <a:noFill/>
            <a:extLst>
              <a:ext uri="{909E8E84-426E-40DD-AFC4-6F175D3DCCD1}">
                <a14:hiddenFill xmlns:a14="http://schemas.microsoft.com/office/drawing/2010/main">
                  <a:solidFill>
                    <a:srgbClr val="FFFFFF"/>
                  </a:solidFill>
                </a14:hiddenFill>
              </a:ext>
            </a:extLst>
          </p:spPr>
        </p:pic>
        <p:sp>
          <p:nvSpPr>
            <p:cNvPr id="53" name="テキスト ボックス 52">
              <a:extLst>
                <a:ext uri="{FF2B5EF4-FFF2-40B4-BE49-F238E27FC236}">
                  <a16:creationId xmlns:a16="http://schemas.microsoft.com/office/drawing/2014/main" id="{F70C2B44-846B-BA14-4EE8-0AE474B4D13D}"/>
                </a:ext>
              </a:extLst>
            </p:cNvPr>
            <p:cNvSpPr txBox="1"/>
            <p:nvPr/>
          </p:nvSpPr>
          <p:spPr>
            <a:xfrm>
              <a:off x="570563" y="7713070"/>
              <a:ext cx="939985" cy="607213"/>
            </a:xfrm>
            <a:prstGeom prst="rect">
              <a:avLst/>
            </a:prstGeom>
            <a:noFill/>
          </p:spPr>
          <p:txBody>
            <a:bodyPr wrap="square" rtlCol="0">
              <a:spAutoFit/>
            </a:bodyPr>
            <a:lstStyle/>
            <a:p>
              <a:r>
                <a:rPr kumimoji="1" lang="ja-JP" altLang="en-US" sz="700" dirty="0">
                  <a:latin typeface="BIZ UDPゴシック" panose="020B0400000000000000" pitchFamily="50" charset="-128"/>
                  <a:ea typeface="BIZ UDPゴシック" panose="020B0400000000000000" pitchFamily="50" charset="-128"/>
                </a:rPr>
                <a:t>太白</a:t>
              </a:r>
              <a:r>
                <a:rPr kumimoji="1" lang="ja-JP" altLang="en-US" sz="300" dirty="0">
                  <a:latin typeface="BIZ UDPゴシック" panose="020B0400000000000000" pitchFamily="50" charset="-128"/>
                  <a:ea typeface="BIZ UDPゴシック" panose="020B0400000000000000" pitchFamily="50" charset="-128"/>
                </a:rPr>
                <a:t>●</a:t>
              </a:r>
              <a:endParaRPr kumimoji="1" lang="en-US" altLang="ja-JP" sz="300" dirty="0">
                <a:latin typeface="BIZ UDPゴシック" panose="020B0400000000000000" pitchFamily="50" charset="-128"/>
                <a:ea typeface="BIZ UDPゴシック" panose="020B0400000000000000" pitchFamily="50" charset="-128"/>
              </a:endParaRPr>
            </a:p>
            <a:p>
              <a:r>
                <a:rPr kumimoji="1" lang="ja-JP" altLang="en-US" sz="700" dirty="0">
                  <a:latin typeface="BIZ UDPゴシック" panose="020B0400000000000000" pitchFamily="50" charset="-128"/>
                  <a:ea typeface="BIZ UDPゴシック" panose="020B0400000000000000" pitchFamily="50" charset="-128"/>
                </a:rPr>
                <a:t>区役所</a:t>
              </a:r>
            </a:p>
          </p:txBody>
        </p:sp>
        <p:cxnSp>
          <p:nvCxnSpPr>
            <p:cNvPr id="54" name="直線矢印コネクタ 53">
              <a:extLst>
                <a:ext uri="{FF2B5EF4-FFF2-40B4-BE49-F238E27FC236}">
                  <a16:creationId xmlns:a16="http://schemas.microsoft.com/office/drawing/2014/main" id="{420D9178-082D-E797-D720-9AEE00F290CF}"/>
                </a:ext>
              </a:extLst>
            </p:cNvPr>
            <p:cNvCxnSpPr>
              <a:cxnSpLocks/>
            </p:cNvCxnSpPr>
            <p:nvPr/>
          </p:nvCxnSpPr>
          <p:spPr>
            <a:xfrm flipH="1">
              <a:off x="2249543" y="6300402"/>
              <a:ext cx="112581" cy="269149"/>
            </a:xfrm>
            <a:prstGeom prst="straightConnector1">
              <a:avLst/>
            </a:prstGeom>
            <a:ln w="19050">
              <a:solidFill>
                <a:srgbClr val="FF0000"/>
              </a:solidFill>
              <a:headEnd type="triangle" w="sm" len="sm"/>
              <a:tailEnd type="none" w="lg" len="med"/>
            </a:ln>
          </p:spPr>
          <p:style>
            <a:lnRef idx="2">
              <a:schemeClr val="accent1"/>
            </a:lnRef>
            <a:fillRef idx="0">
              <a:schemeClr val="accent1"/>
            </a:fillRef>
            <a:effectRef idx="1">
              <a:schemeClr val="accent1"/>
            </a:effectRef>
            <a:fontRef idx="minor">
              <a:schemeClr val="tx1"/>
            </a:fontRef>
          </p:style>
        </p:cxnSp>
        <p:sp>
          <p:nvSpPr>
            <p:cNvPr id="55" name="テキスト ボックス 54">
              <a:extLst>
                <a:ext uri="{FF2B5EF4-FFF2-40B4-BE49-F238E27FC236}">
                  <a16:creationId xmlns:a16="http://schemas.microsoft.com/office/drawing/2014/main" id="{F0BD7099-32FA-5684-B5DB-01CA464C3E05}"/>
                </a:ext>
              </a:extLst>
            </p:cNvPr>
            <p:cNvSpPr txBox="1"/>
            <p:nvPr/>
          </p:nvSpPr>
          <p:spPr>
            <a:xfrm>
              <a:off x="1886135" y="7325780"/>
              <a:ext cx="1097936"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長町駅</a:t>
              </a:r>
            </a:p>
          </p:txBody>
        </p:sp>
        <p:sp>
          <p:nvSpPr>
            <p:cNvPr id="56" name="フリーフォーム: 図形 55">
              <a:extLst>
                <a:ext uri="{FF2B5EF4-FFF2-40B4-BE49-F238E27FC236}">
                  <a16:creationId xmlns:a16="http://schemas.microsoft.com/office/drawing/2014/main" id="{2E0FC0B5-8205-946E-17A8-2744FC675EE0}"/>
                </a:ext>
              </a:extLst>
            </p:cNvPr>
            <p:cNvSpPr/>
            <p:nvPr/>
          </p:nvSpPr>
          <p:spPr>
            <a:xfrm>
              <a:off x="2455476" y="6000085"/>
              <a:ext cx="221491" cy="330320"/>
            </a:xfrm>
            <a:custGeom>
              <a:avLst/>
              <a:gdLst>
                <a:gd name="connsiteX0" fmla="*/ 0 w 219075"/>
                <a:gd name="connsiteY0" fmla="*/ 485775 h 485775"/>
                <a:gd name="connsiteX1" fmla="*/ 219075 w 219075"/>
                <a:gd name="connsiteY1" fmla="*/ 228600 h 485775"/>
                <a:gd name="connsiteX2" fmla="*/ 104775 w 219075"/>
                <a:gd name="connsiteY2" fmla="*/ 0 h 485775"/>
                <a:gd name="connsiteX0" fmla="*/ 73090 w 292165"/>
                <a:gd name="connsiteY0" fmla="*/ 1120129 h 1120129"/>
                <a:gd name="connsiteX1" fmla="*/ 292165 w 292165"/>
                <a:gd name="connsiteY1" fmla="*/ 862954 h 1120129"/>
                <a:gd name="connsiteX2" fmla="*/ 0 w 292165"/>
                <a:gd name="connsiteY2" fmla="*/ 0 h 1120129"/>
                <a:gd name="connsiteX0" fmla="*/ 19731 w 238806"/>
                <a:gd name="connsiteY0" fmla="*/ 974756 h 974756"/>
                <a:gd name="connsiteX1" fmla="*/ 238806 w 238806"/>
                <a:gd name="connsiteY1" fmla="*/ 717581 h 974756"/>
                <a:gd name="connsiteX2" fmla="*/ 0 w 238806"/>
                <a:gd name="connsiteY2" fmla="*/ 0 h 974756"/>
                <a:gd name="connsiteX0" fmla="*/ 41075 w 260150"/>
                <a:gd name="connsiteY0" fmla="*/ 1054050 h 1054050"/>
                <a:gd name="connsiteX1" fmla="*/ 260150 w 260150"/>
                <a:gd name="connsiteY1" fmla="*/ 796875 h 1054050"/>
                <a:gd name="connsiteX2" fmla="*/ 0 w 260150"/>
                <a:gd name="connsiteY2" fmla="*/ 0 h 1054050"/>
                <a:gd name="connsiteX0" fmla="*/ 0 w 219075"/>
                <a:gd name="connsiteY0" fmla="*/ 510318 h 510318"/>
                <a:gd name="connsiteX1" fmla="*/ 219075 w 219075"/>
                <a:gd name="connsiteY1" fmla="*/ 253143 h 510318"/>
                <a:gd name="connsiteX2" fmla="*/ 126191 w 219075"/>
                <a:gd name="connsiteY2" fmla="*/ 0 h 510318"/>
                <a:gd name="connsiteX0" fmla="*/ 0 w 219075"/>
                <a:gd name="connsiteY0" fmla="*/ 404592 h 404592"/>
                <a:gd name="connsiteX1" fmla="*/ 219075 w 219075"/>
                <a:gd name="connsiteY1" fmla="*/ 147417 h 404592"/>
                <a:gd name="connsiteX2" fmla="*/ 158206 w 219075"/>
                <a:gd name="connsiteY2" fmla="*/ 0 h 404592"/>
              </a:gdLst>
              <a:ahLst/>
              <a:cxnLst>
                <a:cxn ang="0">
                  <a:pos x="connsiteX0" y="connsiteY0"/>
                </a:cxn>
                <a:cxn ang="0">
                  <a:pos x="connsiteX1" y="connsiteY1"/>
                </a:cxn>
                <a:cxn ang="0">
                  <a:pos x="connsiteX2" y="connsiteY2"/>
                </a:cxn>
              </a:cxnLst>
              <a:rect l="l" t="t" r="r" b="b"/>
              <a:pathLst>
                <a:path w="219075" h="404592">
                  <a:moveTo>
                    <a:pt x="0" y="404592"/>
                  </a:moveTo>
                  <a:lnTo>
                    <a:pt x="219075" y="147417"/>
                  </a:lnTo>
                  <a:cubicBezTo>
                    <a:pt x="180975" y="71217"/>
                    <a:pt x="196306" y="76200"/>
                    <a:pt x="158206" y="0"/>
                  </a:cubicBezTo>
                </a:path>
              </a:pathLst>
            </a:custGeom>
            <a:noFill/>
            <a:ln w="19050">
              <a:solidFill>
                <a:srgbClr val="FF0000"/>
              </a:solidFill>
              <a:headEnd type="triangle"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テキスト ボックス 56">
              <a:extLst>
                <a:ext uri="{FF2B5EF4-FFF2-40B4-BE49-F238E27FC236}">
                  <a16:creationId xmlns:a16="http://schemas.microsoft.com/office/drawing/2014/main" id="{78FEF3A6-6548-194A-1C7F-BE24A23AE85A}"/>
                </a:ext>
              </a:extLst>
            </p:cNvPr>
            <p:cNvSpPr txBox="1"/>
            <p:nvPr/>
          </p:nvSpPr>
          <p:spPr>
            <a:xfrm>
              <a:off x="1770788" y="8690037"/>
              <a:ext cx="1238094"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太子堂駅</a:t>
              </a:r>
            </a:p>
          </p:txBody>
        </p:sp>
        <p:cxnSp>
          <p:nvCxnSpPr>
            <p:cNvPr id="58" name="直線矢印コネクタ 57">
              <a:extLst>
                <a:ext uri="{FF2B5EF4-FFF2-40B4-BE49-F238E27FC236}">
                  <a16:creationId xmlns:a16="http://schemas.microsoft.com/office/drawing/2014/main" id="{7526B7DD-E228-F2B0-BBD9-805540F75203}"/>
                </a:ext>
              </a:extLst>
            </p:cNvPr>
            <p:cNvCxnSpPr>
              <a:cxnSpLocks/>
            </p:cNvCxnSpPr>
            <p:nvPr/>
          </p:nvCxnSpPr>
          <p:spPr>
            <a:xfrm flipH="1" flipV="1">
              <a:off x="2445334" y="6348722"/>
              <a:ext cx="89497" cy="235359"/>
            </a:xfrm>
            <a:prstGeom prst="straightConnector1">
              <a:avLst/>
            </a:prstGeom>
            <a:ln w="19050">
              <a:solidFill>
                <a:srgbClr val="FF0000"/>
              </a:solidFill>
              <a:headEnd w="sm" len="sm"/>
              <a:tailEnd type="triangle" w="sm" len="sm"/>
            </a:ln>
          </p:spPr>
          <p:style>
            <a:lnRef idx="2">
              <a:schemeClr val="accent1"/>
            </a:lnRef>
            <a:fillRef idx="0">
              <a:schemeClr val="accent1"/>
            </a:fillRef>
            <a:effectRef idx="1">
              <a:schemeClr val="accent1"/>
            </a:effectRef>
            <a:fontRef idx="minor">
              <a:schemeClr val="tx1"/>
            </a:fontRef>
          </p:style>
        </p:cxnSp>
      </p:grpSp>
      <p:sp>
        <p:nvSpPr>
          <p:cNvPr id="59" name="フリーフォーム: 図形 58">
            <a:extLst>
              <a:ext uri="{FF2B5EF4-FFF2-40B4-BE49-F238E27FC236}">
                <a16:creationId xmlns:a16="http://schemas.microsoft.com/office/drawing/2014/main" id="{40AFD9DE-44E2-73F1-5067-F85C4D979FF3}"/>
              </a:ext>
            </a:extLst>
          </p:cNvPr>
          <p:cNvSpPr/>
          <p:nvPr/>
        </p:nvSpPr>
        <p:spPr>
          <a:xfrm>
            <a:off x="3078027" y="3917747"/>
            <a:ext cx="185944" cy="38283"/>
          </a:xfrm>
          <a:custGeom>
            <a:avLst/>
            <a:gdLst>
              <a:gd name="connsiteX0" fmla="*/ 309562 w 309562"/>
              <a:gd name="connsiteY0" fmla="*/ 66675 h 66675"/>
              <a:gd name="connsiteX1" fmla="*/ 166687 w 309562"/>
              <a:gd name="connsiteY1" fmla="*/ 0 h 66675"/>
              <a:gd name="connsiteX2" fmla="*/ 0 w 309562"/>
              <a:gd name="connsiteY2" fmla="*/ 4762 h 66675"/>
              <a:gd name="connsiteX0" fmla="*/ 233362 w 233362"/>
              <a:gd name="connsiteY0" fmla="*/ 66675 h 66675"/>
              <a:gd name="connsiteX1" fmla="*/ 90487 w 233362"/>
              <a:gd name="connsiteY1" fmla="*/ 0 h 66675"/>
              <a:gd name="connsiteX2" fmla="*/ 0 w 233362"/>
              <a:gd name="connsiteY2" fmla="*/ 4762 h 66675"/>
              <a:gd name="connsiteX0" fmla="*/ 323850 w 323850"/>
              <a:gd name="connsiteY0" fmla="*/ 66675 h 66675"/>
              <a:gd name="connsiteX1" fmla="*/ 180975 w 323850"/>
              <a:gd name="connsiteY1" fmla="*/ 0 h 66675"/>
              <a:gd name="connsiteX2" fmla="*/ 0 w 323850"/>
              <a:gd name="connsiteY2" fmla="*/ 4762 h 66675"/>
            </a:gdLst>
            <a:ahLst/>
            <a:cxnLst>
              <a:cxn ang="0">
                <a:pos x="connsiteX0" y="connsiteY0"/>
              </a:cxn>
              <a:cxn ang="0">
                <a:pos x="connsiteX1" y="connsiteY1"/>
              </a:cxn>
              <a:cxn ang="0">
                <a:pos x="connsiteX2" y="connsiteY2"/>
              </a:cxn>
            </a:cxnLst>
            <a:rect l="l" t="t" r="r" b="b"/>
            <a:pathLst>
              <a:path w="323850" h="66675">
                <a:moveTo>
                  <a:pt x="323850" y="66675"/>
                </a:moveTo>
                <a:lnTo>
                  <a:pt x="180975" y="0"/>
                </a:lnTo>
                <a:lnTo>
                  <a:pt x="0" y="4762"/>
                </a:ln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リーフォーム: 図形 59">
            <a:extLst>
              <a:ext uri="{FF2B5EF4-FFF2-40B4-BE49-F238E27FC236}">
                <a16:creationId xmlns:a16="http://schemas.microsoft.com/office/drawing/2014/main" id="{0F159EDE-960F-4018-5765-4F97766E0A4A}"/>
              </a:ext>
            </a:extLst>
          </p:cNvPr>
          <p:cNvSpPr/>
          <p:nvPr/>
        </p:nvSpPr>
        <p:spPr>
          <a:xfrm>
            <a:off x="3225068" y="4162547"/>
            <a:ext cx="27345" cy="98441"/>
          </a:xfrm>
          <a:custGeom>
            <a:avLst/>
            <a:gdLst>
              <a:gd name="connsiteX0" fmla="*/ 57150 w 57150"/>
              <a:gd name="connsiteY0" fmla="*/ 0 h 209550"/>
              <a:gd name="connsiteX1" fmla="*/ 0 w 57150"/>
              <a:gd name="connsiteY1" fmla="*/ 209550 h 209550"/>
              <a:gd name="connsiteX0" fmla="*/ 47625 w 47625"/>
              <a:gd name="connsiteY0" fmla="*/ 0 h 171450"/>
              <a:gd name="connsiteX1" fmla="*/ 0 w 47625"/>
              <a:gd name="connsiteY1" fmla="*/ 171450 h 171450"/>
            </a:gdLst>
            <a:ahLst/>
            <a:cxnLst>
              <a:cxn ang="0">
                <a:pos x="connsiteX0" y="connsiteY0"/>
              </a:cxn>
              <a:cxn ang="0">
                <a:pos x="connsiteX1" y="connsiteY1"/>
              </a:cxn>
            </a:cxnLst>
            <a:rect l="l" t="t" r="r" b="b"/>
            <a:pathLst>
              <a:path w="47625" h="171450">
                <a:moveTo>
                  <a:pt x="47625" y="0"/>
                </a:moveTo>
                <a:cubicBezTo>
                  <a:pt x="28575" y="69850"/>
                  <a:pt x="19050" y="101600"/>
                  <a:pt x="0" y="171450"/>
                </a:cubicBezTo>
              </a:path>
            </a:pathLst>
          </a:custGeom>
          <a:noFill/>
          <a:ln w="1905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コネクタ 60">
            <a:extLst>
              <a:ext uri="{FF2B5EF4-FFF2-40B4-BE49-F238E27FC236}">
                <a16:creationId xmlns:a16="http://schemas.microsoft.com/office/drawing/2014/main" id="{1ED153AD-25EB-9AD6-4A35-2B12EAE63774}"/>
              </a:ext>
            </a:extLst>
          </p:cNvPr>
          <p:cNvCxnSpPr>
            <a:cxnSpLocks/>
          </p:cNvCxnSpPr>
          <p:nvPr/>
        </p:nvCxnSpPr>
        <p:spPr>
          <a:xfrm flipV="1">
            <a:off x="3218817" y="2920187"/>
            <a:ext cx="187189" cy="102645"/>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sp>
        <p:nvSpPr>
          <p:cNvPr id="62" name="二等辺三角形 61">
            <a:extLst>
              <a:ext uri="{FF2B5EF4-FFF2-40B4-BE49-F238E27FC236}">
                <a16:creationId xmlns:a16="http://schemas.microsoft.com/office/drawing/2014/main" id="{69E510E0-18A2-2B27-3674-AC3339B8B6EB}"/>
              </a:ext>
            </a:extLst>
          </p:cNvPr>
          <p:cNvSpPr/>
          <p:nvPr/>
        </p:nvSpPr>
        <p:spPr>
          <a:xfrm rot="5400000">
            <a:off x="1543847" y="3721120"/>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8ED19D9B-0D1A-C7D0-D388-261F97AE2B03}"/>
              </a:ext>
            </a:extLst>
          </p:cNvPr>
          <p:cNvSpPr txBox="1"/>
          <p:nvPr/>
        </p:nvSpPr>
        <p:spPr>
          <a:xfrm>
            <a:off x="500959" y="2769002"/>
            <a:ext cx="530915" cy="230832"/>
          </a:xfrm>
          <a:prstGeom prst="rect">
            <a:avLst/>
          </a:prstGeom>
          <a:solidFill>
            <a:schemeClr val="bg1"/>
          </a:solidFill>
        </p:spPr>
        <p:txBody>
          <a:bodyPr wrap="none" rtlCol="0">
            <a:spAutoFit/>
          </a:bodyPr>
          <a:lstStyle/>
          <a:p>
            <a:r>
              <a:rPr kumimoji="1" lang="ja-JP" altLang="en-US" sz="900" dirty="0">
                <a:solidFill>
                  <a:srgbClr val="FF0000"/>
                </a:solidFill>
                <a:latin typeface="BIZ UDPゴシック" panose="020B0400000000000000" pitchFamily="50" charset="-128"/>
                <a:ea typeface="BIZ UDPゴシック" panose="020B0400000000000000" pitchFamily="50" charset="-128"/>
              </a:rPr>
              <a:t>滞留長</a:t>
            </a:r>
          </a:p>
        </p:txBody>
      </p:sp>
      <p:grpSp>
        <p:nvGrpSpPr>
          <p:cNvPr id="65" name="グループ化 64">
            <a:extLst>
              <a:ext uri="{FF2B5EF4-FFF2-40B4-BE49-F238E27FC236}">
                <a16:creationId xmlns:a16="http://schemas.microsoft.com/office/drawing/2014/main" id="{1EE32F85-C1DF-035D-902F-6F33BECF9FFD}"/>
              </a:ext>
            </a:extLst>
          </p:cNvPr>
          <p:cNvGrpSpPr/>
          <p:nvPr/>
        </p:nvGrpSpPr>
        <p:grpSpPr>
          <a:xfrm>
            <a:off x="4553864" y="2736844"/>
            <a:ext cx="1323354" cy="2134769"/>
            <a:chOff x="726788" y="4869786"/>
            <a:chExt cx="2610843" cy="4211683"/>
          </a:xfrm>
        </p:grpSpPr>
        <p:pic>
          <p:nvPicPr>
            <p:cNvPr id="66" name="図 65" descr="グラフ が含まれている画像&#10;&#10;AI によって生成されたコンテンツは間違っている可能性があります。">
              <a:extLst>
                <a:ext uri="{FF2B5EF4-FFF2-40B4-BE49-F238E27FC236}">
                  <a16:creationId xmlns:a16="http://schemas.microsoft.com/office/drawing/2014/main" id="{00F1B3C5-7D40-7DF8-5376-0FEDC75EA1E9}"/>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l="21429" t="11375" r="29300" b="9177"/>
            <a:stretch/>
          </p:blipFill>
          <p:spPr>
            <a:xfrm>
              <a:off x="726788" y="4869786"/>
              <a:ext cx="2610843" cy="4137429"/>
            </a:xfrm>
            <a:prstGeom prst="rect">
              <a:avLst/>
            </a:prstGeom>
            <a:ln>
              <a:solidFill>
                <a:schemeClr val="tx1"/>
              </a:solidFill>
            </a:ln>
          </p:spPr>
        </p:pic>
        <p:pic>
          <p:nvPicPr>
            <p:cNvPr id="67" name="Picture 2" descr="国道286号標識">
              <a:extLst>
                <a:ext uri="{FF2B5EF4-FFF2-40B4-BE49-F238E27FC236}">
                  <a16:creationId xmlns:a16="http://schemas.microsoft.com/office/drawing/2014/main" id="{60E53F83-52C6-7C4D-91B3-60EDD95CED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2166" y="6178936"/>
              <a:ext cx="396233" cy="378897"/>
            </a:xfrm>
            <a:prstGeom prst="rect">
              <a:avLst/>
            </a:prstGeom>
            <a:noFill/>
            <a:extLst>
              <a:ext uri="{909E8E84-426E-40DD-AFC4-6F175D3DCCD1}">
                <a14:hiddenFill xmlns:a14="http://schemas.microsoft.com/office/drawing/2010/main">
                  <a:solidFill>
                    <a:srgbClr val="FFFFFF"/>
                  </a:solidFill>
                </a14:hiddenFill>
              </a:ext>
            </a:extLst>
          </p:spPr>
        </p:pic>
        <p:cxnSp>
          <p:nvCxnSpPr>
            <p:cNvPr id="69" name="直線矢印コネクタ 68">
              <a:extLst>
                <a:ext uri="{FF2B5EF4-FFF2-40B4-BE49-F238E27FC236}">
                  <a16:creationId xmlns:a16="http://schemas.microsoft.com/office/drawing/2014/main" id="{A46C74A3-401E-6566-8C05-8358336FEF9F}"/>
                </a:ext>
              </a:extLst>
            </p:cNvPr>
            <p:cNvCxnSpPr>
              <a:cxnSpLocks/>
            </p:cNvCxnSpPr>
            <p:nvPr/>
          </p:nvCxnSpPr>
          <p:spPr>
            <a:xfrm flipH="1">
              <a:off x="2447571" y="6235529"/>
              <a:ext cx="112581" cy="269149"/>
            </a:xfrm>
            <a:prstGeom prst="straightConnector1">
              <a:avLst/>
            </a:prstGeom>
            <a:ln w="25400">
              <a:solidFill>
                <a:srgbClr val="FF0000"/>
              </a:solidFill>
              <a:headEnd type="triangle" w="sm" len="sm"/>
              <a:tailEnd type="none" w="lg" len="med"/>
            </a:ln>
          </p:spPr>
          <p:style>
            <a:lnRef idx="2">
              <a:schemeClr val="accent1"/>
            </a:lnRef>
            <a:fillRef idx="0">
              <a:schemeClr val="accent1"/>
            </a:fillRef>
            <a:effectRef idx="1">
              <a:schemeClr val="accent1"/>
            </a:effectRef>
            <a:fontRef idx="minor">
              <a:schemeClr val="tx1"/>
            </a:fontRef>
          </p:style>
        </p:cxnSp>
        <p:sp>
          <p:nvSpPr>
            <p:cNvPr id="70" name="テキスト ボックス 69">
              <a:extLst>
                <a:ext uri="{FF2B5EF4-FFF2-40B4-BE49-F238E27FC236}">
                  <a16:creationId xmlns:a16="http://schemas.microsoft.com/office/drawing/2014/main" id="{66B444BA-7AE9-5388-FD67-641EA8345C09}"/>
                </a:ext>
              </a:extLst>
            </p:cNvPr>
            <p:cNvSpPr txBox="1"/>
            <p:nvPr/>
          </p:nvSpPr>
          <p:spPr>
            <a:xfrm>
              <a:off x="2047497" y="7344073"/>
              <a:ext cx="1097936"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長町駅</a:t>
              </a:r>
            </a:p>
          </p:txBody>
        </p:sp>
        <p:sp>
          <p:nvSpPr>
            <p:cNvPr id="71" name="フリーフォーム: 図形 70">
              <a:extLst>
                <a:ext uri="{FF2B5EF4-FFF2-40B4-BE49-F238E27FC236}">
                  <a16:creationId xmlns:a16="http://schemas.microsoft.com/office/drawing/2014/main" id="{76679E5F-27FB-A3D5-28F5-C5BB436E132D}"/>
                </a:ext>
              </a:extLst>
            </p:cNvPr>
            <p:cNvSpPr/>
            <p:nvPr/>
          </p:nvSpPr>
          <p:spPr>
            <a:xfrm>
              <a:off x="2681642" y="6000598"/>
              <a:ext cx="221492" cy="330320"/>
            </a:xfrm>
            <a:custGeom>
              <a:avLst/>
              <a:gdLst>
                <a:gd name="connsiteX0" fmla="*/ 0 w 219075"/>
                <a:gd name="connsiteY0" fmla="*/ 485775 h 485775"/>
                <a:gd name="connsiteX1" fmla="*/ 219075 w 219075"/>
                <a:gd name="connsiteY1" fmla="*/ 228600 h 485775"/>
                <a:gd name="connsiteX2" fmla="*/ 104775 w 219075"/>
                <a:gd name="connsiteY2" fmla="*/ 0 h 485775"/>
                <a:gd name="connsiteX0" fmla="*/ 73090 w 292165"/>
                <a:gd name="connsiteY0" fmla="*/ 1120129 h 1120129"/>
                <a:gd name="connsiteX1" fmla="*/ 292165 w 292165"/>
                <a:gd name="connsiteY1" fmla="*/ 862954 h 1120129"/>
                <a:gd name="connsiteX2" fmla="*/ 0 w 292165"/>
                <a:gd name="connsiteY2" fmla="*/ 0 h 1120129"/>
                <a:gd name="connsiteX0" fmla="*/ 19731 w 238806"/>
                <a:gd name="connsiteY0" fmla="*/ 974756 h 974756"/>
                <a:gd name="connsiteX1" fmla="*/ 238806 w 238806"/>
                <a:gd name="connsiteY1" fmla="*/ 717581 h 974756"/>
                <a:gd name="connsiteX2" fmla="*/ 0 w 238806"/>
                <a:gd name="connsiteY2" fmla="*/ 0 h 974756"/>
                <a:gd name="connsiteX0" fmla="*/ 41075 w 260150"/>
                <a:gd name="connsiteY0" fmla="*/ 1054050 h 1054050"/>
                <a:gd name="connsiteX1" fmla="*/ 260150 w 260150"/>
                <a:gd name="connsiteY1" fmla="*/ 796875 h 1054050"/>
                <a:gd name="connsiteX2" fmla="*/ 0 w 260150"/>
                <a:gd name="connsiteY2" fmla="*/ 0 h 1054050"/>
                <a:gd name="connsiteX0" fmla="*/ 0 w 219075"/>
                <a:gd name="connsiteY0" fmla="*/ 510318 h 510318"/>
                <a:gd name="connsiteX1" fmla="*/ 219075 w 219075"/>
                <a:gd name="connsiteY1" fmla="*/ 253143 h 510318"/>
                <a:gd name="connsiteX2" fmla="*/ 126191 w 219075"/>
                <a:gd name="connsiteY2" fmla="*/ 0 h 510318"/>
                <a:gd name="connsiteX0" fmla="*/ 0 w 219075"/>
                <a:gd name="connsiteY0" fmla="*/ 404592 h 404592"/>
                <a:gd name="connsiteX1" fmla="*/ 219075 w 219075"/>
                <a:gd name="connsiteY1" fmla="*/ 147417 h 404592"/>
                <a:gd name="connsiteX2" fmla="*/ 158206 w 219075"/>
                <a:gd name="connsiteY2" fmla="*/ 0 h 404592"/>
              </a:gdLst>
              <a:ahLst/>
              <a:cxnLst>
                <a:cxn ang="0">
                  <a:pos x="connsiteX0" y="connsiteY0"/>
                </a:cxn>
                <a:cxn ang="0">
                  <a:pos x="connsiteX1" y="connsiteY1"/>
                </a:cxn>
                <a:cxn ang="0">
                  <a:pos x="connsiteX2" y="connsiteY2"/>
                </a:cxn>
              </a:cxnLst>
              <a:rect l="l" t="t" r="r" b="b"/>
              <a:pathLst>
                <a:path w="219075" h="404592">
                  <a:moveTo>
                    <a:pt x="0" y="404592"/>
                  </a:moveTo>
                  <a:lnTo>
                    <a:pt x="219075" y="147417"/>
                  </a:lnTo>
                  <a:cubicBezTo>
                    <a:pt x="180975" y="71217"/>
                    <a:pt x="196306" y="76200"/>
                    <a:pt x="158206" y="0"/>
                  </a:cubicBezTo>
                </a:path>
              </a:pathLst>
            </a:custGeom>
            <a:noFill/>
            <a:ln w="25400">
              <a:solidFill>
                <a:srgbClr val="FF0000"/>
              </a:solidFill>
              <a:headEnd type="triangle"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2" name="テキスト ボックス 71">
              <a:extLst>
                <a:ext uri="{FF2B5EF4-FFF2-40B4-BE49-F238E27FC236}">
                  <a16:creationId xmlns:a16="http://schemas.microsoft.com/office/drawing/2014/main" id="{F0D57B66-9490-E481-64D0-2C214E71F343}"/>
                </a:ext>
              </a:extLst>
            </p:cNvPr>
            <p:cNvSpPr txBox="1"/>
            <p:nvPr/>
          </p:nvSpPr>
          <p:spPr>
            <a:xfrm>
              <a:off x="1951966" y="8686781"/>
              <a:ext cx="1221088" cy="394688"/>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太子堂駅</a:t>
              </a:r>
            </a:p>
          </p:txBody>
        </p:sp>
        <p:cxnSp>
          <p:nvCxnSpPr>
            <p:cNvPr id="73" name="直線矢印コネクタ 72">
              <a:extLst>
                <a:ext uri="{FF2B5EF4-FFF2-40B4-BE49-F238E27FC236}">
                  <a16:creationId xmlns:a16="http://schemas.microsoft.com/office/drawing/2014/main" id="{6267F139-76BF-E9E7-CE2B-4B9E4A740755}"/>
                </a:ext>
              </a:extLst>
            </p:cNvPr>
            <p:cNvCxnSpPr>
              <a:cxnSpLocks/>
            </p:cNvCxnSpPr>
            <p:nvPr/>
          </p:nvCxnSpPr>
          <p:spPr>
            <a:xfrm flipH="1" flipV="1">
              <a:off x="2613023" y="6368385"/>
              <a:ext cx="89496" cy="235358"/>
            </a:xfrm>
            <a:prstGeom prst="straightConnector1">
              <a:avLst/>
            </a:prstGeom>
            <a:ln w="25400">
              <a:solidFill>
                <a:srgbClr val="FF0000"/>
              </a:solidFill>
              <a:headEnd w="sm" len="sm"/>
              <a:tailEnd type="triangle" w="sm" len="sm"/>
            </a:ln>
          </p:spPr>
          <p:style>
            <a:lnRef idx="2">
              <a:schemeClr val="accent1"/>
            </a:lnRef>
            <a:fillRef idx="0">
              <a:schemeClr val="accent1"/>
            </a:fillRef>
            <a:effectRef idx="1">
              <a:schemeClr val="accent1"/>
            </a:effectRef>
            <a:fontRef idx="minor">
              <a:schemeClr val="tx1"/>
            </a:fontRef>
          </p:style>
        </p:cxnSp>
        <p:sp>
          <p:nvSpPr>
            <p:cNvPr id="68" name="テキスト ボックス 67">
              <a:extLst>
                <a:ext uri="{FF2B5EF4-FFF2-40B4-BE49-F238E27FC236}">
                  <a16:creationId xmlns:a16="http://schemas.microsoft.com/office/drawing/2014/main" id="{E2995D20-ED15-D917-BDBC-5D4B5FEE9AF5}"/>
                </a:ext>
              </a:extLst>
            </p:cNvPr>
            <p:cNvSpPr txBox="1"/>
            <p:nvPr/>
          </p:nvSpPr>
          <p:spPr>
            <a:xfrm>
              <a:off x="772350" y="7745878"/>
              <a:ext cx="819459" cy="546491"/>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太白</a:t>
              </a:r>
              <a:r>
                <a:rPr kumimoji="1" lang="ja-JP" altLang="en-US" sz="200" dirty="0">
                  <a:latin typeface="BIZ UDPゴシック" panose="020B0400000000000000" pitchFamily="50" charset="-128"/>
                  <a:ea typeface="BIZ UDPゴシック" panose="020B0400000000000000" pitchFamily="50" charset="-128"/>
                </a:rPr>
                <a:t>●</a:t>
              </a:r>
              <a:endParaRPr kumimoji="1" lang="en-US" altLang="ja-JP" sz="2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区役所</a:t>
              </a:r>
            </a:p>
          </p:txBody>
        </p:sp>
      </p:grpSp>
      <p:sp>
        <p:nvSpPr>
          <p:cNvPr id="74" name="フリーフォーム: 図形 73">
            <a:extLst>
              <a:ext uri="{FF2B5EF4-FFF2-40B4-BE49-F238E27FC236}">
                <a16:creationId xmlns:a16="http://schemas.microsoft.com/office/drawing/2014/main" id="{8E1E8659-6C8A-B177-0BD0-CEA3141C51CE}"/>
              </a:ext>
            </a:extLst>
          </p:cNvPr>
          <p:cNvSpPr/>
          <p:nvPr/>
        </p:nvSpPr>
        <p:spPr>
          <a:xfrm>
            <a:off x="5110219" y="3910975"/>
            <a:ext cx="185944" cy="38283"/>
          </a:xfrm>
          <a:custGeom>
            <a:avLst/>
            <a:gdLst>
              <a:gd name="connsiteX0" fmla="*/ 309562 w 309562"/>
              <a:gd name="connsiteY0" fmla="*/ 66675 h 66675"/>
              <a:gd name="connsiteX1" fmla="*/ 166687 w 309562"/>
              <a:gd name="connsiteY1" fmla="*/ 0 h 66675"/>
              <a:gd name="connsiteX2" fmla="*/ 0 w 309562"/>
              <a:gd name="connsiteY2" fmla="*/ 4762 h 66675"/>
              <a:gd name="connsiteX0" fmla="*/ 233362 w 233362"/>
              <a:gd name="connsiteY0" fmla="*/ 66675 h 66675"/>
              <a:gd name="connsiteX1" fmla="*/ 90487 w 233362"/>
              <a:gd name="connsiteY1" fmla="*/ 0 h 66675"/>
              <a:gd name="connsiteX2" fmla="*/ 0 w 233362"/>
              <a:gd name="connsiteY2" fmla="*/ 4762 h 66675"/>
              <a:gd name="connsiteX0" fmla="*/ 323850 w 323850"/>
              <a:gd name="connsiteY0" fmla="*/ 66675 h 66675"/>
              <a:gd name="connsiteX1" fmla="*/ 180975 w 323850"/>
              <a:gd name="connsiteY1" fmla="*/ 0 h 66675"/>
              <a:gd name="connsiteX2" fmla="*/ 0 w 323850"/>
              <a:gd name="connsiteY2" fmla="*/ 4762 h 66675"/>
            </a:gdLst>
            <a:ahLst/>
            <a:cxnLst>
              <a:cxn ang="0">
                <a:pos x="connsiteX0" y="connsiteY0"/>
              </a:cxn>
              <a:cxn ang="0">
                <a:pos x="connsiteX1" y="connsiteY1"/>
              </a:cxn>
              <a:cxn ang="0">
                <a:pos x="connsiteX2" y="connsiteY2"/>
              </a:cxn>
            </a:cxnLst>
            <a:rect l="l" t="t" r="r" b="b"/>
            <a:pathLst>
              <a:path w="323850" h="66675">
                <a:moveTo>
                  <a:pt x="323850" y="66675"/>
                </a:moveTo>
                <a:lnTo>
                  <a:pt x="180975" y="0"/>
                </a:lnTo>
                <a:lnTo>
                  <a:pt x="0" y="4762"/>
                </a:lnTo>
              </a:path>
            </a:pathLst>
          </a:custGeom>
          <a:noFill/>
          <a:ln w="25400">
            <a:solidFill>
              <a:srgbClr val="FF0000"/>
            </a:solidFill>
            <a:headEnd type="triangle" w="sm" len="sm"/>
            <a:tail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5" name="直線コネクタ 74">
            <a:extLst>
              <a:ext uri="{FF2B5EF4-FFF2-40B4-BE49-F238E27FC236}">
                <a16:creationId xmlns:a16="http://schemas.microsoft.com/office/drawing/2014/main" id="{9B0CB274-2F0F-991F-6BE1-557BBC6BDA19}"/>
              </a:ext>
            </a:extLst>
          </p:cNvPr>
          <p:cNvCxnSpPr>
            <a:cxnSpLocks/>
          </p:cNvCxnSpPr>
          <p:nvPr/>
        </p:nvCxnSpPr>
        <p:spPr>
          <a:xfrm flipV="1">
            <a:off x="5275045" y="2920263"/>
            <a:ext cx="187189" cy="102645"/>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sp>
        <p:nvSpPr>
          <p:cNvPr id="76" name="フリーフォーム: 図形 75">
            <a:extLst>
              <a:ext uri="{FF2B5EF4-FFF2-40B4-BE49-F238E27FC236}">
                <a16:creationId xmlns:a16="http://schemas.microsoft.com/office/drawing/2014/main" id="{C5A6CE2C-D636-EF1A-8292-D941A4AA1A82}"/>
              </a:ext>
            </a:extLst>
          </p:cNvPr>
          <p:cNvSpPr/>
          <p:nvPr/>
        </p:nvSpPr>
        <p:spPr>
          <a:xfrm>
            <a:off x="5289707" y="3564045"/>
            <a:ext cx="136724" cy="377357"/>
          </a:xfrm>
          <a:custGeom>
            <a:avLst/>
            <a:gdLst>
              <a:gd name="connsiteX0" fmla="*/ 238125 w 238125"/>
              <a:gd name="connsiteY0" fmla="*/ 0 h 657225"/>
              <a:gd name="connsiteX1" fmla="*/ 0 w 238125"/>
              <a:gd name="connsiteY1" fmla="*/ 604838 h 657225"/>
              <a:gd name="connsiteX2" fmla="*/ 0 w 238125"/>
              <a:gd name="connsiteY2" fmla="*/ 657225 h 657225"/>
            </a:gdLst>
            <a:ahLst/>
            <a:cxnLst>
              <a:cxn ang="0">
                <a:pos x="connsiteX0" y="connsiteY0"/>
              </a:cxn>
              <a:cxn ang="0">
                <a:pos x="connsiteX1" y="connsiteY1"/>
              </a:cxn>
              <a:cxn ang="0">
                <a:pos x="connsiteX2" y="connsiteY2"/>
              </a:cxn>
            </a:cxnLst>
            <a:rect l="l" t="t" r="r" b="b"/>
            <a:pathLst>
              <a:path w="238125" h="657225">
                <a:moveTo>
                  <a:pt x="238125" y="0"/>
                </a:moveTo>
                <a:lnTo>
                  <a:pt x="0" y="604838"/>
                </a:lnTo>
                <a:lnTo>
                  <a:pt x="0" y="657225"/>
                </a:lnTo>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フリーフォーム: 図形 76">
            <a:extLst>
              <a:ext uri="{FF2B5EF4-FFF2-40B4-BE49-F238E27FC236}">
                <a16:creationId xmlns:a16="http://schemas.microsoft.com/office/drawing/2014/main" id="{495220C4-9124-3ED2-07AB-734F61E58EE7}"/>
              </a:ext>
            </a:extLst>
          </p:cNvPr>
          <p:cNvSpPr/>
          <p:nvPr/>
        </p:nvSpPr>
        <p:spPr>
          <a:xfrm>
            <a:off x="4571226" y="4123353"/>
            <a:ext cx="713697" cy="183210"/>
          </a:xfrm>
          <a:custGeom>
            <a:avLst/>
            <a:gdLst>
              <a:gd name="connsiteX0" fmla="*/ 1243013 w 1243013"/>
              <a:gd name="connsiteY0" fmla="*/ 0 h 319088"/>
              <a:gd name="connsiteX1" fmla="*/ 633413 w 1243013"/>
              <a:gd name="connsiteY1" fmla="*/ 166688 h 319088"/>
              <a:gd name="connsiteX2" fmla="*/ 0 w 1243013"/>
              <a:gd name="connsiteY2" fmla="*/ 319088 h 319088"/>
            </a:gdLst>
            <a:ahLst/>
            <a:cxnLst>
              <a:cxn ang="0">
                <a:pos x="connsiteX0" y="connsiteY0"/>
              </a:cxn>
              <a:cxn ang="0">
                <a:pos x="connsiteX1" y="connsiteY1"/>
              </a:cxn>
              <a:cxn ang="0">
                <a:pos x="connsiteX2" y="connsiteY2"/>
              </a:cxn>
            </a:cxnLst>
            <a:rect l="l" t="t" r="r" b="b"/>
            <a:pathLst>
              <a:path w="1243013" h="319088">
                <a:moveTo>
                  <a:pt x="1243013" y="0"/>
                </a:moveTo>
                <a:lnTo>
                  <a:pt x="633413" y="166688"/>
                </a:lnTo>
                <a:lnTo>
                  <a:pt x="0" y="319088"/>
                </a:lnTo>
              </a:path>
            </a:pathLst>
          </a:custGeom>
          <a:noFill/>
          <a:ln w="25400">
            <a:solidFill>
              <a:srgbClr val="FF0000"/>
            </a:solidFill>
            <a:headEnd type="triangl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リーフォーム: 図形 77">
            <a:extLst>
              <a:ext uri="{FF2B5EF4-FFF2-40B4-BE49-F238E27FC236}">
                <a16:creationId xmlns:a16="http://schemas.microsoft.com/office/drawing/2014/main" id="{6CE7AE21-2DD3-0B6D-EE0B-BEDF2C485708}"/>
              </a:ext>
            </a:extLst>
          </p:cNvPr>
          <p:cNvSpPr/>
          <p:nvPr/>
        </p:nvSpPr>
        <p:spPr>
          <a:xfrm>
            <a:off x="5343447" y="3979520"/>
            <a:ext cx="179376" cy="26250"/>
          </a:xfrm>
          <a:custGeom>
            <a:avLst/>
            <a:gdLst>
              <a:gd name="connsiteX0" fmla="*/ 0 w 271463"/>
              <a:gd name="connsiteY0" fmla="*/ 0 h 28575"/>
              <a:gd name="connsiteX1" fmla="*/ 271463 w 271463"/>
              <a:gd name="connsiteY1" fmla="*/ 28575 h 28575"/>
            </a:gdLst>
            <a:ahLst/>
            <a:cxnLst>
              <a:cxn ang="0">
                <a:pos x="connsiteX0" y="connsiteY0"/>
              </a:cxn>
              <a:cxn ang="0">
                <a:pos x="connsiteX1" y="connsiteY1"/>
              </a:cxn>
            </a:cxnLst>
            <a:rect l="l" t="t" r="r" b="b"/>
            <a:pathLst>
              <a:path w="271463" h="28575">
                <a:moveTo>
                  <a:pt x="0" y="0"/>
                </a:moveTo>
                <a:lnTo>
                  <a:pt x="271463" y="28575"/>
                </a:lnTo>
              </a:path>
            </a:pathLst>
          </a:custGeom>
          <a:noFill/>
          <a:ln w="25400">
            <a:solidFill>
              <a:srgbClr val="FF0000"/>
            </a:solidFill>
            <a:headEnd type="triangl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フリーフォーム: 図形 78">
            <a:extLst>
              <a:ext uri="{FF2B5EF4-FFF2-40B4-BE49-F238E27FC236}">
                <a16:creationId xmlns:a16="http://schemas.microsoft.com/office/drawing/2014/main" id="{510631D9-D129-95C0-177C-F2CBF315DF2B}"/>
              </a:ext>
            </a:extLst>
          </p:cNvPr>
          <p:cNvSpPr/>
          <p:nvPr/>
        </p:nvSpPr>
        <p:spPr>
          <a:xfrm>
            <a:off x="5339613" y="3967488"/>
            <a:ext cx="0" cy="164068"/>
          </a:xfrm>
          <a:custGeom>
            <a:avLst/>
            <a:gdLst>
              <a:gd name="connsiteX0" fmla="*/ 0 w 0"/>
              <a:gd name="connsiteY0" fmla="*/ 285750 h 285750"/>
              <a:gd name="connsiteX1" fmla="*/ 0 w 0"/>
              <a:gd name="connsiteY1" fmla="*/ 0 h 285750"/>
            </a:gdLst>
            <a:ahLst/>
            <a:cxnLst>
              <a:cxn ang="0">
                <a:pos x="connsiteX0" y="connsiteY0"/>
              </a:cxn>
              <a:cxn ang="0">
                <a:pos x="connsiteX1" y="connsiteY1"/>
              </a:cxn>
            </a:cxnLst>
            <a:rect l="l" t="t" r="r" b="b"/>
            <a:pathLst>
              <a:path h="285750">
                <a:moveTo>
                  <a:pt x="0" y="285750"/>
                </a:moveTo>
                <a:lnTo>
                  <a:pt x="0" y="0"/>
                </a:lnTo>
              </a:path>
            </a:pathLst>
          </a:custGeom>
          <a:noFill/>
          <a:ln w="25400">
            <a:solidFill>
              <a:srgbClr val="FF0000"/>
            </a:solidFill>
            <a:headEnd type="triangl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テキスト ボックス 79">
            <a:extLst>
              <a:ext uri="{FF2B5EF4-FFF2-40B4-BE49-F238E27FC236}">
                <a16:creationId xmlns:a16="http://schemas.microsoft.com/office/drawing/2014/main" id="{605BCD29-B6EC-6FAE-3F65-F667FB94C4AB}"/>
              </a:ext>
            </a:extLst>
          </p:cNvPr>
          <p:cNvSpPr txBox="1"/>
          <p:nvPr/>
        </p:nvSpPr>
        <p:spPr>
          <a:xfrm>
            <a:off x="2534816" y="2769002"/>
            <a:ext cx="530915" cy="230832"/>
          </a:xfrm>
          <a:prstGeom prst="rect">
            <a:avLst/>
          </a:prstGeom>
          <a:solidFill>
            <a:schemeClr val="bg1"/>
          </a:solidFill>
        </p:spPr>
        <p:txBody>
          <a:bodyPr wrap="none" rtlCol="0">
            <a:spAutoFit/>
          </a:bodyPr>
          <a:lstStyle/>
          <a:p>
            <a:r>
              <a:rPr kumimoji="1" lang="ja-JP" altLang="en-US" sz="900" dirty="0">
                <a:solidFill>
                  <a:srgbClr val="FF0000"/>
                </a:solidFill>
                <a:latin typeface="BIZ UDPゴシック" panose="020B0400000000000000" pitchFamily="50" charset="-128"/>
                <a:ea typeface="BIZ UDPゴシック" panose="020B0400000000000000" pitchFamily="50" charset="-128"/>
              </a:rPr>
              <a:t>滞留長</a:t>
            </a:r>
          </a:p>
        </p:txBody>
      </p:sp>
      <p:sp>
        <p:nvSpPr>
          <p:cNvPr id="81" name="テキスト ボックス 80">
            <a:extLst>
              <a:ext uri="{FF2B5EF4-FFF2-40B4-BE49-F238E27FC236}">
                <a16:creationId xmlns:a16="http://schemas.microsoft.com/office/drawing/2014/main" id="{824C9E36-FCCC-455E-FF16-2FC5AD47FBA1}"/>
              </a:ext>
            </a:extLst>
          </p:cNvPr>
          <p:cNvSpPr txBox="1"/>
          <p:nvPr/>
        </p:nvSpPr>
        <p:spPr>
          <a:xfrm>
            <a:off x="4560232" y="2769001"/>
            <a:ext cx="530915" cy="230832"/>
          </a:xfrm>
          <a:prstGeom prst="rect">
            <a:avLst/>
          </a:prstGeom>
          <a:solidFill>
            <a:schemeClr val="bg1"/>
          </a:solidFill>
        </p:spPr>
        <p:txBody>
          <a:bodyPr wrap="none" rtlCol="0">
            <a:spAutoFit/>
          </a:bodyPr>
          <a:lstStyle/>
          <a:p>
            <a:r>
              <a:rPr kumimoji="1" lang="ja-JP" altLang="en-US" sz="900" dirty="0">
                <a:solidFill>
                  <a:srgbClr val="FF0000"/>
                </a:solidFill>
                <a:latin typeface="BIZ UDPゴシック" panose="020B0400000000000000" pitchFamily="50" charset="-128"/>
                <a:ea typeface="BIZ UDPゴシック" panose="020B0400000000000000" pitchFamily="50" charset="-128"/>
              </a:rPr>
              <a:t>滞留長</a:t>
            </a:r>
          </a:p>
        </p:txBody>
      </p:sp>
      <p:sp>
        <p:nvSpPr>
          <p:cNvPr id="82" name="フリーフォーム: 図形 81">
            <a:extLst>
              <a:ext uri="{FF2B5EF4-FFF2-40B4-BE49-F238E27FC236}">
                <a16:creationId xmlns:a16="http://schemas.microsoft.com/office/drawing/2014/main" id="{A8A44D33-2D7C-C6AF-BF2C-7C3FFB2F67CE}"/>
              </a:ext>
            </a:extLst>
          </p:cNvPr>
          <p:cNvSpPr/>
          <p:nvPr/>
        </p:nvSpPr>
        <p:spPr>
          <a:xfrm>
            <a:off x="5156403" y="3940143"/>
            <a:ext cx="136724" cy="885969"/>
          </a:xfrm>
          <a:custGeom>
            <a:avLst/>
            <a:gdLst>
              <a:gd name="connsiteX0" fmla="*/ 238125 w 238125"/>
              <a:gd name="connsiteY0" fmla="*/ 0 h 1543050"/>
              <a:gd name="connsiteX1" fmla="*/ 228600 w 238125"/>
              <a:gd name="connsiteY1" fmla="*/ 419100 h 1543050"/>
              <a:gd name="connsiteX2" fmla="*/ 104775 w 238125"/>
              <a:gd name="connsiteY2" fmla="*/ 795337 h 1543050"/>
              <a:gd name="connsiteX3" fmla="*/ 57150 w 238125"/>
              <a:gd name="connsiteY3" fmla="*/ 1004887 h 1543050"/>
              <a:gd name="connsiteX4" fmla="*/ 47625 w 238125"/>
              <a:gd name="connsiteY4" fmla="*/ 1338262 h 1543050"/>
              <a:gd name="connsiteX5" fmla="*/ 0 w 238125"/>
              <a:gd name="connsiteY5" fmla="*/ 154305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543050">
                <a:moveTo>
                  <a:pt x="238125" y="0"/>
                </a:moveTo>
                <a:lnTo>
                  <a:pt x="228600" y="419100"/>
                </a:lnTo>
                <a:lnTo>
                  <a:pt x="104775" y="795337"/>
                </a:lnTo>
                <a:lnTo>
                  <a:pt x="57150" y="1004887"/>
                </a:lnTo>
                <a:lnTo>
                  <a:pt x="47625" y="1338262"/>
                </a:lnTo>
                <a:lnTo>
                  <a:pt x="0" y="1543050"/>
                </a:lnTo>
              </a:path>
            </a:pathLst>
          </a:custGeom>
          <a:noFill/>
          <a:ln w="25400">
            <a:solidFill>
              <a:srgbClr val="FF0000"/>
            </a:solidFill>
            <a:head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フリーフォーム: 図形 82">
            <a:extLst>
              <a:ext uri="{FF2B5EF4-FFF2-40B4-BE49-F238E27FC236}">
                <a16:creationId xmlns:a16="http://schemas.microsoft.com/office/drawing/2014/main" id="{A449D0AF-617B-FE1B-36B4-D842F12CAE34}"/>
              </a:ext>
            </a:extLst>
          </p:cNvPr>
          <p:cNvSpPr/>
          <p:nvPr/>
        </p:nvSpPr>
        <p:spPr>
          <a:xfrm>
            <a:off x="5337976" y="3833498"/>
            <a:ext cx="41017" cy="133989"/>
          </a:xfrm>
          <a:custGeom>
            <a:avLst/>
            <a:gdLst>
              <a:gd name="connsiteX0" fmla="*/ 0 w 71437"/>
              <a:gd name="connsiteY0" fmla="*/ 233363 h 233363"/>
              <a:gd name="connsiteX1" fmla="*/ 19050 w 71437"/>
              <a:gd name="connsiteY1" fmla="*/ 104775 h 233363"/>
              <a:gd name="connsiteX2" fmla="*/ 71437 w 71437"/>
              <a:gd name="connsiteY2" fmla="*/ 0 h 233363"/>
            </a:gdLst>
            <a:ahLst/>
            <a:cxnLst>
              <a:cxn ang="0">
                <a:pos x="connsiteX0" y="connsiteY0"/>
              </a:cxn>
              <a:cxn ang="0">
                <a:pos x="connsiteX1" y="connsiteY1"/>
              </a:cxn>
              <a:cxn ang="0">
                <a:pos x="connsiteX2" y="connsiteY2"/>
              </a:cxn>
            </a:cxnLst>
            <a:rect l="l" t="t" r="r" b="b"/>
            <a:pathLst>
              <a:path w="71437" h="233363">
                <a:moveTo>
                  <a:pt x="0" y="233363"/>
                </a:moveTo>
                <a:lnTo>
                  <a:pt x="19050" y="104775"/>
                </a:lnTo>
                <a:lnTo>
                  <a:pt x="71437" y="0"/>
                </a:lnTo>
              </a:path>
            </a:pathLst>
          </a:custGeom>
          <a:noFill/>
          <a:ln w="25400">
            <a:solidFill>
              <a:srgbClr val="FF0000"/>
            </a:solidFill>
            <a:headEnd type="non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テキスト ボックス 85">
            <a:extLst>
              <a:ext uri="{FF2B5EF4-FFF2-40B4-BE49-F238E27FC236}">
                <a16:creationId xmlns:a16="http://schemas.microsoft.com/office/drawing/2014/main" id="{6FAF3845-755A-6C0B-A8DB-3ED342ED0DD8}"/>
              </a:ext>
            </a:extLst>
          </p:cNvPr>
          <p:cNvSpPr txBox="1"/>
          <p:nvPr/>
        </p:nvSpPr>
        <p:spPr>
          <a:xfrm rot="3566372">
            <a:off x="5448932" y="2737565"/>
            <a:ext cx="276999" cy="323165"/>
          </a:xfrm>
          <a:prstGeom prst="rect">
            <a:avLst/>
          </a:prstGeom>
          <a:noFill/>
        </p:spPr>
        <p:txBody>
          <a:bodyPr vert="eaVert" wrap="none" rtlCol="0">
            <a:spAutoFit/>
          </a:bodyPr>
          <a:lstStyle/>
          <a:p>
            <a:r>
              <a:rPr kumimoji="1" lang="ja-JP" altLang="en-US" sz="600" dirty="0">
                <a:latin typeface="BIZ UDPゴシック" panose="020B0400000000000000" pitchFamily="50" charset="-128"/>
                <a:ea typeface="BIZ UDPゴシック" panose="020B0400000000000000" pitchFamily="50" charset="-128"/>
              </a:rPr>
              <a:t>宮沢橋</a:t>
            </a:r>
          </a:p>
        </p:txBody>
      </p:sp>
      <p:sp>
        <p:nvSpPr>
          <p:cNvPr id="87" name="テキスト ボックス 86">
            <a:extLst>
              <a:ext uri="{FF2B5EF4-FFF2-40B4-BE49-F238E27FC236}">
                <a16:creationId xmlns:a16="http://schemas.microsoft.com/office/drawing/2014/main" id="{7E06C32C-A518-D423-0CF1-2F01D841D9D8}"/>
              </a:ext>
            </a:extLst>
          </p:cNvPr>
          <p:cNvSpPr txBox="1"/>
          <p:nvPr/>
        </p:nvSpPr>
        <p:spPr>
          <a:xfrm rot="3566372">
            <a:off x="3134375" y="2737807"/>
            <a:ext cx="276999" cy="323165"/>
          </a:xfrm>
          <a:prstGeom prst="rect">
            <a:avLst/>
          </a:prstGeom>
          <a:noFill/>
        </p:spPr>
        <p:txBody>
          <a:bodyPr vert="eaVert" wrap="none" rtlCol="0">
            <a:spAutoFit/>
          </a:bodyPr>
          <a:lstStyle/>
          <a:p>
            <a:r>
              <a:rPr kumimoji="1" lang="ja-JP" altLang="en-US" sz="600" dirty="0">
                <a:latin typeface="BIZ UDPゴシック" panose="020B0400000000000000" pitchFamily="50" charset="-128"/>
                <a:ea typeface="BIZ UDPゴシック" panose="020B0400000000000000" pitchFamily="50" charset="-128"/>
              </a:rPr>
              <a:t>宮沢橋</a:t>
            </a:r>
          </a:p>
        </p:txBody>
      </p:sp>
      <p:sp>
        <p:nvSpPr>
          <p:cNvPr id="88" name="フリーフォーム: 図形 87">
            <a:extLst>
              <a:ext uri="{FF2B5EF4-FFF2-40B4-BE49-F238E27FC236}">
                <a16:creationId xmlns:a16="http://schemas.microsoft.com/office/drawing/2014/main" id="{FB0D881A-99FC-8D63-315E-3776C6EC370A}"/>
              </a:ext>
            </a:extLst>
          </p:cNvPr>
          <p:cNvSpPr/>
          <p:nvPr/>
        </p:nvSpPr>
        <p:spPr>
          <a:xfrm>
            <a:off x="1208623" y="2907424"/>
            <a:ext cx="216935" cy="144016"/>
          </a:xfrm>
          <a:custGeom>
            <a:avLst/>
            <a:gdLst>
              <a:gd name="connsiteX0" fmla="*/ 298450 w 377825"/>
              <a:gd name="connsiteY0" fmla="*/ 0 h 250825"/>
              <a:gd name="connsiteX1" fmla="*/ 377825 w 377825"/>
              <a:gd name="connsiteY1" fmla="*/ 250825 h 250825"/>
              <a:gd name="connsiteX2" fmla="*/ 269875 w 377825"/>
              <a:gd name="connsiteY2" fmla="*/ 200025 h 250825"/>
              <a:gd name="connsiteX3" fmla="*/ 187325 w 377825"/>
              <a:gd name="connsiteY3" fmla="*/ 142875 h 250825"/>
              <a:gd name="connsiteX4" fmla="*/ 0 w 377825"/>
              <a:gd name="connsiteY4" fmla="*/ 231775 h 250825"/>
              <a:gd name="connsiteX0" fmla="*/ 298450 w 377825"/>
              <a:gd name="connsiteY0" fmla="*/ 0 h 250825"/>
              <a:gd name="connsiteX1" fmla="*/ 377825 w 377825"/>
              <a:gd name="connsiteY1" fmla="*/ 250825 h 250825"/>
              <a:gd name="connsiteX2" fmla="*/ 269875 w 377825"/>
              <a:gd name="connsiteY2" fmla="*/ 200025 h 250825"/>
              <a:gd name="connsiteX3" fmla="*/ 187325 w 377825"/>
              <a:gd name="connsiteY3" fmla="*/ 142875 h 250825"/>
              <a:gd name="connsiteX4" fmla="*/ 0 w 377825"/>
              <a:gd name="connsiteY4" fmla="*/ 231775 h 250825"/>
              <a:gd name="connsiteX0" fmla="*/ 298450 w 377825"/>
              <a:gd name="connsiteY0" fmla="*/ 0 h 250825"/>
              <a:gd name="connsiteX1" fmla="*/ 295275 w 377825"/>
              <a:gd name="connsiteY1" fmla="*/ 0 h 250825"/>
              <a:gd name="connsiteX2" fmla="*/ 377825 w 377825"/>
              <a:gd name="connsiteY2" fmla="*/ 250825 h 250825"/>
              <a:gd name="connsiteX3" fmla="*/ 269875 w 377825"/>
              <a:gd name="connsiteY3" fmla="*/ 200025 h 250825"/>
              <a:gd name="connsiteX4" fmla="*/ 187325 w 377825"/>
              <a:gd name="connsiteY4" fmla="*/ 142875 h 250825"/>
              <a:gd name="connsiteX5" fmla="*/ 0 w 377825"/>
              <a:gd name="connsiteY5" fmla="*/ 231775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25" h="250825">
                <a:moveTo>
                  <a:pt x="298450" y="0"/>
                </a:moveTo>
                <a:lnTo>
                  <a:pt x="295275" y="0"/>
                </a:lnTo>
                <a:lnTo>
                  <a:pt x="377825" y="250825"/>
                </a:lnTo>
                <a:lnTo>
                  <a:pt x="269875" y="200025"/>
                </a:lnTo>
                <a:lnTo>
                  <a:pt x="187325" y="142875"/>
                </a:lnTo>
                <a:lnTo>
                  <a:pt x="0" y="231775"/>
                </a:lnTo>
              </a:path>
            </a:pathLst>
          </a:custGeom>
          <a:noFill/>
          <a:ln w="25400">
            <a:solidFill>
              <a:schemeClr val="accent5"/>
            </a:solidFill>
            <a:headEnd type="none"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フリーフォーム: 図形 88">
            <a:extLst>
              <a:ext uri="{FF2B5EF4-FFF2-40B4-BE49-F238E27FC236}">
                <a16:creationId xmlns:a16="http://schemas.microsoft.com/office/drawing/2014/main" id="{2E3EDB1F-3E35-B3AF-BDD0-4E672420C5BC}"/>
              </a:ext>
            </a:extLst>
          </p:cNvPr>
          <p:cNvSpPr/>
          <p:nvPr/>
        </p:nvSpPr>
        <p:spPr>
          <a:xfrm>
            <a:off x="1398763" y="3045489"/>
            <a:ext cx="118856" cy="380574"/>
          </a:xfrm>
          <a:custGeom>
            <a:avLst/>
            <a:gdLst>
              <a:gd name="connsiteX0" fmla="*/ 128587 w 295275"/>
              <a:gd name="connsiteY0" fmla="*/ 881063 h 881063"/>
              <a:gd name="connsiteX1" fmla="*/ 295275 w 295275"/>
              <a:gd name="connsiteY1" fmla="*/ 738188 h 881063"/>
              <a:gd name="connsiteX2" fmla="*/ 180975 w 295275"/>
              <a:gd name="connsiteY2" fmla="*/ 481013 h 881063"/>
              <a:gd name="connsiteX3" fmla="*/ 71437 w 295275"/>
              <a:gd name="connsiteY3" fmla="*/ 219075 h 881063"/>
              <a:gd name="connsiteX4" fmla="*/ 0 w 295275"/>
              <a:gd name="connsiteY4" fmla="*/ 0 h 881063"/>
              <a:gd name="connsiteX0" fmla="*/ 128587 w 276412"/>
              <a:gd name="connsiteY0" fmla="*/ 881063 h 881063"/>
              <a:gd name="connsiteX1" fmla="*/ 276412 w 276412"/>
              <a:gd name="connsiteY1" fmla="*/ 738188 h 881063"/>
              <a:gd name="connsiteX2" fmla="*/ 180975 w 276412"/>
              <a:gd name="connsiteY2" fmla="*/ 481013 h 881063"/>
              <a:gd name="connsiteX3" fmla="*/ 71437 w 276412"/>
              <a:gd name="connsiteY3" fmla="*/ 219075 h 881063"/>
              <a:gd name="connsiteX4" fmla="*/ 0 w 276412"/>
              <a:gd name="connsiteY4" fmla="*/ 0 h 881063"/>
              <a:gd name="connsiteX0" fmla="*/ 57150 w 204975"/>
              <a:gd name="connsiteY0" fmla="*/ 661988 h 661988"/>
              <a:gd name="connsiteX1" fmla="*/ 204975 w 204975"/>
              <a:gd name="connsiteY1" fmla="*/ 519113 h 661988"/>
              <a:gd name="connsiteX2" fmla="*/ 109538 w 204975"/>
              <a:gd name="connsiteY2" fmla="*/ 261938 h 661988"/>
              <a:gd name="connsiteX3" fmla="*/ 0 w 204975"/>
              <a:gd name="connsiteY3" fmla="*/ 0 h 661988"/>
            </a:gdLst>
            <a:ahLst/>
            <a:cxnLst>
              <a:cxn ang="0">
                <a:pos x="connsiteX0" y="connsiteY0"/>
              </a:cxn>
              <a:cxn ang="0">
                <a:pos x="connsiteX1" y="connsiteY1"/>
              </a:cxn>
              <a:cxn ang="0">
                <a:pos x="connsiteX2" y="connsiteY2"/>
              </a:cxn>
              <a:cxn ang="0">
                <a:pos x="connsiteX3" y="connsiteY3"/>
              </a:cxn>
            </a:cxnLst>
            <a:rect l="l" t="t" r="r" b="b"/>
            <a:pathLst>
              <a:path w="204975" h="661988">
                <a:moveTo>
                  <a:pt x="57150" y="661988"/>
                </a:moveTo>
                <a:lnTo>
                  <a:pt x="204975" y="519113"/>
                </a:lnTo>
                <a:lnTo>
                  <a:pt x="109538" y="261938"/>
                </a:lnTo>
                <a:lnTo>
                  <a:pt x="0" y="0"/>
                </a:lnTo>
              </a:path>
            </a:pathLst>
          </a:custGeom>
          <a:noFill/>
          <a:ln w="19050" cmpd="sng">
            <a:solidFill>
              <a:srgbClr val="0000CC"/>
            </a:solidFill>
            <a:prstDash val="solid"/>
            <a:headEnd type="none" w="sm" len="sm"/>
            <a:tailEnd type="triangl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2">
                  <a:lumMod val="60000"/>
                  <a:lumOff val="40000"/>
                </a:schemeClr>
              </a:solidFill>
            </a:endParaRPr>
          </a:p>
        </p:txBody>
      </p:sp>
      <p:sp>
        <p:nvSpPr>
          <p:cNvPr id="90" name="テキスト ボックス 89">
            <a:extLst>
              <a:ext uri="{FF2B5EF4-FFF2-40B4-BE49-F238E27FC236}">
                <a16:creationId xmlns:a16="http://schemas.microsoft.com/office/drawing/2014/main" id="{25BDACEB-B63A-B20A-B835-DA23BFCA1489}"/>
              </a:ext>
            </a:extLst>
          </p:cNvPr>
          <p:cNvSpPr txBox="1"/>
          <p:nvPr/>
        </p:nvSpPr>
        <p:spPr>
          <a:xfrm>
            <a:off x="504926" y="3114750"/>
            <a:ext cx="605048" cy="707887"/>
          </a:xfrm>
          <a:prstGeom prst="rect">
            <a:avLst/>
          </a:prstGeom>
          <a:solidFill>
            <a:schemeClr val="bg1"/>
          </a:solid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都心に向かう車線の先詰まりが原因で滞留</a:t>
            </a:r>
            <a:endParaRPr kumimoji="1" lang="en-US" altLang="ja-JP" sz="800" dirty="0">
              <a:latin typeface="BIZ UDPゴシック" panose="020B0400000000000000" pitchFamily="50" charset="-128"/>
              <a:ea typeface="BIZ UDPゴシック" panose="020B0400000000000000" pitchFamily="50" charset="-128"/>
            </a:endParaRPr>
          </a:p>
        </p:txBody>
      </p:sp>
      <p:cxnSp>
        <p:nvCxnSpPr>
          <p:cNvPr id="91" name="直線コネクタ 90">
            <a:extLst>
              <a:ext uri="{FF2B5EF4-FFF2-40B4-BE49-F238E27FC236}">
                <a16:creationId xmlns:a16="http://schemas.microsoft.com/office/drawing/2014/main" id="{6572F8CD-72C8-8CB0-0513-AFC93F75D213}"/>
              </a:ext>
            </a:extLst>
          </p:cNvPr>
          <p:cNvCxnSpPr>
            <a:cxnSpLocks/>
            <a:endCxn id="89" idx="2"/>
          </p:cNvCxnSpPr>
          <p:nvPr/>
        </p:nvCxnSpPr>
        <p:spPr>
          <a:xfrm flipV="1">
            <a:off x="1038171" y="3196076"/>
            <a:ext cx="424108" cy="53471"/>
          </a:xfrm>
          <a:prstGeom prst="line">
            <a:avLst/>
          </a:prstGeom>
          <a:ln w="12700">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93" name="テキスト ボックス 92">
            <a:extLst>
              <a:ext uri="{FF2B5EF4-FFF2-40B4-BE49-F238E27FC236}">
                <a16:creationId xmlns:a16="http://schemas.microsoft.com/office/drawing/2014/main" id="{F3B6182E-F93F-C34E-9DEB-E302C179ADBA}"/>
              </a:ext>
            </a:extLst>
          </p:cNvPr>
          <p:cNvSpPr txBox="1"/>
          <p:nvPr/>
        </p:nvSpPr>
        <p:spPr>
          <a:xfrm>
            <a:off x="2463294" y="3081081"/>
            <a:ext cx="748503" cy="707886"/>
          </a:xfrm>
          <a:prstGeom prst="rect">
            <a:avLst/>
          </a:prstGeom>
          <a:solidFill>
            <a:schemeClr val="bg1"/>
          </a:solid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新宮沢橋開通により都心に向かう車線の先詰まりが解消</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94" name="テキスト ボックス 93">
            <a:extLst>
              <a:ext uri="{FF2B5EF4-FFF2-40B4-BE49-F238E27FC236}">
                <a16:creationId xmlns:a16="http://schemas.microsoft.com/office/drawing/2014/main" id="{0AB7A2DC-EB34-531C-42F5-4D2A674AFDB4}"/>
              </a:ext>
            </a:extLst>
          </p:cNvPr>
          <p:cNvSpPr txBox="1"/>
          <p:nvPr/>
        </p:nvSpPr>
        <p:spPr>
          <a:xfrm>
            <a:off x="4241935" y="4452056"/>
            <a:ext cx="713696" cy="461665"/>
          </a:xfrm>
          <a:prstGeom prst="rect">
            <a:avLst/>
          </a:prstGeom>
          <a:solidFill>
            <a:schemeClr val="bg1"/>
          </a:solidFill>
        </p:spPr>
        <p:txBody>
          <a:bodyPr wrap="square" rtlCol="0">
            <a:spAutoFit/>
          </a:bodyPr>
          <a:lstStyle/>
          <a:p>
            <a:r>
              <a:rPr lang="ja-JP" altLang="en-US" sz="800" dirty="0">
                <a:latin typeface="BIZ UDPゴシック" panose="020B0400000000000000" pitchFamily="50" charset="-128"/>
                <a:ea typeface="BIZ UDPゴシック" panose="020B0400000000000000" pitchFamily="50" charset="-128"/>
              </a:rPr>
              <a:t>滞留により雪だるま式に増長</a:t>
            </a:r>
            <a:endParaRPr kumimoji="1" lang="en-US" altLang="ja-JP" sz="800" dirty="0">
              <a:latin typeface="BIZ UDPゴシック" panose="020B0400000000000000" pitchFamily="50" charset="-128"/>
              <a:ea typeface="BIZ UDPゴシック" panose="020B0400000000000000" pitchFamily="50" charset="-128"/>
            </a:endParaRPr>
          </a:p>
        </p:txBody>
      </p:sp>
      <p:cxnSp>
        <p:nvCxnSpPr>
          <p:cNvPr id="95" name="直線コネクタ 94">
            <a:extLst>
              <a:ext uri="{FF2B5EF4-FFF2-40B4-BE49-F238E27FC236}">
                <a16:creationId xmlns:a16="http://schemas.microsoft.com/office/drawing/2014/main" id="{6712DC83-7E98-BEE2-858E-8BBE5034B2D4}"/>
              </a:ext>
            </a:extLst>
          </p:cNvPr>
          <p:cNvCxnSpPr>
            <a:cxnSpLocks/>
          </p:cNvCxnSpPr>
          <p:nvPr/>
        </p:nvCxnSpPr>
        <p:spPr>
          <a:xfrm flipV="1">
            <a:off x="4864173" y="4371055"/>
            <a:ext cx="360591" cy="154197"/>
          </a:xfrm>
          <a:prstGeom prst="line">
            <a:avLst/>
          </a:prstGeom>
          <a:ln w="15875">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96" name="直線コネクタ 95">
            <a:extLst>
              <a:ext uri="{FF2B5EF4-FFF2-40B4-BE49-F238E27FC236}">
                <a16:creationId xmlns:a16="http://schemas.microsoft.com/office/drawing/2014/main" id="{6C6C9443-26EE-96FF-2846-E874F2DDF65D}"/>
              </a:ext>
            </a:extLst>
          </p:cNvPr>
          <p:cNvCxnSpPr>
            <a:cxnSpLocks/>
          </p:cNvCxnSpPr>
          <p:nvPr/>
        </p:nvCxnSpPr>
        <p:spPr>
          <a:xfrm flipV="1">
            <a:off x="3116986" y="3091096"/>
            <a:ext cx="333839" cy="72843"/>
          </a:xfrm>
          <a:prstGeom prst="line">
            <a:avLst/>
          </a:prstGeom>
          <a:ln w="12700">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101" name="二等辺三角形 100">
            <a:extLst>
              <a:ext uri="{FF2B5EF4-FFF2-40B4-BE49-F238E27FC236}">
                <a16:creationId xmlns:a16="http://schemas.microsoft.com/office/drawing/2014/main" id="{62AFBA0F-45AF-6B88-167C-B7E6AC4468CB}"/>
              </a:ext>
            </a:extLst>
          </p:cNvPr>
          <p:cNvSpPr/>
          <p:nvPr/>
        </p:nvSpPr>
        <p:spPr>
          <a:xfrm rot="5400000">
            <a:off x="3616566" y="3721120"/>
            <a:ext cx="1261741" cy="150397"/>
          </a:xfrm>
          <a:prstGeom prst="triangl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E1D164E0-F1FD-5C25-7787-EF079C6FA5BD}"/>
              </a:ext>
            </a:extLst>
          </p:cNvPr>
          <p:cNvSpPr txBox="1"/>
          <p:nvPr/>
        </p:nvSpPr>
        <p:spPr>
          <a:xfrm>
            <a:off x="489526" y="1574196"/>
            <a:ext cx="5458696" cy="307777"/>
          </a:xfrm>
          <a:prstGeom prst="rect">
            <a:avLst/>
          </a:prstGeom>
          <a:noFill/>
        </p:spPr>
        <p:txBody>
          <a:bodyPr wrap="square" rtlCol="0">
            <a:spAutoFit/>
          </a:bodyPr>
          <a:lstStyle/>
          <a:p>
            <a:pPr algn="ctr"/>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交通シミュレーション</a:t>
            </a:r>
            <a:r>
              <a:rPr lang="en-US" altLang="ja-JP" sz="1400" dirty="0">
                <a:latin typeface="BIZ UDPゴシック" panose="020B0400000000000000" pitchFamily="50" charset="-128"/>
                <a:ea typeface="BIZ UDPゴシック" panose="020B0400000000000000" pitchFamily="50" charset="-128"/>
              </a:rPr>
              <a:t>】</a:t>
            </a:r>
          </a:p>
        </p:txBody>
      </p:sp>
      <p:sp>
        <p:nvSpPr>
          <p:cNvPr id="99" name="テキスト ボックス 98">
            <a:extLst>
              <a:ext uri="{FF2B5EF4-FFF2-40B4-BE49-F238E27FC236}">
                <a16:creationId xmlns:a16="http://schemas.microsoft.com/office/drawing/2014/main" id="{792E794F-3D62-5E10-B471-13FEAB85813A}"/>
              </a:ext>
            </a:extLst>
          </p:cNvPr>
          <p:cNvSpPr txBox="1"/>
          <p:nvPr/>
        </p:nvSpPr>
        <p:spPr>
          <a:xfrm>
            <a:off x="503093" y="1800432"/>
            <a:ext cx="5458696" cy="646331"/>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道路空間社会実験の課題であった平日・朝（７：</a:t>
            </a:r>
            <a:r>
              <a:rPr lang="en-US" altLang="ja-JP" sz="1200" dirty="0">
                <a:latin typeface="BIZ UDPゴシック" panose="020B0400000000000000" pitchFamily="50" charset="-128"/>
                <a:ea typeface="BIZ UDPゴシック" panose="020B0400000000000000" pitchFamily="50" charset="-128"/>
              </a:rPr>
              <a:t>00</a:t>
            </a:r>
            <a:r>
              <a:rPr lang="ja-JP" altLang="en-US"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9</a:t>
            </a:r>
            <a:r>
              <a:rPr lang="ja-JP" altLang="en-US"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00</a:t>
            </a:r>
            <a:r>
              <a:rPr lang="ja-JP" altLang="en-US" sz="1200" dirty="0">
                <a:latin typeface="BIZ UDPゴシック" panose="020B0400000000000000" pitchFamily="50" charset="-128"/>
                <a:ea typeface="BIZ UDPゴシック" panose="020B0400000000000000" pitchFamily="50" charset="-128"/>
              </a:rPr>
              <a:t>）の渋滞に対し、エリア内の現況の交通量・交通状況を再現の上、宮沢橋整備後の旧国道４号の交通状況をシミュレート。</a:t>
            </a:r>
          </a:p>
        </p:txBody>
      </p:sp>
      <p:sp>
        <p:nvSpPr>
          <p:cNvPr id="103" name="テキスト ボックス 102">
            <a:extLst>
              <a:ext uri="{FF2B5EF4-FFF2-40B4-BE49-F238E27FC236}">
                <a16:creationId xmlns:a16="http://schemas.microsoft.com/office/drawing/2014/main" id="{A9FE2E51-0643-39CA-CFDD-BCA714C88A27}"/>
              </a:ext>
            </a:extLst>
          </p:cNvPr>
          <p:cNvSpPr txBox="1"/>
          <p:nvPr/>
        </p:nvSpPr>
        <p:spPr>
          <a:xfrm>
            <a:off x="6207399" y="1574196"/>
            <a:ext cx="5458696" cy="307777"/>
          </a:xfrm>
          <a:prstGeom prst="rect">
            <a:avLst/>
          </a:prstGeom>
          <a:noFill/>
        </p:spPr>
        <p:txBody>
          <a:bodyPr wrap="square" rtlCol="0">
            <a:spAutoFit/>
          </a:bodyPr>
          <a:lstStyle/>
          <a:p>
            <a:pPr algn="ctr"/>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将来交通量推計</a:t>
            </a:r>
            <a:r>
              <a:rPr lang="en-US" altLang="ja-JP" sz="1400" dirty="0">
                <a:latin typeface="BIZ UDPゴシック" panose="020B0400000000000000" pitchFamily="50" charset="-128"/>
                <a:ea typeface="BIZ UDPゴシック" panose="020B0400000000000000" pitchFamily="50" charset="-128"/>
              </a:rPr>
              <a:t>】</a:t>
            </a:r>
          </a:p>
        </p:txBody>
      </p:sp>
      <p:sp>
        <p:nvSpPr>
          <p:cNvPr id="104" name="テキスト ボックス 103">
            <a:extLst>
              <a:ext uri="{FF2B5EF4-FFF2-40B4-BE49-F238E27FC236}">
                <a16:creationId xmlns:a16="http://schemas.microsoft.com/office/drawing/2014/main" id="{B6FC853A-86A6-99FB-B037-7E22CFD15352}"/>
              </a:ext>
            </a:extLst>
          </p:cNvPr>
          <p:cNvSpPr txBox="1"/>
          <p:nvPr/>
        </p:nvSpPr>
        <p:spPr>
          <a:xfrm>
            <a:off x="6145601" y="1831941"/>
            <a:ext cx="5489536" cy="646331"/>
          </a:xfrm>
          <a:prstGeom prst="rect">
            <a:avLst/>
          </a:prstGeom>
          <a:noFill/>
        </p:spPr>
        <p:txBody>
          <a:bodyPr wrap="square">
            <a:spAutoFit/>
          </a:bodyPr>
          <a:lstStyle/>
          <a:p>
            <a:pPr>
              <a:spcBef>
                <a:spcPts val="600"/>
              </a:spcBef>
            </a:pPr>
            <a:r>
              <a:rPr lang="ja-JP" altLang="en-US" sz="1200" dirty="0">
                <a:latin typeface="BIZ UDPゴシック" panose="020B0400000000000000" pitchFamily="50" charset="-128"/>
                <a:ea typeface="BIZ UDPゴシック" panose="020B0400000000000000" pitchFamily="50" charset="-128"/>
              </a:rPr>
              <a:t>第５回仙台都市圏パーソントリップ調査に基づき、宮沢橋や郡山折立線開通後の交通量の変化を推計した。現況の交通量に、それらの変化動向を加味することで、旧国道４号の将来の交通量を算出した。</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105" name="テキスト ボックス 104">
            <a:extLst>
              <a:ext uri="{FF2B5EF4-FFF2-40B4-BE49-F238E27FC236}">
                <a16:creationId xmlns:a16="http://schemas.microsoft.com/office/drawing/2014/main" id="{A601D6A1-ABEA-8AE5-FD2B-BB255F1109DF}"/>
              </a:ext>
            </a:extLst>
          </p:cNvPr>
          <p:cNvSpPr txBox="1"/>
          <p:nvPr/>
        </p:nvSpPr>
        <p:spPr>
          <a:xfrm>
            <a:off x="388960" y="4844817"/>
            <a:ext cx="5659714" cy="369332"/>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滞留長（赤矢印）：信号が赤から青に変わるまでの間に交差点停止位置から並ぶ車列の長さ</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　　　　　　　　　　　旧国道４号周辺の滞留長のうち、</a:t>
            </a:r>
            <a:r>
              <a:rPr kumimoji="1" lang="en-US" altLang="ja-JP" sz="900" dirty="0">
                <a:latin typeface="BIZ UDPゴシック" panose="020B0400000000000000" pitchFamily="50" charset="-128"/>
                <a:ea typeface="BIZ UDPゴシック" panose="020B0400000000000000" pitchFamily="50" charset="-128"/>
              </a:rPr>
              <a:t>100m</a:t>
            </a:r>
            <a:r>
              <a:rPr kumimoji="1" lang="ja-JP" altLang="en-US" sz="900" dirty="0">
                <a:latin typeface="BIZ UDPゴシック" panose="020B0400000000000000" pitchFamily="50" charset="-128"/>
                <a:ea typeface="BIZ UDPゴシック" panose="020B0400000000000000" pitchFamily="50" charset="-128"/>
              </a:rPr>
              <a:t>以上のものを抜粋</a:t>
            </a:r>
          </a:p>
        </p:txBody>
      </p:sp>
      <p:cxnSp>
        <p:nvCxnSpPr>
          <p:cNvPr id="4" name="直線コネクタ 3">
            <a:extLst>
              <a:ext uri="{FF2B5EF4-FFF2-40B4-BE49-F238E27FC236}">
                <a16:creationId xmlns:a16="http://schemas.microsoft.com/office/drawing/2014/main" id="{46A8927C-272A-F4E6-73CA-D09DA7F26C52}"/>
              </a:ext>
            </a:extLst>
          </p:cNvPr>
          <p:cNvCxnSpPr/>
          <p:nvPr/>
        </p:nvCxnSpPr>
        <p:spPr>
          <a:xfrm>
            <a:off x="11685898" y="1226286"/>
            <a:ext cx="0" cy="511660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3D4A38F9-8A68-4923-0455-68CCDC51619A}"/>
              </a:ext>
            </a:extLst>
          </p:cNvPr>
          <p:cNvSpPr txBox="1"/>
          <p:nvPr/>
        </p:nvSpPr>
        <p:spPr>
          <a:xfrm>
            <a:off x="420929" y="5277591"/>
            <a:ext cx="5479969" cy="1004143"/>
          </a:xfrm>
          <a:prstGeom prst="rect">
            <a:avLst/>
          </a:prstGeom>
          <a:noFill/>
        </p:spPr>
        <p:txBody>
          <a:bodyPr wrap="square" anchor="ctr" anchorCtr="0">
            <a:normAutofit lnSpcReduction="10000"/>
          </a:bodyPr>
          <a:lstStyle/>
          <a:p>
            <a:pPr marL="342900" indent="-342900">
              <a:spcBef>
                <a:spcPts val="600"/>
              </a:spcBef>
              <a:buFont typeface="Wingdings" panose="05000000000000000000" pitchFamily="2" charset="2"/>
              <a:buChar char="u"/>
            </a:pPr>
            <a:r>
              <a:rPr kumimoji="1" lang="ja-JP" altLang="en-US" sz="1200" dirty="0">
                <a:latin typeface="BIZ UDPゴシック" panose="020B0400000000000000" pitchFamily="50" charset="-128"/>
                <a:ea typeface="BIZ UDPゴシック" panose="020B0400000000000000" pitchFamily="50" charset="-128"/>
              </a:rPr>
              <a:t>宮沢橋の整備により、現状の滞留が大幅に改善されるが、車線減少（２車線化）すると、道路空間社会実験時と同様の滞留（渋滞）が発生してしまう。</a:t>
            </a:r>
            <a:endParaRPr kumimoji="1" lang="en-US" altLang="ja-JP" sz="1200" dirty="0">
              <a:latin typeface="BIZ UDPゴシック" panose="020B0400000000000000" pitchFamily="50" charset="-128"/>
              <a:ea typeface="BIZ UDPゴシック" panose="020B0400000000000000" pitchFamily="50" charset="-128"/>
            </a:endParaRPr>
          </a:p>
          <a:p>
            <a:pPr marL="342900" indent="-342900">
              <a:spcBef>
                <a:spcPts val="600"/>
              </a:spcBef>
              <a:buFont typeface="Wingdings" panose="05000000000000000000" pitchFamily="2" charset="2"/>
              <a:buChar char="u"/>
            </a:pPr>
            <a:r>
              <a:rPr kumimoji="1" lang="ja-JP" altLang="en-US" sz="1200" dirty="0">
                <a:latin typeface="BIZ UDPゴシック" panose="020B0400000000000000" pitchFamily="50" charset="-128"/>
                <a:ea typeface="BIZ UDPゴシック" panose="020B0400000000000000" pitchFamily="50" charset="-128"/>
              </a:rPr>
              <a:t>車線減少（２車線化）時の状況については、交差点改良により一定程度緩和が見込まれるが、整備の実現には交通量調査や設計、社会実験等を通して検証していく必要がある。</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CBC14A3D-5DD3-EDAC-11F4-0168828A9615}"/>
              </a:ext>
            </a:extLst>
          </p:cNvPr>
          <p:cNvSpPr txBox="1"/>
          <p:nvPr/>
        </p:nvSpPr>
        <p:spPr>
          <a:xfrm>
            <a:off x="6075017" y="5279192"/>
            <a:ext cx="5588147" cy="957933"/>
          </a:xfrm>
          <a:prstGeom prst="rect">
            <a:avLst/>
          </a:prstGeom>
          <a:noFill/>
        </p:spPr>
        <p:txBody>
          <a:bodyPr wrap="square" anchor="ctr" anchorCtr="0">
            <a:noAutofit/>
          </a:bodyPr>
          <a:lstStyle/>
          <a:p>
            <a:pPr marL="342900" indent="-342900">
              <a:spcBef>
                <a:spcPts val="600"/>
              </a:spcBef>
              <a:buFont typeface="Wingdings" panose="05000000000000000000" pitchFamily="2" charset="2"/>
              <a:buChar char="u"/>
            </a:pPr>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宮沢橋や郡山折立線の開通により、旧国道４号の交通量の減少が期待されるものの、設計基準交通量等を考慮すると車線減少の時期を明確に見通すことはできない。</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342900" indent="-342900">
              <a:spcBef>
                <a:spcPts val="600"/>
              </a:spcBef>
              <a:buFont typeface="Wingdings" panose="05000000000000000000" pitchFamily="2" charset="2"/>
              <a:buChar char="u"/>
            </a:pPr>
            <a:r>
              <a:rPr lang="ja-JP" altLang="en-US" sz="1200" dirty="0">
                <a:latin typeface="BIZ UDPゴシック" panose="020B0400000000000000" pitchFamily="50" charset="-128"/>
                <a:ea typeface="BIZ UDPゴシック" panose="020B0400000000000000" pitchFamily="50" charset="-128"/>
              </a:rPr>
              <a:t>また、周辺道路の混雑状況や旧国道４号の利用状況を確認するため、今後の交通状況や交通量の変化を注視していく必要がある。</a:t>
            </a:r>
            <a:endParaRPr lang="en-US" altLang="ja-JP" sz="1200" dirty="0">
              <a:latin typeface="BIZ UDPゴシック" panose="020B0400000000000000" pitchFamily="50" charset="-128"/>
              <a:ea typeface="BIZ UDPゴシック" panose="020B0400000000000000" pitchFamily="50" charset="-128"/>
            </a:endParaRPr>
          </a:p>
        </p:txBody>
      </p:sp>
      <p:graphicFrame>
        <p:nvGraphicFramePr>
          <p:cNvPr id="63" name="表 62">
            <a:extLst>
              <a:ext uri="{FF2B5EF4-FFF2-40B4-BE49-F238E27FC236}">
                <a16:creationId xmlns:a16="http://schemas.microsoft.com/office/drawing/2014/main" id="{FB587EF6-0B03-2316-F2AE-F3C0309F512A}"/>
              </a:ext>
            </a:extLst>
          </p:cNvPr>
          <p:cNvGraphicFramePr>
            <a:graphicFrameLocks noGrp="1"/>
          </p:cNvGraphicFramePr>
          <p:nvPr>
            <p:extLst>
              <p:ext uri="{D42A27DB-BD31-4B8C-83A1-F6EECF244321}">
                <p14:modId xmlns:p14="http://schemas.microsoft.com/office/powerpoint/2010/main" val="1877168433"/>
              </p:ext>
            </p:extLst>
          </p:nvPr>
        </p:nvGraphicFramePr>
        <p:xfrm>
          <a:off x="8416528" y="2749717"/>
          <a:ext cx="3184233" cy="2159999"/>
        </p:xfrm>
        <a:graphic>
          <a:graphicData uri="http://schemas.openxmlformats.org/drawingml/2006/table">
            <a:tbl>
              <a:tblPr firstRow="1" bandRow="1">
                <a:tableStyleId>{F5AB1C69-6EDB-4FF4-983F-18BD219EF322}</a:tableStyleId>
              </a:tblPr>
              <a:tblGrid>
                <a:gridCol w="1076662">
                  <a:extLst>
                    <a:ext uri="{9D8B030D-6E8A-4147-A177-3AD203B41FA5}">
                      <a16:colId xmlns:a16="http://schemas.microsoft.com/office/drawing/2014/main" val="3093792182"/>
                    </a:ext>
                  </a:extLst>
                </a:gridCol>
                <a:gridCol w="2107571">
                  <a:extLst>
                    <a:ext uri="{9D8B030D-6E8A-4147-A177-3AD203B41FA5}">
                      <a16:colId xmlns:a16="http://schemas.microsoft.com/office/drawing/2014/main" val="1073121925"/>
                    </a:ext>
                  </a:extLst>
                </a:gridCol>
              </a:tblGrid>
              <a:tr h="440047">
                <a:tc>
                  <a:txBody>
                    <a:bodyPr/>
                    <a:lstStyle/>
                    <a:p>
                      <a:pPr algn="ctr"/>
                      <a:r>
                        <a:rPr kumimoji="1" lang="ja-JP" altLang="en-US" sz="1050" b="1" dirty="0">
                          <a:latin typeface="BIZ UDPゴシック" panose="020B0400000000000000" pitchFamily="50" charset="-128"/>
                          <a:ea typeface="BIZ UDPゴシック" panose="020B0400000000000000" pitchFamily="50" charset="-128"/>
                        </a:rPr>
                        <a:t>整備状況</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latin typeface="BIZ UDPゴシック" panose="020B0400000000000000" pitchFamily="50" charset="-128"/>
                          <a:ea typeface="BIZ UDPゴシック" panose="020B0400000000000000" pitchFamily="50" charset="-128"/>
                        </a:rPr>
                        <a:t>旧国道４号の断面交通量</a:t>
                      </a:r>
                      <a:endParaRPr kumimoji="1" lang="en-US" altLang="ja-JP" sz="1050" b="1" dirty="0">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dirty="0">
                          <a:latin typeface="BIZ UDPゴシック" panose="020B0400000000000000" pitchFamily="50" charset="-128"/>
                          <a:ea typeface="BIZ UDPゴシック" panose="020B0400000000000000" pitchFamily="50" charset="-128"/>
                        </a:rPr>
                        <a:t>（交通量推計結果）</a:t>
                      </a:r>
                      <a:endParaRPr kumimoji="1" lang="en-US" altLang="ja-JP" sz="1050" b="1"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660906427"/>
                  </a:ext>
                </a:extLst>
              </a:tr>
              <a:tr h="429988">
                <a:tc>
                  <a:txBody>
                    <a:bodyPr/>
                    <a:lstStyle/>
                    <a:p>
                      <a:pPr algn="ctr"/>
                      <a:r>
                        <a:rPr kumimoji="1" lang="ja-JP" altLang="en-US" sz="1050" dirty="0">
                          <a:latin typeface="BIZ UDPゴシック" panose="020B0400000000000000" pitchFamily="50" charset="-128"/>
                          <a:ea typeface="BIZ UDPゴシック" panose="020B0400000000000000" pitchFamily="50" charset="-128"/>
                        </a:rPr>
                        <a:t>現　況</a:t>
                      </a:r>
                    </a:p>
                  </a:txBody>
                  <a:tcPr anchor="ctr"/>
                </a:tc>
                <a:tc>
                  <a:txBody>
                    <a:bodyPr/>
                    <a:lstStyle/>
                    <a:p>
                      <a:pPr algn="l"/>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]20.7</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l"/>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１７．１</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34627870"/>
                  </a:ext>
                </a:extLst>
              </a:tr>
              <a:tr h="429988">
                <a:tc>
                  <a:txBody>
                    <a:bodyPr/>
                    <a:lstStyle/>
                    <a:p>
                      <a:pPr algn="ctr"/>
                      <a:r>
                        <a:rPr kumimoji="1" lang="ja-JP" altLang="en-US" sz="1050" dirty="0">
                          <a:latin typeface="BIZ UDPゴシック" panose="020B0400000000000000" pitchFamily="50" charset="-128"/>
                          <a:ea typeface="BIZ UDPゴシック" panose="020B0400000000000000" pitchFamily="50" charset="-128"/>
                        </a:rPr>
                        <a:t>Ａ開通</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]16.6</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20</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l"/>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]13.0</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24</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522704916"/>
                  </a:ext>
                </a:extLst>
              </a:tr>
              <a:tr h="429988">
                <a:tc>
                  <a:txBody>
                    <a:bodyPr/>
                    <a:lstStyle/>
                    <a:p>
                      <a:pPr algn="ctr"/>
                      <a:r>
                        <a:rPr kumimoji="1" lang="ja-JP" altLang="en-US" sz="1050" dirty="0">
                          <a:latin typeface="BIZ UDPゴシック" panose="020B0400000000000000" pitchFamily="50" charset="-128"/>
                          <a:ea typeface="BIZ UDPゴシック" panose="020B0400000000000000" pitchFamily="50" charset="-128"/>
                        </a:rPr>
                        <a:t>Ｂ開通</a:t>
                      </a:r>
                      <a:endParaRPr kumimoji="1" lang="en-US" altLang="ja-JP" sz="1050" dirty="0">
                        <a:latin typeface="BIZ UDPゴシック" panose="020B0400000000000000" pitchFamily="50" charset="-128"/>
                        <a:ea typeface="BIZ UDPゴシック" panose="020B0400000000000000" pitchFamily="50" charset="-128"/>
                      </a:endParaRPr>
                    </a:p>
                    <a:p>
                      <a:pPr algn="ctr"/>
                      <a:r>
                        <a:rPr kumimoji="1" lang="ja-JP" altLang="en-US" sz="1050" dirty="0">
                          <a:latin typeface="BIZ UDPゴシック" panose="020B0400000000000000" pitchFamily="50" charset="-128"/>
                          <a:ea typeface="BIZ UDPゴシック" panose="020B0400000000000000" pitchFamily="50" charset="-128"/>
                        </a:rPr>
                        <a:t>（ＡＢ整備済）</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]15.1</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27</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l"/>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１</a:t>
                      </a:r>
                      <a:r>
                        <a:rPr kumimoji="1" lang="en-US" altLang="ja-JP" sz="1100" dirty="0">
                          <a:solidFill>
                            <a:schemeClr val="tx1"/>
                          </a:solidFill>
                          <a:latin typeface="BIZ UDPゴシック" panose="020B0400000000000000" pitchFamily="50" charset="-128"/>
                          <a:ea typeface="BIZ UDPゴシック" panose="020B0400000000000000" pitchFamily="50" charset="-128"/>
                        </a:rPr>
                        <a:t>1.8</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31</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p>
                  </a:txBody>
                  <a:tcPr anchor="ctr"/>
                </a:tc>
                <a:extLst>
                  <a:ext uri="{0D108BD9-81ED-4DB2-BD59-A6C34878D82A}">
                    <a16:rowId xmlns:a16="http://schemas.microsoft.com/office/drawing/2014/main" val="3614103063"/>
                  </a:ext>
                </a:extLst>
              </a:tr>
              <a:tr h="429988">
                <a:tc>
                  <a:txBody>
                    <a:bodyPr/>
                    <a:lstStyle/>
                    <a:p>
                      <a:pPr algn="ctr"/>
                      <a:r>
                        <a:rPr kumimoji="1" lang="ja-JP" altLang="en-US" sz="1050" dirty="0">
                          <a:latin typeface="BIZ UDPゴシック" panose="020B0400000000000000" pitchFamily="50" charset="-128"/>
                          <a:ea typeface="BIZ UDPゴシック" panose="020B0400000000000000" pitchFamily="50" charset="-128"/>
                        </a:rPr>
                        <a:t>Ｃ開通</a:t>
                      </a:r>
                      <a:endParaRPr kumimoji="1" lang="en-US" altLang="ja-JP" sz="1050" dirty="0">
                        <a:latin typeface="BIZ UDPゴシック" panose="020B0400000000000000" pitchFamily="50" charset="-128"/>
                        <a:ea typeface="BIZ UDPゴシック" panose="020B0400000000000000" pitchFamily="50" charset="-128"/>
                      </a:endParaRPr>
                    </a:p>
                    <a:p>
                      <a:pPr algn="ctr"/>
                      <a:r>
                        <a:rPr kumimoji="1" lang="ja-JP" altLang="en-US" sz="1050" dirty="0">
                          <a:latin typeface="BIZ UDPゴシック" panose="020B0400000000000000" pitchFamily="50" charset="-128"/>
                          <a:ea typeface="BIZ UDPゴシック" panose="020B0400000000000000" pitchFamily="50" charset="-128"/>
                        </a:rPr>
                        <a:t>（ＡＢＣ整備済）</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]15.1</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27</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l"/>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南Ｐ</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１</a:t>
                      </a:r>
                      <a:r>
                        <a:rPr kumimoji="1" lang="en-US" altLang="ja-JP" sz="1100" dirty="0">
                          <a:solidFill>
                            <a:schemeClr val="tx1"/>
                          </a:solidFill>
                          <a:latin typeface="BIZ UDPゴシック" panose="020B0400000000000000" pitchFamily="50" charset="-128"/>
                          <a:ea typeface="BIZ UDPゴシック" panose="020B0400000000000000" pitchFamily="50" charset="-128"/>
                        </a:rPr>
                        <a:t>1.8</a:t>
                      </a:r>
                      <a:r>
                        <a:rPr kumimoji="1" lang="ja-JP" altLang="en-US" sz="900" dirty="0">
                          <a:solidFill>
                            <a:schemeClr val="tx1"/>
                          </a:solidFill>
                          <a:latin typeface="BIZ UDPゴシック" panose="020B0400000000000000" pitchFamily="50" charset="-128"/>
                          <a:ea typeface="BIZ UDPゴシック" panose="020B0400000000000000" pitchFamily="50" charset="-128"/>
                        </a:rPr>
                        <a:t>千台</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日</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100" dirty="0">
                          <a:latin typeface="BIZ UDPゴシック" panose="020B0400000000000000" pitchFamily="50" charset="-128"/>
                          <a:ea typeface="BIZ UDPゴシック" panose="020B0400000000000000" pitchFamily="50" charset="-128"/>
                        </a:rPr>
                        <a:t>31</a:t>
                      </a:r>
                      <a:r>
                        <a:rPr kumimoji="1" lang="ja-JP" altLang="en-US" sz="1100" dirty="0">
                          <a:latin typeface="BIZ UDPゴシック" panose="020B0400000000000000" pitchFamily="50" charset="-128"/>
                          <a:ea typeface="BIZ UDPゴシック" panose="020B0400000000000000" pitchFamily="50" charset="-128"/>
                        </a:rPr>
                        <a:t>％減</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p>
                  </a:txBody>
                  <a:tcPr anchor="ctr"/>
                </a:tc>
                <a:extLst>
                  <a:ext uri="{0D108BD9-81ED-4DB2-BD59-A6C34878D82A}">
                    <a16:rowId xmlns:a16="http://schemas.microsoft.com/office/drawing/2014/main" val="4247204999"/>
                  </a:ext>
                </a:extLst>
              </a:tr>
            </a:tbl>
          </a:graphicData>
        </a:graphic>
      </p:graphicFrame>
      <p:sp>
        <p:nvSpPr>
          <p:cNvPr id="84" name="テキスト ボックス 83">
            <a:extLst>
              <a:ext uri="{FF2B5EF4-FFF2-40B4-BE49-F238E27FC236}">
                <a16:creationId xmlns:a16="http://schemas.microsoft.com/office/drawing/2014/main" id="{00C178A6-A52B-156E-2396-BACF822D572D}"/>
              </a:ext>
            </a:extLst>
          </p:cNvPr>
          <p:cNvSpPr txBox="1"/>
          <p:nvPr/>
        </p:nvSpPr>
        <p:spPr>
          <a:xfrm>
            <a:off x="9146017" y="2463525"/>
            <a:ext cx="1694466" cy="261610"/>
          </a:xfrm>
          <a:prstGeom prst="rect">
            <a:avLst/>
          </a:prstGeom>
          <a:noFill/>
        </p:spPr>
        <p:txBody>
          <a:bodyPr wrap="square" rtlCol="0">
            <a:spAutoFit/>
          </a:bodyPr>
          <a:lstStyle/>
          <a:p>
            <a:pPr algn="ctr"/>
            <a:r>
              <a:rPr lang="ja-JP" altLang="en-US" sz="1100" b="1" u="sng" dirty="0">
                <a:latin typeface="BIZ UDPゴシック" panose="020B0400000000000000" pitchFamily="50" charset="-128"/>
                <a:ea typeface="BIZ UDPゴシック" panose="020B0400000000000000" pitchFamily="50" charset="-128"/>
              </a:rPr>
              <a:t>将来交通量推計の結果</a:t>
            </a:r>
            <a:endParaRPr lang="en-US" altLang="ja-JP" sz="1100" b="1" u="sng" dirty="0">
              <a:latin typeface="BIZ UDPゴシック" panose="020B0400000000000000" pitchFamily="50" charset="-128"/>
              <a:ea typeface="BIZ UDPゴシック" panose="020B0400000000000000" pitchFamily="50" charset="-128"/>
            </a:endParaRPr>
          </a:p>
        </p:txBody>
      </p:sp>
      <p:grpSp>
        <p:nvGrpSpPr>
          <p:cNvPr id="85" name="グループ化 84">
            <a:extLst>
              <a:ext uri="{FF2B5EF4-FFF2-40B4-BE49-F238E27FC236}">
                <a16:creationId xmlns:a16="http://schemas.microsoft.com/office/drawing/2014/main" id="{2D15EF79-7251-2571-0F07-55D4C0006681}"/>
              </a:ext>
            </a:extLst>
          </p:cNvPr>
          <p:cNvGrpSpPr/>
          <p:nvPr/>
        </p:nvGrpSpPr>
        <p:grpSpPr>
          <a:xfrm>
            <a:off x="6075017" y="2749370"/>
            <a:ext cx="2665403" cy="2464779"/>
            <a:chOff x="208645" y="1412723"/>
            <a:chExt cx="5391520" cy="4985701"/>
          </a:xfrm>
        </p:grpSpPr>
        <p:grpSp>
          <p:nvGrpSpPr>
            <p:cNvPr id="92" name="グループ化 91">
              <a:extLst>
                <a:ext uri="{FF2B5EF4-FFF2-40B4-BE49-F238E27FC236}">
                  <a16:creationId xmlns:a16="http://schemas.microsoft.com/office/drawing/2014/main" id="{4F44A951-BC72-DA52-32B0-B0D3ED3FB8AA}"/>
                </a:ext>
              </a:extLst>
            </p:cNvPr>
            <p:cNvGrpSpPr/>
            <p:nvPr/>
          </p:nvGrpSpPr>
          <p:grpSpPr>
            <a:xfrm>
              <a:off x="347404" y="1412723"/>
              <a:ext cx="4464934" cy="4508516"/>
              <a:chOff x="1888172" y="883423"/>
              <a:chExt cx="5353050" cy="5405300"/>
            </a:xfrm>
          </p:grpSpPr>
          <p:grpSp>
            <p:nvGrpSpPr>
              <p:cNvPr id="116" name="グループ化 115">
                <a:extLst>
                  <a:ext uri="{FF2B5EF4-FFF2-40B4-BE49-F238E27FC236}">
                    <a16:creationId xmlns:a16="http://schemas.microsoft.com/office/drawing/2014/main" id="{0DF28FFD-2363-A03B-A983-AC53CDC78E31}"/>
                  </a:ext>
                </a:extLst>
              </p:cNvPr>
              <p:cNvGrpSpPr/>
              <p:nvPr/>
            </p:nvGrpSpPr>
            <p:grpSpPr>
              <a:xfrm>
                <a:off x="1888172" y="883423"/>
                <a:ext cx="5353050" cy="5405300"/>
                <a:chOff x="0" y="386535"/>
                <a:chExt cx="5353050" cy="5405300"/>
              </a:xfrm>
            </p:grpSpPr>
            <p:grpSp>
              <p:nvGrpSpPr>
                <p:cNvPr id="120" name="グループ化 119">
                  <a:extLst>
                    <a:ext uri="{FF2B5EF4-FFF2-40B4-BE49-F238E27FC236}">
                      <a16:creationId xmlns:a16="http://schemas.microsoft.com/office/drawing/2014/main" id="{91F327FD-F6DD-04AF-0FCC-8D2F6C900078}"/>
                    </a:ext>
                  </a:extLst>
                </p:cNvPr>
                <p:cNvGrpSpPr/>
                <p:nvPr/>
              </p:nvGrpSpPr>
              <p:grpSpPr>
                <a:xfrm>
                  <a:off x="0" y="386535"/>
                  <a:ext cx="5353050" cy="5405300"/>
                  <a:chOff x="0" y="386535"/>
                  <a:chExt cx="5353050" cy="5405300"/>
                </a:xfrm>
              </p:grpSpPr>
              <p:pic>
                <p:nvPicPr>
                  <p:cNvPr id="123" name="図 122">
                    <a:extLst>
                      <a:ext uri="{FF2B5EF4-FFF2-40B4-BE49-F238E27FC236}">
                        <a16:creationId xmlns:a16="http://schemas.microsoft.com/office/drawing/2014/main" id="{CD500BEA-882D-4620-D714-D42723E7423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1503" b="14447"/>
                  <a:stretch/>
                </p:blipFill>
                <p:spPr bwMode="auto">
                  <a:xfrm>
                    <a:off x="0" y="386535"/>
                    <a:ext cx="5353050" cy="5405300"/>
                  </a:xfrm>
                  <a:prstGeom prst="rect">
                    <a:avLst/>
                  </a:prstGeom>
                  <a:ln>
                    <a:noFill/>
                  </a:ln>
                  <a:extLst>
                    <a:ext uri="{53640926-AAD7-44D8-BBD7-CCE9431645EC}">
                      <a14:shadowObscured xmlns:a14="http://schemas.microsoft.com/office/drawing/2010/main"/>
                    </a:ext>
                  </a:extLst>
                </p:spPr>
              </p:pic>
              <p:sp>
                <p:nvSpPr>
                  <p:cNvPr id="124" name="フリーフォーム 22">
                    <a:extLst>
                      <a:ext uri="{FF2B5EF4-FFF2-40B4-BE49-F238E27FC236}">
                        <a16:creationId xmlns:a16="http://schemas.microsoft.com/office/drawing/2014/main" id="{8355877A-73F4-3C1D-88BB-505ABEA4C46B}"/>
                      </a:ext>
                    </a:extLst>
                  </p:cNvPr>
                  <p:cNvSpPr/>
                  <p:nvPr/>
                </p:nvSpPr>
                <p:spPr>
                  <a:xfrm>
                    <a:off x="2596551" y="2329132"/>
                    <a:ext cx="357808" cy="1272209"/>
                  </a:xfrm>
                  <a:custGeom>
                    <a:avLst/>
                    <a:gdLst>
                      <a:gd name="connsiteX0" fmla="*/ 357808 w 357808"/>
                      <a:gd name="connsiteY0" fmla="*/ 0 h 1272209"/>
                      <a:gd name="connsiteX1" fmla="*/ 0 w 357808"/>
                      <a:gd name="connsiteY1" fmla="*/ 850790 h 1272209"/>
                      <a:gd name="connsiteX2" fmla="*/ 7951 w 357808"/>
                      <a:gd name="connsiteY2" fmla="*/ 1272209 h 1272209"/>
                    </a:gdLst>
                    <a:ahLst/>
                    <a:cxnLst>
                      <a:cxn ang="0">
                        <a:pos x="connsiteX0" y="connsiteY0"/>
                      </a:cxn>
                      <a:cxn ang="0">
                        <a:pos x="connsiteX1" y="connsiteY1"/>
                      </a:cxn>
                      <a:cxn ang="0">
                        <a:pos x="connsiteX2" y="connsiteY2"/>
                      </a:cxn>
                    </a:cxnLst>
                    <a:rect l="l" t="t" r="r" b="b"/>
                    <a:pathLst>
                      <a:path w="357808" h="1272209">
                        <a:moveTo>
                          <a:pt x="357808" y="0"/>
                        </a:moveTo>
                        <a:lnTo>
                          <a:pt x="0" y="850790"/>
                        </a:lnTo>
                        <a:lnTo>
                          <a:pt x="7951" y="1272209"/>
                        </a:lnTo>
                      </a:path>
                    </a:pathLst>
                  </a:custGeom>
                  <a:noFill/>
                  <a:ln w="25400">
                    <a:solidFill>
                      <a:srgbClr val="FF0000"/>
                    </a:solidFill>
                    <a:headEnd type="arrow"/>
                    <a:tailEnd type="arrow"/>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121" name="テキスト ボックス 27">
                  <a:extLst>
                    <a:ext uri="{FF2B5EF4-FFF2-40B4-BE49-F238E27FC236}">
                      <a16:creationId xmlns:a16="http://schemas.microsoft.com/office/drawing/2014/main" id="{CB3DF94A-954E-7A88-ED32-07F8CAEA2E24}"/>
                    </a:ext>
                  </a:extLst>
                </p:cNvPr>
                <p:cNvSpPr txBox="1"/>
                <p:nvPr/>
              </p:nvSpPr>
              <p:spPr>
                <a:xfrm>
                  <a:off x="3916334" y="5422898"/>
                  <a:ext cx="856616" cy="35242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sz="700" b="1" kern="100" dirty="0">
                      <a:effectLst/>
                      <a:latin typeface="游明朝" panose="02020400000000000000" pitchFamily="18" charset="-128"/>
                      <a:ea typeface="游明朝" panose="02020400000000000000" pitchFamily="18" charset="-128"/>
                      <a:cs typeface="Times New Roman" panose="02020603050405020304" pitchFamily="18" charset="0"/>
                    </a:rPr>
                    <a:t>地理院地図</a:t>
                  </a:r>
                  <a:endParaRPr lang="ja-JP" sz="7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22" name="図 121">
                  <a:extLst>
                    <a:ext uri="{FF2B5EF4-FFF2-40B4-BE49-F238E27FC236}">
                      <a16:creationId xmlns:a16="http://schemas.microsoft.com/office/drawing/2014/main" id="{67C290A2-73E5-1237-3F0D-973C9EF33257}"/>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917057" y="504301"/>
                  <a:ext cx="399415" cy="420370"/>
                </a:xfrm>
                <a:prstGeom prst="rect">
                  <a:avLst/>
                </a:prstGeom>
              </p:spPr>
            </p:pic>
          </p:grpSp>
          <p:cxnSp>
            <p:nvCxnSpPr>
              <p:cNvPr id="117" name="直線コネクタ 116">
                <a:extLst>
                  <a:ext uri="{FF2B5EF4-FFF2-40B4-BE49-F238E27FC236}">
                    <a16:creationId xmlns:a16="http://schemas.microsoft.com/office/drawing/2014/main" id="{3C083C9B-735C-20F4-FB78-CEC324A52CE6}"/>
                  </a:ext>
                </a:extLst>
              </p:cNvPr>
              <p:cNvCxnSpPr/>
              <p:nvPr/>
            </p:nvCxnSpPr>
            <p:spPr>
              <a:xfrm flipV="1">
                <a:off x="4401502" y="1811338"/>
                <a:ext cx="343535" cy="197485"/>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3DC5F8EC-CAA0-6D83-1E82-421E956ACBF4}"/>
                  </a:ext>
                </a:extLst>
              </p:cNvPr>
              <p:cNvCxnSpPr/>
              <p:nvPr/>
            </p:nvCxnSpPr>
            <p:spPr>
              <a:xfrm flipV="1">
                <a:off x="3692207" y="5508943"/>
                <a:ext cx="500380" cy="171450"/>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14BE7E78-BDD8-848E-AB93-7F7B0D86E5AA}"/>
                  </a:ext>
                </a:extLst>
              </p:cNvPr>
              <p:cNvCxnSpPr/>
              <p:nvPr/>
            </p:nvCxnSpPr>
            <p:spPr>
              <a:xfrm>
                <a:off x="4525962" y="5541963"/>
                <a:ext cx="869950" cy="141605"/>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97" name="テキスト ボックス 96">
              <a:extLst>
                <a:ext uri="{FF2B5EF4-FFF2-40B4-BE49-F238E27FC236}">
                  <a16:creationId xmlns:a16="http://schemas.microsoft.com/office/drawing/2014/main" id="{E0E476AE-EA16-F915-7421-9404185DF42D}"/>
                </a:ext>
              </a:extLst>
            </p:cNvPr>
            <p:cNvSpPr txBox="1"/>
            <p:nvPr/>
          </p:nvSpPr>
          <p:spPr>
            <a:xfrm rot="17641896">
              <a:off x="1664791" y="3161935"/>
              <a:ext cx="1239292" cy="404667"/>
            </a:xfrm>
            <a:prstGeom prst="rect">
              <a:avLst/>
            </a:prstGeom>
            <a:solidFill>
              <a:schemeClr val="bg1"/>
            </a:solidFill>
          </p:spPr>
          <p:txBody>
            <a:bodyPr wrap="none" rtlCol="0">
              <a:spAutoFit/>
            </a:bodyPr>
            <a:lstStyle/>
            <a:p>
              <a:r>
                <a:rPr kumimoji="1" lang="ja-JP" altLang="en-US" sz="700" dirty="0">
                  <a:solidFill>
                    <a:srgbClr val="FF0000"/>
                  </a:solidFill>
                  <a:latin typeface="BIZ UDPゴシック" panose="020B0400000000000000" pitchFamily="50" charset="-128"/>
                  <a:ea typeface="BIZ UDPゴシック" panose="020B0400000000000000" pitchFamily="50" charset="-128"/>
                </a:rPr>
                <a:t>旧国道４号</a:t>
              </a:r>
              <a:endParaRPr kumimoji="1" lang="en-US" altLang="ja-JP" sz="700" dirty="0">
                <a:solidFill>
                  <a:srgbClr val="FF0000"/>
                </a:solidFill>
                <a:latin typeface="BIZ UDPゴシック" panose="020B0400000000000000" pitchFamily="50" charset="-128"/>
                <a:ea typeface="BIZ UDPゴシック" panose="020B0400000000000000" pitchFamily="50" charset="-128"/>
              </a:endParaRPr>
            </a:p>
          </p:txBody>
        </p:sp>
        <p:sp>
          <p:nvSpPr>
            <p:cNvPr id="100" name="テキスト ボックス 99">
              <a:extLst>
                <a:ext uri="{FF2B5EF4-FFF2-40B4-BE49-F238E27FC236}">
                  <a16:creationId xmlns:a16="http://schemas.microsoft.com/office/drawing/2014/main" id="{33EC35A2-6B8B-65EB-55CE-7D6444D1666E}"/>
                </a:ext>
              </a:extLst>
            </p:cNvPr>
            <p:cNvSpPr txBox="1"/>
            <p:nvPr/>
          </p:nvSpPr>
          <p:spPr>
            <a:xfrm>
              <a:off x="2321182" y="1495125"/>
              <a:ext cx="1219837" cy="435795"/>
            </a:xfrm>
            <a:prstGeom prst="rect">
              <a:avLst/>
            </a:prstGeom>
            <a:solidFill>
              <a:schemeClr val="bg1"/>
            </a:solidFill>
          </p:spPr>
          <p:txBody>
            <a:bodyPr wrap="none" rtlCol="0">
              <a:spAutoFit/>
            </a:bodyPr>
            <a:lstStyle/>
            <a:p>
              <a:r>
                <a:rPr kumimoji="1" lang="en-US" altLang="ja-JP" sz="800" dirty="0">
                  <a:solidFill>
                    <a:srgbClr val="7030A0"/>
                  </a:solidFill>
                  <a:latin typeface="BIZ UDPゴシック" panose="020B0400000000000000" pitchFamily="50" charset="-128"/>
                  <a:ea typeface="BIZ UDPゴシック" panose="020B0400000000000000" pitchFamily="50" charset="-128"/>
                </a:rPr>
                <a:t>A:</a:t>
              </a:r>
              <a:r>
                <a:rPr kumimoji="1" lang="ja-JP" altLang="en-US" sz="800" dirty="0">
                  <a:solidFill>
                    <a:srgbClr val="7030A0"/>
                  </a:solidFill>
                  <a:latin typeface="BIZ UDPゴシック" panose="020B0400000000000000" pitchFamily="50" charset="-128"/>
                  <a:ea typeface="BIZ UDPゴシック" panose="020B0400000000000000" pitchFamily="50" charset="-128"/>
                </a:rPr>
                <a:t>宮沢橋</a:t>
              </a:r>
              <a:endParaRPr kumimoji="1" lang="en-US" altLang="ja-JP" sz="800" dirty="0">
                <a:solidFill>
                  <a:srgbClr val="7030A0"/>
                </a:solidFill>
                <a:latin typeface="BIZ UDPゴシック" panose="020B0400000000000000" pitchFamily="50" charset="-128"/>
                <a:ea typeface="BIZ UDPゴシック" panose="020B0400000000000000" pitchFamily="50" charset="-128"/>
              </a:endParaRPr>
            </a:p>
          </p:txBody>
        </p:sp>
        <p:sp>
          <p:nvSpPr>
            <p:cNvPr id="102" name="テキスト ボックス 101">
              <a:extLst>
                <a:ext uri="{FF2B5EF4-FFF2-40B4-BE49-F238E27FC236}">
                  <a16:creationId xmlns:a16="http://schemas.microsoft.com/office/drawing/2014/main" id="{3C7C9911-7F35-A477-79C0-23DF8C93B298}"/>
                </a:ext>
              </a:extLst>
            </p:cNvPr>
            <p:cNvSpPr txBox="1"/>
            <p:nvPr/>
          </p:nvSpPr>
          <p:spPr>
            <a:xfrm>
              <a:off x="208645" y="5687794"/>
              <a:ext cx="2880008" cy="435795"/>
            </a:xfrm>
            <a:prstGeom prst="rect">
              <a:avLst/>
            </a:prstGeom>
            <a:solidFill>
              <a:schemeClr val="bg1"/>
            </a:solidFill>
          </p:spPr>
          <p:txBody>
            <a:bodyPr wrap="none" rtlCol="0">
              <a:spAutoFit/>
            </a:bodyPr>
            <a:lstStyle/>
            <a:p>
              <a:r>
                <a:rPr kumimoji="1" lang="en-US" altLang="ja-JP" sz="800" dirty="0">
                  <a:solidFill>
                    <a:srgbClr val="7030A0"/>
                  </a:solidFill>
                  <a:latin typeface="BIZ UDPゴシック" panose="020B0400000000000000" pitchFamily="50" charset="-128"/>
                  <a:ea typeface="BIZ UDPゴシック" panose="020B0400000000000000" pitchFamily="50" charset="-128"/>
                </a:rPr>
                <a:t>B:</a:t>
              </a:r>
              <a:r>
                <a:rPr kumimoji="1" lang="ja-JP" altLang="en-US" sz="800" dirty="0">
                  <a:solidFill>
                    <a:srgbClr val="7030A0"/>
                  </a:solidFill>
                  <a:latin typeface="BIZ UDPゴシック" panose="020B0400000000000000" pitchFamily="50" charset="-128"/>
                  <a:ea typeface="BIZ UDPゴシック" panose="020B0400000000000000" pitchFamily="50" charset="-128"/>
                </a:rPr>
                <a:t>郡山折立線（大野田工区）</a:t>
              </a:r>
              <a:endParaRPr kumimoji="1" lang="en-US" altLang="ja-JP" sz="800" dirty="0">
                <a:solidFill>
                  <a:srgbClr val="7030A0"/>
                </a:solidFill>
                <a:latin typeface="BIZ UDPゴシック" panose="020B0400000000000000" pitchFamily="50" charset="-128"/>
                <a:ea typeface="BIZ UDPゴシック" panose="020B0400000000000000" pitchFamily="50" charset="-128"/>
              </a:endParaRPr>
            </a:p>
          </p:txBody>
        </p:sp>
        <p:sp>
          <p:nvSpPr>
            <p:cNvPr id="106" name="テキスト ボックス 105">
              <a:extLst>
                <a:ext uri="{FF2B5EF4-FFF2-40B4-BE49-F238E27FC236}">
                  <a16:creationId xmlns:a16="http://schemas.microsoft.com/office/drawing/2014/main" id="{C1F9DAEF-5C02-8A07-BBC6-6F34B0774C29}"/>
                </a:ext>
              </a:extLst>
            </p:cNvPr>
            <p:cNvSpPr txBox="1"/>
            <p:nvPr/>
          </p:nvSpPr>
          <p:spPr>
            <a:xfrm>
              <a:off x="2921193" y="5962629"/>
              <a:ext cx="2678972" cy="435795"/>
            </a:xfrm>
            <a:prstGeom prst="rect">
              <a:avLst/>
            </a:prstGeom>
            <a:solidFill>
              <a:schemeClr val="bg1"/>
            </a:solidFill>
          </p:spPr>
          <p:txBody>
            <a:bodyPr wrap="none" rtlCol="0">
              <a:spAutoFit/>
            </a:bodyPr>
            <a:lstStyle/>
            <a:p>
              <a:r>
                <a:rPr kumimoji="1" lang="en-US" altLang="ja-JP" sz="800" dirty="0">
                  <a:solidFill>
                    <a:srgbClr val="7030A0"/>
                  </a:solidFill>
                  <a:latin typeface="BIZ UDPゴシック" panose="020B0400000000000000" pitchFamily="50" charset="-128"/>
                  <a:ea typeface="BIZ UDPゴシック" panose="020B0400000000000000" pitchFamily="50" charset="-128"/>
                </a:rPr>
                <a:t>C:</a:t>
              </a:r>
              <a:r>
                <a:rPr kumimoji="1" lang="ja-JP" altLang="en-US" sz="800" dirty="0">
                  <a:solidFill>
                    <a:srgbClr val="7030A0"/>
                  </a:solidFill>
                  <a:latin typeface="BIZ UDPゴシック" panose="020B0400000000000000" pitchFamily="50" charset="-128"/>
                  <a:ea typeface="BIZ UDPゴシック" panose="020B0400000000000000" pitchFamily="50" charset="-128"/>
                </a:rPr>
                <a:t>郡山折立線（郡山工区）</a:t>
              </a:r>
              <a:endParaRPr kumimoji="1" lang="en-US" altLang="ja-JP" sz="800" dirty="0">
                <a:solidFill>
                  <a:srgbClr val="7030A0"/>
                </a:solidFill>
                <a:latin typeface="BIZ UDPゴシック" panose="020B0400000000000000" pitchFamily="50" charset="-128"/>
                <a:ea typeface="BIZ UDPゴシック" panose="020B0400000000000000" pitchFamily="50" charset="-128"/>
              </a:endParaRPr>
            </a:p>
          </p:txBody>
        </p:sp>
        <p:sp>
          <p:nvSpPr>
            <p:cNvPr id="107" name="テキスト ボックス 106">
              <a:extLst>
                <a:ext uri="{FF2B5EF4-FFF2-40B4-BE49-F238E27FC236}">
                  <a16:creationId xmlns:a16="http://schemas.microsoft.com/office/drawing/2014/main" id="{ABE1EE08-37DA-3612-DB52-5BD05679EB9E}"/>
                </a:ext>
              </a:extLst>
            </p:cNvPr>
            <p:cNvSpPr txBox="1"/>
            <p:nvPr/>
          </p:nvSpPr>
          <p:spPr>
            <a:xfrm>
              <a:off x="3125840" y="2932576"/>
              <a:ext cx="895585" cy="404667"/>
            </a:xfrm>
            <a:prstGeom prst="rect">
              <a:avLst/>
            </a:prstGeom>
            <a:solidFill>
              <a:schemeClr val="tx1"/>
            </a:solidFill>
          </p:spPr>
          <p:txBody>
            <a:bodyPr wrap="none" rtlCol="0">
              <a:spAutoFit/>
            </a:bodyPr>
            <a:lstStyle/>
            <a:p>
              <a:r>
                <a:rPr kumimoji="1" lang="en-US" altLang="ja-JP" sz="700" b="1" dirty="0">
                  <a:solidFill>
                    <a:schemeClr val="bg1"/>
                  </a:solidFill>
                  <a:latin typeface="BIZ UDPゴシック" panose="020B0400000000000000" pitchFamily="50" charset="-128"/>
                  <a:ea typeface="BIZ UDPゴシック" panose="020B0400000000000000" pitchFamily="50" charset="-128"/>
                </a:rPr>
                <a:t>[</a:t>
              </a:r>
              <a:r>
                <a:rPr kumimoji="1" lang="ja-JP" altLang="en-US" sz="700" b="1" dirty="0">
                  <a:solidFill>
                    <a:schemeClr val="bg1"/>
                  </a:solidFill>
                  <a:latin typeface="BIZ UDPゴシック" panose="020B0400000000000000" pitchFamily="50" charset="-128"/>
                  <a:ea typeface="BIZ UDPゴシック" panose="020B0400000000000000" pitchFamily="50" charset="-128"/>
                </a:rPr>
                <a:t>北Ｐ</a:t>
              </a:r>
              <a:r>
                <a:rPr kumimoji="1" lang="en-US" altLang="ja-JP" sz="700" b="1" dirty="0">
                  <a:solidFill>
                    <a:schemeClr val="bg1"/>
                  </a:solidFill>
                  <a:latin typeface="BIZ UDPゴシック" panose="020B0400000000000000" pitchFamily="50" charset="-128"/>
                  <a:ea typeface="BIZ UDPゴシック" panose="020B0400000000000000" pitchFamily="50" charset="-128"/>
                </a:rPr>
                <a:t>]</a:t>
              </a:r>
              <a:endParaRPr kumimoji="1" lang="ja-JP" altLang="en-US" sz="700" b="1" dirty="0">
                <a:solidFill>
                  <a:schemeClr val="bg1"/>
                </a:solidFill>
                <a:latin typeface="BIZ UDPゴシック" panose="020B0400000000000000" pitchFamily="50" charset="-128"/>
                <a:ea typeface="BIZ UDPゴシック" panose="020B0400000000000000" pitchFamily="50" charset="-128"/>
              </a:endParaRPr>
            </a:p>
          </p:txBody>
        </p:sp>
        <p:sp>
          <p:nvSpPr>
            <p:cNvPr id="108" name="テキスト ボックス 107">
              <a:extLst>
                <a:ext uri="{FF2B5EF4-FFF2-40B4-BE49-F238E27FC236}">
                  <a16:creationId xmlns:a16="http://schemas.microsoft.com/office/drawing/2014/main" id="{4608013E-FA78-8D9A-AAC6-4DC82B425953}"/>
                </a:ext>
              </a:extLst>
            </p:cNvPr>
            <p:cNvSpPr txBox="1"/>
            <p:nvPr/>
          </p:nvSpPr>
          <p:spPr>
            <a:xfrm>
              <a:off x="2806215" y="3451502"/>
              <a:ext cx="895585" cy="404667"/>
            </a:xfrm>
            <a:prstGeom prst="rect">
              <a:avLst/>
            </a:prstGeom>
            <a:solidFill>
              <a:schemeClr val="tx1"/>
            </a:solidFill>
          </p:spPr>
          <p:txBody>
            <a:bodyPr wrap="none" rtlCol="0">
              <a:spAutoFit/>
            </a:bodyPr>
            <a:lstStyle/>
            <a:p>
              <a:r>
                <a:rPr kumimoji="1" lang="en-US" altLang="ja-JP" sz="700" b="1" dirty="0">
                  <a:solidFill>
                    <a:schemeClr val="bg1"/>
                  </a:solidFill>
                  <a:latin typeface="BIZ UDPゴシック" panose="020B0400000000000000" pitchFamily="50" charset="-128"/>
                  <a:ea typeface="BIZ UDPゴシック" panose="020B0400000000000000" pitchFamily="50" charset="-128"/>
                </a:rPr>
                <a:t>[</a:t>
              </a:r>
              <a:r>
                <a:rPr lang="ja-JP" altLang="en-US" sz="700" b="1" dirty="0">
                  <a:solidFill>
                    <a:schemeClr val="bg1"/>
                  </a:solidFill>
                  <a:latin typeface="BIZ UDPゴシック" panose="020B0400000000000000" pitchFamily="50" charset="-128"/>
                  <a:ea typeface="BIZ UDPゴシック" panose="020B0400000000000000" pitchFamily="50" charset="-128"/>
                </a:rPr>
                <a:t>南Ｐ</a:t>
              </a:r>
              <a:r>
                <a:rPr kumimoji="1" lang="en-US" altLang="ja-JP" sz="700" b="1" dirty="0">
                  <a:solidFill>
                    <a:schemeClr val="bg1"/>
                  </a:solidFill>
                  <a:latin typeface="BIZ UDPゴシック" panose="020B0400000000000000" pitchFamily="50" charset="-128"/>
                  <a:ea typeface="BIZ UDPゴシック" panose="020B0400000000000000" pitchFamily="50" charset="-128"/>
                </a:rPr>
                <a:t>]</a:t>
              </a:r>
              <a:endParaRPr kumimoji="1" lang="ja-JP" altLang="en-US" sz="700" b="1" dirty="0">
                <a:solidFill>
                  <a:schemeClr val="bg1"/>
                </a:solidFill>
                <a:latin typeface="BIZ UDPゴシック" panose="020B0400000000000000" pitchFamily="50" charset="-128"/>
                <a:ea typeface="BIZ UDPゴシック" panose="020B0400000000000000" pitchFamily="50" charset="-128"/>
              </a:endParaRPr>
            </a:p>
          </p:txBody>
        </p:sp>
        <p:cxnSp>
          <p:nvCxnSpPr>
            <p:cNvPr id="109" name="直線コネクタ 108">
              <a:extLst>
                <a:ext uri="{FF2B5EF4-FFF2-40B4-BE49-F238E27FC236}">
                  <a16:creationId xmlns:a16="http://schemas.microsoft.com/office/drawing/2014/main" id="{08B10888-EA73-53BA-ABEE-1B4174120D1E}"/>
                </a:ext>
              </a:extLst>
            </p:cNvPr>
            <p:cNvCxnSpPr>
              <a:cxnSpLocks/>
            </p:cNvCxnSpPr>
            <p:nvPr/>
          </p:nvCxnSpPr>
          <p:spPr>
            <a:xfrm flipV="1">
              <a:off x="2513165" y="3699237"/>
              <a:ext cx="298445" cy="205415"/>
            </a:xfrm>
            <a:prstGeom prst="line">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B5D84230-D323-A930-1FEB-750BD06957E3}"/>
                </a:ext>
              </a:extLst>
            </p:cNvPr>
            <p:cNvCxnSpPr>
              <a:cxnSpLocks/>
            </p:cNvCxnSpPr>
            <p:nvPr/>
          </p:nvCxnSpPr>
          <p:spPr>
            <a:xfrm>
              <a:off x="2732396" y="3229587"/>
              <a:ext cx="355951" cy="0"/>
            </a:xfrm>
            <a:prstGeom prst="line">
              <a:avLst/>
            </a:prstGeom>
            <a:ln w="12700">
              <a:solidFill>
                <a:schemeClr val="tx1"/>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BA76ABFC-D6FA-2720-EDC2-B05A6D739DC2}"/>
                </a:ext>
              </a:extLst>
            </p:cNvPr>
            <p:cNvCxnSpPr/>
            <p:nvPr/>
          </p:nvCxnSpPr>
          <p:spPr>
            <a:xfrm flipV="1">
              <a:off x="2587021" y="1927860"/>
              <a:ext cx="75366" cy="341190"/>
            </a:xfrm>
            <a:prstGeom prst="line">
              <a:avLst/>
            </a:prstGeom>
            <a:ln w="12700">
              <a:solidFill>
                <a:srgbClr val="7030A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96BCA64E-41E0-BBE1-E620-002811B52FF0}"/>
                </a:ext>
              </a:extLst>
            </p:cNvPr>
            <p:cNvCxnSpPr>
              <a:cxnSpLocks/>
            </p:cNvCxnSpPr>
            <p:nvPr/>
          </p:nvCxnSpPr>
          <p:spPr>
            <a:xfrm>
              <a:off x="3059947" y="5396912"/>
              <a:ext cx="190348" cy="627973"/>
            </a:xfrm>
            <a:prstGeom prst="line">
              <a:avLst/>
            </a:prstGeom>
            <a:ln w="12700">
              <a:solidFill>
                <a:srgbClr val="7030A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3914FC69-1D95-3B17-17D2-479E00CF9FAA}"/>
                </a:ext>
              </a:extLst>
            </p:cNvPr>
            <p:cNvCxnSpPr>
              <a:cxnSpLocks/>
            </p:cNvCxnSpPr>
            <p:nvPr/>
          </p:nvCxnSpPr>
          <p:spPr>
            <a:xfrm flipV="1">
              <a:off x="1865446" y="5367592"/>
              <a:ext cx="211641" cy="415032"/>
            </a:xfrm>
            <a:prstGeom prst="line">
              <a:avLst/>
            </a:prstGeom>
            <a:ln w="12700">
              <a:solidFill>
                <a:srgbClr val="7030A0"/>
              </a:solidFill>
              <a:tailEnd type="none" w="lg" len="lg"/>
            </a:ln>
          </p:spPr>
          <p:style>
            <a:lnRef idx="1">
              <a:schemeClr val="accent1"/>
            </a:lnRef>
            <a:fillRef idx="0">
              <a:schemeClr val="accent1"/>
            </a:fillRef>
            <a:effectRef idx="0">
              <a:schemeClr val="accent1"/>
            </a:effectRef>
            <a:fontRef idx="minor">
              <a:schemeClr val="tx1"/>
            </a:fontRef>
          </p:style>
        </p:cxnSp>
        <p:sp>
          <p:nvSpPr>
            <p:cNvPr id="114" name="テキスト ボックス 113">
              <a:extLst>
                <a:ext uri="{FF2B5EF4-FFF2-40B4-BE49-F238E27FC236}">
                  <a16:creationId xmlns:a16="http://schemas.microsoft.com/office/drawing/2014/main" id="{262ECB1A-07F3-7180-D0FA-91B7E66266AA}"/>
                </a:ext>
              </a:extLst>
            </p:cNvPr>
            <p:cNvSpPr txBox="1"/>
            <p:nvPr/>
          </p:nvSpPr>
          <p:spPr>
            <a:xfrm>
              <a:off x="2422459" y="3776091"/>
              <a:ext cx="1273242" cy="404667"/>
            </a:xfrm>
            <a:prstGeom prst="rect">
              <a:avLst/>
            </a:prstGeom>
            <a:noFill/>
          </p:spPr>
          <p:txBody>
            <a:bodyPr wrap="square" rtlCol="0">
              <a:spAutoFit/>
            </a:bodyPr>
            <a:lstStyle/>
            <a:p>
              <a:r>
                <a:rPr kumimoji="1" lang="ja-JP" altLang="en-US" sz="300" dirty="0">
                  <a:latin typeface="BIZ UDPゴシック" panose="020B0400000000000000" pitchFamily="50" charset="-128"/>
                  <a:ea typeface="BIZ UDPゴシック" panose="020B0400000000000000" pitchFamily="50" charset="-128"/>
                </a:rPr>
                <a:t>●</a:t>
              </a:r>
              <a:r>
                <a:rPr kumimoji="1" lang="ja-JP" altLang="en-US" sz="700" dirty="0">
                  <a:latin typeface="BIZ UDPゴシック" panose="020B0400000000000000" pitchFamily="50" charset="-128"/>
                  <a:ea typeface="BIZ UDPゴシック" panose="020B0400000000000000" pitchFamily="50" charset="-128"/>
                </a:rPr>
                <a:t>長町駅</a:t>
              </a:r>
            </a:p>
          </p:txBody>
        </p:sp>
        <p:sp>
          <p:nvSpPr>
            <p:cNvPr id="115" name="テキスト ボックス 114">
              <a:extLst>
                <a:ext uri="{FF2B5EF4-FFF2-40B4-BE49-F238E27FC236}">
                  <a16:creationId xmlns:a16="http://schemas.microsoft.com/office/drawing/2014/main" id="{07273618-FF93-D8DE-E642-4F86BEDD59E0}"/>
                </a:ext>
              </a:extLst>
            </p:cNvPr>
            <p:cNvSpPr txBox="1"/>
            <p:nvPr/>
          </p:nvSpPr>
          <p:spPr>
            <a:xfrm>
              <a:off x="1286833" y="4126648"/>
              <a:ext cx="866372" cy="560308"/>
            </a:xfrm>
            <a:prstGeom prst="rect">
              <a:avLst/>
            </a:prstGeom>
            <a:noFill/>
          </p:spPr>
          <p:txBody>
            <a:bodyPr wrap="square" rtlCol="0">
              <a:spAutoFit/>
            </a:bodyPr>
            <a:lstStyle/>
            <a:p>
              <a:r>
                <a:rPr kumimoji="1" lang="ja-JP" altLang="en-US" sz="600" dirty="0">
                  <a:latin typeface="BIZ UDPゴシック" panose="020B0400000000000000" pitchFamily="50" charset="-128"/>
                  <a:ea typeface="BIZ UDPゴシック" panose="020B0400000000000000" pitchFamily="50" charset="-128"/>
                </a:rPr>
                <a:t>太白</a:t>
              </a:r>
              <a:r>
                <a:rPr kumimoji="1" lang="ja-JP" altLang="en-US" sz="200" dirty="0">
                  <a:latin typeface="BIZ UDPゴシック" panose="020B0400000000000000" pitchFamily="50" charset="-128"/>
                  <a:ea typeface="BIZ UDPゴシック" panose="020B0400000000000000" pitchFamily="50" charset="-128"/>
                </a:rPr>
                <a:t>●</a:t>
              </a:r>
              <a:endParaRPr kumimoji="1" lang="en-US" altLang="ja-JP" sz="200" dirty="0">
                <a:latin typeface="BIZ UDPゴシック" panose="020B0400000000000000" pitchFamily="50" charset="-128"/>
                <a:ea typeface="BIZ UDPゴシック" panose="020B0400000000000000" pitchFamily="50" charset="-128"/>
              </a:endParaRPr>
            </a:p>
            <a:p>
              <a:r>
                <a:rPr kumimoji="1" lang="ja-JP" altLang="en-US" sz="600" dirty="0">
                  <a:latin typeface="BIZ UDPゴシック" panose="020B0400000000000000" pitchFamily="50" charset="-128"/>
                  <a:ea typeface="BIZ UDPゴシック" panose="020B0400000000000000" pitchFamily="50" charset="-128"/>
                </a:rPr>
                <a:t>区役所</a:t>
              </a:r>
            </a:p>
          </p:txBody>
        </p:sp>
      </p:grpSp>
      <p:sp>
        <p:nvSpPr>
          <p:cNvPr id="2" name="テキスト ボックス 1">
            <a:extLst>
              <a:ext uri="{FF2B5EF4-FFF2-40B4-BE49-F238E27FC236}">
                <a16:creationId xmlns:a16="http://schemas.microsoft.com/office/drawing/2014/main" id="{12ED83D5-C446-24AF-D11C-6093326D91D4}"/>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２</a:t>
            </a:r>
            <a:r>
              <a:rPr kumimoji="1" lang="en-US" altLang="ja-JP" sz="1200" dirty="0">
                <a:solidFill>
                  <a:schemeClr val="bg1">
                    <a:lumMod val="50000"/>
                  </a:schemeClr>
                </a:solidFill>
              </a:rPr>
              <a:t>0</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943727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5D428-B235-FD69-DC7F-DB2D2A600935}"/>
            </a:ext>
          </a:extLst>
        </p:cNvPr>
        <p:cNvGrpSpPr/>
        <p:nvPr/>
      </p:nvGrpSpPr>
      <p:grpSpPr>
        <a:xfrm>
          <a:off x="0" y="0"/>
          <a:ext cx="0" cy="0"/>
          <a:chOff x="0" y="0"/>
          <a:chExt cx="0" cy="0"/>
        </a:xfrm>
      </p:grpSpPr>
      <p:sp>
        <p:nvSpPr>
          <p:cNvPr id="113" name="正方形/長方形 112">
            <a:extLst>
              <a:ext uri="{FF2B5EF4-FFF2-40B4-BE49-F238E27FC236}">
                <a16:creationId xmlns:a16="http://schemas.microsoft.com/office/drawing/2014/main" id="{7DC94DA0-9540-4925-6B95-A03823BF22F1}"/>
              </a:ext>
            </a:extLst>
          </p:cNvPr>
          <p:cNvSpPr/>
          <p:nvPr/>
        </p:nvSpPr>
        <p:spPr>
          <a:xfrm>
            <a:off x="8186427" y="1597474"/>
            <a:ext cx="3437342" cy="4574058"/>
          </a:xfrm>
          <a:prstGeom prst="rect">
            <a:avLst/>
          </a:prstGeom>
          <a:solidFill>
            <a:schemeClr val="bg1">
              <a:lumMod val="95000"/>
            </a:schemeClr>
          </a:solid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D16E6F30-4FCA-8A08-C1FD-2E46EB4174EF}"/>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2B6234B1-70C5-1B3B-E0B8-1B08298931C7}"/>
              </a:ext>
            </a:extLst>
          </p:cNvPr>
          <p:cNvSpPr txBox="1"/>
          <p:nvPr/>
        </p:nvSpPr>
        <p:spPr>
          <a:xfrm>
            <a:off x="454852" y="1597474"/>
            <a:ext cx="7452472" cy="2169825"/>
          </a:xfrm>
          <a:prstGeom prst="rect">
            <a:avLst/>
          </a:prstGeom>
          <a:noFill/>
        </p:spPr>
        <p:txBody>
          <a:bodyPr wrap="square">
            <a:spAutoFit/>
          </a:bodyPr>
          <a:lstStyle/>
          <a:p>
            <a:pPr marL="342900" indent="-342900">
              <a:spcBef>
                <a:spcPts val="600"/>
              </a:spcBef>
              <a:buFont typeface="Wingdings" panose="05000000000000000000" pitchFamily="2" charset="2"/>
              <a:buChar char="n"/>
            </a:pPr>
            <a:r>
              <a:rPr kumimoji="1" lang="ja-JP" altLang="en-US" sz="1200" dirty="0">
                <a:latin typeface="BIZ UDPゴシック" panose="020B0400000000000000" pitchFamily="50" charset="-128"/>
                <a:ea typeface="BIZ UDPゴシック" panose="020B0400000000000000" pitchFamily="50" charset="-128"/>
              </a:rPr>
              <a:t>現状の４車線から２車線に車線減少を</a:t>
            </a:r>
            <a:r>
              <a:rPr lang="ja-JP" altLang="en-US" sz="1200" dirty="0">
                <a:latin typeface="BIZ UDPゴシック" panose="020B0400000000000000" pitchFamily="50" charset="-128"/>
                <a:ea typeface="BIZ UDPゴシック" panose="020B0400000000000000" pitchFamily="50" charset="-128"/>
              </a:rPr>
              <a:t>行った</a:t>
            </a:r>
            <a:r>
              <a:rPr kumimoji="1" lang="ja-JP" altLang="en-US" sz="1200" dirty="0">
                <a:latin typeface="BIZ UDPゴシック" panose="020B0400000000000000" pitchFamily="50" charset="-128"/>
                <a:ea typeface="BIZ UDPゴシック" panose="020B0400000000000000" pitchFamily="50" charset="-128"/>
              </a:rPr>
              <a:t>道路空間社会実験では、</a:t>
            </a:r>
            <a:r>
              <a:rPr lang="ja-JP" altLang="en-US" sz="1200" dirty="0">
                <a:latin typeface="BIZ UDPゴシック" panose="020B0400000000000000" pitchFamily="50" charset="-128"/>
                <a:ea typeface="BIZ UDPゴシック" panose="020B0400000000000000" pitchFamily="50" charset="-128"/>
              </a:rPr>
              <a:t>歩行者の通行量が大幅に増加し、道路空間利活用による沿道の賑わい創出が図られた一方、</a:t>
            </a:r>
            <a:r>
              <a:rPr kumimoji="1" lang="ja-JP" altLang="en-US" sz="1200" dirty="0">
                <a:latin typeface="BIZ UDPゴシック" panose="020B0400000000000000" pitchFamily="50" charset="-128"/>
                <a:ea typeface="BIZ UDPゴシック" panose="020B0400000000000000" pitchFamily="50" charset="-128"/>
              </a:rPr>
              <a:t>交通量・渋滞の課題が明確化した。</a:t>
            </a:r>
            <a:endParaRPr kumimoji="1" lang="en-US" altLang="ja-JP" sz="1200" dirty="0">
              <a:latin typeface="BIZ UDPゴシック" panose="020B0400000000000000" pitchFamily="50" charset="-128"/>
              <a:ea typeface="BIZ UDPゴシック" panose="020B0400000000000000" pitchFamily="50" charset="-128"/>
            </a:endParaRPr>
          </a:p>
          <a:p>
            <a:pPr marL="342900" indent="-342900">
              <a:spcBef>
                <a:spcPts val="600"/>
              </a:spcBef>
              <a:buFont typeface="Wingdings" panose="05000000000000000000" pitchFamily="2" charset="2"/>
              <a:buChar char="n"/>
            </a:pPr>
            <a:r>
              <a:rPr lang="ja-JP" altLang="en-US" sz="1200" dirty="0">
                <a:latin typeface="BIZ UDPゴシック" panose="020B0400000000000000" pitchFamily="50" charset="-128"/>
                <a:ea typeface="BIZ UDPゴシック" panose="020B0400000000000000" pitchFamily="50" charset="-128"/>
              </a:rPr>
              <a:t>交通量・渋滞の課題については、交通シミュレーションや将来交通量推計により、周辺道路整備の影響等を検討したが、短期的に車線減少ができる環境にはないことが確認されたため、交通量調査や社会実験等の継続を通じ、更なる交通量の縮減を図るとともに関係者の理解を得ていく必要がある。</a:t>
            </a:r>
          </a:p>
          <a:p>
            <a:pPr marL="342900" indent="-342900">
              <a:spcBef>
                <a:spcPts val="600"/>
              </a:spcBef>
              <a:buFont typeface="Wingdings" panose="05000000000000000000" pitchFamily="2" charset="2"/>
              <a:buChar char="n"/>
            </a:pPr>
            <a:r>
              <a:rPr lang="ja-JP" altLang="en-US" sz="1200" dirty="0">
                <a:latin typeface="BIZ UDPゴシック" panose="020B0400000000000000" pitchFamily="50" charset="-128"/>
                <a:ea typeface="BIZ UDPゴシック" panose="020B0400000000000000" pitchFamily="50" charset="-128"/>
              </a:rPr>
              <a:t>一方、現状の課題である歩行の安全性については、早期に対策を講じる必要がある。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600"/>
              </a:spcBef>
              <a:buFont typeface="Wingdings" panose="05000000000000000000" pitchFamily="2" charset="2"/>
              <a:buChar char="n"/>
            </a:pPr>
            <a:r>
              <a:rPr lang="ja-JP" altLang="en-US" sz="1200" dirty="0">
                <a:latin typeface="BIZ UDPゴシック" panose="020B0400000000000000" pitchFamily="50" charset="-128"/>
                <a:ea typeface="BIZ UDPゴシック" panose="020B0400000000000000" pitchFamily="50" charset="-128"/>
              </a:rPr>
              <a:t>地域活性化に大きな効果が見込まれる車線減少を伴う道路空間再整備については中長期的な目標として取組みを継続する。短期的には賑わい創出に向けた取組みとともに現在の道路構成の中で歩行の安全性向上に向けた整備を進めることで、目指す通りの姿「歩いて楽しい　賑わいと交流が生まれる人中心の街並み」の実現を目指していく。</a:t>
            </a:r>
          </a:p>
        </p:txBody>
      </p:sp>
      <p:cxnSp>
        <p:nvCxnSpPr>
          <p:cNvPr id="7" name="直線コネクタ 6">
            <a:extLst>
              <a:ext uri="{FF2B5EF4-FFF2-40B4-BE49-F238E27FC236}">
                <a16:creationId xmlns:a16="http://schemas.microsoft.com/office/drawing/2014/main" id="{C86C1A38-C8EF-B31F-884B-8D0670D2E917}"/>
              </a:ext>
            </a:extLst>
          </p:cNvPr>
          <p:cNvCxnSpPr/>
          <p:nvPr/>
        </p:nvCxnSpPr>
        <p:spPr>
          <a:xfrm>
            <a:off x="337340" y="1242312"/>
            <a:ext cx="0" cy="509760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B426A97-9C06-EF17-BD8F-6F95F49282BC}"/>
              </a:ext>
            </a:extLst>
          </p:cNvPr>
          <p:cNvCxnSpPr>
            <a:cxnSpLocks/>
          </p:cNvCxnSpPr>
          <p:nvPr/>
        </p:nvCxnSpPr>
        <p:spPr>
          <a:xfrm>
            <a:off x="11702473" y="1229575"/>
            <a:ext cx="0" cy="5097482"/>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4E97B2B6-BD84-45EE-FA22-91D1AC134C34}"/>
              </a:ext>
            </a:extLst>
          </p:cNvPr>
          <p:cNvCxnSpPr/>
          <p:nvPr/>
        </p:nvCxnSpPr>
        <p:spPr>
          <a:xfrm>
            <a:off x="326325" y="6334470"/>
            <a:ext cx="11376148"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0E616107-0B98-3CB1-2B46-FC17DB48EFD3}"/>
              </a:ext>
            </a:extLst>
          </p:cNvPr>
          <p:cNvSpPr txBox="1"/>
          <p:nvPr/>
        </p:nvSpPr>
        <p:spPr>
          <a:xfrm>
            <a:off x="3389525" y="3666164"/>
            <a:ext cx="1800493" cy="307777"/>
          </a:xfrm>
          <a:prstGeom prst="rect">
            <a:avLst/>
          </a:prstGeom>
          <a:noFill/>
        </p:spPr>
        <p:txBody>
          <a:bodyPr wrap="none" rtlCol="0">
            <a:spAutoFit/>
          </a:bodyPr>
          <a:lstStyle/>
          <a:p>
            <a:r>
              <a:rPr lang="ja-JP" altLang="en-US" sz="1400" u="sng" dirty="0">
                <a:latin typeface="BIZ UDPゴシック" panose="020B0400000000000000" pitchFamily="50" charset="-128"/>
                <a:ea typeface="BIZ UDPゴシック" panose="020B0400000000000000" pitchFamily="50" charset="-128"/>
              </a:rPr>
              <a:t>段階的な道路再整備</a:t>
            </a:r>
            <a:endParaRPr lang="en-US" altLang="ja-JP" sz="1400" u="sng" dirty="0">
              <a:latin typeface="BIZ UDPゴシック" panose="020B0400000000000000" pitchFamily="50" charset="-128"/>
              <a:ea typeface="BIZ UDPゴシック" panose="020B0400000000000000" pitchFamily="50" charset="-128"/>
            </a:endParaRPr>
          </a:p>
        </p:txBody>
      </p:sp>
      <p:sp>
        <p:nvSpPr>
          <p:cNvPr id="18" name="Rectangle 2">
            <a:extLst>
              <a:ext uri="{FF2B5EF4-FFF2-40B4-BE49-F238E27FC236}">
                <a16:creationId xmlns:a16="http://schemas.microsoft.com/office/drawing/2014/main" id="{E48D6404-09B9-4B8E-FDF4-F641245FADF5}"/>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道路</a:t>
            </a:r>
            <a:r>
              <a:rPr lang="ja-JP" altLang="en-US" b="1" dirty="0">
                <a:latin typeface="BIZ UDPゴシック" panose="020B0400000000000000" pitchFamily="50" charset="-128"/>
                <a:ea typeface="BIZ UDPゴシック" panose="020B0400000000000000" pitchFamily="50" charset="-128"/>
              </a:rPr>
              <a:t>空間再整備に向けて</a:t>
            </a:r>
          </a:p>
        </p:txBody>
      </p:sp>
      <p:sp>
        <p:nvSpPr>
          <p:cNvPr id="22" name="正方形/長方形 21">
            <a:extLst>
              <a:ext uri="{FF2B5EF4-FFF2-40B4-BE49-F238E27FC236}">
                <a16:creationId xmlns:a16="http://schemas.microsoft.com/office/drawing/2014/main" id="{F676FF36-60F6-1E45-1C4B-5791EE06F0DD}"/>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E2FE833-72E0-37AA-24F5-ED90552893BF}"/>
              </a:ext>
            </a:extLst>
          </p:cNvPr>
          <p:cNvSpPr txBox="1"/>
          <p:nvPr/>
        </p:nvSpPr>
        <p:spPr>
          <a:xfrm>
            <a:off x="454853" y="1236988"/>
            <a:ext cx="11016731" cy="307777"/>
          </a:xfrm>
          <a:prstGeom prst="rect">
            <a:avLst/>
          </a:prstGeom>
          <a:solidFill>
            <a:schemeClr val="bg1">
              <a:lumMod val="75000"/>
              <a:alpha val="50000"/>
            </a:schemeClr>
          </a:solidFill>
          <a:ln w="25400">
            <a:noFill/>
          </a:ln>
        </p:spPr>
        <p:txBody>
          <a:bodyPr vert="horz" wrap="square" rtlCol="0" anchor="ctr" anchorCtr="0">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道路空間再整備の方向性</a:t>
            </a:r>
            <a:r>
              <a:rPr lang="en-US" altLang="ja-JP" sz="1400" dirty="0">
                <a:latin typeface="BIZ UDPゴシック" panose="020B0400000000000000" pitchFamily="50" charset="-128"/>
                <a:ea typeface="BIZ UDPゴシック" panose="020B0400000000000000" pitchFamily="50" charset="-128"/>
              </a:rPr>
              <a:t>】</a:t>
            </a:r>
            <a:endParaRPr lang="ja-JP" altLang="en-US" sz="1400" dirty="0">
              <a:latin typeface="BIZ UDPゴシック" panose="020B0400000000000000" pitchFamily="50" charset="-128"/>
              <a:ea typeface="BIZ UDPゴシック" panose="020B0400000000000000" pitchFamily="50" charset="-128"/>
            </a:endParaRPr>
          </a:p>
        </p:txBody>
      </p:sp>
      <p:grpSp>
        <p:nvGrpSpPr>
          <p:cNvPr id="4" name="グループ化 3">
            <a:extLst>
              <a:ext uri="{FF2B5EF4-FFF2-40B4-BE49-F238E27FC236}">
                <a16:creationId xmlns:a16="http://schemas.microsoft.com/office/drawing/2014/main" id="{EAADE0D5-23D2-F698-E63F-1E7301E5C0F0}"/>
              </a:ext>
            </a:extLst>
          </p:cNvPr>
          <p:cNvGrpSpPr/>
          <p:nvPr/>
        </p:nvGrpSpPr>
        <p:grpSpPr>
          <a:xfrm>
            <a:off x="568230" y="4008507"/>
            <a:ext cx="7523518" cy="2155462"/>
            <a:chOff x="4831356" y="741818"/>
            <a:chExt cx="4249043" cy="2155462"/>
          </a:xfrm>
        </p:grpSpPr>
        <p:sp>
          <p:nvSpPr>
            <p:cNvPr id="6" name="Chevron 1">
              <a:extLst>
                <a:ext uri="{FF2B5EF4-FFF2-40B4-BE49-F238E27FC236}">
                  <a16:creationId xmlns:a16="http://schemas.microsoft.com/office/drawing/2014/main" id="{B02C17F8-C403-CBA5-8F8A-4619D45CAEEF}"/>
                </a:ext>
              </a:extLst>
            </p:cNvPr>
            <p:cNvSpPr/>
            <p:nvPr/>
          </p:nvSpPr>
          <p:spPr>
            <a:xfrm>
              <a:off x="4831356" y="741818"/>
              <a:ext cx="4235087" cy="307778"/>
            </a:xfrm>
            <a:prstGeom prst="chevron">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defRPr sz="2200" b="1">
                  <a:solidFill>
                    <a:srgbClr val="FFFFFF"/>
                  </a:solidFill>
                </a:defRPr>
              </a:pPr>
              <a:r>
                <a:rPr sz="1200" dirty="0" err="1">
                  <a:latin typeface="BIZ UDPゴシック" panose="020B0400000000000000" pitchFamily="50" charset="-128"/>
                  <a:ea typeface="BIZ UDPゴシック" panose="020B0400000000000000" pitchFamily="50" charset="-128"/>
                </a:rPr>
                <a:t>現在</a:t>
              </a:r>
              <a:r>
                <a:rPr lang="ja-JP" altLang="en-US" sz="1200" dirty="0">
                  <a:latin typeface="BIZ UDPゴシック" panose="020B0400000000000000" pitchFamily="50" charset="-128"/>
                  <a:ea typeface="BIZ UDPゴシック" panose="020B0400000000000000" pitchFamily="50" charset="-128"/>
                </a:rPr>
                <a:t>　　　　　　　　　　　　　　　　　　　　　　　　　　　　　　　　　　　　　　　　　　　　　　　　　　　　　　　　　　　　　　将来　　　　　　　　　　　　　　　　　　　　　　　　</a:t>
              </a:r>
              <a:r>
                <a:rPr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endParaRPr sz="1200" dirty="0">
                <a:latin typeface="BIZ UDPゴシック" panose="020B0400000000000000" pitchFamily="50" charset="-128"/>
                <a:ea typeface="BIZ UDPゴシック" panose="020B0400000000000000" pitchFamily="50" charset="-128"/>
              </a:endParaRPr>
            </a:p>
          </p:txBody>
        </p:sp>
        <p:sp>
          <p:nvSpPr>
            <p:cNvPr id="13" name="Chevron 2">
              <a:extLst>
                <a:ext uri="{FF2B5EF4-FFF2-40B4-BE49-F238E27FC236}">
                  <a16:creationId xmlns:a16="http://schemas.microsoft.com/office/drawing/2014/main" id="{6CF1AB6A-2E5F-5DDD-25C7-821F671F60AE}"/>
                </a:ext>
              </a:extLst>
            </p:cNvPr>
            <p:cNvSpPr/>
            <p:nvPr/>
          </p:nvSpPr>
          <p:spPr>
            <a:xfrm>
              <a:off x="5079180" y="1097280"/>
              <a:ext cx="1444386" cy="1800000"/>
            </a:xfrm>
            <a:prstGeom prst="chevron">
              <a:avLst>
                <a:gd name="adj" fmla="val 22479"/>
              </a:avLst>
            </a:prstGeom>
            <a:solidFill>
              <a:srgbClr val="0070C0">
                <a:alpha val="20000"/>
              </a:srgbClr>
            </a:solidFill>
            <a:ln w="19050">
              <a:solidFill>
                <a:srgbClr val="78909C"/>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600" b="1"/>
              </a:pPr>
              <a:endParaRPr sz="1200" dirty="0"/>
            </a:p>
          </p:txBody>
        </p:sp>
        <p:sp>
          <p:nvSpPr>
            <p:cNvPr id="39" name="Chevron 3">
              <a:extLst>
                <a:ext uri="{FF2B5EF4-FFF2-40B4-BE49-F238E27FC236}">
                  <a16:creationId xmlns:a16="http://schemas.microsoft.com/office/drawing/2014/main" id="{CD791102-0AB5-E814-A868-7C880D00D805}"/>
                </a:ext>
              </a:extLst>
            </p:cNvPr>
            <p:cNvSpPr/>
            <p:nvPr/>
          </p:nvSpPr>
          <p:spPr>
            <a:xfrm>
              <a:off x="6382209" y="1097280"/>
              <a:ext cx="1280825" cy="1799585"/>
            </a:xfrm>
            <a:prstGeom prst="chevron">
              <a:avLst>
                <a:gd name="adj" fmla="val 24498"/>
              </a:avLst>
            </a:prstGeom>
            <a:solidFill>
              <a:schemeClr val="bg1">
                <a:lumMod val="95000"/>
              </a:schemeClr>
            </a:solidFill>
            <a:ln w="19050">
              <a:solidFill>
                <a:srgbClr val="78909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l">
                <a:defRPr sz="1600" b="1"/>
              </a:pPr>
              <a:endParaRPr sz="1200" dirty="0"/>
            </a:p>
          </p:txBody>
        </p:sp>
        <p:sp>
          <p:nvSpPr>
            <p:cNvPr id="63" name="Chevron 4">
              <a:extLst>
                <a:ext uri="{FF2B5EF4-FFF2-40B4-BE49-F238E27FC236}">
                  <a16:creationId xmlns:a16="http://schemas.microsoft.com/office/drawing/2014/main" id="{33DC1097-93E5-D9AE-D8E9-8FB47D583E43}"/>
                </a:ext>
              </a:extLst>
            </p:cNvPr>
            <p:cNvSpPr/>
            <p:nvPr/>
          </p:nvSpPr>
          <p:spPr>
            <a:xfrm>
              <a:off x="7499036" y="1097280"/>
              <a:ext cx="1581363" cy="1800000"/>
            </a:xfrm>
            <a:prstGeom prst="chevron">
              <a:avLst>
                <a:gd name="adj" fmla="val 23155"/>
              </a:avLst>
            </a:prstGeom>
            <a:solidFill>
              <a:srgbClr val="FF0000">
                <a:alpha val="20000"/>
              </a:srgbClr>
            </a:solidFill>
            <a:ln w="19050">
              <a:solidFill>
                <a:srgbClr val="78909C"/>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600" b="1"/>
              </a:pPr>
              <a:endParaRPr sz="1200" dirty="0"/>
            </a:p>
          </p:txBody>
        </p:sp>
        <p:cxnSp>
          <p:nvCxnSpPr>
            <p:cNvPr id="84" name="直線矢印コネクタ 83">
              <a:extLst>
                <a:ext uri="{FF2B5EF4-FFF2-40B4-BE49-F238E27FC236}">
                  <a16:creationId xmlns:a16="http://schemas.microsoft.com/office/drawing/2014/main" id="{5F86BD83-64B4-DD75-D56B-F235FEE8CC8A}"/>
                </a:ext>
              </a:extLst>
            </p:cNvPr>
            <p:cNvCxnSpPr>
              <a:cxnSpLocks/>
            </p:cNvCxnSpPr>
            <p:nvPr/>
          </p:nvCxnSpPr>
          <p:spPr>
            <a:xfrm>
              <a:off x="5255338" y="894897"/>
              <a:ext cx="3355652" cy="0"/>
            </a:xfrm>
            <a:prstGeom prst="straightConnector1">
              <a:avLst/>
            </a:prstGeom>
            <a:ln>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sp>
          <p:nvSpPr>
            <p:cNvPr id="85" name="テキスト ボックス 84">
              <a:extLst>
                <a:ext uri="{FF2B5EF4-FFF2-40B4-BE49-F238E27FC236}">
                  <a16:creationId xmlns:a16="http://schemas.microsoft.com/office/drawing/2014/main" id="{3AD07710-2E27-785A-7C01-B3B79CF47428}"/>
                </a:ext>
              </a:extLst>
            </p:cNvPr>
            <p:cNvSpPr txBox="1"/>
            <p:nvPr/>
          </p:nvSpPr>
          <p:spPr>
            <a:xfrm>
              <a:off x="7972654" y="1371651"/>
              <a:ext cx="1077738" cy="461665"/>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車線減少を伴う</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道路空間再整備</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92" name="テキスト ボックス 91">
              <a:extLst>
                <a:ext uri="{FF2B5EF4-FFF2-40B4-BE49-F238E27FC236}">
                  <a16:creationId xmlns:a16="http://schemas.microsoft.com/office/drawing/2014/main" id="{F1336958-4215-2AC9-E6E8-074E550838D8}"/>
                </a:ext>
              </a:extLst>
            </p:cNvPr>
            <p:cNvSpPr txBox="1"/>
            <p:nvPr/>
          </p:nvSpPr>
          <p:spPr>
            <a:xfrm>
              <a:off x="5367513" y="1434283"/>
              <a:ext cx="1111883"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現在の車線数を維持</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97" name="テキスト ボックス 96">
              <a:extLst>
                <a:ext uri="{FF2B5EF4-FFF2-40B4-BE49-F238E27FC236}">
                  <a16:creationId xmlns:a16="http://schemas.microsoft.com/office/drawing/2014/main" id="{09F6C0A6-FA26-6130-2F20-A6A8E1D2ACE6}"/>
                </a:ext>
              </a:extLst>
            </p:cNvPr>
            <p:cNvSpPr txBox="1"/>
            <p:nvPr/>
          </p:nvSpPr>
          <p:spPr>
            <a:xfrm>
              <a:off x="7716506" y="2140249"/>
              <a:ext cx="1259737" cy="646331"/>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利活用空間を更に創出し利活用を促進</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歩行の安全性の更なる向上</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00" name="テキスト ボックス 99">
              <a:extLst>
                <a:ext uri="{FF2B5EF4-FFF2-40B4-BE49-F238E27FC236}">
                  <a16:creationId xmlns:a16="http://schemas.microsoft.com/office/drawing/2014/main" id="{EAAB9D6A-4050-7A27-3FAD-5FC2F4FEE43B}"/>
                </a:ext>
              </a:extLst>
            </p:cNvPr>
            <p:cNvSpPr txBox="1"/>
            <p:nvPr/>
          </p:nvSpPr>
          <p:spPr>
            <a:xfrm>
              <a:off x="4848758" y="1225562"/>
              <a:ext cx="225969" cy="652203"/>
            </a:xfrm>
            <a:prstGeom prst="rect">
              <a:avLst/>
            </a:prstGeom>
            <a:noFill/>
          </p:spPr>
          <p:txBody>
            <a:bodyPr vert="eaVert"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（車道）</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02" name="テキスト ボックス 101">
              <a:extLst>
                <a:ext uri="{FF2B5EF4-FFF2-40B4-BE49-F238E27FC236}">
                  <a16:creationId xmlns:a16="http://schemas.microsoft.com/office/drawing/2014/main" id="{842E8623-9911-4C03-8848-44EB32EBC30E}"/>
                </a:ext>
              </a:extLst>
            </p:cNvPr>
            <p:cNvSpPr txBox="1"/>
            <p:nvPr/>
          </p:nvSpPr>
          <p:spPr>
            <a:xfrm>
              <a:off x="4848757" y="2107561"/>
              <a:ext cx="225969" cy="652204"/>
            </a:xfrm>
            <a:prstGeom prst="rect">
              <a:avLst/>
            </a:prstGeom>
            <a:noFill/>
          </p:spPr>
          <p:txBody>
            <a:bodyPr vert="eaVert"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（歩道）</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06" name="テキスト ボックス 105">
              <a:extLst>
                <a:ext uri="{FF2B5EF4-FFF2-40B4-BE49-F238E27FC236}">
                  <a16:creationId xmlns:a16="http://schemas.microsoft.com/office/drawing/2014/main" id="{6D5E8518-1D43-93CF-FD19-F88819C55DA9}"/>
                </a:ext>
              </a:extLst>
            </p:cNvPr>
            <p:cNvSpPr txBox="1"/>
            <p:nvPr/>
          </p:nvSpPr>
          <p:spPr>
            <a:xfrm>
              <a:off x="5223012" y="2217606"/>
              <a:ext cx="1247082" cy="461665"/>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歩行の安全性向上</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歩行者と自転車の動線分離</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07" name="テキスト ボックス 106">
              <a:extLst>
                <a:ext uri="{FF2B5EF4-FFF2-40B4-BE49-F238E27FC236}">
                  <a16:creationId xmlns:a16="http://schemas.microsoft.com/office/drawing/2014/main" id="{F4727B35-DD93-BDEC-5EED-E88C21586F1F}"/>
                </a:ext>
              </a:extLst>
            </p:cNvPr>
            <p:cNvSpPr txBox="1"/>
            <p:nvPr/>
          </p:nvSpPr>
          <p:spPr>
            <a:xfrm>
              <a:off x="6697670" y="1429579"/>
              <a:ext cx="883747"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（交通量調査）</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08" name="テキスト ボックス 107">
              <a:extLst>
                <a:ext uri="{FF2B5EF4-FFF2-40B4-BE49-F238E27FC236}">
                  <a16:creationId xmlns:a16="http://schemas.microsoft.com/office/drawing/2014/main" id="{4AFED04F-66BC-6B8E-BF5E-3332306BB8AE}"/>
                </a:ext>
              </a:extLst>
            </p:cNvPr>
            <p:cNvSpPr txBox="1"/>
            <p:nvPr/>
          </p:nvSpPr>
          <p:spPr>
            <a:xfrm>
              <a:off x="6664743" y="2278748"/>
              <a:ext cx="1034995"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（歩道の利活用）</a:t>
              </a:r>
              <a:endParaRPr kumimoji="1" lang="en-US" altLang="ja-JP" sz="1200" dirty="0">
                <a:latin typeface="BIZ UDPゴシック" panose="020B0400000000000000" pitchFamily="50" charset="-128"/>
                <a:ea typeface="BIZ UDPゴシック" panose="020B0400000000000000" pitchFamily="50" charset="-128"/>
              </a:endParaRPr>
            </a:p>
          </p:txBody>
        </p:sp>
      </p:grpSp>
      <p:cxnSp>
        <p:nvCxnSpPr>
          <p:cNvPr id="109" name="直線コネクタ 108">
            <a:extLst>
              <a:ext uri="{FF2B5EF4-FFF2-40B4-BE49-F238E27FC236}">
                <a16:creationId xmlns:a16="http://schemas.microsoft.com/office/drawing/2014/main" id="{87D324C7-9279-3647-8ABA-025ACCD29418}"/>
              </a:ext>
            </a:extLst>
          </p:cNvPr>
          <p:cNvCxnSpPr>
            <a:cxnSpLocks/>
            <a:stCxn id="63" idx="3"/>
          </p:cNvCxnSpPr>
          <p:nvPr/>
        </p:nvCxnSpPr>
        <p:spPr>
          <a:xfrm flipH="1" flipV="1">
            <a:off x="599041" y="5254735"/>
            <a:ext cx="7492707"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11" name="テキスト ボックス 110">
            <a:extLst>
              <a:ext uri="{FF2B5EF4-FFF2-40B4-BE49-F238E27FC236}">
                <a16:creationId xmlns:a16="http://schemas.microsoft.com/office/drawing/2014/main" id="{0C7A6180-68B0-7BD8-E17F-384658662847}"/>
              </a:ext>
            </a:extLst>
          </p:cNvPr>
          <p:cNvSpPr txBox="1"/>
          <p:nvPr/>
        </p:nvSpPr>
        <p:spPr>
          <a:xfrm>
            <a:off x="8186428" y="1630525"/>
            <a:ext cx="3437342" cy="276999"/>
          </a:xfrm>
          <a:prstGeom prst="rect">
            <a:avLst/>
          </a:prstGeom>
          <a:noFill/>
        </p:spPr>
        <p:txBody>
          <a:bodyPr wrap="square" rtlCol="0">
            <a:spAutoFit/>
          </a:bodyPr>
          <a:lstStyle/>
          <a:p>
            <a:r>
              <a:rPr kumimoji="1" lang="ja-JP" altLang="en-US" sz="1200" u="sng" dirty="0">
                <a:latin typeface="BIZ UDPゴシック" panose="020B0400000000000000" pitchFamily="50" charset="-128"/>
                <a:ea typeface="BIZ UDPゴシック" panose="020B0400000000000000" pitchFamily="50" charset="-128"/>
              </a:rPr>
              <a:t>（参考）検討会・交通ワーキンググループの意見等</a:t>
            </a:r>
            <a:endParaRPr kumimoji="1" lang="en-US" altLang="ja-JP" sz="1200" u="sng" dirty="0">
              <a:latin typeface="BIZ UDPゴシック" panose="020B0400000000000000" pitchFamily="50" charset="-128"/>
              <a:ea typeface="BIZ UDPゴシック" panose="020B0400000000000000" pitchFamily="50" charset="-128"/>
            </a:endParaRPr>
          </a:p>
        </p:txBody>
      </p:sp>
      <p:sp>
        <p:nvSpPr>
          <p:cNvPr id="112" name="テキスト ボックス 111">
            <a:extLst>
              <a:ext uri="{FF2B5EF4-FFF2-40B4-BE49-F238E27FC236}">
                <a16:creationId xmlns:a16="http://schemas.microsoft.com/office/drawing/2014/main" id="{60E72D8E-1E26-CDEB-27B6-FB51A53D250D}"/>
              </a:ext>
            </a:extLst>
          </p:cNvPr>
          <p:cNvSpPr txBox="1"/>
          <p:nvPr/>
        </p:nvSpPr>
        <p:spPr>
          <a:xfrm>
            <a:off x="8049125" y="2021372"/>
            <a:ext cx="3501204" cy="4062651"/>
          </a:xfrm>
          <a:prstGeom prst="rect">
            <a:avLst/>
          </a:prstGeom>
          <a:noFill/>
        </p:spPr>
        <p:txBody>
          <a:bodyPr wrap="square">
            <a:spAutoFit/>
          </a:bodyPr>
          <a:lstStyle/>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道路空間社会実験の渋滞は、周知が課題だった。周知方法を引き続き検討していくべきだと思う。</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歩行者と自転車の動線分離に伴う自転車通行空間の整備の際は、このエリアに望ましい整備モデルを検討してほしい。</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自転車が車道走行する際は、バスやタクシー、路上駐車の車両との接触の危険性がある。</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商店街や地域の方で、広瀬橋交差点に流入している一方通行道路を逆方向にしても良いのではという声もある。</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上記に伴う信号の時間配分の変更や沿道のお店の荷捌き駐車の解消など、渋滞対策として道路構造を改良する以外にもできることはたくさんある。</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買い物専用の小さいバスを走らせるなど、将来を見据えた交通のあり方を考えるべき。</a:t>
            </a:r>
            <a:endParaRPr kumimoji="1" lang="en-US" altLang="ja-JP" sz="1200" dirty="0">
              <a:latin typeface="BIZ UDPゴシック" panose="020B0400000000000000" pitchFamily="50" charset="-128"/>
              <a:ea typeface="BIZ UDPゴシック" panose="020B0400000000000000" pitchFamily="50" charset="-128"/>
            </a:endParaRPr>
          </a:p>
          <a:p>
            <a:pPr marL="342900" indent="-180000">
              <a:spcBef>
                <a:spcPts val="600"/>
              </a:spcBef>
              <a:buFont typeface="Wingdings" panose="05000000000000000000" pitchFamily="2" charset="2"/>
              <a:buChar char="l"/>
            </a:pPr>
            <a:r>
              <a:rPr kumimoji="1" lang="ja-JP" altLang="en-US" sz="1200" dirty="0">
                <a:latin typeface="BIZ UDPゴシック" panose="020B0400000000000000" pitchFamily="50" charset="-128"/>
                <a:ea typeface="BIZ UDPゴシック" panose="020B0400000000000000" pitchFamily="50" charset="-128"/>
              </a:rPr>
              <a:t>既存の空間を活用した賑わい創出については、道路再整備に関わらず進めていきたい。</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CD2A2489-780E-6345-AE21-83653F3C1126}"/>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２１</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526096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E757F-0F13-746A-EF28-EC6E66C23EB1}"/>
            </a:ext>
          </a:extLst>
        </p:cNvPr>
        <p:cNvGrpSpPr/>
        <p:nvPr/>
      </p:nvGrpSpPr>
      <p:grpSpPr>
        <a:xfrm>
          <a:off x="0" y="0"/>
          <a:ext cx="0" cy="0"/>
          <a:chOff x="0" y="0"/>
          <a:chExt cx="0" cy="0"/>
        </a:xfrm>
      </p:grpSpPr>
      <p:graphicFrame>
        <p:nvGraphicFramePr>
          <p:cNvPr id="15" name="グラフ 14">
            <a:extLst>
              <a:ext uri="{FF2B5EF4-FFF2-40B4-BE49-F238E27FC236}">
                <a16:creationId xmlns:a16="http://schemas.microsoft.com/office/drawing/2014/main" id="{B2962654-B6B0-4FEA-A8EF-5D253AF1AF4F}"/>
              </a:ext>
            </a:extLst>
          </p:cNvPr>
          <p:cNvGraphicFramePr>
            <a:graphicFrameLocks/>
          </p:cNvGraphicFramePr>
          <p:nvPr/>
        </p:nvGraphicFramePr>
        <p:xfrm>
          <a:off x="8166954" y="3868297"/>
          <a:ext cx="3590918" cy="956474"/>
        </p:xfrm>
        <a:graphic>
          <a:graphicData uri="http://schemas.openxmlformats.org/drawingml/2006/chart">
            <c:chart xmlns:c="http://schemas.openxmlformats.org/drawingml/2006/chart" xmlns:r="http://schemas.openxmlformats.org/officeDocument/2006/relationships" r:id="rId3"/>
          </a:graphicData>
        </a:graphic>
      </p:graphicFrame>
      <p:pic>
        <p:nvPicPr>
          <p:cNvPr id="27" name="図 26" descr="歩道を歩いている人たち&#10;&#10;中程度の精度で自動的に生成された説明">
            <a:extLst>
              <a:ext uri="{FF2B5EF4-FFF2-40B4-BE49-F238E27FC236}">
                <a16:creationId xmlns:a16="http://schemas.microsoft.com/office/drawing/2014/main" id="{F502E1E4-065A-7712-EF40-40164F044D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9403" y="5119402"/>
            <a:ext cx="1896215" cy="1415581"/>
          </a:xfrm>
          <a:prstGeom prst="rect">
            <a:avLst/>
          </a:prstGeom>
        </p:spPr>
      </p:pic>
      <p:sp>
        <p:nvSpPr>
          <p:cNvPr id="2" name="テキスト ボックス 1">
            <a:extLst>
              <a:ext uri="{FF2B5EF4-FFF2-40B4-BE49-F238E27FC236}">
                <a16:creationId xmlns:a16="http://schemas.microsoft.com/office/drawing/2014/main" id="{FDF0AB3F-EF2E-E687-DDEA-E8A35081D833}"/>
              </a:ext>
            </a:extLst>
          </p:cNvPr>
          <p:cNvSpPr txBox="1"/>
          <p:nvPr/>
        </p:nvSpPr>
        <p:spPr>
          <a:xfrm>
            <a:off x="789281" y="3873697"/>
            <a:ext cx="7275680" cy="1169551"/>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車線減少の重要な要素となる交通量は、時代や交通環境による変化等を注視する必要があるため、継続的に交通量を調査し、道路空間再整備の時期を検討していく。</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電車やバス、タクシー等の公共交通の更なる利用促進や効果的な活用を検討していく。</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道路空間再整備の環境が整った際には、交通関係者や地域との十分な調整を行いながら進めていく。</a:t>
            </a:r>
            <a:endParaRPr lang="en-US" altLang="ja-JP" sz="14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8D2EA554-307F-F8C8-6E0C-99E2C0EF7977}"/>
              </a:ext>
            </a:extLst>
          </p:cNvPr>
          <p:cNvSpPr txBox="1"/>
          <p:nvPr/>
        </p:nvSpPr>
        <p:spPr>
          <a:xfrm>
            <a:off x="780387" y="2561336"/>
            <a:ext cx="9868454" cy="738664"/>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歩行の安全性向上を図るため、歩行者と自転車の動線分離を進める。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歩行環境の改善を図るため、歩道の地上物（街路樹・花壇等）を見直し、必要に応じて撤去・移設等を行う。</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誰もが安心して通行できるよう、歩道のバリアフリー化の状況を確認し、必要に応じて修繕等を行う。</a:t>
            </a:r>
            <a:endParaRPr lang="en-US" altLang="ja-JP" sz="14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EA045B81-93AB-E953-B15F-F84AA7A97392}"/>
              </a:ext>
            </a:extLst>
          </p:cNvPr>
          <p:cNvSpPr txBox="1"/>
          <p:nvPr/>
        </p:nvSpPr>
        <p:spPr>
          <a:xfrm>
            <a:off x="1511088" y="2174569"/>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誰もが安全・安心で歩きやすい歩道空間の創出</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766F85B2-E395-5881-C2DD-99A9F60435E3}"/>
              </a:ext>
            </a:extLst>
          </p:cNvPr>
          <p:cNvSpPr txBox="1"/>
          <p:nvPr/>
        </p:nvSpPr>
        <p:spPr>
          <a:xfrm>
            <a:off x="1511088" y="3529743"/>
            <a:ext cx="6265128"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歩道拡幅のための車線減少を伴う道路空間再整備</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F47595DB-44DC-9AB4-F295-22B3BC5AA1D4}"/>
              </a:ext>
            </a:extLst>
          </p:cNvPr>
          <p:cNvSpPr txBox="1"/>
          <p:nvPr/>
        </p:nvSpPr>
        <p:spPr>
          <a:xfrm>
            <a:off x="758298" y="5522773"/>
            <a:ext cx="6572617" cy="1169551"/>
          </a:xfrm>
          <a:prstGeom prst="rect">
            <a:avLst/>
          </a:prstGeom>
          <a:noFill/>
        </p:spPr>
        <p:txBody>
          <a:bodyPr wrap="square">
            <a:spAutoFit/>
          </a:bodyPr>
          <a:lstStyle/>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歩道空間の利活用に必要な電気・給排水設備等の整備を進める。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賑わいのある歩道空間を構築するため、歩行者利便増進道路（ほこみち）制度を活用する。</a:t>
            </a:r>
            <a:endParaRPr lang="en-US" altLang="ja-JP" sz="1400" dirty="0">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歩道空間を活用した賑わい創出には、商店街や沿道店舗との連携が必要なため、地域が主体となってルールを定め、活用していく。</a:t>
            </a:r>
            <a:endParaRPr lang="en-US" altLang="ja-JP" sz="1400"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83737F11-B65C-DBAB-1FA3-22381C207705}"/>
              </a:ext>
            </a:extLst>
          </p:cNvPr>
          <p:cNvSpPr txBox="1"/>
          <p:nvPr/>
        </p:nvSpPr>
        <p:spPr>
          <a:xfrm>
            <a:off x="1511088" y="5184219"/>
            <a:ext cx="8049376" cy="338554"/>
          </a:xfrm>
          <a:prstGeom prst="rect">
            <a:avLst/>
          </a:prstGeom>
          <a:noFill/>
          <a:ln>
            <a:noFill/>
          </a:ln>
        </p:spPr>
        <p:txBody>
          <a:bodyPr wrap="square">
            <a:spAutoFit/>
          </a:bodyPr>
          <a:lstStyle/>
          <a:p>
            <a:r>
              <a:rPr kumimoji="1" lang="ja-JP" altLang="en-US" sz="1600" b="1" dirty="0">
                <a:latin typeface="BIZ UDPゴシック" panose="020B0400000000000000" pitchFamily="50" charset="-128"/>
                <a:ea typeface="BIZ UDPゴシック" panose="020B0400000000000000" pitchFamily="50" charset="-128"/>
              </a:rPr>
              <a:t>歩いて楽しい歩道空間の環境整備・利活用</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90909B23-66B8-3337-82D0-D323C7048B09}"/>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C0B89D58-B68E-6295-6C0E-124A403DEA0D}"/>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553800" y="2092803"/>
            <a:ext cx="1918080" cy="1440000"/>
          </a:xfrm>
          <a:prstGeom prst="rect">
            <a:avLst/>
          </a:prstGeom>
        </p:spPr>
      </p:pic>
      <p:sp>
        <p:nvSpPr>
          <p:cNvPr id="11" name="テキスト ボックス 10">
            <a:extLst>
              <a:ext uri="{FF2B5EF4-FFF2-40B4-BE49-F238E27FC236}">
                <a16:creationId xmlns:a16="http://schemas.microsoft.com/office/drawing/2014/main" id="{FDD06180-D552-C76B-94D9-28B52BCCA31D}"/>
              </a:ext>
            </a:extLst>
          </p:cNvPr>
          <p:cNvSpPr txBox="1"/>
          <p:nvPr/>
        </p:nvSpPr>
        <p:spPr>
          <a:xfrm>
            <a:off x="9322002" y="3507335"/>
            <a:ext cx="2251872" cy="200055"/>
          </a:xfrm>
          <a:prstGeom prst="rect">
            <a:avLst/>
          </a:prstGeom>
          <a:noFill/>
        </p:spPr>
        <p:txBody>
          <a:bodyPr wrap="square" rtlCol="0">
            <a:spAutoFit/>
          </a:bodyPr>
          <a:lstStyle/>
          <a:p>
            <a:pPr algn="ctr"/>
            <a:r>
              <a:rPr lang="ja-JP" altLang="en-US" sz="700" dirty="0">
                <a:latin typeface="BIZ UDPゴシック" panose="020B0400000000000000" pitchFamily="50" charset="-128"/>
                <a:ea typeface="BIZ UDPゴシック" panose="020B0400000000000000" pitchFamily="50" charset="-128"/>
              </a:rPr>
              <a:t>道路空間社会実験で設置した自転車通行空間</a:t>
            </a:r>
            <a:endParaRPr lang="en-US" altLang="ja-JP" sz="7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713D4BF6-C308-B41B-11EF-25C95BA51823}"/>
              </a:ext>
            </a:extLst>
          </p:cNvPr>
          <p:cNvSpPr txBox="1"/>
          <p:nvPr/>
        </p:nvSpPr>
        <p:spPr>
          <a:xfrm>
            <a:off x="7788916" y="3652860"/>
            <a:ext cx="965488" cy="230832"/>
          </a:xfrm>
          <a:prstGeom prst="rect">
            <a:avLst/>
          </a:prstGeom>
          <a:noFill/>
        </p:spPr>
        <p:txBody>
          <a:bodyPr wrap="square" rtlCol="0">
            <a:spAutoFit/>
          </a:bodyPr>
          <a:lstStyle/>
          <a:p>
            <a:r>
              <a:rPr lang="ja-JP" altLang="en-US" sz="900" dirty="0">
                <a:solidFill>
                  <a:schemeClr val="tx1">
                    <a:lumMod val="65000"/>
                    <a:lumOff val="35000"/>
                  </a:schemeClr>
                </a:solidFill>
                <a:latin typeface="BIZ UDPゴシック" panose="020B0400000000000000" pitchFamily="50" charset="-128"/>
                <a:ea typeface="BIZ UDPゴシック" panose="020B0400000000000000" pitchFamily="50" charset="-128"/>
              </a:rPr>
              <a:t>（千台／</a:t>
            </a:r>
            <a:r>
              <a:rPr lang="en-US" altLang="ja-JP" sz="900" dirty="0">
                <a:solidFill>
                  <a:schemeClr val="tx1">
                    <a:lumMod val="65000"/>
                    <a:lumOff val="35000"/>
                  </a:schemeClr>
                </a:solidFill>
                <a:latin typeface="BIZ UDPゴシック" panose="020B0400000000000000" pitchFamily="50" charset="-128"/>
                <a:ea typeface="BIZ UDPゴシック" panose="020B0400000000000000" pitchFamily="50" charset="-128"/>
              </a:rPr>
              <a:t>12h</a:t>
            </a:r>
            <a:r>
              <a:rPr lang="ja-JP" altLang="en-US" sz="900" dirty="0">
                <a:solidFill>
                  <a:schemeClr val="tx1">
                    <a:lumMod val="65000"/>
                    <a:lumOff val="35000"/>
                  </a:schemeClr>
                </a:solidFill>
                <a:latin typeface="BIZ UDPゴシック" panose="020B0400000000000000" pitchFamily="50" charset="-128"/>
                <a:ea typeface="BIZ UDPゴシック" panose="020B0400000000000000" pitchFamily="50" charset="-128"/>
              </a:rPr>
              <a:t>）</a:t>
            </a:r>
          </a:p>
        </p:txBody>
      </p:sp>
      <p:sp>
        <p:nvSpPr>
          <p:cNvPr id="23" name="テキスト ボックス 22">
            <a:extLst>
              <a:ext uri="{FF2B5EF4-FFF2-40B4-BE49-F238E27FC236}">
                <a16:creationId xmlns:a16="http://schemas.microsoft.com/office/drawing/2014/main" id="{98DEEF88-DF09-35E2-CB97-F0B88D792D66}"/>
              </a:ext>
            </a:extLst>
          </p:cNvPr>
          <p:cNvSpPr txBox="1"/>
          <p:nvPr/>
        </p:nvSpPr>
        <p:spPr>
          <a:xfrm>
            <a:off x="8697944" y="3676125"/>
            <a:ext cx="2773936"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 旧国道</a:t>
            </a:r>
            <a:r>
              <a:rPr kumimoji="1" lang="en-US" altLang="ja-JP" sz="1200" dirty="0">
                <a:latin typeface="BIZ UDPゴシック" panose="020B0400000000000000" pitchFamily="50" charset="-128"/>
                <a:ea typeface="BIZ UDPゴシック" panose="020B0400000000000000" pitchFamily="50" charset="-128"/>
              </a:rPr>
              <a:t>4</a:t>
            </a:r>
            <a:r>
              <a:rPr kumimoji="1" lang="ja-JP" altLang="en-US" sz="1200" dirty="0">
                <a:latin typeface="BIZ UDPゴシック" panose="020B0400000000000000" pitchFamily="50" charset="-128"/>
                <a:ea typeface="BIZ UDPゴシック" panose="020B0400000000000000" pitchFamily="50" charset="-128"/>
              </a:rPr>
              <a:t>号北行きの交通量の推移</a:t>
            </a:r>
          </a:p>
        </p:txBody>
      </p:sp>
      <p:sp>
        <p:nvSpPr>
          <p:cNvPr id="24" name="テキスト ボックス 23">
            <a:extLst>
              <a:ext uri="{FF2B5EF4-FFF2-40B4-BE49-F238E27FC236}">
                <a16:creationId xmlns:a16="http://schemas.microsoft.com/office/drawing/2014/main" id="{13A49E6C-B1A3-610E-28B0-79F915A64683}"/>
              </a:ext>
            </a:extLst>
          </p:cNvPr>
          <p:cNvSpPr txBox="1"/>
          <p:nvPr/>
        </p:nvSpPr>
        <p:spPr>
          <a:xfrm>
            <a:off x="8219734" y="4782800"/>
            <a:ext cx="3485358" cy="307777"/>
          </a:xfrm>
          <a:prstGeom prst="rect">
            <a:avLst/>
          </a:prstGeom>
          <a:noFill/>
        </p:spPr>
        <p:txBody>
          <a:bodyPr wrap="square" rtlCol="0">
            <a:spAutoFit/>
          </a:bodyPr>
          <a:lstStyle/>
          <a:p>
            <a:r>
              <a:rPr lang="en-US" altLang="ja-JP" sz="700" dirty="0">
                <a:solidFill>
                  <a:schemeClr val="tx1">
                    <a:lumMod val="85000"/>
                    <a:lumOff val="15000"/>
                  </a:schemeClr>
                </a:solidFill>
                <a:latin typeface="BIZ UDPゴシック" panose="020B0400000000000000" pitchFamily="50" charset="-128"/>
                <a:ea typeface="BIZ UDPゴシック" panose="020B0400000000000000" pitchFamily="50" charset="-128"/>
              </a:rPr>
              <a:t>※1997</a:t>
            </a:r>
            <a:r>
              <a:rPr lang="ja-JP" altLang="en-US" sz="700" dirty="0">
                <a:solidFill>
                  <a:schemeClr val="tx1">
                    <a:lumMod val="85000"/>
                    <a:lumOff val="15000"/>
                  </a:schemeClr>
                </a:solidFill>
                <a:latin typeface="BIZ UDPゴシック" panose="020B0400000000000000" pitchFamily="50" charset="-128"/>
                <a:ea typeface="BIZ UDPゴシック" panose="020B0400000000000000" pitchFamily="50" charset="-128"/>
              </a:rPr>
              <a:t>～</a:t>
            </a:r>
            <a:r>
              <a:rPr lang="en-US" altLang="ja-JP" sz="700" dirty="0">
                <a:solidFill>
                  <a:schemeClr val="tx1">
                    <a:lumMod val="85000"/>
                    <a:lumOff val="15000"/>
                  </a:schemeClr>
                </a:solidFill>
                <a:latin typeface="BIZ UDPゴシック" panose="020B0400000000000000" pitchFamily="50" charset="-128"/>
                <a:ea typeface="BIZ UDPゴシック" panose="020B0400000000000000" pitchFamily="50" charset="-128"/>
              </a:rPr>
              <a:t>2021</a:t>
            </a:r>
            <a:r>
              <a:rPr lang="ja-JP" altLang="en-US" sz="700" dirty="0">
                <a:solidFill>
                  <a:schemeClr val="tx1">
                    <a:lumMod val="85000"/>
                    <a:lumOff val="15000"/>
                  </a:schemeClr>
                </a:solidFill>
                <a:latin typeface="BIZ UDPゴシック" panose="020B0400000000000000" pitchFamily="50" charset="-128"/>
                <a:ea typeface="BIZ UDPゴシック" panose="020B0400000000000000" pitchFamily="50" charset="-128"/>
              </a:rPr>
              <a:t>年は</a:t>
            </a:r>
            <a:r>
              <a:rPr lang="zh-TW" altLang="en-US" sz="700" dirty="0">
                <a:solidFill>
                  <a:schemeClr val="tx1">
                    <a:lumMod val="85000"/>
                    <a:lumOff val="15000"/>
                  </a:schemeClr>
                </a:solidFill>
                <a:latin typeface="BIZ UDPゴシック" panose="020B0400000000000000" pitchFamily="50" charset="-128"/>
                <a:ea typeface="BIZ UDPゴシック" panose="020B0400000000000000" pitchFamily="50" charset="-128"/>
              </a:rPr>
              <a:t>仙台市都市整備局：「交差点交通量調査」</a:t>
            </a:r>
            <a:r>
              <a:rPr lang="ja-JP" altLang="en-US" sz="700" dirty="0">
                <a:solidFill>
                  <a:schemeClr val="tx1">
                    <a:lumMod val="85000"/>
                    <a:lumOff val="15000"/>
                  </a:schemeClr>
                </a:solidFill>
                <a:latin typeface="BIZ UDPゴシック" panose="020B0400000000000000" pitchFamily="50" charset="-128"/>
                <a:ea typeface="BIZ UDPゴシック" panose="020B0400000000000000" pitchFamily="50" charset="-128"/>
              </a:rPr>
              <a:t>より</a:t>
            </a:r>
            <a:endParaRPr lang="en-US" altLang="ja-JP" sz="7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lang="en-US" altLang="ja-JP" sz="700" dirty="0">
                <a:solidFill>
                  <a:schemeClr val="tx1">
                    <a:lumMod val="85000"/>
                    <a:lumOff val="15000"/>
                  </a:schemeClr>
                </a:solidFill>
                <a:latin typeface="BIZ UDPゴシック" panose="020B0400000000000000" pitchFamily="50" charset="-128"/>
                <a:ea typeface="BIZ UDPゴシック" panose="020B0400000000000000" pitchFamily="50" charset="-128"/>
              </a:rPr>
              <a:t>※2024</a:t>
            </a:r>
            <a:r>
              <a:rPr lang="ja-JP" altLang="en-US" sz="700" dirty="0">
                <a:solidFill>
                  <a:schemeClr val="tx1">
                    <a:lumMod val="85000"/>
                    <a:lumOff val="15000"/>
                  </a:schemeClr>
                </a:solidFill>
                <a:latin typeface="BIZ UDPゴシック" panose="020B0400000000000000" pitchFamily="50" charset="-128"/>
                <a:ea typeface="BIZ UDPゴシック" panose="020B0400000000000000" pitchFamily="50" charset="-128"/>
              </a:rPr>
              <a:t>年は「道路空間社会実験」による交通量調査結果より</a:t>
            </a:r>
            <a:endParaRPr lang="en-US" altLang="ja-JP" sz="7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pic>
        <p:nvPicPr>
          <p:cNvPr id="26" name="図 25">
            <a:extLst>
              <a:ext uri="{FF2B5EF4-FFF2-40B4-BE49-F238E27FC236}">
                <a16:creationId xmlns:a16="http://schemas.microsoft.com/office/drawing/2014/main" id="{886DBEC3-B9FD-7229-B5E9-0BBCA9278C70}"/>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a:xfrm>
            <a:off x="7453952" y="5124744"/>
            <a:ext cx="1896214" cy="1410239"/>
          </a:xfrm>
          <a:prstGeom prst="rect">
            <a:avLst/>
          </a:prstGeom>
        </p:spPr>
      </p:pic>
      <p:sp>
        <p:nvSpPr>
          <p:cNvPr id="28" name="テキスト ボックス 27">
            <a:extLst>
              <a:ext uri="{FF2B5EF4-FFF2-40B4-BE49-F238E27FC236}">
                <a16:creationId xmlns:a16="http://schemas.microsoft.com/office/drawing/2014/main" id="{49BDCC39-D0D8-24D0-423F-E07AB1E39F76}"/>
              </a:ext>
            </a:extLst>
          </p:cNvPr>
          <p:cNvSpPr txBox="1"/>
          <p:nvPr/>
        </p:nvSpPr>
        <p:spPr>
          <a:xfrm>
            <a:off x="7335339" y="6507658"/>
            <a:ext cx="2214064"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歩行者利便増進道路（ほこみち）の指定を想定した道路空間社会実験の様子（歩道空間での出店）</a:t>
            </a:r>
            <a:endParaRPr lang="en-US" altLang="ja-JP" sz="700" dirty="0">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AE4DAAED-4577-3CCD-23A8-FF74FF606915}"/>
              </a:ext>
            </a:extLst>
          </p:cNvPr>
          <p:cNvSpPr txBox="1"/>
          <p:nvPr/>
        </p:nvSpPr>
        <p:spPr>
          <a:xfrm>
            <a:off x="9468779" y="6495760"/>
            <a:ext cx="2336940" cy="307777"/>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歩行者利便増進道路（ほこみち）の指定を想定した道路空間社会実験の様子（道路空間での休憩場所の設置）</a:t>
            </a:r>
            <a:endParaRPr lang="en-US" altLang="ja-JP" sz="700"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1B8746F9-52F9-E50D-A851-7FACEC1A4BEE}"/>
              </a:ext>
            </a:extLst>
          </p:cNvPr>
          <p:cNvSpPr txBox="1"/>
          <p:nvPr/>
        </p:nvSpPr>
        <p:spPr>
          <a:xfrm>
            <a:off x="780387" y="1459247"/>
            <a:ext cx="11430226"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エリアのメインストリートである旧国道４号について、車中心から人中心の道路空間に向けた整備を行う。歩行者にやさしく安全・安心な道路空間とすることはもちろん、この道路を通る人が豊かさを感じ、多様な活動を通して賑わいが生まれる通りとする。</a:t>
            </a:r>
          </a:p>
        </p:txBody>
      </p:sp>
      <p:sp>
        <p:nvSpPr>
          <p:cNvPr id="12" name="テキスト ボックス 11">
            <a:extLst>
              <a:ext uri="{FF2B5EF4-FFF2-40B4-BE49-F238E27FC236}">
                <a16:creationId xmlns:a16="http://schemas.microsoft.com/office/drawing/2014/main" id="{A4E8EDC4-9B49-74A7-9C67-57D1F1FAF6AB}"/>
              </a:ext>
            </a:extLst>
          </p:cNvPr>
          <p:cNvSpPr txBox="1"/>
          <p:nvPr/>
        </p:nvSpPr>
        <p:spPr>
          <a:xfrm>
            <a:off x="742847" y="1093586"/>
            <a:ext cx="11208794" cy="370422"/>
          </a:xfrm>
          <a:prstGeom prst="rect">
            <a:avLst/>
          </a:prstGeom>
          <a:solidFill>
            <a:schemeClr val="accent2">
              <a:lumMod val="20000"/>
              <a:lumOff val="80000"/>
            </a:schemeClr>
          </a:solidFill>
          <a:ln>
            <a:noFill/>
          </a:ln>
        </p:spPr>
        <p:txBody>
          <a:bodyPr wrap="none" rtlCol="0" anchor="ctr" anchorCtr="0">
            <a:normAutofit/>
          </a:bodyPr>
          <a:lstStyle/>
          <a:p>
            <a:r>
              <a:rPr kumimoji="1" lang="ja-JP" altLang="en-US" sz="1600" b="1" dirty="0">
                <a:latin typeface="BIZ UDPゴシック" panose="020B0400000000000000" pitchFamily="50" charset="-128"/>
                <a:ea typeface="BIZ UDPゴシック" panose="020B0400000000000000" pitchFamily="50" charset="-128"/>
              </a:rPr>
              <a:t>　道路空間の再整備</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6D0DA8A-BF9B-5ACF-5FE9-C88F931DAD4F}"/>
              </a:ext>
            </a:extLst>
          </p:cNvPr>
          <p:cNvSpPr txBox="1"/>
          <p:nvPr/>
        </p:nvSpPr>
        <p:spPr>
          <a:xfrm>
            <a:off x="310751" y="1059137"/>
            <a:ext cx="458553" cy="400110"/>
          </a:xfrm>
          <a:prstGeom prst="rect">
            <a:avLst/>
          </a:prstGeom>
          <a:solidFill>
            <a:srgbClr val="FFC000"/>
          </a:solidFill>
          <a:ln>
            <a:noFill/>
          </a:ln>
        </p:spPr>
        <p:txBody>
          <a:bodyPr wrap="square" rtlCol="0" anchor="ctr" anchorCtr="0">
            <a:spAutoFit/>
          </a:body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６</a:t>
            </a:r>
            <a:endParaRPr kumimoji="1" lang="en-US" altLang="ja-JP" sz="2000" b="1" dirty="0">
              <a:solidFill>
                <a:schemeClr val="bg1"/>
              </a:solidFill>
              <a:latin typeface="BIZ UDPゴシック" panose="020B0400000000000000" pitchFamily="50" charset="-128"/>
              <a:ea typeface="BIZ UDPゴシック" panose="020B0400000000000000" pitchFamily="50" charset="-128"/>
            </a:endParaRPr>
          </a:p>
        </p:txBody>
      </p:sp>
      <p:sp>
        <p:nvSpPr>
          <p:cNvPr id="18" name="Rectangle 2">
            <a:extLst>
              <a:ext uri="{FF2B5EF4-FFF2-40B4-BE49-F238E27FC236}">
                <a16:creationId xmlns:a16="http://schemas.microsoft.com/office/drawing/2014/main" id="{FC564541-8B86-FFAC-F148-284C821CB603}"/>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実践</a:t>
            </a:r>
            <a:r>
              <a:rPr lang="ja-JP" altLang="en-US" b="1" dirty="0">
                <a:latin typeface="BIZ UDPゴシック" panose="020B0400000000000000" pitchFamily="50" charset="-128"/>
                <a:ea typeface="BIZ UDPゴシック" panose="020B0400000000000000" pitchFamily="50" charset="-128"/>
              </a:rPr>
              <a:t>メニュー</a:t>
            </a:r>
          </a:p>
        </p:txBody>
      </p:sp>
      <p:sp>
        <p:nvSpPr>
          <p:cNvPr id="20" name="正方形/長方形 19">
            <a:extLst>
              <a:ext uri="{FF2B5EF4-FFF2-40B4-BE49-F238E27FC236}">
                <a16:creationId xmlns:a16="http://schemas.microsoft.com/office/drawing/2014/main" id="{2B869288-73CE-8087-617D-66388AB5B211}"/>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9D6EC56-89F1-BDB9-4C78-A861C7CEDF53}"/>
              </a:ext>
            </a:extLst>
          </p:cNvPr>
          <p:cNvSpPr txBox="1"/>
          <p:nvPr/>
        </p:nvSpPr>
        <p:spPr>
          <a:xfrm>
            <a:off x="717900" y="2192127"/>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６－①</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C5254F20-8313-6DCA-C4DE-872280BCFA9E}"/>
              </a:ext>
            </a:extLst>
          </p:cNvPr>
          <p:cNvSpPr txBox="1"/>
          <p:nvPr/>
        </p:nvSpPr>
        <p:spPr>
          <a:xfrm>
            <a:off x="717900" y="3512907"/>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６－②</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F9BDAC37-4EBD-410E-3ADE-C21FF0DF2174}"/>
              </a:ext>
            </a:extLst>
          </p:cNvPr>
          <p:cNvSpPr txBox="1"/>
          <p:nvPr/>
        </p:nvSpPr>
        <p:spPr>
          <a:xfrm>
            <a:off x="748043" y="5183152"/>
            <a:ext cx="780488" cy="338554"/>
          </a:xfrm>
          <a:prstGeom prst="rect">
            <a:avLst/>
          </a:prstGeom>
          <a:noFill/>
          <a:ln w="25400">
            <a:solidFill>
              <a:schemeClr val="accent2">
                <a:lumMod val="40000"/>
                <a:lumOff val="60000"/>
              </a:schemeClr>
            </a:solidFill>
          </a:ln>
        </p:spPr>
        <p:txBody>
          <a:bodyPr wrap="square">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６－③</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74F5162D-F0C2-DB51-18BD-20237F0EAA8E}"/>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２２</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545790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04472-1046-88B5-A428-5C5E0F237118}"/>
            </a:ext>
          </a:extLst>
        </p:cNvPr>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E22C71B5-A9F3-083C-EDA8-D01A73FC76CE}"/>
              </a:ext>
            </a:extLst>
          </p:cNvPr>
          <p:cNvSpPr txBox="1"/>
          <p:nvPr/>
        </p:nvSpPr>
        <p:spPr>
          <a:xfrm>
            <a:off x="503313" y="962288"/>
            <a:ext cx="11688687" cy="584775"/>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実践メニューをより効果的に行うため、長町の歴史ある３つの商店街の区域を基に３つのゾーンを設定し、それぞれの特徴や社会実験結果を整理・分析する。また、既存公共空間利活用の核として南北に２つの拠点（長町駅西口広場・リップルロード）を設定する。</a:t>
            </a:r>
            <a:endParaRPr lang="en-US" altLang="ja-JP" sz="16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A754759F-A8A5-0DF7-ABC1-AB8C19E7C5EC}"/>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6" name="テキスト ボックス 25">
            <a:extLst>
              <a:ext uri="{FF2B5EF4-FFF2-40B4-BE49-F238E27FC236}">
                <a16:creationId xmlns:a16="http://schemas.microsoft.com/office/drawing/2014/main" id="{1D8A7A25-67FD-3B37-F172-96E29F190949}"/>
              </a:ext>
            </a:extLst>
          </p:cNvPr>
          <p:cNvSpPr txBox="1"/>
          <p:nvPr/>
        </p:nvSpPr>
        <p:spPr>
          <a:xfrm>
            <a:off x="4382151" y="1981738"/>
            <a:ext cx="7463069" cy="307777"/>
          </a:xfrm>
          <a:prstGeom prst="rect">
            <a:avLst/>
          </a:prstGeom>
          <a:noFill/>
          <a:ln>
            <a:noFill/>
          </a:ln>
        </p:spPr>
        <p:txBody>
          <a:bodyPr wrap="square">
            <a:spAutoFit/>
          </a:bodyPr>
          <a:lstStyle/>
          <a:p>
            <a:r>
              <a:rPr kumimoji="1" lang="ja-JP" altLang="en-US" sz="1400" b="1" dirty="0">
                <a:latin typeface="BIZ UDPゴシック" panose="020B0400000000000000" pitchFamily="50" charset="-128"/>
                <a:ea typeface="BIZ UDPゴシック" panose="020B0400000000000000" pitchFamily="50" charset="-128"/>
              </a:rPr>
              <a:t>一丁目ゾーン</a:t>
            </a:r>
          </a:p>
        </p:txBody>
      </p:sp>
      <p:sp>
        <p:nvSpPr>
          <p:cNvPr id="27" name="テキスト ボックス 26">
            <a:extLst>
              <a:ext uri="{FF2B5EF4-FFF2-40B4-BE49-F238E27FC236}">
                <a16:creationId xmlns:a16="http://schemas.microsoft.com/office/drawing/2014/main" id="{0CC7E16E-4059-9368-E172-CACB48D17003}"/>
              </a:ext>
            </a:extLst>
          </p:cNvPr>
          <p:cNvSpPr txBox="1"/>
          <p:nvPr/>
        </p:nvSpPr>
        <p:spPr>
          <a:xfrm>
            <a:off x="4499267" y="2248053"/>
            <a:ext cx="7345953" cy="1354217"/>
          </a:xfrm>
          <a:prstGeom prst="rect">
            <a:avLst/>
          </a:prstGeom>
          <a:noFill/>
        </p:spPr>
        <p:txBody>
          <a:bodyPr wrap="square">
            <a:spAutoFit/>
          </a:bodyPr>
          <a:lstStyle/>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昔ながらの細長い短冊状の土地の区画で、地下鉄長町一丁目駅の周辺には飲食店やスーパー等があるが、空き店舗も散見される。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周辺には広瀬川や仙台市立病院があるほか、歴史ある十八夜観世音堂や横丁等がある。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沿道に地下鉄長町一丁目駅があり、交通利便性に優れるほか、西側に高校があることから、平日の朝と夕方の時間帯は自転車が多く走っている。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道路空間社会実験では、ファミリー世帯を中心にリップルロードや飲食店で賑わいがみられた。</a:t>
            </a:r>
            <a:endParaRPr lang="en-US" altLang="ja-JP" sz="1200" dirty="0">
              <a:latin typeface="BIZ UDPゴシック" panose="020B0400000000000000" pitchFamily="50" charset="-128"/>
              <a:ea typeface="BIZ UDPゴシック" panose="020B0400000000000000" pitchFamily="50" charset="-128"/>
            </a:endParaRPr>
          </a:p>
        </p:txBody>
      </p:sp>
      <p:sp>
        <p:nvSpPr>
          <p:cNvPr id="32" name="テキスト ボックス 31">
            <a:extLst>
              <a:ext uri="{FF2B5EF4-FFF2-40B4-BE49-F238E27FC236}">
                <a16:creationId xmlns:a16="http://schemas.microsoft.com/office/drawing/2014/main" id="{5D3AD315-B4B0-DE99-221F-55D6C00FE8BC}"/>
              </a:ext>
            </a:extLst>
          </p:cNvPr>
          <p:cNvSpPr txBox="1"/>
          <p:nvPr/>
        </p:nvSpPr>
        <p:spPr>
          <a:xfrm>
            <a:off x="4382151" y="3606146"/>
            <a:ext cx="7463069" cy="307777"/>
          </a:xfrm>
          <a:prstGeom prst="rect">
            <a:avLst/>
          </a:prstGeom>
          <a:noFill/>
          <a:ln>
            <a:noFill/>
          </a:ln>
        </p:spPr>
        <p:txBody>
          <a:bodyPr wrap="square">
            <a:spAutoFit/>
          </a:bodyPr>
          <a:lstStyle/>
          <a:p>
            <a:r>
              <a:rPr kumimoji="1" lang="ja-JP" altLang="en-US" sz="1400" b="1" dirty="0">
                <a:latin typeface="BIZ UDPゴシック" panose="020B0400000000000000" pitchFamily="50" charset="-128"/>
                <a:ea typeface="BIZ UDPゴシック" panose="020B0400000000000000" pitchFamily="50" charset="-128"/>
              </a:rPr>
              <a:t>三丁目ゾーン</a:t>
            </a:r>
          </a:p>
        </p:txBody>
      </p:sp>
      <p:sp>
        <p:nvSpPr>
          <p:cNvPr id="33" name="テキスト ボックス 32">
            <a:extLst>
              <a:ext uri="{FF2B5EF4-FFF2-40B4-BE49-F238E27FC236}">
                <a16:creationId xmlns:a16="http://schemas.microsoft.com/office/drawing/2014/main" id="{D43D6A01-ED35-75CE-F7E7-162EAE9126C3}"/>
              </a:ext>
            </a:extLst>
          </p:cNvPr>
          <p:cNvSpPr txBox="1"/>
          <p:nvPr/>
        </p:nvSpPr>
        <p:spPr>
          <a:xfrm>
            <a:off x="4499267" y="3872461"/>
            <a:ext cx="7345953" cy="1169551"/>
          </a:xfrm>
          <a:prstGeom prst="rect">
            <a:avLst/>
          </a:prstGeom>
          <a:noFill/>
        </p:spPr>
        <p:txBody>
          <a:bodyPr wrap="square">
            <a:spAutoFit/>
          </a:bodyPr>
          <a:lstStyle/>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昔ながらの細長い短冊状の土地の区画で、集合住宅や銀行をはじめとした事業所が多くあるが、駐車場等も散見される。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周辺には集客施設であるゼビオアリーナや杜の広場があるほか、歴史ある蛸薬師如来や横丁等がある。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西側の笹谷街道には学校や病院、個店が複数あり、朝と夕方の時間帯を中心に多くの人が通る。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道路空間社会実験では、多くの人が歩き、飲食店を中心に部分的な賑わいがみられた。</a:t>
            </a:r>
            <a:endParaRPr lang="en-US" altLang="ja-JP" sz="1200" dirty="0">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60F0B754-9CA8-D696-D1C9-0DD104DCD015}"/>
              </a:ext>
            </a:extLst>
          </p:cNvPr>
          <p:cNvSpPr txBox="1"/>
          <p:nvPr/>
        </p:nvSpPr>
        <p:spPr>
          <a:xfrm>
            <a:off x="4382151" y="5037913"/>
            <a:ext cx="7407357" cy="307777"/>
          </a:xfrm>
          <a:prstGeom prst="rect">
            <a:avLst/>
          </a:prstGeom>
          <a:noFill/>
          <a:ln>
            <a:noFill/>
          </a:ln>
        </p:spPr>
        <p:txBody>
          <a:bodyPr wrap="square">
            <a:spAutoFit/>
          </a:bodyPr>
          <a:lstStyle/>
          <a:p>
            <a:r>
              <a:rPr kumimoji="1" lang="ja-JP" altLang="en-US" sz="1400" b="1" dirty="0">
                <a:latin typeface="BIZ UDPゴシック" panose="020B0400000000000000" pitchFamily="50" charset="-128"/>
                <a:ea typeface="BIZ UDPゴシック" panose="020B0400000000000000" pitchFamily="50" charset="-128"/>
              </a:rPr>
              <a:t>駅前ゾーン</a:t>
            </a:r>
          </a:p>
        </p:txBody>
      </p:sp>
      <p:sp>
        <p:nvSpPr>
          <p:cNvPr id="35" name="テキスト ボックス 34">
            <a:extLst>
              <a:ext uri="{FF2B5EF4-FFF2-40B4-BE49-F238E27FC236}">
                <a16:creationId xmlns:a16="http://schemas.microsoft.com/office/drawing/2014/main" id="{F2087C27-9BF0-E0B3-2DB1-3784F47352FE}"/>
              </a:ext>
            </a:extLst>
          </p:cNvPr>
          <p:cNvSpPr txBox="1"/>
          <p:nvPr/>
        </p:nvSpPr>
        <p:spPr>
          <a:xfrm>
            <a:off x="4499267" y="5304228"/>
            <a:ext cx="7345953" cy="1538883"/>
          </a:xfrm>
          <a:prstGeom prst="rect">
            <a:avLst/>
          </a:prstGeom>
          <a:noFill/>
        </p:spPr>
        <p:txBody>
          <a:bodyPr wrap="square">
            <a:spAutoFit/>
          </a:bodyPr>
          <a:lstStyle/>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長町駅前は概ね大きな区画で、飲食店や集合住宅が多く、未利用地はない。</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沿道には文化センター、図書館等の文化機能が充実しているほか、オープンな公共空間として長町駅西口広場がある。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沿道に</a:t>
            </a:r>
            <a:r>
              <a:rPr lang="en-US" altLang="ja-JP" sz="1200" dirty="0">
                <a:latin typeface="BIZ UDPゴシック" panose="020B0400000000000000" pitchFamily="50" charset="-128"/>
                <a:ea typeface="BIZ UDPゴシック" panose="020B0400000000000000" pitchFamily="50" charset="-128"/>
              </a:rPr>
              <a:t>JR</a:t>
            </a:r>
            <a:r>
              <a:rPr lang="ja-JP" altLang="en-US" sz="1200" dirty="0">
                <a:latin typeface="BIZ UDPゴシック" panose="020B0400000000000000" pitchFamily="50" charset="-128"/>
                <a:ea typeface="BIZ UDPゴシック" panose="020B0400000000000000" pitchFamily="50" charset="-128"/>
              </a:rPr>
              <a:t>長町駅、地下鉄長町駅、多方面へのバスの発着所、タクシープールがあり、交通利便性に優れているほか、スクールバスも散見される。</a:t>
            </a:r>
            <a:endParaRPr lang="en-US" altLang="ja-JP" sz="1200" dirty="0">
              <a:latin typeface="BIZ UDPゴシック" panose="020B0400000000000000" pitchFamily="50" charset="-128"/>
              <a:ea typeface="BIZ UDPゴシック" panose="020B0400000000000000" pitchFamily="50" charset="-128"/>
            </a:endParaRPr>
          </a:p>
          <a:p>
            <a:pPr marL="342900" indent="-342900">
              <a:spcBef>
                <a:spcPts val="400"/>
              </a:spcBef>
              <a:buFont typeface="Arial" panose="020B0604020202020204" pitchFamily="34" charset="0"/>
              <a:buChar char="•"/>
            </a:pPr>
            <a:r>
              <a:rPr lang="ja-JP" altLang="en-US" sz="1200" dirty="0">
                <a:latin typeface="BIZ UDPゴシック" panose="020B0400000000000000" pitchFamily="50" charset="-128"/>
                <a:ea typeface="BIZ UDPゴシック" panose="020B0400000000000000" pitchFamily="50" charset="-128"/>
              </a:rPr>
              <a:t>賑わい創出社会実験では、長町駅西口広場を中心に毎週様々な企画が実施され、幅広い年代の方が訪れ、賑わいが生まれるとともに、温かみのある雰囲気が創出された。</a:t>
            </a:r>
            <a:endParaRPr lang="en-US" altLang="ja-JP" sz="1200" dirty="0">
              <a:latin typeface="BIZ UDPゴシック" panose="020B0400000000000000" pitchFamily="50" charset="-128"/>
              <a:ea typeface="BIZ UDPゴシック" panose="020B0400000000000000" pitchFamily="50" charset="-128"/>
            </a:endParaRPr>
          </a:p>
        </p:txBody>
      </p:sp>
      <p:sp>
        <p:nvSpPr>
          <p:cNvPr id="22" name="Rectangle 2">
            <a:extLst>
              <a:ext uri="{FF2B5EF4-FFF2-40B4-BE49-F238E27FC236}">
                <a16:creationId xmlns:a16="http://schemas.microsoft.com/office/drawing/2014/main" id="{78F52C28-C85F-B008-C373-509EF6DC7276}"/>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ゾーンの特徴と社会実験結果</a:t>
            </a:r>
          </a:p>
        </p:txBody>
      </p:sp>
      <p:sp>
        <p:nvSpPr>
          <p:cNvPr id="28" name="正方形/長方形 27">
            <a:extLst>
              <a:ext uri="{FF2B5EF4-FFF2-40B4-BE49-F238E27FC236}">
                <a16:creationId xmlns:a16="http://schemas.microsoft.com/office/drawing/2014/main" id="{8ED34BEA-D6FB-0D17-AEBC-320219D5501D}"/>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08DE9C9C-87D4-AE5A-63D3-4A71439608E0}"/>
              </a:ext>
            </a:extLst>
          </p:cNvPr>
          <p:cNvSpPr txBox="1"/>
          <p:nvPr/>
        </p:nvSpPr>
        <p:spPr>
          <a:xfrm>
            <a:off x="4325929" y="1590681"/>
            <a:ext cx="4466286" cy="398892"/>
          </a:xfrm>
          <a:prstGeom prst="rect">
            <a:avLst/>
          </a:prstGeom>
          <a:noFill/>
        </p:spPr>
        <p:txBody>
          <a:bodyPr wrap="square" rtlCol="0">
            <a:spAutoFit/>
          </a:bodyPr>
          <a:lstStyle/>
          <a:p>
            <a:pPr>
              <a:lnSpc>
                <a:spcPct val="150000"/>
              </a:lnSpc>
            </a:pPr>
            <a:r>
              <a:rPr lang="ja-JP" altLang="en-US" sz="1600" b="1" dirty="0">
                <a:latin typeface="BIZ UDゴシック" panose="020B0400000000000000" pitchFamily="49" charset="-128"/>
                <a:ea typeface="BIZ UDゴシック" panose="020B0400000000000000" pitchFamily="49" charset="-128"/>
              </a:rPr>
              <a:t>特徴・社会実験結果</a:t>
            </a:r>
            <a:endParaRPr lang="en-US" altLang="ja-JP" sz="1600" b="1" dirty="0">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A67E99E9-DA02-58C8-0EBA-49E29710DB18}"/>
              </a:ext>
            </a:extLst>
          </p:cNvPr>
          <p:cNvSpPr txBox="1"/>
          <p:nvPr/>
        </p:nvSpPr>
        <p:spPr>
          <a:xfrm>
            <a:off x="-2584180" y="1212793"/>
            <a:ext cx="307777" cy="623186"/>
          </a:xfrm>
          <a:prstGeom prst="rect">
            <a:avLst/>
          </a:prstGeom>
          <a:noFill/>
        </p:spPr>
        <p:txBody>
          <a:bodyPr vert="eaVert" wrap="square" rtlCol="0">
            <a:spAutoFit/>
          </a:bodyPr>
          <a:lstStyle/>
          <a:p>
            <a:r>
              <a:rPr kumimoji="1" lang="ja-JP" altLang="en-US" sz="800" dirty="0"/>
              <a:t>旧国道４号</a:t>
            </a:r>
          </a:p>
        </p:txBody>
      </p:sp>
      <p:sp>
        <p:nvSpPr>
          <p:cNvPr id="51" name="フリーフォーム 36">
            <a:extLst>
              <a:ext uri="{FF2B5EF4-FFF2-40B4-BE49-F238E27FC236}">
                <a16:creationId xmlns:a16="http://schemas.microsoft.com/office/drawing/2014/main" id="{0318BAC4-BA19-BCD3-2544-42E3BA73AA1C}"/>
              </a:ext>
            </a:extLst>
          </p:cNvPr>
          <p:cNvSpPr>
            <a:spLocks noChangeAspect="1"/>
          </p:cNvSpPr>
          <p:nvPr/>
        </p:nvSpPr>
        <p:spPr>
          <a:xfrm rot="256943">
            <a:off x="-2214475" y="1552566"/>
            <a:ext cx="186734" cy="1052985"/>
          </a:xfrm>
          <a:custGeom>
            <a:avLst/>
            <a:gdLst>
              <a:gd name="connsiteX0" fmla="*/ 1255594 w 1255594"/>
              <a:gd name="connsiteY0" fmla="*/ 0 h 5527343"/>
              <a:gd name="connsiteX1" fmla="*/ 1064525 w 1255594"/>
              <a:gd name="connsiteY1" fmla="*/ 354842 h 5527343"/>
              <a:gd name="connsiteX2" fmla="*/ 450376 w 1255594"/>
              <a:gd name="connsiteY2" fmla="*/ 1828800 h 5527343"/>
              <a:gd name="connsiteX3" fmla="*/ 464024 w 1255594"/>
              <a:gd name="connsiteY3" fmla="*/ 2838734 h 5527343"/>
              <a:gd name="connsiteX4" fmla="*/ 54591 w 1255594"/>
              <a:gd name="connsiteY4" fmla="*/ 4107976 h 5527343"/>
              <a:gd name="connsiteX5" fmla="*/ 0 w 1255594"/>
              <a:gd name="connsiteY5" fmla="*/ 4312693 h 5527343"/>
              <a:gd name="connsiteX6" fmla="*/ 13648 w 1255594"/>
              <a:gd name="connsiteY6" fmla="*/ 5527343 h 552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5594" h="5527343">
                <a:moveTo>
                  <a:pt x="1255594" y="0"/>
                </a:moveTo>
                <a:lnTo>
                  <a:pt x="1064525" y="354842"/>
                </a:lnTo>
                <a:lnTo>
                  <a:pt x="450376" y="1828800"/>
                </a:lnTo>
                <a:lnTo>
                  <a:pt x="464024" y="2838734"/>
                </a:lnTo>
                <a:lnTo>
                  <a:pt x="54591" y="4107976"/>
                </a:lnTo>
                <a:lnTo>
                  <a:pt x="0" y="4312693"/>
                </a:lnTo>
                <a:lnTo>
                  <a:pt x="13648" y="5527343"/>
                </a:lnTo>
              </a:path>
            </a:pathLst>
          </a:custGeom>
          <a:noFill/>
          <a:ln w="19050">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8" name="グループ化 87">
            <a:extLst>
              <a:ext uri="{FF2B5EF4-FFF2-40B4-BE49-F238E27FC236}">
                <a16:creationId xmlns:a16="http://schemas.microsoft.com/office/drawing/2014/main" id="{7A508C42-199C-91AE-59E6-DF19874C2C70}"/>
              </a:ext>
            </a:extLst>
          </p:cNvPr>
          <p:cNvGrpSpPr/>
          <p:nvPr/>
        </p:nvGrpSpPr>
        <p:grpSpPr>
          <a:xfrm>
            <a:off x="185097" y="1502962"/>
            <a:ext cx="4421069" cy="5218571"/>
            <a:chOff x="185097" y="1502962"/>
            <a:chExt cx="4421069" cy="5218571"/>
          </a:xfrm>
        </p:grpSpPr>
        <p:pic>
          <p:nvPicPr>
            <p:cNvPr id="5" name="図 4">
              <a:extLst>
                <a:ext uri="{FF2B5EF4-FFF2-40B4-BE49-F238E27FC236}">
                  <a16:creationId xmlns:a16="http://schemas.microsoft.com/office/drawing/2014/main" id="{E58289E5-4D57-A2B4-07D1-475781958612}"/>
                </a:ext>
              </a:extLst>
            </p:cNvPr>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33635" t="27514" r="34333" b="40964"/>
            <a:stretch/>
          </p:blipFill>
          <p:spPr bwMode="auto">
            <a:xfrm>
              <a:off x="353894" y="1840959"/>
              <a:ext cx="3960019" cy="4876698"/>
            </a:xfrm>
            <a:prstGeom prst="rect">
              <a:avLst/>
            </a:prstGeom>
            <a:ln>
              <a:noFill/>
            </a:ln>
            <a:extLst>
              <a:ext uri="{53640926-AAD7-44D8-BBD7-CCE9431645EC}">
                <a14:shadowObscured xmlns:a14="http://schemas.microsoft.com/office/drawing/2010/main"/>
              </a:ext>
            </a:extLst>
          </p:spPr>
        </p:pic>
        <p:pic>
          <p:nvPicPr>
            <p:cNvPr id="6" name="図 5">
              <a:extLst>
                <a:ext uri="{FF2B5EF4-FFF2-40B4-BE49-F238E27FC236}">
                  <a16:creationId xmlns:a16="http://schemas.microsoft.com/office/drawing/2014/main" id="{B2C1E03B-9286-879B-01CF-4CEF38B9CF3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991473" y="2549552"/>
              <a:ext cx="285916" cy="272921"/>
            </a:xfrm>
            <a:prstGeom prst="rect">
              <a:avLst/>
            </a:prstGeom>
          </p:spPr>
        </p:pic>
        <p:sp>
          <p:nvSpPr>
            <p:cNvPr id="8" name="楕円 7">
              <a:extLst>
                <a:ext uri="{FF2B5EF4-FFF2-40B4-BE49-F238E27FC236}">
                  <a16:creationId xmlns:a16="http://schemas.microsoft.com/office/drawing/2014/main" id="{C473B410-A754-DF52-60C4-C8C309C04D63}"/>
                </a:ext>
              </a:extLst>
            </p:cNvPr>
            <p:cNvSpPr/>
            <p:nvPr/>
          </p:nvSpPr>
          <p:spPr>
            <a:xfrm rot="1512817">
              <a:off x="2351989" y="3109477"/>
              <a:ext cx="910787" cy="1467068"/>
            </a:xfrm>
            <a:prstGeom prst="ellipse">
              <a:avLst/>
            </a:prstGeom>
            <a:solidFill>
              <a:srgbClr val="FFC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87E564E2-CA56-104A-D5BF-421C9D7BD4DB}"/>
                </a:ext>
              </a:extLst>
            </p:cNvPr>
            <p:cNvSpPr/>
            <p:nvPr/>
          </p:nvSpPr>
          <p:spPr>
            <a:xfrm rot="1308935">
              <a:off x="1876388" y="4068949"/>
              <a:ext cx="1014380" cy="1603271"/>
            </a:xfrm>
            <a:prstGeom prst="ellipse">
              <a:avLst/>
            </a:prstGeom>
            <a:solidFill>
              <a:srgbClr val="00B0F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 name="直線コネクタ 16">
              <a:extLst>
                <a:ext uri="{FF2B5EF4-FFF2-40B4-BE49-F238E27FC236}">
                  <a16:creationId xmlns:a16="http://schemas.microsoft.com/office/drawing/2014/main" id="{9387C083-F931-5DBA-3DAE-C8A468BBEDB7}"/>
                </a:ext>
              </a:extLst>
            </p:cNvPr>
            <p:cNvCxnSpPr>
              <a:cxnSpLocks/>
            </p:cNvCxnSpPr>
            <p:nvPr/>
          </p:nvCxnSpPr>
          <p:spPr>
            <a:xfrm flipH="1" flipV="1">
              <a:off x="2960073" y="3911928"/>
              <a:ext cx="340743" cy="17882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12" name="楕円 11">
              <a:extLst>
                <a:ext uri="{FF2B5EF4-FFF2-40B4-BE49-F238E27FC236}">
                  <a16:creationId xmlns:a16="http://schemas.microsoft.com/office/drawing/2014/main" id="{DA08025B-57B7-8229-88C8-ACB06679CE07}"/>
                </a:ext>
              </a:extLst>
            </p:cNvPr>
            <p:cNvSpPr/>
            <p:nvPr/>
          </p:nvSpPr>
          <p:spPr>
            <a:xfrm rot="360534">
              <a:off x="1673419" y="5233889"/>
              <a:ext cx="1022040" cy="1254276"/>
            </a:xfrm>
            <a:prstGeom prst="ellipse">
              <a:avLst/>
            </a:prstGeom>
            <a:solidFill>
              <a:srgbClr val="FF0000">
                <a:alpha val="30000"/>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70C2C3D0-1811-51FB-0B9C-AE8D69458E8C}"/>
                </a:ext>
              </a:extLst>
            </p:cNvPr>
            <p:cNvSpPr/>
            <p:nvPr/>
          </p:nvSpPr>
          <p:spPr>
            <a:xfrm>
              <a:off x="452528" y="3117759"/>
              <a:ext cx="1353794"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十八夜観世音堂</a:t>
              </a:r>
            </a:p>
          </p:txBody>
        </p:sp>
        <p:sp>
          <p:nvSpPr>
            <p:cNvPr id="40" name="正方形/長方形 39">
              <a:extLst>
                <a:ext uri="{FF2B5EF4-FFF2-40B4-BE49-F238E27FC236}">
                  <a16:creationId xmlns:a16="http://schemas.microsoft.com/office/drawing/2014/main" id="{8ABA56BD-1603-41A0-8D2E-C2DA2A615F59}"/>
                </a:ext>
              </a:extLst>
            </p:cNvPr>
            <p:cNvSpPr/>
            <p:nvPr/>
          </p:nvSpPr>
          <p:spPr>
            <a:xfrm>
              <a:off x="1676609" y="3418742"/>
              <a:ext cx="979291"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横丁</a:t>
              </a:r>
            </a:p>
          </p:txBody>
        </p:sp>
        <p:sp>
          <p:nvSpPr>
            <p:cNvPr id="45" name="正方形/長方形 44">
              <a:extLst>
                <a:ext uri="{FF2B5EF4-FFF2-40B4-BE49-F238E27FC236}">
                  <a16:creationId xmlns:a16="http://schemas.microsoft.com/office/drawing/2014/main" id="{B33639AE-429E-93E4-59CF-C0FD64DE5841}"/>
                </a:ext>
              </a:extLst>
            </p:cNvPr>
            <p:cNvSpPr/>
            <p:nvPr/>
          </p:nvSpPr>
          <p:spPr>
            <a:xfrm>
              <a:off x="965420" y="3632228"/>
              <a:ext cx="1208505" cy="461665"/>
            </a:xfrm>
            <a:prstGeom prst="rect">
              <a:avLst/>
            </a:prstGeom>
            <a:noFill/>
          </p:spPr>
          <p:txBody>
            <a:bodyPr wrap="square" lIns="91440" tIns="45720" rIns="91440" bIns="45720">
              <a:spAutoFit/>
            </a:bodyPr>
            <a:lstStyle/>
            <a:p>
              <a:r>
                <a:rPr lang="ja-JP" altLang="en-US" sz="1200" cap="none" spc="0" dirty="0">
                  <a:ln w="3175">
                    <a:noFill/>
                    <a:prstDash val="solid"/>
                  </a:ln>
                </a:rPr>
                <a:t>地下鉄</a:t>
              </a:r>
              <a:endParaRPr lang="en-US" altLang="ja-JP" sz="1200" cap="none" spc="0" dirty="0">
                <a:ln w="3175">
                  <a:noFill/>
                  <a:prstDash val="solid"/>
                </a:ln>
              </a:endParaRPr>
            </a:p>
            <a:p>
              <a:r>
                <a:rPr lang="ja-JP" altLang="en-US" sz="1200" dirty="0">
                  <a:ln w="3175">
                    <a:noFill/>
                    <a:prstDash val="solid"/>
                  </a:ln>
                </a:rPr>
                <a:t>長町一丁目駅</a:t>
              </a:r>
              <a:endParaRPr lang="ja-JP" altLang="en-US" sz="1200" cap="none" spc="0" dirty="0">
                <a:ln w="3175">
                  <a:noFill/>
                  <a:prstDash val="solid"/>
                </a:ln>
              </a:endParaRPr>
            </a:p>
          </p:txBody>
        </p:sp>
        <p:cxnSp>
          <p:nvCxnSpPr>
            <p:cNvPr id="46" name="直線コネクタ 45">
              <a:extLst>
                <a:ext uri="{FF2B5EF4-FFF2-40B4-BE49-F238E27FC236}">
                  <a16:creationId xmlns:a16="http://schemas.microsoft.com/office/drawing/2014/main" id="{2C7D1FEF-B49A-E34A-C457-29360F7A1F5D}"/>
                </a:ext>
              </a:extLst>
            </p:cNvPr>
            <p:cNvCxnSpPr>
              <a:cxnSpLocks/>
            </p:cNvCxnSpPr>
            <p:nvPr/>
          </p:nvCxnSpPr>
          <p:spPr>
            <a:xfrm flipH="1">
              <a:off x="2841260" y="4867304"/>
              <a:ext cx="353978" cy="124571"/>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9E997736-9173-8F52-E617-9F61CC9CAE0D}"/>
                </a:ext>
              </a:extLst>
            </p:cNvPr>
            <p:cNvCxnSpPr>
              <a:cxnSpLocks/>
            </p:cNvCxnSpPr>
            <p:nvPr/>
          </p:nvCxnSpPr>
          <p:spPr>
            <a:xfrm flipH="1">
              <a:off x="3047816" y="5033955"/>
              <a:ext cx="339750" cy="18636"/>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5DA2487A-EDC6-B70E-1147-20C1BDD4FA95}"/>
                </a:ext>
              </a:extLst>
            </p:cNvPr>
            <p:cNvCxnSpPr>
              <a:cxnSpLocks/>
            </p:cNvCxnSpPr>
            <p:nvPr/>
          </p:nvCxnSpPr>
          <p:spPr>
            <a:xfrm flipH="1" flipV="1">
              <a:off x="3287052" y="3544602"/>
              <a:ext cx="192740" cy="1263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2" name="正方形/長方形 51">
              <a:extLst>
                <a:ext uri="{FF2B5EF4-FFF2-40B4-BE49-F238E27FC236}">
                  <a16:creationId xmlns:a16="http://schemas.microsoft.com/office/drawing/2014/main" id="{A761B046-5EE4-0BB8-E5DB-60DE9278CC94}"/>
                </a:ext>
              </a:extLst>
            </p:cNvPr>
            <p:cNvSpPr/>
            <p:nvPr/>
          </p:nvSpPr>
          <p:spPr>
            <a:xfrm>
              <a:off x="3375096" y="3442412"/>
              <a:ext cx="791544"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広瀬川</a:t>
              </a:r>
            </a:p>
          </p:txBody>
        </p:sp>
        <p:cxnSp>
          <p:nvCxnSpPr>
            <p:cNvPr id="54" name="直線コネクタ 53">
              <a:extLst>
                <a:ext uri="{FF2B5EF4-FFF2-40B4-BE49-F238E27FC236}">
                  <a16:creationId xmlns:a16="http://schemas.microsoft.com/office/drawing/2014/main" id="{326A6C61-665E-7A3D-53CE-EC187045025F}"/>
                </a:ext>
              </a:extLst>
            </p:cNvPr>
            <p:cNvCxnSpPr>
              <a:cxnSpLocks/>
            </p:cNvCxnSpPr>
            <p:nvPr/>
          </p:nvCxnSpPr>
          <p:spPr>
            <a:xfrm flipH="1" flipV="1">
              <a:off x="3137962" y="4371543"/>
              <a:ext cx="265734" cy="69828"/>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F312479E-605C-7D4A-37C8-106321F88D7F}"/>
                </a:ext>
              </a:extLst>
            </p:cNvPr>
            <p:cNvSpPr/>
            <p:nvPr/>
          </p:nvSpPr>
          <p:spPr>
            <a:xfrm>
              <a:off x="3300816" y="4330492"/>
              <a:ext cx="1161564"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仙台市立病院</a:t>
              </a:r>
            </a:p>
          </p:txBody>
        </p:sp>
        <p:sp>
          <p:nvSpPr>
            <p:cNvPr id="63" name="正方形/長方形 62">
              <a:extLst>
                <a:ext uri="{FF2B5EF4-FFF2-40B4-BE49-F238E27FC236}">
                  <a16:creationId xmlns:a16="http://schemas.microsoft.com/office/drawing/2014/main" id="{4E93306D-5D9B-52F5-D131-674A3D6C70F9}"/>
                </a:ext>
              </a:extLst>
            </p:cNvPr>
            <p:cNvSpPr/>
            <p:nvPr/>
          </p:nvSpPr>
          <p:spPr>
            <a:xfrm>
              <a:off x="2945957" y="4743736"/>
              <a:ext cx="1544547"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ゼビオアリーナ</a:t>
              </a:r>
            </a:p>
          </p:txBody>
        </p:sp>
        <p:sp>
          <p:nvSpPr>
            <p:cNvPr id="66" name="正方形/長方形 65">
              <a:extLst>
                <a:ext uri="{FF2B5EF4-FFF2-40B4-BE49-F238E27FC236}">
                  <a16:creationId xmlns:a16="http://schemas.microsoft.com/office/drawing/2014/main" id="{A041111F-4A47-AF63-FA5B-446FED8C97F7}"/>
                </a:ext>
              </a:extLst>
            </p:cNvPr>
            <p:cNvSpPr/>
            <p:nvPr/>
          </p:nvSpPr>
          <p:spPr>
            <a:xfrm>
              <a:off x="3297646" y="4902314"/>
              <a:ext cx="833103"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杜の広場</a:t>
              </a:r>
            </a:p>
          </p:txBody>
        </p:sp>
        <p:sp>
          <p:nvSpPr>
            <p:cNvPr id="69" name="正方形/長方形 68">
              <a:extLst>
                <a:ext uri="{FF2B5EF4-FFF2-40B4-BE49-F238E27FC236}">
                  <a16:creationId xmlns:a16="http://schemas.microsoft.com/office/drawing/2014/main" id="{13A7B3BB-9344-48FC-2B05-96131BE24F11}"/>
                </a:ext>
              </a:extLst>
            </p:cNvPr>
            <p:cNvSpPr/>
            <p:nvPr/>
          </p:nvSpPr>
          <p:spPr>
            <a:xfrm>
              <a:off x="996036" y="5142041"/>
              <a:ext cx="979291"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横丁</a:t>
              </a:r>
            </a:p>
          </p:txBody>
        </p:sp>
        <p:cxnSp>
          <p:nvCxnSpPr>
            <p:cNvPr id="70" name="直線コネクタ 69">
              <a:extLst>
                <a:ext uri="{FF2B5EF4-FFF2-40B4-BE49-F238E27FC236}">
                  <a16:creationId xmlns:a16="http://schemas.microsoft.com/office/drawing/2014/main" id="{52B8481B-34D7-A348-53E5-87882C2C29C3}"/>
                </a:ext>
              </a:extLst>
            </p:cNvPr>
            <p:cNvCxnSpPr>
              <a:cxnSpLocks/>
            </p:cNvCxnSpPr>
            <p:nvPr/>
          </p:nvCxnSpPr>
          <p:spPr>
            <a:xfrm>
              <a:off x="1663774" y="4507434"/>
              <a:ext cx="161741" cy="410721"/>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4" name="正方形/長方形 73">
              <a:extLst>
                <a:ext uri="{FF2B5EF4-FFF2-40B4-BE49-F238E27FC236}">
                  <a16:creationId xmlns:a16="http://schemas.microsoft.com/office/drawing/2014/main" id="{B1E95267-EF6E-4AD0-6BE3-BC6D31C0B4D3}"/>
                </a:ext>
              </a:extLst>
            </p:cNvPr>
            <p:cNvSpPr/>
            <p:nvPr/>
          </p:nvSpPr>
          <p:spPr>
            <a:xfrm>
              <a:off x="881429" y="4083734"/>
              <a:ext cx="1208504" cy="461665"/>
            </a:xfrm>
            <a:prstGeom prst="rect">
              <a:avLst/>
            </a:prstGeom>
            <a:noFill/>
          </p:spPr>
          <p:txBody>
            <a:bodyPr wrap="square" lIns="91440" tIns="45720" rIns="91440" bIns="45720">
              <a:spAutoFit/>
            </a:bodyPr>
            <a:lstStyle/>
            <a:p>
              <a:pPr algn="ctr"/>
              <a:r>
                <a:rPr lang="ja-JP" altLang="en-US" sz="1200" cap="none" spc="0" dirty="0">
                  <a:ln w="3175">
                    <a:noFill/>
                    <a:prstDash val="solid"/>
                  </a:ln>
                </a:rPr>
                <a:t>蛸薬師如来</a:t>
              </a:r>
              <a:endParaRPr lang="en-US" altLang="ja-JP" sz="1200" cap="none" spc="0" dirty="0">
                <a:ln w="3175">
                  <a:noFill/>
                  <a:prstDash val="solid"/>
                </a:ln>
              </a:endParaRPr>
            </a:p>
            <a:p>
              <a:pPr algn="ctr"/>
              <a:r>
                <a:rPr lang="ja-JP" altLang="en-US" sz="1200" dirty="0">
                  <a:ln w="3175">
                    <a:noFill/>
                    <a:prstDash val="solid"/>
                  </a:ln>
                </a:rPr>
                <a:t>舞台八幡神社</a:t>
              </a:r>
              <a:endParaRPr lang="ja-JP" altLang="en-US" sz="1200" cap="none" spc="0" dirty="0">
                <a:ln w="3175">
                  <a:noFill/>
                  <a:prstDash val="solid"/>
                </a:ln>
              </a:endParaRPr>
            </a:p>
          </p:txBody>
        </p:sp>
        <p:cxnSp>
          <p:nvCxnSpPr>
            <p:cNvPr id="75" name="直線コネクタ 74">
              <a:extLst>
                <a:ext uri="{FF2B5EF4-FFF2-40B4-BE49-F238E27FC236}">
                  <a16:creationId xmlns:a16="http://schemas.microsoft.com/office/drawing/2014/main" id="{0E70C649-C82A-56CE-34B2-26FD937C3995}"/>
                </a:ext>
              </a:extLst>
            </p:cNvPr>
            <p:cNvCxnSpPr>
              <a:cxnSpLocks/>
            </p:cNvCxnSpPr>
            <p:nvPr/>
          </p:nvCxnSpPr>
          <p:spPr>
            <a:xfrm>
              <a:off x="1454993" y="4831529"/>
              <a:ext cx="116925" cy="209284"/>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77" name="正方形/長方形 76">
              <a:extLst>
                <a:ext uri="{FF2B5EF4-FFF2-40B4-BE49-F238E27FC236}">
                  <a16:creationId xmlns:a16="http://schemas.microsoft.com/office/drawing/2014/main" id="{604D64C9-E9FD-CD26-75D3-F627A68A6B16}"/>
                </a:ext>
              </a:extLst>
            </p:cNvPr>
            <p:cNvSpPr/>
            <p:nvPr/>
          </p:nvSpPr>
          <p:spPr>
            <a:xfrm>
              <a:off x="824874" y="4554530"/>
              <a:ext cx="979291"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笹</a:t>
              </a:r>
              <a:r>
                <a:rPr lang="ja-JP" altLang="en-US" sz="1200" dirty="0">
                  <a:ln w="3175">
                    <a:noFill/>
                    <a:prstDash val="solid"/>
                  </a:ln>
                </a:rPr>
                <a:t>谷街道</a:t>
              </a:r>
              <a:endParaRPr lang="ja-JP" altLang="en-US" sz="1200" cap="none" spc="0" dirty="0">
                <a:ln w="3175">
                  <a:noFill/>
                  <a:prstDash val="solid"/>
                </a:ln>
              </a:endParaRPr>
            </a:p>
          </p:txBody>
        </p:sp>
        <p:sp>
          <p:nvSpPr>
            <p:cNvPr id="84" name="正方形/長方形 83">
              <a:extLst>
                <a:ext uri="{FF2B5EF4-FFF2-40B4-BE49-F238E27FC236}">
                  <a16:creationId xmlns:a16="http://schemas.microsoft.com/office/drawing/2014/main" id="{63B220AA-4F33-41D0-35C7-DE87D3EF6578}"/>
                </a:ext>
              </a:extLst>
            </p:cNvPr>
            <p:cNvSpPr/>
            <p:nvPr/>
          </p:nvSpPr>
          <p:spPr>
            <a:xfrm>
              <a:off x="351868" y="5386595"/>
              <a:ext cx="1440192" cy="461665"/>
            </a:xfrm>
            <a:prstGeom prst="rect">
              <a:avLst/>
            </a:prstGeom>
            <a:noFill/>
          </p:spPr>
          <p:txBody>
            <a:bodyPr wrap="square" lIns="91440" tIns="45720" rIns="91440" bIns="45720">
              <a:spAutoFit/>
            </a:bodyPr>
            <a:lstStyle/>
            <a:p>
              <a:pPr algn="ctr"/>
              <a:r>
                <a:rPr lang="ja-JP" altLang="en-US" sz="1200" cap="none" spc="0" dirty="0">
                  <a:ln w="3175">
                    <a:noFill/>
                    <a:prstDash val="solid"/>
                  </a:ln>
                </a:rPr>
                <a:t>文化センター</a:t>
              </a:r>
              <a:endParaRPr lang="en-US" altLang="ja-JP" sz="1200" cap="none" spc="0" dirty="0">
                <a:ln w="3175">
                  <a:noFill/>
                  <a:prstDash val="solid"/>
                </a:ln>
              </a:endParaRPr>
            </a:p>
            <a:p>
              <a:pPr algn="ctr"/>
              <a:r>
                <a:rPr lang="ja-JP" altLang="en-US" sz="1200" dirty="0">
                  <a:ln w="3175">
                    <a:noFill/>
                    <a:prstDash val="solid"/>
                  </a:ln>
                </a:rPr>
                <a:t>図書館</a:t>
              </a:r>
              <a:endParaRPr lang="en-US" altLang="ja-JP" sz="1200" cap="none" spc="0" dirty="0">
                <a:ln w="3175">
                  <a:noFill/>
                  <a:prstDash val="solid"/>
                </a:ln>
              </a:endParaRPr>
            </a:p>
          </p:txBody>
        </p:sp>
        <p:cxnSp>
          <p:nvCxnSpPr>
            <p:cNvPr id="85" name="直線コネクタ 84">
              <a:extLst>
                <a:ext uri="{FF2B5EF4-FFF2-40B4-BE49-F238E27FC236}">
                  <a16:creationId xmlns:a16="http://schemas.microsoft.com/office/drawing/2014/main" id="{ABEF321C-6279-74BE-2CED-EFDC83B4A8F6}"/>
                </a:ext>
              </a:extLst>
            </p:cNvPr>
            <p:cNvCxnSpPr>
              <a:cxnSpLocks/>
              <a:stCxn id="12" idx="3"/>
            </p:cNvCxnSpPr>
            <p:nvPr/>
          </p:nvCxnSpPr>
          <p:spPr>
            <a:xfrm flipV="1">
              <a:off x="1778656" y="5973616"/>
              <a:ext cx="416398" cy="290602"/>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89" name="正方形/長方形 88">
              <a:extLst>
                <a:ext uri="{FF2B5EF4-FFF2-40B4-BE49-F238E27FC236}">
                  <a16:creationId xmlns:a16="http://schemas.microsoft.com/office/drawing/2014/main" id="{B46A22B9-EF02-7259-C4EB-822752BA95ED}"/>
                </a:ext>
              </a:extLst>
            </p:cNvPr>
            <p:cNvSpPr/>
            <p:nvPr/>
          </p:nvSpPr>
          <p:spPr>
            <a:xfrm>
              <a:off x="2573083" y="5969944"/>
              <a:ext cx="977881" cy="276999"/>
            </a:xfrm>
            <a:prstGeom prst="rect">
              <a:avLst/>
            </a:prstGeom>
            <a:noFill/>
          </p:spPr>
          <p:txBody>
            <a:bodyPr wrap="square" lIns="91440" tIns="45720" rIns="91440" bIns="45720">
              <a:spAutoFit/>
            </a:bodyPr>
            <a:lstStyle/>
            <a:p>
              <a:pPr algn="ctr"/>
              <a:r>
                <a:rPr lang="en-US" altLang="ja-JP" sz="1200" cap="none" spc="0" dirty="0">
                  <a:ln w="3175">
                    <a:noFill/>
                    <a:prstDash val="solid"/>
                  </a:ln>
                </a:rPr>
                <a:t>JR</a:t>
              </a:r>
              <a:r>
                <a:rPr lang="ja-JP" altLang="en-US" sz="1200" cap="none" spc="0" dirty="0">
                  <a:ln w="3175">
                    <a:noFill/>
                    <a:prstDash val="solid"/>
                  </a:ln>
                </a:rPr>
                <a:t>長町駅</a:t>
              </a:r>
            </a:p>
          </p:txBody>
        </p:sp>
        <p:cxnSp>
          <p:nvCxnSpPr>
            <p:cNvPr id="93" name="直線コネクタ 92">
              <a:extLst>
                <a:ext uri="{FF2B5EF4-FFF2-40B4-BE49-F238E27FC236}">
                  <a16:creationId xmlns:a16="http://schemas.microsoft.com/office/drawing/2014/main" id="{E5D02A30-9B05-3157-40B2-5E6201CC311E}"/>
                </a:ext>
              </a:extLst>
            </p:cNvPr>
            <p:cNvCxnSpPr>
              <a:cxnSpLocks/>
            </p:cNvCxnSpPr>
            <p:nvPr/>
          </p:nvCxnSpPr>
          <p:spPr>
            <a:xfrm>
              <a:off x="1454993" y="2946511"/>
              <a:ext cx="337067" cy="60381"/>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95" name="正方形/長方形 94">
              <a:extLst>
                <a:ext uri="{FF2B5EF4-FFF2-40B4-BE49-F238E27FC236}">
                  <a16:creationId xmlns:a16="http://schemas.microsoft.com/office/drawing/2014/main" id="{A4832C1A-543E-BF42-F383-AC7E8A206731}"/>
                </a:ext>
              </a:extLst>
            </p:cNvPr>
            <p:cNvSpPr/>
            <p:nvPr/>
          </p:nvSpPr>
          <p:spPr>
            <a:xfrm>
              <a:off x="185097" y="2805546"/>
              <a:ext cx="1448977" cy="276999"/>
            </a:xfrm>
            <a:prstGeom prst="rect">
              <a:avLst/>
            </a:prstGeom>
            <a:noFill/>
          </p:spPr>
          <p:txBody>
            <a:bodyPr wrap="square" lIns="91440" tIns="45720" rIns="91440" bIns="45720">
              <a:spAutoFit/>
            </a:bodyPr>
            <a:lstStyle/>
            <a:p>
              <a:pPr algn="ctr"/>
              <a:r>
                <a:rPr lang="ja-JP" altLang="en-US" sz="1200" cap="none" spc="0" dirty="0">
                  <a:ln w="3175">
                    <a:noFill/>
                    <a:prstDash val="solid"/>
                  </a:ln>
                </a:rPr>
                <a:t>仙台南高等学校</a:t>
              </a:r>
            </a:p>
          </p:txBody>
        </p:sp>
        <p:sp>
          <p:nvSpPr>
            <p:cNvPr id="15" name="テキスト ボックス 14">
              <a:extLst>
                <a:ext uri="{FF2B5EF4-FFF2-40B4-BE49-F238E27FC236}">
                  <a16:creationId xmlns:a16="http://schemas.microsoft.com/office/drawing/2014/main" id="{5617DEA5-CFF5-EB47-C920-C7C6A11C50F0}"/>
                </a:ext>
              </a:extLst>
            </p:cNvPr>
            <p:cNvSpPr txBox="1"/>
            <p:nvPr/>
          </p:nvSpPr>
          <p:spPr>
            <a:xfrm>
              <a:off x="303708" y="1502962"/>
              <a:ext cx="2160000" cy="398892"/>
            </a:xfrm>
            <a:prstGeom prst="rect">
              <a:avLst/>
            </a:prstGeom>
            <a:noFill/>
          </p:spPr>
          <p:txBody>
            <a:bodyPr wrap="square" rtlCol="0">
              <a:spAutoFit/>
            </a:bodyPr>
            <a:lstStyle/>
            <a:p>
              <a:pPr>
                <a:lnSpc>
                  <a:spcPct val="150000"/>
                </a:lnSpc>
              </a:pPr>
              <a:r>
                <a:rPr lang="ja-JP" altLang="en-US" sz="1600" b="1" dirty="0">
                  <a:latin typeface="BIZ UDゴシック" panose="020B0400000000000000" pitchFamily="49" charset="-128"/>
                  <a:ea typeface="BIZ UDゴシック" panose="020B0400000000000000" pitchFamily="49" charset="-128"/>
                </a:rPr>
                <a:t>ゾーニング</a:t>
              </a:r>
              <a:endParaRPr lang="en-US" altLang="ja-JP" sz="1600" b="1" dirty="0">
                <a:latin typeface="BIZ UDゴシック" panose="020B0400000000000000" pitchFamily="49" charset="-128"/>
                <a:ea typeface="BIZ UDゴシック" panose="020B0400000000000000" pitchFamily="49" charset="-128"/>
              </a:endParaRPr>
            </a:p>
          </p:txBody>
        </p:sp>
        <p:sp>
          <p:nvSpPr>
            <p:cNvPr id="29" name="Rectangle 2">
              <a:extLst>
                <a:ext uri="{FF2B5EF4-FFF2-40B4-BE49-F238E27FC236}">
                  <a16:creationId xmlns:a16="http://schemas.microsoft.com/office/drawing/2014/main" id="{8ACD5194-253F-460B-0101-573FF854551A}"/>
                </a:ext>
              </a:extLst>
            </p:cNvPr>
            <p:cNvSpPr>
              <a:spLocks noChangeArrowheads="1"/>
            </p:cNvSpPr>
            <p:nvPr/>
          </p:nvSpPr>
          <p:spPr bwMode="auto">
            <a:xfrm>
              <a:off x="2390080" y="6521478"/>
              <a:ext cx="200916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1000" dirty="0">
                  <a:latin typeface="BIZ UDPゴシック" panose="020B0400000000000000" pitchFamily="50" charset="-128"/>
                  <a:ea typeface="BIZ UDPゴシック" panose="020B0400000000000000" pitchFamily="50" charset="-128"/>
                </a:rPr>
                <a:t>国土地理院地図を加工して作成</a:t>
              </a:r>
              <a:endParaRPr lang="en-US" altLang="ja-JP" sz="10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DFABD003-279B-06AD-8A25-304393671F22}"/>
                </a:ext>
              </a:extLst>
            </p:cNvPr>
            <p:cNvSpPr txBox="1"/>
            <p:nvPr/>
          </p:nvSpPr>
          <p:spPr>
            <a:xfrm>
              <a:off x="3055023" y="4038136"/>
              <a:ext cx="1551143" cy="307777"/>
            </a:xfrm>
            <a:prstGeom prst="rect">
              <a:avLst/>
            </a:prstGeom>
            <a:noFill/>
          </p:spPr>
          <p:txBody>
            <a:bodyPr wrap="square" rtlCol="0">
              <a:spAutoFit/>
            </a:bodyPr>
            <a:lstStyle/>
            <a:p>
              <a:r>
                <a:rPr kumimoji="1" lang="ja-JP" altLang="en-US" sz="1400" b="1" dirty="0">
                  <a:latin typeface="+mj-lt"/>
                </a:rPr>
                <a:t>リップルロード</a:t>
              </a:r>
            </a:p>
          </p:txBody>
        </p:sp>
        <p:sp>
          <p:nvSpPr>
            <p:cNvPr id="10" name="テキスト ボックス 9">
              <a:extLst>
                <a:ext uri="{FF2B5EF4-FFF2-40B4-BE49-F238E27FC236}">
                  <a16:creationId xmlns:a16="http://schemas.microsoft.com/office/drawing/2014/main" id="{B9AD84D6-F998-9CB0-8674-07B6C3FFD401}"/>
                </a:ext>
              </a:extLst>
            </p:cNvPr>
            <p:cNvSpPr txBox="1"/>
            <p:nvPr/>
          </p:nvSpPr>
          <p:spPr>
            <a:xfrm>
              <a:off x="2500732" y="6198443"/>
              <a:ext cx="1551143" cy="307777"/>
            </a:xfrm>
            <a:prstGeom prst="rect">
              <a:avLst/>
            </a:prstGeom>
            <a:noFill/>
          </p:spPr>
          <p:txBody>
            <a:bodyPr wrap="square" rtlCol="0">
              <a:spAutoFit/>
            </a:bodyPr>
            <a:lstStyle/>
            <a:p>
              <a:r>
                <a:rPr kumimoji="1" lang="zh-TW" altLang="en-US" sz="1400" b="1" dirty="0">
                  <a:latin typeface="+mj-lt"/>
                </a:rPr>
                <a:t>長町駅西口広場</a:t>
              </a:r>
            </a:p>
          </p:txBody>
        </p:sp>
        <p:sp>
          <p:nvSpPr>
            <p:cNvPr id="25" name="楕円 24">
              <a:extLst>
                <a:ext uri="{FF2B5EF4-FFF2-40B4-BE49-F238E27FC236}">
                  <a16:creationId xmlns:a16="http://schemas.microsoft.com/office/drawing/2014/main" id="{37B90D3B-817D-084A-A93E-2F07B80B3668}"/>
                </a:ext>
              </a:extLst>
            </p:cNvPr>
            <p:cNvSpPr/>
            <p:nvPr/>
          </p:nvSpPr>
          <p:spPr>
            <a:xfrm rot="1512817">
              <a:off x="2847802" y="3778984"/>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楕円 29">
              <a:extLst>
                <a:ext uri="{FF2B5EF4-FFF2-40B4-BE49-F238E27FC236}">
                  <a16:creationId xmlns:a16="http://schemas.microsoft.com/office/drawing/2014/main" id="{F8037745-18D2-34E8-8CB6-9717DF882004}"/>
                </a:ext>
              </a:extLst>
            </p:cNvPr>
            <p:cNvSpPr/>
            <p:nvPr/>
          </p:nvSpPr>
          <p:spPr>
            <a:xfrm rot="1512817">
              <a:off x="2142952" y="5893534"/>
              <a:ext cx="288000" cy="288000"/>
            </a:xfrm>
            <a:prstGeom prst="ellipse">
              <a:avLst/>
            </a:prstGeom>
            <a:solidFill>
              <a:srgbClr val="00B050">
                <a:alpha val="75000"/>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1" name="フリーフォーム 74">
              <a:extLst>
                <a:ext uri="{FF2B5EF4-FFF2-40B4-BE49-F238E27FC236}">
                  <a16:creationId xmlns:a16="http://schemas.microsoft.com/office/drawing/2014/main" id="{D10BF3A3-8A88-9A79-A07C-6BED4C3B53C8}"/>
                </a:ext>
              </a:extLst>
            </p:cNvPr>
            <p:cNvSpPr>
              <a:spLocks noChangeAspect="1"/>
            </p:cNvSpPr>
            <p:nvPr/>
          </p:nvSpPr>
          <p:spPr>
            <a:xfrm rot="312780">
              <a:off x="1948893" y="3279715"/>
              <a:ext cx="1253695" cy="3379189"/>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38100">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0" name="テキスト ボックス 89">
              <a:extLst>
                <a:ext uri="{FF2B5EF4-FFF2-40B4-BE49-F238E27FC236}">
                  <a16:creationId xmlns:a16="http://schemas.microsoft.com/office/drawing/2014/main" id="{44717DA9-D36B-BEB5-B125-4ECCE1EFAB41}"/>
                </a:ext>
              </a:extLst>
            </p:cNvPr>
            <p:cNvSpPr txBox="1"/>
            <p:nvPr/>
          </p:nvSpPr>
          <p:spPr>
            <a:xfrm>
              <a:off x="354426" y="1871093"/>
              <a:ext cx="1555539" cy="307777"/>
            </a:xfrm>
            <a:prstGeom prst="rect">
              <a:avLst/>
            </a:prstGeom>
            <a:noFill/>
          </p:spPr>
          <p:txBody>
            <a:bodyPr wrap="square" rtlCol="0">
              <a:spAutoFit/>
            </a:bodyPr>
            <a:lstStyle/>
            <a:p>
              <a:r>
                <a:rPr kumimoji="1" lang="ja-JP" altLang="en-US" sz="1400" b="1" dirty="0"/>
                <a:t>長町商店街エリア</a:t>
              </a:r>
            </a:p>
          </p:txBody>
        </p:sp>
        <p:cxnSp>
          <p:nvCxnSpPr>
            <p:cNvPr id="18" name="直線コネクタ 17">
              <a:extLst>
                <a:ext uri="{FF2B5EF4-FFF2-40B4-BE49-F238E27FC236}">
                  <a16:creationId xmlns:a16="http://schemas.microsoft.com/office/drawing/2014/main" id="{BC5B0B19-E8C9-5064-63A5-AF6AF3C6006B}"/>
                </a:ext>
              </a:extLst>
            </p:cNvPr>
            <p:cNvCxnSpPr>
              <a:cxnSpLocks/>
            </p:cNvCxnSpPr>
            <p:nvPr/>
          </p:nvCxnSpPr>
          <p:spPr>
            <a:xfrm flipV="1">
              <a:off x="2389751" y="3565135"/>
              <a:ext cx="546240" cy="481"/>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3CF345A6-AB56-D836-7232-9CE2C8860BC8}"/>
                </a:ext>
              </a:extLst>
            </p:cNvPr>
            <p:cNvCxnSpPr>
              <a:cxnSpLocks/>
            </p:cNvCxnSpPr>
            <p:nvPr/>
          </p:nvCxnSpPr>
          <p:spPr>
            <a:xfrm flipV="1">
              <a:off x="2030499" y="3875964"/>
              <a:ext cx="831650" cy="47274"/>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A1F42D-A0FC-A155-4E98-FC70F33AC37E}"/>
                </a:ext>
              </a:extLst>
            </p:cNvPr>
            <p:cNvCxnSpPr>
              <a:cxnSpLocks/>
            </p:cNvCxnSpPr>
            <p:nvPr/>
          </p:nvCxnSpPr>
          <p:spPr>
            <a:xfrm>
              <a:off x="1715739" y="3268803"/>
              <a:ext cx="1235271" cy="20527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5C28538B-AFD0-79F3-C60C-905D3626EF56}"/>
                </a:ext>
              </a:extLst>
            </p:cNvPr>
            <p:cNvSpPr/>
            <p:nvPr/>
          </p:nvSpPr>
          <p:spPr>
            <a:xfrm>
              <a:off x="2144471" y="3574244"/>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一丁目ゾーン</a:t>
              </a:r>
            </a:p>
          </p:txBody>
        </p:sp>
        <p:sp>
          <p:nvSpPr>
            <p:cNvPr id="14" name="正方形/長方形 13">
              <a:extLst>
                <a:ext uri="{FF2B5EF4-FFF2-40B4-BE49-F238E27FC236}">
                  <a16:creationId xmlns:a16="http://schemas.microsoft.com/office/drawing/2014/main" id="{B4A410C4-6028-F42E-47F4-046010B089CB}"/>
                </a:ext>
              </a:extLst>
            </p:cNvPr>
            <p:cNvSpPr/>
            <p:nvPr/>
          </p:nvSpPr>
          <p:spPr>
            <a:xfrm>
              <a:off x="1729329" y="4628129"/>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三丁目ゾーン</a:t>
              </a:r>
            </a:p>
          </p:txBody>
        </p:sp>
        <p:sp>
          <p:nvSpPr>
            <p:cNvPr id="16" name="正方形/長方形 15">
              <a:extLst>
                <a:ext uri="{FF2B5EF4-FFF2-40B4-BE49-F238E27FC236}">
                  <a16:creationId xmlns:a16="http://schemas.microsoft.com/office/drawing/2014/main" id="{157601B1-00B9-0520-7B2E-9964F6B202E8}"/>
                </a:ext>
              </a:extLst>
            </p:cNvPr>
            <p:cNvSpPr/>
            <p:nvPr/>
          </p:nvSpPr>
          <p:spPr>
            <a:xfrm>
              <a:off x="1438442" y="5667526"/>
              <a:ext cx="1412057" cy="307777"/>
            </a:xfrm>
            <a:prstGeom prst="rect">
              <a:avLst/>
            </a:prstGeom>
            <a:noFill/>
          </p:spPr>
          <p:txBody>
            <a:bodyPr wrap="square" lIns="91440" tIns="45720" rIns="91440" bIns="45720">
              <a:spAutoFit/>
            </a:bodyPr>
            <a:lstStyle/>
            <a:p>
              <a:pPr algn="ctr"/>
              <a:r>
                <a:rPr lang="ja-JP" altLang="en-US" sz="1400" b="1" cap="none" spc="0" dirty="0">
                  <a:ln w="3175">
                    <a:noFill/>
                    <a:prstDash val="solid"/>
                  </a:ln>
                </a:rPr>
                <a:t>駅前ゾーン</a:t>
              </a:r>
            </a:p>
          </p:txBody>
        </p:sp>
        <p:cxnSp>
          <p:nvCxnSpPr>
            <p:cNvPr id="19" name="直線コネクタ 18">
              <a:extLst>
                <a:ext uri="{FF2B5EF4-FFF2-40B4-BE49-F238E27FC236}">
                  <a16:creationId xmlns:a16="http://schemas.microsoft.com/office/drawing/2014/main" id="{DD861EA3-A664-C4D5-A190-66F9E0A2CCDE}"/>
                </a:ext>
              </a:extLst>
            </p:cNvPr>
            <p:cNvCxnSpPr>
              <a:cxnSpLocks/>
            </p:cNvCxnSpPr>
            <p:nvPr/>
          </p:nvCxnSpPr>
          <p:spPr>
            <a:xfrm flipH="1" flipV="1">
              <a:off x="2289415" y="6010517"/>
              <a:ext cx="345514" cy="23159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B75EBAFC-462C-62C7-BA52-A5CB42D38AA5}"/>
                </a:ext>
              </a:extLst>
            </p:cNvPr>
            <p:cNvCxnSpPr>
              <a:cxnSpLocks/>
            </p:cNvCxnSpPr>
            <p:nvPr/>
          </p:nvCxnSpPr>
          <p:spPr>
            <a:xfrm flipH="1" flipV="1">
              <a:off x="2373744" y="5936721"/>
              <a:ext cx="390329" cy="17201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92" name="正方形/長方形 91">
              <a:extLst>
                <a:ext uri="{FF2B5EF4-FFF2-40B4-BE49-F238E27FC236}">
                  <a16:creationId xmlns:a16="http://schemas.microsoft.com/office/drawing/2014/main" id="{DF4D773F-544F-DEB0-FF2A-0F4CAE850C80}"/>
                </a:ext>
              </a:extLst>
            </p:cNvPr>
            <p:cNvSpPr/>
            <p:nvPr/>
          </p:nvSpPr>
          <p:spPr>
            <a:xfrm>
              <a:off x="1170485" y="6157544"/>
              <a:ext cx="692788" cy="461665"/>
            </a:xfrm>
            <a:prstGeom prst="rect">
              <a:avLst/>
            </a:prstGeom>
            <a:noFill/>
          </p:spPr>
          <p:txBody>
            <a:bodyPr wrap="square" lIns="91440" tIns="45720" rIns="91440" bIns="45720">
              <a:spAutoFit/>
            </a:bodyPr>
            <a:lstStyle/>
            <a:p>
              <a:pPr algn="ctr"/>
              <a:r>
                <a:rPr lang="ja-JP" altLang="en-US" sz="1200" cap="none" spc="0" dirty="0">
                  <a:ln w="3175">
                    <a:noFill/>
                    <a:prstDash val="solid"/>
                  </a:ln>
                </a:rPr>
                <a:t>地下鉄</a:t>
              </a:r>
              <a:endParaRPr lang="en-US" altLang="ja-JP" sz="1200" cap="none" spc="0" dirty="0">
                <a:ln w="3175">
                  <a:noFill/>
                  <a:prstDash val="solid"/>
                </a:ln>
              </a:endParaRPr>
            </a:p>
            <a:p>
              <a:pPr algn="ctr"/>
              <a:r>
                <a:rPr lang="ja-JP" altLang="en-US" sz="1200" dirty="0">
                  <a:ln w="3175">
                    <a:noFill/>
                    <a:prstDash val="solid"/>
                  </a:ln>
                </a:rPr>
                <a:t>長町駅</a:t>
              </a:r>
              <a:endParaRPr lang="ja-JP" altLang="en-US" sz="1200" cap="none" spc="0" dirty="0">
                <a:ln w="3175">
                  <a:noFill/>
                  <a:prstDash val="solid"/>
                </a:ln>
              </a:endParaRPr>
            </a:p>
          </p:txBody>
        </p:sp>
        <p:cxnSp>
          <p:nvCxnSpPr>
            <p:cNvPr id="67" name="直線コネクタ 66">
              <a:extLst>
                <a:ext uri="{FF2B5EF4-FFF2-40B4-BE49-F238E27FC236}">
                  <a16:creationId xmlns:a16="http://schemas.microsoft.com/office/drawing/2014/main" id="{C0F8541F-F719-0857-8D6D-9745AEC896F7}"/>
                </a:ext>
              </a:extLst>
            </p:cNvPr>
            <p:cNvCxnSpPr>
              <a:cxnSpLocks/>
            </p:cNvCxnSpPr>
            <p:nvPr/>
          </p:nvCxnSpPr>
          <p:spPr>
            <a:xfrm>
              <a:off x="1729329" y="5279731"/>
              <a:ext cx="409968" cy="41848"/>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3DF0B0FD-9100-0AA9-3716-655E3122AA1C}"/>
                </a:ext>
              </a:extLst>
            </p:cNvPr>
            <p:cNvCxnSpPr>
              <a:cxnSpLocks/>
            </p:cNvCxnSpPr>
            <p:nvPr/>
          </p:nvCxnSpPr>
          <p:spPr>
            <a:xfrm>
              <a:off x="1610575" y="5593141"/>
              <a:ext cx="463167" cy="93130"/>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grpSp>
          <p:nvGrpSpPr>
            <p:cNvPr id="20" name="グループ化 19">
              <a:extLst>
                <a:ext uri="{FF2B5EF4-FFF2-40B4-BE49-F238E27FC236}">
                  <a16:creationId xmlns:a16="http://schemas.microsoft.com/office/drawing/2014/main" id="{3305FDCE-B75B-6A22-822A-C50BE1846ACD}"/>
                </a:ext>
              </a:extLst>
            </p:cNvPr>
            <p:cNvGrpSpPr/>
            <p:nvPr/>
          </p:nvGrpSpPr>
          <p:grpSpPr>
            <a:xfrm>
              <a:off x="2336225" y="1594269"/>
              <a:ext cx="2009162" cy="1558022"/>
              <a:chOff x="-3159326" y="410135"/>
              <a:chExt cx="1693224" cy="1263464"/>
            </a:xfrm>
          </p:grpSpPr>
          <p:pic>
            <p:nvPicPr>
              <p:cNvPr id="24" name="図 23" descr="マップ&#10;&#10;自動的に生成された説明">
                <a:extLst>
                  <a:ext uri="{FF2B5EF4-FFF2-40B4-BE49-F238E27FC236}">
                    <a16:creationId xmlns:a16="http://schemas.microsoft.com/office/drawing/2014/main" id="{263BECBB-F937-EE67-F63D-68C48FA7D046}"/>
                  </a:ext>
                </a:extLst>
              </p:cNvPr>
              <p:cNvPicPr>
                <a:picLocks noChangeAspect="1"/>
              </p:cNvPicPr>
              <p:nvPr/>
            </p:nvPicPr>
            <p:blipFill>
              <a:blip r:embed="rId6" cstate="print">
                <a:extLst>
                  <a:ext uri="{28A0092B-C50C-407E-A947-70E740481C1C}">
                    <a14:useLocalDpi xmlns:a14="http://schemas.microsoft.com/office/drawing/2010/main" val="0"/>
                  </a:ext>
                </a:extLst>
              </a:blip>
              <a:srcRect l="49303" t="48592" r="24139" b="15727"/>
              <a:stretch/>
            </p:blipFill>
            <p:spPr>
              <a:xfrm>
                <a:off x="-3159326" y="410135"/>
                <a:ext cx="1693224" cy="1263464"/>
              </a:xfrm>
              <a:prstGeom prst="rect">
                <a:avLst/>
              </a:prstGeom>
              <a:ln w="31750">
                <a:solidFill>
                  <a:schemeClr val="bg1">
                    <a:lumMod val="50000"/>
                  </a:schemeClr>
                </a:solidFill>
              </a:ln>
            </p:spPr>
          </p:pic>
          <p:sp>
            <p:nvSpPr>
              <p:cNvPr id="36" name="フリーフォーム 78">
                <a:extLst>
                  <a:ext uri="{FF2B5EF4-FFF2-40B4-BE49-F238E27FC236}">
                    <a16:creationId xmlns:a16="http://schemas.microsoft.com/office/drawing/2014/main" id="{0D1A6574-8BE6-5FEE-4718-09F3E35E7D28}"/>
                  </a:ext>
                </a:extLst>
              </p:cNvPr>
              <p:cNvSpPr>
                <a:spLocks noChangeAspect="1"/>
              </p:cNvSpPr>
              <p:nvPr/>
            </p:nvSpPr>
            <p:spPr>
              <a:xfrm>
                <a:off x="-2881957" y="1111082"/>
                <a:ext cx="223196" cy="284514"/>
              </a:xfrm>
              <a:custGeom>
                <a:avLst/>
                <a:gdLst>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405720 w 1760561"/>
                  <a:gd name="connsiteY0" fmla="*/ 54591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405720 w 1760561"/>
                  <a:gd name="connsiteY9" fmla="*/ 54591 h 2483892"/>
                  <a:gd name="connsiteX0" fmla="*/ 1173708 w 1760561"/>
                  <a:gd name="connsiteY0" fmla="*/ 27296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173708 w 1760561"/>
                  <a:gd name="connsiteY9" fmla="*/ 27296 h 2483892"/>
                  <a:gd name="connsiteX0" fmla="*/ 1201004 w 1760561"/>
                  <a:gd name="connsiteY0" fmla="*/ 68239 h 2483892"/>
                  <a:gd name="connsiteX1" fmla="*/ 95534 w 1760561"/>
                  <a:gd name="connsiteY1" fmla="*/ 218364 h 2483892"/>
                  <a:gd name="connsiteX2" fmla="*/ 95534 w 1760561"/>
                  <a:gd name="connsiteY2" fmla="*/ 218364 h 2483892"/>
                  <a:gd name="connsiteX3" fmla="*/ 0 w 1760561"/>
                  <a:gd name="connsiteY3" fmla="*/ 2483892 h 2483892"/>
                  <a:gd name="connsiteX4" fmla="*/ 805218 w 1760561"/>
                  <a:gd name="connsiteY4" fmla="*/ 2456597 h 2483892"/>
                  <a:gd name="connsiteX5" fmla="*/ 1583140 w 1760561"/>
                  <a:gd name="connsiteY5" fmla="*/ 2129050 h 2483892"/>
                  <a:gd name="connsiteX6" fmla="*/ 1760561 w 1760561"/>
                  <a:gd name="connsiteY6" fmla="*/ 2169994 h 2483892"/>
                  <a:gd name="connsiteX7" fmla="*/ 1719618 w 1760561"/>
                  <a:gd name="connsiteY7" fmla="*/ 1119116 h 2483892"/>
                  <a:gd name="connsiteX8" fmla="*/ 1460311 w 1760561"/>
                  <a:gd name="connsiteY8" fmla="*/ 0 h 2483892"/>
                  <a:gd name="connsiteX9" fmla="*/ 1201004 w 1760561"/>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1583140 w 1719618"/>
                  <a:gd name="connsiteY5" fmla="*/ 2129050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805218 w 1719618"/>
                  <a:gd name="connsiteY4" fmla="*/ 2456597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627797 w 1719618"/>
                  <a:gd name="connsiteY4" fmla="*/ 859809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682388 w 1719618"/>
                  <a:gd name="connsiteY5" fmla="*/ 1624083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382137 w 1719618"/>
                  <a:gd name="connsiteY4" fmla="*/ 723331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95534 w 1719618"/>
                  <a:gd name="connsiteY2" fmla="*/ 218364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136477 w 1719618"/>
                  <a:gd name="connsiteY2" fmla="*/ 245660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95534 w 1719618"/>
                  <a:gd name="connsiteY1" fmla="*/ 218364 h 2483892"/>
                  <a:gd name="connsiteX2" fmla="*/ 504967 w 1719618"/>
                  <a:gd name="connsiteY2" fmla="*/ 177421 h 2483892"/>
                  <a:gd name="connsiteX3" fmla="*/ 0 w 1719618"/>
                  <a:gd name="connsiteY3" fmla="*/ 2483892 h 2483892"/>
                  <a:gd name="connsiteX4" fmla="*/ 491319 w 1719618"/>
                  <a:gd name="connsiteY4" fmla="*/ 259307 h 2483892"/>
                  <a:gd name="connsiteX5" fmla="*/ 859809 w 1719618"/>
                  <a:gd name="connsiteY5" fmla="*/ 1514901 h 2483892"/>
                  <a:gd name="connsiteX6" fmla="*/ 1583140 w 1719618"/>
                  <a:gd name="connsiteY6" fmla="*/ 1446663 h 2483892"/>
                  <a:gd name="connsiteX7" fmla="*/ 1719618 w 1719618"/>
                  <a:gd name="connsiteY7" fmla="*/ 1119116 h 2483892"/>
                  <a:gd name="connsiteX8" fmla="*/ 1460311 w 1719618"/>
                  <a:gd name="connsiteY8" fmla="*/ 0 h 2483892"/>
                  <a:gd name="connsiteX9" fmla="*/ 1201004 w 1719618"/>
                  <a:gd name="connsiteY9" fmla="*/ 68239 h 2483892"/>
                  <a:gd name="connsiteX0" fmla="*/ 1201004 w 1719618"/>
                  <a:gd name="connsiteY0" fmla="*/ 68239 h 2483892"/>
                  <a:gd name="connsiteX1" fmla="*/ 504967 w 1719618"/>
                  <a:gd name="connsiteY1" fmla="*/ 177421 h 2483892"/>
                  <a:gd name="connsiteX2" fmla="*/ 0 w 1719618"/>
                  <a:gd name="connsiteY2" fmla="*/ 2483892 h 2483892"/>
                  <a:gd name="connsiteX3" fmla="*/ 491319 w 1719618"/>
                  <a:gd name="connsiteY3" fmla="*/ 259307 h 2483892"/>
                  <a:gd name="connsiteX4" fmla="*/ 859809 w 1719618"/>
                  <a:gd name="connsiteY4" fmla="*/ 1514901 h 2483892"/>
                  <a:gd name="connsiteX5" fmla="*/ 1583140 w 1719618"/>
                  <a:gd name="connsiteY5" fmla="*/ 1446663 h 2483892"/>
                  <a:gd name="connsiteX6" fmla="*/ 1719618 w 1719618"/>
                  <a:gd name="connsiteY6" fmla="*/ 1119116 h 2483892"/>
                  <a:gd name="connsiteX7" fmla="*/ 1460311 w 1719618"/>
                  <a:gd name="connsiteY7" fmla="*/ 0 h 2483892"/>
                  <a:gd name="connsiteX8" fmla="*/ 1201004 w 1719618"/>
                  <a:gd name="connsiteY8" fmla="*/ 68239 h 2483892"/>
                  <a:gd name="connsiteX0" fmla="*/ 709685 w 1228299"/>
                  <a:gd name="connsiteY0" fmla="*/ 68239 h 1514901"/>
                  <a:gd name="connsiteX1" fmla="*/ 13648 w 1228299"/>
                  <a:gd name="connsiteY1" fmla="*/ 177421 h 1514901"/>
                  <a:gd name="connsiteX2" fmla="*/ 0 w 1228299"/>
                  <a:gd name="connsiteY2" fmla="*/ 259307 h 1514901"/>
                  <a:gd name="connsiteX3" fmla="*/ 368490 w 1228299"/>
                  <a:gd name="connsiteY3" fmla="*/ 1514901 h 1514901"/>
                  <a:gd name="connsiteX4" fmla="*/ 1091821 w 1228299"/>
                  <a:gd name="connsiteY4" fmla="*/ 1446663 h 1514901"/>
                  <a:gd name="connsiteX5" fmla="*/ 1228299 w 1228299"/>
                  <a:gd name="connsiteY5" fmla="*/ 1119116 h 1514901"/>
                  <a:gd name="connsiteX6" fmla="*/ 968992 w 1228299"/>
                  <a:gd name="connsiteY6" fmla="*/ 0 h 1514901"/>
                  <a:gd name="connsiteX7" fmla="*/ 709685 w 1228299"/>
                  <a:gd name="connsiteY7" fmla="*/ 68239 h 1514901"/>
                  <a:gd name="connsiteX0" fmla="*/ 709685 w 1241947"/>
                  <a:gd name="connsiteY0" fmla="*/ 68239 h 1514901"/>
                  <a:gd name="connsiteX1" fmla="*/ 13648 w 1241947"/>
                  <a:gd name="connsiteY1" fmla="*/ 177421 h 1514901"/>
                  <a:gd name="connsiteX2" fmla="*/ 0 w 1241947"/>
                  <a:gd name="connsiteY2" fmla="*/ 259307 h 1514901"/>
                  <a:gd name="connsiteX3" fmla="*/ 368490 w 1241947"/>
                  <a:gd name="connsiteY3" fmla="*/ 1514901 h 1514901"/>
                  <a:gd name="connsiteX4" fmla="*/ 1241947 w 1241947"/>
                  <a:gd name="connsiteY4" fmla="*/ 1405719 h 1514901"/>
                  <a:gd name="connsiteX5" fmla="*/ 1228299 w 1241947"/>
                  <a:gd name="connsiteY5" fmla="*/ 1119116 h 1514901"/>
                  <a:gd name="connsiteX6" fmla="*/ 968992 w 1241947"/>
                  <a:gd name="connsiteY6" fmla="*/ 0 h 1514901"/>
                  <a:gd name="connsiteX7" fmla="*/ 709685 w 1241947"/>
                  <a:gd name="connsiteY7" fmla="*/ 68239 h 1514901"/>
                  <a:gd name="connsiteX0" fmla="*/ 709685 w 1241947"/>
                  <a:gd name="connsiteY0" fmla="*/ 68239 h 1583140"/>
                  <a:gd name="connsiteX1" fmla="*/ 13648 w 1241947"/>
                  <a:gd name="connsiteY1" fmla="*/ 177421 h 1583140"/>
                  <a:gd name="connsiteX2" fmla="*/ 0 w 1241947"/>
                  <a:gd name="connsiteY2" fmla="*/ 259307 h 1583140"/>
                  <a:gd name="connsiteX3" fmla="*/ 150126 w 1241947"/>
                  <a:gd name="connsiteY3" fmla="*/ 1583140 h 1583140"/>
                  <a:gd name="connsiteX4" fmla="*/ 1241947 w 1241947"/>
                  <a:gd name="connsiteY4" fmla="*/ 1405719 h 1583140"/>
                  <a:gd name="connsiteX5" fmla="*/ 1228299 w 1241947"/>
                  <a:gd name="connsiteY5" fmla="*/ 1119116 h 1583140"/>
                  <a:gd name="connsiteX6" fmla="*/ 968992 w 1241947"/>
                  <a:gd name="connsiteY6" fmla="*/ 0 h 1583140"/>
                  <a:gd name="connsiteX7" fmla="*/ 709685 w 1241947"/>
                  <a:gd name="connsiteY7" fmla="*/ 68239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947" h="1583140">
                    <a:moveTo>
                      <a:pt x="709685" y="68239"/>
                    </a:moveTo>
                    <a:lnTo>
                      <a:pt x="13648" y="177421"/>
                    </a:lnTo>
                    <a:lnTo>
                      <a:pt x="0" y="259307"/>
                    </a:lnTo>
                    <a:lnTo>
                      <a:pt x="150126" y="1583140"/>
                    </a:lnTo>
                    <a:lnTo>
                      <a:pt x="1241947" y="1405719"/>
                    </a:lnTo>
                    <a:lnTo>
                      <a:pt x="1228299" y="1119116"/>
                    </a:lnTo>
                    <a:lnTo>
                      <a:pt x="968992" y="0"/>
                    </a:lnTo>
                    <a:lnTo>
                      <a:pt x="709685" y="6823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フリーフォーム 74">
                <a:extLst>
                  <a:ext uri="{FF2B5EF4-FFF2-40B4-BE49-F238E27FC236}">
                    <a16:creationId xmlns:a16="http://schemas.microsoft.com/office/drawing/2014/main" id="{2B3D2544-1925-94B9-5BC9-1A21AD0C521D}"/>
                  </a:ext>
                </a:extLst>
              </p:cNvPr>
              <p:cNvSpPr>
                <a:spLocks noChangeAspect="1"/>
              </p:cNvSpPr>
              <p:nvPr/>
            </p:nvSpPr>
            <p:spPr>
              <a:xfrm rot="312780">
                <a:off x="-2403419" y="667867"/>
                <a:ext cx="212744" cy="592178"/>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solidFill>
                <a:schemeClr val="accent2"/>
              </a:solidFill>
              <a:ln w="1682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フリーフォーム 67">
                <a:extLst>
                  <a:ext uri="{FF2B5EF4-FFF2-40B4-BE49-F238E27FC236}">
                    <a16:creationId xmlns:a16="http://schemas.microsoft.com/office/drawing/2014/main" id="{AE49EAEA-29FE-F6FB-202C-0602F7545B2E}"/>
                  </a:ext>
                </a:extLst>
              </p:cNvPr>
              <p:cNvSpPr>
                <a:spLocks noChangeAspect="1"/>
              </p:cNvSpPr>
              <p:nvPr/>
            </p:nvSpPr>
            <p:spPr>
              <a:xfrm>
                <a:off x="-2352146" y="780512"/>
                <a:ext cx="303859" cy="771525"/>
              </a:xfrm>
              <a:custGeom>
                <a:avLst/>
                <a:gdLst>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27797 w 1719618"/>
                  <a:gd name="connsiteY10" fmla="*/ 4776716 h 4858603"/>
                  <a:gd name="connsiteX11" fmla="*/ 614149 w 1719618"/>
                  <a:gd name="connsiteY11" fmla="*/ 4858603 h 4858603"/>
                  <a:gd name="connsiteX12" fmla="*/ 0 w 1719618"/>
                  <a:gd name="connsiteY12" fmla="*/ 4735773 h 4858603"/>
                  <a:gd name="connsiteX13" fmla="*/ 300251 w 1719618"/>
                  <a:gd name="connsiteY13" fmla="*/ 3152633 h 4858603"/>
                  <a:gd name="connsiteX14" fmla="*/ 504967 w 1719618"/>
                  <a:gd name="connsiteY14" fmla="*/ 2183642 h 4858603"/>
                  <a:gd name="connsiteX15" fmla="*/ 682388 w 1719618"/>
                  <a:gd name="connsiteY15" fmla="*/ 1323833 h 4858603"/>
                  <a:gd name="connsiteX16" fmla="*/ 900752 w 1719618"/>
                  <a:gd name="connsiteY16" fmla="*/ 504967 h 4858603"/>
                  <a:gd name="connsiteX17" fmla="*/ 1023582 w 1719618"/>
                  <a:gd name="connsiteY17" fmla="*/ 300250 h 4858603"/>
                  <a:gd name="connsiteX18" fmla="*/ 1351128 w 1719618"/>
                  <a:gd name="connsiteY18" fmla="*/ 0 h 4858603"/>
                  <a:gd name="connsiteX0" fmla="*/ 1351128 w 1719618"/>
                  <a:gd name="connsiteY0" fmla="*/ 0 h 4858603"/>
                  <a:gd name="connsiteX1" fmla="*/ 1501254 w 1719618"/>
                  <a:gd name="connsiteY1" fmla="*/ 627797 h 4858603"/>
                  <a:gd name="connsiteX2" fmla="*/ 1528549 w 1719618"/>
                  <a:gd name="connsiteY2" fmla="*/ 736979 h 4858603"/>
                  <a:gd name="connsiteX3" fmla="*/ 1719618 w 1719618"/>
                  <a:gd name="connsiteY3" fmla="*/ 859809 h 4858603"/>
                  <a:gd name="connsiteX4" fmla="*/ 1146412 w 1719618"/>
                  <a:gd name="connsiteY4" fmla="*/ 1692322 h 4858603"/>
                  <a:gd name="connsiteX5" fmla="*/ 1460310 w 1719618"/>
                  <a:gd name="connsiteY5" fmla="*/ 1842447 h 4858603"/>
                  <a:gd name="connsiteX6" fmla="*/ 1514901 w 1719618"/>
                  <a:gd name="connsiteY6" fmla="*/ 2265528 h 4858603"/>
                  <a:gd name="connsiteX7" fmla="*/ 1282889 w 1719618"/>
                  <a:gd name="connsiteY7" fmla="*/ 3534770 h 4858603"/>
                  <a:gd name="connsiteX8" fmla="*/ 968991 w 1719618"/>
                  <a:gd name="connsiteY8" fmla="*/ 3835021 h 4858603"/>
                  <a:gd name="connsiteX9" fmla="*/ 846161 w 1719618"/>
                  <a:gd name="connsiteY9" fmla="*/ 3807725 h 4858603"/>
                  <a:gd name="connsiteX10" fmla="*/ 614149 w 1719618"/>
                  <a:gd name="connsiteY10" fmla="*/ 4858603 h 4858603"/>
                  <a:gd name="connsiteX11" fmla="*/ 0 w 1719618"/>
                  <a:gd name="connsiteY11" fmla="*/ 4735773 h 4858603"/>
                  <a:gd name="connsiteX12" fmla="*/ 300251 w 1719618"/>
                  <a:gd name="connsiteY12" fmla="*/ 3152633 h 4858603"/>
                  <a:gd name="connsiteX13" fmla="*/ 504967 w 1719618"/>
                  <a:gd name="connsiteY13" fmla="*/ 2183642 h 4858603"/>
                  <a:gd name="connsiteX14" fmla="*/ 682388 w 1719618"/>
                  <a:gd name="connsiteY14" fmla="*/ 1323833 h 4858603"/>
                  <a:gd name="connsiteX15" fmla="*/ 900752 w 1719618"/>
                  <a:gd name="connsiteY15" fmla="*/ 504967 h 4858603"/>
                  <a:gd name="connsiteX16" fmla="*/ 1023582 w 1719618"/>
                  <a:gd name="connsiteY16" fmla="*/ 300250 h 4858603"/>
                  <a:gd name="connsiteX17" fmla="*/ 1351128 w 1719618"/>
                  <a:gd name="connsiteY17" fmla="*/ 0 h 4858603"/>
                  <a:gd name="connsiteX0" fmla="*/ 1351128 w 1719618"/>
                  <a:gd name="connsiteY0" fmla="*/ 0 h 4735773"/>
                  <a:gd name="connsiteX1" fmla="*/ 1501254 w 1719618"/>
                  <a:gd name="connsiteY1" fmla="*/ 627797 h 4735773"/>
                  <a:gd name="connsiteX2" fmla="*/ 1528549 w 1719618"/>
                  <a:gd name="connsiteY2" fmla="*/ 736979 h 4735773"/>
                  <a:gd name="connsiteX3" fmla="*/ 1719618 w 1719618"/>
                  <a:gd name="connsiteY3" fmla="*/ 859809 h 4735773"/>
                  <a:gd name="connsiteX4" fmla="*/ 1146412 w 1719618"/>
                  <a:gd name="connsiteY4" fmla="*/ 1692322 h 4735773"/>
                  <a:gd name="connsiteX5" fmla="*/ 1460310 w 1719618"/>
                  <a:gd name="connsiteY5" fmla="*/ 1842447 h 4735773"/>
                  <a:gd name="connsiteX6" fmla="*/ 1514901 w 1719618"/>
                  <a:gd name="connsiteY6" fmla="*/ 2265528 h 4735773"/>
                  <a:gd name="connsiteX7" fmla="*/ 1282889 w 1719618"/>
                  <a:gd name="connsiteY7" fmla="*/ 3534770 h 4735773"/>
                  <a:gd name="connsiteX8" fmla="*/ 968991 w 1719618"/>
                  <a:gd name="connsiteY8" fmla="*/ 3835021 h 4735773"/>
                  <a:gd name="connsiteX9" fmla="*/ 846161 w 1719618"/>
                  <a:gd name="connsiteY9" fmla="*/ 3807725 h 4735773"/>
                  <a:gd name="connsiteX10" fmla="*/ 0 w 1719618"/>
                  <a:gd name="connsiteY10" fmla="*/ 4735773 h 4735773"/>
                  <a:gd name="connsiteX11" fmla="*/ 300251 w 1719618"/>
                  <a:gd name="connsiteY11" fmla="*/ 3152633 h 4735773"/>
                  <a:gd name="connsiteX12" fmla="*/ 504967 w 1719618"/>
                  <a:gd name="connsiteY12" fmla="*/ 2183642 h 4735773"/>
                  <a:gd name="connsiteX13" fmla="*/ 682388 w 1719618"/>
                  <a:gd name="connsiteY13" fmla="*/ 1323833 h 4735773"/>
                  <a:gd name="connsiteX14" fmla="*/ 900752 w 1719618"/>
                  <a:gd name="connsiteY14" fmla="*/ 504967 h 4735773"/>
                  <a:gd name="connsiteX15" fmla="*/ 1023582 w 1719618"/>
                  <a:gd name="connsiteY15" fmla="*/ 300250 h 4735773"/>
                  <a:gd name="connsiteX16" fmla="*/ 1351128 w 1719618"/>
                  <a:gd name="connsiteY16" fmla="*/ 0 h 4735773"/>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95991 w 1515358"/>
                  <a:gd name="connsiteY11" fmla="*/ 3152633 h 4080680"/>
                  <a:gd name="connsiteX12" fmla="*/ 300707 w 1515358"/>
                  <a:gd name="connsiteY12" fmla="*/ 2183642 h 4080680"/>
                  <a:gd name="connsiteX13" fmla="*/ 478128 w 1515358"/>
                  <a:gd name="connsiteY13" fmla="*/ 1323833 h 4080680"/>
                  <a:gd name="connsiteX14" fmla="*/ 696492 w 1515358"/>
                  <a:gd name="connsiteY14" fmla="*/ 504967 h 4080680"/>
                  <a:gd name="connsiteX15" fmla="*/ 819322 w 1515358"/>
                  <a:gd name="connsiteY15" fmla="*/ 300250 h 4080680"/>
                  <a:gd name="connsiteX16" fmla="*/ 1146868 w 1515358"/>
                  <a:gd name="connsiteY16" fmla="*/ 0 h 4080680"/>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8831 w 1515358"/>
                  <a:gd name="connsiteY11" fmla="*/ 4063156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146868 w 1515358"/>
                  <a:gd name="connsiteY0" fmla="*/ 0 h 4199634"/>
                  <a:gd name="connsiteX1" fmla="*/ 1296994 w 1515358"/>
                  <a:gd name="connsiteY1" fmla="*/ 627797 h 4199634"/>
                  <a:gd name="connsiteX2" fmla="*/ 1324289 w 1515358"/>
                  <a:gd name="connsiteY2" fmla="*/ 736979 h 4199634"/>
                  <a:gd name="connsiteX3" fmla="*/ 1515358 w 1515358"/>
                  <a:gd name="connsiteY3" fmla="*/ 859809 h 4199634"/>
                  <a:gd name="connsiteX4" fmla="*/ 942152 w 1515358"/>
                  <a:gd name="connsiteY4" fmla="*/ 1692322 h 4199634"/>
                  <a:gd name="connsiteX5" fmla="*/ 1256050 w 1515358"/>
                  <a:gd name="connsiteY5" fmla="*/ 1842447 h 4199634"/>
                  <a:gd name="connsiteX6" fmla="*/ 1310641 w 1515358"/>
                  <a:gd name="connsiteY6" fmla="*/ 2265528 h 4199634"/>
                  <a:gd name="connsiteX7" fmla="*/ 1078629 w 1515358"/>
                  <a:gd name="connsiteY7" fmla="*/ 3534770 h 4199634"/>
                  <a:gd name="connsiteX8" fmla="*/ 764731 w 1515358"/>
                  <a:gd name="connsiteY8" fmla="*/ 3835021 h 4199634"/>
                  <a:gd name="connsiteX9" fmla="*/ 641901 w 1515358"/>
                  <a:gd name="connsiteY9" fmla="*/ 3807725 h 4199634"/>
                  <a:gd name="connsiteX10" fmla="*/ 0 w 1515358"/>
                  <a:gd name="connsiteY10" fmla="*/ 4080680 h 4199634"/>
                  <a:gd name="connsiteX11" fmla="*/ 609596 w 1515358"/>
                  <a:gd name="connsiteY11" fmla="*/ 4199634 h 4199634"/>
                  <a:gd name="connsiteX12" fmla="*/ 95991 w 1515358"/>
                  <a:gd name="connsiteY12" fmla="*/ 3152633 h 4199634"/>
                  <a:gd name="connsiteX13" fmla="*/ 300707 w 1515358"/>
                  <a:gd name="connsiteY13" fmla="*/ 2183642 h 4199634"/>
                  <a:gd name="connsiteX14" fmla="*/ 478128 w 1515358"/>
                  <a:gd name="connsiteY14" fmla="*/ 1323833 h 4199634"/>
                  <a:gd name="connsiteX15" fmla="*/ 696492 w 1515358"/>
                  <a:gd name="connsiteY15" fmla="*/ 504967 h 4199634"/>
                  <a:gd name="connsiteX16" fmla="*/ 819322 w 1515358"/>
                  <a:gd name="connsiteY16" fmla="*/ 300250 h 4199634"/>
                  <a:gd name="connsiteX17" fmla="*/ 1146868 w 1515358"/>
                  <a:gd name="connsiteY17" fmla="*/ 0 h 4199634"/>
                  <a:gd name="connsiteX0" fmla="*/ 1146868 w 1515358"/>
                  <a:gd name="connsiteY0" fmla="*/ 0 h 4080680"/>
                  <a:gd name="connsiteX1" fmla="*/ 1296994 w 1515358"/>
                  <a:gd name="connsiteY1" fmla="*/ 627797 h 4080680"/>
                  <a:gd name="connsiteX2" fmla="*/ 1324289 w 1515358"/>
                  <a:gd name="connsiteY2" fmla="*/ 736979 h 4080680"/>
                  <a:gd name="connsiteX3" fmla="*/ 1515358 w 1515358"/>
                  <a:gd name="connsiteY3" fmla="*/ 859809 h 4080680"/>
                  <a:gd name="connsiteX4" fmla="*/ 942152 w 1515358"/>
                  <a:gd name="connsiteY4" fmla="*/ 1692322 h 4080680"/>
                  <a:gd name="connsiteX5" fmla="*/ 1256050 w 1515358"/>
                  <a:gd name="connsiteY5" fmla="*/ 1842447 h 4080680"/>
                  <a:gd name="connsiteX6" fmla="*/ 1310641 w 1515358"/>
                  <a:gd name="connsiteY6" fmla="*/ 2265528 h 4080680"/>
                  <a:gd name="connsiteX7" fmla="*/ 1078629 w 1515358"/>
                  <a:gd name="connsiteY7" fmla="*/ 3534770 h 4080680"/>
                  <a:gd name="connsiteX8" fmla="*/ 764731 w 1515358"/>
                  <a:gd name="connsiteY8" fmla="*/ 3835021 h 4080680"/>
                  <a:gd name="connsiteX9" fmla="*/ 641901 w 1515358"/>
                  <a:gd name="connsiteY9" fmla="*/ 3807725 h 4080680"/>
                  <a:gd name="connsiteX10" fmla="*/ 0 w 1515358"/>
                  <a:gd name="connsiteY10" fmla="*/ 4080680 h 4080680"/>
                  <a:gd name="connsiteX11" fmla="*/ 68909 w 1515358"/>
                  <a:gd name="connsiteY11" fmla="*/ 3790202 h 4080680"/>
                  <a:gd name="connsiteX12" fmla="*/ 95991 w 1515358"/>
                  <a:gd name="connsiteY12" fmla="*/ 3152633 h 4080680"/>
                  <a:gd name="connsiteX13" fmla="*/ 300707 w 1515358"/>
                  <a:gd name="connsiteY13" fmla="*/ 2183642 h 4080680"/>
                  <a:gd name="connsiteX14" fmla="*/ 478128 w 1515358"/>
                  <a:gd name="connsiteY14" fmla="*/ 1323833 h 4080680"/>
                  <a:gd name="connsiteX15" fmla="*/ 696492 w 1515358"/>
                  <a:gd name="connsiteY15" fmla="*/ 504967 h 4080680"/>
                  <a:gd name="connsiteX16" fmla="*/ 819322 w 1515358"/>
                  <a:gd name="connsiteY16" fmla="*/ 300250 h 4080680"/>
                  <a:gd name="connsiteX17" fmla="*/ 1146868 w 1515358"/>
                  <a:gd name="connsiteY17" fmla="*/ 0 h 4080680"/>
                  <a:gd name="connsiteX0" fmla="*/ 1077959 w 1446449"/>
                  <a:gd name="connsiteY0" fmla="*/ 0 h 4148919"/>
                  <a:gd name="connsiteX1" fmla="*/ 1228085 w 1446449"/>
                  <a:gd name="connsiteY1" fmla="*/ 627797 h 4148919"/>
                  <a:gd name="connsiteX2" fmla="*/ 1255380 w 1446449"/>
                  <a:gd name="connsiteY2" fmla="*/ 736979 h 4148919"/>
                  <a:gd name="connsiteX3" fmla="*/ 1446449 w 1446449"/>
                  <a:gd name="connsiteY3" fmla="*/ 859809 h 4148919"/>
                  <a:gd name="connsiteX4" fmla="*/ 873243 w 1446449"/>
                  <a:gd name="connsiteY4" fmla="*/ 1692322 h 4148919"/>
                  <a:gd name="connsiteX5" fmla="*/ 1187141 w 1446449"/>
                  <a:gd name="connsiteY5" fmla="*/ 1842447 h 4148919"/>
                  <a:gd name="connsiteX6" fmla="*/ 1241732 w 1446449"/>
                  <a:gd name="connsiteY6" fmla="*/ 2265528 h 4148919"/>
                  <a:gd name="connsiteX7" fmla="*/ 1009720 w 1446449"/>
                  <a:gd name="connsiteY7" fmla="*/ 3534770 h 4148919"/>
                  <a:gd name="connsiteX8" fmla="*/ 695822 w 1446449"/>
                  <a:gd name="connsiteY8" fmla="*/ 3835021 h 4148919"/>
                  <a:gd name="connsiteX9" fmla="*/ 572992 w 1446449"/>
                  <a:gd name="connsiteY9" fmla="*/ 3807725 h 4148919"/>
                  <a:gd name="connsiteX10" fmla="*/ 339610 w 1446449"/>
                  <a:gd name="connsiteY10" fmla="*/ 4148919 h 4148919"/>
                  <a:gd name="connsiteX11" fmla="*/ 0 w 1446449"/>
                  <a:gd name="connsiteY11" fmla="*/ 3790202 h 4148919"/>
                  <a:gd name="connsiteX12" fmla="*/ 27082 w 1446449"/>
                  <a:gd name="connsiteY12" fmla="*/ 3152633 h 4148919"/>
                  <a:gd name="connsiteX13" fmla="*/ 231798 w 1446449"/>
                  <a:gd name="connsiteY13" fmla="*/ 2183642 h 4148919"/>
                  <a:gd name="connsiteX14" fmla="*/ 409219 w 1446449"/>
                  <a:gd name="connsiteY14" fmla="*/ 1323833 h 4148919"/>
                  <a:gd name="connsiteX15" fmla="*/ 627583 w 1446449"/>
                  <a:gd name="connsiteY15" fmla="*/ 504967 h 4148919"/>
                  <a:gd name="connsiteX16" fmla="*/ 750413 w 1446449"/>
                  <a:gd name="connsiteY16" fmla="*/ 300250 h 4148919"/>
                  <a:gd name="connsiteX17" fmla="*/ 1077959 w 1446449"/>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909289 w 1482495"/>
                  <a:gd name="connsiteY4" fmla="*/ 1692322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045766 w 1482495"/>
                  <a:gd name="connsiteY7" fmla="*/ 3534770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835021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609038 w 1482495"/>
                  <a:gd name="connsiteY9" fmla="*/ 3807725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 name="connsiteX0" fmla="*/ 1114005 w 1482495"/>
                  <a:gd name="connsiteY0" fmla="*/ 0 h 4148919"/>
                  <a:gd name="connsiteX1" fmla="*/ 1264131 w 1482495"/>
                  <a:gd name="connsiteY1" fmla="*/ 627797 h 4148919"/>
                  <a:gd name="connsiteX2" fmla="*/ 1291426 w 1482495"/>
                  <a:gd name="connsiteY2" fmla="*/ 736979 h 4148919"/>
                  <a:gd name="connsiteX3" fmla="*/ 1482495 w 1482495"/>
                  <a:gd name="connsiteY3" fmla="*/ 859809 h 4148919"/>
                  <a:gd name="connsiteX4" fmla="*/ 1029441 w 1482495"/>
                  <a:gd name="connsiteY4" fmla="*/ 1705970 h 4148919"/>
                  <a:gd name="connsiteX5" fmla="*/ 1223187 w 1482495"/>
                  <a:gd name="connsiteY5" fmla="*/ 1842447 h 4148919"/>
                  <a:gd name="connsiteX6" fmla="*/ 1277778 w 1482495"/>
                  <a:gd name="connsiteY6" fmla="*/ 2265528 h 4148919"/>
                  <a:gd name="connsiteX7" fmla="*/ 1105843 w 1482495"/>
                  <a:gd name="connsiteY7" fmla="*/ 3575713 h 4148919"/>
                  <a:gd name="connsiteX8" fmla="*/ 731868 w 1482495"/>
                  <a:gd name="connsiteY8" fmla="*/ 3944203 h 4148919"/>
                  <a:gd name="connsiteX9" fmla="*/ 585008 w 1482495"/>
                  <a:gd name="connsiteY9" fmla="*/ 3903259 h 4148919"/>
                  <a:gd name="connsiteX10" fmla="*/ 375656 w 1482495"/>
                  <a:gd name="connsiteY10" fmla="*/ 4148919 h 4148919"/>
                  <a:gd name="connsiteX11" fmla="*/ 0 w 1482495"/>
                  <a:gd name="connsiteY11" fmla="*/ 4063157 h 4148919"/>
                  <a:gd name="connsiteX12" fmla="*/ 63128 w 1482495"/>
                  <a:gd name="connsiteY12" fmla="*/ 3152633 h 4148919"/>
                  <a:gd name="connsiteX13" fmla="*/ 267844 w 1482495"/>
                  <a:gd name="connsiteY13" fmla="*/ 2183642 h 4148919"/>
                  <a:gd name="connsiteX14" fmla="*/ 445265 w 1482495"/>
                  <a:gd name="connsiteY14" fmla="*/ 1323833 h 4148919"/>
                  <a:gd name="connsiteX15" fmla="*/ 663629 w 1482495"/>
                  <a:gd name="connsiteY15" fmla="*/ 504967 h 4148919"/>
                  <a:gd name="connsiteX16" fmla="*/ 786459 w 1482495"/>
                  <a:gd name="connsiteY16" fmla="*/ 300250 h 4148919"/>
                  <a:gd name="connsiteX17" fmla="*/ 1114005 w 1482495"/>
                  <a:gd name="connsiteY17" fmla="*/ 0 h 41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2495" h="4148919">
                    <a:moveTo>
                      <a:pt x="1114005" y="0"/>
                    </a:moveTo>
                    <a:lnTo>
                      <a:pt x="1264131" y="627797"/>
                    </a:lnTo>
                    <a:lnTo>
                      <a:pt x="1291426" y="736979"/>
                    </a:lnTo>
                    <a:lnTo>
                      <a:pt x="1482495" y="859809"/>
                    </a:lnTo>
                    <a:lnTo>
                      <a:pt x="1029441" y="1705970"/>
                    </a:lnTo>
                    <a:lnTo>
                      <a:pt x="1223187" y="1842447"/>
                    </a:lnTo>
                    <a:lnTo>
                      <a:pt x="1277778" y="2265528"/>
                    </a:lnTo>
                    <a:lnTo>
                      <a:pt x="1105843" y="3575713"/>
                    </a:lnTo>
                    <a:lnTo>
                      <a:pt x="731868" y="3944203"/>
                    </a:lnTo>
                    <a:lnTo>
                      <a:pt x="585008" y="3903259"/>
                    </a:lnTo>
                    <a:lnTo>
                      <a:pt x="375656" y="4148919"/>
                    </a:lnTo>
                    <a:lnTo>
                      <a:pt x="0" y="4063157"/>
                    </a:lnTo>
                    <a:lnTo>
                      <a:pt x="63128" y="3152633"/>
                    </a:lnTo>
                    <a:lnTo>
                      <a:pt x="267844" y="2183642"/>
                    </a:lnTo>
                    <a:lnTo>
                      <a:pt x="445265" y="1323833"/>
                    </a:lnTo>
                    <a:lnTo>
                      <a:pt x="663629" y="504967"/>
                    </a:lnTo>
                    <a:lnTo>
                      <a:pt x="786459" y="300250"/>
                    </a:lnTo>
                    <a:lnTo>
                      <a:pt x="111400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フリーフォーム 81">
              <a:extLst>
                <a:ext uri="{FF2B5EF4-FFF2-40B4-BE49-F238E27FC236}">
                  <a16:creationId xmlns:a16="http://schemas.microsoft.com/office/drawing/2014/main" id="{F274D12B-F47E-A91F-9089-64FB5827B043}"/>
                </a:ext>
              </a:extLst>
            </p:cNvPr>
            <p:cNvSpPr>
              <a:spLocks noChangeAspect="1"/>
            </p:cNvSpPr>
            <p:nvPr/>
          </p:nvSpPr>
          <p:spPr>
            <a:xfrm>
              <a:off x="2383569" y="1801414"/>
              <a:ext cx="1411575" cy="1215910"/>
            </a:xfrm>
            <a:custGeom>
              <a:avLst/>
              <a:gdLst>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7533564 w 7942997"/>
                <a:gd name="connsiteY4" fmla="*/ 3179928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942997"/>
                <a:gd name="connsiteY0" fmla="*/ 81887 h 6018663"/>
                <a:gd name="connsiteX1" fmla="*/ 5390866 w 7942997"/>
                <a:gd name="connsiteY1" fmla="*/ 27296 h 6018663"/>
                <a:gd name="connsiteX2" fmla="*/ 5895833 w 7942997"/>
                <a:gd name="connsiteY2" fmla="*/ 791570 h 6018663"/>
                <a:gd name="connsiteX3" fmla="*/ 7151427 w 7942997"/>
                <a:gd name="connsiteY3" fmla="*/ 2279176 h 6018663"/>
                <a:gd name="connsiteX4" fmla="*/ 6946710 w 7942997"/>
                <a:gd name="connsiteY4" fmla="*/ 3316405 h 6018663"/>
                <a:gd name="connsiteX5" fmla="*/ 7942997 w 7942997"/>
                <a:gd name="connsiteY5" fmla="*/ 4421875 h 6018663"/>
                <a:gd name="connsiteX6" fmla="*/ 6933063 w 7942997"/>
                <a:gd name="connsiteY6" fmla="*/ 5950424 h 6018663"/>
                <a:gd name="connsiteX7" fmla="*/ 4899546 w 7942997"/>
                <a:gd name="connsiteY7" fmla="*/ 5950424 h 6018663"/>
                <a:gd name="connsiteX8" fmla="*/ 3507474 w 7942997"/>
                <a:gd name="connsiteY8" fmla="*/ 6018663 h 6018663"/>
                <a:gd name="connsiteX9" fmla="*/ 3425588 w 7942997"/>
                <a:gd name="connsiteY9" fmla="*/ 5431809 h 6018663"/>
                <a:gd name="connsiteX10" fmla="*/ 3207224 w 7942997"/>
                <a:gd name="connsiteY10" fmla="*/ 5240740 h 6018663"/>
                <a:gd name="connsiteX11" fmla="*/ 2743200 w 7942997"/>
                <a:gd name="connsiteY11" fmla="*/ 5418161 h 6018663"/>
                <a:gd name="connsiteX12" fmla="*/ 2265528 w 7942997"/>
                <a:gd name="connsiteY12" fmla="*/ 5377218 h 6018663"/>
                <a:gd name="connsiteX13" fmla="*/ 1815152 w 7942997"/>
                <a:gd name="connsiteY13" fmla="*/ 5909481 h 6018663"/>
                <a:gd name="connsiteX14" fmla="*/ 1815152 w 7942997"/>
                <a:gd name="connsiteY14" fmla="*/ 5909481 h 6018663"/>
                <a:gd name="connsiteX15" fmla="*/ 1119116 w 7942997"/>
                <a:gd name="connsiteY15" fmla="*/ 5936776 h 6018663"/>
                <a:gd name="connsiteX16" fmla="*/ 1214651 w 7942997"/>
                <a:gd name="connsiteY16" fmla="*/ 4121624 h 6018663"/>
                <a:gd name="connsiteX17" fmla="*/ 0 w 7942997"/>
                <a:gd name="connsiteY17" fmla="*/ 3835021 h 6018663"/>
                <a:gd name="connsiteX18" fmla="*/ 2497540 w 7942997"/>
                <a:gd name="connsiteY18" fmla="*/ 1869743 h 6018663"/>
                <a:gd name="connsiteX19" fmla="*/ 3111689 w 7942997"/>
                <a:gd name="connsiteY19" fmla="*/ 764275 h 6018663"/>
                <a:gd name="connsiteX20" fmla="*/ 3657600 w 7942997"/>
                <a:gd name="connsiteY20" fmla="*/ 232012 h 6018663"/>
                <a:gd name="connsiteX21" fmla="*/ 4462818 w 7942997"/>
                <a:gd name="connsiteY21" fmla="*/ 0 h 6018663"/>
                <a:gd name="connsiteX22" fmla="*/ 5227092 w 794299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933063 w 7151427"/>
                <a:gd name="connsiteY6" fmla="*/ 5950424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7151427"/>
                <a:gd name="connsiteY0" fmla="*/ 81887 h 6018663"/>
                <a:gd name="connsiteX1" fmla="*/ 5390866 w 7151427"/>
                <a:gd name="connsiteY1" fmla="*/ 27296 h 6018663"/>
                <a:gd name="connsiteX2" fmla="*/ 5895833 w 7151427"/>
                <a:gd name="connsiteY2" fmla="*/ 791570 h 6018663"/>
                <a:gd name="connsiteX3" fmla="*/ 7151427 w 7151427"/>
                <a:gd name="connsiteY3" fmla="*/ 2279176 h 6018663"/>
                <a:gd name="connsiteX4" fmla="*/ 6946710 w 7151427"/>
                <a:gd name="connsiteY4" fmla="*/ 3316405 h 6018663"/>
                <a:gd name="connsiteX5" fmla="*/ 6892119 w 7151427"/>
                <a:gd name="connsiteY5" fmla="*/ 4585648 h 6018663"/>
                <a:gd name="connsiteX6" fmla="*/ 6059607 w 7151427"/>
                <a:gd name="connsiteY6" fmla="*/ 5349922 h 6018663"/>
                <a:gd name="connsiteX7" fmla="*/ 4899546 w 7151427"/>
                <a:gd name="connsiteY7" fmla="*/ 5950424 h 6018663"/>
                <a:gd name="connsiteX8" fmla="*/ 3507474 w 7151427"/>
                <a:gd name="connsiteY8" fmla="*/ 6018663 h 6018663"/>
                <a:gd name="connsiteX9" fmla="*/ 3425588 w 7151427"/>
                <a:gd name="connsiteY9" fmla="*/ 5431809 h 6018663"/>
                <a:gd name="connsiteX10" fmla="*/ 3207224 w 7151427"/>
                <a:gd name="connsiteY10" fmla="*/ 5240740 h 6018663"/>
                <a:gd name="connsiteX11" fmla="*/ 2743200 w 7151427"/>
                <a:gd name="connsiteY11" fmla="*/ 5418161 h 6018663"/>
                <a:gd name="connsiteX12" fmla="*/ 2265528 w 7151427"/>
                <a:gd name="connsiteY12" fmla="*/ 5377218 h 6018663"/>
                <a:gd name="connsiteX13" fmla="*/ 1815152 w 7151427"/>
                <a:gd name="connsiteY13" fmla="*/ 5909481 h 6018663"/>
                <a:gd name="connsiteX14" fmla="*/ 1815152 w 7151427"/>
                <a:gd name="connsiteY14" fmla="*/ 5909481 h 6018663"/>
                <a:gd name="connsiteX15" fmla="*/ 1119116 w 7151427"/>
                <a:gd name="connsiteY15" fmla="*/ 5936776 h 6018663"/>
                <a:gd name="connsiteX16" fmla="*/ 1214651 w 7151427"/>
                <a:gd name="connsiteY16" fmla="*/ 4121624 h 6018663"/>
                <a:gd name="connsiteX17" fmla="*/ 0 w 7151427"/>
                <a:gd name="connsiteY17" fmla="*/ 3835021 h 6018663"/>
                <a:gd name="connsiteX18" fmla="*/ 2497540 w 7151427"/>
                <a:gd name="connsiteY18" fmla="*/ 1869743 h 6018663"/>
                <a:gd name="connsiteX19" fmla="*/ 3111689 w 7151427"/>
                <a:gd name="connsiteY19" fmla="*/ 764275 h 6018663"/>
                <a:gd name="connsiteX20" fmla="*/ 3657600 w 7151427"/>
                <a:gd name="connsiteY20" fmla="*/ 232012 h 6018663"/>
                <a:gd name="connsiteX21" fmla="*/ 4462818 w 7151427"/>
                <a:gd name="connsiteY21" fmla="*/ 0 h 6018663"/>
                <a:gd name="connsiteX22" fmla="*/ 5227092 w 7151427"/>
                <a:gd name="connsiteY22" fmla="*/ 81887 h 6018663"/>
                <a:gd name="connsiteX0" fmla="*/ 5227092 w 6946710"/>
                <a:gd name="connsiteY0" fmla="*/ 81887 h 6018663"/>
                <a:gd name="connsiteX1" fmla="*/ 5390866 w 6946710"/>
                <a:gd name="connsiteY1" fmla="*/ 27296 h 6018663"/>
                <a:gd name="connsiteX2" fmla="*/ 5895833 w 6946710"/>
                <a:gd name="connsiteY2" fmla="*/ 791570 h 6018663"/>
                <a:gd name="connsiteX3" fmla="*/ 6346209 w 6946710"/>
                <a:gd name="connsiteY3" fmla="*/ 2565779 h 6018663"/>
                <a:gd name="connsiteX4" fmla="*/ 6946710 w 6946710"/>
                <a:gd name="connsiteY4" fmla="*/ 3316405 h 6018663"/>
                <a:gd name="connsiteX5" fmla="*/ 6892119 w 6946710"/>
                <a:gd name="connsiteY5" fmla="*/ 4585648 h 6018663"/>
                <a:gd name="connsiteX6" fmla="*/ 6059607 w 6946710"/>
                <a:gd name="connsiteY6" fmla="*/ 5349922 h 6018663"/>
                <a:gd name="connsiteX7" fmla="*/ 4899546 w 6946710"/>
                <a:gd name="connsiteY7" fmla="*/ 5950424 h 6018663"/>
                <a:gd name="connsiteX8" fmla="*/ 3507474 w 6946710"/>
                <a:gd name="connsiteY8" fmla="*/ 6018663 h 6018663"/>
                <a:gd name="connsiteX9" fmla="*/ 3425588 w 6946710"/>
                <a:gd name="connsiteY9" fmla="*/ 5431809 h 6018663"/>
                <a:gd name="connsiteX10" fmla="*/ 3207224 w 6946710"/>
                <a:gd name="connsiteY10" fmla="*/ 5240740 h 6018663"/>
                <a:gd name="connsiteX11" fmla="*/ 2743200 w 6946710"/>
                <a:gd name="connsiteY11" fmla="*/ 5418161 h 6018663"/>
                <a:gd name="connsiteX12" fmla="*/ 2265528 w 6946710"/>
                <a:gd name="connsiteY12" fmla="*/ 5377218 h 6018663"/>
                <a:gd name="connsiteX13" fmla="*/ 1815152 w 6946710"/>
                <a:gd name="connsiteY13" fmla="*/ 5909481 h 6018663"/>
                <a:gd name="connsiteX14" fmla="*/ 1815152 w 6946710"/>
                <a:gd name="connsiteY14" fmla="*/ 5909481 h 6018663"/>
                <a:gd name="connsiteX15" fmla="*/ 1119116 w 6946710"/>
                <a:gd name="connsiteY15" fmla="*/ 5936776 h 6018663"/>
                <a:gd name="connsiteX16" fmla="*/ 1214651 w 6946710"/>
                <a:gd name="connsiteY16" fmla="*/ 4121624 h 6018663"/>
                <a:gd name="connsiteX17" fmla="*/ 0 w 6946710"/>
                <a:gd name="connsiteY17" fmla="*/ 3835021 h 6018663"/>
                <a:gd name="connsiteX18" fmla="*/ 2497540 w 6946710"/>
                <a:gd name="connsiteY18" fmla="*/ 1869743 h 6018663"/>
                <a:gd name="connsiteX19" fmla="*/ 3111689 w 6946710"/>
                <a:gd name="connsiteY19" fmla="*/ 764275 h 6018663"/>
                <a:gd name="connsiteX20" fmla="*/ 3657600 w 6946710"/>
                <a:gd name="connsiteY20" fmla="*/ 232012 h 6018663"/>
                <a:gd name="connsiteX21" fmla="*/ 4462818 w 6946710"/>
                <a:gd name="connsiteY21" fmla="*/ 0 h 6018663"/>
                <a:gd name="connsiteX22" fmla="*/ 5227092 w 6946710"/>
                <a:gd name="connsiteY22" fmla="*/ 81887 h 6018663"/>
                <a:gd name="connsiteX0" fmla="*/ 5227092 w 6892119"/>
                <a:gd name="connsiteY0" fmla="*/ 81887 h 6018663"/>
                <a:gd name="connsiteX1" fmla="*/ 5390866 w 6892119"/>
                <a:gd name="connsiteY1" fmla="*/ 27296 h 6018663"/>
                <a:gd name="connsiteX2" fmla="*/ 5895833 w 6892119"/>
                <a:gd name="connsiteY2" fmla="*/ 791570 h 6018663"/>
                <a:gd name="connsiteX3" fmla="*/ 6346209 w 6892119"/>
                <a:gd name="connsiteY3" fmla="*/ 2565779 h 6018663"/>
                <a:gd name="connsiteX4" fmla="*/ 6168788 w 6892119"/>
                <a:gd name="connsiteY4" fmla="*/ 4258101 h 6018663"/>
                <a:gd name="connsiteX5" fmla="*/ 6892119 w 6892119"/>
                <a:gd name="connsiteY5" fmla="*/ 4585648 h 6018663"/>
                <a:gd name="connsiteX6" fmla="*/ 6059607 w 6892119"/>
                <a:gd name="connsiteY6" fmla="*/ 5349922 h 6018663"/>
                <a:gd name="connsiteX7" fmla="*/ 4899546 w 6892119"/>
                <a:gd name="connsiteY7" fmla="*/ 5950424 h 6018663"/>
                <a:gd name="connsiteX8" fmla="*/ 3507474 w 6892119"/>
                <a:gd name="connsiteY8" fmla="*/ 6018663 h 6018663"/>
                <a:gd name="connsiteX9" fmla="*/ 3425588 w 6892119"/>
                <a:gd name="connsiteY9" fmla="*/ 5431809 h 6018663"/>
                <a:gd name="connsiteX10" fmla="*/ 3207224 w 6892119"/>
                <a:gd name="connsiteY10" fmla="*/ 5240740 h 6018663"/>
                <a:gd name="connsiteX11" fmla="*/ 2743200 w 6892119"/>
                <a:gd name="connsiteY11" fmla="*/ 5418161 h 6018663"/>
                <a:gd name="connsiteX12" fmla="*/ 2265528 w 6892119"/>
                <a:gd name="connsiteY12" fmla="*/ 5377218 h 6018663"/>
                <a:gd name="connsiteX13" fmla="*/ 1815152 w 6892119"/>
                <a:gd name="connsiteY13" fmla="*/ 5909481 h 6018663"/>
                <a:gd name="connsiteX14" fmla="*/ 1815152 w 6892119"/>
                <a:gd name="connsiteY14" fmla="*/ 5909481 h 6018663"/>
                <a:gd name="connsiteX15" fmla="*/ 1119116 w 6892119"/>
                <a:gd name="connsiteY15" fmla="*/ 5936776 h 6018663"/>
                <a:gd name="connsiteX16" fmla="*/ 1214651 w 6892119"/>
                <a:gd name="connsiteY16" fmla="*/ 4121624 h 6018663"/>
                <a:gd name="connsiteX17" fmla="*/ 0 w 6892119"/>
                <a:gd name="connsiteY17" fmla="*/ 3835021 h 6018663"/>
                <a:gd name="connsiteX18" fmla="*/ 2497540 w 6892119"/>
                <a:gd name="connsiteY18" fmla="*/ 1869743 h 6018663"/>
                <a:gd name="connsiteX19" fmla="*/ 3111689 w 6892119"/>
                <a:gd name="connsiteY19" fmla="*/ 764275 h 6018663"/>
                <a:gd name="connsiteX20" fmla="*/ 3657600 w 6892119"/>
                <a:gd name="connsiteY20" fmla="*/ 232012 h 6018663"/>
                <a:gd name="connsiteX21" fmla="*/ 4462818 w 6892119"/>
                <a:gd name="connsiteY21" fmla="*/ 0 h 6018663"/>
                <a:gd name="connsiteX22" fmla="*/ 5227092 w 689211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6059607 w 6346209"/>
                <a:gd name="connsiteY6" fmla="*/ 5349922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899546 w 6346209"/>
                <a:gd name="connsiteY7" fmla="*/ 5950424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6018663"/>
                <a:gd name="connsiteX1" fmla="*/ 5390866 w 6346209"/>
                <a:gd name="connsiteY1" fmla="*/ 27296 h 6018663"/>
                <a:gd name="connsiteX2" fmla="*/ 5895833 w 6346209"/>
                <a:gd name="connsiteY2" fmla="*/ 791570 h 6018663"/>
                <a:gd name="connsiteX3" fmla="*/ 6346209 w 6346209"/>
                <a:gd name="connsiteY3" fmla="*/ 2565779 h 6018663"/>
                <a:gd name="connsiteX4" fmla="*/ 6168788 w 6346209"/>
                <a:gd name="connsiteY4" fmla="*/ 4258101 h 6018663"/>
                <a:gd name="connsiteX5" fmla="*/ 6018663 w 6346209"/>
                <a:gd name="connsiteY5" fmla="*/ 5117910 h 6018663"/>
                <a:gd name="connsiteX6" fmla="*/ 5882186 w 6346209"/>
                <a:gd name="connsiteY6" fmla="*/ 5636525 h 6018663"/>
                <a:gd name="connsiteX7" fmla="*/ 4735772 w 6346209"/>
                <a:gd name="connsiteY7" fmla="*/ 5718412 h 6018663"/>
                <a:gd name="connsiteX8" fmla="*/ 3507474 w 6346209"/>
                <a:gd name="connsiteY8" fmla="*/ 6018663 h 6018663"/>
                <a:gd name="connsiteX9" fmla="*/ 3425588 w 6346209"/>
                <a:gd name="connsiteY9" fmla="*/ 5431809 h 6018663"/>
                <a:gd name="connsiteX10" fmla="*/ 3207224 w 6346209"/>
                <a:gd name="connsiteY10" fmla="*/ 5240740 h 6018663"/>
                <a:gd name="connsiteX11" fmla="*/ 2743200 w 6346209"/>
                <a:gd name="connsiteY11" fmla="*/ 5418161 h 6018663"/>
                <a:gd name="connsiteX12" fmla="*/ 2265528 w 6346209"/>
                <a:gd name="connsiteY12" fmla="*/ 5377218 h 6018663"/>
                <a:gd name="connsiteX13" fmla="*/ 1815152 w 6346209"/>
                <a:gd name="connsiteY13" fmla="*/ 5909481 h 6018663"/>
                <a:gd name="connsiteX14" fmla="*/ 1815152 w 6346209"/>
                <a:gd name="connsiteY14" fmla="*/ 5909481 h 6018663"/>
                <a:gd name="connsiteX15" fmla="*/ 1119116 w 6346209"/>
                <a:gd name="connsiteY15" fmla="*/ 5936776 h 6018663"/>
                <a:gd name="connsiteX16" fmla="*/ 1214651 w 6346209"/>
                <a:gd name="connsiteY16" fmla="*/ 4121624 h 6018663"/>
                <a:gd name="connsiteX17" fmla="*/ 0 w 6346209"/>
                <a:gd name="connsiteY17" fmla="*/ 3835021 h 6018663"/>
                <a:gd name="connsiteX18" fmla="*/ 2497540 w 6346209"/>
                <a:gd name="connsiteY18" fmla="*/ 1869743 h 6018663"/>
                <a:gd name="connsiteX19" fmla="*/ 3111689 w 6346209"/>
                <a:gd name="connsiteY19" fmla="*/ 764275 h 6018663"/>
                <a:gd name="connsiteX20" fmla="*/ 3657600 w 6346209"/>
                <a:gd name="connsiteY20" fmla="*/ 232012 h 6018663"/>
                <a:gd name="connsiteX21" fmla="*/ 4462818 w 6346209"/>
                <a:gd name="connsiteY21" fmla="*/ 0 h 6018663"/>
                <a:gd name="connsiteX22" fmla="*/ 5227092 w 6346209"/>
                <a:gd name="connsiteY22" fmla="*/ 81887 h 6018663"/>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398292 w 6346209"/>
                <a:gd name="connsiteY8" fmla="*/ 5759356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346209"/>
                <a:gd name="connsiteY0" fmla="*/ 81887 h 5936776"/>
                <a:gd name="connsiteX1" fmla="*/ 5390866 w 6346209"/>
                <a:gd name="connsiteY1" fmla="*/ 27296 h 5936776"/>
                <a:gd name="connsiteX2" fmla="*/ 5895833 w 6346209"/>
                <a:gd name="connsiteY2" fmla="*/ 791570 h 5936776"/>
                <a:gd name="connsiteX3" fmla="*/ 6346209 w 6346209"/>
                <a:gd name="connsiteY3" fmla="*/ 2565779 h 5936776"/>
                <a:gd name="connsiteX4" fmla="*/ 6168788 w 6346209"/>
                <a:gd name="connsiteY4" fmla="*/ 4258101 h 5936776"/>
                <a:gd name="connsiteX5" fmla="*/ 6018663 w 6346209"/>
                <a:gd name="connsiteY5" fmla="*/ 5117910 h 5936776"/>
                <a:gd name="connsiteX6" fmla="*/ 5882186 w 6346209"/>
                <a:gd name="connsiteY6" fmla="*/ 5636525 h 5936776"/>
                <a:gd name="connsiteX7" fmla="*/ 4735772 w 6346209"/>
                <a:gd name="connsiteY7" fmla="*/ 5718412 h 5936776"/>
                <a:gd name="connsiteX8" fmla="*/ 3562065 w 6346209"/>
                <a:gd name="connsiteY8" fmla="*/ 5677470 h 5936776"/>
                <a:gd name="connsiteX9" fmla="*/ 3425588 w 6346209"/>
                <a:gd name="connsiteY9" fmla="*/ 5431809 h 5936776"/>
                <a:gd name="connsiteX10" fmla="*/ 3207224 w 6346209"/>
                <a:gd name="connsiteY10" fmla="*/ 5240740 h 5936776"/>
                <a:gd name="connsiteX11" fmla="*/ 2743200 w 6346209"/>
                <a:gd name="connsiteY11" fmla="*/ 5418161 h 5936776"/>
                <a:gd name="connsiteX12" fmla="*/ 2265528 w 6346209"/>
                <a:gd name="connsiteY12" fmla="*/ 5377218 h 5936776"/>
                <a:gd name="connsiteX13" fmla="*/ 1815152 w 6346209"/>
                <a:gd name="connsiteY13" fmla="*/ 5909481 h 5936776"/>
                <a:gd name="connsiteX14" fmla="*/ 1815152 w 6346209"/>
                <a:gd name="connsiteY14" fmla="*/ 5909481 h 5936776"/>
                <a:gd name="connsiteX15" fmla="*/ 1119116 w 6346209"/>
                <a:gd name="connsiteY15" fmla="*/ 5936776 h 5936776"/>
                <a:gd name="connsiteX16" fmla="*/ 1214651 w 6346209"/>
                <a:gd name="connsiteY16" fmla="*/ 4121624 h 5936776"/>
                <a:gd name="connsiteX17" fmla="*/ 0 w 6346209"/>
                <a:gd name="connsiteY17" fmla="*/ 3835021 h 5936776"/>
                <a:gd name="connsiteX18" fmla="*/ 2497540 w 6346209"/>
                <a:gd name="connsiteY18" fmla="*/ 1869743 h 5936776"/>
                <a:gd name="connsiteX19" fmla="*/ 3111689 w 6346209"/>
                <a:gd name="connsiteY19" fmla="*/ 764275 h 5936776"/>
                <a:gd name="connsiteX20" fmla="*/ 3657600 w 6346209"/>
                <a:gd name="connsiteY20" fmla="*/ 232012 h 5936776"/>
                <a:gd name="connsiteX21" fmla="*/ 4462818 w 6346209"/>
                <a:gd name="connsiteY21" fmla="*/ 0 h 5936776"/>
                <a:gd name="connsiteX22" fmla="*/ 5227092 w 6346209"/>
                <a:gd name="connsiteY22" fmla="*/ 81887 h 5936776"/>
                <a:gd name="connsiteX0" fmla="*/ 5227092 w 6550925"/>
                <a:gd name="connsiteY0" fmla="*/ 81887 h 5936776"/>
                <a:gd name="connsiteX1" fmla="*/ 5390866 w 6550925"/>
                <a:gd name="connsiteY1" fmla="*/ 27296 h 5936776"/>
                <a:gd name="connsiteX2" fmla="*/ 5895833 w 6550925"/>
                <a:gd name="connsiteY2" fmla="*/ 791570 h 5936776"/>
                <a:gd name="connsiteX3" fmla="*/ 6550925 w 6550925"/>
                <a:gd name="connsiteY3" fmla="*/ 2470245 h 5936776"/>
                <a:gd name="connsiteX4" fmla="*/ 6168788 w 6550925"/>
                <a:gd name="connsiteY4" fmla="*/ 4258101 h 5936776"/>
                <a:gd name="connsiteX5" fmla="*/ 6018663 w 6550925"/>
                <a:gd name="connsiteY5" fmla="*/ 5117910 h 5936776"/>
                <a:gd name="connsiteX6" fmla="*/ 5882186 w 6550925"/>
                <a:gd name="connsiteY6" fmla="*/ 5636525 h 5936776"/>
                <a:gd name="connsiteX7" fmla="*/ 4735772 w 6550925"/>
                <a:gd name="connsiteY7" fmla="*/ 5718412 h 5936776"/>
                <a:gd name="connsiteX8" fmla="*/ 3562065 w 6550925"/>
                <a:gd name="connsiteY8" fmla="*/ 5677470 h 5936776"/>
                <a:gd name="connsiteX9" fmla="*/ 3425588 w 6550925"/>
                <a:gd name="connsiteY9" fmla="*/ 5431809 h 5936776"/>
                <a:gd name="connsiteX10" fmla="*/ 3207224 w 6550925"/>
                <a:gd name="connsiteY10" fmla="*/ 5240740 h 5936776"/>
                <a:gd name="connsiteX11" fmla="*/ 2743200 w 6550925"/>
                <a:gd name="connsiteY11" fmla="*/ 5418161 h 5936776"/>
                <a:gd name="connsiteX12" fmla="*/ 2265528 w 6550925"/>
                <a:gd name="connsiteY12" fmla="*/ 5377218 h 5936776"/>
                <a:gd name="connsiteX13" fmla="*/ 1815152 w 6550925"/>
                <a:gd name="connsiteY13" fmla="*/ 5909481 h 5936776"/>
                <a:gd name="connsiteX14" fmla="*/ 1815152 w 6550925"/>
                <a:gd name="connsiteY14" fmla="*/ 5909481 h 5936776"/>
                <a:gd name="connsiteX15" fmla="*/ 1119116 w 6550925"/>
                <a:gd name="connsiteY15" fmla="*/ 5936776 h 5936776"/>
                <a:gd name="connsiteX16" fmla="*/ 1214651 w 6550925"/>
                <a:gd name="connsiteY16" fmla="*/ 4121624 h 5936776"/>
                <a:gd name="connsiteX17" fmla="*/ 0 w 6550925"/>
                <a:gd name="connsiteY17" fmla="*/ 3835021 h 5936776"/>
                <a:gd name="connsiteX18" fmla="*/ 2497540 w 6550925"/>
                <a:gd name="connsiteY18" fmla="*/ 1869743 h 5936776"/>
                <a:gd name="connsiteX19" fmla="*/ 3111689 w 6550925"/>
                <a:gd name="connsiteY19" fmla="*/ 764275 h 5936776"/>
                <a:gd name="connsiteX20" fmla="*/ 3657600 w 6550925"/>
                <a:gd name="connsiteY20" fmla="*/ 232012 h 5936776"/>
                <a:gd name="connsiteX21" fmla="*/ 4462818 w 6550925"/>
                <a:gd name="connsiteY21" fmla="*/ 0 h 5936776"/>
                <a:gd name="connsiteX22" fmla="*/ 5227092 w 6550925"/>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168788 w 6892119"/>
                <a:gd name="connsiteY4" fmla="*/ 4258101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018663 w 6892119"/>
                <a:gd name="connsiteY5" fmla="*/ 511791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5882186 w 6892119"/>
                <a:gd name="connsiteY6" fmla="*/ 5636525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 name="connsiteX0" fmla="*/ 5227092 w 6892119"/>
                <a:gd name="connsiteY0" fmla="*/ 81887 h 5936776"/>
                <a:gd name="connsiteX1" fmla="*/ 5390866 w 6892119"/>
                <a:gd name="connsiteY1" fmla="*/ 27296 h 5936776"/>
                <a:gd name="connsiteX2" fmla="*/ 5895833 w 6892119"/>
                <a:gd name="connsiteY2" fmla="*/ 791570 h 5936776"/>
                <a:gd name="connsiteX3" fmla="*/ 6892119 w 6892119"/>
                <a:gd name="connsiteY3" fmla="*/ 2129051 h 5936776"/>
                <a:gd name="connsiteX4" fmla="*/ 6769290 w 6892119"/>
                <a:gd name="connsiteY4" fmla="*/ 3411940 h 5936776"/>
                <a:gd name="connsiteX5" fmla="*/ 6537278 w 6892119"/>
                <a:gd name="connsiteY5" fmla="*/ 4817660 h 5936776"/>
                <a:gd name="connsiteX6" fmla="*/ 6127846 w 6892119"/>
                <a:gd name="connsiteY6" fmla="*/ 5609230 h 5936776"/>
                <a:gd name="connsiteX7" fmla="*/ 4735772 w 6892119"/>
                <a:gd name="connsiteY7" fmla="*/ 5718412 h 5936776"/>
                <a:gd name="connsiteX8" fmla="*/ 3562065 w 6892119"/>
                <a:gd name="connsiteY8" fmla="*/ 5677470 h 5936776"/>
                <a:gd name="connsiteX9" fmla="*/ 3425588 w 6892119"/>
                <a:gd name="connsiteY9" fmla="*/ 5431809 h 5936776"/>
                <a:gd name="connsiteX10" fmla="*/ 3207224 w 6892119"/>
                <a:gd name="connsiteY10" fmla="*/ 5240740 h 5936776"/>
                <a:gd name="connsiteX11" fmla="*/ 2743200 w 6892119"/>
                <a:gd name="connsiteY11" fmla="*/ 5418161 h 5936776"/>
                <a:gd name="connsiteX12" fmla="*/ 2265528 w 6892119"/>
                <a:gd name="connsiteY12" fmla="*/ 5377218 h 5936776"/>
                <a:gd name="connsiteX13" fmla="*/ 1815152 w 6892119"/>
                <a:gd name="connsiteY13" fmla="*/ 5909481 h 5936776"/>
                <a:gd name="connsiteX14" fmla="*/ 1815152 w 6892119"/>
                <a:gd name="connsiteY14" fmla="*/ 5909481 h 5936776"/>
                <a:gd name="connsiteX15" fmla="*/ 1119116 w 6892119"/>
                <a:gd name="connsiteY15" fmla="*/ 5936776 h 5936776"/>
                <a:gd name="connsiteX16" fmla="*/ 1214651 w 6892119"/>
                <a:gd name="connsiteY16" fmla="*/ 4121624 h 5936776"/>
                <a:gd name="connsiteX17" fmla="*/ 0 w 6892119"/>
                <a:gd name="connsiteY17" fmla="*/ 3835021 h 5936776"/>
                <a:gd name="connsiteX18" fmla="*/ 2497540 w 6892119"/>
                <a:gd name="connsiteY18" fmla="*/ 1869743 h 5936776"/>
                <a:gd name="connsiteX19" fmla="*/ 3111689 w 6892119"/>
                <a:gd name="connsiteY19" fmla="*/ 764275 h 5936776"/>
                <a:gd name="connsiteX20" fmla="*/ 3657600 w 6892119"/>
                <a:gd name="connsiteY20" fmla="*/ 232012 h 5936776"/>
                <a:gd name="connsiteX21" fmla="*/ 4462818 w 6892119"/>
                <a:gd name="connsiteY21" fmla="*/ 0 h 5936776"/>
                <a:gd name="connsiteX22" fmla="*/ 5227092 w 6892119"/>
                <a:gd name="connsiteY22" fmla="*/ 81887 h 593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92119" h="5936776">
                  <a:moveTo>
                    <a:pt x="5227092" y="81887"/>
                  </a:moveTo>
                  <a:lnTo>
                    <a:pt x="5390866" y="27296"/>
                  </a:lnTo>
                  <a:lnTo>
                    <a:pt x="5895833" y="791570"/>
                  </a:lnTo>
                  <a:lnTo>
                    <a:pt x="6892119" y="2129051"/>
                  </a:lnTo>
                  <a:lnTo>
                    <a:pt x="6769290" y="3411940"/>
                  </a:lnTo>
                  <a:lnTo>
                    <a:pt x="6537278" y="4817660"/>
                  </a:lnTo>
                  <a:lnTo>
                    <a:pt x="6127846" y="5609230"/>
                  </a:lnTo>
                  <a:lnTo>
                    <a:pt x="4735772" y="5718412"/>
                  </a:lnTo>
                  <a:lnTo>
                    <a:pt x="3562065" y="5677470"/>
                  </a:lnTo>
                  <a:lnTo>
                    <a:pt x="3425588" y="5431809"/>
                  </a:lnTo>
                  <a:lnTo>
                    <a:pt x="3207224" y="5240740"/>
                  </a:lnTo>
                  <a:lnTo>
                    <a:pt x="2743200" y="5418161"/>
                  </a:lnTo>
                  <a:lnTo>
                    <a:pt x="2265528" y="5377218"/>
                  </a:lnTo>
                  <a:lnTo>
                    <a:pt x="1815152" y="5909481"/>
                  </a:lnTo>
                  <a:lnTo>
                    <a:pt x="1815152" y="5909481"/>
                  </a:lnTo>
                  <a:lnTo>
                    <a:pt x="1119116" y="5936776"/>
                  </a:lnTo>
                  <a:lnTo>
                    <a:pt x="1214651" y="4121624"/>
                  </a:lnTo>
                  <a:lnTo>
                    <a:pt x="0" y="3835021"/>
                  </a:lnTo>
                  <a:lnTo>
                    <a:pt x="2497540" y="1869743"/>
                  </a:lnTo>
                  <a:lnTo>
                    <a:pt x="3111689" y="764275"/>
                  </a:lnTo>
                  <a:lnTo>
                    <a:pt x="3657600" y="232012"/>
                  </a:lnTo>
                  <a:lnTo>
                    <a:pt x="4462818" y="0"/>
                  </a:lnTo>
                  <a:lnTo>
                    <a:pt x="5227092" y="81887"/>
                  </a:lnTo>
                  <a:close/>
                </a:path>
              </a:pathLst>
            </a:custGeom>
            <a:solidFill>
              <a:schemeClr val="bg2">
                <a:lumMod val="90000"/>
                <a:alpha val="40000"/>
              </a:schemeClr>
            </a:solidFill>
            <a:ln>
              <a:solidFill>
                <a:schemeClr val="tx1"/>
              </a:solidFill>
            </a:ln>
            <a:effectLst>
              <a:glow>
                <a:schemeClr val="bg1"/>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テキスト ボックス 46">
              <a:extLst>
                <a:ext uri="{FF2B5EF4-FFF2-40B4-BE49-F238E27FC236}">
                  <a16:creationId xmlns:a16="http://schemas.microsoft.com/office/drawing/2014/main" id="{CEF090A4-986C-608F-D5F0-510A42E00E00}"/>
                </a:ext>
              </a:extLst>
            </p:cNvPr>
            <p:cNvSpPr txBox="1"/>
            <p:nvPr/>
          </p:nvSpPr>
          <p:spPr>
            <a:xfrm>
              <a:off x="2297293" y="2683672"/>
              <a:ext cx="606710" cy="430887"/>
            </a:xfrm>
            <a:prstGeom prst="rect">
              <a:avLst/>
            </a:prstGeom>
            <a:noFill/>
          </p:spPr>
          <p:txBody>
            <a:bodyPr wrap="square" rtlCol="0">
              <a:spAutoFit/>
            </a:bodyPr>
            <a:lstStyle/>
            <a:p>
              <a:r>
                <a:rPr kumimoji="1" lang="ja-JP" altLang="en-US" sz="1100" dirty="0"/>
                <a:t>長町南</a:t>
              </a:r>
              <a:endParaRPr kumimoji="1" lang="en-US" altLang="ja-JP" sz="1100" dirty="0"/>
            </a:p>
            <a:p>
              <a:r>
                <a:rPr kumimoji="1" lang="ja-JP" altLang="en-US" sz="1100" dirty="0"/>
                <a:t>エリア</a:t>
              </a:r>
            </a:p>
          </p:txBody>
        </p:sp>
        <p:sp>
          <p:nvSpPr>
            <p:cNvPr id="53" name="テキスト ボックス 52">
              <a:extLst>
                <a:ext uri="{FF2B5EF4-FFF2-40B4-BE49-F238E27FC236}">
                  <a16:creationId xmlns:a16="http://schemas.microsoft.com/office/drawing/2014/main" id="{BE4759DC-3218-E6B9-BFF9-ACC569961BD4}"/>
                </a:ext>
              </a:extLst>
            </p:cNvPr>
            <p:cNvSpPr txBox="1"/>
            <p:nvPr/>
          </p:nvSpPr>
          <p:spPr>
            <a:xfrm>
              <a:off x="3555778" y="1928712"/>
              <a:ext cx="911525" cy="430887"/>
            </a:xfrm>
            <a:prstGeom prst="rect">
              <a:avLst/>
            </a:prstGeom>
            <a:noFill/>
          </p:spPr>
          <p:txBody>
            <a:bodyPr wrap="square" rtlCol="0">
              <a:spAutoFit/>
            </a:bodyPr>
            <a:lstStyle/>
            <a:p>
              <a:r>
                <a:rPr kumimoji="1" lang="ja-JP" altLang="en-US" sz="1100" dirty="0"/>
                <a:t>長町商店街</a:t>
              </a:r>
              <a:endParaRPr kumimoji="1" lang="en-US" altLang="ja-JP" sz="1100" dirty="0"/>
            </a:p>
            <a:p>
              <a:r>
                <a:rPr kumimoji="1" lang="ja-JP" altLang="en-US" sz="1100" dirty="0"/>
                <a:t>エリア</a:t>
              </a:r>
            </a:p>
          </p:txBody>
        </p:sp>
        <p:pic>
          <p:nvPicPr>
            <p:cNvPr id="72" name="図 71">
              <a:extLst>
                <a:ext uri="{FF2B5EF4-FFF2-40B4-BE49-F238E27FC236}">
                  <a16:creationId xmlns:a16="http://schemas.microsoft.com/office/drawing/2014/main" id="{CC22A3FC-B800-AA62-69A4-774E8FE76E7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011541" y="1610708"/>
              <a:ext cx="285916" cy="272921"/>
            </a:xfrm>
            <a:prstGeom prst="rect">
              <a:avLst/>
            </a:prstGeom>
          </p:spPr>
        </p:pic>
        <p:sp>
          <p:nvSpPr>
            <p:cNvPr id="94" name="テキスト ボックス 93">
              <a:extLst>
                <a:ext uri="{FF2B5EF4-FFF2-40B4-BE49-F238E27FC236}">
                  <a16:creationId xmlns:a16="http://schemas.microsoft.com/office/drawing/2014/main" id="{695C2B6A-88A3-0115-10BC-A02BE050AF32}"/>
                </a:ext>
              </a:extLst>
            </p:cNvPr>
            <p:cNvSpPr txBox="1"/>
            <p:nvPr/>
          </p:nvSpPr>
          <p:spPr>
            <a:xfrm>
              <a:off x="2268325" y="1519155"/>
              <a:ext cx="1278912" cy="276999"/>
            </a:xfrm>
            <a:prstGeom prst="rect">
              <a:avLst/>
            </a:prstGeom>
            <a:noFill/>
          </p:spPr>
          <p:txBody>
            <a:bodyPr wrap="square" rtlCol="0">
              <a:spAutoFit/>
            </a:bodyPr>
            <a:lstStyle/>
            <a:p>
              <a:r>
                <a:rPr kumimoji="1" lang="ja-JP" altLang="en-US" sz="1200" b="1" dirty="0"/>
                <a:t>長町地区</a:t>
              </a:r>
            </a:p>
          </p:txBody>
        </p:sp>
        <p:cxnSp>
          <p:nvCxnSpPr>
            <p:cNvPr id="2" name="直線コネクタ 1">
              <a:extLst>
                <a:ext uri="{FF2B5EF4-FFF2-40B4-BE49-F238E27FC236}">
                  <a16:creationId xmlns:a16="http://schemas.microsoft.com/office/drawing/2014/main" id="{3E3A14ED-448B-FC6C-4600-A90C30355F2E}"/>
                </a:ext>
              </a:extLst>
            </p:cNvPr>
            <p:cNvCxnSpPr>
              <a:cxnSpLocks/>
            </p:cNvCxnSpPr>
            <p:nvPr/>
          </p:nvCxnSpPr>
          <p:spPr>
            <a:xfrm>
              <a:off x="2685876" y="1730603"/>
              <a:ext cx="336619" cy="373325"/>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DDA174E-0B99-2B6D-F142-2B4822549BBA}"/>
                </a:ext>
              </a:extLst>
            </p:cNvPr>
            <p:cNvCxnSpPr>
              <a:cxnSpLocks/>
              <a:stCxn id="53" idx="1"/>
            </p:cNvCxnSpPr>
            <p:nvPr/>
          </p:nvCxnSpPr>
          <p:spPr>
            <a:xfrm flipH="1">
              <a:off x="3297646" y="2144156"/>
              <a:ext cx="258132" cy="87923"/>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41F7BE9-B4AC-9359-076E-22A1CB7288D8}"/>
                </a:ext>
              </a:extLst>
            </p:cNvPr>
            <p:cNvCxnSpPr>
              <a:cxnSpLocks/>
            </p:cNvCxnSpPr>
            <p:nvPr/>
          </p:nvCxnSpPr>
          <p:spPr>
            <a:xfrm flipV="1">
              <a:off x="2632208" y="2551464"/>
              <a:ext cx="77267" cy="193987"/>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6B45D4BB-F6EF-BE77-690F-B8DD364B72F3}"/>
                </a:ext>
              </a:extLst>
            </p:cNvPr>
            <p:cNvCxnSpPr>
              <a:cxnSpLocks/>
            </p:cNvCxnSpPr>
            <p:nvPr/>
          </p:nvCxnSpPr>
          <p:spPr>
            <a:xfrm flipH="1" flipV="1">
              <a:off x="3394660" y="2858646"/>
              <a:ext cx="192740" cy="12639"/>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86" name="フリーフォーム 74">
              <a:extLst>
                <a:ext uri="{FF2B5EF4-FFF2-40B4-BE49-F238E27FC236}">
                  <a16:creationId xmlns:a16="http://schemas.microsoft.com/office/drawing/2014/main" id="{6847780F-39E0-DA3A-A7EC-15D3B05B126B}"/>
                </a:ext>
              </a:extLst>
            </p:cNvPr>
            <p:cNvSpPr>
              <a:spLocks noChangeAspect="1"/>
            </p:cNvSpPr>
            <p:nvPr/>
          </p:nvSpPr>
          <p:spPr>
            <a:xfrm rot="312780">
              <a:off x="3230964" y="1916321"/>
              <a:ext cx="272258" cy="733841"/>
            </a:xfrm>
            <a:custGeom>
              <a:avLst/>
              <a:gdLst>
                <a:gd name="connsiteX0" fmla="*/ 1842447 w 1883391"/>
                <a:gd name="connsiteY0" fmla="*/ 545910 h 5377218"/>
                <a:gd name="connsiteX1" fmla="*/ 1460310 w 1883391"/>
                <a:gd name="connsiteY1" fmla="*/ 955343 h 5377218"/>
                <a:gd name="connsiteX2" fmla="*/ 1160059 w 1883391"/>
                <a:gd name="connsiteY2" fmla="*/ 1842447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023582 w 1883391"/>
                <a:gd name="connsiteY3" fmla="*/ 2497540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873456 w 1883391"/>
                <a:gd name="connsiteY4" fmla="*/ 3289110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696036 w 1883391"/>
                <a:gd name="connsiteY5" fmla="*/ 4080680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00501 w 1883391"/>
                <a:gd name="connsiteY6" fmla="*/ 4844955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941695 w 1883391"/>
                <a:gd name="connsiteY16" fmla="*/ 777922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805218 w 1883391"/>
                <a:gd name="connsiteY15" fmla="*/ 135112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614149 w 1883391"/>
                <a:gd name="connsiteY14" fmla="*/ 2115403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560940 w 1883391"/>
                <a:gd name="connsiteY15" fmla="*/ 1599516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55578 w 1883391"/>
                <a:gd name="connsiteY16" fmla="*/ 790341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444617 w 1883391"/>
                <a:gd name="connsiteY15" fmla="*/ 1326288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720681 w 1883391"/>
                <a:gd name="connsiteY16" fmla="*/ 641308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346606 w 1883391"/>
                <a:gd name="connsiteY14" fmla="*/ 1854594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436728 w 1883391"/>
                <a:gd name="connsiteY13" fmla="*/ 2934268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313898 w 1883391"/>
                <a:gd name="connsiteY12" fmla="*/ 364395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163773 w 1883391"/>
                <a:gd name="connsiteY11" fmla="*/ 4258101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842447 w 1883391"/>
                <a:gd name="connsiteY0" fmla="*/ 545910 h 5377218"/>
                <a:gd name="connsiteX1" fmla="*/ 1460310 w 1883391"/>
                <a:gd name="connsiteY1" fmla="*/ 955343 h 5377218"/>
                <a:gd name="connsiteX2" fmla="*/ 1264750 w 1883391"/>
                <a:gd name="connsiteY2" fmla="*/ 1904544 h 5377218"/>
                <a:gd name="connsiteX3" fmla="*/ 1151537 w 1883391"/>
                <a:gd name="connsiteY3" fmla="*/ 2584477 h 5377218"/>
                <a:gd name="connsiteX4" fmla="*/ 989778 w 1883391"/>
                <a:gd name="connsiteY4" fmla="*/ 3388465 h 5377218"/>
                <a:gd name="connsiteX5" fmla="*/ 847256 w 1883391"/>
                <a:gd name="connsiteY5" fmla="*/ 4117939 h 5377218"/>
                <a:gd name="connsiteX6" fmla="*/ 670296 w 1883391"/>
                <a:gd name="connsiteY6" fmla="*/ 4882214 h 5377218"/>
                <a:gd name="connsiteX7" fmla="*/ 532262 w 1883391"/>
                <a:gd name="connsiteY7" fmla="*/ 5227092 h 5377218"/>
                <a:gd name="connsiteX8" fmla="*/ 518615 w 1883391"/>
                <a:gd name="connsiteY8" fmla="*/ 5377218 h 5377218"/>
                <a:gd name="connsiteX9" fmla="*/ 204716 w 1883391"/>
                <a:gd name="connsiteY9" fmla="*/ 5240740 h 5377218"/>
                <a:gd name="connsiteX10" fmla="*/ 0 w 1883391"/>
                <a:gd name="connsiteY10" fmla="*/ 4872250 h 5377218"/>
                <a:gd name="connsiteX11" fmla="*/ 373155 w 1883391"/>
                <a:gd name="connsiteY11" fmla="*/ 4196003 h 5377218"/>
                <a:gd name="connsiteX12" fmla="*/ 453485 w 1883391"/>
                <a:gd name="connsiteY12" fmla="*/ 3656372 h 5377218"/>
                <a:gd name="connsiteX13" fmla="*/ 518154 w 1883391"/>
                <a:gd name="connsiteY13" fmla="*/ 2971526 h 5377218"/>
                <a:gd name="connsiteX14" fmla="*/ 521090 w 1883391"/>
                <a:gd name="connsiteY14" fmla="*/ 1916691 h 5377218"/>
                <a:gd name="connsiteX15" fmla="*/ 665630 w 1883391"/>
                <a:gd name="connsiteY15" fmla="*/ 1351127 h 5377218"/>
                <a:gd name="connsiteX16" fmla="*/ 930062 w 1883391"/>
                <a:gd name="connsiteY16" fmla="*/ 753083 h 5377218"/>
                <a:gd name="connsiteX17" fmla="*/ 1078173 w 1883391"/>
                <a:gd name="connsiteY17" fmla="*/ 204716 h 5377218"/>
                <a:gd name="connsiteX18" fmla="*/ 1364776 w 1883391"/>
                <a:gd name="connsiteY18" fmla="*/ 0 h 5377218"/>
                <a:gd name="connsiteX19" fmla="*/ 1624083 w 1883391"/>
                <a:gd name="connsiteY19" fmla="*/ 13647 h 5377218"/>
                <a:gd name="connsiteX20" fmla="*/ 1883391 w 1883391"/>
                <a:gd name="connsiteY20" fmla="*/ 573206 h 5377218"/>
                <a:gd name="connsiteX21" fmla="*/ 1842447 w 1883391"/>
                <a:gd name="connsiteY21" fmla="*/ 545910 h 5377218"/>
                <a:gd name="connsiteX0" fmla="*/ 1637731 w 1678675"/>
                <a:gd name="connsiteY0" fmla="*/ 545910 h 5377218"/>
                <a:gd name="connsiteX1" fmla="*/ 1255594 w 1678675"/>
                <a:gd name="connsiteY1" fmla="*/ 955343 h 5377218"/>
                <a:gd name="connsiteX2" fmla="*/ 1060034 w 1678675"/>
                <a:gd name="connsiteY2" fmla="*/ 1904544 h 5377218"/>
                <a:gd name="connsiteX3" fmla="*/ 946821 w 1678675"/>
                <a:gd name="connsiteY3" fmla="*/ 2584477 h 5377218"/>
                <a:gd name="connsiteX4" fmla="*/ 785062 w 1678675"/>
                <a:gd name="connsiteY4" fmla="*/ 3388465 h 5377218"/>
                <a:gd name="connsiteX5" fmla="*/ 642540 w 1678675"/>
                <a:gd name="connsiteY5" fmla="*/ 4117939 h 5377218"/>
                <a:gd name="connsiteX6" fmla="*/ 465580 w 1678675"/>
                <a:gd name="connsiteY6" fmla="*/ 4882214 h 5377218"/>
                <a:gd name="connsiteX7" fmla="*/ 327546 w 1678675"/>
                <a:gd name="connsiteY7" fmla="*/ 5227092 h 5377218"/>
                <a:gd name="connsiteX8" fmla="*/ 313899 w 1678675"/>
                <a:gd name="connsiteY8" fmla="*/ 5377218 h 5377218"/>
                <a:gd name="connsiteX9" fmla="*/ 0 w 1678675"/>
                <a:gd name="connsiteY9" fmla="*/ 5240740 h 5377218"/>
                <a:gd name="connsiteX10" fmla="*/ 202415 w 1678675"/>
                <a:gd name="connsiteY10" fmla="*/ 4437569 h 5377218"/>
                <a:gd name="connsiteX11" fmla="*/ 168439 w 1678675"/>
                <a:gd name="connsiteY11" fmla="*/ 4196003 h 5377218"/>
                <a:gd name="connsiteX12" fmla="*/ 248769 w 1678675"/>
                <a:gd name="connsiteY12" fmla="*/ 3656372 h 5377218"/>
                <a:gd name="connsiteX13" fmla="*/ 313438 w 1678675"/>
                <a:gd name="connsiteY13" fmla="*/ 2971526 h 5377218"/>
                <a:gd name="connsiteX14" fmla="*/ 316374 w 1678675"/>
                <a:gd name="connsiteY14" fmla="*/ 1916691 h 5377218"/>
                <a:gd name="connsiteX15" fmla="*/ 460914 w 1678675"/>
                <a:gd name="connsiteY15" fmla="*/ 1351127 h 5377218"/>
                <a:gd name="connsiteX16" fmla="*/ 725346 w 1678675"/>
                <a:gd name="connsiteY16" fmla="*/ 753083 h 5377218"/>
                <a:gd name="connsiteX17" fmla="*/ 873457 w 1678675"/>
                <a:gd name="connsiteY17" fmla="*/ 204716 h 5377218"/>
                <a:gd name="connsiteX18" fmla="*/ 1160060 w 1678675"/>
                <a:gd name="connsiteY18" fmla="*/ 0 h 5377218"/>
                <a:gd name="connsiteX19" fmla="*/ 1419367 w 1678675"/>
                <a:gd name="connsiteY19" fmla="*/ 13647 h 5377218"/>
                <a:gd name="connsiteX20" fmla="*/ 1678675 w 1678675"/>
                <a:gd name="connsiteY20" fmla="*/ 573206 h 5377218"/>
                <a:gd name="connsiteX21" fmla="*/ 1637731 w 1678675"/>
                <a:gd name="connsiteY21" fmla="*/ 545910 h 5377218"/>
                <a:gd name="connsiteX0" fmla="*/ 1567937 w 1608881"/>
                <a:gd name="connsiteY0" fmla="*/ 545910 h 5377218"/>
                <a:gd name="connsiteX1" fmla="*/ 1185800 w 1608881"/>
                <a:gd name="connsiteY1" fmla="*/ 955343 h 5377218"/>
                <a:gd name="connsiteX2" fmla="*/ 990240 w 1608881"/>
                <a:gd name="connsiteY2" fmla="*/ 1904544 h 5377218"/>
                <a:gd name="connsiteX3" fmla="*/ 877027 w 1608881"/>
                <a:gd name="connsiteY3" fmla="*/ 2584477 h 5377218"/>
                <a:gd name="connsiteX4" fmla="*/ 715268 w 1608881"/>
                <a:gd name="connsiteY4" fmla="*/ 3388465 h 5377218"/>
                <a:gd name="connsiteX5" fmla="*/ 572746 w 1608881"/>
                <a:gd name="connsiteY5" fmla="*/ 4117939 h 5377218"/>
                <a:gd name="connsiteX6" fmla="*/ 395786 w 1608881"/>
                <a:gd name="connsiteY6" fmla="*/ 4882214 h 5377218"/>
                <a:gd name="connsiteX7" fmla="*/ 257752 w 1608881"/>
                <a:gd name="connsiteY7" fmla="*/ 5227092 h 5377218"/>
                <a:gd name="connsiteX8" fmla="*/ 244105 w 1608881"/>
                <a:gd name="connsiteY8" fmla="*/ 5377218 h 5377218"/>
                <a:gd name="connsiteX9" fmla="*/ 0 w 1608881"/>
                <a:gd name="connsiteY9" fmla="*/ 4892996 h 5377218"/>
                <a:gd name="connsiteX10" fmla="*/ 132621 w 1608881"/>
                <a:gd name="connsiteY10" fmla="*/ 4437569 h 5377218"/>
                <a:gd name="connsiteX11" fmla="*/ 98645 w 1608881"/>
                <a:gd name="connsiteY11" fmla="*/ 4196003 h 5377218"/>
                <a:gd name="connsiteX12" fmla="*/ 178975 w 1608881"/>
                <a:gd name="connsiteY12" fmla="*/ 3656372 h 5377218"/>
                <a:gd name="connsiteX13" fmla="*/ 243644 w 1608881"/>
                <a:gd name="connsiteY13" fmla="*/ 2971526 h 5377218"/>
                <a:gd name="connsiteX14" fmla="*/ 246580 w 1608881"/>
                <a:gd name="connsiteY14" fmla="*/ 1916691 h 5377218"/>
                <a:gd name="connsiteX15" fmla="*/ 391120 w 1608881"/>
                <a:gd name="connsiteY15" fmla="*/ 1351127 h 5377218"/>
                <a:gd name="connsiteX16" fmla="*/ 655552 w 1608881"/>
                <a:gd name="connsiteY16" fmla="*/ 753083 h 5377218"/>
                <a:gd name="connsiteX17" fmla="*/ 803663 w 1608881"/>
                <a:gd name="connsiteY17" fmla="*/ 204716 h 5377218"/>
                <a:gd name="connsiteX18" fmla="*/ 1090266 w 1608881"/>
                <a:gd name="connsiteY18" fmla="*/ 0 h 5377218"/>
                <a:gd name="connsiteX19" fmla="*/ 1349573 w 1608881"/>
                <a:gd name="connsiteY19" fmla="*/ 13647 h 5377218"/>
                <a:gd name="connsiteX20" fmla="*/ 1608881 w 1608881"/>
                <a:gd name="connsiteY20" fmla="*/ 573206 h 5377218"/>
                <a:gd name="connsiteX21" fmla="*/ 1567937 w 1608881"/>
                <a:gd name="connsiteY21" fmla="*/ 545910 h 5377218"/>
                <a:gd name="connsiteX0" fmla="*/ 1574903 w 1615847"/>
                <a:gd name="connsiteY0" fmla="*/ 545910 h 5377218"/>
                <a:gd name="connsiteX1" fmla="*/ 1192766 w 1615847"/>
                <a:gd name="connsiteY1" fmla="*/ 955343 h 5377218"/>
                <a:gd name="connsiteX2" fmla="*/ 997206 w 1615847"/>
                <a:gd name="connsiteY2" fmla="*/ 1904544 h 5377218"/>
                <a:gd name="connsiteX3" fmla="*/ 883993 w 1615847"/>
                <a:gd name="connsiteY3" fmla="*/ 2584477 h 5377218"/>
                <a:gd name="connsiteX4" fmla="*/ 722234 w 1615847"/>
                <a:gd name="connsiteY4" fmla="*/ 3388465 h 5377218"/>
                <a:gd name="connsiteX5" fmla="*/ 579712 w 1615847"/>
                <a:gd name="connsiteY5" fmla="*/ 4117939 h 5377218"/>
                <a:gd name="connsiteX6" fmla="*/ 402752 w 1615847"/>
                <a:gd name="connsiteY6" fmla="*/ 4882214 h 5377218"/>
                <a:gd name="connsiteX7" fmla="*/ 264718 w 1615847"/>
                <a:gd name="connsiteY7" fmla="*/ 5227092 h 5377218"/>
                <a:gd name="connsiteX8" fmla="*/ 251071 w 1615847"/>
                <a:gd name="connsiteY8" fmla="*/ 5377218 h 5377218"/>
                <a:gd name="connsiteX9" fmla="*/ 6966 w 1615847"/>
                <a:gd name="connsiteY9" fmla="*/ 4892996 h 5377218"/>
                <a:gd name="connsiteX10" fmla="*/ 0 w 1615847"/>
                <a:gd name="connsiteY10" fmla="*/ 4512085 h 5377218"/>
                <a:gd name="connsiteX11" fmla="*/ 105611 w 1615847"/>
                <a:gd name="connsiteY11" fmla="*/ 4196003 h 5377218"/>
                <a:gd name="connsiteX12" fmla="*/ 185941 w 1615847"/>
                <a:gd name="connsiteY12" fmla="*/ 3656372 h 5377218"/>
                <a:gd name="connsiteX13" fmla="*/ 250610 w 1615847"/>
                <a:gd name="connsiteY13" fmla="*/ 2971526 h 5377218"/>
                <a:gd name="connsiteX14" fmla="*/ 253546 w 1615847"/>
                <a:gd name="connsiteY14" fmla="*/ 1916691 h 5377218"/>
                <a:gd name="connsiteX15" fmla="*/ 398086 w 1615847"/>
                <a:gd name="connsiteY15" fmla="*/ 1351127 h 5377218"/>
                <a:gd name="connsiteX16" fmla="*/ 662518 w 1615847"/>
                <a:gd name="connsiteY16" fmla="*/ 753083 h 5377218"/>
                <a:gd name="connsiteX17" fmla="*/ 810629 w 1615847"/>
                <a:gd name="connsiteY17" fmla="*/ 204716 h 5377218"/>
                <a:gd name="connsiteX18" fmla="*/ 1097232 w 1615847"/>
                <a:gd name="connsiteY18" fmla="*/ 0 h 5377218"/>
                <a:gd name="connsiteX19" fmla="*/ 1356539 w 1615847"/>
                <a:gd name="connsiteY19" fmla="*/ 13647 h 5377218"/>
                <a:gd name="connsiteX20" fmla="*/ 1615847 w 1615847"/>
                <a:gd name="connsiteY20" fmla="*/ 573206 h 5377218"/>
                <a:gd name="connsiteX21" fmla="*/ 1574903 w 1615847"/>
                <a:gd name="connsiteY21" fmla="*/ 545910 h 5377218"/>
                <a:gd name="connsiteX0" fmla="*/ 1574903 w 1615847"/>
                <a:gd name="connsiteY0" fmla="*/ 545910 h 5227092"/>
                <a:gd name="connsiteX1" fmla="*/ 1192766 w 1615847"/>
                <a:gd name="connsiteY1" fmla="*/ 955343 h 5227092"/>
                <a:gd name="connsiteX2" fmla="*/ 997206 w 1615847"/>
                <a:gd name="connsiteY2" fmla="*/ 1904544 h 5227092"/>
                <a:gd name="connsiteX3" fmla="*/ 883993 w 1615847"/>
                <a:gd name="connsiteY3" fmla="*/ 2584477 h 5227092"/>
                <a:gd name="connsiteX4" fmla="*/ 722234 w 1615847"/>
                <a:gd name="connsiteY4" fmla="*/ 3388465 h 5227092"/>
                <a:gd name="connsiteX5" fmla="*/ 579712 w 1615847"/>
                <a:gd name="connsiteY5" fmla="*/ 4117939 h 5227092"/>
                <a:gd name="connsiteX6" fmla="*/ 402752 w 1615847"/>
                <a:gd name="connsiteY6" fmla="*/ 4882214 h 5227092"/>
                <a:gd name="connsiteX7" fmla="*/ 264718 w 1615847"/>
                <a:gd name="connsiteY7" fmla="*/ 5227092 h 5227092"/>
                <a:gd name="connsiteX8" fmla="*/ 181277 w 1615847"/>
                <a:gd name="connsiteY8" fmla="*/ 5091570 h 5227092"/>
                <a:gd name="connsiteX9" fmla="*/ 6966 w 1615847"/>
                <a:gd name="connsiteY9" fmla="*/ 4892996 h 5227092"/>
                <a:gd name="connsiteX10" fmla="*/ 0 w 1615847"/>
                <a:gd name="connsiteY10" fmla="*/ 4512085 h 5227092"/>
                <a:gd name="connsiteX11" fmla="*/ 105611 w 1615847"/>
                <a:gd name="connsiteY11" fmla="*/ 4196003 h 5227092"/>
                <a:gd name="connsiteX12" fmla="*/ 185941 w 1615847"/>
                <a:gd name="connsiteY12" fmla="*/ 3656372 h 5227092"/>
                <a:gd name="connsiteX13" fmla="*/ 250610 w 1615847"/>
                <a:gd name="connsiteY13" fmla="*/ 2971526 h 5227092"/>
                <a:gd name="connsiteX14" fmla="*/ 253546 w 1615847"/>
                <a:gd name="connsiteY14" fmla="*/ 1916691 h 5227092"/>
                <a:gd name="connsiteX15" fmla="*/ 398086 w 1615847"/>
                <a:gd name="connsiteY15" fmla="*/ 1351127 h 5227092"/>
                <a:gd name="connsiteX16" fmla="*/ 662518 w 1615847"/>
                <a:gd name="connsiteY16" fmla="*/ 753083 h 5227092"/>
                <a:gd name="connsiteX17" fmla="*/ 810629 w 1615847"/>
                <a:gd name="connsiteY17" fmla="*/ 204716 h 5227092"/>
                <a:gd name="connsiteX18" fmla="*/ 1097232 w 1615847"/>
                <a:gd name="connsiteY18" fmla="*/ 0 h 5227092"/>
                <a:gd name="connsiteX19" fmla="*/ 1356539 w 1615847"/>
                <a:gd name="connsiteY19" fmla="*/ 13647 h 5227092"/>
                <a:gd name="connsiteX20" fmla="*/ 1615847 w 1615847"/>
                <a:gd name="connsiteY20" fmla="*/ 573206 h 5227092"/>
                <a:gd name="connsiteX21" fmla="*/ 1574903 w 1615847"/>
                <a:gd name="connsiteY21" fmla="*/ 545910 h 5227092"/>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185941 w 1615847"/>
                <a:gd name="connsiteY12" fmla="*/ 3656372 h 5091570"/>
                <a:gd name="connsiteX13" fmla="*/ 250610 w 1615847"/>
                <a:gd name="connsiteY13" fmla="*/ 2971526 h 5091570"/>
                <a:gd name="connsiteX14" fmla="*/ 253546 w 1615847"/>
                <a:gd name="connsiteY14" fmla="*/ 1916691 h 5091570"/>
                <a:gd name="connsiteX15" fmla="*/ 398086 w 1615847"/>
                <a:gd name="connsiteY15" fmla="*/ 1351127 h 5091570"/>
                <a:gd name="connsiteX16" fmla="*/ 662518 w 1615847"/>
                <a:gd name="connsiteY16" fmla="*/ 753083 h 5091570"/>
                <a:gd name="connsiteX17" fmla="*/ 810629 w 1615847"/>
                <a:gd name="connsiteY17" fmla="*/ 204716 h 5091570"/>
                <a:gd name="connsiteX18" fmla="*/ 1097232 w 1615847"/>
                <a:gd name="connsiteY18" fmla="*/ 0 h 5091570"/>
                <a:gd name="connsiteX19" fmla="*/ 1356539 w 1615847"/>
                <a:gd name="connsiteY19" fmla="*/ 13647 h 5091570"/>
                <a:gd name="connsiteX20" fmla="*/ 1615847 w 1615847"/>
                <a:gd name="connsiteY20" fmla="*/ 573206 h 5091570"/>
                <a:gd name="connsiteX21" fmla="*/ 1574903 w 1615847"/>
                <a:gd name="connsiteY21"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722234 w 1615847"/>
                <a:gd name="connsiteY4" fmla="*/ 3388465 h 5091570"/>
                <a:gd name="connsiteX5" fmla="*/ 579712 w 1615847"/>
                <a:gd name="connsiteY5" fmla="*/ 4117939 h 5091570"/>
                <a:gd name="connsiteX6" fmla="*/ 402752 w 1615847"/>
                <a:gd name="connsiteY6" fmla="*/ 4882214 h 5091570"/>
                <a:gd name="connsiteX7" fmla="*/ 404305 w 1615847"/>
                <a:gd name="connsiteY7" fmla="*/ 5078059 h 5091570"/>
                <a:gd name="connsiteX8" fmla="*/ 181277 w 1615847"/>
                <a:gd name="connsiteY8" fmla="*/ 5091570 h 5091570"/>
                <a:gd name="connsiteX9" fmla="*/ 6966 w 1615847"/>
                <a:gd name="connsiteY9" fmla="*/ 4892996 h 5091570"/>
                <a:gd name="connsiteX10" fmla="*/ 0 w 1615847"/>
                <a:gd name="connsiteY10" fmla="*/ 4512085 h 5091570"/>
                <a:gd name="connsiteX11" fmla="*/ 105611 w 1615847"/>
                <a:gd name="connsiteY11" fmla="*/ 4196003 h 5091570"/>
                <a:gd name="connsiteX12" fmla="*/ 250610 w 1615847"/>
                <a:gd name="connsiteY12" fmla="*/ 2971526 h 5091570"/>
                <a:gd name="connsiteX13" fmla="*/ 253546 w 1615847"/>
                <a:gd name="connsiteY13" fmla="*/ 1916691 h 5091570"/>
                <a:gd name="connsiteX14" fmla="*/ 398086 w 1615847"/>
                <a:gd name="connsiteY14" fmla="*/ 1351127 h 5091570"/>
                <a:gd name="connsiteX15" fmla="*/ 662518 w 1615847"/>
                <a:gd name="connsiteY15" fmla="*/ 753083 h 5091570"/>
                <a:gd name="connsiteX16" fmla="*/ 810629 w 1615847"/>
                <a:gd name="connsiteY16" fmla="*/ 204716 h 5091570"/>
                <a:gd name="connsiteX17" fmla="*/ 1097232 w 1615847"/>
                <a:gd name="connsiteY17" fmla="*/ 0 h 5091570"/>
                <a:gd name="connsiteX18" fmla="*/ 1356539 w 1615847"/>
                <a:gd name="connsiteY18" fmla="*/ 13647 h 5091570"/>
                <a:gd name="connsiteX19" fmla="*/ 1615847 w 1615847"/>
                <a:gd name="connsiteY19" fmla="*/ 573206 h 5091570"/>
                <a:gd name="connsiteX20" fmla="*/ 1574903 w 1615847"/>
                <a:gd name="connsiteY20"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105611 w 1615847"/>
                <a:gd name="connsiteY10" fmla="*/ 4196003 h 5091570"/>
                <a:gd name="connsiteX11" fmla="*/ 250610 w 1615847"/>
                <a:gd name="connsiteY11" fmla="*/ 2971526 h 5091570"/>
                <a:gd name="connsiteX12" fmla="*/ 253546 w 1615847"/>
                <a:gd name="connsiteY12" fmla="*/ 1916691 h 5091570"/>
                <a:gd name="connsiteX13" fmla="*/ 398086 w 1615847"/>
                <a:gd name="connsiteY13" fmla="*/ 1351127 h 5091570"/>
                <a:gd name="connsiteX14" fmla="*/ 662518 w 1615847"/>
                <a:gd name="connsiteY14" fmla="*/ 753083 h 5091570"/>
                <a:gd name="connsiteX15" fmla="*/ 810629 w 1615847"/>
                <a:gd name="connsiteY15" fmla="*/ 204716 h 5091570"/>
                <a:gd name="connsiteX16" fmla="*/ 1097232 w 1615847"/>
                <a:gd name="connsiteY16" fmla="*/ 0 h 5091570"/>
                <a:gd name="connsiteX17" fmla="*/ 1356539 w 1615847"/>
                <a:gd name="connsiteY17" fmla="*/ 13647 h 5091570"/>
                <a:gd name="connsiteX18" fmla="*/ 1615847 w 1615847"/>
                <a:gd name="connsiteY18" fmla="*/ 573206 h 5091570"/>
                <a:gd name="connsiteX19" fmla="*/ 1574903 w 1615847"/>
                <a:gd name="connsiteY19"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579712 w 1615847"/>
                <a:gd name="connsiteY4" fmla="*/ 4117939 h 5091570"/>
                <a:gd name="connsiteX5" fmla="*/ 402752 w 1615847"/>
                <a:gd name="connsiteY5" fmla="*/ 4882214 h 5091570"/>
                <a:gd name="connsiteX6" fmla="*/ 404305 w 1615847"/>
                <a:gd name="connsiteY6" fmla="*/ 5078059 h 5091570"/>
                <a:gd name="connsiteX7" fmla="*/ 181277 w 1615847"/>
                <a:gd name="connsiteY7" fmla="*/ 5091570 h 5091570"/>
                <a:gd name="connsiteX8" fmla="*/ 6966 w 1615847"/>
                <a:gd name="connsiteY8" fmla="*/ 4892996 h 5091570"/>
                <a:gd name="connsiteX9" fmla="*/ 0 w 1615847"/>
                <a:gd name="connsiteY9" fmla="*/ 4512085 h 5091570"/>
                <a:gd name="connsiteX10" fmla="*/ 250610 w 1615847"/>
                <a:gd name="connsiteY10" fmla="*/ 2971526 h 5091570"/>
                <a:gd name="connsiteX11" fmla="*/ 253546 w 1615847"/>
                <a:gd name="connsiteY11" fmla="*/ 1916691 h 5091570"/>
                <a:gd name="connsiteX12" fmla="*/ 398086 w 1615847"/>
                <a:gd name="connsiteY12" fmla="*/ 1351127 h 5091570"/>
                <a:gd name="connsiteX13" fmla="*/ 662518 w 1615847"/>
                <a:gd name="connsiteY13" fmla="*/ 753083 h 5091570"/>
                <a:gd name="connsiteX14" fmla="*/ 810629 w 1615847"/>
                <a:gd name="connsiteY14" fmla="*/ 204716 h 5091570"/>
                <a:gd name="connsiteX15" fmla="*/ 1097232 w 1615847"/>
                <a:gd name="connsiteY15" fmla="*/ 0 h 5091570"/>
                <a:gd name="connsiteX16" fmla="*/ 1356539 w 1615847"/>
                <a:gd name="connsiteY16" fmla="*/ 13647 h 5091570"/>
                <a:gd name="connsiteX17" fmla="*/ 1615847 w 1615847"/>
                <a:gd name="connsiteY17" fmla="*/ 573206 h 5091570"/>
                <a:gd name="connsiteX18" fmla="*/ 1574903 w 1615847"/>
                <a:gd name="connsiteY18" fmla="*/ 545910 h 5091570"/>
                <a:gd name="connsiteX0" fmla="*/ 1574903 w 1615847"/>
                <a:gd name="connsiteY0" fmla="*/ 545910 h 5091570"/>
                <a:gd name="connsiteX1" fmla="*/ 1192766 w 1615847"/>
                <a:gd name="connsiteY1" fmla="*/ 955343 h 5091570"/>
                <a:gd name="connsiteX2" fmla="*/ 997206 w 1615847"/>
                <a:gd name="connsiteY2" fmla="*/ 1904544 h 5091570"/>
                <a:gd name="connsiteX3" fmla="*/ 883993 w 1615847"/>
                <a:gd name="connsiteY3" fmla="*/ 2584477 h 5091570"/>
                <a:gd name="connsiteX4" fmla="*/ 402752 w 1615847"/>
                <a:gd name="connsiteY4" fmla="*/ 4882214 h 5091570"/>
                <a:gd name="connsiteX5" fmla="*/ 404305 w 1615847"/>
                <a:gd name="connsiteY5" fmla="*/ 5078059 h 5091570"/>
                <a:gd name="connsiteX6" fmla="*/ 181277 w 1615847"/>
                <a:gd name="connsiteY6" fmla="*/ 5091570 h 5091570"/>
                <a:gd name="connsiteX7" fmla="*/ 6966 w 1615847"/>
                <a:gd name="connsiteY7" fmla="*/ 4892996 h 5091570"/>
                <a:gd name="connsiteX8" fmla="*/ 0 w 1615847"/>
                <a:gd name="connsiteY8" fmla="*/ 4512085 h 5091570"/>
                <a:gd name="connsiteX9" fmla="*/ 250610 w 1615847"/>
                <a:gd name="connsiteY9" fmla="*/ 2971526 h 5091570"/>
                <a:gd name="connsiteX10" fmla="*/ 253546 w 1615847"/>
                <a:gd name="connsiteY10" fmla="*/ 1916691 h 5091570"/>
                <a:gd name="connsiteX11" fmla="*/ 398086 w 1615847"/>
                <a:gd name="connsiteY11" fmla="*/ 1351127 h 5091570"/>
                <a:gd name="connsiteX12" fmla="*/ 662518 w 1615847"/>
                <a:gd name="connsiteY12" fmla="*/ 753083 h 5091570"/>
                <a:gd name="connsiteX13" fmla="*/ 810629 w 1615847"/>
                <a:gd name="connsiteY13" fmla="*/ 204716 h 5091570"/>
                <a:gd name="connsiteX14" fmla="*/ 1097232 w 1615847"/>
                <a:gd name="connsiteY14" fmla="*/ 0 h 5091570"/>
                <a:gd name="connsiteX15" fmla="*/ 1356539 w 1615847"/>
                <a:gd name="connsiteY15" fmla="*/ 13647 h 5091570"/>
                <a:gd name="connsiteX16" fmla="*/ 1615847 w 1615847"/>
                <a:gd name="connsiteY16" fmla="*/ 573206 h 5091570"/>
                <a:gd name="connsiteX17" fmla="*/ 1574903 w 1615847"/>
                <a:gd name="connsiteY17" fmla="*/ 545910 h 5091570"/>
                <a:gd name="connsiteX0" fmla="*/ 1567937 w 1608881"/>
                <a:gd name="connsiteY0" fmla="*/ 545910 h 5091570"/>
                <a:gd name="connsiteX1" fmla="*/ 1185800 w 1608881"/>
                <a:gd name="connsiteY1" fmla="*/ 955343 h 5091570"/>
                <a:gd name="connsiteX2" fmla="*/ 990240 w 1608881"/>
                <a:gd name="connsiteY2" fmla="*/ 1904544 h 5091570"/>
                <a:gd name="connsiteX3" fmla="*/ 877027 w 1608881"/>
                <a:gd name="connsiteY3" fmla="*/ 2584477 h 5091570"/>
                <a:gd name="connsiteX4" fmla="*/ 395786 w 1608881"/>
                <a:gd name="connsiteY4" fmla="*/ 4882214 h 5091570"/>
                <a:gd name="connsiteX5" fmla="*/ 397339 w 1608881"/>
                <a:gd name="connsiteY5" fmla="*/ 5078059 h 5091570"/>
                <a:gd name="connsiteX6" fmla="*/ 174311 w 1608881"/>
                <a:gd name="connsiteY6" fmla="*/ 5091570 h 5091570"/>
                <a:gd name="connsiteX7" fmla="*/ 0 w 1608881"/>
                <a:gd name="connsiteY7" fmla="*/ 4892996 h 5091570"/>
                <a:gd name="connsiteX8" fmla="*/ 243644 w 1608881"/>
                <a:gd name="connsiteY8" fmla="*/ 2971526 h 5091570"/>
                <a:gd name="connsiteX9" fmla="*/ 246580 w 1608881"/>
                <a:gd name="connsiteY9" fmla="*/ 1916691 h 5091570"/>
                <a:gd name="connsiteX10" fmla="*/ 391120 w 1608881"/>
                <a:gd name="connsiteY10" fmla="*/ 1351127 h 5091570"/>
                <a:gd name="connsiteX11" fmla="*/ 655552 w 1608881"/>
                <a:gd name="connsiteY11" fmla="*/ 753083 h 5091570"/>
                <a:gd name="connsiteX12" fmla="*/ 803663 w 1608881"/>
                <a:gd name="connsiteY12" fmla="*/ 204716 h 5091570"/>
                <a:gd name="connsiteX13" fmla="*/ 1090266 w 1608881"/>
                <a:gd name="connsiteY13" fmla="*/ 0 h 5091570"/>
                <a:gd name="connsiteX14" fmla="*/ 1349573 w 1608881"/>
                <a:gd name="connsiteY14" fmla="*/ 13647 h 5091570"/>
                <a:gd name="connsiteX15" fmla="*/ 1608881 w 1608881"/>
                <a:gd name="connsiteY15" fmla="*/ 573206 h 5091570"/>
                <a:gd name="connsiteX16" fmla="*/ 1567937 w 1608881"/>
                <a:gd name="connsiteY16"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1475 w 1434570"/>
                <a:gd name="connsiteY4" fmla="*/ 4882214 h 5091570"/>
                <a:gd name="connsiteX5" fmla="*/ 223028 w 1434570"/>
                <a:gd name="connsiteY5" fmla="*/ 5078059 h 5091570"/>
                <a:gd name="connsiteX6" fmla="*/ 0 w 1434570"/>
                <a:gd name="connsiteY6" fmla="*/ 5091570 h 5091570"/>
                <a:gd name="connsiteX7" fmla="*/ 69333 w 1434570"/>
                <a:gd name="connsiteY7" fmla="*/ 2971526 h 5091570"/>
                <a:gd name="connsiteX8" fmla="*/ 72269 w 1434570"/>
                <a:gd name="connsiteY8" fmla="*/ 1916691 h 5091570"/>
                <a:gd name="connsiteX9" fmla="*/ 216809 w 1434570"/>
                <a:gd name="connsiteY9" fmla="*/ 1351127 h 5091570"/>
                <a:gd name="connsiteX10" fmla="*/ 481241 w 1434570"/>
                <a:gd name="connsiteY10" fmla="*/ 753083 h 5091570"/>
                <a:gd name="connsiteX11" fmla="*/ 629352 w 1434570"/>
                <a:gd name="connsiteY11" fmla="*/ 204716 h 5091570"/>
                <a:gd name="connsiteX12" fmla="*/ 915955 w 1434570"/>
                <a:gd name="connsiteY12" fmla="*/ 0 h 5091570"/>
                <a:gd name="connsiteX13" fmla="*/ 1175262 w 1434570"/>
                <a:gd name="connsiteY13" fmla="*/ 13647 h 5091570"/>
                <a:gd name="connsiteX14" fmla="*/ 1434570 w 1434570"/>
                <a:gd name="connsiteY14" fmla="*/ 573206 h 5091570"/>
                <a:gd name="connsiteX15" fmla="*/ 1393626 w 1434570"/>
                <a:gd name="connsiteY15"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223028 w 1434570"/>
                <a:gd name="connsiteY4" fmla="*/ 5078059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93626 w 1434570"/>
                <a:gd name="connsiteY0" fmla="*/ 545910 h 5091570"/>
                <a:gd name="connsiteX1" fmla="*/ 1011489 w 1434570"/>
                <a:gd name="connsiteY1" fmla="*/ 955343 h 5091570"/>
                <a:gd name="connsiteX2" fmla="*/ 815929 w 1434570"/>
                <a:gd name="connsiteY2" fmla="*/ 1904544 h 5091570"/>
                <a:gd name="connsiteX3" fmla="*/ 702716 w 1434570"/>
                <a:gd name="connsiteY3" fmla="*/ 2584477 h 5091570"/>
                <a:gd name="connsiteX4" fmla="*/ 884307 w 1434570"/>
                <a:gd name="connsiteY4" fmla="*/ 1800078 h 5091570"/>
                <a:gd name="connsiteX5" fmla="*/ 0 w 1434570"/>
                <a:gd name="connsiteY5" fmla="*/ 5091570 h 5091570"/>
                <a:gd name="connsiteX6" fmla="*/ 69333 w 1434570"/>
                <a:gd name="connsiteY6" fmla="*/ 2971526 h 5091570"/>
                <a:gd name="connsiteX7" fmla="*/ 72269 w 1434570"/>
                <a:gd name="connsiteY7" fmla="*/ 1916691 h 5091570"/>
                <a:gd name="connsiteX8" fmla="*/ 216809 w 1434570"/>
                <a:gd name="connsiteY8" fmla="*/ 1351127 h 5091570"/>
                <a:gd name="connsiteX9" fmla="*/ 481241 w 1434570"/>
                <a:gd name="connsiteY9" fmla="*/ 753083 h 5091570"/>
                <a:gd name="connsiteX10" fmla="*/ 629352 w 1434570"/>
                <a:gd name="connsiteY10" fmla="*/ 204716 h 5091570"/>
                <a:gd name="connsiteX11" fmla="*/ 915955 w 1434570"/>
                <a:gd name="connsiteY11" fmla="*/ 0 h 5091570"/>
                <a:gd name="connsiteX12" fmla="*/ 1175262 w 1434570"/>
                <a:gd name="connsiteY12" fmla="*/ 13647 h 5091570"/>
                <a:gd name="connsiteX13" fmla="*/ 1434570 w 1434570"/>
                <a:gd name="connsiteY13" fmla="*/ 573206 h 5091570"/>
                <a:gd name="connsiteX14" fmla="*/ 1393626 w 1434570"/>
                <a:gd name="connsiteY14" fmla="*/ 545910 h 5091570"/>
                <a:gd name="connsiteX0" fmla="*/ 1324293 w 1365237"/>
                <a:gd name="connsiteY0" fmla="*/ 545910 h 2971526"/>
                <a:gd name="connsiteX1" fmla="*/ 942156 w 1365237"/>
                <a:gd name="connsiteY1" fmla="*/ 955343 h 2971526"/>
                <a:gd name="connsiteX2" fmla="*/ 746596 w 1365237"/>
                <a:gd name="connsiteY2" fmla="*/ 1904544 h 2971526"/>
                <a:gd name="connsiteX3" fmla="*/ 633383 w 1365237"/>
                <a:gd name="connsiteY3" fmla="*/ 2584477 h 2971526"/>
                <a:gd name="connsiteX4" fmla="*/ 814974 w 1365237"/>
                <a:gd name="connsiteY4" fmla="*/ 1800078 h 2971526"/>
                <a:gd name="connsiteX5" fmla="*/ 403009 w 1365237"/>
                <a:gd name="connsiteY5" fmla="*/ 2948276 h 2971526"/>
                <a:gd name="connsiteX6" fmla="*/ 0 w 1365237"/>
                <a:gd name="connsiteY6" fmla="*/ 2971526 h 2971526"/>
                <a:gd name="connsiteX7" fmla="*/ 2936 w 1365237"/>
                <a:gd name="connsiteY7" fmla="*/ 1916691 h 2971526"/>
                <a:gd name="connsiteX8" fmla="*/ 147476 w 1365237"/>
                <a:gd name="connsiteY8" fmla="*/ 1351127 h 2971526"/>
                <a:gd name="connsiteX9" fmla="*/ 411908 w 1365237"/>
                <a:gd name="connsiteY9" fmla="*/ 753083 h 2971526"/>
                <a:gd name="connsiteX10" fmla="*/ 560019 w 1365237"/>
                <a:gd name="connsiteY10" fmla="*/ 204716 h 2971526"/>
                <a:gd name="connsiteX11" fmla="*/ 846622 w 1365237"/>
                <a:gd name="connsiteY11" fmla="*/ 0 h 2971526"/>
                <a:gd name="connsiteX12" fmla="*/ 1105929 w 1365237"/>
                <a:gd name="connsiteY12" fmla="*/ 13647 h 2971526"/>
                <a:gd name="connsiteX13" fmla="*/ 1365237 w 1365237"/>
                <a:gd name="connsiteY13" fmla="*/ 573206 h 2971526"/>
                <a:gd name="connsiteX14" fmla="*/ 1324293 w 1365237"/>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400082 w 1362310"/>
                <a:gd name="connsiteY5" fmla="*/ 294827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18168 w 1362310"/>
                <a:gd name="connsiteY5" fmla="*/ 2910454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 name="connsiteX0" fmla="*/ 1321366 w 1362310"/>
                <a:gd name="connsiteY0" fmla="*/ 545910 h 2971526"/>
                <a:gd name="connsiteX1" fmla="*/ 939229 w 1362310"/>
                <a:gd name="connsiteY1" fmla="*/ 955343 h 2971526"/>
                <a:gd name="connsiteX2" fmla="*/ 743669 w 1362310"/>
                <a:gd name="connsiteY2" fmla="*/ 1904544 h 2971526"/>
                <a:gd name="connsiteX3" fmla="*/ 630456 w 1362310"/>
                <a:gd name="connsiteY3" fmla="*/ 2584477 h 2971526"/>
                <a:gd name="connsiteX4" fmla="*/ 812047 w 1362310"/>
                <a:gd name="connsiteY4" fmla="*/ 1800078 h 2971526"/>
                <a:gd name="connsiteX5" fmla="*/ 541785 w 1362310"/>
                <a:gd name="connsiteY5" fmla="*/ 2796986 h 2971526"/>
                <a:gd name="connsiteX6" fmla="*/ 79733 w 1362310"/>
                <a:gd name="connsiteY6" fmla="*/ 2971526 h 2971526"/>
                <a:gd name="connsiteX7" fmla="*/ 9 w 1362310"/>
                <a:gd name="connsiteY7" fmla="*/ 1916691 h 2971526"/>
                <a:gd name="connsiteX8" fmla="*/ 144549 w 1362310"/>
                <a:gd name="connsiteY8" fmla="*/ 1351127 h 2971526"/>
                <a:gd name="connsiteX9" fmla="*/ 408981 w 1362310"/>
                <a:gd name="connsiteY9" fmla="*/ 753083 h 2971526"/>
                <a:gd name="connsiteX10" fmla="*/ 557092 w 1362310"/>
                <a:gd name="connsiteY10" fmla="*/ 204716 h 2971526"/>
                <a:gd name="connsiteX11" fmla="*/ 843695 w 1362310"/>
                <a:gd name="connsiteY11" fmla="*/ 0 h 2971526"/>
                <a:gd name="connsiteX12" fmla="*/ 1103002 w 1362310"/>
                <a:gd name="connsiteY12" fmla="*/ 13647 h 2971526"/>
                <a:gd name="connsiteX13" fmla="*/ 1362310 w 1362310"/>
                <a:gd name="connsiteY13" fmla="*/ 573206 h 2971526"/>
                <a:gd name="connsiteX14" fmla="*/ 1321366 w 1362310"/>
                <a:gd name="connsiteY14" fmla="*/ 545910 h 297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310" h="2971526">
                  <a:moveTo>
                    <a:pt x="1321366" y="545910"/>
                  </a:moveTo>
                  <a:lnTo>
                    <a:pt x="939229" y="955343"/>
                  </a:lnTo>
                  <a:lnTo>
                    <a:pt x="743669" y="1904544"/>
                  </a:lnTo>
                  <a:lnTo>
                    <a:pt x="630456" y="2584477"/>
                  </a:lnTo>
                  <a:lnTo>
                    <a:pt x="812047" y="1800078"/>
                  </a:lnTo>
                  <a:lnTo>
                    <a:pt x="541785" y="2796986"/>
                  </a:lnTo>
                  <a:lnTo>
                    <a:pt x="79733" y="2971526"/>
                  </a:lnTo>
                  <a:cubicBezTo>
                    <a:pt x="80712" y="2619914"/>
                    <a:pt x="-970" y="2268303"/>
                    <a:pt x="9" y="1916691"/>
                  </a:cubicBezTo>
                  <a:lnTo>
                    <a:pt x="144549" y="1351127"/>
                  </a:lnTo>
                  <a:cubicBezTo>
                    <a:pt x="209428" y="1081402"/>
                    <a:pt x="340224" y="944152"/>
                    <a:pt x="408981" y="753083"/>
                  </a:cubicBezTo>
                  <a:cubicBezTo>
                    <a:pt x="477738" y="562015"/>
                    <a:pt x="449560" y="399924"/>
                    <a:pt x="557092" y="204716"/>
                  </a:cubicBezTo>
                  <a:lnTo>
                    <a:pt x="843695" y="0"/>
                  </a:lnTo>
                  <a:lnTo>
                    <a:pt x="1103002" y="13647"/>
                  </a:lnTo>
                  <a:lnTo>
                    <a:pt x="1362310" y="573206"/>
                  </a:lnTo>
                  <a:lnTo>
                    <a:pt x="1321366" y="545910"/>
                  </a:lnTo>
                  <a:close/>
                </a:path>
              </a:pathLst>
            </a:custGeom>
            <a:noFill/>
            <a:ln w="22225">
              <a:solidFill>
                <a:schemeClr val="bg1">
                  <a:lumMod val="50000"/>
                </a:scheme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41" name="直線コネクタ 40">
              <a:extLst>
                <a:ext uri="{FF2B5EF4-FFF2-40B4-BE49-F238E27FC236}">
                  <a16:creationId xmlns:a16="http://schemas.microsoft.com/office/drawing/2014/main" id="{713C9FF6-4768-9D16-CB2C-2633F583A66F}"/>
                </a:ext>
              </a:extLst>
            </p:cNvPr>
            <p:cNvCxnSpPr>
              <a:cxnSpLocks/>
            </p:cNvCxnSpPr>
            <p:nvPr/>
          </p:nvCxnSpPr>
          <p:spPr>
            <a:xfrm>
              <a:off x="1504542" y="2145726"/>
              <a:ext cx="1253760" cy="1255265"/>
            </a:xfrm>
            <a:prstGeom prst="line">
              <a:avLst/>
            </a:prstGeom>
            <a:ln w="12700">
              <a:solidFill>
                <a:schemeClr val="tx1"/>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6783B841-C4CA-775F-7978-002D500B3E6D}"/>
                </a:ext>
              </a:extLst>
            </p:cNvPr>
            <p:cNvSpPr txBox="1"/>
            <p:nvPr/>
          </p:nvSpPr>
          <p:spPr>
            <a:xfrm>
              <a:off x="3510018" y="2696165"/>
              <a:ext cx="896572" cy="430887"/>
            </a:xfrm>
            <a:prstGeom prst="rect">
              <a:avLst/>
            </a:prstGeom>
            <a:noFill/>
          </p:spPr>
          <p:txBody>
            <a:bodyPr wrap="square" rtlCol="0">
              <a:spAutoFit/>
            </a:bodyPr>
            <a:lstStyle/>
            <a:p>
              <a:r>
                <a:rPr kumimoji="1" lang="ja-JP" altLang="en-US" sz="1100" dirty="0"/>
                <a:t>あすと長町</a:t>
              </a:r>
              <a:endParaRPr kumimoji="1" lang="en-US" altLang="ja-JP" sz="1100" dirty="0"/>
            </a:p>
            <a:p>
              <a:r>
                <a:rPr kumimoji="1" lang="ja-JP" altLang="en-US" sz="1100" dirty="0"/>
                <a:t>エリア</a:t>
              </a:r>
            </a:p>
          </p:txBody>
        </p:sp>
      </p:grpSp>
      <p:sp>
        <p:nvSpPr>
          <p:cNvPr id="4" name="テキスト ボックス 3">
            <a:extLst>
              <a:ext uri="{FF2B5EF4-FFF2-40B4-BE49-F238E27FC236}">
                <a16:creationId xmlns:a16="http://schemas.microsoft.com/office/drawing/2014/main" id="{AC202C82-8CBA-2992-53F2-1294C1C5601C}"/>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２３</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575153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10F8-05CB-76C2-5FD2-7EB684D603C6}"/>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D8F2227-09AC-F30F-14F3-DA21DA72CFF4}"/>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D2A6F47D-C5D0-F318-020F-3AF94FD05093}"/>
              </a:ext>
            </a:extLst>
          </p:cNvPr>
          <p:cNvSpPr txBox="1"/>
          <p:nvPr/>
        </p:nvSpPr>
        <p:spPr>
          <a:xfrm>
            <a:off x="160760" y="2738787"/>
            <a:ext cx="2880000" cy="720000"/>
          </a:xfrm>
          <a:prstGeom prst="rect">
            <a:avLst/>
          </a:prstGeom>
          <a:solidFill>
            <a:schemeClr val="accent2">
              <a:lumMod val="75000"/>
            </a:schemeClr>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Ⅱ</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集客機能の集積を活かす</a:t>
            </a:r>
          </a:p>
        </p:txBody>
      </p:sp>
      <p:sp>
        <p:nvSpPr>
          <p:cNvPr id="7" name="テキスト ボックス 6">
            <a:extLst>
              <a:ext uri="{FF2B5EF4-FFF2-40B4-BE49-F238E27FC236}">
                <a16:creationId xmlns:a16="http://schemas.microsoft.com/office/drawing/2014/main" id="{10EDD771-BFB9-E3E7-4BA9-AB09FC200C1B}"/>
              </a:ext>
            </a:extLst>
          </p:cNvPr>
          <p:cNvSpPr txBox="1"/>
          <p:nvPr/>
        </p:nvSpPr>
        <p:spPr>
          <a:xfrm>
            <a:off x="160760" y="4328595"/>
            <a:ext cx="2880000" cy="720000"/>
          </a:xfrm>
          <a:prstGeom prst="rect">
            <a:avLst/>
          </a:prstGeom>
          <a:solidFill>
            <a:schemeClr val="accent5">
              <a:lumMod val="75000"/>
            </a:schemeClr>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Ⅳ</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夜も楽しく長町で</a:t>
            </a:r>
          </a:p>
        </p:txBody>
      </p:sp>
      <p:sp>
        <p:nvSpPr>
          <p:cNvPr id="8" name="テキスト ボックス 7">
            <a:extLst>
              <a:ext uri="{FF2B5EF4-FFF2-40B4-BE49-F238E27FC236}">
                <a16:creationId xmlns:a16="http://schemas.microsoft.com/office/drawing/2014/main" id="{B87A5318-91BD-D6A4-BB89-7A57840F4BDC}"/>
              </a:ext>
            </a:extLst>
          </p:cNvPr>
          <p:cNvSpPr txBox="1"/>
          <p:nvPr/>
        </p:nvSpPr>
        <p:spPr>
          <a:xfrm>
            <a:off x="172619" y="1874129"/>
            <a:ext cx="2880000" cy="720000"/>
          </a:xfrm>
          <a:prstGeom prst="rect">
            <a:avLst/>
          </a:prstGeom>
          <a:solidFill>
            <a:srgbClr val="FF3399"/>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Ⅰ</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魅力的な個店を増やす </a:t>
            </a:r>
          </a:p>
        </p:txBody>
      </p:sp>
      <p:sp>
        <p:nvSpPr>
          <p:cNvPr id="9" name="テキスト ボックス 8">
            <a:extLst>
              <a:ext uri="{FF2B5EF4-FFF2-40B4-BE49-F238E27FC236}">
                <a16:creationId xmlns:a16="http://schemas.microsoft.com/office/drawing/2014/main" id="{BD323A81-C5E7-9380-8E4C-D840BABBA696}"/>
              </a:ext>
            </a:extLst>
          </p:cNvPr>
          <p:cNvSpPr txBox="1"/>
          <p:nvPr/>
        </p:nvSpPr>
        <p:spPr>
          <a:xfrm>
            <a:off x="166689" y="3530383"/>
            <a:ext cx="2880000" cy="720000"/>
          </a:xfrm>
          <a:prstGeom prst="rect">
            <a:avLst/>
          </a:prstGeom>
          <a:solidFill>
            <a:srgbClr val="00B0F0"/>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Ⅲ</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周辺施設からの寄り道を増やす</a:t>
            </a:r>
          </a:p>
        </p:txBody>
      </p:sp>
      <p:sp>
        <p:nvSpPr>
          <p:cNvPr id="16" name="テキスト ボックス 15">
            <a:extLst>
              <a:ext uri="{FF2B5EF4-FFF2-40B4-BE49-F238E27FC236}">
                <a16:creationId xmlns:a16="http://schemas.microsoft.com/office/drawing/2014/main" id="{9441453E-410C-8080-21BF-FAD958333446}"/>
              </a:ext>
            </a:extLst>
          </p:cNvPr>
          <p:cNvSpPr txBox="1"/>
          <p:nvPr/>
        </p:nvSpPr>
        <p:spPr>
          <a:xfrm>
            <a:off x="156143" y="5171014"/>
            <a:ext cx="2880000" cy="720000"/>
          </a:xfrm>
          <a:prstGeom prst="rect">
            <a:avLst/>
          </a:prstGeom>
          <a:solidFill>
            <a:srgbClr val="FFC000"/>
          </a:solidFill>
          <a:ln>
            <a:noFill/>
          </a:ln>
        </p:spPr>
        <p:txBody>
          <a:bodyPr wrap="square" rtlCol="0" anchor="ctr" anchorCtr="0">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Ⅴ</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休日はいつもワクワクを</a:t>
            </a:r>
          </a:p>
        </p:txBody>
      </p:sp>
      <p:sp>
        <p:nvSpPr>
          <p:cNvPr id="21" name="テキスト ボックス 20">
            <a:extLst>
              <a:ext uri="{FF2B5EF4-FFF2-40B4-BE49-F238E27FC236}">
                <a16:creationId xmlns:a16="http://schemas.microsoft.com/office/drawing/2014/main" id="{710F118E-B669-4B72-0DA8-FB3789C151A2}"/>
              </a:ext>
            </a:extLst>
          </p:cNvPr>
          <p:cNvSpPr txBox="1"/>
          <p:nvPr/>
        </p:nvSpPr>
        <p:spPr>
          <a:xfrm>
            <a:off x="172619" y="6033456"/>
            <a:ext cx="2880000" cy="720000"/>
          </a:xfrm>
          <a:prstGeom prst="rect">
            <a:avLst/>
          </a:prstGeom>
          <a:solidFill>
            <a:schemeClr val="accent6"/>
          </a:solidFill>
          <a:ln>
            <a:noFill/>
          </a:ln>
        </p:spPr>
        <p:txBody>
          <a:bodyPr wrap="square" rtlCol="0" anchor="ctr" anchorCtr="0">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Ⅵ</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学生が活動しやすく</a:t>
            </a:r>
          </a:p>
        </p:txBody>
      </p:sp>
      <p:sp>
        <p:nvSpPr>
          <p:cNvPr id="35" name="テキスト ボックス 34">
            <a:extLst>
              <a:ext uri="{FF2B5EF4-FFF2-40B4-BE49-F238E27FC236}">
                <a16:creationId xmlns:a16="http://schemas.microsoft.com/office/drawing/2014/main" id="{2B662791-7C39-3B6F-6F62-0C27D0895044}"/>
              </a:ext>
            </a:extLst>
          </p:cNvPr>
          <p:cNvSpPr txBox="1"/>
          <p:nvPr/>
        </p:nvSpPr>
        <p:spPr>
          <a:xfrm>
            <a:off x="4079768" y="1468208"/>
            <a:ext cx="2235060" cy="326084"/>
          </a:xfrm>
          <a:prstGeom prst="rect">
            <a:avLst/>
          </a:prstGeom>
          <a:noFill/>
          <a:ln>
            <a:noFill/>
          </a:ln>
        </p:spPr>
        <p:txBody>
          <a:bodyPr wrap="none" rtlCol="0">
            <a:normAutofit lnSpcReduction="10000"/>
          </a:bodyPr>
          <a:lstStyle/>
          <a:p>
            <a:pPr algn="ctr"/>
            <a:r>
              <a:rPr kumimoji="1" lang="ja-JP" altLang="en-US" sz="1600" b="1" dirty="0">
                <a:latin typeface="BIZ UDPゴシック" panose="020B0400000000000000" pitchFamily="50" charset="-128"/>
                <a:ea typeface="BIZ UDPゴシック" panose="020B0400000000000000" pitchFamily="50" charset="-128"/>
              </a:rPr>
              <a:t>主なゾーン等</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36" name="テキスト ボックス 35">
            <a:extLst>
              <a:ext uri="{FF2B5EF4-FFF2-40B4-BE49-F238E27FC236}">
                <a16:creationId xmlns:a16="http://schemas.microsoft.com/office/drawing/2014/main" id="{C9DAAE46-1ED2-DD6D-78B0-F8360E801980}"/>
              </a:ext>
            </a:extLst>
          </p:cNvPr>
          <p:cNvSpPr txBox="1"/>
          <p:nvPr/>
        </p:nvSpPr>
        <p:spPr>
          <a:xfrm>
            <a:off x="8351358" y="1468208"/>
            <a:ext cx="2235060" cy="326084"/>
          </a:xfrm>
          <a:prstGeom prst="rect">
            <a:avLst/>
          </a:prstGeom>
          <a:noFill/>
          <a:ln>
            <a:noFill/>
          </a:ln>
        </p:spPr>
        <p:txBody>
          <a:bodyPr wrap="none" rtlCol="0">
            <a:normAutofit lnSpcReduction="10000"/>
          </a:bodyPr>
          <a:lstStyle/>
          <a:p>
            <a:pPr algn="ctr"/>
            <a:r>
              <a:rPr kumimoji="1" lang="ja-JP" altLang="en-US" sz="1600" b="1" dirty="0">
                <a:latin typeface="BIZ UDPゴシック" panose="020B0400000000000000" pitchFamily="50" charset="-128"/>
                <a:ea typeface="BIZ UDPゴシック" panose="020B0400000000000000" pitchFamily="50" charset="-128"/>
              </a:rPr>
              <a:t>主なターゲット</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B1593832-934A-85CD-F5A5-612E1276667A}"/>
              </a:ext>
            </a:extLst>
          </p:cNvPr>
          <p:cNvSpPr txBox="1"/>
          <p:nvPr/>
        </p:nvSpPr>
        <p:spPr>
          <a:xfrm>
            <a:off x="7238649" y="2112730"/>
            <a:ext cx="5639725"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出店希望者・土地建物オーナー・不動産事業者</a:t>
            </a:r>
          </a:p>
        </p:txBody>
      </p:sp>
      <p:sp>
        <p:nvSpPr>
          <p:cNvPr id="38" name="テキスト ボックス 37">
            <a:extLst>
              <a:ext uri="{FF2B5EF4-FFF2-40B4-BE49-F238E27FC236}">
                <a16:creationId xmlns:a16="http://schemas.microsoft.com/office/drawing/2014/main" id="{44CF85D3-2A66-5C32-C063-792752F1DEA9}"/>
              </a:ext>
            </a:extLst>
          </p:cNvPr>
          <p:cNvSpPr txBox="1"/>
          <p:nvPr/>
        </p:nvSpPr>
        <p:spPr>
          <a:xfrm>
            <a:off x="3305719" y="2096317"/>
            <a:ext cx="268363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一丁目、三丁目</a:t>
            </a:r>
          </a:p>
        </p:txBody>
      </p:sp>
      <p:sp>
        <p:nvSpPr>
          <p:cNvPr id="39" name="テキスト ボックス 38">
            <a:extLst>
              <a:ext uri="{FF2B5EF4-FFF2-40B4-BE49-F238E27FC236}">
                <a16:creationId xmlns:a16="http://schemas.microsoft.com/office/drawing/2014/main" id="{F0FF3E34-B5D3-856C-042F-07F2AA5A7052}"/>
              </a:ext>
            </a:extLst>
          </p:cNvPr>
          <p:cNvSpPr txBox="1"/>
          <p:nvPr/>
        </p:nvSpPr>
        <p:spPr>
          <a:xfrm>
            <a:off x="3305719" y="2909945"/>
            <a:ext cx="392214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駅前、長町駅西口広場</a:t>
            </a:r>
          </a:p>
        </p:txBody>
      </p:sp>
      <p:sp>
        <p:nvSpPr>
          <p:cNvPr id="40" name="テキスト ボックス 39">
            <a:extLst>
              <a:ext uri="{FF2B5EF4-FFF2-40B4-BE49-F238E27FC236}">
                <a16:creationId xmlns:a16="http://schemas.microsoft.com/office/drawing/2014/main" id="{DFED7053-7386-4265-0772-8772E2CEB993}"/>
              </a:ext>
            </a:extLst>
          </p:cNvPr>
          <p:cNvSpPr txBox="1"/>
          <p:nvPr/>
        </p:nvSpPr>
        <p:spPr>
          <a:xfrm>
            <a:off x="7238649" y="2937208"/>
            <a:ext cx="2861347"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長町駅・文化センター等の利用者</a:t>
            </a:r>
          </a:p>
        </p:txBody>
      </p:sp>
      <p:sp>
        <p:nvSpPr>
          <p:cNvPr id="41" name="テキスト ボックス 40">
            <a:extLst>
              <a:ext uri="{FF2B5EF4-FFF2-40B4-BE49-F238E27FC236}">
                <a16:creationId xmlns:a16="http://schemas.microsoft.com/office/drawing/2014/main" id="{20B52811-D2E5-6A6B-6650-06224CBDF955}"/>
              </a:ext>
            </a:extLst>
          </p:cNvPr>
          <p:cNvSpPr txBox="1"/>
          <p:nvPr/>
        </p:nvSpPr>
        <p:spPr>
          <a:xfrm>
            <a:off x="7238649" y="3713839"/>
            <a:ext cx="4189064"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施設や史跡等（アリーナ、神社仏閣等）の利用者</a:t>
            </a:r>
          </a:p>
        </p:txBody>
      </p:sp>
      <p:sp>
        <p:nvSpPr>
          <p:cNvPr id="42" name="テキスト ボックス 41">
            <a:extLst>
              <a:ext uri="{FF2B5EF4-FFF2-40B4-BE49-F238E27FC236}">
                <a16:creationId xmlns:a16="http://schemas.microsoft.com/office/drawing/2014/main" id="{DDF0E1E2-423F-B55B-19DD-C96BD056A7EE}"/>
              </a:ext>
            </a:extLst>
          </p:cNvPr>
          <p:cNvSpPr txBox="1"/>
          <p:nvPr/>
        </p:nvSpPr>
        <p:spPr>
          <a:xfrm>
            <a:off x="3305719" y="3713840"/>
            <a:ext cx="3932204"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一丁目、三丁目、リップルロード</a:t>
            </a:r>
          </a:p>
        </p:txBody>
      </p:sp>
      <p:sp>
        <p:nvSpPr>
          <p:cNvPr id="43" name="テキスト ボックス 42">
            <a:extLst>
              <a:ext uri="{FF2B5EF4-FFF2-40B4-BE49-F238E27FC236}">
                <a16:creationId xmlns:a16="http://schemas.microsoft.com/office/drawing/2014/main" id="{6EBBB655-1214-DF81-79C1-2DD5D94A68DA}"/>
              </a:ext>
            </a:extLst>
          </p:cNvPr>
          <p:cNvSpPr txBox="1"/>
          <p:nvPr/>
        </p:nvSpPr>
        <p:spPr>
          <a:xfrm>
            <a:off x="3305719" y="4550403"/>
            <a:ext cx="3551975"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一丁目、三丁目、駅前</a:t>
            </a:r>
          </a:p>
        </p:txBody>
      </p:sp>
      <p:sp>
        <p:nvSpPr>
          <p:cNvPr id="44" name="テキスト ボックス 43">
            <a:extLst>
              <a:ext uri="{FF2B5EF4-FFF2-40B4-BE49-F238E27FC236}">
                <a16:creationId xmlns:a16="http://schemas.microsoft.com/office/drawing/2014/main" id="{5AF275E3-4DFC-9809-07FB-ACA6934FC7D4}"/>
              </a:ext>
            </a:extLst>
          </p:cNvPr>
          <p:cNvSpPr txBox="1"/>
          <p:nvPr/>
        </p:nvSpPr>
        <p:spPr>
          <a:xfrm>
            <a:off x="7238649" y="4535995"/>
            <a:ext cx="3261280"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長町駅・長町一丁目駅通勤利用者</a:t>
            </a:r>
          </a:p>
        </p:txBody>
      </p:sp>
      <p:sp>
        <p:nvSpPr>
          <p:cNvPr id="45" name="テキスト ボックス 44">
            <a:extLst>
              <a:ext uri="{FF2B5EF4-FFF2-40B4-BE49-F238E27FC236}">
                <a16:creationId xmlns:a16="http://schemas.microsoft.com/office/drawing/2014/main" id="{C1D30995-1F47-A602-138C-583BE72DFD78}"/>
              </a:ext>
            </a:extLst>
          </p:cNvPr>
          <p:cNvSpPr txBox="1"/>
          <p:nvPr/>
        </p:nvSpPr>
        <p:spPr>
          <a:xfrm>
            <a:off x="3305719" y="5357441"/>
            <a:ext cx="3622112"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リップルロード、長町駅西口広場</a:t>
            </a:r>
          </a:p>
        </p:txBody>
      </p:sp>
      <p:sp>
        <p:nvSpPr>
          <p:cNvPr id="46" name="テキスト ボックス 45">
            <a:extLst>
              <a:ext uri="{FF2B5EF4-FFF2-40B4-BE49-F238E27FC236}">
                <a16:creationId xmlns:a16="http://schemas.microsoft.com/office/drawing/2014/main" id="{78B4F609-7BB9-E292-C706-0A830C05DDA6}"/>
              </a:ext>
            </a:extLst>
          </p:cNvPr>
          <p:cNvSpPr txBox="1"/>
          <p:nvPr/>
        </p:nvSpPr>
        <p:spPr>
          <a:xfrm>
            <a:off x="7237923" y="5321720"/>
            <a:ext cx="4683566" cy="523220"/>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あすと長町や長町南をはじめとした</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太白区内外のファミリー世帯</a:t>
            </a:r>
          </a:p>
        </p:txBody>
      </p:sp>
      <p:sp>
        <p:nvSpPr>
          <p:cNvPr id="47" name="テキスト ボックス 46">
            <a:extLst>
              <a:ext uri="{FF2B5EF4-FFF2-40B4-BE49-F238E27FC236}">
                <a16:creationId xmlns:a16="http://schemas.microsoft.com/office/drawing/2014/main" id="{9A141CCE-40AE-79F9-1233-F9957EFBA97E}"/>
              </a:ext>
            </a:extLst>
          </p:cNvPr>
          <p:cNvSpPr txBox="1"/>
          <p:nvPr/>
        </p:nvSpPr>
        <p:spPr>
          <a:xfrm>
            <a:off x="3305719" y="6254348"/>
            <a:ext cx="3046591"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リップルロード、長町駅西口広場</a:t>
            </a:r>
          </a:p>
        </p:txBody>
      </p:sp>
      <p:sp>
        <p:nvSpPr>
          <p:cNvPr id="48" name="テキスト ボックス 47">
            <a:extLst>
              <a:ext uri="{FF2B5EF4-FFF2-40B4-BE49-F238E27FC236}">
                <a16:creationId xmlns:a16="http://schemas.microsoft.com/office/drawing/2014/main" id="{3F41C437-BA82-62B1-76A4-BB059718668B}"/>
              </a:ext>
            </a:extLst>
          </p:cNvPr>
          <p:cNvSpPr txBox="1"/>
          <p:nvPr/>
        </p:nvSpPr>
        <p:spPr>
          <a:xfrm>
            <a:off x="7238649" y="6254347"/>
            <a:ext cx="2110676"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学生（高校生・大学生）</a:t>
            </a:r>
          </a:p>
        </p:txBody>
      </p:sp>
      <p:sp>
        <p:nvSpPr>
          <p:cNvPr id="49" name="Rectangle 2">
            <a:extLst>
              <a:ext uri="{FF2B5EF4-FFF2-40B4-BE49-F238E27FC236}">
                <a16:creationId xmlns:a16="http://schemas.microsoft.com/office/drawing/2014/main" id="{3D2D6ACB-A979-34FB-8D55-7324B309642C}"/>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戦略</a:t>
            </a:r>
            <a:r>
              <a:rPr lang="ja-JP" altLang="en-US" b="1" dirty="0">
                <a:latin typeface="BIZ UDPゴシック" panose="020B0400000000000000" pitchFamily="50" charset="-128"/>
                <a:ea typeface="BIZ UDPゴシック" panose="020B0400000000000000" pitchFamily="50" charset="-128"/>
              </a:rPr>
              <a:t>の構成</a:t>
            </a:r>
          </a:p>
        </p:txBody>
      </p:sp>
      <p:sp>
        <p:nvSpPr>
          <p:cNvPr id="50" name="正方形/長方形 49">
            <a:extLst>
              <a:ext uri="{FF2B5EF4-FFF2-40B4-BE49-F238E27FC236}">
                <a16:creationId xmlns:a16="http://schemas.microsoft.com/office/drawing/2014/main" id="{654D1231-1A78-5E75-6E81-520D06CDC7F3}"/>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コネクタ 56">
            <a:extLst>
              <a:ext uri="{FF2B5EF4-FFF2-40B4-BE49-F238E27FC236}">
                <a16:creationId xmlns:a16="http://schemas.microsoft.com/office/drawing/2014/main" id="{C5701A8D-6163-DA24-EEDF-59F5D3843167}"/>
              </a:ext>
            </a:extLst>
          </p:cNvPr>
          <p:cNvCxnSpPr>
            <a:cxnSpLocks/>
          </p:cNvCxnSpPr>
          <p:nvPr/>
        </p:nvCxnSpPr>
        <p:spPr>
          <a:xfrm flipH="1">
            <a:off x="3224262" y="2686480"/>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CBBEEE0-5734-2672-81EC-B086A77F773A}"/>
              </a:ext>
            </a:extLst>
          </p:cNvPr>
          <p:cNvCxnSpPr>
            <a:cxnSpLocks/>
          </p:cNvCxnSpPr>
          <p:nvPr/>
        </p:nvCxnSpPr>
        <p:spPr>
          <a:xfrm flipH="1">
            <a:off x="3224262" y="3504548"/>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4BC7168A-7E65-B6FF-3FA4-47B377C8C0D9}"/>
              </a:ext>
            </a:extLst>
          </p:cNvPr>
          <p:cNvCxnSpPr>
            <a:cxnSpLocks/>
          </p:cNvCxnSpPr>
          <p:nvPr/>
        </p:nvCxnSpPr>
        <p:spPr>
          <a:xfrm flipH="1">
            <a:off x="3224262" y="4322616"/>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72B757AA-E615-B674-0913-8FA076ED4A95}"/>
              </a:ext>
            </a:extLst>
          </p:cNvPr>
          <p:cNvCxnSpPr>
            <a:cxnSpLocks/>
          </p:cNvCxnSpPr>
          <p:nvPr/>
        </p:nvCxnSpPr>
        <p:spPr>
          <a:xfrm flipH="1">
            <a:off x="3224262" y="5140684"/>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0000B52C-D591-42AC-BF34-786F5EB31C9C}"/>
              </a:ext>
            </a:extLst>
          </p:cNvPr>
          <p:cNvCxnSpPr>
            <a:cxnSpLocks/>
          </p:cNvCxnSpPr>
          <p:nvPr/>
        </p:nvCxnSpPr>
        <p:spPr>
          <a:xfrm flipH="1">
            <a:off x="3224262" y="5958752"/>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FC2F77E1-1868-DEF2-4526-C1E359A96FE2}"/>
              </a:ext>
            </a:extLst>
          </p:cNvPr>
          <p:cNvCxnSpPr>
            <a:cxnSpLocks/>
          </p:cNvCxnSpPr>
          <p:nvPr/>
        </p:nvCxnSpPr>
        <p:spPr>
          <a:xfrm flipH="1">
            <a:off x="3224262" y="1868412"/>
            <a:ext cx="8556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EFC226EE-CFD2-9712-1DDD-55FB560FD16B}"/>
              </a:ext>
            </a:extLst>
          </p:cNvPr>
          <p:cNvSpPr txBox="1"/>
          <p:nvPr/>
        </p:nvSpPr>
        <p:spPr>
          <a:xfrm>
            <a:off x="503313" y="964265"/>
            <a:ext cx="11185373" cy="338554"/>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ゾーンの特徴と社会実験結果を踏まえた戦略（実践メニューをより効果的に実施するための視点）を立てる。</a:t>
            </a:r>
            <a:endParaRPr lang="en-US" altLang="ja-JP" sz="16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5E7EAF1D-B7DC-9931-534E-9B77BE817FD6}"/>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２</a:t>
            </a:r>
            <a:r>
              <a:rPr kumimoji="1" lang="en-US" altLang="ja-JP" sz="1200" dirty="0">
                <a:solidFill>
                  <a:schemeClr val="bg1">
                    <a:lumMod val="50000"/>
                  </a:schemeClr>
                </a:solidFill>
              </a:rPr>
              <a:t>4</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864953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1D19-ABF0-E7BE-B14B-5071612B4FFA}"/>
            </a:ext>
          </a:extLst>
        </p:cNvPr>
        <p:cNvGrpSpPr/>
        <p:nvPr/>
      </p:nvGrpSpPr>
      <p:grpSpPr>
        <a:xfrm>
          <a:off x="0" y="0"/>
          <a:ext cx="0" cy="0"/>
          <a:chOff x="0" y="0"/>
          <a:chExt cx="0" cy="0"/>
        </a:xfrm>
      </p:grpSpPr>
      <p:pic>
        <p:nvPicPr>
          <p:cNvPr id="26" name="図 25" descr="女性, ストリート, 道路 が含まれている画像&#10;&#10;自動的に生成された説明">
            <a:extLst>
              <a:ext uri="{FF2B5EF4-FFF2-40B4-BE49-F238E27FC236}">
                <a16:creationId xmlns:a16="http://schemas.microsoft.com/office/drawing/2014/main" id="{BD1178DC-33B4-D993-11B2-6A9789CEB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198" y="1024493"/>
            <a:ext cx="9336636" cy="5218057"/>
          </a:xfrm>
          <a:prstGeom prst="rect">
            <a:avLst/>
          </a:prstGeom>
        </p:spPr>
      </p:pic>
      <p:sp>
        <p:nvSpPr>
          <p:cNvPr id="3" name="テキスト ボックス 2">
            <a:extLst>
              <a:ext uri="{FF2B5EF4-FFF2-40B4-BE49-F238E27FC236}">
                <a16:creationId xmlns:a16="http://schemas.microsoft.com/office/drawing/2014/main" id="{C3D48FEC-CA5D-7F44-D383-68177A99BFBF}"/>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1" name="Rectangle 2">
            <a:extLst>
              <a:ext uri="{FF2B5EF4-FFF2-40B4-BE49-F238E27FC236}">
                <a16:creationId xmlns:a16="http://schemas.microsoft.com/office/drawing/2014/main" id="{BC432D3F-1E69-19F1-6D72-BCD4988C2203}"/>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12" name="正方形/長方形 11">
            <a:extLst>
              <a:ext uri="{FF2B5EF4-FFF2-40B4-BE49-F238E27FC236}">
                <a16:creationId xmlns:a16="http://schemas.microsoft.com/office/drawing/2014/main" id="{956C22E8-447E-DB53-3FE9-453304E998E2}"/>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DF2499E-EE83-0A8A-BE5E-53E41D35E6D3}"/>
              </a:ext>
            </a:extLst>
          </p:cNvPr>
          <p:cNvSpPr txBox="1"/>
          <p:nvPr/>
        </p:nvSpPr>
        <p:spPr>
          <a:xfrm>
            <a:off x="314198" y="6226081"/>
            <a:ext cx="11134390" cy="52322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新しくて懐かしい、個性豊かで魅力的な個店が立ち並ぶ中、店主とお客さんの笑顔が広がり、温もりあふれる交流が生まれる空間を目指す。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歩道は、買い物を楽しむ方はもちろん、小さなお子さんと一緒の方やペット連れの方も、誰もが自然と歩きたくなる心地良い空間を目指す。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8A6CB9BB-BD78-9AAE-F83C-72A1A6E50202}"/>
              </a:ext>
            </a:extLst>
          </p:cNvPr>
          <p:cNvSpPr txBox="1"/>
          <p:nvPr/>
        </p:nvSpPr>
        <p:spPr>
          <a:xfrm>
            <a:off x="9311999" y="785134"/>
            <a:ext cx="2833107" cy="648000"/>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道路空間社会実験での飲食店を中心とした賑わいのポテンシャルと、空き店舗が散見される現状を踏まえた戦略</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52413024-D65F-1D46-ECED-C3C7DC2913FF}"/>
              </a:ext>
            </a:extLst>
          </p:cNvPr>
          <p:cNvSpPr txBox="1"/>
          <p:nvPr/>
        </p:nvSpPr>
        <p:spPr>
          <a:xfrm>
            <a:off x="9312000" y="0"/>
            <a:ext cx="2880000" cy="720000"/>
          </a:xfrm>
          <a:prstGeom prst="rect">
            <a:avLst/>
          </a:prstGeom>
          <a:solidFill>
            <a:srgbClr val="FF3399"/>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Ⅰ</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魅力的な個店を増やす </a:t>
            </a:r>
          </a:p>
        </p:txBody>
      </p:sp>
      <p:sp>
        <p:nvSpPr>
          <p:cNvPr id="8" name="テキスト ボックス 7">
            <a:extLst>
              <a:ext uri="{FF2B5EF4-FFF2-40B4-BE49-F238E27FC236}">
                <a16:creationId xmlns:a16="http://schemas.microsoft.com/office/drawing/2014/main" id="{F48294B7-A3DC-C382-BFFA-DC29814217ED}"/>
              </a:ext>
            </a:extLst>
          </p:cNvPr>
          <p:cNvSpPr txBox="1"/>
          <p:nvPr/>
        </p:nvSpPr>
        <p:spPr>
          <a:xfrm>
            <a:off x="10012818" y="2712664"/>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8" name="グループ化 67">
            <a:extLst>
              <a:ext uri="{FF2B5EF4-FFF2-40B4-BE49-F238E27FC236}">
                <a16:creationId xmlns:a16="http://schemas.microsoft.com/office/drawing/2014/main" id="{6A35FC9B-39C0-B535-BC09-221950FD3E9E}"/>
              </a:ext>
            </a:extLst>
          </p:cNvPr>
          <p:cNvGrpSpPr/>
          <p:nvPr/>
        </p:nvGrpSpPr>
        <p:grpSpPr>
          <a:xfrm>
            <a:off x="10012818" y="3087962"/>
            <a:ext cx="983425" cy="261525"/>
            <a:chOff x="13912702" y="1894147"/>
            <a:chExt cx="983425" cy="261525"/>
          </a:xfrm>
        </p:grpSpPr>
        <p:sp>
          <p:nvSpPr>
            <p:cNvPr id="10" name="テキスト ボックス 9">
              <a:extLst>
                <a:ext uri="{FF2B5EF4-FFF2-40B4-BE49-F238E27FC236}">
                  <a16:creationId xmlns:a16="http://schemas.microsoft.com/office/drawing/2014/main" id="{1C9B7AA2-35CC-B559-F6FD-2A0F409D63A8}"/>
                </a:ext>
              </a:extLst>
            </p:cNvPr>
            <p:cNvSpPr txBox="1"/>
            <p:nvPr/>
          </p:nvSpPr>
          <p:spPr>
            <a:xfrm>
              <a:off x="13912702" y="1903672"/>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１－①　</a:t>
              </a:r>
            </a:p>
          </p:txBody>
        </p:sp>
        <p:sp>
          <p:nvSpPr>
            <p:cNvPr id="48" name="テキスト ボックス 47">
              <a:extLst>
                <a:ext uri="{FF2B5EF4-FFF2-40B4-BE49-F238E27FC236}">
                  <a16:creationId xmlns:a16="http://schemas.microsoft.com/office/drawing/2014/main" id="{F063C78C-C8C8-826F-4C5D-DEAB29082315}"/>
                </a:ext>
              </a:extLst>
            </p:cNvPr>
            <p:cNvSpPr txBox="1"/>
            <p:nvPr/>
          </p:nvSpPr>
          <p:spPr>
            <a:xfrm>
              <a:off x="14392127" y="189414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触れ合いのある</a:t>
              </a:r>
              <a:endParaRPr kumimoji="1" lang="en-US" altLang="ja-JP" sz="1050" dirty="0">
                <a:latin typeface="+mn-ea"/>
              </a:endParaRPr>
            </a:p>
            <a:p>
              <a:r>
                <a:rPr kumimoji="1" lang="ja-JP" altLang="en-US" sz="1050" dirty="0">
                  <a:latin typeface="+mn-ea"/>
                </a:rPr>
                <a:t>商店街づくり</a:t>
              </a:r>
            </a:p>
          </p:txBody>
        </p:sp>
      </p:grpSp>
      <p:grpSp>
        <p:nvGrpSpPr>
          <p:cNvPr id="69" name="グループ化 68">
            <a:extLst>
              <a:ext uri="{FF2B5EF4-FFF2-40B4-BE49-F238E27FC236}">
                <a16:creationId xmlns:a16="http://schemas.microsoft.com/office/drawing/2014/main" id="{BA5E229B-5798-D161-CF6D-4CFA03233870}"/>
              </a:ext>
            </a:extLst>
          </p:cNvPr>
          <p:cNvGrpSpPr/>
          <p:nvPr/>
        </p:nvGrpSpPr>
        <p:grpSpPr>
          <a:xfrm>
            <a:off x="10018461" y="3490169"/>
            <a:ext cx="983425" cy="261525"/>
            <a:chOff x="13912701" y="4778570"/>
            <a:chExt cx="983425" cy="261525"/>
          </a:xfrm>
        </p:grpSpPr>
        <p:sp>
          <p:nvSpPr>
            <p:cNvPr id="20" name="テキスト ボックス 19">
              <a:extLst>
                <a:ext uri="{FF2B5EF4-FFF2-40B4-BE49-F238E27FC236}">
                  <a16:creationId xmlns:a16="http://schemas.microsoft.com/office/drawing/2014/main" id="{34E0B602-9E61-1A08-0D62-2EAD06824D4B}"/>
                </a:ext>
              </a:extLst>
            </p:cNvPr>
            <p:cNvSpPr txBox="1"/>
            <p:nvPr/>
          </p:nvSpPr>
          <p:spPr>
            <a:xfrm>
              <a:off x="13912701" y="4788095"/>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２－④　</a:t>
              </a:r>
            </a:p>
          </p:txBody>
        </p:sp>
        <p:sp>
          <p:nvSpPr>
            <p:cNvPr id="54" name="テキスト ボックス 53">
              <a:extLst>
                <a:ext uri="{FF2B5EF4-FFF2-40B4-BE49-F238E27FC236}">
                  <a16:creationId xmlns:a16="http://schemas.microsoft.com/office/drawing/2014/main" id="{63B61528-52D2-0650-A1B3-D7E48BA3FDF5}"/>
                </a:ext>
              </a:extLst>
            </p:cNvPr>
            <p:cNvSpPr txBox="1"/>
            <p:nvPr/>
          </p:nvSpPr>
          <p:spPr>
            <a:xfrm>
              <a:off x="14392126" y="477857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開業に向けた伴走支援</a:t>
              </a:r>
            </a:p>
          </p:txBody>
        </p:sp>
      </p:grpSp>
      <p:grpSp>
        <p:nvGrpSpPr>
          <p:cNvPr id="73" name="グループ化 72">
            <a:extLst>
              <a:ext uri="{FF2B5EF4-FFF2-40B4-BE49-F238E27FC236}">
                <a16:creationId xmlns:a16="http://schemas.microsoft.com/office/drawing/2014/main" id="{486C4FC6-B1D1-D606-EBA3-33B5646AEAF4}"/>
              </a:ext>
            </a:extLst>
          </p:cNvPr>
          <p:cNvGrpSpPr/>
          <p:nvPr/>
        </p:nvGrpSpPr>
        <p:grpSpPr>
          <a:xfrm>
            <a:off x="10010582" y="3892376"/>
            <a:ext cx="1016445" cy="252000"/>
            <a:chOff x="19847094" y="2292230"/>
            <a:chExt cx="1016445" cy="252000"/>
          </a:xfrm>
        </p:grpSpPr>
        <p:sp>
          <p:nvSpPr>
            <p:cNvPr id="74" name="テキスト ボックス 73">
              <a:extLst>
                <a:ext uri="{FF2B5EF4-FFF2-40B4-BE49-F238E27FC236}">
                  <a16:creationId xmlns:a16="http://schemas.microsoft.com/office/drawing/2014/main" id="{142C0091-EFAE-E9A7-7C29-00A975F6AA03}"/>
                </a:ext>
              </a:extLst>
            </p:cNvPr>
            <p:cNvSpPr txBox="1"/>
            <p:nvPr/>
          </p:nvSpPr>
          <p:spPr>
            <a:xfrm>
              <a:off x="19847094" y="2292230"/>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４－②　</a:t>
              </a:r>
              <a:endParaRPr kumimoji="1" lang="en-US" altLang="ja-JP" sz="1050" dirty="0">
                <a:latin typeface="+mn-ea"/>
              </a:endParaRPr>
            </a:p>
          </p:txBody>
        </p:sp>
        <p:sp>
          <p:nvSpPr>
            <p:cNvPr id="75" name="テキスト ボックス 74">
              <a:extLst>
                <a:ext uri="{FF2B5EF4-FFF2-40B4-BE49-F238E27FC236}">
                  <a16:creationId xmlns:a16="http://schemas.microsoft.com/office/drawing/2014/main" id="{40D8F9EC-BDCE-5085-A190-49D5EB8E813A}"/>
                </a:ext>
              </a:extLst>
            </p:cNvPr>
            <p:cNvSpPr txBox="1"/>
            <p:nvPr/>
          </p:nvSpPr>
          <p:spPr>
            <a:xfrm>
              <a:off x="20359539" y="229223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街並み空間での</a:t>
              </a:r>
              <a:endParaRPr kumimoji="1" lang="en-US" altLang="ja-JP" sz="1050" dirty="0">
                <a:latin typeface="+mn-ea"/>
              </a:endParaRPr>
            </a:p>
            <a:p>
              <a:r>
                <a:rPr kumimoji="1" lang="ja-JP" altLang="en-US" sz="1050" dirty="0">
                  <a:latin typeface="+mn-ea"/>
                </a:rPr>
                <a:t>社会実験・イベント</a:t>
              </a:r>
            </a:p>
          </p:txBody>
        </p:sp>
      </p:grpSp>
      <p:grpSp>
        <p:nvGrpSpPr>
          <p:cNvPr id="76" name="グループ化 75">
            <a:extLst>
              <a:ext uri="{FF2B5EF4-FFF2-40B4-BE49-F238E27FC236}">
                <a16:creationId xmlns:a16="http://schemas.microsoft.com/office/drawing/2014/main" id="{AD480B4B-0A0F-77C4-102F-58173B2873DF}"/>
              </a:ext>
            </a:extLst>
          </p:cNvPr>
          <p:cNvGrpSpPr/>
          <p:nvPr/>
        </p:nvGrpSpPr>
        <p:grpSpPr>
          <a:xfrm>
            <a:off x="10010582" y="4285058"/>
            <a:ext cx="1016445" cy="252000"/>
            <a:chOff x="19847094" y="2684613"/>
            <a:chExt cx="1016445" cy="252000"/>
          </a:xfrm>
        </p:grpSpPr>
        <p:sp>
          <p:nvSpPr>
            <p:cNvPr id="77" name="テキスト ボックス 76">
              <a:extLst>
                <a:ext uri="{FF2B5EF4-FFF2-40B4-BE49-F238E27FC236}">
                  <a16:creationId xmlns:a16="http://schemas.microsoft.com/office/drawing/2014/main" id="{69850B7B-AD35-E322-2D12-B41D1D52A1AE}"/>
                </a:ext>
              </a:extLst>
            </p:cNvPr>
            <p:cNvSpPr txBox="1"/>
            <p:nvPr/>
          </p:nvSpPr>
          <p:spPr>
            <a:xfrm>
              <a:off x="19847094" y="26846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４－③　</a:t>
              </a:r>
            </a:p>
          </p:txBody>
        </p:sp>
        <p:sp>
          <p:nvSpPr>
            <p:cNvPr id="78" name="テキスト ボックス 77">
              <a:extLst>
                <a:ext uri="{FF2B5EF4-FFF2-40B4-BE49-F238E27FC236}">
                  <a16:creationId xmlns:a16="http://schemas.microsoft.com/office/drawing/2014/main" id="{BCCC0875-23C2-BD9A-B890-E55E555A56EC}"/>
                </a:ext>
              </a:extLst>
            </p:cNvPr>
            <p:cNvSpPr txBox="1"/>
            <p:nvPr/>
          </p:nvSpPr>
          <p:spPr>
            <a:xfrm>
              <a:off x="20359539" y="268461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街並み空間の</a:t>
              </a:r>
              <a:endParaRPr kumimoji="1" lang="en-US" altLang="ja-JP" sz="1050" dirty="0">
                <a:latin typeface="+mn-ea"/>
              </a:endParaRPr>
            </a:p>
            <a:p>
              <a:r>
                <a:rPr kumimoji="1" lang="ja-JP" altLang="en-US" sz="1050" dirty="0">
                  <a:latin typeface="+mn-ea"/>
                </a:rPr>
                <a:t>リノベーション</a:t>
              </a:r>
            </a:p>
          </p:txBody>
        </p:sp>
      </p:grpSp>
      <p:grpSp>
        <p:nvGrpSpPr>
          <p:cNvPr id="79" name="グループ化 78">
            <a:extLst>
              <a:ext uri="{FF2B5EF4-FFF2-40B4-BE49-F238E27FC236}">
                <a16:creationId xmlns:a16="http://schemas.microsoft.com/office/drawing/2014/main" id="{44E49D76-6C6F-0BA9-BE00-BAFB94194271}"/>
              </a:ext>
            </a:extLst>
          </p:cNvPr>
          <p:cNvGrpSpPr/>
          <p:nvPr/>
        </p:nvGrpSpPr>
        <p:grpSpPr>
          <a:xfrm>
            <a:off x="10010582" y="4677742"/>
            <a:ext cx="1016445" cy="252000"/>
            <a:chOff x="19847094" y="3076995"/>
            <a:chExt cx="1016445" cy="252000"/>
          </a:xfrm>
        </p:grpSpPr>
        <p:sp>
          <p:nvSpPr>
            <p:cNvPr id="80" name="テキスト ボックス 79">
              <a:extLst>
                <a:ext uri="{FF2B5EF4-FFF2-40B4-BE49-F238E27FC236}">
                  <a16:creationId xmlns:a16="http://schemas.microsoft.com/office/drawing/2014/main" id="{92689C57-94E5-55E9-F8CD-338A9D95F70A}"/>
                </a:ext>
              </a:extLst>
            </p:cNvPr>
            <p:cNvSpPr txBox="1"/>
            <p:nvPr/>
          </p:nvSpPr>
          <p:spPr>
            <a:xfrm>
              <a:off x="19847094" y="3076995"/>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４－④　</a:t>
              </a:r>
            </a:p>
          </p:txBody>
        </p:sp>
        <p:sp>
          <p:nvSpPr>
            <p:cNvPr id="81" name="テキスト ボックス 80">
              <a:extLst>
                <a:ext uri="{FF2B5EF4-FFF2-40B4-BE49-F238E27FC236}">
                  <a16:creationId xmlns:a16="http://schemas.microsoft.com/office/drawing/2014/main" id="{740FC08B-8729-1FC2-E1A1-BFCE4E444268}"/>
                </a:ext>
              </a:extLst>
            </p:cNvPr>
            <p:cNvSpPr txBox="1"/>
            <p:nvPr/>
          </p:nvSpPr>
          <p:spPr>
            <a:xfrm>
              <a:off x="20359539" y="3076995"/>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街並みのルールづくり</a:t>
              </a:r>
            </a:p>
          </p:txBody>
        </p:sp>
      </p:grpSp>
      <p:sp>
        <p:nvSpPr>
          <p:cNvPr id="5" name="テキスト ボックス 4">
            <a:extLst>
              <a:ext uri="{FF2B5EF4-FFF2-40B4-BE49-F238E27FC236}">
                <a16:creationId xmlns:a16="http://schemas.microsoft.com/office/drawing/2014/main" id="{7456B2DD-5061-AB3A-6272-A5FC3E8D6EF5}"/>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２５</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64324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11A23-FF2F-504B-C9B2-8C5972418EDC}"/>
            </a:ext>
          </a:extLst>
        </p:cNvPr>
        <p:cNvGrpSpPr/>
        <p:nvPr/>
      </p:nvGrpSpPr>
      <p:grpSpPr>
        <a:xfrm>
          <a:off x="0" y="0"/>
          <a:ext cx="0" cy="0"/>
          <a:chOff x="0" y="0"/>
          <a:chExt cx="0" cy="0"/>
        </a:xfrm>
      </p:grpSpPr>
      <p:pic>
        <p:nvPicPr>
          <p:cNvPr id="2" name="図 1" descr="グループ, 寝室, 民衆, 部屋 が含まれている画像&#10;&#10;自動的に生成された説明">
            <a:extLst>
              <a:ext uri="{FF2B5EF4-FFF2-40B4-BE49-F238E27FC236}">
                <a16:creationId xmlns:a16="http://schemas.microsoft.com/office/drawing/2014/main" id="{800C01DC-325C-7A8F-FDA7-0692D94E3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695" y="998085"/>
            <a:ext cx="9037369" cy="5087933"/>
          </a:xfrm>
          <a:prstGeom prst="rect">
            <a:avLst/>
          </a:prstGeom>
        </p:spPr>
      </p:pic>
      <p:sp>
        <p:nvSpPr>
          <p:cNvPr id="13" name="テキスト ボックス 12">
            <a:extLst>
              <a:ext uri="{FF2B5EF4-FFF2-40B4-BE49-F238E27FC236}">
                <a16:creationId xmlns:a16="http://schemas.microsoft.com/office/drawing/2014/main" id="{79C2A93D-EAD6-C2C4-8DC0-75ADB37222C0}"/>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6" name="Rectangle 2">
            <a:extLst>
              <a:ext uri="{FF2B5EF4-FFF2-40B4-BE49-F238E27FC236}">
                <a16:creationId xmlns:a16="http://schemas.microsoft.com/office/drawing/2014/main" id="{31B139CA-B2B9-ADB3-B855-30668C24EAE3}"/>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17" name="正方形/長方形 16">
            <a:extLst>
              <a:ext uri="{FF2B5EF4-FFF2-40B4-BE49-F238E27FC236}">
                <a16:creationId xmlns:a16="http://schemas.microsoft.com/office/drawing/2014/main" id="{F20A6F58-5D1B-2C1F-D120-31731CF849B2}"/>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51FD716-8C96-193A-354F-A00E61A9CE09}"/>
              </a:ext>
            </a:extLst>
          </p:cNvPr>
          <p:cNvSpPr txBox="1"/>
          <p:nvPr/>
        </p:nvSpPr>
        <p:spPr>
          <a:xfrm>
            <a:off x="319143" y="6085793"/>
            <a:ext cx="11872857" cy="52322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文化センターや図書館の利用者が、利用前後に気軽に語らい、歩いてお茶やランチに行きたくなるような、心弾む空間を目指す。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人の流れを活かし、音楽等のパフォーマンスができる場づくりやくつろげるベンチ等の設置により、誰もが心地良く過ごせる滞在空間を目指す。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0B92EFA0-1E65-95DE-7816-09D83C309323}"/>
              </a:ext>
            </a:extLst>
          </p:cNvPr>
          <p:cNvSpPr txBox="1"/>
          <p:nvPr/>
        </p:nvSpPr>
        <p:spPr>
          <a:xfrm>
            <a:off x="9312000" y="0"/>
            <a:ext cx="2880000" cy="720000"/>
          </a:xfrm>
          <a:prstGeom prst="rect">
            <a:avLst/>
          </a:prstGeom>
          <a:solidFill>
            <a:schemeClr val="accent2">
              <a:lumMod val="75000"/>
            </a:schemeClr>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Ⅱ</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集客機能の集積を活かす</a:t>
            </a:r>
          </a:p>
        </p:txBody>
      </p:sp>
      <p:sp>
        <p:nvSpPr>
          <p:cNvPr id="9" name="テキスト ボックス 8">
            <a:extLst>
              <a:ext uri="{FF2B5EF4-FFF2-40B4-BE49-F238E27FC236}">
                <a16:creationId xmlns:a16="http://schemas.microsoft.com/office/drawing/2014/main" id="{0AF4D439-C661-CAD0-0EF4-B10292418C8C}"/>
              </a:ext>
            </a:extLst>
          </p:cNvPr>
          <p:cNvSpPr txBox="1"/>
          <p:nvPr/>
        </p:nvSpPr>
        <p:spPr>
          <a:xfrm>
            <a:off x="9312000" y="763377"/>
            <a:ext cx="2828418" cy="646331"/>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市内有数の交通結節点であることに加え、沿道に文化施設が立地し、多くの人が自然と訪れる特徴を踏まえた戦略</a:t>
            </a:r>
          </a:p>
        </p:txBody>
      </p:sp>
      <p:grpSp>
        <p:nvGrpSpPr>
          <p:cNvPr id="65" name="グループ化 64">
            <a:extLst>
              <a:ext uri="{FF2B5EF4-FFF2-40B4-BE49-F238E27FC236}">
                <a16:creationId xmlns:a16="http://schemas.microsoft.com/office/drawing/2014/main" id="{8D411584-2B88-4587-9F9C-39EC1A86BBFB}"/>
              </a:ext>
            </a:extLst>
          </p:cNvPr>
          <p:cNvGrpSpPr/>
          <p:nvPr/>
        </p:nvGrpSpPr>
        <p:grpSpPr>
          <a:xfrm>
            <a:off x="9841576" y="3580484"/>
            <a:ext cx="983425" cy="261525"/>
            <a:chOff x="13912701" y="3082228"/>
            <a:chExt cx="983425" cy="261525"/>
          </a:xfrm>
        </p:grpSpPr>
        <p:sp>
          <p:nvSpPr>
            <p:cNvPr id="15" name="テキスト ボックス 14">
              <a:extLst>
                <a:ext uri="{FF2B5EF4-FFF2-40B4-BE49-F238E27FC236}">
                  <a16:creationId xmlns:a16="http://schemas.microsoft.com/office/drawing/2014/main" id="{E8DFFB6D-ED01-6999-6548-DB67D4076758}"/>
                </a:ext>
              </a:extLst>
            </p:cNvPr>
            <p:cNvSpPr txBox="1"/>
            <p:nvPr/>
          </p:nvSpPr>
          <p:spPr>
            <a:xfrm>
              <a:off x="13912701" y="309175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１－③　</a:t>
              </a:r>
            </a:p>
          </p:txBody>
        </p:sp>
        <p:sp>
          <p:nvSpPr>
            <p:cNvPr id="33" name="テキスト ボックス 32">
              <a:extLst>
                <a:ext uri="{FF2B5EF4-FFF2-40B4-BE49-F238E27FC236}">
                  <a16:creationId xmlns:a16="http://schemas.microsoft.com/office/drawing/2014/main" id="{83DF566B-4880-386F-3039-3A3D42624A95}"/>
                </a:ext>
              </a:extLst>
            </p:cNvPr>
            <p:cNvSpPr txBox="1"/>
            <p:nvPr/>
          </p:nvSpPr>
          <p:spPr>
            <a:xfrm>
              <a:off x="14392126" y="308222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魅力の周知・広報</a:t>
              </a:r>
            </a:p>
          </p:txBody>
        </p:sp>
      </p:grpSp>
      <p:grpSp>
        <p:nvGrpSpPr>
          <p:cNvPr id="64" name="グループ化 63">
            <a:extLst>
              <a:ext uri="{FF2B5EF4-FFF2-40B4-BE49-F238E27FC236}">
                <a16:creationId xmlns:a16="http://schemas.microsoft.com/office/drawing/2014/main" id="{95A9563E-935A-906B-8AA1-6AAD94236C02}"/>
              </a:ext>
            </a:extLst>
          </p:cNvPr>
          <p:cNvGrpSpPr/>
          <p:nvPr/>
        </p:nvGrpSpPr>
        <p:grpSpPr>
          <a:xfrm>
            <a:off x="9841576" y="3215044"/>
            <a:ext cx="983425" cy="261525"/>
            <a:chOff x="13912702" y="2488188"/>
            <a:chExt cx="983425" cy="261525"/>
          </a:xfrm>
        </p:grpSpPr>
        <p:sp>
          <p:nvSpPr>
            <p:cNvPr id="19" name="テキスト ボックス 18">
              <a:extLst>
                <a:ext uri="{FF2B5EF4-FFF2-40B4-BE49-F238E27FC236}">
                  <a16:creationId xmlns:a16="http://schemas.microsoft.com/office/drawing/2014/main" id="{276701CC-334A-4F90-55FF-AD8EDA69DB0C}"/>
                </a:ext>
              </a:extLst>
            </p:cNvPr>
            <p:cNvSpPr txBox="1"/>
            <p:nvPr/>
          </p:nvSpPr>
          <p:spPr>
            <a:xfrm>
              <a:off x="13912702" y="24977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１－②　</a:t>
              </a:r>
            </a:p>
          </p:txBody>
        </p:sp>
        <p:sp>
          <p:nvSpPr>
            <p:cNvPr id="34" name="テキスト ボックス 33">
              <a:extLst>
                <a:ext uri="{FF2B5EF4-FFF2-40B4-BE49-F238E27FC236}">
                  <a16:creationId xmlns:a16="http://schemas.microsoft.com/office/drawing/2014/main" id="{1C8377ED-55EF-B355-29C7-E9EBDE61CCEA}"/>
                </a:ext>
              </a:extLst>
            </p:cNvPr>
            <p:cNvSpPr txBox="1"/>
            <p:nvPr/>
          </p:nvSpPr>
          <p:spPr>
            <a:xfrm>
              <a:off x="14392127" y="248818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新たな取組みによる</a:t>
              </a:r>
              <a:endParaRPr kumimoji="1" lang="en-US" altLang="ja-JP" sz="1050" dirty="0">
                <a:latin typeface="+mn-ea"/>
              </a:endParaRPr>
            </a:p>
            <a:p>
              <a:r>
                <a:rPr kumimoji="1" lang="ja-JP" altLang="en-US" sz="1050" dirty="0">
                  <a:latin typeface="+mn-ea"/>
                </a:rPr>
                <a:t>魅力づくり</a:t>
              </a:r>
            </a:p>
          </p:txBody>
        </p:sp>
      </p:grpSp>
      <p:grpSp>
        <p:nvGrpSpPr>
          <p:cNvPr id="66" name="グループ化 65">
            <a:extLst>
              <a:ext uri="{FF2B5EF4-FFF2-40B4-BE49-F238E27FC236}">
                <a16:creationId xmlns:a16="http://schemas.microsoft.com/office/drawing/2014/main" id="{2C6D310A-7194-2533-8E51-3B25B3488152}"/>
              </a:ext>
            </a:extLst>
          </p:cNvPr>
          <p:cNvGrpSpPr/>
          <p:nvPr/>
        </p:nvGrpSpPr>
        <p:grpSpPr>
          <a:xfrm>
            <a:off x="9841576" y="3937720"/>
            <a:ext cx="983425" cy="261525"/>
            <a:chOff x="13912701" y="5219203"/>
            <a:chExt cx="983425" cy="261525"/>
          </a:xfrm>
        </p:grpSpPr>
        <p:sp>
          <p:nvSpPr>
            <p:cNvPr id="28" name="テキスト ボックス 27">
              <a:extLst>
                <a:ext uri="{FF2B5EF4-FFF2-40B4-BE49-F238E27FC236}">
                  <a16:creationId xmlns:a16="http://schemas.microsoft.com/office/drawing/2014/main" id="{0D395D43-9A20-51DF-2A45-E911546087D1}"/>
                </a:ext>
              </a:extLst>
            </p:cNvPr>
            <p:cNvSpPr txBox="1"/>
            <p:nvPr/>
          </p:nvSpPr>
          <p:spPr>
            <a:xfrm>
              <a:off x="13912701" y="522872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３－①　</a:t>
              </a:r>
            </a:p>
          </p:txBody>
        </p:sp>
        <p:sp>
          <p:nvSpPr>
            <p:cNvPr id="39" name="テキスト ボックス 38">
              <a:extLst>
                <a:ext uri="{FF2B5EF4-FFF2-40B4-BE49-F238E27FC236}">
                  <a16:creationId xmlns:a16="http://schemas.microsoft.com/office/drawing/2014/main" id="{3276A4CA-77B0-67FF-5AC1-9B48AD824F39}"/>
                </a:ext>
              </a:extLst>
            </p:cNvPr>
            <p:cNvSpPr txBox="1"/>
            <p:nvPr/>
          </p:nvSpPr>
          <p:spPr>
            <a:xfrm>
              <a:off x="14392126" y="521920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まちづくりに関する</a:t>
              </a:r>
              <a:endParaRPr kumimoji="1" lang="en-US" altLang="ja-JP" sz="1050" dirty="0">
                <a:latin typeface="+mn-ea"/>
              </a:endParaRPr>
            </a:p>
            <a:p>
              <a:r>
                <a:rPr kumimoji="1" lang="ja-JP" altLang="en-US" sz="1050" dirty="0">
                  <a:latin typeface="+mn-ea"/>
                </a:rPr>
                <a:t>情報発信の強化</a:t>
              </a:r>
            </a:p>
          </p:txBody>
        </p:sp>
      </p:grpSp>
      <p:sp>
        <p:nvSpPr>
          <p:cNvPr id="63" name="テキスト ボックス 62">
            <a:extLst>
              <a:ext uri="{FF2B5EF4-FFF2-40B4-BE49-F238E27FC236}">
                <a16:creationId xmlns:a16="http://schemas.microsoft.com/office/drawing/2014/main" id="{D761498E-DAF9-B18E-32E6-7FA811E90FA4}"/>
              </a:ext>
            </a:extLst>
          </p:cNvPr>
          <p:cNvSpPr txBox="1"/>
          <p:nvPr/>
        </p:nvSpPr>
        <p:spPr>
          <a:xfrm>
            <a:off x="9841576" y="2825403"/>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9" name="グループ化 68">
            <a:extLst>
              <a:ext uri="{FF2B5EF4-FFF2-40B4-BE49-F238E27FC236}">
                <a16:creationId xmlns:a16="http://schemas.microsoft.com/office/drawing/2014/main" id="{9F7BF28D-EB51-C018-3854-630B2E7811D6}"/>
              </a:ext>
            </a:extLst>
          </p:cNvPr>
          <p:cNvGrpSpPr/>
          <p:nvPr/>
        </p:nvGrpSpPr>
        <p:grpSpPr>
          <a:xfrm>
            <a:off x="9841576" y="4426443"/>
            <a:ext cx="1016445" cy="252000"/>
            <a:chOff x="10156993" y="5048411"/>
            <a:chExt cx="1016445" cy="252000"/>
          </a:xfrm>
        </p:grpSpPr>
        <p:sp>
          <p:nvSpPr>
            <p:cNvPr id="67" name="テキスト ボックス 66">
              <a:extLst>
                <a:ext uri="{FF2B5EF4-FFF2-40B4-BE49-F238E27FC236}">
                  <a16:creationId xmlns:a16="http://schemas.microsoft.com/office/drawing/2014/main" id="{1944845A-48AF-5194-15CD-A47B58571EF8}"/>
                </a:ext>
              </a:extLst>
            </p:cNvPr>
            <p:cNvSpPr txBox="1"/>
            <p:nvPr/>
          </p:nvSpPr>
          <p:spPr>
            <a:xfrm>
              <a:off x="10156993" y="504841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５－①　</a:t>
              </a:r>
            </a:p>
          </p:txBody>
        </p:sp>
        <p:sp>
          <p:nvSpPr>
            <p:cNvPr id="68" name="テキスト ボックス 67">
              <a:extLst>
                <a:ext uri="{FF2B5EF4-FFF2-40B4-BE49-F238E27FC236}">
                  <a16:creationId xmlns:a16="http://schemas.microsoft.com/office/drawing/2014/main" id="{59CBB2C1-219B-8DBD-A746-C7A442AEE990}"/>
                </a:ext>
              </a:extLst>
            </p:cNvPr>
            <p:cNvSpPr txBox="1"/>
            <p:nvPr/>
          </p:nvSpPr>
          <p:spPr>
            <a:xfrm>
              <a:off x="10669438" y="504841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長町駅西口広場</a:t>
              </a:r>
              <a:r>
                <a:rPr kumimoji="1" lang="ja-JP" altLang="en-US" sz="1050" dirty="0">
                  <a:solidFill>
                    <a:schemeClr val="tx1"/>
                  </a:solidFill>
                  <a:latin typeface="+mn-ea"/>
                </a:rPr>
                <a:t>・</a:t>
              </a:r>
              <a:endParaRPr kumimoji="1" lang="en-US" altLang="ja-JP" sz="1050" dirty="0">
                <a:solidFill>
                  <a:schemeClr val="tx1"/>
                </a:solidFill>
                <a:latin typeface="+mn-ea"/>
              </a:endParaRPr>
            </a:p>
            <a:p>
              <a:pPr marL="360000" indent="-457200"/>
              <a:r>
                <a:rPr kumimoji="1" lang="ja-JP" altLang="en-US" sz="1050" dirty="0">
                  <a:latin typeface="+mn-ea"/>
                </a:rPr>
                <a:t>長町駅前プラザ及び</a:t>
              </a:r>
              <a:endParaRPr kumimoji="1" lang="en-US" altLang="ja-JP" sz="1050" dirty="0">
                <a:latin typeface="+mn-ea"/>
              </a:endParaRPr>
            </a:p>
            <a:p>
              <a:pPr marL="360000" indent="-457200"/>
              <a:r>
                <a:rPr kumimoji="1" lang="ja-JP" altLang="en-US" sz="1050" dirty="0">
                  <a:latin typeface="+mn-ea"/>
                </a:rPr>
                <a:t>周辺歩道の機能強化</a:t>
              </a:r>
            </a:p>
          </p:txBody>
        </p:sp>
      </p:grpSp>
      <p:grpSp>
        <p:nvGrpSpPr>
          <p:cNvPr id="3" name="グループ化 2">
            <a:extLst>
              <a:ext uri="{FF2B5EF4-FFF2-40B4-BE49-F238E27FC236}">
                <a16:creationId xmlns:a16="http://schemas.microsoft.com/office/drawing/2014/main" id="{96243386-27C5-28FF-AE16-B52B522269F5}"/>
              </a:ext>
            </a:extLst>
          </p:cNvPr>
          <p:cNvGrpSpPr/>
          <p:nvPr/>
        </p:nvGrpSpPr>
        <p:grpSpPr>
          <a:xfrm>
            <a:off x="9829295" y="4919264"/>
            <a:ext cx="1016445" cy="252000"/>
            <a:chOff x="10156993" y="5048411"/>
            <a:chExt cx="1016445" cy="252000"/>
          </a:xfrm>
        </p:grpSpPr>
        <p:sp>
          <p:nvSpPr>
            <p:cNvPr id="4" name="テキスト ボックス 3">
              <a:extLst>
                <a:ext uri="{FF2B5EF4-FFF2-40B4-BE49-F238E27FC236}">
                  <a16:creationId xmlns:a16="http://schemas.microsoft.com/office/drawing/2014/main" id="{B92FFF5D-5300-28ED-950D-A3AE55C5B9A0}"/>
                </a:ext>
              </a:extLst>
            </p:cNvPr>
            <p:cNvSpPr txBox="1"/>
            <p:nvPr/>
          </p:nvSpPr>
          <p:spPr>
            <a:xfrm>
              <a:off x="10156993" y="504841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solidFill>
                    <a:schemeClr val="tx1"/>
                  </a:solidFill>
                  <a:latin typeface="+mn-ea"/>
                </a:rPr>
                <a:t>６－①　</a:t>
              </a:r>
            </a:p>
          </p:txBody>
        </p:sp>
        <p:sp>
          <p:nvSpPr>
            <p:cNvPr id="5" name="テキスト ボックス 4">
              <a:extLst>
                <a:ext uri="{FF2B5EF4-FFF2-40B4-BE49-F238E27FC236}">
                  <a16:creationId xmlns:a16="http://schemas.microsoft.com/office/drawing/2014/main" id="{C762F9A8-7DBC-1915-BA84-B5BC9A869A3F}"/>
                </a:ext>
              </a:extLst>
            </p:cNvPr>
            <p:cNvSpPr txBox="1"/>
            <p:nvPr/>
          </p:nvSpPr>
          <p:spPr>
            <a:xfrm>
              <a:off x="10669438" y="504841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solidFill>
                    <a:schemeClr val="tx1"/>
                  </a:solidFill>
                  <a:latin typeface="+mn-ea"/>
                </a:rPr>
                <a:t>誰もが安全・安心で</a:t>
              </a:r>
              <a:endParaRPr kumimoji="1" lang="en-US" altLang="ja-JP" sz="1050" dirty="0">
                <a:solidFill>
                  <a:schemeClr val="tx1"/>
                </a:solidFill>
                <a:latin typeface="+mn-ea"/>
              </a:endParaRPr>
            </a:p>
            <a:p>
              <a:pPr marL="360000" indent="-457200"/>
              <a:r>
                <a:rPr kumimoji="1" lang="ja-JP" altLang="en-US" sz="1050" dirty="0">
                  <a:solidFill>
                    <a:schemeClr val="tx1"/>
                  </a:solidFill>
                  <a:latin typeface="+mn-ea"/>
                </a:rPr>
                <a:t>歩きやすい歩道空間の創出</a:t>
              </a:r>
              <a:endParaRPr kumimoji="1" lang="en-US" altLang="ja-JP" sz="1050" dirty="0">
                <a:solidFill>
                  <a:schemeClr val="tx1"/>
                </a:solidFill>
                <a:latin typeface="+mn-ea"/>
              </a:endParaRPr>
            </a:p>
          </p:txBody>
        </p:sp>
      </p:grpSp>
      <p:sp>
        <p:nvSpPr>
          <p:cNvPr id="7" name="テキスト ボックス 6">
            <a:extLst>
              <a:ext uri="{FF2B5EF4-FFF2-40B4-BE49-F238E27FC236}">
                <a16:creationId xmlns:a16="http://schemas.microsoft.com/office/drawing/2014/main" id="{B6F3AFCF-C90D-29CC-8FCE-9D1DA0E82E31}"/>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２６</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3576640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79446-F991-C8CF-7F7D-315D08DEAE41}"/>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461AA3EA-D909-A164-CEEA-5BB48ACF8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363" y="1024663"/>
            <a:ext cx="9031840" cy="5076000"/>
          </a:xfrm>
          <a:prstGeom prst="rect">
            <a:avLst/>
          </a:prstGeom>
        </p:spPr>
      </p:pic>
      <p:sp>
        <p:nvSpPr>
          <p:cNvPr id="11" name="テキスト ボックス 10">
            <a:extLst>
              <a:ext uri="{FF2B5EF4-FFF2-40B4-BE49-F238E27FC236}">
                <a16:creationId xmlns:a16="http://schemas.microsoft.com/office/drawing/2014/main" id="{255206ED-2252-F5D6-0A31-BA0446595401}"/>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4" name="Rectangle 2">
            <a:extLst>
              <a:ext uri="{FF2B5EF4-FFF2-40B4-BE49-F238E27FC236}">
                <a16:creationId xmlns:a16="http://schemas.microsoft.com/office/drawing/2014/main" id="{7B90BEE2-2FAB-8F12-5F55-8794FBAF76DD}"/>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15" name="正方形/長方形 14">
            <a:extLst>
              <a:ext uri="{FF2B5EF4-FFF2-40B4-BE49-F238E27FC236}">
                <a16:creationId xmlns:a16="http://schemas.microsoft.com/office/drawing/2014/main" id="{C0FB4983-1ABA-BBC4-0FF2-77C52E7F66F9}"/>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7FD167C-06EB-155B-8DED-20056162DDAA}"/>
              </a:ext>
            </a:extLst>
          </p:cNvPr>
          <p:cNvSpPr txBox="1"/>
          <p:nvPr/>
        </p:nvSpPr>
        <p:spPr>
          <a:xfrm>
            <a:off x="319143" y="6089681"/>
            <a:ext cx="11206107" cy="738664"/>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プロバスケットボ－ルチーム仙台</a:t>
            </a:r>
            <a:r>
              <a:rPr kumimoji="1" lang="en-US" altLang="ja-JP" sz="1400" dirty="0">
                <a:latin typeface="BIZ UDPゴシック" panose="020B0400000000000000" pitchFamily="50" charset="-128"/>
                <a:ea typeface="BIZ UDPゴシック" panose="020B0400000000000000" pitchFamily="50" charset="-128"/>
              </a:rPr>
              <a:t>89</a:t>
            </a:r>
            <a:r>
              <a:rPr kumimoji="1" lang="ja-JP" altLang="en-US" sz="1400" dirty="0">
                <a:latin typeface="BIZ UDPゴシック" panose="020B0400000000000000" pitchFamily="50" charset="-128"/>
                <a:ea typeface="BIZ UDPゴシック" panose="020B0400000000000000" pitchFamily="50" charset="-128"/>
              </a:rPr>
              <a:t>ＥＲＳの本拠地・ゼビオアリーナのほか、杜の広場公園やショッピングモール等に近接する立地を活かし、例えば仙台</a:t>
            </a:r>
            <a:r>
              <a:rPr kumimoji="1" lang="en-US" altLang="ja-JP" sz="1400" dirty="0">
                <a:latin typeface="BIZ UDPゴシック" panose="020B0400000000000000" pitchFamily="50" charset="-128"/>
                <a:ea typeface="BIZ UDPゴシック" panose="020B0400000000000000" pitchFamily="50" charset="-128"/>
              </a:rPr>
              <a:t>89ERS</a:t>
            </a:r>
            <a:r>
              <a:rPr kumimoji="1" lang="ja-JP" altLang="en-US" sz="1400" dirty="0">
                <a:latin typeface="BIZ UDPゴシック" panose="020B0400000000000000" pitchFamily="50" charset="-128"/>
                <a:ea typeface="BIZ UDPゴシック" panose="020B0400000000000000" pitchFamily="50" charset="-128"/>
              </a:rPr>
              <a:t>の試合後には、アリーナの熱気そのままにファンが集い、飲食や交流を楽しめるような空間を目指す。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アリーナや神社仏閣等がある周辺道路から、自然と旧国道４号に人が流れてくるような活気あふれる魅力的な空間を目指す。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9A95553F-69E0-823A-9E4B-E34678E34F92}"/>
              </a:ext>
            </a:extLst>
          </p:cNvPr>
          <p:cNvSpPr txBox="1"/>
          <p:nvPr/>
        </p:nvSpPr>
        <p:spPr>
          <a:xfrm>
            <a:off x="9312000" y="0"/>
            <a:ext cx="2880000" cy="720000"/>
          </a:xfrm>
          <a:prstGeom prst="rect">
            <a:avLst/>
          </a:prstGeom>
          <a:solidFill>
            <a:srgbClr val="00B0F0"/>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Ⅲ</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周辺施設からの寄り道を増やす</a:t>
            </a:r>
          </a:p>
        </p:txBody>
      </p:sp>
      <p:sp>
        <p:nvSpPr>
          <p:cNvPr id="2" name="テキスト ボックス 1">
            <a:extLst>
              <a:ext uri="{FF2B5EF4-FFF2-40B4-BE49-F238E27FC236}">
                <a16:creationId xmlns:a16="http://schemas.microsoft.com/office/drawing/2014/main" id="{3B1B67E7-6C83-529B-B657-0C3428DEC681}"/>
              </a:ext>
            </a:extLst>
          </p:cNvPr>
          <p:cNvSpPr txBox="1"/>
          <p:nvPr/>
        </p:nvSpPr>
        <p:spPr>
          <a:xfrm>
            <a:off x="9312000" y="774553"/>
            <a:ext cx="2830650" cy="646331"/>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周辺に多くの人が訪れる施設や史跡等（アリーナ、神社仏閣等）があるという特徴を踏まえた戦略</a:t>
            </a:r>
          </a:p>
        </p:txBody>
      </p:sp>
      <p:sp>
        <p:nvSpPr>
          <p:cNvPr id="12" name="テキスト ボックス 11">
            <a:extLst>
              <a:ext uri="{FF2B5EF4-FFF2-40B4-BE49-F238E27FC236}">
                <a16:creationId xmlns:a16="http://schemas.microsoft.com/office/drawing/2014/main" id="{4B5E5DEE-73D7-A9B0-AEA3-CBACDF6B2BAE}"/>
              </a:ext>
            </a:extLst>
          </p:cNvPr>
          <p:cNvSpPr txBox="1"/>
          <p:nvPr/>
        </p:nvSpPr>
        <p:spPr>
          <a:xfrm>
            <a:off x="9805883" y="2695563"/>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4" name="グループ化 63">
            <a:extLst>
              <a:ext uri="{FF2B5EF4-FFF2-40B4-BE49-F238E27FC236}">
                <a16:creationId xmlns:a16="http://schemas.microsoft.com/office/drawing/2014/main" id="{9693F064-2BB3-C3F2-1DA4-C4306F62EB9F}"/>
              </a:ext>
            </a:extLst>
          </p:cNvPr>
          <p:cNvGrpSpPr/>
          <p:nvPr/>
        </p:nvGrpSpPr>
        <p:grpSpPr>
          <a:xfrm>
            <a:off x="9805883" y="3064102"/>
            <a:ext cx="983425" cy="261525"/>
            <a:chOff x="10369205" y="3319470"/>
            <a:chExt cx="983425" cy="261525"/>
          </a:xfrm>
        </p:grpSpPr>
        <p:sp>
          <p:nvSpPr>
            <p:cNvPr id="17" name="テキスト ボックス 16">
              <a:extLst>
                <a:ext uri="{FF2B5EF4-FFF2-40B4-BE49-F238E27FC236}">
                  <a16:creationId xmlns:a16="http://schemas.microsoft.com/office/drawing/2014/main" id="{43D8AB49-93B7-2D0B-D7A8-C47293A4ECA4}"/>
                </a:ext>
              </a:extLst>
            </p:cNvPr>
            <p:cNvSpPr txBox="1"/>
            <p:nvPr/>
          </p:nvSpPr>
          <p:spPr>
            <a:xfrm>
              <a:off x="10369205" y="3328995"/>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１－③　</a:t>
              </a:r>
            </a:p>
          </p:txBody>
        </p:sp>
        <p:sp>
          <p:nvSpPr>
            <p:cNvPr id="34" name="テキスト ボックス 33">
              <a:extLst>
                <a:ext uri="{FF2B5EF4-FFF2-40B4-BE49-F238E27FC236}">
                  <a16:creationId xmlns:a16="http://schemas.microsoft.com/office/drawing/2014/main" id="{9E082B38-F5A4-0572-2FEF-AEB6CF777A9D}"/>
                </a:ext>
              </a:extLst>
            </p:cNvPr>
            <p:cNvSpPr txBox="1"/>
            <p:nvPr/>
          </p:nvSpPr>
          <p:spPr>
            <a:xfrm>
              <a:off x="10848630" y="331947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魅力の周知・広報</a:t>
              </a:r>
            </a:p>
          </p:txBody>
        </p:sp>
      </p:grpSp>
      <p:grpSp>
        <p:nvGrpSpPr>
          <p:cNvPr id="66" name="グループ化 65">
            <a:extLst>
              <a:ext uri="{FF2B5EF4-FFF2-40B4-BE49-F238E27FC236}">
                <a16:creationId xmlns:a16="http://schemas.microsoft.com/office/drawing/2014/main" id="{196468FA-6F61-5867-7178-561D2931993F}"/>
              </a:ext>
            </a:extLst>
          </p:cNvPr>
          <p:cNvGrpSpPr/>
          <p:nvPr/>
        </p:nvGrpSpPr>
        <p:grpSpPr>
          <a:xfrm>
            <a:off x="9805883" y="3469324"/>
            <a:ext cx="983425" cy="261525"/>
            <a:chOff x="10369205" y="3705536"/>
            <a:chExt cx="983425" cy="261525"/>
          </a:xfrm>
        </p:grpSpPr>
        <p:sp>
          <p:nvSpPr>
            <p:cNvPr id="29" name="テキスト ボックス 28">
              <a:extLst>
                <a:ext uri="{FF2B5EF4-FFF2-40B4-BE49-F238E27FC236}">
                  <a16:creationId xmlns:a16="http://schemas.microsoft.com/office/drawing/2014/main" id="{54EDACF9-7BA1-089A-E1C1-4B9915F24A2C}"/>
                </a:ext>
              </a:extLst>
            </p:cNvPr>
            <p:cNvSpPr txBox="1"/>
            <p:nvPr/>
          </p:nvSpPr>
          <p:spPr>
            <a:xfrm>
              <a:off x="10369205" y="371506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３－①　</a:t>
              </a:r>
            </a:p>
          </p:txBody>
        </p:sp>
        <p:sp>
          <p:nvSpPr>
            <p:cNvPr id="40" name="テキスト ボックス 39">
              <a:extLst>
                <a:ext uri="{FF2B5EF4-FFF2-40B4-BE49-F238E27FC236}">
                  <a16:creationId xmlns:a16="http://schemas.microsoft.com/office/drawing/2014/main" id="{36DEC483-D6F5-C59C-09A4-7A8D0B4B015C}"/>
                </a:ext>
              </a:extLst>
            </p:cNvPr>
            <p:cNvSpPr txBox="1"/>
            <p:nvPr/>
          </p:nvSpPr>
          <p:spPr>
            <a:xfrm>
              <a:off x="10848630" y="3705536"/>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まちづくりに関する</a:t>
              </a:r>
              <a:endParaRPr kumimoji="1" lang="en-US" altLang="ja-JP" sz="1050" dirty="0">
                <a:latin typeface="+mn-ea"/>
              </a:endParaRPr>
            </a:p>
            <a:p>
              <a:r>
                <a:rPr kumimoji="1" lang="ja-JP" altLang="en-US" sz="1050" dirty="0">
                  <a:latin typeface="+mn-ea"/>
                </a:rPr>
                <a:t>情報発信の強化</a:t>
              </a:r>
            </a:p>
          </p:txBody>
        </p:sp>
      </p:grpSp>
      <p:grpSp>
        <p:nvGrpSpPr>
          <p:cNvPr id="65" name="グループ化 64">
            <a:extLst>
              <a:ext uri="{FF2B5EF4-FFF2-40B4-BE49-F238E27FC236}">
                <a16:creationId xmlns:a16="http://schemas.microsoft.com/office/drawing/2014/main" id="{F1531137-6493-D8D4-0270-830B32372EBA}"/>
              </a:ext>
            </a:extLst>
          </p:cNvPr>
          <p:cNvGrpSpPr/>
          <p:nvPr/>
        </p:nvGrpSpPr>
        <p:grpSpPr>
          <a:xfrm>
            <a:off x="9805883" y="4279767"/>
            <a:ext cx="1016445" cy="252000"/>
            <a:chOff x="17103893" y="4184577"/>
            <a:chExt cx="1016445" cy="252000"/>
          </a:xfrm>
        </p:grpSpPr>
        <p:sp>
          <p:nvSpPr>
            <p:cNvPr id="24" name="テキスト ボックス 23">
              <a:extLst>
                <a:ext uri="{FF2B5EF4-FFF2-40B4-BE49-F238E27FC236}">
                  <a16:creationId xmlns:a16="http://schemas.microsoft.com/office/drawing/2014/main" id="{24F6EE0A-95A3-9D8E-D6D1-080A016BB398}"/>
                </a:ext>
              </a:extLst>
            </p:cNvPr>
            <p:cNvSpPr txBox="1"/>
            <p:nvPr/>
          </p:nvSpPr>
          <p:spPr>
            <a:xfrm>
              <a:off x="17103893" y="4184577"/>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５－②　</a:t>
              </a:r>
            </a:p>
          </p:txBody>
        </p:sp>
        <p:sp>
          <p:nvSpPr>
            <p:cNvPr id="42" name="テキスト ボックス 41">
              <a:extLst>
                <a:ext uri="{FF2B5EF4-FFF2-40B4-BE49-F238E27FC236}">
                  <a16:creationId xmlns:a16="http://schemas.microsoft.com/office/drawing/2014/main" id="{52D8D84B-F90A-A056-DC3D-3F5501E9B04C}"/>
                </a:ext>
              </a:extLst>
            </p:cNvPr>
            <p:cNvSpPr txBox="1"/>
            <p:nvPr/>
          </p:nvSpPr>
          <p:spPr>
            <a:xfrm>
              <a:off x="17616338" y="418457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リップルロードの</a:t>
              </a:r>
              <a:endParaRPr kumimoji="1" lang="en-US" altLang="ja-JP" sz="1050" dirty="0">
                <a:latin typeface="+mn-ea"/>
              </a:endParaRPr>
            </a:p>
            <a:p>
              <a:r>
                <a:rPr kumimoji="1" lang="ja-JP" altLang="en-US" sz="1050" dirty="0">
                  <a:latin typeface="+mn-ea"/>
                </a:rPr>
                <a:t>機能強化</a:t>
              </a:r>
            </a:p>
          </p:txBody>
        </p:sp>
      </p:grpSp>
      <p:grpSp>
        <p:nvGrpSpPr>
          <p:cNvPr id="68" name="グループ化 67">
            <a:extLst>
              <a:ext uri="{FF2B5EF4-FFF2-40B4-BE49-F238E27FC236}">
                <a16:creationId xmlns:a16="http://schemas.microsoft.com/office/drawing/2014/main" id="{FB8959E9-AE86-350F-7D70-FEEF4C40F225}"/>
              </a:ext>
            </a:extLst>
          </p:cNvPr>
          <p:cNvGrpSpPr/>
          <p:nvPr/>
        </p:nvGrpSpPr>
        <p:grpSpPr>
          <a:xfrm>
            <a:off x="9805470" y="3818164"/>
            <a:ext cx="983425" cy="261525"/>
            <a:chOff x="10096575" y="4986963"/>
            <a:chExt cx="983425" cy="261525"/>
          </a:xfrm>
        </p:grpSpPr>
        <p:sp>
          <p:nvSpPr>
            <p:cNvPr id="69" name="テキスト ボックス 68">
              <a:extLst>
                <a:ext uri="{FF2B5EF4-FFF2-40B4-BE49-F238E27FC236}">
                  <a16:creationId xmlns:a16="http://schemas.microsoft.com/office/drawing/2014/main" id="{AA77F513-3B55-C9ED-C137-94AAF72A3797}"/>
                </a:ext>
              </a:extLst>
            </p:cNvPr>
            <p:cNvSpPr txBox="1"/>
            <p:nvPr/>
          </p:nvSpPr>
          <p:spPr>
            <a:xfrm>
              <a:off x="10096575" y="499648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３－③　</a:t>
              </a:r>
            </a:p>
          </p:txBody>
        </p:sp>
        <p:sp>
          <p:nvSpPr>
            <p:cNvPr id="70" name="テキスト ボックス 69">
              <a:extLst>
                <a:ext uri="{FF2B5EF4-FFF2-40B4-BE49-F238E27FC236}">
                  <a16:creationId xmlns:a16="http://schemas.microsoft.com/office/drawing/2014/main" id="{8E583D4A-D11F-A822-1C8C-FB35CDB525AD}"/>
                </a:ext>
              </a:extLst>
            </p:cNvPr>
            <p:cNvSpPr txBox="1"/>
            <p:nvPr/>
          </p:nvSpPr>
          <p:spPr>
            <a:xfrm>
              <a:off x="10576000" y="498696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関係団体との連携強化</a:t>
              </a:r>
            </a:p>
          </p:txBody>
        </p:sp>
      </p:grpSp>
      <p:grpSp>
        <p:nvGrpSpPr>
          <p:cNvPr id="3" name="グループ化 2">
            <a:extLst>
              <a:ext uri="{FF2B5EF4-FFF2-40B4-BE49-F238E27FC236}">
                <a16:creationId xmlns:a16="http://schemas.microsoft.com/office/drawing/2014/main" id="{8EFA4A9D-29EF-A126-C42D-4E371C73EE08}"/>
              </a:ext>
            </a:extLst>
          </p:cNvPr>
          <p:cNvGrpSpPr/>
          <p:nvPr/>
        </p:nvGrpSpPr>
        <p:grpSpPr>
          <a:xfrm>
            <a:off x="9805883" y="4694514"/>
            <a:ext cx="1016445" cy="252000"/>
            <a:chOff x="10156993" y="5048411"/>
            <a:chExt cx="1016445" cy="252000"/>
          </a:xfrm>
        </p:grpSpPr>
        <p:sp>
          <p:nvSpPr>
            <p:cNvPr id="6" name="テキスト ボックス 5">
              <a:extLst>
                <a:ext uri="{FF2B5EF4-FFF2-40B4-BE49-F238E27FC236}">
                  <a16:creationId xmlns:a16="http://schemas.microsoft.com/office/drawing/2014/main" id="{823B6B43-E9B4-CA9D-336C-D05E548BF1EB}"/>
                </a:ext>
              </a:extLst>
            </p:cNvPr>
            <p:cNvSpPr txBox="1"/>
            <p:nvPr/>
          </p:nvSpPr>
          <p:spPr>
            <a:xfrm>
              <a:off x="10156993" y="504841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solidFill>
                    <a:schemeClr val="tx1"/>
                  </a:solidFill>
                  <a:latin typeface="+mn-ea"/>
                </a:rPr>
                <a:t>６－②　</a:t>
              </a:r>
            </a:p>
          </p:txBody>
        </p:sp>
        <p:sp>
          <p:nvSpPr>
            <p:cNvPr id="7" name="テキスト ボックス 6">
              <a:extLst>
                <a:ext uri="{FF2B5EF4-FFF2-40B4-BE49-F238E27FC236}">
                  <a16:creationId xmlns:a16="http://schemas.microsoft.com/office/drawing/2014/main" id="{569402CC-D7A7-64B5-C067-15FB14982F80}"/>
                </a:ext>
              </a:extLst>
            </p:cNvPr>
            <p:cNvSpPr txBox="1"/>
            <p:nvPr/>
          </p:nvSpPr>
          <p:spPr>
            <a:xfrm>
              <a:off x="10669438" y="504841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solidFill>
                    <a:schemeClr val="tx1"/>
                  </a:solidFill>
                  <a:latin typeface="+mn-ea"/>
                </a:rPr>
                <a:t>歩道拡幅のための車線減少を</a:t>
              </a:r>
              <a:endParaRPr kumimoji="1" lang="en-US" altLang="ja-JP" sz="1050" dirty="0">
                <a:solidFill>
                  <a:schemeClr val="tx1"/>
                </a:solidFill>
                <a:latin typeface="+mn-ea"/>
              </a:endParaRPr>
            </a:p>
            <a:p>
              <a:pPr marL="360000" indent="-457200"/>
              <a:r>
                <a:rPr kumimoji="1" lang="ja-JP" altLang="en-US" sz="1050" dirty="0">
                  <a:solidFill>
                    <a:schemeClr val="tx1"/>
                  </a:solidFill>
                  <a:latin typeface="+mn-ea"/>
                </a:rPr>
                <a:t>伴う道路空間再整備</a:t>
              </a:r>
            </a:p>
          </p:txBody>
        </p:sp>
      </p:grpSp>
      <p:sp>
        <p:nvSpPr>
          <p:cNvPr id="8" name="テキスト ボックス 7">
            <a:extLst>
              <a:ext uri="{FF2B5EF4-FFF2-40B4-BE49-F238E27FC236}">
                <a16:creationId xmlns:a16="http://schemas.microsoft.com/office/drawing/2014/main" id="{02164B85-F016-3170-6332-F128A9FA4875}"/>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２７</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458652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72E2E-BA28-CDB7-5CC2-1147177ED04B}"/>
            </a:ext>
          </a:extLst>
        </p:cNvPr>
        <p:cNvGrpSpPr/>
        <p:nvPr/>
      </p:nvGrpSpPr>
      <p:grpSpPr>
        <a:xfrm>
          <a:off x="0" y="0"/>
          <a:ext cx="0" cy="0"/>
          <a:chOff x="0" y="0"/>
          <a:chExt cx="0" cy="0"/>
        </a:xfrm>
      </p:grpSpPr>
      <p:pic>
        <p:nvPicPr>
          <p:cNvPr id="2" name="図 1" descr="建物, 部屋, テーブル が含まれている画像&#10;&#10;自動的に生成された説明">
            <a:extLst>
              <a:ext uri="{FF2B5EF4-FFF2-40B4-BE49-F238E27FC236}">
                <a16:creationId xmlns:a16="http://schemas.microsoft.com/office/drawing/2014/main" id="{4ABC3F5C-80ED-A015-C91B-CB900F4A0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59" y="1038486"/>
            <a:ext cx="9250805" cy="5208095"/>
          </a:xfrm>
          <a:prstGeom prst="rect">
            <a:avLst/>
          </a:prstGeom>
        </p:spPr>
      </p:pic>
      <p:sp>
        <p:nvSpPr>
          <p:cNvPr id="12" name="テキスト ボックス 11">
            <a:extLst>
              <a:ext uri="{FF2B5EF4-FFF2-40B4-BE49-F238E27FC236}">
                <a16:creationId xmlns:a16="http://schemas.microsoft.com/office/drawing/2014/main" id="{868DEAFD-4E6F-D018-069A-75A504E7C0A2}"/>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8" name="Rectangle 2">
            <a:extLst>
              <a:ext uri="{FF2B5EF4-FFF2-40B4-BE49-F238E27FC236}">
                <a16:creationId xmlns:a16="http://schemas.microsoft.com/office/drawing/2014/main" id="{15B495DA-5B03-79EC-DDA1-049E568A720F}"/>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19" name="正方形/長方形 18">
            <a:extLst>
              <a:ext uri="{FF2B5EF4-FFF2-40B4-BE49-F238E27FC236}">
                <a16:creationId xmlns:a16="http://schemas.microsoft.com/office/drawing/2014/main" id="{B4D15096-7A13-4553-90C8-200BDA6BB3CC}"/>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D39BDA5-7C72-C08E-8C51-65AD8BC089B6}"/>
              </a:ext>
            </a:extLst>
          </p:cNvPr>
          <p:cNvSpPr txBox="1"/>
          <p:nvPr/>
        </p:nvSpPr>
        <p:spPr>
          <a:xfrm>
            <a:off x="300259" y="6254142"/>
            <a:ext cx="11134390" cy="52322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どこか懐かしさを感じる横丁や新しい魅力を放つ飲食店が併存する個性を活かし、もう一軒寄りたくなる夜の賑わい空間を目指す。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歩道には気軽に立ち寄れる屋台が並び、思わず足を止め、会話を楽しみたくなる活気あふれる空間を目指す。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0F789F93-E1C7-8A80-93DF-71E10C41D0EB}"/>
              </a:ext>
            </a:extLst>
          </p:cNvPr>
          <p:cNvSpPr txBox="1"/>
          <p:nvPr/>
        </p:nvSpPr>
        <p:spPr>
          <a:xfrm>
            <a:off x="9312000" y="0"/>
            <a:ext cx="2880000" cy="720000"/>
          </a:xfrm>
          <a:prstGeom prst="rect">
            <a:avLst/>
          </a:prstGeom>
          <a:solidFill>
            <a:schemeClr val="accent5">
              <a:lumMod val="75000"/>
            </a:schemeClr>
          </a:solidFill>
          <a:ln>
            <a:noFill/>
          </a:ln>
        </p:spPr>
        <p:txBody>
          <a:bodyPr wrap="square" rtlCol="0" anchor="ctr" anchorCtr="1">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Ⅳ</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夜も楽しく長町で</a:t>
            </a:r>
          </a:p>
        </p:txBody>
      </p:sp>
      <p:sp>
        <p:nvSpPr>
          <p:cNvPr id="5" name="テキスト ボックス 4">
            <a:extLst>
              <a:ext uri="{FF2B5EF4-FFF2-40B4-BE49-F238E27FC236}">
                <a16:creationId xmlns:a16="http://schemas.microsoft.com/office/drawing/2014/main" id="{A6ECE71C-B7FA-ABDB-4C0B-5AC901622165}"/>
              </a:ext>
            </a:extLst>
          </p:cNvPr>
          <p:cNvSpPr txBox="1"/>
          <p:nvPr/>
        </p:nvSpPr>
        <p:spPr>
          <a:xfrm>
            <a:off x="9312000" y="773822"/>
            <a:ext cx="2828238" cy="646331"/>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昔懐かしい横丁の存在や、道路空間社会実験で多くの人に楽しまれた夜の飲食コンテンツを踏まえた戦略</a:t>
            </a:r>
          </a:p>
        </p:txBody>
      </p:sp>
      <p:sp>
        <p:nvSpPr>
          <p:cNvPr id="6" name="テキスト ボックス 5">
            <a:extLst>
              <a:ext uri="{FF2B5EF4-FFF2-40B4-BE49-F238E27FC236}">
                <a16:creationId xmlns:a16="http://schemas.microsoft.com/office/drawing/2014/main" id="{245ED565-AA06-D138-6E0E-CCA9E44BAC61}"/>
              </a:ext>
            </a:extLst>
          </p:cNvPr>
          <p:cNvSpPr txBox="1"/>
          <p:nvPr/>
        </p:nvSpPr>
        <p:spPr>
          <a:xfrm>
            <a:off x="9953184" y="2558943"/>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6" name="グループ化 65">
            <a:extLst>
              <a:ext uri="{FF2B5EF4-FFF2-40B4-BE49-F238E27FC236}">
                <a16:creationId xmlns:a16="http://schemas.microsoft.com/office/drawing/2014/main" id="{1E400854-7DBB-B2D7-0E38-397FED3F9D8C}"/>
              </a:ext>
            </a:extLst>
          </p:cNvPr>
          <p:cNvGrpSpPr/>
          <p:nvPr/>
        </p:nvGrpSpPr>
        <p:grpSpPr>
          <a:xfrm>
            <a:off x="9893590" y="3820820"/>
            <a:ext cx="983425" cy="261525"/>
            <a:chOff x="13912701" y="3082228"/>
            <a:chExt cx="983425" cy="261525"/>
          </a:xfrm>
        </p:grpSpPr>
        <p:sp>
          <p:nvSpPr>
            <p:cNvPr id="10" name="テキスト ボックス 9">
              <a:extLst>
                <a:ext uri="{FF2B5EF4-FFF2-40B4-BE49-F238E27FC236}">
                  <a16:creationId xmlns:a16="http://schemas.microsoft.com/office/drawing/2014/main" id="{ED56A6AF-1CE6-9090-6CA2-8C4CD8C8CC5B}"/>
                </a:ext>
              </a:extLst>
            </p:cNvPr>
            <p:cNvSpPr txBox="1"/>
            <p:nvPr/>
          </p:nvSpPr>
          <p:spPr>
            <a:xfrm>
              <a:off x="13912701" y="309175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１－③　</a:t>
              </a:r>
            </a:p>
          </p:txBody>
        </p:sp>
        <p:sp>
          <p:nvSpPr>
            <p:cNvPr id="35" name="テキスト ボックス 34">
              <a:extLst>
                <a:ext uri="{FF2B5EF4-FFF2-40B4-BE49-F238E27FC236}">
                  <a16:creationId xmlns:a16="http://schemas.microsoft.com/office/drawing/2014/main" id="{A00B0A7A-598C-34AE-C1F0-7A614300AEA7}"/>
                </a:ext>
              </a:extLst>
            </p:cNvPr>
            <p:cNvSpPr txBox="1"/>
            <p:nvPr/>
          </p:nvSpPr>
          <p:spPr>
            <a:xfrm>
              <a:off x="14392126" y="308222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魅力の周知・広報</a:t>
              </a:r>
            </a:p>
          </p:txBody>
        </p:sp>
      </p:grpSp>
      <p:grpSp>
        <p:nvGrpSpPr>
          <p:cNvPr id="65" name="グループ化 64">
            <a:extLst>
              <a:ext uri="{FF2B5EF4-FFF2-40B4-BE49-F238E27FC236}">
                <a16:creationId xmlns:a16="http://schemas.microsoft.com/office/drawing/2014/main" id="{227021F1-FB09-15A7-5D64-105CC11E1BB6}"/>
              </a:ext>
            </a:extLst>
          </p:cNvPr>
          <p:cNvGrpSpPr/>
          <p:nvPr/>
        </p:nvGrpSpPr>
        <p:grpSpPr>
          <a:xfrm>
            <a:off x="9893590" y="3405391"/>
            <a:ext cx="983425" cy="261525"/>
            <a:chOff x="13912702" y="2488188"/>
            <a:chExt cx="983425" cy="261525"/>
          </a:xfrm>
        </p:grpSpPr>
        <p:sp>
          <p:nvSpPr>
            <p:cNvPr id="13" name="テキスト ボックス 12">
              <a:extLst>
                <a:ext uri="{FF2B5EF4-FFF2-40B4-BE49-F238E27FC236}">
                  <a16:creationId xmlns:a16="http://schemas.microsoft.com/office/drawing/2014/main" id="{C22979AA-4290-0146-9059-1DBB1C623C07}"/>
                </a:ext>
              </a:extLst>
            </p:cNvPr>
            <p:cNvSpPr txBox="1"/>
            <p:nvPr/>
          </p:nvSpPr>
          <p:spPr>
            <a:xfrm>
              <a:off x="13912702" y="24977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１－②　</a:t>
              </a:r>
            </a:p>
          </p:txBody>
        </p:sp>
        <p:sp>
          <p:nvSpPr>
            <p:cNvPr id="36" name="テキスト ボックス 35">
              <a:extLst>
                <a:ext uri="{FF2B5EF4-FFF2-40B4-BE49-F238E27FC236}">
                  <a16:creationId xmlns:a16="http://schemas.microsoft.com/office/drawing/2014/main" id="{42995EF8-F335-213E-AD37-669F982CF105}"/>
                </a:ext>
              </a:extLst>
            </p:cNvPr>
            <p:cNvSpPr txBox="1"/>
            <p:nvPr/>
          </p:nvSpPr>
          <p:spPr>
            <a:xfrm>
              <a:off x="14392127" y="2488188"/>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新たな取組みによる</a:t>
              </a:r>
              <a:endParaRPr kumimoji="1" lang="en-US" altLang="ja-JP" sz="1050" dirty="0">
                <a:latin typeface="+mn-ea"/>
              </a:endParaRPr>
            </a:p>
            <a:p>
              <a:r>
                <a:rPr kumimoji="1" lang="ja-JP" altLang="en-US" sz="1050" dirty="0">
                  <a:latin typeface="+mn-ea"/>
                </a:rPr>
                <a:t>魅力づくり</a:t>
              </a:r>
            </a:p>
          </p:txBody>
        </p:sp>
      </p:grpSp>
      <p:grpSp>
        <p:nvGrpSpPr>
          <p:cNvPr id="67" name="グループ化 66">
            <a:extLst>
              <a:ext uri="{FF2B5EF4-FFF2-40B4-BE49-F238E27FC236}">
                <a16:creationId xmlns:a16="http://schemas.microsoft.com/office/drawing/2014/main" id="{250A9557-5660-EE8F-C988-FE9687BA4ECD}"/>
              </a:ext>
            </a:extLst>
          </p:cNvPr>
          <p:cNvGrpSpPr/>
          <p:nvPr/>
        </p:nvGrpSpPr>
        <p:grpSpPr>
          <a:xfrm>
            <a:off x="9893590" y="4642153"/>
            <a:ext cx="1016445" cy="252000"/>
            <a:chOff x="17103893" y="4736743"/>
            <a:chExt cx="1016445" cy="252000"/>
          </a:xfrm>
        </p:grpSpPr>
        <p:sp>
          <p:nvSpPr>
            <p:cNvPr id="27" name="テキスト ボックス 26">
              <a:extLst>
                <a:ext uri="{FF2B5EF4-FFF2-40B4-BE49-F238E27FC236}">
                  <a16:creationId xmlns:a16="http://schemas.microsoft.com/office/drawing/2014/main" id="{4DBFF58B-2F6E-0C83-E374-701D0B01E5EE}"/>
                </a:ext>
              </a:extLst>
            </p:cNvPr>
            <p:cNvSpPr txBox="1"/>
            <p:nvPr/>
          </p:nvSpPr>
          <p:spPr>
            <a:xfrm>
              <a:off x="17103893" y="473674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５－③　</a:t>
              </a:r>
            </a:p>
          </p:txBody>
        </p:sp>
        <p:sp>
          <p:nvSpPr>
            <p:cNvPr id="45" name="テキスト ボックス 44">
              <a:extLst>
                <a:ext uri="{FF2B5EF4-FFF2-40B4-BE49-F238E27FC236}">
                  <a16:creationId xmlns:a16="http://schemas.microsoft.com/office/drawing/2014/main" id="{481CAD9C-830A-5B62-BBE0-7914F0C39BC9}"/>
                </a:ext>
              </a:extLst>
            </p:cNvPr>
            <p:cNvSpPr txBox="1"/>
            <p:nvPr/>
          </p:nvSpPr>
          <p:spPr>
            <a:xfrm>
              <a:off x="17616338" y="473674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公共空間の環境整備</a:t>
              </a:r>
            </a:p>
          </p:txBody>
        </p:sp>
      </p:grpSp>
      <p:grpSp>
        <p:nvGrpSpPr>
          <p:cNvPr id="50" name="グループ化 49">
            <a:extLst>
              <a:ext uri="{FF2B5EF4-FFF2-40B4-BE49-F238E27FC236}">
                <a16:creationId xmlns:a16="http://schemas.microsoft.com/office/drawing/2014/main" id="{089A4E1E-3426-943A-B88A-3DE1167BC20C}"/>
              </a:ext>
            </a:extLst>
          </p:cNvPr>
          <p:cNvGrpSpPr/>
          <p:nvPr/>
        </p:nvGrpSpPr>
        <p:grpSpPr>
          <a:xfrm>
            <a:off x="9893590" y="4236249"/>
            <a:ext cx="1016445" cy="252000"/>
            <a:chOff x="19847094" y="2684613"/>
            <a:chExt cx="1016445" cy="252000"/>
          </a:xfrm>
        </p:grpSpPr>
        <p:sp>
          <p:nvSpPr>
            <p:cNvPr id="51" name="テキスト ボックス 50">
              <a:extLst>
                <a:ext uri="{FF2B5EF4-FFF2-40B4-BE49-F238E27FC236}">
                  <a16:creationId xmlns:a16="http://schemas.microsoft.com/office/drawing/2014/main" id="{DAB58B94-CB29-E37D-8FB1-3076EFC2261C}"/>
                </a:ext>
              </a:extLst>
            </p:cNvPr>
            <p:cNvSpPr txBox="1"/>
            <p:nvPr/>
          </p:nvSpPr>
          <p:spPr>
            <a:xfrm>
              <a:off x="19847094" y="26846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４－③　</a:t>
              </a:r>
            </a:p>
          </p:txBody>
        </p:sp>
        <p:sp>
          <p:nvSpPr>
            <p:cNvPr id="52" name="テキスト ボックス 51">
              <a:extLst>
                <a:ext uri="{FF2B5EF4-FFF2-40B4-BE49-F238E27FC236}">
                  <a16:creationId xmlns:a16="http://schemas.microsoft.com/office/drawing/2014/main" id="{A5FAE9BD-60D6-4E81-1DA4-C0E324A941C9}"/>
                </a:ext>
              </a:extLst>
            </p:cNvPr>
            <p:cNvSpPr txBox="1"/>
            <p:nvPr/>
          </p:nvSpPr>
          <p:spPr>
            <a:xfrm>
              <a:off x="20359539" y="268461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街並み空間の</a:t>
              </a:r>
              <a:endParaRPr kumimoji="1" lang="en-US" altLang="ja-JP" sz="1050" dirty="0">
                <a:latin typeface="+mn-ea"/>
              </a:endParaRPr>
            </a:p>
            <a:p>
              <a:r>
                <a:rPr kumimoji="1" lang="ja-JP" altLang="en-US" sz="1050" dirty="0">
                  <a:latin typeface="+mn-ea"/>
                </a:rPr>
                <a:t>リノベーション</a:t>
              </a:r>
            </a:p>
          </p:txBody>
        </p:sp>
      </p:grpSp>
      <p:grpSp>
        <p:nvGrpSpPr>
          <p:cNvPr id="68" name="グループ化 67">
            <a:extLst>
              <a:ext uri="{FF2B5EF4-FFF2-40B4-BE49-F238E27FC236}">
                <a16:creationId xmlns:a16="http://schemas.microsoft.com/office/drawing/2014/main" id="{D8075374-DEFB-17AF-E800-79833C18BBF9}"/>
              </a:ext>
            </a:extLst>
          </p:cNvPr>
          <p:cNvGrpSpPr/>
          <p:nvPr/>
        </p:nvGrpSpPr>
        <p:grpSpPr>
          <a:xfrm>
            <a:off x="9893590" y="5048058"/>
            <a:ext cx="1016445" cy="252000"/>
            <a:chOff x="17103893" y="6383791"/>
            <a:chExt cx="1016445" cy="252000"/>
          </a:xfrm>
        </p:grpSpPr>
        <p:sp>
          <p:nvSpPr>
            <p:cNvPr id="33" name="テキスト ボックス 32">
              <a:extLst>
                <a:ext uri="{FF2B5EF4-FFF2-40B4-BE49-F238E27FC236}">
                  <a16:creationId xmlns:a16="http://schemas.microsoft.com/office/drawing/2014/main" id="{688A1993-F3F9-015A-05DC-BDA0EF474C2C}"/>
                </a:ext>
              </a:extLst>
            </p:cNvPr>
            <p:cNvSpPr txBox="1"/>
            <p:nvPr/>
          </p:nvSpPr>
          <p:spPr>
            <a:xfrm>
              <a:off x="17103893" y="638379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６－③　</a:t>
              </a:r>
            </a:p>
          </p:txBody>
        </p:sp>
        <p:sp>
          <p:nvSpPr>
            <p:cNvPr id="57" name="テキスト ボックス 56">
              <a:extLst>
                <a:ext uri="{FF2B5EF4-FFF2-40B4-BE49-F238E27FC236}">
                  <a16:creationId xmlns:a16="http://schemas.microsoft.com/office/drawing/2014/main" id="{B0198576-146A-1848-BCB8-B247478625F4}"/>
                </a:ext>
              </a:extLst>
            </p:cNvPr>
            <p:cNvSpPr txBox="1"/>
            <p:nvPr/>
          </p:nvSpPr>
          <p:spPr>
            <a:xfrm>
              <a:off x="17616338" y="638379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歩いて楽しい歩道空間の</a:t>
              </a:r>
              <a:endParaRPr kumimoji="1" lang="en-US" altLang="ja-JP" sz="1050" dirty="0">
                <a:latin typeface="+mn-ea"/>
              </a:endParaRPr>
            </a:p>
            <a:p>
              <a:r>
                <a:rPr kumimoji="1" lang="ja-JP" altLang="en-US" sz="1050" dirty="0">
                  <a:latin typeface="+mn-ea"/>
                </a:rPr>
                <a:t>環境整備・利活用</a:t>
              </a:r>
            </a:p>
          </p:txBody>
        </p:sp>
      </p:grpSp>
      <p:grpSp>
        <p:nvGrpSpPr>
          <p:cNvPr id="59" name="グループ化 58">
            <a:extLst>
              <a:ext uri="{FF2B5EF4-FFF2-40B4-BE49-F238E27FC236}">
                <a16:creationId xmlns:a16="http://schemas.microsoft.com/office/drawing/2014/main" id="{B5EA9E3B-D118-B4B9-2667-8D3FD8FD8C48}"/>
              </a:ext>
            </a:extLst>
          </p:cNvPr>
          <p:cNvGrpSpPr/>
          <p:nvPr/>
        </p:nvGrpSpPr>
        <p:grpSpPr>
          <a:xfrm>
            <a:off x="9893590" y="2989962"/>
            <a:ext cx="983425" cy="261525"/>
            <a:chOff x="13912702" y="1894147"/>
            <a:chExt cx="983425" cy="261525"/>
          </a:xfrm>
        </p:grpSpPr>
        <p:sp>
          <p:nvSpPr>
            <p:cNvPr id="60" name="テキスト ボックス 59">
              <a:extLst>
                <a:ext uri="{FF2B5EF4-FFF2-40B4-BE49-F238E27FC236}">
                  <a16:creationId xmlns:a16="http://schemas.microsoft.com/office/drawing/2014/main" id="{60E0955D-C01A-61A1-C37C-5B2D4056074D}"/>
                </a:ext>
              </a:extLst>
            </p:cNvPr>
            <p:cNvSpPr txBox="1"/>
            <p:nvPr/>
          </p:nvSpPr>
          <p:spPr>
            <a:xfrm>
              <a:off x="13912702" y="1903672"/>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１－①　</a:t>
              </a:r>
            </a:p>
          </p:txBody>
        </p:sp>
        <p:sp>
          <p:nvSpPr>
            <p:cNvPr id="61" name="テキスト ボックス 60">
              <a:extLst>
                <a:ext uri="{FF2B5EF4-FFF2-40B4-BE49-F238E27FC236}">
                  <a16:creationId xmlns:a16="http://schemas.microsoft.com/office/drawing/2014/main" id="{4E1938EC-EF35-C8B4-4C5C-1F9C2C2883E2}"/>
                </a:ext>
              </a:extLst>
            </p:cNvPr>
            <p:cNvSpPr txBox="1"/>
            <p:nvPr/>
          </p:nvSpPr>
          <p:spPr>
            <a:xfrm>
              <a:off x="14392127" y="189414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触れ合いのある</a:t>
              </a:r>
              <a:endParaRPr kumimoji="1" lang="en-US" altLang="ja-JP" sz="1050" dirty="0">
                <a:latin typeface="+mn-ea"/>
              </a:endParaRPr>
            </a:p>
            <a:p>
              <a:r>
                <a:rPr kumimoji="1" lang="ja-JP" altLang="en-US" sz="1050" dirty="0">
                  <a:latin typeface="+mn-ea"/>
                </a:rPr>
                <a:t>商店街づくり</a:t>
              </a:r>
            </a:p>
          </p:txBody>
        </p:sp>
      </p:grpSp>
      <p:sp>
        <p:nvSpPr>
          <p:cNvPr id="3" name="テキスト ボックス 2">
            <a:extLst>
              <a:ext uri="{FF2B5EF4-FFF2-40B4-BE49-F238E27FC236}">
                <a16:creationId xmlns:a16="http://schemas.microsoft.com/office/drawing/2014/main" id="{FBBA3C47-6061-6846-A1CE-EA3A580BA981}"/>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２８</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390212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6130A-EE5B-9C52-22B3-ADEE13EB444A}"/>
            </a:ext>
          </a:extLst>
        </p:cNvPr>
        <p:cNvGrpSpPr/>
        <p:nvPr/>
      </p:nvGrpSpPr>
      <p:grpSpPr>
        <a:xfrm>
          <a:off x="0" y="0"/>
          <a:ext cx="0" cy="0"/>
          <a:chOff x="0" y="0"/>
          <a:chExt cx="0" cy="0"/>
        </a:xfrm>
      </p:grpSpPr>
      <p:pic>
        <p:nvPicPr>
          <p:cNvPr id="8" name="図 7" descr="屋外, 建物, 民衆, グループ が含まれている画像&#10;&#10;自動的に生成された説明">
            <a:extLst>
              <a:ext uri="{FF2B5EF4-FFF2-40B4-BE49-F238E27FC236}">
                <a16:creationId xmlns:a16="http://schemas.microsoft.com/office/drawing/2014/main" id="{A14C1B03-DB6F-6110-5222-BCDB0A83E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770" y="1028101"/>
            <a:ext cx="9313631" cy="5225275"/>
          </a:xfrm>
          <a:prstGeom prst="rect">
            <a:avLst/>
          </a:prstGeom>
        </p:spPr>
      </p:pic>
      <p:sp>
        <p:nvSpPr>
          <p:cNvPr id="11" name="テキスト ボックス 10">
            <a:extLst>
              <a:ext uri="{FF2B5EF4-FFF2-40B4-BE49-F238E27FC236}">
                <a16:creationId xmlns:a16="http://schemas.microsoft.com/office/drawing/2014/main" id="{648CD44C-3220-EF52-3B33-E98845536989}"/>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1" name="Rectangle 2">
            <a:extLst>
              <a:ext uri="{FF2B5EF4-FFF2-40B4-BE49-F238E27FC236}">
                <a16:creationId xmlns:a16="http://schemas.microsoft.com/office/drawing/2014/main" id="{7D1B0287-BDCB-8A43-FB70-F38F643A6DAB}"/>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22" name="正方形/長方形 21">
            <a:extLst>
              <a:ext uri="{FF2B5EF4-FFF2-40B4-BE49-F238E27FC236}">
                <a16:creationId xmlns:a16="http://schemas.microsoft.com/office/drawing/2014/main" id="{D35F8EF6-C6FA-751D-F0D5-E097010282AC}"/>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607DB99-A28F-7411-B641-CFDAA7BEEC7C}"/>
              </a:ext>
            </a:extLst>
          </p:cNvPr>
          <p:cNvSpPr txBox="1"/>
          <p:nvPr/>
        </p:nvSpPr>
        <p:spPr>
          <a:xfrm>
            <a:off x="286256" y="6177514"/>
            <a:ext cx="11281456" cy="738664"/>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休日には、あすと長町や長町南等の周辺施設に訪れたファミリー世帯等も、気軽にふらっと立ち寄り、イベントや企画に自然と参加したくなるワクワクする空間を目指す。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こどものチャレンジを後押しし、様々な「やってみたい」が実現できる魅力的な空間を目指す。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8ACBC22F-8A0C-9046-F879-EE57B65C41D9}"/>
              </a:ext>
            </a:extLst>
          </p:cNvPr>
          <p:cNvSpPr txBox="1"/>
          <p:nvPr/>
        </p:nvSpPr>
        <p:spPr>
          <a:xfrm>
            <a:off x="9312000" y="0"/>
            <a:ext cx="2880000" cy="720000"/>
          </a:xfrm>
          <a:prstGeom prst="rect">
            <a:avLst/>
          </a:prstGeom>
          <a:solidFill>
            <a:srgbClr val="FFC000"/>
          </a:solidFill>
          <a:ln>
            <a:noFill/>
          </a:ln>
        </p:spPr>
        <p:txBody>
          <a:bodyPr wrap="square" rtlCol="0" anchor="ctr" anchorCtr="0">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Ⅴ</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休日はいつもワクワクを</a:t>
            </a:r>
          </a:p>
        </p:txBody>
      </p:sp>
      <p:sp>
        <p:nvSpPr>
          <p:cNvPr id="2" name="テキスト ボックス 1">
            <a:extLst>
              <a:ext uri="{FF2B5EF4-FFF2-40B4-BE49-F238E27FC236}">
                <a16:creationId xmlns:a16="http://schemas.microsoft.com/office/drawing/2014/main" id="{5F139FEB-60C8-404B-4352-08024759A1E9}"/>
              </a:ext>
            </a:extLst>
          </p:cNvPr>
          <p:cNvSpPr txBox="1"/>
          <p:nvPr/>
        </p:nvSpPr>
        <p:spPr>
          <a:xfrm>
            <a:off x="9311999" y="788165"/>
            <a:ext cx="2837798" cy="646331"/>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道路空間社会実験や賑わい創出社会実験で、休日の日中にファミリー世帯中心に賑わったことを踏まえた戦略</a:t>
            </a:r>
          </a:p>
        </p:txBody>
      </p:sp>
      <p:sp>
        <p:nvSpPr>
          <p:cNvPr id="3" name="テキスト ボックス 2">
            <a:extLst>
              <a:ext uri="{FF2B5EF4-FFF2-40B4-BE49-F238E27FC236}">
                <a16:creationId xmlns:a16="http://schemas.microsoft.com/office/drawing/2014/main" id="{A4E21B1E-3D05-A105-A077-1BA54E2E4A00}"/>
              </a:ext>
            </a:extLst>
          </p:cNvPr>
          <p:cNvSpPr txBox="1"/>
          <p:nvPr/>
        </p:nvSpPr>
        <p:spPr>
          <a:xfrm>
            <a:off x="9894184" y="2750528"/>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4" name="グループ化 63">
            <a:extLst>
              <a:ext uri="{FF2B5EF4-FFF2-40B4-BE49-F238E27FC236}">
                <a16:creationId xmlns:a16="http://schemas.microsoft.com/office/drawing/2014/main" id="{F5FABD9B-44DC-4F92-7D28-F7DBE2C29D15}"/>
              </a:ext>
            </a:extLst>
          </p:cNvPr>
          <p:cNvGrpSpPr/>
          <p:nvPr/>
        </p:nvGrpSpPr>
        <p:grpSpPr>
          <a:xfrm>
            <a:off x="9855923" y="3505162"/>
            <a:ext cx="983425" cy="261525"/>
            <a:chOff x="10345827" y="3699455"/>
            <a:chExt cx="983425" cy="261525"/>
          </a:xfrm>
        </p:grpSpPr>
        <p:sp>
          <p:nvSpPr>
            <p:cNvPr id="27" name="テキスト ボックス 26">
              <a:extLst>
                <a:ext uri="{FF2B5EF4-FFF2-40B4-BE49-F238E27FC236}">
                  <a16:creationId xmlns:a16="http://schemas.microsoft.com/office/drawing/2014/main" id="{4138E418-8909-9E8C-E84D-CACF41D47BCE}"/>
                </a:ext>
              </a:extLst>
            </p:cNvPr>
            <p:cNvSpPr txBox="1"/>
            <p:nvPr/>
          </p:nvSpPr>
          <p:spPr>
            <a:xfrm>
              <a:off x="10345827" y="3708980"/>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３－②　</a:t>
              </a:r>
            </a:p>
          </p:txBody>
        </p:sp>
        <p:sp>
          <p:nvSpPr>
            <p:cNvPr id="38" name="テキスト ボックス 37">
              <a:extLst>
                <a:ext uri="{FF2B5EF4-FFF2-40B4-BE49-F238E27FC236}">
                  <a16:creationId xmlns:a16="http://schemas.microsoft.com/office/drawing/2014/main" id="{01C0AA28-495A-07A8-4D46-AC3E31166805}"/>
                </a:ext>
              </a:extLst>
            </p:cNvPr>
            <p:cNvSpPr txBox="1"/>
            <p:nvPr/>
          </p:nvSpPr>
          <p:spPr>
            <a:xfrm>
              <a:off x="10825252" y="3699455"/>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まちづくり関係者等の</a:t>
              </a:r>
              <a:endParaRPr kumimoji="1" lang="en-US" altLang="ja-JP" sz="1050" dirty="0">
                <a:latin typeface="+mn-ea"/>
              </a:endParaRPr>
            </a:p>
            <a:p>
              <a:r>
                <a:rPr kumimoji="1" lang="ja-JP" altLang="en-US" sz="1050" dirty="0">
                  <a:latin typeface="+mn-ea"/>
                </a:rPr>
                <a:t>集いの場の創出</a:t>
              </a:r>
            </a:p>
          </p:txBody>
        </p:sp>
      </p:grpSp>
      <p:grpSp>
        <p:nvGrpSpPr>
          <p:cNvPr id="63" name="グループ化 62">
            <a:extLst>
              <a:ext uri="{FF2B5EF4-FFF2-40B4-BE49-F238E27FC236}">
                <a16:creationId xmlns:a16="http://schemas.microsoft.com/office/drawing/2014/main" id="{9D465DCC-63E2-FD20-399B-1D5A126C8565}"/>
              </a:ext>
            </a:extLst>
          </p:cNvPr>
          <p:cNvGrpSpPr/>
          <p:nvPr/>
        </p:nvGrpSpPr>
        <p:grpSpPr>
          <a:xfrm>
            <a:off x="9855923" y="3111941"/>
            <a:ext cx="983425" cy="261525"/>
            <a:chOff x="10345827" y="3314104"/>
            <a:chExt cx="983425" cy="261525"/>
          </a:xfrm>
        </p:grpSpPr>
        <p:sp>
          <p:nvSpPr>
            <p:cNvPr id="28" name="テキスト ボックス 27">
              <a:extLst>
                <a:ext uri="{FF2B5EF4-FFF2-40B4-BE49-F238E27FC236}">
                  <a16:creationId xmlns:a16="http://schemas.microsoft.com/office/drawing/2014/main" id="{3FBF3570-A9C3-D11D-C597-B96CE47B34DB}"/>
                </a:ext>
              </a:extLst>
            </p:cNvPr>
            <p:cNvSpPr txBox="1"/>
            <p:nvPr/>
          </p:nvSpPr>
          <p:spPr>
            <a:xfrm>
              <a:off x="10345827" y="3323629"/>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３－①　</a:t>
              </a:r>
            </a:p>
          </p:txBody>
        </p:sp>
        <p:sp>
          <p:nvSpPr>
            <p:cNvPr id="39" name="テキスト ボックス 38">
              <a:extLst>
                <a:ext uri="{FF2B5EF4-FFF2-40B4-BE49-F238E27FC236}">
                  <a16:creationId xmlns:a16="http://schemas.microsoft.com/office/drawing/2014/main" id="{21875B24-A53E-8ECF-9FB7-420D6D7BBD89}"/>
                </a:ext>
              </a:extLst>
            </p:cNvPr>
            <p:cNvSpPr txBox="1"/>
            <p:nvPr/>
          </p:nvSpPr>
          <p:spPr>
            <a:xfrm>
              <a:off x="10825252" y="3314104"/>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まちづくりに関する</a:t>
              </a:r>
              <a:endParaRPr kumimoji="1" lang="en-US" altLang="ja-JP" sz="1050" dirty="0">
                <a:latin typeface="+mn-ea"/>
              </a:endParaRPr>
            </a:p>
            <a:p>
              <a:r>
                <a:rPr kumimoji="1" lang="ja-JP" altLang="en-US" sz="1050" dirty="0">
                  <a:latin typeface="+mn-ea"/>
                </a:rPr>
                <a:t>情報発信の強化</a:t>
              </a:r>
            </a:p>
          </p:txBody>
        </p:sp>
      </p:grpSp>
      <p:grpSp>
        <p:nvGrpSpPr>
          <p:cNvPr id="66" name="グループ化 65">
            <a:extLst>
              <a:ext uri="{FF2B5EF4-FFF2-40B4-BE49-F238E27FC236}">
                <a16:creationId xmlns:a16="http://schemas.microsoft.com/office/drawing/2014/main" id="{0D5A53A0-E645-D5F9-B3B2-286F72F9CB10}"/>
              </a:ext>
            </a:extLst>
          </p:cNvPr>
          <p:cNvGrpSpPr/>
          <p:nvPr/>
        </p:nvGrpSpPr>
        <p:grpSpPr>
          <a:xfrm>
            <a:off x="9855923" y="4767375"/>
            <a:ext cx="1016445" cy="252000"/>
            <a:chOff x="17103893" y="4184577"/>
            <a:chExt cx="1016445" cy="252000"/>
          </a:xfrm>
        </p:grpSpPr>
        <p:sp>
          <p:nvSpPr>
            <p:cNvPr id="23" name="テキスト ボックス 22">
              <a:extLst>
                <a:ext uri="{FF2B5EF4-FFF2-40B4-BE49-F238E27FC236}">
                  <a16:creationId xmlns:a16="http://schemas.microsoft.com/office/drawing/2014/main" id="{19EBAB1B-F673-017B-100B-7F43984B34EE}"/>
                </a:ext>
              </a:extLst>
            </p:cNvPr>
            <p:cNvSpPr txBox="1"/>
            <p:nvPr/>
          </p:nvSpPr>
          <p:spPr>
            <a:xfrm>
              <a:off x="17103893" y="4184577"/>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５－②　</a:t>
              </a:r>
            </a:p>
          </p:txBody>
        </p:sp>
        <p:sp>
          <p:nvSpPr>
            <p:cNvPr id="41" name="テキスト ボックス 40">
              <a:extLst>
                <a:ext uri="{FF2B5EF4-FFF2-40B4-BE49-F238E27FC236}">
                  <a16:creationId xmlns:a16="http://schemas.microsoft.com/office/drawing/2014/main" id="{D868B364-E1EB-377A-C22E-804FF568E773}"/>
                </a:ext>
              </a:extLst>
            </p:cNvPr>
            <p:cNvSpPr txBox="1"/>
            <p:nvPr/>
          </p:nvSpPr>
          <p:spPr>
            <a:xfrm>
              <a:off x="17616338" y="418457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リップルロードの機能強化</a:t>
              </a:r>
            </a:p>
          </p:txBody>
        </p:sp>
      </p:grpSp>
      <p:grpSp>
        <p:nvGrpSpPr>
          <p:cNvPr id="65" name="グループ化 64">
            <a:extLst>
              <a:ext uri="{FF2B5EF4-FFF2-40B4-BE49-F238E27FC236}">
                <a16:creationId xmlns:a16="http://schemas.microsoft.com/office/drawing/2014/main" id="{CC9F089A-629E-35C4-3972-DD9D7AE558DC}"/>
              </a:ext>
            </a:extLst>
          </p:cNvPr>
          <p:cNvGrpSpPr/>
          <p:nvPr/>
        </p:nvGrpSpPr>
        <p:grpSpPr>
          <a:xfrm>
            <a:off x="9855923" y="4358279"/>
            <a:ext cx="1016445" cy="252000"/>
            <a:chOff x="17103893" y="3524411"/>
            <a:chExt cx="1016445" cy="252000"/>
          </a:xfrm>
        </p:grpSpPr>
        <p:sp>
          <p:nvSpPr>
            <p:cNvPr id="24" name="テキスト ボックス 23">
              <a:extLst>
                <a:ext uri="{FF2B5EF4-FFF2-40B4-BE49-F238E27FC236}">
                  <a16:creationId xmlns:a16="http://schemas.microsoft.com/office/drawing/2014/main" id="{38281B4A-10DA-57D6-21B5-945355FC8F7B}"/>
                </a:ext>
              </a:extLst>
            </p:cNvPr>
            <p:cNvSpPr txBox="1"/>
            <p:nvPr/>
          </p:nvSpPr>
          <p:spPr>
            <a:xfrm>
              <a:off x="17103893" y="352441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５－①　</a:t>
              </a:r>
            </a:p>
          </p:txBody>
        </p:sp>
        <p:sp>
          <p:nvSpPr>
            <p:cNvPr id="42" name="テキスト ボックス 41">
              <a:extLst>
                <a:ext uri="{FF2B5EF4-FFF2-40B4-BE49-F238E27FC236}">
                  <a16:creationId xmlns:a16="http://schemas.microsoft.com/office/drawing/2014/main" id="{55D144BE-0F2B-6391-288B-8FA180ACC8D2}"/>
                </a:ext>
              </a:extLst>
            </p:cNvPr>
            <p:cNvSpPr txBox="1"/>
            <p:nvPr/>
          </p:nvSpPr>
          <p:spPr>
            <a:xfrm>
              <a:off x="17616338" y="352441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pPr marL="360000" indent="-457200"/>
              <a:r>
                <a:rPr kumimoji="1" lang="ja-JP" altLang="en-US" sz="1050" dirty="0">
                  <a:latin typeface="+mn-ea"/>
                </a:rPr>
                <a:t>長町駅西口広場</a:t>
              </a:r>
              <a:r>
                <a:rPr kumimoji="1" lang="ja-JP" altLang="en-US" sz="1050" dirty="0">
                  <a:solidFill>
                    <a:schemeClr val="tx1"/>
                  </a:solidFill>
                  <a:latin typeface="+mn-ea"/>
                </a:rPr>
                <a:t>・</a:t>
              </a:r>
              <a:endParaRPr kumimoji="1" lang="en-US" altLang="ja-JP" sz="1050" dirty="0">
                <a:solidFill>
                  <a:schemeClr val="tx1"/>
                </a:solidFill>
                <a:latin typeface="+mn-ea"/>
              </a:endParaRPr>
            </a:p>
            <a:p>
              <a:pPr marL="360000" indent="-457200"/>
              <a:r>
                <a:rPr kumimoji="1" lang="ja-JP" altLang="en-US" sz="1050" dirty="0">
                  <a:latin typeface="+mn-ea"/>
                </a:rPr>
                <a:t>長町駅前プラザ及び</a:t>
              </a:r>
              <a:endParaRPr kumimoji="1" lang="en-US" altLang="ja-JP" sz="1050" dirty="0">
                <a:latin typeface="+mn-ea"/>
              </a:endParaRPr>
            </a:p>
            <a:p>
              <a:pPr marL="360000" indent="-457200"/>
              <a:r>
                <a:rPr kumimoji="1" lang="ja-JP" altLang="en-US" sz="1050" dirty="0">
                  <a:latin typeface="+mn-ea"/>
                </a:rPr>
                <a:t>周辺歩道の機能強化</a:t>
              </a:r>
            </a:p>
          </p:txBody>
        </p:sp>
      </p:grpSp>
      <p:grpSp>
        <p:nvGrpSpPr>
          <p:cNvPr id="48" name="グループ化 47">
            <a:extLst>
              <a:ext uri="{FF2B5EF4-FFF2-40B4-BE49-F238E27FC236}">
                <a16:creationId xmlns:a16="http://schemas.microsoft.com/office/drawing/2014/main" id="{1F017619-D4E8-FDC0-C49D-C414855F2024}"/>
              </a:ext>
            </a:extLst>
          </p:cNvPr>
          <p:cNvGrpSpPr/>
          <p:nvPr/>
        </p:nvGrpSpPr>
        <p:grpSpPr>
          <a:xfrm>
            <a:off x="9855923" y="3898383"/>
            <a:ext cx="1016445" cy="252000"/>
            <a:chOff x="19847094" y="2684613"/>
            <a:chExt cx="1016445" cy="252000"/>
          </a:xfrm>
        </p:grpSpPr>
        <p:sp>
          <p:nvSpPr>
            <p:cNvPr id="49" name="テキスト ボックス 48">
              <a:extLst>
                <a:ext uri="{FF2B5EF4-FFF2-40B4-BE49-F238E27FC236}">
                  <a16:creationId xmlns:a16="http://schemas.microsoft.com/office/drawing/2014/main" id="{173EF74A-D7B0-FC04-EAD9-4989DF8731A7}"/>
                </a:ext>
              </a:extLst>
            </p:cNvPr>
            <p:cNvSpPr txBox="1"/>
            <p:nvPr/>
          </p:nvSpPr>
          <p:spPr>
            <a:xfrm>
              <a:off x="19847094" y="2684613"/>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４－③　</a:t>
              </a:r>
            </a:p>
          </p:txBody>
        </p:sp>
        <p:sp>
          <p:nvSpPr>
            <p:cNvPr id="50" name="テキスト ボックス 49">
              <a:extLst>
                <a:ext uri="{FF2B5EF4-FFF2-40B4-BE49-F238E27FC236}">
                  <a16:creationId xmlns:a16="http://schemas.microsoft.com/office/drawing/2014/main" id="{B6584112-2B64-DBA4-221B-238CE4FC83CD}"/>
                </a:ext>
              </a:extLst>
            </p:cNvPr>
            <p:cNvSpPr txBox="1"/>
            <p:nvPr/>
          </p:nvSpPr>
          <p:spPr>
            <a:xfrm>
              <a:off x="20359539" y="268461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街並み空間の</a:t>
              </a:r>
              <a:endParaRPr kumimoji="1" lang="en-US" altLang="ja-JP" sz="1050" dirty="0">
                <a:latin typeface="+mn-ea"/>
              </a:endParaRPr>
            </a:p>
            <a:p>
              <a:r>
                <a:rPr kumimoji="1" lang="ja-JP" altLang="en-US" sz="1050" dirty="0">
                  <a:latin typeface="+mn-ea"/>
                </a:rPr>
                <a:t>リノベーション</a:t>
              </a:r>
            </a:p>
          </p:txBody>
        </p:sp>
      </p:grpSp>
      <p:grpSp>
        <p:nvGrpSpPr>
          <p:cNvPr id="67" name="グループ化 66">
            <a:extLst>
              <a:ext uri="{FF2B5EF4-FFF2-40B4-BE49-F238E27FC236}">
                <a16:creationId xmlns:a16="http://schemas.microsoft.com/office/drawing/2014/main" id="{1B5801E0-8112-1E67-9B11-E6AA6965B9B2}"/>
              </a:ext>
            </a:extLst>
          </p:cNvPr>
          <p:cNvGrpSpPr/>
          <p:nvPr/>
        </p:nvGrpSpPr>
        <p:grpSpPr>
          <a:xfrm>
            <a:off x="9855923" y="5151069"/>
            <a:ext cx="1016445" cy="252000"/>
            <a:chOff x="17103893" y="6383791"/>
            <a:chExt cx="1016445" cy="252000"/>
          </a:xfrm>
        </p:grpSpPr>
        <p:sp>
          <p:nvSpPr>
            <p:cNvPr id="31" name="テキスト ボックス 30">
              <a:extLst>
                <a:ext uri="{FF2B5EF4-FFF2-40B4-BE49-F238E27FC236}">
                  <a16:creationId xmlns:a16="http://schemas.microsoft.com/office/drawing/2014/main" id="{7E1187FB-4558-990D-7C1D-F76AB9102A9C}"/>
                </a:ext>
              </a:extLst>
            </p:cNvPr>
            <p:cNvSpPr txBox="1"/>
            <p:nvPr/>
          </p:nvSpPr>
          <p:spPr>
            <a:xfrm>
              <a:off x="17103893" y="6383791"/>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６－③　</a:t>
              </a:r>
            </a:p>
          </p:txBody>
        </p:sp>
        <p:sp>
          <p:nvSpPr>
            <p:cNvPr id="55" name="テキスト ボックス 54">
              <a:extLst>
                <a:ext uri="{FF2B5EF4-FFF2-40B4-BE49-F238E27FC236}">
                  <a16:creationId xmlns:a16="http://schemas.microsoft.com/office/drawing/2014/main" id="{16F572A8-C515-69A9-02D8-A4163E867692}"/>
                </a:ext>
              </a:extLst>
            </p:cNvPr>
            <p:cNvSpPr txBox="1"/>
            <p:nvPr/>
          </p:nvSpPr>
          <p:spPr>
            <a:xfrm>
              <a:off x="17616338" y="6383791"/>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歩いて楽しい歩道空間の</a:t>
              </a:r>
              <a:endParaRPr kumimoji="1" lang="en-US" altLang="ja-JP" sz="1050" dirty="0">
                <a:latin typeface="+mn-ea"/>
              </a:endParaRPr>
            </a:p>
            <a:p>
              <a:r>
                <a:rPr kumimoji="1" lang="ja-JP" altLang="en-US" sz="1050" dirty="0">
                  <a:latin typeface="+mn-ea"/>
                </a:rPr>
                <a:t>環境整備・利活用</a:t>
              </a:r>
            </a:p>
          </p:txBody>
        </p:sp>
      </p:grpSp>
      <p:sp>
        <p:nvSpPr>
          <p:cNvPr id="5" name="テキスト ボックス 4">
            <a:extLst>
              <a:ext uri="{FF2B5EF4-FFF2-40B4-BE49-F238E27FC236}">
                <a16:creationId xmlns:a16="http://schemas.microsoft.com/office/drawing/2014/main" id="{F3D38621-EDEC-E201-AA0C-8CD91AD78D6D}"/>
              </a:ext>
            </a:extLst>
          </p:cNvPr>
          <p:cNvSpPr txBox="1"/>
          <p:nvPr/>
        </p:nvSpPr>
        <p:spPr>
          <a:xfrm>
            <a:off x="12423245" y="4299613"/>
            <a:ext cx="4038879" cy="369332"/>
          </a:xfrm>
          <a:prstGeom prst="rect">
            <a:avLst/>
          </a:prstGeom>
          <a:solidFill>
            <a:schemeClr val="accent4"/>
          </a:solidFill>
        </p:spPr>
        <p:txBody>
          <a:bodyPr wrap="square" rtlCol="0">
            <a:spAutoFit/>
          </a:bodyPr>
          <a:lstStyle/>
          <a:p>
            <a:r>
              <a:rPr kumimoji="1" lang="ja-JP" altLang="en-US" dirty="0"/>
              <a:t>小島さん確認後、５－①書きぶり修正</a:t>
            </a:r>
          </a:p>
        </p:txBody>
      </p:sp>
      <p:sp>
        <p:nvSpPr>
          <p:cNvPr id="6" name="テキスト ボックス 5">
            <a:extLst>
              <a:ext uri="{FF2B5EF4-FFF2-40B4-BE49-F238E27FC236}">
                <a16:creationId xmlns:a16="http://schemas.microsoft.com/office/drawing/2014/main" id="{B41FE43C-2687-26B7-0167-2C552A7F8E7E}"/>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２９</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994865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A576-675F-86A4-A817-76290142A671}"/>
            </a:ext>
          </a:extLst>
        </p:cNvPr>
        <p:cNvGrpSpPr/>
        <p:nvPr/>
      </p:nvGrpSpPr>
      <p:grpSpPr>
        <a:xfrm>
          <a:off x="0" y="0"/>
          <a:ext cx="0" cy="0"/>
          <a:chOff x="0" y="0"/>
          <a:chExt cx="0" cy="0"/>
        </a:xfrm>
      </p:grpSpPr>
      <p:pic>
        <p:nvPicPr>
          <p:cNvPr id="7" name="図 6" descr="建物 が含まれている画像&#10;&#10;自動的に生成された説明">
            <a:extLst>
              <a:ext uri="{FF2B5EF4-FFF2-40B4-BE49-F238E27FC236}">
                <a16:creationId xmlns:a16="http://schemas.microsoft.com/office/drawing/2014/main" id="{A3D37C34-3703-7ED4-7E89-A4E58ED35A6E}"/>
              </a:ext>
            </a:extLst>
          </p:cNvPr>
          <p:cNvPicPr>
            <a:picLocks noChangeAspect="1"/>
          </p:cNvPicPr>
          <p:nvPr/>
        </p:nvPicPr>
        <p:blipFill>
          <a:blip r:embed="rId3">
            <a:extLst>
              <a:ext uri="{28A0092B-C50C-407E-A947-70E740481C1C}">
                <a14:useLocalDpi xmlns:a14="http://schemas.microsoft.com/office/drawing/2010/main" val="0"/>
              </a:ext>
            </a:extLst>
          </a:blip>
          <a:srcRect b="1171"/>
          <a:stretch/>
        </p:blipFill>
        <p:spPr>
          <a:xfrm>
            <a:off x="323164" y="1024568"/>
            <a:ext cx="9343993" cy="5187973"/>
          </a:xfrm>
          <a:prstGeom prst="rect">
            <a:avLst/>
          </a:prstGeom>
        </p:spPr>
      </p:pic>
      <p:sp>
        <p:nvSpPr>
          <p:cNvPr id="11" name="テキスト ボックス 10">
            <a:extLst>
              <a:ext uri="{FF2B5EF4-FFF2-40B4-BE49-F238E27FC236}">
                <a16:creationId xmlns:a16="http://schemas.microsoft.com/office/drawing/2014/main" id="{E5E299CB-1429-3CCA-CAA0-A627F7684FE2}"/>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7" name="Rectangle 2">
            <a:extLst>
              <a:ext uri="{FF2B5EF4-FFF2-40B4-BE49-F238E27FC236}">
                <a16:creationId xmlns:a16="http://schemas.microsoft.com/office/drawing/2014/main" id="{F7ECB6BB-1313-43C1-7E18-248275B01DC2}"/>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戦略と将来イメージ</a:t>
            </a:r>
          </a:p>
        </p:txBody>
      </p:sp>
      <p:sp>
        <p:nvSpPr>
          <p:cNvPr id="18" name="正方形/長方形 17">
            <a:extLst>
              <a:ext uri="{FF2B5EF4-FFF2-40B4-BE49-F238E27FC236}">
                <a16:creationId xmlns:a16="http://schemas.microsoft.com/office/drawing/2014/main" id="{34334152-5F82-2117-CE87-200F7F8D86C0}"/>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9D2D713-EC34-7456-C8E4-959F8C0A5D1A}"/>
              </a:ext>
            </a:extLst>
          </p:cNvPr>
          <p:cNvSpPr txBox="1"/>
          <p:nvPr/>
        </p:nvSpPr>
        <p:spPr>
          <a:xfrm>
            <a:off x="327872" y="6211955"/>
            <a:ext cx="11134390" cy="52322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学生が放課後に気軽に集まり、仲間とともに何気ない時間を共有できる第三の居場所となるような空間を目指す。</a:t>
            </a:r>
            <a:endParaRPr kumimoji="1" lang="en-US" altLang="ja-JP" sz="14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u"/>
            </a:pPr>
            <a:r>
              <a:rPr kumimoji="1" lang="ja-JP" altLang="en-US" sz="1400" dirty="0">
                <a:latin typeface="BIZ UDPゴシック" panose="020B0400000000000000" pitchFamily="50" charset="-128"/>
                <a:ea typeface="BIZ UDPゴシック" panose="020B0400000000000000" pitchFamily="50" charset="-128"/>
              </a:rPr>
              <a:t>学生が、まちづくりに携わる大人たちと関わり合いながら、小さな挑戦に踏み出せる身近で温かい空間を目指す。</a:t>
            </a:r>
          </a:p>
        </p:txBody>
      </p:sp>
      <p:sp>
        <p:nvSpPr>
          <p:cNvPr id="23" name="テキスト ボックス 22">
            <a:extLst>
              <a:ext uri="{FF2B5EF4-FFF2-40B4-BE49-F238E27FC236}">
                <a16:creationId xmlns:a16="http://schemas.microsoft.com/office/drawing/2014/main" id="{1052531D-2A91-210B-51F0-A06B4DCA6356}"/>
              </a:ext>
            </a:extLst>
          </p:cNvPr>
          <p:cNvSpPr txBox="1"/>
          <p:nvPr/>
        </p:nvSpPr>
        <p:spPr>
          <a:xfrm>
            <a:off x="9312000" y="0"/>
            <a:ext cx="2880000" cy="720000"/>
          </a:xfrm>
          <a:prstGeom prst="rect">
            <a:avLst/>
          </a:prstGeom>
          <a:solidFill>
            <a:schemeClr val="accent6"/>
          </a:solidFill>
          <a:ln>
            <a:noFill/>
          </a:ln>
        </p:spPr>
        <p:txBody>
          <a:bodyPr wrap="square" rtlCol="0" anchor="ctr" anchorCtr="0">
            <a:noAutofit/>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戦略</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Ⅵ</a:t>
            </a:r>
          </a:p>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学生が活動しやすく</a:t>
            </a:r>
          </a:p>
        </p:txBody>
      </p:sp>
      <p:sp>
        <p:nvSpPr>
          <p:cNvPr id="5" name="テキスト ボックス 4">
            <a:extLst>
              <a:ext uri="{FF2B5EF4-FFF2-40B4-BE49-F238E27FC236}">
                <a16:creationId xmlns:a16="http://schemas.microsoft.com/office/drawing/2014/main" id="{9520DAA2-0580-6FFC-898A-2BB5517DE490}"/>
              </a:ext>
            </a:extLst>
          </p:cNvPr>
          <p:cNvSpPr txBox="1"/>
          <p:nvPr/>
        </p:nvSpPr>
        <p:spPr>
          <a:xfrm>
            <a:off x="9315619" y="784899"/>
            <a:ext cx="2834178" cy="646331"/>
          </a:xfrm>
          <a:prstGeom prst="rect">
            <a:avLst/>
          </a:prstGeom>
          <a:solidFill>
            <a:schemeClr val="bg1"/>
          </a:solidFill>
          <a:ln>
            <a:solidFill>
              <a:schemeClr val="tx1"/>
            </a:solid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周辺に高校や大学があり、長町駅が通学のための結節点として使われている特徴を踏まえた戦略</a:t>
            </a:r>
          </a:p>
        </p:txBody>
      </p:sp>
      <p:sp>
        <p:nvSpPr>
          <p:cNvPr id="8" name="テキスト ボックス 7">
            <a:extLst>
              <a:ext uri="{FF2B5EF4-FFF2-40B4-BE49-F238E27FC236}">
                <a16:creationId xmlns:a16="http://schemas.microsoft.com/office/drawing/2014/main" id="{8601A74F-1632-FFE3-066F-5F6C7E000DCE}"/>
              </a:ext>
            </a:extLst>
          </p:cNvPr>
          <p:cNvSpPr txBox="1"/>
          <p:nvPr/>
        </p:nvSpPr>
        <p:spPr>
          <a:xfrm>
            <a:off x="10042636" y="2839979"/>
            <a:ext cx="2059912" cy="276999"/>
          </a:xfrm>
          <a:prstGeom prst="rect">
            <a:avLst/>
          </a:prstGeom>
          <a:solidFill>
            <a:schemeClr val="bg1"/>
          </a:solid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特に関連する実践メニュー</a:t>
            </a:r>
            <a:endParaRPr kumimoji="1" lang="en-US" altLang="ja-JP" sz="1200" dirty="0">
              <a:latin typeface="BIZ UDPゴシック" panose="020B0400000000000000" pitchFamily="50" charset="-128"/>
              <a:ea typeface="BIZ UDPゴシック" panose="020B0400000000000000" pitchFamily="50" charset="-128"/>
            </a:endParaRPr>
          </a:p>
        </p:txBody>
      </p:sp>
      <p:grpSp>
        <p:nvGrpSpPr>
          <p:cNvPr id="65" name="グループ化 64">
            <a:extLst>
              <a:ext uri="{FF2B5EF4-FFF2-40B4-BE49-F238E27FC236}">
                <a16:creationId xmlns:a16="http://schemas.microsoft.com/office/drawing/2014/main" id="{F4C87FEF-7EA5-02D8-F154-9D20152586FF}"/>
              </a:ext>
            </a:extLst>
          </p:cNvPr>
          <p:cNvGrpSpPr/>
          <p:nvPr/>
        </p:nvGrpSpPr>
        <p:grpSpPr>
          <a:xfrm>
            <a:off x="10007123" y="4219233"/>
            <a:ext cx="983425" cy="261525"/>
            <a:chOff x="10097911" y="4372373"/>
            <a:chExt cx="983425" cy="261525"/>
          </a:xfrm>
        </p:grpSpPr>
        <p:sp>
          <p:nvSpPr>
            <p:cNvPr id="28" name="テキスト ボックス 27">
              <a:extLst>
                <a:ext uri="{FF2B5EF4-FFF2-40B4-BE49-F238E27FC236}">
                  <a16:creationId xmlns:a16="http://schemas.microsoft.com/office/drawing/2014/main" id="{911BF8BF-7471-F6B8-8AF5-ADFD8C6428F8}"/>
                </a:ext>
              </a:extLst>
            </p:cNvPr>
            <p:cNvSpPr txBox="1"/>
            <p:nvPr/>
          </p:nvSpPr>
          <p:spPr>
            <a:xfrm>
              <a:off x="10097911" y="438189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３－②　</a:t>
              </a:r>
            </a:p>
          </p:txBody>
        </p:sp>
        <p:sp>
          <p:nvSpPr>
            <p:cNvPr id="39" name="テキスト ボックス 38">
              <a:extLst>
                <a:ext uri="{FF2B5EF4-FFF2-40B4-BE49-F238E27FC236}">
                  <a16:creationId xmlns:a16="http://schemas.microsoft.com/office/drawing/2014/main" id="{9669AAE4-A37A-A5D1-31A2-2A6D3212FDF3}"/>
                </a:ext>
              </a:extLst>
            </p:cNvPr>
            <p:cNvSpPr txBox="1"/>
            <p:nvPr/>
          </p:nvSpPr>
          <p:spPr>
            <a:xfrm>
              <a:off x="10577336" y="437237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まちづくり関係者等の</a:t>
              </a:r>
              <a:endParaRPr kumimoji="1" lang="en-US" altLang="ja-JP" sz="1050" dirty="0">
                <a:latin typeface="+mn-ea"/>
              </a:endParaRPr>
            </a:p>
            <a:p>
              <a:r>
                <a:rPr kumimoji="1" lang="ja-JP" altLang="en-US" sz="1050" dirty="0">
                  <a:latin typeface="+mn-ea"/>
                </a:rPr>
                <a:t>集いの場の創出</a:t>
              </a:r>
            </a:p>
          </p:txBody>
        </p:sp>
      </p:grpSp>
      <p:grpSp>
        <p:nvGrpSpPr>
          <p:cNvPr id="66" name="グループ化 65">
            <a:extLst>
              <a:ext uri="{FF2B5EF4-FFF2-40B4-BE49-F238E27FC236}">
                <a16:creationId xmlns:a16="http://schemas.microsoft.com/office/drawing/2014/main" id="{550254DB-6A32-DC71-8472-399263025024}"/>
              </a:ext>
            </a:extLst>
          </p:cNvPr>
          <p:cNvGrpSpPr/>
          <p:nvPr/>
        </p:nvGrpSpPr>
        <p:grpSpPr>
          <a:xfrm>
            <a:off x="10007123" y="3733862"/>
            <a:ext cx="983425" cy="261525"/>
            <a:chOff x="10097911" y="3757783"/>
            <a:chExt cx="983425" cy="261525"/>
          </a:xfrm>
        </p:grpSpPr>
        <p:sp>
          <p:nvSpPr>
            <p:cNvPr id="29" name="テキスト ボックス 28">
              <a:extLst>
                <a:ext uri="{FF2B5EF4-FFF2-40B4-BE49-F238E27FC236}">
                  <a16:creationId xmlns:a16="http://schemas.microsoft.com/office/drawing/2014/main" id="{3A0FDF38-FA3D-2B56-0EA1-256A154DDA50}"/>
                </a:ext>
              </a:extLst>
            </p:cNvPr>
            <p:cNvSpPr txBox="1"/>
            <p:nvPr/>
          </p:nvSpPr>
          <p:spPr>
            <a:xfrm>
              <a:off x="10097911" y="376730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３－①　</a:t>
              </a:r>
            </a:p>
          </p:txBody>
        </p:sp>
        <p:sp>
          <p:nvSpPr>
            <p:cNvPr id="40" name="テキスト ボックス 39">
              <a:extLst>
                <a:ext uri="{FF2B5EF4-FFF2-40B4-BE49-F238E27FC236}">
                  <a16:creationId xmlns:a16="http://schemas.microsoft.com/office/drawing/2014/main" id="{8013173F-FC75-7F09-5D93-331C357E488D}"/>
                </a:ext>
              </a:extLst>
            </p:cNvPr>
            <p:cNvSpPr txBox="1"/>
            <p:nvPr/>
          </p:nvSpPr>
          <p:spPr>
            <a:xfrm>
              <a:off x="10577336" y="375778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まちづくりに関する</a:t>
              </a:r>
              <a:endParaRPr kumimoji="1" lang="en-US" altLang="ja-JP" sz="1050" dirty="0">
                <a:latin typeface="+mn-ea"/>
              </a:endParaRPr>
            </a:p>
            <a:p>
              <a:r>
                <a:rPr kumimoji="1" lang="ja-JP" altLang="en-US" sz="1050" dirty="0">
                  <a:latin typeface="+mn-ea"/>
                </a:rPr>
                <a:t>情報発信の強化</a:t>
              </a:r>
            </a:p>
          </p:txBody>
        </p:sp>
      </p:grpSp>
      <p:grpSp>
        <p:nvGrpSpPr>
          <p:cNvPr id="64" name="グループ化 63">
            <a:extLst>
              <a:ext uri="{FF2B5EF4-FFF2-40B4-BE49-F238E27FC236}">
                <a16:creationId xmlns:a16="http://schemas.microsoft.com/office/drawing/2014/main" id="{2FE2E22F-D1F4-467B-2638-E20AEA5EF209}"/>
              </a:ext>
            </a:extLst>
          </p:cNvPr>
          <p:cNvGrpSpPr/>
          <p:nvPr/>
        </p:nvGrpSpPr>
        <p:grpSpPr>
          <a:xfrm>
            <a:off x="10007123" y="4704604"/>
            <a:ext cx="983425" cy="261525"/>
            <a:chOff x="10096575" y="4986963"/>
            <a:chExt cx="983425" cy="261525"/>
          </a:xfrm>
        </p:grpSpPr>
        <p:sp>
          <p:nvSpPr>
            <p:cNvPr id="30" name="テキスト ボックス 29">
              <a:extLst>
                <a:ext uri="{FF2B5EF4-FFF2-40B4-BE49-F238E27FC236}">
                  <a16:creationId xmlns:a16="http://schemas.microsoft.com/office/drawing/2014/main" id="{6FFCF232-3881-8638-C5A9-1646C2A03585}"/>
                </a:ext>
              </a:extLst>
            </p:cNvPr>
            <p:cNvSpPr txBox="1"/>
            <p:nvPr/>
          </p:nvSpPr>
          <p:spPr>
            <a:xfrm>
              <a:off x="10096575" y="4996488"/>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３－③　</a:t>
              </a:r>
            </a:p>
          </p:txBody>
        </p:sp>
        <p:sp>
          <p:nvSpPr>
            <p:cNvPr id="41" name="テキスト ボックス 40">
              <a:extLst>
                <a:ext uri="{FF2B5EF4-FFF2-40B4-BE49-F238E27FC236}">
                  <a16:creationId xmlns:a16="http://schemas.microsoft.com/office/drawing/2014/main" id="{BFDE9BE4-E127-7C20-93E2-0951D44C1B06}"/>
                </a:ext>
              </a:extLst>
            </p:cNvPr>
            <p:cNvSpPr txBox="1"/>
            <p:nvPr/>
          </p:nvSpPr>
          <p:spPr>
            <a:xfrm>
              <a:off x="10576000" y="4986963"/>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rmAutofit/>
            </a:bodyPr>
            <a:lstStyle/>
            <a:p>
              <a:r>
                <a:rPr kumimoji="1" lang="ja-JP" altLang="en-US" sz="1050" dirty="0">
                  <a:latin typeface="+mn-ea"/>
                </a:rPr>
                <a:t>関係団体との連携強化</a:t>
              </a:r>
            </a:p>
          </p:txBody>
        </p:sp>
      </p:grpSp>
      <p:grpSp>
        <p:nvGrpSpPr>
          <p:cNvPr id="45" name="グループ化 44">
            <a:extLst>
              <a:ext uri="{FF2B5EF4-FFF2-40B4-BE49-F238E27FC236}">
                <a16:creationId xmlns:a16="http://schemas.microsoft.com/office/drawing/2014/main" id="{231F32D4-CD39-18D2-28B8-067B51C17993}"/>
              </a:ext>
            </a:extLst>
          </p:cNvPr>
          <p:cNvGrpSpPr/>
          <p:nvPr/>
        </p:nvGrpSpPr>
        <p:grpSpPr>
          <a:xfrm>
            <a:off x="10000949" y="5141821"/>
            <a:ext cx="1016445" cy="252000"/>
            <a:chOff x="19847094" y="2292230"/>
            <a:chExt cx="1016445" cy="252000"/>
          </a:xfrm>
        </p:grpSpPr>
        <p:sp>
          <p:nvSpPr>
            <p:cNvPr id="46" name="テキスト ボックス 45">
              <a:extLst>
                <a:ext uri="{FF2B5EF4-FFF2-40B4-BE49-F238E27FC236}">
                  <a16:creationId xmlns:a16="http://schemas.microsoft.com/office/drawing/2014/main" id="{F144C28F-FD7C-63AE-21B1-DFA6CA983FA0}"/>
                </a:ext>
              </a:extLst>
            </p:cNvPr>
            <p:cNvSpPr txBox="1"/>
            <p:nvPr/>
          </p:nvSpPr>
          <p:spPr>
            <a:xfrm>
              <a:off x="19847094" y="2292230"/>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４－②　</a:t>
              </a:r>
              <a:endParaRPr kumimoji="1" lang="en-US" altLang="ja-JP" sz="1050" dirty="0">
                <a:latin typeface="+mn-ea"/>
              </a:endParaRPr>
            </a:p>
          </p:txBody>
        </p:sp>
        <p:sp>
          <p:nvSpPr>
            <p:cNvPr id="47" name="テキスト ボックス 46">
              <a:extLst>
                <a:ext uri="{FF2B5EF4-FFF2-40B4-BE49-F238E27FC236}">
                  <a16:creationId xmlns:a16="http://schemas.microsoft.com/office/drawing/2014/main" id="{1C5CDA03-39E1-6DE1-ED40-32F8B58200D6}"/>
                </a:ext>
              </a:extLst>
            </p:cNvPr>
            <p:cNvSpPr txBox="1"/>
            <p:nvPr/>
          </p:nvSpPr>
          <p:spPr>
            <a:xfrm>
              <a:off x="20359539" y="2292230"/>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街並み空間での</a:t>
              </a:r>
              <a:endParaRPr kumimoji="1" lang="en-US" altLang="ja-JP" sz="1050" dirty="0">
                <a:latin typeface="+mn-ea"/>
              </a:endParaRPr>
            </a:p>
            <a:p>
              <a:r>
                <a:rPr kumimoji="1" lang="ja-JP" altLang="en-US" sz="1050" dirty="0">
                  <a:latin typeface="+mn-ea"/>
                </a:rPr>
                <a:t>社会実験・イベント</a:t>
              </a:r>
            </a:p>
          </p:txBody>
        </p:sp>
      </p:grpSp>
      <p:grpSp>
        <p:nvGrpSpPr>
          <p:cNvPr id="58" name="グループ化 57">
            <a:extLst>
              <a:ext uri="{FF2B5EF4-FFF2-40B4-BE49-F238E27FC236}">
                <a16:creationId xmlns:a16="http://schemas.microsoft.com/office/drawing/2014/main" id="{33222511-0E9C-5869-5163-E3873AB7869E}"/>
              </a:ext>
            </a:extLst>
          </p:cNvPr>
          <p:cNvGrpSpPr/>
          <p:nvPr/>
        </p:nvGrpSpPr>
        <p:grpSpPr>
          <a:xfrm>
            <a:off x="10007123" y="3248491"/>
            <a:ext cx="983425" cy="261525"/>
            <a:chOff x="13912702" y="1894147"/>
            <a:chExt cx="983425" cy="261525"/>
          </a:xfrm>
        </p:grpSpPr>
        <p:sp>
          <p:nvSpPr>
            <p:cNvPr id="59" name="テキスト ボックス 58">
              <a:extLst>
                <a:ext uri="{FF2B5EF4-FFF2-40B4-BE49-F238E27FC236}">
                  <a16:creationId xmlns:a16="http://schemas.microsoft.com/office/drawing/2014/main" id="{2CCABFD8-C73E-6F37-73C7-763F5624BDFE}"/>
                </a:ext>
              </a:extLst>
            </p:cNvPr>
            <p:cNvSpPr txBox="1"/>
            <p:nvPr/>
          </p:nvSpPr>
          <p:spPr>
            <a:xfrm>
              <a:off x="13912702" y="1903672"/>
              <a:ext cx="504000" cy="252000"/>
            </a:xfrm>
            <a:prstGeom prst="rect">
              <a:avLst/>
            </a:prstGeom>
            <a:ln w="25400">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１－①　</a:t>
              </a:r>
            </a:p>
          </p:txBody>
        </p:sp>
        <p:sp>
          <p:nvSpPr>
            <p:cNvPr id="60" name="テキスト ボックス 59">
              <a:extLst>
                <a:ext uri="{FF2B5EF4-FFF2-40B4-BE49-F238E27FC236}">
                  <a16:creationId xmlns:a16="http://schemas.microsoft.com/office/drawing/2014/main" id="{27E39AA6-6D58-8FF7-15F0-21D6A41752DF}"/>
                </a:ext>
              </a:extLst>
            </p:cNvPr>
            <p:cNvSpPr txBox="1"/>
            <p:nvPr/>
          </p:nvSpPr>
          <p:spPr>
            <a:xfrm>
              <a:off x="14392127" y="1894147"/>
              <a:ext cx="504000" cy="252000"/>
            </a:xfrm>
            <a:prstGeom prst="rect">
              <a:avLst/>
            </a:prstGeom>
            <a:noFill/>
            <a:ln w="25400">
              <a:noFill/>
            </a:ln>
          </p:spPr>
          <p:style>
            <a:lnRef idx="2">
              <a:schemeClr val="dk1"/>
            </a:lnRef>
            <a:fillRef idx="1">
              <a:schemeClr val="lt1"/>
            </a:fillRef>
            <a:effectRef idx="0">
              <a:schemeClr val="dk1"/>
            </a:effectRef>
            <a:fontRef idx="minor">
              <a:schemeClr val="dk1"/>
            </a:fontRef>
          </p:style>
          <p:txBody>
            <a:bodyPr wrap="none" rtlCol="0" anchor="ctr" anchorCtr="0">
              <a:noAutofit/>
            </a:bodyPr>
            <a:lstStyle/>
            <a:p>
              <a:r>
                <a:rPr kumimoji="1" lang="ja-JP" altLang="en-US" sz="1050" dirty="0">
                  <a:latin typeface="+mn-ea"/>
                </a:rPr>
                <a:t>触れ合いのある</a:t>
              </a:r>
              <a:endParaRPr kumimoji="1" lang="en-US" altLang="ja-JP" sz="1050" dirty="0">
                <a:latin typeface="+mn-ea"/>
              </a:endParaRPr>
            </a:p>
            <a:p>
              <a:r>
                <a:rPr kumimoji="1" lang="ja-JP" altLang="en-US" sz="1050" dirty="0">
                  <a:latin typeface="+mn-ea"/>
                </a:rPr>
                <a:t>商店街づくり</a:t>
              </a:r>
            </a:p>
          </p:txBody>
        </p:sp>
      </p:grpSp>
      <p:sp>
        <p:nvSpPr>
          <p:cNvPr id="2" name="テキスト ボックス 1">
            <a:extLst>
              <a:ext uri="{FF2B5EF4-FFF2-40B4-BE49-F238E27FC236}">
                <a16:creationId xmlns:a16="http://schemas.microsoft.com/office/drawing/2014/main" id="{BF76F0F6-C26B-A330-7CFE-9FFE69B23900}"/>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３</a:t>
            </a:r>
            <a:r>
              <a:rPr kumimoji="1" lang="en-US" altLang="ja-JP" sz="1200" dirty="0">
                <a:solidFill>
                  <a:schemeClr val="bg1">
                    <a:lumMod val="50000"/>
                  </a:schemeClr>
                </a:solidFill>
              </a:rPr>
              <a:t>0</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3373874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1BC7-04F4-4C7A-E616-061D63B055F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640A704-4BC0-010B-38B0-49C0577E3754}"/>
              </a:ext>
            </a:extLst>
          </p:cNvPr>
          <p:cNvSpPr txBox="1"/>
          <p:nvPr/>
        </p:nvSpPr>
        <p:spPr>
          <a:xfrm>
            <a:off x="0" y="-4446"/>
            <a:ext cx="12192000" cy="461665"/>
          </a:xfrm>
          <a:prstGeom prst="rect">
            <a:avLst/>
          </a:prstGeom>
          <a:noFill/>
          <a:ln>
            <a:noFill/>
          </a:ln>
        </p:spPr>
        <p:txBody>
          <a:bodyPr wrap="square" rtlCol="0">
            <a:spAutoFit/>
          </a:bodyPr>
          <a:lstStyle/>
          <a:p>
            <a:r>
              <a:rPr kumimoji="1" lang="ja-JP" altLang="en-US" sz="2400" b="1">
                <a:latin typeface="BIZ UDPゴシック" panose="020B0400000000000000" pitchFamily="50" charset="-128"/>
                <a:ea typeface="BIZ UDPゴシック" panose="020B0400000000000000" pitchFamily="50" charset="-128"/>
              </a:rPr>
              <a:t>　３　街</a:t>
            </a:r>
            <a:r>
              <a:rPr kumimoji="1" lang="ja-JP" altLang="en-US" sz="2400" b="1" dirty="0">
                <a:latin typeface="BIZ UDPゴシック" panose="020B0400000000000000" pitchFamily="50" charset="-128"/>
                <a:ea typeface="BIZ UDPゴシック" panose="020B0400000000000000" pitchFamily="50" charset="-128"/>
              </a:rPr>
              <a:t>並みづくり</a:t>
            </a:r>
            <a:r>
              <a:rPr kumimoji="1" lang="ja-JP" altLang="en-US" sz="2400" b="1">
                <a:latin typeface="BIZ UDPゴシック" panose="020B0400000000000000" pitchFamily="50" charset="-128"/>
                <a:ea typeface="BIZ UDPゴシック" panose="020B0400000000000000" pitchFamily="50" charset="-128"/>
              </a:rPr>
              <a:t>の取組み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 name="Rectangle 2">
            <a:extLst>
              <a:ext uri="{FF2B5EF4-FFF2-40B4-BE49-F238E27FC236}">
                <a16:creationId xmlns:a16="http://schemas.microsoft.com/office/drawing/2014/main" id="{F55189C5-D4D8-E55C-F176-8EEB2F75EE3A}"/>
              </a:ext>
            </a:extLst>
          </p:cNvPr>
          <p:cNvSpPr>
            <a:spLocks noChangeArrowheads="1"/>
          </p:cNvSpPr>
          <p:nvPr/>
        </p:nvSpPr>
        <p:spPr bwMode="auto">
          <a:xfrm>
            <a:off x="319143" y="59968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施策</a:t>
            </a:r>
            <a:r>
              <a:rPr lang="ja-JP" altLang="en-US" b="1" dirty="0">
                <a:latin typeface="BIZ UDPゴシック" panose="020B0400000000000000" pitchFamily="50" charset="-128"/>
                <a:ea typeface="BIZ UDPゴシック" panose="020B0400000000000000" pitchFamily="50" charset="-128"/>
              </a:rPr>
              <a:t>体系</a:t>
            </a:r>
          </a:p>
        </p:txBody>
      </p:sp>
      <p:sp>
        <p:nvSpPr>
          <p:cNvPr id="5" name="正方形/長方形 4">
            <a:extLst>
              <a:ext uri="{FF2B5EF4-FFF2-40B4-BE49-F238E27FC236}">
                <a16:creationId xmlns:a16="http://schemas.microsoft.com/office/drawing/2014/main" id="{C52C0043-0809-6F13-4338-85C114D3E29B}"/>
              </a:ext>
            </a:extLst>
          </p:cNvPr>
          <p:cNvSpPr/>
          <p:nvPr/>
        </p:nvSpPr>
        <p:spPr>
          <a:xfrm>
            <a:off x="319143" y="603858"/>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 name="図 56">
            <a:extLst>
              <a:ext uri="{FF2B5EF4-FFF2-40B4-BE49-F238E27FC236}">
                <a16:creationId xmlns:a16="http://schemas.microsoft.com/office/drawing/2014/main" id="{C9244E94-C4E8-F45E-3C9D-0A6AF22126E7}"/>
              </a:ext>
            </a:extLst>
          </p:cNvPr>
          <p:cNvPicPr>
            <a:picLocks noChangeAspect="1"/>
          </p:cNvPicPr>
          <p:nvPr/>
        </p:nvPicPr>
        <p:blipFill>
          <a:blip r:embed="rId3"/>
          <a:stretch>
            <a:fillRect/>
          </a:stretch>
        </p:blipFill>
        <p:spPr>
          <a:xfrm>
            <a:off x="328612" y="1123950"/>
            <a:ext cx="11534775" cy="5483080"/>
          </a:xfrm>
          <a:prstGeom prst="rect">
            <a:avLst/>
          </a:prstGeom>
        </p:spPr>
      </p:pic>
      <p:sp>
        <p:nvSpPr>
          <p:cNvPr id="4" name="テキスト ボックス 3">
            <a:extLst>
              <a:ext uri="{FF2B5EF4-FFF2-40B4-BE49-F238E27FC236}">
                <a16:creationId xmlns:a16="http://schemas.microsoft.com/office/drawing/2014/main" id="{BD4A061F-4A2C-3531-A23A-D27B9144DDBF}"/>
              </a:ext>
            </a:extLst>
          </p:cNvPr>
          <p:cNvSpPr txBox="1"/>
          <p:nvPr/>
        </p:nvSpPr>
        <p:spPr>
          <a:xfrm>
            <a:off x="9596048" y="6608898"/>
            <a:ext cx="2267339" cy="200055"/>
          </a:xfrm>
          <a:prstGeom prst="rect">
            <a:avLst/>
          </a:prstGeom>
          <a:noFill/>
        </p:spPr>
        <p:txBody>
          <a:bodyPr wrap="square" rtlCol="0">
            <a:spAutoFit/>
          </a:bodyPr>
          <a:lstStyle/>
          <a:p>
            <a:r>
              <a:rPr kumimoji="1" lang="en-US" altLang="ja-JP" sz="700" dirty="0"/>
              <a:t>※</a:t>
            </a:r>
            <a:r>
              <a:rPr kumimoji="1" lang="ja-JP" altLang="en-US" sz="700" dirty="0"/>
              <a:t>実践メニューに特に関連する戦略に●を附している</a:t>
            </a:r>
          </a:p>
        </p:txBody>
      </p:sp>
      <p:sp>
        <p:nvSpPr>
          <p:cNvPr id="6" name="テキスト ボックス 5">
            <a:extLst>
              <a:ext uri="{FF2B5EF4-FFF2-40B4-BE49-F238E27FC236}">
                <a16:creationId xmlns:a16="http://schemas.microsoft.com/office/drawing/2014/main" id="{AD891966-FED9-2937-6B00-6542B5F9D4F3}"/>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３１</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941285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7202F-CDD8-C3CF-013E-53B93AD2EBB9}"/>
            </a:ext>
          </a:extLst>
        </p:cNvPr>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9AB542B9-33E1-503A-C5D4-6ECEA53AB1E0}"/>
              </a:ext>
            </a:extLst>
          </p:cNvPr>
          <p:cNvSpPr txBox="1"/>
          <p:nvPr/>
        </p:nvSpPr>
        <p:spPr>
          <a:xfrm>
            <a:off x="7112622" y="2858199"/>
            <a:ext cx="4675895" cy="341869"/>
          </a:xfrm>
          <a:prstGeom prst="rect">
            <a:avLst/>
          </a:prstGeom>
          <a:solidFill>
            <a:srgbClr val="66CCFF"/>
          </a:solidFill>
        </p:spPr>
        <p:txBody>
          <a:bodyPr wrap="square" rtlCol="0" anchor="ctr" anchorCtr="1">
            <a:normAutofit lnSpcReduction="10000"/>
          </a:bodyPr>
          <a:lstStyle/>
          <a:p>
            <a:pPr algn="ctr"/>
            <a:r>
              <a:rPr lang="ja-JP" altLang="en-US" b="1" dirty="0">
                <a:solidFill>
                  <a:schemeClr val="bg1"/>
                </a:solidFill>
                <a:latin typeface="BIZ UDゴシック" panose="020B0400000000000000" pitchFamily="49" charset="-128"/>
                <a:ea typeface="BIZ UDゴシック" panose="020B0400000000000000" pitchFamily="49" charset="-128"/>
              </a:rPr>
              <a:t>エリアマネジメント団体</a:t>
            </a:r>
          </a:p>
        </p:txBody>
      </p:sp>
      <p:sp>
        <p:nvSpPr>
          <p:cNvPr id="10" name="テキスト ボックス 9">
            <a:extLst>
              <a:ext uri="{FF2B5EF4-FFF2-40B4-BE49-F238E27FC236}">
                <a16:creationId xmlns:a16="http://schemas.microsoft.com/office/drawing/2014/main" id="{CE97D5A1-487C-C41C-2FF6-0592045E7E02}"/>
              </a:ext>
            </a:extLst>
          </p:cNvPr>
          <p:cNvSpPr txBox="1"/>
          <p:nvPr/>
        </p:nvSpPr>
        <p:spPr>
          <a:xfrm>
            <a:off x="964220" y="2863077"/>
            <a:ext cx="4675895" cy="369332"/>
          </a:xfrm>
          <a:prstGeom prst="rect">
            <a:avLst/>
          </a:prstGeom>
          <a:solidFill>
            <a:srgbClr val="FF9966"/>
          </a:solidFill>
        </p:spPr>
        <p:txBody>
          <a:bodyPr wrap="square" rtlCol="0">
            <a:spAutoFit/>
          </a:bodyPr>
          <a:lstStyle/>
          <a:p>
            <a:pPr algn="ctr"/>
            <a:r>
              <a:rPr lang="ja-JP" altLang="en-US" b="1" dirty="0">
                <a:solidFill>
                  <a:schemeClr val="bg1"/>
                </a:solidFill>
                <a:latin typeface="BIZ UDゴシック" panose="020B0400000000000000" pitchFamily="49" charset="-128"/>
                <a:ea typeface="BIZ UDゴシック" panose="020B0400000000000000" pitchFamily="49" charset="-128"/>
              </a:rPr>
              <a:t>（仮称）</a:t>
            </a:r>
            <a:r>
              <a:rPr lang="zh-TW" altLang="en-US" b="1" dirty="0">
                <a:solidFill>
                  <a:schemeClr val="bg1"/>
                </a:solidFill>
                <a:latin typeface="BIZ UDゴシック" panose="020B0400000000000000" pitchFamily="49" charset="-128"/>
                <a:ea typeface="BIZ UDゴシック" panose="020B0400000000000000" pitchFamily="49" charset="-128"/>
              </a:rPr>
              <a:t>長町</a:t>
            </a:r>
            <a:r>
              <a:rPr lang="ja-JP" altLang="en-US" b="1" dirty="0">
                <a:solidFill>
                  <a:schemeClr val="bg1"/>
                </a:solidFill>
                <a:latin typeface="BIZ UDゴシック" panose="020B0400000000000000" pitchFamily="49" charset="-128"/>
                <a:ea typeface="BIZ UDゴシック" panose="020B0400000000000000" pitchFamily="49" charset="-128"/>
              </a:rPr>
              <a:t>地域活性化協議会</a:t>
            </a:r>
            <a:endParaRPr lang="zh-TW" altLang="en-US" b="1" dirty="0">
              <a:solidFill>
                <a:schemeClr val="bg1"/>
              </a:solidFill>
              <a:latin typeface="BIZ UDゴシック" panose="020B0400000000000000" pitchFamily="49" charset="-128"/>
              <a:ea typeface="BIZ UDゴシック" panose="020B0400000000000000" pitchFamily="49" charset="-128"/>
            </a:endParaRPr>
          </a:p>
        </p:txBody>
      </p:sp>
      <p:sp>
        <p:nvSpPr>
          <p:cNvPr id="12" name="テキスト ボックス 11">
            <a:extLst>
              <a:ext uri="{FF2B5EF4-FFF2-40B4-BE49-F238E27FC236}">
                <a16:creationId xmlns:a16="http://schemas.microsoft.com/office/drawing/2014/main" id="{88A30E3D-5496-59EB-8F6A-D4143449F394}"/>
              </a:ext>
            </a:extLst>
          </p:cNvPr>
          <p:cNvSpPr txBox="1"/>
          <p:nvPr/>
        </p:nvSpPr>
        <p:spPr>
          <a:xfrm>
            <a:off x="7112622" y="2850773"/>
            <a:ext cx="4675895" cy="2579471"/>
          </a:xfrm>
          <a:prstGeom prst="rect">
            <a:avLst/>
          </a:prstGeom>
          <a:noFill/>
          <a:ln w="25400">
            <a:solidFill>
              <a:schemeClr val="bg1">
                <a:lumMod val="50000"/>
              </a:schemeClr>
            </a:solidFill>
          </a:ln>
        </p:spPr>
        <p:txBody>
          <a:bodyPr vert="horz" wrap="none" rtlCol="0" anchor="t" anchorCtr="1">
            <a:noAutofit/>
          </a:bodyPr>
          <a:lstStyle/>
          <a:p>
            <a:pPr algn="ctr"/>
            <a:endParaRPr lang="zh-TW" altLang="en-US" b="1"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6A729A90-4B0C-7F43-4FF9-A8614B4907DE}"/>
              </a:ext>
            </a:extLst>
          </p:cNvPr>
          <p:cNvSpPr txBox="1"/>
          <p:nvPr/>
        </p:nvSpPr>
        <p:spPr>
          <a:xfrm>
            <a:off x="957602" y="2853506"/>
            <a:ext cx="4682519" cy="2579476"/>
          </a:xfrm>
          <a:prstGeom prst="rect">
            <a:avLst/>
          </a:prstGeom>
          <a:noFill/>
          <a:ln w="25400">
            <a:solidFill>
              <a:schemeClr val="bg1">
                <a:lumMod val="50000"/>
              </a:schemeClr>
            </a:solidFill>
          </a:ln>
        </p:spPr>
        <p:txBody>
          <a:bodyPr vert="horz" wrap="none" rtlCol="0" anchor="t" anchorCtr="1">
            <a:noAutofit/>
          </a:bodyPr>
          <a:lstStyle/>
          <a:p>
            <a:pPr algn="ctr"/>
            <a:endParaRPr lang="zh-TW" altLang="en-US" b="1" dirty="0">
              <a:latin typeface="BIZ UDPゴシック" panose="020B0400000000000000" pitchFamily="50" charset="-128"/>
              <a:ea typeface="BIZ UDPゴシック" panose="020B0400000000000000" pitchFamily="50" charset="-128"/>
            </a:endParaRPr>
          </a:p>
        </p:txBody>
      </p:sp>
      <p:sp>
        <p:nvSpPr>
          <p:cNvPr id="9" name="Rectangle 2">
            <a:extLst>
              <a:ext uri="{FF2B5EF4-FFF2-40B4-BE49-F238E27FC236}">
                <a16:creationId xmlns:a16="http://schemas.microsoft.com/office/drawing/2014/main" id="{ABDD71FE-4290-FAD5-C773-2BCCE3E512B1}"/>
              </a:ext>
            </a:extLst>
          </p:cNvPr>
          <p:cNvSpPr>
            <a:spLocks noChangeArrowheads="1"/>
          </p:cNvSpPr>
          <p:nvPr/>
        </p:nvSpPr>
        <p:spPr bwMode="auto">
          <a:xfrm>
            <a:off x="502211" y="1108510"/>
            <a:ext cx="10107031" cy="112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285750" indent="-285750" defTabSz="914400" eaLnBrk="0" fontAlgn="base" hangingPunct="0">
              <a:spcBef>
                <a:spcPct val="0"/>
              </a:spcBef>
              <a:spcAft>
                <a:spcPct val="0"/>
              </a:spcAft>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本プランの進捗管理や見直しについては、検討会の後継として設立する予定の（仮称）長町地域活性化協議会が担うとともに、長町のまちづくりの活性化を推進していきます。</a:t>
            </a:r>
            <a:endParaRPr lang="en-US" altLang="ja-JP" sz="1400" dirty="0">
              <a:latin typeface="BIZ UDPゴシック" panose="020B0400000000000000" pitchFamily="50" charset="-128"/>
              <a:ea typeface="BIZ UDPゴシック" panose="020B0400000000000000" pitchFamily="50" charset="-128"/>
            </a:endParaRPr>
          </a:p>
          <a:p>
            <a:pPr marL="285750" indent="-285750" defTabSz="914400" eaLnBrk="0" fontAlgn="base" hangingPunct="0">
              <a:spcBef>
                <a:spcPct val="0"/>
              </a:spcBef>
              <a:spcAft>
                <a:spcPct val="0"/>
              </a:spcAft>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本プランの実践メニューは、新たに設立されるエリアマネジメント団体が中心となって実行します。</a:t>
            </a:r>
            <a:endParaRPr lang="en-US" altLang="ja-JP" sz="1400" dirty="0">
              <a:latin typeface="BIZ UDPゴシック" panose="020B0400000000000000" pitchFamily="50" charset="-128"/>
              <a:ea typeface="BIZ UDPゴシック" panose="020B0400000000000000" pitchFamily="50" charset="-128"/>
            </a:endParaRPr>
          </a:p>
          <a:p>
            <a:pPr marL="285750" indent="-285750" defTabSz="914400" eaLnBrk="0" fontAlgn="base" hangingPunct="0">
              <a:spcBef>
                <a:spcPct val="0"/>
              </a:spcBef>
              <a:spcAft>
                <a:spcPct val="0"/>
              </a:spcAft>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エリアマネジメント団体は、実践メニューの進捗を協議会に報告し、協議会は、 エリアマネジメント団体に対して必要に応じて意見できることとし、プランの進捗状況を管理します。</a:t>
            </a:r>
            <a:endParaRPr lang="en-US" altLang="ja-JP" sz="1400"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4DACB9A1-ED8B-11DE-9389-F064A5E0D05A}"/>
              </a:ext>
            </a:extLst>
          </p:cNvPr>
          <p:cNvSpPr txBox="1"/>
          <p:nvPr/>
        </p:nvSpPr>
        <p:spPr>
          <a:xfrm>
            <a:off x="967852" y="2377127"/>
            <a:ext cx="4675902" cy="437171"/>
          </a:xfrm>
          <a:prstGeom prst="rect">
            <a:avLst/>
          </a:prstGeom>
          <a:noFill/>
        </p:spPr>
        <p:txBody>
          <a:bodyPr wrap="square" rtlCol="0">
            <a:spAutoFit/>
          </a:bodyPr>
          <a:lstStyle/>
          <a:p>
            <a:pPr algn="ctr">
              <a:lnSpc>
                <a:spcPct val="150000"/>
              </a:lnSpc>
            </a:pPr>
            <a:r>
              <a:rPr lang="ja-JP" altLang="en-US" b="1" dirty="0">
                <a:latin typeface="BIZ UDゴシック" panose="020B0400000000000000" pitchFamily="49" charset="-128"/>
                <a:ea typeface="BIZ UDゴシック" panose="020B0400000000000000" pitchFamily="49" charset="-128"/>
              </a:rPr>
              <a:t>プラン推進・地域合意形成</a:t>
            </a:r>
            <a:endParaRPr lang="en-US" altLang="ja-JP" b="1" dirty="0">
              <a:latin typeface="BIZ UDゴシック" panose="020B0400000000000000" pitchFamily="49" charset="-128"/>
              <a:ea typeface="BIZ UDゴシック" panose="020B0400000000000000" pitchFamily="49" charset="-128"/>
            </a:endParaRPr>
          </a:p>
        </p:txBody>
      </p:sp>
      <p:sp>
        <p:nvSpPr>
          <p:cNvPr id="19" name="テキスト ボックス 18">
            <a:extLst>
              <a:ext uri="{FF2B5EF4-FFF2-40B4-BE49-F238E27FC236}">
                <a16:creationId xmlns:a16="http://schemas.microsoft.com/office/drawing/2014/main" id="{16485D87-B3BD-B1A7-5A30-3F51E505AA4F}"/>
              </a:ext>
            </a:extLst>
          </p:cNvPr>
          <p:cNvSpPr txBox="1"/>
          <p:nvPr/>
        </p:nvSpPr>
        <p:spPr>
          <a:xfrm>
            <a:off x="964220" y="3370878"/>
            <a:ext cx="4675901" cy="1815882"/>
          </a:xfrm>
          <a:prstGeom prst="rect">
            <a:avLst/>
          </a:prstGeom>
          <a:noFill/>
        </p:spPr>
        <p:txBody>
          <a:bodyPr wrap="square" rtlCol="0">
            <a:spAutoFit/>
          </a:bodyPr>
          <a:lstStyle/>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地域の合意形成組織として、本プランの進捗管理・見直し等を担う</a:t>
            </a:r>
            <a:endParaRPr lang="en-US" altLang="ja-JP" sz="1600" dirty="0">
              <a:latin typeface="BIZ UDゴシック" panose="020B0400000000000000" pitchFamily="49" charset="-128"/>
              <a:ea typeface="BIZ UDゴシック" panose="020B0400000000000000" pitchFamily="49" charset="-128"/>
            </a:endParaRPr>
          </a:p>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要件（</a:t>
            </a:r>
            <a:r>
              <a:rPr lang="en-US" altLang="ja-JP" sz="1400" dirty="0">
                <a:latin typeface="BIZ UDゴシック" panose="020B0400000000000000" pitchFamily="49" charset="-128"/>
                <a:ea typeface="BIZ UDゴシック" panose="020B0400000000000000" pitchFamily="49" charset="-128"/>
              </a:rPr>
              <a:t>※</a:t>
            </a:r>
            <a:r>
              <a:rPr lang="ja-JP" altLang="en-US" sz="1400" dirty="0">
                <a:latin typeface="BIZ UDゴシック" panose="020B0400000000000000" pitchFamily="49" charset="-128"/>
                <a:ea typeface="BIZ UDゴシック" panose="020B0400000000000000" pitchFamily="49" charset="-128"/>
              </a:rPr>
              <a:t>）</a:t>
            </a:r>
            <a:r>
              <a:rPr lang="ja-JP" altLang="en-US" sz="1600" dirty="0">
                <a:latin typeface="BIZ UDゴシック" panose="020B0400000000000000" pitchFamily="49" charset="-128"/>
                <a:ea typeface="BIZ UDゴシック" panose="020B0400000000000000" pitchFamily="49" charset="-128"/>
              </a:rPr>
              <a:t>を満たせば誰でも会員になれる</a:t>
            </a:r>
            <a:endParaRPr lang="en-US" altLang="ja-JP" sz="1600" dirty="0">
              <a:latin typeface="BIZ UDゴシック" panose="020B0400000000000000" pitchFamily="49" charset="-128"/>
              <a:ea typeface="BIZ UDゴシック" panose="020B0400000000000000" pitchFamily="49" charset="-128"/>
            </a:endParaRPr>
          </a:p>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設立当初は、地域の検討会委員及び各ＷＧのメンバーが中核となることを想定</a:t>
            </a:r>
          </a:p>
          <a:p>
            <a:endParaRPr lang="en-US" altLang="ja-JP" sz="1600" dirty="0">
              <a:latin typeface="BIZ UDゴシック" panose="020B0400000000000000" pitchFamily="49" charset="-128"/>
              <a:ea typeface="BIZ UDゴシック" panose="020B0400000000000000" pitchFamily="49" charset="-128"/>
            </a:endParaRPr>
          </a:p>
          <a:p>
            <a:r>
              <a:rPr lang="ja-JP" altLang="en-US" sz="1600" dirty="0">
                <a:latin typeface="BIZ UDゴシック" panose="020B0400000000000000" pitchFamily="49" charset="-128"/>
                <a:ea typeface="BIZ UDゴシック" panose="020B0400000000000000" pitchFamily="49" charset="-128"/>
              </a:rPr>
              <a:t>　　　　　　</a:t>
            </a:r>
            <a:r>
              <a:rPr lang="en-US" altLang="ja-JP" sz="1400" dirty="0">
                <a:latin typeface="BIZ UDゴシック" panose="020B0400000000000000" pitchFamily="49" charset="-128"/>
                <a:ea typeface="BIZ UDゴシック" panose="020B0400000000000000" pitchFamily="49" charset="-128"/>
              </a:rPr>
              <a:t>※</a:t>
            </a:r>
            <a:r>
              <a:rPr lang="ja-JP" altLang="en-US" sz="1400" dirty="0">
                <a:latin typeface="BIZ UDゴシック" panose="020B0400000000000000" pitchFamily="49" charset="-128"/>
                <a:ea typeface="BIZ UDゴシック" panose="020B0400000000000000" pitchFamily="49" charset="-128"/>
              </a:rPr>
              <a:t>住所等の長町との関わり等を想定</a:t>
            </a:r>
          </a:p>
        </p:txBody>
      </p:sp>
      <p:cxnSp>
        <p:nvCxnSpPr>
          <p:cNvPr id="20" name="直線矢印コネクタ 19">
            <a:extLst>
              <a:ext uri="{FF2B5EF4-FFF2-40B4-BE49-F238E27FC236}">
                <a16:creationId xmlns:a16="http://schemas.microsoft.com/office/drawing/2014/main" id="{76B1D014-5DE9-41B2-20A1-F1A105FDBB87}"/>
              </a:ext>
            </a:extLst>
          </p:cNvPr>
          <p:cNvCxnSpPr>
            <a:cxnSpLocks/>
          </p:cNvCxnSpPr>
          <p:nvPr/>
        </p:nvCxnSpPr>
        <p:spPr>
          <a:xfrm>
            <a:off x="9466937" y="5528161"/>
            <a:ext cx="0" cy="469761"/>
          </a:xfrm>
          <a:prstGeom prst="straightConnector1">
            <a:avLst/>
          </a:prstGeom>
          <a:ln w="25400">
            <a:solidFill>
              <a:schemeClr val="bg1">
                <a:lumMod val="50000"/>
              </a:schemeClr>
            </a:solidFill>
            <a:headEnd type="triangle" w="lg" len="lg"/>
            <a:tailEnd type="none" w="lg" len="lg"/>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779185E3-E2BB-2AD4-CA7A-BDD081A84446}"/>
              </a:ext>
            </a:extLst>
          </p:cNvPr>
          <p:cNvSpPr txBox="1"/>
          <p:nvPr/>
        </p:nvSpPr>
        <p:spPr>
          <a:xfrm>
            <a:off x="7092294" y="6123539"/>
            <a:ext cx="4722541" cy="414567"/>
          </a:xfrm>
          <a:prstGeom prst="rect">
            <a:avLst/>
          </a:prstGeom>
          <a:solidFill>
            <a:schemeClr val="accent4">
              <a:lumMod val="60000"/>
              <a:lumOff val="40000"/>
            </a:schemeClr>
          </a:solidFill>
          <a:ln w="25400">
            <a:noFill/>
          </a:ln>
        </p:spPr>
        <p:txBody>
          <a:bodyPr vert="horz" wrap="none" rtlCol="0" anchor="ctr" anchorCtr="1">
            <a:noAutofit/>
          </a:bodyPr>
          <a:lstStyle/>
          <a:p>
            <a:pPr algn="ctr"/>
            <a:r>
              <a:rPr lang="ja-JP" altLang="en-US" b="1" dirty="0">
                <a:solidFill>
                  <a:schemeClr val="bg1"/>
                </a:solidFill>
                <a:latin typeface="BIZ UDPゴシック" panose="020B0400000000000000" pitchFamily="50" charset="-128"/>
                <a:ea typeface="BIZ UDPゴシック" panose="020B0400000000000000" pitchFamily="50" charset="-128"/>
              </a:rPr>
              <a:t>長町で活動したい方</a:t>
            </a:r>
            <a:endParaRPr lang="zh-TW" altLang="en-US" b="1" dirty="0">
              <a:solidFill>
                <a:schemeClr val="bg1"/>
              </a:solidFill>
              <a:latin typeface="BIZ UDPゴシック" panose="020B0400000000000000" pitchFamily="50" charset="-128"/>
              <a:ea typeface="BIZ UDPゴシック" panose="020B0400000000000000" pitchFamily="50" charset="-128"/>
            </a:endParaRPr>
          </a:p>
        </p:txBody>
      </p:sp>
      <p:cxnSp>
        <p:nvCxnSpPr>
          <p:cNvPr id="22" name="直線矢印コネクタ 21">
            <a:extLst>
              <a:ext uri="{FF2B5EF4-FFF2-40B4-BE49-F238E27FC236}">
                <a16:creationId xmlns:a16="http://schemas.microsoft.com/office/drawing/2014/main" id="{EC07A0FE-7BFE-1388-E790-C465CA6694D1}"/>
              </a:ext>
            </a:extLst>
          </p:cNvPr>
          <p:cNvCxnSpPr>
            <a:cxnSpLocks/>
          </p:cNvCxnSpPr>
          <p:nvPr/>
        </p:nvCxnSpPr>
        <p:spPr>
          <a:xfrm flipH="1" flipV="1">
            <a:off x="5726245" y="3370878"/>
            <a:ext cx="1260000" cy="0"/>
          </a:xfrm>
          <a:prstGeom prst="straightConnector1">
            <a:avLst/>
          </a:prstGeom>
          <a:ln w="25400">
            <a:solidFill>
              <a:schemeClr val="bg1">
                <a:lumMod val="50000"/>
              </a:schemeClr>
            </a:solidFill>
            <a:headEnd type="none" w="lg" len="lg"/>
            <a:tailEnd type="triangle" w="lg" len="lg"/>
          </a:ln>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0CCA1DB4-3594-8019-7267-819C56240D7A}"/>
              </a:ext>
            </a:extLst>
          </p:cNvPr>
          <p:cNvSpPr txBox="1"/>
          <p:nvPr/>
        </p:nvSpPr>
        <p:spPr>
          <a:xfrm>
            <a:off x="6080935" y="3902908"/>
            <a:ext cx="886255" cy="369332"/>
          </a:xfrm>
          <a:prstGeom prst="rect">
            <a:avLst/>
          </a:prstGeom>
          <a:noFill/>
        </p:spPr>
        <p:txBody>
          <a:bodyPr wrap="square" rtlCol="0">
            <a:spAutoFit/>
          </a:bodyPr>
          <a:lstStyle/>
          <a:p>
            <a:r>
              <a:rPr lang="ja-JP" altLang="en-US" dirty="0">
                <a:solidFill>
                  <a:schemeClr val="bg1">
                    <a:lumMod val="50000"/>
                  </a:schemeClr>
                </a:solidFill>
                <a:latin typeface="BIZ UDPゴシック" panose="020B0400000000000000" pitchFamily="50" charset="-128"/>
                <a:ea typeface="BIZ UDPゴシック" panose="020B0400000000000000" pitchFamily="50" charset="-128"/>
              </a:rPr>
              <a:t>意見</a:t>
            </a:r>
            <a:endParaRPr lang="en-US" altLang="ja-JP" dirty="0">
              <a:solidFill>
                <a:schemeClr val="bg1">
                  <a:lumMod val="50000"/>
                </a:schemeClr>
              </a:solidFill>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0BFF92BC-6610-05B7-ACE2-265E2884E6D7}"/>
              </a:ext>
            </a:extLst>
          </p:cNvPr>
          <p:cNvSpPr txBox="1"/>
          <p:nvPr/>
        </p:nvSpPr>
        <p:spPr>
          <a:xfrm>
            <a:off x="8370569" y="2374586"/>
            <a:ext cx="2160000" cy="437171"/>
          </a:xfrm>
          <a:prstGeom prst="rect">
            <a:avLst/>
          </a:prstGeom>
          <a:noFill/>
        </p:spPr>
        <p:txBody>
          <a:bodyPr wrap="square" rtlCol="0">
            <a:spAutoFit/>
          </a:bodyPr>
          <a:lstStyle/>
          <a:p>
            <a:pPr algn="ctr">
              <a:lnSpc>
                <a:spcPct val="150000"/>
              </a:lnSpc>
            </a:pPr>
            <a:r>
              <a:rPr lang="ja-JP" altLang="en-US" b="1" dirty="0">
                <a:latin typeface="BIZ UDゴシック" panose="020B0400000000000000" pitchFamily="49" charset="-128"/>
                <a:ea typeface="BIZ UDゴシック" panose="020B0400000000000000" pitchFamily="49" charset="-128"/>
              </a:rPr>
              <a:t>実行組織</a:t>
            </a:r>
            <a:endParaRPr lang="en-US" altLang="ja-JP" b="1" dirty="0">
              <a:latin typeface="BIZ UDゴシック" panose="020B0400000000000000" pitchFamily="49" charset="-128"/>
              <a:ea typeface="BIZ UDゴシック" panose="020B0400000000000000" pitchFamily="49" charset="-128"/>
            </a:endParaRPr>
          </a:p>
        </p:txBody>
      </p:sp>
      <p:cxnSp>
        <p:nvCxnSpPr>
          <p:cNvPr id="25" name="直線矢印コネクタ 24">
            <a:extLst>
              <a:ext uri="{FF2B5EF4-FFF2-40B4-BE49-F238E27FC236}">
                <a16:creationId xmlns:a16="http://schemas.microsoft.com/office/drawing/2014/main" id="{72DD6A50-DF1A-C7CF-0B76-B55C25705731}"/>
              </a:ext>
            </a:extLst>
          </p:cNvPr>
          <p:cNvCxnSpPr>
            <a:cxnSpLocks/>
          </p:cNvCxnSpPr>
          <p:nvPr/>
        </p:nvCxnSpPr>
        <p:spPr>
          <a:xfrm flipH="1">
            <a:off x="5832294" y="4324802"/>
            <a:ext cx="1260000" cy="0"/>
          </a:xfrm>
          <a:prstGeom prst="straightConnector1">
            <a:avLst/>
          </a:prstGeom>
          <a:ln w="25400">
            <a:solidFill>
              <a:schemeClr val="bg1">
                <a:lumMod val="50000"/>
              </a:schemeClr>
            </a:solidFill>
            <a:headEnd type="triangle" w="lg" len="lg"/>
            <a:tailEnd type="none" w="lg" len="lg"/>
          </a:ln>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280D7B9A-AC4D-67A6-3B7F-F7CFC8A4FD3D}"/>
              </a:ext>
            </a:extLst>
          </p:cNvPr>
          <p:cNvSpPr txBox="1"/>
          <p:nvPr/>
        </p:nvSpPr>
        <p:spPr>
          <a:xfrm>
            <a:off x="6055040" y="2902009"/>
            <a:ext cx="886255" cy="369332"/>
          </a:xfrm>
          <a:prstGeom prst="rect">
            <a:avLst/>
          </a:prstGeom>
          <a:noFill/>
        </p:spPr>
        <p:txBody>
          <a:bodyPr wrap="square" rtlCol="0">
            <a:spAutoFit/>
          </a:bodyPr>
          <a:lstStyle/>
          <a:p>
            <a:r>
              <a:rPr lang="ja-JP" altLang="en-US" dirty="0">
                <a:solidFill>
                  <a:schemeClr val="bg1">
                    <a:lumMod val="50000"/>
                  </a:schemeClr>
                </a:solidFill>
                <a:latin typeface="BIZ UDPゴシック" panose="020B0400000000000000" pitchFamily="50" charset="-128"/>
                <a:ea typeface="BIZ UDPゴシック" panose="020B0400000000000000" pitchFamily="50" charset="-128"/>
              </a:rPr>
              <a:t>報告</a:t>
            </a:r>
            <a:endParaRPr lang="en-US" altLang="ja-JP" dirty="0">
              <a:solidFill>
                <a:schemeClr val="bg1">
                  <a:lumMod val="50000"/>
                </a:schemeClr>
              </a:solidFill>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439218CA-6121-C198-2E23-1FD9AE3BD6A3}"/>
              </a:ext>
            </a:extLst>
          </p:cNvPr>
          <p:cNvSpPr txBox="1"/>
          <p:nvPr/>
        </p:nvSpPr>
        <p:spPr>
          <a:xfrm>
            <a:off x="9717576" y="5592225"/>
            <a:ext cx="1369562" cy="369332"/>
          </a:xfrm>
          <a:prstGeom prst="rect">
            <a:avLst/>
          </a:prstGeom>
          <a:solidFill>
            <a:schemeClr val="bg1"/>
          </a:solidFill>
        </p:spPr>
        <p:txBody>
          <a:bodyPr wrap="square" rtlCol="0">
            <a:spAutoFit/>
          </a:bodyPr>
          <a:lstStyle/>
          <a:p>
            <a:r>
              <a:rPr lang="ja-JP" altLang="en-US" dirty="0">
                <a:solidFill>
                  <a:schemeClr val="bg1">
                    <a:lumMod val="50000"/>
                  </a:schemeClr>
                </a:solidFill>
                <a:latin typeface="BIZ UDPゴシック" panose="020B0400000000000000" pitchFamily="50" charset="-128"/>
                <a:ea typeface="BIZ UDPゴシック" panose="020B0400000000000000" pitchFamily="50" charset="-128"/>
              </a:rPr>
              <a:t>連携・相談</a:t>
            </a:r>
            <a:endParaRPr lang="en-US" altLang="ja-JP" dirty="0">
              <a:solidFill>
                <a:schemeClr val="bg1">
                  <a:lumMod val="50000"/>
                </a:schemeClr>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2C511562-1C90-C611-40A7-9C363D111816}"/>
              </a:ext>
            </a:extLst>
          </p:cNvPr>
          <p:cNvSpPr txBox="1"/>
          <p:nvPr/>
        </p:nvSpPr>
        <p:spPr>
          <a:xfrm>
            <a:off x="7065975" y="3388681"/>
            <a:ext cx="4748860" cy="584775"/>
          </a:xfrm>
          <a:prstGeom prst="rect">
            <a:avLst/>
          </a:prstGeom>
          <a:noFill/>
        </p:spPr>
        <p:txBody>
          <a:bodyPr wrap="square" rtlCol="0">
            <a:spAutoFit/>
          </a:bodyPr>
          <a:lstStyle/>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主にソフト事業の実践メニューを主体的に実行</a:t>
            </a:r>
            <a:endParaRPr lang="en-US" altLang="ja-JP" sz="1600" dirty="0">
              <a:latin typeface="BIZ UDゴシック" panose="020B0400000000000000" pitchFamily="49" charset="-128"/>
              <a:ea typeface="BIZ UDゴシック" panose="020B0400000000000000" pitchFamily="49" charset="-128"/>
            </a:endParaRPr>
          </a:p>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協議会に報告し、意見をもらう</a:t>
            </a:r>
            <a:endParaRPr lang="en-US" altLang="ja-JP" sz="1600" dirty="0">
              <a:latin typeface="BIZ UDゴシック" panose="020B0400000000000000" pitchFamily="49" charset="-128"/>
              <a:ea typeface="BIZ UDゴシック" panose="020B0400000000000000" pitchFamily="49" charset="-128"/>
            </a:endParaRPr>
          </a:p>
        </p:txBody>
      </p:sp>
      <p:sp>
        <p:nvSpPr>
          <p:cNvPr id="5" name="Rectangle 2">
            <a:extLst>
              <a:ext uri="{FF2B5EF4-FFF2-40B4-BE49-F238E27FC236}">
                <a16:creationId xmlns:a16="http://schemas.microsoft.com/office/drawing/2014/main" id="{35297E4E-CC74-9B2F-B666-8B495C483135}"/>
              </a:ext>
            </a:extLst>
          </p:cNvPr>
          <p:cNvSpPr>
            <a:spLocks noChangeArrowheads="1"/>
          </p:cNvSpPr>
          <p:nvPr/>
        </p:nvSpPr>
        <p:spPr bwMode="auto">
          <a:xfrm>
            <a:off x="319142" y="746168"/>
            <a:ext cx="5254343"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a:latin typeface="BIZ UDPゴシック" panose="020B0400000000000000" pitchFamily="50" charset="-128"/>
                <a:ea typeface="BIZ UDPゴシック" panose="020B0400000000000000" pitchFamily="50" charset="-128"/>
              </a:rPr>
              <a:t>　組織</a:t>
            </a:r>
            <a:r>
              <a:rPr lang="ja-JP" altLang="en-US" b="1" dirty="0">
                <a:latin typeface="BIZ UDPゴシック" panose="020B0400000000000000" pitchFamily="50" charset="-128"/>
                <a:ea typeface="BIZ UDPゴシック" panose="020B0400000000000000" pitchFamily="50" charset="-128"/>
              </a:rPr>
              <a:t>体制と進捗管理</a:t>
            </a:r>
          </a:p>
        </p:txBody>
      </p:sp>
      <p:sp>
        <p:nvSpPr>
          <p:cNvPr id="13" name="正方形/長方形 12">
            <a:extLst>
              <a:ext uri="{FF2B5EF4-FFF2-40B4-BE49-F238E27FC236}">
                <a16:creationId xmlns:a16="http://schemas.microsoft.com/office/drawing/2014/main" id="{A7BDF8FF-8FEB-8D4B-22E8-943DF6003F5D}"/>
              </a:ext>
            </a:extLst>
          </p:cNvPr>
          <p:cNvSpPr/>
          <p:nvPr/>
        </p:nvSpPr>
        <p:spPr>
          <a:xfrm>
            <a:off x="319142" y="750339"/>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8E62AC2D-7656-C279-B7D6-891F86180349}"/>
              </a:ext>
            </a:extLst>
          </p:cNvPr>
          <p:cNvSpPr txBox="1"/>
          <p:nvPr/>
        </p:nvSpPr>
        <p:spPr>
          <a:xfrm>
            <a:off x="0" y="15388"/>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４　今後の進め方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C2465305-26CB-6231-9F2E-2668183E3D98}"/>
              </a:ext>
            </a:extLst>
          </p:cNvPr>
          <p:cNvSpPr txBox="1"/>
          <p:nvPr/>
        </p:nvSpPr>
        <p:spPr>
          <a:xfrm>
            <a:off x="957602" y="6131902"/>
            <a:ext cx="4733233" cy="403143"/>
          </a:xfrm>
          <a:prstGeom prst="rect">
            <a:avLst/>
          </a:prstGeom>
          <a:solidFill>
            <a:schemeClr val="accent6">
              <a:lumMod val="60000"/>
              <a:lumOff val="40000"/>
            </a:schemeClr>
          </a:solidFill>
          <a:ln w="25400">
            <a:noFill/>
          </a:ln>
        </p:spPr>
        <p:txBody>
          <a:bodyPr vert="horz" wrap="none" rtlCol="0" anchor="ctr" anchorCtr="1">
            <a:noAutofit/>
          </a:bodyPr>
          <a:lstStyle/>
          <a:p>
            <a:pPr algn="ctr"/>
            <a:r>
              <a:rPr lang="ja-JP" altLang="en-US" b="1" dirty="0">
                <a:solidFill>
                  <a:schemeClr val="bg1"/>
                </a:solidFill>
                <a:latin typeface="BIZ UDPゴシック" panose="020B0400000000000000" pitchFamily="50" charset="-128"/>
                <a:ea typeface="BIZ UDPゴシック" panose="020B0400000000000000" pitchFamily="50" charset="-128"/>
              </a:rPr>
              <a:t>行政</a:t>
            </a:r>
            <a:endParaRPr lang="zh-TW" altLang="en-US" b="1" dirty="0">
              <a:solidFill>
                <a:schemeClr val="bg1"/>
              </a:solidFill>
              <a:latin typeface="BIZ UDPゴシック" panose="020B0400000000000000" pitchFamily="50" charset="-128"/>
              <a:ea typeface="BIZ UDPゴシック" panose="020B0400000000000000" pitchFamily="50" charset="-128"/>
            </a:endParaRPr>
          </a:p>
        </p:txBody>
      </p:sp>
      <p:cxnSp>
        <p:nvCxnSpPr>
          <p:cNvPr id="32" name="直線矢印コネクタ 31">
            <a:extLst>
              <a:ext uri="{FF2B5EF4-FFF2-40B4-BE49-F238E27FC236}">
                <a16:creationId xmlns:a16="http://schemas.microsoft.com/office/drawing/2014/main" id="{73110CF1-1965-8FC0-41AE-A1FBB8CCA2D3}"/>
              </a:ext>
            </a:extLst>
          </p:cNvPr>
          <p:cNvCxnSpPr>
            <a:cxnSpLocks/>
          </p:cNvCxnSpPr>
          <p:nvPr/>
        </p:nvCxnSpPr>
        <p:spPr>
          <a:xfrm>
            <a:off x="3238801" y="5561865"/>
            <a:ext cx="0" cy="479847"/>
          </a:xfrm>
          <a:prstGeom prst="straightConnector1">
            <a:avLst/>
          </a:prstGeom>
          <a:ln w="25400">
            <a:solidFill>
              <a:schemeClr val="bg1">
                <a:lumMod val="50000"/>
              </a:schemeClr>
            </a:solidFill>
            <a:headEnd type="triangle" w="lg" len="lg"/>
            <a:tailEnd type="none" w="lg" len="lg"/>
          </a:ln>
        </p:spPr>
        <p:style>
          <a:lnRef idx="2">
            <a:schemeClr val="accent1"/>
          </a:lnRef>
          <a:fillRef idx="0">
            <a:schemeClr val="accent1"/>
          </a:fillRef>
          <a:effectRef idx="1">
            <a:schemeClr val="accent1"/>
          </a:effectRef>
          <a:fontRef idx="minor">
            <a:schemeClr val="tx1"/>
          </a:fontRef>
        </p:style>
      </p:cxnSp>
      <p:cxnSp>
        <p:nvCxnSpPr>
          <p:cNvPr id="34" name="直線矢印コネクタ 33">
            <a:extLst>
              <a:ext uri="{FF2B5EF4-FFF2-40B4-BE49-F238E27FC236}">
                <a16:creationId xmlns:a16="http://schemas.microsoft.com/office/drawing/2014/main" id="{21D8A4E3-5C8E-B162-9D50-DC44840B4760}"/>
              </a:ext>
            </a:extLst>
          </p:cNvPr>
          <p:cNvCxnSpPr>
            <a:cxnSpLocks/>
          </p:cNvCxnSpPr>
          <p:nvPr/>
        </p:nvCxnSpPr>
        <p:spPr>
          <a:xfrm flipH="1">
            <a:off x="5690835" y="5194861"/>
            <a:ext cx="1250460" cy="803061"/>
          </a:xfrm>
          <a:prstGeom prst="straightConnector1">
            <a:avLst/>
          </a:prstGeom>
          <a:ln w="25400">
            <a:solidFill>
              <a:schemeClr val="bg1">
                <a:lumMod val="50000"/>
              </a:schemeClr>
            </a:solidFill>
            <a:headEnd type="triangle" w="lg" len="lg"/>
            <a:tailEnd type="none" w="lg" len="lg"/>
          </a:ln>
        </p:spPr>
        <p:style>
          <a:lnRef idx="2">
            <a:schemeClr val="accent1"/>
          </a:lnRef>
          <a:fillRef idx="0">
            <a:schemeClr val="accent1"/>
          </a:fillRef>
          <a:effectRef idx="1">
            <a:schemeClr val="accent1"/>
          </a:effectRef>
          <a:fontRef idx="minor">
            <a:schemeClr val="tx1"/>
          </a:fontRef>
        </p:style>
      </p:cxnSp>
      <p:sp>
        <p:nvSpPr>
          <p:cNvPr id="36" name="テキスト ボックス 35">
            <a:extLst>
              <a:ext uri="{FF2B5EF4-FFF2-40B4-BE49-F238E27FC236}">
                <a16:creationId xmlns:a16="http://schemas.microsoft.com/office/drawing/2014/main" id="{AEE90CD8-B6FE-D78B-3DC9-84F23E1122A0}"/>
              </a:ext>
            </a:extLst>
          </p:cNvPr>
          <p:cNvSpPr txBox="1"/>
          <p:nvPr/>
        </p:nvSpPr>
        <p:spPr>
          <a:xfrm>
            <a:off x="3472457" y="5581021"/>
            <a:ext cx="1369562" cy="369332"/>
          </a:xfrm>
          <a:prstGeom prst="rect">
            <a:avLst/>
          </a:prstGeom>
          <a:noFill/>
        </p:spPr>
        <p:txBody>
          <a:bodyPr wrap="square" rtlCol="0">
            <a:spAutoFit/>
          </a:bodyPr>
          <a:lstStyle/>
          <a:p>
            <a:r>
              <a:rPr lang="ja-JP" altLang="en-US" dirty="0">
                <a:solidFill>
                  <a:schemeClr val="bg1">
                    <a:lumMod val="50000"/>
                  </a:schemeClr>
                </a:solidFill>
                <a:latin typeface="BIZ UDPゴシック" panose="020B0400000000000000" pitchFamily="50" charset="-128"/>
                <a:ea typeface="BIZ UDPゴシック" panose="020B0400000000000000" pitchFamily="50" charset="-128"/>
              </a:rPr>
              <a:t>連携</a:t>
            </a:r>
            <a:endParaRPr lang="en-US" altLang="ja-JP" dirty="0">
              <a:solidFill>
                <a:schemeClr val="bg1">
                  <a:lumMod val="50000"/>
                </a:schemeClr>
              </a:solidFill>
              <a:latin typeface="BIZ UDPゴシック" panose="020B0400000000000000" pitchFamily="50" charset="-128"/>
              <a:ea typeface="BIZ UDPゴシック" panose="020B0400000000000000" pitchFamily="50" charset="-128"/>
            </a:endParaRPr>
          </a:p>
        </p:txBody>
      </p:sp>
      <p:sp>
        <p:nvSpPr>
          <p:cNvPr id="33" name="テキスト ボックス 32">
            <a:extLst>
              <a:ext uri="{FF2B5EF4-FFF2-40B4-BE49-F238E27FC236}">
                <a16:creationId xmlns:a16="http://schemas.microsoft.com/office/drawing/2014/main" id="{E77D397C-F335-A592-2635-FF04EE36E088}"/>
              </a:ext>
            </a:extLst>
          </p:cNvPr>
          <p:cNvSpPr txBox="1"/>
          <p:nvPr/>
        </p:nvSpPr>
        <p:spPr>
          <a:xfrm>
            <a:off x="6235437" y="5726890"/>
            <a:ext cx="1369562" cy="369332"/>
          </a:xfrm>
          <a:prstGeom prst="rect">
            <a:avLst/>
          </a:prstGeom>
          <a:noFill/>
        </p:spPr>
        <p:txBody>
          <a:bodyPr wrap="square" rtlCol="0">
            <a:spAutoFit/>
          </a:bodyPr>
          <a:lstStyle/>
          <a:p>
            <a:r>
              <a:rPr lang="ja-JP" altLang="en-US" dirty="0">
                <a:solidFill>
                  <a:schemeClr val="bg1">
                    <a:lumMod val="50000"/>
                  </a:schemeClr>
                </a:solidFill>
                <a:latin typeface="BIZ UDPゴシック" panose="020B0400000000000000" pitchFamily="50" charset="-128"/>
                <a:ea typeface="BIZ UDPゴシック" panose="020B0400000000000000" pitchFamily="50" charset="-128"/>
              </a:rPr>
              <a:t>連携</a:t>
            </a:r>
            <a:endParaRPr lang="en-US" altLang="ja-JP" dirty="0">
              <a:solidFill>
                <a:schemeClr val="bg1">
                  <a:lumMod val="50000"/>
                </a:schemeClr>
              </a:solidFill>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DF49C2C8-5C5F-82CD-612E-A6FD8E9352B9}"/>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３２</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039093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31000"/>
          </a:schemeClr>
        </a:solidFill>
        <a:effectLst/>
      </p:bgPr>
    </p:bg>
    <p:spTree>
      <p:nvGrpSpPr>
        <p:cNvPr id="1" name="">
          <a:extLst>
            <a:ext uri="{FF2B5EF4-FFF2-40B4-BE49-F238E27FC236}">
              <a16:creationId xmlns:a16="http://schemas.microsoft.com/office/drawing/2014/main" id="{754F3C0E-971C-98BA-8441-D303BD83A432}"/>
            </a:ext>
          </a:extLst>
        </p:cNvPr>
        <p:cNvGrpSpPr/>
        <p:nvPr/>
      </p:nvGrpSpPr>
      <p:grpSpPr>
        <a:xfrm>
          <a:off x="0" y="0"/>
          <a:ext cx="0" cy="0"/>
          <a:chOff x="0" y="0"/>
          <a:chExt cx="0" cy="0"/>
        </a:xfrm>
      </p:grpSpPr>
      <p:sp>
        <p:nvSpPr>
          <p:cNvPr id="9" name="Rectangle 2">
            <a:extLst>
              <a:ext uri="{FF2B5EF4-FFF2-40B4-BE49-F238E27FC236}">
                <a16:creationId xmlns:a16="http://schemas.microsoft.com/office/drawing/2014/main" id="{DB19845C-DB82-BC66-1F0A-54D967C203D8}"/>
              </a:ext>
            </a:extLst>
          </p:cNvPr>
          <p:cNvSpPr>
            <a:spLocks noChangeArrowheads="1"/>
          </p:cNvSpPr>
          <p:nvPr/>
        </p:nvSpPr>
        <p:spPr bwMode="auto">
          <a:xfrm>
            <a:off x="752754" y="1160673"/>
            <a:ext cx="11032846" cy="538609"/>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本プランは、長町地区全体の更なる発展のため、長町商店街エリアの活性化を目指す官民連携の取組みの、ひとつの成果となるものです。</a:t>
            </a:r>
            <a:endParaRPr lang="en-US" altLang="ja-JP" sz="1600" dirty="0">
              <a:latin typeface="BIZ UDPゴシック" panose="020B0400000000000000" pitchFamily="50" charset="-128"/>
              <a:ea typeface="BIZ UDPゴシック" panose="020B0400000000000000" pitchFamily="50" charset="-128"/>
            </a:endParaRPr>
          </a:p>
        </p:txBody>
      </p:sp>
      <p:sp>
        <p:nvSpPr>
          <p:cNvPr id="5" name="Rectangle 2">
            <a:extLst>
              <a:ext uri="{FF2B5EF4-FFF2-40B4-BE49-F238E27FC236}">
                <a16:creationId xmlns:a16="http://schemas.microsoft.com/office/drawing/2014/main" id="{29724049-7EA4-494A-872E-B801C4BAA54E}"/>
              </a:ext>
            </a:extLst>
          </p:cNvPr>
          <p:cNvSpPr>
            <a:spLocks noChangeArrowheads="1"/>
          </p:cNvSpPr>
          <p:nvPr/>
        </p:nvSpPr>
        <p:spPr bwMode="auto">
          <a:xfrm>
            <a:off x="319142" y="746168"/>
            <a:ext cx="5254343"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進める上での視点</a:t>
            </a:r>
          </a:p>
        </p:txBody>
      </p:sp>
      <p:sp>
        <p:nvSpPr>
          <p:cNvPr id="13" name="正方形/長方形 12">
            <a:extLst>
              <a:ext uri="{FF2B5EF4-FFF2-40B4-BE49-F238E27FC236}">
                <a16:creationId xmlns:a16="http://schemas.microsoft.com/office/drawing/2014/main" id="{A4D3DBF0-956C-BAB4-47D2-F0AD08B1C667}"/>
              </a:ext>
            </a:extLst>
          </p:cNvPr>
          <p:cNvSpPr/>
          <p:nvPr/>
        </p:nvSpPr>
        <p:spPr>
          <a:xfrm>
            <a:off x="319142" y="750339"/>
            <a:ext cx="183069" cy="366253"/>
          </a:xfrm>
          <a:prstGeom prst="rect">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EA21E548-0D54-6CCD-61E1-A3B484898898}"/>
              </a:ext>
            </a:extLst>
          </p:cNvPr>
          <p:cNvSpPr txBox="1"/>
          <p:nvPr/>
        </p:nvSpPr>
        <p:spPr>
          <a:xfrm>
            <a:off x="0" y="15388"/>
            <a:ext cx="12192000" cy="461665"/>
          </a:xfrm>
          <a:prstGeom prst="rect">
            <a:avLst/>
          </a:prstGeom>
          <a:noFill/>
          <a:ln>
            <a:noFill/>
          </a:ln>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４　今後の進め方　</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 name="Rectangle 2">
            <a:extLst>
              <a:ext uri="{FF2B5EF4-FFF2-40B4-BE49-F238E27FC236}">
                <a16:creationId xmlns:a16="http://schemas.microsoft.com/office/drawing/2014/main" id="{741D27FE-468F-B2DF-DF3F-F163C9991571}"/>
              </a:ext>
            </a:extLst>
          </p:cNvPr>
          <p:cNvSpPr>
            <a:spLocks noChangeArrowheads="1"/>
          </p:cNvSpPr>
          <p:nvPr/>
        </p:nvSpPr>
        <p:spPr bwMode="auto">
          <a:xfrm>
            <a:off x="251105" y="7076765"/>
            <a:ext cx="11689789" cy="4970591"/>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本プランは、長町地区全体の更なる発展のため、長町商店街エリアの活性化を目指す官民連携の取組みの、ひとつの成果となるものです。</a:t>
            </a:r>
            <a:endParaRPr lang="en-US" altLang="ja-JP" sz="1600" dirty="0">
              <a:latin typeface="BIZ UDPゴシック" panose="020B0400000000000000" pitchFamily="50" charset="-128"/>
              <a:ea typeface="BIZ UDPゴシック" panose="020B0400000000000000" pitchFamily="50" charset="-128"/>
            </a:endParaRPr>
          </a:p>
          <a:p>
            <a:pPr defTabSz="914400" eaLnBrk="0" fontAlgn="base" hangingPunct="0">
              <a:spcAft>
                <a:spcPct val="0"/>
              </a:spcAft>
            </a:pPr>
            <a:endParaRPr lang="en-US" altLang="ja-JP" sz="1600" dirty="0">
              <a:latin typeface="BIZ UDPゴシック" panose="020B0400000000000000" pitchFamily="50" charset="-128"/>
              <a:ea typeface="BIZ UDPゴシック" panose="020B0400000000000000" pitchFamily="50" charset="-128"/>
            </a:endParaRPr>
          </a:p>
          <a:p>
            <a:pPr marL="285750" indent="-285750" defTabSz="914400" eaLnBrk="0" fontAlgn="base" hangingPunct="0">
              <a:spcAft>
                <a:spcPct val="0"/>
              </a:spcAft>
              <a:buFont typeface="Arial" panose="020B0604020202020204" pitchFamily="34" charset="0"/>
              <a:buChar char="•"/>
            </a:pPr>
            <a:r>
              <a:rPr lang="ja-JP" altLang="en-US" sz="1600" kern="100" dirty="0">
                <a:latin typeface="BIZ UDPゴシック" panose="020B0400000000000000" pitchFamily="50" charset="-128"/>
                <a:ea typeface="BIZ UDPゴシック" panose="020B0400000000000000" pitchFamily="50" charset="-128"/>
                <a:cs typeface="Times New Roman" panose="02020603050405020304" pitchFamily="18" charset="0"/>
              </a:rPr>
              <a:t>そのような意味で、本プランは、あすと長町エリアや長町南エリアの活力を取り込みながら進めるものであり、取組みの進展とともに、近隣エリアとの連携を高めながら、長町地区全体の更なる活性化を目指し、ひいては、他地域への波及により仙台市全体の発展に寄与してまいります。</a:t>
            </a:r>
            <a:endPar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85750" indent="-285750" defTabSz="914400" eaLnBrk="0" fontAlgn="base" hangingPunct="0">
              <a:spcAft>
                <a:spcPct val="0"/>
              </a:spcAft>
              <a:buFont typeface="Arial" panose="020B0604020202020204" pitchFamily="34" charset="0"/>
              <a:buChar char="•"/>
            </a:pPr>
            <a:endPar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85750" indent="-285750" defTabSz="914400" eaLnBrk="0" fontAlgn="base" hangingPunct="0">
              <a:spcAft>
                <a:spcPct val="0"/>
              </a:spcAf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また、対象とするエリアが商店街中心だということもあり、地域経済活性化を意識した取組みが多くなっています。一方で、街並みづくりやまちづくり自体は幅広いものであり、住む人の生活環境の向上をはじめとした地域をより良くするあらゆる取組みが想定されるところです。</a:t>
            </a:r>
            <a:endParaRPr lang="en-US" altLang="ja-JP" sz="1600" dirty="0">
              <a:latin typeface="BIZ UDPゴシック" panose="020B0400000000000000" pitchFamily="50" charset="-128"/>
              <a:ea typeface="BIZ UDPゴシック" panose="020B0400000000000000" pitchFamily="50" charset="-128"/>
            </a:endParaRPr>
          </a:p>
          <a:p>
            <a:pPr marL="288000"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そのため、例えば地域の安全・安心を守るための防災・防犯の取組みやコミュニティづくりにも、今後、更に力を入れていきます。</a:t>
            </a:r>
            <a:endParaRPr lang="en-US" altLang="ja-JP" sz="1600" dirty="0">
              <a:latin typeface="BIZ UDPゴシック" panose="020B0400000000000000" pitchFamily="50" charset="-128"/>
              <a:ea typeface="BIZ UDPゴシック" panose="020B0400000000000000" pitchFamily="50" charset="-128"/>
            </a:endParaRPr>
          </a:p>
          <a:p>
            <a:pPr marL="285750" indent="-285750" defTabSz="914400" eaLnBrk="0" fontAlgn="base" hangingPunct="0">
              <a:spcAft>
                <a:spcPct val="0"/>
              </a:spcAft>
              <a:buFont typeface="Arial" panose="020B0604020202020204" pitchFamily="34" charset="0"/>
              <a:buChar char="•"/>
            </a:pPr>
            <a:endParaRPr lang="en-US" altLang="ja-JP" sz="1600" dirty="0">
              <a:latin typeface="BIZ UDPゴシック" panose="020B0400000000000000" pitchFamily="50" charset="-128"/>
              <a:ea typeface="BIZ UDPゴシック" panose="020B0400000000000000" pitchFamily="50" charset="-128"/>
            </a:endParaRPr>
          </a:p>
          <a:p>
            <a:pPr marL="285750" indent="-285750" defTabSz="914400" eaLnBrk="0" fontAlgn="base" hangingPunct="0">
              <a:spcAft>
                <a:spcPct val="0"/>
              </a:spcAf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本プランの推進に当たり、取組みの効果・成果を確認し、見直しに活かしたり、多くの人々に示して協力を仰いでいくために、評価指標（</a:t>
            </a:r>
            <a:r>
              <a:rPr lang="en-US" altLang="ja-JP" sz="1600" dirty="0">
                <a:latin typeface="BIZ UDPゴシック" panose="020B0400000000000000" pitchFamily="50" charset="-128"/>
                <a:ea typeface="BIZ UDPゴシック" panose="020B0400000000000000" pitchFamily="50" charset="-128"/>
              </a:rPr>
              <a:t>KPI</a:t>
            </a:r>
            <a:r>
              <a:rPr lang="ja-JP" altLang="en-US" sz="1600" dirty="0">
                <a:latin typeface="BIZ UDPゴシック" panose="020B0400000000000000" pitchFamily="50" charset="-128"/>
                <a:ea typeface="BIZ UDPゴシック" panose="020B0400000000000000" pitchFamily="50" charset="-128"/>
              </a:rPr>
              <a:t>）の設定・活用が必要です。</a:t>
            </a:r>
            <a:endParaRPr lang="en-US" altLang="ja-JP" sz="1600" dirty="0">
              <a:latin typeface="BIZ UDPゴシック" panose="020B0400000000000000" pitchFamily="50" charset="-128"/>
              <a:ea typeface="BIZ UDPゴシック" panose="020B0400000000000000" pitchFamily="50" charset="-128"/>
            </a:endParaRPr>
          </a:p>
          <a:p>
            <a:pPr marL="288000"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街並みづくりやまちづくりの効果、例えば、住民の快適さやまちを愛する気持ちなどを評価していくのは容易ではないことから、本プラン内では整理されておりませんが、このようなことについても今後検討していきます。</a:t>
            </a:r>
            <a:endParaRPr lang="en-US" altLang="ja-JP" sz="1600" dirty="0">
              <a:latin typeface="BIZ UDPゴシック" panose="020B0400000000000000" pitchFamily="50" charset="-128"/>
              <a:ea typeface="BIZ UDPゴシック" panose="020B0400000000000000" pitchFamily="50" charset="-128"/>
            </a:endParaRPr>
          </a:p>
          <a:p>
            <a:pPr marL="288000" indent="-285750" defTabSz="914400" eaLnBrk="0" fontAlgn="base" hangingPunct="0">
              <a:spcAft>
                <a:spcPct val="0"/>
              </a:spcAft>
              <a:buFont typeface="Arial" panose="020B0604020202020204" pitchFamily="34" charset="0"/>
              <a:buChar char="•"/>
            </a:pPr>
            <a:endParaRPr lang="en-US" altLang="ja-JP" sz="1600" b="1" dirty="0">
              <a:latin typeface="BIZ UDPゴシック" panose="020B0400000000000000" pitchFamily="50" charset="-128"/>
              <a:ea typeface="BIZ UDPゴシック" panose="020B0400000000000000" pitchFamily="50" charset="-128"/>
            </a:endParaRPr>
          </a:p>
          <a:p>
            <a:pPr defTabSz="914400" eaLnBrk="0" fontAlgn="base" hangingPunct="0">
              <a:spcAft>
                <a:spcPct val="0"/>
              </a:spcAft>
            </a:pPr>
            <a:endParaRPr lang="en-US" altLang="ja-JP" sz="1600" b="1" dirty="0">
              <a:latin typeface="BIZ UDPゴシック" panose="020B0400000000000000" pitchFamily="50" charset="-128"/>
              <a:ea typeface="BIZ UDPゴシック" panose="020B0400000000000000" pitchFamily="50" charset="-128"/>
            </a:endParaRPr>
          </a:p>
          <a:p>
            <a:pPr defTabSz="914400" eaLnBrk="0" fontAlgn="base" hangingPunct="0">
              <a:spcAft>
                <a:spcPct val="0"/>
              </a:spcAft>
            </a:pPr>
            <a:r>
              <a:rPr lang="ja-JP" altLang="en-US" sz="1600" b="1" dirty="0">
                <a:latin typeface="BIZ UDPゴシック" panose="020B0400000000000000" pitchFamily="50" charset="-128"/>
                <a:ea typeface="BIZ UDPゴシック" panose="020B0400000000000000" pitchFamily="50" charset="-128"/>
              </a:rPr>
              <a:t>以上のような視点も持ち合わせながら、古くからの長町のよさ、多様性を受容してきた歴史や風土を大切にしながら、社会環境の変化等にも柔軟に対応しつつ、官民が連携し、できることから取組みを進めていきます。</a:t>
            </a:r>
            <a:endParaRPr lang="en-US" altLang="ja-JP" sz="1600" dirty="0">
              <a:latin typeface="BIZ UDPゴシック" panose="020B0400000000000000" pitchFamily="50" charset="-128"/>
              <a:ea typeface="BIZ UDPゴシック" panose="020B0400000000000000" pitchFamily="50" charset="-128"/>
            </a:endParaRPr>
          </a:p>
        </p:txBody>
      </p:sp>
      <p:sp>
        <p:nvSpPr>
          <p:cNvPr id="3" name="Rectangle 2">
            <a:extLst>
              <a:ext uri="{FF2B5EF4-FFF2-40B4-BE49-F238E27FC236}">
                <a16:creationId xmlns:a16="http://schemas.microsoft.com/office/drawing/2014/main" id="{91BC140C-6CE5-8CCB-DA7E-57822A3BAB78}"/>
              </a:ext>
            </a:extLst>
          </p:cNvPr>
          <p:cNvSpPr>
            <a:spLocks noChangeArrowheads="1"/>
          </p:cNvSpPr>
          <p:nvPr/>
        </p:nvSpPr>
        <p:spPr bwMode="auto">
          <a:xfrm>
            <a:off x="1150988" y="1859050"/>
            <a:ext cx="10113912" cy="784830"/>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marL="285750" indent="-285750" defTabSz="914400" eaLnBrk="0" fontAlgn="base" hangingPunct="0">
              <a:spcAft>
                <a:spcPct val="0"/>
              </a:spcAft>
              <a:buFont typeface="Arial" panose="020B0604020202020204" pitchFamily="34" charset="0"/>
              <a:buChar char="•"/>
            </a:pPr>
            <a:r>
              <a:rPr lang="ja-JP" altLang="en-US" sz="1600" kern="100" dirty="0">
                <a:latin typeface="BIZ UDPゴシック" panose="020B0400000000000000" pitchFamily="50" charset="-128"/>
                <a:ea typeface="BIZ UDPゴシック" panose="020B0400000000000000" pitchFamily="50" charset="-128"/>
                <a:cs typeface="Times New Roman" panose="02020603050405020304" pitchFamily="18" charset="0"/>
              </a:rPr>
              <a:t>そのような意味で、本プランは、あすと長町エリアや長町南エリアの活力を取り込みながら進めるものであり、取組みの進展とともに、近隣エリアとの連携を高めながら、長町地区全体の更なる活性化を目指し、ひいては、他地域への波及により仙台市全体の発展に寄与してまいります。</a:t>
            </a:r>
            <a:endPar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6" name="Rectangle 2">
            <a:extLst>
              <a:ext uri="{FF2B5EF4-FFF2-40B4-BE49-F238E27FC236}">
                <a16:creationId xmlns:a16="http://schemas.microsoft.com/office/drawing/2014/main" id="{5523EFAA-4A03-15D0-1861-0A0A5B8E47BA}"/>
              </a:ext>
            </a:extLst>
          </p:cNvPr>
          <p:cNvSpPr>
            <a:spLocks noChangeArrowheads="1"/>
          </p:cNvSpPr>
          <p:nvPr/>
        </p:nvSpPr>
        <p:spPr bwMode="auto">
          <a:xfrm>
            <a:off x="1150989" y="2805891"/>
            <a:ext cx="10113911" cy="538609"/>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marL="285750" indent="-285750" defTabSz="914400" eaLnBrk="0" fontAlgn="base" hangingPunct="0">
              <a:spcAft>
                <a:spcPct val="0"/>
              </a:spcAf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対象とするエリアが商店街中心で、交通結節点でもあることから、地域経済活性化や公共交通の利用促進に取り組んでまいります。</a:t>
            </a:r>
            <a:endParaRPr lang="en-US" altLang="ja-JP" sz="1600" dirty="0">
              <a:latin typeface="BIZ UDPゴシック" panose="020B0400000000000000" pitchFamily="50" charset="-128"/>
              <a:ea typeface="BIZ UDPゴシック" panose="020B0400000000000000" pitchFamily="50" charset="-128"/>
            </a:endParaRPr>
          </a:p>
        </p:txBody>
      </p:sp>
      <p:sp>
        <p:nvSpPr>
          <p:cNvPr id="7" name="Rectangle 2">
            <a:extLst>
              <a:ext uri="{FF2B5EF4-FFF2-40B4-BE49-F238E27FC236}">
                <a16:creationId xmlns:a16="http://schemas.microsoft.com/office/drawing/2014/main" id="{17CC2CCD-81B4-41D3-C32A-2FEFEBD3F96E}"/>
              </a:ext>
            </a:extLst>
          </p:cNvPr>
          <p:cNvSpPr>
            <a:spLocks noChangeArrowheads="1"/>
          </p:cNvSpPr>
          <p:nvPr/>
        </p:nvSpPr>
        <p:spPr bwMode="auto">
          <a:xfrm>
            <a:off x="1106538" y="4692303"/>
            <a:ext cx="10113911" cy="1031051"/>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marL="285750" indent="-285750" defTabSz="914400" eaLnBrk="0" fontAlgn="base" hangingPunct="0">
              <a:spcAft>
                <a:spcPct val="0"/>
              </a:spcAf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本プランの推進に当たり、取組みの効果・成果を確認し、見直しに活かしたり、多くの人々に示して協力を仰いでいくために、評価指標の設定・活用が必要です。</a:t>
            </a:r>
            <a:endParaRPr lang="en-US" altLang="ja-JP" sz="1600" dirty="0">
              <a:latin typeface="BIZ UDPゴシック" panose="020B0400000000000000" pitchFamily="50" charset="-128"/>
              <a:ea typeface="BIZ UDPゴシック" panose="020B0400000000000000" pitchFamily="50" charset="-128"/>
            </a:endParaRPr>
          </a:p>
          <a:p>
            <a:pPr marL="288000"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街並みづくりやまちづくりの効果、例えば、住民の快適さやまちを愛する気持ち等を評価していくのは容易ではないことから、本プラン内では整理されておりませんが、このようなことについても今後検討していきます。</a:t>
            </a:r>
            <a:endParaRPr lang="en-US" altLang="ja-JP" sz="1600" dirty="0">
              <a:latin typeface="BIZ UDPゴシック" panose="020B0400000000000000" pitchFamily="50" charset="-128"/>
              <a:ea typeface="BIZ UDPゴシック" panose="020B0400000000000000" pitchFamily="50" charset="-128"/>
            </a:endParaRPr>
          </a:p>
        </p:txBody>
      </p:sp>
      <p:sp>
        <p:nvSpPr>
          <p:cNvPr id="8" name="Rectangle 2">
            <a:extLst>
              <a:ext uri="{FF2B5EF4-FFF2-40B4-BE49-F238E27FC236}">
                <a16:creationId xmlns:a16="http://schemas.microsoft.com/office/drawing/2014/main" id="{3D23D25F-1DB6-E905-D886-54944660DD56}"/>
              </a:ext>
            </a:extLst>
          </p:cNvPr>
          <p:cNvSpPr>
            <a:spLocks noChangeArrowheads="1"/>
          </p:cNvSpPr>
          <p:nvPr/>
        </p:nvSpPr>
        <p:spPr bwMode="auto">
          <a:xfrm>
            <a:off x="934548" y="5887338"/>
            <a:ext cx="10673252" cy="538609"/>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defTabSz="914400" eaLnBrk="0" fontAlgn="base" hangingPunct="0">
              <a:spcAft>
                <a:spcPct val="0"/>
              </a:spcAft>
            </a:pPr>
            <a:r>
              <a:rPr lang="ja-JP" altLang="en-US" sz="1600" b="1" dirty="0">
                <a:latin typeface="BIZ UDPゴシック" panose="020B0400000000000000" pitchFamily="50" charset="-128"/>
                <a:ea typeface="BIZ UDPゴシック" panose="020B0400000000000000" pitchFamily="50" charset="-128"/>
              </a:rPr>
              <a:t>以上のような視点も持ち合わせながら、古くからの長町の良さ、多様性を受容してきた歴史や風土を大切にしながら、社会環境の変化等にも柔軟に対応しつつ、官民が連携し、できることから取組みを進めていきます。</a:t>
            </a:r>
            <a:endParaRPr lang="en-US" altLang="ja-JP" sz="1600" dirty="0">
              <a:latin typeface="BIZ UDPゴシック" panose="020B0400000000000000" pitchFamily="50" charset="-128"/>
              <a:ea typeface="BIZ UDPゴシック" panose="020B0400000000000000" pitchFamily="50" charset="-128"/>
            </a:endParaRPr>
          </a:p>
        </p:txBody>
      </p:sp>
      <p:sp>
        <p:nvSpPr>
          <p:cNvPr id="4" name="Rectangle 2">
            <a:extLst>
              <a:ext uri="{FF2B5EF4-FFF2-40B4-BE49-F238E27FC236}">
                <a16:creationId xmlns:a16="http://schemas.microsoft.com/office/drawing/2014/main" id="{A9C9F133-3CC9-ABB1-0B0B-848FD792D0B3}"/>
              </a:ext>
            </a:extLst>
          </p:cNvPr>
          <p:cNvSpPr>
            <a:spLocks noChangeArrowheads="1"/>
          </p:cNvSpPr>
          <p:nvPr/>
        </p:nvSpPr>
        <p:spPr bwMode="auto">
          <a:xfrm>
            <a:off x="1150988" y="3502876"/>
            <a:ext cx="10113911" cy="1031051"/>
          </a:xfrm>
          <a:prstGeom prst="rect">
            <a:avLst/>
          </a:prstGeom>
          <a:solidFill>
            <a:schemeClr val="bg1">
              <a:alpha val="85000"/>
            </a:schemeClr>
          </a:solidFill>
          <a:ln>
            <a:noFill/>
          </a:ln>
          <a:effectLst/>
        </p:spPr>
        <p:txBody>
          <a:bodyPr vert="horz" wrap="square" lIns="91440" tIns="45720" rIns="91440" bIns="0" numCol="1" anchor="t" anchorCtr="0" compatLnSpc="1">
            <a:prstTxWarp prst="textNoShape">
              <a:avLst/>
            </a:prstTxWarp>
            <a:spAutoFit/>
          </a:bodyPr>
          <a:lstStyle/>
          <a:p>
            <a:pPr marL="285750" indent="-285750" defTabSz="914400" eaLnBrk="0" fontAlgn="base" hangingPunct="0">
              <a:spcAft>
                <a:spcPct val="0"/>
              </a:spcAf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また、街並みづくりやまちづくり自体は幅広いものであり、住む人の生活環境の向上をはじめとした地域をより良くするあらゆる取組みが想定されるところです。</a:t>
            </a:r>
            <a:endParaRPr lang="en-US" altLang="ja-JP" sz="1600" dirty="0">
              <a:latin typeface="BIZ UDPゴシック" panose="020B0400000000000000" pitchFamily="50" charset="-128"/>
              <a:ea typeface="BIZ UDPゴシック" panose="020B0400000000000000" pitchFamily="50" charset="-128"/>
            </a:endParaRPr>
          </a:p>
          <a:p>
            <a:pPr marL="288000" defTabSz="914400" eaLnBrk="0" fontAlgn="base" hangingPunct="0">
              <a:spcAft>
                <a:spcPct val="0"/>
              </a:spcAft>
            </a:pPr>
            <a:r>
              <a:rPr lang="ja-JP" altLang="en-US" sz="1600" dirty="0">
                <a:latin typeface="BIZ UDPゴシック" panose="020B0400000000000000" pitchFamily="50" charset="-128"/>
                <a:ea typeface="BIZ UDPゴシック" panose="020B0400000000000000" pitchFamily="50" charset="-128"/>
              </a:rPr>
              <a:t>そのため、例えば地域の安全・安心を守るための防災・防犯の取組みやコミュニティづくりにも、今後、更に力を入れていきます。</a:t>
            </a:r>
            <a:endParaRPr lang="en-US" altLang="ja-JP" sz="16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64808AD2-3508-98BD-FD95-D9EC59CB6CB4}"/>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３３</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49798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39B22-016F-1D7C-B513-6F205C99753A}"/>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08DE57B-B5B4-6BF0-F603-511ED07B8137}"/>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３４</a:t>
            </a:r>
            <a:endParaRPr kumimoji="1" lang="ja-JP" altLang="en-US" sz="1050" dirty="0">
              <a:solidFill>
                <a:schemeClr val="bg1">
                  <a:lumMod val="50000"/>
                </a:schemeClr>
              </a:solidFill>
            </a:endParaRPr>
          </a:p>
        </p:txBody>
      </p:sp>
      <p:sp>
        <p:nvSpPr>
          <p:cNvPr id="3" name="Rectangle 2">
            <a:extLst>
              <a:ext uri="{FF2B5EF4-FFF2-40B4-BE49-F238E27FC236}">
                <a16:creationId xmlns:a16="http://schemas.microsoft.com/office/drawing/2014/main" id="{FEAA7A02-F279-387E-B4C4-54130B18AF2A}"/>
              </a:ext>
            </a:extLst>
          </p:cNvPr>
          <p:cNvSpPr>
            <a:spLocks noChangeArrowheads="1"/>
          </p:cNvSpPr>
          <p:nvPr/>
        </p:nvSpPr>
        <p:spPr bwMode="auto">
          <a:xfrm>
            <a:off x="4519675" y="2406867"/>
            <a:ext cx="4017446"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t" anchorCtr="0" compatLnSpc="1">
            <a:prstTxWarp prst="textNoShape">
              <a:avLst/>
            </a:prstTxWarp>
            <a:spAutoFit/>
          </a:bodyPr>
          <a:lstStyle/>
          <a:p>
            <a:pPr indent="69850" defTabSz="914400" eaLnBrk="0" fontAlgn="base" hangingPunct="0">
              <a:spcBef>
                <a:spcPct val="0"/>
              </a:spcBef>
              <a:spcAft>
                <a:spcPct val="0"/>
              </a:spcAft>
            </a:pPr>
            <a:r>
              <a:rPr lang="ja-JP" altLang="en-US" sz="1600" b="1" dirty="0">
                <a:latin typeface="BIZ UDPゴシック" panose="020B0400000000000000" pitchFamily="50" charset="-128"/>
                <a:ea typeface="BIZ UDPゴシック" panose="020B0400000000000000" pitchFamily="50" charset="-128"/>
              </a:rPr>
              <a:t>資料編</a:t>
            </a:r>
            <a:endParaRPr lang="en-US" altLang="ja-JP" sz="1600" b="1"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en-US" altLang="ja-JP" sz="1600" b="1"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■長町・歩いて楽しい街並みの将来像（ビジョン）</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■社会実験</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■関連イベント・プラン中間案への意見募集</a:t>
            </a:r>
          </a:p>
          <a:p>
            <a:pPr indent="69850" defTabSz="914400" eaLnBrk="0" fontAlgn="base" hangingPunct="0">
              <a:spcBef>
                <a:spcPct val="0"/>
              </a:spcBef>
              <a:spcAft>
                <a:spcPct val="0"/>
              </a:spcAft>
            </a:pPr>
            <a:r>
              <a:rPr lang="ja-JP" altLang="en-US" sz="1400" dirty="0">
                <a:latin typeface="BIZ UDPゴシック" panose="020B0400000000000000" pitchFamily="50" charset="-128"/>
                <a:ea typeface="BIZ UDPゴシック" panose="020B0400000000000000" pitchFamily="50" charset="-128"/>
              </a:rPr>
              <a:t>■長町・歩いて楽しい街並みづくり検討会</a:t>
            </a: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en-US" altLang="ja-JP" sz="1400" dirty="0">
              <a:latin typeface="BIZ UDPゴシック" panose="020B0400000000000000" pitchFamily="50" charset="-128"/>
              <a:ea typeface="BIZ UDPゴシック" panose="020B0400000000000000" pitchFamily="50" charset="-128"/>
            </a:endParaRPr>
          </a:p>
          <a:p>
            <a:pPr indent="69850" defTabSz="914400" eaLnBrk="0" fontAlgn="base" hangingPunct="0">
              <a:spcBef>
                <a:spcPct val="0"/>
              </a:spcBef>
              <a:spcAft>
                <a:spcPct val="0"/>
              </a:spcAft>
            </a:pPr>
            <a:endParaRPr lang="ja-JP" altLang="en-US" sz="1600" dirty="0">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8F92AD2C-CC1A-A0F0-BAE7-EE199C773274}"/>
              </a:ext>
            </a:extLst>
          </p:cNvPr>
          <p:cNvSpPr/>
          <p:nvPr/>
        </p:nvSpPr>
        <p:spPr>
          <a:xfrm>
            <a:off x="4428141" y="2409850"/>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24573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B43B3-B8D4-6746-C04A-FD3EF32BDF8C}"/>
            </a:ext>
          </a:extLst>
        </p:cNvPr>
        <p:cNvGrpSpPr/>
        <p:nvPr/>
      </p:nvGrpSpPr>
      <p:grpSpPr>
        <a:xfrm>
          <a:off x="0" y="0"/>
          <a:ext cx="0" cy="0"/>
          <a:chOff x="0" y="0"/>
          <a:chExt cx="0" cy="0"/>
        </a:xfrm>
      </p:grpSpPr>
      <p:sp>
        <p:nvSpPr>
          <p:cNvPr id="22" name="Rectangle 2">
            <a:extLst>
              <a:ext uri="{FF2B5EF4-FFF2-40B4-BE49-F238E27FC236}">
                <a16:creationId xmlns:a16="http://schemas.microsoft.com/office/drawing/2014/main" id="{75782227-307E-B6B8-0E1F-DCE3A9A58710}"/>
              </a:ext>
            </a:extLst>
          </p:cNvPr>
          <p:cNvSpPr>
            <a:spLocks noChangeArrowheads="1"/>
          </p:cNvSpPr>
          <p:nvPr/>
        </p:nvSpPr>
        <p:spPr bwMode="auto">
          <a:xfrm>
            <a:off x="319143" y="132083"/>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長町・歩いて楽しい街並みの将来像（ビジョン）　</a:t>
            </a:r>
            <a:r>
              <a:rPr lang="ja-JP" altLang="en-US" sz="1050" b="1" dirty="0">
                <a:latin typeface="BIZ UDPゴシック" panose="020B0400000000000000" pitchFamily="50" charset="-128"/>
                <a:ea typeface="BIZ UDPゴシック" panose="020B0400000000000000" pitchFamily="50" charset="-128"/>
              </a:rPr>
              <a:t>　</a:t>
            </a:r>
            <a:endParaRPr lang="ja-JP" altLang="en-US" b="1" dirty="0">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89A06DF7-F3F8-06F1-AC4B-F61638DFC17C}"/>
              </a:ext>
            </a:extLst>
          </p:cNvPr>
          <p:cNvSpPr/>
          <p:nvPr/>
        </p:nvSpPr>
        <p:spPr>
          <a:xfrm>
            <a:off x="319143" y="136253"/>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22E5F3C6-4ABD-89A9-3F41-23B7C8120F5A}"/>
              </a:ext>
            </a:extLst>
          </p:cNvPr>
          <p:cNvPicPr>
            <a:picLocks noChangeAspect="1"/>
          </p:cNvPicPr>
          <p:nvPr/>
        </p:nvPicPr>
        <p:blipFill>
          <a:blip r:embed="rId3"/>
          <a:srcRect b="19841"/>
          <a:stretch/>
        </p:blipFill>
        <p:spPr>
          <a:xfrm>
            <a:off x="573454" y="1129288"/>
            <a:ext cx="5212079" cy="5713324"/>
          </a:xfrm>
          <a:prstGeom prst="rect">
            <a:avLst/>
          </a:prstGeom>
        </p:spPr>
      </p:pic>
      <p:pic>
        <p:nvPicPr>
          <p:cNvPr id="25" name="図 24">
            <a:extLst>
              <a:ext uri="{FF2B5EF4-FFF2-40B4-BE49-F238E27FC236}">
                <a16:creationId xmlns:a16="http://schemas.microsoft.com/office/drawing/2014/main" id="{CABC6F4E-CF1E-1461-707E-FAD271489ED2}"/>
              </a:ext>
            </a:extLst>
          </p:cNvPr>
          <p:cNvPicPr>
            <a:picLocks noChangeAspect="1"/>
          </p:cNvPicPr>
          <p:nvPr/>
        </p:nvPicPr>
        <p:blipFill>
          <a:blip r:embed="rId4"/>
          <a:srcRect b="22391"/>
          <a:stretch/>
        </p:blipFill>
        <p:spPr>
          <a:xfrm>
            <a:off x="6080214" y="1113282"/>
            <a:ext cx="5391597" cy="5612635"/>
          </a:xfrm>
          <a:prstGeom prst="rect">
            <a:avLst/>
          </a:prstGeom>
        </p:spPr>
      </p:pic>
      <p:sp>
        <p:nvSpPr>
          <p:cNvPr id="26" name="テキスト ボックス 25">
            <a:extLst>
              <a:ext uri="{FF2B5EF4-FFF2-40B4-BE49-F238E27FC236}">
                <a16:creationId xmlns:a16="http://schemas.microsoft.com/office/drawing/2014/main" id="{FDA5CD8E-02D1-A4AB-E572-4BF128D07617}"/>
              </a:ext>
            </a:extLst>
          </p:cNvPr>
          <p:cNvSpPr txBox="1"/>
          <p:nvPr/>
        </p:nvSpPr>
        <p:spPr>
          <a:xfrm>
            <a:off x="573454" y="515506"/>
            <a:ext cx="11307084"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長町商店街エリアにおける旧国道４号沿道を中心とした街並みの将来像について、地域や関係者をはじめ、広く市民と共有し、その実現に向けて協働で取組みを進めていくための指針として、</a:t>
            </a:r>
            <a:r>
              <a:rPr kumimoji="1" lang="en-US" altLang="ja-JP" sz="1600" dirty="0">
                <a:latin typeface="BIZ UDPゴシック" panose="020B0400000000000000" pitchFamily="50" charset="-128"/>
                <a:ea typeface="BIZ UDPゴシック" panose="020B0400000000000000" pitchFamily="50" charset="-128"/>
              </a:rPr>
              <a:t>2024</a:t>
            </a:r>
            <a:r>
              <a:rPr kumimoji="1" lang="ja-JP" altLang="en-US" sz="1600" dirty="0">
                <a:latin typeface="BIZ UDPゴシック" panose="020B0400000000000000" pitchFamily="50" charset="-128"/>
                <a:ea typeface="BIZ UDPゴシック" panose="020B0400000000000000" pitchFamily="50" charset="-128"/>
              </a:rPr>
              <a:t>年３月に仙台市が策定。</a:t>
            </a:r>
          </a:p>
        </p:txBody>
      </p:sp>
      <p:sp>
        <p:nvSpPr>
          <p:cNvPr id="2" name="テキスト ボックス 1">
            <a:extLst>
              <a:ext uri="{FF2B5EF4-FFF2-40B4-BE49-F238E27FC236}">
                <a16:creationId xmlns:a16="http://schemas.microsoft.com/office/drawing/2014/main" id="{FD4EE990-A55F-D2E6-79AB-DD999C9325C1}"/>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dirty="0">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81575849-58A0-9978-B49A-D3D2ED0A0DA1}"/>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３５</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906501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DD159-C2CF-8503-82F4-A1B4DE2B6880}"/>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A190965-1A03-2156-C9D7-A45112314108}"/>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14" name="Rectangle 2">
            <a:extLst>
              <a:ext uri="{FF2B5EF4-FFF2-40B4-BE49-F238E27FC236}">
                <a16:creationId xmlns:a16="http://schemas.microsoft.com/office/drawing/2014/main" id="{D7F6A41B-25FD-20EA-EA2C-352E3D8AC576}"/>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6" name="Rectangle 2">
            <a:extLst>
              <a:ext uri="{FF2B5EF4-FFF2-40B4-BE49-F238E27FC236}">
                <a16:creationId xmlns:a16="http://schemas.microsoft.com/office/drawing/2014/main" id="{D4DE4CF3-60A1-482E-FD89-E822C5FCC74E}"/>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7" name="Rectangle 2">
            <a:extLst>
              <a:ext uri="{FF2B5EF4-FFF2-40B4-BE49-F238E27FC236}">
                <a16:creationId xmlns:a16="http://schemas.microsoft.com/office/drawing/2014/main" id="{BEC28D0D-2D0C-7E94-387F-68E4FFBD71C4}"/>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2" name="図 1">
            <a:extLst>
              <a:ext uri="{FF2B5EF4-FFF2-40B4-BE49-F238E27FC236}">
                <a16:creationId xmlns:a16="http://schemas.microsoft.com/office/drawing/2014/main" id="{20C97A39-7722-6961-4B84-C01A222F284D}"/>
              </a:ext>
            </a:extLst>
          </p:cNvPr>
          <p:cNvPicPr>
            <a:picLocks noChangeAspect="1"/>
          </p:cNvPicPr>
          <p:nvPr/>
        </p:nvPicPr>
        <p:blipFill>
          <a:blip r:embed="rId3"/>
          <a:srcRect b="6109"/>
          <a:stretch/>
        </p:blipFill>
        <p:spPr>
          <a:xfrm>
            <a:off x="865178" y="560492"/>
            <a:ext cx="4965583" cy="6297508"/>
          </a:xfrm>
          <a:prstGeom prst="rect">
            <a:avLst/>
          </a:prstGeom>
        </p:spPr>
      </p:pic>
      <p:pic>
        <p:nvPicPr>
          <p:cNvPr id="3" name="図 2">
            <a:extLst>
              <a:ext uri="{FF2B5EF4-FFF2-40B4-BE49-F238E27FC236}">
                <a16:creationId xmlns:a16="http://schemas.microsoft.com/office/drawing/2014/main" id="{B2183EB9-834A-1AF1-2E24-24C288E6017F}"/>
              </a:ext>
            </a:extLst>
          </p:cNvPr>
          <p:cNvPicPr>
            <a:picLocks noChangeAspect="1"/>
          </p:cNvPicPr>
          <p:nvPr/>
        </p:nvPicPr>
        <p:blipFill>
          <a:blip r:embed="rId4"/>
          <a:srcRect b="5992"/>
          <a:stretch/>
        </p:blipFill>
        <p:spPr>
          <a:xfrm>
            <a:off x="5994872" y="413266"/>
            <a:ext cx="5331950" cy="6429346"/>
          </a:xfrm>
          <a:prstGeom prst="rect">
            <a:avLst/>
          </a:prstGeom>
        </p:spPr>
      </p:pic>
      <p:sp>
        <p:nvSpPr>
          <p:cNvPr id="5" name="テキスト ボックス 4">
            <a:extLst>
              <a:ext uri="{FF2B5EF4-FFF2-40B4-BE49-F238E27FC236}">
                <a16:creationId xmlns:a16="http://schemas.microsoft.com/office/drawing/2014/main" id="{D0A492D1-7144-1D97-3063-79766E58AAD4}"/>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３６</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3951307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D745-D907-C837-6BFF-3AFB103AC2EC}"/>
            </a:ext>
          </a:extLst>
        </p:cNvPr>
        <p:cNvGrpSpPr/>
        <p:nvPr/>
      </p:nvGrpSpPr>
      <p:grpSpPr>
        <a:xfrm>
          <a:off x="0" y="0"/>
          <a:ext cx="0" cy="0"/>
          <a:chOff x="0" y="0"/>
          <a:chExt cx="0" cy="0"/>
        </a:xfrm>
      </p:grpSpPr>
      <p:sp>
        <p:nvSpPr>
          <p:cNvPr id="39" name="テキスト ボックス 38">
            <a:extLst>
              <a:ext uri="{FF2B5EF4-FFF2-40B4-BE49-F238E27FC236}">
                <a16:creationId xmlns:a16="http://schemas.microsoft.com/office/drawing/2014/main" id="{C4A994CB-63A8-0758-9C5A-749A032FBF43}"/>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dirty="0">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 name="Rectangle 2">
            <a:extLst>
              <a:ext uri="{FF2B5EF4-FFF2-40B4-BE49-F238E27FC236}">
                <a16:creationId xmlns:a16="http://schemas.microsoft.com/office/drawing/2014/main" id="{AFC82B6A-9EEE-FEE6-B81E-98638A50DB65}"/>
              </a:ext>
            </a:extLst>
          </p:cNvPr>
          <p:cNvSpPr>
            <a:spLocks noChangeArrowheads="1"/>
          </p:cNvSpPr>
          <p:nvPr/>
        </p:nvSpPr>
        <p:spPr bwMode="auto">
          <a:xfrm>
            <a:off x="319143" y="1177307"/>
            <a:ext cx="11539015" cy="96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実施日程：</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2024</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11</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29</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日（金）～</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月１日（日）　</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交通規制：</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11</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28</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日（木）</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時～</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6</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時</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旧国道４号の車道を４車線から２車線に規制。規制した車道には、自転車通行空間や飲食スペース等を設置。</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長町駅西口広場やリップルロード、その間の歩道ではイベントや飲食販売等を行ったほか、休憩・滞留スペースを設置。</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5321E49D-94BC-1295-CED7-8E0D3FEA5668}"/>
              </a:ext>
            </a:extLst>
          </p:cNvPr>
          <p:cNvSpPr txBox="1"/>
          <p:nvPr/>
        </p:nvSpPr>
        <p:spPr>
          <a:xfrm>
            <a:off x="333843" y="978529"/>
            <a:ext cx="2235060" cy="326084"/>
          </a:xfrm>
          <a:prstGeom prst="rect">
            <a:avLst/>
          </a:prstGeom>
          <a:noFill/>
          <a:ln>
            <a:noFill/>
          </a:ln>
        </p:spPr>
        <p:txBody>
          <a:bodyPr wrap="none" rtlCol="0">
            <a:normAutofit lnSpcReduction="10000"/>
          </a:bodyPr>
          <a:lstStyle/>
          <a:p>
            <a:r>
              <a:rPr kumimoji="1" lang="ja-JP" altLang="en-US" sz="1600" b="1" dirty="0">
                <a:latin typeface="BIZ UDPゴシック" panose="020B0400000000000000" pitchFamily="50" charset="-128"/>
                <a:ea typeface="BIZ UDPゴシック" panose="020B0400000000000000" pitchFamily="50" charset="-128"/>
              </a:rPr>
              <a:t>概要</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0322282E-6413-2817-08BE-4055150C0EEF}"/>
              </a:ext>
            </a:extLst>
          </p:cNvPr>
          <p:cNvSpPr txBox="1"/>
          <p:nvPr/>
        </p:nvSpPr>
        <p:spPr>
          <a:xfrm>
            <a:off x="333843" y="2336797"/>
            <a:ext cx="2235060" cy="326084"/>
          </a:xfrm>
          <a:prstGeom prst="rect">
            <a:avLst/>
          </a:prstGeom>
          <a:noFill/>
          <a:ln>
            <a:noFill/>
          </a:ln>
        </p:spPr>
        <p:txBody>
          <a:bodyPr wrap="none" rtlCol="0">
            <a:normAutofit lnSpcReduction="10000"/>
          </a:bodyPr>
          <a:lstStyle/>
          <a:p>
            <a:r>
              <a:rPr kumimoji="1" lang="ja-JP" altLang="en-US" sz="1600" b="1" dirty="0">
                <a:latin typeface="BIZ UDPゴシック" panose="020B0400000000000000" pitchFamily="50" charset="-128"/>
                <a:ea typeface="BIZ UDPゴシック" panose="020B0400000000000000" pitchFamily="50" charset="-128"/>
              </a:rPr>
              <a:t>結果</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6E76C39-88D4-5557-6DD2-E094395A6F3A}"/>
              </a:ext>
            </a:extLst>
          </p:cNvPr>
          <p:cNvSpPr txBox="1"/>
          <p:nvPr/>
        </p:nvSpPr>
        <p:spPr>
          <a:xfrm>
            <a:off x="637756" y="6066309"/>
            <a:ext cx="6547909" cy="738664"/>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来場者アンケートでは、本エリアを日常的に活用することや賑わいを創出するイベントを実施すること、歩道の一部を拡幅し賑わいが生まれる空間として道路再整備することについて、賛成意見が多く、本事業への期待の大きさが伺えた。</a:t>
            </a:r>
          </a:p>
        </p:txBody>
      </p:sp>
      <p:sp>
        <p:nvSpPr>
          <p:cNvPr id="7" name="テキスト ボックス 6">
            <a:extLst>
              <a:ext uri="{FF2B5EF4-FFF2-40B4-BE49-F238E27FC236}">
                <a16:creationId xmlns:a16="http://schemas.microsoft.com/office/drawing/2014/main" id="{EDA629A8-37EB-4F74-EC5B-C1C484C8AE56}"/>
              </a:ext>
            </a:extLst>
          </p:cNvPr>
          <p:cNvSpPr txBox="1"/>
          <p:nvPr/>
        </p:nvSpPr>
        <p:spPr>
          <a:xfrm>
            <a:off x="596011" y="2685376"/>
            <a:ext cx="1710725" cy="307777"/>
          </a:xfrm>
          <a:prstGeom prst="rect">
            <a:avLst/>
          </a:prstGeom>
          <a:solidFill>
            <a:schemeClr val="accent6">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交通量・渋滞の課題</a:t>
            </a:r>
          </a:p>
        </p:txBody>
      </p:sp>
      <p:sp>
        <p:nvSpPr>
          <p:cNvPr id="9" name="テキスト ボックス 8">
            <a:extLst>
              <a:ext uri="{FF2B5EF4-FFF2-40B4-BE49-F238E27FC236}">
                <a16:creationId xmlns:a16="http://schemas.microsoft.com/office/drawing/2014/main" id="{5D63B64A-809D-4AA1-C005-230A6F906A57}"/>
              </a:ext>
            </a:extLst>
          </p:cNvPr>
          <p:cNvSpPr txBox="1"/>
          <p:nvPr/>
        </p:nvSpPr>
        <p:spPr>
          <a:xfrm>
            <a:off x="637756" y="2992740"/>
            <a:ext cx="6591990" cy="523220"/>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社会実験に伴う４車線から２車線への車線規制に当たり、事前周知や広報等を実施したが、当該道路の車両交通量の減少はわずかに留まり、渋滞が発生した。</a:t>
            </a:r>
          </a:p>
        </p:txBody>
      </p:sp>
      <p:sp>
        <p:nvSpPr>
          <p:cNvPr id="10" name="テキスト ボックス 9">
            <a:extLst>
              <a:ext uri="{FF2B5EF4-FFF2-40B4-BE49-F238E27FC236}">
                <a16:creationId xmlns:a16="http://schemas.microsoft.com/office/drawing/2014/main" id="{16F45589-0EF7-672B-0F08-AA93D28B1CCA}"/>
              </a:ext>
            </a:extLst>
          </p:cNvPr>
          <p:cNvSpPr txBox="1"/>
          <p:nvPr/>
        </p:nvSpPr>
        <p:spPr>
          <a:xfrm>
            <a:off x="596011" y="3584242"/>
            <a:ext cx="1800493" cy="307777"/>
          </a:xfrm>
          <a:prstGeom prst="rect">
            <a:avLst/>
          </a:prstGeom>
          <a:solidFill>
            <a:schemeClr val="accent6">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歩行者の安全性向上</a:t>
            </a:r>
          </a:p>
        </p:txBody>
      </p:sp>
      <p:sp>
        <p:nvSpPr>
          <p:cNvPr id="11" name="テキスト ボックス 10">
            <a:extLst>
              <a:ext uri="{FF2B5EF4-FFF2-40B4-BE49-F238E27FC236}">
                <a16:creationId xmlns:a16="http://schemas.microsoft.com/office/drawing/2014/main" id="{6872B1CB-EF2D-97FE-AE81-C83B328D0DCC}"/>
              </a:ext>
            </a:extLst>
          </p:cNvPr>
          <p:cNvSpPr txBox="1"/>
          <p:nvPr/>
        </p:nvSpPr>
        <p:spPr>
          <a:xfrm>
            <a:off x="637756" y="3902470"/>
            <a:ext cx="6411516" cy="738664"/>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自転車と歩行者の動線を分離したことにより、自転車の車道走行率が上昇するとともに、歩行者・自転車の錯綜回数（歩道で自転車が歩行者・自転車を避ける挙動をした回数）が減少し、歩行者の安全性が向上した。</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7357C338-88DE-30A3-634D-DCBE50C01CEF}"/>
              </a:ext>
            </a:extLst>
          </p:cNvPr>
          <p:cNvSpPr txBox="1"/>
          <p:nvPr/>
        </p:nvSpPr>
        <p:spPr>
          <a:xfrm>
            <a:off x="596011" y="4812200"/>
            <a:ext cx="1261884" cy="307777"/>
          </a:xfrm>
          <a:prstGeom prst="rect">
            <a:avLst/>
          </a:prstGeom>
          <a:solidFill>
            <a:schemeClr val="accent6">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賑わいの創出</a:t>
            </a:r>
          </a:p>
        </p:txBody>
      </p:sp>
      <p:sp>
        <p:nvSpPr>
          <p:cNvPr id="13" name="テキスト ボックス 12">
            <a:extLst>
              <a:ext uri="{FF2B5EF4-FFF2-40B4-BE49-F238E27FC236}">
                <a16:creationId xmlns:a16="http://schemas.microsoft.com/office/drawing/2014/main" id="{B96BA882-0605-7FE0-17C0-013E7B5D3035}"/>
              </a:ext>
            </a:extLst>
          </p:cNvPr>
          <p:cNvSpPr txBox="1"/>
          <p:nvPr/>
        </p:nvSpPr>
        <p:spPr>
          <a:xfrm>
            <a:off x="637755" y="5130429"/>
            <a:ext cx="6411517" cy="523220"/>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公共空間への利活用コンテンツ設置等により、歩行者通行量が増加したことに加え、各エリアの満足度も高く、賑わい創出への効果がみられた。</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FDEF7829-1505-06D1-ADAB-8C7B26B44C2C}"/>
              </a:ext>
            </a:extLst>
          </p:cNvPr>
          <p:cNvSpPr txBox="1"/>
          <p:nvPr/>
        </p:nvSpPr>
        <p:spPr>
          <a:xfrm>
            <a:off x="596011" y="5748080"/>
            <a:ext cx="1261884" cy="307777"/>
          </a:xfrm>
          <a:prstGeom prst="rect">
            <a:avLst/>
          </a:prstGeom>
          <a:solidFill>
            <a:schemeClr val="accent6">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事業への期待</a:t>
            </a:r>
          </a:p>
        </p:txBody>
      </p:sp>
      <p:pic>
        <p:nvPicPr>
          <p:cNvPr id="24" name="図 23">
            <a:extLst>
              <a:ext uri="{FF2B5EF4-FFF2-40B4-BE49-F238E27FC236}">
                <a16:creationId xmlns:a16="http://schemas.microsoft.com/office/drawing/2014/main" id="{4EA0E43B-78F6-4FC2-F238-AAF94EA2DE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498"/>
          <a:stretch/>
        </p:blipFill>
        <p:spPr>
          <a:xfrm>
            <a:off x="9819964" y="635539"/>
            <a:ext cx="2316649" cy="1460721"/>
          </a:xfrm>
          <a:prstGeom prst="rect">
            <a:avLst/>
          </a:prstGeom>
        </p:spPr>
      </p:pic>
      <p:pic>
        <p:nvPicPr>
          <p:cNvPr id="25" name="図 24">
            <a:extLst>
              <a:ext uri="{FF2B5EF4-FFF2-40B4-BE49-F238E27FC236}">
                <a16:creationId xmlns:a16="http://schemas.microsoft.com/office/drawing/2014/main" id="{E3D91907-DF8B-DF16-1C41-2C64690F28E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294" b="18990"/>
          <a:stretch/>
        </p:blipFill>
        <p:spPr>
          <a:xfrm>
            <a:off x="7185665" y="2264662"/>
            <a:ext cx="2433341" cy="1613774"/>
          </a:xfrm>
          <a:prstGeom prst="rect">
            <a:avLst/>
          </a:prstGeom>
        </p:spPr>
      </p:pic>
      <p:pic>
        <p:nvPicPr>
          <p:cNvPr id="32" name="図 31">
            <a:extLst>
              <a:ext uri="{FF2B5EF4-FFF2-40B4-BE49-F238E27FC236}">
                <a16:creationId xmlns:a16="http://schemas.microsoft.com/office/drawing/2014/main" id="{9E91AEF2-186E-0C36-302B-8C33B7F8F078}"/>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b="9394"/>
          <a:stretch/>
        </p:blipFill>
        <p:spPr>
          <a:xfrm>
            <a:off x="7146776" y="4253555"/>
            <a:ext cx="2482922" cy="1673101"/>
          </a:xfrm>
          <a:prstGeom prst="rect">
            <a:avLst/>
          </a:prstGeom>
        </p:spPr>
      </p:pic>
      <p:pic>
        <p:nvPicPr>
          <p:cNvPr id="33" name="図 32">
            <a:extLst>
              <a:ext uri="{FF2B5EF4-FFF2-40B4-BE49-F238E27FC236}">
                <a16:creationId xmlns:a16="http://schemas.microsoft.com/office/drawing/2014/main" id="{0AAB2380-D664-DB9E-0E7D-7ED064C8A1AA}"/>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9761355" y="4257184"/>
            <a:ext cx="2238005" cy="1680009"/>
          </a:xfrm>
          <a:prstGeom prst="rect">
            <a:avLst/>
          </a:prstGeom>
        </p:spPr>
      </p:pic>
      <p:pic>
        <p:nvPicPr>
          <p:cNvPr id="50" name="図 49" descr="交差点を車が走っている&#10;&#10;中程度の精度で自動的に生成された説明">
            <a:extLst>
              <a:ext uri="{FF2B5EF4-FFF2-40B4-BE49-F238E27FC236}">
                <a16:creationId xmlns:a16="http://schemas.microsoft.com/office/drawing/2014/main" id="{8D3B6E57-1A56-18C5-8066-D9FF506CB7F7}"/>
              </a:ext>
            </a:extLst>
          </p:cNvPr>
          <p:cNvPicPr>
            <a:picLocks noChangeAspect="1"/>
          </p:cNvPicPr>
          <p:nvPr/>
        </p:nvPicPr>
        <p:blipFill>
          <a:blip r:embed="rId9" cstate="print">
            <a:extLst>
              <a:ext uri="{28A0092B-C50C-407E-A947-70E740481C1C}">
                <a14:useLocalDpi xmlns:a14="http://schemas.microsoft.com/office/drawing/2010/main" val="0"/>
              </a:ext>
            </a:extLst>
          </a:blip>
          <a:srcRect b="3942"/>
          <a:stretch/>
        </p:blipFill>
        <p:spPr>
          <a:xfrm>
            <a:off x="9733326" y="2262090"/>
            <a:ext cx="2237771" cy="1613774"/>
          </a:xfrm>
          <a:prstGeom prst="rect">
            <a:avLst/>
          </a:prstGeom>
        </p:spPr>
      </p:pic>
      <p:sp>
        <p:nvSpPr>
          <p:cNvPr id="37" name="Rectangle 2">
            <a:extLst>
              <a:ext uri="{FF2B5EF4-FFF2-40B4-BE49-F238E27FC236}">
                <a16:creationId xmlns:a16="http://schemas.microsoft.com/office/drawing/2014/main" id="{AB391C09-1FD7-D84D-C671-21B21CC78C39}"/>
              </a:ext>
            </a:extLst>
          </p:cNvPr>
          <p:cNvSpPr>
            <a:spLocks noChangeArrowheads="1"/>
          </p:cNvSpPr>
          <p:nvPr/>
        </p:nvSpPr>
        <p:spPr bwMode="auto">
          <a:xfrm>
            <a:off x="319143" y="132083"/>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社会実験</a:t>
            </a:r>
          </a:p>
        </p:txBody>
      </p:sp>
      <p:sp>
        <p:nvSpPr>
          <p:cNvPr id="38" name="正方形/長方形 37">
            <a:extLst>
              <a:ext uri="{FF2B5EF4-FFF2-40B4-BE49-F238E27FC236}">
                <a16:creationId xmlns:a16="http://schemas.microsoft.com/office/drawing/2014/main" id="{E93ADF3F-6DB7-5B83-891C-0D3A883B9658}"/>
              </a:ext>
            </a:extLst>
          </p:cNvPr>
          <p:cNvSpPr/>
          <p:nvPr/>
        </p:nvSpPr>
        <p:spPr>
          <a:xfrm>
            <a:off x="319143" y="136253"/>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63B0806D-10DA-4207-E49A-1783D1E00528}"/>
              </a:ext>
            </a:extLst>
          </p:cNvPr>
          <p:cNvSpPr txBox="1"/>
          <p:nvPr/>
        </p:nvSpPr>
        <p:spPr>
          <a:xfrm>
            <a:off x="7146775" y="3903953"/>
            <a:ext cx="2549589" cy="200055"/>
          </a:xfrm>
          <a:prstGeom prst="rect">
            <a:avLst/>
          </a:prstGeom>
          <a:noFill/>
        </p:spPr>
        <p:txBody>
          <a:bodyPr wrap="square" rtlCol="0">
            <a:spAutoFit/>
          </a:bodyPr>
          <a:lstStyle/>
          <a:p>
            <a:r>
              <a:rPr kumimoji="1" lang="ja-JP" altLang="en-US" sz="700" dirty="0"/>
              <a:t>旧国道４号の交通規制（４車線のうち、歩道側２車線を規制）</a:t>
            </a:r>
          </a:p>
        </p:txBody>
      </p:sp>
      <p:sp>
        <p:nvSpPr>
          <p:cNvPr id="16" name="テキスト ボックス 15">
            <a:extLst>
              <a:ext uri="{FF2B5EF4-FFF2-40B4-BE49-F238E27FC236}">
                <a16:creationId xmlns:a16="http://schemas.microsoft.com/office/drawing/2014/main" id="{E71AEC8F-79B8-D27E-194A-F40931FF019C}"/>
              </a:ext>
            </a:extLst>
          </p:cNvPr>
          <p:cNvSpPr txBox="1"/>
          <p:nvPr/>
        </p:nvSpPr>
        <p:spPr>
          <a:xfrm>
            <a:off x="9733326" y="3904979"/>
            <a:ext cx="2549589" cy="200055"/>
          </a:xfrm>
          <a:prstGeom prst="rect">
            <a:avLst/>
          </a:prstGeom>
          <a:noFill/>
        </p:spPr>
        <p:txBody>
          <a:bodyPr wrap="square" rtlCol="0">
            <a:spAutoFit/>
          </a:bodyPr>
          <a:lstStyle/>
          <a:p>
            <a:r>
              <a:rPr kumimoji="1" lang="en-US" altLang="ja-JP" sz="700" dirty="0"/>
              <a:t>11</a:t>
            </a:r>
            <a:r>
              <a:rPr kumimoji="1" lang="ja-JP" altLang="en-US" sz="700" dirty="0"/>
              <a:t>月</a:t>
            </a:r>
            <a:r>
              <a:rPr kumimoji="1" lang="en-US" altLang="ja-JP" sz="700" dirty="0"/>
              <a:t>29</a:t>
            </a:r>
            <a:r>
              <a:rPr kumimoji="1" lang="ja-JP" altLang="en-US" sz="700" dirty="0"/>
              <a:t>日（金）朝の交通渋滞（広瀬橋付近）</a:t>
            </a:r>
          </a:p>
        </p:txBody>
      </p:sp>
      <p:sp>
        <p:nvSpPr>
          <p:cNvPr id="22" name="テキスト ボックス 21">
            <a:extLst>
              <a:ext uri="{FF2B5EF4-FFF2-40B4-BE49-F238E27FC236}">
                <a16:creationId xmlns:a16="http://schemas.microsoft.com/office/drawing/2014/main" id="{43DBD5D5-4BFD-BBD7-ADF1-2F74A7E24F94}"/>
              </a:ext>
            </a:extLst>
          </p:cNvPr>
          <p:cNvSpPr txBox="1"/>
          <p:nvPr/>
        </p:nvSpPr>
        <p:spPr>
          <a:xfrm>
            <a:off x="7146775" y="5959657"/>
            <a:ext cx="2549589" cy="200055"/>
          </a:xfrm>
          <a:prstGeom prst="rect">
            <a:avLst/>
          </a:prstGeom>
          <a:noFill/>
        </p:spPr>
        <p:txBody>
          <a:bodyPr wrap="square" rtlCol="0">
            <a:spAutoFit/>
          </a:bodyPr>
          <a:lstStyle/>
          <a:p>
            <a:r>
              <a:rPr kumimoji="1" lang="ja-JP" altLang="en-US" sz="700" dirty="0"/>
              <a:t>歩道へのキッチンカー出店</a:t>
            </a:r>
          </a:p>
        </p:txBody>
      </p:sp>
      <p:sp>
        <p:nvSpPr>
          <p:cNvPr id="23" name="テキスト ボックス 22">
            <a:extLst>
              <a:ext uri="{FF2B5EF4-FFF2-40B4-BE49-F238E27FC236}">
                <a16:creationId xmlns:a16="http://schemas.microsoft.com/office/drawing/2014/main" id="{29CC9426-4E27-91ED-2EF1-D3F3842D1914}"/>
              </a:ext>
            </a:extLst>
          </p:cNvPr>
          <p:cNvSpPr txBox="1"/>
          <p:nvPr/>
        </p:nvSpPr>
        <p:spPr>
          <a:xfrm>
            <a:off x="9761355" y="5952745"/>
            <a:ext cx="2549589" cy="200055"/>
          </a:xfrm>
          <a:prstGeom prst="rect">
            <a:avLst/>
          </a:prstGeom>
          <a:noFill/>
        </p:spPr>
        <p:txBody>
          <a:bodyPr wrap="square" rtlCol="0">
            <a:spAutoFit/>
          </a:bodyPr>
          <a:lstStyle/>
          <a:p>
            <a:r>
              <a:rPr kumimoji="1" lang="ja-JP" altLang="en-US" sz="700" dirty="0"/>
              <a:t>交通規制した車道に仮設テントが出店</a:t>
            </a:r>
          </a:p>
        </p:txBody>
      </p:sp>
      <p:sp>
        <p:nvSpPr>
          <p:cNvPr id="3" name="Rectangle 2">
            <a:extLst>
              <a:ext uri="{FF2B5EF4-FFF2-40B4-BE49-F238E27FC236}">
                <a16:creationId xmlns:a16="http://schemas.microsoft.com/office/drawing/2014/main" id="{608F5805-AEC3-238E-54C6-424829F4DFCC}"/>
              </a:ext>
            </a:extLst>
          </p:cNvPr>
          <p:cNvSpPr>
            <a:spLocks noChangeArrowheads="1"/>
          </p:cNvSpPr>
          <p:nvPr/>
        </p:nvSpPr>
        <p:spPr bwMode="auto">
          <a:xfrm>
            <a:off x="596011" y="512956"/>
            <a:ext cx="9322430" cy="370422"/>
          </a:xfrm>
          <a:prstGeom prst="rect">
            <a:avLst/>
          </a:prstGeom>
          <a:solidFill>
            <a:schemeClr val="accent6">
              <a:lumMod val="40000"/>
              <a:lumOff val="60000"/>
            </a:schemeClr>
          </a:solid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zh-TW" altLang="en-US" b="1" dirty="0">
                <a:latin typeface="BIZ UDPゴシック" panose="020B0400000000000000" pitchFamily="50" charset="-128"/>
                <a:ea typeface="BIZ UDPゴシック" panose="020B0400000000000000" pitchFamily="50" charset="-128"/>
              </a:rPr>
              <a:t>道路空間社会実験</a:t>
            </a:r>
            <a:r>
              <a:rPr lang="ja-JP" altLang="en-US" b="1" dirty="0">
                <a:latin typeface="BIZ UDPゴシック" panose="020B0400000000000000" pitchFamily="50" charset="-128"/>
                <a:ea typeface="BIZ UDPゴシック" panose="020B0400000000000000" pitchFamily="50" charset="-128"/>
              </a:rPr>
              <a:t>「</a:t>
            </a:r>
            <a:r>
              <a:rPr lang="en-US" altLang="ja-JP" b="1" dirty="0">
                <a:latin typeface="BIZ UDPゴシック" panose="020B0400000000000000" pitchFamily="50" charset="-128"/>
                <a:ea typeface="BIZ UDPゴシック" panose="020B0400000000000000" pitchFamily="50" charset="-128"/>
              </a:rPr>
              <a:t>NAGAMACHI</a:t>
            </a:r>
            <a:r>
              <a:rPr lang="ja-JP" altLang="en-US" b="1" dirty="0">
                <a:latin typeface="BIZ UDPゴシック" panose="020B0400000000000000" pitchFamily="50" charset="-128"/>
                <a:ea typeface="BIZ UDPゴシック" panose="020B0400000000000000" pitchFamily="50" charset="-128"/>
              </a:rPr>
              <a:t>　</a:t>
            </a:r>
            <a:r>
              <a:rPr lang="en-US" altLang="ja-JP" b="1" dirty="0">
                <a:latin typeface="BIZ UDPゴシック" panose="020B0400000000000000" pitchFamily="50" charset="-128"/>
                <a:ea typeface="BIZ UDPゴシック" panose="020B0400000000000000" pitchFamily="50" charset="-128"/>
              </a:rPr>
              <a:t>STREET</a:t>
            </a:r>
            <a:r>
              <a:rPr lang="ja-JP" altLang="en-US" b="1" dirty="0">
                <a:latin typeface="BIZ UDPゴシック" panose="020B0400000000000000" pitchFamily="50" charset="-128"/>
                <a:ea typeface="BIZ UDPゴシック" panose="020B0400000000000000" pitchFamily="50" charset="-128"/>
              </a:rPr>
              <a:t>　</a:t>
            </a:r>
            <a:r>
              <a:rPr lang="en-US" altLang="ja-JP" b="1" dirty="0">
                <a:latin typeface="BIZ UDPゴシック" panose="020B0400000000000000" pitchFamily="50" charset="-128"/>
                <a:ea typeface="BIZ UDPゴシック" panose="020B0400000000000000" pitchFamily="50" charset="-128"/>
              </a:rPr>
              <a:t>ACTION</a:t>
            </a:r>
            <a:r>
              <a:rPr lang="ja-JP" altLang="en-US" b="1" dirty="0">
                <a:latin typeface="BIZ UDPゴシック" panose="020B0400000000000000" pitchFamily="50" charset="-128"/>
                <a:ea typeface="BIZ UDPゴシック" panose="020B0400000000000000" pitchFamily="50" charset="-128"/>
              </a:rPr>
              <a:t>　</a:t>
            </a:r>
            <a:r>
              <a:rPr lang="en-US" altLang="ja-JP" b="1" dirty="0">
                <a:latin typeface="BIZ UDPゴシック" panose="020B0400000000000000" pitchFamily="50" charset="-128"/>
                <a:ea typeface="BIZ UDPゴシック" panose="020B0400000000000000" pitchFamily="50" charset="-128"/>
              </a:rPr>
              <a:t>2024</a:t>
            </a:r>
            <a:r>
              <a:rPr lang="ja-JP" altLang="en-US" b="1" dirty="0">
                <a:latin typeface="BIZ UDPゴシック" panose="020B0400000000000000" pitchFamily="50" charset="-128"/>
                <a:ea typeface="BIZ UDPゴシック" panose="020B0400000000000000" pitchFamily="50" charset="-128"/>
              </a:rPr>
              <a:t>」</a:t>
            </a:r>
          </a:p>
        </p:txBody>
      </p:sp>
      <p:sp>
        <p:nvSpPr>
          <p:cNvPr id="8" name="テキスト ボックス 7">
            <a:extLst>
              <a:ext uri="{FF2B5EF4-FFF2-40B4-BE49-F238E27FC236}">
                <a16:creationId xmlns:a16="http://schemas.microsoft.com/office/drawing/2014/main" id="{FF34D6DB-2819-2BEF-404A-F97E8759A031}"/>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３７</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3003346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6FB19-4DF5-2F72-A74D-49CD20739E90}"/>
            </a:ext>
          </a:extLst>
        </p:cNvPr>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7FC30E17-7B06-F3B6-4309-AFEF037D66C4}"/>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 name="Rectangle 2">
            <a:extLst>
              <a:ext uri="{FF2B5EF4-FFF2-40B4-BE49-F238E27FC236}">
                <a16:creationId xmlns:a16="http://schemas.microsoft.com/office/drawing/2014/main" id="{5C41938F-60F5-4C6C-9F48-0DB7CFEB3A83}"/>
              </a:ext>
            </a:extLst>
          </p:cNvPr>
          <p:cNvSpPr>
            <a:spLocks noChangeArrowheads="1"/>
          </p:cNvSpPr>
          <p:nvPr/>
        </p:nvSpPr>
        <p:spPr bwMode="auto">
          <a:xfrm>
            <a:off x="319143" y="1208773"/>
            <a:ext cx="11539015" cy="637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実施日程：</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2025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8</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29</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日（金）～</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10</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日（日）</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長町商店街エリアの既存の公共空間（公園・道路・歩道）において、民間事業者等が応募した企画を自ら実施。</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21E74490-E147-DB97-28F7-1AA4ACC82FA5}"/>
              </a:ext>
            </a:extLst>
          </p:cNvPr>
          <p:cNvSpPr txBox="1"/>
          <p:nvPr/>
        </p:nvSpPr>
        <p:spPr>
          <a:xfrm>
            <a:off x="326492" y="980508"/>
            <a:ext cx="2235060" cy="326084"/>
          </a:xfrm>
          <a:prstGeom prst="rect">
            <a:avLst/>
          </a:prstGeom>
          <a:noFill/>
          <a:ln>
            <a:noFill/>
          </a:ln>
        </p:spPr>
        <p:txBody>
          <a:bodyPr wrap="none" rtlCol="0">
            <a:normAutofit fontScale="92500" lnSpcReduction="10000"/>
          </a:bodyPr>
          <a:lstStyle/>
          <a:p>
            <a:r>
              <a:rPr kumimoji="1" lang="ja-JP" altLang="en-US" sz="1700" b="1" dirty="0">
                <a:latin typeface="BIZ UDPゴシック" panose="020B0400000000000000" pitchFamily="50" charset="-128"/>
                <a:ea typeface="BIZ UDPゴシック" panose="020B0400000000000000" pitchFamily="50" charset="-128"/>
              </a:rPr>
              <a:t>概要</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A2B0C7E3-1E42-486C-F36A-5C19042B48DF}"/>
              </a:ext>
            </a:extLst>
          </p:cNvPr>
          <p:cNvSpPr txBox="1"/>
          <p:nvPr/>
        </p:nvSpPr>
        <p:spPr>
          <a:xfrm>
            <a:off x="326492" y="1971517"/>
            <a:ext cx="2235060" cy="326084"/>
          </a:xfrm>
          <a:prstGeom prst="rect">
            <a:avLst/>
          </a:prstGeom>
          <a:noFill/>
          <a:ln>
            <a:noFill/>
          </a:ln>
        </p:spPr>
        <p:txBody>
          <a:bodyPr wrap="none" rtlCol="0">
            <a:normAutofit lnSpcReduction="10000"/>
          </a:bodyPr>
          <a:lstStyle/>
          <a:p>
            <a:r>
              <a:rPr kumimoji="1" lang="ja-JP" altLang="en-US" sz="1600" b="1" dirty="0">
                <a:latin typeface="BIZ UDPゴシック" panose="020B0400000000000000" pitchFamily="50" charset="-128"/>
                <a:ea typeface="BIZ UDPゴシック" panose="020B0400000000000000" pitchFamily="50" charset="-128"/>
              </a:rPr>
              <a:t>結果</a:t>
            </a:r>
            <a:endParaRPr kumimoji="1" lang="en-US" altLang="ja-JP" sz="1600" b="1" dirty="0">
              <a:latin typeface="BIZ UDPゴシック" panose="020B0400000000000000" pitchFamily="50" charset="-128"/>
              <a:ea typeface="BIZ UDPゴシック" panose="020B0400000000000000" pitchFamily="50" charset="-128"/>
            </a:endParaRPr>
          </a:p>
        </p:txBody>
      </p:sp>
      <p:pic>
        <p:nvPicPr>
          <p:cNvPr id="28" name="図 27" descr="ダイアグラム が含まれている画像&#10;&#10;自動的に生成された説明">
            <a:extLst>
              <a:ext uri="{FF2B5EF4-FFF2-40B4-BE49-F238E27FC236}">
                <a16:creationId xmlns:a16="http://schemas.microsoft.com/office/drawing/2014/main" id="{9EA120B6-0511-A21D-7EB9-964FA995C4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46763" y="521892"/>
            <a:ext cx="1636403" cy="1083758"/>
          </a:xfrm>
          <a:prstGeom prst="rect">
            <a:avLst/>
          </a:prstGeom>
        </p:spPr>
      </p:pic>
      <p:pic>
        <p:nvPicPr>
          <p:cNvPr id="34" name="図 33" descr="草, 建物, 屋外, 座る が含まれている画像&#10;&#10;自動的に生成された説明">
            <a:extLst>
              <a:ext uri="{FF2B5EF4-FFF2-40B4-BE49-F238E27FC236}">
                <a16:creationId xmlns:a16="http://schemas.microsoft.com/office/drawing/2014/main" id="{296654C8-402C-DF75-8B7B-5F3AD04F24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13815" y="1280913"/>
            <a:ext cx="2125870" cy="1594403"/>
          </a:xfrm>
          <a:prstGeom prst="rect">
            <a:avLst/>
          </a:prstGeom>
        </p:spPr>
      </p:pic>
      <p:sp>
        <p:nvSpPr>
          <p:cNvPr id="20" name="Rectangle 2">
            <a:extLst>
              <a:ext uri="{FF2B5EF4-FFF2-40B4-BE49-F238E27FC236}">
                <a16:creationId xmlns:a16="http://schemas.microsoft.com/office/drawing/2014/main" id="{EA3139DF-CC37-C8DC-4F18-4725B9AC64D4}"/>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5" name="Rectangle 2">
            <a:extLst>
              <a:ext uri="{FF2B5EF4-FFF2-40B4-BE49-F238E27FC236}">
                <a16:creationId xmlns:a16="http://schemas.microsoft.com/office/drawing/2014/main" id="{6EE75CFB-9DF8-CAA4-462F-5AAEE7380C8E}"/>
              </a:ext>
            </a:extLst>
          </p:cNvPr>
          <p:cNvSpPr>
            <a:spLocks noChangeArrowheads="1"/>
          </p:cNvSpPr>
          <p:nvPr/>
        </p:nvSpPr>
        <p:spPr bwMode="auto">
          <a:xfrm>
            <a:off x="319143" y="132083"/>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a:t>
            </a:r>
            <a:r>
              <a:rPr lang="zh-TW" altLang="en-US" b="1" dirty="0">
                <a:latin typeface="BIZ UDPゴシック" panose="020B0400000000000000" pitchFamily="50" charset="-128"/>
                <a:ea typeface="BIZ UDPゴシック" panose="020B0400000000000000" pitchFamily="50" charset="-128"/>
              </a:rPr>
              <a:t>社会実験</a:t>
            </a:r>
            <a:endParaRPr lang="ja-JP" altLang="en-US" b="1" dirty="0">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D2F8323A-3163-18AC-B4CF-3B2BD3BBBF52}"/>
              </a:ext>
            </a:extLst>
          </p:cNvPr>
          <p:cNvSpPr/>
          <p:nvPr/>
        </p:nvSpPr>
        <p:spPr>
          <a:xfrm>
            <a:off x="319143" y="136253"/>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6B22C79-D8CF-277F-C05F-CE2CB3F1BB10}"/>
              </a:ext>
            </a:extLst>
          </p:cNvPr>
          <p:cNvSpPr txBox="1"/>
          <p:nvPr/>
        </p:nvSpPr>
        <p:spPr>
          <a:xfrm>
            <a:off x="9844169" y="3362969"/>
            <a:ext cx="2549589" cy="200055"/>
          </a:xfrm>
          <a:prstGeom prst="rect">
            <a:avLst/>
          </a:prstGeom>
          <a:noFill/>
        </p:spPr>
        <p:txBody>
          <a:bodyPr wrap="square" rtlCol="0">
            <a:spAutoFit/>
          </a:bodyPr>
          <a:lstStyle/>
          <a:p>
            <a:r>
              <a:rPr kumimoji="1" lang="ja-JP" altLang="en-US" sz="700" dirty="0"/>
              <a:t>アートイベント（長町駅西口広場）</a:t>
            </a:r>
          </a:p>
        </p:txBody>
      </p:sp>
      <p:sp>
        <p:nvSpPr>
          <p:cNvPr id="27" name="テキスト ボックス 26">
            <a:extLst>
              <a:ext uri="{FF2B5EF4-FFF2-40B4-BE49-F238E27FC236}">
                <a16:creationId xmlns:a16="http://schemas.microsoft.com/office/drawing/2014/main" id="{B0CACF8D-C951-113E-CE33-3381E9AC6088}"/>
              </a:ext>
            </a:extLst>
          </p:cNvPr>
          <p:cNvSpPr txBox="1"/>
          <p:nvPr/>
        </p:nvSpPr>
        <p:spPr>
          <a:xfrm>
            <a:off x="14543320" y="2882200"/>
            <a:ext cx="2549589" cy="200055"/>
          </a:xfrm>
          <a:prstGeom prst="rect">
            <a:avLst/>
          </a:prstGeom>
          <a:noFill/>
        </p:spPr>
        <p:txBody>
          <a:bodyPr wrap="square" rtlCol="0">
            <a:spAutoFit/>
          </a:bodyPr>
          <a:lstStyle/>
          <a:p>
            <a:r>
              <a:rPr kumimoji="1" lang="ja-JP" altLang="en-US" sz="700" dirty="0"/>
              <a:t>こども向けハロウィンイベント（リップルロード）</a:t>
            </a:r>
          </a:p>
        </p:txBody>
      </p:sp>
      <p:pic>
        <p:nvPicPr>
          <p:cNvPr id="14" name="図 13" descr="座る, テーブル, 子供, 民衆 が含まれている画像&#10;&#10;自動的に生成された説明">
            <a:extLst>
              <a:ext uri="{FF2B5EF4-FFF2-40B4-BE49-F238E27FC236}">
                <a16:creationId xmlns:a16="http://schemas.microsoft.com/office/drawing/2014/main" id="{54E20B04-FB32-3C45-0956-D3B209B1E9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4169" y="1750490"/>
            <a:ext cx="2120923" cy="1590692"/>
          </a:xfrm>
          <a:prstGeom prst="rect">
            <a:avLst/>
          </a:prstGeom>
        </p:spPr>
      </p:pic>
      <p:sp>
        <p:nvSpPr>
          <p:cNvPr id="12" name="Rectangle 2">
            <a:extLst>
              <a:ext uri="{FF2B5EF4-FFF2-40B4-BE49-F238E27FC236}">
                <a16:creationId xmlns:a16="http://schemas.microsoft.com/office/drawing/2014/main" id="{10CC0DD0-DA5E-6D7E-C8F0-A158E4724ABA}"/>
              </a:ext>
            </a:extLst>
          </p:cNvPr>
          <p:cNvSpPr>
            <a:spLocks noChangeArrowheads="1"/>
          </p:cNvSpPr>
          <p:nvPr/>
        </p:nvSpPr>
        <p:spPr bwMode="auto">
          <a:xfrm>
            <a:off x="596011" y="512956"/>
            <a:ext cx="9322430" cy="370422"/>
          </a:xfrm>
          <a:prstGeom prst="rect">
            <a:avLst/>
          </a:prstGeom>
          <a:solidFill>
            <a:schemeClr val="accent5">
              <a:lumMod val="40000"/>
              <a:lumOff val="60000"/>
            </a:schemeClr>
          </a:solid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zh-TW" altLang="en-US" b="1" dirty="0">
                <a:latin typeface="BIZ UDPゴシック" panose="020B0400000000000000" pitchFamily="50" charset="-128"/>
                <a:ea typeface="BIZ UDPゴシック" panose="020B0400000000000000" pitchFamily="50" charset="-128"/>
              </a:rPr>
              <a:t>賑</a:t>
            </a:r>
            <a:r>
              <a:rPr lang="ja-JP" altLang="en-US" b="1" dirty="0">
                <a:latin typeface="BIZ UDPゴシック" panose="020B0400000000000000" pitchFamily="50" charset="-128"/>
                <a:ea typeface="BIZ UDPゴシック" panose="020B0400000000000000" pitchFamily="50" charset="-128"/>
              </a:rPr>
              <a:t>わい</a:t>
            </a:r>
            <a:r>
              <a:rPr lang="zh-TW" altLang="en-US" b="1" dirty="0">
                <a:latin typeface="BIZ UDPゴシック" panose="020B0400000000000000" pitchFamily="50" charset="-128"/>
                <a:ea typeface="BIZ UDPゴシック" panose="020B0400000000000000" pitchFamily="50" charset="-128"/>
              </a:rPr>
              <a:t>創出社会実験「</a:t>
            </a:r>
            <a:r>
              <a:rPr lang="en-US" altLang="zh-TW" b="1" dirty="0">
                <a:latin typeface="BIZ UDPゴシック" panose="020B0400000000000000" pitchFamily="50" charset="-128"/>
                <a:ea typeface="BIZ UDPゴシック" panose="020B0400000000000000" pitchFamily="50" charset="-128"/>
              </a:rPr>
              <a:t>NAGAMACHI</a:t>
            </a:r>
            <a:r>
              <a:rPr lang="zh-TW" altLang="en-US" b="1" dirty="0">
                <a:latin typeface="BIZ UDPゴシック" panose="020B0400000000000000" pitchFamily="50" charset="-128"/>
                <a:ea typeface="BIZ UDPゴシック" panose="020B0400000000000000" pitchFamily="50" charset="-128"/>
              </a:rPr>
              <a:t>　</a:t>
            </a:r>
            <a:r>
              <a:rPr lang="en-US" altLang="zh-TW" b="1" dirty="0">
                <a:latin typeface="BIZ UDPゴシック" panose="020B0400000000000000" pitchFamily="50" charset="-128"/>
                <a:ea typeface="BIZ UDPゴシック" panose="020B0400000000000000" pitchFamily="50" charset="-128"/>
              </a:rPr>
              <a:t>PLACE</a:t>
            </a:r>
            <a:r>
              <a:rPr lang="zh-TW" altLang="en-US" b="1" dirty="0">
                <a:latin typeface="BIZ UDPゴシック" panose="020B0400000000000000" pitchFamily="50" charset="-128"/>
                <a:ea typeface="BIZ UDPゴシック" panose="020B0400000000000000" pitchFamily="50" charset="-128"/>
              </a:rPr>
              <a:t>　</a:t>
            </a:r>
            <a:r>
              <a:rPr lang="en-US" altLang="zh-TW" b="1" dirty="0">
                <a:latin typeface="BIZ UDPゴシック" panose="020B0400000000000000" pitchFamily="50" charset="-128"/>
                <a:ea typeface="BIZ UDPゴシック" panose="020B0400000000000000" pitchFamily="50" charset="-128"/>
              </a:rPr>
              <a:t>MAKING</a:t>
            </a:r>
            <a:r>
              <a:rPr lang="zh-TW" altLang="en-US" b="1" dirty="0">
                <a:latin typeface="BIZ UDPゴシック" panose="020B0400000000000000" pitchFamily="50" charset="-128"/>
                <a:ea typeface="BIZ UDPゴシック" panose="020B0400000000000000" pitchFamily="50" charset="-128"/>
              </a:rPr>
              <a:t>　</a:t>
            </a:r>
            <a:r>
              <a:rPr lang="en-US" altLang="zh-TW" b="1" dirty="0">
                <a:latin typeface="BIZ UDPゴシック" panose="020B0400000000000000" pitchFamily="50" charset="-128"/>
                <a:ea typeface="BIZ UDPゴシック" panose="020B0400000000000000" pitchFamily="50" charset="-128"/>
              </a:rPr>
              <a:t>CHALLENGE</a:t>
            </a:r>
            <a:r>
              <a:rPr lang="zh-TW" altLang="en-US" b="1" dirty="0">
                <a:latin typeface="BIZ UDPゴシック" panose="020B0400000000000000" pitchFamily="50" charset="-128"/>
                <a:ea typeface="BIZ UDPゴシック" panose="020B0400000000000000" pitchFamily="50" charset="-128"/>
              </a:rPr>
              <a:t>　</a:t>
            </a:r>
            <a:r>
              <a:rPr lang="en-US" altLang="zh-TW" b="1" dirty="0">
                <a:latin typeface="BIZ UDPゴシック" panose="020B0400000000000000" pitchFamily="50" charset="-128"/>
                <a:ea typeface="BIZ UDPゴシック" panose="020B0400000000000000" pitchFamily="50" charset="-128"/>
              </a:rPr>
              <a:t>2025</a:t>
            </a:r>
            <a:r>
              <a:rPr lang="zh-TW" altLang="en-US" b="1" dirty="0">
                <a:latin typeface="BIZ UDPゴシック" panose="020B0400000000000000" pitchFamily="50" charset="-128"/>
                <a:ea typeface="BIZ UDPゴシック" panose="020B0400000000000000" pitchFamily="50" charset="-128"/>
              </a:rPr>
              <a:t>」</a:t>
            </a:r>
            <a:endParaRPr lang="ja-JP" altLang="en-US" b="1" dirty="0">
              <a:latin typeface="BIZ UDPゴシック" panose="020B0400000000000000" pitchFamily="50" charset="-128"/>
              <a:ea typeface="BIZ UDPゴシック" panose="020B0400000000000000" pitchFamily="50" charset="-128"/>
            </a:endParaRPr>
          </a:p>
        </p:txBody>
      </p:sp>
      <p:pic>
        <p:nvPicPr>
          <p:cNvPr id="15" name="図 14">
            <a:extLst>
              <a:ext uri="{FF2B5EF4-FFF2-40B4-BE49-F238E27FC236}">
                <a16:creationId xmlns:a16="http://schemas.microsoft.com/office/drawing/2014/main" id="{EA99AB1B-36A6-C5DC-1D56-C7F50202CADC}"/>
              </a:ext>
            </a:extLst>
          </p:cNvPr>
          <p:cNvPicPr>
            <a:picLocks noChangeAspect="1"/>
          </p:cNvPicPr>
          <p:nvPr/>
        </p:nvPicPr>
        <p:blipFill>
          <a:blip r:embed="rId6"/>
          <a:stretch>
            <a:fillRect/>
          </a:stretch>
        </p:blipFill>
        <p:spPr>
          <a:xfrm>
            <a:off x="8144184" y="8013339"/>
            <a:ext cx="2523535" cy="1402336"/>
          </a:xfrm>
          <a:prstGeom prst="rect">
            <a:avLst/>
          </a:prstGeom>
          <a:noFill/>
        </p:spPr>
      </p:pic>
      <p:sp>
        <p:nvSpPr>
          <p:cNvPr id="18" name="テキスト ボックス 17">
            <a:extLst>
              <a:ext uri="{FF2B5EF4-FFF2-40B4-BE49-F238E27FC236}">
                <a16:creationId xmlns:a16="http://schemas.microsoft.com/office/drawing/2014/main" id="{423644FD-4BA3-2533-CB49-793ADBF4CC95}"/>
              </a:ext>
            </a:extLst>
          </p:cNvPr>
          <p:cNvSpPr txBox="1"/>
          <p:nvPr/>
        </p:nvSpPr>
        <p:spPr>
          <a:xfrm>
            <a:off x="8208968" y="7901790"/>
            <a:ext cx="2666632" cy="226472"/>
          </a:xfrm>
          <a:prstGeom prst="rect">
            <a:avLst/>
          </a:prstGeom>
          <a:noFill/>
        </p:spPr>
        <p:txBody>
          <a:bodyPr wrap="square" rtlCol="0">
            <a:spAutoFit/>
          </a:bodyPr>
          <a:lstStyle/>
          <a:p>
            <a:pPr algn="ctr">
              <a:lnSpc>
                <a:spcPct val="150000"/>
              </a:lnSpc>
            </a:pPr>
            <a:r>
              <a:rPr kumimoji="1" lang="ja-JP" altLang="en-US" sz="700" dirty="0">
                <a:latin typeface="BIZ UDPゴシック" panose="020B0400000000000000" pitchFamily="50" charset="-128"/>
                <a:ea typeface="BIZ UDPゴシック" panose="020B0400000000000000" pitchFamily="50" charset="-128"/>
              </a:rPr>
              <a:t>＜長町駅西口広場に求める機能（複数回答可）＞</a:t>
            </a:r>
            <a:endParaRPr kumimoji="1" lang="en-US" altLang="ja-JP" sz="700"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E7A28CE0-6E64-2FCF-4FCD-4A2AEB9751E2}"/>
              </a:ext>
            </a:extLst>
          </p:cNvPr>
          <p:cNvSpPr txBox="1"/>
          <p:nvPr/>
        </p:nvSpPr>
        <p:spPr>
          <a:xfrm>
            <a:off x="10151749" y="7910880"/>
            <a:ext cx="2666632" cy="226472"/>
          </a:xfrm>
          <a:prstGeom prst="rect">
            <a:avLst/>
          </a:prstGeom>
          <a:noFill/>
        </p:spPr>
        <p:txBody>
          <a:bodyPr wrap="square" rtlCol="0">
            <a:spAutoFit/>
          </a:bodyPr>
          <a:lstStyle/>
          <a:p>
            <a:pPr algn="ctr">
              <a:lnSpc>
                <a:spcPct val="150000"/>
              </a:lnSpc>
            </a:pPr>
            <a:r>
              <a:rPr kumimoji="1" lang="ja-JP" altLang="en-US" sz="700" dirty="0">
                <a:latin typeface="BIZ UDPゴシック" panose="020B0400000000000000" pitchFamily="50" charset="-128"/>
                <a:ea typeface="BIZ UDPゴシック" panose="020B0400000000000000" pitchFamily="50" charset="-128"/>
              </a:rPr>
              <a:t>＜リップルロードに求める機能（複数回答可）＞</a:t>
            </a:r>
            <a:endParaRPr kumimoji="1" lang="en-US" altLang="ja-JP" sz="7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F06CDFA2-9BE7-E182-EA39-7EB0D7FA5CF7}"/>
              </a:ext>
            </a:extLst>
          </p:cNvPr>
          <p:cNvSpPr txBox="1"/>
          <p:nvPr/>
        </p:nvSpPr>
        <p:spPr>
          <a:xfrm>
            <a:off x="9268265" y="9345386"/>
            <a:ext cx="2125870" cy="200055"/>
          </a:xfrm>
          <a:prstGeom prst="rect">
            <a:avLst/>
          </a:prstGeom>
          <a:noFill/>
        </p:spPr>
        <p:txBody>
          <a:bodyPr wrap="square" rtlCol="0">
            <a:spAutoFit/>
          </a:bodyPr>
          <a:lstStyle/>
          <a:p>
            <a:r>
              <a:rPr lang="ja-JP" altLang="en-US" sz="700" dirty="0">
                <a:latin typeface="BIZ UDPゴシック" panose="020B0400000000000000" pitchFamily="50" charset="-128"/>
                <a:ea typeface="BIZ UDPゴシック" panose="020B0400000000000000" pitchFamily="50" charset="-128"/>
              </a:rPr>
              <a:t>来場者・通行者アンケート（回答者数</a:t>
            </a:r>
            <a:r>
              <a:rPr lang="en-US" altLang="ja-JP" sz="700" dirty="0">
                <a:latin typeface="BIZ UDPゴシック" panose="020B0400000000000000" pitchFamily="50" charset="-128"/>
                <a:ea typeface="BIZ UDPゴシック" panose="020B0400000000000000" pitchFamily="50" charset="-128"/>
              </a:rPr>
              <a:t>1,475</a:t>
            </a:r>
            <a:r>
              <a:rPr lang="ja-JP" altLang="en-US" sz="700" dirty="0">
                <a:latin typeface="BIZ UDPゴシック" panose="020B0400000000000000" pitchFamily="50" charset="-128"/>
                <a:ea typeface="BIZ UDPゴシック" panose="020B0400000000000000" pitchFamily="50" charset="-128"/>
              </a:rPr>
              <a:t>名）</a:t>
            </a:r>
          </a:p>
        </p:txBody>
      </p:sp>
      <p:pic>
        <p:nvPicPr>
          <p:cNvPr id="23" name="図 22">
            <a:extLst>
              <a:ext uri="{FF2B5EF4-FFF2-40B4-BE49-F238E27FC236}">
                <a16:creationId xmlns:a16="http://schemas.microsoft.com/office/drawing/2014/main" id="{7029D6BF-DBDE-8E97-DCFF-9EDBD1445BF0}"/>
              </a:ext>
            </a:extLst>
          </p:cNvPr>
          <p:cNvPicPr>
            <a:picLocks noChangeAspect="1"/>
          </p:cNvPicPr>
          <p:nvPr/>
        </p:nvPicPr>
        <p:blipFill>
          <a:blip r:embed="rId7"/>
          <a:srcRect l="22203" t="17014" r="17314" b="6895"/>
          <a:stretch/>
        </p:blipFill>
        <p:spPr>
          <a:xfrm>
            <a:off x="10769012" y="8167091"/>
            <a:ext cx="1250246" cy="1098413"/>
          </a:xfrm>
          <a:prstGeom prst="rect">
            <a:avLst/>
          </a:prstGeom>
        </p:spPr>
      </p:pic>
      <p:sp>
        <p:nvSpPr>
          <p:cNvPr id="37" name="スライド番号プレースホルダー 1">
            <a:extLst>
              <a:ext uri="{FF2B5EF4-FFF2-40B4-BE49-F238E27FC236}">
                <a16:creationId xmlns:a16="http://schemas.microsoft.com/office/drawing/2014/main" id="{BD604B4D-DB70-E4D0-860C-A21376D3F315}"/>
              </a:ext>
            </a:extLst>
          </p:cNvPr>
          <p:cNvSpPr txBox="1">
            <a:spLocks/>
          </p:cNvSpPr>
          <p:nvPr/>
        </p:nvSpPr>
        <p:spPr>
          <a:xfrm>
            <a:off x="6711815" y="8068657"/>
            <a:ext cx="20574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1400">
                <a:latin typeface="ＭＳ Ｐゴシック" panose="020B0600070205080204" pitchFamily="50" charset="-128"/>
                <a:ea typeface="ＭＳ Ｐゴシック" panose="020B0600070205080204" pitchFamily="50" charset="-128"/>
              </a:rPr>
              <a:t>18</a:t>
            </a:r>
            <a:endParaRPr kumimoji="1" lang="ja-JP" altLang="en-US" sz="1400" dirty="0">
              <a:latin typeface="ＭＳ Ｐゴシック" panose="020B0600070205080204" pitchFamily="50" charset="-128"/>
              <a:ea typeface="ＭＳ Ｐゴシック" panose="020B0600070205080204" pitchFamily="50" charset="-128"/>
            </a:endParaRPr>
          </a:p>
        </p:txBody>
      </p:sp>
      <p:sp>
        <p:nvSpPr>
          <p:cNvPr id="38" name="テキスト ボックス 37">
            <a:extLst>
              <a:ext uri="{FF2B5EF4-FFF2-40B4-BE49-F238E27FC236}">
                <a16:creationId xmlns:a16="http://schemas.microsoft.com/office/drawing/2014/main" id="{D1385B8D-85B4-48BA-2D9A-62F29F1F23F8}"/>
              </a:ext>
            </a:extLst>
          </p:cNvPr>
          <p:cNvSpPr txBox="1"/>
          <p:nvPr/>
        </p:nvSpPr>
        <p:spPr>
          <a:xfrm>
            <a:off x="569589" y="2297601"/>
            <a:ext cx="2852063" cy="307777"/>
          </a:xfrm>
          <a:prstGeom prst="rect">
            <a:avLst/>
          </a:prstGeom>
          <a:solidFill>
            <a:schemeClr val="accent5">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企画の実施に連動した魅力の向上</a:t>
            </a:r>
          </a:p>
        </p:txBody>
      </p:sp>
      <p:sp>
        <p:nvSpPr>
          <p:cNvPr id="39" name="テキスト ボックス 38">
            <a:extLst>
              <a:ext uri="{FF2B5EF4-FFF2-40B4-BE49-F238E27FC236}">
                <a16:creationId xmlns:a16="http://schemas.microsoft.com/office/drawing/2014/main" id="{23CC0E77-A960-CC52-7256-C0A1CAB80482}"/>
              </a:ext>
            </a:extLst>
          </p:cNvPr>
          <p:cNvSpPr txBox="1"/>
          <p:nvPr/>
        </p:nvSpPr>
        <p:spPr>
          <a:xfrm>
            <a:off x="569589" y="2628032"/>
            <a:ext cx="8901944" cy="523220"/>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休日を中心に、社会実験の企画の実施に連動し、歩行者通行量が増加したことに加え、居心地の良さが向上し、各企画の満足度も高水準となるなど、エリアの魅力が更に向上した。</a:t>
            </a:r>
          </a:p>
        </p:txBody>
      </p:sp>
      <p:sp>
        <p:nvSpPr>
          <p:cNvPr id="40" name="テキスト ボックス 39">
            <a:extLst>
              <a:ext uri="{FF2B5EF4-FFF2-40B4-BE49-F238E27FC236}">
                <a16:creationId xmlns:a16="http://schemas.microsoft.com/office/drawing/2014/main" id="{8D0C929A-69CC-55D8-3959-C5BB2D260436}"/>
              </a:ext>
            </a:extLst>
          </p:cNvPr>
          <p:cNvSpPr txBox="1"/>
          <p:nvPr/>
        </p:nvSpPr>
        <p:spPr>
          <a:xfrm>
            <a:off x="545653" y="3178347"/>
            <a:ext cx="2518638" cy="307777"/>
          </a:xfrm>
          <a:prstGeom prst="rect">
            <a:avLst/>
          </a:prstGeom>
          <a:solidFill>
            <a:schemeClr val="accent5">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公共空間の機能強化の必要性</a:t>
            </a:r>
          </a:p>
        </p:txBody>
      </p:sp>
      <p:sp>
        <p:nvSpPr>
          <p:cNvPr id="41" name="テキスト ボックス 40">
            <a:extLst>
              <a:ext uri="{FF2B5EF4-FFF2-40B4-BE49-F238E27FC236}">
                <a16:creationId xmlns:a16="http://schemas.microsoft.com/office/drawing/2014/main" id="{8215397E-E7B2-4B46-E5F6-AC506488C4B9}"/>
              </a:ext>
            </a:extLst>
          </p:cNvPr>
          <p:cNvSpPr txBox="1"/>
          <p:nvPr/>
        </p:nvSpPr>
        <p:spPr>
          <a:xfrm>
            <a:off x="596011" y="3518771"/>
            <a:ext cx="11539015" cy="954107"/>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居心地の良さを測る調査において、活動より主観のポイントが高い場合は、居心地の良いと感じられる空間があるものの活動が少ないことを表すため、更なる利活用の推進を目指す。</a:t>
            </a:r>
          </a:p>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社会実験で応募のあった企画の内容や、アンケート調査（来訪者・通行者）における長町駅西口広場・リップルロード・道路に求める機能の回答を参考に、公共空間の機能強化を進める。</a:t>
            </a:r>
          </a:p>
        </p:txBody>
      </p:sp>
      <p:sp>
        <p:nvSpPr>
          <p:cNvPr id="42" name="テキスト ボックス 41">
            <a:extLst>
              <a:ext uri="{FF2B5EF4-FFF2-40B4-BE49-F238E27FC236}">
                <a16:creationId xmlns:a16="http://schemas.microsoft.com/office/drawing/2014/main" id="{60437ADB-2593-6B8E-1B83-CFF29556CC52}"/>
              </a:ext>
            </a:extLst>
          </p:cNvPr>
          <p:cNvSpPr txBox="1"/>
          <p:nvPr/>
        </p:nvSpPr>
        <p:spPr>
          <a:xfrm>
            <a:off x="569588" y="4558306"/>
            <a:ext cx="1800493" cy="307777"/>
          </a:xfrm>
          <a:prstGeom prst="rect">
            <a:avLst/>
          </a:prstGeom>
          <a:solidFill>
            <a:schemeClr val="accent5">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新たな協力者の発掘</a:t>
            </a:r>
          </a:p>
        </p:txBody>
      </p:sp>
      <p:sp>
        <p:nvSpPr>
          <p:cNvPr id="43" name="テキスト ボックス 42">
            <a:extLst>
              <a:ext uri="{FF2B5EF4-FFF2-40B4-BE49-F238E27FC236}">
                <a16:creationId xmlns:a16="http://schemas.microsoft.com/office/drawing/2014/main" id="{8CFB999E-0777-5E79-F08F-93F9CD386093}"/>
              </a:ext>
            </a:extLst>
          </p:cNvPr>
          <p:cNvSpPr txBox="1"/>
          <p:nvPr/>
        </p:nvSpPr>
        <p:spPr>
          <a:xfrm>
            <a:off x="629292" y="4888970"/>
            <a:ext cx="11395505" cy="523220"/>
          </a:xfrm>
          <a:prstGeom prst="rect">
            <a:avLst/>
          </a:prstGeom>
          <a:noFill/>
          <a:ln>
            <a:noFill/>
          </a:ln>
        </p:spPr>
        <p:txBody>
          <a:bodyPr wrap="square" rtlCol="0">
            <a:spAutoFit/>
          </a:bodyPr>
          <a:lstStyle/>
          <a:p>
            <a:pPr marL="285750" indent="-285750">
              <a:buFont typeface="Arial" panose="020B0604020202020204" pitchFamily="34" charset="0"/>
              <a:buChar char="•"/>
            </a:pPr>
            <a:r>
              <a:rPr lang="ja-JP" altLang="en-US" sz="1400" dirty="0">
                <a:latin typeface="BIZ UDPゴシック" panose="020B0400000000000000" pitchFamily="50" charset="-128"/>
                <a:ea typeface="BIZ UDPゴシック" panose="020B0400000000000000" pitchFamily="50" charset="-128"/>
              </a:rPr>
              <a:t>社会実験の募集では、今まで関わりのなかった新規の応募者が半数ほどあったほか、アンケート調査（企画者）では、長町地域への貢献や新たなコミュニティ・ネットワークづくり等を目的に企画を実施した方が多く、長町で活動したい新たな協力者の発掘につながった。</a:t>
            </a:r>
          </a:p>
        </p:txBody>
      </p:sp>
      <p:sp>
        <p:nvSpPr>
          <p:cNvPr id="44" name="テキスト ボックス 43">
            <a:extLst>
              <a:ext uri="{FF2B5EF4-FFF2-40B4-BE49-F238E27FC236}">
                <a16:creationId xmlns:a16="http://schemas.microsoft.com/office/drawing/2014/main" id="{3D13AE68-C810-ABB8-2148-3D75398BAA83}"/>
              </a:ext>
            </a:extLst>
          </p:cNvPr>
          <p:cNvSpPr txBox="1"/>
          <p:nvPr/>
        </p:nvSpPr>
        <p:spPr>
          <a:xfrm>
            <a:off x="649196" y="5812297"/>
            <a:ext cx="11449671" cy="954107"/>
          </a:xfrm>
          <a:prstGeom prst="rect">
            <a:avLst/>
          </a:prstGeom>
          <a:noFill/>
          <a:ln>
            <a:noFill/>
          </a:ln>
        </p:spPr>
        <p:txBody>
          <a:bodyPr wrap="square" rtlCol="0">
            <a:spAutoFit/>
          </a:bodyPr>
          <a:lstStyle/>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アンケート調査（企画者）では、今回の社会実験のような実施手続きのしやすさや、実施に必要な設備を求める回答があったため、社会実験に関わらず持続的な管理運営体制を確保できるよう更に検討を進める。</a:t>
            </a:r>
          </a:p>
          <a:p>
            <a:pPr marL="285750" indent="-285750">
              <a:buFont typeface="Arial" panose="020B0604020202020204" pitchFamily="34" charset="0"/>
              <a:buChar char="•"/>
            </a:pPr>
            <a:r>
              <a:rPr kumimoji="1" lang="ja-JP" altLang="en-US" sz="1400" dirty="0">
                <a:latin typeface="BIZ UDPゴシック" panose="020B0400000000000000" pitchFamily="50" charset="-128"/>
                <a:ea typeface="BIZ UDPゴシック" panose="020B0400000000000000" pitchFamily="50" charset="-128"/>
              </a:rPr>
              <a:t>ＮＡＧＡＭＡＣＨＩコンテナショップの検証では、休日の来客が一定程度見込まれる中、平日の来客者数の確保が課題であったため、日常的な活用方法の検討を進める。</a:t>
            </a:r>
          </a:p>
        </p:txBody>
      </p:sp>
      <p:sp>
        <p:nvSpPr>
          <p:cNvPr id="45" name="テキスト ボックス 44">
            <a:extLst>
              <a:ext uri="{FF2B5EF4-FFF2-40B4-BE49-F238E27FC236}">
                <a16:creationId xmlns:a16="http://schemas.microsoft.com/office/drawing/2014/main" id="{A8C1D602-62D7-442D-45C1-53072EC139D7}"/>
              </a:ext>
            </a:extLst>
          </p:cNvPr>
          <p:cNvSpPr txBox="1"/>
          <p:nvPr/>
        </p:nvSpPr>
        <p:spPr>
          <a:xfrm>
            <a:off x="569587" y="5517030"/>
            <a:ext cx="2698175" cy="307777"/>
          </a:xfrm>
          <a:prstGeom prst="rect">
            <a:avLst/>
          </a:prstGeom>
          <a:solidFill>
            <a:schemeClr val="accent5">
              <a:lumMod val="20000"/>
              <a:lumOff val="80000"/>
            </a:schemeClr>
          </a:solidFill>
        </p:spPr>
        <p:txBody>
          <a:bodyPr wrap="none" rtlCol="0" anchor="ctr" anchorCtr="1">
            <a:spAutoFit/>
          </a:bodyPr>
          <a:lstStyle/>
          <a:p>
            <a:r>
              <a:rPr kumimoji="1" lang="ja-JP" altLang="en-US" sz="1400" b="1" dirty="0">
                <a:latin typeface="BIZ UDPゴシック" panose="020B0400000000000000" pitchFamily="50" charset="-128"/>
                <a:ea typeface="BIZ UDPゴシック" panose="020B0400000000000000" pitchFamily="50" charset="-128"/>
              </a:rPr>
              <a:t>持続的な管理運営体制の必要性</a:t>
            </a:r>
          </a:p>
        </p:txBody>
      </p:sp>
      <p:sp>
        <p:nvSpPr>
          <p:cNvPr id="3" name="テキスト ボックス 2">
            <a:extLst>
              <a:ext uri="{FF2B5EF4-FFF2-40B4-BE49-F238E27FC236}">
                <a16:creationId xmlns:a16="http://schemas.microsoft.com/office/drawing/2014/main" id="{4DFB9CA3-DBBF-C923-4B4C-A7ADEEBC6FD8}"/>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ja-JP" altLang="en-US" sz="1200" dirty="0">
                <a:solidFill>
                  <a:schemeClr val="bg1">
                    <a:lumMod val="50000"/>
                  </a:schemeClr>
                </a:solidFill>
              </a:rPr>
              <a:t>３８</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2577936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13E07-28B2-7B55-B995-C44DB02D683D}"/>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D5829C55-EC3E-7E74-66F8-C675770AFEE9}"/>
              </a:ext>
            </a:extLst>
          </p:cNvPr>
          <p:cNvSpPr>
            <a:spLocks noChangeArrowheads="1"/>
          </p:cNvSpPr>
          <p:nvPr/>
        </p:nvSpPr>
        <p:spPr bwMode="auto">
          <a:xfrm>
            <a:off x="282221" y="1046921"/>
            <a:ext cx="6605765" cy="128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日時：</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2025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31</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日（土）</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13</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00</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17</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00</a:t>
            </a: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場所：長町駅西口広場・長町駅前プラザ</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内容：トークショー、ゆるい語り場、街並み模型のお披露目、飲食ブース出店</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来場者数：約</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60</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人</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 name="Rectangle 2">
            <a:extLst>
              <a:ext uri="{FF2B5EF4-FFF2-40B4-BE49-F238E27FC236}">
                <a16:creationId xmlns:a16="http://schemas.microsoft.com/office/drawing/2014/main" id="{701001EB-5799-47A8-4719-C4834C060DEE}"/>
              </a:ext>
            </a:extLst>
          </p:cNvPr>
          <p:cNvSpPr>
            <a:spLocks noChangeArrowheads="1"/>
          </p:cNvSpPr>
          <p:nvPr/>
        </p:nvSpPr>
        <p:spPr bwMode="auto">
          <a:xfrm>
            <a:off x="613457" y="2715456"/>
            <a:ext cx="6347150" cy="370422"/>
          </a:xfrm>
          <a:prstGeom prst="rect">
            <a:avLst/>
          </a:prstGeom>
          <a:solidFill>
            <a:schemeClr val="accent4">
              <a:lumMod val="40000"/>
              <a:lumOff val="60000"/>
            </a:schemeClr>
          </a:solid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長町・歩いて楽しい街並みづくりトークショー</a:t>
            </a:r>
          </a:p>
        </p:txBody>
      </p:sp>
      <p:sp>
        <p:nvSpPr>
          <p:cNvPr id="7" name="Rectangle 2">
            <a:extLst>
              <a:ext uri="{FF2B5EF4-FFF2-40B4-BE49-F238E27FC236}">
                <a16:creationId xmlns:a16="http://schemas.microsoft.com/office/drawing/2014/main" id="{831867D4-206A-CFDD-B401-CE88D0762F43}"/>
              </a:ext>
            </a:extLst>
          </p:cNvPr>
          <p:cNvSpPr>
            <a:spLocks noChangeArrowheads="1"/>
          </p:cNvSpPr>
          <p:nvPr/>
        </p:nvSpPr>
        <p:spPr bwMode="auto">
          <a:xfrm>
            <a:off x="288780" y="3085878"/>
            <a:ext cx="5968526" cy="128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日時：</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2026</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14</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日（土）</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13</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00</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15</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30</a:t>
            </a: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場所：</a:t>
            </a:r>
            <a:r>
              <a:rPr lang="en-US" altLang="ja-JP" sz="1400" dirty="0" err="1">
                <a:effectLst/>
              </a:rPr>
              <a:t>khb</a:t>
            </a:r>
            <a:r>
              <a:rPr lang="ja-JP" altLang="en-US" sz="1400" dirty="0">
                <a:effectLst/>
              </a:rPr>
              <a:t>ぐりりホール</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内容：プラン中間案の共有、トークショー、アンケート調査</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565150" indent="-285750" algn="just">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来場者数：</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39</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人</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31" name="図 30" descr="空港のターンテーブルの周りに集まっている人達&#10;&#10;低い精度で自動的に生成された説明">
            <a:extLst>
              <a:ext uri="{FF2B5EF4-FFF2-40B4-BE49-F238E27FC236}">
                <a16:creationId xmlns:a16="http://schemas.microsoft.com/office/drawing/2014/main" id="{AD45F323-E323-F256-9572-E12FC76618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2663" y="791743"/>
            <a:ext cx="2241709" cy="1681282"/>
          </a:xfrm>
          <a:prstGeom prst="rect">
            <a:avLst/>
          </a:prstGeom>
        </p:spPr>
      </p:pic>
      <p:pic>
        <p:nvPicPr>
          <p:cNvPr id="35" name="図 34">
            <a:extLst>
              <a:ext uri="{FF2B5EF4-FFF2-40B4-BE49-F238E27FC236}">
                <a16:creationId xmlns:a16="http://schemas.microsoft.com/office/drawing/2014/main" id="{CA52B653-23F9-46F3-92BB-F22B82F73AF4}"/>
              </a:ext>
            </a:extLst>
          </p:cNvPr>
          <p:cNvPicPr>
            <a:picLocks noChangeAspect="1"/>
          </p:cNvPicPr>
          <p:nvPr/>
        </p:nvPicPr>
        <p:blipFill>
          <a:blip r:embed="rId4"/>
          <a:srcRect t="945"/>
          <a:stretch/>
        </p:blipFill>
        <p:spPr>
          <a:xfrm>
            <a:off x="9769129" y="808630"/>
            <a:ext cx="1881502" cy="2645400"/>
          </a:xfrm>
          <a:prstGeom prst="rect">
            <a:avLst/>
          </a:prstGeom>
          <a:ln>
            <a:solidFill>
              <a:schemeClr val="bg1">
                <a:lumMod val="50000"/>
              </a:schemeClr>
            </a:solidFill>
          </a:ln>
        </p:spPr>
      </p:pic>
      <p:sp>
        <p:nvSpPr>
          <p:cNvPr id="38" name="正方形/長方形 37">
            <a:extLst>
              <a:ext uri="{FF2B5EF4-FFF2-40B4-BE49-F238E27FC236}">
                <a16:creationId xmlns:a16="http://schemas.microsoft.com/office/drawing/2014/main" id="{D1372242-C0F0-F54D-AA56-8735BB7A4BC7}"/>
              </a:ext>
            </a:extLst>
          </p:cNvPr>
          <p:cNvSpPr/>
          <p:nvPr/>
        </p:nvSpPr>
        <p:spPr>
          <a:xfrm>
            <a:off x="12461432" y="3891082"/>
            <a:ext cx="1933589" cy="2720118"/>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チラシ</a:t>
            </a:r>
          </a:p>
        </p:txBody>
      </p:sp>
      <p:sp>
        <p:nvSpPr>
          <p:cNvPr id="9" name="テキスト ボックス 8">
            <a:extLst>
              <a:ext uri="{FF2B5EF4-FFF2-40B4-BE49-F238E27FC236}">
                <a16:creationId xmlns:a16="http://schemas.microsoft.com/office/drawing/2014/main" id="{3AC12D07-38EF-A686-8577-DC9B856C6D23}"/>
              </a:ext>
            </a:extLst>
          </p:cNvPr>
          <p:cNvSpPr txBox="1"/>
          <p:nvPr/>
        </p:nvSpPr>
        <p:spPr>
          <a:xfrm>
            <a:off x="7124797" y="2483499"/>
            <a:ext cx="2549589" cy="200055"/>
          </a:xfrm>
          <a:prstGeom prst="rect">
            <a:avLst/>
          </a:prstGeom>
          <a:noFill/>
        </p:spPr>
        <p:txBody>
          <a:bodyPr wrap="square" rtlCol="0">
            <a:spAutoFit/>
          </a:bodyPr>
          <a:lstStyle/>
          <a:p>
            <a:r>
              <a:rPr kumimoji="1" lang="ja-JP" altLang="en-US" sz="700" dirty="0"/>
              <a:t>長町まちづくり広場での意見交換</a:t>
            </a:r>
          </a:p>
        </p:txBody>
      </p:sp>
      <p:sp>
        <p:nvSpPr>
          <p:cNvPr id="10" name="テキスト ボックス 9">
            <a:extLst>
              <a:ext uri="{FF2B5EF4-FFF2-40B4-BE49-F238E27FC236}">
                <a16:creationId xmlns:a16="http://schemas.microsoft.com/office/drawing/2014/main" id="{EA9A09F3-4B21-7F60-BBD6-9C9E0E5454F6}"/>
              </a:ext>
            </a:extLst>
          </p:cNvPr>
          <p:cNvSpPr txBox="1"/>
          <p:nvPr/>
        </p:nvSpPr>
        <p:spPr>
          <a:xfrm>
            <a:off x="9694218" y="3467062"/>
            <a:ext cx="2549589" cy="200055"/>
          </a:xfrm>
          <a:prstGeom prst="rect">
            <a:avLst/>
          </a:prstGeom>
          <a:noFill/>
        </p:spPr>
        <p:txBody>
          <a:bodyPr wrap="square" rtlCol="0">
            <a:spAutoFit/>
          </a:bodyPr>
          <a:lstStyle/>
          <a:p>
            <a:r>
              <a:rPr kumimoji="1" lang="ja-JP" altLang="en-US" sz="700" dirty="0"/>
              <a:t>長町まちづくり広場チラシ</a:t>
            </a:r>
          </a:p>
        </p:txBody>
      </p:sp>
      <p:sp>
        <p:nvSpPr>
          <p:cNvPr id="11" name="テキスト ボックス 10">
            <a:extLst>
              <a:ext uri="{FF2B5EF4-FFF2-40B4-BE49-F238E27FC236}">
                <a16:creationId xmlns:a16="http://schemas.microsoft.com/office/drawing/2014/main" id="{B41D62CE-1AB7-E0C1-4ABC-EEEAA9C718A3}"/>
              </a:ext>
            </a:extLst>
          </p:cNvPr>
          <p:cNvSpPr txBox="1"/>
          <p:nvPr/>
        </p:nvSpPr>
        <p:spPr>
          <a:xfrm>
            <a:off x="9663777" y="6535751"/>
            <a:ext cx="2549589" cy="200055"/>
          </a:xfrm>
          <a:prstGeom prst="rect">
            <a:avLst/>
          </a:prstGeom>
          <a:noFill/>
        </p:spPr>
        <p:txBody>
          <a:bodyPr wrap="square" rtlCol="0">
            <a:spAutoFit/>
          </a:bodyPr>
          <a:lstStyle/>
          <a:p>
            <a:r>
              <a:rPr kumimoji="1" lang="ja-JP" altLang="en-US" sz="700" dirty="0"/>
              <a:t>長町・歩いて楽しい街並みづくりトークショーチラシ</a:t>
            </a:r>
          </a:p>
        </p:txBody>
      </p:sp>
      <p:sp>
        <p:nvSpPr>
          <p:cNvPr id="12" name="テキスト ボックス 11">
            <a:extLst>
              <a:ext uri="{FF2B5EF4-FFF2-40B4-BE49-F238E27FC236}">
                <a16:creationId xmlns:a16="http://schemas.microsoft.com/office/drawing/2014/main" id="{D5B8C0C9-80EC-7A89-34B0-86A7111A6196}"/>
              </a:ext>
            </a:extLst>
          </p:cNvPr>
          <p:cNvSpPr txBox="1"/>
          <p:nvPr/>
        </p:nvSpPr>
        <p:spPr>
          <a:xfrm>
            <a:off x="7124797" y="6519918"/>
            <a:ext cx="2549589" cy="200055"/>
          </a:xfrm>
          <a:prstGeom prst="rect">
            <a:avLst/>
          </a:prstGeom>
          <a:noFill/>
        </p:spPr>
        <p:txBody>
          <a:bodyPr wrap="square" rtlCol="0">
            <a:spAutoFit/>
          </a:bodyPr>
          <a:lstStyle/>
          <a:p>
            <a:r>
              <a:rPr kumimoji="1" lang="ja-JP" altLang="en-US" sz="700" dirty="0"/>
              <a:t>長町・歩いて楽しい街並みづくりトークショー</a:t>
            </a:r>
          </a:p>
        </p:txBody>
      </p:sp>
      <p:sp>
        <p:nvSpPr>
          <p:cNvPr id="13" name="テキスト ボックス 12">
            <a:extLst>
              <a:ext uri="{FF2B5EF4-FFF2-40B4-BE49-F238E27FC236}">
                <a16:creationId xmlns:a16="http://schemas.microsoft.com/office/drawing/2014/main" id="{24726813-C605-E804-6BB9-CBB0C4C74D2E}"/>
              </a:ext>
            </a:extLst>
          </p:cNvPr>
          <p:cNvSpPr txBox="1"/>
          <p:nvPr/>
        </p:nvSpPr>
        <p:spPr>
          <a:xfrm>
            <a:off x="7124797" y="4509625"/>
            <a:ext cx="2549589" cy="200055"/>
          </a:xfrm>
          <a:prstGeom prst="rect">
            <a:avLst/>
          </a:prstGeom>
          <a:noFill/>
        </p:spPr>
        <p:txBody>
          <a:bodyPr wrap="square" rtlCol="0">
            <a:spAutoFit/>
          </a:bodyPr>
          <a:lstStyle/>
          <a:p>
            <a:r>
              <a:rPr kumimoji="1" lang="ja-JP" altLang="en-US" sz="700" dirty="0"/>
              <a:t>長町・歩いて楽しい街並みづくりトークショー</a:t>
            </a:r>
          </a:p>
        </p:txBody>
      </p:sp>
      <p:sp>
        <p:nvSpPr>
          <p:cNvPr id="19" name="テキスト ボックス 18">
            <a:extLst>
              <a:ext uri="{FF2B5EF4-FFF2-40B4-BE49-F238E27FC236}">
                <a16:creationId xmlns:a16="http://schemas.microsoft.com/office/drawing/2014/main" id="{EF1F276E-61D7-643F-6866-2E205C801F7E}"/>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20" name="Rectangle 2">
            <a:extLst>
              <a:ext uri="{FF2B5EF4-FFF2-40B4-BE49-F238E27FC236}">
                <a16:creationId xmlns:a16="http://schemas.microsoft.com/office/drawing/2014/main" id="{F51BA9BC-F193-9431-E9A4-E371D682AF04}"/>
              </a:ext>
            </a:extLst>
          </p:cNvPr>
          <p:cNvSpPr>
            <a:spLocks noChangeArrowheads="1"/>
          </p:cNvSpPr>
          <p:nvPr/>
        </p:nvSpPr>
        <p:spPr bwMode="auto">
          <a:xfrm>
            <a:off x="1509200" y="45174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5" name="Rectangle 2">
            <a:extLst>
              <a:ext uri="{FF2B5EF4-FFF2-40B4-BE49-F238E27FC236}">
                <a16:creationId xmlns:a16="http://schemas.microsoft.com/office/drawing/2014/main" id="{67E12076-7A93-E97B-CF7F-E0BBF271BA16}"/>
              </a:ext>
            </a:extLst>
          </p:cNvPr>
          <p:cNvSpPr>
            <a:spLocks noChangeArrowheads="1"/>
          </p:cNvSpPr>
          <p:nvPr/>
        </p:nvSpPr>
        <p:spPr bwMode="auto">
          <a:xfrm>
            <a:off x="625150" y="706237"/>
            <a:ext cx="6347150" cy="370422"/>
          </a:xfrm>
          <a:prstGeom prst="rect">
            <a:avLst/>
          </a:prstGeom>
          <a:solidFill>
            <a:schemeClr val="accent4">
              <a:lumMod val="40000"/>
              <a:lumOff val="60000"/>
            </a:schemeClr>
          </a:solid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長町まちづくり広場</a:t>
            </a:r>
          </a:p>
        </p:txBody>
      </p:sp>
      <p:sp>
        <p:nvSpPr>
          <p:cNvPr id="3" name="Rectangle 2">
            <a:extLst>
              <a:ext uri="{FF2B5EF4-FFF2-40B4-BE49-F238E27FC236}">
                <a16:creationId xmlns:a16="http://schemas.microsoft.com/office/drawing/2014/main" id="{8F6CFC45-B7DA-859D-A3A6-CC21F28C89C6}"/>
              </a:ext>
            </a:extLst>
          </p:cNvPr>
          <p:cNvSpPr>
            <a:spLocks noChangeArrowheads="1"/>
          </p:cNvSpPr>
          <p:nvPr/>
        </p:nvSpPr>
        <p:spPr bwMode="auto">
          <a:xfrm>
            <a:off x="625150" y="4754413"/>
            <a:ext cx="6347150" cy="370422"/>
          </a:xfrm>
          <a:prstGeom prst="rect">
            <a:avLst/>
          </a:prstGeom>
          <a:solidFill>
            <a:schemeClr val="accent4">
              <a:lumMod val="40000"/>
              <a:lumOff val="60000"/>
            </a:schemeClr>
          </a:solid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プラン中間案への意見募集</a:t>
            </a:r>
          </a:p>
        </p:txBody>
      </p:sp>
      <p:sp>
        <p:nvSpPr>
          <p:cNvPr id="8" name="Rectangle 2">
            <a:extLst>
              <a:ext uri="{FF2B5EF4-FFF2-40B4-BE49-F238E27FC236}">
                <a16:creationId xmlns:a16="http://schemas.microsoft.com/office/drawing/2014/main" id="{636FB942-A18C-CA73-6BEF-3FE5812A0CE3}"/>
              </a:ext>
            </a:extLst>
          </p:cNvPr>
          <p:cNvSpPr>
            <a:spLocks noChangeArrowheads="1"/>
          </p:cNvSpPr>
          <p:nvPr/>
        </p:nvSpPr>
        <p:spPr bwMode="auto">
          <a:xfrm>
            <a:off x="613457" y="5099328"/>
            <a:ext cx="6585303" cy="128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285750" indent="-285750">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募集方法：仙台市</a:t>
            </a:r>
            <a:r>
              <a:rPr lang="en-US" altLang="ja-JP" sz="1400" dirty="0">
                <a:latin typeface="BIZ UDPゴシック" panose="020B0400000000000000" pitchFamily="50" charset="-128"/>
                <a:ea typeface="BIZ UDPゴシック" panose="020B0400000000000000" pitchFamily="50" charset="-128"/>
              </a:rPr>
              <a:t>HP</a:t>
            </a:r>
            <a:r>
              <a:rPr lang="ja-JP" altLang="en-US" sz="1400" dirty="0">
                <a:latin typeface="BIZ UDPゴシック" panose="020B0400000000000000" pitchFamily="50" charset="-128"/>
                <a:ea typeface="BIZ UDPゴシック" panose="020B0400000000000000" pitchFamily="50" charset="-128"/>
              </a:rPr>
              <a:t>、広報紙の配付、旧国道４号沿道事業者への個別依頼、</a:t>
            </a:r>
            <a:endParaRPr lang="en-US" altLang="ja-JP" sz="1400" dirty="0">
              <a:latin typeface="BIZ UDPゴシック" panose="020B0400000000000000" pitchFamily="50" charset="-128"/>
              <a:ea typeface="BIZ UDPゴシック" panose="020B0400000000000000" pitchFamily="50" charset="-128"/>
            </a:endParaRPr>
          </a:p>
          <a:p>
            <a:pPr>
              <a:lnSpc>
                <a:spcPct val="150000"/>
              </a:lnSpc>
            </a:pPr>
            <a:r>
              <a:rPr lang="ja-JP" altLang="en-US" sz="1400" dirty="0">
                <a:latin typeface="BIZ UDPゴシック" panose="020B0400000000000000" pitchFamily="50" charset="-128"/>
                <a:ea typeface="BIZ UDPゴシック" panose="020B0400000000000000" pitchFamily="50" charset="-128"/>
              </a:rPr>
              <a:t>　　　　　　　　　こどもいけん広場の活用、地域の小学校への依頼等</a:t>
            </a:r>
            <a:endParaRPr lang="en-US" altLang="ja-JP" sz="1400" dirty="0">
              <a:latin typeface="BIZ UDPゴシック" panose="020B0400000000000000" pitchFamily="50" charset="-128"/>
              <a:ea typeface="BIZ UDPゴシック" panose="020B0400000000000000" pitchFamily="50" charset="-128"/>
            </a:endParaRPr>
          </a:p>
          <a:p>
            <a:pPr marL="285750" indent="-285750">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募集期間：</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2026</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10</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日（火）～</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27</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日（金）　</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こどもいけん広場は</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月</a:t>
            </a:r>
            <a:r>
              <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rPr>
              <a:t>1</a:t>
            </a:r>
            <a:r>
              <a:rPr lang="ja-JP" altLang="en-US" sz="900" kern="100" dirty="0">
                <a:latin typeface="BIZ UDPゴシック" panose="020B0400000000000000" pitchFamily="50" charset="-128"/>
                <a:ea typeface="BIZ UDPゴシック" panose="020B0400000000000000" pitchFamily="50" charset="-128"/>
                <a:cs typeface="Times New Roman" panose="02020603050405020304" pitchFamily="18" charset="0"/>
              </a:rPr>
              <a:t>日（日）まで</a:t>
            </a:r>
            <a:endParaRPr lang="en-US" altLang="ja-JP" sz="9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85750" indent="-285750">
              <a:lnSpc>
                <a:spcPct val="150000"/>
              </a:lnSpc>
              <a:buFont typeface="Arial" panose="020B0604020202020204" pitchFamily="34" charset="0"/>
              <a:buChar char="•"/>
            </a:pP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回答件数：</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101</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件（うち高校生以下</a:t>
            </a:r>
            <a:r>
              <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rPr>
              <a:t>29</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件）</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6" name="Rectangle 2">
            <a:extLst>
              <a:ext uri="{FF2B5EF4-FFF2-40B4-BE49-F238E27FC236}">
                <a16:creationId xmlns:a16="http://schemas.microsoft.com/office/drawing/2014/main" id="{CF736A7F-7B45-49C3-33D2-8C7BEE5CEED8}"/>
              </a:ext>
            </a:extLst>
          </p:cNvPr>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2" name="Rectangle 2">
            <a:extLst>
              <a:ext uri="{FF2B5EF4-FFF2-40B4-BE49-F238E27FC236}">
                <a16:creationId xmlns:a16="http://schemas.microsoft.com/office/drawing/2014/main" id="{6B6D943D-03A3-0F1D-1BCB-3E3E29B5CFD3}"/>
              </a:ext>
            </a:extLst>
          </p:cNvPr>
          <p:cNvSpPr>
            <a:spLocks noChangeArrowheads="1"/>
          </p:cNvSpPr>
          <p:nvPr/>
        </p:nvSpPr>
        <p:spPr bwMode="auto">
          <a:xfrm>
            <a:off x="319143" y="132083"/>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関連イベント・プラン中間案への意見募集</a:t>
            </a:r>
          </a:p>
        </p:txBody>
      </p:sp>
      <p:sp>
        <p:nvSpPr>
          <p:cNvPr id="23" name="正方形/長方形 22">
            <a:extLst>
              <a:ext uri="{FF2B5EF4-FFF2-40B4-BE49-F238E27FC236}">
                <a16:creationId xmlns:a16="http://schemas.microsoft.com/office/drawing/2014/main" id="{7B2109B7-BF76-49CA-24E4-30EF26D7C1B2}"/>
              </a:ext>
            </a:extLst>
          </p:cNvPr>
          <p:cNvSpPr/>
          <p:nvPr/>
        </p:nvSpPr>
        <p:spPr>
          <a:xfrm>
            <a:off x="319143" y="136253"/>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DEEB42B8-9771-AE36-A1BE-FE625B4EB1F3}"/>
              </a:ext>
            </a:extLst>
          </p:cNvPr>
          <p:cNvPicPr>
            <a:picLocks noChangeAspect="1"/>
          </p:cNvPicPr>
          <p:nvPr/>
        </p:nvPicPr>
        <p:blipFill>
          <a:blip r:embed="rId5"/>
          <a:stretch>
            <a:fillRect/>
          </a:stretch>
        </p:blipFill>
        <p:spPr>
          <a:xfrm>
            <a:off x="9767191" y="3862213"/>
            <a:ext cx="1881502" cy="2638359"/>
          </a:xfrm>
          <a:prstGeom prst="rect">
            <a:avLst/>
          </a:prstGeom>
          <a:ln>
            <a:solidFill>
              <a:schemeClr val="bg1">
                <a:lumMod val="50000"/>
              </a:schemeClr>
            </a:solidFill>
          </a:ln>
        </p:spPr>
      </p:pic>
      <p:pic>
        <p:nvPicPr>
          <p:cNvPr id="4" name="図 3" descr="天井, 屋内, 人, テーブル が含まれている画像&#10;&#10;自動的に生成された説明">
            <a:extLst>
              <a:ext uri="{FF2B5EF4-FFF2-40B4-BE49-F238E27FC236}">
                <a16:creationId xmlns:a16="http://schemas.microsoft.com/office/drawing/2014/main" id="{4A98C59C-2079-3BE1-3F0C-0982A13D3B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8760" y="4868802"/>
            <a:ext cx="2241709" cy="1681282"/>
          </a:xfrm>
          <a:prstGeom prst="rect">
            <a:avLst/>
          </a:prstGeom>
        </p:spPr>
      </p:pic>
      <p:pic>
        <p:nvPicPr>
          <p:cNvPr id="14" name="図 13" descr="図書館にいる人たち&#10;&#10;自動的に生成された説明">
            <a:extLst>
              <a:ext uri="{FF2B5EF4-FFF2-40B4-BE49-F238E27FC236}">
                <a16:creationId xmlns:a16="http://schemas.microsoft.com/office/drawing/2014/main" id="{81ECC36E-6534-5FBB-329C-06C956D641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4353" y="2834211"/>
            <a:ext cx="2230018" cy="1672514"/>
          </a:xfrm>
          <a:prstGeom prst="rect">
            <a:avLst/>
          </a:prstGeom>
        </p:spPr>
      </p:pic>
      <p:sp>
        <p:nvSpPr>
          <p:cNvPr id="15" name="テキスト ボックス 14">
            <a:extLst>
              <a:ext uri="{FF2B5EF4-FFF2-40B4-BE49-F238E27FC236}">
                <a16:creationId xmlns:a16="http://schemas.microsoft.com/office/drawing/2014/main" id="{D9D35430-19D2-2E5F-BB0A-4D80089FCFCB}"/>
              </a:ext>
            </a:extLst>
          </p:cNvPr>
          <p:cNvSpPr txBox="1"/>
          <p:nvPr/>
        </p:nvSpPr>
        <p:spPr>
          <a:xfrm>
            <a:off x="4998" y="6533378"/>
            <a:ext cx="467762" cy="276999"/>
          </a:xfrm>
          <a:prstGeom prst="rect">
            <a:avLst/>
          </a:prstGeom>
          <a:solidFill>
            <a:schemeClr val="bg1">
              <a:alpha val="50000"/>
            </a:schemeClr>
          </a:solidFill>
        </p:spPr>
        <p:txBody>
          <a:bodyPr wrap="square" rtlCol="0">
            <a:spAutoFit/>
          </a:bodyPr>
          <a:lstStyle/>
          <a:p>
            <a:r>
              <a:rPr kumimoji="1" lang="ja-JP" altLang="en-US" sz="1200" dirty="0">
                <a:solidFill>
                  <a:schemeClr val="bg1">
                    <a:lumMod val="50000"/>
                  </a:schemeClr>
                </a:solidFill>
              </a:rPr>
              <a:t>３９</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032559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5DE78-0D95-6C89-8BAD-3B030D9C9317}"/>
            </a:ext>
          </a:extLst>
        </p:cNvPr>
        <p:cNvGrpSpPr/>
        <p:nvPr/>
      </p:nvGrpSpPr>
      <p:grpSpPr>
        <a:xfrm>
          <a:off x="0" y="0"/>
          <a:ext cx="0" cy="0"/>
          <a:chOff x="0" y="0"/>
          <a:chExt cx="0" cy="0"/>
        </a:xfrm>
      </p:grpSpPr>
      <p:sp>
        <p:nvSpPr>
          <p:cNvPr id="31" name="正方形/長方形 30">
            <a:extLst>
              <a:ext uri="{FF2B5EF4-FFF2-40B4-BE49-F238E27FC236}">
                <a16:creationId xmlns:a16="http://schemas.microsoft.com/office/drawing/2014/main" id="{ECA1633F-25AF-2641-32E9-11EB616FCE23}"/>
              </a:ext>
            </a:extLst>
          </p:cNvPr>
          <p:cNvSpPr/>
          <p:nvPr/>
        </p:nvSpPr>
        <p:spPr>
          <a:xfrm>
            <a:off x="4623893" y="4106820"/>
            <a:ext cx="7812000" cy="198000"/>
          </a:xfrm>
          <a:prstGeom prst="rect">
            <a:avLst/>
          </a:prstGeom>
          <a:solidFill>
            <a:srgbClr val="D2D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〇交通</a:t>
            </a:r>
            <a:r>
              <a:rPr kumimoji="1" lang="en-US" altLang="ja-JP" sz="1100" dirty="0">
                <a:solidFill>
                  <a:schemeClr val="tx1"/>
                </a:solidFill>
              </a:rPr>
              <a:t>WG</a:t>
            </a:r>
            <a:endParaRPr kumimoji="1" lang="ja-JP" altLang="en-US" sz="1100" dirty="0">
              <a:solidFill>
                <a:schemeClr val="tx1"/>
              </a:solidFill>
            </a:endParaRPr>
          </a:p>
        </p:txBody>
      </p:sp>
      <p:sp>
        <p:nvSpPr>
          <p:cNvPr id="22" name="Rectangle 2">
            <a:extLst>
              <a:ext uri="{FF2B5EF4-FFF2-40B4-BE49-F238E27FC236}">
                <a16:creationId xmlns:a16="http://schemas.microsoft.com/office/drawing/2014/main" id="{086189CA-EF86-64FD-389F-CC36BCF7B217}"/>
              </a:ext>
            </a:extLst>
          </p:cNvPr>
          <p:cNvSpPr>
            <a:spLocks noChangeArrowheads="1"/>
          </p:cNvSpPr>
          <p:nvPr/>
        </p:nvSpPr>
        <p:spPr bwMode="auto">
          <a:xfrm>
            <a:off x="319143" y="137878"/>
            <a:ext cx="11872857" cy="370422"/>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b="1" dirty="0">
                <a:latin typeface="BIZ UDPゴシック" panose="020B0400000000000000" pitchFamily="50" charset="-128"/>
                <a:ea typeface="BIZ UDPゴシック" panose="020B0400000000000000" pitchFamily="50" charset="-128"/>
              </a:rPr>
              <a:t>　長町・歩いて楽しい街並みづくり検討会</a:t>
            </a:r>
          </a:p>
        </p:txBody>
      </p:sp>
      <p:sp>
        <p:nvSpPr>
          <p:cNvPr id="23" name="正方形/長方形 22">
            <a:extLst>
              <a:ext uri="{FF2B5EF4-FFF2-40B4-BE49-F238E27FC236}">
                <a16:creationId xmlns:a16="http://schemas.microsoft.com/office/drawing/2014/main" id="{5688C4E6-E764-822E-198F-6DC4D19D1B28}"/>
              </a:ext>
            </a:extLst>
          </p:cNvPr>
          <p:cNvSpPr/>
          <p:nvPr/>
        </p:nvSpPr>
        <p:spPr>
          <a:xfrm>
            <a:off x="319143" y="142048"/>
            <a:ext cx="183069" cy="366253"/>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BF0EC3A-183E-DDBC-90C6-72868A07BA77}"/>
              </a:ext>
            </a:extLst>
          </p:cNvPr>
          <p:cNvSpPr txBox="1"/>
          <p:nvPr/>
        </p:nvSpPr>
        <p:spPr>
          <a:xfrm>
            <a:off x="573454" y="465811"/>
            <a:ext cx="11307084" cy="584775"/>
          </a:xfrm>
          <a:prstGeom prst="rect">
            <a:avLst/>
          </a:prstGeom>
          <a:noFill/>
          <a:ln>
            <a:noFill/>
          </a:ln>
        </p:spPr>
        <p:txBody>
          <a:bodyPr wrap="square">
            <a:spAutoFit/>
          </a:bodyPr>
          <a:lstStyle/>
          <a:p>
            <a:r>
              <a:rPr kumimoji="1" lang="ja-JP" altLang="en-US" sz="1600" dirty="0">
                <a:latin typeface="BIZ UDPゴシック" panose="020B0400000000000000" pitchFamily="50" charset="-128"/>
                <a:ea typeface="BIZ UDPゴシック" panose="020B0400000000000000" pitchFamily="50" charset="-128"/>
              </a:rPr>
              <a:t>将来ビジョンの具体化に向けた基本計画等を官民が連携して策定することを目的として設立。検討会のほか、検討会の分科会であるワーキンググループ（以下「</a:t>
            </a:r>
            <a:r>
              <a:rPr kumimoji="1" lang="en-US" altLang="ja-JP" sz="1600" dirty="0">
                <a:latin typeface="BIZ UDPゴシック" panose="020B0400000000000000" pitchFamily="50" charset="-128"/>
                <a:ea typeface="BIZ UDPゴシック" panose="020B0400000000000000" pitchFamily="50" charset="-128"/>
              </a:rPr>
              <a:t>WG</a:t>
            </a:r>
            <a:r>
              <a:rPr kumimoji="1" lang="ja-JP" altLang="en-US" sz="1600" dirty="0">
                <a:latin typeface="BIZ UDPゴシック" panose="020B0400000000000000" pitchFamily="50" charset="-128"/>
                <a:ea typeface="BIZ UDPゴシック" panose="020B0400000000000000" pitchFamily="50" charset="-128"/>
              </a:rPr>
              <a:t>」という。）を、合わせて１６回行い、本プランを策定した。</a:t>
            </a:r>
          </a:p>
        </p:txBody>
      </p:sp>
      <p:sp>
        <p:nvSpPr>
          <p:cNvPr id="8" name="Rectangle 2">
            <a:extLst>
              <a:ext uri="{FF2B5EF4-FFF2-40B4-BE49-F238E27FC236}">
                <a16:creationId xmlns:a16="http://schemas.microsoft.com/office/drawing/2014/main" id="{6D5A1B6F-0B75-3842-7439-0B09C04C4CC8}"/>
              </a:ext>
            </a:extLst>
          </p:cNvPr>
          <p:cNvSpPr>
            <a:spLocks noChangeArrowheads="1"/>
          </p:cNvSpPr>
          <p:nvPr/>
        </p:nvSpPr>
        <p:spPr bwMode="auto">
          <a:xfrm>
            <a:off x="172762" y="958635"/>
            <a:ext cx="1307279" cy="339645"/>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en-US" altLang="ja-JP" sz="1600" b="1" dirty="0">
                <a:latin typeface="BIZ UDPゴシック" panose="020B0400000000000000" pitchFamily="50" charset="-128"/>
                <a:ea typeface="BIZ UDPゴシック" panose="020B0400000000000000" pitchFamily="50" charset="-128"/>
              </a:rPr>
              <a:t>【</a:t>
            </a:r>
            <a:r>
              <a:rPr lang="ja-JP" altLang="en-US" sz="1600" b="1" dirty="0">
                <a:latin typeface="BIZ UDPゴシック" panose="020B0400000000000000" pitchFamily="50" charset="-128"/>
                <a:ea typeface="BIZ UDPゴシック" panose="020B0400000000000000" pitchFamily="50" charset="-128"/>
              </a:rPr>
              <a:t>規約</a:t>
            </a:r>
            <a:r>
              <a:rPr lang="en-US" altLang="ja-JP" sz="1600" b="1" dirty="0">
                <a:latin typeface="BIZ UDPゴシック" panose="020B0400000000000000" pitchFamily="50" charset="-128"/>
                <a:ea typeface="BIZ UDPゴシック" panose="020B0400000000000000" pitchFamily="50" charset="-128"/>
              </a:rPr>
              <a:t>】</a:t>
            </a:r>
            <a:endParaRPr lang="ja-JP" altLang="en-US" sz="1600" b="1" dirty="0">
              <a:latin typeface="BIZ UDPゴシック" panose="020B0400000000000000" pitchFamily="50" charset="-128"/>
              <a:ea typeface="BIZ UDPゴシック" panose="020B0400000000000000" pitchFamily="50" charset="-128"/>
            </a:endParaRPr>
          </a:p>
        </p:txBody>
      </p:sp>
      <p:sp>
        <p:nvSpPr>
          <p:cNvPr id="9" name="Rectangle 2">
            <a:extLst>
              <a:ext uri="{FF2B5EF4-FFF2-40B4-BE49-F238E27FC236}">
                <a16:creationId xmlns:a16="http://schemas.microsoft.com/office/drawing/2014/main" id="{2A03B4AB-722A-1247-6866-784108EF3C7A}"/>
              </a:ext>
            </a:extLst>
          </p:cNvPr>
          <p:cNvSpPr>
            <a:spLocks noChangeArrowheads="1"/>
          </p:cNvSpPr>
          <p:nvPr/>
        </p:nvSpPr>
        <p:spPr bwMode="auto">
          <a:xfrm>
            <a:off x="3993108" y="977730"/>
            <a:ext cx="5481583" cy="339645"/>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en-US" altLang="ja-JP" sz="1600" b="1" dirty="0">
                <a:latin typeface="BIZ UDPゴシック" panose="020B0400000000000000" pitchFamily="50" charset="-128"/>
                <a:ea typeface="BIZ UDPゴシック" panose="020B0400000000000000" pitchFamily="50" charset="-128"/>
              </a:rPr>
              <a:t>【</a:t>
            </a:r>
            <a:r>
              <a:rPr lang="ja-JP" altLang="en-US" sz="1600" b="1" dirty="0">
                <a:latin typeface="BIZ UDPゴシック" panose="020B0400000000000000" pitchFamily="50" charset="-128"/>
                <a:ea typeface="BIZ UDPゴシック" panose="020B0400000000000000" pitchFamily="50" charset="-128"/>
              </a:rPr>
              <a:t>構成員</a:t>
            </a:r>
            <a:r>
              <a:rPr lang="en-US" altLang="ja-JP" sz="1600" b="1" dirty="0">
                <a:latin typeface="BIZ UDPゴシック" panose="020B0400000000000000" pitchFamily="50" charset="-128"/>
                <a:ea typeface="BIZ UDPゴシック" panose="020B0400000000000000" pitchFamily="50" charset="-128"/>
              </a:rPr>
              <a:t>】</a:t>
            </a:r>
            <a:r>
              <a:rPr lang="ja-JP" altLang="en-US" sz="900" b="1" dirty="0">
                <a:latin typeface="BIZ UDPゴシック" panose="020B0400000000000000" pitchFamily="50" charset="-128"/>
                <a:ea typeface="BIZ UDPゴシック" panose="020B0400000000000000" pitchFamily="50" charset="-128"/>
              </a:rPr>
              <a:t>　（</a:t>
            </a:r>
            <a:r>
              <a:rPr lang="en-US" altLang="ja-JP" sz="900" b="1" dirty="0">
                <a:latin typeface="BIZ UDPゴシック" panose="020B0400000000000000" pitchFamily="50" charset="-128"/>
                <a:ea typeface="BIZ UDPゴシック" panose="020B0400000000000000" pitchFamily="50" charset="-128"/>
              </a:rPr>
              <a:t>50</a:t>
            </a:r>
            <a:r>
              <a:rPr lang="ja-JP" altLang="en-US" sz="900" b="1" dirty="0">
                <a:latin typeface="BIZ UDPゴシック" panose="020B0400000000000000" pitchFamily="50" charset="-128"/>
                <a:ea typeface="BIZ UDPゴシック" panose="020B0400000000000000" pitchFamily="50" charset="-128"/>
              </a:rPr>
              <a:t>音順・敬称略）</a:t>
            </a:r>
            <a:endParaRPr lang="ja-JP" altLang="en-US" sz="1600" b="1" dirty="0">
              <a:latin typeface="BIZ UDPゴシック" panose="020B0400000000000000" pitchFamily="50" charset="-128"/>
              <a:ea typeface="BIZ UDPゴシック" panose="020B0400000000000000" pitchFamily="50" charset="-128"/>
            </a:endParaRPr>
          </a:p>
        </p:txBody>
      </p:sp>
      <p:graphicFrame>
        <p:nvGraphicFramePr>
          <p:cNvPr id="21" name="表 20">
            <a:extLst>
              <a:ext uri="{FF2B5EF4-FFF2-40B4-BE49-F238E27FC236}">
                <a16:creationId xmlns:a16="http://schemas.microsoft.com/office/drawing/2014/main" id="{67C05F56-F1E1-C029-B814-D745F8CC66D8}"/>
              </a:ext>
            </a:extLst>
          </p:cNvPr>
          <p:cNvGraphicFramePr>
            <a:graphicFrameLocks noGrp="1"/>
          </p:cNvGraphicFramePr>
          <p:nvPr>
            <p:extLst>
              <p:ext uri="{D42A27DB-BD31-4B8C-83A1-F6EECF244321}">
                <p14:modId xmlns:p14="http://schemas.microsoft.com/office/powerpoint/2010/main" val="1605566423"/>
              </p:ext>
            </p:extLst>
          </p:nvPr>
        </p:nvGraphicFramePr>
        <p:xfrm>
          <a:off x="4642279" y="5682318"/>
          <a:ext cx="3516299" cy="1162050"/>
        </p:xfrm>
        <a:graphic>
          <a:graphicData uri="http://schemas.openxmlformats.org/drawingml/2006/table">
            <a:tbl>
              <a:tblPr/>
              <a:tblGrid>
                <a:gridCol w="731804">
                  <a:extLst>
                    <a:ext uri="{9D8B030D-6E8A-4147-A177-3AD203B41FA5}">
                      <a16:colId xmlns:a16="http://schemas.microsoft.com/office/drawing/2014/main" val="2099255132"/>
                    </a:ext>
                  </a:extLst>
                </a:gridCol>
                <a:gridCol w="2784495">
                  <a:extLst>
                    <a:ext uri="{9D8B030D-6E8A-4147-A177-3AD203B41FA5}">
                      <a16:colId xmlns:a16="http://schemas.microsoft.com/office/drawing/2014/main" val="682969600"/>
                    </a:ext>
                  </a:extLst>
                </a:gridCol>
              </a:tblGrid>
              <a:tr h="108000">
                <a:tc>
                  <a:txBody>
                    <a:bodyPr/>
                    <a:lstStyle/>
                    <a:p>
                      <a:pPr algn="ctr" fontAlgn="ctr"/>
                      <a:r>
                        <a:rPr lang="ja-JP" altLang="en-US" sz="700" b="0" i="0" u="none" strike="noStrike" dirty="0">
                          <a:solidFill>
                            <a:srgbClr val="000000"/>
                          </a:solidFill>
                          <a:effectLst/>
                          <a:latin typeface="+mn-ea"/>
                          <a:ea typeface="+mn-ea"/>
                        </a:rPr>
                        <a:t>氏名</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tc>
                  <a:txBody>
                    <a:bodyPr/>
                    <a:lstStyle/>
                    <a:p>
                      <a:pPr algn="ctr" fontAlgn="ctr"/>
                      <a:r>
                        <a:rPr lang="ja-JP" altLang="en-US" sz="700" b="0" i="0" u="none" strike="noStrike" dirty="0">
                          <a:solidFill>
                            <a:srgbClr val="000000"/>
                          </a:solidFill>
                          <a:effectLst/>
                          <a:latin typeface="+mn-ea"/>
                          <a:ea typeface="+mn-ea"/>
                        </a:rPr>
                        <a:t>所属・役職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464301022"/>
                  </a:ext>
                </a:extLst>
              </a:tr>
              <a:tr h="108000">
                <a:tc>
                  <a:txBody>
                    <a:bodyPr/>
                    <a:lstStyle/>
                    <a:p>
                      <a:pPr algn="l" fontAlgn="ctr"/>
                      <a:r>
                        <a:rPr lang="ja-JP" altLang="en-US" sz="700" b="0" i="0" u="none" strike="noStrike">
                          <a:solidFill>
                            <a:srgbClr val="000000"/>
                          </a:solidFill>
                          <a:effectLst/>
                          <a:latin typeface="+mn-ea"/>
                          <a:ea typeface="+mn-ea"/>
                        </a:rPr>
                        <a:t>　利　　　　 大　作</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仙台市</a:t>
                      </a:r>
                      <a:r>
                        <a:rPr lang="ja-JP" altLang="en-US" sz="600" b="0" i="0" u="none" strike="noStrike" dirty="0">
                          <a:solidFill>
                            <a:srgbClr val="000000"/>
                          </a:solidFill>
                          <a:effectLst/>
                          <a:latin typeface="+mn-ea"/>
                          <a:ea typeface="+mn-ea"/>
                        </a:rPr>
                        <a:t>太白区</a:t>
                      </a:r>
                      <a:r>
                        <a:rPr lang="ja-JP" altLang="en-US" sz="600" b="0" i="0" u="none" strike="noStrike">
                          <a:solidFill>
                            <a:srgbClr val="000000"/>
                          </a:solidFill>
                          <a:effectLst/>
                          <a:latin typeface="+mn-ea"/>
                          <a:ea typeface="+mn-ea"/>
                        </a:rPr>
                        <a:t>まちづくり推進部　部長</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6032657"/>
                  </a:ext>
                </a:extLst>
              </a:tr>
              <a:tr h="108000">
                <a:tc>
                  <a:txBody>
                    <a:bodyPr/>
                    <a:lstStyle/>
                    <a:p>
                      <a:pPr algn="l" fontAlgn="ctr"/>
                      <a:r>
                        <a:rPr lang="ja-JP" altLang="en-US" sz="700" b="0" i="0" u="none" strike="noStrike">
                          <a:solidFill>
                            <a:srgbClr val="000000"/>
                          </a:solidFill>
                          <a:effectLst/>
                          <a:latin typeface="+mn-ea"/>
                          <a:ea typeface="+mn-ea"/>
                        </a:rPr>
                        <a:t>　加　藤　　隆</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一般</a:t>
                      </a:r>
                      <a:r>
                        <a:rPr lang="ja-JP" altLang="en-US" sz="600" b="0" i="0" u="none" strike="noStrike" dirty="0">
                          <a:solidFill>
                            <a:srgbClr val="000000"/>
                          </a:solidFill>
                          <a:effectLst/>
                          <a:latin typeface="+mn-ea"/>
                          <a:ea typeface="+mn-ea"/>
                        </a:rPr>
                        <a:t>社団法人</a:t>
                      </a:r>
                      <a:r>
                        <a:rPr lang="ja-JP" altLang="en-US" sz="600" b="0" i="0" u="none" strike="noStrike">
                          <a:solidFill>
                            <a:srgbClr val="000000"/>
                          </a:solidFill>
                          <a:effectLst/>
                          <a:latin typeface="+mn-ea"/>
                          <a:ea typeface="+mn-ea"/>
                        </a:rPr>
                        <a:t>ながまちマチキチ　代表</a:t>
                      </a:r>
                      <a:r>
                        <a:rPr lang="ja-JP" altLang="en-US" sz="600" b="0" i="0" u="none" strike="noStrike" dirty="0">
                          <a:solidFill>
                            <a:srgbClr val="000000"/>
                          </a:solidFill>
                          <a:effectLst/>
                          <a:latin typeface="+mn-ea"/>
                          <a:ea typeface="+mn-ea"/>
                        </a:rPr>
                        <a:t>理事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7358769"/>
                  </a:ext>
                </a:extLst>
              </a:tr>
              <a:tr h="108000">
                <a:tc>
                  <a:txBody>
                    <a:bodyPr/>
                    <a:lstStyle/>
                    <a:p>
                      <a:pPr algn="l" fontAlgn="ctr"/>
                      <a:r>
                        <a:rPr lang="zh-TW" altLang="en-US" sz="700" b="0" i="0" u="none" strike="noStrike">
                          <a:solidFill>
                            <a:srgbClr val="000000"/>
                          </a:solidFill>
                          <a:effectLst/>
                          <a:latin typeface="+mn-ea"/>
                          <a:ea typeface="+mn-ea"/>
                        </a:rPr>
                        <a:t>　小　島　　博　仁</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一般</a:t>
                      </a:r>
                      <a:r>
                        <a:rPr lang="ja-JP" altLang="en-US" sz="600" b="0" i="0" u="none" strike="noStrike" dirty="0">
                          <a:solidFill>
                            <a:srgbClr val="000000"/>
                          </a:solidFill>
                          <a:effectLst/>
                          <a:latin typeface="+mn-ea"/>
                          <a:ea typeface="+mn-ea"/>
                        </a:rPr>
                        <a:t>社団法人せんだいリノベーションまちづくり</a:t>
                      </a:r>
                      <a:r>
                        <a:rPr lang="ja-JP" altLang="en-US" sz="600" b="0" i="0" u="none" strike="noStrike">
                          <a:solidFill>
                            <a:srgbClr val="000000"/>
                          </a:solidFill>
                          <a:effectLst/>
                          <a:latin typeface="+mn-ea"/>
                          <a:ea typeface="+mn-ea"/>
                        </a:rPr>
                        <a:t>実行委員会　代表</a:t>
                      </a:r>
                      <a:r>
                        <a:rPr lang="ja-JP" altLang="en-US" sz="600" b="0" i="0" u="none" strike="noStrike" dirty="0">
                          <a:solidFill>
                            <a:srgbClr val="000000"/>
                          </a:solidFill>
                          <a:effectLst/>
                          <a:latin typeface="+mn-ea"/>
                          <a:ea typeface="+mn-ea"/>
                        </a:rPr>
                        <a:t>理事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3157460"/>
                  </a:ext>
                </a:extLst>
              </a:tr>
              <a:tr h="108000">
                <a:tc>
                  <a:txBody>
                    <a:bodyPr/>
                    <a:lstStyle/>
                    <a:p>
                      <a:pPr algn="l" fontAlgn="ctr"/>
                      <a:r>
                        <a:rPr lang="ja-JP" altLang="en-US" sz="700" b="0" i="0" u="none" strike="noStrike">
                          <a:solidFill>
                            <a:srgbClr val="000000"/>
                          </a:solidFill>
                          <a:effectLst/>
                          <a:latin typeface="+mn-ea"/>
                          <a:ea typeface="+mn-ea"/>
                        </a:rPr>
                        <a:t>　小　林　　利　一</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600" b="0" i="0" u="none" strike="noStrike">
                          <a:solidFill>
                            <a:srgbClr val="000000"/>
                          </a:solidFill>
                          <a:effectLst/>
                          <a:latin typeface="+mn-ea"/>
                          <a:ea typeface="+mn-ea"/>
                        </a:rPr>
                        <a:t>　長町</a:t>
                      </a:r>
                      <a:r>
                        <a:rPr lang="zh-CN" altLang="en-US" sz="600" b="0" i="0" u="none" strike="noStrike" dirty="0">
                          <a:solidFill>
                            <a:srgbClr val="000000"/>
                          </a:solidFill>
                          <a:effectLst/>
                          <a:latin typeface="+mn-ea"/>
                          <a:ea typeface="+mn-ea"/>
                        </a:rPr>
                        <a:t>地区</a:t>
                      </a:r>
                      <a:r>
                        <a:rPr lang="zh-CN" altLang="en-US" sz="600" b="0" i="0" u="none" strike="noStrike">
                          <a:solidFill>
                            <a:srgbClr val="000000"/>
                          </a:solidFill>
                          <a:effectLst/>
                          <a:latin typeface="+mn-ea"/>
                          <a:ea typeface="+mn-ea"/>
                        </a:rPr>
                        <a:t>町内会連合会　会長</a:t>
                      </a:r>
                      <a:endParaRPr lang="zh-CN"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2609901"/>
                  </a:ext>
                </a:extLst>
              </a:tr>
              <a:tr h="108000">
                <a:tc>
                  <a:txBody>
                    <a:bodyPr/>
                    <a:lstStyle/>
                    <a:p>
                      <a:pPr algn="l" fontAlgn="ctr"/>
                      <a:r>
                        <a:rPr lang="zh-CN" altLang="en-US" sz="700" b="0" i="0" u="none" strike="noStrike">
                          <a:solidFill>
                            <a:srgbClr val="000000"/>
                          </a:solidFill>
                          <a:effectLst/>
                          <a:latin typeface="+mn-ea"/>
                          <a:ea typeface="+mn-ea"/>
                        </a:rPr>
                        <a:t>　佐　藤　　秀　彦</a:t>
                      </a:r>
                      <a:endParaRPr lang="zh-CN"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サンカトゥール</a:t>
                      </a:r>
                      <a:r>
                        <a:rPr lang="ja-JP" altLang="en-US" sz="600" b="0" i="0" u="none" strike="noStrike" dirty="0">
                          <a:solidFill>
                            <a:srgbClr val="000000"/>
                          </a:solidFill>
                          <a:effectLst/>
                          <a:latin typeface="+mn-ea"/>
                          <a:ea typeface="+mn-ea"/>
                        </a:rPr>
                        <a:t>商店街</a:t>
                      </a:r>
                      <a:r>
                        <a:rPr lang="ja-JP" altLang="en-US" sz="600" b="0" i="0" u="none" strike="noStrike">
                          <a:solidFill>
                            <a:srgbClr val="000000"/>
                          </a:solidFill>
                          <a:effectLst/>
                          <a:latin typeface="+mn-ea"/>
                          <a:ea typeface="+mn-ea"/>
                        </a:rPr>
                        <a:t>振興組合　理事長</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0775820"/>
                  </a:ext>
                </a:extLst>
              </a:tr>
              <a:tr h="108000">
                <a:tc>
                  <a:txBody>
                    <a:bodyPr/>
                    <a:lstStyle/>
                    <a:p>
                      <a:pPr algn="l" fontAlgn="ctr"/>
                      <a:r>
                        <a:rPr lang="ja-JP" altLang="en-US" sz="700" b="0" i="0" u="none" strike="noStrike">
                          <a:solidFill>
                            <a:srgbClr val="000000"/>
                          </a:solidFill>
                          <a:effectLst/>
                          <a:latin typeface="+mn-ea"/>
                          <a:ea typeface="+mn-ea"/>
                        </a:rPr>
                        <a:t>　佐　藤　　博　</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ながまち</a:t>
                      </a:r>
                      <a:r>
                        <a:rPr lang="ja-JP" altLang="en-US" sz="600" b="0" i="0" u="none" strike="noStrike" dirty="0">
                          <a:solidFill>
                            <a:srgbClr val="000000"/>
                          </a:solidFill>
                          <a:effectLst/>
                          <a:latin typeface="+mn-ea"/>
                          <a:ea typeface="+mn-ea"/>
                        </a:rPr>
                        <a:t>みらいデザイン会議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5387012"/>
                  </a:ext>
                </a:extLst>
              </a:tr>
              <a:tr h="108000">
                <a:tc>
                  <a:txBody>
                    <a:bodyPr/>
                    <a:lstStyle/>
                    <a:p>
                      <a:pPr algn="l" fontAlgn="ctr"/>
                      <a:r>
                        <a:rPr lang="zh-TW" altLang="en-US" sz="700" b="0" i="0" u="none" strike="noStrike">
                          <a:solidFill>
                            <a:srgbClr val="000000"/>
                          </a:solidFill>
                          <a:effectLst/>
                          <a:latin typeface="+mn-ea"/>
                          <a:ea typeface="+mn-ea"/>
                        </a:rPr>
                        <a:t>　鈴　木　　有希子</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ママンココン運営委員会　副代表</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6808687"/>
                  </a:ext>
                </a:extLst>
              </a:tr>
              <a:tr h="108000">
                <a:tc>
                  <a:txBody>
                    <a:bodyPr/>
                    <a:lstStyle/>
                    <a:p>
                      <a:pPr algn="l" fontAlgn="ctr"/>
                      <a:r>
                        <a:rPr lang="zh-CN" altLang="en-US" sz="700" b="0" i="0" u="none" strike="noStrike">
                          <a:solidFill>
                            <a:srgbClr val="000000"/>
                          </a:solidFill>
                          <a:effectLst/>
                          <a:latin typeface="+mn-ea"/>
                          <a:ea typeface="+mn-ea"/>
                        </a:rPr>
                        <a:t>　堀　内　　祥　弘</a:t>
                      </a:r>
                      <a:endParaRPr lang="zh-CN"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a:solidFill>
                            <a:srgbClr val="000000"/>
                          </a:solidFill>
                          <a:effectLst/>
                          <a:latin typeface="+mn-ea"/>
                          <a:ea typeface="+mn-ea"/>
                        </a:rPr>
                        <a:t>　長町商店街連合会　会長</a:t>
                      </a:r>
                      <a:r>
                        <a:rPr lang="ja-JP" altLang="en-US" sz="600" b="0" i="0" u="none" strike="noStrike" dirty="0">
                          <a:solidFill>
                            <a:srgbClr val="000000"/>
                          </a:solidFill>
                          <a:effectLst/>
                          <a:latin typeface="+mn-ea"/>
                          <a:ea typeface="+mn-ea"/>
                        </a:rPr>
                        <a:t>、</a:t>
                      </a:r>
                      <a:r>
                        <a:rPr lang="zh-TW" altLang="en-US" sz="600" b="0" i="0" u="none" strike="noStrike" dirty="0">
                          <a:solidFill>
                            <a:srgbClr val="000000"/>
                          </a:solidFill>
                          <a:effectLst/>
                          <a:latin typeface="+mn-ea"/>
                          <a:ea typeface="+mn-ea"/>
                        </a:rPr>
                        <a:t>長町駅前商店街</a:t>
                      </a:r>
                      <a:r>
                        <a:rPr lang="zh-TW" altLang="en-US" sz="600" b="0" i="0" u="none" strike="noStrike">
                          <a:solidFill>
                            <a:srgbClr val="000000"/>
                          </a:solidFill>
                          <a:effectLst/>
                          <a:latin typeface="+mn-ea"/>
                          <a:ea typeface="+mn-ea"/>
                        </a:rPr>
                        <a:t>振興組合　理事長</a:t>
                      </a:r>
                      <a:endParaRPr lang="zh-TW"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9012671"/>
                  </a:ext>
                </a:extLst>
              </a:tr>
              <a:tr h="108000">
                <a:tc>
                  <a:txBody>
                    <a:bodyPr/>
                    <a:lstStyle/>
                    <a:p>
                      <a:pPr algn="l" fontAlgn="ctr"/>
                      <a:r>
                        <a:rPr lang="ja-JP" altLang="en-US" sz="700" b="0" i="0" u="none" strike="noStrike">
                          <a:solidFill>
                            <a:srgbClr val="000000"/>
                          </a:solidFill>
                          <a:effectLst/>
                          <a:latin typeface="+mn-ea"/>
                          <a:ea typeface="+mn-ea"/>
                        </a:rPr>
                        <a:t>　渡　辺　　由　之</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dirty="0">
                          <a:solidFill>
                            <a:srgbClr val="000000"/>
                          </a:solidFill>
                          <a:effectLst/>
                          <a:latin typeface="+mn-ea"/>
                          <a:ea typeface="+mn-ea"/>
                        </a:rPr>
                        <a:t>　長町一丁目商店街振興組合　理事長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948825"/>
                  </a:ext>
                </a:extLst>
              </a:tr>
            </a:tbl>
          </a:graphicData>
        </a:graphic>
      </p:graphicFrame>
      <p:graphicFrame>
        <p:nvGraphicFramePr>
          <p:cNvPr id="25" name="表 24">
            <a:extLst>
              <a:ext uri="{FF2B5EF4-FFF2-40B4-BE49-F238E27FC236}">
                <a16:creationId xmlns:a16="http://schemas.microsoft.com/office/drawing/2014/main" id="{5EC5EE5A-52D4-D7A4-6464-0835117E1457}"/>
              </a:ext>
            </a:extLst>
          </p:cNvPr>
          <p:cNvGraphicFramePr>
            <a:graphicFrameLocks noGrp="1"/>
          </p:cNvGraphicFramePr>
          <p:nvPr>
            <p:extLst>
              <p:ext uri="{D42A27DB-BD31-4B8C-83A1-F6EECF244321}">
                <p14:modId xmlns:p14="http://schemas.microsoft.com/office/powerpoint/2010/main" val="2708950129"/>
              </p:ext>
            </p:extLst>
          </p:nvPr>
        </p:nvGraphicFramePr>
        <p:xfrm>
          <a:off x="4648999" y="4325835"/>
          <a:ext cx="3516299" cy="1045845"/>
        </p:xfrm>
        <a:graphic>
          <a:graphicData uri="http://schemas.openxmlformats.org/drawingml/2006/table">
            <a:tbl>
              <a:tblPr/>
              <a:tblGrid>
                <a:gridCol w="729899">
                  <a:extLst>
                    <a:ext uri="{9D8B030D-6E8A-4147-A177-3AD203B41FA5}">
                      <a16:colId xmlns:a16="http://schemas.microsoft.com/office/drawing/2014/main" val="2550692266"/>
                    </a:ext>
                  </a:extLst>
                </a:gridCol>
                <a:gridCol w="2786400">
                  <a:extLst>
                    <a:ext uri="{9D8B030D-6E8A-4147-A177-3AD203B41FA5}">
                      <a16:colId xmlns:a16="http://schemas.microsoft.com/office/drawing/2014/main" val="2018443961"/>
                    </a:ext>
                  </a:extLst>
                </a:gridCol>
              </a:tblGrid>
              <a:tr h="72000">
                <a:tc>
                  <a:txBody>
                    <a:bodyPr/>
                    <a:lstStyle/>
                    <a:p>
                      <a:pPr algn="ctr" fontAlgn="ctr"/>
                      <a:r>
                        <a:rPr lang="ja-JP" altLang="en-US" sz="700" b="0" i="0" u="none" strike="noStrike" dirty="0">
                          <a:solidFill>
                            <a:srgbClr val="000000"/>
                          </a:solidFill>
                          <a:effectLst/>
                          <a:latin typeface="+mn-ea"/>
                          <a:ea typeface="+mn-ea"/>
                        </a:rPr>
                        <a:t>氏名</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AEFF7"/>
                    </a:solidFill>
                  </a:tcPr>
                </a:tc>
                <a:tc>
                  <a:txBody>
                    <a:bodyPr/>
                    <a:lstStyle/>
                    <a:p>
                      <a:pPr algn="ctr" fontAlgn="ctr"/>
                      <a:r>
                        <a:rPr lang="ja-JP" altLang="en-US" sz="700" b="0" i="0" u="none" strike="noStrike" dirty="0">
                          <a:solidFill>
                            <a:srgbClr val="000000"/>
                          </a:solidFill>
                          <a:effectLst/>
                          <a:latin typeface="+mn-ea"/>
                          <a:ea typeface="+mn-ea"/>
                        </a:rPr>
                        <a:t>所属・役職</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AEFF7"/>
                    </a:solidFill>
                  </a:tcPr>
                </a:tc>
                <a:extLst>
                  <a:ext uri="{0D108BD9-81ED-4DB2-BD59-A6C34878D82A}">
                    <a16:rowId xmlns:a16="http://schemas.microsoft.com/office/drawing/2014/main" val="179705613"/>
                  </a:ext>
                </a:extLst>
              </a:tr>
              <a:tr h="72000">
                <a:tc>
                  <a:txBody>
                    <a:bodyPr/>
                    <a:lstStyle/>
                    <a:p>
                      <a:pPr algn="l" fontAlgn="ctr"/>
                      <a:r>
                        <a:rPr lang="zh-TW" altLang="en-US" sz="700" b="0" i="0" u="none" strike="noStrike">
                          <a:solidFill>
                            <a:srgbClr val="000000"/>
                          </a:solidFill>
                          <a:effectLst/>
                          <a:latin typeface="+mn-ea"/>
                          <a:ea typeface="+mn-ea"/>
                        </a:rPr>
                        <a:t>　阿　部　　勝　己　</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a:solidFill>
                            <a:srgbClr val="000000"/>
                          </a:solidFill>
                          <a:effectLst/>
                          <a:latin typeface="+mn-ea"/>
                          <a:ea typeface="+mn-ea"/>
                        </a:rPr>
                        <a:t>　長町商店街連合会　事務</a:t>
                      </a:r>
                      <a:r>
                        <a:rPr lang="zh-TW" altLang="en-US" sz="600" b="0" i="0" u="none" strike="noStrike" dirty="0">
                          <a:solidFill>
                            <a:srgbClr val="000000"/>
                          </a:solidFill>
                          <a:effectLst/>
                          <a:latin typeface="+mn-ea"/>
                          <a:ea typeface="+mn-ea"/>
                        </a:rPr>
                        <a:t>局長</a:t>
                      </a:r>
                      <a:r>
                        <a:rPr lang="ja-JP" altLang="en-US" sz="600" b="0" i="0" u="none" strike="noStrike" dirty="0">
                          <a:solidFill>
                            <a:srgbClr val="000000"/>
                          </a:solidFill>
                          <a:effectLst/>
                          <a:latin typeface="+mn-ea"/>
                          <a:ea typeface="+mn-ea"/>
                        </a:rPr>
                        <a:t>、</a:t>
                      </a:r>
                      <a:r>
                        <a:rPr lang="zh-TW" altLang="en-US" sz="600" b="0" i="0" u="none" strike="noStrike" dirty="0">
                          <a:solidFill>
                            <a:srgbClr val="000000"/>
                          </a:solidFill>
                          <a:effectLst/>
                          <a:latin typeface="+mn-ea"/>
                          <a:ea typeface="+mn-ea"/>
                        </a:rPr>
                        <a:t>長町駅前商店街</a:t>
                      </a:r>
                      <a:r>
                        <a:rPr lang="zh-TW" altLang="en-US" sz="600" b="0" i="0" u="none" strike="noStrike">
                          <a:solidFill>
                            <a:srgbClr val="000000"/>
                          </a:solidFill>
                          <a:effectLst/>
                          <a:latin typeface="+mn-ea"/>
                          <a:ea typeface="+mn-ea"/>
                        </a:rPr>
                        <a:t>振興組合　専務</a:t>
                      </a:r>
                      <a:r>
                        <a:rPr lang="zh-TW" altLang="en-US" sz="600" b="0" i="0" u="none" strike="noStrike" dirty="0">
                          <a:solidFill>
                            <a:srgbClr val="000000"/>
                          </a:solidFill>
                          <a:effectLst/>
                          <a:latin typeface="+mn-ea"/>
                          <a:ea typeface="+mn-ea"/>
                        </a:rPr>
                        <a:t>理事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7693516"/>
                  </a:ext>
                </a:extLst>
              </a:tr>
              <a:tr h="72000">
                <a:tc>
                  <a:txBody>
                    <a:bodyPr/>
                    <a:lstStyle/>
                    <a:p>
                      <a:pPr algn="l" fontAlgn="ctr"/>
                      <a:r>
                        <a:rPr lang="zh-TW" altLang="en-US" sz="700" b="0" i="0" u="none" strike="noStrike">
                          <a:solidFill>
                            <a:srgbClr val="000000"/>
                          </a:solidFill>
                          <a:effectLst/>
                          <a:latin typeface="+mn-ea"/>
                          <a:ea typeface="+mn-ea"/>
                        </a:rPr>
                        <a:t>　境　　　　 </a:t>
                      </a:r>
                      <a:r>
                        <a:rPr lang="zh-TW" altLang="en-US" sz="700" b="0" i="0" u="none" strike="noStrike" dirty="0">
                          <a:solidFill>
                            <a:srgbClr val="000000"/>
                          </a:solidFill>
                          <a:effectLst/>
                          <a:latin typeface="+mn-ea"/>
                          <a:ea typeface="+mn-ea"/>
                        </a:rPr>
                        <a:t>潔</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a:solidFill>
                            <a:srgbClr val="000000"/>
                          </a:solidFill>
                          <a:effectLst/>
                          <a:latin typeface="+mn-ea"/>
                          <a:ea typeface="+mn-ea"/>
                        </a:rPr>
                        <a:t>　仙台市太白区建設部　部長</a:t>
                      </a:r>
                      <a:endParaRPr lang="zh-TW" altLang="en-US" sz="6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5165833"/>
                  </a:ext>
                </a:extLst>
              </a:tr>
              <a:tr h="72000">
                <a:tc>
                  <a:txBody>
                    <a:bodyPr/>
                    <a:lstStyle/>
                    <a:p>
                      <a:pPr algn="l" fontAlgn="ctr"/>
                      <a:r>
                        <a:rPr lang="ja-JP" altLang="en-US" sz="700" b="0" i="0" u="none" strike="noStrike">
                          <a:solidFill>
                            <a:srgbClr val="000000"/>
                          </a:solidFill>
                          <a:effectLst/>
                          <a:latin typeface="+mn-ea"/>
                          <a:ea typeface="+mn-ea"/>
                        </a:rPr>
                        <a:t>　佐々木　 </a:t>
                      </a:r>
                      <a:r>
                        <a:rPr lang="ja-JP" altLang="en-US" sz="700" b="0" i="0" u="none" strike="noStrike" dirty="0">
                          <a:solidFill>
                            <a:srgbClr val="000000"/>
                          </a:solidFill>
                          <a:effectLst/>
                          <a:latin typeface="+mn-ea"/>
                          <a:ea typeface="+mn-ea"/>
                        </a:rPr>
                        <a:t>隆</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a:solidFill>
                            <a:srgbClr val="000000"/>
                          </a:solidFill>
                          <a:effectLst/>
                          <a:latin typeface="+mn-ea"/>
                          <a:ea typeface="+mn-ea"/>
                        </a:rPr>
                        <a:t>　仙台市交通局自動車部　参事兼</a:t>
                      </a:r>
                      <a:r>
                        <a:rPr lang="zh-TW" altLang="en-US" sz="600" b="0" i="0" u="none" strike="noStrike" dirty="0">
                          <a:solidFill>
                            <a:srgbClr val="000000"/>
                          </a:solidFill>
                          <a:effectLst/>
                          <a:latin typeface="+mn-ea"/>
                          <a:ea typeface="+mn-ea"/>
                        </a:rPr>
                        <a:t>輸送企画課長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6231622"/>
                  </a:ext>
                </a:extLst>
              </a:tr>
              <a:tr h="72000">
                <a:tc>
                  <a:txBody>
                    <a:bodyPr/>
                    <a:lstStyle/>
                    <a:p>
                      <a:pPr algn="l" fontAlgn="ctr"/>
                      <a:r>
                        <a:rPr lang="ja-JP" altLang="en-US" sz="700" b="0" i="0" u="none" strike="noStrike">
                          <a:solidFill>
                            <a:srgbClr val="000000"/>
                          </a:solidFill>
                          <a:effectLst/>
                          <a:latin typeface="+mn-ea"/>
                          <a:ea typeface="+mn-ea"/>
                        </a:rPr>
                        <a:t>　柴　山　　隆</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a:solidFill>
                            <a:srgbClr val="000000"/>
                          </a:solidFill>
                          <a:effectLst/>
                          <a:latin typeface="+mn-ea"/>
                          <a:ea typeface="+mn-ea"/>
                        </a:rPr>
                        <a:t>　宮城県</a:t>
                      </a:r>
                      <a:r>
                        <a:rPr lang="ja-JP" altLang="en-US" sz="600" b="0" i="0" u="none" strike="noStrike" dirty="0">
                          <a:solidFill>
                            <a:srgbClr val="000000"/>
                          </a:solidFill>
                          <a:effectLst/>
                          <a:latin typeface="+mn-ea"/>
                          <a:ea typeface="+mn-ea"/>
                        </a:rPr>
                        <a:t>タクシー協会仙台</a:t>
                      </a:r>
                      <a:r>
                        <a:rPr lang="ja-JP" altLang="en-US" sz="600" b="0" i="0" u="none" strike="noStrike">
                          <a:solidFill>
                            <a:srgbClr val="000000"/>
                          </a:solidFill>
                          <a:effectLst/>
                          <a:latin typeface="+mn-ea"/>
                          <a:ea typeface="+mn-ea"/>
                        </a:rPr>
                        <a:t>地区総支部　総務</a:t>
                      </a:r>
                      <a:r>
                        <a:rPr lang="ja-JP" altLang="en-US" sz="600" b="0" i="0" u="none" strike="noStrike" dirty="0">
                          <a:solidFill>
                            <a:srgbClr val="000000"/>
                          </a:solidFill>
                          <a:effectLst/>
                          <a:latin typeface="+mn-ea"/>
                          <a:ea typeface="+mn-ea"/>
                        </a:rPr>
                        <a:t>委員長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4565115"/>
                  </a:ext>
                </a:extLst>
              </a:tr>
              <a:tr h="72000">
                <a:tc>
                  <a:txBody>
                    <a:bodyPr/>
                    <a:lstStyle/>
                    <a:p>
                      <a:pPr algn="l" fontAlgn="ctr"/>
                      <a:r>
                        <a:rPr lang="zh-TW" altLang="en-US" sz="700" b="0" i="0" u="none" strike="noStrike">
                          <a:solidFill>
                            <a:srgbClr val="000000"/>
                          </a:solidFill>
                          <a:effectLst/>
                          <a:latin typeface="+mn-ea"/>
                          <a:ea typeface="+mn-ea"/>
                        </a:rPr>
                        <a:t>　鈴　木　　俊　介</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a:solidFill>
                            <a:srgbClr val="000000"/>
                          </a:solidFill>
                          <a:effectLst/>
                          <a:latin typeface="+mn-ea"/>
                          <a:ea typeface="+mn-ea"/>
                        </a:rPr>
                        <a:t>　宮城</a:t>
                      </a:r>
                      <a:r>
                        <a:rPr lang="zh-TW" altLang="en-US" sz="600" b="0" i="0" u="none" strike="noStrike" dirty="0">
                          <a:solidFill>
                            <a:srgbClr val="000000"/>
                          </a:solidFill>
                          <a:effectLst/>
                          <a:latin typeface="+mn-ea"/>
                          <a:ea typeface="+mn-ea"/>
                        </a:rPr>
                        <a:t>交通株式</a:t>
                      </a:r>
                      <a:r>
                        <a:rPr lang="zh-TW" altLang="en-US" sz="600" b="0" i="0" u="none" strike="noStrike">
                          <a:solidFill>
                            <a:srgbClr val="000000"/>
                          </a:solidFill>
                          <a:effectLst/>
                          <a:latin typeface="+mn-ea"/>
                          <a:ea typeface="+mn-ea"/>
                        </a:rPr>
                        <a:t>会社営業部　次長兼</a:t>
                      </a:r>
                      <a:r>
                        <a:rPr lang="zh-TW" altLang="en-US" sz="600" b="0" i="0" u="none" strike="noStrike" dirty="0">
                          <a:solidFill>
                            <a:srgbClr val="000000"/>
                          </a:solidFill>
                          <a:effectLst/>
                          <a:latin typeface="+mn-ea"/>
                          <a:ea typeface="+mn-ea"/>
                        </a:rPr>
                        <a:t>計画課長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0468956"/>
                  </a:ext>
                </a:extLst>
              </a:tr>
              <a:tr h="72000">
                <a:tc>
                  <a:txBody>
                    <a:bodyPr/>
                    <a:lstStyle/>
                    <a:p>
                      <a:pPr algn="l" fontAlgn="ctr"/>
                      <a:r>
                        <a:rPr lang="ja-JP" altLang="en-US" sz="700" b="0" i="0" u="none" strike="noStrike">
                          <a:solidFill>
                            <a:srgbClr val="000000"/>
                          </a:solidFill>
                          <a:effectLst/>
                          <a:latin typeface="+mn-ea"/>
                          <a:ea typeface="+mn-ea"/>
                        </a:rPr>
                        <a:t>　泊　　　　 尚　志</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b="0" i="0" u="none" strike="noStrike" dirty="0">
                          <a:solidFill>
                            <a:srgbClr val="000000"/>
                          </a:solidFill>
                          <a:effectLst/>
                          <a:latin typeface="+mn-ea"/>
                          <a:ea typeface="+mn-ea"/>
                        </a:rPr>
                        <a:t>　東北工業大学工学部都市マネジメント学科　准教授</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7186889"/>
                  </a:ext>
                </a:extLst>
              </a:tr>
              <a:tr h="72000">
                <a:tc>
                  <a:txBody>
                    <a:bodyPr/>
                    <a:lstStyle/>
                    <a:p>
                      <a:pPr algn="l" fontAlgn="ctr"/>
                      <a:r>
                        <a:rPr lang="zh-TW" altLang="en-US" sz="700" b="0" i="0" u="none" strike="noStrike">
                          <a:solidFill>
                            <a:srgbClr val="000000"/>
                          </a:solidFill>
                          <a:effectLst/>
                          <a:latin typeface="+mn-ea"/>
                          <a:ea typeface="+mn-ea"/>
                        </a:rPr>
                        <a:t>　本　間　　俊　行</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dirty="0">
                          <a:solidFill>
                            <a:srgbClr val="000000"/>
                          </a:solidFill>
                          <a:effectLst/>
                          <a:latin typeface="+mn-ea"/>
                          <a:ea typeface="+mn-ea"/>
                        </a:rPr>
                        <a:t>　宮城県警察本部交通部交通規制課　課長補佐</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4010490"/>
                  </a:ext>
                </a:extLst>
              </a:tr>
              <a:tr h="72000">
                <a:tc>
                  <a:txBody>
                    <a:bodyPr/>
                    <a:lstStyle/>
                    <a:p>
                      <a:pPr algn="l" fontAlgn="ctr"/>
                      <a:r>
                        <a:rPr lang="zh-TW" altLang="en-US" sz="700" b="0" i="0" u="none" strike="noStrike">
                          <a:solidFill>
                            <a:srgbClr val="000000"/>
                          </a:solidFill>
                          <a:effectLst/>
                          <a:latin typeface="+mn-ea"/>
                          <a:ea typeface="+mn-ea"/>
                        </a:rPr>
                        <a:t>　渡　邊　　啓</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b="0" i="0" u="none" strike="noStrike" dirty="0">
                          <a:solidFill>
                            <a:srgbClr val="000000"/>
                          </a:solidFill>
                          <a:effectLst/>
                          <a:latin typeface="+mn-ea"/>
                          <a:ea typeface="+mn-ea"/>
                        </a:rPr>
                        <a:t>　宮城県仙台南警察署交通課　交通指導係長</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281331"/>
                  </a:ext>
                </a:extLst>
              </a:tr>
            </a:tbl>
          </a:graphicData>
        </a:graphic>
      </p:graphicFrame>
      <p:graphicFrame>
        <p:nvGraphicFramePr>
          <p:cNvPr id="26" name="表 25">
            <a:extLst>
              <a:ext uri="{FF2B5EF4-FFF2-40B4-BE49-F238E27FC236}">
                <a16:creationId xmlns:a16="http://schemas.microsoft.com/office/drawing/2014/main" id="{7EFA273F-23F9-F5CB-4198-D4AB79A2761D}"/>
              </a:ext>
            </a:extLst>
          </p:cNvPr>
          <p:cNvGraphicFramePr>
            <a:graphicFrameLocks noGrp="1"/>
          </p:cNvGraphicFramePr>
          <p:nvPr>
            <p:extLst>
              <p:ext uri="{D42A27DB-BD31-4B8C-83A1-F6EECF244321}">
                <p14:modId xmlns:p14="http://schemas.microsoft.com/office/powerpoint/2010/main" val="3768639039"/>
              </p:ext>
            </p:extLst>
          </p:nvPr>
        </p:nvGraphicFramePr>
        <p:xfrm>
          <a:off x="8556513" y="5682318"/>
          <a:ext cx="3516299" cy="1162050"/>
        </p:xfrm>
        <a:graphic>
          <a:graphicData uri="http://schemas.openxmlformats.org/drawingml/2006/table">
            <a:tbl>
              <a:tblPr/>
              <a:tblGrid>
                <a:gridCol w="722279">
                  <a:extLst>
                    <a:ext uri="{9D8B030D-6E8A-4147-A177-3AD203B41FA5}">
                      <a16:colId xmlns:a16="http://schemas.microsoft.com/office/drawing/2014/main" val="2124443768"/>
                    </a:ext>
                  </a:extLst>
                </a:gridCol>
                <a:gridCol w="2794020">
                  <a:extLst>
                    <a:ext uri="{9D8B030D-6E8A-4147-A177-3AD203B41FA5}">
                      <a16:colId xmlns:a16="http://schemas.microsoft.com/office/drawing/2014/main" val="689911759"/>
                    </a:ext>
                  </a:extLst>
                </a:gridCol>
              </a:tblGrid>
              <a:tr h="108000">
                <a:tc>
                  <a:txBody>
                    <a:bodyPr/>
                    <a:lstStyle/>
                    <a:p>
                      <a:pPr algn="ctr" fontAlgn="ctr"/>
                      <a:r>
                        <a:rPr lang="ja-JP" altLang="en-US" sz="700" b="0" i="0" u="none" strike="noStrike" dirty="0">
                          <a:solidFill>
                            <a:srgbClr val="000000"/>
                          </a:solidFill>
                          <a:effectLst/>
                          <a:latin typeface="+mn-ea"/>
                          <a:ea typeface="+mn-ea"/>
                        </a:rPr>
                        <a:t>氏名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ja-JP" altLang="en-US" sz="700" b="0" i="0" u="none" strike="noStrike" dirty="0">
                          <a:solidFill>
                            <a:srgbClr val="000000"/>
                          </a:solidFill>
                          <a:effectLst/>
                          <a:latin typeface="+mn-ea"/>
                          <a:ea typeface="+mn-ea"/>
                        </a:rPr>
                        <a:t>所属・役職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508685161"/>
                  </a:ext>
                </a:extLst>
              </a:tr>
              <a:tr h="108000">
                <a:tc>
                  <a:txBody>
                    <a:bodyPr/>
                    <a:lstStyle/>
                    <a:p>
                      <a:pPr algn="l" fontAlgn="ctr"/>
                      <a:r>
                        <a:rPr lang="ja-JP" altLang="en-US" sz="700" b="0" i="0" u="none" strike="noStrike">
                          <a:solidFill>
                            <a:srgbClr val="000000"/>
                          </a:solidFill>
                          <a:effectLst/>
                          <a:latin typeface="+mn-ea"/>
                          <a:ea typeface="+mn-ea"/>
                        </a:rPr>
                        <a:t>　阿　部　　正　人</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ながまちみらいデザイン会議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5951246"/>
                  </a:ext>
                </a:extLst>
              </a:tr>
              <a:tr h="108000">
                <a:tc>
                  <a:txBody>
                    <a:bodyPr/>
                    <a:lstStyle/>
                    <a:p>
                      <a:pPr algn="l" fontAlgn="ctr"/>
                      <a:r>
                        <a:rPr lang="ja-JP" altLang="en-US" sz="700" b="0" i="0" u="none" strike="noStrike">
                          <a:solidFill>
                            <a:srgbClr val="000000"/>
                          </a:solidFill>
                          <a:effectLst/>
                          <a:latin typeface="+mn-ea"/>
                          <a:ea typeface="+mn-ea"/>
                        </a:rPr>
                        <a:t>　利　　　　 大　作</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仙台市太白区</a:t>
                      </a:r>
                      <a:r>
                        <a:rPr lang="ja-JP" altLang="en-US" sz="600" b="0" i="0" u="none" strike="noStrike">
                          <a:solidFill>
                            <a:srgbClr val="000000"/>
                          </a:solidFill>
                          <a:effectLst/>
                          <a:latin typeface="+mn-ea"/>
                          <a:ea typeface="+mn-ea"/>
                        </a:rPr>
                        <a:t>まちづくり推進部　部長</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8413538"/>
                  </a:ext>
                </a:extLst>
              </a:tr>
              <a:tr h="108000">
                <a:tc>
                  <a:txBody>
                    <a:bodyPr/>
                    <a:lstStyle/>
                    <a:p>
                      <a:pPr algn="l" fontAlgn="ctr"/>
                      <a:r>
                        <a:rPr lang="ja-JP" altLang="en-US" sz="700" b="0" i="0" u="none" strike="noStrike">
                          <a:solidFill>
                            <a:srgbClr val="000000"/>
                          </a:solidFill>
                          <a:effectLst/>
                          <a:latin typeface="+mn-ea"/>
                          <a:ea typeface="+mn-ea"/>
                        </a:rPr>
                        <a:t>　加　藤　　隆</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一般社団法人</a:t>
                      </a:r>
                      <a:r>
                        <a:rPr lang="ja-JP" altLang="en-US" sz="600" b="0" i="0" u="none" strike="noStrike">
                          <a:solidFill>
                            <a:srgbClr val="000000"/>
                          </a:solidFill>
                          <a:effectLst/>
                          <a:latin typeface="+mn-ea"/>
                          <a:ea typeface="+mn-ea"/>
                        </a:rPr>
                        <a:t>ながまちマチキチ　代表</a:t>
                      </a:r>
                      <a:r>
                        <a:rPr lang="ja-JP" altLang="en-US" sz="600" b="0" i="0" u="none" strike="noStrike" dirty="0">
                          <a:solidFill>
                            <a:srgbClr val="000000"/>
                          </a:solidFill>
                          <a:effectLst/>
                          <a:latin typeface="+mn-ea"/>
                          <a:ea typeface="+mn-ea"/>
                        </a:rPr>
                        <a:t>理事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54944295"/>
                  </a:ext>
                </a:extLst>
              </a:tr>
              <a:tr h="108000">
                <a:tc>
                  <a:txBody>
                    <a:bodyPr/>
                    <a:lstStyle/>
                    <a:p>
                      <a:pPr algn="l" fontAlgn="ctr"/>
                      <a:r>
                        <a:rPr lang="zh-TW" altLang="en-US" sz="700" b="0" i="0" u="none" strike="noStrike">
                          <a:solidFill>
                            <a:srgbClr val="000000"/>
                          </a:solidFill>
                          <a:effectLst/>
                          <a:latin typeface="+mn-ea"/>
                          <a:ea typeface="+mn-ea"/>
                        </a:rPr>
                        <a:t>　小　島　　博　仁</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一般社団法人せんだいリノベーションまちづくり実行委員会　代表理事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8938337"/>
                  </a:ext>
                </a:extLst>
              </a:tr>
              <a:tr h="108000">
                <a:tc>
                  <a:txBody>
                    <a:bodyPr/>
                    <a:lstStyle/>
                    <a:p>
                      <a:pPr algn="l" fontAlgn="ctr"/>
                      <a:r>
                        <a:rPr lang="ja-JP" altLang="en-US" sz="700" b="0" i="0" u="none" strike="noStrike">
                          <a:solidFill>
                            <a:srgbClr val="000000"/>
                          </a:solidFill>
                          <a:effectLst/>
                          <a:latin typeface="+mn-ea"/>
                          <a:ea typeface="+mn-ea"/>
                        </a:rPr>
                        <a:t>　小　林　　利　一</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zh-CN" altLang="en-US" sz="600" b="0" i="0" u="none" strike="noStrike" dirty="0">
                          <a:solidFill>
                            <a:srgbClr val="000000"/>
                          </a:solidFill>
                          <a:effectLst/>
                          <a:latin typeface="+mn-ea"/>
                          <a:ea typeface="+mn-ea"/>
                        </a:rPr>
                        <a:t>長町地区</a:t>
                      </a:r>
                      <a:r>
                        <a:rPr lang="zh-CN" altLang="en-US" sz="600" b="0" i="0" u="none" strike="noStrike">
                          <a:solidFill>
                            <a:srgbClr val="000000"/>
                          </a:solidFill>
                          <a:effectLst/>
                          <a:latin typeface="+mn-ea"/>
                          <a:ea typeface="+mn-ea"/>
                        </a:rPr>
                        <a:t>町内会連合会　会長</a:t>
                      </a:r>
                      <a:endParaRPr lang="zh-CN" altLang="en-US" sz="6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79087627"/>
                  </a:ext>
                </a:extLst>
              </a:tr>
              <a:tr h="108000">
                <a:tc>
                  <a:txBody>
                    <a:bodyPr/>
                    <a:lstStyle/>
                    <a:p>
                      <a:pPr algn="l" fontAlgn="ctr"/>
                      <a:r>
                        <a:rPr lang="zh-CN" altLang="en-US" sz="700" b="0" i="0" u="none" strike="noStrike">
                          <a:solidFill>
                            <a:srgbClr val="000000"/>
                          </a:solidFill>
                          <a:effectLst/>
                          <a:latin typeface="+mn-ea"/>
                          <a:ea typeface="+mn-ea"/>
                        </a:rPr>
                        <a:t>　佐　藤　　秀　彦</a:t>
                      </a:r>
                      <a:endParaRPr lang="zh-CN"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サンカトゥール商店街</a:t>
                      </a:r>
                      <a:r>
                        <a:rPr lang="ja-JP" altLang="en-US" sz="600" b="0" i="0" u="none" strike="noStrike">
                          <a:solidFill>
                            <a:srgbClr val="000000"/>
                          </a:solidFill>
                          <a:effectLst/>
                          <a:latin typeface="+mn-ea"/>
                          <a:ea typeface="+mn-ea"/>
                        </a:rPr>
                        <a:t>振興組合　理事長</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34793304"/>
                  </a:ext>
                </a:extLst>
              </a:tr>
              <a:tr h="108000">
                <a:tc>
                  <a:txBody>
                    <a:bodyPr/>
                    <a:lstStyle/>
                    <a:p>
                      <a:pPr algn="l" fontAlgn="ctr"/>
                      <a:r>
                        <a:rPr lang="zh-TW" altLang="en-US" sz="700" b="0" i="0" u="none" strike="noStrike">
                          <a:solidFill>
                            <a:srgbClr val="000000"/>
                          </a:solidFill>
                          <a:effectLst/>
                          <a:latin typeface="+mn-ea"/>
                          <a:ea typeface="+mn-ea"/>
                        </a:rPr>
                        <a:t>　鈴　木　　有希子</a:t>
                      </a:r>
                      <a:endParaRPr lang="zh-TW"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ja-JP" altLang="en-US" sz="600" b="0" i="0" u="none" strike="noStrike" dirty="0">
                          <a:solidFill>
                            <a:srgbClr val="000000"/>
                          </a:solidFill>
                          <a:effectLst/>
                          <a:latin typeface="+mn-ea"/>
                          <a:ea typeface="+mn-ea"/>
                        </a:rPr>
                        <a:t>ママンココン</a:t>
                      </a:r>
                      <a:r>
                        <a:rPr lang="ja-JP" altLang="en-US" sz="600" b="0" i="0" u="none" strike="noStrike">
                          <a:solidFill>
                            <a:srgbClr val="000000"/>
                          </a:solidFill>
                          <a:effectLst/>
                          <a:latin typeface="+mn-ea"/>
                          <a:ea typeface="+mn-ea"/>
                        </a:rPr>
                        <a:t>運営委員会　副代表</a:t>
                      </a:r>
                      <a:endParaRPr lang="ja-JP" altLang="en-US" sz="6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73714717"/>
                  </a:ext>
                </a:extLst>
              </a:tr>
              <a:tr h="108000">
                <a:tc>
                  <a:txBody>
                    <a:bodyPr/>
                    <a:lstStyle/>
                    <a:p>
                      <a:pPr algn="l" fontAlgn="ctr"/>
                      <a:r>
                        <a:rPr lang="zh-CN" altLang="en-US" sz="700" b="0" i="0" u="none" strike="noStrike">
                          <a:solidFill>
                            <a:srgbClr val="000000"/>
                          </a:solidFill>
                          <a:effectLst/>
                          <a:latin typeface="+mn-ea"/>
                          <a:ea typeface="+mn-ea"/>
                        </a:rPr>
                        <a:t>　堀　内　　祥　弘</a:t>
                      </a:r>
                      <a:endParaRPr lang="zh-CN"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zh-TW" altLang="en-US" sz="600" b="0" i="0" u="none" strike="noStrike" dirty="0">
                          <a:solidFill>
                            <a:srgbClr val="000000"/>
                          </a:solidFill>
                          <a:effectLst/>
                          <a:latin typeface="+mn-ea"/>
                          <a:ea typeface="+mn-ea"/>
                        </a:rPr>
                        <a:t>長町</a:t>
                      </a:r>
                      <a:r>
                        <a:rPr lang="zh-TW" altLang="en-US" sz="600" b="0" i="0" u="none" strike="noStrike">
                          <a:solidFill>
                            <a:srgbClr val="000000"/>
                          </a:solidFill>
                          <a:effectLst/>
                          <a:latin typeface="+mn-ea"/>
                          <a:ea typeface="+mn-ea"/>
                        </a:rPr>
                        <a:t>商店街連合会　会長</a:t>
                      </a:r>
                      <a:r>
                        <a:rPr lang="ja-JP" altLang="en-US" sz="600" b="0" i="0" u="none" strike="noStrike" dirty="0">
                          <a:solidFill>
                            <a:srgbClr val="000000"/>
                          </a:solidFill>
                          <a:effectLst/>
                          <a:latin typeface="+mn-ea"/>
                          <a:ea typeface="+mn-ea"/>
                        </a:rPr>
                        <a:t>、</a:t>
                      </a:r>
                      <a:r>
                        <a:rPr lang="zh-TW" altLang="en-US" sz="600" b="0" i="0" u="none" strike="noStrike" dirty="0">
                          <a:solidFill>
                            <a:srgbClr val="000000"/>
                          </a:solidFill>
                          <a:effectLst/>
                          <a:latin typeface="+mn-ea"/>
                          <a:ea typeface="+mn-ea"/>
                        </a:rPr>
                        <a:t>長町駅前商店街</a:t>
                      </a:r>
                      <a:r>
                        <a:rPr lang="zh-TW" altLang="en-US" sz="600" b="0" i="0" u="none" strike="noStrike">
                          <a:solidFill>
                            <a:srgbClr val="000000"/>
                          </a:solidFill>
                          <a:effectLst/>
                          <a:latin typeface="+mn-ea"/>
                          <a:ea typeface="+mn-ea"/>
                        </a:rPr>
                        <a:t>振興組合　理事長</a:t>
                      </a:r>
                      <a:endParaRPr lang="zh-TW" altLang="en-US" sz="6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75024962"/>
                  </a:ext>
                </a:extLst>
              </a:tr>
              <a:tr h="108000">
                <a:tc>
                  <a:txBody>
                    <a:bodyPr/>
                    <a:lstStyle/>
                    <a:p>
                      <a:pPr algn="l" fontAlgn="ctr"/>
                      <a:r>
                        <a:rPr lang="ja-JP" altLang="en-US" sz="700" b="0" i="0" u="none" strike="noStrike">
                          <a:solidFill>
                            <a:srgbClr val="000000"/>
                          </a:solidFill>
                          <a:effectLst/>
                          <a:latin typeface="+mn-ea"/>
                          <a:ea typeface="+mn-ea"/>
                        </a:rPr>
                        <a:t>　渡　辺　　由　之</a:t>
                      </a:r>
                      <a:endParaRPr lang="ja-JP" altLang="en-US" sz="700" b="0" i="0" u="none" strike="noStrike" dirty="0">
                        <a:solidFill>
                          <a:srgbClr val="000000"/>
                        </a:solidFill>
                        <a:effectLst/>
                        <a:latin typeface="+mn-ea"/>
                        <a:ea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36000" algn="l" fontAlgn="ctr"/>
                      <a:r>
                        <a:rPr lang="zh-TW" altLang="en-US" sz="600" b="0" i="0" u="none" strike="noStrike" dirty="0">
                          <a:solidFill>
                            <a:srgbClr val="000000"/>
                          </a:solidFill>
                          <a:effectLst/>
                          <a:latin typeface="+mn-ea"/>
                          <a:ea typeface="+mn-ea"/>
                        </a:rPr>
                        <a:t>長町一丁目商店街振興組合　理事長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52940011"/>
                  </a:ext>
                </a:extLst>
              </a:tr>
            </a:tbl>
          </a:graphicData>
        </a:graphic>
      </p:graphicFrame>
      <p:graphicFrame>
        <p:nvGraphicFramePr>
          <p:cNvPr id="27" name="表 26">
            <a:extLst>
              <a:ext uri="{FF2B5EF4-FFF2-40B4-BE49-F238E27FC236}">
                <a16:creationId xmlns:a16="http://schemas.microsoft.com/office/drawing/2014/main" id="{49EA94CC-FAC5-60AB-4B5C-E51954E3666F}"/>
              </a:ext>
            </a:extLst>
          </p:cNvPr>
          <p:cNvGraphicFramePr>
            <a:graphicFrameLocks noGrp="1"/>
          </p:cNvGraphicFramePr>
          <p:nvPr>
            <p:extLst>
              <p:ext uri="{D42A27DB-BD31-4B8C-83A1-F6EECF244321}">
                <p14:modId xmlns:p14="http://schemas.microsoft.com/office/powerpoint/2010/main" val="668506287"/>
              </p:ext>
            </p:extLst>
          </p:nvPr>
        </p:nvGraphicFramePr>
        <p:xfrm>
          <a:off x="4439737" y="1532840"/>
          <a:ext cx="3744000" cy="2412000"/>
        </p:xfrm>
        <a:graphic>
          <a:graphicData uri="http://schemas.openxmlformats.org/drawingml/2006/table">
            <a:tbl>
              <a:tblPr>
                <a:tableStyleId>{69C7853C-536D-4A76-A0AE-DD22124D55A5}</a:tableStyleId>
              </a:tblPr>
              <a:tblGrid>
                <a:gridCol w="936000">
                  <a:extLst>
                    <a:ext uri="{9D8B030D-6E8A-4147-A177-3AD203B41FA5}">
                      <a16:colId xmlns:a16="http://schemas.microsoft.com/office/drawing/2014/main" val="1722334725"/>
                    </a:ext>
                  </a:extLst>
                </a:gridCol>
                <a:gridCol w="2808000">
                  <a:extLst>
                    <a:ext uri="{9D8B030D-6E8A-4147-A177-3AD203B41FA5}">
                      <a16:colId xmlns:a16="http://schemas.microsoft.com/office/drawing/2014/main" val="2663146952"/>
                    </a:ext>
                  </a:extLst>
                </a:gridCol>
              </a:tblGrid>
              <a:tr h="149534">
                <a:tc>
                  <a:txBody>
                    <a:bodyPr/>
                    <a:lstStyle/>
                    <a:p>
                      <a:pPr algn="ctr" fontAlgn="ctr"/>
                      <a:r>
                        <a:rPr lang="ja-JP" altLang="en-US" sz="900" b="0" i="0" u="none" strike="noStrike" dirty="0">
                          <a:solidFill>
                            <a:srgbClr val="000000"/>
                          </a:solidFill>
                          <a:effectLst/>
                          <a:latin typeface="+mn-ea"/>
                          <a:ea typeface="+mn-ea"/>
                        </a:rPr>
                        <a:t>氏名</a:t>
                      </a:r>
                    </a:p>
                  </a:txBody>
                  <a:tcPr marL="36000"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ja-JP" altLang="en-US" sz="900" b="0" i="0" u="none" strike="noStrike" dirty="0">
                          <a:solidFill>
                            <a:srgbClr val="000000"/>
                          </a:solidFill>
                          <a:effectLst/>
                          <a:latin typeface="+mn-ea"/>
                          <a:ea typeface="+mn-ea"/>
                        </a:rPr>
                        <a:t>所属・役職</a:t>
                      </a:r>
                      <a:endParaRPr lang="zh-TW" altLang="en-US" sz="9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2238507"/>
                  </a:ext>
                </a:extLst>
              </a:tr>
              <a:tr h="149534">
                <a:tc>
                  <a:txBody>
                    <a:bodyPr/>
                    <a:lstStyle/>
                    <a:p>
                      <a:pPr algn="l" fontAlgn="ctr"/>
                      <a:r>
                        <a:rPr lang="ja-JP" altLang="en-US" sz="900" b="0" u="none" strike="noStrike">
                          <a:solidFill>
                            <a:srgbClr val="000000"/>
                          </a:solidFill>
                          <a:effectLst/>
                        </a:rPr>
                        <a:t>　阿　部　  </a:t>
                      </a:r>
                      <a:r>
                        <a:rPr lang="ja-JP" altLang="en-US" sz="900" b="0" u="none" strike="noStrike" dirty="0">
                          <a:solidFill>
                            <a:srgbClr val="000000"/>
                          </a:solidFill>
                          <a:effectLst/>
                        </a:rPr>
                        <a:t>博</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宮城県</a:t>
                      </a:r>
                      <a:r>
                        <a:rPr lang="zh-TW" altLang="en-US" sz="700" b="0" u="none" strike="noStrike" dirty="0">
                          <a:solidFill>
                            <a:srgbClr val="000000"/>
                          </a:solidFill>
                          <a:effectLst/>
                          <a:latin typeface="+mn-ea"/>
                          <a:ea typeface="+mn-ea"/>
                        </a:rPr>
                        <a:t>警察本部交通部</a:t>
                      </a:r>
                      <a:r>
                        <a:rPr lang="zh-TW" altLang="en-US" sz="700" b="0" u="none" strike="noStrike">
                          <a:solidFill>
                            <a:srgbClr val="000000"/>
                          </a:solidFill>
                          <a:effectLst/>
                          <a:latin typeface="+mn-ea"/>
                          <a:ea typeface="+mn-ea"/>
                        </a:rPr>
                        <a:t>交通規制課　課長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7323264"/>
                  </a:ext>
                </a:extLst>
              </a:tr>
              <a:tr h="149534">
                <a:tc>
                  <a:txBody>
                    <a:bodyPr/>
                    <a:lstStyle/>
                    <a:p>
                      <a:pPr algn="l" fontAlgn="ctr"/>
                      <a:r>
                        <a:rPr lang="zh-TW" altLang="en-US" sz="900" b="0" u="none" strike="noStrike">
                          <a:solidFill>
                            <a:srgbClr val="000000"/>
                          </a:solidFill>
                          <a:effectLst/>
                        </a:rPr>
                        <a:t>　遠　藤　　源</a:t>
                      </a:r>
                      <a:r>
                        <a:rPr lang="zh-TW" altLang="en-US" sz="900" b="0" u="none" strike="noStrike" dirty="0">
                          <a:solidFill>
                            <a:srgbClr val="000000"/>
                          </a:solidFill>
                          <a:effectLst/>
                        </a:rPr>
                        <a:t>太郎</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700" b="0" u="none" strike="noStrike">
                          <a:solidFill>
                            <a:srgbClr val="000000"/>
                          </a:solidFill>
                          <a:effectLst/>
                          <a:latin typeface="+mn-ea"/>
                          <a:ea typeface="+mn-ea"/>
                        </a:rPr>
                        <a:t>　仙台市</a:t>
                      </a:r>
                      <a:r>
                        <a:rPr lang="zh-CN" altLang="en-US" sz="700" b="0" u="none" strike="noStrike" dirty="0">
                          <a:solidFill>
                            <a:srgbClr val="000000"/>
                          </a:solidFill>
                          <a:effectLst/>
                          <a:latin typeface="+mn-ea"/>
                          <a:ea typeface="+mn-ea"/>
                        </a:rPr>
                        <a:t>太白区副区長</a:t>
                      </a:r>
                      <a:endParaRPr lang="zh-CN"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3544730"/>
                  </a:ext>
                </a:extLst>
              </a:tr>
              <a:tr h="149534">
                <a:tc>
                  <a:txBody>
                    <a:bodyPr/>
                    <a:lstStyle/>
                    <a:p>
                      <a:pPr algn="l" fontAlgn="ctr"/>
                      <a:r>
                        <a:rPr lang="ja-JP" altLang="en-US" sz="900" b="0" u="none" strike="noStrike">
                          <a:solidFill>
                            <a:srgbClr val="000000"/>
                          </a:solidFill>
                          <a:effectLst/>
                        </a:rPr>
                        <a:t>　柿　沼　　敏　万</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長町</a:t>
                      </a:r>
                      <a:r>
                        <a:rPr lang="ja-JP" altLang="en-US" sz="700" b="0" u="none" strike="noStrike" dirty="0">
                          <a:solidFill>
                            <a:srgbClr val="000000"/>
                          </a:solidFill>
                          <a:effectLst/>
                          <a:latin typeface="+mn-ea"/>
                          <a:ea typeface="+mn-ea"/>
                        </a:rPr>
                        <a:t>まちづくり</a:t>
                      </a:r>
                      <a:r>
                        <a:rPr lang="ja-JP" altLang="en-US" sz="700" b="0" u="none" strike="noStrike">
                          <a:solidFill>
                            <a:srgbClr val="000000"/>
                          </a:solidFill>
                          <a:effectLst/>
                          <a:latin typeface="+mn-ea"/>
                          <a:ea typeface="+mn-ea"/>
                        </a:rPr>
                        <a:t>市民協議会　代表</a:t>
                      </a:r>
                      <a:r>
                        <a:rPr lang="ja-JP" altLang="en-US" sz="700" b="0" u="none" strike="noStrike" dirty="0">
                          <a:solidFill>
                            <a:srgbClr val="000000"/>
                          </a:solidFill>
                          <a:effectLst/>
                          <a:latin typeface="+mn-ea"/>
                          <a:ea typeface="+mn-ea"/>
                        </a:rPr>
                        <a:t>世話人</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896570"/>
                  </a:ext>
                </a:extLst>
              </a:tr>
              <a:tr h="149534">
                <a:tc>
                  <a:txBody>
                    <a:bodyPr/>
                    <a:lstStyle/>
                    <a:p>
                      <a:pPr algn="l" fontAlgn="ctr"/>
                      <a:r>
                        <a:rPr lang="ja-JP" altLang="en-US" sz="900" b="0" u="none" strike="noStrike">
                          <a:solidFill>
                            <a:srgbClr val="000000"/>
                          </a:solidFill>
                          <a:effectLst/>
                        </a:rPr>
                        <a:t>　加　藤　　隆</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一般</a:t>
                      </a:r>
                      <a:r>
                        <a:rPr lang="ja-JP" altLang="en-US" sz="700" b="0" u="none" strike="noStrike" dirty="0">
                          <a:solidFill>
                            <a:srgbClr val="000000"/>
                          </a:solidFill>
                          <a:effectLst/>
                          <a:latin typeface="+mn-ea"/>
                          <a:ea typeface="+mn-ea"/>
                        </a:rPr>
                        <a:t>社団法人</a:t>
                      </a:r>
                      <a:r>
                        <a:rPr lang="ja-JP" altLang="en-US" sz="700" b="0" u="none" strike="noStrike">
                          <a:solidFill>
                            <a:srgbClr val="000000"/>
                          </a:solidFill>
                          <a:effectLst/>
                          <a:latin typeface="+mn-ea"/>
                          <a:ea typeface="+mn-ea"/>
                        </a:rPr>
                        <a:t>ながまちマチキチ　代表</a:t>
                      </a:r>
                      <a:r>
                        <a:rPr lang="ja-JP" altLang="en-US" sz="700" b="0" u="none" strike="noStrike" dirty="0">
                          <a:solidFill>
                            <a:srgbClr val="000000"/>
                          </a:solidFill>
                          <a:effectLst/>
                          <a:latin typeface="+mn-ea"/>
                          <a:ea typeface="+mn-ea"/>
                        </a:rPr>
                        <a:t>理事</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2929959"/>
                  </a:ext>
                </a:extLst>
              </a:tr>
              <a:tr h="149534">
                <a:tc>
                  <a:txBody>
                    <a:bodyPr/>
                    <a:lstStyle/>
                    <a:p>
                      <a:pPr algn="l" fontAlgn="ctr"/>
                      <a:r>
                        <a:rPr lang="zh-TW" altLang="en-US" sz="900" b="0" u="none" strike="noStrike">
                          <a:solidFill>
                            <a:srgbClr val="000000"/>
                          </a:solidFill>
                          <a:effectLst/>
                        </a:rPr>
                        <a:t>　小　島　　博　仁</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一般</a:t>
                      </a:r>
                      <a:r>
                        <a:rPr lang="ja-JP" altLang="en-US" sz="700" b="0" u="none" strike="noStrike" dirty="0">
                          <a:solidFill>
                            <a:srgbClr val="000000"/>
                          </a:solidFill>
                          <a:effectLst/>
                          <a:latin typeface="+mn-ea"/>
                          <a:ea typeface="+mn-ea"/>
                        </a:rPr>
                        <a:t>社団法人せんだいリノベーションまちづくり</a:t>
                      </a:r>
                      <a:r>
                        <a:rPr lang="ja-JP" altLang="en-US" sz="700" b="0" u="none" strike="noStrike">
                          <a:solidFill>
                            <a:srgbClr val="000000"/>
                          </a:solidFill>
                          <a:effectLst/>
                          <a:latin typeface="+mn-ea"/>
                          <a:ea typeface="+mn-ea"/>
                        </a:rPr>
                        <a:t>実行委員会　代表</a:t>
                      </a:r>
                      <a:r>
                        <a:rPr lang="ja-JP" altLang="en-US" sz="700" b="0" u="none" strike="noStrike" dirty="0">
                          <a:solidFill>
                            <a:srgbClr val="000000"/>
                          </a:solidFill>
                          <a:effectLst/>
                          <a:latin typeface="+mn-ea"/>
                          <a:ea typeface="+mn-ea"/>
                        </a:rPr>
                        <a:t>理事</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945024"/>
                  </a:ext>
                </a:extLst>
              </a:tr>
              <a:tr h="168990">
                <a:tc>
                  <a:txBody>
                    <a:bodyPr/>
                    <a:lstStyle/>
                    <a:p>
                      <a:pPr algn="l" fontAlgn="ctr"/>
                      <a:r>
                        <a:rPr lang="ja-JP" altLang="en-US" sz="900" b="0" u="none" strike="noStrike">
                          <a:solidFill>
                            <a:srgbClr val="000000"/>
                          </a:solidFill>
                          <a:effectLst/>
                        </a:rPr>
                        <a:t>　小　林　　利　一</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700" b="0" u="none" strike="noStrike">
                          <a:solidFill>
                            <a:srgbClr val="000000"/>
                          </a:solidFill>
                          <a:effectLst/>
                          <a:latin typeface="+mn-ea"/>
                          <a:ea typeface="+mn-ea"/>
                        </a:rPr>
                        <a:t>　長町</a:t>
                      </a:r>
                      <a:r>
                        <a:rPr lang="zh-CN" altLang="en-US" sz="700" b="0" u="none" strike="noStrike" dirty="0">
                          <a:solidFill>
                            <a:srgbClr val="000000"/>
                          </a:solidFill>
                          <a:effectLst/>
                          <a:latin typeface="+mn-ea"/>
                          <a:ea typeface="+mn-ea"/>
                        </a:rPr>
                        <a:t>地区</a:t>
                      </a:r>
                      <a:r>
                        <a:rPr lang="zh-CN" altLang="en-US" sz="700" b="0" u="none" strike="noStrike">
                          <a:solidFill>
                            <a:srgbClr val="000000"/>
                          </a:solidFill>
                          <a:effectLst/>
                          <a:latin typeface="+mn-ea"/>
                          <a:ea typeface="+mn-ea"/>
                        </a:rPr>
                        <a:t>町内会連合会　会長</a:t>
                      </a:r>
                      <a:endParaRPr lang="zh-CN"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1417317"/>
                  </a:ext>
                </a:extLst>
              </a:tr>
              <a:tr h="149534">
                <a:tc>
                  <a:txBody>
                    <a:bodyPr/>
                    <a:lstStyle/>
                    <a:p>
                      <a:pPr algn="l" fontAlgn="ctr"/>
                      <a:r>
                        <a:rPr lang="ja-JP" altLang="en-US" sz="900" b="0" u="none" strike="noStrike">
                          <a:solidFill>
                            <a:srgbClr val="000000"/>
                          </a:solidFill>
                          <a:effectLst/>
                        </a:rPr>
                        <a:t>　柴　山　　隆</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宮城県</a:t>
                      </a:r>
                      <a:r>
                        <a:rPr lang="ja-JP" altLang="en-US" sz="700" b="0" u="none" strike="noStrike" dirty="0">
                          <a:solidFill>
                            <a:srgbClr val="000000"/>
                          </a:solidFill>
                          <a:effectLst/>
                          <a:latin typeface="+mn-ea"/>
                          <a:ea typeface="+mn-ea"/>
                        </a:rPr>
                        <a:t>タクシー協会仙台</a:t>
                      </a:r>
                      <a:r>
                        <a:rPr lang="ja-JP" altLang="en-US" sz="700" b="0" u="none" strike="noStrike">
                          <a:solidFill>
                            <a:srgbClr val="000000"/>
                          </a:solidFill>
                          <a:effectLst/>
                          <a:latin typeface="+mn-ea"/>
                          <a:ea typeface="+mn-ea"/>
                        </a:rPr>
                        <a:t>地区総支部　総務</a:t>
                      </a:r>
                      <a:r>
                        <a:rPr lang="ja-JP" altLang="en-US" sz="700" b="0" u="none" strike="noStrike" dirty="0">
                          <a:solidFill>
                            <a:srgbClr val="000000"/>
                          </a:solidFill>
                          <a:effectLst/>
                          <a:latin typeface="+mn-ea"/>
                          <a:ea typeface="+mn-ea"/>
                        </a:rPr>
                        <a:t>委員長</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7659373"/>
                  </a:ext>
                </a:extLst>
              </a:tr>
              <a:tr h="149534">
                <a:tc>
                  <a:txBody>
                    <a:bodyPr/>
                    <a:lstStyle/>
                    <a:p>
                      <a:pPr algn="l" fontAlgn="ctr"/>
                      <a:r>
                        <a:rPr lang="zh-TW" altLang="en-US" sz="900" b="0" u="none" strike="noStrike">
                          <a:solidFill>
                            <a:srgbClr val="000000"/>
                          </a:solidFill>
                          <a:effectLst/>
                        </a:rPr>
                        <a:t>　鈴　木　　有希子</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ママンココン運営委員会　副代表</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6682035"/>
                  </a:ext>
                </a:extLst>
              </a:tr>
              <a:tr h="149534">
                <a:tc>
                  <a:txBody>
                    <a:bodyPr/>
                    <a:lstStyle/>
                    <a:p>
                      <a:pPr algn="l" fontAlgn="ctr"/>
                      <a:r>
                        <a:rPr lang="ja-JP" altLang="en-US" sz="900" b="0" u="none" strike="noStrike">
                          <a:solidFill>
                            <a:srgbClr val="000000"/>
                          </a:solidFill>
                          <a:effectLst/>
                        </a:rPr>
                        <a:t>　泊　　　　 尚　志</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東北</a:t>
                      </a:r>
                      <a:r>
                        <a:rPr lang="ja-JP" altLang="en-US" sz="700" b="0" u="none" strike="noStrike" dirty="0">
                          <a:solidFill>
                            <a:srgbClr val="000000"/>
                          </a:solidFill>
                          <a:effectLst/>
                          <a:latin typeface="+mn-ea"/>
                          <a:ea typeface="+mn-ea"/>
                        </a:rPr>
                        <a:t>工業大学工学部都市</a:t>
                      </a:r>
                      <a:r>
                        <a:rPr lang="ja-JP" altLang="en-US" sz="700" b="0" u="none" strike="noStrike">
                          <a:solidFill>
                            <a:srgbClr val="000000"/>
                          </a:solidFill>
                          <a:effectLst/>
                          <a:latin typeface="+mn-ea"/>
                          <a:ea typeface="+mn-ea"/>
                        </a:rPr>
                        <a:t>マネジメント学科　准</a:t>
                      </a:r>
                      <a:r>
                        <a:rPr lang="ja-JP" altLang="en-US" sz="700" b="0" u="none" strike="noStrike" dirty="0">
                          <a:solidFill>
                            <a:srgbClr val="000000"/>
                          </a:solidFill>
                          <a:effectLst/>
                          <a:latin typeface="+mn-ea"/>
                          <a:ea typeface="+mn-ea"/>
                        </a:rPr>
                        <a:t>教授</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227693"/>
                  </a:ext>
                </a:extLst>
              </a:tr>
              <a:tr h="149534">
                <a:tc>
                  <a:txBody>
                    <a:bodyPr/>
                    <a:lstStyle/>
                    <a:p>
                      <a:pPr algn="l" fontAlgn="ctr"/>
                      <a:r>
                        <a:rPr lang="ja-JP" altLang="en-US" sz="900" b="0" u="none" strike="noStrike">
                          <a:solidFill>
                            <a:srgbClr val="000000"/>
                          </a:solidFill>
                          <a:effectLst/>
                        </a:rPr>
                        <a:t>　富　田　　勲</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宮城県</a:t>
                      </a:r>
                      <a:r>
                        <a:rPr lang="zh-TW" altLang="en-US" sz="700" b="0" u="none" strike="noStrike" dirty="0">
                          <a:solidFill>
                            <a:srgbClr val="000000"/>
                          </a:solidFill>
                          <a:effectLst/>
                          <a:latin typeface="+mn-ea"/>
                          <a:ea typeface="+mn-ea"/>
                        </a:rPr>
                        <a:t>仙台南警察</a:t>
                      </a:r>
                      <a:r>
                        <a:rPr lang="zh-TW" altLang="en-US" sz="700" b="0" u="none" strike="noStrike">
                          <a:solidFill>
                            <a:srgbClr val="000000"/>
                          </a:solidFill>
                          <a:effectLst/>
                          <a:latin typeface="+mn-ea"/>
                          <a:ea typeface="+mn-ea"/>
                        </a:rPr>
                        <a:t>署交通課　課長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6961568"/>
                  </a:ext>
                </a:extLst>
              </a:tr>
              <a:tr h="149534">
                <a:tc>
                  <a:txBody>
                    <a:bodyPr/>
                    <a:lstStyle/>
                    <a:p>
                      <a:pPr algn="l" fontAlgn="ctr"/>
                      <a:r>
                        <a:rPr lang="ja-JP" altLang="en-US" sz="900" b="0" u="none" strike="noStrike">
                          <a:solidFill>
                            <a:srgbClr val="000000"/>
                          </a:solidFill>
                          <a:effectLst/>
                        </a:rPr>
                        <a:t>　不　破　　正　仁</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dirty="0">
                          <a:solidFill>
                            <a:srgbClr val="000000"/>
                          </a:solidFill>
                          <a:effectLst/>
                          <a:latin typeface="+mn-ea"/>
                          <a:ea typeface="+mn-ea"/>
                        </a:rPr>
                        <a:t>　東北工業大学建築学部建築学科　准教授</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16255025"/>
                  </a:ext>
                </a:extLst>
              </a:tr>
              <a:tr h="149534">
                <a:tc>
                  <a:txBody>
                    <a:bodyPr/>
                    <a:lstStyle/>
                    <a:p>
                      <a:pPr algn="l" fontAlgn="ctr"/>
                      <a:r>
                        <a:rPr lang="zh-CN" altLang="en-US" sz="900" b="0" u="none" strike="noStrike">
                          <a:solidFill>
                            <a:srgbClr val="000000"/>
                          </a:solidFill>
                          <a:effectLst/>
                        </a:rPr>
                        <a:t>　堀　内　　祥　弘</a:t>
                      </a:r>
                      <a:endParaRPr lang="zh-CN"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dirty="0">
                          <a:solidFill>
                            <a:srgbClr val="000000"/>
                          </a:solidFill>
                          <a:effectLst/>
                          <a:latin typeface="+mn-ea"/>
                          <a:ea typeface="+mn-ea"/>
                        </a:rPr>
                        <a:t>　長町商店街連合会　会長</a:t>
                      </a:r>
                      <a:r>
                        <a:rPr lang="ja-JP" altLang="en-US" sz="700" b="0" u="none" strike="noStrike" dirty="0">
                          <a:solidFill>
                            <a:srgbClr val="000000"/>
                          </a:solidFill>
                          <a:effectLst/>
                          <a:latin typeface="+mn-ea"/>
                          <a:ea typeface="+mn-ea"/>
                        </a:rPr>
                        <a:t>、</a:t>
                      </a:r>
                      <a:r>
                        <a:rPr lang="zh-TW" altLang="en-US" sz="700" b="0" u="none" strike="noStrike" dirty="0">
                          <a:solidFill>
                            <a:srgbClr val="000000"/>
                          </a:solidFill>
                          <a:effectLst/>
                          <a:latin typeface="+mn-ea"/>
                          <a:ea typeface="+mn-ea"/>
                        </a:rPr>
                        <a:t>長町駅前商店街振興組合　理事長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1525428"/>
                  </a:ext>
                </a:extLst>
              </a:tr>
              <a:tr h="149534">
                <a:tc>
                  <a:txBody>
                    <a:bodyPr/>
                    <a:lstStyle/>
                    <a:p>
                      <a:pPr algn="l" fontAlgn="ctr"/>
                      <a:r>
                        <a:rPr lang="ja-JP" altLang="en-US" sz="900" b="0" u="none" strike="noStrike">
                          <a:solidFill>
                            <a:srgbClr val="000000"/>
                          </a:solidFill>
                          <a:effectLst/>
                        </a:rPr>
                        <a:t>　三　浦　　孝　行</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仙台市交通局自動車部　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2604223"/>
                  </a:ext>
                </a:extLst>
              </a:tr>
              <a:tr h="149534">
                <a:tc>
                  <a:txBody>
                    <a:bodyPr/>
                    <a:lstStyle/>
                    <a:p>
                      <a:pPr algn="l" fontAlgn="ctr"/>
                      <a:r>
                        <a:rPr lang="ja-JP" altLang="en-US" sz="900" b="0" u="none" strike="noStrike">
                          <a:solidFill>
                            <a:srgbClr val="000000"/>
                          </a:solidFill>
                          <a:effectLst/>
                        </a:rPr>
                        <a:t>　水　谷　　哲　也</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仙台市</a:t>
                      </a:r>
                      <a:r>
                        <a:rPr lang="zh-TW" altLang="en-US" sz="700" b="0" u="none" strike="noStrike" dirty="0">
                          <a:solidFill>
                            <a:srgbClr val="000000"/>
                          </a:solidFill>
                          <a:effectLst/>
                          <a:latin typeface="+mn-ea"/>
                          <a:ea typeface="+mn-ea"/>
                        </a:rPr>
                        <a:t>都市整備局総合</a:t>
                      </a:r>
                      <a:r>
                        <a:rPr lang="zh-TW" altLang="en-US" sz="700" b="0" u="none" strike="noStrike">
                          <a:solidFill>
                            <a:srgbClr val="000000"/>
                          </a:solidFill>
                          <a:effectLst/>
                          <a:latin typeface="+mn-ea"/>
                          <a:ea typeface="+mn-ea"/>
                        </a:rPr>
                        <a:t>交通政策部　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2734946"/>
                  </a:ext>
                </a:extLst>
              </a:tr>
              <a:tr h="149534">
                <a:tc>
                  <a:txBody>
                    <a:bodyPr/>
                    <a:lstStyle/>
                    <a:p>
                      <a:pPr algn="l" fontAlgn="ctr"/>
                      <a:r>
                        <a:rPr lang="ja-JP" altLang="en-US" sz="900" b="0" u="none" strike="noStrike">
                          <a:solidFill>
                            <a:srgbClr val="000000"/>
                          </a:solidFill>
                          <a:effectLst/>
                        </a:rPr>
                        <a:t>　脇　田　　淳</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dirty="0">
                          <a:solidFill>
                            <a:srgbClr val="000000"/>
                          </a:solidFill>
                          <a:effectLst/>
                          <a:latin typeface="+mn-ea"/>
                          <a:ea typeface="+mn-ea"/>
                        </a:rPr>
                        <a:t>　宮城交通株式会社　営業部長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3196393"/>
                  </a:ext>
                </a:extLst>
              </a:tr>
            </a:tbl>
          </a:graphicData>
        </a:graphic>
      </p:graphicFrame>
      <p:sp>
        <p:nvSpPr>
          <p:cNvPr id="28" name="正方形/長方形 27">
            <a:extLst>
              <a:ext uri="{FF2B5EF4-FFF2-40B4-BE49-F238E27FC236}">
                <a16:creationId xmlns:a16="http://schemas.microsoft.com/office/drawing/2014/main" id="{9023F449-54FD-AF46-B59E-BA658335DC3A}"/>
              </a:ext>
            </a:extLst>
          </p:cNvPr>
          <p:cNvSpPr/>
          <p:nvPr/>
        </p:nvSpPr>
        <p:spPr>
          <a:xfrm>
            <a:off x="4289346" y="1292853"/>
            <a:ext cx="8100000" cy="19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a:solidFill>
                  <a:schemeClr val="tx1"/>
                </a:solidFill>
              </a:rPr>
              <a:t>〇検討会　</a:t>
            </a:r>
            <a:endParaRPr kumimoji="1" lang="ja-JP" altLang="en-US" sz="1100" dirty="0">
              <a:solidFill>
                <a:schemeClr val="tx1"/>
              </a:solidFill>
            </a:endParaRPr>
          </a:p>
        </p:txBody>
      </p:sp>
      <p:graphicFrame>
        <p:nvGraphicFramePr>
          <p:cNvPr id="29" name="表 28">
            <a:extLst>
              <a:ext uri="{FF2B5EF4-FFF2-40B4-BE49-F238E27FC236}">
                <a16:creationId xmlns:a16="http://schemas.microsoft.com/office/drawing/2014/main" id="{6177328D-86BE-85C1-DD8D-0C6133DF621D}"/>
              </a:ext>
            </a:extLst>
          </p:cNvPr>
          <p:cNvGraphicFramePr>
            <a:graphicFrameLocks noGrp="1"/>
          </p:cNvGraphicFramePr>
          <p:nvPr>
            <p:extLst>
              <p:ext uri="{D42A27DB-BD31-4B8C-83A1-F6EECF244321}">
                <p14:modId xmlns:p14="http://schemas.microsoft.com/office/powerpoint/2010/main" val="458566242"/>
              </p:ext>
            </p:extLst>
          </p:nvPr>
        </p:nvGraphicFramePr>
        <p:xfrm>
          <a:off x="8374185" y="1544073"/>
          <a:ext cx="3744000" cy="2412000"/>
        </p:xfrm>
        <a:graphic>
          <a:graphicData uri="http://schemas.openxmlformats.org/drawingml/2006/table">
            <a:tbl>
              <a:tblPr>
                <a:tableStyleId>{69C7853C-536D-4A76-A0AE-DD22124D55A5}</a:tableStyleId>
              </a:tblPr>
              <a:tblGrid>
                <a:gridCol w="936000">
                  <a:extLst>
                    <a:ext uri="{9D8B030D-6E8A-4147-A177-3AD203B41FA5}">
                      <a16:colId xmlns:a16="http://schemas.microsoft.com/office/drawing/2014/main" val="1722334725"/>
                    </a:ext>
                  </a:extLst>
                </a:gridCol>
                <a:gridCol w="2808000">
                  <a:extLst>
                    <a:ext uri="{9D8B030D-6E8A-4147-A177-3AD203B41FA5}">
                      <a16:colId xmlns:a16="http://schemas.microsoft.com/office/drawing/2014/main" val="2663146952"/>
                    </a:ext>
                  </a:extLst>
                </a:gridCol>
              </a:tblGrid>
              <a:tr h="149534">
                <a:tc>
                  <a:txBody>
                    <a:bodyPr/>
                    <a:lstStyle/>
                    <a:p>
                      <a:pPr algn="ctr" fontAlgn="ctr"/>
                      <a:r>
                        <a:rPr lang="ja-JP" altLang="en-US" sz="900" b="0" i="0" u="none" strike="noStrike" dirty="0">
                          <a:solidFill>
                            <a:srgbClr val="000000"/>
                          </a:solidFill>
                          <a:effectLst/>
                          <a:latin typeface="+mn-ea"/>
                          <a:ea typeface="+mn-ea"/>
                        </a:rPr>
                        <a:t>氏名</a:t>
                      </a:r>
                    </a:p>
                  </a:txBody>
                  <a:tcPr marL="36000"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ja-JP" altLang="en-US" sz="900" b="0" i="0" u="none" strike="noStrike" dirty="0">
                          <a:solidFill>
                            <a:srgbClr val="000000"/>
                          </a:solidFill>
                          <a:effectLst/>
                          <a:latin typeface="+mn-ea"/>
                          <a:ea typeface="+mn-ea"/>
                        </a:rPr>
                        <a:t>所属・役職</a:t>
                      </a:r>
                      <a:endParaRPr lang="zh-TW" altLang="en-US" sz="9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2238507"/>
                  </a:ext>
                </a:extLst>
              </a:tr>
              <a:tr h="149534">
                <a:tc>
                  <a:txBody>
                    <a:bodyPr/>
                    <a:lstStyle/>
                    <a:p>
                      <a:pPr algn="l" fontAlgn="ctr"/>
                      <a:r>
                        <a:rPr lang="ja-JP" altLang="en-US" sz="900" b="0" u="none" strike="noStrike">
                          <a:solidFill>
                            <a:srgbClr val="000000"/>
                          </a:solidFill>
                          <a:effectLst/>
                        </a:rPr>
                        <a:t>　伊　藤　  善　健</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宮城県</a:t>
                      </a:r>
                      <a:r>
                        <a:rPr lang="zh-TW" altLang="en-US" sz="700" b="0" u="none" strike="noStrike" dirty="0">
                          <a:solidFill>
                            <a:srgbClr val="000000"/>
                          </a:solidFill>
                          <a:effectLst/>
                          <a:latin typeface="+mn-ea"/>
                          <a:ea typeface="+mn-ea"/>
                        </a:rPr>
                        <a:t>警察本部交通部</a:t>
                      </a:r>
                      <a:r>
                        <a:rPr lang="zh-TW" altLang="en-US" sz="700" b="0" u="none" strike="noStrike">
                          <a:solidFill>
                            <a:srgbClr val="000000"/>
                          </a:solidFill>
                          <a:effectLst/>
                          <a:latin typeface="+mn-ea"/>
                          <a:ea typeface="+mn-ea"/>
                        </a:rPr>
                        <a:t>交通規制課　課長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7323264"/>
                  </a:ext>
                </a:extLst>
              </a:tr>
              <a:tr h="149534">
                <a:tc>
                  <a:txBody>
                    <a:bodyPr/>
                    <a:lstStyle/>
                    <a:p>
                      <a:pPr algn="l" fontAlgn="ctr"/>
                      <a:r>
                        <a:rPr lang="zh-TW" altLang="en-US" sz="900" b="0" u="none" strike="noStrike">
                          <a:solidFill>
                            <a:srgbClr val="000000"/>
                          </a:solidFill>
                          <a:effectLst/>
                        </a:rPr>
                        <a:t>　遠　藤　　源</a:t>
                      </a:r>
                      <a:r>
                        <a:rPr lang="zh-TW" altLang="en-US" sz="900" b="0" u="none" strike="noStrike" dirty="0">
                          <a:solidFill>
                            <a:srgbClr val="000000"/>
                          </a:solidFill>
                          <a:effectLst/>
                        </a:rPr>
                        <a:t>太郎</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700" b="0" u="none" strike="noStrike">
                          <a:solidFill>
                            <a:srgbClr val="000000"/>
                          </a:solidFill>
                          <a:effectLst/>
                          <a:latin typeface="+mn-ea"/>
                          <a:ea typeface="+mn-ea"/>
                        </a:rPr>
                        <a:t>　仙台市</a:t>
                      </a:r>
                      <a:r>
                        <a:rPr lang="zh-CN" altLang="en-US" sz="700" b="0" u="none" strike="noStrike" dirty="0">
                          <a:solidFill>
                            <a:srgbClr val="000000"/>
                          </a:solidFill>
                          <a:effectLst/>
                          <a:latin typeface="+mn-ea"/>
                          <a:ea typeface="+mn-ea"/>
                        </a:rPr>
                        <a:t>太白区副区長</a:t>
                      </a:r>
                      <a:endParaRPr lang="zh-CN"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3544730"/>
                  </a:ext>
                </a:extLst>
              </a:tr>
              <a:tr h="149534">
                <a:tc>
                  <a:txBody>
                    <a:bodyPr/>
                    <a:lstStyle/>
                    <a:p>
                      <a:pPr algn="l" fontAlgn="ctr"/>
                      <a:r>
                        <a:rPr lang="ja-JP" altLang="en-US" sz="900" b="0" u="none" strike="noStrike">
                          <a:solidFill>
                            <a:srgbClr val="000000"/>
                          </a:solidFill>
                          <a:effectLst/>
                        </a:rPr>
                        <a:t>　柿　沼　　敏　万</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長町</a:t>
                      </a:r>
                      <a:r>
                        <a:rPr lang="ja-JP" altLang="en-US" sz="700" b="0" u="none" strike="noStrike" dirty="0">
                          <a:solidFill>
                            <a:srgbClr val="000000"/>
                          </a:solidFill>
                          <a:effectLst/>
                          <a:latin typeface="+mn-ea"/>
                          <a:ea typeface="+mn-ea"/>
                        </a:rPr>
                        <a:t>まちづくり</a:t>
                      </a:r>
                      <a:r>
                        <a:rPr lang="ja-JP" altLang="en-US" sz="700" b="0" u="none" strike="noStrike">
                          <a:solidFill>
                            <a:srgbClr val="000000"/>
                          </a:solidFill>
                          <a:effectLst/>
                          <a:latin typeface="+mn-ea"/>
                          <a:ea typeface="+mn-ea"/>
                        </a:rPr>
                        <a:t>市民協議会　代表</a:t>
                      </a:r>
                      <a:r>
                        <a:rPr lang="ja-JP" altLang="en-US" sz="700" b="0" u="none" strike="noStrike" dirty="0">
                          <a:solidFill>
                            <a:srgbClr val="000000"/>
                          </a:solidFill>
                          <a:effectLst/>
                          <a:latin typeface="+mn-ea"/>
                          <a:ea typeface="+mn-ea"/>
                        </a:rPr>
                        <a:t>世話人</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896570"/>
                  </a:ext>
                </a:extLst>
              </a:tr>
              <a:tr h="149534">
                <a:tc>
                  <a:txBody>
                    <a:bodyPr/>
                    <a:lstStyle/>
                    <a:p>
                      <a:pPr algn="l" fontAlgn="ctr"/>
                      <a:r>
                        <a:rPr lang="ja-JP" altLang="en-US" sz="900" b="0" u="none" strike="noStrike">
                          <a:solidFill>
                            <a:srgbClr val="000000"/>
                          </a:solidFill>
                          <a:effectLst/>
                        </a:rPr>
                        <a:t>　加　藤　　隆</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一般</a:t>
                      </a:r>
                      <a:r>
                        <a:rPr lang="ja-JP" altLang="en-US" sz="700" b="0" u="none" strike="noStrike" dirty="0">
                          <a:solidFill>
                            <a:srgbClr val="000000"/>
                          </a:solidFill>
                          <a:effectLst/>
                          <a:latin typeface="+mn-ea"/>
                          <a:ea typeface="+mn-ea"/>
                        </a:rPr>
                        <a:t>社団法人</a:t>
                      </a:r>
                      <a:r>
                        <a:rPr lang="ja-JP" altLang="en-US" sz="700" b="0" u="none" strike="noStrike">
                          <a:solidFill>
                            <a:srgbClr val="000000"/>
                          </a:solidFill>
                          <a:effectLst/>
                          <a:latin typeface="+mn-ea"/>
                          <a:ea typeface="+mn-ea"/>
                        </a:rPr>
                        <a:t>ながまちマチキチ　代表</a:t>
                      </a:r>
                      <a:r>
                        <a:rPr lang="ja-JP" altLang="en-US" sz="700" b="0" u="none" strike="noStrike" dirty="0">
                          <a:solidFill>
                            <a:srgbClr val="000000"/>
                          </a:solidFill>
                          <a:effectLst/>
                          <a:latin typeface="+mn-ea"/>
                          <a:ea typeface="+mn-ea"/>
                        </a:rPr>
                        <a:t>理事</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2929959"/>
                  </a:ext>
                </a:extLst>
              </a:tr>
              <a:tr h="149534">
                <a:tc>
                  <a:txBody>
                    <a:bodyPr/>
                    <a:lstStyle/>
                    <a:p>
                      <a:pPr algn="l" fontAlgn="ctr"/>
                      <a:r>
                        <a:rPr lang="zh-TW" altLang="en-US" sz="900" b="0" u="none" strike="noStrike">
                          <a:solidFill>
                            <a:srgbClr val="000000"/>
                          </a:solidFill>
                          <a:effectLst/>
                        </a:rPr>
                        <a:t>　小　島　　博　仁</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一般</a:t>
                      </a:r>
                      <a:r>
                        <a:rPr lang="ja-JP" altLang="en-US" sz="700" b="0" u="none" strike="noStrike" dirty="0">
                          <a:solidFill>
                            <a:srgbClr val="000000"/>
                          </a:solidFill>
                          <a:effectLst/>
                          <a:latin typeface="+mn-ea"/>
                          <a:ea typeface="+mn-ea"/>
                        </a:rPr>
                        <a:t>社団法人せんだいリノベーションまちづくり</a:t>
                      </a:r>
                      <a:r>
                        <a:rPr lang="ja-JP" altLang="en-US" sz="700" b="0" u="none" strike="noStrike">
                          <a:solidFill>
                            <a:srgbClr val="000000"/>
                          </a:solidFill>
                          <a:effectLst/>
                          <a:latin typeface="+mn-ea"/>
                          <a:ea typeface="+mn-ea"/>
                        </a:rPr>
                        <a:t>実行委員会　代表</a:t>
                      </a:r>
                      <a:r>
                        <a:rPr lang="ja-JP" altLang="en-US" sz="700" b="0" u="none" strike="noStrike" dirty="0">
                          <a:solidFill>
                            <a:srgbClr val="000000"/>
                          </a:solidFill>
                          <a:effectLst/>
                          <a:latin typeface="+mn-ea"/>
                          <a:ea typeface="+mn-ea"/>
                        </a:rPr>
                        <a:t>理事</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945024"/>
                  </a:ext>
                </a:extLst>
              </a:tr>
              <a:tr h="168990">
                <a:tc>
                  <a:txBody>
                    <a:bodyPr/>
                    <a:lstStyle/>
                    <a:p>
                      <a:pPr algn="l" fontAlgn="ctr"/>
                      <a:r>
                        <a:rPr lang="ja-JP" altLang="en-US" sz="900" b="0" u="none" strike="noStrike">
                          <a:solidFill>
                            <a:srgbClr val="000000"/>
                          </a:solidFill>
                          <a:effectLst/>
                        </a:rPr>
                        <a:t>　小　林　　利　一</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700" b="0" u="none" strike="noStrike">
                          <a:solidFill>
                            <a:srgbClr val="000000"/>
                          </a:solidFill>
                          <a:effectLst/>
                          <a:latin typeface="+mn-ea"/>
                          <a:ea typeface="+mn-ea"/>
                        </a:rPr>
                        <a:t>　長町</a:t>
                      </a:r>
                      <a:r>
                        <a:rPr lang="zh-CN" altLang="en-US" sz="700" b="0" u="none" strike="noStrike" dirty="0">
                          <a:solidFill>
                            <a:srgbClr val="000000"/>
                          </a:solidFill>
                          <a:effectLst/>
                          <a:latin typeface="+mn-ea"/>
                          <a:ea typeface="+mn-ea"/>
                        </a:rPr>
                        <a:t>地区</a:t>
                      </a:r>
                      <a:r>
                        <a:rPr lang="zh-CN" altLang="en-US" sz="700" b="0" u="none" strike="noStrike">
                          <a:solidFill>
                            <a:srgbClr val="000000"/>
                          </a:solidFill>
                          <a:effectLst/>
                          <a:latin typeface="+mn-ea"/>
                          <a:ea typeface="+mn-ea"/>
                        </a:rPr>
                        <a:t>町内会連合会　会長</a:t>
                      </a:r>
                      <a:endParaRPr lang="zh-CN"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1417317"/>
                  </a:ext>
                </a:extLst>
              </a:tr>
              <a:tr h="149534">
                <a:tc>
                  <a:txBody>
                    <a:bodyPr/>
                    <a:lstStyle/>
                    <a:p>
                      <a:pPr algn="l" fontAlgn="ctr"/>
                      <a:r>
                        <a:rPr lang="ja-JP" altLang="en-US" sz="900" b="0" u="none" strike="noStrike">
                          <a:solidFill>
                            <a:srgbClr val="000000"/>
                          </a:solidFill>
                          <a:effectLst/>
                        </a:rPr>
                        <a:t>　柴　山　　隆</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宮城県</a:t>
                      </a:r>
                      <a:r>
                        <a:rPr lang="ja-JP" altLang="en-US" sz="700" b="0" u="none" strike="noStrike" dirty="0">
                          <a:solidFill>
                            <a:srgbClr val="000000"/>
                          </a:solidFill>
                          <a:effectLst/>
                          <a:latin typeface="+mn-ea"/>
                          <a:ea typeface="+mn-ea"/>
                        </a:rPr>
                        <a:t>タクシー協会仙台</a:t>
                      </a:r>
                      <a:r>
                        <a:rPr lang="ja-JP" altLang="en-US" sz="700" b="0" u="none" strike="noStrike">
                          <a:solidFill>
                            <a:srgbClr val="000000"/>
                          </a:solidFill>
                          <a:effectLst/>
                          <a:latin typeface="+mn-ea"/>
                          <a:ea typeface="+mn-ea"/>
                        </a:rPr>
                        <a:t>地区総支部　総務</a:t>
                      </a:r>
                      <a:r>
                        <a:rPr lang="ja-JP" altLang="en-US" sz="700" b="0" u="none" strike="noStrike" dirty="0">
                          <a:solidFill>
                            <a:srgbClr val="000000"/>
                          </a:solidFill>
                          <a:effectLst/>
                          <a:latin typeface="+mn-ea"/>
                          <a:ea typeface="+mn-ea"/>
                        </a:rPr>
                        <a:t>委員長</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7659373"/>
                  </a:ext>
                </a:extLst>
              </a:tr>
              <a:tr h="149534">
                <a:tc>
                  <a:txBody>
                    <a:bodyPr/>
                    <a:lstStyle/>
                    <a:p>
                      <a:pPr algn="l" fontAlgn="ctr"/>
                      <a:r>
                        <a:rPr lang="zh-TW" altLang="en-US" sz="900" b="0" u="none" strike="noStrike">
                          <a:solidFill>
                            <a:srgbClr val="000000"/>
                          </a:solidFill>
                          <a:effectLst/>
                        </a:rPr>
                        <a:t>　鈴　木　　有希子</a:t>
                      </a:r>
                      <a:endParaRPr lang="zh-TW"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ママンココン運営委員会　副代表</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6682035"/>
                  </a:ext>
                </a:extLst>
              </a:tr>
              <a:tr h="149534">
                <a:tc>
                  <a:txBody>
                    <a:bodyPr/>
                    <a:lstStyle/>
                    <a:p>
                      <a:pPr algn="l" fontAlgn="ctr"/>
                      <a:r>
                        <a:rPr lang="ja-JP" altLang="en-US" sz="900" b="0" u="none" strike="noStrike">
                          <a:solidFill>
                            <a:srgbClr val="000000"/>
                          </a:solidFill>
                          <a:effectLst/>
                        </a:rPr>
                        <a:t>　泊　　　　 尚　志</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700" b="0" u="none" strike="noStrike">
                          <a:solidFill>
                            <a:srgbClr val="000000"/>
                          </a:solidFill>
                          <a:effectLst/>
                          <a:latin typeface="+mn-ea"/>
                          <a:ea typeface="+mn-ea"/>
                        </a:rPr>
                        <a:t>　東北</a:t>
                      </a:r>
                      <a:r>
                        <a:rPr lang="ja-JP" altLang="en-US" sz="700" b="0" u="none" strike="noStrike" dirty="0">
                          <a:solidFill>
                            <a:srgbClr val="000000"/>
                          </a:solidFill>
                          <a:effectLst/>
                          <a:latin typeface="+mn-ea"/>
                          <a:ea typeface="+mn-ea"/>
                        </a:rPr>
                        <a:t>工業大学工学部都市</a:t>
                      </a:r>
                      <a:r>
                        <a:rPr lang="ja-JP" altLang="en-US" sz="700" b="0" u="none" strike="noStrike">
                          <a:solidFill>
                            <a:srgbClr val="000000"/>
                          </a:solidFill>
                          <a:effectLst/>
                          <a:latin typeface="+mn-ea"/>
                          <a:ea typeface="+mn-ea"/>
                        </a:rPr>
                        <a:t>工学課程　准</a:t>
                      </a:r>
                      <a:r>
                        <a:rPr lang="ja-JP" altLang="en-US" sz="700" b="0" u="none" strike="noStrike" dirty="0">
                          <a:solidFill>
                            <a:srgbClr val="000000"/>
                          </a:solidFill>
                          <a:effectLst/>
                          <a:latin typeface="+mn-ea"/>
                          <a:ea typeface="+mn-ea"/>
                        </a:rPr>
                        <a:t>教授</a:t>
                      </a:r>
                      <a:endParaRPr lang="ja-JP"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227693"/>
                  </a:ext>
                </a:extLst>
              </a:tr>
              <a:tr h="149534">
                <a:tc>
                  <a:txBody>
                    <a:bodyPr/>
                    <a:lstStyle/>
                    <a:p>
                      <a:pPr algn="l" fontAlgn="ctr"/>
                      <a:r>
                        <a:rPr lang="ja-JP" altLang="en-US" sz="900" b="0" u="none" strike="noStrike">
                          <a:solidFill>
                            <a:srgbClr val="000000"/>
                          </a:solidFill>
                          <a:effectLst/>
                        </a:rPr>
                        <a:t>　富　田　　勲</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宮城県</a:t>
                      </a:r>
                      <a:r>
                        <a:rPr lang="zh-TW" altLang="en-US" sz="700" b="0" u="none" strike="noStrike" dirty="0">
                          <a:solidFill>
                            <a:srgbClr val="000000"/>
                          </a:solidFill>
                          <a:effectLst/>
                          <a:latin typeface="+mn-ea"/>
                          <a:ea typeface="+mn-ea"/>
                        </a:rPr>
                        <a:t>仙台南警察</a:t>
                      </a:r>
                      <a:r>
                        <a:rPr lang="zh-TW" altLang="en-US" sz="700" b="0" u="none" strike="noStrike">
                          <a:solidFill>
                            <a:srgbClr val="000000"/>
                          </a:solidFill>
                          <a:effectLst/>
                          <a:latin typeface="+mn-ea"/>
                          <a:ea typeface="+mn-ea"/>
                        </a:rPr>
                        <a:t>署交通課　課長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6961568"/>
                  </a:ext>
                </a:extLst>
              </a:tr>
              <a:tr h="149534">
                <a:tc>
                  <a:txBody>
                    <a:bodyPr/>
                    <a:lstStyle/>
                    <a:p>
                      <a:pPr algn="l" fontAlgn="ctr"/>
                      <a:r>
                        <a:rPr lang="ja-JP" altLang="en-US" sz="900" b="0" u="none" strike="noStrike">
                          <a:solidFill>
                            <a:srgbClr val="000000"/>
                          </a:solidFill>
                          <a:effectLst/>
                        </a:rPr>
                        <a:t>　不　破　　正　仁</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東北</a:t>
                      </a:r>
                      <a:r>
                        <a:rPr lang="zh-TW" altLang="en-US" sz="700" b="0" u="none" strike="noStrike" dirty="0">
                          <a:solidFill>
                            <a:srgbClr val="000000"/>
                          </a:solidFill>
                          <a:effectLst/>
                          <a:latin typeface="+mn-ea"/>
                          <a:ea typeface="+mn-ea"/>
                        </a:rPr>
                        <a:t>工業大学建築学部</a:t>
                      </a:r>
                      <a:r>
                        <a:rPr lang="zh-TW" altLang="en-US" sz="700" b="0" u="none" strike="noStrike">
                          <a:solidFill>
                            <a:srgbClr val="000000"/>
                          </a:solidFill>
                          <a:effectLst/>
                          <a:latin typeface="+mn-ea"/>
                          <a:ea typeface="+mn-ea"/>
                        </a:rPr>
                        <a:t>建築学科　准</a:t>
                      </a:r>
                      <a:r>
                        <a:rPr lang="zh-TW" altLang="en-US" sz="700" b="0" u="none" strike="noStrike" dirty="0">
                          <a:solidFill>
                            <a:srgbClr val="000000"/>
                          </a:solidFill>
                          <a:effectLst/>
                          <a:latin typeface="+mn-ea"/>
                          <a:ea typeface="+mn-ea"/>
                        </a:rPr>
                        <a:t>教授</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16255025"/>
                  </a:ext>
                </a:extLst>
              </a:tr>
              <a:tr h="149534">
                <a:tc>
                  <a:txBody>
                    <a:bodyPr/>
                    <a:lstStyle/>
                    <a:p>
                      <a:pPr algn="l" fontAlgn="ctr"/>
                      <a:r>
                        <a:rPr lang="zh-CN" altLang="en-US" sz="900" b="0" u="none" strike="noStrike">
                          <a:solidFill>
                            <a:srgbClr val="000000"/>
                          </a:solidFill>
                          <a:effectLst/>
                        </a:rPr>
                        <a:t>　堀　内　　祥　弘</a:t>
                      </a:r>
                      <a:endParaRPr lang="zh-CN"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長町商店街連合会　会長</a:t>
                      </a:r>
                      <a:r>
                        <a:rPr lang="ja-JP" altLang="en-US" sz="700" b="0" u="none" strike="noStrike" dirty="0">
                          <a:solidFill>
                            <a:srgbClr val="000000"/>
                          </a:solidFill>
                          <a:effectLst/>
                          <a:latin typeface="+mn-ea"/>
                          <a:ea typeface="+mn-ea"/>
                        </a:rPr>
                        <a:t>、</a:t>
                      </a:r>
                      <a:r>
                        <a:rPr lang="zh-TW" altLang="en-US" sz="700" b="0" u="none" strike="noStrike" dirty="0">
                          <a:solidFill>
                            <a:srgbClr val="000000"/>
                          </a:solidFill>
                          <a:effectLst/>
                          <a:latin typeface="+mn-ea"/>
                          <a:ea typeface="+mn-ea"/>
                        </a:rPr>
                        <a:t>長町駅前商店街</a:t>
                      </a:r>
                      <a:r>
                        <a:rPr lang="zh-TW" altLang="en-US" sz="700" b="0" u="none" strike="noStrike">
                          <a:solidFill>
                            <a:srgbClr val="000000"/>
                          </a:solidFill>
                          <a:effectLst/>
                          <a:latin typeface="+mn-ea"/>
                          <a:ea typeface="+mn-ea"/>
                        </a:rPr>
                        <a:t>振興組合　理事長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1525428"/>
                  </a:ext>
                </a:extLst>
              </a:tr>
              <a:tr h="149534">
                <a:tc>
                  <a:txBody>
                    <a:bodyPr/>
                    <a:lstStyle/>
                    <a:p>
                      <a:pPr algn="l" fontAlgn="ctr"/>
                      <a:r>
                        <a:rPr lang="ja-JP" altLang="en-US" sz="900" b="0" u="none" strike="noStrike">
                          <a:solidFill>
                            <a:srgbClr val="000000"/>
                          </a:solidFill>
                          <a:effectLst/>
                        </a:rPr>
                        <a:t>　三　浦　　孝　行</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仙台市交通局自動車部　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2604223"/>
                  </a:ext>
                </a:extLst>
              </a:tr>
              <a:tr h="149534">
                <a:tc>
                  <a:txBody>
                    <a:bodyPr/>
                    <a:lstStyle/>
                    <a:p>
                      <a:pPr algn="l" fontAlgn="ctr"/>
                      <a:r>
                        <a:rPr lang="ja-JP" altLang="en-US" sz="900" b="0" u="none" strike="noStrike">
                          <a:solidFill>
                            <a:srgbClr val="000000"/>
                          </a:solidFill>
                          <a:effectLst/>
                        </a:rPr>
                        <a:t>　水　谷　　哲　也</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a:solidFill>
                            <a:srgbClr val="000000"/>
                          </a:solidFill>
                          <a:effectLst/>
                          <a:latin typeface="+mn-ea"/>
                          <a:ea typeface="+mn-ea"/>
                        </a:rPr>
                        <a:t>　仙台市</a:t>
                      </a:r>
                      <a:r>
                        <a:rPr lang="zh-TW" altLang="en-US" sz="700" b="0" u="none" strike="noStrike" dirty="0">
                          <a:solidFill>
                            <a:srgbClr val="000000"/>
                          </a:solidFill>
                          <a:effectLst/>
                          <a:latin typeface="+mn-ea"/>
                          <a:ea typeface="+mn-ea"/>
                        </a:rPr>
                        <a:t>都市整備局総合</a:t>
                      </a:r>
                      <a:r>
                        <a:rPr lang="zh-TW" altLang="en-US" sz="700" b="0" u="none" strike="noStrike">
                          <a:solidFill>
                            <a:srgbClr val="000000"/>
                          </a:solidFill>
                          <a:effectLst/>
                          <a:latin typeface="+mn-ea"/>
                          <a:ea typeface="+mn-ea"/>
                        </a:rPr>
                        <a:t>交通政策部　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2734946"/>
                  </a:ext>
                </a:extLst>
              </a:tr>
              <a:tr h="149534">
                <a:tc>
                  <a:txBody>
                    <a:bodyPr/>
                    <a:lstStyle/>
                    <a:p>
                      <a:pPr algn="l" fontAlgn="ctr"/>
                      <a:r>
                        <a:rPr lang="ja-JP" altLang="en-US" sz="900" b="0" u="none" strike="noStrike">
                          <a:solidFill>
                            <a:srgbClr val="000000"/>
                          </a:solidFill>
                          <a:effectLst/>
                        </a:rPr>
                        <a:t>　脇　田　　淳</a:t>
                      </a:r>
                      <a:endParaRPr lang="ja-JP" altLang="en-US" sz="900" b="0" i="0" u="none" strike="noStrike" dirty="0">
                        <a:solidFill>
                          <a:srgbClr val="000000"/>
                        </a:solidFill>
                        <a:effectLst/>
                        <a:latin typeface="BIZ UD明朝 Medium" panose="02020500000000000000" pitchFamily="17" charset="-128"/>
                        <a:ea typeface="BIZ UD明朝 Medium" panose="02020500000000000000" pitchFamily="17" charset="-128"/>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700" b="0" u="none" strike="noStrike" dirty="0">
                          <a:solidFill>
                            <a:srgbClr val="000000"/>
                          </a:solidFill>
                          <a:effectLst/>
                          <a:latin typeface="+mn-ea"/>
                          <a:ea typeface="+mn-ea"/>
                        </a:rPr>
                        <a:t>　宮城交通株式会社　</a:t>
                      </a:r>
                      <a:r>
                        <a:rPr lang="ja-JP" altLang="en-US" sz="700" b="0" u="none" strike="noStrike" dirty="0">
                          <a:solidFill>
                            <a:srgbClr val="000000"/>
                          </a:solidFill>
                          <a:effectLst/>
                          <a:latin typeface="+mn-ea"/>
                          <a:ea typeface="+mn-ea"/>
                        </a:rPr>
                        <a:t>執行役員　営業本部部長兼</a:t>
                      </a:r>
                      <a:r>
                        <a:rPr lang="zh-TW" altLang="en-US" sz="700" b="0" u="none" strike="noStrike" dirty="0">
                          <a:solidFill>
                            <a:srgbClr val="000000"/>
                          </a:solidFill>
                          <a:effectLst/>
                          <a:latin typeface="+mn-ea"/>
                          <a:ea typeface="+mn-ea"/>
                        </a:rPr>
                        <a:t>営業部長</a:t>
                      </a:r>
                      <a:endParaRPr lang="zh-TW" altLang="en-US" sz="700" b="0" i="0" u="none" strike="noStrike" dirty="0">
                        <a:solidFill>
                          <a:srgbClr val="000000"/>
                        </a:solidFill>
                        <a:effectLst/>
                        <a:latin typeface="+mn-ea"/>
                        <a:ea typeface="+mn-ea"/>
                      </a:endParaRPr>
                    </a:p>
                  </a:txBody>
                  <a:tcPr marL="8152" marR="8152" marT="815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3196393"/>
                  </a:ext>
                </a:extLst>
              </a:tr>
            </a:tbl>
          </a:graphicData>
        </a:graphic>
      </p:graphicFrame>
      <p:sp>
        <p:nvSpPr>
          <p:cNvPr id="30" name="正方形/長方形 29">
            <a:extLst>
              <a:ext uri="{FF2B5EF4-FFF2-40B4-BE49-F238E27FC236}">
                <a16:creationId xmlns:a16="http://schemas.microsoft.com/office/drawing/2014/main" id="{C6DF2A50-C9DB-9BAA-4802-DD9E2634EF1A}"/>
              </a:ext>
            </a:extLst>
          </p:cNvPr>
          <p:cNvSpPr/>
          <p:nvPr/>
        </p:nvSpPr>
        <p:spPr>
          <a:xfrm>
            <a:off x="4652175" y="5443367"/>
            <a:ext cx="7812000" cy="19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〇利活用</a:t>
            </a:r>
            <a:r>
              <a:rPr kumimoji="1" lang="en-US" altLang="ja-JP" sz="1100" dirty="0">
                <a:solidFill>
                  <a:schemeClr val="tx1"/>
                </a:solidFill>
              </a:rPr>
              <a:t>WG</a:t>
            </a:r>
            <a:endParaRPr kumimoji="1" lang="ja-JP" altLang="en-US" sz="1100" dirty="0">
              <a:solidFill>
                <a:schemeClr val="tx1"/>
              </a:solidFill>
            </a:endParaRPr>
          </a:p>
        </p:txBody>
      </p:sp>
      <p:sp>
        <p:nvSpPr>
          <p:cNvPr id="32" name="Rectangle 2">
            <a:extLst>
              <a:ext uri="{FF2B5EF4-FFF2-40B4-BE49-F238E27FC236}">
                <a16:creationId xmlns:a16="http://schemas.microsoft.com/office/drawing/2014/main" id="{1C79B293-C08B-402E-F5FA-E895F94B3B0C}"/>
              </a:ext>
            </a:extLst>
          </p:cNvPr>
          <p:cNvSpPr>
            <a:spLocks noChangeArrowheads="1"/>
          </p:cNvSpPr>
          <p:nvPr/>
        </p:nvSpPr>
        <p:spPr bwMode="auto">
          <a:xfrm>
            <a:off x="6524675" y="1316088"/>
            <a:ext cx="5915471" cy="216534"/>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800" b="1" dirty="0">
                <a:latin typeface="BIZ UDPゴシック" panose="020B0400000000000000" pitchFamily="50" charset="-128"/>
                <a:ea typeface="BIZ UDPゴシック" panose="020B0400000000000000" pitchFamily="50" charset="-128"/>
              </a:rPr>
              <a:t>（</a:t>
            </a:r>
            <a:r>
              <a:rPr lang="en-US" altLang="ja-JP" sz="800" b="1" dirty="0">
                <a:latin typeface="BIZ UDPゴシック" panose="020B0400000000000000" pitchFamily="50" charset="-128"/>
                <a:ea typeface="BIZ UDPゴシック" panose="020B0400000000000000" pitchFamily="50" charset="-128"/>
              </a:rPr>
              <a:t>2024</a:t>
            </a:r>
            <a:r>
              <a:rPr lang="ja-JP" altLang="en-US" sz="800" b="1" dirty="0">
                <a:latin typeface="BIZ UDPゴシック" panose="020B0400000000000000" pitchFamily="50" charset="-128"/>
                <a:ea typeface="BIZ UDPゴシック" panose="020B0400000000000000" pitchFamily="50" charset="-128"/>
              </a:rPr>
              <a:t>年６月～</a:t>
            </a:r>
            <a:r>
              <a:rPr lang="en-US" altLang="ja-JP" sz="800" b="1" dirty="0">
                <a:latin typeface="BIZ UDPゴシック" panose="020B0400000000000000" pitchFamily="50" charset="-128"/>
                <a:ea typeface="BIZ UDPゴシック" panose="020B0400000000000000" pitchFamily="50" charset="-128"/>
              </a:rPr>
              <a:t>2025</a:t>
            </a:r>
            <a:r>
              <a:rPr lang="ja-JP" altLang="en-US" sz="800" b="1" dirty="0">
                <a:latin typeface="BIZ UDPゴシック" panose="020B0400000000000000" pitchFamily="50" charset="-128"/>
                <a:ea typeface="BIZ UDPゴシック" panose="020B0400000000000000" pitchFamily="50" charset="-128"/>
              </a:rPr>
              <a:t>年３月）　　　　　　　　　　　　　　　　　　　　　　　　　　　　　　　　　　　　　（</a:t>
            </a:r>
            <a:r>
              <a:rPr lang="en-US" altLang="ja-JP" sz="800" b="1" dirty="0">
                <a:latin typeface="BIZ UDPゴシック" panose="020B0400000000000000" pitchFamily="50" charset="-128"/>
                <a:ea typeface="BIZ UDPゴシック" panose="020B0400000000000000" pitchFamily="50" charset="-128"/>
              </a:rPr>
              <a:t> 2025</a:t>
            </a:r>
            <a:r>
              <a:rPr lang="ja-JP" altLang="en-US" sz="800" b="1" dirty="0">
                <a:latin typeface="BIZ UDPゴシック" panose="020B0400000000000000" pitchFamily="50" charset="-128"/>
                <a:ea typeface="BIZ UDPゴシック" panose="020B0400000000000000" pitchFamily="50" charset="-128"/>
              </a:rPr>
              <a:t>年４月～</a:t>
            </a:r>
            <a:r>
              <a:rPr lang="en-US" altLang="ja-JP" sz="800" b="1" dirty="0">
                <a:latin typeface="BIZ UDPゴシック" panose="020B0400000000000000" pitchFamily="50" charset="-128"/>
                <a:ea typeface="BIZ UDPゴシック" panose="020B0400000000000000" pitchFamily="50" charset="-128"/>
              </a:rPr>
              <a:t>2026</a:t>
            </a:r>
            <a:r>
              <a:rPr lang="ja-JP" altLang="en-US" sz="800" b="1" dirty="0">
                <a:latin typeface="BIZ UDPゴシック" panose="020B0400000000000000" pitchFamily="50" charset="-128"/>
                <a:ea typeface="BIZ UDPゴシック" panose="020B0400000000000000" pitchFamily="50" charset="-128"/>
              </a:rPr>
              <a:t>年３月）</a:t>
            </a:r>
            <a:endParaRPr lang="ja-JP" altLang="en-US" sz="1400" b="1" dirty="0">
              <a:latin typeface="BIZ UDPゴシック" panose="020B0400000000000000" pitchFamily="50" charset="-128"/>
              <a:ea typeface="BIZ UDPゴシック" panose="020B0400000000000000" pitchFamily="50" charset="-128"/>
            </a:endParaRPr>
          </a:p>
        </p:txBody>
      </p:sp>
      <p:sp>
        <p:nvSpPr>
          <p:cNvPr id="33" name="Rectangle 2">
            <a:extLst>
              <a:ext uri="{FF2B5EF4-FFF2-40B4-BE49-F238E27FC236}">
                <a16:creationId xmlns:a16="http://schemas.microsoft.com/office/drawing/2014/main" id="{3ADAF698-26A8-C91E-8167-50B3F3B7C469}"/>
              </a:ext>
            </a:extLst>
          </p:cNvPr>
          <p:cNvSpPr>
            <a:spLocks noChangeArrowheads="1"/>
          </p:cNvSpPr>
          <p:nvPr/>
        </p:nvSpPr>
        <p:spPr bwMode="auto">
          <a:xfrm>
            <a:off x="6548704" y="4147585"/>
            <a:ext cx="5915471" cy="216534"/>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800" b="1" dirty="0">
                <a:latin typeface="BIZ UDPゴシック" panose="020B0400000000000000" pitchFamily="50" charset="-128"/>
                <a:ea typeface="BIZ UDPゴシック" panose="020B0400000000000000" pitchFamily="50" charset="-128"/>
              </a:rPr>
              <a:t>（</a:t>
            </a:r>
            <a:r>
              <a:rPr lang="en-US" altLang="ja-JP" sz="800" b="1" dirty="0">
                <a:latin typeface="BIZ UDPゴシック" panose="020B0400000000000000" pitchFamily="50" charset="-128"/>
                <a:ea typeface="BIZ UDPゴシック" panose="020B0400000000000000" pitchFamily="50" charset="-128"/>
              </a:rPr>
              <a:t>2024</a:t>
            </a:r>
            <a:r>
              <a:rPr lang="ja-JP" altLang="en-US" sz="800" b="1" dirty="0">
                <a:latin typeface="BIZ UDPゴシック" panose="020B0400000000000000" pitchFamily="50" charset="-128"/>
                <a:ea typeface="BIZ UDPゴシック" panose="020B0400000000000000" pitchFamily="50" charset="-128"/>
              </a:rPr>
              <a:t>年６月～</a:t>
            </a:r>
            <a:r>
              <a:rPr lang="en-US" altLang="ja-JP" sz="800" b="1" dirty="0">
                <a:latin typeface="BIZ UDPゴシック" panose="020B0400000000000000" pitchFamily="50" charset="-128"/>
                <a:ea typeface="BIZ UDPゴシック" panose="020B0400000000000000" pitchFamily="50" charset="-128"/>
              </a:rPr>
              <a:t>2025</a:t>
            </a:r>
            <a:r>
              <a:rPr lang="ja-JP" altLang="en-US" sz="800" b="1" dirty="0">
                <a:latin typeface="BIZ UDPゴシック" panose="020B0400000000000000" pitchFamily="50" charset="-128"/>
                <a:ea typeface="BIZ UDPゴシック" panose="020B0400000000000000" pitchFamily="50" charset="-128"/>
              </a:rPr>
              <a:t>年３月）　　　　　　　　　　　　　　　　　　　　　　　　　　　　　　　　　　　　　（</a:t>
            </a:r>
            <a:r>
              <a:rPr lang="en-US" altLang="ja-JP" sz="800" b="1" dirty="0">
                <a:latin typeface="BIZ UDPゴシック" panose="020B0400000000000000" pitchFamily="50" charset="-128"/>
                <a:ea typeface="BIZ UDPゴシック" panose="020B0400000000000000" pitchFamily="50" charset="-128"/>
              </a:rPr>
              <a:t> 2025</a:t>
            </a:r>
            <a:r>
              <a:rPr lang="ja-JP" altLang="en-US" sz="800" b="1" dirty="0">
                <a:latin typeface="BIZ UDPゴシック" panose="020B0400000000000000" pitchFamily="50" charset="-128"/>
                <a:ea typeface="BIZ UDPゴシック" panose="020B0400000000000000" pitchFamily="50" charset="-128"/>
              </a:rPr>
              <a:t>年４月～</a:t>
            </a:r>
            <a:r>
              <a:rPr lang="en-US" altLang="ja-JP" sz="800" b="1" dirty="0">
                <a:latin typeface="BIZ UDPゴシック" panose="020B0400000000000000" pitchFamily="50" charset="-128"/>
                <a:ea typeface="BIZ UDPゴシック" panose="020B0400000000000000" pitchFamily="50" charset="-128"/>
              </a:rPr>
              <a:t> 2026</a:t>
            </a:r>
            <a:r>
              <a:rPr lang="ja-JP" altLang="en-US" sz="800" b="1" dirty="0">
                <a:latin typeface="BIZ UDPゴシック" panose="020B0400000000000000" pitchFamily="50" charset="-128"/>
                <a:ea typeface="BIZ UDPゴシック" panose="020B0400000000000000" pitchFamily="50" charset="-128"/>
              </a:rPr>
              <a:t>年３月）</a:t>
            </a:r>
            <a:endParaRPr lang="ja-JP" altLang="en-US" sz="1400" b="1" dirty="0">
              <a:latin typeface="BIZ UDPゴシック" panose="020B0400000000000000" pitchFamily="50" charset="-128"/>
              <a:ea typeface="BIZ UDPゴシック" panose="020B0400000000000000" pitchFamily="50" charset="-128"/>
            </a:endParaRPr>
          </a:p>
        </p:txBody>
      </p:sp>
      <p:sp>
        <p:nvSpPr>
          <p:cNvPr id="34" name="Rectangle 2">
            <a:extLst>
              <a:ext uri="{FF2B5EF4-FFF2-40B4-BE49-F238E27FC236}">
                <a16:creationId xmlns:a16="http://schemas.microsoft.com/office/drawing/2014/main" id="{BE9A0E5D-487C-4C84-4A1D-F89EBFF39A57}"/>
              </a:ext>
            </a:extLst>
          </p:cNvPr>
          <p:cNvSpPr>
            <a:spLocks noChangeArrowheads="1"/>
          </p:cNvSpPr>
          <p:nvPr/>
        </p:nvSpPr>
        <p:spPr bwMode="auto">
          <a:xfrm>
            <a:off x="6548704" y="5455297"/>
            <a:ext cx="5915471" cy="216534"/>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ja-JP" altLang="en-US" sz="800" b="1" dirty="0">
                <a:latin typeface="BIZ UDPゴシック" panose="020B0400000000000000" pitchFamily="50" charset="-128"/>
                <a:ea typeface="BIZ UDPゴシック" panose="020B0400000000000000" pitchFamily="50" charset="-128"/>
              </a:rPr>
              <a:t>（</a:t>
            </a:r>
            <a:r>
              <a:rPr lang="en-US" altLang="ja-JP" sz="800" b="1" dirty="0">
                <a:latin typeface="BIZ UDPゴシック" panose="020B0400000000000000" pitchFamily="50" charset="-128"/>
                <a:ea typeface="BIZ UDPゴシック" panose="020B0400000000000000" pitchFamily="50" charset="-128"/>
              </a:rPr>
              <a:t>2024</a:t>
            </a:r>
            <a:r>
              <a:rPr lang="ja-JP" altLang="en-US" sz="800" b="1" dirty="0">
                <a:latin typeface="BIZ UDPゴシック" panose="020B0400000000000000" pitchFamily="50" charset="-128"/>
                <a:ea typeface="BIZ UDPゴシック" panose="020B0400000000000000" pitchFamily="50" charset="-128"/>
              </a:rPr>
              <a:t>年６月～</a:t>
            </a:r>
            <a:r>
              <a:rPr lang="en-US" altLang="ja-JP" sz="800" b="1" dirty="0">
                <a:latin typeface="BIZ UDPゴシック" panose="020B0400000000000000" pitchFamily="50" charset="-128"/>
                <a:ea typeface="BIZ UDPゴシック" panose="020B0400000000000000" pitchFamily="50" charset="-128"/>
              </a:rPr>
              <a:t>2025</a:t>
            </a:r>
            <a:r>
              <a:rPr lang="ja-JP" altLang="en-US" sz="800" b="1" dirty="0">
                <a:latin typeface="BIZ UDPゴシック" panose="020B0400000000000000" pitchFamily="50" charset="-128"/>
                <a:ea typeface="BIZ UDPゴシック" panose="020B0400000000000000" pitchFamily="50" charset="-128"/>
              </a:rPr>
              <a:t>年３月）　　　　　　　　　　　　　　　　　　　　　　　　　　　　　　　　　　　　　（</a:t>
            </a:r>
            <a:r>
              <a:rPr lang="en-US" altLang="ja-JP" sz="800" b="1" dirty="0">
                <a:latin typeface="BIZ UDPゴシック" panose="020B0400000000000000" pitchFamily="50" charset="-128"/>
                <a:ea typeface="BIZ UDPゴシック" panose="020B0400000000000000" pitchFamily="50" charset="-128"/>
              </a:rPr>
              <a:t> 2025</a:t>
            </a:r>
            <a:r>
              <a:rPr lang="ja-JP" altLang="en-US" sz="800" b="1" dirty="0">
                <a:latin typeface="BIZ UDPゴシック" panose="020B0400000000000000" pitchFamily="50" charset="-128"/>
                <a:ea typeface="BIZ UDPゴシック" panose="020B0400000000000000" pitchFamily="50" charset="-128"/>
              </a:rPr>
              <a:t>年４月～</a:t>
            </a:r>
            <a:r>
              <a:rPr lang="en-US" altLang="ja-JP" sz="800" b="1" dirty="0">
                <a:latin typeface="BIZ UDPゴシック" panose="020B0400000000000000" pitchFamily="50" charset="-128"/>
                <a:ea typeface="BIZ UDPゴシック" panose="020B0400000000000000" pitchFamily="50" charset="-128"/>
              </a:rPr>
              <a:t> 2026</a:t>
            </a:r>
            <a:r>
              <a:rPr lang="ja-JP" altLang="en-US" sz="800" b="1" dirty="0">
                <a:latin typeface="BIZ UDPゴシック" panose="020B0400000000000000" pitchFamily="50" charset="-128"/>
                <a:ea typeface="BIZ UDPゴシック" panose="020B0400000000000000" pitchFamily="50" charset="-128"/>
              </a:rPr>
              <a:t>年３月）</a:t>
            </a:r>
            <a:endParaRPr lang="ja-JP" altLang="en-US" sz="1400" b="1"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92193882-3769-BA4B-AE98-04EBAC58F09D}"/>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C584FA4F-9D91-941E-0776-6D4DDA5107C9}"/>
              </a:ext>
            </a:extLst>
          </p:cNvPr>
          <p:cNvSpPr txBox="1"/>
          <p:nvPr/>
        </p:nvSpPr>
        <p:spPr>
          <a:xfrm>
            <a:off x="354995" y="1297787"/>
            <a:ext cx="3845017" cy="5529719"/>
          </a:xfrm>
          <a:prstGeom prst="rect">
            <a:avLst/>
          </a:prstGeom>
          <a:noFill/>
          <a:ln>
            <a:solidFill>
              <a:schemeClr val="bg1">
                <a:lumMod val="50000"/>
              </a:schemeClr>
            </a:solidFill>
          </a:ln>
        </p:spPr>
        <p:txBody>
          <a:bodyPr wrap="square" rtlCol="0">
            <a:spAutoFit/>
          </a:bodyPr>
          <a:lstStyle/>
          <a:p>
            <a:pPr algn="ctr">
              <a:lnSpc>
                <a:spcPts val="800"/>
              </a:lnSpc>
            </a:pPr>
            <a:r>
              <a:rPr lang="ja-JP" altLang="ja-JP" sz="700" b="1" kern="0" dirty="0">
                <a:effectLst/>
                <a:latin typeface="BIZ UDPゴシック" panose="020B0400000000000000" pitchFamily="50" charset="-128"/>
                <a:ea typeface="BIZ UDPゴシック" panose="020B0400000000000000" pitchFamily="50" charset="-128"/>
                <a:cs typeface="MS-Mincho"/>
              </a:rPr>
              <a:t>長町・歩いて楽しい街並みづくり検討会 規約</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（名称）</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第１条　本会は、「長町・歩いて楽しい街並みづくり検討会」とする。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（目的）</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第２条　本会は、長町・歩いて楽しい街並みの将来像（ビジョン）の具体化に向けた基本計画等を官民が連携して策定することを目的とする。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（検討事項）</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第３条　本会は、前条の目的を達成するため、次の事項について検討を行う。</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(1) </a:t>
            </a:r>
            <a:r>
              <a:rPr lang="ja-JP" altLang="ja-JP" sz="700" kern="0" dirty="0">
                <a:effectLst/>
                <a:latin typeface="BIZ UDPゴシック" panose="020B0400000000000000" pitchFamily="50" charset="-128"/>
                <a:ea typeface="BIZ UDPゴシック" panose="020B0400000000000000" pitchFamily="50" charset="-128"/>
                <a:cs typeface="MS-Mincho"/>
              </a:rPr>
              <a:t>基本計画等の策定に関する事項</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(2) </a:t>
            </a:r>
            <a:r>
              <a:rPr lang="ja-JP" altLang="ja-JP" sz="700" kern="0" dirty="0">
                <a:effectLst/>
                <a:latin typeface="BIZ UDPゴシック" panose="020B0400000000000000" pitchFamily="50" charset="-128"/>
                <a:ea typeface="BIZ UDPゴシック" panose="020B0400000000000000" pitchFamily="50" charset="-128"/>
                <a:cs typeface="MS-Mincho"/>
              </a:rPr>
              <a:t>基本計画等の策定に必要な社会実験等の実施に関する事項</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(3) </a:t>
            </a:r>
            <a:r>
              <a:rPr lang="ja-JP" altLang="ja-JP" sz="700" kern="0" dirty="0">
                <a:effectLst/>
                <a:latin typeface="BIZ UDPゴシック" panose="020B0400000000000000" pitchFamily="50" charset="-128"/>
                <a:ea typeface="BIZ UDPゴシック" panose="020B0400000000000000" pitchFamily="50" charset="-128"/>
                <a:cs typeface="MS-Mincho"/>
              </a:rPr>
              <a:t>その他本会が必要と認める事項</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（組織）</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第４条　本会は， 委員 </a:t>
            </a:r>
            <a:r>
              <a:rPr lang="en-US" altLang="ja-JP" sz="700" kern="0" dirty="0">
                <a:effectLst/>
                <a:latin typeface="BIZ UDPゴシック" panose="020B0400000000000000" pitchFamily="50" charset="-128"/>
                <a:ea typeface="BIZ UDPゴシック" panose="020B0400000000000000" pitchFamily="50" charset="-128"/>
                <a:cs typeface="MS-Mincho"/>
              </a:rPr>
              <a:t>15 </a:t>
            </a:r>
            <a:r>
              <a:rPr lang="ja-JP" altLang="ja-JP" sz="700" kern="0" dirty="0">
                <a:effectLst/>
                <a:latin typeface="BIZ UDPゴシック" panose="020B0400000000000000" pitchFamily="50" charset="-128"/>
                <a:ea typeface="BIZ UDPゴシック" panose="020B0400000000000000" pitchFamily="50" charset="-128"/>
                <a:cs typeface="MS-Mincho"/>
              </a:rPr>
              <a:t>人程度をもって組織する。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２　本会の委員は、学識経験者、地元関係者、交通事業者、宮城県警察、仙台市その他関係機関の職員等により構成する。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３　本会には，必要に応じオブザーバーを置くものとする。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４　本会は、必要に応じ委員を加えることができるものとする。加入の可否については、本会の会議にて同意を得るものとする。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（座長及び座長代理）</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第５条　本会に座長及び座長代理を置く。</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２　座長は、委員の互選によって定め、座長代理は、座長の指名する者をもって充てる。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３　座長は、検討会を代表し、会務を総理する。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４　座長代理は、座長を補佐し、座長に事故があるとき又は座長が欠けたときはその職務を代理する。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（会議等）</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第６条　座長は、本会の会議を招集し、その議長となる。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２　本会は、委員の過半数が出席しなければ会議を開くことができない。</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３　座長は、必要があると認めるときは、会議に関係者の出席を求めて意見若しくは説明を聴き、又は資料の提出その他の必要な協力を求めることができる。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（ワーキンググループ）</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第７条　本会の分科会として、交通に係る課題や方針等について検討する交通ワーキンググループと、エリアの利活用や空間のあり方等について検討する利活用ワーキンググループを設置する。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２　ワーキンググループの構成員は座長が指名する。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（本会の事務）</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第８条　本会の事務は、長町商店街連合会と仙台市太白区とで役割分担の上取り扱う。</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（委任）</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第９条　この規約に定めるもののほか本会の運営に関し必要な事項は座長が定める。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en-US" altLang="ja-JP" sz="700" kern="0" dirty="0">
                <a:effectLst/>
                <a:latin typeface="BIZ UDPゴシック" panose="020B0400000000000000" pitchFamily="50" charset="-128"/>
                <a:ea typeface="BIZ UDPゴシック" panose="020B0400000000000000" pitchFamily="50" charset="-128"/>
                <a:cs typeface="MS-Mincho"/>
              </a:rPr>
              <a:t> </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　　　附　則</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　（施行期日）</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１　この規約は、令和６年６月２６日から施行する。</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　（廃止日）</a:t>
            </a:r>
            <a:endParaRPr lang="ja-JP" altLang="ja-JP" sz="7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33350" indent="-133350" algn="l">
              <a:lnSpc>
                <a:spcPts val="800"/>
              </a:lnSpc>
            </a:pPr>
            <a:r>
              <a:rPr lang="ja-JP" altLang="ja-JP" sz="700" kern="0" dirty="0">
                <a:effectLst/>
                <a:latin typeface="BIZ UDPゴシック" panose="020B0400000000000000" pitchFamily="50" charset="-128"/>
                <a:ea typeface="BIZ UDPゴシック" panose="020B0400000000000000" pitchFamily="50" charset="-128"/>
                <a:cs typeface="MS-Mincho"/>
              </a:rPr>
              <a:t>２　この規約は、第２条に掲げた目的を達成した時点で廃止する。</a:t>
            </a:r>
            <a:endParaRPr kumimoji="1" lang="ja-JP" altLang="en-US" sz="700" dirty="0">
              <a:latin typeface="BIZ UDPゴシック" panose="020B0400000000000000" pitchFamily="50" charset="-128"/>
              <a:ea typeface="BIZ UDPゴシック" panose="020B0400000000000000" pitchFamily="50" charset="-128"/>
            </a:endParaRPr>
          </a:p>
        </p:txBody>
      </p:sp>
      <p:graphicFrame>
        <p:nvGraphicFramePr>
          <p:cNvPr id="7" name="表 6">
            <a:extLst>
              <a:ext uri="{FF2B5EF4-FFF2-40B4-BE49-F238E27FC236}">
                <a16:creationId xmlns:a16="http://schemas.microsoft.com/office/drawing/2014/main" id="{40CFD91C-E782-DF42-D195-B058154BB858}"/>
              </a:ext>
            </a:extLst>
          </p:cNvPr>
          <p:cNvGraphicFramePr>
            <a:graphicFrameLocks noGrp="1"/>
          </p:cNvGraphicFramePr>
          <p:nvPr>
            <p:extLst>
              <p:ext uri="{D42A27DB-BD31-4B8C-83A1-F6EECF244321}">
                <p14:modId xmlns:p14="http://schemas.microsoft.com/office/powerpoint/2010/main" val="1571058397"/>
              </p:ext>
            </p:extLst>
          </p:nvPr>
        </p:nvGraphicFramePr>
        <p:xfrm>
          <a:off x="8554237" y="4333840"/>
          <a:ext cx="3516299" cy="1037835"/>
        </p:xfrm>
        <a:graphic>
          <a:graphicData uri="http://schemas.openxmlformats.org/drawingml/2006/table">
            <a:tbl>
              <a:tblPr/>
              <a:tblGrid>
                <a:gridCol w="729899">
                  <a:extLst>
                    <a:ext uri="{9D8B030D-6E8A-4147-A177-3AD203B41FA5}">
                      <a16:colId xmlns:a16="http://schemas.microsoft.com/office/drawing/2014/main" val="2550692266"/>
                    </a:ext>
                  </a:extLst>
                </a:gridCol>
                <a:gridCol w="2786400">
                  <a:extLst>
                    <a:ext uri="{9D8B030D-6E8A-4147-A177-3AD203B41FA5}">
                      <a16:colId xmlns:a16="http://schemas.microsoft.com/office/drawing/2014/main" val="2018443961"/>
                    </a:ext>
                  </a:extLst>
                </a:gridCol>
              </a:tblGrid>
              <a:tr h="115315">
                <a:tc>
                  <a:txBody>
                    <a:bodyPr/>
                    <a:lstStyle/>
                    <a:p>
                      <a:pPr algn="ctr" fontAlgn="ctr"/>
                      <a:r>
                        <a:rPr lang="ja-JP" altLang="en-US" sz="700" u="none" strike="noStrike">
                          <a:solidFill>
                            <a:schemeClr val="tx1"/>
                          </a:solidFill>
                          <a:effectLst/>
                        </a:rPr>
                        <a:t>氏　名</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AEFF7"/>
                    </a:solidFill>
                  </a:tcPr>
                </a:tc>
                <a:tc>
                  <a:txBody>
                    <a:bodyPr/>
                    <a:lstStyle/>
                    <a:p>
                      <a:pPr algn="ctr" fontAlgn="ctr"/>
                      <a:r>
                        <a:rPr lang="ja-JP" altLang="en-US" sz="700" u="none" strike="noStrike">
                          <a:solidFill>
                            <a:schemeClr val="tx1"/>
                          </a:solidFill>
                          <a:effectLst/>
                        </a:rPr>
                        <a:t>所　属・役　職</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AEFF7"/>
                    </a:solidFill>
                  </a:tcPr>
                </a:tc>
                <a:extLst>
                  <a:ext uri="{0D108BD9-81ED-4DB2-BD59-A6C34878D82A}">
                    <a16:rowId xmlns:a16="http://schemas.microsoft.com/office/drawing/2014/main" val="179705613"/>
                  </a:ext>
                </a:extLst>
              </a:tr>
              <a:tr h="115315">
                <a:tc>
                  <a:txBody>
                    <a:bodyPr/>
                    <a:lstStyle/>
                    <a:p>
                      <a:pPr algn="l" fontAlgn="ctr"/>
                      <a:r>
                        <a:rPr lang="ja-JP" altLang="en-US" sz="700" u="none" strike="noStrike">
                          <a:solidFill>
                            <a:schemeClr val="tx1"/>
                          </a:solidFill>
                          <a:effectLst/>
                        </a:rPr>
                        <a:t>　阿　部　　勝　己</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長町商店街連合会　事務</a:t>
                      </a:r>
                      <a:r>
                        <a:rPr lang="zh-TW" altLang="en-US" sz="600" u="none" strike="noStrike" dirty="0">
                          <a:solidFill>
                            <a:schemeClr val="tx1"/>
                          </a:solidFill>
                          <a:effectLst/>
                        </a:rPr>
                        <a:t>局長</a:t>
                      </a:r>
                      <a:r>
                        <a:rPr lang="ja-JP" altLang="en-US" sz="600" u="none" strike="noStrike" dirty="0">
                          <a:solidFill>
                            <a:schemeClr val="tx1"/>
                          </a:solidFill>
                          <a:effectLst/>
                        </a:rPr>
                        <a:t>、</a:t>
                      </a:r>
                      <a:r>
                        <a:rPr lang="zh-TW" altLang="en-US" sz="600" u="none" strike="noStrike" dirty="0">
                          <a:solidFill>
                            <a:schemeClr val="tx1"/>
                          </a:solidFill>
                          <a:effectLst/>
                        </a:rPr>
                        <a:t>長町駅前商店街</a:t>
                      </a:r>
                      <a:r>
                        <a:rPr lang="zh-TW" altLang="en-US" sz="600" u="none" strike="noStrike">
                          <a:solidFill>
                            <a:schemeClr val="tx1"/>
                          </a:solidFill>
                          <a:effectLst/>
                        </a:rPr>
                        <a:t>振興組合　専務</a:t>
                      </a:r>
                      <a:r>
                        <a:rPr lang="zh-TW" altLang="en-US" sz="600" u="none" strike="noStrike" dirty="0">
                          <a:solidFill>
                            <a:schemeClr val="tx1"/>
                          </a:solidFill>
                          <a:effectLst/>
                        </a:rPr>
                        <a:t>理事</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7693516"/>
                  </a:ext>
                </a:extLst>
              </a:tr>
              <a:tr h="115315">
                <a:tc>
                  <a:txBody>
                    <a:bodyPr/>
                    <a:lstStyle/>
                    <a:p>
                      <a:pPr algn="l" fontAlgn="ctr"/>
                      <a:r>
                        <a:rPr lang="ja-JP" altLang="en-US" sz="700" u="none" strike="noStrike">
                          <a:solidFill>
                            <a:schemeClr val="tx1"/>
                          </a:solidFill>
                          <a:effectLst/>
                        </a:rPr>
                        <a:t>　岩　渕　　光　明</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宮城県</a:t>
                      </a:r>
                      <a:r>
                        <a:rPr lang="zh-TW" altLang="en-US" sz="600" u="none" strike="noStrike" dirty="0">
                          <a:solidFill>
                            <a:schemeClr val="tx1"/>
                          </a:solidFill>
                          <a:effectLst/>
                        </a:rPr>
                        <a:t>警察本部交通部</a:t>
                      </a:r>
                      <a:r>
                        <a:rPr lang="zh-TW" altLang="en-US" sz="600" u="none" strike="noStrike">
                          <a:solidFill>
                            <a:schemeClr val="tx1"/>
                          </a:solidFill>
                          <a:effectLst/>
                        </a:rPr>
                        <a:t>交通規制課　課長</a:t>
                      </a:r>
                      <a:r>
                        <a:rPr lang="zh-TW" altLang="en-US" sz="600" u="none" strike="noStrike" dirty="0">
                          <a:solidFill>
                            <a:schemeClr val="tx1"/>
                          </a:solidFill>
                          <a:effectLst/>
                        </a:rPr>
                        <a:t>補佐</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5165833"/>
                  </a:ext>
                </a:extLst>
              </a:tr>
              <a:tr h="115315">
                <a:tc>
                  <a:txBody>
                    <a:bodyPr/>
                    <a:lstStyle/>
                    <a:p>
                      <a:pPr algn="l" fontAlgn="ctr"/>
                      <a:r>
                        <a:rPr lang="ja-JP" altLang="en-US" sz="700" u="none" strike="noStrike" dirty="0">
                          <a:solidFill>
                            <a:schemeClr val="tx1"/>
                          </a:solidFill>
                          <a:effectLst/>
                        </a:rPr>
                        <a:t>　大　橋　　良　平</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宮城県</a:t>
                      </a:r>
                      <a:r>
                        <a:rPr lang="zh-TW" altLang="en-US" sz="600" u="none" strike="noStrike" dirty="0">
                          <a:solidFill>
                            <a:schemeClr val="tx1"/>
                          </a:solidFill>
                          <a:effectLst/>
                        </a:rPr>
                        <a:t>仙台</a:t>
                      </a:r>
                      <a:r>
                        <a:rPr lang="zh-TW" altLang="en-US" sz="600" u="none" strike="noStrike">
                          <a:solidFill>
                            <a:schemeClr val="tx1"/>
                          </a:solidFill>
                          <a:effectLst/>
                        </a:rPr>
                        <a:t>南警察署　交通課　交通</a:t>
                      </a:r>
                      <a:r>
                        <a:rPr lang="zh-TW" altLang="en-US" sz="600" u="none" strike="noStrike" dirty="0">
                          <a:solidFill>
                            <a:schemeClr val="tx1"/>
                          </a:solidFill>
                          <a:effectLst/>
                        </a:rPr>
                        <a:t>指導係長</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6231622"/>
                  </a:ext>
                </a:extLst>
              </a:tr>
              <a:tr h="115315">
                <a:tc>
                  <a:txBody>
                    <a:bodyPr/>
                    <a:lstStyle/>
                    <a:p>
                      <a:pPr algn="l" fontAlgn="ctr"/>
                      <a:r>
                        <a:rPr lang="ja-JP" altLang="en-US" sz="700" u="none" strike="noStrike">
                          <a:solidFill>
                            <a:schemeClr val="tx1"/>
                          </a:solidFill>
                          <a:effectLst/>
                        </a:rPr>
                        <a:t>　境　　　　 </a:t>
                      </a:r>
                      <a:r>
                        <a:rPr lang="ja-JP" altLang="en-US" sz="700" u="none" strike="noStrike" dirty="0">
                          <a:solidFill>
                            <a:schemeClr val="tx1"/>
                          </a:solidFill>
                          <a:effectLst/>
                        </a:rPr>
                        <a:t>潔</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仙台市太白区建設部　部長</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4565115"/>
                  </a:ext>
                </a:extLst>
              </a:tr>
              <a:tr h="115315">
                <a:tc>
                  <a:txBody>
                    <a:bodyPr/>
                    <a:lstStyle/>
                    <a:p>
                      <a:pPr algn="l" fontAlgn="ctr"/>
                      <a:r>
                        <a:rPr lang="ja-JP" altLang="en-US" sz="700" u="none" strike="noStrike">
                          <a:solidFill>
                            <a:schemeClr val="tx1"/>
                          </a:solidFill>
                          <a:effectLst/>
                        </a:rPr>
                        <a:t>　佐々木　 </a:t>
                      </a:r>
                      <a:r>
                        <a:rPr lang="ja-JP" altLang="en-US" sz="700" u="none" strike="noStrike" dirty="0">
                          <a:solidFill>
                            <a:schemeClr val="tx1"/>
                          </a:solidFill>
                          <a:effectLst/>
                        </a:rPr>
                        <a:t>隆</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仙台市交通局自動車部　参事兼</a:t>
                      </a:r>
                      <a:r>
                        <a:rPr lang="zh-TW" altLang="en-US" sz="600" u="none" strike="noStrike" dirty="0">
                          <a:solidFill>
                            <a:schemeClr val="tx1"/>
                          </a:solidFill>
                          <a:effectLst/>
                        </a:rPr>
                        <a:t>輸送企画課長</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0468956"/>
                  </a:ext>
                </a:extLst>
              </a:tr>
              <a:tr h="115315">
                <a:tc>
                  <a:txBody>
                    <a:bodyPr/>
                    <a:lstStyle/>
                    <a:p>
                      <a:pPr algn="l" fontAlgn="ctr"/>
                      <a:r>
                        <a:rPr lang="ja-JP" altLang="en-US" sz="700" u="none" strike="noStrike">
                          <a:solidFill>
                            <a:schemeClr val="tx1"/>
                          </a:solidFill>
                          <a:effectLst/>
                        </a:rPr>
                        <a:t>　柴　山　　隆</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600" u="none" strike="noStrike">
                          <a:solidFill>
                            <a:schemeClr val="tx1"/>
                          </a:solidFill>
                          <a:effectLst/>
                        </a:rPr>
                        <a:t>　宮城県</a:t>
                      </a:r>
                      <a:r>
                        <a:rPr lang="ja-JP" altLang="en-US" sz="600" u="none" strike="noStrike" dirty="0">
                          <a:solidFill>
                            <a:schemeClr val="tx1"/>
                          </a:solidFill>
                          <a:effectLst/>
                        </a:rPr>
                        <a:t>タクシー協会仙台</a:t>
                      </a:r>
                      <a:r>
                        <a:rPr lang="ja-JP" altLang="en-US" sz="600" u="none" strike="noStrike">
                          <a:solidFill>
                            <a:schemeClr val="tx1"/>
                          </a:solidFill>
                          <a:effectLst/>
                        </a:rPr>
                        <a:t>地区総支部　総務</a:t>
                      </a:r>
                      <a:r>
                        <a:rPr lang="ja-JP" altLang="en-US" sz="600" u="none" strike="noStrike" dirty="0">
                          <a:solidFill>
                            <a:schemeClr val="tx1"/>
                          </a:solidFill>
                          <a:effectLst/>
                        </a:rPr>
                        <a:t>委員長</a:t>
                      </a:r>
                      <a:endParaRPr lang="ja-JP"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7186889"/>
                  </a:ext>
                </a:extLst>
              </a:tr>
              <a:tr h="115315">
                <a:tc>
                  <a:txBody>
                    <a:bodyPr/>
                    <a:lstStyle/>
                    <a:p>
                      <a:pPr algn="l" fontAlgn="ctr"/>
                      <a:r>
                        <a:rPr lang="ja-JP" altLang="en-US" sz="700" u="none" strike="noStrike">
                          <a:solidFill>
                            <a:schemeClr val="tx1"/>
                          </a:solidFill>
                          <a:effectLst/>
                        </a:rPr>
                        <a:t>　鈴　木　　俊　介</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a:solidFill>
                            <a:schemeClr val="tx1"/>
                          </a:solidFill>
                          <a:effectLst/>
                        </a:rPr>
                        <a:t>　宮城</a:t>
                      </a:r>
                      <a:r>
                        <a:rPr lang="zh-TW" altLang="en-US" sz="600" u="none" strike="noStrike" dirty="0">
                          <a:solidFill>
                            <a:schemeClr val="tx1"/>
                          </a:solidFill>
                          <a:effectLst/>
                        </a:rPr>
                        <a:t>交通株式</a:t>
                      </a:r>
                      <a:r>
                        <a:rPr lang="zh-TW" altLang="en-US" sz="600" u="none" strike="noStrike">
                          <a:solidFill>
                            <a:schemeClr val="tx1"/>
                          </a:solidFill>
                          <a:effectLst/>
                        </a:rPr>
                        <a:t>会社営業部　次長兼</a:t>
                      </a:r>
                      <a:r>
                        <a:rPr lang="zh-TW" altLang="en-US" sz="600" u="none" strike="noStrike" dirty="0">
                          <a:solidFill>
                            <a:schemeClr val="tx1"/>
                          </a:solidFill>
                          <a:effectLst/>
                        </a:rPr>
                        <a:t>計画課長</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4010490"/>
                  </a:ext>
                </a:extLst>
              </a:tr>
              <a:tr h="115315">
                <a:tc>
                  <a:txBody>
                    <a:bodyPr/>
                    <a:lstStyle/>
                    <a:p>
                      <a:pPr algn="l" fontAlgn="ctr"/>
                      <a:r>
                        <a:rPr lang="ja-JP" altLang="en-US" sz="700" u="none" strike="noStrike">
                          <a:solidFill>
                            <a:schemeClr val="tx1"/>
                          </a:solidFill>
                          <a:effectLst/>
                        </a:rPr>
                        <a:t>　泊　　　　 尚　志</a:t>
                      </a:r>
                      <a:endParaRPr lang="ja-JP" altLang="en-US" sz="7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fontAlgn="ctr"/>
                      <a:r>
                        <a:rPr lang="zh-TW" altLang="en-US" sz="600" u="none" strike="noStrike" dirty="0">
                          <a:solidFill>
                            <a:schemeClr val="tx1"/>
                          </a:solidFill>
                          <a:effectLst/>
                        </a:rPr>
                        <a:t>　東北工業大学工学部都市工学課程　准教授</a:t>
                      </a:r>
                      <a:endParaRPr lang="zh-TW" altLang="en-US" sz="600" b="0" i="0" u="none" strike="noStrike" dirty="0">
                        <a:solidFill>
                          <a:schemeClr val="tx1"/>
                        </a:solidFill>
                        <a:effectLst/>
                        <a:latin typeface="BIZ UD明朝 Medium" panose="02020500000000000000" pitchFamily="17" charset="-128"/>
                        <a:ea typeface="BIZ UD明朝 Medium" panose="02020500000000000000" pitchFamily="17"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281331"/>
                  </a:ext>
                </a:extLst>
              </a:tr>
            </a:tbl>
          </a:graphicData>
        </a:graphic>
      </p:graphicFrame>
      <p:grpSp>
        <p:nvGrpSpPr>
          <p:cNvPr id="12" name="グループ化 11">
            <a:extLst>
              <a:ext uri="{FF2B5EF4-FFF2-40B4-BE49-F238E27FC236}">
                <a16:creationId xmlns:a16="http://schemas.microsoft.com/office/drawing/2014/main" id="{53E7400A-A578-26C0-3D23-007D85C7D9A1}"/>
              </a:ext>
            </a:extLst>
          </p:cNvPr>
          <p:cNvGrpSpPr/>
          <p:nvPr/>
        </p:nvGrpSpPr>
        <p:grpSpPr>
          <a:xfrm>
            <a:off x="7019733" y="3192648"/>
            <a:ext cx="216000" cy="161561"/>
            <a:chOff x="7410036" y="3267439"/>
            <a:chExt cx="216000" cy="161561"/>
          </a:xfrm>
        </p:grpSpPr>
        <p:sp>
          <p:nvSpPr>
            <p:cNvPr id="11" name="楕円 10">
              <a:extLst>
                <a:ext uri="{FF2B5EF4-FFF2-40B4-BE49-F238E27FC236}">
                  <a16:creationId xmlns:a16="http://schemas.microsoft.com/office/drawing/2014/main" id="{A9092499-4621-37E8-D6A2-3E6DE11A819B}"/>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FDF885F-EE67-D5E3-10CC-FEDBDC9927C2}"/>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grpSp>
        <p:nvGrpSpPr>
          <p:cNvPr id="13" name="グループ化 12">
            <a:extLst>
              <a:ext uri="{FF2B5EF4-FFF2-40B4-BE49-F238E27FC236}">
                <a16:creationId xmlns:a16="http://schemas.microsoft.com/office/drawing/2014/main" id="{60BE186B-75A2-E280-7294-253476DC6EC8}"/>
              </a:ext>
            </a:extLst>
          </p:cNvPr>
          <p:cNvGrpSpPr/>
          <p:nvPr/>
        </p:nvGrpSpPr>
        <p:grpSpPr>
          <a:xfrm>
            <a:off x="10956092" y="3213052"/>
            <a:ext cx="216000" cy="161561"/>
            <a:chOff x="7410036" y="3267439"/>
            <a:chExt cx="216000" cy="161561"/>
          </a:xfrm>
        </p:grpSpPr>
        <p:sp>
          <p:nvSpPr>
            <p:cNvPr id="14" name="楕円 13">
              <a:extLst>
                <a:ext uri="{FF2B5EF4-FFF2-40B4-BE49-F238E27FC236}">
                  <a16:creationId xmlns:a16="http://schemas.microsoft.com/office/drawing/2014/main" id="{F878D436-48B1-4FC9-3919-9172A218911D}"/>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7850923A-29A9-692A-801C-6B0393C3B3DC}"/>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grpSp>
        <p:nvGrpSpPr>
          <p:cNvPr id="36" name="グループ化 35">
            <a:extLst>
              <a:ext uri="{FF2B5EF4-FFF2-40B4-BE49-F238E27FC236}">
                <a16:creationId xmlns:a16="http://schemas.microsoft.com/office/drawing/2014/main" id="{156EC8D8-DBE8-47D0-DA71-AD19A7977E91}"/>
              </a:ext>
            </a:extLst>
          </p:cNvPr>
          <p:cNvGrpSpPr/>
          <p:nvPr/>
        </p:nvGrpSpPr>
        <p:grpSpPr>
          <a:xfrm>
            <a:off x="7225787" y="4991024"/>
            <a:ext cx="216000" cy="161561"/>
            <a:chOff x="7410036" y="3267439"/>
            <a:chExt cx="216000" cy="161561"/>
          </a:xfrm>
        </p:grpSpPr>
        <p:sp>
          <p:nvSpPr>
            <p:cNvPr id="37" name="楕円 36">
              <a:extLst>
                <a:ext uri="{FF2B5EF4-FFF2-40B4-BE49-F238E27FC236}">
                  <a16:creationId xmlns:a16="http://schemas.microsoft.com/office/drawing/2014/main" id="{E29DA428-D0AC-3662-6F1D-889940D8E38A}"/>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780CCF3A-1071-0DD9-C8DB-C417E58CEE16}"/>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grpSp>
        <p:nvGrpSpPr>
          <p:cNvPr id="39" name="グループ化 38">
            <a:extLst>
              <a:ext uri="{FF2B5EF4-FFF2-40B4-BE49-F238E27FC236}">
                <a16:creationId xmlns:a16="http://schemas.microsoft.com/office/drawing/2014/main" id="{1D2C8C48-5FF5-581A-6445-B3C49D25BE71}"/>
              </a:ext>
            </a:extLst>
          </p:cNvPr>
          <p:cNvGrpSpPr/>
          <p:nvPr/>
        </p:nvGrpSpPr>
        <p:grpSpPr>
          <a:xfrm>
            <a:off x="10822321" y="5230126"/>
            <a:ext cx="216000" cy="161561"/>
            <a:chOff x="7410036" y="3267439"/>
            <a:chExt cx="216000" cy="161561"/>
          </a:xfrm>
        </p:grpSpPr>
        <p:sp>
          <p:nvSpPr>
            <p:cNvPr id="40" name="楕円 39">
              <a:extLst>
                <a:ext uri="{FF2B5EF4-FFF2-40B4-BE49-F238E27FC236}">
                  <a16:creationId xmlns:a16="http://schemas.microsoft.com/office/drawing/2014/main" id="{C2E8F021-8006-EA3A-7226-57D30339FBE3}"/>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B6337F02-CF10-1FA3-4D16-2F9BAE03683A}"/>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grpSp>
        <p:nvGrpSpPr>
          <p:cNvPr id="42" name="グループ化 41">
            <a:extLst>
              <a:ext uri="{FF2B5EF4-FFF2-40B4-BE49-F238E27FC236}">
                <a16:creationId xmlns:a16="http://schemas.microsoft.com/office/drawing/2014/main" id="{BF9A0D74-34F8-C8EE-8B66-3A30A2BE6748}"/>
              </a:ext>
            </a:extLst>
          </p:cNvPr>
          <p:cNvGrpSpPr/>
          <p:nvPr/>
        </p:nvGrpSpPr>
        <p:grpSpPr>
          <a:xfrm>
            <a:off x="7527889" y="6591391"/>
            <a:ext cx="216000" cy="161561"/>
            <a:chOff x="7410036" y="3267439"/>
            <a:chExt cx="216000" cy="161561"/>
          </a:xfrm>
        </p:grpSpPr>
        <p:sp>
          <p:nvSpPr>
            <p:cNvPr id="43" name="楕円 42">
              <a:extLst>
                <a:ext uri="{FF2B5EF4-FFF2-40B4-BE49-F238E27FC236}">
                  <a16:creationId xmlns:a16="http://schemas.microsoft.com/office/drawing/2014/main" id="{FCB25ED5-E9BA-C3B4-D870-2978CED7BA08}"/>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70C0E06E-7E6D-8A48-765D-A492A9F5B366}"/>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grpSp>
        <p:nvGrpSpPr>
          <p:cNvPr id="45" name="グループ化 44">
            <a:extLst>
              <a:ext uri="{FF2B5EF4-FFF2-40B4-BE49-F238E27FC236}">
                <a16:creationId xmlns:a16="http://schemas.microsoft.com/office/drawing/2014/main" id="{1699561B-E721-4E00-7B24-E3240A17EF4A}"/>
              </a:ext>
            </a:extLst>
          </p:cNvPr>
          <p:cNvGrpSpPr/>
          <p:nvPr/>
        </p:nvGrpSpPr>
        <p:grpSpPr>
          <a:xfrm>
            <a:off x="11336671" y="6593744"/>
            <a:ext cx="216000" cy="161561"/>
            <a:chOff x="7410036" y="3267439"/>
            <a:chExt cx="216000" cy="161561"/>
          </a:xfrm>
        </p:grpSpPr>
        <p:sp>
          <p:nvSpPr>
            <p:cNvPr id="46" name="楕円 45">
              <a:extLst>
                <a:ext uri="{FF2B5EF4-FFF2-40B4-BE49-F238E27FC236}">
                  <a16:creationId xmlns:a16="http://schemas.microsoft.com/office/drawing/2014/main" id="{569E4B68-5FDD-F5B3-4906-6383527EE1A7}"/>
                </a:ext>
              </a:extLst>
            </p:cNvPr>
            <p:cNvSpPr/>
            <p:nvPr/>
          </p:nvSpPr>
          <p:spPr>
            <a:xfrm>
              <a:off x="7435122" y="3267439"/>
              <a:ext cx="159478" cy="16156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42FB6F32-6276-C19F-2815-ABA560243EEC}"/>
                </a:ext>
              </a:extLst>
            </p:cNvPr>
            <p:cNvSpPr txBox="1"/>
            <p:nvPr/>
          </p:nvSpPr>
          <p:spPr>
            <a:xfrm>
              <a:off x="7410036" y="3302204"/>
              <a:ext cx="216000" cy="76944"/>
            </a:xfrm>
            <a:prstGeom prst="rect">
              <a:avLst/>
            </a:prstGeom>
            <a:noFill/>
          </p:spPr>
          <p:txBody>
            <a:bodyPr wrap="square" lIns="0" tIns="0" rIns="0" bIns="0" rtlCol="0">
              <a:spAutoFit/>
            </a:bodyPr>
            <a:lstStyle/>
            <a:p>
              <a:pPr algn="ctr"/>
              <a:r>
                <a:rPr kumimoji="1" lang="ja-JP" altLang="en-US" sz="500" b="1" dirty="0">
                  <a:solidFill>
                    <a:schemeClr val="bg1"/>
                  </a:solidFill>
                  <a:latin typeface="+mj-lt"/>
                </a:rPr>
                <a:t>座長</a:t>
              </a:r>
            </a:p>
          </p:txBody>
        </p:sp>
      </p:grpSp>
      <p:sp>
        <p:nvSpPr>
          <p:cNvPr id="2" name="Rectangle 2">
            <a:extLst>
              <a:ext uri="{FF2B5EF4-FFF2-40B4-BE49-F238E27FC236}">
                <a16:creationId xmlns:a16="http://schemas.microsoft.com/office/drawing/2014/main" id="{985580E4-681A-632D-236D-1C4BDEFB8AA3}"/>
              </a:ext>
            </a:extLst>
          </p:cNvPr>
          <p:cNvSpPr>
            <a:spLocks noChangeArrowheads="1"/>
          </p:cNvSpPr>
          <p:nvPr/>
        </p:nvSpPr>
        <p:spPr bwMode="auto">
          <a:xfrm>
            <a:off x="4382245" y="3914625"/>
            <a:ext cx="7735940" cy="201145"/>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defTabSz="914400" eaLnBrk="0" fontAlgn="base" hangingPunct="0">
              <a:spcBef>
                <a:spcPct val="0"/>
              </a:spcBef>
              <a:spcAft>
                <a:spcPct val="0"/>
              </a:spcAft>
            </a:pPr>
            <a:r>
              <a:rPr lang="en-US" altLang="ja-JP" sz="700" dirty="0">
                <a:latin typeface="BIZ UDPゴシック" panose="020B0400000000000000" pitchFamily="50" charset="-128"/>
                <a:ea typeface="BIZ UDPゴシック" panose="020B0400000000000000" pitchFamily="50" charset="-128"/>
              </a:rPr>
              <a:t>※</a:t>
            </a:r>
            <a:r>
              <a:rPr lang="ja-JP" altLang="en-US" sz="700" dirty="0">
                <a:latin typeface="BIZ UDPゴシック" panose="020B0400000000000000" pitchFamily="50" charset="-128"/>
                <a:ea typeface="BIZ UDPゴシック" panose="020B0400000000000000" pitchFamily="50" charset="-128"/>
              </a:rPr>
              <a:t>オブザーバー：</a:t>
            </a:r>
            <a:r>
              <a:rPr lang="zh-TW" altLang="en-US" sz="700" dirty="0">
                <a:latin typeface="BIZ UDPゴシック" panose="020B0400000000000000" pitchFamily="50" charset="-128"/>
                <a:ea typeface="BIZ UDPゴシック" panose="020B0400000000000000" pitchFamily="50" charset="-128"/>
              </a:rPr>
              <a:t>国土交通省東北運輸局交通政策部交通企画課</a:t>
            </a:r>
            <a:r>
              <a:rPr lang="ja-JP" altLang="en-US" sz="700" dirty="0">
                <a:latin typeface="BIZ UDPゴシック" panose="020B0400000000000000" pitchFamily="50" charset="-128"/>
                <a:ea typeface="BIZ UDPゴシック" panose="020B0400000000000000" pitchFamily="50" charset="-128"/>
              </a:rPr>
              <a:t>、</a:t>
            </a:r>
            <a:r>
              <a:rPr lang="zh-TW" altLang="en-US" sz="700" dirty="0">
                <a:latin typeface="BIZ UDPゴシック" panose="020B0400000000000000" pitchFamily="50" charset="-128"/>
                <a:ea typeface="BIZ UDPゴシック" panose="020B0400000000000000" pitchFamily="50" charset="-128"/>
              </a:rPr>
              <a:t>国土交通省東北地方整備局仙台河川国道事務所調査課　</a:t>
            </a:r>
            <a:endParaRPr lang="ja-JP" altLang="en-US" sz="7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27D7309-8482-8BBB-5ABC-D2298A491DFC}"/>
              </a:ext>
            </a:extLst>
          </p:cNvPr>
          <p:cNvSpPr txBox="1"/>
          <p:nvPr/>
        </p:nvSpPr>
        <p:spPr>
          <a:xfrm>
            <a:off x="11724238" y="6533378"/>
            <a:ext cx="467762" cy="276999"/>
          </a:xfrm>
          <a:prstGeom prst="rect">
            <a:avLst/>
          </a:prstGeom>
          <a:solidFill>
            <a:schemeClr val="bg1">
              <a:alpha val="50000"/>
            </a:schemeClr>
          </a:solidFill>
        </p:spPr>
        <p:txBody>
          <a:bodyPr wrap="square" rtlCol="0">
            <a:spAutoFit/>
          </a:bodyPr>
          <a:lstStyle/>
          <a:p>
            <a:pPr algn="r"/>
            <a:r>
              <a:rPr kumimoji="1" lang="en-US" altLang="ja-JP" sz="1200" dirty="0">
                <a:solidFill>
                  <a:schemeClr val="bg1">
                    <a:lumMod val="50000"/>
                  </a:schemeClr>
                </a:solidFill>
              </a:rPr>
              <a:t>40</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163725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D219-45A8-7457-D07C-C9DAB35F2788}"/>
            </a:ext>
          </a:extLst>
        </p:cNvPr>
        <p:cNvGrpSpPr/>
        <p:nvPr/>
      </p:nvGrpSpPr>
      <p:grpSpPr>
        <a:xfrm>
          <a:off x="0" y="0"/>
          <a:ext cx="0" cy="0"/>
          <a:chOff x="0" y="0"/>
          <a:chExt cx="0" cy="0"/>
        </a:xfrm>
      </p:grpSpPr>
      <p:sp>
        <p:nvSpPr>
          <p:cNvPr id="22" name="Rectangle 2">
            <a:extLst>
              <a:ext uri="{FF2B5EF4-FFF2-40B4-BE49-F238E27FC236}">
                <a16:creationId xmlns:a16="http://schemas.microsoft.com/office/drawing/2014/main" id="{580490D5-C796-F341-75DA-7F0F24CDFCBB}"/>
              </a:ext>
            </a:extLst>
          </p:cNvPr>
          <p:cNvSpPr>
            <a:spLocks noChangeArrowheads="1"/>
          </p:cNvSpPr>
          <p:nvPr/>
        </p:nvSpPr>
        <p:spPr bwMode="auto">
          <a:xfrm>
            <a:off x="92896" y="182050"/>
            <a:ext cx="11872857" cy="339645"/>
          </a:xfrm>
          <a:prstGeom prst="rect">
            <a:avLst/>
          </a:prstGeom>
          <a:noFill/>
          <a:ln>
            <a:noFill/>
          </a:ln>
          <a:effectLst/>
        </p:spPr>
        <p:txBody>
          <a:bodyPr vert="horz" wrap="square" lIns="91440" tIns="45720" rIns="91440" bIns="46800" numCol="1" anchor="ctr" anchorCtr="0" compatLnSpc="1">
            <a:prstTxWarp prst="textNoShape">
              <a:avLst/>
            </a:prstTxWarp>
            <a:spAutoFit/>
          </a:bodyPr>
          <a:lstStyle/>
          <a:p>
            <a:pPr indent="69850" defTabSz="914400" eaLnBrk="0" fontAlgn="base" hangingPunct="0">
              <a:spcBef>
                <a:spcPct val="0"/>
              </a:spcBef>
              <a:spcAft>
                <a:spcPct val="0"/>
              </a:spcAft>
            </a:pPr>
            <a:r>
              <a:rPr lang="en-US" altLang="ja-JP" sz="1600" b="1" dirty="0">
                <a:latin typeface="BIZ UDPゴシック" panose="020B0400000000000000" pitchFamily="50" charset="-128"/>
                <a:ea typeface="BIZ UDPゴシック" panose="020B0400000000000000" pitchFamily="50" charset="-128"/>
              </a:rPr>
              <a:t>【</a:t>
            </a:r>
            <a:r>
              <a:rPr lang="ja-JP" altLang="en-US" sz="1600" b="1" dirty="0">
                <a:latin typeface="BIZ UDPゴシック" panose="020B0400000000000000" pitchFamily="50" charset="-128"/>
                <a:ea typeface="BIZ UDPゴシック" panose="020B0400000000000000" pitchFamily="50" charset="-128"/>
              </a:rPr>
              <a:t>会議経過</a:t>
            </a:r>
            <a:r>
              <a:rPr lang="en-US" altLang="ja-JP" sz="1600" b="1" dirty="0">
                <a:latin typeface="BIZ UDPゴシック" panose="020B0400000000000000" pitchFamily="50" charset="-128"/>
                <a:ea typeface="BIZ UDPゴシック" panose="020B0400000000000000" pitchFamily="50" charset="-128"/>
              </a:rPr>
              <a:t>】</a:t>
            </a:r>
            <a:endParaRPr lang="ja-JP" altLang="en-US" sz="1600" b="1" dirty="0">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4BBCA30C-6CEE-C9A6-AAD8-4ACE85071518}"/>
              </a:ext>
            </a:extLst>
          </p:cNvPr>
          <p:cNvGrpSpPr/>
          <p:nvPr/>
        </p:nvGrpSpPr>
        <p:grpSpPr>
          <a:xfrm>
            <a:off x="3294744" y="1401346"/>
            <a:ext cx="2047544" cy="965522"/>
            <a:chOff x="6298171" y="1197711"/>
            <a:chExt cx="2667000" cy="1081637"/>
          </a:xfrm>
        </p:grpSpPr>
        <p:sp>
          <p:nvSpPr>
            <p:cNvPr id="6" name="正方形/長方形 5">
              <a:extLst>
                <a:ext uri="{FF2B5EF4-FFF2-40B4-BE49-F238E27FC236}">
                  <a16:creationId xmlns:a16="http://schemas.microsoft.com/office/drawing/2014/main" id="{565C4C76-D614-7691-7DB2-EA0D8A5ABEC9}"/>
                </a:ext>
              </a:extLst>
            </p:cNvPr>
            <p:cNvSpPr/>
            <p:nvPr/>
          </p:nvSpPr>
          <p:spPr>
            <a:xfrm>
              <a:off x="6298171" y="1452034"/>
              <a:ext cx="2667000" cy="827314"/>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・現状と課題等</a:t>
              </a:r>
              <a:endParaRPr kumimoji="1" lang="en-US" altLang="ja-JP" sz="1000" dirty="0">
                <a:solidFill>
                  <a:schemeClr val="tx1"/>
                </a:solidFill>
              </a:endParaRPr>
            </a:p>
            <a:p>
              <a:r>
                <a:rPr kumimoji="1" lang="ja-JP" altLang="en-US" sz="1000" dirty="0">
                  <a:solidFill>
                    <a:schemeClr val="tx1"/>
                  </a:solidFill>
                </a:rPr>
                <a:t>・利活用ワーキングの進め方</a:t>
              </a:r>
              <a:endParaRPr kumimoji="1" lang="en-US" altLang="ja-JP" sz="1000" dirty="0">
                <a:solidFill>
                  <a:schemeClr val="tx1"/>
                </a:solidFill>
              </a:endParaRPr>
            </a:p>
            <a:p>
              <a:r>
                <a:rPr kumimoji="1" lang="ja-JP" altLang="en-US" sz="1000" dirty="0">
                  <a:solidFill>
                    <a:schemeClr val="tx1"/>
                  </a:solidFill>
                </a:rPr>
                <a:t>・ゾーン分け</a:t>
              </a:r>
            </a:p>
          </p:txBody>
        </p:sp>
        <p:sp>
          <p:nvSpPr>
            <p:cNvPr id="5" name="正方形/長方形 4">
              <a:extLst>
                <a:ext uri="{FF2B5EF4-FFF2-40B4-BE49-F238E27FC236}">
                  <a16:creationId xmlns:a16="http://schemas.microsoft.com/office/drawing/2014/main" id="{2AE005BE-2584-7B89-491B-2C367C1F5946}"/>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b="1">
                  <a:solidFill>
                    <a:schemeClr val="tx1"/>
                  </a:solidFill>
                </a:rPr>
                <a:t>7</a:t>
              </a:r>
              <a:r>
                <a:rPr kumimoji="1" lang="ja-JP" altLang="en-US" sz="1100" b="1">
                  <a:solidFill>
                    <a:schemeClr val="tx1"/>
                  </a:solidFill>
                </a:rPr>
                <a:t>月２４日　第１回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11" name="グループ化 10">
            <a:extLst>
              <a:ext uri="{FF2B5EF4-FFF2-40B4-BE49-F238E27FC236}">
                <a16:creationId xmlns:a16="http://schemas.microsoft.com/office/drawing/2014/main" id="{756E4CB3-A8D5-C8B9-AD3C-26BF158CF855}"/>
              </a:ext>
            </a:extLst>
          </p:cNvPr>
          <p:cNvGrpSpPr/>
          <p:nvPr/>
        </p:nvGrpSpPr>
        <p:grpSpPr>
          <a:xfrm>
            <a:off x="1078072" y="1275428"/>
            <a:ext cx="2047544" cy="965522"/>
            <a:chOff x="6298171" y="1197711"/>
            <a:chExt cx="2667000" cy="1081637"/>
          </a:xfrm>
        </p:grpSpPr>
        <p:sp>
          <p:nvSpPr>
            <p:cNvPr id="12" name="正方形/長方形 11">
              <a:extLst>
                <a:ext uri="{FF2B5EF4-FFF2-40B4-BE49-F238E27FC236}">
                  <a16:creationId xmlns:a16="http://schemas.microsoft.com/office/drawing/2014/main" id="{CE901C69-5714-6696-17C1-34BC8413607A}"/>
                </a:ext>
              </a:extLst>
            </p:cNvPr>
            <p:cNvSpPr/>
            <p:nvPr/>
          </p:nvSpPr>
          <p:spPr>
            <a:xfrm>
              <a:off x="6298171" y="1452034"/>
              <a:ext cx="2667000" cy="827314"/>
            </a:xfrm>
            <a:prstGeom prst="rect">
              <a:avLst/>
            </a:prstGeom>
            <a:solidFill>
              <a:srgbClr val="EA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・現状と課題等</a:t>
              </a:r>
              <a:endParaRPr kumimoji="1" lang="en-US" altLang="ja-JP" sz="1000" dirty="0">
                <a:solidFill>
                  <a:schemeClr val="tx1"/>
                </a:solidFill>
              </a:endParaRPr>
            </a:p>
            <a:p>
              <a:r>
                <a:rPr kumimoji="1" lang="ja-JP" altLang="en-US" sz="1000" dirty="0">
                  <a:solidFill>
                    <a:schemeClr val="tx1"/>
                  </a:solidFill>
                </a:rPr>
                <a:t>・交通ワーキングの進め方</a:t>
              </a:r>
              <a:endParaRPr kumimoji="1" lang="en-US" altLang="ja-JP" sz="1000" dirty="0">
                <a:solidFill>
                  <a:schemeClr val="tx1"/>
                </a:solidFill>
              </a:endParaRPr>
            </a:p>
          </p:txBody>
        </p:sp>
        <p:sp>
          <p:nvSpPr>
            <p:cNvPr id="13" name="正方形/長方形 12">
              <a:extLst>
                <a:ext uri="{FF2B5EF4-FFF2-40B4-BE49-F238E27FC236}">
                  <a16:creationId xmlns:a16="http://schemas.microsoft.com/office/drawing/2014/main" id="{B7430DFE-B265-83E0-A0B6-1B8280BD1A83}"/>
                </a:ext>
              </a:extLst>
            </p:cNvPr>
            <p:cNvSpPr/>
            <p:nvPr/>
          </p:nvSpPr>
          <p:spPr>
            <a:xfrm>
              <a:off x="6298171" y="1197711"/>
              <a:ext cx="2667000" cy="254323"/>
            </a:xfrm>
            <a:prstGeom prst="rect">
              <a:avLst/>
            </a:prstGeom>
            <a:solidFill>
              <a:srgbClr val="D2D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b="1">
                  <a:solidFill>
                    <a:schemeClr val="tx1"/>
                  </a:solidFill>
                </a:rPr>
                <a:t>7</a:t>
              </a:r>
              <a:r>
                <a:rPr kumimoji="1" lang="ja-JP" altLang="en-US" sz="1100" b="1">
                  <a:solidFill>
                    <a:schemeClr val="tx1"/>
                  </a:solidFill>
                </a:rPr>
                <a:t>月１７日　第１回</a:t>
              </a:r>
              <a:r>
                <a:rPr kumimoji="1" lang="ja-JP" altLang="en-US" sz="1100" b="1" dirty="0">
                  <a:solidFill>
                    <a:schemeClr val="tx1"/>
                  </a:solidFill>
                </a:rPr>
                <a:t>交通</a:t>
              </a:r>
              <a:r>
                <a:rPr kumimoji="1" lang="en-US" altLang="ja-JP" sz="1100" b="1" dirty="0">
                  <a:solidFill>
                    <a:schemeClr val="tx1"/>
                  </a:solidFill>
                </a:rPr>
                <a:t>WG</a:t>
              </a:r>
              <a:endParaRPr kumimoji="1" lang="ja-JP" altLang="en-US" sz="1100" b="1" dirty="0">
                <a:solidFill>
                  <a:schemeClr val="tx1"/>
                </a:solidFill>
              </a:endParaRPr>
            </a:p>
          </p:txBody>
        </p:sp>
      </p:grpSp>
      <p:grpSp>
        <p:nvGrpSpPr>
          <p:cNvPr id="14" name="グループ化 13">
            <a:extLst>
              <a:ext uri="{FF2B5EF4-FFF2-40B4-BE49-F238E27FC236}">
                <a16:creationId xmlns:a16="http://schemas.microsoft.com/office/drawing/2014/main" id="{C2E36D3E-11E3-976D-B72A-965079ADBD62}"/>
              </a:ext>
            </a:extLst>
          </p:cNvPr>
          <p:cNvGrpSpPr/>
          <p:nvPr/>
        </p:nvGrpSpPr>
        <p:grpSpPr>
          <a:xfrm>
            <a:off x="1078072" y="2375434"/>
            <a:ext cx="2047544" cy="965522"/>
            <a:chOff x="6298171" y="1197711"/>
            <a:chExt cx="2667000" cy="1081637"/>
          </a:xfrm>
        </p:grpSpPr>
        <p:sp>
          <p:nvSpPr>
            <p:cNvPr id="15" name="正方形/長方形 14">
              <a:extLst>
                <a:ext uri="{FF2B5EF4-FFF2-40B4-BE49-F238E27FC236}">
                  <a16:creationId xmlns:a16="http://schemas.microsoft.com/office/drawing/2014/main" id="{20501B27-2FD1-6DEE-9FEC-F6CD91D76D74}"/>
                </a:ext>
              </a:extLst>
            </p:cNvPr>
            <p:cNvSpPr/>
            <p:nvPr/>
          </p:nvSpPr>
          <p:spPr>
            <a:xfrm>
              <a:off x="6298171" y="1452034"/>
              <a:ext cx="2667000" cy="827314"/>
            </a:xfrm>
            <a:prstGeom prst="rect">
              <a:avLst/>
            </a:prstGeom>
            <a:solidFill>
              <a:srgbClr val="EA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・基本計画（交通面）の考え方（案）</a:t>
              </a:r>
              <a:endParaRPr kumimoji="1" lang="en-US" altLang="ja-JP" sz="1000" dirty="0">
                <a:solidFill>
                  <a:schemeClr val="tx1"/>
                </a:solidFill>
              </a:endParaRPr>
            </a:p>
            <a:p>
              <a:r>
                <a:rPr kumimoji="1" lang="ja-JP" altLang="en-US" sz="1000" dirty="0">
                  <a:solidFill>
                    <a:schemeClr val="tx1"/>
                  </a:solidFill>
                </a:rPr>
                <a:t>・社会実験（案）の概要</a:t>
              </a:r>
              <a:endParaRPr kumimoji="1" lang="en-US" altLang="ja-JP" sz="1000" dirty="0">
                <a:solidFill>
                  <a:schemeClr val="tx1"/>
                </a:solidFill>
              </a:endParaRPr>
            </a:p>
          </p:txBody>
        </p:sp>
        <p:sp>
          <p:nvSpPr>
            <p:cNvPr id="16" name="正方形/長方形 15">
              <a:extLst>
                <a:ext uri="{FF2B5EF4-FFF2-40B4-BE49-F238E27FC236}">
                  <a16:creationId xmlns:a16="http://schemas.microsoft.com/office/drawing/2014/main" id="{2E01BA33-9676-D392-44FD-5C5E11E755D0}"/>
                </a:ext>
              </a:extLst>
            </p:cNvPr>
            <p:cNvSpPr/>
            <p:nvPr/>
          </p:nvSpPr>
          <p:spPr>
            <a:xfrm>
              <a:off x="6298171" y="1197711"/>
              <a:ext cx="2667000" cy="254323"/>
            </a:xfrm>
            <a:prstGeom prst="rect">
              <a:avLst/>
            </a:prstGeom>
            <a:solidFill>
              <a:srgbClr val="D2D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９月６日　第２回</a:t>
              </a:r>
              <a:r>
                <a:rPr kumimoji="1" lang="ja-JP" altLang="en-US" sz="1100" b="1" dirty="0">
                  <a:solidFill>
                    <a:schemeClr val="tx1"/>
                  </a:solidFill>
                </a:rPr>
                <a:t>交通</a:t>
              </a:r>
              <a:r>
                <a:rPr kumimoji="1" lang="en-US" altLang="ja-JP" sz="1100" b="1" dirty="0">
                  <a:solidFill>
                    <a:schemeClr val="tx1"/>
                  </a:solidFill>
                </a:rPr>
                <a:t>WG</a:t>
              </a:r>
              <a:endParaRPr kumimoji="1" lang="ja-JP" altLang="en-US" sz="1100" b="1" dirty="0">
                <a:solidFill>
                  <a:schemeClr val="tx1"/>
                </a:solidFill>
              </a:endParaRPr>
            </a:p>
          </p:txBody>
        </p:sp>
      </p:grpSp>
      <p:grpSp>
        <p:nvGrpSpPr>
          <p:cNvPr id="17" name="グループ化 16">
            <a:extLst>
              <a:ext uri="{FF2B5EF4-FFF2-40B4-BE49-F238E27FC236}">
                <a16:creationId xmlns:a16="http://schemas.microsoft.com/office/drawing/2014/main" id="{AA55B0B1-C82E-9525-1A76-2E5C17F2ED77}"/>
              </a:ext>
            </a:extLst>
          </p:cNvPr>
          <p:cNvGrpSpPr/>
          <p:nvPr/>
        </p:nvGrpSpPr>
        <p:grpSpPr>
          <a:xfrm>
            <a:off x="1081300" y="3455108"/>
            <a:ext cx="2047544" cy="965522"/>
            <a:chOff x="6298171" y="1197711"/>
            <a:chExt cx="2667000" cy="1081637"/>
          </a:xfrm>
        </p:grpSpPr>
        <p:sp>
          <p:nvSpPr>
            <p:cNvPr id="18" name="正方形/長方形 17">
              <a:extLst>
                <a:ext uri="{FF2B5EF4-FFF2-40B4-BE49-F238E27FC236}">
                  <a16:creationId xmlns:a16="http://schemas.microsoft.com/office/drawing/2014/main" id="{F7C22E28-EB93-BA08-FC8A-533DC8D9E8B1}"/>
                </a:ext>
              </a:extLst>
            </p:cNvPr>
            <p:cNvSpPr/>
            <p:nvPr/>
          </p:nvSpPr>
          <p:spPr>
            <a:xfrm>
              <a:off x="6298171" y="1452034"/>
              <a:ext cx="2667000" cy="827314"/>
            </a:xfrm>
            <a:prstGeom prst="rect">
              <a:avLst/>
            </a:prstGeom>
            <a:solidFill>
              <a:srgbClr val="EA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a:t>
              </a:r>
              <a:r>
                <a:rPr kumimoji="1" lang="ja-JP" altLang="en-US" sz="1000">
                  <a:solidFill>
                    <a:schemeClr val="tx1"/>
                  </a:solidFill>
                </a:rPr>
                <a:t>議題</a:t>
              </a:r>
              <a:r>
                <a:rPr kumimoji="1" lang="en-US" altLang="ja-JP" sz="1000">
                  <a:solidFill>
                    <a:schemeClr val="tx1"/>
                  </a:solidFill>
                </a:rPr>
                <a:t>】</a:t>
              </a:r>
              <a:r>
                <a:rPr kumimoji="1" lang="ja-JP" altLang="en-US" sz="1000">
                  <a:solidFill>
                    <a:schemeClr val="tx1"/>
                  </a:solidFill>
                </a:rPr>
                <a:t>　　　　　　　　　</a:t>
              </a:r>
              <a:endParaRPr kumimoji="1" lang="en-US" altLang="ja-JP" sz="1000" dirty="0">
                <a:solidFill>
                  <a:schemeClr val="tx1"/>
                </a:solidFill>
              </a:endParaRPr>
            </a:p>
            <a:p>
              <a:r>
                <a:rPr kumimoji="1" lang="ja-JP" altLang="en-US" sz="1000" dirty="0">
                  <a:solidFill>
                    <a:schemeClr val="tx1"/>
                  </a:solidFill>
                </a:rPr>
                <a:t>・社会実験（案）に係る</a:t>
              </a:r>
              <a:r>
                <a:rPr kumimoji="1" lang="ja-JP" altLang="en-US" sz="1000">
                  <a:solidFill>
                    <a:schemeClr val="tx1"/>
                  </a:solidFill>
                </a:rPr>
                <a:t>意見等　</a:t>
              </a:r>
              <a:endParaRPr kumimoji="1" lang="en-US" altLang="ja-JP" sz="1000" dirty="0">
                <a:solidFill>
                  <a:schemeClr val="tx1"/>
                </a:solidFill>
              </a:endParaRPr>
            </a:p>
            <a:p>
              <a:r>
                <a:rPr kumimoji="1" lang="ja-JP" altLang="en-US" sz="1000">
                  <a:solidFill>
                    <a:schemeClr val="tx1"/>
                  </a:solidFill>
                </a:rPr>
                <a:t>　へ</a:t>
              </a:r>
              <a:r>
                <a:rPr kumimoji="1" lang="ja-JP" altLang="en-US" sz="1000" dirty="0">
                  <a:solidFill>
                    <a:schemeClr val="tx1"/>
                  </a:solidFill>
                </a:rPr>
                <a:t>の対応方針</a:t>
              </a:r>
              <a:endParaRPr kumimoji="1" lang="en-US" altLang="ja-JP" sz="1000" dirty="0">
                <a:solidFill>
                  <a:schemeClr val="tx1"/>
                </a:solidFill>
              </a:endParaRPr>
            </a:p>
          </p:txBody>
        </p:sp>
        <p:sp>
          <p:nvSpPr>
            <p:cNvPr id="19" name="正方形/長方形 18">
              <a:extLst>
                <a:ext uri="{FF2B5EF4-FFF2-40B4-BE49-F238E27FC236}">
                  <a16:creationId xmlns:a16="http://schemas.microsoft.com/office/drawing/2014/main" id="{F3BAF4E3-53FC-E925-7B45-5ECDE9CA19C5}"/>
                </a:ext>
              </a:extLst>
            </p:cNvPr>
            <p:cNvSpPr/>
            <p:nvPr/>
          </p:nvSpPr>
          <p:spPr>
            <a:xfrm>
              <a:off x="6298171" y="1197711"/>
              <a:ext cx="2667000" cy="254323"/>
            </a:xfrm>
            <a:prstGeom prst="rect">
              <a:avLst/>
            </a:prstGeom>
            <a:solidFill>
              <a:srgbClr val="D2D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１０月１０日　第３回</a:t>
              </a:r>
              <a:r>
                <a:rPr kumimoji="1" lang="ja-JP" altLang="en-US" sz="1100" b="1" dirty="0">
                  <a:solidFill>
                    <a:schemeClr val="tx1"/>
                  </a:solidFill>
                </a:rPr>
                <a:t>交通</a:t>
              </a:r>
              <a:r>
                <a:rPr kumimoji="1" lang="en-US" altLang="ja-JP" sz="1100" b="1" dirty="0">
                  <a:solidFill>
                    <a:schemeClr val="tx1"/>
                  </a:solidFill>
                </a:rPr>
                <a:t>WG</a:t>
              </a:r>
              <a:r>
                <a:rPr kumimoji="1" lang="en-US" altLang="ja-JP" sz="700" b="1" dirty="0">
                  <a:solidFill>
                    <a:schemeClr val="tx1"/>
                  </a:solidFill>
                </a:rPr>
                <a:t>※</a:t>
              </a:r>
              <a:endParaRPr kumimoji="1" lang="ja-JP" altLang="en-US" sz="1100" b="1" dirty="0">
                <a:solidFill>
                  <a:schemeClr val="tx1"/>
                </a:solidFill>
              </a:endParaRPr>
            </a:p>
          </p:txBody>
        </p:sp>
      </p:grpSp>
      <p:grpSp>
        <p:nvGrpSpPr>
          <p:cNvPr id="20" name="グループ化 19">
            <a:extLst>
              <a:ext uri="{FF2B5EF4-FFF2-40B4-BE49-F238E27FC236}">
                <a16:creationId xmlns:a16="http://schemas.microsoft.com/office/drawing/2014/main" id="{7C0FF600-081D-48CE-A2A7-45C3FA8E4530}"/>
              </a:ext>
            </a:extLst>
          </p:cNvPr>
          <p:cNvGrpSpPr/>
          <p:nvPr/>
        </p:nvGrpSpPr>
        <p:grpSpPr>
          <a:xfrm>
            <a:off x="3304269" y="2708620"/>
            <a:ext cx="2047544" cy="965522"/>
            <a:chOff x="6298171" y="1197711"/>
            <a:chExt cx="2667000" cy="1081637"/>
          </a:xfrm>
        </p:grpSpPr>
        <p:sp>
          <p:nvSpPr>
            <p:cNvPr id="21" name="正方形/長方形 20">
              <a:extLst>
                <a:ext uri="{FF2B5EF4-FFF2-40B4-BE49-F238E27FC236}">
                  <a16:creationId xmlns:a16="http://schemas.microsoft.com/office/drawing/2014/main" id="{4A094510-776D-70FD-2966-52940F3EC39F}"/>
                </a:ext>
              </a:extLst>
            </p:cNvPr>
            <p:cNvSpPr/>
            <p:nvPr/>
          </p:nvSpPr>
          <p:spPr>
            <a:xfrm>
              <a:off x="6298171" y="1452034"/>
              <a:ext cx="2667000" cy="827314"/>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・ゾーンコンセプト（たたき台）</a:t>
              </a:r>
              <a:endParaRPr kumimoji="1" lang="en-US" altLang="ja-JP" sz="1000" dirty="0">
                <a:solidFill>
                  <a:schemeClr val="tx1"/>
                </a:solidFill>
              </a:endParaRPr>
            </a:p>
            <a:p>
              <a:r>
                <a:rPr kumimoji="1" lang="ja-JP" altLang="en-US" sz="1000" dirty="0">
                  <a:solidFill>
                    <a:schemeClr val="tx1"/>
                  </a:solidFill>
                </a:rPr>
                <a:t>・社会実験（案）の概要</a:t>
              </a:r>
            </a:p>
          </p:txBody>
        </p:sp>
        <p:sp>
          <p:nvSpPr>
            <p:cNvPr id="24" name="正方形/長方形 23">
              <a:extLst>
                <a:ext uri="{FF2B5EF4-FFF2-40B4-BE49-F238E27FC236}">
                  <a16:creationId xmlns:a16="http://schemas.microsoft.com/office/drawing/2014/main" id="{97D5D6E8-6AA2-6A9F-CE2D-74D7C7CA55DA}"/>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９月２４日　第２回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25" name="グループ化 24">
            <a:extLst>
              <a:ext uri="{FF2B5EF4-FFF2-40B4-BE49-F238E27FC236}">
                <a16:creationId xmlns:a16="http://schemas.microsoft.com/office/drawing/2014/main" id="{09FEF33C-A6F5-5E40-B4C6-8377FB6F359F}"/>
              </a:ext>
            </a:extLst>
          </p:cNvPr>
          <p:cNvGrpSpPr/>
          <p:nvPr/>
        </p:nvGrpSpPr>
        <p:grpSpPr>
          <a:xfrm>
            <a:off x="3304269" y="5302120"/>
            <a:ext cx="2047544" cy="965521"/>
            <a:chOff x="6298171" y="1197711"/>
            <a:chExt cx="2667000" cy="1081636"/>
          </a:xfrm>
        </p:grpSpPr>
        <p:sp>
          <p:nvSpPr>
            <p:cNvPr id="26" name="正方形/長方形 25">
              <a:extLst>
                <a:ext uri="{FF2B5EF4-FFF2-40B4-BE49-F238E27FC236}">
                  <a16:creationId xmlns:a16="http://schemas.microsoft.com/office/drawing/2014/main" id="{664FF672-44AE-71DA-E15A-0D3243B29D4E}"/>
                </a:ext>
              </a:extLst>
            </p:cNvPr>
            <p:cNvSpPr/>
            <p:nvPr/>
          </p:nvSpPr>
          <p:spPr>
            <a:xfrm>
              <a:off x="6298171" y="1452033"/>
              <a:ext cx="2667000" cy="827314"/>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・社会実験の振り返り</a:t>
              </a:r>
              <a:endParaRPr kumimoji="1" lang="en-US" altLang="ja-JP" sz="1000" dirty="0">
                <a:solidFill>
                  <a:schemeClr val="tx1"/>
                </a:solidFill>
              </a:endParaRPr>
            </a:p>
            <a:p>
              <a:r>
                <a:rPr kumimoji="1" lang="ja-JP" altLang="en-US" sz="1000" dirty="0">
                  <a:solidFill>
                    <a:schemeClr val="tx1"/>
                  </a:solidFill>
                </a:rPr>
                <a:t>・ゾーンコンセプトの検討</a:t>
              </a:r>
            </a:p>
          </p:txBody>
        </p:sp>
        <p:sp>
          <p:nvSpPr>
            <p:cNvPr id="27" name="正方形/長方形 26">
              <a:extLst>
                <a:ext uri="{FF2B5EF4-FFF2-40B4-BE49-F238E27FC236}">
                  <a16:creationId xmlns:a16="http://schemas.microsoft.com/office/drawing/2014/main" id="{76837469-6700-7CF3-696F-BB5F1741BE25}"/>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１２月２３日　第３回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28" name="グループ化 27">
            <a:extLst>
              <a:ext uri="{FF2B5EF4-FFF2-40B4-BE49-F238E27FC236}">
                <a16:creationId xmlns:a16="http://schemas.microsoft.com/office/drawing/2014/main" id="{B55BD313-5900-A8A0-ACB5-F2EAA76819DC}"/>
              </a:ext>
            </a:extLst>
          </p:cNvPr>
          <p:cNvGrpSpPr/>
          <p:nvPr/>
        </p:nvGrpSpPr>
        <p:grpSpPr>
          <a:xfrm>
            <a:off x="8748828" y="1267839"/>
            <a:ext cx="2047544" cy="965521"/>
            <a:chOff x="6298171" y="1197711"/>
            <a:chExt cx="2667000" cy="1081636"/>
          </a:xfrm>
        </p:grpSpPr>
        <p:sp>
          <p:nvSpPr>
            <p:cNvPr id="29" name="正方形/長方形 28">
              <a:extLst>
                <a:ext uri="{FF2B5EF4-FFF2-40B4-BE49-F238E27FC236}">
                  <a16:creationId xmlns:a16="http://schemas.microsoft.com/office/drawing/2014/main" id="{D01A1A7F-D7E2-7D18-3ECD-E76E8A124FB8}"/>
                </a:ext>
              </a:extLst>
            </p:cNvPr>
            <p:cNvSpPr/>
            <p:nvPr/>
          </p:nvSpPr>
          <p:spPr>
            <a:xfrm>
              <a:off x="6298171" y="1452033"/>
              <a:ext cx="2667000" cy="827314"/>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a:t>
              </a:r>
              <a:r>
                <a:rPr kumimoji="1" lang="ja-JP" altLang="en-US" sz="1000" spc="-150" dirty="0">
                  <a:solidFill>
                    <a:schemeClr val="tx1"/>
                  </a:solidFill>
                </a:rPr>
                <a:t>街並み活用戦略・街並みイメージ（案）</a:t>
              </a:r>
              <a:endParaRPr kumimoji="1" lang="en-US" altLang="ja-JP" sz="1000" spc="-150" dirty="0">
                <a:solidFill>
                  <a:schemeClr val="tx1"/>
                </a:solidFill>
              </a:endParaRPr>
            </a:p>
            <a:p>
              <a:r>
                <a:rPr kumimoji="1" lang="ja-JP" altLang="en-US" sz="1000" dirty="0">
                  <a:solidFill>
                    <a:schemeClr val="tx1"/>
                  </a:solidFill>
                </a:rPr>
                <a:t>・</a:t>
              </a:r>
              <a:r>
                <a:rPr kumimoji="1" lang="ja-JP" altLang="en-US" sz="1000" spc="-150" dirty="0">
                  <a:solidFill>
                    <a:schemeClr val="tx1"/>
                  </a:solidFill>
                </a:rPr>
                <a:t>賑わい創出社会実験（案）の概要</a:t>
              </a:r>
            </a:p>
          </p:txBody>
        </p:sp>
        <p:sp>
          <p:nvSpPr>
            <p:cNvPr id="30" name="正方形/長方形 29">
              <a:extLst>
                <a:ext uri="{FF2B5EF4-FFF2-40B4-BE49-F238E27FC236}">
                  <a16:creationId xmlns:a16="http://schemas.microsoft.com/office/drawing/2014/main" id="{EDCC31BA-B09B-13E8-FD06-F4F1DEA31343}"/>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５月２２日　第４回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31" name="グループ化 30">
            <a:extLst>
              <a:ext uri="{FF2B5EF4-FFF2-40B4-BE49-F238E27FC236}">
                <a16:creationId xmlns:a16="http://schemas.microsoft.com/office/drawing/2014/main" id="{56225DD0-B7AD-4092-A407-9DA8B4FF76D7}"/>
              </a:ext>
            </a:extLst>
          </p:cNvPr>
          <p:cNvGrpSpPr/>
          <p:nvPr/>
        </p:nvGrpSpPr>
        <p:grpSpPr>
          <a:xfrm>
            <a:off x="8748828" y="2394165"/>
            <a:ext cx="2047544" cy="1126326"/>
            <a:chOff x="6298171" y="1197711"/>
            <a:chExt cx="2667000" cy="1261780"/>
          </a:xfrm>
        </p:grpSpPr>
        <p:sp>
          <p:nvSpPr>
            <p:cNvPr id="32" name="正方形/長方形 31">
              <a:extLst>
                <a:ext uri="{FF2B5EF4-FFF2-40B4-BE49-F238E27FC236}">
                  <a16:creationId xmlns:a16="http://schemas.microsoft.com/office/drawing/2014/main" id="{036B85AD-0909-8A7E-762E-246FF80A1B5D}"/>
                </a:ext>
              </a:extLst>
            </p:cNvPr>
            <p:cNvSpPr/>
            <p:nvPr/>
          </p:nvSpPr>
          <p:spPr>
            <a:xfrm>
              <a:off x="6298171" y="1452033"/>
              <a:ext cx="2667000" cy="1007458"/>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a:t>
              </a:r>
              <a:r>
                <a:rPr kumimoji="1" lang="ja-JP" altLang="en-US" sz="1000" spc="-150" dirty="0">
                  <a:solidFill>
                    <a:schemeClr val="tx1"/>
                  </a:solidFill>
                </a:rPr>
                <a:t>街並みづくりの基本的な方針（案）</a:t>
              </a:r>
              <a:endParaRPr kumimoji="1" lang="en-US" altLang="ja-JP" sz="1000" spc="-150" dirty="0">
                <a:solidFill>
                  <a:schemeClr val="tx1"/>
                </a:solidFill>
              </a:endParaRPr>
            </a:p>
            <a:p>
              <a:r>
                <a:rPr kumimoji="1" lang="ja-JP" altLang="en-US" sz="1000" dirty="0">
                  <a:solidFill>
                    <a:schemeClr val="tx1"/>
                  </a:solidFill>
                </a:rPr>
                <a:t>・</a:t>
              </a:r>
              <a:r>
                <a:rPr kumimoji="1" lang="ja-JP" altLang="en-US" sz="1000" spc="-150" dirty="0">
                  <a:solidFill>
                    <a:schemeClr val="tx1"/>
                  </a:solidFill>
                </a:rPr>
                <a:t>街並み活用戦略・街並みイメージ（案）</a:t>
              </a:r>
            </a:p>
            <a:p>
              <a:r>
                <a:rPr kumimoji="1" lang="ja-JP" altLang="en-US" sz="1000" dirty="0">
                  <a:solidFill>
                    <a:schemeClr val="tx1"/>
                  </a:solidFill>
                </a:rPr>
                <a:t>・街並みイメージ</a:t>
              </a:r>
              <a:r>
                <a:rPr kumimoji="1" lang="en-US" altLang="ja-JP" sz="1000" dirty="0">
                  <a:solidFill>
                    <a:schemeClr val="tx1"/>
                  </a:solidFill>
                </a:rPr>
                <a:t>【</a:t>
              </a:r>
              <a:r>
                <a:rPr kumimoji="1" lang="ja-JP" altLang="en-US" sz="1000" dirty="0">
                  <a:solidFill>
                    <a:schemeClr val="tx1"/>
                  </a:solidFill>
                </a:rPr>
                <a:t>拠点</a:t>
              </a:r>
              <a:r>
                <a:rPr kumimoji="1" lang="en-US" altLang="ja-JP" sz="1000" dirty="0">
                  <a:solidFill>
                    <a:schemeClr val="tx1"/>
                  </a:solidFill>
                </a:rPr>
                <a:t>】</a:t>
              </a:r>
              <a:r>
                <a:rPr kumimoji="1" lang="ja-JP" altLang="en-US" sz="1000" dirty="0">
                  <a:solidFill>
                    <a:schemeClr val="tx1"/>
                  </a:solidFill>
                </a:rPr>
                <a:t>（案）</a:t>
              </a:r>
              <a:endParaRPr kumimoji="1" lang="en-US" altLang="ja-JP" sz="1000" dirty="0">
                <a:solidFill>
                  <a:schemeClr val="tx1"/>
                </a:solidFill>
              </a:endParaRPr>
            </a:p>
            <a:p>
              <a:r>
                <a:rPr kumimoji="1" lang="ja-JP" altLang="en-US" sz="1000" dirty="0">
                  <a:solidFill>
                    <a:schemeClr val="tx1"/>
                  </a:solidFill>
                </a:rPr>
                <a:t>・賑わい創出社会実験の概要</a:t>
              </a:r>
            </a:p>
            <a:p>
              <a:endParaRPr kumimoji="1" lang="ja-JP" altLang="en-US" sz="1000" dirty="0">
                <a:solidFill>
                  <a:schemeClr val="tx1"/>
                </a:solidFill>
              </a:endParaRPr>
            </a:p>
          </p:txBody>
        </p:sp>
        <p:sp>
          <p:nvSpPr>
            <p:cNvPr id="33" name="正方形/長方形 32">
              <a:extLst>
                <a:ext uri="{FF2B5EF4-FFF2-40B4-BE49-F238E27FC236}">
                  <a16:creationId xmlns:a16="http://schemas.microsoft.com/office/drawing/2014/main" id="{E117A33F-BA0B-8ECC-F4B1-25B36FB41C13}"/>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７月３１日　第５回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34" name="グループ化 33">
            <a:extLst>
              <a:ext uri="{FF2B5EF4-FFF2-40B4-BE49-F238E27FC236}">
                <a16:creationId xmlns:a16="http://schemas.microsoft.com/office/drawing/2014/main" id="{EE1822A8-9216-B091-42A3-51B68D7166A6}"/>
              </a:ext>
            </a:extLst>
          </p:cNvPr>
          <p:cNvGrpSpPr/>
          <p:nvPr/>
        </p:nvGrpSpPr>
        <p:grpSpPr>
          <a:xfrm>
            <a:off x="8748828" y="4261944"/>
            <a:ext cx="2047544" cy="965521"/>
            <a:chOff x="6298171" y="1197711"/>
            <a:chExt cx="2667000" cy="1081636"/>
          </a:xfrm>
        </p:grpSpPr>
        <p:sp>
          <p:nvSpPr>
            <p:cNvPr id="35" name="正方形/長方形 34">
              <a:extLst>
                <a:ext uri="{FF2B5EF4-FFF2-40B4-BE49-F238E27FC236}">
                  <a16:creationId xmlns:a16="http://schemas.microsoft.com/office/drawing/2014/main" id="{0873A63E-2FF0-3DF1-59D8-06C7E84FAB1A}"/>
                </a:ext>
              </a:extLst>
            </p:cNvPr>
            <p:cNvSpPr/>
            <p:nvPr/>
          </p:nvSpPr>
          <p:spPr>
            <a:xfrm>
              <a:off x="6298171" y="1452033"/>
              <a:ext cx="2667000" cy="827314"/>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p>
            <a:p>
              <a:r>
                <a:rPr kumimoji="1" lang="ja-JP" altLang="en-US" sz="1000" dirty="0">
                  <a:solidFill>
                    <a:schemeClr val="tx1"/>
                  </a:solidFill>
                </a:rPr>
                <a:t>・基本計画について</a:t>
              </a:r>
              <a:endParaRPr kumimoji="1" lang="en-US" altLang="ja-JP" sz="1000" dirty="0">
                <a:solidFill>
                  <a:schemeClr val="tx1"/>
                </a:solidFill>
              </a:endParaRPr>
            </a:p>
            <a:p>
              <a:r>
                <a:rPr kumimoji="1" lang="ja-JP" altLang="en-US" sz="1000" dirty="0">
                  <a:solidFill>
                    <a:schemeClr val="tx1"/>
                  </a:solidFill>
                </a:rPr>
                <a:t>・基本計画骨子（案）</a:t>
              </a:r>
              <a:endParaRPr kumimoji="1" lang="en-US" altLang="ja-JP" sz="1000" dirty="0">
                <a:solidFill>
                  <a:schemeClr val="tx1"/>
                </a:solidFill>
              </a:endParaRPr>
            </a:p>
            <a:p>
              <a:r>
                <a:rPr kumimoji="1" lang="ja-JP" altLang="en-US" sz="1000" dirty="0">
                  <a:solidFill>
                    <a:schemeClr val="tx1"/>
                  </a:solidFill>
                </a:rPr>
                <a:t>・基本計画策定後の進め方（案）</a:t>
              </a:r>
              <a:endParaRPr kumimoji="1" lang="en-US" altLang="ja-JP" sz="1000" dirty="0">
                <a:solidFill>
                  <a:schemeClr val="tx1"/>
                </a:solidFill>
              </a:endParaRPr>
            </a:p>
          </p:txBody>
        </p:sp>
        <p:sp>
          <p:nvSpPr>
            <p:cNvPr id="36" name="正方形/長方形 35">
              <a:extLst>
                <a:ext uri="{FF2B5EF4-FFF2-40B4-BE49-F238E27FC236}">
                  <a16:creationId xmlns:a16="http://schemas.microsoft.com/office/drawing/2014/main" id="{2F0E8281-D310-EF55-38ED-CA6C3F7A37B7}"/>
                </a:ext>
              </a:extLst>
            </p:cNvPr>
            <p:cNvSpPr/>
            <p:nvPr/>
          </p:nvSpPr>
          <p:spPr>
            <a:xfrm>
              <a:off x="6298171" y="1197711"/>
              <a:ext cx="2667000" cy="25432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１０月３０日　第６回</a:t>
              </a:r>
              <a:r>
                <a:rPr kumimoji="1" lang="ja-JP" altLang="en-US" sz="1100" b="1" dirty="0">
                  <a:solidFill>
                    <a:schemeClr val="tx1"/>
                  </a:solidFill>
                </a:rPr>
                <a:t>利活用</a:t>
              </a:r>
              <a:r>
                <a:rPr kumimoji="1" lang="en-US" altLang="ja-JP" sz="1100" b="1" dirty="0">
                  <a:solidFill>
                    <a:schemeClr val="tx1"/>
                  </a:solidFill>
                </a:rPr>
                <a:t>WG</a:t>
              </a:r>
              <a:endParaRPr kumimoji="1" lang="ja-JP" altLang="en-US" sz="1100" b="1" dirty="0">
                <a:solidFill>
                  <a:schemeClr val="tx1"/>
                </a:solidFill>
              </a:endParaRPr>
            </a:p>
          </p:txBody>
        </p:sp>
      </p:grpSp>
      <p:grpSp>
        <p:nvGrpSpPr>
          <p:cNvPr id="37" name="グループ化 36">
            <a:extLst>
              <a:ext uri="{FF2B5EF4-FFF2-40B4-BE49-F238E27FC236}">
                <a16:creationId xmlns:a16="http://schemas.microsoft.com/office/drawing/2014/main" id="{A28CC9D7-C35D-8F91-44E0-C6F3911CC10F}"/>
              </a:ext>
            </a:extLst>
          </p:cNvPr>
          <p:cNvGrpSpPr/>
          <p:nvPr/>
        </p:nvGrpSpPr>
        <p:grpSpPr>
          <a:xfrm>
            <a:off x="6498422" y="4654866"/>
            <a:ext cx="2047544" cy="815251"/>
            <a:chOff x="6298171" y="1197711"/>
            <a:chExt cx="2667000" cy="1081637"/>
          </a:xfrm>
        </p:grpSpPr>
        <p:sp>
          <p:nvSpPr>
            <p:cNvPr id="38" name="正方形/長方形 37">
              <a:extLst>
                <a:ext uri="{FF2B5EF4-FFF2-40B4-BE49-F238E27FC236}">
                  <a16:creationId xmlns:a16="http://schemas.microsoft.com/office/drawing/2014/main" id="{4AE43578-5FEA-3E0C-2AAA-EEE7FB416FAD}"/>
                </a:ext>
              </a:extLst>
            </p:cNvPr>
            <p:cNvSpPr/>
            <p:nvPr/>
          </p:nvSpPr>
          <p:spPr>
            <a:xfrm>
              <a:off x="6298171" y="1452034"/>
              <a:ext cx="2667000" cy="827314"/>
            </a:xfrm>
            <a:prstGeom prst="rect">
              <a:avLst/>
            </a:prstGeom>
            <a:solidFill>
              <a:srgbClr val="EA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　</a:t>
              </a:r>
              <a:endParaRPr kumimoji="1" lang="en-US" altLang="ja-JP" sz="1000" dirty="0">
                <a:solidFill>
                  <a:schemeClr val="tx1"/>
                </a:solidFill>
              </a:endParaRPr>
            </a:p>
            <a:p>
              <a:r>
                <a:rPr kumimoji="1" lang="ja-JP" altLang="en-US" sz="1000" dirty="0">
                  <a:solidFill>
                    <a:schemeClr val="tx1"/>
                  </a:solidFill>
                </a:rPr>
                <a:t>・交通シミュレーション等の結果</a:t>
              </a:r>
              <a:endParaRPr kumimoji="1" lang="en-US" altLang="ja-JP" sz="1000" dirty="0">
                <a:solidFill>
                  <a:schemeClr val="tx1"/>
                </a:solidFill>
              </a:endParaRPr>
            </a:p>
            <a:p>
              <a:r>
                <a:rPr kumimoji="1" lang="ja-JP" altLang="en-US" sz="1000" dirty="0">
                  <a:solidFill>
                    <a:schemeClr val="tx1"/>
                  </a:solidFill>
                </a:rPr>
                <a:t>・道路再整備の方向性（案）</a:t>
              </a:r>
              <a:endParaRPr kumimoji="1" lang="en-US" altLang="ja-JP" sz="1000" dirty="0">
                <a:solidFill>
                  <a:schemeClr val="tx1"/>
                </a:solidFill>
              </a:endParaRPr>
            </a:p>
          </p:txBody>
        </p:sp>
        <p:sp>
          <p:nvSpPr>
            <p:cNvPr id="39" name="正方形/長方形 38">
              <a:extLst>
                <a:ext uri="{FF2B5EF4-FFF2-40B4-BE49-F238E27FC236}">
                  <a16:creationId xmlns:a16="http://schemas.microsoft.com/office/drawing/2014/main" id="{991D13DD-F814-57D3-F4AA-C4A97A1FE435}"/>
                </a:ext>
              </a:extLst>
            </p:cNvPr>
            <p:cNvSpPr/>
            <p:nvPr/>
          </p:nvSpPr>
          <p:spPr>
            <a:xfrm>
              <a:off x="6298171" y="1197711"/>
              <a:ext cx="2667000" cy="254323"/>
            </a:xfrm>
            <a:prstGeom prst="rect">
              <a:avLst/>
            </a:prstGeom>
            <a:solidFill>
              <a:srgbClr val="D2D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tx1"/>
                  </a:solidFill>
                </a:rPr>
                <a:t>１月１５日　第４回交通</a:t>
              </a:r>
              <a:r>
                <a:rPr kumimoji="1" lang="en-US" altLang="ja-JP" sz="1100" b="1" dirty="0">
                  <a:solidFill>
                    <a:schemeClr val="tx1"/>
                  </a:solidFill>
                </a:rPr>
                <a:t>WG</a:t>
              </a:r>
              <a:endParaRPr kumimoji="1" lang="ja-JP" altLang="en-US" sz="1100" b="1" dirty="0">
                <a:solidFill>
                  <a:schemeClr val="tx1"/>
                </a:solidFill>
              </a:endParaRPr>
            </a:p>
          </p:txBody>
        </p:sp>
      </p:grpSp>
      <p:grpSp>
        <p:nvGrpSpPr>
          <p:cNvPr id="40" name="グループ化 39">
            <a:extLst>
              <a:ext uri="{FF2B5EF4-FFF2-40B4-BE49-F238E27FC236}">
                <a16:creationId xmlns:a16="http://schemas.microsoft.com/office/drawing/2014/main" id="{3927B0D6-D762-1374-DA58-88FADD5F041A}"/>
              </a:ext>
            </a:extLst>
          </p:cNvPr>
          <p:cNvGrpSpPr/>
          <p:nvPr/>
        </p:nvGrpSpPr>
        <p:grpSpPr>
          <a:xfrm>
            <a:off x="747596" y="668554"/>
            <a:ext cx="4776903" cy="502513"/>
            <a:chOff x="6298171" y="1197711"/>
            <a:chExt cx="2667000" cy="562945"/>
          </a:xfrm>
        </p:grpSpPr>
        <p:sp>
          <p:nvSpPr>
            <p:cNvPr id="41" name="正方形/長方形 40">
              <a:extLst>
                <a:ext uri="{FF2B5EF4-FFF2-40B4-BE49-F238E27FC236}">
                  <a16:creationId xmlns:a16="http://schemas.microsoft.com/office/drawing/2014/main" id="{AD7829FE-0EF1-5ABC-15B3-720E4DCC6AAD}"/>
                </a:ext>
              </a:extLst>
            </p:cNvPr>
            <p:cNvSpPr/>
            <p:nvPr/>
          </p:nvSpPr>
          <p:spPr>
            <a:xfrm>
              <a:off x="6298171" y="1452032"/>
              <a:ext cx="2667000"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今後の進め方、検討事項について</a:t>
              </a:r>
            </a:p>
          </p:txBody>
        </p:sp>
        <p:sp>
          <p:nvSpPr>
            <p:cNvPr id="42" name="正方形/長方形 41">
              <a:extLst>
                <a:ext uri="{FF2B5EF4-FFF2-40B4-BE49-F238E27FC236}">
                  <a16:creationId xmlns:a16="http://schemas.microsoft.com/office/drawing/2014/main" id="{E183A70E-C5FC-B9B6-4103-6025C653F91D}"/>
                </a:ext>
              </a:extLst>
            </p:cNvPr>
            <p:cNvSpPr/>
            <p:nvPr/>
          </p:nvSpPr>
          <p:spPr>
            <a:xfrm>
              <a:off x="6298171" y="1197711"/>
              <a:ext cx="2667000" cy="254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tx1"/>
                  </a:solidFill>
                </a:rPr>
                <a:t>６月</a:t>
              </a:r>
              <a:r>
                <a:rPr kumimoji="1" lang="en-US" altLang="ja-JP" sz="1100" b="1">
                  <a:solidFill>
                    <a:schemeClr val="tx1"/>
                  </a:solidFill>
                </a:rPr>
                <a:t>2</a:t>
              </a:r>
              <a:r>
                <a:rPr kumimoji="1" lang="ja-JP" altLang="en-US" sz="1100" b="1">
                  <a:solidFill>
                    <a:schemeClr val="tx1"/>
                  </a:solidFill>
                </a:rPr>
                <a:t>６日　第１回</a:t>
              </a:r>
              <a:r>
                <a:rPr kumimoji="1" lang="ja-JP" altLang="en-US" sz="1100" b="1" dirty="0">
                  <a:solidFill>
                    <a:schemeClr val="tx1"/>
                  </a:solidFill>
                </a:rPr>
                <a:t>検討会</a:t>
              </a:r>
            </a:p>
          </p:txBody>
        </p:sp>
      </p:grpSp>
      <p:grpSp>
        <p:nvGrpSpPr>
          <p:cNvPr id="43" name="グループ化 42">
            <a:extLst>
              <a:ext uri="{FF2B5EF4-FFF2-40B4-BE49-F238E27FC236}">
                <a16:creationId xmlns:a16="http://schemas.microsoft.com/office/drawing/2014/main" id="{FFE6E00C-4085-508D-91E1-3476FC7FADC2}"/>
              </a:ext>
            </a:extLst>
          </p:cNvPr>
          <p:cNvGrpSpPr/>
          <p:nvPr/>
        </p:nvGrpSpPr>
        <p:grpSpPr>
          <a:xfrm>
            <a:off x="747596" y="4665325"/>
            <a:ext cx="4776903" cy="502513"/>
            <a:chOff x="6298171" y="1197711"/>
            <a:chExt cx="2667000" cy="562945"/>
          </a:xfrm>
        </p:grpSpPr>
        <p:sp>
          <p:nvSpPr>
            <p:cNvPr id="44" name="正方形/長方形 43">
              <a:extLst>
                <a:ext uri="{FF2B5EF4-FFF2-40B4-BE49-F238E27FC236}">
                  <a16:creationId xmlns:a16="http://schemas.microsoft.com/office/drawing/2014/main" id="{FF492990-0C46-8F9C-D424-26464E6BFD72}"/>
                </a:ext>
              </a:extLst>
            </p:cNvPr>
            <p:cNvSpPr/>
            <p:nvPr/>
          </p:nvSpPr>
          <p:spPr>
            <a:xfrm>
              <a:off x="6298171" y="1452032"/>
              <a:ext cx="2667000"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社会実験（案）について</a:t>
              </a:r>
            </a:p>
            <a:p>
              <a:endParaRPr kumimoji="1" lang="ja-JP" altLang="en-US" sz="1000" dirty="0">
                <a:solidFill>
                  <a:schemeClr val="tx1"/>
                </a:solidFill>
              </a:endParaRPr>
            </a:p>
          </p:txBody>
        </p:sp>
        <p:sp>
          <p:nvSpPr>
            <p:cNvPr id="45" name="正方形/長方形 44">
              <a:extLst>
                <a:ext uri="{FF2B5EF4-FFF2-40B4-BE49-F238E27FC236}">
                  <a16:creationId xmlns:a16="http://schemas.microsoft.com/office/drawing/2014/main" id="{F87C6DDA-37E7-C38A-6947-002EA8A4D5C3}"/>
                </a:ext>
              </a:extLst>
            </p:cNvPr>
            <p:cNvSpPr/>
            <p:nvPr/>
          </p:nvSpPr>
          <p:spPr>
            <a:xfrm>
              <a:off x="6298171" y="1197711"/>
              <a:ext cx="2667000" cy="254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１０月１７日　第２回</a:t>
              </a:r>
              <a:r>
                <a:rPr kumimoji="1" lang="ja-JP" altLang="en-US" sz="1100" b="1" dirty="0">
                  <a:solidFill>
                    <a:schemeClr val="tx1"/>
                  </a:solidFill>
                </a:rPr>
                <a:t>検討会</a:t>
              </a:r>
            </a:p>
          </p:txBody>
        </p:sp>
      </p:grpSp>
      <p:grpSp>
        <p:nvGrpSpPr>
          <p:cNvPr id="46" name="グループ化 45">
            <a:extLst>
              <a:ext uri="{FF2B5EF4-FFF2-40B4-BE49-F238E27FC236}">
                <a16:creationId xmlns:a16="http://schemas.microsoft.com/office/drawing/2014/main" id="{AF3D3628-0B65-E60F-0BA4-195D1DE4D511}"/>
              </a:ext>
            </a:extLst>
          </p:cNvPr>
          <p:cNvGrpSpPr/>
          <p:nvPr/>
        </p:nvGrpSpPr>
        <p:grpSpPr>
          <a:xfrm>
            <a:off x="6157515" y="660788"/>
            <a:ext cx="4776903" cy="502513"/>
            <a:chOff x="6298171" y="1197711"/>
            <a:chExt cx="2667000" cy="562945"/>
          </a:xfrm>
        </p:grpSpPr>
        <p:sp>
          <p:nvSpPr>
            <p:cNvPr id="47" name="正方形/長方形 46">
              <a:extLst>
                <a:ext uri="{FF2B5EF4-FFF2-40B4-BE49-F238E27FC236}">
                  <a16:creationId xmlns:a16="http://schemas.microsoft.com/office/drawing/2014/main" id="{C9A1970F-6F81-262A-2366-E9BC659EC522}"/>
                </a:ext>
              </a:extLst>
            </p:cNvPr>
            <p:cNvSpPr/>
            <p:nvPr/>
          </p:nvSpPr>
          <p:spPr>
            <a:xfrm>
              <a:off x="6298171" y="1452032"/>
              <a:ext cx="2667000"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社会実験の調査結果について</a:t>
              </a:r>
            </a:p>
            <a:p>
              <a:endParaRPr kumimoji="1" lang="ja-JP" altLang="en-US" sz="1000" dirty="0">
                <a:solidFill>
                  <a:schemeClr val="tx1"/>
                </a:solidFill>
              </a:endParaRPr>
            </a:p>
          </p:txBody>
        </p:sp>
        <p:sp>
          <p:nvSpPr>
            <p:cNvPr id="48" name="正方形/長方形 47">
              <a:extLst>
                <a:ext uri="{FF2B5EF4-FFF2-40B4-BE49-F238E27FC236}">
                  <a16:creationId xmlns:a16="http://schemas.microsoft.com/office/drawing/2014/main" id="{3792F4E2-8E80-4070-6AE7-F3BB7C720971}"/>
                </a:ext>
              </a:extLst>
            </p:cNvPr>
            <p:cNvSpPr/>
            <p:nvPr/>
          </p:nvSpPr>
          <p:spPr>
            <a:xfrm>
              <a:off x="6298171" y="1197711"/>
              <a:ext cx="2667000" cy="254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tx1"/>
                  </a:solidFill>
                </a:rPr>
                <a:t>４月</a:t>
              </a:r>
              <a:r>
                <a:rPr kumimoji="1" lang="en-US" altLang="ja-JP" sz="1100" b="1">
                  <a:solidFill>
                    <a:schemeClr val="tx1"/>
                  </a:solidFill>
                </a:rPr>
                <a:t>2</a:t>
              </a:r>
              <a:r>
                <a:rPr kumimoji="1" lang="ja-JP" altLang="en-US" sz="1100" b="1">
                  <a:solidFill>
                    <a:schemeClr val="tx1"/>
                  </a:solidFill>
                </a:rPr>
                <a:t>４日　第３回</a:t>
              </a:r>
              <a:r>
                <a:rPr kumimoji="1" lang="ja-JP" altLang="en-US" sz="1100" b="1" dirty="0">
                  <a:solidFill>
                    <a:schemeClr val="tx1"/>
                  </a:solidFill>
                </a:rPr>
                <a:t>検討会</a:t>
              </a:r>
            </a:p>
          </p:txBody>
        </p:sp>
      </p:grpSp>
      <p:grpSp>
        <p:nvGrpSpPr>
          <p:cNvPr id="49" name="グループ化 48">
            <a:extLst>
              <a:ext uri="{FF2B5EF4-FFF2-40B4-BE49-F238E27FC236}">
                <a16:creationId xmlns:a16="http://schemas.microsoft.com/office/drawing/2014/main" id="{2EF6600B-5182-B1C2-F090-9D2D97C89F77}"/>
              </a:ext>
            </a:extLst>
          </p:cNvPr>
          <p:cNvGrpSpPr/>
          <p:nvPr/>
        </p:nvGrpSpPr>
        <p:grpSpPr>
          <a:xfrm>
            <a:off x="6157515" y="3666858"/>
            <a:ext cx="4776903" cy="502513"/>
            <a:chOff x="6298171" y="1197711"/>
            <a:chExt cx="2667000" cy="562945"/>
          </a:xfrm>
        </p:grpSpPr>
        <p:sp>
          <p:nvSpPr>
            <p:cNvPr id="50" name="正方形/長方形 49">
              <a:extLst>
                <a:ext uri="{FF2B5EF4-FFF2-40B4-BE49-F238E27FC236}">
                  <a16:creationId xmlns:a16="http://schemas.microsoft.com/office/drawing/2014/main" id="{D5A6F5A2-5725-FAC5-4C3F-3D38ED93D1D3}"/>
                </a:ext>
              </a:extLst>
            </p:cNvPr>
            <p:cNvSpPr/>
            <p:nvPr/>
          </p:nvSpPr>
          <p:spPr>
            <a:xfrm>
              <a:off x="6298171" y="1452032"/>
              <a:ext cx="2667000"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賑わい創出社会実験の概要について　　　　　　　　　　</a:t>
              </a:r>
            </a:p>
          </p:txBody>
        </p:sp>
        <p:sp>
          <p:nvSpPr>
            <p:cNvPr id="51" name="正方形/長方形 50">
              <a:extLst>
                <a:ext uri="{FF2B5EF4-FFF2-40B4-BE49-F238E27FC236}">
                  <a16:creationId xmlns:a16="http://schemas.microsoft.com/office/drawing/2014/main" id="{AEFA5264-2ADA-BC0B-8F1B-AB3568F78274}"/>
                </a:ext>
              </a:extLst>
            </p:cNvPr>
            <p:cNvSpPr/>
            <p:nvPr/>
          </p:nvSpPr>
          <p:spPr>
            <a:xfrm>
              <a:off x="6298171" y="1197711"/>
              <a:ext cx="2667000" cy="254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８月１３日　第４回</a:t>
              </a:r>
              <a:r>
                <a:rPr kumimoji="1" lang="ja-JP" altLang="en-US" sz="1100" b="1" dirty="0">
                  <a:solidFill>
                    <a:schemeClr val="tx1"/>
                  </a:solidFill>
                </a:rPr>
                <a:t>検討会</a:t>
              </a:r>
              <a:r>
                <a:rPr kumimoji="1" lang="en-US" altLang="ja-JP" sz="600" b="1" dirty="0">
                  <a:solidFill>
                    <a:schemeClr val="tx1"/>
                  </a:solidFill>
                </a:rPr>
                <a:t>※</a:t>
              </a:r>
              <a:endParaRPr kumimoji="1" lang="ja-JP" altLang="en-US" sz="1100" b="1" dirty="0">
                <a:solidFill>
                  <a:schemeClr val="tx1"/>
                </a:solidFill>
              </a:endParaRPr>
            </a:p>
          </p:txBody>
        </p:sp>
      </p:grpSp>
      <p:grpSp>
        <p:nvGrpSpPr>
          <p:cNvPr id="52" name="グループ化 51">
            <a:extLst>
              <a:ext uri="{FF2B5EF4-FFF2-40B4-BE49-F238E27FC236}">
                <a16:creationId xmlns:a16="http://schemas.microsoft.com/office/drawing/2014/main" id="{B631B9D3-8F8B-28C1-678D-803E9BE76D99}"/>
              </a:ext>
            </a:extLst>
          </p:cNvPr>
          <p:cNvGrpSpPr/>
          <p:nvPr/>
        </p:nvGrpSpPr>
        <p:grpSpPr>
          <a:xfrm>
            <a:off x="6157514" y="5539692"/>
            <a:ext cx="3977084" cy="502513"/>
            <a:chOff x="6298171" y="1197711"/>
            <a:chExt cx="2220452" cy="562945"/>
          </a:xfrm>
        </p:grpSpPr>
        <p:sp>
          <p:nvSpPr>
            <p:cNvPr id="53" name="正方形/長方形 52">
              <a:extLst>
                <a:ext uri="{FF2B5EF4-FFF2-40B4-BE49-F238E27FC236}">
                  <a16:creationId xmlns:a16="http://schemas.microsoft.com/office/drawing/2014/main" id="{2DA560C5-0EC6-2782-F71B-014D4255C2F2}"/>
                </a:ext>
              </a:extLst>
            </p:cNvPr>
            <p:cNvSpPr/>
            <p:nvPr/>
          </p:nvSpPr>
          <p:spPr>
            <a:xfrm>
              <a:off x="6298171" y="1452032"/>
              <a:ext cx="2220452"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（仮称）長町・街並みづくりプラン</a:t>
              </a:r>
              <a:r>
                <a:rPr kumimoji="1" lang="en-US" altLang="ja-JP" sz="1000" dirty="0">
                  <a:solidFill>
                    <a:schemeClr val="tx1"/>
                  </a:solidFill>
                </a:rPr>
                <a:t>2026</a:t>
              </a:r>
              <a:r>
                <a:rPr kumimoji="1" lang="ja-JP" altLang="en-US" sz="1000" dirty="0">
                  <a:solidFill>
                    <a:schemeClr val="tx1"/>
                  </a:solidFill>
                </a:rPr>
                <a:t>中間案について</a:t>
              </a:r>
            </a:p>
            <a:p>
              <a:endParaRPr kumimoji="1" lang="ja-JP" altLang="en-US" sz="1000" dirty="0">
                <a:solidFill>
                  <a:schemeClr val="tx1"/>
                </a:solidFill>
              </a:endParaRPr>
            </a:p>
          </p:txBody>
        </p:sp>
        <p:sp>
          <p:nvSpPr>
            <p:cNvPr id="54" name="正方形/長方形 53">
              <a:extLst>
                <a:ext uri="{FF2B5EF4-FFF2-40B4-BE49-F238E27FC236}">
                  <a16:creationId xmlns:a16="http://schemas.microsoft.com/office/drawing/2014/main" id="{98601D51-1F5D-D801-163D-6608C93018FE}"/>
                </a:ext>
              </a:extLst>
            </p:cNvPr>
            <p:cNvSpPr/>
            <p:nvPr/>
          </p:nvSpPr>
          <p:spPr>
            <a:xfrm>
              <a:off x="6298171" y="1197711"/>
              <a:ext cx="2220452" cy="25432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tx1"/>
                  </a:solidFill>
                </a:rPr>
                <a:t>２月９日　第５回検討会</a:t>
              </a:r>
            </a:p>
          </p:txBody>
        </p:sp>
      </p:grpSp>
      <p:grpSp>
        <p:nvGrpSpPr>
          <p:cNvPr id="55" name="グループ化 54">
            <a:extLst>
              <a:ext uri="{FF2B5EF4-FFF2-40B4-BE49-F238E27FC236}">
                <a16:creationId xmlns:a16="http://schemas.microsoft.com/office/drawing/2014/main" id="{824077CA-EB77-1E8B-A286-6523B77BA6ED}"/>
              </a:ext>
            </a:extLst>
          </p:cNvPr>
          <p:cNvGrpSpPr/>
          <p:nvPr/>
        </p:nvGrpSpPr>
        <p:grpSpPr>
          <a:xfrm>
            <a:off x="6157515" y="6158238"/>
            <a:ext cx="3977084" cy="502513"/>
            <a:chOff x="6298172" y="1197711"/>
            <a:chExt cx="2220452" cy="562945"/>
          </a:xfrm>
        </p:grpSpPr>
        <p:sp>
          <p:nvSpPr>
            <p:cNvPr id="56" name="正方形/長方形 55">
              <a:extLst>
                <a:ext uri="{FF2B5EF4-FFF2-40B4-BE49-F238E27FC236}">
                  <a16:creationId xmlns:a16="http://schemas.microsoft.com/office/drawing/2014/main" id="{87D99D62-516B-91AC-B823-F3AA9E24B05D}"/>
                </a:ext>
              </a:extLst>
            </p:cNvPr>
            <p:cNvSpPr/>
            <p:nvPr/>
          </p:nvSpPr>
          <p:spPr>
            <a:xfrm>
              <a:off x="6298172" y="1452032"/>
              <a:ext cx="2220452" cy="3086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en-US" altLang="ja-JP" sz="1000" dirty="0">
                  <a:solidFill>
                    <a:schemeClr val="tx1"/>
                  </a:solidFill>
                </a:rPr>
                <a:t>【</a:t>
              </a:r>
              <a:r>
                <a:rPr kumimoji="1" lang="ja-JP" altLang="en-US" sz="1000" dirty="0">
                  <a:solidFill>
                    <a:schemeClr val="tx1"/>
                  </a:solidFill>
                </a:rPr>
                <a:t>主な議題</a:t>
              </a:r>
              <a:r>
                <a:rPr kumimoji="1" lang="en-US" altLang="ja-JP" sz="1000" dirty="0">
                  <a:solidFill>
                    <a:schemeClr val="tx1"/>
                  </a:solidFill>
                </a:rPr>
                <a:t>】</a:t>
              </a:r>
              <a:r>
                <a:rPr kumimoji="1" lang="ja-JP" altLang="en-US" sz="1000" dirty="0">
                  <a:solidFill>
                    <a:schemeClr val="tx1"/>
                  </a:solidFill>
                </a:rPr>
                <a:t>長町・街並みづくりプラン</a:t>
              </a:r>
              <a:r>
                <a:rPr kumimoji="1" lang="en-US" altLang="ja-JP" sz="1000" dirty="0">
                  <a:solidFill>
                    <a:schemeClr val="tx1"/>
                  </a:solidFill>
                </a:rPr>
                <a:t>2026</a:t>
              </a:r>
              <a:r>
                <a:rPr kumimoji="1" lang="ja-JP" altLang="en-US" sz="1000" dirty="0">
                  <a:solidFill>
                    <a:schemeClr val="tx1"/>
                  </a:solidFill>
                </a:rPr>
                <a:t>の策定について</a:t>
              </a:r>
            </a:p>
            <a:p>
              <a:endParaRPr kumimoji="1" lang="ja-JP" altLang="en-US" sz="1000" dirty="0">
                <a:solidFill>
                  <a:schemeClr val="tx1"/>
                </a:solidFill>
              </a:endParaRPr>
            </a:p>
          </p:txBody>
        </p:sp>
        <p:sp>
          <p:nvSpPr>
            <p:cNvPr id="57" name="正方形/長方形 56">
              <a:extLst>
                <a:ext uri="{FF2B5EF4-FFF2-40B4-BE49-F238E27FC236}">
                  <a16:creationId xmlns:a16="http://schemas.microsoft.com/office/drawing/2014/main" id="{A9D1B7C3-716F-9AD6-EC59-66B7EF8A4C78}"/>
                </a:ext>
              </a:extLst>
            </p:cNvPr>
            <p:cNvSpPr/>
            <p:nvPr/>
          </p:nvSpPr>
          <p:spPr>
            <a:xfrm>
              <a:off x="6298172" y="1197711"/>
              <a:ext cx="2220452" cy="25432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tx1"/>
                  </a:solidFill>
                </a:rPr>
                <a:t>３月</a:t>
              </a:r>
              <a:r>
                <a:rPr kumimoji="1" lang="en-US" altLang="ja-JP" sz="1100" b="1" dirty="0">
                  <a:solidFill>
                    <a:schemeClr val="tx1"/>
                  </a:solidFill>
                </a:rPr>
                <a:t>25</a:t>
              </a:r>
              <a:r>
                <a:rPr kumimoji="1" lang="ja-JP" altLang="en-US" sz="1100" b="1" dirty="0">
                  <a:solidFill>
                    <a:schemeClr val="tx1"/>
                  </a:solidFill>
                </a:rPr>
                <a:t>日　第６回検討会</a:t>
              </a:r>
            </a:p>
          </p:txBody>
        </p:sp>
      </p:grpSp>
      <p:sp>
        <p:nvSpPr>
          <p:cNvPr id="58" name="正方形/長方形 57">
            <a:extLst>
              <a:ext uri="{FF2B5EF4-FFF2-40B4-BE49-F238E27FC236}">
                <a16:creationId xmlns:a16="http://schemas.microsoft.com/office/drawing/2014/main" id="{EE9CDE47-0F46-B5CB-D643-206B98C7A2E1}"/>
              </a:ext>
            </a:extLst>
          </p:cNvPr>
          <p:cNvSpPr/>
          <p:nvPr/>
        </p:nvSpPr>
        <p:spPr>
          <a:xfrm>
            <a:off x="298925" y="658867"/>
            <a:ext cx="326806" cy="603055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２０２４</a:t>
            </a:r>
            <a:endParaRPr kumimoji="1" lang="en-US" altLang="ja-JP" sz="1600" dirty="0"/>
          </a:p>
        </p:txBody>
      </p:sp>
      <p:sp>
        <p:nvSpPr>
          <p:cNvPr id="59" name="テキスト ボックス 58">
            <a:extLst>
              <a:ext uri="{FF2B5EF4-FFF2-40B4-BE49-F238E27FC236}">
                <a16:creationId xmlns:a16="http://schemas.microsoft.com/office/drawing/2014/main" id="{0BB3E356-9F15-FF1E-FE45-267083538FA3}"/>
              </a:ext>
            </a:extLst>
          </p:cNvPr>
          <p:cNvSpPr txBox="1"/>
          <p:nvPr/>
        </p:nvSpPr>
        <p:spPr>
          <a:xfrm>
            <a:off x="10294386" y="4024522"/>
            <a:ext cx="1150018" cy="200055"/>
          </a:xfrm>
          <a:prstGeom prst="rect">
            <a:avLst/>
          </a:prstGeom>
          <a:noFill/>
        </p:spPr>
        <p:txBody>
          <a:bodyPr wrap="square" rtlCol="0">
            <a:spAutoFit/>
          </a:bodyPr>
          <a:lstStyle/>
          <a:p>
            <a:r>
              <a:rPr kumimoji="1" lang="en-US" altLang="ja-JP" sz="700" dirty="0">
                <a:latin typeface="+mj-lt"/>
              </a:rPr>
              <a:t>※</a:t>
            </a:r>
            <a:r>
              <a:rPr kumimoji="1" lang="ja-JP" altLang="en-US" sz="700" dirty="0">
                <a:latin typeface="+mj-lt"/>
              </a:rPr>
              <a:t>書面開催</a:t>
            </a:r>
          </a:p>
        </p:txBody>
      </p:sp>
      <p:sp>
        <p:nvSpPr>
          <p:cNvPr id="60" name="テキスト ボックス 59">
            <a:extLst>
              <a:ext uri="{FF2B5EF4-FFF2-40B4-BE49-F238E27FC236}">
                <a16:creationId xmlns:a16="http://schemas.microsoft.com/office/drawing/2014/main" id="{18381FBA-0C93-2FDC-B429-C52DBFAF1E26}"/>
              </a:ext>
            </a:extLst>
          </p:cNvPr>
          <p:cNvSpPr txBox="1"/>
          <p:nvPr/>
        </p:nvSpPr>
        <p:spPr>
          <a:xfrm>
            <a:off x="2561038" y="4132084"/>
            <a:ext cx="1150018" cy="200055"/>
          </a:xfrm>
          <a:prstGeom prst="rect">
            <a:avLst/>
          </a:prstGeom>
          <a:noFill/>
        </p:spPr>
        <p:txBody>
          <a:bodyPr wrap="square" rtlCol="0">
            <a:spAutoFit/>
          </a:bodyPr>
          <a:lstStyle/>
          <a:p>
            <a:r>
              <a:rPr kumimoji="1" lang="en-US" altLang="ja-JP" sz="700" dirty="0">
                <a:latin typeface="+mj-lt"/>
              </a:rPr>
              <a:t>※</a:t>
            </a:r>
            <a:r>
              <a:rPr kumimoji="1" lang="ja-JP" altLang="en-US" sz="700" dirty="0">
                <a:latin typeface="+mj-lt"/>
              </a:rPr>
              <a:t>書面開催</a:t>
            </a:r>
          </a:p>
        </p:txBody>
      </p:sp>
      <p:sp>
        <p:nvSpPr>
          <p:cNvPr id="61" name="正方形/長方形 60">
            <a:extLst>
              <a:ext uri="{FF2B5EF4-FFF2-40B4-BE49-F238E27FC236}">
                <a16:creationId xmlns:a16="http://schemas.microsoft.com/office/drawing/2014/main" id="{CFF5B38F-AEEA-8B15-C90B-D5D771270D28}"/>
              </a:ext>
            </a:extLst>
          </p:cNvPr>
          <p:cNvSpPr/>
          <p:nvPr/>
        </p:nvSpPr>
        <p:spPr>
          <a:xfrm>
            <a:off x="5589793" y="658866"/>
            <a:ext cx="326806" cy="3830098"/>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２０２５</a:t>
            </a:r>
            <a:endParaRPr kumimoji="1" lang="en-US" altLang="ja-JP" sz="1600" dirty="0"/>
          </a:p>
        </p:txBody>
      </p:sp>
      <p:sp>
        <p:nvSpPr>
          <p:cNvPr id="62" name="正方形/長方形 61">
            <a:extLst>
              <a:ext uri="{FF2B5EF4-FFF2-40B4-BE49-F238E27FC236}">
                <a16:creationId xmlns:a16="http://schemas.microsoft.com/office/drawing/2014/main" id="{A9690A7F-E7BD-A1C4-6B72-D91556663A43}"/>
              </a:ext>
            </a:extLst>
          </p:cNvPr>
          <p:cNvSpPr/>
          <p:nvPr/>
        </p:nvSpPr>
        <p:spPr>
          <a:xfrm>
            <a:off x="5594909" y="4626135"/>
            <a:ext cx="326806" cy="2126429"/>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２０２６</a:t>
            </a:r>
            <a:endParaRPr kumimoji="1" lang="en-US" altLang="ja-JP" sz="1600" dirty="0"/>
          </a:p>
        </p:txBody>
      </p:sp>
      <p:sp>
        <p:nvSpPr>
          <p:cNvPr id="2" name="テキスト ボックス 1">
            <a:extLst>
              <a:ext uri="{FF2B5EF4-FFF2-40B4-BE49-F238E27FC236}">
                <a16:creationId xmlns:a16="http://schemas.microsoft.com/office/drawing/2014/main" id="{1D10C00B-5DC5-5A57-8B35-B84469687FAC}"/>
              </a:ext>
            </a:extLst>
          </p:cNvPr>
          <p:cNvSpPr txBox="1"/>
          <p:nvPr/>
        </p:nvSpPr>
        <p:spPr>
          <a:xfrm>
            <a:off x="0" y="15388"/>
            <a:ext cx="12192000" cy="461665"/>
          </a:xfrm>
          <a:prstGeom prst="rect">
            <a:avLst/>
          </a:prstGeom>
          <a:noFill/>
          <a:ln>
            <a:noFill/>
          </a:ln>
        </p:spPr>
        <p:txBody>
          <a:bodyPr wrap="square" rtlCol="0">
            <a:spAutoFit/>
          </a:bodyPr>
          <a:lstStyle/>
          <a:p>
            <a:pPr algn="r"/>
            <a:r>
              <a:rPr kumimoji="1" lang="ja-JP" altLang="en-US" sz="2400" b="1">
                <a:latin typeface="BIZ UDPゴシック" panose="020B0400000000000000" pitchFamily="50" charset="-128"/>
                <a:ea typeface="BIZ UDPゴシック" panose="020B0400000000000000" pitchFamily="50" charset="-128"/>
              </a:rPr>
              <a:t>　資料編</a:t>
            </a:r>
            <a:endParaRPr kumimoji="1" lang="en-US" altLang="ja-JP" sz="2400" b="1" dirty="0">
              <a:latin typeface="BIZ UDPゴシック" panose="020B0400000000000000" pitchFamily="50" charset="-128"/>
              <a:ea typeface="BIZ UDPゴシック" panose="020B0400000000000000" pitchFamily="50" charset="-128"/>
            </a:endParaRPr>
          </a:p>
        </p:txBody>
      </p:sp>
      <p:pic>
        <p:nvPicPr>
          <p:cNvPr id="4" name="図 3" descr="天井, 屋内, テーブル, 人 が含まれている画像&#10;&#10;自動的に生成された説明">
            <a:extLst>
              <a:ext uri="{FF2B5EF4-FFF2-40B4-BE49-F238E27FC236}">
                <a16:creationId xmlns:a16="http://schemas.microsoft.com/office/drawing/2014/main" id="{B00D719A-0B36-DDFE-B8E4-333E4CFC7C7D}"/>
              </a:ext>
            </a:extLst>
          </p:cNvPr>
          <p:cNvPicPr>
            <a:picLocks noChangeAspect="1"/>
          </p:cNvPicPr>
          <p:nvPr/>
        </p:nvPicPr>
        <p:blipFill>
          <a:blip r:embed="rId3" cstate="print">
            <a:extLst>
              <a:ext uri="{28A0092B-C50C-407E-A947-70E740481C1C}">
                <a14:useLocalDpi xmlns:a14="http://schemas.microsoft.com/office/drawing/2010/main" val="0"/>
              </a:ext>
            </a:extLst>
          </a:blip>
          <a:srcRect l="12492" t="21859" r="12551"/>
          <a:stretch/>
        </p:blipFill>
        <p:spPr>
          <a:xfrm>
            <a:off x="6358303" y="1349617"/>
            <a:ext cx="1655944" cy="1296000"/>
          </a:xfrm>
          <a:prstGeom prst="rect">
            <a:avLst/>
          </a:prstGeom>
        </p:spPr>
      </p:pic>
      <p:sp>
        <p:nvSpPr>
          <p:cNvPr id="8" name="テキスト ボックス 7">
            <a:extLst>
              <a:ext uri="{FF2B5EF4-FFF2-40B4-BE49-F238E27FC236}">
                <a16:creationId xmlns:a16="http://schemas.microsoft.com/office/drawing/2014/main" id="{A265C5F6-5D23-D4FF-B005-FF5122334CAE}"/>
              </a:ext>
            </a:extLst>
          </p:cNvPr>
          <p:cNvSpPr txBox="1"/>
          <p:nvPr/>
        </p:nvSpPr>
        <p:spPr>
          <a:xfrm>
            <a:off x="6318897" y="2645718"/>
            <a:ext cx="1927716" cy="200055"/>
          </a:xfrm>
          <a:prstGeom prst="rect">
            <a:avLst/>
          </a:prstGeom>
          <a:noFill/>
        </p:spPr>
        <p:txBody>
          <a:bodyPr wrap="square" rtlCol="0">
            <a:spAutoFit/>
          </a:bodyPr>
          <a:lstStyle/>
          <a:p>
            <a:r>
              <a:rPr kumimoji="1" lang="ja-JP" altLang="en-US" sz="700" dirty="0"/>
              <a:t>第３回検討会（</a:t>
            </a:r>
            <a:r>
              <a:rPr kumimoji="1" lang="en-US" altLang="ja-JP" sz="700" dirty="0"/>
              <a:t>2025</a:t>
            </a:r>
            <a:r>
              <a:rPr kumimoji="1" lang="ja-JP" altLang="en-US" sz="700" dirty="0"/>
              <a:t>年４月２</a:t>
            </a:r>
            <a:r>
              <a:rPr kumimoji="1" lang="en-US" altLang="ja-JP" sz="700" dirty="0"/>
              <a:t>4</a:t>
            </a:r>
            <a:r>
              <a:rPr kumimoji="1" lang="ja-JP" altLang="en-US" sz="700" dirty="0"/>
              <a:t>日）</a:t>
            </a:r>
          </a:p>
        </p:txBody>
      </p:sp>
      <p:sp>
        <p:nvSpPr>
          <p:cNvPr id="9" name="テキスト ボックス 8">
            <a:extLst>
              <a:ext uri="{FF2B5EF4-FFF2-40B4-BE49-F238E27FC236}">
                <a16:creationId xmlns:a16="http://schemas.microsoft.com/office/drawing/2014/main" id="{D9ABA60D-AADC-C444-7F33-3C1CAE081DF8}"/>
              </a:ext>
            </a:extLst>
          </p:cNvPr>
          <p:cNvSpPr txBox="1"/>
          <p:nvPr/>
        </p:nvSpPr>
        <p:spPr>
          <a:xfrm>
            <a:off x="873846" y="6561653"/>
            <a:ext cx="1927716" cy="200055"/>
          </a:xfrm>
          <a:prstGeom prst="rect">
            <a:avLst/>
          </a:prstGeom>
          <a:noFill/>
        </p:spPr>
        <p:txBody>
          <a:bodyPr wrap="square" rtlCol="0">
            <a:spAutoFit/>
          </a:bodyPr>
          <a:lstStyle/>
          <a:p>
            <a:r>
              <a:rPr kumimoji="1" lang="ja-JP" altLang="en-US" sz="700" dirty="0"/>
              <a:t>第３回利活用</a:t>
            </a:r>
            <a:r>
              <a:rPr kumimoji="1" lang="en-US" altLang="ja-JP" sz="700" dirty="0"/>
              <a:t>WG</a:t>
            </a:r>
            <a:r>
              <a:rPr kumimoji="1" lang="ja-JP" altLang="en-US" sz="700" dirty="0"/>
              <a:t>（</a:t>
            </a:r>
            <a:r>
              <a:rPr kumimoji="1" lang="en-US" altLang="ja-JP" sz="700" dirty="0"/>
              <a:t>2024</a:t>
            </a:r>
            <a:r>
              <a:rPr kumimoji="1" lang="ja-JP" altLang="en-US" sz="700" dirty="0"/>
              <a:t>年</a:t>
            </a:r>
            <a:r>
              <a:rPr kumimoji="1" lang="en-US" altLang="ja-JP" sz="700" dirty="0"/>
              <a:t>12</a:t>
            </a:r>
            <a:r>
              <a:rPr kumimoji="1" lang="ja-JP" altLang="en-US" sz="700" dirty="0"/>
              <a:t>月</a:t>
            </a:r>
            <a:r>
              <a:rPr kumimoji="1" lang="en-US" altLang="ja-JP" sz="700" dirty="0"/>
              <a:t>23</a:t>
            </a:r>
            <a:r>
              <a:rPr kumimoji="1" lang="ja-JP" altLang="en-US" sz="700" dirty="0"/>
              <a:t>日）</a:t>
            </a:r>
          </a:p>
        </p:txBody>
      </p:sp>
      <p:pic>
        <p:nvPicPr>
          <p:cNvPr id="63" name="図 62" descr="部屋に集まっている人々&#10;&#10;自動的に生成された説明">
            <a:extLst>
              <a:ext uri="{FF2B5EF4-FFF2-40B4-BE49-F238E27FC236}">
                <a16:creationId xmlns:a16="http://schemas.microsoft.com/office/drawing/2014/main" id="{CEE01F38-8A7D-BB3B-C09B-74B44A7B08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439" y="5289818"/>
            <a:ext cx="1694084" cy="1271835"/>
          </a:xfrm>
          <a:prstGeom prst="rect">
            <a:avLst/>
          </a:prstGeom>
        </p:spPr>
      </p:pic>
      <p:sp>
        <p:nvSpPr>
          <p:cNvPr id="3" name="正方形/長方形 2">
            <a:extLst>
              <a:ext uri="{FF2B5EF4-FFF2-40B4-BE49-F238E27FC236}">
                <a16:creationId xmlns:a16="http://schemas.microsoft.com/office/drawing/2014/main" id="{A18A4475-C401-8BD3-1CD0-A8F437DB4017}"/>
              </a:ext>
            </a:extLst>
          </p:cNvPr>
          <p:cNvSpPr/>
          <p:nvPr/>
        </p:nvSpPr>
        <p:spPr>
          <a:xfrm>
            <a:off x="10212636" y="5327377"/>
            <a:ext cx="1598364" cy="1362040"/>
          </a:xfrm>
          <a:prstGeom prst="rect">
            <a:avLst/>
          </a:prstGeom>
          <a:no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B124F66-CAB5-E432-DB72-F372052FF5E1}"/>
              </a:ext>
            </a:extLst>
          </p:cNvPr>
          <p:cNvSpPr txBox="1"/>
          <p:nvPr/>
        </p:nvSpPr>
        <p:spPr>
          <a:xfrm>
            <a:off x="10212635" y="5391361"/>
            <a:ext cx="1676402" cy="230832"/>
          </a:xfrm>
          <a:prstGeom prst="rect">
            <a:avLst/>
          </a:prstGeom>
          <a:noFill/>
        </p:spPr>
        <p:txBody>
          <a:bodyPr wrap="square" rtlCol="0">
            <a:spAutoFit/>
          </a:bodyPr>
          <a:lstStyle/>
          <a:p>
            <a:r>
              <a:rPr kumimoji="1" lang="ja-JP" altLang="en-US" sz="900" dirty="0">
                <a:latin typeface="+mj-lt"/>
              </a:rPr>
              <a:t>▼検討会の詳細はこちらから</a:t>
            </a:r>
          </a:p>
        </p:txBody>
      </p:sp>
      <p:pic>
        <p:nvPicPr>
          <p:cNvPr id="64" name="図 63">
            <a:extLst>
              <a:ext uri="{FF2B5EF4-FFF2-40B4-BE49-F238E27FC236}">
                <a16:creationId xmlns:a16="http://schemas.microsoft.com/office/drawing/2014/main" id="{9CBEC861-71AF-7E9B-F1CD-106A8916DF51}"/>
              </a:ext>
            </a:extLst>
          </p:cNvPr>
          <p:cNvPicPr>
            <a:picLocks noChangeAspect="1"/>
          </p:cNvPicPr>
          <p:nvPr/>
        </p:nvPicPr>
        <p:blipFill>
          <a:blip r:embed="rId5"/>
          <a:stretch>
            <a:fillRect/>
          </a:stretch>
        </p:blipFill>
        <p:spPr>
          <a:xfrm>
            <a:off x="10560067" y="5686177"/>
            <a:ext cx="882602" cy="875427"/>
          </a:xfrm>
          <a:prstGeom prst="rect">
            <a:avLst/>
          </a:prstGeom>
        </p:spPr>
      </p:pic>
      <p:pic>
        <p:nvPicPr>
          <p:cNvPr id="23" name="図 22" descr="天井, 屋内, テーブル, 人 が含まれている画像&#10;&#10;自動的に生成された説明">
            <a:extLst>
              <a:ext uri="{FF2B5EF4-FFF2-40B4-BE49-F238E27FC236}">
                <a16:creationId xmlns:a16="http://schemas.microsoft.com/office/drawing/2014/main" id="{2A233BA9-1735-7261-9499-572C93C7D757}"/>
              </a:ext>
            </a:extLst>
          </p:cNvPr>
          <p:cNvPicPr>
            <a:picLocks noChangeAspect="1"/>
          </p:cNvPicPr>
          <p:nvPr/>
        </p:nvPicPr>
        <p:blipFill>
          <a:blip r:embed="rId6" cstate="print">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val="0"/>
              </a:ext>
            </a:extLst>
          </a:blip>
          <a:srcRect l="76319" t="26771" r="16920" b="63237"/>
          <a:stretch/>
        </p:blipFill>
        <p:spPr>
          <a:xfrm>
            <a:off x="7763291" y="1419591"/>
            <a:ext cx="149365" cy="165716"/>
          </a:xfrm>
          <a:prstGeom prst="ellipse">
            <a:avLst/>
          </a:prstGeom>
        </p:spPr>
      </p:pic>
      <p:sp>
        <p:nvSpPr>
          <p:cNvPr id="65" name="テキスト ボックス 64">
            <a:extLst>
              <a:ext uri="{FF2B5EF4-FFF2-40B4-BE49-F238E27FC236}">
                <a16:creationId xmlns:a16="http://schemas.microsoft.com/office/drawing/2014/main" id="{7FBD2F67-7850-A7DA-C374-595DD660E104}"/>
              </a:ext>
            </a:extLst>
          </p:cNvPr>
          <p:cNvSpPr txBox="1"/>
          <p:nvPr/>
        </p:nvSpPr>
        <p:spPr>
          <a:xfrm>
            <a:off x="4998" y="6533378"/>
            <a:ext cx="467762" cy="276999"/>
          </a:xfrm>
          <a:prstGeom prst="rect">
            <a:avLst/>
          </a:prstGeom>
          <a:noFill/>
        </p:spPr>
        <p:txBody>
          <a:bodyPr wrap="square" rtlCol="0">
            <a:spAutoFit/>
          </a:bodyPr>
          <a:lstStyle/>
          <a:p>
            <a:r>
              <a:rPr kumimoji="1" lang="ja-JP" altLang="en-US" sz="1200" dirty="0">
                <a:solidFill>
                  <a:schemeClr val="bg1">
                    <a:lumMod val="50000"/>
                  </a:schemeClr>
                </a:solidFill>
              </a:rPr>
              <a:t>４１</a:t>
            </a:r>
            <a:endParaRPr kumimoji="1" lang="ja-JP" altLang="en-US" sz="1050" dirty="0">
              <a:solidFill>
                <a:schemeClr val="bg1">
                  <a:lumMod val="50000"/>
                </a:schemeClr>
              </a:solidFill>
            </a:endParaRPr>
          </a:p>
        </p:txBody>
      </p:sp>
    </p:spTree>
    <p:extLst>
      <p:ext uri="{BB962C8B-B14F-4D97-AF65-F5344CB8AC3E}">
        <p14:creationId xmlns:p14="http://schemas.microsoft.com/office/powerpoint/2010/main" val="4138956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D6D42F0-ACF4-39F7-F9FE-B1DEB5C35997}"/>
              </a:ext>
            </a:extLst>
          </p:cNvPr>
          <p:cNvSpPr txBox="1"/>
          <p:nvPr/>
        </p:nvSpPr>
        <p:spPr>
          <a:xfrm>
            <a:off x="5195753" y="3059668"/>
            <a:ext cx="2031325" cy="369332"/>
          </a:xfrm>
          <a:prstGeom prst="rect">
            <a:avLst/>
          </a:prstGeom>
          <a:noFill/>
        </p:spPr>
        <p:txBody>
          <a:bodyPr wrap="none" rtlCol="0">
            <a:spAutoFit/>
          </a:bodyPr>
          <a:lstStyle/>
          <a:p>
            <a:r>
              <a:rPr kumimoji="1" lang="ja-JP" altLang="en-US" dirty="0"/>
              <a:t>裏表紙裏面（白紙）</a:t>
            </a:r>
          </a:p>
        </p:txBody>
      </p:sp>
    </p:spTree>
    <p:extLst>
      <p:ext uri="{BB962C8B-B14F-4D97-AF65-F5344CB8AC3E}">
        <p14:creationId xmlns:p14="http://schemas.microsoft.com/office/powerpoint/2010/main" val="3116280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63AAF-5F3C-32D9-BE47-21A8265B235D}"/>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B97FCB9-0F7B-E68F-09EA-D2B6FD9549BF}"/>
              </a:ext>
            </a:extLst>
          </p:cNvPr>
          <p:cNvSpPr>
            <a:spLocks noGrp="1"/>
          </p:cNvSpPr>
          <p:nvPr>
            <p:ph idx="1"/>
          </p:nvPr>
        </p:nvSpPr>
        <p:spPr>
          <a:xfrm>
            <a:off x="2087326" y="5254171"/>
            <a:ext cx="8017347" cy="1406203"/>
          </a:xfrm>
          <a:ln>
            <a:solidFill>
              <a:schemeClr val="tx1"/>
            </a:solidFill>
          </a:ln>
        </p:spPr>
        <p:txBody>
          <a:bodyPr anchor="ctr" anchorCtr="0">
            <a:normAutofit/>
          </a:bodyPr>
          <a:lstStyle/>
          <a:p>
            <a:pPr marL="0" indent="0" algn="ctr">
              <a:buNone/>
            </a:pPr>
            <a:r>
              <a:rPr kumimoji="1" lang="ja-JP" altLang="en-US" sz="1400" dirty="0">
                <a:latin typeface="+mj-lt"/>
              </a:rPr>
              <a:t>長町・歩いて楽しい街並みづくり検討会事務局（長町商店街連合会、仙台市太白区）</a:t>
            </a:r>
            <a:endParaRPr kumimoji="1" lang="en-US" altLang="ja-JP" sz="1400" dirty="0">
              <a:latin typeface="+mj-lt"/>
            </a:endParaRPr>
          </a:p>
          <a:p>
            <a:pPr marL="0" indent="0" algn="ctr">
              <a:buNone/>
            </a:pPr>
            <a:r>
              <a:rPr kumimoji="1" lang="ja-JP" altLang="en-US" sz="1400" dirty="0">
                <a:latin typeface="+mj-lt"/>
              </a:rPr>
              <a:t>〒</a:t>
            </a:r>
            <a:r>
              <a:rPr kumimoji="1" lang="en-US" altLang="ja-JP" sz="1400" dirty="0">
                <a:latin typeface="+mj-lt"/>
              </a:rPr>
              <a:t>982-8601</a:t>
            </a:r>
            <a:r>
              <a:rPr kumimoji="1" lang="ja-JP" altLang="en-US" sz="1400" dirty="0">
                <a:latin typeface="+mj-lt"/>
              </a:rPr>
              <a:t>　仙台市太白区長町南三丁目</a:t>
            </a:r>
            <a:r>
              <a:rPr kumimoji="1" lang="en-US" altLang="ja-JP" sz="1400" dirty="0">
                <a:latin typeface="+mj-lt"/>
              </a:rPr>
              <a:t>1-15</a:t>
            </a:r>
            <a:endParaRPr lang="en-US" altLang="ja-JP" sz="1400" dirty="0">
              <a:latin typeface="+mj-lt"/>
            </a:endParaRPr>
          </a:p>
          <a:p>
            <a:pPr marL="0" indent="0" algn="ctr">
              <a:buNone/>
            </a:pPr>
            <a:r>
              <a:rPr kumimoji="1" lang="ja-JP" altLang="en-US" sz="1400" dirty="0">
                <a:latin typeface="+mj-lt"/>
              </a:rPr>
              <a:t>電話： </a:t>
            </a:r>
            <a:r>
              <a:rPr kumimoji="1" lang="en-US" altLang="ja-JP" sz="1400" dirty="0">
                <a:latin typeface="+mj-lt"/>
              </a:rPr>
              <a:t>022-247-1111</a:t>
            </a:r>
            <a:r>
              <a:rPr kumimoji="1" lang="ja-JP" altLang="en-US" sz="1400" dirty="0">
                <a:latin typeface="+mj-lt"/>
              </a:rPr>
              <a:t>（代表）</a:t>
            </a:r>
            <a:endParaRPr kumimoji="1" lang="en-US" altLang="ja-JP" sz="1400" dirty="0">
              <a:latin typeface="+mj-lt"/>
            </a:endParaRPr>
          </a:p>
          <a:p>
            <a:pPr marL="0" indent="0" algn="ctr">
              <a:buNone/>
            </a:pPr>
            <a:r>
              <a:rPr kumimoji="1" lang="ja-JP" altLang="en-US" sz="1400" dirty="0">
                <a:latin typeface="+mj-lt"/>
              </a:rPr>
              <a:t>　ｍ</a:t>
            </a:r>
            <a:r>
              <a:rPr kumimoji="1" lang="en-US" altLang="ja-JP" sz="1400" dirty="0">
                <a:latin typeface="+mj-lt"/>
              </a:rPr>
              <a:t>ail</a:t>
            </a:r>
            <a:r>
              <a:rPr kumimoji="1" lang="ja-JP" altLang="en-US" sz="1400" dirty="0">
                <a:latin typeface="+mj-lt"/>
              </a:rPr>
              <a:t>： </a:t>
            </a:r>
            <a:r>
              <a:rPr kumimoji="1" lang="en-US" altLang="ja-JP" sz="1400" dirty="0">
                <a:latin typeface="+mj-lt"/>
              </a:rPr>
              <a:t>tai015100@city.sendai.jp</a:t>
            </a:r>
            <a:r>
              <a:rPr kumimoji="1" lang="ja-JP" altLang="en-US" sz="1400" dirty="0">
                <a:latin typeface="+mj-lt"/>
              </a:rPr>
              <a:t>　</a:t>
            </a:r>
          </a:p>
        </p:txBody>
      </p:sp>
    </p:spTree>
    <p:extLst>
      <p:ext uri="{BB962C8B-B14F-4D97-AF65-F5344CB8AC3E}">
        <p14:creationId xmlns:p14="http://schemas.microsoft.com/office/powerpoint/2010/main" val="2872092633"/>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2">
      <a:majorFont>
        <a:latin typeface="BIZ UDPゴシック"/>
        <a:ea typeface="BIZ UDPゴシック"/>
        <a:cs typeface=""/>
      </a:majorFont>
      <a:minorFont>
        <a:latin typeface="BIZ UDPゴシック"/>
        <a:ea typeface="BIZ UDPゴシック"/>
        <a:cs typeface=""/>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chemeClr val="accent5">
              <a:lumMod val="60000"/>
              <a:lumOff val="40000"/>
            </a:schemeClr>
          </a:solid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21063</TotalTime>
  <Words>14115</Words>
  <Application>Microsoft Office PowerPoint</Application>
  <PresentationFormat>ワイド画面</PresentationFormat>
  <Paragraphs>1477</Paragraphs>
  <Slides>44</Slides>
  <Notes>41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44</vt:i4>
      </vt:variant>
    </vt:vector>
  </HeadingPairs>
  <TitlesOfParts>
    <vt:vector size="53" baseType="lpstr">
      <vt:lpstr>BIZ UDPゴシック</vt:lpstr>
      <vt:lpstr>BIZ UDゴシック</vt:lpstr>
      <vt:lpstr>BIZ UD明朝 Medium</vt:lpstr>
      <vt:lpstr>ＭＳ Ｐゴシック</vt:lpstr>
      <vt:lpstr>游ゴシック</vt:lpstr>
      <vt:lpstr>游明朝</vt:lpstr>
      <vt:lpstr>Arial</vt:lpstr>
      <vt:lpstr>Wingdings</vt:lpstr>
      <vt:lpstr>Office 2013 - 2022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船水　翔太</dc:creator>
  <cp:lastModifiedBy>直貴 佐々木</cp:lastModifiedBy>
  <cp:revision>975</cp:revision>
  <cp:lastPrinted>2026-03-11T23:45:55Z</cp:lastPrinted>
  <dcterms:created xsi:type="dcterms:W3CDTF">2024-07-18T23:38:51Z</dcterms:created>
  <dcterms:modified xsi:type="dcterms:W3CDTF">2026-03-17T04:35:37Z</dcterms:modified>
</cp:coreProperties>
</file>