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1219200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藤村 賢一" initials="藤村" lastIdx="1" clrIdx="0">
    <p:extLst>
      <p:ext uri="{19B8F6BF-5375-455C-9EA6-DF929625EA0E}">
        <p15:presenceInfo xmlns:p15="http://schemas.microsoft.com/office/powerpoint/2012/main" userId="S::k_fujimura@anp.co.jp::00daa9b1-e1f4-40d7-af78-361dd5025a3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C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2434" y="-3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4D45E-910D-4AB3-A2EC-FC20130B0142}" type="datetimeFigureOut">
              <a:rPr kumimoji="1" lang="ja-JP" altLang="en-US" smtClean="0"/>
              <a:t>2021/8/8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07A2-FD41-412A-B438-270E05F0AE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3079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4D45E-910D-4AB3-A2EC-FC20130B0142}" type="datetimeFigureOut">
              <a:rPr kumimoji="1" lang="ja-JP" altLang="en-US" smtClean="0"/>
              <a:t>2021/8/8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07A2-FD41-412A-B438-270E05F0AE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9013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4D45E-910D-4AB3-A2EC-FC20130B0142}" type="datetimeFigureOut">
              <a:rPr kumimoji="1" lang="ja-JP" altLang="en-US" smtClean="0"/>
              <a:t>2021/8/8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07A2-FD41-412A-B438-270E05F0AE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8214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4D45E-910D-4AB3-A2EC-FC20130B0142}" type="datetimeFigureOut">
              <a:rPr kumimoji="1" lang="ja-JP" altLang="en-US" smtClean="0"/>
              <a:t>2021/8/8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07A2-FD41-412A-B438-270E05F0AE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1063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4D45E-910D-4AB3-A2EC-FC20130B0142}" type="datetimeFigureOut">
              <a:rPr kumimoji="1" lang="ja-JP" altLang="en-US" smtClean="0"/>
              <a:t>2021/8/8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07A2-FD41-412A-B438-270E05F0AE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9503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4D45E-910D-4AB3-A2EC-FC20130B0142}" type="datetimeFigureOut">
              <a:rPr kumimoji="1" lang="ja-JP" altLang="en-US" smtClean="0"/>
              <a:t>2021/8/8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07A2-FD41-412A-B438-270E05F0AE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3039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4D45E-910D-4AB3-A2EC-FC20130B0142}" type="datetimeFigureOut">
              <a:rPr kumimoji="1" lang="ja-JP" altLang="en-US" smtClean="0"/>
              <a:t>2021/8/8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07A2-FD41-412A-B438-270E05F0AE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7051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4D45E-910D-4AB3-A2EC-FC20130B0142}" type="datetimeFigureOut">
              <a:rPr kumimoji="1" lang="ja-JP" altLang="en-US" smtClean="0"/>
              <a:t>2021/8/8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07A2-FD41-412A-B438-270E05F0AE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2163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4D45E-910D-4AB3-A2EC-FC20130B0142}" type="datetimeFigureOut">
              <a:rPr kumimoji="1" lang="ja-JP" altLang="en-US" smtClean="0"/>
              <a:t>2021/8/8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07A2-FD41-412A-B438-270E05F0AE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1271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4D45E-910D-4AB3-A2EC-FC20130B0142}" type="datetimeFigureOut">
              <a:rPr kumimoji="1" lang="ja-JP" altLang="en-US" smtClean="0"/>
              <a:t>2021/8/8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07A2-FD41-412A-B438-270E05F0AE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7289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4D45E-910D-4AB3-A2EC-FC20130B0142}" type="datetimeFigureOut">
              <a:rPr kumimoji="1" lang="ja-JP" altLang="en-US" smtClean="0"/>
              <a:t>2021/8/8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07A2-FD41-412A-B438-270E05F0AE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3824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4D45E-910D-4AB3-A2EC-FC20130B0142}" type="datetimeFigureOut">
              <a:rPr kumimoji="1" lang="ja-JP" altLang="en-US" smtClean="0"/>
              <a:t>2021/8/8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A07A2-FD41-412A-B438-270E05F0AE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0749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四角形: 角を丸くする 24">
            <a:extLst>
              <a:ext uri="{FF2B5EF4-FFF2-40B4-BE49-F238E27FC236}">
                <a16:creationId xmlns:a16="http://schemas.microsoft.com/office/drawing/2014/main" id="{48806EDB-6613-455E-9C74-0A9278E6D923}"/>
              </a:ext>
            </a:extLst>
          </p:cNvPr>
          <p:cNvSpPr/>
          <p:nvPr/>
        </p:nvSpPr>
        <p:spPr>
          <a:xfrm>
            <a:off x="193041" y="1109862"/>
            <a:ext cx="6492240" cy="10015338"/>
          </a:xfrm>
          <a:prstGeom prst="roundRect">
            <a:avLst/>
          </a:prstGeom>
          <a:noFill/>
          <a:ln w="63500" cmpd="thickThin">
            <a:solidFill>
              <a:srgbClr val="008C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通りを走っているカップル">
            <a:extLst>
              <a:ext uri="{FF2B5EF4-FFF2-40B4-BE49-F238E27FC236}">
                <a16:creationId xmlns:a16="http://schemas.microsoft.com/office/drawing/2014/main" id="{2E34168A-E516-4D77-A2AB-3DC201B61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385" y="3617669"/>
            <a:ext cx="2365628" cy="1577085"/>
          </a:xfrm>
          <a:prstGeom prst="rect">
            <a:avLst/>
          </a:prstGeom>
        </p:spPr>
      </p:pic>
      <p:pic>
        <p:nvPicPr>
          <p:cNvPr id="6" name="図 5" descr="テーブルの上にある数種類の料理&#10;&#10;自動的に生成された説明">
            <a:extLst>
              <a:ext uri="{FF2B5EF4-FFF2-40B4-BE49-F238E27FC236}">
                <a16:creationId xmlns:a16="http://schemas.microsoft.com/office/drawing/2014/main" id="{F6B1BF4E-B545-4BE7-B014-FC9189119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103" y="3949008"/>
            <a:ext cx="2292525" cy="152835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5E84114-1CE0-480B-A337-B2A4488F9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308" y="10221425"/>
            <a:ext cx="4630152" cy="799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図 13" descr="眠っている赤ちゃん">
            <a:extLst>
              <a:ext uri="{FF2B5EF4-FFF2-40B4-BE49-F238E27FC236}">
                <a16:creationId xmlns:a16="http://schemas.microsoft.com/office/drawing/2014/main" id="{D1ED541F-E2BC-43F1-8FF3-B1C1FAA5FD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123" y="5719576"/>
            <a:ext cx="2292524" cy="1528349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8A173DF-0463-4700-BA7D-B1A6C455770A}"/>
              </a:ext>
            </a:extLst>
          </p:cNvPr>
          <p:cNvSpPr txBox="1"/>
          <p:nvPr/>
        </p:nvSpPr>
        <p:spPr>
          <a:xfrm>
            <a:off x="1300603" y="7373488"/>
            <a:ext cx="39831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ＢＭＩ基準値範囲外の社員割合</a:t>
            </a:r>
            <a:endParaRPr kumimoji="1" lang="en-US" altLang="ja-JP" sz="2000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2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（目標値）２５．０％</a:t>
            </a:r>
          </a:p>
        </p:txBody>
      </p:sp>
      <p:sp>
        <p:nvSpPr>
          <p:cNvPr id="21" name="タイトル 1">
            <a:extLst>
              <a:ext uri="{FF2B5EF4-FFF2-40B4-BE49-F238E27FC236}">
                <a16:creationId xmlns:a16="http://schemas.microsoft.com/office/drawing/2014/main" id="{7935365B-316B-4A02-9AB1-F8AF6516AD41}"/>
              </a:ext>
            </a:extLst>
          </p:cNvPr>
          <p:cNvSpPr txBox="1">
            <a:spLocks/>
          </p:cNvSpPr>
          <p:nvPr/>
        </p:nvSpPr>
        <p:spPr>
          <a:xfrm>
            <a:off x="6177" y="2725524"/>
            <a:ext cx="6858000" cy="7292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2"/>
                </a:solidFill>
                <a:latin typeface="Trebuchet MS" pitchFamily="34" charset="0"/>
                <a:ea typeface="HG丸ｺﾞｼｯｸM-PRO" pitchFamily="50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2"/>
                </a:solidFill>
                <a:latin typeface="Trebuchet MS" pitchFamily="34" charset="0"/>
                <a:ea typeface="HG丸ｺﾞｼｯｸM-PRO" pitchFamily="50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2"/>
                </a:solidFill>
                <a:latin typeface="Trebuchet MS" pitchFamily="34" charset="0"/>
                <a:ea typeface="HG丸ｺﾞｼｯｸM-PRO" pitchFamily="50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2"/>
                </a:solidFill>
                <a:latin typeface="Trebuchet MS" pitchFamily="34" charset="0"/>
                <a:ea typeface="HG丸ｺﾞｼｯｸM-PRO" pitchFamily="50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2"/>
                </a:solidFill>
                <a:latin typeface="Trebuchet MS" pitchFamily="34" charset="0"/>
                <a:ea typeface="HG丸ｺﾞｼｯｸM-PRO" pitchFamily="50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2"/>
                </a:solidFill>
                <a:latin typeface="Trebuchet MS" pitchFamily="34" charset="0"/>
                <a:ea typeface="HG丸ｺﾞｼｯｸM-PRO" pitchFamily="50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2"/>
                </a:solidFill>
                <a:latin typeface="Trebuchet MS" pitchFamily="34" charset="0"/>
                <a:ea typeface="HG丸ｺﾞｼｯｸM-PRO" pitchFamily="50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2"/>
                </a:solidFill>
                <a:latin typeface="Trebuchet MS" pitchFamily="34" charset="0"/>
                <a:ea typeface="HG丸ｺﾞｼｯｸM-PRO" pitchFamily="50" charset="-128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2400" u="sng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ひとりひとりが健康を意識しましょう</a:t>
            </a:r>
          </a:p>
        </p:txBody>
      </p:sp>
      <p:pic>
        <p:nvPicPr>
          <p:cNvPr id="10" name="図 9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155D1A99-2E5C-46BC-A484-5D83C35D8F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00" y="8441719"/>
            <a:ext cx="2176402" cy="1837206"/>
          </a:xfrm>
          <a:prstGeom prst="rect">
            <a:avLst/>
          </a:prstGeom>
        </p:spPr>
      </p:pic>
      <p:sp>
        <p:nvSpPr>
          <p:cNvPr id="13" name="吹き出し: 円形 12">
            <a:extLst>
              <a:ext uri="{FF2B5EF4-FFF2-40B4-BE49-F238E27FC236}">
                <a16:creationId xmlns:a16="http://schemas.microsoft.com/office/drawing/2014/main" id="{85AB119C-9A5B-487B-9505-7FF6CBD6628A}"/>
              </a:ext>
            </a:extLst>
          </p:cNvPr>
          <p:cNvSpPr/>
          <p:nvPr/>
        </p:nvSpPr>
        <p:spPr>
          <a:xfrm>
            <a:off x="4558151" y="8142929"/>
            <a:ext cx="1720729" cy="705015"/>
          </a:xfrm>
          <a:prstGeom prst="wedgeEllipseCallout">
            <a:avLst>
              <a:gd name="adj1" fmla="val -59390"/>
              <a:gd name="adj2" fmla="val 71231"/>
            </a:avLst>
          </a:prstGeom>
          <a:solidFill>
            <a:schemeClr val="bg1"/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２０２５年</a:t>
            </a:r>
            <a:endParaRPr kumimoji="1" lang="en-US" altLang="ja-JP" sz="120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までに！</a:t>
            </a:r>
          </a:p>
        </p:txBody>
      </p:sp>
      <p:sp>
        <p:nvSpPr>
          <p:cNvPr id="24" name="吹き出し: 円形 23">
            <a:extLst>
              <a:ext uri="{FF2B5EF4-FFF2-40B4-BE49-F238E27FC236}">
                <a16:creationId xmlns:a16="http://schemas.microsoft.com/office/drawing/2014/main" id="{8887AB19-97A7-47F8-A60F-A8DA734F3B71}"/>
              </a:ext>
            </a:extLst>
          </p:cNvPr>
          <p:cNvSpPr/>
          <p:nvPr/>
        </p:nvSpPr>
        <p:spPr>
          <a:xfrm>
            <a:off x="457200" y="8990939"/>
            <a:ext cx="1778000" cy="861014"/>
          </a:xfrm>
          <a:prstGeom prst="wedgeEllipseCallout">
            <a:avLst>
              <a:gd name="adj1" fmla="val 61376"/>
              <a:gd name="adj2" fmla="val -46706"/>
            </a:avLst>
          </a:prstGeom>
          <a:solidFill>
            <a:schemeClr val="bg1"/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２０２０年では</a:t>
            </a:r>
            <a:endParaRPr kumimoji="1" lang="en-US" altLang="ja-JP" sz="120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３４．６％</a:t>
            </a:r>
          </a:p>
        </p:txBody>
      </p:sp>
      <p:sp>
        <p:nvSpPr>
          <p:cNvPr id="22" name="思考の吹き出し: 雲形 21">
            <a:extLst>
              <a:ext uri="{FF2B5EF4-FFF2-40B4-BE49-F238E27FC236}">
                <a16:creationId xmlns:a16="http://schemas.microsoft.com/office/drawing/2014/main" id="{3A253E62-22DA-454A-90E5-FA89D14BAF60}"/>
              </a:ext>
            </a:extLst>
          </p:cNvPr>
          <p:cNvSpPr/>
          <p:nvPr/>
        </p:nvSpPr>
        <p:spPr>
          <a:xfrm>
            <a:off x="335280" y="1506547"/>
            <a:ext cx="6171060" cy="1225012"/>
          </a:xfrm>
          <a:prstGeom prst="cloudCallout">
            <a:avLst>
              <a:gd name="adj1" fmla="val -46110"/>
              <a:gd name="adj2" fmla="val 19522"/>
            </a:avLst>
          </a:prstGeom>
          <a:solidFill>
            <a:srgbClr val="008C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タイトル 1">
            <a:extLst>
              <a:ext uri="{FF2B5EF4-FFF2-40B4-BE49-F238E27FC236}">
                <a16:creationId xmlns:a16="http://schemas.microsoft.com/office/drawing/2014/main" id="{9979F349-2CE9-4811-B02D-4CC19B6F5556}"/>
              </a:ext>
            </a:extLst>
          </p:cNvPr>
          <p:cNvSpPr txBox="1">
            <a:spLocks/>
          </p:cNvSpPr>
          <p:nvPr/>
        </p:nvSpPr>
        <p:spPr>
          <a:xfrm>
            <a:off x="172718" y="1407716"/>
            <a:ext cx="6744051" cy="122501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2"/>
                </a:solidFill>
                <a:latin typeface="Trebuchet MS" pitchFamily="34" charset="0"/>
                <a:ea typeface="HG丸ｺﾞｼｯｸM-PRO" pitchFamily="50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2"/>
                </a:solidFill>
                <a:latin typeface="Trebuchet MS" pitchFamily="34" charset="0"/>
                <a:ea typeface="HG丸ｺﾞｼｯｸM-PRO" pitchFamily="50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2"/>
                </a:solidFill>
                <a:latin typeface="Trebuchet MS" pitchFamily="34" charset="0"/>
                <a:ea typeface="HG丸ｺﾞｼｯｸM-PRO" pitchFamily="50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2"/>
                </a:solidFill>
                <a:latin typeface="Trebuchet MS" pitchFamily="34" charset="0"/>
                <a:ea typeface="HG丸ｺﾞｼｯｸM-PRO" pitchFamily="50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2"/>
                </a:solidFill>
                <a:latin typeface="Trebuchet MS" pitchFamily="34" charset="0"/>
                <a:ea typeface="HG丸ｺﾞｼｯｸM-PRO" pitchFamily="50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2"/>
                </a:solidFill>
                <a:latin typeface="Trebuchet MS" pitchFamily="34" charset="0"/>
                <a:ea typeface="HG丸ｺﾞｼｯｸM-PRO" pitchFamily="50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2"/>
                </a:solidFill>
                <a:latin typeface="Trebuchet MS" pitchFamily="34" charset="0"/>
                <a:ea typeface="HG丸ｺﾞｼｯｸM-PRO" pitchFamily="50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2"/>
                </a:solidFill>
                <a:latin typeface="Trebuchet MS" pitchFamily="34" charset="0"/>
                <a:ea typeface="HG丸ｺﾞｼｯｸM-PRO" pitchFamily="50" charset="-128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54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健康企業宣言</a:t>
            </a:r>
          </a:p>
        </p:txBody>
      </p:sp>
      <p:sp>
        <p:nvSpPr>
          <p:cNvPr id="27" name="フローチャート: 端子 26">
            <a:extLst>
              <a:ext uri="{FF2B5EF4-FFF2-40B4-BE49-F238E27FC236}">
                <a16:creationId xmlns:a16="http://schemas.microsoft.com/office/drawing/2014/main" id="{195CB9B2-2F95-4195-B4EB-3303E7586BD1}"/>
              </a:ext>
            </a:extLst>
          </p:cNvPr>
          <p:cNvSpPr/>
          <p:nvPr/>
        </p:nvSpPr>
        <p:spPr>
          <a:xfrm>
            <a:off x="410156" y="3688176"/>
            <a:ext cx="1849120" cy="343169"/>
          </a:xfrm>
          <a:prstGeom prst="flowChartTermina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バランスの良い食事</a:t>
            </a:r>
          </a:p>
        </p:txBody>
      </p:sp>
      <p:sp>
        <p:nvSpPr>
          <p:cNvPr id="31" name="フローチャート: 端子 30">
            <a:extLst>
              <a:ext uri="{FF2B5EF4-FFF2-40B4-BE49-F238E27FC236}">
                <a16:creationId xmlns:a16="http://schemas.microsoft.com/office/drawing/2014/main" id="{02E9D629-2ADE-4C4B-8CE8-8F1796C87418}"/>
              </a:ext>
            </a:extLst>
          </p:cNvPr>
          <p:cNvSpPr/>
          <p:nvPr/>
        </p:nvSpPr>
        <p:spPr>
          <a:xfrm>
            <a:off x="4537831" y="5018633"/>
            <a:ext cx="1849120" cy="343169"/>
          </a:xfrm>
          <a:prstGeom prst="flowChartTermina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適度な運動</a:t>
            </a:r>
          </a:p>
        </p:txBody>
      </p:sp>
      <p:sp>
        <p:nvSpPr>
          <p:cNvPr id="32" name="思考の吹き出し: 雲形 31">
            <a:extLst>
              <a:ext uri="{FF2B5EF4-FFF2-40B4-BE49-F238E27FC236}">
                <a16:creationId xmlns:a16="http://schemas.microsoft.com/office/drawing/2014/main" id="{E399233C-956F-4194-B135-75D615DA3566}"/>
              </a:ext>
            </a:extLst>
          </p:cNvPr>
          <p:cNvSpPr/>
          <p:nvPr/>
        </p:nvSpPr>
        <p:spPr>
          <a:xfrm>
            <a:off x="2767997" y="5816924"/>
            <a:ext cx="1693124" cy="419743"/>
          </a:xfrm>
          <a:prstGeom prst="cloudCallout">
            <a:avLst>
              <a:gd name="adj1" fmla="val 49012"/>
              <a:gd name="adj2" fmla="val 7420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良い睡眠</a:t>
            </a:r>
          </a:p>
        </p:txBody>
      </p:sp>
    </p:spTree>
    <p:extLst>
      <p:ext uri="{BB962C8B-B14F-4D97-AF65-F5344CB8AC3E}">
        <p14:creationId xmlns:p14="http://schemas.microsoft.com/office/powerpoint/2010/main" val="2807102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582</TotalTime>
  <Words>37</Words>
  <Application>Microsoft Office PowerPoint</Application>
  <PresentationFormat>ワイド画面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HG丸ｺﾞｼｯｸM-PRO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藤村 賢一</dc:creator>
  <cp:lastModifiedBy>藤村 賢一</cp:lastModifiedBy>
  <cp:revision>14</cp:revision>
  <cp:lastPrinted>2021-08-06T02:38:51Z</cp:lastPrinted>
  <dcterms:created xsi:type="dcterms:W3CDTF">2021-07-26T05:21:14Z</dcterms:created>
  <dcterms:modified xsi:type="dcterms:W3CDTF">2021-08-08T02:52:14Z</dcterms:modified>
</cp:coreProperties>
</file>