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72" r:id="rId1"/>
  </p:sldMasterIdLst>
  <p:notesMasterIdLst>
    <p:notesMasterId r:id="rId18"/>
  </p:notesMasterIdLst>
  <p:handoutMasterIdLst>
    <p:handoutMasterId r:id="rId19"/>
  </p:handoutMasterIdLst>
  <p:sldIdLst>
    <p:sldId id="745" r:id="rId2"/>
    <p:sldId id="747" r:id="rId3"/>
    <p:sldId id="704" r:id="rId4"/>
    <p:sldId id="766" r:id="rId5"/>
    <p:sldId id="739" r:id="rId6"/>
    <p:sldId id="764" r:id="rId7"/>
    <p:sldId id="712" r:id="rId8"/>
    <p:sldId id="754" r:id="rId9"/>
    <p:sldId id="767" r:id="rId10"/>
    <p:sldId id="768" r:id="rId11"/>
    <p:sldId id="714" r:id="rId12"/>
    <p:sldId id="715" r:id="rId13"/>
    <p:sldId id="723" r:id="rId14"/>
    <p:sldId id="732" r:id="rId15"/>
    <p:sldId id="750" r:id="rId16"/>
    <p:sldId id="765" r:id="rId17"/>
  </p:sldIdLst>
  <p:sldSz cx="9144000" cy="6858000" type="screen4x3"/>
  <p:notesSz cx="6735763" cy="9866313"/>
  <p:defaultTextStyle>
    <a:defPPr>
      <a:defRPr lang="ja-JP"/>
    </a:defPPr>
    <a:lvl1pPr algn="l" defTabSz="457200" rtl="0" eaLnBrk="0" fontAlgn="base" hangingPunct="0">
      <a:spcBef>
        <a:spcPct val="0"/>
      </a:spcBef>
      <a:spcAft>
        <a:spcPct val="0"/>
      </a:spcAft>
      <a:defRPr kumimoji="1" sz="2400" kern="1200">
        <a:solidFill>
          <a:schemeClr val="tx1"/>
        </a:solidFill>
        <a:latin typeface="Arial" panose="020B0604020202020204" pitchFamily="34" charset="0"/>
        <a:ea typeface="ＭＳ Ｐゴシック" panose="020B0600070205080204" pitchFamily="50" charset="-128"/>
        <a:cs typeface="+mn-cs"/>
      </a:defRPr>
    </a:lvl1pPr>
    <a:lvl2pPr marL="457200" algn="l" defTabSz="457200" rtl="0" eaLnBrk="0" fontAlgn="base" hangingPunct="0">
      <a:spcBef>
        <a:spcPct val="0"/>
      </a:spcBef>
      <a:spcAft>
        <a:spcPct val="0"/>
      </a:spcAft>
      <a:defRPr kumimoji="1" sz="2400" kern="1200">
        <a:solidFill>
          <a:schemeClr val="tx1"/>
        </a:solidFill>
        <a:latin typeface="Arial" panose="020B0604020202020204" pitchFamily="34" charset="0"/>
        <a:ea typeface="ＭＳ Ｐゴシック" panose="020B0600070205080204" pitchFamily="50" charset="-128"/>
        <a:cs typeface="+mn-cs"/>
      </a:defRPr>
    </a:lvl2pPr>
    <a:lvl3pPr marL="914400" algn="l" defTabSz="457200" rtl="0" eaLnBrk="0" fontAlgn="base" hangingPunct="0">
      <a:spcBef>
        <a:spcPct val="0"/>
      </a:spcBef>
      <a:spcAft>
        <a:spcPct val="0"/>
      </a:spcAft>
      <a:defRPr kumimoji="1" sz="2400" kern="1200">
        <a:solidFill>
          <a:schemeClr val="tx1"/>
        </a:solidFill>
        <a:latin typeface="Arial" panose="020B0604020202020204" pitchFamily="34" charset="0"/>
        <a:ea typeface="ＭＳ Ｐゴシック" panose="020B0600070205080204" pitchFamily="50" charset="-128"/>
        <a:cs typeface="+mn-cs"/>
      </a:defRPr>
    </a:lvl3pPr>
    <a:lvl4pPr marL="1371600" algn="l" defTabSz="457200" rtl="0" eaLnBrk="0" fontAlgn="base" hangingPunct="0">
      <a:spcBef>
        <a:spcPct val="0"/>
      </a:spcBef>
      <a:spcAft>
        <a:spcPct val="0"/>
      </a:spcAft>
      <a:defRPr kumimoji="1" sz="2400" kern="1200">
        <a:solidFill>
          <a:schemeClr val="tx1"/>
        </a:solidFill>
        <a:latin typeface="Arial" panose="020B0604020202020204" pitchFamily="34" charset="0"/>
        <a:ea typeface="ＭＳ Ｐゴシック" panose="020B0600070205080204" pitchFamily="50" charset="-128"/>
        <a:cs typeface="+mn-cs"/>
      </a:defRPr>
    </a:lvl4pPr>
    <a:lvl5pPr marL="1828800" algn="l" defTabSz="457200" rtl="0" eaLnBrk="0" fontAlgn="base" hangingPunct="0">
      <a:spcBef>
        <a:spcPct val="0"/>
      </a:spcBef>
      <a:spcAft>
        <a:spcPct val="0"/>
      </a:spcAft>
      <a:defRPr kumimoji="1" sz="2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30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AE4"/>
    <a:srgbClr val="FFFFB3"/>
    <a:srgbClr val="FFFFCC"/>
    <a:srgbClr val="FF6565"/>
    <a:srgbClr val="FFFFCD"/>
    <a:srgbClr val="FFCCCC"/>
    <a:srgbClr val="FFFFFF"/>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中間スタイル 3 - アクセント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04" autoAdjust="0"/>
    <p:restoredTop sz="94906" autoAdjust="0"/>
  </p:normalViewPr>
  <p:slideViewPr>
    <p:cSldViewPr showGuides="1">
      <p:cViewPr varScale="1">
        <p:scale>
          <a:sx n="84" d="100"/>
          <a:sy n="84" d="100"/>
        </p:scale>
        <p:origin x="864" y="30"/>
      </p:cViewPr>
      <p:guideLst>
        <p:guide orient="horz" pos="2160"/>
        <p:guide pos="3072"/>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82" d="100"/>
          <a:sy n="82" d="100"/>
        </p:scale>
        <p:origin x="2021" y="5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a:extLst>
              <a:ext uri="{FF2B5EF4-FFF2-40B4-BE49-F238E27FC236}">
                <a16:creationId xmlns:a16="http://schemas.microsoft.com/office/drawing/2014/main" id="{BE1293A7-C55C-68E5-82C0-A5E33BD7F498}"/>
              </a:ext>
            </a:extLst>
          </p:cNvPr>
          <p:cNvSpPr>
            <a:spLocks noGrp="1"/>
          </p:cNvSpPr>
          <p:nvPr>
            <p:ph type="hdr" sz="quarter"/>
          </p:nvPr>
        </p:nvSpPr>
        <p:spPr bwMode="auto">
          <a:xfrm>
            <a:off x="0" y="0"/>
            <a:ext cx="2919413" cy="493713"/>
          </a:xfrm>
          <a:prstGeom prst="rect">
            <a:avLst/>
          </a:prstGeom>
          <a:noFill/>
          <a:ln>
            <a:noFill/>
          </a:ln>
        </p:spPr>
        <p:txBody>
          <a:bodyPr vert="horz" wrap="square" lIns="90644" tIns="45322" rIns="90644" bIns="45322" numCol="1" anchor="t" anchorCtr="0" compatLnSpc="1">
            <a:prstTxWarp prst="textNoShape">
              <a:avLst/>
            </a:prstTxWarp>
          </a:bodyPr>
          <a:lstStyle>
            <a:lvl1pPr defTabSz="454025" eaLnBrk="1" hangingPunct="1">
              <a:defRPr sz="1200">
                <a:latin typeface="Calibri" panose="020F0502020204030204" pitchFamily="34" charset="0"/>
              </a:defRPr>
            </a:lvl1pPr>
          </a:lstStyle>
          <a:p>
            <a:pPr>
              <a:defRPr/>
            </a:pPr>
            <a:endParaRPr lang="en-US" altLang="ja-JP"/>
          </a:p>
        </p:txBody>
      </p:sp>
      <p:sp>
        <p:nvSpPr>
          <p:cNvPr id="3" name="日付プレースホルダ 2">
            <a:extLst>
              <a:ext uri="{FF2B5EF4-FFF2-40B4-BE49-F238E27FC236}">
                <a16:creationId xmlns:a16="http://schemas.microsoft.com/office/drawing/2014/main" id="{92E6305C-3D69-3C2D-9A5F-F4F88E9F8C6E}"/>
              </a:ext>
            </a:extLst>
          </p:cNvPr>
          <p:cNvSpPr>
            <a:spLocks noGrp="1"/>
          </p:cNvSpPr>
          <p:nvPr>
            <p:ph type="dt" sz="quarter" idx="1"/>
          </p:nvPr>
        </p:nvSpPr>
        <p:spPr bwMode="auto">
          <a:xfrm>
            <a:off x="3814763" y="0"/>
            <a:ext cx="2919412" cy="493713"/>
          </a:xfrm>
          <a:prstGeom prst="rect">
            <a:avLst/>
          </a:prstGeom>
          <a:noFill/>
          <a:ln>
            <a:noFill/>
          </a:ln>
        </p:spPr>
        <p:txBody>
          <a:bodyPr vert="horz" wrap="square" lIns="90644" tIns="45322" rIns="90644" bIns="45322" numCol="1" anchor="t" anchorCtr="0" compatLnSpc="1">
            <a:prstTxWarp prst="textNoShape">
              <a:avLst/>
            </a:prstTxWarp>
          </a:bodyPr>
          <a:lstStyle>
            <a:lvl1pPr algn="r" defTabSz="454025" eaLnBrk="1" hangingPunct="1">
              <a:defRPr sz="1200">
                <a:latin typeface="Calibri" panose="020F0502020204030204" pitchFamily="34" charset="0"/>
              </a:defRPr>
            </a:lvl1pPr>
          </a:lstStyle>
          <a:p>
            <a:pPr>
              <a:defRPr/>
            </a:pPr>
            <a:fld id="{BF5E3723-38F8-4F75-B1F5-263CF31C1E64}" type="datetime1">
              <a:rPr lang="ja-JP" altLang="en-US"/>
              <a:pPr>
                <a:defRPr/>
              </a:pPr>
              <a:t>2023/12/22</a:t>
            </a:fld>
            <a:endParaRPr lang="en-US" altLang="ja-JP" dirty="0"/>
          </a:p>
        </p:txBody>
      </p:sp>
      <p:sp>
        <p:nvSpPr>
          <p:cNvPr id="4" name="フッター プレースホルダ 3">
            <a:extLst>
              <a:ext uri="{FF2B5EF4-FFF2-40B4-BE49-F238E27FC236}">
                <a16:creationId xmlns:a16="http://schemas.microsoft.com/office/drawing/2014/main" id="{AA493BA2-CD53-CD48-0830-338414CB0784}"/>
              </a:ext>
            </a:extLst>
          </p:cNvPr>
          <p:cNvSpPr>
            <a:spLocks noGrp="1"/>
          </p:cNvSpPr>
          <p:nvPr>
            <p:ph type="ftr" sz="quarter" idx="2"/>
          </p:nvPr>
        </p:nvSpPr>
        <p:spPr bwMode="auto">
          <a:xfrm>
            <a:off x="0" y="9371013"/>
            <a:ext cx="2919413" cy="493712"/>
          </a:xfrm>
          <a:prstGeom prst="rect">
            <a:avLst/>
          </a:prstGeom>
          <a:noFill/>
          <a:ln>
            <a:noFill/>
          </a:ln>
        </p:spPr>
        <p:txBody>
          <a:bodyPr vert="horz" wrap="square" lIns="90644" tIns="45322" rIns="90644" bIns="45322" numCol="1" anchor="b" anchorCtr="0" compatLnSpc="1">
            <a:prstTxWarp prst="textNoShape">
              <a:avLst/>
            </a:prstTxWarp>
          </a:bodyPr>
          <a:lstStyle>
            <a:lvl1pPr defTabSz="454025" eaLnBrk="1" hangingPunct="1">
              <a:defRPr sz="1200">
                <a:latin typeface="Calibri" panose="020F0502020204030204" pitchFamily="34" charset="0"/>
              </a:defRPr>
            </a:lvl1pPr>
          </a:lstStyle>
          <a:p>
            <a:pPr>
              <a:defRPr/>
            </a:pPr>
            <a:r>
              <a:rPr lang="ja-JP" altLang="en-US"/>
              <a:t>No data copy / No data transfer permitted</a:t>
            </a:r>
            <a:endParaRPr lang="en-US" altLang="ja-JP"/>
          </a:p>
        </p:txBody>
      </p:sp>
      <p:sp>
        <p:nvSpPr>
          <p:cNvPr id="5" name="スライド番号プレースホルダ 4">
            <a:extLst>
              <a:ext uri="{FF2B5EF4-FFF2-40B4-BE49-F238E27FC236}">
                <a16:creationId xmlns:a16="http://schemas.microsoft.com/office/drawing/2014/main" id="{FFF4C015-E767-4DD0-D282-DE733E66ECA1}"/>
              </a:ext>
            </a:extLst>
          </p:cNvPr>
          <p:cNvSpPr>
            <a:spLocks noGrp="1"/>
          </p:cNvSpPr>
          <p:nvPr>
            <p:ph type="sldNum" sz="quarter" idx="3"/>
          </p:nvPr>
        </p:nvSpPr>
        <p:spPr bwMode="auto">
          <a:xfrm>
            <a:off x="3814763" y="9371013"/>
            <a:ext cx="2919412" cy="493712"/>
          </a:xfrm>
          <a:prstGeom prst="rect">
            <a:avLst/>
          </a:prstGeom>
          <a:noFill/>
          <a:ln>
            <a:noFill/>
          </a:ln>
        </p:spPr>
        <p:txBody>
          <a:bodyPr vert="horz" wrap="square" lIns="90644" tIns="45322" rIns="90644" bIns="45322" numCol="1" anchor="b" anchorCtr="0" compatLnSpc="1">
            <a:prstTxWarp prst="textNoShape">
              <a:avLst/>
            </a:prstTxWarp>
          </a:bodyPr>
          <a:lstStyle>
            <a:lvl1pPr algn="r" defTabSz="454025" eaLnBrk="1" hangingPunct="1">
              <a:defRPr sz="1200">
                <a:latin typeface="Calibri" panose="020F0502020204030204" pitchFamily="34" charset="0"/>
              </a:defRPr>
            </a:lvl1pPr>
          </a:lstStyle>
          <a:p>
            <a:pPr>
              <a:defRPr/>
            </a:pPr>
            <a:fld id="{6ECBEB3C-4151-4D91-A17D-C73BDCABE56C}" type="slidenum">
              <a:rPr lang="ja-JP" altLang="en-US"/>
              <a:pPr>
                <a:defRPr/>
              </a:pPr>
              <a:t>‹#›</a:t>
            </a:fld>
            <a:endParaRPr lang="en-US" altLang="ja-JP"/>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a:extLst>
              <a:ext uri="{FF2B5EF4-FFF2-40B4-BE49-F238E27FC236}">
                <a16:creationId xmlns:a16="http://schemas.microsoft.com/office/drawing/2014/main" id="{3A63A9E4-6D9E-1890-9082-3348C75DD030}"/>
              </a:ext>
            </a:extLst>
          </p:cNvPr>
          <p:cNvSpPr>
            <a:spLocks noGrp="1"/>
          </p:cNvSpPr>
          <p:nvPr>
            <p:ph type="hdr" sz="quarter"/>
          </p:nvPr>
        </p:nvSpPr>
        <p:spPr bwMode="auto">
          <a:xfrm>
            <a:off x="0" y="0"/>
            <a:ext cx="2919413" cy="493713"/>
          </a:xfrm>
          <a:prstGeom prst="rect">
            <a:avLst/>
          </a:prstGeom>
          <a:noFill/>
          <a:ln>
            <a:noFill/>
          </a:ln>
        </p:spPr>
        <p:txBody>
          <a:bodyPr vert="horz" wrap="square" lIns="90644" tIns="45322" rIns="90644" bIns="45322" numCol="1" anchor="t" anchorCtr="0" compatLnSpc="1">
            <a:prstTxWarp prst="textNoShape">
              <a:avLst/>
            </a:prstTxWarp>
          </a:bodyPr>
          <a:lstStyle>
            <a:lvl1pPr defTabSz="454025" eaLnBrk="1" hangingPunct="1">
              <a:defRPr sz="1200">
                <a:latin typeface="Calibri" panose="020F0502020204030204" pitchFamily="34" charset="0"/>
              </a:defRPr>
            </a:lvl1pPr>
          </a:lstStyle>
          <a:p>
            <a:pPr>
              <a:defRPr/>
            </a:pPr>
            <a:endParaRPr lang="en-US" altLang="ja-JP"/>
          </a:p>
        </p:txBody>
      </p:sp>
      <p:sp>
        <p:nvSpPr>
          <p:cNvPr id="3" name="日付プレースホルダ 2">
            <a:extLst>
              <a:ext uri="{FF2B5EF4-FFF2-40B4-BE49-F238E27FC236}">
                <a16:creationId xmlns:a16="http://schemas.microsoft.com/office/drawing/2014/main" id="{3BB3DCD0-9C5C-2982-E280-489223616F02}"/>
              </a:ext>
            </a:extLst>
          </p:cNvPr>
          <p:cNvSpPr>
            <a:spLocks noGrp="1"/>
          </p:cNvSpPr>
          <p:nvPr>
            <p:ph type="dt" idx="1"/>
          </p:nvPr>
        </p:nvSpPr>
        <p:spPr bwMode="auto">
          <a:xfrm>
            <a:off x="3814763" y="0"/>
            <a:ext cx="2919412" cy="493713"/>
          </a:xfrm>
          <a:prstGeom prst="rect">
            <a:avLst/>
          </a:prstGeom>
          <a:noFill/>
          <a:ln>
            <a:noFill/>
          </a:ln>
        </p:spPr>
        <p:txBody>
          <a:bodyPr vert="horz" wrap="square" lIns="90644" tIns="45322" rIns="90644" bIns="45322" numCol="1" anchor="t" anchorCtr="0" compatLnSpc="1">
            <a:prstTxWarp prst="textNoShape">
              <a:avLst/>
            </a:prstTxWarp>
          </a:bodyPr>
          <a:lstStyle>
            <a:lvl1pPr algn="r" defTabSz="454025" eaLnBrk="1" hangingPunct="1">
              <a:defRPr sz="1200">
                <a:latin typeface="Calibri" panose="020F0502020204030204" pitchFamily="34" charset="0"/>
              </a:defRPr>
            </a:lvl1pPr>
          </a:lstStyle>
          <a:p>
            <a:pPr>
              <a:defRPr/>
            </a:pPr>
            <a:fld id="{C9237F79-8BBC-4C12-9447-52B922FDF3DA}" type="datetime1">
              <a:rPr lang="ja-JP" altLang="en-US"/>
              <a:pPr>
                <a:defRPr/>
              </a:pPr>
              <a:t>2023/12/22</a:t>
            </a:fld>
            <a:endParaRPr lang="en-US" altLang="ja-JP" dirty="0"/>
          </a:p>
        </p:txBody>
      </p:sp>
      <p:sp>
        <p:nvSpPr>
          <p:cNvPr id="4" name="スライド イメージ プレースホルダ 3">
            <a:extLst>
              <a:ext uri="{FF2B5EF4-FFF2-40B4-BE49-F238E27FC236}">
                <a16:creationId xmlns:a16="http://schemas.microsoft.com/office/drawing/2014/main" id="{64183F88-D30A-0A0C-A435-80407D2EE23E}"/>
              </a:ext>
            </a:extLst>
          </p:cNvPr>
          <p:cNvSpPr>
            <a:spLocks noGrp="1" noRot="1" noChangeAspect="1"/>
          </p:cNvSpPr>
          <p:nvPr>
            <p:ph type="sldImg" idx="2"/>
          </p:nvPr>
        </p:nvSpPr>
        <p:spPr>
          <a:xfrm>
            <a:off x="904875" y="741363"/>
            <a:ext cx="4930775" cy="3698875"/>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ja-JP" altLang="en-US" noProof="0" dirty="0"/>
          </a:p>
        </p:txBody>
      </p:sp>
      <p:sp>
        <p:nvSpPr>
          <p:cNvPr id="5" name="ノート プレースホルダ 4">
            <a:extLst>
              <a:ext uri="{FF2B5EF4-FFF2-40B4-BE49-F238E27FC236}">
                <a16:creationId xmlns:a16="http://schemas.microsoft.com/office/drawing/2014/main" id="{EA08D0DC-170F-02AB-EF6C-5EA455D21C98}"/>
              </a:ext>
            </a:extLst>
          </p:cNvPr>
          <p:cNvSpPr>
            <a:spLocks noGrp="1"/>
          </p:cNvSpPr>
          <p:nvPr>
            <p:ph type="body" sz="quarter" idx="3"/>
          </p:nvPr>
        </p:nvSpPr>
        <p:spPr bwMode="auto">
          <a:xfrm>
            <a:off x="673100" y="4686300"/>
            <a:ext cx="5389563" cy="4438650"/>
          </a:xfrm>
          <a:prstGeom prst="rect">
            <a:avLst/>
          </a:prstGeom>
          <a:noFill/>
          <a:ln>
            <a:noFill/>
          </a:ln>
        </p:spPr>
        <p:txBody>
          <a:bodyPr vert="horz" wrap="square" lIns="90644" tIns="45322" rIns="90644" bIns="45322"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a:extLst>
              <a:ext uri="{FF2B5EF4-FFF2-40B4-BE49-F238E27FC236}">
                <a16:creationId xmlns:a16="http://schemas.microsoft.com/office/drawing/2014/main" id="{A399E392-A46C-5D6D-1287-C187F972E0FC}"/>
              </a:ext>
            </a:extLst>
          </p:cNvPr>
          <p:cNvSpPr>
            <a:spLocks noGrp="1"/>
          </p:cNvSpPr>
          <p:nvPr>
            <p:ph type="ftr" sz="quarter" idx="4"/>
          </p:nvPr>
        </p:nvSpPr>
        <p:spPr bwMode="auto">
          <a:xfrm>
            <a:off x="0" y="9371013"/>
            <a:ext cx="2919413" cy="493712"/>
          </a:xfrm>
          <a:prstGeom prst="rect">
            <a:avLst/>
          </a:prstGeom>
          <a:noFill/>
          <a:ln>
            <a:noFill/>
          </a:ln>
        </p:spPr>
        <p:txBody>
          <a:bodyPr vert="horz" wrap="square" lIns="90644" tIns="45322" rIns="90644" bIns="45322" numCol="1" anchor="b" anchorCtr="0" compatLnSpc="1">
            <a:prstTxWarp prst="textNoShape">
              <a:avLst/>
            </a:prstTxWarp>
          </a:bodyPr>
          <a:lstStyle>
            <a:lvl1pPr defTabSz="454025" eaLnBrk="1" hangingPunct="1">
              <a:defRPr sz="1200">
                <a:latin typeface="Calibri" panose="020F0502020204030204" pitchFamily="34" charset="0"/>
              </a:defRPr>
            </a:lvl1pPr>
          </a:lstStyle>
          <a:p>
            <a:pPr>
              <a:defRPr/>
            </a:pPr>
            <a:r>
              <a:rPr lang="ja-JP" altLang="en-US"/>
              <a:t>No data copy / No data transfer permitted</a:t>
            </a:r>
            <a:endParaRPr lang="en-US" altLang="ja-JP"/>
          </a:p>
        </p:txBody>
      </p:sp>
      <p:sp>
        <p:nvSpPr>
          <p:cNvPr id="7" name="スライド番号プレースホルダ 6">
            <a:extLst>
              <a:ext uri="{FF2B5EF4-FFF2-40B4-BE49-F238E27FC236}">
                <a16:creationId xmlns:a16="http://schemas.microsoft.com/office/drawing/2014/main" id="{7C352DD8-799F-3102-7516-FF2B67BBE794}"/>
              </a:ext>
            </a:extLst>
          </p:cNvPr>
          <p:cNvSpPr>
            <a:spLocks noGrp="1"/>
          </p:cNvSpPr>
          <p:nvPr>
            <p:ph type="sldNum" sz="quarter" idx="5"/>
          </p:nvPr>
        </p:nvSpPr>
        <p:spPr bwMode="auto">
          <a:xfrm>
            <a:off x="3814763" y="9371013"/>
            <a:ext cx="2919412" cy="493712"/>
          </a:xfrm>
          <a:prstGeom prst="rect">
            <a:avLst/>
          </a:prstGeom>
          <a:noFill/>
          <a:ln>
            <a:noFill/>
          </a:ln>
        </p:spPr>
        <p:txBody>
          <a:bodyPr vert="horz" wrap="square" lIns="90644" tIns="45322" rIns="90644" bIns="45322" numCol="1" anchor="b" anchorCtr="0" compatLnSpc="1">
            <a:prstTxWarp prst="textNoShape">
              <a:avLst/>
            </a:prstTxWarp>
          </a:bodyPr>
          <a:lstStyle>
            <a:lvl1pPr algn="r" defTabSz="454025" eaLnBrk="1" hangingPunct="1">
              <a:defRPr sz="1200">
                <a:latin typeface="Calibri" panose="020F0502020204030204" pitchFamily="34" charset="0"/>
              </a:defRPr>
            </a:lvl1pPr>
          </a:lstStyle>
          <a:p>
            <a:pPr>
              <a:defRPr/>
            </a:pPr>
            <a:fld id="{D2A75F0D-7B29-4538-98E2-572B0877FE2B}" type="slidenum">
              <a:rPr lang="ja-JP" altLang="en-US"/>
              <a:pPr>
                <a:defRPr/>
              </a:pPr>
              <a:t>‹#›</a:t>
            </a:fld>
            <a:endParaRPr lang="en-US" altLang="ja-JP"/>
          </a:p>
        </p:txBody>
      </p:sp>
    </p:spTree>
  </p:cSld>
  <p:clrMap bg1="lt1" tx1="dk1" bg2="lt2" tx2="dk2" accent1="accent1" accent2="accent2" accent3="accent3" accent4="accent4" accent5="accent5" accent6="accent6" hlink="hlink" folHlink="folHlink"/>
  <p:hf hdr="0"/>
  <p:notesStyle>
    <a:lvl1pPr algn="l" defTabSz="457200" rtl="0" eaLnBrk="0" fontAlgn="base" hangingPunct="0">
      <a:spcBef>
        <a:spcPct val="30000"/>
      </a:spcBef>
      <a:spcAft>
        <a:spcPct val="0"/>
      </a:spcAft>
      <a:defRPr kumimoji="1" sz="1200" kern="1200">
        <a:solidFill>
          <a:schemeClr val="tx1"/>
        </a:solidFill>
        <a:latin typeface="+mn-lt"/>
        <a:ea typeface="ＭＳ Ｐ明朝" panose="02020600040205080304" pitchFamily="18" charset="-128"/>
        <a:cs typeface="ＭＳ Ｐゴシック" pitchFamily="-105" charset="-128"/>
      </a:defRPr>
    </a:lvl1pPr>
    <a:lvl2pPr marL="457200" algn="l" defTabSz="457200" rtl="0" eaLnBrk="0" fontAlgn="base" hangingPunct="0">
      <a:spcBef>
        <a:spcPct val="30000"/>
      </a:spcBef>
      <a:spcAft>
        <a:spcPct val="0"/>
      </a:spcAft>
      <a:defRPr kumimoji="1" sz="1200" kern="1200">
        <a:solidFill>
          <a:schemeClr val="tx1"/>
        </a:solidFill>
        <a:latin typeface="+mn-lt"/>
        <a:ea typeface="ＭＳ Ｐ明朝" panose="02020600040205080304" pitchFamily="18" charset="-128"/>
        <a:cs typeface="+mn-cs"/>
      </a:defRPr>
    </a:lvl2pPr>
    <a:lvl3pPr marL="914400" algn="l" defTabSz="457200" rtl="0" eaLnBrk="0" fontAlgn="base" hangingPunct="0">
      <a:spcBef>
        <a:spcPct val="30000"/>
      </a:spcBef>
      <a:spcAft>
        <a:spcPct val="0"/>
      </a:spcAft>
      <a:defRPr kumimoji="1" sz="1200" kern="1200">
        <a:solidFill>
          <a:schemeClr val="tx1"/>
        </a:solidFill>
        <a:latin typeface="+mn-lt"/>
        <a:ea typeface="ＭＳ Ｐ明朝" panose="02020600040205080304" pitchFamily="18" charset="-128"/>
        <a:cs typeface="+mn-cs"/>
      </a:defRPr>
    </a:lvl3pPr>
    <a:lvl4pPr marL="1371600" algn="l" defTabSz="457200" rtl="0" eaLnBrk="0" fontAlgn="base" hangingPunct="0">
      <a:spcBef>
        <a:spcPct val="30000"/>
      </a:spcBef>
      <a:spcAft>
        <a:spcPct val="0"/>
      </a:spcAft>
      <a:defRPr kumimoji="1" sz="1200" kern="1200">
        <a:solidFill>
          <a:schemeClr val="tx1"/>
        </a:solidFill>
        <a:latin typeface="+mn-lt"/>
        <a:ea typeface="ＭＳ Ｐ明朝" panose="02020600040205080304" pitchFamily="18" charset="-128"/>
        <a:cs typeface="+mn-cs"/>
      </a:defRPr>
    </a:lvl4pPr>
    <a:lvl5pPr marL="1828800" algn="l" defTabSz="457200" rtl="0" eaLnBrk="0" fontAlgn="base" hangingPunct="0">
      <a:spcBef>
        <a:spcPct val="30000"/>
      </a:spcBef>
      <a:spcAft>
        <a:spcPct val="0"/>
      </a:spcAft>
      <a:defRPr kumimoji="1" sz="1200" kern="1200">
        <a:solidFill>
          <a:schemeClr val="tx1"/>
        </a:solidFill>
        <a:latin typeface="+mn-lt"/>
        <a:ea typeface="ＭＳ Ｐ明朝" panose="02020600040205080304" pitchFamily="18" charset="-128"/>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 イメージ プレースホルダー 1">
            <a:extLst>
              <a:ext uri="{FF2B5EF4-FFF2-40B4-BE49-F238E27FC236}">
                <a16:creationId xmlns:a16="http://schemas.microsoft.com/office/drawing/2014/main" id="{15F91CD9-9E7D-E595-DF87-B4FCF92FA4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ノート プレースホルダー 2">
            <a:extLst>
              <a:ext uri="{FF2B5EF4-FFF2-40B4-BE49-F238E27FC236}">
                <a16:creationId xmlns:a16="http://schemas.microsoft.com/office/drawing/2014/main" id="{52E19BF7-D320-A110-82C6-CDFDC43E31B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cs typeface="ＭＳ Ｐゴシック" panose="020B0600070205080204" pitchFamily="50" charset="-128"/>
            </a:endParaRPr>
          </a:p>
        </p:txBody>
      </p:sp>
      <p:sp>
        <p:nvSpPr>
          <p:cNvPr id="6148" name="日付プレースホルダー 3">
            <a:extLst>
              <a:ext uri="{FF2B5EF4-FFF2-40B4-BE49-F238E27FC236}">
                <a16:creationId xmlns:a16="http://schemas.microsoft.com/office/drawing/2014/main" id="{A2322462-FB22-E758-94FC-B20F7F0BB017}"/>
              </a:ext>
            </a:extLst>
          </p:cNvPr>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CE222285-125F-4BF2-9768-4799F8111A1A}" type="datetime1">
              <a:rPr lang="ja-JP" altLang="en-US" sz="1200" smtClean="0">
                <a:latin typeface="Calibri" panose="020F0502020204030204" pitchFamily="34" charset="0"/>
              </a:rPr>
              <a:pPr/>
              <a:t>2023/12/22</a:t>
            </a:fld>
            <a:endParaRPr lang="en-US" altLang="ja-JP" sz="1200">
              <a:latin typeface="Calibri" panose="020F0502020204030204" pitchFamily="34" charset="0"/>
            </a:endParaRPr>
          </a:p>
        </p:txBody>
      </p:sp>
      <p:sp>
        <p:nvSpPr>
          <p:cNvPr id="6149" name="フッター プレースホルダー 4">
            <a:extLst>
              <a:ext uri="{FF2B5EF4-FFF2-40B4-BE49-F238E27FC236}">
                <a16:creationId xmlns:a16="http://schemas.microsoft.com/office/drawing/2014/main" id="{A29BE7F1-C2CF-763A-EFE0-E6F7332D5457}"/>
              </a:ext>
            </a:extLst>
          </p:cNvPr>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200">
                <a:latin typeface="Calibri" panose="020F0502020204030204" pitchFamily="34" charset="0"/>
              </a:rPr>
              <a:t>No data copy / No data transfer permitted</a:t>
            </a:r>
            <a:endParaRPr lang="en-US" altLang="ja-JP" sz="1200">
              <a:latin typeface="Calibri" panose="020F0502020204030204" pitchFamily="34" charset="0"/>
            </a:endParaRPr>
          </a:p>
        </p:txBody>
      </p:sp>
      <p:sp>
        <p:nvSpPr>
          <p:cNvPr id="6150" name="スライド番号プレースホルダー 5">
            <a:extLst>
              <a:ext uri="{FF2B5EF4-FFF2-40B4-BE49-F238E27FC236}">
                <a16:creationId xmlns:a16="http://schemas.microsoft.com/office/drawing/2014/main" id="{ED1EC0F8-F01A-8403-3BF7-C471F791939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79C1882A-6EA8-4734-B98E-F3CB4C13302E}" type="slidenum">
              <a:rPr lang="ja-JP" altLang="en-US" sz="1200" smtClean="0">
                <a:latin typeface="Calibri" panose="020F0502020204030204" pitchFamily="34" charset="0"/>
              </a:rPr>
              <a:pPr/>
              <a:t>1</a:t>
            </a:fld>
            <a:endParaRPr lang="en-US" altLang="ja-JP" sz="120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 イメージ プレースホルダー 1">
            <a:extLst>
              <a:ext uri="{FF2B5EF4-FFF2-40B4-BE49-F238E27FC236}">
                <a16:creationId xmlns:a16="http://schemas.microsoft.com/office/drawing/2014/main" id="{5C4FEE82-DFF4-0357-1706-17BBF169E9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ノート プレースホルダー 2">
            <a:extLst>
              <a:ext uri="{FF2B5EF4-FFF2-40B4-BE49-F238E27FC236}">
                <a16:creationId xmlns:a16="http://schemas.microsoft.com/office/drawing/2014/main" id="{7CC9267C-7072-6BFA-FEF5-6291526406E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a:cs typeface="ＭＳ Ｐゴシック" panose="020B0600070205080204" pitchFamily="50" charset="-128"/>
              </a:rPr>
              <a:t>30/30</a:t>
            </a:r>
          </a:p>
          <a:p>
            <a:endParaRPr lang="en-US" altLang="ja-JP">
              <a:cs typeface="ＭＳ Ｐゴシック" panose="020B0600070205080204" pitchFamily="50" charset="-128"/>
            </a:endParaRPr>
          </a:p>
          <a:p>
            <a:r>
              <a:rPr lang="ja-JP" altLang="en-US">
                <a:cs typeface="ＭＳ Ｐゴシック" panose="020B0600070205080204" pitchFamily="50" charset="-128"/>
              </a:rPr>
              <a:t>ピックアップするなら「開栓後の保管方法は？」</a:t>
            </a:r>
          </a:p>
        </p:txBody>
      </p:sp>
      <p:sp>
        <p:nvSpPr>
          <p:cNvPr id="31748" name="日付プレースホルダー 3">
            <a:extLst>
              <a:ext uri="{FF2B5EF4-FFF2-40B4-BE49-F238E27FC236}">
                <a16:creationId xmlns:a16="http://schemas.microsoft.com/office/drawing/2014/main" id="{AB5057F3-3F1A-F2AE-6054-6B8BFD30D5A2}"/>
              </a:ext>
            </a:extLst>
          </p:cNvPr>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7B993284-643D-4272-968A-E22BBE6FB777}" type="datetime1">
              <a:rPr lang="ja-JP" altLang="en-US" sz="1200" smtClean="0">
                <a:latin typeface="Calibri" panose="020F0502020204030204" pitchFamily="34" charset="0"/>
              </a:rPr>
              <a:pPr/>
              <a:t>2023/12/22</a:t>
            </a:fld>
            <a:endParaRPr lang="en-US" altLang="ja-JP" sz="1200">
              <a:latin typeface="Calibri" panose="020F0502020204030204" pitchFamily="34" charset="0"/>
            </a:endParaRPr>
          </a:p>
        </p:txBody>
      </p:sp>
      <p:sp>
        <p:nvSpPr>
          <p:cNvPr id="31749" name="フッター プレースホルダー 4">
            <a:extLst>
              <a:ext uri="{FF2B5EF4-FFF2-40B4-BE49-F238E27FC236}">
                <a16:creationId xmlns:a16="http://schemas.microsoft.com/office/drawing/2014/main" id="{17AAAED9-907F-D195-A41B-F6821B615162}"/>
              </a:ext>
            </a:extLst>
          </p:cNvPr>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200">
                <a:latin typeface="Calibri" panose="020F0502020204030204" pitchFamily="34" charset="0"/>
              </a:rPr>
              <a:t>No data copy / No data transfer permitted</a:t>
            </a:r>
            <a:endParaRPr lang="en-US" altLang="ja-JP" sz="1200">
              <a:latin typeface="Calibri" panose="020F0502020204030204" pitchFamily="34" charset="0"/>
            </a:endParaRPr>
          </a:p>
        </p:txBody>
      </p:sp>
      <p:sp>
        <p:nvSpPr>
          <p:cNvPr id="31750" name="スライド番号プレースホルダー 5">
            <a:extLst>
              <a:ext uri="{FF2B5EF4-FFF2-40B4-BE49-F238E27FC236}">
                <a16:creationId xmlns:a16="http://schemas.microsoft.com/office/drawing/2014/main" id="{F8D16DB1-B21C-7E59-8434-A55C5CAED9F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6FFD56D7-C017-480D-825C-54E0C442B01D}" type="slidenum">
              <a:rPr lang="ja-JP" altLang="en-US" sz="1200" smtClean="0">
                <a:latin typeface="Calibri" panose="020F0502020204030204" pitchFamily="34" charset="0"/>
              </a:rPr>
              <a:pPr/>
              <a:t>13</a:t>
            </a:fld>
            <a:endParaRPr lang="en-US" altLang="ja-JP"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id="{5BCD93FC-5BB8-968E-EC71-C556026F677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id="{F183B310-9B09-5D81-F9FB-7CB5E078A44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a:cs typeface="ＭＳ Ｐゴシック" panose="020B0600070205080204" pitchFamily="50" charset="-128"/>
              </a:rPr>
              <a:t>1/15</a:t>
            </a:r>
          </a:p>
          <a:p>
            <a:r>
              <a:rPr lang="ja-JP" altLang="en-US">
                <a:cs typeface="ＭＳ Ｐゴシック" panose="020B0600070205080204" pitchFamily="50" charset="-128"/>
              </a:rPr>
              <a:t>ポイント：</a:t>
            </a:r>
            <a:r>
              <a:rPr lang="en-US" altLang="ja-JP">
                <a:cs typeface="ＭＳ Ｐゴシック" panose="020B0600070205080204" pitchFamily="50" charset="-128"/>
              </a:rPr>
              <a:t>500mL</a:t>
            </a:r>
            <a:r>
              <a:rPr lang="ja-JP" altLang="en-US">
                <a:cs typeface="ＭＳ Ｐゴシック" panose="020B0600070205080204" pitchFamily="50" charset="-128"/>
              </a:rPr>
              <a:t>の分服タイプである</a:t>
            </a:r>
            <a:endParaRPr lang="en-US" altLang="ja-JP">
              <a:cs typeface="ＭＳ Ｐゴシック" panose="020B0600070205080204" pitchFamily="50" charset="-128"/>
            </a:endParaRPr>
          </a:p>
          <a:p>
            <a:endParaRPr lang="en-US" altLang="ja-JP">
              <a:cs typeface="ＭＳ Ｐゴシック" panose="020B0600070205080204" pitchFamily="50" charset="-128"/>
            </a:endParaRPr>
          </a:p>
          <a:p>
            <a:r>
              <a:rPr lang="ja-JP" altLang="en-US">
                <a:cs typeface="ＭＳ Ｐゴシック" panose="020B0600070205080204" pitchFamily="50" charset="-128"/>
              </a:rPr>
              <a:t>その他情報は各自ご確認いただく</a:t>
            </a:r>
          </a:p>
        </p:txBody>
      </p:sp>
      <p:sp>
        <p:nvSpPr>
          <p:cNvPr id="8196" name="日付プレースホルダー 3">
            <a:extLst>
              <a:ext uri="{FF2B5EF4-FFF2-40B4-BE49-F238E27FC236}">
                <a16:creationId xmlns:a16="http://schemas.microsoft.com/office/drawing/2014/main" id="{E88F9B3E-25FC-15E9-F3BC-173E7C517C01}"/>
              </a:ext>
            </a:extLst>
          </p:cNvPr>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813EEE5B-E1CE-4005-BF33-D03C1BF4B41D}" type="datetime1">
              <a:rPr lang="ja-JP" altLang="en-US" sz="1200" smtClean="0">
                <a:latin typeface="Calibri" panose="020F0502020204030204" pitchFamily="34" charset="0"/>
              </a:rPr>
              <a:pPr/>
              <a:t>2023/12/22</a:t>
            </a:fld>
            <a:endParaRPr lang="en-US" altLang="ja-JP" sz="1200">
              <a:latin typeface="Calibri" panose="020F0502020204030204" pitchFamily="34" charset="0"/>
            </a:endParaRPr>
          </a:p>
        </p:txBody>
      </p:sp>
      <p:sp>
        <p:nvSpPr>
          <p:cNvPr id="8197" name="フッター プレースホルダー 4">
            <a:extLst>
              <a:ext uri="{FF2B5EF4-FFF2-40B4-BE49-F238E27FC236}">
                <a16:creationId xmlns:a16="http://schemas.microsoft.com/office/drawing/2014/main" id="{664D7409-D5AF-2B78-4946-F0ACAD9B60C2}"/>
              </a:ext>
            </a:extLst>
          </p:cNvPr>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200">
                <a:latin typeface="Calibri" panose="020F0502020204030204" pitchFamily="34" charset="0"/>
              </a:rPr>
              <a:t>No data copy / No data transfer permitted</a:t>
            </a:r>
            <a:endParaRPr lang="en-US" altLang="ja-JP" sz="1200">
              <a:latin typeface="Calibri" panose="020F0502020204030204" pitchFamily="34" charset="0"/>
            </a:endParaRPr>
          </a:p>
        </p:txBody>
      </p:sp>
      <p:sp>
        <p:nvSpPr>
          <p:cNvPr id="8198" name="スライド番号プレースホルダー 5">
            <a:extLst>
              <a:ext uri="{FF2B5EF4-FFF2-40B4-BE49-F238E27FC236}">
                <a16:creationId xmlns:a16="http://schemas.microsoft.com/office/drawing/2014/main" id="{01A72498-E472-CCD8-6F17-AAB66538DD7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CB48121B-7D18-4CA1-85C4-210B5221F56E}" type="slidenum">
              <a:rPr lang="ja-JP" altLang="en-US" sz="1200" smtClean="0">
                <a:latin typeface="Calibri" panose="020F0502020204030204" pitchFamily="34" charset="0"/>
              </a:rPr>
              <a:pPr/>
              <a:t>2</a:t>
            </a:fld>
            <a:endParaRPr lang="en-US" altLang="ja-JP" sz="120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スライド イメージ プレースホルダー 1">
            <a:extLst>
              <a:ext uri="{FF2B5EF4-FFF2-40B4-BE49-F238E27FC236}">
                <a16:creationId xmlns:a16="http://schemas.microsoft.com/office/drawing/2014/main" id="{A7FACC2B-87F0-B98C-2799-D62219F73C8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ノート プレースホルダー 2">
            <a:extLst>
              <a:ext uri="{FF2B5EF4-FFF2-40B4-BE49-F238E27FC236}">
                <a16:creationId xmlns:a16="http://schemas.microsoft.com/office/drawing/2014/main" id="{72BFE671-6D52-C5E7-FA14-5EFF0DF46C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a:cs typeface="ＭＳ Ｐゴシック" panose="020B0600070205080204" pitchFamily="50" charset="-128"/>
              </a:rPr>
              <a:t>3/15</a:t>
            </a:r>
          </a:p>
          <a:p>
            <a:r>
              <a:rPr lang="ja-JP" altLang="en-US">
                <a:cs typeface="ＭＳ Ｐゴシック" panose="020B0600070205080204" pitchFamily="50" charset="-128"/>
              </a:rPr>
              <a:t>ポイント：「充電型」の説明（全スライド中の最重要）</a:t>
            </a:r>
            <a:endParaRPr lang="en-US" altLang="ja-JP">
              <a:cs typeface="ＭＳ Ｐゴシック" panose="020B0600070205080204" pitchFamily="50" charset="-128"/>
            </a:endParaRPr>
          </a:p>
          <a:p>
            <a:endParaRPr lang="en-US" altLang="ja-JP">
              <a:cs typeface="ＭＳ Ｐゴシック" panose="020B0600070205080204" pitchFamily="50" charset="-128"/>
            </a:endParaRPr>
          </a:p>
          <a:p>
            <a:r>
              <a:rPr lang="ja-JP" altLang="en-US">
                <a:cs typeface="ＭＳ Ｐゴシック" panose="020B0600070205080204" pitchFamily="50" charset="-128"/>
              </a:rPr>
              <a:t>疲れてから飲むのではない→だから</a:t>
            </a:r>
            <a:r>
              <a:rPr lang="en-US" altLang="ja-JP">
                <a:cs typeface="ＭＳ Ｐゴシック" panose="020B0600070205080204" pitchFamily="50" charset="-128"/>
              </a:rPr>
              <a:t>500</a:t>
            </a:r>
            <a:r>
              <a:rPr lang="ja-JP" altLang="en-US">
                <a:cs typeface="ＭＳ Ｐゴシック" panose="020B0600070205080204" pitchFamily="50" charset="-128"/>
              </a:rPr>
              <a:t>ｍ</a:t>
            </a:r>
            <a:r>
              <a:rPr lang="en-US" altLang="ja-JP">
                <a:cs typeface="ＭＳ Ｐゴシック" panose="020B0600070205080204" pitchFamily="50" charset="-128"/>
              </a:rPr>
              <a:t>L</a:t>
            </a:r>
            <a:r>
              <a:rPr lang="ja-JP" altLang="en-US">
                <a:cs typeface="ＭＳ Ｐゴシック" panose="020B0600070205080204" pitchFamily="50" charset="-128"/>
              </a:rPr>
              <a:t>の分服タイプ</a:t>
            </a:r>
            <a:endParaRPr lang="en-US" altLang="ja-JP">
              <a:cs typeface="ＭＳ Ｐゴシック" panose="020B0600070205080204" pitchFamily="50" charset="-128"/>
            </a:endParaRPr>
          </a:p>
          <a:p>
            <a:r>
              <a:rPr lang="ja-JP" altLang="en-US">
                <a:cs typeface="ＭＳ Ｐゴシック" panose="020B0600070205080204" pitchFamily="50" charset="-128"/>
              </a:rPr>
              <a:t>充電型は継続飲用するものであるため、一見客のみでない。</a:t>
            </a:r>
            <a:endParaRPr lang="en-US" altLang="ja-JP">
              <a:cs typeface="ＭＳ Ｐゴシック" panose="020B0600070205080204" pitchFamily="50" charset="-128"/>
            </a:endParaRPr>
          </a:p>
          <a:p>
            <a:r>
              <a:rPr lang="ja-JP" altLang="en-US">
                <a:cs typeface="ＭＳ Ｐゴシック" panose="020B0600070205080204" pitchFamily="50" charset="-128"/>
              </a:rPr>
              <a:t>お客様の健康を守るとともに、お店の売り上げにつながる。</a:t>
            </a:r>
            <a:endParaRPr lang="en-US" altLang="ja-JP">
              <a:cs typeface="ＭＳ Ｐゴシック" panose="020B0600070205080204" pitchFamily="50" charset="-128"/>
            </a:endParaRPr>
          </a:p>
          <a:p>
            <a:endParaRPr lang="en-US" altLang="ja-JP">
              <a:cs typeface="ＭＳ Ｐゴシック" panose="020B0600070205080204" pitchFamily="50" charset="-128"/>
            </a:endParaRPr>
          </a:p>
          <a:p>
            <a:r>
              <a:rPr lang="ja-JP" altLang="en-US">
                <a:cs typeface="ＭＳ Ｐゴシック" panose="020B0600070205080204" pitchFamily="50" charset="-128"/>
              </a:rPr>
              <a:t>発電型は後ろで炎が燃えているイメージ</a:t>
            </a:r>
            <a:endParaRPr lang="en-US" altLang="ja-JP">
              <a:cs typeface="ＭＳ Ｐゴシック" panose="020B0600070205080204" pitchFamily="50" charset="-128"/>
            </a:endParaRPr>
          </a:p>
          <a:p>
            <a:endParaRPr lang="ja-JP" altLang="en-US">
              <a:cs typeface="ＭＳ Ｐゴシック" panose="020B0600070205080204" pitchFamily="50" charset="-128"/>
            </a:endParaRPr>
          </a:p>
        </p:txBody>
      </p:sp>
      <p:sp>
        <p:nvSpPr>
          <p:cNvPr id="10244" name="日付プレースホルダー 3">
            <a:extLst>
              <a:ext uri="{FF2B5EF4-FFF2-40B4-BE49-F238E27FC236}">
                <a16:creationId xmlns:a16="http://schemas.microsoft.com/office/drawing/2014/main" id="{FDCD8057-94C8-1359-BFDD-07B7527AAE8B}"/>
              </a:ext>
            </a:extLst>
          </p:cNvPr>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92577FF7-1151-45D4-9AE0-6329DA188575}" type="datetime1">
              <a:rPr lang="ja-JP" altLang="en-US" sz="1200" smtClean="0">
                <a:latin typeface="Calibri" panose="020F0502020204030204" pitchFamily="34" charset="0"/>
              </a:rPr>
              <a:pPr/>
              <a:t>2023/12/22</a:t>
            </a:fld>
            <a:endParaRPr lang="en-US" altLang="ja-JP" sz="1200">
              <a:latin typeface="Calibri" panose="020F0502020204030204" pitchFamily="34" charset="0"/>
            </a:endParaRPr>
          </a:p>
        </p:txBody>
      </p:sp>
      <p:sp>
        <p:nvSpPr>
          <p:cNvPr id="10245" name="フッター プレースホルダー 4">
            <a:extLst>
              <a:ext uri="{FF2B5EF4-FFF2-40B4-BE49-F238E27FC236}">
                <a16:creationId xmlns:a16="http://schemas.microsoft.com/office/drawing/2014/main" id="{981905F1-FE77-7115-9CD1-38C2113C68E5}"/>
              </a:ext>
            </a:extLst>
          </p:cNvPr>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200">
                <a:latin typeface="Calibri" panose="020F0502020204030204" pitchFamily="34" charset="0"/>
              </a:rPr>
              <a:t>No data copy / No data transfer permitted</a:t>
            </a:r>
            <a:endParaRPr lang="en-US" altLang="ja-JP" sz="1200">
              <a:latin typeface="Calibri" panose="020F0502020204030204" pitchFamily="34" charset="0"/>
            </a:endParaRPr>
          </a:p>
        </p:txBody>
      </p:sp>
      <p:sp>
        <p:nvSpPr>
          <p:cNvPr id="10246" name="スライド番号プレースホルダー 5">
            <a:extLst>
              <a:ext uri="{FF2B5EF4-FFF2-40B4-BE49-F238E27FC236}">
                <a16:creationId xmlns:a16="http://schemas.microsoft.com/office/drawing/2014/main" id="{73F39B10-9771-A8F0-1BAF-00D650705C0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E94EA1DA-F3BA-4FB9-8889-D952F04C2BD4}" type="slidenum">
              <a:rPr lang="ja-JP" altLang="en-US" sz="1200" smtClean="0">
                <a:latin typeface="Calibri" panose="020F0502020204030204" pitchFamily="34" charset="0"/>
              </a:rPr>
              <a:pPr/>
              <a:t>3</a:t>
            </a:fld>
            <a:endParaRPr lang="en-US" altLang="ja-JP" sz="120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スライド イメージ プレースホルダー 1">
            <a:extLst>
              <a:ext uri="{FF2B5EF4-FFF2-40B4-BE49-F238E27FC236}">
                <a16:creationId xmlns:a16="http://schemas.microsoft.com/office/drawing/2014/main" id="{7C2CEAB8-4017-C131-056B-30AF3DF0C8F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ノート プレースホルダー 2">
            <a:extLst>
              <a:ext uri="{FF2B5EF4-FFF2-40B4-BE49-F238E27FC236}">
                <a16:creationId xmlns:a16="http://schemas.microsoft.com/office/drawing/2014/main" id="{13EC6157-F2CC-7C3D-BD10-DBB07DC4BB1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a:cs typeface="ＭＳ Ｐゴシック" panose="020B0600070205080204" pitchFamily="50" charset="-128"/>
              </a:rPr>
              <a:t>4/15</a:t>
            </a:r>
          </a:p>
          <a:p>
            <a:r>
              <a:rPr lang="ja-JP" altLang="en-US">
                <a:cs typeface="ＭＳ Ｐゴシック" panose="020B0600070205080204" pitchFamily="50" charset="-128"/>
              </a:rPr>
              <a:t>筋</a:t>
            </a:r>
            <a:r>
              <a:rPr lang="en-US" altLang="ja-JP">
                <a:cs typeface="ＭＳ Ｐゴシック" panose="020B0600070205080204" pitchFamily="50" charset="-128"/>
              </a:rPr>
              <a:t>×</a:t>
            </a:r>
            <a:r>
              <a:rPr lang="ja-JP" altLang="en-US">
                <a:cs typeface="ＭＳ Ｐゴシック" panose="020B0600070205080204" pitchFamily="50" charset="-128"/>
              </a:rPr>
              <a:t>肝ケア商品を開発した理由（</a:t>
            </a:r>
            <a:r>
              <a:rPr lang="en-US" altLang="ja-JP">
                <a:cs typeface="ＭＳ Ｐゴシック" panose="020B0600070205080204" pitchFamily="50" charset="-128"/>
              </a:rPr>
              <a:t>BCAA</a:t>
            </a:r>
            <a:r>
              <a:rPr lang="ja-JP" altLang="en-US">
                <a:cs typeface="ＭＳ Ｐゴシック" panose="020B0600070205080204" pitchFamily="50" charset="-128"/>
              </a:rPr>
              <a:t>と肝臓エキスをメイン成分とした理由）</a:t>
            </a:r>
            <a:endParaRPr lang="en-US" altLang="ja-JP">
              <a:cs typeface="ＭＳ Ｐゴシック" panose="020B0600070205080204" pitchFamily="50" charset="-128"/>
            </a:endParaRPr>
          </a:p>
          <a:p>
            <a:r>
              <a:rPr lang="ja-JP" altLang="en-US">
                <a:cs typeface="ＭＳ Ｐゴシック" panose="020B0600070205080204" pitchFamily="50" charset="-128"/>
              </a:rPr>
              <a:t>ポイント：年をとっても元気な身体にする商品であると説明する</a:t>
            </a:r>
            <a:endParaRPr lang="en-US" altLang="ja-JP">
              <a:cs typeface="ＭＳ Ｐゴシック" panose="020B0600070205080204" pitchFamily="50" charset="-128"/>
            </a:endParaRPr>
          </a:p>
          <a:p>
            <a:endParaRPr lang="en-US" altLang="ja-JP">
              <a:cs typeface="ＭＳ Ｐゴシック" panose="020B0600070205080204" pitchFamily="50" charset="-128"/>
            </a:endParaRPr>
          </a:p>
          <a:p>
            <a:r>
              <a:rPr lang="ja-JP" altLang="en-US">
                <a:cs typeface="ＭＳ Ｐゴシック" panose="020B0600070205080204" pitchFamily="50" charset="-128"/>
              </a:rPr>
              <a:t>筋肉、肝臓ともにエネルギーを産生・貯蓄する。</a:t>
            </a:r>
            <a:endParaRPr lang="en-US" altLang="ja-JP">
              <a:cs typeface="ＭＳ Ｐゴシック" panose="020B0600070205080204" pitchFamily="50" charset="-128"/>
            </a:endParaRPr>
          </a:p>
          <a:p>
            <a:r>
              <a:rPr lang="ja-JP" altLang="en-US">
                <a:cs typeface="ＭＳ Ｐゴシック" panose="020B0600070205080204" pitchFamily="50" charset="-128"/>
              </a:rPr>
              <a:t>本器官が健康でないとエネルギーがすぐになくなってしまう。</a:t>
            </a:r>
            <a:endParaRPr lang="en-US" altLang="ja-JP">
              <a:cs typeface="ＭＳ Ｐゴシック" panose="020B0600070205080204" pitchFamily="50" charset="-128"/>
            </a:endParaRPr>
          </a:p>
          <a:p>
            <a:endParaRPr lang="en-US" altLang="ja-JP">
              <a:cs typeface="ＭＳ Ｐゴシック" panose="020B0600070205080204" pitchFamily="50" charset="-128"/>
            </a:endParaRPr>
          </a:p>
          <a:p>
            <a:r>
              <a:rPr lang="ja-JP" altLang="en-US">
                <a:cs typeface="ＭＳ Ｐゴシック" panose="020B0600070205080204" pitchFamily="50" charset="-128"/>
              </a:rPr>
              <a:t>若い時は発電だけでよかった。</a:t>
            </a:r>
            <a:endParaRPr lang="en-US" altLang="ja-JP">
              <a:cs typeface="ＭＳ Ｐゴシック" panose="020B0600070205080204" pitchFamily="50" charset="-128"/>
            </a:endParaRPr>
          </a:p>
          <a:p>
            <a:r>
              <a:rPr lang="ja-JP" altLang="en-US">
                <a:cs typeface="ＭＳ Ｐゴシック" panose="020B0600070205080204" pitchFamily="50" charset="-128"/>
              </a:rPr>
              <a:t>年齢を重ねると発電だけだと毎日補充（飲まなければならない）しなければならないため、充電が必要になる。</a:t>
            </a:r>
          </a:p>
        </p:txBody>
      </p:sp>
      <p:sp>
        <p:nvSpPr>
          <p:cNvPr id="13316" name="日付プレースホルダー 3">
            <a:extLst>
              <a:ext uri="{FF2B5EF4-FFF2-40B4-BE49-F238E27FC236}">
                <a16:creationId xmlns:a16="http://schemas.microsoft.com/office/drawing/2014/main" id="{A5E7B47D-1B51-02BC-7FCB-AD37F7206BA3}"/>
              </a:ext>
            </a:extLst>
          </p:cNvPr>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B376655C-8C01-471D-8276-3C7342254FA6}" type="datetime1">
              <a:rPr lang="ja-JP" altLang="en-US" sz="1200" smtClean="0">
                <a:latin typeface="Calibri" panose="020F0502020204030204" pitchFamily="34" charset="0"/>
              </a:rPr>
              <a:pPr/>
              <a:t>2023/12/22</a:t>
            </a:fld>
            <a:endParaRPr lang="en-US" altLang="ja-JP" sz="1200">
              <a:latin typeface="Calibri" panose="020F0502020204030204" pitchFamily="34" charset="0"/>
            </a:endParaRPr>
          </a:p>
        </p:txBody>
      </p:sp>
      <p:sp>
        <p:nvSpPr>
          <p:cNvPr id="13317" name="フッター プレースホルダー 4">
            <a:extLst>
              <a:ext uri="{FF2B5EF4-FFF2-40B4-BE49-F238E27FC236}">
                <a16:creationId xmlns:a16="http://schemas.microsoft.com/office/drawing/2014/main" id="{9971E2E8-1ABB-290D-FFFF-C09D40141981}"/>
              </a:ext>
            </a:extLst>
          </p:cNvPr>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200">
                <a:latin typeface="Calibri" panose="020F0502020204030204" pitchFamily="34" charset="0"/>
              </a:rPr>
              <a:t>No data copy / No data transfer permitted</a:t>
            </a:r>
            <a:endParaRPr lang="en-US" altLang="ja-JP" sz="1200">
              <a:latin typeface="Calibri" panose="020F0502020204030204" pitchFamily="34" charset="0"/>
            </a:endParaRPr>
          </a:p>
        </p:txBody>
      </p:sp>
      <p:sp>
        <p:nvSpPr>
          <p:cNvPr id="13318" name="スライド番号プレースホルダー 5">
            <a:extLst>
              <a:ext uri="{FF2B5EF4-FFF2-40B4-BE49-F238E27FC236}">
                <a16:creationId xmlns:a16="http://schemas.microsoft.com/office/drawing/2014/main" id="{12DA06D2-F0B3-152D-6D3B-D49A25EB6D9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6085E707-ED45-4F62-AD3D-36A2F7850D3D}" type="slidenum">
              <a:rPr lang="ja-JP" altLang="en-US" sz="1200" smtClean="0">
                <a:latin typeface="Calibri" panose="020F0502020204030204" pitchFamily="34" charset="0"/>
              </a:rPr>
              <a:pPr/>
              <a:t>5</a:t>
            </a:fld>
            <a:endParaRPr lang="en-US" altLang="ja-JP"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スライド イメージ プレースホルダー 1">
            <a:extLst>
              <a:ext uri="{FF2B5EF4-FFF2-40B4-BE49-F238E27FC236}">
                <a16:creationId xmlns:a16="http://schemas.microsoft.com/office/drawing/2014/main" id="{5C9B6A77-7303-EA6B-D6C1-9755DDFD7E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ノート プレースホルダー 2">
            <a:extLst>
              <a:ext uri="{FF2B5EF4-FFF2-40B4-BE49-F238E27FC236}">
                <a16:creationId xmlns:a16="http://schemas.microsoft.com/office/drawing/2014/main" id="{5B06FA10-6A44-6EC7-3A8C-21407B9A190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a:cs typeface="ＭＳ Ｐゴシック" panose="020B0600070205080204" pitchFamily="50" charset="-128"/>
              </a:rPr>
              <a:t>10/30</a:t>
            </a:r>
          </a:p>
          <a:p>
            <a:r>
              <a:rPr lang="en-US" altLang="ja-JP">
                <a:cs typeface="ＭＳ Ｐゴシック" panose="020B0600070205080204" pitchFamily="50" charset="-128"/>
              </a:rPr>
              <a:t>BCAA</a:t>
            </a:r>
            <a:r>
              <a:rPr lang="ja-JP" altLang="en-US">
                <a:cs typeface="ＭＳ Ｐゴシック" panose="020B0600070205080204" pitchFamily="50" charset="-128"/>
              </a:rPr>
              <a:t>配合量→</a:t>
            </a:r>
            <a:r>
              <a:rPr lang="en-US" altLang="ja-JP">
                <a:cs typeface="ＭＳ Ｐゴシック" panose="020B0600070205080204" pitchFamily="50" charset="-128"/>
              </a:rPr>
              <a:t>40</a:t>
            </a:r>
            <a:r>
              <a:rPr lang="ja-JP" altLang="en-US">
                <a:cs typeface="ＭＳ Ｐゴシック" panose="020B0600070205080204" pitchFamily="50" charset="-128"/>
              </a:rPr>
              <a:t>歳以降</a:t>
            </a:r>
            <a:r>
              <a:rPr lang="en-US" altLang="ja-JP">
                <a:cs typeface="ＭＳ Ｐゴシック" panose="020B0600070205080204" pitchFamily="50" charset="-128"/>
              </a:rPr>
              <a:t>1</a:t>
            </a:r>
            <a:r>
              <a:rPr lang="ja-JP" altLang="en-US">
                <a:cs typeface="ＭＳ Ｐゴシック" panose="020B0600070205080204" pitchFamily="50" charset="-128"/>
              </a:rPr>
              <a:t>日のお肉の摂取量が</a:t>
            </a:r>
            <a:r>
              <a:rPr lang="en-US" altLang="ja-JP">
                <a:cs typeface="ＭＳ Ｐゴシック" panose="020B0600070205080204" pitchFamily="50" charset="-128"/>
              </a:rPr>
              <a:t>10</a:t>
            </a:r>
            <a:r>
              <a:rPr lang="ja-JP" altLang="en-US">
                <a:cs typeface="ＭＳ Ｐゴシック" panose="020B0600070205080204" pitchFamily="50" charset="-128"/>
              </a:rPr>
              <a:t>ｇずつ減っていく、吸収率と肉に含まれる</a:t>
            </a:r>
            <a:r>
              <a:rPr lang="en-US" altLang="ja-JP">
                <a:cs typeface="ＭＳ Ｐゴシック" panose="020B0600070205080204" pitchFamily="50" charset="-128"/>
              </a:rPr>
              <a:t>BCAA</a:t>
            </a:r>
            <a:r>
              <a:rPr lang="ja-JP" altLang="en-US">
                <a:cs typeface="ＭＳ Ｐゴシック" panose="020B0600070205080204" pitchFamily="50" charset="-128"/>
              </a:rPr>
              <a:t>量を換算すると</a:t>
            </a:r>
            <a:r>
              <a:rPr lang="en-US" altLang="ja-JP">
                <a:cs typeface="ＭＳ Ｐゴシック" panose="020B0600070205080204" pitchFamily="50" charset="-128"/>
              </a:rPr>
              <a:t>1</a:t>
            </a:r>
            <a:r>
              <a:rPr lang="ja-JP" altLang="en-US">
                <a:cs typeface="ＭＳ Ｐゴシック" panose="020B0600070205080204" pitchFamily="50" charset="-128"/>
              </a:rPr>
              <a:t>日</a:t>
            </a:r>
            <a:r>
              <a:rPr lang="en-US" altLang="ja-JP">
                <a:cs typeface="ＭＳ Ｐゴシック" panose="020B0600070205080204" pitchFamily="50" charset="-128"/>
              </a:rPr>
              <a:t>150~170mg</a:t>
            </a:r>
            <a:r>
              <a:rPr lang="ja-JP" altLang="en-US">
                <a:cs typeface="ＭＳ Ｐゴシック" panose="020B0600070205080204" pitchFamily="50" charset="-128"/>
              </a:rPr>
              <a:t>不足している、それを補う量を配合</a:t>
            </a:r>
            <a:endParaRPr lang="en-US" altLang="ja-JP">
              <a:cs typeface="ＭＳ Ｐゴシック" panose="020B0600070205080204" pitchFamily="50" charset="-128"/>
            </a:endParaRPr>
          </a:p>
          <a:p>
            <a:r>
              <a:rPr lang="ja-JP" altLang="en-US">
                <a:cs typeface="ＭＳ Ｐゴシック" panose="020B0600070205080204" pitchFamily="50" charset="-128"/>
              </a:rPr>
              <a:t>軽く説明するページ　</a:t>
            </a:r>
            <a:endParaRPr lang="en-US" altLang="ja-JP">
              <a:cs typeface="ＭＳ Ｐゴシック" panose="020B0600070205080204" pitchFamily="50" charset="-128"/>
            </a:endParaRPr>
          </a:p>
          <a:p>
            <a:r>
              <a:rPr lang="en-US" altLang="ja-JP">
                <a:cs typeface="ＭＳ Ｐゴシック" panose="020B0600070205080204" pitchFamily="50" charset="-128"/>
              </a:rPr>
              <a:t>BCAA</a:t>
            </a:r>
            <a:r>
              <a:rPr lang="ja-JP" altLang="en-US">
                <a:cs typeface="ＭＳ Ｐゴシック" panose="020B0600070205080204" pitchFamily="50" charset="-128"/>
              </a:rPr>
              <a:t>の説明</a:t>
            </a:r>
            <a:endParaRPr lang="en-US" altLang="ja-JP">
              <a:cs typeface="ＭＳ Ｐゴシック" panose="020B0600070205080204" pitchFamily="50" charset="-128"/>
            </a:endParaRPr>
          </a:p>
          <a:p>
            <a:r>
              <a:rPr lang="ja-JP" altLang="en-US">
                <a:cs typeface="ＭＳ Ｐゴシック" panose="020B0600070205080204" pitchFamily="50" charset="-128"/>
              </a:rPr>
              <a:t>加齢にともなう筋力低下、</a:t>
            </a:r>
            <a:endParaRPr lang="en-US" altLang="ja-JP">
              <a:cs typeface="ＭＳ Ｐゴシック" panose="020B0600070205080204" pitchFamily="50" charset="-128"/>
            </a:endParaRPr>
          </a:p>
          <a:p>
            <a:r>
              <a:rPr lang="ja-JP" altLang="en-US">
                <a:cs typeface="ＭＳ Ｐゴシック" panose="020B0600070205080204" pitchFamily="50" charset="-128"/>
              </a:rPr>
              <a:t>フレイル（筋力低下→転倒、認知</a:t>
            </a:r>
            <a:r>
              <a:rPr lang="en-US" altLang="ja-JP">
                <a:cs typeface="ＭＳ Ｐゴシック" panose="020B0600070205080204" pitchFamily="50" charset="-128"/>
              </a:rPr>
              <a:t>…</a:t>
            </a:r>
            <a:r>
              <a:rPr lang="ja-JP" altLang="en-US">
                <a:cs typeface="ＭＳ Ｐゴシック" panose="020B0600070205080204" pitchFamily="50" charset="-128"/>
              </a:rPr>
              <a:t>）も意識</a:t>
            </a:r>
          </a:p>
        </p:txBody>
      </p:sp>
      <p:sp>
        <p:nvSpPr>
          <p:cNvPr id="15364" name="日付プレースホルダー 3">
            <a:extLst>
              <a:ext uri="{FF2B5EF4-FFF2-40B4-BE49-F238E27FC236}">
                <a16:creationId xmlns:a16="http://schemas.microsoft.com/office/drawing/2014/main" id="{12C39ADF-695A-EAC1-554D-B5D3AA6A13AF}"/>
              </a:ext>
            </a:extLst>
          </p:cNvPr>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D54C0C47-0B06-45D2-B8A8-726ED18F68D0}" type="datetime1">
              <a:rPr lang="ja-JP" altLang="en-US" sz="1200" smtClean="0">
                <a:latin typeface="Calibri" panose="020F0502020204030204" pitchFamily="34" charset="0"/>
              </a:rPr>
              <a:pPr/>
              <a:t>2023/12/22</a:t>
            </a:fld>
            <a:endParaRPr lang="en-US" altLang="ja-JP" sz="1200">
              <a:latin typeface="Calibri" panose="020F0502020204030204" pitchFamily="34" charset="0"/>
            </a:endParaRPr>
          </a:p>
        </p:txBody>
      </p:sp>
      <p:sp>
        <p:nvSpPr>
          <p:cNvPr id="15365" name="フッター プレースホルダー 4">
            <a:extLst>
              <a:ext uri="{FF2B5EF4-FFF2-40B4-BE49-F238E27FC236}">
                <a16:creationId xmlns:a16="http://schemas.microsoft.com/office/drawing/2014/main" id="{9E8F1E24-5C0E-1C18-3210-84CAF135D61B}"/>
              </a:ext>
            </a:extLst>
          </p:cNvPr>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200">
                <a:latin typeface="Calibri" panose="020F0502020204030204" pitchFamily="34" charset="0"/>
              </a:rPr>
              <a:t>No data copy / No data transfer permitted</a:t>
            </a:r>
            <a:endParaRPr lang="en-US" altLang="ja-JP" sz="1200">
              <a:latin typeface="Calibri" panose="020F0502020204030204" pitchFamily="34" charset="0"/>
            </a:endParaRPr>
          </a:p>
        </p:txBody>
      </p:sp>
      <p:sp>
        <p:nvSpPr>
          <p:cNvPr id="15366" name="スライド番号プレースホルダー 5">
            <a:extLst>
              <a:ext uri="{FF2B5EF4-FFF2-40B4-BE49-F238E27FC236}">
                <a16:creationId xmlns:a16="http://schemas.microsoft.com/office/drawing/2014/main" id="{0E4E87D6-0E73-C053-1241-4BE0C00E6A7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98D656C5-2A84-45EF-8073-D3D43AFFC4AB}" type="slidenum">
              <a:rPr lang="ja-JP" altLang="en-US" sz="1200" smtClean="0">
                <a:latin typeface="Calibri" panose="020F0502020204030204" pitchFamily="34" charset="0"/>
              </a:rPr>
              <a:pPr/>
              <a:t>6</a:t>
            </a:fld>
            <a:endParaRPr lang="en-US" altLang="ja-JP" sz="120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 イメージ プレースホルダー 1">
            <a:extLst>
              <a:ext uri="{FF2B5EF4-FFF2-40B4-BE49-F238E27FC236}">
                <a16:creationId xmlns:a16="http://schemas.microsoft.com/office/drawing/2014/main" id="{78971DA6-4A55-65BA-9BC9-75BB0BC3711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ノート プレースホルダー 2">
            <a:extLst>
              <a:ext uri="{FF2B5EF4-FFF2-40B4-BE49-F238E27FC236}">
                <a16:creationId xmlns:a16="http://schemas.microsoft.com/office/drawing/2014/main" id="{BC695F07-2A12-5CB6-7BDC-773A7E3157A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a:cs typeface="ＭＳ Ｐゴシック" panose="020B0600070205080204" pitchFamily="50" charset="-128"/>
              </a:rPr>
              <a:t>6/15</a:t>
            </a:r>
          </a:p>
          <a:p>
            <a:endParaRPr lang="en-US" altLang="ja-JP">
              <a:cs typeface="ＭＳ Ｐゴシック" panose="020B0600070205080204" pitchFamily="50" charset="-128"/>
            </a:endParaRPr>
          </a:p>
          <a:p>
            <a:r>
              <a:rPr lang="ja-JP" altLang="en-US">
                <a:cs typeface="ＭＳ Ｐゴシック" panose="020B0600070205080204" pitchFamily="50" charset="-128"/>
              </a:rPr>
              <a:t>ポイント：肝臓エキスは医薬品用、食品用でほぼ変わらない</a:t>
            </a:r>
            <a:endParaRPr lang="en-US" altLang="ja-JP">
              <a:cs typeface="ＭＳ Ｐゴシック" panose="020B0600070205080204" pitchFamily="50" charset="-128"/>
            </a:endParaRPr>
          </a:p>
          <a:p>
            <a:r>
              <a:rPr lang="ja-JP" altLang="en-US">
                <a:cs typeface="ＭＳ Ｐゴシック" panose="020B0600070205080204" pitchFamily="50" charset="-128"/>
              </a:rPr>
              <a:t>→使用する酵素が異なるだけ</a:t>
            </a:r>
            <a:endParaRPr lang="en-US" altLang="ja-JP">
              <a:cs typeface="ＭＳ Ｐゴシック" panose="020B0600070205080204" pitchFamily="50" charset="-128"/>
            </a:endParaRPr>
          </a:p>
        </p:txBody>
      </p:sp>
      <p:sp>
        <p:nvSpPr>
          <p:cNvPr id="17412" name="日付プレースホルダー 3">
            <a:extLst>
              <a:ext uri="{FF2B5EF4-FFF2-40B4-BE49-F238E27FC236}">
                <a16:creationId xmlns:a16="http://schemas.microsoft.com/office/drawing/2014/main" id="{BC044470-DED9-DC1C-949C-004D1A17AA99}"/>
              </a:ext>
            </a:extLst>
          </p:cNvPr>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BA71B19E-91F0-413F-B3EE-7AA61F82F7E0}" type="datetime1">
              <a:rPr lang="ja-JP" altLang="en-US" sz="1200" smtClean="0">
                <a:latin typeface="Calibri" panose="020F0502020204030204" pitchFamily="34" charset="0"/>
              </a:rPr>
              <a:pPr/>
              <a:t>2023/12/22</a:t>
            </a:fld>
            <a:endParaRPr lang="en-US" altLang="ja-JP" sz="1200">
              <a:latin typeface="Calibri" panose="020F0502020204030204" pitchFamily="34" charset="0"/>
            </a:endParaRPr>
          </a:p>
        </p:txBody>
      </p:sp>
      <p:sp>
        <p:nvSpPr>
          <p:cNvPr id="17413" name="フッター プレースホルダー 4">
            <a:extLst>
              <a:ext uri="{FF2B5EF4-FFF2-40B4-BE49-F238E27FC236}">
                <a16:creationId xmlns:a16="http://schemas.microsoft.com/office/drawing/2014/main" id="{7DA86E45-864C-A3B6-75D0-D80792C0D6BA}"/>
              </a:ext>
            </a:extLst>
          </p:cNvPr>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200">
                <a:latin typeface="Calibri" panose="020F0502020204030204" pitchFamily="34" charset="0"/>
              </a:rPr>
              <a:t>No data copy / No data transfer permitted</a:t>
            </a:r>
            <a:endParaRPr lang="en-US" altLang="ja-JP" sz="1200">
              <a:latin typeface="Calibri" panose="020F0502020204030204" pitchFamily="34" charset="0"/>
            </a:endParaRPr>
          </a:p>
        </p:txBody>
      </p:sp>
      <p:sp>
        <p:nvSpPr>
          <p:cNvPr id="17414" name="スライド番号プレースホルダー 5">
            <a:extLst>
              <a:ext uri="{FF2B5EF4-FFF2-40B4-BE49-F238E27FC236}">
                <a16:creationId xmlns:a16="http://schemas.microsoft.com/office/drawing/2014/main" id="{51DC8B93-F104-BEE5-C8AF-829408F021C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3773FA29-C0CE-4679-8FFB-2F5498A6568C}" type="slidenum">
              <a:rPr lang="ja-JP" altLang="en-US" sz="1200" smtClean="0">
                <a:latin typeface="Calibri" panose="020F0502020204030204" pitchFamily="34" charset="0"/>
              </a:rPr>
              <a:pPr/>
              <a:t>7</a:t>
            </a:fld>
            <a:endParaRPr lang="en-US" altLang="ja-JP"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ー 1">
            <a:extLst>
              <a:ext uri="{FF2B5EF4-FFF2-40B4-BE49-F238E27FC236}">
                <a16:creationId xmlns:a16="http://schemas.microsoft.com/office/drawing/2014/main" id="{BEF44A19-8B8B-F04C-46A7-B0DAADCD6AA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ノート プレースホルダー 2">
            <a:extLst>
              <a:ext uri="{FF2B5EF4-FFF2-40B4-BE49-F238E27FC236}">
                <a16:creationId xmlns:a16="http://schemas.microsoft.com/office/drawing/2014/main" id="{F67FC26E-F23B-4900-3C34-8EDB3F3908B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a:cs typeface="ＭＳ Ｐゴシック" panose="020B0600070205080204" pitchFamily="50" charset="-128"/>
              </a:rPr>
              <a:t>木材（＝アミノ酸）だけでは家が建たない。大工がいて初めて家が建つ。この大工の役割が肝臓。木材と大工両方が必要。</a:t>
            </a:r>
          </a:p>
        </p:txBody>
      </p:sp>
      <p:sp>
        <p:nvSpPr>
          <p:cNvPr id="23556" name="日付プレースホルダー 3">
            <a:extLst>
              <a:ext uri="{FF2B5EF4-FFF2-40B4-BE49-F238E27FC236}">
                <a16:creationId xmlns:a16="http://schemas.microsoft.com/office/drawing/2014/main" id="{F4DC6D1C-B420-689F-7CE8-EEF0033C5056}"/>
              </a:ext>
            </a:extLst>
          </p:cNvPr>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9620D33F-F66D-448B-BAA2-9C41C3E69F44}" type="datetime1">
              <a:rPr lang="ja-JP" altLang="en-US" sz="1200" smtClean="0">
                <a:latin typeface="Calibri" panose="020F0502020204030204" pitchFamily="34" charset="0"/>
              </a:rPr>
              <a:pPr/>
              <a:t>2023/12/22</a:t>
            </a:fld>
            <a:endParaRPr lang="en-US" altLang="ja-JP" sz="1200">
              <a:latin typeface="Calibri" panose="020F0502020204030204" pitchFamily="34" charset="0"/>
            </a:endParaRPr>
          </a:p>
        </p:txBody>
      </p:sp>
      <p:sp>
        <p:nvSpPr>
          <p:cNvPr id="23557" name="フッター プレースホルダー 4">
            <a:extLst>
              <a:ext uri="{FF2B5EF4-FFF2-40B4-BE49-F238E27FC236}">
                <a16:creationId xmlns:a16="http://schemas.microsoft.com/office/drawing/2014/main" id="{9475FFFD-38B2-B3A2-63DF-154775CD9C41}"/>
              </a:ext>
            </a:extLst>
          </p:cNvPr>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200">
                <a:latin typeface="Calibri" panose="020F0502020204030204" pitchFamily="34" charset="0"/>
              </a:rPr>
              <a:t>No data copy / No data transfer permitted</a:t>
            </a:r>
            <a:endParaRPr lang="en-US" altLang="ja-JP" sz="1200">
              <a:latin typeface="Calibri" panose="020F0502020204030204" pitchFamily="34" charset="0"/>
            </a:endParaRPr>
          </a:p>
        </p:txBody>
      </p:sp>
      <p:sp>
        <p:nvSpPr>
          <p:cNvPr id="23558" name="スライド番号プレースホルダー 5">
            <a:extLst>
              <a:ext uri="{FF2B5EF4-FFF2-40B4-BE49-F238E27FC236}">
                <a16:creationId xmlns:a16="http://schemas.microsoft.com/office/drawing/2014/main" id="{732D5F43-0AD1-E9B0-989E-A58872ED5FD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C373CC77-AA16-47FC-BF16-DF8FC4F83DC2}" type="slidenum">
              <a:rPr lang="ja-JP" altLang="en-US" sz="1200" smtClean="0">
                <a:latin typeface="Calibri" panose="020F0502020204030204" pitchFamily="34" charset="0"/>
              </a:rPr>
              <a:pPr/>
              <a:t>8</a:t>
            </a:fld>
            <a:endParaRPr lang="en-US" altLang="ja-JP" sz="120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B263FA7E-AD52-7993-1AE0-C266F3956B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1A83CCA9-38D6-09D5-C668-B5210E18862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a:cs typeface="ＭＳ Ｐゴシック" panose="020B0600070205080204" pitchFamily="50" charset="-128"/>
              </a:rPr>
              <a:t>28/30</a:t>
            </a:r>
          </a:p>
          <a:p>
            <a:endParaRPr lang="en-US" altLang="ja-JP">
              <a:cs typeface="ＭＳ Ｐゴシック" panose="020B0600070205080204" pitchFamily="50" charset="-128"/>
            </a:endParaRPr>
          </a:p>
          <a:p>
            <a:r>
              <a:rPr lang="ja-JP" altLang="en-US">
                <a:cs typeface="ＭＳ Ｐゴシック" panose="020B0600070205080204" pitchFamily="50" charset="-128"/>
              </a:rPr>
              <a:t>基本はどんなものも一緒に飲んで</a:t>
            </a:r>
            <a:r>
              <a:rPr lang="en-US" altLang="ja-JP">
                <a:cs typeface="ＭＳ Ｐゴシック" panose="020B0600070205080204" pitchFamily="50" charset="-128"/>
              </a:rPr>
              <a:t>OK</a:t>
            </a:r>
          </a:p>
          <a:p>
            <a:r>
              <a:rPr lang="en-US" altLang="ja-JP">
                <a:cs typeface="ＭＳ Ｐゴシック" panose="020B0600070205080204" pitchFamily="50" charset="-128"/>
              </a:rPr>
              <a:t>VB6</a:t>
            </a:r>
            <a:r>
              <a:rPr lang="ja-JP" altLang="en-US">
                <a:cs typeface="ＭＳ Ｐゴシック" panose="020B0600070205080204" pitchFamily="50" charset="-128"/>
              </a:rPr>
              <a:t>のみパーキンソン病の方には注意</a:t>
            </a:r>
          </a:p>
        </p:txBody>
      </p:sp>
      <p:sp>
        <p:nvSpPr>
          <p:cNvPr id="27652" name="日付プレースホルダー 3">
            <a:extLst>
              <a:ext uri="{FF2B5EF4-FFF2-40B4-BE49-F238E27FC236}">
                <a16:creationId xmlns:a16="http://schemas.microsoft.com/office/drawing/2014/main" id="{287016D0-3AE7-30CE-7CA8-92470FC0D571}"/>
              </a:ext>
            </a:extLst>
          </p:cNvPr>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C60019BC-4E05-49FD-8A07-220488F23F8E}" type="datetime1">
              <a:rPr lang="ja-JP" altLang="en-US" sz="1200" smtClean="0">
                <a:latin typeface="Calibri" panose="020F0502020204030204" pitchFamily="34" charset="0"/>
              </a:rPr>
              <a:pPr/>
              <a:t>2023/12/22</a:t>
            </a:fld>
            <a:endParaRPr lang="en-US" altLang="ja-JP" sz="1200">
              <a:latin typeface="Calibri" panose="020F0502020204030204" pitchFamily="34" charset="0"/>
            </a:endParaRPr>
          </a:p>
        </p:txBody>
      </p:sp>
      <p:sp>
        <p:nvSpPr>
          <p:cNvPr id="27653" name="フッター プレースホルダー 4">
            <a:extLst>
              <a:ext uri="{FF2B5EF4-FFF2-40B4-BE49-F238E27FC236}">
                <a16:creationId xmlns:a16="http://schemas.microsoft.com/office/drawing/2014/main" id="{ACBD311C-C14A-4584-F255-D10336169BFE}"/>
              </a:ext>
            </a:extLst>
          </p:cNvPr>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200">
                <a:latin typeface="Calibri" panose="020F0502020204030204" pitchFamily="34" charset="0"/>
              </a:rPr>
              <a:t>No data copy / No data transfer permitted</a:t>
            </a:r>
            <a:endParaRPr lang="en-US" altLang="ja-JP" sz="1200">
              <a:latin typeface="Calibri" panose="020F0502020204030204" pitchFamily="34" charset="0"/>
            </a:endParaRPr>
          </a:p>
        </p:txBody>
      </p:sp>
      <p:sp>
        <p:nvSpPr>
          <p:cNvPr id="27654" name="スライド番号プレースホルダー 5">
            <a:extLst>
              <a:ext uri="{FF2B5EF4-FFF2-40B4-BE49-F238E27FC236}">
                <a16:creationId xmlns:a16="http://schemas.microsoft.com/office/drawing/2014/main" id="{37B50DE3-BCAE-5EC2-8796-430CB828ACF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7B8B1911-F645-4306-BA79-0ED2DE0A1303}" type="slidenum">
              <a:rPr lang="ja-JP" altLang="en-US" sz="1200" smtClean="0">
                <a:latin typeface="Calibri" panose="020F0502020204030204" pitchFamily="34" charset="0"/>
              </a:rPr>
              <a:pPr/>
              <a:t>11</a:t>
            </a:fld>
            <a:endParaRPr lang="en-US" altLang="ja-JP" sz="120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242AED42-02B2-2797-5C39-9C816EB6F7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36AA1599-85F4-AB82-1C79-1E56F0D142F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a:cs typeface="ＭＳ Ｐゴシック" panose="020B0600070205080204" pitchFamily="50" charset="-128"/>
              </a:rPr>
              <a:t>29/30</a:t>
            </a:r>
          </a:p>
          <a:p>
            <a:endParaRPr lang="en-US" altLang="ja-JP">
              <a:cs typeface="ＭＳ Ｐゴシック" panose="020B0600070205080204" pitchFamily="50" charset="-128"/>
            </a:endParaRPr>
          </a:p>
          <a:p>
            <a:r>
              <a:rPr lang="ja-JP" altLang="en-US">
                <a:cs typeface="ＭＳ Ｐゴシック" panose="020B0600070205080204" pitchFamily="50" charset="-128"/>
              </a:rPr>
              <a:t>ピックアップするなら「いつ摂取するのがよいですか」</a:t>
            </a:r>
          </a:p>
        </p:txBody>
      </p:sp>
      <p:sp>
        <p:nvSpPr>
          <p:cNvPr id="29700" name="日付プレースホルダー 3">
            <a:extLst>
              <a:ext uri="{FF2B5EF4-FFF2-40B4-BE49-F238E27FC236}">
                <a16:creationId xmlns:a16="http://schemas.microsoft.com/office/drawing/2014/main" id="{A36DA65D-1CDB-85AA-A3FD-E306FA49584D}"/>
              </a:ext>
            </a:extLst>
          </p:cNvPr>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7B79E6D3-9B62-4C68-B367-9627F8505FFF}" type="datetime1">
              <a:rPr lang="ja-JP" altLang="en-US" sz="1200" smtClean="0">
                <a:latin typeface="Calibri" panose="020F0502020204030204" pitchFamily="34" charset="0"/>
              </a:rPr>
              <a:pPr/>
              <a:t>2023/12/22</a:t>
            </a:fld>
            <a:endParaRPr lang="en-US" altLang="ja-JP" sz="1200">
              <a:latin typeface="Calibri" panose="020F0502020204030204" pitchFamily="34" charset="0"/>
            </a:endParaRPr>
          </a:p>
        </p:txBody>
      </p:sp>
      <p:sp>
        <p:nvSpPr>
          <p:cNvPr id="29701" name="フッター プレースホルダー 4">
            <a:extLst>
              <a:ext uri="{FF2B5EF4-FFF2-40B4-BE49-F238E27FC236}">
                <a16:creationId xmlns:a16="http://schemas.microsoft.com/office/drawing/2014/main" id="{739D89D5-01DB-F484-7110-9F652B51134D}"/>
              </a:ext>
            </a:extLst>
          </p:cNvPr>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200">
                <a:latin typeface="Calibri" panose="020F0502020204030204" pitchFamily="34" charset="0"/>
              </a:rPr>
              <a:t>No data copy / No data transfer permitted</a:t>
            </a:r>
            <a:endParaRPr lang="en-US" altLang="ja-JP" sz="1200">
              <a:latin typeface="Calibri" panose="020F0502020204030204" pitchFamily="34" charset="0"/>
            </a:endParaRPr>
          </a:p>
        </p:txBody>
      </p:sp>
      <p:sp>
        <p:nvSpPr>
          <p:cNvPr id="29702" name="スライド番号プレースホルダー 5">
            <a:extLst>
              <a:ext uri="{FF2B5EF4-FFF2-40B4-BE49-F238E27FC236}">
                <a16:creationId xmlns:a16="http://schemas.microsoft.com/office/drawing/2014/main" id="{152C2450-4061-B53B-A094-6DD9C601CDD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4025">
              <a:defRPr kumimoji="1" sz="2400">
                <a:solidFill>
                  <a:schemeClr val="tx1"/>
                </a:solidFill>
                <a:latin typeface="Arial" panose="020B0604020202020204" pitchFamily="34" charset="0"/>
                <a:ea typeface="ＭＳ Ｐゴシック" panose="020B0600070205080204" pitchFamily="50" charset="-128"/>
              </a:defRPr>
            </a:lvl1pPr>
            <a:lvl2pPr marL="742950" indent="-285750" defTabSz="454025">
              <a:defRPr kumimoji="1" sz="2400">
                <a:solidFill>
                  <a:schemeClr val="tx1"/>
                </a:solidFill>
                <a:latin typeface="Arial" panose="020B0604020202020204" pitchFamily="34" charset="0"/>
                <a:ea typeface="ＭＳ Ｐゴシック" panose="020B0600070205080204" pitchFamily="50" charset="-128"/>
              </a:defRPr>
            </a:lvl2pPr>
            <a:lvl3pPr marL="1143000" indent="-228600" defTabSz="454025">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454025">
              <a:defRPr kumimoji="1" sz="2400">
                <a:solidFill>
                  <a:schemeClr val="tx1"/>
                </a:solidFill>
                <a:latin typeface="Arial" panose="020B0604020202020204" pitchFamily="34" charset="0"/>
                <a:ea typeface="ＭＳ Ｐゴシック" panose="020B0600070205080204" pitchFamily="50" charset="-128"/>
              </a:defRPr>
            </a:lvl4pPr>
            <a:lvl5pPr marL="2057400" indent="-228600" defTabSz="454025">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4025"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fld id="{04AE48E9-2079-4A71-8703-720AB5332DFE}" type="slidenum">
              <a:rPr lang="ja-JP" altLang="en-US" sz="1200" smtClean="0">
                <a:latin typeface="Calibri" panose="020F0502020204030204" pitchFamily="34" charset="0"/>
              </a:rPr>
              <a:pPr/>
              <a:t>12</a:t>
            </a:fld>
            <a:endParaRPr lang="en-US" altLang="ja-JP" sz="120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a:t>マスター テキストの書式設定</a:t>
            </a:r>
          </a:p>
        </p:txBody>
      </p:sp>
    </p:spTree>
    <p:extLst>
      <p:ext uri="{BB962C8B-B14F-4D97-AF65-F5344CB8AC3E}">
        <p14:creationId xmlns:p14="http://schemas.microsoft.com/office/powerpoint/2010/main" val="4292760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3804999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446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E1550938-5C93-B811-8302-50402E19BF78}"/>
              </a:ext>
            </a:extLst>
          </p:cNvPr>
          <p:cNvSpPr>
            <a:spLocks noGrp="1"/>
          </p:cNvSpPr>
          <p:nvPr>
            <p:ph type="dt" sz="half" idx="10"/>
          </p:nvPr>
        </p:nvSpPr>
        <p:spPr>
          <a:xfrm>
            <a:off x="0" y="0"/>
            <a:ext cx="0" cy="0"/>
          </a:xfrm>
        </p:spPr>
        <p:txBody>
          <a:bodyPr/>
          <a:lstStyle>
            <a:lvl1pPr>
              <a:defRPr/>
            </a:lvl1pPr>
          </a:lstStyle>
          <a:p>
            <a:pPr>
              <a:defRPr/>
            </a:pPr>
            <a:endParaRPr lang="ja-JP" altLang="en-US"/>
          </a:p>
        </p:txBody>
      </p:sp>
      <p:sp>
        <p:nvSpPr>
          <p:cNvPr id="5" name="Footer Placeholder 4">
            <a:extLst>
              <a:ext uri="{FF2B5EF4-FFF2-40B4-BE49-F238E27FC236}">
                <a16:creationId xmlns:a16="http://schemas.microsoft.com/office/drawing/2014/main" id="{C2EFF014-8D7C-7522-1163-910E53A2BAE9}"/>
              </a:ext>
            </a:extLst>
          </p:cNvPr>
          <p:cNvSpPr>
            <a:spLocks noGrp="1"/>
          </p:cNvSpPr>
          <p:nvPr>
            <p:ph type="ftr" sz="quarter" idx="11"/>
          </p:nvPr>
        </p:nvSpPr>
        <p:spPr>
          <a:xfrm>
            <a:off x="0" y="0"/>
            <a:ext cx="0" cy="0"/>
          </a:xfrm>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BB4BE61B-256E-354B-AAAB-ADBD838AB52A}"/>
              </a:ext>
            </a:extLst>
          </p:cNvPr>
          <p:cNvSpPr>
            <a:spLocks noGrp="1"/>
          </p:cNvSpPr>
          <p:nvPr>
            <p:ph type="sldNum" sz="quarter" idx="12"/>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pPr>
              <a:defRPr/>
            </a:pPr>
            <a:fld id="{CD81C3BD-7E36-4AEA-8C89-9B2E19C65373}" type="slidenum">
              <a:rPr lang="ja-JP" altLang="en-US"/>
              <a:pPr>
                <a:defRPr/>
              </a:pPr>
              <a:t>‹#›</a:t>
            </a:fld>
            <a:endParaRPr lang="ja-JP" altLang="en-US"/>
          </a:p>
        </p:txBody>
      </p:sp>
    </p:spTree>
    <p:extLst>
      <p:ext uri="{BB962C8B-B14F-4D97-AF65-F5344CB8AC3E}">
        <p14:creationId xmlns:p14="http://schemas.microsoft.com/office/powerpoint/2010/main" val="42032311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正方形/長方形 9">
            <a:extLst>
              <a:ext uri="{FF2B5EF4-FFF2-40B4-BE49-F238E27FC236}">
                <a16:creationId xmlns:a16="http://schemas.microsoft.com/office/drawing/2014/main" id="{E884FC48-E80C-A333-91AF-ACC4D7329BBA}"/>
              </a:ext>
            </a:extLst>
          </p:cNvPr>
          <p:cNvSpPr>
            <a:spLocks noChangeArrowheads="1"/>
          </p:cNvSpPr>
          <p:nvPr/>
        </p:nvSpPr>
        <p:spPr bwMode="auto">
          <a:xfrm rot="5400000" flipV="1">
            <a:off x="4535488" y="2063750"/>
            <a:ext cx="71437" cy="8850313"/>
          </a:xfrm>
          <a:prstGeom prst="rect">
            <a:avLst/>
          </a:prstGeom>
          <a:solidFill>
            <a:srgbClr val="004098"/>
          </a:solidFill>
          <a:ln>
            <a:noFill/>
          </a:ln>
        </p:spPr>
        <p:txBody>
          <a:bodyPr anchor="ct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eaLnBrk="1" hangingPunct="1">
              <a:defRPr/>
            </a:pPr>
            <a:endParaRPr lang="en-US" altLang="ja-JP" sz="1800" dirty="0">
              <a:solidFill>
                <a:srgbClr val="FFFFFF"/>
              </a:solidFill>
              <a:latin typeface="Arial Black" panose="020B0A04020102020204" pitchFamily="34" charset="0"/>
              <a:ea typeface="メイリオ" panose="020B0604030504040204" pitchFamily="50" charset="-128"/>
            </a:endParaRPr>
          </a:p>
          <a:p>
            <a:pPr algn="ctr" eaLnBrk="1" hangingPunct="1">
              <a:defRPr/>
            </a:pPr>
            <a:endParaRPr lang="en-US" altLang="ja-JP" sz="1800" dirty="0">
              <a:solidFill>
                <a:srgbClr val="FFFFFF"/>
              </a:solidFill>
              <a:latin typeface="Arial Black" panose="020B0A04020102020204" pitchFamily="34" charset="0"/>
              <a:ea typeface="メイリオ" panose="020B0604030504040204" pitchFamily="50" charset="-128"/>
            </a:endParaRPr>
          </a:p>
          <a:p>
            <a:pPr algn="ctr" eaLnBrk="1" hangingPunct="1">
              <a:defRPr/>
            </a:pPr>
            <a:endParaRPr lang="ja-JP" altLang="en-US" sz="1800" dirty="0">
              <a:solidFill>
                <a:srgbClr val="FFFFFF"/>
              </a:solidFill>
              <a:latin typeface="Arial Black" panose="020B0A04020102020204" pitchFamily="34" charset="0"/>
              <a:ea typeface="メイリオ" panose="020B0604030504040204" pitchFamily="50" charset="-128"/>
            </a:endParaRPr>
          </a:p>
        </p:txBody>
      </p:sp>
      <p:sp>
        <p:nvSpPr>
          <p:cNvPr id="11" name="正方形/長方形 10">
            <a:extLst>
              <a:ext uri="{FF2B5EF4-FFF2-40B4-BE49-F238E27FC236}">
                <a16:creationId xmlns:a16="http://schemas.microsoft.com/office/drawing/2014/main" id="{2D69338C-8EAE-8C8E-E11F-D14974CA1D8E}"/>
              </a:ext>
            </a:extLst>
          </p:cNvPr>
          <p:cNvSpPr/>
          <p:nvPr/>
        </p:nvSpPr>
        <p:spPr>
          <a:xfrm>
            <a:off x="131763" y="684213"/>
            <a:ext cx="8864600" cy="7937"/>
          </a:xfrm>
          <a:prstGeom prst="rect">
            <a:avLst/>
          </a:prstGeom>
          <a:solidFill>
            <a:srgbClr val="00409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ja-JP" altLang="en-US" sz="1800" dirty="0">
              <a:solidFill>
                <a:srgbClr val="FFFFFF"/>
              </a:solidFill>
              <a:ea typeface="メイリオ" panose="020B0604030504040204" pitchFamily="50" charset="-128"/>
            </a:endParaRPr>
          </a:p>
        </p:txBody>
      </p:sp>
      <p:sp>
        <p:nvSpPr>
          <p:cNvPr id="1028" name="Rectangle 54">
            <a:extLst>
              <a:ext uri="{FF2B5EF4-FFF2-40B4-BE49-F238E27FC236}">
                <a16:creationId xmlns:a16="http://schemas.microsoft.com/office/drawing/2014/main" id="{DA7980E3-3538-4653-2847-27C1BF7B9037}"/>
              </a:ext>
            </a:extLst>
          </p:cNvPr>
          <p:cNvSpPr>
            <a:spLocks noChangeArrowheads="1"/>
          </p:cNvSpPr>
          <p:nvPr/>
        </p:nvSpPr>
        <p:spPr bwMode="auto">
          <a:xfrm>
            <a:off x="8675688" y="6597650"/>
            <a:ext cx="255587" cy="144463"/>
          </a:xfrm>
          <a:prstGeom prst="rect">
            <a:avLst/>
          </a:prstGeom>
          <a:noFill/>
          <a:ln>
            <a:noFill/>
          </a:ln>
          <a:effectLst/>
        </p:spPr>
        <p:txBody>
          <a:bodyPr lIns="0" tIns="0" rIns="0" bIns="0"/>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r">
              <a:defRPr/>
            </a:pPr>
            <a:fld id="{B5FD3668-5427-4169-B10B-F87904130BB3}" type="slidenum">
              <a:rPr lang="ja-JP" altLang="en-US" sz="800" b="1" smtClean="0">
                <a:ea typeface="ＭＳ ゴシック" panose="020B0609070205080204" pitchFamily="49" charset="-128"/>
              </a:rPr>
              <a:pPr algn="r">
                <a:defRPr/>
              </a:pPr>
              <a:t>‹#›</a:t>
            </a:fld>
            <a:endParaRPr lang="en-US" altLang="ja-JP" sz="800" b="1">
              <a:ea typeface="ＭＳ ゴシック" panose="020B0609070205080204" pitchFamily="49" charset="-128"/>
            </a:endParaRPr>
          </a:p>
        </p:txBody>
      </p:sp>
      <p:sp>
        <p:nvSpPr>
          <p:cNvPr id="1029" name="Rectangle 55">
            <a:extLst>
              <a:ext uri="{FF2B5EF4-FFF2-40B4-BE49-F238E27FC236}">
                <a16:creationId xmlns:a16="http://schemas.microsoft.com/office/drawing/2014/main" id="{43A7CCD9-CF7B-389F-6533-CA12B4283337}"/>
              </a:ext>
            </a:extLst>
          </p:cNvPr>
          <p:cNvSpPr>
            <a:spLocks noChangeArrowheads="1"/>
          </p:cNvSpPr>
          <p:nvPr/>
        </p:nvSpPr>
        <p:spPr bwMode="auto">
          <a:xfrm>
            <a:off x="179388" y="6597650"/>
            <a:ext cx="647700" cy="144463"/>
          </a:xfrm>
          <a:prstGeom prst="rect">
            <a:avLst/>
          </a:prstGeom>
          <a:noFill/>
          <a:ln>
            <a:noFill/>
          </a:ln>
          <a:effectLst/>
        </p:spPr>
        <p:txBody>
          <a:bodyPr wrap="none" lIns="0" tIns="0" rIns="0" bIns="0"/>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defRPr/>
            </a:pPr>
            <a:fld id="{1346ADA6-E650-43BB-86C8-39493B1B8B2E}" type="datetime1">
              <a:rPr lang="ja-JP" altLang="en-US" sz="800" smtClean="0">
                <a:solidFill>
                  <a:schemeClr val="bg2"/>
                </a:solidFill>
              </a:rPr>
              <a:pPr>
                <a:defRPr/>
              </a:pPr>
              <a:t>2023/12/22</a:t>
            </a:fld>
            <a:endParaRPr lang="en-US" altLang="ja-JP" sz="800" dirty="0">
              <a:solidFill>
                <a:schemeClr val="bg2"/>
              </a:solidFill>
            </a:endParaRPr>
          </a:p>
        </p:txBody>
      </p:sp>
      <p:sp>
        <p:nvSpPr>
          <p:cNvPr id="1030" name="Rectangle 56">
            <a:extLst>
              <a:ext uri="{FF2B5EF4-FFF2-40B4-BE49-F238E27FC236}">
                <a16:creationId xmlns:a16="http://schemas.microsoft.com/office/drawing/2014/main" id="{2F4C327D-3A91-0E22-E447-86CF7EB0D766}"/>
              </a:ext>
            </a:extLst>
          </p:cNvPr>
          <p:cNvSpPr>
            <a:spLocks noChangeArrowheads="1"/>
          </p:cNvSpPr>
          <p:nvPr/>
        </p:nvSpPr>
        <p:spPr bwMode="auto">
          <a:xfrm>
            <a:off x="750888" y="6597650"/>
            <a:ext cx="2165350" cy="144463"/>
          </a:xfrm>
          <a:prstGeom prst="rect">
            <a:avLst/>
          </a:prstGeom>
          <a:noFill/>
          <a:ln>
            <a:noFill/>
          </a:ln>
          <a:effectLst/>
        </p:spPr>
        <p:txBody>
          <a:bodyPr wrap="none" lIns="0" tIns="0" rIns="0" bIns="0"/>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defRPr/>
            </a:pPr>
            <a:r>
              <a:rPr lang="ja-JP" altLang="en-US" sz="800" dirty="0">
                <a:solidFill>
                  <a:schemeClr val="bg2"/>
                </a:solidFill>
              </a:rPr>
              <a:t>No data copy / No data transfer permitted</a:t>
            </a:r>
            <a:endParaRPr lang="en-US" altLang="ja-JP" sz="800" dirty="0">
              <a:solidFill>
                <a:schemeClr val="bg2"/>
              </a:solidFill>
            </a:endParaRPr>
          </a:p>
        </p:txBody>
      </p:sp>
      <p:sp>
        <p:nvSpPr>
          <p:cNvPr id="1031" name="Rectangle 80">
            <a:extLst>
              <a:ext uri="{FF2B5EF4-FFF2-40B4-BE49-F238E27FC236}">
                <a16:creationId xmlns:a16="http://schemas.microsoft.com/office/drawing/2014/main" id="{5D162B76-085C-EB2A-ED56-B0253B8AA7A0}"/>
              </a:ext>
            </a:extLst>
          </p:cNvPr>
          <p:cNvSpPr>
            <a:spLocks noGrp="1" noChangeArrowheads="1"/>
          </p:cNvSpPr>
          <p:nvPr>
            <p:ph type="body" idx="1"/>
          </p:nvPr>
        </p:nvSpPr>
        <p:spPr bwMode="auto">
          <a:xfrm>
            <a:off x="323850" y="904875"/>
            <a:ext cx="8496300" cy="65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ja-JP" altLang="en-US"/>
              <a:t>第</a:t>
            </a:r>
            <a:r>
              <a:rPr lang="en-US" altLang="ja-JP"/>
              <a:t>1</a:t>
            </a:r>
            <a:r>
              <a:rPr lang="ja-JP" altLang="en-US"/>
              <a:t>レベル</a:t>
            </a:r>
          </a:p>
          <a:p>
            <a:pPr lvl="1"/>
            <a:r>
              <a:rPr lang="ja-JP" altLang="en-US"/>
              <a:t>第</a:t>
            </a:r>
            <a:r>
              <a:rPr lang="en-US" altLang="ja-JP"/>
              <a:t>2</a:t>
            </a:r>
            <a:r>
              <a:rPr lang="ja-JP" altLang="en-US"/>
              <a:t>レベル</a:t>
            </a:r>
          </a:p>
          <a:p>
            <a:pPr lvl="2"/>
            <a:r>
              <a:rPr lang="ja-JP" altLang="en-US"/>
              <a:t>第</a:t>
            </a:r>
            <a:r>
              <a:rPr lang="en-US" altLang="ja-JP"/>
              <a:t>3</a:t>
            </a:r>
            <a:r>
              <a:rPr lang="ja-JP" altLang="en-US"/>
              <a:t>レベル</a:t>
            </a:r>
          </a:p>
          <a:p>
            <a:pPr lvl="3"/>
            <a:r>
              <a:rPr lang="ja-JP" altLang="en-US"/>
              <a:t>第</a:t>
            </a:r>
            <a:r>
              <a:rPr lang="en-US" altLang="ja-JP"/>
              <a:t>4</a:t>
            </a:r>
            <a:r>
              <a:rPr lang="ja-JP" altLang="en-US"/>
              <a:t>レベル</a:t>
            </a:r>
          </a:p>
          <a:p>
            <a:pPr lvl="4"/>
            <a:r>
              <a:rPr lang="ja-JP" altLang="en-US"/>
              <a:t>第</a:t>
            </a:r>
            <a:r>
              <a:rPr lang="en-US" altLang="ja-JP"/>
              <a:t>5</a:t>
            </a:r>
            <a:r>
              <a:rPr lang="ja-JP" altLang="en-US"/>
              <a:t>レベル</a:t>
            </a:r>
          </a:p>
        </p:txBody>
      </p:sp>
      <p:sp>
        <p:nvSpPr>
          <p:cNvPr id="1032" name="Rectangle 81">
            <a:extLst>
              <a:ext uri="{FF2B5EF4-FFF2-40B4-BE49-F238E27FC236}">
                <a16:creationId xmlns:a16="http://schemas.microsoft.com/office/drawing/2014/main" id="{80AB0BF0-CA1A-9E93-83C2-D7E658D702D1}"/>
              </a:ext>
            </a:extLst>
          </p:cNvPr>
          <p:cNvSpPr>
            <a:spLocks noGrp="1" noChangeArrowheads="1"/>
          </p:cNvSpPr>
          <p:nvPr>
            <p:ph type="title"/>
          </p:nvPr>
        </p:nvSpPr>
        <p:spPr bwMode="auto">
          <a:xfrm>
            <a:off x="323850" y="225425"/>
            <a:ext cx="6769100" cy="39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ja-JP" altLang="en-US"/>
              <a:t>マスタ タイトルの書式設定  </a:t>
            </a:r>
          </a:p>
        </p:txBody>
      </p:sp>
      <p:sp>
        <p:nvSpPr>
          <p:cNvPr id="2" name="テキスト ボックス 4">
            <a:extLst>
              <a:ext uri="{FF2B5EF4-FFF2-40B4-BE49-F238E27FC236}">
                <a16:creationId xmlns:a16="http://schemas.microsoft.com/office/drawing/2014/main" id="{7E1E4E7C-0240-33AF-6689-B17C5BD13752}"/>
              </a:ext>
            </a:extLst>
          </p:cNvPr>
          <p:cNvSpPr txBox="1">
            <a:spLocks noChangeArrowheads="1"/>
          </p:cNvSpPr>
          <p:nvPr userDrawn="1"/>
        </p:nvSpPr>
        <p:spPr bwMode="auto">
          <a:xfrm>
            <a:off x="7164388" y="115888"/>
            <a:ext cx="1871662" cy="461962"/>
          </a:xfrm>
          <a:prstGeom prst="rect">
            <a:avLst/>
          </a:prstGeom>
          <a:noFill/>
          <a:ln w="38100">
            <a:solidFill>
              <a:srgbClr val="FF0000"/>
            </a:solidFill>
            <a:miter lim="800000"/>
            <a:headEnd/>
            <a:tailEnd/>
          </a:ln>
        </p:spPr>
        <p:txBody>
          <a:bodyPr>
            <a:spAutoFit/>
          </a:bodyPr>
          <a:lstStyle>
            <a:lvl1pPr>
              <a:lnSpc>
                <a:spcPct val="90000"/>
              </a:lnSpc>
              <a:spcBef>
                <a:spcPts val="750"/>
              </a:spcBef>
              <a:buClr>
                <a:srgbClr val="000000"/>
              </a:buClr>
              <a:buSzPct val="100000"/>
              <a:buFont typeface="Times New Roman" panose="02020603050405020304" pitchFamily="18" charset="0"/>
              <a:defRPr sz="2100">
                <a:solidFill>
                  <a:srgbClr val="000000"/>
                </a:solidFill>
                <a:latin typeface="Calibri" panose="020F0502020204030204" pitchFamily="34" charset="0"/>
                <a:ea typeface="ＭＳ Ｐゴシック" panose="020B0600070205080204" pitchFamily="50" charset="-128"/>
              </a:defRPr>
            </a:lvl1pPr>
            <a:lvl2pPr>
              <a:lnSpc>
                <a:spcPct val="90000"/>
              </a:lnSpc>
              <a:spcBef>
                <a:spcPts val="375"/>
              </a:spcBef>
              <a:buClr>
                <a:srgbClr val="000000"/>
              </a:buClr>
              <a:buSzPct val="100000"/>
              <a:buFont typeface="Times New Roman" panose="02020603050405020304" pitchFamily="18" charset="0"/>
              <a:defRPr>
                <a:solidFill>
                  <a:srgbClr val="000000"/>
                </a:solidFill>
                <a:latin typeface="Calibri" panose="020F0502020204030204" pitchFamily="34" charset="0"/>
                <a:ea typeface="ＭＳ Ｐゴシック" panose="020B0600070205080204" pitchFamily="50" charset="-128"/>
              </a:defRPr>
            </a:lvl2pPr>
            <a:lvl3pPr>
              <a:lnSpc>
                <a:spcPct val="90000"/>
              </a:lnSpc>
              <a:spcBef>
                <a:spcPts val="375"/>
              </a:spcBef>
              <a:buClr>
                <a:srgbClr val="000000"/>
              </a:buClr>
              <a:buSzPct val="100000"/>
              <a:buFont typeface="Times New Roman" panose="02020603050405020304" pitchFamily="18" charset="0"/>
              <a:defRPr sz="1500">
                <a:solidFill>
                  <a:srgbClr val="000000"/>
                </a:solidFill>
                <a:latin typeface="Calibri" panose="020F0502020204030204" pitchFamily="34" charset="0"/>
                <a:ea typeface="ＭＳ Ｐゴシック" panose="020B0600070205080204" pitchFamily="50" charset="-128"/>
              </a:defRPr>
            </a:lvl3pPr>
            <a:lvl4pPr>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ＭＳ Ｐゴシック" panose="020B0600070205080204" pitchFamily="50" charset="-128"/>
              </a:defRPr>
            </a:lvl4pPr>
            <a:lvl5pPr>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ＭＳ Ｐゴシック" panose="020B0600070205080204" pitchFamily="50" charset="-128"/>
              </a:defRPr>
            </a:lvl5pPr>
            <a:lvl6pPr marL="2514600" indent="-228600" defTabSz="449263" eaLnBrk="0" fontAlgn="base" hangingPunct="0">
              <a:lnSpc>
                <a:spcPct val="90000"/>
              </a:lnSpc>
              <a:spcBef>
                <a:spcPts val="375"/>
              </a:spcBef>
              <a:spcAft>
                <a:spcPct val="0"/>
              </a:spcAft>
              <a:buClr>
                <a:srgbClr val="000000"/>
              </a:buClr>
              <a:buSzPct val="100000"/>
              <a:buFont typeface="Times New Roman" panose="02020603050405020304" pitchFamily="18" charset="0"/>
              <a:defRPr sz="1300">
                <a:solidFill>
                  <a:srgbClr val="000000"/>
                </a:solidFill>
                <a:latin typeface="Calibri" panose="020F0502020204030204" pitchFamily="34" charset="0"/>
                <a:ea typeface="ＭＳ Ｐゴシック" panose="020B0600070205080204" pitchFamily="50" charset="-128"/>
              </a:defRPr>
            </a:lvl6pPr>
            <a:lvl7pPr marL="2971800" indent="-228600" defTabSz="449263" eaLnBrk="0" fontAlgn="base" hangingPunct="0">
              <a:lnSpc>
                <a:spcPct val="90000"/>
              </a:lnSpc>
              <a:spcBef>
                <a:spcPts val="375"/>
              </a:spcBef>
              <a:spcAft>
                <a:spcPct val="0"/>
              </a:spcAft>
              <a:buClr>
                <a:srgbClr val="000000"/>
              </a:buClr>
              <a:buSzPct val="100000"/>
              <a:buFont typeface="Times New Roman" panose="02020603050405020304" pitchFamily="18" charset="0"/>
              <a:defRPr sz="1300">
                <a:solidFill>
                  <a:srgbClr val="000000"/>
                </a:solidFill>
                <a:latin typeface="Calibri" panose="020F0502020204030204" pitchFamily="34" charset="0"/>
                <a:ea typeface="ＭＳ Ｐゴシック" panose="020B0600070205080204" pitchFamily="50" charset="-128"/>
              </a:defRPr>
            </a:lvl7pPr>
            <a:lvl8pPr marL="3429000" indent="-228600" defTabSz="449263" eaLnBrk="0" fontAlgn="base" hangingPunct="0">
              <a:lnSpc>
                <a:spcPct val="90000"/>
              </a:lnSpc>
              <a:spcBef>
                <a:spcPts val="375"/>
              </a:spcBef>
              <a:spcAft>
                <a:spcPct val="0"/>
              </a:spcAft>
              <a:buClr>
                <a:srgbClr val="000000"/>
              </a:buClr>
              <a:buSzPct val="100000"/>
              <a:buFont typeface="Times New Roman" panose="02020603050405020304" pitchFamily="18" charset="0"/>
              <a:defRPr sz="1300">
                <a:solidFill>
                  <a:srgbClr val="000000"/>
                </a:solidFill>
                <a:latin typeface="Calibri" panose="020F0502020204030204" pitchFamily="34" charset="0"/>
                <a:ea typeface="ＭＳ Ｐゴシック" panose="020B0600070205080204" pitchFamily="50" charset="-128"/>
              </a:defRPr>
            </a:lvl8pPr>
            <a:lvl9pPr marL="3886200" indent="-228600" defTabSz="449263" eaLnBrk="0" fontAlgn="base" hangingPunct="0">
              <a:lnSpc>
                <a:spcPct val="90000"/>
              </a:lnSpc>
              <a:spcBef>
                <a:spcPts val="375"/>
              </a:spcBef>
              <a:spcAft>
                <a:spcPct val="0"/>
              </a:spcAft>
              <a:buClr>
                <a:srgbClr val="000000"/>
              </a:buClr>
              <a:buSzPct val="100000"/>
              <a:buFont typeface="Times New Roman" panose="02020603050405020304" pitchFamily="18" charset="0"/>
              <a:defRPr sz="1300">
                <a:solidFill>
                  <a:srgbClr val="000000"/>
                </a:solidFill>
                <a:latin typeface="Calibri" panose="020F0502020204030204" pitchFamily="34" charset="0"/>
                <a:ea typeface="ＭＳ Ｐゴシック" panose="020B0600070205080204" pitchFamily="50" charset="-128"/>
              </a:defRPr>
            </a:lvl9pPr>
          </a:lstStyle>
          <a:p>
            <a:pPr algn="ctr">
              <a:lnSpc>
                <a:spcPct val="100000"/>
              </a:lnSpc>
              <a:spcBef>
                <a:spcPct val="0"/>
              </a:spcBef>
              <a:buClrTx/>
              <a:buSzTx/>
              <a:buFontTx/>
              <a:buNone/>
              <a:defRPr/>
            </a:pPr>
            <a:r>
              <a:rPr lang="ja-JP" altLang="en-US" sz="2400" dirty="0">
                <a:solidFill>
                  <a:srgbClr val="FF0000"/>
                </a:solidFill>
                <a:latin typeface="Arial" panose="020B0604020202020204" pitchFamily="34" charset="0"/>
              </a:rPr>
              <a:t>研修用資料</a:t>
            </a:r>
          </a:p>
        </p:txBody>
      </p:sp>
      <p:sp>
        <p:nvSpPr>
          <p:cNvPr id="3" name="テキスト ボックス 5">
            <a:extLst>
              <a:ext uri="{FF2B5EF4-FFF2-40B4-BE49-F238E27FC236}">
                <a16:creationId xmlns:a16="http://schemas.microsoft.com/office/drawing/2014/main" id="{C16C73F3-2171-FEC9-4249-8B9BCF890DCA}"/>
              </a:ext>
            </a:extLst>
          </p:cNvPr>
          <p:cNvSpPr txBox="1">
            <a:spLocks noChangeArrowheads="1"/>
          </p:cNvSpPr>
          <p:nvPr userDrawn="1"/>
        </p:nvSpPr>
        <p:spPr bwMode="auto">
          <a:xfrm>
            <a:off x="2682875" y="6489700"/>
            <a:ext cx="6492875" cy="415925"/>
          </a:xfrm>
          <a:prstGeom prst="rect">
            <a:avLst/>
          </a:prstGeom>
          <a:noFill/>
          <a:ln>
            <a:noFill/>
          </a:ln>
        </p:spPr>
        <p:txBody>
          <a:bodyPr>
            <a:spAutoFit/>
          </a:bodyPr>
          <a:lstStyle>
            <a:defPPr>
              <a:defRPr lang="ja-JP"/>
            </a:defPPr>
            <a:lvl1pPr algn="l" defTabSz="457200" rtl="0" eaLnBrk="0" fontAlgn="base" hangingPunct="0">
              <a:spcBef>
                <a:spcPct val="0"/>
              </a:spcBef>
              <a:spcAft>
                <a:spcPct val="0"/>
              </a:spcAft>
              <a:defRPr kumimoji="1" sz="2400" kern="1200">
                <a:solidFill>
                  <a:schemeClr val="tx1"/>
                </a:solidFill>
                <a:latin typeface="Arial" panose="020B0604020202020204" pitchFamily="34" charset="0"/>
                <a:ea typeface="ＭＳ Ｐゴシック" panose="020B0600070205080204" pitchFamily="50" charset="-128"/>
                <a:cs typeface="+mn-cs"/>
              </a:defRPr>
            </a:lvl1pPr>
            <a:lvl2pPr marL="457200" algn="l" defTabSz="457200" rtl="0" eaLnBrk="0" fontAlgn="base" hangingPunct="0">
              <a:spcBef>
                <a:spcPct val="0"/>
              </a:spcBef>
              <a:spcAft>
                <a:spcPct val="0"/>
              </a:spcAft>
              <a:defRPr kumimoji="1" sz="2400" kern="1200">
                <a:solidFill>
                  <a:schemeClr val="tx1"/>
                </a:solidFill>
                <a:latin typeface="Arial" panose="020B0604020202020204" pitchFamily="34" charset="0"/>
                <a:ea typeface="ＭＳ Ｐゴシック" panose="020B0600070205080204" pitchFamily="50" charset="-128"/>
                <a:cs typeface="+mn-cs"/>
              </a:defRPr>
            </a:lvl2pPr>
            <a:lvl3pPr marL="914400" algn="l" defTabSz="457200" rtl="0" eaLnBrk="0" fontAlgn="base" hangingPunct="0">
              <a:spcBef>
                <a:spcPct val="0"/>
              </a:spcBef>
              <a:spcAft>
                <a:spcPct val="0"/>
              </a:spcAft>
              <a:defRPr kumimoji="1" sz="2400" kern="1200">
                <a:solidFill>
                  <a:schemeClr val="tx1"/>
                </a:solidFill>
                <a:latin typeface="Arial" panose="020B0604020202020204" pitchFamily="34" charset="0"/>
                <a:ea typeface="ＭＳ Ｐゴシック" panose="020B0600070205080204" pitchFamily="50" charset="-128"/>
                <a:cs typeface="+mn-cs"/>
              </a:defRPr>
            </a:lvl3pPr>
            <a:lvl4pPr marL="1371600" algn="l" defTabSz="457200" rtl="0" eaLnBrk="0" fontAlgn="base" hangingPunct="0">
              <a:spcBef>
                <a:spcPct val="0"/>
              </a:spcBef>
              <a:spcAft>
                <a:spcPct val="0"/>
              </a:spcAft>
              <a:defRPr kumimoji="1" sz="2400" kern="1200">
                <a:solidFill>
                  <a:schemeClr val="tx1"/>
                </a:solidFill>
                <a:latin typeface="Arial" panose="020B0604020202020204" pitchFamily="34" charset="0"/>
                <a:ea typeface="ＭＳ Ｐゴシック" panose="020B0600070205080204" pitchFamily="50" charset="-128"/>
                <a:cs typeface="+mn-cs"/>
              </a:defRPr>
            </a:lvl4pPr>
            <a:lvl5pPr marL="1828800" algn="l" defTabSz="457200" rtl="0" eaLnBrk="0" fontAlgn="base" hangingPunct="0">
              <a:spcBef>
                <a:spcPct val="0"/>
              </a:spcBef>
              <a:spcAft>
                <a:spcPct val="0"/>
              </a:spcAft>
              <a:defRPr kumimoji="1" sz="2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Arial" panose="020B0604020202020204" pitchFamily="34" charset="0"/>
                <a:ea typeface="ＭＳ Ｐゴシック" panose="020B0600070205080204" pitchFamily="50" charset="-128"/>
                <a:cs typeface="+mn-cs"/>
              </a:defRPr>
            </a:lvl9pPr>
          </a:lstStyle>
          <a:p>
            <a:pPr>
              <a:defRPr/>
            </a:pPr>
            <a:r>
              <a:rPr lang="en-US" altLang="ja-JP" sz="700" dirty="0">
                <a:latin typeface="Times New Roman" panose="02020603050405020304" pitchFamily="18" charset="0"/>
                <a:ea typeface="メイリオ" panose="020B0604030504040204" pitchFamily="50" charset="-128"/>
                <a:cs typeface="Times New Roman" panose="02020603050405020304" pitchFamily="18" charset="0"/>
              </a:rPr>
              <a:t>※</a:t>
            </a:r>
            <a:r>
              <a:rPr lang="ja-JP" altLang="en-US" sz="700" dirty="0">
                <a:latin typeface="Times New Roman" panose="02020603050405020304" pitchFamily="18" charset="0"/>
                <a:ea typeface="メイリオ" panose="020B0604030504040204" pitchFamily="50" charset="-128"/>
                <a:cs typeface="Times New Roman" panose="02020603050405020304" pitchFamily="18" charset="0"/>
              </a:rPr>
              <a:t>記載内容につきましては、予告なしに変更することがあります。</a:t>
            </a:r>
            <a:endParaRPr lang="en-US" altLang="ja-JP" sz="700" dirty="0">
              <a:latin typeface="Times New Roman" panose="02020603050405020304" pitchFamily="18" charset="0"/>
              <a:ea typeface="メイリオ" panose="020B0604030504040204" pitchFamily="50" charset="-128"/>
              <a:cs typeface="Times New Roman" panose="02020603050405020304" pitchFamily="18" charset="0"/>
            </a:endParaRPr>
          </a:p>
          <a:p>
            <a:pPr>
              <a:defRPr/>
            </a:pPr>
            <a:r>
              <a:rPr lang="en-US" altLang="ja-JP" sz="700" dirty="0">
                <a:latin typeface="Times New Roman" panose="02020603050405020304" pitchFamily="18" charset="0"/>
                <a:ea typeface="メイリオ" panose="020B0604030504040204" pitchFamily="50" charset="-128"/>
                <a:cs typeface="Times New Roman" panose="02020603050405020304" pitchFamily="18" charset="0"/>
              </a:rPr>
              <a:t>※</a:t>
            </a:r>
            <a:r>
              <a:rPr lang="ja-JP" altLang="en-US" sz="700" dirty="0">
                <a:latin typeface="Times New Roman" panose="02020603050405020304" pitchFamily="18" charset="0"/>
                <a:ea typeface="メイリオ" panose="020B0604030504040204" pitchFamily="50" charset="-128"/>
                <a:cs typeface="Times New Roman" panose="02020603050405020304" pitchFamily="18" charset="0"/>
              </a:rPr>
              <a:t>本資料は、関連法規等に抵触の恐れがある表現が含まれていますので、販促物や広告へは使用しないでください。</a:t>
            </a:r>
            <a:endParaRPr lang="en-US" altLang="ja-JP" sz="700" dirty="0">
              <a:latin typeface="Times New Roman" panose="02020603050405020304" pitchFamily="18" charset="0"/>
              <a:ea typeface="メイリオ" panose="020B0604030504040204" pitchFamily="50" charset="-128"/>
              <a:cs typeface="Times New Roman" panose="02020603050405020304" pitchFamily="18" charset="0"/>
            </a:endParaRPr>
          </a:p>
          <a:p>
            <a:pPr>
              <a:defRPr/>
            </a:pPr>
            <a:r>
              <a:rPr lang="en-US" altLang="ja-JP" sz="700" dirty="0">
                <a:latin typeface="Times New Roman" panose="02020603050405020304" pitchFamily="18" charset="0"/>
                <a:ea typeface="メイリオ" panose="020B0604030504040204" pitchFamily="50" charset="-128"/>
                <a:cs typeface="Times New Roman" panose="02020603050405020304" pitchFamily="18" charset="0"/>
              </a:rPr>
              <a:t>※</a:t>
            </a:r>
            <a:r>
              <a:rPr lang="ja-JP" altLang="en-US" sz="700" dirty="0">
                <a:latin typeface="Times New Roman" panose="02020603050405020304" pitchFamily="18" charset="0"/>
                <a:ea typeface="メイリオ" panose="020B0604030504040204" pitchFamily="50" charset="-128"/>
                <a:cs typeface="Times New Roman" panose="02020603050405020304" pitchFamily="18" charset="0"/>
              </a:rPr>
              <a:t>本資料は、参考文献や他企業からの資料等より作成した内容も含まれており、その使用や内容に関して弊社で直接保証するものではありません。</a:t>
            </a:r>
            <a:endParaRPr lang="en-US" altLang="ja-JP" sz="700" dirty="0">
              <a:latin typeface="Times New Roman" panose="02020603050405020304" pitchFamily="18" charset="0"/>
              <a:ea typeface="メイリオ" panose="020B0604030504040204" pitchFamily="50" charset="-128"/>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6073" r:id="rId1"/>
    <p:sldLayoutId id="2147486074" r:id="rId2"/>
    <p:sldLayoutId id="2147486075" r:id="rId3"/>
    <p:sldLayoutId id="2147486076" r:id="rId4"/>
  </p:sldLayoutIdLst>
  <p:hf sldNum="0" hdr="0" ftr="0" dt="0"/>
  <p:txStyles>
    <p:titleStyle>
      <a:lvl1pPr algn="l" rtl="0" eaLnBrk="0" fontAlgn="base" hangingPunct="0">
        <a:spcBef>
          <a:spcPct val="0"/>
        </a:spcBef>
        <a:spcAft>
          <a:spcPct val="0"/>
        </a:spcAft>
        <a:defRPr kumimoji="1" sz="2500" kern="1200">
          <a:solidFill>
            <a:srgbClr val="000099"/>
          </a:solidFill>
          <a:latin typeface="+mj-lt"/>
          <a:ea typeface="メイリオ" panose="020B0604030504040204" pitchFamily="50" charset="-128"/>
          <a:cs typeface="+mj-cs"/>
        </a:defRPr>
      </a:lvl1pPr>
      <a:lvl2pPr algn="l" rtl="0" eaLnBrk="0" fontAlgn="base" hangingPunct="0">
        <a:spcBef>
          <a:spcPct val="0"/>
        </a:spcBef>
        <a:spcAft>
          <a:spcPct val="0"/>
        </a:spcAft>
        <a:defRPr kumimoji="1" sz="2500">
          <a:solidFill>
            <a:srgbClr val="000099"/>
          </a:solidFill>
          <a:latin typeface="Arial Black" panose="020B0A04020102020204" pitchFamily="34" charset="0"/>
          <a:ea typeface="メイリオ" panose="020B0604030504040204" pitchFamily="50" charset="-128"/>
        </a:defRPr>
      </a:lvl2pPr>
      <a:lvl3pPr algn="l" rtl="0" eaLnBrk="0" fontAlgn="base" hangingPunct="0">
        <a:spcBef>
          <a:spcPct val="0"/>
        </a:spcBef>
        <a:spcAft>
          <a:spcPct val="0"/>
        </a:spcAft>
        <a:defRPr kumimoji="1" sz="2500">
          <a:solidFill>
            <a:srgbClr val="000099"/>
          </a:solidFill>
          <a:latin typeface="Arial Black" panose="020B0A04020102020204" pitchFamily="34" charset="0"/>
          <a:ea typeface="メイリオ" panose="020B0604030504040204" pitchFamily="50" charset="-128"/>
        </a:defRPr>
      </a:lvl3pPr>
      <a:lvl4pPr algn="l" rtl="0" eaLnBrk="0" fontAlgn="base" hangingPunct="0">
        <a:spcBef>
          <a:spcPct val="0"/>
        </a:spcBef>
        <a:spcAft>
          <a:spcPct val="0"/>
        </a:spcAft>
        <a:defRPr kumimoji="1" sz="2500">
          <a:solidFill>
            <a:srgbClr val="000099"/>
          </a:solidFill>
          <a:latin typeface="Arial Black" panose="020B0A04020102020204" pitchFamily="34" charset="0"/>
          <a:ea typeface="メイリオ" panose="020B0604030504040204" pitchFamily="50" charset="-128"/>
        </a:defRPr>
      </a:lvl4pPr>
      <a:lvl5pPr algn="l" rtl="0" eaLnBrk="0" fontAlgn="base" hangingPunct="0">
        <a:spcBef>
          <a:spcPct val="0"/>
        </a:spcBef>
        <a:spcAft>
          <a:spcPct val="0"/>
        </a:spcAft>
        <a:defRPr kumimoji="1" sz="2500">
          <a:solidFill>
            <a:srgbClr val="000099"/>
          </a:solidFill>
          <a:latin typeface="Arial Black" panose="020B0A04020102020204" pitchFamily="34" charset="0"/>
          <a:ea typeface="メイリオ" panose="020B0604030504040204" pitchFamily="50" charset="-128"/>
        </a:defRPr>
      </a:lvl5pPr>
      <a:lvl6pPr marL="457200" algn="l" rtl="0" fontAlgn="base">
        <a:spcBef>
          <a:spcPct val="0"/>
        </a:spcBef>
        <a:spcAft>
          <a:spcPct val="0"/>
        </a:spcAft>
        <a:defRPr kumimoji="1" sz="2500">
          <a:solidFill>
            <a:srgbClr val="000099"/>
          </a:solidFill>
          <a:latin typeface="Arial Black" panose="020B0A04020102020204" pitchFamily="34" charset="0"/>
          <a:ea typeface="HG創英角ｺﾞｼｯｸUB" panose="020B0909000000000000" pitchFamily="49" charset="-128"/>
        </a:defRPr>
      </a:lvl6pPr>
      <a:lvl7pPr marL="914400" algn="l" rtl="0" fontAlgn="base">
        <a:spcBef>
          <a:spcPct val="0"/>
        </a:spcBef>
        <a:spcAft>
          <a:spcPct val="0"/>
        </a:spcAft>
        <a:defRPr kumimoji="1" sz="2500">
          <a:solidFill>
            <a:srgbClr val="000099"/>
          </a:solidFill>
          <a:latin typeface="Arial Black" panose="020B0A04020102020204" pitchFamily="34" charset="0"/>
          <a:ea typeface="HG創英角ｺﾞｼｯｸUB" panose="020B0909000000000000" pitchFamily="49" charset="-128"/>
        </a:defRPr>
      </a:lvl7pPr>
      <a:lvl8pPr marL="1371600" algn="l" rtl="0" fontAlgn="base">
        <a:spcBef>
          <a:spcPct val="0"/>
        </a:spcBef>
        <a:spcAft>
          <a:spcPct val="0"/>
        </a:spcAft>
        <a:defRPr kumimoji="1" sz="2500">
          <a:solidFill>
            <a:srgbClr val="000099"/>
          </a:solidFill>
          <a:latin typeface="Arial Black" panose="020B0A04020102020204" pitchFamily="34" charset="0"/>
          <a:ea typeface="HG創英角ｺﾞｼｯｸUB" panose="020B0909000000000000" pitchFamily="49" charset="-128"/>
        </a:defRPr>
      </a:lvl8pPr>
      <a:lvl9pPr marL="1828800" algn="l" rtl="0" fontAlgn="base">
        <a:spcBef>
          <a:spcPct val="0"/>
        </a:spcBef>
        <a:spcAft>
          <a:spcPct val="0"/>
        </a:spcAft>
        <a:defRPr kumimoji="1" sz="2500">
          <a:solidFill>
            <a:srgbClr val="000099"/>
          </a:solidFill>
          <a:latin typeface="Arial Black" panose="020B0A04020102020204" pitchFamily="34" charset="0"/>
          <a:ea typeface="HG創英角ｺﾞｼｯｸUB" panose="020B0909000000000000" pitchFamily="49" charset="-128"/>
        </a:defRPr>
      </a:lvl9pPr>
    </p:titleStyle>
    <p:bodyStyle>
      <a:lvl1pPr marL="180975" indent="-180975" algn="l" rtl="0" eaLnBrk="0" fontAlgn="base" hangingPunct="0">
        <a:spcBef>
          <a:spcPct val="0"/>
        </a:spcBef>
        <a:spcAft>
          <a:spcPct val="30000"/>
        </a:spcAft>
        <a:buClr>
          <a:schemeClr val="accent2"/>
        </a:buClr>
        <a:buFont typeface="Wingdings" panose="05000000000000000000" pitchFamily="2" charset="2"/>
        <a:buChar char="n"/>
        <a:defRPr kumimoji="1" sz="2000" kern="1200">
          <a:solidFill>
            <a:schemeClr val="tx1"/>
          </a:solidFill>
          <a:latin typeface="+mn-lt"/>
          <a:ea typeface="メイリオ" panose="020B0604030504040204" pitchFamily="50" charset="-128"/>
          <a:cs typeface="+mn-cs"/>
        </a:defRPr>
      </a:lvl1pPr>
      <a:lvl2pPr marL="541338" indent="-180975" algn="l" rtl="0" eaLnBrk="0" fontAlgn="base" hangingPunct="0">
        <a:spcBef>
          <a:spcPct val="0"/>
        </a:spcBef>
        <a:spcAft>
          <a:spcPct val="30000"/>
        </a:spcAft>
        <a:buClr>
          <a:schemeClr val="accent2"/>
        </a:buClr>
        <a:buFont typeface="Wingdings" panose="05000000000000000000" pitchFamily="2" charset="2"/>
        <a:buChar char="Ø"/>
        <a:defRPr kumimoji="1" sz="2000" kern="1200">
          <a:solidFill>
            <a:schemeClr val="tx1"/>
          </a:solidFill>
          <a:latin typeface="+mn-lt"/>
          <a:ea typeface="メイリオ" panose="020B0604030504040204" pitchFamily="50" charset="-128"/>
          <a:cs typeface="+mn-cs"/>
        </a:defRPr>
      </a:lvl2pPr>
      <a:lvl3pPr marL="895350" indent="-173038" algn="l" rtl="0" eaLnBrk="0" fontAlgn="base" hangingPunct="0">
        <a:spcBef>
          <a:spcPct val="0"/>
        </a:spcBef>
        <a:spcAft>
          <a:spcPct val="30000"/>
        </a:spcAft>
        <a:buClr>
          <a:schemeClr val="accent2"/>
        </a:buClr>
        <a:buChar char="•"/>
        <a:defRPr sz="2000" kern="1200">
          <a:solidFill>
            <a:schemeClr val="tx1"/>
          </a:solidFill>
          <a:latin typeface="+mn-lt"/>
          <a:ea typeface="メイリオ" panose="020B0604030504040204" pitchFamily="50" charset="-128"/>
          <a:cs typeface="+mn-cs"/>
        </a:defRPr>
      </a:lvl3pPr>
      <a:lvl4pPr marL="1257300" indent="-182563" algn="l" rtl="0" eaLnBrk="0" fontAlgn="base" hangingPunct="0">
        <a:spcBef>
          <a:spcPct val="0"/>
        </a:spcBef>
        <a:spcAft>
          <a:spcPct val="30000"/>
        </a:spcAft>
        <a:buClr>
          <a:schemeClr val="accent2"/>
        </a:buClr>
        <a:buFont typeface="Wingdings" panose="05000000000000000000" pitchFamily="2" charset="2"/>
        <a:buChar char="ü"/>
        <a:defRPr kumimoji="1" sz="2000" kern="1200">
          <a:solidFill>
            <a:schemeClr val="tx1"/>
          </a:solidFill>
          <a:latin typeface="+mn-lt"/>
          <a:ea typeface="メイリオ" panose="020B0604030504040204" pitchFamily="50" charset="-128"/>
          <a:cs typeface="+mn-cs"/>
        </a:defRPr>
      </a:lvl4pPr>
      <a:lvl5pPr marL="1619250" indent="-182563" algn="l" rtl="0" eaLnBrk="0" fontAlgn="base" hangingPunct="0">
        <a:spcBef>
          <a:spcPct val="0"/>
        </a:spcBef>
        <a:spcAft>
          <a:spcPct val="30000"/>
        </a:spcAft>
        <a:buClr>
          <a:schemeClr val="accent2"/>
        </a:buClr>
        <a:buFont typeface="Wingdings" panose="05000000000000000000" pitchFamily="2" charset="2"/>
        <a:buBlip>
          <a:blip r:embed="rId6"/>
        </a:buBlip>
        <a:defRPr kumimoji="1" sz="2000" kern="1200">
          <a:solidFill>
            <a:schemeClr val="tx1"/>
          </a:solidFill>
          <a:latin typeface="+mn-lt"/>
          <a:ea typeface="メイリオ"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9.jpeg"/><Relationship Id="rId7"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テキスト ボックス 5">
            <a:extLst>
              <a:ext uri="{FF2B5EF4-FFF2-40B4-BE49-F238E27FC236}">
                <a16:creationId xmlns:a16="http://schemas.microsoft.com/office/drawing/2014/main" id="{DBB96662-FCE6-3C26-1FC0-7F89C93E5558}"/>
              </a:ext>
            </a:extLst>
          </p:cNvPr>
          <p:cNvSpPr txBox="1">
            <a:spLocks noChangeArrowheads="1"/>
          </p:cNvSpPr>
          <p:nvPr/>
        </p:nvSpPr>
        <p:spPr bwMode="auto">
          <a:xfrm>
            <a:off x="1081088" y="935038"/>
            <a:ext cx="69532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3200" b="1">
                <a:latin typeface="Meiryo UI" panose="020B0604030504040204" pitchFamily="50" charset="-128"/>
                <a:ea typeface="Meiryo UI" panose="020B0604030504040204" pitchFamily="50" charset="-128"/>
              </a:rPr>
              <a:t>エネルギー産生に着目した肝</a:t>
            </a:r>
            <a:r>
              <a:rPr lang="en-US" altLang="ja-JP" sz="3200" b="1">
                <a:latin typeface="Meiryo UI" panose="020B0604030504040204" pitchFamily="50" charset="-128"/>
                <a:ea typeface="Meiryo UI" panose="020B0604030504040204" pitchFamily="50" charset="-128"/>
              </a:rPr>
              <a:t>×</a:t>
            </a:r>
            <a:r>
              <a:rPr lang="ja-JP" altLang="en-US" sz="3200" b="1">
                <a:latin typeface="Meiryo UI" panose="020B0604030504040204" pitchFamily="50" charset="-128"/>
                <a:ea typeface="Meiryo UI" panose="020B0604030504040204" pitchFamily="50" charset="-128"/>
              </a:rPr>
              <a:t>筋ドリンク</a:t>
            </a:r>
            <a:endParaRPr lang="en-US" altLang="ja-JP" sz="3200" b="1">
              <a:latin typeface="Meiryo UI" panose="020B0604030504040204" pitchFamily="50" charset="-128"/>
              <a:ea typeface="Meiryo UI" panose="020B0604030504040204" pitchFamily="50" charset="-128"/>
            </a:endParaRPr>
          </a:p>
        </p:txBody>
      </p:sp>
      <p:pic>
        <p:nvPicPr>
          <p:cNvPr id="5123" name="図 2">
            <a:extLst>
              <a:ext uri="{FF2B5EF4-FFF2-40B4-BE49-F238E27FC236}">
                <a16:creationId xmlns:a16="http://schemas.microsoft.com/office/drawing/2014/main" id="{30566C6A-D546-46CC-C1DD-1EF13C49B5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1497013"/>
            <a:ext cx="6299200" cy="177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テキスト ボックス 5">
            <a:extLst>
              <a:ext uri="{FF2B5EF4-FFF2-40B4-BE49-F238E27FC236}">
                <a16:creationId xmlns:a16="http://schemas.microsoft.com/office/drawing/2014/main" id="{421DFC45-30FC-0443-CEB2-EA954AA87E33}"/>
              </a:ext>
            </a:extLst>
          </p:cNvPr>
          <p:cNvSpPr txBox="1">
            <a:spLocks noChangeArrowheads="1"/>
          </p:cNvSpPr>
          <p:nvPr/>
        </p:nvSpPr>
        <p:spPr bwMode="auto">
          <a:xfrm>
            <a:off x="6732588" y="5229225"/>
            <a:ext cx="22367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r"/>
            <a:r>
              <a:rPr lang="en-US" altLang="ja-JP" sz="2000">
                <a:latin typeface="Meiryo UI" panose="020B0604030504040204" pitchFamily="50" charset="-128"/>
                <a:ea typeface="Meiryo UI" panose="020B0604030504040204" pitchFamily="50" charset="-128"/>
              </a:rPr>
              <a:t>Ver.1-KDS</a:t>
            </a:r>
          </a:p>
          <a:p>
            <a:pPr algn="r"/>
            <a:r>
              <a:rPr lang="en-US" altLang="ja-JP" sz="2000">
                <a:latin typeface="Meiryo UI" panose="020B0604030504040204" pitchFamily="50" charset="-128"/>
                <a:ea typeface="Meiryo UI" panose="020B0604030504040204" pitchFamily="50" charset="-128"/>
              </a:rPr>
              <a:t>2023</a:t>
            </a:r>
            <a:r>
              <a:rPr lang="ja-JP" altLang="en-US" sz="2000">
                <a:latin typeface="Meiryo UI" panose="020B0604030504040204" pitchFamily="50" charset="-128"/>
                <a:ea typeface="Meiryo UI" panose="020B0604030504040204" pitchFamily="50" charset="-128"/>
              </a:rPr>
              <a:t>年</a:t>
            </a:r>
            <a:r>
              <a:rPr lang="en-US" altLang="ja-JP" sz="2000">
                <a:latin typeface="Meiryo UI" panose="020B0604030504040204" pitchFamily="50" charset="-128"/>
                <a:ea typeface="Meiryo UI" panose="020B0604030504040204" pitchFamily="50" charset="-128"/>
              </a:rPr>
              <a:t>11</a:t>
            </a:r>
            <a:r>
              <a:rPr lang="ja-JP" altLang="en-US" sz="2000">
                <a:latin typeface="Meiryo UI" panose="020B0604030504040204" pitchFamily="50" charset="-128"/>
                <a:ea typeface="Meiryo UI" panose="020B0604030504040204" pitchFamily="50" charset="-128"/>
              </a:rPr>
              <a:t>月</a:t>
            </a:r>
            <a:endParaRPr lang="en-US" altLang="ja-JP" sz="2000">
              <a:latin typeface="Meiryo UI" panose="020B0604030504040204" pitchFamily="50" charset="-128"/>
              <a:ea typeface="Meiryo UI" panose="020B0604030504040204" pitchFamily="50" charset="-128"/>
            </a:endParaRPr>
          </a:p>
          <a:p>
            <a:pPr algn="r"/>
            <a:r>
              <a:rPr lang="ja-JP" altLang="en-US" sz="2000">
                <a:latin typeface="Meiryo UI" panose="020B0604030504040204" pitchFamily="50" charset="-128"/>
                <a:ea typeface="Meiryo UI" panose="020B0604030504040204" pitchFamily="50" charset="-128"/>
              </a:rPr>
              <a:t>健創製薬株式会社</a:t>
            </a:r>
            <a:endParaRPr lang="en-US" altLang="ja-JP" sz="2000">
              <a:latin typeface="Meiryo UI" panose="020B0604030504040204" pitchFamily="50" charset="-128"/>
              <a:ea typeface="Meiryo UI" panose="020B0604030504040204" pitchFamily="50" charset="-128"/>
            </a:endParaRPr>
          </a:p>
        </p:txBody>
      </p:sp>
      <p:pic>
        <p:nvPicPr>
          <p:cNvPr id="5125" name="図 2">
            <a:extLst>
              <a:ext uri="{FF2B5EF4-FFF2-40B4-BE49-F238E27FC236}">
                <a16:creationId xmlns:a16="http://schemas.microsoft.com/office/drawing/2014/main" id="{F2D972F5-C5DD-E0BE-AABB-DEB1798C5F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7288" y="3359150"/>
            <a:ext cx="39624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図 4">
            <a:extLst>
              <a:ext uri="{FF2B5EF4-FFF2-40B4-BE49-F238E27FC236}">
                <a16:creationId xmlns:a16="http://schemas.microsoft.com/office/drawing/2014/main" id="{28C0CA57-1334-387E-FD69-D61658EE7A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0200" y="3235325"/>
            <a:ext cx="3240088" cy="302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テキスト ボックス 6">
            <a:extLst>
              <a:ext uri="{FF2B5EF4-FFF2-40B4-BE49-F238E27FC236}">
                <a16:creationId xmlns:a16="http://schemas.microsoft.com/office/drawing/2014/main" id="{7DA83A6A-C671-A571-6DFE-99BBB59AD057}"/>
              </a:ext>
            </a:extLst>
          </p:cNvPr>
          <p:cNvSpPr txBox="1">
            <a:spLocks noChangeArrowheads="1"/>
          </p:cNvSpPr>
          <p:nvPr/>
        </p:nvSpPr>
        <p:spPr bwMode="auto">
          <a:xfrm>
            <a:off x="395288" y="74613"/>
            <a:ext cx="1266825" cy="522287"/>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2800" b="1">
                <a:solidFill>
                  <a:srgbClr val="FF0000"/>
                </a:solidFill>
              </a:rPr>
              <a:t>新商品</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テキスト ボックス 1">
            <a:extLst>
              <a:ext uri="{FF2B5EF4-FFF2-40B4-BE49-F238E27FC236}">
                <a16:creationId xmlns:a16="http://schemas.microsoft.com/office/drawing/2014/main" id="{7AA3BB6D-DB96-639B-C87F-0E44FDDFB7BB}"/>
              </a:ext>
            </a:extLst>
          </p:cNvPr>
          <p:cNvSpPr txBox="1">
            <a:spLocks noChangeArrowheads="1"/>
          </p:cNvSpPr>
          <p:nvPr/>
        </p:nvSpPr>
        <p:spPr bwMode="auto">
          <a:xfrm>
            <a:off x="107950" y="195263"/>
            <a:ext cx="69246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3200" b="1">
                <a:latin typeface="メイリオ" panose="020B0604030504040204" pitchFamily="50" charset="-128"/>
                <a:ea typeface="メイリオ" panose="020B0604030504040204" pitchFamily="50" charset="-128"/>
              </a:rPr>
              <a:t>表現の工夫</a:t>
            </a:r>
            <a:endParaRPr lang="en-US" altLang="ja-JP" sz="3200" b="1">
              <a:latin typeface="メイリオ" panose="020B0604030504040204" pitchFamily="50" charset="-128"/>
              <a:ea typeface="メイリオ" panose="020B0604030504040204" pitchFamily="50" charset="-128"/>
            </a:endParaRPr>
          </a:p>
        </p:txBody>
      </p:sp>
      <p:sp>
        <p:nvSpPr>
          <p:cNvPr id="25603" name="テキスト ボックス 2">
            <a:extLst>
              <a:ext uri="{FF2B5EF4-FFF2-40B4-BE49-F238E27FC236}">
                <a16:creationId xmlns:a16="http://schemas.microsoft.com/office/drawing/2014/main" id="{C29CD820-79F4-084F-619E-84EB39C1C527}"/>
              </a:ext>
            </a:extLst>
          </p:cNvPr>
          <p:cNvSpPr txBox="1">
            <a:spLocks noChangeArrowheads="1"/>
          </p:cNvSpPr>
          <p:nvPr/>
        </p:nvSpPr>
        <p:spPr bwMode="auto">
          <a:xfrm>
            <a:off x="103188" y="1412875"/>
            <a:ext cx="903605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a:t>【</a:t>
            </a:r>
            <a:r>
              <a:rPr lang="ja-JP" altLang="en-US"/>
              <a:t>代謝向上</a:t>
            </a:r>
            <a:r>
              <a:rPr lang="en-US" altLang="ja-JP"/>
              <a:t>】</a:t>
            </a:r>
          </a:p>
          <a:p>
            <a:r>
              <a:rPr lang="ja-JP" altLang="en-US"/>
              <a:t>　　代替表現：私の若々しさの秘密「ビタレバン」</a:t>
            </a:r>
            <a:endParaRPr lang="en-US" altLang="ja-JP"/>
          </a:p>
          <a:p>
            <a:r>
              <a:rPr lang="ja-JP" altLang="en-US"/>
              <a:t>　　　　　　　　　ビタレバン、飲む前よりイキイキ元気です。</a:t>
            </a:r>
            <a:endParaRPr lang="en-US" altLang="ja-JP"/>
          </a:p>
          <a:p>
            <a:endParaRPr lang="en-US" altLang="ja-JP"/>
          </a:p>
          <a:p>
            <a:r>
              <a:rPr lang="en-US" altLang="ja-JP"/>
              <a:t>【</a:t>
            </a:r>
            <a:r>
              <a:rPr lang="ja-JP" altLang="en-US"/>
              <a:t>冷え</a:t>
            </a:r>
            <a:r>
              <a:rPr lang="en-US" altLang="ja-JP"/>
              <a:t>】</a:t>
            </a:r>
          </a:p>
          <a:p>
            <a:r>
              <a:rPr lang="ja-JP" altLang="en-US"/>
              <a:t>　　代替表現：寒がり</a:t>
            </a:r>
            <a:r>
              <a:rPr lang="en-US" altLang="ja-JP"/>
              <a:t>(</a:t>
            </a:r>
            <a:r>
              <a:rPr lang="ja-JP" altLang="en-US"/>
              <a:t>寒さが苦手</a:t>
            </a:r>
            <a:r>
              <a:rPr lang="en-US" altLang="ja-JP"/>
              <a:t>)</a:t>
            </a:r>
            <a:r>
              <a:rPr lang="ja-JP" altLang="en-US"/>
              <a:t>の方へのビタレバン</a:t>
            </a:r>
            <a:endParaRPr lang="en-US" altLang="ja-JP"/>
          </a:p>
          <a:p>
            <a:endParaRPr lang="en-US" altLang="ja-JP"/>
          </a:p>
          <a:p>
            <a:r>
              <a:rPr lang="en-US" altLang="ja-JP"/>
              <a:t>【</a:t>
            </a:r>
            <a:r>
              <a:rPr lang="ja-JP" altLang="en-US"/>
              <a:t>お酒・肝臓</a:t>
            </a:r>
            <a:r>
              <a:rPr lang="en-US" altLang="ja-JP"/>
              <a:t>】</a:t>
            </a:r>
          </a:p>
          <a:p>
            <a:r>
              <a:rPr lang="ja-JP" altLang="en-US"/>
              <a:t>　　代替表現：夜のお付き合い多い方に日ごろからの「ビタレバン」</a:t>
            </a:r>
          </a:p>
          <a:p>
            <a:r>
              <a:rPr lang="ja-JP" altLang="en-US"/>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テキスト ボックス 2">
            <a:extLst>
              <a:ext uri="{FF2B5EF4-FFF2-40B4-BE49-F238E27FC236}">
                <a16:creationId xmlns:a16="http://schemas.microsoft.com/office/drawing/2014/main" id="{804374BF-444D-822F-1306-0B8508B4DCC6}"/>
              </a:ext>
            </a:extLst>
          </p:cNvPr>
          <p:cNvSpPr txBox="1">
            <a:spLocks noChangeArrowheads="1"/>
          </p:cNvSpPr>
          <p:nvPr/>
        </p:nvSpPr>
        <p:spPr bwMode="auto">
          <a:xfrm>
            <a:off x="212725" y="231775"/>
            <a:ext cx="154781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sz="3000" b="1">
                <a:latin typeface="メイリオ" panose="020B0604030504040204" pitchFamily="50" charset="-128"/>
                <a:ea typeface="メイリオ" panose="020B0604030504040204" pitchFamily="50" charset="-128"/>
              </a:rPr>
              <a:t>Q</a:t>
            </a:r>
            <a:r>
              <a:rPr lang="ja-JP" altLang="en-US" sz="3000" b="1">
                <a:latin typeface="メイリオ" panose="020B0604030504040204" pitchFamily="50" charset="-128"/>
                <a:ea typeface="メイリオ" panose="020B0604030504040204" pitchFamily="50" charset="-128"/>
              </a:rPr>
              <a:t>＆</a:t>
            </a:r>
            <a:r>
              <a:rPr lang="en-US" altLang="ja-JP" sz="3000" b="1">
                <a:latin typeface="メイリオ" panose="020B0604030504040204" pitchFamily="50" charset="-128"/>
                <a:ea typeface="メイリオ" panose="020B0604030504040204" pitchFamily="50" charset="-128"/>
              </a:rPr>
              <a:t>A</a:t>
            </a:r>
            <a:r>
              <a:rPr lang="ja-JP" altLang="en-US" sz="3000" b="1">
                <a:latin typeface="メイリオ" panose="020B0604030504040204" pitchFamily="50" charset="-128"/>
                <a:ea typeface="メイリオ" panose="020B0604030504040204" pitchFamily="50" charset="-128"/>
              </a:rPr>
              <a:t>①</a:t>
            </a:r>
            <a:endParaRPr lang="en-US" altLang="ja-JP" sz="3000" b="1">
              <a:latin typeface="メイリオ" panose="020B0604030504040204" pitchFamily="50" charset="-128"/>
              <a:ea typeface="メイリオ" panose="020B0604030504040204" pitchFamily="50" charset="-128"/>
            </a:endParaRPr>
          </a:p>
        </p:txBody>
      </p:sp>
      <p:sp>
        <p:nvSpPr>
          <p:cNvPr id="26627" name="テキスト ボックス 3">
            <a:extLst>
              <a:ext uri="{FF2B5EF4-FFF2-40B4-BE49-F238E27FC236}">
                <a16:creationId xmlns:a16="http://schemas.microsoft.com/office/drawing/2014/main" id="{36198049-A4D0-A014-ECBA-8B06549C1DBA}"/>
              </a:ext>
            </a:extLst>
          </p:cNvPr>
          <p:cNvSpPr txBox="1">
            <a:spLocks noChangeArrowheads="1"/>
          </p:cNvSpPr>
          <p:nvPr/>
        </p:nvSpPr>
        <p:spPr bwMode="auto">
          <a:xfrm>
            <a:off x="212725" y="836613"/>
            <a:ext cx="8680450" cy="55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sz="2000" b="1">
                <a:solidFill>
                  <a:schemeClr val="accent2"/>
                </a:solidFill>
                <a:latin typeface="メイリオ" panose="020B0604030504040204" pitchFamily="50" charset="-128"/>
                <a:ea typeface="メイリオ" panose="020B0604030504040204" pitchFamily="50" charset="-128"/>
              </a:rPr>
              <a:t>Q:</a:t>
            </a:r>
            <a:r>
              <a:rPr lang="ja-JP" altLang="en-US" sz="2000" b="1">
                <a:solidFill>
                  <a:schemeClr val="accent2"/>
                </a:solidFill>
                <a:latin typeface="メイリオ" panose="020B0604030504040204" pitchFamily="50" charset="-128"/>
                <a:ea typeface="メイリオ" panose="020B0604030504040204" pitchFamily="50" charset="-128"/>
              </a:rPr>
              <a:t>飲んではいけない人はいますか？</a:t>
            </a:r>
            <a:endParaRPr lang="en-US" altLang="ja-JP" sz="2000" b="1">
              <a:solidFill>
                <a:schemeClr val="accent2"/>
              </a:solidFill>
              <a:latin typeface="メイリオ" panose="020B0604030504040204" pitchFamily="50" charset="-128"/>
              <a:ea typeface="メイリオ" panose="020B0604030504040204" pitchFamily="50" charset="-128"/>
            </a:endParaRPr>
          </a:p>
          <a:p>
            <a:r>
              <a:rPr lang="en-US" altLang="ja-JP" sz="1600" b="1">
                <a:latin typeface="メイリオ" panose="020B0604030504040204" pitchFamily="50" charset="-128"/>
                <a:ea typeface="メイリオ" panose="020B0604030504040204" pitchFamily="50" charset="-128"/>
              </a:rPr>
              <a:t>A:</a:t>
            </a:r>
            <a:r>
              <a:rPr lang="ja-JP" altLang="en-US" sz="1600" b="1">
                <a:latin typeface="メイリオ" panose="020B0604030504040204" pitchFamily="50" charset="-128"/>
                <a:ea typeface="メイリオ" panose="020B0604030504040204" pitchFamily="50" charset="-128"/>
              </a:rPr>
              <a:t>健康飲料ですので、特に飲んでいけない人はいませんが、病院で治療をして食事制限のある方は念のため主治医にご相談ください。</a:t>
            </a:r>
            <a:endParaRPr lang="en-US" altLang="ja-JP" sz="1600" b="1">
              <a:latin typeface="メイリオ" panose="020B0604030504040204" pitchFamily="50" charset="-128"/>
              <a:ea typeface="メイリオ" panose="020B0604030504040204" pitchFamily="50" charset="-128"/>
            </a:endParaRPr>
          </a:p>
          <a:p>
            <a:endParaRPr lang="en-US" altLang="ja-JP" sz="1600" b="1">
              <a:latin typeface="メイリオ" panose="020B0604030504040204" pitchFamily="50" charset="-128"/>
              <a:ea typeface="メイリオ" panose="020B0604030504040204" pitchFamily="50" charset="-128"/>
            </a:endParaRPr>
          </a:p>
          <a:p>
            <a:r>
              <a:rPr lang="en-US" altLang="ja-JP" sz="2000" b="1">
                <a:solidFill>
                  <a:srgbClr val="333399"/>
                </a:solidFill>
                <a:latin typeface="メイリオ" panose="020B0604030504040204" pitchFamily="50" charset="-128"/>
                <a:ea typeface="メイリオ" panose="020B0604030504040204" pitchFamily="50" charset="-128"/>
              </a:rPr>
              <a:t>Q:</a:t>
            </a:r>
            <a:r>
              <a:rPr lang="ja-JP" altLang="en-US" sz="2000" b="1">
                <a:solidFill>
                  <a:srgbClr val="333399"/>
                </a:solidFill>
                <a:latin typeface="メイリオ" panose="020B0604030504040204" pitchFamily="50" charset="-128"/>
                <a:ea typeface="メイリオ" panose="020B0604030504040204" pitchFamily="50" charset="-128"/>
              </a:rPr>
              <a:t>基礎疾患のあるお客様でもご利用できますか？</a:t>
            </a:r>
            <a:endParaRPr lang="en-US" altLang="ja-JP" sz="2000" b="1">
              <a:solidFill>
                <a:srgbClr val="333399"/>
              </a:solidFill>
              <a:latin typeface="メイリオ" panose="020B0604030504040204" pitchFamily="50" charset="-128"/>
              <a:ea typeface="メイリオ" panose="020B0604030504040204" pitchFamily="50" charset="-128"/>
            </a:endParaRP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本品は清涼飲料水です。基礎疾患のあるお客様でもお飲みいただけます。</a:t>
            </a:r>
          </a:p>
          <a:p>
            <a:r>
              <a:rPr lang="ja-JP" altLang="en-US" sz="1600" b="1">
                <a:solidFill>
                  <a:srgbClr val="000000"/>
                </a:solidFill>
                <a:latin typeface="メイリオ" panose="020B0604030504040204" pitchFamily="50" charset="-128"/>
                <a:ea typeface="メイリオ" panose="020B0604030504040204" pitchFamily="50" charset="-128"/>
              </a:rPr>
              <a:t>ただし、レボドパ服用者</a:t>
            </a:r>
            <a:r>
              <a:rPr lang="en-US" altLang="ja-JP" sz="1600" b="1">
                <a:solidFill>
                  <a:srgbClr val="000000"/>
                </a:solidFill>
                <a:latin typeface="メイリオ" panose="020B0604030504040204" pitchFamily="50" charset="-128"/>
                <a:ea typeface="メイリオ" panose="020B0604030504040204" pitchFamily="50" charset="-128"/>
              </a:rPr>
              <a:t>(</a:t>
            </a:r>
            <a:r>
              <a:rPr lang="ja-JP" altLang="en-US" sz="1600" b="1">
                <a:solidFill>
                  <a:srgbClr val="000000"/>
                </a:solidFill>
                <a:latin typeface="メイリオ" panose="020B0604030504040204" pitchFamily="50" charset="-128"/>
                <a:ea typeface="メイリオ" panose="020B0604030504040204" pitchFamily="50" charset="-128"/>
              </a:rPr>
              <a:t>パーキンソン病等）はビタミン</a:t>
            </a:r>
            <a:r>
              <a:rPr lang="en-US" altLang="ja-JP" sz="1600" b="1">
                <a:solidFill>
                  <a:srgbClr val="000000"/>
                </a:solidFill>
                <a:latin typeface="メイリオ" panose="020B0604030504040204" pitchFamily="50" charset="-128"/>
                <a:ea typeface="メイリオ" panose="020B0604030504040204" pitchFamily="50" charset="-128"/>
              </a:rPr>
              <a:t>B6</a:t>
            </a:r>
            <a:r>
              <a:rPr lang="ja-JP" altLang="en-US" sz="1600" b="1">
                <a:solidFill>
                  <a:srgbClr val="000000"/>
                </a:solidFill>
                <a:latin typeface="メイリオ" panose="020B0604030504040204" pitchFamily="50" charset="-128"/>
                <a:ea typeface="メイリオ" panose="020B0604030504040204" pitchFamily="50" charset="-128"/>
              </a:rPr>
              <a:t>との相互作用が知られておりますので飲用しない方が良いです。</a:t>
            </a:r>
            <a:endParaRPr lang="en-US" altLang="ja-JP" sz="1600" b="1">
              <a:solidFill>
                <a:srgbClr val="000000"/>
              </a:solidFill>
              <a:latin typeface="メイリオ" panose="020B0604030504040204" pitchFamily="50" charset="-128"/>
              <a:ea typeface="メイリオ" panose="020B0604030504040204" pitchFamily="50" charset="-128"/>
            </a:endParaRPr>
          </a:p>
          <a:p>
            <a:r>
              <a:rPr lang="en-US" altLang="ja-JP" sz="1600" b="1">
                <a:solidFill>
                  <a:srgbClr val="000000"/>
                </a:solidFill>
                <a:latin typeface="メイリオ" panose="020B0604030504040204" pitchFamily="50" charset="-128"/>
                <a:ea typeface="メイリオ" panose="020B0604030504040204" pitchFamily="50" charset="-128"/>
              </a:rPr>
              <a:t>※</a:t>
            </a:r>
            <a:r>
              <a:rPr lang="ja-JP" altLang="en-US" sz="1600" b="1">
                <a:solidFill>
                  <a:srgbClr val="000000"/>
                </a:solidFill>
                <a:latin typeface="メイリオ" panose="020B0604030504040204" pitchFamily="50" charset="-128"/>
                <a:ea typeface="メイリオ" panose="020B0604030504040204" pitchFamily="50" charset="-128"/>
              </a:rPr>
              <a:t>レボドパ服用者は医師等からビタミン</a:t>
            </a:r>
            <a:r>
              <a:rPr lang="en-US" altLang="ja-JP" sz="1600" b="1">
                <a:solidFill>
                  <a:srgbClr val="000000"/>
                </a:solidFill>
                <a:latin typeface="メイリオ" panose="020B0604030504040204" pitchFamily="50" charset="-128"/>
                <a:ea typeface="メイリオ" panose="020B0604030504040204" pitchFamily="50" charset="-128"/>
              </a:rPr>
              <a:t>B6</a:t>
            </a:r>
            <a:r>
              <a:rPr lang="ja-JP" altLang="en-US" sz="1600" b="1">
                <a:solidFill>
                  <a:srgbClr val="000000"/>
                </a:solidFill>
                <a:latin typeface="メイリオ" panose="020B0604030504040204" pitchFamily="50" charset="-128"/>
                <a:ea typeface="メイリオ" panose="020B0604030504040204" pitchFamily="50" charset="-128"/>
              </a:rPr>
              <a:t>の服用禁止の指導を受けるため、大抵は本人も認識しています。</a:t>
            </a:r>
            <a:endParaRPr lang="en-US" altLang="ja-JP" sz="1600" b="1">
              <a:latin typeface="メイリオ" panose="020B0604030504040204" pitchFamily="50" charset="-128"/>
              <a:ea typeface="メイリオ" panose="020B0604030504040204" pitchFamily="50" charset="-128"/>
            </a:endParaRPr>
          </a:p>
          <a:p>
            <a:endParaRPr lang="en-US" altLang="ja-JP" sz="1600" b="1">
              <a:latin typeface="メイリオ" panose="020B0604030504040204" pitchFamily="50" charset="-128"/>
              <a:ea typeface="メイリオ" panose="020B0604030504040204" pitchFamily="50" charset="-128"/>
            </a:endParaRPr>
          </a:p>
          <a:p>
            <a:r>
              <a:rPr lang="en-US" altLang="ja-JP" sz="2000" b="1">
                <a:solidFill>
                  <a:srgbClr val="333399"/>
                </a:solidFill>
                <a:latin typeface="メイリオ" panose="020B0604030504040204" pitchFamily="50" charset="-128"/>
                <a:ea typeface="メイリオ" panose="020B0604030504040204" pitchFamily="50" charset="-128"/>
              </a:rPr>
              <a:t>Q:</a:t>
            </a:r>
            <a:r>
              <a:rPr lang="ja-JP" altLang="en-US" sz="2000" b="1">
                <a:solidFill>
                  <a:srgbClr val="333399"/>
                </a:solidFill>
                <a:latin typeface="メイリオ" panose="020B0604030504040204" pitchFamily="50" charset="-128"/>
                <a:ea typeface="メイリオ" panose="020B0604030504040204" pitchFamily="50" charset="-128"/>
              </a:rPr>
              <a:t>一緒に摂取してはいけないお薬などはありますか？</a:t>
            </a:r>
            <a:endParaRPr lang="en-US" altLang="ja-JP" sz="2000" b="1">
              <a:solidFill>
                <a:srgbClr val="333399"/>
              </a:solidFill>
              <a:latin typeface="メイリオ" panose="020B0604030504040204" pitchFamily="50" charset="-128"/>
              <a:ea typeface="メイリオ" panose="020B0604030504040204" pitchFamily="50" charset="-128"/>
            </a:endParaRP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：ビタレバンに含まれているビタミン</a:t>
            </a:r>
            <a:r>
              <a:rPr lang="en-US" altLang="ja-JP" sz="1600" b="1">
                <a:solidFill>
                  <a:srgbClr val="000000"/>
                </a:solidFill>
                <a:latin typeface="メイリオ" panose="020B0604030504040204" pitchFamily="50" charset="-128"/>
                <a:ea typeface="メイリオ" panose="020B0604030504040204" pitchFamily="50" charset="-128"/>
              </a:rPr>
              <a:t>B6</a:t>
            </a:r>
            <a:r>
              <a:rPr lang="ja-JP" altLang="en-US" sz="1600" b="1">
                <a:solidFill>
                  <a:srgbClr val="000000"/>
                </a:solidFill>
                <a:latin typeface="メイリオ" panose="020B0604030504040204" pitchFamily="50" charset="-128"/>
                <a:ea typeface="メイリオ" panose="020B0604030504040204" pitchFamily="50" charset="-128"/>
              </a:rPr>
              <a:t>は、パーキンソン病の治療薬であるレボドパ（ドパストン）との相互作用が知られていますため、主治医や薬剤師にご相談してください。</a:t>
            </a:r>
            <a:endParaRPr lang="en-US" altLang="ja-JP" sz="1600" b="1">
              <a:solidFill>
                <a:srgbClr val="000000"/>
              </a:solidFill>
              <a:latin typeface="メイリオ" panose="020B0604030504040204" pitchFamily="50" charset="-128"/>
              <a:ea typeface="メイリオ" panose="020B0604030504040204" pitchFamily="50" charset="-128"/>
            </a:endParaRPr>
          </a:p>
          <a:p>
            <a:endParaRPr lang="en-US" altLang="ja-JP" sz="1600" b="1">
              <a:latin typeface="メイリオ" panose="020B0604030504040204" pitchFamily="50" charset="-128"/>
              <a:ea typeface="メイリオ" panose="020B0604030504040204" pitchFamily="50" charset="-128"/>
            </a:endParaRPr>
          </a:p>
          <a:p>
            <a:r>
              <a:rPr lang="en-US" altLang="ja-JP" sz="2000" b="1">
                <a:solidFill>
                  <a:srgbClr val="333399"/>
                </a:solidFill>
                <a:latin typeface="メイリオ" panose="020B0604030504040204" pitchFamily="50" charset="-128"/>
                <a:ea typeface="メイリオ" panose="020B0604030504040204" pitchFamily="50" charset="-128"/>
              </a:rPr>
              <a:t>Q:</a:t>
            </a:r>
            <a:r>
              <a:rPr lang="ja-JP" altLang="en-US" sz="2000" b="1">
                <a:solidFill>
                  <a:srgbClr val="333399"/>
                </a:solidFill>
                <a:latin typeface="メイリオ" panose="020B0604030504040204" pitchFamily="50" charset="-128"/>
                <a:ea typeface="メイリオ" panose="020B0604030504040204" pitchFamily="50" charset="-128"/>
              </a:rPr>
              <a:t>他のサプリメントと併用しても良いですか？</a:t>
            </a:r>
            <a:endParaRPr lang="en-US" altLang="ja-JP" sz="2000" b="1">
              <a:solidFill>
                <a:srgbClr val="333399"/>
              </a:solidFill>
              <a:latin typeface="メイリオ" panose="020B0604030504040204" pitchFamily="50" charset="-128"/>
              <a:ea typeface="メイリオ" panose="020B0604030504040204" pitchFamily="50" charset="-128"/>
            </a:endParaRP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latin typeface="メイリオ" panose="020B0604030504040204" pitchFamily="50" charset="-128"/>
                <a:ea typeface="メイリオ" panose="020B0604030504040204" pitchFamily="50" charset="-128"/>
              </a:rPr>
              <a:t>健康飲料ですので、基本的には一緒にお飲みいただけます。</a:t>
            </a:r>
            <a:endParaRPr lang="en-US" altLang="ja-JP" sz="1600" b="1">
              <a:latin typeface="メイリオ" panose="020B0604030504040204" pitchFamily="50" charset="-128"/>
              <a:ea typeface="メイリオ" panose="020B0604030504040204" pitchFamily="50" charset="-128"/>
            </a:endParaRPr>
          </a:p>
          <a:p>
            <a:endParaRPr lang="en-US" altLang="ja-JP" sz="1600" b="1">
              <a:latin typeface="メイリオ" panose="020B0604030504040204" pitchFamily="50" charset="-128"/>
              <a:ea typeface="メイリオ" panose="020B0604030504040204" pitchFamily="50" charset="-128"/>
            </a:endParaRPr>
          </a:p>
          <a:p>
            <a:r>
              <a:rPr lang="en-US" altLang="ja-JP" sz="2000" b="1">
                <a:solidFill>
                  <a:schemeClr val="accent2"/>
                </a:solidFill>
                <a:latin typeface="メイリオ" panose="020B0604030504040204" pitchFamily="50" charset="-128"/>
                <a:ea typeface="メイリオ" panose="020B0604030504040204" pitchFamily="50" charset="-128"/>
              </a:rPr>
              <a:t>Q:</a:t>
            </a:r>
            <a:r>
              <a:rPr lang="ja-JP" altLang="en-US" sz="2000" b="1">
                <a:solidFill>
                  <a:schemeClr val="accent2"/>
                </a:solidFill>
                <a:latin typeface="メイリオ" panose="020B0604030504040204" pitchFamily="50" charset="-128"/>
                <a:ea typeface="メイリオ" panose="020B0604030504040204" pitchFamily="50" charset="-128"/>
              </a:rPr>
              <a:t>妊娠・授乳中でも飲んで良いですか？</a:t>
            </a:r>
            <a:endParaRPr lang="en-US" altLang="ja-JP" sz="2000" b="1">
              <a:solidFill>
                <a:schemeClr val="accent2"/>
              </a:solidFill>
              <a:latin typeface="メイリオ" panose="020B0604030504040204" pitchFamily="50" charset="-128"/>
              <a:ea typeface="メイリオ" panose="020B0604030504040204" pitchFamily="50" charset="-128"/>
            </a:endParaRP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 カフェインやアルコールを含まないため、妊娠・授乳中でも安心してお召し上がりいただけます。ぜひ毎日の健康維持にお役立てください。</a:t>
            </a:r>
            <a:endParaRPr lang="en-US" altLang="ja-JP" sz="1600" b="1">
              <a:latin typeface="メイリオ" panose="020B0604030504040204" pitchFamily="50" charset="-128"/>
              <a:ea typeface="メイリオ" panose="020B0604030504040204" pitchFamily="50"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正方形/長方形 2">
            <a:extLst>
              <a:ext uri="{FF2B5EF4-FFF2-40B4-BE49-F238E27FC236}">
                <a16:creationId xmlns:a16="http://schemas.microsoft.com/office/drawing/2014/main" id="{BB86E027-D61F-9CAC-E04D-F4445B4ADDC1}"/>
              </a:ext>
            </a:extLst>
          </p:cNvPr>
          <p:cNvSpPr>
            <a:spLocks noChangeArrowheads="1"/>
          </p:cNvSpPr>
          <p:nvPr/>
        </p:nvSpPr>
        <p:spPr bwMode="auto">
          <a:xfrm>
            <a:off x="230188" y="850061"/>
            <a:ext cx="8291512" cy="5262979"/>
          </a:xfrm>
          <a:prstGeom prst="rect">
            <a:avLst/>
          </a:prstGeom>
          <a:noFill/>
          <a:ln>
            <a:noFill/>
          </a:ln>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defRPr/>
            </a:pPr>
            <a:r>
              <a:rPr lang="en-US" altLang="ja-JP" sz="2000" b="1" dirty="0">
                <a:solidFill>
                  <a:srgbClr val="333399"/>
                </a:solidFill>
                <a:latin typeface="メイリオ" panose="020B0604030504040204" pitchFamily="50" charset="-128"/>
                <a:ea typeface="メイリオ" panose="020B0604030504040204" pitchFamily="50" charset="-128"/>
              </a:rPr>
              <a:t>Q:</a:t>
            </a:r>
            <a:r>
              <a:rPr lang="ja-JP" altLang="en-US" sz="2000" b="1" dirty="0">
                <a:solidFill>
                  <a:srgbClr val="333399"/>
                </a:solidFill>
                <a:latin typeface="メイリオ" panose="020B0604030504040204" pitchFamily="50" charset="-128"/>
                <a:ea typeface="メイリオ" panose="020B0604030504040204" pitchFamily="50" charset="-128"/>
              </a:rPr>
              <a:t>痛風の方（プリン体やコレステロールが気になる方）も大丈夫ですか？</a:t>
            </a:r>
            <a:endParaRPr lang="en-US" altLang="ja-JP" sz="2000" b="1" dirty="0">
              <a:solidFill>
                <a:srgbClr val="333399"/>
              </a:solidFill>
              <a:latin typeface="メイリオ" panose="020B0604030504040204" pitchFamily="50" charset="-128"/>
              <a:ea typeface="メイリオ" panose="020B0604030504040204" pitchFamily="50" charset="-128"/>
            </a:endParaRPr>
          </a:p>
          <a:p>
            <a:pPr>
              <a:defRPr/>
            </a:pPr>
            <a:r>
              <a:rPr lang="en-US" altLang="ja-JP" sz="1600" b="1" dirty="0">
                <a:solidFill>
                  <a:srgbClr val="000000"/>
                </a:solidFill>
                <a:latin typeface="メイリオ" panose="020B0604030504040204" pitchFamily="50" charset="-128"/>
                <a:ea typeface="メイリオ" panose="020B0604030504040204" pitchFamily="50" charset="-128"/>
              </a:rPr>
              <a:t>A:</a:t>
            </a:r>
            <a:r>
              <a:rPr lang="ja-JP" altLang="en-US" sz="1600" b="1" dirty="0">
                <a:solidFill>
                  <a:srgbClr val="000000"/>
                </a:solidFill>
                <a:latin typeface="メイリオ" panose="020B0604030504040204" pitchFamily="50" charset="-128"/>
                <a:ea typeface="メイリオ" panose="020B0604030504040204" pitchFamily="50" charset="-128"/>
              </a:rPr>
              <a:t>豚肝臓エキスはレバーのたんぱく質を酵素処理して分解したアミノ酸や、アミノ酸がつながったペプチドが主成分です。油分やプリン体は精製工程で取り除かれ、ほとんど含まれません。</a:t>
            </a:r>
            <a:endParaRPr lang="en-US" altLang="ja-JP" sz="2000" b="1" dirty="0">
              <a:solidFill>
                <a:srgbClr val="333399"/>
              </a:solidFill>
              <a:latin typeface="メイリオ" panose="020B0604030504040204" pitchFamily="50" charset="-128"/>
              <a:ea typeface="メイリオ" panose="020B0604030504040204" pitchFamily="50" charset="-128"/>
            </a:endParaRPr>
          </a:p>
          <a:p>
            <a:pPr>
              <a:defRPr/>
            </a:pPr>
            <a:endParaRPr lang="en-US" altLang="ja-JP" sz="2000" b="1" dirty="0">
              <a:solidFill>
                <a:srgbClr val="333399"/>
              </a:solidFill>
              <a:latin typeface="メイリオ" panose="020B0604030504040204" pitchFamily="50" charset="-128"/>
              <a:ea typeface="メイリオ" panose="020B0604030504040204" pitchFamily="50" charset="-128"/>
            </a:endParaRPr>
          </a:p>
          <a:p>
            <a:pPr>
              <a:defRPr/>
            </a:pPr>
            <a:r>
              <a:rPr lang="en-US" altLang="ja-JP" sz="2000" b="1" dirty="0">
                <a:solidFill>
                  <a:srgbClr val="333399"/>
                </a:solidFill>
                <a:latin typeface="メイリオ" panose="020B0604030504040204" pitchFamily="50" charset="-128"/>
                <a:ea typeface="メイリオ" panose="020B0604030504040204" pitchFamily="50" charset="-128"/>
              </a:rPr>
              <a:t>Q:</a:t>
            </a:r>
            <a:r>
              <a:rPr lang="ja-JP" altLang="en-US" sz="2000" b="1" dirty="0">
                <a:solidFill>
                  <a:srgbClr val="333399"/>
                </a:solidFill>
                <a:latin typeface="メイリオ" panose="020B0604030504040204" pitchFamily="50" charset="-128"/>
                <a:ea typeface="メイリオ" panose="020B0604030504040204" pitchFamily="50" charset="-128"/>
              </a:rPr>
              <a:t>カロリーはどのくらいですか？糖尿病の人は飲めますか。</a:t>
            </a:r>
            <a:endParaRPr lang="en-US" altLang="ja-JP" sz="2000" b="1" dirty="0">
              <a:solidFill>
                <a:srgbClr val="333399"/>
              </a:solidFill>
              <a:latin typeface="メイリオ" panose="020B0604030504040204" pitchFamily="50" charset="-128"/>
              <a:ea typeface="メイリオ" panose="020B0604030504040204" pitchFamily="50" charset="-128"/>
            </a:endParaRPr>
          </a:p>
          <a:p>
            <a:pPr>
              <a:defRPr/>
            </a:pPr>
            <a:r>
              <a:rPr lang="en-US" altLang="ja-JP" sz="1600" b="1" dirty="0">
                <a:solidFill>
                  <a:srgbClr val="000000"/>
                </a:solidFill>
                <a:latin typeface="メイリオ" panose="020B0604030504040204" pitchFamily="50" charset="-128"/>
                <a:ea typeface="メイリオ" panose="020B0604030504040204" pitchFamily="50" charset="-128"/>
              </a:rPr>
              <a:t>A: 1</a:t>
            </a:r>
            <a:r>
              <a:rPr lang="ja-JP" altLang="en-US" sz="1600" b="1" dirty="0">
                <a:solidFill>
                  <a:srgbClr val="000000"/>
                </a:solidFill>
                <a:latin typeface="メイリオ" panose="020B0604030504040204" pitchFamily="50" charset="-128"/>
                <a:ea typeface="メイリオ" panose="020B0604030504040204" pitchFamily="50" charset="-128"/>
              </a:rPr>
              <a:t>日目安量</a:t>
            </a:r>
            <a:r>
              <a:rPr lang="en-US" altLang="ja-JP" sz="1600" b="1" dirty="0">
                <a:solidFill>
                  <a:srgbClr val="000000"/>
                </a:solidFill>
                <a:latin typeface="メイリオ" panose="020B0604030504040204" pitchFamily="50" charset="-128"/>
                <a:ea typeface="メイリオ" panose="020B0604030504040204" pitchFamily="50" charset="-128"/>
              </a:rPr>
              <a:t>20mL</a:t>
            </a:r>
            <a:r>
              <a:rPr lang="ja-JP" altLang="en-US" sz="1600" b="1" dirty="0">
                <a:solidFill>
                  <a:srgbClr val="000000"/>
                </a:solidFill>
                <a:latin typeface="メイリオ" panose="020B0604030504040204" pitchFamily="50" charset="-128"/>
                <a:ea typeface="メイリオ" panose="020B0604030504040204" pitchFamily="50" charset="-128"/>
              </a:rPr>
              <a:t>あたり</a:t>
            </a:r>
            <a:r>
              <a:rPr lang="en-US" altLang="ja-JP" sz="1600" b="1" dirty="0">
                <a:solidFill>
                  <a:srgbClr val="000000"/>
                </a:solidFill>
                <a:latin typeface="メイリオ" panose="020B0604030504040204" pitchFamily="50" charset="-128"/>
                <a:ea typeface="メイリオ" panose="020B0604030504040204" pitchFamily="50" charset="-128"/>
              </a:rPr>
              <a:t>2.2kcal</a:t>
            </a:r>
            <a:r>
              <a:rPr lang="ja-JP" altLang="en-US" sz="1600" b="1" dirty="0">
                <a:solidFill>
                  <a:srgbClr val="000000"/>
                </a:solidFill>
                <a:latin typeface="メイリオ" panose="020B0604030504040204" pitchFamily="50" charset="-128"/>
                <a:ea typeface="メイリオ" panose="020B0604030504040204" pitchFamily="50" charset="-128"/>
              </a:rPr>
              <a:t>と、通常のお食事から得られるカロリーと比較すると僅かです。また、ビタレバンの甘みは摂取しても血糖値が上がらないエリスリトールの味であり、糖尿病の方でも飲用することができます。</a:t>
            </a:r>
            <a:endParaRPr lang="en-US" altLang="ja-JP" sz="2000" dirty="0">
              <a:solidFill>
                <a:srgbClr val="000000"/>
              </a:solidFill>
              <a:highlight>
                <a:srgbClr val="FFFF00"/>
              </a:highlight>
              <a:latin typeface="メイリオ" panose="020B0604030504040204" pitchFamily="50" charset="-128"/>
              <a:ea typeface="メイリオ" panose="020B0604030504040204" pitchFamily="50" charset="-128"/>
            </a:endParaRPr>
          </a:p>
          <a:p>
            <a:pPr>
              <a:defRPr/>
            </a:pPr>
            <a:endParaRPr lang="en-US" altLang="ja-JP" sz="2000" b="1" dirty="0">
              <a:solidFill>
                <a:schemeClr val="accent2"/>
              </a:solidFill>
              <a:latin typeface="メイリオ" panose="020B0604030504040204" pitchFamily="50" charset="-128"/>
              <a:ea typeface="メイリオ" panose="020B0604030504040204" pitchFamily="50" charset="-128"/>
            </a:endParaRPr>
          </a:p>
          <a:p>
            <a:pPr>
              <a:defRPr/>
            </a:pPr>
            <a:r>
              <a:rPr lang="en-US" altLang="ja-JP" sz="2000" b="1" dirty="0">
                <a:solidFill>
                  <a:schemeClr val="accent2"/>
                </a:solidFill>
                <a:latin typeface="メイリオ" panose="020B0604030504040204" pitchFamily="50" charset="-128"/>
                <a:ea typeface="メイリオ" panose="020B0604030504040204" pitchFamily="50" charset="-128"/>
              </a:rPr>
              <a:t>Q:</a:t>
            </a:r>
            <a:r>
              <a:rPr lang="ja-JP" altLang="en-US" sz="2000" b="1" dirty="0">
                <a:solidFill>
                  <a:schemeClr val="accent2"/>
                </a:solidFill>
                <a:latin typeface="メイリオ" panose="020B0604030504040204" pitchFamily="50" charset="-128"/>
                <a:ea typeface="メイリオ" panose="020B0604030504040204" pitchFamily="50" charset="-128"/>
              </a:rPr>
              <a:t>ビタレバンで鉄分の補給もできますか？</a:t>
            </a:r>
            <a:endParaRPr lang="en-US" altLang="ja-JP" sz="2000" b="1" dirty="0">
              <a:solidFill>
                <a:schemeClr val="accent2"/>
              </a:solidFill>
              <a:latin typeface="メイリオ" panose="020B0604030504040204" pitchFamily="50" charset="-128"/>
              <a:ea typeface="メイリオ" panose="020B0604030504040204" pitchFamily="50" charset="-128"/>
            </a:endParaRPr>
          </a:p>
          <a:p>
            <a:pPr>
              <a:defRPr/>
            </a:pPr>
            <a:r>
              <a:rPr lang="en-US" altLang="ja-JP" sz="1600" b="1" dirty="0">
                <a:solidFill>
                  <a:srgbClr val="000000"/>
                </a:solidFill>
                <a:latin typeface="メイリオ" panose="020B0604030504040204" pitchFamily="50" charset="-128"/>
                <a:ea typeface="メイリオ" panose="020B0604030504040204" pitchFamily="50" charset="-128"/>
              </a:rPr>
              <a:t>A:</a:t>
            </a:r>
            <a:r>
              <a:rPr lang="ja-JP" altLang="en-US" sz="1600" b="1" dirty="0">
                <a:solidFill>
                  <a:srgbClr val="000000"/>
                </a:solidFill>
                <a:latin typeface="メイリオ" panose="020B0604030504040204" pitchFamily="50" charset="-128"/>
                <a:ea typeface="メイリオ" panose="020B0604030504040204" pitchFamily="50" charset="-128"/>
              </a:rPr>
              <a:t>肝臓由来の鉄分は製造工程でほとんど除かれているので、鉄分の補給目的で</a:t>
            </a:r>
            <a:endParaRPr lang="en-US" altLang="ja-JP" sz="1600" b="1" dirty="0">
              <a:solidFill>
                <a:srgbClr val="000000"/>
              </a:solidFill>
              <a:latin typeface="メイリオ" panose="020B0604030504040204" pitchFamily="50" charset="-128"/>
              <a:ea typeface="メイリオ" panose="020B0604030504040204" pitchFamily="50" charset="-128"/>
            </a:endParaRPr>
          </a:p>
          <a:p>
            <a:pPr>
              <a:defRPr/>
            </a:pPr>
            <a:r>
              <a:rPr lang="ja-JP" altLang="en-US" sz="1600" b="1" dirty="0">
                <a:solidFill>
                  <a:srgbClr val="000000"/>
                </a:solidFill>
                <a:latin typeface="メイリオ" panose="020B0604030504040204" pitchFamily="50" charset="-128"/>
                <a:ea typeface="メイリオ" panose="020B0604030504040204" pitchFamily="50" charset="-128"/>
              </a:rPr>
              <a:t>飲用するほど含まれておりません。</a:t>
            </a:r>
            <a:endParaRPr lang="en-US" altLang="ja-JP" sz="2000" b="1" dirty="0">
              <a:solidFill>
                <a:schemeClr val="accent2"/>
              </a:solidFill>
              <a:latin typeface="メイリオ" panose="020B0604030504040204" pitchFamily="50" charset="-128"/>
              <a:ea typeface="メイリオ" panose="020B0604030504040204" pitchFamily="50" charset="-128"/>
            </a:endParaRPr>
          </a:p>
          <a:p>
            <a:pPr>
              <a:defRPr/>
            </a:pPr>
            <a:endParaRPr lang="en-US" altLang="ja-JP" sz="2000" dirty="0">
              <a:solidFill>
                <a:srgbClr val="000000"/>
              </a:solidFill>
              <a:latin typeface="メイリオ" panose="020B0604030504040204" pitchFamily="50" charset="-128"/>
              <a:ea typeface="メイリオ" panose="020B0604030504040204" pitchFamily="50" charset="-128"/>
            </a:endParaRPr>
          </a:p>
          <a:p>
            <a:pPr>
              <a:defRPr/>
            </a:pPr>
            <a:r>
              <a:rPr lang="en-US" altLang="ja-JP" sz="2000" b="1" dirty="0">
                <a:solidFill>
                  <a:srgbClr val="333399"/>
                </a:solidFill>
                <a:latin typeface="メイリオ" panose="020B0604030504040204" pitchFamily="50" charset="-128"/>
                <a:ea typeface="メイリオ" panose="020B0604030504040204" pitchFamily="50" charset="-128"/>
              </a:rPr>
              <a:t>Q:</a:t>
            </a:r>
            <a:r>
              <a:rPr lang="ja-JP" altLang="en-US" sz="2000" b="1" dirty="0">
                <a:solidFill>
                  <a:srgbClr val="333399"/>
                </a:solidFill>
                <a:latin typeface="メイリオ" panose="020B0604030504040204" pitchFamily="50" charset="-128"/>
                <a:ea typeface="メイリオ" panose="020B0604030504040204" pitchFamily="50" charset="-128"/>
              </a:rPr>
              <a:t>いつ摂取するのがよいですか？</a:t>
            </a:r>
            <a:endParaRPr lang="en-US" altLang="ja-JP" sz="2000" b="1" dirty="0">
              <a:solidFill>
                <a:srgbClr val="333399"/>
              </a:solidFill>
              <a:latin typeface="メイリオ" panose="020B0604030504040204" pitchFamily="50" charset="-128"/>
              <a:ea typeface="メイリオ" panose="020B0604030504040204" pitchFamily="50" charset="-128"/>
            </a:endParaRPr>
          </a:p>
          <a:p>
            <a:pPr>
              <a:defRPr/>
            </a:pPr>
            <a:r>
              <a:rPr lang="en-US" altLang="ja-JP" sz="1600" b="1" dirty="0">
                <a:solidFill>
                  <a:srgbClr val="000000"/>
                </a:solidFill>
                <a:latin typeface="メイリオ" panose="020B0604030504040204" pitchFamily="50" charset="-128"/>
                <a:ea typeface="メイリオ" panose="020B0604030504040204" pitchFamily="50" charset="-128"/>
              </a:rPr>
              <a:t>A:</a:t>
            </a:r>
            <a:r>
              <a:rPr lang="ja-JP" altLang="en-US" sz="1600" b="1" dirty="0">
                <a:solidFill>
                  <a:srgbClr val="000000"/>
                </a:solidFill>
                <a:latin typeface="メイリオ" panose="020B0604030504040204" pitchFamily="50" charset="-128"/>
                <a:ea typeface="メイリオ" panose="020B0604030504040204" pitchFamily="50" charset="-128"/>
              </a:rPr>
              <a:t>健康飲料ですので、基本的にはいつお飲み頂いても大丈夫です。スタミナを維持したい方は、朝いちばんや運動前に飲むのがおすすめ。体力を回復したい方は、運動後やお休み前の摂取がおすすめです。</a:t>
            </a:r>
            <a:endParaRPr lang="en-US" altLang="ja-JP" sz="1600" b="1" dirty="0">
              <a:solidFill>
                <a:srgbClr val="000000"/>
              </a:solidFill>
              <a:latin typeface="メイリオ" panose="020B0604030504040204" pitchFamily="50" charset="-128"/>
              <a:ea typeface="メイリオ" panose="020B0604030504040204" pitchFamily="50" charset="-128"/>
            </a:endParaRPr>
          </a:p>
        </p:txBody>
      </p:sp>
      <p:sp>
        <p:nvSpPr>
          <p:cNvPr id="28675" name="テキスト ボックス 2">
            <a:extLst>
              <a:ext uri="{FF2B5EF4-FFF2-40B4-BE49-F238E27FC236}">
                <a16:creationId xmlns:a16="http://schemas.microsoft.com/office/drawing/2014/main" id="{F2182252-036F-0B98-EF63-7056B3D62FA5}"/>
              </a:ext>
            </a:extLst>
          </p:cNvPr>
          <p:cNvSpPr txBox="1">
            <a:spLocks noChangeArrowheads="1"/>
          </p:cNvSpPr>
          <p:nvPr/>
        </p:nvSpPr>
        <p:spPr bwMode="auto">
          <a:xfrm>
            <a:off x="225425" y="222250"/>
            <a:ext cx="15462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sz="3000" b="1">
                <a:latin typeface="メイリオ" panose="020B0604030504040204" pitchFamily="50" charset="-128"/>
                <a:ea typeface="メイリオ" panose="020B0604030504040204" pitchFamily="50" charset="-128"/>
              </a:rPr>
              <a:t>Q</a:t>
            </a:r>
            <a:r>
              <a:rPr lang="ja-JP" altLang="en-US" sz="3000" b="1">
                <a:latin typeface="メイリオ" panose="020B0604030504040204" pitchFamily="50" charset="-128"/>
                <a:ea typeface="メイリオ" panose="020B0604030504040204" pitchFamily="50" charset="-128"/>
              </a:rPr>
              <a:t>＆</a:t>
            </a:r>
            <a:r>
              <a:rPr lang="en-US" altLang="ja-JP" sz="3000" b="1">
                <a:latin typeface="メイリオ" panose="020B0604030504040204" pitchFamily="50" charset="-128"/>
                <a:ea typeface="メイリオ" panose="020B0604030504040204" pitchFamily="50" charset="-128"/>
              </a:rPr>
              <a:t>A</a:t>
            </a:r>
            <a:r>
              <a:rPr lang="ja-JP" altLang="en-US" sz="3000" b="1">
                <a:latin typeface="メイリオ" panose="020B0604030504040204" pitchFamily="50" charset="-128"/>
                <a:ea typeface="メイリオ" panose="020B0604030504040204" pitchFamily="50" charset="-128"/>
              </a:rPr>
              <a:t>②</a:t>
            </a:r>
            <a:endParaRPr lang="en-US" altLang="ja-JP" sz="3000" b="1">
              <a:latin typeface="メイリオ" panose="020B0604030504040204" pitchFamily="50" charset="-128"/>
              <a:ea typeface="メイリオ" panose="020B0604030504040204"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テキスト ボックス 2">
            <a:extLst>
              <a:ext uri="{FF2B5EF4-FFF2-40B4-BE49-F238E27FC236}">
                <a16:creationId xmlns:a16="http://schemas.microsoft.com/office/drawing/2014/main" id="{D8E8A556-A6F5-D9D1-37E0-B006E730FDE0}"/>
              </a:ext>
            </a:extLst>
          </p:cNvPr>
          <p:cNvSpPr txBox="1">
            <a:spLocks noChangeArrowheads="1"/>
          </p:cNvSpPr>
          <p:nvPr/>
        </p:nvSpPr>
        <p:spPr bwMode="auto">
          <a:xfrm>
            <a:off x="212725" y="233363"/>
            <a:ext cx="154781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sz="3000" b="1">
                <a:latin typeface="メイリオ" panose="020B0604030504040204" pitchFamily="50" charset="-128"/>
                <a:ea typeface="メイリオ" panose="020B0604030504040204" pitchFamily="50" charset="-128"/>
              </a:rPr>
              <a:t>Q</a:t>
            </a:r>
            <a:r>
              <a:rPr lang="ja-JP" altLang="en-US" sz="3000" b="1">
                <a:latin typeface="メイリオ" panose="020B0604030504040204" pitchFamily="50" charset="-128"/>
                <a:ea typeface="メイリオ" panose="020B0604030504040204" pitchFamily="50" charset="-128"/>
              </a:rPr>
              <a:t>＆</a:t>
            </a:r>
            <a:r>
              <a:rPr lang="en-US" altLang="ja-JP" sz="3000" b="1">
                <a:latin typeface="メイリオ" panose="020B0604030504040204" pitchFamily="50" charset="-128"/>
                <a:ea typeface="メイリオ" panose="020B0604030504040204" pitchFamily="50" charset="-128"/>
              </a:rPr>
              <a:t>A</a:t>
            </a:r>
            <a:r>
              <a:rPr lang="ja-JP" altLang="en-US" sz="3000" b="1">
                <a:latin typeface="メイリオ" panose="020B0604030504040204" pitchFamily="50" charset="-128"/>
                <a:ea typeface="メイリオ" panose="020B0604030504040204" pitchFamily="50" charset="-128"/>
              </a:rPr>
              <a:t>③</a:t>
            </a:r>
            <a:endParaRPr lang="en-US" altLang="ja-JP" sz="3000" b="1">
              <a:latin typeface="メイリオ" panose="020B0604030504040204" pitchFamily="50" charset="-128"/>
              <a:ea typeface="メイリオ" panose="020B0604030504040204" pitchFamily="50" charset="-128"/>
            </a:endParaRPr>
          </a:p>
        </p:txBody>
      </p:sp>
      <p:sp>
        <p:nvSpPr>
          <p:cNvPr id="30723" name="正方形/長方形 2">
            <a:extLst>
              <a:ext uri="{FF2B5EF4-FFF2-40B4-BE49-F238E27FC236}">
                <a16:creationId xmlns:a16="http://schemas.microsoft.com/office/drawing/2014/main" id="{FD5CBE23-093C-033C-18EF-1A6701E9D9D6}"/>
              </a:ext>
            </a:extLst>
          </p:cNvPr>
          <p:cNvSpPr>
            <a:spLocks noChangeArrowheads="1"/>
          </p:cNvSpPr>
          <p:nvPr/>
        </p:nvSpPr>
        <p:spPr bwMode="auto">
          <a:xfrm>
            <a:off x="212725" y="795338"/>
            <a:ext cx="8751888"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sz="2000" b="1">
                <a:solidFill>
                  <a:srgbClr val="333399"/>
                </a:solidFill>
                <a:latin typeface="メイリオ" panose="020B0604030504040204" pitchFamily="50" charset="-128"/>
                <a:ea typeface="メイリオ" panose="020B0604030504040204" pitchFamily="50" charset="-128"/>
              </a:rPr>
              <a:t>Q:</a:t>
            </a:r>
            <a:r>
              <a:rPr lang="ja-JP" altLang="en-US" sz="2000" b="1">
                <a:solidFill>
                  <a:srgbClr val="333399"/>
                </a:solidFill>
                <a:latin typeface="メイリオ" panose="020B0604030504040204" pitchFamily="50" charset="-128"/>
                <a:ea typeface="メイリオ" panose="020B0604030504040204" pitchFamily="50" charset="-128"/>
              </a:rPr>
              <a:t>おしっこの色が黄色になるのはなぜですか？</a:t>
            </a:r>
            <a:endParaRPr lang="en-US" altLang="ja-JP" sz="2000" b="1">
              <a:solidFill>
                <a:srgbClr val="333399"/>
              </a:solidFill>
              <a:latin typeface="メイリオ" panose="020B0604030504040204" pitchFamily="50" charset="-128"/>
              <a:ea typeface="メイリオ" panose="020B0604030504040204" pitchFamily="50" charset="-128"/>
            </a:endParaRP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ビタミン</a:t>
            </a:r>
            <a:r>
              <a:rPr lang="en-US" altLang="ja-JP" sz="1600" b="1">
                <a:solidFill>
                  <a:srgbClr val="000000"/>
                </a:solidFill>
                <a:latin typeface="メイリオ" panose="020B0604030504040204" pitchFamily="50" charset="-128"/>
                <a:ea typeface="メイリオ" panose="020B0604030504040204" pitchFamily="50" charset="-128"/>
              </a:rPr>
              <a:t>B2</a:t>
            </a:r>
            <a:r>
              <a:rPr lang="ja-JP" altLang="en-US" sz="1600" b="1">
                <a:solidFill>
                  <a:srgbClr val="000000"/>
                </a:solidFill>
                <a:latin typeface="メイリオ" panose="020B0604030504040204" pitchFamily="50" charset="-128"/>
                <a:ea typeface="メイリオ" panose="020B0604030504040204" pitchFamily="50" charset="-128"/>
              </a:rPr>
              <a:t> の色です。ビタミン</a:t>
            </a:r>
            <a:r>
              <a:rPr lang="en-US" altLang="ja-JP" sz="1600" b="1">
                <a:solidFill>
                  <a:srgbClr val="000000"/>
                </a:solidFill>
                <a:latin typeface="メイリオ" panose="020B0604030504040204" pitchFamily="50" charset="-128"/>
                <a:ea typeface="メイリオ" panose="020B0604030504040204" pitchFamily="50" charset="-128"/>
              </a:rPr>
              <a:t>B2</a:t>
            </a:r>
            <a:r>
              <a:rPr lang="ja-JP" altLang="en-US" sz="1600" b="1">
                <a:solidFill>
                  <a:srgbClr val="000000"/>
                </a:solidFill>
                <a:latin typeface="メイリオ" panose="020B0604030504040204" pitchFamily="50" charset="-128"/>
                <a:ea typeface="メイリオ" panose="020B0604030504040204" pitchFamily="50" charset="-128"/>
              </a:rPr>
              <a:t>は黄色のビタミンで、体に吸収されなかった分はおしっこに排泄されます。</a:t>
            </a:r>
            <a:endParaRPr lang="en-US" altLang="ja-JP" sz="1600" b="1">
              <a:solidFill>
                <a:srgbClr val="000000"/>
              </a:solidFill>
              <a:latin typeface="メイリオ" panose="020B0604030504040204" pitchFamily="50" charset="-128"/>
              <a:ea typeface="メイリオ" panose="020B0604030504040204" pitchFamily="50" charset="-128"/>
            </a:endParaRPr>
          </a:p>
          <a:p>
            <a:endParaRPr lang="en-US" altLang="ja-JP" sz="2000" b="1">
              <a:solidFill>
                <a:schemeClr val="accent2"/>
              </a:solidFill>
              <a:latin typeface="メイリオ" panose="020B0604030504040204" pitchFamily="50" charset="-128"/>
              <a:ea typeface="メイリオ" panose="020B0604030504040204" pitchFamily="50" charset="-128"/>
            </a:endParaRPr>
          </a:p>
          <a:p>
            <a:r>
              <a:rPr lang="en-US" altLang="ja-JP" sz="2000" b="1">
                <a:solidFill>
                  <a:schemeClr val="accent2"/>
                </a:solidFill>
                <a:latin typeface="メイリオ" panose="020B0604030504040204" pitchFamily="50" charset="-128"/>
                <a:ea typeface="メイリオ" panose="020B0604030504040204" pitchFamily="50" charset="-128"/>
              </a:rPr>
              <a:t>Q:</a:t>
            </a:r>
            <a:r>
              <a:rPr lang="ja-JP" altLang="en-US" sz="2000" b="1">
                <a:solidFill>
                  <a:schemeClr val="accent2"/>
                </a:solidFill>
                <a:latin typeface="メイリオ" panose="020B0604030504040204" pitchFamily="50" charset="-128"/>
                <a:ea typeface="メイリオ" panose="020B0604030504040204" pitchFamily="50" charset="-128"/>
              </a:rPr>
              <a:t>ブタアレルギーの方は大丈夫か？</a:t>
            </a: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肝臓エキスは豚を使用しているため、アレルギーを起こす可能性はあります。</a:t>
            </a:r>
          </a:p>
          <a:p>
            <a:endParaRPr lang="en-US" altLang="ja-JP" sz="1600" b="1">
              <a:solidFill>
                <a:srgbClr val="000000"/>
              </a:solidFill>
              <a:latin typeface="メイリオ" panose="020B0604030504040204" pitchFamily="50" charset="-128"/>
              <a:ea typeface="メイリオ" panose="020B0604030504040204" pitchFamily="50" charset="-128"/>
            </a:endParaRPr>
          </a:p>
          <a:p>
            <a:r>
              <a:rPr lang="en-US" altLang="ja-JP" sz="2000" b="1">
                <a:solidFill>
                  <a:schemeClr val="accent2"/>
                </a:solidFill>
                <a:latin typeface="メイリオ" panose="020B0604030504040204" pitchFamily="50" charset="-128"/>
                <a:ea typeface="メイリオ" panose="020B0604030504040204" pitchFamily="50" charset="-128"/>
              </a:rPr>
              <a:t>Q:</a:t>
            </a:r>
            <a:r>
              <a:rPr lang="ja-JP" altLang="en-US" sz="2000" b="1">
                <a:solidFill>
                  <a:schemeClr val="accent2"/>
                </a:solidFill>
                <a:latin typeface="メイリオ" panose="020B0604030504040204" pitchFamily="50" charset="-128"/>
                <a:ea typeface="メイリオ" panose="020B0604030504040204" pitchFamily="50" charset="-128"/>
              </a:rPr>
              <a:t>開封後の保管方法は？</a:t>
            </a: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冷蔵庫で立てて保管してください。栄養が豊富で、かつ、分服タイプの商品であるため、</a:t>
            </a:r>
            <a:endParaRPr lang="en-US" altLang="ja-JP" sz="1600" b="1">
              <a:solidFill>
                <a:srgbClr val="000000"/>
              </a:solidFill>
              <a:latin typeface="メイリオ" panose="020B0604030504040204" pitchFamily="50" charset="-128"/>
              <a:ea typeface="メイリオ" panose="020B0604030504040204" pitchFamily="50" charset="-128"/>
            </a:endParaRPr>
          </a:p>
          <a:p>
            <a:r>
              <a:rPr lang="ja-JP" altLang="en-US" sz="1600" b="1">
                <a:solidFill>
                  <a:srgbClr val="000000"/>
                </a:solidFill>
                <a:latin typeface="メイリオ" panose="020B0604030504040204" pitchFamily="50" charset="-128"/>
                <a:ea typeface="メイリオ" panose="020B0604030504040204" pitchFamily="50" charset="-128"/>
              </a:rPr>
              <a:t>仮に菌が混入しても増殖させないためです。</a:t>
            </a:r>
            <a:endParaRPr lang="en-US" altLang="ja-JP" sz="1600" b="1">
              <a:solidFill>
                <a:srgbClr val="000000"/>
              </a:solidFill>
              <a:latin typeface="メイリオ" panose="020B0604030504040204" pitchFamily="50" charset="-128"/>
              <a:ea typeface="メイリオ" panose="020B0604030504040204" pitchFamily="50" charset="-128"/>
            </a:endParaRPr>
          </a:p>
          <a:p>
            <a:endParaRPr lang="ja-JP" altLang="en-US" sz="1600" b="1">
              <a:solidFill>
                <a:srgbClr val="000000"/>
              </a:solidFill>
              <a:latin typeface="メイリオ" panose="020B0604030504040204" pitchFamily="50" charset="-128"/>
              <a:ea typeface="メイリオ" panose="020B0604030504040204" pitchFamily="50" charset="-128"/>
            </a:endParaRPr>
          </a:p>
          <a:p>
            <a:r>
              <a:rPr lang="en-US" altLang="ja-JP" sz="2000" b="1">
                <a:solidFill>
                  <a:schemeClr val="accent2"/>
                </a:solidFill>
                <a:latin typeface="メイリオ" panose="020B0604030504040204" pitchFamily="50" charset="-128"/>
                <a:ea typeface="メイリオ" panose="020B0604030504040204" pitchFamily="50" charset="-128"/>
              </a:rPr>
              <a:t>Q:</a:t>
            </a:r>
            <a:r>
              <a:rPr lang="ja-JP" altLang="en-US" sz="2000" b="1">
                <a:solidFill>
                  <a:schemeClr val="accent2"/>
                </a:solidFill>
                <a:latin typeface="メイリオ" panose="020B0604030504040204" pitchFamily="50" charset="-128"/>
                <a:ea typeface="メイリオ" panose="020B0604030504040204" pitchFamily="50" charset="-128"/>
              </a:rPr>
              <a:t>開封後の期限は？</a:t>
            </a: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設定はしておりません。毎日継続して服用するタイプのドリンクなので</a:t>
            </a:r>
            <a:r>
              <a:rPr lang="en-US" altLang="ja-JP" sz="1600" b="1">
                <a:solidFill>
                  <a:srgbClr val="000000"/>
                </a:solidFill>
                <a:latin typeface="メイリオ" panose="020B0604030504040204" pitchFamily="50" charset="-128"/>
                <a:ea typeface="メイリオ" panose="020B0604030504040204" pitchFamily="50" charset="-128"/>
              </a:rPr>
              <a:t>25</a:t>
            </a:r>
            <a:r>
              <a:rPr lang="ja-JP" altLang="en-US" sz="1600" b="1">
                <a:solidFill>
                  <a:srgbClr val="000000"/>
                </a:solidFill>
                <a:latin typeface="メイリオ" panose="020B0604030504040204" pitchFamily="50" charset="-128"/>
                <a:ea typeface="メイリオ" panose="020B0604030504040204" pitchFamily="50" charset="-128"/>
              </a:rPr>
              <a:t>日で飲み終わる計算です。できるだけ早めに召し上がりください。</a:t>
            </a:r>
            <a:endParaRPr lang="en-US" altLang="ja-JP" sz="1600" b="1">
              <a:solidFill>
                <a:srgbClr val="000000"/>
              </a:solidFill>
              <a:latin typeface="メイリオ" panose="020B0604030504040204" pitchFamily="50" charset="-128"/>
              <a:ea typeface="メイリオ" panose="020B0604030504040204" pitchFamily="50" charset="-128"/>
            </a:endParaRPr>
          </a:p>
          <a:p>
            <a:endParaRPr lang="en-US" altLang="ja-JP" sz="1600" b="1">
              <a:solidFill>
                <a:srgbClr val="000000"/>
              </a:solidFill>
              <a:latin typeface="メイリオ" panose="020B0604030504040204" pitchFamily="50" charset="-128"/>
              <a:ea typeface="メイリオ" panose="020B0604030504040204" pitchFamily="50" charset="-128"/>
            </a:endParaRPr>
          </a:p>
          <a:p>
            <a:r>
              <a:rPr lang="en-US" altLang="ja-JP" sz="2000" b="1">
                <a:solidFill>
                  <a:schemeClr val="accent2"/>
                </a:solidFill>
                <a:latin typeface="メイリオ" panose="020B0604030504040204" pitchFamily="50" charset="-128"/>
                <a:ea typeface="メイリオ" panose="020B0604030504040204" pitchFamily="50" charset="-128"/>
              </a:rPr>
              <a:t>Q:</a:t>
            </a:r>
            <a:r>
              <a:rPr lang="ja-JP" altLang="en-US" sz="2000" b="1">
                <a:solidFill>
                  <a:schemeClr val="accent2"/>
                </a:solidFill>
                <a:latin typeface="メイリオ" panose="020B0604030504040204" pitchFamily="50" charset="-128"/>
                <a:ea typeface="メイリオ" panose="020B0604030504040204" pitchFamily="50" charset="-128"/>
              </a:rPr>
              <a:t>液だれキャップは付属しているか？</a:t>
            </a: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最初から液だれキャップは付いています。すぐに外れるものではありませんが、ごみの分別が厳しい所は取っていただく必要があります。</a:t>
            </a:r>
            <a:endParaRPr lang="en-US" altLang="ja-JP" sz="1600" b="1">
              <a:solidFill>
                <a:srgbClr val="000000"/>
              </a:solidFill>
              <a:latin typeface="メイリオ" panose="020B0604030504040204" pitchFamily="50" charset="-128"/>
              <a:ea typeface="メイリオ" panose="020B0604030504040204" pitchFamily="50" charset="-128"/>
            </a:endParaRPr>
          </a:p>
          <a:p>
            <a:endParaRPr lang="en-US" altLang="ja-JP" sz="1600" b="1">
              <a:solidFill>
                <a:srgbClr val="000000"/>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正方形/長方形 2">
            <a:extLst>
              <a:ext uri="{FF2B5EF4-FFF2-40B4-BE49-F238E27FC236}">
                <a16:creationId xmlns:a16="http://schemas.microsoft.com/office/drawing/2014/main" id="{0FF0B8F8-5214-E08E-AE70-86E3B7F829A4}"/>
              </a:ext>
            </a:extLst>
          </p:cNvPr>
          <p:cNvSpPr>
            <a:spLocks noChangeArrowheads="1"/>
          </p:cNvSpPr>
          <p:nvPr/>
        </p:nvSpPr>
        <p:spPr bwMode="auto">
          <a:xfrm>
            <a:off x="212725" y="812800"/>
            <a:ext cx="875188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sz="2000" b="1">
                <a:solidFill>
                  <a:srgbClr val="333399"/>
                </a:solidFill>
                <a:latin typeface="メイリオ" panose="020B0604030504040204" pitchFamily="50" charset="-128"/>
                <a:ea typeface="メイリオ" panose="020B0604030504040204" pitchFamily="50" charset="-128"/>
              </a:rPr>
              <a:t>Q:</a:t>
            </a:r>
            <a:r>
              <a:rPr lang="ja-JP" altLang="en-US" sz="2000" b="1">
                <a:solidFill>
                  <a:srgbClr val="333399"/>
                </a:solidFill>
                <a:latin typeface="メイリオ" panose="020B0604030504040204" pitchFamily="50" charset="-128"/>
                <a:ea typeface="メイリオ" panose="020B0604030504040204" pitchFamily="50" charset="-128"/>
              </a:rPr>
              <a:t>子供にはどのくらい飲ませたら良いですか？</a:t>
            </a:r>
            <a:endParaRPr lang="en-US" altLang="ja-JP" sz="2000" b="1">
              <a:solidFill>
                <a:srgbClr val="333399"/>
              </a:solidFill>
              <a:latin typeface="メイリオ" panose="020B0604030504040204" pitchFamily="50" charset="-128"/>
              <a:ea typeface="メイリオ" panose="020B0604030504040204" pitchFamily="50" charset="-128"/>
            </a:endParaRP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以下を参考にお飲みください。</a:t>
            </a:r>
            <a:endParaRPr lang="en-US" altLang="ja-JP" sz="1600" b="1">
              <a:solidFill>
                <a:srgbClr val="000000"/>
              </a:solidFill>
              <a:latin typeface="メイリオ" panose="020B0604030504040204" pitchFamily="50" charset="-128"/>
              <a:ea typeface="メイリオ" panose="020B0604030504040204" pitchFamily="50" charset="-128"/>
            </a:endParaRPr>
          </a:p>
          <a:p>
            <a:r>
              <a:rPr lang="en-US" altLang="ja-JP" sz="1400" b="1">
                <a:solidFill>
                  <a:srgbClr val="000000"/>
                </a:solidFill>
                <a:latin typeface="メイリオ" panose="020B0604030504040204" pitchFamily="50" charset="-128"/>
                <a:ea typeface="メイリオ" panose="020B0604030504040204" pitchFamily="50" charset="-128"/>
              </a:rPr>
              <a:t>11-15</a:t>
            </a:r>
            <a:r>
              <a:rPr lang="ja-JP" altLang="en-US" sz="1400" b="1">
                <a:solidFill>
                  <a:srgbClr val="000000"/>
                </a:solidFill>
                <a:latin typeface="メイリオ" panose="020B0604030504040204" pitchFamily="50" charset="-128"/>
                <a:ea typeface="メイリオ" panose="020B0604030504040204" pitchFamily="50" charset="-128"/>
              </a:rPr>
              <a:t>歳：</a:t>
            </a:r>
            <a:r>
              <a:rPr lang="en-US" altLang="ja-JP" sz="1400" b="1">
                <a:solidFill>
                  <a:srgbClr val="000000"/>
                </a:solidFill>
                <a:latin typeface="メイリオ" panose="020B0604030504040204" pitchFamily="50" charset="-128"/>
                <a:ea typeface="メイリオ" panose="020B0604030504040204" pitchFamily="50" charset="-128"/>
              </a:rPr>
              <a:t>15mL</a:t>
            </a:r>
            <a:r>
              <a:rPr lang="ja-JP" altLang="en-US" sz="1400" b="1">
                <a:solidFill>
                  <a:srgbClr val="000000"/>
                </a:solidFill>
                <a:latin typeface="メイリオ" panose="020B0604030504040204" pitchFamily="50" charset="-128"/>
                <a:ea typeface="メイリオ" panose="020B0604030504040204" pitchFamily="50" charset="-128"/>
              </a:rPr>
              <a:t>（成人の</a:t>
            </a:r>
            <a:r>
              <a:rPr lang="en-US" altLang="ja-JP" sz="1400" b="1">
                <a:solidFill>
                  <a:srgbClr val="000000"/>
                </a:solidFill>
                <a:latin typeface="メイリオ" panose="020B0604030504040204" pitchFamily="50" charset="-128"/>
                <a:ea typeface="メイリオ" panose="020B0604030504040204" pitchFamily="50" charset="-128"/>
              </a:rPr>
              <a:t>3/4</a:t>
            </a:r>
            <a:r>
              <a:rPr lang="ja-JP" altLang="en-US" sz="1400" b="1">
                <a:solidFill>
                  <a:srgbClr val="000000"/>
                </a:solidFill>
                <a:latin typeface="メイリオ" panose="020B0604030504040204" pitchFamily="50" charset="-128"/>
                <a:ea typeface="メイリオ" panose="020B0604030504040204" pitchFamily="50" charset="-128"/>
              </a:rPr>
              <a:t>）、</a:t>
            </a:r>
            <a:r>
              <a:rPr lang="en-US" altLang="ja-JP" sz="1400" b="1">
                <a:solidFill>
                  <a:srgbClr val="000000"/>
                </a:solidFill>
                <a:latin typeface="メイリオ" panose="020B0604030504040204" pitchFamily="50" charset="-128"/>
                <a:ea typeface="メイリオ" panose="020B0604030504040204" pitchFamily="50" charset="-128"/>
              </a:rPr>
              <a:t>8-11</a:t>
            </a:r>
            <a:r>
              <a:rPr lang="ja-JP" altLang="en-US" sz="1400" b="1">
                <a:solidFill>
                  <a:srgbClr val="000000"/>
                </a:solidFill>
                <a:latin typeface="メイリオ" panose="020B0604030504040204" pitchFamily="50" charset="-128"/>
                <a:ea typeface="メイリオ" panose="020B0604030504040204" pitchFamily="50" charset="-128"/>
              </a:rPr>
              <a:t>歳：</a:t>
            </a:r>
            <a:r>
              <a:rPr lang="en-US" altLang="ja-JP" sz="1400" b="1">
                <a:solidFill>
                  <a:srgbClr val="000000"/>
                </a:solidFill>
                <a:latin typeface="メイリオ" panose="020B0604030504040204" pitchFamily="50" charset="-128"/>
                <a:ea typeface="メイリオ" panose="020B0604030504040204" pitchFamily="50" charset="-128"/>
              </a:rPr>
              <a:t>10mL</a:t>
            </a:r>
            <a:r>
              <a:rPr lang="ja-JP" altLang="en-US" sz="1400" b="1">
                <a:solidFill>
                  <a:srgbClr val="000000"/>
                </a:solidFill>
                <a:latin typeface="メイリオ" panose="020B0604030504040204" pitchFamily="50" charset="-128"/>
                <a:ea typeface="メイリオ" panose="020B0604030504040204" pitchFamily="50" charset="-128"/>
              </a:rPr>
              <a:t>（成人の</a:t>
            </a:r>
            <a:r>
              <a:rPr lang="en-US" altLang="ja-JP" sz="1400" b="1">
                <a:solidFill>
                  <a:srgbClr val="000000"/>
                </a:solidFill>
                <a:latin typeface="メイリオ" panose="020B0604030504040204" pitchFamily="50" charset="-128"/>
                <a:ea typeface="メイリオ" panose="020B0604030504040204" pitchFamily="50" charset="-128"/>
              </a:rPr>
              <a:t>1/2</a:t>
            </a:r>
            <a:r>
              <a:rPr lang="ja-JP" altLang="en-US" sz="1400" b="1">
                <a:solidFill>
                  <a:srgbClr val="000000"/>
                </a:solidFill>
                <a:latin typeface="メイリオ" panose="020B0604030504040204" pitchFamily="50" charset="-128"/>
                <a:ea typeface="メイリオ" panose="020B0604030504040204" pitchFamily="50" charset="-128"/>
              </a:rPr>
              <a:t>）、</a:t>
            </a:r>
            <a:r>
              <a:rPr lang="en-US" altLang="ja-JP" sz="1400" b="1">
                <a:solidFill>
                  <a:srgbClr val="000000"/>
                </a:solidFill>
                <a:latin typeface="メイリオ" panose="020B0604030504040204" pitchFamily="50" charset="-128"/>
                <a:ea typeface="メイリオ" panose="020B0604030504040204" pitchFamily="50" charset="-128"/>
              </a:rPr>
              <a:t>5-8</a:t>
            </a:r>
            <a:r>
              <a:rPr lang="ja-JP" altLang="en-US" sz="1400" b="1">
                <a:solidFill>
                  <a:srgbClr val="000000"/>
                </a:solidFill>
                <a:latin typeface="メイリオ" panose="020B0604030504040204" pitchFamily="50" charset="-128"/>
                <a:ea typeface="メイリオ" panose="020B0604030504040204" pitchFamily="50" charset="-128"/>
              </a:rPr>
              <a:t>歳：</a:t>
            </a:r>
            <a:r>
              <a:rPr lang="en-US" altLang="ja-JP" sz="1400" b="1">
                <a:solidFill>
                  <a:srgbClr val="000000"/>
                </a:solidFill>
                <a:latin typeface="メイリオ" panose="020B0604030504040204" pitchFamily="50" charset="-128"/>
                <a:ea typeface="メイリオ" panose="020B0604030504040204" pitchFamily="50" charset="-128"/>
              </a:rPr>
              <a:t>7mL</a:t>
            </a:r>
            <a:r>
              <a:rPr lang="ja-JP" altLang="en-US" sz="1400" b="1">
                <a:solidFill>
                  <a:srgbClr val="000000"/>
                </a:solidFill>
                <a:latin typeface="メイリオ" panose="020B0604030504040204" pitchFamily="50" charset="-128"/>
                <a:ea typeface="メイリオ" panose="020B0604030504040204" pitchFamily="50" charset="-128"/>
              </a:rPr>
              <a:t>（成人の約</a:t>
            </a:r>
            <a:r>
              <a:rPr lang="en-US" altLang="ja-JP" sz="1400" b="1">
                <a:solidFill>
                  <a:srgbClr val="000000"/>
                </a:solidFill>
                <a:latin typeface="メイリオ" panose="020B0604030504040204" pitchFamily="50" charset="-128"/>
                <a:ea typeface="メイリオ" panose="020B0604030504040204" pitchFamily="50" charset="-128"/>
              </a:rPr>
              <a:t>1/3</a:t>
            </a:r>
            <a:r>
              <a:rPr lang="ja-JP" altLang="en-US" sz="1400" b="1">
                <a:solidFill>
                  <a:srgbClr val="000000"/>
                </a:solidFill>
                <a:latin typeface="メイリオ" panose="020B0604030504040204" pitchFamily="50" charset="-128"/>
                <a:ea typeface="メイリオ" panose="020B0604030504040204" pitchFamily="50" charset="-128"/>
              </a:rPr>
              <a:t>）</a:t>
            </a:r>
            <a:endParaRPr lang="en-US" altLang="ja-JP" sz="1400" b="1">
              <a:solidFill>
                <a:srgbClr val="000000"/>
              </a:solidFill>
              <a:latin typeface="メイリオ" panose="020B0604030504040204" pitchFamily="50" charset="-128"/>
              <a:ea typeface="メイリオ" panose="020B0604030504040204" pitchFamily="50" charset="-128"/>
            </a:endParaRPr>
          </a:p>
          <a:p>
            <a:r>
              <a:rPr lang="en-US" altLang="ja-JP" sz="1400" b="1">
                <a:solidFill>
                  <a:srgbClr val="000000"/>
                </a:solidFill>
                <a:latin typeface="メイリオ" panose="020B0604030504040204" pitchFamily="50" charset="-128"/>
                <a:ea typeface="メイリオ" panose="020B0604030504040204" pitchFamily="50" charset="-128"/>
              </a:rPr>
              <a:t>3-5</a:t>
            </a:r>
            <a:r>
              <a:rPr lang="ja-JP" altLang="en-US" sz="1400" b="1">
                <a:solidFill>
                  <a:srgbClr val="000000"/>
                </a:solidFill>
                <a:latin typeface="メイリオ" panose="020B0604030504040204" pitchFamily="50" charset="-128"/>
                <a:ea typeface="メイリオ" panose="020B0604030504040204" pitchFamily="50" charset="-128"/>
              </a:rPr>
              <a:t>歳：</a:t>
            </a:r>
            <a:r>
              <a:rPr lang="en-US" altLang="ja-JP" sz="1400" b="1">
                <a:solidFill>
                  <a:srgbClr val="000000"/>
                </a:solidFill>
                <a:latin typeface="メイリオ" panose="020B0604030504040204" pitchFamily="50" charset="-128"/>
                <a:ea typeface="メイリオ" panose="020B0604030504040204" pitchFamily="50" charset="-128"/>
              </a:rPr>
              <a:t>4-5mL/</a:t>
            </a:r>
            <a:r>
              <a:rPr lang="ja-JP" altLang="en-US" sz="1400" b="1">
                <a:solidFill>
                  <a:srgbClr val="000000"/>
                </a:solidFill>
                <a:latin typeface="メイリオ" panose="020B0604030504040204" pitchFamily="50" charset="-128"/>
                <a:ea typeface="メイリオ" panose="020B0604030504040204" pitchFamily="50" charset="-128"/>
              </a:rPr>
              <a:t>日（成人の</a:t>
            </a:r>
            <a:r>
              <a:rPr lang="en-US" altLang="ja-JP" sz="1400" b="1">
                <a:solidFill>
                  <a:srgbClr val="000000"/>
                </a:solidFill>
                <a:latin typeface="メイリオ" panose="020B0604030504040204" pitchFamily="50" charset="-128"/>
                <a:ea typeface="メイリオ" panose="020B0604030504040204" pitchFamily="50" charset="-128"/>
              </a:rPr>
              <a:t>1/4</a:t>
            </a:r>
            <a:r>
              <a:rPr lang="ja-JP" altLang="en-US" sz="1400" b="1">
                <a:solidFill>
                  <a:srgbClr val="000000"/>
                </a:solidFill>
                <a:latin typeface="メイリオ" panose="020B0604030504040204" pitchFamily="50" charset="-128"/>
                <a:ea typeface="メイリオ" panose="020B0604030504040204" pitchFamily="50" charset="-128"/>
              </a:rPr>
              <a:t>～</a:t>
            </a:r>
            <a:r>
              <a:rPr lang="en-US" altLang="ja-JP" sz="1400" b="1">
                <a:solidFill>
                  <a:srgbClr val="000000"/>
                </a:solidFill>
                <a:latin typeface="メイリオ" panose="020B0604030504040204" pitchFamily="50" charset="-128"/>
                <a:ea typeface="メイリオ" panose="020B0604030504040204" pitchFamily="50" charset="-128"/>
              </a:rPr>
              <a:t>1/5</a:t>
            </a:r>
            <a:r>
              <a:rPr lang="ja-JP" altLang="en-US" sz="1400" b="1">
                <a:solidFill>
                  <a:srgbClr val="000000"/>
                </a:solidFill>
                <a:latin typeface="メイリオ" panose="020B0604030504040204" pitchFamily="50" charset="-128"/>
                <a:ea typeface="メイリオ" panose="020B0604030504040204" pitchFamily="50" charset="-128"/>
              </a:rPr>
              <a:t>）、</a:t>
            </a:r>
            <a:r>
              <a:rPr lang="en-US" altLang="ja-JP" sz="1400" b="1">
                <a:solidFill>
                  <a:srgbClr val="000000"/>
                </a:solidFill>
                <a:latin typeface="メイリオ" panose="020B0604030504040204" pitchFamily="50" charset="-128"/>
                <a:ea typeface="メイリオ" panose="020B0604030504040204" pitchFamily="50" charset="-128"/>
              </a:rPr>
              <a:t>1-3</a:t>
            </a:r>
            <a:r>
              <a:rPr lang="ja-JP" altLang="en-US" sz="1400" b="1">
                <a:solidFill>
                  <a:srgbClr val="000000"/>
                </a:solidFill>
                <a:latin typeface="メイリオ" panose="020B0604030504040204" pitchFamily="50" charset="-128"/>
                <a:ea typeface="メイリオ" panose="020B0604030504040204" pitchFamily="50" charset="-128"/>
              </a:rPr>
              <a:t>歳：</a:t>
            </a:r>
            <a:r>
              <a:rPr lang="en-US" altLang="ja-JP" sz="1400" b="1">
                <a:solidFill>
                  <a:srgbClr val="000000"/>
                </a:solidFill>
                <a:latin typeface="メイリオ" panose="020B0604030504040204" pitchFamily="50" charset="-128"/>
                <a:ea typeface="メイリオ" panose="020B0604030504040204" pitchFamily="50" charset="-128"/>
              </a:rPr>
              <a:t>2-4mL/</a:t>
            </a:r>
            <a:r>
              <a:rPr lang="ja-JP" altLang="en-US" sz="1400" b="1">
                <a:solidFill>
                  <a:srgbClr val="000000"/>
                </a:solidFill>
                <a:latin typeface="メイリオ" panose="020B0604030504040204" pitchFamily="50" charset="-128"/>
                <a:ea typeface="メイリオ" panose="020B0604030504040204" pitchFamily="50" charset="-128"/>
              </a:rPr>
              <a:t>日（成人の</a:t>
            </a:r>
            <a:r>
              <a:rPr lang="en-US" altLang="ja-JP" sz="1400" b="1">
                <a:solidFill>
                  <a:srgbClr val="000000"/>
                </a:solidFill>
                <a:latin typeface="メイリオ" panose="020B0604030504040204" pitchFamily="50" charset="-128"/>
                <a:ea typeface="メイリオ" panose="020B0604030504040204" pitchFamily="50" charset="-128"/>
              </a:rPr>
              <a:t>1/10</a:t>
            </a:r>
            <a:r>
              <a:rPr lang="ja-JP" altLang="en-US" sz="1400" b="1">
                <a:solidFill>
                  <a:srgbClr val="000000"/>
                </a:solidFill>
                <a:latin typeface="メイリオ" panose="020B0604030504040204" pitchFamily="50" charset="-128"/>
                <a:ea typeface="メイリオ" panose="020B0604030504040204" pitchFamily="50" charset="-128"/>
              </a:rPr>
              <a:t>～</a:t>
            </a:r>
            <a:r>
              <a:rPr lang="en-US" altLang="ja-JP" sz="1400" b="1">
                <a:solidFill>
                  <a:srgbClr val="000000"/>
                </a:solidFill>
                <a:latin typeface="メイリオ" panose="020B0604030504040204" pitchFamily="50" charset="-128"/>
                <a:ea typeface="メイリオ" panose="020B0604030504040204" pitchFamily="50" charset="-128"/>
              </a:rPr>
              <a:t>1/5</a:t>
            </a:r>
            <a:r>
              <a:rPr lang="ja-JP" altLang="en-US" sz="1400" b="1">
                <a:solidFill>
                  <a:srgbClr val="000000"/>
                </a:solidFill>
                <a:latin typeface="メイリオ" panose="020B0604030504040204" pitchFamily="50" charset="-128"/>
                <a:ea typeface="メイリオ" panose="020B0604030504040204" pitchFamily="50" charset="-128"/>
              </a:rPr>
              <a:t>）</a:t>
            </a:r>
            <a:endParaRPr lang="en-US" altLang="ja-JP" sz="1400" b="1">
              <a:solidFill>
                <a:srgbClr val="000000"/>
              </a:solidFill>
              <a:latin typeface="メイリオ" panose="020B0604030504040204" pitchFamily="50" charset="-128"/>
              <a:ea typeface="メイリオ" panose="020B0604030504040204" pitchFamily="50" charset="-128"/>
            </a:endParaRPr>
          </a:p>
          <a:p>
            <a:r>
              <a:rPr lang="en-US" altLang="ja-JP" sz="1400" b="1">
                <a:solidFill>
                  <a:srgbClr val="000000"/>
                </a:solidFill>
                <a:latin typeface="メイリオ" panose="020B0604030504040204" pitchFamily="50" charset="-128"/>
                <a:ea typeface="メイリオ" panose="020B0604030504040204" pitchFamily="50" charset="-128"/>
              </a:rPr>
              <a:t>※</a:t>
            </a:r>
            <a:r>
              <a:rPr lang="ja-JP" altLang="en-US" sz="1400" b="1">
                <a:solidFill>
                  <a:srgbClr val="000000"/>
                </a:solidFill>
                <a:latin typeface="メイリオ" panose="020B0604030504040204" pitchFamily="50" charset="-128"/>
                <a:ea typeface="メイリオ" panose="020B0604030504040204" pitchFamily="50" charset="-128"/>
              </a:rPr>
              <a:t>医薬品の小児量換算を参考に作成</a:t>
            </a:r>
          </a:p>
          <a:p>
            <a:endParaRPr lang="en-US" altLang="ja-JP" sz="2000" b="1">
              <a:solidFill>
                <a:schemeClr val="accent2"/>
              </a:solidFill>
              <a:latin typeface="メイリオ" panose="020B0604030504040204" pitchFamily="50" charset="-128"/>
              <a:ea typeface="メイリオ" panose="020B0604030504040204" pitchFamily="50" charset="-128"/>
            </a:endParaRPr>
          </a:p>
          <a:p>
            <a:r>
              <a:rPr lang="en-US" altLang="ja-JP" sz="2000" b="1">
                <a:solidFill>
                  <a:schemeClr val="accent2"/>
                </a:solidFill>
                <a:latin typeface="メイリオ" panose="020B0604030504040204" pitchFamily="50" charset="-128"/>
                <a:ea typeface="メイリオ" panose="020B0604030504040204" pitchFamily="50" charset="-128"/>
              </a:rPr>
              <a:t>Q:</a:t>
            </a:r>
            <a:r>
              <a:rPr lang="ja-JP" altLang="en-US" sz="2000" b="1">
                <a:solidFill>
                  <a:schemeClr val="accent2"/>
                </a:solidFill>
                <a:latin typeface="メイリオ" panose="020B0604030504040204" pitchFamily="50" charset="-128"/>
                <a:ea typeface="メイリオ" panose="020B0604030504040204" pitchFamily="50" charset="-128"/>
              </a:rPr>
              <a:t>肝臓エキス</a:t>
            </a:r>
            <a:r>
              <a:rPr lang="en-US" altLang="ja-JP" sz="2000" b="1">
                <a:solidFill>
                  <a:schemeClr val="accent2"/>
                </a:solidFill>
                <a:latin typeface="メイリオ" panose="020B0604030504040204" pitchFamily="50" charset="-128"/>
                <a:ea typeface="メイリオ" panose="020B0604030504040204" pitchFamily="50" charset="-128"/>
              </a:rPr>
              <a:t>330㎎</a:t>
            </a:r>
            <a:r>
              <a:rPr lang="ja-JP" altLang="en-US" sz="2000" b="1">
                <a:solidFill>
                  <a:schemeClr val="accent2"/>
                </a:solidFill>
                <a:latin typeface="メイリオ" panose="020B0604030504040204" pitchFamily="50" charset="-128"/>
                <a:ea typeface="メイリオ" panose="020B0604030504040204" pitchFamily="50" charset="-128"/>
              </a:rPr>
              <a:t>とは食品に換算するとどのくらいの量ですか。また、この量を摂るとどのようなメリットがありますか。</a:t>
            </a:r>
            <a:endParaRPr lang="en-US" altLang="ja-JP" sz="2000" b="1">
              <a:solidFill>
                <a:schemeClr val="accent2"/>
              </a:solidFill>
              <a:latin typeface="メイリオ" panose="020B0604030504040204" pitchFamily="50" charset="-128"/>
              <a:ea typeface="メイリオ" panose="020B0604030504040204" pitchFamily="50" charset="-128"/>
            </a:endParaRP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肝臓エキスはレバーから脂質やプリン体などを除き、身体に良い部分のみ残したものであるため、単純な換算はできません。また肝臓エキスはもともと医療用医薬品として使われていたものであり、少量でも肝臓に働きかけることが特徴です。</a:t>
            </a:r>
            <a:endParaRPr lang="en-US" altLang="ja-JP" sz="1600" b="1">
              <a:solidFill>
                <a:srgbClr val="000000"/>
              </a:solidFill>
              <a:latin typeface="メイリオ" panose="020B0604030504040204" pitchFamily="50" charset="-128"/>
              <a:ea typeface="メイリオ" panose="020B0604030504040204" pitchFamily="50" charset="-128"/>
            </a:endParaRPr>
          </a:p>
          <a:p>
            <a:r>
              <a:rPr lang="ja-JP" altLang="en-US" sz="1600" b="1">
                <a:solidFill>
                  <a:srgbClr val="000000"/>
                </a:solidFill>
                <a:latin typeface="メイリオ" panose="020B0604030504040204" pitchFamily="50" charset="-128"/>
                <a:ea typeface="メイリオ" panose="020B0604030504040204" pitchFamily="50" charset="-128"/>
              </a:rPr>
              <a:t>医療用医薬品では肝臓加水分解物</a:t>
            </a:r>
            <a:r>
              <a:rPr lang="en-US" altLang="ja-JP" sz="1600" b="1">
                <a:solidFill>
                  <a:srgbClr val="000000"/>
                </a:solidFill>
                <a:latin typeface="メイリオ" panose="020B0604030504040204" pitchFamily="50" charset="-128"/>
                <a:ea typeface="メイリオ" panose="020B0604030504040204" pitchFamily="50" charset="-128"/>
              </a:rPr>
              <a:t>600㎎/</a:t>
            </a:r>
            <a:r>
              <a:rPr lang="ja-JP" altLang="en-US" sz="1600" b="1">
                <a:solidFill>
                  <a:srgbClr val="000000"/>
                </a:solidFill>
                <a:latin typeface="メイリオ" panose="020B0604030504040204" pitchFamily="50" charset="-128"/>
                <a:ea typeface="メイリオ" panose="020B0604030504040204" pitchFamily="50" charset="-128"/>
              </a:rPr>
              <a:t>日で慢性肝疾患の治療薬として使われているため、</a:t>
            </a:r>
          </a:p>
          <a:p>
            <a:r>
              <a:rPr lang="ja-JP" altLang="en-US" sz="1600" b="1">
                <a:solidFill>
                  <a:srgbClr val="000000"/>
                </a:solidFill>
                <a:latin typeface="メイリオ" panose="020B0604030504040204" pitchFamily="50" charset="-128"/>
                <a:ea typeface="メイリオ" panose="020B0604030504040204" pitchFamily="50" charset="-128"/>
              </a:rPr>
              <a:t>その</a:t>
            </a:r>
            <a:r>
              <a:rPr lang="en-US" altLang="ja-JP" sz="1600" b="1">
                <a:solidFill>
                  <a:srgbClr val="000000"/>
                </a:solidFill>
                <a:latin typeface="メイリオ" panose="020B0604030504040204" pitchFamily="50" charset="-128"/>
                <a:ea typeface="メイリオ" panose="020B0604030504040204" pitchFamily="50" charset="-128"/>
              </a:rPr>
              <a:t>55</a:t>
            </a:r>
            <a:r>
              <a:rPr lang="ja-JP" altLang="en-US" sz="1600" b="1">
                <a:solidFill>
                  <a:srgbClr val="000000"/>
                </a:solidFill>
                <a:latin typeface="メイリオ" panose="020B0604030504040204" pitchFamily="50" charset="-128"/>
                <a:ea typeface="メイリオ" panose="020B0604030504040204" pitchFamily="50" charset="-128"/>
              </a:rPr>
              <a:t>％程度の量は肝臓を健康に保つ食品としての量と考えております。</a:t>
            </a:r>
            <a:endParaRPr lang="en-US" altLang="ja-JP" sz="1600" b="1">
              <a:solidFill>
                <a:srgbClr val="000000"/>
              </a:solidFill>
              <a:latin typeface="メイリオ" panose="020B0604030504040204" pitchFamily="50" charset="-128"/>
              <a:ea typeface="メイリオ" panose="020B0604030504040204" pitchFamily="50" charset="-128"/>
            </a:endParaRPr>
          </a:p>
          <a:p>
            <a:endParaRPr lang="ja-JP" altLang="en-US" sz="1600" b="1">
              <a:solidFill>
                <a:srgbClr val="000000"/>
              </a:solidFill>
              <a:latin typeface="メイリオ" panose="020B0604030504040204" pitchFamily="50" charset="-128"/>
              <a:ea typeface="メイリオ" panose="020B0604030504040204" pitchFamily="50" charset="-128"/>
            </a:endParaRPr>
          </a:p>
          <a:p>
            <a:r>
              <a:rPr lang="en-US" altLang="ja-JP" sz="2000" b="1">
                <a:solidFill>
                  <a:schemeClr val="accent2"/>
                </a:solidFill>
                <a:latin typeface="メイリオ" panose="020B0604030504040204" pitchFamily="50" charset="-128"/>
                <a:ea typeface="メイリオ" panose="020B0604030504040204" pitchFamily="50" charset="-128"/>
              </a:rPr>
              <a:t>Q:BCAA</a:t>
            </a:r>
            <a:r>
              <a:rPr lang="ja-JP" altLang="en-US" sz="2000" b="1">
                <a:solidFill>
                  <a:schemeClr val="accent2"/>
                </a:solidFill>
                <a:latin typeface="メイリオ" panose="020B0604030504040204" pitchFamily="50" charset="-128"/>
                <a:ea typeface="メイリオ" panose="020B0604030504040204" pitchFamily="50" charset="-128"/>
              </a:rPr>
              <a:t>量はなぜ</a:t>
            </a:r>
            <a:r>
              <a:rPr lang="en-US" altLang="ja-JP" sz="2000" b="1">
                <a:solidFill>
                  <a:schemeClr val="accent2"/>
                </a:solidFill>
                <a:latin typeface="メイリオ" panose="020B0604030504040204" pitchFamily="50" charset="-128"/>
                <a:ea typeface="メイリオ" panose="020B0604030504040204" pitchFamily="50" charset="-128"/>
              </a:rPr>
              <a:t>194</a:t>
            </a:r>
            <a:r>
              <a:rPr lang="ja-JP" altLang="en-US" sz="2000" b="1">
                <a:solidFill>
                  <a:schemeClr val="accent2"/>
                </a:solidFill>
                <a:latin typeface="メイリオ" panose="020B0604030504040204" pitchFamily="50" charset="-128"/>
                <a:ea typeface="メイリオ" panose="020B0604030504040204" pitchFamily="50" charset="-128"/>
              </a:rPr>
              <a:t>㎎なのですか。</a:t>
            </a:r>
            <a:endParaRPr lang="en-US" altLang="ja-JP" sz="2000" b="1">
              <a:solidFill>
                <a:schemeClr val="accent2"/>
              </a:solidFill>
              <a:latin typeface="メイリオ" panose="020B0604030504040204" pitchFamily="50" charset="-128"/>
              <a:ea typeface="メイリオ" panose="020B0604030504040204" pitchFamily="50" charset="-128"/>
            </a:endParaRP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筋肉をつけるための量ではなく、加齢により食事で不足する</a:t>
            </a:r>
            <a:r>
              <a:rPr lang="en-US" altLang="ja-JP" sz="1600" b="1">
                <a:solidFill>
                  <a:srgbClr val="000000"/>
                </a:solidFill>
                <a:latin typeface="メイリオ" panose="020B0604030504040204" pitchFamily="50" charset="-128"/>
                <a:ea typeface="メイリオ" panose="020B0604030504040204" pitchFamily="50" charset="-128"/>
              </a:rPr>
              <a:t>BCAA</a:t>
            </a:r>
            <a:r>
              <a:rPr lang="ja-JP" altLang="en-US" sz="1600" b="1">
                <a:solidFill>
                  <a:srgbClr val="000000"/>
                </a:solidFill>
                <a:latin typeface="メイリオ" panose="020B0604030504040204" pitchFamily="50" charset="-128"/>
                <a:ea typeface="メイリオ" panose="020B0604030504040204" pitchFamily="50" charset="-128"/>
              </a:rPr>
              <a:t>量を補い、筋肉の衰えを予防する量です。他社品は筋肉をつける目的で</a:t>
            </a:r>
            <a:r>
              <a:rPr lang="en-US" altLang="ja-JP" sz="1600" b="1">
                <a:solidFill>
                  <a:srgbClr val="000000"/>
                </a:solidFill>
                <a:latin typeface="メイリオ" panose="020B0604030504040204" pitchFamily="50" charset="-128"/>
                <a:ea typeface="メイリオ" panose="020B0604030504040204" pitchFamily="50" charset="-128"/>
              </a:rPr>
              <a:t>BCAA</a:t>
            </a:r>
            <a:r>
              <a:rPr lang="ja-JP" altLang="en-US" sz="1600" b="1">
                <a:solidFill>
                  <a:srgbClr val="000000"/>
                </a:solidFill>
                <a:latin typeface="メイリオ" panose="020B0604030504040204" pitchFamily="50" charset="-128"/>
                <a:ea typeface="メイリオ" panose="020B0604030504040204" pitchFamily="50" charset="-128"/>
              </a:rPr>
              <a:t>を配合している商品が多いですが、ビタレバンは毎日飲用して筋肉の維持をするための商品です。</a:t>
            </a:r>
            <a:endParaRPr lang="en-US" altLang="ja-JP" sz="1600" b="1">
              <a:solidFill>
                <a:srgbClr val="000000"/>
              </a:solidFill>
              <a:latin typeface="メイリオ" panose="020B0604030504040204" pitchFamily="50" charset="-128"/>
              <a:ea typeface="メイリオ" panose="020B0604030504040204" pitchFamily="50" charset="-128"/>
            </a:endParaRPr>
          </a:p>
          <a:p>
            <a:endParaRPr lang="en-US" altLang="ja-JP" sz="1600" b="1">
              <a:solidFill>
                <a:srgbClr val="000000"/>
              </a:solidFill>
              <a:latin typeface="メイリオ" panose="020B0604030504040204" pitchFamily="50" charset="-128"/>
              <a:ea typeface="メイリオ" panose="020B0604030504040204" pitchFamily="50" charset="-128"/>
            </a:endParaRPr>
          </a:p>
          <a:p>
            <a:endParaRPr lang="en-US" altLang="ja-JP" sz="1600" b="1">
              <a:solidFill>
                <a:srgbClr val="000000"/>
              </a:solidFill>
              <a:latin typeface="メイリオ" panose="020B0604030504040204" pitchFamily="50" charset="-128"/>
              <a:ea typeface="メイリオ" panose="020B0604030504040204" pitchFamily="50" charset="-128"/>
            </a:endParaRPr>
          </a:p>
        </p:txBody>
      </p:sp>
      <p:sp>
        <p:nvSpPr>
          <p:cNvPr id="32771" name="テキスト ボックス 2">
            <a:extLst>
              <a:ext uri="{FF2B5EF4-FFF2-40B4-BE49-F238E27FC236}">
                <a16:creationId xmlns:a16="http://schemas.microsoft.com/office/drawing/2014/main" id="{5A3B0326-3B9B-51B9-CE18-3AD30FA11443}"/>
              </a:ext>
            </a:extLst>
          </p:cNvPr>
          <p:cNvSpPr txBox="1">
            <a:spLocks noChangeArrowheads="1"/>
          </p:cNvSpPr>
          <p:nvPr/>
        </p:nvSpPr>
        <p:spPr bwMode="auto">
          <a:xfrm>
            <a:off x="212725" y="233363"/>
            <a:ext cx="154781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sz="3000" b="1">
                <a:latin typeface="メイリオ" panose="020B0604030504040204" pitchFamily="50" charset="-128"/>
                <a:ea typeface="メイリオ" panose="020B0604030504040204" pitchFamily="50" charset="-128"/>
              </a:rPr>
              <a:t>Q</a:t>
            </a:r>
            <a:r>
              <a:rPr lang="ja-JP" altLang="en-US" sz="3000" b="1">
                <a:latin typeface="メイリオ" panose="020B0604030504040204" pitchFamily="50" charset="-128"/>
                <a:ea typeface="メイリオ" panose="020B0604030504040204" pitchFamily="50" charset="-128"/>
              </a:rPr>
              <a:t>＆</a:t>
            </a:r>
            <a:r>
              <a:rPr lang="en-US" altLang="ja-JP" sz="3000" b="1">
                <a:latin typeface="メイリオ" panose="020B0604030504040204" pitchFamily="50" charset="-128"/>
                <a:ea typeface="メイリオ" panose="020B0604030504040204" pitchFamily="50" charset="-128"/>
              </a:rPr>
              <a:t>A</a:t>
            </a:r>
            <a:r>
              <a:rPr lang="ja-JP" altLang="en-US" sz="3000" b="1">
                <a:latin typeface="メイリオ" panose="020B0604030504040204" pitchFamily="50" charset="-128"/>
                <a:ea typeface="メイリオ" panose="020B0604030504040204" pitchFamily="50" charset="-128"/>
              </a:rPr>
              <a:t>④</a:t>
            </a:r>
            <a:endParaRPr lang="en-US" altLang="ja-JP" sz="3000" b="1">
              <a:latin typeface="メイリオ" panose="020B0604030504040204" pitchFamily="50" charset="-128"/>
              <a:ea typeface="メイリオ" panose="020B0604030504040204"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正方形/長方形 2">
            <a:extLst>
              <a:ext uri="{FF2B5EF4-FFF2-40B4-BE49-F238E27FC236}">
                <a16:creationId xmlns:a16="http://schemas.microsoft.com/office/drawing/2014/main" id="{AFB8ED1E-87C2-E02A-4BEE-A1BBAF8B4146}"/>
              </a:ext>
            </a:extLst>
          </p:cNvPr>
          <p:cNvSpPr>
            <a:spLocks noChangeArrowheads="1"/>
          </p:cNvSpPr>
          <p:nvPr/>
        </p:nvSpPr>
        <p:spPr bwMode="auto">
          <a:xfrm>
            <a:off x="212725" y="812800"/>
            <a:ext cx="8751888"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sz="2000" b="1">
                <a:solidFill>
                  <a:srgbClr val="333399"/>
                </a:solidFill>
                <a:latin typeface="メイリオ" panose="020B0604030504040204" pitchFamily="50" charset="-128"/>
                <a:ea typeface="メイリオ" panose="020B0604030504040204" pitchFamily="50" charset="-128"/>
              </a:rPr>
              <a:t>Q:</a:t>
            </a:r>
            <a:r>
              <a:rPr lang="ja-JP" altLang="en-US" sz="2000" b="1">
                <a:solidFill>
                  <a:srgbClr val="333399"/>
                </a:solidFill>
                <a:latin typeface="メイリオ" panose="020B0604030504040204" pitchFamily="50" charset="-128"/>
                <a:ea typeface="メイリオ" panose="020B0604030504040204" pitchFamily="50" charset="-128"/>
              </a:rPr>
              <a:t>液体の良さやポイントは何ですか。</a:t>
            </a:r>
            <a:endParaRPr lang="en-US" altLang="ja-JP" sz="2000" b="1">
              <a:solidFill>
                <a:srgbClr val="333399"/>
              </a:solidFill>
              <a:latin typeface="メイリオ" panose="020B0604030504040204" pitchFamily="50" charset="-128"/>
              <a:ea typeface="メイリオ" panose="020B0604030504040204" pitchFamily="50" charset="-128"/>
            </a:endParaRP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一般的には、液体の方が胃腸の消化が悪い方でも吸収できる点で有用性があります。</a:t>
            </a:r>
          </a:p>
          <a:p>
            <a:r>
              <a:rPr lang="ja-JP" altLang="en-US" sz="1600" b="1">
                <a:solidFill>
                  <a:srgbClr val="000000"/>
                </a:solidFill>
                <a:latin typeface="メイリオ" panose="020B0604030504040204" pitchFamily="50" charset="-128"/>
                <a:ea typeface="メイリオ" panose="020B0604030504040204" pitchFamily="50" charset="-128"/>
              </a:rPr>
              <a:t>ビタレバンは線が細いタイプ</a:t>
            </a:r>
            <a:r>
              <a:rPr lang="en-US" altLang="ja-JP" sz="1600" b="1">
                <a:solidFill>
                  <a:srgbClr val="000000"/>
                </a:solidFill>
                <a:latin typeface="メイリオ" panose="020B0604030504040204" pitchFamily="50" charset="-128"/>
                <a:ea typeface="メイリオ" panose="020B0604030504040204" pitchFamily="50" charset="-128"/>
              </a:rPr>
              <a:t>(</a:t>
            </a:r>
            <a:r>
              <a:rPr lang="ja-JP" altLang="en-US" sz="1600" b="1">
                <a:solidFill>
                  <a:srgbClr val="000000"/>
                </a:solidFill>
                <a:latin typeface="メイリオ" panose="020B0604030504040204" pitchFamily="50" charset="-128"/>
                <a:ea typeface="メイリオ" panose="020B0604030504040204" pitchFamily="50" charset="-128"/>
              </a:rPr>
              <a:t>胃腸が弱い等）にも継続して飲んでいただけるよう</a:t>
            </a:r>
            <a:endParaRPr lang="en-US" altLang="ja-JP" sz="1600" b="1">
              <a:solidFill>
                <a:srgbClr val="000000"/>
              </a:solidFill>
              <a:latin typeface="メイリオ" panose="020B0604030504040204" pitchFamily="50" charset="-128"/>
              <a:ea typeface="メイリオ" panose="020B0604030504040204" pitchFamily="50" charset="-128"/>
            </a:endParaRPr>
          </a:p>
          <a:p>
            <a:r>
              <a:rPr lang="ja-JP" altLang="en-US" sz="1600" b="1">
                <a:solidFill>
                  <a:srgbClr val="000000"/>
                </a:solidFill>
                <a:latin typeface="メイリオ" panose="020B0604030504040204" pitchFamily="50" charset="-128"/>
                <a:ea typeface="メイリオ" panose="020B0604030504040204" pitchFamily="50" charset="-128"/>
              </a:rPr>
              <a:t>設計しております。</a:t>
            </a:r>
            <a:endParaRPr lang="en-US" altLang="ja-JP" sz="1600" b="1">
              <a:solidFill>
                <a:srgbClr val="000000"/>
              </a:solidFill>
              <a:latin typeface="メイリオ" panose="020B0604030504040204" pitchFamily="50" charset="-128"/>
              <a:ea typeface="メイリオ" panose="020B0604030504040204" pitchFamily="50" charset="-128"/>
            </a:endParaRPr>
          </a:p>
          <a:p>
            <a:endParaRPr lang="en-US" altLang="ja-JP" sz="2000" b="1">
              <a:solidFill>
                <a:srgbClr val="333399"/>
              </a:solidFill>
              <a:latin typeface="メイリオ" panose="020B0604030504040204" pitchFamily="50" charset="-128"/>
              <a:ea typeface="メイリオ" panose="020B0604030504040204" pitchFamily="50" charset="-128"/>
            </a:endParaRPr>
          </a:p>
          <a:p>
            <a:r>
              <a:rPr lang="en-US" altLang="ja-JP" sz="2000" b="1">
                <a:solidFill>
                  <a:srgbClr val="333399"/>
                </a:solidFill>
                <a:latin typeface="メイリオ" panose="020B0604030504040204" pitchFamily="50" charset="-128"/>
                <a:ea typeface="メイリオ" panose="020B0604030504040204" pitchFamily="50" charset="-128"/>
              </a:rPr>
              <a:t>Q:</a:t>
            </a:r>
            <a:r>
              <a:rPr lang="ja-JP" altLang="en-US" sz="2000" b="1">
                <a:solidFill>
                  <a:srgbClr val="333399"/>
                </a:solidFill>
                <a:latin typeface="メイリオ" panose="020B0604030504040204" pitchFamily="50" charset="-128"/>
                <a:ea typeface="メイリオ" panose="020B0604030504040204" pitchFamily="50" charset="-128"/>
              </a:rPr>
              <a:t>味が苦手な方へはどのように勧めたらよいですか。</a:t>
            </a:r>
            <a:endParaRPr lang="en-US" altLang="ja-JP" sz="2000" b="1">
              <a:solidFill>
                <a:srgbClr val="333399"/>
              </a:solidFill>
              <a:latin typeface="メイリオ" panose="020B0604030504040204" pitchFamily="50" charset="-128"/>
              <a:ea typeface="メイリオ" panose="020B0604030504040204" pitchFamily="50" charset="-128"/>
            </a:endParaRP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柑橘系（ほっとレモン、ジュース）やアルカリイオン飲料</a:t>
            </a:r>
            <a:r>
              <a:rPr lang="en-US" altLang="ja-JP" sz="1600" b="1">
                <a:solidFill>
                  <a:srgbClr val="000000"/>
                </a:solidFill>
                <a:latin typeface="メイリオ" panose="020B0604030504040204" pitchFamily="50" charset="-128"/>
                <a:ea typeface="メイリオ" panose="020B0604030504040204" pitchFamily="50" charset="-128"/>
              </a:rPr>
              <a:t>(</a:t>
            </a:r>
            <a:r>
              <a:rPr lang="ja-JP" altLang="en-US" sz="1600" b="1">
                <a:solidFill>
                  <a:srgbClr val="000000"/>
                </a:solidFill>
                <a:latin typeface="メイリオ" panose="020B0604030504040204" pitchFamily="50" charset="-128"/>
                <a:ea typeface="メイリオ" panose="020B0604030504040204" pitchFamily="50" charset="-128"/>
              </a:rPr>
              <a:t>ポカリスエット等）などで割ると飲みやすくなります。</a:t>
            </a:r>
            <a:endParaRPr lang="en-US" altLang="ja-JP" sz="1600" b="1">
              <a:solidFill>
                <a:srgbClr val="000000"/>
              </a:solidFill>
              <a:latin typeface="メイリオ" panose="020B0604030504040204" pitchFamily="50" charset="-128"/>
              <a:ea typeface="メイリオ" panose="020B0604030504040204" pitchFamily="50" charset="-128"/>
            </a:endParaRPr>
          </a:p>
          <a:p>
            <a:endParaRPr lang="en-US" altLang="ja-JP" sz="1600" b="1">
              <a:solidFill>
                <a:srgbClr val="000000"/>
              </a:solidFill>
              <a:latin typeface="メイリオ" panose="020B0604030504040204" pitchFamily="50" charset="-128"/>
              <a:ea typeface="メイリオ" panose="020B0604030504040204" pitchFamily="50" charset="-128"/>
            </a:endParaRPr>
          </a:p>
          <a:p>
            <a:r>
              <a:rPr lang="en-US" altLang="ja-JP" sz="2000" b="1">
                <a:solidFill>
                  <a:srgbClr val="333399"/>
                </a:solidFill>
                <a:latin typeface="メイリオ" panose="020B0604030504040204" pitchFamily="50" charset="-128"/>
                <a:ea typeface="メイリオ" panose="020B0604030504040204" pitchFamily="50" charset="-128"/>
              </a:rPr>
              <a:t>Q:</a:t>
            </a:r>
            <a:r>
              <a:rPr lang="ja-JP" altLang="en-US" sz="2000" b="1">
                <a:solidFill>
                  <a:srgbClr val="333399"/>
                </a:solidFill>
                <a:latin typeface="メイリオ" panose="020B0604030504040204" pitchFamily="50" charset="-128"/>
                <a:ea typeface="メイリオ" panose="020B0604030504040204" pitchFamily="50" charset="-128"/>
              </a:rPr>
              <a:t>豚の生肉が安定して入らない現状があるが、ビタレバンの原料に関しては問題ないですか？</a:t>
            </a:r>
            <a:endParaRPr lang="en-US" altLang="ja-JP" sz="2000" b="1">
              <a:solidFill>
                <a:srgbClr val="333399"/>
              </a:solidFill>
              <a:latin typeface="メイリオ" panose="020B0604030504040204" pitchFamily="50" charset="-128"/>
              <a:ea typeface="メイリオ" panose="020B0604030504040204" pitchFamily="50" charset="-128"/>
            </a:endParaRP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トレーサビリティのとれる豚を入れるための専用ルートがあるため問題ございません。また国産の豚を使用しており、海外の影響は大きくありません。</a:t>
            </a:r>
            <a:endParaRPr lang="en-US" altLang="ja-JP" sz="1600" b="1">
              <a:solidFill>
                <a:srgbClr val="000000"/>
              </a:solidFill>
              <a:latin typeface="メイリオ" panose="020B0604030504040204" pitchFamily="50" charset="-128"/>
              <a:ea typeface="メイリオ" panose="020B0604030504040204" pitchFamily="50" charset="-128"/>
            </a:endParaRPr>
          </a:p>
          <a:p>
            <a:endParaRPr lang="en-US" altLang="ja-JP" sz="1600" b="1">
              <a:solidFill>
                <a:srgbClr val="000000"/>
              </a:solidFill>
              <a:latin typeface="メイリオ" panose="020B0604030504040204" pitchFamily="50" charset="-128"/>
              <a:ea typeface="メイリオ" panose="020B0604030504040204" pitchFamily="50" charset="-128"/>
            </a:endParaRPr>
          </a:p>
          <a:p>
            <a:r>
              <a:rPr lang="en-US" altLang="ja-JP" sz="2000" b="1">
                <a:solidFill>
                  <a:schemeClr val="accent2"/>
                </a:solidFill>
                <a:latin typeface="メイリオ" panose="020B0604030504040204" pitchFamily="50" charset="-128"/>
                <a:ea typeface="メイリオ" panose="020B0604030504040204" pitchFamily="50" charset="-128"/>
              </a:rPr>
              <a:t>Q:</a:t>
            </a:r>
            <a:r>
              <a:rPr lang="ja-JP" altLang="en-US" sz="2000" b="1">
                <a:solidFill>
                  <a:schemeClr val="accent2"/>
                </a:solidFill>
                <a:latin typeface="メイリオ" panose="020B0604030504040204" pitchFamily="50" charset="-128"/>
                <a:ea typeface="メイリオ" panose="020B0604030504040204" pitchFamily="50" charset="-128"/>
              </a:rPr>
              <a:t>肝臓成分</a:t>
            </a:r>
            <a:r>
              <a:rPr lang="en-US" altLang="ja-JP" sz="2000" b="1">
                <a:solidFill>
                  <a:schemeClr val="accent2"/>
                </a:solidFill>
                <a:latin typeface="メイリオ" panose="020B0604030504040204" pitchFamily="50" charset="-128"/>
                <a:ea typeface="メイリオ" panose="020B0604030504040204" pitchFamily="50" charset="-128"/>
              </a:rPr>
              <a:t>330㎎</a:t>
            </a:r>
            <a:r>
              <a:rPr lang="ja-JP" altLang="en-US" sz="2000" b="1">
                <a:solidFill>
                  <a:schemeClr val="accent2"/>
                </a:solidFill>
                <a:latin typeface="メイリオ" panose="020B0604030504040204" pitchFamily="50" charset="-128"/>
                <a:ea typeface="メイリオ" panose="020B0604030504040204" pitchFamily="50" charset="-128"/>
              </a:rPr>
              <a:t>がどのように肝臓に栄養として働きかけるのか？</a:t>
            </a:r>
            <a:endParaRPr lang="ja-JP" altLang="en-US" sz="1600" b="1">
              <a:solidFill>
                <a:schemeClr val="accent2"/>
              </a:solidFill>
              <a:latin typeface="メイリオ" panose="020B0604030504040204" pitchFamily="50" charset="-128"/>
              <a:ea typeface="メイリオ" panose="020B0604030504040204" pitchFamily="50" charset="-128"/>
            </a:endParaRP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レバーはいくら食べても肝臓エキスの働きにはなりません。肝臓エキスはアミノ酸としての栄養成分としての働きではなく、ペプチド等の機能として肝臓に働きかけます。</a:t>
            </a:r>
            <a:endParaRPr lang="en-US" altLang="ja-JP" sz="1600" b="1">
              <a:solidFill>
                <a:srgbClr val="000000"/>
              </a:solidFill>
              <a:latin typeface="メイリオ" panose="020B0604030504040204" pitchFamily="50" charset="-128"/>
              <a:ea typeface="メイリオ" panose="020B0604030504040204" pitchFamily="50" charset="-128"/>
            </a:endParaRPr>
          </a:p>
        </p:txBody>
      </p:sp>
      <p:sp>
        <p:nvSpPr>
          <p:cNvPr id="33795" name="テキスト ボックス 2">
            <a:extLst>
              <a:ext uri="{FF2B5EF4-FFF2-40B4-BE49-F238E27FC236}">
                <a16:creationId xmlns:a16="http://schemas.microsoft.com/office/drawing/2014/main" id="{35D5F539-F0DC-1C63-B390-F65906EDE901}"/>
              </a:ext>
            </a:extLst>
          </p:cNvPr>
          <p:cNvSpPr txBox="1">
            <a:spLocks noChangeArrowheads="1"/>
          </p:cNvSpPr>
          <p:nvPr/>
        </p:nvSpPr>
        <p:spPr bwMode="auto">
          <a:xfrm>
            <a:off x="212725" y="233363"/>
            <a:ext cx="154781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sz="3000" b="1">
                <a:latin typeface="メイリオ" panose="020B0604030504040204" pitchFamily="50" charset="-128"/>
                <a:ea typeface="メイリオ" panose="020B0604030504040204" pitchFamily="50" charset="-128"/>
              </a:rPr>
              <a:t>Q</a:t>
            </a:r>
            <a:r>
              <a:rPr lang="ja-JP" altLang="en-US" sz="3000" b="1">
                <a:latin typeface="メイリオ" panose="020B0604030504040204" pitchFamily="50" charset="-128"/>
                <a:ea typeface="メイリオ" panose="020B0604030504040204" pitchFamily="50" charset="-128"/>
              </a:rPr>
              <a:t>＆</a:t>
            </a:r>
            <a:r>
              <a:rPr lang="en-US" altLang="ja-JP" sz="3000" b="1">
                <a:latin typeface="メイリオ" panose="020B0604030504040204" pitchFamily="50" charset="-128"/>
                <a:ea typeface="メイリオ" panose="020B0604030504040204" pitchFamily="50" charset="-128"/>
              </a:rPr>
              <a:t>A</a:t>
            </a:r>
            <a:r>
              <a:rPr lang="ja-JP" altLang="en-US" sz="3000" b="1">
                <a:latin typeface="メイリオ" panose="020B0604030504040204" pitchFamily="50" charset="-128"/>
                <a:ea typeface="メイリオ" panose="020B0604030504040204" pitchFamily="50" charset="-128"/>
              </a:rPr>
              <a:t>⑤</a:t>
            </a:r>
            <a:endParaRPr lang="en-US" altLang="ja-JP" sz="3000" b="1">
              <a:latin typeface="メイリオ" panose="020B0604030504040204" pitchFamily="50" charset="-128"/>
              <a:ea typeface="メイリオ" panose="020B0604030504040204" pitchFamily="50"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テキスト ボックス 2">
            <a:extLst>
              <a:ext uri="{FF2B5EF4-FFF2-40B4-BE49-F238E27FC236}">
                <a16:creationId xmlns:a16="http://schemas.microsoft.com/office/drawing/2014/main" id="{2FFDE7AB-3DE9-386B-746F-07F5C94ED38F}"/>
              </a:ext>
            </a:extLst>
          </p:cNvPr>
          <p:cNvSpPr txBox="1">
            <a:spLocks noChangeArrowheads="1"/>
          </p:cNvSpPr>
          <p:nvPr/>
        </p:nvSpPr>
        <p:spPr bwMode="auto">
          <a:xfrm>
            <a:off x="212725" y="233363"/>
            <a:ext cx="154781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sz="3000" b="1">
                <a:latin typeface="メイリオ" panose="020B0604030504040204" pitchFamily="50" charset="-128"/>
                <a:ea typeface="メイリオ" panose="020B0604030504040204" pitchFamily="50" charset="-128"/>
              </a:rPr>
              <a:t>Q</a:t>
            </a:r>
            <a:r>
              <a:rPr lang="ja-JP" altLang="en-US" sz="3000" b="1">
                <a:latin typeface="メイリオ" panose="020B0604030504040204" pitchFamily="50" charset="-128"/>
                <a:ea typeface="メイリオ" panose="020B0604030504040204" pitchFamily="50" charset="-128"/>
              </a:rPr>
              <a:t>＆</a:t>
            </a:r>
            <a:r>
              <a:rPr lang="en-US" altLang="ja-JP" sz="3000" b="1">
                <a:latin typeface="メイリオ" panose="020B0604030504040204" pitchFamily="50" charset="-128"/>
                <a:ea typeface="メイリオ" panose="020B0604030504040204" pitchFamily="50" charset="-128"/>
              </a:rPr>
              <a:t>A</a:t>
            </a:r>
            <a:r>
              <a:rPr lang="ja-JP" altLang="en-US" sz="3000" b="1">
                <a:latin typeface="メイリオ" panose="020B0604030504040204" pitchFamily="50" charset="-128"/>
                <a:ea typeface="メイリオ" panose="020B0604030504040204" pitchFamily="50" charset="-128"/>
              </a:rPr>
              <a:t>⑥</a:t>
            </a:r>
            <a:endParaRPr lang="en-US" altLang="ja-JP" sz="3000" b="1">
              <a:latin typeface="メイリオ" panose="020B0604030504040204" pitchFamily="50" charset="-128"/>
              <a:ea typeface="メイリオ" panose="020B0604030504040204" pitchFamily="50" charset="-128"/>
            </a:endParaRPr>
          </a:p>
        </p:txBody>
      </p:sp>
      <p:sp>
        <p:nvSpPr>
          <p:cNvPr id="34819" name="正方形/長方形 2">
            <a:extLst>
              <a:ext uri="{FF2B5EF4-FFF2-40B4-BE49-F238E27FC236}">
                <a16:creationId xmlns:a16="http://schemas.microsoft.com/office/drawing/2014/main" id="{D8C5CD63-8BBF-F6C1-21EE-8D7ACBCAA852}"/>
              </a:ext>
            </a:extLst>
          </p:cNvPr>
          <p:cNvSpPr>
            <a:spLocks noChangeArrowheads="1"/>
          </p:cNvSpPr>
          <p:nvPr/>
        </p:nvSpPr>
        <p:spPr bwMode="auto">
          <a:xfrm>
            <a:off x="212725" y="908050"/>
            <a:ext cx="875188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sz="2000" b="1">
                <a:solidFill>
                  <a:srgbClr val="333399"/>
                </a:solidFill>
                <a:latin typeface="メイリオ" panose="020B0604030504040204" pitchFamily="50" charset="-128"/>
                <a:ea typeface="メイリオ" panose="020B0604030504040204" pitchFamily="50" charset="-128"/>
              </a:rPr>
              <a:t>Q:</a:t>
            </a:r>
            <a:r>
              <a:rPr lang="ja-JP" altLang="en-US" sz="2000" b="1">
                <a:solidFill>
                  <a:srgbClr val="333399"/>
                </a:solidFill>
                <a:latin typeface="メイリオ" panose="020B0604030504040204" pitchFamily="50" charset="-128"/>
                <a:ea typeface="メイリオ" panose="020B0604030504040204" pitchFamily="50" charset="-128"/>
              </a:rPr>
              <a:t>ヘパリーゼの肝臓水解物とビタレバンに配合されている肝臓エキスの違いを教えて下さい。</a:t>
            </a:r>
            <a:endParaRPr lang="en-US" altLang="ja-JP" sz="2000" b="1">
              <a:solidFill>
                <a:srgbClr val="333399"/>
              </a:solidFill>
              <a:latin typeface="メイリオ" panose="020B0604030504040204" pitchFamily="50" charset="-128"/>
              <a:ea typeface="メイリオ" panose="020B0604030504040204" pitchFamily="50" charset="-128"/>
            </a:endParaRPr>
          </a:p>
          <a:p>
            <a:r>
              <a:rPr lang="en-US" altLang="ja-JP" sz="1600" b="1">
                <a:solidFill>
                  <a:srgbClr val="000000"/>
                </a:solidFill>
                <a:latin typeface="メイリオ" panose="020B0604030504040204" pitchFamily="50" charset="-128"/>
                <a:ea typeface="メイリオ" panose="020B0604030504040204" pitchFamily="50" charset="-128"/>
              </a:rPr>
              <a:t>A:</a:t>
            </a:r>
            <a:r>
              <a:rPr lang="ja-JP" altLang="en-US" sz="1600" b="1">
                <a:solidFill>
                  <a:srgbClr val="000000"/>
                </a:solidFill>
                <a:latin typeface="メイリオ" panose="020B0604030504040204" pitchFamily="50" charset="-128"/>
                <a:ea typeface="メイリオ" panose="020B0604030504040204" pitchFamily="50" charset="-128"/>
              </a:rPr>
              <a:t>肝臓を処理する際に用いる酵素など、医薬品原料と食品原料で使用できるものが一部異なっており、原料の仕様が若干異なっていますが、摂取した際の身体への働きは大きくは違わないと考えられます。</a:t>
            </a:r>
            <a:endParaRPr lang="en-US" altLang="ja-JP" sz="1600" b="1">
              <a:solidFill>
                <a:srgbClr val="000000"/>
              </a:solidFill>
              <a:latin typeface="メイリオ" panose="020B0604030504040204" pitchFamily="50" charset="-128"/>
              <a:ea typeface="メイリオ" panose="020B0604030504040204" pitchFamily="50" charset="-128"/>
            </a:endParaRPr>
          </a:p>
          <a:p>
            <a:r>
              <a:rPr lang="ja-JP" altLang="en-US" sz="1600" b="1">
                <a:solidFill>
                  <a:srgbClr val="000000"/>
                </a:solidFill>
                <a:latin typeface="メイリオ" panose="020B0604030504040204" pitchFamily="50" charset="-128"/>
                <a:ea typeface="メイリオ" panose="020B0604030504040204" pitchFamily="50" charset="-128"/>
              </a:rPr>
              <a:t>なお、</a:t>
            </a:r>
            <a:r>
              <a:rPr lang="en-US" altLang="ja-JP" sz="1600" b="1">
                <a:solidFill>
                  <a:srgbClr val="000000"/>
                </a:solidFill>
                <a:latin typeface="メイリオ" panose="020B0604030504040204" pitchFamily="50" charset="-128"/>
                <a:ea typeface="メイリオ" panose="020B0604030504040204" pitchFamily="50" charset="-128"/>
              </a:rPr>
              <a:t>1</a:t>
            </a:r>
            <a:r>
              <a:rPr lang="ja-JP" altLang="en-US" sz="1600" b="1">
                <a:solidFill>
                  <a:srgbClr val="000000"/>
                </a:solidFill>
                <a:latin typeface="メイリオ" panose="020B0604030504040204" pitchFamily="50" charset="-128"/>
                <a:ea typeface="メイリオ" panose="020B0604030504040204" pitchFamily="50" charset="-128"/>
              </a:rPr>
              <a:t>日目安量あたりヘパリーゼ（ドリンク）に肝臓水解物は</a:t>
            </a:r>
            <a:r>
              <a:rPr lang="en-US" altLang="ja-JP" sz="1600" b="1">
                <a:solidFill>
                  <a:srgbClr val="000000"/>
                </a:solidFill>
                <a:latin typeface="メイリオ" panose="020B0604030504040204" pitchFamily="50" charset="-128"/>
                <a:ea typeface="メイリオ" panose="020B0604030504040204" pitchFamily="50" charset="-128"/>
              </a:rPr>
              <a:t>200mg</a:t>
            </a:r>
            <a:r>
              <a:rPr lang="ja-JP" altLang="en-US" sz="1600" b="1">
                <a:solidFill>
                  <a:srgbClr val="000000"/>
                </a:solidFill>
                <a:latin typeface="メイリオ" panose="020B0604030504040204" pitchFamily="50" charset="-128"/>
                <a:ea typeface="メイリオ" panose="020B0604030504040204" pitchFamily="50" charset="-128"/>
              </a:rPr>
              <a:t>～</a:t>
            </a:r>
            <a:r>
              <a:rPr lang="en-US" altLang="ja-JP" sz="1600" b="1">
                <a:solidFill>
                  <a:srgbClr val="000000"/>
                </a:solidFill>
                <a:latin typeface="メイリオ" panose="020B0604030504040204" pitchFamily="50" charset="-128"/>
                <a:ea typeface="メイリオ" panose="020B0604030504040204" pitchFamily="50" charset="-128"/>
              </a:rPr>
              <a:t>300mg</a:t>
            </a:r>
            <a:r>
              <a:rPr lang="ja-JP" altLang="en-US" sz="1600" b="1">
                <a:solidFill>
                  <a:srgbClr val="000000"/>
                </a:solidFill>
                <a:latin typeface="メイリオ" panose="020B0604030504040204" pitchFamily="50" charset="-128"/>
                <a:ea typeface="メイリオ" panose="020B0604030504040204" pitchFamily="50" charset="-128"/>
              </a:rPr>
              <a:t>、ビタレバンに肝臓エキスは</a:t>
            </a:r>
            <a:r>
              <a:rPr lang="en-US" altLang="ja-JP" sz="1600" b="1">
                <a:solidFill>
                  <a:srgbClr val="000000"/>
                </a:solidFill>
                <a:latin typeface="メイリオ" panose="020B0604030504040204" pitchFamily="50" charset="-128"/>
                <a:ea typeface="メイリオ" panose="020B0604030504040204" pitchFamily="50" charset="-128"/>
              </a:rPr>
              <a:t>330mg</a:t>
            </a:r>
            <a:r>
              <a:rPr lang="ja-JP" altLang="en-US" sz="1600" b="1">
                <a:solidFill>
                  <a:srgbClr val="000000"/>
                </a:solidFill>
                <a:latin typeface="メイリオ" panose="020B0604030504040204" pitchFamily="50" charset="-128"/>
                <a:ea typeface="メイリオ" panose="020B0604030504040204" pitchFamily="50" charset="-128"/>
              </a:rPr>
              <a:t>含まれております。</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テキスト ボックス 1">
            <a:extLst>
              <a:ext uri="{FF2B5EF4-FFF2-40B4-BE49-F238E27FC236}">
                <a16:creationId xmlns:a16="http://schemas.microsoft.com/office/drawing/2014/main" id="{EB63A27B-8A09-7110-2A69-28CE4FAF8BF0}"/>
              </a:ext>
            </a:extLst>
          </p:cNvPr>
          <p:cNvSpPr txBox="1">
            <a:spLocks noChangeArrowheads="1"/>
          </p:cNvSpPr>
          <p:nvPr/>
        </p:nvSpPr>
        <p:spPr bwMode="auto">
          <a:xfrm>
            <a:off x="79375" y="285750"/>
            <a:ext cx="69246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3000" b="1">
                <a:latin typeface="メイリオ" panose="020B0604030504040204" pitchFamily="50" charset="-128"/>
                <a:ea typeface="メイリオ" panose="020B0604030504040204" pitchFamily="50" charset="-128"/>
              </a:rPr>
              <a:t>ビタレバン 製品概要</a:t>
            </a:r>
            <a:endParaRPr lang="en-US" altLang="ja-JP" sz="3000" b="1">
              <a:latin typeface="メイリオ" panose="020B0604030504040204" pitchFamily="50" charset="-128"/>
              <a:ea typeface="メイリオ" panose="020B0604030504040204" pitchFamily="50" charset="-128"/>
            </a:endParaRPr>
          </a:p>
        </p:txBody>
      </p:sp>
      <p:sp>
        <p:nvSpPr>
          <p:cNvPr id="7171" name="正方形/長方形 7">
            <a:extLst>
              <a:ext uri="{FF2B5EF4-FFF2-40B4-BE49-F238E27FC236}">
                <a16:creationId xmlns:a16="http://schemas.microsoft.com/office/drawing/2014/main" id="{8D32EC67-8C11-A1BB-5CB9-47E2E8F2E9D1}"/>
              </a:ext>
            </a:extLst>
          </p:cNvPr>
          <p:cNvSpPr>
            <a:spLocks noChangeArrowheads="1"/>
          </p:cNvSpPr>
          <p:nvPr/>
        </p:nvSpPr>
        <p:spPr bwMode="auto">
          <a:xfrm>
            <a:off x="82550" y="800100"/>
            <a:ext cx="27828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a:r>
              <a:rPr lang="ja-JP" altLang="en-US" sz="1600" b="1">
                <a:latin typeface="メイリオ" panose="020B0604030504040204" pitchFamily="50" charset="-128"/>
                <a:ea typeface="メイリオ" panose="020B0604030504040204" pitchFamily="50" charset="-128"/>
              </a:rPr>
              <a:t>■主成分（</a:t>
            </a:r>
            <a:r>
              <a:rPr lang="en-US" altLang="ja-JP" sz="1600" b="1">
                <a:latin typeface="メイリオ" panose="020B0604030504040204" pitchFamily="50" charset="-128"/>
                <a:ea typeface="メイリオ" panose="020B0604030504040204" pitchFamily="50" charset="-128"/>
              </a:rPr>
              <a:t>1</a:t>
            </a:r>
            <a:r>
              <a:rPr lang="ja-JP" altLang="en-US" sz="1600" b="1">
                <a:latin typeface="メイリオ" panose="020B0604030504040204" pitchFamily="50" charset="-128"/>
                <a:ea typeface="メイリオ" panose="020B0604030504040204" pitchFamily="50" charset="-128"/>
              </a:rPr>
              <a:t>日量</a:t>
            </a:r>
            <a:r>
              <a:rPr lang="en-US" altLang="ja-JP" sz="1600" b="1">
                <a:latin typeface="メイリオ" panose="020B0604030504040204" pitchFamily="50" charset="-128"/>
                <a:ea typeface="メイリオ" panose="020B0604030504040204" pitchFamily="50" charset="-128"/>
              </a:rPr>
              <a:t>20mL</a:t>
            </a:r>
            <a:r>
              <a:rPr lang="ja-JP" altLang="en-US" sz="1600" b="1">
                <a:latin typeface="メイリオ" panose="020B0604030504040204" pitchFamily="50" charset="-128"/>
                <a:ea typeface="メイリオ" panose="020B0604030504040204" pitchFamily="50" charset="-128"/>
              </a:rPr>
              <a:t>中）</a:t>
            </a:r>
          </a:p>
        </p:txBody>
      </p:sp>
      <p:sp>
        <p:nvSpPr>
          <p:cNvPr id="7172" name="正方形/長方形 9">
            <a:extLst>
              <a:ext uri="{FF2B5EF4-FFF2-40B4-BE49-F238E27FC236}">
                <a16:creationId xmlns:a16="http://schemas.microsoft.com/office/drawing/2014/main" id="{01F48EF4-8B85-7BE5-9650-ACB821DDCA0A}"/>
              </a:ext>
            </a:extLst>
          </p:cNvPr>
          <p:cNvSpPr>
            <a:spLocks noChangeArrowheads="1"/>
          </p:cNvSpPr>
          <p:nvPr/>
        </p:nvSpPr>
        <p:spPr bwMode="auto">
          <a:xfrm>
            <a:off x="4583113" y="2957513"/>
            <a:ext cx="18256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a:r>
              <a:rPr lang="ja-JP" altLang="en-US" sz="1600" b="1">
                <a:latin typeface="メイリオ" panose="020B0604030504040204" pitchFamily="50" charset="-128"/>
                <a:ea typeface="メイリオ" panose="020B0604030504040204" pitchFamily="50" charset="-128"/>
              </a:rPr>
              <a:t>■お召し上がり方</a:t>
            </a:r>
            <a:endParaRPr lang="en-US" altLang="ja-JP" sz="1600" b="1">
              <a:latin typeface="メイリオ" panose="020B0604030504040204" pitchFamily="50" charset="-128"/>
              <a:ea typeface="メイリオ" panose="020B0604030504040204" pitchFamily="50" charset="-128"/>
            </a:endParaRPr>
          </a:p>
        </p:txBody>
      </p:sp>
      <p:graphicFrame>
        <p:nvGraphicFramePr>
          <p:cNvPr id="13" name="表 4">
            <a:extLst>
              <a:ext uri="{FF2B5EF4-FFF2-40B4-BE49-F238E27FC236}">
                <a16:creationId xmlns:a16="http://schemas.microsoft.com/office/drawing/2014/main" id="{378BA79C-3CAA-8541-D6FA-DC7626C2D356}"/>
              </a:ext>
            </a:extLst>
          </p:cNvPr>
          <p:cNvGraphicFramePr>
            <a:graphicFrameLocks noGrp="1"/>
          </p:cNvGraphicFramePr>
          <p:nvPr/>
        </p:nvGraphicFramePr>
        <p:xfrm>
          <a:off x="265113" y="3297238"/>
          <a:ext cx="4213225" cy="1371600"/>
        </p:xfrm>
        <a:graphic>
          <a:graphicData uri="http://schemas.openxmlformats.org/drawingml/2006/table">
            <a:tbl>
              <a:tblPr firstRow="1" bandRow="1">
                <a:tableStyleId>{5C22544A-7EE6-4342-B048-85BDC9FD1C3A}</a:tableStyleId>
              </a:tblPr>
              <a:tblGrid>
                <a:gridCol w="891543">
                  <a:extLst>
                    <a:ext uri="{9D8B030D-6E8A-4147-A177-3AD203B41FA5}">
                      <a16:colId xmlns:a16="http://schemas.microsoft.com/office/drawing/2014/main" val="20000"/>
                    </a:ext>
                  </a:extLst>
                </a:gridCol>
                <a:gridCol w="3321682">
                  <a:extLst>
                    <a:ext uri="{9D8B030D-6E8A-4147-A177-3AD203B41FA5}">
                      <a16:colId xmlns:a16="http://schemas.microsoft.com/office/drawing/2014/main" val="20001"/>
                    </a:ext>
                  </a:extLst>
                </a:gridCol>
              </a:tblGrid>
              <a:tr h="457200">
                <a:tc>
                  <a:txBody>
                    <a:bodyPr/>
                    <a:lstStyle/>
                    <a:p>
                      <a:r>
                        <a:rPr kumimoji="1" lang="ja-JP" altLang="en-US" sz="1200" b="0" dirty="0">
                          <a:solidFill>
                            <a:schemeClr val="tx1"/>
                          </a:solidFill>
                          <a:latin typeface="メイリオ" panose="020B0604030504040204" pitchFamily="50" charset="-128"/>
                          <a:ea typeface="メイリオ" panose="020B0604030504040204" pitchFamily="50" charset="-128"/>
                        </a:rPr>
                        <a:t>ビタミン</a:t>
                      </a:r>
                      <a:r>
                        <a:rPr kumimoji="1" lang="en-US" altLang="ja-JP" sz="1200" b="0" dirty="0">
                          <a:solidFill>
                            <a:schemeClr val="tx1"/>
                          </a:solidFill>
                          <a:latin typeface="メイリオ" panose="020B0604030504040204" pitchFamily="50" charset="-128"/>
                          <a:ea typeface="メイリオ" panose="020B0604030504040204" pitchFamily="50" charset="-128"/>
                        </a:rPr>
                        <a:t>B</a:t>
                      </a:r>
                      <a:r>
                        <a:rPr kumimoji="1" lang="en-US" altLang="ja-JP" sz="1100" b="0" dirty="0">
                          <a:solidFill>
                            <a:schemeClr val="tx1"/>
                          </a:solidFill>
                          <a:latin typeface="メイリオ" panose="020B0604030504040204" pitchFamily="50" charset="-128"/>
                          <a:ea typeface="メイリオ" panose="020B0604030504040204" pitchFamily="50" charset="-128"/>
                        </a:rPr>
                        <a:t>1</a:t>
                      </a:r>
                      <a:endParaRPr kumimoji="1" lang="ja-JP" altLang="en-US" sz="1200" b="0" dirty="0">
                        <a:solidFill>
                          <a:schemeClr val="tx1"/>
                        </a:solidFill>
                        <a:latin typeface="メイリオ" panose="020B0604030504040204" pitchFamily="50" charset="-128"/>
                        <a:ea typeface="メイリオ" panose="020B0604030504040204" pitchFamily="50" charset="-128"/>
                      </a:endParaRPr>
                    </a:p>
                  </a:txBody>
                  <a:tcPr marL="91501" marR="91501" marT="45639" marB="456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100" b="0" dirty="0">
                          <a:solidFill>
                            <a:schemeClr val="tx1"/>
                          </a:solidFill>
                          <a:latin typeface="メイリオ" panose="020B0604030504040204" pitchFamily="50" charset="-128"/>
                          <a:ea typeface="メイリオ" panose="020B0604030504040204" pitchFamily="50" charset="-128"/>
                        </a:rPr>
                        <a:t>ビタミンＢ１は、炭水化物からのエネルギー産生と皮膚や粘膜の健康維持を助ける栄養素です。 </a:t>
                      </a:r>
                    </a:p>
                  </a:txBody>
                  <a:tcPr marL="91501" marR="91501" marT="45639" marB="456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57200">
                <a:tc>
                  <a:txBody>
                    <a:bodyPr/>
                    <a:lstStyle/>
                    <a:p>
                      <a:r>
                        <a:rPr kumimoji="1" lang="ja-JP" altLang="en-US" sz="1200" dirty="0">
                          <a:latin typeface="メイリオ" panose="020B0604030504040204" pitchFamily="50" charset="-128"/>
                          <a:ea typeface="メイリオ" panose="020B0604030504040204" pitchFamily="50" charset="-128"/>
                        </a:rPr>
                        <a:t>ビタミン</a:t>
                      </a:r>
                      <a:r>
                        <a:rPr kumimoji="1" lang="en-US" altLang="ja-JP" sz="1200" dirty="0">
                          <a:latin typeface="メイリオ" panose="020B0604030504040204" pitchFamily="50" charset="-128"/>
                          <a:ea typeface="メイリオ" panose="020B0604030504040204" pitchFamily="50" charset="-128"/>
                        </a:rPr>
                        <a:t>B</a:t>
                      </a:r>
                      <a:r>
                        <a:rPr kumimoji="1" lang="en-US" altLang="ja-JP" sz="1100" dirty="0">
                          <a:latin typeface="メイリオ" panose="020B0604030504040204" pitchFamily="50" charset="-128"/>
                          <a:ea typeface="メイリオ" panose="020B0604030504040204" pitchFamily="50" charset="-128"/>
                        </a:rPr>
                        <a:t>2</a:t>
                      </a:r>
                      <a:endParaRPr kumimoji="1" lang="ja-JP" altLang="en-US" sz="1200" dirty="0">
                        <a:latin typeface="メイリオ" panose="020B0604030504040204" pitchFamily="50" charset="-128"/>
                        <a:ea typeface="メイリオ" panose="020B0604030504040204" pitchFamily="50" charset="-128"/>
                      </a:endParaRPr>
                    </a:p>
                  </a:txBody>
                  <a:tcPr marL="91501" marR="91501" marT="45639" marB="456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100" dirty="0">
                          <a:latin typeface="メイリオ" panose="020B0604030504040204" pitchFamily="50" charset="-128"/>
                          <a:ea typeface="メイリオ" panose="020B0604030504040204" pitchFamily="50" charset="-128"/>
                        </a:rPr>
                        <a:t>ビタミンＢ２は、皮膚や粘膜の健康維持を助ける栄養素です。 </a:t>
                      </a:r>
                    </a:p>
                  </a:txBody>
                  <a:tcPr marL="91501" marR="91501" marT="45639" marB="456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57200">
                <a:tc>
                  <a:txBody>
                    <a:bodyPr/>
                    <a:lstStyle/>
                    <a:p>
                      <a:r>
                        <a:rPr kumimoji="1" lang="ja-JP" altLang="en-US" sz="1200" dirty="0">
                          <a:latin typeface="メイリオ" panose="020B0604030504040204" pitchFamily="50" charset="-128"/>
                          <a:ea typeface="メイリオ" panose="020B0604030504040204" pitchFamily="50" charset="-128"/>
                        </a:rPr>
                        <a:t>ビタミン</a:t>
                      </a:r>
                      <a:r>
                        <a:rPr kumimoji="1" lang="en-US" altLang="ja-JP" sz="1200" dirty="0">
                          <a:latin typeface="メイリオ" panose="020B0604030504040204" pitchFamily="50" charset="-128"/>
                          <a:ea typeface="メイリオ" panose="020B0604030504040204" pitchFamily="50" charset="-128"/>
                        </a:rPr>
                        <a:t>B</a:t>
                      </a:r>
                      <a:r>
                        <a:rPr kumimoji="1" lang="en-US" altLang="ja-JP" sz="1100" dirty="0">
                          <a:latin typeface="メイリオ" panose="020B0604030504040204" pitchFamily="50" charset="-128"/>
                          <a:ea typeface="メイリオ" panose="020B0604030504040204" pitchFamily="50" charset="-128"/>
                        </a:rPr>
                        <a:t>6</a:t>
                      </a:r>
                      <a:endParaRPr kumimoji="1" lang="ja-JP" altLang="en-US" sz="1200" dirty="0">
                        <a:latin typeface="メイリオ" panose="020B0604030504040204" pitchFamily="50" charset="-128"/>
                        <a:ea typeface="メイリオ" panose="020B0604030504040204" pitchFamily="50" charset="-128"/>
                      </a:endParaRPr>
                    </a:p>
                  </a:txBody>
                  <a:tcPr marL="91501" marR="91501" marT="45639" marB="456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100" dirty="0">
                          <a:latin typeface="メイリオ" panose="020B0604030504040204" pitchFamily="50" charset="-128"/>
                          <a:ea typeface="メイリオ" panose="020B0604030504040204" pitchFamily="50" charset="-128"/>
                        </a:rPr>
                        <a:t>ビタミンＢ６は、たんぱく質からのエネルギーの産生と皮膚や粘膜の健康維持を助ける栄養素です。</a:t>
                      </a:r>
                    </a:p>
                  </a:txBody>
                  <a:tcPr marL="91501" marR="91501" marT="45639" marB="456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12" name="テキスト ボックス 11">
            <a:extLst>
              <a:ext uri="{FF2B5EF4-FFF2-40B4-BE49-F238E27FC236}">
                <a16:creationId xmlns:a16="http://schemas.microsoft.com/office/drawing/2014/main" id="{9806B3E7-8BD2-A871-04B6-A713A135584E}"/>
              </a:ext>
            </a:extLst>
          </p:cNvPr>
          <p:cNvSpPr txBox="1"/>
          <p:nvPr/>
        </p:nvSpPr>
        <p:spPr>
          <a:xfrm>
            <a:off x="4759325" y="3336925"/>
            <a:ext cx="3916363" cy="1052513"/>
          </a:xfrm>
          <a:prstGeom prst="rect">
            <a:avLst/>
          </a:prstGeom>
          <a:noFill/>
        </p:spPr>
        <p:txBody>
          <a:bodyPr>
            <a:spAutoFit/>
          </a:bodyPr>
          <a:lstStyle/>
          <a:p>
            <a:pPr>
              <a:lnSpc>
                <a:spcPts val="1900"/>
              </a:lnSpc>
              <a:defRPr/>
            </a:pPr>
            <a:r>
              <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rPr>
              <a:t>1</a:t>
            </a:r>
            <a:r>
              <a:rPr lang="ja-JP" altLang="ja-JP" sz="1200" kern="100" dirty="0">
                <a:latin typeface="メイリオ" panose="020B0604030504040204" pitchFamily="50" charset="-128"/>
                <a:ea typeface="メイリオ" panose="020B0604030504040204" pitchFamily="50" charset="-128"/>
                <a:cs typeface="Times New Roman" panose="02020603050405020304" pitchFamily="18" charset="0"/>
              </a:rPr>
              <a:t>日あたり</a:t>
            </a:r>
            <a:r>
              <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rPr>
              <a:t>20mL</a:t>
            </a:r>
            <a:r>
              <a:rPr lang="ja-JP" altLang="ja-JP" sz="1200" kern="100" dirty="0">
                <a:latin typeface="メイリオ" panose="020B0604030504040204" pitchFamily="50" charset="-128"/>
                <a:ea typeface="メイリオ" panose="020B0604030504040204" pitchFamily="50" charset="-128"/>
                <a:cs typeface="Times New Roman" panose="02020603050405020304" pitchFamily="18" charset="0"/>
              </a:rPr>
              <a:t>を目安に召しあがりください。分けて召しあがっていただいても結構です。</a:t>
            </a:r>
            <a:endPar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endParaRPr>
          </a:p>
          <a:p>
            <a:pPr>
              <a:lnSpc>
                <a:spcPts val="1900"/>
              </a:lnSpc>
              <a:defRPr/>
            </a:pPr>
            <a:r>
              <a:rPr lang="ja-JP" altLang="ja-JP" sz="1200" kern="100" dirty="0">
                <a:latin typeface="メイリオ" panose="020B0604030504040204" pitchFamily="50" charset="-128"/>
                <a:ea typeface="メイリオ" panose="020B0604030504040204" pitchFamily="50" charset="-128"/>
                <a:cs typeface="Times New Roman" panose="02020603050405020304" pitchFamily="18" charset="0"/>
              </a:rPr>
              <a:t>また、お湯で割ったり、他の飲み物と組み合わせたりしても、おいしく召しあがりいただけま</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す。</a:t>
            </a:r>
            <a:endParaRPr lang="ja-JP" altLang="ja-JP" sz="1200"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188" name="テキスト ボックス 15">
            <a:extLst>
              <a:ext uri="{FF2B5EF4-FFF2-40B4-BE49-F238E27FC236}">
                <a16:creationId xmlns:a16="http://schemas.microsoft.com/office/drawing/2014/main" id="{58700E40-EF8D-8858-3D22-88F56FEBCC4C}"/>
              </a:ext>
            </a:extLst>
          </p:cNvPr>
          <p:cNvSpPr txBox="1">
            <a:spLocks noChangeArrowheads="1"/>
          </p:cNvSpPr>
          <p:nvPr/>
        </p:nvSpPr>
        <p:spPr bwMode="auto">
          <a:xfrm>
            <a:off x="114300" y="-12700"/>
            <a:ext cx="1944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2000" b="1">
                <a:latin typeface="メイリオ" panose="020B0604030504040204" pitchFamily="50" charset="-128"/>
                <a:ea typeface="メイリオ" panose="020B0604030504040204" pitchFamily="50" charset="-128"/>
              </a:rPr>
              <a:t>栄養機能食品</a:t>
            </a:r>
            <a:endParaRPr lang="ja-JP" altLang="en-US" sz="2000"/>
          </a:p>
        </p:txBody>
      </p:sp>
      <p:sp>
        <p:nvSpPr>
          <p:cNvPr id="7189" name="正方形/長方形 4">
            <a:extLst>
              <a:ext uri="{FF2B5EF4-FFF2-40B4-BE49-F238E27FC236}">
                <a16:creationId xmlns:a16="http://schemas.microsoft.com/office/drawing/2014/main" id="{2D696FC8-137E-2719-D181-E23F7A5DBC1E}"/>
              </a:ext>
            </a:extLst>
          </p:cNvPr>
          <p:cNvSpPr>
            <a:spLocks noChangeArrowheads="1"/>
          </p:cNvSpPr>
          <p:nvPr/>
        </p:nvSpPr>
        <p:spPr bwMode="auto">
          <a:xfrm>
            <a:off x="179388" y="2462213"/>
            <a:ext cx="8915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200">
                <a:latin typeface="メイリオ" panose="020B0604030504040204" pitchFamily="50" charset="-128"/>
                <a:ea typeface="メイリオ" panose="020B0604030504040204" pitchFamily="50" charset="-128"/>
              </a:rPr>
              <a:t>原材料名：エリスリトール</a:t>
            </a:r>
            <a:r>
              <a:rPr lang="en-US" altLang="ja-JP" sz="1200">
                <a:latin typeface="メイリオ" panose="020B0604030504040204" pitchFamily="50" charset="-128"/>
                <a:ea typeface="メイリオ" panose="020B0604030504040204" pitchFamily="50" charset="-128"/>
              </a:rPr>
              <a:t>(</a:t>
            </a:r>
            <a:r>
              <a:rPr lang="ja-JP" altLang="en-US" sz="1200">
                <a:latin typeface="メイリオ" panose="020B0604030504040204" pitchFamily="50" charset="-128"/>
                <a:ea typeface="メイリオ" panose="020B0604030504040204" pitchFamily="50" charset="-128"/>
              </a:rPr>
              <a:t>中国製造</a:t>
            </a:r>
            <a:r>
              <a:rPr lang="en-US" altLang="ja-JP" sz="1200">
                <a:latin typeface="メイリオ" panose="020B0604030504040204" pitchFamily="50" charset="-128"/>
                <a:ea typeface="メイリオ" panose="020B0604030504040204" pitchFamily="50" charset="-128"/>
              </a:rPr>
              <a:t>)</a:t>
            </a:r>
            <a:r>
              <a:rPr lang="ja-JP" altLang="en-US" sz="1200">
                <a:latin typeface="メイリオ" panose="020B0604030504040204" pitchFamily="50" charset="-128"/>
                <a:ea typeface="メイリオ" panose="020B0604030504040204" pitchFamily="50" charset="-128"/>
              </a:rPr>
              <a:t>、豚肝臓エキス</a:t>
            </a:r>
            <a:r>
              <a:rPr lang="en-US" altLang="ja-JP" sz="1200">
                <a:latin typeface="メイリオ" panose="020B0604030504040204" pitchFamily="50" charset="-128"/>
                <a:ea typeface="メイリオ" panose="020B0604030504040204" pitchFamily="50" charset="-128"/>
              </a:rPr>
              <a:t>/</a:t>
            </a:r>
            <a:r>
              <a:rPr lang="ja-JP" altLang="en-US" sz="1200">
                <a:latin typeface="メイリオ" panose="020B0604030504040204" pitchFamily="50" charset="-128"/>
                <a:ea typeface="メイリオ" panose="020B0604030504040204" pitchFamily="50" charset="-128"/>
              </a:rPr>
              <a:t>カラメル、ロイシン、イソロイシン、バリン、ビタミン</a:t>
            </a:r>
            <a:r>
              <a:rPr lang="en-US" altLang="ja-JP" sz="1200">
                <a:latin typeface="メイリオ" panose="020B0604030504040204" pitchFamily="50" charset="-128"/>
                <a:ea typeface="メイリオ" panose="020B0604030504040204" pitchFamily="50" charset="-128"/>
              </a:rPr>
              <a:t>B</a:t>
            </a:r>
            <a:r>
              <a:rPr lang="en-US" altLang="ja-JP" sz="1200" baseline="-25000">
                <a:latin typeface="メイリオ" panose="020B0604030504040204" pitchFamily="50" charset="-128"/>
                <a:ea typeface="メイリオ" panose="020B0604030504040204" pitchFamily="50" charset="-128"/>
              </a:rPr>
              <a:t>1</a:t>
            </a:r>
            <a:r>
              <a:rPr lang="ja-JP" altLang="en-US" sz="1200">
                <a:latin typeface="メイリオ" panose="020B0604030504040204" pitchFamily="50" charset="-128"/>
                <a:ea typeface="メイリオ" panose="020B0604030504040204" pitchFamily="50" charset="-128"/>
              </a:rPr>
              <a:t>、香料、</a:t>
            </a:r>
            <a:endParaRPr lang="en-US" altLang="ja-JP" sz="1200">
              <a:latin typeface="メイリオ" panose="020B0604030504040204" pitchFamily="50" charset="-128"/>
              <a:ea typeface="メイリオ" panose="020B0604030504040204" pitchFamily="50" charset="-128"/>
            </a:endParaRPr>
          </a:p>
          <a:p>
            <a:r>
              <a:rPr lang="ja-JP" altLang="en-US" sz="1200">
                <a:latin typeface="メイリオ" panose="020B0604030504040204" pitchFamily="50" charset="-128"/>
                <a:ea typeface="メイリオ" panose="020B0604030504040204" pitchFamily="50" charset="-128"/>
              </a:rPr>
              <a:t>ビタミン</a:t>
            </a:r>
            <a:r>
              <a:rPr lang="en-US" altLang="ja-JP" sz="1200">
                <a:latin typeface="メイリオ" panose="020B0604030504040204" pitchFamily="50" charset="-128"/>
                <a:ea typeface="メイリオ" panose="020B0604030504040204" pitchFamily="50" charset="-128"/>
              </a:rPr>
              <a:t>B</a:t>
            </a:r>
            <a:r>
              <a:rPr lang="en-US" altLang="ja-JP" sz="1200" baseline="-25000">
                <a:latin typeface="メイリオ" panose="020B0604030504040204" pitchFamily="50" charset="-128"/>
                <a:ea typeface="メイリオ" panose="020B0604030504040204" pitchFamily="50" charset="-128"/>
              </a:rPr>
              <a:t>2</a:t>
            </a:r>
            <a:r>
              <a:rPr lang="ja-JP" altLang="en-US" sz="1200">
                <a:latin typeface="メイリオ" panose="020B0604030504040204" pitchFamily="50" charset="-128"/>
                <a:ea typeface="メイリオ" panose="020B0604030504040204" pitchFamily="50" charset="-128"/>
              </a:rPr>
              <a:t>、ビタミン</a:t>
            </a:r>
            <a:r>
              <a:rPr lang="en-US" altLang="ja-JP" sz="1200">
                <a:latin typeface="メイリオ" panose="020B0604030504040204" pitchFamily="50" charset="-128"/>
                <a:ea typeface="メイリオ" panose="020B0604030504040204" pitchFamily="50" charset="-128"/>
              </a:rPr>
              <a:t>B</a:t>
            </a:r>
            <a:r>
              <a:rPr lang="en-US" altLang="ja-JP" sz="1200" baseline="-25000">
                <a:latin typeface="メイリオ" panose="020B0604030504040204" pitchFamily="50" charset="-128"/>
                <a:ea typeface="メイリオ" panose="020B0604030504040204" pitchFamily="50" charset="-128"/>
              </a:rPr>
              <a:t>6</a:t>
            </a:r>
            <a:r>
              <a:rPr lang="ja-JP" altLang="en-US" sz="1200">
                <a:latin typeface="メイリオ" panose="020B0604030504040204" pitchFamily="50" charset="-128"/>
                <a:ea typeface="メイリオ" panose="020B0604030504040204" pitchFamily="50" charset="-128"/>
              </a:rPr>
              <a:t>、甘味料（アセスルファムカリウム、スクラロース、ソーマチン）、保存料（ブチルパラベン）</a:t>
            </a:r>
          </a:p>
        </p:txBody>
      </p:sp>
      <p:sp>
        <p:nvSpPr>
          <p:cNvPr id="7190" name="正方形/長方形 26">
            <a:extLst>
              <a:ext uri="{FF2B5EF4-FFF2-40B4-BE49-F238E27FC236}">
                <a16:creationId xmlns:a16="http://schemas.microsoft.com/office/drawing/2014/main" id="{0A50D292-0E95-4CAF-393C-B638CE865754}"/>
              </a:ext>
            </a:extLst>
          </p:cNvPr>
          <p:cNvSpPr>
            <a:spLocks noChangeArrowheads="1"/>
          </p:cNvSpPr>
          <p:nvPr/>
        </p:nvSpPr>
        <p:spPr bwMode="auto">
          <a:xfrm>
            <a:off x="114300" y="2959100"/>
            <a:ext cx="16208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a:r>
              <a:rPr lang="ja-JP" altLang="en-US" sz="1600" b="1">
                <a:latin typeface="メイリオ" panose="020B0604030504040204" pitchFamily="50" charset="-128"/>
                <a:ea typeface="メイリオ" panose="020B0604030504040204" pitchFamily="50" charset="-128"/>
              </a:rPr>
              <a:t>■栄養機能表示</a:t>
            </a:r>
          </a:p>
        </p:txBody>
      </p:sp>
      <p:graphicFrame>
        <p:nvGraphicFramePr>
          <p:cNvPr id="2" name="表 2">
            <a:extLst>
              <a:ext uri="{FF2B5EF4-FFF2-40B4-BE49-F238E27FC236}">
                <a16:creationId xmlns:a16="http://schemas.microsoft.com/office/drawing/2014/main" id="{70E8D960-7DE7-7167-4B39-5C8D1378A0B0}"/>
              </a:ext>
            </a:extLst>
          </p:cNvPr>
          <p:cNvGraphicFramePr>
            <a:graphicFrameLocks noGrp="1"/>
          </p:cNvGraphicFramePr>
          <p:nvPr/>
        </p:nvGraphicFramePr>
        <p:xfrm>
          <a:off x="250825" y="1120775"/>
          <a:ext cx="3600450" cy="1295400"/>
        </p:xfrm>
        <a:graphic>
          <a:graphicData uri="http://schemas.openxmlformats.org/drawingml/2006/table">
            <a:tbl>
              <a:tblPr firstRow="1" bandRow="1">
                <a:tableStyleId>{7E9639D4-E3E2-4D34-9284-5A2195B3D0D7}</a:tableStyleId>
              </a:tblPr>
              <a:tblGrid>
                <a:gridCol w="1080135">
                  <a:extLst>
                    <a:ext uri="{9D8B030D-6E8A-4147-A177-3AD203B41FA5}">
                      <a16:colId xmlns:a16="http://schemas.microsoft.com/office/drawing/2014/main" val="20000"/>
                    </a:ext>
                  </a:extLst>
                </a:gridCol>
                <a:gridCol w="720090">
                  <a:extLst>
                    <a:ext uri="{9D8B030D-6E8A-4147-A177-3AD203B41FA5}">
                      <a16:colId xmlns:a16="http://schemas.microsoft.com/office/drawing/2014/main" val="20001"/>
                    </a:ext>
                  </a:extLst>
                </a:gridCol>
                <a:gridCol w="1080135">
                  <a:extLst>
                    <a:ext uri="{9D8B030D-6E8A-4147-A177-3AD203B41FA5}">
                      <a16:colId xmlns:a16="http://schemas.microsoft.com/office/drawing/2014/main" val="20002"/>
                    </a:ext>
                  </a:extLst>
                </a:gridCol>
                <a:gridCol w="720090">
                  <a:extLst>
                    <a:ext uri="{9D8B030D-6E8A-4147-A177-3AD203B41FA5}">
                      <a16:colId xmlns:a16="http://schemas.microsoft.com/office/drawing/2014/main" val="20003"/>
                    </a:ext>
                  </a:extLst>
                </a:gridCol>
              </a:tblGrid>
              <a:tr h="234026">
                <a:tc>
                  <a:txBody>
                    <a:bodyPr/>
                    <a:lstStyle/>
                    <a:p>
                      <a:pPr algn="l"/>
                      <a:r>
                        <a:rPr kumimoji="1" lang="ja-JP" altLang="en-US" sz="1100" dirty="0">
                          <a:latin typeface="メイリオ" panose="020B0604030504040204" pitchFamily="50" charset="-128"/>
                          <a:ea typeface="メイリオ" panose="020B0604030504040204" pitchFamily="50" charset="-128"/>
                        </a:rPr>
                        <a:t>成分</a:t>
                      </a:r>
                    </a:p>
                  </a:txBody>
                  <a:tcPr marL="91441" marR="91441" anchor="ctr">
                    <a:lnR w="12700" cap="flat" cmpd="sng" algn="ctr">
                      <a:solidFill>
                        <a:schemeClr val="bg1"/>
                      </a:solidFill>
                      <a:prstDash val="solid"/>
                      <a:round/>
                      <a:headEnd type="none" w="med" len="med"/>
                      <a:tailEnd type="none" w="med" len="med"/>
                    </a:lnR>
                  </a:tcPr>
                </a:tc>
                <a:tc>
                  <a:txBody>
                    <a:bodyPr/>
                    <a:lstStyle/>
                    <a:p>
                      <a:pPr algn="l"/>
                      <a:r>
                        <a:rPr kumimoji="1" lang="ja-JP" altLang="en-US" sz="1100" dirty="0">
                          <a:latin typeface="メイリオ" panose="020B0604030504040204" pitchFamily="50" charset="-128"/>
                          <a:ea typeface="メイリオ" panose="020B0604030504040204" pitchFamily="50" charset="-128"/>
                        </a:rPr>
                        <a:t>配合量</a:t>
                      </a:r>
                    </a:p>
                  </a:txBody>
                  <a:tcPr marL="91441" marR="9144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l"/>
                      <a:r>
                        <a:rPr kumimoji="1" lang="ja-JP" altLang="en-US" sz="1100" dirty="0">
                          <a:latin typeface="メイリオ" panose="020B0604030504040204" pitchFamily="50" charset="-128"/>
                          <a:ea typeface="メイリオ" panose="020B0604030504040204" pitchFamily="50" charset="-128"/>
                        </a:rPr>
                        <a:t>成分</a:t>
                      </a:r>
                    </a:p>
                  </a:txBody>
                  <a:tcPr marL="91441" marR="9144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l"/>
                      <a:r>
                        <a:rPr kumimoji="1" lang="ja-JP" altLang="en-US" sz="1100" dirty="0">
                          <a:latin typeface="メイリオ" panose="020B0604030504040204" pitchFamily="50" charset="-128"/>
                          <a:ea typeface="メイリオ" panose="020B0604030504040204" pitchFamily="50" charset="-128"/>
                        </a:rPr>
                        <a:t>表示量</a:t>
                      </a:r>
                    </a:p>
                  </a:txBody>
                  <a:tcPr marL="91441" marR="91441"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0"/>
                  </a:ext>
                </a:extLst>
              </a:tr>
              <a:tr h="234026">
                <a:tc>
                  <a:txBody>
                    <a:bodyPr/>
                    <a:lstStyle/>
                    <a:p>
                      <a:pPr algn="l"/>
                      <a:r>
                        <a:rPr kumimoji="1" lang="ja-JP" altLang="en-US" sz="1100" dirty="0">
                          <a:latin typeface="メイリオ" panose="020B0604030504040204" pitchFamily="50" charset="-128"/>
                          <a:ea typeface="メイリオ" panose="020B0604030504040204" pitchFamily="50" charset="-128"/>
                        </a:rPr>
                        <a:t>肝臓エキス</a:t>
                      </a:r>
                    </a:p>
                  </a:txBody>
                  <a:tcPr marL="91441" marR="91441" anchor="ctr">
                    <a:lnR w="12700" cap="flat" cmpd="sng" algn="ctr">
                      <a:solidFill>
                        <a:schemeClr val="tx1"/>
                      </a:solidFill>
                      <a:prstDash val="solid"/>
                      <a:round/>
                      <a:headEnd type="none" w="med" len="med"/>
                      <a:tailEnd type="none" w="med" len="med"/>
                    </a:lnR>
                  </a:tcPr>
                </a:tc>
                <a:tc>
                  <a:txBody>
                    <a:bodyPr/>
                    <a:lstStyle/>
                    <a:p>
                      <a:pPr algn="r"/>
                      <a:r>
                        <a:rPr kumimoji="1" lang="en-US" altLang="ja-JP" sz="1100" dirty="0">
                          <a:latin typeface="メイリオ" panose="020B0604030504040204" pitchFamily="50" charset="-128"/>
                          <a:ea typeface="メイリオ" panose="020B0604030504040204" pitchFamily="50" charset="-128"/>
                        </a:rPr>
                        <a:t>330mg</a:t>
                      </a:r>
                      <a:endParaRPr kumimoji="1" lang="ja-JP" altLang="en-US" sz="1100" dirty="0">
                        <a:latin typeface="メイリオ" panose="020B0604030504040204" pitchFamily="50" charset="-128"/>
                        <a:ea typeface="メイリオ" panose="020B0604030504040204" pitchFamily="50" charset="-128"/>
                      </a:endParaRPr>
                    </a:p>
                  </a:txBody>
                  <a:tcPr marL="91441" marR="914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a:r>
                        <a:rPr kumimoji="1" lang="ja-JP" altLang="en-US" sz="1100" dirty="0">
                          <a:latin typeface="メイリオ" panose="020B0604030504040204" pitchFamily="50" charset="-128"/>
                          <a:ea typeface="メイリオ" panose="020B0604030504040204" pitchFamily="50" charset="-128"/>
                        </a:rPr>
                        <a:t>ビタミン</a:t>
                      </a:r>
                      <a:r>
                        <a:rPr kumimoji="1" lang="en-US" altLang="ja-JP" sz="1100" dirty="0">
                          <a:latin typeface="メイリオ" panose="020B0604030504040204" pitchFamily="50" charset="-128"/>
                          <a:ea typeface="メイリオ" panose="020B0604030504040204" pitchFamily="50" charset="-128"/>
                        </a:rPr>
                        <a:t>B</a:t>
                      </a:r>
                      <a:r>
                        <a:rPr kumimoji="1" lang="en-US" altLang="ja-JP" sz="1100" baseline="-25000" dirty="0">
                          <a:latin typeface="メイリオ" panose="020B0604030504040204" pitchFamily="50" charset="-128"/>
                          <a:ea typeface="メイリオ" panose="020B0604030504040204" pitchFamily="50" charset="-128"/>
                        </a:rPr>
                        <a:t>1</a:t>
                      </a:r>
                      <a:endParaRPr kumimoji="1" lang="ja-JP" altLang="en-US" sz="1100" baseline="-25000" dirty="0">
                        <a:latin typeface="メイリオ" panose="020B0604030504040204" pitchFamily="50" charset="-128"/>
                        <a:ea typeface="メイリオ" panose="020B0604030504040204" pitchFamily="50" charset="-128"/>
                      </a:endParaRPr>
                    </a:p>
                  </a:txBody>
                  <a:tcPr marL="91441" marR="914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kumimoji="1" lang="en-US" altLang="ja-JP" sz="1100" dirty="0">
                          <a:latin typeface="メイリオ" panose="020B0604030504040204" pitchFamily="50" charset="-128"/>
                          <a:ea typeface="メイリオ" panose="020B0604030504040204" pitchFamily="50" charset="-128"/>
                        </a:rPr>
                        <a:t>20mg</a:t>
                      </a:r>
                      <a:endParaRPr kumimoji="1" lang="ja-JP" altLang="en-US" sz="1100" dirty="0">
                        <a:latin typeface="メイリオ" panose="020B0604030504040204" pitchFamily="50" charset="-128"/>
                        <a:ea typeface="メイリオ" panose="020B0604030504040204" pitchFamily="50" charset="-128"/>
                      </a:endParaRPr>
                    </a:p>
                  </a:txBody>
                  <a:tcPr marL="91441" marR="91441"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234026">
                <a:tc>
                  <a:txBody>
                    <a:bodyPr/>
                    <a:lstStyle/>
                    <a:p>
                      <a:pPr algn="l"/>
                      <a:r>
                        <a:rPr kumimoji="1" lang="ja-JP" altLang="en-US" sz="1100" dirty="0">
                          <a:latin typeface="メイリオ" panose="020B0604030504040204" pitchFamily="50" charset="-128"/>
                          <a:ea typeface="メイリオ" panose="020B0604030504040204" pitchFamily="50" charset="-128"/>
                        </a:rPr>
                        <a:t>バリン</a:t>
                      </a:r>
                    </a:p>
                  </a:txBody>
                  <a:tcPr marL="91441" marR="91441" anchor="ctr">
                    <a:lnR w="12700" cap="flat" cmpd="sng" algn="ctr">
                      <a:solidFill>
                        <a:schemeClr val="tx1"/>
                      </a:solidFill>
                      <a:prstDash val="solid"/>
                      <a:round/>
                      <a:headEnd type="none" w="med" len="med"/>
                      <a:tailEnd type="none" w="med" len="med"/>
                    </a:lnR>
                  </a:tcPr>
                </a:tc>
                <a:tc>
                  <a:txBody>
                    <a:bodyPr/>
                    <a:lstStyle/>
                    <a:p>
                      <a:pPr algn="r"/>
                      <a:r>
                        <a:rPr kumimoji="1" lang="en-US" altLang="ja-JP" sz="1100" dirty="0">
                          <a:latin typeface="メイリオ" panose="020B0604030504040204" pitchFamily="50" charset="-128"/>
                          <a:ea typeface="メイリオ" panose="020B0604030504040204" pitchFamily="50" charset="-128"/>
                        </a:rPr>
                        <a:t>62mg</a:t>
                      </a:r>
                      <a:endParaRPr kumimoji="1" lang="ja-JP" altLang="en-US" sz="1100" dirty="0">
                        <a:latin typeface="メイリオ" panose="020B0604030504040204" pitchFamily="50" charset="-128"/>
                        <a:ea typeface="メイリオ" panose="020B0604030504040204" pitchFamily="50" charset="-128"/>
                      </a:endParaRPr>
                    </a:p>
                  </a:txBody>
                  <a:tcPr marL="91441" marR="914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a:r>
                        <a:rPr kumimoji="1" lang="ja-JP" altLang="en-US" sz="1100" dirty="0">
                          <a:latin typeface="メイリオ" panose="020B0604030504040204" pitchFamily="50" charset="-128"/>
                          <a:ea typeface="メイリオ" panose="020B0604030504040204" pitchFamily="50" charset="-128"/>
                        </a:rPr>
                        <a:t>ビタミン</a:t>
                      </a:r>
                      <a:r>
                        <a:rPr kumimoji="1" lang="en-US" altLang="ja-JP" sz="1100" dirty="0">
                          <a:latin typeface="メイリオ" panose="020B0604030504040204" pitchFamily="50" charset="-128"/>
                          <a:ea typeface="メイリオ" panose="020B0604030504040204" pitchFamily="50" charset="-128"/>
                        </a:rPr>
                        <a:t>B</a:t>
                      </a:r>
                      <a:r>
                        <a:rPr kumimoji="1" lang="en-US" altLang="ja-JP" sz="1100" baseline="-25000" dirty="0">
                          <a:latin typeface="メイリオ" panose="020B0604030504040204" pitchFamily="50" charset="-128"/>
                          <a:ea typeface="メイリオ" panose="020B0604030504040204" pitchFamily="50" charset="-128"/>
                        </a:rPr>
                        <a:t>2</a:t>
                      </a:r>
                      <a:endParaRPr kumimoji="1" lang="ja-JP" altLang="en-US" sz="1100" baseline="-25000" dirty="0">
                        <a:latin typeface="メイリオ" panose="020B0604030504040204" pitchFamily="50" charset="-128"/>
                        <a:ea typeface="メイリオ" panose="020B0604030504040204" pitchFamily="50" charset="-128"/>
                      </a:endParaRPr>
                    </a:p>
                  </a:txBody>
                  <a:tcPr marL="91441" marR="914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kumimoji="1" lang="en-US" altLang="ja-JP" sz="1100" dirty="0">
                          <a:latin typeface="メイリオ" panose="020B0604030504040204" pitchFamily="50" charset="-128"/>
                          <a:ea typeface="メイリオ" panose="020B0604030504040204" pitchFamily="50" charset="-128"/>
                        </a:rPr>
                        <a:t>12mg</a:t>
                      </a:r>
                      <a:endParaRPr kumimoji="1" lang="ja-JP" altLang="en-US" sz="1100" dirty="0">
                        <a:latin typeface="メイリオ" panose="020B0604030504040204" pitchFamily="50" charset="-128"/>
                        <a:ea typeface="メイリオ" panose="020B0604030504040204" pitchFamily="50" charset="-128"/>
                      </a:endParaRPr>
                    </a:p>
                  </a:txBody>
                  <a:tcPr marL="91441" marR="91441"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r h="234026">
                <a:tc>
                  <a:txBody>
                    <a:bodyPr/>
                    <a:lstStyle/>
                    <a:p>
                      <a:pPr algn="l"/>
                      <a:r>
                        <a:rPr kumimoji="1" lang="ja-JP" altLang="en-US" sz="1100" dirty="0">
                          <a:latin typeface="メイリオ" panose="020B0604030504040204" pitchFamily="50" charset="-128"/>
                          <a:ea typeface="メイリオ" panose="020B0604030504040204" pitchFamily="50" charset="-128"/>
                        </a:rPr>
                        <a:t>ロイシン</a:t>
                      </a:r>
                    </a:p>
                  </a:txBody>
                  <a:tcPr marL="91441" marR="91441" anchor="ctr">
                    <a:lnR w="12700" cap="flat" cmpd="sng" algn="ctr">
                      <a:solidFill>
                        <a:schemeClr val="tx1"/>
                      </a:solidFill>
                      <a:prstDash val="solid"/>
                      <a:round/>
                      <a:headEnd type="none" w="med" len="med"/>
                      <a:tailEnd type="none" w="med" len="med"/>
                    </a:lnR>
                  </a:tcPr>
                </a:tc>
                <a:tc>
                  <a:txBody>
                    <a:bodyPr/>
                    <a:lstStyle/>
                    <a:p>
                      <a:pPr algn="r"/>
                      <a:r>
                        <a:rPr kumimoji="1" lang="en-US" altLang="ja-JP" sz="1100" dirty="0">
                          <a:latin typeface="メイリオ" panose="020B0604030504040204" pitchFamily="50" charset="-128"/>
                          <a:ea typeface="メイリオ" panose="020B0604030504040204" pitchFamily="50" charset="-128"/>
                        </a:rPr>
                        <a:t>70mg</a:t>
                      </a:r>
                      <a:endParaRPr kumimoji="1" lang="ja-JP" altLang="en-US" sz="1100" dirty="0">
                        <a:latin typeface="メイリオ" panose="020B0604030504040204" pitchFamily="50" charset="-128"/>
                        <a:ea typeface="メイリオ" panose="020B0604030504040204" pitchFamily="50" charset="-128"/>
                      </a:endParaRPr>
                    </a:p>
                  </a:txBody>
                  <a:tcPr marL="91441" marR="914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a:r>
                        <a:rPr kumimoji="1" lang="ja-JP" altLang="en-US" sz="1100" dirty="0">
                          <a:latin typeface="メイリオ" panose="020B0604030504040204" pitchFamily="50" charset="-128"/>
                          <a:ea typeface="メイリオ" panose="020B0604030504040204" pitchFamily="50" charset="-128"/>
                        </a:rPr>
                        <a:t>ビタミン</a:t>
                      </a:r>
                      <a:r>
                        <a:rPr kumimoji="1" lang="en-US" altLang="ja-JP" sz="1100" dirty="0">
                          <a:latin typeface="メイリオ" panose="020B0604030504040204" pitchFamily="50" charset="-128"/>
                          <a:ea typeface="メイリオ" panose="020B0604030504040204" pitchFamily="50" charset="-128"/>
                        </a:rPr>
                        <a:t>B</a:t>
                      </a:r>
                      <a:r>
                        <a:rPr kumimoji="1" lang="en-US" altLang="ja-JP" sz="1100" baseline="-25000" dirty="0">
                          <a:latin typeface="メイリオ" panose="020B0604030504040204" pitchFamily="50" charset="-128"/>
                          <a:ea typeface="メイリオ" panose="020B0604030504040204" pitchFamily="50" charset="-128"/>
                        </a:rPr>
                        <a:t>6</a:t>
                      </a:r>
                      <a:endParaRPr kumimoji="1" lang="ja-JP" altLang="en-US" sz="1100" baseline="-25000" dirty="0">
                        <a:latin typeface="メイリオ" panose="020B0604030504040204" pitchFamily="50" charset="-128"/>
                        <a:ea typeface="メイリオ" panose="020B0604030504040204" pitchFamily="50" charset="-128"/>
                      </a:endParaRPr>
                    </a:p>
                  </a:txBody>
                  <a:tcPr marL="91441" marR="914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kumimoji="1" lang="en-US" altLang="ja-JP" sz="1100" dirty="0">
                          <a:latin typeface="メイリオ" panose="020B0604030504040204" pitchFamily="50" charset="-128"/>
                          <a:ea typeface="メイリオ" panose="020B0604030504040204" pitchFamily="50" charset="-128"/>
                        </a:rPr>
                        <a:t>10mg</a:t>
                      </a:r>
                      <a:endParaRPr kumimoji="1" lang="ja-JP" altLang="en-US" sz="1100" dirty="0">
                        <a:latin typeface="メイリオ" panose="020B0604030504040204" pitchFamily="50" charset="-128"/>
                        <a:ea typeface="メイリオ" panose="020B0604030504040204" pitchFamily="50" charset="-128"/>
                      </a:endParaRPr>
                    </a:p>
                  </a:txBody>
                  <a:tcPr marL="91441" marR="91441"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3"/>
                  </a:ext>
                </a:extLst>
              </a:tr>
              <a:tr h="234026">
                <a:tc>
                  <a:txBody>
                    <a:bodyPr/>
                    <a:lstStyle/>
                    <a:p>
                      <a:pPr algn="l"/>
                      <a:r>
                        <a:rPr kumimoji="1" lang="ja-JP" altLang="en-US" sz="1100" dirty="0">
                          <a:latin typeface="メイリオ" panose="020B0604030504040204" pitchFamily="50" charset="-128"/>
                          <a:ea typeface="メイリオ" panose="020B0604030504040204" pitchFamily="50" charset="-128"/>
                        </a:rPr>
                        <a:t>イソロイシン</a:t>
                      </a:r>
                    </a:p>
                  </a:txBody>
                  <a:tcPr marL="91441" marR="91441" anchor="ctr">
                    <a:lnR w="12700" cap="flat" cmpd="sng" algn="ctr">
                      <a:solidFill>
                        <a:schemeClr val="tx1"/>
                      </a:solidFill>
                      <a:prstDash val="solid"/>
                      <a:round/>
                      <a:headEnd type="none" w="med" len="med"/>
                      <a:tailEnd type="none" w="med" len="med"/>
                    </a:lnR>
                  </a:tcPr>
                </a:tc>
                <a:tc>
                  <a:txBody>
                    <a:bodyPr/>
                    <a:lstStyle/>
                    <a:p>
                      <a:pPr algn="r"/>
                      <a:r>
                        <a:rPr kumimoji="1" lang="en-US" altLang="ja-JP" sz="1100" dirty="0">
                          <a:latin typeface="メイリオ" panose="020B0604030504040204" pitchFamily="50" charset="-128"/>
                          <a:ea typeface="メイリオ" panose="020B0604030504040204" pitchFamily="50" charset="-128"/>
                        </a:rPr>
                        <a:t>62mg</a:t>
                      </a:r>
                      <a:endParaRPr kumimoji="1" lang="ja-JP" altLang="en-US" sz="1100" dirty="0">
                        <a:latin typeface="メイリオ" panose="020B0604030504040204" pitchFamily="50" charset="-128"/>
                        <a:ea typeface="メイリオ" panose="020B0604030504040204" pitchFamily="50" charset="-128"/>
                      </a:endParaRPr>
                    </a:p>
                  </a:txBody>
                  <a:tcPr marL="91441" marR="914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a:endParaRPr kumimoji="1" lang="ja-JP" altLang="en-US" sz="900" dirty="0">
                        <a:latin typeface="メイリオ" panose="020B0604030504040204" pitchFamily="50" charset="-128"/>
                        <a:ea typeface="メイリオ" panose="020B0604030504040204" pitchFamily="50" charset="-128"/>
                      </a:endParaRPr>
                    </a:p>
                  </a:txBody>
                  <a:tcPr marL="91441" marR="914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endParaRPr kumimoji="1" lang="ja-JP" altLang="en-US" sz="1100" dirty="0">
                        <a:latin typeface="メイリオ" panose="020B0604030504040204" pitchFamily="50" charset="-128"/>
                        <a:ea typeface="メイリオ" panose="020B0604030504040204" pitchFamily="50" charset="-128"/>
                      </a:endParaRPr>
                    </a:p>
                  </a:txBody>
                  <a:tcPr marL="91441" marR="91441"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4"/>
                  </a:ext>
                </a:extLst>
              </a:tr>
            </a:tbl>
          </a:graphicData>
        </a:graphic>
      </p:graphicFrame>
      <p:sp>
        <p:nvSpPr>
          <p:cNvPr id="7226" name="正方形/長方形 2">
            <a:extLst>
              <a:ext uri="{FF2B5EF4-FFF2-40B4-BE49-F238E27FC236}">
                <a16:creationId xmlns:a16="http://schemas.microsoft.com/office/drawing/2014/main" id="{1C0DCFEF-A07F-1635-8B1D-430034652920}"/>
              </a:ext>
            </a:extLst>
          </p:cNvPr>
          <p:cNvSpPr>
            <a:spLocks noChangeArrowheads="1"/>
          </p:cNvSpPr>
          <p:nvPr/>
        </p:nvSpPr>
        <p:spPr bwMode="auto">
          <a:xfrm>
            <a:off x="4583113" y="842963"/>
            <a:ext cx="33988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a:r>
              <a:rPr lang="ja-JP" altLang="en-US" sz="1600" b="1">
                <a:latin typeface="メイリオ" panose="020B0604030504040204" pitchFamily="50" charset="-128"/>
                <a:ea typeface="メイリオ" panose="020B0604030504040204" pitchFamily="50" charset="-128"/>
              </a:rPr>
              <a:t>■栄養成分表示（</a:t>
            </a:r>
            <a:r>
              <a:rPr lang="en-US" altLang="ja-JP" sz="1600" b="1">
                <a:latin typeface="メイリオ" panose="020B0604030504040204" pitchFamily="50" charset="-128"/>
                <a:ea typeface="メイリオ" panose="020B0604030504040204" pitchFamily="50" charset="-128"/>
              </a:rPr>
              <a:t>1</a:t>
            </a:r>
            <a:r>
              <a:rPr lang="ja-JP" altLang="en-US" sz="1600" b="1">
                <a:latin typeface="メイリオ" panose="020B0604030504040204" pitchFamily="50" charset="-128"/>
                <a:ea typeface="メイリオ" panose="020B0604030504040204" pitchFamily="50" charset="-128"/>
              </a:rPr>
              <a:t>日量</a:t>
            </a:r>
            <a:r>
              <a:rPr lang="en-US" altLang="ja-JP" sz="1600" b="1">
                <a:latin typeface="メイリオ" panose="020B0604030504040204" pitchFamily="50" charset="-128"/>
                <a:ea typeface="メイリオ" panose="020B0604030504040204" pitchFamily="50" charset="-128"/>
              </a:rPr>
              <a:t>20mL</a:t>
            </a:r>
            <a:r>
              <a:rPr lang="ja-JP" altLang="en-US" sz="1600" b="1">
                <a:latin typeface="メイリオ" panose="020B0604030504040204" pitchFamily="50" charset="-128"/>
                <a:ea typeface="メイリオ" panose="020B0604030504040204" pitchFamily="50" charset="-128"/>
              </a:rPr>
              <a:t>中）</a:t>
            </a:r>
          </a:p>
        </p:txBody>
      </p:sp>
      <p:graphicFrame>
        <p:nvGraphicFramePr>
          <p:cNvPr id="4" name="表 2">
            <a:extLst>
              <a:ext uri="{FF2B5EF4-FFF2-40B4-BE49-F238E27FC236}">
                <a16:creationId xmlns:a16="http://schemas.microsoft.com/office/drawing/2014/main" id="{48D6BD8E-6229-4B93-F91A-46D4FFBCC582}"/>
              </a:ext>
            </a:extLst>
          </p:cNvPr>
          <p:cNvGraphicFramePr>
            <a:graphicFrameLocks noGrp="1"/>
          </p:cNvGraphicFramePr>
          <p:nvPr/>
        </p:nvGraphicFramePr>
        <p:xfrm>
          <a:off x="4759325" y="1138238"/>
          <a:ext cx="3582988" cy="1036637"/>
        </p:xfrm>
        <a:graphic>
          <a:graphicData uri="http://schemas.openxmlformats.org/drawingml/2006/table">
            <a:tbl>
              <a:tblPr firstRow="1" bandRow="1">
                <a:tableStyleId>{7E9639D4-E3E2-4D34-9284-5A2195B3D0D7}</a:tableStyleId>
              </a:tblPr>
              <a:tblGrid>
                <a:gridCol w="990784">
                  <a:extLst>
                    <a:ext uri="{9D8B030D-6E8A-4147-A177-3AD203B41FA5}">
                      <a16:colId xmlns:a16="http://schemas.microsoft.com/office/drawing/2014/main" val="20000"/>
                    </a:ext>
                  </a:extLst>
                </a:gridCol>
                <a:gridCol w="720158">
                  <a:extLst>
                    <a:ext uri="{9D8B030D-6E8A-4147-A177-3AD203B41FA5}">
                      <a16:colId xmlns:a16="http://schemas.microsoft.com/office/drawing/2014/main" val="20001"/>
                    </a:ext>
                  </a:extLst>
                </a:gridCol>
                <a:gridCol w="1152253">
                  <a:extLst>
                    <a:ext uri="{9D8B030D-6E8A-4147-A177-3AD203B41FA5}">
                      <a16:colId xmlns:a16="http://schemas.microsoft.com/office/drawing/2014/main" val="20002"/>
                    </a:ext>
                  </a:extLst>
                </a:gridCol>
                <a:gridCol w="719792">
                  <a:extLst>
                    <a:ext uri="{9D8B030D-6E8A-4147-A177-3AD203B41FA5}">
                      <a16:colId xmlns:a16="http://schemas.microsoft.com/office/drawing/2014/main" val="20003"/>
                    </a:ext>
                  </a:extLst>
                </a:gridCol>
              </a:tblGrid>
              <a:tr h="259159">
                <a:tc>
                  <a:txBody>
                    <a:bodyPr/>
                    <a:lstStyle/>
                    <a:p>
                      <a:pPr algn="l"/>
                      <a:r>
                        <a:rPr kumimoji="1" lang="ja-JP" altLang="en-US" sz="1100" dirty="0">
                          <a:latin typeface="メイリオ" panose="020B0604030504040204" pitchFamily="50" charset="-128"/>
                          <a:ea typeface="メイリオ" panose="020B0604030504040204" pitchFamily="50" charset="-128"/>
                        </a:rPr>
                        <a:t>成分</a:t>
                      </a:r>
                    </a:p>
                  </a:txBody>
                  <a:tcPr marL="91450" marR="91450" marT="45698" marB="45698" anchor="ctr">
                    <a:lnR w="12700" cap="flat" cmpd="sng" algn="ctr">
                      <a:solidFill>
                        <a:schemeClr val="bg1"/>
                      </a:solidFill>
                      <a:prstDash val="solid"/>
                      <a:round/>
                      <a:headEnd type="none" w="med" len="med"/>
                      <a:tailEnd type="none" w="med" len="med"/>
                    </a:lnR>
                  </a:tcPr>
                </a:tc>
                <a:tc>
                  <a:txBody>
                    <a:bodyPr/>
                    <a:lstStyle/>
                    <a:p>
                      <a:pPr algn="l"/>
                      <a:r>
                        <a:rPr kumimoji="1" lang="ja-JP" altLang="en-US" sz="1100" dirty="0">
                          <a:latin typeface="メイリオ" panose="020B0604030504040204" pitchFamily="50" charset="-128"/>
                          <a:ea typeface="メイリオ" panose="020B0604030504040204" pitchFamily="50" charset="-128"/>
                        </a:rPr>
                        <a:t>配合量</a:t>
                      </a:r>
                    </a:p>
                  </a:txBody>
                  <a:tcPr marL="91450" marR="91450" marT="45698" marB="4569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l"/>
                      <a:r>
                        <a:rPr kumimoji="1" lang="ja-JP" altLang="en-US" sz="1100" dirty="0">
                          <a:latin typeface="メイリオ" panose="020B0604030504040204" pitchFamily="50" charset="-128"/>
                          <a:ea typeface="メイリオ" panose="020B0604030504040204" pitchFamily="50" charset="-128"/>
                        </a:rPr>
                        <a:t>成分</a:t>
                      </a:r>
                    </a:p>
                  </a:txBody>
                  <a:tcPr marL="91450" marR="91450" marT="45698" marB="4569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l"/>
                      <a:r>
                        <a:rPr kumimoji="1" lang="ja-JP" altLang="en-US" sz="1100" dirty="0">
                          <a:latin typeface="メイリオ" panose="020B0604030504040204" pitchFamily="50" charset="-128"/>
                          <a:ea typeface="メイリオ" panose="020B0604030504040204" pitchFamily="50" charset="-128"/>
                        </a:rPr>
                        <a:t>配合量</a:t>
                      </a:r>
                    </a:p>
                  </a:txBody>
                  <a:tcPr marL="91450" marR="91450" marT="45698" marB="4569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10000"/>
                  </a:ext>
                </a:extLst>
              </a:tr>
              <a:tr h="259159">
                <a:tc>
                  <a:txBody>
                    <a:bodyPr/>
                    <a:lstStyle/>
                    <a:p>
                      <a:pPr algn="l"/>
                      <a:r>
                        <a:rPr kumimoji="1" lang="ja-JP" altLang="en-US" sz="1100" dirty="0">
                          <a:latin typeface="メイリオ" panose="020B0604030504040204" pitchFamily="50" charset="-128"/>
                          <a:ea typeface="メイリオ" panose="020B0604030504040204" pitchFamily="50" charset="-128"/>
                        </a:rPr>
                        <a:t>エネルギー</a:t>
                      </a:r>
                    </a:p>
                  </a:txBody>
                  <a:tcPr marL="91450" marR="91450" marT="45698" marB="45698" anchor="ctr">
                    <a:lnR w="12700" cap="flat" cmpd="sng" algn="ctr">
                      <a:solidFill>
                        <a:schemeClr val="tx1"/>
                      </a:solidFill>
                      <a:prstDash val="solid"/>
                      <a:round/>
                      <a:headEnd type="none" w="med" len="med"/>
                      <a:tailEnd type="none" w="med" len="med"/>
                    </a:lnR>
                  </a:tcPr>
                </a:tc>
                <a:tc>
                  <a:txBody>
                    <a:bodyPr/>
                    <a:lstStyle/>
                    <a:p>
                      <a:pPr algn="r"/>
                      <a:r>
                        <a:rPr kumimoji="1" lang="en-US" altLang="ja-JP" sz="1100" dirty="0">
                          <a:latin typeface="メイリオ" panose="020B0604030504040204" pitchFamily="50" charset="-128"/>
                          <a:ea typeface="メイリオ" panose="020B0604030504040204" pitchFamily="50" charset="-128"/>
                        </a:rPr>
                        <a:t>2.2kcal</a:t>
                      </a:r>
                      <a:endParaRPr kumimoji="1" lang="ja-JP" altLang="en-US" sz="1100" dirty="0">
                        <a:latin typeface="メイリオ" panose="020B0604030504040204" pitchFamily="50" charset="-128"/>
                        <a:ea typeface="メイリオ" panose="020B0604030504040204" pitchFamily="50" charset="-128"/>
                      </a:endParaRPr>
                    </a:p>
                  </a:txBody>
                  <a:tcPr marL="91450" marR="91450"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a:r>
                        <a:rPr kumimoji="1" lang="ja-JP" altLang="en-US" sz="1100" dirty="0">
                          <a:latin typeface="メイリオ" panose="020B0604030504040204" pitchFamily="50" charset="-128"/>
                          <a:ea typeface="メイリオ" panose="020B0604030504040204" pitchFamily="50" charset="-128"/>
                        </a:rPr>
                        <a:t>炭水化物</a:t>
                      </a:r>
                    </a:p>
                  </a:txBody>
                  <a:tcPr marL="91450" marR="91450"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kumimoji="1" lang="en-US" altLang="ja-JP" sz="1100" dirty="0">
                          <a:latin typeface="メイリオ" panose="020B0604030504040204" pitchFamily="50" charset="-128"/>
                          <a:ea typeface="メイリオ" panose="020B0604030504040204" pitchFamily="50" charset="-128"/>
                        </a:rPr>
                        <a:t>2.28g</a:t>
                      </a:r>
                      <a:endParaRPr kumimoji="1" lang="ja-JP" altLang="en-US" sz="1100" dirty="0">
                        <a:latin typeface="メイリオ" panose="020B0604030504040204" pitchFamily="50" charset="-128"/>
                        <a:ea typeface="メイリオ" panose="020B0604030504040204" pitchFamily="50" charset="-128"/>
                      </a:endParaRPr>
                    </a:p>
                  </a:txBody>
                  <a:tcPr marL="91450" marR="91450"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1"/>
                  </a:ext>
                </a:extLst>
              </a:tr>
              <a:tr h="259159">
                <a:tc>
                  <a:txBody>
                    <a:bodyPr/>
                    <a:lstStyle/>
                    <a:p>
                      <a:pPr algn="l"/>
                      <a:r>
                        <a:rPr kumimoji="1" lang="ja-JP" altLang="en-US" sz="1100" dirty="0">
                          <a:latin typeface="メイリオ" panose="020B0604030504040204" pitchFamily="50" charset="-128"/>
                          <a:ea typeface="メイリオ" panose="020B0604030504040204" pitchFamily="50" charset="-128"/>
                        </a:rPr>
                        <a:t>たんぱく質</a:t>
                      </a:r>
                    </a:p>
                  </a:txBody>
                  <a:tcPr marL="91450" marR="91450" marT="45698" marB="45698" anchor="ctr">
                    <a:lnR w="12700" cap="flat" cmpd="sng" algn="ctr">
                      <a:solidFill>
                        <a:schemeClr val="tx1"/>
                      </a:solidFill>
                      <a:prstDash val="solid"/>
                      <a:round/>
                      <a:headEnd type="none" w="med" len="med"/>
                      <a:tailEnd type="none" w="med" len="med"/>
                    </a:lnR>
                  </a:tcPr>
                </a:tc>
                <a:tc>
                  <a:txBody>
                    <a:bodyPr/>
                    <a:lstStyle/>
                    <a:p>
                      <a:pPr algn="r"/>
                      <a:r>
                        <a:rPr kumimoji="1" lang="en-US" altLang="ja-JP" sz="1100" dirty="0">
                          <a:latin typeface="メイリオ" panose="020B0604030504040204" pitchFamily="50" charset="-128"/>
                          <a:ea typeface="メイリオ" panose="020B0604030504040204" pitchFamily="50" charset="-128"/>
                        </a:rPr>
                        <a:t>0.4g</a:t>
                      </a:r>
                      <a:endParaRPr kumimoji="1" lang="ja-JP" altLang="en-US" sz="1100" dirty="0">
                        <a:latin typeface="メイリオ" panose="020B0604030504040204" pitchFamily="50" charset="-128"/>
                        <a:ea typeface="メイリオ" panose="020B0604030504040204" pitchFamily="50" charset="-128"/>
                      </a:endParaRPr>
                    </a:p>
                  </a:txBody>
                  <a:tcPr marL="91450" marR="91450"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a:r>
                        <a:rPr kumimoji="1" lang="ja-JP" altLang="en-US" sz="1100" dirty="0">
                          <a:latin typeface="メイリオ" panose="020B0604030504040204" pitchFamily="50" charset="-128"/>
                          <a:ea typeface="メイリオ" panose="020B0604030504040204" pitchFamily="50" charset="-128"/>
                        </a:rPr>
                        <a:t>食塩相当量</a:t>
                      </a:r>
                    </a:p>
                  </a:txBody>
                  <a:tcPr marL="91450" marR="91450"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kumimoji="1" lang="en-US" altLang="ja-JP" sz="1100" dirty="0">
                          <a:latin typeface="メイリオ" panose="020B0604030504040204" pitchFamily="50" charset="-128"/>
                          <a:ea typeface="メイリオ" panose="020B0604030504040204" pitchFamily="50" charset="-128"/>
                        </a:rPr>
                        <a:t>0.017g</a:t>
                      </a:r>
                      <a:endParaRPr kumimoji="1" lang="ja-JP" altLang="en-US" sz="1100" dirty="0">
                        <a:latin typeface="メイリオ" panose="020B0604030504040204" pitchFamily="50" charset="-128"/>
                        <a:ea typeface="メイリオ" panose="020B0604030504040204" pitchFamily="50" charset="-128"/>
                      </a:endParaRPr>
                    </a:p>
                  </a:txBody>
                  <a:tcPr marL="91450" marR="91450"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2"/>
                  </a:ext>
                </a:extLst>
              </a:tr>
              <a:tr h="259159">
                <a:tc>
                  <a:txBody>
                    <a:bodyPr/>
                    <a:lstStyle/>
                    <a:p>
                      <a:pPr algn="l"/>
                      <a:r>
                        <a:rPr kumimoji="1" lang="ja-JP" altLang="en-US" sz="1100" dirty="0">
                          <a:latin typeface="メイリオ" panose="020B0604030504040204" pitchFamily="50" charset="-128"/>
                          <a:ea typeface="メイリオ" panose="020B0604030504040204" pitchFamily="50" charset="-128"/>
                        </a:rPr>
                        <a:t>脂質</a:t>
                      </a:r>
                    </a:p>
                  </a:txBody>
                  <a:tcPr marL="91450" marR="91450" marT="45698" marB="45698" anchor="ctr">
                    <a:lnR w="12700" cap="flat" cmpd="sng" algn="ctr">
                      <a:solidFill>
                        <a:schemeClr val="tx1"/>
                      </a:solidFill>
                      <a:prstDash val="solid"/>
                      <a:round/>
                      <a:headEnd type="none" w="med" len="med"/>
                      <a:tailEnd type="none" w="med" len="med"/>
                    </a:lnR>
                  </a:tcPr>
                </a:tc>
                <a:tc>
                  <a:txBody>
                    <a:bodyPr/>
                    <a:lstStyle/>
                    <a:p>
                      <a:pPr algn="r"/>
                      <a:r>
                        <a:rPr kumimoji="1" lang="en-US" altLang="ja-JP" sz="1100" dirty="0">
                          <a:latin typeface="メイリオ" panose="020B0604030504040204" pitchFamily="50" charset="-128"/>
                          <a:ea typeface="メイリオ" panose="020B0604030504040204" pitchFamily="50" charset="-128"/>
                        </a:rPr>
                        <a:t>0g</a:t>
                      </a:r>
                      <a:endParaRPr kumimoji="1" lang="ja-JP" altLang="en-US" sz="1100" dirty="0">
                        <a:latin typeface="メイリオ" panose="020B0604030504040204" pitchFamily="50" charset="-128"/>
                        <a:ea typeface="メイリオ" panose="020B0604030504040204" pitchFamily="50" charset="-128"/>
                      </a:endParaRPr>
                    </a:p>
                  </a:txBody>
                  <a:tcPr marL="91450" marR="91450"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endParaRPr kumimoji="1" lang="ja-JP" altLang="en-US" sz="1100" dirty="0">
                        <a:latin typeface="メイリオ" panose="020B0604030504040204" pitchFamily="50" charset="-128"/>
                        <a:ea typeface="メイリオ" panose="020B0604030504040204" pitchFamily="50" charset="-128"/>
                      </a:endParaRPr>
                    </a:p>
                  </a:txBody>
                  <a:tcPr marL="91450" marR="91450"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endParaRPr kumimoji="1" lang="ja-JP" altLang="en-US" sz="1100" dirty="0">
                        <a:latin typeface="メイリオ" panose="020B0604030504040204" pitchFamily="50" charset="-128"/>
                        <a:ea typeface="メイリオ" panose="020B0604030504040204" pitchFamily="50" charset="-128"/>
                      </a:endParaRPr>
                    </a:p>
                  </a:txBody>
                  <a:tcPr marL="91450" marR="91450" marT="45698" marB="456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bl>
          </a:graphicData>
        </a:graphic>
      </p:graphicFrame>
      <p:sp>
        <p:nvSpPr>
          <p:cNvPr id="7258" name="正方形/長方形 5">
            <a:extLst>
              <a:ext uri="{FF2B5EF4-FFF2-40B4-BE49-F238E27FC236}">
                <a16:creationId xmlns:a16="http://schemas.microsoft.com/office/drawing/2014/main" id="{E898162A-07D0-41B6-CD34-4A931768E865}"/>
              </a:ext>
            </a:extLst>
          </p:cNvPr>
          <p:cNvSpPr>
            <a:spLocks noChangeArrowheads="1"/>
          </p:cNvSpPr>
          <p:nvPr/>
        </p:nvSpPr>
        <p:spPr bwMode="auto">
          <a:xfrm>
            <a:off x="4572000" y="4749800"/>
            <a:ext cx="10048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a:r>
              <a:rPr lang="ja-JP" altLang="en-US" sz="1600" b="1">
                <a:latin typeface="メイリオ" panose="020B0604030504040204" pitchFamily="50" charset="-128"/>
                <a:ea typeface="メイリオ" panose="020B0604030504040204" pitchFamily="50" charset="-128"/>
              </a:rPr>
              <a:t>■その他</a:t>
            </a:r>
            <a:endParaRPr lang="en-US" altLang="ja-JP" sz="1600" b="1">
              <a:latin typeface="メイリオ" panose="020B0604030504040204" pitchFamily="50" charset="-128"/>
              <a:ea typeface="メイリオ" panose="020B0604030504040204" pitchFamily="50" charset="-128"/>
            </a:endParaRPr>
          </a:p>
        </p:txBody>
      </p:sp>
      <p:graphicFrame>
        <p:nvGraphicFramePr>
          <p:cNvPr id="7" name="表 8">
            <a:extLst>
              <a:ext uri="{FF2B5EF4-FFF2-40B4-BE49-F238E27FC236}">
                <a16:creationId xmlns:a16="http://schemas.microsoft.com/office/drawing/2014/main" id="{288396EE-632A-FE4F-6FB4-CB258E4EF84C}"/>
              </a:ext>
            </a:extLst>
          </p:cNvPr>
          <p:cNvGraphicFramePr>
            <a:graphicFrameLocks noGrp="1"/>
          </p:cNvGraphicFramePr>
          <p:nvPr/>
        </p:nvGraphicFramePr>
        <p:xfrm>
          <a:off x="4759325" y="5080000"/>
          <a:ext cx="4227513" cy="1301750"/>
        </p:xfrm>
        <a:graphic>
          <a:graphicData uri="http://schemas.openxmlformats.org/drawingml/2006/table">
            <a:tbl>
              <a:tblPr firstRow="1" bandRow="1">
                <a:tableStyleId>{5940675A-B579-460E-94D1-54222C63F5DA}</a:tableStyleId>
              </a:tblPr>
              <a:tblGrid>
                <a:gridCol w="936802">
                  <a:extLst>
                    <a:ext uri="{9D8B030D-6E8A-4147-A177-3AD203B41FA5}">
                      <a16:colId xmlns:a16="http://schemas.microsoft.com/office/drawing/2014/main" val="20000"/>
                    </a:ext>
                  </a:extLst>
                </a:gridCol>
                <a:gridCol w="3290711">
                  <a:extLst>
                    <a:ext uri="{9D8B030D-6E8A-4147-A177-3AD203B41FA5}">
                      <a16:colId xmlns:a16="http://schemas.microsoft.com/office/drawing/2014/main" val="20001"/>
                    </a:ext>
                  </a:extLst>
                </a:gridCol>
              </a:tblGrid>
              <a:tr h="280226">
                <a:tc>
                  <a:txBody>
                    <a:bodyPr/>
                    <a:lstStyle/>
                    <a:p>
                      <a:r>
                        <a:rPr kumimoji="1" lang="ja-JP" altLang="en-US" sz="1100" dirty="0">
                          <a:latin typeface="メイリオ" panose="020B0604030504040204" pitchFamily="50" charset="-128"/>
                          <a:ea typeface="メイリオ" panose="020B0604030504040204" pitchFamily="50" charset="-128"/>
                        </a:rPr>
                        <a:t>賞味期限</a:t>
                      </a:r>
                    </a:p>
                  </a:txBody>
                  <a:tcPr marL="91432" marR="91432" marT="45713" marB="4571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dirty="0">
                          <a:solidFill>
                            <a:schemeClr val="tx1"/>
                          </a:solidFill>
                          <a:latin typeface="メイリオ" panose="020B0604030504040204" pitchFamily="50" charset="-128"/>
                          <a:ea typeface="メイリオ" panose="020B0604030504040204" pitchFamily="50" charset="-128"/>
                        </a:rPr>
                        <a:t>24</a:t>
                      </a:r>
                      <a:r>
                        <a:rPr kumimoji="1" lang="ja-JP" altLang="en-US" sz="1100" b="0" dirty="0">
                          <a:solidFill>
                            <a:schemeClr val="tx1"/>
                          </a:solidFill>
                          <a:latin typeface="メイリオ" panose="020B0604030504040204" pitchFamily="50" charset="-128"/>
                          <a:ea typeface="メイリオ" panose="020B0604030504040204" pitchFamily="50" charset="-128"/>
                        </a:rPr>
                        <a:t>ヶ月以上を想定（長期保管試験実施中）</a:t>
                      </a:r>
                    </a:p>
                  </a:txBody>
                  <a:tcPr marL="91432" marR="91432" marT="45713" marB="45713"/>
                </a:tc>
                <a:extLst>
                  <a:ext uri="{0D108BD9-81ED-4DB2-BD59-A6C34878D82A}">
                    <a16:rowId xmlns:a16="http://schemas.microsoft.com/office/drawing/2014/main" val="10000"/>
                  </a:ext>
                </a:extLst>
              </a:tr>
              <a:tr h="426895">
                <a:tc>
                  <a:txBody>
                    <a:bodyPr/>
                    <a:lstStyle/>
                    <a:p>
                      <a:r>
                        <a:rPr kumimoji="1" lang="ja-JP" altLang="en-US" sz="1100" dirty="0">
                          <a:latin typeface="メイリオ" panose="020B0604030504040204" pitchFamily="50" charset="-128"/>
                          <a:ea typeface="メイリオ" panose="020B0604030504040204" pitchFamily="50" charset="-128"/>
                        </a:rPr>
                        <a:t>包装形態</a:t>
                      </a:r>
                    </a:p>
                  </a:txBody>
                  <a:tcPr marL="91432" marR="91432" marT="45713" marB="4571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1</a:t>
                      </a:r>
                      <a:r>
                        <a:rPr kumimoji="1" lang="ja-JP" altLang="en-US" sz="1100" dirty="0">
                          <a:latin typeface="メイリオ" panose="020B0604030504040204" pitchFamily="50" charset="-128"/>
                          <a:ea typeface="メイリオ" panose="020B0604030504040204" pitchFamily="50" charset="-128"/>
                        </a:rPr>
                        <a:t>本</a:t>
                      </a:r>
                      <a:r>
                        <a:rPr kumimoji="1" lang="en-US" altLang="ja-JP" sz="1100" dirty="0">
                          <a:latin typeface="メイリオ" panose="020B0604030504040204" pitchFamily="50" charset="-128"/>
                          <a:ea typeface="メイリオ" panose="020B0604030504040204" pitchFamily="50" charset="-128"/>
                        </a:rPr>
                        <a:t>500mL(</a:t>
                      </a:r>
                      <a:r>
                        <a:rPr kumimoji="1" lang="ja-JP" altLang="en-US" sz="1100" dirty="0">
                          <a:latin typeface="メイリオ" panose="020B0604030504040204" pitchFamily="50" charset="-128"/>
                          <a:ea typeface="メイリオ" panose="020B0604030504040204" pitchFamily="50" charset="-128"/>
                        </a:rPr>
                        <a:t>化粧箱入</a:t>
                      </a: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1</a:t>
                      </a:r>
                      <a:r>
                        <a:rPr kumimoji="1" lang="ja-JP" altLang="en-US" sz="1100" dirty="0">
                          <a:latin typeface="メイリオ" panose="020B0604030504040204" pitchFamily="50" charset="-128"/>
                          <a:ea typeface="メイリオ" panose="020B0604030504040204" pitchFamily="50" charset="-128"/>
                        </a:rPr>
                        <a:t>箱</a:t>
                      </a: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本入、</a:t>
                      </a:r>
                      <a:endParaRPr kumimoji="1" lang="en-US" altLang="ja-JP" sz="11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メイリオ" panose="020B0604030504040204" pitchFamily="50" charset="-128"/>
                          <a:ea typeface="メイリオ" panose="020B0604030504040204" pitchFamily="50" charset="-128"/>
                        </a:rPr>
                        <a:t>１ケース</a:t>
                      </a:r>
                      <a:r>
                        <a:rPr kumimoji="1" lang="en-US" altLang="ja-JP" sz="1100" dirty="0">
                          <a:latin typeface="メイリオ" panose="020B0604030504040204" pitchFamily="50" charset="-128"/>
                          <a:ea typeface="メイリオ" panose="020B0604030504040204" pitchFamily="50" charset="-128"/>
                        </a:rPr>
                        <a:t>15</a:t>
                      </a:r>
                      <a:r>
                        <a:rPr kumimoji="1" lang="ja-JP" altLang="en-US" sz="1100" dirty="0">
                          <a:latin typeface="メイリオ" panose="020B0604030504040204" pitchFamily="50" charset="-128"/>
                          <a:ea typeface="メイリオ" panose="020B0604030504040204" pitchFamily="50" charset="-128"/>
                        </a:rPr>
                        <a:t>本入</a:t>
                      </a: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３本入化粧箱</a:t>
                      </a:r>
                      <a:r>
                        <a:rPr kumimoji="1" lang="en-US" altLang="ja-JP" sz="1100" dirty="0">
                          <a:latin typeface="メイリオ" panose="020B0604030504040204" pitchFamily="50" charset="-128"/>
                          <a:ea typeface="メイリオ" panose="020B0604030504040204" pitchFamily="50" charset="-128"/>
                        </a:rPr>
                        <a:t>×5</a:t>
                      </a:r>
                      <a:r>
                        <a:rPr kumimoji="1" lang="ja-JP" altLang="en-US" sz="1100" dirty="0">
                          <a:latin typeface="メイリオ" panose="020B0604030504040204" pitchFamily="50" charset="-128"/>
                          <a:ea typeface="メイリオ" panose="020B0604030504040204" pitchFamily="50" charset="-128"/>
                        </a:rPr>
                        <a:t>箱</a:t>
                      </a:r>
                      <a:r>
                        <a:rPr kumimoji="1" lang="en-US" altLang="ja-JP" sz="1100" dirty="0">
                          <a:latin typeface="メイリオ" panose="020B0604030504040204" pitchFamily="50" charset="-128"/>
                          <a:ea typeface="メイリオ" panose="020B0604030504040204" pitchFamily="50" charset="-128"/>
                        </a:rPr>
                        <a:t>)</a:t>
                      </a:r>
                    </a:p>
                  </a:txBody>
                  <a:tcPr marL="91432" marR="91432" marT="45713" marB="45713"/>
                </a:tc>
                <a:extLst>
                  <a:ext uri="{0D108BD9-81ED-4DB2-BD59-A6C34878D82A}">
                    <a16:rowId xmlns:a16="http://schemas.microsoft.com/office/drawing/2014/main" val="10001"/>
                  </a:ext>
                </a:extLst>
              </a:tr>
              <a:tr h="594629">
                <a:tc>
                  <a:txBody>
                    <a:bodyPr/>
                    <a:lstStyle/>
                    <a:p>
                      <a:r>
                        <a:rPr kumimoji="1" lang="en-US" altLang="ja-JP" sz="1100" dirty="0">
                          <a:latin typeface="メイリオ" panose="020B0604030504040204" pitchFamily="50" charset="-128"/>
                          <a:ea typeface="メイリオ" panose="020B0604030504040204" pitchFamily="50" charset="-128"/>
                        </a:rPr>
                        <a:t>JAN</a:t>
                      </a:r>
                      <a:endParaRPr kumimoji="1" lang="ja-JP" altLang="en-US" sz="1100" dirty="0">
                        <a:latin typeface="メイリオ" panose="020B0604030504040204" pitchFamily="50" charset="-128"/>
                        <a:ea typeface="メイリオ" panose="020B0604030504040204" pitchFamily="50" charset="-128"/>
                      </a:endParaRPr>
                    </a:p>
                  </a:txBody>
                  <a:tcPr marL="91432" marR="91432" marT="45713" marB="45713"/>
                </a:tc>
                <a:tc>
                  <a:txBody>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1</a:t>
                      </a:r>
                      <a:r>
                        <a:rPr kumimoji="1" lang="ja-JP" altLang="en-US" sz="1100" dirty="0">
                          <a:latin typeface="メイリオ" panose="020B0604030504040204" pitchFamily="50" charset="-128"/>
                          <a:ea typeface="メイリオ" panose="020B0604030504040204" pitchFamily="50" charset="-128"/>
                        </a:rPr>
                        <a:t>本）</a:t>
                      </a:r>
                      <a:r>
                        <a:rPr lang="en-US" altLang="ja-JP" sz="1100" dirty="0">
                          <a:latin typeface="メイリオ" panose="020B0604030504040204" pitchFamily="50" charset="-128"/>
                          <a:ea typeface="メイリオ" panose="020B0604030504040204" pitchFamily="50" charset="-128"/>
                        </a:rPr>
                        <a:t>4987926137231</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本）</a:t>
                      </a:r>
                      <a:r>
                        <a:rPr lang="en-US" altLang="ja-JP" sz="1100" dirty="0">
                          <a:latin typeface="メイリオ" panose="020B0604030504040204" pitchFamily="50" charset="-128"/>
                          <a:ea typeface="メイリオ" panose="020B0604030504040204" pitchFamily="50" charset="-128"/>
                        </a:rPr>
                        <a:t>4987926037234</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（ケース：</a:t>
                      </a:r>
                      <a:r>
                        <a:rPr kumimoji="1" lang="en-US" altLang="ja-JP" sz="1100" dirty="0">
                          <a:latin typeface="メイリオ" panose="020B0604030504040204" pitchFamily="50" charset="-128"/>
                          <a:ea typeface="メイリオ" panose="020B0604030504040204" pitchFamily="50" charset="-128"/>
                        </a:rPr>
                        <a:t>15</a:t>
                      </a:r>
                      <a:r>
                        <a:rPr kumimoji="1" lang="ja-JP" altLang="en-US" sz="1100" dirty="0">
                          <a:latin typeface="メイリオ" panose="020B0604030504040204" pitchFamily="50" charset="-128"/>
                          <a:ea typeface="メイリオ" panose="020B0604030504040204" pitchFamily="50" charset="-128"/>
                        </a:rPr>
                        <a:t>本）</a:t>
                      </a:r>
                      <a:r>
                        <a:rPr lang="en-US" altLang="ja-JP" sz="1100" dirty="0">
                          <a:latin typeface="メイリオ" panose="020B0604030504040204" pitchFamily="50" charset="-128"/>
                          <a:ea typeface="メイリオ" panose="020B0604030504040204" pitchFamily="50" charset="-128"/>
                        </a:rPr>
                        <a:t>4987926537239</a:t>
                      </a:r>
                      <a:endParaRPr kumimoji="1" lang="ja-JP" altLang="en-US" sz="1100" dirty="0">
                        <a:latin typeface="メイリオ" panose="020B0604030504040204" pitchFamily="50" charset="-128"/>
                        <a:ea typeface="メイリオ" panose="020B0604030504040204" pitchFamily="50" charset="-128"/>
                      </a:endParaRPr>
                    </a:p>
                  </a:txBody>
                  <a:tcPr marL="91432" marR="91432" marT="45713" marB="45713"/>
                </a:tc>
                <a:extLst>
                  <a:ext uri="{0D108BD9-81ED-4DB2-BD59-A6C34878D82A}">
                    <a16:rowId xmlns:a16="http://schemas.microsoft.com/office/drawing/2014/main" val="10002"/>
                  </a:ext>
                </a:extLst>
              </a:tr>
            </a:tbl>
          </a:graphicData>
        </a:graphic>
      </p:graphicFrame>
      <p:graphicFrame>
        <p:nvGraphicFramePr>
          <p:cNvPr id="3" name="表 8">
            <a:extLst>
              <a:ext uri="{FF2B5EF4-FFF2-40B4-BE49-F238E27FC236}">
                <a16:creationId xmlns:a16="http://schemas.microsoft.com/office/drawing/2014/main" id="{2F647FCC-CB62-291D-7025-5A5B084E7BFC}"/>
              </a:ext>
            </a:extLst>
          </p:cNvPr>
          <p:cNvGraphicFramePr>
            <a:graphicFrameLocks noGrp="1"/>
          </p:cNvGraphicFramePr>
          <p:nvPr/>
        </p:nvGraphicFramePr>
        <p:xfrm>
          <a:off x="257175" y="5080000"/>
          <a:ext cx="4211638" cy="869950"/>
        </p:xfrm>
        <a:graphic>
          <a:graphicData uri="http://schemas.openxmlformats.org/drawingml/2006/table">
            <a:tbl>
              <a:tblPr firstRow="1" bandRow="1">
                <a:tableStyleId>{5940675A-B579-460E-94D1-54222C63F5DA}</a:tableStyleId>
              </a:tblPr>
              <a:tblGrid>
                <a:gridCol w="902969">
                  <a:extLst>
                    <a:ext uri="{9D8B030D-6E8A-4147-A177-3AD203B41FA5}">
                      <a16:colId xmlns:a16="http://schemas.microsoft.com/office/drawing/2014/main" val="20000"/>
                    </a:ext>
                  </a:extLst>
                </a:gridCol>
                <a:gridCol w="3308669">
                  <a:extLst>
                    <a:ext uri="{9D8B030D-6E8A-4147-A177-3AD203B41FA5}">
                      <a16:colId xmlns:a16="http://schemas.microsoft.com/office/drawing/2014/main" val="20001"/>
                    </a:ext>
                  </a:extLst>
                </a:gridCol>
              </a:tblGrid>
              <a:tr h="869950">
                <a:tc>
                  <a:txBody>
                    <a:bodyPr/>
                    <a:lstStyle/>
                    <a:p>
                      <a:r>
                        <a:rPr kumimoji="1" lang="ja-JP" altLang="en-US" sz="1100" dirty="0">
                          <a:latin typeface="メイリオ" panose="020B0604030504040204" pitchFamily="50" charset="-128"/>
                          <a:ea typeface="メイリオ" panose="020B0604030504040204" pitchFamily="50" charset="-128"/>
                        </a:rPr>
                        <a:t>メーカー</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希望小売</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価格</a:t>
                      </a:r>
                    </a:p>
                  </a:txBody>
                  <a:tcPr marL="91429" marR="91429" marT="45740" marB="45740"/>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1</a:t>
                      </a:r>
                      <a:r>
                        <a:rPr kumimoji="1" lang="ja-JP" altLang="en-US" sz="1100" dirty="0">
                          <a:latin typeface="メイリオ" panose="020B0604030504040204" pitchFamily="50" charset="-128"/>
                          <a:ea typeface="メイリオ" panose="020B0604030504040204" pitchFamily="50" charset="-128"/>
                        </a:rPr>
                        <a:t>本入：</a:t>
                      </a:r>
                      <a:r>
                        <a:rPr kumimoji="1" lang="ja-JP" altLang="en-US" sz="1100" dirty="0">
                          <a:latin typeface="メイリオ" panose="020B0604030504040204" pitchFamily="50" charset="-128"/>
                          <a:ea typeface="メイリオ" panose="020B0604030504040204" pitchFamily="50" charset="-128"/>
                          <a:sym typeface="Wingdings" panose="05000000000000000000" pitchFamily="2" charset="2"/>
                        </a:rPr>
                        <a:t>（税込</a:t>
                      </a:r>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3,996</a:t>
                      </a:r>
                      <a:r>
                        <a:rPr kumimoji="1" lang="ja-JP" altLang="en-US" sz="1100" dirty="0">
                          <a:latin typeface="メイリオ" panose="020B0604030504040204" pitchFamily="50" charset="-128"/>
                          <a:ea typeface="メイリオ" panose="020B0604030504040204" pitchFamily="50" charset="-128"/>
                        </a:rPr>
                        <a:t>円、（税抜）</a:t>
                      </a:r>
                      <a:r>
                        <a:rPr kumimoji="1" lang="en-US" altLang="ja-JP" sz="1100" dirty="0">
                          <a:latin typeface="メイリオ" panose="020B0604030504040204" pitchFamily="50" charset="-128"/>
                          <a:ea typeface="メイリオ" panose="020B0604030504040204" pitchFamily="50" charset="-128"/>
                        </a:rPr>
                        <a:t>3,700</a:t>
                      </a:r>
                      <a:r>
                        <a:rPr kumimoji="1" lang="ja-JP" altLang="en-US" sz="1100" dirty="0">
                          <a:latin typeface="メイリオ" panose="020B0604030504040204" pitchFamily="50" charset="-128"/>
                          <a:ea typeface="メイリオ" panose="020B0604030504040204" pitchFamily="50" charset="-128"/>
                        </a:rPr>
                        <a:t>円</a:t>
                      </a:r>
                      <a:endParaRPr kumimoji="1" lang="en-US" altLang="ja-JP" sz="11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本入：</a:t>
                      </a:r>
                      <a:r>
                        <a:rPr kumimoji="1" lang="ja-JP" altLang="en-US" sz="1100" dirty="0">
                          <a:latin typeface="メイリオ" panose="020B0604030504040204" pitchFamily="50" charset="-128"/>
                          <a:ea typeface="メイリオ" panose="020B0604030504040204" pitchFamily="50" charset="-128"/>
                          <a:sym typeface="Wingdings" panose="05000000000000000000" pitchFamily="2" charset="2"/>
                        </a:rPr>
                        <a:t>（税込</a:t>
                      </a:r>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11,016</a:t>
                      </a:r>
                      <a:r>
                        <a:rPr kumimoji="1" lang="ja-JP" altLang="en-US" sz="1100" dirty="0">
                          <a:latin typeface="メイリオ" panose="020B0604030504040204" pitchFamily="50" charset="-128"/>
                          <a:ea typeface="メイリオ" panose="020B0604030504040204" pitchFamily="50" charset="-128"/>
                        </a:rPr>
                        <a:t>円、（税抜）</a:t>
                      </a:r>
                      <a:r>
                        <a:rPr kumimoji="1" lang="en-US" altLang="ja-JP" sz="1100" dirty="0">
                          <a:latin typeface="メイリオ" panose="020B0604030504040204" pitchFamily="50" charset="-128"/>
                          <a:ea typeface="メイリオ" panose="020B0604030504040204" pitchFamily="50" charset="-128"/>
                        </a:rPr>
                        <a:t>10,200</a:t>
                      </a:r>
                      <a:r>
                        <a:rPr kumimoji="1" lang="ja-JP" altLang="en-US" sz="1100" dirty="0">
                          <a:latin typeface="メイリオ" panose="020B0604030504040204" pitchFamily="50" charset="-128"/>
                          <a:ea typeface="メイリオ" panose="020B0604030504040204" pitchFamily="50" charset="-128"/>
                        </a:rPr>
                        <a:t>円</a:t>
                      </a:r>
                      <a:endParaRPr kumimoji="1" lang="en-US" altLang="ja-JP" sz="11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ja-JP" sz="1100" dirty="0">
                          <a:latin typeface="メイリオ" panose="020B0604030504040204" pitchFamily="50" charset="-128"/>
                          <a:ea typeface="メイリオ" panose="020B0604030504040204" pitchFamily="50" charset="-128"/>
                        </a:rPr>
                        <a:t>1</a:t>
                      </a:r>
                      <a:r>
                        <a:rPr kumimoji="1" lang="ja-JP" altLang="en-US" sz="1100" dirty="0">
                          <a:latin typeface="メイリオ" panose="020B0604030504040204" pitchFamily="50" charset="-128"/>
                          <a:ea typeface="メイリオ" panose="020B0604030504040204" pitchFamily="50" charset="-128"/>
                        </a:rPr>
                        <a:t>日単価：（税込）</a:t>
                      </a:r>
                      <a:r>
                        <a:rPr kumimoji="1" lang="en-US" altLang="ja-JP" sz="1100" dirty="0">
                          <a:latin typeface="メイリオ" panose="020B0604030504040204" pitchFamily="50" charset="-128"/>
                          <a:ea typeface="メイリオ" panose="020B0604030504040204" pitchFamily="50" charset="-128"/>
                        </a:rPr>
                        <a:t>160</a:t>
                      </a:r>
                      <a:r>
                        <a:rPr kumimoji="1" lang="ja-JP" altLang="en-US" sz="1100" dirty="0">
                          <a:latin typeface="メイリオ" panose="020B0604030504040204" pitchFamily="50" charset="-128"/>
                          <a:ea typeface="メイリオ" panose="020B0604030504040204" pitchFamily="50" charset="-128"/>
                        </a:rPr>
                        <a:t>円、（税抜）</a:t>
                      </a:r>
                      <a:r>
                        <a:rPr kumimoji="1" lang="en-US" altLang="ja-JP" sz="1100" dirty="0">
                          <a:latin typeface="メイリオ" panose="020B0604030504040204" pitchFamily="50" charset="-128"/>
                          <a:ea typeface="メイリオ" panose="020B0604030504040204" pitchFamily="50" charset="-128"/>
                        </a:rPr>
                        <a:t>148</a:t>
                      </a:r>
                      <a:r>
                        <a:rPr kumimoji="1" lang="ja-JP" altLang="en-US" sz="1100" dirty="0">
                          <a:latin typeface="メイリオ" panose="020B0604030504040204" pitchFamily="50" charset="-128"/>
                          <a:ea typeface="メイリオ" panose="020B0604030504040204" pitchFamily="50" charset="-128"/>
                        </a:rPr>
                        <a:t>円</a:t>
                      </a:r>
                      <a:endParaRPr kumimoji="1" lang="ja-JP" altLang="en-US" sz="1100" b="0" dirty="0">
                        <a:solidFill>
                          <a:schemeClr val="tx1"/>
                        </a:solidFill>
                        <a:latin typeface="メイリオ" panose="020B0604030504040204" pitchFamily="50" charset="-128"/>
                        <a:ea typeface="メイリオ" panose="020B0604030504040204" pitchFamily="50" charset="-128"/>
                      </a:endParaRPr>
                    </a:p>
                  </a:txBody>
                  <a:tcPr marL="91429" marR="91429" marT="45740" marB="45740" anchor="ctr"/>
                </a:tc>
                <a:extLst>
                  <a:ext uri="{0D108BD9-81ED-4DB2-BD59-A6C34878D82A}">
                    <a16:rowId xmlns:a16="http://schemas.microsoft.com/office/drawing/2014/main" val="10000"/>
                  </a:ext>
                </a:extLst>
              </a:tr>
            </a:tbl>
          </a:graphicData>
        </a:graphic>
      </p:graphicFrame>
      <p:sp>
        <p:nvSpPr>
          <p:cNvPr id="7281" name="正方形/長方形 5">
            <a:extLst>
              <a:ext uri="{FF2B5EF4-FFF2-40B4-BE49-F238E27FC236}">
                <a16:creationId xmlns:a16="http://schemas.microsoft.com/office/drawing/2014/main" id="{EA938459-C90B-B9C9-6271-42AFED200F03}"/>
              </a:ext>
            </a:extLst>
          </p:cNvPr>
          <p:cNvSpPr>
            <a:spLocks noChangeArrowheads="1"/>
          </p:cNvSpPr>
          <p:nvPr/>
        </p:nvSpPr>
        <p:spPr bwMode="auto">
          <a:xfrm>
            <a:off x="114300" y="4749800"/>
            <a:ext cx="800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a:r>
              <a:rPr lang="ja-JP" altLang="en-US" sz="1600" b="1">
                <a:latin typeface="メイリオ" panose="020B0604030504040204" pitchFamily="50" charset="-128"/>
                <a:ea typeface="メイリオ" panose="020B0604030504040204" pitchFamily="50" charset="-128"/>
              </a:rPr>
              <a:t>■価格</a:t>
            </a:r>
            <a:endParaRPr lang="en-US" altLang="ja-JP" sz="1600" b="1">
              <a:latin typeface="メイリオ" panose="020B0604030504040204" pitchFamily="50" charset="-128"/>
              <a:ea typeface="メイリオ" panose="020B0604030504040204"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テキスト ボックス 1">
            <a:extLst>
              <a:ext uri="{FF2B5EF4-FFF2-40B4-BE49-F238E27FC236}">
                <a16:creationId xmlns:a16="http://schemas.microsoft.com/office/drawing/2014/main" id="{F9A59FFD-AE4A-5FA9-2E43-A40DFCA2D924}"/>
              </a:ext>
            </a:extLst>
          </p:cNvPr>
          <p:cNvSpPr txBox="1">
            <a:spLocks noChangeArrowheads="1"/>
          </p:cNvSpPr>
          <p:nvPr/>
        </p:nvSpPr>
        <p:spPr bwMode="auto">
          <a:xfrm>
            <a:off x="107950" y="195263"/>
            <a:ext cx="69246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3200" b="1">
                <a:latin typeface="メイリオ" panose="020B0604030504040204" pitchFamily="50" charset="-128"/>
                <a:ea typeface="メイリオ" panose="020B0604030504040204" pitchFamily="50" charset="-128"/>
              </a:rPr>
              <a:t>開発背景 </a:t>
            </a:r>
            <a:r>
              <a:rPr lang="ja-JP" altLang="en-US" sz="2800" b="1">
                <a:latin typeface="メイリオ" panose="020B0604030504040204" pitchFamily="50" charset="-128"/>
                <a:ea typeface="メイリオ" panose="020B0604030504040204" pitchFamily="50" charset="-128"/>
              </a:rPr>
              <a:t>他にないビタレバンの強み</a:t>
            </a:r>
            <a:endParaRPr lang="en-US" altLang="ja-JP" sz="3200" b="1">
              <a:latin typeface="メイリオ" panose="020B0604030504040204" pitchFamily="50" charset="-128"/>
              <a:ea typeface="メイリオ" panose="020B0604030504040204" pitchFamily="50" charset="-128"/>
            </a:endParaRPr>
          </a:p>
        </p:txBody>
      </p:sp>
      <p:sp>
        <p:nvSpPr>
          <p:cNvPr id="9219" name="テキスト ボックス 7">
            <a:extLst>
              <a:ext uri="{FF2B5EF4-FFF2-40B4-BE49-F238E27FC236}">
                <a16:creationId xmlns:a16="http://schemas.microsoft.com/office/drawing/2014/main" id="{F969E775-5660-FE46-F0E9-901973476A01}"/>
              </a:ext>
            </a:extLst>
          </p:cNvPr>
          <p:cNvSpPr txBox="1">
            <a:spLocks noChangeArrowheads="1"/>
          </p:cNvSpPr>
          <p:nvPr/>
        </p:nvSpPr>
        <p:spPr bwMode="auto">
          <a:xfrm>
            <a:off x="815975" y="2055813"/>
            <a:ext cx="75120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a:r>
              <a:rPr lang="ja-JP" altLang="en-US" sz="1800" b="1">
                <a:solidFill>
                  <a:srgbClr val="FF0000"/>
                </a:solidFill>
                <a:latin typeface="メイリオ" panose="020B0604030504040204" pitchFamily="50" charset="-128"/>
                <a:ea typeface="メイリオ" panose="020B0604030504040204" pitchFamily="50" charset="-128"/>
              </a:rPr>
              <a:t>配合</a:t>
            </a:r>
            <a:r>
              <a:rPr lang="en-US" altLang="ja-JP" sz="1800" b="1">
                <a:solidFill>
                  <a:srgbClr val="FF0000"/>
                </a:solidFill>
                <a:latin typeface="メイリオ" panose="020B0604030504040204" pitchFamily="50" charset="-128"/>
                <a:ea typeface="メイリオ" panose="020B0604030504040204" pitchFamily="50" charset="-128"/>
              </a:rPr>
              <a:t>×</a:t>
            </a:r>
            <a:r>
              <a:rPr lang="ja-JP" altLang="en-US" sz="1800" b="1">
                <a:solidFill>
                  <a:srgbClr val="FF0000"/>
                </a:solidFill>
                <a:latin typeface="メイリオ" panose="020B0604030504040204" pitchFamily="50" charset="-128"/>
                <a:ea typeface="メイリオ" panose="020B0604030504040204" pitchFamily="50" charset="-128"/>
              </a:rPr>
              <a:t>味</a:t>
            </a:r>
            <a:r>
              <a:rPr lang="en-US" altLang="ja-JP" sz="1800" b="1">
                <a:solidFill>
                  <a:srgbClr val="FF0000"/>
                </a:solidFill>
                <a:latin typeface="メイリオ" panose="020B0604030504040204" pitchFamily="50" charset="-128"/>
                <a:ea typeface="メイリオ" panose="020B0604030504040204" pitchFamily="50" charset="-128"/>
              </a:rPr>
              <a:t>×</a:t>
            </a:r>
            <a:r>
              <a:rPr lang="ja-JP" altLang="en-US" sz="1800" b="1">
                <a:solidFill>
                  <a:srgbClr val="FF0000"/>
                </a:solidFill>
                <a:latin typeface="メイリオ" panose="020B0604030504040204" pitchFamily="50" charset="-128"/>
                <a:ea typeface="メイリオ" panose="020B0604030504040204" pitchFamily="50" charset="-128"/>
              </a:rPr>
              <a:t>原料</a:t>
            </a:r>
            <a:r>
              <a:rPr lang="ja-JP" altLang="en-US" sz="1800" b="1">
                <a:latin typeface="メイリオ" panose="020B0604030504040204" pitchFamily="50" charset="-128"/>
                <a:ea typeface="メイリオ" panose="020B0604030504040204" pitchFamily="50" charset="-128"/>
              </a:rPr>
              <a:t>全てを追求</a:t>
            </a:r>
            <a:r>
              <a:rPr lang="ja-JP" altLang="en-US" sz="1800">
                <a:latin typeface="メイリオ" panose="020B0604030504040204" pitchFamily="50" charset="-128"/>
                <a:ea typeface="メイリオ" panose="020B0604030504040204" pitchFamily="50" charset="-128"/>
              </a:rPr>
              <a:t>し家族の健康増進をサポート</a:t>
            </a:r>
            <a:endParaRPr lang="en-US" altLang="ja-JP" sz="1800">
              <a:latin typeface="メイリオ" panose="020B0604030504040204" pitchFamily="50" charset="-128"/>
              <a:ea typeface="メイリオ" panose="020B0604030504040204" pitchFamily="50" charset="-128"/>
            </a:endParaRPr>
          </a:p>
        </p:txBody>
      </p:sp>
      <p:sp>
        <p:nvSpPr>
          <p:cNvPr id="22" name="正方形/長方形 21">
            <a:extLst>
              <a:ext uri="{FF2B5EF4-FFF2-40B4-BE49-F238E27FC236}">
                <a16:creationId xmlns:a16="http://schemas.microsoft.com/office/drawing/2014/main" id="{CDB97BC0-1A10-22CB-D570-12FFF3AE270E}"/>
              </a:ext>
            </a:extLst>
          </p:cNvPr>
          <p:cNvSpPr/>
          <p:nvPr/>
        </p:nvSpPr>
        <p:spPr>
          <a:xfrm>
            <a:off x="1763713" y="1092200"/>
            <a:ext cx="5245100" cy="939800"/>
          </a:xfrm>
          <a:prstGeom prst="rect">
            <a:avLst/>
          </a:prstGeom>
          <a:solidFill>
            <a:srgbClr val="FFFFFF">
              <a:alpha val="60000"/>
            </a:srgb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lang="ja-JP" altLang="en-US" sz="1600" dirty="0">
              <a:solidFill>
                <a:schemeClr val="tx1"/>
              </a:solidFill>
              <a:latin typeface="+mn-ea"/>
            </a:endParaRPr>
          </a:p>
        </p:txBody>
      </p:sp>
      <p:sp>
        <p:nvSpPr>
          <p:cNvPr id="19" name="テキスト ボックス 12">
            <a:extLst>
              <a:ext uri="{FF2B5EF4-FFF2-40B4-BE49-F238E27FC236}">
                <a16:creationId xmlns:a16="http://schemas.microsoft.com/office/drawing/2014/main" id="{67EA9EFF-1D14-D5FF-C53B-1165934B06A1}"/>
              </a:ext>
            </a:extLst>
          </p:cNvPr>
          <p:cNvSpPr txBox="1">
            <a:spLocks noChangeArrowheads="1"/>
          </p:cNvSpPr>
          <p:nvPr/>
        </p:nvSpPr>
        <p:spPr bwMode="auto">
          <a:xfrm>
            <a:off x="611535" y="870585"/>
            <a:ext cx="7992913" cy="1118255"/>
          </a:xfrm>
          <a:prstGeom prst="rect">
            <a:avLst/>
          </a:prstGeom>
          <a:noFill/>
          <a:ln>
            <a:noFill/>
          </a:ln>
        </p:spPr>
        <p:txBody>
          <a:bodyPr>
            <a:spAutoFit/>
            <a:scene3d>
              <a:camera prst="orthographicFront"/>
              <a:lightRig rig="harsh" dir="t"/>
            </a:scene3d>
            <a:sp3d extrusionH="57150" prstMaterial="matte">
              <a:bevelT w="63500" h="12700" prst="angle"/>
              <a:contourClr>
                <a:schemeClr val="bg1">
                  <a:lumMod val="65000"/>
                </a:schemeClr>
              </a:contourClr>
            </a:sp3d>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a:lnSpc>
                <a:spcPts val="4000"/>
              </a:lnSpc>
              <a:defRPr/>
            </a:pPr>
            <a:r>
              <a:rPr lang="ja-JP" altLang="en-US" sz="2800" dirty="0">
                <a:latin typeface="メイリオ" panose="020B0604030504040204" pitchFamily="50" charset="-128"/>
                <a:ea typeface="メイリオ" panose="020B0604030504040204" pitchFamily="50" charset="-128"/>
              </a:rPr>
              <a:t>エネルギー産生の根本である</a:t>
            </a:r>
            <a:r>
              <a:rPr lang="ja-JP" altLang="en-US" sz="2800" b="1" dirty="0">
                <a:solidFill>
                  <a:srgbClr val="FF0000"/>
                </a:solidFill>
                <a:latin typeface="メイリオ" panose="020B0604030504040204" pitchFamily="50" charset="-128"/>
                <a:ea typeface="メイリオ" panose="020B0604030504040204" pitchFamily="50" charset="-128"/>
              </a:rPr>
              <a:t>肝臓＆筋肉</a:t>
            </a:r>
            <a:r>
              <a:rPr lang="ja-JP" altLang="en-US" sz="2800" dirty="0">
                <a:latin typeface="メイリオ" panose="020B0604030504040204" pitchFamily="50" charset="-128"/>
                <a:ea typeface="メイリオ" panose="020B0604030504040204" pitchFamily="50" charset="-128"/>
              </a:rPr>
              <a:t>に着目</a:t>
            </a:r>
            <a:endParaRPr lang="en-US" altLang="ja-JP" sz="2800" dirty="0">
              <a:latin typeface="メイリオ" panose="020B0604030504040204" pitchFamily="50" charset="-128"/>
              <a:ea typeface="メイリオ" panose="020B0604030504040204" pitchFamily="50" charset="-128"/>
            </a:endParaRPr>
          </a:p>
          <a:p>
            <a:pPr algn="ctr">
              <a:lnSpc>
                <a:spcPts val="4000"/>
              </a:lnSpc>
              <a:defRPr/>
            </a:pPr>
            <a:r>
              <a:rPr lang="ja-JP" altLang="en-US" sz="3200" b="1" dirty="0">
                <a:ln/>
                <a:solidFill>
                  <a:srgbClr val="4D4D4D"/>
                </a:solidFill>
                <a:latin typeface="メイリオ" panose="020B0604030504040204" pitchFamily="50" charset="-128"/>
                <a:ea typeface="メイリオ" panose="020B0604030504040204" pitchFamily="50" charset="-128"/>
              </a:rPr>
              <a:t>「</a:t>
            </a:r>
            <a:r>
              <a:rPr lang="ja-JP" altLang="en-US" sz="3200" b="1" dirty="0">
                <a:ln/>
                <a:solidFill>
                  <a:srgbClr val="FF0000"/>
                </a:solidFill>
                <a:latin typeface="メイリオ" panose="020B0604030504040204" pitchFamily="50" charset="-128"/>
                <a:ea typeface="メイリオ" panose="020B0604030504040204" pitchFamily="50" charset="-128"/>
              </a:rPr>
              <a:t>充電力</a:t>
            </a:r>
            <a:r>
              <a:rPr lang="ja-JP" altLang="en-US" sz="3200" b="1" dirty="0">
                <a:ln/>
                <a:solidFill>
                  <a:srgbClr val="4D4D4D"/>
                </a:solidFill>
                <a:latin typeface="メイリオ" panose="020B0604030504040204" pitchFamily="50" charset="-128"/>
                <a:ea typeface="メイリオ" panose="020B0604030504040204" pitchFamily="50" charset="-128"/>
              </a:rPr>
              <a:t>」を上げる新ドリンク！</a:t>
            </a:r>
          </a:p>
        </p:txBody>
      </p:sp>
      <p:sp>
        <p:nvSpPr>
          <p:cNvPr id="6" name="四角形: 角を丸くする 5">
            <a:extLst>
              <a:ext uri="{FF2B5EF4-FFF2-40B4-BE49-F238E27FC236}">
                <a16:creationId xmlns:a16="http://schemas.microsoft.com/office/drawing/2014/main" id="{B369861C-298A-C3B9-4057-878A2147DABA}"/>
              </a:ext>
            </a:extLst>
          </p:cNvPr>
          <p:cNvSpPr/>
          <p:nvPr/>
        </p:nvSpPr>
        <p:spPr>
          <a:xfrm>
            <a:off x="596900" y="4649788"/>
            <a:ext cx="8151813" cy="1419225"/>
          </a:xfrm>
          <a:prstGeom prst="roundRect">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lang="ja-JP" altLang="en-US" sz="1600" dirty="0">
              <a:solidFill>
                <a:schemeClr val="tx1"/>
              </a:solidFill>
              <a:latin typeface="メイリオ" panose="020B0604030504040204" pitchFamily="50" charset="-128"/>
              <a:ea typeface="メイリオ" panose="020B0604030504040204" pitchFamily="50" charset="-128"/>
            </a:endParaRPr>
          </a:p>
        </p:txBody>
      </p:sp>
      <p:sp>
        <p:nvSpPr>
          <p:cNvPr id="9223" name="テキスト ボックス 1">
            <a:extLst>
              <a:ext uri="{FF2B5EF4-FFF2-40B4-BE49-F238E27FC236}">
                <a16:creationId xmlns:a16="http://schemas.microsoft.com/office/drawing/2014/main" id="{C6350079-9085-62D7-9181-952481A35B88}"/>
              </a:ext>
            </a:extLst>
          </p:cNvPr>
          <p:cNvSpPr txBox="1">
            <a:spLocks noChangeArrowheads="1"/>
          </p:cNvSpPr>
          <p:nvPr/>
        </p:nvSpPr>
        <p:spPr bwMode="auto">
          <a:xfrm>
            <a:off x="596900" y="4745038"/>
            <a:ext cx="1533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a:r>
              <a:rPr lang="ja-JP" altLang="en-US" b="1">
                <a:latin typeface="メイリオ" panose="020B0604030504040204" pitchFamily="50" charset="-128"/>
                <a:ea typeface="メイリオ" panose="020B0604030504040204" pitchFamily="50" charset="-128"/>
              </a:rPr>
              <a:t>充電型</a:t>
            </a:r>
            <a:endParaRPr lang="en-US" altLang="ja-JP" b="1">
              <a:latin typeface="メイリオ" panose="020B0604030504040204" pitchFamily="50" charset="-128"/>
              <a:ea typeface="メイリオ" panose="020B0604030504040204" pitchFamily="50" charset="-128"/>
            </a:endParaRPr>
          </a:p>
        </p:txBody>
      </p:sp>
      <p:sp>
        <p:nvSpPr>
          <p:cNvPr id="9224" name="テキスト ボックス 1">
            <a:extLst>
              <a:ext uri="{FF2B5EF4-FFF2-40B4-BE49-F238E27FC236}">
                <a16:creationId xmlns:a16="http://schemas.microsoft.com/office/drawing/2014/main" id="{8000057F-A2E5-B7E8-7D89-C7498F930C0B}"/>
              </a:ext>
            </a:extLst>
          </p:cNvPr>
          <p:cNvSpPr txBox="1">
            <a:spLocks noChangeArrowheads="1"/>
          </p:cNvSpPr>
          <p:nvPr/>
        </p:nvSpPr>
        <p:spPr bwMode="auto">
          <a:xfrm>
            <a:off x="596900" y="3087688"/>
            <a:ext cx="1533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a:r>
              <a:rPr lang="ja-JP" altLang="en-US" b="1">
                <a:latin typeface="メイリオ" panose="020B0604030504040204" pitchFamily="50" charset="-128"/>
                <a:ea typeface="メイリオ" panose="020B0604030504040204" pitchFamily="50" charset="-128"/>
              </a:rPr>
              <a:t>発電型</a:t>
            </a:r>
            <a:endParaRPr lang="en-US" altLang="ja-JP" b="1">
              <a:latin typeface="メイリオ" panose="020B0604030504040204" pitchFamily="50" charset="-128"/>
              <a:ea typeface="メイリオ" panose="020B0604030504040204" pitchFamily="50" charset="-128"/>
            </a:endParaRPr>
          </a:p>
        </p:txBody>
      </p:sp>
      <p:pic>
        <p:nvPicPr>
          <p:cNvPr id="9225" name="Picture 39" descr="おばさんのイラスト（中年女性）１">
            <a:extLst>
              <a:ext uri="{FF2B5EF4-FFF2-40B4-BE49-F238E27FC236}">
                <a16:creationId xmlns:a16="http://schemas.microsoft.com/office/drawing/2014/main" id="{A876DC38-F538-B916-BD78-655D0F57C2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4450" y="4237038"/>
            <a:ext cx="820738" cy="110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6" name="テキスト ボックス 1">
            <a:extLst>
              <a:ext uri="{FF2B5EF4-FFF2-40B4-BE49-F238E27FC236}">
                <a16:creationId xmlns:a16="http://schemas.microsoft.com/office/drawing/2014/main" id="{3A82FE1B-BFE1-8500-5624-C2382AEED1B1}"/>
              </a:ext>
            </a:extLst>
          </p:cNvPr>
          <p:cNvSpPr txBox="1">
            <a:spLocks noChangeArrowheads="1"/>
          </p:cNvSpPr>
          <p:nvPr/>
        </p:nvSpPr>
        <p:spPr bwMode="auto">
          <a:xfrm>
            <a:off x="534988" y="3535363"/>
            <a:ext cx="7997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800">
                <a:latin typeface="メイリオ" panose="020B0604030504040204" pitchFamily="50" charset="-128"/>
                <a:ea typeface="メイリオ" panose="020B0604030504040204" pitchFamily="50" charset="-128"/>
              </a:rPr>
              <a:t>　身体が疲れてから飲むタイプ（エネルギーを引き出すタイプ）</a:t>
            </a:r>
            <a:endParaRPr lang="en-US" altLang="ja-JP" sz="1800">
              <a:latin typeface="メイリオ" panose="020B0604030504040204" pitchFamily="50" charset="-128"/>
              <a:ea typeface="メイリオ" panose="020B0604030504040204" pitchFamily="50" charset="-128"/>
            </a:endParaRPr>
          </a:p>
        </p:txBody>
      </p:sp>
      <p:sp>
        <p:nvSpPr>
          <p:cNvPr id="9227" name="テキスト ボックス 1">
            <a:extLst>
              <a:ext uri="{FF2B5EF4-FFF2-40B4-BE49-F238E27FC236}">
                <a16:creationId xmlns:a16="http://schemas.microsoft.com/office/drawing/2014/main" id="{A2DBB1D0-F535-717C-3C32-7BE52E39A8E0}"/>
              </a:ext>
            </a:extLst>
          </p:cNvPr>
          <p:cNvSpPr txBox="1">
            <a:spLocks noChangeArrowheads="1"/>
          </p:cNvSpPr>
          <p:nvPr/>
        </p:nvSpPr>
        <p:spPr bwMode="auto">
          <a:xfrm>
            <a:off x="503238" y="5248275"/>
            <a:ext cx="83391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800">
                <a:latin typeface="メイリオ" panose="020B0604030504040204" pitchFamily="50" charset="-128"/>
                <a:ea typeface="メイリオ" panose="020B0604030504040204" pitchFamily="50" charset="-128"/>
              </a:rPr>
              <a:t>　身体が疲れないように継続して飲むタイプ</a:t>
            </a:r>
            <a:endParaRPr lang="en-US" altLang="ja-JP" sz="1800">
              <a:latin typeface="メイリオ" panose="020B0604030504040204" pitchFamily="50" charset="-128"/>
              <a:ea typeface="メイリオ" panose="020B0604030504040204" pitchFamily="50" charset="-128"/>
            </a:endParaRPr>
          </a:p>
          <a:p>
            <a:r>
              <a:rPr lang="ja-JP" altLang="en-US" sz="1800">
                <a:latin typeface="メイリオ" panose="020B0604030504040204" pitchFamily="50" charset="-128"/>
                <a:ea typeface="メイリオ" panose="020B0604030504040204" pitchFamily="50" charset="-128"/>
              </a:rPr>
              <a:t>　（エネルギーを産生しやすい身体をつくり、必要な時に使えるようにする）</a:t>
            </a:r>
            <a:endParaRPr lang="en-US" altLang="ja-JP" sz="1800">
              <a:latin typeface="メイリオ" panose="020B0604030504040204" pitchFamily="50" charset="-128"/>
              <a:ea typeface="メイリオ" panose="020B0604030504040204" pitchFamily="50" charset="-128"/>
            </a:endParaRPr>
          </a:p>
        </p:txBody>
      </p:sp>
      <p:sp>
        <p:nvSpPr>
          <p:cNvPr id="2" name="四角形: 角を丸くする 1">
            <a:extLst>
              <a:ext uri="{FF2B5EF4-FFF2-40B4-BE49-F238E27FC236}">
                <a16:creationId xmlns:a16="http://schemas.microsoft.com/office/drawing/2014/main" id="{32599266-1DA1-CC18-FBF7-B5CE82F55B59}"/>
              </a:ext>
            </a:extLst>
          </p:cNvPr>
          <p:cNvSpPr/>
          <p:nvPr/>
        </p:nvSpPr>
        <p:spPr>
          <a:xfrm>
            <a:off x="611188" y="2963863"/>
            <a:ext cx="8137525" cy="1079500"/>
          </a:xfrm>
          <a:prstGeom prst="roundRect">
            <a:avLst/>
          </a:prstGeom>
          <a:no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lang="ja-JP" altLang="en-US" sz="1600" dirty="0">
              <a:solidFill>
                <a:schemeClr val="tx1"/>
              </a:solidFill>
              <a:latin typeface="メイリオ" panose="020B0604030504040204" pitchFamily="50" charset="-128"/>
              <a:ea typeface="メイリオ" panose="020B0604030504040204" pitchFamily="50" charset="-128"/>
            </a:endParaRPr>
          </a:p>
        </p:txBody>
      </p:sp>
      <p:sp>
        <p:nvSpPr>
          <p:cNvPr id="9229" name="テキスト ボックス 1">
            <a:extLst>
              <a:ext uri="{FF2B5EF4-FFF2-40B4-BE49-F238E27FC236}">
                <a16:creationId xmlns:a16="http://schemas.microsoft.com/office/drawing/2014/main" id="{7B440227-7A61-BCFC-43A6-7874A35B7C44}"/>
              </a:ext>
            </a:extLst>
          </p:cNvPr>
          <p:cNvSpPr txBox="1">
            <a:spLocks noChangeArrowheads="1"/>
          </p:cNvSpPr>
          <p:nvPr/>
        </p:nvSpPr>
        <p:spPr bwMode="auto">
          <a:xfrm>
            <a:off x="242888" y="2620963"/>
            <a:ext cx="75120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800" b="1">
                <a:latin typeface="メイリオ" panose="020B0604030504040204" pitchFamily="50" charset="-128"/>
                <a:ea typeface="メイリオ" panose="020B0604030504040204" pitchFamily="50" charset="-128"/>
              </a:rPr>
              <a:t>多くのドリンクは・・・</a:t>
            </a:r>
            <a:endParaRPr lang="en-US" altLang="ja-JP" sz="1800" b="1">
              <a:latin typeface="メイリオ" panose="020B0604030504040204" pitchFamily="50" charset="-128"/>
              <a:ea typeface="メイリオ" panose="020B0604030504040204" pitchFamily="50" charset="-128"/>
            </a:endParaRPr>
          </a:p>
        </p:txBody>
      </p:sp>
      <p:sp>
        <p:nvSpPr>
          <p:cNvPr id="9230" name="テキスト ボックス 1">
            <a:extLst>
              <a:ext uri="{FF2B5EF4-FFF2-40B4-BE49-F238E27FC236}">
                <a16:creationId xmlns:a16="http://schemas.microsoft.com/office/drawing/2014/main" id="{04E883CB-CED8-79DB-7062-B5599FAA42EC}"/>
              </a:ext>
            </a:extLst>
          </p:cNvPr>
          <p:cNvSpPr txBox="1">
            <a:spLocks noChangeArrowheads="1"/>
          </p:cNvSpPr>
          <p:nvPr/>
        </p:nvSpPr>
        <p:spPr bwMode="auto">
          <a:xfrm>
            <a:off x="242888" y="4257675"/>
            <a:ext cx="75120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800" b="1">
                <a:latin typeface="メイリオ" panose="020B0604030504040204" pitchFamily="50" charset="-128"/>
                <a:ea typeface="メイリオ" panose="020B0604030504040204" pitchFamily="50" charset="-128"/>
              </a:rPr>
              <a:t>ビタレバンは・・・</a:t>
            </a:r>
            <a:endParaRPr lang="en-US" altLang="ja-JP" sz="1800" b="1">
              <a:latin typeface="メイリオ" panose="020B0604030504040204" pitchFamily="50" charset="-128"/>
              <a:ea typeface="メイリオ" panose="020B0604030504040204" pitchFamily="50" charset="-128"/>
            </a:endParaRPr>
          </a:p>
        </p:txBody>
      </p:sp>
      <p:pic>
        <p:nvPicPr>
          <p:cNvPr id="9231" name="Picture 29" descr="新しいバッテリーのイラスト">
            <a:extLst>
              <a:ext uri="{FF2B5EF4-FFF2-40B4-BE49-F238E27FC236}">
                <a16:creationId xmlns:a16="http://schemas.microsoft.com/office/drawing/2014/main" id="{F2FF38F2-79C8-566C-8B38-E8890DD536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7075" y="4676775"/>
            <a:ext cx="6477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2" name="Picture 35" descr="光る電球のイラスト">
            <a:extLst>
              <a:ext uri="{FF2B5EF4-FFF2-40B4-BE49-F238E27FC236}">
                <a16:creationId xmlns:a16="http://schemas.microsoft.com/office/drawing/2014/main" id="{0E1FB824-6565-0BD1-B05C-2BC8AA1A44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70725" y="2589213"/>
            <a:ext cx="544513"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3" name="Picture 37" descr="強い企業戦士のイラスト（男性）">
            <a:extLst>
              <a:ext uri="{FF2B5EF4-FFF2-40B4-BE49-F238E27FC236}">
                <a16:creationId xmlns:a16="http://schemas.microsoft.com/office/drawing/2014/main" id="{D216BF37-8724-AB34-FB2B-80F8F2E01F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66025" y="2455863"/>
            <a:ext cx="981075"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テキスト ボックス 1">
            <a:extLst>
              <a:ext uri="{FF2B5EF4-FFF2-40B4-BE49-F238E27FC236}">
                <a16:creationId xmlns:a16="http://schemas.microsoft.com/office/drawing/2014/main" id="{E024EECF-3AAC-C571-76FB-3532C14F19A0}"/>
              </a:ext>
            </a:extLst>
          </p:cNvPr>
          <p:cNvSpPr txBox="1">
            <a:spLocks noChangeArrowheads="1"/>
          </p:cNvSpPr>
          <p:nvPr/>
        </p:nvSpPr>
        <p:spPr bwMode="auto">
          <a:xfrm>
            <a:off x="179388" y="115888"/>
            <a:ext cx="21605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3600" b="1">
                <a:latin typeface="メイリオ" panose="020B0604030504040204" pitchFamily="50" charset="-128"/>
                <a:ea typeface="メイリオ" panose="020B0604030504040204" pitchFamily="50" charset="-128"/>
              </a:rPr>
              <a:t>代替表現</a:t>
            </a:r>
          </a:p>
        </p:txBody>
      </p:sp>
      <p:pic>
        <p:nvPicPr>
          <p:cNvPr id="11267" name="図 2">
            <a:extLst>
              <a:ext uri="{FF2B5EF4-FFF2-40B4-BE49-F238E27FC236}">
                <a16:creationId xmlns:a16="http://schemas.microsoft.com/office/drawing/2014/main" id="{FA1DDEBB-4D5F-6AB4-DB56-176CD735DF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2000" y="1392238"/>
            <a:ext cx="229552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テキスト ボックス 14">
            <a:extLst>
              <a:ext uri="{FF2B5EF4-FFF2-40B4-BE49-F238E27FC236}">
                <a16:creationId xmlns:a16="http://schemas.microsoft.com/office/drawing/2014/main" id="{FED4D069-F8E2-3D0A-E637-4067686F32CF}"/>
              </a:ext>
            </a:extLst>
          </p:cNvPr>
          <p:cNvSpPr txBox="1">
            <a:spLocks noChangeArrowheads="1"/>
          </p:cNvSpPr>
          <p:nvPr/>
        </p:nvSpPr>
        <p:spPr bwMode="auto">
          <a:xfrm>
            <a:off x="3803650" y="4149725"/>
            <a:ext cx="1536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a:t>消耗状態</a:t>
            </a:r>
          </a:p>
        </p:txBody>
      </p:sp>
      <p:grpSp>
        <p:nvGrpSpPr>
          <p:cNvPr id="17" name="グループ化 16">
            <a:extLst>
              <a:ext uri="{FF2B5EF4-FFF2-40B4-BE49-F238E27FC236}">
                <a16:creationId xmlns:a16="http://schemas.microsoft.com/office/drawing/2014/main" id="{EB909C9A-2786-8167-1871-395C58BE6992}"/>
              </a:ext>
            </a:extLst>
          </p:cNvPr>
          <p:cNvGrpSpPr>
            <a:grpSpLocks/>
          </p:cNvGrpSpPr>
          <p:nvPr/>
        </p:nvGrpSpPr>
        <p:grpSpPr bwMode="auto">
          <a:xfrm>
            <a:off x="4849813" y="3681413"/>
            <a:ext cx="3903662" cy="2857500"/>
            <a:chOff x="4849783" y="3681552"/>
            <a:chExt cx="3903880" cy="2857500"/>
          </a:xfrm>
        </p:grpSpPr>
        <p:pic>
          <p:nvPicPr>
            <p:cNvPr id="11287" name="図 4">
              <a:extLst>
                <a:ext uri="{FF2B5EF4-FFF2-40B4-BE49-F238E27FC236}">
                  <a16:creationId xmlns:a16="http://schemas.microsoft.com/office/drawing/2014/main" id="{23FF49CF-2BCF-DA71-38C3-DC4B50963E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4288" y="3681552"/>
              <a:ext cx="261937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8" name="テキスト ボックス 15">
              <a:extLst>
                <a:ext uri="{FF2B5EF4-FFF2-40B4-BE49-F238E27FC236}">
                  <a16:creationId xmlns:a16="http://schemas.microsoft.com/office/drawing/2014/main" id="{24C35081-A2C2-2419-54D1-CE2907B49717}"/>
                </a:ext>
              </a:extLst>
            </p:cNvPr>
            <p:cNvSpPr txBox="1">
              <a:spLocks noChangeArrowheads="1"/>
            </p:cNvSpPr>
            <p:nvPr/>
          </p:nvSpPr>
          <p:spPr bwMode="auto">
            <a:xfrm>
              <a:off x="4849783" y="5110302"/>
              <a:ext cx="173844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a:t>一次的に</a:t>
              </a:r>
              <a:endParaRPr lang="en-US" altLang="ja-JP"/>
            </a:p>
            <a:p>
              <a:r>
                <a:rPr lang="ja-JP" altLang="en-US"/>
                <a:t>燃え上がる</a:t>
              </a:r>
            </a:p>
          </p:txBody>
        </p:sp>
      </p:grpSp>
      <p:grpSp>
        <p:nvGrpSpPr>
          <p:cNvPr id="19" name="グループ化 18">
            <a:extLst>
              <a:ext uri="{FF2B5EF4-FFF2-40B4-BE49-F238E27FC236}">
                <a16:creationId xmlns:a16="http://schemas.microsoft.com/office/drawing/2014/main" id="{7F79D3EF-D26A-6E64-3036-943BED975D0A}"/>
              </a:ext>
            </a:extLst>
          </p:cNvPr>
          <p:cNvGrpSpPr>
            <a:grpSpLocks/>
          </p:cNvGrpSpPr>
          <p:nvPr/>
        </p:nvGrpSpPr>
        <p:grpSpPr bwMode="auto">
          <a:xfrm>
            <a:off x="498475" y="3681413"/>
            <a:ext cx="4048125" cy="2857500"/>
            <a:chOff x="497760" y="3681552"/>
            <a:chExt cx="4048781" cy="2857500"/>
          </a:xfrm>
        </p:grpSpPr>
        <p:pic>
          <p:nvPicPr>
            <p:cNvPr id="11285" name="図 3">
              <a:extLst>
                <a:ext uri="{FF2B5EF4-FFF2-40B4-BE49-F238E27FC236}">
                  <a16:creationId xmlns:a16="http://schemas.microsoft.com/office/drawing/2014/main" id="{F8B16516-28AD-1943-9FDF-E28D137739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760" y="3681552"/>
              <a:ext cx="261937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6" name="テキスト ボックス 17">
              <a:extLst>
                <a:ext uri="{FF2B5EF4-FFF2-40B4-BE49-F238E27FC236}">
                  <a16:creationId xmlns:a16="http://schemas.microsoft.com/office/drawing/2014/main" id="{A97001D8-0E87-588F-1D0E-D27ACB81DBF3}"/>
                </a:ext>
              </a:extLst>
            </p:cNvPr>
            <p:cNvSpPr txBox="1">
              <a:spLocks noChangeArrowheads="1"/>
            </p:cNvSpPr>
            <p:nvPr/>
          </p:nvSpPr>
          <p:spPr bwMode="auto">
            <a:xfrm>
              <a:off x="2911684" y="5152500"/>
              <a:ext cx="163485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a:t>継続的に</a:t>
              </a:r>
              <a:endParaRPr lang="en-US" altLang="ja-JP"/>
            </a:p>
            <a:p>
              <a:r>
                <a:rPr lang="ja-JP" altLang="en-US"/>
                <a:t>燃え続ける</a:t>
              </a:r>
            </a:p>
          </p:txBody>
        </p:sp>
      </p:grpSp>
      <p:grpSp>
        <p:nvGrpSpPr>
          <p:cNvPr id="21" name="グループ化 20">
            <a:extLst>
              <a:ext uri="{FF2B5EF4-FFF2-40B4-BE49-F238E27FC236}">
                <a16:creationId xmlns:a16="http://schemas.microsoft.com/office/drawing/2014/main" id="{2A4DD95E-0A72-6DC8-8745-5A6F06E6C6A2}"/>
              </a:ext>
            </a:extLst>
          </p:cNvPr>
          <p:cNvGrpSpPr>
            <a:grpSpLocks/>
          </p:cNvGrpSpPr>
          <p:nvPr/>
        </p:nvGrpSpPr>
        <p:grpSpPr bwMode="auto">
          <a:xfrm>
            <a:off x="5597525" y="912813"/>
            <a:ext cx="3005138" cy="1735137"/>
            <a:chOff x="5597263" y="912420"/>
            <a:chExt cx="3006156" cy="1736116"/>
          </a:xfrm>
        </p:grpSpPr>
        <p:grpSp>
          <p:nvGrpSpPr>
            <p:cNvPr id="11281" name="グループ化 13">
              <a:extLst>
                <a:ext uri="{FF2B5EF4-FFF2-40B4-BE49-F238E27FC236}">
                  <a16:creationId xmlns:a16="http://schemas.microsoft.com/office/drawing/2014/main" id="{687023F1-367A-D55E-536F-4B3D8F6F6594}"/>
                </a:ext>
              </a:extLst>
            </p:cNvPr>
            <p:cNvGrpSpPr>
              <a:grpSpLocks/>
            </p:cNvGrpSpPr>
            <p:nvPr/>
          </p:nvGrpSpPr>
          <p:grpSpPr bwMode="auto">
            <a:xfrm>
              <a:off x="5597263" y="912420"/>
              <a:ext cx="3006156" cy="1736116"/>
              <a:chOff x="4970637" y="941524"/>
              <a:chExt cx="3006156" cy="1736116"/>
            </a:xfrm>
          </p:grpSpPr>
          <p:pic>
            <p:nvPicPr>
              <p:cNvPr id="11283" name="図 9">
                <a:extLst>
                  <a:ext uri="{FF2B5EF4-FFF2-40B4-BE49-F238E27FC236}">
                    <a16:creationId xmlns:a16="http://schemas.microsoft.com/office/drawing/2014/main" id="{75A8A0C6-271C-D039-EEA5-7B46883ADF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025042">
                <a:off x="6468526" y="904831"/>
                <a:ext cx="1471574" cy="154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4" name="図 11">
                <a:extLst>
                  <a:ext uri="{FF2B5EF4-FFF2-40B4-BE49-F238E27FC236}">
                    <a16:creationId xmlns:a16="http://schemas.microsoft.com/office/drawing/2014/main" id="{31D675C0-45E4-32CE-9B69-40916E7AD9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50000" r="56851" b="20930"/>
              <a:stretch>
                <a:fillRect/>
              </a:stretch>
            </p:blipFill>
            <p:spPr bwMode="auto">
              <a:xfrm rot="-764704">
                <a:off x="4970637" y="1755570"/>
                <a:ext cx="1643981" cy="9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282" name="テキスト ボックス 19">
              <a:extLst>
                <a:ext uri="{FF2B5EF4-FFF2-40B4-BE49-F238E27FC236}">
                  <a16:creationId xmlns:a16="http://schemas.microsoft.com/office/drawing/2014/main" id="{6B25787C-56C9-92DB-ED70-568038B9F0F2}"/>
                </a:ext>
              </a:extLst>
            </p:cNvPr>
            <p:cNvSpPr txBox="1">
              <a:spLocks noChangeArrowheads="1"/>
            </p:cNvSpPr>
            <p:nvPr/>
          </p:nvSpPr>
          <p:spPr bwMode="auto">
            <a:xfrm>
              <a:off x="5597263" y="1254338"/>
              <a:ext cx="15388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a:t>ガソリン</a:t>
              </a:r>
            </a:p>
          </p:txBody>
        </p:sp>
      </p:grpSp>
      <p:grpSp>
        <p:nvGrpSpPr>
          <p:cNvPr id="23" name="グループ化 22">
            <a:extLst>
              <a:ext uri="{FF2B5EF4-FFF2-40B4-BE49-F238E27FC236}">
                <a16:creationId xmlns:a16="http://schemas.microsoft.com/office/drawing/2014/main" id="{801705D5-3654-5BE8-15AB-123F04FD441B}"/>
              </a:ext>
            </a:extLst>
          </p:cNvPr>
          <p:cNvGrpSpPr>
            <a:grpSpLocks/>
          </p:cNvGrpSpPr>
          <p:nvPr/>
        </p:nvGrpSpPr>
        <p:grpSpPr bwMode="auto">
          <a:xfrm>
            <a:off x="-190500" y="827088"/>
            <a:ext cx="2900363" cy="2097087"/>
            <a:chOff x="-189854" y="826303"/>
            <a:chExt cx="2898972" cy="2097569"/>
          </a:xfrm>
        </p:grpSpPr>
        <p:grpSp>
          <p:nvGrpSpPr>
            <p:cNvPr id="11275" name="グループ化 12">
              <a:extLst>
                <a:ext uri="{FF2B5EF4-FFF2-40B4-BE49-F238E27FC236}">
                  <a16:creationId xmlns:a16="http://schemas.microsoft.com/office/drawing/2014/main" id="{A48839FB-2EF3-78B7-39F3-681B40713C82}"/>
                </a:ext>
              </a:extLst>
            </p:cNvPr>
            <p:cNvGrpSpPr>
              <a:grpSpLocks/>
            </p:cNvGrpSpPr>
            <p:nvPr/>
          </p:nvGrpSpPr>
          <p:grpSpPr bwMode="auto">
            <a:xfrm>
              <a:off x="-189854" y="826303"/>
              <a:ext cx="2898972" cy="2097569"/>
              <a:chOff x="207400" y="1122953"/>
              <a:chExt cx="2898972" cy="2097569"/>
            </a:xfrm>
          </p:grpSpPr>
          <p:pic>
            <p:nvPicPr>
              <p:cNvPr id="11277" name="図 5">
                <a:extLst>
                  <a:ext uri="{FF2B5EF4-FFF2-40B4-BE49-F238E27FC236}">
                    <a16:creationId xmlns:a16="http://schemas.microsoft.com/office/drawing/2014/main" id="{42D475CE-3460-0B84-762D-D1E2BD2489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85203" y="1550988"/>
                <a:ext cx="1721169" cy="166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円弧 6">
                <a:extLst>
                  <a:ext uri="{FF2B5EF4-FFF2-40B4-BE49-F238E27FC236}">
                    <a16:creationId xmlns:a16="http://schemas.microsoft.com/office/drawing/2014/main" id="{1F4863B3-AC8E-A093-2717-97E0563244C0}"/>
                  </a:ext>
                </a:extLst>
              </p:cNvPr>
              <p:cNvSpPr/>
              <p:nvPr/>
            </p:nvSpPr>
            <p:spPr>
              <a:xfrm>
                <a:off x="207400" y="1450053"/>
                <a:ext cx="1440759" cy="798696"/>
              </a:xfrm>
              <a:prstGeom prst="arc">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ja-JP" altLang="en-US"/>
              </a:p>
            </p:txBody>
          </p:sp>
          <p:sp>
            <p:nvSpPr>
              <p:cNvPr id="8" name="円弧 7">
                <a:extLst>
                  <a:ext uri="{FF2B5EF4-FFF2-40B4-BE49-F238E27FC236}">
                    <a16:creationId xmlns:a16="http://schemas.microsoft.com/office/drawing/2014/main" id="{B799244A-3360-E615-F1B7-DE0F84FD1775}"/>
                  </a:ext>
                </a:extLst>
              </p:cNvPr>
              <p:cNvSpPr/>
              <p:nvPr/>
            </p:nvSpPr>
            <p:spPr>
              <a:xfrm>
                <a:off x="348619" y="1276975"/>
                <a:ext cx="1439172" cy="800284"/>
              </a:xfrm>
              <a:prstGeom prst="arc">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ja-JP" altLang="en-US"/>
              </a:p>
            </p:txBody>
          </p:sp>
          <p:sp>
            <p:nvSpPr>
              <p:cNvPr id="9" name="円弧 8">
                <a:extLst>
                  <a:ext uri="{FF2B5EF4-FFF2-40B4-BE49-F238E27FC236}">
                    <a16:creationId xmlns:a16="http://schemas.microsoft.com/office/drawing/2014/main" id="{C1E0AE0D-E265-7A19-954F-F5B4E9BB1EE1}"/>
                  </a:ext>
                </a:extLst>
              </p:cNvPr>
              <p:cNvSpPr/>
              <p:nvPr/>
            </p:nvSpPr>
            <p:spPr>
              <a:xfrm>
                <a:off x="469212" y="1122953"/>
                <a:ext cx="1440759" cy="800284"/>
              </a:xfrm>
              <a:prstGeom prst="arc">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ja-JP" altLang="en-US"/>
              </a:p>
            </p:txBody>
          </p:sp>
        </p:grpSp>
        <p:sp>
          <p:nvSpPr>
            <p:cNvPr id="11276" name="テキスト ボックス 21">
              <a:extLst>
                <a:ext uri="{FF2B5EF4-FFF2-40B4-BE49-F238E27FC236}">
                  <a16:creationId xmlns:a16="http://schemas.microsoft.com/office/drawing/2014/main" id="{5BDE73D9-E1B7-9BD7-614A-10F4808BB1AC}"/>
                </a:ext>
              </a:extLst>
            </p:cNvPr>
            <p:cNvSpPr txBox="1">
              <a:spLocks noChangeArrowheads="1"/>
            </p:cNvSpPr>
            <p:nvPr/>
          </p:nvSpPr>
          <p:spPr bwMode="auto">
            <a:xfrm>
              <a:off x="248869" y="1716003"/>
              <a:ext cx="6507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a:t>薪</a:t>
              </a:r>
            </a:p>
          </p:txBody>
        </p:sp>
      </p:grpSp>
      <p:sp>
        <p:nvSpPr>
          <p:cNvPr id="24" name="テキスト ボックス 23">
            <a:extLst>
              <a:ext uri="{FF2B5EF4-FFF2-40B4-BE49-F238E27FC236}">
                <a16:creationId xmlns:a16="http://schemas.microsoft.com/office/drawing/2014/main" id="{255D1762-5747-AF8C-15CF-CCCC943FF2F2}"/>
              </a:ext>
            </a:extLst>
          </p:cNvPr>
          <p:cNvSpPr txBox="1">
            <a:spLocks noChangeArrowheads="1"/>
          </p:cNvSpPr>
          <p:nvPr/>
        </p:nvSpPr>
        <p:spPr bwMode="auto">
          <a:xfrm>
            <a:off x="5940425" y="2708275"/>
            <a:ext cx="30241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a:t>カフェイン・アルコール</a:t>
            </a:r>
            <a:endParaRPr lang="en-US" altLang="ja-JP"/>
          </a:p>
          <a:p>
            <a:pPr algn="ctr"/>
            <a:r>
              <a:rPr lang="ja-JP" altLang="en-US"/>
              <a:t>配合ドリンク</a:t>
            </a:r>
          </a:p>
        </p:txBody>
      </p:sp>
      <p:sp>
        <p:nvSpPr>
          <p:cNvPr id="25" name="テキスト ボックス 24">
            <a:extLst>
              <a:ext uri="{FF2B5EF4-FFF2-40B4-BE49-F238E27FC236}">
                <a16:creationId xmlns:a16="http://schemas.microsoft.com/office/drawing/2014/main" id="{9EC34AEB-FC7F-832B-AD00-8C56DD625E17}"/>
              </a:ext>
            </a:extLst>
          </p:cNvPr>
          <p:cNvSpPr txBox="1"/>
          <p:nvPr/>
        </p:nvSpPr>
        <p:spPr>
          <a:xfrm>
            <a:off x="330200" y="2819400"/>
            <a:ext cx="2674938" cy="647700"/>
          </a:xfrm>
          <a:prstGeom prst="rect">
            <a:avLst/>
          </a:prstGeom>
          <a:noFill/>
        </p:spPr>
        <p:txBody>
          <a:bodyPr>
            <a:spAutoFit/>
          </a:bodyPr>
          <a:lstStyle/>
          <a:p>
            <a:pPr>
              <a:defRPr/>
            </a:pPr>
            <a:r>
              <a:rPr lang="ja-JP" altLang="en-US" sz="3600" dirty="0">
                <a:solidFill>
                  <a:srgbClr val="FF0000"/>
                </a:solidFill>
                <a:latin typeface="+mn-ea"/>
                <a:ea typeface="+mn-ea"/>
              </a:rPr>
              <a:t>ビタレバン</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テキスト ボックス 1">
            <a:extLst>
              <a:ext uri="{FF2B5EF4-FFF2-40B4-BE49-F238E27FC236}">
                <a16:creationId xmlns:a16="http://schemas.microsoft.com/office/drawing/2014/main" id="{8E28A364-F79F-704F-9AFD-EBAF539F08AB}"/>
              </a:ext>
            </a:extLst>
          </p:cNvPr>
          <p:cNvSpPr txBox="1">
            <a:spLocks noChangeArrowheads="1"/>
          </p:cNvSpPr>
          <p:nvPr/>
        </p:nvSpPr>
        <p:spPr bwMode="auto">
          <a:xfrm>
            <a:off x="71438" y="255588"/>
            <a:ext cx="734536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2700" b="1">
                <a:latin typeface="メイリオ" panose="020B0604030504040204" pitchFamily="50" charset="-128"/>
                <a:ea typeface="メイリオ" panose="020B0604030504040204" pitchFamily="50" charset="-128"/>
              </a:rPr>
              <a:t>筋</a:t>
            </a:r>
            <a:r>
              <a:rPr lang="en-US" altLang="ja-JP" sz="2700" b="1">
                <a:latin typeface="メイリオ" panose="020B0604030504040204" pitchFamily="50" charset="-128"/>
                <a:ea typeface="メイリオ" panose="020B0604030504040204" pitchFamily="50" charset="-128"/>
              </a:rPr>
              <a:t>×</a:t>
            </a:r>
            <a:r>
              <a:rPr lang="ja-JP" altLang="en-US" sz="2700" b="1">
                <a:latin typeface="メイリオ" panose="020B0604030504040204" pitchFamily="50" charset="-128"/>
                <a:ea typeface="メイリオ" panose="020B0604030504040204" pitchFamily="50" charset="-128"/>
              </a:rPr>
              <a:t>肝ケア着目の理由</a:t>
            </a:r>
          </a:p>
        </p:txBody>
      </p:sp>
      <p:sp>
        <p:nvSpPr>
          <p:cNvPr id="12291" name="テキスト ボックス 5">
            <a:extLst>
              <a:ext uri="{FF2B5EF4-FFF2-40B4-BE49-F238E27FC236}">
                <a16:creationId xmlns:a16="http://schemas.microsoft.com/office/drawing/2014/main" id="{2EE7675F-4B13-973E-1EC9-BEE36DA7AD04}"/>
              </a:ext>
            </a:extLst>
          </p:cNvPr>
          <p:cNvSpPr txBox="1">
            <a:spLocks noChangeArrowheads="1"/>
          </p:cNvSpPr>
          <p:nvPr/>
        </p:nvSpPr>
        <p:spPr bwMode="auto">
          <a:xfrm>
            <a:off x="5580063" y="4357688"/>
            <a:ext cx="31496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900">
                <a:solidFill>
                  <a:srgbClr val="222222"/>
                </a:solidFill>
                <a:latin typeface="メイリオ" panose="020B0604030504040204" pitchFamily="50" charset="-128"/>
                <a:ea typeface="メイリオ" panose="020B0604030504040204" pitchFamily="50" charset="-128"/>
              </a:rPr>
              <a:t>出典： </a:t>
            </a:r>
            <a:r>
              <a:rPr lang="en-US" altLang="ja-JP" sz="900">
                <a:solidFill>
                  <a:srgbClr val="222222"/>
                </a:solidFill>
                <a:latin typeface="メイリオ" panose="020B0604030504040204" pitchFamily="50" charset="-128"/>
                <a:ea typeface="メイリオ" panose="020B0604030504040204" pitchFamily="50" charset="-128"/>
              </a:rPr>
              <a:t>(</a:t>
            </a:r>
            <a:r>
              <a:rPr lang="ja-JP" altLang="en-US" sz="900">
                <a:solidFill>
                  <a:srgbClr val="222222"/>
                </a:solidFill>
                <a:latin typeface="メイリオ" panose="020B0604030504040204" pitchFamily="50" charset="-128"/>
                <a:ea typeface="メイリオ" panose="020B0604030504040204" pitchFamily="50" charset="-128"/>
              </a:rPr>
              <a:t>グラフ）谷本芳美ら</a:t>
            </a:r>
            <a:r>
              <a:rPr lang="en-US" altLang="ja-JP" sz="900">
                <a:solidFill>
                  <a:srgbClr val="222222"/>
                </a:solidFill>
                <a:latin typeface="メイリオ" panose="020B0604030504040204" pitchFamily="50" charset="-128"/>
                <a:ea typeface="メイリオ" panose="020B0604030504040204" pitchFamily="50" charset="-128"/>
              </a:rPr>
              <a:t>.(2010) </a:t>
            </a:r>
            <a:r>
              <a:rPr lang="ja-JP" altLang="en-US" sz="900">
                <a:solidFill>
                  <a:srgbClr val="222222"/>
                </a:solidFill>
                <a:latin typeface="メイリオ" panose="020B0604030504040204" pitchFamily="50" charset="-128"/>
                <a:ea typeface="メイリオ" panose="020B0604030504040204" pitchFamily="50" charset="-128"/>
              </a:rPr>
              <a:t>日老医誌</a:t>
            </a:r>
            <a:r>
              <a:rPr lang="en-US" altLang="ja-JP" sz="900">
                <a:solidFill>
                  <a:srgbClr val="222222"/>
                </a:solidFill>
                <a:latin typeface="メイリオ" panose="020B0604030504040204" pitchFamily="50" charset="-128"/>
                <a:ea typeface="メイリオ" panose="020B0604030504040204" pitchFamily="50" charset="-128"/>
              </a:rPr>
              <a:t>. </a:t>
            </a:r>
            <a:r>
              <a:rPr lang="ja-JP" altLang="en-US" sz="900">
                <a:solidFill>
                  <a:srgbClr val="222222"/>
                </a:solidFill>
                <a:latin typeface="メイリオ" panose="020B0604030504040204" pitchFamily="50" charset="-128"/>
                <a:ea typeface="メイリオ" panose="020B0604030504040204" pitchFamily="50" charset="-128"/>
              </a:rPr>
              <a:t>より作成</a:t>
            </a:r>
            <a:endParaRPr lang="ja-JP" altLang="en-US" sz="900">
              <a:latin typeface="メイリオ" panose="020B0604030504040204" pitchFamily="50" charset="-128"/>
              <a:ea typeface="メイリオ" panose="020B0604030504040204" pitchFamily="50" charset="-128"/>
            </a:endParaRPr>
          </a:p>
        </p:txBody>
      </p:sp>
      <p:sp>
        <p:nvSpPr>
          <p:cNvPr id="12292" name="テキスト ボックス 7">
            <a:extLst>
              <a:ext uri="{FF2B5EF4-FFF2-40B4-BE49-F238E27FC236}">
                <a16:creationId xmlns:a16="http://schemas.microsoft.com/office/drawing/2014/main" id="{FBD275E8-00A9-3087-69BF-CE4B33DC0508}"/>
              </a:ext>
            </a:extLst>
          </p:cNvPr>
          <p:cNvSpPr txBox="1">
            <a:spLocks noChangeArrowheads="1"/>
          </p:cNvSpPr>
          <p:nvPr/>
        </p:nvSpPr>
        <p:spPr bwMode="auto">
          <a:xfrm>
            <a:off x="122238" y="747713"/>
            <a:ext cx="8907462"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2200">
                <a:latin typeface="メイリオ" panose="020B0604030504040204" pitchFamily="50" charset="-128"/>
                <a:ea typeface="メイリオ" panose="020B0604030504040204" pitchFamily="50" charset="-128"/>
              </a:rPr>
              <a:t>エネルギーは主に</a:t>
            </a:r>
            <a:r>
              <a:rPr lang="ja-JP" altLang="en-US" sz="2800" b="1">
                <a:latin typeface="メイリオ" panose="020B0604030504040204" pitchFamily="50" charset="-128"/>
                <a:ea typeface="メイリオ" panose="020B0604030504040204" pitchFamily="50" charset="-128"/>
              </a:rPr>
              <a:t>筋肉</a:t>
            </a:r>
            <a:r>
              <a:rPr lang="ja-JP" altLang="en-US" sz="2200">
                <a:latin typeface="メイリオ" panose="020B0604030504040204" pitchFamily="50" charset="-128"/>
                <a:ea typeface="メイリオ" panose="020B0604030504040204" pitchFamily="50" charset="-128"/>
              </a:rPr>
              <a:t>と</a:t>
            </a:r>
            <a:r>
              <a:rPr lang="ja-JP" altLang="en-US" sz="2800" b="1">
                <a:latin typeface="メイリオ" panose="020B0604030504040204" pitchFamily="50" charset="-128"/>
                <a:ea typeface="メイリオ" panose="020B0604030504040204" pitchFamily="50" charset="-128"/>
              </a:rPr>
              <a:t>肝臓</a:t>
            </a:r>
            <a:r>
              <a:rPr lang="ja-JP" altLang="en-US" sz="2200">
                <a:latin typeface="メイリオ" panose="020B0604030504040204" pitchFamily="50" charset="-128"/>
                <a:ea typeface="メイリオ" panose="020B0604030504040204" pitchFamily="50" charset="-128"/>
              </a:rPr>
              <a:t>で作られる。</a:t>
            </a:r>
            <a:endParaRPr lang="en-US" altLang="ja-JP" sz="2200">
              <a:latin typeface="メイリオ" panose="020B0604030504040204" pitchFamily="50" charset="-128"/>
              <a:ea typeface="メイリオ" panose="020B0604030504040204" pitchFamily="50" charset="-128"/>
            </a:endParaRPr>
          </a:p>
          <a:p>
            <a:r>
              <a:rPr lang="ja-JP" altLang="en-US" sz="2200">
                <a:latin typeface="メイリオ" panose="020B0604030504040204" pitchFamily="50" charset="-128"/>
                <a:ea typeface="メイリオ" panose="020B0604030504040204" pitchFamily="50" charset="-128"/>
              </a:rPr>
              <a:t>しかし、どちらも年齢とともに衰える。</a:t>
            </a:r>
            <a:endParaRPr lang="en-US" altLang="ja-JP" sz="2200">
              <a:latin typeface="メイリオ" panose="020B0604030504040204" pitchFamily="50" charset="-128"/>
              <a:ea typeface="メイリオ" panose="020B0604030504040204" pitchFamily="50" charset="-128"/>
            </a:endParaRPr>
          </a:p>
        </p:txBody>
      </p:sp>
      <p:pic>
        <p:nvPicPr>
          <p:cNvPr id="12293" name="図 2">
            <a:extLst>
              <a:ext uri="{FF2B5EF4-FFF2-40B4-BE49-F238E27FC236}">
                <a16:creationId xmlns:a16="http://schemas.microsoft.com/office/drawing/2014/main" id="{CEB1CAA9-6A36-98E0-4AF4-FFBA398572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566" t="4597" r="23038" b="6557"/>
          <a:stretch>
            <a:fillRect/>
          </a:stretch>
        </p:blipFill>
        <p:spPr bwMode="auto">
          <a:xfrm>
            <a:off x="163513" y="1808163"/>
            <a:ext cx="4030662" cy="334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A8C0BDA9-6A24-D120-DC65-2AEE3313D3F6}"/>
              </a:ext>
            </a:extLst>
          </p:cNvPr>
          <p:cNvSpPr txBox="1"/>
          <p:nvPr/>
        </p:nvSpPr>
        <p:spPr>
          <a:xfrm>
            <a:off x="149225" y="5151438"/>
            <a:ext cx="3625850" cy="415925"/>
          </a:xfrm>
          <a:prstGeom prst="rect">
            <a:avLst/>
          </a:prstGeom>
          <a:noFill/>
        </p:spPr>
        <p:txBody>
          <a:bodyPr>
            <a:spAutoFit/>
          </a:bodyPr>
          <a:lstStyle/>
          <a:p>
            <a:pPr>
              <a:defRPr/>
            </a:pPr>
            <a:r>
              <a:rPr lang="ja-JP" altLang="en-US" sz="1050" dirty="0">
                <a:solidFill>
                  <a:srgbClr val="222222"/>
                </a:solidFill>
                <a:latin typeface="メイリオ" panose="020B0604030504040204" pitchFamily="50" charset="-128"/>
                <a:ea typeface="メイリオ" panose="020B0604030504040204" pitchFamily="50" charset="-128"/>
              </a:rPr>
              <a:t>出典：厚生労働省</a:t>
            </a:r>
            <a:r>
              <a:rPr lang="en-US" altLang="ja-JP" sz="1050" dirty="0">
                <a:solidFill>
                  <a:srgbClr val="222222"/>
                </a:solidFill>
                <a:latin typeface="メイリオ" panose="020B0604030504040204" pitchFamily="50" charset="-128"/>
                <a:ea typeface="メイリオ" panose="020B0604030504040204" pitchFamily="50" charset="-128"/>
              </a:rPr>
              <a:t>e</a:t>
            </a:r>
            <a:r>
              <a:rPr lang="ja-JP" altLang="en-US" sz="1050" dirty="0">
                <a:solidFill>
                  <a:srgbClr val="222222"/>
                </a:solidFill>
                <a:latin typeface="メイリオ" panose="020B0604030504040204" pitchFamily="50" charset="-128"/>
                <a:ea typeface="メイリオ" panose="020B0604030504040204" pitchFamily="50" charset="-128"/>
              </a:rPr>
              <a:t>ヘルスネット</a:t>
            </a:r>
            <a:endParaRPr lang="en-US" altLang="ja-JP" sz="1050" dirty="0">
              <a:solidFill>
                <a:srgbClr val="222222"/>
              </a:solidFill>
              <a:latin typeface="メイリオ" panose="020B0604030504040204" pitchFamily="50" charset="-128"/>
              <a:ea typeface="メイリオ" panose="020B0604030504040204" pitchFamily="50" charset="-128"/>
            </a:endParaRPr>
          </a:p>
          <a:p>
            <a:pPr>
              <a:defRPr/>
            </a:pPr>
            <a:r>
              <a:rPr lang="ja-JP" altLang="en-US" sz="1050" dirty="0">
                <a:solidFill>
                  <a:srgbClr val="222222"/>
                </a:solidFill>
                <a:latin typeface="メイリオ" panose="020B0604030504040204" pitchFamily="50" charset="-128"/>
                <a:ea typeface="メイリオ" panose="020B0604030504040204" pitchFamily="50" charset="-128"/>
              </a:rPr>
              <a:t>「ヒトの臓器・組織における安静時代謝量」より作図</a:t>
            </a:r>
            <a:endParaRPr lang="ja-JP" altLang="en-US" sz="1050" dirty="0">
              <a:latin typeface="メイリオ" panose="020B0604030504040204" pitchFamily="50" charset="-128"/>
              <a:ea typeface="メイリオ" panose="020B0604030504040204" pitchFamily="50" charset="-128"/>
            </a:endParaRPr>
          </a:p>
        </p:txBody>
      </p:sp>
      <p:pic>
        <p:nvPicPr>
          <p:cNvPr id="12295" name="図 3">
            <a:extLst>
              <a:ext uri="{FF2B5EF4-FFF2-40B4-BE49-F238E27FC236}">
                <a16:creationId xmlns:a16="http://schemas.microsoft.com/office/drawing/2014/main" id="{522E1E29-5828-472A-1D26-214F5C4CD26B}"/>
              </a:ext>
            </a:extLst>
          </p:cNvPr>
          <p:cNvPicPr>
            <a:picLocks noChangeAspect="1" noChangeArrowheads="1"/>
          </p:cNvPicPr>
          <p:nvPr/>
        </p:nvPicPr>
        <p:blipFill>
          <a:blip r:embed="rId4">
            <a:clrChange>
              <a:clrFrom>
                <a:srgbClr val="FAF8F8"/>
              </a:clrFrom>
              <a:clrTo>
                <a:srgbClr val="FAF8F8">
                  <a:alpha val="0"/>
                </a:srgbClr>
              </a:clrTo>
            </a:clrChange>
            <a:extLst>
              <a:ext uri="{28A0092B-C50C-407E-A947-70E740481C1C}">
                <a14:useLocalDpi xmlns:a14="http://schemas.microsoft.com/office/drawing/2010/main" val="0"/>
              </a:ext>
            </a:extLst>
          </a:blip>
          <a:srcRect l="54105" t="91745" b="-2"/>
          <a:stretch>
            <a:fillRect/>
          </a:stretch>
        </p:blipFill>
        <p:spPr bwMode="auto">
          <a:xfrm>
            <a:off x="7608888" y="4073525"/>
            <a:ext cx="15192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部分円 9">
            <a:extLst>
              <a:ext uri="{FF2B5EF4-FFF2-40B4-BE49-F238E27FC236}">
                <a16:creationId xmlns:a16="http://schemas.microsoft.com/office/drawing/2014/main" id="{8673BD81-8D83-B204-DBED-B453A211B965}"/>
              </a:ext>
            </a:extLst>
          </p:cNvPr>
          <p:cNvSpPr/>
          <p:nvPr/>
        </p:nvSpPr>
        <p:spPr>
          <a:xfrm rot="16200000">
            <a:off x="1079500" y="2047876"/>
            <a:ext cx="2841625" cy="2914650"/>
          </a:xfrm>
          <a:prstGeom prst="pie">
            <a:avLst>
              <a:gd name="adj1" fmla="val 19096"/>
              <a:gd name="adj2" fmla="val 9357552"/>
            </a:avLst>
          </a:prstGeom>
          <a:noFill/>
          <a:ln w="76200" cmpd="tri">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lang="ja-JP" altLang="en-US" sz="1600" dirty="0">
              <a:solidFill>
                <a:schemeClr val="tx1"/>
              </a:solidFill>
              <a:latin typeface="+mn-ea"/>
            </a:endParaRPr>
          </a:p>
        </p:txBody>
      </p:sp>
      <p:sp>
        <p:nvSpPr>
          <p:cNvPr id="12297" name="テキスト ボックス 7">
            <a:extLst>
              <a:ext uri="{FF2B5EF4-FFF2-40B4-BE49-F238E27FC236}">
                <a16:creationId xmlns:a16="http://schemas.microsoft.com/office/drawing/2014/main" id="{ACB3C68E-33F0-52CA-6EA0-3A96FBFA3240}"/>
              </a:ext>
            </a:extLst>
          </p:cNvPr>
          <p:cNvSpPr txBox="1">
            <a:spLocks noChangeArrowheads="1"/>
          </p:cNvSpPr>
          <p:nvPr/>
        </p:nvSpPr>
        <p:spPr bwMode="auto">
          <a:xfrm>
            <a:off x="4467225" y="5240338"/>
            <a:ext cx="4637088"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400">
                <a:latin typeface="メイリオ" panose="020B0604030504040204" pitchFamily="50" charset="-128"/>
                <a:ea typeface="メイリオ" panose="020B0604030504040204" pitchFamily="50" charset="-128"/>
              </a:rPr>
              <a:t>高齢になり、代謝能力の減退により薬の副作用が起こりやすくなることがある。</a:t>
            </a:r>
            <a:endParaRPr lang="en-US" altLang="ja-JP" sz="1400">
              <a:latin typeface="メイリオ" panose="020B0604030504040204" pitchFamily="50" charset="-128"/>
              <a:ea typeface="メイリオ" panose="020B0604030504040204" pitchFamily="50" charset="-128"/>
            </a:endParaRPr>
          </a:p>
          <a:p>
            <a:r>
              <a:rPr lang="ja-JP" altLang="en-US" sz="1400">
                <a:latin typeface="メイリオ" panose="020B0604030504040204" pitchFamily="50" charset="-128"/>
                <a:ea typeface="メイリオ" panose="020B0604030504040204" pitchFamily="50" charset="-128"/>
              </a:rPr>
              <a:t>ただし「沈黙の臓器」と呼ばれ、検査数値は</a:t>
            </a:r>
            <a:endParaRPr lang="en-US" altLang="ja-JP" sz="1400">
              <a:latin typeface="メイリオ" panose="020B0604030504040204" pitchFamily="50" charset="-128"/>
              <a:ea typeface="メイリオ" panose="020B0604030504040204" pitchFamily="50" charset="-128"/>
            </a:endParaRPr>
          </a:p>
          <a:p>
            <a:r>
              <a:rPr lang="ja-JP" altLang="en-US" sz="1400">
                <a:latin typeface="メイリオ" panose="020B0604030504040204" pitchFamily="50" charset="-128"/>
                <a:ea typeface="メイリオ" panose="020B0604030504040204" pitchFamily="50" charset="-128"/>
              </a:rPr>
              <a:t>正常に保たれることも。</a:t>
            </a:r>
            <a:endParaRPr lang="en-US" altLang="ja-JP" sz="1400">
              <a:latin typeface="メイリオ" panose="020B0604030504040204" pitchFamily="50" charset="-128"/>
              <a:ea typeface="メイリオ" panose="020B0604030504040204" pitchFamily="50" charset="-128"/>
            </a:endParaRPr>
          </a:p>
        </p:txBody>
      </p:sp>
      <p:sp>
        <p:nvSpPr>
          <p:cNvPr id="12298" name="テキスト ボックス 7">
            <a:extLst>
              <a:ext uri="{FF2B5EF4-FFF2-40B4-BE49-F238E27FC236}">
                <a16:creationId xmlns:a16="http://schemas.microsoft.com/office/drawing/2014/main" id="{8ABBF153-4805-AE9D-7E6C-17237E1440C1}"/>
              </a:ext>
            </a:extLst>
          </p:cNvPr>
          <p:cNvSpPr txBox="1">
            <a:spLocks noChangeArrowheads="1"/>
          </p:cNvSpPr>
          <p:nvPr/>
        </p:nvSpPr>
        <p:spPr bwMode="auto">
          <a:xfrm>
            <a:off x="4478338" y="4833938"/>
            <a:ext cx="45005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a:r>
              <a:rPr lang="ja-JP" altLang="en-US" sz="1800">
                <a:latin typeface="メイリオ" panose="020B0604030504040204" pitchFamily="50" charset="-128"/>
                <a:ea typeface="メイリオ" panose="020B0604030504040204" pitchFamily="50" charset="-128"/>
              </a:rPr>
              <a:t>年齢とともに代謝能力が低下</a:t>
            </a:r>
            <a:endParaRPr lang="en-US" altLang="ja-JP" sz="1800">
              <a:latin typeface="メイリオ" panose="020B0604030504040204" pitchFamily="50" charset="-128"/>
              <a:ea typeface="メイリオ" panose="020B0604030504040204" pitchFamily="50" charset="-128"/>
            </a:endParaRPr>
          </a:p>
        </p:txBody>
      </p:sp>
      <p:grpSp>
        <p:nvGrpSpPr>
          <p:cNvPr id="12299" name="グループ化 22">
            <a:extLst>
              <a:ext uri="{FF2B5EF4-FFF2-40B4-BE49-F238E27FC236}">
                <a16:creationId xmlns:a16="http://schemas.microsoft.com/office/drawing/2014/main" id="{8990215E-A992-C959-2216-F8449FE0A69C}"/>
              </a:ext>
            </a:extLst>
          </p:cNvPr>
          <p:cNvGrpSpPr>
            <a:grpSpLocks/>
          </p:cNvGrpSpPr>
          <p:nvPr/>
        </p:nvGrpSpPr>
        <p:grpSpPr bwMode="auto">
          <a:xfrm>
            <a:off x="4932363" y="1560513"/>
            <a:ext cx="3513137" cy="2778125"/>
            <a:chOff x="4427984" y="1284242"/>
            <a:chExt cx="3421515" cy="2636272"/>
          </a:xfrm>
        </p:grpSpPr>
        <p:pic>
          <p:nvPicPr>
            <p:cNvPr id="12305" name="図 3">
              <a:extLst>
                <a:ext uri="{FF2B5EF4-FFF2-40B4-BE49-F238E27FC236}">
                  <a16:creationId xmlns:a16="http://schemas.microsoft.com/office/drawing/2014/main" id="{EE12886F-30B5-FC29-EF1B-B0FF58DC5D7A}"/>
                </a:ext>
              </a:extLst>
            </p:cNvPr>
            <p:cNvPicPr>
              <a:picLocks noChangeAspect="1" noChangeArrowheads="1"/>
            </p:cNvPicPr>
            <p:nvPr/>
          </p:nvPicPr>
          <p:blipFill>
            <a:blip r:embed="rId4">
              <a:clrChange>
                <a:clrFrom>
                  <a:srgbClr val="FAF8F8"/>
                </a:clrFrom>
                <a:clrTo>
                  <a:srgbClr val="FAF8F8">
                    <a:alpha val="0"/>
                  </a:srgbClr>
                </a:clrTo>
              </a:clrChange>
              <a:extLst>
                <a:ext uri="{28A0092B-C50C-407E-A947-70E740481C1C}">
                  <a14:useLocalDpi xmlns:a14="http://schemas.microsoft.com/office/drawing/2010/main" val="0"/>
                </a:ext>
              </a:extLst>
            </a:blip>
            <a:srcRect t="17056" b="11452"/>
            <a:stretch>
              <a:fillRect/>
            </a:stretch>
          </p:blipFill>
          <p:spPr bwMode="auto">
            <a:xfrm>
              <a:off x="4427984" y="1577017"/>
              <a:ext cx="3421515" cy="234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6" name="図 3">
              <a:extLst>
                <a:ext uri="{FF2B5EF4-FFF2-40B4-BE49-F238E27FC236}">
                  <a16:creationId xmlns:a16="http://schemas.microsoft.com/office/drawing/2014/main" id="{57AEF01E-B70F-D8B5-0BAA-6ED676775A4A}"/>
                </a:ext>
              </a:extLst>
            </p:cNvPr>
            <p:cNvPicPr>
              <a:picLocks noChangeAspect="1" noChangeArrowheads="1"/>
            </p:cNvPicPr>
            <p:nvPr/>
          </p:nvPicPr>
          <p:blipFill>
            <a:blip r:embed="rId4">
              <a:clrChange>
                <a:clrFrom>
                  <a:srgbClr val="FAF8F8"/>
                </a:clrFrom>
                <a:clrTo>
                  <a:srgbClr val="FAF8F8">
                    <a:alpha val="0"/>
                  </a:srgbClr>
                </a:clrTo>
              </a:clrChange>
              <a:extLst>
                <a:ext uri="{28A0092B-C50C-407E-A947-70E740481C1C}">
                  <a14:useLocalDpi xmlns:a14="http://schemas.microsoft.com/office/drawing/2010/main" val="0"/>
                </a:ext>
              </a:extLst>
            </a:blip>
            <a:srcRect t="5569" b="86440"/>
            <a:stretch>
              <a:fillRect/>
            </a:stretch>
          </p:blipFill>
          <p:spPr bwMode="auto">
            <a:xfrm>
              <a:off x="4427984" y="1284242"/>
              <a:ext cx="3421515"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四角形: 角を丸くする 1">
            <a:extLst>
              <a:ext uri="{FF2B5EF4-FFF2-40B4-BE49-F238E27FC236}">
                <a16:creationId xmlns:a16="http://schemas.microsoft.com/office/drawing/2014/main" id="{87F16D38-2951-3BDA-D841-22627F52BE54}"/>
              </a:ext>
            </a:extLst>
          </p:cNvPr>
          <p:cNvSpPr/>
          <p:nvPr/>
        </p:nvSpPr>
        <p:spPr>
          <a:xfrm>
            <a:off x="4427538" y="4689475"/>
            <a:ext cx="4637087" cy="1619250"/>
          </a:xfrm>
          <a:prstGeom prst="roundRect">
            <a:avLst/>
          </a:prstGeom>
          <a:noFill/>
          <a:ln w="22225">
            <a:solidFill>
              <a:srgbClr val="FF6565"/>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lang="ja-JP" altLang="en-US" sz="1600" dirty="0">
              <a:solidFill>
                <a:schemeClr val="tx1"/>
              </a:solidFill>
              <a:latin typeface="+mn-ea"/>
            </a:endParaRPr>
          </a:p>
        </p:txBody>
      </p:sp>
      <p:sp>
        <p:nvSpPr>
          <p:cNvPr id="3" name="四角形: 角を丸くする 2">
            <a:extLst>
              <a:ext uri="{FF2B5EF4-FFF2-40B4-BE49-F238E27FC236}">
                <a16:creationId xmlns:a16="http://schemas.microsoft.com/office/drawing/2014/main" id="{59768750-0251-00BA-1F8F-0FAF5FAB7136}"/>
              </a:ext>
            </a:extLst>
          </p:cNvPr>
          <p:cNvSpPr/>
          <p:nvPr/>
        </p:nvSpPr>
        <p:spPr>
          <a:xfrm>
            <a:off x="4392613" y="1568450"/>
            <a:ext cx="4637087" cy="3001963"/>
          </a:xfrm>
          <a:prstGeom prst="roundRect">
            <a:avLst/>
          </a:prstGeom>
          <a:noFill/>
          <a:ln w="22225">
            <a:solidFill>
              <a:srgbClr val="FF6565"/>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lang="ja-JP" altLang="en-US" sz="1600" dirty="0">
              <a:solidFill>
                <a:schemeClr val="tx1"/>
              </a:solidFill>
              <a:latin typeface="+mn-ea"/>
            </a:endParaRPr>
          </a:p>
        </p:txBody>
      </p:sp>
      <p:sp>
        <p:nvSpPr>
          <p:cNvPr id="12302" name="テキスト ボックス 5">
            <a:extLst>
              <a:ext uri="{FF2B5EF4-FFF2-40B4-BE49-F238E27FC236}">
                <a16:creationId xmlns:a16="http://schemas.microsoft.com/office/drawing/2014/main" id="{9922856F-22C7-46E8-25A0-5D54440B0E67}"/>
              </a:ext>
            </a:extLst>
          </p:cNvPr>
          <p:cNvSpPr txBox="1">
            <a:spLocks noChangeArrowheads="1"/>
          </p:cNvSpPr>
          <p:nvPr/>
        </p:nvSpPr>
        <p:spPr bwMode="auto">
          <a:xfrm>
            <a:off x="7008813" y="6080125"/>
            <a:ext cx="2147887"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900">
                <a:solidFill>
                  <a:srgbClr val="222222"/>
                </a:solidFill>
                <a:latin typeface="メイリオ" panose="020B0604030504040204" pitchFamily="50" charset="-128"/>
                <a:ea typeface="メイリオ" panose="020B0604030504040204" pitchFamily="50" charset="-128"/>
              </a:rPr>
              <a:t>出典： </a:t>
            </a:r>
            <a:r>
              <a:rPr lang="en-US" altLang="ja-JP" sz="900">
                <a:solidFill>
                  <a:srgbClr val="222222"/>
                </a:solidFill>
                <a:latin typeface="メイリオ" panose="020B0604030504040204" pitchFamily="50" charset="-128"/>
                <a:ea typeface="メイリオ" panose="020B0604030504040204" pitchFamily="50" charset="-128"/>
              </a:rPr>
              <a:t>MSD</a:t>
            </a:r>
            <a:r>
              <a:rPr lang="ja-JP" altLang="en-US" sz="900">
                <a:solidFill>
                  <a:srgbClr val="222222"/>
                </a:solidFill>
                <a:latin typeface="メイリオ" panose="020B0604030504040204" pitchFamily="50" charset="-128"/>
                <a:ea typeface="メイリオ" panose="020B0604030504040204" pitchFamily="50" charset="-128"/>
              </a:rPr>
              <a:t>マニュアル</a:t>
            </a:r>
            <a:r>
              <a:rPr lang="en-US" altLang="ja-JP" sz="900">
                <a:solidFill>
                  <a:srgbClr val="222222"/>
                </a:solidFill>
                <a:latin typeface="メイリオ" panose="020B0604030504040204" pitchFamily="50" charset="-128"/>
                <a:ea typeface="メイリオ" panose="020B0604030504040204" pitchFamily="50" charset="-128"/>
              </a:rPr>
              <a:t>(</a:t>
            </a:r>
            <a:r>
              <a:rPr lang="ja-JP" altLang="en-US" sz="900">
                <a:solidFill>
                  <a:srgbClr val="222222"/>
                </a:solidFill>
                <a:latin typeface="メイリオ" panose="020B0604030504040204" pitchFamily="50" charset="-128"/>
                <a:ea typeface="メイリオ" panose="020B0604030504040204" pitchFamily="50" charset="-128"/>
              </a:rPr>
              <a:t>家庭版）</a:t>
            </a:r>
            <a:endParaRPr lang="ja-JP" altLang="en-US" sz="900">
              <a:latin typeface="メイリオ" panose="020B0604030504040204" pitchFamily="50" charset="-128"/>
              <a:ea typeface="メイリオ" panose="020B0604030504040204" pitchFamily="50" charset="-128"/>
            </a:endParaRPr>
          </a:p>
        </p:txBody>
      </p:sp>
      <p:cxnSp>
        <p:nvCxnSpPr>
          <p:cNvPr id="6" name="直線コネクタ 5">
            <a:extLst>
              <a:ext uri="{FF2B5EF4-FFF2-40B4-BE49-F238E27FC236}">
                <a16:creationId xmlns:a16="http://schemas.microsoft.com/office/drawing/2014/main" id="{5402DC51-E447-316E-0E44-93CB5BDDA424}"/>
              </a:ext>
            </a:extLst>
          </p:cNvPr>
          <p:cNvCxnSpPr>
            <a:cxnSpLocks/>
          </p:cNvCxnSpPr>
          <p:nvPr/>
        </p:nvCxnSpPr>
        <p:spPr>
          <a:xfrm flipV="1">
            <a:off x="3622675" y="2587625"/>
            <a:ext cx="769938" cy="309563"/>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C8B96DE3-5386-2E68-914B-B6637EE92A99}"/>
              </a:ext>
            </a:extLst>
          </p:cNvPr>
          <p:cNvCxnSpPr>
            <a:cxnSpLocks/>
          </p:cNvCxnSpPr>
          <p:nvPr/>
        </p:nvCxnSpPr>
        <p:spPr>
          <a:xfrm>
            <a:off x="3489325" y="4462463"/>
            <a:ext cx="917575" cy="963612"/>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テキスト ボックス 1">
            <a:extLst>
              <a:ext uri="{FF2B5EF4-FFF2-40B4-BE49-F238E27FC236}">
                <a16:creationId xmlns:a16="http://schemas.microsoft.com/office/drawing/2014/main" id="{7BBA88A0-28AF-5925-A27C-D149AAB2B0F3}"/>
              </a:ext>
            </a:extLst>
          </p:cNvPr>
          <p:cNvSpPr txBox="1">
            <a:spLocks noChangeArrowheads="1"/>
          </p:cNvSpPr>
          <p:nvPr/>
        </p:nvSpPr>
        <p:spPr bwMode="auto">
          <a:xfrm>
            <a:off x="112713" y="254000"/>
            <a:ext cx="7267575"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2900" b="1">
                <a:latin typeface="メイリオ" panose="020B0604030504040204" pitchFamily="50" charset="-128"/>
                <a:ea typeface="メイリオ" panose="020B0604030504040204" pitchFamily="50" charset="-128"/>
              </a:rPr>
              <a:t>筋肉ケア成分 </a:t>
            </a:r>
            <a:r>
              <a:rPr lang="en-US" altLang="ja-JP" sz="2900" b="1">
                <a:latin typeface="メイリオ" panose="020B0604030504040204" pitchFamily="50" charset="-128"/>
                <a:ea typeface="メイリオ" panose="020B0604030504040204" pitchFamily="50" charset="-128"/>
              </a:rPr>
              <a:t>BCAA</a:t>
            </a:r>
            <a:r>
              <a:rPr lang="ja-JP" altLang="en-US" sz="1600" b="1">
                <a:latin typeface="メイリオ" panose="020B0604030504040204" pitchFamily="50" charset="-128"/>
                <a:ea typeface="メイリオ" panose="020B0604030504040204" pitchFamily="50" charset="-128"/>
              </a:rPr>
              <a:t>（</a:t>
            </a:r>
            <a:r>
              <a:rPr lang="en-US" altLang="ja-JP" sz="1600" b="1">
                <a:latin typeface="メイリオ" panose="020B0604030504040204" pitchFamily="50" charset="-128"/>
                <a:ea typeface="メイリオ" panose="020B0604030504040204" pitchFamily="50" charset="-128"/>
              </a:rPr>
              <a:t>Branched Chain Amino Acids</a:t>
            </a:r>
            <a:r>
              <a:rPr lang="ja-JP" altLang="en-US" sz="1600" b="1">
                <a:latin typeface="メイリオ" panose="020B0604030504040204" pitchFamily="50" charset="-128"/>
                <a:ea typeface="メイリオ" panose="020B0604030504040204" pitchFamily="50" charset="-128"/>
              </a:rPr>
              <a:t>）</a:t>
            </a:r>
            <a:endParaRPr lang="en-US" altLang="ja-JP" sz="2800" b="1">
              <a:latin typeface="メイリオ" panose="020B0604030504040204" pitchFamily="50" charset="-128"/>
              <a:ea typeface="メイリオ" panose="020B0604030504040204" pitchFamily="50" charset="-128"/>
            </a:endParaRPr>
          </a:p>
        </p:txBody>
      </p:sp>
      <p:sp>
        <p:nvSpPr>
          <p:cNvPr id="3" name="角丸四角形 17">
            <a:extLst>
              <a:ext uri="{FF2B5EF4-FFF2-40B4-BE49-F238E27FC236}">
                <a16:creationId xmlns:a16="http://schemas.microsoft.com/office/drawing/2014/main" id="{55BA86E4-6E43-91A4-B4A6-1DE7211DFD2E}"/>
              </a:ext>
            </a:extLst>
          </p:cNvPr>
          <p:cNvSpPr/>
          <p:nvPr/>
        </p:nvSpPr>
        <p:spPr>
          <a:xfrm>
            <a:off x="142875" y="811213"/>
            <a:ext cx="8855075" cy="1287462"/>
          </a:xfrm>
          <a:prstGeom prst="roundRect">
            <a:avLst>
              <a:gd name="adj" fmla="val 8925"/>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ea typeface="メイリオ" panose="020B0604030504040204" pitchFamily="50" charset="-128"/>
            </a:endParaRPr>
          </a:p>
        </p:txBody>
      </p:sp>
      <p:sp>
        <p:nvSpPr>
          <p:cNvPr id="14340" name="テキスト ボックス 6">
            <a:extLst>
              <a:ext uri="{FF2B5EF4-FFF2-40B4-BE49-F238E27FC236}">
                <a16:creationId xmlns:a16="http://schemas.microsoft.com/office/drawing/2014/main" id="{1A3F4C43-1875-5B36-F8E4-31F04792E163}"/>
              </a:ext>
            </a:extLst>
          </p:cNvPr>
          <p:cNvSpPr txBox="1">
            <a:spLocks noChangeArrowheads="1"/>
          </p:cNvSpPr>
          <p:nvPr/>
        </p:nvSpPr>
        <p:spPr bwMode="auto">
          <a:xfrm>
            <a:off x="1471613" y="742950"/>
            <a:ext cx="7788275" cy="12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nSpc>
                <a:spcPts val="3200"/>
              </a:lnSpc>
            </a:pPr>
            <a:r>
              <a:rPr lang="ja-JP" altLang="en-US" sz="1800">
                <a:latin typeface="メイリオ" panose="020B0604030504040204" pitchFamily="50" charset="-128"/>
                <a:ea typeface="メイリオ" panose="020B0604030504040204" pitchFamily="50" charset="-128"/>
              </a:rPr>
              <a:t>・</a:t>
            </a:r>
            <a:r>
              <a:rPr lang="ja-JP" altLang="en-US" sz="1800" b="1">
                <a:latin typeface="メイリオ" panose="020B0604030504040204" pitchFamily="50" charset="-128"/>
                <a:ea typeface="メイリオ" panose="020B0604030504040204" pitchFamily="50" charset="-128"/>
              </a:rPr>
              <a:t>バリン、ロイシン、イソロイシン</a:t>
            </a:r>
            <a:r>
              <a:rPr lang="ja-JP" altLang="en-US" sz="1800">
                <a:latin typeface="メイリオ" panose="020B0604030504040204" pitchFamily="50" charset="-128"/>
                <a:ea typeface="メイリオ" panose="020B0604030504040204" pitchFamily="50" charset="-128"/>
              </a:rPr>
              <a:t>の</a:t>
            </a:r>
            <a:r>
              <a:rPr lang="en-US" altLang="ja-JP" sz="1800">
                <a:latin typeface="メイリオ" panose="020B0604030504040204" pitchFamily="50" charset="-128"/>
                <a:ea typeface="メイリオ" panose="020B0604030504040204" pitchFamily="50" charset="-128"/>
              </a:rPr>
              <a:t>3</a:t>
            </a:r>
            <a:r>
              <a:rPr lang="ja-JP" altLang="en-US" sz="1800">
                <a:latin typeface="メイリオ" panose="020B0604030504040204" pitchFamily="50" charset="-128"/>
                <a:ea typeface="メイリオ" panose="020B0604030504040204" pitchFamily="50" charset="-128"/>
              </a:rPr>
              <a:t>つのアミノ酸総称</a:t>
            </a:r>
            <a:endParaRPr lang="en-US" altLang="ja-JP" sz="1800">
              <a:solidFill>
                <a:schemeClr val="tx2"/>
              </a:solidFill>
              <a:latin typeface="メイリオ" panose="020B0604030504040204" pitchFamily="50" charset="-128"/>
              <a:ea typeface="メイリオ" panose="020B0604030504040204" pitchFamily="50" charset="-128"/>
            </a:endParaRPr>
          </a:p>
          <a:p>
            <a:pPr>
              <a:lnSpc>
                <a:spcPts val="3200"/>
              </a:lnSpc>
            </a:pPr>
            <a:r>
              <a:rPr lang="ja-JP" altLang="en-US" sz="1800">
                <a:solidFill>
                  <a:schemeClr val="tx2"/>
                </a:solidFill>
                <a:latin typeface="メイリオ" panose="020B0604030504040204" pitchFamily="50" charset="-128"/>
                <a:ea typeface="メイリオ" panose="020B0604030504040204" pitchFamily="50" charset="-128"/>
              </a:rPr>
              <a:t>・必須アミノ酸であるため</a:t>
            </a:r>
            <a:r>
              <a:rPr lang="ja-JP" altLang="en-US" sz="1800" b="1">
                <a:solidFill>
                  <a:schemeClr val="tx2"/>
                </a:solidFill>
                <a:latin typeface="メイリオ" panose="020B0604030504040204" pitchFamily="50" charset="-128"/>
                <a:ea typeface="メイリオ" panose="020B0604030504040204" pitchFamily="50" charset="-128"/>
              </a:rPr>
              <a:t>食べ物からの摂取が必要</a:t>
            </a:r>
            <a:endParaRPr lang="en-US" altLang="ja-JP" sz="1800" b="1">
              <a:solidFill>
                <a:schemeClr val="tx2"/>
              </a:solidFill>
              <a:latin typeface="メイリオ" panose="020B0604030504040204" pitchFamily="50" charset="-128"/>
              <a:ea typeface="メイリオ" panose="020B0604030504040204" pitchFamily="50" charset="-128"/>
            </a:endParaRPr>
          </a:p>
          <a:p>
            <a:pPr>
              <a:lnSpc>
                <a:spcPts val="3200"/>
              </a:lnSpc>
            </a:pPr>
            <a:r>
              <a:rPr lang="ja-JP" altLang="en-US" sz="1800">
                <a:solidFill>
                  <a:schemeClr val="tx2"/>
                </a:solidFill>
                <a:latin typeface="メイリオ" panose="020B0604030504040204" pitchFamily="50" charset="-128"/>
                <a:ea typeface="メイリオ" panose="020B0604030504040204" pitchFamily="50" charset="-128"/>
              </a:rPr>
              <a:t>・筋タンパク質中の必須アミノ酸の</a:t>
            </a:r>
            <a:r>
              <a:rPr lang="ja-JP" altLang="en-US" sz="1800" b="1">
                <a:solidFill>
                  <a:schemeClr val="tx2"/>
                </a:solidFill>
                <a:latin typeface="メイリオ" panose="020B0604030504040204" pitchFamily="50" charset="-128"/>
                <a:ea typeface="メイリオ" panose="020B0604030504040204" pitchFamily="50" charset="-128"/>
              </a:rPr>
              <a:t>約</a:t>
            </a:r>
            <a:r>
              <a:rPr lang="en-US" altLang="ja-JP" sz="1800" b="1">
                <a:solidFill>
                  <a:schemeClr val="tx2"/>
                </a:solidFill>
                <a:latin typeface="メイリオ" panose="020B0604030504040204" pitchFamily="50" charset="-128"/>
                <a:ea typeface="メイリオ" panose="020B0604030504040204" pitchFamily="50" charset="-128"/>
              </a:rPr>
              <a:t>40</a:t>
            </a:r>
            <a:r>
              <a:rPr lang="ja-JP" altLang="en-US" sz="1800" b="1">
                <a:solidFill>
                  <a:schemeClr val="tx2"/>
                </a:solidFill>
                <a:latin typeface="メイリオ" panose="020B0604030504040204" pitchFamily="50" charset="-128"/>
                <a:ea typeface="メイリオ" panose="020B0604030504040204" pitchFamily="50" charset="-128"/>
              </a:rPr>
              <a:t>％</a:t>
            </a:r>
            <a:r>
              <a:rPr lang="ja-JP" altLang="en-US" sz="1800">
                <a:solidFill>
                  <a:schemeClr val="tx2"/>
                </a:solidFill>
                <a:latin typeface="メイリオ" panose="020B0604030504040204" pitchFamily="50" charset="-128"/>
                <a:ea typeface="メイリオ" panose="020B0604030504040204" pitchFamily="50" charset="-128"/>
              </a:rPr>
              <a:t>を占める</a:t>
            </a:r>
            <a:endParaRPr lang="en-US" altLang="ja-JP" sz="1800">
              <a:latin typeface="メイリオ" panose="020B0604030504040204" pitchFamily="50" charset="-128"/>
              <a:ea typeface="メイリオ" panose="020B0604030504040204" pitchFamily="50" charset="-128"/>
            </a:endParaRPr>
          </a:p>
        </p:txBody>
      </p:sp>
      <p:pic>
        <p:nvPicPr>
          <p:cNvPr id="14341" name="図 9">
            <a:extLst>
              <a:ext uri="{FF2B5EF4-FFF2-40B4-BE49-F238E27FC236}">
                <a16:creationId xmlns:a16="http://schemas.microsoft.com/office/drawing/2014/main" id="{98D29316-52C7-6E5E-A2B5-A3983CC991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838" y="990600"/>
            <a:ext cx="909637"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コンテンツ プレースホルダー 2">
            <a:extLst>
              <a:ext uri="{FF2B5EF4-FFF2-40B4-BE49-F238E27FC236}">
                <a16:creationId xmlns:a16="http://schemas.microsoft.com/office/drawing/2014/main" id="{CB70A466-26B1-E71C-9CCE-878EE179FF70}"/>
              </a:ext>
            </a:extLst>
          </p:cNvPr>
          <p:cNvSpPr txBox="1">
            <a:spLocks noChangeArrowheads="1"/>
          </p:cNvSpPr>
          <p:nvPr/>
        </p:nvSpPr>
        <p:spPr bwMode="auto">
          <a:xfrm>
            <a:off x="323850" y="2205038"/>
            <a:ext cx="842486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spcAft>
                <a:spcPct val="30000"/>
              </a:spcAft>
              <a:buClr>
                <a:schemeClr val="accent2"/>
              </a:buClr>
              <a:buFont typeface="Wingdings" panose="05000000000000000000" pitchFamily="2" charset="2"/>
              <a:buChar char="n"/>
              <a:defRPr kumimoji="1" sz="2000">
                <a:solidFill>
                  <a:schemeClr val="tx1"/>
                </a:solidFill>
                <a:latin typeface="Arial Black" panose="020B0A04020102020204" pitchFamily="34" charset="0"/>
                <a:ea typeface="メイリオ" panose="020B0604030504040204" pitchFamily="50" charset="-128"/>
              </a:defRPr>
            </a:lvl1pPr>
            <a:lvl2pPr marL="541338" indent="-180975">
              <a:spcAft>
                <a:spcPct val="30000"/>
              </a:spcAft>
              <a:buClr>
                <a:schemeClr val="accent2"/>
              </a:buClr>
              <a:buFont typeface="Wingdings" panose="05000000000000000000" pitchFamily="2" charset="2"/>
              <a:buChar char="Ø"/>
              <a:defRPr kumimoji="1" sz="2000">
                <a:solidFill>
                  <a:schemeClr val="tx1"/>
                </a:solidFill>
                <a:latin typeface="Arial Black" panose="020B0A04020102020204" pitchFamily="34" charset="0"/>
                <a:ea typeface="メイリオ" panose="020B0604030504040204" pitchFamily="50" charset="-128"/>
              </a:defRPr>
            </a:lvl2pPr>
            <a:lvl3pPr marL="895350" indent="-173038">
              <a:spcAft>
                <a:spcPct val="30000"/>
              </a:spcAft>
              <a:buClr>
                <a:schemeClr val="accent2"/>
              </a:buClr>
              <a:buChar char="•"/>
              <a:defRPr sz="2000">
                <a:solidFill>
                  <a:schemeClr val="tx1"/>
                </a:solidFill>
                <a:latin typeface="Arial Black" panose="020B0A04020102020204" pitchFamily="34" charset="0"/>
                <a:ea typeface="メイリオ" panose="020B0604030504040204" pitchFamily="50" charset="-128"/>
              </a:defRPr>
            </a:lvl3pPr>
            <a:lvl4pPr marL="1257300" indent="-182563">
              <a:spcAft>
                <a:spcPct val="30000"/>
              </a:spcAft>
              <a:buClr>
                <a:schemeClr val="accent2"/>
              </a:buClr>
              <a:buFont typeface="Wingdings" panose="05000000000000000000" pitchFamily="2" charset="2"/>
              <a:buChar char="ü"/>
              <a:defRPr kumimoji="1" sz="2000">
                <a:solidFill>
                  <a:schemeClr val="tx1"/>
                </a:solidFill>
                <a:latin typeface="Arial Black" panose="020B0A04020102020204" pitchFamily="34" charset="0"/>
                <a:ea typeface="メイリオ" panose="020B0604030504040204" pitchFamily="50" charset="-128"/>
              </a:defRPr>
            </a:lvl4pPr>
            <a:lvl5pPr marL="1619250" indent="-182563">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5pPr>
            <a:lvl6pPr marL="20764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6pPr>
            <a:lvl7pPr marL="25336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7pPr>
            <a:lvl8pPr marL="29908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8pPr>
            <a:lvl9pPr marL="34480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9pPr>
          </a:lstStyle>
          <a:p>
            <a:pPr defTabSz="914400">
              <a:buFont typeface="Wingdings" panose="05000000000000000000" pitchFamily="2" charset="2"/>
              <a:buNone/>
            </a:pPr>
            <a:r>
              <a:rPr lang="ja-JP" altLang="en-US">
                <a:latin typeface="メイリオ" panose="020B0604030504040204" pitchFamily="50" charset="-128"/>
              </a:rPr>
              <a:t>ビタレバンは、加齢により減少する</a:t>
            </a:r>
            <a:r>
              <a:rPr lang="en-US" altLang="ja-JP">
                <a:latin typeface="メイリオ" panose="020B0604030504040204" pitchFamily="50" charset="-128"/>
              </a:rPr>
              <a:t>BCAA</a:t>
            </a:r>
            <a:r>
              <a:rPr lang="ja-JP" altLang="en-US">
                <a:latin typeface="メイリオ" panose="020B0604030504040204" pitchFamily="50" charset="-128"/>
              </a:rPr>
              <a:t>の摂取量を補えます。</a:t>
            </a:r>
            <a:endParaRPr lang="ja-JP" altLang="en-US" sz="1400">
              <a:latin typeface="メイリオ" panose="020B0604030504040204" pitchFamily="50" charset="-128"/>
            </a:endParaRPr>
          </a:p>
        </p:txBody>
      </p:sp>
      <p:pic>
        <p:nvPicPr>
          <p:cNvPr id="14343" name="Picture 6" descr="肉イラスト（BBQ）｜かわいいフリー素材、無料イラスト｜素材のプチッチ">
            <a:extLst>
              <a:ext uri="{FF2B5EF4-FFF2-40B4-BE49-F238E27FC236}">
                <a16:creationId xmlns:a16="http://schemas.microsoft.com/office/drawing/2014/main" id="{3FE9F3DF-AF0C-6F5F-4E3E-FE7D1C0FB4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988" y="3440113"/>
            <a:ext cx="1447800" cy="98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コンテンツ プレースホルダー 2">
            <a:extLst>
              <a:ext uri="{FF2B5EF4-FFF2-40B4-BE49-F238E27FC236}">
                <a16:creationId xmlns:a16="http://schemas.microsoft.com/office/drawing/2014/main" id="{13C4616A-4FD2-1634-2D16-044A7255F1C8}"/>
              </a:ext>
            </a:extLst>
          </p:cNvPr>
          <p:cNvSpPr txBox="1">
            <a:spLocks noChangeArrowheads="1"/>
          </p:cNvSpPr>
          <p:nvPr/>
        </p:nvSpPr>
        <p:spPr bwMode="auto">
          <a:xfrm>
            <a:off x="169863" y="2703513"/>
            <a:ext cx="3008312" cy="79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spcAft>
                <a:spcPct val="30000"/>
              </a:spcAft>
              <a:buClr>
                <a:schemeClr val="accent2"/>
              </a:buClr>
              <a:buFont typeface="Wingdings" panose="05000000000000000000" pitchFamily="2" charset="2"/>
              <a:buChar char="n"/>
              <a:defRPr kumimoji="1" sz="2000">
                <a:solidFill>
                  <a:schemeClr val="tx1"/>
                </a:solidFill>
                <a:latin typeface="Arial Black" panose="020B0A04020102020204" pitchFamily="34" charset="0"/>
                <a:ea typeface="メイリオ" panose="020B0604030504040204" pitchFamily="50" charset="-128"/>
              </a:defRPr>
            </a:lvl1pPr>
            <a:lvl2pPr marL="541338" indent="-180975">
              <a:spcAft>
                <a:spcPct val="30000"/>
              </a:spcAft>
              <a:buClr>
                <a:schemeClr val="accent2"/>
              </a:buClr>
              <a:buFont typeface="Wingdings" panose="05000000000000000000" pitchFamily="2" charset="2"/>
              <a:buChar char="Ø"/>
              <a:defRPr kumimoji="1" sz="2000">
                <a:solidFill>
                  <a:schemeClr val="tx1"/>
                </a:solidFill>
                <a:latin typeface="Arial Black" panose="020B0A04020102020204" pitchFamily="34" charset="0"/>
                <a:ea typeface="メイリオ" panose="020B0604030504040204" pitchFamily="50" charset="-128"/>
              </a:defRPr>
            </a:lvl2pPr>
            <a:lvl3pPr marL="895350" indent="-173038">
              <a:spcAft>
                <a:spcPct val="30000"/>
              </a:spcAft>
              <a:buClr>
                <a:schemeClr val="accent2"/>
              </a:buClr>
              <a:buChar char="•"/>
              <a:defRPr sz="2000">
                <a:solidFill>
                  <a:schemeClr val="tx1"/>
                </a:solidFill>
                <a:latin typeface="Arial Black" panose="020B0A04020102020204" pitchFamily="34" charset="0"/>
                <a:ea typeface="メイリオ" panose="020B0604030504040204" pitchFamily="50" charset="-128"/>
              </a:defRPr>
            </a:lvl3pPr>
            <a:lvl4pPr marL="1257300" indent="-182563">
              <a:spcAft>
                <a:spcPct val="30000"/>
              </a:spcAft>
              <a:buClr>
                <a:schemeClr val="accent2"/>
              </a:buClr>
              <a:buFont typeface="Wingdings" panose="05000000000000000000" pitchFamily="2" charset="2"/>
              <a:buChar char="ü"/>
              <a:defRPr kumimoji="1" sz="2000">
                <a:solidFill>
                  <a:schemeClr val="tx1"/>
                </a:solidFill>
                <a:latin typeface="Arial Black" panose="020B0A04020102020204" pitchFamily="34" charset="0"/>
                <a:ea typeface="メイリオ" panose="020B0604030504040204" pitchFamily="50" charset="-128"/>
              </a:defRPr>
            </a:lvl4pPr>
            <a:lvl5pPr marL="1619250" indent="-182563">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5pPr>
            <a:lvl6pPr marL="20764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6pPr>
            <a:lvl7pPr marL="25336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7pPr>
            <a:lvl8pPr marL="29908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8pPr>
            <a:lvl9pPr marL="34480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9pPr>
          </a:lstStyle>
          <a:p>
            <a:pPr algn="ctr" defTabSz="914400">
              <a:buFont typeface="Wingdings" panose="05000000000000000000" pitchFamily="2" charset="2"/>
              <a:buNone/>
            </a:pPr>
            <a:r>
              <a:rPr lang="en-US" altLang="ja-JP" sz="1600">
                <a:latin typeface="メイリオ" panose="020B0604030504040204" pitchFamily="50" charset="-128"/>
              </a:rPr>
              <a:t>50</a:t>
            </a:r>
            <a:r>
              <a:rPr lang="ja-JP" altLang="en-US" sz="1600">
                <a:latin typeface="メイリオ" panose="020B0604030504040204" pitchFamily="50" charset="-128"/>
              </a:rPr>
              <a:t>代以降、</a:t>
            </a:r>
            <a:r>
              <a:rPr lang="en-US" altLang="ja-JP" sz="1600">
                <a:latin typeface="メイリオ" panose="020B0604030504040204" pitchFamily="50" charset="-128"/>
              </a:rPr>
              <a:t>10</a:t>
            </a:r>
            <a:r>
              <a:rPr lang="ja-JP" altLang="en-US" sz="1600">
                <a:latin typeface="メイリオ" panose="020B0604030504040204" pitchFamily="50" charset="-128"/>
              </a:rPr>
              <a:t>歳年をとるごとに</a:t>
            </a:r>
            <a:endParaRPr lang="en-US" altLang="ja-JP" sz="1600">
              <a:latin typeface="メイリオ" panose="020B0604030504040204" pitchFamily="50" charset="-128"/>
            </a:endParaRPr>
          </a:p>
          <a:p>
            <a:pPr algn="ctr" defTabSz="914400">
              <a:buFont typeface="Wingdings" panose="05000000000000000000" pitchFamily="2" charset="2"/>
              <a:buNone/>
            </a:pPr>
            <a:r>
              <a:rPr lang="ja-JP" altLang="en-US" sz="1600">
                <a:latin typeface="メイリオ" panose="020B0604030504040204" pitchFamily="50" charset="-128"/>
              </a:rPr>
              <a:t>肉の摂取量は約</a:t>
            </a:r>
            <a:r>
              <a:rPr lang="en-US" altLang="ja-JP" sz="1600">
                <a:latin typeface="メイリオ" panose="020B0604030504040204" pitchFamily="50" charset="-128"/>
              </a:rPr>
              <a:t>15g/</a:t>
            </a:r>
            <a:r>
              <a:rPr lang="ja-JP" altLang="en-US" sz="1600">
                <a:latin typeface="メイリオ" panose="020B0604030504040204" pitchFamily="50" charset="-128"/>
              </a:rPr>
              <a:t>日減少</a:t>
            </a:r>
            <a:endParaRPr lang="en-US" altLang="ja-JP" sz="1600">
              <a:latin typeface="メイリオ" panose="020B0604030504040204" pitchFamily="50" charset="-128"/>
            </a:endParaRPr>
          </a:p>
        </p:txBody>
      </p:sp>
      <p:sp>
        <p:nvSpPr>
          <p:cNvPr id="6" name="楕円 5">
            <a:extLst>
              <a:ext uri="{FF2B5EF4-FFF2-40B4-BE49-F238E27FC236}">
                <a16:creationId xmlns:a16="http://schemas.microsoft.com/office/drawing/2014/main" id="{B9FD9620-B9FE-C721-83AC-5D15651FD573}"/>
              </a:ext>
            </a:extLst>
          </p:cNvPr>
          <p:cNvSpPr/>
          <p:nvPr/>
        </p:nvSpPr>
        <p:spPr>
          <a:xfrm>
            <a:off x="6873875" y="3287713"/>
            <a:ext cx="2090738" cy="798512"/>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lang="ja-JP" altLang="en-US" sz="1600" dirty="0">
              <a:solidFill>
                <a:schemeClr val="tx1"/>
              </a:solidFill>
              <a:latin typeface="+mn-ea"/>
            </a:endParaRPr>
          </a:p>
        </p:txBody>
      </p:sp>
      <p:cxnSp>
        <p:nvCxnSpPr>
          <p:cNvPr id="7" name="直線矢印コネクタ 6">
            <a:extLst>
              <a:ext uri="{FF2B5EF4-FFF2-40B4-BE49-F238E27FC236}">
                <a16:creationId xmlns:a16="http://schemas.microsoft.com/office/drawing/2014/main" id="{0E5AA785-8E0D-72AA-5494-D07A847BBC84}"/>
              </a:ext>
            </a:extLst>
          </p:cNvPr>
          <p:cNvCxnSpPr>
            <a:cxnSpLocks/>
          </p:cNvCxnSpPr>
          <p:nvPr/>
        </p:nvCxnSpPr>
        <p:spPr>
          <a:xfrm>
            <a:off x="2205038" y="3890963"/>
            <a:ext cx="72707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347" name="コンテンツ プレースホルダー 2">
            <a:extLst>
              <a:ext uri="{FF2B5EF4-FFF2-40B4-BE49-F238E27FC236}">
                <a16:creationId xmlns:a16="http://schemas.microsoft.com/office/drawing/2014/main" id="{3FDA0D1A-2E35-5430-EFC1-65DC9C486D93}"/>
              </a:ext>
            </a:extLst>
          </p:cNvPr>
          <p:cNvSpPr txBox="1">
            <a:spLocks noChangeArrowheads="1"/>
          </p:cNvSpPr>
          <p:nvPr/>
        </p:nvSpPr>
        <p:spPr bwMode="auto">
          <a:xfrm>
            <a:off x="901700" y="4400550"/>
            <a:ext cx="9683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spcAft>
                <a:spcPct val="30000"/>
              </a:spcAft>
              <a:buClr>
                <a:schemeClr val="accent2"/>
              </a:buClr>
              <a:buFont typeface="Wingdings" panose="05000000000000000000" pitchFamily="2" charset="2"/>
              <a:buChar char="n"/>
              <a:defRPr kumimoji="1" sz="2000">
                <a:solidFill>
                  <a:schemeClr val="tx1"/>
                </a:solidFill>
                <a:latin typeface="Arial Black" panose="020B0A04020102020204" pitchFamily="34" charset="0"/>
                <a:ea typeface="メイリオ" panose="020B0604030504040204" pitchFamily="50" charset="-128"/>
              </a:defRPr>
            </a:lvl1pPr>
            <a:lvl2pPr marL="541338" indent="-180975">
              <a:spcAft>
                <a:spcPct val="30000"/>
              </a:spcAft>
              <a:buClr>
                <a:schemeClr val="accent2"/>
              </a:buClr>
              <a:buFont typeface="Wingdings" panose="05000000000000000000" pitchFamily="2" charset="2"/>
              <a:buChar char="Ø"/>
              <a:defRPr kumimoji="1" sz="2000">
                <a:solidFill>
                  <a:schemeClr val="tx1"/>
                </a:solidFill>
                <a:latin typeface="Arial Black" panose="020B0A04020102020204" pitchFamily="34" charset="0"/>
                <a:ea typeface="メイリオ" panose="020B0604030504040204" pitchFamily="50" charset="-128"/>
              </a:defRPr>
            </a:lvl2pPr>
            <a:lvl3pPr marL="895350" indent="-173038">
              <a:spcAft>
                <a:spcPct val="30000"/>
              </a:spcAft>
              <a:buClr>
                <a:schemeClr val="accent2"/>
              </a:buClr>
              <a:buChar char="•"/>
              <a:defRPr sz="2000">
                <a:solidFill>
                  <a:schemeClr val="tx1"/>
                </a:solidFill>
                <a:latin typeface="Arial Black" panose="020B0A04020102020204" pitchFamily="34" charset="0"/>
                <a:ea typeface="メイリオ" panose="020B0604030504040204" pitchFamily="50" charset="-128"/>
              </a:defRPr>
            </a:lvl3pPr>
            <a:lvl4pPr marL="1257300" indent="-182563">
              <a:spcAft>
                <a:spcPct val="30000"/>
              </a:spcAft>
              <a:buClr>
                <a:schemeClr val="accent2"/>
              </a:buClr>
              <a:buFont typeface="Wingdings" panose="05000000000000000000" pitchFamily="2" charset="2"/>
              <a:buChar char="ü"/>
              <a:defRPr kumimoji="1" sz="2000">
                <a:solidFill>
                  <a:schemeClr val="tx1"/>
                </a:solidFill>
                <a:latin typeface="Arial Black" panose="020B0A04020102020204" pitchFamily="34" charset="0"/>
                <a:ea typeface="メイリオ" panose="020B0604030504040204" pitchFamily="50" charset="-128"/>
              </a:defRPr>
            </a:lvl4pPr>
            <a:lvl5pPr marL="1619250" indent="-182563">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5pPr>
            <a:lvl6pPr marL="20764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6pPr>
            <a:lvl7pPr marL="25336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7pPr>
            <a:lvl8pPr marL="29908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8pPr>
            <a:lvl9pPr marL="34480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9pPr>
          </a:lstStyle>
          <a:p>
            <a:pPr algn="ctr" defTabSz="914400">
              <a:buFont typeface="Wingdings" panose="05000000000000000000" pitchFamily="2" charset="2"/>
              <a:buNone/>
            </a:pPr>
            <a:r>
              <a:rPr lang="ja-JP" altLang="en-US" sz="1600">
                <a:latin typeface="メイリオ" panose="020B0604030504040204" pitchFamily="50" charset="-128"/>
              </a:rPr>
              <a:t>肉</a:t>
            </a:r>
            <a:r>
              <a:rPr lang="en-US" altLang="ja-JP" sz="1600">
                <a:latin typeface="メイリオ" panose="020B0604030504040204" pitchFamily="50" charset="-128"/>
              </a:rPr>
              <a:t>15g</a:t>
            </a:r>
          </a:p>
        </p:txBody>
      </p:sp>
      <p:grpSp>
        <p:nvGrpSpPr>
          <p:cNvPr id="14348" name="グループ化 11">
            <a:extLst>
              <a:ext uri="{FF2B5EF4-FFF2-40B4-BE49-F238E27FC236}">
                <a16:creationId xmlns:a16="http://schemas.microsoft.com/office/drawing/2014/main" id="{0C539C1C-18FB-7D38-7CFF-3B89587302E3}"/>
              </a:ext>
            </a:extLst>
          </p:cNvPr>
          <p:cNvGrpSpPr>
            <a:grpSpLocks/>
          </p:cNvGrpSpPr>
          <p:nvPr/>
        </p:nvGrpSpPr>
        <p:grpSpPr bwMode="auto">
          <a:xfrm>
            <a:off x="1039813" y="3654425"/>
            <a:ext cx="728662" cy="528638"/>
            <a:chOff x="5509809" y="2580509"/>
            <a:chExt cx="728303" cy="528293"/>
          </a:xfrm>
        </p:grpSpPr>
        <p:sp>
          <p:nvSpPr>
            <p:cNvPr id="10" name="楕円 9">
              <a:extLst>
                <a:ext uri="{FF2B5EF4-FFF2-40B4-BE49-F238E27FC236}">
                  <a16:creationId xmlns:a16="http://schemas.microsoft.com/office/drawing/2014/main" id="{C38EF15D-5764-B08D-73AB-F7A278813D05}"/>
                </a:ext>
              </a:extLst>
            </p:cNvPr>
            <p:cNvSpPr/>
            <p:nvPr/>
          </p:nvSpPr>
          <p:spPr>
            <a:xfrm>
              <a:off x="5592318" y="2585269"/>
              <a:ext cx="563284" cy="523533"/>
            </a:xfrm>
            <a:prstGeom prst="ellipse">
              <a:avLst/>
            </a:prstGeom>
            <a:solidFill>
              <a:schemeClr val="bg1"/>
            </a:solidFill>
            <a:ln w="317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lang="ja-JP" altLang="en-US" sz="1600" dirty="0">
                <a:solidFill>
                  <a:schemeClr val="tx1"/>
                </a:solidFill>
                <a:latin typeface="+mn-ea"/>
              </a:endParaRPr>
            </a:p>
          </p:txBody>
        </p:sp>
        <p:sp>
          <p:nvSpPr>
            <p:cNvPr id="14361" name="コンテンツ プレースホルダー 2">
              <a:extLst>
                <a:ext uri="{FF2B5EF4-FFF2-40B4-BE49-F238E27FC236}">
                  <a16:creationId xmlns:a16="http://schemas.microsoft.com/office/drawing/2014/main" id="{A96A306C-6C55-64D7-4325-0E565EE0B8F7}"/>
                </a:ext>
              </a:extLst>
            </p:cNvPr>
            <p:cNvSpPr txBox="1">
              <a:spLocks noChangeArrowheads="1"/>
            </p:cNvSpPr>
            <p:nvPr/>
          </p:nvSpPr>
          <p:spPr bwMode="auto">
            <a:xfrm>
              <a:off x="5509809" y="2580509"/>
              <a:ext cx="728303" cy="528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spcAft>
                  <a:spcPct val="30000"/>
                </a:spcAft>
                <a:buClr>
                  <a:schemeClr val="accent2"/>
                </a:buClr>
                <a:buFont typeface="Wingdings" panose="05000000000000000000" pitchFamily="2" charset="2"/>
                <a:buChar char="n"/>
                <a:defRPr kumimoji="1" sz="2000">
                  <a:solidFill>
                    <a:schemeClr val="tx1"/>
                  </a:solidFill>
                  <a:latin typeface="Arial Black" panose="020B0A04020102020204" pitchFamily="34" charset="0"/>
                  <a:ea typeface="メイリオ" panose="020B0604030504040204" pitchFamily="50" charset="-128"/>
                </a:defRPr>
              </a:lvl1pPr>
              <a:lvl2pPr marL="541338" indent="-180975">
                <a:spcAft>
                  <a:spcPct val="30000"/>
                </a:spcAft>
                <a:buClr>
                  <a:schemeClr val="accent2"/>
                </a:buClr>
                <a:buFont typeface="Wingdings" panose="05000000000000000000" pitchFamily="2" charset="2"/>
                <a:buChar char="Ø"/>
                <a:defRPr kumimoji="1" sz="2000">
                  <a:solidFill>
                    <a:schemeClr val="tx1"/>
                  </a:solidFill>
                  <a:latin typeface="Arial Black" panose="020B0A04020102020204" pitchFamily="34" charset="0"/>
                  <a:ea typeface="メイリオ" panose="020B0604030504040204" pitchFamily="50" charset="-128"/>
                </a:defRPr>
              </a:lvl2pPr>
              <a:lvl3pPr marL="895350" indent="-173038">
                <a:spcAft>
                  <a:spcPct val="30000"/>
                </a:spcAft>
                <a:buClr>
                  <a:schemeClr val="accent2"/>
                </a:buClr>
                <a:buChar char="•"/>
                <a:defRPr sz="2000">
                  <a:solidFill>
                    <a:schemeClr val="tx1"/>
                  </a:solidFill>
                  <a:latin typeface="Arial Black" panose="020B0A04020102020204" pitchFamily="34" charset="0"/>
                  <a:ea typeface="メイリオ" panose="020B0604030504040204" pitchFamily="50" charset="-128"/>
                </a:defRPr>
              </a:lvl3pPr>
              <a:lvl4pPr marL="1257300" indent="-182563">
                <a:spcAft>
                  <a:spcPct val="30000"/>
                </a:spcAft>
                <a:buClr>
                  <a:schemeClr val="accent2"/>
                </a:buClr>
                <a:buFont typeface="Wingdings" panose="05000000000000000000" pitchFamily="2" charset="2"/>
                <a:buChar char="ü"/>
                <a:defRPr kumimoji="1" sz="2000">
                  <a:solidFill>
                    <a:schemeClr val="tx1"/>
                  </a:solidFill>
                  <a:latin typeface="Arial Black" panose="020B0A04020102020204" pitchFamily="34" charset="0"/>
                  <a:ea typeface="メイリオ" panose="020B0604030504040204" pitchFamily="50" charset="-128"/>
                </a:defRPr>
              </a:lvl4pPr>
              <a:lvl5pPr marL="1619250" indent="-182563">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5pPr>
              <a:lvl6pPr marL="20764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6pPr>
              <a:lvl7pPr marL="25336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7pPr>
              <a:lvl8pPr marL="29908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8pPr>
              <a:lvl9pPr marL="34480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9pPr>
            </a:lstStyle>
            <a:p>
              <a:pPr algn="ctr" defTabSz="914400">
                <a:buFont typeface="Wingdings" panose="05000000000000000000" pitchFamily="2" charset="2"/>
                <a:buNone/>
              </a:pPr>
              <a:r>
                <a:rPr lang="en-US" altLang="ja-JP" sz="1100">
                  <a:latin typeface="メイリオ" panose="020B0604030504040204" pitchFamily="50" charset="-128"/>
                </a:rPr>
                <a:t>BCAA</a:t>
              </a:r>
            </a:p>
            <a:p>
              <a:pPr algn="ctr" defTabSz="914400">
                <a:buFont typeface="Wingdings" panose="05000000000000000000" pitchFamily="2" charset="2"/>
                <a:buNone/>
              </a:pPr>
              <a:r>
                <a:rPr lang="en-US" altLang="ja-JP" sz="1100">
                  <a:latin typeface="メイリオ" panose="020B0604030504040204" pitchFamily="50" charset="-128"/>
                </a:rPr>
                <a:t>450mg</a:t>
              </a:r>
            </a:p>
          </p:txBody>
        </p:sp>
      </p:grpSp>
      <p:sp>
        <p:nvSpPr>
          <p:cNvPr id="14349" name="コンテンツ プレースホルダー 2">
            <a:extLst>
              <a:ext uri="{FF2B5EF4-FFF2-40B4-BE49-F238E27FC236}">
                <a16:creationId xmlns:a16="http://schemas.microsoft.com/office/drawing/2014/main" id="{0B6D905C-C7E5-8D04-A7A5-8709906C058F}"/>
              </a:ext>
            </a:extLst>
          </p:cNvPr>
          <p:cNvSpPr txBox="1">
            <a:spLocks noChangeArrowheads="1"/>
          </p:cNvSpPr>
          <p:nvPr/>
        </p:nvSpPr>
        <p:spPr bwMode="auto">
          <a:xfrm>
            <a:off x="4460875" y="2952750"/>
            <a:ext cx="317182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spcAft>
                <a:spcPct val="30000"/>
              </a:spcAft>
              <a:buClr>
                <a:schemeClr val="accent2"/>
              </a:buClr>
              <a:buFont typeface="Wingdings" panose="05000000000000000000" pitchFamily="2" charset="2"/>
              <a:buChar char="n"/>
              <a:defRPr kumimoji="1" sz="2000">
                <a:solidFill>
                  <a:schemeClr val="tx1"/>
                </a:solidFill>
                <a:latin typeface="Arial Black" panose="020B0A04020102020204" pitchFamily="34" charset="0"/>
                <a:ea typeface="メイリオ" panose="020B0604030504040204" pitchFamily="50" charset="-128"/>
              </a:defRPr>
            </a:lvl1pPr>
            <a:lvl2pPr marL="541338" indent="-180975">
              <a:spcAft>
                <a:spcPct val="30000"/>
              </a:spcAft>
              <a:buClr>
                <a:schemeClr val="accent2"/>
              </a:buClr>
              <a:buFont typeface="Wingdings" panose="05000000000000000000" pitchFamily="2" charset="2"/>
              <a:buChar char="Ø"/>
              <a:defRPr kumimoji="1" sz="2000">
                <a:solidFill>
                  <a:schemeClr val="tx1"/>
                </a:solidFill>
                <a:latin typeface="Arial Black" panose="020B0A04020102020204" pitchFamily="34" charset="0"/>
                <a:ea typeface="メイリオ" panose="020B0604030504040204" pitchFamily="50" charset="-128"/>
              </a:defRPr>
            </a:lvl2pPr>
            <a:lvl3pPr marL="895350" indent="-173038">
              <a:spcAft>
                <a:spcPct val="30000"/>
              </a:spcAft>
              <a:buClr>
                <a:schemeClr val="accent2"/>
              </a:buClr>
              <a:buChar char="•"/>
              <a:defRPr sz="2000">
                <a:solidFill>
                  <a:schemeClr val="tx1"/>
                </a:solidFill>
                <a:latin typeface="Arial Black" panose="020B0A04020102020204" pitchFamily="34" charset="0"/>
                <a:ea typeface="メイリオ" panose="020B0604030504040204" pitchFamily="50" charset="-128"/>
              </a:defRPr>
            </a:lvl3pPr>
            <a:lvl4pPr marL="1257300" indent="-182563">
              <a:spcAft>
                <a:spcPct val="30000"/>
              </a:spcAft>
              <a:buClr>
                <a:schemeClr val="accent2"/>
              </a:buClr>
              <a:buFont typeface="Wingdings" panose="05000000000000000000" pitchFamily="2" charset="2"/>
              <a:buChar char="ü"/>
              <a:defRPr kumimoji="1" sz="2000">
                <a:solidFill>
                  <a:schemeClr val="tx1"/>
                </a:solidFill>
                <a:latin typeface="Arial Black" panose="020B0A04020102020204" pitchFamily="34" charset="0"/>
                <a:ea typeface="メイリオ" panose="020B0604030504040204" pitchFamily="50" charset="-128"/>
              </a:defRPr>
            </a:lvl4pPr>
            <a:lvl5pPr marL="1619250" indent="-182563">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5pPr>
            <a:lvl6pPr marL="20764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6pPr>
            <a:lvl7pPr marL="25336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7pPr>
            <a:lvl8pPr marL="29908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8pPr>
            <a:lvl9pPr marL="34480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9pPr>
          </a:lstStyle>
          <a:p>
            <a:pPr algn="ctr" defTabSz="914400">
              <a:buFont typeface="Wingdings" panose="05000000000000000000" pitchFamily="2" charset="2"/>
              <a:buNone/>
            </a:pPr>
            <a:r>
              <a:rPr lang="ja-JP" altLang="en-US" sz="1600">
                <a:latin typeface="メイリオ" panose="020B0604030504040204" pitchFamily="50" charset="-128"/>
              </a:rPr>
              <a:t>減少量を</a:t>
            </a:r>
            <a:r>
              <a:rPr lang="en-US" altLang="ja-JP" sz="1600">
                <a:latin typeface="メイリオ" panose="020B0604030504040204" pitchFamily="50" charset="-128"/>
              </a:rPr>
              <a:t>BCAA</a:t>
            </a:r>
            <a:r>
              <a:rPr lang="ja-JP" altLang="en-US" sz="1600">
                <a:latin typeface="メイリオ" panose="020B0604030504040204" pitchFamily="50" charset="-128"/>
              </a:rPr>
              <a:t>で考えると</a:t>
            </a:r>
            <a:r>
              <a:rPr lang="en-US" altLang="ja-JP" sz="1600">
                <a:latin typeface="メイリオ" panose="020B0604030504040204" pitchFamily="50" charset="-128"/>
              </a:rPr>
              <a:t>…</a:t>
            </a:r>
          </a:p>
        </p:txBody>
      </p:sp>
      <p:sp>
        <p:nvSpPr>
          <p:cNvPr id="14350" name="コンテンツ プレースホルダー 2">
            <a:extLst>
              <a:ext uri="{FF2B5EF4-FFF2-40B4-BE49-F238E27FC236}">
                <a16:creationId xmlns:a16="http://schemas.microsoft.com/office/drawing/2014/main" id="{6415476A-57A8-A87C-A37A-516D94990F54}"/>
              </a:ext>
            </a:extLst>
          </p:cNvPr>
          <p:cNvSpPr txBox="1">
            <a:spLocks noChangeArrowheads="1"/>
          </p:cNvSpPr>
          <p:nvPr/>
        </p:nvSpPr>
        <p:spPr bwMode="auto">
          <a:xfrm>
            <a:off x="3251200" y="3557588"/>
            <a:ext cx="5635625"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spcAft>
                <a:spcPct val="30000"/>
              </a:spcAft>
              <a:buClr>
                <a:schemeClr val="accent2"/>
              </a:buClr>
              <a:buFont typeface="Wingdings" panose="05000000000000000000" pitchFamily="2" charset="2"/>
              <a:buChar char="n"/>
              <a:defRPr kumimoji="1" sz="2000">
                <a:solidFill>
                  <a:schemeClr val="tx1"/>
                </a:solidFill>
                <a:latin typeface="Arial Black" panose="020B0A04020102020204" pitchFamily="34" charset="0"/>
                <a:ea typeface="メイリオ" panose="020B0604030504040204" pitchFamily="50" charset="-128"/>
              </a:defRPr>
            </a:lvl1pPr>
            <a:lvl2pPr marL="541338" indent="-180975">
              <a:spcAft>
                <a:spcPct val="30000"/>
              </a:spcAft>
              <a:buClr>
                <a:schemeClr val="accent2"/>
              </a:buClr>
              <a:buFont typeface="Wingdings" panose="05000000000000000000" pitchFamily="2" charset="2"/>
              <a:buChar char="Ø"/>
              <a:defRPr kumimoji="1" sz="2000">
                <a:solidFill>
                  <a:schemeClr val="tx1"/>
                </a:solidFill>
                <a:latin typeface="Arial Black" panose="020B0A04020102020204" pitchFamily="34" charset="0"/>
                <a:ea typeface="メイリオ" panose="020B0604030504040204" pitchFamily="50" charset="-128"/>
              </a:defRPr>
            </a:lvl2pPr>
            <a:lvl3pPr marL="895350" indent="-173038">
              <a:spcAft>
                <a:spcPct val="30000"/>
              </a:spcAft>
              <a:buClr>
                <a:schemeClr val="accent2"/>
              </a:buClr>
              <a:buChar char="•"/>
              <a:defRPr sz="2000">
                <a:solidFill>
                  <a:schemeClr val="tx1"/>
                </a:solidFill>
                <a:latin typeface="Arial Black" panose="020B0A04020102020204" pitchFamily="34" charset="0"/>
                <a:ea typeface="メイリオ" panose="020B0604030504040204" pitchFamily="50" charset="-128"/>
              </a:defRPr>
            </a:lvl3pPr>
            <a:lvl4pPr marL="1257300" indent="-182563">
              <a:spcAft>
                <a:spcPct val="30000"/>
              </a:spcAft>
              <a:buClr>
                <a:schemeClr val="accent2"/>
              </a:buClr>
              <a:buFont typeface="Wingdings" panose="05000000000000000000" pitchFamily="2" charset="2"/>
              <a:buChar char="ü"/>
              <a:defRPr kumimoji="1" sz="2000">
                <a:solidFill>
                  <a:schemeClr val="tx1"/>
                </a:solidFill>
                <a:latin typeface="Arial Black" panose="020B0A04020102020204" pitchFamily="34" charset="0"/>
                <a:ea typeface="メイリオ" panose="020B0604030504040204" pitchFamily="50" charset="-128"/>
              </a:defRPr>
            </a:lvl4pPr>
            <a:lvl5pPr marL="1619250" indent="-182563">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5pPr>
            <a:lvl6pPr marL="20764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6pPr>
            <a:lvl7pPr marL="25336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7pPr>
            <a:lvl8pPr marL="29908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8pPr>
            <a:lvl9pPr marL="34480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9pPr>
          </a:lstStyle>
          <a:p>
            <a:pPr algn="ctr" defTabSz="914400">
              <a:buFont typeface="Wingdings" panose="05000000000000000000" pitchFamily="2" charset="2"/>
              <a:buNone/>
            </a:pPr>
            <a:r>
              <a:rPr lang="en-US" altLang="ja-JP" sz="2800">
                <a:latin typeface="メイリオ" panose="020B0604030504040204" pitchFamily="50" charset="-128"/>
              </a:rPr>
              <a:t>450 × 0.97 × 0.4 </a:t>
            </a:r>
            <a:r>
              <a:rPr lang="ja-JP" altLang="en-US" sz="2800">
                <a:latin typeface="メイリオ" panose="020B0604030504040204" pitchFamily="50" charset="-128"/>
              </a:rPr>
              <a:t>＝ </a:t>
            </a:r>
            <a:r>
              <a:rPr lang="en-US" altLang="ja-JP" sz="2800">
                <a:latin typeface="メイリオ" panose="020B0604030504040204" pitchFamily="50" charset="-128"/>
              </a:rPr>
              <a:t>174.6(mg)</a:t>
            </a:r>
          </a:p>
        </p:txBody>
      </p:sp>
      <p:sp>
        <p:nvSpPr>
          <p:cNvPr id="14351" name="コンテンツ プレースホルダー 2">
            <a:extLst>
              <a:ext uri="{FF2B5EF4-FFF2-40B4-BE49-F238E27FC236}">
                <a16:creationId xmlns:a16="http://schemas.microsoft.com/office/drawing/2014/main" id="{6C1289FA-F1D5-2CFE-5AD2-C08BDDE654D7}"/>
              </a:ext>
            </a:extLst>
          </p:cNvPr>
          <p:cNvSpPr txBox="1">
            <a:spLocks noChangeArrowheads="1"/>
          </p:cNvSpPr>
          <p:nvPr/>
        </p:nvSpPr>
        <p:spPr bwMode="auto">
          <a:xfrm>
            <a:off x="2968625" y="4124325"/>
            <a:ext cx="1287463"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Aft>
                <a:spcPct val="30000"/>
              </a:spcAft>
              <a:buClr>
                <a:schemeClr val="accent2"/>
              </a:buClr>
              <a:buFont typeface="Wingdings" panose="05000000000000000000" pitchFamily="2" charset="2"/>
              <a:buChar char="n"/>
              <a:defRPr kumimoji="1" sz="2000">
                <a:solidFill>
                  <a:schemeClr val="tx1"/>
                </a:solidFill>
                <a:latin typeface="Arial Black" panose="020B0A04020102020204" pitchFamily="34" charset="0"/>
                <a:ea typeface="メイリオ" panose="020B0604030504040204" pitchFamily="50" charset="-128"/>
              </a:defRPr>
            </a:lvl1pPr>
            <a:lvl2pPr marL="541338" indent="-180975">
              <a:spcAft>
                <a:spcPct val="30000"/>
              </a:spcAft>
              <a:buClr>
                <a:schemeClr val="accent2"/>
              </a:buClr>
              <a:buFont typeface="Wingdings" panose="05000000000000000000" pitchFamily="2" charset="2"/>
              <a:buChar char="Ø"/>
              <a:defRPr kumimoji="1" sz="2000">
                <a:solidFill>
                  <a:schemeClr val="tx1"/>
                </a:solidFill>
                <a:latin typeface="Arial Black" panose="020B0A04020102020204" pitchFamily="34" charset="0"/>
                <a:ea typeface="メイリオ" panose="020B0604030504040204" pitchFamily="50" charset="-128"/>
              </a:defRPr>
            </a:lvl2pPr>
            <a:lvl3pPr marL="895350" indent="-173038">
              <a:spcAft>
                <a:spcPct val="30000"/>
              </a:spcAft>
              <a:buClr>
                <a:schemeClr val="accent2"/>
              </a:buClr>
              <a:buChar char="•"/>
              <a:defRPr sz="2000">
                <a:solidFill>
                  <a:schemeClr val="tx1"/>
                </a:solidFill>
                <a:latin typeface="Arial Black" panose="020B0A04020102020204" pitchFamily="34" charset="0"/>
                <a:ea typeface="メイリオ" panose="020B0604030504040204" pitchFamily="50" charset="-128"/>
              </a:defRPr>
            </a:lvl3pPr>
            <a:lvl4pPr marL="1257300" indent="-182563">
              <a:spcAft>
                <a:spcPct val="30000"/>
              </a:spcAft>
              <a:buClr>
                <a:schemeClr val="accent2"/>
              </a:buClr>
              <a:buFont typeface="Wingdings" panose="05000000000000000000" pitchFamily="2" charset="2"/>
              <a:buChar char="ü"/>
              <a:defRPr kumimoji="1" sz="2000">
                <a:solidFill>
                  <a:schemeClr val="tx1"/>
                </a:solidFill>
                <a:latin typeface="Arial Black" panose="020B0A04020102020204" pitchFamily="34" charset="0"/>
                <a:ea typeface="メイリオ" panose="020B0604030504040204" pitchFamily="50" charset="-128"/>
              </a:defRPr>
            </a:lvl4pPr>
            <a:lvl5pPr marL="1619250" indent="-182563">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5pPr>
            <a:lvl6pPr marL="20764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6pPr>
            <a:lvl7pPr marL="25336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7pPr>
            <a:lvl8pPr marL="29908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8pPr>
            <a:lvl9pPr marL="34480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9pPr>
          </a:lstStyle>
          <a:p>
            <a:pPr algn="ctr" defTabSz="914400">
              <a:buFont typeface="Wingdings" panose="05000000000000000000" pitchFamily="2" charset="2"/>
              <a:buNone/>
            </a:pPr>
            <a:r>
              <a:rPr lang="ja-JP" altLang="en-US" sz="1100" b="1">
                <a:latin typeface="メイリオ" panose="020B0604030504040204" pitchFamily="50" charset="-128"/>
              </a:rPr>
              <a:t>牛肉</a:t>
            </a:r>
            <a:r>
              <a:rPr lang="en-US" altLang="ja-JP" sz="1100" b="1">
                <a:latin typeface="メイリオ" panose="020B0604030504040204" pitchFamily="50" charset="-128"/>
              </a:rPr>
              <a:t>15g</a:t>
            </a:r>
            <a:r>
              <a:rPr lang="ja-JP" altLang="en-US" sz="1100" b="1">
                <a:latin typeface="メイリオ" panose="020B0604030504040204" pitchFamily="50" charset="-128"/>
              </a:rPr>
              <a:t>に含まれる</a:t>
            </a:r>
            <a:endParaRPr lang="en-US" altLang="ja-JP" sz="1100" b="1">
              <a:latin typeface="メイリオ" panose="020B0604030504040204" pitchFamily="50" charset="-128"/>
            </a:endParaRPr>
          </a:p>
          <a:p>
            <a:pPr algn="ctr" defTabSz="914400">
              <a:buFont typeface="Wingdings" panose="05000000000000000000" pitchFamily="2" charset="2"/>
              <a:buNone/>
            </a:pPr>
            <a:r>
              <a:rPr lang="en-US" altLang="ja-JP" sz="1100" b="1">
                <a:latin typeface="メイリオ" panose="020B0604030504040204" pitchFamily="50" charset="-128"/>
              </a:rPr>
              <a:t>BCAA</a:t>
            </a:r>
            <a:r>
              <a:rPr lang="ja-JP" altLang="en-US" sz="1100" b="1">
                <a:latin typeface="メイリオ" panose="020B0604030504040204" pitchFamily="50" charset="-128"/>
              </a:rPr>
              <a:t>量</a:t>
            </a:r>
            <a:r>
              <a:rPr lang="en-US" altLang="ja-JP" sz="1100" b="1">
                <a:latin typeface="メイリオ" panose="020B0604030504040204" pitchFamily="50" charset="-128"/>
              </a:rPr>
              <a:t>(mg)</a:t>
            </a:r>
          </a:p>
        </p:txBody>
      </p:sp>
      <p:sp>
        <p:nvSpPr>
          <p:cNvPr id="14352" name="コンテンツ プレースホルダー 2">
            <a:extLst>
              <a:ext uri="{FF2B5EF4-FFF2-40B4-BE49-F238E27FC236}">
                <a16:creationId xmlns:a16="http://schemas.microsoft.com/office/drawing/2014/main" id="{187ABFAD-E907-2E50-0692-5432A5B0F8BC}"/>
              </a:ext>
            </a:extLst>
          </p:cNvPr>
          <p:cNvSpPr txBox="1">
            <a:spLocks noChangeArrowheads="1"/>
          </p:cNvSpPr>
          <p:nvPr/>
        </p:nvSpPr>
        <p:spPr bwMode="auto">
          <a:xfrm>
            <a:off x="4430713" y="4124325"/>
            <a:ext cx="11922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Aft>
                <a:spcPct val="30000"/>
              </a:spcAft>
              <a:buClr>
                <a:schemeClr val="accent2"/>
              </a:buClr>
              <a:buFont typeface="Wingdings" panose="05000000000000000000" pitchFamily="2" charset="2"/>
              <a:buChar char="n"/>
              <a:defRPr kumimoji="1" sz="2000">
                <a:solidFill>
                  <a:schemeClr val="tx1"/>
                </a:solidFill>
                <a:latin typeface="Arial Black" panose="020B0A04020102020204" pitchFamily="34" charset="0"/>
                <a:ea typeface="メイリオ" panose="020B0604030504040204" pitchFamily="50" charset="-128"/>
              </a:defRPr>
            </a:lvl1pPr>
            <a:lvl2pPr marL="541338" indent="-180975">
              <a:spcAft>
                <a:spcPct val="30000"/>
              </a:spcAft>
              <a:buClr>
                <a:schemeClr val="accent2"/>
              </a:buClr>
              <a:buFont typeface="Wingdings" panose="05000000000000000000" pitchFamily="2" charset="2"/>
              <a:buChar char="Ø"/>
              <a:defRPr kumimoji="1" sz="2000">
                <a:solidFill>
                  <a:schemeClr val="tx1"/>
                </a:solidFill>
                <a:latin typeface="Arial Black" panose="020B0A04020102020204" pitchFamily="34" charset="0"/>
                <a:ea typeface="メイリオ" panose="020B0604030504040204" pitchFamily="50" charset="-128"/>
              </a:defRPr>
            </a:lvl2pPr>
            <a:lvl3pPr marL="895350" indent="-173038">
              <a:spcAft>
                <a:spcPct val="30000"/>
              </a:spcAft>
              <a:buClr>
                <a:schemeClr val="accent2"/>
              </a:buClr>
              <a:buChar char="•"/>
              <a:defRPr sz="2000">
                <a:solidFill>
                  <a:schemeClr val="tx1"/>
                </a:solidFill>
                <a:latin typeface="Arial Black" panose="020B0A04020102020204" pitchFamily="34" charset="0"/>
                <a:ea typeface="メイリオ" panose="020B0604030504040204" pitchFamily="50" charset="-128"/>
              </a:defRPr>
            </a:lvl3pPr>
            <a:lvl4pPr marL="1257300" indent="-182563">
              <a:spcAft>
                <a:spcPct val="30000"/>
              </a:spcAft>
              <a:buClr>
                <a:schemeClr val="accent2"/>
              </a:buClr>
              <a:buFont typeface="Wingdings" panose="05000000000000000000" pitchFamily="2" charset="2"/>
              <a:buChar char="ü"/>
              <a:defRPr kumimoji="1" sz="2000">
                <a:solidFill>
                  <a:schemeClr val="tx1"/>
                </a:solidFill>
                <a:latin typeface="Arial Black" panose="020B0A04020102020204" pitchFamily="34" charset="0"/>
                <a:ea typeface="メイリオ" panose="020B0604030504040204" pitchFamily="50" charset="-128"/>
              </a:defRPr>
            </a:lvl4pPr>
            <a:lvl5pPr marL="1619250" indent="-182563">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5pPr>
            <a:lvl6pPr marL="20764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6pPr>
            <a:lvl7pPr marL="25336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7pPr>
            <a:lvl8pPr marL="29908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8pPr>
            <a:lvl9pPr marL="34480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9pPr>
          </a:lstStyle>
          <a:p>
            <a:pPr algn="ctr" defTabSz="914400">
              <a:buFont typeface="Wingdings" panose="05000000000000000000" pitchFamily="2" charset="2"/>
              <a:buNone/>
            </a:pPr>
            <a:r>
              <a:rPr lang="ja-JP" altLang="en-US" sz="1100" b="1">
                <a:latin typeface="メイリオ" panose="020B0604030504040204" pitchFamily="50" charset="-128"/>
              </a:rPr>
              <a:t>動物性たんぱく質の吸収率</a:t>
            </a:r>
            <a:endParaRPr lang="en-US" altLang="ja-JP" sz="1100" b="1">
              <a:latin typeface="メイリオ" panose="020B0604030504040204" pitchFamily="50" charset="-128"/>
            </a:endParaRPr>
          </a:p>
        </p:txBody>
      </p:sp>
      <p:sp>
        <p:nvSpPr>
          <p:cNvPr id="14353" name="コンテンツ プレースホルダー 2">
            <a:extLst>
              <a:ext uri="{FF2B5EF4-FFF2-40B4-BE49-F238E27FC236}">
                <a16:creationId xmlns:a16="http://schemas.microsoft.com/office/drawing/2014/main" id="{EA24948A-6081-8CD4-5021-E52785444D4D}"/>
              </a:ext>
            </a:extLst>
          </p:cNvPr>
          <p:cNvSpPr txBox="1">
            <a:spLocks noChangeArrowheads="1"/>
          </p:cNvSpPr>
          <p:nvPr/>
        </p:nvSpPr>
        <p:spPr bwMode="auto">
          <a:xfrm>
            <a:off x="5676900" y="4114800"/>
            <a:ext cx="148113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Aft>
                <a:spcPct val="30000"/>
              </a:spcAft>
              <a:buClr>
                <a:schemeClr val="accent2"/>
              </a:buClr>
              <a:buFont typeface="Wingdings" panose="05000000000000000000" pitchFamily="2" charset="2"/>
              <a:buChar char="n"/>
              <a:defRPr kumimoji="1" sz="2000">
                <a:solidFill>
                  <a:schemeClr val="tx1"/>
                </a:solidFill>
                <a:latin typeface="Arial Black" panose="020B0A04020102020204" pitchFamily="34" charset="0"/>
                <a:ea typeface="メイリオ" panose="020B0604030504040204" pitchFamily="50" charset="-128"/>
              </a:defRPr>
            </a:lvl1pPr>
            <a:lvl2pPr marL="541338" indent="-180975">
              <a:spcAft>
                <a:spcPct val="30000"/>
              </a:spcAft>
              <a:buClr>
                <a:schemeClr val="accent2"/>
              </a:buClr>
              <a:buFont typeface="Wingdings" panose="05000000000000000000" pitchFamily="2" charset="2"/>
              <a:buChar char="Ø"/>
              <a:defRPr kumimoji="1" sz="2000">
                <a:solidFill>
                  <a:schemeClr val="tx1"/>
                </a:solidFill>
                <a:latin typeface="Arial Black" panose="020B0A04020102020204" pitchFamily="34" charset="0"/>
                <a:ea typeface="メイリオ" panose="020B0604030504040204" pitchFamily="50" charset="-128"/>
              </a:defRPr>
            </a:lvl2pPr>
            <a:lvl3pPr marL="895350" indent="-173038">
              <a:spcAft>
                <a:spcPct val="30000"/>
              </a:spcAft>
              <a:buClr>
                <a:schemeClr val="accent2"/>
              </a:buClr>
              <a:buChar char="•"/>
              <a:defRPr sz="2000">
                <a:solidFill>
                  <a:schemeClr val="tx1"/>
                </a:solidFill>
                <a:latin typeface="Arial Black" panose="020B0A04020102020204" pitchFamily="34" charset="0"/>
                <a:ea typeface="メイリオ" panose="020B0604030504040204" pitchFamily="50" charset="-128"/>
              </a:defRPr>
            </a:lvl3pPr>
            <a:lvl4pPr marL="1257300" indent="-182563">
              <a:spcAft>
                <a:spcPct val="30000"/>
              </a:spcAft>
              <a:buClr>
                <a:schemeClr val="accent2"/>
              </a:buClr>
              <a:buFont typeface="Wingdings" panose="05000000000000000000" pitchFamily="2" charset="2"/>
              <a:buChar char="ü"/>
              <a:defRPr kumimoji="1" sz="2000">
                <a:solidFill>
                  <a:schemeClr val="tx1"/>
                </a:solidFill>
                <a:latin typeface="Arial Black" panose="020B0A04020102020204" pitchFamily="34" charset="0"/>
                <a:ea typeface="メイリオ" panose="020B0604030504040204" pitchFamily="50" charset="-128"/>
              </a:defRPr>
            </a:lvl4pPr>
            <a:lvl5pPr marL="1619250" indent="-182563">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5pPr>
            <a:lvl6pPr marL="20764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6pPr>
            <a:lvl7pPr marL="25336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7pPr>
            <a:lvl8pPr marL="29908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8pPr>
            <a:lvl9pPr marL="34480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9pPr>
          </a:lstStyle>
          <a:p>
            <a:pPr algn="ctr" defTabSz="914400">
              <a:buFont typeface="Wingdings" panose="05000000000000000000" pitchFamily="2" charset="2"/>
              <a:buNone/>
            </a:pPr>
            <a:r>
              <a:rPr lang="ja-JP" altLang="en-US" sz="1100" b="1">
                <a:latin typeface="メイリオ" panose="020B0604030504040204" pitchFamily="50" charset="-128"/>
              </a:rPr>
              <a:t>タンパク質</a:t>
            </a:r>
            <a:endParaRPr lang="en-US" altLang="ja-JP" sz="1100" b="1">
              <a:latin typeface="メイリオ" panose="020B0604030504040204" pitchFamily="50" charset="-128"/>
            </a:endParaRPr>
          </a:p>
          <a:p>
            <a:pPr algn="ctr" defTabSz="914400">
              <a:buFont typeface="Wingdings" panose="05000000000000000000" pitchFamily="2" charset="2"/>
              <a:buNone/>
            </a:pPr>
            <a:r>
              <a:rPr lang="ja-JP" altLang="en-US" sz="1100" b="1">
                <a:latin typeface="メイリオ" panose="020B0604030504040204" pitchFamily="50" charset="-128"/>
              </a:rPr>
              <a:t>分解酵素の活性率</a:t>
            </a:r>
            <a:endParaRPr lang="en-US" altLang="ja-JP" sz="1100" b="1">
              <a:latin typeface="メイリオ" panose="020B0604030504040204" pitchFamily="50" charset="-128"/>
            </a:endParaRPr>
          </a:p>
          <a:p>
            <a:pPr algn="ctr" defTabSz="914400">
              <a:buFont typeface="Wingdings" panose="05000000000000000000" pitchFamily="2" charset="2"/>
              <a:buNone/>
            </a:pPr>
            <a:r>
              <a:rPr lang="en-US" altLang="ja-JP" sz="1100" b="1">
                <a:latin typeface="メイリオ" panose="020B0604030504040204" pitchFamily="50" charset="-128"/>
              </a:rPr>
              <a:t>(40</a:t>
            </a:r>
            <a:r>
              <a:rPr lang="ja-JP" altLang="en-US" sz="1100" b="1">
                <a:latin typeface="メイリオ" panose="020B0604030504040204" pitchFamily="50" charset="-128"/>
              </a:rPr>
              <a:t>代以降</a:t>
            </a:r>
            <a:r>
              <a:rPr lang="en-US" altLang="ja-JP" sz="1100" b="1">
                <a:latin typeface="メイリオ" panose="020B0604030504040204" pitchFamily="50" charset="-128"/>
              </a:rPr>
              <a:t>)</a:t>
            </a:r>
          </a:p>
        </p:txBody>
      </p:sp>
      <p:sp>
        <p:nvSpPr>
          <p:cNvPr id="20" name="大かっこ 19">
            <a:extLst>
              <a:ext uri="{FF2B5EF4-FFF2-40B4-BE49-F238E27FC236}">
                <a16:creationId xmlns:a16="http://schemas.microsoft.com/office/drawing/2014/main" id="{0BDC127B-1052-C7E7-7C85-55B4EC7AEA9B}"/>
              </a:ext>
            </a:extLst>
          </p:cNvPr>
          <p:cNvSpPr/>
          <p:nvPr/>
        </p:nvSpPr>
        <p:spPr>
          <a:xfrm>
            <a:off x="2941638" y="4048125"/>
            <a:ext cx="1314450" cy="561975"/>
          </a:xfrm>
          <a:prstGeom prst="bracketPair">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ja-JP" altLang="en-US"/>
          </a:p>
        </p:txBody>
      </p:sp>
      <p:sp>
        <p:nvSpPr>
          <p:cNvPr id="21" name="大かっこ 20">
            <a:extLst>
              <a:ext uri="{FF2B5EF4-FFF2-40B4-BE49-F238E27FC236}">
                <a16:creationId xmlns:a16="http://schemas.microsoft.com/office/drawing/2014/main" id="{4976D7DE-00D6-D2C6-1FFD-C3488E716895}"/>
              </a:ext>
            </a:extLst>
          </p:cNvPr>
          <p:cNvSpPr/>
          <p:nvPr/>
        </p:nvSpPr>
        <p:spPr>
          <a:xfrm>
            <a:off x="4391025" y="4048125"/>
            <a:ext cx="1255713" cy="558800"/>
          </a:xfrm>
          <a:prstGeom prst="bracketPair">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ja-JP" altLang="en-US"/>
          </a:p>
        </p:txBody>
      </p:sp>
      <p:sp>
        <p:nvSpPr>
          <p:cNvPr id="22" name="大かっこ 21">
            <a:extLst>
              <a:ext uri="{FF2B5EF4-FFF2-40B4-BE49-F238E27FC236}">
                <a16:creationId xmlns:a16="http://schemas.microsoft.com/office/drawing/2014/main" id="{7D4C0670-C632-4008-24BA-5FD6D9B332D4}"/>
              </a:ext>
            </a:extLst>
          </p:cNvPr>
          <p:cNvSpPr/>
          <p:nvPr/>
        </p:nvSpPr>
        <p:spPr>
          <a:xfrm>
            <a:off x="5756275" y="4021138"/>
            <a:ext cx="1333500" cy="579437"/>
          </a:xfrm>
          <a:prstGeom prst="bracketPair">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ja-JP" altLang="en-US"/>
          </a:p>
        </p:txBody>
      </p:sp>
      <p:cxnSp>
        <p:nvCxnSpPr>
          <p:cNvPr id="23" name="直線矢印コネクタ 22">
            <a:extLst>
              <a:ext uri="{FF2B5EF4-FFF2-40B4-BE49-F238E27FC236}">
                <a16:creationId xmlns:a16="http://schemas.microsoft.com/office/drawing/2014/main" id="{92D0680D-07C2-F5D2-A9C8-3C9BAC7F533C}"/>
              </a:ext>
            </a:extLst>
          </p:cNvPr>
          <p:cNvCxnSpPr>
            <a:cxnSpLocks/>
          </p:cNvCxnSpPr>
          <p:nvPr/>
        </p:nvCxnSpPr>
        <p:spPr>
          <a:xfrm>
            <a:off x="7878763" y="4071938"/>
            <a:ext cx="0" cy="73025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358" name="コンテンツ プレースホルダー 2">
            <a:extLst>
              <a:ext uri="{FF2B5EF4-FFF2-40B4-BE49-F238E27FC236}">
                <a16:creationId xmlns:a16="http://schemas.microsoft.com/office/drawing/2014/main" id="{C9FCDA49-0B1B-FB49-631F-5D68CD7DF1B3}"/>
              </a:ext>
            </a:extLst>
          </p:cNvPr>
          <p:cNvSpPr txBox="1">
            <a:spLocks noChangeArrowheads="1"/>
          </p:cNvSpPr>
          <p:nvPr/>
        </p:nvSpPr>
        <p:spPr bwMode="auto">
          <a:xfrm>
            <a:off x="3001963" y="4792663"/>
            <a:ext cx="6102350" cy="69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spcAft>
                <a:spcPct val="30000"/>
              </a:spcAft>
              <a:buClr>
                <a:schemeClr val="accent2"/>
              </a:buClr>
              <a:buFont typeface="Wingdings" panose="05000000000000000000" pitchFamily="2" charset="2"/>
              <a:buChar char="n"/>
              <a:defRPr kumimoji="1" sz="2000">
                <a:solidFill>
                  <a:schemeClr val="tx1"/>
                </a:solidFill>
                <a:latin typeface="Arial Black" panose="020B0A04020102020204" pitchFamily="34" charset="0"/>
                <a:ea typeface="メイリオ" panose="020B0604030504040204" pitchFamily="50" charset="-128"/>
              </a:defRPr>
            </a:lvl1pPr>
            <a:lvl2pPr marL="541338" indent="-180975">
              <a:spcAft>
                <a:spcPct val="30000"/>
              </a:spcAft>
              <a:buClr>
                <a:schemeClr val="accent2"/>
              </a:buClr>
              <a:buFont typeface="Wingdings" panose="05000000000000000000" pitchFamily="2" charset="2"/>
              <a:buChar char="Ø"/>
              <a:defRPr kumimoji="1" sz="2000">
                <a:solidFill>
                  <a:schemeClr val="tx1"/>
                </a:solidFill>
                <a:latin typeface="Arial Black" panose="020B0A04020102020204" pitchFamily="34" charset="0"/>
                <a:ea typeface="メイリオ" panose="020B0604030504040204" pitchFamily="50" charset="-128"/>
              </a:defRPr>
            </a:lvl2pPr>
            <a:lvl3pPr marL="895350" indent="-173038">
              <a:spcAft>
                <a:spcPct val="30000"/>
              </a:spcAft>
              <a:buClr>
                <a:schemeClr val="accent2"/>
              </a:buClr>
              <a:buChar char="•"/>
              <a:defRPr sz="2000">
                <a:solidFill>
                  <a:schemeClr val="tx1"/>
                </a:solidFill>
                <a:latin typeface="Arial Black" panose="020B0A04020102020204" pitchFamily="34" charset="0"/>
                <a:ea typeface="メイリオ" panose="020B0604030504040204" pitchFamily="50" charset="-128"/>
              </a:defRPr>
            </a:lvl3pPr>
            <a:lvl4pPr marL="1257300" indent="-182563">
              <a:spcAft>
                <a:spcPct val="30000"/>
              </a:spcAft>
              <a:buClr>
                <a:schemeClr val="accent2"/>
              </a:buClr>
              <a:buFont typeface="Wingdings" panose="05000000000000000000" pitchFamily="2" charset="2"/>
              <a:buChar char="ü"/>
              <a:defRPr kumimoji="1" sz="2000">
                <a:solidFill>
                  <a:schemeClr val="tx1"/>
                </a:solidFill>
                <a:latin typeface="Arial Black" panose="020B0A04020102020204" pitchFamily="34" charset="0"/>
                <a:ea typeface="メイリオ" panose="020B0604030504040204" pitchFamily="50" charset="-128"/>
              </a:defRPr>
            </a:lvl4pPr>
            <a:lvl5pPr marL="1619250" indent="-182563">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5pPr>
            <a:lvl6pPr marL="20764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6pPr>
            <a:lvl7pPr marL="25336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7pPr>
            <a:lvl8pPr marL="29908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8pPr>
            <a:lvl9pPr marL="34480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9pPr>
          </a:lstStyle>
          <a:p>
            <a:pPr algn="ctr" defTabSz="914400">
              <a:buFont typeface="Wingdings" panose="05000000000000000000" pitchFamily="2" charset="2"/>
              <a:buNone/>
            </a:pPr>
            <a:r>
              <a:rPr lang="ja-JP" altLang="en-US" sz="1400">
                <a:solidFill>
                  <a:srgbClr val="000000"/>
                </a:solidFill>
                <a:latin typeface="メイリオ" panose="020B0604030504040204" pitchFamily="50" charset="-128"/>
              </a:rPr>
              <a:t>液体の</a:t>
            </a:r>
            <a:r>
              <a:rPr lang="en-US" altLang="ja-JP" sz="1400">
                <a:solidFill>
                  <a:srgbClr val="000000"/>
                </a:solidFill>
                <a:latin typeface="メイリオ" panose="020B0604030504040204" pitchFamily="50" charset="-128"/>
              </a:rPr>
              <a:t>BCAA</a:t>
            </a:r>
            <a:r>
              <a:rPr lang="ja-JP" altLang="en-US" sz="1400">
                <a:solidFill>
                  <a:srgbClr val="000000"/>
                </a:solidFill>
                <a:latin typeface="メイリオ" panose="020B0604030504040204" pitchFamily="50" charset="-128"/>
              </a:rPr>
              <a:t>なら消化の影響を受けず</a:t>
            </a:r>
            <a:r>
              <a:rPr lang="en-US" altLang="ja-JP" sz="1400">
                <a:solidFill>
                  <a:srgbClr val="000000"/>
                </a:solidFill>
                <a:latin typeface="メイリオ" panose="020B0604030504040204" pitchFamily="50" charset="-128"/>
              </a:rPr>
              <a:t>97%</a:t>
            </a:r>
            <a:r>
              <a:rPr lang="ja-JP" altLang="en-US" sz="1400">
                <a:solidFill>
                  <a:srgbClr val="000000"/>
                </a:solidFill>
                <a:latin typeface="メイリオ" panose="020B0604030504040204" pitchFamily="50" charset="-128"/>
              </a:rPr>
              <a:t>吸収できるため</a:t>
            </a:r>
            <a:endParaRPr lang="en-US" altLang="ja-JP" sz="1400">
              <a:solidFill>
                <a:srgbClr val="000000"/>
              </a:solidFill>
              <a:latin typeface="メイリオ" panose="020B0604030504040204" pitchFamily="50" charset="-128"/>
            </a:endParaRPr>
          </a:p>
          <a:p>
            <a:pPr algn="ctr" defTabSz="914400">
              <a:buFont typeface="Wingdings" panose="05000000000000000000" pitchFamily="2" charset="2"/>
              <a:buNone/>
            </a:pPr>
            <a:r>
              <a:rPr lang="en-US" altLang="ja-JP" b="1">
                <a:solidFill>
                  <a:srgbClr val="FF0000"/>
                </a:solidFill>
                <a:latin typeface="メイリオ" panose="020B0604030504040204" pitchFamily="50" charset="-128"/>
              </a:rPr>
              <a:t>180mg</a:t>
            </a:r>
            <a:r>
              <a:rPr lang="ja-JP" altLang="en-US" sz="1400">
                <a:solidFill>
                  <a:srgbClr val="000000"/>
                </a:solidFill>
                <a:latin typeface="メイリオ" panose="020B0604030504040204" pitchFamily="50" charset="-128"/>
              </a:rPr>
              <a:t>あれば補充できる。ビタレバン</a:t>
            </a:r>
            <a:r>
              <a:rPr lang="en-US" altLang="ja-JP" sz="1400">
                <a:solidFill>
                  <a:srgbClr val="000000"/>
                </a:solidFill>
                <a:latin typeface="メイリオ" panose="020B0604030504040204" pitchFamily="50" charset="-128"/>
              </a:rPr>
              <a:t>1</a:t>
            </a:r>
            <a:r>
              <a:rPr lang="ja-JP" altLang="en-US" sz="1400">
                <a:solidFill>
                  <a:srgbClr val="000000"/>
                </a:solidFill>
                <a:latin typeface="メイリオ" panose="020B0604030504040204" pitchFamily="50" charset="-128"/>
              </a:rPr>
              <a:t>日量で</a:t>
            </a:r>
            <a:r>
              <a:rPr lang="en-US" altLang="ja-JP" sz="1400">
                <a:solidFill>
                  <a:srgbClr val="000000"/>
                </a:solidFill>
                <a:latin typeface="メイリオ" panose="020B0604030504040204" pitchFamily="50" charset="-128"/>
              </a:rPr>
              <a:t>OK</a:t>
            </a:r>
            <a:r>
              <a:rPr lang="ja-JP" altLang="en-US" sz="1400">
                <a:solidFill>
                  <a:srgbClr val="000000"/>
                </a:solidFill>
                <a:latin typeface="メイリオ" panose="020B0604030504040204" pitchFamily="50" charset="-128"/>
              </a:rPr>
              <a:t>！</a:t>
            </a:r>
            <a:endParaRPr lang="en-US" altLang="ja-JP" sz="1400">
              <a:solidFill>
                <a:srgbClr val="000000"/>
              </a:solidFill>
              <a:latin typeface="メイリオ" panose="020B0604030504040204" pitchFamily="50" charset="-128"/>
            </a:endParaRPr>
          </a:p>
        </p:txBody>
      </p:sp>
      <p:sp>
        <p:nvSpPr>
          <p:cNvPr id="14359" name="コンテンツ プレースホルダー 2">
            <a:extLst>
              <a:ext uri="{FF2B5EF4-FFF2-40B4-BE49-F238E27FC236}">
                <a16:creationId xmlns:a16="http://schemas.microsoft.com/office/drawing/2014/main" id="{21EBBDAD-2CBA-C0E5-0E04-CAB7EB252B3F}"/>
              </a:ext>
            </a:extLst>
          </p:cNvPr>
          <p:cNvSpPr txBox="1">
            <a:spLocks noChangeArrowheads="1"/>
          </p:cNvSpPr>
          <p:nvPr/>
        </p:nvSpPr>
        <p:spPr bwMode="auto">
          <a:xfrm>
            <a:off x="323850" y="5527675"/>
            <a:ext cx="8640763" cy="90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spcAft>
                <a:spcPct val="30000"/>
              </a:spcAft>
              <a:buClr>
                <a:schemeClr val="accent2"/>
              </a:buClr>
              <a:buFont typeface="Wingdings" panose="05000000000000000000" pitchFamily="2" charset="2"/>
              <a:buChar char="n"/>
              <a:defRPr kumimoji="1" sz="2000">
                <a:solidFill>
                  <a:schemeClr val="tx1"/>
                </a:solidFill>
                <a:latin typeface="Arial Black" panose="020B0A04020102020204" pitchFamily="34" charset="0"/>
                <a:ea typeface="メイリオ" panose="020B0604030504040204" pitchFamily="50" charset="-128"/>
              </a:defRPr>
            </a:lvl1pPr>
            <a:lvl2pPr marL="541338" indent="-180975">
              <a:spcAft>
                <a:spcPct val="30000"/>
              </a:spcAft>
              <a:buClr>
                <a:schemeClr val="accent2"/>
              </a:buClr>
              <a:buFont typeface="Wingdings" panose="05000000000000000000" pitchFamily="2" charset="2"/>
              <a:buChar char="Ø"/>
              <a:defRPr kumimoji="1" sz="2000">
                <a:solidFill>
                  <a:schemeClr val="tx1"/>
                </a:solidFill>
                <a:latin typeface="Arial Black" panose="020B0A04020102020204" pitchFamily="34" charset="0"/>
                <a:ea typeface="メイリオ" panose="020B0604030504040204" pitchFamily="50" charset="-128"/>
              </a:defRPr>
            </a:lvl2pPr>
            <a:lvl3pPr marL="895350" indent="-173038">
              <a:spcAft>
                <a:spcPct val="30000"/>
              </a:spcAft>
              <a:buClr>
                <a:schemeClr val="accent2"/>
              </a:buClr>
              <a:buChar char="•"/>
              <a:defRPr sz="2000">
                <a:solidFill>
                  <a:schemeClr val="tx1"/>
                </a:solidFill>
                <a:latin typeface="Arial Black" panose="020B0A04020102020204" pitchFamily="34" charset="0"/>
                <a:ea typeface="メイリオ" panose="020B0604030504040204" pitchFamily="50" charset="-128"/>
              </a:defRPr>
            </a:lvl3pPr>
            <a:lvl4pPr marL="1257300" indent="-182563">
              <a:spcAft>
                <a:spcPct val="30000"/>
              </a:spcAft>
              <a:buClr>
                <a:schemeClr val="accent2"/>
              </a:buClr>
              <a:buFont typeface="Wingdings" panose="05000000000000000000" pitchFamily="2" charset="2"/>
              <a:buChar char="ü"/>
              <a:defRPr kumimoji="1" sz="2000">
                <a:solidFill>
                  <a:schemeClr val="tx1"/>
                </a:solidFill>
                <a:latin typeface="Arial Black" panose="020B0A04020102020204" pitchFamily="34" charset="0"/>
                <a:ea typeface="メイリオ" panose="020B0604030504040204" pitchFamily="50" charset="-128"/>
              </a:defRPr>
            </a:lvl4pPr>
            <a:lvl5pPr marL="1619250" indent="-182563">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5pPr>
            <a:lvl6pPr marL="20764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6pPr>
            <a:lvl7pPr marL="25336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7pPr>
            <a:lvl8pPr marL="29908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8pPr>
            <a:lvl9pPr marL="3448050" indent="-182563" eaLnBrk="0" fontAlgn="base" hangingPunct="0">
              <a:spcBef>
                <a:spcPct val="0"/>
              </a:spcBef>
              <a:spcAft>
                <a:spcPct val="30000"/>
              </a:spcAft>
              <a:buClr>
                <a:schemeClr val="accent2"/>
              </a:buClr>
              <a:buFont typeface="Wingdings" panose="05000000000000000000" pitchFamily="2" charset="2"/>
              <a:buBlip>
                <a:blip r:embed="rId4"/>
              </a:buBlip>
              <a:defRPr kumimoji="1" sz="2000">
                <a:solidFill>
                  <a:schemeClr val="tx1"/>
                </a:solidFill>
                <a:latin typeface="Arial Black" panose="020B0A04020102020204" pitchFamily="34" charset="0"/>
                <a:ea typeface="メイリオ" panose="020B0604030504040204" pitchFamily="50" charset="-128"/>
              </a:defRPr>
            </a:lvl9pPr>
          </a:lstStyle>
          <a:p>
            <a:pPr defTabSz="914400">
              <a:buFont typeface="Wingdings" panose="05000000000000000000" pitchFamily="2" charset="2"/>
              <a:buNone/>
            </a:pPr>
            <a:r>
              <a:rPr lang="ja-JP" altLang="en-US">
                <a:latin typeface="メイリオ" panose="020B0604030504040204" pitchFamily="50" charset="-128"/>
              </a:rPr>
              <a:t>なお</a:t>
            </a:r>
            <a:r>
              <a:rPr lang="en-US" altLang="ja-JP">
                <a:latin typeface="メイリオ" panose="020B0604030504040204" pitchFamily="50" charset="-128"/>
              </a:rPr>
              <a:t>BCAA</a:t>
            </a:r>
            <a:r>
              <a:rPr lang="ja-JP" altLang="en-US">
                <a:latin typeface="メイリオ" panose="020B0604030504040204" pitchFamily="50" charset="-128"/>
              </a:rPr>
              <a:t>は以下の機能が報告されています。</a:t>
            </a:r>
            <a:endParaRPr lang="en-US" altLang="ja-JP">
              <a:latin typeface="メイリオ" panose="020B0604030504040204" pitchFamily="50" charset="-128"/>
            </a:endParaRPr>
          </a:p>
          <a:p>
            <a:pPr defTabSz="914400">
              <a:buFont typeface="Wingdings" panose="05000000000000000000" pitchFamily="2" charset="2"/>
              <a:buNone/>
            </a:pPr>
            <a:r>
              <a:rPr lang="ja-JP" altLang="en-US">
                <a:latin typeface="メイリオ" panose="020B0604030504040204" pitchFamily="50" charset="-128"/>
              </a:rPr>
              <a:t>「筋回復の促進」「筋タンパク質の分解抑制」「筋痛や筋疲労の緩和」</a:t>
            </a:r>
            <a:endParaRPr lang="en-US" altLang="ja-JP">
              <a:latin typeface="メイリオ" panose="020B0604030504040204" pitchFamily="50"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図 2">
            <a:extLst>
              <a:ext uri="{FF2B5EF4-FFF2-40B4-BE49-F238E27FC236}">
                <a16:creationId xmlns:a16="http://schemas.microsoft.com/office/drawing/2014/main" id="{8E68ECE3-8E20-E128-11E0-94974AE8A0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3" y="2498725"/>
            <a:ext cx="8905875" cy="392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図 6">
            <a:extLst>
              <a:ext uri="{FF2B5EF4-FFF2-40B4-BE49-F238E27FC236}">
                <a16:creationId xmlns:a16="http://schemas.microsoft.com/office/drawing/2014/main" id="{27EB48BE-99AB-FF26-DAD4-60AEDC814DC8}"/>
              </a:ext>
            </a:extLst>
          </p:cNvPr>
          <p:cNvPicPr>
            <a:picLocks noChangeAspect="1" noChangeArrowheads="1"/>
          </p:cNvPicPr>
          <p:nvPr/>
        </p:nvPicPr>
        <p:blipFill>
          <a:blip r:embed="rId4">
            <a:clrChange>
              <a:clrFrom>
                <a:srgbClr val="FDFFFE"/>
              </a:clrFrom>
              <a:clrTo>
                <a:srgbClr val="FDFFFE">
                  <a:alpha val="0"/>
                </a:srgbClr>
              </a:clrTo>
            </a:clrChange>
            <a:extLst>
              <a:ext uri="{28A0092B-C50C-407E-A947-70E740481C1C}">
                <a14:useLocalDpi xmlns:a14="http://schemas.microsoft.com/office/drawing/2010/main" val="0"/>
              </a:ext>
            </a:extLst>
          </a:blip>
          <a:srcRect/>
          <a:stretch>
            <a:fillRect/>
          </a:stretch>
        </p:blipFill>
        <p:spPr bwMode="auto">
          <a:xfrm>
            <a:off x="412750" y="4168775"/>
            <a:ext cx="1962150" cy="163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テキスト ボックス 1">
            <a:extLst>
              <a:ext uri="{FF2B5EF4-FFF2-40B4-BE49-F238E27FC236}">
                <a16:creationId xmlns:a16="http://schemas.microsoft.com/office/drawing/2014/main" id="{610E474B-4CD8-039E-23E7-783B807E0EDC}"/>
              </a:ext>
            </a:extLst>
          </p:cNvPr>
          <p:cNvSpPr txBox="1">
            <a:spLocks noChangeArrowheads="1"/>
          </p:cNvSpPr>
          <p:nvPr/>
        </p:nvSpPr>
        <p:spPr bwMode="auto">
          <a:xfrm>
            <a:off x="60325" y="223838"/>
            <a:ext cx="7099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2800" b="1">
                <a:latin typeface="メイリオ" panose="020B0604030504040204" pitchFamily="50" charset="-128"/>
                <a:ea typeface="メイリオ" panose="020B0604030504040204" pitchFamily="50" charset="-128"/>
              </a:rPr>
              <a:t>肝臓ケア成分 肝臓エキス</a:t>
            </a:r>
          </a:p>
        </p:txBody>
      </p:sp>
      <p:sp>
        <p:nvSpPr>
          <p:cNvPr id="18" name="角丸四角形 17">
            <a:extLst>
              <a:ext uri="{FF2B5EF4-FFF2-40B4-BE49-F238E27FC236}">
                <a16:creationId xmlns:a16="http://schemas.microsoft.com/office/drawing/2014/main" id="{6494EF3D-656A-5C29-26EB-DBB620340963}"/>
              </a:ext>
            </a:extLst>
          </p:cNvPr>
          <p:cNvSpPr/>
          <p:nvPr/>
        </p:nvSpPr>
        <p:spPr>
          <a:xfrm>
            <a:off x="142875" y="811213"/>
            <a:ext cx="8855075" cy="1584325"/>
          </a:xfrm>
          <a:prstGeom prst="roundRect">
            <a:avLst>
              <a:gd name="adj" fmla="val 8925"/>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ea typeface="メイリオ" panose="020B0604030504040204" pitchFamily="50" charset="-128"/>
            </a:endParaRPr>
          </a:p>
        </p:txBody>
      </p:sp>
      <p:sp>
        <p:nvSpPr>
          <p:cNvPr id="16390" name="テキスト ボックス 6">
            <a:extLst>
              <a:ext uri="{FF2B5EF4-FFF2-40B4-BE49-F238E27FC236}">
                <a16:creationId xmlns:a16="http://schemas.microsoft.com/office/drawing/2014/main" id="{7B14FDA7-BFC7-5B49-27D4-21D4E7F9B119}"/>
              </a:ext>
            </a:extLst>
          </p:cNvPr>
          <p:cNvSpPr txBox="1">
            <a:spLocks noChangeArrowheads="1"/>
          </p:cNvSpPr>
          <p:nvPr/>
        </p:nvSpPr>
        <p:spPr bwMode="auto">
          <a:xfrm>
            <a:off x="1393825" y="750888"/>
            <a:ext cx="7788275"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nSpc>
                <a:spcPts val="3200"/>
              </a:lnSpc>
            </a:pPr>
            <a:r>
              <a:rPr lang="ja-JP" altLang="en-US" sz="1800">
                <a:latin typeface="メイリオ" panose="020B0604030504040204" pitchFamily="50" charset="-128"/>
                <a:ea typeface="メイリオ" panose="020B0604030504040204" pitchFamily="50" charset="-128"/>
              </a:rPr>
              <a:t>・元々、慢性肝疾患の治療薬として医療用医薬品としての実績</a:t>
            </a:r>
            <a:endParaRPr lang="en-US" altLang="ja-JP" sz="1800">
              <a:latin typeface="メイリオ" panose="020B0604030504040204" pitchFamily="50" charset="-128"/>
              <a:ea typeface="メイリオ" panose="020B0604030504040204" pitchFamily="50" charset="-128"/>
            </a:endParaRPr>
          </a:p>
          <a:p>
            <a:pPr>
              <a:lnSpc>
                <a:spcPts val="3200"/>
              </a:lnSpc>
            </a:pPr>
            <a:r>
              <a:rPr lang="ja-JP" altLang="en-US" sz="1800">
                <a:latin typeface="メイリオ" panose="020B0604030504040204" pitchFamily="50" charset="-128"/>
                <a:ea typeface="メイリオ" panose="020B0604030504040204" pitchFamily="50" charset="-128"/>
              </a:rPr>
              <a:t>・健創製薬㈱つくば工場にて</a:t>
            </a:r>
            <a:r>
              <a:rPr lang="ja-JP" altLang="en-US" sz="1800" b="1">
                <a:latin typeface="メイリオ" panose="020B0604030504040204" pitchFamily="50" charset="-128"/>
                <a:ea typeface="メイリオ" panose="020B0604030504040204" pitchFamily="50" charset="-128"/>
              </a:rPr>
              <a:t>独自の技術で加水分解</a:t>
            </a:r>
            <a:r>
              <a:rPr lang="ja-JP" altLang="en-US" sz="1800">
                <a:latin typeface="メイリオ" panose="020B0604030504040204" pitchFamily="50" charset="-128"/>
                <a:ea typeface="メイリオ" panose="020B0604030504040204" pitchFamily="50" charset="-128"/>
              </a:rPr>
              <a:t>した自社原料</a:t>
            </a:r>
            <a:endParaRPr lang="en-US" altLang="ja-JP" sz="1800">
              <a:solidFill>
                <a:schemeClr val="tx2"/>
              </a:solidFill>
              <a:latin typeface="メイリオ" panose="020B0604030504040204" pitchFamily="50" charset="-128"/>
              <a:ea typeface="メイリオ" panose="020B0604030504040204" pitchFamily="50" charset="-128"/>
            </a:endParaRPr>
          </a:p>
          <a:p>
            <a:pPr>
              <a:lnSpc>
                <a:spcPts val="3200"/>
              </a:lnSpc>
            </a:pPr>
            <a:r>
              <a:rPr lang="ja-JP" altLang="en-US" sz="1800">
                <a:solidFill>
                  <a:schemeClr val="tx2"/>
                </a:solidFill>
                <a:latin typeface="メイリオ" panose="020B0604030504040204" pitchFamily="50" charset="-128"/>
                <a:ea typeface="メイリオ" panose="020B0604030504040204" pitchFamily="50" charset="-128"/>
              </a:rPr>
              <a:t>・</a:t>
            </a:r>
            <a:r>
              <a:rPr lang="ja-JP" altLang="en-US" sz="1800" b="1">
                <a:solidFill>
                  <a:schemeClr val="tx2"/>
                </a:solidFill>
                <a:latin typeface="メイリオ" panose="020B0604030504040204" pitchFamily="50" charset="-128"/>
                <a:ea typeface="メイリオ" panose="020B0604030504040204" pitchFamily="50" charset="-128"/>
              </a:rPr>
              <a:t>トレーサビリティ</a:t>
            </a:r>
            <a:r>
              <a:rPr lang="ja-JP" altLang="en-US" sz="1800">
                <a:solidFill>
                  <a:schemeClr val="tx2"/>
                </a:solidFill>
                <a:latin typeface="メイリオ" panose="020B0604030504040204" pitchFamily="50" charset="-128"/>
                <a:ea typeface="メイリオ" panose="020B0604030504040204" pitchFamily="50" charset="-128"/>
              </a:rPr>
              <a:t>のとれたレバーのみを厳選使用</a:t>
            </a:r>
            <a:endParaRPr lang="en-US" altLang="ja-JP" sz="1800">
              <a:solidFill>
                <a:schemeClr val="tx2"/>
              </a:solidFill>
              <a:latin typeface="メイリオ" panose="020B0604030504040204" pitchFamily="50" charset="-128"/>
              <a:ea typeface="メイリオ" panose="020B0604030504040204" pitchFamily="50" charset="-128"/>
            </a:endParaRPr>
          </a:p>
          <a:p>
            <a:pPr>
              <a:lnSpc>
                <a:spcPts val="3200"/>
              </a:lnSpc>
            </a:pPr>
            <a:r>
              <a:rPr lang="ja-JP" altLang="en-US" sz="1800">
                <a:solidFill>
                  <a:schemeClr val="tx2"/>
                </a:solidFill>
                <a:latin typeface="メイリオ" panose="020B0604030504040204" pitchFamily="50" charset="-128"/>
                <a:ea typeface="メイリオ" panose="020B0604030504040204" pitchFamily="50" charset="-128"/>
              </a:rPr>
              <a:t>・原料メーカーとして</a:t>
            </a:r>
            <a:r>
              <a:rPr lang="ja-JP" altLang="en-US" sz="1800" b="1">
                <a:solidFill>
                  <a:schemeClr val="tx2"/>
                </a:solidFill>
                <a:latin typeface="メイリオ" panose="020B0604030504040204" pitchFamily="50" charset="-128"/>
                <a:ea typeface="メイリオ" panose="020B0604030504040204" pitchFamily="50" charset="-128"/>
              </a:rPr>
              <a:t>国内最大のシェア</a:t>
            </a:r>
            <a:endParaRPr lang="en-US" altLang="ja-JP" sz="1800">
              <a:latin typeface="メイリオ" panose="020B0604030504040204" pitchFamily="50" charset="-128"/>
              <a:ea typeface="メイリオ" panose="020B0604030504040204" pitchFamily="50" charset="-128"/>
            </a:endParaRPr>
          </a:p>
        </p:txBody>
      </p:sp>
      <p:pic>
        <p:nvPicPr>
          <p:cNvPr id="12296" name="Picture 3098" descr="肝臓加水分解物">
            <a:extLst>
              <a:ext uri="{FF2B5EF4-FFF2-40B4-BE49-F238E27FC236}">
                <a16:creationId xmlns:a16="http://schemas.microsoft.com/office/drawing/2014/main" id="{C64E1590-3FE9-EDD7-3E1B-BE79F28012CF}"/>
              </a:ext>
            </a:extLst>
          </p:cNvPr>
          <p:cNvPicPr>
            <a:picLocks noChangeAspect="1" noChangeArrowheads="1"/>
          </p:cNvPicPr>
          <p:nvPr/>
        </p:nvPicPr>
        <p:blipFill>
          <a:blip r:embed="rId5"/>
          <a:srcRect/>
          <a:stretch>
            <a:fillRect/>
          </a:stretch>
        </p:blipFill>
        <p:spPr bwMode="auto">
          <a:xfrm>
            <a:off x="7164388" y="3717925"/>
            <a:ext cx="1501775" cy="1979613"/>
          </a:xfrm>
          <a:prstGeom prst="rect">
            <a:avLst/>
          </a:prstGeom>
          <a:ln>
            <a:noFill/>
          </a:ln>
          <a:effectLst>
            <a:outerShdw blurRad="50800" dist="38100" dir="2700000" algn="tl" rotWithShape="0">
              <a:prstClr val="black">
                <a:alpha val="40000"/>
              </a:prstClr>
            </a:outerShdw>
          </a:effectLst>
        </p:spPr>
      </p:pic>
      <p:sp>
        <p:nvSpPr>
          <p:cNvPr id="16392" name="Rectangle 9">
            <a:extLst>
              <a:ext uri="{FF2B5EF4-FFF2-40B4-BE49-F238E27FC236}">
                <a16:creationId xmlns:a16="http://schemas.microsoft.com/office/drawing/2014/main" id="{7EB4A318-85B0-8EB4-3F06-D29A05F76FF2}"/>
              </a:ext>
            </a:extLst>
          </p:cNvPr>
          <p:cNvSpPr>
            <a:spLocks noChangeArrowheads="1"/>
          </p:cNvSpPr>
          <p:nvPr/>
        </p:nvSpPr>
        <p:spPr bwMode="auto">
          <a:xfrm>
            <a:off x="3060700" y="5805488"/>
            <a:ext cx="34559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eaLnBrk="1" hangingPunct="1">
              <a:lnSpc>
                <a:spcPts val="2000"/>
              </a:lnSpc>
            </a:pPr>
            <a:r>
              <a:rPr lang="ja-JP" altLang="en-US" sz="1400">
                <a:latin typeface="メイリオ" panose="020B0604030504040204" pitchFamily="50" charset="-128"/>
                <a:ea typeface="メイリオ" panose="020B0604030504040204" pitchFamily="50" charset="-128"/>
              </a:rPr>
              <a:t>健創製薬㈱　つくば工場</a:t>
            </a: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茨城県筑西市</a:t>
            </a:r>
            <a:r>
              <a:rPr lang="en-US" altLang="ja-JP" sz="1400">
                <a:latin typeface="メイリオ" panose="020B0604030504040204" pitchFamily="50" charset="-128"/>
                <a:ea typeface="メイリオ" panose="020B0604030504040204" pitchFamily="50" charset="-128"/>
              </a:rPr>
              <a:t>)</a:t>
            </a:r>
            <a:endParaRPr lang="ja-JP" altLang="en-US" sz="1400">
              <a:latin typeface="メイリオ" panose="020B0604030504040204" pitchFamily="50" charset="-128"/>
              <a:ea typeface="メイリオ" panose="020B0604030504040204" pitchFamily="50" charset="-128"/>
            </a:endParaRPr>
          </a:p>
        </p:txBody>
      </p:sp>
      <p:pic>
        <p:nvPicPr>
          <p:cNvPr id="16393" name="図 1">
            <a:extLst>
              <a:ext uri="{FF2B5EF4-FFF2-40B4-BE49-F238E27FC236}">
                <a16:creationId xmlns:a16="http://schemas.microsoft.com/office/drawing/2014/main" id="{0D53655C-123F-183D-0689-5440004F3E6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42875" y="3762375"/>
            <a:ext cx="160655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右矢印 15">
            <a:extLst>
              <a:ext uri="{FF2B5EF4-FFF2-40B4-BE49-F238E27FC236}">
                <a16:creationId xmlns:a16="http://schemas.microsoft.com/office/drawing/2014/main" id="{C6039687-1EC5-A761-4C33-FC63DF6D0148}"/>
              </a:ext>
            </a:extLst>
          </p:cNvPr>
          <p:cNvSpPr/>
          <p:nvPr/>
        </p:nvSpPr>
        <p:spPr bwMode="auto">
          <a:xfrm>
            <a:off x="2374900" y="4560888"/>
            <a:ext cx="325438" cy="287337"/>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ea typeface="メイリオ" panose="020B0604030504040204" pitchFamily="50" charset="-128"/>
            </a:endParaRPr>
          </a:p>
        </p:txBody>
      </p:sp>
      <p:sp>
        <p:nvSpPr>
          <p:cNvPr id="19" name="Rectangle 9">
            <a:extLst>
              <a:ext uri="{FF2B5EF4-FFF2-40B4-BE49-F238E27FC236}">
                <a16:creationId xmlns:a16="http://schemas.microsoft.com/office/drawing/2014/main" id="{E6B91148-F857-785E-A6D5-A068549D3430}"/>
              </a:ext>
            </a:extLst>
          </p:cNvPr>
          <p:cNvSpPr>
            <a:spLocks noChangeArrowheads="1"/>
          </p:cNvSpPr>
          <p:nvPr/>
        </p:nvSpPr>
        <p:spPr bwMode="auto">
          <a:xfrm>
            <a:off x="182563" y="2747963"/>
            <a:ext cx="2687637" cy="595312"/>
          </a:xfrm>
          <a:prstGeom prst="rect">
            <a:avLst/>
          </a:prstGeom>
          <a:solidFill>
            <a:srgbClr val="CCFFFF"/>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lvl1pPr>
              <a:spcAft>
                <a:spcPct val="30000"/>
              </a:spcAft>
              <a:buClr>
                <a:schemeClr val="accent2"/>
              </a:buClr>
              <a:buFont typeface="Wingdings" panose="05000000000000000000" pitchFamily="2" charset="2"/>
              <a:buChar char="n"/>
              <a:defRPr kumimoji="1" sz="2000">
                <a:solidFill>
                  <a:schemeClr val="tx1"/>
                </a:solidFill>
                <a:latin typeface="Arial Black" panose="020B0A04020102020204" pitchFamily="34" charset="0"/>
                <a:ea typeface="HG創英角ｺﾞｼｯｸUB" panose="020B0909000000000000" pitchFamily="49" charset="-128"/>
              </a:defRPr>
            </a:lvl1pPr>
            <a:lvl2pPr marL="742950" indent="-285750">
              <a:spcAft>
                <a:spcPct val="30000"/>
              </a:spcAft>
              <a:buClr>
                <a:schemeClr val="accent2"/>
              </a:buClr>
              <a:buFont typeface="Wingdings" panose="05000000000000000000" pitchFamily="2" charset="2"/>
              <a:buChar char="Ø"/>
              <a:defRPr kumimoji="1" sz="2000">
                <a:solidFill>
                  <a:schemeClr val="tx1"/>
                </a:solidFill>
                <a:latin typeface="Arial Black" panose="020B0A04020102020204" pitchFamily="34" charset="0"/>
                <a:ea typeface="HG創英角ｺﾞｼｯｸUB" panose="020B0909000000000000" pitchFamily="49" charset="-128"/>
              </a:defRPr>
            </a:lvl2pPr>
            <a:lvl3pPr marL="1143000" indent="-228600">
              <a:spcAft>
                <a:spcPct val="30000"/>
              </a:spcAft>
              <a:buClr>
                <a:schemeClr val="accent2"/>
              </a:buClr>
              <a:buChar char="•"/>
              <a:defRPr sz="2000">
                <a:solidFill>
                  <a:schemeClr val="tx1"/>
                </a:solidFill>
                <a:latin typeface="Arial Black" panose="020B0A04020102020204" pitchFamily="34" charset="0"/>
                <a:ea typeface="HG創英角ｺﾞｼｯｸUB" panose="020B0909000000000000" pitchFamily="49" charset="-128"/>
              </a:defRPr>
            </a:lvl3pPr>
            <a:lvl4pPr marL="1600200" indent="-228600">
              <a:spcAft>
                <a:spcPct val="30000"/>
              </a:spcAft>
              <a:buClr>
                <a:schemeClr val="accent2"/>
              </a:buClr>
              <a:buFont typeface="Wingdings" panose="05000000000000000000" pitchFamily="2" charset="2"/>
              <a:buChar char="ü"/>
              <a:defRPr kumimoji="1" sz="2000">
                <a:solidFill>
                  <a:schemeClr val="tx1"/>
                </a:solidFill>
                <a:latin typeface="Arial Black" panose="020B0A04020102020204" pitchFamily="34" charset="0"/>
                <a:ea typeface="HG創英角ｺﾞｼｯｸUB" panose="020B0909000000000000" pitchFamily="49" charset="-128"/>
              </a:defRPr>
            </a:lvl4pPr>
            <a:lvl5pPr marL="2057400" indent="-228600">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5pPr>
            <a:lvl6pPr marL="2514600" indent="-228600" defTabSz="457200" eaLnBrk="0" fontAlgn="base" hangingPunct="0">
              <a:spcBef>
                <a:spcPct val="0"/>
              </a:spcBef>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6pPr>
            <a:lvl7pPr marL="2971800" indent="-228600" defTabSz="457200" eaLnBrk="0" fontAlgn="base" hangingPunct="0">
              <a:spcBef>
                <a:spcPct val="0"/>
              </a:spcBef>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7pPr>
            <a:lvl8pPr marL="3429000" indent="-228600" defTabSz="457200" eaLnBrk="0" fontAlgn="base" hangingPunct="0">
              <a:spcBef>
                <a:spcPct val="0"/>
              </a:spcBef>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8pPr>
            <a:lvl9pPr marL="3886200" indent="-228600" defTabSz="457200" eaLnBrk="0" fontAlgn="base" hangingPunct="0">
              <a:spcBef>
                <a:spcPct val="0"/>
              </a:spcBef>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9pPr>
          </a:lstStyle>
          <a:p>
            <a:pPr algn="ctr" eaLnBrk="1" hangingPunct="1">
              <a:lnSpc>
                <a:spcPts val="2000"/>
              </a:lnSpc>
              <a:spcAft>
                <a:spcPct val="0"/>
              </a:spcAft>
              <a:buClrTx/>
              <a:buFontTx/>
              <a:buNone/>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日本国内でのみ育てられた</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algn="ctr" eaLnBrk="1" hangingPunct="1">
              <a:lnSpc>
                <a:spcPts val="2000"/>
              </a:lnSpc>
              <a:spcAft>
                <a:spcPct val="0"/>
              </a:spcAft>
              <a:buClrTx/>
              <a:buFontTx/>
              <a:buNone/>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健康な豚の新鮮なレバーを使用</a:t>
            </a:r>
          </a:p>
        </p:txBody>
      </p:sp>
      <p:sp>
        <p:nvSpPr>
          <p:cNvPr id="20" name="Rectangle 9">
            <a:extLst>
              <a:ext uri="{FF2B5EF4-FFF2-40B4-BE49-F238E27FC236}">
                <a16:creationId xmlns:a16="http://schemas.microsoft.com/office/drawing/2014/main" id="{F0AC1DB5-366D-165B-6BAF-83FCECA59182}"/>
              </a:ext>
            </a:extLst>
          </p:cNvPr>
          <p:cNvSpPr>
            <a:spLocks noChangeArrowheads="1"/>
          </p:cNvSpPr>
          <p:nvPr/>
        </p:nvSpPr>
        <p:spPr bwMode="auto">
          <a:xfrm>
            <a:off x="3554413" y="2733675"/>
            <a:ext cx="2298700" cy="595313"/>
          </a:xfrm>
          <a:prstGeom prst="rect">
            <a:avLst/>
          </a:prstGeom>
          <a:solidFill>
            <a:srgbClr val="CCFFFF"/>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lvl1pPr>
              <a:spcAft>
                <a:spcPct val="30000"/>
              </a:spcAft>
              <a:buClr>
                <a:schemeClr val="accent2"/>
              </a:buClr>
              <a:buFont typeface="Wingdings" panose="05000000000000000000" pitchFamily="2" charset="2"/>
              <a:buChar char="n"/>
              <a:defRPr kumimoji="1" sz="2000">
                <a:solidFill>
                  <a:schemeClr val="tx1"/>
                </a:solidFill>
                <a:latin typeface="Arial Black" panose="020B0A04020102020204" pitchFamily="34" charset="0"/>
                <a:ea typeface="HG創英角ｺﾞｼｯｸUB" panose="020B0909000000000000" pitchFamily="49" charset="-128"/>
              </a:defRPr>
            </a:lvl1pPr>
            <a:lvl2pPr marL="742950" indent="-285750">
              <a:spcAft>
                <a:spcPct val="30000"/>
              </a:spcAft>
              <a:buClr>
                <a:schemeClr val="accent2"/>
              </a:buClr>
              <a:buFont typeface="Wingdings" panose="05000000000000000000" pitchFamily="2" charset="2"/>
              <a:buChar char="Ø"/>
              <a:defRPr kumimoji="1" sz="2000">
                <a:solidFill>
                  <a:schemeClr val="tx1"/>
                </a:solidFill>
                <a:latin typeface="Arial Black" panose="020B0A04020102020204" pitchFamily="34" charset="0"/>
                <a:ea typeface="HG創英角ｺﾞｼｯｸUB" panose="020B0909000000000000" pitchFamily="49" charset="-128"/>
              </a:defRPr>
            </a:lvl2pPr>
            <a:lvl3pPr marL="1143000" indent="-228600">
              <a:spcAft>
                <a:spcPct val="30000"/>
              </a:spcAft>
              <a:buClr>
                <a:schemeClr val="accent2"/>
              </a:buClr>
              <a:buChar char="•"/>
              <a:defRPr sz="2000">
                <a:solidFill>
                  <a:schemeClr val="tx1"/>
                </a:solidFill>
                <a:latin typeface="Arial Black" panose="020B0A04020102020204" pitchFamily="34" charset="0"/>
                <a:ea typeface="HG創英角ｺﾞｼｯｸUB" panose="020B0909000000000000" pitchFamily="49" charset="-128"/>
              </a:defRPr>
            </a:lvl3pPr>
            <a:lvl4pPr marL="1600200" indent="-228600">
              <a:spcAft>
                <a:spcPct val="30000"/>
              </a:spcAft>
              <a:buClr>
                <a:schemeClr val="accent2"/>
              </a:buClr>
              <a:buFont typeface="Wingdings" panose="05000000000000000000" pitchFamily="2" charset="2"/>
              <a:buChar char="ü"/>
              <a:defRPr kumimoji="1" sz="2000">
                <a:solidFill>
                  <a:schemeClr val="tx1"/>
                </a:solidFill>
                <a:latin typeface="Arial Black" panose="020B0A04020102020204" pitchFamily="34" charset="0"/>
                <a:ea typeface="HG創英角ｺﾞｼｯｸUB" panose="020B0909000000000000" pitchFamily="49" charset="-128"/>
              </a:defRPr>
            </a:lvl4pPr>
            <a:lvl5pPr marL="2057400" indent="-228600">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5pPr>
            <a:lvl6pPr marL="2514600" indent="-228600" defTabSz="457200" eaLnBrk="0" fontAlgn="base" hangingPunct="0">
              <a:spcBef>
                <a:spcPct val="0"/>
              </a:spcBef>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6pPr>
            <a:lvl7pPr marL="2971800" indent="-228600" defTabSz="457200" eaLnBrk="0" fontAlgn="base" hangingPunct="0">
              <a:spcBef>
                <a:spcPct val="0"/>
              </a:spcBef>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7pPr>
            <a:lvl8pPr marL="3429000" indent="-228600" defTabSz="457200" eaLnBrk="0" fontAlgn="base" hangingPunct="0">
              <a:spcBef>
                <a:spcPct val="0"/>
              </a:spcBef>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8pPr>
            <a:lvl9pPr marL="3886200" indent="-228600" defTabSz="457200" eaLnBrk="0" fontAlgn="base" hangingPunct="0">
              <a:spcBef>
                <a:spcPct val="0"/>
              </a:spcBef>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9pPr>
          </a:lstStyle>
          <a:p>
            <a:pPr algn="ctr" eaLnBrk="1" hangingPunct="1">
              <a:lnSpc>
                <a:spcPts val="2000"/>
              </a:lnSpc>
              <a:spcAft>
                <a:spcPct val="0"/>
              </a:spcAft>
              <a:buClrTx/>
              <a:buFontTx/>
              <a:buNone/>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酵素分解等の処理を経て</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algn="ctr" eaLnBrk="1" hangingPunct="1">
              <a:lnSpc>
                <a:spcPts val="2000"/>
              </a:lnSpc>
              <a:spcAft>
                <a:spcPct val="0"/>
              </a:spcAft>
              <a:buClrTx/>
              <a:buFontTx/>
              <a:buNone/>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原料を製造しています</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2" name="Rectangle 9">
            <a:extLst>
              <a:ext uri="{FF2B5EF4-FFF2-40B4-BE49-F238E27FC236}">
                <a16:creationId xmlns:a16="http://schemas.microsoft.com/office/drawing/2014/main" id="{31D03F12-367F-00F6-F51F-F6B92133DCE6}"/>
              </a:ext>
            </a:extLst>
          </p:cNvPr>
          <p:cNvSpPr>
            <a:spLocks noChangeArrowheads="1"/>
          </p:cNvSpPr>
          <p:nvPr/>
        </p:nvSpPr>
        <p:spPr bwMode="auto">
          <a:xfrm>
            <a:off x="6732588" y="2733675"/>
            <a:ext cx="2232025" cy="595313"/>
          </a:xfrm>
          <a:prstGeom prst="rect">
            <a:avLst/>
          </a:prstGeom>
          <a:solidFill>
            <a:srgbClr val="CCFFFF"/>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lvl1pPr>
              <a:spcAft>
                <a:spcPct val="30000"/>
              </a:spcAft>
              <a:buClr>
                <a:schemeClr val="accent2"/>
              </a:buClr>
              <a:buFont typeface="Wingdings" panose="05000000000000000000" pitchFamily="2" charset="2"/>
              <a:buChar char="n"/>
              <a:defRPr kumimoji="1" sz="2000">
                <a:solidFill>
                  <a:schemeClr val="tx1"/>
                </a:solidFill>
                <a:latin typeface="Arial Black" panose="020B0A04020102020204" pitchFamily="34" charset="0"/>
                <a:ea typeface="HG創英角ｺﾞｼｯｸUB" panose="020B0909000000000000" pitchFamily="49" charset="-128"/>
              </a:defRPr>
            </a:lvl1pPr>
            <a:lvl2pPr marL="742950" indent="-285750">
              <a:spcAft>
                <a:spcPct val="30000"/>
              </a:spcAft>
              <a:buClr>
                <a:schemeClr val="accent2"/>
              </a:buClr>
              <a:buFont typeface="Wingdings" panose="05000000000000000000" pitchFamily="2" charset="2"/>
              <a:buChar char="Ø"/>
              <a:defRPr kumimoji="1" sz="2000">
                <a:solidFill>
                  <a:schemeClr val="tx1"/>
                </a:solidFill>
                <a:latin typeface="Arial Black" panose="020B0A04020102020204" pitchFamily="34" charset="0"/>
                <a:ea typeface="HG創英角ｺﾞｼｯｸUB" panose="020B0909000000000000" pitchFamily="49" charset="-128"/>
              </a:defRPr>
            </a:lvl2pPr>
            <a:lvl3pPr marL="1143000" indent="-228600">
              <a:spcAft>
                <a:spcPct val="30000"/>
              </a:spcAft>
              <a:buClr>
                <a:schemeClr val="accent2"/>
              </a:buClr>
              <a:buChar char="•"/>
              <a:defRPr sz="2000">
                <a:solidFill>
                  <a:schemeClr val="tx1"/>
                </a:solidFill>
                <a:latin typeface="Arial Black" panose="020B0A04020102020204" pitchFamily="34" charset="0"/>
                <a:ea typeface="HG創英角ｺﾞｼｯｸUB" panose="020B0909000000000000" pitchFamily="49" charset="-128"/>
              </a:defRPr>
            </a:lvl3pPr>
            <a:lvl4pPr marL="1600200" indent="-228600">
              <a:spcAft>
                <a:spcPct val="30000"/>
              </a:spcAft>
              <a:buClr>
                <a:schemeClr val="accent2"/>
              </a:buClr>
              <a:buFont typeface="Wingdings" panose="05000000000000000000" pitchFamily="2" charset="2"/>
              <a:buChar char="ü"/>
              <a:defRPr kumimoji="1" sz="2000">
                <a:solidFill>
                  <a:schemeClr val="tx1"/>
                </a:solidFill>
                <a:latin typeface="Arial Black" panose="020B0A04020102020204" pitchFamily="34" charset="0"/>
                <a:ea typeface="HG創英角ｺﾞｼｯｸUB" panose="020B0909000000000000" pitchFamily="49" charset="-128"/>
              </a:defRPr>
            </a:lvl4pPr>
            <a:lvl5pPr marL="2057400" indent="-228600">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5pPr>
            <a:lvl6pPr marL="2514600" indent="-228600" defTabSz="457200" eaLnBrk="0" fontAlgn="base" hangingPunct="0">
              <a:spcBef>
                <a:spcPct val="0"/>
              </a:spcBef>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6pPr>
            <a:lvl7pPr marL="2971800" indent="-228600" defTabSz="457200" eaLnBrk="0" fontAlgn="base" hangingPunct="0">
              <a:spcBef>
                <a:spcPct val="0"/>
              </a:spcBef>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7pPr>
            <a:lvl8pPr marL="3429000" indent="-228600" defTabSz="457200" eaLnBrk="0" fontAlgn="base" hangingPunct="0">
              <a:spcBef>
                <a:spcPct val="0"/>
              </a:spcBef>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8pPr>
            <a:lvl9pPr marL="3886200" indent="-228600" defTabSz="457200" eaLnBrk="0" fontAlgn="base" hangingPunct="0">
              <a:spcBef>
                <a:spcPct val="0"/>
              </a:spcBef>
              <a:spcAft>
                <a:spcPct val="30000"/>
              </a:spcAft>
              <a:buClr>
                <a:schemeClr val="accent2"/>
              </a:buClr>
              <a:buFont typeface="Wingdings" panose="05000000000000000000" pitchFamily="2" charset="2"/>
              <a:buBlip>
                <a:blip r:embed="rId7"/>
              </a:buBlip>
              <a:defRPr kumimoji="1" sz="2000">
                <a:solidFill>
                  <a:schemeClr val="tx1"/>
                </a:solidFill>
                <a:latin typeface="Arial Black" panose="020B0A04020102020204" pitchFamily="34" charset="0"/>
                <a:ea typeface="HG創英角ｺﾞｼｯｸUB" panose="020B0909000000000000" pitchFamily="49" charset="-128"/>
              </a:defRPr>
            </a:lvl9pPr>
          </a:lstStyle>
          <a:p>
            <a:pPr algn="ctr" eaLnBrk="1" hangingPunct="1">
              <a:lnSpc>
                <a:spcPts val="2000"/>
              </a:lnSpc>
              <a:spcAft>
                <a:spcPct val="0"/>
              </a:spcAft>
              <a:buClrTx/>
              <a:buFontTx/>
              <a:buNone/>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吸収しやすいアミノ酸・ペプチドを含む</a:t>
            </a:r>
          </a:p>
        </p:txBody>
      </p:sp>
      <p:sp>
        <p:nvSpPr>
          <p:cNvPr id="16398" name="テキスト ボックス 4">
            <a:extLst>
              <a:ext uri="{FF2B5EF4-FFF2-40B4-BE49-F238E27FC236}">
                <a16:creationId xmlns:a16="http://schemas.microsoft.com/office/drawing/2014/main" id="{5F4F7461-3ED9-C9DB-D057-BD80EAA5DA4C}"/>
              </a:ext>
            </a:extLst>
          </p:cNvPr>
          <p:cNvSpPr txBox="1">
            <a:spLocks noChangeArrowheads="1"/>
          </p:cNvSpPr>
          <p:nvPr/>
        </p:nvSpPr>
        <p:spPr bwMode="auto">
          <a:xfrm>
            <a:off x="7159625" y="5802313"/>
            <a:ext cx="15970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400">
                <a:solidFill>
                  <a:srgbClr val="000000"/>
                </a:solidFill>
                <a:latin typeface="メイリオ" panose="020B0604030504040204" pitchFamily="50" charset="-128"/>
                <a:ea typeface="メイリオ" panose="020B0604030504040204" pitchFamily="50" charset="-128"/>
              </a:rPr>
              <a:t>肝臓エキス</a:t>
            </a:r>
            <a:r>
              <a:rPr lang="en-US" altLang="ja-JP" sz="1400">
                <a:solidFill>
                  <a:srgbClr val="000000"/>
                </a:solidFill>
                <a:latin typeface="メイリオ" panose="020B0604030504040204" pitchFamily="50" charset="-128"/>
                <a:ea typeface="メイリオ" panose="020B0604030504040204" pitchFamily="50" charset="-128"/>
              </a:rPr>
              <a:t>(</a:t>
            </a:r>
            <a:r>
              <a:rPr lang="ja-JP" altLang="en-US" sz="1400">
                <a:solidFill>
                  <a:srgbClr val="000000"/>
                </a:solidFill>
                <a:latin typeface="メイリオ" panose="020B0604030504040204" pitchFamily="50" charset="-128"/>
                <a:ea typeface="メイリオ" panose="020B0604030504040204" pitchFamily="50" charset="-128"/>
              </a:rPr>
              <a:t>粉末</a:t>
            </a:r>
            <a:r>
              <a:rPr lang="en-US" altLang="ja-JP" sz="1400">
                <a:solidFill>
                  <a:srgbClr val="000000"/>
                </a:solidFill>
                <a:latin typeface="メイリオ" panose="020B0604030504040204" pitchFamily="50" charset="-128"/>
                <a:ea typeface="メイリオ" panose="020B0604030504040204" pitchFamily="50" charset="-128"/>
              </a:rPr>
              <a:t>)</a:t>
            </a:r>
            <a:endParaRPr lang="ja-JP" altLang="en-US" sz="1400">
              <a:latin typeface="メイリオ" panose="020B0604030504040204" pitchFamily="50" charset="-128"/>
              <a:ea typeface="メイリオ" panose="020B0604030504040204" pitchFamily="50" charset="-128"/>
            </a:endParaRPr>
          </a:p>
        </p:txBody>
      </p:sp>
      <p:pic>
        <p:nvPicPr>
          <p:cNvPr id="12294" name="図 2">
            <a:extLst>
              <a:ext uri="{FF2B5EF4-FFF2-40B4-BE49-F238E27FC236}">
                <a16:creationId xmlns:a16="http://schemas.microsoft.com/office/drawing/2014/main" id="{59FCE3AF-7462-AEDB-1980-FB54ED2081C0}"/>
              </a:ext>
            </a:extLst>
          </p:cNvPr>
          <p:cNvPicPr>
            <a:picLocks noChangeArrowheads="1"/>
          </p:cNvPicPr>
          <p:nvPr/>
        </p:nvPicPr>
        <p:blipFill rotWithShape="1">
          <a:blip r:embed="rId8"/>
          <a:srcRect/>
          <a:stretch/>
        </p:blipFill>
        <p:spPr bwMode="auto">
          <a:xfrm>
            <a:off x="2843213" y="3716338"/>
            <a:ext cx="1873250" cy="1981200"/>
          </a:xfrm>
          <a:prstGeom prst="rect">
            <a:avLst/>
          </a:prstGeom>
          <a:ln>
            <a:noFill/>
          </a:ln>
          <a:effectLst>
            <a:outerShdw blurRad="50800" dist="38100" dir="2700000" algn="tl" rotWithShape="0">
              <a:prstClr val="black">
                <a:alpha val="40000"/>
              </a:prstClr>
            </a:outerShdw>
          </a:effectLst>
        </p:spPr>
      </p:pic>
      <p:pic>
        <p:nvPicPr>
          <p:cNvPr id="5" name="図 4">
            <a:extLst>
              <a:ext uri="{FF2B5EF4-FFF2-40B4-BE49-F238E27FC236}">
                <a16:creationId xmlns:a16="http://schemas.microsoft.com/office/drawing/2014/main" id="{8D87A121-0D79-AC2D-402D-C5EEEE226DC1}"/>
              </a:ext>
            </a:extLst>
          </p:cNvPr>
          <p:cNvPicPr>
            <a:picLocks noChangeAspect="1"/>
          </p:cNvPicPr>
          <p:nvPr/>
        </p:nvPicPr>
        <p:blipFill rotWithShape="1">
          <a:blip r:embed="rId9"/>
          <a:srcRect l="16137" t="15745" r="44382" b="21651"/>
          <a:stretch/>
        </p:blipFill>
        <p:spPr>
          <a:xfrm>
            <a:off x="4786313" y="3717925"/>
            <a:ext cx="1873250" cy="1979613"/>
          </a:xfrm>
          <a:prstGeom prst="rect">
            <a:avLst/>
          </a:prstGeom>
          <a:ln>
            <a:noFill/>
          </a:ln>
          <a:effectLst>
            <a:outerShdw blurRad="50800" dist="38100" dir="2700000" algn="tl" rotWithShape="0">
              <a:prstClr val="black">
                <a:alpha val="40000"/>
              </a:prstClr>
            </a:outerShdw>
          </a:effectLst>
        </p:spPr>
      </p:pic>
      <p:sp>
        <p:nvSpPr>
          <p:cNvPr id="8" name="右矢印 15">
            <a:extLst>
              <a:ext uri="{FF2B5EF4-FFF2-40B4-BE49-F238E27FC236}">
                <a16:creationId xmlns:a16="http://schemas.microsoft.com/office/drawing/2014/main" id="{EAEEF586-EBEE-5017-6FA6-939AF0CE78AF}"/>
              </a:ext>
            </a:extLst>
          </p:cNvPr>
          <p:cNvSpPr/>
          <p:nvPr/>
        </p:nvSpPr>
        <p:spPr bwMode="auto">
          <a:xfrm>
            <a:off x="6838950" y="4560888"/>
            <a:ext cx="325438" cy="287337"/>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ea typeface="メイリオ" panose="020B0604030504040204" pitchFamily="50" charset="-128"/>
            </a:endParaRPr>
          </a:p>
        </p:txBody>
      </p:sp>
      <p:pic>
        <p:nvPicPr>
          <p:cNvPr id="4" name="図 3">
            <a:extLst>
              <a:ext uri="{FF2B5EF4-FFF2-40B4-BE49-F238E27FC236}">
                <a16:creationId xmlns:a16="http://schemas.microsoft.com/office/drawing/2014/main" id="{B974F5E9-B3F6-0396-7D20-2454D12CAF97}"/>
              </a:ext>
            </a:extLst>
          </p:cNvPr>
          <p:cNvPicPr>
            <a:picLocks noChangeAspect="1"/>
          </p:cNvPicPr>
          <p:nvPr/>
        </p:nvPicPr>
        <p:blipFill>
          <a:blip r:embed="rId10"/>
          <a:stretch>
            <a:fillRect/>
          </a:stretch>
        </p:blipFill>
        <p:spPr>
          <a:xfrm>
            <a:off x="287664" y="1049337"/>
            <a:ext cx="1260000" cy="1103829"/>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テキスト ボックス 1">
            <a:extLst>
              <a:ext uri="{FF2B5EF4-FFF2-40B4-BE49-F238E27FC236}">
                <a16:creationId xmlns:a16="http://schemas.microsoft.com/office/drawing/2014/main" id="{5BF03123-39CD-A167-E270-7D2800D06D41}"/>
              </a:ext>
            </a:extLst>
          </p:cNvPr>
          <p:cNvSpPr txBox="1">
            <a:spLocks noChangeArrowheads="1"/>
          </p:cNvSpPr>
          <p:nvPr/>
        </p:nvSpPr>
        <p:spPr bwMode="auto">
          <a:xfrm>
            <a:off x="107950" y="195263"/>
            <a:ext cx="69246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3200" b="1">
                <a:latin typeface="メイリオ" panose="020B0604030504040204" pitchFamily="50" charset="-128"/>
                <a:ea typeface="メイリオ" panose="020B0604030504040204" pitchFamily="50" charset="-128"/>
              </a:rPr>
              <a:t>店舗事例　</a:t>
            </a:r>
            <a:r>
              <a:rPr lang="en-US" altLang="ja-JP" sz="3200" b="1">
                <a:latin typeface="メイリオ" panose="020B0604030504040204" pitchFamily="50" charset="-128"/>
                <a:ea typeface="メイリオ" panose="020B0604030504040204" pitchFamily="50" charset="-128"/>
              </a:rPr>
              <a:t>S</a:t>
            </a:r>
            <a:r>
              <a:rPr lang="ja-JP" altLang="en-US" sz="3200" b="1">
                <a:latin typeface="メイリオ" panose="020B0604030504040204" pitchFamily="50" charset="-128"/>
                <a:ea typeface="メイリオ" panose="020B0604030504040204" pitchFamily="50" charset="-128"/>
              </a:rPr>
              <a:t>店　疲れ・お肌</a:t>
            </a:r>
            <a:endParaRPr lang="en-US" altLang="ja-JP" sz="3200" b="1">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A1165926-F9A5-0A1A-B5EC-61E17AAE3377}"/>
              </a:ext>
            </a:extLst>
          </p:cNvPr>
          <p:cNvSpPr/>
          <p:nvPr/>
        </p:nvSpPr>
        <p:spPr>
          <a:xfrm>
            <a:off x="398463" y="4797425"/>
            <a:ext cx="8347075" cy="1584325"/>
          </a:xfrm>
          <a:prstGeom prst="rect">
            <a:avLst/>
          </a:prstGeom>
          <a:solidFill>
            <a:srgbClr val="FFCCCC"/>
          </a:solidFill>
          <a:ln w="31750">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600" b="1" dirty="0">
                <a:solidFill>
                  <a:schemeClr val="tx1"/>
                </a:solidFill>
                <a:latin typeface="メイリオ" panose="020B0604030504040204" pitchFamily="50" charset="-128"/>
                <a:ea typeface="メイリオ" panose="020B0604030504040204" pitchFamily="50" charset="-128"/>
              </a:rPr>
              <a:t>メーカーコメント</a:t>
            </a:r>
            <a:endParaRPr lang="en-US" altLang="ja-JP" sz="1600" b="1" dirty="0">
              <a:solidFill>
                <a:schemeClr val="tx1"/>
              </a:solidFill>
              <a:latin typeface="メイリオ" panose="020B0604030504040204" pitchFamily="50" charset="-128"/>
              <a:ea typeface="メイリオ" panose="020B0604030504040204" pitchFamily="50" charset="-128"/>
            </a:endParaRPr>
          </a:p>
          <a:p>
            <a:pPr>
              <a:defRPr/>
            </a:pPr>
            <a:r>
              <a:rPr lang="ja-JP" altLang="en-US" sz="1600" dirty="0">
                <a:solidFill>
                  <a:schemeClr val="tx1"/>
                </a:solidFill>
                <a:latin typeface="メイリオ" panose="020B0604030504040204" pitchFamily="50" charset="-128"/>
                <a:ea typeface="メイリオ" panose="020B0604030504040204" pitchFamily="50" charset="-128"/>
              </a:rPr>
              <a:t>・「疲れ」の面では、寝ている間に肝臓が疲労物質を解毒してくれます。</a:t>
            </a:r>
            <a:endParaRPr lang="en-US" altLang="ja-JP" sz="1600" dirty="0">
              <a:solidFill>
                <a:schemeClr val="tx1"/>
              </a:solidFill>
              <a:latin typeface="メイリオ" panose="020B0604030504040204" pitchFamily="50" charset="-128"/>
              <a:ea typeface="メイリオ" panose="020B0604030504040204" pitchFamily="50" charset="-128"/>
            </a:endParaRPr>
          </a:p>
          <a:p>
            <a:pPr>
              <a:defRPr/>
            </a:pPr>
            <a:r>
              <a:rPr lang="ja-JP" altLang="en-US" sz="1600" dirty="0">
                <a:solidFill>
                  <a:schemeClr val="tx1"/>
                </a:solidFill>
                <a:latin typeface="メイリオ" panose="020B0604030504040204" pitchFamily="50" charset="-128"/>
                <a:ea typeface="メイリオ" panose="020B0604030504040204" pitchFamily="50" charset="-128"/>
              </a:rPr>
              <a:t>・</a:t>
            </a:r>
            <a:r>
              <a:rPr lang="en-US" altLang="ja-JP" sz="1600" dirty="0">
                <a:solidFill>
                  <a:schemeClr val="tx1"/>
                </a:solidFill>
                <a:latin typeface="メイリオ" panose="020B0604030504040204" pitchFamily="50" charset="-128"/>
                <a:ea typeface="メイリオ" panose="020B0604030504040204" pitchFamily="50" charset="-128"/>
              </a:rPr>
              <a:t>30</a:t>
            </a:r>
            <a:r>
              <a:rPr lang="ja-JP" altLang="en-US" sz="1600" dirty="0">
                <a:solidFill>
                  <a:schemeClr val="tx1"/>
                </a:solidFill>
                <a:latin typeface="メイリオ" panose="020B0604030504040204" pitchFamily="50" charset="-128"/>
                <a:ea typeface="メイリオ" panose="020B0604030504040204" pitchFamily="50" charset="-128"/>
              </a:rPr>
              <a:t>～</a:t>
            </a:r>
            <a:r>
              <a:rPr lang="en-US" altLang="ja-JP" sz="1600" dirty="0">
                <a:solidFill>
                  <a:schemeClr val="tx1"/>
                </a:solidFill>
                <a:latin typeface="メイリオ" panose="020B0604030504040204" pitchFamily="50" charset="-128"/>
                <a:ea typeface="メイリオ" panose="020B0604030504040204" pitchFamily="50" charset="-128"/>
              </a:rPr>
              <a:t>40</a:t>
            </a:r>
            <a:r>
              <a:rPr lang="ja-JP" altLang="en-US" sz="1600" dirty="0">
                <a:solidFill>
                  <a:schemeClr val="tx1"/>
                </a:solidFill>
                <a:latin typeface="メイリオ" panose="020B0604030504040204" pitchFamily="50" charset="-128"/>
                <a:ea typeface="メイリオ" panose="020B0604030504040204" pitchFamily="50" charset="-128"/>
              </a:rPr>
              <a:t>代から筋肉は衰えていく傾向にあるため、</a:t>
            </a:r>
            <a:r>
              <a:rPr lang="en-US" altLang="ja-JP" sz="1600" dirty="0">
                <a:solidFill>
                  <a:schemeClr val="tx1"/>
                </a:solidFill>
                <a:latin typeface="メイリオ" panose="020B0604030504040204" pitchFamily="50" charset="-128"/>
                <a:ea typeface="メイリオ" panose="020B0604030504040204" pitchFamily="50" charset="-128"/>
              </a:rPr>
              <a:t>BCAA</a:t>
            </a:r>
            <a:r>
              <a:rPr lang="ja-JP" altLang="en-US" sz="1600" dirty="0">
                <a:solidFill>
                  <a:schemeClr val="tx1"/>
                </a:solidFill>
                <a:latin typeface="メイリオ" panose="020B0604030504040204" pitchFamily="50" charset="-128"/>
                <a:ea typeface="メイリオ" panose="020B0604030504040204" pitchFamily="50" charset="-128"/>
              </a:rPr>
              <a:t>で補うことが大切です。</a:t>
            </a:r>
            <a:endParaRPr lang="en-US" altLang="ja-JP" sz="1600" dirty="0">
              <a:solidFill>
                <a:schemeClr val="tx1"/>
              </a:solidFill>
              <a:latin typeface="メイリオ" panose="020B0604030504040204" pitchFamily="50" charset="-128"/>
              <a:ea typeface="メイリオ" panose="020B0604030504040204" pitchFamily="50" charset="-128"/>
            </a:endParaRPr>
          </a:p>
          <a:p>
            <a:pPr>
              <a:defRPr/>
            </a:pPr>
            <a:r>
              <a:rPr lang="ja-JP" altLang="en-US" sz="1600" dirty="0">
                <a:solidFill>
                  <a:schemeClr val="tx1"/>
                </a:solidFill>
                <a:latin typeface="メイリオ" panose="020B0604030504040204" pitchFamily="50" charset="-128"/>
                <a:ea typeface="メイリオ" panose="020B0604030504040204" pitchFamily="50" charset="-128"/>
              </a:rPr>
              <a:t>・「肌」の面では、年齢とともにターンオーバー期間が延びてしまう。食事を細胞に必要</a:t>
            </a:r>
            <a:endParaRPr lang="en-US" altLang="ja-JP" sz="1600" dirty="0">
              <a:solidFill>
                <a:schemeClr val="tx1"/>
              </a:solidFill>
              <a:latin typeface="メイリオ" panose="020B0604030504040204" pitchFamily="50" charset="-128"/>
              <a:ea typeface="メイリオ" panose="020B0604030504040204" pitchFamily="50" charset="-128"/>
            </a:endParaRPr>
          </a:p>
          <a:p>
            <a:pPr>
              <a:defRPr/>
            </a:pPr>
            <a:r>
              <a:rPr lang="ja-JP" altLang="en-US" sz="1600" dirty="0">
                <a:solidFill>
                  <a:schemeClr val="tx1"/>
                </a:solidFill>
                <a:latin typeface="メイリオ" panose="020B0604030504040204" pitchFamily="50" charset="-128"/>
                <a:ea typeface="メイリオ" panose="020B0604030504040204" pitchFamily="50" charset="-128"/>
              </a:rPr>
              <a:t>　な栄養に作りかえてくれるのが肝臓の働きです。肝臓を元気にすることは、いきいきと</a:t>
            </a:r>
            <a:endParaRPr lang="en-US" altLang="ja-JP" sz="1600" dirty="0">
              <a:solidFill>
                <a:schemeClr val="tx1"/>
              </a:solidFill>
              <a:latin typeface="メイリオ" panose="020B0604030504040204" pitchFamily="50" charset="-128"/>
              <a:ea typeface="メイリオ" panose="020B0604030504040204" pitchFamily="50" charset="-128"/>
            </a:endParaRPr>
          </a:p>
          <a:p>
            <a:pPr>
              <a:defRPr/>
            </a:pPr>
            <a:r>
              <a:rPr lang="ja-JP" altLang="en-US" sz="1600" dirty="0">
                <a:solidFill>
                  <a:schemeClr val="tx1"/>
                </a:solidFill>
                <a:latin typeface="メイリオ" panose="020B0604030504040204" pitchFamily="50" charset="-128"/>
                <a:ea typeface="メイリオ" panose="020B0604030504040204" pitchFamily="50" charset="-128"/>
              </a:rPr>
              <a:t>　した細胞ひいては肌などの組織、をつくるために必須です。</a:t>
            </a:r>
            <a:endParaRPr lang="en-US" altLang="ja-JP" sz="1600" dirty="0">
              <a:solidFill>
                <a:schemeClr val="tx1"/>
              </a:solidFill>
              <a:latin typeface="メイリオ" panose="020B0604030504040204" pitchFamily="50" charset="-128"/>
              <a:ea typeface="メイリオ" panose="020B0604030504040204" pitchFamily="50" charset="-128"/>
            </a:endParaRPr>
          </a:p>
          <a:p>
            <a:pPr>
              <a:defRPr/>
            </a:pPr>
            <a:endParaRPr lang="en-US" altLang="ja-JP" sz="1600" dirty="0">
              <a:solidFill>
                <a:schemeClr val="tx1"/>
              </a:solidFill>
              <a:latin typeface="メイリオ" panose="020B0604030504040204" pitchFamily="50" charset="-128"/>
              <a:ea typeface="メイリオ" panose="020B0604030504040204" pitchFamily="50" charset="-128"/>
            </a:endParaRPr>
          </a:p>
          <a:p>
            <a:pPr>
              <a:defRPr/>
            </a:pPr>
            <a:endParaRPr lang="ja-JP" altLang="en-US" sz="1600" dirty="0">
              <a:solidFill>
                <a:schemeClr val="tx1"/>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C6950B9C-45E0-430B-FD15-52158DF42809}"/>
              </a:ext>
            </a:extLst>
          </p:cNvPr>
          <p:cNvSpPr/>
          <p:nvPr/>
        </p:nvSpPr>
        <p:spPr>
          <a:xfrm>
            <a:off x="288925" y="1157288"/>
            <a:ext cx="8566150" cy="681037"/>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600" dirty="0">
                <a:solidFill>
                  <a:schemeClr val="tx1"/>
                </a:solidFill>
                <a:latin typeface="メイリオ" panose="020B0604030504040204" pitchFamily="50" charset="-128"/>
                <a:ea typeface="メイリオ" panose="020B0604030504040204" pitchFamily="50" charset="-128"/>
              </a:rPr>
              <a:t>・アミノ酸コーナーにビタレバンを陳列している</a:t>
            </a:r>
            <a:endParaRPr lang="en-US" altLang="ja-JP" sz="1600" dirty="0">
              <a:solidFill>
                <a:schemeClr val="tx1"/>
              </a:solidFill>
              <a:latin typeface="メイリオ" panose="020B0604030504040204" pitchFamily="50" charset="-128"/>
              <a:ea typeface="メイリオ" panose="020B0604030504040204" pitchFamily="50" charset="-128"/>
            </a:endParaRPr>
          </a:p>
          <a:p>
            <a:pPr>
              <a:defRPr/>
            </a:pPr>
            <a:r>
              <a:rPr lang="ja-JP" altLang="en-US" sz="1600" dirty="0">
                <a:solidFill>
                  <a:schemeClr val="tx1"/>
                </a:solidFill>
                <a:latin typeface="メイリオ" panose="020B0604030504040204" pitchFamily="50" charset="-128"/>
                <a:ea typeface="メイリオ" panose="020B0604030504040204" pitchFamily="50" charset="-128"/>
              </a:rPr>
              <a:t>・化粧品のカウンセリングに力を入れている</a:t>
            </a:r>
            <a:endParaRPr lang="en-US" altLang="ja-JP" sz="1600" dirty="0">
              <a:solidFill>
                <a:schemeClr val="tx1"/>
              </a:solidFill>
              <a:latin typeface="メイリオ" panose="020B0604030504040204" pitchFamily="50" charset="-128"/>
              <a:ea typeface="メイリオ" panose="020B0604030504040204" pitchFamily="50" charset="-128"/>
            </a:endParaRPr>
          </a:p>
        </p:txBody>
      </p:sp>
      <p:sp>
        <p:nvSpPr>
          <p:cNvPr id="22533" name="テキスト ボックス 7">
            <a:extLst>
              <a:ext uri="{FF2B5EF4-FFF2-40B4-BE49-F238E27FC236}">
                <a16:creationId xmlns:a16="http://schemas.microsoft.com/office/drawing/2014/main" id="{F0F09C88-7A88-D887-8A14-D26BD948A009}"/>
              </a:ext>
            </a:extLst>
          </p:cNvPr>
          <p:cNvSpPr txBox="1">
            <a:spLocks noChangeArrowheads="1"/>
          </p:cNvSpPr>
          <p:nvPr/>
        </p:nvSpPr>
        <p:spPr bwMode="auto">
          <a:xfrm>
            <a:off x="271463" y="793750"/>
            <a:ext cx="25606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2000">
                <a:latin typeface="メイリオ" panose="020B0604030504040204" pitchFamily="50" charset="-128"/>
                <a:ea typeface="メイリオ" panose="020B0604030504040204" pitchFamily="50" charset="-128"/>
              </a:rPr>
              <a:t>★店舗の特徴★</a:t>
            </a:r>
            <a:endParaRPr lang="en-US" altLang="ja-JP" sz="2000">
              <a:latin typeface="メイリオ" panose="020B0604030504040204" pitchFamily="50" charset="-128"/>
              <a:ea typeface="メイリオ" panose="020B0604030504040204" pitchFamily="50" charset="-128"/>
            </a:endParaRPr>
          </a:p>
        </p:txBody>
      </p:sp>
      <p:graphicFrame>
        <p:nvGraphicFramePr>
          <p:cNvPr id="12" name="表 12">
            <a:extLst>
              <a:ext uri="{FF2B5EF4-FFF2-40B4-BE49-F238E27FC236}">
                <a16:creationId xmlns:a16="http://schemas.microsoft.com/office/drawing/2014/main" id="{9A1C4FFC-2E29-5B78-3ED4-118BDF0E737E}"/>
              </a:ext>
            </a:extLst>
          </p:cNvPr>
          <p:cNvGraphicFramePr>
            <a:graphicFrameLocks noGrp="1"/>
          </p:cNvGraphicFramePr>
          <p:nvPr/>
        </p:nvGraphicFramePr>
        <p:xfrm>
          <a:off x="288925" y="1949450"/>
          <a:ext cx="8566149" cy="2747966"/>
        </p:xfrm>
        <a:graphic>
          <a:graphicData uri="http://schemas.openxmlformats.org/drawingml/2006/table">
            <a:tbl>
              <a:tblPr firstRow="1" bandRow="1">
                <a:tableStyleId>{5940675A-B579-460E-94D1-54222C63F5DA}</a:tableStyleId>
              </a:tblPr>
              <a:tblGrid>
                <a:gridCol w="1402756">
                  <a:extLst>
                    <a:ext uri="{9D8B030D-6E8A-4147-A177-3AD203B41FA5}">
                      <a16:colId xmlns:a16="http://schemas.microsoft.com/office/drawing/2014/main" val="20000"/>
                    </a:ext>
                  </a:extLst>
                </a:gridCol>
                <a:gridCol w="3600400">
                  <a:extLst>
                    <a:ext uri="{9D8B030D-6E8A-4147-A177-3AD203B41FA5}">
                      <a16:colId xmlns:a16="http://schemas.microsoft.com/office/drawing/2014/main" val="20001"/>
                    </a:ext>
                  </a:extLst>
                </a:gridCol>
                <a:gridCol w="3562993">
                  <a:extLst>
                    <a:ext uri="{9D8B030D-6E8A-4147-A177-3AD203B41FA5}">
                      <a16:colId xmlns:a16="http://schemas.microsoft.com/office/drawing/2014/main" val="20002"/>
                    </a:ext>
                  </a:extLst>
                </a:gridCol>
              </a:tblGrid>
              <a:tr h="370622">
                <a:tc>
                  <a:txBody>
                    <a:bodyPr/>
                    <a:lstStyle/>
                    <a:p>
                      <a:endParaRPr kumimoji="1" lang="ja-JP" altLang="en-US" sz="1800" dirty="0"/>
                    </a:p>
                  </a:txBody>
                  <a:tcPr marT="45696" marB="45696">
                    <a:solidFill>
                      <a:schemeClr val="accent2"/>
                    </a:solidFill>
                  </a:tcPr>
                </a:tc>
                <a:tc>
                  <a:txBody>
                    <a:bodyPr/>
                    <a:lstStyle/>
                    <a:p>
                      <a:pPr algn="ctr"/>
                      <a:r>
                        <a:rPr kumimoji="1" lang="ja-JP" altLang="en-US" sz="1800" dirty="0">
                          <a:solidFill>
                            <a:schemeClr val="bg1"/>
                          </a:solidFill>
                        </a:rPr>
                        <a:t>成功事例①</a:t>
                      </a:r>
                    </a:p>
                  </a:txBody>
                  <a:tcPr marT="45696" marB="45696">
                    <a:solidFill>
                      <a:schemeClr val="accent2"/>
                    </a:solidFill>
                  </a:tcPr>
                </a:tc>
                <a:tc>
                  <a:txBody>
                    <a:bodyPr/>
                    <a:lstStyle/>
                    <a:p>
                      <a:pPr algn="ctr"/>
                      <a:r>
                        <a:rPr kumimoji="1" lang="ja-JP" altLang="en-US" sz="1800" dirty="0">
                          <a:solidFill>
                            <a:schemeClr val="bg1"/>
                          </a:solidFill>
                        </a:rPr>
                        <a:t>成功事例②</a:t>
                      </a:r>
                    </a:p>
                  </a:txBody>
                  <a:tcPr marT="45696" marB="45696">
                    <a:solidFill>
                      <a:schemeClr val="accent2"/>
                    </a:solidFill>
                  </a:tcPr>
                </a:tc>
                <a:extLst>
                  <a:ext uri="{0D108BD9-81ED-4DB2-BD59-A6C34878D82A}">
                    <a16:rowId xmlns:a16="http://schemas.microsoft.com/office/drawing/2014/main" val="10000"/>
                  </a:ext>
                </a:extLst>
              </a:tr>
              <a:tr h="1066750">
                <a:tc>
                  <a:txBody>
                    <a:bodyPr/>
                    <a:lstStyle/>
                    <a:p>
                      <a:r>
                        <a:rPr kumimoji="1" lang="ja-JP" altLang="en-US" sz="1600" dirty="0"/>
                        <a:t>ターゲット</a:t>
                      </a:r>
                    </a:p>
                  </a:txBody>
                  <a:tcPr marT="45696" marB="45696"/>
                </a:tc>
                <a:tc>
                  <a:txBody>
                    <a:bodyPr/>
                    <a:lstStyle/>
                    <a:p>
                      <a:pPr>
                        <a:defRPr/>
                      </a:pPr>
                      <a:r>
                        <a:rPr lang="ja-JP" altLang="en-US" sz="1600" dirty="0">
                          <a:solidFill>
                            <a:schemeClr val="tx1"/>
                          </a:solidFill>
                          <a:latin typeface="メイリオ" panose="020B0604030504040204" pitchFamily="50" charset="-128"/>
                          <a:ea typeface="メイリオ" panose="020B0604030504040204" pitchFamily="50" charset="-128"/>
                        </a:rPr>
                        <a:t>・</a:t>
                      </a:r>
                      <a:r>
                        <a:rPr lang="en-US" altLang="ja-JP" sz="1600" dirty="0">
                          <a:solidFill>
                            <a:schemeClr val="tx1"/>
                          </a:solidFill>
                          <a:latin typeface="メイリオ" panose="020B0604030504040204" pitchFamily="50" charset="-128"/>
                          <a:ea typeface="メイリオ" panose="020B0604030504040204" pitchFamily="50" charset="-128"/>
                        </a:rPr>
                        <a:t>30</a:t>
                      </a:r>
                      <a:r>
                        <a:rPr lang="ja-JP" altLang="en-US" sz="1600" dirty="0">
                          <a:solidFill>
                            <a:schemeClr val="tx1"/>
                          </a:solidFill>
                          <a:latin typeface="メイリオ" panose="020B0604030504040204" pitchFamily="50" charset="-128"/>
                          <a:ea typeface="メイリオ" panose="020B0604030504040204" pitchFamily="50" charset="-128"/>
                        </a:rPr>
                        <a:t>～</a:t>
                      </a:r>
                      <a:r>
                        <a:rPr lang="en-US" altLang="ja-JP" sz="1600" dirty="0">
                          <a:solidFill>
                            <a:schemeClr val="tx1"/>
                          </a:solidFill>
                          <a:latin typeface="メイリオ" panose="020B0604030504040204" pitchFamily="50" charset="-128"/>
                          <a:ea typeface="メイリオ" panose="020B0604030504040204" pitchFamily="50" charset="-128"/>
                        </a:rPr>
                        <a:t>40</a:t>
                      </a:r>
                      <a:r>
                        <a:rPr lang="ja-JP" altLang="en-US" sz="1600" dirty="0">
                          <a:solidFill>
                            <a:schemeClr val="tx1"/>
                          </a:solidFill>
                          <a:latin typeface="メイリオ" panose="020B0604030504040204" pitchFamily="50" charset="-128"/>
                          <a:ea typeface="メイリオ" panose="020B0604030504040204" pitchFamily="50" charset="-128"/>
                        </a:rPr>
                        <a:t>代</a:t>
                      </a:r>
                      <a:endParaRPr lang="en-US" altLang="ja-JP" sz="1600" dirty="0">
                        <a:solidFill>
                          <a:schemeClr val="tx1"/>
                        </a:solidFill>
                        <a:latin typeface="メイリオ" panose="020B0604030504040204" pitchFamily="50" charset="-128"/>
                        <a:ea typeface="メイリオ" panose="020B0604030504040204" pitchFamily="50" charset="-128"/>
                      </a:endParaRPr>
                    </a:p>
                    <a:p>
                      <a:pPr>
                        <a:defRPr/>
                      </a:pPr>
                      <a:r>
                        <a:rPr lang="ja-JP" altLang="en-US" sz="1600" dirty="0">
                          <a:solidFill>
                            <a:schemeClr val="tx1"/>
                          </a:solidFill>
                          <a:latin typeface="メイリオ" panose="020B0604030504040204" pitchFamily="50" charset="-128"/>
                          <a:ea typeface="メイリオ" panose="020B0604030504040204" pitchFamily="50" charset="-128"/>
                        </a:rPr>
                        <a:t>・社会人野球をしており、</a:t>
                      </a:r>
                      <a:endParaRPr lang="en-US" altLang="ja-JP" sz="1600" dirty="0">
                        <a:solidFill>
                          <a:schemeClr val="tx1"/>
                        </a:solidFill>
                        <a:latin typeface="メイリオ" panose="020B0604030504040204" pitchFamily="50" charset="-128"/>
                        <a:ea typeface="メイリオ" panose="020B0604030504040204" pitchFamily="50" charset="-128"/>
                      </a:endParaRPr>
                    </a:p>
                    <a:p>
                      <a:pPr>
                        <a:defRPr/>
                      </a:pPr>
                      <a:r>
                        <a:rPr lang="ja-JP" altLang="en-US" sz="1600" dirty="0">
                          <a:solidFill>
                            <a:schemeClr val="tx1"/>
                          </a:solidFill>
                          <a:latin typeface="メイリオ" panose="020B0604030504040204" pitchFamily="50" charset="-128"/>
                          <a:ea typeface="メイリオ" panose="020B0604030504040204" pitchFamily="50" charset="-128"/>
                        </a:rPr>
                        <a:t>次の日に疲れを残したくない</a:t>
                      </a:r>
                      <a:endParaRPr lang="en-US" altLang="ja-JP" sz="1600" dirty="0">
                        <a:solidFill>
                          <a:schemeClr val="tx1"/>
                        </a:solidFill>
                        <a:latin typeface="メイリオ" panose="020B0604030504040204" pitchFamily="50" charset="-128"/>
                        <a:ea typeface="メイリオ" panose="020B0604030504040204" pitchFamily="50" charset="-128"/>
                      </a:endParaRPr>
                    </a:p>
                    <a:p>
                      <a:pPr>
                        <a:defRPr/>
                      </a:pPr>
                      <a:endParaRPr lang="en-US" altLang="ja-JP" sz="1600" dirty="0">
                        <a:solidFill>
                          <a:schemeClr val="tx1"/>
                        </a:solidFill>
                        <a:latin typeface="メイリオ" panose="020B0604030504040204" pitchFamily="50" charset="-128"/>
                        <a:ea typeface="メイリオ" panose="020B0604030504040204" pitchFamily="50" charset="-128"/>
                      </a:endParaRPr>
                    </a:p>
                  </a:txBody>
                  <a:tcPr marT="45696" marB="4569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schemeClr val="tx1"/>
                          </a:solidFill>
                          <a:latin typeface="メイリオ" panose="020B0604030504040204" pitchFamily="50" charset="-128"/>
                          <a:ea typeface="メイリオ" panose="020B0604030504040204" pitchFamily="50" charset="-128"/>
                        </a:rPr>
                        <a:t>化粧品のカウンセリング</a:t>
                      </a:r>
                      <a:endParaRPr lang="en-US" altLang="ja-JP" sz="16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schemeClr val="tx1"/>
                          </a:solidFill>
                          <a:latin typeface="メイリオ" panose="020B0604030504040204" pitchFamily="50" charset="-128"/>
                          <a:ea typeface="メイリオ" panose="020B0604030504040204" pitchFamily="50" charset="-128"/>
                        </a:rPr>
                        <a:t>コーナー</a:t>
                      </a:r>
                      <a:r>
                        <a:rPr lang="ja-JP" altLang="en-US" sz="1400" dirty="0">
                          <a:solidFill>
                            <a:schemeClr val="tx1"/>
                          </a:solidFill>
                          <a:latin typeface="メイリオ" panose="020B0604030504040204" pitchFamily="50" charset="-128"/>
                          <a:ea typeface="メイリオ" panose="020B0604030504040204" pitchFamily="50" charset="-128"/>
                        </a:rPr>
                        <a:t>で</a:t>
                      </a:r>
                      <a:r>
                        <a:rPr lang="ja-JP" altLang="en-US" sz="1600" dirty="0">
                          <a:solidFill>
                            <a:schemeClr val="tx1"/>
                          </a:solidFill>
                          <a:latin typeface="メイリオ" panose="020B0604030504040204" pitchFamily="50" charset="-128"/>
                          <a:ea typeface="メイリオ" panose="020B0604030504040204" pitchFamily="50" charset="-128"/>
                        </a:rPr>
                        <a:t>年齢を重ね</a:t>
                      </a:r>
                      <a:endParaRPr lang="en-US" altLang="ja-JP" sz="16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schemeClr val="tx1"/>
                          </a:solidFill>
                          <a:latin typeface="メイリオ" panose="020B0604030504040204" pitchFamily="50" charset="-128"/>
                          <a:ea typeface="メイリオ" panose="020B0604030504040204" pitchFamily="50" charset="-128"/>
                        </a:rPr>
                        <a:t>肌が疲れて見えると相談</a:t>
                      </a:r>
                      <a:endParaRPr lang="en-US" altLang="ja-JP" sz="1600" dirty="0">
                        <a:solidFill>
                          <a:schemeClr val="tx1"/>
                        </a:solidFill>
                        <a:latin typeface="メイリオ" panose="020B0604030504040204" pitchFamily="50" charset="-128"/>
                        <a:ea typeface="メイリオ" panose="020B0604030504040204" pitchFamily="50" charset="-128"/>
                      </a:endParaRPr>
                    </a:p>
                  </a:txBody>
                  <a:tcPr marT="45696" marB="45696"/>
                </a:tc>
                <a:extLst>
                  <a:ext uri="{0D108BD9-81ED-4DB2-BD59-A6C34878D82A}">
                    <a16:rowId xmlns:a16="http://schemas.microsoft.com/office/drawing/2014/main" val="10001"/>
                  </a:ext>
                </a:extLst>
              </a:tr>
              <a:tr h="1310590">
                <a:tc>
                  <a:txBody>
                    <a:bodyPr/>
                    <a:lstStyle/>
                    <a:p>
                      <a:r>
                        <a:rPr kumimoji="1" lang="ja-JP" altLang="en-US" sz="1600" dirty="0"/>
                        <a:t>トーク</a:t>
                      </a:r>
                    </a:p>
                  </a:txBody>
                  <a:tcPr marT="45696" marB="4569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schemeClr val="tx1"/>
                          </a:solidFill>
                          <a:latin typeface="メイリオ" panose="020B0604030504040204" pitchFamily="50" charset="-128"/>
                          <a:ea typeface="メイリオ" panose="020B0604030504040204" pitchFamily="50" charset="-128"/>
                        </a:rPr>
                        <a:t>・必須アミノ酸が入っていて</a:t>
                      </a:r>
                      <a:endParaRPr lang="en-US" altLang="ja-JP" sz="16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schemeClr val="tx1"/>
                          </a:solidFill>
                          <a:latin typeface="メイリオ" panose="020B0604030504040204" pitchFamily="50" charset="-128"/>
                          <a:ea typeface="メイリオ" panose="020B0604030504040204" pitchFamily="50" charset="-128"/>
                        </a:rPr>
                        <a:t>かつ液体なので吸収効率がよい。</a:t>
                      </a:r>
                      <a:endParaRPr lang="en-US" altLang="ja-JP" sz="16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schemeClr val="tx1"/>
                          </a:solidFill>
                          <a:latin typeface="メイリオ" panose="020B0604030504040204" pitchFamily="50" charset="-128"/>
                          <a:ea typeface="メイリオ" panose="020B0604030504040204" pitchFamily="50" charset="-128"/>
                        </a:rPr>
                        <a:t>・１日あたり</a:t>
                      </a:r>
                      <a:r>
                        <a:rPr lang="en-US" altLang="ja-JP" sz="1600" dirty="0">
                          <a:solidFill>
                            <a:schemeClr val="tx1"/>
                          </a:solidFill>
                          <a:latin typeface="メイリオ" panose="020B0604030504040204" pitchFamily="50" charset="-128"/>
                          <a:ea typeface="メイリオ" panose="020B0604030504040204" pitchFamily="50" charset="-128"/>
                        </a:rPr>
                        <a:t>150</a:t>
                      </a:r>
                      <a:r>
                        <a:rPr lang="ja-JP" altLang="en-US" sz="1600" dirty="0">
                          <a:solidFill>
                            <a:schemeClr val="tx1"/>
                          </a:solidFill>
                          <a:latin typeface="メイリオ" panose="020B0604030504040204" pitchFamily="50" charset="-128"/>
                          <a:ea typeface="メイリオ" panose="020B0604030504040204" pitchFamily="50" charset="-128"/>
                        </a:rPr>
                        <a:t>円程度で安価</a:t>
                      </a:r>
                      <a:endParaRPr lang="en-US" altLang="ja-JP" sz="1600" dirty="0">
                        <a:solidFill>
                          <a:schemeClr val="tx1"/>
                        </a:solidFill>
                        <a:latin typeface="メイリオ" panose="020B0604030504040204" pitchFamily="50" charset="-128"/>
                        <a:ea typeface="メイリオ" panose="020B0604030504040204" pitchFamily="50" charset="-128"/>
                      </a:endParaRPr>
                    </a:p>
                  </a:txBody>
                  <a:tcPr marT="45696" marB="45696"/>
                </a:tc>
                <a:tc>
                  <a:txBody>
                    <a:bodyPr/>
                    <a:lstStyle/>
                    <a:p>
                      <a:pPr>
                        <a:defRPr/>
                      </a:pPr>
                      <a:r>
                        <a:rPr lang="ja-JP" altLang="en-US" sz="1600" dirty="0">
                          <a:solidFill>
                            <a:schemeClr val="tx1"/>
                          </a:solidFill>
                          <a:latin typeface="メイリオ" panose="020B0604030504040204" pitchFamily="50" charset="-128"/>
                          <a:ea typeface="メイリオ" panose="020B0604030504040204" pitchFamily="50" charset="-128"/>
                        </a:rPr>
                        <a:t>・肌の疲れに良いものが新商品として発売された。</a:t>
                      </a:r>
                      <a:endParaRPr lang="en-US" altLang="ja-JP" sz="1600" dirty="0">
                        <a:solidFill>
                          <a:schemeClr val="tx1"/>
                        </a:solidFill>
                        <a:latin typeface="メイリオ" panose="020B0604030504040204" pitchFamily="50" charset="-128"/>
                        <a:ea typeface="メイリオ" panose="020B0604030504040204" pitchFamily="50" charset="-128"/>
                      </a:endParaRPr>
                    </a:p>
                    <a:p>
                      <a:pPr>
                        <a:defRPr/>
                      </a:pPr>
                      <a:r>
                        <a:rPr lang="ja-JP" altLang="en-US" sz="1600" dirty="0">
                          <a:solidFill>
                            <a:schemeClr val="tx1"/>
                          </a:solidFill>
                          <a:latin typeface="メイリオ" panose="020B0604030504040204" pitchFamily="50" charset="-128"/>
                          <a:ea typeface="メイリオ" panose="020B0604030504040204" pitchFamily="50" charset="-128"/>
                        </a:rPr>
                        <a:t>・肌もアミノ酸から出来ているのでインナーケアとしておすすめ。</a:t>
                      </a:r>
                      <a:endParaRPr lang="en-US" altLang="ja-JP" sz="1600" dirty="0">
                        <a:solidFill>
                          <a:schemeClr val="tx1"/>
                        </a:solidFill>
                        <a:latin typeface="メイリオ" panose="020B0604030504040204" pitchFamily="50" charset="-128"/>
                        <a:ea typeface="メイリオ" panose="020B0604030504040204" pitchFamily="50" charset="-128"/>
                      </a:endParaRPr>
                    </a:p>
                    <a:p>
                      <a:pPr>
                        <a:defRPr/>
                      </a:pPr>
                      <a:r>
                        <a:rPr lang="ja-JP" altLang="en-US" sz="1600" dirty="0">
                          <a:solidFill>
                            <a:schemeClr val="tx1"/>
                          </a:solidFill>
                          <a:latin typeface="メイリオ" panose="020B0604030504040204" pitchFamily="50" charset="-128"/>
                          <a:ea typeface="メイリオ" panose="020B0604030504040204" pitchFamily="50" charset="-128"/>
                        </a:rPr>
                        <a:t>→試飲を行い、味が気に入り購入。</a:t>
                      </a:r>
                      <a:endParaRPr lang="en-US" altLang="ja-JP" sz="1600" dirty="0">
                        <a:solidFill>
                          <a:schemeClr val="tx1"/>
                        </a:solidFill>
                        <a:latin typeface="メイリオ" panose="020B0604030504040204" pitchFamily="50" charset="-128"/>
                        <a:ea typeface="メイリオ" panose="020B0604030504040204" pitchFamily="50" charset="-128"/>
                      </a:endParaRPr>
                    </a:p>
                  </a:txBody>
                  <a:tcPr marT="45696" marB="45696"/>
                </a:tc>
                <a:extLst>
                  <a:ext uri="{0D108BD9-81ED-4DB2-BD59-A6C34878D82A}">
                    <a16:rowId xmlns:a16="http://schemas.microsoft.com/office/drawing/2014/main" val="10002"/>
                  </a:ext>
                </a:extLst>
              </a:tr>
            </a:tbl>
          </a:graphicData>
        </a:graphic>
      </p:graphicFrame>
      <p:pic>
        <p:nvPicPr>
          <p:cNvPr id="22552" name="Picture 2" descr="野球選手のイラスト（男性・アジア人）">
            <a:extLst>
              <a:ext uri="{FF2B5EF4-FFF2-40B4-BE49-F238E27FC236}">
                <a16:creationId xmlns:a16="http://schemas.microsoft.com/office/drawing/2014/main" id="{6ADBA2AD-A6F1-D304-5A2B-CA52578215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1650" y="2339975"/>
            <a:ext cx="849313"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4" descr="ファンデーションのイラスト（化粧品）">
            <a:extLst>
              <a:ext uri="{FF2B5EF4-FFF2-40B4-BE49-F238E27FC236}">
                <a16:creationId xmlns:a16="http://schemas.microsoft.com/office/drawing/2014/main" id="{7AF2D682-A9F0-92A1-1010-30C00D9163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2088" y="2452688"/>
            <a:ext cx="909637"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テキスト ボックス 1">
            <a:extLst>
              <a:ext uri="{FF2B5EF4-FFF2-40B4-BE49-F238E27FC236}">
                <a16:creationId xmlns:a16="http://schemas.microsoft.com/office/drawing/2014/main" id="{74B6D899-3ECF-DA24-307B-F5359E54536C}"/>
              </a:ext>
            </a:extLst>
          </p:cNvPr>
          <p:cNvSpPr txBox="1">
            <a:spLocks noChangeArrowheads="1"/>
          </p:cNvSpPr>
          <p:nvPr/>
        </p:nvSpPr>
        <p:spPr bwMode="auto">
          <a:xfrm>
            <a:off x="107950" y="195263"/>
            <a:ext cx="69246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3200" b="1">
                <a:latin typeface="メイリオ" panose="020B0604030504040204" pitchFamily="50" charset="-128"/>
                <a:ea typeface="メイリオ" panose="020B0604030504040204" pitchFamily="50" charset="-128"/>
              </a:rPr>
              <a:t>表現の工夫</a:t>
            </a:r>
            <a:endParaRPr lang="en-US" altLang="ja-JP" sz="3200" b="1">
              <a:latin typeface="メイリオ" panose="020B0604030504040204" pitchFamily="50" charset="-128"/>
              <a:ea typeface="メイリオ" panose="020B0604030504040204" pitchFamily="50" charset="-128"/>
            </a:endParaRPr>
          </a:p>
        </p:txBody>
      </p:sp>
      <p:sp>
        <p:nvSpPr>
          <p:cNvPr id="24579" name="テキスト ボックス 2">
            <a:extLst>
              <a:ext uri="{FF2B5EF4-FFF2-40B4-BE49-F238E27FC236}">
                <a16:creationId xmlns:a16="http://schemas.microsoft.com/office/drawing/2014/main" id="{262DFB89-9FA0-E96C-0DC1-0D0D36BC502F}"/>
              </a:ext>
            </a:extLst>
          </p:cNvPr>
          <p:cNvSpPr txBox="1">
            <a:spLocks noChangeArrowheads="1"/>
          </p:cNvSpPr>
          <p:nvPr/>
        </p:nvSpPr>
        <p:spPr bwMode="auto">
          <a:xfrm>
            <a:off x="107950" y="1196975"/>
            <a:ext cx="9036050"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a:t>【</a:t>
            </a:r>
            <a:r>
              <a:rPr lang="ja-JP" altLang="en-US"/>
              <a:t>疲労</a:t>
            </a:r>
            <a:r>
              <a:rPr lang="en-US" altLang="ja-JP"/>
              <a:t>】</a:t>
            </a:r>
          </a:p>
          <a:p>
            <a:r>
              <a:rPr lang="ja-JP" altLang="en-US"/>
              <a:t>　　代替表現：「元気」欲しい方に</a:t>
            </a:r>
            <a:endParaRPr lang="en-US" altLang="ja-JP"/>
          </a:p>
          <a:p>
            <a:r>
              <a:rPr lang="ja-JP" altLang="en-US"/>
              <a:t>　　　　　　　　　ジワッとイキイキ元気！</a:t>
            </a:r>
            <a:endParaRPr lang="en-US" altLang="ja-JP"/>
          </a:p>
          <a:p>
            <a:r>
              <a:rPr lang="ja-JP" altLang="en-US"/>
              <a:t>　　　　　　　　　元気の素「ビタレバン」</a:t>
            </a:r>
            <a:endParaRPr lang="en-US" altLang="ja-JP"/>
          </a:p>
          <a:p>
            <a:r>
              <a:rPr lang="ja-JP" altLang="en-US"/>
              <a:t>　　　　　　　　　忙しさをリセット！忙しい私にプレゼント「ビタレバン」</a:t>
            </a:r>
            <a:endParaRPr lang="en-US" altLang="ja-JP"/>
          </a:p>
          <a:p>
            <a:r>
              <a:rPr lang="ja-JP" altLang="en-US"/>
              <a:t>　　　　　　　　　ビタレバンは日々の活力の源！かかせません！</a:t>
            </a:r>
            <a:endParaRPr lang="en-US" altLang="ja-JP"/>
          </a:p>
          <a:p>
            <a:r>
              <a:rPr lang="ja-JP" altLang="en-US"/>
              <a:t>　　　　　　　　　忙しすぎの私。助けてビタレバン！</a:t>
            </a:r>
            <a:endParaRPr lang="en-US" altLang="ja-JP"/>
          </a:p>
          <a:p>
            <a:r>
              <a:rPr lang="ja-JP" altLang="en-US"/>
              <a:t>　　　　　　　　　多忙なあなたを癒すビタレバン！</a:t>
            </a:r>
            <a:endParaRPr lang="en-US" altLang="ja-JP"/>
          </a:p>
          <a:p>
            <a:r>
              <a:rPr lang="ja-JP" altLang="en-US"/>
              <a:t>　　　　　　　　　体の弱い私もビタレバンで最近はその心配ありません</a:t>
            </a:r>
            <a:endParaRPr lang="en-US" altLang="ja-JP"/>
          </a:p>
          <a:p>
            <a:r>
              <a:rPr lang="ja-JP" altLang="en-US"/>
              <a:t>　　　　　　　　　朝中々布団から出られない私がビタレバンでそれが</a:t>
            </a:r>
            <a:endParaRPr lang="en-US" altLang="ja-JP"/>
          </a:p>
          <a:p>
            <a:r>
              <a:rPr lang="ja-JP" altLang="en-US"/>
              <a:t>　　　　　　　　　なくなりました。</a:t>
            </a:r>
            <a:endParaRPr lang="en-US" altLang="ja-JP"/>
          </a:p>
          <a:p>
            <a:r>
              <a:rPr lang="ja-JP" altLang="en-US"/>
              <a:t>　　　　　　　　　</a:t>
            </a:r>
            <a:endParaRPr lang="en-US" altLang="ja-JP"/>
          </a:p>
          <a:p>
            <a:endParaRPr lang="en-US" altLang="ja-JP"/>
          </a:p>
        </p:txBody>
      </p:sp>
    </p:spTree>
  </p:cSld>
  <p:clrMapOvr>
    <a:masterClrMapping/>
  </p:clrMapOvr>
</p:sld>
</file>

<file path=ppt/theme/theme1.xml><?xml version="1.0" encoding="utf-8"?>
<a:theme xmlns:a="http://schemas.openxmlformats.org/drawingml/2006/main" name="B_OLYppt_confidencial">
  <a:themeElements>
    <a:clrScheme name="B_OLYppt_confidenci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_OLYppt_confidencial">
      <a:majorFont>
        <a:latin typeface="Arial Black"/>
        <a:ea typeface="HG創英角ｺﾞｼｯｸUB"/>
        <a:cs typeface=""/>
      </a:majorFont>
      <a:minorFont>
        <a:latin typeface="Arial Black"/>
        <a:ea typeface="HG創英角ｺﾞｼｯｸUB"/>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1750">
          <a:solidFill>
            <a:schemeClr val="tx1"/>
          </a:solidFill>
        </a:ln>
      </a:spPr>
      <a:bodyPr rtlCol="0" anchor="t" anchorCtr="0"/>
      <a:lstStyle>
        <a:defPPr>
          <a:defRPr sz="1600" dirty="0" smtClean="0">
            <a:solidFill>
              <a:schemeClr val="tx1"/>
            </a:solidFill>
            <a:latin typeface="+mn-ea"/>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B_OLYppt_confidenci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_OLYppt_confidenci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_OLYppt_confidencia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_OLYppt_confidencia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_OLYppt_confidencia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_OLYppt_confidencia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_OLYppt_confidencia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_OLYppt_confidencia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_OLYppt_confidencia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_OLYppt_confidencia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_OLYppt_confidencia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_OLYppt_confidencia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B_OLYppt_confidencial</Template>
  <TotalTime>24751</TotalTime>
  <Words>3029</Words>
  <Application>Microsoft Office PowerPoint</Application>
  <PresentationFormat>画面に合わせる (4:3)</PresentationFormat>
  <Paragraphs>337</Paragraphs>
  <Slides>16</Slides>
  <Notes>10</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16</vt:i4>
      </vt:variant>
    </vt:vector>
  </HeadingPairs>
  <TitlesOfParts>
    <vt:vector size="28" baseType="lpstr">
      <vt:lpstr>Arial</vt:lpstr>
      <vt:lpstr>ＭＳ Ｐゴシック</vt:lpstr>
      <vt:lpstr>Arial Black</vt:lpstr>
      <vt:lpstr>メイリオ</vt:lpstr>
      <vt:lpstr>Wingdings</vt:lpstr>
      <vt:lpstr>Calibri</vt:lpstr>
      <vt:lpstr>ＭＳ Ｐ明朝</vt:lpstr>
      <vt:lpstr>HG創英角ｺﾞｼｯｸUB</vt:lpstr>
      <vt:lpstr>ＭＳ ゴシック</vt:lpstr>
      <vt:lpstr>Times New Roman</vt:lpstr>
      <vt:lpstr>Meiryo UI</vt:lpstr>
      <vt:lpstr>B_OLYppt_confidencial</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ビタレバン製品概要</dc:title>
  <dc:creator>s100872</dc:creator>
  <cp:lastModifiedBy>勝間 直行</cp:lastModifiedBy>
  <cp:revision>2291</cp:revision>
  <cp:lastPrinted>2023-07-31T07:47:54Z</cp:lastPrinted>
  <dcterms:created xsi:type="dcterms:W3CDTF">2012-12-21T05:04:42Z</dcterms:created>
  <dcterms:modified xsi:type="dcterms:W3CDTF">2023-12-22T05:09:41Z</dcterms:modified>
</cp:coreProperties>
</file>