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58" r:id="rId3"/>
    <p:sldId id="265" r:id="rId4"/>
    <p:sldId id="256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67" d="100"/>
          <a:sy n="67" d="100"/>
        </p:scale>
        <p:origin x="3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432A3-574E-4E6D-BE8F-79380FC7CFDB}" type="datetimeFigureOut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BE28D-6545-4189-8B53-69459455F2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04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17E549-9CD1-4B1D-91EE-D1CA6B057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5D84A63-EAFE-463F-916A-B985C8F50E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3FC05E-B86F-4DFD-B6A4-FA749F667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81733-6CBD-466B-BA29-C143702202C2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43244E-AB5B-4EF0-8630-681AAA73D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AED712-5462-4414-ABDC-DB6FF487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2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845762-138B-471C-9439-BDC76AEC3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476026-DE06-462C-879D-E54E783899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BCF233-0E46-44C7-94C3-3A526C1C0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0561-8188-4155-925C-E8618CB7D20F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335EB5-39A5-43E1-B150-114B4A6C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DFE1A-9AD2-4D20-BB37-6DC4E527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59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FE5FF9D-40A2-41F1-908E-4BC06245D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94A584-5513-4023-8B33-80898EA16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75DE1E-747B-4563-98BA-4BEA79AB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2DEA-E94A-4B13-BBC6-D342176C0046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2FA323-706B-4058-B69C-E6B78B854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7EC006-A895-4A8A-AA47-353A991E8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61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0C1B83-F23F-4E9F-BEB3-7352C78A3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4476C3-BE89-4431-A0FF-813CC0063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A0BD6B-CB8C-45D6-AA39-E030162DA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03626-73B4-4169-BF5B-7260AC19291A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124191-61FE-4B70-A4DF-618EEC5BE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65152C-D584-478B-AA4E-C351543D3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0700" y="6432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-</a:t>
            </a:r>
            <a:fld id="{4B8738AF-17F4-4263-8FB8-71934B7D53A2}" type="slidenum">
              <a:rPr lang="ja-JP" altLang="en-US" smtClean="0"/>
              <a:pPr/>
              <a:t>‹#›</a:t>
            </a:fld>
            <a:r>
              <a:rPr lang="en-US" altLang="ja-JP"/>
              <a:t>-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020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60E4C5-E038-4996-A198-1663AA5F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28B2A9-F304-4FF4-80C7-1FB26323A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B66826-D02C-44E6-8C41-C28A191E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BF658-B8B4-473B-8EB8-EDC1556E5001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5FA635-D541-49DA-9C7F-AD9A44C40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F7CAEA-9758-441A-BDA6-8AEF04091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06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CC093E-8662-47B0-A612-911A6F2B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9DCCC3-C3E9-481C-91FC-A442DAB34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C81C6C-122B-4AEE-89B6-1D55D64CC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98471E-72F7-4ED8-AB58-76B9C9BF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B88D2-03C0-4264-8135-504911FDC80E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87DDCF-E089-4EFC-99E0-0785E95A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89A998-D328-4374-8DF4-C88465781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56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A2FC8D-423E-4103-9F33-DD5B41DB7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AA675A5-36E0-495A-BF83-F9C89397B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75CABD5-780A-4DBE-870F-ABE61FA48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4BF247-DE63-4ED6-A943-68B93DC87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86930A4-8952-4C71-BFE1-E1992577F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B9372D2-61D1-48C6-8016-12AE2296A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EF3F-B6DC-4181-BC5B-6DA52169FE3A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0DCCB6D-5455-4B42-BAF2-08CD6053D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4768919-6943-4262-954C-FB19012D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29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3D45D2-EA21-4366-97B5-0E26CDE3D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68B4F1-9845-495D-927F-8EEA38A8C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F85-B09D-4F40-B5A7-411F1D5D9CEF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A8FBA96-D523-4E90-A91B-DCA7193E4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CA987B4-2D3E-4B7F-AECC-228D88D0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5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67A99DE-1DFA-4350-BCCE-2DCBC01C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C754F-EE09-4529-9299-241DBE059B20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2B95C7-F695-49EB-A259-D9F531031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F62C09-AAB7-4728-AF2B-897F307B2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002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9472AF-A233-4212-8845-9A44DA81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D78CEB-C67E-444C-A5A7-24A58CE4B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88A72FF-E27F-44FB-B5D6-1AFA5817A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D86EEBD-A545-46EC-812A-71346B246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9BA36-DAB3-464C-BABD-1291133387CD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06F961-D02B-43D6-AB78-7691732B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7D996D-55C7-4576-932F-0AF2A9F31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19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C293CB-9523-42DC-824E-07A9082F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964D827-FCAA-4385-AA0A-E1F27D9B9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B92850-57AC-4C4B-A934-3C41C687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4D0D10-37EF-4D16-AE3C-77EA0194F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F3CFE-79CF-4391-9322-7A069ED31E67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7F9A30-F1FF-44BF-B2F8-CB8BA9EE8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71B87D-6708-4D41-8715-4325EC88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271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4F21438-89A9-43E6-B4D7-3ACF6A7C2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3CD160-2E2A-46D4-9ECE-C04802AC1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8A4429-1D1F-426E-8C1B-F3E73209B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47508-2E43-4A4F-8798-806087829C8F}" type="datetime1">
              <a:rPr kumimoji="1" lang="ja-JP" altLang="en-US" smtClean="0"/>
              <a:t>2021/3/5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B2345F-C038-44FE-BEC7-27921F815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9F236C-CA9A-4906-AC4A-BE19A7CB7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38AF-17F4-4263-8FB8-71934B7D53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98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192F3D-A543-4B5E-B1BB-6CD2A320B201}"/>
              </a:ext>
            </a:extLst>
          </p:cNvPr>
          <p:cNvSpPr txBox="1"/>
          <p:nvPr/>
        </p:nvSpPr>
        <p:spPr>
          <a:xfrm>
            <a:off x="3867150" y="3159810"/>
            <a:ext cx="4222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ロゴ依頼書</a:t>
            </a:r>
            <a:endParaRPr lang="ja-JP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73116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85A437-E932-447A-858B-9C3957A4E970}"/>
              </a:ext>
            </a:extLst>
          </p:cNvPr>
          <p:cNvSpPr txBox="1"/>
          <p:nvPr/>
        </p:nvSpPr>
        <p:spPr>
          <a:xfrm>
            <a:off x="388819" y="771381"/>
            <a:ext cx="1017440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+mn-ea"/>
              </a:rPr>
              <a:t>★</a:t>
            </a:r>
            <a:r>
              <a:rPr kumimoji="1" lang="ja-JP" altLang="en-US" sz="2000" b="1" dirty="0">
                <a:latin typeface="+mn-ea"/>
              </a:rPr>
              <a:t>依頼内容</a:t>
            </a:r>
            <a:endParaRPr kumimoji="1"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ロゴに関して、①～④までの作業をお願いいたします。</a:t>
            </a:r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endParaRPr kumimoji="1" lang="en-US" altLang="ja-JP" sz="2000" b="1" dirty="0">
              <a:latin typeface="+mn-ea"/>
            </a:endParaRPr>
          </a:p>
          <a:p>
            <a:r>
              <a:rPr lang="en-US" altLang="ja-JP" sz="2000" b="1" dirty="0">
                <a:latin typeface="+mn-ea"/>
              </a:rPr>
              <a:t>【</a:t>
            </a:r>
            <a:r>
              <a:rPr lang="ja-JP" altLang="en-US" sz="2000" b="1" dirty="0">
                <a:latin typeface="+mn-ea"/>
              </a:rPr>
              <a:t>ロゴ</a:t>
            </a:r>
            <a:r>
              <a:rPr lang="en-US" altLang="ja-JP" sz="2000" b="1" dirty="0">
                <a:latin typeface="+mn-ea"/>
              </a:rPr>
              <a:t>】</a:t>
            </a:r>
          </a:p>
          <a:p>
            <a:r>
              <a:rPr lang="ja-JP" altLang="en-US" sz="2000" b="1" dirty="0">
                <a:latin typeface="+mn-ea"/>
              </a:rPr>
              <a:t>①文字間調整（マル</a:t>
            </a:r>
            <a:r>
              <a:rPr lang="en-US" altLang="ja-JP" sz="2000" b="1" dirty="0">
                <a:latin typeface="+mn-ea"/>
              </a:rPr>
              <a:t>R</a:t>
            </a:r>
            <a:r>
              <a:rPr lang="ja-JP" altLang="en-US" sz="2000" b="1" dirty="0">
                <a:latin typeface="+mn-ea"/>
              </a:rPr>
              <a:t>あり</a:t>
            </a:r>
            <a:r>
              <a:rPr lang="en-US" altLang="ja-JP" sz="2000" b="1" dirty="0">
                <a:latin typeface="+mn-ea"/>
              </a:rPr>
              <a:t>/</a:t>
            </a:r>
            <a:r>
              <a:rPr lang="ja-JP" altLang="en-US" sz="2000" b="1" dirty="0">
                <a:latin typeface="+mn-ea"/>
              </a:rPr>
              <a:t>なし）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②カラーバリエーション（</a:t>
            </a:r>
            <a:r>
              <a:rPr lang="en-US" altLang="ja-JP" sz="2000" b="1" dirty="0">
                <a:latin typeface="+mn-ea"/>
              </a:rPr>
              <a:t>20</a:t>
            </a:r>
            <a:r>
              <a:rPr lang="ja-JP" altLang="en-US" sz="2000" b="1" dirty="0">
                <a:latin typeface="+mn-ea"/>
              </a:rPr>
              <a:t>パターン程度）</a:t>
            </a:r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①②が確定したら、（正式に依頼が確定しましたら、③④をお願いいたします）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③墨バージョン作成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④白バージョン作成（背景ベタ）</a:t>
            </a:r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★予算：</a:t>
            </a:r>
            <a:r>
              <a:rPr lang="en-US" altLang="ja-JP" sz="2000" b="1" dirty="0">
                <a:latin typeface="+mn-ea"/>
              </a:rPr>
              <a:t>2</a:t>
            </a:r>
            <a:r>
              <a:rPr lang="ja-JP" altLang="en-US" sz="2000" b="1" dirty="0">
                <a:latin typeface="+mn-ea"/>
              </a:rPr>
              <a:t>万円</a:t>
            </a:r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★納品形式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■各種カラー指定</a:t>
            </a:r>
            <a:r>
              <a:rPr lang="en-US" altLang="ja-JP" sz="2000" b="1" dirty="0">
                <a:latin typeface="+mn-ea"/>
              </a:rPr>
              <a:t>【</a:t>
            </a:r>
            <a:r>
              <a:rPr lang="ja-JP" altLang="en-US" sz="2000" b="1" dirty="0">
                <a:latin typeface="+mn-ea"/>
              </a:rPr>
              <a:t>印刷（</a:t>
            </a:r>
            <a:r>
              <a:rPr lang="en-US" altLang="ja-JP" sz="2000" b="1" dirty="0">
                <a:latin typeface="+mn-ea"/>
              </a:rPr>
              <a:t>CMYK</a:t>
            </a:r>
            <a:r>
              <a:rPr lang="ja-JP" altLang="en-US" sz="2000" b="1" dirty="0">
                <a:latin typeface="+mn-ea"/>
              </a:rPr>
              <a:t>指定）</a:t>
            </a:r>
            <a:r>
              <a:rPr lang="en-US" altLang="ja-JP" sz="2000" b="1" dirty="0">
                <a:latin typeface="+mn-ea"/>
              </a:rPr>
              <a:t>/WEB</a:t>
            </a:r>
            <a:r>
              <a:rPr lang="ja-JP" altLang="en-US" sz="2000" b="1" dirty="0">
                <a:latin typeface="+mn-ea"/>
              </a:rPr>
              <a:t>（</a:t>
            </a:r>
            <a:r>
              <a:rPr lang="en-US" altLang="ja-JP" sz="2000" b="1" dirty="0">
                <a:latin typeface="+mn-ea"/>
              </a:rPr>
              <a:t>RGB</a:t>
            </a:r>
            <a:r>
              <a:rPr lang="ja-JP" altLang="en-US" sz="2000" b="1" dirty="0">
                <a:latin typeface="+mn-ea"/>
              </a:rPr>
              <a:t>と色コード）</a:t>
            </a:r>
            <a:r>
              <a:rPr lang="en-US" altLang="ja-JP" sz="2000" b="1" dirty="0">
                <a:latin typeface="+mn-ea"/>
              </a:rPr>
              <a:t>】</a:t>
            </a:r>
          </a:p>
          <a:p>
            <a:r>
              <a:rPr lang="ja-JP" altLang="en-US" sz="2000" b="1" dirty="0">
                <a:latin typeface="+mn-ea"/>
              </a:rPr>
              <a:t>■</a:t>
            </a:r>
            <a:r>
              <a:rPr lang="en-US" altLang="ja-JP" sz="2000" b="1" dirty="0" err="1">
                <a:latin typeface="+mn-ea"/>
              </a:rPr>
              <a:t>jpg,png.eps.ai</a:t>
            </a:r>
            <a:r>
              <a:rPr lang="ja-JP" altLang="en-US" sz="2000" b="1" dirty="0">
                <a:latin typeface="+mn-ea"/>
              </a:rPr>
              <a:t>形式データ</a:t>
            </a:r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+mn-ea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39BCE90-85A3-443D-AFCC-5DCEE620F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248" t="43272" r="18689" b="51945"/>
          <a:stretch/>
        </p:blipFill>
        <p:spPr>
          <a:xfrm>
            <a:off x="8277994" y="5561174"/>
            <a:ext cx="3508507" cy="125339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95FBA0-371F-4663-B1B3-EE00193E2EF1}"/>
              </a:ext>
            </a:extLst>
          </p:cNvPr>
          <p:cNvSpPr txBox="1"/>
          <p:nvPr/>
        </p:nvSpPr>
        <p:spPr>
          <a:xfrm>
            <a:off x="8506594" y="52565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各種カラー指定例）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6D47D26-2DC7-40D0-90C5-A6C23D4B68CF}"/>
              </a:ext>
            </a:extLst>
          </p:cNvPr>
          <p:cNvSpPr txBox="1"/>
          <p:nvPr/>
        </p:nvSpPr>
        <p:spPr>
          <a:xfrm>
            <a:off x="123398" y="143175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+mn-ea"/>
              </a:rPr>
              <a:t>■依頼内容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46BED61-D6E8-41A0-96F0-60D97A40A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0700" y="6432550"/>
            <a:ext cx="2743200" cy="365125"/>
          </a:xfrm>
        </p:spPr>
        <p:txBody>
          <a:bodyPr/>
          <a:lstStyle/>
          <a:p>
            <a:fld id="{4B8738AF-17F4-4263-8FB8-71934B7D53A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0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A179A1-82DB-402F-A167-487B77383644}"/>
              </a:ext>
            </a:extLst>
          </p:cNvPr>
          <p:cNvSpPr txBox="1"/>
          <p:nvPr/>
        </p:nvSpPr>
        <p:spPr>
          <a:xfrm>
            <a:off x="123398" y="803437"/>
            <a:ext cx="1079232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b="1" u="sng" dirty="0">
                <a:solidFill>
                  <a:srgbClr val="333333"/>
                </a:solidFill>
                <a:latin typeface="+mn-ea"/>
              </a:rPr>
              <a:t>サイトフルとは？</a:t>
            </a:r>
            <a:endParaRPr lang="en-US" altLang="ja-JP" sz="1800" b="1" u="sng" dirty="0">
              <a:solidFill>
                <a:srgbClr val="333333"/>
              </a:solidFill>
              <a:latin typeface="+mn-ea"/>
            </a:endParaRPr>
          </a:p>
          <a:p>
            <a:r>
              <a:rPr lang="ja-JP" altLang="en-US" sz="1800" b="1" dirty="0">
                <a:solidFill>
                  <a:srgbClr val="333333"/>
                </a:solidFill>
                <a:latin typeface="+mn-ea"/>
              </a:rPr>
              <a:t>お手頃価格で、質の高いホームページが短期間で出来上がるホームぺージ制作ツールです。</a:t>
            </a:r>
            <a:endParaRPr lang="en-US" altLang="ja-JP" sz="1800" b="1" dirty="0">
              <a:solidFill>
                <a:srgbClr val="333333"/>
              </a:solidFill>
              <a:latin typeface="+mn-ea"/>
            </a:endParaRPr>
          </a:p>
          <a:p>
            <a:endParaRPr lang="en-US" altLang="ja-JP" b="1" dirty="0">
              <a:solidFill>
                <a:srgbClr val="333333"/>
              </a:solidFill>
              <a:latin typeface="+mn-ea"/>
            </a:endParaRPr>
          </a:p>
          <a:p>
            <a:r>
              <a:rPr lang="ja-JP" altLang="en-US" sz="1800" b="1" u="sng" dirty="0">
                <a:solidFill>
                  <a:srgbClr val="333333"/>
                </a:solidFill>
                <a:latin typeface="+mn-ea"/>
              </a:rPr>
              <a:t>利用用途は？</a:t>
            </a:r>
            <a:endParaRPr lang="en-US" altLang="ja-JP" sz="1800" b="1" u="sng" dirty="0">
              <a:solidFill>
                <a:srgbClr val="333333"/>
              </a:solidFill>
              <a:latin typeface="+mn-ea"/>
            </a:endParaRPr>
          </a:p>
          <a:p>
            <a:r>
              <a:rPr lang="ja-JP" altLang="en-US" sz="1800" b="1" dirty="0">
                <a:solidFill>
                  <a:srgbClr val="333333"/>
                </a:solidFill>
                <a:latin typeface="+mn-ea"/>
              </a:rPr>
              <a:t>会社サイト・店舗サイト・サービスサイト様々な用途でご利用いただき、</a:t>
            </a:r>
            <a:endParaRPr lang="en-US" altLang="ja-JP" sz="1800" b="1" dirty="0">
              <a:solidFill>
                <a:srgbClr val="333333"/>
              </a:solidFill>
              <a:latin typeface="+mn-ea"/>
            </a:endParaRPr>
          </a:p>
          <a:p>
            <a:r>
              <a:rPr lang="ja-JP" altLang="en-US" b="1" dirty="0">
                <a:solidFill>
                  <a:srgbClr val="333333"/>
                </a:solidFill>
                <a:latin typeface="+mn-ea"/>
              </a:rPr>
              <a:t>主に、</a:t>
            </a:r>
            <a:r>
              <a:rPr lang="en-US" altLang="ja-JP" b="1" dirty="0" err="1">
                <a:solidFill>
                  <a:srgbClr val="333333"/>
                </a:solidFill>
                <a:latin typeface="+mn-ea"/>
              </a:rPr>
              <a:t>BtoB</a:t>
            </a:r>
            <a:r>
              <a:rPr lang="ja-JP" altLang="en-US" b="1" dirty="0">
                <a:solidFill>
                  <a:srgbClr val="333333"/>
                </a:solidFill>
                <a:latin typeface="+mn-ea"/>
              </a:rPr>
              <a:t>向けでの展開を想定しております。</a:t>
            </a:r>
            <a:endParaRPr lang="en-US" altLang="ja-JP" sz="1800" b="1" dirty="0">
              <a:solidFill>
                <a:srgbClr val="333333"/>
              </a:solidFill>
              <a:latin typeface="+mn-ea"/>
            </a:endParaRPr>
          </a:p>
          <a:p>
            <a:endParaRPr lang="ja-JP" altLang="en-US" sz="1800" b="1" dirty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2BA3E4-BB41-47E9-AE32-75E9C48F5491}"/>
              </a:ext>
            </a:extLst>
          </p:cNvPr>
          <p:cNvSpPr txBox="1"/>
          <p:nvPr/>
        </p:nvSpPr>
        <p:spPr>
          <a:xfrm>
            <a:off x="123398" y="143175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+mn-ea"/>
              </a:rPr>
              <a:t>■サイトフルサービスとは？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EFC18147-3CD8-4067-990C-CCEBA087D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100" y="6483350"/>
            <a:ext cx="2743200" cy="365125"/>
          </a:xfrm>
        </p:spPr>
        <p:txBody>
          <a:bodyPr/>
          <a:lstStyle/>
          <a:p>
            <a:fld id="{4B8738AF-17F4-4263-8FB8-71934B7D53A2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12" name="図 11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2E461E01-699A-45C4-B85A-8747D75E2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988" y="3419595"/>
            <a:ext cx="2284372" cy="35205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F0C8339-8EFC-497B-9DD6-C13F073CCEE7}"/>
              </a:ext>
            </a:extLst>
          </p:cNvPr>
          <p:cNvSpPr txBox="1"/>
          <p:nvPr/>
        </p:nvSpPr>
        <p:spPr>
          <a:xfrm>
            <a:off x="1006503" y="3060700"/>
            <a:ext cx="2175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 b="1" dirty="0"/>
              <a:t>企業サイトとして</a:t>
            </a:r>
          </a:p>
        </p:txBody>
      </p:sp>
      <p:pic>
        <p:nvPicPr>
          <p:cNvPr id="16" name="図 15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27C30F7F-DF56-4072-8700-FCC057BAA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606" y="3419595"/>
            <a:ext cx="2631144" cy="323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</p:pic>
      <p:pic>
        <p:nvPicPr>
          <p:cNvPr id="17" name="図 16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86892959-5E65-46E9-8A53-DF21655DF1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3" y="3419595"/>
            <a:ext cx="2364798" cy="33205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F487DAD-B571-4F46-B92F-3E40B1010F9E}"/>
              </a:ext>
            </a:extLst>
          </p:cNvPr>
          <p:cNvSpPr txBox="1"/>
          <p:nvPr/>
        </p:nvSpPr>
        <p:spPr>
          <a:xfrm>
            <a:off x="4229775" y="3098800"/>
            <a:ext cx="2175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 b="1" dirty="0"/>
              <a:t>店舗サイトとして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0395D56-E249-4EE7-BEC0-1B8EC2401205}"/>
              </a:ext>
            </a:extLst>
          </p:cNvPr>
          <p:cNvSpPr txBox="1"/>
          <p:nvPr/>
        </p:nvSpPr>
        <p:spPr>
          <a:xfrm>
            <a:off x="7509079" y="3060700"/>
            <a:ext cx="273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サービス</a:t>
            </a:r>
            <a:r>
              <a:rPr kumimoji="1" lang="ja-JP" altLang="en-US" sz="1800" b="1" dirty="0"/>
              <a:t>サイトとして</a:t>
            </a:r>
          </a:p>
        </p:txBody>
      </p:sp>
    </p:spTree>
    <p:extLst>
      <p:ext uri="{BB962C8B-B14F-4D97-AF65-F5344CB8AC3E}">
        <p14:creationId xmlns:p14="http://schemas.microsoft.com/office/powerpoint/2010/main" val="36691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CCD8E66-AD8C-4A82-AFFC-536EC6CA95F5}"/>
              </a:ext>
            </a:extLst>
          </p:cNvPr>
          <p:cNvSpPr txBox="1"/>
          <p:nvPr/>
        </p:nvSpPr>
        <p:spPr>
          <a:xfrm>
            <a:off x="1978834" y="615139"/>
            <a:ext cx="80111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+mn-ea"/>
              </a:rPr>
              <a:t>【</a:t>
            </a:r>
            <a:r>
              <a:rPr lang="ja-JP" altLang="en-US" b="1" dirty="0">
                <a:latin typeface="+mn-ea"/>
              </a:rPr>
              <a:t>ご依頼事項</a:t>
            </a:r>
            <a:r>
              <a:rPr lang="en-US" altLang="ja-JP" b="1" dirty="0">
                <a:latin typeface="+mn-ea"/>
              </a:rPr>
              <a:t>】</a:t>
            </a:r>
          </a:p>
          <a:p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latin typeface="+mn-ea"/>
              </a:rPr>
              <a:t>①文字間調整（</a:t>
            </a:r>
            <a:r>
              <a:rPr lang="ja-JP" altLang="en-US" sz="1800" b="1" dirty="0">
                <a:latin typeface="+mn-ea"/>
              </a:rPr>
              <a:t>マル</a:t>
            </a:r>
            <a:r>
              <a:rPr lang="en-US" altLang="ja-JP" sz="1800" b="1" dirty="0">
                <a:latin typeface="+mn-ea"/>
              </a:rPr>
              <a:t>R</a:t>
            </a:r>
            <a:r>
              <a:rPr lang="ja-JP" altLang="en-US" sz="1800" b="1" dirty="0">
                <a:latin typeface="+mn-ea"/>
              </a:rPr>
              <a:t>あり</a:t>
            </a:r>
            <a:r>
              <a:rPr lang="en-US" altLang="ja-JP" sz="1800" b="1" dirty="0">
                <a:latin typeface="+mn-ea"/>
              </a:rPr>
              <a:t>/</a:t>
            </a:r>
            <a:r>
              <a:rPr lang="ja-JP" altLang="en-US" sz="1800" b="1" dirty="0">
                <a:latin typeface="+mn-ea"/>
              </a:rPr>
              <a:t>なし</a:t>
            </a:r>
            <a:r>
              <a:rPr lang="ja-JP" altLang="en-US" b="1" dirty="0">
                <a:latin typeface="+mn-ea"/>
              </a:rPr>
              <a:t>）</a:t>
            </a:r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latin typeface="+mn-ea"/>
              </a:rPr>
              <a:t>「サイトフル」のロゴについて、</a:t>
            </a:r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latin typeface="+mn-ea"/>
              </a:rPr>
              <a:t>現在使用フォント（</a:t>
            </a:r>
            <a:r>
              <a:rPr lang="en-US" altLang="ja-JP" b="1" dirty="0" err="1">
                <a:latin typeface="+mn-ea"/>
              </a:rPr>
              <a:t>CHI_Speedy</a:t>
            </a:r>
            <a:r>
              <a:rPr lang="en-US" altLang="ja-JP" b="1" dirty="0">
                <a:latin typeface="+mn-ea"/>
              </a:rPr>
              <a:t> </a:t>
            </a:r>
            <a:r>
              <a:rPr lang="en-US" altLang="ja-JP" b="1" dirty="0" err="1">
                <a:latin typeface="+mn-ea"/>
              </a:rPr>
              <a:t>Right_itaic_free</a:t>
            </a:r>
            <a:r>
              <a:rPr lang="ja-JP" altLang="en-US" b="1" dirty="0">
                <a:latin typeface="+mn-ea"/>
              </a:rPr>
              <a:t>）を使い、</a:t>
            </a:r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solidFill>
                  <a:srgbClr val="FF0000"/>
                </a:solidFill>
                <a:latin typeface="+mn-ea"/>
              </a:rPr>
              <a:t>可読性、視認性が高まるように、文字間の調整をお願い</a:t>
            </a:r>
            <a:r>
              <a:rPr lang="ja-JP" altLang="en-US" b="1" dirty="0">
                <a:latin typeface="+mn-ea"/>
              </a:rPr>
              <a:t>いたします。</a:t>
            </a:r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latin typeface="+mn-ea"/>
              </a:rPr>
              <a:t>その際、</a:t>
            </a:r>
            <a:r>
              <a:rPr lang="ja-JP" altLang="en-US" sz="1800" b="1" dirty="0">
                <a:latin typeface="+mn-ea"/>
              </a:rPr>
              <a:t>マル</a:t>
            </a:r>
            <a:r>
              <a:rPr lang="en-US" altLang="ja-JP" sz="1800" b="1" dirty="0">
                <a:latin typeface="+mn-ea"/>
              </a:rPr>
              <a:t>R</a:t>
            </a:r>
            <a:r>
              <a:rPr lang="ja-JP" altLang="en-US" sz="1800" b="1" dirty="0">
                <a:latin typeface="+mn-ea"/>
              </a:rPr>
              <a:t>あり</a:t>
            </a:r>
            <a:r>
              <a:rPr lang="en-US" altLang="ja-JP" b="1" dirty="0">
                <a:latin typeface="+mn-ea"/>
              </a:rPr>
              <a:t>/</a:t>
            </a:r>
            <a:r>
              <a:rPr lang="ja-JP" altLang="en-US" b="1" dirty="0">
                <a:latin typeface="+mn-ea"/>
              </a:rPr>
              <a:t>なしでのご提示をお願いいたします。</a:t>
            </a:r>
            <a:endParaRPr lang="en-US" altLang="ja-JP" b="1" dirty="0">
              <a:latin typeface="+mn-ea"/>
            </a:endParaRPr>
          </a:p>
          <a:p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latin typeface="+mn-ea"/>
              </a:rPr>
              <a:t>②カラーバリエーションの提示</a:t>
            </a:r>
            <a:endParaRPr lang="en-US" altLang="ja-JP" b="1" dirty="0">
              <a:latin typeface="+mn-ea"/>
            </a:endParaRPr>
          </a:p>
          <a:p>
            <a:r>
              <a:rPr lang="ja-JP" altLang="en-US" b="1" dirty="0">
                <a:latin typeface="+mn-ea"/>
              </a:rPr>
              <a:t>次ページ以降に記載されているカラー範囲内にて、</a:t>
            </a:r>
            <a:endParaRPr lang="en-US" altLang="ja-JP" b="1" dirty="0">
              <a:latin typeface="+mn-ea"/>
            </a:endParaRPr>
          </a:p>
          <a:p>
            <a:r>
              <a:rPr lang="en-US" altLang="ja-JP" b="1" dirty="0">
                <a:solidFill>
                  <a:srgbClr val="FF0000"/>
                </a:solidFill>
                <a:latin typeface="+mn-ea"/>
              </a:rPr>
              <a:t>20</a:t>
            </a:r>
            <a:r>
              <a:rPr lang="ja-JP" altLang="en-US" b="1" dirty="0">
                <a:solidFill>
                  <a:srgbClr val="FF0000"/>
                </a:solidFill>
                <a:latin typeface="+mn-ea"/>
              </a:rPr>
              <a:t>パターン程度のバリエーション</a:t>
            </a:r>
            <a:r>
              <a:rPr lang="ja-JP" altLang="en-US" b="1" dirty="0">
                <a:latin typeface="+mn-ea"/>
              </a:rPr>
              <a:t>提示をお願いいたします。</a:t>
            </a:r>
            <a:endParaRPr lang="en-US" altLang="ja-JP" b="1" dirty="0">
              <a:latin typeface="+mn-ea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913E584-7C64-4A23-A10C-6583B2FB1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72" t="29217" r="50996" b="66643"/>
          <a:stretch/>
        </p:blipFill>
        <p:spPr>
          <a:xfrm>
            <a:off x="2589196" y="4808791"/>
            <a:ext cx="6805062" cy="1514130"/>
          </a:xfrm>
          <a:prstGeom prst="rect">
            <a:avLst/>
          </a:prstGeom>
        </p:spPr>
      </p:pic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97A0A447-DC31-4F94-98CA-1AA57D7F4DE2}"/>
              </a:ext>
            </a:extLst>
          </p:cNvPr>
          <p:cNvSpPr txBox="1">
            <a:spLocks/>
          </p:cNvSpPr>
          <p:nvPr/>
        </p:nvSpPr>
        <p:spPr>
          <a:xfrm>
            <a:off x="9410700" y="6432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B8738AF-17F4-4263-8FB8-71934B7D53A2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2462EEB-7D49-4994-9C83-0EDC4266FB2E}"/>
              </a:ext>
            </a:extLst>
          </p:cNvPr>
          <p:cNvSpPr txBox="1"/>
          <p:nvPr/>
        </p:nvSpPr>
        <p:spPr>
          <a:xfrm>
            <a:off x="123398" y="143175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+mn-ea"/>
              </a:rPr>
              <a:t>■依頼内容　詳細</a:t>
            </a:r>
          </a:p>
        </p:txBody>
      </p:sp>
    </p:spTree>
    <p:extLst>
      <p:ext uri="{BB962C8B-B14F-4D97-AF65-F5344CB8AC3E}">
        <p14:creationId xmlns:p14="http://schemas.microsoft.com/office/powerpoint/2010/main" val="113857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44AEB5-EACC-44F1-B6C3-B8EB808A22CB}"/>
              </a:ext>
            </a:extLst>
          </p:cNvPr>
          <p:cNvGrpSpPr/>
          <p:nvPr/>
        </p:nvGrpSpPr>
        <p:grpSpPr>
          <a:xfrm>
            <a:off x="567891" y="1614971"/>
            <a:ext cx="5356057" cy="5561489"/>
            <a:chOff x="3339967" y="1663098"/>
            <a:chExt cx="5356057" cy="5561489"/>
          </a:xfrm>
        </p:grpSpPr>
        <p:pic>
          <p:nvPicPr>
            <p:cNvPr id="1026" name="Picture 2" descr="色相環図">
              <a:extLst>
                <a:ext uri="{FF2B5EF4-FFF2-40B4-BE49-F238E27FC236}">
                  <a16:creationId xmlns:a16="http://schemas.microsoft.com/office/drawing/2014/main" id="{63A5D1EF-B7DF-4A64-A684-2E75745E2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1424" y="1663098"/>
              <a:ext cx="5054600" cy="505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1F690BCD-7F1D-4595-8854-F2D218E50C7D}"/>
                </a:ext>
              </a:extLst>
            </p:cNvPr>
            <p:cNvCxnSpPr>
              <a:cxnSpLocks/>
            </p:cNvCxnSpPr>
            <p:nvPr/>
          </p:nvCxnSpPr>
          <p:spPr>
            <a:xfrm>
              <a:off x="3339967" y="3936732"/>
              <a:ext cx="2441608" cy="15801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DE5595FB-68E1-4D8E-9DFB-F964575483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3442" y="4599974"/>
              <a:ext cx="145282" cy="262461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1CE7BC-F097-45AA-BD3B-2382F803FC44}"/>
              </a:ext>
            </a:extLst>
          </p:cNvPr>
          <p:cNvSpPr txBox="1"/>
          <p:nvPr/>
        </p:nvSpPr>
        <p:spPr>
          <a:xfrm>
            <a:off x="171287" y="784581"/>
            <a:ext cx="1236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+mn-ea"/>
              </a:rPr>
              <a:t>カラー範囲</a:t>
            </a:r>
            <a:r>
              <a:rPr lang="ja-JP" altLang="en-US" sz="2000" b="1" dirty="0">
                <a:latin typeface="+mn-ea"/>
              </a:rPr>
              <a:t>：青み紫～青緑までの範囲の中で、</a:t>
            </a:r>
            <a:r>
              <a:rPr lang="en-US" altLang="ja-JP" sz="2000" b="1" dirty="0">
                <a:latin typeface="+mn-ea"/>
              </a:rPr>
              <a:t>20</a:t>
            </a:r>
            <a:r>
              <a:rPr lang="ja-JP" altLang="en-US" sz="2000" b="1" dirty="0">
                <a:latin typeface="+mn-ea"/>
              </a:rPr>
              <a:t>パターンのバリエーション提示をお願いいたします。</a:t>
            </a:r>
            <a:endParaRPr lang="en-US" altLang="ja-JP" sz="2000" b="1" dirty="0">
              <a:latin typeface="+mn-ea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435C86C-2823-42F9-A0E1-F101662DAF46}"/>
              </a:ext>
            </a:extLst>
          </p:cNvPr>
          <p:cNvSpPr txBox="1"/>
          <p:nvPr/>
        </p:nvSpPr>
        <p:spPr>
          <a:xfrm>
            <a:off x="5735040" y="1318124"/>
            <a:ext cx="61622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b="1" dirty="0">
                <a:latin typeface="+mn-ea"/>
              </a:rPr>
              <a:t>留意点：</a:t>
            </a:r>
            <a:endParaRPr lang="en-US" altLang="ja-JP" sz="1600" b="1" dirty="0">
              <a:latin typeface="+mn-ea"/>
            </a:endParaRPr>
          </a:p>
          <a:p>
            <a:r>
              <a:rPr lang="ja-JP" altLang="en-US" sz="1600" b="1" dirty="0">
                <a:latin typeface="+mn-ea"/>
              </a:rPr>
              <a:t>当社で、採用サイトが簡単に作れる「</a:t>
            </a:r>
            <a:r>
              <a:rPr lang="en-US" altLang="ja-JP" sz="1600" b="1" dirty="0" err="1">
                <a:latin typeface="+mn-ea"/>
              </a:rPr>
              <a:t>iRec</a:t>
            </a:r>
            <a:r>
              <a:rPr lang="ja-JP" altLang="en-US" sz="1600" b="1" dirty="0">
                <a:latin typeface="+mn-ea"/>
              </a:rPr>
              <a:t>」という名称の</a:t>
            </a:r>
            <a:endParaRPr lang="en-US" altLang="ja-JP" sz="1600" b="1" dirty="0">
              <a:latin typeface="+mn-ea"/>
            </a:endParaRPr>
          </a:p>
          <a:p>
            <a:r>
              <a:rPr lang="ja-JP" altLang="en-US" sz="1600" b="1" dirty="0">
                <a:latin typeface="+mn-ea"/>
              </a:rPr>
              <a:t>サービスを販売しております。</a:t>
            </a:r>
            <a:endParaRPr lang="en-US" altLang="ja-JP" sz="1600" b="1" dirty="0">
              <a:latin typeface="+mn-ea"/>
            </a:endParaRPr>
          </a:p>
          <a:p>
            <a:r>
              <a:rPr lang="en-US" altLang="ja-JP" sz="1600" b="1" dirty="0">
                <a:latin typeface="+mn-ea"/>
              </a:rPr>
              <a:t>https://www.procommit.co.jp/irec</a:t>
            </a:r>
          </a:p>
          <a:p>
            <a:endParaRPr lang="en-US" altLang="ja-JP" sz="1600" b="1" dirty="0">
              <a:latin typeface="+mn-ea"/>
            </a:endParaRPr>
          </a:p>
          <a:p>
            <a:r>
              <a:rPr lang="ja-JP" altLang="en-US" sz="1600" b="1" dirty="0">
                <a:latin typeface="+mn-ea"/>
              </a:rPr>
              <a:t>今回のサイトフルは、姉妹サービスの位置づけになるため、</a:t>
            </a:r>
            <a:endParaRPr lang="en-US" altLang="ja-JP" sz="1600" b="1" dirty="0">
              <a:latin typeface="+mn-ea"/>
            </a:endParaRPr>
          </a:p>
          <a:p>
            <a:r>
              <a:rPr lang="en-US" altLang="ja-JP" sz="1600" b="1" dirty="0" err="1">
                <a:latin typeface="+mn-ea"/>
              </a:rPr>
              <a:t>iRec</a:t>
            </a:r>
            <a:r>
              <a:rPr lang="ja-JP" altLang="en-US" sz="1600" b="1" dirty="0">
                <a:latin typeface="+mn-ea"/>
              </a:rPr>
              <a:t>ロゴと一緒に並べた時に、統一感がでるようにしたいです。</a:t>
            </a:r>
            <a:endParaRPr lang="en-US" altLang="ja-JP" sz="1600" b="1" dirty="0">
              <a:latin typeface="+mn-ea"/>
            </a:endParaRPr>
          </a:p>
          <a:p>
            <a:r>
              <a:rPr lang="en-US" altLang="ja-JP" sz="1600" b="1" dirty="0">
                <a:latin typeface="+mn-ea"/>
              </a:rPr>
              <a:t>※</a:t>
            </a:r>
            <a:r>
              <a:rPr lang="en-US" altLang="ja-JP" sz="1600" b="1" dirty="0" err="1">
                <a:latin typeface="+mn-ea"/>
              </a:rPr>
              <a:t>iRec</a:t>
            </a:r>
            <a:r>
              <a:rPr lang="ja-JP" altLang="en-US" sz="1600" b="1" dirty="0">
                <a:latin typeface="+mn-ea"/>
              </a:rPr>
              <a:t>と全く同じ色は</a:t>
            </a:r>
            <a:r>
              <a:rPr lang="en-US" altLang="ja-JP" sz="1600" b="1" dirty="0">
                <a:latin typeface="+mn-ea"/>
              </a:rPr>
              <a:t>NG</a:t>
            </a:r>
          </a:p>
          <a:p>
            <a:endParaRPr lang="en-US" altLang="ja-JP" sz="1600" b="1" dirty="0">
              <a:latin typeface="+mn-ea"/>
            </a:endParaRPr>
          </a:p>
        </p:txBody>
      </p:sp>
      <p:sp>
        <p:nvSpPr>
          <p:cNvPr id="12" name="スライド番号プレースホルダー 7">
            <a:extLst>
              <a:ext uri="{FF2B5EF4-FFF2-40B4-BE49-F238E27FC236}">
                <a16:creationId xmlns:a16="http://schemas.microsoft.com/office/drawing/2014/main" id="{D7D9799F-85B0-4B47-AC39-9B8B5ABD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0700" y="6432550"/>
            <a:ext cx="2743200" cy="365125"/>
          </a:xfrm>
        </p:spPr>
        <p:txBody>
          <a:bodyPr/>
          <a:lstStyle/>
          <a:p>
            <a:fld id="{4B8738AF-17F4-4263-8FB8-71934B7D53A2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5" name="AutoShape 2" descr="logo">
            <a:extLst>
              <a:ext uri="{FF2B5EF4-FFF2-40B4-BE49-F238E27FC236}">
                <a16:creationId xmlns:a16="http://schemas.microsoft.com/office/drawing/2014/main" id="{AE955E3A-E8A3-4EEE-8AEE-D0A163EDFA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6EDA8549-5F79-432E-B105-E685011882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22" t="16672" r="29741" b="11327"/>
          <a:stretch/>
        </p:blipFill>
        <p:spPr>
          <a:xfrm>
            <a:off x="6040710" y="4391025"/>
            <a:ext cx="2371580" cy="235779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45313CA-6AF3-4FC9-ABAC-29840A548C9C}"/>
              </a:ext>
            </a:extLst>
          </p:cNvPr>
          <p:cNvSpPr txBox="1"/>
          <p:nvPr/>
        </p:nvSpPr>
        <p:spPr>
          <a:xfrm>
            <a:off x="5956902" y="365344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iRec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ロゴ色情報）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6A9657A-E551-45A7-AE9D-8B8143206AB8}"/>
              </a:ext>
            </a:extLst>
          </p:cNvPr>
          <p:cNvSpPr txBox="1"/>
          <p:nvPr/>
        </p:nvSpPr>
        <p:spPr>
          <a:xfrm>
            <a:off x="123398" y="143175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+mn-ea"/>
              </a:rPr>
              <a:t>■カラーバリエーションについて</a:t>
            </a:r>
          </a:p>
        </p:txBody>
      </p:sp>
      <p:sp>
        <p:nvSpPr>
          <p:cNvPr id="3" name="AutoShape 2" descr="logo">
            <a:extLst>
              <a:ext uri="{FF2B5EF4-FFF2-40B4-BE49-F238E27FC236}">
                <a16:creationId xmlns:a16="http://schemas.microsoft.com/office/drawing/2014/main" id="{F3EEDA2D-B604-42FB-8268-49B14FAF41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3" name="図 12" descr="ロゴ&#10;&#10;自動的に生成された説明">
            <a:extLst>
              <a:ext uri="{FF2B5EF4-FFF2-40B4-BE49-F238E27FC236}">
                <a16:creationId xmlns:a16="http://schemas.microsoft.com/office/drawing/2014/main" id="{0BF1F96F-6759-409D-B3FA-B5A0B85D5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325" y="4809992"/>
            <a:ext cx="2266950" cy="110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6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1971F8D-6B3D-4DE8-A1D2-C2B5635CB3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37" t="12491" r="33316" b="54947"/>
          <a:stretch/>
        </p:blipFill>
        <p:spPr>
          <a:xfrm>
            <a:off x="254000" y="900667"/>
            <a:ext cx="4318000" cy="59808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E4DD973-66F4-4469-86BC-276FDB0E8960}"/>
              </a:ext>
            </a:extLst>
          </p:cNvPr>
          <p:cNvSpPr/>
          <p:nvPr/>
        </p:nvSpPr>
        <p:spPr>
          <a:xfrm>
            <a:off x="990599" y="893279"/>
            <a:ext cx="3035301" cy="5901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592BA37-10D2-454D-83F0-6772D0E03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F589D1-1940-4734-A0D9-EDA07ECDBA17}"/>
              </a:ext>
            </a:extLst>
          </p:cNvPr>
          <p:cNvSpPr txBox="1"/>
          <p:nvPr/>
        </p:nvSpPr>
        <p:spPr>
          <a:xfrm>
            <a:off x="123398" y="143175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+mn-ea"/>
              </a:rPr>
              <a:t>■カラーバリエーション　</a:t>
            </a:r>
            <a:r>
              <a:rPr kumimoji="1" lang="en-US" altLang="ja-JP" sz="2000" b="1" dirty="0">
                <a:latin typeface="+mn-ea"/>
              </a:rPr>
              <a:t>※</a:t>
            </a:r>
            <a:r>
              <a:rPr kumimoji="1" lang="ja-JP" altLang="en-US" sz="2000" b="1" dirty="0">
                <a:latin typeface="+mn-ea"/>
              </a:rPr>
              <a:t>参考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01BCE1E-6891-4D08-8536-0C41FF9882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255" t="5755" r="38406" b="60759"/>
          <a:stretch/>
        </p:blipFill>
        <p:spPr>
          <a:xfrm>
            <a:off x="5199703" y="300579"/>
            <a:ext cx="2654301" cy="651867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C71D832-1BC6-4DC5-A3EC-5A4DA42CFD17}"/>
              </a:ext>
            </a:extLst>
          </p:cNvPr>
          <p:cNvSpPr/>
          <p:nvPr/>
        </p:nvSpPr>
        <p:spPr>
          <a:xfrm>
            <a:off x="5763127" y="304533"/>
            <a:ext cx="1580950" cy="64812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EDA9447-713F-49EE-B75E-EE864606836F}"/>
              </a:ext>
            </a:extLst>
          </p:cNvPr>
          <p:cNvSpPr txBox="1"/>
          <p:nvPr/>
        </p:nvSpPr>
        <p:spPr>
          <a:xfrm>
            <a:off x="7900724" y="2126646"/>
            <a:ext cx="4493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b="1" dirty="0">
                <a:latin typeface="+mn-ea"/>
              </a:rPr>
              <a:t>この範囲でお出しくださいというのではなく、</a:t>
            </a:r>
            <a:endParaRPr lang="en-US" altLang="ja-JP" sz="1600" b="1" dirty="0">
              <a:latin typeface="+mn-ea"/>
            </a:endParaRPr>
          </a:p>
          <a:p>
            <a:r>
              <a:rPr lang="ja-JP" altLang="en-US" sz="1600" b="1" dirty="0">
                <a:latin typeface="+mn-ea"/>
              </a:rPr>
              <a:t>参考イメージとして提示させていただきます。</a:t>
            </a:r>
            <a:endParaRPr lang="en-US" altLang="ja-JP" sz="1600" b="1" dirty="0">
              <a:latin typeface="+mn-ea"/>
            </a:endParaRPr>
          </a:p>
          <a:p>
            <a:endParaRPr lang="en-US" altLang="ja-JP" sz="1600" b="1" dirty="0">
              <a:latin typeface="+mn-ea"/>
            </a:endParaRPr>
          </a:p>
          <a:p>
            <a:r>
              <a:rPr lang="ja-JP" altLang="en-US" sz="1600" b="1" dirty="0">
                <a:latin typeface="+mn-ea"/>
              </a:rPr>
              <a:t>薄い色は視認性が悪くなってしまうので。</a:t>
            </a:r>
            <a:endParaRPr lang="en-US" altLang="ja-JP" sz="1600" b="1" dirty="0">
              <a:latin typeface="+mn-ea"/>
            </a:endParaRPr>
          </a:p>
          <a:p>
            <a:r>
              <a:rPr lang="en-US" altLang="ja-JP" sz="1600" b="1" dirty="0">
                <a:latin typeface="+mn-ea"/>
              </a:rPr>
              <a:t>NG</a:t>
            </a:r>
            <a:r>
              <a:rPr lang="ja-JP" altLang="en-US" sz="1600" b="1" dirty="0">
                <a:latin typeface="+mn-ea"/>
              </a:rPr>
              <a:t>です。</a:t>
            </a:r>
            <a:endParaRPr lang="en-US" altLang="ja-JP" sz="1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6503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ECD970-F1EC-401B-9378-7F675FB86851}"/>
              </a:ext>
            </a:extLst>
          </p:cNvPr>
          <p:cNvSpPr txBox="1"/>
          <p:nvPr/>
        </p:nvSpPr>
        <p:spPr>
          <a:xfrm>
            <a:off x="313487" y="70363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b="1" dirty="0">
                <a:latin typeface="+mn-ea"/>
              </a:rPr>
              <a:t>③墨バージョン作成</a:t>
            </a:r>
            <a:endParaRPr lang="en-US" altLang="ja-JP" sz="1800" b="1" dirty="0">
              <a:latin typeface="+mn-ea"/>
            </a:endParaRPr>
          </a:p>
          <a:p>
            <a:r>
              <a:rPr lang="ja-JP" altLang="en-US" sz="1800" b="1" dirty="0">
                <a:latin typeface="+mn-ea"/>
              </a:rPr>
              <a:t>④白バージョン作成（背景ベタ）</a:t>
            </a:r>
            <a:endParaRPr lang="en-US" altLang="ja-JP" sz="1800" b="1" dirty="0">
              <a:latin typeface="+mn-ea"/>
            </a:endParaRPr>
          </a:p>
          <a:p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67418A6-2092-40FC-A5A7-C100FCA50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248" t="20555" r="11250" b="51945"/>
          <a:stretch/>
        </p:blipFill>
        <p:spPr>
          <a:xfrm>
            <a:off x="6771274" y="691540"/>
            <a:ext cx="4006974" cy="550923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CD5D29D-BD79-4610-ACC2-3758F2633F5F}"/>
              </a:ext>
            </a:extLst>
          </p:cNvPr>
          <p:cNvSpPr txBox="1"/>
          <p:nvPr/>
        </p:nvSpPr>
        <p:spPr>
          <a:xfrm>
            <a:off x="6786880" y="48768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サンプル例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32BFAFE-4011-40F3-9155-D05F58EA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38AF-17F4-4263-8FB8-71934B7D53A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345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451</Words>
  <Application>Microsoft Office PowerPoint</Application>
  <PresentationFormat>ワイド画面</PresentationFormat>
  <Paragraphs>70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isobar</dc:creator>
  <cp:lastModifiedBy>isobar</cp:lastModifiedBy>
  <cp:revision>211</cp:revision>
  <dcterms:created xsi:type="dcterms:W3CDTF">2021-03-02T06:44:41Z</dcterms:created>
  <dcterms:modified xsi:type="dcterms:W3CDTF">2021-03-05T01:48:09Z</dcterms:modified>
</cp:coreProperties>
</file>