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media/image1.png" ContentType="image/png"/>
  <Override PartName="/ppt/media/image2.jpeg" ContentType="image/jpeg"/>
  <Override PartName="/ppt/media/image3.png" ContentType="image/png"/>
  <Override PartName="/ppt/media/image4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</p:sldIdLst>
  <p:sldSz cx="7775575" cy="10907712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88440" y="434880"/>
            <a:ext cx="6997680" cy="1820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388440" y="2552040"/>
            <a:ext cx="6997680" cy="6325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88440" y="434880"/>
            <a:ext cx="6997680" cy="1820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388440" y="2552040"/>
            <a:ext cx="6997680" cy="6325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388440" y="434880"/>
            <a:ext cx="6997680" cy="1820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388440" y="2552040"/>
            <a:ext cx="3414600" cy="6325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3974040" y="2552040"/>
            <a:ext cx="3414600" cy="6325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88440" y="434880"/>
            <a:ext cx="6997680" cy="1820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388440" y="434880"/>
            <a:ext cx="6997680" cy="8441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88440" y="434880"/>
            <a:ext cx="6997680" cy="1820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388440" y="2552040"/>
            <a:ext cx="3414600" cy="3017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3974040" y="2552040"/>
            <a:ext cx="3414600" cy="6325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388440" y="5856120"/>
            <a:ext cx="3414600" cy="3017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388440" y="434880"/>
            <a:ext cx="6997680" cy="1820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388440" y="2552040"/>
            <a:ext cx="3414600" cy="6325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3974040" y="2552040"/>
            <a:ext cx="3414600" cy="3017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3974040" y="5856120"/>
            <a:ext cx="3414600" cy="3017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388440" y="434880"/>
            <a:ext cx="6997680" cy="1820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388440" y="2552040"/>
            <a:ext cx="3414600" cy="3017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3974040" y="2552040"/>
            <a:ext cx="3414600" cy="3017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388440" y="5856120"/>
            <a:ext cx="6997680" cy="3017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388440" y="434880"/>
            <a:ext cx="6997680" cy="1820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388440" y="2552040"/>
            <a:ext cx="6997680" cy="3017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388440" y="5856120"/>
            <a:ext cx="6997680" cy="3017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88440" y="434880"/>
            <a:ext cx="6997680" cy="1820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388440" y="2552040"/>
            <a:ext cx="3414600" cy="3017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3974040" y="2552040"/>
            <a:ext cx="3414600" cy="3017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388440" y="5856120"/>
            <a:ext cx="3414600" cy="3017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3974040" y="5856120"/>
            <a:ext cx="3414600" cy="3017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388440" y="434880"/>
            <a:ext cx="6997680" cy="1820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388440" y="2552040"/>
            <a:ext cx="2252880" cy="3017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2754360" y="2552040"/>
            <a:ext cx="2252880" cy="3017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5120280" y="2552040"/>
            <a:ext cx="2252880" cy="3017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388440" y="5856120"/>
            <a:ext cx="2252880" cy="3017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2754360" y="5856120"/>
            <a:ext cx="2252880" cy="3017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5120280" y="5856120"/>
            <a:ext cx="2252880" cy="3017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388440" y="434880"/>
            <a:ext cx="6997680" cy="18208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ja-JP" sz="4400" spc="-1" strike="noStrike">
                <a:latin typeface="Arial"/>
              </a:rPr>
              <a:t>クリックしてタイトルテキストを編集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388440" y="2552040"/>
            <a:ext cx="6997680" cy="6325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ja-JP" sz="3200" spc="-1" strike="noStrike">
                <a:latin typeface="Arial"/>
              </a:rPr>
              <a:t>クリックしてアウトラインのテキストを編集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2</a:t>
            </a:r>
            <a:r>
              <a:rPr b="0" lang="ja-JP" sz="2800" spc="-1" strike="noStrike">
                <a:latin typeface="Arial"/>
              </a:rPr>
              <a:t>レベル目のアウトライン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3</a:t>
            </a:r>
            <a:r>
              <a:rPr b="0" lang="ja-JP" sz="2400" spc="-1" strike="noStrike">
                <a:latin typeface="Arial"/>
              </a:rPr>
              <a:t>レベル目のアウトライン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4</a:t>
            </a:r>
            <a:r>
              <a:rPr b="0" lang="ja-JP" sz="2000" spc="-1" strike="noStrike">
                <a:latin typeface="Arial"/>
              </a:rPr>
              <a:t>レベル目のアウトライン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5</a:t>
            </a:r>
            <a:r>
              <a:rPr b="0" lang="ja-JP" sz="2000" spc="-1" strike="noStrike">
                <a:latin typeface="Arial"/>
              </a:rPr>
              <a:t>レベル目のアウトライン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6</a:t>
            </a:r>
            <a:r>
              <a:rPr b="0" lang="ja-JP" sz="2000" spc="-1" strike="noStrike">
                <a:latin typeface="Arial"/>
              </a:rPr>
              <a:t>レベル目のアウトライン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7</a:t>
            </a:r>
            <a:r>
              <a:rPr b="0" lang="ja-JP" sz="2000" spc="-1" strike="noStrike">
                <a:latin typeface="Arial"/>
              </a:rPr>
              <a:t>レベル目のアウトライン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jpe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1"/>
          <p:cNvGrpSpPr/>
          <p:nvPr/>
        </p:nvGrpSpPr>
        <p:grpSpPr>
          <a:xfrm>
            <a:off x="56880" y="4101840"/>
            <a:ext cx="2317320" cy="957600"/>
            <a:chOff x="56880" y="4101840"/>
            <a:chExt cx="2317320" cy="957600"/>
          </a:xfrm>
        </p:grpSpPr>
        <p:sp>
          <p:nvSpPr>
            <p:cNvPr id="39" name="CustomShape 2"/>
            <p:cNvSpPr/>
            <p:nvPr/>
          </p:nvSpPr>
          <p:spPr>
            <a:xfrm>
              <a:off x="88200" y="4101840"/>
              <a:ext cx="2271600" cy="957600"/>
            </a:xfrm>
            <a:prstGeom prst="roundRect">
              <a:avLst>
                <a:gd name="adj" fmla="val 16667"/>
              </a:avLst>
            </a:prstGeom>
            <a:solidFill>
              <a:srgbClr val="dddddd"/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/>
          </p:style>
        </p:sp>
        <p:sp>
          <p:nvSpPr>
            <p:cNvPr id="40" name="CustomShape 3"/>
            <p:cNvSpPr/>
            <p:nvPr/>
          </p:nvSpPr>
          <p:spPr>
            <a:xfrm>
              <a:off x="56880" y="4269240"/>
              <a:ext cx="2317320" cy="576720"/>
            </a:xfrm>
            <a:prstGeom prst="rect">
              <a:avLst/>
            </a:prstGeom>
            <a:solidFill>
              <a:srgbClr val="ddddd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spAutoFit/>
            </a:bodyPr>
            <a:p>
              <a:pPr algn="ctr">
                <a:lnSpc>
                  <a:spcPct val="100000"/>
                </a:lnSpc>
              </a:pPr>
              <a:r>
                <a:rPr b="0" lang="ja-JP" sz="3200" spc="-1" strike="noStrike">
                  <a:solidFill>
                    <a:srgbClr val="c9211e"/>
                  </a:solidFill>
                  <a:latin typeface="HGPｺﾞｼｯｸE"/>
                  <a:ea typeface="HGPｺﾞｼｯｸE"/>
                </a:rPr>
                <a:t>お家</a:t>
              </a:r>
              <a:endParaRPr b="0" lang="en-US" sz="3200" spc="-1" strike="noStrike">
                <a:solidFill>
                  <a:srgbClr val="c9211e"/>
                </a:solidFill>
                <a:latin typeface="Arial"/>
              </a:endParaRPr>
            </a:p>
          </p:txBody>
        </p:sp>
      </p:grpSp>
      <p:grpSp>
        <p:nvGrpSpPr>
          <p:cNvPr id="41" name="Group 4"/>
          <p:cNvGrpSpPr/>
          <p:nvPr/>
        </p:nvGrpSpPr>
        <p:grpSpPr>
          <a:xfrm>
            <a:off x="399240" y="6365880"/>
            <a:ext cx="3155760" cy="790200"/>
            <a:chOff x="399240" y="6365880"/>
            <a:chExt cx="3155760" cy="790200"/>
          </a:xfrm>
        </p:grpSpPr>
        <p:sp>
          <p:nvSpPr>
            <p:cNvPr id="42" name="CustomShape 5"/>
            <p:cNvSpPr/>
            <p:nvPr/>
          </p:nvSpPr>
          <p:spPr>
            <a:xfrm>
              <a:off x="399240" y="6365880"/>
              <a:ext cx="3155760" cy="7902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43" name="CustomShape 6"/>
          <p:cNvSpPr/>
          <p:nvPr/>
        </p:nvSpPr>
        <p:spPr>
          <a:xfrm>
            <a:off x="2608200" y="6120000"/>
            <a:ext cx="5154840" cy="148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just">
              <a:lnSpc>
                <a:spcPts val="2200"/>
              </a:lnSpc>
            </a:pPr>
            <a:r>
              <a:rPr b="0" lang="ja-JP" sz="14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ご飯・お弁当どうしよう・・・・</a:t>
            </a:r>
            <a:r>
              <a:rPr b="1" lang="ja-JP" sz="1400" spc="-1" strike="noStrike" u="sng">
                <a:solidFill>
                  <a:srgbClr val="c9211e"/>
                </a:solidFill>
                <a:uFillTx/>
                <a:latin typeface="HG丸ｺﾞｼｯｸM-PRO"/>
                <a:ea typeface="HG丸ｺﾞｼｯｸM-PRO"/>
              </a:rPr>
              <a:t>ある物で何とかします</a:t>
            </a:r>
            <a:r>
              <a:rPr b="1" lang="en-US" sz="1400" spc="-1" strike="noStrike" u="sng">
                <a:solidFill>
                  <a:srgbClr val="c9211e"/>
                </a:solidFill>
                <a:uFillTx/>
                <a:latin typeface="HG丸ｺﾞｼｯｸM-PRO"/>
                <a:ea typeface="HG丸ｺﾞｼｯｸM-PRO"/>
              </a:rPr>
              <a:t>!</a:t>
            </a:r>
            <a:endParaRPr b="0" lang="en-US" sz="1400" spc="-1" strike="noStrike">
              <a:solidFill>
                <a:srgbClr val="c9211e"/>
              </a:solidFill>
              <a:latin typeface="Arial"/>
            </a:endParaRPr>
          </a:p>
          <a:p>
            <a:pPr algn="just">
              <a:lnSpc>
                <a:spcPts val="2200"/>
              </a:lnSpc>
            </a:pPr>
            <a:r>
              <a:rPr b="0" lang="ja-JP" sz="14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食品業界</a:t>
            </a:r>
            <a:r>
              <a:rPr b="0" lang="en-US" sz="14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30</a:t>
            </a:r>
            <a:r>
              <a:rPr b="0" lang="ja-JP" sz="14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年ベテランがお手伝いします。</a:t>
            </a:r>
            <a:endParaRPr b="0" lang="en-US" sz="1400" spc="-1" strike="noStrike">
              <a:solidFill>
                <a:srgbClr val="c9211e"/>
              </a:solidFill>
              <a:latin typeface="Arial"/>
            </a:endParaRPr>
          </a:p>
          <a:p>
            <a:pPr algn="just">
              <a:lnSpc>
                <a:spcPts val="2200"/>
              </a:lnSpc>
            </a:pPr>
            <a:r>
              <a:rPr b="0" lang="ja-JP" sz="14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：冷蔵庫にあるものでパパっとおかず作り</a:t>
            </a:r>
            <a:endParaRPr b="0" lang="en-US" sz="1400" spc="-1" strike="noStrike">
              <a:solidFill>
                <a:srgbClr val="c9211e"/>
              </a:solidFill>
              <a:latin typeface="Arial"/>
            </a:endParaRPr>
          </a:p>
          <a:p>
            <a:pPr algn="just">
              <a:lnSpc>
                <a:spcPts val="2200"/>
              </a:lnSpc>
            </a:pPr>
            <a:r>
              <a:rPr b="0" lang="ja-JP" sz="14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：やっぱり手作りの味が食べたい</a:t>
            </a:r>
            <a:endParaRPr b="0" lang="en-US" sz="1400" spc="-1" strike="noStrike">
              <a:solidFill>
                <a:srgbClr val="c9211e"/>
              </a:solidFill>
              <a:latin typeface="Arial"/>
            </a:endParaRPr>
          </a:p>
          <a:p>
            <a:pPr algn="just">
              <a:lnSpc>
                <a:spcPts val="2200"/>
              </a:lnSpc>
            </a:pPr>
            <a:r>
              <a:rPr b="0" lang="ja-JP" sz="14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：作置惣菜・お弁当作り・頂き物どうしよう・・・・</a:t>
            </a:r>
            <a:endParaRPr b="0" lang="en-US" sz="1400" spc="-1" strike="noStrike">
              <a:solidFill>
                <a:srgbClr val="c9211e"/>
              </a:solidFill>
              <a:latin typeface="Arial"/>
            </a:endParaRPr>
          </a:p>
        </p:txBody>
      </p:sp>
      <p:sp>
        <p:nvSpPr>
          <p:cNvPr id="44" name="CustomShape 7"/>
          <p:cNvSpPr/>
          <p:nvPr/>
        </p:nvSpPr>
        <p:spPr>
          <a:xfrm>
            <a:off x="3246840" y="9107640"/>
            <a:ext cx="4523040" cy="576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ja-JP" sz="16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まずはお電話で何でもご相談ください。</a:t>
            </a:r>
            <a:endParaRPr b="0" lang="en-US" sz="1600" spc="-1" strike="noStrike">
              <a:solidFill>
                <a:srgbClr val="c9211e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ja-JP" sz="16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下見・見積・ご相談無料！</a:t>
            </a:r>
            <a:endParaRPr b="0" lang="en-US" sz="1600" spc="-1" strike="noStrike">
              <a:solidFill>
                <a:srgbClr val="c9211e"/>
              </a:solidFill>
              <a:latin typeface="Arial"/>
            </a:endParaRPr>
          </a:p>
        </p:txBody>
      </p:sp>
      <p:sp>
        <p:nvSpPr>
          <p:cNvPr id="45" name="CustomShape 8"/>
          <p:cNvSpPr/>
          <p:nvPr/>
        </p:nvSpPr>
        <p:spPr>
          <a:xfrm>
            <a:off x="160200" y="10222200"/>
            <a:ext cx="2805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ja-JP" sz="18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東京都調布市布田</a:t>
            </a:r>
            <a:r>
              <a:rPr b="0" lang="en-US" sz="18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1-13-12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6" name="CustomShape 9"/>
          <p:cNvSpPr/>
          <p:nvPr/>
        </p:nvSpPr>
        <p:spPr>
          <a:xfrm>
            <a:off x="2947320" y="9784800"/>
            <a:ext cx="4604760" cy="75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Calibri"/>
                <a:ea typeface="DejaVu Sans"/>
              </a:rPr>
              <a:t>📞</a:t>
            </a:r>
            <a:r>
              <a:rPr b="1" lang="en-US" sz="4400" spc="-1" strike="noStrike">
                <a:solidFill>
                  <a:srgbClr val="000000"/>
                </a:solidFill>
                <a:latin typeface="HGP創英角ｺﾞｼｯｸUB"/>
                <a:ea typeface="HGP創英角ｺﾞｼｯｸUB"/>
              </a:rPr>
              <a:t>042-426-8624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7" name="CustomShape 10"/>
          <p:cNvSpPr/>
          <p:nvPr/>
        </p:nvSpPr>
        <p:spPr>
          <a:xfrm>
            <a:off x="94320" y="142920"/>
            <a:ext cx="6451920" cy="7585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solidFill>
              <a:srgbClr val="228b33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ja-JP" sz="20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このチラシをお手に取って頂きありがとうございます！</a:t>
            </a:r>
            <a:endParaRPr b="0" lang="en-US" sz="2000" spc="-1" strike="noStrike">
              <a:solidFill>
                <a:srgbClr val="c9211e"/>
              </a:solidFill>
              <a:latin typeface="Arial"/>
            </a:endParaRPr>
          </a:p>
        </p:txBody>
      </p:sp>
      <p:sp>
        <p:nvSpPr>
          <p:cNvPr id="48" name="CustomShape 11"/>
          <p:cNvSpPr/>
          <p:nvPr/>
        </p:nvSpPr>
        <p:spPr>
          <a:xfrm>
            <a:off x="2626920" y="4101120"/>
            <a:ext cx="4985640" cy="120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just">
              <a:lnSpc>
                <a:spcPts val="2200"/>
              </a:lnSpc>
            </a:pPr>
            <a:r>
              <a:rPr b="0" lang="en-US" sz="14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1</a:t>
            </a:r>
            <a:r>
              <a:rPr b="0" lang="ja-JP" sz="14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人じゃ出来ない・苦手・男手欲しい・・・面倒をサポート</a:t>
            </a:r>
            <a:endParaRPr b="0" lang="en-US" sz="1400" spc="-1" strike="noStrike">
              <a:solidFill>
                <a:srgbClr val="c9211e"/>
              </a:solidFill>
              <a:latin typeface="Arial"/>
            </a:endParaRPr>
          </a:p>
          <a:p>
            <a:pPr algn="just">
              <a:lnSpc>
                <a:spcPts val="2200"/>
              </a:lnSpc>
            </a:pPr>
            <a:r>
              <a:rPr b="0" lang="ja-JP" sz="14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家事・掃除・日曜大工・水回り・草むしり・エアコン掃除・片付け・補修・・・・</a:t>
            </a:r>
            <a:r>
              <a:rPr b="1" lang="ja-JP" sz="1400" spc="-1" strike="noStrike" u="sng">
                <a:solidFill>
                  <a:srgbClr val="c9211e"/>
                </a:solidFill>
                <a:uFillTx/>
                <a:latin typeface="HG丸ｺﾞｼｯｸM-PRO"/>
                <a:ea typeface="HG丸ｺﾞｼｯｸM-PRO"/>
              </a:rPr>
              <a:t>気になる所をスッキリさせたい</a:t>
            </a:r>
            <a:r>
              <a:rPr b="1" lang="en-US" sz="1400" spc="-1" strike="noStrike" u="sng">
                <a:solidFill>
                  <a:srgbClr val="c9211e"/>
                </a:solidFill>
                <a:uFillTx/>
                <a:latin typeface="HG丸ｺﾞｼｯｸM-PRO"/>
                <a:ea typeface="HG丸ｺﾞｼｯｸM-PRO"/>
              </a:rPr>
              <a:t>!</a:t>
            </a:r>
            <a:endParaRPr b="0" lang="en-US" sz="1400" spc="-1" strike="noStrike">
              <a:solidFill>
                <a:srgbClr val="c9211e"/>
              </a:solidFill>
              <a:latin typeface="Arial"/>
            </a:endParaRPr>
          </a:p>
          <a:p>
            <a:pPr algn="just">
              <a:lnSpc>
                <a:spcPts val="2200"/>
              </a:lnSpc>
            </a:pPr>
            <a:endParaRPr b="0" lang="en-US" sz="1400" spc="-1" strike="noStrike">
              <a:solidFill>
                <a:srgbClr val="c9211e"/>
              </a:solidFill>
              <a:latin typeface="Arial"/>
            </a:endParaRPr>
          </a:p>
        </p:txBody>
      </p:sp>
      <p:sp>
        <p:nvSpPr>
          <p:cNvPr id="49" name="CustomShape 12"/>
          <p:cNvSpPr/>
          <p:nvPr/>
        </p:nvSpPr>
        <p:spPr>
          <a:xfrm>
            <a:off x="2571840" y="5175000"/>
            <a:ext cx="4981680" cy="927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just">
              <a:lnSpc>
                <a:spcPts val="2200"/>
              </a:lnSpc>
            </a:pPr>
            <a:r>
              <a:rPr b="0" lang="ja-JP" sz="14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休みが取れない！時間が無い・・・</a:t>
            </a:r>
            <a:r>
              <a:rPr b="1" lang="ja-JP" sz="1400" spc="-1" strike="noStrike" u="sng">
                <a:solidFill>
                  <a:srgbClr val="c9211e"/>
                </a:solidFill>
                <a:uFillTx/>
                <a:latin typeface="HG丸ｺﾞｼｯｸM-PRO"/>
                <a:ea typeface="HG丸ｺﾞｼｯｸM-PRO"/>
              </a:rPr>
              <a:t>あなたに代わって</a:t>
            </a:r>
            <a:r>
              <a:rPr b="1" lang="en-US" sz="1400" spc="-1" strike="noStrike" u="sng">
                <a:solidFill>
                  <a:srgbClr val="c9211e"/>
                </a:solidFill>
                <a:uFillTx/>
                <a:latin typeface="HG丸ｺﾞｼｯｸM-PRO"/>
                <a:ea typeface="HG丸ｺﾞｼｯｸM-PRO"/>
              </a:rPr>
              <a:t>!</a:t>
            </a:r>
            <a:endParaRPr b="0" lang="en-US" sz="1400" spc="-1" strike="noStrike">
              <a:solidFill>
                <a:srgbClr val="c9211e"/>
              </a:solidFill>
              <a:latin typeface="Arial"/>
            </a:endParaRPr>
          </a:p>
          <a:p>
            <a:pPr algn="just">
              <a:lnSpc>
                <a:spcPts val="2200"/>
              </a:lnSpc>
            </a:pPr>
            <a:r>
              <a:rPr b="0" lang="ja-JP" sz="14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冠婚葬祭・ビジネス・買い物・役所関連・悩み事相談</a:t>
            </a:r>
            <a:endParaRPr b="0" lang="en-US" sz="1400" spc="-1" strike="noStrike">
              <a:solidFill>
                <a:srgbClr val="c9211e"/>
              </a:solidFill>
              <a:latin typeface="Arial"/>
            </a:endParaRPr>
          </a:p>
          <a:p>
            <a:pPr algn="just">
              <a:lnSpc>
                <a:spcPts val="2200"/>
              </a:lnSpc>
            </a:pPr>
            <a:r>
              <a:rPr b="0" lang="ja-JP" sz="14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留守番・ペットお世話・お墓参り・話し相手・などなど</a:t>
            </a:r>
            <a:endParaRPr b="0" lang="en-US" sz="1400" spc="-1" strike="noStrike">
              <a:solidFill>
                <a:srgbClr val="c9211e"/>
              </a:solidFill>
              <a:latin typeface="Arial"/>
            </a:endParaRPr>
          </a:p>
        </p:txBody>
      </p:sp>
      <p:pic>
        <p:nvPicPr>
          <p:cNvPr id="50" name="" descr=""/>
          <p:cNvPicPr/>
          <p:nvPr/>
        </p:nvPicPr>
        <p:blipFill>
          <a:blip r:embed="rId1"/>
          <a:stretch/>
        </p:blipFill>
        <p:spPr>
          <a:xfrm>
            <a:off x="5280840" y="905040"/>
            <a:ext cx="2383560" cy="2006280"/>
          </a:xfrm>
          <a:prstGeom prst="rect">
            <a:avLst/>
          </a:prstGeom>
          <a:ln w="0">
            <a:noFill/>
          </a:ln>
        </p:spPr>
      </p:pic>
      <p:grpSp>
        <p:nvGrpSpPr>
          <p:cNvPr id="51" name="Group 13"/>
          <p:cNvGrpSpPr/>
          <p:nvPr/>
        </p:nvGrpSpPr>
        <p:grpSpPr>
          <a:xfrm>
            <a:off x="56520" y="6450480"/>
            <a:ext cx="2457000" cy="957600"/>
            <a:chOff x="56520" y="6450480"/>
            <a:chExt cx="2457000" cy="957600"/>
          </a:xfrm>
        </p:grpSpPr>
        <p:sp>
          <p:nvSpPr>
            <p:cNvPr id="52" name="CustomShape 14"/>
            <p:cNvSpPr/>
            <p:nvPr/>
          </p:nvSpPr>
          <p:spPr>
            <a:xfrm>
              <a:off x="72000" y="6450480"/>
              <a:ext cx="2408400" cy="957600"/>
            </a:xfrm>
            <a:prstGeom prst="roundRect">
              <a:avLst>
                <a:gd name="adj" fmla="val 16667"/>
              </a:avLst>
            </a:prstGeom>
            <a:solidFill>
              <a:srgbClr val="dddddd"/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/>
          </p:style>
        </p:sp>
        <p:sp>
          <p:nvSpPr>
            <p:cNvPr id="53" name="CustomShape 15"/>
            <p:cNvSpPr/>
            <p:nvPr/>
          </p:nvSpPr>
          <p:spPr>
            <a:xfrm>
              <a:off x="56520" y="6512400"/>
              <a:ext cx="2457000" cy="759600"/>
            </a:xfrm>
            <a:prstGeom prst="rect">
              <a:avLst/>
            </a:prstGeom>
            <a:solidFill>
              <a:srgbClr val="ddddd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spAutoFit/>
            </a:bodyPr>
            <a:p>
              <a:pPr algn="ctr">
                <a:lnSpc>
                  <a:spcPct val="100000"/>
                </a:lnSpc>
              </a:pPr>
              <a:r>
                <a:rPr b="0" lang="ja-JP" sz="2600" spc="-1" strike="noStrike">
                  <a:solidFill>
                    <a:srgbClr val="c9211e"/>
                  </a:solidFill>
                  <a:latin typeface="HGPｺﾞｼｯｸE"/>
                  <a:ea typeface="HGPｺﾞｼｯｸE"/>
                </a:rPr>
                <a:t>食のお手伝い</a:t>
              </a:r>
              <a:endParaRPr b="0" lang="en-US" sz="2600" spc="-1" strike="noStrike">
                <a:solidFill>
                  <a:srgbClr val="c9211e"/>
                </a:solid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b="0" lang="ja-JP" sz="1800" spc="-1" strike="noStrike">
                  <a:solidFill>
                    <a:srgbClr val="c9211e"/>
                  </a:solidFill>
                  <a:latin typeface="HGPｺﾞｼｯｸE"/>
                  <a:ea typeface="HGPｺﾞｼｯｸE"/>
                </a:rPr>
                <a:t>（当店オリジナル）</a:t>
              </a:r>
              <a:endParaRPr b="0" lang="en-US" sz="1800" spc="-1" strike="noStrike">
                <a:solidFill>
                  <a:srgbClr val="c9211e"/>
                </a:solidFill>
                <a:latin typeface="Arial"/>
              </a:endParaRPr>
            </a:p>
          </p:txBody>
        </p:sp>
      </p:grpSp>
      <p:pic>
        <p:nvPicPr>
          <p:cNvPr id="54" name="" descr=""/>
          <p:cNvPicPr/>
          <p:nvPr/>
        </p:nvPicPr>
        <p:blipFill>
          <a:blip r:embed="rId2"/>
          <a:stretch/>
        </p:blipFill>
        <p:spPr>
          <a:xfrm>
            <a:off x="36000" y="1080000"/>
            <a:ext cx="1743120" cy="1743120"/>
          </a:xfrm>
          <a:prstGeom prst="rect">
            <a:avLst/>
          </a:prstGeom>
          <a:ln w="0">
            <a:noFill/>
          </a:ln>
        </p:spPr>
      </p:pic>
      <p:sp>
        <p:nvSpPr>
          <p:cNvPr id="55" name="CustomShape 16"/>
          <p:cNvSpPr/>
          <p:nvPr/>
        </p:nvSpPr>
        <p:spPr>
          <a:xfrm>
            <a:off x="2531880" y="2849400"/>
            <a:ext cx="4841640" cy="148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just">
              <a:lnSpc>
                <a:spcPts val="2200"/>
              </a:lnSpc>
            </a:pPr>
            <a:r>
              <a:rPr b="0" lang="ja-JP" sz="14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公的サービス・専門店へ依頼するほどではないけど・・・・</a:t>
            </a:r>
            <a:r>
              <a:rPr b="1" lang="ja-JP" sz="1400" spc="-1" strike="noStrike" u="sng">
                <a:solidFill>
                  <a:srgbClr val="c9211e"/>
                </a:solidFill>
                <a:uFillTx/>
                <a:latin typeface="HG丸ｺﾞｼｯｸM-PRO"/>
                <a:ea typeface="HG丸ｺﾞｼｯｸM-PRO"/>
              </a:rPr>
              <a:t>ちょっと困ってる・早めに何とかしたい</a:t>
            </a:r>
            <a:r>
              <a:rPr b="1" lang="en-US" sz="1400" spc="-1" strike="noStrike" u="sng">
                <a:solidFill>
                  <a:srgbClr val="c9211e"/>
                </a:solidFill>
                <a:uFillTx/>
                <a:latin typeface="HG丸ｺﾞｼｯｸM-PRO"/>
                <a:ea typeface="HG丸ｺﾞｼｯｸM-PRO"/>
              </a:rPr>
              <a:t>! </a:t>
            </a:r>
            <a:endParaRPr b="0" lang="en-US" sz="1400" spc="-1" strike="noStrike">
              <a:solidFill>
                <a:srgbClr val="c9211e"/>
              </a:solidFill>
              <a:latin typeface="Arial"/>
            </a:endParaRPr>
          </a:p>
          <a:p>
            <a:pPr algn="just">
              <a:lnSpc>
                <a:spcPts val="2200"/>
              </a:lnSpc>
            </a:pPr>
            <a:r>
              <a:rPr b="0" lang="ja-JP" sz="14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親類にも頼みずらい・・・・</a:t>
            </a:r>
            <a:r>
              <a:rPr b="1" lang="ja-JP" sz="1400" spc="-1" strike="noStrike" u="sng">
                <a:solidFill>
                  <a:srgbClr val="c9211e"/>
                </a:solidFill>
                <a:uFillTx/>
                <a:latin typeface="HG丸ｺﾞｼｯｸM-PRO"/>
                <a:ea typeface="HG丸ｺﾞｼｯｸM-PRO"/>
              </a:rPr>
              <a:t>生活での不便のお手伝い</a:t>
            </a:r>
            <a:r>
              <a:rPr b="1" lang="en-US" sz="1400" spc="-1" strike="noStrike" u="sng">
                <a:solidFill>
                  <a:srgbClr val="c9211e"/>
                </a:solidFill>
                <a:uFillTx/>
                <a:latin typeface="HG丸ｺﾞｼｯｸM-PRO"/>
                <a:ea typeface="HG丸ｺﾞｼｯｸM-PRO"/>
              </a:rPr>
              <a:t>!</a:t>
            </a:r>
            <a:endParaRPr b="0" lang="en-US" sz="1400" spc="-1" strike="noStrike">
              <a:solidFill>
                <a:srgbClr val="c9211e"/>
              </a:solidFill>
              <a:latin typeface="Arial"/>
            </a:endParaRPr>
          </a:p>
          <a:p>
            <a:pPr algn="just">
              <a:lnSpc>
                <a:spcPts val="2200"/>
              </a:lnSpc>
            </a:pPr>
            <a:r>
              <a:rPr b="0" lang="ja-JP" sz="14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高齢なので心配　　・・・・</a:t>
            </a:r>
            <a:r>
              <a:rPr b="1" lang="ja-JP" sz="1400" spc="-1" strike="noStrike" u="sng">
                <a:solidFill>
                  <a:srgbClr val="c9211e"/>
                </a:solidFill>
                <a:uFillTx/>
                <a:latin typeface="HG丸ｺﾞｼｯｸM-PRO"/>
                <a:ea typeface="HG丸ｺﾞｼｯｸM-PRO"/>
              </a:rPr>
              <a:t>付添い・サポートします</a:t>
            </a:r>
            <a:r>
              <a:rPr b="1" lang="en-US" sz="1400" spc="-1" strike="noStrike" u="sng">
                <a:solidFill>
                  <a:srgbClr val="c9211e"/>
                </a:solidFill>
                <a:uFillTx/>
                <a:latin typeface="HG丸ｺﾞｼｯｸM-PRO"/>
                <a:ea typeface="HG丸ｺﾞｼｯｸM-PRO"/>
              </a:rPr>
              <a:t>!</a:t>
            </a:r>
            <a:endParaRPr b="0" lang="en-US" sz="1400" spc="-1" strike="noStrike">
              <a:solidFill>
                <a:srgbClr val="c9211e"/>
              </a:solidFill>
              <a:latin typeface="Arial"/>
            </a:endParaRPr>
          </a:p>
          <a:p>
            <a:pPr algn="just">
              <a:lnSpc>
                <a:spcPts val="2200"/>
              </a:lnSpc>
            </a:pPr>
            <a:endParaRPr b="0" lang="en-US" sz="1400" spc="-1" strike="noStrike">
              <a:solidFill>
                <a:srgbClr val="c9211e"/>
              </a:solidFill>
              <a:latin typeface="Arial"/>
            </a:endParaRPr>
          </a:p>
        </p:txBody>
      </p:sp>
      <p:sp>
        <p:nvSpPr>
          <p:cNvPr id="56" name="CustomShape 17"/>
          <p:cNvSpPr/>
          <p:nvPr/>
        </p:nvSpPr>
        <p:spPr>
          <a:xfrm>
            <a:off x="3285360" y="8785080"/>
            <a:ext cx="452304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ja-JP" sz="20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多摩地区中心に・無休・深夜早朝可</a:t>
            </a:r>
            <a:endParaRPr b="0" lang="en-US" sz="2000" spc="-1" strike="noStrike">
              <a:solidFill>
                <a:srgbClr val="c9211e"/>
              </a:solidFill>
              <a:latin typeface="Arial"/>
            </a:endParaRPr>
          </a:p>
        </p:txBody>
      </p:sp>
      <p:sp>
        <p:nvSpPr>
          <p:cNvPr id="57" name="CustomShape 18"/>
          <p:cNvSpPr/>
          <p:nvPr/>
        </p:nvSpPr>
        <p:spPr>
          <a:xfrm>
            <a:off x="1620000" y="1044000"/>
            <a:ext cx="3658680" cy="1612080"/>
          </a:xfrm>
          <a:prstGeom prst="wedgeRoundRectCallout">
            <a:avLst>
              <a:gd name="adj1" fmla="val -57817"/>
              <a:gd name="adj2" fmla="val -18940"/>
              <a:gd name="adj3" fmla="val 16667"/>
            </a:avLst>
          </a:prstGeom>
          <a:noFill/>
          <a:ln w="29160">
            <a:solidFill>
              <a:srgbClr val="000000"/>
            </a:solidFill>
            <a:custDash>
              <a:ds d="600000" sp="300000"/>
            </a:custDash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4400" rIns="104400" tIns="59400" bIns="59400" anchor="ctr">
            <a:noAutofit/>
          </a:bodyPr>
          <a:p>
            <a:pPr algn="ctr">
              <a:lnSpc>
                <a:spcPct val="100000"/>
              </a:lnSpc>
            </a:pPr>
            <a:r>
              <a:rPr b="1" lang="ja-JP" sz="1800" spc="-1" strike="noStrike">
                <a:solidFill>
                  <a:srgbClr val="c9211e"/>
                </a:solidFill>
                <a:latin typeface="Arial"/>
                <a:ea typeface="Arial"/>
              </a:rPr>
              <a:t>はじめまして</a:t>
            </a:r>
            <a:endParaRPr b="0" lang="en-US" sz="1800" spc="-1" strike="noStrike">
              <a:solidFill>
                <a:srgbClr val="c9211e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ja-JP" sz="1800" spc="-1" strike="noStrike">
                <a:solidFill>
                  <a:srgbClr val="c9211e"/>
                </a:solidFill>
                <a:latin typeface="Arial"/>
                <a:ea typeface="Arial"/>
              </a:rPr>
              <a:t>代表の「つがね」と申します</a:t>
            </a:r>
            <a:endParaRPr b="0" lang="en-US" sz="1800" spc="-1" strike="noStrike">
              <a:solidFill>
                <a:srgbClr val="c9211e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ja-JP" sz="1800" spc="-1" strike="noStrike">
                <a:solidFill>
                  <a:srgbClr val="c9211e"/>
                </a:solidFill>
                <a:latin typeface="Arial"/>
                <a:ea typeface="Arial"/>
              </a:rPr>
              <a:t>「気軽に頼れるいつもの便利屋さん」を</a:t>
            </a:r>
            <a:endParaRPr b="0" lang="en-US" sz="1800" spc="-1" strike="noStrike">
              <a:solidFill>
                <a:srgbClr val="c9211e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ja-JP" sz="1800" spc="-1" strike="noStrike">
                <a:solidFill>
                  <a:srgbClr val="c9211e"/>
                </a:solidFill>
                <a:latin typeface="Arial"/>
                <a:ea typeface="Arial"/>
              </a:rPr>
              <a:t>目指しております</a:t>
            </a:r>
            <a:endParaRPr b="0" lang="en-US" sz="1800" spc="-1" strike="noStrike">
              <a:solidFill>
                <a:srgbClr val="c9211e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US" sz="1800" spc="-1" strike="noStrike">
                <a:solidFill>
                  <a:srgbClr val="c9211e"/>
                </a:solidFill>
                <a:latin typeface="Arial"/>
                <a:ea typeface="Arial"/>
              </a:rPr>
              <a:t>◎</a:t>
            </a:r>
            <a:r>
              <a:rPr b="1" lang="ja-JP" sz="1800" spc="-1" strike="noStrike">
                <a:solidFill>
                  <a:srgbClr val="c9211e"/>
                </a:solidFill>
                <a:latin typeface="Arial"/>
                <a:ea typeface="Arial"/>
              </a:rPr>
              <a:t>コロナ対策実施中</a:t>
            </a:r>
            <a:endParaRPr b="0" lang="en-US" sz="1800" spc="-1" strike="noStrike">
              <a:solidFill>
                <a:srgbClr val="c9211e"/>
              </a:solidFill>
              <a:latin typeface="Arial"/>
            </a:endParaRPr>
          </a:p>
        </p:txBody>
      </p:sp>
      <p:sp>
        <p:nvSpPr>
          <p:cNvPr id="58" name="CustomShape 19"/>
          <p:cNvSpPr/>
          <p:nvPr/>
        </p:nvSpPr>
        <p:spPr>
          <a:xfrm>
            <a:off x="113040" y="7615800"/>
            <a:ext cx="7403040" cy="1126080"/>
          </a:xfrm>
          <a:prstGeom prst="rect">
            <a:avLst/>
          </a:prstGeom>
          <a:noFill/>
          <a:ln w="29160">
            <a:solidFill>
              <a:srgbClr val="000000"/>
            </a:solidFill>
            <a:custDash>
              <a:ds d="600000" sp="300000"/>
              <a:ds d="100000" sp="300000"/>
            </a:custDash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ja-JP" sz="24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基本作業料金　　</a:t>
            </a:r>
            <a:r>
              <a:rPr b="1" lang="en-US" sz="24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3,300</a:t>
            </a:r>
            <a:r>
              <a:rPr b="1" lang="ja-JP" sz="24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円　～　</a:t>
            </a:r>
            <a:r>
              <a:rPr b="1" lang="en-US" sz="24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1</a:t>
            </a:r>
            <a:r>
              <a:rPr b="1" lang="ja-JP" sz="24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時間</a:t>
            </a:r>
            <a:r>
              <a:rPr b="1" lang="en-US" sz="24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/</a:t>
            </a:r>
            <a:r>
              <a:rPr b="1" lang="ja-JP" sz="18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税込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ja-JP" sz="24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出張料金　　　　　 </a:t>
            </a:r>
            <a:r>
              <a:rPr b="1" lang="en-US" sz="24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2,200</a:t>
            </a:r>
            <a:r>
              <a:rPr b="1" lang="ja-JP" sz="24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円　～</a:t>
            </a:r>
            <a:r>
              <a:rPr b="1" lang="ja-JP" sz="18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税込</a:t>
            </a:r>
            <a:r>
              <a:rPr b="1" lang="ja-JP" sz="20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　</a:t>
            </a:r>
            <a:r>
              <a:rPr b="1" lang="ja-JP" sz="13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お客様の所まで伺う費用（</a:t>
            </a:r>
            <a:r>
              <a:rPr b="1" lang="en-US" sz="13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10</a:t>
            </a:r>
            <a:r>
              <a:rPr b="1" lang="ja-JP" sz="13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ｋ圏内）</a:t>
            </a:r>
            <a:endParaRPr b="0" lang="en-US" sz="13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20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※</a:t>
            </a:r>
            <a:r>
              <a:rPr b="1" lang="ja-JP" sz="20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お客様のご事情を考慮し最善のご提案をさせて頂きます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9" name="" descr=""/>
          <p:cNvPicPr/>
          <p:nvPr/>
        </p:nvPicPr>
        <p:blipFill>
          <a:blip r:embed="rId3"/>
          <a:stretch/>
        </p:blipFill>
        <p:spPr>
          <a:xfrm>
            <a:off x="-36000" y="8028000"/>
            <a:ext cx="3133800" cy="3133800"/>
          </a:xfrm>
          <a:prstGeom prst="rect">
            <a:avLst/>
          </a:prstGeom>
          <a:ln w="0">
            <a:noFill/>
          </a:ln>
        </p:spPr>
      </p:pic>
      <p:sp>
        <p:nvSpPr>
          <p:cNvPr id="60" name="CustomShape 20"/>
          <p:cNvSpPr/>
          <p:nvPr/>
        </p:nvSpPr>
        <p:spPr>
          <a:xfrm flipV="1" rot="2829600">
            <a:off x="6442200" y="-81360"/>
            <a:ext cx="1843200" cy="953280"/>
          </a:xfrm>
          <a:prstGeom prst="flowChartMerge">
            <a:avLst/>
          </a:prstGeom>
          <a:solidFill>
            <a:srgbClr val="b2b2b2"/>
          </a:solidFill>
          <a:ln w="29160">
            <a:solidFill>
              <a:srgbClr val="000000"/>
            </a:solidFill>
            <a:custDash>
              <a:ds d="300000" sp="300000"/>
            </a:custDash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104400" rIns="104400" tIns="59400" bIns="59400" anchor="ctr">
            <a:noAutofit/>
          </a:bodyPr>
          <a:p>
            <a:pPr algn="ctr">
              <a:lnSpc>
                <a:spcPct val="100000"/>
              </a:lnSpc>
            </a:pPr>
            <a:r>
              <a:rPr b="0" lang="ja-JP" sz="1400" spc="-1" strike="noStrike">
                <a:solidFill>
                  <a:srgbClr val="c9211e"/>
                </a:solidFill>
                <a:latin typeface="Arial"/>
                <a:ea typeface="DejaVu Sans"/>
              </a:rPr>
              <a:t>うら面</a:t>
            </a:r>
            <a:endParaRPr b="0" lang="en-US" sz="1400" spc="-1" strike="noStrike">
              <a:solidFill>
                <a:srgbClr val="c9211e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ja-JP" sz="1400" spc="-1" strike="noStrike">
                <a:solidFill>
                  <a:srgbClr val="c9211e"/>
                </a:solidFill>
                <a:latin typeface="Arial"/>
                <a:ea typeface="DejaVu Sans"/>
              </a:rPr>
              <a:t>見てね</a:t>
            </a:r>
            <a:endParaRPr b="0" lang="en-US" sz="1400" spc="-1" strike="noStrike">
              <a:solidFill>
                <a:srgbClr val="c9211e"/>
              </a:solidFill>
              <a:latin typeface="Arial"/>
            </a:endParaRPr>
          </a:p>
        </p:txBody>
      </p:sp>
      <p:sp>
        <p:nvSpPr>
          <p:cNvPr id="61" name="CustomShape 21"/>
          <p:cNvSpPr/>
          <p:nvPr/>
        </p:nvSpPr>
        <p:spPr>
          <a:xfrm>
            <a:off x="3389400" y="10473480"/>
            <a:ext cx="4523040" cy="33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16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※</a:t>
            </a:r>
            <a:r>
              <a:rPr b="0" lang="ja-JP" sz="16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作業中などの場合は折返しお電話致します</a:t>
            </a:r>
            <a:endParaRPr b="0" lang="en-US" sz="1600" spc="-1" strike="noStrike">
              <a:solidFill>
                <a:srgbClr val="c9211e"/>
              </a:solidFill>
              <a:latin typeface="Arial"/>
            </a:endParaRPr>
          </a:p>
        </p:txBody>
      </p:sp>
      <p:grpSp>
        <p:nvGrpSpPr>
          <p:cNvPr id="62" name="Group 22"/>
          <p:cNvGrpSpPr/>
          <p:nvPr/>
        </p:nvGrpSpPr>
        <p:grpSpPr>
          <a:xfrm>
            <a:off x="56880" y="5254200"/>
            <a:ext cx="2317320" cy="957600"/>
            <a:chOff x="56880" y="5254200"/>
            <a:chExt cx="2317320" cy="957600"/>
          </a:xfrm>
        </p:grpSpPr>
        <p:sp>
          <p:nvSpPr>
            <p:cNvPr id="63" name="CustomShape 23"/>
            <p:cNvSpPr/>
            <p:nvPr/>
          </p:nvSpPr>
          <p:spPr>
            <a:xfrm>
              <a:off x="88200" y="5254200"/>
              <a:ext cx="2271600" cy="957600"/>
            </a:xfrm>
            <a:prstGeom prst="roundRect">
              <a:avLst>
                <a:gd name="adj" fmla="val 16667"/>
              </a:avLst>
            </a:prstGeom>
            <a:solidFill>
              <a:srgbClr val="dddddd"/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/>
          </p:style>
        </p:sp>
        <p:sp>
          <p:nvSpPr>
            <p:cNvPr id="64" name="CustomShape 24"/>
            <p:cNvSpPr/>
            <p:nvPr/>
          </p:nvSpPr>
          <p:spPr>
            <a:xfrm>
              <a:off x="56880" y="5421600"/>
              <a:ext cx="2317320" cy="576720"/>
            </a:xfrm>
            <a:prstGeom prst="rect">
              <a:avLst/>
            </a:prstGeom>
            <a:solidFill>
              <a:srgbClr val="ddddd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spAutoFit/>
            </a:bodyPr>
            <a:p>
              <a:pPr algn="ctr">
                <a:lnSpc>
                  <a:spcPct val="100000"/>
                </a:lnSpc>
              </a:pPr>
              <a:r>
                <a:rPr b="0" lang="ja-JP" sz="3200" spc="-1" strike="noStrike">
                  <a:solidFill>
                    <a:srgbClr val="c9211e"/>
                  </a:solidFill>
                  <a:latin typeface="HGPｺﾞｼｯｸE"/>
                  <a:ea typeface="HGPｺﾞｼｯｸE"/>
                </a:rPr>
                <a:t>代行</a:t>
              </a:r>
              <a:endParaRPr b="0" lang="en-US" sz="3200" spc="-1" strike="noStrike">
                <a:solidFill>
                  <a:srgbClr val="c9211e"/>
                </a:solidFill>
                <a:latin typeface="Arial"/>
              </a:endParaRPr>
            </a:p>
          </p:txBody>
        </p:sp>
      </p:grpSp>
      <p:grpSp>
        <p:nvGrpSpPr>
          <p:cNvPr id="65" name="Group 25"/>
          <p:cNvGrpSpPr/>
          <p:nvPr/>
        </p:nvGrpSpPr>
        <p:grpSpPr>
          <a:xfrm>
            <a:off x="56880" y="3022200"/>
            <a:ext cx="2317320" cy="957600"/>
            <a:chOff x="56880" y="3022200"/>
            <a:chExt cx="2317320" cy="957600"/>
          </a:xfrm>
        </p:grpSpPr>
        <p:sp>
          <p:nvSpPr>
            <p:cNvPr id="66" name="CustomShape 26"/>
            <p:cNvSpPr/>
            <p:nvPr/>
          </p:nvSpPr>
          <p:spPr>
            <a:xfrm>
              <a:off x="88200" y="3022200"/>
              <a:ext cx="2271600" cy="957600"/>
            </a:xfrm>
            <a:prstGeom prst="roundRect">
              <a:avLst>
                <a:gd name="adj" fmla="val 16667"/>
              </a:avLst>
            </a:prstGeom>
            <a:solidFill>
              <a:srgbClr val="dddddd"/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/>
          </p:style>
        </p:sp>
        <p:sp>
          <p:nvSpPr>
            <p:cNvPr id="67" name="CustomShape 27"/>
            <p:cNvSpPr/>
            <p:nvPr/>
          </p:nvSpPr>
          <p:spPr>
            <a:xfrm>
              <a:off x="56880" y="3189600"/>
              <a:ext cx="2317320" cy="576720"/>
            </a:xfrm>
            <a:prstGeom prst="rect">
              <a:avLst/>
            </a:prstGeom>
            <a:solidFill>
              <a:srgbClr val="ddddd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spAutoFit/>
            </a:bodyPr>
            <a:p>
              <a:pPr algn="ctr">
                <a:lnSpc>
                  <a:spcPct val="100000"/>
                </a:lnSpc>
              </a:pPr>
              <a:r>
                <a:rPr b="0" lang="ja-JP" sz="3200" spc="-1" strike="noStrike">
                  <a:solidFill>
                    <a:srgbClr val="c9211e"/>
                  </a:solidFill>
                  <a:latin typeface="HGPｺﾞｼｯｸE"/>
                  <a:ea typeface="HGPｺﾞｼｯｸE"/>
                </a:rPr>
                <a:t>暮らし</a:t>
              </a:r>
              <a:endParaRPr b="0" lang="en-US" sz="3200" spc="-1" strike="noStrike">
                <a:solidFill>
                  <a:srgbClr val="c9211e"/>
                </a:solidFill>
                <a:latin typeface="Arial"/>
              </a:endParaRPr>
            </a:p>
          </p:txBody>
        </p:sp>
      </p:grpSp>
      <p:sp>
        <p:nvSpPr>
          <p:cNvPr id="68" name="CustomShape 28"/>
          <p:cNvSpPr/>
          <p:nvPr/>
        </p:nvSpPr>
        <p:spPr>
          <a:xfrm>
            <a:off x="2947320" y="9609480"/>
            <a:ext cx="4641120" cy="333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ja-JP" sz="16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　　　　　　　　　　　　　　　ハロー</a:t>
            </a:r>
            <a:r>
              <a:rPr b="0" lang="en-US" sz="16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24</a:t>
            </a:r>
            <a:r>
              <a:rPr b="0" lang="ja-JP" sz="16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時間</a:t>
            </a:r>
            <a:endParaRPr b="0" lang="en-US" sz="1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CustomShape 1"/>
          <p:cNvSpPr/>
          <p:nvPr/>
        </p:nvSpPr>
        <p:spPr>
          <a:xfrm>
            <a:off x="152640" y="185400"/>
            <a:ext cx="3623400" cy="4750560"/>
          </a:xfrm>
          <a:prstGeom prst="rect">
            <a:avLst/>
          </a:prstGeom>
          <a:noFill/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algn="ctr">
              <a:lnSpc>
                <a:spcPct val="100000"/>
              </a:lnSpc>
            </a:pPr>
            <a:r>
              <a:rPr b="1" lang="ja-JP" sz="26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基本料金</a:t>
            </a:r>
            <a:endParaRPr b="0" lang="en-US" sz="2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ja-JP" sz="18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（作業</a:t>
            </a:r>
            <a:r>
              <a:rPr b="1" lang="en-US" sz="18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1</a:t>
            </a:r>
            <a:r>
              <a:rPr b="1" lang="ja-JP" sz="18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名・</a:t>
            </a:r>
            <a:r>
              <a:rPr b="1" lang="en-US" sz="18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1</a:t>
            </a:r>
            <a:r>
              <a:rPr b="1" lang="ja-JP" sz="18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時間の場合）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22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□</a:t>
            </a:r>
            <a:r>
              <a:rPr b="1" lang="ja-JP" sz="22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基本</a:t>
            </a:r>
            <a:r>
              <a:rPr b="1" lang="en-US" sz="22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3,300</a:t>
            </a:r>
            <a:r>
              <a:rPr b="1" lang="ja-JP" sz="22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円</a:t>
            </a:r>
            <a:r>
              <a:rPr b="1" lang="en-US" sz="22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/1</a:t>
            </a:r>
            <a:r>
              <a:rPr b="1" lang="ja-JP" sz="22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ｈ　</a:t>
            </a:r>
            <a:endParaRPr b="0" lang="en-US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ja-JP" sz="18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（</a:t>
            </a:r>
            <a:r>
              <a:rPr b="1" lang="en-US" sz="18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0.5</a:t>
            </a:r>
            <a:r>
              <a:rPr b="1" lang="ja-JP" sz="18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ｈごと</a:t>
            </a:r>
            <a:r>
              <a:rPr b="1" lang="en-US" sz="18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1,650</a:t>
            </a:r>
            <a:r>
              <a:rPr b="1" lang="ja-JP" sz="18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円加算）税込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22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□</a:t>
            </a:r>
            <a:r>
              <a:rPr b="1" lang="ja-JP" sz="22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出張料</a:t>
            </a:r>
            <a:r>
              <a:rPr b="1" lang="en-US" sz="22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2,200</a:t>
            </a:r>
            <a:r>
              <a:rPr b="1" lang="ja-JP" sz="22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円</a:t>
            </a:r>
            <a:r>
              <a:rPr b="1" lang="en-US" sz="22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/10</a:t>
            </a:r>
            <a:r>
              <a:rPr b="1" lang="ja-JP" sz="22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ｋ圏内</a:t>
            </a:r>
            <a:endParaRPr b="0" lang="en-US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(15k</a:t>
            </a:r>
            <a:r>
              <a:rPr b="1" lang="ja-JP" sz="18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以上は別途お見積）税込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20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□</a:t>
            </a:r>
            <a:r>
              <a:rPr b="1" lang="ja-JP" sz="20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材料・経費　実費のみご請求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ja-JP" sz="13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（部品・材料など作業に必要な購入備品）</a:t>
            </a:r>
            <a:endParaRPr b="0" lang="en-US" sz="13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3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22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□</a:t>
            </a:r>
            <a:r>
              <a:rPr b="1" lang="ja-JP" sz="22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お支払い　現金・振込</a:t>
            </a:r>
            <a:endParaRPr b="0" lang="en-US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ja-JP" sz="15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：現金・・・作業終了時お支払い</a:t>
            </a:r>
            <a:endParaRPr b="0" lang="en-US" sz="15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ja-JP" sz="15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：振込・・・作業</a:t>
            </a:r>
            <a:r>
              <a:rPr b="1" lang="en-US" sz="15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2</a:t>
            </a:r>
            <a:r>
              <a:rPr b="1" lang="ja-JP" sz="15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日前までに事前振込</a:t>
            </a:r>
            <a:endParaRPr b="0" lang="en-US" sz="15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ja-JP" sz="15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（ご注意・カード・電子マネー等不可）</a:t>
            </a:r>
            <a:endParaRPr b="0" lang="en-US" sz="15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5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□</a:t>
            </a:r>
            <a:r>
              <a:rPr b="1" lang="ja-JP" sz="18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現場下見・見積・ご相談　無料！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70" name="CustomShape 2"/>
          <p:cNvSpPr/>
          <p:nvPr/>
        </p:nvSpPr>
        <p:spPr>
          <a:xfrm>
            <a:off x="166320" y="5130360"/>
            <a:ext cx="3623400" cy="1612440"/>
          </a:xfrm>
          <a:prstGeom prst="rect">
            <a:avLst/>
          </a:prstGeom>
          <a:noFill/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spAutoFit/>
          </a:bodyPr>
          <a:p>
            <a:pPr algn="ctr">
              <a:lnSpc>
                <a:spcPct val="100000"/>
              </a:lnSpc>
            </a:pPr>
            <a:r>
              <a:rPr b="1" lang="ja-JP" sz="26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お得な定期サービス</a:t>
            </a:r>
            <a:endParaRPr b="0" lang="en-US" sz="2600" spc="-1" strike="noStrike">
              <a:solidFill>
                <a:srgbClr val="c9211e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ja-JP" sz="16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掃除・買物・安否確認・付添等</a:t>
            </a:r>
            <a:endParaRPr b="0" lang="en-US" sz="1600" spc="-1" strike="noStrike">
              <a:solidFill>
                <a:srgbClr val="c9211e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ja-JP" sz="22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月単位でご契約</a:t>
            </a:r>
            <a:endParaRPr b="0" lang="en-US" sz="2200" spc="-1" strike="noStrike">
              <a:solidFill>
                <a:srgbClr val="c9211e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ja-JP" sz="16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（月</a:t>
            </a:r>
            <a:r>
              <a:rPr b="1" lang="en-US" sz="16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3</a:t>
            </a:r>
            <a:r>
              <a:rPr b="1" lang="ja-JP" sz="16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回～</a:t>
            </a:r>
            <a:r>
              <a:rPr b="1" lang="en-US" sz="16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OK</a:t>
            </a:r>
            <a:r>
              <a:rPr b="1" lang="ja-JP" sz="16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）</a:t>
            </a:r>
            <a:endParaRPr b="0" lang="en-US" sz="1600" spc="-1" strike="noStrike">
              <a:solidFill>
                <a:srgbClr val="c9211e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ja-JP" sz="20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通常料金よりお得になります！</a:t>
            </a:r>
            <a:endParaRPr b="0" lang="en-US" sz="2000" spc="-1" strike="noStrike">
              <a:solidFill>
                <a:srgbClr val="c9211e"/>
              </a:solidFill>
              <a:latin typeface="Arial"/>
            </a:endParaRPr>
          </a:p>
        </p:txBody>
      </p:sp>
      <p:sp>
        <p:nvSpPr>
          <p:cNvPr id="71" name="CustomShape 3"/>
          <p:cNvSpPr/>
          <p:nvPr/>
        </p:nvSpPr>
        <p:spPr>
          <a:xfrm>
            <a:off x="3953520" y="177120"/>
            <a:ext cx="3623400" cy="3867480"/>
          </a:xfrm>
          <a:prstGeom prst="rect">
            <a:avLst/>
          </a:prstGeom>
          <a:noFill/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algn="ctr">
              <a:lnSpc>
                <a:spcPct val="100000"/>
              </a:lnSpc>
            </a:pPr>
            <a:r>
              <a:rPr b="1" lang="ja-JP" sz="26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食のサポート</a:t>
            </a:r>
            <a:endParaRPr b="0" lang="en-US" sz="2600" spc="-1" strike="noStrike">
              <a:solidFill>
                <a:srgbClr val="c9211e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ja-JP" sz="20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（当店オリジナル）</a:t>
            </a:r>
            <a:endParaRPr b="0" lang="en-US" sz="2000" spc="-1" strike="noStrike">
              <a:solidFill>
                <a:srgbClr val="c9211e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ja-JP" sz="20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：冷蔵庫にあるもので・・・</a:t>
            </a:r>
            <a:endParaRPr b="0" lang="en-US" sz="2000" spc="-1" strike="noStrike">
              <a:solidFill>
                <a:srgbClr val="c9211e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ja-JP" sz="20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：予算内でご希望に沿って</a:t>
            </a:r>
            <a:endParaRPr b="0" lang="en-US" sz="2000" spc="-1" strike="noStrike">
              <a:solidFill>
                <a:srgbClr val="c9211e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ja-JP" sz="20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：</a:t>
            </a:r>
            <a:r>
              <a:rPr b="1" lang="en-US" sz="20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2</a:t>
            </a:r>
            <a:r>
              <a:rPr b="1" lang="ja-JP" sz="20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～</a:t>
            </a:r>
            <a:r>
              <a:rPr b="1" lang="en-US" sz="20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3</a:t>
            </a:r>
            <a:r>
              <a:rPr b="1" lang="ja-JP" sz="20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日作り置きおかず</a:t>
            </a:r>
            <a:endParaRPr b="0" lang="en-US" sz="2000" spc="-1" strike="noStrike">
              <a:solidFill>
                <a:srgbClr val="c9211e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ja-JP" sz="20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：田舎料理・おふくろの味再現</a:t>
            </a:r>
            <a:endParaRPr b="0" lang="en-US" sz="2000" spc="-1" strike="noStrike">
              <a:solidFill>
                <a:srgbClr val="c9211e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ja-JP" sz="20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：頂き物を何とかしたい</a:t>
            </a:r>
            <a:endParaRPr b="0" lang="en-US" sz="2000" spc="-1" strike="noStrike">
              <a:solidFill>
                <a:srgbClr val="c9211e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ja-JP" sz="20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：魚を捌けるようになりたい</a:t>
            </a:r>
            <a:endParaRPr b="0" lang="en-US" sz="2000" spc="-1" strike="noStrike">
              <a:solidFill>
                <a:srgbClr val="c9211e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ja-JP" sz="16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　　　　　</a:t>
            </a:r>
            <a:endParaRPr b="0" lang="en-US" sz="1600" spc="-1" strike="noStrike">
              <a:solidFill>
                <a:srgbClr val="c9211e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ja-JP" sz="16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　　</a:t>
            </a:r>
            <a:r>
              <a:rPr b="1" lang="ja-JP" sz="18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　「食に関する困ったをお手伝い」</a:t>
            </a:r>
            <a:endParaRPr b="0" lang="en-US" sz="1800" spc="-1" strike="noStrike">
              <a:solidFill>
                <a:srgbClr val="c9211e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ja-JP" sz="16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　　　　　　お話を伺い最善のご提案</a:t>
            </a:r>
            <a:endParaRPr b="0" lang="en-US" sz="1600" spc="-1" strike="noStrike">
              <a:solidFill>
                <a:srgbClr val="c9211e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ja-JP" sz="16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食品業界</a:t>
            </a:r>
            <a:r>
              <a:rPr b="1" lang="en-US" sz="16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30</a:t>
            </a:r>
            <a:r>
              <a:rPr b="1" lang="ja-JP" sz="16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年ベテランが心を込めて！</a:t>
            </a:r>
            <a:endParaRPr b="0" lang="en-US" sz="1600" spc="-1" strike="noStrike">
              <a:solidFill>
                <a:srgbClr val="c9211e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US" sz="16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※</a:t>
            </a:r>
            <a:r>
              <a:rPr b="1" lang="ja-JP" sz="16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基本調理レクチャーも賜ります</a:t>
            </a:r>
            <a:endParaRPr b="0" lang="en-US" sz="1600" spc="-1" strike="noStrike">
              <a:solidFill>
                <a:srgbClr val="c9211e"/>
              </a:solidFill>
              <a:latin typeface="Arial"/>
            </a:endParaRPr>
          </a:p>
        </p:txBody>
      </p:sp>
      <p:pic>
        <p:nvPicPr>
          <p:cNvPr id="72" name="" descr=""/>
          <p:cNvPicPr/>
          <p:nvPr/>
        </p:nvPicPr>
        <p:blipFill>
          <a:blip r:embed="rId1"/>
          <a:stretch/>
        </p:blipFill>
        <p:spPr>
          <a:xfrm>
            <a:off x="0" y="8172000"/>
            <a:ext cx="3133800" cy="3133800"/>
          </a:xfrm>
          <a:prstGeom prst="rect">
            <a:avLst/>
          </a:prstGeom>
          <a:ln w="0">
            <a:noFill/>
          </a:ln>
        </p:spPr>
      </p:pic>
      <p:sp>
        <p:nvSpPr>
          <p:cNvPr id="73" name="CustomShape 4"/>
          <p:cNvSpPr/>
          <p:nvPr/>
        </p:nvSpPr>
        <p:spPr>
          <a:xfrm>
            <a:off x="3389040" y="8964000"/>
            <a:ext cx="452304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ja-JP" sz="20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まずはお電話で何でもご相談ください。</a:t>
            </a:r>
            <a:endParaRPr b="0" lang="en-US" sz="2000" spc="-1" strike="noStrike">
              <a:solidFill>
                <a:srgbClr val="c9211e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ja-JP" sz="20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下見・見積・ご相談無料！</a:t>
            </a:r>
            <a:endParaRPr b="0" lang="en-US" sz="2000" spc="-1" strike="noStrike">
              <a:solidFill>
                <a:srgbClr val="c9211e"/>
              </a:solidFill>
              <a:latin typeface="Arial"/>
            </a:endParaRPr>
          </a:p>
        </p:txBody>
      </p:sp>
      <p:sp>
        <p:nvSpPr>
          <p:cNvPr id="74" name="CustomShape 5"/>
          <p:cNvSpPr/>
          <p:nvPr/>
        </p:nvSpPr>
        <p:spPr>
          <a:xfrm>
            <a:off x="3090960" y="9892800"/>
            <a:ext cx="4604760" cy="75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Calibri"/>
                <a:ea typeface="DejaVu Sans"/>
              </a:rPr>
              <a:t>📞</a:t>
            </a:r>
            <a:r>
              <a:rPr b="1" lang="en-US" sz="4400" spc="-1" strike="noStrike">
                <a:solidFill>
                  <a:srgbClr val="000000"/>
                </a:solidFill>
                <a:latin typeface="HGP創英角ｺﾞｼｯｸUB"/>
                <a:ea typeface="HGP創英角ｺﾞｼｯｸUB"/>
              </a:rPr>
              <a:t>042-426-8624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75" name="CustomShape 6"/>
          <p:cNvSpPr/>
          <p:nvPr/>
        </p:nvSpPr>
        <p:spPr>
          <a:xfrm>
            <a:off x="3785040" y="8677440"/>
            <a:ext cx="452304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ja-JP" sz="20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多摩地区中心に・無休・深夜早朝可</a:t>
            </a:r>
            <a:endParaRPr b="0" lang="en-US" sz="2000" spc="-1" strike="noStrike">
              <a:solidFill>
                <a:srgbClr val="c9211e"/>
              </a:solidFill>
              <a:latin typeface="Arial"/>
            </a:endParaRPr>
          </a:p>
        </p:txBody>
      </p:sp>
      <p:sp>
        <p:nvSpPr>
          <p:cNvPr id="76" name="CustomShape 7"/>
          <p:cNvSpPr/>
          <p:nvPr/>
        </p:nvSpPr>
        <p:spPr>
          <a:xfrm>
            <a:off x="3821400" y="10509480"/>
            <a:ext cx="4523040" cy="33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16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※</a:t>
            </a:r>
            <a:r>
              <a:rPr b="0" lang="ja-JP" sz="16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作業中の場合は折返しお電話致します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77" name="CustomShape 8"/>
          <p:cNvSpPr/>
          <p:nvPr/>
        </p:nvSpPr>
        <p:spPr>
          <a:xfrm>
            <a:off x="3946320" y="4248000"/>
            <a:ext cx="3623400" cy="4323960"/>
          </a:xfrm>
          <a:prstGeom prst="rect">
            <a:avLst/>
          </a:prstGeom>
          <a:noFill/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ja-JP" sz="22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お電話の際、教えて下さい</a:t>
            </a:r>
            <a:endParaRPr b="0" lang="en-US" sz="2200" spc="-1" strike="noStrike">
              <a:solidFill>
                <a:srgbClr val="c9211e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solidFill>
                <a:srgbClr val="c9211e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20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①</a:t>
            </a:r>
            <a:r>
              <a:rPr b="1" lang="ja-JP" sz="20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依頼内容   ＿＿＿＿＿＿</a:t>
            </a:r>
            <a:endParaRPr b="0" lang="en-US" sz="2000" spc="-1" strike="noStrike">
              <a:solidFill>
                <a:srgbClr val="c9211e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20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②</a:t>
            </a:r>
            <a:r>
              <a:rPr b="1" lang="ja-JP" sz="20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ご希望日時＿＿＿＿＿＿</a:t>
            </a:r>
            <a:endParaRPr b="0" lang="en-US" sz="2000" spc="-1" strike="noStrike">
              <a:solidFill>
                <a:srgbClr val="c9211e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20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③</a:t>
            </a:r>
            <a:r>
              <a:rPr b="1" lang="ja-JP" sz="20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ご予算　    ＿＿＿＿＿＿</a:t>
            </a:r>
            <a:endParaRPr b="0" lang="en-US" sz="2000" spc="-1" strike="noStrike">
              <a:solidFill>
                <a:srgbClr val="c9211e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20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④</a:t>
            </a:r>
            <a:r>
              <a:rPr b="1" lang="ja-JP" sz="20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ご連絡先　 ＿＿＿＿＿＿</a:t>
            </a:r>
            <a:endParaRPr b="0" lang="en-US" sz="2000" spc="-1" strike="noStrike">
              <a:solidFill>
                <a:srgbClr val="c9211e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ja-JP" sz="14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（電話・携帯・</a:t>
            </a:r>
            <a:r>
              <a:rPr b="1" lang="en-US" sz="14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FAX</a:t>
            </a:r>
            <a:r>
              <a:rPr b="1" lang="ja-JP" sz="14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・メール・</a:t>
            </a:r>
            <a:r>
              <a:rPr b="1" lang="en-US" sz="14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LINE</a:t>
            </a:r>
            <a:r>
              <a:rPr b="1" lang="ja-JP" sz="14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等）</a:t>
            </a:r>
            <a:endParaRPr b="0" lang="en-US" sz="1400" spc="-1" strike="noStrike">
              <a:solidFill>
                <a:srgbClr val="c9211e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400" spc="-1" strike="noStrike">
              <a:solidFill>
                <a:srgbClr val="c9211e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ja-JP" sz="14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メモ</a:t>
            </a:r>
            <a:endParaRPr b="0" lang="en-US" sz="1400" spc="-1" strike="noStrike">
              <a:solidFill>
                <a:srgbClr val="c9211e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400" spc="-1" strike="noStrike">
              <a:solidFill>
                <a:srgbClr val="c9211e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400" spc="-1" strike="noStrike">
              <a:solidFill>
                <a:srgbClr val="c9211e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400" spc="-1" strike="noStrike">
              <a:solidFill>
                <a:srgbClr val="c9211e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400" spc="-1" strike="noStrike">
              <a:solidFill>
                <a:srgbClr val="c9211e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400" spc="-1" strike="noStrike">
              <a:solidFill>
                <a:srgbClr val="c9211e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400" spc="-1" strike="noStrike">
              <a:solidFill>
                <a:srgbClr val="c9211e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400" spc="-1" strike="noStrike">
              <a:solidFill>
                <a:srgbClr val="c9211e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400" spc="-1" strike="noStrike">
              <a:solidFill>
                <a:srgbClr val="c9211e"/>
              </a:solidFill>
              <a:latin typeface="Arial"/>
            </a:endParaRPr>
          </a:p>
        </p:txBody>
      </p:sp>
      <p:sp>
        <p:nvSpPr>
          <p:cNvPr id="78" name="CustomShape 9"/>
          <p:cNvSpPr/>
          <p:nvPr/>
        </p:nvSpPr>
        <p:spPr>
          <a:xfrm>
            <a:off x="150840" y="6796080"/>
            <a:ext cx="3623400" cy="1370160"/>
          </a:xfrm>
          <a:prstGeom prst="rect">
            <a:avLst/>
          </a:prstGeom>
          <a:noFill/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spAutoFit/>
          </a:bodyPr>
          <a:p>
            <a:pPr algn="ctr">
              <a:lnSpc>
                <a:spcPct val="100000"/>
              </a:lnSpc>
            </a:pPr>
            <a:r>
              <a:rPr b="1" lang="ja-JP" sz="24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野球塾</a:t>
            </a:r>
            <a:r>
              <a:rPr b="1" lang="ja-JP" sz="20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（当店オリジナル）</a:t>
            </a:r>
            <a:endParaRPr b="0" lang="en-US" sz="2000" spc="-1" strike="noStrike">
              <a:solidFill>
                <a:srgbClr val="c9211e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ja-JP" sz="20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：元甲子園球児がアドバイス！</a:t>
            </a:r>
            <a:endParaRPr b="0" lang="en-US" sz="2000" spc="-1" strike="noStrike">
              <a:solidFill>
                <a:srgbClr val="c9211e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ja-JP" sz="20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基礎～高校レベルまで対応可</a:t>
            </a:r>
            <a:endParaRPr b="0" lang="en-US" sz="2000" spc="-1" strike="noStrike">
              <a:solidFill>
                <a:srgbClr val="c9211e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ja-JP" sz="20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野球が大好きを応援します！</a:t>
            </a:r>
            <a:endParaRPr b="0" lang="en-US" sz="2000" spc="-1" strike="noStrike">
              <a:solidFill>
                <a:srgbClr val="c9211e"/>
              </a:solidFill>
              <a:latin typeface="Arial"/>
            </a:endParaRPr>
          </a:p>
        </p:txBody>
      </p:sp>
      <p:sp>
        <p:nvSpPr>
          <p:cNvPr id="79" name="CustomShape 10"/>
          <p:cNvSpPr/>
          <p:nvPr/>
        </p:nvSpPr>
        <p:spPr>
          <a:xfrm>
            <a:off x="150840" y="8219880"/>
            <a:ext cx="3623400" cy="774360"/>
          </a:xfrm>
          <a:prstGeom prst="rect">
            <a:avLst/>
          </a:prstGeom>
          <a:noFill/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spAutoFit/>
          </a:bodyPr>
          <a:p>
            <a:pPr algn="ctr">
              <a:lnSpc>
                <a:spcPct val="100000"/>
              </a:lnSpc>
            </a:pPr>
            <a:r>
              <a:rPr b="0" lang="ja-JP" sz="15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おことわり</a:t>
            </a:r>
            <a:endParaRPr b="0" lang="en-US" sz="1500" spc="-1" strike="noStrike">
              <a:solidFill>
                <a:srgbClr val="c9211e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ja-JP" sz="15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違法・公序良俗に反する恐れがある</a:t>
            </a:r>
            <a:endParaRPr b="0" lang="en-US" sz="1500" spc="-1" strike="noStrike">
              <a:solidFill>
                <a:srgbClr val="c9211e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ja-JP" sz="1500" spc="-1" strike="noStrike">
                <a:solidFill>
                  <a:srgbClr val="c9211e"/>
                </a:solidFill>
                <a:latin typeface="HG丸ｺﾞｼｯｸM-PRO"/>
                <a:ea typeface="HG丸ｺﾞｼｯｸM-PRO"/>
              </a:rPr>
              <a:t>ご依頼はお断りする場合がございます。</a:t>
            </a:r>
            <a:endParaRPr b="0" lang="en-US" sz="1500" spc="-1" strike="noStrike">
              <a:solidFill>
                <a:srgbClr val="c9211e"/>
              </a:solidFill>
              <a:latin typeface="Arial"/>
            </a:endParaRPr>
          </a:p>
        </p:txBody>
      </p:sp>
      <p:sp>
        <p:nvSpPr>
          <p:cNvPr id="80" name="CustomShape 11"/>
          <p:cNvSpPr/>
          <p:nvPr/>
        </p:nvSpPr>
        <p:spPr>
          <a:xfrm>
            <a:off x="3127320" y="9717480"/>
            <a:ext cx="4641120" cy="333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ja-JP" sz="16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　　　　　　　　　　　　　　　ハロー</a:t>
            </a:r>
            <a:r>
              <a:rPr b="0" lang="en-US" sz="16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24</a:t>
            </a:r>
            <a:r>
              <a:rPr b="0" lang="ja-JP" sz="1600" spc="-1" strike="noStrike">
                <a:solidFill>
                  <a:srgbClr val="000000"/>
                </a:solidFill>
                <a:latin typeface="HG丸ｺﾞｼｯｸM-PRO"/>
                <a:ea typeface="HG丸ｺﾞｼｯｸM-PRO"/>
              </a:rPr>
              <a:t>時間</a:t>
            </a:r>
            <a:endParaRPr b="0" lang="en-US" sz="1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51</Template>
  <TotalTime>778</TotalTime>
  <Application>LibreOffice/7.0.5.2$Windows_X86_64 LibreOffice_project/64390860c6cd0aca4beafafcfd84613dd9dfb63a</Application>
  <AppVersion>15.0000</AppVersion>
  <Words>827</Words>
  <Paragraphs>72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2013-08-07T01:16:52Z</dcterms:created>
  <dc:creator>赤星真人(d006033)</dc:creator>
  <dc:description/>
  <dc:language>ja-JP</dc:language>
  <cp:lastModifiedBy/>
  <dcterms:modified xsi:type="dcterms:W3CDTF">2021-11-17T09:10:27Z</dcterms:modified>
  <cp:revision>58</cp:revision>
  <dc:subject/>
  <dc:title>PowerPoint プレゼンテーション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ユーザー設定</vt:lpwstr>
  </property>
  <property fmtid="{D5CDD505-2E9C-101B-9397-08002B2CF9AE}" pid="3" name="Slides">
    <vt:i4>3</vt:i4>
  </property>
</Properties>
</file>