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8" r:id="rId1"/>
  </p:sldMasterIdLst>
  <p:notesMasterIdLst>
    <p:notesMasterId r:id="rId30"/>
  </p:notesMasterIdLst>
  <p:sldIdLst>
    <p:sldId id="256" r:id="rId2"/>
    <p:sldId id="259" r:id="rId3"/>
    <p:sldId id="261" r:id="rId4"/>
    <p:sldId id="287" r:id="rId5"/>
    <p:sldId id="296" r:id="rId6"/>
    <p:sldId id="262" r:id="rId7"/>
    <p:sldId id="288" r:id="rId8"/>
    <p:sldId id="289" r:id="rId9"/>
    <p:sldId id="290" r:id="rId10"/>
    <p:sldId id="291" r:id="rId11"/>
    <p:sldId id="292" r:id="rId12"/>
    <p:sldId id="293" r:id="rId13"/>
    <p:sldId id="295" r:id="rId14"/>
    <p:sldId id="294" r:id="rId15"/>
    <p:sldId id="297" r:id="rId16"/>
    <p:sldId id="298" r:id="rId17"/>
    <p:sldId id="299" r:id="rId18"/>
    <p:sldId id="301" r:id="rId19"/>
    <p:sldId id="300" r:id="rId20"/>
    <p:sldId id="302" r:id="rId21"/>
    <p:sldId id="303" r:id="rId22"/>
    <p:sldId id="307" r:id="rId23"/>
    <p:sldId id="304" r:id="rId24"/>
    <p:sldId id="305" r:id="rId25"/>
    <p:sldId id="306" r:id="rId26"/>
    <p:sldId id="308" r:id="rId27"/>
    <p:sldId id="310" r:id="rId28"/>
    <p:sldId id="311" r:id="rId29"/>
  </p:sldIdLst>
  <p:sldSz cx="9144000" cy="5143500" type="screen16x9"/>
  <p:notesSz cx="6858000" cy="9144000"/>
  <p:embeddedFontLst>
    <p:embeddedFont>
      <p:font typeface="DM Sans" panose="020B0604020202020204" charset="0"/>
      <p:regular r:id="rId31"/>
      <p:bold r:id="rId32"/>
      <p:italic r:id="rId33"/>
      <p:boldItalic r:id="rId34"/>
    </p:embeddedFont>
    <p:embeddedFont>
      <p:font typeface="Mangal" panose="02040503050203030202" pitchFamily="18" charset="0"/>
      <p:regular r:id="rId35"/>
      <p:bold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B2C16CE-B71F-4370-96B5-869ED51C789A}">
  <a:tblStyle styleId="{BB2C16CE-B71F-4370-96B5-869ED51C789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7971" autoAdjust="0"/>
  </p:normalViewPr>
  <p:slideViewPr>
    <p:cSldViewPr snapToGrid="0">
      <p:cViewPr varScale="1">
        <p:scale>
          <a:sx n="66" d="100"/>
          <a:sy n="66" d="100"/>
        </p:scale>
        <p:origin x="66" y="8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8849495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539601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60551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616638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343859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355183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331760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862477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213951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556585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9702399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650226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799326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8898033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309592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4187880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4761609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3587519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6026754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5928769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2179361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489062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561965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023145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105440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577180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807833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651264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046722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3048000" cy="5143500"/>
          </a:xfrm>
          <a:prstGeom prst="rect">
            <a:avLst/>
          </a:prstGeom>
          <a:gradFill>
            <a:gsLst>
              <a:gs pos="0">
                <a:srgbClr val="05B3F1">
                  <a:alpha val="0"/>
                </a:srgbClr>
              </a:gs>
              <a:gs pos="100000">
                <a:schemeClr val="accent1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2946600"/>
            <a:ext cx="6096000" cy="17397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271463" dist="66675" algn="bl" rotWithShape="0">
              <a:schemeClr val="dk1">
                <a:alpha val="3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244750" y="3059700"/>
            <a:ext cx="5647800" cy="150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>
            <a:off x="-7000" y="353700"/>
            <a:ext cx="126300" cy="708300"/>
          </a:xfrm>
          <a:prstGeom prst="rect">
            <a:avLst/>
          </a:prstGeom>
          <a:gradFill>
            <a:gsLst>
              <a:gs pos="0">
                <a:srgbClr val="05B3F1">
                  <a:alpha val="21568"/>
                </a:srgbClr>
              </a:gs>
              <a:gs pos="100000">
                <a:schemeClr val="accent1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5"/>
          <p:cNvSpPr/>
          <p:nvPr/>
        </p:nvSpPr>
        <p:spPr>
          <a:xfrm>
            <a:off x="8674200" y="4673700"/>
            <a:ext cx="469800" cy="469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304800" y="355075"/>
            <a:ext cx="8474700" cy="708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1"/>
          </p:nvPr>
        </p:nvSpPr>
        <p:spPr>
          <a:xfrm>
            <a:off x="1136000" y="1200150"/>
            <a:ext cx="6872100" cy="3473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▫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sldNum" idx="12"/>
          </p:nvPr>
        </p:nvSpPr>
        <p:spPr>
          <a:xfrm>
            <a:off x="8674075" y="4673650"/>
            <a:ext cx="469800" cy="4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1"/>
          <p:cNvSpPr/>
          <p:nvPr/>
        </p:nvSpPr>
        <p:spPr>
          <a:xfrm>
            <a:off x="-7000" y="-25"/>
            <a:ext cx="9150900" cy="5143500"/>
          </a:xfrm>
          <a:prstGeom prst="frame">
            <a:avLst>
              <a:gd name="adj1" fmla="val 2453"/>
            </a:avLst>
          </a:prstGeom>
          <a:gradFill>
            <a:gsLst>
              <a:gs pos="0">
                <a:srgbClr val="05B3F1">
                  <a:alpha val="21568"/>
                </a:srgbClr>
              </a:gs>
              <a:gs pos="100000">
                <a:schemeClr val="accent1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11"/>
          <p:cNvSpPr/>
          <p:nvPr/>
        </p:nvSpPr>
        <p:spPr>
          <a:xfrm>
            <a:off x="4337163" y="4673700"/>
            <a:ext cx="469800" cy="469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sldNum" idx="12"/>
          </p:nvPr>
        </p:nvSpPr>
        <p:spPr>
          <a:xfrm>
            <a:off x="4337038" y="4673650"/>
            <a:ext cx="469800" cy="46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bg>
      <p:bgPr>
        <a:solidFill>
          <a:schemeClr val="accent1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/>
          <p:nvPr/>
        </p:nvSpPr>
        <p:spPr>
          <a:xfrm>
            <a:off x="0" y="1583350"/>
            <a:ext cx="7404300" cy="17397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271463" dist="66675" algn="bl" rotWithShape="0">
              <a:schemeClr val="dk1">
                <a:alpha val="3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ctrTitle"/>
          </p:nvPr>
        </p:nvSpPr>
        <p:spPr>
          <a:xfrm>
            <a:off x="2012775" y="2049850"/>
            <a:ext cx="5109300" cy="4830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ubTitle" idx="1"/>
          </p:nvPr>
        </p:nvSpPr>
        <p:spPr>
          <a:xfrm>
            <a:off x="2012775" y="2553550"/>
            <a:ext cx="5109300" cy="303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3"/>
          <p:cNvSpPr/>
          <p:nvPr/>
        </p:nvSpPr>
        <p:spPr>
          <a:xfrm>
            <a:off x="0" y="1583250"/>
            <a:ext cx="1739700" cy="1739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21774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sldNum" idx="12"/>
          </p:nvPr>
        </p:nvSpPr>
        <p:spPr>
          <a:xfrm>
            <a:off x="8674075" y="4673650"/>
            <a:ext cx="469800" cy="46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 sz="11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algn="ctr">
              <a:buNone/>
              <a:defRPr sz="11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algn="ctr">
              <a:buNone/>
              <a:defRPr sz="11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algn="ctr">
              <a:buNone/>
              <a:defRPr sz="11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algn="ctr">
              <a:buNone/>
              <a:defRPr sz="11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algn="ctr">
              <a:buNone/>
              <a:defRPr sz="11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algn="ctr">
              <a:buNone/>
              <a:defRPr sz="11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algn="ctr">
              <a:buNone/>
              <a:defRPr sz="11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algn="ctr">
              <a:buNone/>
              <a:defRPr sz="11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304800" y="355075"/>
            <a:ext cx="8474700" cy="70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1136000" y="1200150"/>
            <a:ext cx="6872100" cy="347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DM Sans"/>
              <a:buChar char="▫"/>
              <a:defRPr sz="24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lvl="1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M Sans"/>
              <a:buChar char="▫"/>
              <a:defRPr sz="24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lvl="2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M Sans"/>
              <a:buChar char="▫"/>
              <a:defRPr sz="24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lvl="3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M Sans"/>
              <a:buChar char="▫"/>
              <a:defRPr sz="24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lvl="4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M Sans"/>
              <a:buChar char="▫"/>
              <a:defRPr sz="24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lvl="5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M Sans"/>
              <a:buChar char="▫"/>
              <a:defRPr sz="24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lvl="6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M Sans"/>
              <a:buChar char="▫"/>
              <a:defRPr sz="24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lvl="7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M Sans"/>
              <a:buChar char="▫"/>
              <a:defRPr sz="24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lvl="8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M Sans"/>
              <a:buChar char="▫"/>
              <a:defRPr sz="24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7" r:id="rId3"/>
    <p:sldLayoutId id="2147483659" r:id="rId4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D34686D5-49F1-47C4-AD63-7D22EED6FE8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-3117"/>
            <a:ext cx="9308592" cy="522866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BD23926C-79B9-4A2B-883F-42D4ED55C822}"/>
              </a:ext>
            </a:extLst>
          </p:cNvPr>
          <p:cNvSpPr/>
          <p:nvPr/>
        </p:nvSpPr>
        <p:spPr>
          <a:xfrm>
            <a:off x="1400048" y="2063918"/>
            <a:ext cx="6508513" cy="93871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55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DM Sans" panose="020B0604020202020204" charset="0"/>
              </a:rPr>
              <a:t>सामान्य</a:t>
            </a:r>
            <a:r>
              <a:rPr lang="en-PH" sz="55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DM Sans" panose="020B0604020202020204" charset="0"/>
              </a:rPr>
              <a:t> </a:t>
            </a:r>
            <a:r>
              <a:rPr lang="hi-IN" sz="55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DM Sans" panose="020B0604020202020204" charset="0"/>
              </a:rPr>
              <a:t>कृषि</a:t>
            </a:r>
            <a:r>
              <a:rPr lang="en-PH" sz="55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DM Sans" panose="020B0604020202020204" charset="0"/>
              </a:rPr>
              <a:t> </a:t>
            </a:r>
            <a:r>
              <a:rPr lang="hi-IN" sz="55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DM Sans" panose="020B0604020202020204" charset="0"/>
              </a:rPr>
              <a:t>खेतीबाली</a:t>
            </a:r>
            <a:endParaRPr lang="en-PH" sz="55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DM Sans" panose="020B060402020202020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7"/>
          <p:cNvSpPr txBox="1">
            <a:spLocks noGrp="1"/>
          </p:cNvSpPr>
          <p:nvPr>
            <p:ph type="body" idx="1"/>
          </p:nvPr>
        </p:nvSpPr>
        <p:spPr>
          <a:xfrm>
            <a:off x="334649" y="1200150"/>
            <a:ext cx="8474699" cy="3473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lvl="0" algn="just">
              <a:lnSpc>
                <a:spcPct val="150000"/>
              </a:lnSpc>
            </a:pPr>
            <a:r>
              <a:rPr lang="hi-IN" dirty="0" smtClean="0"/>
              <a:t>ग्रिन</a:t>
            </a:r>
            <a:r>
              <a:rPr lang="ne-NP" dirty="0" smtClean="0"/>
              <a:t> हाउसको प्रयोग गरी सुविधा सम्पन्न खेतीका साथै खुल्ला खेतको खेती गरी सक्रिय रुपमा खेती</a:t>
            </a:r>
            <a:r>
              <a:rPr lang="hi-IN" dirty="0" smtClean="0"/>
              <a:t> गरिन्छ ।</a:t>
            </a:r>
            <a:endParaRPr lang="en-US" dirty="0"/>
          </a:p>
          <a:p>
            <a:pPr lvl="0" algn="just">
              <a:lnSpc>
                <a:spcPct val="150000"/>
              </a:lnSpc>
            </a:pPr>
            <a:r>
              <a:rPr lang="hi-IN" dirty="0" smtClean="0"/>
              <a:t>कन्दमूल तरकारी</a:t>
            </a:r>
            <a:r>
              <a:rPr lang="en-US" dirty="0" smtClean="0"/>
              <a:t>-</a:t>
            </a:r>
            <a:r>
              <a:rPr lang="hi-IN" dirty="0" smtClean="0"/>
              <a:t>जरा तथा गानोको प्रयोग गरिन्छ ।</a:t>
            </a:r>
            <a:endParaRPr lang="en-US" dirty="0"/>
          </a:p>
          <a:p>
            <a:pPr lvl="0" algn="just">
              <a:lnSpc>
                <a:spcPct val="150000"/>
              </a:lnSpc>
            </a:pPr>
            <a:r>
              <a:rPr lang="hi-IN" dirty="0" smtClean="0"/>
              <a:t>हरियो सागपात</a:t>
            </a:r>
            <a:r>
              <a:rPr lang="en-US" dirty="0" smtClean="0"/>
              <a:t>-</a:t>
            </a:r>
            <a:r>
              <a:rPr lang="hi-IN" dirty="0" smtClean="0"/>
              <a:t>पातहरुको प्रयोग गरिन्छ ।</a:t>
            </a:r>
            <a:endParaRPr lang="en-US" dirty="0"/>
          </a:p>
          <a:p>
            <a:pPr lvl="0" algn="just">
              <a:lnSpc>
                <a:spcPct val="150000"/>
              </a:lnSpc>
            </a:pPr>
            <a:r>
              <a:rPr lang="hi-IN" dirty="0" smtClean="0"/>
              <a:t>फलफूल तरकारी</a:t>
            </a:r>
            <a:r>
              <a:rPr lang="en-US" dirty="0" smtClean="0"/>
              <a:t>-</a:t>
            </a:r>
            <a:r>
              <a:rPr lang="hi-IN" dirty="0" smtClean="0"/>
              <a:t>फलको प्रयोग गरिन्छ ।</a:t>
            </a:r>
            <a:endParaRPr lang="en-US" dirty="0"/>
          </a:p>
        </p:txBody>
      </p:sp>
      <p:sp>
        <p:nvSpPr>
          <p:cNvPr id="7" name="Google Shape;75;p13">
            <a:extLst>
              <a:ext uri="{FF2B5EF4-FFF2-40B4-BE49-F238E27FC236}">
                <a16:creationId xmlns="" xmlns:a16="http://schemas.microsoft.com/office/drawing/2014/main" id="{004C6965-BABA-4A02-B32D-72A64116CA85}"/>
              </a:ext>
            </a:extLst>
          </p:cNvPr>
          <p:cNvSpPr txBox="1">
            <a:spLocks/>
          </p:cNvSpPr>
          <p:nvPr/>
        </p:nvSpPr>
        <p:spPr>
          <a:xfrm>
            <a:off x="334650" y="409548"/>
            <a:ext cx="8474700" cy="70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r>
              <a:rPr lang="en-PH" dirty="0"/>
              <a:t>2. </a:t>
            </a:r>
            <a:r>
              <a:rPr lang="hi-IN" dirty="0" smtClean="0"/>
              <a:t>तरकारी</a:t>
            </a:r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13626554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7"/>
          <p:cNvSpPr txBox="1">
            <a:spLocks noGrp="1"/>
          </p:cNvSpPr>
          <p:nvPr>
            <p:ph type="body" idx="1"/>
          </p:nvPr>
        </p:nvSpPr>
        <p:spPr>
          <a:xfrm>
            <a:off x="237545" y="1264887"/>
            <a:ext cx="8809351" cy="3473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lvl="0" algn="just"/>
            <a:r>
              <a:rPr lang="hi-IN" dirty="0" smtClean="0"/>
              <a:t>उन्नत </a:t>
            </a:r>
            <a:r>
              <a:rPr lang="hi-IN" dirty="0" smtClean="0"/>
              <a:t>जात (ब्रिडिङ) </a:t>
            </a:r>
            <a:r>
              <a:rPr lang="ne-NP" dirty="0" smtClean="0"/>
              <a:t>तथा खेती प्रविधिमा सुधार गरी उच्च गुणस्तरको तरकारी उत्पादन गरिएको छ ।</a:t>
            </a:r>
            <a:r>
              <a:rPr lang="en-US" dirty="0" smtClean="0"/>
              <a:t> </a:t>
            </a:r>
          </a:p>
          <a:p>
            <a:pPr marL="76200" lvl="0" indent="0" algn="just">
              <a:buNone/>
            </a:pPr>
            <a:endParaRPr lang="en-US" dirty="0" smtClean="0"/>
          </a:p>
          <a:p>
            <a:pPr lvl="0" algn="just"/>
            <a:r>
              <a:rPr lang="hi-IN" dirty="0" smtClean="0"/>
              <a:t>बाह्रमासे खेती</a:t>
            </a:r>
            <a:endParaRPr lang="en-US" dirty="0" smtClean="0"/>
          </a:p>
          <a:p>
            <a:pPr marL="76200" lvl="0" indent="0" algn="just">
              <a:buNone/>
            </a:pPr>
            <a:r>
              <a:rPr lang="en-US" sz="2000" dirty="0" smtClean="0"/>
              <a:t>      </a:t>
            </a:r>
            <a:r>
              <a:rPr lang="hi-IN" dirty="0" smtClean="0"/>
              <a:t>कृषकहरुले संरक्षित संरचनामा गरिने खेती र छोप्ने सामाग्रीको विस्तारको कारण,एकै जातिको तरकारीहरु </a:t>
            </a:r>
            <a:r>
              <a:rPr lang="en-US" dirty="0" smtClean="0"/>
              <a:t> </a:t>
            </a:r>
          </a:p>
          <a:p>
            <a:pPr marL="76200" lvl="0" indent="0" algn="just">
              <a:buNone/>
            </a:pPr>
            <a:r>
              <a:rPr lang="en-US" dirty="0"/>
              <a:t> </a:t>
            </a:r>
            <a:r>
              <a:rPr lang="en-US" dirty="0" smtClean="0"/>
              <a:t>    </a:t>
            </a:r>
            <a:r>
              <a:rPr lang="hi-IN" dirty="0" smtClean="0"/>
              <a:t>बाह्रै महिना उत्पादन गरिरहेका छन् ।</a:t>
            </a:r>
            <a:endParaRPr lang="en-US" dirty="0"/>
          </a:p>
        </p:txBody>
      </p:sp>
      <p:sp>
        <p:nvSpPr>
          <p:cNvPr id="7" name="Google Shape;75;p13">
            <a:extLst>
              <a:ext uri="{FF2B5EF4-FFF2-40B4-BE49-F238E27FC236}">
                <a16:creationId xmlns="" xmlns:a16="http://schemas.microsoft.com/office/drawing/2014/main" id="{004C6965-BABA-4A02-B32D-72A64116CA85}"/>
              </a:ext>
            </a:extLst>
          </p:cNvPr>
          <p:cNvSpPr txBox="1">
            <a:spLocks/>
          </p:cNvSpPr>
          <p:nvPr/>
        </p:nvSpPr>
        <p:spPr>
          <a:xfrm>
            <a:off x="334650" y="409548"/>
            <a:ext cx="8474700" cy="70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r>
              <a:rPr lang="en-PH" dirty="0"/>
              <a:t>2. </a:t>
            </a:r>
            <a:r>
              <a:rPr lang="hi-IN" dirty="0" smtClean="0"/>
              <a:t>तरकारीहरु</a:t>
            </a:r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33828687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8"/>
          <p:cNvSpPr txBox="1">
            <a:spLocks noGrp="1"/>
          </p:cNvSpPr>
          <p:nvPr>
            <p:ph type="ctrTitle" idx="4294967295"/>
          </p:nvPr>
        </p:nvSpPr>
        <p:spPr>
          <a:xfrm>
            <a:off x="0" y="1237797"/>
            <a:ext cx="9144000" cy="725974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i-IN" sz="4400" dirty="0" smtClean="0"/>
              <a:t>जापानमा गरिने सामान्य खेती</a:t>
            </a:r>
            <a:endParaRPr sz="4400" dirty="0"/>
          </a:p>
        </p:txBody>
      </p:sp>
      <p:sp>
        <p:nvSpPr>
          <p:cNvPr id="117" name="Google Shape;117;p18"/>
          <p:cNvSpPr txBox="1">
            <a:spLocks noGrp="1"/>
          </p:cNvSpPr>
          <p:nvPr>
            <p:ph type="subTitle" idx="4294967295"/>
          </p:nvPr>
        </p:nvSpPr>
        <p:spPr>
          <a:xfrm>
            <a:off x="685800" y="2867584"/>
            <a:ext cx="4598400" cy="1333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buNone/>
            </a:pPr>
            <a:r>
              <a:rPr lang="en-PH" sz="2800" dirty="0"/>
              <a:t>1. </a:t>
            </a:r>
            <a:r>
              <a:rPr lang="hi-IN" sz="2800" dirty="0" smtClean="0"/>
              <a:t>धान खेती</a:t>
            </a:r>
            <a:endParaRPr lang="en-PH" sz="2800" dirty="0"/>
          </a:p>
          <a:p>
            <a:pPr marL="0" lvl="0" indent="0">
              <a:buNone/>
            </a:pPr>
            <a:r>
              <a:rPr lang="en-PH" sz="2800" dirty="0"/>
              <a:t>2. </a:t>
            </a:r>
            <a:r>
              <a:rPr lang="hi-IN" sz="2800" dirty="0" smtClean="0"/>
              <a:t>तरकारी</a:t>
            </a:r>
            <a:endParaRPr lang="en-PH" sz="2800" dirty="0"/>
          </a:p>
          <a:p>
            <a:pPr marL="0" lvl="0" indent="0">
              <a:buNone/>
            </a:pPr>
            <a:r>
              <a:rPr lang="en-PH" sz="2800" dirty="0"/>
              <a:t>3. </a:t>
            </a:r>
            <a:r>
              <a:rPr lang="hi-IN" sz="2800" dirty="0" smtClean="0"/>
              <a:t>फलफूलको रुख </a:t>
            </a:r>
            <a:endParaRPr sz="2800" dirty="0"/>
          </a:p>
        </p:txBody>
      </p:sp>
      <p:sp>
        <p:nvSpPr>
          <p:cNvPr id="20" name="Google Shape;116;p18">
            <a:extLst>
              <a:ext uri="{FF2B5EF4-FFF2-40B4-BE49-F238E27FC236}">
                <a16:creationId xmlns="" xmlns:a16="http://schemas.microsoft.com/office/drawing/2014/main" id="{909BF3D4-6422-4210-9FC0-E314DF5CCF8C}"/>
              </a:ext>
            </a:extLst>
          </p:cNvPr>
          <p:cNvSpPr txBox="1">
            <a:spLocks/>
          </p:cNvSpPr>
          <p:nvPr/>
        </p:nvSpPr>
        <p:spPr>
          <a:xfrm>
            <a:off x="0" y="451172"/>
            <a:ext cx="9144000" cy="7259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hi-IN" sz="4400" dirty="0" smtClean="0"/>
              <a:t>पाठ 1</a:t>
            </a:r>
            <a:endParaRPr lang="en-PH" sz="4400" dirty="0"/>
          </a:p>
        </p:txBody>
      </p:sp>
    </p:spTree>
    <p:extLst>
      <p:ext uri="{BB962C8B-B14F-4D97-AF65-F5344CB8AC3E}">
        <p14:creationId xmlns:p14="http://schemas.microsoft.com/office/powerpoint/2010/main" val="1948912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1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5B3F1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1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5B3F1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7"/>
          <p:cNvSpPr txBox="1">
            <a:spLocks noGrp="1"/>
          </p:cNvSpPr>
          <p:nvPr>
            <p:ph type="body" idx="1"/>
          </p:nvPr>
        </p:nvSpPr>
        <p:spPr>
          <a:xfrm>
            <a:off x="334649" y="1200150"/>
            <a:ext cx="8626471" cy="3473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lvl="0" algn="just"/>
            <a:r>
              <a:rPr lang="hi-IN" dirty="0" smtClean="0"/>
              <a:t>सदाबहार फलफूलको रुख</a:t>
            </a:r>
            <a:endParaRPr lang="en-US" dirty="0" smtClean="0"/>
          </a:p>
          <a:p>
            <a:pPr marL="76200" lvl="0" indent="0" algn="just">
              <a:buNone/>
            </a:pPr>
            <a:r>
              <a:rPr lang="en-US" dirty="0"/>
              <a:t>	</a:t>
            </a:r>
            <a:r>
              <a:rPr lang="en-US" dirty="0" smtClean="0"/>
              <a:t>-</a:t>
            </a:r>
            <a:r>
              <a:rPr lang="hi-IN" dirty="0" smtClean="0"/>
              <a:t>हरियो रहने र बर्षभरि बाँच्ने रुख</a:t>
            </a:r>
            <a:endParaRPr lang="en-US" dirty="0"/>
          </a:p>
        </p:txBody>
      </p:sp>
      <p:sp>
        <p:nvSpPr>
          <p:cNvPr id="7" name="Google Shape;75;p13">
            <a:extLst>
              <a:ext uri="{FF2B5EF4-FFF2-40B4-BE49-F238E27FC236}">
                <a16:creationId xmlns="" xmlns:a16="http://schemas.microsoft.com/office/drawing/2014/main" id="{004C6965-BABA-4A02-B32D-72A64116CA85}"/>
              </a:ext>
            </a:extLst>
          </p:cNvPr>
          <p:cNvSpPr txBox="1">
            <a:spLocks/>
          </p:cNvSpPr>
          <p:nvPr/>
        </p:nvSpPr>
        <p:spPr>
          <a:xfrm>
            <a:off x="334650" y="409548"/>
            <a:ext cx="8474700" cy="70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r>
              <a:rPr lang="en-PH" dirty="0"/>
              <a:t>3. </a:t>
            </a:r>
            <a:r>
              <a:rPr lang="hi-IN" dirty="0" smtClean="0"/>
              <a:t>फलफूल रुखको खेतीपाती</a:t>
            </a:r>
            <a:r>
              <a:rPr lang="en-PH" dirty="0" smtClean="0"/>
              <a:t>  </a:t>
            </a:r>
            <a:endParaRPr lang="en-PH" dirty="0"/>
          </a:p>
        </p:txBody>
      </p:sp>
      <p:pic>
        <p:nvPicPr>
          <p:cNvPr id="1028" name="Picture 4" descr="7 Surprising Benefits of Loquats">
            <a:extLst>
              <a:ext uri="{FF2B5EF4-FFF2-40B4-BE49-F238E27FC236}">
                <a16:creationId xmlns="" xmlns:a16="http://schemas.microsoft.com/office/drawing/2014/main" id="{76256AF1-05AE-411D-8D04-FA6A16482A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722"/>
          <a:stretch/>
        </p:blipFill>
        <p:spPr bwMode="auto">
          <a:xfrm>
            <a:off x="4952714" y="2428302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Growing Satsuma Trees | HGTV">
            <a:extLst>
              <a:ext uri="{FF2B5EF4-FFF2-40B4-BE49-F238E27FC236}">
                <a16:creationId xmlns="" xmlns:a16="http://schemas.microsoft.com/office/drawing/2014/main" id="{257CF98E-7894-4D1B-9FC4-D4B37AF83F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911" y="2428301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436A081D-F6BE-4C54-AAAB-3920DD3FFD6D}"/>
              </a:ext>
            </a:extLst>
          </p:cNvPr>
          <p:cNvSpPr/>
          <p:nvPr/>
        </p:nvSpPr>
        <p:spPr>
          <a:xfrm>
            <a:off x="2090356" y="4296716"/>
            <a:ext cx="705642" cy="3874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hi-IN" altLang="ja-JP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सुन्तला</a:t>
            </a:r>
            <a:endParaRPr lang="en-US" altLang="ja-JP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D5E385FC-856C-43F6-A65E-122325933767}"/>
              </a:ext>
            </a:extLst>
          </p:cNvPr>
          <p:cNvSpPr/>
          <p:nvPr/>
        </p:nvSpPr>
        <p:spPr>
          <a:xfrm>
            <a:off x="5948129" y="4296716"/>
            <a:ext cx="652743" cy="3874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hi-IN" altLang="ja-JP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लोकाट</a:t>
            </a:r>
            <a:endParaRPr lang="en-US" altLang="ja-JP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15665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7"/>
          <p:cNvSpPr txBox="1">
            <a:spLocks noGrp="1"/>
          </p:cNvSpPr>
          <p:nvPr>
            <p:ph type="body" idx="1"/>
          </p:nvPr>
        </p:nvSpPr>
        <p:spPr>
          <a:xfrm>
            <a:off x="259834" y="1216776"/>
            <a:ext cx="8626471" cy="3473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lvl="0" algn="just">
              <a:buNone/>
            </a:pPr>
            <a:r>
              <a:rPr lang="hi-IN" dirty="0" smtClean="0"/>
              <a:t>     पतझर फलफूलको रुखहरु</a:t>
            </a:r>
            <a:endParaRPr lang="en-US" dirty="0" smtClean="0"/>
          </a:p>
          <a:p>
            <a:pPr marL="76200" lvl="0" indent="0" algn="just">
              <a:buNone/>
            </a:pPr>
            <a:r>
              <a:rPr lang="en-US" dirty="0" smtClean="0"/>
              <a:t>           - </a:t>
            </a:r>
            <a:r>
              <a:rPr lang="ne-NP" dirty="0" smtClean="0"/>
              <a:t>वसन्त र ग्रीष्म ऋतुमा फुल्</a:t>
            </a:r>
            <a:r>
              <a:rPr lang="hi-IN" dirty="0" smtClean="0"/>
              <a:t>छ</a:t>
            </a:r>
            <a:r>
              <a:rPr lang="ne-NP" dirty="0" smtClean="0"/>
              <a:t> र यसका सबै पातहरू</a:t>
            </a:r>
            <a:r>
              <a:rPr lang="hi-IN" dirty="0" smtClean="0"/>
              <a:t> पछि</a:t>
            </a:r>
            <a:r>
              <a:rPr lang="en-US" dirty="0" smtClean="0"/>
              <a:t> </a:t>
            </a:r>
            <a:r>
              <a:rPr lang="hi-IN" dirty="0" smtClean="0"/>
              <a:t>झर्छ ।</a:t>
            </a:r>
            <a:endParaRPr lang="en-US" dirty="0" smtClean="0"/>
          </a:p>
          <a:p>
            <a:pPr marL="76200" lvl="0" indent="0" algn="just">
              <a:buNone/>
            </a:pPr>
            <a:r>
              <a:rPr lang="en-US" sz="2000" dirty="0" smtClean="0"/>
              <a:t>            </a:t>
            </a:r>
            <a:endParaRPr lang="en-US" dirty="0"/>
          </a:p>
        </p:txBody>
      </p:sp>
      <p:sp>
        <p:nvSpPr>
          <p:cNvPr id="7" name="Google Shape;75;p13">
            <a:extLst>
              <a:ext uri="{FF2B5EF4-FFF2-40B4-BE49-F238E27FC236}">
                <a16:creationId xmlns="" xmlns:a16="http://schemas.microsoft.com/office/drawing/2014/main" id="{004C6965-BABA-4A02-B32D-72A64116CA85}"/>
              </a:ext>
            </a:extLst>
          </p:cNvPr>
          <p:cNvSpPr txBox="1">
            <a:spLocks/>
          </p:cNvSpPr>
          <p:nvPr/>
        </p:nvSpPr>
        <p:spPr>
          <a:xfrm>
            <a:off x="334650" y="409548"/>
            <a:ext cx="8474700" cy="70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r>
              <a:rPr lang="en-PH" dirty="0"/>
              <a:t>3. </a:t>
            </a:r>
            <a:r>
              <a:rPr lang="hi-IN" dirty="0" smtClean="0"/>
              <a:t>फलफूल रुखको खेतीपाती</a:t>
            </a:r>
            <a:endParaRPr lang="en-PH" dirty="0"/>
          </a:p>
        </p:txBody>
      </p:sp>
      <p:pic>
        <p:nvPicPr>
          <p:cNvPr id="2050" name="Picture 2" descr="Cross Pollination Of Apple: Information On Apple Tree Pollination ...">
            <a:extLst>
              <a:ext uri="{FF2B5EF4-FFF2-40B4-BE49-F238E27FC236}">
                <a16:creationId xmlns="" xmlns:a16="http://schemas.microsoft.com/office/drawing/2014/main" id="{332CF7BF-2B17-4E14-8264-C646ADD85E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9484" y="2790387"/>
            <a:ext cx="1405128" cy="1883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Grapes: Planting, Growing, and Harvesting Grape Vines | The Old ...">
            <a:extLst>
              <a:ext uri="{FF2B5EF4-FFF2-40B4-BE49-F238E27FC236}">
                <a16:creationId xmlns="" xmlns:a16="http://schemas.microsoft.com/office/drawing/2014/main" id="{EB7F4F3C-4AB4-4FBB-8C2E-0B6272FD65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822" y="2790387"/>
            <a:ext cx="2533650" cy="1883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ear - Wikipedia">
            <a:extLst>
              <a:ext uri="{FF2B5EF4-FFF2-40B4-BE49-F238E27FC236}">
                <a16:creationId xmlns="" xmlns:a16="http://schemas.microsoft.com/office/drawing/2014/main" id="{637A9F3A-ED6A-443A-9E2F-95058582A2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633" y="2790387"/>
            <a:ext cx="1269873" cy="1883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6D5272C8-4A3A-484A-845E-FB3D3DB0051C}"/>
              </a:ext>
            </a:extLst>
          </p:cNvPr>
          <p:cNvSpPr/>
          <p:nvPr/>
        </p:nvSpPr>
        <p:spPr>
          <a:xfrm>
            <a:off x="1734295" y="4673548"/>
            <a:ext cx="756938" cy="3874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hi-IN" altLang="ja-JP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नासपती</a:t>
            </a:r>
            <a:endParaRPr lang="en-US" altLang="ja-JP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1DF1517B-9C9D-424D-8DA3-DB29F2720BC7}"/>
              </a:ext>
            </a:extLst>
          </p:cNvPr>
          <p:cNvSpPr/>
          <p:nvPr/>
        </p:nvSpPr>
        <p:spPr>
          <a:xfrm>
            <a:off x="4401229" y="4673548"/>
            <a:ext cx="983659" cy="387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hi-IN" altLang="ja-JP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अंगुर</a:t>
            </a:r>
            <a:endParaRPr lang="en-US" altLang="ja-JP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492B8052-09BA-4FD6-A200-99B7889689C7}"/>
              </a:ext>
            </a:extLst>
          </p:cNvPr>
          <p:cNvSpPr/>
          <p:nvPr/>
        </p:nvSpPr>
        <p:spPr>
          <a:xfrm>
            <a:off x="6960953" y="4670905"/>
            <a:ext cx="983659" cy="387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hi-IN" altLang="ja-JP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स्याउ</a:t>
            </a:r>
            <a:endParaRPr lang="en-US" altLang="ja-JP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6598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5"/>
          <p:cNvSpPr txBox="1">
            <a:spLocks noGrp="1"/>
          </p:cNvSpPr>
          <p:nvPr>
            <p:ph type="ctrTitle"/>
          </p:nvPr>
        </p:nvSpPr>
        <p:spPr>
          <a:xfrm>
            <a:off x="1973709" y="2222184"/>
            <a:ext cx="5453713" cy="4830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i-IN" sz="4800" dirty="0" smtClean="0"/>
              <a:t>कृषि खेती</a:t>
            </a:r>
            <a:endParaRPr sz="4800" dirty="0"/>
          </a:p>
        </p:txBody>
      </p:sp>
      <p:sp>
        <p:nvSpPr>
          <p:cNvPr id="94" name="Google Shape;94;p15"/>
          <p:cNvSpPr txBox="1"/>
          <p:nvPr/>
        </p:nvSpPr>
        <p:spPr>
          <a:xfrm>
            <a:off x="0" y="1576825"/>
            <a:ext cx="1735200" cy="17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b="1" dirty="0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rPr>
              <a:t>2</a:t>
            </a:r>
            <a:endParaRPr sz="9600" b="1" dirty="0">
              <a:solidFill>
                <a:schemeClr val="accen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  <p:extLst>
      <p:ext uri="{BB962C8B-B14F-4D97-AF65-F5344CB8AC3E}">
        <p14:creationId xmlns:p14="http://schemas.microsoft.com/office/powerpoint/2010/main" val="24433254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8"/>
          <p:cNvSpPr txBox="1">
            <a:spLocks noGrp="1"/>
          </p:cNvSpPr>
          <p:nvPr>
            <p:ph type="ctrTitle" idx="4294967295"/>
          </p:nvPr>
        </p:nvSpPr>
        <p:spPr>
          <a:xfrm>
            <a:off x="0" y="1237797"/>
            <a:ext cx="9144000" cy="725974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i-IN" sz="4400" dirty="0" smtClean="0"/>
              <a:t>कृषि खेती</a:t>
            </a:r>
            <a:endParaRPr sz="4400" dirty="0"/>
          </a:p>
        </p:txBody>
      </p:sp>
      <p:sp>
        <p:nvSpPr>
          <p:cNvPr id="20" name="Google Shape;116;p18">
            <a:extLst>
              <a:ext uri="{FF2B5EF4-FFF2-40B4-BE49-F238E27FC236}">
                <a16:creationId xmlns="" xmlns:a16="http://schemas.microsoft.com/office/drawing/2014/main" id="{909BF3D4-6422-4210-9FC0-E314DF5CCF8C}"/>
              </a:ext>
            </a:extLst>
          </p:cNvPr>
          <p:cNvSpPr txBox="1">
            <a:spLocks/>
          </p:cNvSpPr>
          <p:nvPr/>
        </p:nvSpPr>
        <p:spPr>
          <a:xfrm>
            <a:off x="0" y="451172"/>
            <a:ext cx="9144000" cy="7259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hi-IN" sz="4400" dirty="0" smtClean="0"/>
              <a:t>पाठ 2</a:t>
            </a:r>
            <a:endParaRPr lang="en-PH" sz="4400" dirty="0"/>
          </a:p>
        </p:txBody>
      </p:sp>
      <p:sp>
        <p:nvSpPr>
          <p:cNvPr id="5" name="Google Shape;117;p18">
            <a:extLst>
              <a:ext uri="{FF2B5EF4-FFF2-40B4-BE49-F238E27FC236}">
                <a16:creationId xmlns="" xmlns:a16="http://schemas.microsoft.com/office/drawing/2014/main" id="{BF80A7E6-8E2E-4B4A-8155-2476308DC345}"/>
              </a:ext>
            </a:extLst>
          </p:cNvPr>
          <p:cNvSpPr txBox="1">
            <a:spLocks/>
          </p:cNvSpPr>
          <p:nvPr/>
        </p:nvSpPr>
        <p:spPr>
          <a:xfrm>
            <a:off x="633846" y="2571750"/>
            <a:ext cx="6885432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DM Sans"/>
              <a:buChar char="▫"/>
              <a:defRPr sz="2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M Sans"/>
              <a:buChar char="▫"/>
              <a:defRPr sz="2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M Sans"/>
              <a:buChar char="▫"/>
              <a:defRPr sz="2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M Sans"/>
              <a:buChar char="▫"/>
              <a:defRPr sz="2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M Sans"/>
              <a:buChar char="▫"/>
              <a:defRPr sz="2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M Sans"/>
              <a:buChar char="▫"/>
              <a:defRPr sz="2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M Sans"/>
              <a:buChar char="▫"/>
              <a:defRPr sz="2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M Sans"/>
              <a:buChar char="▫"/>
              <a:defRPr sz="2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M Sans"/>
              <a:buChar char="▫"/>
              <a:defRPr sz="2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0" indent="0">
              <a:buFont typeface="DM Sans"/>
              <a:buNone/>
            </a:pPr>
            <a:r>
              <a:rPr lang="en-US" sz="2000" dirty="0"/>
              <a:t>1. </a:t>
            </a:r>
            <a:r>
              <a:rPr lang="en-US" sz="2000" dirty="0" smtClean="0"/>
              <a:t> </a:t>
            </a:r>
            <a:r>
              <a:rPr lang="hi-IN" sz="2000" dirty="0" smtClean="0"/>
              <a:t>प्रत्येक अङ्गको विकास</a:t>
            </a:r>
            <a:endParaRPr lang="en-US" sz="2000" dirty="0"/>
          </a:p>
          <a:p>
            <a:pPr marL="0" indent="0">
              <a:buFont typeface="DM Sans"/>
              <a:buNone/>
            </a:pPr>
            <a:r>
              <a:rPr lang="en-US" sz="2000" dirty="0"/>
              <a:t>2. </a:t>
            </a:r>
            <a:r>
              <a:rPr lang="hi-IN" sz="2000" dirty="0" smtClean="0"/>
              <a:t>रोपण प्रणाली र खेतीको प्रकार</a:t>
            </a:r>
            <a:endParaRPr lang="en-US" sz="2000" dirty="0"/>
          </a:p>
          <a:p>
            <a:pPr marL="0" indent="0">
              <a:buFont typeface="DM Sans"/>
              <a:buNone/>
            </a:pPr>
            <a:r>
              <a:rPr lang="en-US" sz="2000" dirty="0" smtClean="0"/>
              <a:t>3. </a:t>
            </a:r>
            <a:r>
              <a:rPr lang="hi-IN" sz="2000" dirty="0" smtClean="0"/>
              <a:t>बीउ रोप्ने</a:t>
            </a:r>
            <a:endParaRPr lang="en-US" sz="2000" dirty="0"/>
          </a:p>
          <a:p>
            <a:pPr marL="0" indent="0">
              <a:buFont typeface="DM Sans"/>
              <a:buNone/>
            </a:pPr>
            <a:r>
              <a:rPr lang="en-US" sz="2000" dirty="0"/>
              <a:t>4. </a:t>
            </a:r>
            <a:r>
              <a:rPr lang="hi-IN" sz="2000" dirty="0" smtClean="0"/>
              <a:t>बेर्ना उमार्ने र बेर्ना सार्ने</a:t>
            </a:r>
            <a:endParaRPr lang="en-US" sz="2000" dirty="0"/>
          </a:p>
          <a:p>
            <a:pPr marL="0" indent="0">
              <a:buFont typeface="DM Sans"/>
              <a:buNone/>
            </a:pPr>
            <a:r>
              <a:rPr lang="en-US" sz="2000" dirty="0"/>
              <a:t>5. </a:t>
            </a:r>
            <a:r>
              <a:rPr lang="hi-IN" sz="2000" dirty="0" smtClean="0"/>
              <a:t>सिँचाइ (पानी हाल्ने)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871296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5B3F1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5B3F1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7"/>
          <p:cNvSpPr txBox="1">
            <a:spLocks noGrp="1"/>
          </p:cNvSpPr>
          <p:nvPr>
            <p:ph type="body" idx="1"/>
          </p:nvPr>
        </p:nvSpPr>
        <p:spPr>
          <a:xfrm>
            <a:off x="687589" y="1134816"/>
            <a:ext cx="6938507" cy="3473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76200" lvl="0" indent="0" algn="just">
              <a:lnSpc>
                <a:spcPct val="125000"/>
              </a:lnSpc>
              <a:buNone/>
            </a:pPr>
            <a:r>
              <a:rPr lang="ja-JP" altLang="en-US" smtClean="0"/>
              <a:t>①</a:t>
            </a:r>
            <a:r>
              <a:rPr lang="hi-IN" altLang="ja-JP" dirty="0" smtClean="0"/>
              <a:t> बिरुवाको शरीर</a:t>
            </a:r>
            <a:endParaRPr lang="en-PH" altLang="ja-JP" dirty="0"/>
          </a:p>
          <a:p>
            <a:pPr marL="76200" lvl="0" indent="0" algn="just">
              <a:lnSpc>
                <a:spcPct val="125000"/>
              </a:lnSpc>
              <a:buNone/>
            </a:pPr>
            <a:r>
              <a:rPr lang="ja-JP" altLang="en-US" smtClean="0"/>
              <a:t>②</a:t>
            </a:r>
            <a:r>
              <a:rPr lang="hi-IN" altLang="ja-JP" dirty="0" smtClean="0"/>
              <a:t> पोषण विकास र प्रजनन विकास</a:t>
            </a:r>
            <a:endParaRPr lang="en-PH" altLang="ja-JP" dirty="0"/>
          </a:p>
          <a:p>
            <a:pPr marL="76200" lvl="0" indent="0" algn="just">
              <a:lnSpc>
                <a:spcPct val="125000"/>
              </a:lnSpc>
              <a:buNone/>
            </a:pPr>
            <a:r>
              <a:rPr lang="ja-JP" altLang="en-US" smtClean="0"/>
              <a:t>③</a:t>
            </a:r>
            <a:r>
              <a:rPr lang="hi-IN" altLang="ja-JP" dirty="0" smtClean="0"/>
              <a:t> प्रकाश संश्लेषण</a:t>
            </a:r>
            <a:endParaRPr lang="en-PH" altLang="ja-JP" dirty="0"/>
          </a:p>
          <a:p>
            <a:pPr marL="76200" lvl="0" indent="0" algn="just">
              <a:lnSpc>
                <a:spcPct val="125000"/>
              </a:lnSpc>
              <a:buNone/>
            </a:pPr>
            <a:r>
              <a:rPr lang="ja-JP" altLang="en-US" smtClean="0"/>
              <a:t>④</a:t>
            </a:r>
            <a:r>
              <a:rPr lang="hi-IN" altLang="ja-JP" dirty="0" smtClean="0"/>
              <a:t> श्वासप्रश्वास</a:t>
            </a:r>
            <a:endParaRPr lang="en-PH" altLang="ja-JP" dirty="0"/>
          </a:p>
          <a:p>
            <a:pPr marL="76200" lvl="0" indent="0" algn="just">
              <a:lnSpc>
                <a:spcPct val="125000"/>
              </a:lnSpc>
              <a:buNone/>
            </a:pPr>
            <a:r>
              <a:rPr lang="ja-JP" altLang="en-US" smtClean="0"/>
              <a:t>⑤</a:t>
            </a:r>
            <a:r>
              <a:rPr lang="hi-IN" altLang="ja-JP" dirty="0" smtClean="0"/>
              <a:t> वाष्पीकरण</a:t>
            </a:r>
            <a:endParaRPr lang="en-PH" altLang="ja-JP" dirty="0"/>
          </a:p>
          <a:p>
            <a:pPr marL="76200" lvl="0" indent="0" algn="just">
              <a:lnSpc>
                <a:spcPct val="125000"/>
              </a:lnSpc>
              <a:buNone/>
            </a:pPr>
            <a:r>
              <a:rPr lang="ja-JP" altLang="en-US" smtClean="0"/>
              <a:t>⑥</a:t>
            </a:r>
            <a:r>
              <a:rPr lang="hi-IN" altLang="ja-JP" dirty="0" smtClean="0"/>
              <a:t> पौष्टिक पानीको शोषण</a:t>
            </a:r>
            <a:endParaRPr lang="en-PH" altLang="ja-JP" dirty="0"/>
          </a:p>
          <a:p>
            <a:pPr marL="76200" lvl="0" indent="0" algn="just">
              <a:lnSpc>
                <a:spcPct val="125000"/>
              </a:lnSpc>
              <a:buNone/>
            </a:pPr>
            <a:r>
              <a:rPr lang="ja-JP" altLang="en-US" smtClean="0"/>
              <a:t>⑦</a:t>
            </a:r>
            <a:r>
              <a:rPr lang="hi-IN" altLang="ja-JP" dirty="0" smtClean="0"/>
              <a:t> फूलको मुना पलाउनु</a:t>
            </a:r>
            <a:endParaRPr lang="en-US" dirty="0"/>
          </a:p>
        </p:txBody>
      </p:sp>
      <p:sp>
        <p:nvSpPr>
          <p:cNvPr id="7" name="Google Shape;75;p13">
            <a:extLst>
              <a:ext uri="{FF2B5EF4-FFF2-40B4-BE49-F238E27FC236}">
                <a16:creationId xmlns="" xmlns:a16="http://schemas.microsoft.com/office/drawing/2014/main" id="{004C6965-BABA-4A02-B32D-72A64116CA85}"/>
              </a:ext>
            </a:extLst>
          </p:cNvPr>
          <p:cNvSpPr txBox="1">
            <a:spLocks/>
          </p:cNvSpPr>
          <p:nvPr/>
        </p:nvSpPr>
        <p:spPr>
          <a:xfrm>
            <a:off x="334650" y="409548"/>
            <a:ext cx="8474700" cy="70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r>
              <a:rPr lang="en-PH" dirty="0"/>
              <a:t>1. </a:t>
            </a:r>
            <a:r>
              <a:rPr lang="hi-IN" dirty="0" smtClean="0"/>
              <a:t>प्रत्येक अङ्गको विकास</a:t>
            </a:r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27485973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5;p13">
            <a:extLst>
              <a:ext uri="{FF2B5EF4-FFF2-40B4-BE49-F238E27FC236}">
                <a16:creationId xmlns="" xmlns:a16="http://schemas.microsoft.com/office/drawing/2014/main" id="{004C6965-BABA-4A02-B32D-72A64116CA85}"/>
              </a:ext>
            </a:extLst>
          </p:cNvPr>
          <p:cNvSpPr txBox="1">
            <a:spLocks/>
          </p:cNvSpPr>
          <p:nvPr/>
        </p:nvSpPr>
        <p:spPr>
          <a:xfrm>
            <a:off x="334650" y="409548"/>
            <a:ext cx="8474700" cy="70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r>
              <a:rPr lang="en-PH" dirty="0"/>
              <a:t>① </a:t>
            </a:r>
            <a:r>
              <a:rPr lang="hi-IN" dirty="0" smtClean="0"/>
              <a:t>बिरुवाको शरीर</a:t>
            </a:r>
            <a:r>
              <a:rPr lang="en-PH" dirty="0" smtClean="0"/>
              <a:t> </a:t>
            </a:r>
            <a:endParaRPr lang="en-PH" dirty="0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755" y="972790"/>
            <a:ext cx="5081279" cy="417071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B17EB8D3-0A19-4117-9FB9-178405432801}"/>
              </a:ext>
            </a:extLst>
          </p:cNvPr>
          <p:cNvSpPr/>
          <p:nvPr/>
        </p:nvSpPr>
        <p:spPr>
          <a:xfrm>
            <a:off x="1425370" y="2865143"/>
            <a:ext cx="1257075" cy="3874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ja-JP" dirty="0" smtClean="0">
                <a:latin typeface="DM Sans" panose="020B0604020202020204" charset="0"/>
                <a:cs typeface="Times New Roman" panose="02020603050405020304" pitchFamily="18" charset="0"/>
              </a:rPr>
              <a:t>-</a:t>
            </a:r>
            <a:r>
              <a:rPr lang="hi-IN" altLang="ja-JP" dirty="0" smtClean="0">
                <a:latin typeface="DM Sans" panose="020B0604020202020204" charset="0"/>
                <a:cs typeface="Times New Roman" panose="02020603050405020304" pitchFamily="18" charset="0"/>
              </a:rPr>
              <a:t>पोषण विकास</a:t>
            </a:r>
            <a:r>
              <a:rPr lang="en-US" altLang="ja-JP" dirty="0" smtClean="0">
                <a:latin typeface="DM Sans" panose="020B0604020202020204" charset="0"/>
                <a:cs typeface="Times New Roman" panose="02020603050405020304" pitchFamily="18" charset="0"/>
              </a:rPr>
              <a:t> </a:t>
            </a:r>
            <a:endParaRPr lang="en-US" altLang="ja-JP" dirty="0">
              <a:latin typeface="DM Sans" panose="020B060402020202020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F0FBE7A-3FB7-4E11-9971-5AFF7B34C1D6}"/>
              </a:ext>
            </a:extLst>
          </p:cNvPr>
          <p:cNvSpPr/>
          <p:nvPr/>
        </p:nvSpPr>
        <p:spPr>
          <a:xfrm>
            <a:off x="6293666" y="1748823"/>
            <a:ext cx="1340432" cy="3874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ja-JP" dirty="0" smtClean="0">
                <a:latin typeface="DM Sans" panose="020B0604020202020204" charset="0"/>
                <a:cs typeface="Times New Roman" panose="02020603050405020304" pitchFamily="18" charset="0"/>
              </a:rPr>
              <a:t>-</a:t>
            </a:r>
            <a:r>
              <a:rPr lang="hi-IN" altLang="ja-JP" dirty="0" smtClean="0">
                <a:latin typeface="DM Sans" panose="020B0604020202020204" charset="0"/>
                <a:cs typeface="Times New Roman" panose="02020603050405020304" pitchFamily="18" charset="0"/>
              </a:rPr>
              <a:t> प्रजनन विकास</a:t>
            </a:r>
            <a:endParaRPr lang="en-US" altLang="ja-JP" dirty="0">
              <a:latin typeface="DM Sans" panose="020B060402020202020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82630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7"/>
          <p:cNvSpPr txBox="1">
            <a:spLocks noGrp="1"/>
          </p:cNvSpPr>
          <p:nvPr>
            <p:ph type="body" idx="1"/>
          </p:nvPr>
        </p:nvSpPr>
        <p:spPr>
          <a:xfrm>
            <a:off x="517529" y="1208100"/>
            <a:ext cx="3286375" cy="3473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lvl="0" algn="just">
              <a:lnSpc>
                <a:spcPct val="150000"/>
              </a:lnSpc>
            </a:pPr>
            <a:r>
              <a:rPr lang="hi-IN" altLang="ja-JP" dirty="0" smtClean="0"/>
              <a:t>पोषण विकास </a:t>
            </a:r>
          </a:p>
          <a:p>
            <a:pPr lvl="0" algn="just">
              <a:lnSpc>
                <a:spcPct val="150000"/>
              </a:lnSpc>
              <a:buNone/>
            </a:pPr>
            <a:r>
              <a:rPr lang="en-US" altLang="ja-JP" dirty="0" smtClean="0"/>
              <a:t>    </a:t>
            </a:r>
            <a:r>
              <a:rPr lang="hi-IN" altLang="ja-JP" dirty="0" smtClean="0"/>
              <a:t>-</a:t>
            </a:r>
            <a:r>
              <a:rPr lang="hi-IN" altLang="ja-JP" dirty="0" smtClean="0"/>
              <a:t>पात,डाँठ,जरो जस्तो पोषण अङ्ग </a:t>
            </a:r>
            <a:r>
              <a:rPr lang="en-US" altLang="ja-JP" dirty="0" smtClean="0"/>
              <a:t> </a:t>
            </a:r>
            <a:br>
              <a:rPr lang="en-US" altLang="ja-JP" dirty="0" smtClean="0"/>
            </a:br>
            <a:r>
              <a:rPr lang="en-US" altLang="ja-JP" dirty="0" smtClean="0"/>
              <a:t>  </a:t>
            </a:r>
            <a:r>
              <a:rPr lang="hi-IN" altLang="ja-JP" dirty="0" smtClean="0"/>
              <a:t>ठुलो </a:t>
            </a:r>
            <a:r>
              <a:rPr lang="hi-IN" altLang="ja-JP" dirty="0" smtClean="0"/>
              <a:t>विकास हुने</a:t>
            </a:r>
          </a:p>
        </p:txBody>
      </p:sp>
      <p:sp>
        <p:nvSpPr>
          <p:cNvPr id="7" name="Google Shape;75;p13">
            <a:extLst>
              <a:ext uri="{FF2B5EF4-FFF2-40B4-BE49-F238E27FC236}">
                <a16:creationId xmlns="" xmlns:a16="http://schemas.microsoft.com/office/drawing/2014/main" id="{004C6965-BABA-4A02-B32D-72A64116CA85}"/>
              </a:ext>
            </a:extLst>
          </p:cNvPr>
          <p:cNvSpPr txBox="1">
            <a:spLocks/>
          </p:cNvSpPr>
          <p:nvPr/>
        </p:nvSpPr>
        <p:spPr>
          <a:xfrm>
            <a:off x="334650" y="409548"/>
            <a:ext cx="8474700" cy="70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r>
              <a:rPr lang="en-US" dirty="0" smtClean="0"/>
              <a:t>②</a:t>
            </a:r>
            <a:r>
              <a:rPr lang="hi-IN" dirty="0" smtClean="0"/>
              <a:t> पोषण विकास र प्रजनन विकास</a:t>
            </a:r>
            <a:endParaRPr lang="en-US" dirty="0"/>
          </a:p>
        </p:txBody>
      </p:sp>
      <p:sp>
        <p:nvSpPr>
          <p:cNvPr id="4" name="Google Shape;106;p17">
            <a:extLst>
              <a:ext uri="{FF2B5EF4-FFF2-40B4-BE49-F238E27FC236}">
                <a16:creationId xmlns="" xmlns:a16="http://schemas.microsoft.com/office/drawing/2014/main" id="{33381AAB-C8DC-403B-85AD-D79FB3486B9F}"/>
              </a:ext>
            </a:extLst>
          </p:cNvPr>
          <p:cNvSpPr txBox="1">
            <a:spLocks/>
          </p:cNvSpPr>
          <p:nvPr/>
        </p:nvSpPr>
        <p:spPr>
          <a:xfrm>
            <a:off x="4572000" y="1200150"/>
            <a:ext cx="3840480" cy="2250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DM Sans"/>
              <a:buChar char="▫"/>
              <a:defRPr sz="2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M Sans"/>
              <a:buChar char="▫"/>
              <a:defRPr sz="2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M Sans"/>
              <a:buChar char="▫"/>
              <a:defRPr sz="2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M Sans"/>
              <a:buChar char="▫"/>
              <a:defRPr sz="2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M Sans"/>
              <a:buChar char="▫"/>
              <a:defRPr sz="2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M Sans"/>
              <a:buChar char="▫"/>
              <a:defRPr sz="2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M Sans"/>
              <a:buChar char="▫"/>
              <a:defRPr sz="2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M Sans"/>
              <a:buChar char="▫"/>
              <a:defRPr sz="2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M Sans"/>
              <a:buChar char="▫"/>
              <a:defRPr sz="2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hi-IN" altLang="ja-JP" dirty="0" smtClean="0"/>
              <a:t>प्रजनन विकास</a:t>
            </a:r>
          </a:p>
          <a:p>
            <a:pPr marL="76200" indent="0" algn="just">
              <a:lnSpc>
                <a:spcPct val="150000"/>
              </a:lnSpc>
              <a:buNone/>
            </a:pPr>
            <a:r>
              <a:rPr lang="en-US" sz="2000" dirty="0" smtClean="0"/>
              <a:t>    -</a:t>
            </a:r>
            <a:r>
              <a:rPr lang="hi-IN" sz="2000" dirty="0" smtClean="0"/>
              <a:t> </a:t>
            </a:r>
            <a:r>
              <a:rPr lang="hi-IN" dirty="0" smtClean="0"/>
              <a:t>फल र बीउ विकास हुने</a:t>
            </a:r>
            <a:endParaRPr lang="en-US" dirty="0"/>
          </a:p>
        </p:txBody>
      </p:sp>
      <p:sp>
        <p:nvSpPr>
          <p:cNvPr id="5" name="Google Shape;106;p17">
            <a:extLst>
              <a:ext uri="{FF2B5EF4-FFF2-40B4-BE49-F238E27FC236}">
                <a16:creationId xmlns="" xmlns:a16="http://schemas.microsoft.com/office/drawing/2014/main" id="{A604C946-AACC-4B5D-9AC5-712798CA5CEC}"/>
              </a:ext>
            </a:extLst>
          </p:cNvPr>
          <p:cNvSpPr txBox="1">
            <a:spLocks/>
          </p:cNvSpPr>
          <p:nvPr/>
        </p:nvSpPr>
        <p:spPr>
          <a:xfrm>
            <a:off x="850392" y="3562350"/>
            <a:ext cx="7443216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DM Sans"/>
              <a:buChar char="▫"/>
              <a:defRPr sz="2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M Sans"/>
              <a:buChar char="▫"/>
              <a:defRPr sz="2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M Sans"/>
              <a:buChar char="▫"/>
              <a:defRPr sz="2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M Sans"/>
              <a:buChar char="▫"/>
              <a:defRPr sz="2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M Sans"/>
              <a:buChar char="▫"/>
              <a:defRPr sz="2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M Sans"/>
              <a:buChar char="▫"/>
              <a:defRPr sz="2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M Sans"/>
              <a:buChar char="▫"/>
              <a:defRPr sz="2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M Sans"/>
              <a:buChar char="▫"/>
              <a:defRPr sz="2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M Sans"/>
              <a:buChar char="▫"/>
              <a:defRPr sz="2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76200" indent="0" algn="ctr">
              <a:lnSpc>
                <a:spcPct val="150000"/>
              </a:lnSpc>
              <a:buNone/>
            </a:pPr>
            <a:r>
              <a:rPr lang="en-US" sz="2000" dirty="0" smtClean="0"/>
              <a:t>. </a:t>
            </a:r>
            <a:endParaRPr lang="en-US" sz="2000" dirty="0"/>
          </a:p>
        </p:txBody>
      </p:sp>
      <p:sp>
        <p:nvSpPr>
          <p:cNvPr id="6" name="Rectangle 5"/>
          <p:cNvSpPr/>
          <p:nvPr/>
        </p:nvSpPr>
        <p:spPr>
          <a:xfrm>
            <a:off x="1920240" y="3472098"/>
            <a:ext cx="457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e-NP" sz="1800" dirty="0" smtClean="0"/>
              <a:t>पोषण विकासबाट प्रजनन विकासमा परिवर्तन हुने सर्त र विधि बिरुवाको प्र</a:t>
            </a:r>
            <a:r>
              <a:rPr lang="hi-IN" sz="1800" dirty="0" smtClean="0"/>
              <a:t>कार</a:t>
            </a:r>
            <a:r>
              <a:rPr lang="ne-NP" sz="1800" dirty="0" smtClean="0"/>
              <a:t> अनुसार फरक हुन्छन्।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5515524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5"/>
          <p:cNvSpPr txBox="1"/>
          <p:nvPr/>
        </p:nvSpPr>
        <p:spPr>
          <a:xfrm>
            <a:off x="0" y="1576825"/>
            <a:ext cx="7335982" cy="17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i-IN" sz="7200" b="1" dirty="0" smtClean="0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rPr>
              <a:t>परिचय</a:t>
            </a:r>
            <a:endParaRPr sz="7200" b="1" dirty="0">
              <a:solidFill>
                <a:schemeClr val="accen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5;p13">
            <a:extLst>
              <a:ext uri="{FF2B5EF4-FFF2-40B4-BE49-F238E27FC236}">
                <a16:creationId xmlns="" xmlns:a16="http://schemas.microsoft.com/office/drawing/2014/main" id="{004C6965-BABA-4A02-B32D-72A64116CA85}"/>
              </a:ext>
            </a:extLst>
          </p:cNvPr>
          <p:cNvSpPr txBox="1">
            <a:spLocks/>
          </p:cNvSpPr>
          <p:nvPr/>
        </p:nvSpPr>
        <p:spPr>
          <a:xfrm>
            <a:off x="334650" y="409548"/>
            <a:ext cx="8474700" cy="70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r>
              <a:rPr lang="en-PH" dirty="0" smtClean="0"/>
              <a:t>③</a:t>
            </a:r>
            <a:r>
              <a:rPr lang="hi-IN" dirty="0" smtClean="0"/>
              <a:t> प्रकाश संश्लेषण</a:t>
            </a:r>
            <a:endParaRPr lang="en-PH" dirty="0"/>
          </a:p>
        </p:txBody>
      </p:sp>
      <p:sp>
        <p:nvSpPr>
          <p:cNvPr id="4" name="AutoShape 6" descr="What is the balanced equation of photosynthesis? - Quora">
            <a:extLst>
              <a:ext uri="{FF2B5EF4-FFF2-40B4-BE49-F238E27FC236}">
                <a16:creationId xmlns="" xmlns:a16="http://schemas.microsoft.com/office/drawing/2014/main" id="{395A41AA-35D6-43C0-815D-0CDC665ECF3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PH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06AAA9BE-1E40-4F41-8C95-1E1DDE99D6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5028" y="1239951"/>
            <a:ext cx="6925456" cy="3282442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="" xmlns:a16="http://schemas.microsoft.com/office/drawing/2014/main" id="{210B0B16-6A96-4B7B-BA4B-08C544D1E4A3}"/>
              </a:ext>
            </a:extLst>
          </p:cNvPr>
          <p:cNvSpPr/>
          <p:nvPr/>
        </p:nvSpPr>
        <p:spPr>
          <a:xfrm>
            <a:off x="5646089" y="1767380"/>
            <a:ext cx="2986045" cy="81724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ne-NP" dirty="0" smtClean="0"/>
              <a:t>प्रकाश</a:t>
            </a:r>
            <a:r>
              <a:rPr lang="hi-IN" dirty="0" smtClean="0"/>
              <a:t> </a:t>
            </a:r>
            <a:r>
              <a:rPr lang="ne-NP" dirty="0" smtClean="0"/>
              <a:t>जति तेज हुन्छ बिरुवाले त्यति नै धेरै प्रकाश</a:t>
            </a:r>
            <a:r>
              <a:rPr lang="hi-IN" dirty="0" smtClean="0"/>
              <a:t> </a:t>
            </a:r>
            <a:r>
              <a:rPr lang="ne-NP" dirty="0" smtClean="0"/>
              <a:t>संश्लेषण गर्छ।</a:t>
            </a:r>
            <a:endParaRPr lang="en-US" altLang="ja-JP" dirty="0">
              <a:latin typeface="DM Sans" panose="020B060402020202020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EB03AB08-36F4-4B00-AFB2-F205E1FF7D35}"/>
              </a:ext>
            </a:extLst>
          </p:cNvPr>
          <p:cNvSpPr/>
          <p:nvPr/>
        </p:nvSpPr>
        <p:spPr>
          <a:xfrm>
            <a:off x="2206752" y="4420777"/>
            <a:ext cx="832279" cy="3885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hi-IN" altLang="ja-JP" dirty="0" smtClean="0">
                <a:latin typeface="DM Sans" panose="020B0604020202020204" charset="0"/>
                <a:cs typeface="Times New Roman" panose="02020603050405020304" pitchFamily="18" charset="0"/>
              </a:rPr>
              <a:t>प्रतिक्रिया</a:t>
            </a:r>
            <a:endParaRPr lang="en-US" altLang="ja-JP" dirty="0">
              <a:latin typeface="DM Sans" panose="020B060402020202020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2B24C964-F688-48C8-8F51-E458440C2A74}"/>
              </a:ext>
            </a:extLst>
          </p:cNvPr>
          <p:cNvSpPr/>
          <p:nvPr/>
        </p:nvSpPr>
        <p:spPr>
          <a:xfrm>
            <a:off x="6276907" y="4420777"/>
            <a:ext cx="744114" cy="3885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hi-IN" altLang="ja-JP" dirty="0" smtClean="0">
                <a:latin typeface="DM Sans" panose="020B0604020202020204" charset="0"/>
                <a:cs typeface="Times New Roman" panose="02020603050405020304" pitchFamily="18" charset="0"/>
              </a:rPr>
              <a:t>उत्पादन</a:t>
            </a:r>
            <a:endParaRPr lang="en-US" altLang="ja-JP" dirty="0">
              <a:latin typeface="DM Sans" panose="020B0604020202020204" charset="0"/>
              <a:cs typeface="Times New Roman" panose="02020603050405020304" pitchFamily="18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="" xmlns:a16="http://schemas.microsoft.com/office/drawing/2014/main" id="{33030763-CEE7-41DE-9538-D85306817B30}"/>
              </a:ext>
            </a:extLst>
          </p:cNvPr>
          <p:cNvSpPr/>
          <p:nvPr/>
        </p:nvSpPr>
        <p:spPr>
          <a:xfrm>
            <a:off x="5646090" y="1113580"/>
            <a:ext cx="2986045" cy="4597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ne-NP" dirty="0" smtClean="0"/>
              <a:t>बिरुवाहरूले प्रकाश संश्लेषण गर्छन्</a:t>
            </a:r>
            <a:r>
              <a:rPr lang="hi-IN" dirty="0" smtClean="0">
                <a:latin typeface="DM Sans" panose="020B0604020202020204" charset="0"/>
              </a:rPr>
              <a:t>।</a:t>
            </a:r>
            <a:endParaRPr lang="en-US" altLang="ja-JP" dirty="0">
              <a:latin typeface="DM Sans" panose="020B0604020202020204" charset="0"/>
              <a:cs typeface="Times New Roman" panose="02020603050405020304" pitchFamily="18" charset="0"/>
            </a:endParaRPr>
          </a:p>
        </p:txBody>
      </p:sp>
      <p:sp>
        <p:nvSpPr>
          <p:cNvPr id="12" name="Rectangle 8">
            <a:extLst>
              <a:ext uri="{FF2B5EF4-FFF2-40B4-BE49-F238E27FC236}">
                <a16:creationId xmlns="" xmlns:a16="http://schemas.microsoft.com/office/drawing/2014/main" id="{EB03AB08-36F4-4B00-AFB2-F205E1FF7D35}"/>
              </a:ext>
            </a:extLst>
          </p:cNvPr>
          <p:cNvSpPr/>
          <p:nvPr/>
        </p:nvSpPr>
        <p:spPr>
          <a:xfrm>
            <a:off x="1463356" y="3783148"/>
            <a:ext cx="1159535" cy="51187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ja-JP" sz="2000" dirty="0" smtClean="0">
                <a:latin typeface="DM Sans" panose="020B0604020202020204" charset="0"/>
                <a:cs typeface="Times New Roman" panose="02020603050405020304" pitchFamily="18" charset="0"/>
              </a:rPr>
              <a:t>1</a:t>
            </a:r>
            <a:endParaRPr lang="en-US" altLang="ja-JP" sz="2000" dirty="0">
              <a:latin typeface="DM Sans" panose="020B0604020202020204" charset="0"/>
              <a:cs typeface="Times New Roman" panose="02020603050405020304" pitchFamily="18" charset="0"/>
            </a:endParaRPr>
          </a:p>
        </p:txBody>
      </p:sp>
      <p:sp>
        <p:nvSpPr>
          <p:cNvPr id="13" name="Rectangle 8">
            <a:extLst>
              <a:ext uri="{FF2B5EF4-FFF2-40B4-BE49-F238E27FC236}">
                <a16:creationId xmlns="" xmlns:a16="http://schemas.microsoft.com/office/drawing/2014/main" id="{EB03AB08-36F4-4B00-AFB2-F205E1FF7D35}"/>
              </a:ext>
            </a:extLst>
          </p:cNvPr>
          <p:cNvSpPr/>
          <p:nvPr/>
        </p:nvSpPr>
        <p:spPr>
          <a:xfrm>
            <a:off x="2547689" y="3793043"/>
            <a:ext cx="1159535" cy="51552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ja-JP" sz="2000" dirty="0" smtClean="0">
                <a:latin typeface="DM Sans" panose="020B0604020202020204" charset="0"/>
                <a:cs typeface="Times New Roman" panose="02020603050405020304" pitchFamily="18" charset="0"/>
              </a:rPr>
              <a:t>2</a:t>
            </a:r>
            <a:endParaRPr lang="en-US" altLang="ja-JP" sz="2000" dirty="0">
              <a:latin typeface="DM Sans" panose="020B0604020202020204" charset="0"/>
              <a:cs typeface="Times New Roman" panose="02020603050405020304" pitchFamily="18" charset="0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="" xmlns:a16="http://schemas.microsoft.com/office/drawing/2014/main" id="{EB03AB08-36F4-4B00-AFB2-F205E1FF7D35}"/>
              </a:ext>
            </a:extLst>
          </p:cNvPr>
          <p:cNvSpPr/>
          <p:nvPr/>
        </p:nvSpPr>
        <p:spPr>
          <a:xfrm>
            <a:off x="5646089" y="3783148"/>
            <a:ext cx="1159535" cy="51552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ja-JP" sz="2000" dirty="0" smtClean="0">
                <a:latin typeface="DM Sans" panose="020B0604020202020204" charset="0"/>
                <a:cs typeface="Times New Roman" panose="02020603050405020304" pitchFamily="18" charset="0"/>
              </a:rPr>
              <a:t>3</a:t>
            </a:r>
            <a:endParaRPr lang="en-US" altLang="ja-JP" sz="2000" dirty="0">
              <a:latin typeface="DM Sans" panose="020B0604020202020204" charset="0"/>
              <a:cs typeface="Times New Roman" panose="02020603050405020304" pitchFamily="18" charset="0"/>
            </a:endParaRPr>
          </a:p>
        </p:txBody>
      </p:sp>
      <p:sp>
        <p:nvSpPr>
          <p:cNvPr id="15" name="Rectangle 8">
            <a:extLst>
              <a:ext uri="{FF2B5EF4-FFF2-40B4-BE49-F238E27FC236}">
                <a16:creationId xmlns="" xmlns:a16="http://schemas.microsoft.com/office/drawing/2014/main" id="{EB03AB08-36F4-4B00-AFB2-F205E1FF7D35}"/>
              </a:ext>
            </a:extLst>
          </p:cNvPr>
          <p:cNvSpPr/>
          <p:nvPr/>
        </p:nvSpPr>
        <p:spPr>
          <a:xfrm>
            <a:off x="6784402" y="3783148"/>
            <a:ext cx="1159535" cy="51552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ja-JP" sz="2000" dirty="0" smtClean="0">
                <a:latin typeface="DM Sans" panose="020B0604020202020204" charset="0"/>
                <a:cs typeface="Times New Roman" panose="02020603050405020304" pitchFamily="18" charset="0"/>
              </a:rPr>
              <a:t>4</a:t>
            </a:r>
            <a:endParaRPr lang="en-US" altLang="ja-JP" sz="2000" dirty="0">
              <a:latin typeface="DM Sans" panose="020B0604020202020204" charset="0"/>
              <a:cs typeface="Times New Roman" panose="02020603050405020304" pitchFamily="18" charset="0"/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3360041" y="1824024"/>
            <a:ext cx="671639" cy="7386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hi-IN" altLang="ja-JP" b="1" dirty="0" smtClean="0">
                <a:solidFill>
                  <a:srgbClr val="FFC000"/>
                </a:solidFill>
              </a:rPr>
              <a:t>सौर्य शक्ति</a:t>
            </a:r>
            <a:endParaRPr kumimoji="1" lang="en-US" altLang="ja-JP" b="1" dirty="0" smtClean="0">
              <a:solidFill>
                <a:srgbClr val="FFC000"/>
              </a:solidFill>
            </a:endParaRPr>
          </a:p>
          <a:p>
            <a:endParaRPr kumimoji="1" lang="ja-JP" altLang="en-US" b="1" dirty="0">
              <a:solidFill>
                <a:srgbClr val="FFC000"/>
              </a:solidFill>
            </a:endParaRP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3842941" y="3146761"/>
            <a:ext cx="141123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hi-IN" b="1" dirty="0" smtClean="0">
                <a:solidFill>
                  <a:schemeClr val="accent3">
                    <a:lumMod val="75000"/>
                  </a:schemeClr>
                </a:solidFill>
              </a:rPr>
              <a:t>प्रकाश संश्लेषण</a:t>
            </a:r>
            <a:endParaRPr kumimoji="1" lang="en-US" altLang="ja-JP" b="1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5923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5;p13">
            <a:extLst>
              <a:ext uri="{FF2B5EF4-FFF2-40B4-BE49-F238E27FC236}">
                <a16:creationId xmlns="" xmlns:a16="http://schemas.microsoft.com/office/drawing/2014/main" id="{004C6965-BABA-4A02-B32D-72A64116CA85}"/>
              </a:ext>
            </a:extLst>
          </p:cNvPr>
          <p:cNvSpPr txBox="1">
            <a:spLocks/>
          </p:cNvSpPr>
          <p:nvPr/>
        </p:nvSpPr>
        <p:spPr>
          <a:xfrm>
            <a:off x="334650" y="409548"/>
            <a:ext cx="8474700" cy="70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r>
              <a:rPr lang="en-PH" dirty="0" smtClean="0"/>
              <a:t>④ </a:t>
            </a:r>
            <a:r>
              <a:rPr lang="hi-IN" dirty="0" smtClean="0"/>
              <a:t>श्वासप्रश्वास</a:t>
            </a:r>
            <a:endParaRPr lang="en-PH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="" xmlns:a16="http://schemas.microsoft.com/office/drawing/2014/main" id="{D8E1AD35-0300-436C-A32A-36AA215CBAB9}"/>
              </a:ext>
            </a:extLst>
          </p:cNvPr>
          <p:cNvSpPr/>
          <p:nvPr/>
        </p:nvSpPr>
        <p:spPr>
          <a:xfrm>
            <a:off x="6401603" y="1280159"/>
            <a:ext cx="2525446" cy="81724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ne-NP" dirty="0" smtClean="0"/>
              <a:t>बिरुवाहरूले सास फेरिरहेको हुन्छन्।</a:t>
            </a:r>
            <a:endParaRPr lang="en-US" altLang="ja-JP" dirty="0">
              <a:latin typeface="DM Sans" panose="020B0604020202020204" charset="0"/>
              <a:cs typeface="Times New Roman" panose="02020603050405020304" pitchFamily="18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790EDDFD-8AB0-41F5-BBD9-02E85451B44E}"/>
              </a:ext>
            </a:extLst>
          </p:cNvPr>
          <p:cNvSpPr/>
          <p:nvPr/>
        </p:nvSpPr>
        <p:spPr>
          <a:xfrm>
            <a:off x="6433408" y="2635245"/>
            <a:ext cx="2525446" cy="153233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ne-NP" dirty="0" smtClean="0"/>
              <a:t>धेरै</a:t>
            </a:r>
            <a:r>
              <a:rPr lang="hi-IN" dirty="0" smtClean="0"/>
              <a:t> </a:t>
            </a:r>
            <a:r>
              <a:rPr lang="ne-NP" dirty="0" smtClean="0"/>
              <a:t>विकास भइरहेको बेला र उच्च तापक्रम भएको बेला बिरुवाहरूले सक्रिय रूपमा सास फेर्ने गर्छन्।</a:t>
            </a:r>
            <a:endParaRPr lang="en-US" altLang="ja-JP" dirty="0">
              <a:latin typeface="DM Sans" panose="020B0604020202020204" charset="0"/>
              <a:cs typeface="Times New Roman" panose="02020603050405020304" pitchFamily="18" charset="0"/>
            </a:endParaRP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413" y="1117848"/>
            <a:ext cx="5539675" cy="3863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3792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5;p13">
            <a:extLst>
              <a:ext uri="{FF2B5EF4-FFF2-40B4-BE49-F238E27FC236}">
                <a16:creationId xmlns="" xmlns:a16="http://schemas.microsoft.com/office/drawing/2014/main" id="{004C6965-BABA-4A02-B32D-72A64116CA85}"/>
              </a:ext>
            </a:extLst>
          </p:cNvPr>
          <p:cNvSpPr txBox="1">
            <a:spLocks/>
          </p:cNvSpPr>
          <p:nvPr/>
        </p:nvSpPr>
        <p:spPr>
          <a:xfrm>
            <a:off x="334650" y="409548"/>
            <a:ext cx="8474700" cy="70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r>
              <a:rPr lang="en-PH" dirty="0" smtClean="0"/>
              <a:t>④ </a:t>
            </a:r>
            <a:r>
              <a:rPr lang="hi-IN" dirty="0" smtClean="0"/>
              <a:t>श्वासप्रश्वास</a:t>
            </a:r>
            <a:endParaRPr lang="en-PH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="" xmlns:a16="http://schemas.microsoft.com/office/drawing/2014/main" id="{82F96349-10DF-428B-BF83-F40EC64601F9}"/>
              </a:ext>
            </a:extLst>
          </p:cNvPr>
          <p:cNvSpPr/>
          <p:nvPr/>
        </p:nvSpPr>
        <p:spPr>
          <a:xfrm>
            <a:off x="6324356" y="1488124"/>
            <a:ext cx="2525446" cy="224742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ne-NP" dirty="0" smtClean="0"/>
              <a:t>राति उच्च तापक्रम भयो भने धेरै सास फेरी, दिउँसो बनाएको कार्बोहाइड</a:t>
            </a:r>
            <a:r>
              <a:rPr lang="hi-IN" dirty="0" smtClean="0"/>
              <a:t>्रे</a:t>
            </a:r>
            <a:r>
              <a:rPr lang="ne-NP" dirty="0" smtClean="0"/>
              <a:t>टको ठूलो  मात्राको उपभोग हुने हुनाले, बिरुवाहरूमा कम मात्र कार्बोहाइड</a:t>
            </a:r>
            <a:r>
              <a:rPr lang="hi-IN" dirty="0" smtClean="0"/>
              <a:t>्रे</a:t>
            </a:r>
            <a:r>
              <a:rPr lang="ne-NP" dirty="0" smtClean="0"/>
              <a:t>ट बाँकी हुन्छ।</a:t>
            </a:r>
            <a:endParaRPr lang="en-US" altLang="ja-JP" dirty="0">
              <a:latin typeface="DM Sans" panose="020B0604020202020204" charset="0"/>
              <a:cs typeface="Times New Roman" panose="02020603050405020304" pitchFamily="18" charset="0"/>
            </a:endParaRP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219" y="1009802"/>
            <a:ext cx="5653217" cy="3942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2816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5;p13">
            <a:extLst>
              <a:ext uri="{FF2B5EF4-FFF2-40B4-BE49-F238E27FC236}">
                <a16:creationId xmlns="" xmlns:a16="http://schemas.microsoft.com/office/drawing/2014/main" id="{004C6965-BABA-4A02-B32D-72A64116CA85}"/>
              </a:ext>
            </a:extLst>
          </p:cNvPr>
          <p:cNvSpPr txBox="1">
            <a:spLocks/>
          </p:cNvSpPr>
          <p:nvPr/>
        </p:nvSpPr>
        <p:spPr>
          <a:xfrm>
            <a:off x="334650" y="409548"/>
            <a:ext cx="8474700" cy="70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r>
              <a:rPr lang="en-PH" dirty="0" smtClean="0"/>
              <a:t>⑤ </a:t>
            </a:r>
            <a:r>
              <a:rPr lang="hi-IN" dirty="0" smtClean="0"/>
              <a:t>वाष्पीकरण</a:t>
            </a:r>
            <a:endParaRPr lang="en-PH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="" xmlns:a16="http://schemas.microsoft.com/office/drawing/2014/main" id="{0EDA61FB-FA61-413A-86FA-63E4FEBB3495}"/>
              </a:ext>
            </a:extLst>
          </p:cNvPr>
          <p:cNvSpPr/>
          <p:nvPr/>
        </p:nvSpPr>
        <p:spPr>
          <a:xfrm>
            <a:off x="6843232" y="2159462"/>
            <a:ext cx="1966118" cy="173664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ne-NP" sz="1600" dirty="0" smtClean="0"/>
              <a:t>बिरुवाहरूको पातको स्टोमाटाबाट पानी बाहिर निस्केर जान्</a:t>
            </a:r>
            <a:r>
              <a:rPr lang="hi-IN" sz="1600" dirty="0" smtClean="0"/>
              <a:t>छ</a:t>
            </a:r>
            <a:r>
              <a:rPr lang="hi-IN" sz="1600" dirty="0" smtClean="0">
                <a:latin typeface="DM Sans" panose="020B0604020202020204" charset="0"/>
              </a:rPr>
              <a:t>।</a:t>
            </a:r>
            <a:endParaRPr lang="en-US" altLang="ja-JP" sz="1600" dirty="0">
              <a:latin typeface="DM Sans" panose="020B0604020202020204" charset="0"/>
              <a:cs typeface="Times New Roman" panose="02020603050405020304" pitchFamily="18" charset="0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347" y="1048046"/>
            <a:ext cx="5872503" cy="4095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1172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5;p13">
            <a:extLst>
              <a:ext uri="{FF2B5EF4-FFF2-40B4-BE49-F238E27FC236}">
                <a16:creationId xmlns="" xmlns:a16="http://schemas.microsoft.com/office/drawing/2014/main" id="{004C6965-BABA-4A02-B32D-72A64116CA85}"/>
              </a:ext>
            </a:extLst>
          </p:cNvPr>
          <p:cNvSpPr txBox="1">
            <a:spLocks/>
          </p:cNvSpPr>
          <p:nvPr/>
        </p:nvSpPr>
        <p:spPr>
          <a:xfrm>
            <a:off x="334650" y="409548"/>
            <a:ext cx="8474700" cy="70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r>
              <a:rPr lang="en-US" dirty="0" smtClean="0"/>
              <a:t>⑥</a:t>
            </a:r>
            <a:r>
              <a:rPr lang="hi-IN" dirty="0" smtClean="0"/>
              <a:t> पौष्टिक पानीको शोषण</a:t>
            </a:r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="" xmlns:a16="http://schemas.microsoft.com/office/drawing/2014/main" id="{420BB53E-6B8C-4B99-8344-15DB0DEEFF0C}"/>
              </a:ext>
            </a:extLst>
          </p:cNvPr>
          <p:cNvSpPr/>
          <p:nvPr/>
        </p:nvSpPr>
        <p:spPr>
          <a:xfrm>
            <a:off x="6843232" y="2159462"/>
            <a:ext cx="1966118" cy="170259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ne-NP" sz="1600" dirty="0" smtClean="0"/>
              <a:t>बिरुवाहरूले जराबाट माटोमा भएको पोषक तत्त्व र पानी सोस्छन्।</a:t>
            </a:r>
            <a:endParaRPr lang="en-US" altLang="ja-JP" sz="1600" dirty="0">
              <a:latin typeface="DM Sans" panose="020B0604020202020204" charset="0"/>
              <a:cs typeface="Times New Roman" panose="02020603050405020304" pitchFamily="18" charset="0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703" y="987804"/>
            <a:ext cx="5958885" cy="4155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3817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7"/>
          <p:cNvSpPr txBox="1">
            <a:spLocks noGrp="1"/>
          </p:cNvSpPr>
          <p:nvPr>
            <p:ph type="body" idx="1"/>
          </p:nvPr>
        </p:nvSpPr>
        <p:spPr>
          <a:xfrm>
            <a:off x="334650" y="1319595"/>
            <a:ext cx="6513991" cy="3473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lvl="0" algn="just">
              <a:lnSpc>
                <a:spcPct val="100000"/>
              </a:lnSpc>
            </a:pPr>
            <a:r>
              <a:rPr lang="ne-NP" dirty="0" smtClean="0"/>
              <a:t>फूलको मुना छुट्टिन</a:t>
            </a:r>
            <a:r>
              <a:rPr lang="hi-IN" dirty="0" smtClean="0"/>
              <a:t>ु</a:t>
            </a:r>
          </a:p>
          <a:p>
            <a:pPr lvl="0" algn="just">
              <a:lnSpc>
                <a:spcPct val="100000"/>
              </a:lnSpc>
            </a:pPr>
            <a:endParaRPr lang="en-US" dirty="0"/>
          </a:p>
          <a:p>
            <a:pPr marL="76200" lvl="0" indent="0" algn="just">
              <a:lnSpc>
                <a:spcPct val="100000"/>
              </a:lnSpc>
              <a:buNone/>
            </a:pPr>
            <a:r>
              <a:rPr lang="en-US" dirty="0"/>
              <a:t>      </a:t>
            </a:r>
            <a:r>
              <a:rPr lang="ne-NP" dirty="0" smtClean="0"/>
              <a:t>निश्चित मात्रामा पोषण विकास भयो भने प्रजनन विकास सुरु भई फूलको </a:t>
            </a:r>
            <a:endParaRPr lang="en-US" dirty="0" smtClean="0"/>
          </a:p>
          <a:p>
            <a:pPr marL="76200" lvl="0" indent="0" algn="just">
              <a:lnSpc>
                <a:spcPct val="100000"/>
              </a:lnSpc>
              <a:buNone/>
            </a:pPr>
            <a:r>
              <a:rPr lang="en-US" dirty="0"/>
              <a:t> </a:t>
            </a:r>
            <a:r>
              <a:rPr lang="en-US" dirty="0" smtClean="0"/>
              <a:t>     </a:t>
            </a:r>
            <a:r>
              <a:rPr lang="ne-NP" dirty="0" smtClean="0"/>
              <a:t>मुना पलाउँछ</a:t>
            </a:r>
            <a:endParaRPr lang="en-US" dirty="0"/>
          </a:p>
        </p:txBody>
      </p:sp>
      <p:sp>
        <p:nvSpPr>
          <p:cNvPr id="7" name="Google Shape;75;p13">
            <a:extLst>
              <a:ext uri="{FF2B5EF4-FFF2-40B4-BE49-F238E27FC236}">
                <a16:creationId xmlns="" xmlns:a16="http://schemas.microsoft.com/office/drawing/2014/main" id="{004C6965-BABA-4A02-B32D-72A64116CA85}"/>
              </a:ext>
            </a:extLst>
          </p:cNvPr>
          <p:cNvSpPr txBox="1">
            <a:spLocks/>
          </p:cNvSpPr>
          <p:nvPr/>
        </p:nvSpPr>
        <p:spPr>
          <a:xfrm>
            <a:off x="334650" y="409548"/>
            <a:ext cx="8474700" cy="70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r>
              <a:rPr lang="en-PH" dirty="0" smtClean="0"/>
              <a:t>⑦ </a:t>
            </a:r>
            <a:r>
              <a:rPr lang="hi-IN" dirty="0" smtClean="0"/>
              <a:t>फूलको मुना पलाउनु</a:t>
            </a:r>
            <a:endParaRPr lang="en-PH" dirty="0"/>
          </a:p>
        </p:txBody>
      </p:sp>
      <p:pic>
        <p:nvPicPr>
          <p:cNvPr id="3077" name="Picture 5" descr="NEW - Torch Ginger Flower Bud (Bunga Kantan) | My Blue Tea">
            <a:extLst>
              <a:ext uri="{FF2B5EF4-FFF2-40B4-BE49-F238E27FC236}">
                <a16:creationId xmlns="" xmlns:a16="http://schemas.microsoft.com/office/drawing/2014/main" id="{DBF97FE7-A8FB-46E9-80C0-A6D7C36B50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2367" y="965175"/>
            <a:ext cx="1649148" cy="394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38600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7"/>
          <p:cNvSpPr txBox="1">
            <a:spLocks noGrp="1"/>
          </p:cNvSpPr>
          <p:nvPr>
            <p:ph type="body" idx="1"/>
          </p:nvPr>
        </p:nvSpPr>
        <p:spPr>
          <a:xfrm>
            <a:off x="334651" y="1108645"/>
            <a:ext cx="8474699" cy="3473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lvl="0" algn="just">
              <a:lnSpc>
                <a:spcPct val="150000"/>
              </a:lnSpc>
            </a:pPr>
            <a:r>
              <a:rPr lang="ne-NP" dirty="0" smtClean="0"/>
              <a:t>छोटो</a:t>
            </a:r>
            <a:r>
              <a:rPr lang="hi-IN" dirty="0" smtClean="0"/>
              <a:t>-</a:t>
            </a:r>
            <a:r>
              <a:rPr lang="ne-NP" dirty="0" smtClean="0"/>
              <a:t> दिनको बिरुवा</a:t>
            </a:r>
            <a:endParaRPr lang="hi-IN" dirty="0" smtClean="0"/>
          </a:p>
          <a:p>
            <a:pPr marL="76200" lvl="0" indent="0" algn="just">
              <a:lnSpc>
                <a:spcPct val="150000"/>
              </a:lnSpc>
              <a:buNone/>
            </a:pPr>
            <a:r>
              <a:rPr lang="en-US" dirty="0" smtClean="0"/>
              <a:t>     </a:t>
            </a:r>
            <a:r>
              <a:rPr lang="ne-NP" dirty="0" smtClean="0"/>
              <a:t>छोटो </a:t>
            </a:r>
            <a:r>
              <a:rPr lang="ne-NP" dirty="0" smtClean="0"/>
              <a:t>दिनको आवश्यकता पर्ने बिरुवाहरू भनेको निश्चित समय भन्दा लामो समय अँध्यारो </a:t>
            </a:r>
            <a:r>
              <a:rPr lang="ne-NP" dirty="0" smtClean="0"/>
              <a:t>भयो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   </a:t>
            </a:r>
            <a:r>
              <a:rPr lang="ne-NP" dirty="0" smtClean="0"/>
              <a:t> </a:t>
            </a:r>
            <a:r>
              <a:rPr lang="ne-NP" dirty="0" smtClean="0"/>
              <a:t>(उज्यालो समय छोटो भयो) भने फूलको मुनामा छुट्टिने बिरुवाहरू हुन</a:t>
            </a:r>
            <a:r>
              <a:rPr lang="hi-IN" dirty="0" smtClean="0"/>
              <a:t>।</a:t>
            </a:r>
          </a:p>
          <a:p>
            <a:pPr lvl="0" algn="just">
              <a:lnSpc>
                <a:spcPct val="150000"/>
              </a:lnSpc>
              <a:buNone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Google Shape;75;p13">
            <a:extLst>
              <a:ext uri="{FF2B5EF4-FFF2-40B4-BE49-F238E27FC236}">
                <a16:creationId xmlns="" xmlns:a16="http://schemas.microsoft.com/office/drawing/2014/main" id="{004C6965-BABA-4A02-B32D-72A64116CA85}"/>
              </a:ext>
            </a:extLst>
          </p:cNvPr>
          <p:cNvSpPr txBox="1">
            <a:spLocks/>
          </p:cNvSpPr>
          <p:nvPr/>
        </p:nvSpPr>
        <p:spPr>
          <a:xfrm>
            <a:off x="334650" y="409548"/>
            <a:ext cx="8474700" cy="70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r>
              <a:rPr lang="en-PH" dirty="0" smtClean="0"/>
              <a:t>⑦</a:t>
            </a:r>
            <a:r>
              <a:rPr lang="hi-IN" dirty="0" smtClean="0"/>
              <a:t> फूलको मूना पलाउनु</a:t>
            </a:r>
            <a:endParaRPr lang="en-PH" dirty="0"/>
          </a:p>
        </p:txBody>
      </p:sp>
      <p:pic>
        <p:nvPicPr>
          <p:cNvPr id="9218" name="Picture 2" descr="Garden Strawberry Plant Profile: Care and Growing Guide">
            <a:extLst>
              <a:ext uri="{FF2B5EF4-FFF2-40B4-BE49-F238E27FC236}">
                <a16:creationId xmlns="" xmlns:a16="http://schemas.microsoft.com/office/drawing/2014/main" id="{3999AD8F-EF30-475D-9FD5-FEDEACE556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1028" y="3067322"/>
            <a:ext cx="2546402" cy="1694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Repotting Chrysanthemums - When And How To Repot A Mum Plant">
            <a:extLst>
              <a:ext uri="{FF2B5EF4-FFF2-40B4-BE49-F238E27FC236}">
                <a16:creationId xmlns="" xmlns:a16="http://schemas.microsoft.com/office/drawing/2014/main" id="{04D06573-9984-4822-97EF-C5B87CD6E1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04"/>
          <a:stretch/>
        </p:blipFill>
        <p:spPr bwMode="auto">
          <a:xfrm>
            <a:off x="7087743" y="3002198"/>
            <a:ext cx="1486695" cy="16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E8FF7B1A-701C-475A-8996-D91AD2E08230}"/>
              </a:ext>
            </a:extLst>
          </p:cNvPr>
          <p:cNvSpPr/>
          <p:nvPr/>
        </p:nvSpPr>
        <p:spPr>
          <a:xfrm>
            <a:off x="5070321" y="4757497"/>
            <a:ext cx="628698" cy="3885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ne-NP" dirty="0" smtClean="0"/>
              <a:t>स</a:t>
            </a:r>
            <a:r>
              <a:rPr lang="hi-IN" dirty="0" smtClean="0"/>
              <a:t>्ट्रबेरी</a:t>
            </a:r>
            <a:endParaRPr lang="en-US" altLang="ja-JP" dirty="0">
              <a:latin typeface="DM Sans" panose="020B060402020202020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9A76CBF2-79AE-4804-AD91-3436F10B908C}"/>
              </a:ext>
            </a:extLst>
          </p:cNvPr>
          <p:cNvSpPr/>
          <p:nvPr/>
        </p:nvSpPr>
        <p:spPr>
          <a:xfrm>
            <a:off x="7281847" y="4625152"/>
            <a:ext cx="1862153" cy="388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ne-NP" dirty="0" smtClean="0"/>
              <a:t>गोदावरी</a:t>
            </a:r>
            <a:endParaRPr lang="en-US" altLang="ja-JP" dirty="0">
              <a:latin typeface="DM Sans" panose="020B060402020202020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85121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7"/>
          <p:cNvSpPr txBox="1">
            <a:spLocks noGrp="1"/>
          </p:cNvSpPr>
          <p:nvPr>
            <p:ph type="body" idx="1"/>
          </p:nvPr>
        </p:nvSpPr>
        <p:spPr>
          <a:xfrm>
            <a:off x="334650" y="1108645"/>
            <a:ext cx="8213928" cy="3473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lvl="0" algn="just">
              <a:lnSpc>
                <a:spcPct val="150000"/>
              </a:lnSpc>
            </a:pPr>
            <a:r>
              <a:rPr lang="hi-IN" dirty="0" smtClean="0"/>
              <a:t>लामो-दिनको बिरुवा</a:t>
            </a:r>
            <a:endParaRPr lang="en-US" dirty="0" smtClean="0"/>
          </a:p>
          <a:p>
            <a:pPr marL="76200" lvl="0" indent="0">
              <a:lnSpc>
                <a:spcPct val="125000"/>
              </a:lnSpc>
              <a:buNone/>
            </a:pPr>
            <a:r>
              <a:rPr lang="en-US" dirty="0" smtClean="0"/>
              <a:t>     </a:t>
            </a:r>
            <a:r>
              <a:rPr lang="ne-NP" dirty="0" smtClean="0"/>
              <a:t>लामो दिनको आवश्यकता पर्ने बिरुवाहरू भनेको निश्चित समय भन्दा छोटो समय अँध्यारो भयो </a:t>
            </a:r>
            <a:endParaRPr lang="en-US" dirty="0" smtClean="0"/>
          </a:p>
          <a:p>
            <a:pPr marL="76200" lvl="0" indent="0">
              <a:lnSpc>
                <a:spcPct val="125000"/>
              </a:lnSpc>
              <a:buNone/>
            </a:pPr>
            <a:r>
              <a:rPr lang="en-US" dirty="0"/>
              <a:t> </a:t>
            </a:r>
            <a:r>
              <a:rPr lang="en-US" dirty="0" smtClean="0"/>
              <a:t>    </a:t>
            </a:r>
            <a:r>
              <a:rPr lang="ne-NP" dirty="0" smtClean="0"/>
              <a:t>(उज्यालो समय लामो भयो) भने फूलको मुनामा छुट्टिने बिरुवाहरू</a:t>
            </a:r>
            <a:r>
              <a:rPr lang="hi-IN" dirty="0" smtClean="0"/>
              <a:t> </a:t>
            </a:r>
            <a:r>
              <a:rPr lang="ne-NP" dirty="0" smtClean="0"/>
              <a:t>हुन्।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Google Shape;75;p13">
            <a:extLst>
              <a:ext uri="{FF2B5EF4-FFF2-40B4-BE49-F238E27FC236}">
                <a16:creationId xmlns="" xmlns:a16="http://schemas.microsoft.com/office/drawing/2014/main" id="{004C6965-BABA-4A02-B32D-72A64116CA85}"/>
              </a:ext>
            </a:extLst>
          </p:cNvPr>
          <p:cNvSpPr txBox="1">
            <a:spLocks/>
          </p:cNvSpPr>
          <p:nvPr/>
        </p:nvSpPr>
        <p:spPr>
          <a:xfrm>
            <a:off x="334650" y="409548"/>
            <a:ext cx="8474700" cy="70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r>
              <a:rPr lang="en-PH" dirty="0" smtClean="0"/>
              <a:t>⑦ </a:t>
            </a:r>
            <a:r>
              <a:rPr lang="hi-IN" dirty="0" smtClean="0"/>
              <a:t>फूलको मुना पलाउनु</a:t>
            </a:r>
            <a:endParaRPr lang="en-PH" dirty="0"/>
          </a:p>
        </p:txBody>
      </p:sp>
      <p:pic>
        <p:nvPicPr>
          <p:cNvPr id="10242" name="Picture 2" descr="The Ultimate Spinach Growing Guide">
            <a:extLst>
              <a:ext uri="{FF2B5EF4-FFF2-40B4-BE49-F238E27FC236}">
                <a16:creationId xmlns="" xmlns:a16="http://schemas.microsoft.com/office/drawing/2014/main" id="{43FB1182-9222-4C96-B13D-2EE2780525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8017" y="2940508"/>
            <a:ext cx="2682728" cy="1702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44E38B21-ECE2-4292-803C-D0C1ADE07F66}"/>
              </a:ext>
            </a:extLst>
          </p:cNvPr>
          <p:cNvSpPr/>
          <p:nvPr/>
        </p:nvSpPr>
        <p:spPr>
          <a:xfrm>
            <a:off x="6314424" y="4650953"/>
            <a:ext cx="744114" cy="3885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hi-IN" altLang="ja-JP" dirty="0" smtClean="0">
                <a:latin typeface="DM Sans" panose="020B0604020202020204" charset="0"/>
                <a:cs typeface="Times New Roman" panose="02020603050405020304" pitchFamily="18" charset="0"/>
              </a:rPr>
              <a:t>पालुङ्गो</a:t>
            </a:r>
            <a:endParaRPr lang="en-US" altLang="ja-JP" dirty="0">
              <a:latin typeface="DM Sans" panose="020B060402020202020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03205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8"/>
          <p:cNvSpPr txBox="1">
            <a:spLocks noGrp="1"/>
          </p:cNvSpPr>
          <p:nvPr>
            <p:ph type="subTitle" idx="4294967295"/>
          </p:nvPr>
        </p:nvSpPr>
        <p:spPr>
          <a:xfrm>
            <a:off x="998655" y="2019263"/>
            <a:ext cx="3687186" cy="49179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hi-IN" sz="2000" b="1" dirty="0" smtClean="0">
                <a:solidFill>
                  <a:schemeClr val="accent1"/>
                </a:solidFill>
              </a:rPr>
              <a:t>जापानमा गरिने सामान्य खेती</a:t>
            </a:r>
            <a:endParaRPr sz="2000" b="1" dirty="0">
              <a:solidFill>
                <a:schemeClr val="accent1"/>
              </a:solidFill>
            </a:endParaRPr>
          </a:p>
        </p:txBody>
      </p:sp>
      <p:sp>
        <p:nvSpPr>
          <p:cNvPr id="20" name="Google Shape;116;p18">
            <a:extLst>
              <a:ext uri="{FF2B5EF4-FFF2-40B4-BE49-F238E27FC236}">
                <a16:creationId xmlns="" xmlns:a16="http://schemas.microsoft.com/office/drawing/2014/main" id="{909BF3D4-6422-4210-9FC0-E314DF5CCF8C}"/>
              </a:ext>
            </a:extLst>
          </p:cNvPr>
          <p:cNvSpPr txBox="1">
            <a:spLocks/>
          </p:cNvSpPr>
          <p:nvPr/>
        </p:nvSpPr>
        <p:spPr>
          <a:xfrm>
            <a:off x="0" y="451172"/>
            <a:ext cx="9144000" cy="7259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hi-IN" sz="4400" dirty="0" smtClean="0"/>
              <a:t>सारांश</a:t>
            </a:r>
            <a:endParaRPr lang="en-PH" sz="4400" dirty="0"/>
          </a:p>
        </p:txBody>
      </p:sp>
      <p:sp>
        <p:nvSpPr>
          <p:cNvPr id="5" name="Google Shape;116;p18">
            <a:extLst>
              <a:ext uri="{FF2B5EF4-FFF2-40B4-BE49-F238E27FC236}">
                <a16:creationId xmlns="" xmlns:a16="http://schemas.microsoft.com/office/drawing/2014/main" id="{B536E3A0-0059-4A54-AF1F-541FF63B4A9E}"/>
              </a:ext>
            </a:extLst>
          </p:cNvPr>
          <p:cNvSpPr txBox="1">
            <a:spLocks/>
          </p:cNvSpPr>
          <p:nvPr/>
        </p:nvSpPr>
        <p:spPr>
          <a:xfrm>
            <a:off x="791297" y="1316811"/>
            <a:ext cx="2743201" cy="7259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hi-IN" sz="2800" dirty="0" smtClean="0"/>
              <a:t>पाठ 1</a:t>
            </a:r>
            <a:endParaRPr lang="en-PH" sz="2800" dirty="0"/>
          </a:p>
        </p:txBody>
      </p:sp>
      <p:sp>
        <p:nvSpPr>
          <p:cNvPr id="6" name="Google Shape;117;p18">
            <a:extLst>
              <a:ext uri="{FF2B5EF4-FFF2-40B4-BE49-F238E27FC236}">
                <a16:creationId xmlns="" xmlns:a16="http://schemas.microsoft.com/office/drawing/2014/main" id="{36183B04-2E84-45FC-A2DB-60558634D836}"/>
              </a:ext>
            </a:extLst>
          </p:cNvPr>
          <p:cNvSpPr txBox="1">
            <a:spLocks/>
          </p:cNvSpPr>
          <p:nvPr/>
        </p:nvSpPr>
        <p:spPr>
          <a:xfrm>
            <a:off x="6346128" y="2026882"/>
            <a:ext cx="2339831" cy="363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DM Sans"/>
              <a:buChar char="▫"/>
              <a:defRPr sz="2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M Sans"/>
              <a:buChar char="▫"/>
              <a:defRPr sz="2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M Sans"/>
              <a:buChar char="▫"/>
              <a:defRPr sz="2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M Sans"/>
              <a:buChar char="▫"/>
              <a:defRPr sz="2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M Sans"/>
              <a:buChar char="▫"/>
              <a:defRPr sz="2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M Sans"/>
              <a:buChar char="▫"/>
              <a:defRPr sz="2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M Sans"/>
              <a:buChar char="▫"/>
              <a:defRPr sz="2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M Sans"/>
              <a:buChar char="▫"/>
              <a:defRPr sz="2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M Sans"/>
              <a:buChar char="▫"/>
              <a:defRPr sz="2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0" indent="0">
              <a:buFont typeface="DM Sans"/>
              <a:buNone/>
            </a:pPr>
            <a:r>
              <a:rPr lang="hi-IN" sz="2000" b="1" dirty="0" smtClean="0">
                <a:solidFill>
                  <a:schemeClr val="accent1"/>
                </a:solidFill>
              </a:rPr>
              <a:t>कृषि खेती</a:t>
            </a:r>
            <a:endParaRPr lang="en-PH" sz="2000" b="1" dirty="0">
              <a:solidFill>
                <a:schemeClr val="accent1"/>
              </a:solidFill>
            </a:endParaRPr>
          </a:p>
        </p:txBody>
      </p:sp>
      <p:sp>
        <p:nvSpPr>
          <p:cNvPr id="7" name="Google Shape;116;p18">
            <a:extLst>
              <a:ext uri="{FF2B5EF4-FFF2-40B4-BE49-F238E27FC236}">
                <a16:creationId xmlns="" xmlns:a16="http://schemas.microsoft.com/office/drawing/2014/main" id="{7D473017-6CE9-490C-B688-7622196C7306}"/>
              </a:ext>
            </a:extLst>
          </p:cNvPr>
          <p:cNvSpPr txBox="1">
            <a:spLocks/>
          </p:cNvSpPr>
          <p:nvPr/>
        </p:nvSpPr>
        <p:spPr>
          <a:xfrm>
            <a:off x="5355430" y="1679197"/>
            <a:ext cx="2743201" cy="363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hi-IN" sz="2800" dirty="0" smtClean="0"/>
              <a:t>पाठ 2</a:t>
            </a:r>
            <a:endParaRPr lang="en-PH" sz="2800" dirty="0"/>
          </a:p>
        </p:txBody>
      </p:sp>
      <p:sp>
        <p:nvSpPr>
          <p:cNvPr id="8" name="Google Shape;117;p18">
            <a:extLst>
              <a:ext uri="{FF2B5EF4-FFF2-40B4-BE49-F238E27FC236}">
                <a16:creationId xmlns="" xmlns:a16="http://schemas.microsoft.com/office/drawing/2014/main" id="{B92873FF-7F8E-43B5-BEC4-1F0BFAD53682}"/>
              </a:ext>
            </a:extLst>
          </p:cNvPr>
          <p:cNvSpPr txBox="1">
            <a:spLocks/>
          </p:cNvSpPr>
          <p:nvPr/>
        </p:nvSpPr>
        <p:spPr>
          <a:xfrm>
            <a:off x="5649769" y="2884902"/>
            <a:ext cx="3345873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DM Sans"/>
              <a:buChar char="▫"/>
              <a:defRPr sz="2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M Sans"/>
              <a:buChar char="▫"/>
              <a:defRPr sz="2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M Sans"/>
              <a:buChar char="▫"/>
              <a:defRPr sz="2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M Sans"/>
              <a:buChar char="▫"/>
              <a:defRPr sz="2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M Sans"/>
              <a:buChar char="▫"/>
              <a:defRPr sz="2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M Sans"/>
              <a:buChar char="▫"/>
              <a:defRPr sz="2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M Sans"/>
              <a:buChar char="▫"/>
              <a:defRPr sz="2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M Sans"/>
              <a:buChar char="▫"/>
              <a:defRPr sz="2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M Sans"/>
              <a:buChar char="▫"/>
              <a:defRPr sz="2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342900" indent="-342900">
              <a:buClrTx/>
              <a:buFont typeface="Wingdings" panose="05000000000000000000" pitchFamily="2" charset="2"/>
              <a:buChar char="ü"/>
            </a:pPr>
            <a:r>
              <a:rPr lang="hi-IN" sz="2000" dirty="0" smtClean="0"/>
              <a:t>प्रत्येक अङ्गको विकास</a:t>
            </a:r>
            <a:endParaRPr lang="fr-FR" sz="2000" dirty="0"/>
          </a:p>
        </p:txBody>
      </p:sp>
      <p:sp>
        <p:nvSpPr>
          <p:cNvPr id="9" name="Google Shape;117;p18">
            <a:extLst>
              <a:ext uri="{FF2B5EF4-FFF2-40B4-BE49-F238E27FC236}">
                <a16:creationId xmlns="" xmlns:a16="http://schemas.microsoft.com/office/drawing/2014/main" id="{1549E28C-1CB3-44D1-AFD0-A5513AC9AE91}"/>
              </a:ext>
            </a:extLst>
          </p:cNvPr>
          <p:cNvSpPr txBox="1">
            <a:spLocks/>
          </p:cNvSpPr>
          <p:nvPr/>
        </p:nvSpPr>
        <p:spPr>
          <a:xfrm>
            <a:off x="1226127" y="2884902"/>
            <a:ext cx="3345873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DM Sans"/>
              <a:buChar char="▫"/>
              <a:defRPr sz="2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M Sans"/>
              <a:buChar char="▫"/>
              <a:defRPr sz="2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M Sans"/>
              <a:buChar char="▫"/>
              <a:defRPr sz="2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M Sans"/>
              <a:buChar char="▫"/>
              <a:defRPr sz="2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M Sans"/>
              <a:buChar char="▫"/>
              <a:defRPr sz="2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M Sans"/>
              <a:buChar char="▫"/>
              <a:defRPr sz="2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M Sans"/>
              <a:buChar char="▫"/>
              <a:defRPr sz="2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M Sans"/>
              <a:buChar char="▫"/>
              <a:defRPr sz="2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M Sans"/>
              <a:buChar char="▫"/>
              <a:defRPr sz="24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342900" indent="-342900">
              <a:buClrTx/>
              <a:buFont typeface="Wingdings" panose="05000000000000000000" pitchFamily="2" charset="2"/>
              <a:buChar char="ü"/>
            </a:pPr>
            <a:r>
              <a:rPr lang="hi-IN" sz="2000" dirty="0" smtClean="0"/>
              <a:t>धान खेती </a:t>
            </a:r>
          </a:p>
          <a:p>
            <a:pPr marL="342900" indent="-342900">
              <a:buClrTx/>
              <a:buFont typeface="Wingdings" panose="05000000000000000000" pitchFamily="2" charset="2"/>
              <a:buChar char="ü"/>
            </a:pPr>
            <a:r>
              <a:rPr lang="hi-IN" sz="2000" dirty="0" smtClean="0"/>
              <a:t>तरकारी</a:t>
            </a:r>
            <a:r>
              <a:rPr lang="fr-FR" sz="2000" dirty="0" smtClean="0"/>
              <a:t> </a:t>
            </a:r>
            <a:endParaRPr lang="fr-FR" sz="2000" dirty="0"/>
          </a:p>
          <a:p>
            <a:pPr marL="342900" indent="-342900">
              <a:buClrTx/>
              <a:buFont typeface="Wingdings" panose="05000000000000000000" pitchFamily="2" charset="2"/>
              <a:buChar char="ü"/>
            </a:pPr>
            <a:r>
              <a:rPr lang="hi-IN" sz="2000" smtClean="0"/>
              <a:t>फलफूलको </a:t>
            </a:r>
            <a:r>
              <a:rPr lang="hi-IN" sz="2000" dirty="0" smtClean="0"/>
              <a:t>रुख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27981170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7"/>
          <p:cNvSpPr txBox="1">
            <a:spLocks noGrp="1"/>
          </p:cNvSpPr>
          <p:nvPr>
            <p:ph type="body" idx="1"/>
          </p:nvPr>
        </p:nvSpPr>
        <p:spPr>
          <a:xfrm>
            <a:off x="334649" y="1200150"/>
            <a:ext cx="8474699" cy="3473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lvl="0" algn="just"/>
            <a:r>
              <a:rPr lang="hi-IN" dirty="0" smtClean="0"/>
              <a:t>जापानमा आउनुभन्दा अगाडीको 1 हप्ता भित्र घरपालुवा पशुपन्छीलाई नछुनुहोस् ।</a:t>
            </a:r>
          </a:p>
          <a:p>
            <a:pPr lvl="0" algn="just"/>
            <a:r>
              <a:rPr lang="hi-IN" dirty="0" smtClean="0"/>
              <a:t>सामान्यतया जापानमा प्रवेश (यसमा पुनःप्रवेश पनि पर्दछ) गरेको 1 हप्ता नबितेसम्म घरपालुवा पशुपन्छी राखिने भवन र त्यस वरपर नपस्नुहोस् ।</a:t>
            </a:r>
          </a:p>
          <a:p>
            <a:pPr lvl="0" algn="just"/>
            <a:r>
              <a:rPr lang="hi-IN" dirty="0" smtClean="0"/>
              <a:t>विदेशमा प्रयोग गरेको काम गर्दा लगाउने फोहोर पोसाक, जुत्ता, बुट आदि जापानमा लिएर नआउनुहोस् ।</a:t>
            </a:r>
            <a:endParaRPr lang="en-US" dirty="0" smtClean="0"/>
          </a:p>
        </p:txBody>
      </p:sp>
      <p:sp>
        <p:nvSpPr>
          <p:cNvPr id="7" name="Google Shape;75;p13">
            <a:extLst>
              <a:ext uri="{FF2B5EF4-FFF2-40B4-BE49-F238E27FC236}">
                <a16:creationId xmlns="" xmlns:a16="http://schemas.microsoft.com/office/drawing/2014/main" id="{004C6965-BABA-4A02-B32D-72A64116CA85}"/>
              </a:ext>
            </a:extLst>
          </p:cNvPr>
          <p:cNvSpPr txBox="1">
            <a:spLocks/>
          </p:cNvSpPr>
          <p:nvPr/>
        </p:nvSpPr>
        <p:spPr>
          <a:xfrm>
            <a:off x="334650" y="409548"/>
            <a:ext cx="8474700" cy="70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r>
              <a:rPr lang="hi-IN" dirty="0" smtClean="0"/>
              <a:t>जापान प्रवेश गर्दा ध्यान दिनुपर्ने कुराहरु</a:t>
            </a:r>
            <a:endParaRPr lang="en-PH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7"/>
          <p:cNvSpPr txBox="1">
            <a:spLocks noGrp="1"/>
          </p:cNvSpPr>
          <p:nvPr>
            <p:ph type="body" idx="1"/>
          </p:nvPr>
        </p:nvSpPr>
        <p:spPr>
          <a:xfrm>
            <a:off x="334649" y="1200150"/>
            <a:ext cx="8474699" cy="3473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lvl="0" algn="just"/>
            <a:r>
              <a:rPr lang="hi-IN" dirty="0" smtClean="0"/>
              <a:t>निरिक्षण प्रमाणपत्र नभएको मासु, ह्याम, ससेज, जस्ता उत्पादनहरु जापानमा लिएर आउनुहुदैन।</a:t>
            </a:r>
            <a:r>
              <a:rPr lang="en-US" dirty="0" smtClean="0"/>
              <a:t> </a:t>
            </a:r>
            <a:endParaRPr lang="en-US" dirty="0"/>
          </a:p>
          <a:p>
            <a:pPr lvl="0" algn="just"/>
            <a:r>
              <a:rPr lang="hi-IN" dirty="0" smtClean="0"/>
              <a:t>परिवार र चिनेको मान्छेहरुलाई सानो प्याकेजमा र सानो हुलाक सामाग्री (अन्तर्राष्ट्रिय हुलाक) मा मासुको उत्पादन आदि जापानमा नपठाउनुहोस् भनेर भन्नुहोस्।</a:t>
            </a:r>
          </a:p>
          <a:p>
            <a:pPr lvl="0" algn="just"/>
            <a:r>
              <a:rPr lang="hi-IN" dirty="0" smtClean="0"/>
              <a:t>अन्य,कृषि फार्मको जिम्मेवार व्यक्तिको निर्देशन पालन गरी, सुरक्षित ढंगमा काम गर्नुहोस् ।</a:t>
            </a:r>
          </a:p>
        </p:txBody>
      </p:sp>
      <p:sp>
        <p:nvSpPr>
          <p:cNvPr id="7" name="Google Shape;75;p13">
            <a:extLst>
              <a:ext uri="{FF2B5EF4-FFF2-40B4-BE49-F238E27FC236}">
                <a16:creationId xmlns="" xmlns:a16="http://schemas.microsoft.com/office/drawing/2014/main" id="{004C6965-BABA-4A02-B32D-72A64116CA85}"/>
              </a:ext>
            </a:extLst>
          </p:cNvPr>
          <p:cNvSpPr txBox="1">
            <a:spLocks/>
          </p:cNvSpPr>
          <p:nvPr/>
        </p:nvSpPr>
        <p:spPr>
          <a:xfrm>
            <a:off x="334650" y="409548"/>
            <a:ext cx="8474700" cy="70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r>
              <a:rPr lang="hi-IN" dirty="0" smtClean="0"/>
              <a:t>जापान प्रवेश गर्दा ध्यान दिनुपर्ने कुराहरु</a:t>
            </a:r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27337985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5"/>
          <p:cNvSpPr txBox="1">
            <a:spLocks noGrp="1"/>
          </p:cNvSpPr>
          <p:nvPr>
            <p:ph type="ctrTitle"/>
          </p:nvPr>
        </p:nvSpPr>
        <p:spPr>
          <a:xfrm>
            <a:off x="1923833" y="2434305"/>
            <a:ext cx="5453713" cy="4830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i-IN" sz="4000" dirty="0" smtClean="0"/>
              <a:t>जापानमा गरिने सामान्य खेतीपाती</a:t>
            </a:r>
            <a:endParaRPr sz="4000" dirty="0"/>
          </a:p>
        </p:txBody>
      </p:sp>
      <p:sp>
        <p:nvSpPr>
          <p:cNvPr id="94" name="Google Shape;94;p15"/>
          <p:cNvSpPr txBox="1"/>
          <p:nvPr/>
        </p:nvSpPr>
        <p:spPr>
          <a:xfrm>
            <a:off x="0" y="1576825"/>
            <a:ext cx="1735200" cy="17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b="1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rPr>
              <a:t>1</a:t>
            </a:r>
            <a:endParaRPr sz="9600" b="1">
              <a:solidFill>
                <a:schemeClr val="accen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  <p:extLst>
      <p:ext uri="{BB962C8B-B14F-4D97-AF65-F5344CB8AC3E}">
        <p14:creationId xmlns:p14="http://schemas.microsoft.com/office/powerpoint/2010/main" val="9402667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8"/>
          <p:cNvSpPr txBox="1">
            <a:spLocks noGrp="1"/>
          </p:cNvSpPr>
          <p:nvPr>
            <p:ph type="ctrTitle" idx="4294967295"/>
          </p:nvPr>
        </p:nvSpPr>
        <p:spPr>
          <a:xfrm>
            <a:off x="0" y="1237797"/>
            <a:ext cx="9144000" cy="725974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i-IN" sz="4400" dirty="0" smtClean="0"/>
              <a:t>जापानमा गरिने सामान्य खेती</a:t>
            </a:r>
            <a:endParaRPr sz="4400" dirty="0"/>
          </a:p>
        </p:txBody>
      </p:sp>
      <p:sp>
        <p:nvSpPr>
          <p:cNvPr id="117" name="Google Shape;117;p18"/>
          <p:cNvSpPr txBox="1">
            <a:spLocks noGrp="1"/>
          </p:cNvSpPr>
          <p:nvPr>
            <p:ph type="subTitle" idx="4294967295"/>
          </p:nvPr>
        </p:nvSpPr>
        <p:spPr>
          <a:xfrm>
            <a:off x="685800" y="2867584"/>
            <a:ext cx="4598400" cy="1333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PH" sz="2800" dirty="0"/>
              <a:t>1. </a:t>
            </a:r>
            <a:r>
              <a:rPr lang="hi-IN" sz="2800" dirty="0" smtClean="0"/>
              <a:t>धान खेती</a:t>
            </a:r>
            <a:endParaRPr lang="en-PH" sz="2800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PH" sz="2800" dirty="0"/>
              <a:t>2. </a:t>
            </a:r>
            <a:r>
              <a:rPr lang="hi-IN" sz="2800" dirty="0" smtClean="0"/>
              <a:t>तरकारी</a:t>
            </a:r>
            <a:endParaRPr lang="en-PH" sz="2800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PH" sz="2800" dirty="0" smtClean="0"/>
              <a:t>3</a:t>
            </a:r>
            <a:r>
              <a:rPr lang="hi-IN" sz="2800" dirty="0" smtClean="0"/>
              <a:t>.फलफूलको रुख </a:t>
            </a:r>
            <a:endParaRPr sz="2800" dirty="0"/>
          </a:p>
        </p:txBody>
      </p:sp>
      <p:sp>
        <p:nvSpPr>
          <p:cNvPr id="20" name="Google Shape;116;p18">
            <a:extLst>
              <a:ext uri="{FF2B5EF4-FFF2-40B4-BE49-F238E27FC236}">
                <a16:creationId xmlns="" xmlns:a16="http://schemas.microsoft.com/office/drawing/2014/main" id="{909BF3D4-6422-4210-9FC0-E314DF5CCF8C}"/>
              </a:ext>
            </a:extLst>
          </p:cNvPr>
          <p:cNvSpPr txBox="1">
            <a:spLocks/>
          </p:cNvSpPr>
          <p:nvPr/>
        </p:nvSpPr>
        <p:spPr>
          <a:xfrm>
            <a:off x="0" y="451172"/>
            <a:ext cx="9144000" cy="7259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hi-IN" sz="4400" dirty="0" smtClean="0"/>
              <a:t>पाठ 1</a:t>
            </a:r>
            <a:endParaRPr lang="en-PH" sz="4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5B3F1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5B3F1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7"/>
          <p:cNvSpPr txBox="1">
            <a:spLocks noGrp="1"/>
          </p:cNvSpPr>
          <p:nvPr>
            <p:ph type="body" idx="1"/>
          </p:nvPr>
        </p:nvSpPr>
        <p:spPr>
          <a:xfrm>
            <a:off x="334650" y="970582"/>
            <a:ext cx="8474699" cy="3473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lvl="0" algn="just">
              <a:lnSpc>
                <a:spcPct val="150000"/>
              </a:lnSpc>
            </a:pPr>
            <a:r>
              <a:rPr lang="hi-IN" dirty="0" smtClean="0"/>
              <a:t>धानको खेती गर्ने</a:t>
            </a:r>
            <a:endParaRPr lang="en-US" dirty="0" smtClean="0"/>
          </a:p>
          <a:p>
            <a:pPr lvl="0" algn="just">
              <a:lnSpc>
                <a:spcPct val="150000"/>
              </a:lnSpc>
            </a:pPr>
            <a:r>
              <a:rPr lang="hi-IN" dirty="0" smtClean="0"/>
              <a:t>किसिम</a:t>
            </a:r>
            <a:r>
              <a:rPr lang="en-US" dirty="0" smtClean="0"/>
              <a:t>:</a:t>
            </a:r>
            <a:r>
              <a:rPr lang="hi-IN" dirty="0" smtClean="0"/>
              <a:t> एशियन र अफ्रिकन धान</a:t>
            </a:r>
            <a:endParaRPr lang="en-US" dirty="0"/>
          </a:p>
        </p:txBody>
      </p:sp>
      <p:sp>
        <p:nvSpPr>
          <p:cNvPr id="7" name="Google Shape;75;p13">
            <a:extLst>
              <a:ext uri="{FF2B5EF4-FFF2-40B4-BE49-F238E27FC236}">
                <a16:creationId xmlns="" xmlns:a16="http://schemas.microsoft.com/office/drawing/2014/main" id="{004C6965-BABA-4A02-B32D-72A64116CA85}"/>
              </a:ext>
            </a:extLst>
          </p:cNvPr>
          <p:cNvSpPr txBox="1">
            <a:spLocks/>
          </p:cNvSpPr>
          <p:nvPr/>
        </p:nvSpPr>
        <p:spPr>
          <a:xfrm>
            <a:off x="334650" y="409548"/>
            <a:ext cx="8474700" cy="70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r>
              <a:rPr lang="en-PH" dirty="0" smtClean="0"/>
              <a:t>1</a:t>
            </a:r>
            <a:r>
              <a:rPr lang="hi-IN" dirty="0" smtClean="0"/>
              <a:t> धान खेती</a:t>
            </a:r>
            <a:endParaRPr lang="en-PH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8D637EB6-7F7A-49BE-8EF5-2F9A1692C4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9817" y="2343531"/>
            <a:ext cx="2752725" cy="20764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8677273F-3B02-4143-A492-5115E5103C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9007" y="2348673"/>
            <a:ext cx="2771775" cy="206692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46091FE4-ACB4-4C87-AD2C-B9412D6A1DFB}"/>
              </a:ext>
            </a:extLst>
          </p:cNvPr>
          <p:cNvSpPr/>
          <p:nvPr/>
        </p:nvSpPr>
        <p:spPr>
          <a:xfrm>
            <a:off x="1730485" y="4485133"/>
            <a:ext cx="1701107" cy="3874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hi-IN" altLang="ja-JP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इन्डीकाको खैरो चामल</a:t>
            </a:r>
            <a:endParaRPr lang="en-US" altLang="ja-JP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DCCD3FC3-21FC-4D0B-9B2F-E4210895DD75}"/>
              </a:ext>
            </a:extLst>
          </p:cNvPr>
          <p:cNvSpPr/>
          <p:nvPr/>
        </p:nvSpPr>
        <p:spPr>
          <a:xfrm>
            <a:off x="5286454" y="4456336"/>
            <a:ext cx="1920719" cy="3874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hi-IN" altLang="ja-JP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जापानीकाको खैरो चामल </a:t>
            </a:r>
            <a:endParaRPr lang="en-US" altLang="ja-JP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29444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7"/>
          <p:cNvSpPr txBox="1">
            <a:spLocks noGrp="1"/>
          </p:cNvSpPr>
          <p:nvPr>
            <p:ph type="body" idx="1"/>
          </p:nvPr>
        </p:nvSpPr>
        <p:spPr>
          <a:xfrm>
            <a:off x="334649" y="1200150"/>
            <a:ext cx="8474699" cy="3473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lvl="0" algn="just">
              <a:lnSpc>
                <a:spcPct val="150000"/>
              </a:lnSpc>
            </a:pPr>
            <a:r>
              <a:rPr lang="hi-IN" dirty="0" smtClean="0"/>
              <a:t>चामल</a:t>
            </a:r>
            <a:r>
              <a:rPr lang="en-US" dirty="0" smtClean="0"/>
              <a:t>:</a:t>
            </a:r>
            <a:r>
              <a:rPr lang="hi-IN" dirty="0" smtClean="0"/>
              <a:t> धानको बाहिरी खोस्टा निकाले पछि चामल बन्छ ।</a:t>
            </a:r>
            <a:endParaRPr lang="en-US" dirty="0"/>
          </a:p>
          <a:p>
            <a:pPr lvl="0" algn="just">
              <a:lnSpc>
                <a:spcPct val="150000"/>
              </a:lnSpc>
            </a:pPr>
            <a:r>
              <a:rPr lang="hi-IN" dirty="0" smtClean="0"/>
              <a:t>घरपालुवा पशुपन्छीको आहाराको निम्ति साथै धान र चामल पीठो जस्ता प्रशोधन प्रयोजन उद्देश्यको लागि धान खेती गरिन्छ ।</a:t>
            </a:r>
          </a:p>
          <a:p>
            <a:pPr lvl="0" algn="just">
              <a:lnSpc>
                <a:spcPct val="150000"/>
              </a:lnSpc>
            </a:pPr>
            <a:r>
              <a:rPr lang="ne-NP" dirty="0" smtClean="0"/>
              <a:t>संलग्न कार्यहरू</a:t>
            </a:r>
            <a:r>
              <a:rPr lang="en-US" dirty="0" smtClean="0"/>
              <a:t>:</a:t>
            </a:r>
            <a:r>
              <a:rPr lang="ne-NP" dirty="0" smtClean="0"/>
              <a:t> टिलेज, रोप्ने, कटनी गर्ने,</a:t>
            </a:r>
            <a:r>
              <a:rPr lang="hi-IN" dirty="0" smtClean="0"/>
              <a:t> थ्रिशिङ</a:t>
            </a:r>
            <a:r>
              <a:rPr lang="ne-NP" dirty="0" smtClean="0"/>
              <a:t> गर्ने र तयारी गर्ने कामलाई</a:t>
            </a:r>
            <a:r>
              <a:rPr lang="hi-IN" dirty="0" smtClean="0"/>
              <a:t> यन्त्रीकरण</a:t>
            </a:r>
            <a:r>
              <a:rPr lang="ne-NP" dirty="0" smtClean="0"/>
              <a:t> गरिन्छ।</a:t>
            </a:r>
            <a:endParaRPr lang="en-US" dirty="0"/>
          </a:p>
        </p:txBody>
      </p:sp>
      <p:sp>
        <p:nvSpPr>
          <p:cNvPr id="7" name="Google Shape;75;p13">
            <a:extLst>
              <a:ext uri="{FF2B5EF4-FFF2-40B4-BE49-F238E27FC236}">
                <a16:creationId xmlns="" xmlns:a16="http://schemas.microsoft.com/office/drawing/2014/main" id="{004C6965-BABA-4A02-B32D-72A64116CA85}"/>
              </a:ext>
            </a:extLst>
          </p:cNvPr>
          <p:cNvSpPr txBox="1">
            <a:spLocks/>
          </p:cNvSpPr>
          <p:nvPr/>
        </p:nvSpPr>
        <p:spPr>
          <a:xfrm>
            <a:off x="334650" y="409548"/>
            <a:ext cx="8474700" cy="70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r>
              <a:rPr lang="en-PH" dirty="0"/>
              <a:t>1. </a:t>
            </a:r>
            <a:r>
              <a:rPr lang="hi-IN" dirty="0" smtClean="0"/>
              <a:t>धानको खेती</a:t>
            </a:r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1679025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8"/>
          <p:cNvSpPr txBox="1">
            <a:spLocks noGrp="1"/>
          </p:cNvSpPr>
          <p:nvPr>
            <p:ph type="ctrTitle" idx="4294967295"/>
          </p:nvPr>
        </p:nvSpPr>
        <p:spPr>
          <a:xfrm>
            <a:off x="0" y="1237797"/>
            <a:ext cx="9144000" cy="725974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i-IN" sz="4400" dirty="0" smtClean="0"/>
              <a:t>जापानमा गरिने सामान्य खेती</a:t>
            </a:r>
            <a:endParaRPr sz="4400" dirty="0"/>
          </a:p>
        </p:txBody>
      </p:sp>
      <p:sp>
        <p:nvSpPr>
          <p:cNvPr id="117" name="Google Shape;117;p18"/>
          <p:cNvSpPr txBox="1">
            <a:spLocks noGrp="1"/>
          </p:cNvSpPr>
          <p:nvPr>
            <p:ph type="subTitle" idx="4294967295"/>
          </p:nvPr>
        </p:nvSpPr>
        <p:spPr>
          <a:xfrm>
            <a:off x="685800" y="2867584"/>
            <a:ext cx="4598400" cy="1333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buNone/>
            </a:pPr>
            <a:r>
              <a:rPr lang="en-PH" sz="2800" dirty="0"/>
              <a:t>1. </a:t>
            </a:r>
            <a:r>
              <a:rPr lang="hi-IN" sz="2800" dirty="0" smtClean="0"/>
              <a:t>धान खेती</a:t>
            </a:r>
            <a:endParaRPr lang="en-PH" sz="2800" dirty="0"/>
          </a:p>
          <a:p>
            <a:pPr marL="0" lvl="0" indent="0">
              <a:buNone/>
            </a:pPr>
            <a:r>
              <a:rPr lang="en-PH" sz="2800" dirty="0"/>
              <a:t>2. </a:t>
            </a:r>
            <a:r>
              <a:rPr lang="hi-IN" sz="2800" dirty="0" smtClean="0"/>
              <a:t>तरकारी</a:t>
            </a:r>
            <a:endParaRPr lang="en-PH" sz="2800" dirty="0"/>
          </a:p>
          <a:p>
            <a:pPr marL="0" lvl="0" indent="0">
              <a:buNone/>
            </a:pPr>
            <a:r>
              <a:rPr lang="en-PH" sz="2800" dirty="0"/>
              <a:t>3. </a:t>
            </a:r>
            <a:r>
              <a:rPr lang="hi-IN" sz="2800" dirty="0" smtClean="0"/>
              <a:t>फलफूलको रुख </a:t>
            </a:r>
            <a:endParaRPr sz="2800" dirty="0"/>
          </a:p>
        </p:txBody>
      </p:sp>
      <p:sp>
        <p:nvSpPr>
          <p:cNvPr id="20" name="Google Shape;116;p18">
            <a:extLst>
              <a:ext uri="{FF2B5EF4-FFF2-40B4-BE49-F238E27FC236}">
                <a16:creationId xmlns="" xmlns:a16="http://schemas.microsoft.com/office/drawing/2014/main" id="{909BF3D4-6422-4210-9FC0-E314DF5CCF8C}"/>
              </a:ext>
            </a:extLst>
          </p:cNvPr>
          <p:cNvSpPr txBox="1">
            <a:spLocks/>
          </p:cNvSpPr>
          <p:nvPr/>
        </p:nvSpPr>
        <p:spPr>
          <a:xfrm>
            <a:off x="0" y="451172"/>
            <a:ext cx="9144000" cy="7259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DM Sans"/>
              <a:buNone/>
              <a:defRPr sz="30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hi-IN" sz="4400" dirty="0" smtClean="0"/>
              <a:t>पाठ 1</a:t>
            </a:r>
            <a:endParaRPr lang="en-PH" sz="4400" dirty="0"/>
          </a:p>
        </p:txBody>
      </p:sp>
    </p:spTree>
    <p:extLst>
      <p:ext uri="{BB962C8B-B14F-4D97-AF65-F5344CB8AC3E}">
        <p14:creationId xmlns:p14="http://schemas.microsoft.com/office/powerpoint/2010/main" val="978355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1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5B3F1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1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5B3F1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rcetus template">
  <a:themeElements>
    <a:clrScheme name="Custom 347">
      <a:dk1>
        <a:srgbClr val="00162A"/>
      </a:dk1>
      <a:lt1>
        <a:srgbClr val="FFFFFF"/>
      </a:lt1>
      <a:dk2>
        <a:srgbClr val="ABB8C0"/>
      </a:dk2>
      <a:lt2>
        <a:srgbClr val="F0F2F3"/>
      </a:lt2>
      <a:accent1>
        <a:srgbClr val="05B3F1"/>
      </a:accent1>
      <a:accent2>
        <a:srgbClr val="0073BB"/>
      </a:accent2>
      <a:accent3>
        <a:srgbClr val="B8DD63"/>
      </a:accent3>
      <a:accent4>
        <a:srgbClr val="78B329"/>
      </a:accent4>
      <a:accent5>
        <a:srgbClr val="FF9367"/>
      </a:accent5>
      <a:accent6>
        <a:srgbClr val="EE2424"/>
      </a:accent6>
      <a:hlink>
        <a:srgbClr val="05B3F1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739</TotalTime>
  <Words>689</Words>
  <Application>Microsoft Office PowerPoint</Application>
  <PresentationFormat>画面に合わせる (16:9)</PresentationFormat>
  <Paragraphs>131</Paragraphs>
  <Slides>28</Slides>
  <Notes>28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28</vt:i4>
      </vt:variant>
    </vt:vector>
  </HeadingPairs>
  <TitlesOfParts>
    <vt:vector size="35" baseType="lpstr">
      <vt:lpstr>Times New Roman</vt:lpstr>
      <vt:lpstr>ＭＳ Ｐゴシック</vt:lpstr>
      <vt:lpstr>Arial</vt:lpstr>
      <vt:lpstr>DM Sans</vt:lpstr>
      <vt:lpstr>Wingdings</vt:lpstr>
      <vt:lpstr>Mangal</vt:lpstr>
      <vt:lpstr>Dercetus template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जापानमा गरिने सामान्य खेतीपाती</vt:lpstr>
      <vt:lpstr>जापानमा गरिने सामान्य खेती</vt:lpstr>
      <vt:lpstr>PowerPoint プレゼンテーション</vt:lpstr>
      <vt:lpstr>PowerPoint プレゼンテーション</vt:lpstr>
      <vt:lpstr>जापानमा गरिने सामान्य खेती</vt:lpstr>
      <vt:lpstr>PowerPoint プレゼンテーション</vt:lpstr>
      <vt:lpstr>PowerPoint プレゼンテーション</vt:lpstr>
      <vt:lpstr>जापानमा गरिने सामान्य खेती</vt:lpstr>
      <vt:lpstr>PowerPoint プレゼンテーション</vt:lpstr>
      <vt:lpstr>PowerPoint プレゼンテーション</vt:lpstr>
      <vt:lpstr>कृषि खेती</vt:lpstr>
      <vt:lpstr>कृषि खेती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Shyam Tamang</dc:creator>
  <cp:lastModifiedBy>Microsoft account</cp:lastModifiedBy>
  <cp:revision>68</cp:revision>
  <dcterms:modified xsi:type="dcterms:W3CDTF">2022-06-06T14:45:14Z</dcterms:modified>
</cp:coreProperties>
</file>