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1" d="100"/>
          <a:sy n="51" d="100"/>
        </p:scale>
        <p:origin x="210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42387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10363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132876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10622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357867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305836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408046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11655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69385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25239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5B4042-4EC9-4087-9023-ED4975121CD2}" type="datetimeFigureOut">
              <a:rPr kumimoji="1" lang="ja-JP" altLang="en-US" smtClean="0"/>
              <a:t>2025/11/24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256867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35B4042-4EC9-4087-9023-ED4975121CD2}" type="datetimeFigureOut">
              <a:rPr kumimoji="1" lang="ja-JP" altLang="en-US" smtClean="0"/>
              <a:t>2025/11/24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695EE42-39F4-46E3-8210-988FA58569C0}" type="slidenum">
              <a:rPr kumimoji="1" lang="ja-JP" altLang="en-US" smtClean="0"/>
              <a:t>‹#›</a:t>
            </a:fld>
            <a:endParaRPr kumimoji="1" lang="ja-JP" altLang="en-US"/>
          </a:p>
        </p:txBody>
      </p:sp>
    </p:spTree>
    <p:extLst>
      <p:ext uri="{BB962C8B-B14F-4D97-AF65-F5344CB8AC3E}">
        <p14:creationId xmlns:p14="http://schemas.microsoft.com/office/powerpoint/2010/main" val="434306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画像で検索｜無料イラスト・フリー素材なら「イラストAC」">
            <a:extLst>
              <a:ext uri="{FF2B5EF4-FFF2-40B4-BE49-F238E27FC236}">
                <a16:creationId xmlns:a16="http://schemas.microsoft.com/office/drawing/2014/main" id="{95141BCC-6D11-E20D-E6BC-45F6A8C4F9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592"/>
          <a:stretch>
            <a:fillRect/>
          </a:stretch>
        </p:blipFill>
        <p:spPr bwMode="auto">
          <a:xfrm>
            <a:off x="0" y="0"/>
            <a:ext cx="6864667" cy="1826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横浜 ランドマークタワー:307点を超えるロイヤリティフリーでライセンス可能なイラスト素材とスケッチ | Shutterstock">
            <a:extLst>
              <a:ext uri="{FF2B5EF4-FFF2-40B4-BE49-F238E27FC236}">
                <a16:creationId xmlns:a16="http://schemas.microsoft.com/office/drawing/2014/main" id="{BCEE1048-DD0E-21F0-DFFB-AF9B84FC4F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36"/>
          <a:stretch>
            <a:fillRect/>
          </a:stretch>
        </p:blipFill>
        <p:spPr bwMode="auto">
          <a:xfrm>
            <a:off x="-1" y="1841963"/>
            <a:ext cx="4683729" cy="263632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4">
            <a:extLst>
              <a:ext uri="{FF2B5EF4-FFF2-40B4-BE49-F238E27FC236}">
                <a16:creationId xmlns:a16="http://schemas.microsoft.com/office/drawing/2014/main" id="{74749850-0B6E-4E41-35BB-39FB0BA10224}"/>
              </a:ext>
            </a:extLst>
          </p:cNvPr>
          <p:cNvSpPr txBox="1">
            <a:spLocks/>
          </p:cNvSpPr>
          <p:nvPr/>
        </p:nvSpPr>
        <p:spPr>
          <a:xfrm>
            <a:off x="180247" y="567150"/>
            <a:ext cx="6497505" cy="923459"/>
          </a:xfrm>
          <a:prstGeom prst="rect">
            <a:avLst/>
          </a:prstGeom>
          <a:noFill/>
        </p:spPr>
        <p:txBody>
          <a:bodyPr>
            <a:noAutofit/>
          </a:bodyPr>
          <a:lstStyle>
            <a:lvl1pPr algn="l" defTabSz="914400" rtl="0" eaLnBrk="1" latinLnBrk="0" hangingPunct="1">
              <a:lnSpc>
                <a:spcPct val="90000"/>
              </a:lnSpc>
              <a:spcBef>
                <a:spcPct val="0"/>
              </a:spcBef>
              <a:buNone/>
              <a:defRPr kumimoji="1" sz="3600" kern="1200" spc="100" baseline="0">
                <a:solidFill>
                  <a:schemeClr val="tx1"/>
                </a:solidFill>
                <a:latin typeface="Meiryo UI" panose="020B0604030504040204" pitchFamily="50" charset="-128"/>
                <a:ea typeface="Meiryo UI" panose="020B0604030504040204" pitchFamily="50" charset="-128"/>
                <a:cs typeface="+mj-cs"/>
              </a:defRPr>
            </a:lvl1pPr>
          </a:lstStyle>
          <a:p>
            <a:r>
              <a:rPr lang="en-US" altLang="ja-JP" sz="6000" b="1" dirty="0">
                <a:ln w="3175">
                  <a:noFill/>
                </a:ln>
                <a:solidFill>
                  <a:srgbClr val="C00000"/>
                </a:solidFill>
                <a:effectLst>
                  <a:outerShdw blurRad="38100" dist="38100" dir="2700000" algn="tl">
                    <a:srgbClr val="000000">
                      <a:alpha val="43137"/>
                    </a:srgbClr>
                  </a:outerShdw>
                </a:effectLst>
                <a:latin typeface="Berlin Sans FB Demi" panose="020E0802020502020306" pitchFamily="34" charset="0"/>
              </a:rPr>
              <a:t>COLLEGE⁺E</a:t>
            </a:r>
            <a:r>
              <a:rPr lang="ja-JP" altLang="en-US" sz="6000" b="1" dirty="0">
                <a:ln w="3175">
                  <a:noFill/>
                </a:ln>
                <a:solidFill>
                  <a:srgbClr val="C00000"/>
                </a:solidFill>
                <a:effectLst>
                  <a:outerShdw blurRad="38100" dist="38100" dir="2700000" algn="tl">
                    <a:srgbClr val="000000">
                      <a:alpha val="43137"/>
                    </a:srgbClr>
                  </a:outerShdw>
                </a:effectLst>
                <a:latin typeface="Berlin Sans FB Demi" panose="020E0802020502020306" pitchFamily="34" charset="0"/>
              </a:rPr>
              <a:t> </a:t>
            </a:r>
            <a:r>
              <a:rPr lang="en-US" altLang="ja-JP" sz="6000" b="1" dirty="0">
                <a:ln w="3175">
                  <a:noFill/>
                </a:ln>
                <a:solidFill>
                  <a:srgbClr val="C00000"/>
                </a:solidFill>
                <a:effectLst>
                  <a:outerShdw blurRad="38100" dist="38100" dir="2700000" algn="tl">
                    <a:srgbClr val="000000">
                      <a:alpha val="43137"/>
                    </a:srgbClr>
                  </a:outerShdw>
                </a:effectLst>
                <a:latin typeface="Berlin Sans FB Demi" panose="020E0802020502020306" pitchFamily="34" charset="0"/>
              </a:rPr>
              <a:t>KING</a:t>
            </a:r>
          </a:p>
        </p:txBody>
      </p:sp>
      <p:sp>
        <p:nvSpPr>
          <p:cNvPr id="7" name="テキスト ボックス 6">
            <a:extLst>
              <a:ext uri="{FF2B5EF4-FFF2-40B4-BE49-F238E27FC236}">
                <a16:creationId xmlns:a16="http://schemas.microsoft.com/office/drawing/2014/main" id="{D26801FA-883B-D92D-A4A2-A91851BDFD33}"/>
              </a:ext>
            </a:extLst>
          </p:cNvPr>
          <p:cNvSpPr txBox="1"/>
          <p:nvPr/>
        </p:nvSpPr>
        <p:spPr>
          <a:xfrm>
            <a:off x="-1474679" y="15199"/>
            <a:ext cx="9863033" cy="559769"/>
          </a:xfrm>
          <a:prstGeom prst="rect">
            <a:avLst/>
          </a:prstGeom>
          <a:noFill/>
        </p:spPr>
        <p:txBody>
          <a:bodyPr wrap="square">
            <a:spAutoFit/>
          </a:bodyPr>
          <a:lstStyle/>
          <a:p>
            <a:pPr algn="ctr">
              <a:lnSpc>
                <a:spcPct val="150000"/>
              </a:lnSpc>
            </a:pPr>
            <a:r>
              <a:rPr lang="ja-JP" altLang="en-US" sz="2400" b="1" dirty="0">
                <a:solidFill>
                  <a:schemeClr val="bg1"/>
                </a:solidFill>
                <a:effectLst>
                  <a:outerShdw blurRad="38100" dist="127000" dir="2700000" algn="tl">
                    <a:srgbClr val="C00000"/>
                  </a:outerShdw>
                </a:effectLst>
                <a:latin typeface="HGP創英角ｺﾞｼｯｸUB" panose="020B0900000000000000" pitchFamily="50" charset="-128"/>
                <a:ea typeface="HGP創英角ｺﾞｼｯｸUB" panose="020B0900000000000000" pitchFamily="50" charset="-128"/>
              </a:rPr>
              <a:t>福祉用具専門相談員　ロールプレイングコンテスト</a:t>
            </a:r>
            <a:endParaRPr lang="en-US" altLang="ja-JP" sz="2400" b="1" dirty="0">
              <a:solidFill>
                <a:schemeClr val="bg1"/>
              </a:solidFill>
              <a:effectLst>
                <a:outerShdw blurRad="38100" dist="127000" dir="2700000" algn="tl">
                  <a:srgbClr val="C00000"/>
                </a:outerShdw>
              </a:effectLst>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22EC9E1B-D66D-23FF-39D3-51B02DA65C75}"/>
              </a:ext>
            </a:extLst>
          </p:cNvPr>
          <p:cNvSpPr txBox="1"/>
          <p:nvPr/>
        </p:nvSpPr>
        <p:spPr>
          <a:xfrm>
            <a:off x="-13926" y="1227981"/>
            <a:ext cx="6878593" cy="559769"/>
          </a:xfrm>
          <a:prstGeom prst="rect">
            <a:avLst/>
          </a:prstGeom>
          <a:noFill/>
        </p:spPr>
        <p:txBody>
          <a:bodyPr wrap="square">
            <a:spAutoFit/>
          </a:bodyPr>
          <a:lstStyle/>
          <a:p>
            <a:pPr algn="ctr">
              <a:lnSpc>
                <a:spcPct val="150000"/>
              </a:lnSpc>
            </a:pPr>
            <a:r>
              <a:rPr lang="ja-JP" altLang="en-US" sz="2400" b="1" dirty="0">
                <a:solidFill>
                  <a:srgbClr val="FFC000"/>
                </a:solidFill>
                <a:effectLst>
                  <a:outerShdw dist="101600" dir="2700000" algn="tl">
                    <a:srgbClr val="C00000"/>
                  </a:outerShdw>
                </a:effectLst>
                <a:latin typeface="HGP創英角ｺﾞｼｯｸUB" panose="020B0900000000000000" pitchFamily="50" charset="-128"/>
                <a:ea typeface="HGP創英角ｺﾞｼｯｸUB" panose="020B0900000000000000" pitchFamily="50" charset="-128"/>
              </a:rPr>
              <a:t>～　福　祉　用　具　を　伝　え　る　力　～</a:t>
            </a:r>
            <a:endParaRPr lang="en-US" altLang="ja-JP" sz="2400" b="1" dirty="0">
              <a:solidFill>
                <a:srgbClr val="FFC000"/>
              </a:solidFill>
              <a:effectLst>
                <a:outerShdw dist="101600" dir="2700000" algn="tl">
                  <a:srgbClr val="C00000"/>
                </a:outerShdw>
              </a:effectLst>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318CF0B0-B341-B96D-8020-FB432D096D2F}"/>
              </a:ext>
            </a:extLst>
          </p:cNvPr>
          <p:cNvPicPr>
            <a:picLocks noChangeAspect="1"/>
          </p:cNvPicPr>
          <p:nvPr/>
        </p:nvPicPr>
        <p:blipFill>
          <a:blip r:embed="rId4">
            <a:extLst>
              <a:ext uri="{28A0092B-C50C-407E-A947-70E740481C1C}">
                <a14:useLocalDpi xmlns:a14="http://schemas.microsoft.com/office/drawing/2010/main" val="0"/>
              </a:ext>
            </a:extLst>
          </a:blip>
          <a:srcRect l="14925" t="10465" r="15013" b="9302"/>
          <a:stretch>
            <a:fillRect/>
          </a:stretch>
        </p:blipFill>
        <p:spPr>
          <a:xfrm>
            <a:off x="4840738" y="3298048"/>
            <a:ext cx="921991" cy="1055828"/>
          </a:xfrm>
          <a:prstGeom prst="rect">
            <a:avLst/>
          </a:prstGeom>
        </p:spPr>
      </p:pic>
      <p:sp>
        <p:nvSpPr>
          <p:cNvPr id="9" name="吹き出し: 角を丸めた四角形 8">
            <a:extLst>
              <a:ext uri="{FF2B5EF4-FFF2-40B4-BE49-F238E27FC236}">
                <a16:creationId xmlns:a16="http://schemas.microsoft.com/office/drawing/2014/main" id="{03C54696-430D-19CB-8233-F8902A935199}"/>
              </a:ext>
            </a:extLst>
          </p:cNvPr>
          <p:cNvSpPr/>
          <p:nvPr/>
        </p:nvSpPr>
        <p:spPr>
          <a:xfrm>
            <a:off x="4629346" y="2306310"/>
            <a:ext cx="2162629" cy="735771"/>
          </a:xfrm>
          <a:prstGeom prst="wedgeRoundRectCallout">
            <a:avLst>
              <a:gd name="adj1" fmla="val 4129"/>
              <a:gd name="adj2" fmla="val 92726"/>
              <a:gd name="adj3" fmla="val 16667"/>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ご参加いただき</a:t>
            </a:r>
            <a:endParaRPr kumimoji="1" lang="en-US" altLang="ja-JP" sz="14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ありがとうございます</a:t>
            </a:r>
          </a:p>
        </p:txBody>
      </p:sp>
      <p:sp>
        <p:nvSpPr>
          <p:cNvPr id="11" name="テキスト ボックス 10">
            <a:extLst>
              <a:ext uri="{FF2B5EF4-FFF2-40B4-BE49-F238E27FC236}">
                <a16:creationId xmlns:a16="http://schemas.microsoft.com/office/drawing/2014/main" id="{C61A4A61-F0EA-8DFC-6F02-18F623E2C1B5}"/>
              </a:ext>
            </a:extLst>
          </p:cNvPr>
          <p:cNvSpPr txBox="1"/>
          <p:nvPr/>
        </p:nvSpPr>
        <p:spPr>
          <a:xfrm>
            <a:off x="92935" y="5000823"/>
            <a:ext cx="6724301" cy="2492990"/>
          </a:xfrm>
          <a:prstGeom prst="rect">
            <a:avLst/>
          </a:prstGeom>
          <a:noFill/>
        </p:spPr>
        <p:txBody>
          <a:bodyPr wrap="square" rtlCol="0">
            <a:spAutoFit/>
          </a:bodyPr>
          <a:lstStyle/>
          <a:p>
            <a:pPr>
              <a:lnSpc>
                <a:spcPct val="150000"/>
              </a:lnSpc>
            </a:pPr>
            <a:r>
              <a:rPr kumimoji="1" lang="ja-JP" altLang="en-US" b="1" dirty="0">
                <a:latin typeface="UD デジタル 教科書体 NK-B" panose="02020700000000000000" pitchFamily="18" charset="-128"/>
                <a:ea typeface="UD デジタル 教科書体 NK-B" panose="02020700000000000000" pitchFamily="18" charset="-128"/>
              </a:rPr>
              <a:t>◎参加者名：</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b="1" dirty="0">
                <a:latin typeface="UD デジタル 教科書体 NK-B" panose="02020700000000000000" pitchFamily="18" charset="-128"/>
                <a:ea typeface="UD デジタル 教科書体 NK-B" panose="02020700000000000000" pitchFamily="18" charset="-128"/>
              </a:rPr>
              <a:t>◎所属先：</a:t>
            </a:r>
            <a:endParaRPr kumimoji="1" lang="en-US" altLang="ja-JP" b="1" dirty="0">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b="1" dirty="0">
                <a:latin typeface="UD デジタル 教科書体 NK-B" panose="02020700000000000000" pitchFamily="18" charset="-128"/>
                <a:ea typeface="UD デジタル 教科書体 NK-B" panose="02020700000000000000" pitchFamily="18" charset="-128"/>
              </a:rPr>
              <a:t>◎懇親会：　□参加・□不参加　</a:t>
            </a:r>
            <a:r>
              <a:rPr kumimoji="1" lang="en-US" altLang="ja-JP" b="1" dirty="0">
                <a:latin typeface="UD デジタル 教科書体 NK-B" panose="02020700000000000000" pitchFamily="18" charset="-128"/>
                <a:ea typeface="UD デジタル 教科書体 NK-B" panose="02020700000000000000" pitchFamily="18" charset="-128"/>
              </a:rPr>
              <a:t>/</a:t>
            </a:r>
            <a:r>
              <a:rPr kumimoji="1" lang="ja-JP" altLang="en-US" b="1" dirty="0">
                <a:solidFill>
                  <a:srgbClr val="C0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会費￥</a:t>
            </a:r>
            <a:r>
              <a:rPr kumimoji="1" lang="en-US" altLang="ja-JP" b="1" dirty="0">
                <a:solidFill>
                  <a:srgbClr val="C0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1,000-</a:t>
            </a:r>
          </a:p>
          <a:p>
            <a:r>
              <a:rPr kumimoji="1" lang="en-US" altLang="ja-JP" sz="1200" b="1" dirty="0">
                <a:latin typeface="UD デジタル 教科書体 NK-B" panose="02020700000000000000" pitchFamily="18" charset="-128"/>
                <a:ea typeface="UD デジタル 教科書体 NK-B" panose="02020700000000000000" pitchFamily="18" charset="-128"/>
              </a:rPr>
              <a:t>※</a:t>
            </a:r>
            <a:r>
              <a:rPr kumimoji="1" lang="ja-JP" altLang="en-US" sz="1200" b="1" dirty="0">
                <a:latin typeface="UD デジタル 教科書体 NK-B" panose="02020700000000000000" pitchFamily="18" charset="-128"/>
                <a:ea typeface="UD デジタル 教科書体 NK-B" panose="02020700000000000000" pitchFamily="18" charset="-128"/>
              </a:rPr>
              <a:t>お時間は大会終了後、</a:t>
            </a:r>
            <a:r>
              <a:rPr kumimoji="1" lang="en-US" altLang="ja-JP" sz="1200" b="1" dirty="0">
                <a:latin typeface="UD デジタル 教科書体 NK-B" panose="02020700000000000000" pitchFamily="18" charset="-128"/>
                <a:ea typeface="UD デジタル 教科書体 NK-B" panose="02020700000000000000" pitchFamily="18" charset="-128"/>
              </a:rPr>
              <a:t>17:30~19:30</a:t>
            </a:r>
            <a:r>
              <a:rPr kumimoji="1" lang="ja-JP" altLang="en-US" sz="1200" b="1" dirty="0">
                <a:latin typeface="UD デジタル 教科書体 NK-B" panose="02020700000000000000" pitchFamily="18" charset="-128"/>
                <a:ea typeface="UD デジタル 教科書体 NK-B" panose="02020700000000000000" pitchFamily="18" charset="-128"/>
              </a:rPr>
              <a:t>で開催いたします</a:t>
            </a:r>
            <a:endParaRPr kumimoji="1" lang="en-US" altLang="ja-JP" sz="1200" b="1" dirty="0">
              <a:latin typeface="UD デジタル 教科書体 NK-B" panose="02020700000000000000" pitchFamily="18" charset="-128"/>
              <a:ea typeface="UD デジタル 教科書体 NK-B" panose="02020700000000000000" pitchFamily="18" charset="-128"/>
            </a:endParaRPr>
          </a:p>
          <a:p>
            <a:r>
              <a:rPr kumimoji="1" lang="en-US" altLang="ja-JP" sz="1200" b="1" dirty="0">
                <a:latin typeface="UD デジタル 教科書体 NK-B" panose="02020700000000000000" pitchFamily="18" charset="-128"/>
                <a:ea typeface="UD デジタル 教科書体 NK-B" panose="02020700000000000000" pitchFamily="18" charset="-128"/>
              </a:rPr>
              <a:t>※</a:t>
            </a:r>
            <a:r>
              <a:rPr kumimoji="1" lang="ja-JP" altLang="en-US" sz="1200" b="1" dirty="0">
                <a:latin typeface="UD デジタル 教科書体 NK-B" panose="02020700000000000000" pitchFamily="18" charset="-128"/>
                <a:ea typeface="UD デジタル 教科書体 NK-B" panose="02020700000000000000" pitchFamily="18" charset="-128"/>
              </a:rPr>
              <a:t>場所は大会会場と同じ会場で開催いたします</a:t>
            </a:r>
            <a:endParaRPr kumimoji="1" lang="en-US" altLang="ja-JP" sz="1200" b="1" dirty="0">
              <a:latin typeface="UD デジタル 教科書体 NK-B" panose="02020700000000000000" pitchFamily="18" charset="-128"/>
              <a:ea typeface="UD デジタル 教科書体 NK-B" panose="02020700000000000000" pitchFamily="18" charset="-128"/>
            </a:endParaRPr>
          </a:p>
          <a:p>
            <a:r>
              <a:rPr kumimoji="1" lang="en-US" altLang="ja-JP" sz="1200" b="1" dirty="0">
                <a:latin typeface="UD デジタル 教科書体 NK-B" panose="02020700000000000000" pitchFamily="18" charset="-128"/>
                <a:ea typeface="UD デジタル 教科書体 NK-B" panose="02020700000000000000" pitchFamily="18" charset="-128"/>
              </a:rPr>
              <a:t>※</a:t>
            </a:r>
            <a:r>
              <a:rPr kumimoji="1" lang="ja-JP" altLang="en-US" sz="1200" b="1" dirty="0">
                <a:latin typeface="UD デジタル 教科書体 NK-B" panose="02020700000000000000" pitchFamily="18" charset="-128"/>
                <a:ea typeface="UD デジタル 教科書体 NK-B" panose="02020700000000000000" pitchFamily="18" charset="-128"/>
              </a:rPr>
              <a:t>会費は受付でお渡しください（現金のみ）</a:t>
            </a:r>
            <a:endParaRPr kumimoji="1" lang="en-US" altLang="ja-JP" sz="1200" b="1" dirty="0">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b="1" dirty="0">
                <a:latin typeface="UD デジタル 教科書体 NK-B" panose="02020700000000000000" pitchFamily="18" charset="-128"/>
                <a:ea typeface="UD デジタル 教科書体 NK-B" panose="02020700000000000000" pitchFamily="18" charset="-128"/>
              </a:rPr>
              <a:t>◎ノベルティ：　□①・□②・□③</a:t>
            </a:r>
            <a:endParaRPr kumimoji="1" lang="en-US" altLang="ja-JP" b="1" dirty="0">
              <a:latin typeface="UD デジタル 教科書体 NK-B" panose="02020700000000000000" pitchFamily="18" charset="-128"/>
              <a:ea typeface="UD デジタル 教科書体 NK-B" panose="02020700000000000000" pitchFamily="18" charset="-128"/>
            </a:endParaRPr>
          </a:p>
          <a:p>
            <a:r>
              <a:rPr kumimoji="1" lang="en-US" altLang="ja-JP" sz="1200" b="1" dirty="0">
                <a:latin typeface="UD デジタル 教科書体 NK-B" panose="02020700000000000000" pitchFamily="18" charset="-128"/>
                <a:ea typeface="UD デジタル 教科書体 NK-B" panose="02020700000000000000" pitchFamily="18" charset="-128"/>
              </a:rPr>
              <a:t>※</a:t>
            </a:r>
            <a:r>
              <a:rPr kumimoji="1" lang="ja-JP" altLang="en-US" sz="1200" b="1" dirty="0">
                <a:latin typeface="UD デジタル 教科書体 NK-B" panose="02020700000000000000" pitchFamily="18" charset="-128"/>
                <a:ea typeface="UD デジタル 教科書体 NK-B" panose="02020700000000000000" pitchFamily="18" charset="-128"/>
              </a:rPr>
              <a:t>ノベルティの色は会場に到着された順番でお渡しさせていただきます。予めご了承ください。</a:t>
            </a:r>
          </a:p>
        </p:txBody>
      </p:sp>
      <p:pic>
        <p:nvPicPr>
          <p:cNvPr id="12" name="Picture 4" descr="宴会場のご案内">
            <a:extLst>
              <a:ext uri="{FF2B5EF4-FFF2-40B4-BE49-F238E27FC236}">
                <a16:creationId xmlns:a16="http://schemas.microsoft.com/office/drawing/2014/main" id="{07FBB586-AF45-7A55-785E-FFC3376C3E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9" t="8426" r="-284"/>
          <a:stretch>
            <a:fillRect/>
          </a:stretch>
        </p:blipFill>
        <p:spPr bwMode="auto">
          <a:xfrm>
            <a:off x="4272911" y="7432938"/>
            <a:ext cx="2685442" cy="1795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CD298E4D-A9CD-25DB-5741-ED5FA0BF05E0}"/>
              </a:ext>
            </a:extLst>
          </p:cNvPr>
          <p:cNvSpPr txBox="1"/>
          <p:nvPr/>
        </p:nvSpPr>
        <p:spPr>
          <a:xfrm>
            <a:off x="2579192" y="4231382"/>
            <a:ext cx="4306788" cy="769441"/>
          </a:xfrm>
          <a:prstGeom prst="rect">
            <a:avLst/>
          </a:prstGeom>
          <a:noFill/>
        </p:spPr>
        <p:txBody>
          <a:bodyPr wrap="square">
            <a:spAutoFit/>
          </a:bodyPr>
          <a:lstStyle/>
          <a:p>
            <a:pPr algn="ctr"/>
            <a:r>
              <a:rPr lang="en-US" altLang="ja-JP" sz="2800" b="1"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2026.</a:t>
            </a:r>
            <a:r>
              <a:rPr lang="en-US" altLang="ja-JP" sz="4400" b="1" dirty="0">
                <a:solidFill>
                  <a:srgbClr val="C00000"/>
                </a:solidFill>
                <a:effectLst>
                  <a:outerShdw blurRad="38100" dist="38100" dir="2700000" algn="tl">
                    <a:srgbClr val="000000">
                      <a:alpha val="43137"/>
                    </a:srgbClr>
                  </a:outerShdw>
                </a:effectLst>
                <a:latin typeface="Impact" panose="020B0806030902050204" pitchFamily="34" charset="0"/>
                <a:ea typeface="HGP創英角ｺﾞｼｯｸUB" panose="020B0900000000000000" pitchFamily="50" charset="-128"/>
              </a:rPr>
              <a:t>5.9</a:t>
            </a:r>
            <a:r>
              <a:rPr lang="en-US" altLang="ja-JP" sz="2800" b="1"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Sat </a:t>
            </a:r>
            <a:r>
              <a:rPr lang="en-US" altLang="ja-JP" sz="4400" b="1" dirty="0">
                <a:solidFill>
                  <a:srgbClr val="C00000"/>
                </a:solidFill>
                <a:effectLst>
                  <a:outerShdw blurRad="38100" dist="38100" dir="2700000" algn="tl">
                    <a:srgbClr val="000000">
                      <a:alpha val="43137"/>
                    </a:srgbClr>
                  </a:outerShdw>
                </a:effectLst>
                <a:latin typeface="Impact" panose="020B0806030902050204" pitchFamily="34" charset="0"/>
                <a:ea typeface="HGP創英角ｺﾞｼｯｸUB" panose="020B0900000000000000" pitchFamily="50" charset="-128"/>
              </a:rPr>
              <a:t>13:00</a:t>
            </a:r>
            <a:r>
              <a:rPr lang="ja-JP" altLang="en-US" sz="2800" b="1"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lang="en-US" altLang="ja-JP" sz="4000" b="1"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14" name="Picture 8" descr="シェフのこだわり">
            <a:extLst>
              <a:ext uri="{FF2B5EF4-FFF2-40B4-BE49-F238E27FC236}">
                <a16:creationId xmlns:a16="http://schemas.microsoft.com/office/drawing/2014/main" id="{2FF80D40-7CD0-1D36-27D7-130822ED0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4667" y="5822336"/>
            <a:ext cx="1980000" cy="1349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0A286EE5-D063-1831-F872-35527798EF9E}"/>
              </a:ext>
            </a:extLst>
          </p:cNvPr>
          <p:cNvSpPr/>
          <p:nvPr/>
        </p:nvSpPr>
        <p:spPr>
          <a:xfrm>
            <a:off x="4439289" y="7432938"/>
            <a:ext cx="2352686" cy="1722716"/>
          </a:xfrm>
          <a:prstGeom prst="rect">
            <a:avLst/>
          </a:prstGeom>
          <a:noFill/>
        </p:spPr>
        <p:txBody>
          <a:bodyPr wrap="square" lIns="91440" tIns="45720" rIns="91440" bIns="45720">
            <a:spAutoFit/>
          </a:bodyPr>
          <a:lstStyle/>
          <a:p>
            <a:pPr>
              <a:lnSpc>
                <a:spcPct val="150000"/>
              </a:lnSpc>
            </a:pPr>
            <a:r>
              <a:rPr lang="ja-JP" altLang="en-US" b="1" i="0"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会場</a:t>
            </a:r>
            <a:endParaRPr lang="en-US" altLang="zh-CN" b="1" i="0"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endParaRPr>
          </a:p>
          <a:p>
            <a:pPr>
              <a:lnSpc>
                <a:spcPct val="150000"/>
              </a:lnSpc>
            </a:pPr>
            <a:r>
              <a:rPr lang="zh-CN" altLang="en-US" sz="1200" b="1" i="0"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   横浜市中区新港</a:t>
            </a:r>
            <a:r>
              <a:rPr lang="en-US" altLang="zh-CN" sz="1200" b="1" i="0"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2</a:t>
            </a:r>
            <a:r>
              <a:rPr lang="zh-CN" altLang="en-US" sz="1200" b="1" i="0"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丁目</a:t>
            </a:r>
            <a:r>
              <a:rPr lang="en-US" altLang="zh-CN" sz="1200" b="1" i="0"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1-1</a:t>
            </a:r>
          </a:p>
          <a:p>
            <a:pPr>
              <a:lnSpc>
                <a:spcPct val="150000"/>
              </a:lnSpc>
            </a:pPr>
            <a:r>
              <a:rPr lang="ja-JP" altLang="en-US"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    　</a:t>
            </a:r>
            <a:r>
              <a:rPr lang="ja-JP" altLang="en-US"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ナビオス横浜</a:t>
            </a:r>
            <a:endParaRPr lang="en-US" altLang="ja-JP"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endParaRPr>
          </a:p>
          <a:p>
            <a:pPr>
              <a:lnSpc>
                <a:spcPct val="150000"/>
              </a:lnSpc>
            </a:pPr>
            <a:r>
              <a:rPr lang="ja-JP" altLang="en-US"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 　  </a:t>
            </a:r>
            <a:r>
              <a:rPr lang="en-US" altLang="ja-JP"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JR</a:t>
            </a:r>
            <a:r>
              <a:rPr lang="ja-JP" altLang="en-US"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　桜木町駅　徒歩</a:t>
            </a:r>
            <a:r>
              <a:rPr lang="en-US" altLang="ja-JP"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10</a:t>
            </a:r>
            <a:r>
              <a:rPr lang="ja-JP" altLang="en-US"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分</a:t>
            </a:r>
            <a:endParaRPr lang="en-US" altLang="ja-JP"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endParaRPr>
          </a:p>
          <a:p>
            <a:pPr>
              <a:lnSpc>
                <a:spcPct val="150000"/>
              </a:lnSpc>
            </a:pPr>
            <a:r>
              <a:rPr lang="ja-JP" altLang="en-US"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  東横線　馬車道駅　徒歩</a:t>
            </a:r>
            <a:r>
              <a:rPr lang="en-US" altLang="ja-JP"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2</a:t>
            </a:r>
            <a:r>
              <a:rPr lang="ja-JP" altLang="en-US"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latin typeface="HGS創英角ｺﾞｼｯｸUB" panose="020B0900000000000000" pitchFamily="50" charset="-128"/>
                <a:ea typeface="HGS創英角ｺﾞｼｯｸUB" panose="020B0900000000000000" pitchFamily="50" charset="-128"/>
              </a:rPr>
              <a:t>分</a:t>
            </a:r>
            <a:endParaRPr lang="ja-JP" altLang="en-US" sz="1200" b="1" cap="none" spc="0" dirty="0">
              <a:ln w="10160">
                <a:solidFill>
                  <a:schemeClr val="tx1">
                    <a:lumMod val="75000"/>
                    <a:lumOff val="25000"/>
                  </a:schemeClr>
                </a:solidFill>
                <a:prstDash val="solid"/>
              </a:ln>
              <a:solidFill>
                <a:srgbClr val="FFFFFF"/>
              </a:solidFill>
              <a:effectLst>
                <a:outerShdw blurRad="38100" dist="22860" dir="5400000" algn="tl" rotWithShape="0">
                  <a:schemeClr val="tx1">
                    <a:lumMod val="75000"/>
                    <a:lumOff val="25000"/>
                    <a:alpha val="30000"/>
                  </a:schemeClr>
                </a:outerShdw>
              </a:effectLst>
            </a:endParaRPr>
          </a:p>
        </p:txBody>
      </p:sp>
      <p:cxnSp>
        <p:nvCxnSpPr>
          <p:cNvPr id="18" name="直線コネクタ 17">
            <a:extLst>
              <a:ext uri="{FF2B5EF4-FFF2-40B4-BE49-F238E27FC236}">
                <a16:creationId xmlns:a16="http://schemas.microsoft.com/office/drawing/2014/main" id="{D3B6E9BD-D879-2743-5056-F70165E00B1A}"/>
              </a:ext>
            </a:extLst>
          </p:cNvPr>
          <p:cNvCxnSpPr>
            <a:cxnSpLocks/>
          </p:cNvCxnSpPr>
          <p:nvPr/>
        </p:nvCxnSpPr>
        <p:spPr>
          <a:xfrm>
            <a:off x="180000" y="5407742"/>
            <a:ext cx="481454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8A7D820-550C-14EE-C5AC-683304D24EF3}"/>
              </a:ext>
            </a:extLst>
          </p:cNvPr>
          <p:cNvCxnSpPr>
            <a:cxnSpLocks/>
          </p:cNvCxnSpPr>
          <p:nvPr/>
        </p:nvCxnSpPr>
        <p:spPr>
          <a:xfrm>
            <a:off x="180000" y="5822336"/>
            <a:ext cx="481454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8EC09C5-B6A7-E9A0-05B0-72D5E6BDFC50}"/>
              </a:ext>
            </a:extLst>
          </p:cNvPr>
          <p:cNvSpPr txBox="1"/>
          <p:nvPr/>
        </p:nvSpPr>
        <p:spPr>
          <a:xfrm>
            <a:off x="2566158" y="1885749"/>
            <a:ext cx="1777853" cy="646331"/>
          </a:xfrm>
          <a:prstGeom prst="rect">
            <a:avLst/>
          </a:prstGeom>
          <a:noFill/>
        </p:spPr>
        <p:txBody>
          <a:bodyPr wrap="square">
            <a:spAutoFit/>
          </a:bodyPr>
          <a:lstStyle/>
          <a:p>
            <a:r>
              <a:rPr kumimoji="1" lang="ja-JP" altLang="en-US" sz="3600" b="1" dirty="0">
                <a:ln>
                  <a:solidFill>
                    <a:schemeClr val="tx1">
                      <a:lumMod val="95000"/>
                      <a:lumOff val="5000"/>
                    </a:schemeClr>
                  </a:solidFill>
                </a:ln>
                <a:solidFill>
                  <a:schemeClr val="bg2">
                    <a:lumMod val="50000"/>
                  </a:schemeClr>
                </a:solidFill>
                <a:latin typeface="UD デジタル 教科書体 NK-B" panose="02020700000000000000" pitchFamily="18" charset="-128"/>
                <a:ea typeface="UD デジタル 教科書体 NK-B" panose="02020700000000000000" pitchFamily="18" charset="-128"/>
              </a:rPr>
              <a:t>招待状</a:t>
            </a:r>
            <a:endParaRPr lang="ja-JP" altLang="en-US" sz="3600" dirty="0">
              <a:ln>
                <a:solidFill>
                  <a:schemeClr val="tx1">
                    <a:lumMod val="95000"/>
                    <a:lumOff val="5000"/>
                  </a:schemeClr>
                </a:solidFill>
              </a:ln>
              <a:solidFill>
                <a:schemeClr val="bg2">
                  <a:lumMod val="50000"/>
                </a:schemeClr>
              </a:solidFill>
            </a:endParaRPr>
          </a:p>
        </p:txBody>
      </p:sp>
      <p:pic>
        <p:nvPicPr>
          <p:cNvPr id="23" name="図 22">
            <a:extLst>
              <a:ext uri="{FF2B5EF4-FFF2-40B4-BE49-F238E27FC236}">
                <a16:creationId xmlns:a16="http://schemas.microsoft.com/office/drawing/2014/main" id="{3AE9A979-1CBC-C57B-CDA0-16A5C05FB3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424" y="8695076"/>
            <a:ext cx="1205151" cy="365794"/>
          </a:xfrm>
          <a:prstGeom prst="rect">
            <a:avLst/>
          </a:prstGeom>
        </p:spPr>
      </p:pic>
      <p:pic>
        <p:nvPicPr>
          <p:cNvPr id="25" name="Picture 12" descr="リファハートブラシ">
            <a:extLst>
              <a:ext uri="{FF2B5EF4-FFF2-40B4-BE49-F238E27FC236}">
                <a16:creationId xmlns:a16="http://schemas.microsoft.com/office/drawing/2014/main" id="{ECDCDF0B-B6C2-2D0D-6850-BF8F53AFF7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00" y="7560000"/>
            <a:ext cx="900000" cy="9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14" descr="ReFa HEART COMB Aira（リファハートコーム アイラ）に待望のNEWカラーが登場 | ニュース | ReFa （リファ ）公式ブランドサイト">
            <a:extLst>
              <a:ext uri="{FF2B5EF4-FFF2-40B4-BE49-F238E27FC236}">
                <a16:creationId xmlns:a16="http://schemas.microsoft.com/office/drawing/2014/main" id="{C34FC9D1-2C2D-C341-CEE6-91342CF32EE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8197"/>
          <a:stretch>
            <a:fillRect/>
          </a:stretch>
        </p:blipFill>
        <p:spPr bwMode="auto">
          <a:xfrm>
            <a:off x="1620000" y="7795076"/>
            <a:ext cx="888900" cy="9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図 26">
            <a:extLst>
              <a:ext uri="{FF2B5EF4-FFF2-40B4-BE49-F238E27FC236}">
                <a16:creationId xmlns:a16="http://schemas.microsoft.com/office/drawing/2014/main" id="{827056EF-815D-8AB4-CB99-E8B9BE851F65}"/>
              </a:ext>
            </a:extLst>
          </p:cNvPr>
          <p:cNvPicPr>
            <a:picLocks noChangeAspect="1"/>
          </p:cNvPicPr>
          <p:nvPr/>
        </p:nvPicPr>
        <p:blipFill>
          <a:blip r:embed="rId10"/>
          <a:stretch>
            <a:fillRect/>
          </a:stretch>
        </p:blipFill>
        <p:spPr>
          <a:xfrm>
            <a:off x="2952000" y="8100000"/>
            <a:ext cx="900000" cy="900000"/>
          </a:xfrm>
          <a:prstGeom prst="rect">
            <a:avLst/>
          </a:prstGeom>
          <a:ln>
            <a:noFill/>
          </a:ln>
          <a:effectLst>
            <a:outerShdw blurRad="292100" dist="139700" dir="2700000" algn="tl" rotWithShape="0">
              <a:srgbClr val="333333">
                <a:alpha val="65000"/>
              </a:srgbClr>
            </a:outerShdw>
          </a:effectLst>
        </p:spPr>
      </p:pic>
      <p:sp>
        <p:nvSpPr>
          <p:cNvPr id="29" name="テキスト ボックス 28">
            <a:extLst>
              <a:ext uri="{FF2B5EF4-FFF2-40B4-BE49-F238E27FC236}">
                <a16:creationId xmlns:a16="http://schemas.microsoft.com/office/drawing/2014/main" id="{84656693-D914-6CE1-C0E1-E1833B4BC6BE}"/>
              </a:ext>
            </a:extLst>
          </p:cNvPr>
          <p:cNvSpPr txBox="1"/>
          <p:nvPr/>
        </p:nvSpPr>
        <p:spPr>
          <a:xfrm>
            <a:off x="11625" y="7396560"/>
            <a:ext cx="1454418" cy="276999"/>
          </a:xfrm>
          <a:prstGeom prst="rect">
            <a:avLst/>
          </a:prstGeom>
          <a:noFill/>
        </p:spPr>
        <p:txBody>
          <a:bodyPr wrap="square">
            <a:spAutoFit/>
          </a:bodyPr>
          <a:lstStyle/>
          <a:p>
            <a:r>
              <a:rPr kumimoji="1" lang="ja-JP" altLang="en-US" sz="1200" b="1" dirty="0">
                <a:ln w="3175" cmpd="sng">
                  <a:solidFill>
                    <a:schemeClr val="tx1"/>
                  </a:solidFill>
                </a:ln>
                <a:solidFill>
                  <a:schemeClr val="accent1">
                    <a:lumMod val="75000"/>
                  </a:schemeClr>
                </a:solidFill>
                <a:effectLst>
                  <a:outerShdw dir="5400000" algn="ctr" rotWithShape="0">
                    <a:srgbClr val="C00000"/>
                  </a:outerShdw>
                  <a:reflection endPos="0" dir="5400000" sy="-100000" algn="bl" rotWithShape="0"/>
                </a:effectLst>
                <a:latin typeface="UD デジタル 教科書体 NP-R" panose="02020400000000000000" pitchFamily="18" charset="-128"/>
                <a:ea typeface="UD デジタル 教科書体 NP-R" panose="02020400000000000000" pitchFamily="18" charset="-128"/>
              </a:rPr>
              <a:t>①</a:t>
            </a:r>
            <a:r>
              <a:rPr kumimoji="1" lang="en-US" altLang="ja-JP" sz="1200" b="1" dirty="0">
                <a:ln w="3175" cmpd="sng">
                  <a:solidFill>
                    <a:schemeClr val="tx1"/>
                  </a:solidFill>
                </a:ln>
                <a:solidFill>
                  <a:schemeClr val="accent1">
                    <a:lumMod val="75000"/>
                  </a:schemeClr>
                </a:solidFill>
                <a:effectLst>
                  <a:outerShdw dir="5400000" algn="ctr" rotWithShape="0">
                    <a:srgbClr val="C00000"/>
                  </a:outerShdw>
                  <a:reflection endPos="0" dir="5400000" sy="-100000" algn="bl" rotWithShape="0"/>
                </a:effectLst>
                <a:latin typeface="UD デジタル 教科書体 NP-R" panose="02020400000000000000" pitchFamily="18" charset="-128"/>
                <a:ea typeface="UD デジタル 教科書体 NP-R" panose="02020400000000000000" pitchFamily="18" charset="-128"/>
              </a:rPr>
              <a:t>. ReFa</a:t>
            </a:r>
            <a:r>
              <a:rPr kumimoji="1" lang="ja-JP" altLang="en-US" sz="1200" b="1" dirty="0">
                <a:ln w="3175" cmpd="sng">
                  <a:solidFill>
                    <a:schemeClr val="tx1"/>
                  </a:solidFill>
                </a:ln>
                <a:solidFill>
                  <a:schemeClr val="accent1">
                    <a:lumMod val="75000"/>
                  </a:schemeClr>
                </a:solidFill>
                <a:effectLst>
                  <a:outerShdw dir="5400000" algn="ctr" rotWithShape="0">
                    <a:srgbClr val="C00000"/>
                  </a:outerShdw>
                  <a:reflection endPos="0" dir="5400000" sy="-100000" algn="bl" rotWithShape="0"/>
                </a:effectLst>
                <a:latin typeface="UD デジタル 教科書体 NP-R" panose="02020400000000000000" pitchFamily="18" charset="-128"/>
                <a:ea typeface="UD デジタル 教科書体 NP-R" panose="02020400000000000000" pitchFamily="18" charset="-128"/>
              </a:rPr>
              <a:t> ﾊｰﾄﾌﾞﾗｼ</a:t>
            </a:r>
            <a:endParaRPr lang="ja-JP" altLang="en-US" sz="1200" dirty="0">
              <a:ln w="3175" cmpd="sng">
                <a:solidFill>
                  <a:schemeClr val="tx1"/>
                </a:solidFill>
              </a:ln>
              <a:solidFill>
                <a:schemeClr val="accent1">
                  <a:lumMod val="75000"/>
                </a:schemeClr>
              </a:solidFill>
              <a:effectLst>
                <a:reflection endPos="0" dir="5400000" sy="-100000" algn="bl" rotWithShape="0"/>
              </a:effectLst>
            </a:endParaRPr>
          </a:p>
        </p:txBody>
      </p:sp>
      <p:sp>
        <p:nvSpPr>
          <p:cNvPr id="31" name="テキスト ボックス 30">
            <a:extLst>
              <a:ext uri="{FF2B5EF4-FFF2-40B4-BE49-F238E27FC236}">
                <a16:creationId xmlns:a16="http://schemas.microsoft.com/office/drawing/2014/main" id="{60AB4D39-B1BE-F4AB-555F-A27760310528}"/>
              </a:ext>
            </a:extLst>
          </p:cNvPr>
          <p:cNvSpPr txBox="1"/>
          <p:nvPr/>
        </p:nvSpPr>
        <p:spPr>
          <a:xfrm>
            <a:off x="1337240" y="7520541"/>
            <a:ext cx="1454419" cy="344261"/>
          </a:xfrm>
          <a:prstGeom prst="rect">
            <a:avLst/>
          </a:prstGeom>
          <a:noFill/>
        </p:spPr>
        <p:txBody>
          <a:bodyPr wrap="square">
            <a:spAutoFit/>
          </a:bodyPr>
          <a:lstStyle/>
          <a:p>
            <a:pPr>
              <a:lnSpc>
                <a:spcPct val="150000"/>
              </a:lnSpc>
            </a:pPr>
            <a:r>
              <a:rPr kumimoji="1" lang="ja-JP" altLang="en-US" sz="1200" b="1" dirty="0">
                <a:ln w="3175">
                  <a:solidFill>
                    <a:schemeClr val="tx1">
                      <a:alpha val="50000"/>
                    </a:schemeClr>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②</a:t>
            </a:r>
            <a:r>
              <a:rPr kumimoji="1" lang="en-US" altLang="ja-JP" sz="1200" b="1" dirty="0">
                <a:ln w="3175">
                  <a:solidFill>
                    <a:schemeClr val="tx1">
                      <a:alpha val="50000"/>
                    </a:schemeClr>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 ReFa </a:t>
            </a:r>
            <a:r>
              <a:rPr kumimoji="1" lang="ja-JP" altLang="en-US" sz="1200" b="1" dirty="0">
                <a:ln w="3175">
                  <a:solidFill>
                    <a:schemeClr val="tx1">
                      <a:alpha val="50000"/>
                    </a:schemeClr>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ﾊｰﾄｺｰﾑ</a:t>
            </a:r>
            <a:endParaRPr kumimoji="1" lang="en-US" altLang="ja-JP" sz="1200" b="1" dirty="0">
              <a:ln w="3175">
                <a:solidFill>
                  <a:schemeClr val="tx1">
                    <a:alpha val="50000"/>
                  </a:schemeClr>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endParaRPr>
          </a:p>
        </p:txBody>
      </p:sp>
      <p:sp>
        <p:nvSpPr>
          <p:cNvPr id="33" name="テキスト ボックス 32">
            <a:extLst>
              <a:ext uri="{FF2B5EF4-FFF2-40B4-BE49-F238E27FC236}">
                <a16:creationId xmlns:a16="http://schemas.microsoft.com/office/drawing/2014/main" id="{C8A14FFA-F89F-5324-E03F-9FEAA3B83918}"/>
              </a:ext>
            </a:extLst>
          </p:cNvPr>
          <p:cNvSpPr txBox="1"/>
          <p:nvPr/>
        </p:nvSpPr>
        <p:spPr>
          <a:xfrm>
            <a:off x="2463456" y="7779167"/>
            <a:ext cx="3151632" cy="461665"/>
          </a:xfrm>
          <a:prstGeom prst="rect">
            <a:avLst/>
          </a:prstGeom>
          <a:noFill/>
        </p:spPr>
        <p:txBody>
          <a:bodyPr wrap="square">
            <a:spAutoFit/>
          </a:bodyPr>
          <a:lstStyle/>
          <a:p>
            <a:r>
              <a:rPr kumimoji="1" lang="ja-JP" altLang="en-US" sz="1200" b="1" dirty="0">
                <a:ln w="3175">
                  <a:solidFill>
                    <a:schemeClr val="tx1"/>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③</a:t>
            </a:r>
            <a:r>
              <a:rPr kumimoji="1" lang="en-US" altLang="ja-JP" sz="1200" b="1" dirty="0">
                <a:ln w="3175">
                  <a:solidFill>
                    <a:schemeClr val="tx1"/>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 THE</a:t>
            </a:r>
            <a:r>
              <a:rPr kumimoji="1" lang="ja-JP" altLang="en-US" sz="1200" b="1" dirty="0">
                <a:ln w="3175">
                  <a:solidFill>
                    <a:schemeClr val="tx1"/>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 </a:t>
            </a:r>
            <a:r>
              <a:rPr kumimoji="1" lang="en-US" altLang="ja-JP" sz="1200" b="1" dirty="0">
                <a:ln w="3175">
                  <a:solidFill>
                    <a:schemeClr val="tx1"/>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NORTH</a:t>
            </a:r>
            <a:r>
              <a:rPr kumimoji="1" lang="ja-JP" altLang="en-US" sz="1200" b="1" dirty="0">
                <a:ln w="3175">
                  <a:solidFill>
                    <a:schemeClr val="tx1"/>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 </a:t>
            </a:r>
            <a:r>
              <a:rPr kumimoji="1" lang="en-US" altLang="ja-JP" sz="1200" b="1" dirty="0">
                <a:ln w="3175">
                  <a:solidFill>
                    <a:schemeClr val="tx1"/>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FACE</a:t>
            </a:r>
          </a:p>
          <a:p>
            <a:r>
              <a:rPr kumimoji="1" lang="ja-JP" altLang="en-US" sz="1200" b="1" dirty="0">
                <a:ln w="3175">
                  <a:solidFill>
                    <a:schemeClr val="tx1"/>
                  </a:solidFill>
                </a:ln>
                <a:solidFill>
                  <a:schemeClr val="accent1">
                    <a:lumMod val="75000"/>
                  </a:schemeClr>
                </a:solidFill>
                <a:effectLst>
                  <a:outerShdw dir="5400000" algn="ctr" rotWithShape="0">
                    <a:srgbClr val="C00000"/>
                  </a:outerShdw>
                </a:effectLst>
                <a:latin typeface="UD デジタル 教科書体 NP-R" panose="02020400000000000000" pitchFamily="18" charset="-128"/>
                <a:ea typeface="UD デジタル 教科書体 NP-R" panose="02020400000000000000" pitchFamily="18" charset="-128"/>
              </a:rPr>
              <a:t>　　　　スマホショルダー</a:t>
            </a:r>
            <a:endParaRPr lang="ja-JP" altLang="en-US" sz="1200" dirty="0">
              <a:ln w="3175">
                <a:solidFill>
                  <a:schemeClr val="tx1"/>
                </a:solidFill>
              </a:ln>
              <a:solidFill>
                <a:schemeClr val="accent1">
                  <a:lumMod val="75000"/>
                </a:schemeClr>
              </a:solidFill>
              <a:effectLst>
                <a:outerShdw dir="5400000" algn="ctr" rotWithShape="0">
                  <a:srgbClr val="C00000"/>
                </a:outerShdw>
              </a:effectLst>
            </a:endParaRPr>
          </a:p>
        </p:txBody>
      </p:sp>
      <p:sp>
        <p:nvSpPr>
          <p:cNvPr id="3" name="吹き出し: 角を丸めた四角形 2">
            <a:extLst>
              <a:ext uri="{FF2B5EF4-FFF2-40B4-BE49-F238E27FC236}">
                <a16:creationId xmlns:a16="http://schemas.microsoft.com/office/drawing/2014/main" id="{6896A70E-C691-8D63-4A71-81D53C418E08}"/>
              </a:ext>
            </a:extLst>
          </p:cNvPr>
          <p:cNvSpPr/>
          <p:nvPr/>
        </p:nvSpPr>
        <p:spPr>
          <a:xfrm>
            <a:off x="3572779" y="6511135"/>
            <a:ext cx="1311888" cy="572745"/>
          </a:xfrm>
          <a:prstGeom prst="wedgeRoundRectCallout">
            <a:avLst>
              <a:gd name="adj1" fmla="val 64711"/>
              <a:gd name="adj2" fmla="val 31425"/>
              <a:gd name="adj3" fmla="val 16667"/>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C0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ホテルディナー</a:t>
            </a:r>
            <a:endParaRPr kumimoji="1" lang="en-US" altLang="ja-JP" sz="1200" b="1" dirty="0">
              <a:solidFill>
                <a:srgbClr val="C0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a:p>
            <a:pPr algn="ctr"/>
            <a:r>
              <a:rPr kumimoji="1" lang="en-US" altLang="ja-JP" sz="1200" b="1" dirty="0">
                <a:solidFill>
                  <a:srgbClr val="C0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r>
              <a:rPr kumimoji="1" lang="ja-JP" altLang="en-US" sz="1200" b="1" dirty="0">
                <a:solidFill>
                  <a:srgbClr val="C0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飲み放題付き</a:t>
            </a:r>
            <a:r>
              <a:rPr kumimoji="1" lang="en-US" altLang="ja-JP" sz="1200" b="1" dirty="0">
                <a:solidFill>
                  <a:srgbClr val="C00000"/>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a:t>
            </a:r>
            <a:endParaRPr kumimoji="1" lang="ja-JP" altLang="en-US" sz="1200" b="1" dirty="0">
              <a:solidFill>
                <a:srgbClr val="C0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1511511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104</TotalTime>
  <Words>150</Words>
  <Application>Microsoft Office PowerPoint</Application>
  <PresentationFormat>画面に合わせる (4:3)</PresentationFormat>
  <Paragraphs>26</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HGP創英角ｺﾞｼｯｸUB</vt:lpstr>
      <vt:lpstr>HGS創英角ｺﾞｼｯｸUB</vt:lpstr>
      <vt:lpstr>UD デジタル 教科書体 NK-B</vt:lpstr>
      <vt:lpstr>UD デジタル 教科書体 NP-B</vt:lpstr>
      <vt:lpstr>UD デジタル 教科書体 NP-R</vt:lpstr>
      <vt:lpstr>Arial</vt:lpstr>
      <vt:lpstr>Berlin Sans FB Demi</vt:lpstr>
      <vt:lpstr>Calibri</vt:lpstr>
      <vt:lpstr>Calibri Light</vt:lpstr>
      <vt:lpstr>Impact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安部 イーライフ</dc:creator>
  <cp:lastModifiedBy>安部 イーライフ</cp:lastModifiedBy>
  <cp:revision>2</cp:revision>
  <dcterms:created xsi:type="dcterms:W3CDTF">2025-11-24T05:28:15Z</dcterms:created>
  <dcterms:modified xsi:type="dcterms:W3CDTF">2025-11-24T07:49:33Z</dcterms:modified>
</cp:coreProperties>
</file>