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9525000" cx="19050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00">
          <p15:clr>
            <a:srgbClr val="A4A3A4"/>
          </p15:clr>
        </p15:guide>
        <p15:guide id="2" pos="6000">
          <p15:clr>
            <a:srgbClr val="A4A3A4"/>
          </p15:clr>
        </p15:guide>
        <p15:guide id="3" pos="6200">
          <p15:clr>
            <a:srgbClr val="9AA0A6"/>
          </p15:clr>
        </p15:guide>
        <p15:guide id="4" orient="horz" pos="320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BE4E59-E463-43DD-9741-E22AE97F72A1}">
  <a:tblStyle styleId="{1DBE4E59-E463-43DD-9741-E22AE97F72A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00" orient="horz"/>
        <p:guide pos="6000"/>
        <p:guide pos="6200"/>
        <p:guide pos="320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oboto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95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295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9a448830b3_0_28:notes"/>
          <p:cNvSpPr/>
          <p:nvPr>
            <p:ph idx="2" type="sldImg"/>
          </p:nvPr>
        </p:nvSpPr>
        <p:spPr>
          <a:xfrm>
            <a:off x="300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9a448830b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a398bc691e_0_201:notes"/>
          <p:cNvSpPr/>
          <p:nvPr>
            <p:ph idx="2" type="sldImg"/>
          </p:nvPr>
        </p:nvSpPr>
        <p:spPr>
          <a:xfrm>
            <a:off x="295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a398bc691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9a448830b3_0_49:notes"/>
          <p:cNvSpPr/>
          <p:nvPr>
            <p:ph idx="2" type="sldImg"/>
          </p:nvPr>
        </p:nvSpPr>
        <p:spPr>
          <a:xfrm>
            <a:off x="300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9a448830b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9a448830b3_0_117:notes"/>
          <p:cNvSpPr/>
          <p:nvPr>
            <p:ph idx="2" type="sldImg"/>
          </p:nvPr>
        </p:nvSpPr>
        <p:spPr>
          <a:xfrm>
            <a:off x="300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9a448830b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a448830b3_0_154:notes"/>
          <p:cNvSpPr/>
          <p:nvPr>
            <p:ph idx="2" type="sldImg"/>
          </p:nvPr>
        </p:nvSpPr>
        <p:spPr>
          <a:xfrm>
            <a:off x="300" y="685800"/>
            <a:ext cx="6858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9a448830b3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17179800" y="7862824"/>
            <a:ext cx="1870200" cy="1662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17179800" y="7862731"/>
            <a:ext cx="1870200" cy="1662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813594" y="3369028"/>
            <a:ext cx="17129400" cy="17289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0"/>
              <a:buFont typeface="Arial"/>
              <a:buNone/>
              <a:defRPr sz="10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13594" y="5165056"/>
            <a:ext cx="17129400" cy="8019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960313" y="3824722"/>
            <a:ext cx="17129400" cy="18756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1pPr>
            <a:lvl2pPr lvl="1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2pPr>
            <a:lvl3pPr lvl="2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3pPr>
            <a:lvl4pPr lvl="3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4pPr>
            <a:lvl5pPr lvl="4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5pPr>
            <a:lvl6pPr lvl="5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6pPr>
            <a:lvl7pPr lvl="6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7pPr>
            <a:lvl8pPr lvl="7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8pPr>
            <a:lvl9pPr lvl="8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3122700"/>
            <a:ext cx="19050000" cy="640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3122222"/>
            <a:ext cx="19050000" cy="2013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983125" y="1368009"/>
            <a:ext cx="17129400" cy="14220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983125" y="3553843"/>
            <a:ext cx="17129400" cy="50187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3122700"/>
            <a:ext cx="19050000" cy="640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3122222"/>
            <a:ext cx="19050000" cy="2013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983125" y="1368009"/>
            <a:ext cx="17129400" cy="14220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983125" y="3553843"/>
            <a:ext cx="8333400" cy="50187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7350" lvl="1" marL="9144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indent="-387350" lvl="2" marL="13716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indent="-387350" lvl="3" marL="182880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indent="-387350" lvl="4" marL="22860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indent="-387350" lvl="5" marL="27432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indent="-387350" lvl="6" marL="320040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indent="-387350" lvl="7" marL="36576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indent="-387350" lvl="8" marL="41148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9779688" y="3553843"/>
            <a:ext cx="8333400" cy="50187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7350" lvl="1" marL="9144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indent="-387350" lvl="2" marL="13716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indent="-387350" lvl="3" marL="182880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indent="-387350" lvl="4" marL="22860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indent="-387350" lvl="5" marL="27432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indent="-387350" lvl="6" marL="320040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indent="-387350" lvl="7" marL="365760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indent="-387350" lvl="8" marL="411480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1215600"/>
            <a:ext cx="19050000" cy="830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1215463"/>
            <a:ext cx="19050000" cy="2013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Font typeface="Arial"/>
              <a:buNone/>
              <a:defRPr sz="50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6826250" y="46"/>
            <a:ext cx="12223800" cy="952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2176850" y="4649400"/>
            <a:ext cx="9525000" cy="2262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470995" y="662593"/>
            <a:ext cx="5850000" cy="17658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470990" y="2714444"/>
            <a:ext cx="5850000" cy="58581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  <a:defRPr sz="2500">
                <a:solidFill>
                  <a:schemeClr val="lt1"/>
                </a:solidFill>
              </a:defRPr>
            </a:lvl1pPr>
            <a:lvl2pPr indent="-3873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○"/>
              <a:defRPr sz="2500">
                <a:solidFill>
                  <a:schemeClr val="lt1"/>
                </a:solidFill>
              </a:defRPr>
            </a:lvl2pPr>
            <a:lvl3pPr indent="-3873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■"/>
              <a:defRPr sz="2500">
                <a:solidFill>
                  <a:schemeClr val="lt1"/>
                </a:solidFill>
              </a:defRPr>
            </a:lvl3pPr>
            <a:lvl4pPr indent="-3873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  <a:defRPr sz="2500">
                <a:solidFill>
                  <a:schemeClr val="lt1"/>
                </a:solidFill>
              </a:defRPr>
            </a:lvl4pPr>
            <a:lvl5pPr indent="-3873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○"/>
              <a:defRPr sz="2500">
                <a:solidFill>
                  <a:schemeClr val="lt1"/>
                </a:solidFill>
              </a:defRPr>
            </a:lvl5pPr>
            <a:lvl6pPr indent="-3873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■"/>
              <a:defRPr sz="2500">
                <a:solidFill>
                  <a:schemeClr val="lt1"/>
                </a:solidFill>
              </a:defRPr>
            </a:lvl6pPr>
            <a:lvl7pPr indent="-3873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●"/>
              <a:defRPr sz="2500">
                <a:solidFill>
                  <a:schemeClr val="lt1"/>
                </a:solidFill>
              </a:defRPr>
            </a:lvl7pPr>
            <a:lvl8pPr indent="-3873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○"/>
              <a:defRPr sz="2500">
                <a:solidFill>
                  <a:schemeClr val="lt1"/>
                </a:solidFill>
              </a:defRPr>
            </a:lvl8pPr>
            <a:lvl9pPr indent="-3873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Char char="■"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1021354" y="904167"/>
            <a:ext cx="12973200" cy="75756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1pPr>
            <a:lvl2pPr lvl="1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2pPr>
            <a:lvl3pPr lvl="2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3pPr>
            <a:lvl4pPr lvl="3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4pPr>
            <a:lvl5pPr lvl="4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5pPr>
            <a:lvl6pPr lvl="5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6pPr>
            <a:lvl7pPr lvl="6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7pPr>
            <a:lvl8pPr lvl="7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8pPr>
            <a:lvl9pPr lvl="8">
              <a:spcBef>
                <a:spcPts val="0"/>
              </a:spcBef>
              <a:spcAft>
                <a:spcPts val="0"/>
              </a:spcAft>
              <a:buSzPts val="12500"/>
              <a:buNone/>
              <a:defRPr sz="125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9525000" cy="952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4650365" y="4649911"/>
            <a:ext cx="9523800" cy="2262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553125" y="2283657"/>
            <a:ext cx="8427600" cy="27450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700"/>
              <a:buNone/>
              <a:defRPr sz="8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553125" y="5147161"/>
            <a:ext cx="8427600" cy="22875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10290625" y="1341111"/>
            <a:ext cx="7993800" cy="6842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●"/>
              <a:defRPr>
                <a:solidFill>
                  <a:schemeClr val="lt1"/>
                </a:solidFill>
              </a:defRPr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○"/>
              <a:defRPr>
                <a:solidFill>
                  <a:schemeClr val="lt1"/>
                </a:solidFill>
              </a:defRPr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■"/>
              <a:defRPr>
                <a:solidFill>
                  <a:schemeClr val="lt1"/>
                </a:solidFill>
              </a:defRPr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●"/>
              <a:defRPr>
                <a:solidFill>
                  <a:schemeClr val="lt1"/>
                </a:solidFill>
              </a:defRPr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○"/>
              <a:defRPr>
                <a:solidFill>
                  <a:schemeClr val="lt1"/>
                </a:solidFill>
              </a:defRPr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■"/>
              <a:defRPr>
                <a:solidFill>
                  <a:schemeClr val="lt1"/>
                </a:solidFill>
              </a:defRPr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●"/>
              <a:defRPr>
                <a:solidFill>
                  <a:schemeClr val="lt1"/>
                </a:solidFill>
              </a:defRPr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○"/>
              <a:defRPr>
                <a:solidFill>
                  <a:schemeClr val="lt1"/>
                </a:solidFill>
              </a:defRPr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11"/>
            <a:ext cx="19050000" cy="8696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8560424"/>
            <a:ext cx="19050000" cy="1374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119063" y="8697824"/>
            <a:ext cx="17462400" cy="827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990625" y="2330602"/>
            <a:ext cx="17129400" cy="3636300"/>
          </a:xfrm>
          <a:prstGeom prst="rect">
            <a:avLst/>
          </a:prstGeom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0"/>
              <a:buNone/>
              <a:defRPr sz="25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990625" y="6119676"/>
            <a:ext cx="17129400" cy="2408700"/>
          </a:xfrm>
          <a:prstGeom prst="rect">
            <a:avLst/>
          </a:prstGeom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463550" lvl="0" marL="4572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 algn="ctr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 algn="ctr">
              <a:spcBef>
                <a:spcPts val="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 algn="ctr">
              <a:spcBef>
                <a:spcPts val="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 algn="ctr">
              <a:spcBef>
                <a:spcPts val="0"/>
              </a:spcBef>
              <a:spcAft>
                <a:spcPts val="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83125" y="1368009"/>
            <a:ext cx="17129400" cy="1422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475" lIns="190475" spcFirstLastPara="1" rIns="190475" wrap="square" tIns="1904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Roboto"/>
              <a:buNone/>
              <a:defRPr sz="6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83125" y="3553843"/>
            <a:ext cx="17129400" cy="50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normAutofit/>
          </a:bodyPr>
          <a:lstStyle>
            <a:lvl1pPr indent="-463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00"/>
              <a:buFont typeface="Roboto"/>
              <a:buChar char="●"/>
              <a:defRPr sz="3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12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○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12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■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12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●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12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○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12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■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12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●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12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○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12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00"/>
              <a:buFont typeface="Roboto"/>
              <a:buChar char="■"/>
              <a:defRPr sz="2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7757378" y="8695598"/>
            <a:ext cx="1143000" cy="7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475" lIns="190475" spcFirstLastPara="1" rIns="190475" wrap="square" tIns="190475">
            <a:normAutofit/>
          </a:bodyPr>
          <a:lstStyle>
            <a:lvl1pPr lvl="0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21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960313" y="2403122"/>
            <a:ext cx="17129400" cy="47187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3300"/>
              <a:t>マイナスの数</a:t>
            </a:r>
            <a:br>
              <a:rPr lang="ja" sz="13300"/>
            </a:br>
            <a:r>
              <a:rPr lang="ja" sz="13300"/>
              <a:t>（負の数）</a:t>
            </a:r>
            <a:endParaRPr sz="13300"/>
          </a:p>
        </p:txBody>
      </p:sp>
      <p:sp>
        <p:nvSpPr>
          <p:cNvPr id="68" name="Google Shape;68;p13"/>
          <p:cNvSpPr txBox="1"/>
          <p:nvPr/>
        </p:nvSpPr>
        <p:spPr>
          <a:xfrm>
            <a:off x="0" y="0"/>
            <a:ext cx="10933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8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ザックリ中学数学</a:t>
            </a:r>
            <a:endParaRPr sz="2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マイナスの数(負の数)とは？</a:t>
            </a: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5551094" y="1627240"/>
            <a:ext cx="13042800" cy="28707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800">
                <a:highlight>
                  <a:srgbClr val="C9DAF8"/>
                </a:highlight>
                <a:latin typeface="HiraMaruProN-W4"/>
                <a:ea typeface="HiraMaruProN-W4"/>
                <a:cs typeface="HiraMaruProN-W4"/>
                <a:sym typeface="HiraMaruProN-W4"/>
              </a:rPr>
              <a:t>「マイナスの数」とは、0よりも小さい数の事</a:t>
            </a:r>
            <a:endParaRPr sz="4800">
              <a:highlight>
                <a:srgbClr val="C9DAF8"/>
              </a:highlight>
              <a:latin typeface="HiraMaruProN-W4"/>
              <a:ea typeface="HiraMaruProN-W4"/>
              <a:cs typeface="HiraMaruProN-W4"/>
              <a:sym typeface="HiraMaruProN-W4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800">
                <a:latin typeface="HiraMaruProN-W4"/>
                <a:ea typeface="HiraMaruProN-W4"/>
                <a:cs typeface="HiraMaruProN-W4"/>
                <a:sym typeface="HiraMaruProN-W4"/>
              </a:rPr>
              <a:t>冬の気温で「-4℃」など聞くことがあるが、</a:t>
            </a:r>
            <a:br>
              <a:rPr lang="ja" sz="48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800">
                <a:latin typeface="HiraMaruProN-W4"/>
                <a:ea typeface="HiraMaruProN-W4"/>
                <a:cs typeface="HiraMaruProN-W4"/>
                <a:sym typeface="HiraMaruProN-W4"/>
              </a:rPr>
              <a:t>「0℃よりもさらに4℃寒い」という意味</a:t>
            </a:r>
            <a:endParaRPr sz="48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grpSp>
        <p:nvGrpSpPr>
          <p:cNvPr id="75" name="Google Shape;75;p14"/>
          <p:cNvGrpSpPr/>
          <p:nvPr/>
        </p:nvGrpSpPr>
        <p:grpSpPr>
          <a:xfrm>
            <a:off x="621405" y="1627271"/>
            <a:ext cx="4625751" cy="5386714"/>
            <a:chOff x="98250" y="1162050"/>
            <a:chExt cx="2467067" cy="2846950"/>
          </a:xfrm>
        </p:grpSpPr>
        <p:sp>
          <p:nvSpPr>
            <p:cNvPr id="76" name="Google Shape;76;p14"/>
            <p:cNvSpPr/>
            <p:nvPr/>
          </p:nvSpPr>
          <p:spPr>
            <a:xfrm>
              <a:off x="582925" y="1162050"/>
              <a:ext cx="954900" cy="1770600"/>
            </a:xfrm>
            <a:prstGeom prst="roundRect">
              <a:avLst>
                <a:gd fmla="val 50000" name="adj"/>
              </a:avLst>
            </a:prstGeom>
            <a:solidFill>
              <a:srgbClr val="F43D00"/>
            </a:soli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582925" y="2141200"/>
              <a:ext cx="954900" cy="18678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582925" y="1930075"/>
              <a:ext cx="954900" cy="709800"/>
            </a:xfrm>
            <a:prstGeom prst="rect">
              <a:avLst/>
            </a:prstGeom>
            <a:solidFill>
              <a:srgbClr val="F43D00"/>
            </a:soli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1048375" y="1485900"/>
              <a:ext cx="176400" cy="2209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4"/>
                </a:gs>
                <a:gs pos="5000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98250" y="1400450"/>
              <a:ext cx="954900" cy="24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475" lIns="190475" spcFirstLastPara="1" rIns="190475" wrap="square" tIns="19047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30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20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10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-10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-20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-30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1224775" y="1400450"/>
              <a:ext cx="417900" cy="24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475" lIns="190475" spcFirstLastPara="1" rIns="190475" wrap="square" tIns="19047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3500">
                  <a:solidFill>
                    <a:schemeClr val="lt1"/>
                  </a:solidFill>
                  <a:latin typeface="MS PGothic"/>
                  <a:ea typeface="MS PGothic"/>
                  <a:cs typeface="MS PGothic"/>
                  <a:sym typeface="MS PGothic"/>
                </a:rPr>
                <a:t>ー</a:t>
              </a:r>
              <a:endParaRPr sz="35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1092325" y="2752725"/>
              <a:ext cx="88500" cy="922800"/>
            </a:xfrm>
            <a:prstGeom prst="roundRect">
              <a:avLst>
                <a:gd fmla="val 50000" name="adj"/>
              </a:avLst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610417" y="2533658"/>
              <a:ext cx="954900" cy="619200"/>
            </a:xfrm>
            <a:prstGeom prst="wedgeEllipseCallout">
              <a:avLst>
                <a:gd fmla="val -64405" name="adj1"/>
                <a:gd fmla="val -8400" name="adj2"/>
              </a:avLst>
            </a:prstGeom>
            <a:solidFill>
              <a:schemeClr val="dk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700">
                <a:solidFill>
                  <a:schemeClr val="lt1"/>
                </a:solidFill>
              </a:endParaRPr>
            </a:p>
          </p:txBody>
        </p:sp>
      </p:grpSp>
      <p:sp>
        <p:nvSpPr>
          <p:cNvPr id="84" name="Google Shape;84;p14"/>
          <p:cNvSpPr txBox="1"/>
          <p:nvPr/>
        </p:nvSpPr>
        <p:spPr>
          <a:xfrm>
            <a:off x="3690938" y="4333281"/>
            <a:ext cx="14688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–4℃</a:t>
            </a:r>
            <a:endParaRPr sz="3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1805" y="7777478"/>
            <a:ext cx="1251550" cy="14155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5551106" y="4911156"/>
            <a:ext cx="133878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分かるけども……、</a:t>
            </a: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何だかモヤっとしません？</a:t>
            </a:r>
            <a:b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「</a:t>
            </a:r>
            <a:r>
              <a:rPr lang="ja" sz="4600">
                <a:solidFill>
                  <a:schemeClr val="dk1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リンゴがマイナス3個ある</a:t>
            </a: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」って言われたら、</a:t>
            </a:r>
            <a:b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意味分かんなくない？</a:t>
            </a:r>
            <a:b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「０より小さい」って何？</a:t>
            </a:r>
            <a:endParaRPr sz="46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57880" y="7777478"/>
            <a:ext cx="1251550" cy="14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4280" y="7777478"/>
            <a:ext cx="1251550" cy="14155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/>
          <p:nvPr/>
        </p:nvSpPr>
        <p:spPr>
          <a:xfrm>
            <a:off x="12815900" y="7550449"/>
            <a:ext cx="5396700" cy="1788600"/>
          </a:xfrm>
          <a:prstGeom prst="rect">
            <a:avLst/>
          </a:prstGeom>
          <a:solidFill>
            <a:srgbClr val="FFFFFF">
              <a:alpha val="61979"/>
            </a:srgbClr>
          </a:solidFill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昔の人も「0より小さいとか意味分かんない」と思ってた？</a:t>
            </a: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10404792" y="4359167"/>
            <a:ext cx="7936800" cy="3831900"/>
          </a:xfrm>
          <a:prstGeom prst="wedgeRoundRectCallout">
            <a:avLst>
              <a:gd fmla="val -54234" name="adj1"/>
              <a:gd fmla="val 27989" name="adj2"/>
              <a:gd fmla="val 0" name="adj3"/>
            </a:avLst>
          </a:prstGeom>
          <a:solidFill>
            <a:schemeClr val="accent5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  <a:t>数学の歴史から見ると、</a:t>
            </a:r>
            <a:endParaRPr sz="3500">
              <a:latin typeface="HiraMaruProN-W4"/>
              <a:ea typeface="HiraMaruProN-W4"/>
              <a:cs typeface="HiraMaruProN-W4"/>
              <a:sym typeface="HiraMaruProN-W4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  <a:t>マイナスの数の発明は非常に遅い</a:t>
            </a:r>
            <a:endParaRPr sz="3500">
              <a:latin typeface="HiraMaruProN-W4"/>
              <a:ea typeface="HiraMaruProN-W4"/>
              <a:cs typeface="HiraMaruProN-W4"/>
              <a:sym typeface="HiraMaruProN-W4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  <a:t>しかも、発明された後も、</a:t>
            </a:r>
            <a:b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  <a:t>感覚的に受け入れ難くて、</a:t>
            </a:r>
            <a:endParaRPr sz="3500">
              <a:latin typeface="HiraMaruProN-W4"/>
              <a:ea typeface="HiraMaruProN-W4"/>
              <a:cs typeface="HiraMaruProN-W4"/>
              <a:sym typeface="HiraMaruProN-W4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500">
                <a:latin typeface="HiraMaruProN-W4"/>
                <a:ea typeface="HiraMaruProN-W4"/>
                <a:cs typeface="HiraMaruProN-W4"/>
                <a:sym typeface="HiraMaruProN-W4"/>
              </a:rPr>
              <a:t>普及するまで時間が掛かった</a:t>
            </a:r>
            <a:endParaRPr sz="35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graphicFrame>
        <p:nvGraphicFramePr>
          <p:cNvPr id="96" name="Google Shape;96;p15"/>
          <p:cNvGraphicFramePr/>
          <p:nvPr/>
        </p:nvGraphicFramePr>
        <p:xfrm>
          <a:off x="607188" y="11465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{1DBE4E59-E463-43DD-9741-E22AE97F72A1}</a:tableStyleId>
              </a:tblPr>
              <a:tblGrid>
                <a:gridCol w="2648450"/>
                <a:gridCol w="6586900"/>
              </a:tblGrid>
              <a:tr h="698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西暦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b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MS PGothic"/>
                        <a:ea typeface="MS PGothic"/>
                        <a:cs typeface="MS PGothic"/>
                        <a:sym typeface="MS PGothic"/>
                      </a:endParaRPr>
                    </a:p>
                  </a:txBody>
                  <a:tcPr marT="39700" marB="39700" marR="59550" marL="5955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75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-2500年～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既に数学は結構、高度なレベル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「小数」「分数」も既にあった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-2000年～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-1500年～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-1000年～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-500年～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1</a:t>
                      </a: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500年～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マイナスの数の発明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1000年～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1500年～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マイナスの数の普及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  <a:tr h="698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3400">
                          <a:latin typeface="HiraMaruProN-W4"/>
                          <a:ea typeface="HiraMaruProN-W4"/>
                          <a:cs typeface="HiraMaruProN-W4"/>
                          <a:sym typeface="HiraMaruProN-W4"/>
                        </a:rPr>
                        <a:t>2000年～</a:t>
                      </a:r>
                      <a:endParaRPr sz="34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5955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200">
                        <a:latin typeface="HiraMaruProN-W4"/>
                        <a:ea typeface="HiraMaruProN-W4"/>
                        <a:cs typeface="HiraMaruProN-W4"/>
                        <a:sym typeface="HiraMaruProN-W4"/>
                      </a:endParaRPr>
                    </a:p>
                  </a:txBody>
                  <a:tcPr marT="39700" marB="39700" marR="59550" marL="135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6197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「数」の</a:t>
            </a:r>
            <a:r>
              <a:rPr lang="ja"/>
              <a:t>根本的な役割</a:t>
            </a:r>
            <a:endParaRPr/>
          </a:p>
        </p:txBody>
      </p:sp>
      <p:grpSp>
        <p:nvGrpSpPr>
          <p:cNvPr id="102" name="Google Shape;102;p16"/>
          <p:cNvGrpSpPr/>
          <p:nvPr/>
        </p:nvGrpSpPr>
        <p:grpSpPr>
          <a:xfrm>
            <a:off x="6164917" y="3492806"/>
            <a:ext cx="6723616" cy="4805845"/>
            <a:chOff x="1915571" y="1979216"/>
            <a:chExt cx="3042085" cy="2300108"/>
          </a:xfrm>
        </p:grpSpPr>
        <p:pic>
          <p:nvPicPr>
            <p:cNvPr id="103" name="Google Shape;103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85172" y="1979216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50407" y="2390378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43227" y="2390378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6"/>
            <p:cNvPicPr preferRelativeResize="0"/>
            <p:nvPr/>
          </p:nvPicPr>
          <p:blipFill rotWithShape="1">
            <a:blip r:embed="rId4">
              <a:alphaModFix/>
            </a:blip>
            <a:srcRect b="4653" l="2793" r="3468" t="18042"/>
            <a:stretch/>
          </p:blipFill>
          <p:spPr>
            <a:xfrm>
              <a:off x="1915571" y="2974964"/>
              <a:ext cx="3042085" cy="13043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" name="Google Shape;107;p16"/>
          <p:cNvSpPr txBox="1"/>
          <p:nvPr/>
        </p:nvSpPr>
        <p:spPr>
          <a:xfrm>
            <a:off x="10729583" y="1496563"/>
            <a:ext cx="7863600" cy="20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5000">
                <a:solidFill>
                  <a:srgbClr val="F43D00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プラス</a:t>
            </a:r>
            <a:r>
              <a:rPr lang="ja" sz="5000">
                <a:latin typeface="HiraMaruProN-W4"/>
                <a:ea typeface="HiraMaruProN-W4"/>
                <a:cs typeface="HiraMaruProN-W4"/>
                <a:sym typeface="HiraMaruProN-W4"/>
              </a:rPr>
              <a:t>の数</a:t>
            </a:r>
            <a:br>
              <a:rPr lang="ja" sz="50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5000">
                <a:latin typeface="HiraMaruProN-W4"/>
                <a:ea typeface="HiraMaruProN-W4"/>
                <a:cs typeface="HiraMaruProN-W4"/>
                <a:sym typeface="HiraMaruProN-W4"/>
              </a:rPr>
              <a:t>・いくつ</a:t>
            </a:r>
            <a:r>
              <a:rPr lang="ja" sz="5000">
                <a:highlight>
                  <a:srgbClr val="F4CCCC"/>
                </a:highlight>
                <a:latin typeface="HiraMaruProN-W4"/>
                <a:ea typeface="HiraMaruProN-W4"/>
                <a:cs typeface="HiraMaruProN-W4"/>
                <a:sym typeface="HiraMaruProN-W4"/>
              </a:rPr>
              <a:t>在るか</a:t>
            </a:r>
            <a:r>
              <a:rPr lang="ja" sz="5000">
                <a:latin typeface="HiraMaruProN-W4"/>
                <a:ea typeface="HiraMaruProN-W4"/>
                <a:cs typeface="HiraMaruProN-W4"/>
                <a:sym typeface="HiraMaruProN-W4"/>
              </a:rPr>
              <a:t>を数える</a:t>
            </a:r>
            <a:endParaRPr sz="50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0359948" y="7485625"/>
            <a:ext cx="86898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「リンゴが3個」といったように</a:t>
            </a:r>
            <a:b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数とは</a:t>
            </a:r>
            <a:r>
              <a:rPr lang="ja" sz="4400">
                <a:solidFill>
                  <a:srgbClr val="F43D00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存在する量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を表すもの</a:t>
            </a:r>
            <a:endParaRPr sz="44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 rot="1406465">
            <a:off x="13014932" y="4737056"/>
            <a:ext cx="2122141" cy="1761744"/>
          </a:xfrm>
          <a:prstGeom prst="bentArrow">
            <a:avLst>
              <a:gd fmla="val 35674" name="adj1"/>
              <a:gd fmla="val 38377" name="adj2"/>
              <a:gd fmla="val 50000" name="adj3"/>
              <a:gd fmla="val 60984" name="adj4"/>
            </a:avLst>
          </a:prstGeom>
          <a:solidFill>
            <a:schemeClr val="lt1"/>
          </a:solidFill>
          <a:ln cap="flat" cmpd="sng" w="9525">
            <a:solidFill>
              <a:srgbClr val="F43D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F43D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マイナスの数(負の数)とは？</a:t>
            </a:r>
            <a:endParaRPr/>
          </a:p>
        </p:txBody>
      </p:sp>
      <p:grpSp>
        <p:nvGrpSpPr>
          <p:cNvPr id="115" name="Google Shape;115;p17"/>
          <p:cNvGrpSpPr/>
          <p:nvPr/>
        </p:nvGrpSpPr>
        <p:grpSpPr>
          <a:xfrm>
            <a:off x="5909537" y="3278035"/>
            <a:ext cx="6978996" cy="5020616"/>
            <a:chOff x="1800025" y="1876425"/>
            <a:chExt cx="3157631" cy="2402898"/>
          </a:xfrm>
        </p:grpSpPr>
        <p:pic>
          <p:nvPicPr>
            <p:cNvPr id="116" name="Google Shape;116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02701" y="1931774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15561" y="2342936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51356" y="2342936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85172" y="1979216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50407" y="2390378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43227" y="2390378"/>
              <a:ext cx="714422" cy="806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7"/>
            <p:cNvSpPr/>
            <p:nvPr/>
          </p:nvSpPr>
          <p:spPr>
            <a:xfrm>
              <a:off x="1800025" y="1876425"/>
              <a:ext cx="1505100" cy="1225800"/>
            </a:xfrm>
            <a:prstGeom prst="rect">
              <a:avLst/>
            </a:prstGeom>
            <a:solidFill>
              <a:srgbClr val="FFFFFF">
                <a:alpha val="61979"/>
              </a:srgbClr>
            </a:solidFill>
            <a:ln>
              <a:noFill/>
            </a:ln>
          </p:spPr>
          <p:txBody>
            <a:bodyPr anchorCtr="0" anchor="ctr" bIns="190475" lIns="190475" spcFirstLastPara="1" rIns="190475" wrap="square" tIns="1904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3" name="Google Shape;123;p17"/>
            <p:cNvPicPr preferRelativeResize="0"/>
            <p:nvPr/>
          </p:nvPicPr>
          <p:blipFill rotWithShape="1">
            <a:blip r:embed="rId4">
              <a:alphaModFix/>
            </a:blip>
            <a:srcRect b="4653" l="2793" r="3468" t="18042"/>
            <a:stretch/>
          </p:blipFill>
          <p:spPr>
            <a:xfrm>
              <a:off x="1915571" y="2974964"/>
              <a:ext cx="3042085" cy="13043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" name="Google Shape;124;p17"/>
          <p:cNvSpPr txBox="1"/>
          <p:nvPr/>
        </p:nvSpPr>
        <p:spPr>
          <a:xfrm>
            <a:off x="11270938" y="1496536"/>
            <a:ext cx="73224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400">
                <a:solidFill>
                  <a:srgbClr val="F43D00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プラス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の数(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正の数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)</a:t>
            </a:r>
            <a:b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・いくつ</a:t>
            </a:r>
            <a:r>
              <a:rPr lang="ja" sz="4400">
                <a:highlight>
                  <a:srgbClr val="F4CCCC"/>
                </a:highlight>
                <a:latin typeface="HiraMaruProN-W4"/>
                <a:ea typeface="HiraMaruProN-W4"/>
                <a:cs typeface="HiraMaruProN-W4"/>
                <a:sym typeface="HiraMaruProN-W4"/>
              </a:rPr>
              <a:t>在るか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を数える</a:t>
            </a:r>
            <a:endParaRPr sz="44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83281" y="1496563"/>
            <a:ext cx="80052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400">
                <a:solidFill>
                  <a:schemeClr val="accent1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マイナス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の数(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負の数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)</a:t>
            </a:r>
            <a:b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・いくつ</a:t>
            </a:r>
            <a:r>
              <a:rPr lang="ja" sz="4400">
                <a:highlight>
                  <a:schemeClr val="accent2"/>
                </a:highlight>
                <a:latin typeface="HiraMaruProN-W4"/>
                <a:ea typeface="HiraMaruProN-W4"/>
                <a:cs typeface="HiraMaruProN-W4"/>
                <a:sym typeface="HiraMaruProN-W4"/>
              </a:rPr>
              <a:t>足りないか</a:t>
            </a:r>
            <a:r>
              <a:rPr lang="ja" sz="4400">
                <a:latin typeface="HiraMaruProN-W4"/>
                <a:ea typeface="HiraMaruProN-W4"/>
                <a:cs typeface="HiraMaruProN-W4"/>
                <a:sym typeface="HiraMaruProN-W4"/>
              </a:rPr>
              <a:t>を数える</a:t>
            </a:r>
            <a:endParaRPr sz="44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8021563" y="1958125"/>
            <a:ext cx="3006600" cy="11163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/>
              <a:t>反対の意味</a:t>
            </a:r>
            <a:endParaRPr sz="3100"/>
          </a:p>
        </p:txBody>
      </p:sp>
      <p:sp>
        <p:nvSpPr>
          <p:cNvPr id="127" name="Google Shape;127;p17"/>
          <p:cNvSpPr txBox="1"/>
          <p:nvPr/>
        </p:nvSpPr>
        <p:spPr>
          <a:xfrm>
            <a:off x="1894375" y="7485625"/>
            <a:ext cx="13425000" cy="17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200">
                <a:latin typeface="HiraMaruProN-W4"/>
                <a:ea typeface="HiraMaruProN-W4"/>
                <a:cs typeface="HiraMaruProN-W4"/>
                <a:sym typeface="HiraMaruProN-W4"/>
              </a:rPr>
              <a:t>「リンゴが</a:t>
            </a:r>
            <a:r>
              <a:rPr lang="ja" sz="4200">
                <a:solidFill>
                  <a:schemeClr val="accent1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-3個</a:t>
            </a:r>
            <a:r>
              <a:rPr lang="ja" sz="4200">
                <a:latin typeface="HiraMaruProN-W4"/>
                <a:ea typeface="HiraMaruProN-W4"/>
                <a:cs typeface="HiraMaruProN-W4"/>
                <a:sym typeface="HiraMaruProN-W4"/>
              </a:rPr>
              <a:t>」とは、</a:t>
            </a:r>
            <a:br>
              <a:rPr lang="ja" sz="42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200">
                <a:latin typeface="HiraMaruProN-W4"/>
                <a:ea typeface="HiraMaruProN-W4"/>
                <a:cs typeface="HiraMaruProN-W4"/>
                <a:sym typeface="HiraMaruProN-W4"/>
              </a:rPr>
              <a:t>「-3個在る」ではなく、「</a:t>
            </a:r>
            <a:r>
              <a:rPr lang="ja" sz="4200">
                <a:solidFill>
                  <a:schemeClr val="accent1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3個足りない</a:t>
            </a:r>
            <a:r>
              <a:rPr lang="ja" sz="4200">
                <a:latin typeface="HiraMaruProN-W4"/>
                <a:ea typeface="HiraMaruProN-W4"/>
                <a:cs typeface="HiraMaruProN-W4"/>
                <a:sym typeface="HiraMaruProN-W4"/>
              </a:rPr>
              <a:t>」という意味</a:t>
            </a:r>
            <a:endParaRPr sz="42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sp>
        <p:nvSpPr>
          <p:cNvPr id="128" name="Google Shape;128;p17"/>
          <p:cNvSpPr/>
          <p:nvPr/>
        </p:nvSpPr>
        <p:spPr>
          <a:xfrm rot="-590404">
            <a:off x="3810235" y="5183718"/>
            <a:ext cx="1945014" cy="1761636"/>
          </a:xfrm>
          <a:prstGeom prst="bentArrow">
            <a:avLst>
              <a:gd fmla="val 35674" name="adj1"/>
              <a:gd fmla="val 38377" name="adj2"/>
              <a:gd fmla="val 50000" name="adj3"/>
              <a:gd fmla="val 60984" name="adj4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type="title"/>
          </p:nvPr>
        </p:nvSpPr>
        <p:spPr>
          <a:xfrm>
            <a:off x="204688" y="30278"/>
            <a:ext cx="18388800" cy="1116300"/>
          </a:xfrm>
          <a:prstGeom prst="rect">
            <a:avLst/>
          </a:prstGeom>
        </p:spPr>
        <p:txBody>
          <a:bodyPr anchorCtr="0" anchor="ctr" bIns="190475" lIns="190475" spcFirstLastPara="1" rIns="190475" wrap="square" tIns="1904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マイナスの数(負の数)とは？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1823125" y="8370625"/>
            <a:ext cx="154038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5000">
                <a:latin typeface="MS PGothic"/>
                <a:ea typeface="MS PGothic"/>
                <a:cs typeface="MS PGothic"/>
                <a:sym typeface="MS PGothic"/>
              </a:rPr>
              <a:t>そんな訳にはいかないから、</a:t>
            </a:r>
            <a:r>
              <a:rPr lang="ja" sz="50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マイナスの数</a:t>
            </a:r>
            <a:r>
              <a:rPr lang="ja" sz="5000">
                <a:latin typeface="MS PGothic"/>
                <a:ea typeface="MS PGothic"/>
                <a:cs typeface="MS PGothic"/>
                <a:sym typeface="MS PGothic"/>
              </a:rPr>
              <a:t>が誕生</a:t>
            </a:r>
            <a:endParaRPr sz="5000">
              <a:latin typeface="MS PGothic"/>
              <a:ea typeface="MS PGothic"/>
              <a:cs typeface="MS PGothic"/>
              <a:sym typeface="MS PGothic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1227500" y="1313932"/>
            <a:ext cx="17230200" cy="19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475" lIns="190475" spcFirstLastPara="1" rIns="190475" wrap="square" tIns="1904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もし</a:t>
            </a:r>
            <a:r>
              <a:rPr lang="ja" sz="4600">
                <a:solidFill>
                  <a:schemeClr val="accent1"/>
                </a:solidFill>
                <a:latin typeface="HiraMaruProN-W4"/>
                <a:ea typeface="HiraMaruProN-W4"/>
                <a:cs typeface="HiraMaruProN-W4"/>
                <a:sym typeface="HiraMaruProN-W4"/>
              </a:rPr>
              <a:t>マイナスの数</a:t>
            </a: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が無かったら……</a:t>
            </a:r>
            <a:b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</a:b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「どんなに借金しても0円!?　</a:t>
            </a:r>
            <a:r>
              <a:rPr lang="ja" sz="4600">
                <a:latin typeface="HiraMaruProN-W4"/>
                <a:ea typeface="HiraMaruProN-W4"/>
                <a:cs typeface="HiraMaruProN-W4"/>
                <a:sym typeface="HiraMaruProN-W4"/>
              </a:rPr>
              <a:t>だって0以下は全部0でしょ!?」</a:t>
            </a:r>
            <a:endParaRPr sz="4600">
              <a:latin typeface="HiraMaruProN-W4"/>
              <a:ea typeface="HiraMaruProN-W4"/>
              <a:cs typeface="HiraMaruProN-W4"/>
              <a:sym typeface="HiraMaruProN-W4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562770" y="3783796"/>
            <a:ext cx="2443075" cy="29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4394047" y="3927101"/>
            <a:ext cx="3287350" cy="28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29240" y="4256246"/>
            <a:ext cx="670300" cy="70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9229" y="3783808"/>
            <a:ext cx="2131525" cy="22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380550" y="4762500"/>
            <a:ext cx="6292819" cy="327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/>
          <p:nvPr/>
        </p:nvSpPr>
        <p:spPr>
          <a:xfrm>
            <a:off x="6545313" y="6005677"/>
            <a:ext cx="1724400" cy="368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2500">
                <a:solidFill>
                  <a:schemeClr val="lt1"/>
                </a:solidFill>
                <a:highlight>
                  <a:schemeClr val="accent1"/>
                </a:highlight>
                <a:latin typeface="MS PGothic"/>
                <a:ea typeface="MS PGothic"/>
                <a:cs typeface="MS PGothic"/>
                <a:sym typeface="MS PGothic"/>
              </a:rPr>
              <a:t> </a:t>
            </a:r>
            <a:r>
              <a:rPr b="1" lang="ja" sz="2500">
                <a:solidFill>
                  <a:schemeClr val="lt1"/>
                </a:solidFill>
                <a:highlight>
                  <a:schemeClr val="accent1"/>
                </a:highlight>
                <a:latin typeface="MS PGothic"/>
                <a:ea typeface="MS PGothic"/>
                <a:cs typeface="MS PGothic"/>
                <a:sym typeface="MS PGothic"/>
              </a:rPr>
              <a:t>借金</a:t>
            </a:r>
            <a:r>
              <a:rPr b="1" lang="ja" sz="2500">
                <a:solidFill>
                  <a:schemeClr val="accent1"/>
                </a:solidFill>
                <a:highlight>
                  <a:schemeClr val="accent1"/>
                </a:highlight>
                <a:latin typeface="MS PGothic"/>
                <a:ea typeface="MS PGothic"/>
                <a:cs typeface="MS PGothic"/>
                <a:sym typeface="MS PGothic"/>
              </a:rPr>
              <a:t>-</a:t>
            </a:r>
            <a:endParaRPr b="1" sz="2500">
              <a:solidFill>
                <a:schemeClr val="accent1"/>
              </a:solidFill>
              <a:highlight>
                <a:schemeClr val="accent1"/>
              </a:highlight>
              <a:latin typeface="MS PGothic"/>
              <a:ea typeface="MS PGothic"/>
              <a:cs typeface="MS PGothic"/>
              <a:sym typeface="MS PGothic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10244792" y="4962604"/>
            <a:ext cx="2193000" cy="368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190475" lIns="190475" spcFirstLastPara="1" rIns="190475" wrap="square" tIns="190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2100">
                <a:solidFill>
                  <a:schemeClr val="lt1"/>
                </a:solidFill>
                <a:highlight>
                  <a:srgbClr val="F43D00"/>
                </a:highlight>
                <a:latin typeface="MS PGothic"/>
                <a:ea typeface="MS PGothic"/>
                <a:cs typeface="MS PGothic"/>
                <a:sym typeface="MS PGothic"/>
              </a:rPr>
              <a:t> 自分のお金</a:t>
            </a:r>
            <a:r>
              <a:rPr b="1" lang="ja" sz="2100">
                <a:solidFill>
                  <a:srgbClr val="F43D00"/>
                </a:solidFill>
                <a:highlight>
                  <a:srgbClr val="F43D00"/>
                </a:highlight>
                <a:latin typeface="MS PGothic"/>
                <a:ea typeface="MS PGothic"/>
                <a:cs typeface="MS PGothic"/>
                <a:sym typeface="MS PGothic"/>
              </a:rPr>
              <a:t>-</a:t>
            </a:r>
            <a:endParaRPr b="1" sz="2100">
              <a:solidFill>
                <a:srgbClr val="F43D00"/>
              </a:solidFill>
              <a:highlight>
                <a:srgbClr val="F43D00"/>
              </a:highlight>
              <a:latin typeface="MS PGothic"/>
              <a:ea typeface="MS PGothic"/>
              <a:cs typeface="MS PGothic"/>
              <a:sym typeface="MS P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0277BD"/>
      </a:dk1>
      <a:lt1>
        <a:srgbClr val="FFFFFF"/>
      </a:lt1>
      <a:dk2>
        <a:srgbClr val="555555"/>
      </a:dk2>
      <a:lt2>
        <a:srgbClr val="737373"/>
      </a:lt2>
      <a:accent1>
        <a:srgbClr val="0277BD"/>
      </a:accent1>
      <a:accent2>
        <a:srgbClr val="8CC0DE"/>
      </a:accent2>
      <a:accent3>
        <a:srgbClr val="F4BFBF"/>
      </a:accent3>
      <a:accent4>
        <a:srgbClr val="FFFFFF"/>
      </a:accent4>
      <a:accent5>
        <a:srgbClr val="FAF0D7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