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66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A2A317-7E58-4450-BD75-FA0A9621439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B9B23-5DA3-4EA3-B7EE-7AAAA06311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1846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B9B23-5DA3-4EA3-B7EE-7AAAA06311A3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5090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B3FBE0-A417-F2E8-544C-D30C09B88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CD462BA-BCDD-FED3-ADFD-17D56C15C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925DD2-CBDA-6BFE-19F7-9678F1F38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C4BB26-627D-BDBE-25D9-FE3635F2E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E86445-8DE3-DB53-564C-855DA4835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222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399579-C245-7AD2-F1DC-2AB6AB931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56167FA-1E57-6953-79D4-A5CB1A546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80FB79-C02C-E628-3827-09E7B18E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144AC1-1CF0-79FD-94BC-7C814C66F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96ACE1-3ED2-740B-E14F-1E3772F6C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7525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EB3D8B4-54B1-7C9E-8B75-5D96824F9D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A56A7C9-0816-A392-2436-1E6DD498B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4225FD9-C280-51E4-49A0-ACA013347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5101D4-A218-5F3C-167D-0A2A5FB88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8389A4-5B75-94BE-70CE-9F385E344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058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EA7D63-D76D-F6E0-EB15-E290BBA9D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4E1F54-C238-EF33-2268-662321220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10F9C4-F427-69AD-752F-E25B4993A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6D4678-1AAD-6AE8-8FD7-B592BDD3B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BB8F47-F97B-5013-1918-87542D27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805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B59CD9-8A4F-860C-C3AD-6297A02F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7455672-D428-1245-3711-529759FC8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057DB6-684A-ACC4-C656-FE87ED5F9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99CE15D-F51C-A39F-4505-82B9C4569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006204-E32C-5127-47E2-A4793C98B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8605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E045B4-6A4C-D421-0834-6AB9CB333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58B274-75DA-DFED-E59B-3926A683E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4042E1B-F2A4-7FBB-8230-3EF012695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98038FB-8617-7ADE-3B64-E34BE7F7E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D0C85A-3BC0-FC1B-1AC8-EDC074C76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93CBDC5-7950-B69B-889F-2261C3128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728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9BFFED-9403-56C5-416E-F4B5D22E8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578170C-DAEC-504F-845C-8E65C5567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6ED4237-B97F-9230-8F58-04C8FBDC73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EB97B3-30E9-9A8D-D0D9-3CB37387F6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A930CDC-E98A-A6FD-2067-160679127F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EDF1C25-C233-2357-93AE-371A43366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7A2C9C6-452E-0988-E634-1967C0514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816B431-2C99-DF4F-E6AC-4959150C9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138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05763F-50F9-AB12-0E32-CAD934E15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C2EABB5-914B-70F8-B0F3-E4E749C4A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8C5E2CC-0CBB-3767-0251-251AA41F0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797FC56-A3B4-8D6A-F358-2BCBA031C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3088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BB18C03-8CBF-07E3-76D0-345DBD983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D0CF4B6-9242-AFA4-2F7B-88F503C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CB5FF4-2598-B2C8-E533-9DC36DEC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507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22C558-ADCC-6089-AE1D-BE8C0E069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AFA01F-7481-D932-C2AB-D0E7F458E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2BDBC20-73F8-9FB3-400E-08784E3D5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3C4FF08-1DE6-B604-8840-14ADF0EB5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AE275FC-0078-1A78-01D2-5B3817C30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4CF14B-F4A6-F67E-7137-70C818F04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640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87C358-E314-0105-A039-80F88D09A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F386BFA-4030-4C8D-3368-0709F02D8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705B7D9-17B6-0F00-E868-E186508DA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86AAFB6-4C8C-06F8-FFFA-5DB42413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4FFF226-22BD-F750-9A86-0C0A32537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A8E558-562B-CE8B-F148-AF237BE66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1509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B818CE0-A3FA-7C39-9360-8E49758E4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9E62C0-4B71-6FD8-59E2-40EB0BB6B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995C47-EC13-29BD-2845-20F665A9B1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68A019-1497-42FF-B639-9D2FCEBD73E4}" type="datetimeFigureOut">
              <a:rPr kumimoji="1" lang="ja-JP" altLang="en-US" smtClean="0"/>
              <a:t>2024/10/19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ABE3B5-5E0D-7573-19F0-9AF8A471AE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20C33E5-ACBF-86FA-5FED-5C5AD0E65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0852BB-19F6-4CB3-965A-A7AF7E6AA6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82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eitai-1@eitai.co.j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DA89C7-71D8-0903-6507-3399BE03E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629" y="422910"/>
            <a:ext cx="10503081" cy="1817370"/>
          </a:xfrm>
        </p:spPr>
        <p:txBody>
          <a:bodyPr>
            <a:normAutofit fontScale="90000"/>
          </a:bodyPr>
          <a:lstStyle/>
          <a:p>
            <a:r>
              <a:rPr kumimoji="1" lang="ja-JP" altLang="en-US" sz="4000" b="1" dirty="0">
                <a:solidFill>
                  <a:srgbClr val="FF0000"/>
                </a:solidFill>
                <a:latin typeface="+mn-ea"/>
                <a:ea typeface="+mn-ea"/>
              </a:rPr>
              <a:t>ステンレス部品　加工工場の「</a:t>
            </a:r>
            <a:r>
              <a:rPr kumimoji="1" lang="en-US" altLang="ja-JP" sz="4000" b="1" dirty="0">
                <a:solidFill>
                  <a:srgbClr val="FF0000"/>
                </a:solidFill>
                <a:latin typeface="+mn-ea"/>
                <a:ea typeface="+mn-ea"/>
              </a:rPr>
              <a:t>QCD</a:t>
            </a:r>
            <a:r>
              <a:rPr kumimoji="1" lang="ja-JP" altLang="en-US" sz="4000" b="1" dirty="0">
                <a:solidFill>
                  <a:srgbClr val="FF0000"/>
                </a:solidFill>
                <a:latin typeface="+mn-ea"/>
                <a:ea typeface="+mn-ea"/>
              </a:rPr>
              <a:t>問題」を</a:t>
            </a:r>
            <a:br>
              <a:rPr kumimoji="1" lang="en-US" altLang="ja-JP" sz="4000" b="1" dirty="0">
                <a:solidFill>
                  <a:srgbClr val="FF0000"/>
                </a:solidFill>
                <a:latin typeface="+mn-ea"/>
                <a:ea typeface="+mn-ea"/>
              </a:rPr>
            </a:br>
            <a:r>
              <a:rPr kumimoji="1" lang="ja-JP" altLang="en-US" sz="4000" b="1" dirty="0">
                <a:solidFill>
                  <a:srgbClr val="FF0000"/>
                </a:solidFill>
                <a:latin typeface="+mn-ea"/>
                <a:ea typeface="+mn-ea"/>
              </a:rPr>
              <a:t>３つの「永代力」で解決し</a:t>
            </a:r>
            <a:br>
              <a:rPr kumimoji="1" lang="en-US" altLang="ja-JP" sz="4000" b="1" dirty="0">
                <a:solidFill>
                  <a:srgbClr val="FF0000"/>
                </a:solidFill>
                <a:latin typeface="+mn-ea"/>
                <a:ea typeface="+mn-ea"/>
              </a:rPr>
            </a:br>
            <a:r>
              <a:rPr lang="ja-JP" altLang="en-US" sz="4000" b="1" dirty="0">
                <a:solidFill>
                  <a:srgbClr val="FF0000"/>
                </a:solidFill>
                <a:latin typeface="+mn-ea"/>
                <a:ea typeface="+mn-ea"/>
              </a:rPr>
              <a:t>「</a:t>
            </a:r>
            <a:r>
              <a:rPr kumimoji="1" lang="ja-JP" altLang="en-US" sz="4000" b="1" dirty="0">
                <a:solidFill>
                  <a:srgbClr val="FF0000"/>
                </a:solidFill>
                <a:latin typeface="+mn-ea"/>
                <a:ea typeface="+mn-ea"/>
              </a:rPr>
              <a:t>利益改善」と「管理手間の削減」を実現します</a:t>
            </a:r>
            <a:endParaRPr kumimoji="1" lang="ja-JP" altLang="en-US" sz="36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65F8495-FECB-16E7-EAF6-C0476B779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77886"/>
            <a:ext cx="10210800" cy="3940628"/>
          </a:xfrm>
        </p:spPr>
        <p:txBody>
          <a:bodyPr>
            <a:normAutofit fontScale="92500" lnSpcReduction="20000"/>
          </a:bodyPr>
          <a:lstStyle/>
          <a:p>
            <a:r>
              <a:rPr kumimoji="1" lang="ja-JP" altLang="en-US" dirty="0"/>
              <a:t>　　　　　　　　　　　　　　　　　　</a:t>
            </a:r>
            <a:endParaRPr kumimoji="1" lang="en-US" altLang="ja-JP" dirty="0"/>
          </a:p>
          <a:p>
            <a:endParaRPr lang="en-US" altLang="zh-CN" dirty="0"/>
          </a:p>
          <a:p>
            <a:endParaRPr kumimoji="1" lang="en-US" altLang="zh-CN" dirty="0"/>
          </a:p>
          <a:p>
            <a:endParaRPr lang="en-US" altLang="zh-CN" dirty="0"/>
          </a:p>
          <a:p>
            <a:r>
              <a:rPr lang="zh-CN" altLang="en-US" b="1" dirty="0"/>
              <a:t>                                                                         </a:t>
            </a:r>
            <a:r>
              <a:rPr lang="zh-CN" altLang="en-US" sz="2600" b="1" dirty="0"/>
              <a:t>株式会社　永   代</a:t>
            </a:r>
            <a:endParaRPr lang="en-US" altLang="zh-CN" sz="2600" b="1" dirty="0"/>
          </a:p>
          <a:p>
            <a:r>
              <a:rPr lang="ja-JP" altLang="en-US" b="1" dirty="0"/>
              <a:t>　　　　　　　　　　　　　　　　　    </a:t>
            </a:r>
            <a:r>
              <a:rPr lang="zh-TW" altLang="en-US" b="1" dirty="0"/>
              <a:t>埼玉県八潮市八潮</a:t>
            </a:r>
            <a:r>
              <a:rPr lang="en-US" altLang="zh-TW" b="1" dirty="0"/>
              <a:t>7-27-7</a:t>
            </a:r>
          </a:p>
          <a:p>
            <a:r>
              <a:rPr lang="ja-JP" altLang="en-US" b="1" dirty="0"/>
              <a:t>　　　　　　　　　　　　　　　　　　　　</a:t>
            </a:r>
            <a:r>
              <a:rPr lang="en-US" altLang="zh-TW" b="1" dirty="0"/>
              <a:t>TEL</a:t>
            </a:r>
            <a:r>
              <a:rPr lang="zh-TW" altLang="en-US" b="1" dirty="0"/>
              <a:t>：</a:t>
            </a:r>
            <a:r>
              <a:rPr lang="en-US" altLang="zh-TW" b="1" dirty="0"/>
              <a:t>048-996-1771</a:t>
            </a:r>
          </a:p>
          <a:p>
            <a:r>
              <a:rPr lang="ja-JP" altLang="en-US" b="1" dirty="0"/>
              <a:t>　　　　　　　　　　　　　　　　　　　    </a:t>
            </a:r>
            <a:r>
              <a:rPr lang="en-US" altLang="zh-TW" b="1" dirty="0"/>
              <a:t>FAX : 048-995-2889</a:t>
            </a:r>
            <a:endParaRPr lang="ja-JP" altLang="en-US" b="1" dirty="0"/>
          </a:p>
          <a:p>
            <a:endParaRPr kumimoji="1" lang="en-US" altLang="zh-CN" dirty="0"/>
          </a:p>
          <a:p>
            <a:r>
              <a:rPr lang="ja-JP" altLang="en-US" dirty="0"/>
              <a:t>　　　　　　　　　　　　　　　　　</a:t>
            </a:r>
            <a:endParaRPr kumimoji="1" lang="ja-JP" altLang="en-US" sz="2000" b="1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EFF9798-A8B9-0F86-9EE5-B4A50D6E2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62" y="2515327"/>
            <a:ext cx="5715000" cy="3534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03937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42F945-0919-FE9E-13C0-79680960C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9305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事例紹介①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DFBF44-1FDE-A52C-212E-B67D99B0F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4430"/>
            <a:ext cx="10732770" cy="51092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en-US" altLang="ja-JP" sz="2400" b="1" dirty="0"/>
              <a:t>KS</a:t>
            </a:r>
            <a:r>
              <a:rPr kumimoji="1" lang="ja-JP" altLang="en-US" sz="2400" b="1" dirty="0"/>
              <a:t>社様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000" b="1" dirty="0"/>
              <a:t>これまでは品質懸念から国内メーカー材料を調達していたが</a:t>
            </a:r>
            <a:endParaRPr kumimoji="1" lang="en-US" altLang="ja-JP" sz="2000" b="1" dirty="0"/>
          </a:p>
          <a:p>
            <a:pPr marL="0" indent="0">
              <a:buNone/>
            </a:pPr>
            <a:r>
              <a:rPr lang="ja-JP" altLang="en-US" sz="2000" b="1" dirty="0"/>
              <a:t>寸法公差の</a:t>
            </a:r>
            <a:r>
              <a:rPr kumimoji="1" lang="ja-JP" altLang="en-US" sz="2000" b="1" dirty="0"/>
              <a:t>厳しい製品を</a:t>
            </a:r>
            <a:r>
              <a:rPr lang="ja-JP" altLang="en-US" sz="2000" b="1" dirty="0"/>
              <a:t>輸入材で</a:t>
            </a:r>
            <a:r>
              <a:rPr kumimoji="1" lang="ja-JP" altLang="en-US" sz="2000" b="1" dirty="0"/>
              <a:t>品質確認したところ</a:t>
            </a:r>
            <a:endParaRPr kumimoji="1" lang="en-US" altLang="ja-JP" sz="2000" b="1" dirty="0"/>
          </a:p>
          <a:p>
            <a:pPr marL="0" indent="0">
              <a:buNone/>
            </a:pPr>
            <a:r>
              <a:rPr kumimoji="1" lang="ja-JP" altLang="en-US" sz="2000" b="1" dirty="0"/>
              <a:t>全く問題なく加工できた。</a:t>
            </a:r>
            <a:endParaRPr kumimoji="1" lang="en-US" altLang="ja-JP" sz="2000" b="1" dirty="0"/>
          </a:p>
          <a:p>
            <a:pPr marL="0" indent="0">
              <a:buNone/>
            </a:pPr>
            <a:r>
              <a:rPr kumimoji="1" lang="ja-JP" altLang="en-US" sz="2000" b="1" dirty="0"/>
              <a:t>新規取引先の大手工作機械メーカーにコストダウンの為</a:t>
            </a:r>
            <a:endParaRPr kumimoji="1" lang="en-US" altLang="ja-JP" sz="2000" b="1" dirty="0"/>
          </a:p>
          <a:p>
            <a:pPr marL="0" indent="0">
              <a:buNone/>
            </a:pPr>
            <a:r>
              <a:rPr kumimoji="1" lang="ja-JP" altLang="en-US" sz="2000" b="1" dirty="0"/>
              <a:t>輸入材の提案をした結果売上が急増し、今や弊社売上の</a:t>
            </a:r>
            <a:r>
              <a:rPr kumimoji="1" lang="en-US" altLang="ja-JP" sz="2000" b="1" dirty="0"/>
              <a:t>30</a:t>
            </a:r>
            <a:r>
              <a:rPr kumimoji="1" lang="ja-JP" altLang="en-US" sz="2000" b="1" dirty="0"/>
              <a:t>％</a:t>
            </a:r>
            <a:endParaRPr kumimoji="1" lang="en-US" altLang="ja-JP" sz="2000" b="1" dirty="0"/>
          </a:p>
          <a:p>
            <a:pPr marL="0" indent="0">
              <a:buNone/>
            </a:pPr>
            <a:r>
              <a:rPr kumimoji="1" lang="ja-JP" altLang="en-US" sz="2000" b="1" dirty="0"/>
              <a:t>を超える事業となるまでに成長した。</a:t>
            </a:r>
            <a:endParaRPr kumimoji="1" lang="en-US" altLang="ja-JP" sz="2000" b="1" dirty="0"/>
          </a:p>
          <a:p>
            <a:pPr marL="0" indent="0">
              <a:buNone/>
            </a:pP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b="1" dirty="0"/>
              <a:t>使用材料：</a:t>
            </a:r>
            <a:r>
              <a:rPr kumimoji="1" lang="en-US" altLang="ja-JP" sz="2000" b="1" dirty="0"/>
              <a:t>SUS304-2B t0.1~3.0mm</a:t>
            </a:r>
            <a:r>
              <a:rPr kumimoji="1" lang="ja-JP" altLang="en-US" sz="2000" b="1" dirty="0"/>
              <a:t>　</a:t>
            </a:r>
            <a:r>
              <a:rPr kumimoji="1" lang="en-US" altLang="ja-JP" sz="2000" b="1" dirty="0"/>
              <a:t>SUS304csp SUS301csp t0.05~1.0mm</a:t>
            </a:r>
          </a:p>
          <a:p>
            <a:pPr marL="0" indent="0">
              <a:buNone/>
            </a:pPr>
            <a:r>
              <a:rPr kumimoji="1" lang="ja-JP" altLang="en-US" sz="2000" b="1" dirty="0"/>
              <a:t>メーカー：</a:t>
            </a:r>
            <a:r>
              <a:rPr kumimoji="1" lang="en-US" altLang="ja-JP" sz="2000" b="1" dirty="0"/>
              <a:t>POSCO(</a:t>
            </a:r>
            <a:r>
              <a:rPr kumimoji="1" lang="ja-JP" altLang="en-US" sz="2000" b="1" dirty="0"/>
              <a:t>中国）</a:t>
            </a:r>
            <a:r>
              <a:rPr kumimoji="1" lang="en-US" altLang="ja-JP" sz="2000" b="1" dirty="0"/>
              <a:t>BAOXIN(</a:t>
            </a:r>
            <a:r>
              <a:rPr kumimoji="1" lang="ja-JP" altLang="en-US" sz="2000" b="1" dirty="0"/>
              <a:t>中国）</a:t>
            </a:r>
            <a:r>
              <a:rPr kumimoji="1" lang="en-US" altLang="ja-JP" sz="2000" b="1" dirty="0"/>
              <a:t>POSCO(</a:t>
            </a:r>
            <a:r>
              <a:rPr kumimoji="1" lang="ja-JP" altLang="en-US" sz="2000" b="1" dirty="0"/>
              <a:t>韓国）</a:t>
            </a:r>
            <a:endParaRPr kumimoji="1" lang="en-US" altLang="ja-JP" sz="2000" b="1" dirty="0"/>
          </a:p>
          <a:p>
            <a:pPr marL="0" indent="0">
              <a:buNone/>
            </a:pPr>
            <a:r>
              <a:rPr kumimoji="1" lang="ja-JP" altLang="en-US" sz="2000" b="1" dirty="0"/>
              <a:t>用　　途：工作機械向部品　弱電精密部品　車両部品（海外向け）</a:t>
            </a:r>
            <a:endParaRPr kumimoji="1" lang="en-US" altLang="ja-JP" sz="2000" b="1" dirty="0"/>
          </a:p>
          <a:p>
            <a:pPr marL="0" indent="0">
              <a:buNone/>
            </a:pP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　　　　　　　　　　　　　こだわり輸入ステンレス材料問屋　株式会社 永　代　　　　９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3BF9CEB-E733-F389-7752-336DC7A19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1565909"/>
            <a:ext cx="3520440" cy="2314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362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CBE4C9-ACF2-C3B2-2484-150CE671B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0725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事例紹介②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CA39C42-8C5A-17B2-8EDE-ACFFBE1FC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5850"/>
            <a:ext cx="10515600" cy="509111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kumimoji="1" lang="en-US" altLang="ja-JP" b="1" dirty="0"/>
              <a:t>KH</a:t>
            </a:r>
            <a:r>
              <a:rPr kumimoji="1" lang="ja-JP" altLang="en-US" b="1" dirty="0"/>
              <a:t>社様</a:t>
            </a:r>
            <a:endParaRPr kumimoji="1" lang="en-US" altLang="ja-JP" b="1" dirty="0"/>
          </a:p>
          <a:p>
            <a:pPr marL="0" indent="0">
              <a:buNone/>
            </a:pPr>
            <a:r>
              <a:rPr kumimoji="1" lang="ja-JP" altLang="en-US" sz="2400" b="1" dirty="0"/>
              <a:t>永代社より材料購入し始めてから材料費が劇的に圧縮され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雇用</a:t>
            </a:r>
            <a:r>
              <a:rPr lang="ja-JP" altLang="en-US" sz="2400" b="1" dirty="0"/>
              <a:t>を</a:t>
            </a:r>
            <a:r>
              <a:rPr kumimoji="1" lang="ja-JP" altLang="en-US" sz="2400" b="1" dirty="0"/>
              <a:t>増やし新工場も立てることができて感謝しています。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継続案件の材料発注（メーカー・数量・タイミング等）を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一緒に話し合う、現場からの細かい</a:t>
            </a:r>
            <a:r>
              <a:rPr lang="ja-JP" altLang="en-US" sz="2400" b="1" dirty="0"/>
              <a:t>要望もすぐ納品に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b="1" dirty="0"/>
              <a:t>反映させるなど、他社様では見られない細かい対応も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b="1" dirty="0"/>
              <a:t>非常に助かっております。</a:t>
            </a:r>
            <a:endParaRPr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在庫も豊富で、今まで「この材料はない」と断られたことが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ありません。</a:t>
            </a:r>
            <a:endParaRPr kumimoji="1" lang="en-US" altLang="ja-JP" sz="2400" b="1" dirty="0"/>
          </a:p>
          <a:p>
            <a:pPr marL="0" indent="0">
              <a:buNone/>
            </a:pP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使用材料：</a:t>
            </a:r>
            <a:r>
              <a:rPr kumimoji="1" lang="en-US" altLang="ja-JP" sz="2400" b="1" dirty="0"/>
              <a:t>SUS304csp SUS301csp t0.1~1.0mm</a:t>
            </a:r>
          </a:p>
          <a:p>
            <a:pPr marL="0" indent="0">
              <a:buNone/>
            </a:pPr>
            <a:r>
              <a:rPr kumimoji="1" lang="ja-JP" altLang="en-US" sz="2400" b="1" dirty="0"/>
              <a:t>メーカー：</a:t>
            </a:r>
            <a:r>
              <a:rPr kumimoji="1" lang="en-US" altLang="ja-JP" sz="2400" b="1" dirty="0"/>
              <a:t>WALSIN(</a:t>
            </a:r>
            <a:r>
              <a:rPr kumimoji="1" lang="ja-JP" altLang="en-US" sz="2400" b="1" dirty="0"/>
              <a:t>マレーシア</a:t>
            </a:r>
            <a:r>
              <a:rPr kumimoji="1" lang="en-US" altLang="ja-JP" sz="2400" b="1" dirty="0"/>
              <a:t>)  POSCO(</a:t>
            </a:r>
            <a:r>
              <a:rPr kumimoji="1" lang="ja-JP" altLang="en-US" sz="2400" b="1" dirty="0"/>
              <a:t>韓国）その他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用　　途：大手照明メーカー向部品　弱電精密部品　住宅・給湯器備品</a:t>
            </a:r>
            <a:endParaRPr kumimoji="1" lang="en-US" altLang="ja-JP" sz="2400" b="1" dirty="0"/>
          </a:p>
          <a:p>
            <a:pPr marL="0" indent="0">
              <a:buNone/>
            </a:pP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　　　　　　　　　　　　                         こだわり輸入ステンレス材料問屋　株式会社 永　代　　　　</a:t>
            </a:r>
            <a:r>
              <a:rPr kumimoji="1" lang="en-US" altLang="ja-JP" sz="2000" dirty="0"/>
              <a:t>10</a:t>
            </a:r>
            <a:endParaRPr kumimoji="1" lang="ja-JP" altLang="en-US" sz="20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BA2F044-4776-4254-3588-DCE7C80D0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410" y="1085850"/>
            <a:ext cx="3501390" cy="3566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174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950F42-C200-6148-E789-72A0EBC21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9295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お取引の流れ</a:t>
            </a:r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AB86DA73-D6FF-E090-91AC-699282F16F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3797081"/>
              </p:ext>
            </p:extLst>
          </p:nvPr>
        </p:nvGraphicFramePr>
        <p:xfrm>
          <a:off x="285750" y="994410"/>
          <a:ext cx="11612884" cy="52120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7918">
                  <a:extLst>
                    <a:ext uri="{9D8B030D-6E8A-4147-A177-3AD203B41FA5}">
                      <a16:colId xmlns:a16="http://schemas.microsoft.com/office/drawing/2014/main" val="2567836375"/>
                    </a:ext>
                  </a:extLst>
                </a:gridCol>
                <a:gridCol w="1804738">
                  <a:extLst>
                    <a:ext uri="{9D8B030D-6E8A-4147-A177-3AD203B41FA5}">
                      <a16:colId xmlns:a16="http://schemas.microsoft.com/office/drawing/2014/main" val="896578589"/>
                    </a:ext>
                  </a:extLst>
                </a:gridCol>
                <a:gridCol w="1375038">
                  <a:extLst>
                    <a:ext uri="{9D8B030D-6E8A-4147-A177-3AD203B41FA5}">
                      <a16:colId xmlns:a16="http://schemas.microsoft.com/office/drawing/2014/main" val="1277250455"/>
                    </a:ext>
                  </a:extLst>
                </a:gridCol>
                <a:gridCol w="1375038">
                  <a:extLst>
                    <a:ext uri="{9D8B030D-6E8A-4147-A177-3AD203B41FA5}">
                      <a16:colId xmlns:a16="http://schemas.microsoft.com/office/drawing/2014/main" val="1520272476"/>
                    </a:ext>
                  </a:extLst>
                </a:gridCol>
                <a:gridCol w="1375038">
                  <a:extLst>
                    <a:ext uri="{9D8B030D-6E8A-4147-A177-3AD203B41FA5}">
                      <a16:colId xmlns:a16="http://schemas.microsoft.com/office/drawing/2014/main" val="1433881394"/>
                    </a:ext>
                  </a:extLst>
                </a:gridCol>
                <a:gridCol w="1375038">
                  <a:extLst>
                    <a:ext uri="{9D8B030D-6E8A-4147-A177-3AD203B41FA5}">
                      <a16:colId xmlns:a16="http://schemas.microsoft.com/office/drawing/2014/main" val="1887901221"/>
                    </a:ext>
                  </a:extLst>
                </a:gridCol>
                <a:gridCol w="1375038">
                  <a:extLst>
                    <a:ext uri="{9D8B030D-6E8A-4147-A177-3AD203B41FA5}">
                      <a16:colId xmlns:a16="http://schemas.microsoft.com/office/drawing/2014/main" val="751895838"/>
                    </a:ext>
                  </a:extLst>
                </a:gridCol>
                <a:gridCol w="1375038">
                  <a:extLst>
                    <a:ext uri="{9D8B030D-6E8A-4147-A177-3AD203B41FA5}">
                      <a16:colId xmlns:a16="http://schemas.microsoft.com/office/drawing/2014/main" val="1428966200"/>
                    </a:ext>
                  </a:extLst>
                </a:gridCol>
              </a:tblGrid>
              <a:tr h="46904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u="none" strike="noStrike" dirty="0">
                          <a:effectLst/>
                        </a:rPr>
                        <a:t>1</a:t>
                      </a:r>
                      <a:endParaRPr lang="en-US" altLang="ja-JP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u="none" strike="noStrike" dirty="0">
                          <a:effectLst/>
                        </a:rPr>
                        <a:t>2</a:t>
                      </a:r>
                      <a:endParaRPr lang="en-US" altLang="ja-JP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u="none" strike="noStrike" dirty="0">
                          <a:effectLst/>
                        </a:rPr>
                        <a:t>3</a:t>
                      </a:r>
                      <a:endParaRPr lang="en-US" altLang="ja-JP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u="none" strike="noStrike" dirty="0">
                          <a:effectLst/>
                        </a:rPr>
                        <a:t>4</a:t>
                      </a:r>
                      <a:endParaRPr lang="en-US" altLang="ja-JP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u="none" strike="noStrike">
                          <a:effectLst/>
                        </a:rPr>
                        <a:t>5</a:t>
                      </a:r>
                      <a:endParaRPr lang="en-US" altLang="ja-JP" sz="2000" b="1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u="none" strike="noStrike">
                          <a:effectLst/>
                        </a:rPr>
                        <a:t>6</a:t>
                      </a:r>
                      <a:endParaRPr lang="en-US" altLang="ja-JP" sz="2000" b="1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u="none" strike="noStrike">
                          <a:effectLst/>
                        </a:rPr>
                        <a:t>7</a:t>
                      </a:r>
                      <a:endParaRPr lang="en-US" altLang="ja-JP" sz="2000" b="1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991139"/>
                  </a:ext>
                </a:extLst>
              </a:tr>
              <a:tr h="64928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お問合せ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営業訪問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ご発注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作成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出荷　　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ご請求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お支払い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3631"/>
                  </a:ext>
                </a:extLst>
              </a:tr>
              <a:tr h="873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TEL　　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u="none" strike="noStrike" dirty="0">
                          <a:effectLst/>
                        </a:rPr>
                        <a:t>048-996-1771</a:t>
                      </a:r>
                      <a:endParaRPr lang="en-US" altLang="ja-JP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お見積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　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価格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　 　　　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仕様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　　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契約条件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等の確認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納期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梱包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仕様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納入条件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等の確認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加工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endParaRPr lang="en-US" altLang="zh-TW" sz="2000" b="1" u="none" strike="noStrike" dirty="0"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仮納品書</a:t>
                      </a:r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20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0" u="none" strike="noStrike" dirty="0">
                          <a:effectLst/>
                        </a:rPr>
                        <a:t>もしくは</a:t>
                      </a:r>
                      <a:endParaRPr lang="en-US" altLang="ja-JP" sz="2000" b="0" u="none" strike="noStrike" dirty="0">
                        <a:effectLst/>
                      </a:endParaRPr>
                    </a:p>
                    <a:p>
                      <a:pPr algn="ctr" fontAlgn="ctr"/>
                      <a:endParaRPr lang="en-US" altLang="ja-JP" sz="2000" b="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  <a:latin typeface="+mn-lt"/>
                        </a:rPr>
                        <a:t>納品書</a:t>
                      </a:r>
                      <a:endParaRPr lang="en-US" altLang="ja-JP" sz="2000" b="1" u="none" strike="noStrike" dirty="0"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  <a:latin typeface="+mn-lt"/>
                        </a:rPr>
                        <a:t>添付</a:t>
                      </a:r>
                      <a:endParaRPr lang="en-US" altLang="zh-TW" sz="2000" b="1" u="none" strike="noStrike" dirty="0">
                        <a:effectLst/>
                        <a:latin typeface="+mn-lt"/>
                      </a:endParaRPr>
                    </a:p>
                    <a:p>
                      <a:pPr algn="ctr" fontAlgn="ctr"/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  <a:latin typeface="+mn-lt"/>
                        </a:rPr>
                        <a:t>請求書</a:t>
                      </a:r>
                      <a:endParaRPr lang="en-US" altLang="ja-JP" sz="2000" b="1" u="none" strike="noStrike" dirty="0"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ja-JP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送付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 dirty="0">
                          <a:effectLst/>
                        </a:rPr>
                        <a:t>お振込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98213313"/>
                  </a:ext>
                </a:extLst>
              </a:tr>
              <a:tr h="873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FAX　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000" b="1" u="none" strike="noStrike" dirty="0">
                          <a:effectLst/>
                        </a:rPr>
                        <a:t>048-995-2889</a:t>
                      </a:r>
                      <a:endParaRPr lang="en-US" altLang="ja-JP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423402"/>
                  </a:ext>
                </a:extLst>
              </a:tr>
              <a:tr h="873289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1" u="none" strike="noStrike">
                          <a:effectLst/>
                        </a:rPr>
                        <a:t>メール</a:t>
                      </a:r>
                      <a:endParaRPr lang="ja-JP" altLang="en-US" sz="2000" b="1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sng" strike="noStrike" dirty="0">
                          <a:effectLst/>
                          <a:hlinkClick r:id="rId3"/>
                        </a:rPr>
                        <a:t>eitai-1@eitai.co.jp</a:t>
                      </a:r>
                      <a:endParaRPr lang="en-US" sz="1600" b="1" i="0" u="sng" strike="noStrike" dirty="0">
                        <a:solidFill>
                          <a:srgbClr val="0563C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083989"/>
                  </a:ext>
                </a:extLst>
              </a:tr>
              <a:tr h="8732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</a:rPr>
                        <a:t>HP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SUS</a:t>
                      </a:r>
                      <a:r>
                        <a:rPr lang="ja-JP" altLang="en-US" sz="1800" b="1" u="none" strike="noStrike" dirty="0">
                          <a:effectLst/>
                        </a:rPr>
                        <a:t>輸入材</a:t>
                      </a:r>
                      <a:r>
                        <a:rPr lang="en-US" altLang="ja-JP" sz="1800" b="1" u="none" strike="noStrike" dirty="0">
                          <a:effectLst/>
                        </a:rPr>
                        <a:t>.</a:t>
                      </a:r>
                      <a:r>
                        <a:rPr lang="en-US" sz="1800" b="1" u="none" strike="noStrike" dirty="0">
                          <a:effectLst/>
                        </a:rPr>
                        <a:t>com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666419"/>
                  </a:ext>
                </a:extLst>
              </a:tr>
              <a:tr h="6005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SUScsp.com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971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760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2CDA47-2D81-6AD4-3208-8EE28A474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5005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会社概要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333677-4DD3-7822-03F4-80DBF87A3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0130"/>
            <a:ext cx="10515600" cy="54527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b="1" dirty="0">
                <a:latin typeface="+mn-ea"/>
              </a:rPr>
              <a:t>社　　　名　株式会社</a:t>
            </a:r>
            <a:r>
              <a:rPr kumimoji="1" lang="zh-CN" altLang="en-US" b="1" dirty="0"/>
              <a:t>　</a:t>
            </a:r>
            <a:r>
              <a:rPr kumimoji="1" lang="ja-JP" altLang="en-US" b="1" dirty="0"/>
              <a:t>永　代</a:t>
            </a:r>
            <a:endParaRPr kumimoji="1" lang="en-US" altLang="zh-CN" b="1" dirty="0"/>
          </a:p>
          <a:p>
            <a:pPr marL="0" indent="0">
              <a:buNone/>
            </a:pPr>
            <a:endParaRPr kumimoji="1" lang="en-US" altLang="zh-CN" sz="800" b="1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b="1" dirty="0">
                <a:latin typeface="+mn-ea"/>
              </a:rPr>
              <a:t>住　　　所　</a:t>
            </a:r>
            <a:r>
              <a:rPr lang="ja-JP" altLang="en-US" b="1" dirty="0">
                <a:latin typeface="+mn-ea"/>
              </a:rPr>
              <a:t>埼玉県八潮市八潮</a:t>
            </a:r>
            <a:r>
              <a:rPr kumimoji="1" lang="en-US" altLang="zh-TW" b="1" dirty="0"/>
              <a:t>7-27-7</a:t>
            </a:r>
          </a:p>
          <a:p>
            <a:pPr marL="0" indent="0">
              <a:buNone/>
            </a:pPr>
            <a:r>
              <a:rPr kumimoji="1" lang="ja-JP" altLang="en-US" sz="2400" b="1" dirty="0">
                <a:latin typeface="+mn-ea"/>
              </a:rPr>
              <a:t>                       （本社・工場）</a:t>
            </a:r>
            <a:endParaRPr kumimoji="1" lang="en-US" altLang="ja-JP" sz="2400" b="1" dirty="0">
              <a:latin typeface="+mn-ea"/>
            </a:endParaRPr>
          </a:p>
          <a:p>
            <a:pPr marL="0" indent="0">
              <a:buNone/>
            </a:pPr>
            <a:endParaRPr lang="en-US" altLang="zh-TW" sz="800" b="1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b="1" dirty="0">
                <a:latin typeface="+mn-ea"/>
              </a:rPr>
              <a:t>代表者氏名　加藤順秀</a:t>
            </a:r>
            <a:endParaRPr kumimoji="1" lang="en-US" altLang="ja-JP" b="1" dirty="0">
              <a:latin typeface="+mn-ea"/>
            </a:endParaRPr>
          </a:p>
          <a:p>
            <a:pPr marL="0" indent="0">
              <a:buNone/>
            </a:pPr>
            <a:endParaRPr kumimoji="1" lang="en-US" altLang="ja-JP" sz="800" b="1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b="1" dirty="0">
                <a:latin typeface="+mn-ea"/>
              </a:rPr>
              <a:t>設　　　立　</a:t>
            </a:r>
            <a:r>
              <a:rPr kumimoji="1" lang="en-US" altLang="ja-JP" b="1" dirty="0">
                <a:latin typeface="+mn-ea"/>
              </a:rPr>
              <a:t>1981</a:t>
            </a:r>
            <a:r>
              <a:rPr kumimoji="1" lang="ja-JP" altLang="en-US" b="1" dirty="0">
                <a:latin typeface="+mn-ea"/>
              </a:rPr>
              <a:t>年（昭和</a:t>
            </a:r>
            <a:r>
              <a:rPr kumimoji="1" lang="en-US" altLang="ja-JP" b="1" dirty="0">
                <a:latin typeface="+mn-ea"/>
              </a:rPr>
              <a:t>56</a:t>
            </a:r>
            <a:r>
              <a:rPr kumimoji="1" lang="ja-JP" altLang="en-US" b="1" dirty="0">
                <a:latin typeface="+mn-ea"/>
              </a:rPr>
              <a:t>年）</a:t>
            </a:r>
            <a:r>
              <a:rPr kumimoji="1" lang="en-US" altLang="ja-JP" b="1" dirty="0">
                <a:latin typeface="+mn-ea"/>
              </a:rPr>
              <a:t>7</a:t>
            </a:r>
            <a:r>
              <a:rPr kumimoji="1" lang="ja-JP" altLang="en-US" b="1" dirty="0">
                <a:latin typeface="+mn-ea"/>
              </a:rPr>
              <a:t>月</a:t>
            </a:r>
            <a:r>
              <a:rPr kumimoji="1" lang="en-US" altLang="ja-JP" b="1" dirty="0">
                <a:latin typeface="+mn-ea"/>
              </a:rPr>
              <a:t>1</a:t>
            </a:r>
            <a:r>
              <a:rPr kumimoji="1" lang="ja-JP" altLang="en-US" b="1" dirty="0">
                <a:latin typeface="+mn-ea"/>
              </a:rPr>
              <a:t>日</a:t>
            </a:r>
            <a:endParaRPr kumimoji="1" lang="en-US" altLang="ja-JP" b="1" dirty="0">
              <a:latin typeface="+mn-ea"/>
            </a:endParaRPr>
          </a:p>
          <a:p>
            <a:pPr marL="0" indent="0">
              <a:buNone/>
            </a:pPr>
            <a:endParaRPr kumimoji="1" lang="en-US" altLang="ja-JP" sz="900" b="1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b="1" dirty="0">
                <a:latin typeface="+mn-ea"/>
              </a:rPr>
              <a:t>社　員　数　</a:t>
            </a:r>
            <a:r>
              <a:rPr kumimoji="1" lang="en-US" altLang="zh-TW" b="1" dirty="0"/>
              <a:t>11</a:t>
            </a:r>
            <a:r>
              <a:rPr lang="ja-JP" altLang="en-US" b="1" dirty="0"/>
              <a:t>名</a:t>
            </a:r>
            <a:r>
              <a:rPr kumimoji="1" lang="zh-TW" altLang="en-US" b="1" dirty="0"/>
              <a:t>（</a:t>
            </a:r>
            <a:r>
              <a:rPr kumimoji="1" lang="en-US" altLang="zh-TW" b="1" dirty="0"/>
              <a:t>2024</a:t>
            </a:r>
            <a:r>
              <a:rPr lang="ja-JP" altLang="en-US" b="1" dirty="0"/>
              <a:t>年</a:t>
            </a:r>
            <a:r>
              <a:rPr kumimoji="1" lang="en-US" altLang="zh-TW" b="1" dirty="0"/>
              <a:t>10</a:t>
            </a:r>
            <a:r>
              <a:rPr kumimoji="1" lang="ja-JP" altLang="en-US" b="1" dirty="0"/>
              <a:t>月現在</a:t>
            </a:r>
            <a:r>
              <a:rPr kumimoji="1" lang="zh-TW" altLang="en-US" b="1" dirty="0"/>
              <a:t>）</a:t>
            </a:r>
            <a:endParaRPr kumimoji="1" lang="en-US" altLang="zh-TW" b="1" dirty="0"/>
          </a:p>
          <a:p>
            <a:pPr marL="0" indent="0">
              <a:buNone/>
            </a:pPr>
            <a:endParaRPr kumimoji="1" lang="en-US" altLang="zh-TW" sz="900" b="1" dirty="0"/>
          </a:p>
          <a:p>
            <a:pPr marL="0" indent="0">
              <a:buNone/>
            </a:pPr>
            <a:r>
              <a:rPr kumimoji="1" lang="ja-JP" altLang="en-US" b="1" dirty="0">
                <a:latin typeface="+mn-ea"/>
              </a:rPr>
              <a:t>資　本　金　</a:t>
            </a:r>
            <a:r>
              <a:rPr kumimoji="1" lang="en-US" altLang="ja-JP" b="1" dirty="0">
                <a:latin typeface="+mn-ea"/>
              </a:rPr>
              <a:t>1500</a:t>
            </a:r>
            <a:r>
              <a:rPr kumimoji="1" lang="ja-JP" altLang="en-US" b="1" dirty="0">
                <a:latin typeface="+mn-ea"/>
              </a:rPr>
              <a:t>万円</a:t>
            </a:r>
            <a:endParaRPr kumimoji="1" lang="en-US" altLang="ja-JP" b="1" dirty="0">
              <a:latin typeface="+mn-ea"/>
            </a:endParaRP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sz="2000" dirty="0"/>
              <a:t>                                                      こだわり輸入ステンレス材料問屋　株式会社 永代　　　　</a:t>
            </a:r>
            <a:r>
              <a:rPr kumimoji="1" lang="en-US" altLang="ja-JP" sz="2000" dirty="0"/>
              <a:t>12</a:t>
            </a:r>
            <a:endParaRPr kumimoji="1" lang="ja-JP" altLang="en-US" sz="20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32D1F5E-9F54-727C-D201-CF64BC3CC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914" y="1485900"/>
            <a:ext cx="4018916" cy="3682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51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D167BB-7226-8AB7-F5A5-8FF4F0BB2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6920" y="365760"/>
            <a:ext cx="8180070" cy="1280160"/>
          </a:xfrm>
        </p:spPr>
        <p:txBody>
          <a:bodyPr>
            <a:no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  <a:latin typeface="+mn-lt"/>
              </a:rPr>
              <a:t>ステンレス部品加工工場の「</a:t>
            </a:r>
            <a:r>
              <a:rPr kumimoji="1" lang="en-US" altLang="ja-JP" sz="2800" b="1" dirty="0">
                <a:solidFill>
                  <a:srgbClr val="FF0000"/>
                </a:solidFill>
                <a:latin typeface="+mn-lt"/>
              </a:rPr>
              <a:t>QCD</a:t>
            </a:r>
            <a:r>
              <a:rPr kumimoji="1" lang="ja-JP" altLang="en-US" sz="2800" b="1" dirty="0">
                <a:solidFill>
                  <a:srgbClr val="FF0000"/>
                </a:solidFill>
                <a:latin typeface="+mn-lt"/>
              </a:rPr>
              <a:t>問題」を</a:t>
            </a:r>
            <a:br>
              <a:rPr kumimoji="1" lang="en-US" altLang="ja-JP" sz="2800" b="1" dirty="0">
                <a:solidFill>
                  <a:srgbClr val="FF0000"/>
                </a:solidFill>
                <a:latin typeface="+mn-lt"/>
              </a:rPr>
            </a:br>
            <a:r>
              <a:rPr kumimoji="1" lang="ja-JP" altLang="en-US" sz="2800" b="1" dirty="0">
                <a:solidFill>
                  <a:srgbClr val="FF0000"/>
                </a:solidFill>
                <a:latin typeface="+mn-lt"/>
              </a:rPr>
              <a:t>　　　　　３つの「永代力」で解決し</a:t>
            </a:r>
            <a:br>
              <a:rPr kumimoji="1" lang="en-US" altLang="ja-JP" sz="2800" b="1" dirty="0">
                <a:solidFill>
                  <a:srgbClr val="FF0000"/>
                </a:solidFill>
                <a:latin typeface="+mn-lt"/>
              </a:rPr>
            </a:br>
            <a:r>
              <a:rPr kumimoji="1" lang="ja-JP" altLang="en-US" sz="2800" b="1" dirty="0">
                <a:solidFill>
                  <a:srgbClr val="FF0000"/>
                </a:solidFill>
                <a:latin typeface="+mn-lt"/>
              </a:rPr>
              <a:t>「利益改善」と「管理手間の削減」を実現します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EFACF65-B39C-28D0-A8D2-73CC300A8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645920"/>
            <a:ext cx="10980420" cy="49834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ja-JP" b="1" dirty="0"/>
          </a:p>
          <a:p>
            <a:pPr marL="0" indent="0">
              <a:buNone/>
            </a:pPr>
            <a:r>
              <a:rPr kumimoji="1" lang="ja-JP" altLang="en-US" sz="3200" b="1" dirty="0"/>
              <a:t>株式会社　永　代  は　３つの「永代力」</a:t>
            </a:r>
            <a:endParaRPr lang="en-US" altLang="ja-JP" dirty="0"/>
          </a:p>
          <a:p>
            <a:pPr marL="0" indent="0">
              <a:buNone/>
            </a:pPr>
            <a:endParaRPr kumimoji="1" lang="en-US" altLang="ja-JP" sz="800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r>
              <a:rPr kumimoji="1" lang="ja-JP" altLang="en-US" sz="3200" b="1" dirty="0">
                <a:solidFill>
                  <a:srgbClr val="FF33CC"/>
                </a:solidFill>
              </a:rPr>
              <a:t>①加工技術力（自社工場での精密スリット加工）</a:t>
            </a:r>
            <a:endParaRPr kumimoji="1" lang="en-US" altLang="ja-JP" sz="3200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r>
              <a:rPr kumimoji="1" lang="ja-JP" altLang="en-US" sz="3200" b="1" dirty="0">
                <a:solidFill>
                  <a:srgbClr val="FF33CC"/>
                </a:solidFill>
              </a:rPr>
              <a:t>②対　応　力（細かい仕様・多品種・少量・短納期）</a:t>
            </a:r>
            <a:endParaRPr kumimoji="1" lang="en-US" altLang="ja-JP" sz="3200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r>
              <a:rPr kumimoji="1" lang="ja-JP" altLang="en-US" sz="3200" b="1" dirty="0">
                <a:solidFill>
                  <a:srgbClr val="FF33CC"/>
                </a:solidFill>
              </a:rPr>
              <a:t>③仕　入　力（割安な輸入ステンレス材料）</a:t>
            </a:r>
            <a:endParaRPr kumimoji="1" lang="en-US" altLang="ja-JP" sz="3200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endParaRPr lang="en-US" altLang="ja-JP" sz="1000" dirty="0"/>
          </a:p>
          <a:p>
            <a:pPr marL="0" indent="0">
              <a:buNone/>
            </a:pPr>
            <a:r>
              <a:rPr kumimoji="1" lang="ja-JP" altLang="en-US" b="1" dirty="0"/>
              <a:t>を提供し、貴社の「利益改善」と「管理手間の削減」を実現します</a:t>
            </a:r>
            <a:endParaRPr kumimoji="1" lang="en-US" altLang="ja-JP" b="1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　　　　　　　</a:t>
            </a:r>
            <a:r>
              <a:rPr kumimoji="1" lang="ja-JP" altLang="en-US" sz="2000" dirty="0"/>
              <a:t>こだわり輸入ステンレス材料問屋　株式会社 永　代　</a:t>
            </a:r>
            <a:r>
              <a:rPr kumimoji="1" lang="en-US" altLang="ja-JP" sz="2000" dirty="0"/>
              <a:t>1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11626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A19E11-D444-17B6-E1EB-3D0DEF5E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５つの約束　その１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582CDDD-727B-FB01-FF2D-B105C12AD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521" y="1153007"/>
            <a:ext cx="10686290" cy="55106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kumimoji="1" lang="ja-JP" altLang="en-US" sz="3000" b="1" dirty="0">
                <a:solidFill>
                  <a:srgbClr val="FF33CC"/>
                </a:solidFill>
              </a:rPr>
              <a:t>ステンレス部品メーカー様が求める精度</a:t>
            </a:r>
            <a:endParaRPr kumimoji="1" lang="en-US" altLang="ja-JP" sz="3000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r>
              <a:rPr kumimoji="1" lang="ja-JP" altLang="en-US" sz="3000" b="1" dirty="0">
                <a:solidFill>
                  <a:srgbClr val="FF33CC"/>
                </a:solidFill>
              </a:rPr>
              <a:t>　（板厚・幅・機械的特性）で納入致します</a:t>
            </a:r>
            <a:r>
              <a:rPr kumimoji="1" lang="ja-JP" altLang="en-US" sz="3000" dirty="0"/>
              <a:t>	</a:t>
            </a:r>
            <a:r>
              <a:rPr kumimoji="1" lang="ja-JP" altLang="en-US" dirty="0"/>
              <a:t>					</a:t>
            </a:r>
          </a:p>
          <a:p>
            <a:pPr marL="0" indent="0">
              <a:buNone/>
            </a:pPr>
            <a:r>
              <a:rPr kumimoji="1" lang="ja-JP" altLang="en-US" sz="3000" b="1" dirty="0"/>
              <a:t>①管理手間の削減</a:t>
            </a:r>
            <a:r>
              <a:rPr kumimoji="1" lang="ja-JP" altLang="en-US" dirty="0"/>
              <a:t>						</a:t>
            </a:r>
          </a:p>
          <a:p>
            <a:pPr marL="0" indent="0">
              <a:buNone/>
            </a:pPr>
            <a:r>
              <a:rPr kumimoji="1" lang="ja-JP" altLang="en-US" sz="2600" b="1" dirty="0">
                <a:latin typeface="+mn-ea"/>
              </a:rPr>
              <a:t>寸法（板厚保証値・実測値　幅公差・実測値）</a:t>
            </a:r>
            <a:r>
              <a:rPr kumimoji="1" lang="ja-JP" altLang="en-US" sz="2200" dirty="0">
                <a:latin typeface="+mn-ea"/>
              </a:rPr>
              <a:t>	</a:t>
            </a:r>
          </a:p>
          <a:p>
            <a:pPr marL="0" indent="0">
              <a:buNone/>
            </a:pPr>
            <a:r>
              <a:rPr kumimoji="1" lang="ja-JP" altLang="en-US" sz="2600" b="1" spc="300" dirty="0">
                <a:latin typeface="+mn-ea"/>
              </a:rPr>
              <a:t>機械的特性</a:t>
            </a:r>
            <a:r>
              <a:rPr kumimoji="1" lang="ja-JP" altLang="en-US" sz="2600" b="1" spc="-300" dirty="0">
                <a:latin typeface="+mn-ea"/>
              </a:rPr>
              <a:t>（硬度・引張強さ・伸び）</a:t>
            </a:r>
            <a:endParaRPr kumimoji="1" lang="en-US" altLang="ja-JP" sz="2600" b="1" spc="-300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sz="2600" b="1" spc="-300" dirty="0">
                <a:latin typeface="+mn-ea"/>
              </a:rPr>
              <a:t>を 徹底管理しております。</a:t>
            </a:r>
            <a:endParaRPr kumimoji="1" lang="en-US" altLang="ja-JP" sz="2600" b="1" spc="-300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dirty="0"/>
              <a:t>						</a:t>
            </a:r>
          </a:p>
          <a:p>
            <a:pPr marL="0" indent="0">
              <a:buNone/>
            </a:pPr>
            <a:r>
              <a:rPr kumimoji="1" lang="ja-JP" altLang="en-US" sz="3000" b="1" dirty="0"/>
              <a:t>②安定生産	</a:t>
            </a:r>
            <a:r>
              <a:rPr kumimoji="1" lang="ja-JP" altLang="en-US" dirty="0"/>
              <a:t>					</a:t>
            </a:r>
          </a:p>
          <a:p>
            <a:pPr marL="0" indent="0">
              <a:buNone/>
            </a:pPr>
            <a:r>
              <a:rPr kumimoji="1" lang="ja-JP" altLang="en-US" sz="2600" b="1" dirty="0"/>
              <a:t>在庫材料の板厚管理を徹底しているため	</a:t>
            </a:r>
          </a:p>
          <a:p>
            <a:pPr marL="0" indent="0">
              <a:buNone/>
            </a:pPr>
            <a:r>
              <a:rPr kumimoji="1" lang="ja-JP" altLang="en-US" sz="2600" b="1" dirty="0"/>
              <a:t>順送プレス加工時に安定生産を実現します。</a:t>
            </a:r>
            <a:r>
              <a:rPr kumimoji="1" lang="ja-JP" altLang="en-US" sz="2200" b="1" dirty="0"/>
              <a:t>	</a:t>
            </a:r>
            <a:r>
              <a:rPr kumimoji="1" lang="ja-JP" altLang="en-US" sz="2400" dirty="0"/>
              <a:t>	</a:t>
            </a:r>
            <a:r>
              <a:rPr kumimoji="1" lang="ja-JP" altLang="en-US" dirty="0"/>
              <a:t>				</a:t>
            </a:r>
          </a:p>
          <a:p>
            <a:pPr marL="0" indent="0">
              <a:buNone/>
            </a:pPr>
            <a:endParaRPr kumimoji="1"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　　　　　　　　　　　　　　           こだわり輸入ステンレス材料問屋　株式会社 永　代　　２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E90CF55-13F0-B71E-36D0-304931CC7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450" y="1296751"/>
            <a:ext cx="3165350" cy="405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257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24D969-88ED-77CD-3F98-C55A8CCA0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425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５つの約束　その２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FAFC8A9-9F99-8498-6F39-8458DEB66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5854"/>
            <a:ext cx="10515600" cy="53949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ja-JP" altLang="en-US" b="1" dirty="0">
                <a:solidFill>
                  <a:srgbClr val="FF33CC"/>
                </a:solidFill>
                <a:latin typeface="+mn-ea"/>
              </a:rPr>
              <a:t>喜んで多品種・小ロット・短納期に対応致します</a:t>
            </a:r>
            <a:endParaRPr kumimoji="1" lang="en-US" altLang="ja-JP" b="1" dirty="0">
              <a:solidFill>
                <a:srgbClr val="FF33CC"/>
              </a:solidFill>
              <a:latin typeface="+mn-ea"/>
            </a:endParaRPr>
          </a:p>
          <a:p>
            <a:pPr marL="0" indent="0">
              <a:buNone/>
            </a:pPr>
            <a:endParaRPr kumimoji="1" lang="en-US" altLang="ja-JP" b="1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b="1" dirty="0">
                <a:latin typeface="+mn-ea"/>
              </a:rPr>
              <a:t>①材料在庫管理からの解放</a:t>
            </a:r>
            <a:endParaRPr kumimoji="1" lang="en-US" altLang="ja-JP" b="1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sz="2400" b="1" dirty="0"/>
              <a:t>様々な鋼種・仕上・板厚のコイルを在庫し、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最適材料を最短納期でご提供しております。</a:t>
            </a:r>
            <a:endParaRPr kumimoji="1" lang="en-US" altLang="ja-JP" sz="2400" b="1" dirty="0"/>
          </a:p>
          <a:p>
            <a:pPr marL="0" indent="0">
              <a:buNone/>
            </a:pPr>
            <a:endParaRPr kumimoji="1" lang="en-US" altLang="ja-JP" sz="2400" dirty="0"/>
          </a:p>
          <a:p>
            <a:pPr marL="0" indent="0">
              <a:buNone/>
            </a:pPr>
            <a:r>
              <a:rPr kumimoji="1" lang="en-US" altLang="ja-JP" b="1" dirty="0">
                <a:latin typeface="+mn-ea"/>
              </a:rPr>
              <a:t>②MOQ</a:t>
            </a:r>
            <a:r>
              <a:rPr kumimoji="1" lang="ja-JP" altLang="en-US" b="1" dirty="0">
                <a:latin typeface="+mn-ea"/>
              </a:rPr>
              <a:t>からの解放</a:t>
            </a:r>
            <a:endParaRPr kumimoji="1" lang="en-US" altLang="ja-JP" b="1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sz="2400" b="1" dirty="0"/>
              <a:t>自社スリット工場を有しているため、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数量・納期・細かい仕様に対応しております</a:t>
            </a:r>
            <a:r>
              <a:rPr lang="ja-JP" altLang="en-US" sz="2400" b="1" dirty="0"/>
              <a:t>。</a:t>
            </a:r>
            <a:endParaRPr kumimoji="1" lang="en-US" altLang="ja-JP" sz="2400" b="1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sz="2000" dirty="0"/>
              <a:t>　　　　</a:t>
            </a:r>
            <a:endParaRPr kumimoji="1"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　　　　　　　　　　　　</a:t>
            </a:r>
            <a:r>
              <a:rPr kumimoji="1" lang="ja-JP" altLang="en-US" sz="2000" dirty="0"/>
              <a:t>こだわり輸入ステンレス材料問屋　株式会社 永　代　　　　３</a:t>
            </a:r>
            <a:endParaRPr kumimoji="1" lang="en-US" altLang="ja-JP" sz="2000" dirty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F11436A-527B-E970-322C-7E4720301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229601" y="2034543"/>
            <a:ext cx="3749037" cy="297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449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81BFC2-ACF7-B3E3-F33D-332ED9FF8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7855"/>
          </a:xfrm>
        </p:spPr>
        <p:txBody>
          <a:bodyPr>
            <a:normAutofit/>
          </a:bodyPr>
          <a:lstStyle/>
          <a:p>
            <a:r>
              <a:rPr kumimoji="1" lang="ja-JP" altLang="en-US" sz="3600" b="1" dirty="0">
                <a:solidFill>
                  <a:srgbClr val="FF0000"/>
                </a:solidFill>
                <a:latin typeface="+mn-ea"/>
                <a:ea typeface="+mn-ea"/>
              </a:rPr>
              <a:t>５つの約束　その３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BB2A3AD-1A9A-F617-3C9E-38178CBCC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80" y="1165861"/>
            <a:ext cx="11532870" cy="516636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kumimoji="1" lang="en-US" altLang="ja-JP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r>
              <a:rPr kumimoji="1" lang="ja-JP" altLang="en-US" sz="8600" b="1" dirty="0">
                <a:solidFill>
                  <a:srgbClr val="FF33CC"/>
                </a:solidFill>
              </a:rPr>
              <a:t>品質・コスト・デリバリーのご相談に対して</a:t>
            </a:r>
            <a:endParaRPr kumimoji="1" lang="en-US" altLang="ja-JP" sz="8600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r>
              <a:rPr kumimoji="1" lang="ja-JP" altLang="en-US" sz="8600" b="1" dirty="0">
                <a:solidFill>
                  <a:srgbClr val="FF33CC"/>
                </a:solidFill>
              </a:rPr>
              <a:t>全力で提案・対応致します。</a:t>
            </a:r>
            <a:endParaRPr kumimoji="1" lang="en-US" altLang="ja-JP" sz="8600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endParaRPr lang="en-US" altLang="ja-JP" sz="7000" dirty="0"/>
          </a:p>
          <a:p>
            <a:pPr marL="0" indent="0">
              <a:buNone/>
            </a:pPr>
            <a:r>
              <a:rPr kumimoji="1" lang="ja-JP" altLang="en-US" sz="7000" b="1" dirty="0"/>
              <a:t>①品　質</a:t>
            </a:r>
            <a:r>
              <a:rPr kumimoji="1" lang="ja-JP" altLang="en-US" sz="7000" dirty="0"/>
              <a:t>：</a:t>
            </a:r>
            <a:r>
              <a:rPr kumimoji="1" lang="ja-JP" altLang="en-US" sz="7000" b="1" dirty="0"/>
              <a:t>安心の</a:t>
            </a:r>
            <a:r>
              <a:rPr kumimoji="1" lang="en-US" altLang="ja-JP" sz="7000" b="1" dirty="0"/>
              <a:t>JIS</a:t>
            </a:r>
            <a:r>
              <a:rPr kumimoji="1" lang="ja-JP" altLang="en-US" sz="7000" b="1" dirty="0"/>
              <a:t>認定メーカー</a:t>
            </a:r>
            <a:endParaRPr kumimoji="1" lang="en-US" altLang="ja-JP" sz="7000" b="1" dirty="0"/>
          </a:p>
          <a:p>
            <a:pPr marL="0" indent="0">
              <a:buNone/>
            </a:pPr>
            <a:endParaRPr kumimoji="1" lang="en-US" altLang="ja-JP" sz="7000" dirty="0"/>
          </a:p>
          <a:p>
            <a:pPr marL="0" indent="0">
              <a:buNone/>
            </a:pPr>
            <a:r>
              <a:rPr kumimoji="1" lang="ja-JP" altLang="en-US" sz="7000" b="1" dirty="0"/>
              <a:t>②価　格</a:t>
            </a:r>
            <a:r>
              <a:rPr kumimoji="1" lang="ja-JP" altLang="en-US" sz="7000" dirty="0"/>
              <a:t>：</a:t>
            </a:r>
            <a:r>
              <a:rPr kumimoji="1" lang="ja-JP" altLang="en-US" sz="7000" b="1" dirty="0"/>
              <a:t>厳選輸入ステンレス材料のご提案　</a:t>
            </a:r>
            <a:endParaRPr kumimoji="1" lang="en-US" altLang="ja-JP" sz="7000" b="1" dirty="0"/>
          </a:p>
          <a:p>
            <a:pPr marL="0" indent="0">
              <a:buNone/>
            </a:pPr>
            <a:r>
              <a:rPr kumimoji="1" lang="ja-JP" altLang="en-US" sz="7000" dirty="0"/>
              <a:t>　　　　　　　　　　　</a:t>
            </a:r>
            <a:endParaRPr kumimoji="1" lang="en-US" altLang="ja-JP" sz="7000" dirty="0"/>
          </a:p>
          <a:p>
            <a:pPr marL="0" indent="0">
              <a:buNone/>
            </a:pPr>
            <a:r>
              <a:rPr kumimoji="1" lang="ja-JP" altLang="en-US" sz="7000" b="1" dirty="0"/>
              <a:t>③</a:t>
            </a:r>
            <a:r>
              <a:rPr lang="ja-JP" altLang="en-US" sz="7000" b="1" dirty="0"/>
              <a:t>短納期</a:t>
            </a:r>
            <a:r>
              <a:rPr kumimoji="1" lang="ja-JP" altLang="en-US" sz="7000" dirty="0"/>
              <a:t>：</a:t>
            </a:r>
            <a:r>
              <a:rPr lang="ja-JP" altLang="en-US" sz="7000" b="1" dirty="0"/>
              <a:t>必要な時に</a:t>
            </a:r>
            <a:r>
              <a:rPr kumimoji="1" lang="ja-JP" altLang="en-US" sz="7000" b="1" dirty="0"/>
              <a:t>・</a:t>
            </a:r>
            <a:r>
              <a:rPr lang="ja-JP" altLang="en-US" sz="7000" b="1" dirty="0"/>
              <a:t>必要な</a:t>
            </a:r>
            <a:r>
              <a:rPr kumimoji="1" lang="ja-JP" altLang="en-US" sz="7000" b="1" dirty="0"/>
              <a:t>材料を・必要な数量で</a:t>
            </a:r>
            <a:endParaRPr kumimoji="1" lang="en-US" altLang="ja-JP" sz="7000" b="1" dirty="0"/>
          </a:p>
          <a:p>
            <a:pPr marL="0" indent="0">
              <a:buNone/>
            </a:pPr>
            <a:r>
              <a:rPr lang="ja-JP" altLang="en-US" sz="7000" b="1" dirty="0"/>
              <a:t>　　　　　</a:t>
            </a:r>
            <a:r>
              <a:rPr kumimoji="1" lang="ja-JP" altLang="en-US" sz="7000" b="1" dirty="0"/>
              <a:t>納期を厳守</a:t>
            </a:r>
            <a:r>
              <a:rPr lang="ja-JP" altLang="en-US" sz="7000" b="1" dirty="0"/>
              <a:t>し</a:t>
            </a:r>
            <a:r>
              <a:rPr kumimoji="1" lang="ja-JP" altLang="en-US" sz="7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丁寧な梱包で</a:t>
            </a:r>
            <a:r>
              <a:rPr lang="ja-JP" altLang="en-US" sz="7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貴社まで　　</a:t>
            </a:r>
            <a:r>
              <a:rPr kumimoji="1" lang="ja-JP" altLang="en-US" sz="7000" dirty="0"/>
              <a:t>　　　　　</a:t>
            </a: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韓国</a:t>
            </a:r>
            <a:r>
              <a:rPr kumimoji="1" lang="en-US" altLang="ja-JP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POSCO</a:t>
            </a: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社安山工場前にて</a:t>
            </a:r>
            <a:r>
              <a:rPr kumimoji="1" lang="ja-JP" altLang="en-US" sz="7000" dirty="0"/>
              <a:t>　</a:t>
            </a:r>
            <a:endParaRPr kumimoji="1" lang="en-US" altLang="ja-JP" sz="7000" dirty="0"/>
          </a:p>
          <a:p>
            <a:pPr marL="0" indent="0">
              <a:buNone/>
            </a:pPr>
            <a:r>
              <a:rPr lang="ja-JP" altLang="en-US" sz="7000" dirty="0"/>
              <a:t>　　　　　</a:t>
            </a:r>
            <a:r>
              <a:rPr lang="ja-JP" altLang="en-US" sz="7000" b="1" dirty="0"/>
              <a:t>お届けします。</a:t>
            </a:r>
            <a:endParaRPr lang="en-US" altLang="ja-JP" sz="7000" b="1" dirty="0"/>
          </a:p>
          <a:p>
            <a:pPr marL="0" indent="0">
              <a:buNone/>
            </a:pPr>
            <a:endParaRPr lang="en-US" altLang="ja-JP" sz="2000" dirty="0"/>
          </a:p>
          <a:p>
            <a:pPr marL="0" indent="0">
              <a:buNone/>
            </a:pPr>
            <a:r>
              <a:rPr kumimoji="1" lang="ja-JP" altLang="en-US" sz="2000" dirty="0"/>
              <a:t>　　　　　　　　　　　　　　　　　　　　　　　　　　　</a:t>
            </a:r>
            <a:r>
              <a:rPr kumimoji="1" lang="ja-JP" altLang="en-US" sz="5000" dirty="0"/>
              <a:t>　　　　　　　　　　　　　　　　　　　　　　　　　　　　　　　　　　　　　　　　　　　　　　　　　　　　　　　　　　　　　　　　</a:t>
            </a:r>
            <a:endParaRPr kumimoji="1" lang="en-US" altLang="ja-JP" sz="5000" dirty="0"/>
          </a:p>
          <a:p>
            <a:pPr marL="0" indent="0">
              <a:buNone/>
            </a:pPr>
            <a:r>
              <a:rPr lang="ja-JP" altLang="en-US" sz="5000" dirty="0"/>
              <a:t>　　　　　　　　　　　　　　　　　　　　　　　　　　　こだわり輸入ステンレス材料問屋　株式会社 永　代　　　　４</a:t>
            </a:r>
            <a:endParaRPr kumimoji="1" lang="en-US" altLang="ja-JP" sz="5000" dirty="0"/>
          </a:p>
          <a:p>
            <a:pPr marL="0" indent="0">
              <a:buNone/>
            </a:pPr>
            <a:r>
              <a:rPr kumimoji="1" lang="ja-JP" altLang="en-US" sz="5000" dirty="0"/>
              <a:t>　　　　　　　　　　　　　　　　　　　　　　　　　　　　　　　　　　　　　　　　　　　　　　　　　　　　　　　　　　　　　　　　　　　　　　　</a:t>
            </a:r>
            <a:endParaRPr kumimoji="1" lang="en-US" altLang="ja-JP" sz="50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F24C790-2A47-57E4-411D-0D61C6C16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430" y="1417955"/>
            <a:ext cx="3486150" cy="281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591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FFC774-832F-10CB-372E-D2A6BA042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445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５つの約束　その４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0F7639-27D9-7632-A7A3-A390406A8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6378"/>
            <a:ext cx="10515600" cy="532442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kumimoji="1" lang="en-US" altLang="ja-JP" sz="5900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r>
              <a:rPr kumimoji="1" lang="ja-JP" altLang="en-US" sz="5900" b="1" dirty="0">
                <a:solidFill>
                  <a:srgbClr val="FF33CC"/>
                </a:solidFill>
              </a:rPr>
              <a:t>ミルシート・トレーサビリティー・環境資料等の書類提供を</a:t>
            </a:r>
            <a:endParaRPr kumimoji="1" lang="en-US" altLang="ja-JP" sz="5900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r>
              <a:rPr kumimoji="1" lang="ja-JP" altLang="en-US" sz="5900" b="1" dirty="0">
                <a:solidFill>
                  <a:srgbClr val="FF33CC"/>
                </a:solidFill>
              </a:rPr>
              <a:t>しっかり対応致します</a:t>
            </a:r>
            <a:endParaRPr kumimoji="1" lang="en-US" altLang="ja-JP" sz="5900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endParaRPr kumimoji="1" lang="en-US" altLang="ja-JP" sz="4400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r>
              <a:rPr kumimoji="1" lang="ja-JP" altLang="en-US" sz="5100" b="1" dirty="0"/>
              <a:t>①全品に鋼材証明書（ミルシート）付です</a:t>
            </a:r>
            <a:endParaRPr kumimoji="1" lang="en-US" altLang="ja-JP" sz="5100" b="1" dirty="0"/>
          </a:p>
          <a:p>
            <a:pPr marL="0" indent="0">
              <a:buNone/>
            </a:pPr>
            <a:endParaRPr kumimoji="1" lang="en-US" altLang="ja-JP" sz="2100" b="1" dirty="0"/>
          </a:p>
          <a:p>
            <a:pPr marL="0" indent="0">
              <a:buNone/>
            </a:pPr>
            <a:r>
              <a:rPr kumimoji="1" lang="ja-JP" altLang="en-US" sz="5100" b="1" dirty="0"/>
              <a:t>②自社加工工程において、</a:t>
            </a:r>
            <a:endParaRPr kumimoji="1" lang="en-US" altLang="ja-JP" sz="5100" b="1" dirty="0"/>
          </a:p>
          <a:p>
            <a:pPr marL="0" indent="0">
              <a:buNone/>
            </a:pPr>
            <a:r>
              <a:rPr kumimoji="1" lang="ja-JP" altLang="en-US" sz="5100" b="1" dirty="0"/>
              <a:t>　自分たちの「目」及び「検査機器」で</a:t>
            </a:r>
            <a:endParaRPr kumimoji="1" lang="en-US" altLang="ja-JP" sz="5100" b="1" dirty="0"/>
          </a:p>
          <a:p>
            <a:pPr marL="0" indent="0">
              <a:buNone/>
            </a:pPr>
            <a:r>
              <a:rPr kumimoji="1" lang="ja-JP" altLang="en-US" sz="5100" b="1" dirty="0"/>
              <a:t>　管理・記録しております。</a:t>
            </a:r>
            <a:endParaRPr kumimoji="1" lang="en-US" altLang="ja-JP" sz="5100" b="1" dirty="0"/>
          </a:p>
          <a:p>
            <a:pPr marL="0" indent="0">
              <a:buNone/>
            </a:pPr>
            <a:endParaRPr kumimoji="1" lang="en-US" altLang="ja-JP" sz="2100" b="1" dirty="0"/>
          </a:p>
          <a:p>
            <a:pPr marL="0" indent="0">
              <a:buNone/>
            </a:pPr>
            <a:r>
              <a:rPr kumimoji="1" lang="ja-JP" altLang="en-US" sz="5100" b="1" dirty="0"/>
              <a:t>③環境資料等の書類提出を迅速に提供しております。</a:t>
            </a:r>
            <a:endParaRPr kumimoji="1" lang="en-US" altLang="ja-JP" sz="5100" b="1" dirty="0"/>
          </a:p>
          <a:p>
            <a:pPr marL="0" indent="0">
              <a:buNone/>
            </a:pPr>
            <a:endParaRPr kumimoji="1" lang="en-US" altLang="ja-JP" sz="2100" b="1" dirty="0"/>
          </a:p>
          <a:p>
            <a:pPr marL="0" indent="0">
              <a:buNone/>
            </a:pPr>
            <a:r>
              <a:rPr kumimoji="1" lang="en-US" altLang="ja-JP" sz="5100" b="1" dirty="0"/>
              <a:t>④ISO</a:t>
            </a:r>
            <a:r>
              <a:rPr kumimoji="1" lang="ja-JP" altLang="en-US" sz="5100" b="1" dirty="0"/>
              <a:t>　９００１取得</a:t>
            </a:r>
            <a:endParaRPr kumimoji="1" lang="en-US" altLang="ja-JP" sz="5100" b="1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sz="4200" dirty="0"/>
              <a:t>　　　　　　　　　　　　こだわり輸入ステンレス材料問屋　株式会社 永　代　　　　５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88CC920-8E00-540C-6392-9488E3D66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265" y="2160270"/>
            <a:ext cx="3689985" cy="20440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34395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B3B670-90E2-D065-F541-041AECD5D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５つの約束　その５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FA9619-81A2-89F6-A0D2-BA3A157E6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4450"/>
            <a:ext cx="10515600" cy="4862513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b="1" dirty="0">
                <a:solidFill>
                  <a:srgbClr val="FF33CC"/>
                </a:solidFill>
              </a:rPr>
              <a:t>現在の品質を保ったままコストダウンの提案を致します</a:t>
            </a:r>
            <a:endParaRPr kumimoji="1" lang="en-US" altLang="ja-JP" b="1" dirty="0">
              <a:solidFill>
                <a:srgbClr val="FF33CC"/>
              </a:solidFill>
            </a:endParaRPr>
          </a:p>
          <a:p>
            <a:pPr marL="0" indent="0">
              <a:buNone/>
            </a:pPr>
            <a:endParaRPr kumimoji="1" lang="en-US" altLang="ja-JP" sz="2400" dirty="0"/>
          </a:p>
          <a:p>
            <a:pPr marL="0" indent="0">
              <a:buNone/>
            </a:pPr>
            <a:r>
              <a:rPr kumimoji="1" lang="en-US" altLang="ja-JP" sz="2400" b="1" dirty="0"/>
              <a:t>2010</a:t>
            </a:r>
            <a:r>
              <a:rPr kumimoji="1" lang="ja-JP" altLang="en-US" sz="2400" b="1" dirty="0"/>
              <a:t>年より東南アジア各国から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ステンレス材料の輸入を開始し、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メーカー選定を行って参りました</a:t>
            </a:r>
            <a:r>
              <a:rPr kumimoji="1" lang="ja-JP" altLang="en-US" b="1" dirty="0"/>
              <a:t>。</a:t>
            </a:r>
            <a:endParaRPr kumimoji="1" lang="en-US" altLang="ja-JP" b="1" dirty="0"/>
          </a:p>
          <a:p>
            <a:pPr marL="0" indent="0">
              <a:buNone/>
            </a:pPr>
            <a:r>
              <a:rPr kumimoji="1" lang="ja-JP" altLang="en-US" b="1" dirty="0">
                <a:solidFill>
                  <a:srgbClr val="FF0000"/>
                </a:solidFill>
                <a:latin typeface="+mn-ea"/>
              </a:rPr>
              <a:t>日本のお客様の要求する品質を満たす</a:t>
            </a:r>
            <a:endParaRPr kumimoji="1" lang="en-US" altLang="ja-JP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r>
              <a:rPr kumimoji="1" lang="ja-JP" altLang="en-US" b="1" dirty="0">
                <a:solidFill>
                  <a:srgbClr val="FF0000"/>
                </a:solidFill>
                <a:latin typeface="+mn-ea"/>
              </a:rPr>
              <a:t>海外メーカー材のみ</a:t>
            </a:r>
            <a:r>
              <a:rPr kumimoji="1" lang="ja-JP" altLang="en-US" sz="2400" b="1" dirty="0"/>
              <a:t>をご提案し、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kumimoji="1" lang="ja-JP" altLang="en-US" sz="2400" b="1" dirty="0"/>
              <a:t>万全の即納体制でお届けいたします。</a:t>
            </a:r>
            <a:endParaRPr kumimoji="1" lang="en-US" altLang="ja-JP" sz="2400" b="1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sz="2000" dirty="0"/>
              <a:t>　　　　　　　　　　　　こだわり輸入ステンレス材料問屋　株式会社 永　代　　　　６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76796F7-03FB-15C1-F71D-7DF1CAB33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180" y="2114550"/>
            <a:ext cx="2390140" cy="2468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C496A62-3AD1-8822-0D47-B16A71926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21139" y="2423162"/>
            <a:ext cx="2891792" cy="22974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759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12E474-B2BC-8522-583D-896E40E6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6435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rgbClr val="FF0000"/>
                </a:solidFill>
                <a:latin typeface="+mn-ea"/>
                <a:ea typeface="+mn-ea"/>
              </a:rPr>
              <a:t>株式会社　永　代　の特徴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F791145-2BF9-5265-FC95-BFFDCC2CA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1560"/>
            <a:ext cx="10515600" cy="54413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kumimoji="1" lang="ja-JP" altLang="en-US" sz="3000" b="1" spc="300" dirty="0"/>
              <a:t>①</a:t>
            </a:r>
            <a:r>
              <a:rPr kumimoji="1" lang="en-US" altLang="ja-JP" sz="3000" b="1" spc="300" dirty="0"/>
              <a:t> 1981</a:t>
            </a:r>
            <a:r>
              <a:rPr kumimoji="1" lang="ja-JP" altLang="en-US" sz="3000" b="1" spc="300" dirty="0"/>
              <a:t>年</a:t>
            </a:r>
            <a:r>
              <a:rPr kumimoji="1" lang="en-US" altLang="ja-JP" sz="3000" b="1" spc="300" dirty="0"/>
              <a:t>7</a:t>
            </a:r>
            <a:r>
              <a:rPr kumimoji="1" lang="ja-JP" altLang="en-US" sz="3000" b="1" spc="300" dirty="0"/>
              <a:t>月設立（創業</a:t>
            </a:r>
            <a:r>
              <a:rPr kumimoji="1" lang="en-US" altLang="ja-JP" sz="3000" b="1" spc="300" dirty="0"/>
              <a:t>43</a:t>
            </a:r>
            <a:r>
              <a:rPr kumimoji="1" lang="ja-JP" altLang="en-US" sz="3000" b="1" spc="300" dirty="0"/>
              <a:t>年　</a:t>
            </a:r>
            <a:r>
              <a:rPr kumimoji="1" lang="en-US" altLang="ja-JP" sz="3000" b="1" spc="300" dirty="0"/>
              <a:t>2024</a:t>
            </a:r>
            <a:r>
              <a:rPr kumimoji="1" lang="ja-JP" altLang="en-US" sz="3000" b="1" spc="300" dirty="0"/>
              <a:t>年７月現在）</a:t>
            </a:r>
            <a:endParaRPr kumimoji="1" lang="en-US" altLang="ja-JP" sz="3000" b="1" spc="300" dirty="0"/>
          </a:p>
          <a:p>
            <a:pPr marL="0" indent="0">
              <a:buNone/>
            </a:pPr>
            <a:r>
              <a:rPr lang="ja-JP" altLang="en-US" sz="3000" b="1" spc="300" dirty="0"/>
              <a:t>　 </a:t>
            </a:r>
            <a:r>
              <a:rPr kumimoji="1" lang="en-US" altLang="ja-JP" sz="3000" b="1" spc="300" dirty="0"/>
              <a:t>SUS</a:t>
            </a:r>
            <a:r>
              <a:rPr kumimoji="1" lang="ja-JP" altLang="en-US" sz="3000" b="1" spc="300" dirty="0"/>
              <a:t>板バネ材専門問屋としてスタート</a:t>
            </a:r>
            <a:endParaRPr kumimoji="1" lang="en-US" altLang="ja-JP" sz="3000" b="1" spc="300" dirty="0"/>
          </a:p>
          <a:p>
            <a:pPr marL="0" indent="0">
              <a:buNone/>
            </a:pPr>
            <a:endParaRPr kumimoji="1" lang="en-US" altLang="ja-JP" sz="900" b="1" spc="300" dirty="0"/>
          </a:p>
          <a:p>
            <a:pPr marL="0" indent="0">
              <a:buNone/>
            </a:pPr>
            <a:r>
              <a:rPr kumimoji="1" lang="ja-JP" altLang="en-US" sz="3000" b="1" spc="300" dirty="0"/>
              <a:t>②</a:t>
            </a:r>
            <a:r>
              <a:rPr kumimoji="1" lang="en-US" altLang="ja-JP" sz="3000" b="1" spc="300" dirty="0"/>
              <a:t>2010</a:t>
            </a:r>
            <a:r>
              <a:rPr kumimoji="1" lang="ja-JP" altLang="en-US" sz="3000" b="1" spc="300" dirty="0"/>
              <a:t>年から輸入ステンレス材料の取り組みを開始</a:t>
            </a:r>
            <a:endParaRPr kumimoji="1" lang="en-US" altLang="ja-JP" sz="3000" b="1" spc="300" dirty="0"/>
          </a:p>
          <a:p>
            <a:pPr marL="0" indent="0">
              <a:buNone/>
            </a:pPr>
            <a:r>
              <a:rPr lang="ja-JP" altLang="en-US" sz="3000" b="1" spc="300" dirty="0"/>
              <a:t>　近年は輸入</a:t>
            </a:r>
            <a:r>
              <a:rPr lang="en-US" altLang="ja-JP" sz="3000" b="1" spc="300" dirty="0"/>
              <a:t>SUS</a:t>
            </a:r>
            <a:r>
              <a:rPr lang="ja-JP" altLang="en-US" sz="3000" b="1" spc="300" dirty="0"/>
              <a:t>一般材も販売</a:t>
            </a:r>
            <a:endParaRPr kumimoji="1" lang="en-US" altLang="ja-JP" sz="3000" b="1" spc="300" dirty="0"/>
          </a:p>
          <a:p>
            <a:pPr marL="0" indent="0">
              <a:buNone/>
            </a:pPr>
            <a:endParaRPr kumimoji="1" lang="en-US" altLang="ja-JP" sz="900" b="1" spc="300" dirty="0"/>
          </a:p>
          <a:p>
            <a:pPr marL="0" indent="0">
              <a:buNone/>
            </a:pPr>
            <a:r>
              <a:rPr kumimoji="1" lang="ja-JP" altLang="en-US" sz="3000" b="1" spc="300" dirty="0"/>
              <a:t>③自社スリット加工設備により高精度・短納期対応が得意</a:t>
            </a:r>
            <a:endParaRPr lang="en-US" altLang="ja-JP" sz="3000" b="1" spc="300" dirty="0"/>
          </a:p>
          <a:p>
            <a:pPr marL="0" indent="0">
              <a:buNone/>
            </a:pPr>
            <a:endParaRPr kumimoji="1" lang="en-US" altLang="ja-JP" sz="1000" b="1" spc="300" dirty="0"/>
          </a:p>
          <a:p>
            <a:pPr marL="0" indent="0">
              <a:buNone/>
            </a:pPr>
            <a:r>
              <a:rPr kumimoji="1" lang="ja-JP" altLang="en-US" sz="3000" b="1" spc="300" dirty="0"/>
              <a:t>④多品種小ロット対応から量産まで対応可能</a:t>
            </a:r>
            <a:endParaRPr kumimoji="1" lang="en-US" altLang="ja-JP" sz="3000" b="1" spc="300" dirty="0"/>
          </a:p>
          <a:p>
            <a:pPr marL="0" indent="0">
              <a:buNone/>
            </a:pPr>
            <a:endParaRPr kumimoji="1" lang="en-US" altLang="ja-JP" sz="1100" b="1" spc="300" dirty="0"/>
          </a:p>
          <a:p>
            <a:pPr marL="0" indent="0">
              <a:buNone/>
            </a:pPr>
            <a:r>
              <a:rPr kumimoji="1" lang="ja-JP" altLang="en-US" sz="3000" b="1" spc="300" dirty="0"/>
              <a:t>⑤</a:t>
            </a:r>
            <a:r>
              <a:rPr kumimoji="1" lang="en-US" altLang="ja-JP" sz="3000" b="1" spc="300" dirty="0"/>
              <a:t>JIS</a:t>
            </a:r>
            <a:r>
              <a:rPr kumimoji="1" lang="ja-JP" altLang="en-US" sz="3000" b="1" spc="300" dirty="0"/>
              <a:t>規格外商品の販売（</a:t>
            </a:r>
            <a:r>
              <a:rPr kumimoji="1" lang="en-US" altLang="ja-JP" sz="3000" b="1" spc="300" dirty="0"/>
              <a:t>SUS316csp</a:t>
            </a:r>
            <a:r>
              <a:rPr lang="ja-JP" altLang="en-US" sz="3000" b="1" spc="300" dirty="0"/>
              <a:t> </a:t>
            </a:r>
            <a:r>
              <a:rPr lang="en-US" altLang="ja-JP" sz="3000" b="1" spc="300" dirty="0"/>
              <a:t>SUS304-Ht3.0</a:t>
            </a:r>
            <a:r>
              <a:rPr lang="ja-JP" altLang="en-US" sz="3000" b="1" spc="300" dirty="0"/>
              <a:t>等）</a:t>
            </a:r>
            <a:endParaRPr kumimoji="1" lang="en-US" altLang="ja-JP" sz="3000" b="1" spc="300" dirty="0"/>
          </a:p>
          <a:p>
            <a:pPr marL="0" indent="0">
              <a:buNone/>
            </a:pPr>
            <a:endParaRPr kumimoji="1" lang="en-US" altLang="ja-JP" sz="1300" b="1" spc="300" dirty="0"/>
          </a:p>
          <a:p>
            <a:pPr marL="0" indent="0">
              <a:buNone/>
            </a:pPr>
            <a:r>
              <a:rPr kumimoji="1" lang="ja-JP" altLang="en-US" sz="3000" b="1" spc="300" dirty="0"/>
              <a:t>⑥メーカー・商社・流通（弊社）と一体になっての</a:t>
            </a:r>
            <a:endParaRPr kumimoji="1" lang="en-US" altLang="ja-JP" sz="3000" b="1" spc="300" dirty="0"/>
          </a:p>
          <a:p>
            <a:pPr marL="0" indent="0">
              <a:buNone/>
            </a:pPr>
            <a:r>
              <a:rPr kumimoji="1" lang="ja-JP" altLang="en-US" sz="3000" b="1" spc="300" dirty="0"/>
              <a:t>　保証体制・供給体制を構築</a:t>
            </a:r>
            <a:endParaRPr kumimoji="1" lang="en-US" altLang="ja-JP" sz="3000" b="1" spc="300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sz="2000" dirty="0"/>
              <a:t>　　　　　　　　　　　　　　　　　　　こだわり輸入ステンレス材料問屋　株式会社 永　代　　　　７</a:t>
            </a:r>
          </a:p>
        </p:txBody>
      </p:sp>
    </p:spTree>
    <p:extLst>
      <p:ext uri="{BB962C8B-B14F-4D97-AF65-F5344CB8AC3E}">
        <p14:creationId xmlns:p14="http://schemas.microsoft.com/office/powerpoint/2010/main" val="4278182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14F752-13A0-6B25-09BE-6CA0A4337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171"/>
            <a:ext cx="10515600" cy="640080"/>
          </a:xfrm>
        </p:spPr>
        <p:txBody>
          <a:bodyPr>
            <a:normAutofit fontScale="90000"/>
          </a:bodyPr>
          <a:lstStyle/>
          <a:p>
            <a:br>
              <a:rPr kumimoji="1" lang="en-US" altLang="ja-JP" sz="3600" dirty="0"/>
            </a:br>
            <a:r>
              <a:rPr kumimoji="1" lang="ja-JP" altLang="en-US" sz="3600" b="1" dirty="0">
                <a:solidFill>
                  <a:srgbClr val="FF0000"/>
                </a:solidFill>
                <a:latin typeface="+mn-ea"/>
                <a:ea typeface="+mn-ea"/>
              </a:rPr>
              <a:t>採用実績（敬称略）</a:t>
            </a:r>
            <a:br>
              <a:rPr kumimoji="1" lang="en-US" altLang="ja-JP" sz="3600" b="1" dirty="0">
                <a:solidFill>
                  <a:srgbClr val="FF0000"/>
                </a:solidFill>
                <a:latin typeface="+mn-ea"/>
                <a:ea typeface="+mn-ea"/>
              </a:rPr>
            </a:br>
            <a:endParaRPr kumimoji="1" lang="ja-JP" altLang="en-US" sz="36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AFEAD6D-E91B-EB8A-7A9B-6266D36B9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7251"/>
            <a:ext cx="10515600" cy="538352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kumimoji="1" lang="ja-JP" altLang="en-US" sz="9600" b="1" dirty="0"/>
              <a:t>工作機械</a:t>
            </a:r>
            <a:r>
              <a:rPr kumimoji="1" lang="ja-JP" altLang="en-US" sz="8000" b="1" dirty="0"/>
              <a:t>　</a:t>
            </a:r>
            <a:r>
              <a:rPr lang="en-US" altLang="ja-JP" sz="8000" b="1" dirty="0"/>
              <a:t>SMC</a:t>
            </a:r>
            <a:r>
              <a:rPr lang="ja-JP" altLang="en-US" sz="8000" b="1" dirty="0"/>
              <a:t>㈱　ファナック㈱　</a:t>
            </a:r>
            <a:r>
              <a:rPr lang="en-US" altLang="ja-JP" sz="8000" b="1" dirty="0"/>
              <a:t>THK</a:t>
            </a:r>
            <a:r>
              <a:rPr lang="ja-JP" altLang="en-US" sz="8000" b="1" dirty="0"/>
              <a:t>㈱</a:t>
            </a:r>
            <a:endParaRPr lang="en-US" altLang="ja-JP" sz="8000" b="1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ja-JP" altLang="en-US" sz="9600" b="1" dirty="0"/>
              <a:t>電機弱電</a:t>
            </a:r>
            <a:r>
              <a:rPr lang="ja-JP" altLang="en-US" sz="8000" b="1" dirty="0"/>
              <a:t>　三菱電機㈱　</a:t>
            </a:r>
            <a:r>
              <a:rPr lang="en-US" altLang="ja-JP" sz="8000" b="1" dirty="0"/>
              <a:t>NEC</a:t>
            </a:r>
            <a:r>
              <a:rPr lang="ja-JP" altLang="en-US" sz="8000" b="1" dirty="0"/>
              <a:t>㈱　富士通㈱</a:t>
            </a:r>
            <a:endParaRPr lang="en-US" altLang="ja-JP" sz="8000" b="1" dirty="0"/>
          </a:p>
          <a:p>
            <a:pPr marL="0" lvl="0" indent="0">
              <a:lnSpc>
                <a:spcPct val="120000"/>
              </a:lnSpc>
              <a:spcBef>
                <a:spcPts val="600"/>
              </a:spcBef>
              <a:buNone/>
              <a:defRPr/>
            </a:pPr>
            <a:r>
              <a:rPr lang="ja-JP" altLang="en-US" sz="9600" b="1" dirty="0"/>
              <a:t>照明器具</a:t>
            </a:r>
            <a:r>
              <a:rPr lang="ja-JP" altLang="en-US" sz="8000" b="1" dirty="0"/>
              <a:t>　三菱照明㈱　</a:t>
            </a:r>
            <a:r>
              <a:rPr kumimoji="1" lang="ja-JP" alt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パナソニック㈱</a:t>
            </a:r>
            <a:r>
              <a:rPr lang="ja-JP" altLang="en-US" sz="8000" b="1" dirty="0"/>
              <a:t>　東芝ライテック㈱</a:t>
            </a:r>
            <a:endParaRPr lang="en-US" altLang="ja-JP" sz="8000" b="1" dirty="0"/>
          </a:p>
          <a:p>
            <a:pPr marL="0" lvl="0" indent="0">
              <a:lnSpc>
                <a:spcPct val="120000"/>
              </a:lnSpc>
              <a:spcBef>
                <a:spcPts val="600"/>
              </a:spcBef>
              <a:buNone/>
              <a:defRPr/>
            </a:pPr>
            <a:r>
              <a:rPr lang="ja-JP" altLang="en-US" sz="9600" b="1" dirty="0"/>
              <a:t>給湯機等</a:t>
            </a:r>
            <a:r>
              <a:rPr lang="ja-JP" altLang="en-US" sz="8000" b="1" dirty="0"/>
              <a:t>　日立</a:t>
            </a:r>
            <a:r>
              <a:rPr lang="en-US" altLang="ja-JP" sz="8000" b="1" dirty="0"/>
              <a:t>GLS</a:t>
            </a:r>
            <a:r>
              <a:rPr lang="ja-JP" altLang="en-US" sz="8000" b="1" dirty="0"/>
              <a:t>㈱　長府製作所㈱　三菱電機㈱  </a:t>
            </a:r>
            <a:r>
              <a:rPr lang="en-US" altLang="ja-JP" sz="8000" b="1" dirty="0"/>
              <a:t>TOTO</a:t>
            </a:r>
            <a:r>
              <a:rPr lang="ja-JP" altLang="en-US" sz="8000" b="1" dirty="0"/>
              <a:t>㈱　　　　　　　</a:t>
            </a:r>
            <a:endParaRPr lang="en-US" altLang="ja-JP" sz="8000" b="1" dirty="0"/>
          </a:p>
          <a:p>
            <a:pPr marL="0" lvl="0" indent="0">
              <a:lnSpc>
                <a:spcPct val="120000"/>
              </a:lnSpc>
              <a:spcBef>
                <a:spcPts val="600"/>
              </a:spcBef>
              <a:buNone/>
              <a:defRPr/>
            </a:pPr>
            <a:r>
              <a:rPr kumimoji="1" lang="ja-JP" alt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建築金物</a:t>
            </a:r>
            <a:r>
              <a:rPr kumimoji="1" lang="ja-JP" alt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　鹿島㈱　大成建設㈱　その他ゼネコン</a:t>
            </a:r>
            <a:endParaRPr kumimoji="1" lang="en-US" altLang="ja-JP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  <a:p>
            <a:pPr marL="0" lvl="0" indent="0">
              <a:lnSpc>
                <a:spcPct val="120000"/>
              </a:lnSpc>
              <a:spcBef>
                <a:spcPts val="600"/>
              </a:spcBef>
              <a:buNone/>
              <a:defRPr/>
            </a:pPr>
            <a:r>
              <a:rPr kumimoji="1" lang="ja-JP" alt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車両部品</a:t>
            </a:r>
            <a:r>
              <a:rPr kumimoji="1" lang="ja-JP" alt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　海外自動車メーカー</a:t>
            </a:r>
            <a:endParaRPr kumimoji="1" lang="en-US" altLang="ja-JP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  <a:p>
            <a:pPr marL="0" lvl="0" indent="0">
              <a:lnSpc>
                <a:spcPct val="120000"/>
              </a:lnSpc>
              <a:spcBef>
                <a:spcPts val="600"/>
              </a:spcBef>
              <a:buNone/>
              <a:defRPr/>
            </a:pPr>
            <a:r>
              <a:rPr kumimoji="1" lang="ja-JP" altLang="en-US" sz="8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＊全て部品メーカー様</a:t>
            </a:r>
            <a:r>
              <a:rPr lang="ja-JP" altLang="en-US" sz="8000" dirty="0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t>経由</a:t>
            </a:r>
            <a:endParaRPr kumimoji="1" lang="en-US" altLang="ja-JP" sz="8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ja-JP" sz="80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採用メーカー：</a:t>
            </a:r>
            <a:r>
              <a:rPr kumimoji="1" lang="en-US" altLang="ja-JP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POSCO</a:t>
            </a:r>
            <a:r>
              <a:rPr lang="en-US" altLang="ja-JP" sz="8000" b="1" spc="300" dirty="0">
                <a:solidFill>
                  <a:prstClr val="black"/>
                </a:solidFill>
              </a:rPr>
              <a:t>-</a:t>
            </a:r>
            <a:r>
              <a:rPr kumimoji="1" lang="en-US" altLang="ja-JP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MS</a:t>
            </a:r>
            <a:r>
              <a:rPr kumimoji="1" lang="ja-JP" altLang="en-US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（韓国</a:t>
            </a:r>
            <a:r>
              <a:rPr kumimoji="1" lang="en-US" altLang="ja-JP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　　　　　　　</a:t>
            </a:r>
            <a:r>
              <a:rPr kumimoji="1" lang="en-US" altLang="ja-JP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WALSIN</a:t>
            </a:r>
            <a:r>
              <a:rPr kumimoji="1" lang="ja-JP" altLang="en-US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（マレーシア</a:t>
            </a:r>
            <a:r>
              <a:rPr kumimoji="1" lang="en-US" altLang="ja-JP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)</a:t>
            </a:r>
          </a:p>
          <a:p>
            <a:pPr marL="0" lvl="0" indent="0">
              <a:lnSpc>
                <a:spcPct val="120000"/>
              </a:lnSpc>
              <a:spcBef>
                <a:spcPts val="600"/>
              </a:spcBef>
              <a:buNone/>
              <a:defRPr/>
            </a:pPr>
            <a:r>
              <a:rPr lang="ja-JP" altLang="en-US" sz="8000" b="1" spc="300" dirty="0">
                <a:solidFill>
                  <a:prstClr val="black"/>
                </a:solidFill>
              </a:rPr>
              <a:t>　　　　　　　</a:t>
            </a:r>
            <a:r>
              <a:rPr lang="en-US" altLang="ja-JP" sz="8000" b="1" spc="300" dirty="0">
                <a:solidFill>
                  <a:prstClr val="black"/>
                </a:solidFill>
              </a:rPr>
              <a:t>POSCO</a:t>
            </a:r>
            <a:r>
              <a:rPr lang="ja-JP" altLang="en-US" sz="8000" b="1" spc="300" dirty="0">
                <a:solidFill>
                  <a:prstClr val="black"/>
                </a:solidFill>
              </a:rPr>
              <a:t>（中国）</a:t>
            </a:r>
            <a:r>
              <a:rPr lang="en-US" altLang="ja-JP" sz="8000" b="1" spc="300" dirty="0">
                <a:solidFill>
                  <a:prstClr val="black"/>
                </a:solidFill>
              </a:rPr>
              <a:t>BAOXIN</a:t>
            </a:r>
            <a:r>
              <a:rPr lang="ja-JP" altLang="en-US" sz="8000" b="1" spc="300" dirty="0">
                <a:solidFill>
                  <a:prstClr val="black"/>
                </a:solidFill>
              </a:rPr>
              <a:t>（中国）</a:t>
            </a:r>
            <a:r>
              <a:rPr lang="en-US" altLang="ja-JP" sz="8000" b="1" spc="300" dirty="0">
                <a:solidFill>
                  <a:prstClr val="black"/>
                </a:solidFill>
              </a:rPr>
              <a:t>TISCO</a:t>
            </a:r>
            <a:r>
              <a:rPr lang="ja-JP" altLang="en-US" sz="8000" b="1" spc="300" dirty="0">
                <a:solidFill>
                  <a:prstClr val="black"/>
                </a:solidFill>
              </a:rPr>
              <a:t>（中国）</a:t>
            </a:r>
            <a:endParaRPr lang="en-US" altLang="ja-JP" sz="8000" b="1" spc="300" dirty="0">
              <a:solidFill>
                <a:prstClr val="black"/>
              </a:solidFill>
            </a:endParaRPr>
          </a:p>
          <a:p>
            <a:pPr marL="0" lvl="0" indent="0">
              <a:lnSpc>
                <a:spcPct val="120000"/>
              </a:lnSpc>
              <a:spcBef>
                <a:spcPts val="600"/>
              </a:spcBef>
              <a:buNone/>
              <a:defRPr/>
            </a:pPr>
            <a:r>
              <a:rPr lang="ja-JP" altLang="en-US" sz="8000" b="1" spc="300" dirty="0">
                <a:solidFill>
                  <a:prstClr val="black"/>
                </a:solidFill>
              </a:rPr>
              <a:t>　　　　　　　</a:t>
            </a:r>
            <a:r>
              <a:rPr lang="en-US" altLang="ja-JP" sz="8000" b="1" spc="300" dirty="0">
                <a:solidFill>
                  <a:prstClr val="black"/>
                </a:solidFill>
              </a:rPr>
              <a:t>TNS(</a:t>
            </a:r>
            <a:r>
              <a:rPr lang="ja-JP" altLang="en-US" sz="8000" b="1" spc="300" dirty="0">
                <a:solidFill>
                  <a:prstClr val="black"/>
                </a:solidFill>
              </a:rPr>
              <a:t>台湾　旧台湾日鐵社）</a:t>
            </a:r>
            <a:endParaRPr kumimoji="1" lang="en-US" altLang="ja-JP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游ゴシック" panose="020B0400000000000000" pitchFamily="50" charset="-128"/>
              <a:cs typeface="+mn-cs"/>
            </a:endParaRPr>
          </a:p>
          <a:p>
            <a:pPr marL="0" lvl="0" indent="0">
              <a:buNone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                                                 　　　　  　　　　　　　　　　　　　　　　　　　　　　　　　　　　　　　</a:t>
            </a:r>
            <a:r>
              <a:rPr kumimoji="1" lang="ja-JP" alt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こだわり輸入ステンレス材料問屋　株式会社 永　代　　　　８　　　　</a:t>
            </a:r>
            <a:endParaRPr kumimoji="1" lang="en-US" altLang="ja-JP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119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</TotalTime>
  <Words>1236</Words>
  <Application>Microsoft Office PowerPoint</Application>
  <PresentationFormat>ワイド画面</PresentationFormat>
  <Paragraphs>222</Paragraphs>
  <Slides>13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7" baseType="lpstr">
      <vt:lpstr>游ゴシック</vt:lpstr>
      <vt:lpstr>游ゴシック Light</vt:lpstr>
      <vt:lpstr>Arial</vt:lpstr>
      <vt:lpstr>Office テーマ</vt:lpstr>
      <vt:lpstr>ステンレス部品　加工工場の「QCD問題」を ３つの「永代力」で解決し 「利益改善」と「管理手間の削減」を実現します</vt:lpstr>
      <vt:lpstr>ステンレス部品加工工場の「QCD問題」を 　　　　　３つの「永代力」で解決し 「利益改善」と「管理手間の削減」を実現します</vt:lpstr>
      <vt:lpstr>５つの約束　その１</vt:lpstr>
      <vt:lpstr>５つの約束　その２</vt:lpstr>
      <vt:lpstr>５つの約束　その３</vt:lpstr>
      <vt:lpstr>５つの約束　その４</vt:lpstr>
      <vt:lpstr>５つの約束　その５</vt:lpstr>
      <vt:lpstr>株式会社　永　代　の特徴</vt:lpstr>
      <vt:lpstr> 採用実績（敬称略） </vt:lpstr>
      <vt:lpstr>事例紹介①</vt:lpstr>
      <vt:lpstr>事例紹介②</vt:lpstr>
      <vt:lpstr>お取引の流れ</vt:lpstr>
      <vt:lpstr>会社概要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順秀 加藤</dc:creator>
  <cp:lastModifiedBy>順秀 加藤</cp:lastModifiedBy>
  <cp:revision>14</cp:revision>
  <dcterms:created xsi:type="dcterms:W3CDTF">2024-10-04T08:25:55Z</dcterms:created>
  <dcterms:modified xsi:type="dcterms:W3CDTF">2024-10-19T07:49:09Z</dcterms:modified>
</cp:coreProperties>
</file>